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b" ContentType="application/vnd.ms-excel.sheet.binary.macroEnabled.12"/>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4.xml" ContentType="application/vnd.openxmlformats-officedocument.theme+xml"/>
  <Override PartName="/ppt/tags/tag24.xml" ContentType="application/vnd.openxmlformats-officedocument.presentationml.tags+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5.xml" ContentType="application/vnd.openxmlformats-officedocument.theme+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6.xml" ContentType="application/vnd.openxmlformats-officedocument.theme+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7.xml" ContentType="application/vnd.openxmlformats-officedocument.theme+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8.xml" ContentType="application/vnd.openxmlformats-officedocument.theme+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heme/theme9.xml" ContentType="application/vnd.openxmlformats-officedocument.theme+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notesSlides/notesSlide1.xml" ContentType="application/vnd.openxmlformats-officedocument.presentationml.notesSlide+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notesSlides/notesSlide2.xml" ContentType="application/vnd.openxmlformats-officedocument.presentationml.notesSlide+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notesSlides/notesSlide3.xml" ContentType="application/vnd.openxmlformats-officedocument.presentationml.notesSlide+xml"/>
  <Override PartName="/ppt/tags/tag99.xml" ContentType="application/vnd.openxmlformats-officedocument.presentationml.tags+xml"/>
  <Override PartName="/ppt/tags/tag100.xml" ContentType="application/vnd.openxmlformats-officedocument.presentationml.tags+xml"/>
  <Override PartName="/ppt/notesSlides/notesSlide4.xml" ContentType="application/vnd.openxmlformats-officedocument.presentationml.notesSlide+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notesSlides/notesSlide5.xml" ContentType="application/vnd.openxmlformats-officedocument.presentationml.notesSlide+xml"/>
  <Override PartName="/ppt/tags/tag110.xml" ContentType="application/vnd.openxmlformats-officedocument.presentationml.tags+xml"/>
  <Override PartName="/ppt/notesSlides/notesSlide6.xml" ContentType="application/vnd.openxmlformats-officedocument.presentationml.notesSlide+xml"/>
  <Override PartName="/ppt/tags/tag111.xml" ContentType="application/vnd.openxmlformats-officedocument.presentationml.tags+xml"/>
  <Override PartName="/ppt/notesSlides/notesSlide7.xml" ContentType="application/vnd.openxmlformats-officedocument.presentationml.notesSlide+xml"/>
  <Override PartName="/ppt/tags/tag112.xml" ContentType="application/vnd.openxmlformats-officedocument.presentationml.tags+xml"/>
  <Override PartName="/ppt/notesSlides/notesSlide8.xml" ContentType="application/vnd.openxmlformats-officedocument.presentationml.notesSlide+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notesSlides/notesSlide9.xml" ContentType="application/vnd.openxmlformats-officedocument.presentationml.notesSlide+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notesSlides/notesSlide10.xml" ContentType="application/vnd.openxmlformats-officedocument.presentationml.notesSlide+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notesSlides/notesSlide11.xml" ContentType="application/vnd.openxmlformats-officedocument.presentationml.notesSlide+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notesSlides/notesSlide12.xml" ContentType="application/vnd.openxmlformats-officedocument.presentationml.notesSlide+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notesSlides/notesSlide13.xml" ContentType="application/vnd.openxmlformats-officedocument.presentationml.notesSlide+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notesSlides/notesSlide14.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notesSlides/notesSlide15.xml" ContentType="application/vnd.openxmlformats-officedocument.presentationml.notesSlide+xml"/>
  <Override PartName="/ppt/charts/chart5.xml" ContentType="application/vnd.openxmlformats-officedocument.drawingml.chart+xml"/>
  <Override PartName="/ppt/charts/style3.xml" ContentType="application/vnd.ms-office.chartstyle+xml"/>
  <Override PartName="/ppt/charts/colors3.xml" ContentType="application/vnd.ms-office.chartcolorstyle+xml"/>
  <Override PartName="/ppt/charts/chart6.xml" ContentType="application/vnd.openxmlformats-officedocument.drawingml.chart+xml"/>
  <Override PartName="/ppt/charts/style4.xml" ContentType="application/vnd.ms-office.chartstyle+xml"/>
  <Override PartName="/ppt/charts/colors4.xml" ContentType="application/vnd.ms-office.chartcolorstyle+xml"/>
  <Override PartName="/ppt/tags/tag203.xml" ContentType="application/vnd.openxmlformats-officedocument.presentationml.tags+xml"/>
  <Override PartName="/ppt/tags/tag204.xml" ContentType="application/vnd.openxmlformats-officedocument.presentationml.tags+xml"/>
  <Override PartName="/ppt/charts/chart7.xml" ContentType="application/vnd.openxmlformats-officedocument.drawingml.chart+xml"/>
  <Override PartName="/ppt/charts/style5.xml" ContentType="application/vnd.ms-office.chartstyle+xml"/>
  <Override PartName="/ppt/charts/colors5.xml" ContentType="application/vnd.ms-office.chartcolorstyle+xml"/>
  <Override PartName="/ppt/tags/tag205.xml" ContentType="application/vnd.openxmlformats-officedocument.presentationml.tags+xml"/>
  <Override PartName="/ppt/notesSlides/notesSlide16.xml" ContentType="application/vnd.openxmlformats-officedocument.presentationml.notesSlide+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notesSlides/notesSlide17.xml" ContentType="application/vnd.openxmlformats-officedocument.presentationml.notesSlide+xml"/>
  <Override PartName="/ppt/tags/tag215.xml" ContentType="application/vnd.openxmlformats-officedocument.presentationml.tags+xml"/>
  <Override PartName="/ppt/notesSlides/notesSlide18.xml" ContentType="application/vnd.openxmlformats-officedocument.presentationml.notesSlide+xml"/>
  <Override PartName="/ppt/tags/tag216.xml" ContentType="application/vnd.openxmlformats-officedocument.presentationml.tags+xml"/>
  <Override PartName="/ppt/notesSlides/notesSlide19.xml" ContentType="application/vnd.openxmlformats-officedocument.presentationml.notesSlide+xml"/>
  <Override PartName="/ppt/tags/tag217.xml" ContentType="application/vnd.openxmlformats-officedocument.presentationml.tags+xml"/>
  <Override PartName="/ppt/notesSlides/notesSlide20.xml" ContentType="application/vnd.openxmlformats-officedocument.presentationml.notesSlide+xml"/>
  <Override PartName="/ppt/tags/tag218.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219.xml" ContentType="application/vnd.openxmlformats-officedocument.presentationml.tags+xml"/>
  <Override PartName="/ppt/tags/tag220.xml" ContentType="application/vnd.openxmlformats-officedocument.presentationml.tags+xml"/>
  <Override PartName="/ppt/notesSlides/notesSlide23.xml" ContentType="application/vnd.openxmlformats-officedocument.presentationml.notesSlide+xml"/>
  <Override PartName="/ppt/media/image99.svg" ContentType="image/svg"/>
  <Override PartName="/ppt/tags/tag221.xml" ContentType="application/vnd.openxmlformats-officedocument.presentationml.tags+xml"/>
  <Override PartName="/ppt/notesSlides/notesSlide24.xml" ContentType="application/vnd.openxmlformats-officedocument.presentationml.notesSlide+xml"/>
  <Override PartName="/ppt/charts/chart8.xml" ContentType="application/vnd.openxmlformats-officedocument.drawingml.chart+xml"/>
  <Override PartName="/ppt/charts/style6.xml" ContentType="application/vnd.ms-office.chartstyle+xml"/>
  <Override PartName="/ppt/charts/colors6.xml" ContentType="application/vnd.ms-office.chartcolorstyle+xml"/>
  <Override PartName="/ppt/charts/chart9.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25.xml" ContentType="application/vnd.openxmlformats-officedocument.presentationml.notesSlide+xml"/>
  <Override PartName="/ppt/tags/tag222.xml" ContentType="application/vnd.openxmlformats-officedocument.presentationml.tags+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2" r:id="rId1"/>
    <p:sldMasterId id="2147483660" r:id="rId2"/>
    <p:sldMasterId id="2147483666" r:id="rId3"/>
    <p:sldMasterId id="2147483688" r:id="rId4"/>
    <p:sldMasterId id="2147483693" r:id="rId5"/>
    <p:sldMasterId id="2147483699" r:id="rId6"/>
    <p:sldMasterId id="2147483717" r:id="rId7"/>
    <p:sldMasterId id="2147483722" r:id="rId8"/>
  </p:sldMasterIdLst>
  <p:notesMasterIdLst>
    <p:notesMasterId r:id="rId46"/>
  </p:notesMasterIdLst>
  <p:sldIdLst>
    <p:sldId id="2145707735" r:id="rId9"/>
    <p:sldId id="2145707730" r:id="rId10"/>
    <p:sldId id="2145707754" r:id="rId11"/>
    <p:sldId id="2145707756" r:id="rId12"/>
    <p:sldId id="2145707760" r:id="rId13"/>
    <p:sldId id="2145707761" r:id="rId14"/>
    <p:sldId id="2145707762" r:id="rId15"/>
    <p:sldId id="15000712" r:id="rId16"/>
    <p:sldId id="15000713" r:id="rId17"/>
    <p:sldId id="15000627" r:id="rId18"/>
    <p:sldId id="15000714" r:id="rId19"/>
    <p:sldId id="2145707763" r:id="rId20"/>
    <p:sldId id="15000753" r:id="rId21"/>
    <p:sldId id="16777223" r:id="rId22"/>
    <p:sldId id="16777211" r:id="rId23"/>
    <p:sldId id="16777232" r:id="rId24"/>
    <p:sldId id="15000589" r:id="rId25"/>
    <p:sldId id="15000610" r:id="rId26"/>
    <p:sldId id="15000591" r:id="rId27"/>
    <p:sldId id="358" r:id="rId28"/>
    <p:sldId id="15000716" r:id="rId29"/>
    <p:sldId id="15000631" r:id="rId30"/>
    <p:sldId id="15000750" r:id="rId31"/>
    <p:sldId id="2145707753" r:id="rId32"/>
    <p:sldId id="2145707764" r:id="rId33"/>
    <p:sldId id="2145707751" r:id="rId34"/>
    <p:sldId id="2145707758" r:id="rId35"/>
    <p:sldId id="2145707759" r:id="rId36"/>
    <p:sldId id="2145707757" r:id="rId37"/>
    <p:sldId id="16777235" r:id="rId38"/>
    <p:sldId id="16777234" r:id="rId39"/>
    <p:sldId id="16777226" r:id="rId40"/>
    <p:sldId id="2145707728" r:id="rId41"/>
    <p:sldId id="2145707726" r:id="rId42"/>
    <p:sldId id="16777203" r:id="rId43"/>
    <p:sldId id="2145707741" r:id="rId44"/>
    <p:sldId id="2145707740" r:id="rId45"/>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封面" id="{5E36CFC7-4BB3-4610-A9AF-464976990A96}">
          <p14:sldIdLst>
            <p14:sldId id="2145707735"/>
          </p14:sldIdLst>
        </p14:section>
        <p14:section name="第一章" id="{C9AE1927-B0ED-4540-8722-A7AFA71F2284}">
          <p14:sldIdLst>
            <p14:sldId id="2145707730"/>
            <p14:sldId id="2145707754"/>
            <p14:sldId id="2145707756"/>
            <p14:sldId id="2145707760"/>
            <p14:sldId id="2145707761"/>
            <p14:sldId id="2145707762"/>
            <p14:sldId id="15000712"/>
            <p14:sldId id="15000713"/>
            <p14:sldId id="15000627"/>
            <p14:sldId id="15000714"/>
          </p14:sldIdLst>
        </p14:section>
        <p14:section name="第二章" id="{520C037D-E47E-4CCB-82F3-DC1E0890C648}">
          <p14:sldIdLst>
            <p14:sldId id="2145707763"/>
            <p14:sldId id="15000753"/>
            <p14:sldId id="16777223"/>
            <p14:sldId id="16777211"/>
            <p14:sldId id="16777232"/>
            <p14:sldId id="15000589"/>
            <p14:sldId id="15000610"/>
            <p14:sldId id="15000591"/>
            <p14:sldId id="358"/>
            <p14:sldId id="15000716"/>
            <p14:sldId id="15000631"/>
            <p14:sldId id="15000750"/>
            <p14:sldId id="2145707753"/>
          </p14:sldIdLst>
        </p14:section>
        <p14:section name="第三章" id="{730B4834-D453-4A25-B00C-6A45DE5048F7}">
          <p14:sldIdLst>
            <p14:sldId id="2145707764"/>
            <p14:sldId id="2145707751"/>
            <p14:sldId id="2145707758"/>
            <p14:sldId id="2145707759"/>
            <p14:sldId id="2145707757"/>
            <p14:sldId id="16777235"/>
            <p14:sldId id="16777234"/>
            <p14:sldId id="16777226"/>
            <p14:sldId id="2145707728"/>
            <p14:sldId id="2145707726"/>
            <p14:sldId id="16777203"/>
            <p14:sldId id="2145707741"/>
            <p14:sldId id="2145707740"/>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6159B31-A75E-2512-BDA4-2DB0D9BBC6F7}" name="Wei Xiong" initials="WX" userId="S::wei.xiong@beigene.com::4fbfb457-b6af-4c30-a013-cb73ca7d23bc" providerId="AD"/>
  <p188:author id="{F23F8E4C-499C-198B-3244-26F1A2AC1F65}" name="David" initials="Da" userId="David" providerId="None"/>
  <p188:author id="{4806B3F2-DAB3-3E4B-CE3B-F2B514A0C3B9}" name="Jingya Jiang" initials="JJ" userId="S::jingya.jiang@beigene.com::ef476a11-d8d0-4854-93ed-c965850f2e87" providerId="AD"/>
  <p188:author id="{63FCD9F4-D022-EB84-6A8E-D9DF5EB69C30}" name="Xianqi Gao" initials="XG" userId="S::xianqi.gao@beigene.com::9ed813ce-0675-4494-a6ac-9e4acf07432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6440"/>
    <a:srgbClr val="F5B19F"/>
    <a:srgbClr val="F4B19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浅色样式 2 - 强调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8D230F3-CF80-4859-8CE7-A43EE81993B5}" styleName="浅色样式 1 - 强调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0E3FDE45-AF77-4B5C-9715-49D594BDF05E}" styleName="浅色样式 1 - 强调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158" autoAdjust="0"/>
    <p:restoredTop sz="83981" autoAdjust="0"/>
  </p:normalViewPr>
  <p:slideViewPr>
    <p:cSldViewPr snapToGrid="0">
      <p:cViewPr varScale="1">
        <p:scale>
          <a:sx n="61" d="100"/>
          <a:sy n="61" d="100"/>
        </p:scale>
        <p:origin x="51" y="126"/>
      </p:cViewPr>
      <p:guideLst/>
    </p:cSldViewPr>
  </p:slideViewPr>
  <p:outlineViewPr>
    <p:cViewPr>
      <p:scale>
        <a:sx n="33" d="100"/>
        <a:sy n="33" d="100"/>
      </p:scale>
      <p:origin x="0" y="-11144"/>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56" d="100"/>
          <a:sy n="56" d="100"/>
        </p:scale>
        <p:origin x="2588" y="2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theme" Target="theme/theme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microsoft.com/office/2018/10/relationships/authors" Target="author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viewProps" Target="viewProps.xml"/><Relationship Id="rId8" Type="http://schemas.openxmlformats.org/officeDocument/2006/relationships/slideMaster" Target="slideMasters/slideMaster8.xml"/><Relationship Id="rId51" Type="http://schemas.microsoft.com/office/2016/11/relationships/changesInfo" Target="changesInfos/changesInfo1.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notesMaster" Target="notesMasters/notesMaster1.xml"/><Relationship Id="rId20" Type="http://schemas.openxmlformats.org/officeDocument/2006/relationships/slide" Target="slides/slide12.xml"/><Relationship Id="rId41" Type="http://schemas.openxmlformats.org/officeDocument/2006/relationships/slide" Target="slides/slide33.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Xianqi Gao" userId="9ed813ce-0675-4494-a6ac-9e4acf07432e" providerId="ADAL" clId="{D7FF8152-7785-4F59-9CF2-4D0119F4B501}"/>
    <pc:docChg chg="modSld">
      <pc:chgData name="Xianqi Gao" userId="9ed813ce-0675-4494-a6ac-9e4acf07432e" providerId="ADAL" clId="{D7FF8152-7785-4F59-9CF2-4D0119F4B501}" dt="2026-01-07T09:17:06.219" v="12" actId="13926"/>
      <pc:docMkLst>
        <pc:docMk/>
      </pc:docMkLst>
      <pc:sldChg chg="modSp mod">
        <pc:chgData name="Xianqi Gao" userId="9ed813ce-0675-4494-a6ac-9e4acf07432e" providerId="ADAL" clId="{D7FF8152-7785-4F59-9CF2-4D0119F4B501}" dt="2026-01-07T08:26:53.048" v="6" actId="14100"/>
        <pc:sldMkLst>
          <pc:docMk/>
          <pc:sldMk cId="0" sldId="15000591"/>
        </pc:sldMkLst>
        <pc:spChg chg="mod">
          <ac:chgData name="Xianqi Gao" userId="9ed813ce-0675-4494-a6ac-9e4acf07432e" providerId="ADAL" clId="{D7FF8152-7785-4F59-9CF2-4D0119F4B501}" dt="2026-01-07T08:26:42.397" v="3" actId="20577"/>
          <ac:spMkLst>
            <pc:docMk/>
            <pc:sldMk cId="0" sldId="15000591"/>
            <ac:spMk id="70" creationId="{413F505D-877A-00AD-64C2-923468F70F52}"/>
          </ac:spMkLst>
        </pc:spChg>
        <pc:spChg chg="mod">
          <ac:chgData name="Xianqi Gao" userId="9ed813ce-0675-4494-a6ac-9e4acf07432e" providerId="ADAL" clId="{D7FF8152-7785-4F59-9CF2-4D0119F4B501}" dt="2026-01-07T08:26:53.048" v="6" actId="14100"/>
          <ac:spMkLst>
            <pc:docMk/>
            <pc:sldMk cId="0" sldId="15000591"/>
            <ac:spMk id="102" creationId="{F96C3692-3F47-3BC1-AE52-463F3FEF1D1D}"/>
          </ac:spMkLst>
        </pc:spChg>
      </pc:sldChg>
      <pc:sldChg chg="modSp mod">
        <pc:chgData name="Xianqi Gao" userId="9ed813ce-0675-4494-a6ac-9e4acf07432e" providerId="ADAL" clId="{D7FF8152-7785-4F59-9CF2-4D0119F4B501}" dt="2026-01-07T09:17:06.219" v="12" actId="13926"/>
        <pc:sldMkLst>
          <pc:docMk/>
          <pc:sldMk cId="1587559570" sldId="2145707726"/>
        </pc:sldMkLst>
        <pc:spChg chg="mod">
          <ac:chgData name="Xianqi Gao" userId="9ed813ce-0675-4494-a6ac-9e4acf07432e" providerId="ADAL" clId="{D7FF8152-7785-4F59-9CF2-4D0119F4B501}" dt="2026-01-07T09:17:06.219" v="12" actId="13926"/>
          <ac:spMkLst>
            <pc:docMk/>
            <pc:sldMk cId="1587559570" sldId="2145707726"/>
            <ac:spMk id="5" creationId="{5D6C5ED4-56BF-5A51-35FB-662E477AE620}"/>
          </ac:spMkLst>
        </pc:spChg>
      </pc:sldChg>
      <pc:sldChg chg="modSp mod">
        <pc:chgData name="Xianqi Gao" userId="9ed813ce-0675-4494-a6ac-9e4acf07432e" providerId="ADAL" clId="{D7FF8152-7785-4F59-9CF2-4D0119F4B501}" dt="2026-01-07T06:20:33.147" v="0" actId="13926"/>
        <pc:sldMkLst>
          <pc:docMk/>
          <pc:sldMk cId="844898872" sldId="2145707727"/>
        </pc:sldMkLst>
        <pc:spChg chg="mod">
          <ac:chgData name="Xianqi Gao" userId="9ed813ce-0675-4494-a6ac-9e4acf07432e" providerId="ADAL" clId="{D7FF8152-7785-4F59-9CF2-4D0119F4B501}" dt="2026-01-07T06:20:33.147" v="0" actId="13926"/>
          <ac:spMkLst>
            <pc:docMk/>
            <pc:sldMk cId="844898872" sldId="2145707727"/>
            <ac:spMk id="12" creationId="{95288066-FE81-6C9B-DE07-615F2DD91529}"/>
          </ac:spMkLst>
        </pc:spChg>
      </pc:sldChg>
      <pc:sldChg chg="modSp mod">
        <pc:chgData name="Xianqi Gao" userId="9ed813ce-0675-4494-a6ac-9e4acf07432e" providerId="ADAL" clId="{D7FF8152-7785-4F59-9CF2-4D0119F4B501}" dt="2026-01-07T08:32:49.593" v="9" actId="13926"/>
        <pc:sldMkLst>
          <pc:docMk/>
          <pc:sldMk cId="2136843362" sldId="2145707737"/>
        </pc:sldMkLst>
        <pc:spChg chg="mod">
          <ac:chgData name="Xianqi Gao" userId="9ed813ce-0675-4494-a6ac-9e4acf07432e" providerId="ADAL" clId="{D7FF8152-7785-4F59-9CF2-4D0119F4B501}" dt="2026-01-07T08:32:49.593" v="9" actId="13926"/>
          <ac:spMkLst>
            <pc:docMk/>
            <pc:sldMk cId="2136843362" sldId="2145707737"/>
            <ac:spMk id="18" creationId="{A51B9535-A868-F280-E1D5-32A148964676}"/>
          </ac:spMkLst>
        </pc:spChg>
      </pc:sldChg>
      <pc:sldChg chg="modSp mod">
        <pc:chgData name="Xianqi Gao" userId="9ed813ce-0675-4494-a6ac-9e4acf07432e" providerId="ADAL" clId="{D7FF8152-7785-4F59-9CF2-4D0119F4B501}" dt="2026-01-07T09:10:05.230" v="11" actId="13926"/>
        <pc:sldMkLst>
          <pc:docMk/>
          <pc:sldMk cId="3606399423" sldId="2145707741"/>
        </pc:sldMkLst>
        <pc:spChg chg="mod">
          <ac:chgData name="Xianqi Gao" userId="9ed813ce-0675-4494-a6ac-9e4acf07432e" providerId="ADAL" clId="{D7FF8152-7785-4F59-9CF2-4D0119F4B501}" dt="2026-01-07T09:10:05.230" v="11" actId="13926"/>
          <ac:spMkLst>
            <pc:docMk/>
            <pc:sldMk cId="3606399423" sldId="2145707741"/>
            <ac:spMk id="27" creationId="{6470D5D3-4315-008D-A035-EED49DAC2FAF}"/>
          </ac:spMkLst>
        </pc:spChg>
        <pc:spChg chg="mod">
          <ac:chgData name="Xianqi Gao" userId="9ed813ce-0675-4494-a6ac-9e4acf07432e" providerId="ADAL" clId="{D7FF8152-7785-4F59-9CF2-4D0119F4B501}" dt="2026-01-07T08:41:59.175" v="10" actId="13926"/>
          <ac:spMkLst>
            <pc:docMk/>
            <pc:sldMk cId="3606399423" sldId="2145707741"/>
            <ac:spMk id="32" creationId="{8D81C30C-A367-679F-5145-C721808D4F9C}"/>
          </ac:spMkLst>
        </pc:spChg>
      </pc:sldChg>
      <pc:sldChg chg="modSp mod">
        <pc:chgData name="Xianqi Gao" userId="9ed813ce-0675-4494-a6ac-9e4acf07432e" providerId="ADAL" clId="{D7FF8152-7785-4F59-9CF2-4D0119F4B501}" dt="2026-01-07T06:38:34.492" v="2" actId="13926"/>
        <pc:sldMkLst>
          <pc:docMk/>
          <pc:sldMk cId="3998874178" sldId="2145707747"/>
        </pc:sldMkLst>
        <pc:spChg chg="mod">
          <ac:chgData name="Xianqi Gao" userId="9ed813ce-0675-4494-a6ac-9e4acf07432e" providerId="ADAL" clId="{D7FF8152-7785-4F59-9CF2-4D0119F4B501}" dt="2026-01-07T06:38:34.492" v="2" actId="13926"/>
          <ac:spMkLst>
            <pc:docMk/>
            <pc:sldMk cId="3998874178" sldId="2145707747"/>
            <ac:spMk id="6" creationId="{950C1E7E-8D40-C5D2-22FE-3D0B636AABEB}"/>
          </ac:spMkLst>
        </pc:spChg>
        <pc:spChg chg="mod">
          <ac:chgData name="Xianqi Gao" userId="9ed813ce-0675-4494-a6ac-9e4acf07432e" providerId="ADAL" clId="{D7FF8152-7785-4F59-9CF2-4D0119F4B501}" dt="2026-01-07T06:22:19.809" v="1" actId="13926"/>
          <ac:spMkLst>
            <pc:docMk/>
            <pc:sldMk cId="3998874178" sldId="2145707747"/>
            <ac:spMk id="56335" creationId="{FB7FC4CA-07D7-9358-3E50-98A4D53A98AF}"/>
          </ac:spMkLst>
        </pc:spChg>
      </pc:sldChg>
      <pc:sldChg chg="modSp mod">
        <pc:chgData name="Xianqi Gao" userId="9ed813ce-0675-4494-a6ac-9e4acf07432e" providerId="ADAL" clId="{D7FF8152-7785-4F59-9CF2-4D0119F4B501}" dt="2026-01-07T08:30:18.130" v="8" actId="13926"/>
        <pc:sldMkLst>
          <pc:docMk/>
          <pc:sldMk cId="641227909" sldId="2145707752"/>
        </pc:sldMkLst>
        <pc:spChg chg="mod">
          <ac:chgData name="Xianqi Gao" userId="9ed813ce-0675-4494-a6ac-9e4acf07432e" providerId="ADAL" clId="{D7FF8152-7785-4F59-9CF2-4D0119F4B501}" dt="2026-01-07T08:30:04.936" v="7" actId="13926"/>
          <ac:spMkLst>
            <pc:docMk/>
            <pc:sldMk cId="641227909" sldId="2145707752"/>
            <ac:spMk id="15" creationId="{B6D02D8C-0616-C783-C576-B7FD85362EB9}"/>
          </ac:spMkLst>
        </pc:spChg>
        <pc:spChg chg="mod">
          <ac:chgData name="Xianqi Gao" userId="9ed813ce-0675-4494-a6ac-9e4acf07432e" providerId="ADAL" clId="{D7FF8152-7785-4F59-9CF2-4D0119F4B501}" dt="2026-01-07T08:30:18.130" v="8" actId="13926"/>
          <ac:spMkLst>
            <pc:docMk/>
            <pc:sldMk cId="641227909" sldId="2145707752"/>
            <ac:spMk id="28" creationId="{48FF4822-E824-2DCF-9281-3C0C0DF5CA4B}"/>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Binary_Worksheet.xlsb"/></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Binary_Worksheet2.xlsb"/></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3.xml"/><Relationship Id="rId1" Type="http://schemas.microsoft.com/office/2011/relationships/chartStyle" Target="style3.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4.xml"/><Relationship Id="rId1" Type="http://schemas.microsoft.com/office/2011/relationships/chartStyle" Target="style4.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5.xml"/><Relationship Id="rId1" Type="http://schemas.microsoft.com/office/2011/relationships/chartStyle" Target="style5.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6.xml"/><Relationship Id="rId1" Type="http://schemas.microsoft.com/office/2011/relationships/chartStyle" Target="style6.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2434099517428224"/>
          <c:y val="0.16781762019876445"/>
          <c:w val="0.82587479387954776"/>
          <c:h val="0.72208514638732202"/>
        </c:manualLayout>
      </c:layout>
      <c:barChart>
        <c:barDir val="col"/>
        <c:grouping val="clustered"/>
        <c:varyColors val="0"/>
        <c:ser>
          <c:idx val="0"/>
          <c:order val="0"/>
          <c:tx>
            <c:strRef>
              <c:f>Sheet1!$B$1</c:f>
              <c:strCache>
                <c:ptCount val="1"/>
                <c:pt idx="0">
                  <c:v>确诊后1年</c:v>
                </c:pt>
              </c:strCache>
            </c:strRef>
          </c:tx>
          <c:spPr>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a:effectLst/>
          </c:spPr>
          <c:invertIfNegative val="0"/>
          <c:cat>
            <c:strRef>
              <c:f>Sheet1!$A$2:$A$4</c:f>
              <c:strCache>
                <c:ptCount val="1"/>
                <c:pt idx="0">
                  <c:v>2004-2013年确诊晚期乳腺癌</c:v>
                </c:pt>
              </c:strCache>
            </c:strRef>
          </c:cat>
          <c:val>
            <c:numRef>
              <c:f>Sheet1!$B$2:$B$4</c:f>
              <c:numCache>
                <c:formatCode>0%</c:formatCode>
                <c:ptCount val="1"/>
                <c:pt idx="0">
                  <c:v>0.36</c:v>
                </c:pt>
              </c:numCache>
            </c:numRef>
          </c:val>
          <c:extLst>
            <c:ext xmlns:c16="http://schemas.microsoft.com/office/drawing/2014/chart" uri="{C3380CC4-5D6E-409C-BE32-E72D297353CC}">
              <c16:uniqueId val="{00000000-279C-4BCD-9C8F-1BA178CD5927}"/>
            </c:ext>
          </c:extLst>
        </c:ser>
        <c:ser>
          <c:idx val="1"/>
          <c:order val="1"/>
          <c:tx>
            <c:strRef>
              <c:f>Sheet1!$C$1</c:f>
              <c:strCache>
                <c:ptCount val="1"/>
                <c:pt idx="0">
                  <c:v>确诊后2年</c:v>
                </c:pt>
              </c:strCache>
            </c:strRef>
          </c:tx>
          <c:spPr>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a:effectLst/>
          </c:spPr>
          <c:invertIfNegative val="0"/>
          <c:cat>
            <c:strRef>
              <c:f>Sheet1!$A$2:$A$4</c:f>
              <c:strCache>
                <c:ptCount val="1"/>
                <c:pt idx="0">
                  <c:v>2004-2013年确诊晚期乳腺癌</c:v>
                </c:pt>
              </c:strCache>
            </c:strRef>
          </c:cat>
          <c:val>
            <c:numRef>
              <c:f>Sheet1!$C$2:$C$4</c:f>
              <c:numCache>
                <c:formatCode>0%</c:formatCode>
                <c:ptCount val="1"/>
                <c:pt idx="0">
                  <c:v>0.41</c:v>
                </c:pt>
              </c:numCache>
            </c:numRef>
          </c:val>
          <c:extLst>
            <c:ext xmlns:c16="http://schemas.microsoft.com/office/drawing/2014/chart" uri="{C3380CC4-5D6E-409C-BE32-E72D297353CC}">
              <c16:uniqueId val="{00000001-279C-4BCD-9C8F-1BA178CD5927}"/>
            </c:ext>
          </c:extLst>
        </c:ser>
        <c:ser>
          <c:idx val="2"/>
          <c:order val="2"/>
          <c:tx>
            <c:strRef>
              <c:f>Sheet1!$D$1</c:f>
              <c:strCache>
                <c:ptCount val="1"/>
                <c:pt idx="0">
                  <c:v>确诊后5年</c:v>
                </c:pt>
              </c:strCache>
            </c:strRef>
          </c:tx>
          <c:spPr>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a:effectLst/>
          </c:spPr>
          <c:invertIfNegative val="0"/>
          <c:cat>
            <c:strRef>
              <c:f>Sheet1!$A$2:$A$4</c:f>
              <c:strCache>
                <c:ptCount val="1"/>
                <c:pt idx="0">
                  <c:v>2004-2013年确诊晚期乳腺癌</c:v>
                </c:pt>
              </c:strCache>
            </c:strRef>
          </c:cat>
          <c:val>
            <c:numRef>
              <c:f>Sheet1!$D$2:$D$4</c:f>
              <c:numCache>
                <c:formatCode>0%</c:formatCode>
                <c:ptCount val="1"/>
                <c:pt idx="0">
                  <c:v>0.51</c:v>
                </c:pt>
              </c:numCache>
            </c:numRef>
          </c:val>
          <c:extLst>
            <c:ext xmlns:c16="http://schemas.microsoft.com/office/drawing/2014/chart" uri="{C3380CC4-5D6E-409C-BE32-E72D297353CC}">
              <c16:uniqueId val="{00000002-279C-4BCD-9C8F-1BA178CD5927}"/>
            </c:ext>
          </c:extLst>
        </c:ser>
        <c:ser>
          <c:idx val="3"/>
          <c:order val="3"/>
          <c:tx>
            <c:strRef>
              <c:f>Sheet1!$E$1</c:f>
              <c:strCache>
                <c:ptCount val="1"/>
                <c:pt idx="0">
                  <c:v>确诊后10年</c:v>
                </c:pt>
              </c:strCache>
            </c:strRef>
          </c:tx>
          <c:spPr>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effectLst/>
          </c:spPr>
          <c:invertIfNegative val="0"/>
          <c:cat>
            <c:strRef>
              <c:f>Sheet1!$A$2:$A$4</c:f>
              <c:strCache>
                <c:ptCount val="1"/>
                <c:pt idx="0">
                  <c:v>2004-2013年确诊晚期乳腺癌</c:v>
                </c:pt>
              </c:strCache>
            </c:strRef>
          </c:cat>
          <c:val>
            <c:numRef>
              <c:f>Sheet1!$E$2:$E$4</c:f>
              <c:numCache>
                <c:formatCode>0%</c:formatCode>
                <c:ptCount val="1"/>
                <c:pt idx="0">
                  <c:v>0.61</c:v>
                </c:pt>
              </c:numCache>
            </c:numRef>
          </c:val>
          <c:extLst>
            <c:ext xmlns:c16="http://schemas.microsoft.com/office/drawing/2014/chart" uri="{C3380CC4-5D6E-409C-BE32-E72D297353CC}">
              <c16:uniqueId val="{00000003-279C-4BCD-9C8F-1BA178CD5927}"/>
            </c:ext>
          </c:extLst>
        </c:ser>
        <c:dLbls>
          <c:showLegendKey val="0"/>
          <c:showVal val="0"/>
          <c:showCatName val="0"/>
          <c:showSerName val="0"/>
          <c:showPercent val="0"/>
          <c:showBubbleSize val="0"/>
        </c:dLbls>
        <c:gapWidth val="219"/>
        <c:overlap val="-27"/>
        <c:axId val="1304034952"/>
        <c:axId val="1304036752"/>
      </c:barChart>
      <c:catAx>
        <c:axId val="1304034952"/>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nSpc>
                <a:spcPct val="50000"/>
              </a:lnSpc>
              <a:defRPr sz="1050" b="0" i="0" u="none" strike="noStrike" kern="1200" baseline="0">
                <a:solidFill>
                  <a:schemeClr val="tx1">
                    <a:lumMod val="65000"/>
                    <a:lumOff val="35000"/>
                  </a:schemeClr>
                </a:solidFill>
                <a:latin typeface="+mn-lt"/>
                <a:ea typeface="+mn-ea"/>
                <a:cs typeface="+mn-cs"/>
              </a:defRPr>
            </a:pPr>
            <a:endParaRPr lang="zh-CN"/>
          </a:p>
        </c:txPr>
        <c:crossAx val="1304036752"/>
        <c:crosses val="autoZero"/>
        <c:auto val="1"/>
        <c:lblAlgn val="ctr"/>
        <c:lblOffset val="100"/>
        <c:noMultiLvlLbl val="0"/>
      </c:catAx>
      <c:valAx>
        <c:axId val="1304036752"/>
        <c:scaling>
          <c:orientation val="minMax"/>
          <c:max val="0.70000000000000007"/>
          <c:min val="0"/>
        </c:scaling>
        <c:delete val="0"/>
        <c:axPos val="l"/>
        <c:majorGridlines>
          <c:spPr>
            <a:ln w="9525" cap="flat" cmpd="sng" algn="ctr">
              <a:solidFill>
                <a:schemeClr val="tx1">
                  <a:lumMod val="15000"/>
                  <a:lumOff val="85000"/>
                </a:schemeClr>
              </a:solidFill>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CN"/>
          </a:p>
        </c:txPr>
        <c:crossAx val="1304034952"/>
        <c:crosses val="autoZero"/>
        <c:crossBetween val="between"/>
        <c:majorUnit val="0.30000000000000004"/>
      </c:valAx>
      <c:spPr>
        <a:noFill/>
        <a:ln>
          <a:noFill/>
        </a:ln>
        <a:effectLst/>
      </c:spPr>
    </c:plotArea>
    <c:legend>
      <c:legendPos val="t"/>
      <c:layout>
        <c:manualLayout>
          <c:xMode val="edge"/>
          <c:yMode val="edge"/>
          <c:x val="2.2048529026986584E-2"/>
          <c:y val="3.2302712865968315E-2"/>
          <c:w val="0.95566022795606131"/>
          <c:h val="0.10171239252031025"/>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zh-CN"/>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zh-CN"/>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percentStacked"/>
        <c:varyColors val="0"/>
        <c:ser>
          <c:idx val="0"/>
          <c:order val="0"/>
          <c:tx>
            <c:strRef>
              <c:f>Sheet1!$B$1</c:f>
              <c:strCache>
                <c:ptCount val="1"/>
                <c:pt idx="0">
                  <c:v>系列 1</c:v>
                </c:pt>
              </c:strCache>
            </c:strRef>
          </c:tx>
          <c:spPr>
            <a:gradFill>
              <a:gsLst>
                <a:gs pos="0">
                  <a:schemeClr val="accent2">
                    <a:lumMod val="40000"/>
                    <a:lumOff val="60000"/>
                  </a:schemeClr>
                </a:gs>
                <a:gs pos="74000">
                  <a:srgbClr val="EB613B"/>
                </a:gs>
                <a:gs pos="83000">
                  <a:srgbClr val="EB613B"/>
                </a:gs>
                <a:gs pos="100000">
                  <a:schemeClr val="accent2">
                    <a:lumMod val="20000"/>
                    <a:lumOff val="80000"/>
                  </a:schemeClr>
                </a:gs>
              </a:gsLst>
              <a:lin ang="5400000" scaled="0"/>
            </a:gradFill>
            <a:ln>
              <a:solidFill>
                <a:schemeClr val="bg1"/>
              </a:solidFill>
            </a:ln>
            <a:effectLst>
              <a:outerShdw blurRad="50800" dist="38100" dir="2700000" algn="tl" rotWithShape="0">
                <a:prstClr val="black">
                  <a:alpha val="40000"/>
                </a:prstClr>
              </a:outerShdw>
            </a:effectLst>
          </c:spPr>
          <c:invertIfNegative val="0"/>
          <c:cat>
            <c:strRef>
              <c:f>Sheet1!$A$2</c:f>
              <c:strCache>
                <c:ptCount val="1"/>
                <c:pt idx="0">
                  <c:v>类别 1</c:v>
                </c:pt>
              </c:strCache>
            </c:strRef>
          </c:cat>
          <c:val>
            <c:numRef>
              <c:f>Sheet1!$B$2</c:f>
              <c:numCache>
                <c:formatCode>General</c:formatCode>
                <c:ptCount val="1"/>
                <c:pt idx="0">
                  <c:v>86.3</c:v>
                </c:pt>
              </c:numCache>
            </c:numRef>
          </c:val>
          <c:extLst>
            <c:ext xmlns:c16="http://schemas.microsoft.com/office/drawing/2014/chart" uri="{C3380CC4-5D6E-409C-BE32-E72D297353CC}">
              <c16:uniqueId val="{00000000-FBE1-4001-9A1D-AC081018FDAC}"/>
            </c:ext>
          </c:extLst>
        </c:ser>
        <c:ser>
          <c:idx val="1"/>
          <c:order val="1"/>
          <c:tx>
            <c:strRef>
              <c:f>Sheet1!$C$1</c:f>
              <c:strCache>
                <c:ptCount val="1"/>
                <c:pt idx="0">
                  <c:v>系列 2</c:v>
                </c:pt>
              </c:strCache>
            </c:strRef>
          </c:tx>
          <c:spPr>
            <a:solidFill>
              <a:schemeClr val="bg1">
                <a:lumMod val="85000"/>
              </a:schemeClr>
            </a:solidFill>
            <a:ln>
              <a:solidFill>
                <a:schemeClr val="bg1"/>
              </a:solidFill>
            </a:ln>
            <a:effectLst>
              <a:outerShdw blurRad="50800" dist="38100" dir="2700000" algn="tl" rotWithShape="0">
                <a:prstClr val="black">
                  <a:alpha val="40000"/>
                </a:prstClr>
              </a:outerShdw>
            </a:effectLst>
          </c:spPr>
          <c:invertIfNegative val="0"/>
          <c:cat>
            <c:strRef>
              <c:f>Sheet1!$A$2</c:f>
              <c:strCache>
                <c:ptCount val="1"/>
                <c:pt idx="0">
                  <c:v>类别 1</c:v>
                </c:pt>
              </c:strCache>
            </c:strRef>
          </c:cat>
          <c:val>
            <c:numRef>
              <c:f>Sheet1!$C$2</c:f>
              <c:numCache>
                <c:formatCode>General</c:formatCode>
                <c:ptCount val="1"/>
                <c:pt idx="0">
                  <c:v>13.7</c:v>
                </c:pt>
              </c:numCache>
            </c:numRef>
          </c:val>
          <c:extLst>
            <c:ext xmlns:c16="http://schemas.microsoft.com/office/drawing/2014/chart" uri="{C3380CC4-5D6E-409C-BE32-E72D297353CC}">
              <c16:uniqueId val="{00000001-FBE1-4001-9A1D-AC081018FDAC}"/>
            </c:ext>
          </c:extLst>
        </c:ser>
        <c:dLbls>
          <c:showLegendKey val="0"/>
          <c:showVal val="0"/>
          <c:showCatName val="0"/>
          <c:showSerName val="0"/>
          <c:showPercent val="0"/>
          <c:showBubbleSize val="0"/>
        </c:dLbls>
        <c:gapWidth val="150"/>
        <c:overlap val="100"/>
        <c:axId val="1356514896"/>
        <c:axId val="923574240"/>
      </c:barChart>
      <c:catAx>
        <c:axId val="1356514896"/>
        <c:scaling>
          <c:orientation val="minMax"/>
        </c:scaling>
        <c:delete val="1"/>
        <c:axPos val="b"/>
        <c:numFmt formatCode="General" sourceLinked="1"/>
        <c:majorTickMark val="none"/>
        <c:minorTickMark val="none"/>
        <c:tickLblPos val="nextTo"/>
        <c:crossAx val="923574240"/>
        <c:crosses val="autoZero"/>
        <c:auto val="1"/>
        <c:lblAlgn val="ctr"/>
        <c:lblOffset val="100"/>
        <c:noMultiLvlLbl val="0"/>
      </c:catAx>
      <c:valAx>
        <c:axId val="923574240"/>
        <c:scaling>
          <c:orientation val="minMax"/>
          <c:min val="0"/>
        </c:scaling>
        <c:delete val="1"/>
        <c:axPos val="l"/>
        <c:numFmt formatCode="0%" sourceLinked="1"/>
        <c:majorTickMark val="none"/>
        <c:minorTickMark val="none"/>
        <c:tickLblPos val="nextTo"/>
        <c:crossAx val="135651489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zh-CN"/>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7264276228419653E-2"/>
          <c:y val="3.1419939577039278E-2"/>
          <c:w val="0.96547144754316072"/>
          <c:h val="0.93716012084592148"/>
        </c:manualLayout>
      </c:layout>
      <c:barChart>
        <c:barDir val="col"/>
        <c:grouping val="clustered"/>
        <c:varyColors val="0"/>
        <c:ser>
          <c:idx val="0"/>
          <c:order val="0"/>
          <c:spPr>
            <a:solidFill>
              <a:schemeClr val="accent2"/>
            </a:solidFill>
            <a:ln>
              <a:noFill/>
            </a:ln>
          </c:spPr>
          <c:invertIfNegative val="0"/>
          <c:val>
            <c:numRef>
              <c:f>Sheet1!$A$1:$C$1</c:f>
              <c:numCache>
                <c:formatCode>General</c:formatCode>
                <c:ptCount val="3"/>
                <c:pt idx="0">
                  <c:v>23.057098161908485</c:v>
                </c:pt>
                <c:pt idx="1">
                  <c:v>19.057098161908485</c:v>
                </c:pt>
                <c:pt idx="2">
                  <c:v>15.057098161908485</c:v>
                </c:pt>
              </c:numCache>
            </c:numRef>
          </c:val>
          <c:extLst>
            <c:ext xmlns:c16="http://schemas.microsoft.com/office/drawing/2014/chart" uri="{C3380CC4-5D6E-409C-BE32-E72D297353CC}">
              <c16:uniqueId val="{00000000-0EF1-4E45-A2C8-1F9A5CE4A8F2}"/>
            </c:ext>
          </c:extLst>
        </c:ser>
        <c:ser>
          <c:idx val="1"/>
          <c:order val="1"/>
          <c:spPr>
            <a:solidFill>
              <a:srgbClr val="D6D7D9"/>
            </a:solidFill>
            <a:ln>
              <a:noFill/>
            </a:ln>
          </c:spPr>
          <c:invertIfNegative val="0"/>
          <c:val>
            <c:numRef>
              <c:f>Sheet1!$A$2:$C$2</c:f>
              <c:numCache>
                <c:formatCode>General</c:formatCode>
                <c:ptCount val="3"/>
                <c:pt idx="0">
                  <c:v>8.0570981619084847</c:v>
                </c:pt>
                <c:pt idx="1">
                  <c:v>7.0570981619084847</c:v>
                </c:pt>
                <c:pt idx="2">
                  <c:v>4.0570981619084847</c:v>
                </c:pt>
              </c:numCache>
            </c:numRef>
          </c:val>
          <c:extLst>
            <c:ext xmlns:c16="http://schemas.microsoft.com/office/drawing/2014/chart" uri="{C3380CC4-5D6E-409C-BE32-E72D297353CC}">
              <c16:uniqueId val="{00000001-0EF1-4E45-A2C8-1F9A5CE4A8F2}"/>
            </c:ext>
          </c:extLst>
        </c:ser>
        <c:dLbls>
          <c:showLegendKey val="0"/>
          <c:showVal val="0"/>
          <c:showCatName val="0"/>
          <c:showSerName val="0"/>
          <c:showPercent val="0"/>
          <c:showBubbleSize val="0"/>
        </c:dLbls>
        <c:gapWidth val="80"/>
        <c:axId val="2094575720"/>
        <c:axId val="1"/>
      </c:barChart>
      <c:catAx>
        <c:axId val="2094575720"/>
        <c:scaling>
          <c:orientation val="minMax"/>
        </c:scaling>
        <c:delete val="0"/>
        <c:axPos val="t"/>
        <c:majorGridlines>
          <c:spPr>
            <a:ln>
              <a:noFill/>
            </a:ln>
          </c:spPr>
        </c:majorGridlines>
        <c:majorTickMark val="none"/>
        <c:minorTickMark val="none"/>
        <c:tickLblPos val="none"/>
        <c:spPr>
          <a:ln w="9525" cmpd="sng" algn="ctr">
            <a:solidFill>
              <a:srgbClr val="808080"/>
            </a:solidFill>
            <a:prstDash val="solid"/>
          </a:ln>
        </c:spPr>
        <c:crossAx val="1"/>
        <c:crosses val="min"/>
        <c:auto val="0"/>
        <c:lblAlgn val="ctr"/>
        <c:lblOffset val="100"/>
        <c:noMultiLvlLbl val="0"/>
      </c:catAx>
      <c:valAx>
        <c:axId val="1"/>
        <c:scaling>
          <c:orientation val="maxMin"/>
          <c:max val="23.057098161908485"/>
          <c:min val="0"/>
        </c:scaling>
        <c:delete val="0"/>
        <c:axPos val="l"/>
        <c:majorGridlines>
          <c:spPr>
            <a:ln>
              <a:noFill/>
            </a:ln>
          </c:spPr>
        </c:majorGridlines>
        <c:numFmt formatCode="General" sourceLinked="1"/>
        <c:majorTickMark val="none"/>
        <c:minorTickMark val="none"/>
        <c:tickLblPos val="none"/>
        <c:spPr>
          <a:ln w="9525" cmpd="sng" algn="ctr">
            <a:solidFill>
              <a:srgbClr val="808080"/>
            </a:solidFill>
            <a:prstDash val="solid"/>
          </a:ln>
        </c:spPr>
        <c:crossAx val="2094575720"/>
        <c:crosses val="min"/>
        <c:crossBetween val="between"/>
      </c:valAx>
    </c:plotArea>
    <c:plotVisOnly val="0"/>
    <c:dispBlanksAs val="gap"/>
    <c:showDLblsOverMax val="1"/>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3.8922155688622756E-2"/>
          <c:y val="7.7496274217585689E-2"/>
          <c:w val="0.92215568862275454"/>
          <c:h val="0.84500745156482859"/>
        </c:manualLayout>
      </c:layout>
      <c:barChart>
        <c:barDir val="col"/>
        <c:grouping val="clustered"/>
        <c:varyColors val="0"/>
        <c:ser>
          <c:idx val="0"/>
          <c:order val="0"/>
          <c:spPr>
            <a:solidFill>
              <a:srgbClr val="F59A67"/>
            </a:solidFill>
            <a:ln>
              <a:noFill/>
            </a:ln>
          </c:spPr>
          <c:invertIfNegative val="0"/>
          <c:val>
            <c:numRef>
              <c:f>Sheet1!$A$1:$C$1</c:f>
              <c:numCache>
                <c:formatCode>General</c:formatCode>
                <c:ptCount val="3"/>
                <c:pt idx="0">
                  <c:v>14.683046683046683</c:v>
                </c:pt>
                <c:pt idx="1">
                  <c:v>23.683046683046683</c:v>
                </c:pt>
                <c:pt idx="2">
                  <c:v>16.683046683046683</c:v>
                </c:pt>
              </c:numCache>
            </c:numRef>
          </c:val>
          <c:extLst>
            <c:ext xmlns:c16="http://schemas.microsoft.com/office/drawing/2014/chart" uri="{C3380CC4-5D6E-409C-BE32-E72D297353CC}">
              <c16:uniqueId val="{00000000-1BA2-45A3-A7D4-035FC85F7577}"/>
            </c:ext>
          </c:extLst>
        </c:ser>
        <c:ser>
          <c:idx val="1"/>
          <c:order val="1"/>
          <c:spPr>
            <a:solidFill>
              <a:srgbClr val="EBEBEC"/>
            </a:solidFill>
            <a:ln>
              <a:noFill/>
            </a:ln>
          </c:spPr>
          <c:invertIfNegative val="0"/>
          <c:val>
            <c:numRef>
              <c:f>Sheet1!$A$2:$C$2</c:f>
              <c:numCache>
                <c:formatCode>General</c:formatCode>
                <c:ptCount val="3"/>
                <c:pt idx="0">
                  <c:v>6.6830466830466833</c:v>
                </c:pt>
                <c:pt idx="1">
                  <c:v>16.683046683046683</c:v>
                </c:pt>
                <c:pt idx="2">
                  <c:v>8.6830466830466797</c:v>
                </c:pt>
              </c:numCache>
            </c:numRef>
          </c:val>
          <c:extLst>
            <c:ext xmlns:c16="http://schemas.microsoft.com/office/drawing/2014/chart" uri="{C3380CC4-5D6E-409C-BE32-E72D297353CC}">
              <c16:uniqueId val="{00000001-1BA2-45A3-A7D4-035FC85F7577}"/>
            </c:ext>
          </c:extLst>
        </c:ser>
        <c:dLbls>
          <c:showLegendKey val="0"/>
          <c:showVal val="0"/>
          <c:showCatName val="0"/>
          <c:showSerName val="0"/>
          <c:showPercent val="0"/>
          <c:showBubbleSize val="0"/>
        </c:dLbls>
        <c:gapWidth val="80"/>
        <c:axId val="64229959"/>
        <c:axId val="1"/>
      </c:barChart>
      <c:catAx>
        <c:axId val="64229959"/>
        <c:scaling>
          <c:orientation val="minMax"/>
        </c:scaling>
        <c:delete val="0"/>
        <c:axPos val="t"/>
        <c:majorGridlines>
          <c:spPr>
            <a:ln>
              <a:noFill/>
            </a:ln>
          </c:spPr>
        </c:majorGridlines>
        <c:majorTickMark val="none"/>
        <c:minorTickMark val="none"/>
        <c:tickLblPos val="none"/>
        <c:spPr>
          <a:ln w="9525" cmpd="sng" algn="ctr">
            <a:solidFill>
              <a:srgbClr val="C0C0C0"/>
            </a:solidFill>
            <a:prstDash val="solid"/>
          </a:ln>
        </c:spPr>
        <c:crossAx val="1"/>
        <c:crosses val="min"/>
        <c:auto val="0"/>
        <c:lblAlgn val="ctr"/>
        <c:lblOffset val="100"/>
        <c:noMultiLvlLbl val="0"/>
      </c:catAx>
      <c:valAx>
        <c:axId val="1"/>
        <c:scaling>
          <c:orientation val="maxMin"/>
          <c:max val="23.683046683046683"/>
          <c:min val="0"/>
        </c:scaling>
        <c:delete val="1"/>
        <c:axPos val="l"/>
        <c:numFmt formatCode="General" sourceLinked="1"/>
        <c:majorTickMark val="out"/>
        <c:minorTickMark val="none"/>
        <c:tickLblPos val="nextTo"/>
        <c:crossAx val="64229959"/>
        <c:crosses val="min"/>
        <c:crossBetween val="between"/>
      </c:valAx>
    </c:plotArea>
    <c:plotVisOnly val="0"/>
    <c:dispBlanksAs val="gap"/>
    <c:showDLblsOverMax val="1"/>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1546245606943998E-2"/>
          <c:y val="0.10884897372675169"/>
          <c:w val="0.85079327134316995"/>
          <c:h val="0.74217860583595952"/>
        </c:manualLayout>
      </c:layout>
      <c:barChart>
        <c:barDir val="col"/>
        <c:grouping val="clustered"/>
        <c:varyColors val="0"/>
        <c:ser>
          <c:idx val="0"/>
          <c:order val="0"/>
          <c:tx>
            <c:strRef>
              <c:f>Sheet1!$B$1</c:f>
              <c:strCache>
                <c:ptCount val="1"/>
                <c:pt idx="0">
                  <c:v>唑来膦酸</c:v>
                </c:pt>
              </c:strCache>
            </c:strRef>
          </c:tx>
          <c:spPr>
            <a:solidFill>
              <a:schemeClr val="bg1">
                <a:lumMod val="85000"/>
              </a:schemeClr>
            </a:solidFill>
            <a:ln>
              <a:noFill/>
            </a:ln>
            <a:effectLst>
              <a:outerShdw blurRad="50800" dist="38100" dir="2700000" algn="tl" rotWithShape="0">
                <a:prstClr val="black">
                  <a:alpha val="40000"/>
                </a:prstClr>
              </a:outerShdw>
            </a:effectLst>
          </c:spPr>
          <c:invertIfNegative val="0"/>
          <c:dLbls>
            <c:numFmt formatCode="0%" sourceLinked="0"/>
            <c:spPr>
              <a:noFill/>
              <a:ln>
                <a:noFill/>
              </a:ln>
              <a:effectLst/>
            </c:spPr>
            <c:txPr>
              <a:bodyPr rot="0" spcFirstLastPara="1" vertOverflow="ellipsis" vert="horz" wrap="square" anchor="ctr" anchorCtr="1"/>
              <a:lstStyle/>
              <a:p>
                <a:pPr>
                  <a:defRPr lang="zh-CN" sz="1050" b="0" i="0" u="none" strike="noStrike" kern="1200" baseline="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汇总分析</c:v>
                </c:pt>
                <c:pt idx="1">
                  <c:v>乳腺癌</c:v>
                </c:pt>
                <c:pt idx="2">
                  <c:v>前列腺癌</c:v>
                </c:pt>
                <c:pt idx="3">
                  <c:v>实体瘤与MM</c:v>
                </c:pt>
              </c:strCache>
            </c:strRef>
          </c:cat>
          <c:val>
            <c:numRef>
              <c:f>Sheet1!$B$2:$B$5</c:f>
              <c:numCache>
                <c:formatCode>0.00%</c:formatCode>
                <c:ptCount val="4"/>
                <c:pt idx="0">
                  <c:v>0.20200000000000001</c:v>
                </c:pt>
                <c:pt idx="1">
                  <c:v>0.27300000000000002</c:v>
                </c:pt>
                <c:pt idx="2">
                  <c:v>0.17799999999999999</c:v>
                </c:pt>
                <c:pt idx="3">
                  <c:v>0.14499999999999999</c:v>
                </c:pt>
              </c:numCache>
            </c:numRef>
          </c:val>
          <c:extLst>
            <c:ext xmlns:c16="http://schemas.microsoft.com/office/drawing/2014/chart" uri="{C3380CC4-5D6E-409C-BE32-E72D297353CC}">
              <c16:uniqueId val="{00000000-5E83-4851-9E56-ED61D5ED5266}"/>
            </c:ext>
          </c:extLst>
        </c:ser>
        <c:ser>
          <c:idx val="1"/>
          <c:order val="1"/>
          <c:tx>
            <c:strRef>
              <c:f>Sheet1!$C$1</c:f>
              <c:strCache>
                <c:ptCount val="1"/>
                <c:pt idx="0">
                  <c:v>安加维®</c:v>
                </c:pt>
              </c:strCache>
            </c:strRef>
          </c:tx>
          <c:spPr>
            <a:gradFill>
              <a:gsLst>
                <a:gs pos="0">
                  <a:schemeClr val="accent2">
                    <a:lumMod val="40000"/>
                    <a:lumOff val="60000"/>
                  </a:schemeClr>
                </a:gs>
                <a:gs pos="74000">
                  <a:srgbClr val="EB613B"/>
                </a:gs>
                <a:gs pos="83000">
                  <a:srgbClr val="EB613B"/>
                </a:gs>
                <a:gs pos="100000">
                  <a:schemeClr val="accent2">
                    <a:lumMod val="20000"/>
                    <a:lumOff val="80000"/>
                  </a:schemeClr>
                </a:gs>
              </a:gsLst>
              <a:lin ang="5400000" scaled="0"/>
            </a:gradFill>
            <a:ln>
              <a:noFill/>
            </a:ln>
            <a:effectLst>
              <a:outerShdw blurRad="50800" dist="38100" dir="2700000" algn="tl" rotWithShape="0">
                <a:prstClr val="black">
                  <a:alpha val="40000"/>
                </a:prstClr>
              </a:outerShdw>
            </a:effectLst>
          </c:spPr>
          <c:invertIfNegative val="0"/>
          <c:dLbls>
            <c:numFmt formatCode="0%" sourceLinked="0"/>
            <c:spPr>
              <a:noFill/>
              <a:ln>
                <a:noFill/>
              </a:ln>
              <a:effectLst/>
            </c:spPr>
            <c:txPr>
              <a:bodyPr rot="0" spcFirstLastPara="1" vertOverflow="ellipsis" vert="horz" wrap="square" anchor="ctr" anchorCtr="1"/>
              <a:lstStyle/>
              <a:p>
                <a:pPr>
                  <a:defRPr lang="zh-CN" sz="1000" b="0" i="0" u="none" strike="noStrike" kern="1200" baseline="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汇总分析</c:v>
                </c:pt>
                <c:pt idx="1">
                  <c:v>乳腺癌</c:v>
                </c:pt>
                <c:pt idx="2">
                  <c:v>前列腺癌</c:v>
                </c:pt>
                <c:pt idx="3">
                  <c:v>实体瘤与MM</c:v>
                </c:pt>
              </c:strCache>
            </c:strRef>
          </c:cat>
          <c:val>
            <c:numRef>
              <c:f>Sheet1!$C$2:$C$5</c:f>
              <c:numCache>
                <c:formatCode>0.00%</c:formatCode>
                <c:ptCount val="4"/>
                <c:pt idx="0">
                  <c:v>8.6999999999999994E-2</c:v>
                </c:pt>
                <c:pt idx="1">
                  <c:v>0.104</c:v>
                </c:pt>
                <c:pt idx="2">
                  <c:v>8.4000000000000005E-2</c:v>
                </c:pt>
                <c:pt idx="3">
                  <c:v>6.9000000000000006E-2</c:v>
                </c:pt>
              </c:numCache>
            </c:numRef>
          </c:val>
          <c:extLst>
            <c:ext xmlns:c16="http://schemas.microsoft.com/office/drawing/2014/chart" uri="{C3380CC4-5D6E-409C-BE32-E72D297353CC}">
              <c16:uniqueId val="{00000001-5E83-4851-9E56-ED61D5ED5266}"/>
            </c:ext>
          </c:extLst>
        </c:ser>
        <c:dLbls>
          <c:dLblPos val="outEnd"/>
          <c:showLegendKey val="0"/>
          <c:showVal val="1"/>
          <c:showCatName val="0"/>
          <c:showSerName val="0"/>
          <c:showPercent val="0"/>
          <c:showBubbleSize val="0"/>
        </c:dLbls>
        <c:gapWidth val="219"/>
        <c:overlap val="-27"/>
        <c:axId val="2140199760"/>
        <c:axId val="2140204800"/>
      </c:barChart>
      <c:catAx>
        <c:axId val="2140199760"/>
        <c:scaling>
          <c:orientation val="minMax"/>
        </c:scaling>
        <c:delete val="0"/>
        <c:axPos val="b"/>
        <c:numFmt formatCode="General" sourceLinked="1"/>
        <c:majorTickMark val="none"/>
        <c:minorTickMark val="none"/>
        <c:tickLblPos val="nextTo"/>
        <c:spPr>
          <a:noFill/>
          <a:ln w="9525" cap="flat" cmpd="sng" algn="ctr">
            <a:solidFill>
              <a:schemeClr val="bg1">
                <a:lumMod val="50000"/>
              </a:schemeClr>
            </a:solidFill>
            <a:round/>
          </a:ln>
          <a:effectLst/>
        </c:spPr>
        <c:txPr>
          <a:bodyPr rot="-60000000" spcFirstLastPara="1" vertOverflow="ellipsis" vert="horz" wrap="square" anchor="ctr" anchorCtr="1"/>
          <a:lstStyle/>
          <a:p>
            <a:pPr>
              <a:lnSpc>
                <a:spcPct val="80000"/>
              </a:lnSpc>
              <a:defRPr lang="zh-CN" sz="1000" b="0" i="0" u="none" strike="noStrike" kern="1200" baseline="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endParaRPr lang="zh-CN"/>
          </a:p>
        </c:txPr>
        <c:crossAx val="2140204800"/>
        <c:crosses val="autoZero"/>
        <c:auto val="1"/>
        <c:lblAlgn val="ctr"/>
        <c:lblOffset val="100"/>
        <c:noMultiLvlLbl val="0"/>
      </c:catAx>
      <c:valAx>
        <c:axId val="2140204800"/>
        <c:scaling>
          <c:orientation val="minMax"/>
        </c:scaling>
        <c:delete val="0"/>
        <c:axPos val="l"/>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lang="zh-CN" sz="900" b="0" i="0" u="none" strike="noStrike" kern="1200" baseline="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endParaRPr lang="zh-CN"/>
          </a:p>
        </c:txPr>
        <c:crossAx val="2140199760"/>
        <c:crosses val="autoZero"/>
        <c:crossBetween val="between"/>
        <c:majorUnit val="0.1"/>
      </c:valAx>
      <c:spPr>
        <a:noFill/>
        <a:ln>
          <a:noFill/>
        </a:ln>
        <a:effectLst/>
      </c:spPr>
    </c:plotArea>
    <c:legend>
      <c:legendPos val="r"/>
      <c:legendEntry>
        <c:idx val="0"/>
        <c:txPr>
          <a:bodyPr rot="0" spcFirstLastPara="1" vertOverflow="ellipsis" vert="horz" wrap="square" anchor="ctr" anchorCtr="1"/>
          <a:lstStyle/>
          <a:p>
            <a:pPr>
              <a:defRPr lang="zh-CN" sz="1000" b="0" i="0" u="none" strike="noStrike" kern="1200" baseline="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endParaRPr lang="zh-CN"/>
          </a:p>
        </c:txPr>
      </c:legendEntry>
      <c:legendEntry>
        <c:idx val="1"/>
        <c:txPr>
          <a:bodyPr rot="0" spcFirstLastPara="1" vertOverflow="ellipsis" vert="horz" wrap="square" anchor="ctr" anchorCtr="1"/>
          <a:lstStyle/>
          <a:p>
            <a:pPr>
              <a:defRPr lang="zh-CN" sz="1000" b="0" i="0" u="none" strike="noStrike" kern="1200" baseline="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endParaRPr lang="zh-CN"/>
          </a:p>
        </c:txPr>
      </c:legendEntry>
      <c:layout>
        <c:manualLayout>
          <c:xMode val="edge"/>
          <c:yMode val="edge"/>
          <c:x val="0.69061770360200214"/>
          <c:y val="0.10185007974481659"/>
          <c:w val="0.23198466133928775"/>
          <c:h val="0.179351828197376"/>
        </c:manualLayout>
      </c:layout>
      <c:overlay val="0"/>
      <c:spPr>
        <a:noFill/>
        <a:ln>
          <a:noFill/>
        </a:ln>
        <a:effectLst/>
      </c:spPr>
      <c:txPr>
        <a:bodyPr rot="0" spcFirstLastPara="1" vertOverflow="ellipsis" vert="horz" wrap="square" anchor="ctr" anchorCtr="1"/>
        <a:lstStyle/>
        <a:p>
          <a:pPr>
            <a:defRPr lang="zh-CN" sz="1000" b="0" i="0" u="none" strike="noStrike" kern="1200" baseline="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endParaRPr lang="zh-CN"/>
        </a:p>
      </c:txPr>
    </c:legend>
    <c:plotVisOnly val="1"/>
    <c:dispBlanksAs val="gap"/>
    <c:showDLblsOverMax val="0"/>
  </c:chart>
  <c:spPr>
    <a:noFill/>
    <a:ln>
      <a:noFill/>
    </a:ln>
    <a:effectLst/>
  </c:spPr>
  <c:txPr>
    <a:bodyPr/>
    <a:lstStyle/>
    <a:p>
      <a:pPr>
        <a:defRPr lang="zh-CN">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endParaRPr lang="zh-CN"/>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8827235307403783E-2"/>
          <c:y val="7.4222010412333284E-2"/>
          <c:w val="0.90230429107025989"/>
          <c:h val="0.80871501862398509"/>
        </c:manualLayout>
      </c:layout>
      <c:barChart>
        <c:barDir val="col"/>
        <c:grouping val="clustered"/>
        <c:varyColors val="0"/>
        <c:ser>
          <c:idx val="0"/>
          <c:order val="0"/>
          <c:tx>
            <c:strRef>
              <c:f>Sheet1!$B$1</c:f>
              <c:strCache>
                <c:ptCount val="1"/>
                <c:pt idx="0">
                  <c:v>唑来膦酸</c:v>
                </c:pt>
              </c:strCache>
            </c:strRef>
          </c:tx>
          <c:spPr>
            <a:solidFill>
              <a:schemeClr val="bg1">
                <a:lumMod val="85000"/>
              </a:schemeClr>
            </a:solidFill>
            <a:ln>
              <a:noFill/>
            </a:ln>
            <a:effectLst>
              <a:outerShdw blurRad="50800" dist="38100" dir="2700000" algn="tl" rotWithShape="0">
                <a:prstClr val="black">
                  <a:alpha val="40000"/>
                </a:prstClr>
              </a:outerShdw>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lang="zh-CN" sz="900" b="0" i="0" u="none" strike="noStrike" kern="1200" baseline="0">
                    <a:solidFill>
                      <a:schemeClr val="tx1">
                        <a:lumMod val="75000"/>
                        <a:lumOff val="25000"/>
                      </a:schemeClr>
                    </a:solidFill>
                    <a:latin typeface="+mn-ea"/>
                    <a:ea typeface="+mn-ea"/>
                    <a:cs typeface="Arial Regular" panose="020B0604020202090204" charset="0"/>
                    <a:sym typeface="Arial Regular" panose="020B0604020202090204" charset="0"/>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发热</c:v>
                </c:pt>
                <c:pt idx="1">
                  <c:v>疲劳</c:v>
                </c:pt>
                <c:pt idx="2">
                  <c:v>骨痛</c:v>
                </c:pt>
                <c:pt idx="3">
                  <c:v>寒颤</c:v>
                </c:pt>
                <c:pt idx="4">
                  <c:v>关节痛</c:v>
                </c:pt>
                <c:pt idx="5">
                  <c:v>头痛</c:v>
                </c:pt>
              </c:strCache>
            </c:strRef>
          </c:cat>
          <c:val>
            <c:numRef>
              <c:f>Sheet1!$B$2:$B$7</c:f>
              <c:numCache>
                <c:formatCode>0%</c:formatCode>
                <c:ptCount val="6"/>
                <c:pt idx="0" formatCode="0.00%">
                  <c:v>0.115</c:v>
                </c:pt>
                <c:pt idx="1">
                  <c:v>0.04</c:v>
                </c:pt>
                <c:pt idx="2" formatCode="0.00%">
                  <c:v>3.5999999999999997E-2</c:v>
                </c:pt>
                <c:pt idx="3" formatCode="0.00%">
                  <c:v>3.5999999999999997E-2</c:v>
                </c:pt>
                <c:pt idx="4" formatCode="0.00%">
                  <c:v>3.2000000000000001E-2</c:v>
                </c:pt>
                <c:pt idx="5" formatCode="0.00%">
                  <c:v>3.1E-2</c:v>
                </c:pt>
              </c:numCache>
            </c:numRef>
          </c:val>
          <c:extLst>
            <c:ext xmlns:c16="http://schemas.microsoft.com/office/drawing/2014/chart" uri="{C3380CC4-5D6E-409C-BE32-E72D297353CC}">
              <c16:uniqueId val="{00000006-C1BD-4E5E-9CAE-FFF4BB0DD66D}"/>
            </c:ext>
          </c:extLst>
        </c:ser>
        <c:ser>
          <c:idx val="1"/>
          <c:order val="1"/>
          <c:tx>
            <c:strRef>
              <c:f>Sheet1!$C$1</c:f>
              <c:strCache>
                <c:ptCount val="1"/>
                <c:pt idx="0">
                  <c:v>安加维®</c:v>
                </c:pt>
              </c:strCache>
            </c:strRef>
          </c:tx>
          <c:spPr>
            <a:gradFill>
              <a:gsLst>
                <a:gs pos="0">
                  <a:schemeClr val="accent2">
                    <a:lumMod val="5000"/>
                    <a:lumOff val="95000"/>
                  </a:schemeClr>
                </a:gs>
                <a:gs pos="100000">
                  <a:schemeClr val="accent2">
                    <a:lumMod val="30000"/>
                    <a:lumOff val="70000"/>
                  </a:schemeClr>
                </a:gs>
                <a:gs pos="0">
                  <a:schemeClr val="accent2">
                    <a:lumMod val="40000"/>
                    <a:lumOff val="60000"/>
                  </a:schemeClr>
                </a:gs>
                <a:gs pos="65000">
                  <a:srgbClr val="EB613B"/>
                </a:gs>
                <a:gs pos="100000">
                  <a:schemeClr val="accent2">
                    <a:lumMod val="40000"/>
                    <a:lumOff val="60000"/>
                  </a:schemeClr>
                </a:gs>
              </a:gsLst>
              <a:lin ang="5400000" scaled="1"/>
            </a:gradFill>
            <a:ln>
              <a:noFill/>
            </a:ln>
            <a:effectLst>
              <a:outerShdw blurRad="50800" dist="38100" dir="2700000" algn="tl" rotWithShape="0">
                <a:prstClr val="black">
                  <a:alpha val="40000"/>
                </a:prstClr>
              </a:outerShdw>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lang="zh-CN" sz="900" b="0" i="0" u="none" strike="noStrike" kern="1200" baseline="0">
                    <a:solidFill>
                      <a:schemeClr val="tx1">
                        <a:lumMod val="75000"/>
                        <a:lumOff val="25000"/>
                      </a:schemeClr>
                    </a:solidFill>
                    <a:latin typeface="+mn-ea"/>
                    <a:ea typeface="+mn-ea"/>
                    <a:cs typeface="Arial Regular" panose="020B0604020202090204" charset="0"/>
                    <a:sym typeface="Arial Regular" panose="020B0604020202090204" charset="0"/>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发热</c:v>
                </c:pt>
                <c:pt idx="1">
                  <c:v>疲劳</c:v>
                </c:pt>
                <c:pt idx="2">
                  <c:v>骨痛</c:v>
                </c:pt>
                <c:pt idx="3">
                  <c:v>寒颤</c:v>
                </c:pt>
                <c:pt idx="4">
                  <c:v>关节痛</c:v>
                </c:pt>
                <c:pt idx="5">
                  <c:v>头痛</c:v>
                </c:pt>
              </c:strCache>
            </c:strRef>
          </c:cat>
          <c:val>
            <c:numRef>
              <c:f>Sheet1!$C$2:$C$7</c:f>
              <c:numCache>
                <c:formatCode>0.00%</c:formatCode>
                <c:ptCount val="6"/>
                <c:pt idx="0">
                  <c:v>8.9999999999999993E-3</c:v>
                </c:pt>
                <c:pt idx="1">
                  <c:v>2.4E-2</c:v>
                </c:pt>
                <c:pt idx="2">
                  <c:v>1.2999999999999999E-2</c:v>
                </c:pt>
                <c:pt idx="3">
                  <c:v>3.0000000000000001E-3</c:v>
                </c:pt>
                <c:pt idx="4">
                  <c:v>1.4999999999999999E-2</c:v>
                </c:pt>
                <c:pt idx="5">
                  <c:v>7.0000000000000001E-3</c:v>
                </c:pt>
              </c:numCache>
            </c:numRef>
          </c:val>
          <c:extLst>
            <c:ext xmlns:c16="http://schemas.microsoft.com/office/drawing/2014/chart" uri="{C3380CC4-5D6E-409C-BE32-E72D297353CC}">
              <c16:uniqueId val="{0000000D-C1BD-4E5E-9CAE-FFF4BB0DD66D}"/>
            </c:ext>
          </c:extLst>
        </c:ser>
        <c:dLbls>
          <c:dLblPos val="outEnd"/>
          <c:showLegendKey val="0"/>
          <c:showVal val="1"/>
          <c:showCatName val="0"/>
          <c:showSerName val="0"/>
          <c:showPercent val="0"/>
          <c:showBubbleSize val="0"/>
        </c:dLbls>
        <c:gapWidth val="130"/>
        <c:axId val="856069633"/>
        <c:axId val="474005851"/>
      </c:barChart>
      <c:catAx>
        <c:axId val="856069633"/>
        <c:scaling>
          <c:orientation val="minMax"/>
        </c:scaling>
        <c:delete val="0"/>
        <c:axPos val="b"/>
        <c:numFmt formatCode="General" sourceLinked="0"/>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lnSpc>
                <a:spcPct val="80000"/>
              </a:lnSpc>
              <a:defRPr lang="zh-CN" sz="1100" b="0" i="0" u="none" strike="noStrike" kern="1200" baseline="0">
                <a:solidFill>
                  <a:schemeClr val="tx1">
                    <a:lumMod val="65000"/>
                    <a:lumOff val="35000"/>
                  </a:schemeClr>
                </a:solidFill>
                <a:latin typeface="+mn-ea"/>
                <a:ea typeface="+mn-ea"/>
                <a:cs typeface="Arial Regular" panose="020B0604020202090204" charset="0"/>
                <a:sym typeface="Arial Regular" panose="020B0604020202090204" charset="0"/>
              </a:defRPr>
            </a:pPr>
            <a:endParaRPr lang="zh-CN"/>
          </a:p>
        </c:txPr>
        <c:crossAx val="474005851"/>
        <c:crosses val="autoZero"/>
        <c:auto val="1"/>
        <c:lblAlgn val="ctr"/>
        <c:lblOffset val="100"/>
        <c:noMultiLvlLbl val="0"/>
      </c:catAx>
      <c:valAx>
        <c:axId val="474005851"/>
        <c:scaling>
          <c:orientation val="minMax"/>
        </c:scaling>
        <c:delete val="0"/>
        <c:axPos val="l"/>
        <c:numFmt formatCode="0%"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lgn="just">
              <a:defRPr lang="zh-CN" sz="800" b="0" i="0" u="none" strike="noStrike" kern="1200" baseline="0">
                <a:solidFill>
                  <a:schemeClr val="tx1">
                    <a:lumMod val="65000"/>
                    <a:lumOff val="35000"/>
                  </a:schemeClr>
                </a:solidFill>
                <a:latin typeface="+mn-ea"/>
                <a:ea typeface="+mn-ea"/>
                <a:cs typeface="Arial Regular" panose="020B0604020202090204" charset="0"/>
                <a:sym typeface="Arial Regular" panose="020B0604020202090204" charset="0"/>
              </a:defRPr>
            </a:pPr>
            <a:endParaRPr lang="zh-CN"/>
          </a:p>
        </c:txPr>
        <c:crossAx val="856069633"/>
        <c:crosses val="autoZero"/>
        <c:crossBetween val="between"/>
        <c:majorUnit val="5.000000000000001E-2"/>
      </c:valAx>
      <c:spPr>
        <a:noFill/>
        <a:ln>
          <a:noFill/>
        </a:ln>
        <a:effectLst/>
      </c:spPr>
    </c:plotArea>
    <c:legend>
      <c:legendPos val="r"/>
      <c:layout>
        <c:manualLayout>
          <c:xMode val="edge"/>
          <c:yMode val="edge"/>
          <c:x val="0.66901892005253505"/>
          <c:y val="0.16010886707591487"/>
          <c:w val="0.28891825494378076"/>
          <c:h val="0.17993316106708648"/>
        </c:manualLayout>
      </c:layout>
      <c:overlay val="0"/>
      <c:spPr>
        <a:noFill/>
        <a:ln>
          <a:noFill/>
        </a:ln>
        <a:effectLst/>
      </c:spPr>
      <c:txPr>
        <a:bodyPr rot="0" spcFirstLastPara="1" vertOverflow="ellipsis" vert="horz" wrap="square" anchor="ctr" anchorCtr="1"/>
        <a:lstStyle/>
        <a:p>
          <a:pPr>
            <a:defRPr lang="zh-CN" sz="1000" b="0" i="0" u="none" strike="noStrike" kern="1200" baseline="0">
              <a:solidFill>
                <a:schemeClr val="tx1">
                  <a:lumMod val="65000"/>
                  <a:lumOff val="35000"/>
                </a:schemeClr>
              </a:solidFill>
              <a:latin typeface="+mn-ea"/>
              <a:ea typeface="+mn-ea"/>
              <a:cs typeface="Arial Regular" panose="020B0604020202090204" charset="0"/>
              <a:sym typeface="Arial Regular" panose="020B0604020202090204" charset="0"/>
            </a:defRPr>
          </a:pPr>
          <a:endParaRPr lang="zh-CN"/>
        </a:p>
      </c:txPr>
    </c:legend>
    <c:plotVisOnly val="1"/>
    <c:dispBlanksAs val="gap"/>
    <c:showDLblsOverMax val="0"/>
  </c:chart>
  <c:spPr>
    <a:noFill/>
    <a:ln>
      <a:noFill/>
    </a:ln>
    <a:effectLst/>
  </c:spPr>
  <c:txPr>
    <a:bodyPr/>
    <a:lstStyle/>
    <a:p>
      <a:pPr>
        <a:defRPr lang="zh-CN" sz="1050">
          <a:latin typeface="+mn-ea"/>
          <a:ea typeface="+mn-ea"/>
          <a:cs typeface="Arial Regular" panose="020B0604020202090204" charset="0"/>
          <a:sym typeface="Arial Regular" panose="020B0604020202090204" charset="0"/>
        </a:defRPr>
      </a:pPr>
      <a:endParaRPr lang="zh-CN"/>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地舒单抗</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乳腺癌</c:v>
                </c:pt>
                <c:pt idx="1">
                  <c:v>前列腺癌</c:v>
                </c:pt>
                <c:pt idx="2">
                  <c:v>多瘤种（2）</c:v>
                </c:pt>
                <c:pt idx="3">
                  <c:v>多瘤种（1）</c:v>
                </c:pt>
              </c:strCache>
            </c:strRef>
          </c:cat>
          <c:val>
            <c:numRef>
              <c:f>Sheet1!$B$2:$B$5</c:f>
              <c:numCache>
                <c:formatCode>0%</c:formatCode>
                <c:ptCount val="4"/>
                <c:pt idx="0">
                  <c:v>0.7</c:v>
                </c:pt>
                <c:pt idx="1">
                  <c:v>0.71</c:v>
                </c:pt>
                <c:pt idx="2">
                  <c:v>0.67</c:v>
                </c:pt>
                <c:pt idx="3">
                  <c:v>0.8</c:v>
                </c:pt>
              </c:numCache>
            </c:numRef>
          </c:val>
          <c:extLst>
            <c:ext xmlns:c16="http://schemas.microsoft.com/office/drawing/2014/chart" uri="{C3380CC4-5D6E-409C-BE32-E72D297353CC}">
              <c16:uniqueId val="{00000000-A15D-4BF4-9694-AE881668AEA4}"/>
            </c:ext>
          </c:extLst>
        </c:ser>
        <c:ser>
          <c:idx val="1"/>
          <c:order val="1"/>
          <c:tx>
            <c:strRef>
              <c:f>Sheet1!$C$1</c:f>
              <c:strCache>
                <c:ptCount val="1"/>
                <c:pt idx="0">
                  <c:v>双膦酸盐</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乳腺癌</c:v>
                </c:pt>
                <c:pt idx="1">
                  <c:v>前列腺癌</c:v>
                </c:pt>
                <c:pt idx="2">
                  <c:v>多瘤种（2）</c:v>
                </c:pt>
                <c:pt idx="3">
                  <c:v>多瘤种（1）</c:v>
                </c:pt>
              </c:strCache>
            </c:strRef>
          </c:cat>
          <c:val>
            <c:numRef>
              <c:f>Sheet1!$C$2:$C$5</c:f>
              <c:numCache>
                <c:formatCode>0%</c:formatCode>
                <c:ptCount val="4"/>
                <c:pt idx="1">
                  <c:v>0.23</c:v>
                </c:pt>
                <c:pt idx="2">
                  <c:v>0.14000000000000001</c:v>
                </c:pt>
              </c:numCache>
            </c:numRef>
          </c:val>
          <c:extLst>
            <c:ext xmlns:c16="http://schemas.microsoft.com/office/drawing/2014/chart" uri="{C3380CC4-5D6E-409C-BE32-E72D297353CC}">
              <c16:uniqueId val="{00000001-A15D-4BF4-9694-AE881668AEA4}"/>
            </c:ext>
          </c:extLst>
        </c:ser>
        <c:dLbls>
          <c:showLegendKey val="0"/>
          <c:showVal val="0"/>
          <c:showCatName val="0"/>
          <c:showSerName val="0"/>
          <c:showPercent val="0"/>
          <c:showBubbleSize val="0"/>
        </c:dLbls>
        <c:gapWidth val="182"/>
        <c:axId val="809299144"/>
        <c:axId val="809299864"/>
      </c:barChart>
      <c:catAx>
        <c:axId val="8092991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CN"/>
          </a:p>
        </c:txPr>
        <c:crossAx val="809299864"/>
        <c:crosses val="autoZero"/>
        <c:auto val="1"/>
        <c:lblAlgn val="ctr"/>
        <c:lblOffset val="100"/>
        <c:noMultiLvlLbl val="0"/>
      </c:catAx>
      <c:valAx>
        <c:axId val="809299864"/>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CN"/>
          </a:p>
        </c:txPr>
        <c:crossAx val="809299144"/>
        <c:crosses val="autoZero"/>
        <c:crossBetween val="between"/>
        <c:majorUnit val="0.2"/>
      </c:valAx>
      <c:spPr>
        <a:noFill/>
        <a:ln>
          <a:noFill/>
        </a:ln>
        <a:effectLst/>
      </c:spPr>
    </c:plotArea>
    <c:legend>
      <c:legendPos val="r"/>
      <c:layout>
        <c:manualLayout>
          <c:xMode val="edge"/>
          <c:yMode val="edge"/>
          <c:x val="0.7740582505291852"/>
          <c:y val="0.41986755623349847"/>
          <c:w val="0.16011064660731006"/>
          <c:h val="0.16026488753300308"/>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CN"/>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zh-CN"/>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ORR</c:v>
                </c:pt>
              </c:strCache>
            </c:strRef>
          </c:tx>
          <c:spPr>
            <a:solidFill>
              <a:schemeClr val="accent1"/>
            </a:solidFill>
            <a:ln>
              <a:noFill/>
            </a:ln>
            <a:effectLst/>
          </c:spPr>
          <c:invertIfNegative val="0"/>
          <c:dPt>
            <c:idx val="0"/>
            <c:invertIfNegative val="0"/>
            <c:bubble3D val="0"/>
            <c:spPr>
              <a:solidFill>
                <a:srgbClr val="FF0000"/>
              </a:solidFill>
              <a:ln>
                <a:noFill/>
              </a:ln>
              <a:effectLst/>
            </c:spPr>
            <c:extLst>
              <c:ext xmlns:c16="http://schemas.microsoft.com/office/drawing/2014/chart" uri="{C3380CC4-5D6E-409C-BE32-E72D297353CC}">
                <c16:uniqueId val="{00000001-C6CE-437D-9A1A-D27D9640FBE9}"/>
              </c:ext>
            </c:extLst>
          </c:dPt>
          <c:dLbls>
            <c:dLbl>
              <c:idx val="0"/>
              <c:tx>
                <c:rich>
                  <a:bodyPr/>
                  <a:lstStyle/>
                  <a:p>
                    <a:fld id="{56FA0842-9ECE-4549-B7DA-BFDEDCC1AD0B}" type="VALUE">
                      <a:rPr lang="en-US" altLang="zh-CN" b="1">
                        <a:solidFill>
                          <a:srgbClr val="FF0000"/>
                        </a:solidFill>
                      </a:rPr>
                      <a:pPr/>
                      <a:t>[值]</a:t>
                    </a:fld>
                    <a:endParaRPr lang="zh-CN" alt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C6CE-437D-9A1A-D27D9640FBE9}"/>
                </c:ext>
              </c:extLst>
            </c:dLbl>
            <c:dLbl>
              <c:idx val="1"/>
              <c:tx>
                <c:rich>
                  <a:bodyPr/>
                  <a:lstStyle/>
                  <a:p>
                    <a:r>
                      <a:rPr lang="en-US" altLang="zh-CN"/>
                      <a:t>31.6%</a:t>
                    </a:r>
                    <a:endParaRPr lang="en-US" altLang="zh-CN"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C6CE-437D-9A1A-D27D9640FBE9}"/>
                </c:ext>
              </c:extLst>
            </c:dLbl>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ea"/>
                    <a:ea typeface="+mn-ea"/>
                    <a:cs typeface="Arial" panose="020B0604020202020204" pitchFamily="34" charset="0"/>
                  </a:defRPr>
                </a:pPr>
                <a:endParaRPr lang="zh-C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地舒单抗</c:v>
                </c:pt>
                <c:pt idx="1">
                  <c:v>唑来膦酸</c:v>
                </c:pt>
                <c:pt idx="2">
                  <c:v>未使用BTA</c:v>
                </c:pt>
              </c:strCache>
            </c:strRef>
          </c:cat>
          <c:val>
            <c:numRef>
              <c:f>Sheet1!$B$2:$B$4</c:f>
              <c:numCache>
                <c:formatCode>0.00%</c:formatCode>
                <c:ptCount val="3"/>
                <c:pt idx="0" formatCode="0%">
                  <c:v>0.48</c:v>
                </c:pt>
                <c:pt idx="1">
                  <c:v>0.316</c:v>
                </c:pt>
                <c:pt idx="2" formatCode="0%">
                  <c:v>0.35</c:v>
                </c:pt>
              </c:numCache>
            </c:numRef>
          </c:val>
          <c:extLst>
            <c:ext xmlns:c16="http://schemas.microsoft.com/office/drawing/2014/chart" uri="{C3380CC4-5D6E-409C-BE32-E72D297353CC}">
              <c16:uniqueId val="{00000003-C6CE-437D-9A1A-D27D9640FBE9}"/>
            </c:ext>
          </c:extLst>
        </c:ser>
        <c:dLbls>
          <c:showLegendKey val="0"/>
          <c:showVal val="0"/>
          <c:showCatName val="0"/>
          <c:showSerName val="0"/>
          <c:showPercent val="0"/>
          <c:showBubbleSize val="0"/>
        </c:dLbls>
        <c:gapWidth val="279"/>
        <c:overlap val="-27"/>
        <c:axId val="1760923584"/>
        <c:axId val="1760924064"/>
      </c:barChart>
      <c:catAx>
        <c:axId val="1760923584"/>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ea"/>
                <a:ea typeface="+mn-ea"/>
                <a:cs typeface="Arial" panose="020B0604020202020204" pitchFamily="34" charset="0"/>
              </a:defRPr>
            </a:pPr>
            <a:endParaRPr lang="zh-CN"/>
          </a:p>
        </c:txPr>
        <c:crossAx val="1760924064"/>
        <c:crosses val="autoZero"/>
        <c:auto val="1"/>
        <c:lblAlgn val="ctr"/>
        <c:lblOffset val="100"/>
        <c:noMultiLvlLbl val="0"/>
      </c:catAx>
      <c:valAx>
        <c:axId val="1760924064"/>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mn-ea"/>
                <a:ea typeface="+mn-ea"/>
                <a:cs typeface="Arial" panose="020B0604020202020204" pitchFamily="34" charset="0"/>
              </a:defRPr>
            </a:pPr>
            <a:endParaRPr lang="zh-CN"/>
          </a:p>
        </c:txPr>
        <c:crossAx val="176092358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ea"/>
              <a:ea typeface="+mn-ea"/>
              <a:cs typeface="Arial" panose="020B0604020202020204" pitchFamily="34" charset="0"/>
            </a:defRPr>
          </a:pPr>
          <a:endParaRPr lang="zh-CN"/>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200">
          <a:solidFill>
            <a:schemeClr val="tx1"/>
          </a:solidFill>
          <a:latin typeface="+mn-ea"/>
          <a:ea typeface="+mn-ea"/>
          <a:cs typeface="Arial" panose="020B0604020202020204" pitchFamily="34" charset="0"/>
        </a:defRPr>
      </a:pPr>
      <a:endParaRPr lang="zh-CN"/>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ORR</c:v>
                </c:pt>
              </c:strCache>
            </c:strRef>
          </c:tx>
          <c:spPr>
            <a:solidFill>
              <a:schemeClr val="accent1"/>
            </a:solidFill>
            <a:ln>
              <a:noFill/>
            </a:ln>
            <a:effectLst/>
          </c:spPr>
          <c:invertIfNegative val="0"/>
          <c:dPt>
            <c:idx val="0"/>
            <c:invertIfNegative val="0"/>
            <c:bubble3D val="0"/>
            <c:spPr>
              <a:solidFill>
                <a:srgbClr val="FF0000"/>
              </a:solidFill>
              <a:ln>
                <a:noFill/>
              </a:ln>
              <a:effectLst/>
            </c:spPr>
            <c:extLst>
              <c:ext xmlns:c16="http://schemas.microsoft.com/office/drawing/2014/chart" uri="{C3380CC4-5D6E-409C-BE32-E72D297353CC}">
                <c16:uniqueId val="{00000001-C6CE-437D-9A1A-D27D9640FBE9}"/>
              </c:ext>
            </c:extLst>
          </c:dPt>
          <c:dLbls>
            <c:dLbl>
              <c:idx val="0"/>
              <c:tx>
                <c:rich>
                  <a:bodyPr/>
                  <a:lstStyle/>
                  <a:p>
                    <a:fld id="{56FA0842-9ECE-4549-B7DA-BFDEDCC1AD0B}" type="VALUE">
                      <a:rPr lang="en-US" altLang="zh-CN" b="1">
                        <a:solidFill>
                          <a:srgbClr val="FF0000"/>
                        </a:solidFill>
                      </a:rPr>
                      <a:pPr/>
                      <a:t>[值]</a:t>
                    </a:fld>
                    <a:endParaRPr lang="zh-CN" alt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C6CE-437D-9A1A-D27D9640FBE9}"/>
                </c:ext>
              </c:extLst>
            </c:dLbl>
            <c:dLbl>
              <c:idx val="1"/>
              <c:tx>
                <c:rich>
                  <a:bodyPr/>
                  <a:lstStyle/>
                  <a:p>
                    <a:r>
                      <a:rPr lang="en-US" altLang="zh-CN" dirty="0"/>
                      <a:t>7%</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C6CE-437D-9A1A-D27D9640FBE9}"/>
                </c:ext>
              </c:extLst>
            </c:dLbl>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ea"/>
                    <a:ea typeface="+mn-ea"/>
                    <a:cs typeface="Arial" panose="020B0604020202020204" pitchFamily="34" charset="0"/>
                  </a:defRPr>
                </a:pPr>
                <a:endParaRPr lang="zh-C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地舒单抗</c:v>
                </c:pt>
                <c:pt idx="1">
                  <c:v>唑来膦酸</c:v>
                </c:pt>
                <c:pt idx="2">
                  <c:v>未使用BTA</c:v>
                </c:pt>
              </c:strCache>
            </c:strRef>
          </c:cat>
          <c:val>
            <c:numRef>
              <c:f>Sheet1!$B$2:$B$4</c:f>
              <c:numCache>
                <c:formatCode>0.00%</c:formatCode>
                <c:ptCount val="3"/>
                <c:pt idx="0" formatCode="0%">
                  <c:v>0.13</c:v>
                </c:pt>
                <c:pt idx="1">
                  <c:v>7.0000000000000007E-2</c:v>
                </c:pt>
                <c:pt idx="2" formatCode="0%">
                  <c:v>0.8</c:v>
                </c:pt>
              </c:numCache>
            </c:numRef>
          </c:val>
          <c:extLst>
            <c:ext xmlns:c16="http://schemas.microsoft.com/office/drawing/2014/chart" uri="{C3380CC4-5D6E-409C-BE32-E72D297353CC}">
              <c16:uniqueId val="{00000003-C6CE-437D-9A1A-D27D9640FBE9}"/>
            </c:ext>
          </c:extLst>
        </c:ser>
        <c:dLbls>
          <c:showLegendKey val="0"/>
          <c:showVal val="0"/>
          <c:showCatName val="0"/>
          <c:showSerName val="0"/>
          <c:showPercent val="0"/>
          <c:showBubbleSize val="0"/>
        </c:dLbls>
        <c:gapWidth val="279"/>
        <c:overlap val="-27"/>
        <c:axId val="1760923584"/>
        <c:axId val="1760924064"/>
      </c:barChart>
      <c:catAx>
        <c:axId val="1760923584"/>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ea"/>
                <a:ea typeface="+mn-ea"/>
                <a:cs typeface="Arial" panose="020B0604020202020204" pitchFamily="34" charset="0"/>
              </a:defRPr>
            </a:pPr>
            <a:endParaRPr lang="zh-CN"/>
          </a:p>
        </c:txPr>
        <c:crossAx val="1760924064"/>
        <c:crosses val="autoZero"/>
        <c:auto val="1"/>
        <c:lblAlgn val="ctr"/>
        <c:lblOffset val="100"/>
        <c:noMultiLvlLbl val="0"/>
      </c:catAx>
      <c:valAx>
        <c:axId val="1760924064"/>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mn-ea"/>
                <a:ea typeface="+mn-ea"/>
                <a:cs typeface="Arial" panose="020B0604020202020204" pitchFamily="34" charset="0"/>
              </a:defRPr>
            </a:pPr>
            <a:endParaRPr lang="zh-CN"/>
          </a:p>
        </c:txPr>
        <c:crossAx val="176092358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ea"/>
              <a:ea typeface="+mn-ea"/>
              <a:cs typeface="Arial" panose="020B0604020202020204" pitchFamily="34" charset="0"/>
            </a:defRPr>
          </a:pPr>
          <a:endParaRPr lang="zh-CN"/>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200">
          <a:solidFill>
            <a:schemeClr val="tx1"/>
          </a:solidFill>
          <a:latin typeface="+mn-ea"/>
          <a:ea typeface="+mn-ea"/>
          <a:cs typeface="Arial" panose="020B0604020202020204" pitchFamily="34" charset="0"/>
        </a:defRPr>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3162A6-2004-4B39-A836-F915B8A8EC87}" type="datetimeFigureOut">
              <a:rPr lang="zh-CN" altLang="en-US" smtClean="0"/>
              <a:t>2026/2/28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619B77-E130-462D-A4C9-C222F1F4BE71}" type="slidenum">
              <a:rPr lang="zh-CN" altLang="en-US" smtClean="0"/>
              <a:t>‹#›</a:t>
            </a:fld>
            <a:endParaRPr lang="zh-CN" altLang="en-US"/>
          </a:p>
        </p:txBody>
      </p:sp>
    </p:spTree>
    <p:extLst>
      <p:ext uri="{BB962C8B-B14F-4D97-AF65-F5344CB8AC3E}">
        <p14:creationId xmlns:p14="http://schemas.microsoft.com/office/powerpoint/2010/main" val="10687265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3A4E87-051D-F567-C401-F6CAEF84BCCE}"/>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0A08EDCD-9CD1-8CE4-AD37-0B96F373804A}"/>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31F5F512-E83C-B41B-85DC-4CBA5A8544FB}"/>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83BB72FE-E1B6-C156-0F5D-F70388338B1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619B77-E130-462D-A4C9-C222F1F4BE71}" type="slidenum">
              <a:rPr kumimoji="0" lang="zh-CN" altLang="en-US" sz="1200" b="0" i="0" u="none" strike="noStrike" kern="1200" cap="none" spc="0" normalizeH="0" baseline="0" noProof="0" smtClean="0">
                <a:ln>
                  <a:noFill/>
                </a:ln>
                <a:solidFill>
                  <a:prstClr val="black"/>
                </a:solidFill>
                <a:effectLst/>
                <a:uLnTx/>
                <a:uFillTx/>
                <a:latin typeface="等线" panose="0211000402020202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110004020202020204"/>
              <a:ea typeface="等线" panose="02010600030101010101" pitchFamily="2" charset="-122"/>
              <a:cs typeface="+mn-cs"/>
            </a:endParaRPr>
          </a:p>
        </p:txBody>
      </p:sp>
    </p:spTree>
    <p:extLst>
      <p:ext uri="{BB962C8B-B14F-4D97-AF65-F5344CB8AC3E}">
        <p14:creationId xmlns:p14="http://schemas.microsoft.com/office/powerpoint/2010/main" val="28114854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136</a:t>
            </a:r>
            <a:r>
              <a:rPr lang="zh-CN" altLang="en-US" dirty="0"/>
              <a:t>研究是一项</a:t>
            </a:r>
            <a:r>
              <a:rPr lang="zh-CN" altLang="en-US" dirty="0">
                <a:latin typeface="微软雅黑" panose="020B0503020204020204" charset="-122"/>
                <a:ea typeface="微软雅黑" panose="020B0503020204020204" charset="-122"/>
                <a:cs typeface="微软雅黑" panose="020B0503020204020204" charset="-122"/>
              </a:rPr>
              <a:t>随机、双盲双模拟、阳性对照的高质量全球多中心大型</a:t>
            </a:r>
            <a:r>
              <a:rPr lang="en-US" altLang="zh-CN" dirty="0">
                <a:latin typeface="微软雅黑" panose="020B0503020204020204" charset="-122"/>
                <a:ea typeface="微软雅黑" panose="020B0503020204020204" charset="-122"/>
                <a:cs typeface="微软雅黑" panose="020B0503020204020204" charset="-122"/>
              </a:rPr>
              <a:t>Ⅲ</a:t>
            </a:r>
            <a:r>
              <a:rPr lang="zh-CN" altLang="en-US" dirty="0">
                <a:latin typeface="微软雅黑" panose="020B0503020204020204" charset="-122"/>
                <a:ea typeface="微软雅黑" panose="020B0503020204020204" charset="-122"/>
                <a:cs typeface="微软雅黑" panose="020B0503020204020204" charset="-122"/>
              </a:rPr>
              <a:t>期临床研究，探索了安加维对比唑来膦酸治疗晚期乳腺癌骨转移疗效和安全性（</a:t>
            </a:r>
            <a:r>
              <a:rPr lang="zh-CN" altLang="en-US" sz="1200" kern="100" dirty="0">
                <a:solidFill>
                  <a:srgbClr val="404040"/>
                </a:solidFill>
                <a:latin typeface="微软雅黑" panose="020B0503020204020204" charset="-122"/>
                <a:ea typeface="微软雅黑" panose="020B0503020204020204" charset="-122"/>
                <a:cs typeface="微软雅黑" panose="020B0503020204020204" charset="-122"/>
                <a:sym typeface="+mn-lt"/>
              </a:rPr>
              <a:t>乳腺癌骨转移患者</a:t>
            </a:r>
            <a:r>
              <a:rPr lang="zh-CN" altLang="en-US" sz="1200" b="1" kern="100" dirty="0">
                <a:solidFill>
                  <a:srgbClr val="F26649"/>
                </a:solidFill>
                <a:latin typeface="微软雅黑" panose="020B0503020204020204" charset="-122"/>
                <a:ea typeface="微软雅黑" panose="020B0503020204020204" charset="-122"/>
                <a:cs typeface="微软雅黑" panose="020B0503020204020204" charset="-122"/>
                <a:sym typeface="+mn-lt"/>
              </a:rPr>
              <a:t>在现有方案方案上加入安加维</a:t>
            </a:r>
            <a:r>
              <a:rPr lang="zh-CN" altLang="en-US" sz="1200" kern="100" dirty="0">
                <a:solidFill>
                  <a:srgbClr val="404040"/>
                </a:solidFill>
                <a:latin typeface="微软雅黑" panose="020B0503020204020204" charset="-122"/>
                <a:ea typeface="微软雅黑" panose="020B0503020204020204" charset="-122"/>
                <a:cs typeface="微软雅黑" panose="020B0503020204020204" charset="-122"/>
                <a:sym typeface="+mn-lt"/>
              </a:rPr>
              <a:t>或唑来膦酸），由于是评估对于骨转移疗效的研究，研究的主要研究终点是患者首次发生包括病理性骨折、骨手术、骨放疗或脊髓压迫等骨相关事件（</a:t>
            </a:r>
            <a:r>
              <a:rPr lang="en-US" altLang="zh-CN" sz="1200" kern="100" dirty="0">
                <a:solidFill>
                  <a:srgbClr val="404040"/>
                </a:solidFill>
                <a:latin typeface="微软雅黑" panose="020B0503020204020204" charset="-122"/>
                <a:ea typeface="微软雅黑" panose="020B0503020204020204" charset="-122"/>
                <a:cs typeface="微软雅黑" panose="020B0503020204020204" charset="-122"/>
                <a:sym typeface="+mn-lt"/>
              </a:rPr>
              <a:t>SER</a:t>
            </a:r>
            <a:r>
              <a:rPr lang="zh-CN" altLang="en-US" sz="1200" kern="100" dirty="0">
                <a:solidFill>
                  <a:srgbClr val="404040"/>
                </a:solidFill>
                <a:latin typeface="微软雅黑" panose="020B0503020204020204" charset="-122"/>
                <a:ea typeface="微软雅黑" panose="020B0503020204020204" charset="-122"/>
                <a:cs typeface="微软雅黑" panose="020B0503020204020204" charset="-122"/>
                <a:sym typeface="+mn-lt"/>
              </a:rPr>
              <a:t>）的时间，</a:t>
            </a:r>
            <a:r>
              <a:rPr lang="zh-CN" altLang="en-US" sz="1200" b="1" kern="100" dirty="0">
                <a:solidFill>
                  <a:srgbClr val="404040"/>
                </a:solidFill>
                <a:latin typeface="微软雅黑" panose="020B0503020204020204" charset="-122"/>
                <a:ea typeface="微软雅黑" panose="020B0503020204020204" charset="-122"/>
                <a:cs typeface="微软雅黑" panose="020B0503020204020204" charset="-122"/>
                <a:sym typeface="+mn-lt"/>
              </a:rPr>
              <a:t>对骨转移更好的治疗方案会让患者</a:t>
            </a:r>
            <a:r>
              <a:rPr lang="en-US" altLang="zh-CN" sz="1200" b="1" kern="100" dirty="0">
                <a:solidFill>
                  <a:srgbClr val="404040"/>
                </a:solidFill>
                <a:latin typeface="微软雅黑" panose="020B0503020204020204" charset="-122"/>
                <a:ea typeface="微软雅黑" panose="020B0503020204020204" charset="-122"/>
                <a:cs typeface="微软雅黑" panose="020B0503020204020204" charset="-122"/>
                <a:sym typeface="+mn-lt"/>
              </a:rPr>
              <a:t>【</a:t>
            </a:r>
            <a:r>
              <a:rPr lang="zh-CN" altLang="en-US" sz="1200" b="1" kern="100" dirty="0">
                <a:solidFill>
                  <a:srgbClr val="404040"/>
                </a:solidFill>
                <a:latin typeface="微软雅黑" panose="020B0503020204020204" charset="-122"/>
                <a:ea typeface="微软雅黑" panose="020B0503020204020204" charset="-122"/>
                <a:cs typeface="微软雅黑" panose="020B0503020204020204" charset="-122"/>
                <a:sym typeface="+mn-lt"/>
              </a:rPr>
              <a:t>更少发生、更晚发生</a:t>
            </a:r>
            <a:r>
              <a:rPr lang="en-US" altLang="zh-CN" sz="1200" b="1" kern="100" dirty="0">
                <a:solidFill>
                  <a:srgbClr val="404040"/>
                </a:solidFill>
                <a:latin typeface="微软雅黑" panose="020B0503020204020204" charset="-122"/>
                <a:ea typeface="微软雅黑" panose="020B0503020204020204" charset="-122"/>
                <a:cs typeface="微软雅黑" panose="020B0503020204020204" charset="-122"/>
                <a:sym typeface="+mn-lt"/>
              </a:rPr>
              <a:t>】</a:t>
            </a:r>
            <a:r>
              <a:rPr lang="zh-CN" altLang="en-US" sz="1200" b="1" kern="100" dirty="0">
                <a:solidFill>
                  <a:srgbClr val="404040"/>
                </a:solidFill>
                <a:latin typeface="微软雅黑" panose="020B0503020204020204" charset="-122"/>
                <a:ea typeface="微软雅黑" panose="020B0503020204020204" charset="-122"/>
                <a:cs typeface="微软雅黑" panose="020B0503020204020204" charset="-122"/>
                <a:sym typeface="+mn-lt"/>
              </a:rPr>
              <a:t>这些骨相关事件。</a:t>
            </a:r>
            <a:endParaRPr lang="en-US" dirty="0"/>
          </a:p>
        </p:txBody>
      </p:sp>
      <p:sp>
        <p:nvSpPr>
          <p:cNvPr id="4" name="灯片编号占位符 3"/>
          <p:cNvSpPr>
            <a:spLocks noGrp="1"/>
          </p:cNvSpPr>
          <p:nvPr>
            <p:ph type="sldNum" sz="quarter" idx="5"/>
          </p:nvPr>
        </p:nvSpPr>
        <p:spPr/>
        <p:txBody>
          <a:bodyPr/>
          <a:lstStyle/>
          <a:p>
            <a:fld id="{6AC01B0E-9913-4C6F-B050-3F6E8AB7DFFA}" type="slidenum">
              <a:rPr lang="zh-CN" altLang="en-US" smtClean="0"/>
              <a:t>17</a:t>
            </a:fld>
            <a:endParaRPr lang="zh-CN" altLang="en-US"/>
          </a:p>
        </p:txBody>
      </p:sp>
    </p:spTree>
    <p:extLst>
      <p:ext uri="{BB962C8B-B14F-4D97-AF65-F5344CB8AC3E}">
        <p14:creationId xmlns:p14="http://schemas.microsoft.com/office/powerpoint/2010/main" val="36211039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1" dirty="0"/>
              <a:t>136</a:t>
            </a:r>
            <a:r>
              <a:rPr lang="zh-CN" altLang="en-US" b="1" dirty="0"/>
              <a:t>研究入组了超过</a:t>
            </a:r>
            <a:r>
              <a:rPr lang="en-US" altLang="zh-CN" b="1" dirty="0"/>
              <a:t>2000</a:t>
            </a:r>
            <a:r>
              <a:rPr lang="zh-CN" altLang="en-US" b="1" dirty="0"/>
              <a:t>例已经发生骨转移的晚期乳腺癌患者，大部分为</a:t>
            </a:r>
            <a:r>
              <a:rPr lang="en-US" altLang="zh-CN" b="1" dirty="0"/>
              <a:t>HR</a:t>
            </a:r>
            <a:r>
              <a:rPr lang="zh-CN" altLang="en-US" b="1" dirty="0"/>
              <a:t>阳性、已经接受化疗、内分泌治疗的患者，在此基础上加入安加维或双膦酸盐治疗</a:t>
            </a:r>
            <a:endParaRPr lang="en-US" altLang="zh-CN" b="1" dirty="0"/>
          </a:p>
          <a:p>
            <a:endParaRPr lang="en-US" dirty="0"/>
          </a:p>
        </p:txBody>
      </p:sp>
      <p:sp>
        <p:nvSpPr>
          <p:cNvPr id="4" name="灯片编号占位符 3"/>
          <p:cNvSpPr>
            <a:spLocks noGrp="1"/>
          </p:cNvSpPr>
          <p:nvPr>
            <p:ph type="sldNum" sz="quarter" idx="5"/>
          </p:nvPr>
        </p:nvSpPr>
        <p:spPr/>
        <p:txBody>
          <a:bodyPr/>
          <a:lstStyle/>
          <a:p>
            <a:fld id="{6AC01B0E-9913-4C6F-B050-3F6E8AB7DFFA}" type="slidenum">
              <a:rPr lang="zh-CN" altLang="en-US" smtClean="0"/>
              <a:t>18</a:t>
            </a:fld>
            <a:endParaRPr lang="zh-CN" altLang="en-US"/>
          </a:p>
        </p:txBody>
      </p:sp>
    </p:spTree>
    <p:extLst>
      <p:ext uri="{BB962C8B-B14F-4D97-AF65-F5344CB8AC3E}">
        <p14:creationId xmlns:p14="http://schemas.microsoft.com/office/powerpoint/2010/main" val="3152383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b="1" dirty="0"/>
              <a:t>安加维可以为骨转移患者带来多层次价值：在现有方案中加入安加维，首先是可以长期阻止、显著推迟乳腺癌骨转移患者发生病理性骨折、脊髓压迫等骨相关事件，疗效显著优于唑来膦酸</a:t>
            </a:r>
            <a:r>
              <a:rPr lang="zh-CN" altLang="en-US" dirty="0"/>
              <a:t>。</a:t>
            </a:r>
            <a:endParaRPr lang="en-US" altLang="zh-CN" dirty="0"/>
          </a:p>
          <a:p>
            <a:r>
              <a:rPr lang="zh-CN" altLang="en-US" b="0" dirty="0"/>
              <a:t>① 长期阻止</a:t>
            </a:r>
            <a:r>
              <a:rPr lang="en-US" altLang="zh-CN" b="0" dirty="0"/>
              <a:t>=【</a:t>
            </a:r>
            <a:r>
              <a:rPr lang="zh-CN" altLang="en-US" b="0" dirty="0"/>
              <a:t>能不发生就不发生：安加维让更多患者骨转移不恶化、不发生骨折等</a:t>
            </a:r>
            <a:r>
              <a:rPr lang="en-US" altLang="zh-CN" b="0" dirty="0"/>
              <a:t>SRE】</a:t>
            </a:r>
          </a:p>
          <a:p>
            <a:r>
              <a:rPr lang="zh-CN" altLang="en-US" b="0" dirty="0"/>
              <a:t>② 显著推迟</a:t>
            </a:r>
            <a:r>
              <a:rPr lang="en-US" altLang="zh-CN" b="0" dirty="0"/>
              <a:t>=【</a:t>
            </a:r>
            <a:r>
              <a:rPr lang="zh-CN" altLang="en-US" b="0" dirty="0"/>
              <a:t>如果发生、晚点发生：用安加维能推迟</a:t>
            </a:r>
            <a:r>
              <a:rPr lang="en-US" altLang="zh-CN" b="0" dirty="0"/>
              <a:t>SRE</a:t>
            </a:r>
            <a:r>
              <a:rPr lang="zh-CN" altLang="en-US" b="0" dirty="0"/>
              <a:t>发生，患者出现病理性骨折等</a:t>
            </a:r>
            <a:r>
              <a:rPr lang="en-US" altLang="zh-CN" b="0" dirty="0"/>
              <a:t>SRE</a:t>
            </a:r>
            <a:r>
              <a:rPr lang="zh-CN" altLang="en-US" b="0" dirty="0"/>
              <a:t>的时间更晚</a:t>
            </a:r>
            <a:r>
              <a:rPr lang="en-US" altLang="zh-CN" b="0" dirty="0"/>
              <a:t>】</a:t>
            </a:r>
            <a:r>
              <a:rPr lang="zh-CN" altLang="en-US" b="0" dirty="0"/>
              <a:t>，这两个描述的层次有差异，安加维可以为临床和患者带来多层次的价值。</a:t>
            </a:r>
            <a:endParaRPr lang="en-US" altLang="zh-CN" b="0" dirty="0"/>
          </a:p>
          <a:p>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b="1" dirty="0"/>
              <a:t>用安加维，让更多乳腺癌骨转移患者在长期治疗过程中</a:t>
            </a:r>
            <a:r>
              <a:rPr lang="en-US" altLang="zh-CN" b="1" dirty="0"/>
              <a:t>【</a:t>
            </a:r>
            <a:r>
              <a:rPr lang="zh-CN" altLang="en-US" b="1" dirty="0"/>
              <a:t>不发生、晚发生骨折、脊髓压迫等骨相关事件</a:t>
            </a:r>
            <a:r>
              <a:rPr lang="en-US" altLang="zh-CN" b="1"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① 安加维的加入，长期阻止、显著推迟 乳腺癌骨转移患者发生包括病理性骨折、骨手术、骨放疗或脊髓压迫的骨相关事件</a:t>
            </a:r>
            <a:r>
              <a:rPr lang="en-US" altLang="zh-CN" dirty="0"/>
              <a:t>(SRE)</a:t>
            </a: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② 使用安加维显著推迟骨相关事件发生，唑来膦酸组</a:t>
            </a:r>
            <a:r>
              <a:rPr lang="en-US" altLang="zh-CN" dirty="0"/>
              <a:t>50%</a:t>
            </a:r>
            <a:r>
              <a:rPr lang="zh-CN" altLang="en-US" dirty="0"/>
              <a:t>患者在</a:t>
            </a:r>
            <a:r>
              <a:rPr lang="en-US" altLang="zh-CN" dirty="0"/>
              <a:t>27.4</a:t>
            </a:r>
            <a:r>
              <a:rPr lang="zh-CN" altLang="en-US" dirty="0"/>
              <a:t>个月内就会出现首次</a:t>
            </a:r>
            <a:r>
              <a:rPr lang="en-US" altLang="zh-CN" dirty="0"/>
              <a:t>SRE</a:t>
            </a:r>
            <a:r>
              <a:rPr lang="zh-CN" altLang="en-US" dirty="0"/>
              <a:t>，安加维组首次</a:t>
            </a:r>
            <a:r>
              <a:rPr lang="en-US" altLang="zh-CN" dirty="0"/>
              <a:t>SRE</a:t>
            </a:r>
            <a:r>
              <a:rPr lang="zh-CN" altLang="en-US" dirty="0"/>
              <a:t>发生的中位时间还远未达到，首次</a:t>
            </a:r>
            <a:r>
              <a:rPr lang="en-US" altLang="zh-CN" dirty="0"/>
              <a:t>SRE</a:t>
            </a:r>
            <a:r>
              <a:rPr lang="zh-CN" altLang="en-US" dirty="0"/>
              <a:t>发生风险显著下降近</a:t>
            </a:r>
            <a:r>
              <a:rPr lang="en-US" altLang="zh-CN" dirty="0"/>
              <a:t>20%</a:t>
            </a:r>
            <a:r>
              <a:rPr lang="zh-CN" altLang="en-US" dirty="0"/>
              <a:t>。更晚的</a:t>
            </a:r>
            <a:r>
              <a:rPr lang="en-US" altLang="zh-CN" dirty="0"/>
              <a:t>SRE</a:t>
            </a:r>
            <a:r>
              <a:rPr lang="zh-CN" altLang="en-US" dirty="0"/>
              <a:t>发生时间，意味着更长期的高质量生活。</a:t>
            </a:r>
            <a:r>
              <a:rPr lang="zh-CN" altLang="en-US" sz="1200" b="1" kern="100" dirty="0">
                <a:solidFill>
                  <a:srgbClr val="EB613B"/>
                </a:solidFill>
                <a:latin typeface="微软雅黑" panose="020B0503020204020204" charset="-122"/>
                <a:ea typeface="微软雅黑" panose="020B0503020204020204" charset="-122"/>
                <a:sym typeface="+mn-lt"/>
              </a:rPr>
              <a:t>“少出问题、晚出问题”意味着</a:t>
            </a:r>
            <a:r>
              <a:rPr lang="zh-CN" altLang="en-US" sz="1200" b="1" kern="100" dirty="0">
                <a:solidFill>
                  <a:srgbClr val="EB613B"/>
                </a:solidFill>
                <a:latin typeface="微软雅黑" panose="020B0503020204020204" charset="-122"/>
                <a:ea typeface="微软雅黑" panose="020B0503020204020204" charset="-122"/>
                <a:cs typeface="微软雅黑" panose="020B0503020204020204" charset="-122"/>
                <a:sym typeface="+mn-lt"/>
              </a:rPr>
              <a:t>患者可能获得更长期的高质量生活。</a:t>
            </a:r>
            <a:endParaRPr lang="zh-CN" altLang="en-US" dirty="0"/>
          </a:p>
          <a:p>
            <a:endParaRPr lang="en-US" dirty="0"/>
          </a:p>
        </p:txBody>
      </p:sp>
      <p:sp>
        <p:nvSpPr>
          <p:cNvPr id="4" name="灯片编号占位符 3"/>
          <p:cNvSpPr>
            <a:spLocks noGrp="1"/>
          </p:cNvSpPr>
          <p:nvPr>
            <p:ph type="sldNum" sz="quarter" idx="5"/>
          </p:nvPr>
        </p:nvSpPr>
        <p:spPr/>
        <p:txBody>
          <a:bodyPr/>
          <a:lstStyle/>
          <a:p>
            <a:fld id="{6AC01B0E-9913-4C6F-B050-3F6E8AB7DFFA}" type="slidenum">
              <a:rPr lang="zh-CN" altLang="en-US" smtClean="0"/>
              <a:t>19</a:t>
            </a:fld>
            <a:endParaRPr lang="zh-CN" altLang="en-US"/>
          </a:p>
        </p:txBody>
      </p:sp>
    </p:spTree>
    <p:extLst>
      <p:ext uri="{BB962C8B-B14F-4D97-AF65-F5344CB8AC3E}">
        <p14:creationId xmlns:p14="http://schemas.microsoft.com/office/powerpoint/2010/main" val="41384756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b="1" dirty="0"/>
              <a:t>除了阻止、推迟患者发生病理性骨折、脊髓压迫等骨相关事件，使用安加维还有一层价值</a:t>
            </a:r>
            <a:r>
              <a:rPr lang="en-US" altLang="zh-CN" b="1" dirty="0"/>
              <a:t>——</a:t>
            </a:r>
            <a:r>
              <a:rPr lang="zh-CN" altLang="en-US" b="1" dirty="0"/>
              <a:t>使用安加维减少了患者在全病程中发生骨相关事件的总次数，患者首次和随后</a:t>
            </a:r>
            <a:r>
              <a:rPr lang="en-US" altLang="zh-CN" b="1" dirty="0"/>
              <a:t>SRE</a:t>
            </a:r>
            <a:r>
              <a:rPr lang="zh-CN" altLang="en-US" b="1" dirty="0"/>
              <a:t>发生的总风险下降近</a:t>
            </a:r>
            <a:r>
              <a:rPr lang="en-US" altLang="zh-CN" b="1" dirty="0"/>
              <a:t>25%</a:t>
            </a:r>
            <a:r>
              <a:rPr lang="zh-CN" altLang="en-US" b="1" dirty="0"/>
              <a:t>。</a:t>
            </a:r>
            <a:endParaRPr lang="en-US" altLang="zh-CN" b="1" dirty="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b="1" dirty="0"/>
              <a:t>也就是我们说的，使用安加维首先可以阻止乳腺癌骨转移患者出现</a:t>
            </a:r>
            <a:r>
              <a:rPr lang="en-US" altLang="zh-CN" b="1" dirty="0"/>
              <a:t>SRE</a:t>
            </a:r>
            <a:r>
              <a:rPr lang="zh-CN" altLang="en-US" b="1" dirty="0"/>
              <a:t>，这是最好的结果；如果阻止不了，使用安加维还可以推迟患者发生</a:t>
            </a:r>
            <a:r>
              <a:rPr lang="en-US" altLang="zh-CN" b="1" dirty="0"/>
              <a:t>SRE</a:t>
            </a:r>
            <a:r>
              <a:rPr lang="zh-CN" altLang="en-US" b="1" dirty="0"/>
              <a:t>的时间；对于发生</a:t>
            </a:r>
            <a:r>
              <a:rPr lang="en-US" altLang="zh-CN" b="1" dirty="0"/>
              <a:t>SRE</a:t>
            </a:r>
            <a:r>
              <a:rPr lang="zh-CN" altLang="en-US" b="1" dirty="0"/>
              <a:t>的患者，使用安加维能减少患者在全病程中发生</a:t>
            </a:r>
            <a:r>
              <a:rPr lang="en-US" altLang="zh-CN" b="1" dirty="0"/>
              <a:t>SRE</a:t>
            </a:r>
            <a:r>
              <a:rPr lang="zh-CN" altLang="en-US" b="1" dirty="0"/>
              <a:t>的总次数。更少的</a:t>
            </a:r>
            <a:r>
              <a:rPr lang="en-US" altLang="zh-CN" b="1" dirty="0"/>
              <a:t>SRE</a:t>
            </a:r>
            <a:r>
              <a:rPr lang="zh-CN" altLang="en-US" b="1" dirty="0"/>
              <a:t>总次数意味着骨转移的乳腺癌患者在治疗过程中有望获得长期、高质量的长生存。</a:t>
            </a:r>
            <a:endParaRPr lang="en-US" altLang="zh-CN"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b="1" dirty="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b="1" dirty="0"/>
              <a:t>此外，我们看到下图，伴随两条曲线不断分开，对比唑来膦酸，使用安加维的患者在全病程骨相关事件发生总次数始终更少，且安加维组对比唑来膦酸组的获益差异在整个治疗过程中不断扩大，使用安加维，患者首次和随后</a:t>
            </a:r>
            <a:r>
              <a:rPr lang="en-US" altLang="zh-CN" b="1" dirty="0"/>
              <a:t>SRE</a:t>
            </a:r>
            <a:r>
              <a:rPr lang="zh-CN" altLang="en-US" b="1" dirty="0"/>
              <a:t>发生的总风险下降了近</a:t>
            </a:r>
            <a:r>
              <a:rPr lang="en-US" altLang="zh-CN" b="1" dirty="0"/>
              <a:t>25%</a:t>
            </a:r>
            <a:endParaRPr lang="en-US" b="1" dirty="0"/>
          </a:p>
        </p:txBody>
      </p:sp>
      <p:sp>
        <p:nvSpPr>
          <p:cNvPr id="4" name="灯片编号占位符 3"/>
          <p:cNvSpPr>
            <a:spLocks noGrp="1"/>
          </p:cNvSpPr>
          <p:nvPr>
            <p:ph type="sldNum" sz="quarter" idx="5"/>
          </p:nvPr>
        </p:nvSpPr>
        <p:spPr/>
        <p:txBody>
          <a:bodyPr/>
          <a:lstStyle/>
          <a:p>
            <a:fld id="{A557F114-3F92-4296-9D17-1452F76C4B83}" type="slidenum">
              <a:rPr lang="en-US" altLang="zh-CN" smtClean="0"/>
              <a:t>20</a:t>
            </a:fld>
            <a:endParaRPr lang="en-US" altLang="zh-CN"/>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a:p>
        </p:txBody>
      </p:sp>
      <p:sp>
        <p:nvSpPr>
          <p:cNvPr id="4" name="灯片编号占位符 3"/>
          <p:cNvSpPr>
            <a:spLocks noGrp="1"/>
          </p:cNvSpPr>
          <p:nvPr>
            <p:ph type="sldNum" sz="quarter" idx="5"/>
          </p:nvPr>
        </p:nvSpPr>
        <p:spPr/>
        <p:txBody>
          <a:bodyPr/>
          <a:lstStyle/>
          <a:p>
            <a:fld id="{6AC01B0E-9913-4C6F-B050-3F6E8AB7DFFA}" type="slidenum">
              <a:rPr lang="zh-CN" altLang="en-US" smtClean="0"/>
              <a:t>21</a:t>
            </a:fld>
            <a:endParaRPr lang="zh-CN" altLang="en-US"/>
          </a:p>
        </p:txBody>
      </p:sp>
    </p:spTree>
    <p:extLst>
      <p:ext uri="{BB962C8B-B14F-4D97-AF65-F5344CB8AC3E}">
        <p14:creationId xmlns:p14="http://schemas.microsoft.com/office/powerpoint/2010/main" val="28986053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除了不良反应发生率</a:t>
            </a:r>
            <a:r>
              <a:rPr lang="en-US" altLang="zh-CN" dirty="0"/>
              <a:t>2</a:t>
            </a:r>
            <a:r>
              <a:rPr lang="zh-CN" altLang="en-US" dirty="0"/>
              <a:t>比</a:t>
            </a:r>
            <a:r>
              <a:rPr lang="en-US" altLang="zh-CN" dirty="0"/>
              <a:t>18</a:t>
            </a:r>
            <a:r>
              <a:rPr lang="zh-CN" altLang="en-US" dirty="0"/>
              <a:t>的差异，临床最常提到的安加维和双膦酸盐类药物的安全性差异就是急性期反应。</a:t>
            </a:r>
            <a:r>
              <a:rPr lang="en-US" altLang="zh-CN" b="1" dirty="0"/>
              <a:t>136</a:t>
            </a:r>
            <a:r>
              <a:rPr lang="zh-CN" altLang="en-US" b="1" dirty="0"/>
              <a:t>等多项三期临床研究显示，治疗骨转移，</a:t>
            </a:r>
            <a:r>
              <a:rPr lang="zh-CN" altLang="en-US" b="1" dirty="0">
                <a:latin typeface="微软雅黑" panose="020B0503020204020204" charset="-122"/>
                <a:ea typeface="微软雅黑" panose="020B0503020204020204" charset="-122"/>
                <a:cs typeface="微软雅黑" panose="020B0503020204020204" charset="-122"/>
              </a:rPr>
              <a:t>唑来膦酸的急性期反应发生率更高。</a:t>
            </a:r>
            <a:r>
              <a:rPr lang="en-US" altLang="zh-CN" b="1" dirty="0">
                <a:latin typeface="微软雅黑" panose="020B0503020204020204" charset="-122"/>
                <a:ea typeface="微软雅黑" panose="020B0503020204020204" charset="-122"/>
                <a:cs typeface="微软雅黑" panose="020B0503020204020204" charset="-122"/>
              </a:rPr>
              <a:t>136</a:t>
            </a:r>
            <a:r>
              <a:rPr lang="zh-CN" altLang="en-US" b="1" dirty="0">
                <a:latin typeface="微软雅黑" panose="020B0503020204020204" charset="-122"/>
                <a:ea typeface="微软雅黑" panose="020B0503020204020204" charset="-122"/>
                <a:cs typeface="微软雅黑" panose="020B0503020204020204" charset="-122"/>
              </a:rPr>
              <a:t>研究显示，每</a:t>
            </a:r>
            <a:r>
              <a:rPr lang="en-US" altLang="zh-CN" b="1" dirty="0">
                <a:latin typeface="微软雅黑" panose="020B0503020204020204" charset="-122"/>
                <a:ea typeface="微软雅黑" panose="020B0503020204020204" charset="-122"/>
                <a:cs typeface="微软雅黑" panose="020B0503020204020204" charset="-122"/>
              </a:rPr>
              <a:t>3</a:t>
            </a:r>
            <a:r>
              <a:rPr lang="zh-CN" altLang="en-US" b="1" dirty="0">
                <a:latin typeface="微软雅黑" panose="020B0503020204020204" charset="-122"/>
                <a:ea typeface="微软雅黑" panose="020B0503020204020204" charset="-122"/>
                <a:cs typeface="微软雅黑" panose="020B0503020204020204" charset="-122"/>
              </a:rPr>
              <a:t>个使用唑来膦酸的患者，就有一个可能出现急性期反应。而安加维治疗乳腺癌骨转移，急性期反应发生率远低于唑来膦酸、不及唑来膦酸组一半</a:t>
            </a:r>
            <a:r>
              <a:rPr lang="zh-CN" altLang="en-US" dirty="0">
                <a:latin typeface="微软雅黑" panose="020B0503020204020204" charset="-122"/>
                <a:ea typeface="微软雅黑" panose="020B0503020204020204" charset="-122"/>
                <a:cs typeface="微软雅黑" panose="020B0503020204020204" charset="-122"/>
              </a:rPr>
              <a:t>，和我们前面提到的</a:t>
            </a:r>
            <a:r>
              <a:rPr lang="en-US" altLang="zh-CN" dirty="0">
                <a:latin typeface="微软雅黑" panose="020B0503020204020204" charset="-122"/>
                <a:ea typeface="微软雅黑" panose="020B0503020204020204" charset="-122"/>
                <a:cs typeface="微软雅黑" panose="020B0503020204020204" charset="-122"/>
              </a:rPr>
              <a:t>2</a:t>
            </a:r>
            <a:r>
              <a:rPr lang="zh-CN" altLang="en-US" dirty="0">
                <a:latin typeface="微软雅黑" panose="020B0503020204020204" charset="-122"/>
                <a:ea typeface="微软雅黑" panose="020B0503020204020204" charset="-122"/>
                <a:cs typeface="微软雅黑" panose="020B0503020204020204" charset="-122"/>
              </a:rPr>
              <a:t>比</a:t>
            </a:r>
            <a:r>
              <a:rPr lang="en-US" altLang="zh-CN" dirty="0">
                <a:latin typeface="微软雅黑" panose="020B0503020204020204" charset="-122"/>
                <a:ea typeface="微软雅黑" panose="020B0503020204020204" charset="-122"/>
                <a:cs typeface="微软雅黑" panose="020B0503020204020204" charset="-122"/>
              </a:rPr>
              <a:t>18</a:t>
            </a:r>
            <a:r>
              <a:rPr lang="zh-CN" altLang="en-US" dirty="0">
                <a:latin typeface="微软雅黑" panose="020B0503020204020204" charset="-122"/>
                <a:ea typeface="微软雅黑" panose="020B0503020204020204" charset="-122"/>
                <a:cs typeface="微软雅黑" panose="020B0503020204020204" charset="-122"/>
              </a:rPr>
              <a:t>相呼应。对于乳腺癌者，</a:t>
            </a:r>
            <a:r>
              <a:rPr lang="zh-CN" altLang="en-US" b="1" dirty="0">
                <a:latin typeface="微软雅黑" panose="020B0503020204020204" charset="-122"/>
                <a:ea typeface="微软雅黑" panose="020B0503020204020204" charset="-122"/>
                <a:cs typeface="微软雅黑" panose="020B0503020204020204" charset="-122"/>
              </a:rPr>
              <a:t>在长期、多次的骨转移治疗中选择安加维，意味着长期降低临床的患者管理负担，每一次治疗都更省心</a:t>
            </a:r>
            <a:endParaRPr lang="en-US" altLang="zh-CN" b="1" dirty="0"/>
          </a:p>
          <a:p>
            <a:endParaRPr lang="en-US" dirty="0"/>
          </a:p>
        </p:txBody>
      </p:sp>
      <p:sp>
        <p:nvSpPr>
          <p:cNvPr id="4" name="灯片编号占位符 3"/>
          <p:cNvSpPr>
            <a:spLocks noGrp="1"/>
          </p:cNvSpPr>
          <p:nvPr>
            <p:ph type="sldNum" sz="quarter" idx="5"/>
          </p:nvPr>
        </p:nvSpPr>
        <p:spPr/>
        <p:txBody>
          <a:bodyPr/>
          <a:lstStyle/>
          <a:p>
            <a:fld id="{6AC01B0E-9913-4C6F-B050-3F6E8AB7DFFA}" type="slidenum">
              <a:rPr lang="zh-CN" altLang="en-US" smtClean="0"/>
              <a:t>22</a:t>
            </a:fld>
            <a:endParaRPr lang="zh-CN" altLang="en-US"/>
          </a:p>
        </p:txBody>
      </p:sp>
    </p:spTree>
    <p:extLst>
      <p:ext uri="{BB962C8B-B14F-4D97-AF65-F5344CB8AC3E}">
        <p14:creationId xmlns:p14="http://schemas.microsoft.com/office/powerpoint/2010/main" val="1165079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6B390C-3E0B-EB72-46B2-E9AE80E82F1E}"/>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F98680D8-AB08-1643-815D-AEE6A52E2B44}"/>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17C25ADD-DF25-54A3-5DF2-2A923C7967F5}"/>
              </a:ext>
            </a:extLst>
          </p:cNvPr>
          <p:cNvSpPr>
            <a:spLocks noGrp="1"/>
          </p:cNvSpPr>
          <p:nvPr>
            <p:ph type="body" idx="1"/>
          </p:nvPr>
        </p:nvSpPr>
        <p:spPr/>
        <p:txBody>
          <a:bodyPr/>
          <a:lstStyle/>
          <a:p>
            <a:endParaRPr lang="en-US" dirty="0"/>
          </a:p>
        </p:txBody>
      </p:sp>
      <p:sp>
        <p:nvSpPr>
          <p:cNvPr id="4" name="灯片编号占位符 3">
            <a:extLst>
              <a:ext uri="{FF2B5EF4-FFF2-40B4-BE49-F238E27FC236}">
                <a16:creationId xmlns:a16="http://schemas.microsoft.com/office/drawing/2014/main" id="{6F3759FB-A321-BDDC-E13E-99CB9763917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C01B0E-9913-4C6F-B050-3F6E8AB7DFFA}"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3224172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5C568F-AEC5-D705-D839-E1B6C9CD5A1C}"/>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C2176879-918D-04B8-7043-DC329CD0AC65}"/>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65BBA92E-45A0-4FBB-9124-E34E8AEF76D0}"/>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8850FA66-C9AD-E938-3C4A-8FC7F6923DB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619B77-E130-462D-A4C9-C222F1F4BE71}" type="slidenum">
              <a:rPr kumimoji="0" lang="zh-CN" altLang="en-US" sz="1200" b="0" i="0" u="none" strike="noStrike" kern="1200" cap="none" spc="0" normalizeH="0" baseline="0" noProof="0" smtClean="0">
                <a:ln>
                  <a:noFill/>
                </a:ln>
                <a:solidFill>
                  <a:prstClr val="black"/>
                </a:solidFill>
                <a:effectLst/>
                <a:uLnTx/>
                <a:uFillTx/>
                <a:latin typeface="等线" panose="0211000402020202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110004020202020204"/>
              <a:ea typeface="等线" panose="02010600030101010101" pitchFamily="2" charset="-122"/>
              <a:cs typeface="+mn-cs"/>
            </a:endParaRPr>
          </a:p>
        </p:txBody>
      </p:sp>
    </p:spTree>
    <p:extLst>
      <p:ext uri="{BB962C8B-B14F-4D97-AF65-F5344CB8AC3E}">
        <p14:creationId xmlns:p14="http://schemas.microsoft.com/office/powerpoint/2010/main" val="9882414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0619B77-E130-462D-A4C9-C222F1F4BE71}" type="slidenum">
              <a:rPr lang="zh-CN" altLang="en-US" smtClean="0"/>
              <a:t>26</a:t>
            </a:fld>
            <a:endParaRPr lang="zh-CN" altLang="en-US"/>
          </a:p>
        </p:txBody>
      </p:sp>
    </p:spTree>
    <p:extLst>
      <p:ext uri="{BB962C8B-B14F-4D97-AF65-F5344CB8AC3E}">
        <p14:creationId xmlns:p14="http://schemas.microsoft.com/office/powerpoint/2010/main" val="24468150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171450" indent="-171450">
              <a:buFont typeface="Arial" panose="020B0604020202020204" pitchFamily="34" charset="0"/>
              <a:buChar char="•"/>
            </a:pPr>
            <a:r>
              <a:rPr lang="zh-CN" altLang="en-US" dirty="0"/>
              <a:t>这部分内容分为三个</a:t>
            </a:r>
            <a:r>
              <a:rPr lang="en-US" altLang="zh-CN" dirty="0"/>
              <a:t>Topic</a:t>
            </a:r>
            <a:r>
              <a:rPr lang="zh-CN" altLang="en-US" dirty="0"/>
              <a:t>，分为</a:t>
            </a:r>
            <a:r>
              <a:rPr lang="en-US" altLang="zh-CN" dirty="0"/>
              <a:t>HR</a:t>
            </a:r>
            <a:r>
              <a:rPr lang="en-US" altLang="zh-CN" baseline="30000" dirty="0"/>
              <a:t>+</a:t>
            </a:r>
            <a:r>
              <a:rPr lang="en-US" altLang="zh-CN" dirty="0"/>
              <a:t>, HER2</a:t>
            </a:r>
            <a:r>
              <a:rPr lang="en-US" altLang="zh-CN" sz="1200" kern="1200" baseline="30000" dirty="0">
                <a:solidFill>
                  <a:schemeClr val="tx1"/>
                </a:solidFill>
                <a:latin typeface="+mn-lt"/>
                <a:ea typeface="+mn-ea"/>
                <a:cs typeface="+mn-cs"/>
              </a:rPr>
              <a:t>+</a:t>
            </a:r>
            <a:r>
              <a:rPr lang="en-US" altLang="zh-CN" dirty="0"/>
              <a:t>, TNBC</a:t>
            </a:r>
            <a:endParaRPr lang="zh-CN" altLang="en-US" dirty="0"/>
          </a:p>
        </p:txBody>
      </p:sp>
      <p:sp>
        <p:nvSpPr>
          <p:cNvPr id="4" name="灯片编号占位符 3"/>
          <p:cNvSpPr>
            <a:spLocks noGrp="1"/>
          </p:cNvSpPr>
          <p:nvPr>
            <p:ph type="sldNum" sz="quarter" idx="5"/>
          </p:nvPr>
        </p:nvSpPr>
        <p:spPr/>
        <p:txBody>
          <a:bodyPr/>
          <a:lstStyle/>
          <a:p>
            <a:fld id="{D0619B77-E130-462D-A4C9-C222F1F4BE71}" type="slidenum">
              <a:rPr lang="zh-CN" altLang="en-US" smtClean="0"/>
              <a:t>30</a:t>
            </a:fld>
            <a:endParaRPr lang="zh-CN" altLang="en-US"/>
          </a:p>
        </p:txBody>
      </p:sp>
    </p:spTree>
    <p:extLst>
      <p:ext uri="{BB962C8B-B14F-4D97-AF65-F5344CB8AC3E}">
        <p14:creationId xmlns:p14="http://schemas.microsoft.com/office/powerpoint/2010/main" val="2909555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sz="1200" b="0">
              <a:latin typeface="微软雅黑" panose="020B0503020204020204" pitchFamily="34" charset="-122"/>
              <a:ea typeface="微软雅黑" panose="020B0503020204020204" pitchFamily="34" charset="-122"/>
            </a:endParaRP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C01B0E-9913-4C6F-B050-3F6E8AB7DFFA}"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5206850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171450" indent="-171450">
              <a:buFont typeface="Arial" panose="020B0604020202020204" pitchFamily="34" charset="0"/>
              <a:buChar char="•"/>
            </a:pPr>
            <a:r>
              <a:rPr kumimoji="0" lang="en-US" altLang="zh-CN" sz="12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《Cell Rep Med》</a:t>
            </a:r>
            <a:r>
              <a:rPr kumimoji="0" lang="zh-CN" altLang="en-US" sz="12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（医学一期，</a:t>
            </a:r>
            <a:r>
              <a:rPr kumimoji="0" lang="en-US" altLang="zh-CN" sz="12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IF14.3</a:t>
            </a:r>
            <a:r>
              <a:rPr kumimoji="0" lang="zh-CN" altLang="en-US" sz="12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）报道了一项基础研究，该研究揭示了</a:t>
            </a:r>
            <a:r>
              <a:rPr kumimoji="0" lang="en-US" altLang="zh-CN" sz="12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RANK</a:t>
            </a:r>
            <a:r>
              <a:rPr kumimoji="0" lang="zh-CN" altLang="en-US" sz="12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通路在</a:t>
            </a:r>
            <a:r>
              <a:rPr kumimoji="0" lang="en-US" altLang="zh-CN" sz="12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CDK4/6</a:t>
            </a:r>
            <a:r>
              <a:rPr kumimoji="0" lang="zh-CN" altLang="en-US" sz="12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抑制剂耐药性中的作用</a:t>
            </a:r>
            <a:endParaRPr kumimoji="0" lang="en-US" altLang="zh-CN" sz="12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a:p>
            <a:pPr marL="171450" indent="-171450">
              <a:buFont typeface="Arial" panose="020B0604020202020204" pitchFamily="34" charset="0"/>
              <a:buChar char="•"/>
            </a:pPr>
            <a:r>
              <a:rPr kumimoji="0" lang="zh-CN" altLang="en-US" sz="12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该研究发现：在</a:t>
            </a:r>
            <a:r>
              <a:rPr kumimoji="0" lang="en-US" altLang="zh-CN" sz="12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luminal</a:t>
            </a:r>
            <a:r>
              <a:rPr kumimoji="0" lang="zh-CN" altLang="en-US" sz="12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乳腺癌中，</a:t>
            </a:r>
            <a:r>
              <a:rPr kumimoji="0" lang="en-US" altLang="zh-CN" sz="12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RANK</a:t>
            </a:r>
            <a:r>
              <a:rPr kumimoji="0" lang="zh-CN" altLang="en-US" sz="12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的过表达与对</a:t>
            </a:r>
            <a:r>
              <a:rPr kumimoji="0" lang="en-US" altLang="zh-CN" sz="12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CDK4/6</a:t>
            </a:r>
            <a:r>
              <a:rPr kumimoji="0" lang="zh-CN" altLang="en-US" sz="12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抑制剂的原发性耐药性相关，这种关联在体外实验和小鼠异种移植模型中均得到验证。其中，增殖率降低和慢性干扰素</a:t>
            </a:r>
            <a:r>
              <a:rPr kumimoji="0" lang="en-US" altLang="zh-CN" sz="12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(IFN)γ</a:t>
            </a:r>
            <a:r>
              <a:rPr kumimoji="0" lang="zh-CN" altLang="en-US" sz="12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反应减弱被确认为耐药驱动因素。</a:t>
            </a:r>
            <a:r>
              <a:rPr kumimoji="0" lang="en-US" altLang="zh-CN" sz="1200" b="0" i="0" u="none" strike="noStrike" kern="1200" cap="none" spc="0" normalizeH="0" baseline="0" noProof="0" dirty="0" err="1">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NeoPalAna</a:t>
            </a:r>
            <a:r>
              <a:rPr kumimoji="0" lang="en-US" altLang="zh-CN" sz="12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 CDK4/6</a:t>
            </a:r>
            <a:r>
              <a:rPr kumimoji="0" lang="zh-CN" altLang="en-US" sz="12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抑制剂临床试验数据及哌柏西利耐药细胞系研究表明，</a:t>
            </a:r>
            <a:r>
              <a:rPr kumimoji="0" lang="en-US" altLang="zh-CN" sz="12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CDK4/6</a:t>
            </a:r>
            <a:r>
              <a:rPr kumimoji="0" lang="zh-CN" altLang="en-US" sz="12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抑制剂治疗后</a:t>
            </a:r>
            <a:r>
              <a:rPr kumimoji="0" lang="en-US" altLang="zh-CN" sz="12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RANK</a:t>
            </a:r>
            <a:r>
              <a:rPr kumimoji="0" lang="zh-CN" altLang="en-US" sz="12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表达上调，证实其在获得性耐药中的作用</a:t>
            </a:r>
            <a:endParaRPr kumimoji="0" lang="en-US" altLang="zh-CN" sz="12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a:p>
            <a:pPr marL="171450" indent="-171450">
              <a:buFont typeface="Arial" panose="020B0604020202020204" pitchFamily="34" charset="0"/>
              <a:buChar char="•"/>
            </a:pPr>
            <a:r>
              <a:rPr lang="zh-CN" altLang="en-US" dirty="0"/>
              <a:t>为深入探究获得性</a:t>
            </a:r>
            <a:r>
              <a:rPr lang="en-US" altLang="zh-CN" dirty="0"/>
              <a:t>CDK4/6</a:t>
            </a:r>
            <a:r>
              <a:rPr lang="zh-CN" altLang="en-US" dirty="0"/>
              <a:t>抑制剂耐药细胞中</a:t>
            </a:r>
            <a:r>
              <a:rPr lang="en-US" altLang="zh-CN" dirty="0"/>
              <a:t>RANK</a:t>
            </a:r>
            <a:r>
              <a:rPr lang="zh-CN" altLang="en-US" dirty="0"/>
              <a:t>的上调机制，我们通过将</a:t>
            </a:r>
            <a:r>
              <a:rPr lang="en-US" altLang="zh-CN" dirty="0"/>
              <a:t>PAR</a:t>
            </a:r>
            <a:r>
              <a:rPr lang="zh-CN" altLang="en-US" dirty="0"/>
              <a:t>细胞系持续暴露于递增浓度的哌柏西利，成功建立两株哌柏西利耐药细胞系：</a:t>
            </a:r>
            <a:r>
              <a:rPr lang="en-US" altLang="zh-CN" dirty="0"/>
              <a:t>MCF-7_PalbR</a:t>
            </a:r>
            <a:r>
              <a:rPr lang="zh-CN" altLang="en-US" dirty="0"/>
              <a:t>和</a:t>
            </a:r>
            <a:r>
              <a:rPr lang="en-US" altLang="zh-CN" dirty="0"/>
              <a:t>T47D_PalbR</a:t>
            </a:r>
            <a:r>
              <a:rPr lang="zh-CN" altLang="en-US" dirty="0"/>
              <a:t>（图</a:t>
            </a:r>
            <a:r>
              <a:rPr lang="en-US" altLang="zh-CN" dirty="0"/>
              <a:t>A</a:t>
            </a:r>
            <a:r>
              <a:rPr lang="zh-CN" altLang="en-US" dirty="0"/>
              <a:t>）。本实验中，</a:t>
            </a:r>
            <a:r>
              <a:rPr lang="en-US" altLang="zh-CN" dirty="0"/>
              <a:t>MCF-7</a:t>
            </a:r>
            <a:r>
              <a:rPr lang="zh-CN" altLang="en-US" dirty="0"/>
              <a:t>与</a:t>
            </a:r>
            <a:r>
              <a:rPr lang="en-US" altLang="zh-CN" dirty="0"/>
              <a:t>T47D</a:t>
            </a:r>
            <a:r>
              <a:rPr lang="zh-CN" altLang="en-US" dirty="0"/>
              <a:t>细胞系在标准条件下与哌柏西利处理细胞同步培养。结果发现，哌柏西利耐药细胞中</a:t>
            </a:r>
            <a:r>
              <a:rPr lang="en-US" altLang="zh-CN" dirty="0"/>
              <a:t>RANK</a:t>
            </a:r>
            <a:r>
              <a:rPr lang="zh-CN" altLang="en-US" dirty="0"/>
              <a:t>（图</a:t>
            </a:r>
            <a:r>
              <a:rPr lang="en-US" altLang="zh-CN" dirty="0"/>
              <a:t>B</a:t>
            </a:r>
            <a:r>
              <a:rPr lang="zh-CN" altLang="en-US" dirty="0"/>
              <a:t>）及多数已分析的干扰素刺激基因（除</a:t>
            </a:r>
            <a:r>
              <a:rPr lang="en-US" altLang="zh-CN" dirty="0"/>
              <a:t>ISG15</a:t>
            </a:r>
            <a:r>
              <a:rPr lang="zh-CN" altLang="en-US" dirty="0"/>
              <a:t>外）（图</a:t>
            </a:r>
            <a:r>
              <a:rPr lang="en-US" altLang="zh-CN" dirty="0"/>
              <a:t>C</a:t>
            </a:r>
            <a:r>
              <a:rPr lang="zh-CN" altLang="en-US" dirty="0"/>
              <a:t>）均呈上调，进一步证实</a:t>
            </a:r>
            <a:r>
              <a:rPr lang="en-US" altLang="zh-CN" dirty="0"/>
              <a:t>RANK-IFN</a:t>
            </a:r>
            <a:r>
              <a:rPr lang="zh-CN" altLang="en-US" dirty="0"/>
              <a:t>轴对</a:t>
            </a:r>
            <a:r>
              <a:rPr lang="en-US" altLang="zh-CN" dirty="0"/>
              <a:t>CDK4/6</a:t>
            </a:r>
            <a:r>
              <a:rPr lang="zh-CN" altLang="en-US" dirty="0"/>
              <a:t>抑制剂获得性耐药具有影响。值得注意的是，</a:t>
            </a:r>
            <a:r>
              <a:rPr lang="en-US" altLang="zh-CN" dirty="0"/>
              <a:t>OPG-Fc</a:t>
            </a:r>
            <a:r>
              <a:rPr lang="zh-CN" altLang="en-US" dirty="0"/>
              <a:t>与</a:t>
            </a:r>
            <a:r>
              <a:rPr lang="en-US" altLang="zh-CN" dirty="0"/>
              <a:t>RANK-Fc</a:t>
            </a:r>
            <a:r>
              <a:rPr lang="zh-CN" altLang="en-US" dirty="0"/>
              <a:t>均能使哌柏西利耐药细胞恢复敏感性。</a:t>
            </a:r>
            <a:r>
              <a:rPr lang="en-US" altLang="zh-CN" dirty="0"/>
              <a:t>RANK-IFN</a:t>
            </a:r>
            <a:r>
              <a:rPr lang="zh-CN" altLang="en-US" dirty="0"/>
              <a:t>反应轴对获得性</a:t>
            </a:r>
            <a:r>
              <a:rPr lang="en-US" altLang="zh-CN" dirty="0"/>
              <a:t>CDK4/6</a:t>
            </a:r>
            <a:r>
              <a:rPr lang="zh-CN" altLang="en-US" dirty="0"/>
              <a:t>抑制剂耐药性具有影响</a:t>
            </a:r>
            <a:endParaRPr lang="en-US" altLang="zh-CN" dirty="0"/>
          </a:p>
          <a:p>
            <a:pPr marL="171450" indent="-171450">
              <a:buFont typeface="Arial" panose="020B0604020202020204" pitchFamily="34" charset="0"/>
              <a:buChar char="•"/>
            </a:pPr>
            <a:r>
              <a:rPr lang="zh-CN" altLang="en-US" dirty="0"/>
              <a:t>我们质疑在</a:t>
            </a:r>
            <a:r>
              <a:rPr lang="en-US" altLang="zh-CN" dirty="0"/>
              <a:t>CDK4/6</a:t>
            </a:r>
            <a:r>
              <a:rPr lang="zh-CN" altLang="en-US" dirty="0"/>
              <a:t>抑制剂治疗期间抑制</a:t>
            </a:r>
            <a:r>
              <a:rPr lang="en-US" altLang="zh-CN" dirty="0"/>
              <a:t>RANK</a:t>
            </a:r>
            <a:r>
              <a:rPr lang="zh-CN" altLang="en-US" dirty="0"/>
              <a:t>通路是否能预防获得性耐药的发生。为解答此问题，我们将</a:t>
            </a:r>
            <a:r>
              <a:rPr lang="en-US" altLang="zh-CN" dirty="0"/>
              <a:t>MCF-7</a:t>
            </a:r>
            <a:r>
              <a:rPr lang="zh-CN" altLang="en-US" dirty="0"/>
              <a:t>细胞暴露于浓度递增的哌柏西利中长达三个月，同时持续添加</a:t>
            </a:r>
            <a:r>
              <a:rPr lang="en-US" altLang="zh-CN" dirty="0"/>
              <a:t>OPG-Fc</a:t>
            </a:r>
            <a:r>
              <a:rPr lang="zh-CN" altLang="en-US" dirty="0"/>
              <a:t>或</a:t>
            </a:r>
            <a:r>
              <a:rPr lang="en-US" altLang="zh-CN" dirty="0"/>
              <a:t>RANK-Fc</a:t>
            </a:r>
            <a:r>
              <a:rPr lang="zh-CN" altLang="en-US" dirty="0"/>
              <a:t>（即</a:t>
            </a:r>
            <a:r>
              <a:rPr lang="en-US" altLang="zh-CN" dirty="0"/>
              <a:t>MCF-7_Prev</a:t>
            </a:r>
            <a:r>
              <a:rPr lang="zh-CN" altLang="en-US" dirty="0"/>
              <a:t>细胞系）。再次将</a:t>
            </a:r>
            <a:r>
              <a:rPr lang="en-US" altLang="zh-CN" dirty="0"/>
              <a:t>MCF-7</a:t>
            </a:r>
            <a:r>
              <a:rPr lang="zh-CN" altLang="en-US" dirty="0"/>
              <a:t>细胞系在标准条件下培养，或仅与</a:t>
            </a:r>
            <a:r>
              <a:rPr lang="en-US" altLang="zh-CN" dirty="0" err="1"/>
              <a:t>Palb</a:t>
            </a:r>
            <a:r>
              <a:rPr lang="zh-CN" altLang="en-US" dirty="0"/>
              <a:t>共同培养，并与</a:t>
            </a:r>
            <a:r>
              <a:rPr lang="en-US" altLang="zh-CN" dirty="0"/>
              <a:t>MCF-7_Prev</a:t>
            </a:r>
            <a:r>
              <a:rPr lang="zh-CN" altLang="en-US" dirty="0"/>
              <a:t>细胞系并行。值得注意的是，与</a:t>
            </a:r>
            <a:r>
              <a:rPr lang="en-US" altLang="zh-CN" dirty="0"/>
              <a:t>PalbR</a:t>
            </a:r>
            <a:r>
              <a:rPr lang="zh-CN" altLang="en-US" dirty="0"/>
              <a:t>细胞相比，同时抑制</a:t>
            </a:r>
            <a:r>
              <a:rPr lang="en-US" altLang="zh-CN" dirty="0"/>
              <a:t>RANK</a:t>
            </a:r>
            <a:r>
              <a:rPr lang="zh-CN" altLang="en-US" dirty="0"/>
              <a:t>通路和</a:t>
            </a:r>
            <a:r>
              <a:rPr lang="en-US" altLang="zh-CN" dirty="0"/>
              <a:t>CDK4/6i</a:t>
            </a:r>
            <a:r>
              <a:rPr lang="zh-CN" altLang="en-US" dirty="0"/>
              <a:t>不仅能阻止获得性耐药的发生（图</a:t>
            </a:r>
            <a:r>
              <a:rPr lang="en-US" altLang="zh-CN" dirty="0"/>
              <a:t>G</a:t>
            </a:r>
            <a:r>
              <a:rPr lang="zh-CN" altLang="en-US" dirty="0"/>
              <a:t>），还能抑制</a:t>
            </a:r>
            <a:r>
              <a:rPr lang="en-US" altLang="zh-CN" dirty="0"/>
              <a:t>RANK</a:t>
            </a:r>
            <a:r>
              <a:rPr lang="zh-CN" altLang="en-US" dirty="0"/>
              <a:t>（图</a:t>
            </a:r>
            <a:r>
              <a:rPr lang="en-US" altLang="zh-CN" dirty="0"/>
              <a:t>H</a:t>
            </a:r>
            <a:r>
              <a:rPr lang="zh-CN" altLang="en-US" dirty="0"/>
              <a:t>）及</a:t>
            </a:r>
            <a:r>
              <a:rPr lang="en-US" altLang="zh-CN" dirty="0"/>
              <a:t>ISG</a:t>
            </a:r>
            <a:r>
              <a:rPr lang="zh-CN" altLang="en-US" dirty="0"/>
              <a:t>上调（图</a:t>
            </a:r>
            <a:r>
              <a:rPr lang="en-US" altLang="zh-CN" dirty="0"/>
              <a:t>I</a:t>
            </a:r>
            <a:r>
              <a:rPr lang="zh-CN" altLang="en-US" dirty="0"/>
              <a:t>）</a:t>
            </a:r>
          </a:p>
        </p:txBody>
      </p:sp>
      <p:sp>
        <p:nvSpPr>
          <p:cNvPr id="4" name="灯片编号占位符 3"/>
          <p:cNvSpPr>
            <a:spLocks noGrp="1"/>
          </p:cNvSpPr>
          <p:nvPr>
            <p:ph type="sldNum" sz="quarter" idx="5"/>
          </p:nvPr>
        </p:nvSpPr>
        <p:spPr/>
        <p:txBody>
          <a:bodyPr/>
          <a:lstStyle/>
          <a:p>
            <a:fld id="{D0619B77-E130-462D-A4C9-C222F1F4BE71}" type="slidenum">
              <a:rPr lang="zh-CN" altLang="en-US" smtClean="0"/>
              <a:t>31</a:t>
            </a:fld>
            <a:endParaRPr lang="zh-CN" altLang="en-US"/>
          </a:p>
        </p:txBody>
      </p:sp>
    </p:spTree>
    <p:extLst>
      <p:ext uri="{BB962C8B-B14F-4D97-AF65-F5344CB8AC3E}">
        <p14:creationId xmlns:p14="http://schemas.microsoft.com/office/powerpoint/2010/main" val="346293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171450" indent="-171450">
              <a:buFont typeface="Arial" panose="020B0604020202020204" pitchFamily="34" charset="0"/>
              <a:buChar char="•"/>
            </a:pPr>
            <a:r>
              <a:rPr lang="zh-CN" altLang="en-US" dirty="0"/>
              <a:t>一项回顾性研究纳入了</a:t>
            </a:r>
            <a:r>
              <a:rPr lang="en-US" altLang="zh-CN" dirty="0"/>
              <a:t>328</a:t>
            </a:r>
            <a:r>
              <a:rPr lang="zh-CN" altLang="en-US" dirty="0"/>
              <a:t>例被诊断为乳腺癌的骨转移患者，一线接受</a:t>
            </a:r>
            <a:r>
              <a:rPr kumimoji="0" lang="zh-CN" altLang="en-US" sz="12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一线接受</a:t>
            </a:r>
            <a:r>
              <a:rPr kumimoji="0" lang="en-US" altLang="zh-CN" sz="12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CDK4/6</a:t>
            </a:r>
            <a:r>
              <a:rPr kumimoji="0" lang="zh-CN" altLang="en-US" sz="12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抑制剂治疗</a:t>
            </a:r>
            <a:r>
              <a:rPr kumimoji="0" lang="en-US" altLang="zh-CN" sz="12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a:t>
            </a:r>
            <a:r>
              <a:rPr kumimoji="0" lang="zh-CN" altLang="en-US" sz="12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瑞波西利或哌柏西利</a:t>
            </a:r>
            <a:r>
              <a:rPr kumimoji="0" lang="en-US" altLang="zh-CN" sz="12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a:t>
            </a:r>
            <a:r>
              <a:rPr kumimoji="0" lang="zh-CN" altLang="en-US" sz="12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，患者接受地舒单抗或者唑来膦酸治疗，研究重点为首次</a:t>
            </a:r>
            <a:r>
              <a:rPr kumimoji="0" lang="en-US" altLang="zh-CN" sz="12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SRE</a:t>
            </a:r>
            <a:r>
              <a:rPr kumimoji="0" lang="zh-CN" altLang="en-US" sz="12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的事件，</a:t>
            </a:r>
            <a:r>
              <a:rPr kumimoji="0" lang="en-US" altLang="zh-CN" sz="12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SRE</a:t>
            </a:r>
            <a:r>
              <a:rPr kumimoji="0" lang="zh-CN" altLang="en-US" sz="12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的发生率以及安全性结果；</a:t>
            </a:r>
            <a:endParaRPr kumimoji="0" lang="en-US" altLang="zh-CN" sz="12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a:p>
            <a:pPr marL="171450" indent="-171450">
              <a:buFont typeface="Arial" panose="020B0604020202020204" pitchFamily="34" charset="0"/>
              <a:buChar char="•"/>
            </a:pPr>
            <a:r>
              <a:rPr kumimoji="0" lang="zh-CN" altLang="en-US" sz="12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结果表明，</a:t>
            </a:r>
            <a:r>
              <a:rPr kumimoji="0" lang="en-US" altLang="zh-CN" sz="12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KM</a:t>
            </a:r>
            <a:r>
              <a:rPr kumimoji="0" lang="zh-CN" altLang="en-US" sz="12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曲线估算的地舒单抗的首次</a:t>
            </a:r>
            <a:r>
              <a:rPr kumimoji="0" lang="en-US" altLang="zh-CN" sz="12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SRE</a:t>
            </a:r>
            <a:r>
              <a:rPr kumimoji="0" lang="zh-CN" altLang="en-US" sz="12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发生事件显著高于唑来膦酸组，</a:t>
            </a:r>
            <a:r>
              <a:rPr kumimoji="0" lang="en-US" altLang="zh-CN" sz="12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HR</a:t>
            </a:r>
            <a:r>
              <a:rPr kumimoji="0" lang="zh-CN" altLang="en-US" sz="12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a:t>
            </a:r>
            <a:r>
              <a:rPr kumimoji="0" lang="en-US" altLang="zh-CN" sz="12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0.68</a:t>
            </a:r>
            <a:r>
              <a:rPr kumimoji="0" lang="zh-CN" altLang="en-US" sz="12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a:t>
            </a:r>
            <a:r>
              <a:rPr kumimoji="0" lang="en-US" altLang="zh-CN" sz="12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95%CI 0.48-0.96), P= 0.028</a:t>
            </a:r>
            <a:r>
              <a:rPr kumimoji="0" lang="zh-CN" altLang="en-US" sz="12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，同时</a:t>
            </a:r>
            <a:r>
              <a:rPr kumimoji="0" lang="en-US" altLang="zh-CN" sz="12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COX</a:t>
            </a:r>
            <a:r>
              <a:rPr kumimoji="0" lang="zh-CN" altLang="en-US" sz="12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回归分析重现了地舒单抗的显著性疗效，</a:t>
            </a:r>
            <a:r>
              <a:rPr kumimoji="0" lang="en-US" altLang="zh-CN" sz="1200" b="0"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HR= 0.56(95% CI: 0.39–0.79), p=0.001</a:t>
            </a:r>
            <a:r>
              <a:rPr kumimoji="0" lang="zh-CN" altLang="en-US" sz="1200" b="0"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a:t>
            </a:r>
            <a:endParaRPr kumimoji="0" lang="en-US" altLang="zh-CN" sz="1200" b="0"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a:p>
            <a:pPr marL="171450" indent="-171450">
              <a:buFont typeface="Arial" panose="020B0604020202020204" pitchFamily="34" charset="0"/>
              <a:buChar char="•"/>
            </a:pPr>
            <a:r>
              <a:rPr kumimoji="0" lang="zh-CN" altLang="en-US" sz="1200" b="0"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此外，</a:t>
            </a:r>
            <a:r>
              <a:rPr kumimoji="0" lang="en-US" altLang="zh-CN" sz="1200" b="0"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COX</a:t>
            </a:r>
            <a:r>
              <a:rPr kumimoji="0" lang="zh-CN" altLang="en-US" sz="1200" b="0"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回归分析显示：</a:t>
            </a:r>
            <a:r>
              <a:rPr kumimoji="0" lang="en-US" altLang="zh-CN" sz="1200" b="0"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ECOG</a:t>
            </a:r>
            <a:r>
              <a:rPr kumimoji="0" lang="zh-CN" altLang="en-US" sz="1200" b="0"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体能状态与使用骨保护剂后首次骨骼相关事件发生时间存在显著关联。</a:t>
            </a:r>
            <a:r>
              <a:rPr kumimoji="0" lang="en-US" altLang="zh-CN" sz="1200" b="0"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ECOG</a:t>
            </a:r>
            <a:r>
              <a:rPr kumimoji="0" lang="zh-CN" altLang="en-US" sz="1200" b="0"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评分为</a:t>
            </a:r>
            <a:r>
              <a:rPr kumimoji="0" lang="en-US" altLang="zh-CN" sz="1200" b="0"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1</a:t>
            </a:r>
            <a:r>
              <a:rPr kumimoji="0" lang="zh-CN" altLang="en-US" sz="1200" b="0"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级的患者风险比为</a:t>
            </a:r>
            <a:r>
              <a:rPr kumimoji="0" lang="en-US" altLang="zh-CN" sz="1200" b="0"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2.67</a:t>
            </a:r>
            <a:r>
              <a:rPr kumimoji="0" lang="zh-CN" altLang="en-US" sz="1200" b="0"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a:t>
            </a:r>
            <a:r>
              <a:rPr kumimoji="0" lang="en-US" altLang="zh-CN" sz="1200" b="0"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95%</a:t>
            </a:r>
            <a:r>
              <a:rPr kumimoji="0" lang="zh-CN" altLang="en-US" sz="1200" b="0"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置信区间：</a:t>
            </a:r>
            <a:r>
              <a:rPr kumimoji="0" lang="en-US" altLang="zh-CN" sz="1200" b="0"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1.55–4.59</a:t>
            </a:r>
            <a:r>
              <a:rPr kumimoji="0" lang="zh-CN" altLang="en-US" sz="1200" b="0"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a:t>
            </a:r>
            <a:r>
              <a:rPr kumimoji="0" lang="en-US" altLang="zh-CN" sz="1200" b="0"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p &lt; 0.001</a:t>
            </a:r>
            <a:r>
              <a:rPr kumimoji="0" lang="zh-CN" altLang="en-US" sz="1200" b="0"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），而</a:t>
            </a:r>
            <a:r>
              <a:rPr kumimoji="0" lang="en-US" altLang="zh-CN" sz="1200" b="0"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ECOG</a:t>
            </a:r>
            <a:r>
              <a:rPr kumimoji="0" lang="zh-CN" altLang="en-US" sz="1200" b="0"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评分为</a:t>
            </a:r>
            <a:r>
              <a:rPr kumimoji="0" lang="en-US" altLang="zh-CN" sz="1200" b="0"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2</a:t>
            </a:r>
            <a:r>
              <a:rPr kumimoji="0" lang="zh-CN" altLang="en-US" sz="1200" b="0"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级的患者风险比为</a:t>
            </a:r>
            <a:r>
              <a:rPr kumimoji="0" lang="en-US" altLang="zh-CN" sz="1200" b="0"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4.31</a:t>
            </a:r>
            <a:r>
              <a:rPr kumimoji="0" lang="zh-CN" altLang="en-US" sz="1200" b="0"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a:t>
            </a:r>
            <a:r>
              <a:rPr kumimoji="0" lang="en-US" altLang="zh-CN" sz="1200" b="0"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95%</a:t>
            </a:r>
            <a:r>
              <a:rPr kumimoji="0" lang="zh-CN" altLang="en-US" sz="1200" b="0"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置信区间：</a:t>
            </a:r>
            <a:r>
              <a:rPr kumimoji="0" lang="en-US" altLang="zh-CN" sz="1200" b="0"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2.29–6.78</a:t>
            </a:r>
            <a:r>
              <a:rPr kumimoji="0" lang="zh-CN" altLang="en-US" sz="1200" b="0"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a:t>
            </a:r>
            <a:r>
              <a:rPr kumimoji="0" lang="en-US" altLang="zh-CN" sz="1200" b="0"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p &lt; 0.001</a:t>
            </a:r>
            <a:r>
              <a:rPr kumimoji="0" lang="zh-CN" altLang="en-US" sz="1200" b="0"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a:t>
            </a:r>
            <a:r>
              <a:rPr kumimoji="0" lang="en-US" altLang="zh-CN" sz="1200" b="0"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1.55–4.59</a:t>
            </a:r>
            <a:r>
              <a:rPr kumimoji="0" lang="zh-CN" altLang="en-US" sz="1200" b="0"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a:t>
            </a:r>
            <a:r>
              <a:rPr kumimoji="0" lang="en-US" altLang="zh-CN" sz="1200" b="0"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p &lt; 0.001</a:t>
            </a:r>
            <a:r>
              <a:rPr kumimoji="0" lang="zh-CN" altLang="en-US" sz="1200" b="0"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），而</a:t>
            </a:r>
            <a:r>
              <a:rPr kumimoji="0" lang="en-US" altLang="zh-CN" sz="1200" b="0"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ECOG</a:t>
            </a:r>
            <a:r>
              <a:rPr kumimoji="0" lang="zh-CN" altLang="en-US" sz="1200" b="0"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评分为</a:t>
            </a:r>
            <a:r>
              <a:rPr kumimoji="0" lang="en-US" altLang="zh-CN" sz="1200" b="0"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2</a:t>
            </a:r>
            <a:r>
              <a:rPr kumimoji="0" lang="zh-CN" altLang="en-US" sz="1200" b="0"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的患者</a:t>
            </a:r>
            <a:r>
              <a:rPr kumimoji="0" lang="en-US" altLang="zh-CN" sz="1200" b="0"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HR</a:t>
            </a:r>
            <a:r>
              <a:rPr kumimoji="0" lang="zh-CN" altLang="en-US" sz="1200" b="0"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值为</a:t>
            </a:r>
            <a:r>
              <a:rPr kumimoji="0" lang="en-US" altLang="zh-CN" sz="1200" b="0"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4.31</a:t>
            </a:r>
            <a:r>
              <a:rPr kumimoji="0" lang="zh-CN" altLang="en-US" sz="1200" b="0"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a:t>
            </a:r>
            <a:r>
              <a:rPr kumimoji="0" lang="en-US" altLang="zh-CN" sz="1200" b="0"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95% CI</a:t>
            </a:r>
            <a:r>
              <a:rPr kumimoji="0" lang="zh-CN" altLang="en-US" sz="1200" b="0"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a:t>
            </a:r>
            <a:r>
              <a:rPr kumimoji="0" lang="en-US" altLang="zh-CN" sz="1200" b="0"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2.29–8.11</a:t>
            </a:r>
            <a:r>
              <a:rPr kumimoji="0" lang="zh-CN" altLang="en-US" sz="1200" b="0"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a:t>
            </a:r>
            <a:r>
              <a:rPr kumimoji="0" lang="en-US" altLang="zh-CN" sz="1200" b="0"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p &lt; 0.001</a:t>
            </a:r>
            <a:r>
              <a:rPr kumimoji="0" lang="zh-CN" altLang="en-US" sz="1200" b="0"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）。就转移性骨病灶数量而言，</a:t>
            </a:r>
            <a:r>
              <a:rPr kumimoji="0" lang="en-US" altLang="zh-CN" sz="1200" b="0"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HR</a:t>
            </a:r>
            <a:r>
              <a:rPr kumimoji="0" lang="zh-CN" altLang="en-US" sz="1200" b="0"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值分别为</a:t>
            </a:r>
            <a:r>
              <a:rPr kumimoji="0" lang="en-US" altLang="zh-CN" sz="1200" b="0"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4.69</a:t>
            </a:r>
            <a:r>
              <a:rPr kumimoji="0" lang="zh-CN" altLang="en-US" sz="1200" b="0"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a:t>
            </a:r>
            <a:r>
              <a:rPr kumimoji="0" lang="en-US" altLang="zh-CN" sz="1200" b="0"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95% CI</a:t>
            </a:r>
            <a:r>
              <a:rPr kumimoji="0" lang="zh-CN" altLang="en-US" sz="1200" b="0"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a:t>
            </a:r>
            <a:r>
              <a:rPr kumimoji="0" lang="en-US" altLang="zh-CN" sz="1200" b="0"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1.43–15.40</a:t>
            </a:r>
            <a:r>
              <a:rPr kumimoji="0" lang="zh-CN" altLang="en-US" sz="1200" b="0"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a:t>
            </a:r>
            <a:r>
              <a:rPr kumimoji="0" lang="en-US" altLang="zh-CN" sz="1200" b="0"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p = 0.011</a:t>
            </a:r>
            <a:r>
              <a:rPr kumimoji="0" lang="zh-CN" altLang="en-US" sz="1200" b="0"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），超过</a:t>
            </a:r>
            <a:r>
              <a:rPr kumimoji="0" lang="en-US" altLang="zh-CN" sz="1200" b="0"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5</a:t>
            </a:r>
            <a:r>
              <a:rPr kumimoji="0" lang="zh-CN" altLang="en-US" sz="1200" b="0"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个病灶者</a:t>
            </a:r>
            <a:r>
              <a:rPr kumimoji="0" lang="en-US" altLang="zh-CN" sz="1200" b="0"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HR</a:t>
            </a:r>
            <a:r>
              <a:rPr kumimoji="0" lang="zh-CN" altLang="en-US" sz="1200" b="0"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为</a:t>
            </a:r>
            <a:r>
              <a:rPr kumimoji="0" lang="en-US" altLang="zh-CN" sz="1200" b="0"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6.14</a:t>
            </a:r>
            <a:r>
              <a:rPr kumimoji="0" lang="zh-CN" altLang="en-US" sz="1200" b="0"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a:t>
            </a:r>
            <a:r>
              <a:rPr kumimoji="0" lang="en-US" altLang="zh-CN" sz="1200" b="0"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95% CI</a:t>
            </a:r>
            <a:r>
              <a:rPr kumimoji="0" lang="zh-CN" altLang="en-US" sz="1200" b="0"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a:t>
            </a:r>
            <a:r>
              <a:rPr kumimoji="0" lang="en-US" altLang="zh-CN" sz="1200" b="0"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1.91–19.76</a:t>
            </a:r>
            <a:r>
              <a:rPr kumimoji="0" lang="zh-CN" altLang="en-US" sz="1200" b="0"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a:t>
            </a:r>
            <a:r>
              <a:rPr kumimoji="0" lang="en-US" altLang="zh-CN" sz="1200" b="0"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p = 0.002</a:t>
            </a:r>
            <a:r>
              <a:rPr kumimoji="0" lang="zh-CN" altLang="en-US" sz="1200" b="0"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a:t>
            </a:r>
            <a:endParaRPr kumimoji="0" lang="en-US" altLang="zh-CN" sz="1200" b="0"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a:p>
            <a:pPr marL="171450" indent="-171450">
              <a:buFont typeface="Arial" panose="020B0604020202020204" pitchFamily="34" charset="0"/>
              <a:buChar char="•"/>
            </a:pPr>
            <a:r>
              <a:rPr lang="en-US" altLang="zh-CN" b="0" dirty="0"/>
              <a:t>62</a:t>
            </a:r>
            <a:r>
              <a:rPr lang="zh-CN" altLang="en-US" b="0" dirty="0"/>
              <a:t>名患者（</a:t>
            </a:r>
            <a:r>
              <a:rPr lang="en-US" altLang="zh-CN" b="0" dirty="0"/>
              <a:t>34.6%</a:t>
            </a:r>
            <a:r>
              <a:rPr lang="zh-CN" altLang="en-US" b="0" dirty="0"/>
              <a:t>）接受地舒单抗治疗后确实出现了骨相关事件，而接受唑来膦酸治疗的</a:t>
            </a:r>
            <a:r>
              <a:rPr lang="en-US" altLang="zh-CN" b="0" dirty="0"/>
              <a:t>66</a:t>
            </a:r>
            <a:r>
              <a:rPr lang="zh-CN" altLang="en-US" b="0" dirty="0"/>
              <a:t>名患者（</a:t>
            </a:r>
            <a:r>
              <a:rPr lang="en-US" altLang="zh-CN" b="0" dirty="0"/>
              <a:t>44.3%</a:t>
            </a:r>
            <a:r>
              <a:rPr lang="zh-CN" altLang="en-US" b="0" dirty="0"/>
              <a:t>）中出现了骨相关事件（</a:t>
            </a:r>
            <a:r>
              <a:rPr lang="en-US" altLang="zh-CN" b="0" dirty="0"/>
              <a:t>p = 0.074</a:t>
            </a:r>
            <a:r>
              <a:rPr lang="zh-CN" altLang="en-US" b="0" dirty="0"/>
              <a:t>）；</a:t>
            </a:r>
            <a:endParaRPr lang="en-US" altLang="zh-CN" b="0" dirty="0"/>
          </a:p>
          <a:p>
            <a:pPr marL="171450" indent="-171450">
              <a:buFont typeface="Arial" panose="020B0604020202020204" pitchFamily="34" charset="0"/>
              <a:buChar char="•"/>
            </a:pPr>
            <a:r>
              <a:rPr lang="zh-CN" altLang="en-US" b="0" dirty="0"/>
              <a:t>这些发现证实了地舒单抗在预防骨相关事件方面的疗效，并表明</a:t>
            </a:r>
            <a:r>
              <a:rPr lang="en-US" altLang="zh-CN" b="0" dirty="0"/>
              <a:t>CDK4/6</a:t>
            </a:r>
            <a:r>
              <a:rPr lang="zh-CN" altLang="en-US" b="0" dirty="0"/>
              <a:t>抑制剂可能对骨微环境产生独特影响，尤其在与地舒单抗联合使用时。</a:t>
            </a:r>
          </a:p>
        </p:txBody>
      </p:sp>
      <p:sp>
        <p:nvSpPr>
          <p:cNvPr id="4" name="灯片编号占位符 3"/>
          <p:cNvSpPr>
            <a:spLocks noGrp="1"/>
          </p:cNvSpPr>
          <p:nvPr>
            <p:ph type="sldNum" sz="quarter" idx="5"/>
          </p:nvPr>
        </p:nvSpPr>
        <p:spPr/>
        <p:txBody>
          <a:bodyPr/>
          <a:lstStyle/>
          <a:p>
            <a:fld id="{D0619B77-E130-462D-A4C9-C222F1F4BE71}" type="slidenum">
              <a:rPr lang="zh-CN" altLang="en-US" smtClean="0"/>
              <a:t>32</a:t>
            </a:fld>
            <a:endParaRPr lang="zh-CN" altLang="en-US"/>
          </a:p>
        </p:txBody>
      </p:sp>
    </p:spTree>
    <p:extLst>
      <p:ext uri="{BB962C8B-B14F-4D97-AF65-F5344CB8AC3E}">
        <p14:creationId xmlns:p14="http://schemas.microsoft.com/office/powerpoint/2010/main" val="4270743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171450" indent="-171450">
              <a:buFont typeface="Arial" panose="020B0604020202020204" pitchFamily="34" charset="0"/>
              <a:buChar char="•"/>
            </a:pPr>
            <a:r>
              <a:rPr lang="zh-CN" altLang="en-US" dirty="0"/>
              <a:t>研究结果概况：在获得抗</a:t>
            </a:r>
            <a:r>
              <a:rPr lang="en-US" altLang="zh-CN" dirty="0"/>
              <a:t>HER2</a:t>
            </a:r>
            <a:r>
              <a:rPr lang="zh-CN" altLang="en-US" dirty="0"/>
              <a:t>疗法耐药性的</a:t>
            </a:r>
            <a:r>
              <a:rPr lang="en-US" altLang="zh-CN" dirty="0"/>
              <a:t>HER2</a:t>
            </a:r>
            <a:r>
              <a:rPr lang="zh-CN" altLang="en-US" dirty="0"/>
              <a:t>阳性肿瘤中，</a:t>
            </a:r>
            <a:r>
              <a:rPr lang="en-US" altLang="zh-CN" dirty="0"/>
              <a:t>RANK</a:t>
            </a:r>
            <a:r>
              <a:rPr lang="zh-CN" altLang="en-US" dirty="0"/>
              <a:t>和</a:t>
            </a:r>
            <a:r>
              <a:rPr lang="en-US" altLang="zh-CN" dirty="0"/>
              <a:t>RANKL</a:t>
            </a:r>
            <a:r>
              <a:rPr lang="zh-CN" altLang="en-US" dirty="0"/>
              <a:t>蛋白的检测频率高于未经治疗的肿瘤。在</a:t>
            </a:r>
            <a:r>
              <a:rPr lang="en-US" altLang="zh-CN" dirty="0"/>
              <a:t>SOLTI-1114 PAMELA</a:t>
            </a:r>
            <a:r>
              <a:rPr lang="zh-CN" altLang="en-US" dirty="0"/>
              <a:t>试验队列中，经双重抗</a:t>
            </a:r>
            <a:r>
              <a:rPr lang="en-US" altLang="zh-CN" dirty="0"/>
              <a:t>HER2</a:t>
            </a:r>
            <a:r>
              <a:rPr lang="zh-CN" altLang="en-US" dirty="0"/>
              <a:t>新辅助治疗后，</a:t>
            </a:r>
            <a:r>
              <a:rPr lang="en-US" altLang="zh-CN" dirty="0"/>
              <a:t>RANK</a:t>
            </a:r>
            <a:r>
              <a:rPr lang="zh-CN" altLang="en-US" dirty="0"/>
              <a:t>（而非</a:t>
            </a:r>
            <a:r>
              <a:rPr lang="en-US" altLang="zh-CN" dirty="0"/>
              <a:t>RANKL</a:t>
            </a:r>
            <a:r>
              <a:rPr lang="zh-CN" altLang="en-US" dirty="0"/>
              <a:t>）基因表达水平升高。</a:t>
            </a:r>
            <a:r>
              <a:rPr lang="en-US" altLang="zh-CN" dirty="0"/>
              <a:t>HER2</a:t>
            </a:r>
            <a:r>
              <a:rPr lang="zh-CN" altLang="en-US" dirty="0"/>
              <a:t>阳性乳腺癌细胞系的研究结果印证了临床观察：短期使用</a:t>
            </a:r>
            <a:r>
              <a:rPr lang="en-US" altLang="zh-CN" dirty="0"/>
              <a:t>HER2</a:t>
            </a:r>
            <a:r>
              <a:rPr lang="zh-CN" altLang="en-US" dirty="0"/>
              <a:t>抑制剂拉帕替尼或双重抗</a:t>
            </a:r>
            <a:r>
              <a:rPr lang="en-US" altLang="zh-CN" dirty="0"/>
              <a:t>HER2</a:t>
            </a:r>
            <a:r>
              <a:rPr lang="zh-CN" altLang="en-US" dirty="0"/>
              <a:t>治疗后，以及在拉帕替尼耐药细胞中均观察到</a:t>
            </a:r>
            <a:r>
              <a:rPr lang="en-US" altLang="zh-CN" dirty="0"/>
              <a:t>RANK</a:t>
            </a:r>
            <a:r>
              <a:rPr lang="zh-CN" altLang="en-US" dirty="0"/>
              <a:t>表达增加。经</a:t>
            </a:r>
            <a:r>
              <a:rPr lang="en-US" altLang="zh-CN" dirty="0"/>
              <a:t>RANKL</a:t>
            </a:r>
            <a:r>
              <a:rPr lang="zh-CN" altLang="en-US" dirty="0"/>
              <a:t>刺激后，拉帕替尼耐药细胞相较于敏感细胞呈现更强的</a:t>
            </a:r>
            <a:r>
              <a:rPr lang="en-US" altLang="zh-CN" dirty="0"/>
              <a:t>NF-</a:t>
            </a:r>
            <a:r>
              <a:rPr lang="en-US" altLang="zh-CN" dirty="0" err="1"/>
              <a:t>κB</a:t>
            </a:r>
            <a:r>
              <a:rPr lang="zh-CN" altLang="en-US" dirty="0"/>
              <a:t>活化。抑制剂拉帕替尼或双重抗</a:t>
            </a:r>
            <a:r>
              <a:rPr lang="en-US" altLang="zh-CN" dirty="0"/>
              <a:t>HER2</a:t>
            </a:r>
            <a:r>
              <a:rPr lang="zh-CN" altLang="en-US" dirty="0"/>
              <a:t>治疗后，以及在拉帕替尼耐药细胞中均观察到</a:t>
            </a:r>
            <a:r>
              <a:rPr lang="en-US" altLang="zh-CN" dirty="0"/>
              <a:t>RANK</a:t>
            </a:r>
            <a:r>
              <a:rPr lang="zh-CN" altLang="en-US" dirty="0"/>
              <a:t>表达增加。经</a:t>
            </a:r>
            <a:r>
              <a:rPr lang="en-US" altLang="zh-CN" dirty="0"/>
              <a:t>RANKL</a:t>
            </a:r>
            <a:r>
              <a:rPr lang="zh-CN" altLang="en-US" dirty="0"/>
              <a:t>刺激后，拉帕替尼耐药细胞相较于敏感细胞表现出更强的</a:t>
            </a:r>
            <a:r>
              <a:rPr lang="en-US" altLang="zh-CN" dirty="0"/>
              <a:t>NF-</a:t>
            </a:r>
            <a:r>
              <a:rPr lang="en-US" altLang="zh-CN" dirty="0" err="1"/>
              <a:t>κB</a:t>
            </a:r>
            <a:r>
              <a:rPr lang="zh-CN" altLang="en-US" dirty="0"/>
              <a:t>活化，证实了抗</a:t>
            </a:r>
            <a:r>
              <a:rPr lang="en-US" altLang="zh-CN" dirty="0"/>
              <a:t>HER2</a:t>
            </a:r>
            <a:r>
              <a:rPr lang="zh-CN" altLang="en-US" dirty="0"/>
              <a:t>耐药乳腺癌中</a:t>
            </a:r>
            <a:r>
              <a:rPr lang="en-US" altLang="zh-CN" dirty="0"/>
              <a:t>RANK</a:t>
            </a:r>
            <a:r>
              <a:rPr lang="zh-CN" altLang="en-US" dirty="0"/>
              <a:t>通路功能增强。</a:t>
            </a:r>
            <a:r>
              <a:rPr lang="en-US" altLang="zh-CN" dirty="0"/>
              <a:t>RANK</a:t>
            </a:r>
            <a:r>
              <a:rPr lang="zh-CN" altLang="en-US" dirty="0"/>
              <a:t>信号通路过度激活可增强</a:t>
            </a:r>
            <a:r>
              <a:rPr lang="en-US" altLang="zh-CN" dirty="0"/>
              <a:t>ERK</a:t>
            </a:r>
            <a:r>
              <a:rPr lang="zh-CN" altLang="en-US" dirty="0"/>
              <a:t>和</a:t>
            </a:r>
            <a:r>
              <a:rPr lang="en-US" altLang="zh-CN" dirty="0"/>
              <a:t>NF-</a:t>
            </a:r>
            <a:r>
              <a:rPr lang="en-US" altLang="zh-CN" dirty="0" err="1"/>
              <a:t>κB</a:t>
            </a:r>
            <a:r>
              <a:rPr lang="zh-CN" altLang="en-US" dirty="0"/>
              <a:t>信号传导，并在不同</a:t>
            </a:r>
            <a:r>
              <a:rPr lang="en-US" altLang="zh-CN" dirty="0"/>
              <a:t>HER2</a:t>
            </a:r>
            <a:r>
              <a:rPr lang="zh-CN" altLang="en-US" dirty="0"/>
              <a:t>阳性乳腺癌细胞系中提高拉帕替尼耐药性，而</a:t>
            </a:r>
            <a:r>
              <a:rPr lang="en-US" altLang="zh-CN" dirty="0"/>
              <a:t>RANK</a:t>
            </a:r>
            <a:r>
              <a:rPr lang="zh-CN" altLang="en-US" dirty="0"/>
              <a:t>缺失则使耐药细胞对该药物敏感化。研究表明</a:t>
            </a:r>
            <a:r>
              <a:rPr lang="en-US" altLang="zh-CN" dirty="0" err="1"/>
              <a:t>ErbB</a:t>
            </a:r>
            <a:r>
              <a:rPr lang="zh-CN" altLang="en-US" dirty="0"/>
              <a:t>信号传导对</a:t>
            </a:r>
            <a:r>
              <a:rPr lang="en-US" altLang="zh-CN" dirty="0"/>
              <a:t>RANK/RANKL</a:t>
            </a:r>
            <a:r>
              <a:rPr lang="zh-CN" altLang="en-US" dirty="0"/>
              <a:t>驱动的</a:t>
            </a:r>
            <a:r>
              <a:rPr lang="en-US" altLang="zh-CN" dirty="0"/>
              <a:t>ERK</a:t>
            </a:r>
            <a:r>
              <a:rPr lang="zh-CN" altLang="en-US" dirty="0"/>
              <a:t>激活在多种</a:t>
            </a:r>
            <a:r>
              <a:rPr lang="en-US" altLang="zh-CN" dirty="0"/>
              <a:t>HER2</a:t>
            </a:r>
            <a:r>
              <a:rPr lang="zh-CN" altLang="en-US" dirty="0"/>
              <a:t>阳性细胞系中不可或缺。相反，在</a:t>
            </a:r>
            <a:r>
              <a:rPr lang="en-US" altLang="zh-CN" dirty="0"/>
              <a:t>RANK</a:t>
            </a:r>
            <a:r>
              <a:rPr lang="zh-CN" altLang="en-US" dirty="0"/>
              <a:t>过表达细胞中，拉帕替尼无法逆转</a:t>
            </a:r>
            <a:r>
              <a:rPr lang="en-US" altLang="zh-CN" dirty="0"/>
              <a:t>RANKL</a:t>
            </a:r>
            <a:r>
              <a:rPr lang="zh-CN" altLang="en-US" dirty="0"/>
              <a:t>处理后诱发的</a:t>
            </a:r>
            <a:r>
              <a:rPr lang="en-US" altLang="zh-CN" dirty="0"/>
              <a:t>NF-</a:t>
            </a:r>
            <a:r>
              <a:rPr lang="en-US" altLang="zh-CN" dirty="0" err="1"/>
              <a:t>κB</a:t>
            </a:r>
            <a:r>
              <a:rPr lang="zh-CN" altLang="en-US" dirty="0"/>
              <a:t>激活。最后，我们证实</a:t>
            </a:r>
            <a:r>
              <a:rPr lang="en-US" altLang="zh-CN" dirty="0"/>
              <a:t>RANK</a:t>
            </a:r>
            <a:r>
              <a:rPr lang="zh-CN" altLang="en-US" dirty="0"/>
              <a:t>在乳腺癌细胞中与</a:t>
            </a:r>
            <a:r>
              <a:rPr lang="en-US" altLang="zh-CN" dirty="0"/>
              <a:t>HER2</a:t>
            </a:r>
            <a:r>
              <a:rPr lang="zh-CN" altLang="en-US" dirty="0"/>
              <a:t>结合，且</a:t>
            </a:r>
            <a:r>
              <a:rPr lang="en-US" altLang="zh-CN" dirty="0"/>
              <a:t>RANK</a:t>
            </a:r>
            <a:r>
              <a:rPr lang="zh-CN" altLang="en-US" dirty="0"/>
              <a:t>通路激活增强可改变</a:t>
            </a:r>
            <a:r>
              <a:rPr lang="en-US" altLang="zh-CN" dirty="0"/>
              <a:t>HER2</a:t>
            </a:r>
            <a:r>
              <a:rPr lang="zh-CN" altLang="en-US" dirty="0"/>
              <a:t>的磷酸化状态。</a:t>
            </a:r>
            <a:endParaRPr lang="en-US" altLang="zh-CN" dirty="0"/>
          </a:p>
          <a:p>
            <a:pPr marL="171450" indent="-171450">
              <a:buFont typeface="Arial" panose="020B0604020202020204" pitchFamily="34" charset="0"/>
              <a:buChar char="•"/>
            </a:pPr>
            <a:endParaRPr lang="en-US" altLang="zh-CN" dirty="0"/>
          </a:p>
          <a:p>
            <a:pPr marL="171450" indent="-171450">
              <a:buFont typeface="Arial" panose="020B0604020202020204" pitchFamily="34" charset="0"/>
              <a:buChar char="•"/>
            </a:pPr>
            <a:r>
              <a:rPr lang="zh-CN" altLang="en-US" dirty="0"/>
              <a:t>在首次标本采集时，组织完整性使</a:t>
            </a:r>
            <a:r>
              <a:rPr lang="en-US" altLang="zh-CN" dirty="0"/>
              <a:t>67</a:t>
            </a:r>
            <a:r>
              <a:rPr lang="zh-CN" altLang="en-US" dirty="0"/>
              <a:t>例和</a:t>
            </a:r>
            <a:r>
              <a:rPr lang="en-US" altLang="zh-CN" dirty="0"/>
              <a:t>72</a:t>
            </a:r>
            <a:r>
              <a:rPr lang="zh-CN" altLang="en-US" dirty="0"/>
              <a:t>例患者分别获得</a:t>
            </a:r>
            <a:r>
              <a:rPr lang="en-US" altLang="zh-CN" dirty="0"/>
              <a:t>RANK</a:t>
            </a:r>
            <a:r>
              <a:rPr lang="zh-CN" altLang="en-US" dirty="0"/>
              <a:t>和</a:t>
            </a:r>
            <a:r>
              <a:rPr lang="en-US" altLang="zh-CN" dirty="0"/>
              <a:t>RANKL</a:t>
            </a:r>
            <a:r>
              <a:rPr lang="zh-CN" altLang="en-US" dirty="0"/>
              <a:t>表达评分。以肿瘤细胞</a:t>
            </a:r>
            <a:r>
              <a:rPr lang="en-US" altLang="zh-CN" dirty="0"/>
              <a:t>H-score≥1</a:t>
            </a:r>
            <a:r>
              <a:rPr lang="zh-CN" altLang="en-US" dirty="0"/>
              <a:t>定义阳性，发现</a:t>
            </a:r>
            <a:r>
              <a:rPr lang="en-US" altLang="zh-CN" dirty="0"/>
              <a:t>67</a:t>
            </a:r>
            <a:r>
              <a:rPr lang="zh-CN" altLang="en-US" dirty="0"/>
              <a:t>例中有</a:t>
            </a:r>
            <a:r>
              <a:rPr lang="en-US" altLang="zh-CN" dirty="0"/>
              <a:t>14</a:t>
            </a:r>
            <a:r>
              <a:rPr lang="zh-CN" altLang="en-US" dirty="0"/>
              <a:t>例（</a:t>
            </a:r>
            <a:r>
              <a:rPr lang="en-US" altLang="zh-CN" dirty="0"/>
              <a:t>20.9%</a:t>
            </a:r>
            <a:r>
              <a:rPr lang="zh-CN" altLang="en-US" dirty="0"/>
              <a:t>）表达</a:t>
            </a:r>
            <a:r>
              <a:rPr lang="en-US" altLang="zh-CN" dirty="0"/>
              <a:t>RANK</a:t>
            </a:r>
            <a:r>
              <a:rPr lang="zh-CN" altLang="en-US" dirty="0"/>
              <a:t>，而仅</a:t>
            </a:r>
            <a:r>
              <a:rPr lang="en-US" altLang="zh-CN" dirty="0"/>
              <a:t>2</a:t>
            </a:r>
            <a:r>
              <a:rPr lang="zh-CN" altLang="en-US" dirty="0"/>
              <a:t>例（</a:t>
            </a:r>
            <a:r>
              <a:rPr lang="en-US" altLang="zh-CN" dirty="0"/>
              <a:t>2.8%</a:t>
            </a:r>
            <a:r>
              <a:rPr lang="zh-CN" altLang="en-US" dirty="0"/>
              <a:t>）样本呈现跨膜</a:t>
            </a:r>
            <a:r>
              <a:rPr lang="en-US" altLang="zh-CN" dirty="0"/>
              <a:t>RANKL</a:t>
            </a:r>
            <a:r>
              <a:rPr lang="zh-CN" altLang="en-US" dirty="0"/>
              <a:t>染色（图</a:t>
            </a:r>
            <a:r>
              <a:rPr lang="en-US" altLang="zh-CN" dirty="0"/>
              <a:t>1a</a:t>
            </a:r>
            <a:r>
              <a:rPr lang="zh-CN" altLang="en-US" dirty="0"/>
              <a:t>）。在抗</a:t>
            </a:r>
            <a:r>
              <a:rPr lang="en-US" altLang="zh-CN" dirty="0"/>
              <a:t>HER2</a:t>
            </a:r>
            <a:r>
              <a:rPr lang="zh-CN" altLang="en-US" dirty="0"/>
              <a:t>耐药肿瘤样本中，我们对</a:t>
            </a:r>
            <a:r>
              <a:rPr lang="en-US" altLang="zh-CN" dirty="0"/>
              <a:t>22</a:t>
            </a:r>
            <a:r>
              <a:rPr lang="zh-CN" altLang="en-US" dirty="0"/>
              <a:t>例患者进行了</a:t>
            </a:r>
            <a:r>
              <a:rPr lang="en-US" altLang="zh-CN" dirty="0"/>
              <a:t>RANK</a:t>
            </a:r>
            <a:r>
              <a:rPr lang="zh-CN" altLang="en-US" dirty="0"/>
              <a:t>评分，对</a:t>
            </a:r>
            <a:r>
              <a:rPr lang="en-US" altLang="zh-CN" dirty="0"/>
              <a:t>21</a:t>
            </a:r>
            <a:r>
              <a:rPr lang="zh-CN" altLang="en-US" dirty="0"/>
              <a:t>例进行了</a:t>
            </a:r>
            <a:r>
              <a:rPr lang="en-US" altLang="zh-CN" dirty="0"/>
              <a:t>RANKL</a:t>
            </a:r>
            <a:r>
              <a:rPr lang="zh-CN" altLang="en-US" dirty="0"/>
              <a:t>评分（图</a:t>
            </a:r>
            <a:r>
              <a:rPr lang="en-US" altLang="zh-CN" dirty="0"/>
              <a:t>1a</a:t>
            </a:r>
            <a:r>
              <a:rPr lang="zh-CN" altLang="en-US" dirty="0"/>
              <a:t>）。其中</a:t>
            </a:r>
            <a:r>
              <a:rPr lang="en-US" altLang="zh-CN" dirty="0"/>
              <a:t>9/22</a:t>
            </a:r>
            <a:r>
              <a:rPr lang="zh-CN" altLang="en-US" dirty="0"/>
              <a:t>例（</a:t>
            </a:r>
            <a:r>
              <a:rPr lang="en-US" altLang="zh-CN" dirty="0"/>
              <a:t>40.9%</a:t>
            </a:r>
            <a:r>
              <a:rPr lang="zh-CN" altLang="en-US" dirty="0"/>
              <a:t>）</a:t>
            </a:r>
            <a:r>
              <a:rPr lang="en-US" altLang="zh-CN" dirty="0"/>
              <a:t>RANK</a:t>
            </a:r>
            <a:r>
              <a:rPr lang="zh-CN" altLang="en-US" dirty="0"/>
              <a:t>阳性，</a:t>
            </a:r>
            <a:r>
              <a:rPr lang="en-US" altLang="zh-CN" dirty="0"/>
              <a:t>2/21</a:t>
            </a:r>
            <a:r>
              <a:rPr lang="zh-CN" altLang="en-US" dirty="0"/>
              <a:t>例（</a:t>
            </a:r>
            <a:r>
              <a:rPr lang="en-US" altLang="zh-CN" dirty="0"/>
              <a:t>9.5%</a:t>
            </a:r>
            <a:r>
              <a:rPr lang="zh-CN" altLang="en-US" dirty="0"/>
              <a:t>）肿瘤细胞呈现跨膜</a:t>
            </a:r>
            <a:r>
              <a:rPr lang="en-US" altLang="zh-CN" dirty="0"/>
              <a:t>RANKL</a:t>
            </a:r>
            <a:r>
              <a:rPr lang="zh-CN" altLang="en-US" dirty="0"/>
              <a:t>阳性（图</a:t>
            </a:r>
            <a:r>
              <a:rPr lang="en-US" altLang="zh-CN" dirty="0"/>
              <a:t>1a</a:t>
            </a:r>
            <a:r>
              <a:rPr lang="zh-CN" altLang="en-US" dirty="0"/>
              <a:t>）。图</a:t>
            </a:r>
            <a:r>
              <a:rPr lang="en-US" altLang="zh-CN" dirty="0"/>
              <a:t>1b</a:t>
            </a:r>
            <a:r>
              <a:rPr lang="zh-CN" altLang="en-US" dirty="0"/>
              <a:t>展示了</a:t>
            </a:r>
            <a:r>
              <a:rPr lang="en-US" altLang="zh-CN" dirty="0"/>
              <a:t>RANK</a:t>
            </a:r>
            <a:r>
              <a:rPr lang="zh-CN" altLang="en-US" dirty="0"/>
              <a:t>和</a:t>
            </a:r>
            <a:r>
              <a:rPr lang="en-US" altLang="zh-CN" dirty="0"/>
              <a:t>RANKL</a:t>
            </a:r>
            <a:r>
              <a:rPr lang="zh-CN" altLang="en-US" dirty="0"/>
              <a:t>阳性样本的代表性图像，所有样本（排除完整性问题样本）及对照组的肿瘤核心</a:t>
            </a:r>
            <a:r>
              <a:rPr lang="en-US" altLang="zh-CN" dirty="0"/>
              <a:t>H</a:t>
            </a:r>
            <a:r>
              <a:rPr lang="zh-CN" altLang="en-US" dirty="0"/>
              <a:t>评分结果见图</a:t>
            </a:r>
            <a:r>
              <a:rPr lang="en-US" altLang="zh-CN" dirty="0"/>
              <a:t>S1A</a:t>
            </a:r>
            <a:r>
              <a:rPr lang="zh-CN" altLang="en-US" dirty="0"/>
              <a:t>和</a:t>
            </a:r>
            <a:r>
              <a:rPr lang="en-US" altLang="zh-CN" dirty="0"/>
              <a:t>B</a:t>
            </a:r>
            <a:r>
              <a:rPr lang="zh-CN" altLang="en-US" dirty="0"/>
              <a:t>。</a:t>
            </a:r>
            <a:endParaRPr lang="en-US" altLang="zh-CN" dirty="0"/>
          </a:p>
          <a:p>
            <a:pPr marL="171450" indent="-171450">
              <a:buFont typeface="Arial" panose="020B0604020202020204" pitchFamily="34" charset="0"/>
              <a:buChar char="•"/>
            </a:pPr>
            <a:endParaRPr lang="en-US" altLang="zh-CN" dirty="0"/>
          </a:p>
          <a:p>
            <a:pPr marL="171450" indent="-171450">
              <a:buFont typeface="Arial" panose="020B0604020202020204" pitchFamily="34" charset="0"/>
              <a:buChar char="•"/>
            </a:pPr>
            <a:r>
              <a:rPr lang="zh-CN" altLang="en-US" dirty="0"/>
              <a:t>在</a:t>
            </a:r>
            <a:r>
              <a:rPr lang="en-US" altLang="zh-CN" dirty="0"/>
              <a:t>HER2</a:t>
            </a:r>
            <a:r>
              <a:rPr lang="zh-CN" altLang="en-US" dirty="0"/>
              <a:t>阳性乳腺癌患者接受拉帕替尼</a:t>
            </a:r>
            <a:r>
              <a:rPr lang="en-US" altLang="zh-CN" dirty="0"/>
              <a:t>/</a:t>
            </a:r>
            <a:r>
              <a:rPr lang="zh-CN" altLang="en-US" dirty="0"/>
              <a:t>曲妥珠单抗双重治疗后，</a:t>
            </a:r>
            <a:r>
              <a:rPr lang="en-US" altLang="zh-CN" dirty="0"/>
              <a:t>RANK</a:t>
            </a:r>
            <a:r>
              <a:rPr lang="zh-CN" altLang="en-US" dirty="0"/>
              <a:t>表达水平升高。为此，我们决定通过体外实验检测两种抗</a:t>
            </a:r>
            <a:r>
              <a:rPr lang="en-US" altLang="zh-CN" dirty="0"/>
              <a:t>HER2</a:t>
            </a:r>
            <a:r>
              <a:rPr lang="zh-CN" altLang="en-US" dirty="0"/>
              <a:t>药物单独或联合短期治疗是否会影响三种不同</a:t>
            </a:r>
            <a:r>
              <a:rPr lang="en-US" altLang="zh-CN" dirty="0"/>
              <a:t>HER2</a:t>
            </a:r>
            <a:r>
              <a:rPr lang="zh-CN" altLang="en-US" dirty="0"/>
              <a:t>阳性乳腺癌细胞系的</a:t>
            </a:r>
            <a:r>
              <a:rPr lang="en-US" altLang="zh-CN" dirty="0"/>
              <a:t>RANK</a:t>
            </a:r>
            <a:r>
              <a:rPr lang="zh-CN" altLang="en-US" dirty="0"/>
              <a:t>表达。</a:t>
            </a:r>
            <a:r>
              <a:rPr lang="en-US" altLang="zh-CN" dirty="0"/>
              <a:t>SKBR3</a:t>
            </a:r>
            <a:r>
              <a:rPr lang="zh-CN" altLang="en-US" dirty="0"/>
              <a:t>和</a:t>
            </a:r>
            <a:r>
              <a:rPr lang="en-US" altLang="zh-CN" dirty="0"/>
              <a:t>BT474</a:t>
            </a:r>
            <a:r>
              <a:rPr lang="zh-CN" altLang="en-US" dirty="0"/>
              <a:t>细胞对拉帕替尼和曲妥珠单抗敏感，而</a:t>
            </a:r>
            <a:r>
              <a:rPr lang="en-US" altLang="zh-CN" dirty="0"/>
              <a:t>HCC1954</a:t>
            </a:r>
            <a:r>
              <a:rPr lang="zh-CN" altLang="en-US" dirty="0"/>
              <a:t>细胞对拉帕替尼敏感性较低且对曲妥珠单抗耐药。单独或联合使用拉帕替尼与曲妥珠单抗治疗后，</a:t>
            </a:r>
            <a:r>
              <a:rPr lang="en-US" altLang="zh-CN" dirty="0"/>
              <a:t>SKBR3</a:t>
            </a:r>
            <a:r>
              <a:rPr lang="zh-CN" altLang="en-US" dirty="0"/>
              <a:t>细胞的</a:t>
            </a:r>
            <a:r>
              <a:rPr lang="en-US" altLang="zh-CN" dirty="0"/>
              <a:t>RANK mRNA</a:t>
            </a:r>
            <a:r>
              <a:rPr lang="zh-CN" altLang="en-US" dirty="0"/>
              <a:t>表达水平较未处理细胞显著升高（右上图）。拉帕替尼或曲妥珠单抗治疗，以及两者联合治疗，同样增加了</a:t>
            </a:r>
            <a:r>
              <a:rPr lang="en-US" altLang="zh-CN" dirty="0"/>
              <a:t>BT474</a:t>
            </a:r>
            <a:r>
              <a:rPr lang="zh-CN" altLang="en-US" dirty="0"/>
              <a:t>细胞中</a:t>
            </a:r>
            <a:r>
              <a:rPr lang="en-US" altLang="zh-CN" dirty="0"/>
              <a:t>RANK</a:t>
            </a:r>
            <a:r>
              <a:rPr lang="zh-CN" altLang="en-US" dirty="0"/>
              <a:t>的表达水平。在</a:t>
            </a:r>
            <a:r>
              <a:rPr lang="en-US" altLang="zh-CN" dirty="0"/>
              <a:t>HCC1954</a:t>
            </a:r>
            <a:r>
              <a:rPr lang="zh-CN" altLang="en-US" dirty="0"/>
              <a:t>细胞中，单独使用拉帕替尼或联合治疗</a:t>
            </a:r>
            <a:r>
              <a:rPr lang="en-US" altLang="zh-CN" dirty="0"/>
              <a:t>12</a:t>
            </a:r>
            <a:r>
              <a:rPr lang="zh-CN" altLang="en-US" dirty="0"/>
              <a:t>小时后，</a:t>
            </a:r>
            <a:r>
              <a:rPr lang="en-US" altLang="zh-CN" dirty="0"/>
              <a:t>RANK</a:t>
            </a:r>
            <a:r>
              <a:rPr lang="zh-CN" altLang="en-US" dirty="0"/>
              <a:t>表达水平增加，而单独使用曲妥珠单抗则未改变</a:t>
            </a:r>
            <a:r>
              <a:rPr lang="en-US" altLang="zh-CN" dirty="0"/>
              <a:t>RANK</a:t>
            </a:r>
            <a:r>
              <a:rPr lang="zh-CN" altLang="en-US" dirty="0"/>
              <a:t>表达水平。此外，我们分析了</a:t>
            </a:r>
            <a:r>
              <a:rPr lang="en-US" altLang="zh-CN" dirty="0"/>
              <a:t>SKBR3</a:t>
            </a:r>
            <a:r>
              <a:rPr lang="zh-CN" altLang="en-US" dirty="0"/>
              <a:t>细胞中</a:t>
            </a:r>
            <a:r>
              <a:rPr lang="en-US" altLang="zh-CN" dirty="0"/>
              <a:t>RANK</a:t>
            </a:r>
            <a:r>
              <a:rPr lang="zh-CN" altLang="en-US" dirty="0"/>
              <a:t>的表达情况，包括亲本细胞（对拉帕替尼和曲妥珠单抗敏感）以及对曲妥珠单抗耐药（</a:t>
            </a:r>
            <a:r>
              <a:rPr lang="en-US" altLang="zh-CN" dirty="0"/>
              <a:t>SKTR</a:t>
            </a:r>
            <a:r>
              <a:rPr lang="zh-CN" altLang="en-US" dirty="0"/>
              <a:t>）、对拉帕替尼耐药（</a:t>
            </a:r>
            <a:r>
              <a:rPr lang="en-US" altLang="zh-CN" dirty="0"/>
              <a:t>SKLR</a:t>
            </a:r>
            <a:r>
              <a:rPr lang="zh-CN" altLang="en-US" dirty="0"/>
              <a:t>）或对两种药物均耐药（</a:t>
            </a:r>
            <a:r>
              <a:rPr lang="en-US" altLang="zh-CN" dirty="0"/>
              <a:t>SKTLR</a:t>
            </a:r>
            <a:r>
              <a:rPr lang="zh-CN" altLang="en-US" dirty="0"/>
              <a:t>和</a:t>
            </a:r>
            <a:r>
              <a:rPr lang="en-US" altLang="zh-CN" dirty="0"/>
              <a:t>SKLTR</a:t>
            </a:r>
            <a:r>
              <a:rPr lang="zh-CN" altLang="en-US" dirty="0"/>
              <a:t>；分别源自</a:t>
            </a:r>
            <a:r>
              <a:rPr lang="en-US" altLang="zh-CN" dirty="0"/>
              <a:t>SKTR</a:t>
            </a:r>
            <a:r>
              <a:rPr lang="zh-CN" altLang="en-US" dirty="0"/>
              <a:t>和</a:t>
            </a:r>
            <a:r>
              <a:rPr lang="en-US" altLang="zh-CN" dirty="0"/>
              <a:t>SKLR</a:t>
            </a:r>
            <a:r>
              <a:rPr lang="zh-CN" altLang="en-US" dirty="0"/>
              <a:t>）的细胞系。</a:t>
            </a:r>
            <a:endParaRPr lang="en-US" altLang="zh-CN" dirty="0"/>
          </a:p>
          <a:p>
            <a:pPr marL="171450" indent="-171450">
              <a:buFont typeface="Arial" panose="020B0604020202020204" pitchFamily="34" charset="0"/>
              <a:buChar char="•"/>
            </a:pPr>
            <a:endParaRPr lang="en-US" altLang="zh-CN" dirty="0"/>
          </a:p>
          <a:p>
            <a:pPr marL="171450" indent="-171450">
              <a:buFont typeface="Arial" panose="020B0604020202020204" pitchFamily="34" charset="0"/>
              <a:buChar char="•"/>
            </a:pPr>
            <a:r>
              <a:rPr lang="zh-CN" altLang="en-US" dirty="0"/>
              <a:t>为验证</a:t>
            </a:r>
            <a:r>
              <a:rPr lang="en-US" altLang="zh-CN" dirty="0"/>
              <a:t>RANK</a:t>
            </a:r>
            <a:r>
              <a:rPr lang="zh-CN" altLang="en-US" dirty="0"/>
              <a:t>在细胞对拉帕替尼反应中的直接作用，我们研究了</a:t>
            </a:r>
            <a:r>
              <a:rPr lang="en-US" altLang="zh-CN" dirty="0"/>
              <a:t>RANKL</a:t>
            </a:r>
            <a:r>
              <a:rPr lang="zh-CN" altLang="en-US" dirty="0"/>
              <a:t>刺激及</a:t>
            </a:r>
            <a:r>
              <a:rPr lang="en-US" altLang="zh-CN" dirty="0"/>
              <a:t>RANK</a:t>
            </a:r>
            <a:r>
              <a:rPr lang="zh-CN" altLang="en-US" dirty="0"/>
              <a:t>缺失对对照组和拉帕替尼耐药</a:t>
            </a:r>
            <a:r>
              <a:rPr lang="en-US" altLang="zh-CN" dirty="0"/>
              <a:t>SKBR3</a:t>
            </a:r>
            <a:r>
              <a:rPr lang="zh-CN" altLang="en-US" dirty="0"/>
              <a:t>细胞系的影响。在</a:t>
            </a:r>
            <a:r>
              <a:rPr lang="en-US" altLang="zh-CN" dirty="0"/>
              <a:t>RANKL</a:t>
            </a:r>
            <a:r>
              <a:rPr lang="zh-CN" altLang="en-US" dirty="0"/>
              <a:t>存在下，</a:t>
            </a:r>
            <a:r>
              <a:rPr lang="en-US" altLang="zh-CN" dirty="0"/>
              <a:t>SKLR</a:t>
            </a:r>
            <a:r>
              <a:rPr lang="zh-CN" altLang="en-US" dirty="0"/>
              <a:t>细胞对拉帕替尼的耐受性略有增加，而</a:t>
            </a:r>
            <a:r>
              <a:rPr lang="en-US" altLang="zh-CN" dirty="0"/>
              <a:t>SKBR3</a:t>
            </a:r>
            <a:r>
              <a:rPr lang="zh-CN" altLang="en-US" dirty="0"/>
              <a:t>细胞未见此现象。使用两种特异性</a:t>
            </a:r>
            <a:r>
              <a:rPr lang="en-US" altLang="zh-CN" dirty="0"/>
              <a:t>shRNA</a:t>
            </a:r>
            <a:r>
              <a:rPr lang="zh-CN" altLang="en-US" dirty="0"/>
              <a:t>沉默</a:t>
            </a:r>
            <a:r>
              <a:rPr lang="en-US" altLang="zh-CN" dirty="0"/>
              <a:t>RANK</a:t>
            </a:r>
            <a:r>
              <a:rPr lang="zh-CN" altLang="en-US" dirty="0"/>
              <a:t>后，</a:t>
            </a:r>
            <a:r>
              <a:rPr lang="en-US" altLang="zh-CN" dirty="0"/>
              <a:t>SKLR</a:t>
            </a:r>
            <a:r>
              <a:rPr lang="zh-CN" altLang="en-US" dirty="0"/>
              <a:t>细胞对拉帕替尼的耐受性降低，但敏感性并未完全恢复至野生型细胞水平（右下图）。</a:t>
            </a:r>
            <a:endParaRPr lang="en-US" altLang="zh-CN" dirty="0"/>
          </a:p>
          <a:p>
            <a:endParaRPr lang="zh-CN" altLang="en-US" dirty="0"/>
          </a:p>
        </p:txBody>
      </p:sp>
      <p:sp>
        <p:nvSpPr>
          <p:cNvPr id="4" name="灯片编号占位符 3"/>
          <p:cNvSpPr>
            <a:spLocks noGrp="1"/>
          </p:cNvSpPr>
          <p:nvPr>
            <p:ph type="sldNum" sz="quarter" idx="5"/>
          </p:nvPr>
        </p:nvSpPr>
        <p:spPr/>
        <p:txBody>
          <a:bodyPr/>
          <a:lstStyle/>
          <a:p>
            <a:fld id="{D0619B77-E130-462D-A4C9-C222F1F4BE71}" type="slidenum">
              <a:rPr lang="zh-CN" altLang="en-US" smtClean="0"/>
              <a:t>33</a:t>
            </a:fld>
            <a:endParaRPr lang="zh-CN" altLang="en-US"/>
          </a:p>
        </p:txBody>
      </p:sp>
    </p:spTree>
    <p:extLst>
      <p:ext uri="{BB962C8B-B14F-4D97-AF65-F5344CB8AC3E}">
        <p14:creationId xmlns:p14="http://schemas.microsoft.com/office/powerpoint/2010/main" val="37580181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171450" indent="-171450">
              <a:buFont typeface="Arial" panose="020B0604020202020204" pitchFamily="34" charset="0"/>
              <a:buChar char="•"/>
            </a:pPr>
            <a:r>
              <a:rPr lang="en-US" altLang="zh-CN" dirty="0"/>
              <a:t>Cancer Cell</a:t>
            </a:r>
            <a:r>
              <a:rPr lang="zh-CN" altLang="en-US" dirty="0"/>
              <a:t>文章结果发现骨转移病灶通常与免疫检查点抑制剂（</a:t>
            </a:r>
            <a:r>
              <a:rPr lang="en-US" altLang="zh-CN" dirty="0"/>
              <a:t>ICB</a:t>
            </a:r>
            <a:r>
              <a:rPr lang="zh-CN" altLang="en-US" dirty="0"/>
              <a:t>）疗法反应不佳相关。本研究发现，在多个临床队列及多种小鼠模型中，骨转移的存在会诱导骨外肿瘤对</a:t>
            </a:r>
            <a:r>
              <a:rPr lang="en-US" altLang="zh-CN" dirty="0"/>
              <a:t>ICB</a:t>
            </a:r>
            <a:r>
              <a:rPr lang="zh-CN" altLang="en-US" dirty="0"/>
              <a:t>产生耐药性。从机制上讲，这种长距离信号传递由骨转移肿瘤诱导的破骨细胞介导，这些破骨细胞会分泌骨桥蛋白（</a:t>
            </a:r>
            <a:r>
              <a:rPr lang="en-US" altLang="zh-CN" dirty="0"/>
              <a:t>OPN</a:t>
            </a:r>
            <a:r>
              <a:rPr lang="zh-CN" altLang="en-US" dirty="0"/>
              <a:t>）。</a:t>
            </a:r>
            <a:r>
              <a:rPr lang="en-US" altLang="zh-CN" dirty="0"/>
              <a:t>OPN</a:t>
            </a:r>
            <a:r>
              <a:rPr lang="zh-CN" altLang="en-US" dirty="0"/>
              <a:t>经循环系统重编程骨外肿瘤微环境，阻碍</a:t>
            </a:r>
            <a:r>
              <a:rPr lang="en-US" altLang="zh-CN" dirty="0"/>
              <a:t>T</a:t>
            </a:r>
            <a:r>
              <a:rPr lang="zh-CN" altLang="en-US" dirty="0"/>
              <a:t>细胞募集及</a:t>
            </a:r>
            <a:r>
              <a:rPr lang="en-US" altLang="zh-CN" dirty="0"/>
              <a:t>CD8+TCF1+</a:t>
            </a:r>
            <a:r>
              <a:rPr lang="zh-CN" altLang="en-US" dirty="0"/>
              <a:t>前体细胞分化</a:t>
            </a:r>
            <a:r>
              <a:rPr lang="en-US" altLang="zh-CN" dirty="0"/>
              <a:t>——</a:t>
            </a:r>
            <a:r>
              <a:rPr lang="zh-CN" altLang="en-US" dirty="0"/>
              <a:t>该细胞群对</a:t>
            </a:r>
            <a:r>
              <a:rPr lang="en-US" altLang="zh-CN" dirty="0"/>
              <a:t>ICB</a:t>
            </a:r>
            <a:r>
              <a:rPr lang="zh-CN" altLang="en-US" dirty="0"/>
              <a:t>疗效至关重要。在小鼠模型中，通过阻断破骨细胞生成（</a:t>
            </a:r>
            <a:r>
              <a:rPr lang="en-US" altLang="zh-CN" dirty="0"/>
              <a:t>RANKL</a:t>
            </a:r>
            <a:r>
              <a:rPr lang="zh-CN" altLang="en-US" dirty="0"/>
              <a:t>抑制）、中和循环</a:t>
            </a:r>
            <a:r>
              <a:rPr lang="en-US" altLang="zh-CN" dirty="0"/>
              <a:t>OPN</a:t>
            </a:r>
            <a:r>
              <a:rPr lang="zh-CN" altLang="en-US" dirty="0"/>
              <a:t>或特异性清除破骨细胞内</a:t>
            </a:r>
            <a:r>
              <a:rPr lang="en-US" altLang="zh-CN" dirty="0"/>
              <a:t>OPN</a:t>
            </a:r>
            <a:r>
              <a:rPr lang="zh-CN" altLang="en-US" dirty="0"/>
              <a:t>，均可恢复</a:t>
            </a:r>
            <a:r>
              <a:rPr lang="en-US" altLang="zh-CN" dirty="0"/>
              <a:t>ICB</a:t>
            </a:r>
            <a:r>
              <a:rPr lang="zh-CN" altLang="en-US" dirty="0"/>
              <a:t>敏感性。该机制作用方式及治疗效益均通过</a:t>
            </a:r>
            <a:r>
              <a:rPr lang="en-US" altLang="zh-CN" dirty="0"/>
              <a:t>RANKL-ICB</a:t>
            </a:r>
            <a:r>
              <a:rPr lang="zh-CN" altLang="en-US" dirty="0"/>
              <a:t>联合方案在临床队列中得到验证。这些发现确立了骨骼作为肿瘤转移所利用的特定免疫调节器官的地位，并提示破骨细胞生成是改善骨转移患者免疫检查点抑制剂预后前景可期的靶点</a:t>
            </a:r>
            <a:endParaRPr lang="en-US" altLang="zh-CN" dirty="0"/>
          </a:p>
          <a:p>
            <a:pPr marL="171450" indent="-171450">
              <a:buFont typeface="Arial" panose="020B0604020202020204" pitchFamily="34" charset="0"/>
              <a:buChar char="•"/>
            </a:pPr>
            <a:endParaRPr lang="en-US" altLang="zh-CN" dirty="0"/>
          </a:p>
          <a:p>
            <a:pPr marL="171450" indent="-171450">
              <a:buFont typeface="Arial" panose="020B0604020202020204" pitchFamily="34" charset="0"/>
              <a:buChar char="•"/>
            </a:pPr>
            <a:r>
              <a:rPr lang="zh-CN" altLang="en-US" dirty="0"/>
              <a:t>研究证实，骨转移病灶并非孤立的局部问题，而是一个活跃的“免疫抑制器官”。它通过</a:t>
            </a:r>
            <a:r>
              <a:rPr lang="en-US" altLang="zh-CN" dirty="0"/>
              <a:t>RANKL</a:t>
            </a:r>
            <a:r>
              <a:rPr lang="zh-CN" altLang="en-US" dirty="0"/>
              <a:t>信号通路过度激活破骨细胞，使其大量分泌骨桥蛋白</a:t>
            </a:r>
            <a:r>
              <a:rPr lang="en-US" altLang="zh-CN" dirty="0"/>
              <a:t>(OPN)</a:t>
            </a:r>
            <a:r>
              <a:rPr lang="zh-CN" altLang="en-US" dirty="0"/>
              <a:t>并释放入血。这种循环</a:t>
            </a:r>
            <a:r>
              <a:rPr lang="en-US" altLang="zh-CN" dirty="0"/>
              <a:t>OPN</a:t>
            </a:r>
            <a:r>
              <a:rPr lang="zh-CN" altLang="en-US" dirty="0"/>
              <a:t>能“远程遥控”，系统性地抑制骨外病灶的免疫微环境，特别是削弱了对</a:t>
            </a:r>
            <a:r>
              <a:rPr lang="en-US" altLang="zh-CN" dirty="0"/>
              <a:t>ICI</a:t>
            </a:r>
            <a:r>
              <a:rPr lang="zh-CN" altLang="en-US" dirty="0"/>
              <a:t>疗效至关重要的关键免疫细胞</a:t>
            </a:r>
            <a:r>
              <a:rPr lang="en-US" altLang="zh-CN" dirty="0"/>
              <a:t>-</a:t>
            </a:r>
            <a:r>
              <a:rPr lang="zh-CN" altLang="en-US" dirty="0"/>
              <a:t>前体耗竭性</a:t>
            </a:r>
            <a:r>
              <a:rPr lang="en-US" altLang="zh-CN" dirty="0"/>
              <a:t>CD8+T</a:t>
            </a:r>
            <a:r>
              <a:rPr lang="zh-CN" altLang="en-US" dirty="0"/>
              <a:t>细胞的增殖与功能，从而导致免疫治疗的全局性失败</a:t>
            </a:r>
          </a:p>
        </p:txBody>
      </p:sp>
      <p:sp>
        <p:nvSpPr>
          <p:cNvPr id="4" name="灯片编号占位符 3"/>
          <p:cNvSpPr>
            <a:spLocks noGrp="1"/>
          </p:cNvSpPr>
          <p:nvPr>
            <p:ph type="sldNum" sz="quarter" idx="5"/>
          </p:nvPr>
        </p:nvSpPr>
        <p:spPr/>
        <p:txBody>
          <a:bodyPr/>
          <a:lstStyle/>
          <a:p>
            <a:fld id="{D0619B77-E130-462D-A4C9-C222F1F4BE71}" type="slidenum">
              <a:rPr lang="zh-CN" altLang="en-US" smtClean="0"/>
              <a:t>34</a:t>
            </a:fld>
            <a:endParaRPr lang="zh-CN" altLang="en-US"/>
          </a:p>
        </p:txBody>
      </p:sp>
    </p:spTree>
    <p:extLst>
      <p:ext uri="{BB962C8B-B14F-4D97-AF65-F5344CB8AC3E}">
        <p14:creationId xmlns:p14="http://schemas.microsoft.com/office/powerpoint/2010/main" val="22298565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171450" indent="-171450">
              <a:buFont typeface="Arial" panose="020B0604020202020204" pitchFamily="34" charset="0"/>
              <a:buChar char="•"/>
            </a:pPr>
            <a:r>
              <a:rPr lang="zh-CN" altLang="en-US" dirty="0"/>
              <a:t>背景：新兴研究表明，某些骨保护药物如地舒单抗可通过增加肿瘤浸润性</a:t>
            </a:r>
            <a:r>
              <a:rPr lang="en-US" altLang="zh-CN" dirty="0"/>
              <a:t>T</a:t>
            </a:r>
            <a:r>
              <a:rPr lang="zh-CN" altLang="en-US" dirty="0"/>
              <a:t>细胞并扩增</a:t>
            </a:r>
            <a:r>
              <a:rPr lang="en-US" altLang="zh-CN" dirty="0"/>
              <a:t>T</a:t>
            </a:r>
            <a:r>
              <a:rPr lang="zh-CN" altLang="en-US" dirty="0"/>
              <a:t>细胞谱系来调节免疫反应。尤其在乳腺癌女性患者中，常同时接受免疫检查点抑制剂（</a:t>
            </a:r>
            <a:r>
              <a:rPr lang="en-US" altLang="zh-CN" dirty="0"/>
              <a:t>ICI</a:t>
            </a:r>
            <a:r>
              <a:rPr lang="zh-CN" altLang="en-US" dirty="0"/>
              <a:t>）与</a:t>
            </a:r>
            <a:r>
              <a:rPr lang="en-US" altLang="zh-CN" dirty="0"/>
              <a:t>BTAs</a:t>
            </a:r>
            <a:r>
              <a:rPr lang="zh-CN" altLang="en-US" dirty="0"/>
              <a:t>治疗。然而，</a:t>
            </a:r>
            <a:r>
              <a:rPr lang="en-US" altLang="zh-CN" dirty="0"/>
              <a:t>BMAs</a:t>
            </a:r>
            <a:r>
              <a:rPr lang="zh-CN" altLang="en-US" dirty="0"/>
              <a:t>对</a:t>
            </a:r>
            <a:r>
              <a:rPr lang="en-US" altLang="zh-CN" dirty="0"/>
              <a:t>ICI</a:t>
            </a:r>
            <a:r>
              <a:rPr lang="zh-CN" altLang="en-US" dirty="0"/>
              <a:t>治疗患者免疫相关不良事件（</a:t>
            </a:r>
            <a:r>
              <a:rPr lang="en-US" altLang="zh-CN" dirty="0" err="1"/>
              <a:t>irAE</a:t>
            </a:r>
            <a:r>
              <a:rPr lang="zh-CN" altLang="en-US" dirty="0"/>
              <a:t>）及癌症预后的临床影响仍不明确</a:t>
            </a:r>
            <a:endParaRPr lang="en-US" altLang="zh-CN" dirty="0"/>
          </a:p>
          <a:p>
            <a:pPr marL="171450" indent="-171450">
              <a:buFont typeface="Arial" panose="020B0604020202020204" pitchFamily="34" charset="0"/>
              <a:buChar char="•"/>
            </a:pPr>
            <a:endParaRPr lang="en-US" altLang="zh-CN" dirty="0"/>
          </a:p>
          <a:p>
            <a:pPr marL="171450" indent="-171450">
              <a:buFont typeface="Arial" panose="020B0604020202020204" pitchFamily="34" charset="0"/>
              <a:buChar char="•"/>
            </a:pPr>
            <a:r>
              <a:rPr lang="zh-CN" altLang="en-US" dirty="0"/>
              <a:t>材料与方法：纳入</a:t>
            </a:r>
            <a:r>
              <a:rPr lang="en-US" altLang="zh-CN" dirty="0"/>
              <a:t>2017-2024</a:t>
            </a:r>
            <a:r>
              <a:rPr lang="zh-CN" altLang="en-US" dirty="0"/>
              <a:t>年间接受帕博单抗治疗的乳腺癌女性患者。患者按所用骨质疏松治疗药物分类：唑来膦酸（</a:t>
            </a:r>
            <a:r>
              <a:rPr lang="en-US" altLang="zh-CN" dirty="0"/>
              <a:t>ZA</a:t>
            </a:r>
            <a:r>
              <a:rPr lang="zh-CN" altLang="en-US" dirty="0"/>
              <a:t>）、地舒单抗（</a:t>
            </a:r>
            <a:r>
              <a:rPr lang="en-US" altLang="zh-CN" dirty="0" err="1"/>
              <a:t>Dmab</a:t>
            </a:r>
            <a:r>
              <a:rPr lang="zh-CN" altLang="en-US" dirty="0"/>
              <a:t>）或未使用。骨质疏松治疗定义为：</a:t>
            </a:r>
            <a:r>
              <a:rPr lang="en-US" altLang="zh-CN" dirty="0"/>
              <a:t>ICI</a:t>
            </a:r>
            <a:r>
              <a:rPr lang="zh-CN" altLang="en-US" dirty="0"/>
              <a:t>治疗前剂量间隔内（</a:t>
            </a:r>
            <a:r>
              <a:rPr lang="en-US" altLang="zh-CN" dirty="0"/>
              <a:t>ZA</a:t>
            </a:r>
            <a:r>
              <a:rPr lang="zh-CN" altLang="en-US" dirty="0"/>
              <a:t>为</a:t>
            </a:r>
            <a:r>
              <a:rPr lang="en-US" altLang="zh-CN" dirty="0"/>
              <a:t>12</a:t>
            </a:r>
            <a:r>
              <a:rPr lang="zh-CN" altLang="en-US" dirty="0"/>
              <a:t>个月；</a:t>
            </a:r>
            <a:r>
              <a:rPr lang="en-US" altLang="zh-CN" dirty="0" err="1"/>
              <a:t>Dmab</a:t>
            </a:r>
            <a:r>
              <a:rPr lang="zh-CN" altLang="en-US" dirty="0"/>
              <a:t>为</a:t>
            </a:r>
            <a:r>
              <a:rPr lang="en-US" altLang="zh-CN" dirty="0"/>
              <a:t>6</a:t>
            </a:r>
            <a:r>
              <a:rPr lang="zh-CN" altLang="en-US" dirty="0"/>
              <a:t>个月）、</a:t>
            </a:r>
            <a:r>
              <a:rPr lang="en-US" altLang="zh-CN" dirty="0"/>
              <a:t>ICI</a:t>
            </a:r>
            <a:r>
              <a:rPr lang="zh-CN" altLang="en-US" dirty="0"/>
              <a:t>治疗期间，或最后一次</a:t>
            </a:r>
            <a:r>
              <a:rPr lang="en-US" altLang="zh-CN" dirty="0"/>
              <a:t>ICI</a:t>
            </a:r>
            <a:r>
              <a:rPr lang="zh-CN" altLang="en-US" dirty="0"/>
              <a:t>给药后</a:t>
            </a:r>
            <a:r>
              <a:rPr lang="en-US" altLang="zh-CN" dirty="0"/>
              <a:t>1</a:t>
            </a:r>
            <a:r>
              <a:rPr lang="zh-CN" altLang="en-US" dirty="0"/>
              <a:t>个月内使用</a:t>
            </a:r>
            <a:endParaRPr lang="en-US" altLang="zh-CN" dirty="0"/>
          </a:p>
          <a:p>
            <a:pPr marL="171450" indent="-171450">
              <a:buFont typeface="Arial" panose="020B0604020202020204" pitchFamily="34" charset="0"/>
              <a:buChar char="•"/>
            </a:pPr>
            <a:endParaRPr lang="en-US" altLang="zh-CN" dirty="0"/>
          </a:p>
          <a:p>
            <a:pPr marL="171450" indent="-171450">
              <a:buFont typeface="Arial" panose="020B0604020202020204" pitchFamily="34" charset="0"/>
              <a:buChar char="•"/>
            </a:pPr>
            <a:r>
              <a:rPr lang="zh-CN" altLang="en-US" dirty="0"/>
              <a:t>结果：在</a:t>
            </a:r>
            <a:r>
              <a:rPr lang="en-US" altLang="zh-CN" dirty="0"/>
              <a:t>425</a:t>
            </a:r>
            <a:r>
              <a:rPr lang="zh-CN" altLang="en-US" dirty="0"/>
              <a:t>例接受帕博利珠单抗治疗的乳腺癌女性患者队列中，</a:t>
            </a:r>
            <a:r>
              <a:rPr lang="en-US" altLang="zh-CN" dirty="0"/>
              <a:t>55</a:t>
            </a:r>
            <a:r>
              <a:rPr lang="zh-CN" altLang="en-US" dirty="0"/>
              <a:t>例（</a:t>
            </a:r>
            <a:r>
              <a:rPr lang="en-US" altLang="zh-CN" dirty="0"/>
              <a:t>12.9%</a:t>
            </a:r>
            <a:r>
              <a:rPr lang="zh-CN" altLang="en-US" dirty="0"/>
              <a:t>）接受</a:t>
            </a:r>
            <a:r>
              <a:rPr lang="en-US" altLang="zh-CN" dirty="0" err="1"/>
              <a:t>Dmab</a:t>
            </a:r>
            <a:r>
              <a:rPr lang="zh-CN" altLang="en-US" dirty="0"/>
              <a:t>治疗，</a:t>
            </a:r>
            <a:r>
              <a:rPr lang="en-US" altLang="zh-CN" dirty="0"/>
              <a:t>31</a:t>
            </a:r>
            <a:r>
              <a:rPr lang="zh-CN" altLang="en-US" dirty="0"/>
              <a:t>例（</a:t>
            </a:r>
            <a:r>
              <a:rPr lang="en-US" altLang="zh-CN" dirty="0"/>
              <a:t>7.3%</a:t>
            </a:r>
            <a:r>
              <a:rPr lang="zh-CN" altLang="en-US" dirty="0"/>
              <a:t>）接受</a:t>
            </a:r>
            <a:r>
              <a:rPr lang="en-US" altLang="zh-CN" dirty="0"/>
              <a:t>ZA</a:t>
            </a:r>
            <a:r>
              <a:rPr lang="zh-CN" altLang="en-US" dirty="0"/>
              <a:t>治疗，</a:t>
            </a:r>
            <a:r>
              <a:rPr lang="en-US" altLang="zh-CN" dirty="0"/>
              <a:t>339</a:t>
            </a:r>
            <a:r>
              <a:rPr lang="zh-CN" altLang="en-US" dirty="0"/>
              <a:t>例（</a:t>
            </a:r>
            <a:r>
              <a:rPr lang="en-US" altLang="zh-CN" dirty="0"/>
              <a:t>80.0%</a:t>
            </a:r>
            <a:r>
              <a:rPr lang="zh-CN" altLang="en-US" dirty="0"/>
              <a:t>）未接受骨保护性药物治疗。其中</a:t>
            </a:r>
            <a:r>
              <a:rPr lang="en-US" altLang="zh-CN" dirty="0"/>
              <a:t>255</a:t>
            </a:r>
            <a:r>
              <a:rPr lang="zh-CN" altLang="en-US" dirty="0"/>
              <a:t>例（</a:t>
            </a:r>
            <a:r>
              <a:rPr lang="en-US" altLang="zh-CN" dirty="0"/>
              <a:t>60%</a:t>
            </a:r>
            <a:r>
              <a:rPr lang="zh-CN" altLang="en-US" dirty="0"/>
              <a:t>）为早期乳腺癌，</a:t>
            </a:r>
            <a:r>
              <a:rPr lang="en-US" altLang="zh-CN" dirty="0"/>
              <a:t>170</a:t>
            </a:r>
            <a:r>
              <a:rPr lang="zh-CN" altLang="en-US" dirty="0"/>
              <a:t>例（</a:t>
            </a:r>
            <a:r>
              <a:rPr lang="en-US" altLang="zh-CN" dirty="0"/>
              <a:t>40%</a:t>
            </a:r>
            <a:r>
              <a:rPr lang="zh-CN" altLang="en-US" dirty="0"/>
              <a:t>）为转移性疾病。中位随访</a:t>
            </a:r>
            <a:r>
              <a:rPr lang="en-US" altLang="zh-CN" dirty="0"/>
              <a:t>19.4</a:t>
            </a:r>
            <a:r>
              <a:rPr lang="zh-CN" altLang="en-US" dirty="0"/>
              <a:t>个月（</a:t>
            </a:r>
            <a:r>
              <a:rPr lang="en-US" altLang="zh-CN" dirty="0"/>
              <a:t>95%</a:t>
            </a:r>
            <a:r>
              <a:rPr lang="zh-CN" altLang="en-US" dirty="0"/>
              <a:t>置信区间：</a:t>
            </a:r>
            <a:r>
              <a:rPr lang="en-US" altLang="zh-CN" dirty="0"/>
              <a:t>17.5-20.8</a:t>
            </a:r>
            <a:r>
              <a:rPr lang="zh-CN" altLang="en-US" dirty="0"/>
              <a:t>）后，接受</a:t>
            </a:r>
            <a:r>
              <a:rPr lang="en-US" altLang="zh-CN" dirty="0" err="1"/>
              <a:t>Dmab</a:t>
            </a:r>
            <a:r>
              <a:rPr lang="zh-CN" altLang="en-US" dirty="0"/>
              <a:t>治疗的患者严重免疫相关不良事件发生率高于未接受</a:t>
            </a:r>
            <a:r>
              <a:rPr lang="en-US" altLang="zh-CN" dirty="0"/>
              <a:t>BTA</a:t>
            </a:r>
            <a:r>
              <a:rPr lang="zh-CN" altLang="en-US" dirty="0"/>
              <a:t>治疗者（</a:t>
            </a:r>
            <a:r>
              <a:rPr lang="en-US" altLang="zh-CN" dirty="0"/>
              <a:t>21.8% vs 11.5%</a:t>
            </a:r>
            <a:r>
              <a:rPr lang="zh-CN" altLang="en-US" dirty="0"/>
              <a:t>，</a:t>
            </a:r>
            <a:r>
              <a:rPr lang="en-US" altLang="zh-CN" dirty="0"/>
              <a:t>P=0.04</a:t>
            </a:r>
            <a:r>
              <a:rPr lang="zh-CN" altLang="en-US" dirty="0"/>
              <a:t>）。接受</a:t>
            </a:r>
            <a:r>
              <a:rPr lang="en-US" altLang="zh-CN" dirty="0" err="1"/>
              <a:t>Dmab</a:t>
            </a:r>
            <a:r>
              <a:rPr lang="zh-CN" altLang="en-US" dirty="0"/>
              <a:t>治疗的患者客观缓解率（</a:t>
            </a:r>
            <a:r>
              <a:rPr lang="en-US" altLang="zh-CN" dirty="0"/>
              <a:t>48.0%</a:t>
            </a:r>
            <a:r>
              <a:rPr lang="zh-CN" altLang="en-US" dirty="0"/>
              <a:t>）高于接受</a:t>
            </a:r>
            <a:r>
              <a:rPr lang="en-US" altLang="zh-CN" dirty="0"/>
              <a:t>ZA</a:t>
            </a:r>
            <a:r>
              <a:rPr lang="zh-CN" altLang="en-US" dirty="0"/>
              <a:t>治疗（</a:t>
            </a:r>
            <a:r>
              <a:rPr lang="en-US" altLang="zh-CN" dirty="0"/>
              <a:t>31.6%</a:t>
            </a:r>
            <a:r>
              <a:rPr lang="zh-CN" altLang="en-US" dirty="0"/>
              <a:t>）及未接受</a:t>
            </a:r>
            <a:r>
              <a:rPr lang="en-US" altLang="zh-CN" dirty="0"/>
              <a:t>BMA</a:t>
            </a:r>
            <a:r>
              <a:rPr lang="zh-CN" altLang="en-US" dirty="0"/>
              <a:t>治疗（</a:t>
            </a:r>
            <a:r>
              <a:rPr lang="en-US" altLang="zh-CN" dirty="0"/>
              <a:t>35.0%</a:t>
            </a:r>
            <a:r>
              <a:rPr lang="zh-CN" altLang="en-US" dirty="0"/>
              <a:t>）的患者，但差异无统计学意义（</a:t>
            </a:r>
            <a:r>
              <a:rPr lang="en-US" altLang="zh-CN" dirty="0"/>
              <a:t>P=0.3</a:t>
            </a:r>
            <a:r>
              <a:rPr lang="zh-CN" altLang="en-US" dirty="0"/>
              <a:t>）</a:t>
            </a:r>
            <a:endParaRPr lang="en-US" altLang="zh-CN" dirty="0"/>
          </a:p>
          <a:p>
            <a:pPr marL="171450" indent="-171450">
              <a:buFont typeface="Arial" panose="020B0604020202020204" pitchFamily="34" charset="0"/>
              <a:buChar char="•"/>
            </a:pPr>
            <a:endParaRPr lang="en-US" altLang="zh-CN" dirty="0"/>
          </a:p>
          <a:p>
            <a:pPr marL="171450" indent="-171450">
              <a:buFont typeface="Arial" panose="020B0604020202020204" pitchFamily="34" charset="0"/>
              <a:buChar char="•"/>
            </a:pPr>
            <a:r>
              <a:rPr lang="zh-CN" altLang="en-US" dirty="0"/>
              <a:t>结论：本研究首次提示</a:t>
            </a:r>
            <a:r>
              <a:rPr lang="en-US" altLang="zh-CN" dirty="0" err="1"/>
              <a:t>Dmab</a:t>
            </a:r>
            <a:r>
              <a:rPr lang="zh-CN" altLang="en-US" dirty="0"/>
              <a:t>联合免疫检查点抑制剂（</a:t>
            </a:r>
            <a:r>
              <a:rPr lang="en-US" altLang="zh-CN" dirty="0"/>
              <a:t>ICI</a:t>
            </a:r>
            <a:r>
              <a:rPr lang="zh-CN" altLang="en-US" dirty="0"/>
              <a:t>）治疗乳腺癌女性患者时，可增加严重免疫相关不良事件发生率，并可能产生协同抗肿瘤效应</a:t>
            </a:r>
          </a:p>
        </p:txBody>
      </p:sp>
      <p:sp>
        <p:nvSpPr>
          <p:cNvPr id="4" name="灯片编号占位符 3"/>
          <p:cNvSpPr>
            <a:spLocks noGrp="1"/>
          </p:cNvSpPr>
          <p:nvPr>
            <p:ph type="sldNum" sz="quarter" idx="5"/>
          </p:nvPr>
        </p:nvSpPr>
        <p:spPr/>
        <p:txBody>
          <a:bodyPr/>
          <a:lstStyle/>
          <a:p>
            <a:fld id="{D0619B77-E130-462D-A4C9-C222F1F4BE71}" type="slidenum">
              <a:rPr lang="zh-CN" altLang="en-US" smtClean="0"/>
              <a:t>35</a:t>
            </a:fld>
            <a:endParaRPr lang="zh-CN" altLang="en-US"/>
          </a:p>
        </p:txBody>
      </p:sp>
    </p:spTree>
    <p:extLst>
      <p:ext uri="{BB962C8B-B14F-4D97-AF65-F5344CB8AC3E}">
        <p14:creationId xmlns:p14="http://schemas.microsoft.com/office/powerpoint/2010/main" val="3805841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619B77-E130-462D-A4C9-C222F1F4BE71}" type="slidenum">
              <a:rPr kumimoji="0" lang="zh-CN" altLang="en-US" sz="1200" b="0" i="0" u="none" strike="noStrike" kern="1200" cap="none" spc="0" normalizeH="0" baseline="0" noProof="0" smtClean="0">
                <a:ln>
                  <a:noFill/>
                </a:ln>
                <a:solidFill>
                  <a:prstClr val="black"/>
                </a:solidFill>
                <a:effectLst/>
                <a:uLnTx/>
                <a:uFillTx/>
                <a:latin typeface="等线" panose="0211000402020202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a:ln>
                <a:noFill/>
              </a:ln>
              <a:solidFill>
                <a:prstClr val="black"/>
              </a:solidFill>
              <a:effectLst/>
              <a:uLnTx/>
              <a:uFillTx/>
              <a:latin typeface="等线" panose="02110004020202020204"/>
              <a:ea typeface="等线" panose="02010600030101010101" pitchFamily="2" charset="-122"/>
              <a:cs typeface="+mn-cs"/>
            </a:endParaRPr>
          </a:p>
        </p:txBody>
      </p:sp>
    </p:spTree>
    <p:extLst>
      <p:ext uri="{BB962C8B-B14F-4D97-AF65-F5344CB8AC3E}">
        <p14:creationId xmlns:p14="http://schemas.microsoft.com/office/powerpoint/2010/main" val="33979232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b="1"/>
              <a:t>不仅生存大打折扣，乳腺癌骨转移</a:t>
            </a:r>
            <a:r>
              <a:rPr lang="zh-CN" altLang="en-US" sz="1200" b="1"/>
              <a:t>无法根治、长期存在的现状，也容易导致患者出现病理性骨折、脊髓压迫等问题，也就是我们常说的骨相关事件（</a:t>
            </a:r>
            <a:r>
              <a:rPr lang="en-US" altLang="zh-CN" sz="1200" b="1"/>
              <a:t>SRE</a:t>
            </a:r>
            <a:r>
              <a:rPr lang="zh-CN" altLang="en-US" sz="1200" b="1"/>
              <a:t>），可能严重影响患者的生存质量。</a:t>
            </a:r>
            <a:endParaRPr lang="en-US" altLang="zh-CN" sz="1200" b="1"/>
          </a:p>
          <a:p>
            <a:r>
              <a:rPr lang="zh-CN" altLang="en-US" sz="1200"/>
              <a:t>我们之前也提到，乳腺癌骨转移常发生在脊椎、骨盆等承重位置，一旦疾病恶化，后果非常严重。以脊柱转移为例，一旦干预不理想，患者为了减少脊髓压迫，常需要打入骨钉，行“椎板减压内固定术”，有的还需要行“椎板切除术”，治疗过程十分痛苦；而对于转移到股骨的患者，股骨头置换、髓内固定手术也是常见手段（髓内固定装置锁定型</a:t>
            </a:r>
            <a:r>
              <a:rPr lang="en-US" altLang="zh-CN" sz="1200"/>
              <a:t>Gamma</a:t>
            </a:r>
            <a:r>
              <a:rPr lang="zh-CN" altLang="en-US" sz="1200"/>
              <a:t>钉</a:t>
            </a:r>
            <a:r>
              <a:rPr lang="en-US" altLang="zh-CN" sz="1200"/>
              <a:t>.LGN</a:t>
            </a:r>
            <a:r>
              <a:rPr lang="zh-CN" altLang="en-US" sz="1200"/>
              <a:t>），</a:t>
            </a:r>
            <a:r>
              <a:rPr lang="zh-CN" altLang="en-US" sz="1200" b="1"/>
              <a:t>这些骨科手术对患者生活影响很大，不仅干预成本高，患者的治疗过程也十分痛苦。骨科治疗通常都会产生高昂的治疗费用，让骨转移的乳腺癌患者不得不面临</a:t>
            </a:r>
            <a:r>
              <a:rPr lang="en-US" altLang="zh-CN" sz="1200" b="1"/>
              <a:t>【</a:t>
            </a:r>
            <a:r>
              <a:rPr lang="zh-CN" altLang="en-US" sz="1200" b="1"/>
              <a:t>打折且痛苦的生存</a:t>
            </a:r>
            <a:r>
              <a:rPr lang="en-US" altLang="zh-CN" sz="1200" b="1"/>
              <a:t>】</a:t>
            </a:r>
          </a:p>
          <a:p>
            <a:endParaRPr lang="en-US" altLang="zh-CN" sz="1200" b="1"/>
          </a:p>
          <a:p>
            <a:r>
              <a:rPr lang="zh-CN" altLang="en-US" sz="1200" b="1"/>
              <a:t>看过前面这些信息，我们不禁要问，为什么药物不断更新，但乳腺癌骨转移仍然根治难？如何为骨转移患者带来更好的骨转移治疗？ 乳腺癌骨转移高发固然与乳腺癌的疾病特性相关，但骨转移灶“</a:t>
            </a:r>
            <a:r>
              <a:rPr lang="en-US" altLang="zh-CN" sz="1200" b="1"/>
              <a:t>RANKL</a:t>
            </a:r>
            <a:r>
              <a:rPr lang="zh-CN" altLang="en-US" sz="1200" b="1"/>
              <a:t>恶性循环”也是重要因素，我们不能忽视骨转移灶自己的特点</a:t>
            </a:r>
          </a:p>
          <a:p>
            <a:endParaRPr lang="en-US"/>
          </a:p>
        </p:txBody>
      </p:sp>
      <p:sp>
        <p:nvSpPr>
          <p:cNvPr id="4" name="灯片编号占位符 3"/>
          <p:cNvSpPr>
            <a:spLocks noGrp="1"/>
          </p:cNvSpPr>
          <p:nvPr>
            <p:ph type="sldNum" sz="quarter" idx="5"/>
          </p:nvPr>
        </p:nvSpPr>
        <p:spPr/>
        <p:txBody>
          <a:bodyPr/>
          <a:lstStyle/>
          <a:p>
            <a:fld id="{6AC01B0E-9913-4C6F-B050-3F6E8AB7DFFA}" type="slidenum">
              <a:rPr lang="zh-CN" altLang="en-US" smtClean="0"/>
              <a:t>10</a:t>
            </a:fld>
            <a:endParaRPr lang="zh-CN" altLang="en-US"/>
          </a:p>
        </p:txBody>
      </p:sp>
    </p:spTree>
    <p:extLst>
      <p:ext uri="{BB962C8B-B14F-4D97-AF65-F5344CB8AC3E}">
        <p14:creationId xmlns:p14="http://schemas.microsoft.com/office/powerpoint/2010/main" val="31801996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AC01B0E-9913-4C6F-B050-3F6E8AB7DFFA}" type="slidenum">
              <a:rPr lang="zh-CN" altLang="en-US" smtClean="0"/>
              <a:t>11</a:t>
            </a:fld>
            <a:endParaRPr lang="zh-CN" altLang="en-US"/>
          </a:p>
        </p:txBody>
      </p:sp>
    </p:spTree>
    <p:extLst>
      <p:ext uri="{BB962C8B-B14F-4D97-AF65-F5344CB8AC3E}">
        <p14:creationId xmlns:p14="http://schemas.microsoft.com/office/powerpoint/2010/main" val="20869034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37688F-D415-395F-1B6F-F75566759038}"/>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0D4C66CE-7D67-D834-7211-2BC57207A3BF}"/>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B07948BA-DEF2-56DC-E8D9-8EB0650A6565}"/>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725F1ADA-32F1-5E73-ADEE-71CB914E88D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619B77-E130-462D-A4C9-C222F1F4BE71}" type="slidenum">
              <a:rPr kumimoji="0" lang="zh-CN" altLang="en-US" sz="1200" b="0" i="0" u="none" strike="noStrike" kern="1200" cap="none" spc="0" normalizeH="0" baseline="0" noProof="0" smtClean="0">
                <a:ln>
                  <a:noFill/>
                </a:ln>
                <a:solidFill>
                  <a:prstClr val="black"/>
                </a:solidFill>
                <a:effectLst/>
                <a:uLnTx/>
                <a:uFillTx/>
                <a:latin typeface="等线" panose="0211000402020202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110004020202020204"/>
              <a:ea typeface="等线" panose="02010600030101010101" pitchFamily="2" charset="-122"/>
              <a:cs typeface="+mn-cs"/>
            </a:endParaRPr>
          </a:p>
        </p:txBody>
      </p:sp>
    </p:spTree>
    <p:extLst>
      <p:ext uri="{BB962C8B-B14F-4D97-AF65-F5344CB8AC3E}">
        <p14:creationId xmlns:p14="http://schemas.microsoft.com/office/powerpoint/2010/main" val="12139155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基于大量的临床证据，</a:t>
            </a:r>
            <a:r>
              <a:rPr lang="zh-CN" altLang="en-US" b="1" dirty="0"/>
              <a:t>各大乳腺癌领域的</a:t>
            </a:r>
            <a:r>
              <a:rPr lang="zh-CN" altLang="en-US" b="1" dirty="0">
                <a:latin typeface="微软雅黑" panose="020B0503020204020204" charset="-122"/>
                <a:ea typeface="微软雅黑" panose="020B0503020204020204" charset="-122"/>
                <a:cs typeface="微软雅黑" panose="020B0503020204020204" charset="-122"/>
              </a:rPr>
              <a:t>权威指南均推荐安加维用于乳腺癌骨转移治疗，骨转移的治疗应贯穿治疗全程，助力乳腺癌实现高质量的长生存</a:t>
            </a:r>
            <a:endParaRPr lang="en-US" altLang="zh-CN" b="1" dirty="0">
              <a:latin typeface="微软雅黑" panose="020B0503020204020204" charset="-122"/>
              <a:ea typeface="微软雅黑" panose="020B0503020204020204" charset="-122"/>
              <a:cs typeface="微软雅黑" panose="020B0503020204020204" charset="-122"/>
            </a:endParaRPr>
          </a:p>
          <a:p>
            <a:r>
              <a:rPr lang="zh-CN" altLang="en-US" dirty="0"/>
              <a:t>我们看到</a:t>
            </a:r>
            <a:r>
              <a:rPr lang="en-US" b="0" dirty="0"/>
              <a:t>CACA BC</a:t>
            </a:r>
            <a:r>
              <a:rPr lang="zh-CN" altLang="en-US" b="0" dirty="0"/>
              <a:t>指南特别指出：对于乳腺癌患者，骨转移是常见的、长期的问题，“</a:t>
            </a:r>
            <a:r>
              <a:rPr lang="zh-CN" altLang="en-US" b="1" dirty="0"/>
              <a:t>规范化骨转移治疗”要求“在骨转移确诊后就开始地舒单抗等骨靶向药物治疗”，而不是等到骨痛等症状出现后再启动。安加维骨转移治疗应该是长期、持续的，应贯穿患者诊疗全程，无论全身治疗方案是否变化，安加维治疗骨转移不应中断，通过持续的治疗才能巩固患者的获益，实现高质量的长生存。</a:t>
            </a:r>
            <a:endParaRPr lang="en-US" altLang="zh-CN" b="1" dirty="0"/>
          </a:p>
          <a:p>
            <a:r>
              <a:rPr lang="en-US" dirty="0"/>
              <a:t>CSCO BC</a:t>
            </a:r>
            <a:r>
              <a:rPr lang="zh-CN" altLang="en-US" dirty="0"/>
              <a:t>指南中进一步明确的骨转移药物的推荐级别，</a:t>
            </a:r>
            <a:r>
              <a:rPr lang="zh-CN" altLang="en-US" b="1" dirty="0"/>
              <a:t>安加维是</a:t>
            </a:r>
            <a:r>
              <a:rPr lang="en-US" altLang="zh-CN" b="1" dirty="0"/>
              <a:t>1</a:t>
            </a:r>
            <a:r>
              <a:rPr lang="zh-CN" altLang="en-US" b="1" dirty="0"/>
              <a:t>级、</a:t>
            </a:r>
            <a:r>
              <a:rPr lang="en-US" altLang="zh-CN" b="1" dirty="0"/>
              <a:t>1A</a:t>
            </a:r>
            <a:r>
              <a:rPr lang="zh-CN" altLang="en-US" b="1" dirty="0"/>
              <a:t>类推荐，是</a:t>
            </a:r>
            <a:r>
              <a:rPr lang="en-US" altLang="zh-CN" b="1" dirty="0"/>
              <a:t>CSCO</a:t>
            </a:r>
            <a:r>
              <a:rPr lang="zh-CN" altLang="en-US" b="1" dirty="0"/>
              <a:t>指南证据级别最高的推荐，优于伊班膦酸和帕米膦酸等双膦酸盐，骨转移治疗选择安加维，有望为患者带来更多获益。</a:t>
            </a:r>
            <a:endParaRPr lang="en-US" b="1" dirty="0"/>
          </a:p>
        </p:txBody>
      </p:sp>
      <p:sp>
        <p:nvSpPr>
          <p:cNvPr id="4" name="灯片编号占位符 3"/>
          <p:cNvSpPr>
            <a:spLocks noGrp="1"/>
          </p:cNvSpPr>
          <p:nvPr>
            <p:ph type="sldNum" sz="quarter" idx="5"/>
          </p:nvPr>
        </p:nvSpPr>
        <p:spPr/>
        <p:txBody>
          <a:bodyPr/>
          <a:lstStyle/>
          <a:p>
            <a:fld id="{6AC01B0E-9913-4C6F-B050-3F6E8AB7DFFA}" type="slidenum">
              <a:rPr lang="zh-CN" altLang="en-US" smtClean="0"/>
              <a:t>13</a:t>
            </a:fld>
            <a:endParaRPr lang="zh-CN" altLang="en-US"/>
          </a:p>
        </p:txBody>
      </p:sp>
    </p:spTree>
    <p:extLst>
      <p:ext uri="{BB962C8B-B14F-4D97-AF65-F5344CB8AC3E}">
        <p14:creationId xmlns:p14="http://schemas.microsoft.com/office/powerpoint/2010/main" val="31826621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171450" indent="-171450">
              <a:buFont typeface="Arial" panose="020B0604020202020204" pitchFamily="34" charset="0"/>
              <a:buChar char="•"/>
            </a:pPr>
            <a:r>
              <a:rPr lang="en-US" altLang="zh-CN" dirty="0"/>
              <a:t>ESMO</a:t>
            </a:r>
            <a:r>
              <a:rPr lang="zh-CN" altLang="en-US" dirty="0"/>
              <a:t>权威指南推荐：无论是否有症状、都尽早使用以地舒单抗为代表的骨保护药物</a:t>
            </a:r>
            <a:endParaRPr lang="en-US" altLang="zh-CN" dirty="0"/>
          </a:p>
          <a:p>
            <a:pPr marL="171450" indent="-171450">
              <a:buFont typeface="Arial" panose="020B0604020202020204" pitchFamily="34" charset="0"/>
              <a:buChar char="•"/>
            </a:pPr>
            <a:r>
              <a:rPr lang="zh-CN" altLang="en-US" dirty="0"/>
              <a:t>同时，对于启动治疗的时间应该是在确认骨转移后，并在疾病全程中持续评估治疗方案；对于地舒单抗的使用剂量，推荐皮下</a:t>
            </a:r>
            <a:r>
              <a:rPr lang="en-US" altLang="zh-CN" dirty="0"/>
              <a:t>120 mg Q4W</a:t>
            </a:r>
            <a:endParaRPr lang="zh-CN" altLang="en-US" dirty="0"/>
          </a:p>
        </p:txBody>
      </p:sp>
      <p:sp>
        <p:nvSpPr>
          <p:cNvPr id="4" name="灯片编号占位符 3"/>
          <p:cNvSpPr>
            <a:spLocks noGrp="1"/>
          </p:cNvSpPr>
          <p:nvPr>
            <p:ph type="sldNum" sz="quarter" idx="5"/>
          </p:nvPr>
        </p:nvSpPr>
        <p:spPr/>
        <p:txBody>
          <a:bodyPr/>
          <a:lstStyle/>
          <a:p>
            <a:fld id="{D0619B77-E130-462D-A4C9-C222F1F4BE71}" type="slidenum">
              <a:rPr lang="zh-CN" altLang="en-US" smtClean="0"/>
              <a:t>14</a:t>
            </a:fld>
            <a:endParaRPr lang="zh-CN" altLang="en-US"/>
          </a:p>
        </p:txBody>
      </p:sp>
    </p:spTree>
    <p:extLst>
      <p:ext uri="{BB962C8B-B14F-4D97-AF65-F5344CB8AC3E}">
        <p14:creationId xmlns:p14="http://schemas.microsoft.com/office/powerpoint/2010/main" val="33851692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171450" indent="-171450">
              <a:buFont typeface="Arial" panose="020B0604020202020204" pitchFamily="34" charset="0"/>
              <a:buChar char="•"/>
            </a:pPr>
            <a:r>
              <a:rPr lang="zh-CN" altLang="en-US" dirty="0"/>
              <a:t>基于大量的临床证据，</a:t>
            </a:r>
            <a:r>
              <a:rPr lang="zh-CN" altLang="en-US" b="0" dirty="0"/>
              <a:t>各大乳腺癌领域的</a:t>
            </a:r>
            <a:r>
              <a:rPr lang="zh-CN" altLang="en-US" b="0" dirty="0">
                <a:latin typeface="微软雅黑" panose="020B0503020204020204" charset="-122"/>
                <a:ea typeface="微软雅黑" panose="020B0503020204020204" charset="-122"/>
                <a:cs typeface="微软雅黑" panose="020B0503020204020204" charset="-122"/>
              </a:rPr>
              <a:t>权威指南均推荐安加维用于乳腺癌骨转移治疗，骨转移的治疗应贯穿治疗全程，助力乳腺癌实现高质量的长生存</a:t>
            </a:r>
            <a:endParaRPr lang="en-US" altLang="zh-CN" b="0" dirty="0">
              <a:latin typeface="微软雅黑" panose="020B0503020204020204" charset="-122"/>
              <a:ea typeface="微软雅黑" panose="020B0503020204020204" charset="-122"/>
              <a:cs typeface="微软雅黑" panose="020B0503020204020204" charset="-122"/>
            </a:endParaRPr>
          </a:p>
          <a:p>
            <a:pPr marL="171450" indent="-171450">
              <a:buFont typeface="Arial" panose="020B0604020202020204" pitchFamily="34" charset="0"/>
              <a:buChar char="•"/>
            </a:pPr>
            <a:r>
              <a:rPr lang="zh-CN" altLang="en-US" b="0" dirty="0"/>
              <a:t>我们看到</a:t>
            </a:r>
            <a:r>
              <a:rPr lang="en-US" altLang="zh-CN" b="0" dirty="0"/>
              <a:t>CACA BC</a:t>
            </a:r>
            <a:r>
              <a:rPr lang="zh-CN" altLang="en-US" b="0" dirty="0"/>
              <a:t>指南特别指出：对于乳腺癌患者，骨转移是常见的、长期的问题，“规范化骨转移治疗”要求“在骨转移确诊后就开始地舒单抗等骨靶向药物治疗”，而不是等到骨痛等症状出现后再启动。安加维骨转移治疗应该是长期、持续的，应贯穿患者诊疗全程，无论全身治疗方案是否变化，安加维治疗骨转移不应中断，通过持续的治疗才能巩固患者的获益，实现高质量的长生存</a:t>
            </a:r>
            <a:endParaRPr lang="en-US" altLang="zh-CN" b="0" dirty="0"/>
          </a:p>
        </p:txBody>
      </p:sp>
      <p:sp>
        <p:nvSpPr>
          <p:cNvPr id="4" name="灯片编号占位符 3"/>
          <p:cNvSpPr>
            <a:spLocks noGrp="1"/>
          </p:cNvSpPr>
          <p:nvPr>
            <p:ph type="sldNum" sz="quarter" idx="5"/>
          </p:nvPr>
        </p:nvSpPr>
        <p:spPr/>
        <p:txBody>
          <a:bodyPr/>
          <a:lstStyle/>
          <a:p>
            <a:fld id="{D0619B77-E130-462D-A4C9-C222F1F4BE71}" type="slidenum">
              <a:rPr lang="zh-CN" altLang="en-US" smtClean="0"/>
              <a:t>15</a:t>
            </a:fld>
            <a:endParaRPr lang="zh-CN" altLang="en-US"/>
          </a:p>
        </p:txBody>
      </p:sp>
    </p:spTree>
    <p:extLst>
      <p:ext uri="{BB962C8B-B14F-4D97-AF65-F5344CB8AC3E}">
        <p14:creationId xmlns:p14="http://schemas.microsoft.com/office/powerpoint/2010/main" val="830111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幻灯片图像占位符 1">
            <a:extLst>
              <a:ext uri="{FF2B5EF4-FFF2-40B4-BE49-F238E27FC236}">
                <a16:creationId xmlns:a16="http://schemas.microsoft.com/office/drawing/2014/main" id="{F4D1595B-EE89-FD7A-A0BF-0DACA37CC604}"/>
              </a:ext>
            </a:extLst>
          </p:cNvPr>
          <p:cNvSpPr>
            <a:spLocks noGrp="1" noRot="1" noChangeAspect="1" noChangeArrowheads="1"/>
          </p:cNvSpPr>
          <p:nvPr>
            <p:ph type="sldImg" idx="4294967295"/>
          </p:nvPr>
        </p:nvSpPr>
        <p:spPr bwMode="auto">
          <a:xfrm>
            <a:off x="685800" y="1143000"/>
            <a:ext cx="5486400" cy="3086100"/>
          </a:xfr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0" name="备注占位符 2">
            <a:extLst>
              <a:ext uri="{FF2B5EF4-FFF2-40B4-BE49-F238E27FC236}">
                <a16:creationId xmlns:a16="http://schemas.microsoft.com/office/drawing/2014/main" id="{568B9DD8-3633-3C19-C42C-7E71185DF5BD}"/>
              </a:ext>
            </a:extLst>
          </p:cNvPr>
          <p:cNvSpPr>
            <a:spLocks noGrp="1" noChangeArrowheads="1"/>
          </p:cNvSpPr>
          <p:nvPr>
            <p:ph type="body" idx="4294967295"/>
          </p:nvPr>
        </p:nvSpPr>
        <p:spPr bwMode="auto">
          <a:xfrm>
            <a:off x="685800" y="4400550"/>
            <a:ext cx="5486400" cy="36004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1000"/>
              </a:spcBef>
            </a:pPr>
            <a:r>
              <a:rPr lang="zh-CN" altLang="en-US" sz="1400" b="0" dirty="0">
                <a:solidFill>
                  <a:srgbClr val="EB613B"/>
                </a:solidFill>
              </a:rPr>
              <a:t>肿瘤在骨微环境中存在着恶性循环。肿瘤细胞分泌多种因子，如转化生长因子</a:t>
            </a:r>
            <a:r>
              <a:rPr lang="en-US" altLang="zh-CN" sz="1400" b="0" dirty="0">
                <a:solidFill>
                  <a:srgbClr val="EB613B"/>
                </a:solidFill>
              </a:rPr>
              <a:t>β</a:t>
            </a:r>
            <a:r>
              <a:rPr lang="zh-CN" altLang="en-US" sz="1400" b="0" dirty="0">
                <a:solidFill>
                  <a:srgbClr val="EB613B"/>
                </a:solidFill>
              </a:rPr>
              <a:t>（</a:t>
            </a:r>
            <a:r>
              <a:rPr lang="en-US" altLang="zh-CN" sz="1400" b="0" dirty="0">
                <a:solidFill>
                  <a:srgbClr val="EB613B"/>
                </a:solidFill>
              </a:rPr>
              <a:t>TGFβ</a:t>
            </a:r>
            <a:r>
              <a:rPr lang="zh-CN" altLang="en-US" sz="1400" b="0" dirty="0">
                <a:solidFill>
                  <a:srgbClr val="EB613B"/>
                </a:solidFill>
              </a:rPr>
              <a:t>）、胰岛素样生长因子（</a:t>
            </a:r>
            <a:r>
              <a:rPr lang="en-US" altLang="zh-CN" sz="1400" b="0" dirty="0">
                <a:solidFill>
                  <a:srgbClr val="EB613B"/>
                </a:solidFill>
              </a:rPr>
              <a:t>IGF</a:t>
            </a:r>
            <a:r>
              <a:rPr lang="zh-CN" altLang="en-US" sz="1400" b="0" dirty="0">
                <a:solidFill>
                  <a:srgbClr val="EB613B"/>
                </a:solidFill>
              </a:rPr>
              <a:t>）、血小板衍生生长因子（</a:t>
            </a:r>
            <a:r>
              <a:rPr lang="en-US" altLang="zh-CN" sz="1400" b="0" dirty="0">
                <a:solidFill>
                  <a:srgbClr val="EB613B"/>
                </a:solidFill>
              </a:rPr>
              <a:t>PDGF</a:t>
            </a:r>
            <a:r>
              <a:rPr lang="zh-CN" altLang="en-US" sz="1400" b="0" dirty="0">
                <a:solidFill>
                  <a:srgbClr val="EB613B"/>
                </a:solidFill>
              </a:rPr>
              <a:t>）、内皮素</a:t>
            </a:r>
            <a:r>
              <a:rPr lang="en-US" altLang="zh-CN" sz="1400" b="0" dirty="0">
                <a:solidFill>
                  <a:srgbClr val="EB613B"/>
                </a:solidFill>
              </a:rPr>
              <a:t>-1</a:t>
            </a:r>
            <a:r>
              <a:rPr lang="zh-CN" altLang="en-US" sz="1400" b="0" dirty="0">
                <a:solidFill>
                  <a:srgbClr val="EB613B"/>
                </a:solidFill>
              </a:rPr>
              <a:t>（</a:t>
            </a:r>
            <a:r>
              <a:rPr lang="en-US" altLang="zh-CN" sz="1400" b="0" dirty="0">
                <a:solidFill>
                  <a:srgbClr val="EB613B"/>
                </a:solidFill>
              </a:rPr>
              <a:t>EDN1</a:t>
            </a:r>
            <a:r>
              <a:rPr lang="zh-CN" altLang="en-US" sz="1400" b="0" dirty="0">
                <a:solidFill>
                  <a:srgbClr val="EB613B"/>
                </a:solidFill>
              </a:rPr>
              <a:t>）和血管内皮生长因子（</a:t>
            </a:r>
            <a:r>
              <a:rPr lang="en-US" altLang="zh-CN" sz="1400" b="0" dirty="0">
                <a:solidFill>
                  <a:srgbClr val="EB613B"/>
                </a:solidFill>
              </a:rPr>
              <a:t>VEGF</a:t>
            </a:r>
            <a:r>
              <a:rPr lang="zh-CN" altLang="en-US" sz="1400" b="0" dirty="0">
                <a:solidFill>
                  <a:srgbClr val="EB613B"/>
                </a:solidFill>
              </a:rPr>
              <a:t>），这些因子激活成骨细胞（</a:t>
            </a:r>
            <a:r>
              <a:rPr lang="en-US" altLang="zh-CN" sz="1400" b="0" dirty="0">
                <a:solidFill>
                  <a:srgbClr val="EB613B"/>
                </a:solidFill>
              </a:rPr>
              <a:t>OB</a:t>
            </a:r>
            <a:r>
              <a:rPr lang="zh-CN" altLang="en-US" sz="1400" b="0" dirty="0">
                <a:solidFill>
                  <a:srgbClr val="EB613B"/>
                </a:solidFill>
              </a:rPr>
              <a:t>）。活化的成骨细胞分泌核因子</a:t>
            </a:r>
            <a:r>
              <a:rPr lang="en-US" altLang="zh-CN" sz="1400" b="0" dirty="0" err="1">
                <a:solidFill>
                  <a:srgbClr val="EB613B"/>
                </a:solidFill>
              </a:rPr>
              <a:t>κB</a:t>
            </a:r>
            <a:r>
              <a:rPr lang="zh-CN" altLang="en-US" sz="1400" b="0" dirty="0">
                <a:solidFill>
                  <a:srgbClr val="EB613B"/>
                </a:solidFill>
              </a:rPr>
              <a:t>受体活化因子配体（</a:t>
            </a:r>
            <a:r>
              <a:rPr lang="en-US" altLang="zh-CN" sz="1400" b="0" dirty="0">
                <a:solidFill>
                  <a:srgbClr val="EB613B"/>
                </a:solidFill>
              </a:rPr>
              <a:t>RANKL</a:t>
            </a:r>
            <a:r>
              <a:rPr lang="zh-CN" altLang="en-US" sz="1400" b="0" dirty="0">
                <a:solidFill>
                  <a:srgbClr val="EB613B"/>
                </a:solidFill>
              </a:rPr>
              <a:t>）和白细胞介素</a:t>
            </a:r>
            <a:r>
              <a:rPr lang="en-US" altLang="zh-CN" sz="1400" b="0" dirty="0">
                <a:solidFill>
                  <a:srgbClr val="EB613B"/>
                </a:solidFill>
              </a:rPr>
              <a:t>6</a:t>
            </a:r>
            <a:r>
              <a:rPr lang="zh-CN" altLang="en-US" sz="1400" b="0" dirty="0">
                <a:solidFill>
                  <a:srgbClr val="EB613B"/>
                </a:solidFill>
              </a:rPr>
              <a:t>（</a:t>
            </a:r>
            <a:r>
              <a:rPr lang="en-US" altLang="zh-CN" sz="1400" b="0" dirty="0">
                <a:solidFill>
                  <a:srgbClr val="EB613B"/>
                </a:solidFill>
              </a:rPr>
              <a:t>IL-6</a:t>
            </a:r>
            <a:r>
              <a:rPr lang="zh-CN" altLang="en-US" sz="1400" b="0" dirty="0">
                <a:solidFill>
                  <a:srgbClr val="EB613B"/>
                </a:solidFill>
              </a:rPr>
              <a:t>），进而激活破骨细胞（</a:t>
            </a:r>
            <a:r>
              <a:rPr lang="en-US" altLang="zh-CN" sz="1400" b="0" dirty="0">
                <a:solidFill>
                  <a:srgbClr val="EB613B"/>
                </a:solidFill>
              </a:rPr>
              <a:t>OC</a:t>
            </a:r>
            <a:r>
              <a:rPr lang="zh-CN" altLang="en-US" sz="1400" b="0" dirty="0">
                <a:solidFill>
                  <a:srgbClr val="EB613B"/>
                </a:solidFill>
              </a:rPr>
              <a:t>）。破骨细胞通过骨吸收作用释放生长因子和钙离子，加速癌细胞增殖。通过地舒单抗可以抑制</a:t>
            </a:r>
            <a:r>
              <a:rPr lang="en-US" altLang="zh-CN" sz="1400" b="0" dirty="0">
                <a:solidFill>
                  <a:srgbClr val="EB613B"/>
                </a:solidFill>
              </a:rPr>
              <a:t>RANK</a:t>
            </a:r>
            <a:r>
              <a:rPr lang="zh-CN" altLang="en-US" sz="1400" b="0" dirty="0">
                <a:solidFill>
                  <a:srgbClr val="EB613B"/>
                </a:solidFill>
              </a:rPr>
              <a:t>通路，抑制</a:t>
            </a:r>
            <a:r>
              <a:rPr lang="en-US" altLang="zh-CN" sz="1400" b="0" dirty="0">
                <a:solidFill>
                  <a:srgbClr val="EB613B"/>
                </a:solidFill>
              </a:rPr>
              <a:t>RANK/RANKL</a:t>
            </a:r>
            <a:r>
              <a:rPr lang="zh-CN" altLang="en-US" sz="1400" b="0" dirty="0">
                <a:solidFill>
                  <a:srgbClr val="EB613B"/>
                </a:solidFill>
              </a:rPr>
              <a:t>活化，从而抑制故破坏，抑制转移灶增殖</a:t>
            </a:r>
            <a:endParaRPr lang="en-US" altLang="zh-CN" sz="1400" b="0" dirty="0">
              <a:solidFill>
                <a:srgbClr val="EB613B"/>
              </a:solidFill>
            </a:endParaRPr>
          </a:p>
          <a:p>
            <a:pPr>
              <a:spcBef>
                <a:spcPts val="1000"/>
              </a:spcBef>
            </a:pPr>
            <a:endParaRPr lang="en-US" altLang="zh-CN" sz="1400" b="1" dirty="0">
              <a:solidFill>
                <a:srgbClr val="EB613B"/>
              </a:solidFill>
            </a:endParaRPr>
          </a:p>
          <a:p>
            <a:pPr>
              <a:spcBef>
                <a:spcPts val="1000"/>
              </a:spcBef>
            </a:pPr>
            <a:r>
              <a:rPr lang="en-US" altLang="zh-CN" sz="1400" b="1" dirty="0">
                <a:solidFill>
                  <a:srgbClr val="EB613B"/>
                </a:solidFill>
              </a:rPr>
              <a:t>1)</a:t>
            </a:r>
            <a:r>
              <a:rPr lang="zh-CN" altLang="en-US" sz="1400" b="1" dirty="0">
                <a:solidFill>
                  <a:srgbClr val="EB613B"/>
                </a:solidFill>
              </a:rPr>
              <a:t> 直接刺激：</a:t>
            </a:r>
            <a:r>
              <a:rPr lang="zh-CN" altLang="en-US" b="1" u="sng" dirty="0">
                <a:solidFill>
                  <a:srgbClr val="E7E6E6"/>
                </a:solidFill>
              </a:rPr>
              <a:t>破骨细胞</a:t>
            </a:r>
            <a:r>
              <a:rPr lang="zh-CN" altLang="en-US" b="1" dirty="0">
                <a:solidFill>
                  <a:srgbClr val="E7E6E6"/>
                </a:solidFill>
              </a:rPr>
              <a:t> </a:t>
            </a:r>
            <a:r>
              <a:rPr lang="zh-CN" altLang="en-US" dirty="0">
                <a:solidFill>
                  <a:srgbClr val="E7E6E6"/>
                </a:solidFill>
              </a:rPr>
              <a:t>通过释放包括细胞因子 </a:t>
            </a:r>
            <a:r>
              <a:rPr lang="en-US" altLang="zh-CN" dirty="0">
                <a:solidFill>
                  <a:srgbClr val="E7E6E6"/>
                </a:solidFill>
              </a:rPr>
              <a:t>(MCP-1</a:t>
            </a:r>
            <a:r>
              <a:rPr lang="zh-CN" altLang="en-US" dirty="0">
                <a:solidFill>
                  <a:srgbClr val="E7E6E6"/>
                </a:solidFill>
              </a:rPr>
              <a:t>等</a:t>
            </a:r>
            <a:r>
              <a:rPr lang="en-US" altLang="zh-CN" dirty="0">
                <a:solidFill>
                  <a:srgbClr val="E7E6E6"/>
                </a:solidFill>
              </a:rPr>
              <a:t>)</a:t>
            </a:r>
            <a:r>
              <a:rPr lang="zh-CN" altLang="en-US" dirty="0">
                <a:solidFill>
                  <a:srgbClr val="E7E6E6"/>
                </a:solidFill>
              </a:rPr>
              <a:t> 、外泌体等 </a:t>
            </a:r>
            <a:r>
              <a:rPr lang="zh-CN" altLang="en-US" b="1" dirty="0">
                <a:solidFill>
                  <a:srgbClr val="E7E6E6"/>
                </a:solidFill>
              </a:rPr>
              <a:t>直接促进 </a:t>
            </a:r>
            <a:r>
              <a:rPr lang="zh-CN" altLang="en-US" dirty="0">
                <a:solidFill>
                  <a:srgbClr val="E7E6E6"/>
                </a:solidFill>
              </a:rPr>
              <a:t>骨转移灶增殖</a:t>
            </a:r>
            <a:r>
              <a:rPr lang="en-US" altLang="zh-CN" baseline="30000" dirty="0">
                <a:solidFill>
                  <a:srgbClr val="E7E6E6"/>
                </a:solidFill>
              </a:rPr>
              <a:t>1-3</a:t>
            </a:r>
          </a:p>
          <a:p>
            <a:pPr>
              <a:spcBef>
                <a:spcPts val="600"/>
              </a:spcBef>
              <a:spcAft>
                <a:spcPts val="300"/>
              </a:spcAft>
            </a:pPr>
            <a:r>
              <a:rPr lang="en-US" altLang="zh-CN" sz="1400" b="1" dirty="0">
                <a:solidFill>
                  <a:srgbClr val="EB613B"/>
                </a:solidFill>
              </a:rPr>
              <a:t>2) </a:t>
            </a:r>
            <a:r>
              <a:rPr lang="zh-CN" altLang="en-US" sz="1400" b="1" dirty="0">
                <a:solidFill>
                  <a:srgbClr val="EB613B"/>
                </a:solidFill>
              </a:rPr>
              <a:t>间接滋养：</a:t>
            </a:r>
            <a:r>
              <a:rPr lang="zh-CN" altLang="en-US" b="1" u="sng" dirty="0">
                <a:solidFill>
                  <a:srgbClr val="E7E6E6"/>
                </a:solidFill>
              </a:rPr>
              <a:t>破骨过程</a:t>
            </a:r>
            <a:r>
              <a:rPr lang="zh-CN" altLang="en-US" b="1" dirty="0">
                <a:solidFill>
                  <a:srgbClr val="E7E6E6"/>
                </a:solidFill>
              </a:rPr>
              <a:t> </a:t>
            </a:r>
            <a:r>
              <a:rPr lang="zh-CN" altLang="en-US" dirty="0">
                <a:solidFill>
                  <a:srgbClr val="E7E6E6"/>
                </a:solidFill>
              </a:rPr>
              <a:t>持续释放各类因子</a:t>
            </a:r>
            <a:r>
              <a:rPr lang="en-US" altLang="zh-CN" dirty="0">
                <a:solidFill>
                  <a:srgbClr val="E7E6E6"/>
                </a:solidFill>
              </a:rPr>
              <a:t> (BMP,</a:t>
            </a:r>
            <a:r>
              <a:rPr lang="zh-CN" altLang="en-US" dirty="0">
                <a:solidFill>
                  <a:srgbClr val="E7E6E6"/>
                </a:solidFill>
              </a:rPr>
              <a:t> </a:t>
            </a:r>
            <a:r>
              <a:rPr lang="en-US" altLang="zh-CN" dirty="0">
                <a:solidFill>
                  <a:srgbClr val="E7E6E6"/>
                </a:solidFill>
              </a:rPr>
              <a:t>TGF-β,</a:t>
            </a:r>
            <a:r>
              <a:rPr lang="zh-CN" altLang="en-US" dirty="0">
                <a:solidFill>
                  <a:srgbClr val="E7E6E6"/>
                </a:solidFill>
              </a:rPr>
              <a:t> </a:t>
            </a:r>
            <a:r>
              <a:rPr lang="en-US" altLang="zh-CN" dirty="0">
                <a:solidFill>
                  <a:srgbClr val="E7E6E6"/>
                </a:solidFill>
              </a:rPr>
              <a:t>IGFs,</a:t>
            </a:r>
            <a:r>
              <a:rPr lang="zh-CN" altLang="en-US" dirty="0">
                <a:solidFill>
                  <a:srgbClr val="E7E6E6"/>
                </a:solidFill>
              </a:rPr>
              <a:t> </a:t>
            </a:r>
            <a:r>
              <a:rPr lang="en-US" altLang="zh-CN" dirty="0">
                <a:solidFill>
                  <a:srgbClr val="E7E6E6"/>
                </a:solidFill>
              </a:rPr>
              <a:t>Ca</a:t>
            </a:r>
            <a:r>
              <a:rPr lang="en-US" altLang="zh-CN" baseline="30000" dirty="0">
                <a:solidFill>
                  <a:srgbClr val="E7E6E6"/>
                </a:solidFill>
              </a:rPr>
              <a:t>2+</a:t>
            </a:r>
            <a:r>
              <a:rPr lang="zh-CN" altLang="en-US" dirty="0">
                <a:solidFill>
                  <a:srgbClr val="E7E6E6"/>
                </a:solidFill>
              </a:rPr>
              <a:t>等</a:t>
            </a:r>
            <a:r>
              <a:rPr lang="en-US" altLang="zh-CN" dirty="0">
                <a:solidFill>
                  <a:srgbClr val="E7E6E6"/>
                </a:solidFill>
              </a:rPr>
              <a:t>)</a:t>
            </a:r>
            <a:r>
              <a:rPr lang="zh-CN" altLang="en-US" dirty="0">
                <a:solidFill>
                  <a:srgbClr val="E7E6E6"/>
                </a:solidFill>
              </a:rPr>
              <a:t>，为骨转移灶增殖提供养分，</a:t>
            </a:r>
            <a:r>
              <a:rPr lang="zh-CN" altLang="en-US" b="1" dirty="0">
                <a:solidFill>
                  <a:srgbClr val="E7E6E6"/>
                </a:solidFill>
              </a:rPr>
              <a:t>间接滋养 </a:t>
            </a:r>
            <a:r>
              <a:rPr lang="zh-CN" altLang="en-US" dirty="0">
                <a:solidFill>
                  <a:srgbClr val="E7E6E6"/>
                </a:solidFill>
              </a:rPr>
              <a:t>骨转移灶</a:t>
            </a:r>
            <a:r>
              <a:rPr lang="en-US" altLang="zh-CN" baseline="30000" dirty="0">
                <a:solidFill>
                  <a:srgbClr val="E7E6E6"/>
                </a:solidFill>
              </a:rPr>
              <a:t>4,5</a:t>
            </a:r>
            <a:r>
              <a:rPr lang="en-US" altLang="zh-CN" b="1" dirty="0">
                <a:solidFill>
                  <a:srgbClr val="E7E6E6"/>
                </a:solidFill>
              </a:rPr>
              <a:t>            </a:t>
            </a:r>
            <a:endParaRPr lang="zh-CN" altLang="en-US" dirty="0">
              <a:solidFill>
                <a:srgbClr val="E7E6E6"/>
              </a:solidFill>
            </a:endParaRPr>
          </a:p>
          <a:p>
            <a:endParaRPr lang="en-US" altLang="zh-CN" b="1" dirty="0"/>
          </a:p>
        </p:txBody>
      </p:sp>
      <p:sp>
        <p:nvSpPr>
          <p:cNvPr id="32771" name="灯片编号占位符 3">
            <a:extLst>
              <a:ext uri="{FF2B5EF4-FFF2-40B4-BE49-F238E27FC236}">
                <a16:creationId xmlns:a16="http://schemas.microsoft.com/office/drawing/2014/main" id="{824F0B49-F229-CA97-9A30-409B83A7768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微软雅黑" panose="020B0503020204020204" pitchFamily="34" charset="-122"/>
                <a:ea typeface="微软雅黑" panose="020B0503020204020204" pitchFamily="34" charset="-122"/>
              </a:defRPr>
            </a:lvl1pPr>
            <a:lvl2pPr>
              <a:defRPr>
                <a:solidFill>
                  <a:schemeClr val="tx1"/>
                </a:solidFill>
                <a:latin typeface="微软雅黑" panose="020B0503020204020204" pitchFamily="34" charset="-122"/>
                <a:ea typeface="微软雅黑" panose="020B0503020204020204" pitchFamily="34" charset="-122"/>
              </a:defRPr>
            </a:lvl2pPr>
            <a:lvl3pPr>
              <a:defRPr>
                <a:solidFill>
                  <a:schemeClr val="tx1"/>
                </a:solidFill>
                <a:latin typeface="微软雅黑" panose="020B0503020204020204" pitchFamily="34" charset="-122"/>
                <a:ea typeface="微软雅黑" panose="020B0503020204020204" pitchFamily="34" charset="-122"/>
              </a:defRPr>
            </a:lvl3pPr>
            <a:lvl4pPr>
              <a:defRPr>
                <a:solidFill>
                  <a:schemeClr val="tx1"/>
                </a:solidFill>
                <a:latin typeface="微软雅黑" panose="020B0503020204020204" pitchFamily="34" charset="-122"/>
                <a:ea typeface="微软雅黑" panose="020B0503020204020204" pitchFamily="34" charset="-122"/>
              </a:defRPr>
            </a:lvl4pPr>
            <a:lvl5pPr>
              <a:defRPr>
                <a:solidFill>
                  <a:schemeClr val="tx1"/>
                </a:solidFill>
                <a:latin typeface="微软雅黑" panose="020B0503020204020204" pitchFamily="34" charset="-122"/>
                <a:ea typeface="微软雅黑" panose="020B0503020204020204" pitchFamily="34" charset="-122"/>
              </a:defRPr>
            </a:lvl5pPr>
            <a:lvl6pPr fontAlgn="base">
              <a:spcBef>
                <a:spcPct val="0"/>
              </a:spcBef>
              <a:spcAft>
                <a:spcPct val="0"/>
              </a:spcAft>
              <a:defRPr>
                <a:solidFill>
                  <a:schemeClr val="tx1"/>
                </a:solidFill>
                <a:latin typeface="微软雅黑" panose="020B0503020204020204" pitchFamily="34" charset="-122"/>
                <a:ea typeface="微软雅黑" panose="020B0503020204020204" pitchFamily="34" charset="-122"/>
              </a:defRPr>
            </a:lvl6pPr>
            <a:lvl7pPr fontAlgn="base">
              <a:spcBef>
                <a:spcPct val="0"/>
              </a:spcBef>
              <a:spcAft>
                <a:spcPct val="0"/>
              </a:spcAft>
              <a:defRPr>
                <a:solidFill>
                  <a:schemeClr val="tx1"/>
                </a:solidFill>
                <a:latin typeface="微软雅黑" panose="020B0503020204020204" pitchFamily="34" charset="-122"/>
                <a:ea typeface="微软雅黑" panose="020B0503020204020204" pitchFamily="34" charset="-122"/>
              </a:defRPr>
            </a:lvl7pPr>
            <a:lvl8pPr fontAlgn="base">
              <a:spcBef>
                <a:spcPct val="0"/>
              </a:spcBef>
              <a:spcAft>
                <a:spcPct val="0"/>
              </a:spcAft>
              <a:defRPr>
                <a:solidFill>
                  <a:schemeClr val="tx1"/>
                </a:solidFill>
                <a:latin typeface="微软雅黑" panose="020B0503020204020204" pitchFamily="34" charset="-122"/>
                <a:ea typeface="微软雅黑" panose="020B0503020204020204" pitchFamily="34" charset="-122"/>
              </a:defRPr>
            </a:lvl8pPr>
            <a:lvl9pPr fontAlgn="base">
              <a:spcBef>
                <a:spcPct val="0"/>
              </a:spcBef>
              <a:spcAft>
                <a:spcPct val="0"/>
              </a:spcAft>
              <a:defRPr>
                <a:solidFill>
                  <a:schemeClr val="tx1"/>
                </a:solidFill>
                <a:latin typeface="微软雅黑" panose="020B0503020204020204" pitchFamily="34" charset="-122"/>
                <a:ea typeface="微软雅黑" panose="020B0503020204020204" pitchFamily="34"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5CAAAE9-F6E6-4AC0-9702-32BEF6574756}" type="slidenum">
              <a:rPr kumimoji="0" lang="zh-CN" altLang="en-US" sz="1200" b="0" i="0" u="none" strike="noStrike" kern="1200" cap="none" spc="0" normalizeH="0" baseline="0" noProof="0">
                <a:ln>
                  <a:noFill/>
                </a:ln>
                <a:solidFill>
                  <a:srgbClr val="000000"/>
                </a:solidFill>
                <a:effectLst/>
                <a:uLnTx/>
                <a:uFillTx/>
                <a:latin typeface="等线" panose="02010600030101010101" pitchFamily="2" charset="-122"/>
                <a:ea typeface="等线"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zh-CN" altLang="en-US" sz="1200" b="0" i="0" u="none" strike="noStrike" kern="1200" cap="none" spc="0" normalizeH="0" baseline="0" noProof="0">
              <a:ln>
                <a:noFill/>
              </a:ln>
              <a:solidFill>
                <a:srgbClr val="000000"/>
              </a:solidFill>
              <a:effectLst/>
              <a:uLnTx/>
              <a:uFillTx/>
              <a:latin typeface="等线" panose="02010600030101010101" pitchFamily="2" charset="-122"/>
              <a:ea typeface="等线"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2.xml"/><Relationship Id="rId4" Type="http://schemas.openxmlformats.org/officeDocument/2006/relationships/image" Target="../media/image2.emf"/></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2.xml"/><Relationship Id="rId1" Type="http://schemas.openxmlformats.org/officeDocument/2006/relationships/tags" Target="../tags/tag15.xml"/><Relationship Id="rId5" Type="http://schemas.openxmlformats.org/officeDocument/2006/relationships/image" Target="../media/image7.png"/><Relationship Id="rId4" Type="http://schemas.openxmlformats.org/officeDocument/2006/relationships/image" Target="../media/image2.emf"/></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tags" Target="../tags/tag16.xml"/><Relationship Id="rId4"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3.xml"/><Relationship Id="rId6" Type="http://schemas.openxmlformats.org/officeDocument/2006/relationships/image" Target="../media/image23.png"/><Relationship Id="rId5" Type="http://schemas.openxmlformats.org/officeDocument/2006/relationships/image" Target="../media/image22.svg"/><Relationship Id="rId4" Type="http://schemas.openxmlformats.org/officeDocument/2006/relationships/image" Target="../media/image21.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Master" Target="../slideMasters/slideMaster3.xml"/><Relationship Id="rId1" Type="http://schemas.openxmlformats.org/officeDocument/2006/relationships/tags" Target="../tags/tag20.xml"/><Relationship Id="rId6" Type="http://schemas.openxmlformats.org/officeDocument/2006/relationships/image" Target="../media/image15.png"/><Relationship Id="rId5" Type="http://schemas.openxmlformats.org/officeDocument/2006/relationships/image" Target="../media/image1.emf"/><Relationship Id="rId4" Type="http://schemas.openxmlformats.org/officeDocument/2006/relationships/oleObject" Target="../embeddings/oleObject7.bin"/></Relationships>
</file>

<file path=ppt/slideLayouts/_rels/slideLayout19.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2.xml"/><Relationship Id="rId1" Type="http://schemas.openxmlformats.org/officeDocument/2006/relationships/tags" Target="../tags/tag21.xml"/><Relationship Id="rId5" Type="http://schemas.openxmlformats.org/officeDocument/2006/relationships/image" Target="../media/image24.emf"/><Relationship Id="rId4" Type="http://schemas.openxmlformats.org/officeDocument/2006/relationships/oleObject" Target="../embeddings/oleObject8.bin"/></Relationships>
</file>

<file path=ppt/slideLayouts/_rels/slideLayout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3.xml"/><Relationship Id="rId4" Type="http://schemas.openxmlformats.org/officeDocument/2006/relationships/image" Target="../media/image2.emf"/></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slideMaster" Target="../slideMasters/slideMaster3.xml"/><Relationship Id="rId1" Type="http://schemas.openxmlformats.org/officeDocument/2006/relationships/tags" Target="../tags/tag23.xml"/><Relationship Id="rId4" Type="http://schemas.openxmlformats.org/officeDocument/2006/relationships/image" Target="../media/image26.jpeg"/></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Master" Target="../slideMasters/slideMaster5.xml"/><Relationship Id="rId1" Type="http://schemas.openxmlformats.org/officeDocument/2006/relationships/tags" Target="../tags/tag26.xml"/><Relationship Id="rId6" Type="http://schemas.openxmlformats.org/officeDocument/2006/relationships/image" Target="../media/image10.jpeg"/><Relationship Id="rId5" Type="http://schemas.openxmlformats.org/officeDocument/2006/relationships/image" Target="../media/image1.emf"/><Relationship Id="rId4" Type="http://schemas.openxmlformats.org/officeDocument/2006/relationships/oleObject" Target="../embeddings/oleObject5.bin"/></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ags" Target="../tags/tag4.xml"/><Relationship Id="rId6" Type="http://schemas.openxmlformats.org/officeDocument/2006/relationships/image" Target="../media/image2.emf"/><Relationship Id="rId5" Type="http://schemas.openxmlformats.org/officeDocument/2006/relationships/oleObject" Target="../embeddings/oleObject2.bin"/><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5.xml"/><Relationship Id="rId1" Type="http://schemas.openxmlformats.org/officeDocument/2006/relationships/tags" Target="../tags/tag27.xml"/><Relationship Id="rId4" Type="http://schemas.openxmlformats.org/officeDocument/2006/relationships/image" Target="../media/image2.emf"/></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7.png"/><Relationship Id="rId1" Type="http://schemas.openxmlformats.org/officeDocument/2006/relationships/slideMaster" Target="../slideMasters/slideMaster5.xml"/><Relationship Id="rId4" Type="http://schemas.openxmlformats.org/officeDocument/2006/relationships/image" Target="../media/image32.png"/></Relationships>
</file>

<file path=ppt/slideLayouts/_rels/slideLayout3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3.png"/><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3" Type="http://schemas.openxmlformats.org/officeDocument/2006/relationships/tags" Target="../tags/tag31.xml"/><Relationship Id="rId7" Type="http://schemas.microsoft.com/office/2007/relationships/hdphoto" Target="../media/hdphoto2.wdp"/><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image" Target="../media/image33.png"/><Relationship Id="rId5" Type="http://schemas.openxmlformats.org/officeDocument/2006/relationships/slideMaster" Target="../slideMasters/slideMaster6.xml"/><Relationship Id="rId4" Type="http://schemas.openxmlformats.org/officeDocument/2006/relationships/tags" Target="../tags/tag3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3" Type="http://schemas.openxmlformats.org/officeDocument/2006/relationships/tags" Target="../tags/tag36.xml"/><Relationship Id="rId2" Type="http://schemas.openxmlformats.org/officeDocument/2006/relationships/tags" Target="../tags/tag35.xml"/><Relationship Id="rId1" Type="http://schemas.openxmlformats.org/officeDocument/2006/relationships/tags" Target="../tags/tag34.xml"/><Relationship Id="rId6" Type="http://schemas.openxmlformats.org/officeDocument/2006/relationships/slideMaster" Target="../slideMasters/slideMaster7.xml"/><Relationship Id="rId5" Type="http://schemas.openxmlformats.org/officeDocument/2006/relationships/tags" Target="../tags/tag38.xml"/><Relationship Id="rId4" Type="http://schemas.openxmlformats.org/officeDocument/2006/relationships/tags" Target="../tags/tag37.xml"/></Relationships>
</file>

<file path=ppt/slideLayouts/_rels/slideLayout38.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39.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5.xml"/><Relationship Id="rId5" Type="http://schemas.openxmlformats.org/officeDocument/2006/relationships/image" Target="../media/image5.png"/><Relationship Id="rId4" Type="http://schemas.openxmlformats.org/officeDocument/2006/relationships/image" Target="../media/image2.emf"/></Relationships>
</file>

<file path=ppt/slideLayouts/_rels/slideLayout40.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8.xml"/><Relationship Id="rId1" Type="http://schemas.openxmlformats.org/officeDocument/2006/relationships/tags" Target="../tags/tag41.xml"/><Relationship Id="rId4" Type="http://schemas.openxmlformats.org/officeDocument/2006/relationships/image" Target="../media/image1.emf"/></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Master" Target="../slideMasters/slideMaster8.xml"/><Relationship Id="rId1" Type="http://schemas.openxmlformats.org/officeDocument/2006/relationships/tags" Target="../tags/tag42.xml"/><Relationship Id="rId5" Type="http://schemas.openxmlformats.org/officeDocument/2006/relationships/image" Target="../media/image7.png"/><Relationship Id="rId4" Type="http://schemas.openxmlformats.org/officeDocument/2006/relationships/image" Target="../media/image2.emf"/></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slideMaster" Target="../slideMasters/slideMaster1.xml"/><Relationship Id="rId5" Type="http://schemas.openxmlformats.org/officeDocument/2006/relationships/tags" Target="../tags/tag10.xml"/><Relationship Id="rId4" Type="http://schemas.openxmlformats.org/officeDocument/2006/relationships/tags" Target="../tags/tag9.xml"/></Relationships>
</file>

<file path=ppt/slideLayouts/_rels/slideLayout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11.xml"/><Relationship Id="rId4" Type="http://schemas.openxmlformats.org/officeDocument/2006/relationships/image" Target="../media/image2.emf"/></Relationships>
</file>

<file path=ppt/slideLayouts/_rels/slideLayout8.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12.xml"/><Relationship Id="rId5" Type="http://schemas.openxmlformats.org/officeDocument/2006/relationships/image" Target="../media/image7.png"/><Relationship Id="rId4" Type="http://schemas.openxmlformats.org/officeDocument/2006/relationships/image" Target="../media/image2.emf"/></Relationships>
</file>

<file path=ppt/slideLayouts/_rels/slideLayout9.xml.rels><?xml version="1.0" encoding="UTF-8" standalone="yes"?>
<Relationships xmlns="http://schemas.openxmlformats.org/package/2006/relationships"><Relationship Id="rId3" Type="http://schemas.openxmlformats.org/officeDocument/2006/relationships/oleObject" Target="../embeddings/oleObject5.bin"/><Relationship Id="rId7" Type="http://schemas.openxmlformats.org/officeDocument/2006/relationships/image" Target="../media/image9.png"/><Relationship Id="rId2" Type="http://schemas.openxmlformats.org/officeDocument/2006/relationships/slideMaster" Target="../slideMasters/slideMaster2.xml"/><Relationship Id="rId1" Type="http://schemas.openxmlformats.org/officeDocument/2006/relationships/tags" Target="../tags/tag14.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1.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graphicFrame>
        <p:nvGraphicFramePr>
          <p:cNvPr id="6" name="think-cell data - do not delete" hidden="1"/>
          <p:cNvGraphicFramePr>
            <a:graphicFrameLocks noChangeAspect="1"/>
          </p:cNvGraphicFramePr>
          <p:nvPr userDrawn="1">
            <p:custDataLst>
              <p:tags r:id="rId1"/>
            </p:custDataLst>
            <p:extLst>
              <p:ext uri="{D42A27DB-BD31-4B8C-83A1-F6EECF244321}">
                <p14:modId xmlns:p14="http://schemas.microsoft.com/office/powerpoint/2010/main" val="135955018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幻灯片" r:id="rId3" imgW="5715" imgH="5715" progId="TCLayout.ActiveDocument.1">
                  <p:embed/>
                </p:oleObj>
              </mc:Choice>
              <mc:Fallback>
                <p:oleObj name="think-cell 幻灯片" r:id="rId3" imgW="5715" imgH="5715" progId="TCLayout.ActiveDocument.1">
                  <p:embed/>
                  <p:pic>
                    <p:nvPicPr>
                      <p:cNvPr id="6" name="think-cell data - do not delete"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标题 3"/>
          <p:cNvSpPr>
            <a:spLocks noGrp="1"/>
          </p:cNvSpPr>
          <p:nvPr>
            <p:ph type="title"/>
          </p:nvPr>
        </p:nvSpPr>
        <p:spPr>
          <a:xfrm>
            <a:off x="542926" y="115527"/>
            <a:ext cx="11288309" cy="726700"/>
          </a:xfrm>
        </p:spPr>
        <p:txBody>
          <a:bodyPr vert="horz" lIns="0" tIns="0" rIns="0" bIns="0" anchor="ctr" anchorCtr="0">
            <a:noAutofit/>
          </a:bodyPr>
          <a:lstStyle>
            <a:lvl1pPr algn="just">
              <a:lnSpc>
                <a:spcPct val="100000"/>
              </a:lnSpc>
              <a:defRPr sz="2400" b="1">
                <a:solidFill>
                  <a:srgbClr val="F26649"/>
                </a:solidFill>
              </a:defRPr>
            </a:lvl1pPr>
          </a:lstStyle>
          <a:p>
            <a:r>
              <a:rPr lang="zh-CN" altLang="en-US" dirty="0"/>
              <a:t>单击此处编辑母版标题样式</a:t>
            </a:r>
          </a:p>
        </p:txBody>
      </p:sp>
      <p:cxnSp>
        <p:nvCxnSpPr>
          <p:cNvPr id="9" name="直接连接符 8"/>
          <p:cNvCxnSpPr>
            <a:cxnSpLocks/>
          </p:cNvCxnSpPr>
          <p:nvPr userDrawn="1"/>
        </p:nvCxnSpPr>
        <p:spPr>
          <a:xfrm>
            <a:off x="542926" y="934483"/>
            <a:ext cx="11422062" cy="0"/>
          </a:xfrm>
          <a:prstGeom prst="line">
            <a:avLst/>
          </a:prstGeom>
          <a:ln w="38100">
            <a:gradFill flip="none" rotWithShape="1">
              <a:gsLst>
                <a:gs pos="0">
                  <a:srgbClr val="F26649"/>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5" name="矩形 4">
            <a:extLst>
              <a:ext uri="{FF2B5EF4-FFF2-40B4-BE49-F238E27FC236}">
                <a16:creationId xmlns:a16="http://schemas.microsoft.com/office/drawing/2014/main" id="{5FEB3B83-248A-FD87-B471-7114FD31C448}"/>
              </a:ext>
            </a:extLst>
          </p:cNvPr>
          <p:cNvSpPr/>
          <p:nvPr userDrawn="1"/>
        </p:nvSpPr>
        <p:spPr>
          <a:xfrm>
            <a:off x="374745" y="76506"/>
            <a:ext cx="120555" cy="857977"/>
          </a:xfrm>
          <a:prstGeom prst="rect">
            <a:avLst/>
          </a:prstGeom>
          <a:solidFill>
            <a:srgbClr val="EB613B"/>
          </a:solidFill>
          <a:ln>
            <a:solidFill>
              <a:srgbClr val="EB613B"/>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white"/>
              </a:solidFill>
              <a:effectLst/>
              <a:uLnTx/>
              <a:uFillTx/>
              <a:latin typeface="Arial"/>
              <a:ea typeface="微软雅黑"/>
              <a:cs typeface="+mn-cs"/>
            </a:endParaRPr>
          </a:p>
        </p:txBody>
      </p:sp>
      <p:sp>
        <p:nvSpPr>
          <p:cNvPr id="2" name="文本框 1">
            <a:extLst>
              <a:ext uri="{FF2B5EF4-FFF2-40B4-BE49-F238E27FC236}">
                <a16:creationId xmlns:a16="http://schemas.microsoft.com/office/drawing/2014/main" id="{DA9BA51A-408C-A8B2-6900-628F5A24C9AD}"/>
              </a:ext>
            </a:extLst>
          </p:cNvPr>
          <p:cNvSpPr txBox="1"/>
          <p:nvPr userDrawn="1"/>
        </p:nvSpPr>
        <p:spPr>
          <a:xfrm>
            <a:off x="4579595" y="6669208"/>
            <a:ext cx="7343353" cy="215444"/>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zh-CN" altLang="en-US" sz="800" b="0" i="0" u="none" strike="noStrike" kern="1200" cap="none" spc="0" normalizeH="0" baseline="0" noProof="0" dirty="0">
                <a:ln>
                  <a:noFill/>
                </a:ln>
                <a:solidFill>
                  <a:prstClr val="black">
                    <a:lumMod val="50000"/>
                    <a:lumOff val="50000"/>
                  </a:prstClr>
                </a:solidFill>
                <a:effectLst/>
                <a:uLnTx/>
                <a:uFillTx/>
                <a:latin typeface="adobe-clean"/>
                <a:ea typeface="微软雅黑"/>
                <a:cs typeface="+mn-cs"/>
              </a:rPr>
              <a:t>本材料仅作科学信息交流目的，仅供医疗卫生专业人士参考，处方请参考国家药品监督管理局批准的药品说明书。本材料为讲者独立制作，仅代表讲者个人观点。</a:t>
            </a:r>
            <a:endParaRPr kumimoji="0" lang="en-US" sz="800" b="0" i="0" u="none" strike="noStrike" kern="1200" cap="none" spc="0" normalizeH="0" baseline="0" noProof="0" dirty="0">
              <a:ln>
                <a:noFill/>
              </a:ln>
              <a:solidFill>
                <a:prstClr val="black">
                  <a:lumMod val="50000"/>
                  <a:lumOff val="50000"/>
                </a:prstClr>
              </a:solidFill>
              <a:effectLst/>
              <a:uLnTx/>
              <a:uFillTx/>
              <a:latin typeface="Arial"/>
              <a:ea typeface="微软雅黑"/>
              <a:cs typeface="+mn-cs"/>
            </a:endParaRPr>
          </a:p>
        </p:txBody>
      </p:sp>
    </p:spTree>
    <p:extLst>
      <p:ext uri="{BB962C8B-B14F-4D97-AF65-F5344CB8AC3E}">
        <p14:creationId xmlns:p14="http://schemas.microsoft.com/office/powerpoint/2010/main" val="1996121935"/>
      </p:ext>
    </p:extLst>
  </p:cSld>
  <p:clrMapOvr>
    <a:masterClrMapping/>
  </p:clrMapOvr>
  <p:hf hdr="0" ftr="0" dt="0"/>
  <p:extLst>
    <p:ext uri="{DCECCB84-F9BA-43D5-87BE-67443E8EF086}">
      <p15:sldGuideLst xmlns:p15="http://schemas.microsoft.com/office/powerpoint/2012/main">
        <p15:guide id="1" orient="horz" pos="595">
          <p15:clr>
            <a:srgbClr val="FBAE40"/>
          </p15:clr>
        </p15:guide>
        <p15:guide id="2" pos="234">
          <p15:clr>
            <a:srgbClr val="FBAE40"/>
          </p15:clr>
        </p15:guide>
        <p15:guide id="3" pos="7446" userDrawn="1">
          <p15:clr>
            <a:srgbClr val="FBAE40"/>
          </p15:clr>
        </p15:guide>
        <p15:guide id="4" orient="horz" pos="663" userDrawn="1">
          <p15:clr>
            <a:srgbClr val="FBAE40"/>
          </p15:clr>
        </p15:guide>
        <p15:guide id="5" orient="horz" pos="3906">
          <p15:clr>
            <a:srgbClr val="FBAE40"/>
          </p15:clr>
        </p15:guide>
        <p15:guide id="6" orient="horz" pos="386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标题幻灯片">
    <p:bg>
      <p:bgPr>
        <a:solidFill>
          <a:schemeClr val="bg1"/>
        </a:solidFill>
        <a:effectLst/>
      </p:bgPr>
    </p:bg>
    <p:spTree>
      <p:nvGrpSpPr>
        <p:cNvPr id="1" name=""/>
        <p:cNvGrpSpPr/>
        <p:nvPr/>
      </p:nvGrpSpPr>
      <p:grpSpPr>
        <a:xfrm>
          <a:off x="0" y="0"/>
          <a:ext cx="0" cy="0"/>
          <a:chOff x="0" y="0"/>
          <a:chExt cx="0" cy="0"/>
        </a:xfrm>
      </p:grpSpPr>
      <p:pic>
        <p:nvPicPr>
          <p:cNvPr id="12" name="图片 11"/>
          <p:cNvPicPr>
            <a:picLocks noChangeAspect="1"/>
          </p:cNvPicPr>
          <p:nvPr userDrawn="1"/>
        </p:nvPicPr>
        <p:blipFill rotWithShape="1">
          <a:blip r:embed="rId2" cstate="screen"/>
          <a:srcRect r="21901"/>
          <a:stretch>
            <a:fillRect/>
          </a:stretch>
        </p:blipFill>
        <p:spPr>
          <a:xfrm>
            <a:off x="1" y="0"/>
            <a:ext cx="2743200" cy="6858000"/>
          </a:xfrm>
          <a:prstGeom prst="rect">
            <a:avLst/>
          </a:prstGeom>
        </p:spPr>
      </p:pic>
    </p:spTree>
    <p:extLst>
      <p:ext uri="{BB962C8B-B14F-4D97-AF65-F5344CB8AC3E}">
        <p14:creationId xmlns:p14="http://schemas.microsoft.com/office/powerpoint/2010/main" val="12893140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graphicFrame>
        <p:nvGraphicFramePr>
          <p:cNvPr id="6" name="think-cell data - do not delete" hidden="1"/>
          <p:cNvGraphicFramePr>
            <a:graphicFrameLocks noChangeAspect="1"/>
          </p:cNvGraphicFramePr>
          <p:nvPr userDrawn="1">
            <p:custDataLst>
              <p:tags r:id="rId1"/>
            </p:custDataLst>
            <p:extLst>
              <p:ext uri="{D42A27DB-BD31-4B8C-83A1-F6EECF244321}">
                <p14:modId xmlns:p14="http://schemas.microsoft.com/office/powerpoint/2010/main" val="46988434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幻灯片" r:id="rId3" imgW="5715" imgH="5715" progId="TCLayout.ActiveDocument.1">
                  <p:embed/>
                </p:oleObj>
              </mc:Choice>
              <mc:Fallback>
                <p:oleObj name="think-cell 幻灯片" r:id="rId3" imgW="5715" imgH="5715" progId="TCLayout.ActiveDocument.1">
                  <p:embed/>
                  <p:pic>
                    <p:nvPicPr>
                      <p:cNvPr id="6" name="think-cell data - do not delete"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标题 3"/>
          <p:cNvSpPr>
            <a:spLocks noGrp="1"/>
          </p:cNvSpPr>
          <p:nvPr>
            <p:ph type="title"/>
          </p:nvPr>
        </p:nvSpPr>
        <p:spPr>
          <a:xfrm>
            <a:off x="497240" y="115527"/>
            <a:ext cx="10516235" cy="726700"/>
          </a:xfrm>
        </p:spPr>
        <p:txBody>
          <a:bodyPr vert="horz" lIns="0" tIns="0" rIns="0" bIns="0" anchor="ctr" anchorCtr="0">
            <a:noAutofit/>
          </a:bodyPr>
          <a:lstStyle>
            <a:lvl1pPr algn="just">
              <a:lnSpc>
                <a:spcPct val="100000"/>
              </a:lnSpc>
              <a:defRPr sz="2500" b="1">
                <a:solidFill>
                  <a:srgbClr val="F26649"/>
                </a:solidFill>
              </a:defRPr>
            </a:lvl1pPr>
          </a:lstStyle>
          <a:p>
            <a:r>
              <a:rPr lang="zh-CN" altLang="en-US"/>
              <a:t>单击此处编辑母版标题样式</a:t>
            </a:r>
          </a:p>
        </p:txBody>
      </p:sp>
      <p:sp>
        <p:nvSpPr>
          <p:cNvPr id="11" name="内容占位符 10"/>
          <p:cNvSpPr>
            <a:spLocks noGrp="1"/>
          </p:cNvSpPr>
          <p:nvPr>
            <p:ph idx="13" hasCustomPrompt="1"/>
          </p:nvPr>
        </p:nvSpPr>
        <p:spPr>
          <a:xfrm>
            <a:off x="334962" y="6527800"/>
            <a:ext cx="5761037" cy="324478"/>
          </a:xfrm>
          <a:prstGeom prst="rect">
            <a:avLst/>
          </a:prstGeom>
        </p:spPr>
        <p:txBody>
          <a:bodyPr lIns="0" tIns="0" rIns="0" bIns="0" anchor="ctr" anchorCtr="0"/>
          <a:lstStyle>
            <a:lvl1pPr marL="107950" indent="-107950">
              <a:lnSpc>
                <a:spcPct val="100000"/>
              </a:lnSpc>
              <a:spcBef>
                <a:spcPts val="0"/>
              </a:spcBef>
              <a:spcAft>
                <a:spcPts val="0"/>
              </a:spcAft>
              <a:buFont typeface="+mj-lt"/>
              <a:buAutoNum type="arabicPeriod"/>
              <a:defRPr sz="800">
                <a:solidFill>
                  <a:schemeClr val="tx1">
                    <a:lumMod val="75000"/>
                    <a:lumOff val="25000"/>
                  </a:schemeClr>
                </a:solidFill>
              </a:defRPr>
            </a:lvl1pPr>
            <a:lvl2pPr marL="457200" indent="0">
              <a:lnSpc>
                <a:spcPct val="90000"/>
              </a:lnSpc>
              <a:spcBef>
                <a:spcPts val="0"/>
              </a:spcBef>
              <a:spcAft>
                <a:spcPts val="0"/>
              </a:spcAft>
              <a:buNone/>
              <a:defRPr sz="800">
                <a:solidFill>
                  <a:schemeClr val="tx1">
                    <a:lumMod val="75000"/>
                    <a:lumOff val="25000"/>
                  </a:schemeClr>
                </a:solidFill>
              </a:defRPr>
            </a:lvl2pPr>
            <a:lvl3pPr marL="914400" indent="0">
              <a:lnSpc>
                <a:spcPct val="90000"/>
              </a:lnSpc>
              <a:spcBef>
                <a:spcPts val="0"/>
              </a:spcBef>
              <a:spcAft>
                <a:spcPts val="0"/>
              </a:spcAft>
              <a:buNone/>
              <a:defRPr sz="800">
                <a:solidFill>
                  <a:schemeClr val="tx1">
                    <a:lumMod val="75000"/>
                    <a:lumOff val="25000"/>
                  </a:schemeClr>
                </a:solidFill>
              </a:defRPr>
            </a:lvl3pPr>
            <a:lvl4pPr>
              <a:lnSpc>
                <a:spcPct val="90000"/>
              </a:lnSpc>
              <a:spcBef>
                <a:spcPts val="0"/>
              </a:spcBef>
              <a:spcAft>
                <a:spcPts val="0"/>
              </a:spcAft>
              <a:buAutoNum type="arabicPeriod"/>
              <a:defRPr sz="800">
                <a:solidFill>
                  <a:schemeClr val="tx1">
                    <a:lumMod val="75000"/>
                    <a:lumOff val="25000"/>
                  </a:schemeClr>
                </a:solidFill>
              </a:defRPr>
            </a:lvl4pPr>
            <a:lvl5pPr>
              <a:lnSpc>
                <a:spcPct val="90000"/>
              </a:lnSpc>
              <a:spcBef>
                <a:spcPts val="0"/>
              </a:spcBef>
              <a:spcAft>
                <a:spcPts val="0"/>
              </a:spcAft>
              <a:buAutoNum type="arabicPeriod"/>
              <a:defRPr sz="800">
                <a:solidFill>
                  <a:schemeClr val="tx1">
                    <a:lumMod val="75000"/>
                    <a:lumOff val="25000"/>
                  </a:schemeClr>
                </a:solidFill>
              </a:defRPr>
            </a:lvl5pPr>
          </a:lstStyle>
          <a:p>
            <a:pPr lvl="0"/>
            <a:r>
              <a:rPr lang="zh-CN" altLang="en-US"/>
              <a:t>编辑母版文本样式</a:t>
            </a:r>
          </a:p>
        </p:txBody>
      </p:sp>
      <p:pic>
        <p:nvPicPr>
          <p:cNvPr id="8" name="图片 7"/>
          <p:cNvPicPr>
            <a:picLocks noChangeAspect="1"/>
          </p:cNvPicPr>
          <p:nvPr userDrawn="1"/>
        </p:nvPicPr>
        <p:blipFill>
          <a:blip r:embed="rId5"/>
          <a:stretch>
            <a:fillRect/>
          </a:stretch>
        </p:blipFill>
        <p:spPr>
          <a:xfrm>
            <a:off x="229283" y="94524"/>
            <a:ext cx="207282" cy="864326"/>
          </a:xfrm>
          <a:prstGeom prst="rect">
            <a:avLst/>
          </a:prstGeom>
        </p:spPr>
      </p:pic>
      <p:cxnSp>
        <p:nvCxnSpPr>
          <p:cNvPr id="9" name="直接连接符 8"/>
          <p:cNvCxnSpPr/>
          <p:nvPr userDrawn="1"/>
        </p:nvCxnSpPr>
        <p:spPr>
          <a:xfrm>
            <a:off x="478386" y="934483"/>
            <a:ext cx="11430182" cy="0"/>
          </a:xfrm>
          <a:prstGeom prst="line">
            <a:avLst/>
          </a:prstGeom>
          <a:ln w="38100">
            <a:gradFill flip="none" rotWithShape="1">
              <a:gsLst>
                <a:gs pos="0">
                  <a:srgbClr val="F26649"/>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0" name="内容占位符 9"/>
          <p:cNvSpPr>
            <a:spLocks noGrp="1"/>
          </p:cNvSpPr>
          <p:nvPr>
            <p:ph sz="quarter" idx="14"/>
          </p:nvPr>
        </p:nvSpPr>
        <p:spPr>
          <a:xfrm>
            <a:off x="334963" y="1057648"/>
            <a:ext cx="11522075" cy="823540"/>
          </a:xfrm>
          <a:prstGeom prst="roundRect">
            <a:avLst/>
          </a:prstGeom>
          <a:solidFill>
            <a:srgbClr val="FEEFEC"/>
          </a:solidFill>
          <a:ln>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2700000" scaled="1"/>
              <a:tileRect/>
            </a:gradFill>
          </a:ln>
        </p:spPr>
        <p:txBody>
          <a:bodyPr wrap="square" rtlCol="0" anchor="ctr">
            <a:noAutofit/>
          </a:bodyPr>
          <a:lstStyle>
            <a:lvl1pPr>
              <a:lnSpc>
                <a:spcPct val="100000"/>
              </a:lnSpc>
              <a:spcBef>
                <a:spcPts val="300"/>
              </a:spcBef>
              <a:spcAft>
                <a:spcPts val="300"/>
              </a:spcAft>
              <a:defRPr lang="zh-CN" altLang="en-US" sz="1600" dirty="0" smtClean="0">
                <a:solidFill>
                  <a:schemeClr val="tx2">
                    <a:lumMod val="50000"/>
                  </a:schemeClr>
                </a:solidFill>
              </a:defRPr>
            </a:lvl1pPr>
          </a:lstStyle>
          <a:p>
            <a:pPr marL="285750" lvl="0" indent="-285750">
              <a:lnSpc>
                <a:spcPct val="120000"/>
              </a:lnSpc>
              <a:buClr>
                <a:srgbClr val="F26649"/>
              </a:buClr>
            </a:pPr>
            <a:r>
              <a:rPr lang="zh-CN" altLang="en-US"/>
              <a:t>单击此处编辑母版文本样式</a:t>
            </a:r>
          </a:p>
        </p:txBody>
      </p:sp>
    </p:spTree>
    <p:extLst>
      <p:ext uri="{BB962C8B-B14F-4D97-AF65-F5344CB8AC3E}">
        <p14:creationId xmlns:p14="http://schemas.microsoft.com/office/powerpoint/2010/main" val="137793601"/>
      </p:ext>
    </p:extLst>
  </p:cSld>
  <p:clrMapOvr>
    <a:masterClrMapping/>
  </p:clrMapOvr>
  <p:hf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t>2026/2/28</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7874066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F2C1B40-A45C-D02C-A28B-63E963C92CDE}"/>
              </a:ext>
            </a:extLst>
          </p:cNvPr>
          <p:cNvSpPr>
            <a:spLocks noGrp="1"/>
          </p:cNvSpPr>
          <p:nvPr>
            <p:ph type="title"/>
          </p:nvPr>
        </p:nvSpPr>
        <p:spPr/>
        <p:txBody>
          <a:bodyPr/>
          <a:lstStyle/>
          <a:p>
            <a:r>
              <a:rPr lang="zh-CN" altLang="en-US"/>
              <a:t>单击此处编辑母版标题样式</a:t>
            </a:r>
            <a:endParaRPr lang="en-US"/>
          </a:p>
        </p:txBody>
      </p:sp>
      <p:sp>
        <p:nvSpPr>
          <p:cNvPr id="3" name="日期占位符 2">
            <a:extLst>
              <a:ext uri="{FF2B5EF4-FFF2-40B4-BE49-F238E27FC236}">
                <a16:creationId xmlns:a16="http://schemas.microsoft.com/office/drawing/2014/main" id="{A2B6FED5-2B23-DCED-FA97-65E1761FDB4E}"/>
              </a:ext>
            </a:extLst>
          </p:cNvPr>
          <p:cNvSpPr>
            <a:spLocks noGrp="1"/>
          </p:cNvSpPr>
          <p:nvPr>
            <p:ph type="dt" sz="half" idx="10"/>
          </p:nvPr>
        </p:nvSpPr>
        <p:spPr/>
        <p:txBody>
          <a:bodyPr/>
          <a:lstStyle/>
          <a:p>
            <a:fld id="{C9CCDDC7-CE80-412A-A98B-519C72358A3E}" type="datetimeFigureOut">
              <a:rPr lang="zh-CN" altLang="en-US" smtClean="0"/>
              <a:t>2026/2/28</a:t>
            </a:fld>
            <a:endParaRPr lang="zh-CN" altLang="en-US"/>
          </a:p>
        </p:txBody>
      </p:sp>
      <p:sp>
        <p:nvSpPr>
          <p:cNvPr id="4" name="页脚占位符 3">
            <a:extLst>
              <a:ext uri="{FF2B5EF4-FFF2-40B4-BE49-F238E27FC236}">
                <a16:creationId xmlns:a16="http://schemas.microsoft.com/office/drawing/2014/main" id="{1CD62379-5396-8117-7AA9-946DB288BEC3}"/>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95F0ABE2-B0B5-3118-A7D2-78148AD79AF5}"/>
              </a:ext>
            </a:extLst>
          </p:cNvPr>
          <p:cNvSpPr>
            <a:spLocks noGrp="1"/>
          </p:cNvSpPr>
          <p:nvPr>
            <p:ph type="sldNum" sz="quarter" idx="12"/>
          </p:nvPr>
        </p:nvSpPr>
        <p:spPr/>
        <p:txBody>
          <a:bodyPr/>
          <a:lstStyle/>
          <a:p>
            <a:fld id="{FA0E193D-FE13-45E4-B883-1451B270117D}" type="slidenum">
              <a:rPr lang="zh-CN" altLang="en-US" smtClean="0"/>
              <a:t>‹#›</a:t>
            </a:fld>
            <a:endParaRPr lang="zh-CN" altLang="en-US"/>
          </a:p>
        </p:txBody>
      </p:sp>
    </p:spTree>
    <p:extLst>
      <p:ext uri="{BB962C8B-B14F-4D97-AF65-F5344CB8AC3E}">
        <p14:creationId xmlns:p14="http://schemas.microsoft.com/office/powerpoint/2010/main" val="20376861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Slide - Opt 4">
    <p:spTree>
      <p:nvGrpSpPr>
        <p:cNvPr id="1" name=""/>
        <p:cNvGrpSpPr/>
        <p:nvPr/>
      </p:nvGrpSpPr>
      <p:grpSpPr>
        <a:xfrm>
          <a:off x="0" y="0"/>
          <a:ext cx="0" cy="0"/>
          <a:chOff x="0" y="0"/>
          <a:chExt cx="0" cy="0"/>
        </a:xfrm>
      </p:grpSpPr>
      <p:pic>
        <p:nvPicPr>
          <p:cNvPr id="4" name="图片 3" descr="徽标&#10;&#10;AI 生成的内容可能不正确。">
            <a:extLst>
              <a:ext uri="{FF2B5EF4-FFF2-40B4-BE49-F238E27FC236}">
                <a16:creationId xmlns:a16="http://schemas.microsoft.com/office/drawing/2014/main" id="{34D48106-C9CD-ABDC-B6D5-1C5FFAC17BAC}"/>
              </a:ext>
            </a:extLst>
          </p:cNvPr>
          <p:cNvPicPr>
            <a:picLocks noChangeAspect="1"/>
          </p:cNvPicPr>
          <p:nvPr userDrawn="1"/>
        </p:nvPicPr>
        <p:blipFill>
          <a:blip r:embed="rId2"/>
          <a:stretch>
            <a:fillRect/>
          </a:stretch>
        </p:blipFill>
        <p:spPr>
          <a:xfrm>
            <a:off x="9791306" y="129923"/>
            <a:ext cx="1159362" cy="443120"/>
          </a:xfrm>
          <a:prstGeom prst="rect">
            <a:avLst/>
          </a:prstGeom>
        </p:spPr>
      </p:pic>
      <p:sp>
        <p:nvSpPr>
          <p:cNvPr id="2" name="Title 1">
            <a:extLst>
              <a:ext uri="{FF2B5EF4-FFF2-40B4-BE49-F238E27FC236}">
                <a16:creationId xmlns:a16="http://schemas.microsoft.com/office/drawing/2014/main" id="{F115DEA2-8A41-98FC-D70B-A6D8B4C58DB6}"/>
              </a:ext>
            </a:extLst>
          </p:cNvPr>
          <p:cNvSpPr>
            <a:spLocks noGrp="1"/>
          </p:cNvSpPr>
          <p:nvPr>
            <p:ph type="ctrTitle"/>
          </p:nvPr>
        </p:nvSpPr>
        <p:spPr>
          <a:xfrm>
            <a:off x="357701" y="1328548"/>
            <a:ext cx="6217920" cy="446276"/>
          </a:xfrm>
          <a:prstGeom prst="rect">
            <a:avLst/>
          </a:prstGeom>
        </p:spPr>
        <p:txBody>
          <a:bodyPr anchor="t" anchorCtr="0"/>
          <a:lstStyle>
            <a:lvl1pPr algn="l">
              <a:lnSpc>
                <a:spcPct val="100000"/>
              </a:lnSpc>
              <a:defRPr sz="2900"/>
            </a:lvl1pPr>
          </a:lstStyle>
          <a:p>
            <a:endParaRPr lang="en-US" dirty="0"/>
          </a:p>
        </p:txBody>
      </p:sp>
      <p:sp>
        <p:nvSpPr>
          <p:cNvPr id="10" name="Picture Placeholder 19">
            <a:extLst>
              <a:ext uri="{FF2B5EF4-FFF2-40B4-BE49-F238E27FC236}">
                <a16:creationId xmlns:a16="http://schemas.microsoft.com/office/drawing/2014/main" id="{3CCFCB42-4E0C-861D-E892-A901CB3F493C}"/>
              </a:ext>
            </a:extLst>
          </p:cNvPr>
          <p:cNvSpPr>
            <a:spLocks noGrp="1"/>
          </p:cNvSpPr>
          <p:nvPr>
            <p:ph type="pic" sz="quarter" idx="10" hasCustomPrompt="1"/>
          </p:nvPr>
        </p:nvSpPr>
        <p:spPr>
          <a:xfrm>
            <a:off x="375989" y="3040043"/>
            <a:ext cx="11433024" cy="3427088"/>
          </a:xfrm>
          <a:prstGeom prst="roundRect">
            <a:avLst>
              <a:gd name="adj" fmla="val 21581"/>
            </a:avLst>
          </a:prstGeom>
          <a:ln>
            <a:noFill/>
          </a:ln>
        </p:spPr>
        <p:txBody>
          <a:bodyPr/>
          <a:lstStyle>
            <a:lvl1pPr marL="171450" indent="-171450">
              <a:buFont typeface="Arial" panose="020B0604020202020204" pitchFamily="34" charset="0"/>
              <a:buChar char="•"/>
              <a:defRPr/>
            </a:lvl1pPr>
          </a:lstStyle>
          <a:p>
            <a:pPr marL="171450" marR="0" lvl="0" indent="-171450" algn="l" defTabSz="914400" rtl="0" eaLnBrk="1" fontAlgn="auto" latinLnBrk="0" hangingPunct="1">
              <a:lnSpc>
                <a:spcPct val="100000"/>
              </a:lnSpc>
              <a:spcBef>
                <a:spcPts val="1000"/>
              </a:spcBef>
              <a:spcAft>
                <a:spcPts val="0"/>
              </a:spcAft>
              <a:buClr>
                <a:schemeClr val="accent1"/>
              </a:buClr>
              <a:buSzTx/>
              <a:buFont typeface="Arial" panose="020B0604020202020204" pitchFamily="34" charset="0"/>
              <a:buChar char="•"/>
              <a:tabLst/>
              <a:defRPr/>
            </a:pPr>
            <a:r>
              <a:rPr lang="zh-CN" altLang="en-US" dirty="0"/>
              <a:t>点击中间的图标来选择图片，图片将根据页面比例进行自动裁剪</a:t>
            </a:r>
            <a:endParaRPr lang="en-US" altLang="zh-CN" dirty="0"/>
          </a:p>
        </p:txBody>
      </p:sp>
      <p:sp>
        <p:nvSpPr>
          <p:cNvPr id="3" name="Text Placeholder 2">
            <a:extLst>
              <a:ext uri="{FF2B5EF4-FFF2-40B4-BE49-F238E27FC236}">
                <a16:creationId xmlns:a16="http://schemas.microsoft.com/office/drawing/2014/main" id="{1D075570-D4CE-41D5-41A0-78431ABDE4C9}"/>
              </a:ext>
            </a:extLst>
          </p:cNvPr>
          <p:cNvSpPr>
            <a:spLocks noGrp="1"/>
          </p:cNvSpPr>
          <p:nvPr>
            <p:ph type="body" idx="11" hasCustomPrompt="1"/>
          </p:nvPr>
        </p:nvSpPr>
        <p:spPr>
          <a:xfrm>
            <a:off x="375989" y="338328"/>
            <a:ext cx="5577840" cy="369332"/>
          </a:xfrm>
          <a:prstGeom prst="rect">
            <a:avLst/>
          </a:prstGeom>
        </p:spPr>
        <p:txBody>
          <a:bodyPr wrap="square" anchor="ctr" anchorCtr="0">
            <a:spAutoFit/>
          </a:bodyPr>
          <a:lstStyle>
            <a:lvl1pPr marL="0" indent="0" algn="l">
              <a:spcBef>
                <a:spcPts val="0"/>
              </a:spcBef>
              <a:buNone/>
              <a:defRPr sz="1200" b="0" i="0" cap="none" baseline="0">
                <a:solidFill>
                  <a:schemeClr val="tx2"/>
                </a:solidFill>
                <a:latin typeface="+mj-lt"/>
                <a:cs typeface="Poppins SemiBold"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讲者名称</a:t>
            </a:r>
            <a:endParaRPr lang="en-US" altLang="zh-CN" dirty="0"/>
          </a:p>
          <a:p>
            <a:pPr lvl="0"/>
            <a:r>
              <a:rPr lang="zh-CN" altLang="en-US" dirty="0"/>
              <a:t>职位</a:t>
            </a:r>
            <a:endParaRPr lang="en-US" dirty="0"/>
          </a:p>
        </p:txBody>
      </p:sp>
      <p:pic>
        <p:nvPicPr>
          <p:cNvPr id="5" name="Picture 15">
            <a:extLst>
              <a:ext uri="{FF2B5EF4-FFF2-40B4-BE49-F238E27FC236}">
                <a16:creationId xmlns:a16="http://schemas.microsoft.com/office/drawing/2014/main" id="{012F4ACD-7D22-4701-D588-056A5F39C5E9}"/>
              </a:ext>
            </a:extLst>
          </p:cNvPr>
          <p:cNvPicPr>
            <a:picLocks noChangeAspect="1"/>
          </p:cNvPicPr>
          <p:nvPr userDrawn="1"/>
        </p:nvPicPr>
        <p:blipFill rotWithShape="1">
          <a:blip r:embed="rId3"/>
          <a:srcRect l="63450" t="37981"/>
          <a:stretch/>
        </p:blipFill>
        <p:spPr>
          <a:xfrm>
            <a:off x="10973202" y="201622"/>
            <a:ext cx="1159362" cy="432791"/>
          </a:xfrm>
          <a:prstGeom prst="rect">
            <a:avLst/>
          </a:prstGeom>
        </p:spPr>
      </p:pic>
    </p:spTree>
    <p:extLst>
      <p:ext uri="{BB962C8B-B14F-4D97-AF65-F5344CB8AC3E}">
        <p14:creationId xmlns:p14="http://schemas.microsoft.com/office/powerpoint/2010/main" val="4112737046"/>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 Content Col 1">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01062856-4A49-5C09-163B-65AC1B2255EC}"/>
              </a:ext>
            </a:extLst>
          </p:cNvPr>
          <p:cNvSpPr>
            <a:spLocks noGrp="1"/>
          </p:cNvSpPr>
          <p:nvPr>
            <p:ph type="title"/>
          </p:nvPr>
        </p:nvSpPr>
        <p:spPr>
          <a:xfrm>
            <a:off x="358337" y="271427"/>
            <a:ext cx="11470125" cy="430887"/>
          </a:xfrm>
          <a:prstGeom prst="rect">
            <a:avLst/>
          </a:prstGeom>
        </p:spPr>
        <p:txBody>
          <a:bodyPr vert="horz" lIns="0" tIns="0" rIns="0" bIns="0" rtlCol="0" anchor="t" anchorCtr="0">
            <a:spAutoFit/>
          </a:bodyPr>
          <a:lstStyle>
            <a:lvl1pPr>
              <a:defRPr>
                <a:latin typeface="+mj-lt"/>
              </a:defRPr>
            </a:lvl1pPr>
          </a:lstStyle>
          <a:p>
            <a:endParaRPr lang="en-US" dirty="0"/>
          </a:p>
        </p:txBody>
      </p:sp>
      <p:sp>
        <p:nvSpPr>
          <p:cNvPr id="5" name="Footer Placeholder 4">
            <a:extLst>
              <a:ext uri="{FF2B5EF4-FFF2-40B4-BE49-F238E27FC236}">
                <a16:creationId xmlns:a16="http://schemas.microsoft.com/office/drawing/2014/main" id="{593F4E7E-ACEE-5CA0-F83B-0FD72C48D8EC}"/>
              </a:ext>
            </a:extLst>
          </p:cNvPr>
          <p:cNvSpPr>
            <a:spLocks noGrp="1"/>
          </p:cNvSpPr>
          <p:nvPr>
            <p:ph type="ftr" sz="quarter" idx="10"/>
          </p:nvPr>
        </p:nvSpPr>
        <p:spPr/>
        <p:txBody>
          <a:bodyPr/>
          <a:lstStyle>
            <a:lvl1pPr>
              <a:defRPr>
                <a:solidFill>
                  <a:schemeClr val="tx1">
                    <a:lumMod val="65000"/>
                    <a:lumOff val="35000"/>
                  </a:schemeClr>
                </a:solidFill>
              </a:defRPr>
            </a:lvl1pPr>
          </a:lstStyle>
          <a:p>
            <a:endParaRPr lang="en-US"/>
          </a:p>
        </p:txBody>
      </p:sp>
    </p:spTree>
    <p:extLst>
      <p:ext uri="{BB962C8B-B14F-4D97-AF65-F5344CB8AC3E}">
        <p14:creationId xmlns:p14="http://schemas.microsoft.com/office/powerpoint/2010/main" val="3381529238"/>
      </p:ext>
    </p:extLst>
  </p:cSld>
  <p:clrMapOvr>
    <a:masterClrMapping/>
  </p:clrMapOvr>
  <p:extLst>
    <p:ext uri="{DCECCB84-F9BA-43D5-87BE-67443E8EF086}">
      <p15:sldGuideLst xmlns:p15="http://schemas.microsoft.com/office/powerpoint/2012/main">
        <p15:guide id="1" orient="horz" pos="928">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Section Divider -  Midnight Blue">
    <p:bg>
      <p:bgPr>
        <a:solidFill>
          <a:schemeClr val="accent3"/>
        </a:solidFill>
        <a:effectLst/>
      </p:bgPr>
    </p:bg>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92FECB00-AC7C-C060-3DF3-2A6C33A35F46}"/>
              </a:ext>
            </a:extLst>
          </p:cNvPr>
          <p:cNvSpPr txBox="1">
            <a:spLocks/>
          </p:cNvSpPr>
          <p:nvPr userDrawn="1"/>
        </p:nvSpPr>
        <p:spPr>
          <a:xfrm>
            <a:off x="10902997" y="6385348"/>
            <a:ext cx="365497" cy="138499"/>
          </a:xfrm>
          <a:prstGeom prst="rect">
            <a:avLst/>
          </a:prstGeom>
        </p:spPr>
        <p:txBody>
          <a:bodyPr vert="horz" lIns="0" tIns="0" rIns="0" bIns="0" rtlCol="0" anchor="t" anchorCtr="0"/>
          <a:lstStyle>
            <a:defPPr>
              <a:defRPr lang="en-US"/>
            </a:defPPr>
            <a:lvl1pPr algn="r" rtl="0" fontAlgn="auto">
              <a:spcBef>
                <a:spcPts val="0"/>
              </a:spcBef>
              <a:spcAft>
                <a:spcPts val="0"/>
              </a:spcAft>
              <a:defRPr sz="800" kern="1200" smtClean="0">
                <a:solidFill>
                  <a:schemeClr val="tx2"/>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endParaRPr lang="en-US" sz="900" b="0" dirty="0">
              <a:solidFill>
                <a:schemeClr val="bg1"/>
              </a:solidFill>
              <a:latin typeface="+mj-lt"/>
            </a:endParaRPr>
          </a:p>
        </p:txBody>
      </p:sp>
      <p:pic>
        <p:nvPicPr>
          <p:cNvPr id="6" name="Graphic 5">
            <a:extLst>
              <a:ext uri="{FF2B5EF4-FFF2-40B4-BE49-F238E27FC236}">
                <a16:creationId xmlns:a16="http://schemas.microsoft.com/office/drawing/2014/main" id="{45540644-E2DD-6148-7941-C32962A456F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519204" y="6317437"/>
            <a:ext cx="274320" cy="274320"/>
          </a:xfrm>
          <a:prstGeom prst="rect">
            <a:avLst/>
          </a:prstGeom>
        </p:spPr>
      </p:pic>
      <p:sp>
        <p:nvSpPr>
          <p:cNvPr id="7" name="Title 1">
            <a:extLst>
              <a:ext uri="{FF2B5EF4-FFF2-40B4-BE49-F238E27FC236}">
                <a16:creationId xmlns:a16="http://schemas.microsoft.com/office/drawing/2014/main" id="{45628D6B-2CFA-AB61-B2EA-B2E2FA697945}"/>
              </a:ext>
            </a:extLst>
          </p:cNvPr>
          <p:cNvSpPr>
            <a:spLocks noGrp="1"/>
          </p:cNvSpPr>
          <p:nvPr>
            <p:ph type="ctrTitle" hasCustomPrompt="1"/>
          </p:nvPr>
        </p:nvSpPr>
        <p:spPr>
          <a:xfrm>
            <a:off x="336165" y="3000231"/>
            <a:ext cx="7031736" cy="738664"/>
          </a:xfrm>
          <a:prstGeom prst="rect">
            <a:avLst/>
          </a:prstGeom>
        </p:spPr>
        <p:txBody>
          <a:bodyPr anchor="ctr" anchorCtr="0"/>
          <a:lstStyle>
            <a:lvl1pPr algn="l">
              <a:lnSpc>
                <a:spcPct val="100000"/>
              </a:lnSpc>
              <a:defRPr sz="4800">
                <a:solidFill>
                  <a:schemeClr val="bg1"/>
                </a:solidFill>
              </a:defRPr>
            </a:lvl1pPr>
          </a:lstStyle>
          <a:p>
            <a:r>
              <a:rPr lang="zh-CN" altLang="en-US" dirty="0"/>
              <a:t>添加章节名称</a:t>
            </a:r>
            <a:endParaRPr lang="en-US" dirty="0"/>
          </a:p>
        </p:txBody>
      </p:sp>
      <p:pic>
        <p:nvPicPr>
          <p:cNvPr id="2" name="Graphic 1">
            <a:extLst>
              <a:ext uri="{FF2B5EF4-FFF2-40B4-BE49-F238E27FC236}">
                <a16:creationId xmlns:a16="http://schemas.microsoft.com/office/drawing/2014/main" id="{1C3B1EEF-84CF-6ED1-F52B-DD57093318C5}"/>
              </a:ext>
            </a:extLst>
          </p:cNvPr>
          <p:cNvPicPr>
            <a:picLocks noGrp="1" noRot="1" noChangeAspect="1" noMove="1" noResize="1" noEditPoints="1" noAdjustHandles="1" noChangeArrowheads="1" noChangeShapeType="1" noCrop="1"/>
          </p:cNvPicPr>
          <p:nvPr userDrawn="1"/>
        </p:nvPicPr>
        <p:blipFill>
          <a:blip r:embed="rId4">
            <a:extLst>
              <a:ext uri="{96DAC541-7B7A-43D3-8B79-37D633B846F1}">
                <asvg:svgBlip xmlns:asvg="http://schemas.microsoft.com/office/drawing/2016/SVG/main" r:embed="rId5"/>
              </a:ext>
            </a:extLst>
          </a:blip>
          <a:stretch>
            <a:fillRect/>
          </a:stretch>
        </p:blipFill>
        <p:spPr>
          <a:xfrm>
            <a:off x="-14179" y="520995"/>
            <a:ext cx="11704739" cy="5514188"/>
          </a:xfrm>
          <a:prstGeom prst="rect">
            <a:avLst/>
          </a:prstGeom>
        </p:spPr>
      </p:pic>
      <p:pic>
        <p:nvPicPr>
          <p:cNvPr id="5" name="图片 4">
            <a:extLst>
              <a:ext uri="{FF2B5EF4-FFF2-40B4-BE49-F238E27FC236}">
                <a16:creationId xmlns:a16="http://schemas.microsoft.com/office/drawing/2014/main" id="{B205E17E-D551-4859-5511-96E1CEE041DE}"/>
              </a:ext>
            </a:extLst>
          </p:cNvPr>
          <p:cNvPicPr>
            <a:picLocks noChangeAspect="1"/>
          </p:cNvPicPr>
          <p:nvPr userDrawn="1"/>
        </p:nvPicPr>
        <p:blipFill>
          <a:blip r:embed="rId6"/>
          <a:stretch>
            <a:fillRect/>
          </a:stretch>
        </p:blipFill>
        <p:spPr>
          <a:xfrm>
            <a:off x="10981893" y="6333936"/>
            <a:ext cx="1016714" cy="241322"/>
          </a:xfrm>
          <a:prstGeom prst="rect">
            <a:avLst/>
          </a:prstGeom>
        </p:spPr>
      </p:pic>
    </p:spTree>
    <p:extLst>
      <p:ext uri="{BB962C8B-B14F-4D97-AF65-F5344CB8AC3E}">
        <p14:creationId xmlns:p14="http://schemas.microsoft.com/office/powerpoint/2010/main" val="665539160"/>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mplate Palette Colors">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30CD785-0CEF-A5E3-AF23-EC8F19AFD558}"/>
              </a:ext>
            </a:extLst>
          </p:cNvPr>
          <p:cNvSpPr>
            <a:spLocks noGrp="1"/>
          </p:cNvSpPr>
          <p:nvPr>
            <p:ph type="ftr" sz="quarter" idx="10"/>
          </p:nvPr>
        </p:nvSpPr>
        <p:spPr/>
        <p:txBody>
          <a:bodyPr/>
          <a:lstStyle/>
          <a:p>
            <a:endParaRPr lang="en-US" dirty="0"/>
          </a:p>
        </p:txBody>
      </p:sp>
      <p:cxnSp>
        <p:nvCxnSpPr>
          <p:cNvPr id="4" name="Straight Connector 3">
            <a:extLst>
              <a:ext uri="{FF2B5EF4-FFF2-40B4-BE49-F238E27FC236}">
                <a16:creationId xmlns:a16="http://schemas.microsoft.com/office/drawing/2014/main" id="{29BEBA64-D2E4-8A2C-80E8-D3C7433BA4BB}"/>
              </a:ext>
            </a:extLst>
          </p:cNvPr>
          <p:cNvCxnSpPr>
            <a:cxnSpLocks/>
          </p:cNvCxnSpPr>
          <p:nvPr userDrawn="1"/>
        </p:nvCxnSpPr>
        <p:spPr>
          <a:xfrm>
            <a:off x="364300" y="1243783"/>
            <a:ext cx="11466576" cy="0"/>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Text Box 53">
            <a:extLst>
              <a:ext uri="{FF2B5EF4-FFF2-40B4-BE49-F238E27FC236}">
                <a16:creationId xmlns:a16="http://schemas.microsoft.com/office/drawing/2014/main" id="{F3ED04DA-B50D-319B-EF24-190136BCF092}"/>
              </a:ext>
            </a:extLst>
          </p:cNvPr>
          <p:cNvSpPr txBox="1">
            <a:spLocks noChangeArrowheads="1"/>
          </p:cNvSpPr>
          <p:nvPr userDrawn="1"/>
        </p:nvSpPr>
        <p:spPr bwMode="gray">
          <a:xfrm>
            <a:off x="358337" y="1438948"/>
            <a:ext cx="1298228" cy="191877"/>
          </a:xfrm>
          <a:prstGeom prst="rect">
            <a:avLst/>
          </a:prstGeom>
        </p:spPr>
        <p:txBody>
          <a:bodyPr wrap="square"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zh-CN" altLang="en-US" sz="1200" b="1" i="0" dirty="0">
                <a:solidFill>
                  <a:schemeClr val="tx2"/>
                </a:solidFill>
                <a:latin typeface="+mj-lt"/>
              </a:rPr>
              <a:t>首选色</a:t>
            </a:r>
            <a:endParaRPr lang="en-US" sz="1200" b="1" i="0" dirty="0">
              <a:solidFill>
                <a:schemeClr val="tx2"/>
              </a:solidFill>
              <a:latin typeface="+mj-lt"/>
            </a:endParaRPr>
          </a:p>
        </p:txBody>
      </p:sp>
      <p:sp>
        <p:nvSpPr>
          <p:cNvPr id="6" name="Rectangle: Rounded Corners 8">
            <a:extLst>
              <a:ext uri="{FF2B5EF4-FFF2-40B4-BE49-F238E27FC236}">
                <a16:creationId xmlns:a16="http://schemas.microsoft.com/office/drawing/2014/main" id="{ACCCE185-2AFD-9461-CAE0-200067EF2B88}"/>
              </a:ext>
            </a:extLst>
          </p:cNvPr>
          <p:cNvSpPr/>
          <p:nvPr userDrawn="1"/>
        </p:nvSpPr>
        <p:spPr>
          <a:xfrm>
            <a:off x="1921767" y="1772570"/>
            <a:ext cx="1013780" cy="1013780"/>
          </a:xfrm>
          <a:prstGeom prst="ellipse">
            <a:avLst/>
          </a:prstGeom>
          <a:solidFill>
            <a:schemeClr val="accent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lgn="ctr"/>
            <a:r>
              <a:rPr lang="zh-CN" altLang="en-US" sz="1000" b="0" i="0" dirty="0">
                <a:solidFill>
                  <a:schemeClr val="bg1"/>
                </a:solidFill>
                <a:latin typeface="+mn-lt"/>
              </a:rPr>
              <a:t>牛津蓝</a:t>
            </a:r>
            <a:endParaRPr lang="en-US" sz="1000" b="0" i="0" dirty="0">
              <a:solidFill>
                <a:schemeClr val="bg1"/>
              </a:solidFill>
              <a:latin typeface="+mn-lt"/>
            </a:endParaRPr>
          </a:p>
          <a:p>
            <a:pPr lvl="0" algn="ctr"/>
            <a:r>
              <a:rPr lang="en-US" sz="1000" b="0" i="0" dirty="0">
                <a:solidFill>
                  <a:schemeClr val="bg1"/>
                </a:solidFill>
                <a:latin typeface="+mn-lt"/>
              </a:rPr>
              <a:t>15,36,69</a:t>
            </a:r>
          </a:p>
        </p:txBody>
      </p:sp>
      <p:sp>
        <p:nvSpPr>
          <p:cNvPr id="7" name="Rectangle: Rounded Corners 10">
            <a:extLst>
              <a:ext uri="{FF2B5EF4-FFF2-40B4-BE49-F238E27FC236}">
                <a16:creationId xmlns:a16="http://schemas.microsoft.com/office/drawing/2014/main" id="{1C710C03-B535-ADE8-2DDB-5AA91DDBEBD8}"/>
              </a:ext>
            </a:extLst>
          </p:cNvPr>
          <p:cNvSpPr/>
          <p:nvPr userDrawn="1"/>
        </p:nvSpPr>
        <p:spPr>
          <a:xfrm>
            <a:off x="3482927" y="1772570"/>
            <a:ext cx="1013780" cy="1013780"/>
          </a:xfrm>
          <a:prstGeom prst="ellipse">
            <a:avLst/>
          </a:prstGeom>
          <a:solidFill>
            <a:srgbClr val="28334A"/>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r>
              <a:rPr lang="zh-CN" altLang="en-US" sz="1000" b="0" i="0" dirty="0">
                <a:solidFill>
                  <a:schemeClr val="bg1"/>
                </a:solidFill>
                <a:latin typeface="+mn-lt"/>
              </a:rPr>
              <a:t>午夜蓝</a:t>
            </a:r>
            <a:r>
              <a:rPr lang="en-US" sz="1000" b="0" i="0" dirty="0">
                <a:solidFill>
                  <a:schemeClr val="bg1"/>
                </a:solidFill>
                <a:latin typeface="+mn-lt"/>
              </a:rPr>
              <a:t>40,51,74</a:t>
            </a:r>
          </a:p>
        </p:txBody>
      </p:sp>
      <p:sp>
        <p:nvSpPr>
          <p:cNvPr id="8" name="Rectangle: Rounded Corners 15">
            <a:extLst>
              <a:ext uri="{FF2B5EF4-FFF2-40B4-BE49-F238E27FC236}">
                <a16:creationId xmlns:a16="http://schemas.microsoft.com/office/drawing/2014/main" id="{CC28E212-70AF-1C31-1496-728504AE3DCC}"/>
              </a:ext>
            </a:extLst>
          </p:cNvPr>
          <p:cNvSpPr/>
          <p:nvPr userDrawn="1"/>
        </p:nvSpPr>
        <p:spPr>
          <a:xfrm>
            <a:off x="358337" y="1772570"/>
            <a:ext cx="1013780" cy="101378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r>
              <a:rPr lang="zh-CN" altLang="en-US" sz="1000" b="0" i="0">
                <a:solidFill>
                  <a:schemeClr val="bg1"/>
                </a:solidFill>
                <a:latin typeface="+mn-lt"/>
              </a:rPr>
              <a:t>瑞士红</a:t>
            </a:r>
            <a:r>
              <a:rPr lang="en-US" sz="1000" b="0" i="0">
                <a:solidFill>
                  <a:schemeClr val="bg1"/>
                </a:solidFill>
                <a:latin typeface="+mn-lt"/>
              </a:rPr>
              <a:t>214,43,30</a:t>
            </a:r>
            <a:endParaRPr lang="en-US" sz="1000" b="0" i="0" dirty="0">
              <a:solidFill>
                <a:schemeClr val="bg1"/>
              </a:solidFill>
              <a:latin typeface="+mn-lt"/>
            </a:endParaRPr>
          </a:p>
        </p:txBody>
      </p:sp>
      <p:sp>
        <p:nvSpPr>
          <p:cNvPr id="10" name="Text Box 53">
            <a:extLst>
              <a:ext uri="{FF2B5EF4-FFF2-40B4-BE49-F238E27FC236}">
                <a16:creationId xmlns:a16="http://schemas.microsoft.com/office/drawing/2014/main" id="{D391FF2E-F5A7-62D1-B3B4-3B8CE40E25A7}"/>
              </a:ext>
            </a:extLst>
          </p:cNvPr>
          <p:cNvSpPr txBox="1">
            <a:spLocks noChangeArrowheads="1"/>
          </p:cNvSpPr>
          <p:nvPr userDrawn="1"/>
        </p:nvSpPr>
        <p:spPr bwMode="gray">
          <a:xfrm>
            <a:off x="358337" y="3074691"/>
            <a:ext cx="1561160" cy="191877"/>
          </a:xfrm>
          <a:prstGeom prst="rect">
            <a:avLst/>
          </a:prstGeom>
        </p:spPr>
        <p:txBody>
          <a:bodyPr wrap="square"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l" eaLnBrk="1" hangingPunct="1"/>
            <a:r>
              <a:rPr lang="zh-CN" altLang="en-US" sz="1200" b="1" i="0" dirty="0">
                <a:solidFill>
                  <a:schemeClr val="tx2"/>
                </a:solidFill>
                <a:latin typeface="+mj-lt"/>
              </a:rPr>
              <a:t>辅助色</a:t>
            </a:r>
            <a:endParaRPr lang="en-US" sz="1200" b="1" i="0" dirty="0">
              <a:solidFill>
                <a:schemeClr val="tx2"/>
              </a:solidFill>
              <a:latin typeface="+mj-lt"/>
            </a:endParaRPr>
          </a:p>
        </p:txBody>
      </p:sp>
      <p:sp>
        <p:nvSpPr>
          <p:cNvPr id="12" name="Rectangle: Rounded Corners 11">
            <a:extLst>
              <a:ext uri="{FF2B5EF4-FFF2-40B4-BE49-F238E27FC236}">
                <a16:creationId xmlns:a16="http://schemas.microsoft.com/office/drawing/2014/main" id="{E78166D4-88E8-450F-2F63-3C83A0F41D05}"/>
              </a:ext>
            </a:extLst>
          </p:cNvPr>
          <p:cNvSpPr/>
          <p:nvPr userDrawn="1"/>
        </p:nvSpPr>
        <p:spPr>
          <a:xfrm>
            <a:off x="358337" y="3408313"/>
            <a:ext cx="1013780" cy="1013780"/>
          </a:xfrm>
          <a:prstGeom prst="ellipse">
            <a:avLst/>
          </a:prstGeom>
          <a:solidFill>
            <a:srgbClr val="003A7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r>
              <a:rPr lang="zh-CN" altLang="en-US" sz="1000" b="0" i="0" dirty="0">
                <a:solidFill>
                  <a:schemeClr val="bg1"/>
                </a:solidFill>
                <a:latin typeface="+mn-lt"/>
              </a:rPr>
              <a:t>深蓝</a:t>
            </a:r>
            <a:r>
              <a:rPr lang="en-US" sz="1000" b="0" i="0" dirty="0">
                <a:solidFill>
                  <a:schemeClr val="bg1"/>
                </a:solidFill>
                <a:latin typeface="+mn-lt"/>
              </a:rPr>
              <a:t>*</a:t>
            </a:r>
          </a:p>
          <a:p>
            <a:pPr lvl="0" algn="ctr"/>
            <a:r>
              <a:rPr lang="en-US" sz="1000" b="0" i="0" dirty="0">
                <a:solidFill>
                  <a:schemeClr val="bg1"/>
                </a:solidFill>
                <a:latin typeface="+mn-lt"/>
              </a:rPr>
              <a:t>0,58,112</a:t>
            </a:r>
          </a:p>
        </p:txBody>
      </p:sp>
      <p:sp>
        <p:nvSpPr>
          <p:cNvPr id="13" name="Rectangle: Rounded Corners 13">
            <a:extLst>
              <a:ext uri="{FF2B5EF4-FFF2-40B4-BE49-F238E27FC236}">
                <a16:creationId xmlns:a16="http://schemas.microsoft.com/office/drawing/2014/main" id="{79D4F712-CBFF-73CF-7BB9-38D26D61B93A}"/>
              </a:ext>
            </a:extLst>
          </p:cNvPr>
          <p:cNvSpPr/>
          <p:nvPr userDrawn="1"/>
        </p:nvSpPr>
        <p:spPr>
          <a:xfrm>
            <a:off x="1921767" y="5044057"/>
            <a:ext cx="1013780" cy="1013780"/>
          </a:xfrm>
          <a:prstGeom prst="ellipse">
            <a:avLst/>
          </a:prstGeom>
          <a:solidFill>
            <a:srgbClr val="D9D9D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r>
              <a:rPr lang="zh-CN" altLang="en-US" sz="1000" b="0" i="0" dirty="0">
                <a:solidFill>
                  <a:schemeClr val="tx2"/>
                </a:solidFill>
                <a:latin typeface="+mn-lt"/>
              </a:rPr>
              <a:t>云灰</a:t>
            </a:r>
            <a:r>
              <a:rPr lang="en-US" sz="1000" b="0" i="0" dirty="0">
                <a:solidFill>
                  <a:schemeClr val="tx2"/>
                </a:solidFill>
                <a:latin typeface="+mn-lt"/>
              </a:rPr>
              <a:t>*</a:t>
            </a:r>
          </a:p>
          <a:p>
            <a:pPr lvl="0" algn="ctr"/>
            <a:r>
              <a:rPr lang="en-US" sz="1000" b="0" i="0" dirty="0">
                <a:solidFill>
                  <a:schemeClr val="tx2"/>
                </a:solidFill>
                <a:latin typeface="+mn-lt"/>
              </a:rPr>
              <a:t>217,217,214</a:t>
            </a:r>
          </a:p>
        </p:txBody>
      </p:sp>
      <p:sp>
        <p:nvSpPr>
          <p:cNvPr id="14" name="Text Box 53">
            <a:extLst>
              <a:ext uri="{FF2B5EF4-FFF2-40B4-BE49-F238E27FC236}">
                <a16:creationId xmlns:a16="http://schemas.microsoft.com/office/drawing/2014/main" id="{AB0E5B66-15BD-D995-9918-2EB6D2AF4191}"/>
              </a:ext>
            </a:extLst>
          </p:cNvPr>
          <p:cNvSpPr txBox="1">
            <a:spLocks noChangeArrowheads="1"/>
          </p:cNvSpPr>
          <p:nvPr userDrawn="1"/>
        </p:nvSpPr>
        <p:spPr bwMode="gray">
          <a:xfrm>
            <a:off x="358336" y="4710435"/>
            <a:ext cx="1254406" cy="191877"/>
          </a:xfrm>
          <a:prstGeom prst="rect">
            <a:avLst/>
          </a:prstGeom>
        </p:spPr>
        <p:txBody>
          <a:bodyPr wrap="square"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l" eaLnBrk="1" hangingPunct="1"/>
            <a:r>
              <a:rPr lang="zh-CN" altLang="en-US" sz="1200" b="1" i="0" dirty="0">
                <a:solidFill>
                  <a:schemeClr val="tx2"/>
                </a:solidFill>
                <a:latin typeface="+mj-lt"/>
              </a:rPr>
              <a:t>中性色</a:t>
            </a:r>
            <a:endParaRPr lang="en-US" sz="1200" b="1" i="0" dirty="0">
              <a:solidFill>
                <a:schemeClr val="tx2"/>
              </a:solidFill>
              <a:latin typeface="+mj-lt"/>
            </a:endParaRPr>
          </a:p>
        </p:txBody>
      </p:sp>
      <p:sp>
        <p:nvSpPr>
          <p:cNvPr id="15" name="Rectangle: Rounded Corners 12">
            <a:extLst>
              <a:ext uri="{FF2B5EF4-FFF2-40B4-BE49-F238E27FC236}">
                <a16:creationId xmlns:a16="http://schemas.microsoft.com/office/drawing/2014/main" id="{18A8E9BD-8BB0-523B-9ADC-3094B07EEFE0}"/>
              </a:ext>
            </a:extLst>
          </p:cNvPr>
          <p:cNvSpPr/>
          <p:nvPr userDrawn="1"/>
        </p:nvSpPr>
        <p:spPr>
          <a:xfrm>
            <a:off x="360607" y="5044057"/>
            <a:ext cx="1013780" cy="1013780"/>
          </a:xfrm>
          <a:prstGeom prst="ellipse">
            <a:avLst/>
          </a:prstGeom>
          <a:solidFill>
            <a:srgbClr val="82787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r>
              <a:rPr lang="zh-CN" altLang="en-US" sz="1000" b="0" i="0" dirty="0">
                <a:solidFill>
                  <a:prstClr val="white"/>
                </a:solidFill>
                <a:latin typeface="+mn-lt"/>
              </a:rPr>
              <a:t>玄武灰</a:t>
            </a:r>
            <a:r>
              <a:rPr lang="en-US" sz="1000" b="0" i="0" dirty="0">
                <a:solidFill>
                  <a:prstClr val="white"/>
                </a:solidFill>
                <a:latin typeface="+mn-lt"/>
              </a:rPr>
              <a:t>*</a:t>
            </a:r>
          </a:p>
          <a:p>
            <a:pPr lvl="0" algn="ctr"/>
            <a:r>
              <a:rPr lang="en-US" sz="1000" b="0" i="0" dirty="0">
                <a:solidFill>
                  <a:schemeClr val="bg1"/>
                </a:solidFill>
                <a:latin typeface="+mn-lt"/>
              </a:rPr>
              <a:t>130,120,112</a:t>
            </a:r>
          </a:p>
        </p:txBody>
      </p:sp>
      <p:sp>
        <p:nvSpPr>
          <p:cNvPr id="17" name="Rectangle: Rounded Corners 13">
            <a:extLst>
              <a:ext uri="{FF2B5EF4-FFF2-40B4-BE49-F238E27FC236}">
                <a16:creationId xmlns:a16="http://schemas.microsoft.com/office/drawing/2014/main" id="{78D5C597-A8EE-83B8-E57C-D7AA569D56E7}"/>
              </a:ext>
            </a:extLst>
          </p:cNvPr>
          <p:cNvSpPr/>
          <p:nvPr userDrawn="1"/>
        </p:nvSpPr>
        <p:spPr>
          <a:xfrm>
            <a:off x="3482927" y="5044057"/>
            <a:ext cx="1013780" cy="1013780"/>
          </a:xfrm>
          <a:prstGeom prst="ellipse">
            <a:avLst/>
          </a:prstGeom>
          <a:solidFill>
            <a:srgbClr val="96A3A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r>
              <a:rPr lang="zh-CN" altLang="en-US" sz="1000" b="0" i="0" dirty="0">
                <a:solidFill>
                  <a:prstClr val="white"/>
                </a:solidFill>
                <a:latin typeface="+mn-lt"/>
              </a:rPr>
              <a:t>石板灰</a:t>
            </a:r>
            <a:r>
              <a:rPr lang="en-US" sz="1000" b="0" i="0" dirty="0">
                <a:solidFill>
                  <a:prstClr val="white"/>
                </a:solidFill>
                <a:latin typeface="+mn-lt"/>
              </a:rPr>
              <a:t>*</a:t>
            </a:r>
          </a:p>
          <a:p>
            <a:pPr lvl="0" algn="ctr"/>
            <a:r>
              <a:rPr lang="en-US" sz="1000" b="0" i="0" dirty="0">
                <a:solidFill>
                  <a:schemeClr val="bg1"/>
                </a:solidFill>
                <a:latin typeface="+mn-lt"/>
              </a:rPr>
              <a:t>150,163,173</a:t>
            </a:r>
          </a:p>
        </p:txBody>
      </p:sp>
      <p:sp>
        <p:nvSpPr>
          <p:cNvPr id="18" name="Rectangle: Rounded Corners 13">
            <a:extLst>
              <a:ext uri="{FF2B5EF4-FFF2-40B4-BE49-F238E27FC236}">
                <a16:creationId xmlns:a16="http://schemas.microsoft.com/office/drawing/2014/main" id="{EF5891AC-4356-57DE-FBF8-10FEEEFD5351}"/>
              </a:ext>
            </a:extLst>
          </p:cNvPr>
          <p:cNvSpPr/>
          <p:nvPr userDrawn="1"/>
        </p:nvSpPr>
        <p:spPr>
          <a:xfrm>
            <a:off x="5044087" y="5044057"/>
            <a:ext cx="1013780" cy="1013780"/>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r>
              <a:rPr lang="zh-CN" altLang="en-US" sz="1000" b="0" i="0" dirty="0">
                <a:solidFill>
                  <a:prstClr val="white"/>
                </a:solidFill>
                <a:latin typeface="+mn-lt"/>
              </a:rPr>
              <a:t>黑色</a:t>
            </a:r>
            <a:endParaRPr lang="en-US" sz="1000" b="0" i="0" dirty="0">
              <a:solidFill>
                <a:prstClr val="white"/>
              </a:solidFill>
              <a:latin typeface="+mn-lt"/>
            </a:endParaRPr>
          </a:p>
          <a:p>
            <a:pPr lvl="0" algn="ctr"/>
            <a:r>
              <a:rPr lang="en-US" sz="1000" b="0" i="0" dirty="0">
                <a:solidFill>
                  <a:schemeClr val="bg1"/>
                </a:solidFill>
                <a:latin typeface="+mn-lt"/>
              </a:rPr>
              <a:t>0,0,0</a:t>
            </a:r>
          </a:p>
        </p:txBody>
      </p:sp>
      <p:sp>
        <p:nvSpPr>
          <p:cNvPr id="20" name="Rounded Rectangle 19">
            <a:extLst>
              <a:ext uri="{FF2B5EF4-FFF2-40B4-BE49-F238E27FC236}">
                <a16:creationId xmlns:a16="http://schemas.microsoft.com/office/drawing/2014/main" id="{D0CEBEA7-0194-591F-D96F-CFC59DBEF499}"/>
              </a:ext>
            </a:extLst>
          </p:cNvPr>
          <p:cNvSpPr/>
          <p:nvPr/>
        </p:nvSpPr>
        <p:spPr>
          <a:xfrm>
            <a:off x="9000709" y="1585514"/>
            <a:ext cx="2820982" cy="2819431"/>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ormAutofit/>
          </a:bodyPr>
          <a:lstStyle/>
          <a:p>
            <a:pPr algn="ctr">
              <a:lnSpc>
                <a:spcPct val="150000"/>
              </a:lnSpc>
            </a:pPr>
            <a:r>
              <a:rPr lang="en-US" sz="1800" dirty="0">
                <a:solidFill>
                  <a:schemeClr val="tx2"/>
                </a:solidFill>
              </a:rPr>
              <a:t>*</a:t>
            </a:r>
            <a:r>
              <a:rPr lang="zh-CN" altLang="en-US" sz="1800" dirty="0">
                <a:solidFill>
                  <a:schemeClr val="tx2"/>
                </a:solidFill>
              </a:rPr>
              <a:t>请使用取色器</a:t>
            </a:r>
            <a:endParaRPr lang="en-US" altLang="zh-CN" sz="1800" dirty="0">
              <a:solidFill>
                <a:schemeClr val="tx2"/>
              </a:solidFill>
            </a:endParaRPr>
          </a:p>
          <a:p>
            <a:pPr algn="ctr">
              <a:lnSpc>
                <a:spcPct val="150000"/>
              </a:lnSpc>
            </a:pPr>
            <a:r>
              <a:rPr lang="zh-CN" altLang="en-US" sz="1800" dirty="0">
                <a:solidFill>
                  <a:schemeClr val="tx2"/>
                </a:solidFill>
              </a:rPr>
              <a:t>来选取和应用</a:t>
            </a:r>
            <a:endParaRPr lang="en-US" altLang="zh-CN" sz="1800" dirty="0">
              <a:solidFill>
                <a:schemeClr val="tx2"/>
              </a:solidFill>
            </a:endParaRPr>
          </a:p>
          <a:p>
            <a:pPr algn="ctr">
              <a:lnSpc>
                <a:spcPct val="150000"/>
              </a:lnSpc>
            </a:pPr>
            <a:r>
              <a:rPr lang="zh-CN" altLang="en-US" sz="1800" dirty="0">
                <a:solidFill>
                  <a:schemeClr val="tx2"/>
                </a:solidFill>
              </a:rPr>
              <a:t>不在主题颜色中的颜色</a:t>
            </a:r>
            <a:endParaRPr lang="en-US" sz="1800" dirty="0">
              <a:solidFill>
                <a:schemeClr val="tx2"/>
              </a:solidFill>
            </a:endParaRPr>
          </a:p>
        </p:txBody>
      </p:sp>
      <p:grpSp>
        <p:nvGrpSpPr>
          <p:cNvPr id="21" name="Group 20">
            <a:extLst>
              <a:ext uri="{FF2B5EF4-FFF2-40B4-BE49-F238E27FC236}">
                <a16:creationId xmlns:a16="http://schemas.microsoft.com/office/drawing/2014/main" id="{86EE2006-349D-9617-D3D3-8250EF988FCA}"/>
              </a:ext>
            </a:extLst>
          </p:cNvPr>
          <p:cNvGrpSpPr/>
          <p:nvPr/>
        </p:nvGrpSpPr>
        <p:grpSpPr>
          <a:xfrm>
            <a:off x="11235760" y="2456244"/>
            <a:ext cx="213243" cy="270310"/>
            <a:chOff x="9043497" y="5229916"/>
            <a:chExt cx="213243" cy="270310"/>
          </a:xfrm>
        </p:grpSpPr>
        <p:sp>
          <p:nvSpPr>
            <p:cNvPr id="22" name="Freeform 21">
              <a:extLst>
                <a:ext uri="{FF2B5EF4-FFF2-40B4-BE49-F238E27FC236}">
                  <a16:creationId xmlns:a16="http://schemas.microsoft.com/office/drawing/2014/main" id="{456409D6-352F-00F6-A0D3-7A2E6B127598}"/>
                </a:ext>
              </a:extLst>
            </p:cNvPr>
            <p:cNvSpPr/>
            <p:nvPr/>
          </p:nvSpPr>
          <p:spPr>
            <a:xfrm>
              <a:off x="9043497" y="5310041"/>
              <a:ext cx="155891" cy="190185"/>
            </a:xfrm>
            <a:custGeom>
              <a:avLst/>
              <a:gdLst>
                <a:gd name="connsiteX0" fmla="*/ 113850 w 155891"/>
                <a:gd name="connsiteY0" fmla="*/ 0 h 190185"/>
                <a:gd name="connsiteX1" fmla="*/ 17125 w 155891"/>
                <a:gd name="connsiteY1" fmla="*/ 127350 h 190185"/>
                <a:gd name="connsiteX2" fmla="*/ 11749 w 155891"/>
                <a:gd name="connsiteY2" fmla="*/ 143870 h 190185"/>
                <a:gd name="connsiteX3" fmla="*/ 2185 w 155891"/>
                <a:gd name="connsiteY3" fmla="*/ 172973 h 190185"/>
                <a:gd name="connsiteX4" fmla="*/ 2185 w 155891"/>
                <a:gd name="connsiteY4" fmla="*/ 172973 h 190185"/>
                <a:gd name="connsiteX5" fmla="*/ 4229 w 155891"/>
                <a:gd name="connsiteY5" fmla="*/ 187998 h 190185"/>
                <a:gd name="connsiteX6" fmla="*/ 4229 w 155891"/>
                <a:gd name="connsiteY6" fmla="*/ 187998 h 190185"/>
                <a:gd name="connsiteX7" fmla="*/ 19241 w 155891"/>
                <a:gd name="connsiteY7" fmla="*/ 185952 h 190185"/>
                <a:gd name="connsiteX8" fmla="*/ 19241 w 155891"/>
                <a:gd name="connsiteY8" fmla="*/ 185952 h 190185"/>
                <a:gd name="connsiteX9" fmla="*/ 44699 w 155891"/>
                <a:gd name="connsiteY9" fmla="*/ 168942 h 190185"/>
                <a:gd name="connsiteX10" fmla="*/ 59166 w 155891"/>
                <a:gd name="connsiteY10" fmla="*/ 159340 h 190185"/>
                <a:gd name="connsiteX11" fmla="*/ 155892 w 155891"/>
                <a:gd name="connsiteY11" fmla="*/ 31990 h 19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5891" h="190185">
                  <a:moveTo>
                    <a:pt x="113850" y="0"/>
                  </a:moveTo>
                  <a:lnTo>
                    <a:pt x="17125" y="127350"/>
                  </a:lnTo>
                  <a:cubicBezTo>
                    <a:pt x="13376" y="132286"/>
                    <a:pt x="11627" y="138118"/>
                    <a:pt x="11749" y="143870"/>
                  </a:cubicBezTo>
                  <a:cubicBezTo>
                    <a:pt x="11970" y="154367"/>
                    <a:pt x="8533" y="164616"/>
                    <a:pt x="2185" y="172973"/>
                  </a:cubicBezTo>
                  <a:lnTo>
                    <a:pt x="2185" y="172973"/>
                  </a:lnTo>
                  <a:cubicBezTo>
                    <a:pt x="-1396" y="177688"/>
                    <a:pt x="-479" y="184414"/>
                    <a:pt x="4229" y="187998"/>
                  </a:cubicBezTo>
                  <a:lnTo>
                    <a:pt x="4229" y="187998"/>
                  </a:lnTo>
                  <a:cubicBezTo>
                    <a:pt x="8940" y="191582"/>
                    <a:pt x="15660" y="190667"/>
                    <a:pt x="19241" y="185952"/>
                  </a:cubicBezTo>
                  <a:lnTo>
                    <a:pt x="19241" y="185952"/>
                  </a:lnTo>
                  <a:cubicBezTo>
                    <a:pt x="25589" y="177595"/>
                    <a:pt x="34534" y="171539"/>
                    <a:pt x="44699" y="168942"/>
                  </a:cubicBezTo>
                  <a:cubicBezTo>
                    <a:pt x="50269" y="167519"/>
                    <a:pt x="55415" y="164275"/>
                    <a:pt x="59166" y="159340"/>
                  </a:cubicBezTo>
                  <a:lnTo>
                    <a:pt x="155892" y="31990"/>
                  </a:lnTo>
                </a:path>
              </a:pathLst>
            </a:custGeom>
            <a:noFill/>
            <a:ln w="7579" cap="flat">
              <a:solidFill>
                <a:schemeClr val="accent3"/>
              </a:solid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1E460BE5-0C7D-A5DD-6C2C-670C7E294EA8}"/>
                </a:ext>
              </a:extLst>
            </p:cNvPr>
            <p:cNvSpPr/>
            <p:nvPr/>
          </p:nvSpPr>
          <p:spPr>
            <a:xfrm>
              <a:off x="9139870" y="5229916"/>
              <a:ext cx="116870" cy="124997"/>
            </a:xfrm>
            <a:custGeom>
              <a:avLst/>
              <a:gdLst>
                <a:gd name="connsiteX0" fmla="*/ 88056 w 116870"/>
                <a:gd name="connsiteY0" fmla="*/ 67881 h 124997"/>
                <a:gd name="connsiteX1" fmla="*/ 112305 w 116870"/>
                <a:gd name="connsiteY1" fmla="*/ 35955 h 124997"/>
                <a:gd name="connsiteX2" fmla="*/ 108033 w 116870"/>
                <a:gd name="connsiteY2" fmla="*/ 4569 h 124997"/>
                <a:gd name="connsiteX3" fmla="*/ 108033 w 116870"/>
                <a:gd name="connsiteY3" fmla="*/ 4569 h 124997"/>
                <a:gd name="connsiteX4" fmla="*/ 76676 w 116870"/>
                <a:gd name="connsiteY4" fmla="*/ 8845 h 124997"/>
                <a:gd name="connsiteX5" fmla="*/ 52427 w 116870"/>
                <a:gd name="connsiteY5" fmla="*/ 40771 h 124997"/>
                <a:gd name="connsiteX6" fmla="*/ 36719 w 116870"/>
                <a:gd name="connsiteY6" fmla="*/ 47183 h 124997"/>
                <a:gd name="connsiteX7" fmla="*/ 879 w 116870"/>
                <a:gd name="connsiteY7" fmla="*/ 62078 h 124997"/>
                <a:gd name="connsiteX8" fmla="*/ 879 w 116870"/>
                <a:gd name="connsiteY8" fmla="*/ 62078 h 124997"/>
                <a:gd name="connsiteX9" fmla="*/ 1700 w 116870"/>
                <a:gd name="connsiteY9" fmla="*/ 68120 h 124997"/>
                <a:gd name="connsiteX10" fmla="*/ 75293 w 116870"/>
                <a:gd name="connsiteY10" fmla="*/ 124118 h 124997"/>
                <a:gd name="connsiteX11" fmla="*/ 81331 w 116870"/>
                <a:gd name="connsiteY11" fmla="*/ 123295 h 124997"/>
                <a:gd name="connsiteX12" fmla="*/ 81331 w 116870"/>
                <a:gd name="connsiteY12" fmla="*/ 123295 h 124997"/>
                <a:gd name="connsiteX13" fmla="*/ 86084 w 116870"/>
                <a:gd name="connsiteY13" fmla="*/ 84747 h 124997"/>
                <a:gd name="connsiteX14" fmla="*/ 88053 w 116870"/>
                <a:gd name="connsiteY14" fmla="*/ 67881 h 124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6870" h="124997">
                  <a:moveTo>
                    <a:pt x="88056" y="67881"/>
                  </a:moveTo>
                  <a:lnTo>
                    <a:pt x="112305" y="35955"/>
                  </a:lnTo>
                  <a:cubicBezTo>
                    <a:pt x="119786" y="26107"/>
                    <a:pt x="117872" y="12056"/>
                    <a:pt x="108033" y="4569"/>
                  </a:cubicBezTo>
                  <a:lnTo>
                    <a:pt x="108033" y="4569"/>
                  </a:lnTo>
                  <a:cubicBezTo>
                    <a:pt x="98195" y="-2918"/>
                    <a:pt x="84156" y="-1003"/>
                    <a:pt x="76676" y="8845"/>
                  </a:cubicBezTo>
                  <a:lnTo>
                    <a:pt x="52427" y="40771"/>
                  </a:lnTo>
                  <a:cubicBezTo>
                    <a:pt x="48747" y="45613"/>
                    <a:pt x="42742" y="47989"/>
                    <a:pt x="36719" y="47183"/>
                  </a:cubicBezTo>
                  <a:cubicBezTo>
                    <a:pt x="23424" y="45403"/>
                    <a:pt x="9577" y="50626"/>
                    <a:pt x="879" y="62078"/>
                  </a:cubicBezTo>
                  <a:lnTo>
                    <a:pt x="879" y="62078"/>
                  </a:lnTo>
                  <a:cubicBezTo>
                    <a:pt x="-562" y="63975"/>
                    <a:pt x="-192" y="66678"/>
                    <a:pt x="1700" y="68120"/>
                  </a:cubicBezTo>
                  <a:lnTo>
                    <a:pt x="75293" y="124118"/>
                  </a:lnTo>
                  <a:cubicBezTo>
                    <a:pt x="77189" y="125560"/>
                    <a:pt x="79890" y="125190"/>
                    <a:pt x="81331" y="123295"/>
                  </a:cubicBezTo>
                  <a:lnTo>
                    <a:pt x="81331" y="123295"/>
                  </a:lnTo>
                  <a:cubicBezTo>
                    <a:pt x="90029" y="111844"/>
                    <a:pt x="91355" y="97093"/>
                    <a:pt x="86084" y="84747"/>
                  </a:cubicBezTo>
                  <a:cubicBezTo>
                    <a:pt x="83696" y="79154"/>
                    <a:pt x="84377" y="72723"/>
                    <a:pt x="88053" y="67881"/>
                  </a:cubicBezTo>
                  <a:close/>
                </a:path>
              </a:pathLst>
            </a:custGeom>
            <a:solidFill>
              <a:schemeClr val="accent3"/>
            </a:solidFill>
            <a:ln w="256" cap="flat">
              <a:noFill/>
              <a:prstDash val="solid"/>
              <a:miter/>
            </a:ln>
          </p:spPr>
          <p:txBody>
            <a:bodyPr rtlCol="0" anchor="ctr"/>
            <a:lstStyle/>
            <a:p>
              <a:endParaRPr lang="en-US"/>
            </a:p>
          </p:txBody>
        </p:sp>
      </p:grpSp>
      <p:sp>
        <p:nvSpPr>
          <p:cNvPr id="24" name="Title 1">
            <a:extLst>
              <a:ext uri="{FF2B5EF4-FFF2-40B4-BE49-F238E27FC236}">
                <a16:creationId xmlns:a16="http://schemas.microsoft.com/office/drawing/2014/main" id="{65119192-0C91-7840-979B-91546FF0291D}"/>
              </a:ext>
            </a:extLst>
          </p:cNvPr>
          <p:cNvSpPr txBox="1">
            <a:spLocks/>
          </p:cNvSpPr>
          <p:nvPr userDrawn="1"/>
        </p:nvSpPr>
        <p:spPr>
          <a:xfrm>
            <a:off x="356616" y="274320"/>
            <a:ext cx="11466576" cy="738664"/>
          </a:xfrm>
          <a:prstGeom prst="rect">
            <a:avLst/>
          </a:prstGeom>
        </p:spPr>
        <p:txBody>
          <a:bodyPr lIns="0" tIns="0" rIns="0" bIns="0" anchor="t" anchorCtr="0">
            <a:spAutoFit/>
          </a:bodyPr>
          <a:lstStyle>
            <a:lvl1pPr algn="l" defTabSz="914400" rtl="0" eaLnBrk="1" latinLnBrk="0" hangingPunct="1">
              <a:lnSpc>
                <a:spcPct val="100000"/>
              </a:lnSpc>
              <a:spcBef>
                <a:spcPct val="0"/>
              </a:spcBef>
              <a:buNone/>
              <a:defRPr sz="4800" b="1" kern="1200" spc="0" baseline="0">
                <a:solidFill>
                  <a:schemeClr val="tx2"/>
                </a:solidFill>
                <a:effectLst/>
                <a:latin typeface="+mj-lt"/>
                <a:ea typeface="Verdana" panose="020B0604030504040204" pitchFamily="34" charset="0"/>
                <a:cs typeface="Verdana" panose="020B0604030504040204" pitchFamily="34" charset="0"/>
              </a:defRPr>
            </a:lvl1pPr>
          </a:lstStyle>
          <a:p>
            <a:r>
              <a:rPr lang="zh-CN" altLang="en-US" sz="2800" dirty="0">
                <a:latin typeface="+mj-lt"/>
                <a:ea typeface="+mj-ea"/>
              </a:rPr>
              <a:t>模板颜色参考</a:t>
            </a:r>
            <a:br>
              <a:rPr lang="en-US" sz="1400" dirty="0">
                <a:latin typeface="+mj-lt"/>
                <a:ea typeface="+mj-ea"/>
              </a:rPr>
            </a:br>
            <a:r>
              <a:rPr lang="en-US" sz="2000" b="0" dirty="0">
                <a:latin typeface="+mj-lt"/>
                <a:ea typeface="+mj-ea"/>
              </a:rPr>
              <a:t>RGB </a:t>
            </a:r>
            <a:r>
              <a:rPr lang="zh-CN" altLang="en-US" sz="2000" b="0" kern="1200" spc="0" baseline="0" dirty="0">
                <a:solidFill>
                  <a:schemeClr val="tx2"/>
                </a:solidFill>
                <a:effectLst/>
                <a:latin typeface="+mj-lt"/>
                <a:ea typeface="+mj-ea"/>
              </a:rPr>
              <a:t>色</a:t>
            </a:r>
            <a:r>
              <a:rPr lang="zh-CN" altLang="en-US" sz="2000" b="0" dirty="0">
                <a:latin typeface="+mj-lt"/>
                <a:ea typeface="+mj-ea"/>
              </a:rPr>
              <a:t>值</a:t>
            </a:r>
            <a:endParaRPr lang="en-US" sz="2800" b="0" dirty="0">
              <a:latin typeface="+mj-lt"/>
              <a:ea typeface="+mj-ea"/>
            </a:endParaRPr>
          </a:p>
        </p:txBody>
      </p:sp>
      <p:sp>
        <p:nvSpPr>
          <p:cNvPr id="31" name="Rectangle: Rounded Corners 13">
            <a:extLst>
              <a:ext uri="{FF2B5EF4-FFF2-40B4-BE49-F238E27FC236}">
                <a16:creationId xmlns:a16="http://schemas.microsoft.com/office/drawing/2014/main" id="{8E25FC46-ECFF-700E-E004-3F093220C98B}"/>
              </a:ext>
            </a:extLst>
          </p:cNvPr>
          <p:cNvSpPr/>
          <p:nvPr userDrawn="1"/>
        </p:nvSpPr>
        <p:spPr>
          <a:xfrm>
            <a:off x="5046357" y="3408313"/>
            <a:ext cx="1013780" cy="101378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r>
              <a:rPr lang="zh-CN" altLang="en-US" sz="1000" b="0" i="0" dirty="0">
                <a:solidFill>
                  <a:prstClr val="white"/>
                </a:solidFill>
                <a:latin typeface="+mn-lt"/>
              </a:rPr>
              <a:t>秋叶黄</a:t>
            </a:r>
            <a:endParaRPr lang="en-US" sz="1000" b="0" i="0" dirty="0">
              <a:solidFill>
                <a:prstClr val="white"/>
              </a:solidFill>
              <a:latin typeface="+mn-lt"/>
            </a:endParaRPr>
          </a:p>
          <a:p>
            <a:pPr lvl="0" algn="ctr"/>
            <a:r>
              <a:rPr lang="en-US" sz="1000" b="0" i="0" dirty="0">
                <a:solidFill>
                  <a:schemeClr val="bg1"/>
                </a:solidFill>
                <a:latin typeface="+mn-lt"/>
              </a:rPr>
              <a:t>235,117,0</a:t>
            </a:r>
          </a:p>
        </p:txBody>
      </p:sp>
      <p:sp>
        <p:nvSpPr>
          <p:cNvPr id="32" name="Rectangle: Rounded Corners 12">
            <a:extLst>
              <a:ext uri="{FF2B5EF4-FFF2-40B4-BE49-F238E27FC236}">
                <a16:creationId xmlns:a16="http://schemas.microsoft.com/office/drawing/2014/main" id="{B91B3D21-5583-DDF3-2FCE-21373417A0AE}"/>
              </a:ext>
            </a:extLst>
          </p:cNvPr>
          <p:cNvSpPr/>
          <p:nvPr userDrawn="1"/>
        </p:nvSpPr>
        <p:spPr>
          <a:xfrm>
            <a:off x="3485197" y="3408313"/>
            <a:ext cx="1013780" cy="101378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r>
              <a:rPr lang="zh-CN" altLang="en-US" sz="1000" b="0" i="0" dirty="0">
                <a:solidFill>
                  <a:schemeClr val="bg1"/>
                </a:solidFill>
                <a:latin typeface="+mn-lt"/>
              </a:rPr>
              <a:t>勃艮第红</a:t>
            </a:r>
            <a:endParaRPr lang="en-US" sz="1000" b="0" i="0" dirty="0">
              <a:solidFill>
                <a:schemeClr val="bg1"/>
              </a:solidFill>
              <a:latin typeface="+mn-lt"/>
            </a:endParaRPr>
          </a:p>
          <a:p>
            <a:pPr lvl="0" algn="ctr"/>
            <a:r>
              <a:rPr lang="en-US" sz="1000" b="0" i="0" dirty="0">
                <a:solidFill>
                  <a:schemeClr val="bg1"/>
                </a:solidFill>
                <a:latin typeface="+mn-lt"/>
              </a:rPr>
              <a:t>163,51,59</a:t>
            </a:r>
          </a:p>
        </p:txBody>
      </p:sp>
      <p:sp>
        <p:nvSpPr>
          <p:cNvPr id="33" name="Rectangle: Rounded Corners 11">
            <a:extLst>
              <a:ext uri="{FF2B5EF4-FFF2-40B4-BE49-F238E27FC236}">
                <a16:creationId xmlns:a16="http://schemas.microsoft.com/office/drawing/2014/main" id="{67239028-7F77-0FBC-1E07-09F7B90E36FE}"/>
              </a:ext>
            </a:extLst>
          </p:cNvPr>
          <p:cNvSpPr/>
          <p:nvPr userDrawn="1"/>
        </p:nvSpPr>
        <p:spPr>
          <a:xfrm>
            <a:off x="1921767" y="3408313"/>
            <a:ext cx="1013780" cy="101378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r>
              <a:rPr lang="zh-CN" altLang="en-US" sz="1000" b="0" i="0" dirty="0">
                <a:solidFill>
                  <a:schemeClr val="bg1"/>
                </a:solidFill>
                <a:latin typeface="+mn-lt"/>
              </a:rPr>
              <a:t>晴空蓝</a:t>
            </a:r>
            <a:r>
              <a:rPr lang="en-US" sz="1000" b="0" i="0" dirty="0">
                <a:solidFill>
                  <a:schemeClr val="bg1"/>
                </a:solidFill>
                <a:latin typeface="+mn-lt"/>
              </a:rPr>
              <a:t>0,102,128</a:t>
            </a:r>
          </a:p>
        </p:txBody>
      </p:sp>
      <p:sp>
        <p:nvSpPr>
          <p:cNvPr id="34" name="Rectangle: Rounded Corners 11">
            <a:extLst>
              <a:ext uri="{FF2B5EF4-FFF2-40B4-BE49-F238E27FC236}">
                <a16:creationId xmlns:a16="http://schemas.microsoft.com/office/drawing/2014/main" id="{29ACA9F1-9516-998B-DBD5-4333F39465EE}"/>
              </a:ext>
            </a:extLst>
          </p:cNvPr>
          <p:cNvSpPr/>
          <p:nvPr userDrawn="1"/>
        </p:nvSpPr>
        <p:spPr>
          <a:xfrm>
            <a:off x="6607517" y="3408313"/>
            <a:ext cx="1013780" cy="1013780"/>
          </a:xfrm>
          <a:prstGeom prst="ellipse">
            <a:avLst/>
          </a:prstGeom>
          <a:solidFill>
            <a:srgbClr val="FFC72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r>
              <a:rPr lang="zh-CN" altLang="en-US" sz="1000" b="0" i="0" dirty="0">
                <a:solidFill>
                  <a:schemeClr val="tx1"/>
                </a:solidFill>
                <a:latin typeface="+mn-lt"/>
              </a:rPr>
              <a:t>向日葵色</a:t>
            </a:r>
            <a:r>
              <a:rPr lang="en-US" sz="1000" b="0" i="0" dirty="0">
                <a:solidFill>
                  <a:schemeClr val="tx1"/>
                </a:solidFill>
                <a:latin typeface="+mn-lt"/>
              </a:rPr>
              <a:t>*</a:t>
            </a:r>
          </a:p>
          <a:p>
            <a:pPr lvl="0" algn="ctr"/>
            <a:r>
              <a:rPr lang="en-US" sz="1000" b="0" i="0" dirty="0">
                <a:solidFill>
                  <a:schemeClr val="tx1"/>
                </a:solidFill>
                <a:latin typeface="+mn-lt"/>
              </a:rPr>
              <a:t>255,199,43</a:t>
            </a:r>
          </a:p>
        </p:txBody>
      </p:sp>
    </p:spTree>
    <p:extLst>
      <p:ext uri="{BB962C8B-B14F-4D97-AF65-F5344CB8AC3E}">
        <p14:creationId xmlns:p14="http://schemas.microsoft.com/office/powerpoint/2010/main" val="6462736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2_Thanks!">
    <p:spTree>
      <p:nvGrpSpPr>
        <p:cNvPr id="1" name=""/>
        <p:cNvGrpSpPr/>
        <p:nvPr/>
      </p:nvGrpSpPr>
      <p:grpSpPr>
        <a:xfrm>
          <a:off x="0" y="0"/>
          <a:ext cx="0" cy="0"/>
          <a:chOff x="0" y="0"/>
          <a:chExt cx="0" cy="0"/>
        </a:xfrm>
      </p:grpSpPr>
      <p:pic>
        <p:nvPicPr>
          <p:cNvPr id="4" name="图片 3" descr="徽标&#10;&#10;AI 生成的内容可能不正确。">
            <a:extLst>
              <a:ext uri="{FF2B5EF4-FFF2-40B4-BE49-F238E27FC236}">
                <a16:creationId xmlns:a16="http://schemas.microsoft.com/office/drawing/2014/main" id="{4813BDC5-7C14-AC3E-8AE5-C0EA4D2FA134}"/>
              </a:ext>
            </a:extLst>
          </p:cNvPr>
          <p:cNvPicPr>
            <a:picLocks noChangeAspect="1"/>
          </p:cNvPicPr>
          <p:nvPr userDrawn="1"/>
        </p:nvPicPr>
        <p:blipFill>
          <a:blip r:embed="rId3"/>
          <a:stretch>
            <a:fillRect/>
          </a:stretch>
        </p:blipFill>
        <p:spPr>
          <a:xfrm>
            <a:off x="362769" y="6072895"/>
            <a:ext cx="1365460" cy="521893"/>
          </a:xfrm>
          <a:prstGeom prst="rect">
            <a:avLst/>
          </a:prstGeom>
        </p:spPr>
      </p:pic>
      <p:graphicFrame>
        <p:nvGraphicFramePr>
          <p:cNvPr id="3" name="think-cell data - do not delete" hidden="1">
            <a:extLst>
              <a:ext uri="{FF2B5EF4-FFF2-40B4-BE49-F238E27FC236}">
                <a16:creationId xmlns:a16="http://schemas.microsoft.com/office/drawing/2014/main" id="{1A3819F6-39A9-9815-F192-2096A0F32380}"/>
              </a:ext>
            </a:extLst>
          </p:cNvPr>
          <p:cNvGraphicFramePr>
            <a:graphicFrameLocks noChangeAspect="1"/>
          </p:cNvGraphicFramePr>
          <p:nvPr userDrawn="1">
            <p:custDataLst>
              <p:tags r:id="rId1"/>
            </p:custDataLst>
            <p:extLst>
              <p:ext uri="{D42A27DB-BD31-4B8C-83A1-F6EECF244321}">
                <p14:modId xmlns:p14="http://schemas.microsoft.com/office/powerpoint/2010/main" val="141050054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幻灯片" r:id="rId4" imgW="395" imgH="396" progId="TCLayout.ActiveDocument.1">
                  <p:embed/>
                </p:oleObj>
              </mc:Choice>
              <mc:Fallback>
                <p:oleObj name="think-cell 幻灯片" r:id="rId4" imgW="395" imgH="396" progId="TCLayout.ActiveDocument.1">
                  <p:embed/>
                  <p:pic>
                    <p:nvPicPr>
                      <p:cNvPr id="3" name="think-cell data - do not delete" hidden="1">
                        <a:extLst>
                          <a:ext uri="{FF2B5EF4-FFF2-40B4-BE49-F238E27FC236}">
                            <a16:creationId xmlns:a16="http://schemas.microsoft.com/office/drawing/2014/main" id="{1A3819F6-39A9-9815-F192-2096A0F3238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35D284D8-9A0A-EB78-FF95-8A65E8CF448B}"/>
              </a:ext>
            </a:extLst>
          </p:cNvPr>
          <p:cNvSpPr>
            <a:spLocks noGrp="1"/>
          </p:cNvSpPr>
          <p:nvPr>
            <p:ph type="title" hasCustomPrompt="1"/>
          </p:nvPr>
        </p:nvSpPr>
        <p:spPr>
          <a:xfrm>
            <a:off x="321200" y="1232746"/>
            <a:ext cx="8456479" cy="1600438"/>
          </a:xfrm>
          <a:prstGeom prst="rect">
            <a:avLst/>
          </a:prstGeom>
        </p:spPr>
        <p:txBody>
          <a:bodyPr vert="horz"/>
          <a:lstStyle>
            <a:lvl1pPr>
              <a:defRPr sz="10400">
                <a:latin typeface="+mj-lt"/>
                <a:ea typeface="Noto Sans SC Medium" panose="020B0200000000000000" pitchFamily="34" charset="-122"/>
              </a:defRPr>
            </a:lvl1pPr>
          </a:lstStyle>
          <a:p>
            <a:r>
              <a:rPr lang="zh-CN" altLang="en-US" dirty="0"/>
              <a:t>谢谢</a:t>
            </a:r>
            <a:r>
              <a:rPr lang="en-US" dirty="0"/>
              <a:t>!</a:t>
            </a:r>
          </a:p>
        </p:txBody>
      </p:sp>
      <p:sp>
        <p:nvSpPr>
          <p:cNvPr id="6" name="Content Placeholder 3">
            <a:extLst>
              <a:ext uri="{FF2B5EF4-FFF2-40B4-BE49-F238E27FC236}">
                <a16:creationId xmlns:a16="http://schemas.microsoft.com/office/drawing/2014/main" id="{A4F21EFC-856E-BF60-96D3-33A189F92810}"/>
              </a:ext>
            </a:extLst>
          </p:cNvPr>
          <p:cNvSpPr>
            <a:spLocks noGrp="1"/>
          </p:cNvSpPr>
          <p:nvPr>
            <p:ph sz="half" idx="13"/>
          </p:nvPr>
        </p:nvSpPr>
        <p:spPr>
          <a:xfrm>
            <a:off x="364300" y="4703429"/>
            <a:ext cx="1792304" cy="138499"/>
          </a:xfrm>
          <a:prstGeom prst="rect">
            <a:avLst/>
          </a:prstGeom>
        </p:spPr>
        <p:txBody>
          <a:bodyPr wrap="square">
            <a:spAutoFit/>
          </a:bodyPr>
          <a:lstStyle>
            <a:lvl1pPr>
              <a:spcBef>
                <a:spcPts val="600"/>
              </a:spcBef>
              <a:spcAft>
                <a:spcPts val="400"/>
              </a:spcAft>
              <a:defRPr sz="900" b="0">
                <a:solidFill>
                  <a:schemeClr val="tx2"/>
                </a:solidFill>
                <a:latin typeface="+mj-lt"/>
              </a:defRPr>
            </a:lvl1pPr>
          </a:lstStyle>
          <a:p>
            <a:pPr lvl="0"/>
            <a:endParaRPr lang="en-US" dirty="0"/>
          </a:p>
        </p:txBody>
      </p:sp>
      <p:sp>
        <p:nvSpPr>
          <p:cNvPr id="7" name="Content Placeholder 3">
            <a:extLst>
              <a:ext uri="{FF2B5EF4-FFF2-40B4-BE49-F238E27FC236}">
                <a16:creationId xmlns:a16="http://schemas.microsoft.com/office/drawing/2014/main" id="{0BC96F78-FAA4-58BD-E701-1ACE1647E789}"/>
              </a:ext>
            </a:extLst>
          </p:cNvPr>
          <p:cNvSpPr>
            <a:spLocks noGrp="1"/>
          </p:cNvSpPr>
          <p:nvPr>
            <p:ph sz="half" idx="2"/>
          </p:nvPr>
        </p:nvSpPr>
        <p:spPr>
          <a:xfrm>
            <a:off x="364300" y="5777723"/>
            <a:ext cx="1792304" cy="138499"/>
          </a:xfrm>
          <a:prstGeom prst="rect">
            <a:avLst/>
          </a:prstGeom>
        </p:spPr>
        <p:txBody>
          <a:bodyPr wrap="square">
            <a:spAutoFit/>
          </a:bodyPr>
          <a:lstStyle>
            <a:lvl1pPr>
              <a:spcBef>
                <a:spcPts val="600"/>
              </a:spcBef>
              <a:defRPr sz="900" b="1" i="0">
                <a:solidFill>
                  <a:schemeClr val="accent1"/>
                </a:solidFill>
                <a:latin typeface="Poppins Medium" pitchFamily="2" charset="77"/>
                <a:cs typeface="Poppins Medium" pitchFamily="2" charset="77"/>
              </a:defRPr>
            </a:lvl1pPr>
          </a:lstStyle>
          <a:p>
            <a:pPr lvl="0"/>
            <a:endParaRPr lang="en-US" dirty="0"/>
          </a:p>
        </p:txBody>
      </p:sp>
      <p:grpSp>
        <p:nvGrpSpPr>
          <p:cNvPr id="17" name="Graphic 2">
            <a:extLst>
              <a:ext uri="{FF2B5EF4-FFF2-40B4-BE49-F238E27FC236}">
                <a16:creationId xmlns:a16="http://schemas.microsoft.com/office/drawing/2014/main" id="{BBA3D700-7F71-505E-CAA4-4E65C7E55D38}"/>
              </a:ext>
            </a:extLst>
          </p:cNvPr>
          <p:cNvGrpSpPr/>
          <p:nvPr/>
        </p:nvGrpSpPr>
        <p:grpSpPr>
          <a:xfrm>
            <a:off x="8357313" y="1831184"/>
            <a:ext cx="3443822" cy="3439790"/>
            <a:chOff x="9361457" y="2044027"/>
            <a:chExt cx="3443822" cy="3439790"/>
          </a:xfrm>
        </p:grpSpPr>
        <p:sp>
          <p:nvSpPr>
            <p:cNvPr id="18" name="Freeform: Shape 17">
              <a:extLst>
                <a:ext uri="{FF2B5EF4-FFF2-40B4-BE49-F238E27FC236}">
                  <a16:creationId xmlns:a16="http://schemas.microsoft.com/office/drawing/2014/main" id="{8D77DF8C-6AF3-22BF-12BD-5A5BCEA40D03}"/>
                </a:ext>
              </a:extLst>
            </p:cNvPr>
            <p:cNvSpPr/>
            <p:nvPr/>
          </p:nvSpPr>
          <p:spPr>
            <a:xfrm>
              <a:off x="9361457" y="2044027"/>
              <a:ext cx="3443630" cy="3439790"/>
            </a:xfrm>
            <a:custGeom>
              <a:avLst/>
              <a:gdLst>
                <a:gd name="connsiteX0" fmla="*/ 2508262 w 3443630"/>
                <a:gd name="connsiteY0" fmla="*/ 0 h 3439790"/>
                <a:gd name="connsiteX1" fmla="*/ 3443631 w 3443630"/>
                <a:gd name="connsiteY1" fmla="*/ 934326 h 3439790"/>
                <a:gd name="connsiteX2" fmla="*/ 3443631 w 3443630"/>
                <a:gd name="connsiteY2" fmla="*/ 2505465 h 3439790"/>
                <a:gd name="connsiteX3" fmla="*/ 2508262 w 3443630"/>
                <a:gd name="connsiteY3" fmla="*/ 3439791 h 3439790"/>
                <a:gd name="connsiteX4" fmla="*/ 935369 w 3443630"/>
                <a:gd name="connsiteY4" fmla="*/ 3439791 h 3439790"/>
                <a:gd name="connsiteX5" fmla="*/ 0 w 3443630"/>
                <a:gd name="connsiteY5" fmla="*/ 2505465 h 3439790"/>
                <a:gd name="connsiteX6" fmla="*/ 0 w 3443630"/>
                <a:gd name="connsiteY6" fmla="*/ 934326 h 3439790"/>
                <a:gd name="connsiteX7" fmla="*/ 935369 w 3443630"/>
                <a:gd name="connsiteY7" fmla="*/ 0 h 3439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3630" h="3439790">
                  <a:moveTo>
                    <a:pt x="2508262" y="0"/>
                  </a:moveTo>
                  <a:cubicBezTo>
                    <a:pt x="3024852" y="0"/>
                    <a:pt x="3443631" y="418312"/>
                    <a:pt x="3443631" y="934326"/>
                  </a:cubicBezTo>
                  <a:lnTo>
                    <a:pt x="3443631" y="2505465"/>
                  </a:lnTo>
                  <a:cubicBezTo>
                    <a:pt x="3443631" y="3021479"/>
                    <a:pt x="3024852" y="3439791"/>
                    <a:pt x="2508262" y="3439791"/>
                  </a:cubicBezTo>
                  <a:lnTo>
                    <a:pt x="935369" y="3439791"/>
                  </a:lnTo>
                  <a:cubicBezTo>
                    <a:pt x="418779" y="3439791"/>
                    <a:pt x="0" y="3021479"/>
                    <a:pt x="0" y="2505465"/>
                  </a:cubicBezTo>
                  <a:lnTo>
                    <a:pt x="0" y="934326"/>
                  </a:lnTo>
                  <a:cubicBezTo>
                    <a:pt x="0" y="418312"/>
                    <a:pt x="418779" y="0"/>
                    <a:pt x="935369" y="0"/>
                  </a:cubicBezTo>
                  <a:close/>
                </a:path>
              </a:pathLst>
            </a:custGeom>
            <a:solidFill>
              <a:srgbClr val="FFFFFF"/>
            </a:solidFill>
            <a:ln w="19189"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8948C0BC-1B3A-4A3E-9B32-C72ED96C1CF3}"/>
                </a:ext>
              </a:extLst>
            </p:cNvPr>
            <p:cNvSpPr/>
            <p:nvPr/>
          </p:nvSpPr>
          <p:spPr>
            <a:xfrm>
              <a:off x="9734529" y="4692113"/>
              <a:ext cx="2697868" cy="791512"/>
            </a:xfrm>
            <a:custGeom>
              <a:avLst/>
              <a:gdLst>
                <a:gd name="connsiteX0" fmla="*/ 2607671 w 2697868"/>
                <a:gd name="connsiteY0" fmla="*/ 512786 h 791512"/>
                <a:gd name="connsiteX1" fmla="*/ 1380216 w 2697868"/>
                <a:gd name="connsiteY1" fmla="*/ 0 h 791512"/>
                <a:gd name="connsiteX2" fmla="*/ 81370 w 2697868"/>
                <a:gd name="connsiteY2" fmla="*/ 521030 h 791512"/>
                <a:gd name="connsiteX3" fmla="*/ 0 w 2697868"/>
                <a:gd name="connsiteY3" fmla="*/ 602500 h 791512"/>
                <a:gd name="connsiteX4" fmla="*/ 562488 w 2697868"/>
                <a:gd name="connsiteY4" fmla="*/ 791512 h 791512"/>
                <a:gd name="connsiteX5" fmla="*/ 2135573 w 2697868"/>
                <a:gd name="connsiteY5" fmla="*/ 791512 h 791512"/>
                <a:gd name="connsiteX6" fmla="*/ 2697869 w 2697868"/>
                <a:gd name="connsiteY6" fmla="*/ 602692 h 791512"/>
                <a:gd name="connsiteX7" fmla="*/ 2608055 w 2697868"/>
                <a:gd name="connsiteY7" fmla="*/ 512786 h 791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7868" h="791512">
                  <a:moveTo>
                    <a:pt x="2607671" y="512786"/>
                  </a:moveTo>
                  <a:cubicBezTo>
                    <a:pt x="2228841" y="187095"/>
                    <a:pt x="1781883" y="0"/>
                    <a:pt x="1380216" y="0"/>
                  </a:cubicBezTo>
                  <a:cubicBezTo>
                    <a:pt x="953024" y="0"/>
                    <a:pt x="443504" y="204539"/>
                    <a:pt x="81370" y="521030"/>
                  </a:cubicBezTo>
                  <a:lnTo>
                    <a:pt x="0" y="602500"/>
                  </a:lnTo>
                  <a:cubicBezTo>
                    <a:pt x="156598" y="720585"/>
                    <a:pt x="351003" y="791512"/>
                    <a:pt x="562488" y="791512"/>
                  </a:cubicBezTo>
                  <a:lnTo>
                    <a:pt x="2135573" y="791512"/>
                  </a:lnTo>
                  <a:cubicBezTo>
                    <a:pt x="2346866" y="791512"/>
                    <a:pt x="2541270" y="720585"/>
                    <a:pt x="2697869" y="602692"/>
                  </a:cubicBezTo>
                  <a:lnTo>
                    <a:pt x="2608055" y="512786"/>
                  </a:lnTo>
                  <a:close/>
                </a:path>
              </a:pathLst>
            </a:custGeom>
            <a:solidFill>
              <a:srgbClr val="D52B1E"/>
            </a:solidFill>
            <a:ln w="19189"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10E3C76C-0D1C-2D73-D12A-B14F125B9AA6}"/>
                </a:ext>
              </a:extLst>
            </p:cNvPr>
            <p:cNvSpPr/>
            <p:nvPr/>
          </p:nvSpPr>
          <p:spPr>
            <a:xfrm>
              <a:off x="9734913" y="2044027"/>
              <a:ext cx="2698828" cy="808764"/>
            </a:xfrm>
            <a:custGeom>
              <a:avLst/>
              <a:gdLst>
                <a:gd name="connsiteX0" fmla="*/ 90581 w 2698828"/>
                <a:gd name="connsiteY0" fmla="*/ 279493 h 808764"/>
                <a:gd name="connsiteX1" fmla="*/ 1360065 w 2698828"/>
                <a:gd name="connsiteY1" fmla="*/ 808765 h 808764"/>
                <a:gd name="connsiteX2" fmla="*/ 2617075 w 2698828"/>
                <a:gd name="connsiteY2" fmla="*/ 271633 h 808764"/>
                <a:gd name="connsiteX3" fmla="*/ 2698828 w 2698828"/>
                <a:gd name="connsiteY3" fmla="*/ 189971 h 808764"/>
                <a:gd name="connsiteX4" fmla="*/ 2134805 w 2698828"/>
                <a:gd name="connsiteY4" fmla="*/ 0 h 808764"/>
                <a:gd name="connsiteX5" fmla="*/ 561912 w 2698828"/>
                <a:gd name="connsiteY5" fmla="*/ 0 h 808764"/>
                <a:gd name="connsiteX6" fmla="*/ 0 w 2698828"/>
                <a:gd name="connsiteY6" fmla="*/ 188629 h 808764"/>
                <a:gd name="connsiteX7" fmla="*/ 90581 w 2698828"/>
                <a:gd name="connsiteY7" fmla="*/ 279301 h 808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8828" h="808764">
                  <a:moveTo>
                    <a:pt x="90581" y="279493"/>
                  </a:moveTo>
                  <a:cubicBezTo>
                    <a:pt x="393799" y="536748"/>
                    <a:pt x="883169" y="808765"/>
                    <a:pt x="1360065" y="808765"/>
                  </a:cubicBezTo>
                  <a:cubicBezTo>
                    <a:pt x="1762308" y="808765"/>
                    <a:pt x="2232296" y="608059"/>
                    <a:pt x="2617075" y="271633"/>
                  </a:cubicBezTo>
                  <a:lnTo>
                    <a:pt x="2698828" y="189971"/>
                  </a:lnTo>
                  <a:cubicBezTo>
                    <a:pt x="2541654" y="71311"/>
                    <a:pt x="2346866" y="0"/>
                    <a:pt x="2134805" y="0"/>
                  </a:cubicBezTo>
                  <a:lnTo>
                    <a:pt x="561912" y="0"/>
                  </a:lnTo>
                  <a:cubicBezTo>
                    <a:pt x="350619" y="0"/>
                    <a:pt x="156598" y="70736"/>
                    <a:pt x="0" y="188629"/>
                  </a:cubicBezTo>
                  <a:lnTo>
                    <a:pt x="90581" y="279301"/>
                  </a:lnTo>
                  <a:close/>
                </a:path>
              </a:pathLst>
            </a:custGeom>
            <a:solidFill>
              <a:srgbClr val="D52B1E"/>
            </a:solidFill>
            <a:ln w="19189"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7E861ECE-65AD-F5D4-D2F6-CE9858BB3323}"/>
                </a:ext>
              </a:extLst>
            </p:cNvPr>
            <p:cNvSpPr/>
            <p:nvPr/>
          </p:nvSpPr>
          <p:spPr>
            <a:xfrm>
              <a:off x="9361457" y="2417067"/>
              <a:ext cx="3443822" cy="2694285"/>
            </a:xfrm>
            <a:custGeom>
              <a:avLst/>
              <a:gdLst>
                <a:gd name="connsiteX0" fmla="*/ 188839 w 3443822"/>
                <a:gd name="connsiteY0" fmla="*/ 2693710 h 2694285"/>
                <a:gd name="connsiteX1" fmla="*/ 279037 w 3443822"/>
                <a:gd name="connsiteY1" fmla="*/ 2603613 h 2694285"/>
                <a:gd name="connsiteX2" fmla="*/ 823485 w 3443822"/>
                <a:gd name="connsiteY2" fmla="*/ 1347047 h 2694285"/>
                <a:gd name="connsiteX3" fmla="*/ 696057 w 3443822"/>
                <a:gd name="connsiteY3" fmla="*/ 755665 h 2694285"/>
                <a:gd name="connsiteX4" fmla="*/ 1023647 w 3443822"/>
                <a:gd name="connsiteY4" fmla="*/ 917456 h 2694285"/>
                <a:gd name="connsiteX5" fmla="*/ 1083523 w 3443822"/>
                <a:gd name="connsiteY5" fmla="*/ 1347047 h 2694285"/>
                <a:gd name="connsiteX6" fmla="*/ 839222 w 3443822"/>
                <a:gd name="connsiteY6" fmla="*/ 2240158 h 2694285"/>
                <a:gd name="connsiteX7" fmla="*/ 1753288 w 3443822"/>
                <a:gd name="connsiteY7" fmla="*/ 2015490 h 2694285"/>
                <a:gd name="connsiteX8" fmla="*/ 2825681 w 3443822"/>
                <a:gd name="connsiteY8" fmla="*/ 2352684 h 2694285"/>
                <a:gd name="connsiteX9" fmla="*/ 3033327 w 3443822"/>
                <a:gd name="connsiteY9" fmla="*/ 2499714 h 2694285"/>
                <a:gd name="connsiteX10" fmla="*/ 3174573 w 3443822"/>
                <a:gd name="connsiteY10" fmla="*/ 2614540 h 2694285"/>
                <a:gd name="connsiteX11" fmla="*/ 3254407 w 3443822"/>
                <a:gd name="connsiteY11" fmla="*/ 2694285 h 2694285"/>
                <a:gd name="connsiteX12" fmla="*/ 3443822 w 3443822"/>
                <a:gd name="connsiteY12" fmla="*/ 2132425 h 2694285"/>
                <a:gd name="connsiteX13" fmla="*/ 3443822 w 3443822"/>
                <a:gd name="connsiteY13" fmla="*/ 561286 h 2694285"/>
                <a:gd name="connsiteX14" fmla="*/ 3255943 w 3443822"/>
                <a:gd name="connsiteY14" fmla="*/ 1342 h 2694285"/>
                <a:gd name="connsiteX15" fmla="*/ 3166321 w 3443822"/>
                <a:gd name="connsiteY15" fmla="*/ 90864 h 2694285"/>
                <a:gd name="connsiteX16" fmla="*/ 2621297 w 3443822"/>
                <a:gd name="connsiteY16" fmla="*/ 1347047 h 2694285"/>
                <a:gd name="connsiteX17" fmla="*/ 2752563 w 3443822"/>
                <a:gd name="connsiteY17" fmla="*/ 1940729 h 2694285"/>
                <a:gd name="connsiteX18" fmla="*/ 2422094 w 3443822"/>
                <a:gd name="connsiteY18" fmla="*/ 1777596 h 2694285"/>
                <a:gd name="connsiteX19" fmla="*/ 2361835 w 3443822"/>
                <a:gd name="connsiteY19" fmla="*/ 1347047 h 2694285"/>
                <a:gd name="connsiteX20" fmla="*/ 2596157 w 3443822"/>
                <a:gd name="connsiteY20" fmla="*/ 474064 h 2694285"/>
                <a:gd name="connsiteX21" fmla="*/ 1733714 w 3443822"/>
                <a:gd name="connsiteY21" fmla="*/ 696048 h 2694285"/>
                <a:gd name="connsiteX22" fmla="*/ 479583 w 3443822"/>
                <a:gd name="connsiteY22" fmla="*/ 247096 h 2694285"/>
                <a:gd name="connsiteX23" fmla="*/ 411839 w 3443822"/>
                <a:gd name="connsiteY23" fmla="*/ 196105 h 2694285"/>
                <a:gd name="connsiteX24" fmla="*/ 270593 w 3443822"/>
                <a:gd name="connsiteY24" fmla="*/ 81279 h 2694285"/>
                <a:gd name="connsiteX25" fmla="*/ 189223 w 3443822"/>
                <a:gd name="connsiteY25" fmla="*/ 0 h 2694285"/>
                <a:gd name="connsiteX26" fmla="*/ 0 w 3443822"/>
                <a:gd name="connsiteY26" fmla="*/ 561286 h 2694285"/>
                <a:gd name="connsiteX27" fmla="*/ 0 w 3443822"/>
                <a:gd name="connsiteY27" fmla="*/ 2132617 h 2694285"/>
                <a:gd name="connsiteX28" fmla="*/ 188839 w 3443822"/>
                <a:gd name="connsiteY28" fmla="*/ 2693710 h 2694285"/>
                <a:gd name="connsiteX29" fmla="*/ 1348551 w 3443822"/>
                <a:gd name="connsiteY29" fmla="*/ 974773 h 2694285"/>
                <a:gd name="connsiteX30" fmla="*/ 1722391 w 3443822"/>
                <a:gd name="connsiteY30" fmla="*/ 1124488 h 2694285"/>
                <a:gd name="connsiteX31" fmla="*/ 2096040 w 3443822"/>
                <a:gd name="connsiteY31" fmla="*/ 974773 h 2694285"/>
                <a:gd name="connsiteX32" fmla="*/ 1945582 w 3443822"/>
                <a:gd name="connsiteY32" fmla="*/ 1347430 h 2694285"/>
                <a:gd name="connsiteX33" fmla="*/ 2096040 w 3443822"/>
                <a:gd name="connsiteY33" fmla="*/ 1720470 h 2694285"/>
                <a:gd name="connsiteX34" fmla="*/ 1722391 w 3443822"/>
                <a:gd name="connsiteY34" fmla="*/ 1570756 h 2694285"/>
                <a:gd name="connsiteX35" fmla="*/ 1348551 w 3443822"/>
                <a:gd name="connsiteY35" fmla="*/ 1720470 h 2694285"/>
                <a:gd name="connsiteX36" fmla="*/ 1498624 w 3443822"/>
                <a:gd name="connsiteY36" fmla="*/ 1347430 h 2694285"/>
                <a:gd name="connsiteX37" fmla="*/ 1348551 w 3443822"/>
                <a:gd name="connsiteY37" fmla="*/ 974773 h 2694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443822" h="2694285">
                  <a:moveTo>
                    <a:pt x="188839" y="2693710"/>
                  </a:moveTo>
                  <a:lnTo>
                    <a:pt x="279037" y="2603613"/>
                  </a:lnTo>
                  <a:cubicBezTo>
                    <a:pt x="620061" y="2206228"/>
                    <a:pt x="823485" y="1737148"/>
                    <a:pt x="823485" y="1347047"/>
                  </a:cubicBezTo>
                  <a:cubicBezTo>
                    <a:pt x="819455" y="1143658"/>
                    <a:pt x="776275" y="942760"/>
                    <a:pt x="696057" y="755665"/>
                  </a:cubicBezTo>
                  <a:cubicBezTo>
                    <a:pt x="801224" y="817391"/>
                    <a:pt x="910804" y="871449"/>
                    <a:pt x="1023647" y="917456"/>
                  </a:cubicBezTo>
                  <a:cubicBezTo>
                    <a:pt x="1062221" y="1057395"/>
                    <a:pt x="1082372" y="1201933"/>
                    <a:pt x="1083523" y="1347047"/>
                  </a:cubicBezTo>
                  <a:cubicBezTo>
                    <a:pt x="1083523" y="1678872"/>
                    <a:pt x="972599" y="1988078"/>
                    <a:pt x="839222" y="2240158"/>
                  </a:cubicBezTo>
                  <a:cubicBezTo>
                    <a:pt x="1124016" y="2100220"/>
                    <a:pt x="1435870" y="2023542"/>
                    <a:pt x="1753288" y="2015490"/>
                  </a:cubicBezTo>
                  <a:cubicBezTo>
                    <a:pt x="2103524" y="2015490"/>
                    <a:pt x="2479475" y="2135876"/>
                    <a:pt x="2825681" y="2352684"/>
                  </a:cubicBezTo>
                  <a:cubicBezTo>
                    <a:pt x="2896495" y="2398690"/>
                    <a:pt x="2965967" y="2446806"/>
                    <a:pt x="3033327" y="2499714"/>
                  </a:cubicBezTo>
                  <a:cubicBezTo>
                    <a:pt x="3033327" y="2499714"/>
                    <a:pt x="3125444" y="2571409"/>
                    <a:pt x="3174573" y="2614540"/>
                  </a:cubicBezTo>
                  <a:lnTo>
                    <a:pt x="3254407" y="2694285"/>
                  </a:lnTo>
                  <a:cubicBezTo>
                    <a:pt x="3372816" y="2537862"/>
                    <a:pt x="3443822" y="2343674"/>
                    <a:pt x="3443822" y="2132425"/>
                  </a:cubicBezTo>
                  <a:lnTo>
                    <a:pt x="3443822" y="561286"/>
                  </a:lnTo>
                  <a:cubicBezTo>
                    <a:pt x="3443822" y="350995"/>
                    <a:pt x="3373392" y="157574"/>
                    <a:pt x="3255943" y="1342"/>
                  </a:cubicBezTo>
                  <a:lnTo>
                    <a:pt x="3166321" y="90864"/>
                  </a:lnTo>
                  <a:cubicBezTo>
                    <a:pt x="2825297" y="488249"/>
                    <a:pt x="2621297" y="956946"/>
                    <a:pt x="2621297" y="1347047"/>
                  </a:cubicBezTo>
                  <a:cubicBezTo>
                    <a:pt x="2625903" y="1551586"/>
                    <a:pt x="2670618" y="1753250"/>
                    <a:pt x="2752563" y="1940729"/>
                  </a:cubicBezTo>
                  <a:cubicBezTo>
                    <a:pt x="2646629" y="1878236"/>
                    <a:pt x="2536281" y="1823603"/>
                    <a:pt x="2422094" y="1777596"/>
                  </a:cubicBezTo>
                  <a:cubicBezTo>
                    <a:pt x="2383329" y="1637275"/>
                    <a:pt x="2362986" y="1492544"/>
                    <a:pt x="2361835" y="1347047"/>
                  </a:cubicBezTo>
                  <a:cubicBezTo>
                    <a:pt x="2369511" y="1041675"/>
                    <a:pt x="2449729" y="742438"/>
                    <a:pt x="2596157" y="474064"/>
                  </a:cubicBezTo>
                  <a:cubicBezTo>
                    <a:pt x="2329210" y="612277"/>
                    <a:pt x="2034245" y="688188"/>
                    <a:pt x="1733714" y="696048"/>
                  </a:cubicBezTo>
                  <a:cubicBezTo>
                    <a:pt x="1276584" y="696048"/>
                    <a:pt x="816001" y="484799"/>
                    <a:pt x="479583" y="247096"/>
                  </a:cubicBezTo>
                  <a:cubicBezTo>
                    <a:pt x="456554" y="230610"/>
                    <a:pt x="433908" y="213549"/>
                    <a:pt x="411839" y="196105"/>
                  </a:cubicBezTo>
                  <a:cubicBezTo>
                    <a:pt x="411839" y="196105"/>
                    <a:pt x="319914" y="124411"/>
                    <a:pt x="270593" y="81279"/>
                  </a:cubicBezTo>
                  <a:lnTo>
                    <a:pt x="189223" y="0"/>
                  </a:lnTo>
                  <a:cubicBezTo>
                    <a:pt x="70815" y="156424"/>
                    <a:pt x="0" y="350228"/>
                    <a:pt x="0" y="561286"/>
                  </a:cubicBezTo>
                  <a:lnTo>
                    <a:pt x="0" y="2132617"/>
                  </a:lnTo>
                  <a:cubicBezTo>
                    <a:pt x="0" y="2343482"/>
                    <a:pt x="70815" y="2537478"/>
                    <a:pt x="188839" y="2693710"/>
                  </a:cubicBezTo>
                  <a:close/>
                  <a:moveTo>
                    <a:pt x="1348551" y="974773"/>
                  </a:moveTo>
                  <a:cubicBezTo>
                    <a:pt x="1348551" y="974773"/>
                    <a:pt x="1523956" y="1124488"/>
                    <a:pt x="1722391" y="1124488"/>
                  </a:cubicBezTo>
                  <a:cubicBezTo>
                    <a:pt x="1913725" y="1124488"/>
                    <a:pt x="2096040" y="974773"/>
                    <a:pt x="2096040" y="974773"/>
                  </a:cubicBezTo>
                  <a:cubicBezTo>
                    <a:pt x="2096040" y="974773"/>
                    <a:pt x="1945582" y="1149408"/>
                    <a:pt x="1945582" y="1347430"/>
                  </a:cubicBezTo>
                  <a:cubicBezTo>
                    <a:pt x="1945582" y="1545452"/>
                    <a:pt x="2096040" y="1720470"/>
                    <a:pt x="2096040" y="1720470"/>
                  </a:cubicBezTo>
                  <a:cubicBezTo>
                    <a:pt x="2096040" y="1720470"/>
                    <a:pt x="1920634" y="1570756"/>
                    <a:pt x="1722391" y="1570756"/>
                  </a:cubicBezTo>
                  <a:cubicBezTo>
                    <a:pt x="1530865" y="1570756"/>
                    <a:pt x="1348551" y="1720470"/>
                    <a:pt x="1348551" y="1720470"/>
                  </a:cubicBezTo>
                  <a:cubicBezTo>
                    <a:pt x="1348551" y="1720470"/>
                    <a:pt x="1498624" y="1545452"/>
                    <a:pt x="1498624" y="1347430"/>
                  </a:cubicBezTo>
                  <a:cubicBezTo>
                    <a:pt x="1498624" y="1149408"/>
                    <a:pt x="1348551" y="974773"/>
                    <a:pt x="1348551" y="974773"/>
                  </a:cubicBezTo>
                  <a:close/>
                </a:path>
              </a:pathLst>
            </a:custGeom>
            <a:solidFill>
              <a:srgbClr val="D52B1E"/>
            </a:solidFill>
            <a:ln w="19189" cap="flat">
              <a:noFill/>
              <a:prstDash val="solid"/>
              <a:miter/>
            </a:ln>
          </p:spPr>
          <p:txBody>
            <a:bodyPr rtlCol="0" anchor="ctr"/>
            <a:lstStyle/>
            <a:p>
              <a:endParaRPr lang="en-US"/>
            </a:p>
          </p:txBody>
        </p:sp>
      </p:grpSp>
      <p:pic>
        <p:nvPicPr>
          <p:cNvPr id="8" name="Picture 15">
            <a:extLst>
              <a:ext uri="{FF2B5EF4-FFF2-40B4-BE49-F238E27FC236}">
                <a16:creationId xmlns:a16="http://schemas.microsoft.com/office/drawing/2014/main" id="{3A6F8238-9827-2C2F-02BE-B60DC439980E}"/>
              </a:ext>
            </a:extLst>
          </p:cNvPr>
          <p:cNvPicPr>
            <a:picLocks noChangeAspect="1"/>
          </p:cNvPicPr>
          <p:nvPr userDrawn="1"/>
        </p:nvPicPr>
        <p:blipFill rotWithShape="1">
          <a:blip r:embed="rId6"/>
          <a:srcRect l="63450" t="37981"/>
          <a:stretch/>
        </p:blipFill>
        <p:spPr>
          <a:xfrm>
            <a:off x="1890665" y="6190280"/>
            <a:ext cx="1398048" cy="521893"/>
          </a:xfrm>
          <a:prstGeom prst="rect">
            <a:avLst/>
          </a:prstGeom>
        </p:spPr>
      </p:pic>
    </p:spTree>
    <p:extLst>
      <p:ext uri="{BB962C8B-B14F-4D97-AF65-F5344CB8AC3E}">
        <p14:creationId xmlns:p14="http://schemas.microsoft.com/office/powerpoint/2010/main" val="8544477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BC1A0FD4-A088-43B2-9CA7-4EB5A5FECC0F}"/>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幻灯片" r:id="rId4" imgW="408" imgH="408" progId="TCLayout.ActiveDocument.1">
                  <p:embed/>
                </p:oleObj>
              </mc:Choice>
              <mc:Fallback>
                <p:oleObj name="think-cell 幻灯片" r:id="rId4" imgW="408" imgH="408" progId="TCLayout.ActiveDocument.1">
                  <p:embed/>
                  <p:pic>
                    <p:nvPicPr>
                      <p:cNvPr id="4" name="Object 3" hidden="1">
                        <a:extLst>
                          <a:ext uri="{FF2B5EF4-FFF2-40B4-BE49-F238E27FC236}">
                            <a16:creationId xmlns:a16="http://schemas.microsoft.com/office/drawing/2014/main" id="{BC1A0FD4-A088-43B2-9CA7-4EB5A5FECC0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571BD55E-1737-41BB-B7D7-732387488FBA}"/>
              </a:ext>
            </a:extLst>
          </p:cNvPr>
          <p:cNvSpPr/>
          <p:nvPr userDrawn="1">
            <p:custDataLst>
              <p:tags r:id="rId2"/>
            </p:custDataLst>
          </p:nvPr>
        </p:nvSpPr>
        <p:spPr>
          <a:xfrm>
            <a:off x="0" y="0"/>
            <a:ext cx="158750" cy="158750"/>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2600" b="1" i="0" baseline="0">
              <a:solidFill>
                <a:schemeClr val="tx1"/>
              </a:solidFill>
              <a:latin typeface="Calibri" panose="020F0502020204030204" pitchFamily="34" charset="0"/>
              <a:ea typeface="+mj-ea"/>
              <a:cs typeface="Calibri" panose="020F0502020204030204" pitchFamily="34" charset="0"/>
              <a:sym typeface="Calibri" panose="020F0502020204030204" pitchFamily="34" charset="0"/>
            </a:endParaRPr>
          </a:p>
        </p:txBody>
      </p:sp>
      <p:sp>
        <p:nvSpPr>
          <p:cNvPr id="5" name="doc id" hidden="1"/>
          <p:cNvSpPr>
            <a:spLocks noChangeArrowheads="1"/>
          </p:cNvSpPr>
          <p:nvPr userDrawn="1"/>
        </p:nvSpPr>
        <p:spPr bwMode="gray">
          <a:xfrm flipH="1">
            <a:off x="10658002" y="51835"/>
            <a:ext cx="1231563" cy="96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lgn="r" defTabSz="1218095"/>
            <a:endParaRPr lang="en-US" sz="612" baseline="0" noProof="0">
              <a:solidFill>
                <a:schemeClr val="accent6"/>
              </a:solidFill>
              <a:latin typeface="+mn-lt"/>
              <a:ea typeface="+mn-ea"/>
            </a:endParaRPr>
          </a:p>
        </p:txBody>
      </p:sp>
      <p:sp>
        <p:nvSpPr>
          <p:cNvPr id="6" name="Title Placeholder 2">
            <a:extLst>
              <a:ext uri="{FF2B5EF4-FFF2-40B4-BE49-F238E27FC236}">
                <a16:creationId xmlns:a16="http://schemas.microsoft.com/office/drawing/2014/main" id="{61203636-FF04-492C-B9D4-D5FCF152E051}"/>
              </a:ext>
            </a:extLst>
          </p:cNvPr>
          <p:cNvSpPr>
            <a:spLocks noGrp="1" noChangeArrowheads="1"/>
          </p:cNvSpPr>
          <p:nvPr>
            <p:ph type="title"/>
          </p:nvPr>
        </p:nvSpPr>
        <p:spPr bwMode="auto">
          <a:xfrm>
            <a:off x="484716" y="751034"/>
            <a:ext cx="1122256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p>
            <a:pPr lvl="0" latinLnBrk="0"/>
            <a:r>
              <a:rPr lang="en-US" noProof="0"/>
              <a:t>Click to edit Master title style</a:t>
            </a:r>
          </a:p>
        </p:txBody>
      </p:sp>
    </p:spTree>
    <p:extLst>
      <p:ext uri="{BB962C8B-B14F-4D97-AF65-F5344CB8AC3E}">
        <p14:creationId xmlns:p14="http://schemas.microsoft.com/office/powerpoint/2010/main" val="4038616657"/>
      </p:ext>
    </p:extLst>
  </p:cSld>
  <p:clrMapOvr>
    <a:masterClrMapping/>
  </p:clrMapOvr>
  <p:extLst>
    <p:ext uri="{DCECCB84-F9BA-43D5-87BE-67443E8EF086}">
      <p15:sldGuideLst xmlns:p15="http://schemas.microsoft.com/office/powerpoint/2012/main">
        <p15:guide id="1" pos="7489">
          <p15:clr>
            <a:srgbClr val="F26B43"/>
          </p15:clr>
        </p15:guide>
        <p15:guide id="2" pos="101">
          <p15:clr>
            <a:srgbClr val="F26B43"/>
          </p15:clr>
        </p15:guide>
        <p15:guide id="3" orient="horz" pos="702">
          <p15:clr>
            <a:srgbClr val="F26B43"/>
          </p15:clr>
        </p15:guide>
        <p15:guide id="4" orient="horz" pos="3990">
          <p15:clr>
            <a:srgbClr val="F26B43"/>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graphicFrame>
        <p:nvGraphicFramePr>
          <p:cNvPr id="6" name="think-cell data - do not delete" hidden="1"/>
          <p:cNvGraphicFramePr>
            <a:graphicFrameLocks noChangeAspect="1"/>
          </p:cNvGraphicFramePr>
          <p:nvPr userDrawn="1">
            <p:custDataLst>
              <p:tags r:id="rId1"/>
            </p:custDataLst>
            <p:extLst>
              <p:ext uri="{D42A27DB-BD31-4B8C-83A1-F6EECF244321}">
                <p14:modId xmlns:p14="http://schemas.microsoft.com/office/powerpoint/2010/main" val="135955018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幻灯片" r:id="rId3" imgW="5715" imgH="5715" progId="TCLayout.ActiveDocument.1">
                  <p:embed/>
                </p:oleObj>
              </mc:Choice>
              <mc:Fallback>
                <p:oleObj name="think-cell 幻灯片" r:id="rId3" imgW="5715" imgH="5715" progId="TCLayout.ActiveDocument.1">
                  <p:embed/>
                  <p:pic>
                    <p:nvPicPr>
                      <p:cNvPr id="6" name="think-cell data - do not delete" hidden="1"/>
                      <p:cNvPicPr/>
                      <p:nvPr/>
                    </p:nvPicPr>
                    <p:blipFill>
                      <a:blip r:embed="rId4"/>
                      <a:stretch>
                        <a:fillRect/>
                      </a:stretch>
                    </p:blipFill>
                    <p:spPr>
                      <a:xfrm>
                        <a:off x="1588" y="1588"/>
                        <a:ext cx="1588" cy="1588"/>
                      </a:xfrm>
                      <a:prstGeom prst="rect">
                        <a:avLst/>
                      </a:prstGeom>
                    </p:spPr>
                  </p:pic>
                </p:oleObj>
              </mc:Fallback>
            </mc:AlternateContent>
          </a:graphicData>
        </a:graphic>
      </p:graphicFrame>
    </p:spTree>
    <p:extLst>
      <p:ext uri="{BB962C8B-B14F-4D97-AF65-F5344CB8AC3E}">
        <p14:creationId xmlns:p14="http://schemas.microsoft.com/office/powerpoint/2010/main" val="2479208499"/>
      </p:ext>
    </p:extLst>
  </p:cSld>
  <p:clrMapOvr>
    <a:masterClrMapping/>
  </p:clrMapOvr>
  <p:hf hdr="0" ftr="0" dt="0"/>
  <p:extLst>
    <p:ext uri="{DCECCB84-F9BA-43D5-87BE-67443E8EF086}">
      <p15:sldGuideLst xmlns:p15="http://schemas.microsoft.com/office/powerpoint/2012/main">
        <p15:guide id="1" orient="horz" pos="595">
          <p15:clr>
            <a:srgbClr val="FBAE40"/>
          </p15:clr>
        </p15:guide>
        <p15:guide id="2" pos="234">
          <p15:clr>
            <a:srgbClr val="FBAE40"/>
          </p15:clr>
        </p15:guide>
        <p15:guide id="3" pos="7537">
          <p15:clr>
            <a:srgbClr val="FBAE40"/>
          </p15:clr>
        </p15:guide>
        <p15:guide id="4" orient="horz" pos="640">
          <p15:clr>
            <a:srgbClr val="FBAE40"/>
          </p15:clr>
        </p15:guide>
        <p15:guide id="5" orient="horz" pos="3906">
          <p15:clr>
            <a:srgbClr val="FBAE40"/>
          </p15:clr>
        </p15:guide>
        <p15:guide id="6" orient="horz" pos="386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4_Title &amp; Content 1">
    <p:spTree>
      <p:nvGrpSpPr>
        <p:cNvPr id="1" name=""/>
        <p:cNvGrpSpPr/>
        <p:nvPr/>
      </p:nvGrpSpPr>
      <p:grpSpPr>
        <a:xfrm>
          <a:off x="0" y="0"/>
          <a:ext cx="0" cy="0"/>
          <a:chOff x="0" y="0"/>
          <a:chExt cx="0" cy="0"/>
        </a:xfrm>
      </p:grpSpPr>
      <p:sp>
        <p:nvSpPr>
          <p:cNvPr id="35" name="Title 1"/>
          <p:cNvSpPr>
            <a:spLocks noGrp="1"/>
          </p:cNvSpPr>
          <p:nvPr>
            <p:ph type="ctrTitle"/>
          </p:nvPr>
        </p:nvSpPr>
        <p:spPr>
          <a:xfrm>
            <a:off x="430836" y="155058"/>
            <a:ext cx="10189741" cy="725482"/>
          </a:xfrm>
        </p:spPr>
        <p:txBody>
          <a:bodyPr lIns="91440" rIns="0" anchor="ctr">
            <a:noAutofit/>
          </a:bodyPr>
          <a:lstStyle>
            <a:lvl1pPr algn="l">
              <a:defRPr sz="2400" b="1" i="0" kern="0" cap="none" spc="0" baseline="0">
                <a:solidFill>
                  <a:schemeClr val="tx1"/>
                </a:solidFill>
                <a:latin typeface="+mj-ea"/>
                <a:ea typeface="+mj-ea"/>
                <a:cs typeface="Arial" panose="020B0604020202020204" pitchFamily="34" charset="0"/>
              </a:defRPr>
            </a:lvl1pPr>
          </a:lstStyle>
          <a:p>
            <a:r>
              <a:rPr lang="zh-CN" altLang="en-US" dirty="0"/>
              <a:t>单击此处编辑母版标题样式</a:t>
            </a:r>
            <a:endParaRPr lang="en-US" dirty="0"/>
          </a:p>
        </p:txBody>
      </p:sp>
      <p:sp>
        <p:nvSpPr>
          <p:cNvPr id="2" name="文本框 1">
            <a:extLst>
              <a:ext uri="{FF2B5EF4-FFF2-40B4-BE49-F238E27FC236}">
                <a16:creationId xmlns:a16="http://schemas.microsoft.com/office/drawing/2014/main" id="{4B19CE13-826E-81E4-DCC2-6BDA51D8B3C1}"/>
              </a:ext>
            </a:extLst>
          </p:cNvPr>
          <p:cNvSpPr txBox="1"/>
          <p:nvPr userDrawn="1"/>
        </p:nvSpPr>
        <p:spPr>
          <a:xfrm>
            <a:off x="5160475" y="6572137"/>
            <a:ext cx="2154725" cy="230832"/>
          </a:xfrm>
          <a:prstGeom prst="rect">
            <a:avLst/>
          </a:prstGeom>
          <a:noFill/>
        </p:spPr>
        <p:txBody>
          <a:bodyPr wrap="square" rtlCol="0">
            <a:spAutoFit/>
          </a:bodyPr>
          <a:lstStyle/>
          <a:p>
            <a:pPr algn="ctr"/>
            <a:r>
              <a:rPr lang="zh-CN" altLang="en-US" sz="900" dirty="0">
                <a:solidFill>
                  <a:schemeClr val="tx1"/>
                </a:solidFill>
                <a:highlight>
                  <a:srgbClr val="FFFF00"/>
                </a:highlight>
              </a:rPr>
              <a:t>尚未发表数据，仅供研究参与中心参考</a:t>
            </a:r>
          </a:p>
        </p:txBody>
      </p:sp>
    </p:spTree>
    <p:extLst>
      <p:ext uri="{BB962C8B-B14F-4D97-AF65-F5344CB8AC3E}">
        <p14:creationId xmlns:p14="http://schemas.microsoft.com/office/powerpoint/2010/main" val="1347571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itle + Content Col 2">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58337" y="1459884"/>
            <a:ext cx="5495544" cy="4297680"/>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marL="0" marR="0" lvl="0" indent="0" algn="l" defTabSz="914400" rtl="0" eaLnBrk="1" fontAlgn="auto" latinLnBrk="0" hangingPunct="1">
              <a:lnSpc>
                <a:spcPct val="100000"/>
              </a:lnSpc>
              <a:spcBef>
                <a:spcPts val="1000"/>
              </a:spcBef>
              <a:spcAft>
                <a:spcPts val="0"/>
              </a:spcAft>
              <a:buClr>
                <a:schemeClr val="accent1"/>
              </a:buClr>
              <a:buSzTx/>
              <a:buFontTx/>
              <a:buNone/>
              <a:defRPr/>
            </a:pPr>
            <a:r>
              <a:rPr lang="zh-CN" altLang="en-US" dirty="0"/>
              <a:t>单击此处编辑文本样式</a:t>
            </a:r>
          </a:p>
          <a:p>
            <a:pPr lvl="1"/>
            <a:r>
              <a:rPr lang="zh-CN" altLang="en-US" dirty="0"/>
              <a:t>二级</a:t>
            </a:r>
            <a:endParaRPr lang="en-US" altLang="zh-CN" dirty="0"/>
          </a:p>
          <a:p>
            <a:pPr lvl="2"/>
            <a:r>
              <a:rPr lang="zh-CN" altLang="en-US" dirty="0"/>
              <a:t>三级</a:t>
            </a:r>
            <a:endParaRPr lang="en-US" altLang="zh-CN" dirty="0"/>
          </a:p>
          <a:p>
            <a:pPr lvl="3"/>
            <a:r>
              <a:rPr lang="zh-CN" altLang="en-US" dirty="0"/>
              <a:t>四级</a:t>
            </a:r>
            <a:endParaRPr lang="en-US" altLang="zh-CN" dirty="0"/>
          </a:p>
          <a:p>
            <a:pPr lvl="4"/>
            <a:r>
              <a:rPr lang="zh-CN" altLang="en-US" dirty="0"/>
              <a:t>五级</a:t>
            </a:r>
            <a:endParaRPr lang="en-US" dirty="0"/>
          </a:p>
        </p:txBody>
      </p:sp>
      <p:sp>
        <p:nvSpPr>
          <p:cNvPr id="9" name="Title Placeholder 1"/>
          <p:cNvSpPr>
            <a:spLocks noGrp="1"/>
          </p:cNvSpPr>
          <p:nvPr>
            <p:ph type="title"/>
          </p:nvPr>
        </p:nvSpPr>
        <p:spPr>
          <a:xfrm>
            <a:off x="358337" y="271427"/>
            <a:ext cx="11470125" cy="430887"/>
          </a:xfrm>
          <a:prstGeom prst="rect">
            <a:avLst/>
          </a:prstGeom>
        </p:spPr>
        <p:txBody>
          <a:bodyPr vert="horz" lIns="0" tIns="0" rIns="0" bIns="0" rtlCol="0" anchor="t" anchorCtr="0">
            <a:spAutoFit/>
          </a:bodyPr>
          <a:lstStyle>
            <a:lvl1pPr>
              <a:defRPr>
                <a:latin typeface="+mj-lt"/>
              </a:defRPr>
            </a:lvl1pPr>
          </a:lstStyle>
          <a:p>
            <a:endParaRPr lang="en-US" dirty="0"/>
          </a:p>
        </p:txBody>
      </p:sp>
      <p:sp>
        <p:nvSpPr>
          <p:cNvPr id="5" name="Footer Placeholder 4"/>
          <p:cNvSpPr>
            <a:spLocks noGrp="1"/>
          </p:cNvSpPr>
          <p:nvPr>
            <p:ph type="ftr" sz="quarter" idx="10"/>
          </p:nvPr>
        </p:nvSpPr>
        <p:spPr/>
        <p:txBody>
          <a:bodyPr/>
          <a:lstStyle>
            <a:lvl1pPr>
              <a:defRPr>
                <a:solidFill>
                  <a:schemeClr val="tx1">
                    <a:lumMod val="65000"/>
                    <a:lumOff val="35000"/>
                  </a:schemeClr>
                </a:solidFill>
              </a:defRPr>
            </a:lvl1pPr>
          </a:lstStyle>
          <a:p>
            <a:endParaRPr lang="en-US"/>
          </a:p>
        </p:txBody>
      </p:sp>
      <p:sp>
        <p:nvSpPr>
          <p:cNvPr id="2" name="Content Placeholder 2"/>
          <p:cNvSpPr>
            <a:spLocks noGrp="1"/>
          </p:cNvSpPr>
          <p:nvPr>
            <p:ph idx="11" hasCustomPrompt="1"/>
          </p:nvPr>
        </p:nvSpPr>
        <p:spPr>
          <a:xfrm>
            <a:off x="6332918" y="1459884"/>
            <a:ext cx="5495544" cy="4297680"/>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marL="0" marR="0" lvl="0" indent="0" algn="l" defTabSz="914400" rtl="0" eaLnBrk="1" fontAlgn="auto" latinLnBrk="0" hangingPunct="1">
              <a:lnSpc>
                <a:spcPct val="100000"/>
              </a:lnSpc>
              <a:spcBef>
                <a:spcPts val="1000"/>
              </a:spcBef>
              <a:spcAft>
                <a:spcPts val="0"/>
              </a:spcAft>
              <a:buClr>
                <a:schemeClr val="accent1"/>
              </a:buClr>
              <a:buSzTx/>
              <a:buFontTx/>
              <a:buNone/>
              <a:defRPr/>
            </a:pPr>
            <a:r>
              <a:rPr lang="zh-CN" altLang="en-US" dirty="0"/>
              <a:t>单击此处编辑文本样式</a:t>
            </a:r>
          </a:p>
          <a:p>
            <a:pPr lvl="1"/>
            <a:r>
              <a:rPr lang="zh-CN" altLang="en-US" dirty="0"/>
              <a:t>二级</a:t>
            </a:r>
            <a:endParaRPr lang="en-US" altLang="zh-CN" dirty="0"/>
          </a:p>
          <a:p>
            <a:pPr lvl="2"/>
            <a:r>
              <a:rPr lang="zh-CN" altLang="en-US" dirty="0"/>
              <a:t>三级</a:t>
            </a:r>
            <a:endParaRPr lang="en-US" altLang="zh-CN" dirty="0"/>
          </a:p>
          <a:p>
            <a:pPr lvl="3"/>
            <a:r>
              <a:rPr lang="zh-CN" altLang="en-US" dirty="0"/>
              <a:t>四级</a:t>
            </a:r>
            <a:endParaRPr lang="en-US" altLang="zh-CN" dirty="0"/>
          </a:p>
          <a:p>
            <a:pPr lvl="4"/>
            <a:r>
              <a:rPr lang="zh-CN" altLang="en-US" dirty="0"/>
              <a:t>五级</a:t>
            </a:r>
            <a:endParaRPr lang="en-US" dirty="0"/>
          </a:p>
        </p:txBody>
      </p:sp>
    </p:spTree>
    <p:extLst>
      <p:ext uri="{BB962C8B-B14F-4D97-AF65-F5344CB8AC3E}">
        <p14:creationId xmlns:p14="http://schemas.microsoft.com/office/powerpoint/2010/main" val="31075325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Title + Content Col 1">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58337" y="1459884"/>
            <a:ext cx="11470125" cy="4297680"/>
          </a:xfrm>
          <a:prstGeom prst="rect">
            <a:avLst/>
          </a:prstGeom>
        </p:spPr>
        <p:txBody>
          <a:bodyPr/>
          <a:lstStyle>
            <a:lvl1pPr>
              <a:defRPr>
                <a:solidFill>
                  <a:schemeClr val="tx1"/>
                </a:solidFill>
              </a:defRPr>
            </a:lvl1pPr>
            <a:lvl2pPr>
              <a:defRPr>
                <a:solidFill>
                  <a:schemeClr val="tx1"/>
                </a:solidFill>
                <a:latin typeface="+mn-lt"/>
                <a:ea typeface="+mn-ea"/>
              </a:defRPr>
            </a:lvl2pPr>
            <a:lvl3pPr>
              <a:defRPr>
                <a:solidFill>
                  <a:schemeClr val="tx1"/>
                </a:solidFill>
                <a:latin typeface="+mn-lt"/>
                <a:ea typeface="+mn-ea"/>
              </a:defRPr>
            </a:lvl3pPr>
            <a:lvl4pPr>
              <a:defRPr>
                <a:solidFill>
                  <a:schemeClr val="tx1"/>
                </a:solidFill>
                <a:latin typeface="+mn-lt"/>
                <a:ea typeface="+mn-ea"/>
              </a:defRPr>
            </a:lvl4pPr>
            <a:lvl5pPr>
              <a:defRPr>
                <a:solidFill>
                  <a:schemeClr val="tx1"/>
                </a:solidFill>
                <a:latin typeface="+mn-lt"/>
                <a:ea typeface="+mn-ea"/>
              </a:defRPr>
            </a:lvl5pPr>
          </a:lstStyle>
          <a:p>
            <a:pPr marL="0" marR="0" lvl="0" indent="0" algn="l" defTabSz="914400" rtl="0" eaLnBrk="1" fontAlgn="auto" latinLnBrk="0" hangingPunct="1">
              <a:lnSpc>
                <a:spcPct val="100000"/>
              </a:lnSpc>
              <a:spcBef>
                <a:spcPts val="1000"/>
              </a:spcBef>
              <a:spcAft>
                <a:spcPts val="0"/>
              </a:spcAft>
              <a:buClr>
                <a:schemeClr val="accent1"/>
              </a:buClr>
              <a:buSzTx/>
              <a:buFontTx/>
              <a:buNone/>
              <a:defRPr/>
            </a:pPr>
            <a:r>
              <a:rPr lang="zh-CN" altLang="en-US" dirty="0"/>
              <a:t>单击此处编辑文本样式</a:t>
            </a:r>
          </a:p>
          <a:p>
            <a:pPr lvl="1"/>
            <a:r>
              <a:rPr lang="zh-CN" altLang="en-US" dirty="0"/>
              <a:t>二级</a:t>
            </a:r>
            <a:endParaRPr lang="en-US" dirty="0"/>
          </a:p>
          <a:p>
            <a:pPr lvl="2"/>
            <a:r>
              <a:rPr lang="zh-CN" altLang="en-US" dirty="0"/>
              <a:t>三级</a:t>
            </a:r>
            <a:endParaRPr lang="en-US" dirty="0"/>
          </a:p>
          <a:p>
            <a:pPr lvl="3"/>
            <a:r>
              <a:rPr lang="zh-CN" altLang="en-US" dirty="0"/>
              <a:t>四级</a:t>
            </a:r>
            <a:endParaRPr lang="en-US" dirty="0"/>
          </a:p>
          <a:p>
            <a:pPr lvl="4"/>
            <a:r>
              <a:rPr lang="zh-CN" altLang="en-US" dirty="0"/>
              <a:t>五级</a:t>
            </a:r>
            <a:endParaRPr lang="en-US" dirty="0"/>
          </a:p>
        </p:txBody>
      </p:sp>
      <p:cxnSp>
        <p:nvCxnSpPr>
          <p:cNvPr id="4" name="Straight Connector 3"/>
          <p:cNvCxnSpPr/>
          <p:nvPr userDrawn="1"/>
        </p:nvCxnSpPr>
        <p:spPr>
          <a:xfrm>
            <a:off x="364300" y="1243783"/>
            <a:ext cx="11466576" cy="0"/>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358337" y="271427"/>
            <a:ext cx="11470125" cy="430887"/>
          </a:xfrm>
          <a:prstGeom prst="rect">
            <a:avLst/>
          </a:prstGeom>
        </p:spPr>
        <p:txBody>
          <a:bodyPr vert="horz" lIns="0" tIns="0" rIns="0" bIns="0" rtlCol="0" anchor="t" anchorCtr="0">
            <a:spAutoFit/>
          </a:bodyPr>
          <a:lstStyle>
            <a:lvl1pPr>
              <a:defRPr>
                <a:latin typeface="+mj-lt"/>
              </a:defRPr>
            </a:lvl1pPr>
          </a:lstStyle>
          <a:p>
            <a:endParaRPr lang="en-US" dirty="0"/>
          </a:p>
        </p:txBody>
      </p:sp>
      <p:sp>
        <p:nvSpPr>
          <p:cNvPr id="5" name="Footer Placeholder 4"/>
          <p:cNvSpPr>
            <a:spLocks noGrp="1"/>
          </p:cNvSpPr>
          <p:nvPr>
            <p:ph type="ftr" sz="quarter" idx="10"/>
          </p:nvPr>
        </p:nvSpPr>
        <p:spPr/>
        <p:txBody>
          <a:bodyPr/>
          <a:lstStyle>
            <a:lvl1pPr>
              <a:defRPr>
                <a:solidFill>
                  <a:schemeClr val="tx1">
                    <a:lumMod val="65000"/>
                    <a:lumOff val="35000"/>
                  </a:schemeClr>
                </a:solidFill>
              </a:defRPr>
            </a:lvl1pPr>
          </a:lstStyle>
          <a:p>
            <a:endParaRPr lang="en-US"/>
          </a:p>
        </p:txBody>
      </p:sp>
    </p:spTree>
    <p:extLst>
      <p:ext uri="{BB962C8B-B14F-4D97-AF65-F5344CB8AC3E}">
        <p14:creationId xmlns:p14="http://schemas.microsoft.com/office/powerpoint/2010/main" val="11468527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le + Subtitle + Content Col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64300" y="1444590"/>
            <a:ext cx="5495544" cy="246221"/>
          </a:xfrm>
          <a:prstGeom prst="rect">
            <a:avLst/>
          </a:prstGeom>
        </p:spPr>
        <p:txBody>
          <a:bodyPr anchor="t" anchorCtr="0">
            <a:spAutoFit/>
          </a:bodyPr>
          <a:lstStyle>
            <a:lvl1pPr marL="0" indent="0">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US" dirty="0"/>
          </a:p>
        </p:txBody>
      </p:sp>
      <p:sp>
        <p:nvSpPr>
          <p:cNvPr id="4" name="Content Placeholder 3"/>
          <p:cNvSpPr>
            <a:spLocks noGrp="1"/>
          </p:cNvSpPr>
          <p:nvPr>
            <p:ph sz="half" idx="2" hasCustomPrompt="1"/>
          </p:nvPr>
        </p:nvSpPr>
        <p:spPr>
          <a:xfrm>
            <a:off x="364300" y="2130861"/>
            <a:ext cx="5495544" cy="1400383"/>
          </a:xfrm>
          <a:prstGeom prst="rect">
            <a:avLst/>
          </a:prstGeom>
        </p:spPr>
        <p:txBody>
          <a:bodyPr>
            <a:sp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zh-CN" altLang="en-US" dirty="0"/>
              <a:t>单击此处编辑文本样式</a:t>
            </a:r>
          </a:p>
          <a:p>
            <a:pPr lvl="1"/>
            <a:r>
              <a:rPr lang="zh-CN" altLang="en-US" dirty="0"/>
              <a:t>二级</a:t>
            </a:r>
            <a:endParaRPr lang="en-US" altLang="zh-CN" dirty="0"/>
          </a:p>
          <a:p>
            <a:pPr lvl="2"/>
            <a:r>
              <a:rPr lang="zh-CN" altLang="en-US" dirty="0"/>
              <a:t>三级</a:t>
            </a:r>
            <a:endParaRPr lang="en-US" altLang="zh-CN" dirty="0"/>
          </a:p>
          <a:p>
            <a:pPr lvl="3"/>
            <a:r>
              <a:rPr lang="zh-CN" altLang="en-US" dirty="0"/>
              <a:t>四级</a:t>
            </a:r>
            <a:endParaRPr lang="en-US" altLang="zh-CN" dirty="0"/>
          </a:p>
          <a:p>
            <a:pPr lvl="4"/>
            <a:r>
              <a:rPr lang="zh-CN" altLang="en-US" dirty="0"/>
              <a:t>五级</a:t>
            </a:r>
            <a:endParaRPr lang="en-US" dirty="0"/>
          </a:p>
        </p:txBody>
      </p:sp>
      <p:sp>
        <p:nvSpPr>
          <p:cNvPr id="13" name="Text Placeholder 2"/>
          <p:cNvSpPr>
            <a:spLocks noGrp="1"/>
          </p:cNvSpPr>
          <p:nvPr>
            <p:ph type="body" idx="10"/>
          </p:nvPr>
        </p:nvSpPr>
        <p:spPr>
          <a:xfrm>
            <a:off x="6332918" y="1434965"/>
            <a:ext cx="5495544" cy="246221"/>
          </a:xfrm>
          <a:prstGeom prst="rect">
            <a:avLst/>
          </a:prstGeom>
        </p:spPr>
        <p:txBody>
          <a:bodyPr anchor="t" anchorCtr="0">
            <a:spAutoFit/>
          </a:bodyPr>
          <a:lstStyle>
            <a:lvl1pPr marL="0" indent="0">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US" dirty="0"/>
          </a:p>
        </p:txBody>
      </p:sp>
      <p:sp>
        <p:nvSpPr>
          <p:cNvPr id="14" name="Content Placeholder 3"/>
          <p:cNvSpPr>
            <a:spLocks noGrp="1"/>
          </p:cNvSpPr>
          <p:nvPr>
            <p:ph sz="half" idx="11" hasCustomPrompt="1"/>
          </p:nvPr>
        </p:nvSpPr>
        <p:spPr>
          <a:xfrm>
            <a:off x="6332918" y="2130861"/>
            <a:ext cx="5495544" cy="1400383"/>
          </a:xfrm>
          <a:prstGeom prst="rect">
            <a:avLst/>
          </a:prstGeom>
        </p:spPr>
        <p:txBody>
          <a:bodyPr>
            <a:sp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zh-CN" altLang="en-US" dirty="0"/>
              <a:t>单击此处编辑文本样式</a:t>
            </a:r>
          </a:p>
          <a:p>
            <a:pPr lvl="1"/>
            <a:r>
              <a:rPr lang="zh-CN" altLang="en-US" dirty="0"/>
              <a:t>二级</a:t>
            </a:r>
            <a:endParaRPr lang="en-US" altLang="zh-CN" dirty="0"/>
          </a:p>
          <a:p>
            <a:pPr lvl="2"/>
            <a:r>
              <a:rPr lang="zh-CN" altLang="en-US" dirty="0"/>
              <a:t>三级</a:t>
            </a:r>
            <a:endParaRPr lang="en-US" altLang="zh-CN" dirty="0"/>
          </a:p>
          <a:p>
            <a:pPr lvl="3"/>
            <a:r>
              <a:rPr lang="zh-CN" altLang="en-US" dirty="0"/>
              <a:t>四级</a:t>
            </a:r>
            <a:endParaRPr lang="en-US" altLang="zh-CN" dirty="0"/>
          </a:p>
          <a:p>
            <a:pPr lvl="4"/>
            <a:r>
              <a:rPr lang="zh-CN" altLang="en-US" dirty="0"/>
              <a:t>五级</a:t>
            </a:r>
            <a:endParaRPr lang="en-US" dirty="0"/>
          </a:p>
        </p:txBody>
      </p:sp>
      <p:sp>
        <p:nvSpPr>
          <p:cNvPr id="6" name="Title Placeholder 1"/>
          <p:cNvSpPr>
            <a:spLocks noGrp="1"/>
          </p:cNvSpPr>
          <p:nvPr>
            <p:ph type="title"/>
          </p:nvPr>
        </p:nvSpPr>
        <p:spPr>
          <a:xfrm>
            <a:off x="358337" y="271427"/>
            <a:ext cx="11470125" cy="430887"/>
          </a:xfrm>
          <a:prstGeom prst="rect">
            <a:avLst/>
          </a:prstGeom>
        </p:spPr>
        <p:txBody>
          <a:bodyPr vert="horz" lIns="0" tIns="0" rIns="0" bIns="0" rtlCol="0" anchor="t" anchorCtr="0">
            <a:spAutoFit/>
          </a:bodyPr>
          <a:lstStyle>
            <a:lvl1pPr>
              <a:defRPr>
                <a:latin typeface="+mj-lt"/>
              </a:defRPr>
            </a:lvl1pPr>
          </a:lstStyle>
          <a:p>
            <a:endParaRPr lang="en-US" dirty="0"/>
          </a:p>
        </p:txBody>
      </p:sp>
      <p:cxnSp>
        <p:nvCxnSpPr>
          <p:cNvPr id="7" name="Straight Connector 6"/>
          <p:cNvCxnSpPr/>
          <p:nvPr userDrawn="1"/>
        </p:nvCxnSpPr>
        <p:spPr>
          <a:xfrm>
            <a:off x="364300" y="1243783"/>
            <a:ext cx="5495544" cy="0"/>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332918" y="1243783"/>
            <a:ext cx="5495544" cy="0"/>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sp>
        <p:nvSpPr>
          <p:cNvPr id="2" name="Footer Placeholder 1"/>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17363317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1_muban">
    <p:spTree>
      <p:nvGrpSpPr>
        <p:cNvPr id="1" name=""/>
        <p:cNvGrpSpPr/>
        <p:nvPr/>
      </p:nvGrpSpPr>
      <p:grpSpPr>
        <a:xfrm>
          <a:off x="0" y="0"/>
          <a:ext cx="0" cy="0"/>
          <a:chOff x="0" y="0"/>
          <a:chExt cx="0" cy="0"/>
        </a:xfrm>
      </p:grpSpPr>
      <p:pic>
        <p:nvPicPr>
          <p:cNvPr id="2" name="think-cell data - do not delete" hidden="1"/>
          <p:cNvPicPr>
            <a:picLocks noChangeAspect="1" noChangeArrowheads="1"/>
          </p:cNvPicPr>
          <p:nvPr userDrawn="1">
            <p:custDataLst>
              <p:tags r:id="rId1"/>
            </p:custDataLst>
          </p:nvPr>
        </p:nvPicPr>
        <p:blipFill>
          <a:blip r:embed="rId3">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4"/>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直接连接符 6"/>
          <p:cNvCxnSpPr/>
          <p:nvPr/>
        </p:nvCxnSpPr>
        <p:spPr>
          <a:xfrm>
            <a:off x="334963" y="908050"/>
            <a:ext cx="11522075" cy="0"/>
          </a:xfrm>
          <a:prstGeom prst="line">
            <a:avLst/>
          </a:prstGeom>
          <a:ln w="38100">
            <a:gradFill flip="none" rotWithShape="1">
              <a:gsLst>
                <a:gs pos="0">
                  <a:schemeClr val="accent1">
                    <a:lumMod val="5000"/>
                    <a:lumOff val="95000"/>
                  </a:schemeClr>
                </a:gs>
                <a:gs pos="100000">
                  <a:schemeClr val="accent1"/>
                </a:gs>
              </a:gsLst>
              <a:lin ang="10800000" scaled="1"/>
              <a:tileRect/>
            </a:gradFill>
          </a:ln>
        </p:spPr>
        <p:style>
          <a:lnRef idx="2">
            <a:schemeClr val="accent1"/>
          </a:lnRef>
          <a:fillRef idx="0">
            <a:schemeClr val="accent1"/>
          </a:fillRef>
          <a:effectRef idx="1">
            <a:schemeClr val="accent1"/>
          </a:effectRef>
          <a:fontRef idx="minor">
            <a:schemeClr val="tx1"/>
          </a:fontRef>
        </p:style>
      </p:cxnSp>
      <p:sp>
        <p:nvSpPr>
          <p:cNvPr id="8" name="矩形 7"/>
          <p:cNvSpPr/>
          <p:nvPr userDrawn="1"/>
        </p:nvSpPr>
        <p:spPr bwMode="auto">
          <a:xfrm>
            <a:off x="-465138" y="231775"/>
            <a:ext cx="363538" cy="619125"/>
          </a:xfrm>
          <a:prstGeom prst="rect">
            <a:avLst/>
          </a:prstGeom>
          <a:solidFill>
            <a:schemeClr val="accent2"/>
          </a:solidFill>
          <a:ln w="12700" cap="flat" cmpd="sng" algn="ctr">
            <a:noFill/>
            <a:prstDash val="solid"/>
            <a:miter lim="800000"/>
          </a:ln>
        </p:spPr>
        <p:txBody>
          <a:bodyPr wrap="none" anchor="ctr">
            <a:normAutofit/>
          </a:bodyPr>
          <a:lstStyle/>
          <a:p>
            <a:pPr algn="ctr" fontAlgn="auto">
              <a:spcBef>
                <a:spcPts val="0"/>
              </a:spcBef>
              <a:spcAft>
                <a:spcPts val="0"/>
              </a:spcAft>
            </a:pPr>
            <a:r>
              <a:rPr lang="en-US" sz="1400" b="1" dirty="0">
                <a:solidFill>
                  <a:prstClr val="white"/>
                </a:solidFill>
                <a:latin typeface="微软雅黑" panose="020B0503020204020204" pitchFamily="34" charset="-122"/>
                <a:cs typeface="Arial" panose="020B0604020202020204"/>
              </a:rPr>
              <a:t>26</a:t>
            </a:r>
          </a:p>
          <a:p>
            <a:pPr algn="ctr" fontAlgn="auto">
              <a:spcBef>
                <a:spcPts val="0"/>
              </a:spcBef>
              <a:spcAft>
                <a:spcPts val="0"/>
              </a:spcAft>
            </a:pPr>
            <a:r>
              <a:rPr lang="en-US" sz="1400" b="1" dirty="0">
                <a:solidFill>
                  <a:prstClr val="white"/>
                </a:solidFill>
                <a:latin typeface="微软雅黑" panose="020B0503020204020204" pitchFamily="34" charset="-122"/>
                <a:cs typeface="Arial" panose="020B0604020202020204"/>
              </a:rPr>
              <a:t>/ 24</a:t>
            </a:r>
          </a:p>
        </p:txBody>
      </p:sp>
      <p:sp>
        <p:nvSpPr>
          <p:cNvPr id="3" name="标题 2"/>
          <p:cNvSpPr>
            <a:spLocks noGrp="1"/>
          </p:cNvSpPr>
          <p:nvPr>
            <p:ph type="title"/>
          </p:nvPr>
        </p:nvSpPr>
        <p:spPr>
          <a:xfrm>
            <a:off x="334963" y="105146"/>
            <a:ext cx="10780591" cy="745920"/>
          </a:xfrm>
        </p:spPr>
        <p:txBody>
          <a:bodyPr lIns="0">
            <a:noAutofit/>
          </a:bodyPr>
          <a:lstStyle>
            <a:lvl1pPr>
              <a:lnSpc>
                <a:spcPct val="100000"/>
              </a:lnSpc>
              <a:defRPr sz="2400">
                <a:solidFill>
                  <a:srgbClr val="B72B8B"/>
                </a:solidFill>
              </a:defRPr>
            </a:lvl1pPr>
          </a:lstStyle>
          <a:p>
            <a:r>
              <a:rPr lang="zh-CN" altLang="en-US" noProof="1"/>
              <a:t>单击此处编辑母版标题样式</a:t>
            </a:r>
          </a:p>
        </p:txBody>
      </p:sp>
      <p:sp>
        <p:nvSpPr>
          <p:cNvPr id="5" name="文本占位符 4"/>
          <p:cNvSpPr>
            <a:spLocks noGrp="1"/>
          </p:cNvSpPr>
          <p:nvPr>
            <p:ph type="body" sz="quarter" idx="10" hasCustomPrompt="1"/>
          </p:nvPr>
        </p:nvSpPr>
        <p:spPr>
          <a:xfrm>
            <a:off x="925975" y="6628302"/>
            <a:ext cx="6551271" cy="213995"/>
          </a:xfrm>
          <a:prstGeom prst="rect">
            <a:avLst/>
          </a:prstGeom>
        </p:spPr>
        <p:txBody>
          <a:bodyPr anchor="b" anchorCtr="0">
            <a:spAutoFit/>
          </a:bodyPr>
          <a:lstStyle>
            <a:lvl1pPr marL="107950" indent="-107950" eaLnBrk="1" fontAlgn="auto" latinLnBrk="0" hangingPunct="1">
              <a:lnSpc>
                <a:spcPct val="100000"/>
              </a:lnSpc>
              <a:spcBef>
                <a:spcPts val="0"/>
              </a:spcBef>
              <a:buFont typeface="+mj-lt"/>
              <a:buAutoNum type="arabicPeriod"/>
              <a:defRPr sz="800">
                <a:solidFill>
                  <a:schemeClr val="bg1">
                    <a:lumMod val="50000"/>
                  </a:schemeClr>
                </a:solidFill>
              </a:defRPr>
            </a:lvl1pPr>
          </a:lstStyle>
          <a:p>
            <a:pPr lvl="0"/>
            <a:r>
              <a:rPr lang="zh-CN" altLang="en-US" noProof="1"/>
              <a:t>文献</a:t>
            </a:r>
          </a:p>
        </p:txBody>
      </p:sp>
    </p:spTree>
    <p:extLst>
      <p:ext uri="{BB962C8B-B14F-4D97-AF65-F5344CB8AC3E}">
        <p14:creationId xmlns:p14="http://schemas.microsoft.com/office/powerpoint/2010/main" val="30968182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2" name="Picture 18">
            <a:extLst>
              <a:ext uri="{FF2B5EF4-FFF2-40B4-BE49-F238E27FC236}">
                <a16:creationId xmlns:a16="http://schemas.microsoft.com/office/drawing/2014/main" id="{DBE5D738-2BED-37F1-7A7D-E4F5E01202F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3C424C01-94E3-AD45-0A81-4ED71709C91A}"/>
              </a:ext>
            </a:extLst>
          </p:cNvPr>
          <p:cNvSpPr/>
          <p:nvPr/>
        </p:nvSpPr>
        <p:spPr>
          <a:xfrm>
            <a:off x="12700" y="0"/>
            <a:ext cx="12183360" cy="6605449"/>
          </a:xfrm>
          <a:prstGeom prst="rect">
            <a:avLst/>
          </a:prstGeom>
          <a:gradFill flip="none" rotWithShape="1">
            <a:gsLst>
              <a:gs pos="0">
                <a:srgbClr val="DA281C">
                  <a:alpha val="44000"/>
                </a:srgbClr>
              </a:gs>
              <a:gs pos="65000">
                <a:srgbClr val="FFFFFF">
                  <a:alpha val="69000"/>
                </a:srgbClr>
              </a:gs>
            </a:gsLst>
            <a:path path="circle">
              <a:fillToRect l="100000" b="100000"/>
            </a:path>
            <a:tileRect t="-100000" r="-100000"/>
          </a:gradFill>
          <a:ln w="9525" cap="flat" cmpd="sng" algn="ctr">
            <a:noFill/>
            <a:prstDash val="solid"/>
          </a:ln>
          <a:effectLst/>
        </p:spPr>
        <p:txBody>
          <a:bodyPr anchor="ctr"/>
          <a:lstStyle/>
          <a:p>
            <a:pPr algn="ctr" fontAlgn="auto">
              <a:spcBef>
                <a:spcPts val="0"/>
              </a:spcBef>
              <a:spcAft>
                <a:spcPts val="0"/>
              </a:spcAft>
              <a:defRPr/>
            </a:pPr>
            <a:endParaRPr lang="en-US" sz="1600" kern="0" noProof="1">
              <a:solidFill>
                <a:srgbClr val="FFFFFF"/>
              </a:solidFill>
              <a:latin typeface="Calibri"/>
              <a:ea typeface="+mn-ea"/>
            </a:endParaRPr>
          </a:p>
        </p:txBody>
      </p:sp>
      <p:sp>
        <p:nvSpPr>
          <p:cNvPr id="6" name="Rectangle 5">
            <a:extLst>
              <a:ext uri="{FF2B5EF4-FFF2-40B4-BE49-F238E27FC236}">
                <a16:creationId xmlns:a16="http://schemas.microsoft.com/office/drawing/2014/main" id="{DC4E2BC4-9481-ED20-6F38-290A6BBE9F3E}"/>
              </a:ext>
            </a:extLst>
          </p:cNvPr>
          <p:cNvSpPr>
            <a:spLocks noChangeArrowheads="1"/>
          </p:cNvSpPr>
          <p:nvPr userDrawn="1"/>
        </p:nvSpPr>
        <p:spPr bwMode="auto">
          <a:xfrm>
            <a:off x="-1588" y="6581775"/>
            <a:ext cx="12198351" cy="277813"/>
          </a:xfrm>
          <a:prstGeom prst="rect">
            <a:avLst/>
          </a:prstGeom>
          <a:gradFill rotWithShape="1">
            <a:gsLst>
              <a:gs pos="0">
                <a:srgbClr val="DA281C"/>
              </a:gs>
              <a:gs pos="100000">
                <a:srgbClr val="0063C3"/>
              </a:gs>
            </a:gsLst>
            <a:lin ang="135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en-US" altLang="en-US" sz="1600">
              <a:solidFill>
                <a:srgbClr val="333F48"/>
              </a:solidFill>
              <a:latin typeface="Calibri" panose="020F0502020204030204" pitchFamily="34" charset="0"/>
            </a:endParaRPr>
          </a:p>
        </p:txBody>
      </p:sp>
      <p:sp>
        <p:nvSpPr>
          <p:cNvPr id="7" name="文本框 1">
            <a:extLst>
              <a:ext uri="{FF2B5EF4-FFF2-40B4-BE49-F238E27FC236}">
                <a16:creationId xmlns:a16="http://schemas.microsoft.com/office/drawing/2014/main" id="{70A9B0AD-4643-5FCF-A7AA-05F47DDDA598}"/>
              </a:ext>
            </a:extLst>
          </p:cNvPr>
          <p:cNvSpPr txBox="1">
            <a:spLocks noChangeArrowheads="1"/>
          </p:cNvSpPr>
          <p:nvPr userDrawn="1"/>
        </p:nvSpPr>
        <p:spPr bwMode="auto">
          <a:xfrm>
            <a:off x="9559925" y="6627813"/>
            <a:ext cx="2624138"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r>
              <a:rPr lang="zh-CN" altLang="en-US" sz="900" i="1">
                <a:solidFill>
                  <a:schemeClr val="bg1"/>
                </a:solidFill>
                <a:latin typeface="adobe-clean"/>
              </a:rPr>
              <a:t>本材料仅供医疗卫生专业人士参考</a:t>
            </a:r>
            <a:endParaRPr lang="en-US" altLang="en-US" sz="900" i="1">
              <a:solidFill>
                <a:schemeClr val="bg1"/>
              </a:solidFill>
            </a:endParaRPr>
          </a:p>
        </p:txBody>
      </p:sp>
      <p:sp>
        <p:nvSpPr>
          <p:cNvPr id="3" name="标题 2"/>
          <p:cNvSpPr>
            <a:spLocks noGrp="1"/>
          </p:cNvSpPr>
          <p:nvPr>
            <p:ph type="ctrTitle"/>
          </p:nvPr>
        </p:nvSpPr>
        <p:spPr>
          <a:xfrm>
            <a:off x="694310" y="2346306"/>
            <a:ext cx="7666355" cy="1120140"/>
          </a:xfrm>
        </p:spPr>
        <p:txBody>
          <a:bodyPr/>
          <a:lstStyle>
            <a:lvl1pPr algn="ctr">
              <a:lnSpc>
                <a:spcPct val="100000"/>
              </a:lnSpc>
              <a:defRPr sz="4800"/>
            </a:lvl1pPr>
          </a:lstStyle>
          <a:p>
            <a:r>
              <a:rPr lang="zh-CN" altLang="en-US" noProof="1"/>
              <a:t>单击此处编辑母版标题样式</a:t>
            </a:r>
          </a:p>
        </p:txBody>
      </p:sp>
      <p:sp>
        <p:nvSpPr>
          <p:cNvPr id="5" name="副标题 4"/>
          <p:cNvSpPr>
            <a:spLocks noGrp="1"/>
          </p:cNvSpPr>
          <p:nvPr>
            <p:ph type="subTitle" idx="1"/>
          </p:nvPr>
        </p:nvSpPr>
        <p:spPr>
          <a:xfrm>
            <a:off x="693675" y="3472161"/>
            <a:ext cx="7666990" cy="418465"/>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noProof="1"/>
              <a:t>单击以编辑母版副标题样式</a:t>
            </a:r>
          </a:p>
        </p:txBody>
      </p:sp>
    </p:spTree>
    <p:extLst>
      <p:ext uri="{BB962C8B-B14F-4D97-AF65-F5344CB8AC3E}">
        <p14:creationId xmlns:p14="http://schemas.microsoft.com/office/powerpoint/2010/main" val="2094583614"/>
      </p:ext>
    </p:extLst>
  </p:cSld>
  <p:clrMapOvr>
    <a:masterClrMapping/>
  </p:clrMapOvr>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标题幻灯片">
    <p:bg>
      <p:bgPr>
        <a:solidFill>
          <a:schemeClr val="bg1"/>
        </a:solidFill>
        <a:effectLst/>
      </p:bgPr>
    </p:bg>
    <p:spTree>
      <p:nvGrpSpPr>
        <p:cNvPr id="1" name=""/>
        <p:cNvGrpSpPr/>
        <p:nvPr/>
      </p:nvGrpSpPr>
      <p:grpSpPr>
        <a:xfrm>
          <a:off x="0" y="0"/>
          <a:ext cx="0" cy="0"/>
          <a:chOff x="0" y="0"/>
          <a:chExt cx="0" cy="0"/>
        </a:xfrm>
      </p:grpSpPr>
      <p:pic>
        <p:nvPicPr>
          <p:cNvPr id="2" name="图片 11">
            <a:extLst>
              <a:ext uri="{FF2B5EF4-FFF2-40B4-BE49-F238E27FC236}">
                <a16:creationId xmlns:a16="http://schemas.microsoft.com/office/drawing/2014/main" id="{4A50312F-2716-49AF-5D33-9096A1D335D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r="21901"/>
          <a:stretch>
            <a:fillRect/>
          </a:stretch>
        </p:blipFill>
        <p:spPr bwMode="auto">
          <a:xfrm>
            <a:off x="0" y="0"/>
            <a:ext cx="2743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79141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cxnSp>
        <p:nvCxnSpPr>
          <p:cNvPr id="2" name="直接连接符 8">
            <a:extLst>
              <a:ext uri="{FF2B5EF4-FFF2-40B4-BE49-F238E27FC236}">
                <a16:creationId xmlns:a16="http://schemas.microsoft.com/office/drawing/2014/main" id="{52057D26-1E95-657B-E6E0-0ADA46FE14FC}"/>
              </a:ext>
            </a:extLst>
          </p:cNvPr>
          <p:cNvCxnSpPr/>
          <p:nvPr/>
        </p:nvCxnSpPr>
        <p:spPr>
          <a:xfrm>
            <a:off x="478386" y="933450"/>
            <a:ext cx="11430182" cy="0"/>
          </a:xfrm>
          <a:prstGeom prst="line">
            <a:avLst/>
          </a:prstGeom>
          <a:ln w="38100">
            <a:gradFill flip="none" rotWithShape="1">
              <a:gsLst>
                <a:gs pos="0">
                  <a:srgbClr val="F26649"/>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3" name="矩形 1">
            <a:extLst>
              <a:ext uri="{FF2B5EF4-FFF2-40B4-BE49-F238E27FC236}">
                <a16:creationId xmlns:a16="http://schemas.microsoft.com/office/drawing/2014/main" id="{DB46210A-E388-2EE8-7BD0-6C3FE4323AFA}"/>
              </a:ext>
            </a:extLst>
          </p:cNvPr>
          <p:cNvSpPr/>
          <p:nvPr userDrawn="1"/>
        </p:nvSpPr>
        <p:spPr>
          <a:xfrm>
            <a:off x="-244475" y="350838"/>
            <a:ext cx="157162" cy="25558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anchor="ctr"/>
          <a:lstStyle/>
          <a:p>
            <a:pPr algn="ctr" fontAlgn="auto"/>
            <a:r>
              <a:rPr lang="en-US" sz="700" noProof="1">
                <a:solidFill>
                  <a:schemeClr val="tx1"/>
                </a:solidFill>
              </a:rPr>
              <a:t>25</a:t>
            </a:r>
          </a:p>
        </p:txBody>
      </p:sp>
      <p:sp>
        <p:nvSpPr>
          <p:cNvPr id="5" name="矩形 4">
            <a:extLst>
              <a:ext uri="{FF2B5EF4-FFF2-40B4-BE49-F238E27FC236}">
                <a16:creationId xmlns:a16="http://schemas.microsoft.com/office/drawing/2014/main" id="{CA68180B-113D-05DD-99C6-08CBC71F134D}"/>
              </a:ext>
            </a:extLst>
          </p:cNvPr>
          <p:cNvSpPr/>
          <p:nvPr userDrawn="1"/>
        </p:nvSpPr>
        <p:spPr>
          <a:xfrm>
            <a:off x="228600" y="95250"/>
            <a:ext cx="207963" cy="857250"/>
          </a:xfrm>
          <a:prstGeom prst="rect">
            <a:avLst/>
          </a:prstGeom>
          <a:solidFill>
            <a:srgbClr val="EB613B"/>
          </a:solidFill>
          <a:ln>
            <a:solidFill>
              <a:srgbClr val="EB613B"/>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anchor="ctr"/>
          <a:lstStyle/>
          <a:p>
            <a:pPr algn="ctr" fontAlgn="auto"/>
            <a:endParaRPr lang="en-US" sz="1100" noProof="1"/>
          </a:p>
        </p:txBody>
      </p:sp>
      <p:sp>
        <p:nvSpPr>
          <p:cNvPr id="6" name="矩形 6">
            <a:extLst>
              <a:ext uri="{FF2B5EF4-FFF2-40B4-BE49-F238E27FC236}">
                <a16:creationId xmlns:a16="http://schemas.microsoft.com/office/drawing/2014/main" id="{25A4E957-D3AB-B7BE-F3A1-39AE58857D11}"/>
              </a:ext>
            </a:extLst>
          </p:cNvPr>
          <p:cNvSpPr/>
          <p:nvPr userDrawn="1"/>
        </p:nvSpPr>
        <p:spPr>
          <a:xfrm>
            <a:off x="-247650" y="1360488"/>
            <a:ext cx="157162" cy="25558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anchor="ctr"/>
          <a:lstStyle/>
          <a:p>
            <a:pPr algn="ctr" fontAlgn="auto"/>
            <a:r>
              <a:rPr lang="en-US" sz="600" noProof="1">
                <a:solidFill>
                  <a:schemeClr val="tx1"/>
                </a:solidFill>
              </a:rPr>
              <a:t>15.5</a:t>
            </a:r>
          </a:p>
        </p:txBody>
      </p:sp>
      <p:sp>
        <p:nvSpPr>
          <p:cNvPr id="4" name="标题 3"/>
          <p:cNvSpPr>
            <a:spLocks noGrp="1"/>
          </p:cNvSpPr>
          <p:nvPr>
            <p:ph type="title"/>
          </p:nvPr>
        </p:nvSpPr>
        <p:spPr>
          <a:xfrm>
            <a:off x="497240" y="115527"/>
            <a:ext cx="10516235" cy="726700"/>
          </a:xfrm>
        </p:spPr>
        <p:txBody>
          <a:bodyPr lIns="0" tIns="0" rIns="0" bIns="0">
            <a:noAutofit/>
          </a:bodyPr>
          <a:lstStyle>
            <a:lvl1pPr algn="just">
              <a:lnSpc>
                <a:spcPct val="100000"/>
              </a:lnSpc>
              <a:defRPr sz="2400" b="1">
                <a:solidFill>
                  <a:srgbClr val="F26649"/>
                </a:solidFill>
              </a:defRPr>
            </a:lvl1pPr>
          </a:lstStyle>
          <a:p>
            <a:r>
              <a:rPr lang="zh-CN" altLang="en-US" noProof="1"/>
              <a:t>单击此处编辑母版标题样式</a:t>
            </a:r>
          </a:p>
        </p:txBody>
      </p:sp>
      <p:sp>
        <p:nvSpPr>
          <p:cNvPr id="11" name="内容占位符 10"/>
          <p:cNvSpPr>
            <a:spLocks noGrp="1"/>
          </p:cNvSpPr>
          <p:nvPr>
            <p:ph idx="13" hasCustomPrompt="1"/>
          </p:nvPr>
        </p:nvSpPr>
        <p:spPr>
          <a:xfrm>
            <a:off x="334962" y="6527800"/>
            <a:ext cx="5761037" cy="324478"/>
          </a:xfrm>
          <a:prstGeom prst="rect">
            <a:avLst/>
          </a:prstGeom>
        </p:spPr>
        <p:txBody>
          <a:bodyPr lIns="0" tIns="0" rIns="0" bIns="0" anchor="ctr" anchorCtr="0"/>
          <a:lstStyle>
            <a:lvl1pPr marL="107950" indent="-107950">
              <a:lnSpc>
                <a:spcPct val="100000"/>
              </a:lnSpc>
              <a:spcBef>
                <a:spcPts val="0"/>
              </a:spcBef>
              <a:spcAft>
                <a:spcPts val="0"/>
              </a:spcAft>
              <a:buFont typeface="+mj-lt"/>
              <a:buAutoNum type="arabicPeriod"/>
              <a:defRPr sz="800">
                <a:solidFill>
                  <a:schemeClr val="bg2">
                    <a:lumMod val="50000"/>
                  </a:schemeClr>
                </a:solidFill>
              </a:defRPr>
            </a:lvl1pPr>
            <a:lvl2pPr marL="457200" indent="0">
              <a:lnSpc>
                <a:spcPct val="90000"/>
              </a:lnSpc>
              <a:spcBef>
                <a:spcPts val="0"/>
              </a:spcBef>
              <a:spcAft>
                <a:spcPts val="0"/>
              </a:spcAft>
              <a:buNone/>
              <a:defRPr sz="800">
                <a:solidFill>
                  <a:schemeClr val="tx1">
                    <a:lumMod val="75000"/>
                    <a:lumOff val="25000"/>
                  </a:schemeClr>
                </a:solidFill>
              </a:defRPr>
            </a:lvl2pPr>
            <a:lvl3pPr marL="914400" indent="0">
              <a:lnSpc>
                <a:spcPct val="90000"/>
              </a:lnSpc>
              <a:spcBef>
                <a:spcPts val="0"/>
              </a:spcBef>
              <a:spcAft>
                <a:spcPts val="0"/>
              </a:spcAft>
              <a:buNone/>
              <a:defRPr sz="800">
                <a:solidFill>
                  <a:schemeClr val="tx1">
                    <a:lumMod val="75000"/>
                    <a:lumOff val="25000"/>
                  </a:schemeClr>
                </a:solidFill>
              </a:defRPr>
            </a:lvl3pPr>
            <a:lvl4pPr>
              <a:lnSpc>
                <a:spcPct val="90000"/>
              </a:lnSpc>
              <a:spcBef>
                <a:spcPts val="0"/>
              </a:spcBef>
              <a:spcAft>
                <a:spcPts val="0"/>
              </a:spcAft>
              <a:buAutoNum type="arabicPeriod"/>
              <a:defRPr sz="800">
                <a:solidFill>
                  <a:schemeClr val="tx1">
                    <a:lumMod val="75000"/>
                    <a:lumOff val="25000"/>
                  </a:schemeClr>
                </a:solidFill>
              </a:defRPr>
            </a:lvl4pPr>
            <a:lvl5pPr>
              <a:lnSpc>
                <a:spcPct val="90000"/>
              </a:lnSpc>
              <a:spcBef>
                <a:spcPts val="0"/>
              </a:spcBef>
              <a:spcAft>
                <a:spcPts val="0"/>
              </a:spcAft>
              <a:buAutoNum type="arabicPeriod"/>
              <a:defRPr sz="800">
                <a:solidFill>
                  <a:schemeClr val="tx1">
                    <a:lumMod val="75000"/>
                    <a:lumOff val="25000"/>
                  </a:schemeClr>
                </a:solidFill>
              </a:defRPr>
            </a:lvl5pPr>
          </a:lstStyle>
          <a:p>
            <a:pPr lvl="0"/>
            <a:r>
              <a:rPr lang="zh-CN" altLang="en-US" noProof="1"/>
              <a:t>编辑母版文本样式</a:t>
            </a:r>
          </a:p>
        </p:txBody>
      </p:sp>
      <p:sp>
        <p:nvSpPr>
          <p:cNvPr id="10" name="内容占位符 9"/>
          <p:cNvSpPr>
            <a:spLocks noGrp="1"/>
          </p:cNvSpPr>
          <p:nvPr>
            <p:ph sz="quarter" idx="14"/>
          </p:nvPr>
        </p:nvSpPr>
        <p:spPr>
          <a:xfrm>
            <a:off x="334963" y="1057648"/>
            <a:ext cx="11522075" cy="823540"/>
          </a:xfrm>
          <a:prstGeom prst="roundRect">
            <a:avLst/>
          </a:prstGeom>
          <a:solidFill>
            <a:srgbClr val="FEEFEC"/>
          </a:solidFill>
          <a:ln>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2700000" scaled="1"/>
              <a:tileRect/>
            </a:gradFill>
          </a:ln>
        </p:spPr>
        <p:txBody>
          <a:bodyPr wrap="square" rtlCol="0" anchor="ctr">
            <a:noAutofit/>
          </a:bodyPr>
          <a:lstStyle>
            <a:lvl1pPr>
              <a:lnSpc>
                <a:spcPct val="100000"/>
              </a:lnSpc>
              <a:spcBef>
                <a:spcPts val="300"/>
              </a:spcBef>
              <a:spcAft>
                <a:spcPts val="300"/>
              </a:spcAft>
              <a:defRPr lang="zh-CN" altLang="en-US" sz="1600" dirty="0" smtClean="0">
                <a:solidFill>
                  <a:schemeClr val="tx2">
                    <a:lumMod val="50000"/>
                  </a:schemeClr>
                </a:solidFill>
              </a:defRPr>
            </a:lvl1pPr>
          </a:lstStyle>
          <a:p>
            <a:pPr lvl="0"/>
            <a:r>
              <a:rPr lang="zh-CN" altLang="en-US" noProof="1"/>
              <a:t>单击此处编辑母版文本样式</a:t>
            </a:r>
          </a:p>
        </p:txBody>
      </p:sp>
    </p:spTree>
    <p:extLst>
      <p:ext uri="{BB962C8B-B14F-4D97-AF65-F5344CB8AC3E}">
        <p14:creationId xmlns:p14="http://schemas.microsoft.com/office/powerpoint/2010/main" val="1044045239"/>
      </p:ext>
    </p:extLst>
  </p:cSld>
  <p:clrMapOvr>
    <a:masterClrMapping/>
  </p:clrMapOvr>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日期占位符 3">
            <a:extLst>
              <a:ext uri="{FF2B5EF4-FFF2-40B4-BE49-F238E27FC236}">
                <a16:creationId xmlns:a16="http://schemas.microsoft.com/office/drawing/2014/main" id="{7204B31A-1F4B-3EF1-4270-5952088A97EF}"/>
              </a:ext>
            </a:extLst>
          </p:cNvPr>
          <p:cNvSpPr>
            <a:spLocks noGrp="1"/>
          </p:cNvSpPr>
          <p:nvPr>
            <p:ph type="dt" sz="half" idx="10"/>
          </p:nvPr>
        </p:nvSpPr>
        <p:spPr/>
        <p:txBody>
          <a:bodyPr/>
          <a:lstStyle>
            <a:lvl1pPr>
              <a:defRPr/>
            </a:lvl1pPr>
          </a:lstStyle>
          <a:p>
            <a:fld id="{C9CCDDC7-CE80-412A-A98B-519C72358A3E}" type="datetimeFigureOut">
              <a:rPr lang="zh-CN" altLang="en-US"/>
              <a:pPr/>
              <a:t>2026/2/28</a:t>
            </a:fld>
            <a:endParaRPr lang="zh-CN" altLang="en-US"/>
          </a:p>
        </p:txBody>
      </p:sp>
      <p:sp>
        <p:nvSpPr>
          <p:cNvPr id="4" name="页脚占位符 4">
            <a:extLst>
              <a:ext uri="{FF2B5EF4-FFF2-40B4-BE49-F238E27FC236}">
                <a16:creationId xmlns:a16="http://schemas.microsoft.com/office/drawing/2014/main" id="{B1C90D3A-0F66-9295-F2AE-61D52FFF0B57}"/>
              </a:ext>
            </a:extLst>
          </p:cNvPr>
          <p:cNvSpPr>
            <a:spLocks noGrp="1"/>
          </p:cNvSpPr>
          <p:nvPr>
            <p:ph type="ftr" sz="quarter" idx="11"/>
          </p:nvPr>
        </p:nvSpPr>
        <p:spPr/>
        <p:txBody>
          <a:bodyPr/>
          <a:lstStyle>
            <a:lvl1pPr>
              <a:defRPr/>
            </a:lvl1pPr>
          </a:lstStyle>
          <a:p>
            <a:endParaRPr lang="zh-CN" altLang="en-US"/>
          </a:p>
        </p:txBody>
      </p:sp>
      <p:sp>
        <p:nvSpPr>
          <p:cNvPr id="5" name="灯片编号占位符 5">
            <a:extLst>
              <a:ext uri="{FF2B5EF4-FFF2-40B4-BE49-F238E27FC236}">
                <a16:creationId xmlns:a16="http://schemas.microsoft.com/office/drawing/2014/main" id="{65293D77-50C7-1A6A-A634-4A845FE4FBB3}"/>
              </a:ext>
            </a:extLst>
          </p:cNvPr>
          <p:cNvSpPr>
            <a:spLocks noGrp="1"/>
          </p:cNvSpPr>
          <p:nvPr>
            <p:ph type="sldNum" sz="quarter" idx="12"/>
          </p:nvPr>
        </p:nvSpPr>
        <p:spPr/>
        <p:txBody>
          <a:bodyPr/>
          <a:lstStyle>
            <a:lvl1pPr>
              <a:defRPr/>
            </a:lvl1pPr>
          </a:lstStyle>
          <a:p>
            <a:fld id="{3FA12D58-78CC-43FE-B6EA-305AB53FC64D}" type="slidenum">
              <a:rPr lang="zh-CN" altLang="en-US"/>
              <a:pPr/>
              <a:t>‹#›</a:t>
            </a:fld>
            <a:endParaRPr lang="zh-CN" altLang="en-US"/>
          </a:p>
        </p:txBody>
      </p:sp>
    </p:spTree>
    <p:extLst>
      <p:ext uri="{BB962C8B-B14F-4D97-AF65-F5344CB8AC3E}">
        <p14:creationId xmlns:p14="http://schemas.microsoft.com/office/powerpoint/2010/main" val="87742959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4AE787BB-BEA1-3734-A77A-617087CA89A8}"/>
              </a:ext>
            </a:extLst>
          </p:cNvPr>
          <p:cNvPicPr>
            <a:picLocks noChangeAspect="1"/>
          </p:cNvPicPr>
          <p:nvPr userDrawn="1"/>
        </p:nvPicPr>
        <p:blipFill>
          <a:blip r:embed="rId3"/>
          <a:stretch>
            <a:fillRect/>
          </a:stretch>
        </p:blipFill>
        <p:spPr>
          <a:xfrm>
            <a:off x="0" y="0"/>
            <a:ext cx="12192000" cy="6858000"/>
          </a:xfrm>
          <a:prstGeom prst="rect">
            <a:avLst/>
          </a:prstGeom>
        </p:spPr>
      </p:pic>
      <p:graphicFrame>
        <p:nvGraphicFramePr>
          <p:cNvPr id="4" name="Objec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幻灯片" r:id="rId4" imgW="5715" imgH="5715" progId="TCLayout.ActiveDocument.1">
                  <p:embed/>
                </p:oleObj>
              </mc:Choice>
              <mc:Fallback>
                <p:oleObj name="think-cell 幻灯片" r:id="rId4" imgW="5715" imgH="5715"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9" name="Picture 18"/>
          <p:cNvPicPr>
            <a:picLocks noChangeAspect="1"/>
          </p:cNvPicPr>
          <p:nvPr userDrawn="1"/>
        </p:nvPicPr>
        <p:blipFill>
          <a:blip r:embed="rId6"/>
          <a:stretch>
            <a:fillRect/>
          </a:stretch>
        </p:blipFill>
        <p:spPr bwMode="ltGray">
          <a:xfrm>
            <a:off x="0" y="0"/>
            <a:ext cx="12192000" cy="6858000"/>
          </a:xfrm>
          <a:prstGeom prst="rect">
            <a:avLst/>
          </a:prstGeom>
        </p:spPr>
      </p:pic>
      <p:sp>
        <p:nvSpPr>
          <p:cNvPr id="21" name="Rectangle 20"/>
          <p:cNvSpPr/>
          <p:nvPr userDrawn="1"/>
        </p:nvSpPr>
        <p:spPr>
          <a:xfrm>
            <a:off x="12700" y="0"/>
            <a:ext cx="12183360" cy="6605449"/>
          </a:xfrm>
          <a:prstGeom prst="rect">
            <a:avLst/>
          </a:prstGeom>
          <a:gradFill flip="none" rotWithShape="1">
            <a:gsLst>
              <a:gs pos="0">
                <a:srgbClr val="DA281C">
                  <a:alpha val="44000"/>
                </a:srgbClr>
              </a:gs>
              <a:gs pos="65000">
                <a:srgbClr val="FFFFFF">
                  <a:alpha val="69000"/>
                </a:srgbClr>
              </a:gs>
            </a:gsLst>
            <a:path path="circle">
              <a:fillToRect l="100000" b="100000"/>
            </a:path>
            <a:tileRect t="-100000" r="-100000"/>
          </a:gra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6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3" name="标题 2"/>
          <p:cNvSpPr>
            <a:spLocks noGrp="1"/>
          </p:cNvSpPr>
          <p:nvPr>
            <p:ph type="ctrTitle"/>
          </p:nvPr>
        </p:nvSpPr>
        <p:spPr>
          <a:xfrm>
            <a:off x="694310" y="2346306"/>
            <a:ext cx="7666355" cy="1120140"/>
          </a:xfrm>
        </p:spPr>
        <p:txBody>
          <a:bodyPr anchor="ctr" anchorCtr="0"/>
          <a:lstStyle>
            <a:lvl1pPr algn="ctr">
              <a:lnSpc>
                <a:spcPct val="100000"/>
              </a:lnSpc>
              <a:defRPr sz="4800"/>
            </a:lvl1pPr>
          </a:lstStyle>
          <a:p>
            <a:r>
              <a:rPr lang="zh-CN" altLang="en-US" dirty="0"/>
              <a:t>单击此处编辑母版标题样式</a:t>
            </a:r>
          </a:p>
        </p:txBody>
      </p:sp>
      <p:sp>
        <p:nvSpPr>
          <p:cNvPr id="5" name="副标题 4"/>
          <p:cNvSpPr>
            <a:spLocks noGrp="1"/>
          </p:cNvSpPr>
          <p:nvPr>
            <p:ph type="subTitle" idx="1" hasCustomPrompt="1"/>
          </p:nvPr>
        </p:nvSpPr>
        <p:spPr>
          <a:xfrm>
            <a:off x="693675" y="3472161"/>
            <a:ext cx="7666990" cy="418465"/>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23" name="Rectangle 22"/>
          <p:cNvSpPr/>
          <p:nvPr userDrawn="1"/>
        </p:nvSpPr>
        <p:spPr>
          <a:xfrm>
            <a:off x="-1586" y="6582396"/>
            <a:ext cx="12197905" cy="276998"/>
          </a:xfrm>
          <a:prstGeom prst="rect">
            <a:avLst/>
          </a:prstGeom>
          <a:gradFill flip="none" rotWithShape="1">
            <a:gsLst>
              <a:gs pos="0">
                <a:srgbClr val="DA281C"/>
              </a:gs>
              <a:gs pos="100000">
                <a:srgbClr val="0063C3"/>
              </a:gs>
            </a:gsLst>
            <a:lin ang="13500000" scaled="1"/>
            <a:tileRect/>
          </a:gra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600" b="0" i="0" u="none" strike="noStrike" kern="0" cap="none" spc="0" normalizeH="0" baseline="0" noProof="0" dirty="0">
              <a:ln>
                <a:noFill/>
              </a:ln>
              <a:solidFill>
                <a:srgbClr val="333F48"/>
              </a:solidFill>
              <a:effectLst/>
              <a:uLnTx/>
              <a:uFillTx/>
              <a:latin typeface="Calibri" panose="020F0502020204030204"/>
              <a:ea typeface="+mn-ea"/>
              <a:cs typeface="+mn-cs"/>
            </a:endParaRPr>
          </a:p>
        </p:txBody>
      </p:sp>
      <p:sp>
        <p:nvSpPr>
          <p:cNvPr id="2" name="文本框 1">
            <a:extLst>
              <a:ext uri="{FF2B5EF4-FFF2-40B4-BE49-F238E27FC236}">
                <a16:creationId xmlns:a16="http://schemas.microsoft.com/office/drawing/2014/main" id="{F97049AB-260D-EE00-7609-3DBBF9AF40D4}"/>
              </a:ext>
            </a:extLst>
          </p:cNvPr>
          <p:cNvSpPr txBox="1"/>
          <p:nvPr userDrawn="1"/>
        </p:nvSpPr>
        <p:spPr>
          <a:xfrm>
            <a:off x="9559223" y="6627168"/>
            <a:ext cx="2624137" cy="230832"/>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zh-CN" altLang="en-US" sz="900" b="0" i="1" dirty="0">
                <a:solidFill>
                  <a:schemeClr val="bg1"/>
                </a:solidFill>
                <a:effectLst/>
                <a:latin typeface="adobe-clean"/>
              </a:rPr>
              <a:t>本材料仅供医疗卫生专业人士参考</a:t>
            </a:r>
            <a:endParaRPr lang="en-US" sz="900" b="0" i="1" dirty="0">
              <a:solidFill>
                <a:schemeClr val="bg1"/>
              </a:solidFill>
            </a:endParaRPr>
          </a:p>
        </p:txBody>
      </p:sp>
      <p:pic>
        <p:nvPicPr>
          <p:cNvPr id="7" name="图片 6">
            <a:extLst>
              <a:ext uri="{FF2B5EF4-FFF2-40B4-BE49-F238E27FC236}">
                <a16:creationId xmlns:a16="http://schemas.microsoft.com/office/drawing/2014/main" id="{E34C8764-41BA-E6D6-5E41-745D94D4DB7E}"/>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293615400"/>
      </p:ext>
    </p:extLst>
  </p:cSld>
  <p:clrMapOvr>
    <a:masterClrMapping/>
  </p:clrMapOvr>
  <p:hf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pic>
        <p:nvPicPr>
          <p:cNvPr id="2" name="图片 1" descr="文本&#10;&#10;AI 生成的内容可能不正确。">
            <a:extLst>
              <a:ext uri="{FF2B5EF4-FFF2-40B4-BE49-F238E27FC236}">
                <a16:creationId xmlns:a16="http://schemas.microsoft.com/office/drawing/2014/main" id="{161378B3-30C8-0921-9D8D-CC179AB40A5F}"/>
              </a:ext>
            </a:extLst>
          </p:cNvPr>
          <p:cNvPicPr>
            <a:picLocks noChangeAspect="1"/>
          </p:cNvPicPr>
          <p:nvPr userDrawn="1"/>
        </p:nvPicPr>
        <p:blipFill>
          <a:blip r:embed="rId3">
            <a:duotone>
              <a:schemeClr val="accent1">
                <a:shade val="45000"/>
                <a:satMod val="135000"/>
              </a:schemeClr>
              <a:prstClr val="white"/>
            </a:duotone>
            <a:alphaModFix amt="20000"/>
            <a:extLst>
              <a:ext uri="{28A0092B-C50C-407E-A947-70E740481C1C}">
                <a14:useLocalDpi xmlns:a14="http://schemas.microsoft.com/office/drawing/2010/main" val="0"/>
              </a:ext>
            </a:extLst>
          </a:blip>
          <a:srcRect t="60232"/>
          <a:stretch>
            <a:fillRect/>
          </a:stretch>
        </p:blipFill>
        <p:spPr>
          <a:xfrm>
            <a:off x="518" y="0"/>
            <a:ext cx="12191481" cy="6858000"/>
          </a:xfrm>
          <a:prstGeom prst="rect">
            <a:avLst/>
          </a:prstGeom>
        </p:spPr>
      </p:pic>
      <p:pic>
        <p:nvPicPr>
          <p:cNvPr id="3" name="图片 2" descr="应用程序&#10;&#10;AI 生成的内容可能不正确。">
            <a:extLst>
              <a:ext uri="{FF2B5EF4-FFF2-40B4-BE49-F238E27FC236}">
                <a16:creationId xmlns:a16="http://schemas.microsoft.com/office/drawing/2014/main" id="{006AB3E9-1B05-5FEB-C8CA-9275E1C0F5A6}"/>
              </a:ext>
            </a:extLst>
          </p:cNvPr>
          <p:cNvPicPr>
            <a:picLocks noChangeAspect="1"/>
          </p:cNvPicPr>
          <p:nvPr userDrawn="1"/>
        </p:nvPicPr>
        <p:blipFill>
          <a:blip r:embed="rId4">
            <a:duotone>
              <a:schemeClr val="accent1">
                <a:shade val="45000"/>
                <a:satMod val="135000"/>
              </a:schemeClr>
              <a:prstClr val="white"/>
            </a:duotone>
          </a:blip>
          <a:srcRect t="95893" b="-1"/>
          <a:stretch>
            <a:fillRect/>
          </a:stretch>
        </p:blipFill>
        <p:spPr>
          <a:xfrm>
            <a:off x="1" y="6200774"/>
            <a:ext cx="12192000" cy="659435"/>
          </a:xfrm>
          <a:prstGeom prst="rect">
            <a:avLst/>
          </a:prstGeom>
        </p:spPr>
      </p:pic>
      <p:graphicFrame>
        <p:nvGraphicFramePr>
          <p:cNvPr id="6" name="think-cell data - do not delete" hidden="1"/>
          <p:cNvGraphicFramePr>
            <a:graphicFrameLocks noChangeAspect="1"/>
          </p:cNvGraphicFramePr>
          <p:nvPr userDrawn="1">
            <p:custDataLst>
              <p:tags r:id="rId1"/>
            </p:custDataLst>
            <p:extLst>
              <p:ext uri="{D42A27DB-BD31-4B8C-83A1-F6EECF244321}">
                <p14:modId xmlns:p14="http://schemas.microsoft.com/office/powerpoint/2010/main" val="135955018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幻灯片" r:id="rId5" imgW="5715" imgH="5715" progId="TCLayout.ActiveDocument.1">
                  <p:embed/>
                </p:oleObj>
              </mc:Choice>
              <mc:Fallback>
                <p:oleObj name="think-cell 幻灯片" r:id="rId5" imgW="5715" imgH="5715" progId="TCLayout.ActiveDocument.1">
                  <p:embed/>
                  <p:pic>
                    <p:nvPicPr>
                      <p:cNvPr id="6" name="think-cell data - do not delete" hidden="1"/>
                      <p:cNvPicPr/>
                      <p:nvPr/>
                    </p:nvPicPr>
                    <p:blipFill>
                      <a:blip r:embed="rId6"/>
                      <a:stretch>
                        <a:fillRect/>
                      </a:stretch>
                    </p:blipFill>
                    <p:spPr>
                      <a:xfrm>
                        <a:off x="1588" y="1588"/>
                        <a:ext cx="1588" cy="1588"/>
                      </a:xfrm>
                      <a:prstGeom prst="rect">
                        <a:avLst/>
                      </a:prstGeom>
                    </p:spPr>
                  </p:pic>
                </p:oleObj>
              </mc:Fallback>
            </mc:AlternateContent>
          </a:graphicData>
        </a:graphic>
      </p:graphicFrame>
    </p:spTree>
    <p:extLst>
      <p:ext uri="{BB962C8B-B14F-4D97-AF65-F5344CB8AC3E}">
        <p14:creationId xmlns:p14="http://schemas.microsoft.com/office/powerpoint/2010/main" val="1089417697"/>
      </p:ext>
    </p:extLst>
  </p:cSld>
  <p:clrMapOvr>
    <a:masterClrMapping/>
  </p:clrMapOvr>
  <p:hf hdr="0" ftr="0" dt="0"/>
  <p:extLst>
    <p:ext uri="{DCECCB84-F9BA-43D5-87BE-67443E8EF086}">
      <p15:sldGuideLst xmlns:p15="http://schemas.microsoft.com/office/powerpoint/2012/main">
        <p15:guide id="1" orient="horz" pos="595">
          <p15:clr>
            <a:srgbClr val="FBAE40"/>
          </p15:clr>
        </p15:guide>
        <p15:guide id="2" pos="234">
          <p15:clr>
            <a:srgbClr val="FBAE40"/>
          </p15:clr>
        </p15:guide>
        <p15:guide id="3" pos="7537">
          <p15:clr>
            <a:srgbClr val="FBAE40"/>
          </p15:clr>
        </p15:guide>
        <p15:guide id="4" orient="horz" pos="640">
          <p15:clr>
            <a:srgbClr val="FBAE40"/>
          </p15:clr>
        </p15:guide>
        <p15:guide id="5" orient="horz" pos="3906">
          <p15:clr>
            <a:srgbClr val="FBAE40"/>
          </p15:clr>
        </p15:guide>
        <p15:guide id="6" orient="horz" pos="386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标题幻灯片">
    <p:bg>
      <p:bgPr>
        <a:solidFill>
          <a:schemeClr val="bg1"/>
        </a:solidFill>
        <a:effectLst/>
      </p:bgPr>
    </p:bg>
    <p:spTree>
      <p:nvGrpSpPr>
        <p:cNvPr id="1" name=""/>
        <p:cNvGrpSpPr/>
        <p:nvPr/>
      </p:nvGrpSpPr>
      <p:grpSpPr>
        <a:xfrm>
          <a:off x="0" y="0"/>
          <a:ext cx="0" cy="0"/>
          <a:chOff x="0" y="0"/>
          <a:chExt cx="0" cy="0"/>
        </a:xfrm>
      </p:grpSpPr>
      <p:pic>
        <p:nvPicPr>
          <p:cNvPr id="12" name="图片 11"/>
          <p:cNvPicPr>
            <a:picLocks noChangeAspect="1"/>
          </p:cNvPicPr>
          <p:nvPr userDrawn="1"/>
        </p:nvPicPr>
        <p:blipFill rotWithShape="1">
          <a:blip r:embed="rId2" cstate="screen"/>
          <a:srcRect r="21901"/>
          <a:stretch>
            <a:fillRect/>
          </a:stretch>
        </p:blipFill>
        <p:spPr>
          <a:xfrm>
            <a:off x="1" y="0"/>
            <a:ext cx="2743200" cy="6858000"/>
          </a:xfrm>
          <a:prstGeom prst="rect">
            <a:avLst/>
          </a:prstGeom>
        </p:spPr>
      </p:pic>
    </p:spTree>
    <p:extLst>
      <p:ext uri="{BB962C8B-B14F-4D97-AF65-F5344CB8AC3E}">
        <p14:creationId xmlns:p14="http://schemas.microsoft.com/office/powerpoint/2010/main" val="11909188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graphicFrame>
        <p:nvGraphicFramePr>
          <p:cNvPr id="6" name="think-cell data - do not delete" hidden="1"/>
          <p:cNvGraphicFramePr>
            <a:graphicFrameLocks noChangeAspect="1"/>
          </p:cNvGraphicFramePr>
          <p:nvPr userDrawn="1">
            <p:custDataLst>
              <p:tags r:id="rId1"/>
            </p:custDataLst>
            <p:extLst>
              <p:ext uri="{D42A27DB-BD31-4B8C-83A1-F6EECF244321}">
                <p14:modId xmlns:p14="http://schemas.microsoft.com/office/powerpoint/2010/main" val="135955018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幻灯片" r:id="rId3" imgW="5715" imgH="5715" progId="TCLayout.ActiveDocument.1">
                  <p:embed/>
                </p:oleObj>
              </mc:Choice>
              <mc:Fallback>
                <p:oleObj name="think-cell 幻灯片" r:id="rId3" imgW="5715" imgH="5715" progId="TCLayout.ActiveDocument.1">
                  <p:embed/>
                  <p:pic>
                    <p:nvPicPr>
                      <p:cNvPr id="6" name="think-cell data - do not delete"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标题 3"/>
          <p:cNvSpPr>
            <a:spLocks noGrp="1"/>
          </p:cNvSpPr>
          <p:nvPr>
            <p:ph type="title"/>
          </p:nvPr>
        </p:nvSpPr>
        <p:spPr>
          <a:xfrm>
            <a:off x="497240" y="115527"/>
            <a:ext cx="10516235" cy="726700"/>
          </a:xfrm>
        </p:spPr>
        <p:txBody>
          <a:bodyPr vert="horz" lIns="0" tIns="0" rIns="0" bIns="0" anchor="ctr" anchorCtr="0">
            <a:noAutofit/>
          </a:bodyPr>
          <a:lstStyle>
            <a:lvl1pPr algn="just">
              <a:lnSpc>
                <a:spcPct val="100000"/>
              </a:lnSpc>
              <a:defRPr sz="2600" b="1">
                <a:solidFill>
                  <a:srgbClr val="F26649"/>
                </a:solidFill>
              </a:defRPr>
            </a:lvl1pPr>
          </a:lstStyle>
          <a:p>
            <a:r>
              <a:rPr lang="zh-CN" altLang="en-US"/>
              <a:t>单击此处编辑母版标题样式</a:t>
            </a:r>
          </a:p>
        </p:txBody>
      </p:sp>
      <p:sp>
        <p:nvSpPr>
          <p:cNvPr id="11" name="内容占位符 10"/>
          <p:cNvSpPr>
            <a:spLocks noGrp="1"/>
          </p:cNvSpPr>
          <p:nvPr>
            <p:ph idx="13" hasCustomPrompt="1"/>
          </p:nvPr>
        </p:nvSpPr>
        <p:spPr>
          <a:xfrm>
            <a:off x="334962" y="6527800"/>
            <a:ext cx="5761037" cy="324478"/>
          </a:xfrm>
          <a:prstGeom prst="rect">
            <a:avLst/>
          </a:prstGeom>
        </p:spPr>
        <p:txBody>
          <a:bodyPr lIns="0" tIns="0" rIns="0" bIns="0" anchor="ctr" anchorCtr="0"/>
          <a:lstStyle>
            <a:lvl1pPr marL="107950" indent="-107950">
              <a:lnSpc>
                <a:spcPct val="100000"/>
              </a:lnSpc>
              <a:spcBef>
                <a:spcPts val="0"/>
              </a:spcBef>
              <a:spcAft>
                <a:spcPts val="0"/>
              </a:spcAft>
              <a:buFont typeface="+mj-lt"/>
              <a:buAutoNum type="arabicPeriod"/>
              <a:defRPr sz="800">
                <a:solidFill>
                  <a:schemeClr val="bg2">
                    <a:lumMod val="50000"/>
                  </a:schemeClr>
                </a:solidFill>
              </a:defRPr>
            </a:lvl1pPr>
            <a:lvl2pPr marL="457200" indent="0">
              <a:lnSpc>
                <a:spcPct val="90000"/>
              </a:lnSpc>
              <a:spcBef>
                <a:spcPts val="0"/>
              </a:spcBef>
              <a:spcAft>
                <a:spcPts val="0"/>
              </a:spcAft>
              <a:buNone/>
              <a:defRPr sz="800">
                <a:solidFill>
                  <a:schemeClr val="tx1">
                    <a:lumMod val="75000"/>
                    <a:lumOff val="25000"/>
                  </a:schemeClr>
                </a:solidFill>
              </a:defRPr>
            </a:lvl2pPr>
            <a:lvl3pPr marL="914400" indent="0">
              <a:lnSpc>
                <a:spcPct val="90000"/>
              </a:lnSpc>
              <a:spcBef>
                <a:spcPts val="0"/>
              </a:spcBef>
              <a:spcAft>
                <a:spcPts val="0"/>
              </a:spcAft>
              <a:buNone/>
              <a:defRPr sz="800">
                <a:solidFill>
                  <a:schemeClr val="tx1">
                    <a:lumMod val="75000"/>
                    <a:lumOff val="25000"/>
                  </a:schemeClr>
                </a:solidFill>
              </a:defRPr>
            </a:lvl3pPr>
            <a:lvl4pPr>
              <a:lnSpc>
                <a:spcPct val="90000"/>
              </a:lnSpc>
              <a:spcBef>
                <a:spcPts val="0"/>
              </a:spcBef>
              <a:spcAft>
                <a:spcPts val="0"/>
              </a:spcAft>
              <a:buAutoNum type="arabicPeriod"/>
              <a:defRPr sz="800">
                <a:solidFill>
                  <a:schemeClr val="tx1">
                    <a:lumMod val="75000"/>
                    <a:lumOff val="25000"/>
                  </a:schemeClr>
                </a:solidFill>
              </a:defRPr>
            </a:lvl4pPr>
            <a:lvl5pPr>
              <a:lnSpc>
                <a:spcPct val="90000"/>
              </a:lnSpc>
              <a:spcBef>
                <a:spcPts val="0"/>
              </a:spcBef>
              <a:spcAft>
                <a:spcPts val="0"/>
              </a:spcAft>
              <a:buAutoNum type="arabicPeriod"/>
              <a:defRPr sz="800">
                <a:solidFill>
                  <a:schemeClr val="tx1">
                    <a:lumMod val="75000"/>
                    <a:lumOff val="25000"/>
                  </a:schemeClr>
                </a:solidFill>
              </a:defRPr>
            </a:lvl5pPr>
          </a:lstStyle>
          <a:p>
            <a:pPr lvl="0"/>
            <a:r>
              <a:rPr lang="zh-CN" altLang="en-US" dirty="0"/>
              <a:t>编辑母版文本样式</a:t>
            </a:r>
          </a:p>
        </p:txBody>
      </p:sp>
      <p:cxnSp>
        <p:nvCxnSpPr>
          <p:cNvPr id="9" name="直接连接符 8"/>
          <p:cNvCxnSpPr/>
          <p:nvPr userDrawn="1"/>
        </p:nvCxnSpPr>
        <p:spPr>
          <a:xfrm>
            <a:off x="478386" y="934483"/>
            <a:ext cx="11430182" cy="0"/>
          </a:xfrm>
          <a:prstGeom prst="line">
            <a:avLst/>
          </a:prstGeom>
          <a:ln w="38100">
            <a:gradFill flip="none" rotWithShape="1">
              <a:gsLst>
                <a:gs pos="0">
                  <a:srgbClr val="F26649"/>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0" name="内容占位符 9"/>
          <p:cNvSpPr>
            <a:spLocks noGrp="1"/>
          </p:cNvSpPr>
          <p:nvPr>
            <p:ph sz="quarter" idx="14"/>
          </p:nvPr>
        </p:nvSpPr>
        <p:spPr>
          <a:xfrm>
            <a:off x="334963" y="1057648"/>
            <a:ext cx="11522075" cy="823540"/>
          </a:xfrm>
          <a:prstGeom prst="roundRect">
            <a:avLst/>
          </a:prstGeom>
          <a:solidFill>
            <a:srgbClr val="FEEFEC"/>
          </a:solidFill>
          <a:ln>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2700000" scaled="1"/>
              <a:tileRect/>
            </a:gradFill>
          </a:ln>
        </p:spPr>
        <p:txBody>
          <a:bodyPr wrap="square" rtlCol="0" anchor="ctr">
            <a:noAutofit/>
          </a:bodyPr>
          <a:lstStyle>
            <a:lvl1pPr>
              <a:lnSpc>
                <a:spcPct val="100000"/>
              </a:lnSpc>
              <a:spcBef>
                <a:spcPts val="300"/>
              </a:spcBef>
              <a:spcAft>
                <a:spcPts val="300"/>
              </a:spcAft>
              <a:defRPr lang="zh-CN" altLang="en-US" sz="1600" dirty="0" smtClean="0">
                <a:solidFill>
                  <a:schemeClr val="tx2">
                    <a:lumMod val="50000"/>
                  </a:schemeClr>
                </a:solidFill>
              </a:defRPr>
            </a:lvl1pPr>
          </a:lstStyle>
          <a:p>
            <a:pPr marL="285750" lvl="0" indent="-285750">
              <a:lnSpc>
                <a:spcPct val="120000"/>
              </a:lnSpc>
              <a:buClr>
                <a:srgbClr val="F26649"/>
              </a:buClr>
            </a:pPr>
            <a:r>
              <a:rPr lang="zh-CN" altLang="en-US" dirty="0"/>
              <a:t>单击此处编辑母版文本样式</a:t>
            </a:r>
          </a:p>
        </p:txBody>
      </p:sp>
      <p:sp>
        <p:nvSpPr>
          <p:cNvPr id="2" name="矩形 1">
            <a:extLst>
              <a:ext uri="{FF2B5EF4-FFF2-40B4-BE49-F238E27FC236}">
                <a16:creationId xmlns:a16="http://schemas.microsoft.com/office/drawing/2014/main" id="{ACEAFB1F-B289-B125-D81D-DF77F0C9A274}"/>
              </a:ext>
            </a:extLst>
          </p:cNvPr>
          <p:cNvSpPr/>
          <p:nvPr userDrawn="1"/>
        </p:nvSpPr>
        <p:spPr>
          <a:xfrm>
            <a:off x="-245215" y="350903"/>
            <a:ext cx="157275" cy="25594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sz="700" dirty="0">
                <a:solidFill>
                  <a:schemeClr val="tx1"/>
                </a:solidFill>
              </a:rPr>
              <a:t>25</a:t>
            </a:r>
          </a:p>
        </p:txBody>
      </p:sp>
      <p:sp>
        <p:nvSpPr>
          <p:cNvPr id="5" name="矩形 4">
            <a:extLst>
              <a:ext uri="{FF2B5EF4-FFF2-40B4-BE49-F238E27FC236}">
                <a16:creationId xmlns:a16="http://schemas.microsoft.com/office/drawing/2014/main" id="{5FEB3B83-248A-FD87-B471-7114FD31C448}"/>
              </a:ext>
            </a:extLst>
          </p:cNvPr>
          <p:cNvSpPr/>
          <p:nvPr userDrawn="1"/>
        </p:nvSpPr>
        <p:spPr>
          <a:xfrm>
            <a:off x="229283" y="94523"/>
            <a:ext cx="207282" cy="857977"/>
          </a:xfrm>
          <a:prstGeom prst="rect">
            <a:avLst/>
          </a:prstGeom>
          <a:solidFill>
            <a:srgbClr val="EB613B"/>
          </a:solidFill>
          <a:ln>
            <a:solidFill>
              <a:srgbClr val="EB613B"/>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en-US" sz="1100" dirty="0"/>
          </a:p>
        </p:txBody>
      </p:sp>
      <p:sp>
        <p:nvSpPr>
          <p:cNvPr id="7" name="矩形 6">
            <a:extLst>
              <a:ext uri="{FF2B5EF4-FFF2-40B4-BE49-F238E27FC236}">
                <a16:creationId xmlns:a16="http://schemas.microsoft.com/office/drawing/2014/main" id="{4985C342-AA09-4BA6-779F-AC093CF6CC34}"/>
              </a:ext>
            </a:extLst>
          </p:cNvPr>
          <p:cNvSpPr/>
          <p:nvPr userDrawn="1"/>
        </p:nvSpPr>
        <p:spPr>
          <a:xfrm>
            <a:off x="-247651" y="1360920"/>
            <a:ext cx="157275" cy="25594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sz="600" dirty="0">
                <a:solidFill>
                  <a:schemeClr val="tx1"/>
                </a:solidFill>
              </a:rPr>
              <a:t>15.5</a:t>
            </a:r>
          </a:p>
        </p:txBody>
      </p:sp>
    </p:spTree>
    <p:extLst>
      <p:ext uri="{BB962C8B-B14F-4D97-AF65-F5344CB8AC3E}">
        <p14:creationId xmlns:p14="http://schemas.microsoft.com/office/powerpoint/2010/main" val="1778530586"/>
      </p:ext>
    </p:extLst>
  </p:cSld>
  <p:clrMapOvr>
    <a:masterClrMapping/>
  </p:clrMapOvr>
  <p:hf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FA4B27D-1D1B-B388-3BB8-9F95E09D1CF8}"/>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4B24C29D-1F37-66AD-467A-6B40D0FD844E}"/>
              </a:ext>
            </a:extLst>
          </p:cNvPr>
          <p:cNvSpPr>
            <a:spLocks noGrp="1"/>
          </p:cNvSpPr>
          <p:nvPr>
            <p:ph type="dt" sz="half" idx="10"/>
          </p:nvPr>
        </p:nvSpPr>
        <p:spPr/>
        <p:txBody>
          <a:bodyPr/>
          <a:lstStyle/>
          <a:p>
            <a:fld id="{C9CCDDC7-CE80-412A-A98B-519C72358A3E}" type="datetimeFigureOut">
              <a:rPr lang="zh-CN" altLang="en-US" smtClean="0"/>
              <a:t>2026/2/28</a:t>
            </a:fld>
            <a:endParaRPr lang="zh-CN" altLang="en-US"/>
          </a:p>
        </p:txBody>
      </p:sp>
      <p:sp>
        <p:nvSpPr>
          <p:cNvPr id="4" name="页脚占位符 3">
            <a:extLst>
              <a:ext uri="{FF2B5EF4-FFF2-40B4-BE49-F238E27FC236}">
                <a16:creationId xmlns:a16="http://schemas.microsoft.com/office/drawing/2014/main" id="{43979A48-9D16-C78A-C6D3-7C90937462A9}"/>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70FE7A35-D8EE-6322-6AB4-893742CB6F85}"/>
              </a:ext>
            </a:extLst>
          </p:cNvPr>
          <p:cNvSpPr>
            <a:spLocks noGrp="1"/>
          </p:cNvSpPr>
          <p:nvPr>
            <p:ph type="sldNum" sz="quarter" idx="12"/>
          </p:nvPr>
        </p:nvSpPr>
        <p:spPr/>
        <p:txBody>
          <a:bodyPr/>
          <a:lstStyle/>
          <a:p>
            <a:fld id="{FA0E193D-FE13-45E4-B883-1451B270117D}" type="slidenum">
              <a:rPr lang="zh-CN" altLang="en-US" smtClean="0"/>
              <a:t>‹#›</a:t>
            </a:fld>
            <a:endParaRPr lang="zh-CN" altLang="en-US"/>
          </a:p>
        </p:txBody>
      </p:sp>
    </p:spTree>
    <p:extLst>
      <p:ext uri="{BB962C8B-B14F-4D97-AF65-F5344CB8AC3E}">
        <p14:creationId xmlns:p14="http://schemas.microsoft.com/office/powerpoint/2010/main" val="25598679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2"/>
          <a:stretch>
            <a:fillRect/>
          </a:stretch>
        </p:blipFill>
        <p:spPr>
          <a:xfrm>
            <a:off x="563109" y="308329"/>
            <a:ext cx="207283" cy="627943"/>
          </a:xfrm>
          <a:prstGeom prst="rect">
            <a:avLst/>
          </a:prstGeom>
        </p:spPr>
      </p:pic>
      <p:pic>
        <p:nvPicPr>
          <p:cNvPr id="12" name="图片 91"/>
          <p:cNvPicPr>
            <a:picLocks noChangeAspect="1"/>
          </p:cNvPicPr>
          <p:nvPr userDrawn="1"/>
        </p:nvPicPr>
        <p:blipFill rotWithShape="1">
          <a:blip r:embed="rId3" cstate="print">
            <a:extLst>
              <a:ext uri="{28A0092B-C50C-407E-A947-70E740481C1C}">
                <a14:useLocalDpi xmlns:a14="http://schemas.microsoft.com/office/drawing/2010/main" val="0"/>
              </a:ext>
            </a:extLst>
          </a:blip>
          <a:srcRect l="61214" t="17502"/>
          <a:stretch>
            <a:fillRect/>
          </a:stretch>
        </p:blipFill>
        <p:spPr>
          <a:xfrm>
            <a:off x="11283193" y="6320427"/>
            <a:ext cx="730420" cy="223097"/>
          </a:xfrm>
          <a:prstGeom prst="rect">
            <a:avLst/>
          </a:prstGeom>
        </p:spPr>
      </p:pic>
      <p:sp>
        <p:nvSpPr>
          <p:cNvPr id="15" name="TextBox 14"/>
          <p:cNvSpPr txBox="1"/>
          <p:nvPr userDrawn="1"/>
        </p:nvSpPr>
        <p:spPr>
          <a:xfrm>
            <a:off x="332925" y="6682854"/>
            <a:ext cx="4570897" cy="138499"/>
          </a:xfrm>
          <a:prstGeom prst="rect">
            <a:avLst/>
          </a:prstGeom>
        </p:spPr>
        <p:txBody>
          <a:bodyPr vert="horz" wrap="square" lIns="0" tIns="0" rIns="0" bIns="0" rtlCol="0">
            <a:spAutoFit/>
          </a:bodyPr>
          <a:lstStyle>
            <a:lvl1pPr marL="0" lvl="0" indent="0" defTabSz="913765" eaLnBrk="1" latinLnBrk="0" hangingPunct="1">
              <a:buClr>
                <a:schemeClr val="tx2"/>
              </a:buClr>
              <a:buSzPct val="100000"/>
              <a:defRPr lang="en-US" sz="1600" baseline="0" dirty="0">
                <a:latin typeface="+mn-lt"/>
              </a:defRPr>
            </a:lvl1pPr>
            <a:lvl2pPr marL="198120" lvl="1" indent="-194945" defTabSz="913765" eaLnBrk="1" latinLnBrk="0" hangingPunct="1">
              <a:buClr>
                <a:schemeClr val="tx1"/>
              </a:buClr>
              <a:buSzPct val="125000"/>
              <a:buFont typeface="Arial" panose="020B0604020202020204" pitchFamily="34" charset="0"/>
              <a:buChar char="•"/>
              <a:defRPr lang="en-US" sz="1600" baseline="0" dirty="0">
                <a:latin typeface="+mn-lt"/>
              </a:defRPr>
            </a:lvl2pPr>
            <a:lvl3pPr marL="455295" lvl="2" indent="-253365" defTabSz="913765" eaLnBrk="1" latinLnBrk="0" hangingPunct="1">
              <a:buClr>
                <a:schemeClr val="tx1"/>
              </a:buClr>
              <a:buSzPct val="110000"/>
              <a:buFont typeface="Arial" panose="020B0604020202020204" pitchFamily="34" charset="0"/>
              <a:buChar char="–"/>
              <a:defRPr lang="en-US" sz="1600" baseline="0" dirty="0">
                <a:latin typeface="+mn-lt"/>
              </a:defRPr>
            </a:lvl3pPr>
            <a:lvl4pPr marL="628015" lvl="3" indent="-158115" defTabSz="913765" eaLnBrk="1" latinLnBrk="0" hangingPunct="1">
              <a:buClr>
                <a:schemeClr val="tx1"/>
              </a:buClr>
              <a:buSzPct val="100000"/>
              <a:buFont typeface="Arial" panose="020B0604020202020204" pitchFamily="34" charset="0"/>
              <a:buChar char="•"/>
              <a:defRPr lang="en-US" sz="1600" baseline="0" dirty="0">
                <a:latin typeface="+mn-lt"/>
              </a:defRPr>
            </a:lvl4pPr>
            <a:lvl5pPr marL="763905" lvl="4" indent="-132080" defTabSz="913765" eaLnBrk="1" latinLnBrk="0" hangingPunct="1">
              <a:buClr>
                <a:schemeClr val="tx1"/>
              </a:buClr>
              <a:buSzPct val="89000"/>
              <a:buFont typeface="Arial" panose="020B0604020202020204" pitchFamily="34" charset="0"/>
              <a:buChar char="-"/>
              <a:defRPr lang="en-US" sz="1600" baseline="0" dirty="0">
                <a:latin typeface="+mn-lt"/>
              </a:defRPr>
            </a:lvl5pPr>
            <a:lvl6pPr marL="1019810" indent="-177165" defTabSz="1217930" fontAlgn="base">
              <a:spcBef>
                <a:spcPct val="0"/>
              </a:spcBef>
              <a:spcAft>
                <a:spcPct val="0"/>
              </a:spcAft>
              <a:buClr>
                <a:schemeClr val="tx2"/>
              </a:buClr>
              <a:buSzPct val="89000"/>
              <a:buFont typeface="Arial" panose="020B0604020202020204" pitchFamily="34" charset="0"/>
              <a:buChar char="-"/>
              <a:defRPr sz="2175" baseline="0">
                <a:latin typeface="+mn-lt"/>
              </a:defRPr>
            </a:lvl6pPr>
            <a:lvl7pPr marL="1019810" indent="-177165" defTabSz="1217930" fontAlgn="base">
              <a:spcBef>
                <a:spcPct val="0"/>
              </a:spcBef>
              <a:spcAft>
                <a:spcPct val="0"/>
              </a:spcAft>
              <a:buClr>
                <a:schemeClr val="tx2"/>
              </a:buClr>
              <a:buSzPct val="89000"/>
              <a:buFont typeface="Arial" panose="020B0604020202020204" pitchFamily="34" charset="0"/>
              <a:buChar char="-"/>
              <a:defRPr sz="2175" baseline="0">
                <a:latin typeface="+mn-lt"/>
              </a:defRPr>
            </a:lvl7pPr>
            <a:lvl8pPr marL="1019810" indent="-177165" defTabSz="1217930" fontAlgn="base">
              <a:spcBef>
                <a:spcPct val="0"/>
              </a:spcBef>
              <a:spcAft>
                <a:spcPct val="0"/>
              </a:spcAft>
              <a:buClr>
                <a:schemeClr val="tx2"/>
              </a:buClr>
              <a:buSzPct val="89000"/>
              <a:buFont typeface="Arial" panose="020B0604020202020204" pitchFamily="34" charset="0"/>
              <a:buChar char="-"/>
              <a:defRPr sz="2175" baseline="0">
                <a:latin typeface="+mn-lt"/>
              </a:defRPr>
            </a:lvl8pPr>
            <a:lvl9pPr marL="1019810" indent="-177165" defTabSz="1217930" fontAlgn="base">
              <a:spcBef>
                <a:spcPct val="0"/>
              </a:spcBef>
              <a:spcAft>
                <a:spcPct val="0"/>
              </a:spcAft>
              <a:buClr>
                <a:schemeClr val="tx2"/>
              </a:buClr>
              <a:buSzPct val="89000"/>
              <a:buFont typeface="Arial" panose="020B0604020202020204" pitchFamily="34" charset="0"/>
              <a:buChar char="-"/>
              <a:defRPr sz="2175" baseline="0">
                <a:latin typeface="+mn-lt"/>
              </a:defRPr>
            </a:lvl9pPr>
          </a:lstStyle>
          <a:p>
            <a:pPr>
              <a:buClr>
                <a:srgbClr val="44546A"/>
              </a:buClr>
            </a:pPr>
            <a:r>
              <a:rPr sz="900" b="1">
                <a:solidFill>
                  <a:prstClr val="white"/>
                </a:solidFill>
                <a:latin typeface="Calibri" panose="020F0502020204030204" pitchFamily="34" charset="0"/>
                <a:cs typeface="Calibri" panose="020F0502020204030204" pitchFamily="34" charset="0"/>
              </a:rPr>
              <a:t>Amgen BeiGene Collaboration Use Only. Confidential.</a:t>
            </a:r>
          </a:p>
        </p:txBody>
      </p:sp>
      <p:grpSp>
        <p:nvGrpSpPr>
          <p:cNvPr id="5" name="组合 4">
            <a:extLst>
              <a:ext uri="{FF2B5EF4-FFF2-40B4-BE49-F238E27FC236}">
                <a16:creationId xmlns:a16="http://schemas.microsoft.com/office/drawing/2014/main" id="{8E43C6A9-7B2E-68A9-09F0-EADF3A4A464A}"/>
              </a:ext>
            </a:extLst>
          </p:cNvPr>
          <p:cNvGrpSpPr/>
          <p:nvPr userDrawn="1"/>
        </p:nvGrpSpPr>
        <p:grpSpPr>
          <a:xfrm>
            <a:off x="0" y="6482506"/>
            <a:ext cx="12191999" cy="383654"/>
            <a:chOff x="0" y="6258489"/>
            <a:chExt cx="12191999" cy="607671"/>
          </a:xfrm>
        </p:grpSpPr>
        <p:sp>
          <p:nvSpPr>
            <p:cNvPr id="6" name="直角三角形 5">
              <a:extLst>
                <a:ext uri="{FF2B5EF4-FFF2-40B4-BE49-F238E27FC236}">
                  <a16:creationId xmlns:a16="http://schemas.microsoft.com/office/drawing/2014/main" id="{82CBB008-1977-CB92-AA09-F0F13C3B8AB0}"/>
                </a:ext>
              </a:extLst>
            </p:cNvPr>
            <p:cNvSpPr/>
            <p:nvPr userDrawn="1"/>
          </p:nvSpPr>
          <p:spPr>
            <a:xfrm>
              <a:off x="0" y="6258489"/>
              <a:ext cx="9317620" cy="607671"/>
            </a:xfrm>
            <a:prstGeom prst="rtTriangle">
              <a:avLst/>
            </a:prstGeom>
            <a:gradFill flip="none" rotWithShape="1">
              <a:gsLst>
                <a:gs pos="0">
                  <a:schemeClr val="accent2">
                    <a:lumMod val="5000"/>
                    <a:lumOff val="95000"/>
                    <a:alpha val="50000"/>
                  </a:schemeClr>
                </a:gs>
                <a:gs pos="74000">
                  <a:schemeClr val="accent2">
                    <a:lumMod val="45000"/>
                    <a:lumOff val="55000"/>
                    <a:alpha val="50000"/>
                  </a:schemeClr>
                </a:gs>
                <a:gs pos="83000">
                  <a:schemeClr val="accent2">
                    <a:lumMod val="45000"/>
                    <a:lumOff val="55000"/>
                    <a:alpha val="50000"/>
                  </a:schemeClr>
                </a:gs>
                <a:gs pos="100000">
                  <a:schemeClr val="accent2">
                    <a:lumMod val="30000"/>
                    <a:lumOff val="70000"/>
                    <a:alpha val="50000"/>
                  </a:schemeClr>
                </a:gs>
              </a:gsLst>
              <a:lin ang="540000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7" name="直角三角形 6">
              <a:extLst>
                <a:ext uri="{FF2B5EF4-FFF2-40B4-BE49-F238E27FC236}">
                  <a16:creationId xmlns:a16="http://schemas.microsoft.com/office/drawing/2014/main" id="{E19FE8E8-A453-7B29-D88E-80AEF8E51987}"/>
                </a:ext>
              </a:extLst>
            </p:cNvPr>
            <p:cNvSpPr/>
            <p:nvPr userDrawn="1"/>
          </p:nvSpPr>
          <p:spPr>
            <a:xfrm flipH="1">
              <a:off x="5374822" y="6258489"/>
              <a:ext cx="6817177" cy="607671"/>
            </a:xfrm>
            <a:prstGeom prst="rtTriangle">
              <a:avLst/>
            </a:prstGeom>
            <a:gradFill flip="none" rotWithShape="1">
              <a:gsLst>
                <a:gs pos="0">
                  <a:schemeClr val="accent2">
                    <a:lumMod val="5000"/>
                    <a:lumOff val="95000"/>
                    <a:alpha val="50000"/>
                  </a:schemeClr>
                </a:gs>
                <a:gs pos="74000">
                  <a:schemeClr val="accent2">
                    <a:lumMod val="45000"/>
                    <a:lumOff val="55000"/>
                    <a:alpha val="50000"/>
                  </a:schemeClr>
                </a:gs>
                <a:gs pos="83000">
                  <a:schemeClr val="accent2">
                    <a:lumMod val="45000"/>
                    <a:lumOff val="55000"/>
                    <a:alpha val="50000"/>
                  </a:schemeClr>
                </a:gs>
                <a:gs pos="100000">
                  <a:schemeClr val="accent2">
                    <a:lumMod val="30000"/>
                    <a:lumOff val="70000"/>
                    <a:alpha val="50000"/>
                  </a:schemeClr>
                </a:gs>
              </a:gsLst>
              <a:lin ang="540000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pSp>
      <p:pic>
        <p:nvPicPr>
          <p:cNvPr id="8" name="Picture 2">
            <a:extLst>
              <a:ext uri="{FF2B5EF4-FFF2-40B4-BE49-F238E27FC236}">
                <a16:creationId xmlns:a16="http://schemas.microsoft.com/office/drawing/2014/main" id="{13BE7C56-FC26-16EA-ECE4-5979360D1C6B}"/>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210041" y="6300077"/>
            <a:ext cx="1071161" cy="221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本框 1">
            <a:extLst>
              <a:ext uri="{FF2B5EF4-FFF2-40B4-BE49-F238E27FC236}">
                <a16:creationId xmlns:a16="http://schemas.microsoft.com/office/drawing/2014/main" id="{460D848A-82A3-54BB-7D98-712CA9F942D5}"/>
              </a:ext>
            </a:extLst>
          </p:cNvPr>
          <p:cNvSpPr txBox="1"/>
          <p:nvPr userDrawn="1"/>
        </p:nvSpPr>
        <p:spPr>
          <a:xfrm>
            <a:off x="9454119" y="6627168"/>
            <a:ext cx="2624137" cy="230832"/>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zh-CN" altLang="en-US" sz="900" b="0" i="1" dirty="0">
                <a:solidFill>
                  <a:schemeClr val="tx1"/>
                </a:solidFill>
                <a:effectLst/>
                <a:latin typeface="adobe-clean"/>
              </a:rPr>
              <a:t>本材料仅供医疗卫生专业人士参考</a:t>
            </a:r>
            <a:endParaRPr lang="en-US" sz="900" b="0" i="1" dirty="0">
              <a:solidFill>
                <a:schemeClr val="tx1"/>
              </a:solidFill>
            </a:endParaRPr>
          </a:p>
        </p:txBody>
      </p:sp>
    </p:spTree>
    <p:extLst>
      <p:ext uri="{BB962C8B-B14F-4D97-AF65-F5344CB8AC3E}">
        <p14:creationId xmlns:p14="http://schemas.microsoft.com/office/powerpoint/2010/main" val="3687118608"/>
      </p:ext>
    </p:extLst>
  </p:cSld>
  <p:clrMapOvr>
    <a:masterClrMapping/>
  </p:clrMapOvr>
  <p:hf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7A6B42F2-E071-1197-540F-B03BFD57143D}"/>
              </a:ext>
            </a:extLst>
          </p:cNvPr>
          <p:cNvGrpSpPr/>
          <p:nvPr userDrawn="1"/>
        </p:nvGrpSpPr>
        <p:grpSpPr>
          <a:xfrm>
            <a:off x="0" y="0"/>
            <a:ext cx="12192000" cy="6858000"/>
            <a:chOff x="141274" y="0"/>
            <a:chExt cx="12192000" cy="6858000"/>
          </a:xfrm>
        </p:grpSpPr>
        <p:pic>
          <p:nvPicPr>
            <p:cNvPr id="3" name="图片 2" descr="图片包含 桌子, 男人, 照片, 女人&#10;&#10;描述已自动生成">
              <a:extLst>
                <a:ext uri="{FF2B5EF4-FFF2-40B4-BE49-F238E27FC236}">
                  <a16:creationId xmlns:a16="http://schemas.microsoft.com/office/drawing/2014/main" id="{DBE2EE6C-F86D-983E-8E9B-95B7C570EBA9}"/>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7768"/>
                      </a14:imgEffect>
                    </a14:imgLayer>
                  </a14:imgProps>
                </a:ext>
                <a:ext uri="{28A0092B-C50C-407E-A947-70E740481C1C}">
                  <a14:useLocalDpi xmlns:a14="http://schemas.microsoft.com/office/drawing/2010/main" val="0"/>
                </a:ext>
              </a:extLst>
            </a:blip>
            <a:srcRect t="7091" b="8598"/>
            <a:stretch/>
          </p:blipFill>
          <p:spPr>
            <a:xfrm>
              <a:off x="141274" y="0"/>
              <a:ext cx="12192000" cy="6858000"/>
            </a:xfrm>
            <a:prstGeom prst="rect">
              <a:avLst/>
            </a:prstGeom>
          </p:spPr>
        </p:pic>
        <p:sp>
          <p:nvSpPr>
            <p:cNvPr id="4" name="îş1îďè">
              <a:extLst>
                <a:ext uri="{FF2B5EF4-FFF2-40B4-BE49-F238E27FC236}">
                  <a16:creationId xmlns:a16="http://schemas.microsoft.com/office/drawing/2014/main" id="{88945ADB-E3B8-2B1D-2930-E67F6B41D046}"/>
                </a:ext>
              </a:extLst>
            </p:cNvPr>
            <p:cNvSpPr/>
            <p:nvPr/>
          </p:nvSpPr>
          <p:spPr>
            <a:xfrm>
              <a:off x="141274" y="0"/>
              <a:ext cx="12192000" cy="685800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34683930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grpSp>
        <p:nvGrpSpPr>
          <p:cNvPr id="10" name="组合 9">
            <a:extLst>
              <a:ext uri="{FF2B5EF4-FFF2-40B4-BE49-F238E27FC236}">
                <a16:creationId xmlns:a16="http://schemas.microsoft.com/office/drawing/2014/main" id="{5BDD439A-1DCD-F4D5-4DC2-F95E4AF45862}"/>
              </a:ext>
            </a:extLst>
          </p:cNvPr>
          <p:cNvGrpSpPr/>
          <p:nvPr userDrawn="1"/>
        </p:nvGrpSpPr>
        <p:grpSpPr>
          <a:xfrm>
            <a:off x="0" y="0"/>
            <a:ext cx="12192000" cy="6858000"/>
            <a:chOff x="141274" y="0"/>
            <a:chExt cx="12192000" cy="6858000"/>
          </a:xfrm>
        </p:grpSpPr>
        <p:pic>
          <p:nvPicPr>
            <p:cNvPr id="11" name="图片 10" descr="图片包含 桌子, 男人, 照片, 女人&#10;&#10;描述已自动生成">
              <a:extLst>
                <a:ext uri="{FF2B5EF4-FFF2-40B4-BE49-F238E27FC236}">
                  <a16:creationId xmlns:a16="http://schemas.microsoft.com/office/drawing/2014/main" id="{38930C5F-0D1F-60EF-F420-71E6E468B938}"/>
                </a:ext>
              </a:extLst>
            </p:cNvPr>
            <p:cNvPicPr>
              <a:picLocks noChangeAspect="1"/>
            </p:cNvPicPr>
            <p:nvPr/>
          </p:nvPicPr>
          <p:blipFill rotWithShape="1">
            <a:blip r:embed="rId6">
              <a:extLst>
                <a:ext uri="{BEBA8EAE-BF5A-486C-A8C5-ECC9F3942E4B}">
                  <a14:imgProps xmlns:a14="http://schemas.microsoft.com/office/drawing/2010/main">
                    <a14:imgLayer r:embed="rId7">
                      <a14:imgEffect>
                        <a14:colorTemperature colorTemp="7768"/>
                      </a14:imgEffect>
                    </a14:imgLayer>
                  </a14:imgProps>
                </a:ext>
                <a:ext uri="{28A0092B-C50C-407E-A947-70E740481C1C}">
                  <a14:useLocalDpi xmlns:a14="http://schemas.microsoft.com/office/drawing/2010/main" val="0"/>
                </a:ext>
              </a:extLst>
            </a:blip>
            <a:srcRect t="7091" b="8598"/>
            <a:stretch/>
          </p:blipFill>
          <p:spPr>
            <a:xfrm>
              <a:off x="141274" y="0"/>
              <a:ext cx="12192000" cy="6858000"/>
            </a:xfrm>
            <a:prstGeom prst="rect">
              <a:avLst/>
            </a:prstGeom>
          </p:spPr>
        </p:pic>
        <p:sp>
          <p:nvSpPr>
            <p:cNvPr id="12" name="îş1îďè">
              <a:extLst>
                <a:ext uri="{FF2B5EF4-FFF2-40B4-BE49-F238E27FC236}">
                  <a16:creationId xmlns:a16="http://schemas.microsoft.com/office/drawing/2014/main" id="{749A4DB9-C4F5-D15F-9ED6-7D0D6957A414}"/>
                </a:ext>
              </a:extLst>
            </p:cNvPr>
            <p:cNvSpPr/>
            <p:nvPr/>
          </p:nvSpPr>
          <p:spPr>
            <a:xfrm>
              <a:off x="141274" y="0"/>
              <a:ext cx="12192000" cy="685800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 name="组合 1">
            <a:extLst>
              <a:ext uri="{FF2B5EF4-FFF2-40B4-BE49-F238E27FC236}">
                <a16:creationId xmlns:a16="http://schemas.microsoft.com/office/drawing/2014/main" id="{06743C06-F491-C8D4-FA22-E7673E116951}"/>
              </a:ext>
            </a:extLst>
          </p:cNvPr>
          <p:cNvGrpSpPr/>
          <p:nvPr userDrawn="1"/>
        </p:nvGrpSpPr>
        <p:grpSpPr>
          <a:xfrm>
            <a:off x="-197645" y="434569"/>
            <a:ext cx="1010445" cy="388161"/>
            <a:chOff x="-197645" y="556402"/>
            <a:chExt cx="1010445" cy="388161"/>
          </a:xfrm>
        </p:grpSpPr>
        <p:sp>
          <p:nvSpPr>
            <p:cNvPr id="3" name="1">
              <a:extLst>
                <a:ext uri="{FF2B5EF4-FFF2-40B4-BE49-F238E27FC236}">
                  <a16:creationId xmlns:a16="http://schemas.microsoft.com/office/drawing/2014/main" id="{0752B6B4-C8BB-3B50-BF55-38D5136FB362}"/>
                </a:ext>
              </a:extLst>
            </p:cNvPr>
            <p:cNvSpPr/>
            <p:nvPr>
              <p:custDataLst>
                <p:tags r:id="rId1"/>
              </p:custDataLst>
            </p:nvPr>
          </p:nvSpPr>
          <p:spPr>
            <a:xfrm>
              <a:off x="-96838" y="771086"/>
              <a:ext cx="796132" cy="173477"/>
            </a:xfrm>
            <a:prstGeom prst="parallelogram">
              <a:avLst>
                <a:gd name="adj" fmla="val 36348"/>
              </a:avLst>
            </a:prstGeom>
            <a:gradFill>
              <a:gsLst>
                <a:gs pos="9000">
                  <a:schemeClr val="accent1">
                    <a:alpha val="0"/>
                  </a:schemeClr>
                </a:gs>
                <a:gs pos="100000">
                  <a:schemeClr val="accent1">
                    <a:alpha val="87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mn-ea"/>
                <a:cs typeface="+mn-cs"/>
              </a:endParaRPr>
            </a:p>
          </p:txBody>
        </p:sp>
        <p:sp>
          <p:nvSpPr>
            <p:cNvPr id="4" name="2">
              <a:extLst>
                <a:ext uri="{FF2B5EF4-FFF2-40B4-BE49-F238E27FC236}">
                  <a16:creationId xmlns:a16="http://schemas.microsoft.com/office/drawing/2014/main" id="{A329A36F-5D2B-FD3C-4849-6BB1E25BB749}"/>
                </a:ext>
              </a:extLst>
            </p:cNvPr>
            <p:cNvSpPr/>
            <p:nvPr>
              <p:custDataLst>
                <p:tags r:id="rId2"/>
              </p:custDataLst>
            </p:nvPr>
          </p:nvSpPr>
          <p:spPr>
            <a:xfrm>
              <a:off x="-197645" y="556402"/>
              <a:ext cx="796132" cy="173477"/>
            </a:xfrm>
            <a:prstGeom prst="parallelogram">
              <a:avLst>
                <a:gd name="adj" fmla="val 36348"/>
              </a:avLst>
            </a:prstGeom>
            <a:noFill/>
            <a:ln>
              <a:gradFill flip="none" rotWithShape="1">
                <a:gsLst>
                  <a:gs pos="32000">
                    <a:schemeClr val="accent1">
                      <a:alpha val="0"/>
                    </a:schemeClr>
                  </a:gs>
                  <a:gs pos="100000">
                    <a:schemeClr val="accent1"/>
                  </a:gs>
                </a:gsLst>
                <a:lin ang="1800000" scaled="0"/>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mn-ea"/>
                <a:cs typeface="+mn-cs"/>
              </a:endParaRPr>
            </a:p>
          </p:txBody>
        </p:sp>
        <p:sp>
          <p:nvSpPr>
            <p:cNvPr id="5" name="2">
              <a:extLst>
                <a:ext uri="{FF2B5EF4-FFF2-40B4-BE49-F238E27FC236}">
                  <a16:creationId xmlns:a16="http://schemas.microsoft.com/office/drawing/2014/main" id="{2114E472-8B8E-AE81-0E17-F11E4A2FFB91}"/>
                </a:ext>
              </a:extLst>
            </p:cNvPr>
            <p:cNvSpPr/>
            <p:nvPr>
              <p:custDataLst>
                <p:tags r:id="rId3"/>
              </p:custDataLst>
            </p:nvPr>
          </p:nvSpPr>
          <p:spPr>
            <a:xfrm>
              <a:off x="16668" y="663744"/>
              <a:ext cx="796132" cy="173477"/>
            </a:xfrm>
            <a:prstGeom prst="parallelogram">
              <a:avLst>
                <a:gd name="adj" fmla="val 36348"/>
              </a:avLst>
            </a:prstGeom>
            <a:gradFill flip="none" rotWithShape="1">
              <a:gsLst>
                <a:gs pos="45000">
                  <a:schemeClr val="accent1">
                    <a:alpha val="0"/>
                  </a:schemeClr>
                </a:gs>
                <a:gs pos="100000">
                  <a:schemeClr val="accent1">
                    <a:alpha val="70000"/>
                  </a:schemeClr>
                </a:gs>
              </a:gsLst>
              <a:lin ang="18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2700" dirty="0">
                <a:solidFill>
                  <a:prstClr val="white"/>
                </a:solidFill>
                <a:latin typeface="+mn-ea"/>
              </a:endParaRPr>
            </a:p>
          </p:txBody>
        </p:sp>
        <p:sp>
          <p:nvSpPr>
            <p:cNvPr id="6" name="任意多边形: 形状 5">
              <a:extLst>
                <a:ext uri="{FF2B5EF4-FFF2-40B4-BE49-F238E27FC236}">
                  <a16:creationId xmlns:a16="http://schemas.microsoft.com/office/drawing/2014/main" id="{CE8DEEF7-6D6C-B0B9-394A-8AF376181F9A}"/>
                </a:ext>
              </a:extLst>
            </p:cNvPr>
            <p:cNvSpPr/>
            <p:nvPr>
              <p:custDataLst>
                <p:tags r:id="rId4"/>
              </p:custDataLst>
            </p:nvPr>
          </p:nvSpPr>
          <p:spPr>
            <a:xfrm>
              <a:off x="612908" y="771086"/>
              <a:ext cx="86386" cy="173477"/>
            </a:xfrm>
            <a:custGeom>
              <a:avLst/>
              <a:gdLst>
                <a:gd name="connsiteX0" fmla="*/ 63055 w 86386"/>
                <a:gd name="connsiteY0" fmla="*/ 0 h 173477"/>
                <a:gd name="connsiteX1" fmla="*/ 86386 w 86386"/>
                <a:gd name="connsiteY1" fmla="*/ 0 h 173477"/>
                <a:gd name="connsiteX2" fmla="*/ 23331 w 86386"/>
                <a:gd name="connsiteY2" fmla="*/ 173477 h 173477"/>
                <a:gd name="connsiteX3" fmla="*/ 0 w 86386"/>
                <a:gd name="connsiteY3" fmla="*/ 173477 h 173477"/>
              </a:gdLst>
              <a:ahLst/>
              <a:cxnLst>
                <a:cxn ang="0">
                  <a:pos x="connsiteX0" y="connsiteY0"/>
                </a:cxn>
                <a:cxn ang="0">
                  <a:pos x="connsiteX1" y="connsiteY1"/>
                </a:cxn>
                <a:cxn ang="0">
                  <a:pos x="connsiteX2" y="connsiteY2"/>
                </a:cxn>
                <a:cxn ang="0">
                  <a:pos x="connsiteX3" y="connsiteY3"/>
                </a:cxn>
              </a:cxnLst>
              <a:rect l="l" t="t" r="r" b="b"/>
              <a:pathLst>
                <a:path w="86386" h="173477">
                  <a:moveTo>
                    <a:pt x="63055" y="0"/>
                  </a:moveTo>
                  <a:lnTo>
                    <a:pt x="86386" y="0"/>
                  </a:lnTo>
                  <a:lnTo>
                    <a:pt x="23331" y="173477"/>
                  </a:lnTo>
                  <a:lnTo>
                    <a:pt x="0" y="173477"/>
                  </a:lnTo>
                  <a:close/>
                </a:path>
              </a:pathLst>
            </a:custGeom>
            <a:gradFill flip="none" rotWithShape="1">
              <a:gsLst>
                <a:gs pos="26000">
                  <a:schemeClr val="accent1"/>
                </a:gs>
                <a:gs pos="100000">
                  <a:schemeClr val="accent1">
                    <a:lumMod val="60000"/>
                    <a:lumOff val="40000"/>
                  </a:schemeClr>
                </a:gs>
              </a:gsLst>
              <a:lin ang="16200000" scaled="1"/>
              <a:tileRect/>
            </a:gradFill>
            <a:ln>
              <a:noFill/>
            </a:ln>
          </p:spPr>
          <p:txBody>
            <a:bodyPr vert="horz" wrap="square" lIns="91440" tIns="45720" rIns="91440" bIns="45720" numCol="1" anchor="t" anchorCtr="0" compatLnSpc="1">
              <a:prstTxWarp prst="textNoShape">
                <a:avLst/>
              </a:prstTxWarp>
            </a:bodyPr>
            <a:lstStyle/>
            <a:p>
              <a:endParaRPr lang="zh-CN" altLang="en-US">
                <a:solidFill>
                  <a:schemeClr val="tx1"/>
                </a:solidFill>
              </a:endParaRPr>
            </a:p>
          </p:txBody>
        </p:sp>
      </p:grpSp>
      <p:sp>
        <p:nvSpPr>
          <p:cNvPr id="7" name="标题 6">
            <a:extLst>
              <a:ext uri="{FF2B5EF4-FFF2-40B4-BE49-F238E27FC236}">
                <a16:creationId xmlns:a16="http://schemas.microsoft.com/office/drawing/2014/main" id="{4EDFB8D8-8C2C-C0B3-7B3E-F8473C065433}"/>
              </a:ext>
            </a:extLst>
          </p:cNvPr>
          <p:cNvSpPr>
            <a:spLocks noGrp="1"/>
          </p:cNvSpPr>
          <p:nvPr>
            <p:ph type="title"/>
          </p:nvPr>
        </p:nvSpPr>
        <p:spPr>
          <a:xfrm>
            <a:off x="838199" y="238125"/>
            <a:ext cx="10874375" cy="781049"/>
          </a:xfrm>
          <a:prstGeom prst="rect">
            <a:avLst/>
          </a:prstGeom>
        </p:spPr>
        <p:txBody>
          <a:bodyPr lIns="0" rIns="0" anchor="ctr">
            <a:normAutofit/>
          </a:bodyPr>
          <a:lstStyle>
            <a:lvl1pPr>
              <a:lnSpc>
                <a:spcPct val="100000"/>
              </a:lnSpc>
              <a:defRPr sz="2800" b="1">
                <a:latin typeface="微软雅黑" panose="020B0503020204020204" pitchFamily="34" charset="-122"/>
                <a:ea typeface="微软雅黑" panose="020B0503020204020204" pitchFamily="34" charset="-122"/>
              </a:defRPr>
            </a:lvl1pPr>
          </a:lstStyle>
          <a:p>
            <a:r>
              <a:rPr lang="zh-CN" altLang="en-US" dirty="0"/>
              <a:t>单击此处编辑母版标题样式</a:t>
            </a:r>
          </a:p>
        </p:txBody>
      </p:sp>
      <p:sp>
        <p:nvSpPr>
          <p:cNvPr id="9" name="文本占位符 8">
            <a:extLst>
              <a:ext uri="{FF2B5EF4-FFF2-40B4-BE49-F238E27FC236}">
                <a16:creationId xmlns:a16="http://schemas.microsoft.com/office/drawing/2014/main" id="{468C6770-8483-AD3F-4920-2E5E07163DC3}"/>
              </a:ext>
            </a:extLst>
          </p:cNvPr>
          <p:cNvSpPr>
            <a:spLocks noGrp="1"/>
          </p:cNvSpPr>
          <p:nvPr>
            <p:ph type="body" sz="quarter" idx="10" hasCustomPrompt="1"/>
          </p:nvPr>
        </p:nvSpPr>
        <p:spPr>
          <a:xfrm>
            <a:off x="479425" y="6315075"/>
            <a:ext cx="11233150" cy="504000"/>
          </a:xfrm>
          <a:prstGeom prst="rect">
            <a:avLst/>
          </a:prstGeom>
        </p:spPr>
        <p:txBody>
          <a:bodyPr lIns="0" tIns="0" rIns="0" bIns="0"/>
          <a:lstStyle>
            <a:lvl1pPr marL="172800" indent="-172800">
              <a:lnSpc>
                <a:spcPct val="100000"/>
              </a:lnSpc>
              <a:spcBef>
                <a:spcPts val="0"/>
              </a:spcBef>
              <a:buFont typeface="+mj-lt"/>
              <a:buAutoNum type="arabicPeriod"/>
              <a:defRPr sz="800">
                <a:latin typeface="微软雅黑" panose="020B0503020204020204" pitchFamily="34" charset="-122"/>
                <a:ea typeface="微软雅黑" panose="020B0503020204020204" pitchFamily="34" charset="-122"/>
              </a:defRPr>
            </a:lvl1pPr>
          </a:lstStyle>
          <a:p>
            <a:pPr lvl="0"/>
            <a:r>
              <a:rPr lang="zh-CN" altLang="en-US" dirty="0"/>
              <a:t>文献</a:t>
            </a:r>
          </a:p>
        </p:txBody>
      </p:sp>
    </p:spTree>
    <p:extLst>
      <p:ext uri="{BB962C8B-B14F-4D97-AF65-F5344CB8AC3E}">
        <p14:creationId xmlns:p14="http://schemas.microsoft.com/office/powerpoint/2010/main" val="3057768558"/>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guide id="3" orient="horz" pos="709">
          <p15:clr>
            <a:srgbClr val="FBAE40"/>
          </p15:clr>
        </p15:guide>
        <p15:guide id="4" pos="302">
          <p15:clr>
            <a:srgbClr val="FBAE40"/>
          </p15:clr>
        </p15:guide>
        <p15:guide id="5" pos="7378">
          <p15:clr>
            <a:srgbClr val="FBAE40"/>
          </p15:clr>
        </p15:guide>
        <p15:guide id="6" orient="horz" pos="3974">
          <p15:clr>
            <a:srgbClr val="FBAE40"/>
          </p15:clr>
        </p15:guide>
        <p15:guide id="7" orient="horz" pos="3929">
          <p15:clr>
            <a:srgbClr val="FBAE40"/>
          </p15:clr>
        </p15:guide>
        <p15:guide id="8" orient="horz" pos="618">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2222">
    <p:spTree>
      <p:nvGrpSpPr>
        <p:cNvPr id="1" name=""/>
        <p:cNvGrpSpPr/>
        <p:nvPr/>
      </p:nvGrpSpPr>
      <p:grpSpPr>
        <a:xfrm>
          <a:off x="0" y="0"/>
          <a:ext cx="0" cy="0"/>
          <a:chOff x="0" y="0"/>
          <a:chExt cx="0" cy="0"/>
        </a:xfrm>
      </p:grpSpPr>
      <p:sp>
        <p:nvSpPr>
          <p:cNvPr id="3" name="Text Placeholder 2"/>
          <p:cNvSpPr>
            <a:spLocks noGrp="1"/>
          </p:cNvSpPr>
          <p:nvPr>
            <p:ph type="body" sz="quarter" idx="33" hasCustomPrompt="1"/>
          </p:nvPr>
        </p:nvSpPr>
        <p:spPr>
          <a:xfrm>
            <a:off x="1234440" y="6315953"/>
            <a:ext cx="10622598" cy="253128"/>
          </a:xfrm>
          <a:prstGeom prst="rect">
            <a:avLst/>
          </a:prstGeom>
        </p:spPr>
        <p:txBody>
          <a:bodyPr wrap="square" lIns="0" tIns="72000" rIns="0" bIns="72000" anchor="t" anchorCtr="0">
            <a:spAutoFit/>
          </a:bodyPr>
          <a:lstStyle>
            <a:lvl1pPr marL="144000" indent="-144000">
              <a:spcBef>
                <a:spcPct val="0"/>
              </a:spcBef>
              <a:spcAft>
                <a:spcPct val="0"/>
              </a:spcAft>
              <a:buClrTx/>
              <a:buSzTx/>
              <a:buFont typeface="+mj-lt"/>
              <a:buAutoNum type="arabicPeriod"/>
              <a:defRPr sz="700">
                <a:latin typeface="+mj-ea"/>
                <a:ea typeface="+mj-ea"/>
              </a:defRPr>
            </a:lvl1pPr>
            <a:lvl2pPr marL="357505" indent="0">
              <a:buNone/>
              <a:defRPr sz="1000"/>
            </a:lvl2pPr>
            <a:lvl3pPr marL="719455" indent="0">
              <a:buNone/>
              <a:defRPr sz="1000"/>
            </a:lvl3pPr>
            <a:lvl4pPr marL="1080770" indent="0">
              <a:buNone/>
              <a:defRPr sz="1000"/>
            </a:lvl4pPr>
            <a:lvl5pPr marL="1439545" indent="0">
              <a:buNone/>
              <a:defRPr sz="1000"/>
            </a:lvl5pPr>
          </a:lstStyle>
          <a:p>
            <a:pPr lvl="0"/>
            <a:r>
              <a:rPr lang="en-US" dirty="0"/>
              <a:t>Insert Source text</a:t>
            </a:r>
          </a:p>
        </p:txBody>
      </p:sp>
      <p:sp>
        <p:nvSpPr>
          <p:cNvPr id="7" name="文本占位符 6">
            <a:extLst>
              <a:ext uri="{FF2B5EF4-FFF2-40B4-BE49-F238E27FC236}">
                <a16:creationId xmlns:a16="http://schemas.microsoft.com/office/drawing/2014/main" id="{85FBC055-DD17-5E33-5477-DB1239E4963F}"/>
              </a:ext>
            </a:extLst>
          </p:cNvPr>
          <p:cNvSpPr>
            <a:spLocks noGrp="1"/>
          </p:cNvSpPr>
          <p:nvPr>
            <p:ph type="body" sz="quarter" idx="34"/>
          </p:nvPr>
        </p:nvSpPr>
        <p:spPr>
          <a:xfrm>
            <a:off x="334963" y="0"/>
            <a:ext cx="11522075" cy="765175"/>
          </a:xfrm>
          <a:prstGeom prst="rect">
            <a:avLst/>
          </a:prstGeom>
        </p:spPr>
        <p:txBody>
          <a:bodyPr lIns="0" rIns="0" anchor="ctr"/>
          <a:lstStyle>
            <a:lvl1pPr marL="0" indent="0">
              <a:buNone/>
              <a:defRPr sz="2400" b="1">
                <a:solidFill>
                  <a:schemeClr val="accent1"/>
                </a:solidFill>
              </a:defRPr>
            </a:lvl1pPr>
            <a:lvl2pPr marL="357505" indent="0">
              <a:buNone/>
              <a:defRPr/>
            </a:lvl2pPr>
          </a:lstStyle>
          <a:p>
            <a:pPr lvl="0"/>
            <a:r>
              <a:rPr lang="zh-CN" altLang="en-US" dirty="0"/>
              <a:t>单击此处编辑母版文本样式</a:t>
            </a:r>
          </a:p>
        </p:txBody>
      </p:sp>
    </p:spTree>
    <p:extLst>
      <p:ext uri="{BB962C8B-B14F-4D97-AF65-F5344CB8AC3E}">
        <p14:creationId xmlns:p14="http://schemas.microsoft.com/office/powerpoint/2010/main" val="2053583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974">
          <p15:clr>
            <a:srgbClr val="FBAE40"/>
          </p15:clr>
        </p15:guide>
        <p15:guide id="4" orient="horz" pos="3929">
          <p15:clr>
            <a:srgbClr val="FBAE40"/>
          </p15:clr>
        </p15:guide>
        <p15:guide id="5" orient="horz" pos="482">
          <p15:clr>
            <a:srgbClr val="FBAE40"/>
          </p15:clr>
        </p15:guide>
        <p15:guide id="7" orient="horz" pos="572">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2026/2/28</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dirty="0"/>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283249233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内容页">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A09CC1-1C0E-4A32-6291-DFBA01CC975E}"/>
              </a:ext>
            </a:extLst>
          </p:cNvPr>
          <p:cNvSpPr>
            <a:spLocks noGrp="1"/>
          </p:cNvSpPr>
          <p:nvPr>
            <p:ph type="title" hasCustomPrompt="1"/>
          </p:nvPr>
        </p:nvSpPr>
        <p:spPr>
          <a:xfrm>
            <a:off x="368299" y="327556"/>
            <a:ext cx="11452225" cy="430887"/>
          </a:xfrm>
        </p:spPr>
        <p:txBody>
          <a:bodyPr wrap="square" anchor="ctr">
            <a:spAutoFit/>
          </a:bodyPr>
          <a:lstStyle>
            <a:lvl1pPr>
              <a:defRPr/>
            </a:lvl1pPr>
          </a:lstStyle>
          <a:p>
            <a:r>
              <a:rPr lang="en-US" dirty="0"/>
              <a:t>Click to add topic / paper title</a:t>
            </a:r>
          </a:p>
        </p:txBody>
      </p:sp>
      <p:sp>
        <p:nvSpPr>
          <p:cNvPr id="3" name="Freeform: Shape 89">
            <a:extLst>
              <a:ext uri="{FF2B5EF4-FFF2-40B4-BE49-F238E27FC236}">
                <a16:creationId xmlns:a16="http://schemas.microsoft.com/office/drawing/2014/main" id="{94F0E7DB-7A11-B9BC-4C93-A3C6473A7E17}"/>
              </a:ext>
            </a:extLst>
          </p:cNvPr>
          <p:cNvSpPr/>
          <p:nvPr userDrawn="1"/>
        </p:nvSpPr>
        <p:spPr>
          <a:xfrm>
            <a:off x="0" y="263301"/>
            <a:ext cx="264043" cy="559397"/>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200"/>
            <a:endParaRPr lang="en-GB" sz="2400" dirty="0">
              <a:solidFill>
                <a:prstClr val="white"/>
              </a:solidFill>
            </a:endParaRPr>
          </a:p>
        </p:txBody>
      </p:sp>
      <p:sp>
        <p:nvSpPr>
          <p:cNvPr id="4" name="文本占位符 10">
            <a:extLst>
              <a:ext uri="{FF2B5EF4-FFF2-40B4-BE49-F238E27FC236}">
                <a16:creationId xmlns:a16="http://schemas.microsoft.com/office/drawing/2014/main" id="{09266B78-A2A9-E0C5-E3F6-4C0D102A85BF}"/>
              </a:ext>
            </a:extLst>
          </p:cNvPr>
          <p:cNvSpPr>
            <a:spLocks noGrp="1"/>
          </p:cNvSpPr>
          <p:nvPr>
            <p:ph type="body" sz="quarter" idx="10" hasCustomPrompt="1"/>
          </p:nvPr>
        </p:nvSpPr>
        <p:spPr>
          <a:xfrm>
            <a:off x="1293813" y="6342498"/>
            <a:ext cx="10526712" cy="315762"/>
          </a:xfrm>
        </p:spPr>
        <p:txBody>
          <a:bodyPr lIns="0" tIns="0" rIns="0" bIns="0" anchor="t">
            <a:noAutofit/>
          </a:bodyPr>
          <a:lstStyle>
            <a:lvl1pPr marL="108000" indent="-108000">
              <a:spcBef>
                <a:spcPts val="0"/>
              </a:spcBef>
              <a:spcAft>
                <a:spcPts val="0"/>
              </a:spcAft>
              <a:buClr>
                <a:schemeClr val="bg2">
                  <a:lumMod val="75000"/>
                </a:schemeClr>
              </a:buClr>
              <a:buSzPct val="100000"/>
              <a:buFont typeface="+mj-lt"/>
              <a:buAutoNum type="arabicPeriod"/>
              <a:defRPr sz="800">
                <a:solidFill>
                  <a:schemeClr val="bg2">
                    <a:lumMod val="75000"/>
                  </a:schemeClr>
                </a:solidFill>
                <a:latin typeface="+mn-ea"/>
                <a:ea typeface="+mn-ea"/>
              </a:defRPr>
            </a:lvl1pPr>
          </a:lstStyle>
          <a:p>
            <a:pPr lvl="0"/>
            <a:r>
              <a:rPr lang="zh-CN" altLang="en-US" dirty="0"/>
              <a:t>文献</a:t>
            </a:r>
          </a:p>
        </p:txBody>
      </p:sp>
    </p:spTree>
    <p:custDataLst>
      <p:tags r:id="rId1"/>
    </p:custDataLst>
    <p:extLst>
      <p:ext uri="{BB962C8B-B14F-4D97-AF65-F5344CB8AC3E}">
        <p14:creationId xmlns:p14="http://schemas.microsoft.com/office/powerpoint/2010/main" val="1136716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709">
          <p15:clr>
            <a:srgbClr val="FBAE40"/>
          </p15:clr>
        </p15:guide>
        <p15:guide id="2" pos="3840">
          <p15:clr>
            <a:srgbClr val="FBAE40"/>
          </p15:clr>
        </p15:guide>
        <p15:guide id="3" pos="234">
          <p15:clr>
            <a:srgbClr val="FBAE40"/>
          </p15:clr>
        </p15:guide>
        <p15:guide id="4" pos="7446">
          <p15:clr>
            <a:srgbClr val="FBAE40"/>
          </p15:clr>
        </p15:guide>
        <p15:guide id="6" orient="horz" pos="3906">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62E57A6D-CCB0-DF2D-0D9A-6184CE396941}"/>
              </a:ext>
            </a:extLst>
          </p:cNvPr>
          <p:cNvSpPr>
            <a:spLocks noGrp="1"/>
          </p:cNvSpPr>
          <p:nvPr>
            <p:ph type="ftr" sz="quarter" idx="10"/>
          </p:nvPr>
        </p:nvSpPr>
        <p:spPr/>
        <p:txBody>
          <a:bodyPr/>
          <a:lstStyle/>
          <a:p>
            <a:r>
              <a:rPr lang="en-US"/>
              <a:t>[CRITICAL AND SENSITIVE INFORMATION CONFIDENTIAL – NOT FOR ONWARD DISTRIBUTION]</a:t>
            </a:r>
          </a:p>
        </p:txBody>
      </p:sp>
      <p:sp>
        <p:nvSpPr>
          <p:cNvPr id="4" name="Slide Number Placeholder 3">
            <a:extLst>
              <a:ext uri="{FF2B5EF4-FFF2-40B4-BE49-F238E27FC236}">
                <a16:creationId xmlns:a16="http://schemas.microsoft.com/office/drawing/2014/main" id="{FC42BDB7-A7FE-AA4E-3952-EBCCAC237C98}"/>
              </a:ext>
            </a:extLst>
          </p:cNvPr>
          <p:cNvSpPr>
            <a:spLocks noGrp="1"/>
          </p:cNvSpPr>
          <p:nvPr>
            <p:ph type="sldNum" sz="quarter" idx="11"/>
          </p:nvPr>
        </p:nvSpPr>
        <p:spPr/>
        <p:txBody>
          <a:bodyPr/>
          <a:lstStyle/>
          <a:p>
            <a:fld id="{9F9F533D-B52E-4A2F-BF72-0ADD2D94BD75}" type="slidenum">
              <a:rPr lang="en-GB" smtClean="0"/>
              <a:pPr/>
              <a:t>‹#›</a:t>
            </a:fld>
            <a:endParaRPr lang="en-GB"/>
          </a:p>
        </p:txBody>
      </p:sp>
      <p:sp>
        <p:nvSpPr>
          <p:cNvPr id="5" name="Date Placeholder 4">
            <a:extLst>
              <a:ext uri="{FF2B5EF4-FFF2-40B4-BE49-F238E27FC236}">
                <a16:creationId xmlns:a16="http://schemas.microsoft.com/office/drawing/2014/main" id="{676D6505-B9A2-3A36-B9B6-3E3CF07A64AF}"/>
              </a:ext>
            </a:extLst>
          </p:cNvPr>
          <p:cNvSpPr>
            <a:spLocks noGrp="1"/>
          </p:cNvSpPr>
          <p:nvPr>
            <p:ph type="dt" sz="half" idx="12"/>
          </p:nvPr>
        </p:nvSpPr>
        <p:spPr/>
        <p:txBody>
          <a:bodyPr/>
          <a:lstStyle/>
          <a:p>
            <a:endParaRPr lang="en-GB"/>
          </a:p>
        </p:txBody>
      </p:sp>
    </p:spTree>
    <p:extLst>
      <p:ext uri="{BB962C8B-B14F-4D97-AF65-F5344CB8AC3E}">
        <p14:creationId xmlns:p14="http://schemas.microsoft.com/office/powerpoint/2010/main" val="34780556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graphicFrame>
        <p:nvGraphicFramePr>
          <p:cNvPr id="6" name="think-cell data - do not delete" hidden="1"/>
          <p:cNvGraphicFramePr>
            <a:graphicFrameLocks noChangeAspect="1"/>
          </p:cNvGraphicFramePr>
          <p:nvPr userDrawn="1">
            <p:custDataLst>
              <p:tags r:id="rId1"/>
            </p:custDataLst>
            <p:extLst>
              <p:ext uri="{D42A27DB-BD31-4B8C-83A1-F6EECF244321}">
                <p14:modId xmlns:p14="http://schemas.microsoft.com/office/powerpoint/2010/main" val="135955018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幻灯片" r:id="rId3" imgW="5715" imgH="5715" progId="TCLayout.ActiveDocument.1">
                  <p:embed/>
                </p:oleObj>
              </mc:Choice>
              <mc:Fallback>
                <p:oleObj name="think-cell 幻灯片" r:id="rId3" imgW="5715" imgH="5715" progId="TCLayout.ActiveDocument.1">
                  <p:embed/>
                  <p:pic>
                    <p:nvPicPr>
                      <p:cNvPr id="6" name="think-cell data - do not delete"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36" name="矩形 1035">
            <a:extLst>
              <a:ext uri="{FF2B5EF4-FFF2-40B4-BE49-F238E27FC236}">
                <a16:creationId xmlns:a16="http://schemas.microsoft.com/office/drawing/2014/main" id="{FFFA4042-2D1D-4999-9DF0-750BABEB19CB}"/>
              </a:ext>
            </a:extLst>
          </p:cNvPr>
          <p:cNvSpPr/>
          <p:nvPr userDrawn="1"/>
        </p:nvSpPr>
        <p:spPr>
          <a:xfrm>
            <a:off x="0" y="0"/>
            <a:ext cx="12192000" cy="6858000"/>
          </a:xfrm>
          <a:prstGeom prst="rect">
            <a:avLst/>
          </a:prstGeom>
          <a:gradFill>
            <a:gsLst>
              <a:gs pos="49000">
                <a:srgbClr val="FFFFFF"/>
              </a:gs>
              <a:gs pos="0">
                <a:schemeClr val="bg1"/>
              </a:gs>
              <a:gs pos="100000">
                <a:schemeClr val="bg1">
                  <a:alpha val="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lnSpc>
                <a:spcPct val="90000"/>
              </a:lnSpc>
              <a:spcAft>
                <a:spcPts val="600"/>
              </a:spcAft>
            </a:pPr>
            <a:r>
              <a:rPr lang="en-US" altLang="zh-CN" dirty="0"/>
              <a:t>r</a:t>
            </a:r>
            <a:endParaRPr lang="zh-CN" altLang="en-US" dirty="0"/>
          </a:p>
        </p:txBody>
      </p:sp>
      <p:pic>
        <p:nvPicPr>
          <p:cNvPr id="19" name="图片 18" descr="图片包含 游戏机&#10;&#10;AI 生成的内容可能不正确。">
            <a:extLst>
              <a:ext uri="{FF2B5EF4-FFF2-40B4-BE49-F238E27FC236}">
                <a16:creationId xmlns:a16="http://schemas.microsoft.com/office/drawing/2014/main" id="{DC2D71A2-C798-5F05-7D81-61A85587C08C}"/>
              </a:ext>
            </a:extLst>
          </p:cNvPr>
          <p:cNvPicPr>
            <a:picLocks noChangeAspect="1"/>
          </p:cNvPicPr>
          <p:nvPr userDrawn="1"/>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rcRect r="31928" b="9839"/>
          <a:stretch>
            <a:fillRect/>
          </a:stretch>
        </p:blipFill>
        <p:spPr>
          <a:xfrm>
            <a:off x="6705600" y="2318730"/>
            <a:ext cx="5486400" cy="4539270"/>
          </a:xfrm>
          <a:custGeom>
            <a:avLst/>
            <a:gdLst>
              <a:gd name="connsiteX0" fmla="*/ 0 w 7473363"/>
              <a:gd name="connsiteY0" fmla="*/ 0 h 5162550"/>
              <a:gd name="connsiteX1" fmla="*/ 7473363 w 7473363"/>
              <a:gd name="connsiteY1" fmla="*/ 0 h 5162550"/>
              <a:gd name="connsiteX2" fmla="*/ 7473363 w 7473363"/>
              <a:gd name="connsiteY2" fmla="*/ 5162550 h 5162550"/>
              <a:gd name="connsiteX3" fmla="*/ 0 w 7473363"/>
              <a:gd name="connsiteY3" fmla="*/ 5162550 h 5162550"/>
            </a:gdLst>
            <a:ahLst/>
            <a:cxnLst>
              <a:cxn ang="0">
                <a:pos x="connsiteX0" y="connsiteY0"/>
              </a:cxn>
              <a:cxn ang="0">
                <a:pos x="connsiteX1" y="connsiteY1"/>
              </a:cxn>
              <a:cxn ang="0">
                <a:pos x="connsiteX2" y="connsiteY2"/>
              </a:cxn>
              <a:cxn ang="0">
                <a:pos x="connsiteX3" y="connsiteY3"/>
              </a:cxn>
            </a:cxnLst>
            <a:rect l="l" t="t" r="r" b="b"/>
            <a:pathLst>
              <a:path w="7473363" h="5162550">
                <a:moveTo>
                  <a:pt x="0" y="0"/>
                </a:moveTo>
                <a:lnTo>
                  <a:pt x="7473363" y="0"/>
                </a:lnTo>
                <a:lnTo>
                  <a:pt x="7473363" y="5162550"/>
                </a:lnTo>
                <a:lnTo>
                  <a:pt x="0" y="5162550"/>
                </a:lnTo>
                <a:close/>
              </a:path>
            </a:pathLst>
          </a:custGeom>
        </p:spPr>
      </p:pic>
    </p:spTree>
    <p:extLst>
      <p:ext uri="{BB962C8B-B14F-4D97-AF65-F5344CB8AC3E}">
        <p14:creationId xmlns:p14="http://schemas.microsoft.com/office/powerpoint/2010/main" val="3631355382"/>
      </p:ext>
    </p:extLst>
  </p:cSld>
  <p:clrMapOvr>
    <a:masterClrMapping/>
  </p:clrMapOvr>
  <p:hf hdr="0" ftr="0" dt="0"/>
  <p:extLst>
    <p:ext uri="{DCECCB84-F9BA-43D5-87BE-67443E8EF086}">
      <p15:sldGuideLst xmlns:p15="http://schemas.microsoft.com/office/powerpoint/2012/main">
        <p15:guide id="1" orient="horz" pos="595">
          <p15:clr>
            <a:srgbClr val="FBAE40"/>
          </p15:clr>
        </p15:guide>
        <p15:guide id="2" pos="234">
          <p15:clr>
            <a:srgbClr val="FBAE40"/>
          </p15:clr>
        </p15:guide>
        <p15:guide id="3" pos="7537">
          <p15:clr>
            <a:srgbClr val="FBAE40"/>
          </p15:clr>
        </p15:guide>
        <p15:guide id="4" orient="horz" pos="640">
          <p15:clr>
            <a:srgbClr val="FBAE40"/>
          </p15:clr>
        </p15:guide>
        <p15:guide id="5" orient="horz" pos="3906">
          <p15:clr>
            <a:srgbClr val="FBAE40"/>
          </p15:clr>
        </p15:guide>
        <p15:guide id="6" orient="horz" pos="386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幻灯片" r:id="rId3" imgW="5715" imgH="5715" progId="TCLayout.ActiveDocument.1">
                  <p:embed/>
                </p:oleObj>
              </mc:Choice>
              <mc:Fallback>
                <p:oleObj name="think-cell 幻灯片" r:id="rId3" imgW="5715" imgH="5715" progId="TCLayout.ActiveDocument.1">
                  <p:embed/>
                  <p:pic>
                    <p:nvPicPr>
                      <p:cNvPr id="4" name="Objec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标题 2"/>
          <p:cNvSpPr>
            <a:spLocks noGrp="1"/>
          </p:cNvSpPr>
          <p:nvPr>
            <p:ph type="ctrTitle"/>
          </p:nvPr>
        </p:nvSpPr>
        <p:spPr>
          <a:xfrm>
            <a:off x="694310" y="2346306"/>
            <a:ext cx="7666355" cy="1120140"/>
          </a:xfrm>
        </p:spPr>
        <p:txBody>
          <a:bodyPr anchor="ctr" anchorCtr="0"/>
          <a:lstStyle>
            <a:lvl1pPr algn="ctr">
              <a:lnSpc>
                <a:spcPct val="100000"/>
              </a:lnSpc>
              <a:defRPr sz="4800"/>
            </a:lvl1pPr>
          </a:lstStyle>
          <a:p>
            <a:r>
              <a:rPr lang="zh-CN" altLang="en-US" dirty="0"/>
              <a:t>单击此处编辑母版标题样式</a:t>
            </a:r>
          </a:p>
        </p:txBody>
      </p:sp>
      <p:sp>
        <p:nvSpPr>
          <p:cNvPr id="5" name="副标题 4"/>
          <p:cNvSpPr>
            <a:spLocks noGrp="1"/>
          </p:cNvSpPr>
          <p:nvPr>
            <p:ph type="subTitle" idx="1" hasCustomPrompt="1"/>
          </p:nvPr>
        </p:nvSpPr>
        <p:spPr>
          <a:xfrm>
            <a:off x="693675" y="3472161"/>
            <a:ext cx="7666990" cy="418465"/>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Tree>
    <p:extLst>
      <p:ext uri="{BB962C8B-B14F-4D97-AF65-F5344CB8AC3E}">
        <p14:creationId xmlns:p14="http://schemas.microsoft.com/office/powerpoint/2010/main" val="3653373386"/>
      </p:ext>
    </p:extLst>
  </p:cSld>
  <p:clrMapOvr>
    <a:masterClrMapping/>
  </p:clrMapOvr>
  <p:hf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标题幻灯片">
    <p:bg>
      <p:bgPr>
        <a:solidFill>
          <a:schemeClr val="bg1"/>
        </a:solidFill>
        <a:effectLst/>
      </p:bgPr>
    </p:bg>
    <p:spTree>
      <p:nvGrpSpPr>
        <p:cNvPr id="1" name=""/>
        <p:cNvGrpSpPr/>
        <p:nvPr/>
      </p:nvGrpSpPr>
      <p:grpSpPr>
        <a:xfrm>
          <a:off x="0" y="0"/>
          <a:ext cx="0" cy="0"/>
          <a:chOff x="0" y="0"/>
          <a:chExt cx="0" cy="0"/>
        </a:xfrm>
      </p:grpSpPr>
      <p:sp>
        <p:nvSpPr>
          <p:cNvPr id="2" name="内容占位符 9">
            <a:extLst>
              <a:ext uri="{FF2B5EF4-FFF2-40B4-BE49-F238E27FC236}">
                <a16:creationId xmlns:a16="http://schemas.microsoft.com/office/drawing/2014/main" id="{DA2061BA-5394-69E2-BF4A-F6C783F38CF9}"/>
              </a:ext>
            </a:extLst>
          </p:cNvPr>
          <p:cNvSpPr>
            <a:spLocks noGrp="1"/>
          </p:cNvSpPr>
          <p:nvPr>
            <p:ph sz="quarter" idx="14"/>
          </p:nvPr>
        </p:nvSpPr>
        <p:spPr>
          <a:xfrm>
            <a:off x="334963" y="1057648"/>
            <a:ext cx="11522075" cy="823540"/>
          </a:xfrm>
          <a:prstGeom prst="roundRect">
            <a:avLst/>
          </a:prstGeom>
          <a:solidFill>
            <a:srgbClr val="FEEFEC"/>
          </a:solidFill>
          <a:ln>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2700000" scaled="1"/>
              <a:tileRect/>
            </a:gradFill>
          </a:ln>
        </p:spPr>
        <p:txBody>
          <a:bodyPr wrap="square" rtlCol="0" anchor="ctr">
            <a:noAutofit/>
          </a:bodyPr>
          <a:lstStyle>
            <a:lvl1pPr>
              <a:lnSpc>
                <a:spcPct val="100000"/>
              </a:lnSpc>
              <a:spcBef>
                <a:spcPts val="300"/>
              </a:spcBef>
              <a:spcAft>
                <a:spcPts val="300"/>
              </a:spcAft>
              <a:defRPr lang="zh-CN" altLang="en-US" sz="1600" dirty="0" smtClean="0">
                <a:solidFill>
                  <a:schemeClr val="tx2">
                    <a:lumMod val="50000"/>
                  </a:schemeClr>
                </a:solidFill>
              </a:defRPr>
            </a:lvl1pPr>
          </a:lstStyle>
          <a:p>
            <a:pPr marL="285750" lvl="0" indent="-285750">
              <a:lnSpc>
                <a:spcPct val="120000"/>
              </a:lnSpc>
              <a:buClr>
                <a:srgbClr val="F26649"/>
              </a:buClr>
            </a:pPr>
            <a:r>
              <a:rPr lang="zh-CN" altLang="en-US" dirty="0"/>
              <a:t>单击此处编辑母版文本样式</a:t>
            </a:r>
          </a:p>
        </p:txBody>
      </p:sp>
    </p:spTree>
    <p:extLst>
      <p:ext uri="{BB962C8B-B14F-4D97-AF65-F5344CB8AC3E}">
        <p14:creationId xmlns:p14="http://schemas.microsoft.com/office/powerpoint/2010/main" val="405942427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graphicFrame>
        <p:nvGraphicFramePr>
          <p:cNvPr id="6" name="think-cell data - do not delete" hidden="1"/>
          <p:cNvGraphicFramePr>
            <a:graphicFrameLocks noChangeAspect="1"/>
          </p:cNvGraphicFramePr>
          <p:nvPr userDrawn="1">
            <p:custDataLst>
              <p:tags r:id="rId1"/>
            </p:custDataLst>
            <p:extLst>
              <p:ext uri="{D42A27DB-BD31-4B8C-83A1-F6EECF244321}">
                <p14:modId xmlns:p14="http://schemas.microsoft.com/office/powerpoint/2010/main" val="376154470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幻灯片" r:id="rId3" imgW="5715" imgH="5715" progId="TCLayout.ActiveDocument.1">
                  <p:embed/>
                </p:oleObj>
              </mc:Choice>
              <mc:Fallback>
                <p:oleObj name="think-cell 幻灯片" r:id="rId3" imgW="5715" imgH="5715" progId="TCLayout.ActiveDocument.1">
                  <p:embed/>
                  <p:pic>
                    <p:nvPicPr>
                      <p:cNvPr id="6" name="think-cell data - do not delete"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标题 3"/>
          <p:cNvSpPr>
            <a:spLocks noGrp="1"/>
          </p:cNvSpPr>
          <p:nvPr>
            <p:ph type="title"/>
          </p:nvPr>
        </p:nvSpPr>
        <p:spPr>
          <a:xfrm>
            <a:off x="497240" y="115527"/>
            <a:ext cx="10516235" cy="726700"/>
          </a:xfrm>
        </p:spPr>
        <p:txBody>
          <a:bodyPr vert="horz" lIns="0" tIns="0" rIns="0" bIns="0" anchor="ctr" anchorCtr="0">
            <a:noAutofit/>
          </a:bodyPr>
          <a:lstStyle>
            <a:lvl1pPr algn="just">
              <a:lnSpc>
                <a:spcPct val="100000"/>
              </a:lnSpc>
              <a:defRPr sz="2600" b="1">
                <a:solidFill>
                  <a:srgbClr val="F26649"/>
                </a:solidFill>
              </a:defRPr>
            </a:lvl1pPr>
          </a:lstStyle>
          <a:p>
            <a:r>
              <a:rPr lang="zh-CN" altLang="en-US"/>
              <a:t>单击此处编辑母版标题样式</a:t>
            </a:r>
          </a:p>
        </p:txBody>
      </p:sp>
      <p:sp>
        <p:nvSpPr>
          <p:cNvPr id="11" name="内容占位符 10"/>
          <p:cNvSpPr>
            <a:spLocks noGrp="1"/>
          </p:cNvSpPr>
          <p:nvPr>
            <p:ph idx="13" hasCustomPrompt="1"/>
          </p:nvPr>
        </p:nvSpPr>
        <p:spPr>
          <a:xfrm>
            <a:off x="334962" y="6527800"/>
            <a:ext cx="5761037" cy="324478"/>
          </a:xfrm>
          <a:prstGeom prst="rect">
            <a:avLst/>
          </a:prstGeom>
        </p:spPr>
        <p:txBody>
          <a:bodyPr lIns="0" tIns="0" rIns="0" bIns="0" anchor="ctr" anchorCtr="0"/>
          <a:lstStyle>
            <a:lvl1pPr marL="107950" indent="-107950">
              <a:lnSpc>
                <a:spcPct val="100000"/>
              </a:lnSpc>
              <a:spcBef>
                <a:spcPts val="0"/>
              </a:spcBef>
              <a:spcAft>
                <a:spcPts val="0"/>
              </a:spcAft>
              <a:buFont typeface="+mj-lt"/>
              <a:buAutoNum type="arabicPeriod"/>
              <a:defRPr sz="800">
                <a:solidFill>
                  <a:schemeClr val="tx1">
                    <a:lumMod val="75000"/>
                    <a:lumOff val="25000"/>
                  </a:schemeClr>
                </a:solidFill>
              </a:defRPr>
            </a:lvl1pPr>
            <a:lvl2pPr marL="457200" indent="0">
              <a:lnSpc>
                <a:spcPct val="90000"/>
              </a:lnSpc>
              <a:spcBef>
                <a:spcPts val="0"/>
              </a:spcBef>
              <a:spcAft>
                <a:spcPts val="0"/>
              </a:spcAft>
              <a:buNone/>
              <a:defRPr sz="800">
                <a:solidFill>
                  <a:schemeClr val="tx1">
                    <a:lumMod val="75000"/>
                    <a:lumOff val="25000"/>
                  </a:schemeClr>
                </a:solidFill>
              </a:defRPr>
            </a:lvl2pPr>
            <a:lvl3pPr marL="914400" indent="0">
              <a:lnSpc>
                <a:spcPct val="90000"/>
              </a:lnSpc>
              <a:spcBef>
                <a:spcPts val="0"/>
              </a:spcBef>
              <a:spcAft>
                <a:spcPts val="0"/>
              </a:spcAft>
              <a:buNone/>
              <a:defRPr sz="800">
                <a:solidFill>
                  <a:schemeClr val="tx1">
                    <a:lumMod val="75000"/>
                    <a:lumOff val="25000"/>
                  </a:schemeClr>
                </a:solidFill>
              </a:defRPr>
            </a:lvl3pPr>
            <a:lvl4pPr>
              <a:lnSpc>
                <a:spcPct val="90000"/>
              </a:lnSpc>
              <a:spcBef>
                <a:spcPts val="0"/>
              </a:spcBef>
              <a:spcAft>
                <a:spcPts val="0"/>
              </a:spcAft>
              <a:buAutoNum type="arabicPeriod"/>
              <a:defRPr sz="800">
                <a:solidFill>
                  <a:schemeClr val="tx1">
                    <a:lumMod val="75000"/>
                    <a:lumOff val="25000"/>
                  </a:schemeClr>
                </a:solidFill>
              </a:defRPr>
            </a:lvl4pPr>
            <a:lvl5pPr>
              <a:lnSpc>
                <a:spcPct val="90000"/>
              </a:lnSpc>
              <a:spcBef>
                <a:spcPts val="0"/>
              </a:spcBef>
              <a:spcAft>
                <a:spcPts val="0"/>
              </a:spcAft>
              <a:buAutoNum type="arabicPeriod"/>
              <a:defRPr sz="800">
                <a:solidFill>
                  <a:schemeClr val="tx1">
                    <a:lumMod val="75000"/>
                    <a:lumOff val="25000"/>
                  </a:schemeClr>
                </a:solidFill>
              </a:defRPr>
            </a:lvl5pPr>
          </a:lstStyle>
          <a:p>
            <a:pPr lvl="0"/>
            <a:r>
              <a:rPr lang="zh-CN" altLang="en-US" dirty="0"/>
              <a:t>编辑母版文本样式</a:t>
            </a:r>
          </a:p>
        </p:txBody>
      </p:sp>
      <p:pic>
        <p:nvPicPr>
          <p:cNvPr id="8" name="图片 7"/>
          <p:cNvPicPr>
            <a:picLocks noChangeAspect="1"/>
          </p:cNvPicPr>
          <p:nvPr userDrawn="1"/>
        </p:nvPicPr>
        <p:blipFill>
          <a:blip r:embed="rId5"/>
          <a:stretch>
            <a:fillRect/>
          </a:stretch>
        </p:blipFill>
        <p:spPr>
          <a:xfrm>
            <a:off x="229283" y="94524"/>
            <a:ext cx="207282" cy="864326"/>
          </a:xfrm>
          <a:prstGeom prst="rect">
            <a:avLst/>
          </a:prstGeom>
        </p:spPr>
      </p:pic>
      <p:cxnSp>
        <p:nvCxnSpPr>
          <p:cNvPr id="9" name="直接连接符 8"/>
          <p:cNvCxnSpPr/>
          <p:nvPr userDrawn="1"/>
        </p:nvCxnSpPr>
        <p:spPr>
          <a:xfrm>
            <a:off x="478386" y="934483"/>
            <a:ext cx="11430182" cy="0"/>
          </a:xfrm>
          <a:prstGeom prst="line">
            <a:avLst/>
          </a:prstGeom>
          <a:ln w="38100">
            <a:gradFill flip="none" rotWithShape="1">
              <a:gsLst>
                <a:gs pos="0">
                  <a:srgbClr val="F26649"/>
                </a:gs>
                <a:gs pos="100000">
                  <a:srgbClr val="EFF4EE"/>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1080192"/>
      </p:ext>
    </p:extLst>
  </p:cSld>
  <p:clrMapOvr>
    <a:masterClrMapping/>
  </p:clrMapOvr>
  <p:hf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3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47851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3" name="图片 2" descr="背景图案&#10;&#10;AI 生成的内容可能不正确。">
            <a:extLst>
              <a:ext uri="{FF2B5EF4-FFF2-40B4-BE49-F238E27FC236}">
                <a16:creationId xmlns:a16="http://schemas.microsoft.com/office/drawing/2014/main" id="{5FE1113C-6303-1F34-5DB5-ACB40270741A}"/>
              </a:ext>
            </a:extLst>
          </p:cNvPr>
          <p:cNvPicPr>
            <a:picLocks noChangeAspect="1"/>
          </p:cNvPicPr>
          <p:nvPr userDrawn="1"/>
        </p:nvPicPr>
        <p:blipFill>
          <a:blip r:embed="rId2">
            <a:extLst>
              <a:ext uri="{BEBA8EAE-BF5A-486C-A8C5-ECC9F3942E4B}">
                <a14:imgProps xmlns:a14="http://schemas.microsoft.com/office/drawing/2010/main">
                  <a14:imgLayer r:embed="rId3">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0" y="0"/>
            <a:ext cx="12192000" cy="6857999"/>
          </a:xfrm>
          <a:prstGeom prst="rect">
            <a:avLst/>
          </a:prstGeom>
        </p:spPr>
      </p:pic>
    </p:spTree>
    <p:extLst>
      <p:ext uri="{BB962C8B-B14F-4D97-AF65-F5344CB8AC3E}">
        <p14:creationId xmlns:p14="http://schemas.microsoft.com/office/powerpoint/2010/main" val="15733825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2026/2/28</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dirty="0"/>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30639417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graphicFrame>
        <p:nvGraphicFramePr>
          <p:cNvPr id="6" name="think-cell data - do not delete" hidden="1"/>
          <p:cNvGraphicFramePr>
            <a:graphicFrameLocks noChangeAspect="1"/>
          </p:cNvGraphicFramePr>
          <p:nvPr userDrawn="1">
            <p:custDataLst>
              <p:tags r:id="rId1"/>
            </p:custDataLst>
            <p:extLst>
              <p:ext uri="{D42A27DB-BD31-4B8C-83A1-F6EECF244321}">
                <p14:modId xmlns:p14="http://schemas.microsoft.com/office/powerpoint/2010/main" val="135955018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幻灯片" r:id="rId3" imgW="5715" imgH="5715" progId="TCLayout.ActiveDocument.1">
                  <p:embed/>
                </p:oleObj>
              </mc:Choice>
              <mc:Fallback>
                <p:oleObj name="think-cell 幻灯片" r:id="rId3" imgW="5715" imgH="5715" progId="TCLayout.ActiveDocument.1">
                  <p:embed/>
                  <p:pic>
                    <p:nvPicPr>
                      <p:cNvPr id="6" name="think-cell data - do not delete"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标题 3"/>
          <p:cNvSpPr>
            <a:spLocks noGrp="1"/>
          </p:cNvSpPr>
          <p:nvPr>
            <p:ph type="title"/>
          </p:nvPr>
        </p:nvSpPr>
        <p:spPr>
          <a:xfrm>
            <a:off x="542926" y="115527"/>
            <a:ext cx="11288309" cy="726700"/>
          </a:xfrm>
        </p:spPr>
        <p:txBody>
          <a:bodyPr vert="horz" lIns="0" tIns="0" rIns="0" bIns="0" anchor="ctr" anchorCtr="0">
            <a:noAutofit/>
          </a:bodyPr>
          <a:lstStyle>
            <a:lvl1pPr algn="just">
              <a:lnSpc>
                <a:spcPct val="100000"/>
              </a:lnSpc>
              <a:defRPr sz="2400" b="1">
                <a:solidFill>
                  <a:srgbClr val="F26649"/>
                </a:solidFill>
              </a:defRPr>
            </a:lvl1pPr>
          </a:lstStyle>
          <a:p>
            <a:r>
              <a:rPr lang="zh-CN" altLang="en-US" dirty="0"/>
              <a:t>单击此处编辑母版标题样式</a:t>
            </a:r>
          </a:p>
        </p:txBody>
      </p:sp>
      <p:sp>
        <p:nvSpPr>
          <p:cNvPr id="11" name="内容占位符 10"/>
          <p:cNvSpPr>
            <a:spLocks noGrp="1"/>
          </p:cNvSpPr>
          <p:nvPr>
            <p:ph idx="13" hasCustomPrompt="1"/>
          </p:nvPr>
        </p:nvSpPr>
        <p:spPr>
          <a:xfrm>
            <a:off x="409172" y="6200777"/>
            <a:ext cx="11422063" cy="426391"/>
          </a:xfrm>
          <a:prstGeom prst="rect">
            <a:avLst/>
          </a:prstGeom>
        </p:spPr>
        <p:txBody>
          <a:bodyPr lIns="0" tIns="0" rIns="0" bIns="0" anchor="t" anchorCtr="0"/>
          <a:lstStyle>
            <a:lvl1pPr marL="107950" indent="-107950">
              <a:lnSpc>
                <a:spcPct val="100000"/>
              </a:lnSpc>
              <a:spcBef>
                <a:spcPts val="0"/>
              </a:spcBef>
              <a:spcAft>
                <a:spcPts val="0"/>
              </a:spcAft>
              <a:buFont typeface="+mj-lt"/>
              <a:buAutoNum type="arabicPeriod"/>
              <a:defRPr sz="800">
                <a:solidFill>
                  <a:schemeClr val="bg2">
                    <a:lumMod val="50000"/>
                  </a:schemeClr>
                </a:solidFill>
              </a:defRPr>
            </a:lvl1pPr>
            <a:lvl2pPr marL="457200" indent="0">
              <a:lnSpc>
                <a:spcPct val="90000"/>
              </a:lnSpc>
              <a:spcBef>
                <a:spcPts val="0"/>
              </a:spcBef>
              <a:spcAft>
                <a:spcPts val="0"/>
              </a:spcAft>
              <a:buNone/>
              <a:defRPr sz="800">
                <a:solidFill>
                  <a:schemeClr val="tx1">
                    <a:lumMod val="75000"/>
                    <a:lumOff val="25000"/>
                  </a:schemeClr>
                </a:solidFill>
              </a:defRPr>
            </a:lvl2pPr>
            <a:lvl3pPr marL="914400" indent="0">
              <a:lnSpc>
                <a:spcPct val="90000"/>
              </a:lnSpc>
              <a:spcBef>
                <a:spcPts val="0"/>
              </a:spcBef>
              <a:spcAft>
                <a:spcPts val="0"/>
              </a:spcAft>
              <a:buNone/>
              <a:defRPr sz="800">
                <a:solidFill>
                  <a:schemeClr val="tx1">
                    <a:lumMod val="75000"/>
                    <a:lumOff val="25000"/>
                  </a:schemeClr>
                </a:solidFill>
              </a:defRPr>
            </a:lvl3pPr>
            <a:lvl4pPr>
              <a:lnSpc>
                <a:spcPct val="90000"/>
              </a:lnSpc>
              <a:spcBef>
                <a:spcPts val="0"/>
              </a:spcBef>
              <a:spcAft>
                <a:spcPts val="0"/>
              </a:spcAft>
              <a:buAutoNum type="arabicPeriod"/>
              <a:defRPr sz="800">
                <a:solidFill>
                  <a:schemeClr val="tx1">
                    <a:lumMod val="75000"/>
                    <a:lumOff val="25000"/>
                  </a:schemeClr>
                </a:solidFill>
              </a:defRPr>
            </a:lvl4pPr>
            <a:lvl5pPr>
              <a:lnSpc>
                <a:spcPct val="90000"/>
              </a:lnSpc>
              <a:spcBef>
                <a:spcPts val="0"/>
              </a:spcBef>
              <a:spcAft>
                <a:spcPts val="0"/>
              </a:spcAft>
              <a:buAutoNum type="arabicPeriod"/>
              <a:defRPr sz="800">
                <a:solidFill>
                  <a:schemeClr val="tx1">
                    <a:lumMod val="75000"/>
                    <a:lumOff val="25000"/>
                  </a:schemeClr>
                </a:solidFill>
              </a:defRPr>
            </a:lvl5pPr>
          </a:lstStyle>
          <a:p>
            <a:pPr lvl="0"/>
            <a:r>
              <a:rPr lang="zh-CN" altLang="en-US" dirty="0"/>
              <a:t>编辑母版文本样式</a:t>
            </a:r>
          </a:p>
        </p:txBody>
      </p:sp>
      <p:cxnSp>
        <p:nvCxnSpPr>
          <p:cNvPr id="9" name="直接连接符 8"/>
          <p:cNvCxnSpPr>
            <a:cxnSpLocks/>
          </p:cNvCxnSpPr>
          <p:nvPr userDrawn="1"/>
        </p:nvCxnSpPr>
        <p:spPr>
          <a:xfrm>
            <a:off x="542926" y="934483"/>
            <a:ext cx="11422062" cy="0"/>
          </a:xfrm>
          <a:prstGeom prst="line">
            <a:avLst/>
          </a:prstGeom>
          <a:ln w="38100">
            <a:gradFill flip="none" rotWithShape="1">
              <a:gsLst>
                <a:gs pos="0">
                  <a:srgbClr val="F26649"/>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5" name="矩形 4">
            <a:extLst>
              <a:ext uri="{FF2B5EF4-FFF2-40B4-BE49-F238E27FC236}">
                <a16:creationId xmlns:a16="http://schemas.microsoft.com/office/drawing/2014/main" id="{5FEB3B83-248A-FD87-B471-7114FD31C448}"/>
              </a:ext>
            </a:extLst>
          </p:cNvPr>
          <p:cNvSpPr/>
          <p:nvPr userDrawn="1"/>
        </p:nvSpPr>
        <p:spPr>
          <a:xfrm>
            <a:off x="374745" y="76506"/>
            <a:ext cx="120555" cy="857977"/>
          </a:xfrm>
          <a:prstGeom prst="rect">
            <a:avLst/>
          </a:prstGeom>
          <a:solidFill>
            <a:srgbClr val="EB613B"/>
          </a:solidFill>
          <a:ln>
            <a:solidFill>
              <a:srgbClr val="EB613B"/>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white"/>
              </a:solidFill>
              <a:effectLst/>
              <a:uLnTx/>
              <a:uFillTx/>
              <a:latin typeface="Arial"/>
              <a:ea typeface="微软雅黑"/>
              <a:cs typeface="+mn-cs"/>
            </a:endParaRPr>
          </a:p>
        </p:txBody>
      </p:sp>
      <p:sp>
        <p:nvSpPr>
          <p:cNvPr id="2" name="文本框 1">
            <a:extLst>
              <a:ext uri="{FF2B5EF4-FFF2-40B4-BE49-F238E27FC236}">
                <a16:creationId xmlns:a16="http://schemas.microsoft.com/office/drawing/2014/main" id="{DA9BA51A-408C-A8B2-6900-628F5A24C9AD}"/>
              </a:ext>
            </a:extLst>
          </p:cNvPr>
          <p:cNvSpPr txBox="1"/>
          <p:nvPr userDrawn="1"/>
        </p:nvSpPr>
        <p:spPr>
          <a:xfrm>
            <a:off x="4579595" y="6669208"/>
            <a:ext cx="7343353" cy="215444"/>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zh-CN" altLang="en-US" sz="800" b="0" i="0" u="none" strike="noStrike" kern="1200" cap="none" spc="0" normalizeH="0" baseline="0" noProof="0" dirty="0">
                <a:ln>
                  <a:noFill/>
                </a:ln>
                <a:solidFill>
                  <a:prstClr val="black">
                    <a:lumMod val="50000"/>
                    <a:lumOff val="50000"/>
                  </a:prstClr>
                </a:solidFill>
                <a:effectLst/>
                <a:uLnTx/>
                <a:uFillTx/>
                <a:latin typeface="adobe-clean"/>
                <a:ea typeface="微软雅黑"/>
                <a:cs typeface="+mn-cs"/>
              </a:rPr>
              <a:t>本材料仅作科学信息交流目的，仅供医疗卫生专业人士参考，处方请参考国家药品监督管理局批准的药品说明书。本材料为讲者独立制作，仅代表讲者个人观点。</a:t>
            </a:r>
            <a:endParaRPr kumimoji="0" lang="en-US" sz="800" b="0" i="0" u="none" strike="noStrike" kern="1200" cap="none" spc="0" normalizeH="0" baseline="0" noProof="0" dirty="0">
              <a:ln>
                <a:noFill/>
              </a:ln>
              <a:solidFill>
                <a:prstClr val="black">
                  <a:lumMod val="50000"/>
                  <a:lumOff val="50000"/>
                </a:prstClr>
              </a:solidFill>
              <a:effectLst/>
              <a:uLnTx/>
              <a:uFillTx/>
              <a:latin typeface="Arial"/>
              <a:ea typeface="微软雅黑"/>
              <a:cs typeface="+mn-cs"/>
            </a:endParaRPr>
          </a:p>
        </p:txBody>
      </p:sp>
    </p:spTree>
    <p:extLst>
      <p:ext uri="{BB962C8B-B14F-4D97-AF65-F5344CB8AC3E}">
        <p14:creationId xmlns:p14="http://schemas.microsoft.com/office/powerpoint/2010/main" val="76982208"/>
      </p:ext>
    </p:extLst>
  </p:cSld>
  <p:clrMapOvr>
    <a:masterClrMapping/>
  </p:clrMapOvr>
  <p:hf hdr="0" ftr="0" dt="0"/>
  <p:extLst>
    <p:ext uri="{DCECCB84-F9BA-43D5-87BE-67443E8EF086}">
      <p15:sldGuideLst xmlns:p15="http://schemas.microsoft.com/office/powerpoint/2012/main">
        <p15:guide id="1" orient="horz" pos="595">
          <p15:clr>
            <a:srgbClr val="FBAE40"/>
          </p15:clr>
        </p15:guide>
        <p15:guide id="2" pos="234">
          <p15:clr>
            <a:srgbClr val="FBAE40"/>
          </p15:clr>
        </p15:guide>
        <p15:guide id="3" pos="7446">
          <p15:clr>
            <a:srgbClr val="FBAE40"/>
          </p15:clr>
        </p15:guide>
        <p15:guide id="4" orient="horz" pos="663">
          <p15:clr>
            <a:srgbClr val="FBAE40"/>
          </p15:clr>
        </p15:guide>
        <p15:guide id="5" orient="horz" pos="3906">
          <p15:clr>
            <a:srgbClr val="FBAE40"/>
          </p15:clr>
        </p15:guide>
        <p15:guide id="6" orient="horz" pos="386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5_标题和内容">
    <p:spTree>
      <p:nvGrpSpPr>
        <p:cNvPr id="1" name=""/>
        <p:cNvGrpSpPr/>
        <p:nvPr/>
      </p:nvGrpSpPr>
      <p:grpSpPr>
        <a:xfrm>
          <a:off x="0" y="0"/>
          <a:ext cx="0" cy="0"/>
          <a:chOff x="0" y="0"/>
          <a:chExt cx="0" cy="0"/>
        </a:xfrm>
      </p:grpSpPr>
      <p:graphicFrame>
        <p:nvGraphicFramePr>
          <p:cNvPr id="6" name="think-cell data - do not delete" hidden="1"/>
          <p:cNvGraphicFramePr>
            <a:graphicFrameLocks noChangeAspect="1"/>
          </p:cNvGraphicFramePr>
          <p:nvPr userDrawn="1">
            <p:custDataLst>
              <p:tags r:id="rId1"/>
            </p:custDataLst>
            <p:extLst>
              <p:ext uri="{D42A27DB-BD31-4B8C-83A1-F6EECF244321}">
                <p14:modId xmlns:p14="http://schemas.microsoft.com/office/powerpoint/2010/main" val="46988434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幻灯片" r:id="rId3" imgW="5715" imgH="5715" progId="TCLayout.ActiveDocument.1">
                  <p:embed/>
                </p:oleObj>
              </mc:Choice>
              <mc:Fallback>
                <p:oleObj name="think-cell 幻灯片" r:id="rId3" imgW="5715" imgH="5715" progId="TCLayout.ActiveDocument.1">
                  <p:embed/>
                  <p:pic>
                    <p:nvPicPr>
                      <p:cNvPr id="6" name="think-cell data - do not delete"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标题 3"/>
          <p:cNvSpPr>
            <a:spLocks noGrp="1"/>
          </p:cNvSpPr>
          <p:nvPr>
            <p:ph type="title"/>
          </p:nvPr>
        </p:nvSpPr>
        <p:spPr>
          <a:xfrm>
            <a:off x="497240" y="115527"/>
            <a:ext cx="10516235" cy="726700"/>
          </a:xfrm>
        </p:spPr>
        <p:txBody>
          <a:bodyPr vert="horz" lIns="0" tIns="0" rIns="0" bIns="0" anchor="ctr" anchorCtr="0">
            <a:noAutofit/>
          </a:bodyPr>
          <a:lstStyle>
            <a:lvl1pPr algn="just">
              <a:lnSpc>
                <a:spcPct val="100000"/>
              </a:lnSpc>
              <a:defRPr sz="2500" b="1">
                <a:solidFill>
                  <a:srgbClr val="F26649"/>
                </a:solidFill>
              </a:defRPr>
            </a:lvl1pPr>
          </a:lstStyle>
          <a:p>
            <a:r>
              <a:rPr lang="zh-CN" altLang="en-US"/>
              <a:t>单击此处编辑母版标题样式</a:t>
            </a:r>
          </a:p>
        </p:txBody>
      </p:sp>
      <p:sp>
        <p:nvSpPr>
          <p:cNvPr id="11" name="内容占位符 10"/>
          <p:cNvSpPr>
            <a:spLocks noGrp="1"/>
          </p:cNvSpPr>
          <p:nvPr>
            <p:ph idx="13" hasCustomPrompt="1"/>
          </p:nvPr>
        </p:nvSpPr>
        <p:spPr>
          <a:xfrm>
            <a:off x="334962" y="6527800"/>
            <a:ext cx="5761037" cy="324478"/>
          </a:xfrm>
          <a:prstGeom prst="rect">
            <a:avLst/>
          </a:prstGeom>
        </p:spPr>
        <p:txBody>
          <a:bodyPr lIns="0" tIns="0" rIns="0" bIns="0" anchor="ctr" anchorCtr="0"/>
          <a:lstStyle>
            <a:lvl1pPr marL="107950" indent="-107950">
              <a:lnSpc>
                <a:spcPct val="100000"/>
              </a:lnSpc>
              <a:spcBef>
                <a:spcPts val="0"/>
              </a:spcBef>
              <a:spcAft>
                <a:spcPts val="0"/>
              </a:spcAft>
              <a:buFont typeface="+mj-lt"/>
              <a:buAutoNum type="arabicPeriod"/>
              <a:defRPr sz="800">
                <a:solidFill>
                  <a:schemeClr val="tx1">
                    <a:lumMod val="75000"/>
                    <a:lumOff val="25000"/>
                  </a:schemeClr>
                </a:solidFill>
              </a:defRPr>
            </a:lvl1pPr>
            <a:lvl2pPr marL="457200" indent="0">
              <a:lnSpc>
                <a:spcPct val="90000"/>
              </a:lnSpc>
              <a:spcBef>
                <a:spcPts val="0"/>
              </a:spcBef>
              <a:spcAft>
                <a:spcPts val="0"/>
              </a:spcAft>
              <a:buNone/>
              <a:defRPr sz="800">
                <a:solidFill>
                  <a:schemeClr val="tx1">
                    <a:lumMod val="75000"/>
                    <a:lumOff val="25000"/>
                  </a:schemeClr>
                </a:solidFill>
              </a:defRPr>
            </a:lvl2pPr>
            <a:lvl3pPr marL="914400" indent="0">
              <a:lnSpc>
                <a:spcPct val="90000"/>
              </a:lnSpc>
              <a:spcBef>
                <a:spcPts val="0"/>
              </a:spcBef>
              <a:spcAft>
                <a:spcPts val="0"/>
              </a:spcAft>
              <a:buNone/>
              <a:defRPr sz="800">
                <a:solidFill>
                  <a:schemeClr val="tx1">
                    <a:lumMod val="75000"/>
                    <a:lumOff val="25000"/>
                  </a:schemeClr>
                </a:solidFill>
              </a:defRPr>
            </a:lvl3pPr>
            <a:lvl4pPr>
              <a:lnSpc>
                <a:spcPct val="90000"/>
              </a:lnSpc>
              <a:spcBef>
                <a:spcPts val="0"/>
              </a:spcBef>
              <a:spcAft>
                <a:spcPts val="0"/>
              </a:spcAft>
              <a:buAutoNum type="arabicPeriod"/>
              <a:defRPr sz="800">
                <a:solidFill>
                  <a:schemeClr val="tx1">
                    <a:lumMod val="75000"/>
                    <a:lumOff val="25000"/>
                  </a:schemeClr>
                </a:solidFill>
              </a:defRPr>
            </a:lvl4pPr>
            <a:lvl5pPr>
              <a:lnSpc>
                <a:spcPct val="90000"/>
              </a:lnSpc>
              <a:spcBef>
                <a:spcPts val="0"/>
              </a:spcBef>
              <a:spcAft>
                <a:spcPts val="0"/>
              </a:spcAft>
              <a:buAutoNum type="arabicPeriod"/>
              <a:defRPr sz="800">
                <a:solidFill>
                  <a:schemeClr val="tx1">
                    <a:lumMod val="75000"/>
                    <a:lumOff val="25000"/>
                  </a:schemeClr>
                </a:solidFill>
              </a:defRPr>
            </a:lvl5pPr>
          </a:lstStyle>
          <a:p>
            <a:pPr lvl="0"/>
            <a:r>
              <a:rPr lang="zh-CN" altLang="en-US"/>
              <a:t>编辑母版文本样式</a:t>
            </a:r>
          </a:p>
        </p:txBody>
      </p:sp>
      <p:pic>
        <p:nvPicPr>
          <p:cNvPr id="8" name="图片 7"/>
          <p:cNvPicPr>
            <a:picLocks noChangeAspect="1"/>
          </p:cNvPicPr>
          <p:nvPr userDrawn="1"/>
        </p:nvPicPr>
        <p:blipFill>
          <a:blip r:embed="rId5"/>
          <a:stretch>
            <a:fillRect/>
          </a:stretch>
        </p:blipFill>
        <p:spPr>
          <a:xfrm>
            <a:off x="229283" y="94524"/>
            <a:ext cx="207282" cy="864326"/>
          </a:xfrm>
          <a:prstGeom prst="rect">
            <a:avLst/>
          </a:prstGeom>
        </p:spPr>
      </p:pic>
      <p:cxnSp>
        <p:nvCxnSpPr>
          <p:cNvPr id="9" name="直接连接符 8"/>
          <p:cNvCxnSpPr/>
          <p:nvPr userDrawn="1"/>
        </p:nvCxnSpPr>
        <p:spPr>
          <a:xfrm>
            <a:off x="478386" y="934483"/>
            <a:ext cx="11430182" cy="0"/>
          </a:xfrm>
          <a:prstGeom prst="line">
            <a:avLst/>
          </a:prstGeom>
          <a:ln w="38100">
            <a:gradFill flip="none" rotWithShape="1">
              <a:gsLst>
                <a:gs pos="0">
                  <a:srgbClr val="F26649"/>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0" name="内容占位符 9"/>
          <p:cNvSpPr>
            <a:spLocks noGrp="1"/>
          </p:cNvSpPr>
          <p:nvPr>
            <p:ph sz="quarter" idx="14"/>
          </p:nvPr>
        </p:nvSpPr>
        <p:spPr>
          <a:xfrm>
            <a:off x="334963" y="1057648"/>
            <a:ext cx="11522075" cy="823540"/>
          </a:xfrm>
          <a:prstGeom prst="roundRect">
            <a:avLst/>
          </a:prstGeom>
          <a:solidFill>
            <a:srgbClr val="FEEFEC"/>
          </a:solidFill>
          <a:ln>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2700000" scaled="1"/>
              <a:tileRect/>
            </a:gradFill>
          </a:ln>
        </p:spPr>
        <p:txBody>
          <a:bodyPr wrap="square" rtlCol="0" anchor="ctr">
            <a:noAutofit/>
          </a:bodyPr>
          <a:lstStyle>
            <a:lvl1pPr>
              <a:lnSpc>
                <a:spcPct val="100000"/>
              </a:lnSpc>
              <a:spcBef>
                <a:spcPts val="300"/>
              </a:spcBef>
              <a:spcAft>
                <a:spcPts val="300"/>
              </a:spcAft>
              <a:defRPr lang="zh-CN" altLang="en-US" sz="1600" dirty="0" smtClean="0">
                <a:solidFill>
                  <a:schemeClr val="tx2">
                    <a:lumMod val="50000"/>
                  </a:schemeClr>
                </a:solidFill>
              </a:defRPr>
            </a:lvl1pPr>
          </a:lstStyle>
          <a:p>
            <a:pPr marL="285750" lvl="0" indent="-285750">
              <a:lnSpc>
                <a:spcPct val="120000"/>
              </a:lnSpc>
              <a:buClr>
                <a:srgbClr val="F26649"/>
              </a:buClr>
            </a:pPr>
            <a:r>
              <a:rPr lang="zh-CN" altLang="en-US"/>
              <a:t>单击此处编辑母版文本样式</a:t>
            </a:r>
          </a:p>
        </p:txBody>
      </p:sp>
    </p:spTree>
    <p:extLst>
      <p:ext uri="{BB962C8B-B14F-4D97-AF65-F5344CB8AC3E}">
        <p14:creationId xmlns:p14="http://schemas.microsoft.com/office/powerpoint/2010/main" val="3913984354"/>
      </p:ext>
    </p:extLst>
  </p:cSld>
  <p:clrMapOvr>
    <a:masterClrMapping/>
  </p:clrMapOvr>
  <p:hf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幻灯片" r:id="rId3" imgW="5715" imgH="5715" progId="TCLayout.ActiveDocument.1">
                  <p:embed/>
                </p:oleObj>
              </mc:Choice>
              <mc:Fallback>
                <p:oleObj name="think-cell 幻灯片" r:id="rId3" imgW="5715" imgH="5715" progId="TCLayout.ActiveDocument.1">
                  <p:embed/>
                  <p:pic>
                    <p:nvPicPr>
                      <p:cNvPr id="4" name="Object 3" hidden="1"/>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9" name="Picture 18"/>
          <p:cNvPicPr>
            <a:picLocks noChangeAspect="1"/>
          </p:cNvPicPr>
          <p:nvPr userDrawn="1"/>
        </p:nvPicPr>
        <p:blipFill>
          <a:blip r:embed="rId5"/>
          <a:stretch>
            <a:fillRect/>
          </a:stretch>
        </p:blipFill>
        <p:spPr bwMode="ltGray">
          <a:xfrm>
            <a:off x="0" y="0"/>
            <a:ext cx="12192000" cy="6858000"/>
          </a:xfrm>
          <a:prstGeom prst="rect">
            <a:avLst/>
          </a:prstGeom>
        </p:spPr>
      </p:pic>
      <p:sp>
        <p:nvSpPr>
          <p:cNvPr id="21" name="Rectangle 20"/>
          <p:cNvSpPr/>
          <p:nvPr userDrawn="1"/>
        </p:nvSpPr>
        <p:spPr>
          <a:xfrm>
            <a:off x="0" y="0"/>
            <a:ext cx="12183360" cy="6605449"/>
          </a:xfrm>
          <a:prstGeom prst="rect">
            <a:avLst/>
          </a:prstGeom>
          <a:gradFill flip="none" rotWithShape="1">
            <a:gsLst>
              <a:gs pos="0">
                <a:srgbClr val="DA281C">
                  <a:alpha val="20000"/>
                </a:srgbClr>
              </a:gs>
              <a:gs pos="65000">
                <a:srgbClr val="FFFFFF">
                  <a:alpha val="69000"/>
                </a:srgbClr>
              </a:gs>
            </a:gsLst>
            <a:path path="circle">
              <a:fillToRect l="100000" b="100000"/>
            </a:path>
            <a:tileRect t="-100000" r="-100000"/>
          </a:gra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6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3" name="标题 2"/>
          <p:cNvSpPr>
            <a:spLocks noGrp="1"/>
          </p:cNvSpPr>
          <p:nvPr>
            <p:ph type="ctrTitle"/>
          </p:nvPr>
        </p:nvSpPr>
        <p:spPr>
          <a:xfrm>
            <a:off x="694310" y="2346306"/>
            <a:ext cx="7666355" cy="1120140"/>
          </a:xfrm>
        </p:spPr>
        <p:txBody>
          <a:bodyPr anchor="ctr" anchorCtr="0"/>
          <a:lstStyle>
            <a:lvl1pPr algn="ctr">
              <a:lnSpc>
                <a:spcPct val="100000"/>
              </a:lnSpc>
              <a:defRPr sz="4800"/>
            </a:lvl1pPr>
          </a:lstStyle>
          <a:p>
            <a:r>
              <a:rPr lang="zh-CN" altLang="en-US"/>
              <a:t>单击此处编辑母版标题样式</a:t>
            </a:r>
          </a:p>
        </p:txBody>
      </p:sp>
      <p:sp>
        <p:nvSpPr>
          <p:cNvPr id="5" name="副标题 4"/>
          <p:cNvSpPr>
            <a:spLocks noGrp="1"/>
          </p:cNvSpPr>
          <p:nvPr>
            <p:ph type="subTitle" idx="1" hasCustomPrompt="1"/>
          </p:nvPr>
        </p:nvSpPr>
        <p:spPr>
          <a:xfrm>
            <a:off x="693675" y="3472161"/>
            <a:ext cx="7666990" cy="418465"/>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pic>
        <p:nvPicPr>
          <p:cNvPr id="7" name="图片 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821406" y="252551"/>
            <a:ext cx="1093683" cy="596875"/>
          </a:xfrm>
          <a:prstGeom prst="rect">
            <a:avLst/>
          </a:prstGeom>
        </p:spPr>
      </p:pic>
      <p:sp>
        <p:nvSpPr>
          <p:cNvPr id="23" name="Rectangle 22"/>
          <p:cNvSpPr/>
          <p:nvPr userDrawn="1"/>
        </p:nvSpPr>
        <p:spPr>
          <a:xfrm>
            <a:off x="-1586" y="6582396"/>
            <a:ext cx="12197905" cy="276998"/>
          </a:xfrm>
          <a:prstGeom prst="rect">
            <a:avLst/>
          </a:prstGeom>
          <a:gradFill flip="none" rotWithShape="1">
            <a:gsLst>
              <a:gs pos="0">
                <a:srgbClr val="DA281C"/>
              </a:gs>
              <a:gs pos="100000">
                <a:srgbClr val="0063C3"/>
              </a:gs>
            </a:gsLst>
            <a:lin ang="13500000" scaled="1"/>
            <a:tileRect/>
          </a:gra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600" b="0" i="0" u="none" strike="noStrike" kern="0" cap="none" spc="0" normalizeH="0" baseline="0" noProof="0">
              <a:ln>
                <a:noFill/>
              </a:ln>
              <a:solidFill>
                <a:srgbClr val="333F48"/>
              </a:solidFill>
              <a:effectLst/>
              <a:uLnTx/>
              <a:uFillTx/>
              <a:latin typeface="Calibri" panose="020F0502020204030204"/>
              <a:ea typeface="+mn-ea"/>
              <a:cs typeface="+mn-cs"/>
            </a:endParaRPr>
          </a:p>
        </p:txBody>
      </p:sp>
      <p:pic>
        <p:nvPicPr>
          <p:cNvPr id="12" name="图片 11"/>
          <p:cNvPicPr>
            <a:picLocks noChangeAspect="1"/>
          </p:cNvPicPr>
          <p:nvPr userDrawn="1"/>
        </p:nvPicPr>
        <p:blipFill>
          <a:blip r:embed="rId7"/>
          <a:stretch>
            <a:fillRect/>
          </a:stretch>
        </p:blipFill>
        <p:spPr>
          <a:xfrm>
            <a:off x="332925" y="341755"/>
            <a:ext cx="3264032" cy="418465"/>
          </a:xfrm>
          <a:prstGeom prst="rect">
            <a:avLst/>
          </a:prstGeom>
        </p:spPr>
      </p:pic>
      <p:sp>
        <p:nvSpPr>
          <p:cNvPr id="2" name="文本框 1">
            <a:extLst>
              <a:ext uri="{FF2B5EF4-FFF2-40B4-BE49-F238E27FC236}">
                <a16:creationId xmlns:a16="http://schemas.microsoft.com/office/drawing/2014/main" id="{5EE2817C-23CF-A4B4-89E8-68F77FF2ECDC}"/>
              </a:ext>
            </a:extLst>
          </p:cNvPr>
          <p:cNvSpPr txBox="1"/>
          <p:nvPr userDrawn="1"/>
        </p:nvSpPr>
        <p:spPr>
          <a:xfrm>
            <a:off x="9559223" y="6627168"/>
            <a:ext cx="2624137" cy="230832"/>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zh-CN" altLang="en-US" sz="900" b="1" i="1">
                <a:solidFill>
                  <a:schemeClr val="bg1"/>
                </a:solidFill>
                <a:effectLst/>
                <a:latin typeface="adobe-clean"/>
              </a:rPr>
              <a:t>本材料仅供医疗卫生专业人士参考</a:t>
            </a:r>
            <a:endParaRPr lang="en-US" sz="900">
              <a:solidFill>
                <a:schemeClr val="bg1"/>
              </a:solidFill>
            </a:endParaRPr>
          </a:p>
        </p:txBody>
      </p:sp>
      <p:sp>
        <p:nvSpPr>
          <p:cNvPr id="6" name="文本框 7">
            <a:extLst>
              <a:ext uri="{FF2B5EF4-FFF2-40B4-BE49-F238E27FC236}">
                <a16:creationId xmlns:a16="http://schemas.microsoft.com/office/drawing/2014/main" id="{1CC91CDE-8020-911E-113F-B5C1F212341B}"/>
              </a:ext>
            </a:extLst>
          </p:cNvPr>
          <p:cNvSpPr txBox="1"/>
          <p:nvPr userDrawn="1"/>
        </p:nvSpPr>
        <p:spPr>
          <a:xfrm>
            <a:off x="9458175" y="6173895"/>
            <a:ext cx="2725185" cy="430887"/>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zh-CN" altLang="en-US" sz="1050" b="0" i="1">
                <a:solidFill>
                  <a:schemeClr val="bg1"/>
                </a:solidFill>
                <a:effectLst/>
                <a:latin typeface="+mj-lt"/>
              </a:rPr>
              <a:t>文档编号：</a:t>
            </a:r>
            <a:r>
              <a:rPr lang="en-US" altLang="zh-CN" sz="1050" i="1">
                <a:solidFill>
                  <a:schemeClr val="bg1"/>
                </a:solidFill>
                <a:latin typeface="+mj-lt"/>
              </a:rPr>
              <a:t>BG_CN_DAM_00002007</a:t>
            </a:r>
          </a:p>
          <a:p>
            <a:pPr algn="r"/>
            <a:r>
              <a:rPr lang="zh-CN" altLang="en-US" sz="1050" b="0" i="1">
                <a:solidFill>
                  <a:schemeClr val="bg1"/>
                </a:solidFill>
                <a:effectLst/>
                <a:latin typeface="+mj-lt"/>
              </a:rPr>
              <a:t>到期日期：</a:t>
            </a:r>
            <a:r>
              <a:rPr lang="en-US" altLang="zh-CN" sz="1050" b="0" i="1">
                <a:solidFill>
                  <a:schemeClr val="bg1"/>
                </a:solidFill>
                <a:effectLst/>
                <a:latin typeface="+mj-lt"/>
              </a:rPr>
              <a:t>2025-12-31 </a:t>
            </a:r>
            <a:endParaRPr lang="en-US" sz="1050" i="1">
              <a:solidFill>
                <a:schemeClr val="bg1"/>
              </a:solidFill>
              <a:latin typeface="+mj-lt"/>
            </a:endParaRPr>
          </a:p>
        </p:txBody>
      </p:sp>
    </p:spTree>
    <p:extLst>
      <p:ext uri="{BB962C8B-B14F-4D97-AF65-F5344CB8AC3E}">
        <p14:creationId xmlns:p14="http://schemas.microsoft.com/office/powerpoint/2010/main" val="1512474207"/>
      </p:ext>
    </p:extLst>
  </p:cSld>
  <p:clrMapOvr>
    <a:masterClrMapping/>
  </p:clrMapOvr>
  <p:hf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oleObject" Target="../embeddings/oleObject1.bin"/><Relationship Id="rId5" Type="http://schemas.openxmlformats.org/officeDocument/2006/relationships/slideLayout" Target="../slideLayouts/slideLayout5.xml"/><Relationship Id="rId10" Type="http://schemas.openxmlformats.org/officeDocument/2006/relationships/tags" Target="../tags/tag1.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slideLayout" Target="../slideLayouts/slideLayout11.xml"/><Relationship Id="rId7" Type="http://schemas.openxmlformats.org/officeDocument/2006/relationships/tags" Target="../tags/tag13.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theme" Target="../theme/theme2.xml"/><Relationship Id="rId11" Type="http://schemas.openxmlformats.org/officeDocument/2006/relationships/image" Target="../media/image9.png"/><Relationship Id="rId5" Type="http://schemas.openxmlformats.org/officeDocument/2006/relationships/slideLayout" Target="../slideLayouts/slideLayout13.xml"/><Relationship Id="rId10" Type="http://schemas.openxmlformats.org/officeDocument/2006/relationships/image" Target="../media/image8.png"/><Relationship Id="rId4" Type="http://schemas.openxmlformats.org/officeDocument/2006/relationships/slideLayout" Target="../slideLayouts/slideLayout12.xml"/><Relationship Id="rId9" Type="http://schemas.openxmlformats.org/officeDocument/2006/relationships/image" Target="../media/image1.emf"/></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ags" Target="../tags/tag19.xml"/><Relationship Id="rId18" Type="http://schemas.openxmlformats.org/officeDocument/2006/relationships/image" Target="../media/image15.png"/><Relationship Id="rId3" Type="http://schemas.openxmlformats.org/officeDocument/2006/relationships/slideLayout" Target="../slideLayouts/slideLayout16.xml"/><Relationship Id="rId21" Type="http://schemas.openxmlformats.org/officeDocument/2006/relationships/image" Target="../media/image18.png"/><Relationship Id="rId7" Type="http://schemas.openxmlformats.org/officeDocument/2006/relationships/slideLayout" Target="../slideLayouts/slideLayout20.xml"/><Relationship Id="rId12" Type="http://schemas.openxmlformats.org/officeDocument/2006/relationships/theme" Target="../theme/theme3.xml"/><Relationship Id="rId17" Type="http://schemas.openxmlformats.org/officeDocument/2006/relationships/image" Target="../media/image14.svg"/><Relationship Id="rId2" Type="http://schemas.openxmlformats.org/officeDocument/2006/relationships/slideLayout" Target="../slideLayouts/slideLayout15.xml"/><Relationship Id="rId16" Type="http://schemas.openxmlformats.org/officeDocument/2006/relationships/image" Target="../media/image13.png"/><Relationship Id="rId20" Type="http://schemas.openxmlformats.org/officeDocument/2006/relationships/image" Target="../media/image17.svg"/><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1.emf"/><Relationship Id="rId10" Type="http://schemas.openxmlformats.org/officeDocument/2006/relationships/slideLayout" Target="../slideLayouts/slideLayout23.xml"/><Relationship Id="rId19" Type="http://schemas.openxmlformats.org/officeDocument/2006/relationships/image" Target="../media/image16.png"/><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oleObject" Target="../embeddings/oleObject6.bin"/><Relationship Id="rId22" Type="http://schemas.openxmlformats.org/officeDocument/2006/relationships/image" Target="../media/image19.svg"/></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27.emf"/><Relationship Id="rId3" Type="http://schemas.openxmlformats.org/officeDocument/2006/relationships/slideLayout" Target="../slideLayouts/slideLayout27.xml"/><Relationship Id="rId7" Type="http://schemas.openxmlformats.org/officeDocument/2006/relationships/oleObject" Target="../embeddings/oleObject9.bin"/><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tags" Target="../tags/tag24.xml"/><Relationship Id="rId5" Type="http://schemas.openxmlformats.org/officeDocument/2006/relationships/theme" Target="../theme/theme4.xml"/><Relationship Id="rId4" Type="http://schemas.openxmlformats.org/officeDocument/2006/relationships/slideLayout" Target="../slideLayouts/slideLayout28.xml"/></Relationships>
</file>

<file path=ppt/slideMasters/_rels/slideMaster5.xml.rels><?xml version="1.0" encoding="UTF-8" standalone="yes"?>
<Relationships xmlns="http://schemas.openxmlformats.org/package/2006/relationships"><Relationship Id="rId8" Type="http://schemas.openxmlformats.org/officeDocument/2006/relationships/oleObject" Target="../embeddings/oleObject1.bin"/><Relationship Id="rId13" Type="http://schemas.openxmlformats.org/officeDocument/2006/relationships/image" Target="../media/image29.png"/><Relationship Id="rId3" Type="http://schemas.openxmlformats.org/officeDocument/2006/relationships/slideLayout" Target="../slideLayouts/slideLayout31.xml"/><Relationship Id="rId7" Type="http://schemas.openxmlformats.org/officeDocument/2006/relationships/tags" Target="../tags/tag25.xml"/><Relationship Id="rId12" Type="http://schemas.openxmlformats.org/officeDocument/2006/relationships/image" Target="../media/image28.png"/><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theme" Target="../theme/theme5.xml"/><Relationship Id="rId11" Type="http://schemas.openxmlformats.org/officeDocument/2006/relationships/image" Target="../media/image9.png"/><Relationship Id="rId5" Type="http://schemas.openxmlformats.org/officeDocument/2006/relationships/slideLayout" Target="../slideLayouts/slideLayout33.xml"/><Relationship Id="rId10" Type="http://schemas.openxmlformats.org/officeDocument/2006/relationships/image" Target="../media/image8.png"/><Relationship Id="rId4" Type="http://schemas.openxmlformats.org/officeDocument/2006/relationships/slideLayout" Target="../slideLayouts/slideLayout32.xml"/><Relationship Id="rId9" Type="http://schemas.openxmlformats.org/officeDocument/2006/relationships/image" Target="../media/image1.emf"/></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image" Target="../media/image27.emf"/><Relationship Id="rId5" Type="http://schemas.openxmlformats.org/officeDocument/2006/relationships/oleObject" Target="../embeddings/oleObject10.bin"/><Relationship Id="rId4" Type="http://schemas.openxmlformats.org/officeDocument/2006/relationships/tags" Target="../tags/tag28.xml"/></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27.emf"/><Relationship Id="rId3" Type="http://schemas.openxmlformats.org/officeDocument/2006/relationships/slideLayout" Target="../slideLayouts/slideLayout38.xml"/><Relationship Id="rId7" Type="http://schemas.openxmlformats.org/officeDocument/2006/relationships/oleObject" Target="../embeddings/oleObject11.bin"/><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tags" Target="../tags/tag33.xml"/><Relationship Id="rId5" Type="http://schemas.openxmlformats.org/officeDocument/2006/relationships/theme" Target="../theme/theme7.xml"/><Relationship Id="rId4" Type="http://schemas.openxmlformats.org/officeDocument/2006/relationships/slideLayout" Target="../slideLayouts/slideLayout39.xml"/></Relationships>
</file>

<file path=ppt/slideMasters/_rels/slideMaster8.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42.xml"/><Relationship Id="rId7" Type="http://schemas.openxmlformats.org/officeDocument/2006/relationships/oleObject" Target="../embeddings/oleObject12.bin"/><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tags" Target="../tags/tag40.xml"/><Relationship Id="rId5" Type="http://schemas.openxmlformats.org/officeDocument/2006/relationships/theme" Target="../theme/theme8.xml"/><Relationship Id="rId4"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10"/>
            </p:custDataLst>
            <p:extLst>
              <p:ext uri="{D42A27DB-BD31-4B8C-83A1-F6EECF244321}">
                <p14:modId xmlns:p14="http://schemas.microsoft.com/office/powerpoint/2010/main" val="426973427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幻灯片" r:id="rId11" imgW="5715" imgH="5715" progId="TCLayout.ActiveDocument.1">
                  <p:embed/>
                </p:oleObj>
              </mc:Choice>
              <mc:Fallback>
                <p:oleObj name="think-cell 幻灯片" r:id="rId11" imgW="5715" imgH="5715" progId="TCLayout.ActiveDocument.1">
                  <p:embed/>
                  <p:pic>
                    <p:nvPicPr>
                      <p:cNvPr id="7" name="Object 6" hidden="1"/>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3"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Tree>
    <p:extLst>
      <p:ext uri="{BB962C8B-B14F-4D97-AF65-F5344CB8AC3E}">
        <p14:creationId xmlns:p14="http://schemas.microsoft.com/office/powerpoint/2010/main" val="4020636705"/>
      </p:ext>
    </p:extLst>
  </p:cSld>
  <p:clrMap bg1="lt1" tx1="dk1" bg2="lt2" tx2="dk2" accent1="accent1" accent2="accent2" accent3="accent3" accent4="accent4" accent5="accent5" accent6="accent6" hlink="hlink" folHlink="folHlink"/>
  <p:sldLayoutIdLst>
    <p:sldLayoutId id="2147483705" r:id="rId1"/>
    <p:sldLayoutId id="2147483711" r:id="rId2"/>
    <p:sldLayoutId id="2147483716" r:id="rId3"/>
    <p:sldLayoutId id="2147483715" r:id="rId4"/>
    <p:sldLayoutId id="2147483713" r:id="rId5"/>
    <p:sldLayoutId id="2147483714" r:id="rId6"/>
    <p:sldLayoutId id="2147483727" r:id="rId7"/>
    <p:sldLayoutId id="2147483728" r:id="rId8"/>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83" userDrawn="1">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7"/>
            </p:custDataLst>
            <p:extLst>
              <p:ext uri="{D42A27DB-BD31-4B8C-83A1-F6EECF244321}">
                <p14:modId xmlns:p14="http://schemas.microsoft.com/office/powerpoint/2010/main" val="389392558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幻灯片" r:id="rId8" imgW="5715" imgH="5715" progId="TCLayout.ActiveDocument.1">
                  <p:embed/>
                </p:oleObj>
              </mc:Choice>
              <mc:Fallback>
                <p:oleObj name="think-cell 幻灯片" r:id="rId8" imgW="5715" imgH="5715" progId="TCLayout.ActiveDocument.1">
                  <p:embed/>
                  <p:pic>
                    <p:nvPicPr>
                      <p:cNvPr id="7" name="Object 6" hidden="1"/>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3"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CCDDC7-CE80-412A-A98B-519C72358A3E}" type="datetimeFigureOut">
              <a:rPr lang="zh-CN" altLang="en-US" smtClean="0"/>
              <a:t>2026/2/28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0E193D-FE13-45E4-B883-1451B270117D}" type="slidenum">
              <a:rPr lang="zh-CN" altLang="en-US" smtClean="0"/>
              <a:t>‹#›</a:t>
            </a:fld>
            <a:endParaRPr lang="zh-CN" altLang="en-US"/>
          </a:p>
        </p:txBody>
      </p:sp>
      <p:sp>
        <p:nvSpPr>
          <p:cNvPr id="2" name="文本框 1">
            <a:extLst>
              <a:ext uri="{FF2B5EF4-FFF2-40B4-BE49-F238E27FC236}">
                <a16:creationId xmlns:a16="http://schemas.microsoft.com/office/drawing/2014/main" id="{5727D726-CDF9-33AB-9CCB-CB97DA3B6598}"/>
              </a:ext>
            </a:extLst>
          </p:cNvPr>
          <p:cNvSpPr txBox="1"/>
          <p:nvPr userDrawn="1"/>
        </p:nvSpPr>
        <p:spPr>
          <a:xfrm>
            <a:off x="9559223" y="6627168"/>
            <a:ext cx="2624137" cy="230832"/>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zh-CN" altLang="en-US" sz="900" b="1" i="1">
                <a:solidFill>
                  <a:schemeClr val="tx1">
                    <a:lumMod val="75000"/>
                    <a:lumOff val="25000"/>
                  </a:schemeClr>
                </a:solidFill>
                <a:effectLst/>
                <a:latin typeface="adobe-clean"/>
              </a:rPr>
              <a:t>本材料仅供医疗卫生专业人士参考</a:t>
            </a:r>
            <a:endParaRPr lang="en-US" sz="900">
              <a:solidFill>
                <a:schemeClr val="tx1">
                  <a:lumMod val="75000"/>
                  <a:lumOff val="25000"/>
                </a:schemeClr>
              </a:solidFill>
            </a:endParaRPr>
          </a:p>
        </p:txBody>
      </p:sp>
      <p:grpSp>
        <p:nvGrpSpPr>
          <p:cNvPr id="9" name="组合 8">
            <a:extLst>
              <a:ext uri="{FF2B5EF4-FFF2-40B4-BE49-F238E27FC236}">
                <a16:creationId xmlns:a16="http://schemas.microsoft.com/office/drawing/2014/main" id="{459A8CD7-0837-7397-1D22-7E6F9FAF4AFD}"/>
              </a:ext>
            </a:extLst>
          </p:cNvPr>
          <p:cNvGrpSpPr/>
          <p:nvPr userDrawn="1"/>
        </p:nvGrpSpPr>
        <p:grpSpPr>
          <a:xfrm>
            <a:off x="10837983" y="140186"/>
            <a:ext cx="1373991" cy="458125"/>
            <a:chOff x="10386705" y="140186"/>
            <a:chExt cx="1825269" cy="608593"/>
          </a:xfrm>
        </p:grpSpPr>
        <p:pic>
          <p:nvPicPr>
            <p:cNvPr id="10" name="Picture 7" descr="A close up of a logo&#10;&#10;Description automatically generated">
              <a:extLst>
                <a:ext uri="{FF2B5EF4-FFF2-40B4-BE49-F238E27FC236}">
                  <a16:creationId xmlns:a16="http://schemas.microsoft.com/office/drawing/2014/main" id="{2D0A4A0B-C829-0920-9FC3-9289B5BF3991}"/>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353800" y="365125"/>
              <a:ext cx="858174" cy="383654"/>
            </a:xfrm>
            <a:prstGeom prst="rect">
              <a:avLst/>
            </a:prstGeom>
          </p:spPr>
        </p:pic>
        <p:pic>
          <p:nvPicPr>
            <p:cNvPr id="12" name="图片 11">
              <a:extLst>
                <a:ext uri="{FF2B5EF4-FFF2-40B4-BE49-F238E27FC236}">
                  <a16:creationId xmlns:a16="http://schemas.microsoft.com/office/drawing/2014/main" id="{A144C862-3D03-7FD7-694C-9FDD8EF2F5B8}"/>
                </a:ext>
              </a:extLst>
            </p:cNvPr>
            <p:cNvPicPr>
              <a:picLocks noChangeAspect="1"/>
            </p:cNvPicPr>
            <p:nvPr userDrawn="1"/>
          </p:nvPicPr>
          <p:blipFill>
            <a:blip r:embed="rId11"/>
            <a:stretch>
              <a:fillRect/>
            </a:stretch>
          </p:blipFill>
          <p:spPr>
            <a:xfrm>
              <a:off x="10386705" y="140186"/>
              <a:ext cx="1754529" cy="224939"/>
            </a:xfrm>
            <a:prstGeom prst="rect">
              <a:avLst/>
            </a:prstGeom>
          </p:spPr>
        </p:pic>
      </p:grpSp>
    </p:spTree>
    <p:extLst>
      <p:ext uri="{BB962C8B-B14F-4D97-AF65-F5344CB8AC3E}">
        <p14:creationId xmlns:p14="http://schemas.microsoft.com/office/powerpoint/2010/main" val="35974087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D2A0FA17-A7BA-73FA-1C52-93A1DE56DB6B}"/>
              </a:ext>
            </a:extLst>
          </p:cNvPr>
          <p:cNvGraphicFramePr>
            <a:graphicFrameLocks noChangeAspect="1"/>
          </p:cNvGraphicFramePr>
          <p:nvPr userDrawn="1">
            <p:custDataLst>
              <p:tags r:id="rId13"/>
            </p:custDataLst>
            <p:extLst>
              <p:ext uri="{D42A27DB-BD31-4B8C-83A1-F6EECF244321}">
                <p14:modId xmlns:p14="http://schemas.microsoft.com/office/powerpoint/2010/main" val="226520907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幻灯片" r:id="rId14" imgW="395" imgH="396" progId="TCLayout.ActiveDocument.1">
                  <p:embed/>
                </p:oleObj>
              </mc:Choice>
              <mc:Fallback>
                <p:oleObj name="think-cell 幻灯片" r:id="rId14" imgW="395" imgH="396" progId="TCLayout.ActiveDocument.1">
                  <p:embed/>
                  <p:pic>
                    <p:nvPicPr>
                      <p:cNvPr id="7" name="think-cell data - do not delete" hidden="1">
                        <a:extLst>
                          <a:ext uri="{FF2B5EF4-FFF2-40B4-BE49-F238E27FC236}">
                            <a16:creationId xmlns:a16="http://schemas.microsoft.com/office/drawing/2014/main" id="{D2A0FA17-A7BA-73FA-1C52-93A1DE56DB6B}"/>
                          </a:ext>
                        </a:extLst>
                      </p:cNvPr>
                      <p:cNvPicPr/>
                      <p:nvPr/>
                    </p:nvPicPr>
                    <p:blipFill>
                      <a:blip r:embed="rId15"/>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358337" y="271427"/>
            <a:ext cx="11470125" cy="430887"/>
          </a:xfrm>
          <a:prstGeom prst="rect">
            <a:avLst/>
          </a:prstGeom>
        </p:spPr>
        <p:txBody>
          <a:bodyPr vert="horz" lIns="0" tIns="0" rIns="0" bIns="0" rtlCol="0" anchor="t" anchorCtr="0">
            <a:spAutoFit/>
          </a:bodyPr>
          <a:lstStyle/>
          <a:p>
            <a:endParaRPr lang="en-US" dirty="0"/>
          </a:p>
        </p:txBody>
      </p:sp>
      <p:pic>
        <p:nvPicPr>
          <p:cNvPr id="5" name="Graphic 4">
            <a:extLst>
              <a:ext uri="{FF2B5EF4-FFF2-40B4-BE49-F238E27FC236}">
                <a16:creationId xmlns:a16="http://schemas.microsoft.com/office/drawing/2014/main" id="{00BA1F49-BB46-26C5-0D41-E71A03E5AF15}"/>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10904688" y="6524537"/>
            <a:ext cx="274320" cy="274320"/>
          </a:xfrm>
          <a:prstGeom prst="rect">
            <a:avLst/>
          </a:prstGeom>
        </p:spPr>
      </p:pic>
      <p:sp>
        <p:nvSpPr>
          <p:cNvPr id="9" name="Footer Placeholder 8">
            <a:extLst>
              <a:ext uri="{FF2B5EF4-FFF2-40B4-BE49-F238E27FC236}">
                <a16:creationId xmlns:a16="http://schemas.microsoft.com/office/drawing/2014/main" id="{8DB4D983-8CBD-62FC-D4B8-DEDA90BEA13E}"/>
              </a:ext>
            </a:extLst>
          </p:cNvPr>
          <p:cNvSpPr>
            <a:spLocks noGrp="1"/>
          </p:cNvSpPr>
          <p:nvPr>
            <p:ph type="ftr" sz="quarter" idx="3"/>
          </p:nvPr>
        </p:nvSpPr>
        <p:spPr>
          <a:xfrm>
            <a:off x="358337" y="6467059"/>
            <a:ext cx="7909560" cy="365760"/>
          </a:xfrm>
          <a:prstGeom prst="rect">
            <a:avLst/>
          </a:prstGeom>
        </p:spPr>
        <p:txBody>
          <a:bodyPr vert="horz" lIns="0" tIns="0" rIns="0" bIns="0" rtlCol="0" anchor="b" anchorCtr="0">
            <a:noAutofit/>
          </a:bodyPr>
          <a:lstStyle>
            <a:lvl1pPr algn="l">
              <a:lnSpc>
                <a:spcPct val="90000"/>
              </a:lnSpc>
              <a:spcBef>
                <a:spcPts val="300"/>
              </a:spcBef>
              <a:defRPr sz="700">
                <a:solidFill>
                  <a:schemeClr val="tx1">
                    <a:lumMod val="65000"/>
                    <a:lumOff val="35000"/>
                  </a:schemeClr>
                </a:solidFill>
              </a:defRPr>
            </a:lvl1pPr>
          </a:lstStyle>
          <a:p>
            <a:endParaRPr lang="en-US"/>
          </a:p>
        </p:txBody>
      </p:sp>
      <p:pic>
        <p:nvPicPr>
          <p:cNvPr id="3" name="Picture 15">
            <a:extLst>
              <a:ext uri="{FF2B5EF4-FFF2-40B4-BE49-F238E27FC236}">
                <a16:creationId xmlns:a16="http://schemas.microsoft.com/office/drawing/2014/main" id="{9BFAA38F-3291-412C-3DDC-D1E6612D4FE9}"/>
              </a:ext>
            </a:extLst>
          </p:cNvPr>
          <p:cNvPicPr>
            <a:picLocks noChangeAspect="1"/>
          </p:cNvPicPr>
          <p:nvPr userDrawn="1"/>
        </p:nvPicPr>
        <p:blipFill rotWithShape="1">
          <a:blip r:embed="rId18"/>
          <a:srcRect l="63450" t="37981"/>
          <a:stretch/>
        </p:blipFill>
        <p:spPr>
          <a:xfrm>
            <a:off x="11303608" y="6501022"/>
            <a:ext cx="797841" cy="297835"/>
          </a:xfrm>
          <a:prstGeom prst="rect">
            <a:avLst/>
          </a:prstGeom>
        </p:spPr>
      </p:pic>
    </p:spTree>
    <p:extLst>
      <p:ext uri="{BB962C8B-B14F-4D97-AF65-F5344CB8AC3E}">
        <p14:creationId xmlns:p14="http://schemas.microsoft.com/office/powerpoint/2010/main" val="966854242"/>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86" r:id="rId11"/>
  </p:sldLayoutIdLst>
  <p:hf hdr="0" dt="0"/>
  <p:txStyles>
    <p:titleStyle>
      <a:lvl1pPr algn="l" defTabSz="914400" rtl="0" eaLnBrk="1" latinLnBrk="0" hangingPunct="1">
        <a:lnSpc>
          <a:spcPct val="100000"/>
        </a:lnSpc>
        <a:spcBef>
          <a:spcPct val="0"/>
        </a:spcBef>
        <a:buNone/>
        <a:defRPr sz="2800" b="0" kern="1200" spc="0" baseline="0">
          <a:solidFill>
            <a:schemeClr val="tx2"/>
          </a:solidFill>
          <a:effectLst/>
          <a:latin typeface="+mj-ea"/>
          <a:ea typeface="+mj-ea"/>
          <a:cs typeface="Verdana" panose="020B0604030504040204" pitchFamily="34" charset="0"/>
        </a:defRPr>
      </a:lvl1pPr>
    </p:titleStyle>
    <p:bodyStyle>
      <a:lvl1pPr marL="0" indent="0" algn="l" defTabSz="914400" rtl="0" eaLnBrk="1" latinLnBrk="0" hangingPunct="1">
        <a:lnSpc>
          <a:spcPct val="100000"/>
        </a:lnSpc>
        <a:spcBef>
          <a:spcPts val="1000"/>
        </a:spcBef>
        <a:buClr>
          <a:schemeClr val="accent1"/>
        </a:buClr>
        <a:buFontTx/>
        <a:buNone/>
        <a:defRPr sz="1200" b="0" i="0" kern="1200">
          <a:solidFill>
            <a:schemeClr val="tx1"/>
          </a:solidFill>
          <a:latin typeface="+mn-lt"/>
          <a:ea typeface="+mn-ea"/>
          <a:cs typeface="Noto Sans SC" panose="020B0200000000000000" pitchFamily="34" charset="-122"/>
        </a:defRPr>
      </a:lvl1pPr>
      <a:lvl2pPr marL="228600" indent="-228600" algn="l" defTabSz="914400" rtl="0" eaLnBrk="1" latinLnBrk="0" hangingPunct="1">
        <a:lnSpc>
          <a:spcPct val="100000"/>
        </a:lnSpc>
        <a:spcBef>
          <a:spcPts val="1200"/>
        </a:spcBef>
        <a:buClr>
          <a:schemeClr val="accent1"/>
        </a:buClr>
        <a:buFontTx/>
        <a:buBlip>
          <a:blip r:embed="rId19">
            <a:extLst>
              <a:ext uri="{96DAC541-7B7A-43D3-8B79-37D633B846F1}">
                <asvg:svgBlip xmlns:asvg="http://schemas.microsoft.com/office/drawing/2016/SVG/main" r:embed="rId20"/>
              </a:ext>
            </a:extLst>
          </a:blip>
        </a:buBlip>
        <a:tabLst/>
        <a:defRPr sz="1100" b="0" i="0" kern="1200">
          <a:solidFill>
            <a:schemeClr val="tx1"/>
          </a:solidFill>
          <a:latin typeface="+mn-lt"/>
          <a:ea typeface="+mn-ea"/>
          <a:cs typeface="Verdana" panose="020B0604030504040204" pitchFamily="34" charset="0"/>
        </a:defRPr>
      </a:lvl2pPr>
      <a:lvl3pPr marL="457200" indent="-228600" algn="l" defTabSz="914400" rtl="0" eaLnBrk="1" latinLnBrk="0" hangingPunct="1">
        <a:lnSpc>
          <a:spcPct val="100000"/>
        </a:lnSpc>
        <a:spcBef>
          <a:spcPts val="1200"/>
        </a:spcBef>
        <a:buClr>
          <a:schemeClr val="accent1"/>
        </a:buClr>
        <a:buSzPct val="50000"/>
        <a:buFontTx/>
        <a:buBlip>
          <a:blip r:embed="rId21">
            <a:extLst>
              <a:ext uri="{96DAC541-7B7A-43D3-8B79-37D633B846F1}">
                <asvg:svgBlip xmlns:asvg="http://schemas.microsoft.com/office/drawing/2016/SVG/main" r:embed="rId22"/>
              </a:ext>
            </a:extLst>
          </a:blip>
        </a:buBlip>
        <a:tabLst/>
        <a:defRPr sz="1000" b="0" i="0" kern="1200">
          <a:solidFill>
            <a:schemeClr val="tx1"/>
          </a:solidFill>
          <a:latin typeface="+mn-lt"/>
          <a:ea typeface="+mn-ea"/>
          <a:cs typeface="Verdana" panose="020B0604030504040204" pitchFamily="34" charset="0"/>
        </a:defRPr>
      </a:lvl3pPr>
      <a:lvl4pPr marL="685800" indent="-225425" algn="l" defTabSz="914400" rtl="0" eaLnBrk="1" latinLnBrk="0" hangingPunct="1">
        <a:lnSpc>
          <a:spcPct val="100000"/>
        </a:lnSpc>
        <a:spcBef>
          <a:spcPts val="1200"/>
        </a:spcBef>
        <a:buClr>
          <a:schemeClr val="accent1"/>
        </a:buClr>
        <a:buFont typeface="System Font Regular"/>
        <a:buChar char="–"/>
        <a:tabLst/>
        <a:defRPr sz="900" b="0" i="0" kern="1200">
          <a:solidFill>
            <a:schemeClr val="tx1"/>
          </a:solidFill>
          <a:latin typeface="+mn-lt"/>
          <a:ea typeface="+mn-ea"/>
          <a:cs typeface="Verdana" panose="020B0604030504040204" pitchFamily="34" charset="0"/>
        </a:defRPr>
      </a:lvl4pPr>
      <a:lvl5pPr marL="914400" indent="-228600" algn="l" defTabSz="914400" rtl="0" eaLnBrk="1" latinLnBrk="0" hangingPunct="1">
        <a:lnSpc>
          <a:spcPct val="100000"/>
        </a:lnSpc>
        <a:spcBef>
          <a:spcPts val="1200"/>
        </a:spcBef>
        <a:buClr>
          <a:schemeClr val="accent1"/>
        </a:buClr>
        <a:buFont typeface="System Font Regular"/>
        <a:buChar char="◦"/>
        <a:tabLst/>
        <a:defRPr sz="900" b="0" i="0" kern="1200">
          <a:solidFill>
            <a:schemeClr val="tx1"/>
          </a:solidFill>
          <a:latin typeface="+mn-lt"/>
          <a:ea typeface="+mn-ea"/>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7" pos="227">
          <p15:clr>
            <a:srgbClr val="F26B43"/>
          </p15:clr>
        </p15:guide>
        <p15:guide id="9" pos="7451">
          <p15:clr>
            <a:srgbClr val="F26B43"/>
          </p15:clr>
        </p15:guide>
        <p15:guide id="12" orient="horz" pos="369">
          <p15:clr>
            <a:srgbClr val="F26B43"/>
          </p15:clr>
        </p15:guide>
        <p15:guide id="16" pos="3696">
          <p15:clr>
            <a:srgbClr val="F26B43"/>
          </p15:clr>
        </p15:guide>
        <p15:guide id="20" pos="3840">
          <p15:clr>
            <a:srgbClr val="F26B43"/>
          </p15:clr>
        </p15:guide>
        <p15:guide id="21" pos="3984">
          <p15:clr>
            <a:srgbClr val="F26B43"/>
          </p15:clr>
        </p15:guide>
        <p15:guide id="23" orient="horz" pos="413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129F066D-DC41-11BE-42DD-872B7EC9E9A0}"/>
              </a:ext>
            </a:extLst>
          </p:cNvPr>
          <p:cNvGraphicFramePr>
            <a:graphicFrameLocks noChangeAspect="1"/>
          </p:cNvGraphicFramePr>
          <p:nvPr userDrawn="1">
            <p:custDataLst>
              <p:tags r:id="rId6"/>
            </p:custDataLst>
            <p:extLst>
              <p:ext uri="{D42A27DB-BD31-4B8C-83A1-F6EECF244321}">
                <p14:modId xmlns:p14="http://schemas.microsoft.com/office/powerpoint/2010/main" val="146675603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幻灯片" r:id="rId7" imgW="426" imgH="426" progId="TCLayout.ActiveDocument.1">
                  <p:embed/>
                </p:oleObj>
              </mc:Choice>
              <mc:Fallback>
                <p:oleObj name="think-cell 幻灯片" r:id="rId7" imgW="426" imgH="426" progId="TCLayout.ActiveDocument.1">
                  <p:embed/>
                  <p:pic>
                    <p:nvPicPr>
                      <p:cNvPr id="2" name="think-cell data - do not delete" hidden="1">
                        <a:extLst>
                          <a:ext uri="{FF2B5EF4-FFF2-40B4-BE49-F238E27FC236}">
                            <a16:creationId xmlns:a16="http://schemas.microsoft.com/office/drawing/2014/main" id="{129F066D-DC41-11BE-42DD-872B7EC9E9A0}"/>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2050" name="标题占位符 1">
            <a:extLst>
              <a:ext uri="{FF2B5EF4-FFF2-40B4-BE49-F238E27FC236}">
                <a16:creationId xmlns:a16="http://schemas.microsoft.com/office/drawing/2014/main" id="{B8F5B132-BAA0-B6B2-5E64-2D85F888FE97}"/>
              </a:ext>
            </a:extLst>
          </p:cNvPr>
          <p:cNvSpPr>
            <a:spLocks noGrp="1" noChangeArrowheads="1"/>
          </p:cNvSpPr>
          <p:nvPr>
            <p:ph type="title" idx="4294967295"/>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4" name="日期占位符 3">
            <a:extLst>
              <a:ext uri="{FF2B5EF4-FFF2-40B4-BE49-F238E27FC236}">
                <a16:creationId xmlns:a16="http://schemas.microsoft.com/office/drawing/2014/main" id="{AF4DBBB1-C478-B387-4113-F4A6135EA8F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fontAlgn="auto">
              <a:defRPr sz="1200" noProof="1">
                <a:solidFill>
                  <a:schemeClr val="tx1">
                    <a:tint val="75000"/>
                  </a:schemeClr>
                </a:solidFill>
                <a:latin typeface="+mn-lt"/>
                <a:ea typeface="+mn-ea"/>
              </a:defRPr>
            </a:lvl1pPr>
          </a:lstStyle>
          <a:p>
            <a:fld id="{C9CCDDC7-CE80-412A-A98B-519C72358A3E}" type="datetimeFigureOut">
              <a:rPr lang="zh-CN" altLang="en-US"/>
              <a:pPr/>
              <a:t>2026/2/28</a:t>
            </a:fld>
            <a:endParaRPr lang="zh-CN" altLang="en-US"/>
          </a:p>
        </p:txBody>
      </p:sp>
      <p:sp>
        <p:nvSpPr>
          <p:cNvPr id="5" name="页脚占位符 4">
            <a:extLst>
              <a:ext uri="{FF2B5EF4-FFF2-40B4-BE49-F238E27FC236}">
                <a16:creationId xmlns:a16="http://schemas.microsoft.com/office/drawing/2014/main" id="{A9843E23-4C09-2856-02D7-C7BE72353AB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fontAlgn="auto">
              <a:defRPr sz="1200" noProof="1">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789ED386-5985-31F8-5102-C649499AC207}"/>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2DB38E2F-7347-47F4-A318-035CE051BA19}" type="slidenum">
              <a:rPr lang="zh-CN" altLang="en-US"/>
              <a:pPr/>
              <a:t>‹#›</a:t>
            </a:fld>
            <a:endParaRPr lang="zh-CN" altLang="en-US"/>
          </a:p>
        </p:txBody>
      </p:sp>
      <p:sp>
        <p:nvSpPr>
          <p:cNvPr id="2054" name="文本框 1">
            <a:extLst>
              <a:ext uri="{FF2B5EF4-FFF2-40B4-BE49-F238E27FC236}">
                <a16:creationId xmlns:a16="http://schemas.microsoft.com/office/drawing/2014/main" id="{C78C95B8-B18E-1CE7-EAA1-2D8EFC29A301}"/>
              </a:ext>
            </a:extLst>
          </p:cNvPr>
          <p:cNvSpPr txBox="1">
            <a:spLocks noChangeArrowheads="1"/>
          </p:cNvSpPr>
          <p:nvPr userDrawn="1"/>
        </p:nvSpPr>
        <p:spPr bwMode="auto">
          <a:xfrm>
            <a:off x="9559925" y="6627813"/>
            <a:ext cx="2624138"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r>
              <a:rPr lang="zh-CN" altLang="en-US" sz="900" i="1">
                <a:solidFill>
                  <a:srgbClr val="808080"/>
                </a:solidFill>
                <a:latin typeface="adobe-clean"/>
              </a:rPr>
              <a:t>本材料仅供医疗卫生专业人士参考</a:t>
            </a:r>
            <a:endParaRPr lang="en-US" altLang="en-US" sz="900" i="1">
              <a:solidFill>
                <a:srgbClr val="808080"/>
              </a:solidFill>
            </a:endParaRPr>
          </a:p>
        </p:txBody>
      </p:sp>
    </p:spTree>
    <p:extLst>
      <p:ext uri="{BB962C8B-B14F-4D97-AF65-F5344CB8AC3E}">
        <p14:creationId xmlns:p14="http://schemas.microsoft.com/office/powerpoint/2010/main" val="1706783373"/>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Lst>
  <p:hf hdr="0" ftr="0" dt="0"/>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微软雅黑" pitchFamily="34" charset="-122"/>
          <a:ea typeface="微软雅黑" pitchFamily="34" charset="-122"/>
        </a:defRPr>
      </a:lvl2pPr>
      <a:lvl3pPr algn="l" rtl="0" fontAlgn="base">
        <a:lnSpc>
          <a:spcPct val="90000"/>
        </a:lnSpc>
        <a:spcBef>
          <a:spcPct val="0"/>
        </a:spcBef>
        <a:spcAft>
          <a:spcPct val="0"/>
        </a:spcAft>
        <a:defRPr sz="4400">
          <a:solidFill>
            <a:schemeClr val="tx1"/>
          </a:solidFill>
          <a:latin typeface="微软雅黑" pitchFamily="34" charset="-122"/>
          <a:ea typeface="微软雅黑" pitchFamily="34" charset="-122"/>
        </a:defRPr>
      </a:lvl3pPr>
      <a:lvl4pPr algn="l" rtl="0" fontAlgn="base">
        <a:lnSpc>
          <a:spcPct val="90000"/>
        </a:lnSpc>
        <a:spcBef>
          <a:spcPct val="0"/>
        </a:spcBef>
        <a:spcAft>
          <a:spcPct val="0"/>
        </a:spcAft>
        <a:defRPr sz="4400">
          <a:solidFill>
            <a:schemeClr val="tx1"/>
          </a:solidFill>
          <a:latin typeface="微软雅黑" pitchFamily="34" charset="-122"/>
          <a:ea typeface="微软雅黑" pitchFamily="34" charset="-122"/>
        </a:defRPr>
      </a:lvl4pPr>
      <a:lvl5pPr algn="l" rtl="0" fontAlgn="base">
        <a:lnSpc>
          <a:spcPct val="90000"/>
        </a:lnSpc>
        <a:spcBef>
          <a:spcPct val="0"/>
        </a:spcBef>
        <a:spcAft>
          <a:spcPct val="0"/>
        </a:spcAft>
        <a:defRPr sz="4400">
          <a:solidFill>
            <a:schemeClr val="tx1"/>
          </a:solidFill>
          <a:latin typeface="微软雅黑" pitchFamily="34" charset="-122"/>
          <a:ea typeface="微软雅黑" pitchFamily="34" charset="-122"/>
        </a:defRPr>
      </a:lvl5pPr>
      <a:lvl6pPr marL="457200" algn="l" rtl="0" fontAlgn="base">
        <a:lnSpc>
          <a:spcPct val="90000"/>
        </a:lnSpc>
        <a:spcBef>
          <a:spcPct val="0"/>
        </a:spcBef>
        <a:spcAft>
          <a:spcPct val="0"/>
        </a:spcAft>
        <a:defRPr sz="4400">
          <a:solidFill>
            <a:schemeClr val="tx1"/>
          </a:solidFill>
          <a:latin typeface="微软雅黑" pitchFamily="34" charset="-122"/>
          <a:ea typeface="微软雅黑" pitchFamily="34" charset="-122"/>
        </a:defRPr>
      </a:lvl6pPr>
      <a:lvl7pPr marL="914400" algn="l" rtl="0" fontAlgn="base">
        <a:lnSpc>
          <a:spcPct val="90000"/>
        </a:lnSpc>
        <a:spcBef>
          <a:spcPct val="0"/>
        </a:spcBef>
        <a:spcAft>
          <a:spcPct val="0"/>
        </a:spcAft>
        <a:defRPr sz="4400">
          <a:solidFill>
            <a:schemeClr val="tx1"/>
          </a:solidFill>
          <a:latin typeface="微软雅黑" pitchFamily="34" charset="-122"/>
          <a:ea typeface="微软雅黑" pitchFamily="34" charset="-122"/>
        </a:defRPr>
      </a:lvl7pPr>
      <a:lvl8pPr marL="1371600" algn="l" rtl="0" fontAlgn="base">
        <a:lnSpc>
          <a:spcPct val="90000"/>
        </a:lnSpc>
        <a:spcBef>
          <a:spcPct val="0"/>
        </a:spcBef>
        <a:spcAft>
          <a:spcPct val="0"/>
        </a:spcAft>
        <a:defRPr sz="4400">
          <a:solidFill>
            <a:schemeClr val="tx1"/>
          </a:solidFill>
          <a:latin typeface="微软雅黑" pitchFamily="34" charset="-122"/>
          <a:ea typeface="微软雅黑" pitchFamily="34" charset="-122"/>
        </a:defRPr>
      </a:lvl8pPr>
      <a:lvl9pPr marL="1828800" algn="l" rtl="0" fontAlgn="base">
        <a:lnSpc>
          <a:spcPct val="90000"/>
        </a:lnSpc>
        <a:spcBef>
          <a:spcPct val="0"/>
        </a:spcBef>
        <a:spcAft>
          <a:spcPct val="0"/>
        </a:spcAft>
        <a:defRPr sz="4400">
          <a:solidFill>
            <a:schemeClr val="tx1"/>
          </a:solidFill>
          <a:latin typeface="微软雅黑" pitchFamily="34" charset="-122"/>
          <a:ea typeface="微软雅黑" pitchFamily="34" charset="-122"/>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7"/>
            </p:custDataLst>
            <p:extLst>
              <p:ext uri="{D42A27DB-BD31-4B8C-83A1-F6EECF244321}">
                <p14:modId xmlns:p14="http://schemas.microsoft.com/office/powerpoint/2010/main" val="426973427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幻灯片" r:id="rId8" imgW="5715" imgH="5715" progId="TCLayout.ActiveDocument.1">
                  <p:embed/>
                </p:oleObj>
              </mc:Choice>
              <mc:Fallback>
                <p:oleObj name="think-cell 幻灯片" r:id="rId8" imgW="5715" imgH="5715" progId="TCLayout.ActiveDocument.1">
                  <p:embed/>
                  <p:pic>
                    <p:nvPicPr>
                      <p:cNvPr id="7" name="Object 6" hidden="1"/>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3"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CCDDC7-CE80-412A-A98B-519C72358A3E}" type="datetimeFigureOut">
              <a:rPr lang="zh-CN" altLang="en-US" smtClean="0"/>
              <a:t>2026/2/28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0E193D-FE13-45E4-B883-1451B270117D}" type="slidenum">
              <a:rPr lang="zh-CN" altLang="en-US" smtClean="0"/>
              <a:t>‹#›</a:t>
            </a:fld>
            <a:endParaRPr lang="zh-CN" altLang="en-US"/>
          </a:p>
        </p:txBody>
      </p:sp>
      <p:grpSp>
        <p:nvGrpSpPr>
          <p:cNvPr id="9" name="组合 8">
            <a:extLst>
              <a:ext uri="{FF2B5EF4-FFF2-40B4-BE49-F238E27FC236}">
                <a16:creationId xmlns:a16="http://schemas.microsoft.com/office/drawing/2014/main" id="{AE103FFE-8D82-95E2-C2AD-CF92A2F6E7D2}"/>
              </a:ext>
            </a:extLst>
          </p:cNvPr>
          <p:cNvGrpSpPr/>
          <p:nvPr userDrawn="1"/>
        </p:nvGrpSpPr>
        <p:grpSpPr>
          <a:xfrm>
            <a:off x="10837983" y="140186"/>
            <a:ext cx="1373991" cy="458125"/>
            <a:chOff x="10386705" y="140186"/>
            <a:chExt cx="1825269" cy="608593"/>
          </a:xfrm>
        </p:grpSpPr>
        <p:pic>
          <p:nvPicPr>
            <p:cNvPr id="8" name="Picture 7" descr="A close up of a logo&#10;&#10;Description automatically generated"/>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353800" y="365125"/>
              <a:ext cx="858174" cy="383654"/>
            </a:xfrm>
            <a:prstGeom prst="rect">
              <a:avLst/>
            </a:prstGeom>
          </p:spPr>
        </p:pic>
        <p:pic>
          <p:nvPicPr>
            <p:cNvPr id="11" name="图片 10"/>
            <p:cNvPicPr>
              <a:picLocks noChangeAspect="1"/>
            </p:cNvPicPr>
            <p:nvPr userDrawn="1"/>
          </p:nvPicPr>
          <p:blipFill>
            <a:blip r:embed="rId11"/>
            <a:stretch>
              <a:fillRect/>
            </a:stretch>
          </p:blipFill>
          <p:spPr>
            <a:xfrm>
              <a:off x="10386705" y="140186"/>
              <a:ext cx="1754529" cy="224939"/>
            </a:xfrm>
            <a:prstGeom prst="rect">
              <a:avLst/>
            </a:prstGeom>
          </p:spPr>
        </p:pic>
      </p:grpSp>
      <p:sp>
        <p:nvSpPr>
          <p:cNvPr id="2" name="文本框 1">
            <a:extLst>
              <a:ext uri="{FF2B5EF4-FFF2-40B4-BE49-F238E27FC236}">
                <a16:creationId xmlns:a16="http://schemas.microsoft.com/office/drawing/2014/main" id="{32C45352-BF08-7DEA-2C17-658378EE536C}"/>
              </a:ext>
            </a:extLst>
          </p:cNvPr>
          <p:cNvSpPr txBox="1"/>
          <p:nvPr userDrawn="1"/>
        </p:nvSpPr>
        <p:spPr>
          <a:xfrm>
            <a:off x="9559223" y="6627168"/>
            <a:ext cx="2624137" cy="230832"/>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zh-CN" altLang="en-US" sz="900" b="0" i="1" dirty="0">
                <a:solidFill>
                  <a:schemeClr val="tx1">
                    <a:lumMod val="50000"/>
                    <a:lumOff val="50000"/>
                  </a:schemeClr>
                </a:solidFill>
                <a:effectLst/>
                <a:latin typeface="adobe-clean"/>
              </a:rPr>
              <a:t>本材料仅供医疗卫生专业人士参考</a:t>
            </a:r>
            <a:endParaRPr lang="en-US" sz="900" b="0" i="1" dirty="0">
              <a:solidFill>
                <a:schemeClr val="tx1">
                  <a:lumMod val="50000"/>
                  <a:lumOff val="50000"/>
                </a:schemeClr>
              </a:solidFill>
            </a:endParaRPr>
          </a:p>
        </p:txBody>
      </p:sp>
      <p:pic>
        <p:nvPicPr>
          <p:cNvPr id="12" name="图片 11" descr="图片包含 图表&#10;&#10;AI 生成的内容可能不正确。">
            <a:extLst>
              <a:ext uri="{FF2B5EF4-FFF2-40B4-BE49-F238E27FC236}">
                <a16:creationId xmlns:a16="http://schemas.microsoft.com/office/drawing/2014/main" id="{BFD3F084-C41F-39FF-5893-A80ED7087919}"/>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2327467" y="2230505"/>
            <a:ext cx="1514320" cy="2384427"/>
          </a:xfrm>
          <a:prstGeom prst="rect">
            <a:avLst/>
          </a:prstGeom>
        </p:spPr>
      </p:pic>
      <p:pic>
        <p:nvPicPr>
          <p:cNvPr id="1026" name="Picture 2">
            <a:extLst>
              <a:ext uri="{FF2B5EF4-FFF2-40B4-BE49-F238E27FC236}">
                <a16:creationId xmlns:a16="http://schemas.microsoft.com/office/drawing/2014/main" id="{8629CE44-FD47-B563-1794-F5F0EC7CDA2A}"/>
              </a:ext>
            </a:extLst>
          </p:cNvPr>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0827003" y="109331"/>
            <a:ext cx="766135" cy="158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72242768"/>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F47BD2EC-9159-A046-8718-2BEBA1781E3F}"/>
              </a:ext>
            </a:extLst>
          </p:cNvPr>
          <p:cNvGraphicFramePr>
            <a:graphicFrameLocks noChangeAspect="1"/>
          </p:cNvGraphicFramePr>
          <p:nvPr userDrawn="1">
            <p:custDataLst>
              <p:tags r:id="rId4"/>
            </p:custDataLst>
            <p:extLst>
              <p:ext uri="{D42A27DB-BD31-4B8C-83A1-F6EECF244321}">
                <p14:modId xmlns:p14="http://schemas.microsoft.com/office/powerpoint/2010/main" val="49533561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幻灯片" r:id="rId5" imgW="426" imgH="426" progId="TCLayout.ActiveDocument.1">
                  <p:embed/>
                </p:oleObj>
              </mc:Choice>
              <mc:Fallback>
                <p:oleObj name="think-cell 幻灯片" r:id="rId5" imgW="426" imgH="426" progId="TCLayout.ActiveDocument.1">
                  <p:embed/>
                  <p:pic>
                    <p:nvPicPr>
                      <p:cNvPr id="2" name="think-cell data - do not delete" hidden="1">
                        <a:extLst>
                          <a:ext uri="{FF2B5EF4-FFF2-40B4-BE49-F238E27FC236}">
                            <a16:creationId xmlns:a16="http://schemas.microsoft.com/office/drawing/2014/main" id="{F47BD2EC-9159-A046-8718-2BEBA1781E3F}"/>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Tree>
    <p:extLst>
      <p:ext uri="{BB962C8B-B14F-4D97-AF65-F5344CB8AC3E}">
        <p14:creationId xmlns:p14="http://schemas.microsoft.com/office/powerpoint/2010/main" val="1598771036"/>
      </p:ext>
    </p:extLst>
  </p:cSld>
  <p:clrMap bg1="lt1" tx1="dk1" bg2="lt2" tx2="dk2" accent1="accent1" accent2="accent2" accent3="accent3" accent4="accent4" accent5="accent5" accent6="accent6" hlink="hlink" folHlink="folHlink"/>
  <p:sldLayoutIdLst>
    <p:sldLayoutId id="2147483700" r:id="rId1"/>
    <p:sldLayoutId id="2147483701"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809CF883-693C-0648-58A7-87D69799CEE5}"/>
              </a:ext>
            </a:extLst>
          </p:cNvPr>
          <p:cNvGraphicFramePr>
            <a:graphicFrameLocks noChangeAspect="1"/>
          </p:cNvGraphicFramePr>
          <p:nvPr userDrawn="1">
            <p:custDataLst>
              <p:tags r:id="rId6"/>
            </p:custDataLst>
            <p:extLst>
              <p:ext uri="{D42A27DB-BD31-4B8C-83A1-F6EECF244321}">
                <p14:modId xmlns:p14="http://schemas.microsoft.com/office/powerpoint/2010/main" val="327760514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幻灯片" r:id="rId7" imgW="426" imgH="426" progId="TCLayout.ActiveDocument.1">
                  <p:embed/>
                </p:oleObj>
              </mc:Choice>
              <mc:Fallback>
                <p:oleObj name="think-cell 幻灯片" r:id="rId7" imgW="426" imgH="426" progId="TCLayout.ActiveDocument.1">
                  <p:embed/>
                  <p:pic>
                    <p:nvPicPr>
                      <p:cNvPr id="3" name="think-cell data - do not delete" hidden="1">
                        <a:extLst>
                          <a:ext uri="{FF2B5EF4-FFF2-40B4-BE49-F238E27FC236}">
                            <a16:creationId xmlns:a16="http://schemas.microsoft.com/office/drawing/2014/main" id="{809CF883-693C-0648-58A7-87D69799CEE5}"/>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6" name="Slide Number Placeholder 5"/>
          <p:cNvSpPr>
            <a:spLocks noGrp="1"/>
          </p:cNvSpPr>
          <p:nvPr>
            <p:ph type="sldNum" sz="quarter" idx="4"/>
          </p:nvPr>
        </p:nvSpPr>
        <p:spPr>
          <a:xfrm>
            <a:off x="11285288" y="6343653"/>
            <a:ext cx="540000" cy="269875"/>
          </a:xfrm>
          <a:prstGeom prst="rect">
            <a:avLst/>
          </a:prstGeom>
        </p:spPr>
        <p:txBody>
          <a:bodyPr vert="horz" lIns="0" tIns="0" rIns="0" bIns="0" rtlCol="0" anchor="b" anchorCtr="0">
            <a:normAutofit/>
          </a:bodyPr>
          <a:lstStyle>
            <a:lvl1pPr algn="r">
              <a:defRPr sz="1000">
                <a:solidFill>
                  <a:schemeClr val="tx1"/>
                </a:solidFill>
              </a:defRPr>
            </a:lvl1pPr>
          </a:lstStyle>
          <a:p>
            <a:fld id="{9F9F533D-B52E-4A2F-BF72-0ADD2D94BD75}" type="slidenum">
              <a:rPr lang="en-GB" smtClean="0"/>
              <a:t>‹#›</a:t>
            </a:fld>
            <a:endParaRPr lang="en-GB"/>
          </a:p>
        </p:txBody>
      </p:sp>
      <p:sp>
        <p:nvSpPr>
          <p:cNvPr id="4" name="Title Placeholder 3"/>
          <p:cNvSpPr>
            <a:spLocks noGrp="1"/>
          </p:cNvSpPr>
          <p:nvPr>
            <p:ph type="title"/>
          </p:nvPr>
        </p:nvSpPr>
        <p:spPr>
          <a:xfrm>
            <a:off x="365128" y="242888"/>
            <a:ext cx="11460163" cy="430887"/>
          </a:xfrm>
          <a:prstGeom prst="rect">
            <a:avLst/>
          </a:prstGeom>
        </p:spPr>
        <p:txBody>
          <a:bodyPr vert="horz" lIns="0" tIns="0" rIns="0" bIns="0" rtlCol="0" anchor="b" anchorCtr="0">
            <a:normAutofit/>
          </a:bodyPr>
          <a:lstStyle/>
          <a:p>
            <a:r>
              <a:rPr lang="en-GB"/>
              <a:t>Click to enter slide title</a:t>
            </a:r>
          </a:p>
        </p:txBody>
      </p:sp>
    </p:spTree>
    <p:extLst>
      <p:ext uri="{BB962C8B-B14F-4D97-AF65-F5344CB8AC3E}">
        <p14:creationId xmlns:p14="http://schemas.microsoft.com/office/powerpoint/2010/main" val="3172243582"/>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Lst>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hf hdr="0" ftr="0"/>
  <p:txStyles>
    <p:titleStyle>
      <a:lvl1pPr algn="l" defTabSz="1218565" rtl="0" eaLnBrk="1" latinLnBrk="0" hangingPunct="1">
        <a:lnSpc>
          <a:spcPct val="100000"/>
        </a:lnSpc>
        <a:spcBef>
          <a:spcPct val="0"/>
        </a:spcBef>
        <a:buNone/>
        <a:defRPr sz="2800" b="1" kern="1200">
          <a:solidFill>
            <a:schemeClr val="tx2"/>
          </a:solidFill>
          <a:latin typeface="+mj-lt"/>
          <a:ea typeface="+mj-ea"/>
          <a:cs typeface="+mj-cs"/>
        </a:defRPr>
      </a:lvl1pPr>
    </p:titleStyle>
    <p:bodyStyle>
      <a:lvl1pPr marL="360045" indent="-360045" algn="l" defTabSz="1218565" rtl="0" eaLnBrk="1" latinLnBrk="0" hangingPunct="1">
        <a:spcBef>
          <a:spcPts val="300"/>
        </a:spcBef>
        <a:spcAft>
          <a:spcPts val="300"/>
        </a:spcAft>
        <a:buClr>
          <a:schemeClr val="tx2"/>
        </a:buClr>
        <a:buSzPct val="110000"/>
        <a:buFont typeface="Arial" panose="020B0604020202090204" pitchFamily="34" charset="0"/>
        <a:buChar char="•"/>
        <a:defRPr sz="2200" kern="1200">
          <a:solidFill>
            <a:schemeClr val="tx1"/>
          </a:solidFill>
          <a:latin typeface="+mn-lt"/>
          <a:ea typeface="+mn-ea"/>
          <a:cs typeface="+mn-cs"/>
        </a:defRPr>
      </a:lvl1pPr>
      <a:lvl2pPr marL="717550" indent="-360045" algn="l" defTabSz="1218565" rtl="0" eaLnBrk="1" latinLnBrk="0" hangingPunct="1">
        <a:spcBef>
          <a:spcPts val="300"/>
        </a:spcBef>
        <a:spcAft>
          <a:spcPts val="300"/>
        </a:spcAft>
        <a:buClr>
          <a:schemeClr val="tx1"/>
        </a:buClr>
        <a:buFont typeface="Arial" panose="020B0604020202090204" pitchFamily="34" charset="0"/>
        <a:buChar char="­"/>
        <a:defRPr sz="2000" kern="1200">
          <a:solidFill>
            <a:schemeClr val="tx1"/>
          </a:solidFill>
          <a:latin typeface="+mn-lt"/>
          <a:ea typeface="+mn-ea"/>
          <a:cs typeface="+mn-cs"/>
        </a:defRPr>
      </a:lvl2pPr>
      <a:lvl3pPr marL="1079500" indent="-360045" algn="l" defTabSz="1218565" rtl="0" eaLnBrk="1" latinLnBrk="0" hangingPunct="1">
        <a:spcBef>
          <a:spcPts val="300"/>
        </a:spcBef>
        <a:spcAft>
          <a:spcPts val="300"/>
        </a:spcAft>
        <a:buClr>
          <a:schemeClr val="tx1"/>
        </a:buClr>
        <a:buFont typeface="Arial" panose="020B0604020202090204" pitchFamily="34" charset="0"/>
        <a:buChar char="­"/>
        <a:defRPr sz="1800" kern="1200">
          <a:solidFill>
            <a:schemeClr val="tx1"/>
          </a:solidFill>
          <a:latin typeface="+mn-lt"/>
          <a:ea typeface="+mn-ea"/>
          <a:cs typeface="+mn-cs"/>
        </a:defRPr>
      </a:lvl3pPr>
      <a:lvl4pPr marL="1440815" indent="-360045" algn="l" defTabSz="1218565" rtl="0" eaLnBrk="1" latinLnBrk="0" hangingPunct="1">
        <a:spcBef>
          <a:spcPts val="300"/>
        </a:spcBef>
        <a:spcAft>
          <a:spcPts val="300"/>
        </a:spcAft>
        <a:buClr>
          <a:schemeClr val="tx1"/>
        </a:buClr>
        <a:buFont typeface="Arial" panose="020B0604020202090204" pitchFamily="34" charset="0"/>
        <a:buChar char="­"/>
        <a:defRPr sz="1600" kern="1200">
          <a:solidFill>
            <a:schemeClr val="tx1"/>
          </a:solidFill>
          <a:latin typeface="+mn-lt"/>
          <a:ea typeface="+mn-ea"/>
          <a:cs typeface="+mn-cs"/>
        </a:defRPr>
      </a:lvl4pPr>
      <a:lvl5pPr marL="1799590" indent="-360045" algn="l" defTabSz="1218565" rtl="0" eaLnBrk="1" latinLnBrk="0" hangingPunct="1">
        <a:spcBef>
          <a:spcPts val="300"/>
        </a:spcBef>
        <a:spcAft>
          <a:spcPts val="300"/>
        </a:spcAft>
        <a:buClr>
          <a:schemeClr val="tx1"/>
        </a:buClr>
        <a:buFont typeface="Arial" panose="020B0604020202090204" pitchFamily="34" charset="0"/>
        <a:buChar char="­"/>
        <a:defRPr sz="1400" b="0" kern="1200">
          <a:solidFill>
            <a:schemeClr val="tx1"/>
          </a:solidFill>
          <a:latin typeface="+mn-lt"/>
          <a:ea typeface="+mn-ea"/>
          <a:cs typeface="+mn-cs"/>
        </a:defRPr>
      </a:lvl5pPr>
      <a:lvl6pPr marL="2159000" indent="-360045" algn="l" defTabSz="1218565" rtl="0" eaLnBrk="1" latinLnBrk="0" hangingPunct="1">
        <a:spcBef>
          <a:spcPts val="300"/>
        </a:spcBef>
        <a:spcAft>
          <a:spcPts val="300"/>
        </a:spcAft>
        <a:buClr>
          <a:schemeClr val="tx1"/>
        </a:buClr>
        <a:buFont typeface="Arial" panose="020B0604020202090204" pitchFamily="34" charset="0"/>
        <a:buChar char="­"/>
        <a:defRPr sz="1200" kern="1200">
          <a:solidFill>
            <a:schemeClr val="tx1"/>
          </a:solidFill>
          <a:latin typeface="+mn-lt"/>
          <a:ea typeface="+mn-ea"/>
          <a:cs typeface="+mn-cs"/>
        </a:defRPr>
      </a:lvl6pPr>
      <a:lvl7pPr marL="2399030" indent="-360045" algn="l" defTabSz="1218565" rtl="0" eaLnBrk="1" latinLnBrk="0" hangingPunct="1">
        <a:spcBef>
          <a:spcPts val="300"/>
        </a:spcBef>
        <a:spcAft>
          <a:spcPts val="300"/>
        </a:spcAft>
        <a:buClr>
          <a:schemeClr val="tx1"/>
        </a:buClr>
        <a:buFont typeface="Arial" panose="020B0604020202090204" pitchFamily="34" charset="0"/>
        <a:buChar char="­"/>
        <a:defRPr sz="1200" kern="1200">
          <a:solidFill>
            <a:schemeClr val="tx1"/>
          </a:solidFill>
          <a:latin typeface="+mn-lt"/>
          <a:ea typeface="+mn-ea"/>
          <a:cs typeface="+mn-cs"/>
        </a:defRPr>
      </a:lvl7pPr>
      <a:lvl8pPr marL="2759075" indent="-360045" algn="l" defTabSz="1218565" rtl="0" eaLnBrk="1" latinLnBrk="0" hangingPunct="1">
        <a:spcBef>
          <a:spcPts val="300"/>
        </a:spcBef>
        <a:spcAft>
          <a:spcPts val="300"/>
        </a:spcAft>
        <a:buClr>
          <a:schemeClr val="tx1"/>
        </a:buClr>
        <a:buFont typeface="Arial" panose="020B0604020202090204" pitchFamily="34" charset="0"/>
        <a:buChar char="­"/>
        <a:defRPr sz="1200" kern="1200">
          <a:solidFill>
            <a:schemeClr val="tx1"/>
          </a:solidFill>
          <a:latin typeface="+mn-lt"/>
          <a:ea typeface="+mn-ea"/>
          <a:cs typeface="+mn-cs"/>
        </a:defRPr>
      </a:lvl8pPr>
      <a:lvl9pPr marL="3118485" indent="-360045" algn="l" defTabSz="1218565" rtl="0" eaLnBrk="1" latinLnBrk="0" hangingPunct="1">
        <a:spcBef>
          <a:spcPts val="300"/>
        </a:spcBef>
        <a:spcAft>
          <a:spcPts val="300"/>
        </a:spcAft>
        <a:buClr>
          <a:schemeClr val="tx1"/>
        </a:buClr>
        <a:buFont typeface="Arial" panose="020B0604020202090204" pitchFamily="34" charset="0"/>
        <a:buChar char="­"/>
        <a:defRPr sz="1200" kern="1200">
          <a:solidFill>
            <a:schemeClr val="tx1"/>
          </a:solidFill>
          <a:latin typeface="+mn-lt"/>
          <a:ea typeface="+mn-ea"/>
          <a:cs typeface="+mn-cs"/>
        </a:defRPr>
      </a:lvl9pPr>
    </p:bodyStyle>
    <p:otherStyle>
      <a:defPPr>
        <a:defRPr lang="en-US"/>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8565" algn="l" defTabSz="1218565" rtl="0" eaLnBrk="1" latinLnBrk="0" hangingPunct="1">
        <a:defRPr sz="2400" kern="1200">
          <a:solidFill>
            <a:schemeClr val="tx1"/>
          </a:solidFill>
          <a:latin typeface="+mn-lt"/>
          <a:ea typeface="+mn-ea"/>
          <a:cs typeface="+mn-cs"/>
        </a:defRPr>
      </a:lvl3pPr>
      <a:lvl4pPr marL="1828165" algn="l" defTabSz="1218565" rtl="0" eaLnBrk="1" latinLnBrk="0" hangingPunct="1">
        <a:defRPr sz="2400" kern="1200">
          <a:solidFill>
            <a:schemeClr val="tx1"/>
          </a:solidFill>
          <a:latin typeface="+mn-lt"/>
          <a:ea typeface="+mn-ea"/>
          <a:cs typeface="+mn-cs"/>
        </a:defRPr>
      </a:lvl4pPr>
      <a:lvl5pPr marL="2437130" algn="l" defTabSz="1218565" rtl="0" eaLnBrk="1" latinLnBrk="0" hangingPunct="1">
        <a:defRPr sz="2400" kern="1200">
          <a:solidFill>
            <a:schemeClr val="tx1"/>
          </a:solidFill>
          <a:latin typeface="+mn-lt"/>
          <a:ea typeface="+mn-ea"/>
          <a:cs typeface="+mn-cs"/>
        </a:defRPr>
      </a:lvl5pPr>
      <a:lvl6pPr marL="3046730" algn="l" defTabSz="1218565" rtl="0" eaLnBrk="1" latinLnBrk="0" hangingPunct="1">
        <a:defRPr sz="2400" kern="1200">
          <a:solidFill>
            <a:schemeClr val="tx1"/>
          </a:solidFill>
          <a:latin typeface="+mn-lt"/>
          <a:ea typeface="+mn-ea"/>
          <a:cs typeface="+mn-cs"/>
        </a:defRPr>
      </a:lvl6pPr>
      <a:lvl7pPr marL="3656330" algn="l" defTabSz="1218565" rtl="0" eaLnBrk="1" latinLnBrk="0" hangingPunct="1">
        <a:defRPr sz="2400" kern="1200">
          <a:solidFill>
            <a:schemeClr val="tx1"/>
          </a:solidFill>
          <a:latin typeface="+mn-lt"/>
          <a:ea typeface="+mn-ea"/>
          <a:cs typeface="+mn-cs"/>
        </a:defRPr>
      </a:lvl7pPr>
      <a:lvl8pPr marL="4265295" algn="l" defTabSz="1218565" rtl="0" eaLnBrk="1" latinLnBrk="0" hangingPunct="1">
        <a:defRPr sz="2400" kern="1200">
          <a:solidFill>
            <a:schemeClr val="tx1"/>
          </a:solidFill>
          <a:latin typeface="+mn-lt"/>
          <a:ea typeface="+mn-ea"/>
          <a:cs typeface="+mn-cs"/>
        </a:defRPr>
      </a:lvl8pPr>
      <a:lvl9pPr marL="4874895" algn="l" defTabSz="1218565"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11">
          <p15:clr>
            <a:srgbClr val="F26B43"/>
          </p15:clr>
        </p15:guide>
        <p15:guide id="4" pos="7469">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6"/>
            </p:custDataLst>
            <p:extLst>
              <p:ext uri="{D42A27DB-BD31-4B8C-83A1-F6EECF244321}">
                <p14:modId xmlns:p14="http://schemas.microsoft.com/office/powerpoint/2010/main" val="402935479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幻灯片" r:id="rId7" imgW="5715" imgH="5715" progId="TCLayout.ActiveDocument.1">
                  <p:embed/>
                </p:oleObj>
              </mc:Choice>
              <mc:Fallback>
                <p:oleObj name="think-cell 幻灯片" r:id="rId7" imgW="5715" imgH="5715" progId="TCLayout.ActiveDocument.1">
                  <p:embed/>
                  <p:pic>
                    <p:nvPicPr>
                      <p:cNvPr id="7" name="Object 6" hidden="1"/>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3"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CCDDC7-CE80-412A-A98B-519C72358A3E}" type="datetimeFigureOut">
              <a:rPr lang="zh-CN" altLang="en-US" smtClean="0"/>
              <a:t>2026/2/28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0E193D-FE13-45E4-B883-1451B270117D}" type="slidenum">
              <a:rPr lang="zh-CN" altLang="en-US" smtClean="0"/>
              <a:t>‹#›</a:t>
            </a:fld>
            <a:endParaRPr lang="zh-CN" altLang="en-US"/>
          </a:p>
        </p:txBody>
      </p:sp>
      <p:sp>
        <p:nvSpPr>
          <p:cNvPr id="2" name="文本框 1">
            <a:extLst>
              <a:ext uri="{FF2B5EF4-FFF2-40B4-BE49-F238E27FC236}">
                <a16:creationId xmlns:a16="http://schemas.microsoft.com/office/drawing/2014/main" id="{D78FE77D-7530-47D6-E70C-249584EB4657}"/>
              </a:ext>
            </a:extLst>
          </p:cNvPr>
          <p:cNvSpPr txBox="1"/>
          <p:nvPr userDrawn="1"/>
        </p:nvSpPr>
        <p:spPr>
          <a:xfrm>
            <a:off x="7643659" y="6588663"/>
            <a:ext cx="4559156" cy="276999"/>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zh-CN" altLang="en-US" sz="600" b="0" i="1" dirty="0">
                <a:solidFill>
                  <a:srgbClr val="6D6D6D"/>
                </a:solidFill>
                <a:effectLst/>
                <a:latin typeface="adobe-clean"/>
              </a:rPr>
              <a:t>材料目的在于传递医药前沿信息、研究进展和科学信息交流，非广告用途，亦不构成对任何药物的商业推广或对诊疗方案的推荐。本材料仅供医疗卫生专业人士参考，内容可能含有未在中国批准的临床适应症，处方请参考国家药品监督管理局批准的药品说明书。</a:t>
            </a:r>
            <a:endParaRPr lang="en-US" sz="600" b="0" dirty="0">
              <a:solidFill>
                <a:schemeClr val="tx1">
                  <a:lumMod val="75000"/>
                  <a:lumOff val="25000"/>
                </a:schemeClr>
              </a:solidFill>
            </a:endParaRPr>
          </a:p>
        </p:txBody>
      </p:sp>
    </p:spTree>
    <p:extLst>
      <p:ext uri="{BB962C8B-B14F-4D97-AF65-F5344CB8AC3E}">
        <p14:creationId xmlns:p14="http://schemas.microsoft.com/office/powerpoint/2010/main" val="3608354663"/>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Layout" Target="../slideLayouts/slideLayout37.xml"/><Relationship Id="rId1" Type="http://schemas.openxmlformats.org/officeDocument/2006/relationships/tags" Target="../tags/tag43.xml"/></Relationships>
</file>

<file path=ppt/slides/_rels/slide10.xml.rels><?xml version="1.0" encoding="UTF-8" standalone="yes"?>
<Relationships xmlns="http://schemas.openxmlformats.org/package/2006/relationships"><Relationship Id="rId8" Type="http://schemas.openxmlformats.org/officeDocument/2006/relationships/notesSlide" Target="../notesSlides/notesSlide3.xml"/><Relationship Id="rId13" Type="http://schemas.openxmlformats.org/officeDocument/2006/relationships/image" Target="../media/image54.png"/><Relationship Id="rId3" Type="http://schemas.openxmlformats.org/officeDocument/2006/relationships/tags" Target="../tags/tag95.xml"/><Relationship Id="rId7" Type="http://schemas.openxmlformats.org/officeDocument/2006/relationships/slideLayout" Target="../slideLayouts/slideLayout8.xml"/><Relationship Id="rId12" Type="http://schemas.openxmlformats.org/officeDocument/2006/relationships/image" Target="../media/image53.png"/><Relationship Id="rId2" Type="http://schemas.openxmlformats.org/officeDocument/2006/relationships/tags" Target="../tags/tag94.xml"/><Relationship Id="rId1" Type="http://schemas.openxmlformats.org/officeDocument/2006/relationships/tags" Target="../tags/tag93.xml"/><Relationship Id="rId6" Type="http://schemas.openxmlformats.org/officeDocument/2006/relationships/tags" Target="../tags/tag98.xml"/><Relationship Id="rId11" Type="http://schemas.openxmlformats.org/officeDocument/2006/relationships/image" Target="../media/image52.png"/><Relationship Id="rId5" Type="http://schemas.openxmlformats.org/officeDocument/2006/relationships/tags" Target="../tags/tag97.xml"/><Relationship Id="rId15" Type="http://schemas.openxmlformats.org/officeDocument/2006/relationships/image" Target="../media/image56.png"/><Relationship Id="rId10" Type="http://schemas.openxmlformats.org/officeDocument/2006/relationships/image" Target="../media/image2.emf"/><Relationship Id="rId4" Type="http://schemas.openxmlformats.org/officeDocument/2006/relationships/tags" Target="../tags/tag96.xml"/><Relationship Id="rId9" Type="http://schemas.openxmlformats.org/officeDocument/2006/relationships/oleObject" Target="../embeddings/oleObject16.bin"/><Relationship Id="rId14" Type="http://schemas.openxmlformats.org/officeDocument/2006/relationships/image" Target="../media/image55.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57.png"/><Relationship Id="rId2" Type="http://schemas.openxmlformats.org/officeDocument/2006/relationships/tags" Target="../tags/tag100.xml"/><Relationship Id="rId1" Type="http://schemas.openxmlformats.org/officeDocument/2006/relationships/tags" Target="../tags/tag99.xml"/><Relationship Id="rId6" Type="http://schemas.openxmlformats.org/officeDocument/2006/relationships/image" Target="../media/image2.emf"/><Relationship Id="rId5" Type="http://schemas.openxmlformats.org/officeDocument/2006/relationships/oleObject" Target="../embeddings/oleObject17.bin"/><Relationship Id="rId4" Type="http://schemas.openxmlformats.org/officeDocument/2006/relationships/notesSlide" Target="../notesSlides/notesSlide4.xml"/></Relationships>
</file>

<file path=ppt/slides/_rels/slide12.xml.rels><?xml version="1.0" encoding="UTF-8" standalone="yes"?>
<Relationships xmlns="http://schemas.openxmlformats.org/package/2006/relationships"><Relationship Id="rId8" Type="http://schemas.openxmlformats.org/officeDocument/2006/relationships/tags" Target="../tags/tag108.xml"/><Relationship Id="rId3" Type="http://schemas.openxmlformats.org/officeDocument/2006/relationships/tags" Target="../tags/tag103.xml"/><Relationship Id="rId7" Type="http://schemas.openxmlformats.org/officeDocument/2006/relationships/tags" Target="../tags/tag107.xml"/><Relationship Id="rId2" Type="http://schemas.openxmlformats.org/officeDocument/2006/relationships/tags" Target="../tags/tag102.xml"/><Relationship Id="rId1" Type="http://schemas.openxmlformats.org/officeDocument/2006/relationships/tags" Target="../tags/tag101.xml"/><Relationship Id="rId6" Type="http://schemas.openxmlformats.org/officeDocument/2006/relationships/tags" Target="../tags/tag106.xml"/><Relationship Id="rId11" Type="http://schemas.openxmlformats.org/officeDocument/2006/relationships/notesSlide" Target="../notesSlides/notesSlide5.xml"/><Relationship Id="rId5" Type="http://schemas.openxmlformats.org/officeDocument/2006/relationships/tags" Target="../tags/tag105.xml"/><Relationship Id="rId10" Type="http://schemas.openxmlformats.org/officeDocument/2006/relationships/slideLayout" Target="../slideLayouts/slideLayout2.xml"/><Relationship Id="rId4" Type="http://schemas.openxmlformats.org/officeDocument/2006/relationships/tags" Target="../tags/tag104.xml"/><Relationship Id="rId9" Type="http://schemas.openxmlformats.org/officeDocument/2006/relationships/tags" Target="../tags/tag109.xml"/></Relationships>
</file>

<file path=ppt/slides/_rels/slide13.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notesSlide" Target="../notesSlides/notesSlide6.xml"/><Relationship Id="rId7" Type="http://schemas.openxmlformats.org/officeDocument/2006/relationships/image" Target="../media/image59.png"/><Relationship Id="rId2" Type="http://schemas.openxmlformats.org/officeDocument/2006/relationships/slideLayout" Target="../slideLayouts/slideLayout8.xml"/><Relationship Id="rId1" Type="http://schemas.openxmlformats.org/officeDocument/2006/relationships/tags" Target="../tags/tag110.xml"/><Relationship Id="rId6" Type="http://schemas.openxmlformats.org/officeDocument/2006/relationships/image" Target="../media/image58.png"/><Relationship Id="rId5" Type="http://schemas.openxmlformats.org/officeDocument/2006/relationships/image" Target="../media/image2.emf"/><Relationship Id="rId4" Type="http://schemas.openxmlformats.org/officeDocument/2006/relationships/oleObject" Target="../embeddings/oleObject18.bin"/><Relationship Id="rId9" Type="http://schemas.openxmlformats.org/officeDocument/2006/relationships/image" Target="../media/image61.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63.png"/><Relationship Id="rId2" Type="http://schemas.openxmlformats.org/officeDocument/2006/relationships/slideLayout" Target="../slideLayouts/slideLayout7.xml"/><Relationship Id="rId1" Type="http://schemas.openxmlformats.org/officeDocument/2006/relationships/tags" Target="../tags/tag111.xml"/><Relationship Id="rId6" Type="http://schemas.openxmlformats.org/officeDocument/2006/relationships/image" Target="../media/image62.png"/><Relationship Id="rId5" Type="http://schemas.openxmlformats.org/officeDocument/2006/relationships/image" Target="../media/image27.emf"/><Relationship Id="rId4" Type="http://schemas.openxmlformats.org/officeDocument/2006/relationships/oleObject" Target="../embeddings/oleObject19.bin"/></Relationships>
</file>

<file path=ppt/slides/_rels/slide15.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notesSlide" Target="../notesSlides/notesSlide8.xml"/><Relationship Id="rId7" Type="http://schemas.openxmlformats.org/officeDocument/2006/relationships/image" Target="../media/image65.png"/><Relationship Id="rId2" Type="http://schemas.openxmlformats.org/officeDocument/2006/relationships/slideLayout" Target="../slideLayouts/slideLayout7.xml"/><Relationship Id="rId1" Type="http://schemas.openxmlformats.org/officeDocument/2006/relationships/tags" Target="../tags/tag112.xml"/><Relationship Id="rId6" Type="http://schemas.openxmlformats.org/officeDocument/2006/relationships/image" Target="../media/image64.png"/><Relationship Id="rId5" Type="http://schemas.openxmlformats.org/officeDocument/2006/relationships/image" Target="../media/image27.emf"/><Relationship Id="rId4" Type="http://schemas.openxmlformats.org/officeDocument/2006/relationships/oleObject" Target="../embeddings/oleObject20.bin"/><Relationship Id="rId9" Type="http://schemas.openxmlformats.org/officeDocument/2006/relationships/image" Target="../media/image67.png"/></Relationships>
</file>

<file path=ppt/slides/_rels/slide16.xml.rels><?xml version="1.0" encoding="UTF-8" standalone="yes"?>
<Relationships xmlns="http://schemas.openxmlformats.org/package/2006/relationships"><Relationship Id="rId8" Type="http://schemas.openxmlformats.org/officeDocument/2006/relationships/image" Target="../media/image27.emf"/><Relationship Id="rId3" Type="http://schemas.openxmlformats.org/officeDocument/2006/relationships/tags" Target="../tags/tag115.xml"/><Relationship Id="rId7" Type="http://schemas.openxmlformats.org/officeDocument/2006/relationships/oleObject" Target="../embeddings/oleObject21.bin"/><Relationship Id="rId2" Type="http://schemas.openxmlformats.org/officeDocument/2006/relationships/tags" Target="../tags/tag114.xml"/><Relationship Id="rId1" Type="http://schemas.openxmlformats.org/officeDocument/2006/relationships/tags" Target="../tags/tag113.xml"/><Relationship Id="rId6" Type="http://schemas.openxmlformats.org/officeDocument/2006/relationships/notesSlide" Target="../notesSlides/notesSlide9.xml"/><Relationship Id="rId5" Type="http://schemas.openxmlformats.org/officeDocument/2006/relationships/slideLayout" Target="../slideLayouts/slideLayout7.xml"/><Relationship Id="rId4" Type="http://schemas.openxmlformats.org/officeDocument/2006/relationships/tags" Target="../tags/tag116.xml"/><Relationship Id="rId9" Type="http://schemas.openxmlformats.org/officeDocument/2006/relationships/image" Target="../media/image68.png"/></Relationships>
</file>

<file path=ppt/slides/_rels/slide17.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tags" Target="../tags/tag119.xml"/><Relationship Id="rId7" Type="http://schemas.openxmlformats.org/officeDocument/2006/relationships/oleObject" Target="../embeddings/oleObject22.bin"/><Relationship Id="rId2" Type="http://schemas.openxmlformats.org/officeDocument/2006/relationships/tags" Target="../tags/tag118.xml"/><Relationship Id="rId1" Type="http://schemas.openxmlformats.org/officeDocument/2006/relationships/tags" Target="../tags/tag117.xml"/><Relationship Id="rId6" Type="http://schemas.openxmlformats.org/officeDocument/2006/relationships/notesSlide" Target="../notesSlides/notesSlide10.xml"/><Relationship Id="rId5" Type="http://schemas.openxmlformats.org/officeDocument/2006/relationships/slideLayout" Target="../slideLayouts/slideLayout8.xml"/><Relationship Id="rId4" Type="http://schemas.openxmlformats.org/officeDocument/2006/relationships/tags" Target="../tags/tag120.xml"/></Relationships>
</file>

<file path=ppt/slides/_rels/slide18.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tags" Target="../tags/tag123.xml"/><Relationship Id="rId7" Type="http://schemas.openxmlformats.org/officeDocument/2006/relationships/oleObject" Target="../embeddings/oleObject23.bin"/><Relationship Id="rId2" Type="http://schemas.openxmlformats.org/officeDocument/2006/relationships/tags" Target="../tags/tag122.xml"/><Relationship Id="rId1" Type="http://schemas.openxmlformats.org/officeDocument/2006/relationships/tags" Target="../tags/tag121.xml"/><Relationship Id="rId6" Type="http://schemas.openxmlformats.org/officeDocument/2006/relationships/notesSlide" Target="../notesSlides/notesSlide11.xml"/><Relationship Id="rId5" Type="http://schemas.openxmlformats.org/officeDocument/2006/relationships/slideLayout" Target="../slideLayouts/slideLayout8.xml"/><Relationship Id="rId4" Type="http://schemas.openxmlformats.org/officeDocument/2006/relationships/tags" Target="../tags/tag124.xml"/></Relationships>
</file>

<file path=ppt/slides/_rels/slide19.xml.rels><?xml version="1.0" encoding="UTF-8" standalone="yes"?>
<Relationships xmlns="http://schemas.openxmlformats.org/package/2006/relationships"><Relationship Id="rId8" Type="http://schemas.openxmlformats.org/officeDocument/2006/relationships/oleObject" Target="../embeddings/oleObject24.bin"/><Relationship Id="rId3" Type="http://schemas.openxmlformats.org/officeDocument/2006/relationships/tags" Target="../tags/tag127.xml"/><Relationship Id="rId7" Type="http://schemas.openxmlformats.org/officeDocument/2006/relationships/notesSlide" Target="../notesSlides/notesSlide12.xml"/><Relationship Id="rId2" Type="http://schemas.openxmlformats.org/officeDocument/2006/relationships/tags" Target="../tags/tag126.xml"/><Relationship Id="rId1" Type="http://schemas.openxmlformats.org/officeDocument/2006/relationships/tags" Target="../tags/tag125.xml"/><Relationship Id="rId6" Type="http://schemas.openxmlformats.org/officeDocument/2006/relationships/slideLayout" Target="../slideLayouts/slideLayout8.xml"/><Relationship Id="rId5" Type="http://schemas.openxmlformats.org/officeDocument/2006/relationships/tags" Target="../tags/tag129.xml"/><Relationship Id="rId10" Type="http://schemas.openxmlformats.org/officeDocument/2006/relationships/image" Target="../media/image69.png"/><Relationship Id="rId4" Type="http://schemas.openxmlformats.org/officeDocument/2006/relationships/tags" Target="../tags/tag128.xml"/><Relationship Id="rId9" Type="http://schemas.openxmlformats.org/officeDocument/2006/relationships/image" Target="../media/image2.emf"/></Relationships>
</file>

<file path=ppt/slides/_rels/slide2.xml.rels><?xml version="1.0" encoding="UTF-8" standalone="yes"?>
<Relationships xmlns="http://schemas.openxmlformats.org/package/2006/relationships"><Relationship Id="rId8" Type="http://schemas.openxmlformats.org/officeDocument/2006/relationships/tags" Target="../tags/tag51.xml"/><Relationship Id="rId3" Type="http://schemas.openxmlformats.org/officeDocument/2006/relationships/tags" Target="../tags/tag46.xml"/><Relationship Id="rId7" Type="http://schemas.openxmlformats.org/officeDocument/2006/relationships/tags" Target="../tags/tag50.xml"/><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tags" Target="../tags/tag49.xml"/><Relationship Id="rId11" Type="http://schemas.openxmlformats.org/officeDocument/2006/relationships/notesSlide" Target="../notesSlides/notesSlide1.xml"/><Relationship Id="rId5" Type="http://schemas.openxmlformats.org/officeDocument/2006/relationships/tags" Target="../tags/tag48.xml"/><Relationship Id="rId10" Type="http://schemas.openxmlformats.org/officeDocument/2006/relationships/slideLayout" Target="../slideLayouts/slideLayout2.xml"/><Relationship Id="rId4" Type="http://schemas.openxmlformats.org/officeDocument/2006/relationships/tags" Target="../tags/tag47.xml"/><Relationship Id="rId9" Type="http://schemas.openxmlformats.org/officeDocument/2006/relationships/tags" Target="../tags/tag52.xml"/></Relationships>
</file>

<file path=ppt/slides/_rels/slide20.xml.rels><?xml version="1.0" encoding="UTF-8" standalone="yes"?>
<Relationships xmlns="http://schemas.openxmlformats.org/package/2006/relationships"><Relationship Id="rId8" Type="http://schemas.openxmlformats.org/officeDocument/2006/relationships/oleObject" Target="../embeddings/oleObject25.bin"/><Relationship Id="rId3" Type="http://schemas.openxmlformats.org/officeDocument/2006/relationships/tags" Target="../tags/tag132.xml"/><Relationship Id="rId7" Type="http://schemas.openxmlformats.org/officeDocument/2006/relationships/notesSlide" Target="../notesSlides/notesSlide13.xml"/><Relationship Id="rId2" Type="http://schemas.openxmlformats.org/officeDocument/2006/relationships/tags" Target="../tags/tag131.xml"/><Relationship Id="rId1" Type="http://schemas.openxmlformats.org/officeDocument/2006/relationships/tags" Target="../tags/tag130.xml"/><Relationship Id="rId6" Type="http://schemas.openxmlformats.org/officeDocument/2006/relationships/slideLayout" Target="../slideLayouts/slideLayout8.xml"/><Relationship Id="rId5" Type="http://schemas.openxmlformats.org/officeDocument/2006/relationships/tags" Target="../tags/tag134.xml"/><Relationship Id="rId10" Type="http://schemas.openxmlformats.org/officeDocument/2006/relationships/image" Target="../media/image69.png"/><Relationship Id="rId4" Type="http://schemas.openxmlformats.org/officeDocument/2006/relationships/tags" Target="../tags/tag133.xml"/><Relationship Id="rId9" Type="http://schemas.openxmlformats.org/officeDocument/2006/relationships/image" Target="../media/image2.emf"/></Relationships>
</file>

<file path=ppt/slides/_rels/slide21.xml.rels><?xml version="1.0" encoding="UTF-8" standalone="yes"?>
<Relationships xmlns="http://schemas.openxmlformats.org/package/2006/relationships"><Relationship Id="rId26" Type="http://schemas.openxmlformats.org/officeDocument/2006/relationships/tags" Target="../tags/tag160.xml"/><Relationship Id="rId21" Type="http://schemas.openxmlformats.org/officeDocument/2006/relationships/tags" Target="../tags/tag155.xml"/><Relationship Id="rId34" Type="http://schemas.openxmlformats.org/officeDocument/2006/relationships/tags" Target="../tags/tag168.xml"/><Relationship Id="rId42" Type="http://schemas.openxmlformats.org/officeDocument/2006/relationships/tags" Target="../tags/tag176.xml"/><Relationship Id="rId47" Type="http://schemas.openxmlformats.org/officeDocument/2006/relationships/tags" Target="../tags/tag181.xml"/><Relationship Id="rId50" Type="http://schemas.openxmlformats.org/officeDocument/2006/relationships/tags" Target="../tags/tag184.xml"/><Relationship Id="rId55" Type="http://schemas.openxmlformats.org/officeDocument/2006/relationships/tags" Target="../tags/tag189.xml"/><Relationship Id="rId63" Type="http://schemas.openxmlformats.org/officeDocument/2006/relationships/slideLayout" Target="../slideLayouts/slideLayout8.xml"/><Relationship Id="rId68" Type="http://schemas.openxmlformats.org/officeDocument/2006/relationships/chart" Target="../charts/chart4.xml"/><Relationship Id="rId7" Type="http://schemas.openxmlformats.org/officeDocument/2006/relationships/tags" Target="../tags/tag141.xml"/><Relationship Id="rId2" Type="http://schemas.openxmlformats.org/officeDocument/2006/relationships/tags" Target="../tags/tag136.xml"/><Relationship Id="rId16" Type="http://schemas.openxmlformats.org/officeDocument/2006/relationships/tags" Target="../tags/tag150.xml"/><Relationship Id="rId29" Type="http://schemas.openxmlformats.org/officeDocument/2006/relationships/tags" Target="../tags/tag163.xml"/><Relationship Id="rId11" Type="http://schemas.openxmlformats.org/officeDocument/2006/relationships/tags" Target="../tags/tag145.xml"/><Relationship Id="rId24" Type="http://schemas.openxmlformats.org/officeDocument/2006/relationships/tags" Target="../tags/tag158.xml"/><Relationship Id="rId32" Type="http://schemas.openxmlformats.org/officeDocument/2006/relationships/tags" Target="../tags/tag166.xml"/><Relationship Id="rId37" Type="http://schemas.openxmlformats.org/officeDocument/2006/relationships/tags" Target="../tags/tag171.xml"/><Relationship Id="rId40" Type="http://schemas.openxmlformats.org/officeDocument/2006/relationships/tags" Target="../tags/tag174.xml"/><Relationship Id="rId45" Type="http://schemas.openxmlformats.org/officeDocument/2006/relationships/tags" Target="../tags/tag179.xml"/><Relationship Id="rId53" Type="http://schemas.openxmlformats.org/officeDocument/2006/relationships/tags" Target="../tags/tag187.xml"/><Relationship Id="rId58" Type="http://schemas.openxmlformats.org/officeDocument/2006/relationships/tags" Target="../tags/tag192.xml"/><Relationship Id="rId66" Type="http://schemas.openxmlformats.org/officeDocument/2006/relationships/image" Target="../media/image2.emf"/><Relationship Id="rId5" Type="http://schemas.openxmlformats.org/officeDocument/2006/relationships/tags" Target="../tags/tag139.xml"/><Relationship Id="rId61" Type="http://schemas.openxmlformats.org/officeDocument/2006/relationships/tags" Target="../tags/tag195.xml"/><Relationship Id="rId19" Type="http://schemas.openxmlformats.org/officeDocument/2006/relationships/tags" Target="../tags/tag153.xml"/><Relationship Id="rId14" Type="http://schemas.openxmlformats.org/officeDocument/2006/relationships/tags" Target="../tags/tag148.xml"/><Relationship Id="rId22" Type="http://schemas.openxmlformats.org/officeDocument/2006/relationships/tags" Target="../tags/tag156.xml"/><Relationship Id="rId27" Type="http://schemas.openxmlformats.org/officeDocument/2006/relationships/tags" Target="../tags/tag161.xml"/><Relationship Id="rId30" Type="http://schemas.openxmlformats.org/officeDocument/2006/relationships/tags" Target="../tags/tag164.xml"/><Relationship Id="rId35" Type="http://schemas.openxmlformats.org/officeDocument/2006/relationships/tags" Target="../tags/tag169.xml"/><Relationship Id="rId43" Type="http://schemas.openxmlformats.org/officeDocument/2006/relationships/tags" Target="../tags/tag177.xml"/><Relationship Id="rId48" Type="http://schemas.openxmlformats.org/officeDocument/2006/relationships/tags" Target="../tags/tag182.xml"/><Relationship Id="rId56" Type="http://schemas.openxmlformats.org/officeDocument/2006/relationships/tags" Target="../tags/tag190.xml"/><Relationship Id="rId64" Type="http://schemas.openxmlformats.org/officeDocument/2006/relationships/notesSlide" Target="../notesSlides/notesSlide14.xml"/><Relationship Id="rId8" Type="http://schemas.openxmlformats.org/officeDocument/2006/relationships/tags" Target="../tags/tag142.xml"/><Relationship Id="rId51" Type="http://schemas.openxmlformats.org/officeDocument/2006/relationships/tags" Target="../tags/tag185.xml"/><Relationship Id="rId3" Type="http://schemas.openxmlformats.org/officeDocument/2006/relationships/tags" Target="../tags/tag137.xml"/><Relationship Id="rId12" Type="http://schemas.openxmlformats.org/officeDocument/2006/relationships/tags" Target="../tags/tag146.xml"/><Relationship Id="rId17" Type="http://schemas.openxmlformats.org/officeDocument/2006/relationships/tags" Target="../tags/tag151.xml"/><Relationship Id="rId25" Type="http://schemas.openxmlformats.org/officeDocument/2006/relationships/tags" Target="../tags/tag159.xml"/><Relationship Id="rId33" Type="http://schemas.openxmlformats.org/officeDocument/2006/relationships/tags" Target="../tags/tag167.xml"/><Relationship Id="rId38" Type="http://schemas.openxmlformats.org/officeDocument/2006/relationships/tags" Target="../tags/tag172.xml"/><Relationship Id="rId46" Type="http://schemas.openxmlformats.org/officeDocument/2006/relationships/tags" Target="../tags/tag180.xml"/><Relationship Id="rId59" Type="http://schemas.openxmlformats.org/officeDocument/2006/relationships/tags" Target="../tags/tag193.xml"/><Relationship Id="rId67" Type="http://schemas.openxmlformats.org/officeDocument/2006/relationships/chart" Target="../charts/chart3.xml"/><Relationship Id="rId20" Type="http://schemas.openxmlformats.org/officeDocument/2006/relationships/tags" Target="../tags/tag154.xml"/><Relationship Id="rId41" Type="http://schemas.openxmlformats.org/officeDocument/2006/relationships/tags" Target="../tags/tag175.xml"/><Relationship Id="rId54" Type="http://schemas.openxmlformats.org/officeDocument/2006/relationships/tags" Target="../tags/tag188.xml"/><Relationship Id="rId62" Type="http://schemas.openxmlformats.org/officeDocument/2006/relationships/tags" Target="../tags/tag196.xml"/><Relationship Id="rId1" Type="http://schemas.openxmlformats.org/officeDocument/2006/relationships/tags" Target="../tags/tag135.xml"/><Relationship Id="rId6" Type="http://schemas.openxmlformats.org/officeDocument/2006/relationships/tags" Target="../tags/tag140.xml"/><Relationship Id="rId15" Type="http://schemas.openxmlformats.org/officeDocument/2006/relationships/tags" Target="../tags/tag149.xml"/><Relationship Id="rId23" Type="http://schemas.openxmlformats.org/officeDocument/2006/relationships/tags" Target="../tags/tag157.xml"/><Relationship Id="rId28" Type="http://schemas.openxmlformats.org/officeDocument/2006/relationships/tags" Target="../tags/tag162.xml"/><Relationship Id="rId36" Type="http://schemas.openxmlformats.org/officeDocument/2006/relationships/tags" Target="../tags/tag170.xml"/><Relationship Id="rId49" Type="http://schemas.openxmlformats.org/officeDocument/2006/relationships/tags" Target="../tags/tag183.xml"/><Relationship Id="rId57" Type="http://schemas.openxmlformats.org/officeDocument/2006/relationships/tags" Target="../tags/tag191.xml"/><Relationship Id="rId10" Type="http://schemas.openxmlformats.org/officeDocument/2006/relationships/tags" Target="../tags/tag144.xml"/><Relationship Id="rId31" Type="http://schemas.openxmlformats.org/officeDocument/2006/relationships/tags" Target="../tags/tag165.xml"/><Relationship Id="rId44" Type="http://schemas.openxmlformats.org/officeDocument/2006/relationships/tags" Target="../tags/tag178.xml"/><Relationship Id="rId52" Type="http://schemas.openxmlformats.org/officeDocument/2006/relationships/tags" Target="../tags/tag186.xml"/><Relationship Id="rId60" Type="http://schemas.openxmlformats.org/officeDocument/2006/relationships/tags" Target="../tags/tag194.xml"/><Relationship Id="rId65" Type="http://schemas.openxmlformats.org/officeDocument/2006/relationships/oleObject" Target="../embeddings/oleObject26.bin"/><Relationship Id="rId4" Type="http://schemas.openxmlformats.org/officeDocument/2006/relationships/tags" Target="../tags/tag138.xml"/><Relationship Id="rId9" Type="http://schemas.openxmlformats.org/officeDocument/2006/relationships/tags" Target="../tags/tag143.xml"/><Relationship Id="rId13" Type="http://schemas.openxmlformats.org/officeDocument/2006/relationships/tags" Target="../tags/tag147.xml"/><Relationship Id="rId18" Type="http://schemas.openxmlformats.org/officeDocument/2006/relationships/tags" Target="../tags/tag152.xml"/><Relationship Id="rId39" Type="http://schemas.openxmlformats.org/officeDocument/2006/relationships/tags" Target="../tags/tag173.xml"/></Relationships>
</file>

<file path=ppt/slides/_rels/slide22.xml.rels><?xml version="1.0" encoding="UTF-8" standalone="yes"?>
<Relationships xmlns="http://schemas.openxmlformats.org/package/2006/relationships"><Relationship Id="rId8" Type="http://schemas.openxmlformats.org/officeDocument/2006/relationships/notesSlide" Target="../notesSlides/notesSlide15.xml"/><Relationship Id="rId3" Type="http://schemas.openxmlformats.org/officeDocument/2006/relationships/tags" Target="../tags/tag199.xml"/><Relationship Id="rId7" Type="http://schemas.openxmlformats.org/officeDocument/2006/relationships/slideLayout" Target="../slideLayouts/slideLayout8.xml"/><Relationship Id="rId12" Type="http://schemas.openxmlformats.org/officeDocument/2006/relationships/chart" Target="../charts/chart6.xml"/><Relationship Id="rId2" Type="http://schemas.openxmlformats.org/officeDocument/2006/relationships/tags" Target="../tags/tag198.xml"/><Relationship Id="rId1" Type="http://schemas.openxmlformats.org/officeDocument/2006/relationships/tags" Target="../tags/tag197.xml"/><Relationship Id="rId6" Type="http://schemas.openxmlformats.org/officeDocument/2006/relationships/tags" Target="../tags/tag202.xml"/><Relationship Id="rId11" Type="http://schemas.openxmlformats.org/officeDocument/2006/relationships/chart" Target="../charts/chart5.xml"/><Relationship Id="rId5" Type="http://schemas.openxmlformats.org/officeDocument/2006/relationships/tags" Target="../tags/tag201.xml"/><Relationship Id="rId10" Type="http://schemas.openxmlformats.org/officeDocument/2006/relationships/image" Target="../media/image2.emf"/><Relationship Id="rId4" Type="http://schemas.openxmlformats.org/officeDocument/2006/relationships/tags" Target="../tags/tag200.xml"/><Relationship Id="rId9" Type="http://schemas.openxmlformats.org/officeDocument/2006/relationships/oleObject" Target="../embeddings/oleObject27.bin"/></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70.png"/><Relationship Id="rId2" Type="http://schemas.openxmlformats.org/officeDocument/2006/relationships/tags" Target="../tags/tag204.xml"/><Relationship Id="rId1" Type="http://schemas.openxmlformats.org/officeDocument/2006/relationships/tags" Target="../tags/tag203.xml"/><Relationship Id="rId6" Type="http://schemas.openxmlformats.org/officeDocument/2006/relationships/chart" Target="../charts/chart7.xml"/><Relationship Id="rId5" Type="http://schemas.openxmlformats.org/officeDocument/2006/relationships/image" Target="../media/image2.emf"/><Relationship Id="rId4" Type="http://schemas.openxmlformats.org/officeDocument/2006/relationships/oleObject" Target="../embeddings/oleObject28.bin"/></Relationships>
</file>

<file path=ppt/slides/_rels/slide24.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notesSlide" Target="../notesSlides/notesSlide16.xml"/><Relationship Id="rId7" Type="http://schemas.openxmlformats.org/officeDocument/2006/relationships/image" Target="../media/image72.png"/><Relationship Id="rId2" Type="http://schemas.openxmlformats.org/officeDocument/2006/relationships/slideLayout" Target="../slideLayouts/slideLayout7.xml"/><Relationship Id="rId1" Type="http://schemas.openxmlformats.org/officeDocument/2006/relationships/tags" Target="../tags/tag205.xml"/><Relationship Id="rId6" Type="http://schemas.openxmlformats.org/officeDocument/2006/relationships/image" Target="../media/image71.png"/><Relationship Id="rId5" Type="http://schemas.openxmlformats.org/officeDocument/2006/relationships/image" Target="../media/image2.emf"/><Relationship Id="rId4" Type="http://schemas.openxmlformats.org/officeDocument/2006/relationships/oleObject" Target="../embeddings/oleObject29.bin"/><Relationship Id="rId9" Type="http://schemas.openxmlformats.org/officeDocument/2006/relationships/image" Target="../media/image74.png"/></Relationships>
</file>

<file path=ppt/slides/_rels/slide25.xml.rels><?xml version="1.0" encoding="UTF-8" standalone="yes"?>
<Relationships xmlns="http://schemas.openxmlformats.org/package/2006/relationships"><Relationship Id="rId8" Type="http://schemas.openxmlformats.org/officeDocument/2006/relationships/tags" Target="../tags/tag213.xml"/><Relationship Id="rId3" Type="http://schemas.openxmlformats.org/officeDocument/2006/relationships/tags" Target="../tags/tag208.xml"/><Relationship Id="rId7" Type="http://schemas.openxmlformats.org/officeDocument/2006/relationships/tags" Target="../tags/tag212.xml"/><Relationship Id="rId2" Type="http://schemas.openxmlformats.org/officeDocument/2006/relationships/tags" Target="../tags/tag207.xml"/><Relationship Id="rId1" Type="http://schemas.openxmlformats.org/officeDocument/2006/relationships/tags" Target="../tags/tag206.xml"/><Relationship Id="rId6" Type="http://schemas.openxmlformats.org/officeDocument/2006/relationships/tags" Target="../tags/tag211.xml"/><Relationship Id="rId11" Type="http://schemas.openxmlformats.org/officeDocument/2006/relationships/notesSlide" Target="../notesSlides/notesSlide17.xml"/><Relationship Id="rId5" Type="http://schemas.openxmlformats.org/officeDocument/2006/relationships/tags" Target="../tags/tag210.xml"/><Relationship Id="rId10" Type="http://schemas.openxmlformats.org/officeDocument/2006/relationships/slideLayout" Target="../slideLayouts/slideLayout2.xml"/><Relationship Id="rId4" Type="http://schemas.openxmlformats.org/officeDocument/2006/relationships/tags" Target="../tags/tag209.xml"/><Relationship Id="rId9" Type="http://schemas.openxmlformats.org/officeDocument/2006/relationships/tags" Target="../tags/tag214.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215.xml"/><Relationship Id="rId6" Type="http://schemas.openxmlformats.org/officeDocument/2006/relationships/image" Target="../media/image75.jpeg"/><Relationship Id="rId5" Type="http://schemas.openxmlformats.org/officeDocument/2006/relationships/image" Target="../media/image27.emf"/><Relationship Id="rId4" Type="http://schemas.openxmlformats.org/officeDocument/2006/relationships/oleObject" Target="../embeddings/oleObject30.bin"/></Relationships>
</file>

<file path=ppt/slides/_rels/slide27.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tags" Target="../tags/tag216.xml"/><Relationship Id="rId5" Type="http://schemas.openxmlformats.org/officeDocument/2006/relationships/image" Target="../media/image27.emf"/><Relationship Id="rId4" Type="http://schemas.openxmlformats.org/officeDocument/2006/relationships/oleObject" Target="../embeddings/oleObject31.bin"/></Relationships>
</file>

<file path=ppt/slides/_rels/slide31.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notesSlide" Target="../notesSlides/notesSlide20.xml"/><Relationship Id="rId7" Type="http://schemas.openxmlformats.org/officeDocument/2006/relationships/image" Target="../media/image78.png"/><Relationship Id="rId2" Type="http://schemas.openxmlformats.org/officeDocument/2006/relationships/slideLayout" Target="../slideLayouts/slideLayout7.xml"/><Relationship Id="rId1" Type="http://schemas.openxmlformats.org/officeDocument/2006/relationships/tags" Target="../tags/tag217.xml"/><Relationship Id="rId6" Type="http://schemas.openxmlformats.org/officeDocument/2006/relationships/image" Target="../media/image77.png"/><Relationship Id="rId5" Type="http://schemas.openxmlformats.org/officeDocument/2006/relationships/image" Target="../media/image27.emf"/><Relationship Id="rId10" Type="http://schemas.openxmlformats.org/officeDocument/2006/relationships/image" Target="../media/image81.png"/><Relationship Id="rId4" Type="http://schemas.openxmlformats.org/officeDocument/2006/relationships/oleObject" Target="../embeddings/oleObject32.bin"/><Relationship Id="rId9" Type="http://schemas.openxmlformats.org/officeDocument/2006/relationships/image" Target="../media/image80.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1.xml"/><Relationship Id="rId7" Type="http://schemas.openxmlformats.org/officeDocument/2006/relationships/image" Target="../media/image83.png"/><Relationship Id="rId2" Type="http://schemas.openxmlformats.org/officeDocument/2006/relationships/slideLayout" Target="../slideLayouts/slideLayout7.xml"/><Relationship Id="rId1" Type="http://schemas.openxmlformats.org/officeDocument/2006/relationships/tags" Target="../tags/tag218.xml"/><Relationship Id="rId6" Type="http://schemas.openxmlformats.org/officeDocument/2006/relationships/image" Target="../media/image82.png"/><Relationship Id="rId5" Type="http://schemas.openxmlformats.org/officeDocument/2006/relationships/image" Target="../media/image27.emf"/><Relationship Id="rId4" Type="http://schemas.openxmlformats.org/officeDocument/2006/relationships/oleObject" Target="../embeddings/oleObject33.bin"/></Relationships>
</file>

<file path=ppt/slides/_rels/slide3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34.xml.rels><?xml version="1.0" encoding="UTF-8" standalone="yes"?>
<Relationships xmlns="http://schemas.openxmlformats.org/package/2006/relationships"><Relationship Id="rId8" Type="http://schemas.openxmlformats.org/officeDocument/2006/relationships/image" Target="../media/image89.png"/><Relationship Id="rId13" Type="http://schemas.openxmlformats.org/officeDocument/2006/relationships/image" Target="../media/image94.png"/><Relationship Id="rId18" Type="http://schemas.openxmlformats.org/officeDocument/2006/relationships/image" Target="../media/image99.svg"/><Relationship Id="rId26" Type="http://schemas.openxmlformats.org/officeDocument/2006/relationships/image" Target="../media/image107.png"/><Relationship Id="rId3" Type="http://schemas.openxmlformats.org/officeDocument/2006/relationships/slideLayout" Target="../slideLayouts/slideLayout7.xml"/><Relationship Id="rId21" Type="http://schemas.openxmlformats.org/officeDocument/2006/relationships/image" Target="../media/image102.png"/><Relationship Id="rId7" Type="http://schemas.openxmlformats.org/officeDocument/2006/relationships/image" Target="../media/image88.png"/><Relationship Id="rId12" Type="http://schemas.openxmlformats.org/officeDocument/2006/relationships/image" Target="../media/image93.png"/><Relationship Id="rId17" Type="http://schemas.openxmlformats.org/officeDocument/2006/relationships/image" Target="../media/image98.png"/><Relationship Id="rId25" Type="http://schemas.openxmlformats.org/officeDocument/2006/relationships/image" Target="../media/image106.png"/><Relationship Id="rId2" Type="http://schemas.openxmlformats.org/officeDocument/2006/relationships/tags" Target="../tags/tag220.xml"/><Relationship Id="rId16" Type="http://schemas.openxmlformats.org/officeDocument/2006/relationships/image" Target="../media/image97.png"/><Relationship Id="rId20" Type="http://schemas.openxmlformats.org/officeDocument/2006/relationships/image" Target="../media/image101.png"/><Relationship Id="rId29" Type="http://schemas.openxmlformats.org/officeDocument/2006/relationships/image" Target="../media/image110.png"/><Relationship Id="rId1" Type="http://schemas.openxmlformats.org/officeDocument/2006/relationships/tags" Target="../tags/tag219.xml"/><Relationship Id="rId6" Type="http://schemas.openxmlformats.org/officeDocument/2006/relationships/image" Target="../media/image27.emf"/><Relationship Id="rId11" Type="http://schemas.openxmlformats.org/officeDocument/2006/relationships/image" Target="../media/image92.png"/><Relationship Id="rId24" Type="http://schemas.openxmlformats.org/officeDocument/2006/relationships/image" Target="../media/image105.png"/><Relationship Id="rId5" Type="http://schemas.openxmlformats.org/officeDocument/2006/relationships/oleObject" Target="../embeddings/oleObject34.bin"/><Relationship Id="rId15" Type="http://schemas.openxmlformats.org/officeDocument/2006/relationships/image" Target="../media/image96.png"/><Relationship Id="rId23" Type="http://schemas.openxmlformats.org/officeDocument/2006/relationships/image" Target="../media/image104.png"/><Relationship Id="rId28" Type="http://schemas.openxmlformats.org/officeDocument/2006/relationships/image" Target="../media/image109.png"/><Relationship Id="rId10" Type="http://schemas.openxmlformats.org/officeDocument/2006/relationships/image" Target="../media/image91.png"/><Relationship Id="rId19" Type="http://schemas.openxmlformats.org/officeDocument/2006/relationships/image" Target="../media/image100.png"/><Relationship Id="rId31" Type="http://schemas.openxmlformats.org/officeDocument/2006/relationships/image" Target="../media/image112.png"/><Relationship Id="rId4" Type="http://schemas.openxmlformats.org/officeDocument/2006/relationships/notesSlide" Target="../notesSlides/notesSlide23.xml"/><Relationship Id="rId9" Type="http://schemas.openxmlformats.org/officeDocument/2006/relationships/image" Target="../media/image90.png"/><Relationship Id="rId14" Type="http://schemas.openxmlformats.org/officeDocument/2006/relationships/image" Target="../media/image95.png"/><Relationship Id="rId22" Type="http://schemas.openxmlformats.org/officeDocument/2006/relationships/image" Target="../media/image103.png"/><Relationship Id="rId27" Type="http://schemas.openxmlformats.org/officeDocument/2006/relationships/image" Target="../media/image108.png"/><Relationship Id="rId30" Type="http://schemas.openxmlformats.org/officeDocument/2006/relationships/image" Target="../media/image111.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4.xml"/><Relationship Id="rId7" Type="http://schemas.openxmlformats.org/officeDocument/2006/relationships/chart" Target="../charts/chart9.xml"/><Relationship Id="rId2" Type="http://schemas.openxmlformats.org/officeDocument/2006/relationships/slideLayout" Target="../slideLayouts/slideLayout7.xml"/><Relationship Id="rId1" Type="http://schemas.openxmlformats.org/officeDocument/2006/relationships/tags" Target="../tags/tag221.xml"/><Relationship Id="rId6" Type="http://schemas.openxmlformats.org/officeDocument/2006/relationships/chart" Target="../charts/chart8.xml"/><Relationship Id="rId5" Type="http://schemas.openxmlformats.org/officeDocument/2006/relationships/image" Target="../media/image27.emf"/><Relationship Id="rId4" Type="http://schemas.openxmlformats.org/officeDocument/2006/relationships/oleObject" Target="../embeddings/oleObject35.bin"/></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Layout" Target="../slideLayouts/slideLayout6.xml"/><Relationship Id="rId1" Type="http://schemas.openxmlformats.org/officeDocument/2006/relationships/tags" Target="../tags/tag222.xml"/></Relationships>
</file>

<file path=ppt/slides/_rels/slide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xml"/><Relationship Id="rId5" Type="http://schemas.openxmlformats.org/officeDocument/2006/relationships/image" Target="../media/image41.png"/><Relationship Id="rId4" Type="http://schemas.openxmlformats.org/officeDocument/2006/relationships/image" Target="../media/image40.png"/></Relationships>
</file>

<file path=ppt/slides/_rels/slide5.xml.rels><?xml version="1.0" encoding="UTF-8" standalone="yes"?>
<Relationships xmlns="http://schemas.openxmlformats.org/package/2006/relationships"><Relationship Id="rId3" Type="http://schemas.openxmlformats.org/officeDocument/2006/relationships/tags" Target="../tags/tag55.xml"/><Relationship Id="rId2" Type="http://schemas.openxmlformats.org/officeDocument/2006/relationships/tags" Target="../tags/tag54.xml"/><Relationship Id="rId1" Type="http://schemas.openxmlformats.org/officeDocument/2006/relationships/tags" Target="../tags/tag53.xml"/><Relationship Id="rId6" Type="http://schemas.openxmlformats.org/officeDocument/2006/relationships/image" Target="../media/image42.png"/><Relationship Id="rId5" Type="http://schemas.openxmlformats.org/officeDocument/2006/relationships/slideLayout" Target="../slideLayouts/slideLayout1.xml"/><Relationship Id="rId4" Type="http://schemas.openxmlformats.org/officeDocument/2006/relationships/tags" Target="../tags/tag56.xml"/></Relationships>
</file>

<file path=ppt/slides/_rels/slide6.xml.rels><?xml version="1.0" encoding="UTF-8" standalone="yes"?>
<Relationships xmlns="http://schemas.openxmlformats.org/package/2006/relationships"><Relationship Id="rId3" Type="http://schemas.openxmlformats.org/officeDocument/2006/relationships/tags" Target="../tags/tag59.xml"/><Relationship Id="rId2" Type="http://schemas.openxmlformats.org/officeDocument/2006/relationships/tags" Target="../tags/tag58.xml"/><Relationship Id="rId1" Type="http://schemas.openxmlformats.org/officeDocument/2006/relationships/tags" Target="../tags/tag57.xml"/><Relationship Id="rId6" Type="http://schemas.openxmlformats.org/officeDocument/2006/relationships/chart" Target="../charts/chart1.xml"/><Relationship Id="rId5" Type="http://schemas.openxmlformats.org/officeDocument/2006/relationships/slideLayout" Target="../slideLayouts/slideLayout1.xml"/><Relationship Id="rId4" Type="http://schemas.openxmlformats.org/officeDocument/2006/relationships/tags" Target="../tags/tag60.xml"/></Relationships>
</file>

<file path=ppt/slides/_rels/slide7.xml.rels><?xml version="1.0" encoding="UTF-8" standalone="yes"?>
<Relationships xmlns="http://schemas.openxmlformats.org/package/2006/relationships"><Relationship Id="rId8" Type="http://schemas.openxmlformats.org/officeDocument/2006/relationships/tags" Target="../tags/tag68.xml"/><Relationship Id="rId13" Type="http://schemas.openxmlformats.org/officeDocument/2006/relationships/slideLayout" Target="../slideLayouts/slideLayout1.xml"/><Relationship Id="rId3" Type="http://schemas.openxmlformats.org/officeDocument/2006/relationships/tags" Target="../tags/tag63.xml"/><Relationship Id="rId7" Type="http://schemas.openxmlformats.org/officeDocument/2006/relationships/tags" Target="../tags/tag67.xml"/><Relationship Id="rId12" Type="http://schemas.openxmlformats.org/officeDocument/2006/relationships/tags" Target="../tags/tag72.xml"/><Relationship Id="rId17" Type="http://schemas.openxmlformats.org/officeDocument/2006/relationships/chart" Target="../charts/chart2.xml"/><Relationship Id="rId2" Type="http://schemas.openxmlformats.org/officeDocument/2006/relationships/tags" Target="../tags/tag62.xml"/><Relationship Id="rId16" Type="http://schemas.openxmlformats.org/officeDocument/2006/relationships/image" Target="../media/image45.png"/><Relationship Id="rId1" Type="http://schemas.openxmlformats.org/officeDocument/2006/relationships/tags" Target="../tags/tag61.xml"/><Relationship Id="rId6" Type="http://schemas.openxmlformats.org/officeDocument/2006/relationships/tags" Target="../tags/tag66.xml"/><Relationship Id="rId11" Type="http://schemas.openxmlformats.org/officeDocument/2006/relationships/tags" Target="../tags/tag71.xml"/><Relationship Id="rId5" Type="http://schemas.openxmlformats.org/officeDocument/2006/relationships/tags" Target="../tags/tag65.xml"/><Relationship Id="rId15" Type="http://schemas.openxmlformats.org/officeDocument/2006/relationships/image" Target="../media/image44.png"/><Relationship Id="rId10" Type="http://schemas.openxmlformats.org/officeDocument/2006/relationships/tags" Target="../tags/tag70.xml"/><Relationship Id="rId4" Type="http://schemas.openxmlformats.org/officeDocument/2006/relationships/tags" Target="../tags/tag64.xml"/><Relationship Id="rId9" Type="http://schemas.openxmlformats.org/officeDocument/2006/relationships/tags" Target="../tags/tag69.xml"/><Relationship Id="rId14" Type="http://schemas.openxmlformats.org/officeDocument/2006/relationships/image" Target="../media/image43.png"/></Relationships>
</file>

<file path=ppt/slides/_rels/slide8.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tags" Target="../tags/tag75.xml"/><Relationship Id="rId7" Type="http://schemas.openxmlformats.org/officeDocument/2006/relationships/oleObject" Target="../embeddings/oleObject14.bin"/><Relationship Id="rId2" Type="http://schemas.openxmlformats.org/officeDocument/2006/relationships/tags" Target="../tags/tag74.xml"/><Relationship Id="rId1" Type="http://schemas.openxmlformats.org/officeDocument/2006/relationships/tags" Target="../tags/tag73.xml"/><Relationship Id="rId6" Type="http://schemas.openxmlformats.org/officeDocument/2006/relationships/slideLayout" Target="../slideLayouts/slideLayout8.xml"/><Relationship Id="rId5" Type="http://schemas.openxmlformats.org/officeDocument/2006/relationships/tags" Target="../tags/tag77.xml"/><Relationship Id="rId10" Type="http://schemas.openxmlformats.org/officeDocument/2006/relationships/image" Target="../media/image47.png"/><Relationship Id="rId4" Type="http://schemas.openxmlformats.org/officeDocument/2006/relationships/tags" Target="../tags/tag76.xml"/><Relationship Id="rId9" Type="http://schemas.openxmlformats.org/officeDocument/2006/relationships/image" Target="../media/image46.png"/></Relationships>
</file>

<file path=ppt/slides/_rels/slide9.xml.rels><?xml version="1.0" encoding="UTF-8" standalone="yes"?>
<Relationships xmlns="http://schemas.openxmlformats.org/package/2006/relationships"><Relationship Id="rId8" Type="http://schemas.openxmlformats.org/officeDocument/2006/relationships/tags" Target="../tags/tag85.xml"/><Relationship Id="rId13" Type="http://schemas.openxmlformats.org/officeDocument/2006/relationships/tags" Target="../tags/tag90.xml"/><Relationship Id="rId18" Type="http://schemas.openxmlformats.org/officeDocument/2006/relationships/oleObject" Target="../embeddings/oleObject15.bin"/><Relationship Id="rId3" Type="http://schemas.openxmlformats.org/officeDocument/2006/relationships/tags" Target="../tags/tag80.xml"/><Relationship Id="rId21" Type="http://schemas.openxmlformats.org/officeDocument/2006/relationships/image" Target="../media/image49.emf"/><Relationship Id="rId7" Type="http://schemas.openxmlformats.org/officeDocument/2006/relationships/tags" Target="../tags/tag84.xml"/><Relationship Id="rId12" Type="http://schemas.openxmlformats.org/officeDocument/2006/relationships/tags" Target="../tags/tag89.xml"/><Relationship Id="rId17" Type="http://schemas.openxmlformats.org/officeDocument/2006/relationships/notesSlide" Target="../notesSlides/notesSlide2.xml"/><Relationship Id="rId2" Type="http://schemas.openxmlformats.org/officeDocument/2006/relationships/tags" Target="../tags/tag79.xml"/><Relationship Id="rId16" Type="http://schemas.openxmlformats.org/officeDocument/2006/relationships/slideLayout" Target="../slideLayouts/slideLayout8.xml"/><Relationship Id="rId20" Type="http://schemas.openxmlformats.org/officeDocument/2006/relationships/image" Target="../media/image48.emf"/><Relationship Id="rId1" Type="http://schemas.openxmlformats.org/officeDocument/2006/relationships/tags" Target="../tags/tag78.xml"/><Relationship Id="rId6" Type="http://schemas.openxmlformats.org/officeDocument/2006/relationships/tags" Target="../tags/tag83.xml"/><Relationship Id="rId11" Type="http://schemas.openxmlformats.org/officeDocument/2006/relationships/tags" Target="../tags/tag88.xml"/><Relationship Id="rId5" Type="http://schemas.openxmlformats.org/officeDocument/2006/relationships/tags" Target="../tags/tag82.xml"/><Relationship Id="rId15" Type="http://schemas.openxmlformats.org/officeDocument/2006/relationships/tags" Target="../tags/tag92.xml"/><Relationship Id="rId23" Type="http://schemas.openxmlformats.org/officeDocument/2006/relationships/image" Target="../media/image51.emf"/><Relationship Id="rId10" Type="http://schemas.openxmlformats.org/officeDocument/2006/relationships/tags" Target="../tags/tag87.xml"/><Relationship Id="rId19" Type="http://schemas.openxmlformats.org/officeDocument/2006/relationships/image" Target="../media/image2.emf"/><Relationship Id="rId4" Type="http://schemas.openxmlformats.org/officeDocument/2006/relationships/tags" Target="../tags/tag81.xml"/><Relationship Id="rId9" Type="http://schemas.openxmlformats.org/officeDocument/2006/relationships/tags" Target="../tags/tag86.xml"/><Relationship Id="rId14" Type="http://schemas.openxmlformats.org/officeDocument/2006/relationships/tags" Target="../tags/tag91.xml"/><Relationship Id="rId22" Type="http://schemas.openxmlformats.org/officeDocument/2006/relationships/image" Target="../media/image50.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3AA41A-12C6-1895-2CCF-AA6F36EB1A9C}"/>
            </a:ext>
          </a:extLst>
        </p:cNvPr>
        <p:cNvGrpSpPr/>
        <p:nvPr/>
      </p:nvGrpSpPr>
      <p:grpSpPr>
        <a:xfrm>
          <a:off x="0" y="0"/>
          <a:ext cx="0" cy="0"/>
          <a:chOff x="0" y="0"/>
          <a:chExt cx="0" cy="0"/>
        </a:xfrm>
      </p:grpSpPr>
      <p:pic>
        <p:nvPicPr>
          <p:cNvPr id="116" name="图片 115" descr="3">
            <a:extLst>
              <a:ext uri="{FF2B5EF4-FFF2-40B4-BE49-F238E27FC236}">
                <a16:creationId xmlns:a16="http://schemas.microsoft.com/office/drawing/2014/main" id="{289A28E8-10D6-1276-FA96-1372E8243948}"/>
              </a:ext>
            </a:extLst>
          </p:cNvPr>
          <p:cNvPicPr>
            <a:picLocks noChangeAspect="1"/>
          </p:cNvPicPr>
          <p:nvPr/>
        </p:nvPicPr>
        <p:blipFill>
          <a:blip r:embed="rId3">
            <a:duotone>
              <a:schemeClr val="accent1">
                <a:shade val="45000"/>
                <a:satMod val="135000"/>
              </a:schemeClr>
              <a:prstClr val="white"/>
            </a:duotone>
          </a:blip>
          <a:stretch>
            <a:fillRect/>
          </a:stretch>
        </p:blipFill>
        <p:spPr>
          <a:xfrm>
            <a:off x="0" y="0"/>
            <a:ext cx="12192000" cy="6858000"/>
          </a:xfrm>
          <a:prstGeom prst="rect">
            <a:avLst/>
          </a:prstGeom>
        </p:spPr>
      </p:pic>
      <p:sp>
        <p:nvSpPr>
          <p:cNvPr id="48" name="object 2">
            <a:extLst>
              <a:ext uri="{FF2B5EF4-FFF2-40B4-BE49-F238E27FC236}">
                <a16:creationId xmlns:a16="http://schemas.microsoft.com/office/drawing/2014/main" id="{BA4EC12A-A528-3D45-1570-3531BF4B5A74}"/>
              </a:ext>
            </a:extLst>
          </p:cNvPr>
          <p:cNvSpPr txBox="1"/>
          <p:nvPr/>
        </p:nvSpPr>
        <p:spPr>
          <a:xfrm>
            <a:off x="817824" y="1834439"/>
            <a:ext cx="10556352" cy="1891800"/>
          </a:xfrm>
          <a:prstGeom prst="rect">
            <a:avLst/>
          </a:prstGeom>
          <a:effectLst/>
        </p:spPr>
        <p:txBody>
          <a:bodyPr vert="horz" wrap="square" lIns="0" tIns="0" rIns="0" bIns="0" rtlCol="0" anchor="b" anchorCtr="0">
            <a:spAutoFit/>
          </a:bodyPr>
          <a:lstStyle>
            <a:lvl1pPr algn="l" defTabSz="1219200" rtl="0" eaLnBrk="1" latinLnBrk="0" hangingPunct="1">
              <a:lnSpc>
                <a:spcPct val="100000"/>
              </a:lnSpc>
              <a:spcBef>
                <a:spcPct val="0"/>
              </a:spcBef>
              <a:buNone/>
              <a:defRPr sz="3600" b="1" kern="1200">
                <a:solidFill>
                  <a:schemeClr val="bg1"/>
                </a:solidFill>
                <a:latin typeface="+mj-lt"/>
                <a:ea typeface="+mj-ea"/>
                <a:cs typeface="+mj-cs"/>
              </a:defRPr>
            </a:lvl1pPr>
          </a:lstStyle>
          <a:p>
            <a:pPr marL="17145" marR="6985" lvl="0" indent="0" algn="ctr" defTabSz="1219200" rtl="0" eaLnBrk="1" fontAlgn="auto" latinLnBrk="0" hangingPunct="1">
              <a:lnSpc>
                <a:spcPct val="150000"/>
              </a:lnSpc>
              <a:spcBef>
                <a:spcPct val="0"/>
              </a:spcBef>
              <a:spcAft>
                <a:spcPts val="1200"/>
              </a:spcAft>
              <a:buClrTx/>
              <a:buSzTx/>
              <a:buFontTx/>
              <a:buNone/>
              <a:tabLst/>
              <a:defRPr/>
            </a:pPr>
            <a:r>
              <a:rPr kumimoji="0" lang="zh-CN" altLang="en-US" sz="4000" b="1" i="0" u="none" strike="noStrike" kern="1200" cap="none" spc="0" normalizeH="0" baseline="0" noProof="0" dirty="0">
                <a:ln>
                  <a:noFill/>
                </a:ln>
                <a:solidFill>
                  <a:srgbClr val="EB6440"/>
                </a:solidFill>
                <a:effectLst>
                  <a:reflection blurRad="12700" stA="35000" endPos="32000" dist="50800" dir="5400000" sy="-100000" algn="bl" rotWithShape="0"/>
                </a:effectLst>
                <a:uLnTx/>
                <a:uFillTx/>
                <a:latin typeface="微软雅黑"/>
                <a:ea typeface="微软雅黑"/>
                <a:cs typeface="+mn-ea"/>
                <a:sym typeface="微软雅黑" panose="020B0503020204020204" pitchFamily="34" charset="-122"/>
              </a:rPr>
              <a:t>‌靶向</a:t>
            </a:r>
            <a:r>
              <a:rPr kumimoji="0" lang="en-US" altLang="zh-CN" sz="4000" b="1" i="0" u="none" strike="noStrike" kern="1200" cap="none" spc="0" normalizeH="0" baseline="0" noProof="0" dirty="0">
                <a:ln>
                  <a:noFill/>
                </a:ln>
                <a:solidFill>
                  <a:srgbClr val="EB6440"/>
                </a:solidFill>
                <a:effectLst>
                  <a:reflection blurRad="12700" stA="35000" endPos="32000" dist="50800" dir="5400000" sy="-100000" algn="bl" rotWithShape="0"/>
                </a:effectLst>
                <a:uLnTx/>
                <a:uFillTx/>
                <a:latin typeface="微软雅黑"/>
                <a:ea typeface="微软雅黑"/>
                <a:cs typeface="+mn-ea"/>
                <a:sym typeface="微软雅黑" panose="020B0503020204020204" pitchFamily="34" charset="-122"/>
              </a:rPr>
              <a:t>RANKL</a:t>
            </a:r>
            <a:r>
              <a:rPr kumimoji="0" lang="zh-CN" altLang="en-US" sz="4000" b="1" i="0" u="none" strike="noStrike" kern="1200" cap="none" spc="0" normalizeH="0" baseline="0" noProof="0" dirty="0">
                <a:ln>
                  <a:noFill/>
                </a:ln>
                <a:solidFill>
                  <a:srgbClr val="EB6440"/>
                </a:solidFill>
                <a:effectLst>
                  <a:reflection blurRad="12700" stA="35000" endPos="32000" dist="50800" dir="5400000" sy="-100000" algn="bl" rotWithShape="0"/>
                </a:effectLst>
                <a:uLnTx/>
                <a:uFillTx/>
                <a:latin typeface="微软雅黑"/>
                <a:ea typeface="微软雅黑"/>
                <a:cs typeface="+mn-ea"/>
                <a:sym typeface="微软雅黑" panose="020B0503020204020204" pitchFamily="34" charset="-122"/>
              </a:rPr>
              <a:t>，重塑骨健康</a:t>
            </a:r>
            <a:endParaRPr kumimoji="0" lang="en-US" altLang="zh-CN" sz="4000" b="1" i="0" u="none" strike="noStrike" kern="1200" cap="none" spc="0" normalizeH="0" baseline="0" noProof="0" dirty="0">
              <a:ln>
                <a:noFill/>
              </a:ln>
              <a:solidFill>
                <a:srgbClr val="EB6440"/>
              </a:solidFill>
              <a:effectLst>
                <a:reflection blurRad="12700" stA="35000" endPos="32000" dist="50800" dir="5400000" sy="-100000" algn="bl" rotWithShape="0"/>
              </a:effectLst>
              <a:uLnTx/>
              <a:uFillTx/>
              <a:latin typeface="微软雅黑"/>
              <a:ea typeface="微软雅黑"/>
              <a:cs typeface="+mn-ea"/>
              <a:sym typeface="微软雅黑" panose="020B0503020204020204" pitchFamily="34" charset="-122"/>
            </a:endParaRPr>
          </a:p>
          <a:p>
            <a:pPr marL="17145" marR="6985" lvl="0" indent="0" algn="ctr" defTabSz="1219200" rtl="0" eaLnBrk="1" fontAlgn="auto" latinLnBrk="0" hangingPunct="1">
              <a:lnSpc>
                <a:spcPct val="150000"/>
              </a:lnSpc>
              <a:spcBef>
                <a:spcPct val="0"/>
              </a:spcBef>
              <a:spcAft>
                <a:spcPts val="1200"/>
              </a:spcAft>
              <a:buClrTx/>
              <a:buSzTx/>
              <a:buFontTx/>
              <a:buNone/>
              <a:tabLst/>
              <a:defRPr/>
            </a:pPr>
            <a:r>
              <a:rPr kumimoji="0" lang="en-US" altLang="zh-CN" sz="4000" b="1" i="0" u="none" strike="noStrike" kern="1200" cap="none" spc="0" normalizeH="0" baseline="0" noProof="0" dirty="0">
                <a:ln>
                  <a:noFill/>
                </a:ln>
                <a:solidFill>
                  <a:srgbClr val="EB6440"/>
                </a:solidFill>
                <a:effectLst>
                  <a:reflection blurRad="12700" stA="35000" endPos="32000" dist="50800" dir="5400000" sy="-100000" algn="bl" rotWithShape="0"/>
                </a:effectLst>
                <a:uLnTx/>
                <a:uFillTx/>
                <a:latin typeface="微软雅黑"/>
                <a:ea typeface="微软雅黑"/>
                <a:cs typeface="+mn-ea"/>
                <a:sym typeface="微软雅黑" panose="020B0503020204020204" pitchFamily="34" charset="-122"/>
              </a:rPr>
              <a:t>——</a:t>
            </a:r>
            <a:r>
              <a:rPr kumimoji="0" lang="zh-CN" altLang="en-US" sz="4000" b="1" i="0" u="none" strike="noStrike" kern="1200" cap="none" spc="0" normalizeH="0" baseline="0" noProof="0" dirty="0">
                <a:ln>
                  <a:noFill/>
                </a:ln>
                <a:solidFill>
                  <a:srgbClr val="EB6440"/>
                </a:solidFill>
                <a:effectLst>
                  <a:reflection blurRad="12700" stA="35000" endPos="32000" dist="50800" dir="5400000" sy="-100000" algn="bl" rotWithShape="0"/>
                </a:effectLst>
                <a:uLnTx/>
                <a:uFillTx/>
                <a:latin typeface="微软雅黑"/>
                <a:ea typeface="微软雅黑"/>
                <a:cs typeface="+mn-ea"/>
                <a:sym typeface="微软雅黑" panose="020B0503020204020204" pitchFamily="34" charset="-122"/>
              </a:rPr>
              <a:t>地舒单抗在乳腺癌骨转移中的价值</a:t>
            </a:r>
            <a:endParaRPr kumimoji="0" lang="en-US" altLang="zh-CN" sz="4000" b="1" i="0" u="none" strike="noStrike" kern="1200" cap="none" spc="0" normalizeH="0" baseline="0" noProof="0" dirty="0">
              <a:ln>
                <a:noFill/>
              </a:ln>
              <a:solidFill>
                <a:srgbClr val="EB6440"/>
              </a:solidFill>
              <a:effectLst>
                <a:reflection blurRad="12700" stA="35000" endPos="32000" dist="50800" dir="5400000" sy="-100000" algn="bl" rotWithShape="0"/>
              </a:effectLst>
              <a:uLnTx/>
              <a:uFillTx/>
              <a:latin typeface="微软雅黑"/>
              <a:ea typeface="微软雅黑"/>
              <a:cs typeface="+mn-ea"/>
              <a:sym typeface="微软雅黑" panose="020B0503020204020204" pitchFamily="34" charset="-122"/>
            </a:endParaRPr>
          </a:p>
        </p:txBody>
      </p:sp>
    </p:spTree>
    <p:custDataLst>
      <p:tags r:id="rId1"/>
    </p:custDataLst>
    <p:extLst>
      <p:ext uri="{BB962C8B-B14F-4D97-AF65-F5344CB8AC3E}">
        <p14:creationId xmlns:p14="http://schemas.microsoft.com/office/powerpoint/2010/main" val="32544121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hink-cell data - do not delete"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幻灯片" r:id="rId9" imgW="5715" imgH="5715" progId="TCLayout.ActiveDocument.1">
                  <p:embed/>
                </p:oleObj>
              </mc:Choice>
              <mc:Fallback>
                <p:oleObj name="think-cell 幻灯片" r:id="rId9" imgW="5715" imgH="5715" progId="TCLayout.ActiveDocument.1">
                  <p:embed/>
                  <p:pic>
                    <p:nvPicPr>
                      <p:cNvPr id="5" name="think-cell data - do not delete" hidden="1"/>
                      <p:cNvPicPr/>
                      <p:nvPr/>
                    </p:nvPicPr>
                    <p:blipFill>
                      <a:blip r:embed="rId10"/>
                      <a:stretch>
                        <a:fillRect/>
                      </a:stretch>
                    </p:blipFill>
                    <p:spPr>
                      <a:xfrm>
                        <a:off x="1588" y="1588"/>
                        <a:ext cx="1588" cy="1588"/>
                      </a:xfrm>
                      <a:prstGeom prst="rect">
                        <a:avLst/>
                      </a:prstGeom>
                    </p:spPr>
                  </p:pic>
                </p:oleObj>
              </mc:Fallback>
            </mc:AlternateContent>
          </a:graphicData>
        </a:graphic>
      </p:graphicFrame>
      <p:grpSp>
        <p:nvGrpSpPr>
          <p:cNvPr id="9" name="组合 8">
            <a:extLst>
              <a:ext uri="{FF2B5EF4-FFF2-40B4-BE49-F238E27FC236}">
                <a16:creationId xmlns:a16="http://schemas.microsoft.com/office/drawing/2014/main" id="{498751B9-1296-2A18-1FD7-90EB3996048C}"/>
              </a:ext>
            </a:extLst>
          </p:cNvPr>
          <p:cNvGrpSpPr/>
          <p:nvPr/>
        </p:nvGrpSpPr>
        <p:grpSpPr>
          <a:xfrm>
            <a:off x="330200" y="2126692"/>
            <a:ext cx="11538322" cy="4173308"/>
            <a:chOff x="451128" y="2034436"/>
            <a:chExt cx="3183860" cy="3579574"/>
          </a:xfrm>
        </p:grpSpPr>
        <p:sp>
          <p:nvSpPr>
            <p:cNvPr id="10" name="矩形: 圆角 9">
              <a:extLst>
                <a:ext uri="{FF2B5EF4-FFF2-40B4-BE49-F238E27FC236}">
                  <a16:creationId xmlns:a16="http://schemas.microsoft.com/office/drawing/2014/main" id="{5C1A35BF-6674-749C-83C0-4B7EB6BFF53C}"/>
                </a:ext>
              </a:extLst>
            </p:cNvPr>
            <p:cNvSpPr/>
            <p:nvPr>
              <p:custDataLst>
                <p:tags r:id="rId5"/>
              </p:custDataLst>
            </p:nvPr>
          </p:nvSpPr>
          <p:spPr>
            <a:xfrm>
              <a:off x="451128" y="2210805"/>
              <a:ext cx="3183860" cy="3403205"/>
            </a:xfrm>
            <a:prstGeom prst="roundRect">
              <a:avLst>
                <a:gd name="adj" fmla="val 4730"/>
              </a:avLst>
            </a:prstGeom>
            <a:solidFill>
              <a:schemeClr val="bg1">
                <a:alpha val="94000"/>
              </a:schemeClr>
            </a:solidFill>
            <a:ln w="12700">
              <a:solidFill>
                <a:srgbClr val="EA6F3F">
                  <a:alpha val="26000"/>
                </a:srgbClr>
              </a:solidFill>
            </a:ln>
            <a:effectLst>
              <a:outerShdw blurRad="50800" dist="101600" dir="3000000" algn="ctr" rotWithShape="0">
                <a:srgbClr val="CBDCE0">
                  <a:alpha val="1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14" name="任意多边形: 形状 13">
              <a:extLst>
                <a:ext uri="{FF2B5EF4-FFF2-40B4-BE49-F238E27FC236}">
                  <a16:creationId xmlns:a16="http://schemas.microsoft.com/office/drawing/2014/main" id="{55E8DBBE-56EB-54A5-1F29-7C0515D0E5EC}"/>
                </a:ext>
              </a:extLst>
            </p:cNvPr>
            <p:cNvSpPr/>
            <p:nvPr>
              <p:custDataLst>
                <p:tags r:id="rId6"/>
              </p:custDataLst>
            </p:nvPr>
          </p:nvSpPr>
          <p:spPr>
            <a:xfrm>
              <a:off x="1418662" y="2034436"/>
              <a:ext cx="68314" cy="133961"/>
            </a:xfrm>
            <a:custGeom>
              <a:avLst/>
              <a:gdLst>
                <a:gd name="connsiteX0" fmla="*/ 0 w 50276"/>
                <a:gd name="connsiteY0" fmla="*/ 0 h 100552"/>
                <a:gd name="connsiteX1" fmla="*/ 50276 w 50276"/>
                <a:gd name="connsiteY1" fmla="*/ 50276 h 100552"/>
                <a:gd name="connsiteX2" fmla="*/ 0 w 50276"/>
                <a:gd name="connsiteY2" fmla="*/ 100552 h 100552"/>
              </a:gdLst>
              <a:ahLst/>
              <a:cxnLst>
                <a:cxn ang="0">
                  <a:pos x="connsiteX0" y="connsiteY0"/>
                </a:cxn>
                <a:cxn ang="0">
                  <a:pos x="connsiteX1" y="connsiteY1"/>
                </a:cxn>
                <a:cxn ang="0">
                  <a:pos x="connsiteX2" y="connsiteY2"/>
                </a:cxn>
              </a:cxnLst>
              <a:rect l="l" t="t" r="r" b="b"/>
              <a:pathLst>
                <a:path w="50276" h="100552">
                  <a:moveTo>
                    <a:pt x="0" y="0"/>
                  </a:moveTo>
                  <a:lnTo>
                    <a:pt x="50276" y="50276"/>
                  </a:lnTo>
                  <a:lnTo>
                    <a:pt x="0" y="100552"/>
                  </a:lnTo>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grpSp>
      <p:sp>
        <p:nvSpPr>
          <p:cNvPr id="3" name="标题 2"/>
          <p:cNvSpPr>
            <a:spLocks noGrp="1"/>
          </p:cNvSpPr>
          <p:nvPr>
            <p:ph type="title"/>
          </p:nvPr>
        </p:nvSpPr>
        <p:spPr>
          <a:xfrm>
            <a:off x="497241" y="115527"/>
            <a:ext cx="11359798" cy="726700"/>
          </a:xfrm>
        </p:spPr>
        <p:txBody>
          <a:bodyPr vert="horz">
            <a:noAutofit/>
          </a:bodyPr>
          <a:lstStyle/>
          <a:p>
            <a:pPr algn="l"/>
            <a:r>
              <a:rPr lang="zh-CN" altLang="en-US" sz="2400"/>
              <a:t>乳腺癌患者面临更多挑战，脊髓压迫、病理性骨折等骨相关事件</a:t>
            </a:r>
            <a:br>
              <a:rPr lang="en-US" altLang="zh-CN" sz="2400"/>
            </a:br>
            <a:r>
              <a:rPr lang="zh-CN" altLang="en-US" sz="2400"/>
              <a:t>严重威胁患者生存质量，带来难以承受之痛</a:t>
            </a:r>
            <a:endParaRPr lang="en-US" altLang="zh-CN" sz="2400"/>
          </a:p>
        </p:txBody>
      </p:sp>
      <p:grpSp>
        <p:nvGrpSpPr>
          <p:cNvPr id="8" name="组合 7"/>
          <p:cNvGrpSpPr/>
          <p:nvPr/>
        </p:nvGrpSpPr>
        <p:grpSpPr>
          <a:xfrm>
            <a:off x="330200" y="1061720"/>
            <a:ext cx="11538321" cy="938530"/>
            <a:chOff x="1326474" y="2505242"/>
            <a:chExt cx="9257993" cy="1937859"/>
          </a:xfrm>
        </p:grpSpPr>
        <p:sp>
          <p:nvSpPr>
            <p:cNvPr id="24" name="矩形: 圆角 9"/>
            <p:cNvSpPr/>
            <p:nvPr>
              <p:custDataLst>
                <p:tags r:id="rId3"/>
              </p:custDataLst>
            </p:nvPr>
          </p:nvSpPr>
          <p:spPr>
            <a:xfrm>
              <a:off x="1352728" y="2547135"/>
              <a:ext cx="9231739" cy="1895966"/>
            </a:xfrm>
            <a:prstGeom prst="roundRect">
              <a:avLst>
                <a:gd name="adj" fmla="val 2106"/>
              </a:avLst>
            </a:prstGeom>
            <a:solidFill>
              <a:srgbClr val="EA6F3F">
                <a:alpha val="63000"/>
              </a:srgbClr>
            </a:solidFill>
            <a:ln w="9525">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Calibri" panose="020F0502020204030204" pitchFamily="34" charset="0"/>
              </a:endParaRPr>
            </a:p>
          </p:txBody>
        </p:sp>
        <p:sp>
          <p:nvSpPr>
            <p:cNvPr id="25" name="矩形: 圆角 10"/>
            <p:cNvSpPr/>
            <p:nvPr>
              <p:custDataLst>
                <p:tags r:id="rId4"/>
              </p:custDataLst>
            </p:nvPr>
          </p:nvSpPr>
          <p:spPr>
            <a:xfrm>
              <a:off x="1326474" y="2505242"/>
              <a:ext cx="9216000" cy="1842068"/>
            </a:xfrm>
            <a:prstGeom prst="roundRect">
              <a:avLst>
                <a:gd name="adj" fmla="val 2106"/>
              </a:avLst>
            </a:prstGeom>
            <a:solidFill>
              <a:schemeClr val="bg1"/>
            </a:solidFill>
            <a:ln w="12700">
              <a:gradFill flip="none" rotWithShape="1">
                <a:gsLst>
                  <a:gs pos="52000">
                    <a:srgbClr val="FFFFFF"/>
                  </a:gs>
                  <a:gs pos="0">
                    <a:schemeClr val="accent2">
                      <a:lumMod val="40000"/>
                      <a:lumOff val="60000"/>
                    </a:schemeClr>
                  </a:gs>
                  <a:gs pos="100000">
                    <a:srgbClr val="FFFFFF"/>
                  </a:gs>
                </a:gsLst>
                <a:lin ang="4800000" scaled="0"/>
                <a:tileRect/>
              </a:gradFill>
              <a:prstDash val="solid"/>
            </a:ln>
          </p:spPr>
          <p:style>
            <a:lnRef idx="2">
              <a:schemeClr val="accent1">
                <a:shade val="50000"/>
              </a:schemeClr>
            </a:lnRef>
            <a:fillRef idx="1">
              <a:schemeClr val="accent1"/>
            </a:fillRef>
            <a:effectRef idx="0">
              <a:schemeClr val="accent1"/>
            </a:effectRef>
            <a:fontRef idx="minor">
              <a:schemeClr val="lt1"/>
            </a:fontRef>
          </p:style>
          <p:txBody>
            <a:bodyPr lIns="108000" tIns="0" rIns="108000" bIns="0" rtlCol="0" anchor="ctr"/>
            <a:lstStyle/>
            <a:p>
              <a:pPr marL="252000" indent="-252000">
                <a:lnSpc>
                  <a:spcPct val="120000"/>
                </a:lnSpc>
                <a:buClr>
                  <a:srgbClr val="F26649"/>
                </a:buClr>
                <a:buFont typeface="Wingdings" panose="05000000000000000000" pitchFamily="2" charset="2"/>
                <a:buChar char="Ø"/>
              </a:pPr>
              <a:r>
                <a:rPr lang="zh-CN" altLang="en-US" sz="1500" kern="100">
                  <a:solidFill>
                    <a:srgbClr val="404040"/>
                  </a:solidFill>
                  <a:latin typeface="微软雅黑" panose="020B0503020204020204" charset="-122"/>
                  <a:ea typeface="微软雅黑" panose="020B0503020204020204" charset="-122"/>
                  <a:cs typeface="微软雅黑" panose="020B0503020204020204" charset="-122"/>
                  <a:sym typeface="+mn-lt"/>
                </a:rPr>
                <a:t>乳腺癌患者常面临</a:t>
              </a:r>
              <a:r>
                <a:rPr lang="zh-CN" altLang="en-US" sz="1500" b="1" kern="100">
                  <a:solidFill>
                    <a:srgbClr val="F26649"/>
                  </a:solidFill>
                  <a:latin typeface="微软雅黑" panose="020B0503020204020204" charset="-122"/>
                  <a:ea typeface="微软雅黑" panose="020B0503020204020204" charset="-122"/>
                  <a:cs typeface="微软雅黑" panose="020B0503020204020204" charset="-122"/>
                  <a:sym typeface="+mn-lt"/>
                </a:rPr>
                <a:t>“骨质疏松</a:t>
              </a:r>
              <a:r>
                <a:rPr lang="en-US" altLang="zh-CN" sz="1500" b="1" kern="100">
                  <a:solidFill>
                    <a:srgbClr val="F26649"/>
                  </a:solidFill>
                  <a:latin typeface="微软雅黑" panose="020B0503020204020204" charset="-122"/>
                  <a:ea typeface="微软雅黑" panose="020B0503020204020204" charset="-122"/>
                  <a:cs typeface="微软雅黑" panose="020B0503020204020204" charset="-122"/>
                  <a:sym typeface="+mn-lt"/>
                </a:rPr>
                <a:t>+</a:t>
              </a:r>
              <a:r>
                <a:rPr lang="zh-CN" altLang="en-US" sz="1500" b="1" kern="100">
                  <a:solidFill>
                    <a:srgbClr val="F26649"/>
                  </a:solidFill>
                  <a:latin typeface="微软雅黑" panose="020B0503020204020204" charset="-122"/>
                  <a:ea typeface="微软雅黑" panose="020B0503020204020204" charset="-122"/>
                  <a:cs typeface="微软雅黑" panose="020B0503020204020204" charset="-122"/>
                  <a:sym typeface="+mn-lt"/>
                </a:rPr>
                <a:t>骨转移”</a:t>
              </a:r>
              <a:r>
                <a:rPr lang="zh-CN" altLang="en-US" sz="1500" kern="100">
                  <a:solidFill>
                    <a:srgbClr val="404040"/>
                  </a:solidFill>
                  <a:latin typeface="微软雅黑" panose="020B0503020204020204" charset="-122"/>
                  <a:ea typeface="微软雅黑" panose="020B0503020204020204" charset="-122"/>
                  <a:cs typeface="微软雅黑" panose="020B0503020204020204" charset="-122"/>
                  <a:sym typeface="+mn-lt"/>
                </a:rPr>
                <a:t>，乳腺癌骨转移又好发于承重位置</a:t>
              </a:r>
              <a:r>
                <a:rPr lang="zh-CN" altLang="en-US" sz="1500" kern="100">
                  <a:solidFill>
                    <a:prstClr val="black">
                      <a:lumMod val="75000"/>
                      <a:lumOff val="25000"/>
                    </a:prstClr>
                  </a:solidFill>
                  <a:latin typeface="微软雅黑" panose="020B0503020204020204" charset="-122"/>
                  <a:ea typeface="微软雅黑" panose="020B0503020204020204" charset="-122"/>
                  <a:sym typeface="+mn-lt"/>
                </a:rPr>
                <a:t>，</a:t>
              </a:r>
              <a:r>
                <a:rPr lang="zh-CN" altLang="en-US" sz="1500" b="1" kern="100">
                  <a:solidFill>
                    <a:srgbClr val="F26649"/>
                  </a:solidFill>
                  <a:latin typeface="微软雅黑" panose="020B0503020204020204" charset="-122"/>
                  <a:ea typeface="微软雅黑" panose="020B0503020204020204" charset="-122"/>
                  <a:sym typeface="+mn-lt"/>
                </a:rPr>
                <a:t>意味着一旦出现骨相关事件，易导致严重后果</a:t>
              </a:r>
              <a:endParaRPr lang="en-US" altLang="zh-CN" sz="1500" b="1" kern="100">
                <a:solidFill>
                  <a:srgbClr val="F26649"/>
                </a:solidFill>
                <a:latin typeface="微软雅黑" panose="020B0503020204020204" charset="-122"/>
                <a:ea typeface="微软雅黑" panose="020B0503020204020204" charset="-122"/>
                <a:sym typeface="+mn-lt"/>
              </a:endParaRPr>
            </a:p>
            <a:p>
              <a:pPr marL="252000" indent="-252000">
                <a:lnSpc>
                  <a:spcPct val="120000"/>
                </a:lnSpc>
                <a:buClr>
                  <a:srgbClr val="F26649"/>
                </a:buClr>
                <a:buFont typeface="Wingdings" panose="05000000000000000000" pitchFamily="2" charset="2"/>
                <a:buChar char="Ø"/>
              </a:pPr>
              <a:r>
                <a:rPr lang="zh-CN" altLang="en-US" sz="1500" kern="100">
                  <a:solidFill>
                    <a:prstClr val="black">
                      <a:lumMod val="75000"/>
                      <a:lumOff val="25000"/>
                    </a:prstClr>
                  </a:solidFill>
                  <a:latin typeface="微软雅黑" panose="020B0503020204020204" charset="-122"/>
                  <a:ea typeface="微软雅黑" panose="020B0503020204020204" charset="-122"/>
                  <a:sym typeface="+mn-lt"/>
                </a:rPr>
                <a:t>骨转移一旦恶化，患者常</a:t>
              </a:r>
              <a:r>
                <a:rPr sz="1500" kern="100">
                  <a:solidFill>
                    <a:prstClr val="black">
                      <a:lumMod val="75000"/>
                      <a:lumOff val="25000"/>
                    </a:prstClr>
                  </a:solidFill>
                  <a:latin typeface="微软雅黑" panose="020B0503020204020204" charset="-122"/>
                  <a:ea typeface="微软雅黑" panose="020B0503020204020204" charset="-122"/>
                  <a:sym typeface="+mn-lt"/>
                </a:rPr>
                <a:t>需</a:t>
              </a:r>
              <a:r>
                <a:rPr lang="zh-CN" altLang="en-US" sz="1500" kern="100">
                  <a:solidFill>
                    <a:prstClr val="black">
                      <a:lumMod val="75000"/>
                      <a:lumOff val="25000"/>
                    </a:prstClr>
                  </a:solidFill>
                  <a:latin typeface="微软雅黑" panose="020B0503020204020204" charset="-122"/>
                  <a:ea typeface="微软雅黑" panose="020B0503020204020204" charset="-122"/>
                  <a:sym typeface="+mn-lt"/>
                </a:rPr>
                <a:t>要通过骨手术、额外的放疗等进行干预</a:t>
              </a:r>
              <a:r>
                <a:rPr lang="en-US" sz="1500" kern="100" baseline="30000">
                  <a:solidFill>
                    <a:prstClr val="black">
                      <a:lumMod val="75000"/>
                      <a:lumOff val="25000"/>
                    </a:prstClr>
                  </a:solidFill>
                  <a:latin typeface="微软雅黑" panose="020B0503020204020204" charset="-122"/>
                  <a:ea typeface="微软雅黑" panose="020B0503020204020204" charset="-122"/>
                  <a:sym typeface="+mn-lt"/>
                </a:rPr>
                <a:t>1-5</a:t>
              </a:r>
              <a:r>
                <a:rPr sz="1500" kern="100">
                  <a:solidFill>
                    <a:srgbClr val="404040"/>
                  </a:solidFill>
                  <a:latin typeface="微软雅黑" panose="020B0503020204020204" charset="-122"/>
                  <a:ea typeface="微软雅黑" panose="020B0503020204020204" charset="-122"/>
                  <a:cs typeface="微软雅黑" panose="020B0503020204020204" charset="-122"/>
                  <a:sym typeface="+mn-lt"/>
                </a:rPr>
                <a:t>，</a:t>
              </a:r>
              <a:r>
                <a:rPr lang="zh-CN" altLang="en-US" sz="1500" b="1" kern="100">
                  <a:solidFill>
                    <a:srgbClr val="F26649"/>
                  </a:solidFill>
                  <a:latin typeface="微软雅黑" panose="020B0503020204020204" charset="-122"/>
                  <a:ea typeface="微软雅黑" panose="020B0503020204020204" charset="-122"/>
                  <a:cs typeface="微软雅黑" panose="020B0503020204020204" charset="-122"/>
                  <a:sym typeface="+mn-lt"/>
                </a:rPr>
                <a:t>治疗成本高</a:t>
              </a:r>
              <a:r>
                <a:rPr sz="1500" b="1" kern="100">
                  <a:solidFill>
                    <a:srgbClr val="F26649"/>
                  </a:solidFill>
                  <a:latin typeface="微软雅黑" panose="020B0503020204020204" charset="-122"/>
                  <a:ea typeface="微软雅黑" panose="020B0503020204020204" charset="-122"/>
                  <a:cs typeface="微软雅黑" panose="020B0503020204020204" charset="-122"/>
                  <a:sym typeface="+mn-lt"/>
                </a:rPr>
                <a:t>、</a:t>
              </a:r>
              <a:r>
                <a:rPr lang="zh-CN" altLang="en-US" sz="1500" b="1" kern="100">
                  <a:solidFill>
                    <a:srgbClr val="F26649"/>
                  </a:solidFill>
                  <a:latin typeface="微软雅黑" panose="020B0503020204020204" charset="-122"/>
                  <a:ea typeface="微软雅黑" panose="020B0503020204020204" charset="-122"/>
                  <a:cs typeface="微软雅黑" panose="020B0503020204020204" charset="-122"/>
                  <a:sym typeface="+mn-lt"/>
                </a:rPr>
                <a:t>效果个体差异大，患者被迫面临长期痛苦</a:t>
              </a:r>
              <a:endParaRPr sz="1500" b="1" kern="100" baseline="30000">
                <a:solidFill>
                  <a:srgbClr val="F26649"/>
                </a:solidFill>
                <a:latin typeface="微软雅黑" panose="020B0503020204020204" charset="-122"/>
                <a:ea typeface="微软雅黑" panose="020B0503020204020204" charset="-122"/>
                <a:cs typeface="微软雅黑" panose="020B0503020204020204" charset="-122"/>
                <a:sym typeface="+mn-lt"/>
              </a:endParaRPr>
            </a:p>
          </p:txBody>
        </p:sp>
      </p:grpSp>
      <p:sp>
        <p:nvSpPr>
          <p:cNvPr id="45" name="文本框 44"/>
          <p:cNvSpPr txBox="1"/>
          <p:nvPr>
            <p:custDataLst>
              <p:tags r:id="rId2"/>
            </p:custDataLst>
          </p:nvPr>
        </p:nvSpPr>
        <p:spPr>
          <a:xfrm>
            <a:off x="330199" y="6495944"/>
            <a:ext cx="9032207" cy="410323"/>
          </a:xfrm>
          <a:prstGeom prst="rect">
            <a:avLst/>
          </a:prstGeom>
          <a:noFill/>
        </p:spPr>
        <p:txBody>
          <a:bodyPr wrap="square" numCol="2" rtlCol="0">
            <a:noAutofit/>
          </a:bodyPr>
          <a:lstStyle/>
          <a:p>
            <a:pPr marL="228600" indent="-228600">
              <a:lnSpc>
                <a:spcPct val="100000"/>
              </a:lnSpc>
              <a:buAutoNum type="arabicPeriod"/>
            </a:pPr>
            <a:r>
              <a:rPr lang="en-US" altLang="zh-CN" sz="700">
                <a:solidFill>
                  <a:schemeClr val="bg1">
                    <a:lumMod val="50000"/>
                  </a:schemeClr>
                </a:solidFill>
                <a:latin typeface="微软雅黑" panose="020B0503020204020204" charset="-122"/>
                <a:ea typeface="微软雅黑" panose="020B0503020204020204" charset="-122"/>
                <a:cs typeface="微软雅黑" panose="020B0503020204020204" charset="-122"/>
              </a:rPr>
              <a:t>Nakanishi, Kazuo, et al. </a:t>
            </a:r>
            <a:r>
              <a:rPr lang="en-US" altLang="zh-CN" sz="700" err="1">
                <a:solidFill>
                  <a:schemeClr val="bg1">
                    <a:lumMod val="50000"/>
                  </a:schemeClr>
                </a:solidFill>
                <a:latin typeface="微软雅黑" panose="020B0503020204020204" charset="-122"/>
                <a:ea typeface="微软雅黑" panose="020B0503020204020204" charset="-122"/>
                <a:cs typeface="微软雅黑" panose="020B0503020204020204" charset="-122"/>
              </a:rPr>
              <a:t>Medicina</a:t>
            </a:r>
            <a:r>
              <a:rPr lang="en-US" altLang="zh-CN" sz="700">
                <a:solidFill>
                  <a:schemeClr val="bg1">
                    <a:lumMod val="50000"/>
                  </a:schemeClr>
                </a:solidFill>
                <a:latin typeface="微软雅黑" panose="020B0503020204020204" charset="-122"/>
                <a:ea typeface="微软雅黑" panose="020B0503020204020204" charset="-122"/>
                <a:cs typeface="微软雅黑" panose="020B0503020204020204" charset="-122"/>
              </a:rPr>
              <a:t> 58.3 (2022): 358.</a:t>
            </a:r>
          </a:p>
          <a:p>
            <a:pPr marL="228600" indent="-228600">
              <a:lnSpc>
                <a:spcPct val="100000"/>
              </a:lnSpc>
              <a:buAutoNum type="arabicPeriod"/>
            </a:pPr>
            <a:r>
              <a:rPr lang="en-US" altLang="zh-CN" sz="700">
                <a:solidFill>
                  <a:schemeClr val="bg1">
                    <a:lumMod val="50000"/>
                  </a:schemeClr>
                </a:solidFill>
                <a:latin typeface="微软雅黑" panose="020B0503020204020204" charset="-122"/>
                <a:ea typeface="微软雅黑" panose="020B0503020204020204" charset="-122"/>
                <a:cs typeface="微软雅黑" panose="020B0503020204020204" charset="-122"/>
              </a:rPr>
              <a:t>Chen, Keng, et al. European Spine Journal 26 (2017): 1893-1901.</a:t>
            </a:r>
          </a:p>
          <a:p>
            <a:pPr marL="228600" indent="-228600">
              <a:lnSpc>
                <a:spcPct val="100000"/>
              </a:lnSpc>
              <a:buAutoNum type="arabicPeriod"/>
            </a:pPr>
            <a:r>
              <a:rPr lang="en-US" altLang="zh-CN" sz="700">
                <a:solidFill>
                  <a:schemeClr val="bg1">
                    <a:lumMod val="50000"/>
                  </a:schemeClr>
                </a:solidFill>
                <a:latin typeface="微软雅黑" panose="020B0503020204020204" charset="-122"/>
                <a:ea typeface="微软雅黑" panose="020B0503020204020204" charset="-122"/>
                <a:cs typeface="微软雅黑" panose="020B0503020204020204" charset="-122"/>
              </a:rPr>
              <a:t>Adler, Daniel, Wojciech </a:t>
            </a:r>
            <a:r>
              <a:rPr lang="en-US" altLang="zh-CN" sz="700" err="1">
                <a:solidFill>
                  <a:schemeClr val="bg1">
                    <a:lumMod val="50000"/>
                  </a:schemeClr>
                </a:solidFill>
                <a:latin typeface="微软雅黑" panose="020B0503020204020204" charset="-122"/>
                <a:ea typeface="微软雅黑" panose="020B0503020204020204" charset="-122"/>
                <a:cs typeface="微软雅黑" panose="020B0503020204020204" charset="-122"/>
              </a:rPr>
              <a:t>Pepke</a:t>
            </a:r>
            <a:r>
              <a:rPr lang="en-US" altLang="zh-CN" sz="700">
                <a:solidFill>
                  <a:schemeClr val="bg1">
                    <a:lumMod val="50000"/>
                  </a:schemeClr>
                </a:solidFill>
                <a:latin typeface="微软雅黑" panose="020B0503020204020204" charset="-122"/>
                <a:ea typeface="微软雅黑" panose="020B0503020204020204" charset="-122"/>
                <a:cs typeface="微软雅黑" panose="020B0503020204020204" charset="-122"/>
              </a:rPr>
              <a:t>, and Michael Akbar. J Cancer Metastasis Treat 2019 (2019).</a:t>
            </a:r>
          </a:p>
          <a:p>
            <a:pPr marL="228600" indent="-228600">
              <a:lnSpc>
                <a:spcPct val="100000"/>
              </a:lnSpc>
              <a:buAutoNum type="arabicPeriod"/>
            </a:pPr>
            <a:r>
              <a:rPr lang="en-US" altLang="zh-CN" sz="700" err="1">
                <a:solidFill>
                  <a:schemeClr val="bg1">
                    <a:lumMod val="50000"/>
                  </a:schemeClr>
                </a:solidFill>
                <a:latin typeface="微软雅黑" panose="020B0503020204020204" charset="-122"/>
                <a:ea typeface="微软雅黑" panose="020B0503020204020204" charset="-122"/>
                <a:cs typeface="微软雅黑" panose="020B0503020204020204" charset="-122"/>
              </a:rPr>
              <a:t>Sørensen</a:t>
            </a:r>
            <a:r>
              <a:rPr lang="en-US" altLang="zh-CN" sz="700">
                <a:solidFill>
                  <a:schemeClr val="bg1">
                    <a:lumMod val="50000"/>
                  </a:schemeClr>
                </a:solidFill>
                <a:latin typeface="微软雅黑" panose="020B0503020204020204" charset="-122"/>
                <a:ea typeface="微软雅黑" panose="020B0503020204020204" charset="-122"/>
                <a:cs typeface="微软雅黑" panose="020B0503020204020204" charset="-122"/>
              </a:rPr>
              <a:t>, </a:t>
            </a:r>
            <a:r>
              <a:rPr lang="en-US" altLang="zh-CN" sz="700" err="1">
                <a:solidFill>
                  <a:schemeClr val="bg1">
                    <a:lumMod val="50000"/>
                  </a:schemeClr>
                </a:solidFill>
                <a:latin typeface="微软雅黑" panose="020B0503020204020204" charset="-122"/>
                <a:ea typeface="微软雅黑" panose="020B0503020204020204" charset="-122"/>
                <a:cs typeface="微软雅黑" panose="020B0503020204020204" charset="-122"/>
              </a:rPr>
              <a:t>Michala</a:t>
            </a:r>
            <a:r>
              <a:rPr lang="en-US" altLang="zh-CN" sz="700">
                <a:solidFill>
                  <a:schemeClr val="bg1">
                    <a:lumMod val="50000"/>
                  </a:schemeClr>
                </a:solidFill>
                <a:latin typeface="微软雅黑" panose="020B0503020204020204" charset="-122"/>
                <a:ea typeface="微软雅黑" panose="020B0503020204020204" charset="-122"/>
                <a:cs typeface="微软雅黑" panose="020B0503020204020204" charset="-122"/>
              </a:rPr>
              <a:t> S., et al. Acta </a:t>
            </a:r>
            <a:r>
              <a:rPr lang="en-US" altLang="zh-CN" sz="700" err="1">
                <a:solidFill>
                  <a:schemeClr val="bg1">
                    <a:lumMod val="50000"/>
                  </a:schemeClr>
                </a:solidFill>
                <a:latin typeface="微软雅黑" panose="020B0503020204020204" charset="-122"/>
                <a:ea typeface="微软雅黑" panose="020B0503020204020204" charset="-122"/>
                <a:cs typeface="微软雅黑" panose="020B0503020204020204" charset="-122"/>
              </a:rPr>
              <a:t>Orthopaedica</a:t>
            </a:r>
            <a:r>
              <a:rPr lang="en-US" altLang="zh-CN" sz="700">
                <a:solidFill>
                  <a:schemeClr val="bg1">
                    <a:lumMod val="50000"/>
                  </a:schemeClr>
                </a:solidFill>
                <a:latin typeface="微软雅黑" panose="020B0503020204020204" charset="-122"/>
                <a:ea typeface="微软雅黑" panose="020B0503020204020204" charset="-122"/>
                <a:cs typeface="微软雅黑" panose="020B0503020204020204" charset="-122"/>
              </a:rPr>
              <a:t> 84.3 (2013): 301-306.</a:t>
            </a:r>
          </a:p>
          <a:p>
            <a:pPr marL="228600" indent="-228600">
              <a:lnSpc>
                <a:spcPct val="100000"/>
              </a:lnSpc>
              <a:buAutoNum type="arabicPeriod"/>
            </a:pPr>
            <a:r>
              <a:rPr lang="en-US" altLang="zh-CN" sz="700" err="1">
                <a:solidFill>
                  <a:schemeClr val="bg1">
                    <a:lumMod val="50000"/>
                  </a:schemeClr>
                </a:solidFill>
                <a:latin typeface="微软雅黑" panose="020B0503020204020204" charset="-122"/>
                <a:ea typeface="微软雅黑" panose="020B0503020204020204" charset="-122"/>
                <a:cs typeface="微软雅黑" panose="020B0503020204020204" charset="-122"/>
              </a:rPr>
              <a:t>Samsani</a:t>
            </a:r>
            <a:r>
              <a:rPr lang="en-US" altLang="zh-CN" sz="700">
                <a:solidFill>
                  <a:schemeClr val="bg1">
                    <a:lumMod val="50000"/>
                  </a:schemeClr>
                </a:solidFill>
                <a:latin typeface="微软雅黑" panose="020B0503020204020204" charset="-122"/>
                <a:ea typeface="微软雅黑" panose="020B0503020204020204" charset="-122"/>
                <a:cs typeface="微软雅黑" panose="020B0503020204020204" charset="-122"/>
              </a:rPr>
              <a:t>, S. R., et al. European Journal of Surgical Oncology (EJSO) 30.9 (2004): 993-997.</a:t>
            </a:r>
          </a:p>
        </p:txBody>
      </p:sp>
      <p:sp>
        <p:nvSpPr>
          <p:cNvPr id="17" name="矩形: 圆顶角 16">
            <a:extLst>
              <a:ext uri="{FF2B5EF4-FFF2-40B4-BE49-F238E27FC236}">
                <a16:creationId xmlns:a16="http://schemas.microsoft.com/office/drawing/2014/main" id="{72A6266F-B43A-7F7F-0577-023FD5D9D845}"/>
              </a:ext>
            </a:extLst>
          </p:cNvPr>
          <p:cNvSpPr/>
          <p:nvPr/>
        </p:nvSpPr>
        <p:spPr>
          <a:xfrm>
            <a:off x="330201" y="2136370"/>
            <a:ext cx="11526838" cy="378458"/>
          </a:xfrm>
          <a:prstGeom prst="round2SameRect">
            <a:avLst>
              <a:gd name="adj1" fmla="val 50000"/>
              <a:gd name="adj2" fmla="val 0"/>
            </a:avLst>
          </a:prstGeom>
          <a:gradFill rotWithShape="0">
            <a:gsLst>
              <a:gs pos="0">
                <a:schemeClr val="accent2">
                  <a:lumMod val="40000"/>
                  <a:lumOff val="60000"/>
                </a:schemeClr>
              </a:gs>
              <a:gs pos="85000">
                <a:srgbClr val="F26649"/>
              </a:gs>
              <a:gs pos="100000">
                <a:schemeClr val="accent2">
                  <a:lumMod val="20000"/>
                  <a:lumOff val="80000"/>
                </a:schemeClr>
              </a:gs>
            </a:gsLst>
            <a:lin ang="48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b"/>
          <a:lstStyle/>
          <a:p>
            <a:pPr algn="ctr">
              <a:lnSpc>
                <a:spcPct val="110000"/>
              </a:lnSpc>
            </a:pPr>
            <a:r>
              <a:rPr lang="zh-CN" altLang="en-US" b="1">
                <a:latin typeface="微软雅黑" panose="020B0503020204020204" charset="-122"/>
                <a:ea typeface="微软雅黑" panose="020B0503020204020204" charset="-122"/>
              </a:rPr>
              <a:t>乳腺癌骨转移导致的骨科手术</a:t>
            </a:r>
            <a:endParaRPr lang="en-US" b="1">
              <a:latin typeface="微软雅黑" panose="020B0503020204020204" charset="-122"/>
              <a:ea typeface="微软雅黑" panose="020B0503020204020204" charset="-122"/>
            </a:endParaRPr>
          </a:p>
        </p:txBody>
      </p:sp>
      <p:pic>
        <p:nvPicPr>
          <p:cNvPr id="4" name="图片 3">
            <a:extLst>
              <a:ext uri="{FF2B5EF4-FFF2-40B4-BE49-F238E27FC236}">
                <a16:creationId xmlns:a16="http://schemas.microsoft.com/office/drawing/2014/main" id="{2F493A7A-F207-D630-D9AA-C7BA488C4BB3}"/>
              </a:ext>
            </a:extLst>
          </p:cNvPr>
          <p:cNvPicPr>
            <a:picLocks noChangeAspect="1"/>
          </p:cNvPicPr>
          <p:nvPr/>
        </p:nvPicPr>
        <p:blipFill>
          <a:blip r:embed="rId11"/>
          <a:stretch>
            <a:fillRect/>
          </a:stretch>
        </p:blipFill>
        <p:spPr>
          <a:xfrm>
            <a:off x="4115514" y="2987218"/>
            <a:ext cx="2061626" cy="3096676"/>
          </a:xfrm>
          <a:prstGeom prst="rect">
            <a:avLst/>
          </a:prstGeom>
        </p:spPr>
      </p:pic>
      <p:sp>
        <p:nvSpPr>
          <p:cNvPr id="6" name="文本框 5">
            <a:extLst>
              <a:ext uri="{FF2B5EF4-FFF2-40B4-BE49-F238E27FC236}">
                <a16:creationId xmlns:a16="http://schemas.microsoft.com/office/drawing/2014/main" id="{6675B742-D955-5258-C690-ED54D4862ED9}"/>
              </a:ext>
            </a:extLst>
          </p:cNvPr>
          <p:cNvSpPr txBox="1"/>
          <p:nvPr/>
        </p:nvSpPr>
        <p:spPr>
          <a:xfrm>
            <a:off x="2405852" y="2634390"/>
            <a:ext cx="1653680" cy="338554"/>
          </a:xfrm>
          <a:prstGeom prst="rect">
            <a:avLst/>
          </a:prstGeom>
          <a:noFill/>
        </p:spPr>
        <p:txBody>
          <a:bodyPr wrap="square" rtlCol="0">
            <a:spAutoFit/>
          </a:bodyPr>
          <a:lstStyle/>
          <a:p>
            <a:pPr algn="ctr"/>
            <a:r>
              <a:rPr lang="en-US" altLang="zh-CN" sz="1600" b="1">
                <a:solidFill>
                  <a:srgbClr val="F26649"/>
                </a:solidFill>
              </a:rPr>
              <a:t>- </a:t>
            </a:r>
            <a:r>
              <a:rPr lang="zh-CN" altLang="en-US" sz="1600" b="1">
                <a:solidFill>
                  <a:srgbClr val="F26649"/>
                </a:solidFill>
              </a:rPr>
              <a:t>脊椎转移</a:t>
            </a:r>
            <a:r>
              <a:rPr lang="en-US" altLang="zh-CN" sz="1600" b="1">
                <a:solidFill>
                  <a:srgbClr val="F26649"/>
                </a:solidFill>
              </a:rPr>
              <a:t>-</a:t>
            </a:r>
            <a:endParaRPr lang="en-US" sz="1600" b="1">
              <a:solidFill>
                <a:srgbClr val="F26649"/>
              </a:solidFill>
            </a:endParaRPr>
          </a:p>
        </p:txBody>
      </p:sp>
      <p:pic>
        <p:nvPicPr>
          <p:cNvPr id="7" name="图片 6">
            <a:extLst>
              <a:ext uri="{FF2B5EF4-FFF2-40B4-BE49-F238E27FC236}">
                <a16:creationId xmlns:a16="http://schemas.microsoft.com/office/drawing/2014/main" id="{258F4F43-CEC4-6AEF-EEB1-155821B23675}"/>
              </a:ext>
            </a:extLst>
          </p:cNvPr>
          <p:cNvPicPr>
            <a:picLocks noChangeAspect="1"/>
          </p:cNvPicPr>
          <p:nvPr/>
        </p:nvPicPr>
        <p:blipFill rotWithShape="1">
          <a:blip r:embed="rId12"/>
          <a:srcRect r="33487" b="53835"/>
          <a:stretch/>
        </p:blipFill>
        <p:spPr>
          <a:xfrm>
            <a:off x="6857527" y="3324993"/>
            <a:ext cx="2395176" cy="2552670"/>
          </a:xfrm>
          <a:prstGeom prst="rect">
            <a:avLst/>
          </a:prstGeom>
        </p:spPr>
      </p:pic>
      <p:sp>
        <p:nvSpPr>
          <p:cNvPr id="13" name="文本框 12">
            <a:extLst>
              <a:ext uri="{FF2B5EF4-FFF2-40B4-BE49-F238E27FC236}">
                <a16:creationId xmlns:a16="http://schemas.microsoft.com/office/drawing/2014/main" id="{2937C0B3-C31A-DF31-CCC4-E4BBF7F1F353}"/>
              </a:ext>
            </a:extLst>
          </p:cNvPr>
          <p:cNvSpPr txBox="1"/>
          <p:nvPr/>
        </p:nvSpPr>
        <p:spPr>
          <a:xfrm>
            <a:off x="8309167" y="2634390"/>
            <a:ext cx="1653680" cy="338554"/>
          </a:xfrm>
          <a:prstGeom prst="rect">
            <a:avLst/>
          </a:prstGeom>
          <a:noFill/>
        </p:spPr>
        <p:txBody>
          <a:bodyPr wrap="square" rtlCol="0">
            <a:spAutoFit/>
          </a:bodyPr>
          <a:lstStyle/>
          <a:p>
            <a:pPr algn="ctr"/>
            <a:r>
              <a:rPr lang="en-US" altLang="zh-CN" sz="1600" b="1">
                <a:solidFill>
                  <a:srgbClr val="F26649"/>
                </a:solidFill>
              </a:rPr>
              <a:t>- </a:t>
            </a:r>
            <a:r>
              <a:rPr lang="zh-CN" altLang="en-US" sz="1600" b="1">
                <a:solidFill>
                  <a:srgbClr val="F26649"/>
                </a:solidFill>
              </a:rPr>
              <a:t>股骨转移 </a:t>
            </a:r>
            <a:r>
              <a:rPr lang="en-US" altLang="zh-CN" sz="1600" b="1">
                <a:solidFill>
                  <a:srgbClr val="F26649"/>
                </a:solidFill>
              </a:rPr>
              <a:t>-</a:t>
            </a:r>
            <a:endParaRPr lang="en-US" sz="1600" b="1">
              <a:solidFill>
                <a:srgbClr val="F26649"/>
              </a:solidFill>
            </a:endParaRPr>
          </a:p>
        </p:txBody>
      </p:sp>
      <p:pic>
        <p:nvPicPr>
          <p:cNvPr id="15" name="图片 14">
            <a:extLst>
              <a:ext uri="{FF2B5EF4-FFF2-40B4-BE49-F238E27FC236}">
                <a16:creationId xmlns:a16="http://schemas.microsoft.com/office/drawing/2014/main" id="{2FC66596-6CDD-E89A-9EB8-6164C1B36C8B}"/>
              </a:ext>
            </a:extLst>
          </p:cNvPr>
          <p:cNvPicPr>
            <a:picLocks noChangeAspect="1"/>
          </p:cNvPicPr>
          <p:nvPr/>
        </p:nvPicPr>
        <p:blipFill>
          <a:blip r:embed="rId13"/>
          <a:stretch>
            <a:fillRect/>
          </a:stretch>
        </p:blipFill>
        <p:spPr>
          <a:xfrm>
            <a:off x="670459" y="2987217"/>
            <a:ext cx="3303198" cy="1419725"/>
          </a:xfrm>
          <a:prstGeom prst="rect">
            <a:avLst/>
          </a:prstGeom>
        </p:spPr>
      </p:pic>
      <p:pic>
        <p:nvPicPr>
          <p:cNvPr id="20" name="Picture 2">
            <a:extLst>
              <a:ext uri="{FF2B5EF4-FFF2-40B4-BE49-F238E27FC236}">
                <a16:creationId xmlns:a16="http://schemas.microsoft.com/office/drawing/2014/main" id="{A1460D6B-4605-720A-BFA9-668901240589}"/>
              </a:ext>
            </a:extLst>
          </p:cNvPr>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a:stretch/>
        </p:blipFill>
        <p:spPr bwMode="auto">
          <a:xfrm>
            <a:off x="939724" y="4485198"/>
            <a:ext cx="2764668" cy="1604744"/>
          </a:xfrm>
          <a:prstGeom prst="rect">
            <a:avLst/>
          </a:prstGeom>
          <a:noFill/>
          <a:extLst>
            <a:ext uri="{909E8E84-426E-40DD-AFC4-6F175D3DCCD1}">
              <a14:hiddenFill xmlns:a14="http://schemas.microsoft.com/office/drawing/2010/main">
                <a:solidFill>
                  <a:srgbClr val="FFFFFF"/>
                </a:solidFill>
              </a14:hiddenFill>
            </a:ext>
          </a:extLst>
        </p:spPr>
      </p:pic>
      <p:pic>
        <p:nvPicPr>
          <p:cNvPr id="22" name="图片 21">
            <a:extLst>
              <a:ext uri="{FF2B5EF4-FFF2-40B4-BE49-F238E27FC236}">
                <a16:creationId xmlns:a16="http://schemas.microsoft.com/office/drawing/2014/main" id="{46058A2D-ABC2-B63E-35C6-88D073BFC66F}"/>
              </a:ext>
            </a:extLst>
          </p:cNvPr>
          <p:cNvPicPr>
            <a:picLocks noChangeAspect="1"/>
          </p:cNvPicPr>
          <p:nvPr/>
        </p:nvPicPr>
        <p:blipFill>
          <a:blip r:embed="rId15"/>
          <a:stretch>
            <a:fillRect/>
          </a:stretch>
        </p:blipFill>
        <p:spPr>
          <a:xfrm>
            <a:off x="9362407" y="3324994"/>
            <a:ext cx="2083899" cy="2552670"/>
          </a:xfrm>
          <a:prstGeom prst="rect">
            <a:avLst/>
          </a:prstGeom>
        </p:spPr>
      </p:pic>
      <p:sp>
        <p:nvSpPr>
          <p:cNvPr id="19" name="文本框 18">
            <a:extLst>
              <a:ext uri="{FF2B5EF4-FFF2-40B4-BE49-F238E27FC236}">
                <a16:creationId xmlns:a16="http://schemas.microsoft.com/office/drawing/2014/main" id="{F6149800-ED6D-F124-BD43-66AC8FB0BF82}"/>
              </a:ext>
            </a:extLst>
          </p:cNvPr>
          <p:cNvSpPr txBox="1"/>
          <p:nvPr/>
        </p:nvSpPr>
        <p:spPr>
          <a:xfrm>
            <a:off x="2555268" y="6035293"/>
            <a:ext cx="1600182" cy="276999"/>
          </a:xfrm>
          <a:prstGeom prst="rect">
            <a:avLst/>
          </a:prstGeom>
          <a:noFill/>
        </p:spPr>
        <p:txBody>
          <a:bodyPr wrap="square">
            <a:spAutoFit/>
          </a:bodyPr>
          <a:lstStyle/>
          <a:p>
            <a:pPr algn="ctr"/>
            <a:r>
              <a:rPr kumimoji="0" lang="zh-CN" altLang="en-US" sz="1200" b="0" i="1" u="none" strike="noStrike" kern="1200" cap="none" spc="0" normalizeH="0" baseline="0" noProof="0">
                <a:ln>
                  <a:noFill/>
                </a:ln>
                <a:solidFill>
                  <a:schemeClr val="bg1">
                    <a:lumMod val="50000"/>
                  </a:schemeClr>
                </a:solidFill>
                <a:effectLst/>
                <a:uLnTx/>
                <a:uFillTx/>
                <a:latin typeface="+mn-ea"/>
                <a:cs typeface="+mn-cs"/>
              </a:rPr>
              <a:t>椎板减压内固定术</a:t>
            </a:r>
            <a:r>
              <a:rPr lang="zh-CN" altLang="en-US" sz="1200" i="1">
                <a:solidFill>
                  <a:schemeClr val="bg1">
                    <a:lumMod val="50000"/>
                  </a:schemeClr>
                </a:solidFill>
                <a:latin typeface="+mn-ea"/>
              </a:rPr>
              <a:t>等</a:t>
            </a:r>
            <a:endParaRPr lang="en-US" i="1">
              <a:solidFill>
                <a:schemeClr val="bg1">
                  <a:lumMod val="50000"/>
                </a:schemeClr>
              </a:solidFill>
              <a:latin typeface="+mn-ea"/>
            </a:endParaRPr>
          </a:p>
        </p:txBody>
      </p:sp>
      <p:sp>
        <p:nvSpPr>
          <p:cNvPr id="27" name="文本框 26">
            <a:extLst>
              <a:ext uri="{FF2B5EF4-FFF2-40B4-BE49-F238E27FC236}">
                <a16:creationId xmlns:a16="http://schemas.microsoft.com/office/drawing/2014/main" id="{D0D96ED1-6B88-54DA-D17E-5D96DB91E564}"/>
              </a:ext>
            </a:extLst>
          </p:cNvPr>
          <p:cNvSpPr txBox="1"/>
          <p:nvPr/>
        </p:nvSpPr>
        <p:spPr>
          <a:xfrm>
            <a:off x="7831452" y="5894641"/>
            <a:ext cx="2602086" cy="276999"/>
          </a:xfrm>
          <a:prstGeom prst="rect">
            <a:avLst/>
          </a:prstGeom>
          <a:noFill/>
        </p:spPr>
        <p:txBody>
          <a:bodyPr wrap="square">
            <a:spAutoFit/>
          </a:bodyPr>
          <a:lstStyle/>
          <a:p>
            <a:pPr algn="ctr"/>
            <a:r>
              <a:rPr kumimoji="0" lang="zh-CN" altLang="en-US" sz="1200" b="0" i="1" u="none" strike="noStrike" kern="1200" cap="none" spc="0" normalizeH="0" baseline="0" noProof="0">
                <a:ln>
                  <a:noFill/>
                </a:ln>
                <a:solidFill>
                  <a:schemeClr val="bg1">
                    <a:lumMod val="50000"/>
                  </a:schemeClr>
                </a:solidFill>
                <a:effectLst/>
                <a:uLnTx/>
                <a:uFillTx/>
                <a:latin typeface="+mn-ea"/>
                <a:cs typeface="+mn-cs"/>
              </a:rPr>
              <a:t>股骨头置换 </a:t>
            </a:r>
            <a:r>
              <a:rPr kumimoji="0" lang="en-US" altLang="zh-CN" sz="1200" b="0" i="1" u="none" strike="noStrike" kern="1200" cap="none" spc="0" normalizeH="0" baseline="0" noProof="0">
                <a:ln>
                  <a:noFill/>
                </a:ln>
                <a:solidFill>
                  <a:schemeClr val="bg1">
                    <a:lumMod val="50000"/>
                  </a:schemeClr>
                </a:solidFill>
                <a:effectLst/>
                <a:uLnTx/>
                <a:uFillTx/>
                <a:latin typeface="+mn-ea"/>
                <a:cs typeface="+mn-cs"/>
              </a:rPr>
              <a:t>&amp; </a:t>
            </a:r>
            <a:r>
              <a:rPr kumimoji="0" lang="zh-CN" altLang="en-US" sz="1200" b="0" i="1" u="none" strike="noStrike" kern="1200" cap="none" spc="0" normalizeH="0" baseline="0" noProof="0">
                <a:ln>
                  <a:noFill/>
                </a:ln>
                <a:solidFill>
                  <a:schemeClr val="bg1">
                    <a:lumMod val="50000"/>
                  </a:schemeClr>
                </a:solidFill>
                <a:effectLst/>
                <a:uLnTx/>
                <a:uFillTx/>
                <a:latin typeface="+mn-ea"/>
                <a:cs typeface="+mn-cs"/>
              </a:rPr>
              <a:t>股骨髓内固定</a:t>
            </a:r>
            <a:endParaRPr lang="en-US" i="1">
              <a:solidFill>
                <a:schemeClr val="bg1">
                  <a:lumMod val="50000"/>
                </a:schemeClr>
              </a:solidFill>
              <a:latin typeface="+mn-ea"/>
            </a:endParaRPr>
          </a:p>
        </p:txBody>
      </p:sp>
    </p:spTree>
    <p:extLst>
      <p:ext uri="{BB962C8B-B14F-4D97-AF65-F5344CB8AC3E}">
        <p14:creationId xmlns:p14="http://schemas.microsoft.com/office/powerpoint/2010/main" val="31414891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C0323E56-CE2E-2FB2-11B9-56C362925A20}"/>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幻灯片" r:id="rId5" imgW="473" imgH="476" progId="TCLayout.ActiveDocument.1">
                  <p:embed/>
                </p:oleObj>
              </mc:Choice>
              <mc:Fallback>
                <p:oleObj name="think-cell 幻灯片" r:id="rId5" imgW="473" imgH="476" progId="TCLayout.ActiveDocument.1">
                  <p:embed/>
                  <p:pic>
                    <p:nvPicPr>
                      <p:cNvPr id="5" name="think-cell data - do not delete" hidden="1">
                        <a:extLst>
                          <a:ext uri="{FF2B5EF4-FFF2-40B4-BE49-F238E27FC236}">
                            <a16:creationId xmlns:a16="http://schemas.microsoft.com/office/drawing/2014/main" id="{C0323E56-CE2E-2FB2-11B9-56C362925A2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grpSp>
        <p:nvGrpSpPr>
          <p:cNvPr id="230" name="组合 229">
            <a:extLst>
              <a:ext uri="{FF2B5EF4-FFF2-40B4-BE49-F238E27FC236}">
                <a16:creationId xmlns:a16="http://schemas.microsoft.com/office/drawing/2014/main" id="{51CE6533-6824-7EA5-A1B3-5620D5FDC391}"/>
              </a:ext>
            </a:extLst>
          </p:cNvPr>
          <p:cNvGrpSpPr/>
          <p:nvPr/>
        </p:nvGrpSpPr>
        <p:grpSpPr>
          <a:xfrm>
            <a:off x="358350" y="1276453"/>
            <a:ext cx="7998951" cy="4932880"/>
            <a:chOff x="358350" y="1154435"/>
            <a:chExt cx="7998951" cy="5176915"/>
          </a:xfrm>
        </p:grpSpPr>
        <p:sp>
          <p:nvSpPr>
            <p:cNvPr id="126" name="íSļiḓe">
              <a:extLst>
                <a:ext uri="{FF2B5EF4-FFF2-40B4-BE49-F238E27FC236}">
                  <a16:creationId xmlns:a16="http://schemas.microsoft.com/office/drawing/2014/main" id="{8F1124B8-5A11-72A6-12F4-11E931B64517}"/>
                </a:ext>
              </a:extLst>
            </p:cNvPr>
            <p:cNvSpPr/>
            <p:nvPr/>
          </p:nvSpPr>
          <p:spPr>
            <a:xfrm>
              <a:off x="358350" y="1597176"/>
              <a:ext cx="3432752" cy="4734174"/>
            </a:xfrm>
            <a:prstGeom prst="rect">
              <a:avLst/>
            </a:prstGeom>
            <a:gradFill flip="none" rotWithShape="1">
              <a:gsLst>
                <a:gs pos="0">
                  <a:srgbClr val="F0894A">
                    <a:lumMod val="5000"/>
                    <a:lumOff val="95000"/>
                  </a:srgbClr>
                </a:gs>
                <a:gs pos="74000">
                  <a:srgbClr val="F0894A">
                    <a:lumMod val="45000"/>
                    <a:lumOff val="55000"/>
                    <a:alpha val="20000"/>
                  </a:srgbClr>
                </a:gs>
                <a:gs pos="83000">
                  <a:srgbClr val="F0894A">
                    <a:lumMod val="45000"/>
                    <a:lumOff val="55000"/>
                    <a:alpha val="20000"/>
                  </a:srgbClr>
                </a:gs>
                <a:gs pos="100000">
                  <a:srgbClr val="F0894A">
                    <a:lumMod val="30000"/>
                    <a:lumOff val="70000"/>
                    <a:alpha val="20000"/>
                  </a:srgbClr>
                </a:gs>
              </a:gsLst>
              <a:lin ang="16200000" scaled="1"/>
              <a:tileRect/>
            </a:gradFill>
            <a:ln w="38100">
              <a:solidFill>
                <a:srgbClr val="FFFFFF"/>
              </a:solidFill>
            </a:ln>
          </p:spPr>
          <p:txBody>
            <a:bodyPr lIns="0" tIns="216000" rIns="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2000" b="1" i="0" u="none" strike="noStrike" kern="0" cap="none" spc="0" normalizeH="0" baseline="0" noProof="0">
                  <a:ln>
                    <a:noFill/>
                  </a:ln>
                  <a:solidFill>
                    <a:srgbClr val="EB613B"/>
                  </a:solidFill>
                  <a:effectLst/>
                  <a:uLnTx/>
                  <a:uFillTx/>
                </a:rPr>
                <a:t>骨转移瘤</a:t>
              </a:r>
              <a:endParaRPr kumimoji="0" sz="2000" b="1" i="0" u="none" strike="noStrike" kern="0" cap="none" spc="0" normalizeH="0" baseline="0" noProof="0">
                <a:ln>
                  <a:noFill/>
                </a:ln>
                <a:solidFill>
                  <a:srgbClr val="EB613B"/>
                </a:solidFill>
                <a:effectLst/>
                <a:uLnTx/>
                <a:uFillTx/>
              </a:endParaRPr>
            </a:p>
          </p:txBody>
        </p:sp>
        <p:sp>
          <p:nvSpPr>
            <p:cNvPr id="127" name="íSļiḓe">
              <a:extLst>
                <a:ext uri="{FF2B5EF4-FFF2-40B4-BE49-F238E27FC236}">
                  <a16:creationId xmlns:a16="http://schemas.microsoft.com/office/drawing/2014/main" id="{828D1631-BF29-57BA-3552-C3C617F683C3}"/>
                </a:ext>
              </a:extLst>
            </p:cNvPr>
            <p:cNvSpPr/>
            <p:nvPr/>
          </p:nvSpPr>
          <p:spPr>
            <a:xfrm>
              <a:off x="3930312" y="1597176"/>
              <a:ext cx="4426989" cy="4734174"/>
            </a:xfrm>
            <a:prstGeom prst="rect">
              <a:avLst/>
            </a:prstGeom>
            <a:gradFill flip="none" rotWithShape="1">
              <a:gsLst>
                <a:gs pos="0">
                  <a:srgbClr val="F0894A">
                    <a:lumMod val="5000"/>
                    <a:lumOff val="95000"/>
                  </a:srgbClr>
                </a:gs>
                <a:gs pos="74000">
                  <a:srgbClr val="F0894A">
                    <a:lumMod val="45000"/>
                    <a:lumOff val="55000"/>
                    <a:alpha val="20000"/>
                  </a:srgbClr>
                </a:gs>
                <a:gs pos="83000">
                  <a:srgbClr val="F0894A">
                    <a:lumMod val="45000"/>
                    <a:lumOff val="55000"/>
                    <a:alpha val="20000"/>
                  </a:srgbClr>
                </a:gs>
                <a:gs pos="100000">
                  <a:srgbClr val="F0894A">
                    <a:lumMod val="30000"/>
                    <a:lumOff val="70000"/>
                    <a:alpha val="20000"/>
                  </a:srgbClr>
                </a:gs>
              </a:gsLst>
              <a:lin ang="16200000" scaled="1"/>
              <a:tileRect/>
            </a:gradFill>
            <a:ln w="38100">
              <a:solidFill>
                <a:srgbClr val="FFFFFF"/>
              </a:solidFill>
            </a:ln>
          </p:spPr>
          <p:txBody>
            <a:bodyPr lIns="0" tIns="216000" rIns="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2000" b="1" i="0" u="none" strike="noStrike" kern="0" cap="none" spc="0" normalizeH="0" baseline="0" noProof="0">
                  <a:ln>
                    <a:noFill/>
                  </a:ln>
                  <a:solidFill>
                    <a:srgbClr val="EB613B"/>
                  </a:solidFill>
                  <a:effectLst/>
                  <a:uLnTx/>
                  <a:uFillTx/>
                </a:rPr>
                <a:t>骨转移瘤 </a:t>
              </a:r>
              <a:r>
                <a:rPr kumimoji="0" lang="en-US" altLang="zh-CN" sz="2000" b="1" i="0" u="none" strike="noStrike" kern="0" cap="none" spc="0" normalizeH="0" baseline="0" noProof="0">
                  <a:ln>
                    <a:noFill/>
                  </a:ln>
                  <a:solidFill>
                    <a:srgbClr val="EB613B"/>
                  </a:solidFill>
                  <a:effectLst/>
                  <a:uLnTx/>
                  <a:uFillTx/>
                </a:rPr>
                <a:t>&amp; </a:t>
              </a:r>
              <a:r>
                <a:rPr kumimoji="0" lang="zh-CN" altLang="en-US" sz="2000" b="1" i="0" u="none" strike="noStrike" kern="0" cap="none" spc="0" normalizeH="0" baseline="0" noProof="0">
                  <a:ln>
                    <a:noFill/>
                  </a:ln>
                  <a:solidFill>
                    <a:srgbClr val="EB613B"/>
                  </a:solidFill>
                  <a:effectLst/>
                  <a:uLnTx/>
                  <a:uFillTx/>
                </a:rPr>
                <a:t>骨破坏</a:t>
              </a:r>
              <a:endParaRPr kumimoji="0" sz="2000" b="1" i="0" u="none" strike="noStrike" kern="0" cap="none" spc="0" normalizeH="0" baseline="0" noProof="0">
                <a:ln>
                  <a:noFill/>
                </a:ln>
                <a:solidFill>
                  <a:srgbClr val="EB613B"/>
                </a:solidFill>
                <a:effectLst/>
                <a:uLnTx/>
                <a:uFillTx/>
              </a:endParaRPr>
            </a:p>
          </p:txBody>
        </p:sp>
        <p:sp>
          <p:nvSpPr>
            <p:cNvPr id="214" name="矩形: 圆顶角 213">
              <a:extLst>
                <a:ext uri="{FF2B5EF4-FFF2-40B4-BE49-F238E27FC236}">
                  <a16:creationId xmlns:a16="http://schemas.microsoft.com/office/drawing/2014/main" id="{846FA696-66E8-4704-927C-7556D68E4F57}"/>
                </a:ext>
              </a:extLst>
            </p:cNvPr>
            <p:cNvSpPr/>
            <p:nvPr/>
          </p:nvSpPr>
          <p:spPr>
            <a:xfrm>
              <a:off x="358350" y="1154435"/>
              <a:ext cx="7998951" cy="435259"/>
            </a:xfrm>
            <a:prstGeom prst="round2SameRect">
              <a:avLst>
                <a:gd name="adj1" fmla="val 50000"/>
                <a:gd name="adj2" fmla="val 0"/>
              </a:avLst>
            </a:prstGeom>
            <a:gradFill>
              <a:gsLst>
                <a:gs pos="0">
                  <a:srgbClr val="F0894A"/>
                </a:gs>
                <a:gs pos="100000">
                  <a:srgbClr val="EB5C29"/>
                </a:gs>
              </a:gsLst>
              <a:lin ang="16200000" scaled="1"/>
            </a:gradFill>
            <a:ln w="12700" cap="flat" cmpd="sng" algn="ctr">
              <a:noFill/>
              <a:prstDash val="solid"/>
              <a:miter lim="800000"/>
            </a:ln>
            <a:effectLst>
              <a:glow rad="12700">
                <a:srgbClr val="F0894A">
                  <a:satMod val="175000"/>
                  <a:alpha val="40000"/>
                </a:srgbClr>
              </a:glow>
            </a:effectLst>
          </p:spPr>
          <p:txBody>
            <a:bodyPr wrap="none" lIns="0" tIns="0" rIns="0" bIns="72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2000" b="1" i="0" u="none" strike="noStrike" kern="0" cap="none" spc="0" normalizeH="0" baseline="0" noProof="0">
                  <a:ln>
                    <a:noFill/>
                  </a:ln>
                  <a:solidFill>
                    <a:srgbClr val="FFFFFF"/>
                  </a:solidFill>
                  <a:effectLst>
                    <a:outerShdw blurRad="38100" dist="38100" dir="2700000" algn="tl">
                      <a:srgbClr val="000000">
                        <a:alpha val="43137"/>
                      </a:srgbClr>
                    </a:outerShdw>
                  </a:effectLst>
                  <a:uLnTx/>
                  <a:uFillTx/>
                </a:rPr>
                <a:t>骨转移治疗的目标</a:t>
              </a:r>
            </a:p>
          </p:txBody>
        </p:sp>
      </p:grpSp>
      <p:sp>
        <p:nvSpPr>
          <p:cNvPr id="2" name="标题 1">
            <a:extLst>
              <a:ext uri="{FF2B5EF4-FFF2-40B4-BE49-F238E27FC236}">
                <a16:creationId xmlns:a16="http://schemas.microsoft.com/office/drawing/2014/main" id="{B0DB34C5-E921-2423-CFF6-CB9A97BF0F7F}"/>
              </a:ext>
            </a:extLst>
          </p:cNvPr>
          <p:cNvSpPr>
            <a:spLocks noGrp="1"/>
          </p:cNvSpPr>
          <p:nvPr>
            <p:ph type="title"/>
          </p:nvPr>
        </p:nvSpPr>
        <p:spPr>
          <a:xfrm>
            <a:off x="497239" y="115527"/>
            <a:ext cx="11274269" cy="726700"/>
          </a:xfrm>
          <a:noFill/>
        </p:spPr>
        <p:txBody>
          <a:bodyPr vert="horz"/>
          <a:lstStyle/>
          <a:p>
            <a:pPr algn="l"/>
            <a:r>
              <a:rPr lang="zh-CN" altLang="en-US" sz="2400"/>
              <a:t>骨转移治疗的目标：实现骨转移瘤与骨破坏的全面抑制，</a:t>
            </a:r>
            <a:br>
              <a:rPr lang="zh-CN" altLang="en-US" sz="2400"/>
            </a:br>
            <a:r>
              <a:rPr lang="zh-CN" altLang="en-US" sz="2400"/>
              <a:t>让患者远离骨相关事件，助力实现高质量长生存</a:t>
            </a:r>
          </a:p>
        </p:txBody>
      </p:sp>
      <p:sp>
        <p:nvSpPr>
          <p:cNvPr id="3" name="内容占位符 2">
            <a:extLst>
              <a:ext uri="{FF2B5EF4-FFF2-40B4-BE49-F238E27FC236}">
                <a16:creationId xmlns:a16="http://schemas.microsoft.com/office/drawing/2014/main" id="{2412ACCC-D8C5-6EA1-7DB9-C9F7F0DBCC2D}"/>
              </a:ext>
            </a:extLst>
          </p:cNvPr>
          <p:cNvSpPr>
            <a:spLocks noGrp="1"/>
          </p:cNvSpPr>
          <p:nvPr>
            <p:ph idx="13"/>
          </p:nvPr>
        </p:nvSpPr>
        <p:spPr/>
        <p:txBody>
          <a:bodyPr/>
          <a:lstStyle/>
          <a:p>
            <a:r>
              <a:rPr lang="en-US" altLang="zh-CN">
                <a:solidFill>
                  <a:schemeClr val="tx1">
                    <a:lumMod val="65000"/>
                    <a:lumOff val="35000"/>
                  </a:schemeClr>
                </a:solidFill>
              </a:rPr>
              <a:t>Oster, Gerry, et al. Supportive Care in Cancer 21 (2013): 3279-3286.</a:t>
            </a:r>
          </a:p>
          <a:p>
            <a:pPr marL="0" indent="0">
              <a:buNone/>
            </a:pPr>
            <a:r>
              <a:rPr lang="zh-CN" altLang="en-US">
                <a:solidFill>
                  <a:schemeClr val="tx1">
                    <a:lumMod val="65000"/>
                    <a:lumOff val="35000"/>
                  </a:schemeClr>
                </a:solidFill>
              </a:rPr>
              <a:t>注：标题中“骨转移瘤”的描述是指转移至骨骼的肿瘤细胞</a:t>
            </a:r>
            <a:endParaRPr lang="en-US" altLang="zh-CN">
              <a:solidFill>
                <a:schemeClr val="tx1">
                  <a:lumMod val="65000"/>
                  <a:lumOff val="35000"/>
                </a:schemeClr>
              </a:solidFill>
            </a:endParaRPr>
          </a:p>
        </p:txBody>
      </p:sp>
      <p:grpSp>
        <p:nvGrpSpPr>
          <p:cNvPr id="167" name="组合 166">
            <a:extLst>
              <a:ext uri="{FF2B5EF4-FFF2-40B4-BE49-F238E27FC236}">
                <a16:creationId xmlns:a16="http://schemas.microsoft.com/office/drawing/2014/main" id="{73D5E70E-C01E-CC14-75CE-6E60F6DEF161}"/>
              </a:ext>
            </a:extLst>
          </p:cNvPr>
          <p:cNvGrpSpPr/>
          <p:nvPr/>
        </p:nvGrpSpPr>
        <p:grpSpPr>
          <a:xfrm>
            <a:off x="8533839" y="1252031"/>
            <a:ext cx="3310076" cy="2032091"/>
            <a:chOff x="9072654" y="3924807"/>
            <a:chExt cx="2978311" cy="1828417"/>
          </a:xfrm>
        </p:grpSpPr>
        <p:sp>
          <p:nvSpPr>
            <p:cNvPr id="157" name="箭头: V 形 156">
              <a:extLst>
                <a:ext uri="{FF2B5EF4-FFF2-40B4-BE49-F238E27FC236}">
                  <a16:creationId xmlns:a16="http://schemas.microsoft.com/office/drawing/2014/main" id="{E4EA41B1-3B5E-1F24-2E1A-1CC6E0D6826B}"/>
                </a:ext>
              </a:extLst>
            </p:cNvPr>
            <p:cNvSpPr/>
            <p:nvPr/>
          </p:nvSpPr>
          <p:spPr>
            <a:xfrm>
              <a:off x="9072654" y="3924807"/>
              <a:ext cx="2978311" cy="1828417"/>
            </a:xfrm>
            <a:prstGeom prst="chevron">
              <a:avLst>
                <a:gd name="adj" fmla="val 3102"/>
              </a:avLst>
            </a:prstGeom>
            <a:gradFill>
              <a:gsLst>
                <a:gs pos="0">
                  <a:srgbClr val="F0894A"/>
                </a:gs>
                <a:gs pos="100000">
                  <a:srgbClr val="EB5C29"/>
                </a:gs>
              </a:gsLst>
              <a:lin ang="16200000" scaled="1"/>
            </a:gradFill>
            <a:ln w="12700" cap="flat" cmpd="sng" algn="ctr">
              <a:noFill/>
              <a:prstDash val="solid"/>
              <a:miter lim="800000"/>
            </a:ln>
            <a:effectLst>
              <a:glow rad="12700">
                <a:srgbClr val="F0894A">
                  <a:satMod val="175000"/>
                  <a:alpha val="40000"/>
                </a:srgbClr>
              </a:glow>
              <a:outerShdw blurRad="114300" sx="102000" sy="102000" algn="ctr" rotWithShape="0">
                <a:srgbClr val="F0894A">
                  <a:alpha val="36000"/>
                </a:srgbClr>
              </a:outerShdw>
            </a:effectLst>
          </p:spPr>
          <p:txBody>
            <a:bodyPr lIns="0" tIns="0" rIns="0" bIns="0" rtlCol="0" anchor="ctr"/>
            <a:lstStyle/>
            <a:p>
              <a:pPr marL="0" marR="0" lvl="0" indent="0" algn="ctr" defTabSz="914400" eaLnBrk="1" fontAlgn="auto" latinLnBrk="0" hangingPunct="1">
                <a:spcAft>
                  <a:spcPts val="1200"/>
                </a:spcAft>
                <a:buClrTx/>
                <a:buSzTx/>
                <a:buFontTx/>
                <a:buNone/>
                <a:tabLst/>
                <a:defRPr/>
              </a:pPr>
              <a:endParaRPr lang="en-US" altLang="zh-CN" sz="1600" b="1" kern="0">
                <a:solidFill>
                  <a:srgbClr val="FFFFFF"/>
                </a:solidFill>
                <a:effectLst>
                  <a:outerShdw blurRad="38100" dist="38100" dir="2700000" algn="tl">
                    <a:srgbClr val="000000">
                      <a:alpha val="43137"/>
                    </a:srgbClr>
                  </a:outerShdw>
                </a:effectLst>
              </a:endParaRPr>
            </a:p>
            <a:p>
              <a:pPr marL="0" marR="0" lvl="0" indent="0" algn="ctr" defTabSz="914400" eaLnBrk="1" fontAlgn="auto" latinLnBrk="0" hangingPunct="1">
                <a:spcAft>
                  <a:spcPts val="1200"/>
                </a:spcAft>
                <a:buClrTx/>
                <a:buSzTx/>
                <a:buFontTx/>
                <a:buNone/>
                <a:tabLst/>
                <a:defRPr/>
              </a:pPr>
              <a:endParaRPr lang="en-US" altLang="zh-CN" sz="1600" b="1" kern="0">
                <a:solidFill>
                  <a:srgbClr val="FFFFFF"/>
                </a:solidFill>
                <a:effectLst>
                  <a:outerShdw blurRad="38100" dist="38100" dir="2700000" algn="tl">
                    <a:srgbClr val="000000">
                      <a:alpha val="43137"/>
                    </a:srgbClr>
                  </a:outerShdw>
                </a:effectLst>
              </a:endParaRPr>
            </a:p>
          </p:txBody>
        </p:sp>
        <p:sp>
          <p:nvSpPr>
            <p:cNvPr id="158" name="seat-belt-on-silhouette_62723">
              <a:extLst>
                <a:ext uri="{FF2B5EF4-FFF2-40B4-BE49-F238E27FC236}">
                  <a16:creationId xmlns:a16="http://schemas.microsoft.com/office/drawing/2014/main" id="{73E5E553-7D42-209C-B748-8D18455CE32F}"/>
                </a:ext>
              </a:extLst>
            </p:cNvPr>
            <p:cNvSpPr/>
            <p:nvPr/>
          </p:nvSpPr>
          <p:spPr>
            <a:xfrm>
              <a:off x="9322524" y="4288634"/>
              <a:ext cx="447453" cy="410039"/>
            </a:xfrm>
            <a:custGeom>
              <a:avLst/>
              <a:gdLst>
                <a:gd name="connsiteX0" fmla="*/ 273408 w 607614"/>
                <a:gd name="connsiteY0" fmla="*/ 445324 h 556807"/>
                <a:gd name="connsiteX1" fmla="*/ 293999 w 607614"/>
                <a:gd name="connsiteY1" fmla="*/ 445324 h 556807"/>
                <a:gd name="connsiteX2" fmla="*/ 293999 w 607614"/>
                <a:gd name="connsiteY2" fmla="*/ 485531 h 556807"/>
                <a:gd name="connsiteX3" fmla="*/ 273408 w 607614"/>
                <a:gd name="connsiteY3" fmla="*/ 485531 h 556807"/>
                <a:gd name="connsiteX4" fmla="*/ 404833 w 607614"/>
                <a:gd name="connsiteY4" fmla="*/ 424837 h 556807"/>
                <a:gd name="connsiteX5" fmla="*/ 394960 w 607614"/>
                <a:gd name="connsiteY5" fmla="*/ 435455 h 556807"/>
                <a:gd name="connsiteX6" fmla="*/ 394960 w 607614"/>
                <a:gd name="connsiteY6" fmla="*/ 496131 h 556807"/>
                <a:gd name="connsiteX7" fmla="*/ 404833 w 607614"/>
                <a:gd name="connsiteY7" fmla="*/ 505991 h 556807"/>
                <a:gd name="connsiteX8" fmla="*/ 455718 w 607614"/>
                <a:gd name="connsiteY8" fmla="*/ 505991 h 556807"/>
                <a:gd name="connsiteX9" fmla="*/ 465592 w 607614"/>
                <a:gd name="connsiteY9" fmla="*/ 496131 h 556807"/>
                <a:gd name="connsiteX10" fmla="*/ 465592 w 607614"/>
                <a:gd name="connsiteY10" fmla="*/ 435455 h 556807"/>
                <a:gd name="connsiteX11" fmla="*/ 455718 w 607614"/>
                <a:gd name="connsiteY11" fmla="*/ 424837 h 556807"/>
                <a:gd name="connsiteX12" fmla="*/ 263577 w 607614"/>
                <a:gd name="connsiteY12" fmla="*/ 424812 h 556807"/>
                <a:gd name="connsiteX13" fmla="*/ 263577 w 607614"/>
                <a:gd name="connsiteY13" fmla="*/ 505981 h 556807"/>
                <a:gd name="connsiteX14" fmla="*/ 292442 w 607614"/>
                <a:gd name="connsiteY14" fmla="*/ 505981 h 556807"/>
                <a:gd name="connsiteX15" fmla="*/ 303836 w 607614"/>
                <a:gd name="connsiteY15" fmla="*/ 494602 h 556807"/>
                <a:gd name="connsiteX16" fmla="*/ 303836 w 607614"/>
                <a:gd name="connsiteY16" fmla="*/ 436191 h 556807"/>
                <a:gd name="connsiteX17" fmla="*/ 292442 w 607614"/>
                <a:gd name="connsiteY17" fmla="*/ 424812 h 556807"/>
                <a:gd name="connsiteX18" fmla="*/ 516477 w 607614"/>
                <a:gd name="connsiteY18" fmla="*/ 414977 h 556807"/>
                <a:gd name="connsiteX19" fmla="*/ 516477 w 607614"/>
                <a:gd name="connsiteY19" fmla="*/ 515851 h 556807"/>
                <a:gd name="connsiteX20" fmla="*/ 587108 w 607614"/>
                <a:gd name="connsiteY20" fmla="*/ 515851 h 556807"/>
                <a:gd name="connsiteX21" fmla="*/ 587108 w 607614"/>
                <a:gd name="connsiteY21" fmla="*/ 414977 h 556807"/>
                <a:gd name="connsiteX22" fmla="*/ 20509 w 607614"/>
                <a:gd name="connsiteY22" fmla="*/ 414950 h 556807"/>
                <a:gd name="connsiteX23" fmla="*/ 20509 w 607614"/>
                <a:gd name="connsiteY23" fmla="*/ 515843 h 556807"/>
                <a:gd name="connsiteX24" fmla="*/ 121534 w 607614"/>
                <a:gd name="connsiteY24" fmla="*/ 515843 h 556807"/>
                <a:gd name="connsiteX25" fmla="*/ 121534 w 607614"/>
                <a:gd name="connsiteY25" fmla="*/ 414950 h 556807"/>
                <a:gd name="connsiteX26" fmla="*/ 182301 w 607614"/>
                <a:gd name="connsiteY26" fmla="*/ 394468 h 556807"/>
                <a:gd name="connsiteX27" fmla="*/ 182301 w 607614"/>
                <a:gd name="connsiteY27" fmla="*/ 536325 h 556807"/>
                <a:gd name="connsiteX28" fmla="*/ 218762 w 607614"/>
                <a:gd name="connsiteY28" fmla="*/ 536325 h 556807"/>
                <a:gd name="connsiteX29" fmla="*/ 243068 w 607614"/>
                <a:gd name="connsiteY29" fmla="*/ 512050 h 556807"/>
                <a:gd name="connsiteX30" fmla="*/ 243068 w 607614"/>
                <a:gd name="connsiteY30" fmla="*/ 419502 h 556807"/>
                <a:gd name="connsiteX31" fmla="*/ 218762 w 607614"/>
                <a:gd name="connsiteY31" fmla="*/ 394468 h 556807"/>
                <a:gd name="connsiteX32" fmla="*/ 211166 w 607614"/>
                <a:gd name="connsiteY32" fmla="*/ 394468 h 556807"/>
                <a:gd name="connsiteX33" fmla="*/ 142043 w 607614"/>
                <a:gd name="connsiteY33" fmla="*/ 394468 h 556807"/>
                <a:gd name="connsiteX34" fmla="*/ 142043 w 607614"/>
                <a:gd name="connsiteY34" fmla="*/ 414950 h 556807"/>
                <a:gd name="connsiteX35" fmla="*/ 142043 w 607614"/>
                <a:gd name="connsiteY35" fmla="*/ 536325 h 556807"/>
                <a:gd name="connsiteX36" fmla="*/ 161792 w 607614"/>
                <a:gd name="connsiteY36" fmla="*/ 536325 h 556807"/>
                <a:gd name="connsiteX37" fmla="*/ 161792 w 607614"/>
                <a:gd name="connsiteY37" fmla="*/ 394468 h 556807"/>
                <a:gd name="connsiteX38" fmla="*/ 378252 w 607614"/>
                <a:gd name="connsiteY38" fmla="*/ 374779 h 556807"/>
                <a:gd name="connsiteX39" fmla="*/ 482300 w 607614"/>
                <a:gd name="connsiteY39" fmla="*/ 374779 h 556807"/>
                <a:gd name="connsiteX40" fmla="*/ 513439 w 607614"/>
                <a:gd name="connsiteY40" fmla="*/ 394499 h 556807"/>
                <a:gd name="connsiteX41" fmla="*/ 607614 w 607614"/>
                <a:gd name="connsiteY41" fmla="*/ 394499 h 556807"/>
                <a:gd name="connsiteX42" fmla="*/ 607614 w 607614"/>
                <a:gd name="connsiteY42" fmla="*/ 536329 h 556807"/>
                <a:gd name="connsiteX43" fmla="*/ 513439 w 607614"/>
                <a:gd name="connsiteY43" fmla="*/ 536329 h 556807"/>
                <a:gd name="connsiteX44" fmla="*/ 482300 w 607614"/>
                <a:gd name="connsiteY44" fmla="*/ 556807 h 556807"/>
                <a:gd name="connsiteX45" fmla="*/ 378252 w 607614"/>
                <a:gd name="connsiteY45" fmla="*/ 556807 h 556807"/>
                <a:gd name="connsiteX46" fmla="*/ 344075 w 607614"/>
                <a:gd name="connsiteY46" fmla="*/ 522677 h 556807"/>
                <a:gd name="connsiteX47" fmla="*/ 344075 w 607614"/>
                <a:gd name="connsiteY47" fmla="*/ 408151 h 556807"/>
                <a:gd name="connsiteX48" fmla="*/ 378252 w 607614"/>
                <a:gd name="connsiteY48" fmla="*/ 374779 h 556807"/>
                <a:gd name="connsiteX49" fmla="*/ 405621 w 607614"/>
                <a:gd name="connsiteY49" fmla="*/ 0 h 556807"/>
                <a:gd name="connsiteX50" fmla="*/ 606152 w 607614"/>
                <a:gd name="connsiteY50" fmla="*/ 0 h 556807"/>
                <a:gd name="connsiteX51" fmla="*/ 229396 w 607614"/>
                <a:gd name="connsiteY51" fmla="*/ 377021 h 556807"/>
                <a:gd name="connsiteX52" fmla="*/ 230155 w 607614"/>
                <a:gd name="connsiteY52" fmla="*/ 377779 h 556807"/>
                <a:gd name="connsiteX53" fmla="*/ 257501 w 607614"/>
                <a:gd name="connsiteY53" fmla="*/ 405088 h 556807"/>
                <a:gd name="connsiteX54" fmla="*/ 292442 w 607614"/>
                <a:gd name="connsiteY54" fmla="*/ 405088 h 556807"/>
                <a:gd name="connsiteX55" fmla="*/ 324345 w 607614"/>
                <a:gd name="connsiteY55" fmla="*/ 436191 h 556807"/>
                <a:gd name="connsiteX56" fmla="*/ 324345 w 607614"/>
                <a:gd name="connsiteY56" fmla="*/ 494602 h 556807"/>
                <a:gd name="connsiteX57" fmla="*/ 292442 w 607614"/>
                <a:gd name="connsiteY57" fmla="*/ 526463 h 556807"/>
                <a:gd name="connsiteX58" fmla="*/ 257501 w 607614"/>
                <a:gd name="connsiteY58" fmla="*/ 526463 h 556807"/>
                <a:gd name="connsiteX59" fmla="*/ 230155 w 607614"/>
                <a:gd name="connsiteY59" fmla="*/ 553773 h 556807"/>
                <a:gd name="connsiteX60" fmla="*/ 222560 w 607614"/>
                <a:gd name="connsiteY60" fmla="*/ 556807 h 556807"/>
                <a:gd name="connsiteX61" fmla="*/ 172427 w 607614"/>
                <a:gd name="connsiteY61" fmla="*/ 556807 h 556807"/>
                <a:gd name="connsiteX62" fmla="*/ 131409 w 607614"/>
                <a:gd name="connsiteY62" fmla="*/ 556807 h 556807"/>
                <a:gd name="connsiteX63" fmla="*/ 121534 w 607614"/>
                <a:gd name="connsiteY63" fmla="*/ 546187 h 556807"/>
                <a:gd name="connsiteX64" fmla="*/ 121534 w 607614"/>
                <a:gd name="connsiteY64" fmla="*/ 536325 h 556807"/>
                <a:gd name="connsiteX65" fmla="*/ 0 w 607614"/>
                <a:gd name="connsiteY65" fmla="*/ 536325 h 556807"/>
                <a:gd name="connsiteX66" fmla="*/ 0 w 607614"/>
                <a:gd name="connsiteY66" fmla="*/ 394468 h 556807"/>
                <a:gd name="connsiteX67" fmla="*/ 10634 w 607614"/>
                <a:gd name="connsiteY67" fmla="*/ 394468 h 556807"/>
                <a:gd name="connsiteX68" fmla="*/ 11394 w 607614"/>
                <a:gd name="connsiteY68" fmla="*/ 394468 h 556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607614" h="556807">
                  <a:moveTo>
                    <a:pt x="273408" y="445324"/>
                  </a:moveTo>
                  <a:lnTo>
                    <a:pt x="293999" y="445324"/>
                  </a:lnTo>
                  <a:lnTo>
                    <a:pt x="293999" y="485531"/>
                  </a:lnTo>
                  <a:lnTo>
                    <a:pt x="273408" y="485531"/>
                  </a:lnTo>
                  <a:close/>
                  <a:moveTo>
                    <a:pt x="404833" y="424837"/>
                  </a:moveTo>
                  <a:cubicBezTo>
                    <a:pt x="399517" y="424837"/>
                    <a:pt x="394960" y="429387"/>
                    <a:pt x="394960" y="435455"/>
                  </a:cubicBezTo>
                  <a:lnTo>
                    <a:pt x="394960" y="496131"/>
                  </a:lnTo>
                  <a:cubicBezTo>
                    <a:pt x="394960" y="501440"/>
                    <a:pt x="399517" y="505991"/>
                    <a:pt x="404833" y="505991"/>
                  </a:cubicBezTo>
                  <a:lnTo>
                    <a:pt x="455718" y="505991"/>
                  </a:lnTo>
                  <a:cubicBezTo>
                    <a:pt x="461035" y="505991"/>
                    <a:pt x="465592" y="501440"/>
                    <a:pt x="465592" y="496131"/>
                  </a:cubicBezTo>
                  <a:lnTo>
                    <a:pt x="465592" y="435455"/>
                  </a:lnTo>
                  <a:cubicBezTo>
                    <a:pt x="465592" y="429387"/>
                    <a:pt x="461035" y="424837"/>
                    <a:pt x="455718" y="424837"/>
                  </a:cubicBezTo>
                  <a:close/>
                  <a:moveTo>
                    <a:pt x="263577" y="424812"/>
                  </a:moveTo>
                  <a:lnTo>
                    <a:pt x="263577" y="505981"/>
                  </a:lnTo>
                  <a:lnTo>
                    <a:pt x="292442" y="505981"/>
                  </a:lnTo>
                  <a:cubicBezTo>
                    <a:pt x="298518" y="505981"/>
                    <a:pt x="303836" y="500671"/>
                    <a:pt x="303836" y="494602"/>
                  </a:cubicBezTo>
                  <a:lnTo>
                    <a:pt x="303836" y="436191"/>
                  </a:lnTo>
                  <a:cubicBezTo>
                    <a:pt x="303836" y="430122"/>
                    <a:pt x="298518" y="424812"/>
                    <a:pt x="292442" y="424812"/>
                  </a:cubicBezTo>
                  <a:close/>
                  <a:moveTo>
                    <a:pt x="516477" y="414977"/>
                  </a:moveTo>
                  <a:lnTo>
                    <a:pt x="516477" y="515851"/>
                  </a:lnTo>
                  <a:lnTo>
                    <a:pt x="587108" y="515851"/>
                  </a:lnTo>
                  <a:lnTo>
                    <a:pt x="587108" y="414977"/>
                  </a:lnTo>
                  <a:close/>
                  <a:moveTo>
                    <a:pt x="20509" y="414950"/>
                  </a:moveTo>
                  <a:lnTo>
                    <a:pt x="20509" y="515843"/>
                  </a:lnTo>
                  <a:lnTo>
                    <a:pt x="121534" y="515843"/>
                  </a:lnTo>
                  <a:lnTo>
                    <a:pt x="121534" y="414950"/>
                  </a:lnTo>
                  <a:close/>
                  <a:moveTo>
                    <a:pt x="182301" y="394468"/>
                  </a:moveTo>
                  <a:lnTo>
                    <a:pt x="182301" y="536325"/>
                  </a:lnTo>
                  <a:lnTo>
                    <a:pt x="218762" y="536325"/>
                  </a:lnTo>
                  <a:lnTo>
                    <a:pt x="243068" y="512050"/>
                  </a:lnTo>
                  <a:lnTo>
                    <a:pt x="243068" y="419502"/>
                  </a:lnTo>
                  <a:lnTo>
                    <a:pt x="218762" y="394468"/>
                  </a:lnTo>
                  <a:lnTo>
                    <a:pt x="211166" y="394468"/>
                  </a:lnTo>
                  <a:close/>
                  <a:moveTo>
                    <a:pt x="142043" y="394468"/>
                  </a:moveTo>
                  <a:lnTo>
                    <a:pt x="142043" y="414950"/>
                  </a:lnTo>
                  <a:lnTo>
                    <a:pt x="142043" y="536325"/>
                  </a:lnTo>
                  <a:lnTo>
                    <a:pt x="161792" y="536325"/>
                  </a:lnTo>
                  <a:lnTo>
                    <a:pt x="161792" y="394468"/>
                  </a:lnTo>
                  <a:close/>
                  <a:moveTo>
                    <a:pt x="378252" y="374779"/>
                  </a:moveTo>
                  <a:lnTo>
                    <a:pt x="482300" y="374779"/>
                  </a:lnTo>
                  <a:cubicBezTo>
                    <a:pt x="496730" y="374779"/>
                    <a:pt x="508122" y="383122"/>
                    <a:pt x="513439" y="394499"/>
                  </a:cubicBezTo>
                  <a:lnTo>
                    <a:pt x="607614" y="394499"/>
                  </a:lnTo>
                  <a:lnTo>
                    <a:pt x="607614" y="536329"/>
                  </a:lnTo>
                  <a:lnTo>
                    <a:pt x="513439" y="536329"/>
                  </a:lnTo>
                  <a:cubicBezTo>
                    <a:pt x="508122" y="548464"/>
                    <a:pt x="496730" y="556807"/>
                    <a:pt x="482300" y="556807"/>
                  </a:cubicBezTo>
                  <a:lnTo>
                    <a:pt x="378252" y="556807"/>
                  </a:lnTo>
                  <a:cubicBezTo>
                    <a:pt x="359265" y="556807"/>
                    <a:pt x="344075" y="541638"/>
                    <a:pt x="344075" y="522677"/>
                  </a:cubicBezTo>
                  <a:lnTo>
                    <a:pt x="344075" y="408151"/>
                  </a:lnTo>
                  <a:cubicBezTo>
                    <a:pt x="344075" y="389948"/>
                    <a:pt x="359265" y="374779"/>
                    <a:pt x="378252" y="374779"/>
                  </a:cubicBezTo>
                  <a:close/>
                  <a:moveTo>
                    <a:pt x="405621" y="0"/>
                  </a:moveTo>
                  <a:lnTo>
                    <a:pt x="606152" y="0"/>
                  </a:lnTo>
                  <a:lnTo>
                    <a:pt x="229396" y="377021"/>
                  </a:lnTo>
                  <a:cubicBezTo>
                    <a:pt x="229396" y="377021"/>
                    <a:pt x="229396" y="377021"/>
                    <a:pt x="230155" y="377779"/>
                  </a:cubicBezTo>
                  <a:lnTo>
                    <a:pt x="257501" y="405088"/>
                  </a:lnTo>
                  <a:lnTo>
                    <a:pt x="292442" y="405088"/>
                  </a:lnTo>
                  <a:cubicBezTo>
                    <a:pt x="309912" y="405088"/>
                    <a:pt x="324345" y="418743"/>
                    <a:pt x="324345" y="436191"/>
                  </a:cubicBezTo>
                  <a:lnTo>
                    <a:pt x="324345" y="494602"/>
                  </a:lnTo>
                  <a:cubicBezTo>
                    <a:pt x="324345" y="512050"/>
                    <a:pt x="309912" y="526463"/>
                    <a:pt x="292442" y="526463"/>
                  </a:cubicBezTo>
                  <a:lnTo>
                    <a:pt x="257501" y="526463"/>
                  </a:lnTo>
                  <a:lnTo>
                    <a:pt x="230155" y="553773"/>
                  </a:lnTo>
                  <a:cubicBezTo>
                    <a:pt x="227877" y="555290"/>
                    <a:pt x="225598" y="556807"/>
                    <a:pt x="222560" y="556807"/>
                  </a:cubicBezTo>
                  <a:lnTo>
                    <a:pt x="172427" y="556807"/>
                  </a:lnTo>
                  <a:lnTo>
                    <a:pt x="131409" y="556807"/>
                  </a:lnTo>
                  <a:cubicBezTo>
                    <a:pt x="126092" y="556807"/>
                    <a:pt x="121534" y="552255"/>
                    <a:pt x="121534" y="546187"/>
                  </a:cubicBezTo>
                  <a:lnTo>
                    <a:pt x="121534" y="536325"/>
                  </a:lnTo>
                  <a:lnTo>
                    <a:pt x="0" y="536325"/>
                  </a:lnTo>
                  <a:lnTo>
                    <a:pt x="0" y="394468"/>
                  </a:lnTo>
                  <a:lnTo>
                    <a:pt x="10634" y="394468"/>
                  </a:lnTo>
                  <a:cubicBezTo>
                    <a:pt x="11394" y="394468"/>
                    <a:pt x="11394" y="394468"/>
                    <a:pt x="11394" y="39446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9" name="文本框 158">
              <a:extLst>
                <a:ext uri="{FF2B5EF4-FFF2-40B4-BE49-F238E27FC236}">
                  <a16:creationId xmlns:a16="http://schemas.microsoft.com/office/drawing/2014/main" id="{0FE08394-7BF8-E5A9-05C9-40CF9C038449}"/>
                </a:ext>
              </a:extLst>
            </p:cNvPr>
            <p:cNvSpPr txBox="1"/>
            <p:nvPr/>
          </p:nvSpPr>
          <p:spPr>
            <a:xfrm>
              <a:off x="9834205" y="4100247"/>
              <a:ext cx="2101502" cy="671551"/>
            </a:xfrm>
            <a:prstGeom prst="rect">
              <a:avLst/>
            </a:prstGeom>
            <a:noFill/>
          </p:spPr>
          <p:txBody>
            <a:bodyPr wrap="square">
              <a:spAutoFit/>
            </a:bodyPr>
            <a:lstStyle/>
            <a:p>
              <a:pPr marL="0" marR="0" lvl="0" indent="0" algn="ctr" defTabSz="914400" eaLnBrk="1" fontAlgn="auto" latinLnBrk="0" hangingPunct="1">
                <a:spcBef>
                  <a:spcPts val="0"/>
                </a:spcBef>
                <a:buClrTx/>
                <a:buSzTx/>
                <a:buFontTx/>
                <a:buNone/>
                <a:tabLst/>
                <a:defRPr/>
              </a:pPr>
              <a:r>
                <a:rPr kumimoji="0" lang="zh-CN" altLang="en-US" sz="2200" b="1" i="0" u="none" strike="noStrike" kern="0" cap="none" spc="0" normalizeH="0" baseline="0" noProof="0">
                  <a:ln>
                    <a:noFill/>
                  </a:ln>
                  <a:solidFill>
                    <a:srgbClr val="FFFFFF"/>
                  </a:solidFill>
                  <a:effectLst>
                    <a:outerShdw blurRad="38100" dist="38100" dir="2700000" algn="tl">
                      <a:srgbClr val="000000">
                        <a:alpha val="43137"/>
                      </a:srgbClr>
                    </a:outerShdw>
                  </a:effectLst>
                  <a:uLnTx/>
                  <a:uFillTx/>
                </a:rPr>
                <a:t>降低风险</a:t>
              </a:r>
            </a:p>
            <a:p>
              <a:pPr marL="0" marR="0" lvl="0" indent="0" algn="ctr" defTabSz="914400" eaLnBrk="1" fontAlgn="auto" latinLnBrk="0" hangingPunct="1">
                <a:spcBef>
                  <a:spcPts val="300"/>
                </a:spcBef>
                <a:buClrTx/>
                <a:buSzTx/>
                <a:buFontTx/>
                <a:buNone/>
                <a:tabLst/>
                <a:defRPr/>
              </a:pPr>
              <a:r>
                <a:rPr kumimoji="0" lang="zh-CN" altLang="en-US" b="1" i="0" u="none" strike="noStrike" kern="0" cap="none" spc="0" normalizeH="0" baseline="0" noProof="0">
                  <a:ln>
                    <a:noFill/>
                  </a:ln>
                  <a:solidFill>
                    <a:srgbClr val="FFFFFF"/>
                  </a:solidFill>
                  <a:effectLst>
                    <a:outerShdw blurRad="38100" dist="38100" dir="2700000" algn="tl">
                      <a:srgbClr val="000000">
                        <a:alpha val="43137"/>
                      </a:srgbClr>
                    </a:outerShdw>
                  </a:effectLst>
                  <a:uLnTx/>
                  <a:uFillTx/>
                </a:rPr>
                <a:t>始终是临床的愿景</a:t>
              </a:r>
            </a:p>
          </p:txBody>
        </p:sp>
        <p:sp>
          <p:nvSpPr>
            <p:cNvPr id="160" name="文本框 159">
              <a:extLst>
                <a:ext uri="{FF2B5EF4-FFF2-40B4-BE49-F238E27FC236}">
                  <a16:creationId xmlns:a16="http://schemas.microsoft.com/office/drawing/2014/main" id="{50B39D0B-1D93-40E0-488C-7C878295DD58}"/>
                </a:ext>
              </a:extLst>
            </p:cNvPr>
            <p:cNvSpPr txBox="1"/>
            <p:nvPr/>
          </p:nvSpPr>
          <p:spPr>
            <a:xfrm>
              <a:off x="9353929" y="4991000"/>
              <a:ext cx="2447650" cy="561692"/>
            </a:xfrm>
            <a:prstGeom prst="rect">
              <a:avLst/>
            </a:prstGeom>
            <a:noFill/>
          </p:spPr>
          <p:txBody>
            <a:bodyPr wrap="square">
              <a:spAutoFit/>
            </a:bodyPr>
            <a:lstStyle/>
            <a:p>
              <a:pPr marL="0" marR="0" lvl="0" indent="0" algn="ctr" defTabSz="914400" eaLnBrk="1" fontAlgn="auto" latinLnBrk="0" hangingPunct="1">
                <a:spcAft>
                  <a:spcPts val="300"/>
                </a:spcAft>
                <a:buClrTx/>
                <a:buSzTx/>
                <a:buFontTx/>
                <a:buNone/>
                <a:tabLst/>
                <a:defRPr/>
              </a:pPr>
              <a:r>
                <a:rPr lang="zh-CN" altLang="en-US" sz="1400" b="1" kern="0">
                  <a:solidFill>
                    <a:srgbClr val="FFFFFF"/>
                  </a:solidFill>
                  <a:effectLst>
                    <a:outerShdw blurRad="38100" dist="38100" dir="2700000" algn="tl">
                      <a:srgbClr val="000000">
                        <a:alpha val="43137"/>
                      </a:srgbClr>
                    </a:outerShdw>
                  </a:effectLst>
                </a:rPr>
                <a:t>进行骨保护治疗</a:t>
              </a:r>
              <a:endParaRPr lang="en-US" altLang="zh-CN" sz="1400" b="1" kern="0">
                <a:solidFill>
                  <a:srgbClr val="FFFFFF"/>
                </a:solidFill>
                <a:effectLst>
                  <a:outerShdw blurRad="38100" dist="38100" dir="2700000" algn="tl">
                    <a:srgbClr val="000000">
                      <a:alpha val="43137"/>
                    </a:srgbClr>
                  </a:outerShdw>
                </a:effectLst>
              </a:endParaRPr>
            </a:p>
            <a:p>
              <a:pPr marL="0" marR="0" lvl="0" indent="0" algn="ctr" defTabSz="914400" eaLnBrk="1" fontAlgn="auto" latinLnBrk="0" hangingPunct="1">
                <a:spcAft>
                  <a:spcPts val="300"/>
                </a:spcAft>
                <a:buClrTx/>
                <a:buSzTx/>
                <a:buFontTx/>
                <a:buNone/>
                <a:tabLst/>
                <a:defRPr/>
              </a:pPr>
              <a:r>
                <a:rPr lang="zh-CN" altLang="en-US" sz="1400" b="1" kern="0">
                  <a:solidFill>
                    <a:srgbClr val="FFFFFF"/>
                  </a:solidFill>
                  <a:effectLst>
                    <a:outerShdw blurRad="38100" dist="38100" dir="2700000" algn="tl">
                      <a:srgbClr val="000000">
                        <a:alpha val="43137"/>
                      </a:srgbClr>
                    </a:outerShdw>
                  </a:effectLst>
                </a:rPr>
                <a:t>就像开车系安全带</a:t>
              </a:r>
              <a:endParaRPr lang="en-US" altLang="zh-CN" sz="1400" b="1" kern="0">
                <a:solidFill>
                  <a:srgbClr val="FFFFFF"/>
                </a:solidFill>
                <a:effectLst>
                  <a:outerShdw blurRad="38100" dist="38100" dir="2700000" algn="tl">
                    <a:srgbClr val="000000">
                      <a:alpha val="43137"/>
                    </a:srgbClr>
                  </a:outerShdw>
                </a:effectLst>
              </a:endParaRPr>
            </a:p>
          </p:txBody>
        </p:sp>
      </p:grpSp>
      <p:sp>
        <p:nvSpPr>
          <p:cNvPr id="218" name="对话气泡: 矩形 217">
            <a:extLst>
              <a:ext uri="{FF2B5EF4-FFF2-40B4-BE49-F238E27FC236}">
                <a16:creationId xmlns:a16="http://schemas.microsoft.com/office/drawing/2014/main" id="{F7052F05-52FA-6313-0BD9-69048AD8EC76}"/>
              </a:ext>
            </a:extLst>
          </p:cNvPr>
          <p:cNvSpPr/>
          <p:nvPr/>
        </p:nvSpPr>
        <p:spPr>
          <a:xfrm>
            <a:off x="8241436" y="3490252"/>
            <a:ext cx="3637658" cy="2605747"/>
          </a:xfrm>
          <a:prstGeom prst="wedgeRectCallout">
            <a:avLst>
              <a:gd name="adj1" fmla="val 20596"/>
              <a:gd name="adj2" fmla="val -61122"/>
            </a:avLst>
          </a:prstGeom>
          <a:solidFill>
            <a:srgbClr val="FFFFFF"/>
          </a:solidFill>
          <a:ln>
            <a:solidFill>
              <a:srgbClr val="EB613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a:extLst>
              <a:ext uri="{FF2B5EF4-FFF2-40B4-BE49-F238E27FC236}">
                <a16:creationId xmlns:a16="http://schemas.microsoft.com/office/drawing/2014/main" id="{FADA2028-63C6-E554-F564-EBD42FFC0F00}"/>
              </a:ext>
            </a:extLst>
          </p:cNvPr>
          <p:cNvGrpSpPr/>
          <p:nvPr/>
        </p:nvGrpSpPr>
        <p:grpSpPr>
          <a:xfrm>
            <a:off x="8476432" y="3715184"/>
            <a:ext cx="3237669" cy="2290252"/>
            <a:chOff x="8476432" y="3552075"/>
            <a:chExt cx="3237669" cy="2290252"/>
          </a:xfrm>
        </p:grpSpPr>
        <p:pic>
          <p:nvPicPr>
            <p:cNvPr id="4" name="图片 3">
              <a:extLst>
                <a:ext uri="{FF2B5EF4-FFF2-40B4-BE49-F238E27FC236}">
                  <a16:creationId xmlns:a16="http://schemas.microsoft.com/office/drawing/2014/main" id="{72FBCD6D-D93A-2317-2EA4-79E1CDFC88DD}"/>
                </a:ext>
              </a:extLst>
            </p:cNvPr>
            <p:cNvPicPr>
              <a:picLocks noChangeAspect="1"/>
            </p:cNvPicPr>
            <p:nvPr/>
          </p:nvPicPr>
          <p:blipFill>
            <a:blip r:embed="rId7"/>
            <a:stretch>
              <a:fillRect/>
            </a:stretch>
          </p:blipFill>
          <p:spPr>
            <a:xfrm>
              <a:off x="8476432" y="3552075"/>
              <a:ext cx="3237669" cy="2290252"/>
            </a:xfrm>
            <a:prstGeom prst="rect">
              <a:avLst/>
            </a:prstGeom>
          </p:spPr>
        </p:pic>
        <p:sp>
          <p:nvSpPr>
            <p:cNvPr id="8" name="任意多边形: 形状 7">
              <a:extLst>
                <a:ext uri="{FF2B5EF4-FFF2-40B4-BE49-F238E27FC236}">
                  <a16:creationId xmlns:a16="http://schemas.microsoft.com/office/drawing/2014/main" id="{8849A7CB-8BC5-5436-4715-48A978039C89}"/>
                </a:ext>
              </a:extLst>
            </p:cNvPr>
            <p:cNvSpPr/>
            <p:nvPr/>
          </p:nvSpPr>
          <p:spPr>
            <a:xfrm>
              <a:off x="8868992" y="5369522"/>
              <a:ext cx="2426942" cy="192505"/>
            </a:xfrm>
            <a:custGeom>
              <a:avLst/>
              <a:gdLst>
                <a:gd name="connsiteX0" fmla="*/ 0 w 2426942"/>
                <a:gd name="connsiteY0" fmla="*/ 192505 h 192505"/>
                <a:gd name="connsiteX1" fmla="*/ 495014 w 2426942"/>
                <a:gd name="connsiteY1" fmla="*/ 68752 h 192505"/>
                <a:gd name="connsiteX2" fmla="*/ 1512542 w 2426942"/>
                <a:gd name="connsiteY2" fmla="*/ 20625 h 192505"/>
                <a:gd name="connsiteX3" fmla="*/ 2426942 w 2426942"/>
                <a:gd name="connsiteY3" fmla="*/ 0 h 192505"/>
              </a:gdLst>
              <a:ahLst/>
              <a:cxnLst>
                <a:cxn ang="0">
                  <a:pos x="connsiteX0" y="connsiteY0"/>
                </a:cxn>
                <a:cxn ang="0">
                  <a:pos x="connsiteX1" y="connsiteY1"/>
                </a:cxn>
                <a:cxn ang="0">
                  <a:pos x="connsiteX2" y="connsiteY2"/>
                </a:cxn>
                <a:cxn ang="0">
                  <a:pos x="connsiteX3" y="connsiteY3"/>
                </a:cxn>
              </a:cxnLst>
              <a:rect l="l" t="t" r="r" b="b"/>
              <a:pathLst>
                <a:path w="2426942" h="192505">
                  <a:moveTo>
                    <a:pt x="0" y="192505"/>
                  </a:moveTo>
                  <a:cubicBezTo>
                    <a:pt x="121462" y="144952"/>
                    <a:pt x="242924" y="97399"/>
                    <a:pt x="495014" y="68752"/>
                  </a:cubicBezTo>
                  <a:cubicBezTo>
                    <a:pt x="747104" y="40105"/>
                    <a:pt x="1512542" y="20625"/>
                    <a:pt x="1512542" y="20625"/>
                  </a:cubicBezTo>
                  <a:cubicBezTo>
                    <a:pt x="1834530" y="9166"/>
                    <a:pt x="2130736" y="4583"/>
                    <a:pt x="2426942" y="0"/>
                  </a:cubicBezTo>
                </a:path>
              </a:pathLst>
            </a:custGeom>
            <a:noFill/>
            <a:ln w="28575">
              <a:solidFill>
                <a:srgbClr val="F26649"/>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 name="文本框 9">
            <a:extLst>
              <a:ext uri="{FF2B5EF4-FFF2-40B4-BE49-F238E27FC236}">
                <a16:creationId xmlns:a16="http://schemas.microsoft.com/office/drawing/2014/main" id="{FB41B48A-C326-1646-C3C5-09878C0E2F48}"/>
              </a:ext>
            </a:extLst>
          </p:cNvPr>
          <p:cNvSpPr txBox="1"/>
          <p:nvPr/>
        </p:nvSpPr>
        <p:spPr>
          <a:xfrm>
            <a:off x="9599966" y="5867400"/>
            <a:ext cx="990600" cy="162560"/>
          </a:xfrm>
          <a:prstGeom prst="rect">
            <a:avLst/>
          </a:prstGeom>
          <a:solidFill>
            <a:schemeClr val="bg1"/>
          </a:solidFill>
        </p:spPr>
        <p:txBody>
          <a:bodyPr wrap="square" lIns="0" tIns="0" rIns="0" bIns="0" rtlCol="0" anchor="ctr">
            <a:noAutofit/>
          </a:bodyPr>
          <a:lstStyle/>
          <a:p>
            <a:pPr algn="ctr"/>
            <a:r>
              <a:rPr lang="zh-CN" altLang="en-US" sz="800"/>
              <a:t>时间</a:t>
            </a:r>
            <a:r>
              <a:rPr lang="en-US" altLang="zh-CN" sz="800"/>
              <a:t>(</a:t>
            </a:r>
            <a:r>
              <a:rPr lang="zh-CN" altLang="en-US" sz="800"/>
              <a:t>月</a:t>
            </a:r>
            <a:r>
              <a:rPr lang="en-US" altLang="zh-CN" sz="800"/>
              <a:t>)</a:t>
            </a:r>
            <a:endParaRPr lang="zh-CN" altLang="en-US" sz="800"/>
          </a:p>
        </p:txBody>
      </p:sp>
      <p:sp>
        <p:nvSpPr>
          <p:cNvPr id="11" name="文本框 10">
            <a:extLst>
              <a:ext uri="{FF2B5EF4-FFF2-40B4-BE49-F238E27FC236}">
                <a16:creationId xmlns:a16="http://schemas.microsoft.com/office/drawing/2014/main" id="{3F68614E-F3A0-370C-4B9C-9AEFD1D2A093}"/>
              </a:ext>
            </a:extLst>
          </p:cNvPr>
          <p:cNvSpPr txBox="1"/>
          <p:nvPr/>
        </p:nvSpPr>
        <p:spPr>
          <a:xfrm rot="16200000">
            <a:off x="8082145" y="4661086"/>
            <a:ext cx="990600" cy="162560"/>
          </a:xfrm>
          <a:prstGeom prst="rect">
            <a:avLst/>
          </a:prstGeom>
          <a:solidFill>
            <a:schemeClr val="bg1"/>
          </a:solidFill>
        </p:spPr>
        <p:txBody>
          <a:bodyPr wrap="square" lIns="0" tIns="0" rIns="0" bIns="0" rtlCol="0" anchor="ctr">
            <a:noAutofit/>
          </a:bodyPr>
          <a:lstStyle/>
          <a:p>
            <a:pPr algn="ctr"/>
            <a:r>
              <a:rPr lang="en-US" altLang="zh-CN" sz="800"/>
              <a:t>SRE</a:t>
            </a:r>
            <a:r>
              <a:rPr lang="zh-CN" altLang="en-US" sz="800"/>
              <a:t>发生率（</a:t>
            </a:r>
            <a:r>
              <a:rPr lang="en-US" altLang="zh-CN" sz="800"/>
              <a:t>%</a:t>
            </a:r>
            <a:r>
              <a:rPr lang="zh-CN" altLang="en-US" sz="800"/>
              <a:t>）</a:t>
            </a:r>
          </a:p>
        </p:txBody>
      </p:sp>
      <p:sp>
        <p:nvSpPr>
          <p:cNvPr id="12" name="文本框 11">
            <a:extLst>
              <a:ext uri="{FF2B5EF4-FFF2-40B4-BE49-F238E27FC236}">
                <a16:creationId xmlns:a16="http://schemas.microsoft.com/office/drawing/2014/main" id="{95495EE7-4987-7C4E-9524-FD11E2B55CD0}"/>
              </a:ext>
            </a:extLst>
          </p:cNvPr>
          <p:cNvSpPr txBox="1"/>
          <p:nvPr/>
        </p:nvSpPr>
        <p:spPr>
          <a:xfrm>
            <a:off x="10034069" y="5265834"/>
            <a:ext cx="1680032" cy="276999"/>
          </a:xfrm>
          <a:prstGeom prst="rect">
            <a:avLst/>
          </a:prstGeom>
          <a:noFill/>
        </p:spPr>
        <p:txBody>
          <a:bodyPr wrap="square" rtlCol="0">
            <a:spAutoFit/>
          </a:bodyPr>
          <a:lstStyle/>
          <a:p>
            <a:pPr algn="ctr"/>
            <a:r>
              <a:rPr lang="zh-CN" altLang="en-US" sz="1200" b="1">
                <a:solidFill>
                  <a:srgbClr val="C00000"/>
                </a:solidFill>
              </a:rPr>
              <a:t>骨转移治疗目标</a:t>
            </a:r>
            <a:endParaRPr lang="en-US" altLang="zh-CN" sz="1200" b="1">
              <a:solidFill>
                <a:srgbClr val="C00000"/>
              </a:solidFill>
            </a:endParaRPr>
          </a:p>
        </p:txBody>
      </p:sp>
      <p:sp>
        <p:nvSpPr>
          <p:cNvPr id="13" name="文本框 12">
            <a:extLst>
              <a:ext uri="{FF2B5EF4-FFF2-40B4-BE49-F238E27FC236}">
                <a16:creationId xmlns:a16="http://schemas.microsoft.com/office/drawing/2014/main" id="{1740D61D-9E0B-34BB-BDC1-9FC8155B56B8}"/>
              </a:ext>
            </a:extLst>
          </p:cNvPr>
          <p:cNvSpPr txBox="1"/>
          <p:nvPr/>
        </p:nvSpPr>
        <p:spPr>
          <a:xfrm>
            <a:off x="8979291" y="4171437"/>
            <a:ext cx="1456346" cy="461665"/>
          </a:xfrm>
          <a:prstGeom prst="rect">
            <a:avLst/>
          </a:prstGeom>
          <a:noFill/>
        </p:spPr>
        <p:txBody>
          <a:bodyPr wrap="square" rtlCol="0">
            <a:spAutoFit/>
          </a:bodyPr>
          <a:lstStyle/>
          <a:p>
            <a:pPr algn="ctr"/>
            <a:r>
              <a:rPr lang="zh-CN" altLang="en-US" sz="1200" b="1">
                <a:solidFill>
                  <a:srgbClr val="C00000"/>
                </a:solidFill>
              </a:rPr>
              <a:t>既往系统治疗的</a:t>
            </a:r>
            <a:r>
              <a:rPr lang="en-US" altLang="zh-CN" sz="1200" b="1">
                <a:solidFill>
                  <a:srgbClr val="C00000"/>
                </a:solidFill>
              </a:rPr>
              <a:t>SRE</a:t>
            </a:r>
            <a:r>
              <a:rPr lang="zh-CN" altLang="en-US" sz="1200" b="1">
                <a:solidFill>
                  <a:srgbClr val="C00000"/>
                </a:solidFill>
              </a:rPr>
              <a:t>发生率</a:t>
            </a:r>
            <a:endParaRPr lang="en-US" altLang="zh-CN" sz="1200" b="1">
              <a:solidFill>
                <a:srgbClr val="C00000"/>
              </a:solidFill>
            </a:endParaRPr>
          </a:p>
        </p:txBody>
      </p:sp>
      <p:sp>
        <p:nvSpPr>
          <p:cNvPr id="14" name="文本框 13">
            <a:extLst>
              <a:ext uri="{FF2B5EF4-FFF2-40B4-BE49-F238E27FC236}">
                <a16:creationId xmlns:a16="http://schemas.microsoft.com/office/drawing/2014/main" id="{E0CCEE33-1702-98C0-B7EF-4447E93110F3}"/>
              </a:ext>
            </a:extLst>
          </p:cNvPr>
          <p:cNvSpPr txBox="1"/>
          <p:nvPr/>
        </p:nvSpPr>
        <p:spPr>
          <a:xfrm>
            <a:off x="11260787" y="4252731"/>
            <a:ext cx="493994" cy="152424"/>
          </a:xfrm>
          <a:prstGeom prst="rect">
            <a:avLst/>
          </a:prstGeom>
          <a:solidFill>
            <a:schemeClr val="bg1"/>
          </a:solidFill>
        </p:spPr>
        <p:txBody>
          <a:bodyPr wrap="square" lIns="0" tIns="0" rIns="0" bIns="0" rtlCol="0" anchor="ctr">
            <a:noAutofit/>
          </a:bodyPr>
          <a:lstStyle/>
          <a:p>
            <a:pPr algn="ctr"/>
            <a:r>
              <a:rPr lang="zh-CN" altLang="en-US" sz="1100" b="1">
                <a:solidFill>
                  <a:srgbClr val="F26649"/>
                </a:solidFill>
              </a:rPr>
              <a:t>乳腺癌</a:t>
            </a:r>
          </a:p>
        </p:txBody>
      </p:sp>
      <p:grpSp>
        <p:nvGrpSpPr>
          <p:cNvPr id="15" name="组合 14">
            <a:extLst>
              <a:ext uri="{FF2B5EF4-FFF2-40B4-BE49-F238E27FC236}">
                <a16:creationId xmlns:a16="http://schemas.microsoft.com/office/drawing/2014/main" id="{D9567BC8-9259-AF68-6A31-F76039B558D3}"/>
              </a:ext>
            </a:extLst>
          </p:cNvPr>
          <p:cNvGrpSpPr/>
          <p:nvPr/>
        </p:nvGrpSpPr>
        <p:grpSpPr>
          <a:xfrm>
            <a:off x="8388726" y="4026334"/>
            <a:ext cx="3458943" cy="1160361"/>
            <a:chOff x="8324823" y="4110616"/>
            <a:chExt cx="3458943" cy="1160361"/>
          </a:xfrm>
        </p:grpSpPr>
        <p:sp>
          <p:nvSpPr>
            <p:cNvPr id="16" name="文本框 15">
              <a:extLst>
                <a:ext uri="{FF2B5EF4-FFF2-40B4-BE49-F238E27FC236}">
                  <a16:creationId xmlns:a16="http://schemas.microsoft.com/office/drawing/2014/main" id="{6E31B213-E16D-F34B-2C8B-94461BF3D1BA}"/>
                </a:ext>
              </a:extLst>
            </p:cNvPr>
            <p:cNvSpPr txBox="1"/>
            <p:nvPr/>
          </p:nvSpPr>
          <p:spPr>
            <a:xfrm>
              <a:off x="8496511" y="4110616"/>
              <a:ext cx="3287255" cy="1160361"/>
            </a:xfrm>
            <a:prstGeom prst="flowChartTerminator">
              <a:avLst/>
            </a:prstGeom>
            <a:gradFill>
              <a:gsLst>
                <a:gs pos="0">
                  <a:srgbClr val="F0894A"/>
                </a:gs>
                <a:gs pos="100000">
                  <a:srgbClr val="EB5C29"/>
                </a:gs>
              </a:gsLst>
              <a:lin ang="16200000" scaled="1"/>
            </a:gradFill>
            <a:ln w="12700" cap="flat" cmpd="sng" algn="ctr">
              <a:noFill/>
              <a:prstDash val="solid"/>
              <a:miter lim="800000"/>
            </a:ln>
            <a:effectLst>
              <a:glow rad="12700">
                <a:srgbClr val="F0894A">
                  <a:satMod val="175000"/>
                  <a:alpha val="40000"/>
                </a:srgbClr>
              </a:glow>
            </a:effectLst>
          </p:spPr>
          <p:txBody>
            <a:bodyPr wrap="none" lIns="144000" tIns="0" rIns="0" bIns="0" rtlCol="0" anchor="ctr"/>
            <a:lstStyle>
              <a:defPPr>
                <a:defRPr lang="zh-CN"/>
              </a:defPPr>
              <a:lvl1pPr algn="ctr">
                <a:defRPr sz="1600" b="1">
                  <a:solidFill>
                    <a:schemeClr val="bg1"/>
                  </a:solidFill>
                </a:defRPr>
              </a:lvl1pPr>
            </a:lstStyle>
            <a:p>
              <a:r>
                <a:rPr lang="zh-CN" altLang="en-US" sz="2000" i="1">
                  <a:effectLst>
                    <a:outerShdw blurRad="38100" dist="38100" dir="2700000" algn="tl">
                      <a:srgbClr val="000000">
                        <a:alpha val="43137"/>
                      </a:srgbClr>
                    </a:outerShdw>
                  </a:effectLst>
                </a:rPr>
                <a:t>如何实现？</a:t>
              </a:r>
              <a:endParaRPr lang="en-US" altLang="zh-CN" sz="2000" i="1">
                <a:effectLst>
                  <a:outerShdw blurRad="38100" dist="38100" dir="2700000" algn="tl">
                    <a:srgbClr val="000000">
                      <a:alpha val="43137"/>
                    </a:srgbClr>
                  </a:outerShdw>
                </a:effectLst>
              </a:endParaRPr>
            </a:p>
            <a:p>
              <a:r>
                <a:rPr lang="en-US" altLang="zh-CN" sz="1800" i="1">
                  <a:effectLst>
                    <a:outerShdw blurRad="38100" dist="38100" dir="2700000" algn="tl">
                      <a:srgbClr val="000000">
                        <a:alpha val="43137"/>
                      </a:srgbClr>
                    </a:outerShdw>
                  </a:effectLst>
                </a:rPr>
                <a:t>【</a:t>
              </a:r>
              <a:r>
                <a:rPr lang="zh-CN" altLang="en-US" sz="1800" i="1">
                  <a:effectLst>
                    <a:outerShdw blurRad="38100" dist="38100" dir="2700000" algn="tl">
                      <a:srgbClr val="000000">
                        <a:alpha val="43137"/>
                      </a:srgbClr>
                    </a:outerShdw>
                  </a:effectLst>
                </a:rPr>
                <a:t>追本溯源</a:t>
              </a:r>
              <a:r>
                <a:rPr lang="en-US" altLang="zh-CN" sz="1800" i="1">
                  <a:effectLst>
                    <a:outerShdw blurRad="38100" dist="38100" dir="2700000" algn="tl">
                      <a:srgbClr val="000000">
                        <a:alpha val="43137"/>
                      </a:srgbClr>
                    </a:outerShdw>
                  </a:effectLst>
                </a:rPr>
                <a:t>】</a:t>
              </a:r>
              <a:r>
                <a:rPr lang="zh-CN" altLang="en-US" sz="1800" i="1">
                  <a:effectLst>
                    <a:outerShdw blurRad="38100" dist="38100" dir="2700000" algn="tl">
                      <a:srgbClr val="000000">
                        <a:alpha val="43137"/>
                      </a:srgbClr>
                    </a:outerShdw>
                  </a:effectLst>
                </a:rPr>
                <a:t>是关键</a:t>
              </a:r>
            </a:p>
          </p:txBody>
        </p:sp>
        <p:grpSp>
          <p:nvGrpSpPr>
            <p:cNvPr id="17" name="组合 16">
              <a:extLst>
                <a:ext uri="{FF2B5EF4-FFF2-40B4-BE49-F238E27FC236}">
                  <a16:creationId xmlns:a16="http://schemas.microsoft.com/office/drawing/2014/main" id="{850AD269-5101-5B37-37D5-8AFC641D89FB}"/>
                </a:ext>
              </a:extLst>
            </p:cNvPr>
            <p:cNvGrpSpPr/>
            <p:nvPr/>
          </p:nvGrpSpPr>
          <p:grpSpPr>
            <a:xfrm>
              <a:off x="8324823" y="4291898"/>
              <a:ext cx="758616" cy="759040"/>
              <a:chOff x="4977615" y="3418388"/>
              <a:chExt cx="579934" cy="580257"/>
            </a:xfrm>
            <a:effectLst>
              <a:outerShdw blurRad="50800" dist="38100" dir="2700000" algn="tl" rotWithShape="0">
                <a:prstClr val="black">
                  <a:alpha val="40000"/>
                </a:prstClr>
              </a:outerShdw>
            </a:effectLst>
          </p:grpSpPr>
          <p:sp>
            <p:nvSpPr>
              <p:cNvPr id="18" name="椭圆 17">
                <a:extLst>
                  <a:ext uri="{FF2B5EF4-FFF2-40B4-BE49-F238E27FC236}">
                    <a16:creationId xmlns:a16="http://schemas.microsoft.com/office/drawing/2014/main" id="{4441C788-5B38-65CD-487D-FFF032ABFC4A}"/>
                  </a:ext>
                </a:extLst>
              </p:cNvPr>
              <p:cNvSpPr/>
              <p:nvPr/>
            </p:nvSpPr>
            <p:spPr>
              <a:xfrm>
                <a:off x="4977615" y="3418388"/>
                <a:ext cx="579934" cy="579934"/>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i="1"/>
              </a:p>
            </p:txBody>
          </p:sp>
          <p:sp>
            <p:nvSpPr>
              <p:cNvPr id="19" name="information-button_3765">
                <a:extLst>
                  <a:ext uri="{FF2B5EF4-FFF2-40B4-BE49-F238E27FC236}">
                    <a16:creationId xmlns:a16="http://schemas.microsoft.com/office/drawing/2014/main" id="{F3EEEAE4-7377-C92E-D022-EA5486F57582}"/>
                  </a:ext>
                </a:extLst>
              </p:cNvPr>
              <p:cNvSpPr/>
              <p:nvPr/>
            </p:nvSpPr>
            <p:spPr>
              <a:xfrm>
                <a:off x="4977616" y="3422624"/>
                <a:ext cx="579933" cy="576021"/>
              </a:xfrm>
              <a:custGeom>
                <a:avLst/>
                <a:gdLst>
                  <a:gd name="T0" fmla="*/ 121763 h 600884"/>
                  <a:gd name="T1" fmla="*/ 121763 h 600884"/>
                  <a:gd name="T2" fmla="*/ 121763 h 600884"/>
                  <a:gd name="T3" fmla="*/ 121763 h 600884"/>
                  <a:gd name="T4" fmla="*/ 121763 h 600884"/>
                  <a:gd name="T5" fmla="*/ 121763 h 600884"/>
                  <a:gd name="T6" fmla="*/ 121763 h 600884"/>
                  <a:gd name="T7" fmla="*/ 121763 h 600884"/>
                  <a:gd name="T8" fmla="*/ 121763 h 600884"/>
                  <a:gd name="T9" fmla="*/ 121763 h 600884"/>
                  <a:gd name="T10" fmla="*/ 121763 h 600884"/>
                  <a:gd name="T11" fmla="*/ 121763 h 600884"/>
                  <a:gd name="T12" fmla="*/ 121763 h 600884"/>
                  <a:gd name="T13" fmla="*/ 121763 h 600884"/>
                  <a:gd name="T14" fmla="*/ 121763 h 600884"/>
                  <a:gd name="T15" fmla="*/ 121763 h 600884"/>
                  <a:gd name="T16" fmla="*/ 121763 h 600884"/>
                  <a:gd name="T17" fmla="*/ 121763 h 600884"/>
                  <a:gd name="T18" fmla="*/ 121763 h 600884"/>
                  <a:gd name="T19" fmla="*/ 121763 h 600884"/>
                  <a:gd name="T20" fmla="*/ 121763 h 600884"/>
                  <a:gd name="T21" fmla="*/ 121763 h 600884"/>
                  <a:gd name="T22" fmla="*/ 121763 h 600884"/>
                  <a:gd name="T23" fmla="*/ 121763 h 600884"/>
                  <a:gd name="T24" fmla="*/ 121763 h 600884"/>
                  <a:gd name="T25" fmla="*/ 121763 h 600884"/>
                  <a:gd name="T26" fmla="*/ 121763 h 600884"/>
                  <a:gd name="T27" fmla="*/ 121763 h 600884"/>
                  <a:gd name="T28" fmla="*/ 121763 h 600884"/>
                  <a:gd name="T29" fmla="*/ 121763 h 600884"/>
                  <a:gd name="T30" fmla="*/ 121763 h 600884"/>
                  <a:gd name="T31" fmla="*/ 121763 h 600884"/>
                  <a:gd name="T32" fmla="*/ 121763 h 600884"/>
                  <a:gd name="T33" fmla="*/ 121763 h 600884"/>
                  <a:gd name="T34" fmla="*/ 121763 h 600884"/>
                  <a:gd name="T35" fmla="*/ 121763 h 600884"/>
                  <a:gd name="T36" fmla="*/ 121763 h 600884"/>
                  <a:gd name="T37" fmla="*/ 121763 h 600884"/>
                  <a:gd name="T38" fmla="*/ 121763 h 600884"/>
                  <a:gd name="T39" fmla="*/ 121763 h 600884"/>
                  <a:gd name="T40" fmla="*/ 121763 h 600884"/>
                  <a:gd name="T41" fmla="*/ 121763 h 600884"/>
                  <a:gd name="T42" fmla="*/ 121763 h 600884"/>
                  <a:gd name="T43" fmla="*/ 121763 h 600884"/>
                  <a:gd name="T44" fmla="*/ 121763 h 600884"/>
                  <a:gd name="T45" fmla="*/ 121763 h 600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89" h="189">
                    <a:moveTo>
                      <a:pt x="94" y="0"/>
                    </a:moveTo>
                    <a:cubicBezTo>
                      <a:pt x="42" y="0"/>
                      <a:pt x="0" y="42"/>
                      <a:pt x="0" y="94"/>
                    </a:cubicBezTo>
                    <a:cubicBezTo>
                      <a:pt x="0" y="146"/>
                      <a:pt x="42" y="189"/>
                      <a:pt x="94" y="189"/>
                    </a:cubicBezTo>
                    <a:cubicBezTo>
                      <a:pt x="146" y="189"/>
                      <a:pt x="189" y="146"/>
                      <a:pt x="189" y="94"/>
                    </a:cubicBezTo>
                    <a:cubicBezTo>
                      <a:pt x="189" y="42"/>
                      <a:pt x="146" y="0"/>
                      <a:pt x="94" y="0"/>
                    </a:cubicBezTo>
                    <a:close/>
                    <a:moveTo>
                      <a:pt x="93" y="153"/>
                    </a:moveTo>
                    <a:cubicBezTo>
                      <a:pt x="84" y="153"/>
                      <a:pt x="78" y="147"/>
                      <a:pt x="78" y="138"/>
                    </a:cubicBezTo>
                    <a:cubicBezTo>
                      <a:pt x="78" y="129"/>
                      <a:pt x="84" y="123"/>
                      <a:pt x="93" y="123"/>
                    </a:cubicBezTo>
                    <a:cubicBezTo>
                      <a:pt x="102" y="123"/>
                      <a:pt x="108" y="129"/>
                      <a:pt x="108" y="138"/>
                    </a:cubicBezTo>
                    <a:cubicBezTo>
                      <a:pt x="108" y="147"/>
                      <a:pt x="102" y="153"/>
                      <a:pt x="93" y="153"/>
                    </a:cubicBezTo>
                    <a:close/>
                    <a:moveTo>
                      <a:pt x="113" y="90"/>
                    </a:moveTo>
                    <a:cubicBezTo>
                      <a:pt x="107" y="97"/>
                      <a:pt x="105" y="104"/>
                      <a:pt x="105" y="111"/>
                    </a:cubicBezTo>
                    <a:lnTo>
                      <a:pt x="105" y="115"/>
                    </a:lnTo>
                    <a:lnTo>
                      <a:pt x="82" y="115"/>
                    </a:lnTo>
                    <a:lnTo>
                      <a:pt x="82" y="110"/>
                    </a:lnTo>
                    <a:cubicBezTo>
                      <a:pt x="81" y="101"/>
                      <a:pt x="84" y="93"/>
                      <a:pt x="92" y="83"/>
                    </a:cubicBezTo>
                    <a:cubicBezTo>
                      <a:pt x="97" y="77"/>
                      <a:pt x="102" y="71"/>
                      <a:pt x="102" y="66"/>
                    </a:cubicBezTo>
                    <a:cubicBezTo>
                      <a:pt x="102" y="60"/>
                      <a:pt x="98" y="56"/>
                      <a:pt x="89" y="55"/>
                    </a:cubicBezTo>
                    <a:cubicBezTo>
                      <a:pt x="84" y="55"/>
                      <a:pt x="77" y="58"/>
                      <a:pt x="73" y="61"/>
                    </a:cubicBezTo>
                    <a:lnTo>
                      <a:pt x="67" y="42"/>
                    </a:lnTo>
                    <a:cubicBezTo>
                      <a:pt x="73" y="38"/>
                      <a:pt x="83" y="35"/>
                      <a:pt x="95" y="35"/>
                    </a:cubicBezTo>
                    <a:cubicBezTo>
                      <a:pt x="118" y="35"/>
                      <a:pt x="128" y="47"/>
                      <a:pt x="128" y="62"/>
                    </a:cubicBezTo>
                    <a:cubicBezTo>
                      <a:pt x="128" y="75"/>
                      <a:pt x="120" y="83"/>
                      <a:pt x="113" y="90"/>
                    </a:cubicBezTo>
                    <a:close/>
                  </a:path>
                </a:pathLst>
              </a:custGeom>
              <a:solidFill>
                <a:srgbClr val="EB613B"/>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1"/>
              </a:p>
            </p:txBody>
          </p:sp>
        </p:grpSp>
      </p:grpSp>
      <p:grpSp>
        <p:nvGrpSpPr>
          <p:cNvPr id="6" name="组合 5">
            <a:extLst>
              <a:ext uri="{FF2B5EF4-FFF2-40B4-BE49-F238E27FC236}">
                <a16:creationId xmlns:a16="http://schemas.microsoft.com/office/drawing/2014/main" id="{8F4B3882-838D-6A5D-759F-8F1910CF5122}"/>
              </a:ext>
            </a:extLst>
          </p:cNvPr>
          <p:cNvGrpSpPr/>
          <p:nvPr/>
        </p:nvGrpSpPr>
        <p:grpSpPr>
          <a:xfrm>
            <a:off x="678246" y="2612494"/>
            <a:ext cx="7405124" cy="2969054"/>
            <a:chOff x="678246" y="2510886"/>
            <a:chExt cx="7405124" cy="2969054"/>
          </a:xfrm>
        </p:grpSpPr>
        <p:sp>
          <p:nvSpPr>
            <p:cNvPr id="7" name="íSļiḓe">
              <a:extLst>
                <a:ext uri="{FF2B5EF4-FFF2-40B4-BE49-F238E27FC236}">
                  <a16:creationId xmlns:a16="http://schemas.microsoft.com/office/drawing/2014/main" id="{C3B042E6-646D-33A5-183C-74AE8860988F}"/>
                </a:ext>
              </a:extLst>
            </p:cNvPr>
            <p:cNvSpPr/>
            <p:nvPr/>
          </p:nvSpPr>
          <p:spPr>
            <a:xfrm>
              <a:off x="4367442" y="2748182"/>
              <a:ext cx="3715928" cy="2731758"/>
            </a:xfrm>
            <a:prstGeom prst="rect">
              <a:avLst/>
            </a:prstGeom>
            <a:gradFill flip="none" rotWithShape="1">
              <a:gsLst>
                <a:gs pos="0">
                  <a:srgbClr val="F0894A">
                    <a:lumMod val="5000"/>
                    <a:lumOff val="95000"/>
                  </a:srgbClr>
                </a:gs>
                <a:gs pos="74000">
                  <a:srgbClr val="F0894A">
                    <a:lumMod val="45000"/>
                    <a:lumOff val="55000"/>
                    <a:alpha val="50000"/>
                  </a:srgbClr>
                </a:gs>
                <a:gs pos="83000">
                  <a:srgbClr val="F0894A">
                    <a:lumMod val="45000"/>
                    <a:lumOff val="55000"/>
                    <a:alpha val="50000"/>
                  </a:srgbClr>
                </a:gs>
                <a:gs pos="100000">
                  <a:srgbClr val="F0894A">
                    <a:lumMod val="30000"/>
                    <a:lumOff val="70000"/>
                    <a:alpha val="50000"/>
                  </a:srgbClr>
                </a:gs>
              </a:gsLst>
              <a:lin ang="16200000" scaled="1"/>
              <a:tileRect/>
            </a:gradFill>
            <a:ln w="38100">
              <a:solidFill>
                <a:srgbClr val="FFFFFF"/>
              </a:solidFill>
            </a:ln>
          </p:spPr>
          <p:txBody>
            <a:bodyPr lIns="0" tIns="216000" rIns="0" anchor="t"/>
            <a:lstStyle/>
            <a:p>
              <a:pPr algn="ctr">
                <a:defRPr/>
              </a:pPr>
              <a:endParaRPr b="1" kern="0">
                <a:solidFill>
                  <a:srgbClr val="EB613B"/>
                </a:solidFill>
                <a:latin typeface="微软雅黑"/>
                <a:ea typeface="微软雅黑"/>
              </a:endParaRPr>
            </a:p>
          </p:txBody>
        </p:sp>
        <p:grpSp>
          <p:nvGrpSpPr>
            <p:cNvPr id="20" name="组合 19">
              <a:extLst>
                <a:ext uri="{FF2B5EF4-FFF2-40B4-BE49-F238E27FC236}">
                  <a16:creationId xmlns:a16="http://schemas.microsoft.com/office/drawing/2014/main" id="{59500093-51F7-4D3B-4C35-D94748B17700}"/>
                </a:ext>
              </a:extLst>
            </p:cNvPr>
            <p:cNvGrpSpPr/>
            <p:nvPr/>
          </p:nvGrpSpPr>
          <p:grpSpPr>
            <a:xfrm>
              <a:off x="678246" y="2740699"/>
              <a:ext cx="2021392" cy="2479158"/>
              <a:chOff x="797240" y="2671005"/>
              <a:chExt cx="2386584" cy="2662915"/>
            </a:xfrm>
          </p:grpSpPr>
          <p:cxnSp>
            <p:nvCxnSpPr>
              <p:cNvPr id="31" name="ï$ḻíḍé">
                <a:extLst>
                  <a:ext uri="{FF2B5EF4-FFF2-40B4-BE49-F238E27FC236}">
                    <a16:creationId xmlns:a16="http://schemas.microsoft.com/office/drawing/2014/main" id="{5114C690-38C6-318F-E6FF-F9C9A855156F}"/>
                  </a:ext>
                </a:extLst>
              </p:cNvPr>
              <p:cNvCxnSpPr/>
              <p:nvPr/>
            </p:nvCxnSpPr>
            <p:spPr>
              <a:xfrm>
                <a:off x="1557066" y="4011631"/>
                <a:ext cx="1032397" cy="0"/>
              </a:xfrm>
              <a:prstGeom prst="line">
                <a:avLst/>
              </a:prstGeom>
              <a:noFill/>
              <a:ln w="19050" cap="flat" cmpd="sng" algn="ctr">
                <a:solidFill>
                  <a:srgbClr val="F0894A"/>
                </a:solidFill>
                <a:prstDash val="sysDash"/>
                <a:miter lim="800000"/>
              </a:ln>
              <a:effectLst/>
            </p:spPr>
          </p:cxnSp>
          <p:cxnSp>
            <p:nvCxnSpPr>
              <p:cNvPr id="224" name="iŝḷíďe">
                <a:extLst>
                  <a:ext uri="{FF2B5EF4-FFF2-40B4-BE49-F238E27FC236}">
                    <a16:creationId xmlns:a16="http://schemas.microsoft.com/office/drawing/2014/main" id="{53FB17C7-09E9-8347-034B-97B376A7FD94}"/>
                  </a:ext>
                </a:extLst>
              </p:cNvPr>
              <p:cNvCxnSpPr/>
              <p:nvPr/>
            </p:nvCxnSpPr>
            <p:spPr>
              <a:xfrm>
                <a:off x="2076008" y="5104892"/>
                <a:ext cx="1107816" cy="0"/>
              </a:xfrm>
              <a:prstGeom prst="line">
                <a:avLst/>
              </a:prstGeom>
              <a:noFill/>
              <a:ln w="19050" cap="flat" cmpd="sng" algn="ctr">
                <a:solidFill>
                  <a:srgbClr val="F0894A"/>
                </a:solidFill>
                <a:prstDash val="sysDash"/>
                <a:miter lim="800000"/>
              </a:ln>
              <a:effectLst/>
            </p:spPr>
          </p:cxnSp>
          <p:sp>
            <p:nvSpPr>
              <p:cNvPr id="225" name="íSļiḓe">
                <a:extLst>
                  <a:ext uri="{FF2B5EF4-FFF2-40B4-BE49-F238E27FC236}">
                    <a16:creationId xmlns:a16="http://schemas.microsoft.com/office/drawing/2014/main" id="{391598D2-3E88-D2D4-828A-ED2F15ECD5CC}"/>
                  </a:ext>
                </a:extLst>
              </p:cNvPr>
              <p:cNvSpPr/>
              <p:nvPr/>
            </p:nvSpPr>
            <p:spPr>
              <a:xfrm>
                <a:off x="797240" y="4875863"/>
                <a:ext cx="1566427" cy="458057"/>
              </a:xfrm>
              <a:prstGeom prst="roundRect">
                <a:avLst>
                  <a:gd name="adj" fmla="val 50000"/>
                </a:avLst>
              </a:prstGeom>
              <a:solidFill>
                <a:srgbClr val="C33D13">
                  <a:lumMod val="60000"/>
                  <a:lumOff val="40000"/>
                </a:srgbClr>
              </a:solidFill>
              <a:ln w="38100">
                <a:solidFill>
                  <a:srgbClr val="FFFFFF"/>
                </a:solidFill>
              </a:ln>
            </p:spPr>
            <p:txBody>
              <a:bodyPr lIns="0" rIns="0" anchor="ctr"/>
              <a:lstStyle/>
              <a:p>
                <a:pPr algn="ctr">
                  <a:defRPr/>
                </a:pPr>
                <a:r>
                  <a:rPr lang="zh-CN" altLang="en-US" sz="1600" b="1" kern="0">
                    <a:solidFill>
                      <a:srgbClr val="FFFFFF"/>
                    </a:solidFill>
                    <a:latin typeface="微软雅黑"/>
                    <a:ea typeface="微软雅黑"/>
                  </a:rPr>
                  <a:t>化疗</a:t>
                </a:r>
                <a:endParaRPr sz="1600" b="1" kern="0">
                  <a:solidFill>
                    <a:srgbClr val="FFFFFF"/>
                  </a:solidFill>
                  <a:latin typeface="微软雅黑"/>
                  <a:ea typeface="微软雅黑"/>
                </a:endParaRPr>
              </a:p>
            </p:txBody>
          </p:sp>
          <p:cxnSp>
            <p:nvCxnSpPr>
              <p:cNvPr id="226" name="ï$ḻíḍé">
                <a:extLst>
                  <a:ext uri="{FF2B5EF4-FFF2-40B4-BE49-F238E27FC236}">
                    <a16:creationId xmlns:a16="http://schemas.microsoft.com/office/drawing/2014/main" id="{E315EAEB-3E89-1ABB-1E87-A99D2502B4CE}"/>
                  </a:ext>
                </a:extLst>
              </p:cNvPr>
              <p:cNvCxnSpPr/>
              <p:nvPr/>
            </p:nvCxnSpPr>
            <p:spPr>
              <a:xfrm>
                <a:off x="2020336" y="2917852"/>
                <a:ext cx="1032397" cy="0"/>
              </a:xfrm>
              <a:prstGeom prst="line">
                <a:avLst/>
              </a:prstGeom>
              <a:noFill/>
              <a:ln w="19050" cap="flat" cmpd="sng" algn="ctr">
                <a:solidFill>
                  <a:srgbClr val="F0894A"/>
                </a:solidFill>
                <a:prstDash val="sysDash"/>
                <a:miter lim="800000"/>
              </a:ln>
              <a:effectLst/>
            </p:spPr>
          </p:cxnSp>
          <p:sp>
            <p:nvSpPr>
              <p:cNvPr id="227" name="íSļiḓe">
                <a:extLst>
                  <a:ext uri="{FF2B5EF4-FFF2-40B4-BE49-F238E27FC236}">
                    <a16:creationId xmlns:a16="http://schemas.microsoft.com/office/drawing/2014/main" id="{046D9CD7-6D51-F1E6-CE84-3B94F768B3C9}"/>
                  </a:ext>
                </a:extLst>
              </p:cNvPr>
              <p:cNvSpPr/>
              <p:nvPr/>
            </p:nvSpPr>
            <p:spPr>
              <a:xfrm>
                <a:off x="797240" y="3772686"/>
                <a:ext cx="1117587" cy="458057"/>
              </a:xfrm>
              <a:prstGeom prst="roundRect">
                <a:avLst>
                  <a:gd name="adj" fmla="val 50000"/>
                </a:avLst>
              </a:prstGeom>
              <a:solidFill>
                <a:srgbClr val="F16B2F">
                  <a:lumMod val="40000"/>
                  <a:lumOff val="60000"/>
                </a:srgbClr>
              </a:solidFill>
              <a:ln w="38100">
                <a:solidFill>
                  <a:srgbClr val="FFFFFF"/>
                </a:solidFill>
              </a:ln>
            </p:spPr>
            <p:txBody>
              <a:bodyPr lIns="0" rIns="0" anchor="ctr"/>
              <a:lstStyle/>
              <a:p>
                <a:pPr algn="ctr">
                  <a:defRPr/>
                </a:pPr>
                <a:r>
                  <a:rPr lang="zh-CN" altLang="en-US" sz="1600" b="1" kern="0">
                    <a:solidFill>
                      <a:srgbClr val="000000">
                        <a:lumMod val="75000"/>
                        <a:lumOff val="25000"/>
                      </a:srgbClr>
                    </a:solidFill>
                    <a:latin typeface="微软雅黑"/>
                    <a:ea typeface="微软雅黑"/>
                  </a:rPr>
                  <a:t>靶向治疗</a:t>
                </a:r>
                <a:endParaRPr sz="1600" b="1" kern="0">
                  <a:solidFill>
                    <a:srgbClr val="000000">
                      <a:lumMod val="75000"/>
                      <a:lumOff val="25000"/>
                    </a:srgbClr>
                  </a:solidFill>
                  <a:latin typeface="微软雅黑"/>
                  <a:ea typeface="微软雅黑"/>
                </a:endParaRPr>
              </a:p>
            </p:txBody>
          </p:sp>
          <p:sp>
            <p:nvSpPr>
              <p:cNvPr id="228" name="íSļiḓe">
                <a:extLst>
                  <a:ext uri="{FF2B5EF4-FFF2-40B4-BE49-F238E27FC236}">
                    <a16:creationId xmlns:a16="http://schemas.microsoft.com/office/drawing/2014/main" id="{AD103B51-A70B-F764-5153-7EEFBF49AA58}"/>
                  </a:ext>
                </a:extLst>
              </p:cNvPr>
              <p:cNvSpPr/>
              <p:nvPr/>
            </p:nvSpPr>
            <p:spPr>
              <a:xfrm>
                <a:off x="797240" y="2671005"/>
                <a:ext cx="1566427" cy="458057"/>
              </a:xfrm>
              <a:prstGeom prst="roundRect">
                <a:avLst>
                  <a:gd name="adj" fmla="val 50000"/>
                </a:avLst>
              </a:prstGeom>
              <a:solidFill>
                <a:srgbClr val="F16B2F">
                  <a:lumMod val="20000"/>
                  <a:lumOff val="80000"/>
                </a:srgbClr>
              </a:solidFill>
              <a:ln w="38100">
                <a:solidFill>
                  <a:srgbClr val="FFFFFF"/>
                </a:solidFill>
              </a:ln>
            </p:spPr>
            <p:txBody>
              <a:bodyPr anchor="ctr"/>
              <a:lstStyle/>
              <a:p>
                <a:pPr algn="ctr">
                  <a:defRPr/>
                </a:pPr>
                <a:r>
                  <a:rPr lang="zh-CN" altLang="en-US" sz="1600" b="1" kern="0">
                    <a:solidFill>
                      <a:srgbClr val="000000">
                        <a:lumMod val="75000"/>
                        <a:lumOff val="25000"/>
                      </a:srgbClr>
                    </a:solidFill>
                    <a:latin typeface="微软雅黑"/>
                    <a:ea typeface="微软雅黑"/>
                  </a:rPr>
                  <a:t>内分泌化疗</a:t>
                </a:r>
                <a:endParaRPr sz="1600" b="1" kern="0">
                  <a:solidFill>
                    <a:srgbClr val="000000">
                      <a:lumMod val="75000"/>
                      <a:lumOff val="25000"/>
                    </a:srgbClr>
                  </a:solidFill>
                  <a:latin typeface="微软雅黑"/>
                  <a:ea typeface="微软雅黑"/>
                </a:endParaRPr>
              </a:p>
            </p:txBody>
          </p:sp>
        </p:grpSp>
        <p:grpSp>
          <p:nvGrpSpPr>
            <p:cNvPr id="21" name="组合 20">
              <a:extLst>
                <a:ext uri="{FF2B5EF4-FFF2-40B4-BE49-F238E27FC236}">
                  <a16:creationId xmlns:a16="http://schemas.microsoft.com/office/drawing/2014/main" id="{DA8D5AA8-1CD8-E5FA-CBD8-9120C33D2CDC}"/>
                </a:ext>
              </a:extLst>
            </p:cNvPr>
            <p:cNvGrpSpPr/>
            <p:nvPr/>
          </p:nvGrpSpPr>
          <p:grpSpPr>
            <a:xfrm>
              <a:off x="1640872" y="2537009"/>
              <a:ext cx="2814113" cy="2854507"/>
              <a:chOff x="-5389409" y="2700845"/>
              <a:chExt cx="2674324" cy="2674590"/>
            </a:xfrm>
          </p:grpSpPr>
          <p:sp>
            <p:nvSpPr>
              <p:cNvPr id="27" name="ïṡļiḓê">
                <a:extLst>
                  <a:ext uri="{FF2B5EF4-FFF2-40B4-BE49-F238E27FC236}">
                    <a16:creationId xmlns:a16="http://schemas.microsoft.com/office/drawing/2014/main" id="{7D6AF12F-C79F-DFB9-5D6F-2AB79824C11F}"/>
                  </a:ext>
                </a:extLst>
              </p:cNvPr>
              <p:cNvSpPr/>
              <p:nvPr/>
            </p:nvSpPr>
            <p:spPr bwMode="auto">
              <a:xfrm rot="3221378">
                <a:off x="-4877492" y="4208800"/>
                <a:ext cx="1468551" cy="864720"/>
              </a:xfrm>
              <a:custGeom>
                <a:avLst/>
                <a:gdLst>
                  <a:gd name="T0" fmla="*/ 178 w 872"/>
                  <a:gd name="T1" fmla="*/ 512 h 512"/>
                  <a:gd name="T2" fmla="*/ 158 w 872"/>
                  <a:gd name="T3" fmla="*/ 374 h 512"/>
                  <a:gd name="T4" fmla="*/ 153 w 872"/>
                  <a:gd name="T5" fmla="*/ 317 h 512"/>
                  <a:gd name="T6" fmla="*/ 148 w 872"/>
                  <a:gd name="T7" fmla="*/ 309 h 512"/>
                  <a:gd name="T8" fmla="*/ 140 w 872"/>
                  <a:gd name="T9" fmla="*/ 312 h 512"/>
                  <a:gd name="T10" fmla="*/ 47 w 872"/>
                  <a:gd name="T11" fmla="*/ 327 h 512"/>
                  <a:gd name="T12" fmla="*/ 5 w 872"/>
                  <a:gd name="T13" fmla="*/ 246 h 512"/>
                  <a:gd name="T14" fmla="*/ 71 w 872"/>
                  <a:gd name="T15" fmla="*/ 178 h 512"/>
                  <a:gd name="T16" fmla="*/ 139 w 872"/>
                  <a:gd name="T17" fmla="*/ 199 h 512"/>
                  <a:gd name="T18" fmla="*/ 149 w 872"/>
                  <a:gd name="T19" fmla="*/ 204 h 512"/>
                  <a:gd name="T20" fmla="*/ 154 w 872"/>
                  <a:gd name="T21" fmla="*/ 193 h 512"/>
                  <a:gd name="T22" fmla="*/ 179 w 872"/>
                  <a:gd name="T23" fmla="*/ 6 h 512"/>
                  <a:gd name="T24" fmla="*/ 180 w 872"/>
                  <a:gd name="T25" fmla="*/ 0 h 512"/>
                  <a:gd name="T26" fmla="*/ 221 w 872"/>
                  <a:gd name="T27" fmla="*/ 8 h 512"/>
                  <a:gd name="T28" fmla="*/ 374 w 872"/>
                  <a:gd name="T29" fmla="*/ 27 h 512"/>
                  <a:gd name="T30" fmla="*/ 384 w 872"/>
                  <a:gd name="T31" fmla="*/ 31 h 512"/>
                  <a:gd name="T32" fmla="*/ 380 w 872"/>
                  <a:gd name="T33" fmla="*/ 41 h 512"/>
                  <a:gd name="T34" fmla="*/ 365 w 872"/>
                  <a:gd name="T35" fmla="*/ 132 h 512"/>
                  <a:gd name="T36" fmla="*/ 448 w 872"/>
                  <a:gd name="T37" fmla="*/ 175 h 512"/>
                  <a:gd name="T38" fmla="*/ 514 w 872"/>
                  <a:gd name="T39" fmla="*/ 111 h 512"/>
                  <a:gd name="T40" fmla="*/ 491 w 872"/>
                  <a:gd name="T41" fmla="*/ 39 h 512"/>
                  <a:gd name="T42" fmla="*/ 488 w 872"/>
                  <a:gd name="T43" fmla="*/ 32 h 512"/>
                  <a:gd name="T44" fmla="*/ 496 w 872"/>
                  <a:gd name="T45" fmla="*/ 27 h 512"/>
                  <a:gd name="T46" fmla="*/ 593 w 872"/>
                  <a:gd name="T47" fmla="*/ 17 h 512"/>
                  <a:gd name="T48" fmla="*/ 691 w 872"/>
                  <a:gd name="T49" fmla="*/ 1 h 512"/>
                  <a:gd name="T50" fmla="*/ 697 w 872"/>
                  <a:gd name="T51" fmla="*/ 25 h 512"/>
                  <a:gd name="T52" fmla="*/ 719 w 872"/>
                  <a:gd name="T53" fmla="*/ 196 h 512"/>
                  <a:gd name="T54" fmla="*/ 723 w 872"/>
                  <a:gd name="T55" fmla="*/ 203 h 512"/>
                  <a:gd name="T56" fmla="*/ 732 w 872"/>
                  <a:gd name="T57" fmla="*/ 200 h 512"/>
                  <a:gd name="T58" fmla="*/ 816 w 872"/>
                  <a:gd name="T59" fmla="*/ 182 h 512"/>
                  <a:gd name="T60" fmla="*/ 868 w 872"/>
                  <a:gd name="T61" fmla="*/ 251 h 512"/>
                  <a:gd name="T62" fmla="*/ 799 w 872"/>
                  <a:gd name="T63" fmla="*/ 334 h 512"/>
                  <a:gd name="T64" fmla="*/ 732 w 872"/>
                  <a:gd name="T65" fmla="*/ 312 h 512"/>
                  <a:gd name="T66" fmla="*/ 723 w 872"/>
                  <a:gd name="T67" fmla="*/ 309 h 512"/>
                  <a:gd name="T68" fmla="*/ 718 w 872"/>
                  <a:gd name="T69" fmla="*/ 318 h 512"/>
                  <a:gd name="T70" fmla="*/ 693 w 872"/>
                  <a:gd name="T71" fmla="*/ 506 h 512"/>
                  <a:gd name="T72" fmla="*/ 691 w 872"/>
                  <a:gd name="T73" fmla="*/ 512 h 512"/>
                  <a:gd name="T74" fmla="*/ 641 w 872"/>
                  <a:gd name="T75" fmla="*/ 503 h 512"/>
                  <a:gd name="T76" fmla="*/ 498 w 872"/>
                  <a:gd name="T77" fmla="*/ 486 h 512"/>
                  <a:gd name="T78" fmla="*/ 488 w 872"/>
                  <a:gd name="T79" fmla="*/ 481 h 512"/>
                  <a:gd name="T80" fmla="*/ 492 w 872"/>
                  <a:gd name="T81" fmla="*/ 471 h 512"/>
                  <a:gd name="T82" fmla="*/ 492 w 872"/>
                  <a:gd name="T83" fmla="*/ 360 h 512"/>
                  <a:gd name="T84" fmla="*/ 380 w 872"/>
                  <a:gd name="T85" fmla="*/ 360 h 512"/>
                  <a:gd name="T86" fmla="*/ 380 w 872"/>
                  <a:gd name="T87" fmla="*/ 471 h 512"/>
                  <a:gd name="T88" fmla="*/ 384 w 872"/>
                  <a:gd name="T89" fmla="*/ 481 h 512"/>
                  <a:gd name="T90" fmla="*/ 375 w 872"/>
                  <a:gd name="T91" fmla="*/ 486 h 512"/>
                  <a:gd name="T92" fmla="*/ 189 w 872"/>
                  <a:gd name="T93" fmla="*/ 511 h 512"/>
                  <a:gd name="T94" fmla="*/ 178 w 872"/>
                  <a:gd name="T95" fmla="*/ 512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72" h="512">
                    <a:moveTo>
                      <a:pt x="178" y="512"/>
                    </a:moveTo>
                    <a:cubicBezTo>
                      <a:pt x="171" y="465"/>
                      <a:pt x="164" y="420"/>
                      <a:pt x="158" y="374"/>
                    </a:cubicBezTo>
                    <a:cubicBezTo>
                      <a:pt x="155" y="355"/>
                      <a:pt x="155" y="336"/>
                      <a:pt x="153" y="317"/>
                    </a:cubicBezTo>
                    <a:cubicBezTo>
                      <a:pt x="153" y="314"/>
                      <a:pt x="151" y="310"/>
                      <a:pt x="148" y="309"/>
                    </a:cubicBezTo>
                    <a:cubicBezTo>
                      <a:pt x="147" y="308"/>
                      <a:pt x="142" y="310"/>
                      <a:pt x="140" y="312"/>
                    </a:cubicBezTo>
                    <a:cubicBezTo>
                      <a:pt x="114" y="337"/>
                      <a:pt x="78" y="343"/>
                      <a:pt x="47" y="327"/>
                    </a:cubicBezTo>
                    <a:cubicBezTo>
                      <a:pt x="17" y="311"/>
                      <a:pt x="0" y="278"/>
                      <a:pt x="5" y="246"/>
                    </a:cubicBezTo>
                    <a:cubicBezTo>
                      <a:pt x="10" y="211"/>
                      <a:pt x="35" y="184"/>
                      <a:pt x="71" y="178"/>
                    </a:cubicBezTo>
                    <a:cubicBezTo>
                      <a:pt x="96" y="173"/>
                      <a:pt x="119" y="181"/>
                      <a:pt x="139" y="199"/>
                    </a:cubicBezTo>
                    <a:cubicBezTo>
                      <a:pt x="141" y="201"/>
                      <a:pt x="145" y="202"/>
                      <a:pt x="149" y="204"/>
                    </a:cubicBezTo>
                    <a:cubicBezTo>
                      <a:pt x="150" y="200"/>
                      <a:pt x="153" y="197"/>
                      <a:pt x="154" y="193"/>
                    </a:cubicBezTo>
                    <a:cubicBezTo>
                      <a:pt x="157" y="130"/>
                      <a:pt x="165" y="67"/>
                      <a:pt x="179" y="6"/>
                    </a:cubicBezTo>
                    <a:cubicBezTo>
                      <a:pt x="179" y="4"/>
                      <a:pt x="180" y="3"/>
                      <a:pt x="180" y="0"/>
                    </a:cubicBezTo>
                    <a:cubicBezTo>
                      <a:pt x="194" y="3"/>
                      <a:pt x="207" y="6"/>
                      <a:pt x="221" y="8"/>
                    </a:cubicBezTo>
                    <a:cubicBezTo>
                      <a:pt x="272" y="14"/>
                      <a:pt x="323" y="20"/>
                      <a:pt x="374" y="27"/>
                    </a:cubicBezTo>
                    <a:cubicBezTo>
                      <a:pt x="377" y="27"/>
                      <a:pt x="381" y="30"/>
                      <a:pt x="384" y="31"/>
                    </a:cubicBezTo>
                    <a:cubicBezTo>
                      <a:pt x="383" y="34"/>
                      <a:pt x="382" y="38"/>
                      <a:pt x="380" y="41"/>
                    </a:cubicBezTo>
                    <a:cubicBezTo>
                      <a:pt x="356" y="66"/>
                      <a:pt x="350" y="102"/>
                      <a:pt x="365" y="132"/>
                    </a:cubicBezTo>
                    <a:cubicBezTo>
                      <a:pt x="381" y="163"/>
                      <a:pt x="413" y="179"/>
                      <a:pt x="448" y="175"/>
                    </a:cubicBezTo>
                    <a:cubicBezTo>
                      <a:pt x="480" y="170"/>
                      <a:pt x="507" y="145"/>
                      <a:pt x="514" y="111"/>
                    </a:cubicBezTo>
                    <a:cubicBezTo>
                      <a:pt x="519" y="84"/>
                      <a:pt x="511" y="60"/>
                      <a:pt x="491" y="39"/>
                    </a:cubicBezTo>
                    <a:cubicBezTo>
                      <a:pt x="489" y="37"/>
                      <a:pt x="487" y="33"/>
                      <a:pt x="488" y="32"/>
                    </a:cubicBezTo>
                    <a:cubicBezTo>
                      <a:pt x="489" y="29"/>
                      <a:pt x="493" y="27"/>
                      <a:pt x="496" y="27"/>
                    </a:cubicBezTo>
                    <a:cubicBezTo>
                      <a:pt x="528" y="23"/>
                      <a:pt x="561" y="21"/>
                      <a:pt x="593" y="17"/>
                    </a:cubicBezTo>
                    <a:cubicBezTo>
                      <a:pt x="626" y="13"/>
                      <a:pt x="658" y="7"/>
                      <a:pt x="691" y="1"/>
                    </a:cubicBezTo>
                    <a:cubicBezTo>
                      <a:pt x="693" y="8"/>
                      <a:pt x="695" y="16"/>
                      <a:pt x="697" y="25"/>
                    </a:cubicBezTo>
                    <a:cubicBezTo>
                      <a:pt x="708" y="81"/>
                      <a:pt x="716" y="138"/>
                      <a:pt x="719" y="196"/>
                    </a:cubicBezTo>
                    <a:cubicBezTo>
                      <a:pt x="719" y="198"/>
                      <a:pt x="721" y="203"/>
                      <a:pt x="723" y="203"/>
                    </a:cubicBezTo>
                    <a:cubicBezTo>
                      <a:pt x="725" y="204"/>
                      <a:pt x="729" y="202"/>
                      <a:pt x="732" y="200"/>
                    </a:cubicBezTo>
                    <a:cubicBezTo>
                      <a:pt x="756" y="178"/>
                      <a:pt x="784" y="170"/>
                      <a:pt x="816" y="182"/>
                    </a:cubicBezTo>
                    <a:cubicBezTo>
                      <a:pt x="847" y="193"/>
                      <a:pt x="864" y="218"/>
                      <a:pt x="868" y="251"/>
                    </a:cubicBezTo>
                    <a:cubicBezTo>
                      <a:pt x="872" y="290"/>
                      <a:pt x="839" y="330"/>
                      <a:pt x="799" y="334"/>
                    </a:cubicBezTo>
                    <a:cubicBezTo>
                      <a:pt x="773" y="338"/>
                      <a:pt x="751" y="330"/>
                      <a:pt x="732" y="312"/>
                    </a:cubicBezTo>
                    <a:cubicBezTo>
                      <a:pt x="730" y="310"/>
                      <a:pt x="725" y="308"/>
                      <a:pt x="723" y="309"/>
                    </a:cubicBezTo>
                    <a:cubicBezTo>
                      <a:pt x="720" y="310"/>
                      <a:pt x="719" y="315"/>
                      <a:pt x="718" y="318"/>
                    </a:cubicBezTo>
                    <a:cubicBezTo>
                      <a:pt x="715" y="381"/>
                      <a:pt x="706" y="444"/>
                      <a:pt x="693" y="506"/>
                    </a:cubicBezTo>
                    <a:cubicBezTo>
                      <a:pt x="693" y="508"/>
                      <a:pt x="692" y="509"/>
                      <a:pt x="691" y="512"/>
                    </a:cubicBezTo>
                    <a:cubicBezTo>
                      <a:pt x="674" y="509"/>
                      <a:pt x="658" y="505"/>
                      <a:pt x="641" y="503"/>
                    </a:cubicBezTo>
                    <a:cubicBezTo>
                      <a:pt x="594" y="497"/>
                      <a:pt x="546" y="491"/>
                      <a:pt x="498" y="486"/>
                    </a:cubicBezTo>
                    <a:cubicBezTo>
                      <a:pt x="495" y="485"/>
                      <a:pt x="491" y="483"/>
                      <a:pt x="488" y="481"/>
                    </a:cubicBezTo>
                    <a:cubicBezTo>
                      <a:pt x="489" y="478"/>
                      <a:pt x="490" y="474"/>
                      <a:pt x="492" y="471"/>
                    </a:cubicBezTo>
                    <a:cubicBezTo>
                      <a:pt x="523" y="439"/>
                      <a:pt x="523" y="390"/>
                      <a:pt x="492" y="360"/>
                    </a:cubicBezTo>
                    <a:cubicBezTo>
                      <a:pt x="461" y="329"/>
                      <a:pt x="411" y="329"/>
                      <a:pt x="380" y="360"/>
                    </a:cubicBezTo>
                    <a:cubicBezTo>
                      <a:pt x="349" y="391"/>
                      <a:pt x="349" y="439"/>
                      <a:pt x="380" y="471"/>
                    </a:cubicBezTo>
                    <a:cubicBezTo>
                      <a:pt x="382" y="474"/>
                      <a:pt x="384" y="478"/>
                      <a:pt x="384" y="481"/>
                    </a:cubicBezTo>
                    <a:cubicBezTo>
                      <a:pt x="384" y="483"/>
                      <a:pt x="378" y="485"/>
                      <a:pt x="375" y="486"/>
                    </a:cubicBezTo>
                    <a:cubicBezTo>
                      <a:pt x="313" y="489"/>
                      <a:pt x="251" y="497"/>
                      <a:pt x="189" y="511"/>
                    </a:cubicBezTo>
                    <a:cubicBezTo>
                      <a:pt x="187" y="511"/>
                      <a:pt x="184" y="511"/>
                      <a:pt x="178" y="512"/>
                    </a:cubicBezTo>
                    <a:close/>
                  </a:path>
                </a:pathLst>
              </a:custGeom>
              <a:solidFill>
                <a:srgbClr val="C33D13">
                  <a:lumMod val="60000"/>
                  <a:lumOff val="40000"/>
                </a:srgbClr>
              </a:solidFill>
              <a:ln w="38100">
                <a:solidFill>
                  <a:srgbClr val="FFFFFF"/>
                </a:solidFill>
              </a:ln>
              <a:effectLst>
                <a:outerShdw blurRad="50800" dist="38100" dir="2700000" algn="tl" rotWithShape="0">
                  <a:prstClr val="black">
                    <a:alpha val="40000"/>
                  </a:prstClr>
                </a:outerShdw>
              </a:effectLst>
            </p:spPr>
            <p:txBody>
              <a:bodyPr anchor="ctr"/>
              <a:lstStyle/>
              <a:p>
                <a:pPr algn="ctr">
                  <a:defRPr/>
                </a:pPr>
                <a:endParaRPr sz="1600" kern="0">
                  <a:solidFill>
                    <a:srgbClr val="000000"/>
                  </a:solidFill>
                  <a:latin typeface="微软雅黑"/>
                  <a:ea typeface="微软雅黑"/>
                </a:endParaRPr>
              </a:p>
            </p:txBody>
          </p:sp>
          <p:sp>
            <p:nvSpPr>
              <p:cNvPr id="28" name="ïsḻíḋé">
                <a:extLst>
                  <a:ext uri="{FF2B5EF4-FFF2-40B4-BE49-F238E27FC236}">
                    <a16:creationId xmlns:a16="http://schemas.microsoft.com/office/drawing/2014/main" id="{1802F62F-2E8B-0B21-61DD-69B9DD6750AB}"/>
                  </a:ext>
                </a:extLst>
              </p:cNvPr>
              <p:cNvSpPr/>
              <p:nvPr/>
            </p:nvSpPr>
            <p:spPr bwMode="auto">
              <a:xfrm rot="3221378">
                <a:off x="-4695502" y="3002761"/>
                <a:ext cx="1468551" cy="864720"/>
              </a:xfrm>
              <a:custGeom>
                <a:avLst/>
                <a:gdLst>
                  <a:gd name="T0" fmla="*/ 178 w 872"/>
                  <a:gd name="T1" fmla="*/ 512 h 512"/>
                  <a:gd name="T2" fmla="*/ 158 w 872"/>
                  <a:gd name="T3" fmla="*/ 374 h 512"/>
                  <a:gd name="T4" fmla="*/ 153 w 872"/>
                  <a:gd name="T5" fmla="*/ 317 h 512"/>
                  <a:gd name="T6" fmla="*/ 148 w 872"/>
                  <a:gd name="T7" fmla="*/ 309 h 512"/>
                  <a:gd name="T8" fmla="*/ 140 w 872"/>
                  <a:gd name="T9" fmla="*/ 312 h 512"/>
                  <a:gd name="T10" fmla="*/ 47 w 872"/>
                  <a:gd name="T11" fmla="*/ 327 h 512"/>
                  <a:gd name="T12" fmla="*/ 5 w 872"/>
                  <a:gd name="T13" fmla="*/ 246 h 512"/>
                  <a:gd name="T14" fmla="*/ 71 w 872"/>
                  <a:gd name="T15" fmla="*/ 178 h 512"/>
                  <a:gd name="T16" fmla="*/ 139 w 872"/>
                  <a:gd name="T17" fmla="*/ 199 h 512"/>
                  <a:gd name="T18" fmla="*/ 149 w 872"/>
                  <a:gd name="T19" fmla="*/ 204 h 512"/>
                  <a:gd name="T20" fmla="*/ 154 w 872"/>
                  <a:gd name="T21" fmla="*/ 193 h 512"/>
                  <a:gd name="T22" fmla="*/ 179 w 872"/>
                  <a:gd name="T23" fmla="*/ 6 h 512"/>
                  <a:gd name="T24" fmla="*/ 180 w 872"/>
                  <a:gd name="T25" fmla="*/ 0 h 512"/>
                  <a:gd name="T26" fmla="*/ 221 w 872"/>
                  <a:gd name="T27" fmla="*/ 8 h 512"/>
                  <a:gd name="T28" fmla="*/ 374 w 872"/>
                  <a:gd name="T29" fmla="*/ 27 h 512"/>
                  <a:gd name="T30" fmla="*/ 384 w 872"/>
                  <a:gd name="T31" fmla="*/ 31 h 512"/>
                  <a:gd name="T32" fmla="*/ 380 w 872"/>
                  <a:gd name="T33" fmla="*/ 41 h 512"/>
                  <a:gd name="T34" fmla="*/ 365 w 872"/>
                  <a:gd name="T35" fmla="*/ 132 h 512"/>
                  <a:gd name="T36" fmla="*/ 448 w 872"/>
                  <a:gd name="T37" fmla="*/ 175 h 512"/>
                  <a:gd name="T38" fmla="*/ 514 w 872"/>
                  <a:gd name="T39" fmla="*/ 111 h 512"/>
                  <a:gd name="T40" fmla="*/ 491 w 872"/>
                  <a:gd name="T41" fmla="*/ 39 h 512"/>
                  <a:gd name="T42" fmla="*/ 488 w 872"/>
                  <a:gd name="T43" fmla="*/ 32 h 512"/>
                  <a:gd name="T44" fmla="*/ 496 w 872"/>
                  <a:gd name="T45" fmla="*/ 27 h 512"/>
                  <a:gd name="T46" fmla="*/ 593 w 872"/>
                  <a:gd name="T47" fmla="*/ 17 h 512"/>
                  <a:gd name="T48" fmla="*/ 691 w 872"/>
                  <a:gd name="T49" fmla="*/ 1 h 512"/>
                  <a:gd name="T50" fmla="*/ 697 w 872"/>
                  <a:gd name="T51" fmla="*/ 25 h 512"/>
                  <a:gd name="T52" fmla="*/ 719 w 872"/>
                  <a:gd name="T53" fmla="*/ 196 h 512"/>
                  <a:gd name="T54" fmla="*/ 723 w 872"/>
                  <a:gd name="T55" fmla="*/ 203 h 512"/>
                  <a:gd name="T56" fmla="*/ 732 w 872"/>
                  <a:gd name="T57" fmla="*/ 200 h 512"/>
                  <a:gd name="T58" fmla="*/ 816 w 872"/>
                  <a:gd name="T59" fmla="*/ 182 h 512"/>
                  <a:gd name="T60" fmla="*/ 868 w 872"/>
                  <a:gd name="T61" fmla="*/ 251 h 512"/>
                  <a:gd name="T62" fmla="*/ 799 w 872"/>
                  <a:gd name="T63" fmla="*/ 334 h 512"/>
                  <a:gd name="T64" fmla="*/ 732 w 872"/>
                  <a:gd name="T65" fmla="*/ 312 h 512"/>
                  <a:gd name="T66" fmla="*/ 723 w 872"/>
                  <a:gd name="T67" fmla="*/ 309 h 512"/>
                  <a:gd name="T68" fmla="*/ 718 w 872"/>
                  <a:gd name="T69" fmla="*/ 318 h 512"/>
                  <a:gd name="T70" fmla="*/ 693 w 872"/>
                  <a:gd name="T71" fmla="*/ 506 h 512"/>
                  <a:gd name="T72" fmla="*/ 691 w 872"/>
                  <a:gd name="T73" fmla="*/ 512 h 512"/>
                  <a:gd name="T74" fmla="*/ 641 w 872"/>
                  <a:gd name="T75" fmla="*/ 503 h 512"/>
                  <a:gd name="T76" fmla="*/ 498 w 872"/>
                  <a:gd name="T77" fmla="*/ 486 h 512"/>
                  <a:gd name="T78" fmla="*/ 488 w 872"/>
                  <a:gd name="T79" fmla="*/ 481 h 512"/>
                  <a:gd name="T80" fmla="*/ 492 w 872"/>
                  <a:gd name="T81" fmla="*/ 471 h 512"/>
                  <a:gd name="T82" fmla="*/ 492 w 872"/>
                  <a:gd name="T83" fmla="*/ 360 h 512"/>
                  <a:gd name="T84" fmla="*/ 380 w 872"/>
                  <a:gd name="T85" fmla="*/ 360 h 512"/>
                  <a:gd name="T86" fmla="*/ 380 w 872"/>
                  <a:gd name="T87" fmla="*/ 471 h 512"/>
                  <a:gd name="T88" fmla="*/ 384 w 872"/>
                  <a:gd name="T89" fmla="*/ 481 h 512"/>
                  <a:gd name="T90" fmla="*/ 375 w 872"/>
                  <a:gd name="T91" fmla="*/ 486 h 512"/>
                  <a:gd name="T92" fmla="*/ 189 w 872"/>
                  <a:gd name="T93" fmla="*/ 511 h 512"/>
                  <a:gd name="T94" fmla="*/ 178 w 872"/>
                  <a:gd name="T95" fmla="*/ 512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72" h="512">
                    <a:moveTo>
                      <a:pt x="178" y="512"/>
                    </a:moveTo>
                    <a:cubicBezTo>
                      <a:pt x="171" y="465"/>
                      <a:pt x="164" y="420"/>
                      <a:pt x="158" y="374"/>
                    </a:cubicBezTo>
                    <a:cubicBezTo>
                      <a:pt x="155" y="355"/>
                      <a:pt x="155" y="336"/>
                      <a:pt x="153" y="317"/>
                    </a:cubicBezTo>
                    <a:cubicBezTo>
                      <a:pt x="153" y="314"/>
                      <a:pt x="151" y="310"/>
                      <a:pt x="148" y="309"/>
                    </a:cubicBezTo>
                    <a:cubicBezTo>
                      <a:pt x="147" y="308"/>
                      <a:pt x="142" y="310"/>
                      <a:pt x="140" y="312"/>
                    </a:cubicBezTo>
                    <a:cubicBezTo>
                      <a:pt x="114" y="337"/>
                      <a:pt x="78" y="343"/>
                      <a:pt x="47" y="327"/>
                    </a:cubicBezTo>
                    <a:cubicBezTo>
                      <a:pt x="17" y="311"/>
                      <a:pt x="0" y="278"/>
                      <a:pt x="5" y="246"/>
                    </a:cubicBezTo>
                    <a:cubicBezTo>
                      <a:pt x="10" y="211"/>
                      <a:pt x="35" y="184"/>
                      <a:pt x="71" y="178"/>
                    </a:cubicBezTo>
                    <a:cubicBezTo>
                      <a:pt x="96" y="173"/>
                      <a:pt x="119" y="181"/>
                      <a:pt x="139" y="199"/>
                    </a:cubicBezTo>
                    <a:cubicBezTo>
                      <a:pt x="141" y="201"/>
                      <a:pt x="145" y="202"/>
                      <a:pt x="149" y="204"/>
                    </a:cubicBezTo>
                    <a:cubicBezTo>
                      <a:pt x="150" y="200"/>
                      <a:pt x="153" y="197"/>
                      <a:pt x="154" y="193"/>
                    </a:cubicBezTo>
                    <a:cubicBezTo>
                      <a:pt x="157" y="130"/>
                      <a:pt x="165" y="67"/>
                      <a:pt x="179" y="6"/>
                    </a:cubicBezTo>
                    <a:cubicBezTo>
                      <a:pt x="179" y="4"/>
                      <a:pt x="180" y="3"/>
                      <a:pt x="180" y="0"/>
                    </a:cubicBezTo>
                    <a:cubicBezTo>
                      <a:pt x="194" y="3"/>
                      <a:pt x="207" y="6"/>
                      <a:pt x="221" y="8"/>
                    </a:cubicBezTo>
                    <a:cubicBezTo>
                      <a:pt x="272" y="14"/>
                      <a:pt x="323" y="20"/>
                      <a:pt x="374" y="27"/>
                    </a:cubicBezTo>
                    <a:cubicBezTo>
                      <a:pt x="377" y="27"/>
                      <a:pt x="381" y="30"/>
                      <a:pt x="384" y="31"/>
                    </a:cubicBezTo>
                    <a:cubicBezTo>
                      <a:pt x="383" y="34"/>
                      <a:pt x="382" y="38"/>
                      <a:pt x="380" y="41"/>
                    </a:cubicBezTo>
                    <a:cubicBezTo>
                      <a:pt x="356" y="66"/>
                      <a:pt x="350" y="102"/>
                      <a:pt x="365" y="132"/>
                    </a:cubicBezTo>
                    <a:cubicBezTo>
                      <a:pt x="381" y="163"/>
                      <a:pt x="413" y="179"/>
                      <a:pt x="448" y="175"/>
                    </a:cubicBezTo>
                    <a:cubicBezTo>
                      <a:pt x="480" y="170"/>
                      <a:pt x="507" y="145"/>
                      <a:pt x="514" y="111"/>
                    </a:cubicBezTo>
                    <a:cubicBezTo>
                      <a:pt x="519" y="84"/>
                      <a:pt x="511" y="60"/>
                      <a:pt x="491" y="39"/>
                    </a:cubicBezTo>
                    <a:cubicBezTo>
                      <a:pt x="489" y="37"/>
                      <a:pt x="487" y="33"/>
                      <a:pt x="488" y="32"/>
                    </a:cubicBezTo>
                    <a:cubicBezTo>
                      <a:pt x="489" y="29"/>
                      <a:pt x="493" y="27"/>
                      <a:pt x="496" y="27"/>
                    </a:cubicBezTo>
                    <a:cubicBezTo>
                      <a:pt x="528" y="23"/>
                      <a:pt x="561" y="21"/>
                      <a:pt x="593" y="17"/>
                    </a:cubicBezTo>
                    <a:cubicBezTo>
                      <a:pt x="626" y="13"/>
                      <a:pt x="658" y="7"/>
                      <a:pt x="691" y="1"/>
                    </a:cubicBezTo>
                    <a:cubicBezTo>
                      <a:pt x="693" y="8"/>
                      <a:pt x="695" y="16"/>
                      <a:pt x="697" y="25"/>
                    </a:cubicBezTo>
                    <a:cubicBezTo>
                      <a:pt x="708" y="81"/>
                      <a:pt x="716" y="138"/>
                      <a:pt x="719" y="196"/>
                    </a:cubicBezTo>
                    <a:cubicBezTo>
                      <a:pt x="719" y="198"/>
                      <a:pt x="721" y="203"/>
                      <a:pt x="723" y="203"/>
                    </a:cubicBezTo>
                    <a:cubicBezTo>
                      <a:pt x="725" y="204"/>
                      <a:pt x="729" y="202"/>
                      <a:pt x="732" y="200"/>
                    </a:cubicBezTo>
                    <a:cubicBezTo>
                      <a:pt x="756" y="178"/>
                      <a:pt x="784" y="170"/>
                      <a:pt x="816" y="182"/>
                    </a:cubicBezTo>
                    <a:cubicBezTo>
                      <a:pt x="847" y="193"/>
                      <a:pt x="864" y="218"/>
                      <a:pt x="868" y="251"/>
                    </a:cubicBezTo>
                    <a:cubicBezTo>
                      <a:pt x="872" y="290"/>
                      <a:pt x="839" y="330"/>
                      <a:pt x="799" y="334"/>
                    </a:cubicBezTo>
                    <a:cubicBezTo>
                      <a:pt x="773" y="338"/>
                      <a:pt x="751" y="330"/>
                      <a:pt x="732" y="312"/>
                    </a:cubicBezTo>
                    <a:cubicBezTo>
                      <a:pt x="730" y="310"/>
                      <a:pt x="725" y="308"/>
                      <a:pt x="723" y="309"/>
                    </a:cubicBezTo>
                    <a:cubicBezTo>
                      <a:pt x="720" y="310"/>
                      <a:pt x="719" y="315"/>
                      <a:pt x="718" y="318"/>
                    </a:cubicBezTo>
                    <a:cubicBezTo>
                      <a:pt x="715" y="381"/>
                      <a:pt x="706" y="444"/>
                      <a:pt x="693" y="506"/>
                    </a:cubicBezTo>
                    <a:cubicBezTo>
                      <a:pt x="693" y="508"/>
                      <a:pt x="692" y="509"/>
                      <a:pt x="691" y="512"/>
                    </a:cubicBezTo>
                    <a:cubicBezTo>
                      <a:pt x="674" y="509"/>
                      <a:pt x="658" y="505"/>
                      <a:pt x="641" y="503"/>
                    </a:cubicBezTo>
                    <a:cubicBezTo>
                      <a:pt x="594" y="497"/>
                      <a:pt x="546" y="491"/>
                      <a:pt x="498" y="486"/>
                    </a:cubicBezTo>
                    <a:cubicBezTo>
                      <a:pt x="495" y="485"/>
                      <a:pt x="491" y="483"/>
                      <a:pt x="488" y="481"/>
                    </a:cubicBezTo>
                    <a:cubicBezTo>
                      <a:pt x="489" y="478"/>
                      <a:pt x="490" y="474"/>
                      <a:pt x="492" y="471"/>
                    </a:cubicBezTo>
                    <a:cubicBezTo>
                      <a:pt x="523" y="439"/>
                      <a:pt x="523" y="390"/>
                      <a:pt x="492" y="360"/>
                    </a:cubicBezTo>
                    <a:cubicBezTo>
                      <a:pt x="461" y="329"/>
                      <a:pt x="411" y="329"/>
                      <a:pt x="380" y="360"/>
                    </a:cubicBezTo>
                    <a:cubicBezTo>
                      <a:pt x="349" y="391"/>
                      <a:pt x="349" y="439"/>
                      <a:pt x="380" y="471"/>
                    </a:cubicBezTo>
                    <a:cubicBezTo>
                      <a:pt x="382" y="474"/>
                      <a:pt x="384" y="478"/>
                      <a:pt x="384" y="481"/>
                    </a:cubicBezTo>
                    <a:cubicBezTo>
                      <a:pt x="384" y="483"/>
                      <a:pt x="378" y="485"/>
                      <a:pt x="375" y="486"/>
                    </a:cubicBezTo>
                    <a:cubicBezTo>
                      <a:pt x="313" y="489"/>
                      <a:pt x="251" y="497"/>
                      <a:pt x="189" y="511"/>
                    </a:cubicBezTo>
                    <a:cubicBezTo>
                      <a:pt x="187" y="511"/>
                      <a:pt x="184" y="511"/>
                      <a:pt x="178" y="512"/>
                    </a:cubicBezTo>
                    <a:close/>
                  </a:path>
                </a:pathLst>
              </a:custGeom>
              <a:solidFill>
                <a:srgbClr val="F16B2F">
                  <a:lumMod val="20000"/>
                  <a:lumOff val="80000"/>
                </a:srgbClr>
              </a:solidFill>
              <a:ln w="38100">
                <a:solidFill>
                  <a:srgbClr val="FFFFFF"/>
                </a:solidFill>
              </a:ln>
              <a:effectLst>
                <a:outerShdw blurRad="50800" dist="38100" dir="2700000" algn="tl" rotWithShape="0">
                  <a:prstClr val="black">
                    <a:alpha val="40000"/>
                  </a:prstClr>
                </a:outerShdw>
              </a:effectLst>
            </p:spPr>
            <p:txBody>
              <a:bodyPr anchor="ctr"/>
              <a:lstStyle/>
              <a:p>
                <a:pPr algn="ctr">
                  <a:defRPr/>
                </a:pPr>
                <a:endParaRPr sz="1600" kern="0">
                  <a:solidFill>
                    <a:srgbClr val="000000"/>
                  </a:solidFill>
                  <a:latin typeface="微软雅黑"/>
                  <a:ea typeface="微软雅黑"/>
                </a:endParaRPr>
              </a:p>
            </p:txBody>
          </p:sp>
          <p:sp>
            <p:nvSpPr>
              <p:cNvPr id="29" name="ïŝḷïďé">
                <a:extLst>
                  <a:ext uri="{FF2B5EF4-FFF2-40B4-BE49-F238E27FC236}">
                    <a16:creationId xmlns:a16="http://schemas.microsoft.com/office/drawing/2014/main" id="{8967C26A-EF15-8859-EAD6-8BD024343383}"/>
                  </a:ext>
                </a:extLst>
              </p:cNvPr>
              <p:cNvSpPr/>
              <p:nvPr/>
            </p:nvSpPr>
            <p:spPr bwMode="auto">
              <a:xfrm rot="8621378">
                <a:off x="-5389409" y="3512678"/>
                <a:ext cx="1468551" cy="864720"/>
              </a:xfrm>
              <a:custGeom>
                <a:avLst/>
                <a:gdLst>
                  <a:gd name="T0" fmla="*/ 178 w 872"/>
                  <a:gd name="T1" fmla="*/ 512 h 512"/>
                  <a:gd name="T2" fmla="*/ 158 w 872"/>
                  <a:gd name="T3" fmla="*/ 374 h 512"/>
                  <a:gd name="T4" fmla="*/ 153 w 872"/>
                  <a:gd name="T5" fmla="*/ 317 h 512"/>
                  <a:gd name="T6" fmla="*/ 148 w 872"/>
                  <a:gd name="T7" fmla="*/ 309 h 512"/>
                  <a:gd name="T8" fmla="*/ 140 w 872"/>
                  <a:gd name="T9" fmla="*/ 312 h 512"/>
                  <a:gd name="T10" fmla="*/ 47 w 872"/>
                  <a:gd name="T11" fmla="*/ 327 h 512"/>
                  <a:gd name="T12" fmla="*/ 5 w 872"/>
                  <a:gd name="T13" fmla="*/ 246 h 512"/>
                  <a:gd name="T14" fmla="*/ 71 w 872"/>
                  <a:gd name="T15" fmla="*/ 178 h 512"/>
                  <a:gd name="T16" fmla="*/ 139 w 872"/>
                  <a:gd name="T17" fmla="*/ 199 h 512"/>
                  <a:gd name="T18" fmla="*/ 149 w 872"/>
                  <a:gd name="T19" fmla="*/ 204 h 512"/>
                  <a:gd name="T20" fmla="*/ 154 w 872"/>
                  <a:gd name="T21" fmla="*/ 193 h 512"/>
                  <a:gd name="T22" fmla="*/ 179 w 872"/>
                  <a:gd name="T23" fmla="*/ 6 h 512"/>
                  <a:gd name="T24" fmla="*/ 180 w 872"/>
                  <a:gd name="T25" fmla="*/ 0 h 512"/>
                  <a:gd name="T26" fmla="*/ 221 w 872"/>
                  <a:gd name="T27" fmla="*/ 8 h 512"/>
                  <a:gd name="T28" fmla="*/ 374 w 872"/>
                  <a:gd name="T29" fmla="*/ 27 h 512"/>
                  <a:gd name="T30" fmla="*/ 384 w 872"/>
                  <a:gd name="T31" fmla="*/ 31 h 512"/>
                  <a:gd name="T32" fmla="*/ 380 w 872"/>
                  <a:gd name="T33" fmla="*/ 41 h 512"/>
                  <a:gd name="T34" fmla="*/ 365 w 872"/>
                  <a:gd name="T35" fmla="*/ 132 h 512"/>
                  <a:gd name="T36" fmla="*/ 448 w 872"/>
                  <a:gd name="T37" fmla="*/ 175 h 512"/>
                  <a:gd name="T38" fmla="*/ 514 w 872"/>
                  <a:gd name="T39" fmla="*/ 111 h 512"/>
                  <a:gd name="T40" fmla="*/ 491 w 872"/>
                  <a:gd name="T41" fmla="*/ 39 h 512"/>
                  <a:gd name="T42" fmla="*/ 488 w 872"/>
                  <a:gd name="T43" fmla="*/ 32 h 512"/>
                  <a:gd name="T44" fmla="*/ 496 w 872"/>
                  <a:gd name="T45" fmla="*/ 27 h 512"/>
                  <a:gd name="T46" fmla="*/ 593 w 872"/>
                  <a:gd name="T47" fmla="*/ 17 h 512"/>
                  <a:gd name="T48" fmla="*/ 691 w 872"/>
                  <a:gd name="T49" fmla="*/ 1 h 512"/>
                  <a:gd name="T50" fmla="*/ 697 w 872"/>
                  <a:gd name="T51" fmla="*/ 25 h 512"/>
                  <a:gd name="T52" fmla="*/ 719 w 872"/>
                  <a:gd name="T53" fmla="*/ 196 h 512"/>
                  <a:gd name="T54" fmla="*/ 723 w 872"/>
                  <a:gd name="T55" fmla="*/ 203 h 512"/>
                  <a:gd name="T56" fmla="*/ 732 w 872"/>
                  <a:gd name="T57" fmla="*/ 200 h 512"/>
                  <a:gd name="T58" fmla="*/ 816 w 872"/>
                  <a:gd name="T59" fmla="*/ 182 h 512"/>
                  <a:gd name="T60" fmla="*/ 868 w 872"/>
                  <a:gd name="T61" fmla="*/ 251 h 512"/>
                  <a:gd name="T62" fmla="*/ 799 w 872"/>
                  <a:gd name="T63" fmla="*/ 334 h 512"/>
                  <a:gd name="T64" fmla="*/ 732 w 872"/>
                  <a:gd name="T65" fmla="*/ 312 h 512"/>
                  <a:gd name="T66" fmla="*/ 723 w 872"/>
                  <a:gd name="T67" fmla="*/ 309 h 512"/>
                  <a:gd name="T68" fmla="*/ 718 w 872"/>
                  <a:gd name="T69" fmla="*/ 318 h 512"/>
                  <a:gd name="T70" fmla="*/ 693 w 872"/>
                  <a:gd name="T71" fmla="*/ 506 h 512"/>
                  <a:gd name="T72" fmla="*/ 691 w 872"/>
                  <a:gd name="T73" fmla="*/ 512 h 512"/>
                  <a:gd name="T74" fmla="*/ 641 w 872"/>
                  <a:gd name="T75" fmla="*/ 503 h 512"/>
                  <a:gd name="T76" fmla="*/ 498 w 872"/>
                  <a:gd name="T77" fmla="*/ 486 h 512"/>
                  <a:gd name="T78" fmla="*/ 488 w 872"/>
                  <a:gd name="T79" fmla="*/ 481 h 512"/>
                  <a:gd name="T80" fmla="*/ 492 w 872"/>
                  <a:gd name="T81" fmla="*/ 471 h 512"/>
                  <a:gd name="T82" fmla="*/ 492 w 872"/>
                  <a:gd name="T83" fmla="*/ 360 h 512"/>
                  <a:gd name="T84" fmla="*/ 380 w 872"/>
                  <a:gd name="T85" fmla="*/ 360 h 512"/>
                  <a:gd name="T86" fmla="*/ 380 w 872"/>
                  <a:gd name="T87" fmla="*/ 471 h 512"/>
                  <a:gd name="T88" fmla="*/ 384 w 872"/>
                  <a:gd name="T89" fmla="*/ 481 h 512"/>
                  <a:gd name="T90" fmla="*/ 375 w 872"/>
                  <a:gd name="T91" fmla="*/ 486 h 512"/>
                  <a:gd name="T92" fmla="*/ 189 w 872"/>
                  <a:gd name="T93" fmla="*/ 511 h 512"/>
                  <a:gd name="T94" fmla="*/ 178 w 872"/>
                  <a:gd name="T95" fmla="*/ 512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72" h="512">
                    <a:moveTo>
                      <a:pt x="178" y="512"/>
                    </a:moveTo>
                    <a:cubicBezTo>
                      <a:pt x="171" y="465"/>
                      <a:pt x="164" y="420"/>
                      <a:pt x="158" y="374"/>
                    </a:cubicBezTo>
                    <a:cubicBezTo>
                      <a:pt x="155" y="355"/>
                      <a:pt x="155" y="336"/>
                      <a:pt x="153" y="317"/>
                    </a:cubicBezTo>
                    <a:cubicBezTo>
                      <a:pt x="153" y="314"/>
                      <a:pt x="151" y="310"/>
                      <a:pt x="148" y="309"/>
                    </a:cubicBezTo>
                    <a:cubicBezTo>
                      <a:pt x="147" y="308"/>
                      <a:pt x="142" y="310"/>
                      <a:pt x="140" y="312"/>
                    </a:cubicBezTo>
                    <a:cubicBezTo>
                      <a:pt x="114" y="337"/>
                      <a:pt x="78" y="343"/>
                      <a:pt x="47" y="327"/>
                    </a:cubicBezTo>
                    <a:cubicBezTo>
                      <a:pt x="17" y="311"/>
                      <a:pt x="0" y="278"/>
                      <a:pt x="5" y="246"/>
                    </a:cubicBezTo>
                    <a:cubicBezTo>
                      <a:pt x="10" y="211"/>
                      <a:pt x="35" y="184"/>
                      <a:pt x="71" y="178"/>
                    </a:cubicBezTo>
                    <a:cubicBezTo>
                      <a:pt x="96" y="173"/>
                      <a:pt x="119" y="181"/>
                      <a:pt x="139" y="199"/>
                    </a:cubicBezTo>
                    <a:cubicBezTo>
                      <a:pt x="141" y="201"/>
                      <a:pt x="145" y="202"/>
                      <a:pt x="149" y="204"/>
                    </a:cubicBezTo>
                    <a:cubicBezTo>
                      <a:pt x="150" y="200"/>
                      <a:pt x="153" y="197"/>
                      <a:pt x="154" y="193"/>
                    </a:cubicBezTo>
                    <a:cubicBezTo>
                      <a:pt x="157" y="130"/>
                      <a:pt x="165" y="67"/>
                      <a:pt x="179" y="6"/>
                    </a:cubicBezTo>
                    <a:cubicBezTo>
                      <a:pt x="179" y="4"/>
                      <a:pt x="180" y="3"/>
                      <a:pt x="180" y="0"/>
                    </a:cubicBezTo>
                    <a:cubicBezTo>
                      <a:pt x="194" y="3"/>
                      <a:pt x="207" y="6"/>
                      <a:pt x="221" y="8"/>
                    </a:cubicBezTo>
                    <a:cubicBezTo>
                      <a:pt x="272" y="14"/>
                      <a:pt x="323" y="20"/>
                      <a:pt x="374" y="27"/>
                    </a:cubicBezTo>
                    <a:cubicBezTo>
                      <a:pt x="377" y="27"/>
                      <a:pt x="381" y="30"/>
                      <a:pt x="384" y="31"/>
                    </a:cubicBezTo>
                    <a:cubicBezTo>
                      <a:pt x="383" y="34"/>
                      <a:pt x="382" y="38"/>
                      <a:pt x="380" y="41"/>
                    </a:cubicBezTo>
                    <a:cubicBezTo>
                      <a:pt x="356" y="66"/>
                      <a:pt x="350" y="102"/>
                      <a:pt x="365" y="132"/>
                    </a:cubicBezTo>
                    <a:cubicBezTo>
                      <a:pt x="381" y="163"/>
                      <a:pt x="413" y="179"/>
                      <a:pt x="448" y="175"/>
                    </a:cubicBezTo>
                    <a:cubicBezTo>
                      <a:pt x="480" y="170"/>
                      <a:pt x="507" y="145"/>
                      <a:pt x="514" y="111"/>
                    </a:cubicBezTo>
                    <a:cubicBezTo>
                      <a:pt x="519" y="84"/>
                      <a:pt x="511" y="60"/>
                      <a:pt x="491" y="39"/>
                    </a:cubicBezTo>
                    <a:cubicBezTo>
                      <a:pt x="489" y="37"/>
                      <a:pt x="487" y="33"/>
                      <a:pt x="488" y="32"/>
                    </a:cubicBezTo>
                    <a:cubicBezTo>
                      <a:pt x="489" y="29"/>
                      <a:pt x="493" y="27"/>
                      <a:pt x="496" y="27"/>
                    </a:cubicBezTo>
                    <a:cubicBezTo>
                      <a:pt x="528" y="23"/>
                      <a:pt x="561" y="21"/>
                      <a:pt x="593" y="17"/>
                    </a:cubicBezTo>
                    <a:cubicBezTo>
                      <a:pt x="626" y="13"/>
                      <a:pt x="658" y="7"/>
                      <a:pt x="691" y="1"/>
                    </a:cubicBezTo>
                    <a:cubicBezTo>
                      <a:pt x="693" y="8"/>
                      <a:pt x="695" y="16"/>
                      <a:pt x="697" y="25"/>
                    </a:cubicBezTo>
                    <a:cubicBezTo>
                      <a:pt x="708" y="81"/>
                      <a:pt x="716" y="138"/>
                      <a:pt x="719" y="196"/>
                    </a:cubicBezTo>
                    <a:cubicBezTo>
                      <a:pt x="719" y="198"/>
                      <a:pt x="721" y="203"/>
                      <a:pt x="723" y="203"/>
                    </a:cubicBezTo>
                    <a:cubicBezTo>
                      <a:pt x="725" y="204"/>
                      <a:pt x="729" y="202"/>
                      <a:pt x="732" y="200"/>
                    </a:cubicBezTo>
                    <a:cubicBezTo>
                      <a:pt x="756" y="178"/>
                      <a:pt x="784" y="170"/>
                      <a:pt x="816" y="182"/>
                    </a:cubicBezTo>
                    <a:cubicBezTo>
                      <a:pt x="847" y="193"/>
                      <a:pt x="864" y="218"/>
                      <a:pt x="868" y="251"/>
                    </a:cubicBezTo>
                    <a:cubicBezTo>
                      <a:pt x="872" y="290"/>
                      <a:pt x="839" y="330"/>
                      <a:pt x="799" y="334"/>
                    </a:cubicBezTo>
                    <a:cubicBezTo>
                      <a:pt x="773" y="338"/>
                      <a:pt x="751" y="330"/>
                      <a:pt x="732" y="312"/>
                    </a:cubicBezTo>
                    <a:cubicBezTo>
                      <a:pt x="730" y="310"/>
                      <a:pt x="725" y="308"/>
                      <a:pt x="723" y="309"/>
                    </a:cubicBezTo>
                    <a:cubicBezTo>
                      <a:pt x="720" y="310"/>
                      <a:pt x="719" y="315"/>
                      <a:pt x="718" y="318"/>
                    </a:cubicBezTo>
                    <a:cubicBezTo>
                      <a:pt x="715" y="381"/>
                      <a:pt x="706" y="444"/>
                      <a:pt x="693" y="506"/>
                    </a:cubicBezTo>
                    <a:cubicBezTo>
                      <a:pt x="693" y="508"/>
                      <a:pt x="692" y="509"/>
                      <a:pt x="691" y="512"/>
                    </a:cubicBezTo>
                    <a:cubicBezTo>
                      <a:pt x="674" y="509"/>
                      <a:pt x="658" y="505"/>
                      <a:pt x="641" y="503"/>
                    </a:cubicBezTo>
                    <a:cubicBezTo>
                      <a:pt x="594" y="497"/>
                      <a:pt x="546" y="491"/>
                      <a:pt x="498" y="486"/>
                    </a:cubicBezTo>
                    <a:cubicBezTo>
                      <a:pt x="495" y="485"/>
                      <a:pt x="491" y="483"/>
                      <a:pt x="488" y="481"/>
                    </a:cubicBezTo>
                    <a:cubicBezTo>
                      <a:pt x="489" y="478"/>
                      <a:pt x="490" y="474"/>
                      <a:pt x="492" y="471"/>
                    </a:cubicBezTo>
                    <a:cubicBezTo>
                      <a:pt x="523" y="439"/>
                      <a:pt x="523" y="390"/>
                      <a:pt x="492" y="360"/>
                    </a:cubicBezTo>
                    <a:cubicBezTo>
                      <a:pt x="461" y="329"/>
                      <a:pt x="411" y="329"/>
                      <a:pt x="380" y="360"/>
                    </a:cubicBezTo>
                    <a:cubicBezTo>
                      <a:pt x="349" y="391"/>
                      <a:pt x="349" y="439"/>
                      <a:pt x="380" y="471"/>
                    </a:cubicBezTo>
                    <a:cubicBezTo>
                      <a:pt x="382" y="474"/>
                      <a:pt x="384" y="478"/>
                      <a:pt x="384" y="481"/>
                    </a:cubicBezTo>
                    <a:cubicBezTo>
                      <a:pt x="384" y="483"/>
                      <a:pt x="378" y="485"/>
                      <a:pt x="375" y="486"/>
                    </a:cubicBezTo>
                    <a:cubicBezTo>
                      <a:pt x="313" y="489"/>
                      <a:pt x="251" y="497"/>
                      <a:pt x="189" y="511"/>
                    </a:cubicBezTo>
                    <a:cubicBezTo>
                      <a:pt x="187" y="511"/>
                      <a:pt x="184" y="511"/>
                      <a:pt x="178" y="512"/>
                    </a:cubicBezTo>
                    <a:close/>
                  </a:path>
                </a:pathLst>
              </a:custGeom>
              <a:solidFill>
                <a:srgbClr val="F16B2F">
                  <a:lumMod val="40000"/>
                  <a:lumOff val="60000"/>
                </a:srgbClr>
              </a:solidFill>
              <a:ln w="38100">
                <a:solidFill>
                  <a:srgbClr val="FFFFFF"/>
                </a:solidFill>
              </a:ln>
              <a:effectLst>
                <a:outerShdw blurRad="50800" dist="38100" dir="2700000" algn="tl" rotWithShape="0">
                  <a:prstClr val="black">
                    <a:alpha val="40000"/>
                  </a:prstClr>
                </a:outerShdw>
              </a:effectLst>
            </p:spPr>
            <p:txBody>
              <a:bodyPr anchor="ctr"/>
              <a:lstStyle/>
              <a:p>
                <a:pPr algn="ctr">
                  <a:defRPr/>
                </a:pPr>
                <a:endParaRPr sz="1600" kern="0">
                  <a:solidFill>
                    <a:srgbClr val="000000"/>
                  </a:solidFill>
                  <a:latin typeface="微软雅黑"/>
                  <a:ea typeface="微软雅黑"/>
                </a:endParaRPr>
              </a:p>
            </p:txBody>
          </p:sp>
          <p:sp>
            <p:nvSpPr>
              <p:cNvPr id="30" name="îŝlídè">
                <a:extLst>
                  <a:ext uri="{FF2B5EF4-FFF2-40B4-BE49-F238E27FC236}">
                    <a16:creationId xmlns:a16="http://schemas.microsoft.com/office/drawing/2014/main" id="{54FF3021-06BB-4FD5-6447-67D8E1E8937A}"/>
                  </a:ext>
                </a:extLst>
              </p:cNvPr>
              <p:cNvSpPr/>
              <p:nvPr/>
            </p:nvSpPr>
            <p:spPr bwMode="auto">
              <a:xfrm rot="8621378">
                <a:off x="-4183636" y="3697947"/>
                <a:ext cx="1468551" cy="864720"/>
              </a:xfrm>
              <a:custGeom>
                <a:avLst/>
                <a:gdLst>
                  <a:gd name="T0" fmla="*/ 178 w 872"/>
                  <a:gd name="T1" fmla="*/ 512 h 512"/>
                  <a:gd name="T2" fmla="*/ 158 w 872"/>
                  <a:gd name="T3" fmla="*/ 374 h 512"/>
                  <a:gd name="T4" fmla="*/ 153 w 872"/>
                  <a:gd name="T5" fmla="*/ 317 h 512"/>
                  <a:gd name="T6" fmla="*/ 148 w 872"/>
                  <a:gd name="T7" fmla="*/ 309 h 512"/>
                  <a:gd name="T8" fmla="*/ 140 w 872"/>
                  <a:gd name="T9" fmla="*/ 312 h 512"/>
                  <a:gd name="T10" fmla="*/ 47 w 872"/>
                  <a:gd name="T11" fmla="*/ 327 h 512"/>
                  <a:gd name="T12" fmla="*/ 5 w 872"/>
                  <a:gd name="T13" fmla="*/ 246 h 512"/>
                  <a:gd name="T14" fmla="*/ 71 w 872"/>
                  <a:gd name="T15" fmla="*/ 178 h 512"/>
                  <a:gd name="T16" fmla="*/ 139 w 872"/>
                  <a:gd name="T17" fmla="*/ 199 h 512"/>
                  <a:gd name="T18" fmla="*/ 149 w 872"/>
                  <a:gd name="T19" fmla="*/ 204 h 512"/>
                  <a:gd name="T20" fmla="*/ 154 w 872"/>
                  <a:gd name="T21" fmla="*/ 193 h 512"/>
                  <a:gd name="T22" fmla="*/ 179 w 872"/>
                  <a:gd name="T23" fmla="*/ 6 h 512"/>
                  <a:gd name="T24" fmla="*/ 180 w 872"/>
                  <a:gd name="T25" fmla="*/ 0 h 512"/>
                  <a:gd name="T26" fmla="*/ 221 w 872"/>
                  <a:gd name="T27" fmla="*/ 8 h 512"/>
                  <a:gd name="T28" fmla="*/ 374 w 872"/>
                  <a:gd name="T29" fmla="*/ 27 h 512"/>
                  <a:gd name="T30" fmla="*/ 384 w 872"/>
                  <a:gd name="T31" fmla="*/ 31 h 512"/>
                  <a:gd name="T32" fmla="*/ 380 w 872"/>
                  <a:gd name="T33" fmla="*/ 41 h 512"/>
                  <a:gd name="T34" fmla="*/ 365 w 872"/>
                  <a:gd name="T35" fmla="*/ 132 h 512"/>
                  <a:gd name="T36" fmla="*/ 448 w 872"/>
                  <a:gd name="T37" fmla="*/ 175 h 512"/>
                  <a:gd name="T38" fmla="*/ 514 w 872"/>
                  <a:gd name="T39" fmla="*/ 111 h 512"/>
                  <a:gd name="T40" fmla="*/ 491 w 872"/>
                  <a:gd name="T41" fmla="*/ 39 h 512"/>
                  <a:gd name="T42" fmla="*/ 488 w 872"/>
                  <a:gd name="T43" fmla="*/ 32 h 512"/>
                  <a:gd name="T44" fmla="*/ 496 w 872"/>
                  <a:gd name="T45" fmla="*/ 27 h 512"/>
                  <a:gd name="T46" fmla="*/ 593 w 872"/>
                  <a:gd name="T47" fmla="*/ 17 h 512"/>
                  <a:gd name="T48" fmla="*/ 691 w 872"/>
                  <a:gd name="T49" fmla="*/ 1 h 512"/>
                  <a:gd name="T50" fmla="*/ 697 w 872"/>
                  <a:gd name="T51" fmla="*/ 25 h 512"/>
                  <a:gd name="T52" fmla="*/ 719 w 872"/>
                  <a:gd name="T53" fmla="*/ 196 h 512"/>
                  <a:gd name="T54" fmla="*/ 723 w 872"/>
                  <a:gd name="T55" fmla="*/ 203 h 512"/>
                  <a:gd name="T56" fmla="*/ 732 w 872"/>
                  <a:gd name="T57" fmla="*/ 200 h 512"/>
                  <a:gd name="T58" fmla="*/ 816 w 872"/>
                  <a:gd name="T59" fmla="*/ 182 h 512"/>
                  <a:gd name="T60" fmla="*/ 868 w 872"/>
                  <a:gd name="T61" fmla="*/ 251 h 512"/>
                  <a:gd name="T62" fmla="*/ 799 w 872"/>
                  <a:gd name="T63" fmla="*/ 334 h 512"/>
                  <a:gd name="T64" fmla="*/ 732 w 872"/>
                  <a:gd name="T65" fmla="*/ 312 h 512"/>
                  <a:gd name="T66" fmla="*/ 723 w 872"/>
                  <a:gd name="T67" fmla="*/ 309 h 512"/>
                  <a:gd name="T68" fmla="*/ 718 w 872"/>
                  <a:gd name="T69" fmla="*/ 318 h 512"/>
                  <a:gd name="T70" fmla="*/ 693 w 872"/>
                  <a:gd name="T71" fmla="*/ 506 h 512"/>
                  <a:gd name="T72" fmla="*/ 691 w 872"/>
                  <a:gd name="T73" fmla="*/ 512 h 512"/>
                  <a:gd name="T74" fmla="*/ 641 w 872"/>
                  <a:gd name="T75" fmla="*/ 503 h 512"/>
                  <a:gd name="T76" fmla="*/ 498 w 872"/>
                  <a:gd name="T77" fmla="*/ 486 h 512"/>
                  <a:gd name="T78" fmla="*/ 488 w 872"/>
                  <a:gd name="T79" fmla="*/ 481 h 512"/>
                  <a:gd name="T80" fmla="*/ 492 w 872"/>
                  <a:gd name="T81" fmla="*/ 471 h 512"/>
                  <a:gd name="T82" fmla="*/ 492 w 872"/>
                  <a:gd name="T83" fmla="*/ 360 h 512"/>
                  <a:gd name="T84" fmla="*/ 380 w 872"/>
                  <a:gd name="T85" fmla="*/ 360 h 512"/>
                  <a:gd name="T86" fmla="*/ 380 w 872"/>
                  <a:gd name="T87" fmla="*/ 471 h 512"/>
                  <a:gd name="T88" fmla="*/ 384 w 872"/>
                  <a:gd name="T89" fmla="*/ 481 h 512"/>
                  <a:gd name="T90" fmla="*/ 375 w 872"/>
                  <a:gd name="T91" fmla="*/ 486 h 512"/>
                  <a:gd name="T92" fmla="*/ 189 w 872"/>
                  <a:gd name="T93" fmla="*/ 511 h 512"/>
                  <a:gd name="T94" fmla="*/ 178 w 872"/>
                  <a:gd name="T95" fmla="*/ 512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72" h="512">
                    <a:moveTo>
                      <a:pt x="178" y="512"/>
                    </a:moveTo>
                    <a:cubicBezTo>
                      <a:pt x="171" y="465"/>
                      <a:pt x="164" y="420"/>
                      <a:pt x="158" y="374"/>
                    </a:cubicBezTo>
                    <a:cubicBezTo>
                      <a:pt x="155" y="355"/>
                      <a:pt x="155" y="336"/>
                      <a:pt x="153" y="317"/>
                    </a:cubicBezTo>
                    <a:cubicBezTo>
                      <a:pt x="153" y="314"/>
                      <a:pt x="151" y="310"/>
                      <a:pt x="148" y="309"/>
                    </a:cubicBezTo>
                    <a:cubicBezTo>
                      <a:pt x="147" y="308"/>
                      <a:pt x="142" y="310"/>
                      <a:pt x="140" y="312"/>
                    </a:cubicBezTo>
                    <a:cubicBezTo>
                      <a:pt x="114" y="337"/>
                      <a:pt x="78" y="343"/>
                      <a:pt x="47" y="327"/>
                    </a:cubicBezTo>
                    <a:cubicBezTo>
                      <a:pt x="17" y="311"/>
                      <a:pt x="0" y="278"/>
                      <a:pt x="5" y="246"/>
                    </a:cubicBezTo>
                    <a:cubicBezTo>
                      <a:pt x="10" y="211"/>
                      <a:pt x="35" y="184"/>
                      <a:pt x="71" y="178"/>
                    </a:cubicBezTo>
                    <a:cubicBezTo>
                      <a:pt x="96" y="173"/>
                      <a:pt x="119" y="181"/>
                      <a:pt x="139" y="199"/>
                    </a:cubicBezTo>
                    <a:cubicBezTo>
                      <a:pt x="141" y="201"/>
                      <a:pt x="145" y="202"/>
                      <a:pt x="149" y="204"/>
                    </a:cubicBezTo>
                    <a:cubicBezTo>
                      <a:pt x="150" y="200"/>
                      <a:pt x="153" y="197"/>
                      <a:pt x="154" y="193"/>
                    </a:cubicBezTo>
                    <a:cubicBezTo>
                      <a:pt x="157" y="130"/>
                      <a:pt x="165" y="67"/>
                      <a:pt x="179" y="6"/>
                    </a:cubicBezTo>
                    <a:cubicBezTo>
                      <a:pt x="179" y="4"/>
                      <a:pt x="180" y="3"/>
                      <a:pt x="180" y="0"/>
                    </a:cubicBezTo>
                    <a:cubicBezTo>
                      <a:pt x="194" y="3"/>
                      <a:pt x="207" y="6"/>
                      <a:pt x="221" y="8"/>
                    </a:cubicBezTo>
                    <a:cubicBezTo>
                      <a:pt x="272" y="14"/>
                      <a:pt x="323" y="20"/>
                      <a:pt x="374" y="27"/>
                    </a:cubicBezTo>
                    <a:cubicBezTo>
                      <a:pt x="377" y="27"/>
                      <a:pt x="381" y="30"/>
                      <a:pt x="384" y="31"/>
                    </a:cubicBezTo>
                    <a:cubicBezTo>
                      <a:pt x="383" y="34"/>
                      <a:pt x="382" y="38"/>
                      <a:pt x="380" y="41"/>
                    </a:cubicBezTo>
                    <a:cubicBezTo>
                      <a:pt x="356" y="66"/>
                      <a:pt x="350" y="102"/>
                      <a:pt x="365" y="132"/>
                    </a:cubicBezTo>
                    <a:cubicBezTo>
                      <a:pt x="381" y="163"/>
                      <a:pt x="413" y="179"/>
                      <a:pt x="448" y="175"/>
                    </a:cubicBezTo>
                    <a:cubicBezTo>
                      <a:pt x="480" y="170"/>
                      <a:pt x="507" y="145"/>
                      <a:pt x="514" y="111"/>
                    </a:cubicBezTo>
                    <a:cubicBezTo>
                      <a:pt x="519" y="84"/>
                      <a:pt x="511" y="60"/>
                      <a:pt x="491" y="39"/>
                    </a:cubicBezTo>
                    <a:cubicBezTo>
                      <a:pt x="489" y="37"/>
                      <a:pt x="487" y="33"/>
                      <a:pt x="488" y="32"/>
                    </a:cubicBezTo>
                    <a:cubicBezTo>
                      <a:pt x="489" y="29"/>
                      <a:pt x="493" y="27"/>
                      <a:pt x="496" y="27"/>
                    </a:cubicBezTo>
                    <a:cubicBezTo>
                      <a:pt x="528" y="23"/>
                      <a:pt x="561" y="21"/>
                      <a:pt x="593" y="17"/>
                    </a:cubicBezTo>
                    <a:cubicBezTo>
                      <a:pt x="626" y="13"/>
                      <a:pt x="658" y="7"/>
                      <a:pt x="691" y="1"/>
                    </a:cubicBezTo>
                    <a:cubicBezTo>
                      <a:pt x="693" y="8"/>
                      <a:pt x="695" y="16"/>
                      <a:pt x="697" y="25"/>
                    </a:cubicBezTo>
                    <a:cubicBezTo>
                      <a:pt x="708" y="81"/>
                      <a:pt x="716" y="138"/>
                      <a:pt x="719" y="196"/>
                    </a:cubicBezTo>
                    <a:cubicBezTo>
                      <a:pt x="719" y="198"/>
                      <a:pt x="721" y="203"/>
                      <a:pt x="723" y="203"/>
                    </a:cubicBezTo>
                    <a:cubicBezTo>
                      <a:pt x="725" y="204"/>
                      <a:pt x="729" y="202"/>
                      <a:pt x="732" y="200"/>
                    </a:cubicBezTo>
                    <a:cubicBezTo>
                      <a:pt x="756" y="178"/>
                      <a:pt x="784" y="170"/>
                      <a:pt x="816" y="182"/>
                    </a:cubicBezTo>
                    <a:cubicBezTo>
                      <a:pt x="847" y="193"/>
                      <a:pt x="864" y="218"/>
                      <a:pt x="868" y="251"/>
                    </a:cubicBezTo>
                    <a:cubicBezTo>
                      <a:pt x="872" y="290"/>
                      <a:pt x="839" y="330"/>
                      <a:pt x="799" y="334"/>
                    </a:cubicBezTo>
                    <a:cubicBezTo>
                      <a:pt x="773" y="338"/>
                      <a:pt x="751" y="330"/>
                      <a:pt x="732" y="312"/>
                    </a:cubicBezTo>
                    <a:cubicBezTo>
                      <a:pt x="730" y="310"/>
                      <a:pt x="725" y="308"/>
                      <a:pt x="723" y="309"/>
                    </a:cubicBezTo>
                    <a:cubicBezTo>
                      <a:pt x="720" y="310"/>
                      <a:pt x="719" y="315"/>
                      <a:pt x="718" y="318"/>
                    </a:cubicBezTo>
                    <a:cubicBezTo>
                      <a:pt x="715" y="381"/>
                      <a:pt x="706" y="444"/>
                      <a:pt x="693" y="506"/>
                    </a:cubicBezTo>
                    <a:cubicBezTo>
                      <a:pt x="693" y="508"/>
                      <a:pt x="692" y="509"/>
                      <a:pt x="691" y="512"/>
                    </a:cubicBezTo>
                    <a:cubicBezTo>
                      <a:pt x="674" y="509"/>
                      <a:pt x="658" y="505"/>
                      <a:pt x="641" y="503"/>
                    </a:cubicBezTo>
                    <a:cubicBezTo>
                      <a:pt x="594" y="497"/>
                      <a:pt x="546" y="491"/>
                      <a:pt x="498" y="486"/>
                    </a:cubicBezTo>
                    <a:cubicBezTo>
                      <a:pt x="495" y="485"/>
                      <a:pt x="491" y="483"/>
                      <a:pt x="488" y="481"/>
                    </a:cubicBezTo>
                    <a:cubicBezTo>
                      <a:pt x="489" y="478"/>
                      <a:pt x="490" y="474"/>
                      <a:pt x="492" y="471"/>
                    </a:cubicBezTo>
                    <a:cubicBezTo>
                      <a:pt x="523" y="439"/>
                      <a:pt x="523" y="390"/>
                      <a:pt x="492" y="360"/>
                    </a:cubicBezTo>
                    <a:cubicBezTo>
                      <a:pt x="461" y="329"/>
                      <a:pt x="411" y="329"/>
                      <a:pt x="380" y="360"/>
                    </a:cubicBezTo>
                    <a:cubicBezTo>
                      <a:pt x="349" y="391"/>
                      <a:pt x="349" y="439"/>
                      <a:pt x="380" y="471"/>
                    </a:cubicBezTo>
                    <a:cubicBezTo>
                      <a:pt x="382" y="474"/>
                      <a:pt x="384" y="478"/>
                      <a:pt x="384" y="481"/>
                    </a:cubicBezTo>
                    <a:cubicBezTo>
                      <a:pt x="384" y="483"/>
                      <a:pt x="378" y="485"/>
                      <a:pt x="375" y="486"/>
                    </a:cubicBezTo>
                    <a:cubicBezTo>
                      <a:pt x="313" y="489"/>
                      <a:pt x="251" y="497"/>
                      <a:pt x="189" y="511"/>
                    </a:cubicBezTo>
                    <a:cubicBezTo>
                      <a:pt x="187" y="511"/>
                      <a:pt x="184" y="511"/>
                      <a:pt x="178" y="512"/>
                    </a:cubicBezTo>
                    <a:close/>
                  </a:path>
                </a:pathLst>
              </a:custGeom>
              <a:solidFill>
                <a:srgbClr val="EB613B"/>
              </a:solidFill>
              <a:ln w="38100">
                <a:solidFill>
                  <a:srgbClr val="FFFFFF"/>
                </a:solidFill>
              </a:ln>
              <a:effectLst>
                <a:outerShdw blurRad="50800" dist="38100" dir="2700000" algn="tl" rotWithShape="0">
                  <a:prstClr val="black">
                    <a:alpha val="40000"/>
                  </a:prstClr>
                </a:outerShdw>
              </a:effectLst>
            </p:spPr>
            <p:txBody>
              <a:bodyPr anchor="ctr"/>
              <a:lstStyle/>
              <a:p>
                <a:pPr algn="ctr">
                  <a:defRPr/>
                </a:pPr>
                <a:endParaRPr sz="1600" kern="0">
                  <a:solidFill>
                    <a:srgbClr val="000000"/>
                  </a:solidFill>
                  <a:latin typeface="微软雅黑"/>
                  <a:ea typeface="微软雅黑"/>
                </a:endParaRPr>
              </a:p>
            </p:txBody>
          </p:sp>
        </p:grpSp>
        <p:cxnSp>
          <p:nvCxnSpPr>
            <p:cNvPr id="22" name="ï$ḻíḍé">
              <a:extLst>
                <a:ext uri="{FF2B5EF4-FFF2-40B4-BE49-F238E27FC236}">
                  <a16:creationId xmlns:a16="http://schemas.microsoft.com/office/drawing/2014/main" id="{44468EE8-85A7-9E7E-990D-0A6ADA5E3499}"/>
                </a:ext>
              </a:extLst>
            </p:cNvPr>
            <p:cNvCxnSpPr>
              <a:cxnSpLocks/>
            </p:cNvCxnSpPr>
            <p:nvPr/>
          </p:nvCxnSpPr>
          <p:spPr>
            <a:xfrm flipV="1">
              <a:off x="3989249" y="2740699"/>
              <a:ext cx="387228" cy="794857"/>
            </a:xfrm>
            <a:prstGeom prst="line">
              <a:avLst/>
            </a:prstGeom>
            <a:noFill/>
            <a:ln w="19050" cap="flat" cmpd="sng" algn="ctr">
              <a:solidFill>
                <a:srgbClr val="F0894A"/>
              </a:solidFill>
              <a:prstDash val="sysDash"/>
              <a:miter lim="800000"/>
            </a:ln>
            <a:effectLst/>
          </p:spPr>
        </p:cxnSp>
        <p:cxnSp>
          <p:nvCxnSpPr>
            <p:cNvPr id="23" name="ï$ḻíḍé">
              <a:extLst>
                <a:ext uri="{FF2B5EF4-FFF2-40B4-BE49-F238E27FC236}">
                  <a16:creationId xmlns:a16="http://schemas.microsoft.com/office/drawing/2014/main" id="{8F31F079-2AB0-0057-CEB5-C76F4F8E4BCE}"/>
                </a:ext>
              </a:extLst>
            </p:cNvPr>
            <p:cNvCxnSpPr>
              <a:cxnSpLocks/>
            </p:cNvCxnSpPr>
            <p:nvPr/>
          </p:nvCxnSpPr>
          <p:spPr>
            <a:xfrm>
              <a:off x="4376477" y="2740699"/>
              <a:ext cx="1229986" cy="0"/>
            </a:xfrm>
            <a:prstGeom prst="line">
              <a:avLst/>
            </a:prstGeom>
            <a:noFill/>
            <a:ln w="19050" cap="flat" cmpd="sng" algn="ctr">
              <a:solidFill>
                <a:srgbClr val="F0894A"/>
              </a:solidFill>
              <a:prstDash val="sysDash"/>
              <a:miter lim="800000"/>
            </a:ln>
            <a:effectLst/>
          </p:spPr>
        </p:cxnSp>
        <p:sp>
          <p:nvSpPr>
            <p:cNvPr id="24" name="íSļiḓe">
              <a:extLst>
                <a:ext uri="{FF2B5EF4-FFF2-40B4-BE49-F238E27FC236}">
                  <a16:creationId xmlns:a16="http://schemas.microsoft.com/office/drawing/2014/main" id="{FB60B6B4-95FA-2E78-6FB3-DFB1942275B8}"/>
                </a:ext>
              </a:extLst>
            </p:cNvPr>
            <p:cNvSpPr/>
            <p:nvPr/>
          </p:nvSpPr>
          <p:spPr>
            <a:xfrm>
              <a:off x="5063688" y="2510886"/>
              <a:ext cx="2357118" cy="442715"/>
            </a:xfrm>
            <a:prstGeom prst="roundRect">
              <a:avLst>
                <a:gd name="adj" fmla="val 50000"/>
              </a:avLst>
            </a:prstGeom>
            <a:solidFill>
              <a:srgbClr val="EB613B"/>
            </a:solidFill>
            <a:ln w="38100">
              <a:solidFill>
                <a:srgbClr val="FFFFFF"/>
              </a:solidFill>
            </a:ln>
          </p:spPr>
          <p:txBody>
            <a:bodyPr lIns="0" rIns="0" anchor="ctr"/>
            <a:lstStyle/>
            <a:p>
              <a:pPr algn="ctr">
                <a:defRPr/>
              </a:pPr>
              <a:r>
                <a:rPr lang="zh-CN" altLang="en-US" sz="1600" b="1" kern="0">
                  <a:solidFill>
                    <a:srgbClr val="FFFFFF"/>
                  </a:solidFill>
                  <a:latin typeface="微软雅黑"/>
                  <a:ea typeface="微软雅黑"/>
                </a:rPr>
                <a:t>骨保护治疗</a:t>
              </a:r>
              <a:endParaRPr sz="1600" b="1" kern="0">
                <a:solidFill>
                  <a:srgbClr val="FFFFFF"/>
                </a:solidFill>
                <a:latin typeface="微软雅黑"/>
                <a:ea typeface="微软雅黑"/>
              </a:endParaRPr>
            </a:p>
          </p:txBody>
        </p:sp>
        <p:sp>
          <p:nvSpPr>
            <p:cNvPr id="25" name="íSļiḓe">
              <a:extLst>
                <a:ext uri="{FF2B5EF4-FFF2-40B4-BE49-F238E27FC236}">
                  <a16:creationId xmlns:a16="http://schemas.microsoft.com/office/drawing/2014/main" id="{21F7A3C3-44E8-EE97-8D3E-EFAE057F8491}"/>
                </a:ext>
              </a:extLst>
            </p:cNvPr>
            <p:cNvSpPr/>
            <p:nvPr/>
          </p:nvSpPr>
          <p:spPr>
            <a:xfrm>
              <a:off x="4717410" y="3301279"/>
              <a:ext cx="3132960" cy="1067038"/>
            </a:xfrm>
            <a:prstGeom prst="roundRect">
              <a:avLst>
                <a:gd name="adj" fmla="val 20071"/>
              </a:avLst>
            </a:prstGeom>
            <a:solidFill>
              <a:srgbClr val="EB613B"/>
            </a:solidFill>
            <a:ln w="38100">
              <a:solidFill>
                <a:srgbClr val="FFFFFF"/>
              </a:solidFill>
            </a:ln>
          </p:spPr>
          <p:txBody>
            <a:bodyPr lIns="0" rIns="0" anchor="ctr"/>
            <a:lstStyle/>
            <a:p>
              <a:pPr algn="ctr">
                <a:defRPr/>
              </a:pPr>
              <a:r>
                <a:rPr lang="en-US" altLang="zh-CN" sz="1600" b="1" kern="0">
                  <a:solidFill>
                    <a:srgbClr val="FFFFFF"/>
                  </a:solidFill>
                  <a:latin typeface="微软雅黑"/>
                  <a:ea typeface="微软雅黑"/>
                </a:rPr>
                <a:t>1. </a:t>
              </a:r>
              <a:r>
                <a:rPr lang="zh-CN" altLang="en-US" sz="1600" b="1" kern="0">
                  <a:solidFill>
                    <a:srgbClr val="FFFFFF"/>
                  </a:solidFill>
                  <a:latin typeface="微软雅黑"/>
                  <a:ea typeface="微软雅黑"/>
                </a:rPr>
                <a:t>抑制骨破坏 → </a:t>
              </a:r>
              <a:r>
                <a:rPr lang="zh-CN" altLang="en-US" sz="1400" b="1" kern="0">
                  <a:solidFill>
                    <a:srgbClr val="FFFFFF"/>
                  </a:solidFill>
                  <a:latin typeface="微软雅黑"/>
                  <a:ea typeface="微软雅黑"/>
                </a:rPr>
                <a:t>预防骨相关事件</a:t>
              </a:r>
              <a:endParaRPr lang="en-US" altLang="zh-CN" sz="1400" b="1" kern="0">
                <a:solidFill>
                  <a:srgbClr val="FFFFFF"/>
                </a:solidFill>
                <a:latin typeface="微软雅黑"/>
                <a:ea typeface="微软雅黑"/>
              </a:endParaRPr>
            </a:p>
            <a:p>
              <a:pPr algn="ctr">
                <a:defRPr/>
              </a:pPr>
              <a:r>
                <a:rPr lang="zh-CN" altLang="en-US" sz="1400" b="1" kern="0">
                  <a:solidFill>
                    <a:srgbClr val="FFFFFF"/>
                  </a:solidFill>
                  <a:latin typeface="微软雅黑"/>
                  <a:ea typeface="微软雅黑"/>
                </a:rPr>
                <a:t>骨相关事件更少、更晚发生</a:t>
              </a:r>
            </a:p>
          </p:txBody>
        </p:sp>
        <p:sp>
          <p:nvSpPr>
            <p:cNvPr id="26" name="íSļiḓe">
              <a:extLst>
                <a:ext uri="{FF2B5EF4-FFF2-40B4-BE49-F238E27FC236}">
                  <a16:creationId xmlns:a16="http://schemas.microsoft.com/office/drawing/2014/main" id="{FBC68F26-124E-6BC1-1044-1728AA8C37F2}"/>
                </a:ext>
              </a:extLst>
            </p:cNvPr>
            <p:cNvSpPr/>
            <p:nvPr/>
          </p:nvSpPr>
          <p:spPr>
            <a:xfrm>
              <a:off x="4717410" y="4463921"/>
              <a:ext cx="3132960" cy="559758"/>
            </a:xfrm>
            <a:prstGeom prst="roundRect">
              <a:avLst>
                <a:gd name="adj" fmla="val 29285"/>
              </a:avLst>
            </a:prstGeom>
            <a:solidFill>
              <a:srgbClr val="EB613B"/>
            </a:solidFill>
            <a:ln w="38100">
              <a:solidFill>
                <a:srgbClr val="FFFFFF"/>
              </a:solidFill>
            </a:ln>
          </p:spPr>
          <p:txBody>
            <a:bodyPr lIns="0" rIns="0" anchor="ctr"/>
            <a:lstStyle/>
            <a:p>
              <a:pPr algn="ctr">
                <a:defRPr/>
              </a:pPr>
              <a:r>
                <a:rPr lang="en-US" altLang="zh-CN" sz="1500" b="1" kern="0">
                  <a:solidFill>
                    <a:srgbClr val="FFFFFF"/>
                  </a:solidFill>
                  <a:latin typeface="微软雅黑"/>
                  <a:ea typeface="微软雅黑"/>
                </a:rPr>
                <a:t>2. </a:t>
              </a:r>
              <a:r>
                <a:rPr lang="zh-CN" altLang="en-US" sz="1500" b="1" kern="0">
                  <a:solidFill>
                    <a:srgbClr val="FFFFFF"/>
                  </a:solidFill>
                  <a:latin typeface="微软雅黑"/>
                  <a:ea typeface="微软雅黑"/>
                </a:rPr>
                <a:t>助力抗肿瘤治疗</a:t>
              </a:r>
            </a:p>
          </p:txBody>
        </p:sp>
      </p:grpSp>
    </p:spTree>
    <p:custDataLst>
      <p:tags r:id="rId1"/>
    </p:custDataLst>
    <p:extLst>
      <p:ext uri="{BB962C8B-B14F-4D97-AF65-F5344CB8AC3E}">
        <p14:creationId xmlns:p14="http://schemas.microsoft.com/office/powerpoint/2010/main" val="2532580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6071C0-E2FC-29FA-B593-6513EC53279F}"/>
            </a:ext>
          </a:extLst>
        </p:cNvPr>
        <p:cNvGrpSpPr/>
        <p:nvPr/>
      </p:nvGrpSpPr>
      <p:grpSpPr>
        <a:xfrm>
          <a:off x="0" y="0"/>
          <a:ext cx="0" cy="0"/>
          <a:chOff x="0" y="0"/>
          <a:chExt cx="0" cy="0"/>
        </a:xfrm>
      </p:grpSpPr>
      <p:grpSp>
        <p:nvGrpSpPr>
          <p:cNvPr id="5" name="组合 4">
            <a:extLst>
              <a:ext uri="{FF2B5EF4-FFF2-40B4-BE49-F238E27FC236}">
                <a16:creationId xmlns:a16="http://schemas.microsoft.com/office/drawing/2014/main" id="{39C85699-4E23-29CE-7AF4-A91CBD593945}"/>
              </a:ext>
            </a:extLst>
          </p:cNvPr>
          <p:cNvGrpSpPr/>
          <p:nvPr/>
        </p:nvGrpSpPr>
        <p:grpSpPr>
          <a:xfrm>
            <a:off x="462729" y="1718607"/>
            <a:ext cx="3490839" cy="3420786"/>
            <a:chOff x="484395" y="1282700"/>
            <a:chExt cx="4380506" cy="4292600"/>
          </a:xfrm>
        </p:grpSpPr>
        <p:sp>
          <p:nvSpPr>
            <p:cNvPr id="12" name="1">
              <a:extLst>
                <a:ext uri="{FF2B5EF4-FFF2-40B4-BE49-F238E27FC236}">
                  <a16:creationId xmlns:a16="http://schemas.microsoft.com/office/drawing/2014/main" id="{18DB12FE-0544-ED5B-25B8-E34CE66F1A20}"/>
                </a:ext>
              </a:extLst>
            </p:cNvPr>
            <p:cNvSpPr>
              <a:spLocks noChangeAspect="1"/>
            </p:cNvSpPr>
            <p:nvPr/>
          </p:nvSpPr>
          <p:spPr>
            <a:xfrm>
              <a:off x="484395" y="1282700"/>
              <a:ext cx="4380506" cy="4292600"/>
            </a:xfrm>
            <a:prstGeom prst="ellipse">
              <a:avLst/>
            </a:prstGeom>
            <a:noFill/>
            <a:ln w="12700">
              <a:gradFill>
                <a:gsLst>
                  <a:gs pos="40000">
                    <a:srgbClr val="FAC2B6">
                      <a:alpha val="0"/>
                    </a:srgbClr>
                  </a:gs>
                  <a:gs pos="100000">
                    <a:srgbClr val="FAC2B6"/>
                  </a:gs>
                </a:gsLst>
                <a:lin ang="0" scaled="0"/>
              </a:gradFill>
            </a:ln>
            <a:effectLst>
              <a:outerShdw blurRad="127000" dist="63500" dir="2700000" algn="tl" rotWithShape="0">
                <a:schemeClr val="accent1">
                  <a:alpha val="1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none" rtlCol="0" anchor="ctr">
              <a:normAutofit/>
            </a:bodyPr>
            <a:lstStyle/>
            <a:p>
              <a:pPr algn="ctr">
                <a:lnSpc>
                  <a:spcPct val="120000"/>
                </a:lnSpc>
                <a:buSzPct val="25000"/>
              </a:pPr>
              <a:endParaRPr lang="en-US" altLang="zh-CN" sz="4400" b="1" dirty="0">
                <a:solidFill>
                  <a:srgbClr val="FFFFFF"/>
                </a:solidFill>
                <a:cs typeface="+mn-ea"/>
                <a:sym typeface="+mn-lt"/>
              </a:endParaRPr>
            </a:p>
          </p:txBody>
        </p:sp>
        <p:sp>
          <p:nvSpPr>
            <p:cNvPr id="13" name="Title">
              <a:extLst>
                <a:ext uri="{FF2B5EF4-FFF2-40B4-BE49-F238E27FC236}">
                  <a16:creationId xmlns:a16="http://schemas.microsoft.com/office/drawing/2014/main" id="{8D0845E7-D892-90B2-DBCC-EB66771632AE}"/>
                </a:ext>
              </a:extLst>
            </p:cNvPr>
            <p:cNvSpPr>
              <a:spLocks noChangeAspect="1"/>
            </p:cNvSpPr>
            <p:nvPr/>
          </p:nvSpPr>
          <p:spPr>
            <a:xfrm>
              <a:off x="822074" y="1613603"/>
              <a:ext cx="3705148" cy="3630794"/>
            </a:xfrm>
            <a:prstGeom prst="ellipse">
              <a:avLst/>
            </a:prstGeom>
            <a:gradFill flip="none" rotWithShape="1">
              <a:gsLst>
                <a:gs pos="0">
                  <a:schemeClr val="accent2">
                    <a:lumMod val="60000"/>
                    <a:lumOff val="40000"/>
                    <a:alpha val="100000"/>
                  </a:schemeClr>
                </a:gs>
                <a:gs pos="75000">
                  <a:srgbClr val="F26649"/>
                </a:gs>
              </a:gsLst>
              <a:lin ang="2700000" scaled="0"/>
            </a:gradFill>
            <a:ln w="12700">
              <a:solidFill>
                <a:schemeClr val="bg1"/>
              </a:solidFill>
            </a:ln>
            <a:effectLst>
              <a:outerShdw blurRad="127000" dist="63500" dir="2700000" algn="tl" rotWithShape="0">
                <a:schemeClr val="accent1">
                  <a:alpha val="1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none" rtlCol="0" anchor="ctr">
              <a:normAutofit/>
            </a:bodyPr>
            <a:lstStyle/>
            <a:p>
              <a:pPr marL="0" marR="0" lvl="0" indent="0" algn="ctr" defTabSz="914400" rtl="0" eaLnBrk="1" fontAlgn="auto" latinLnBrk="0" hangingPunct="1">
                <a:lnSpc>
                  <a:spcPct val="120000"/>
                </a:lnSpc>
                <a:buClr>
                  <a:srgbClr val="000000"/>
                </a:buClr>
                <a:buSzTx/>
                <a:buFontTx/>
                <a:buNone/>
                <a:defRPr/>
              </a:pPr>
              <a:r>
                <a:rPr kumimoji="0" lang="zh-CN" altLang="en-US" sz="4400" b="1" i="0" u="none" strike="noStrike" kern="1200" cap="none" spc="0" normalizeH="0" baseline="0" noProof="0" dirty="0">
                  <a:ln>
                    <a:noFill/>
                  </a:ln>
                  <a:solidFill>
                    <a:schemeClr val="bg1"/>
                  </a:solidFill>
                  <a:effectLst/>
                  <a:uLnTx/>
                  <a:uFillTx/>
                  <a:cs typeface="+mn-ea"/>
                  <a:sym typeface="+mn-lt"/>
                </a:rPr>
                <a:t>目 录</a:t>
              </a:r>
            </a:p>
          </p:txBody>
        </p:sp>
      </p:grpSp>
      <p:sp>
        <p:nvSpPr>
          <p:cNvPr id="9" name="ComponentBackground1">
            <a:extLst>
              <a:ext uri="{FF2B5EF4-FFF2-40B4-BE49-F238E27FC236}">
                <a16:creationId xmlns:a16="http://schemas.microsoft.com/office/drawing/2014/main" id="{E9C3B626-668A-A8EB-0EC9-B108BC8EF5B6}"/>
              </a:ext>
            </a:extLst>
          </p:cNvPr>
          <p:cNvSpPr/>
          <p:nvPr>
            <p:custDataLst>
              <p:tags r:id="rId1"/>
            </p:custDataLst>
          </p:nvPr>
        </p:nvSpPr>
        <p:spPr>
          <a:xfrm>
            <a:off x="4253344" y="1032146"/>
            <a:ext cx="7602284" cy="1399862"/>
          </a:xfrm>
          <a:prstGeom prst="roundRect">
            <a:avLst>
              <a:gd name="adj" fmla="val 50000"/>
            </a:avLst>
          </a:prstGeom>
          <a:solidFill>
            <a:schemeClr val="bg1"/>
          </a:solidFill>
          <a:ln w="6350" cap="rnd">
            <a:solidFill>
              <a:schemeClr val="bg1">
                <a:lumMod val="95000"/>
              </a:schemeClr>
            </a:solidFill>
            <a:prstDash val="solid"/>
            <a:rou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normAutofit/>
          </a:bodyPr>
          <a:lstStyle/>
          <a:p>
            <a:pPr algn="r">
              <a:lnSpc>
                <a:spcPct val="120000"/>
              </a:lnSpc>
            </a:pPr>
            <a:endParaRPr lang="zh-CN" altLang="en-US" b="1">
              <a:solidFill>
                <a:schemeClr val="accent1"/>
              </a:solidFill>
              <a:cs typeface="+mn-ea"/>
              <a:sym typeface="+mn-lt"/>
            </a:endParaRPr>
          </a:p>
        </p:txBody>
      </p:sp>
      <p:sp>
        <p:nvSpPr>
          <p:cNvPr id="11" name="Number1">
            <a:extLst>
              <a:ext uri="{FF2B5EF4-FFF2-40B4-BE49-F238E27FC236}">
                <a16:creationId xmlns:a16="http://schemas.microsoft.com/office/drawing/2014/main" id="{5AE8EF19-02C1-4E31-0EE3-5C50DEB10DEA}"/>
              </a:ext>
            </a:extLst>
          </p:cNvPr>
          <p:cNvSpPr/>
          <p:nvPr>
            <p:custDataLst>
              <p:tags r:id="rId2"/>
            </p:custDataLst>
          </p:nvPr>
        </p:nvSpPr>
        <p:spPr>
          <a:xfrm>
            <a:off x="4638017" y="1372077"/>
            <a:ext cx="720000" cy="720000"/>
          </a:xfrm>
          <a:prstGeom prst="roundRect">
            <a:avLst>
              <a:gd name="adj" fmla="val 50000"/>
            </a:avLst>
          </a:prstGeom>
          <a:solidFill>
            <a:schemeClr val="bg1">
              <a:lumMod val="75000"/>
            </a:schemeClr>
          </a:solidFill>
          <a:ln w="12700">
            <a:solidFill>
              <a:schemeClr val="bg1"/>
            </a:solidFill>
          </a:ln>
          <a:effectLst>
            <a:outerShdw blurRad="127000" dist="63500" dir="2700000" algn="tl" rotWithShape="0">
              <a:schemeClr val="bg1">
                <a:lumMod val="75000"/>
                <a:alpha val="1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91440" tIns="45720" rIns="91440" bIns="45720" rtlCol="0" anchor="ctr" anchorCtr="0">
            <a:normAutofit/>
          </a:bodyPr>
          <a:lstStyle/>
          <a:p>
            <a:pPr algn="ctr"/>
            <a:r>
              <a:rPr kumimoji="1" lang="en-US" altLang="zh-CN" sz="2400" b="1" dirty="0">
                <a:solidFill>
                  <a:srgbClr val="FFFFFF"/>
                </a:solidFill>
                <a:cs typeface="+mn-ea"/>
                <a:sym typeface="+mn-lt"/>
              </a:rPr>
              <a:t>1</a:t>
            </a:r>
          </a:p>
        </p:txBody>
      </p:sp>
      <p:sp>
        <p:nvSpPr>
          <p:cNvPr id="10" name="Bullet1">
            <a:extLst>
              <a:ext uri="{FF2B5EF4-FFF2-40B4-BE49-F238E27FC236}">
                <a16:creationId xmlns:a16="http://schemas.microsoft.com/office/drawing/2014/main" id="{15074D67-36B7-A30F-9A2D-C9CF648CF466}"/>
              </a:ext>
            </a:extLst>
          </p:cNvPr>
          <p:cNvSpPr txBox="1"/>
          <p:nvPr>
            <p:custDataLst>
              <p:tags r:id="rId3"/>
            </p:custDataLst>
          </p:nvPr>
        </p:nvSpPr>
        <p:spPr bwMode="auto">
          <a:xfrm>
            <a:off x="5522941" y="1579952"/>
            <a:ext cx="6040016" cy="304250"/>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wrap="square" lIns="0" tIns="0" rIns="0" bIns="0" anchor="ctr" anchorCtr="0">
            <a:spAutoFit/>
          </a:bodyPr>
          <a:lstStyle>
            <a:defPPr>
              <a:defRPr lang="zh-CN"/>
            </a:defPPr>
            <a:lvl1pPr lvl="0">
              <a:lnSpc>
                <a:spcPct val="120000"/>
              </a:lnSpc>
              <a:defRPr b="1" kern="0">
                <a:solidFill>
                  <a:schemeClr val="bg1">
                    <a:lumMod val="50000"/>
                  </a:schemeClr>
                </a:solidFill>
                <a:latin typeface="+mn-ea"/>
                <a:cs typeface="+mn-ea"/>
              </a:defRPr>
            </a:lvl1pPr>
          </a:lstStyle>
          <a:p>
            <a:r>
              <a:rPr lang="zh-CN" altLang="en-US" dirty="0">
                <a:sym typeface="+mn-lt"/>
              </a:rPr>
              <a:t>乳腺癌骨转移现状与治疗目标</a:t>
            </a:r>
          </a:p>
        </p:txBody>
      </p:sp>
      <p:sp>
        <p:nvSpPr>
          <p:cNvPr id="6" name="ComponentBackground4">
            <a:extLst>
              <a:ext uri="{FF2B5EF4-FFF2-40B4-BE49-F238E27FC236}">
                <a16:creationId xmlns:a16="http://schemas.microsoft.com/office/drawing/2014/main" id="{B777DF66-BB89-5A16-846C-0E4003A988DD}"/>
              </a:ext>
            </a:extLst>
          </p:cNvPr>
          <p:cNvSpPr/>
          <p:nvPr>
            <p:custDataLst>
              <p:tags r:id="rId4"/>
            </p:custDataLst>
          </p:nvPr>
        </p:nvSpPr>
        <p:spPr>
          <a:xfrm>
            <a:off x="4299642" y="2728531"/>
            <a:ext cx="7602286" cy="1400400"/>
          </a:xfrm>
          <a:prstGeom prst="roundRect">
            <a:avLst>
              <a:gd name="adj" fmla="val 50000"/>
            </a:avLst>
          </a:prstGeom>
          <a:solidFill>
            <a:schemeClr val="bg1"/>
          </a:solidFill>
          <a:ln w="6350" cap="rnd">
            <a:solidFill>
              <a:schemeClr val="bg1">
                <a:lumMod val="95000"/>
              </a:schemeClr>
            </a:solidFill>
            <a:prstDash val="solid"/>
            <a:round/>
          </a:ln>
          <a:effectLst>
            <a:outerShdw blurRad="50800" dist="38100" dir="2700000" algn="tl" rotWithShape="0">
              <a:schemeClr val="accent2">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normAutofit/>
          </a:bodyPr>
          <a:lstStyle/>
          <a:p>
            <a:pPr algn="r">
              <a:lnSpc>
                <a:spcPct val="120000"/>
              </a:lnSpc>
            </a:pPr>
            <a:endParaRPr lang="zh-CN" altLang="en-US" sz="2800" b="1">
              <a:solidFill>
                <a:schemeClr val="accent1"/>
              </a:solidFill>
              <a:cs typeface="+mn-ea"/>
              <a:sym typeface="+mn-lt"/>
            </a:endParaRPr>
          </a:p>
        </p:txBody>
      </p:sp>
      <p:sp>
        <p:nvSpPr>
          <p:cNvPr id="8" name="Number4">
            <a:extLst>
              <a:ext uri="{FF2B5EF4-FFF2-40B4-BE49-F238E27FC236}">
                <a16:creationId xmlns:a16="http://schemas.microsoft.com/office/drawing/2014/main" id="{E429A90F-59BE-9567-0A09-E951118C1221}"/>
              </a:ext>
            </a:extLst>
          </p:cNvPr>
          <p:cNvSpPr/>
          <p:nvPr>
            <p:custDataLst>
              <p:tags r:id="rId5"/>
            </p:custDataLst>
          </p:nvPr>
        </p:nvSpPr>
        <p:spPr>
          <a:xfrm>
            <a:off x="4638017" y="3068686"/>
            <a:ext cx="722630" cy="720090"/>
          </a:xfrm>
          <a:prstGeom prst="roundRect">
            <a:avLst>
              <a:gd name="adj" fmla="val 50000"/>
            </a:avLst>
          </a:prstGeom>
          <a:gradFill flip="none" rotWithShape="1">
            <a:gsLst>
              <a:gs pos="0">
                <a:schemeClr val="accent2">
                  <a:lumMod val="60000"/>
                  <a:lumOff val="40000"/>
                </a:schemeClr>
              </a:gs>
              <a:gs pos="75000">
                <a:srgbClr val="F26649"/>
              </a:gs>
            </a:gsLst>
            <a:lin ang="2700000" scaled="0"/>
          </a:gradFill>
          <a:ln>
            <a:solidFill>
              <a:schemeClr val="bg1"/>
            </a:solidFill>
          </a:ln>
          <a:effectLst>
            <a:outerShdw blurRad="50800" dist="50800" dir="5400000" algn="ctr" rotWithShape="0">
              <a:schemeClr val="accent2">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91440" tIns="45720" rIns="91440" bIns="45720" rtlCol="0" anchor="ctr" anchorCtr="0">
            <a:noAutofit/>
          </a:bodyPr>
          <a:lstStyle/>
          <a:p>
            <a:pPr algn="ctr"/>
            <a:r>
              <a:rPr kumimoji="1" lang="en-US" altLang="zh-CN" sz="3200" b="1" dirty="0">
                <a:solidFill>
                  <a:srgbClr val="FFFFFF"/>
                </a:solidFill>
                <a:cs typeface="+mn-ea"/>
                <a:sym typeface="+mn-lt"/>
              </a:rPr>
              <a:t>2</a:t>
            </a:r>
          </a:p>
        </p:txBody>
      </p:sp>
      <p:sp>
        <p:nvSpPr>
          <p:cNvPr id="19" name="Bullet1">
            <a:extLst>
              <a:ext uri="{FF2B5EF4-FFF2-40B4-BE49-F238E27FC236}">
                <a16:creationId xmlns:a16="http://schemas.microsoft.com/office/drawing/2014/main" id="{FC66AADD-51F6-8881-B4AD-CCB9952C572F}"/>
              </a:ext>
            </a:extLst>
          </p:cNvPr>
          <p:cNvSpPr txBox="1"/>
          <p:nvPr>
            <p:custDataLst>
              <p:tags r:id="rId6"/>
            </p:custDataLst>
          </p:nvPr>
        </p:nvSpPr>
        <p:spPr bwMode="auto">
          <a:xfrm>
            <a:off x="5522941" y="3276606"/>
            <a:ext cx="6040016" cy="304250"/>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wrap="square" lIns="0" tIns="0" rIns="0" bIns="0" anchor="ctr" anchorCtr="0">
            <a:spAutoFit/>
          </a:bodyPr>
          <a:lstStyle>
            <a:defPPr>
              <a:defRPr lang="zh-CN"/>
            </a:defPPr>
            <a:lvl1pPr lvl="0">
              <a:lnSpc>
                <a:spcPct val="120000"/>
              </a:lnSpc>
              <a:defRPr b="1" kern="0">
                <a:solidFill>
                  <a:srgbClr val="F26649"/>
                </a:solidFill>
                <a:latin typeface="+mn-ea"/>
                <a:cs typeface="+mn-ea"/>
              </a:defRPr>
            </a:lvl1pPr>
          </a:lstStyle>
          <a:p>
            <a:r>
              <a:rPr lang="zh-CN" altLang="en-US" dirty="0">
                <a:sym typeface="+mn-lt"/>
              </a:rPr>
              <a:t>乳腺癌骨转移的规范化治疗</a:t>
            </a:r>
          </a:p>
        </p:txBody>
      </p:sp>
      <p:sp>
        <p:nvSpPr>
          <p:cNvPr id="24" name="ComponentBackground4">
            <a:extLst>
              <a:ext uri="{FF2B5EF4-FFF2-40B4-BE49-F238E27FC236}">
                <a16:creationId xmlns:a16="http://schemas.microsoft.com/office/drawing/2014/main" id="{888568F9-D862-B0C0-9472-F3C0282F4961}"/>
              </a:ext>
            </a:extLst>
          </p:cNvPr>
          <p:cNvSpPr/>
          <p:nvPr>
            <p:custDataLst>
              <p:tags r:id="rId7"/>
            </p:custDataLst>
          </p:nvPr>
        </p:nvSpPr>
        <p:spPr>
          <a:xfrm>
            <a:off x="4299642" y="4425454"/>
            <a:ext cx="7602286" cy="1400400"/>
          </a:xfrm>
          <a:prstGeom prst="roundRect">
            <a:avLst>
              <a:gd name="adj" fmla="val 50000"/>
            </a:avLst>
          </a:prstGeom>
          <a:solidFill>
            <a:schemeClr val="bg1"/>
          </a:solidFill>
          <a:ln w="6350" cap="rnd">
            <a:solidFill>
              <a:schemeClr val="bg1">
                <a:lumMod val="95000"/>
              </a:schemeClr>
            </a:solidFill>
            <a:prstDash val="solid"/>
            <a:rou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normAutofit/>
          </a:bodyPr>
          <a:lstStyle/>
          <a:p>
            <a:pPr algn="r">
              <a:lnSpc>
                <a:spcPct val="120000"/>
              </a:lnSpc>
            </a:pPr>
            <a:endParaRPr lang="zh-CN" altLang="en-US" b="1">
              <a:solidFill>
                <a:schemeClr val="accent1"/>
              </a:solidFill>
              <a:cs typeface="+mn-ea"/>
              <a:sym typeface="+mn-lt"/>
            </a:endParaRPr>
          </a:p>
        </p:txBody>
      </p:sp>
      <p:sp>
        <p:nvSpPr>
          <p:cNvPr id="25" name="Number4">
            <a:extLst>
              <a:ext uri="{FF2B5EF4-FFF2-40B4-BE49-F238E27FC236}">
                <a16:creationId xmlns:a16="http://schemas.microsoft.com/office/drawing/2014/main" id="{E45A5426-285B-08E7-43A6-ADB892EA05E9}"/>
              </a:ext>
            </a:extLst>
          </p:cNvPr>
          <p:cNvSpPr/>
          <p:nvPr>
            <p:custDataLst>
              <p:tags r:id="rId8"/>
            </p:custDataLst>
          </p:nvPr>
        </p:nvSpPr>
        <p:spPr>
          <a:xfrm>
            <a:off x="4638315" y="4765609"/>
            <a:ext cx="722630" cy="720090"/>
          </a:xfrm>
          <a:prstGeom prst="roundRect">
            <a:avLst>
              <a:gd name="adj" fmla="val 50000"/>
            </a:avLst>
          </a:prstGeom>
          <a:solidFill>
            <a:schemeClr val="bg1">
              <a:lumMod val="75000"/>
            </a:schemeClr>
          </a:solidFill>
          <a:ln w="12700">
            <a:solidFill>
              <a:schemeClr val="bg1"/>
            </a:solidFill>
          </a:ln>
          <a:effectLst>
            <a:outerShdw blurRad="127000" dist="63500" dir="2700000" algn="tl" rotWithShape="0">
              <a:schemeClr val="bg1">
                <a:lumMod val="75000"/>
                <a:alpha val="1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91440" tIns="45720" rIns="91440" bIns="45720" rtlCol="0" anchor="ctr" anchorCtr="0">
            <a:normAutofit/>
          </a:bodyPr>
          <a:lstStyle/>
          <a:p>
            <a:pPr algn="ctr"/>
            <a:r>
              <a:rPr kumimoji="1" lang="en-US" altLang="zh-CN" sz="2400" b="1" dirty="0">
                <a:solidFill>
                  <a:srgbClr val="FFFFFF"/>
                </a:solidFill>
                <a:cs typeface="+mn-ea"/>
                <a:sym typeface="+mn-lt"/>
              </a:rPr>
              <a:t>3</a:t>
            </a:r>
          </a:p>
        </p:txBody>
      </p:sp>
      <p:sp>
        <p:nvSpPr>
          <p:cNvPr id="27" name="Bullet1">
            <a:extLst>
              <a:ext uri="{FF2B5EF4-FFF2-40B4-BE49-F238E27FC236}">
                <a16:creationId xmlns:a16="http://schemas.microsoft.com/office/drawing/2014/main" id="{196B60AA-2ACF-A9E8-4815-BBD0227B6E11}"/>
              </a:ext>
            </a:extLst>
          </p:cNvPr>
          <p:cNvSpPr txBox="1"/>
          <p:nvPr>
            <p:custDataLst>
              <p:tags r:id="rId9"/>
            </p:custDataLst>
          </p:nvPr>
        </p:nvSpPr>
        <p:spPr bwMode="auto">
          <a:xfrm>
            <a:off x="5522941" y="4973529"/>
            <a:ext cx="6040016" cy="304250"/>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wrap="square" lIns="0" tIns="0" rIns="0" bIns="0" anchor="ctr" anchorCtr="0">
            <a:sp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a:lnSpc>
                <a:spcPct val="120000"/>
              </a:lnSpc>
              <a:defRPr/>
            </a:pPr>
            <a:r>
              <a:rPr lang="zh-CN" altLang="en-US" b="1" kern="0" dirty="0">
                <a:solidFill>
                  <a:schemeClr val="bg1">
                    <a:lumMod val="50000"/>
                  </a:schemeClr>
                </a:solidFill>
                <a:latin typeface="+mn-ea"/>
                <a:cs typeface="+mn-ea"/>
                <a:sym typeface="+mn-lt"/>
              </a:rPr>
              <a:t>‌从骨转移灶获益到抗肿瘤治疗获益</a:t>
            </a:r>
          </a:p>
        </p:txBody>
      </p:sp>
    </p:spTree>
    <p:extLst>
      <p:ext uri="{BB962C8B-B14F-4D97-AF65-F5344CB8AC3E}">
        <p14:creationId xmlns:p14="http://schemas.microsoft.com/office/powerpoint/2010/main" val="20287683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7A264509-BA97-F348-2975-8785993C982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幻灯片" r:id="rId4" imgW="473" imgH="476" progId="TCLayout.ActiveDocument.1">
                  <p:embed/>
                </p:oleObj>
              </mc:Choice>
              <mc:Fallback>
                <p:oleObj name="think-cell 幻灯片" r:id="rId4" imgW="473" imgH="476" progId="TCLayout.ActiveDocument.1">
                  <p:embed/>
                  <p:pic>
                    <p:nvPicPr>
                      <p:cNvPr id="5" name="think-cell data - do not delete" hidden="1">
                        <a:extLst>
                          <a:ext uri="{FF2B5EF4-FFF2-40B4-BE49-F238E27FC236}">
                            <a16:creationId xmlns:a16="http://schemas.microsoft.com/office/drawing/2014/main" id="{7A264509-BA97-F348-2975-8785993C982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标题 1">
            <a:extLst>
              <a:ext uri="{FF2B5EF4-FFF2-40B4-BE49-F238E27FC236}">
                <a16:creationId xmlns:a16="http://schemas.microsoft.com/office/drawing/2014/main" id="{CA33BF5D-F6AE-EFEE-B6A9-667F9FA4AA44}"/>
              </a:ext>
            </a:extLst>
          </p:cNvPr>
          <p:cNvSpPr>
            <a:spLocks noGrp="1"/>
          </p:cNvSpPr>
          <p:nvPr>
            <p:ph type="title"/>
          </p:nvPr>
        </p:nvSpPr>
        <p:spPr/>
        <p:txBody>
          <a:bodyPr vert="horz"/>
          <a:lstStyle/>
          <a:p>
            <a:pPr algn="l"/>
            <a:r>
              <a:rPr lang="zh-CN" altLang="en-US" dirty="0">
                <a:latin typeface="微软雅黑" panose="020B0503020204020204" charset="-122"/>
                <a:ea typeface="微软雅黑" panose="020B0503020204020204" charset="-122"/>
                <a:cs typeface="微软雅黑" panose="020B0503020204020204" charset="-122"/>
              </a:rPr>
              <a:t>各大权威指南均推荐地舒单抗用于乳腺癌骨转移治疗</a:t>
            </a:r>
            <a:br>
              <a:rPr lang="en-US" altLang="zh-CN" dirty="0">
                <a:latin typeface="微软雅黑" panose="020B0503020204020204" charset="-122"/>
                <a:ea typeface="微软雅黑" panose="020B0503020204020204" charset="-122"/>
                <a:cs typeface="微软雅黑" panose="020B0503020204020204" charset="-122"/>
              </a:rPr>
            </a:br>
            <a:r>
              <a:rPr lang="zh-CN" altLang="en-US" dirty="0">
                <a:latin typeface="微软雅黑" panose="020B0503020204020204" charset="-122"/>
                <a:ea typeface="微软雅黑" panose="020B0503020204020204" charset="-122"/>
                <a:cs typeface="微软雅黑" panose="020B0503020204020204" charset="-122"/>
              </a:rPr>
              <a:t>骨转移治疗应贯穿治疗全程，助力乳腺癌高质量的长生存</a:t>
            </a:r>
            <a:endParaRPr lang="en-US" dirty="0"/>
          </a:p>
        </p:txBody>
      </p:sp>
      <p:sp>
        <p:nvSpPr>
          <p:cNvPr id="3" name="内容占位符 2">
            <a:extLst>
              <a:ext uri="{FF2B5EF4-FFF2-40B4-BE49-F238E27FC236}">
                <a16:creationId xmlns:a16="http://schemas.microsoft.com/office/drawing/2014/main" id="{5AF70356-56D4-3ED9-A212-D6F06B2BE053}"/>
              </a:ext>
            </a:extLst>
          </p:cNvPr>
          <p:cNvSpPr>
            <a:spLocks noGrp="1"/>
          </p:cNvSpPr>
          <p:nvPr>
            <p:ph idx="13"/>
          </p:nvPr>
        </p:nvSpPr>
        <p:spPr/>
        <p:txBody>
          <a:bodyPr/>
          <a:lstStyle/>
          <a:p>
            <a:r>
              <a:rPr lang="zh-CN" altLang="en-US" dirty="0">
                <a:solidFill>
                  <a:schemeClr val="bg2">
                    <a:lumMod val="50000"/>
                  </a:schemeClr>
                </a:solidFill>
              </a:rPr>
              <a:t>中国抗癌协会乳腺癌诊治指南与规范（</a:t>
            </a:r>
            <a:r>
              <a:rPr lang="en-US" altLang="zh-CN" dirty="0">
                <a:solidFill>
                  <a:schemeClr val="bg2">
                    <a:lumMod val="50000"/>
                  </a:schemeClr>
                </a:solidFill>
              </a:rPr>
              <a:t>2025</a:t>
            </a:r>
            <a:r>
              <a:rPr lang="zh-CN" altLang="en-US" dirty="0">
                <a:solidFill>
                  <a:schemeClr val="bg2">
                    <a:lumMod val="50000"/>
                  </a:schemeClr>
                </a:solidFill>
              </a:rPr>
              <a:t>年版）</a:t>
            </a:r>
            <a:endParaRPr lang="en-US" altLang="zh-CN" dirty="0">
              <a:solidFill>
                <a:schemeClr val="bg2">
                  <a:lumMod val="50000"/>
                </a:schemeClr>
              </a:solidFill>
            </a:endParaRPr>
          </a:p>
          <a:p>
            <a:r>
              <a:rPr lang="zh-CN" altLang="en-US" dirty="0">
                <a:solidFill>
                  <a:schemeClr val="bg2">
                    <a:lumMod val="50000"/>
                  </a:schemeClr>
                </a:solidFill>
              </a:rPr>
              <a:t>中国临床肿瘤学会 乳腺癌诊疗指南 （</a:t>
            </a:r>
            <a:r>
              <a:rPr lang="en-US" altLang="zh-CN" dirty="0">
                <a:solidFill>
                  <a:schemeClr val="bg2">
                    <a:lumMod val="50000"/>
                  </a:schemeClr>
                </a:solidFill>
              </a:rPr>
              <a:t>2025</a:t>
            </a:r>
            <a:r>
              <a:rPr lang="zh-CN" altLang="en-US" dirty="0">
                <a:solidFill>
                  <a:schemeClr val="bg2">
                    <a:lumMod val="50000"/>
                  </a:schemeClr>
                </a:solidFill>
              </a:rPr>
              <a:t>版）</a:t>
            </a:r>
            <a:endParaRPr lang="en-US" dirty="0">
              <a:solidFill>
                <a:schemeClr val="bg2">
                  <a:lumMod val="50000"/>
                </a:schemeClr>
              </a:solidFill>
            </a:endParaRPr>
          </a:p>
        </p:txBody>
      </p:sp>
      <p:pic>
        <p:nvPicPr>
          <p:cNvPr id="8" name="图片 7">
            <a:extLst>
              <a:ext uri="{FF2B5EF4-FFF2-40B4-BE49-F238E27FC236}">
                <a16:creationId xmlns:a16="http://schemas.microsoft.com/office/drawing/2014/main" id="{98D5C574-8243-EF0B-B7CD-B6DEBF383D59}"/>
              </a:ext>
            </a:extLst>
          </p:cNvPr>
          <p:cNvPicPr>
            <a:picLocks noChangeAspect="1"/>
          </p:cNvPicPr>
          <p:nvPr/>
        </p:nvPicPr>
        <p:blipFill>
          <a:blip r:embed="rId6"/>
          <a:stretch>
            <a:fillRect/>
          </a:stretch>
        </p:blipFill>
        <p:spPr>
          <a:xfrm>
            <a:off x="487914" y="2719865"/>
            <a:ext cx="5608085" cy="3788230"/>
          </a:xfrm>
          <a:prstGeom prst="rect">
            <a:avLst/>
          </a:prstGeom>
        </p:spPr>
      </p:pic>
      <p:pic>
        <p:nvPicPr>
          <p:cNvPr id="15" name="图片 14">
            <a:extLst>
              <a:ext uri="{FF2B5EF4-FFF2-40B4-BE49-F238E27FC236}">
                <a16:creationId xmlns:a16="http://schemas.microsoft.com/office/drawing/2014/main" id="{5C17C2E6-113F-CA28-2F30-C5DFF81F7A0D}"/>
              </a:ext>
            </a:extLst>
          </p:cNvPr>
          <p:cNvPicPr>
            <a:picLocks noChangeAspect="1"/>
          </p:cNvPicPr>
          <p:nvPr/>
        </p:nvPicPr>
        <p:blipFill>
          <a:blip r:embed="rId7"/>
          <a:stretch>
            <a:fillRect/>
          </a:stretch>
        </p:blipFill>
        <p:spPr>
          <a:xfrm>
            <a:off x="6502928" y="2739569"/>
            <a:ext cx="4952757" cy="3788231"/>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sp>
        <p:nvSpPr>
          <p:cNvPr id="26" name="矩形 25">
            <a:extLst>
              <a:ext uri="{FF2B5EF4-FFF2-40B4-BE49-F238E27FC236}">
                <a16:creationId xmlns:a16="http://schemas.microsoft.com/office/drawing/2014/main" id="{AE06A78F-5CEF-1C5D-CA4B-027B6978228C}"/>
              </a:ext>
            </a:extLst>
          </p:cNvPr>
          <p:cNvSpPr/>
          <p:nvPr/>
        </p:nvSpPr>
        <p:spPr>
          <a:xfrm>
            <a:off x="6607703" y="3586536"/>
            <a:ext cx="777402" cy="187503"/>
          </a:xfrm>
          <a:prstGeom prst="rect">
            <a:avLst/>
          </a:prstGeom>
          <a:noFill/>
          <a:ln w="2857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pic>
        <p:nvPicPr>
          <p:cNvPr id="6" name="图片 5">
            <a:extLst>
              <a:ext uri="{FF2B5EF4-FFF2-40B4-BE49-F238E27FC236}">
                <a16:creationId xmlns:a16="http://schemas.microsoft.com/office/drawing/2014/main" id="{0D9256E3-40E6-703D-0A41-781F48FE6F80}"/>
              </a:ext>
            </a:extLst>
          </p:cNvPr>
          <p:cNvPicPr>
            <a:picLocks noChangeAspect="1"/>
          </p:cNvPicPr>
          <p:nvPr/>
        </p:nvPicPr>
        <p:blipFill>
          <a:blip r:embed="rId8"/>
          <a:stretch>
            <a:fillRect/>
          </a:stretch>
        </p:blipFill>
        <p:spPr>
          <a:xfrm>
            <a:off x="371474" y="993341"/>
            <a:ext cx="4657726" cy="1726524"/>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pic>
        <p:nvPicPr>
          <p:cNvPr id="13" name="图片 12">
            <a:extLst>
              <a:ext uri="{FF2B5EF4-FFF2-40B4-BE49-F238E27FC236}">
                <a16:creationId xmlns:a16="http://schemas.microsoft.com/office/drawing/2014/main" id="{B3AA96CB-A26A-DB5C-CE59-C2BCBF7AD7BA}"/>
              </a:ext>
            </a:extLst>
          </p:cNvPr>
          <p:cNvPicPr>
            <a:picLocks noChangeAspect="1"/>
          </p:cNvPicPr>
          <p:nvPr/>
        </p:nvPicPr>
        <p:blipFill>
          <a:blip r:embed="rId9"/>
          <a:stretch>
            <a:fillRect/>
          </a:stretch>
        </p:blipFill>
        <p:spPr>
          <a:xfrm>
            <a:off x="6373111" y="993341"/>
            <a:ext cx="3799589" cy="2016559"/>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spTree>
    <p:extLst>
      <p:ext uri="{BB962C8B-B14F-4D97-AF65-F5344CB8AC3E}">
        <p14:creationId xmlns:p14="http://schemas.microsoft.com/office/powerpoint/2010/main" val="32577953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2FA87C-F4E7-3A22-E744-89C3874A5C7A}"/>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7263636A-47FF-9B4B-558C-75D972919C31}"/>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幻灯片" r:id="rId4" imgW="426" imgH="426" progId="TCLayout.ActiveDocument.1">
                  <p:embed/>
                </p:oleObj>
              </mc:Choice>
              <mc:Fallback>
                <p:oleObj name="think-cell 幻灯片" r:id="rId4" imgW="426" imgH="426" progId="TCLayout.ActiveDocument.1">
                  <p:embed/>
                  <p:pic>
                    <p:nvPicPr>
                      <p:cNvPr id="2" name="think-cell data - do not delete" hidden="1">
                        <a:extLst>
                          <a:ext uri="{FF2B5EF4-FFF2-40B4-BE49-F238E27FC236}">
                            <a16:creationId xmlns:a16="http://schemas.microsoft.com/office/drawing/2014/main" id="{7263636A-47FF-9B4B-558C-75D972919C3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5" name="标题 14">
            <a:extLst>
              <a:ext uri="{FF2B5EF4-FFF2-40B4-BE49-F238E27FC236}">
                <a16:creationId xmlns:a16="http://schemas.microsoft.com/office/drawing/2014/main" id="{C65EED1A-92E9-9FC8-7F72-29D55CAC527A}"/>
              </a:ext>
            </a:extLst>
          </p:cNvPr>
          <p:cNvSpPr>
            <a:spLocks noGrp="1"/>
          </p:cNvSpPr>
          <p:nvPr>
            <p:ph type="title"/>
          </p:nvPr>
        </p:nvSpPr>
        <p:spPr>
          <a:xfrm>
            <a:off x="542926" y="115527"/>
            <a:ext cx="11649074" cy="726700"/>
          </a:xfrm>
        </p:spPr>
        <p:txBody>
          <a:bodyPr vert="horz"/>
          <a:lstStyle/>
          <a:p>
            <a:r>
              <a:rPr lang="en-US" altLang="zh-CN" dirty="0"/>
              <a:t>ESMO</a:t>
            </a:r>
            <a:r>
              <a:rPr lang="zh-CN" altLang="en-US" dirty="0"/>
              <a:t>指南：无论是否有症状、都应尽早使用以地舒单抗为代表的骨保护药物</a:t>
            </a:r>
          </a:p>
        </p:txBody>
      </p:sp>
      <p:sp>
        <p:nvSpPr>
          <p:cNvPr id="16" name="内容占位符 15">
            <a:extLst>
              <a:ext uri="{FF2B5EF4-FFF2-40B4-BE49-F238E27FC236}">
                <a16:creationId xmlns:a16="http://schemas.microsoft.com/office/drawing/2014/main" id="{6CCC4C86-462B-16E0-7EE2-AB3FA25A842B}"/>
              </a:ext>
            </a:extLst>
          </p:cNvPr>
          <p:cNvSpPr>
            <a:spLocks noGrp="1"/>
          </p:cNvSpPr>
          <p:nvPr>
            <p:ph idx="13"/>
          </p:nvPr>
        </p:nvSpPr>
        <p:spPr/>
        <p:txBody>
          <a:bodyPr/>
          <a:lstStyle/>
          <a:p>
            <a:r>
              <a:rPr lang="en-US" altLang="zh-CN" dirty="0"/>
              <a:t>R Coleman et al. Ann Oncol.2020 Dec;31(12):1650-1663.</a:t>
            </a:r>
          </a:p>
        </p:txBody>
      </p:sp>
      <p:grpSp>
        <p:nvGrpSpPr>
          <p:cNvPr id="31" name="组合 30">
            <a:extLst>
              <a:ext uri="{FF2B5EF4-FFF2-40B4-BE49-F238E27FC236}">
                <a16:creationId xmlns:a16="http://schemas.microsoft.com/office/drawing/2014/main" id="{476AF348-7307-316B-FFCB-236877872885}"/>
              </a:ext>
            </a:extLst>
          </p:cNvPr>
          <p:cNvGrpSpPr/>
          <p:nvPr/>
        </p:nvGrpSpPr>
        <p:grpSpPr>
          <a:xfrm>
            <a:off x="371475" y="1052514"/>
            <a:ext cx="5503789" cy="2169836"/>
            <a:chOff x="371474" y="1052514"/>
            <a:chExt cx="5503789" cy="2432550"/>
          </a:xfrm>
        </p:grpSpPr>
        <p:sp>
          <p:nvSpPr>
            <p:cNvPr id="29" name="矩形 28">
              <a:extLst>
                <a:ext uri="{FF2B5EF4-FFF2-40B4-BE49-F238E27FC236}">
                  <a16:creationId xmlns:a16="http://schemas.microsoft.com/office/drawing/2014/main" id="{B09AE981-FFA4-AB00-AB09-EF9732C3DEF9}"/>
                </a:ext>
              </a:extLst>
            </p:cNvPr>
            <p:cNvSpPr/>
            <p:nvPr/>
          </p:nvSpPr>
          <p:spPr>
            <a:xfrm>
              <a:off x="371474" y="1052514"/>
              <a:ext cx="5503789" cy="2412999"/>
            </a:xfrm>
            <a:prstGeom prst="rect">
              <a:avLst/>
            </a:prstGeom>
            <a:gradFill>
              <a:gsLst>
                <a:gs pos="0">
                  <a:schemeClr val="accent1">
                    <a:alpha val="15000"/>
                  </a:schemeClr>
                </a:gs>
                <a:gs pos="100000">
                  <a:schemeClr val="accent1">
                    <a:alpha val="0"/>
                  </a:schemeClr>
                </a:gs>
              </a:gsLst>
              <a:lin ang="5400000" scaled="1"/>
            </a:gradFill>
            <a:ln>
              <a:gradFill>
                <a:gsLst>
                  <a:gs pos="0">
                    <a:schemeClr val="accent1">
                      <a:alpha val="75000"/>
                    </a:schemeClr>
                  </a:gs>
                  <a:gs pos="100000">
                    <a:schemeClr val="accent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lIns="137160" tIns="137160" rIns="137160" bIns="13716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srgbClr val="3C3C3C"/>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21" name="图片 20">
              <a:extLst>
                <a:ext uri="{FF2B5EF4-FFF2-40B4-BE49-F238E27FC236}">
                  <a16:creationId xmlns:a16="http://schemas.microsoft.com/office/drawing/2014/main" id="{F3F93A26-EDAA-57FD-FB3C-2C1D66217A95}"/>
                </a:ext>
              </a:extLst>
            </p:cNvPr>
            <p:cNvPicPr>
              <a:picLocks/>
            </p:cNvPicPr>
            <p:nvPr/>
          </p:nvPicPr>
          <p:blipFill rotWithShape="1">
            <a:blip r:embed="rId6"/>
            <a:srcRect r="1720" b="26354"/>
            <a:stretch>
              <a:fillRect/>
            </a:stretch>
          </p:blipFill>
          <p:spPr>
            <a:xfrm>
              <a:off x="454714" y="1138460"/>
              <a:ext cx="5337310" cy="2346604"/>
            </a:xfrm>
            <a:prstGeom prst="rect">
              <a:avLst/>
            </a:prstGeom>
          </p:spPr>
        </p:pic>
      </p:grpSp>
      <p:grpSp>
        <p:nvGrpSpPr>
          <p:cNvPr id="36" name="组合 35">
            <a:extLst>
              <a:ext uri="{FF2B5EF4-FFF2-40B4-BE49-F238E27FC236}">
                <a16:creationId xmlns:a16="http://schemas.microsoft.com/office/drawing/2014/main" id="{4A5E9C9C-E406-F50E-D082-720123E50615}"/>
              </a:ext>
            </a:extLst>
          </p:cNvPr>
          <p:cNvGrpSpPr/>
          <p:nvPr/>
        </p:nvGrpSpPr>
        <p:grpSpPr>
          <a:xfrm>
            <a:off x="6327446" y="1052514"/>
            <a:ext cx="2801179" cy="1228107"/>
            <a:chOff x="6327446" y="1052514"/>
            <a:chExt cx="5503789" cy="2412999"/>
          </a:xfrm>
        </p:grpSpPr>
        <p:sp>
          <p:nvSpPr>
            <p:cNvPr id="33" name="矩形 32">
              <a:extLst>
                <a:ext uri="{FF2B5EF4-FFF2-40B4-BE49-F238E27FC236}">
                  <a16:creationId xmlns:a16="http://schemas.microsoft.com/office/drawing/2014/main" id="{5774E7CA-CA05-12FB-2B53-F4A50991545A}"/>
                </a:ext>
              </a:extLst>
            </p:cNvPr>
            <p:cNvSpPr/>
            <p:nvPr/>
          </p:nvSpPr>
          <p:spPr>
            <a:xfrm>
              <a:off x="6327446" y="1052514"/>
              <a:ext cx="5503789" cy="2412999"/>
            </a:xfrm>
            <a:prstGeom prst="rect">
              <a:avLst/>
            </a:prstGeom>
            <a:gradFill>
              <a:gsLst>
                <a:gs pos="0">
                  <a:schemeClr val="accent1">
                    <a:alpha val="15000"/>
                  </a:schemeClr>
                </a:gs>
                <a:gs pos="100000">
                  <a:schemeClr val="accent1">
                    <a:alpha val="0"/>
                  </a:schemeClr>
                </a:gs>
              </a:gsLst>
              <a:lin ang="5400000" scaled="1"/>
            </a:gradFill>
            <a:ln>
              <a:gradFill>
                <a:gsLst>
                  <a:gs pos="0">
                    <a:schemeClr val="accent1">
                      <a:alpha val="75000"/>
                    </a:schemeClr>
                  </a:gs>
                  <a:gs pos="100000">
                    <a:schemeClr val="accent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lIns="137160" tIns="137160" rIns="137160" bIns="13716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srgbClr val="3C3C3C"/>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22" name="图片 21">
              <a:extLst>
                <a:ext uri="{FF2B5EF4-FFF2-40B4-BE49-F238E27FC236}">
                  <a16:creationId xmlns:a16="http://schemas.microsoft.com/office/drawing/2014/main" id="{F76D7680-459C-398D-53D1-C147BDE605E3}"/>
                </a:ext>
              </a:extLst>
            </p:cNvPr>
            <p:cNvPicPr>
              <a:picLocks/>
            </p:cNvPicPr>
            <p:nvPr/>
          </p:nvPicPr>
          <p:blipFill>
            <a:blip r:embed="rId7"/>
            <a:stretch>
              <a:fillRect/>
            </a:stretch>
          </p:blipFill>
          <p:spPr>
            <a:xfrm>
              <a:off x="6410685" y="1138461"/>
              <a:ext cx="5337310" cy="2249447"/>
            </a:xfrm>
            <a:prstGeom prst="rect">
              <a:avLst/>
            </a:prstGeom>
          </p:spPr>
        </p:pic>
      </p:grpSp>
      <p:sp>
        <p:nvSpPr>
          <p:cNvPr id="37" name="矩形 36">
            <a:extLst>
              <a:ext uri="{FF2B5EF4-FFF2-40B4-BE49-F238E27FC236}">
                <a16:creationId xmlns:a16="http://schemas.microsoft.com/office/drawing/2014/main" id="{BE54AD35-0D92-9CC1-AF54-569585975C8C}"/>
              </a:ext>
            </a:extLst>
          </p:cNvPr>
          <p:cNvSpPr/>
          <p:nvPr/>
        </p:nvSpPr>
        <p:spPr>
          <a:xfrm>
            <a:off x="6316736" y="2393401"/>
            <a:ext cx="5503789" cy="828949"/>
          </a:xfrm>
          <a:prstGeom prst="rect">
            <a:avLst/>
          </a:prstGeom>
          <a:gradFill>
            <a:gsLst>
              <a:gs pos="0">
                <a:schemeClr val="accent1">
                  <a:alpha val="10000"/>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37160" tIns="137160" rIns="137160" bIns="137160" rtlCol="0" anchor="ctr"/>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altLang="zh-CN" sz="1400" b="1"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ESMO</a:t>
            </a:r>
            <a:r>
              <a:rPr kumimoji="0" lang="zh-CN" altLang="en-US" sz="1400" b="1"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肿瘤骨健康临床实践指南：</a:t>
            </a:r>
            <a:endParaRPr kumimoji="0" lang="en-US" altLang="zh-CN" sz="1400" b="1"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zh-CN" altLang="en-US" sz="1200" b="1"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指南推荐所有乳腺癌骨转移患者服用唑来膦酸盐或地舒单抗，无论他们是否有症状</a:t>
            </a:r>
          </a:p>
        </p:txBody>
      </p:sp>
      <p:grpSp>
        <p:nvGrpSpPr>
          <p:cNvPr id="38" name="组合 37">
            <a:extLst>
              <a:ext uri="{FF2B5EF4-FFF2-40B4-BE49-F238E27FC236}">
                <a16:creationId xmlns:a16="http://schemas.microsoft.com/office/drawing/2014/main" id="{BCDE8C57-3226-6E83-4484-DD559D0FB53F}"/>
              </a:ext>
            </a:extLst>
          </p:cNvPr>
          <p:cNvGrpSpPr/>
          <p:nvPr/>
        </p:nvGrpSpPr>
        <p:grpSpPr>
          <a:xfrm>
            <a:off x="6316736" y="3259224"/>
            <a:ext cx="5503789" cy="2870114"/>
            <a:chOff x="6345954" y="1684519"/>
            <a:chExt cx="5466635" cy="5010144"/>
          </a:xfrm>
        </p:grpSpPr>
        <p:sp>
          <p:nvSpPr>
            <p:cNvPr id="39" name="矩形: 圆角 38">
              <a:extLst>
                <a:ext uri="{FF2B5EF4-FFF2-40B4-BE49-F238E27FC236}">
                  <a16:creationId xmlns:a16="http://schemas.microsoft.com/office/drawing/2014/main" id="{D12BD67D-3882-A194-39F8-32861253045F}"/>
                </a:ext>
              </a:extLst>
            </p:cNvPr>
            <p:cNvSpPr/>
            <p:nvPr/>
          </p:nvSpPr>
          <p:spPr>
            <a:xfrm>
              <a:off x="6345954" y="1981200"/>
              <a:ext cx="5466633" cy="4713463"/>
            </a:xfrm>
            <a:prstGeom prst="roundRect">
              <a:avLst>
                <a:gd name="adj" fmla="val 1782"/>
              </a:avLst>
            </a:prstGeom>
            <a:solidFill>
              <a:schemeClr val="lt1"/>
            </a:solidFill>
            <a:ln w="9525" cap="rnd">
              <a:gradFill>
                <a:gsLst>
                  <a:gs pos="100000">
                    <a:schemeClr val="accent1"/>
                  </a:gs>
                  <a:gs pos="0">
                    <a:schemeClr val="accent1">
                      <a:alpha val="0"/>
                    </a:schemeClr>
                  </a:gs>
                </a:gsLst>
                <a:lin ang="5400000" scaled="1"/>
              </a:gradFill>
              <a:round/>
            </a:ln>
            <a:effectLst>
              <a:outerShdw blurRad="63500" algn="ctr"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40" name="组合 39">
              <a:extLst>
                <a:ext uri="{FF2B5EF4-FFF2-40B4-BE49-F238E27FC236}">
                  <a16:creationId xmlns:a16="http://schemas.microsoft.com/office/drawing/2014/main" id="{465505D2-F234-4385-E37A-8D644FCFE18A}"/>
                </a:ext>
              </a:extLst>
            </p:cNvPr>
            <p:cNvGrpSpPr/>
            <p:nvPr/>
          </p:nvGrpSpPr>
          <p:grpSpPr>
            <a:xfrm>
              <a:off x="6345955" y="1684519"/>
              <a:ext cx="5466634" cy="454980"/>
              <a:chOff x="1030288" y="3300172"/>
              <a:chExt cx="7176245" cy="771261"/>
            </a:xfrm>
          </p:grpSpPr>
          <p:sp>
            <p:nvSpPr>
              <p:cNvPr id="41" name="矩形: 圆顶角 40">
                <a:extLst>
                  <a:ext uri="{FF2B5EF4-FFF2-40B4-BE49-F238E27FC236}">
                    <a16:creationId xmlns:a16="http://schemas.microsoft.com/office/drawing/2014/main" id="{3AE3CE0B-DC24-9664-13F9-51F74FAFC93D}"/>
                  </a:ext>
                </a:extLst>
              </p:cNvPr>
              <p:cNvSpPr/>
              <p:nvPr/>
            </p:nvSpPr>
            <p:spPr>
              <a:xfrm>
                <a:off x="1030289" y="3300172"/>
                <a:ext cx="7176244" cy="771261"/>
              </a:xfrm>
              <a:prstGeom prst="round2SameRect">
                <a:avLst/>
              </a:prstGeom>
              <a:solidFill>
                <a:schemeClr val="accent1"/>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altLang="zh-CN" sz="1400" b="1" i="0" u="none" strike="noStrike" cap="none" spc="0" normalizeH="0" baseline="0" dirty="0">
                    <a:ln>
                      <a:noFill/>
                    </a:ln>
                    <a:solidFill>
                      <a:schemeClr val="bg1"/>
                    </a:solidFill>
                    <a:effectLst/>
                    <a:uFillTx/>
                    <a:latin typeface="+mn-ea"/>
                    <a:ea typeface="+mn-ea"/>
                    <a:cs typeface="Helvetica Neue Medium"/>
                    <a:sym typeface="Helvetica Neue Medium"/>
                  </a:rPr>
                  <a:t>ESMO</a:t>
                </a:r>
                <a:r>
                  <a:rPr kumimoji="0" lang="zh-CN" altLang="en-US" sz="1400" b="1" i="0" u="none" strike="noStrike" cap="none" spc="0" normalizeH="0" baseline="0" dirty="0">
                    <a:ln>
                      <a:noFill/>
                    </a:ln>
                    <a:solidFill>
                      <a:schemeClr val="bg1"/>
                    </a:solidFill>
                    <a:effectLst/>
                    <a:uFillTx/>
                    <a:latin typeface="+mn-ea"/>
                    <a:ea typeface="+mn-ea"/>
                    <a:cs typeface="Helvetica Neue Medium"/>
                    <a:sym typeface="Helvetica Neue Medium"/>
                  </a:rPr>
                  <a:t>指南对于骨保护治疗药物起始时间、使用剂量、监测的推荐</a:t>
                </a:r>
              </a:p>
            </p:txBody>
          </p:sp>
          <p:grpSp>
            <p:nvGrpSpPr>
              <p:cNvPr id="42" name="组合 41">
                <a:extLst>
                  <a:ext uri="{FF2B5EF4-FFF2-40B4-BE49-F238E27FC236}">
                    <a16:creationId xmlns:a16="http://schemas.microsoft.com/office/drawing/2014/main" id="{36890B0A-B46E-7702-AB2D-479797910FD6}"/>
                  </a:ext>
                </a:extLst>
              </p:cNvPr>
              <p:cNvGrpSpPr/>
              <p:nvPr/>
            </p:nvGrpSpPr>
            <p:grpSpPr>
              <a:xfrm>
                <a:off x="6028535" y="3300172"/>
                <a:ext cx="2177998" cy="771261"/>
                <a:chOff x="7075258" y="258372"/>
                <a:chExt cx="1042318" cy="369100"/>
              </a:xfrm>
            </p:grpSpPr>
            <p:sp>
              <p:nvSpPr>
                <p:cNvPr id="46" name="直角三角形 45">
                  <a:extLst>
                    <a:ext uri="{FF2B5EF4-FFF2-40B4-BE49-F238E27FC236}">
                      <a16:creationId xmlns:a16="http://schemas.microsoft.com/office/drawing/2014/main" id="{092FB4D1-AA8A-E7E1-78ED-6F69EA02E34B}"/>
                    </a:ext>
                  </a:extLst>
                </p:cNvPr>
                <p:cNvSpPr/>
                <p:nvPr/>
              </p:nvSpPr>
              <p:spPr>
                <a:xfrm rot="10800000">
                  <a:off x="7642811" y="258372"/>
                  <a:ext cx="474765" cy="369100"/>
                </a:xfrm>
                <a:prstGeom prst="rtTriangle">
                  <a:avLst/>
                </a:prstGeom>
                <a:solidFill>
                  <a:schemeClr val="bg1">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ea"/>
                    <a:sym typeface="微软雅黑" panose="020B0503020204020204" pitchFamily="34" charset="-122"/>
                  </a:endParaRPr>
                </a:p>
              </p:txBody>
            </p:sp>
            <p:sp>
              <p:nvSpPr>
                <p:cNvPr id="47" name="直角三角形 46">
                  <a:extLst>
                    <a:ext uri="{FF2B5EF4-FFF2-40B4-BE49-F238E27FC236}">
                      <a16:creationId xmlns:a16="http://schemas.microsoft.com/office/drawing/2014/main" id="{4FFA6BD9-BFB8-94C7-94F6-1F1905390AB6}"/>
                    </a:ext>
                  </a:extLst>
                </p:cNvPr>
                <p:cNvSpPr/>
                <p:nvPr/>
              </p:nvSpPr>
              <p:spPr>
                <a:xfrm rot="10800000" flipV="1">
                  <a:off x="7075258" y="290045"/>
                  <a:ext cx="1042318" cy="337427"/>
                </a:xfrm>
                <a:prstGeom prst="rtTriangle">
                  <a:avLst/>
                </a:prstGeom>
                <a:solidFill>
                  <a:schemeClr val="bg1">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ea"/>
                    <a:sym typeface="微软雅黑" panose="020B0503020204020204" pitchFamily="34" charset="-122"/>
                  </a:endParaRPr>
                </a:p>
              </p:txBody>
            </p:sp>
          </p:grpSp>
          <p:grpSp>
            <p:nvGrpSpPr>
              <p:cNvPr id="43" name="组合 42">
                <a:extLst>
                  <a:ext uri="{FF2B5EF4-FFF2-40B4-BE49-F238E27FC236}">
                    <a16:creationId xmlns:a16="http://schemas.microsoft.com/office/drawing/2014/main" id="{F8133E57-E1EF-70B9-CD33-A248E12D5D2E}"/>
                  </a:ext>
                </a:extLst>
              </p:cNvPr>
              <p:cNvGrpSpPr/>
              <p:nvPr/>
            </p:nvGrpSpPr>
            <p:grpSpPr>
              <a:xfrm flipH="1">
                <a:off x="1030288" y="3300172"/>
                <a:ext cx="2177998" cy="771261"/>
                <a:chOff x="7075258" y="258372"/>
                <a:chExt cx="1042318" cy="369100"/>
              </a:xfrm>
            </p:grpSpPr>
            <p:sp>
              <p:nvSpPr>
                <p:cNvPr id="44" name="直角三角形 43">
                  <a:extLst>
                    <a:ext uri="{FF2B5EF4-FFF2-40B4-BE49-F238E27FC236}">
                      <a16:creationId xmlns:a16="http://schemas.microsoft.com/office/drawing/2014/main" id="{C6DA3562-6A9F-534B-D979-3444BEB60B6F}"/>
                    </a:ext>
                  </a:extLst>
                </p:cNvPr>
                <p:cNvSpPr/>
                <p:nvPr/>
              </p:nvSpPr>
              <p:spPr>
                <a:xfrm rot="10800000">
                  <a:off x="7642811" y="258372"/>
                  <a:ext cx="474765" cy="369100"/>
                </a:xfrm>
                <a:prstGeom prst="rtTriangle">
                  <a:avLst/>
                </a:prstGeom>
                <a:solidFill>
                  <a:schemeClr val="bg1">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ea"/>
                    <a:sym typeface="微软雅黑" panose="020B0503020204020204" pitchFamily="34" charset="-122"/>
                  </a:endParaRPr>
                </a:p>
              </p:txBody>
            </p:sp>
            <p:sp>
              <p:nvSpPr>
                <p:cNvPr id="45" name="直角三角形 44">
                  <a:extLst>
                    <a:ext uri="{FF2B5EF4-FFF2-40B4-BE49-F238E27FC236}">
                      <a16:creationId xmlns:a16="http://schemas.microsoft.com/office/drawing/2014/main" id="{67BB1A30-1D07-3D2F-6930-3899064FE046}"/>
                    </a:ext>
                  </a:extLst>
                </p:cNvPr>
                <p:cNvSpPr/>
                <p:nvPr/>
              </p:nvSpPr>
              <p:spPr>
                <a:xfrm rot="10800000" flipV="1">
                  <a:off x="7075258" y="290045"/>
                  <a:ext cx="1042318" cy="337427"/>
                </a:xfrm>
                <a:prstGeom prst="rtTriangle">
                  <a:avLst/>
                </a:prstGeom>
                <a:solidFill>
                  <a:schemeClr val="bg1">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ea"/>
                    <a:sym typeface="微软雅黑" panose="020B0503020204020204" pitchFamily="34" charset="-122"/>
                  </a:endParaRPr>
                </a:p>
              </p:txBody>
            </p:sp>
          </p:grpSp>
        </p:grpSp>
      </p:grpSp>
      <p:grpSp>
        <p:nvGrpSpPr>
          <p:cNvPr id="48" name="组合 47">
            <a:extLst>
              <a:ext uri="{FF2B5EF4-FFF2-40B4-BE49-F238E27FC236}">
                <a16:creationId xmlns:a16="http://schemas.microsoft.com/office/drawing/2014/main" id="{D4967741-0D1A-BD21-6658-7F3DB8285AB2}"/>
              </a:ext>
            </a:extLst>
          </p:cNvPr>
          <p:cNvGrpSpPr/>
          <p:nvPr/>
        </p:nvGrpSpPr>
        <p:grpSpPr>
          <a:xfrm>
            <a:off x="371475" y="3354504"/>
            <a:ext cx="5503789" cy="2093172"/>
            <a:chOff x="6345954" y="1684519"/>
            <a:chExt cx="5466635" cy="5010144"/>
          </a:xfrm>
        </p:grpSpPr>
        <p:sp>
          <p:nvSpPr>
            <p:cNvPr id="49" name="矩形: 圆角 48">
              <a:extLst>
                <a:ext uri="{FF2B5EF4-FFF2-40B4-BE49-F238E27FC236}">
                  <a16:creationId xmlns:a16="http://schemas.microsoft.com/office/drawing/2014/main" id="{F0BCE29C-C5DE-FA57-3157-B96465123FAD}"/>
                </a:ext>
              </a:extLst>
            </p:cNvPr>
            <p:cNvSpPr/>
            <p:nvPr/>
          </p:nvSpPr>
          <p:spPr>
            <a:xfrm>
              <a:off x="6345954" y="1981200"/>
              <a:ext cx="5466633" cy="4713463"/>
            </a:xfrm>
            <a:prstGeom prst="roundRect">
              <a:avLst>
                <a:gd name="adj" fmla="val 1782"/>
              </a:avLst>
            </a:prstGeom>
            <a:solidFill>
              <a:schemeClr val="lt1"/>
            </a:solidFill>
            <a:ln w="9525" cap="rnd">
              <a:gradFill>
                <a:gsLst>
                  <a:gs pos="100000">
                    <a:schemeClr val="accent1"/>
                  </a:gs>
                  <a:gs pos="0">
                    <a:schemeClr val="accent1">
                      <a:alpha val="0"/>
                    </a:schemeClr>
                  </a:gs>
                </a:gsLst>
                <a:lin ang="5400000" scaled="1"/>
              </a:gradFill>
              <a:round/>
            </a:ln>
            <a:effectLst>
              <a:outerShdw blurRad="63500" algn="ctr"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50" name="组合 49">
              <a:extLst>
                <a:ext uri="{FF2B5EF4-FFF2-40B4-BE49-F238E27FC236}">
                  <a16:creationId xmlns:a16="http://schemas.microsoft.com/office/drawing/2014/main" id="{F5F5508F-74EC-3C34-8B75-BEF68EA900A3}"/>
                </a:ext>
              </a:extLst>
            </p:cNvPr>
            <p:cNvGrpSpPr/>
            <p:nvPr/>
          </p:nvGrpSpPr>
          <p:grpSpPr>
            <a:xfrm>
              <a:off x="6345955" y="1684519"/>
              <a:ext cx="5466634" cy="454980"/>
              <a:chOff x="1030288" y="3300172"/>
              <a:chExt cx="7176245" cy="771261"/>
            </a:xfrm>
          </p:grpSpPr>
          <p:sp>
            <p:nvSpPr>
              <p:cNvPr id="51" name="矩形: 圆顶角 50">
                <a:extLst>
                  <a:ext uri="{FF2B5EF4-FFF2-40B4-BE49-F238E27FC236}">
                    <a16:creationId xmlns:a16="http://schemas.microsoft.com/office/drawing/2014/main" id="{CB4EE723-1A19-3A58-AAF7-06F683DBBCDE}"/>
                  </a:ext>
                </a:extLst>
              </p:cNvPr>
              <p:cNvSpPr/>
              <p:nvPr/>
            </p:nvSpPr>
            <p:spPr>
              <a:xfrm>
                <a:off x="1030289" y="3300172"/>
                <a:ext cx="7176244" cy="771261"/>
              </a:xfrm>
              <a:prstGeom prst="round2SameRect">
                <a:avLst/>
              </a:prstGeom>
              <a:solidFill>
                <a:schemeClr val="accent1"/>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altLang="zh-CN" sz="1400" b="1" i="0" u="none" strike="noStrike" cap="none" spc="0" normalizeH="0" baseline="0" dirty="0">
                    <a:ln>
                      <a:noFill/>
                    </a:ln>
                    <a:solidFill>
                      <a:schemeClr val="bg1"/>
                    </a:solidFill>
                    <a:effectLst/>
                    <a:uFillTx/>
                    <a:latin typeface="+mn-ea"/>
                    <a:ea typeface="+mn-ea"/>
                    <a:cs typeface="Helvetica Neue Medium"/>
                    <a:sym typeface="Helvetica Neue Medium"/>
                  </a:rPr>
                  <a:t>ESMO</a:t>
                </a:r>
                <a:r>
                  <a:rPr kumimoji="0" lang="zh-CN" altLang="en-US" sz="1400" b="1" i="0" u="none" strike="noStrike" cap="none" spc="0" normalizeH="0" baseline="0" dirty="0">
                    <a:ln>
                      <a:noFill/>
                    </a:ln>
                    <a:solidFill>
                      <a:schemeClr val="bg1"/>
                    </a:solidFill>
                    <a:effectLst/>
                    <a:uFillTx/>
                    <a:latin typeface="+mn-ea"/>
                    <a:ea typeface="+mn-ea"/>
                    <a:cs typeface="Helvetica Neue Medium"/>
                    <a:sym typeface="Helvetica Neue Medium"/>
                  </a:rPr>
                  <a:t>指南对于不同癌种骨转移患者骨保护治疗药物的推荐</a:t>
                </a:r>
              </a:p>
            </p:txBody>
          </p:sp>
          <p:grpSp>
            <p:nvGrpSpPr>
              <p:cNvPr id="52" name="组合 51">
                <a:extLst>
                  <a:ext uri="{FF2B5EF4-FFF2-40B4-BE49-F238E27FC236}">
                    <a16:creationId xmlns:a16="http://schemas.microsoft.com/office/drawing/2014/main" id="{C27D78ED-E163-9226-52BC-E2E58DFAC772}"/>
                  </a:ext>
                </a:extLst>
              </p:cNvPr>
              <p:cNvGrpSpPr/>
              <p:nvPr/>
            </p:nvGrpSpPr>
            <p:grpSpPr>
              <a:xfrm>
                <a:off x="6028535" y="3300172"/>
                <a:ext cx="2177998" cy="771261"/>
                <a:chOff x="7075258" y="258372"/>
                <a:chExt cx="1042318" cy="369100"/>
              </a:xfrm>
            </p:grpSpPr>
            <p:sp>
              <p:nvSpPr>
                <p:cNvPr id="56" name="直角三角形 55">
                  <a:extLst>
                    <a:ext uri="{FF2B5EF4-FFF2-40B4-BE49-F238E27FC236}">
                      <a16:creationId xmlns:a16="http://schemas.microsoft.com/office/drawing/2014/main" id="{8BCDA4FA-178B-C066-3944-2E18A1B3D8CF}"/>
                    </a:ext>
                  </a:extLst>
                </p:cNvPr>
                <p:cNvSpPr/>
                <p:nvPr/>
              </p:nvSpPr>
              <p:spPr>
                <a:xfrm rot="10800000">
                  <a:off x="7642811" y="258372"/>
                  <a:ext cx="474765" cy="369100"/>
                </a:xfrm>
                <a:prstGeom prst="rtTriangle">
                  <a:avLst/>
                </a:prstGeom>
                <a:solidFill>
                  <a:schemeClr val="bg1">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ea"/>
                    <a:sym typeface="微软雅黑" panose="020B0503020204020204" pitchFamily="34" charset="-122"/>
                  </a:endParaRPr>
                </a:p>
              </p:txBody>
            </p:sp>
            <p:sp>
              <p:nvSpPr>
                <p:cNvPr id="57" name="直角三角形 56">
                  <a:extLst>
                    <a:ext uri="{FF2B5EF4-FFF2-40B4-BE49-F238E27FC236}">
                      <a16:creationId xmlns:a16="http://schemas.microsoft.com/office/drawing/2014/main" id="{0F394DF8-9EC8-B875-A563-B5E282E99661}"/>
                    </a:ext>
                  </a:extLst>
                </p:cNvPr>
                <p:cNvSpPr/>
                <p:nvPr/>
              </p:nvSpPr>
              <p:spPr>
                <a:xfrm rot="10800000" flipV="1">
                  <a:off x="7075258" y="290045"/>
                  <a:ext cx="1042318" cy="337427"/>
                </a:xfrm>
                <a:prstGeom prst="rtTriangle">
                  <a:avLst/>
                </a:prstGeom>
                <a:solidFill>
                  <a:schemeClr val="bg1">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ea"/>
                    <a:sym typeface="微软雅黑" panose="020B0503020204020204" pitchFamily="34" charset="-122"/>
                  </a:endParaRPr>
                </a:p>
              </p:txBody>
            </p:sp>
          </p:grpSp>
          <p:grpSp>
            <p:nvGrpSpPr>
              <p:cNvPr id="53" name="组合 52">
                <a:extLst>
                  <a:ext uri="{FF2B5EF4-FFF2-40B4-BE49-F238E27FC236}">
                    <a16:creationId xmlns:a16="http://schemas.microsoft.com/office/drawing/2014/main" id="{ECDA8FBC-387A-5F86-3304-D23B325507A9}"/>
                  </a:ext>
                </a:extLst>
              </p:cNvPr>
              <p:cNvGrpSpPr/>
              <p:nvPr/>
            </p:nvGrpSpPr>
            <p:grpSpPr>
              <a:xfrm flipH="1">
                <a:off x="1030288" y="3300172"/>
                <a:ext cx="2177998" cy="771261"/>
                <a:chOff x="7075258" y="258372"/>
                <a:chExt cx="1042318" cy="369100"/>
              </a:xfrm>
            </p:grpSpPr>
            <p:sp>
              <p:nvSpPr>
                <p:cNvPr id="54" name="直角三角形 53">
                  <a:extLst>
                    <a:ext uri="{FF2B5EF4-FFF2-40B4-BE49-F238E27FC236}">
                      <a16:creationId xmlns:a16="http://schemas.microsoft.com/office/drawing/2014/main" id="{2E25285E-0CE2-31B7-ABA5-CEB2D97C7194}"/>
                    </a:ext>
                  </a:extLst>
                </p:cNvPr>
                <p:cNvSpPr/>
                <p:nvPr/>
              </p:nvSpPr>
              <p:spPr>
                <a:xfrm rot="10800000">
                  <a:off x="7642811" y="258372"/>
                  <a:ext cx="474765" cy="369100"/>
                </a:xfrm>
                <a:prstGeom prst="rtTriangle">
                  <a:avLst/>
                </a:prstGeom>
                <a:solidFill>
                  <a:schemeClr val="bg1">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ea"/>
                    <a:sym typeface="微软雅黑" panose="020B0503020204020204" pitchFamily="34" charset="-122"/>
                  </a:endParaRPr>
                </a:p>
              </p:txBody>
            </p:sp>
            <p:sp>
              <p:nvSpPr>
                <p:cNvPr id="55" name="直角三角形 54">
                  <a:extLst>
                    <a:ext uri="{FF2B5EF4-FFF2-40B4-BE49-F238E27FC236}">
                      <a16:creationId xmlns:a16="http://schemas.microsoft.com/office/drawing/2014/main" id="{20565E96-D78F-A485-0BAC-DFEE22CEFA9C}"/>
                    </a:ext>
                  </a:extLst>
                </p:cNvPr>
                <p:cNvSpPr/>
                <p:nvPr/>
              </p:nvSpPr>
              <p:spPr>
                <a:xfrm rot="10800000" flipV="1">
                  <a:off x="7075258" y="290045"/>
                  <a:ext cx="1042318" cy="337427"/>
                </a:xfrm>
                <a:prstGeom prst="rtTriangle">
                  <a:avLst/>
                </a:prstGeom>
                <a:solidFill>
                  <a:schemeClr val="bg1">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ea"/>
                    <a:sym typeface="微软雅黑" panose="020B0503020204020204" pitchFamily="34" charset="-122"/>
                  </a:endParaRPr>
                </a:p>
              </p:txBody>
            </p:sp>
          </p:grpSp>
        </p:grpSp>
      </p:grpSp>
      <p:graphicFrame>
        <p:nvGraphicFramePr>
          <p:cNvPr id="20" name="表格 19">
            <a:extLst>
              <a:ext uri="{FF2B5EF4-FFF2-40B4-BE49-F238E27FC236}">
                <a16:creationId xmlns:a16="http://schemas.microsoft.com/office/drawing/2014/main" id="{B7DDF95A-8927-9DBC-2A69-5FB4EA23F8ED}"/>
              </a:ext>
            </a:extLst>
          </p:cNvPr>
          <p:cNvGraphicFramePr>
            <a:graphicFrameLocks noGrp="1"/>
          </p:cNvGraphicFramePr>
          <p:nvPr/>
        </p:nvGraphicFramePr>
        <p:xfrm>
          <a:off x="6327445" y="3519865"/>
          <a:ext cx="5493077" cy="2609474"/>
        </p:xfrm>
        <a:graphic>
          <a:graphicData uri="http://schemas.openxmlformats.org/drawingml/2006/table">
            <a:tbl>
              <a:tblPr firstRow="1" bandRow="1">
                <a:tableStyleId>{0E3FDE45-AF77-4B5C-9715-49D594BDF05E}</a:tableStyleId>
              </a:tblPr>
              <a:tblGrid>
                <a:gridCol w="1618431">
                  <a:extLst>
                    <a:ext uri="{9D8B030D-6E8A-4147-A177-3AD203B41FA5}">
                      <a16:colId xmlns:a16="http://schemas.microsoft.com/office/drawing/2014/main" val="3862415342"/>
                    </a:ext>
                  </a:extLst>
                </a:gridCol>
                <a:gridCol w="1897642">
                  <a:extLst>
                    <a:ext uri="{9D8B030D-6E8A-4147-A177-3AD203B41FA5}">
                      <a16:colId xmlns:a16="http://schemas.microsoft.com/office/drawing/2014/main" val="3869594600"/>
                    </a:ext>
                  </a:extLst>
                </a:gridCol>
                <a:gridCol w="1977004">
                  <a:extLst>
                    <a:ext uri="{9D8B030D-6E8A-4147-A177-3AD203B41FA5}">
                      <a16:colId xmlns:a16="http://schemas.microsoft.com/office/drawing/2014/main" val="864692013"/>
                    </a:ext>
                  </a:extLst>
                </a:gridCol>
              </a:tblGrid>
              <a:tr h="249224">
                <a:tc>
                  <a:txBody>
                    <a:bodyPr/>
                    <a:lstStyle/>
                    <a:p>
                      <a:pPr algn="ctr"/>
                      <a:r>
                        <a:rPr lang="zh-CN" altLang="en-US" sz="1000" dirty="0">
                          <a:solidFill>
                            <a:schemeClr val="accent1"/>
                          </a:solidFill>
                          <a:latin typeface="+mn-ea"/>
                          <a:ea typeface="+mn-ea"/>
                          <a:cs typeface="Arial" panose="020B0604020202020204" pitchFamily="34" charset="0"/>
                        </a:rPr>
                        <a:t>起始时间</a:t>
                      </a:r>
                    </a:p>
                  </a:txBody>
                  <a:tcPr anchor="ctr">
                    <a:lnL>
                      <a:noFill/>
                    </a:lnL>
                    <a:lnR w="9525" cap="flat" cmpd="sng" algn="ctr">
                      <a:solidFill>
                        <a:schemeClr val="accent1">
                          <a:lumMod val="20000"/>
                          <a:lumOff val="80000"/>
                        </a:schemeClr>
                      </a:solidFill>
                      <a:prstDash val="solid"/>
                      <a:round/>
                      <a:headEnd type="none" w="med" len="med"/>
                      <a:tailEnd type="none" w="med" len="med"/>
                    </a:lnR>
                    <a:lnT w="12700" cmpd="sng">
                      <a:noFill/>
                    </a:lnT>
                    <a:lnB w="9525"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zh-CN" altLang="en-US" sz="1000" dirty="0">
                          <a:solidFill>
                            <a:schemeClr val="accent1"/>
                          </a:solidFill>
                          <a:latin typeface="+mn-ea"/>
                          <a:ea typeface="+mn-ea"/>
                          <a:cs typeface="Arial" panose="020B0604020202020204" pitchFamily="34" charset="0"/>
                        </a:rPr>
                        <a:t>使用剂量</a:t>
                      </a:r>
                    </a:p>
                  </a:txBody>
                  <a:tcPr anchor="ctr">
                    <a:lnL w="9525" cap="flat" cmpd="sng" algn="ctr">
                      <a:solidFill>
                        <a:schemeClr val="accent1">
                          <a:lumMod val="20000"/>
                          <a:lumOff val="80000"/>
                        </a:schemeClr>
                      </a:solidFill>
                      <a:prstDash val="solid"/>
                      <a:round/>
                      <a:headEnd type="none" w="med" len="med"/>
                      <a:tailEnd type="none" w="med" len="med"/>
                    </a:lnL>
                    <a:lnR w="9525" cap="flat" cmpd="sng" algn="ctr">
                      <a:solidFill>
                        <a:schemeClr val="accent1">
                          <a:lumMod val="20000"/>
                          <a:lumOff val="80000"/>
                        </a:schemeClr>
                      </a:solidFill>
                      <a:prstDash val="solid"/>
                      <a:round/>
                      <a:headEnd type="none" w="med" len="med"/>
                      <a:tailEnd type="none" w="med" len="med"/>
                    </a:lnR>
                    <a:lnT w="12700" cmpd="sng">
                      <a:noFill/>
                    </a:lnT>
                    <a:lnB w="9525"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zh-CN" altLang="en-US" sz="1000" dirty="0">
                          <a:solidFill>
                            <a:schemeClr val="accent1"/>
                          </a:solidFill>
                          <a:latin typeface="+mn-ea"/>
                          <a:ea typeface="+mn-ea"/>
                          <a:cs typeface="Arial" panose="020B0604020202020204" pitchFamily="34" charset="0"/>
                        </a:rPr>
                        <a:t>检测</a:t>
                      </a:r>
                    </a:p>
                  </a:txBody>
                  <a:tcPr anchor="ctr">
                    <a:lnL w="9525" cap="flat" cmpd="sng" algn="ctr">
                      <a:solidFill>
                        <a:schemeClr val="accent1">
                          <a:lumMod val="20000"/>
                          <a:lumOff val="80000"/>
                        </a:schemeClr>
                      </a:solidFill>
                      <a:prstDash val="solid"/>
                      <a:round/>
                      <a:headEnd type="none" w="med" len="med"/>
                      <a:tailEnd type="none" w="med" len="med"/>
                    </a:lnL>
                    <a:lnR>
                      <a:noFill/>
                    </a:lnR>
                    <a:lnT w="12700" cmpd="sng">
                      <a:noFill/>
                    </a:lnT>
                    <a:lnB w="9525"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11827497"/>
                  </a:ext>
                </a:extLst>
              </a:tr>
              <a:tr h="2360250">
                <a:tc>
                  <a:txBody>
                    <a:bodyPr/>
                    <a:lstStyle/>
                    <a:p>
                      <a:pPr marL="0" marR="0" lvl="0" indent="0" algn="l" defTabSz="914400" rtl="0" eaLnBrk="1" fontAlgn="auto" latinLnBrk="0" hangingPunct="1">
                        <a:lnSpc>
                          <a:spcPct val="120000"/>
                        </a:lnSpc>
                        <a:spcBef>
                          <a:spcPts val="0"/>
                        </a:spcBef>
                        <a:spcAft>
                          <a:spcPts val="600"/>
                        </a:spcAft>
                        <a:buClrTx/>
                        <a:buSzTx/>
                        <a:buFont typeface="Arial" panose="020B0604020202020204" pitchFamily="34" charset="0"/>
                        <a:buNone/>
                        <a:tabLst/>
                        <a:defRPr/>
                      </a:pPr>
                      <a:r>
                        <a:rPr kumimoji="0" lang="zh-CN" altLang="en-US" sz="800" b="0" i="0" u="none" strike="noStrike" kern="1200" cap="none" spc="0" normalizeH="0" baseline="0" noProof="0" dirty="0">
                          <a:ln>
                            <a:noFill/>
                          </a:ln>
                          <a:solidFill>
                            <a:schemeClr val="tx1"/>
                          </a:solidFill>
                          <a:effectLst/>
                          <a:uLnTx/>
                          <a:uFillTx/>
                          <a:latin typeface="+mn-ea"/>
                          <a:ea typeface="+mn-ea"/>
                          <a:cs typeface="Arial" panose="020B0604020202020204" pitchFamily="34" charset="0"/>
                        </a:rPr>
                        <a:t>推荐所有乳腺癌骨转移患者给予唑来膦酸盐或地舒单抗，无论他们是否有症状 </a:t>
                      </a:r>
                      <a:r>
                        <a:rPr kumimoji="0" lang="en-US" altLang="zh-CN" sz="800" b="0" i="0" u="none" strike="noStrike" kern="1200" cap="none" spc="0" normalizeH="0" baseline="0" noProof="0" dirty="0">
                          <a:ln>
                            <a:noFill/>
                          </a:ln>
                          <a:solidFill>
                            <a:schemeClr val="tx1"/>
                          </a:solidFill>
                          <a:effectLst/>
                          <a:uLnTx/>
                          <a:uFillTx/>
                          <a:latin typeface="+mn-ea"/>
                          <a:ea typeface="+mn-ea"/>
                          <a:cs typeface="Arial" panose="020B0604020202020204" pitchFamily="34" charset="0"/>
                        </a:rPr>
                        <a:t>[I, A]</a:t>
                      </a:r>
                      <a:r>
                        <a:rPr kumimoji="0" lang="zh-CN" altLang="en-US" sz="800" b="0" i="0" u="none" strike="noStrike" kern="1200" cap="none" spc="0" normalizeH="0" baseline="0" noProof="0" dirty="0">
                          <a:ln>
                            <a:noFill/>
                          </a:ln>
                          <a:solidFill>
                            <a:schemeClr val="tx1"/>
                          </a:solidFill>
                          <a:effectLst/>
                          <a:uLnTx/>
                          <a:uFillTx/>
                          <a:latin typeface="+mn-ea"/>
                          <a:ea typeface="+mn-ea"/>
                          <a:cs typeface="Arial" panose="020B0604020202020204" pitchFamily="34" charset="0"/>
                        </a:rPr>
                        <a:t> ；</a:t>
                      </a:r>
                      <a:endParaRPr kumimoji="0" lang="en-US" altLang="zh-CN" sz="800" b="0" i="0" u="none" strike="noStrike" kern="1200" cap="none" spc="0" normalizeH="0" baseline="0" noProof="0" dirty="0">
                        <a:ln>
                          <a:noFill/>
                        </a:ln>
                        <a:solidFill>
                          <a:schemeClr val="tx1"/>
                        </a:solidFill>
                        <a:effectLst/>
                        <a:uLnTx/>
                        <a:uFillTx/>
                        <a:latin typeface="+mn-ea"/>
                        <a:ea typeface="+mn-ea"/>
                        <a:cs typeface="Arial" panose="020B0604020202020204" pitchFamily="34" charset="0"/>
                      </a:endParaRPr>
                    </a:p>
                    <a:p>
                      <a:pPr marL="0" indent="0">
                        <a:lnSpc>
                          <a:spcPct val="120000"/>
                        </a:lnSpc>
                        <a:spcBef>
                          <a:spcPts val="0"/>
                        </a:spcBef>
                        <a:spcAft>
                          <a:spcPts val="600"/>
                        </a:spcAft>
                        <a:buFont typeface="Arial" panose="020B0604020202020204" pitchFamily="34" charset="0"/>
                        <a:buNone/>
                      </a:pPr>
                      <a:r>
                        <a:rPr lang="zh-CN" altLang="en-US" sz="800" b="1" dirty="0">
                          <a:solidFill>
                            <a:srgbClr val="FF0000"/>
                          </a:solidFill>
                          <a:latin typeface="+mn-ea"/>
                          <a:ea typeface="+mn-ea"/>
                          <a:cs typeface="Arial" panose="020B0604020202020204" pitchFamily="34" charset="0"/>
                        </a:rPr>
                        <a:t>骨转移确诊时应启动骨转移治疗方案，并在疾病全程中持续评估治疗方案</a:t>
                      </a:r>
                      <a:r>
                        <a:rPr lang="en-US" altLang="zh-CN" sz="800" b="1" dirty="0">
                          <a:solidFill>
                            <a:srgbClr val="FF0000"/>
                          </a:solidFill>
                          <a:latin typeface="+mn-ea"/>
                          <a:ea typeface="+mn-ea"/>
                          <a:cs typeface="Arial" panose="020B0604020202020204" pitchFamily="34" charset="0"/>
                        </a:rPr>
                        <a:t>[III, A]</a:t>
                      </a:r>
                      <a:r>
                        <a:rPr lang="zh-CN" altLang="en-US" sz="800" b="1" dirty="0">
                          <a:solidFill>
                            <a:srgbClr val="FF0000"/>
                          </a:solidFill>
                          <a:latin typeface="+mn-ea"/>
                          <a:ea typeface="+mn-ea"/>
                          <a:cs typeface="Arial" panose="020B0604020202020204" pitchFamily="34" charset="0"/>
                        </a:rPr>
                        <a:t>；</a:t>
                      </a:r>
                      <a:endParaRPr lang="en-US" altLang="zh-CN" sz="800" b="1" dirty="0">
                        <a:solidFill>
                          <a:srgbClr val="FF0000"/>
                        </a:solidFill>
                        <a:latin typeface="+mn-ea"/>
                        <a:ea typeface="+mn-ea"/>
                        <a:cs typeface="Arial" panose="020B0604020202020204" pitchFamily="34" charset="0"/>
                      </a:endParaRPr>
                    </a:p>
                    <a:p>
                      <a:pPr marL="0" indent="0">
                        <a:lnSpc>
                          <a:spcPct val="120000"/>
                        </a:lnSpc>
                        <a:spcBef>
                          <a:spcPts val="0"/>
                        </a:spcBef>
                        <a:spcAft>
                          <a:spcPts val="600"/>
                        </a:spcAft>
                        <a:buFont typeface="Arial" panose="020B0604020202020204" pitchFamily="34" charset="0"/>
                        <a:buNone/>
                      </a:pPr>
                      <a:r>
                        <a:rPr lang="zh-CN" altLang="en-US" sz="800" b="0" dirty="0">
                          <a:solidFill>
                            <a:schemeClr val="tx1"/>
                          </a:solidFill>
                          <a:latin typeface="+mn-ea"/>
                          <a:ea typeface="+mn-ea"/>
                          <a:cs typeface="Arial" panose="020B0604020202020204" pitchFamily="34" charset="0"/>
                        </a:rPr>
                        <a:t>对于转移性去势抵抗性前列腺癌</a:t>
                      </a:r>
                      <a:r>
                        <a:rPr lang="en-US" altLang="zh-CN" sz="800" b="0" dirty="0">
                          <a:solidFill>
                            <a:schemeClr val="tx1"/>
                          </a:solidFill>
                          <a:latin typeface="+mn-ea"/>
                          <a:ea typeface="+mn-ea"/>
                          <a:cs typeface="Arial" panose="020B0604020202020204" pitchFamily="34" charset="0"/>
                        </a:rPr>
                        <a:t>(</a:t>
                      </a:r>
                      <a:r>
                        <a:rPr lang="en-US" altLang="zh-CN" sz="800" b="0" dirty="0" err="1">
                          <a:solidFill>
                            <a:schemeClr val="tx1"/>
                          </a:solidFill>
                          <a:latin typeface="+mn-ea"/>
                          <a:ea typeface="+mn-ea"/>
                          <a:cs typeface="Arial" panose="020B0604020202020204" pitchFamily="34" charset="0"/>
                        </a:rPr>
                        <a:t>mCRPC</a:t>
                      </a:r>
                      <a:r>
                        <a:rPr lang="en-US" altLang="zh-CN" sz="800" b="0" dirty="0">
                          <a:solidFill>
                            <a:schemeClr val="tx1"/>
                          </a:solidFill>
                          <a:latin typeface="+mn-ea"/>
                          <a:ea typeface="+mn-ea"/>
                          <a:cs typeface="Arial" panose="020B0604020202020204" pitchFamily="34" charset="0"/>
                        </a:rPr>
                        <a:t>)</a:t>
                      </a:r>
                      <a:r>
                        <a:rPr lang="zh-CN" altLang="en-US" sz="800" b="0" dirty="0">
                          <a:solidFill>
                            <a:schemeClr val="tx1"/>
                          </a:solidFill>
                          <a:latin typeface="+mn-ea"/>
                          <a:ea typeface="+mn-ea"/>
                          <a:cs typeface="Arial" panose="020B0604020202020204" pitchFamily="34" charset="0"/>
                        </a:rPr>
                        <a:t>骨转移患者，无论是否出现症状，均推荐使用唑来膦酸或地舒单抗治疗</a:t>
                      </a:r>
                      <a:r>
                        <a:rPr lang="en-US" altLang="zh-CN" sz="800" b="0" dirty="0">
                          <a:solidFill>
                            <a:schemeClr val="tx1"/>
                          </a:solidFill>
                          <a:latin typeface="+mn-ea"/>
                          <a:ea typeface="+mn-ea"/>
                          <a:cs typeface="Arial" panose="020B0604020202020204" pitchFamily="34" charset="0"/>
                        </a:rPr>
                        <a:t>[I, A];</a:t>
                      </a:r>
                    </a:p>
                  </a:txBody>
                  <a:tcPr>
                    <a:lnL>
                      <a:noFill/>
                    </a:lnL>
                    <a:lnR w="9525" cap="flat" cmpd="sng" algn="ctr">
                      <a:solidFill>
                        <a:schemeClr val="accent1">
                          <a:lumMod val="20000"/>
                          <a:lumOff val="80000"/>
                        </a:schemeClr>
                      </a:solidFill>
                      <a:prstDash val="solid"/>
                      <a:round/>
                      <a:headEnd type="none" w="med" len="med"/>
                      <a:tailEnd type="none" w="med" len="med"/>
                    </a:lnR>
                    <a:lnT w="9525" cap="flat" cmpd="sng" algn="ctr">
                      <a:solidFill>
                        <a:schemeClr val="accent1">
                          <a:lumMod val="20000"/>
                          <a:lumOff val="80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indent="0">
                        <a:lnSpc>
                          <a:spcPct val="120000"/>
                        </a:lnSpc>
                        <a:spcBef>
                          <a:spcPts val="0"/>
                        </a:spcBef>
                        <a:spcAft>
                          <a:spcPts val="600"/>
                        </a:spcAft>
                        <a:buFont typeface="Arial" panose="020B0604020202020204" pitchFamily="34" charset="0"/>
                        <a:buNone/>
                      </a:pPr>
                      <a:r>
                        <a:rPr lang="zh-CN" altLang="en-US" sz="800" dirty="0">
                          <a:solidFill>
                            <a:schemeClr val="tx1"/>
                          </a:solidFill>
                          <a:latin typeface="+mn-ea"/>
                          <a:ea typeface="+mn-ea"/>
                          <a:cs typeface="Arial" panose="020B0604020202020204" pitchFamily="34" charset="0"/>
                        </a:rPr>
                        <a:t>唑来膦酸，静脉输注，</a:t>
                      </a:r>
                      <a:r>
                        <a:rPr lang="en-US" altLang="zh-CN" sz="800" dirty="0">
                          <a:solidFill>
                            <a:schemeClr val="tx1"/>
                          </a:solidFill>
                          <a:latin typeface="+mn-ea"/>
                          <a:ea typeface="+mn-ea"/>
                          <a:cs typeface="Arial" panose="020B0604020202020204" pitchFamily="34" charset="0"/>
                        </a:rPr>
                        <a:t> 4 mg Q3-4W</a:t>
                      </a:r>
                      <a:r>
                        <a:rPr lang="zh-CN" altLang="en-US" sz="800" dirty="0">
                          <a:solidFill>
                            <a:schemeClr val="tx1"/>
                          </a:solidFill>
                          <a:latin typeface="+mn-ea"/>
                          <a:ea typeface="+mn-ea"/>
                          <a:cs typeface="Arial" panose="020B0604020202020204" pitchFamily="34" charset="0"/>
                        </a:rPr>
                        <a:t>预防</a:t>
                      </a:r>
                      <a:r>
                        <a:rPr lang="en-US" altLang="zh-CN" sz="800" dirty="0">
                          <a:solidFill>
                            <a:schemeClr val="tx1"/>
                          </a:solidFill>
                          <a:latin typeface="+mn-ea"/>
                          <a:ea typeface="+mn-ea"/>
                          <a:cs typeface="Arial" panose="020B0604020202020204" pitchFamily="34" charset="0"/>
                        </a:rPr>
                        <a:t>SRE</a:t>
                      </a:r>
                      <a:r>
                        <a:rPr lang="zh-CN" altLang="en-US" sz="800" dirty="0">
                          <a:solidFill>
                            <a:schemeClr val="tx1"/>
                          </a:solidFill>
                          <a:latin typeface="+mn-ea"/>
                          <a:ea typeface="+mn-ea"/>
                          <a:cs typeface="Arial" panose="020B0604020202020204" pitchFamily="34" charset="0"/>
                        </a:rPr>
                        <a:t>；</a:t>
                      </a:r>
                      <a:endParaRPr lang="en-US" altLang="zh-CN" sz="800" dirty="0">
                        <a:solidFill>
                          <a:schemeClr val="tx1"/>
                        </a:solidFill>
                        <a:latin typeface="+mn-ea"/>
                        <a:ea typeface="+mn-ea"/>
                        <a:cs typeface="Arial" panose="020B0604020202020204" pitchFamily="34" charset="0"/>
                      </a:endParaRPr>
                    </a:p>
                    <a:p>
                      <a:pPr marL="360000" indent="-172800">
                        <a:lnSpc>
                          <a:spcPct val="120000"/>
                        </a:lnSpc>
                        <a:spcBef>
                          <a:spcPts val="0"/>
                        </a:spcBef>
                        <a:spcAft>
                          <a:spcPts val="600"/>
                        </a:spcAft>
                        <a:buFont typeface="Wingdings" panose="05000000000000000000" pitchFamily="2" charset="2"/>
                        <a:buChar char="ü"/>
                      </a:pPr>
                      <a:r>
                        <a:rPr lang="zh-CN" altLang="en-US" sz="800" dirty="0">
                          <a:solidFill>
                            <a:schemeClr val="tx1"/>
                          </a:solidFill>
                          <a:latin typeface="+mn-ea"/>
                          <a:ea typeface="+mn-ea"/>
                          <a:cs typeface="Arial" panose="020B0604020202020204" pitchFamily="34" charset="0"/>
                        </a:rPr>
                        <a:t>大多数患者可以安全地降低给药频率至</a:t>
                      </a:r>
                      <a:r>
                        <a:rPr lang="en-US" altLang="zh-CN" sz="800" dirty="0">
                          <a:solidFill>
                            <a:schemeClr val="tx1"/>
                          </a:solidFill>
                          <a:latin typeface="+mn-ea"/>
                          <a:ea typeface="+mn-ea"/>
                          <a:cs typeface="Arial" panose="020B0604020202020204" pitchFamily="34" charset="0"/>
                        </a:rPr>
                        <a:t>Q12W</a:t>
                      </a:r>
                      <a:r>
                        <a:rPr lang="zh-CN" altLang="en-US" sz="800" dirty="0">
                          <a:solidFill>
                            <a:schemeClr val="tx1"/>
                          </a:solidFill>
                          <a:latin typeface="+mn-ea"/>
                          <a:ea typeface="+mn-ea"/>
                          <a:cs typeface="Arial" panose="020B0604020202020204" pitchFamily="34" charset="0"/>
                        </a:rPr>
                        <a:t>，最好在治疗</a:t>
                      </a:r>
                      <a:r>
                        <a:rPr lang="en-US" altLang="zh-CN" sz="800" dirty="0">
                          <a:solidFill>
                            <a:schemeClr val="tx1"/>
                          </a:solidFill>
                          <a:latin typeface="+mn-ea"/>
                          <a:ea typeface="+mn-ea"/>
                          <a:cs typeface="Arial" panose="020B0604020202020204" pitchFamily="34" charset="0"/>
                        </a:rPr>
                        <a:t>3-6</a:t>
                      </a:r>
                      <a:r>
                        <a:rPr lang="zh-CN" altLang="en-US" sz="800" dirty="0">
                          <a:solidFill>
                            <a:schemeClr val="tx1"/>
                          </a:solidFill>
                          <a:latin typeface="+mn-ea"/>
                          <a:ea typeface="+mn-ea"/>
                          <a:cs typeface="Arial" panose="020B0604020202020204" pitchFamily="34" charset="0"/>
                        </a:rPr>
                        <a:t>个月后</a:t>
                      </a:r>
                      <a:r>
                        <a:rPr lang="en-US" altLang="zh-CN" sz="800" dirty="0">
                          <a:solidFill>
                            <a:schemeClr val="tx1"/>
                          </a:solidFill>
                          <a:latin typeface="+mn-ea"/>
                          <a:ea typeface="+mn-ea"/>
                          <a:cs typeface="Arial" panose="020B0604020202020204" pitchFamily="34" charset="0"/>
                        </a:rPr>
                        <a:t>[I,</a:t>
                      </a:r>
                      <a:r>
                        <a:rPr lang="zh-CN" altLang="en-US" sz="800" dirty="0">
                          <a:solidFill>
                            <a:schemeClr val="tx1"/>
                          </a:solidFill>
                          <a:latin typeface="+mn-ea"/>
                          <a:ea typeface="+mn-ea"/>
                          <a:cs typeface="Arial" panose="020B0604020202020204" pitchFamily="34" charset="0"/>
                        </a:rPr>
                        <a:t> </a:t>
                      </a:r>
                      <a:r>
                        <a:rPr lang="en-US" altLang="zh-CN" sz="800" dirty="0">
                          <a:solidFill>
                            <a:schemeClr val="tx1"/>
                          </a:solidFill>
                          <a:latin typeface="+mn-ea"/>
                          <a:ea typeface="+mn-ea"/>
                          <a:cs typeface="Arial" panose="020B0604020202020204" pitchFamily="34" charset="0"/>
                        </a:rPr>
                        <a:t>B]</a:t>
                      </a:r>
                    </a:p>
                    <a:p>
                      <a:pPr marL="0" indent="0">
                        <a:lnSpc>
                          <a:spcPct val="120000"/>
                        </a:lnSpc>
                        <a:spcBef>
                          <a:spcPts val="0"/>
                        </a:spcBef>
                        <a:spcAft>
                          <a:spcPts val="600"/>
                        </a:spcAft>
                        <a:buFont typeface="Arial" panose="020B0604020202020204" pitchFamily="34" charset="0"/>
                        <a:buNone/>
                      </a:pPr>
                      <a:r>
                        <a:rPr lang="zh-CN" altLang="en-US" sz="800" b="1" dirty="0">
                          <a:solidFill>
                            <a:srgbClr val="FF0000"/>
                          </a:solidFill>
                          <a:latin typeface="+mn-ea"/>
                          <a:ea typeface="+mn-ea"/>
                          <a:cs typeface="Arial" panose="020B0604020202020204" pitchFamily="34" charset="0"/>
                        </a:rPr>
                        <a:t>地舒单抗</a:t>
                      </a:r>
                      <a:r>
                        <a:rPr lang="en-US" altLang="zh-CN" sz="800" b="1" dirty="0">
                          <a:solidFill>
                            <a:srgbClr val="FF0000"/>
                          </a:solidFill>
                          <a:latin typeface="+mn-ea"/>
                          <a:ea typeface="+mn-ea"/>
                          <a:cs typeface="Arial" panose="020B0604020202020204" pitchFamily="34" charset="0"/>
                        </a:rPr>
                        <a:t> </a:t>
                      </a:r>
                      <a:r>
                        <a:rPr lang="zh-CN" altLang="en-US" sz="800" b="1" dirty="0">
                          <a:solidFill>
                            <a:srgbClr val="FF0000"/>
                          </a:solidFill>
                          <a:latin typeface="+mn-ea"/>
                          <a:ea typeface="+mn-ea"/>
                          <a:cs typeface="Arial" panose="020B0604020202020204" pitchFamily="34" charset="0"/>
                        </a:rPr>
                        <a:t>，皮下注射，</a:t>
                      </a:r>
                      <a:r>
                        <a:rPr lang="en-US" altLang="zh-CN" sz="800" b="1" dirty="0">
                          <a:solidFill>
                            <a:srgbClr val="FF0000"/>
                          </a:solidFill>
                          <a:latin typeface="+mn-ea"/>
                          <a:ea typeface="+mn-ea"/>
                          <a:cs typeface="Arial" panose="020B0604020202020204" pitchFamily="34" charset="0"/>
                        </a:rPr>
                        <a:t>120</a:t>
                      </a:r>
                      <a:r>
                        <a:rPr lang="zh-CN" altLang="en-US" sz="800" b="1" dirty="0">
                          <a:solidFill>
                            <a:srgbClr val="FF0000"/>
                          </a:solidFill>
                          <a:latin typeface="+mn-ea"/>
                          <a:ea typeface="+mn-ea"/>
                          <a:cs typeface="Arial" panose="020B0604020202020204" pitchFamily="34" charset="0"/>
                        </a:rPr>
                        <a:t>毫克</a:t>
                      </a:r>
                      <a:r>
                        <a:rPr lang="en-US" altLang="zh-CN" sz="800" b="1" dirty="0">
                          <a:solidFill>
                            <a:srgbClr val="FF0000"/>
                          </a:solidFill>
                          <a:latin typeface="+mn-ea"/>
                          <a:ea typeface="+mn-ea"/>
                          <a:cs typeface="Arial" panose="020B0604020202020204" pitchFamily="34" charset="0"/>
                        </a:rPr>
                        <a:t>Q4W</a:t>
                      </a:r>
                      <a:r>
                        <a:rPr lang="zh-CN" altLang="en-US" sz="800" b="1" dirty="0">
                          <a:solidFill>
                            <a:srgbClr val="FF0000"/>
                          </a:solidFill>
                          <a:latin typeface="+mn-ea"/>
                          <a:ea typeface="+mn-ea"/>
                          <a:cs typeface="Arial" panose="020B0604020202020204" pitchFamily="34" charset="0"/>
                        </a:rPr>
                        <a:t>；</a:t>
                      </a:r>
                      <a:endParaRPr lang="en-US" altLang="zh-CN" sz="800" b="1" dirty="0">
                        <a:solidFill>
                          <a:srgbClr val="FF0000"/>
                        </a:solidFill>
                        <a:latin typeface="+mn-ea"/>
                        <a:ea typeface="+mn-ea"/>
                        <a:cs typeface="Arial" panose="020B0604020202020204" pitchFamily="34" charset="0"/>
                      </a:endParaRPr>
                    </a:p>
                    <a:p>
                      <a:pPr marL="360000" indent="-172800">
                        <a:lnSpc>
                          <a:spcPct val="120000"/>
                        </a:lnSpc>
                        <a:spcBef>
                          <a:spcPts val="0"/>
                        </a:spcBef>
                        <a:spcAft>
                          <a:spcPts val="600"/>
                        </a:spcAft>
                        <a:buFont typeface="Wingdings" panose="05000000000000000000" pitchFamily="2" charset="2"/>
                        <a:buChar char="ü"/>
                      </a:pPr>
                      <a:r>
                        <a:rPr lang="zh-CN" altLang="en-US" sz="800" b="1" dirty="0">
                          <a:solidFill>
                            <a:srgbClr val="FF0000"/>
                          </a:solidFill>
                          <a:latin typeface="+mn-ea"/>
                          <a:ea typeface="+mn-ea"/>
                          <a:cs typeface="Arial" panose="020B0604020202020204" pitchFamily="34" charset="0"/>
                        </a:rPr>
                        <a:t>目前不建议将间隔延长到此频率之外</a:t>
                      </a:r>
                      <a:r>
                        <a:rPr lang="en-US" altLang="zh-CN" sz="800" b="1" dirty="0">
                          <a:solidFill>
                            <a:srgbClr val="FF0000"/>
                          </a:solidFill>
                          <a:latin typeface="+mn-ea"/>
                          <a:ea typeface="+mn-ea"/>
                          <a:cs typeface="Arial" panose="020B0604020202020204" pitchFamily="34" charset="0"/>
                        </a:rPr>
                        <a:t>[III,</a:t>
                      </a:r>
                      <a:r>
                        <a:rPr lang="zh-CN" altLang="en-US" sz="800" b="1" dirty="0">
                          <a:solidFill>
                            <a:srgbClr val="FF0000"/>
                          </a:solidFill>
                          <a:latin typeface="+mn-ea"/>
                          <a:ea typeface="+mn-ea"/>
                          <a:cs typeface="Arial" panose="020B0604020202020204" pitchFamily="34" charset="0"/>
                        </a:rPr>
                        <a:t> </a:t>
                      </a:r>
                      <a:r>
                        <a:rPr lang="en-US" altLang="zh-CN" sz="800" b="1" dirty="0">
                          <a:solidFill>
                            <a:srgbClr val="FF0000"/>
                          </a:solidFill>
                          <a:latin typeface="+mn-ea"/>
                          <a:ea typeface="+mn-ea"/>
                          <a:cs typeface="Arial" panose="020B0604020202020204" pitchFamily="34" charset="0"/>
                        </a:rPr>
                        <a:t>D]</a:t>
                      </a:r>
                    </a:p>
                    <a:p>
                      <a:pPr marL="0" indent="0">
                        <a:lnSpc>
                          <a:spcPct val="120000"/>
                        </a:lnSpc>
                        <a:spcBef>
                          <a:spcPts val="0"/>
                        </a:spcBef>
                        <a:spcAft>
                          <a:spcPts val="600"/>
                        </a:spcAft>
                        <a:buFont typeface="Arial" panose="020B0604020202020204" pitchFamily="34" charset="0"/>
                        <a:buNone/>
                      </a:pPr>
                      <a:r>
                        <a:rPr lang="zh-CN" altLang="en-US" sz="800" dirty="0">
                          <a:latin typeface="+mn-ea"/>
                          <a:ea typeface="+mn-ea"/>
                          <a:cs typeface="Arial" panose="020B0604020202020204" pitchFamily="34" charset="0"/>
                        </a:rPr>
                        <a:t>乳腺癌可考虑每日口服伊班膦酸</a:t>
                      </a:r>
                      <a:r>
                        <a:rPr lang="en-US" altLang="zh-CN" sz="800" dirty="0">
                          <a:latin typeface="+mn-ea"/>
                          <a:ea typeface="+mn-ea"/>
                          <a:cs typeface="Arial" panose="020B0604020202020204" pitchFamily="34" charset="0"/>
                        </a:rPr>
                        <a:t>1600 mg</a:t>
                      </a:r>
                      <a:r>
                        <a:rPr lang="zh-CN" altLang="en-US" sz="800" dirty="0">
                          <a:latin typeface="+mn-ea"/>
                          <a:ea typeface="+mn-ea"/>
                          <a:cs typeface="Arial" panose="020B0604020202020204" pitchFamily="34" charset="0"/>
                        </a:rPr>
                        <a:t>或氯膦酸</a:t>
                      </a:r>
                      <a:r>
                        <a:rPr lang="en-US" altLang="zh-CN" sz="800" dirty="0">
                          <a:latin typeface="+mn-ea"/>
                          <a:ea typeface="+mn-ea"/>
                          <a:cs typeface="Arial" panose="020B0604020202020204" pitchFamily="34" charset="0"/>
                        </a:rPr>
                        <a:t>50 mg</a:t>
                      </a:r>
                    </a:p>
                  </a:txBody>
                  <a:tcPr>
                    <a:lnL w="9525" cap="flat" cmpd="sng" algn="ctr">
                      <a:solidFill>
                        <a:schemeClr val="accent1">
                          <a:lumMod val="20000"/>
                          <a:lumOff val="80000"/>
                        </a:schemeClr>
                      </a:solidFill>
                      <a:prstDash val="solid"/>
                      <a:round/>
                      <a:headEnd type="none" w="med" len="med"/>
                      <a:tailEnd type="none" w="med" len="med"/>
                    </a:lnL>
                    <a:lnR w="9525" cap="flat" cmpd="sng" algn="ctr">
                      <a:solidFill>
                        <a:schemeClr val="accent1">
                          <a:lumMod val="20000"/>
                          <a:lumOff val="80000"/>
                        </a:schemeClr>
                      </a:solidFill>
                      <a:prstDash val="solid"/>
                      <a:round/>
                      <a:headEnd type="none" w="med" len="med"/>
                      <a:tailEnd type="none" w="med" len="med"/>
                    </a:lnR>
                    <a:lnT w="9525" cap="flat" cmpd="sng" algn="ctr">
                      <a:solidFill>
                        <a:schemeClr val="accent1">
                          <a:lumMod val="20000"/>
                          <a:lumOff val="80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indent="0">
                        <a:lnSpc>
                          <a:spcPct val="120000"/>
                        </a:lnSpc>
                        <a:spcBef>
                          <a:spcPts val="0"/>
                        </a:spcBef>
                        <a:spcAft>
                          <a:spcPts val="600"/>
                        </a:spcAft>
                        <a:buFont typeface="Arial" panose="020B0604020202020204" pitchFamily="34" charset="0"/>
                        <a:buNone/>
                      </a:pPr>
                      <a:r>
                        <a:rPr lang="zh-CN" altLang="en-US" sz="800" dirty="0">
                          <a:solidFill>
                            <a:schemeClr val="tx1"/>
                          </a:solidFill>
                          <a:latin typeface="+mn-ea"/>
                          <a:ea typeface="+mn-ea"/>
                          <a:cs typeface="Arial" panose="020B0604020202020204" pitchFamily="34" charset="0"/>
                        </a:rPr>
                        <a:t>尤其是在</a:t>
                      </a:r>
                      <a:r>
                        <a:rPr lang="zh-CN" altLang="en-US" sz="800" b="0" dirty="0">
                          <a:solidFill>
                            <a:schemeClr val="tx1"/>
                          </a:solidFill>
                          <a:latin typeface="+mn-ea"/>
                          <a:ea typeface="+mn-ea"/>
                          <a:cs typeface="Arial" panose="020B0604020202020204" pitchFamily="34" charset="0"/>
                        </a:rPr>
                        <a:t>治疗的前几个月，应监测钙水平；在开始治疗前评估维生素</a:t>
                      </a:r>
                      <a:r>
                        <a:rPr lang="en-US" altLang="zh-CN" sz="800" b="0" dirty="0">
                          <a:solidFill>
                            <a:schemeClr val="tx1"/>
                          </a:solidFill>
                          <a:latin typeface="+mn-ea"/>
                          <a:ea typeface="+mn-ea"/>
                          <a:cs typeface="Arial" panose="020B0604020202020204" pitchFamily="34" charset="0"/>
                        </a:rPr>
                        <a:t>D</a:t>
                      </a:r>
                      <a:r>
                        <a:rPr lang="zh-CN" altLang="en-US" sz="800" b="0" dirty="0">
                          <a:solidFill>
                            <a:schemeClr val="tx1"/>
                          </a:solidFill>
                          <a:latin typeface="+mn-ea"/>
                          <a:ea typeface="+mn-ea"/>
                          <a:cs typeface="Arial" panose="020B0604020202020204" pitchFamily="34" charset="0"/>
                        </a:rPr>
                        <a:t>水平；</a:t>
                      </a:r>
                      <a:endParaRPr lang="en-US" altLang="zh-CN" sz="800" b="0" dirty="0">
                        <a:solidFill>
                          <a:schemeClr val="tx1"/>
                        </a:solidFill>
                        <a:latin typeface="+mn-ea"/>
                        <a:ea typeface="+mn-ea"/>
                        <a:cs typeface="Arial" panose="020B0604020202020204" pitchFamily="34" charset="0"/>
                      </a:endParaRPr>
                    </a:p>
                    <a:p>
                      <a:pPr marL="0" indent="0">
                        <a:lnSpc>
                          <a:spcPct val="120000"/>
                        </a:lnSpc>
                        <a:spcBef>
                          <a:spcPts val="0"/>
                        </a:spcBef>
                        <a:spcAft>
                          <a:spcPts val="600"/>
                        </a:spcAft>
                        <a:buFont typeface="Arial" panose="020B0604020202020204" pitchFamily="34" charset="0"/>
                        <a:buNone/>
                      </a:pPr>
                      <a:r>
                        <a:rPr lang="zh-CN" altLang="en-US" sz="800" b="0" dirty="0">
                          <a:solidFill>
                            <a:schemeClr val="tx1"/>
                          </a:solidFill>
                          <a:latin typeface="+mn-ea"/>
                          <a:ea typeface="+mn-ea"/>
                          <a:cs typeface="Arial" panose="020B0604020202020204" pitchFamily="34" charset="0"/>
                        </a:rPr>
                        <a:t>推荐在整个治疗过程中纠正维生素</a:t>
                      </a:r>
                      <a:r>
                        <a:rPr lang="en-US" altLang="zh-CN" sz="800" b="0" dirty="0">
                          <a:solidFill>
                            <a:schemeClr val="tx1"/>
                          </a:solidFill>
                          <a:latin typeface="+mn-ea"/>
                          <a:ea typeface="+mn-ea"/>
                          <a:cs typeface="Arial" panose="020B0604020202020204" pitchFamily="34" charset="0"/>
                        </a:rPr>
                        <a:t>D</a:t>
                      </a:r>
                      <a:r>
                        <a:rPr lang="zh-CN" altLang="en-US" sz="800" b="0" dirty="0">
                          <a:solidFill>
                            <a:schemeClr val="tx1"/>
                          </a:solidFill>
                          <a:latin typeface="+mn-ea"/>
                          <a:ea typeface="+mn-ea"/>
                          <a:cs typeface="Arial" panose="020B0604020202020204" pitchFamily="34" charset="0"/>
                        </a:rPr>
                        <a:t>缺乏症并补充维生素</a:t>
                      </a:r>
                      <a:r>
                        <a:rPr lang="en-US" altLang="zh-CN" sz="800" b="0" dirty="0">
                          <a:solidFill>
                            <a:schemeClr val="tx1"/>
                          </a:solidFill>
                          <a:latin typeface="+mn-ea"/>
                          <a:ea typeface="+mn-ea"/>
                          <a:cs typeface="Arial" panose="020B0604020202020204" pitchFamily="34" charset="0"/>
                        </a:rPr>
                        <a:t>D</a:t>
                      </a:r>
                      <a:r>
                        <a:rPr lang="zh-CN" altLang="en-US" sz="800" b="0" dirty="0">
                          <a:solidFill>
                            <a:schemeClr val="tx1"/>
                          </a:solidFill>
                          <a:latin typeface="+mn-ea"/>
                          <a:ea typeface="+mn-ea"/>
                          <a:cs typeface="Arial" panose="020B0604020202020204" pitchFamily="34" charset="0"/>
                        </a:rPr>
                        <a:t>，同时摄入足够的钙以维持正常的血清钙</a:t>
                      </a:r>
                      <a:r>
                        <a:rPr lang="en-US" altLang="zh-CN" sz="800" b="0" dirty="0">
                          <a:solidFill>
                            <a:schemeClr val="tx1"/>
                          </a:solidFill>
                          <a:latin typeface="+mn-ea"/>
                          <a:ea typeface="+mn-ea"/>
                          <a:cs typeface="Arial" panose="020B0604020202020204" pitchFamily="34" charset="0"/>
                        </a:rPr>
                        <a:t>[I</a:t>
                      </a:r>
                      <a:r>
                        <a:rPr lang="zh-CN" altLang="en-US" sz="800" b="0" dirty="0">
                          <a:solidFill>
                            <a:schemeClr val="tx1"/>
                          </a:solidFill>
                          <a:latin typeface="+mn-ea"/>
                          <a:ea typeface="+mn-ea"/>
                          <a:cs typeface="Arial" panose="020B0604020202020204" pitchFamily="34" charset="0"/>
                        </a:rPr>
                        <a:t>，</a:t>
                      </a:r>
                      <a:r>
                        <a:rPr lang="en-US" altLang="zh-CN" sz="800" b="0" dirty="0">
                          <a:solidFill>
                            <a:schemeClr val="tx1"/>
                          </a:solidFill>
                          <a:latin typeface="+mn-ea"/>
                          <a:ea typeface="+mn-ea"/>
                          <a:cs typeface="Arial" panose="020B0604020202020204" pitchFamily="34" charset="0"/>
                        </a:rPr>
                        <a:t>A]</a:t>
                      </a:r>
                      <a:r>
                        <a:rPr lang="zh-CN" altLang="en-US" sz="800" b="0" dirty="0">
                          <a:solidFill>
                            <a:schemeClr val="tx1"/>
                          </a:solidFill>
                          <a:latin typeface="+mn-ea"/>
                          <a:ea typeface="+mn-ea"/>
                          <a:cs typeface="Arial" panose="020B0604020202020204" pitchFamily="34" charset="0"/>
                        </a:rPr>
                        <a:t>；</a:t>
                      </a:r>
                      <a:endParaRPr lang="en-US" altLang="zh-CN" sz="800" b="0" dirty="0">
                        <a:solidFill>
                          <a:schemeClr val="tx1"/>
                        </a:solidFill>
                        <a:latin typeface="+mn-ea"/>
                        <a:ea typeface="+mn-ea"/>
                        <a:cs typeface="Arial" panose="020B0604020202020204" pitchFamily="34" charset="0"/>
                      </a:endParaRPr>
                    </a:p>
                    <a:p>
                      <a:pPr marL="360000" indent="-172800">
                        <a:lnSpc>
                          <a:spcPct val="120000"/>
                        </a:lnSpc>
                        <a:spcBef>
                          <a:spcPts val="0"/>
                        </a:spcBef>
                        <a:spcAft>
                          <a:spcPts val="600"/>
                        </a:spcAft>
                        <a:buFont typeface="Wingdings" panose="05000000000000000000" pitchFamily="2" charset="2"/>
                        <a:buChar char="ü"/>
                      </a:pPr>
                      <a:r>
                        <a:rPr lang="zh-CN" altLang="en-US" sz="800" b="0" dirty="0">
                          <a:solidFill>
                            <a:schemeClr val="tx1"/>
                          </a:solidFill>
                          <a:latin typeface="+mn-ea"/>
                          <a:ea typeface="+mn-ea"/>
                          <a:cs typeface="Arial" panose="020B0604020202020204" pitchFamily="34" charset="0"/>
                        </a:rPr>
                        <a:t>维生素</a:t>
                      </a:r>
                      <a:r>
                        <a:rPr lang="en-US" altLang="zh-CN" sz="800" b="0" dirty="0">
                          <a:solidFill>
                            <a:schemeClr val="tx1"/>
                          </a:solidFill>
                          <a:latin typeface="+mn-ea"/>
                          <a:ea typeface="+mn-ea"/>
                          <a:cs typeface="Arial" panose="020B0604020202020204" pitchFamily="34" charset="0"/>
                        </a:rPr>
                        <a:t>D</a:t>
                      </a:r>
                      <a:r>
                        <a:rPr lang="zh-CN" altLang="en-US" sz="800" b="0" dirty="0">
                          <a:solidFill>
                            <a:schemeClr val="tx1"/>
                          </a:solidFill>
                          <a:latin typeface="+mn-ea"/>
                          <a:ea typeface="+mn-ea"/>
                          <a:cs typeface="Arial" panose="020B0604020202020204" pitchFamily="34" charset="0"/>
                        </a:rPr>
                        <a:t>缺乏症患者应通过口服维生素</a:t>
                      </a:r>
                      <a:r>
                        <a:rPr lang="en-US" altLang="zh-CN" sz="800" b="0" dirty="0">
                          <a:solidFill>
                            <a:schemeClr val="tx1"/>
                          </a:solidFill>
                          <a:latin typeface="+mn-ea"/>
                          <a:ea typeface="+mn-ea"/>
                          <a:cs typeface="Arial" panose="020B0604020202020204" pitchFamily="34" charset="0"/>
                        </a:rPr>
                        <a:t>D3</a:t>
                      </a:r>
                      <a:r>
                        <a:rPr lang="zh-CN" altLang="en-US" sz="800" b="0" dirty="0">
                          <a:solidFill>
                            <a:schemeClr val="tx1"/>
                          </a:solidFill>
                          <a:latin typeface="+mn-ea"/>
                          <a:ea typeface="+mn-ea"/>
                          <a:cs typeface="Arial" panose="020B0604020202020204" pitchFamily="34" charset="0"/>
                        </a:rPr>
                        <a:t>（</a:t>
                      </a:r>
                      <a:r>
                        <a:rPr lang="en-US" altLang="zh-CN" sz="800" b="0" dirty="0">
                          <a:solidFill>
                            <a:schemeClr val="tx1"/>
                          </a:solidFill>
                          <a:latin typeface="+mn-ea"/>
                          <a:ea typeface="+mn-ea"/>
                          <a:cs typeface="Arial" panose="020B0604020202020204" pitchFamily="34" charset="0"/>
                        </a:rPr>
                        <a:t>25-50000IU/</a:t>
                      </a:r>
                      <a:r>
                        <a:rPr lang="zh-CN" altLang="en-US" sz="800" b="0" dirty="0">
                          <a:solidFill>
                            <a:schemeClr val="tx1"/>
                          </a:solidFill>
                          <a:latin typeface="+mn-ea"/>
                          <a:ea typeface="+mn-ea"/>
                          <a:cs typeface="Arial" panose="020B0604020202020204" pitchFamily="34" charset="0"/>
                        </a:rPr>
                        <a:t>周，持续</a:t>
                      </a:r>
                      <a:r>
                        <a:rPr lang="en-US" altLang="zh-CN" sz="800" b="0" dirty="0">
                          <a:solidFill>
                            <a:schemeClr val="tx1"/>
                          </a:solidFill>
                          <a:latin typeface="+mn-ea"/>
                          <a:ea typeface="+mn-ea"/>
                          <a:cs typeface="Arial" panose="020B0604020202020204" pitchFamily="34" charset="0"/>
                        </a:rPr>
                        <a:t>4-8</a:t>
                      </a:r>
                      <a:r>
                        <a:rPr lang="zh-CN" altLang="en-US" sz="800" b="0" dirty="0">
                          <a:solidFill>
                            <a:schemeClr val="tx1"/>
                          </a:solidFill>
                          <a:latin typeface="+mn-ea"/>
                          <a:ea typeface="+mn-ea"/>
                          <a:cs typeface="Arial" panose="020B0604020202020204" pitchFamily="34" charset="0"/>
                        </a:rPr>
                        <a:t>周）来纠正其水平；</a:t>
                      </a:r>
                      <a:endParaRPr lang="en-US" altLang="zh-CN" sz="800" b="0" dirty="0">
                        <a:solidFill>
                          <a:schemeClr val="tx1"/>
                        </a:solidFill>
                        <a:latin typeface="+mn-ea"/>
                        <a:ea typeface="+mn-ea"/>
                        <a:cs typeface="Arial" panose="020B0604020202020204" pitchFamily="34" charset="0"/>
                      </a:endParaRPr>
                    </a:p>
                    <a:p>
                      <a:pPr marL="360000" indent="-172800">
                        <a:lnSpc>
                          <a:spcPct val="120000"/>
                        </a:lnSpc>
                        <a:spcBef>
                          <a:spcPts val="0"/>
                        </a:spcBef>
                        <a:spcAft>
                          <a:spcPts val="600"/>
                        </a:spcAft>
                        <a:buFont typeface="Wingdings" panose="05000000000000000000" pitchFamily="2" charset="2"/>
                        <a:buChar char="ü"/>
                      </a:pPr>
                      <a:r>
                        <a:rPr lang="zh-CN" altLang="en-US" sz="800" b="0" dirty="0">
                          <a:solidFill>
                            <a:schemeClr val="tx1"/>
                          </a:solidFill>
                          <a:latin typeface="+mn-ea"/>
                          <a:ea typeface="+mn-ea"/>
                          <a:cs typeface="Arial" panose="020B0604020202020204" pitchFamily="34" charset="0"/>
                        </a:rPr>
                        <a:t>推荐日摄入量：钙</a:t>
                      </a:r>
                      <a:r>
                        <a:rPr lang="en-US" altLang="zh-CN" sz="800" b="0" dirty="0">
                          <a:solidFill>
                            <a:schemeClr val="tx1"/>
                          </a:solidFill>
                          <a:latin typeface="+mn-ea"/>
                          <a:ea typeface="+mn-ea"/>
                          <a:cs typeface="Arial" panose="020B0604020202020204" pitchFamily="34" charset="0"/>
                        </a:rPr>
                        <a:t>1000-1200mg/</a:t>
                      </a:r>
                      <a:r>
                        <a:rPr lang="zh-CN" altLang="en-US" sz="800" b="0" dirty="0">
                          <a:solidFill>
                            <a:schemeClr val="tx1"/>
                          </a:solidFill>
                          <a:latin typeface="+mn-ea"/>
                          <a:ea typeface="+mn-ea"/>
                          <a:cs typeface="Arial" panose="020B0604020202020204" pitchFamily="34" charset="0"/>
                        </a:rPr>
                        <a:t>天，维生素</a:t>
                      </a:r>
                      <a:r>
                        <a:rPr lang="en-US" altLang="zh-CN" sz="800" b="0" dirty="0">
                          <a:solidFill>
                            <a:schemeClr val="tx1"/>
                          </a:solidFill>
                          <a:latin typeface="+mn-ea"/>
                          <a:ea typeface="+mn-ea"/>
                          <a:cs typeface="Arial" panose="020B0604020202020204" pitchFamily="34" charset="0"/>
                        </a:rPr>
                        <a:t>D 800-2000IU/</a:t>
                      </a:r>
                      <a:r>
                        <a:rPr lang="zh-CN" altLang="en-US" sz="800" b="0" dirty="0">
                          <a:solidFill>
                            <a:schemeClr val="tx1"/>
                          </a:solidFill>
                          <a:latin typeface="+mn-ea"/>
                          <a:ea typeface="+mn-ea"/>
                          <a:cs typeface="Arial" panose="020B0604020202020204" pitchFamily="34" charset="0"/>
                        </a:rPr>
                        <a:t>天；</a:t>
                      </a:r>
                    </a:p>
                  </a:txBody>
                  <a:tcPr>
                    <a:lnL w="9525" cap="flat" cmpd="sng" algn="ctr">
                      <a:solidFill>
                        <a:schemeClr val="accent1">
                          <a:lumMod val="20000"/>
                          <a:lumOff val="80000"/>
                        </a:schemeClr>
                      </a:solidFill>
                      <a:prstDash val="solid"/>
                      <a:round/>
                      <a:headEnd type="none" w="med" len="med"/>
                      <a:tailEnd type="none" w="med" len="med"/>
                    </a:lnL>
                    <a:lnR>
                      <a:noFill/>
                    </a:lnR>
                    <a:lnT w="9525" cap="flat" cmpd="sng" algn="ctr">
                      <a:solidFill>
                        <a:schemeClr val="accent1">
                          <a:lumMod val="20000"/>
                          <a:lumOff val="80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92667295"/>
                  </a:ext>
                </a:extLst>
              </a:tr>
            </a:tbl>
          </a:graphicData>
        </a:graphic>
      </p:graphicFrame>
      <p:graphicFrame>
        <p:nvGraphicFramePr>
          <p:cNvPr id="18" name="表格 17">
            <a:extLst>
              <a:ext uri="{FF2B5EF4-FFF2-40B4-BE49-F238E27FC236}">
                <a16:creationId xmlns:a16="http://schemas.microsoft.com/office/drawing/2014/main" id="{16230D50-D71F-404B-338C-BB7C5072EA33}"/>
              </a:ext>
            </a:extLst>
          </p:cNvPr>
          <p:cNvGraphicFramePr>
            <a:graphicFrameLocks noGrp="1"/>
          </p:cNvGraphicFramePr>
          <p:nvPr/>
        </p:nvGraphicFramePr>
        <p:xfrm>
          <a:off x="371475" y="3585408"/>
          <a:ext cx="5493078" cy="1801874"/>
        </p:xfrm>
        <a:graphic>
          <a:graphicData uri="http://schemas.openxmlformats.org/drawingml/2006/table">
            <a:tbl>
              <a:tblPr firstRow="1" bandRow="1">
                <a:tableStyleId>{0E3FDE45-AF77-4B5C-9715-49D594BDF05E}</a:tableStyleId>
              </a:tblPr>
              <a:tblGrid>
                <a:gridCol w="1495425">
                  <a:extLst>
                    <a:ext uri="{9D8B030D-6E8A-4147-A177-3AD203B41FA5}">
                      <a16:colId xmlns:a16="http://schemas.microsoft.com/office/drawing/2014/main" val="3862415342"/>
                    </a:ext>
                  </a:extLst>
                </a:gridCol>
                <a:gridCol w="2534502">
                  <a:extLst>
                    <a:ext uri="{9D8B030D-6E8A-4147-A177-3AD203B41FA5}">
                      <a16:colId xmlns:a16="http://schemas.microsoft.com/office/drawing/2014/main" val="3869594600"/>
                    </a:ext>
                  </a:extLst>
                </a:gridCol>
                <a:gridCol w="1463151">
                  <a:extLst>
                    <a:ext uri="{9D8B030D-6E8A-4147-A177-3AD203B41FA5}">
                      <a16:colId xmlns:a16="http://schemas.microsoft.com/office/drawing/2014/main" val="864692013"/>
                    </a:ext>
                  </a:extLst>
                </a:gridCol>
              </a:tblGrid>
              <a:tr h="178298">
                <a:tc>
                  <a:txBody>
                    <a:bodyPr/>
                    <a:lstStyle/>
                    <a:p>
                      <a:pPr algn="ctr"/>
                      <a:r>
                        <a:rPr lang="zh-CN" altLang="en-US" sz="1000" dirty="0">
                          <a:solidFill>
                            <a:schemeClr val="accent1"/>
                          </a:solidFill>
                          <a:latin typeface="Arial" panose="020B0604020202020204" pitchFamily="34" charset="0"/>
                          <a:ea typeface="微软雅黑" panose="020B0503020204020204" pitchFamily="34" charset="-122"/>
                          <a:cs typeface="Arial" panose="020B0604020202020204" pitchFamily="34" charset="0"/>
                        </a:rPr>
                        <a:t>乳腺癌</a:t>
                      </a:r>
                    </a:p>
                  </a:txBody>
                  <a:tcPr anchor="ctr">
                    <a:lnL>
                      <a:noFill/>
                    </a:lnL>
                    <a:lnR w="9525" cap="flat" cmpd="sng" algn="ctr">
                      <a:solidFill>
                        <a:schemeClr val="accent1">
                          <a:lumMod val="20000"/>
                          <a:lumOff val="80000"/>
                        </a:schemeClr>
                      </a:solidFill>
                      <a:prstDash val="solid"/>
                      <a:round/>
                      <a:headEnd type="none" w="med" len="med"/>
                      <a:tailEnd type="none" w="med" len="med"/>
                    </a:lnR>
                    <a:lnT w="12700" cmpd="sng">
                      <a:noFill/>
                    </a:lnT>
                    <a:lnB w="9525"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zh-CN" altLang="en-US" sz="1000" dirty="0">
                          <a:solidFill>
                            <a:schemeClr val="accent1"/>
                          </a:solidFill>
                          <a:latin typeface="Arial" panose="020B0604020202020204" pitchFamily="34" charset="0"/>
                          <a:ea typeface="微软雅黑" panose="020B0503020204020204" pitchFamily="34" charset="-122"/>
                          <a:cs typeface="Arial" panose="020B0604020202020204" pitchFamily="34" charset="0"/>
                        </a:rPr>
                        <a:t>前列腺癌</a:t>
                      </a:r>
                    </a:p>
                  </a:txBody>
                  <a:tcPr anchor="ctr">
                    <a:lnL w="9525" cap="flat" cmpd="sng" algn="ctr">
                      <a:solidFill>
                        <a:schemeClr val="accent1">
                          <a:lumMod val="20000"/>
                          <a:lumOff val="80000"/>
                        </a:schemeClr>
                      </a:solidFill>
                      <a:prstDash val="solid"/>
                      <a:round/>
                      <a:headEnd type="none" w="med" len="med"/>
                      <a:tailEnd type="none" w="med" len="med"/>
                    </a:lnL>
                    <a:lnR w="9525" cap="flat" cmpd="sng" algn="ctr">
                      <a:solidFill>
                        <a:schemeClr val="accent1">
                          <a:lumMod val="20000"/>
                          <a:lumOff val="80000"/>
                        </a:schemeClr>
                      </a:solidFill>
                      <a:prstDash val="solid"/>
                      <a:round/>
                      <a:headEnd type="none" w="med" len="med"/>
                      <a:tailEnd type="none" w="med" len="med"/>
                    </a:lnR>
                    <a:lnT w="12700" cmpd="sng">
                      <a:noFill/>
                    </a:lnT>
                    <a:lnB w="9525"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zh-CN" altLang="en-US" sz="1000" dirty="0">
                          <a:solidFill>
                            <a:schemeClr val="accent1"/>
                          </a:solidFill>
                          <a:latin typeface="Arial" panose="020B0604020202020204" pitchFamily="34" charset="0"/>
                          <a:ea typeface="微软雅黑" panose="020B0503020204020204" pitchFamily="34" charset="-122"/>
                          <a:cs typeface="Arial" panose="020B0604020202020204" pitchFamily="34" charset="0"/>
                        </a:rPr>
                        <a:t>肺癌及其他实体瘤</a:t>
                      </a:r>
                    </a:p>
                  </a:txBody>
                  <a:tcPr anchor="ctr">
                    <a:lnL w="9525" cap="flat" cmpd="sng" algn="ctr">
                      <a:solidFill>
                        <a:schemeClr val="accent1">
                          <a:lumMod val="20000"/>
                          <a:lumOff val="80000"/>
                        </a:schemeClr>
                      </a:solidFill>
                      <a:prstDash val="solid"/>
                      <a:round/>
                      <a:headEnd type="none" w="med" len="med"/>
                      <a:tailEnd type="none" w="med" len="med"/>
                    </a:lnL>
                    <a:lnR>
                      <a:noFill/>
                    </a:lnR>
                    <a:lnT w="12700" cmpd="sng">
                      <a:noFill/>
                    </a:lnT>
                    <a:lnB w="9525"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11827497"/>
                  </a:ext>
                </a:extLst>
              </a:tr>
              <a:tr h="1558034">
                <a:tc>
                  <a:txBody>
                    <a:bodyPr/>
                    <a:lstStyle/>
                    <a:p>
                      <a:pPr marL="0" indent="0">
                        <a:lnSpc>
                          <a:spcPct val="120000"/>
                        </a:lnSpc>
                        <a:spcAft>
                          <a:spcPts val="600"/>
                        </a:spcAft>
                        <a:buFont typeface="Arial" panose="020B0604020202020204" pitchFamily="34" charset="0"/>
                        <a:buNone/>
                      </a:pPr>
                      <a:r>
                        <a:rPr lang="zh-CN" altLang="en-US" sz="800" b="1" dirty="0">
                          <a:solidFill>
                            <a:srgbClr val="FF0000"/>
                          </a:solidFill>
                          <a:latin typeface="Arial" panose="020B0604020202020204" pitchFamily="34" charset="0"/>
                          <a:ea typeface="微软雅黑" panose="020B0503020204020204" pitchFamily="34" charset="-122"/>
                          <a:cs typeface="Arial" panose="020B0604020202020204" pitchFamily="34" charset="0"/>
                        </a:rPr>
                        <a:t>推荐所有乳腺癌骨转移患者给予唑来膦酸盐或地舒单抗，无论他们是否有症状 </a:t>
                      </a:r>
                      <a:r>
                        <a:rPr lang="en-US" altLang="zh-CN" sz="800" b="1" dirty="0">
                          <a:solidFill>
                            <a:srgbClr val="FF0000"/>
                          </a:solidFill>
                          <a:latin typeface="Arial" panose="020B0604020202020204" pitchFamily="34" charset="0"/>
                          <a:ea typeface="微软雅黑" panose="020B0503020204020204" pitchFamily="34" charset="-122"/>
                          <a:cs typeface="Arial" panose="020B0604020202020204" pitchFamily="34" charset="0"/>
                        </a:rPr>
                        <a:t>[I, A]</a:t>
                      </a:r>
                      <a:r>
                        <a:rPr lang="zh-CN" altLang="en-US" sz="8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endParaRPr lang="en-US" altLang="zh-CN" sz="800" b="1" dirty="0">
                        <a:solidFill>
                          <a:srgbClr val="FF0000"/>
                        </a:solidFill>
                        <a:latin typeface="Arial" panose="020B0604020202020204" pitchFamily="34" charset="0"/>
                        <a:ea typeface="微软雅黑" panose="020B0503020204020204" pitchFamily="34" charset="-122"/>
                        <a:cs typeface="Arial" panose="020B0604020202020204" pitchFamily="34" charset="0"/>
                      </a:endParaRPr>
                    </a:p>
                    <a:p>
                      <a:pPr marL="0" indent="0">
                        <a:lnSpc>
                          <a:spcPct val="120000"/>
                        </a:lnSpc>
                        <a:spcAft>
                          <a:spcPts val="600"/>
                        </a:spcAft>
                        <a:buFont typeface="Arial" panose="020B0604020202020204" pitchFamily="34" charset="0"/>
                        <a:buNone/>
                      </a:pPr>
                      <a:r>
                        <a:rPr lang="zh-CN" altLang="en-US" sz="800" b="0" dirty="0">
                          <a:latin typeface="Arial" panose="020B0604020202020204" pitchFamily="34" charset="0"/>
                          <a:ea typeface="微软雅黑" panose="020B0503020204020204" pitchFamily="34" charset="-122"/>
                          <a:cs typeface="Arial" panose="020B0604020202020204" pitchFamily="34" charset="0"/>
                        </a:rPr>
                        <a:t>骨转移确诊时应启动骨转移治疗方案，并在疾病全程持续评估治疗方案</a:t>
                      </a:r>
                      <a:r>
                        <a:rPr lang="en-US" altLang="zh-CN" sz="800" b="0" i="0" u="none" strike="noStrike" kern="1200" baseline="0" dirty="0">
                          <a:solidFill>
                            <a:schemeClr val="tx1"/>
                          </a:solidFill>
                          <a:latin typeface="Arial" panose="020B0604020202020204" pitchFamily="34" charset="0"/>
                          <a:ea typeface="微软雅黑" panose="020B0503020204020204" pitchFamily="34" charset="-122"/>
                          <a:cs typeface="Arial" panose="020B0604020202020204" pitchFamily="34" charset="0"/>
                        </a:rPr>
                        <a:t>[III, A]</a:t>
                      </a:r>
                      <a:r>
                        <a:rPr lang="zh-CN" altLang="en-US" sz="800" b="0" dirty="0">
                          <a:latin typeface="Arial" panose="020B0604020202020204" pitchFamily="34" charset="0"/>
                          <a:ea typeface="微软雅黑" panose="020B0503020204020204" pitchFamily="34" charset="-122"/>
                          <a:cs typeface="Arial" panose="020B0604020202020204" pitchFamily="34" charset="0"/>
                        </a:rPr>
                        <a:t>；</a:t>
                      </a:r>
                    </a:p>
                  </a:txBody>
                  <a:tcPr>
                    <a:lnL>
                      <a:noFill/>
                    </a:lnL>
                    <a:lnR w="9525" cap="flat" cmpd="sng" algn="ctr">
                      <a:solidFill>
                        <a:schemeClr val="accent1">
                          <a:lumMod val="20000"/>
                          <a:lumOff val="80000"/>
                        </a:schemeClr>
                      </a:solidFill>
                      <a:prstDash val="solid"/>
                      <a:round/>
                      <a:headEnd type="none" w="med" len="med"/>
                      <a:tailEnd type="none" w="med" len="med"/>
                    </a:lnR>
                    <a:lnT w="9525" cap="flat" cmpd="sng" algn="ctr">
                      <a:solidFill>
                        <a:schemeClr val="accent1">
                          <a:lumMod val="20000"/>
                          <a:lumOff val="80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indent="0">
                        <a:lnSpc>
                          <a:spcPct val="120000"/>
                        </a:lnSpc>
                        <a:spcAft>
                          <a:spcPts val="600"/>
                        </a:spcAft>
                        <a:buFont typeface="Arial" panose="020B0604020202020204" pitchFamily="34" charset="0"/>
                        <a:buNone/>
                      </a:pPr>
                      <a:r>
                        <a:rPr lang="zh-CN" altLang="en-US" sz="800" b="1" dirty="0">
                          <a:solidFill>
                            <a:srgbClr val="FF0000"/>
                          </a:solidFill>
                          <a:latin typeface="Arial" panose="020B0604020202020204" pitchFamily="34" charset="0"/>
                          <a:ea typeface="微软雅黑" panose="020B0503020204020204" pitchFamily="34" charset="-122"/>
                          <a:cs typeface="Arial" panose="020B0604020202020204" pitchFamily="34" charset="0"/>
                        </a:rPr>
                        <a:t>对于转移性去势抵抗性前列腺癌</a:t>
                      </a:r>
                      <a:r>
                        <a:rPr lang="en-US" altLang="zh-CN" sz="800" b="1" dirty="0">
                          <a:solidFill>
                            <a:srgbClr val="FF0000"/>
                          </a:solidFill>
                          <a:latin typeface="Arial" panose="020B0604020202020204" pitchFamily="34" charset="0"/>
                          <a:ea typeface="微软雅黑" panose="020B0503020204020204" pitchFamily="34" charset="-122"/>
                          <a:cs typeface="Arial" panose="020B0604020202020204" pitchFamily="34" charset="0"/>
                        </a:rPr>
                        <a:t>(</a:t>
                      </a:r>
                      <a:r>
                        <a:rPr lang="en-US" altLang="zh-CN" sz="8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mCRPC</a:t>
                      </a:r>
                      <a:r>
                        <a:rPr lang="en-US" altLang="zh-CN" sz="800" b="1" dirty="0">
                          <a:solidFill>
                            <a:srgbClr val="FF0000"/>
                          </a:solidFill>
                          <a:latin typeface="Arial" panose="020B0604020202020204" pitchFamily="34" charset="0"/>
                          <a:ea typeface="微软雅黑" panose="020B0503020204020204" pitchFamily="34" charset="-122"/>
                          <a:cs typeface="Arial" panose="020B0604020202020204" pitchFamily="34" charset="0"/>
                        </a:rPr>
                        <a:t>)</a:t>
                      </a:r>
                      <a:r>
                        <a:rPr lang="zh-CN" altLang="en-US" sz="800" b="1" dirty="0">
                          <a:solidFill>
                            <a:srgbClr val="FF0000"/>
                          </a:solidFill>
                          <a:latin typeface="Arial" panose="020B0604020202020204" pitchFamily="34" charset="0"/>
                          <a:ea typeface="微软雅黑" panose="020B0503020204020204" pitchFamily="34" charset="-122"/>
                          <a:cs typeface="Arial" panose="020B0604020202020204" pitchFamily="34" charset="0"/>
                        </a:rPr>
                        <a:t>骨转移患者，无论是否出现症状，均推荐使用唑来膦酸或地舒单抗治疗</a:t>
                      </a:r>
                      <a:r>
                        <a:rPr lang="en-US" altLang="zh-CN" sz="800" b="1" dirty="0">
                          <a:solidFill>
                            <a:srgbClr val="FF0000"/>
                          </a:solidFill>
                          <a:latin typeface="Arial" panose="020B0604020202020204" pitchFamily="34" charset="0"/>
                          <a:ea typeface="微软雅黑" panose="020B0503020204020204" pitchFamily="34" charset="-122"/>
                          <a:cs typeface="Arial" panose="020B0604020202020204" pitchFamily="34" charset="0"/>
                        </a:rPr>
                        <a:t>[I,</a:t>
                      </a:r>
                      <a:r>
                        <a:rPr lang="zh-CN" altLang="en-US" sz="8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800" b="1" dirty="0">
                          <a:solidFill>
                            <a:srgbClr val="FF0000"/>
                          </a:solidFill>
                          <a:latin typeface="Arial" panose="020B0604020202020204" pitchFamily="34" charset="0"/>
                          <a:ea typeface="微软雅黑" panose="020B0503020204020204" pitchFamily="34" charset="-122"/>
                          <a:cs typeface="Arial" panose="020B0604020202020204" pitchFamily="34" charset="0"/>
                        </a:rPr>
                        <a:t>A];</a:t>
                      </a:r>
                    </a:p>
                    <a:p>
                      <a:pPr marL="0" indent="0">
                        <a:lnSpc>
                          <a:spcPct val="120000"/>
                        </a:lnSpc>
                        <a:spcAft>
                          <a:spcPts val="600"/>
                        </a:spcAft>
                        <a:buFont typeface="Arial" panose="020B0604020202020204" pitchFamily="34" charset="0"/>
                        <a:buNone/>
                      </a:pPr>
                      <a:r>
                        <a:rPr lang="zh-CN" altLang="en-US" sz="800" dirty="0">
                          <a:latin typeface="Arial" panose="020B0604020202020204" pitchFamily="34" charset="0"/>
                          <a:ea typeface="微软雅黑" panose="020B0503020204020204" pitchFamily="34" charset="-122"/>
                          <a:cs typeface="Arial" panose="020B0604020202020204" pitchFamily="34" charset="0"/>
                        </a:rPr>
                        <a:t>对于早期前列腺癌</a:t>
                      </a:r>
                      <a:r>
                        <a:rPr lang="en-US" altLang="zh-CN" sz="800" dirty="0">
                          <a:latin typeface="Arial" panose="020B0604020202020204" pitchFamily="34" charset="0"/>
                          <a:ea typeface="微软雅黑" panose="020B0503020204020204" pitchFamily="34" charset="-122"/>
                          <a:cs typeface="Arial" panose="020B0604020202020204" pitchFamily="34" charset="0"/>
                        </a:rPr>
                        <a:t>(ESPC)</a:t>
                      </a:r>
                      <a:r>
                        <a:rPr lang="zh-CN" altLang="en-US" sz="800" dirty="0">
                          <a:latin typeface="Arial" panose="020B0604020202020204" pitchFamily="34" charset="0"/>
                          <a:ea typeface="微软雅黑" panose="020B0503020204020204" pitchFamily="34" charset="-122"/>
                          <a:cs typeface="Arial" panose="020B0604020202020204" pitchFamily="34" charset="0"/>
                        </a:rPr>
                        <a:t>，除预防</a:t>
                      </a:r>
                      <a:r>
                        <a:rPr lang="en-US" altLang="zh-CN" sz="800" dirty="0">
                          <a:latin typeface="Arial" panose="020B0604020202020204" pitchFamily="34" charset="0"/>
                          <a:ea typeface="微软雅黑" panose="020B0503020204020204" pitchFamily="34" charset="-122"/>
                          <a:cs typeface="Arial" panose="020B0604020202020204" pitchFamily="34" charset="0"/>
                        </a:rPr>
                        <a:t>/</a:t>
                      </a:r>
                      <a:r>
                        <a:rPr lang="zh-CN" altLang="en-US" sz="800" dirty="0">
                          <a:latin typeface="Arial" panose="020B0604020202020204" pitchFamily="34" charset="0"/>
                          <a:ea typeface="微软雅黑" panose="020B0503020204020204" pitchFamily="34" charset="-122"/>
                          <a:cs typeface="Arial" panose="020B0604020202020204" pitchFamily="34" charset="0"/>
                        </a:rPr>
                        <a:t>治疗癌症治疗诱发性骨质流失</a:t>
                      </a:r>
                      <a:r>
                        <a:rPr lang="en-US" altLang="zh-CN" sz="800" dirty="0">
                          <a:latin typeface="Arial" panose="020B0604020202020204" pitchFamily="34" charset="0"/>
                          <a:ea typeface="微软雅黑" panose="020B0503020204020204" pitchFamily="34" charset="-122"/>
                          <a:cs typeface="Arial" panose="020B0604020202020204" pitchFamily="34" charset="0"/>
                        </a:rPr>
                        <a:t>(CTIBL)</a:t>
                      </a:r>
                      <a:r>
                        <a:rPr lang="zh-CN" altLang="en-US" sz="800" dirty="0">
                          <a:latin typeface="Arial" panose="020B0604020202020204" pitchFamily="34" charset="0"/>
                          <a:ea typeface="微软雅黑" panose="020B0503020204020204" pitchFamily="34" charset="-122"/>
                          <a:cs typeface="Arial" panose="020B0604020202020204" pitchFamily="34" charset="0"/>
                        </a:rPr>
                        <a:t>或既往骨质疏松症外，不推荐进行骨治疗</a:t>
                      </a:r>
                      <a:r>
                        <a:rPr lang="en-US" altLang="zh-CN" sz="800" dirty="0">
                          <a:latin typeface="Arial" panose="020B0604020202020204" pitchFamily="34" charset="0"/>
                          <a:ea typeface="微软雅黑" panose="020B0503020204020204" pitchFamily="34" charset="-122"/>
                          <a:cs typeface="Arial" panose="020B0604020202020204" pitchFamily="34" charset="0"/>
                        </a:rPr>
                        <a:t>[I,</a:t>
                      </a:r>
                      <a:r>
                        <a:rPr lang="zh-CN" altLang="en-US" sz="800" dirty="0">
                          <a:latin typeface="Arial" panose="020B0604020202020204" pitchFamily="34" charset="0"/>
                          <a:ea typeface="微软雅黑" panose="020B0503020204020204" pitchFamily="34" charset="-122"/>
                          <a:cs typeface="Arial" panose="020B0604020202020204" pitchFamily="34" charset="0"/>
                        </a:rPr>
                        <a:t> </a:t>
                      </a:r>
                      <a:r>
                        <a:rPr lang="en-US" altLang="zh-CN" sz="800" dirty="0">
                          <a:latin typeface="Arial" panose="020B0604020202020204" pitchFamily="34" charset="0"/>
                          <a:ea typeface="微软雅黑" panose="020B0503020204020204" pitchFamily="34" charset="-122"/>
                          <a:cs typeface="Arial" panose="020B0604020202020204" pitchFamily="34" charset="0"/>
                        </a:rPr>
                        <a:t>B];</a:t>
                      </a:r>
                    </a:p>
                    <a:p>
                      <a:pPr marL="0" indent="0">
                        <a:lnSpc>
                          <a:spcPct val="120000"/>
                        </a:lnSpc>
                        <a:spcAft>
                          <a:spcPts val="600"/>
                        </a:spcAft>
                        <a:buFont typeface="Arial" panose="020B0604020202020204" pitchFamily="34" charset="0"/>
                        <a:buNone/>
                      </a:pPr>
                      <a:r>
                        <a:rPr lang="zh-CN" altLang="en-US" sz="800" dirty="0">
                          <a:latin typeface="Arial" panose="020B0604020202020204" pitchFamily="34" charset="0"/>
                          <a:ea typeface="微软雅黑" panose="020B0503020204020204" pitchFamily="34" charset="-122"/>
                          <a:cs typeface="Arial" panose="020B0604020202020204" pitchFamily="34" charset="0"/>
                        </a:rPr>
                        <a:t>对于转移性去势抵抗性前列腺癌</a:t>
                      </a:r>
                      <a:r>
                        <a:rPr lang="en-US" altLang="zh-CN" sz="800" dirty="0">
                          <a:latin typeface="Arial" panose="020B0604020202020204" pitchFamily="34" charset="0"/>
                          <a:ea typeface="微软雅黑" panose="020B0503020204020204" pitchFamily="34" charset="-122"/>
                          <a:cs typeface="Arial" panose="020B0604020202020204" pitchFamily="34" charset="0"/>
                        </a:rPr>
                        <a:t>(</a:t>
                      </a:r>
                      <a:r>
                        <a:rPr lang="en-US" altLang="zh-CN" sz="800" dirty="0" err="1">
                          <a:latin typeface="Arial" panose="020B0604020202020204" pitchFamily="34" charset="0"/>
                          <a:ea typeface="微软雅黑" panose="020B0503020204020204" pitchFamily="34" charset="-122"/>
                          <a:cs typeface="Arial" panose="020B0604020202020204" pitchFamily="34" charset="0"/>
                        </a:rPr>
                        <a:t>mCRPC</a:t>
                      </a:r>
                      <a:r>
                        <a:rPr lang="en-US" altLang="zh-CN" sz="800" dirty="0">
                          <a:latin typeface="Arial" panose="020B0604020202020204" pitchFamily="34" charset="0"/>
                          <a:ea typeface="微软雅黑" panose="020B0503020204020204" pitchFamily="34" charset="-122"/>
                          <a:cs typeface="Arial" panose="020B0604020202020204" pitchFamily="34" charset="0"/>
                        </a:rPr>
                        <a:t>)</a:t>
                      </a:r>
                      <a:r>
                        <a:rPr lang="zh-CN" altLang="en-US" sz="800" dirty="0">
                          <a:latin typeface="Arial" panose="020B0604020202020204" pitchFamily="34" charset="0"/>
                          <a:ea typeface="微软雅黑" panose="020B0503020204020204" pitchFamily="34" charset="-122"/>
                          <a:cs typeface="Arial" panose="020B0604020202020204" pitchFamily="34" charset="0"/>
                        </a:rPr>
                        <a:t>患者，且以多发性骨转移为主要病灶伴症状者，</a:t>
                      </a:r>
                      <a:r>
                        <a:rPr lang="en-US" altLang="zh-CN" sz="800" dirty="0">
                          <a:latin typeface="Arial" panose="020B0604020202020204" pitchFamily="34" charset="0"/>
                          <a:ea typeface="微软雅黑" panose="020B0503020204020204" pitchFamily="34" charset="-122"/>
                          <a:cs typeface="Arial" panose="020B0604020202020204" pitchFamily="34" charset="0"/>
                        </a:rPr>
                        <a:t>²²³Ra</a:t>
                      </a:r>
                      <a:r>
                        <a:rPr lang="zh-CN" altLang="en-US" sz="800" dirty="0">
                          <a:latin typeface="Arial" panose="020B0604020202020204" pitchFamily="34" charset="0"/>
                          <a:ea typeface="微软雅黑" panose="020B0503020204020204" pitchFamily="34" charset="-122"/>
                          <a:cs typeface="Arial" panose="020B0604020202020204" pitchFamily="34" charset="0"/>
                        </a:rPr>
                        <a:t>是重要的治疗选择</a:t>
                      </a:r>
                      <a:r>
                        <a:rPr lang="en-US" altLang="zh-CN" sz="800" dirty="0">
                          <a:latin typeface="Arial" panose="020B0604020202020204" pitchFamily="34" charset="0"/>
                          <a:ea typeface="微软雅黑" panose="020B0503020204020204" pitchFamily="34" charset="-122"/>
                          <a:cs typeface="Arial" panose="020B0604020202020204" pitchFamily="34" charset="0"/>
                        </a:rPr>
                        <a:t>[I,</a:t>
                      </a:r>
                      <a:r>
                        <a:rPr lang="zh-CN" altLang="en-US" sz="800" dirty="0">
                          <a:latin typeface="Arial" panose="020B0604020202020204" pitchFamily="34" charset="0"/>
                          <a:ea typeface="微软雅黑" panose="020B0503020204020204" pitchFamily="34" charset="-122"/>
                          <a:cs typeface="Arial" panose="020B0604020202020204" pitchFamily="34" charset="0"/>
                        </a:rPr>
                        <a:t> </a:t>
                      </a:r>
                      <a:r>
                        <a:rPr lang="en-US" altLang="zh-CN" sz="800" dirty="0">
                          <a:latin typeface="Arial" panose="020B0604020202020204" pitchFamily="34" charset="0"/>
                          <a:ea typeface="微软雅黑" panose="020B0503020204020204" pitchFamily="34" charset="-122"/>
                          <a:cs typeface="Arial" panose="020B0604020202020204" pitchFamily="34" charset="0"/>
                        </a:rPr>
                        <a:t>A]</a:t>
                      </a:r>
                      <a:r>
                        <a:rPr lang="zh-CN" altLang="en-US" sz="800" dirty="0">
                          <a:latin typeface="Arial" panose="020B0604020202020204" pitchFamily="34" charset="0"/>
                          <a:ea typeface="微软雅黑" panose="020B0503020204020204" pitchFamily="34" charset="-122"/>
                          <a:cs typeface="Arial" panose="020B0604020202020204" pitchFamily="34" charset="0"/>
                        </a:rPr>
                        <a:t>。</a:t>
                      </a:r>
                      <a:endParaRPr lang="en-US" altLang="zh-CN" sz="800" dirty="0">
                        <a:latin typeface="Arial" panose="020B0604020202020204" pitchFamily="34" charset="0"/>
                        <a:ea typeface="微软雅黑" panose="020B0503020204020204" pitchFamily="34" charset="-122"/>
                        <a:cs typeface="Arial" panose="020B0604020202020204" pitchFamily="34" charset="0"/>
                      </a:endParaRPr>
                    </a:p>
                  </a:txBody>
                  <a:tcPr>
                    <a:lnL w="9525" cap="flat" cmpd="sng" algn="ctr">
                      <a:solidFill>
                        <a:schemeClr val="accent1">
                          <a:lumMod val="20000"/>
                          <a:lumOff val="80000"/>
                        </a:schemeClr>
                      </a:solidFill>
                      <a:prstDash val="solid"/>
                      <a:round/>
                      <a:headEnd type="none" w="med" len="med"/>
                      <a:tailEnd type="none" w="med" len="med"/>
                    </a:lnL>
                    <a:lnR w="9525" cap="flat" cmpd="sng" algn="ctr">
                      <a:solidFill>
                        <a:schemeClr val="accent1">
                          <a:lumMod val="20000"/>
                          <a:lumOff val="80000"/>
                        </a:schemeClr>
                      </a:solidFill>
                      <a:prstDash val="solid"/>
                      <a:round/>
                      <a:headEnd type="none" w="med" len="med"/>
                      <a:tailEnd type="none" w="med" len="med"/>
                    </a:lnR>
                    <a:lnT w="9525" cap="flat" cmpd="sng" algn="ctr">
                      <a:solidFill>
                        <a:schemeClr val="accent1">
                          <a:lumMod val="20000"/>
                          <a:lumOff val="80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indent="0">
                        <a:lnSpc>
                          <a:spcPct val="120000"/>
                        </a:lnSpc>
                        <a:spcAft>
                          <a:spcPts val="600"/>
                        </a:spcAft>
                        <a:buFont typeface="Arial" panose="020B0604020202020204" pitchFamily="34" charset="0"/>
                        <a:buNone/>
                      </a:pPr>
                      <a:r>
                        <a:rPr lang="zh-CN" altLang="en-US" sz="800" dirty="0">
                          <a:latin typeface="Arial" panose="020B0604020202020204" pitchFamily="34" charset="0"/>
                          <a:ea typeface="微软雅黑" panose="020B0503020204020204" pitchFamily="34" charset="-122"/>
                          <a:cs typeface="Arial" panose="020B0604020202020204" pitchFamily="34" charset="0"/>
                        </a:rPr>
                        <a:t>对于预期寿命</a:t>
                      </a:r>
                      <a:r>
                        <a:rPr lang="zh-CN" altLang="en-US" sz="800" b="1" dirty="0">
                          <a:latin typeface="Arial" panose="020B0604020202020204" pitchFamily="34" charset="0"/>
                          <a:ea typeface="微软雅黑" panose="020B0503020204020204" pitchFamily="34" charset="-122"/>
                          <a:cs typeface="Arial" panose="020B0604020202020204" pitchFamily="34" charset="0"/>
                        </a:rPr>
                        <a:t>超过</a:t>
                      </a:r>
                      <a:r>
                        <a:rPr lang="en-US" altLang="zh-CN" sz="800" b="1" dirty="0">
                          <a:latin typeface="Arial" panose="020B0604020202020204" pitchFamily="34" charset="0"/>
                          <a:ea typeface="微软雅黑" panose="020B0503020204020204" pitchFamily="34" charset="-122"/>
                          <a:cs typeface="Arial" panose="020B0604020202020204" pitchFamily="34" charset="0"/>
                        </a:rPr>
                        <a:t>3</a:t>
                      </a:r>
                      <a:r>
                        <a:rPr lang="zh-CN" altLang="en-US" sz="800" b="1" dirty="0">
                          <a:latin typeface="Arial" panose="020B0604020202020204" pitchFamily="34" charset="0"/>
                          <a:ea typeface="微软雅黑" panose="020B0503020204020204" pitchFamily="34" charset="-122"/>
                          <a:cs typeface="Arial" panose="020B0604020202020204" pitchFamily="34" charset="0"/>
                        </a:rPr>
                        <a:t>个月</a:t>
                      </a:r>
                      <a:r>
                        <a:rPr lang="zh-CN" altLang="en-US" sz="800" dirty="0">
                          <a:latin typeface="Arial" panose="020B0604020202020204" pitchFamily="34" charset="0"/>
                          <a:ea typeface="微软雅黑" panose="020B0503020204020204" pitchFamily="34" charset="-122"/>
                          <a:cs typeface="Arial" panose="020B0604020202020204" pitchFamily="34" charset="0"/>
                        </a:rPr>
                        <a:t>且存在临床显著性骨转移的</a:t>
                      </a:r>
                      <a:r>
                        <a:rPr lang="zh-CN" altLang="en-US" sz="800" b="1" dirty="0">
                          <a:latin typeface="Arial" panose="020B0604020202020204" pitchFamily="34" charset="0"/>
                          <a:ea typeface="微软雅黑" panose="020B0503020204020204" pitchFamily="34" charset="-122"/>
                          <a:cs typeface="Arial" panose="020B0604020202020204" pitchFamily="34" charset="0"/>
                        </a:rPr>
                        <a:t>晚期肺癌、肾癌及其他实体瘤</a:t>
                      </a:r>
                      <a:r>
                        <a:rPr lang="zh-CN" altLang="en-US" sz="800" dirty="0">
                          <a:latin typeface="Arial" panose="020B0604020202020204" pitchFamily="34" charset="0"/>
                          <a:ea typeface="微软雅黑" panose="020B0503020204020204" pitchFamily="34" charset="-122"/>
                          <a:cs typeface="Arial" panose="020B0604020202020204" pitchFamily="34" charset="0"/>
                        </a:rPr>
                        <a:t>患者，推荐使用唑来膦酸或</a:t>
                      </a:r>
                      <a:r>
                        <a:rPr lang="zh-CN" altLang="en-US" sz="800" b="1" dirty="0">
                          <a:latin typeface="Arial" panose="020B0604020202020204" pitchFamily="34" charset="0"/>
                          <a:ea typeface="微软雅黑" panose="020B0503020204020204" pitchFamily="34" charset="-122"/>
                          <a:cs typeface="Arial" panose="020B0604020202020204" pitchFamily="34" charset="0"/>
                        </a:rPr>
                        <a:t>地舒单抗治疗</a:t>
                      </a:r>
                      <a:r>
                        <a:rPr lang="en-US" altLang="zh-CN" sz="800" dirty="0">
                          <a:latin typeface="Arial" panose="020B0604020202020204" pitchFamily="34" charset="0"/>
                          <a:ea typeface="微软雅黑" panose="020B0503020204020204" pitchFamily="34" charset="-122"/>
                          <a:cs typeface="Arial" panose="020B0604020202020204" pitchFamily="34" charset="0"/>
                        </a:rPr>
                        <a:t>[I,</a:t>
                      </a:r>
                      <a:r>
                        <a:rPr lang="zh-CN" altLang="en-US" sz="800" dirty="0">
                          <a:latin typeface="Arial" panose="020B0604020202020204" pitchFamily="34" charset="0"/>
                          <a:ea typeface="微软雅黑" panose="020B0503020204020204" pitchFamily="34" charset="-122"/>
                          <a:cs typeface="Arial" panose="020B0604020202020204" pitchFamily="34" charset="0"/>
                        </a:rPr>
                        <a:t> </a:t>
                      </a:r>
                      <a:r>
                        <a:rPr lang="en-US" altLang="zh-CN" sz="800" dirty="0">
                          <a:latin typeface="Arial" panose="020B0604020202020204" pitchFamily="34" charset="0"/>
                          <a:ea typeface="微软雅黑" panose="020B0503020204020204" pitchFamily="34" charset="-122"/>
                          <a:cs typeface="Arial" panose="020B0604020202020204" pitchFamily="34" charset="0"/>
                        </a:rPr>
                        <a:t>B]</a:t>
                      </a:r>
                      <a:r>
                        <a:rPr lang="zh-CN" altLang="en-US" sz="800" dirty="0">
                          <a:latin typeface="Arial" panose="020B0604020202020204" pitchFamily="34" charset="0"/>
                          <a:ea typeface="微软雅黑" panose="020B0503020204020204" pitchFamily="34" charset="-122"/>
                          <a:cs typeface="Arial" panose="020B0604020202020204" pitchFamily="34" charset="0"/>
                        </a:rPr>
                        <a:t>；</a:t>
                      </a:r>
                    </a:p>
                  </a:txBody>
                  <a:tcPr>
                    <a:lnL w="9525" cap="flat" cmpd="sng" algn="ctr">
                      <a:solidFill>
                        <a:schemeClr val="accent1">
                          <a:lumMod val="20000"/>
                          <a:lumOff val="80000"/>
                        </a:schemeClr>
                      </a:solidFill>
                      <a:prstDash val="solid"/>
                      <a:round/>
                      <a:headEnd type="none" w="med" len="med"/>
                      <a:tailEnd type="none" w="med" len="med"/>
                    </a:lnL>
                    <a:lnR>
                      <a:noFill/>
                    </a:lnR>
                    <a:lnT w="9525" cap="flat" cmpd="sng" algn="ctr">
                      <a:solidFill>
                        <a:schemeClr val="accent1">
                          <a:lumMod val="20000"/>
                          <a:lumOff val="80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92667295"/>
                  </a:ext>
                </a:extLst>
              </a:tr>
            </a:tbl>
          </a:graphicData>
        </a:graphic>
      </p:graphicFrame>
    </p:spTree>
    <p:extLst>
      <p:ext uri="{BB962C8B-B14F-4D97-AF65-F5344CB8AC3E}">
        <p14:creationId xmlns:p14="http://schemas.microsoft.com/office/powerpoint/2010/main" val="16116437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33410817-D80A-4F3D-D54B-0D64D2BA15F4}"/>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幻灯片" r:id="rId4" imgW="426" imgH="426" progId="TCLayout.ActiveDocument.1">
                  <p:embed/>
                </p:oleObj>
              </mc:Choice>
              <mc:Fallback>
                <p:oleObj name="think-cell 幻灯片" r:id="rId4" imgW="426" imgH="426" progId="TCLayout.ActiveDocument.1">
                  <p:embed/>
                  <p:pic>
                    <p:nvPicPr>
                      <p:cNvPr id="4" name="think-cell data - do not delete" hidden="1">
                        <a:extLst>
                          <a:ext uri="{FF2B5EF4-FFF2-40B4-BE49-F238E27FC236}">
                            <a16:creationId xmlns:a16="http://schemas.microsoft.com/office/drawing/2014/main" id="{33410817-D80A-4F3D-D54B-0D64D2BA15F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 name="标题 7">
            <a:extLst>
              <a:ext uri="{FF2B5EF4-FFF2-40B4-BE49-F238E27FC236}">
                <a16:creationId xmlns:a16="http://schemas.microsoft.com/office/drawing/2014/main" id="{4E0C8BE5-87C1-2B5D-A857-9C7199D4EE7A}"/>
              </a:ext>
            </a:extLst>
          </p:cNvPr>
          <p:cNvSpPr>
            <a:spLocks noGrp="1"/>
          </p:cNvSpPr>
          <p:nvPr>
            <p:ph type="title"/>
          </p:nvPr>
        </p:nvSpPr>
        <p:spPr/>
        <p:txBody>
          <a:bodyPr vert="horz"/>
          <a:lstStyle/>
          <a:p>
            <a:r>
              <a:rPr lang="en-US" altLang="zh-CN" dirty="0"/>
              <a:t>2026 CACA</a:t>
            </a:r>
            <a:r>
              <a:rPr lang="zh-CN" altLang="en-US" dirty="0"/>
              <a:t>指南：推荐乳腺癌骨转移治疗从无症状阶段开始使用骨保护药物</a:t>
            </a:r>
          </a:p>
        </p:txBody>
      </p:sp>
      <p:sp>
        <p:nvSpPr>
          <p:cNvPr id="11" name="内容占位符 10">
            <a:extLst>
              <a:ext uri="{FF2B5EF4-FFF2-40B4-BE49-F238E27FC236}">
                <a16:creationId xmlns:a16="http://schemas.microsoft.com/office/drawing/2014/main" id="{4CAE8B3D-8310-3C6E-AEC4-E96EC2FE0B02}"/>
              </a:ext>
            </a:extLst>
          </p:cNvPr>
          <p:cNvSpPr>
            <a:spLocks noGrp="1"/>
          </p:cNvSpPr>
          <p:nvPr>
            <p:ph idx="13"/>
          </p:nvPr>
        </p:nvSpPr>
        <p:spPr/>
        <p:txBody>
          <a:bodyPr/>
          <a:lstStyle/>
          <a:p>
            <a:r>
              <a:rPr lang="zh-CN" altLang="en-US" dirty="0"/>
              <a:t>乳腺癌诊治指南与规范</a:t>
            </a:r>
            <a:r>
              <a:rPr lang="en-US" altLang="zh-CN" dirty="0"/>
              <a:t>(2026</a:t>
            </a:r>
            <a:r>
              <a:rPr lang="zh-CN" altLang="en-US" dirty="0"/>
              <a:t>年版 精要版</a:t>
            </a:r>
            <a:r>
              <a:rPr lang="en-US" altLang="zh-CN" dirty="0"/>
              <a:t>). </a:t>
            </a:r>
            <a:r>
              <a:rPr lang="zh-CN" altLang="en-US" dirty="0"/>
              <a:t>中国抗癌协会乳腺癌专业委员会</a:t>
            </a:r>
            <a:r>
              <a:rPr lang="en-US" altLang="zh-CN" dirty="0"/>
              <a:t>, </a:t>
            </a:r>
            <a:r>
              <a:rPr lang="zh-CN" altLang="en-US" dirty="0"/>
              <a:t>中华医学会肿瘤学分会乳腺肿瘤学组</a:t>
            </a:r>
            <a:r>
              <a:rPr lang="en-US" altLang="zh-CN" dirty="0"/>
              <a:t>.</a:t>
            </a:r>
            <a:endParaRPr lang="zh-CN" altLang="en-US" dirty="0"/>
          </a:p>
        </p:txBody>
      </p:sp>
      <p:pic>
        <p:nvPicPr>
          <p:cNvPr id="21" name="图片 20">
            <a:extLst>
              <a:ext uri="{FF2B5EF4-FFF2-40B4-BE49-F238E27FC236}">
                <a16:creationId xmlns:a16="http://schemas.microsoft.com/office/drawing/2014/main" id="{763B8F57-2FC6-5EF6-C9AA-618C0D791A2C}"/>
              </a:ext>
            </a:extLst>
          </p:cNvPr>
          <p:cNvPicPr>
            <a:picLocks noChangeAspect="1"/>
          </p:cNvPicPr>
          <p:nvPr/>
        </p:nvPicPr>
        <p:blipFill>
          <a:blip r:embed="rId6"/>
          <a:stretch>
            <a:fillRect/>
          </a:stretch>
        </p:blipFill>
        <p:spPr>
          <a:xfrm>
            <a:off x="12539206" y="739074"/>
            <a:ext cx="6044709" cy="2338282"/>
          </a:xfrm>
          <a:prstGeom prst="rect">
            <a:avLst/>
          </a:prstGeom>
        </p:spPr>
      </p:pic>
      <p:sp>
        <p:nvSpPr>
          <p:cNvPr id="23" name="矩形 22">
            <a:extLst>
              <a:ext uri="{FF2B5EF4-FFF2-40B4-BE49-F238E27FC236}">
                <a16:creationId xmlns:a16="http://schemas.microsoft.com/office/drawing/2014/main" id="{51D9D8EC-FAD0-2038-0C19-1192755B1B4D}"/>
              </a:ext>
            </a:extLst>
          </p:cNvPr>
          <p:cNvSpPr/>
          <p:nvPr/>
        </p:nvSpPr>
        <p:spPr>
          <a:xfrm>
            <a:off x="371475" y="1052514"/>
            <a:ext cx="4801094" cy="5076824"/>
          </a:xfrm>
          <a:prstGeom prst="rect">
            <a:avLst/>
          </a:prstGeom>
          <a:gradFill>
            <a:gsLst>
              <a:gs pos="0">
                <a:schemeClr val="accent1">
                  <a:alpha val="15000"/>
                </a:schemeClr>
              </a:gs>
              <a:gs pos="100000">
                <a:schemeClr val="accent1">
                  <a:alpha val="0"/>
                </a:schemeClr>
              </a:gs>
            </a:gsLst>
            <a:lin ang="5400000" scaled="1"/>
          </a:gradFill>
          <a:ln>
            <a:gradFill>
              <a:gsLst>
                <a:gs pos="0">
                  <a:schemeClr val="accent1">
                    <a:alpha val="75000"/>
                  </a:schemeClr>
                </a:gs>
                <a:gs pos="100000">
                  <a:schemeClr val="accent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lIns="137160" tIns="137160" rIns="137160" bIns="13716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srgbClr val="3C3C3C"/>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19" name="图片 18">
            <a:extLst>
              <a:ext uri="{FF2B5EF4-FFF2-40B4-BE49-F238E27FC236}">
                <a16:creationId xmlns:a16="http://schemas.microsoft.com/office/drawing/2014/main" id="{9994E20A-AB94-F20C-FB16-DE95A59B981F}"/>
              </a:ext>
            </a:extLst>
          </p:cNvPr>
          <p:cNvPicPr>
            <a:picLocks/>
          </p:cNvPicPr>
          <p:nvPr/>
        </p:nvPicPr>
        <p:blipFill>
          <a:blip r:embed="rId7"/>
          <a:srcRect l="3615" t="3155" r="1870" b="3710"/>
          <a:stretch>
            <a:fillRect/>
          </a:stretch>
        </p:blipFill>
        <p:spPr>
          <a:xfrm>
            <a:off x="710728" y="3361606"/>
            <a:ext cx="3856379" cy="2712724"/>
          </a:xfrm>
          <a:prstGeom prst="rect">
            <a:avLst/>
          </a:prstGeom>
        </p:spPr>
      </p:pic>
      <p:grpSp>
        <p:nvGrpSpPr>
          <p:cNvPr id="33" name="组合 32">
            <a:extLst>
              <a:ext uri="{FF2B5EF4-FFF2-40B4-BE49-F238E27FC236}">
                <a16:creationId xmlns:a16="http://schemas.microsoft.com/office/drawing/2014/main" id="{7916381B-8C12-8821-244F-7F215C042F24}"/>
              </a:ext>
            </a:extLst>
          </p:cNvPr>
          <p:cNvGrpSpPr/>
          <p:nvPr/>
        </p:nvGrpSpPr>
        <p:grpSpPr>
          <a:xfrm>
            <a:off x="5285788" y="1052514"/>
            <a:ext cx="6534737" cy="4284257"/>
            <a:chOff x="6316736" y="1255933"/>
            <a:chExt cx="5503789" cy="4739040"/>
          </a:xfrm>
        </p:grpSpPr>
        <p:sp>
          <p:nvSpPr>
            <p:cNvPr id="31" name="矩形 30">
              <a:extLst>
                <a:ext uri="{FF2B5EF4-FFF2-40B4-BE49-F238E27FC236}">
                  <a16:creationId xmlns:a16="http://schemas.microsoft.com/office/drawing/2014/main" id="{D0A217DB-2F83-46AE-1CEC-69585D1F737E}"/>
                </a:ext>
              </a:extLst>
            </p:cNvPr>
            <p:cNvSpPr/>
            <p:nvPr/>
          </p:nvSpPr>
          <p:spPr>
            <a:xfrm>
              <a:off x="6316736" y="1255933"/>
              <a:ext cx="5503789" cy="4624502"/>
            </a:xfrm>
            <a:prstGeom prst="rect">
              <a:avLst/>
            </a:prstGeom>
            <a:gradFill>
              <a:gsLst>
                <a:gs pos="0">
                  <a:schemeClr val="accent1">
                    <a:alpha val="15000"/>
                  </a:schemeClr>
                </a:gs>
                <a:gs pos="100000">
                  <a:schemeClr val="accent1">
                    <a:alpha val="0"/>
                  </a:schemeClr>
                </a:gs>
              </a:gsLst>
              <a:lin ang="5400000" scaled="1"/>
            </a:gradFill>
            <a:ln>
              <a:gradFill>
                <a:gsLst>
                  <a:gs pos="0">
                    <a:schemeClr val="accent1">
                      <a:alpha val="75000"/>
                    </a:schemeClr>
                  </a:gs>
                  <a:gs pos="100000">
                    <a:schemeClr val="accent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lIns="137160" tIns="137160" rIns="137160" bIns="13716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srgbClr val="3C3C3C"/>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16" name="组合 15">
              <a:extLst>
                <a:ext uri="{FF2B5EF4-FFF2-40B4-BE49-F238E27FC236}">
                  <a16:creationId xmlns:a16="http://schemas.microsoft.com/office/drawing/2014/main" id="{E08D61C9-9525-DBD4-A423-C2E3EB3BACDC}"/>
                </a:ext>
              </a:extLst>
            </p:cNvPr>
            <p:cNvGrpSpPr>
              <a:grpSpLocks/>
            </p:cNvGrpSpPr>
            <p:nvPr/>
          </p:nvGrpSpPr>
          <p:grpSpPr>
            <a:xfrm>
              <a:off x="6399975" y="1349299"/>
              <a:ext cx="5337310" cy="4645674"/>
              <a:chOff x="5813903" y="1442401"/>
              <a:chExt cx="5700551" cy="3178095"/>
            </a:xfrm>
          </p:grpSpPr>
          <p:pic>
            <p:nvPicPr>
              <p:cNvPr id="17" name="图片 16">
                <a:extLst>
                  <a:ext uri="{FF2B5EF4-FFF2-40B4-BE49-F238E27FC236}">
                    <a16:creationId xmlns:a16="http://schemas.microsoft.com/office/drawing/2014/main" id="{8651EB3C-857A-A10A-07BA-43830D5AD9AC}"/>
                  </a:ext>
                </a:extLst>
              </p:cNvPr>
              <p:cNvPicPr>
                <a:picLocks noChangeAspect="1"/>
              </p:cNvPicPr>
              <p:nvPr/>
            </p:nvPicPr>
            <p:blipFill>
              <a:blip r:embed="rId8"/>
              <a:stretch>
                <a:fillRect/>
              </a:stretch>
            </p:blipFill>
            <p:spPr>
              <a:xfrm>
                <a:off x="5813903" y="1442401"/>
                <a:ext cx="5700551" cy="3035870"/>
              </a:xfrm>
              <a:prstGeom prst="rect">
                <a:avLst/>
              </a:prstGeom>
            </p:spPr>
          </p:pic>
          <p:sp>
            <p:nvSpPr>
              <p:cNvPr id="18" name="矩形 17">
                <a:extLst>
                  <a:ext uri="{FF2B5EF4-FFF2-40B4-BE49-F238E27FC236}">
                    <a16:creationId xmlns:a16="http://schemas.microsoft.com/office/drawing/2014/main" id="{AF8EB467-83C3-EF0A-CE53-1F9E3ED09D07}"/>
                  </a:ext>
                </a:extLst>
              </p:cNvPr>
              <p:cNvSpPr/>
              <p:nvPr/>
            </p:nvSpPr>
            <p:spPr>
              <a:xfrm>
                <a:off x="7512750" y="3812120"/>
                <a:ext cx="1080643" cy="808376"/>
              </a:xfrm>
              <a:prstGeom prst="rect">
                <a:avLst/>
              </a:prstGeom>
              <a:solidFill>
                <a:schemeClr val="accent2">
                  <a:lumMod val="20000"/>
                  <a:lumOff val="80000"/>
                  <a:alpha val="30000"/>
                </a:schemeClr>
              </a:solidFill>
              <a:ln w="28575">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pic>
        <p:nvPicPr>
          <p:cNvPr id="3" name="图片 2" descr="文本&#10;&#10;AI 生成的内容可能不正确。">
            <a:extLst>
              <a:ext uri="{FF2B5EF4-FFF2-40B4-BE49-F238E27FC236}">
                <a16:creationId xmlns:a16="http://schemas.microsoft.com/office/drawing/2014/main" id="{D253ADE1-F9E6-8948-FDBD-7D3E221301E7}"/>
              </a:ext>
            </a:extLst>
          </p:cNvPr>
          <p:cNvPicPr>
            <a:picLocks noChangeAspect="1"/>
          </p:cNvPicPr>
          <p:nvPr/>
        </p:nvPicPr>
        <p:blipFill>
          <a:blip r:embed="rId9"/>
          <a:stretch>
            <a:fillRect/>
          </a:stretch>
        </p:blipFill>
        <p:spPr>
          <a:xfrm>
            <a:off x="385862" y="1077347"/>
            <a:ext cx="4786707" cy="2172585"/>
          </a:xfrm>
          <a:prstGeom prst="rect">
            <a:avLst/>
          </a:prstGeom>
        </p:spPr>
      </p:pic>
    </p:spTree>
    <p:extLst>
      <p:ext uri="{BB962C8B-B14F-4D97-AF65-F5344CB8AC3E}">
        <p14:creationId xmlns:p14="http://schemas.microsoft.com/office/powerpoint/2010/main" val="2572088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4C359E33-00A8-3998-55F7-BDF5B8C58B2C}"/>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幻灯片" r:id="rId7" imgW="426" imgH="426" progId="TCLayout.ActiveDocument.1">
                  <p:embed/>
                </p:oleObj>
              </mc:Choice>
              <mc:Fallback>
                <p:oleObj name="think-cell 幻灯片" r:id="rId7" imgW="426" imgH="426" progId="TCLayout.ActiveDocument.1">
                  <p:embed/>
                  <p:pic>
                    <p:nvPicPr>
                      <p:cNvPr id="2" name="think-cell data - do not delete" hidden="1">
                        <a:extLst>
                          <a:ext uri="{FF2B5EF4-FFF2-40B4-BE49-F238E27FC236}">
                            <a16:creationId xmlns:a16="http://schemas.microsoft.com/office/drawing/2014/main" id="{4C359E33-00A8-3998-55F7-BDF5B8C58B2C}"/>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grpSp>
        <p:nvGrpSpPr>
          <p:cNvPr id="87" name="组合 86">
            <a:extLst>
              <a:ext uri="{FF2B5EF4-FFF2-40B4-BE49-F238E27FC236}">
                <a16:creationId xmlns:a16="http://schemas.microsoft.com/office/drawing/2014/main" id="{57ACFF92-C234-1FCD-7F4E-5A97B3B2E6CF}"/>
              </a:ext>
            </a:extLst>
          </p:cNvPr>
          <p:cNvGrpSpPr/>
          <p:nvPr/>
        </p:nvGrpSpPr>
        <p:grpSpPr>
          <a:xfrm>
            <a:off x="371073" y="1094305"/>
            <a:ext cx="11460163" cy="5035829"/>
            <a:chOff x="371073" y="1094305"/>
            <a:chExt cx="11460163" cy="5035829"/>
          </a:xfrm>
        </p:grpSpPr>
        <p:sp>
          <p:nvSpPr>
            <p:cNvPr id="77" name="矩形: 圆角 76">
              <a:extLst>
                <a:ext uri="{FF2B5EF4-FFF2-40B4-BE49-F238E27FC236}">
                  <a16:creationId xmlns:a16="http://schemas.microsoft.com/office/drawing/2014/main" id="{50EC5D84-251E-6352-0C2B-9D716799519C}"/>
                </a:ext>
              </a:extLst>
            </p:cNvPr>
            <p:cNvSpPr/>
            <p:nvPr/>
          </p:nvSpPr>
          <p:spPr>
            <a:xfrm>
              <a:off x="371073" y="1390986"/>
              <a:ext cx="11460161" cy="4739148"/>
            </a:xfrm>
            <a:prstGeom prst="roundRect">
              <a:avLst>
                <a:gd name="adj" fmla="val 1782"/>
              </a:avLst>
            </a:prstGeom>
            <a:solidFill>
              <a:schemeClr val="lt1"/>
            </a:solidFill>
            <a:ln w="9525" cap="rnd">
              <a:gradFill>
                <a:gsLst>
                  <a:gs pos="100000">
                    <a:schemeClr val="accent1"/>
                  </a:gs>
                  <a:gs pos="0">
                    <a:schemeClr val="accent1">
                      <a:alpha val="0"/>
                    </a:schemeClr>
                  </a:gs>
                </a:gsLst>
                <a:lin ang="5400000" scaled="1"/>
              </a:gradFill>
              <a:round/>
            </a:ln>
            <a:effectLst>
              <a:outerShdw blurRad="63500" algn="ctr"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86" name="组合 85">
              <a:extLst>
                <a:ext uri="{FF2B5EF4-FFF2-40B4-BE49-F238E27FC236}">
                  <a16:creationId xmlns:a16="http://schemas.microsoft.com/office/drawing/2014/main" id="{32CBEF50-CE0D-DB59-75D1-1C7A4CB92C96}"/>
                </a:ext>
              </a:extLst>
            </p:cNvPr>
            <p:cNvGrpSpPr/>
            <p:nvPr/>
          </p:nvGrpSpPr>
          <p:grpSpPr>
            <a:xfrm>
              <a:off x="371074" y="1094305"/>
              <a:ext cx="11460162" cy="426391"/>
              <a:chOff x="371074" y="1094305"/>
              <a:chExt cx="11460162" cy="426391"/>
            </a:xfrm>
          </p:grpSpPr>
          <p:sp>
            <p:nvSpPr>
              <p:cNvPr id="79" name="矩形: 圆顶角 78">
                <a:extLst>
                  <a:ext uri="{FF2B5EF4-FFF2-40B4-BE49-F238E27FC236}">
                    <a16:creationId xmlns:a16="http://schemas.microsoft.com/office/drawing/2014/main" id="{0750C610-BBB0-A2DF-0A33-6DF9ABA0E418}"/>
                  </a:ext>
                </a:extLst>
              </p:cNvPr>
              <p:cNvSpPr/>
              <p:nvPr/>
            </p:nvSpPr>
            <p:spPr>
              <a:xfrm>
                <a:off x="371075" y="1094305"/>
                <a:ext cx="11460161" cy="426391"/>
              </a:xfrm>
              <a:prstGeom prst="round2SameRect">
                <a:avLst/>
              </a:prstGeom>
              <a:solidFill>
                <a:schemeClr val="accent1"/>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altLang="zh-CN" sz="1400" b="1" i="0" u="none" strike="noStrike" cap="none" spc="0" normalizeH="0" baseline="0" dirty="0">
                    <a:ln>
                      <a:noFill/>
                    </a:ln>
                    <a:solidFill>
                      <a:schemeClr val="bg1"/>
                    </a:solidFill>
                    <a:effectLst/>
                    <a:uFillTx/>
                    <a:latin typeface="+mn-ea"/>
                    <a:ea typeface="+mn-ea"/>
                    <a:cs typeface="Helvetica Neue Medium"/>
                    <a:sym typeface="Helvetica Neue Medium"/>
                  </a:rPr>
                  <a:t>RANKL</a:t>
                </a:r>
                <a:r>
                  <a:rPr kumimoji="0" lang="zh-CN" altLang="en-US" sz="1400" b="1" i="0" u="none" strike="noStrike" cap="none" spc="0" normalizeH="0" baseline="0" dirty="0">
                    <a:ln>
                      <a:noFill/>
                    </a:ln>
                    <a:solidFill>
                      <a:schemeClr val="bg1"/>
                    </a:solidFill>
                    <a:effectLst/>
                    <a:uFillTx/>
                    <a:latin typeface="+mn-ea"/>
                    <a:ea typeface="+mn-ea"/>
                    <a:cs typeface="Helvetica Neue Medium"/>
                    <a:sym typeface="Helvetica Neue Medium"/>
                  </a:rPr>
                  <a:t>恶性循环：导致骨破坏、促进骨转移灶增殖</a:t>
                </a:r>
              </a:p>
            </p:txBody>
          </p:sp>
          <p:grpSp>
            <p:nvGrpSpPr>
              <p:cNvPr id="80" name="组合 79">
                <a:extLst>
                  <a:ext uri="{FF2B5EF4-FFF2-40B4-BE49-F238E27FC236}">
                    <a16:creationId xmlns:a16="http://schemas.microsoft.com/office/drawing/2014/main" id="{75A9E48E-444B-3A84-3A2E-FF0A59A4DDFB}"/>
                  </a:ext>
                </a:extLst>
              </p:cNvPr>
              <p:cNvGrpSpPr/>
              <p:nvPr/>
            </p:nvGrpSpPr>
            <p:grpSpPr>
              <a:xfrm>
                <a:off x="10149394" y="1094305"/>
                <a:ext cx="1681842" cy="426391"/>
                <a:chOff x="7075258" y="258372"/>
                <a:chExt cx="1042318" cy="369100"/>
              </a:xfrm>
            </p:grpSpPr>
            <p:sp>
              <p:nvSpPr>
                <p:cNvPr id="84" name="直角三角形 83">
                  <a:extLst>
                    <a:ext uri="{FF2B5EF4-FFF2-40B4-BE49-F238E27FC236}">
                      <a16:creationId xmlns:a16="http://schemas.microsoft.com/office/drawing/2014/main" id="{74CD44E6-E17E-092B-18F1-FA95BC4E94AE}"/>
                    </a:ext>
                  </a:extLst>
                </p:cNvPr>
                <p:cNvSpPr/>
                <p:nvPr/>
              </p:nvSpPr>
              <p:spPr>
                <a:xfrm rot="10800000">
                  <a:off x="7642811" y="258372"/>
                  <a:ext cx="474765" cy="369100"/>
                </a:xfrm>
                <a:prstGeom prst="rtTriangle">
                  <a:avLst/>
                </a:prstGeom>
                <a:solidFill>
                  <a:schemeClr val="bg1">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ea"/>
                    <a:sym typeface="微软雅黑" panose="020B0503020204020204" pitchFamily="34" charset="-122"/>
                  </a:endParaRPr>
                </a:p>
              </p:txBody>
            </p:sp>
            <p:sp>
              <p:nvSpPr>
                <p:cNvPr id="85" name="直角三角形 84">
                  <a:extLst>
                    <a:ext uri="{FF2B5EF4-FFF2-40B4-BE49-F238E27FC236}">
                      <a16:creationId xmlns:a16="http://schemas.microsoft.com/office/drawing/2014/main" id="{87F61642-273F-A03F-6FCC-2E0919344836}"/>
                    </a:ext>
                  </a:extLst>
                </p:cNvPr>
                <p:cNvSpPr/>
                <p:nvPr/>
              </p:nvSpPr>
              <p:spPr>
                <a:xfrm rot="10800000" flipV="1">
                  <a:off x="7075258" y="290045"/>
                  <a:ext cx="1042318" cy="337427"/>
                </a:xfrm>
                <a:prstGeom prst="rtTriangle">
                  <a:avLst/>
                </a:prstGeom>
                <a:solidFill>
                  <a:schemeClr val="bg1">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ea"/>
                    <a:sym typeface="微软雅黑" panose="020B0503020204020204" pitchFamily="34" charset="-122"/>
                  </a:endParaRPr>
                </a:p>
              </p:txBody>
            </p:sp>
          </p:grpSp>
          <p:grpSp>
            <p:nvGrpSpPr>
              <p:cNvPr id="81" name="组合 80">
                <a:extLst>
                  <a:ext uri="{FF2B5EF4-FFF2-40B4-BE49-F238E27FC236}">
                    <a16:creationId xmlns:a16="http://schemas.microsoft.com/office/drawing/2014/main" id="{8B6FA67B-F10D-5EAB-CA13-AF9E8F2C2838}"/>
                  </a:ext>
                </a:extLst>
              </p:cNvPr>
              <p:cNvGrpSpPr/>
              <p:nvPr/>
            </p:nvGrpSpPr>
            <p:grpSpPr>
              <a:xfrm flipH="1">
                <a:off x="371074" y="1094305"/>
                <a:ext cx="1681842" cy="426391"/>
                <a:chOff x="7075258" y="258372"/>
                <a:chExt cx="1042318" cy="369100"/>
              </a:xfrm>
            </p:grpSpPr>
            <p:sp>
              <p:nvSpPr>
                <p:cNvPr id="82" name="直角三角形 81">
                  <a:extLst>
                    <a:ext uri="{FF2B5EF4-FFF2-40B4-BE49-F238E27FC236}">
                      <a16:creationId xmlns:a16="http://schemas.microsoft.com/office/drawing/2014/main" id="{9A711094-ACFD-68F7-7357-CB906CBE79E9}"/>
                    </a:ext>
                  </a:extLst>
                </p:cNvPr>
                <p:cNvSpPr/>
                <p:nvPr/>
              </p:nvSpPr>
              <p:spPr>
                <a:xfrm rot="10800000">
                  <a:off x="7642811" y="258372"/>
                  <a:ext cx="474765" cy="369100"/>
                </a:xfrm>
                <a:prstGeom prst="rtTriangle">
                  <a:avLst/>
                </a:prstGeom>
                <a:solidFill>
                  <a:schemeClr val="bg1">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ea"/>
                    <a:sym typeface="微软雅黑" panose="020B0503020204020204" pitchFamily="34" charset="-122"/>
                  </a:endParaRPr>
                </a:p>
              </p:txBody>
            </p:sp>
            <p:sp>
              <p:nvSpPr>
                <p:cNvPr id="83" name="直角三角形 82">
                  <a:extLst>
                    <a:ext uri="{FF2B5EF4-FFF2-40B4-BE49-F238E27FC236}">
                      <a16:creationId xmlns:a16="http://schemas.microsoft.com/office/drawing/2014/main" id="{698AD1D1-88BD-E6E1-C779-9CEC6EAE83A9}"/>
                    </a:ext>
                  </a:extLst>
                </p:cNvPr>
                <p:cNvSpPr/>
                <p:nvPr/>
              </p:nvSpPr>
              <p:spPr>
                <a:xfrm rot="10800000" flipV="1">
                  <a:off x="7075258" y="290045"/>
                  <a:ext cx="1042318" cy="337427"/>
                </a:xfrm>
                <a:prstGeom prst="rtTriangle">
                  <a:avLst/>
                </a:prstGeom>
                <a:solidFill>
                  <a:schemeClr val="bg1">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ea"/>
                    <a:sym typeface="微软雅黑" panose="020B0503020204020204" pitchFamily="34" charset="-122"/>
                  </a:endParaRPr>
                </a:p>
              </p:txBody>
            </p:sp>
          </p:grpSp>
        </p:grpSp>
      </p:grpSp>
      <p:sp>
        <p:nvSpPr>
          <p:cNvPr id="27" name="矩形: 圆角 26">
            <a:extLst>
              <a:ext uri="{FF2B5EF4-FFF2-40B4-BE49-F238E27FC236}">
                <a16:creationId xmlns:a16="http://schemas.microsoft.com/office/drawing/2014/main" id="{FB31FA78-876D-F96C-EBE8-FC3068ED3D2A}"/>
              </a:ext>
            </a:extLst>
          </p:cNvPr>
          <p:cNvSpPr/>
          <p:nvPr>
            <p:custDataLst>
              <p:tags r:id="rId3"/>
            </p:custDataLst>
          </p:nvPr>
        </p:nvSpPr>
        <p:spPr>
          <a:xfrm>
            <a:off x="6648450" y="1653023"/>
            <a:ext cx="5054600" cy="4138613"/>
          </a:xfrm>
          <a:prstGeom prst="roundRect">
            <a:avLst>
              <a:gd name="adj" fmla="val 1784"/>
            </a:avLst>
          </a:prstGeom>
          <a:solidFill>
            <a:schemeClr val="bg1">
              <a:alpha val="94000"/>
            </a:schemeClr>
          </a:solidFill>
          <a:ln w="6350">
            <a:solidFill>
              <a:srgbClr val="EA6F3F">
                <a:alpha val="26000"/>
              </a:srgbClr>
            </a:solidFill>
          </a:ln>
          <a:effectLst>
            <a:outerShdw blurRad="50800" dist="101600" dir="3000000" algn="ctr" rotWithShape="0">
              <a:srgbClr val="CBDCE0">
                <a:alpha val="18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微软雅黑"/>
              <a:ea typeface="微软雅黑"/>
              <a:cs typeface="+mn-cs"/>
            </a:endParaRPr>
          </a:p>
        </p:txBody>
      </p:sp>
      <p:sp>
        <p:nvSpPr>
          <p:cNvPr id="3" name="标题 2">
            <a:extLst>
              <a:ext uri="{FF2B5EF4-FFF2-40B4-BE49-F238E27FC236}">
                <a16:creationId xmlns:a16="http://schemas.microsoft.com/office/drawing/2014/main" id="{DD27B846-7493-B236-FC6F-79CD1305747A}"/>
              </a:ext>
            </a:extLst>
          </p:cNvPr>
          <p:cNvSpPr>
            <a:spLocks noGrp="1"/>
          </p:cNvSpPr>
          <p:nvPr>
            <p:ph type="title"/>
          </p:nvPr>
        </p:nvSpPr>
        <p:spPr/>
        <p:txBody>
          <a:bodyPr vert="horz"/>
          <a:lstStyle/>
          <a:p>
            <a:r>
              <a:rPr lang="zh-CN" altLang="en-US" dirty="0"/>
              <a:t>骨保护药物首选地舒单抗：源头抑制</a:t>
            </a:r>
            <a:r>
              <a:rPr lang="en-US" altLang="zh-CN" dirty="0"/>
              <a:t>RANKL</a:t>
            </a:r>
            <a:r>
              <a:rPr lang="zh-CN" altLang="en-US" dirty="0"/>
              <a:t>，更好助力骨转移治疗目标实现</a:t>
            </a:r>
          </a:p>
        </p:txBody>
      </p:sp>
      <p:sp>
        <p:nvSpPr>
          <p:cNvPr id="4" name="内容占位符 3">
            <a:extLst>
              <a:ext uri="{FF2B5EF4-FFF2-40B4-BE49-F238E27FC236}">
                <a16:creationId xmlns:a16="http://schemas.microsoft.com/office/drawing/2014/main" id="{234E3D51-2A8F-1240-8ACC-975F3D0F0BA8}"/>
              </a:ext>
            </a:extLst>
          </p:cNvPr>
          <p:cNvSpPr>
            <a:spLocks noGrp="1"/>
          </p:cNvSpPr>
          <p:nvPr>
            <p:ph idx="13"/>
          </p:nvPr>
        </p:nvSpPr>
        <p:spPr/>
        <p:txBody>
          <a:bodyPr numCol="2"/>
          <a:lstStyle/>
          <a:p>
            <a:r>
              <a:rPr lang="en-US" altLang="zh-CN" dirty="0"/>
              <a:t>Charles, Julia F., and Antonios O. </a:t>
            </a:r>
            <a:r>
              <a:rPr lang="en-US" altLang="zh-CN" dirty="0" err="1"/>
              <a:t>Aliprantis</a:t>
            </a:r>
            <a:r>
              <a:rPr lang="en-US" altLang="zh-CN" dirty="0"/>
              <a:t>.  Trends in molecular medicine 20.8 (2014): 449-459.</a:t>
            </a:r>
          </a:p>
          <a:p>
            <a:r>
              <a:rPr lang="en-US" altLang="zh-CN" dirty="0"/>
              <a:t>Wang, Manni, et al. Bone research 8.1 (2020): 30.</a:t>
            </a:r>
          </a:p>
          <a:p>
            <a:r>
              <a:rPr lang="en-US" altLang="zh-CN" dirty="0"/>
              <a:t>Gong, Yuhang, et al. International Immunopharmacology 111 (2022): 109085.</a:t>
            </a:r>
          </a:p>
          <a:p>
            <a:r>
              <a:rPr lang="en-US" altLang="zh-CN" dirty="0"/>
              <a:t>Tae, Jong Hyun, and In Ho Chang. Investigative and Clinical Urology 64.3 (2023): 219.</a:t>
            </a:r>
          </a:p>
          <a:p>
            <a:r>
              <a:rPr lang="en-US" altLang="zh-CN" dirty="0"/>
              <a:t>Maurizi, Antonio, and Nadia Rucci. Cancers 10.7 (2018): 218.</a:t>
            </a:r>
          </a:p>
        </p:txBody>
      </p:sp>
      <p:grpSp>
        <p:nvGrpSpPr>
          <p:cNvPr id="88" name="组合 87">
            <a:extLst>
              <a:ext uri="{FF2B5EF4-FFF2-40B4-BE49-F238E27FC236}">
                <a16:creationId xmlns:a16="http://schemas.microsoft.com/office/drawing/2014/main" id="{60AB89D3-6B0A-95C7-71E4-AF36B84FD0EE}"/>
              </a:ext>
            </a:extLst>
          </p:cNvPr>
          <p:cNvGrpSpPr/>
          <p:nvPr/>
        </p:nvGrpSpPr>
        <p:grpSpPr>
          <a:xfrm>
            <a:off x="496888" y="1750690"/>
            <a:ext cx="5494337" cy="4260850"/>
            <a:chOff x="496888" y="8664575"/>
            <a:chExt cx="5494337" cy="4260850"/>
          </a:xfrm>
        </p:grpSpPr>
        <p:grpSp>
          <p:nvGrpSpPr>
            <p:cNvPr id="10" name="组合 24">
              <a:extLst>
                <a:ext uri="{FF2B5EF4-FFF2-40B4-BE49-F238E27FC236}">
                  <a16:creationId xmlns:a16="http://schemas.microsoft.com/office/drawing/2014/main" id="{D4DFDB37-B9CD-7582-8249-EAE7390CC53D}"/>
                </a:ext>
              </a:extLst>
            </p:cNvPr>
            <p:cNvGrpSpPr>
              <a:grpSpLocks/>
            </p:cNvGrpSpPr>
            <p:nvPr/>
          </p:nvGrpSpPr>
          <p:grpSpPr bwMode="auto">
            <a:xfrm>
              <a:off x="496888" y="8664575"/>
              <a:ext cx="5494337" cy="4260850"/>
              <a:chOff x="547315" y="1680413"/>
              <a:chExt cx="5585722" cy="4332212"/>
            </a:xfrm>
          </p:grpSpPr>
          <p:pic>
            <p:nvPicPr>
              <p:cNvPr id="11" name="Picture 2" descr="E:/Jeff工作/临时/111.png111">
                <a:extLst>
                  <a:ext uri="{FF2B5EF4-FFF2-40B4-BE49-F238E27FC236}">
                    <a16:creationId xmlns:a16="http://schemas.microsoft.com/office/drawing/2014/main" id="{8E2813CC-B13B-A90F-2553-8D125453E80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l="15" r="8539" b="5510"/>
              <a:stretch>
                <a:fillRect/>
              </a:stretch>
            </p:blipFill>
            <p:spPr bwMode="auto">
              <a:xfrm>
                <a:off x="547315" y="1680413"/>
                <a:ext cx="5293360" cy="433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文本框 26">
                <a:extLst>
                  <a:ext uri="{FF2B5EF4-FFF2-40B4-BE49-F238E27FC236}">
                    <a16:creationId xmlns:a16="http://schemas.microsoft.com/office/drawing/2014/main" id="{98C9AAE7-8A48-B207-E050-2C35B68E63EB}"/>
                  </a:ext>
                </a:extLst>
              </p:cNvPr>
              <p:cNvSpPr>
                <a:spLocks noChangeArrowheads="1"/>
              </p:cNvSpPr>
              <p:nvPr/>
            </p:nvSpPr>
            <p:spPr bwMode="auto">
              <a:xfrm>
                <a:off x="2564695" y="4906974"/>
                <a:ext cx="1184606" cy="435804"/>
              </a:xfrm>
              <a:prstGeom prst="roundRect">
                <a:avLst>
                  <a:gd name="adj" fmla="val 16667"/>
                </a:avLst>
              </a:prstGeom>
              <a:solidFill>
                <a:schemeClr val="bg1">
                  <a:alpha val="7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800" b="1" i="0" u="none" strike="noStrike" kern="1200" cap="none" spc="0" normalizeH="0" baseline="0" noProof="0">
                    <a:ln>
                      <a:noFill/>
                    </a:ln>
                    <a:solidFill>
                      <a:srgbClr val="F36D52"/>
                    </a:solidFill>
                    <a:effectLst/>
                    <a:uLnTx/>
                    <a:uFillTx/>
                    <a:latin typeface="微软雅黑" panose="020B0503020204020204" pitchFamily="34" charset="-122"/>
                    <a:ea typeface="微软雅黑" panose="020B0503020204020204" pitchFamily="34" charset="-122"/>
                    <a:cs typeface="+mn-cs"/>
                  </a:rPr>
                  <a:t>肿瘤细胞</a:t>
                </a:r>
                <a:endParaRPr kumimoji="0" lang="en-US" altLang="en-US" sz="1800" b="1" i="0" u="none" strike="noStrike" kern="1200" cap="none" spc="0" normalizeH="0" baseline="0" noProof="0">
                  <a:ln>
                    <a:noFill/>
                  </a:ln>
                  <a:solidFill>
                    <a:srgbClr val="F36D52"/>
                  </a:solidFill>
                  <a:effectLst/>
                  <a:uLnTx/>
                  <a:uFillTx/>
                  <a:latin typeface="微软雅黑" panose="020B0503020204020204" pitchFamily="34" charset="-122"/>
                  <a:ea typeface="微软雅黑" panose="020B0503020204020204" pitchFamily="34" charset="-122"/>
                  <a:cs typeface="+mn-cs"/>
                </a:endParaRPr>
              </a:p>
            </p:txBody>
          </p:sp>
          <p:sp>
            <p:nvSpPr>
              <p:cNvPr id="13" name="文本框 27">
                <a:extLst>
                  <a:ext uri="{FF2B5EF4-FFF2-40B4-BE49-F238E27FC236}">
                    <a16:creationId xmlns:a16="http://schemas.microsoft.com/office/drawing/2014/main" id="{56B8A3B6-2E2A-A748-6E96-174A7542BF12}"/>
                  </a:ext>
                </a:extLst>
              </p:cNvPr>
              <p:cNvSpPr>
                <a:spLocks noChangeArrowheads="1"/>
              </p:cNvSpPr>
              <p:nvPr/>
            </p:nvSpPr>
            <p:spPr bwMode="auto">
              <a:xfrm>
                <a:off x="4948431" y="4062807"/>
                <a:ext cx="1184606" cy="434189"/>
              </a:xfrm>
              <a:prstGeom prst="roundRect">
                <a:avLst>
                  <a:gd name="adj" fmla="val 16667"/>
                </a:avLst>
              </a:prstGeom>
              <a:solidFill>
                <a:schemeClr val="bg1">
                  <a:alpha val="7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800" b="1" i="0" u="none" strike="noStrike" kern="1200" cap="none" spc="0" normalizeH="0" baseline="0" noProof="0">
                    <a:ln>
                      <a:noFill/>
                    </a:ln>
                    <a:solidFill>
                      <a:srgbClr val="F36D52"/>
                    </a:solidFill>
                    <a:effectLst/>
                    <a:uLnTx/>
                    <a:uFillTx/>
                    <a:latin typeface="微软雅黑" panose="020B0503020204020204" pitchFamily="34" charset="-122"/>
                    <a:ea typeface="微软雅黑" panose="020B0503020204020204" pitchFamily="34" charset="-122"/>
                    <a:cs typeface="+mn-cs"/>
                  </a:rPr>
                  <a:t>破骨细胞</a:t>
                </a:r>
                <a:endParaRPr kumimoji="0" lang="en-US" altLang="en-US" sz="1800" b="1" i="0" u="none" strike="noStrike" kern="1200" cap="none" spc="0" normalizeH="0" baseline="0" noProof="0">
                  <a:ln>
                    <a:noFill/>
                  </a:ln>
                  <a:solidFill>
                    <a:srgbClr val="F36D52"/>
                  </a:solidFill>
                  <a:effectLst/>
                  <a:uLnTx/>
                  <a:uFillTx/>
                  <a:latin typeface="微软雅黑" panose="020B0503020204020204" pitchFamily="34" charset="-122"/>
                  <a:ea typeface="微软雅黑" panose="020B0503020204020204" pitchFamily="34" charset="-122"/>
                  <a:cs typeface="+mn-cs"/>
                </a:endParaRPr>
              </a:p>
            </p:txBody>
          </p:sp>
          <p:sp>
            <p:nvSpPr>
              <p:cNvPr id="14" name="文本框 28">
                <a:extLst>
                  <a:ext uri="{FF2B5EF4-FFF2-40B4-BE49-F238E27FC236}">
                    <a16:creationId xmlns:a16="http://schemas.microsoft.com/office/drawing/2014/main" id="{882C3871-2168-4F4A-9605-015245F0D45A}"/>
                  </a:ext>
                </a:extLst>
              </p:cNvPr>
              <p:cNvSpPr>
                <a:spLocks noChangeArrowheads="1"/>
              </p:cNvSpPr>
              <p:nvPr/>
            </p:nvSpPr>
            <p:spPr bwMode="auto">
              <a:xfrm>
                <a:off x="1828755" y="2317977"/>
                <a:ext cx="1184606" cy="435804"/>
              </a:xfrm>
              <a:prstGeom prst="roundRect">
                <a:avLst>
                  <a:gd name="adj" fmla="val 16667"/>
                </a:avLst>
              </a:prstGeom>
              <a:solidFill>
                <a:schemeClr val="bg1">
                  <a:alpha val="7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800" b="1" i="0" u="none" strike="noStrike" kern="1200" cap="none" spc="0" normalizeH="0" baseline="0" noProof="0">
                    <a:ln>
                      <a:noFill/>
                    </a:ln>
                    <a:solidFill>
                      <a:srgbClr val="F36D52"/>
                    </a:solidFill>
                    <a:effectLst/>
                    <a:uLnTx/>
                    <a:uFillTx/>
                    <a:latin typeface="微软雅黑" panose="020B0503020204020204" pitchFamily="34" charset="-122"/>
                    <a:ea typeface="微软雅黑" panose="020B0503020204020204" pitchFamily="34" charset="-122"/>
                    <a:cs typeface="+mn-cs"/>
                  </a:rPr>
                  <a:t>成骨细胞</a:t>
                </a:r>
                <a:endParaRPr kumimoji="0" lang="en-US" altLang="en-US" sz="1800" b="1" i="0" u="none" strike="noStrike" kern="1200" cap="none" spc="0" normalizeH="0" baseline="0" noProof="0">
                  <a:ln>
                    <a:noFill/>
                  </a:ln>
                  <a:solidFill>
                    <a:srgbClr val="F36D52"/>
                  </a:solidFill>
                  <a:effectLst/>
                  <a:uLnTx/>
                  <a:uFillTx/>
                  <a:latin typeface="微软雅黑" panose="020B0503020204020204" pitchFamily="34" charset="-122"/>
                  <a:ea typeface="微软雅黑" panose="020B0503020204020204" pitchFamily="34" charset="-122"/>
                  <a:cs typeface="+mn-cs"/>
                </a:endParaRPr>
              </a:p>
            </p:txBody>
          </p:sp>
          <p:sp>
            <p:nvSpPr>
              <p:cNvPr id="15" name="文本框 14">
                <a:extLst>
                  <a:ext uri="{FF2B5EF4-FFF2-40B4-BE49-F238E27FC236}">
                    <a16:creationId xmlns:a16="http://schemas.microsoft.com/office/drawing/2014/main" id="{3595D01A-D50E-5D63-4594-C61DC762E3A9}"/>
                  </a:ext>
                </a:extLst>
              </p:cNvPr>
              <p:cNvSpPr txBox="1"/>
              <p:nvPr/>
            </p:nvSpPr>
            <p:spPr>
              <a:xfrm>
                <a:off x="4078084" y="1711168"/>
                <a:ext cx="1180981" cy="451171"/>
              </a:xfrm>
              <a:prstGeom prst="roundRect">
                <a:avLst/>
              </a:prstGeom>
              <a:solidFill>
                <a:schemeClr val="bg1">
                  <a:alpha val="80000"/>
                </a:schemeClr>
              </a:solidFill>
            </p:spPr>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1">
                    <a:ln>
                      <a:solidFill>
                        <a:srgbClr val="F36D52"/>
                      </a:solidFill>
                    </a:ln>
                    <a:solidFill>
                      <a:srgbClr val="F36D52"/>
                    </a:solidFill>
                    <a:effectLst/>
                    <a:uLnTx/>
                    <a:uFillTx/>
                    <a:latin typeface="微软雅黑" panose="020B0503020204020204" pitchFamily="34" charset="-122"/>
                    <a:ea typeface="微软雅黑" panose="020B0503020204020204" pitchFamily="34" charset="-122"/>
                    <a:cs typeface="+mn-cs"/>
                  </a:rPr>
                  <a:t>RANKL</a:t>
                </a:r>
                <a:endParaRPr kumimoji="0" lang="en-US" sz="2000" b="1" i="0" u="none" strike="noStrike" kern="1200" cap="none" spc="0" normalizeH="0" baseline="0" noProof="1">
                  <a:ln>
                    <a:solidFill>
                      <a:srgbClr val="F36D52"/>
                    </a:solidFill>
                  </a:ln>
                  <a:solidFill>
                    <a:srgbClr val="F36D52"/>
                  </a:solidFill>
                  <a:effectLst/>
                  <a:uLnTx/>
                  <a:uFillTx/>
                  <a:latin typeface="微软雅黑" panose="020B0503020204020204" pitchFamily="34" charset="-122"/>
                  <a:ea typeface="微软雅黑" panose="020B0503020204020204" pitchFamily="34" charset="-122"/>
                  <a:cs typeface="+mn-cs"/>
                </a:endParaRPr>
              </a:p>
            </p:txBody>
          </p:sp>
        </p:grpSp>
        <p:sp>
          <p:nvSpPr>
            <p:cNvPr id="16" name="iconfont-1107-834620">
              <a:extLst>
                <a:ext uri="{FF2B5EF4-FFF2-40B4-BE49-F238E27FC236}">
                  <a16:creationId xmlns:a16="http://schemas.microsoft.com/office/drawing/2014/main" id="{AD46BC0F-D1FE-E803-0550-2ECB0A18CD92}"/>
                </a:ext>
              </a:extLst>
            </p:cNvPr>
            <p:cNvSpPr/>
            <p:nvPr/>
          </p:nvSpPr>
          <p:spPr>
            <a:xfrm rot="8538455" flipH="1">
              <a:off x="2935288" y="9672637"/>
              <a:ext cx="1743075" cy="1731963"/>
            </a:xfrm>
            <a:custGeom>
              <a:avLst/>
              <a:gdLst>
                <a:gd name="T0" fmla="*/ 7015 w 11805"/>
                <a:gd name="T1" fmla="*/ 9430 h 11732"/>
                <a:gd name="T2" fmla="*/ 9219 w 11805"/>
                <a:gd name="T3" fmla="*/ 7278 h 11732"/>
                <a:gd name="T4" fmla="*/ 8474 w 11805"/>
                <a:gd name="T5" fmla="*/ 6683 h 11732"/>
                <a:gd name="T6" fmla="*/ 11079 w 11805"/>
                <a:gd name="T7" fmla="*/ 4716 h 11732"/>
                <a:gd name="T8" fmla="*/ 11446 w 11805"/>
                <a:gd name="T9" fmla="*/ 7949 h 11732"/>
                <a:gd name="T10" fmla="*/ 10669 w 11805"/>
                <a:gd name="T11" fmla="*/ 7837 h 11732"/>
                <a:gd name="T12" fmla="*/ 7496 w 11805"/>
                <a:gd name="T13" fmla="*/ 10774 h 11732"/>
                <a:gd name="T14" fmla="*/ 6593 w 11805"/>
                <a:gd name="T15" fmla="*/ 9734 h 11732"/>
                <a:gd name="T16" fmla="*/ 9498 w 11805"/>
                <a:gd name="T17" fmla="*/ 5039 h 11732"/>
                <a:gd name="T18" fmla="*/ 7107 w 11805"/>
                <a:gd name="T19" fmla="*/ 2440 h 11732"/>
                <a:gd name="T20" fmla="*/ 6757 w 11805"/>
                <a:gd name="T21" fmla="*/ 3185 h 11732"/>
                <a:gd name="T22" fmla="*/ 4305 w 11805"/>
                <a:gd name="T23" fmla="*/ 1076 h 11732"/>
                <a:gd name="T24" fmla="*/ 7319 w 11805"/>
                <a:gd name="T25" fmla="*/ 38 h 11732"/>
                <a:gd name="T26" fmla="*/ 7644 w 11805"/>
                <a:gd name="T27" fmla="*/ 301 h 11732"/>
                <a:gd name="T28" fmla="*/ 7513 w 11805"/>
                <a:gd name="T29" fmla="*/ 1063 h 11732"/>
                <a:gd name="T30" fmla="*/ 10560 w 11805"/>
                <a:gd name="T31" fmla="*/ 4094 h 11732"/>
                <a:gd name="T32" fmla="*/ 9595 w 11805"/>
                <a:gd name="T33" fmla="*/ 4953 h 11732"/>
                <a:gd name="T34" fmla="*/ 4888 w 11805"/>
                <a:gd name="T35" fmla="*/ 2407 h 11732"/>
                <a:gd name="T36" fmla="*/ 2564 w 11805"/>
                <a:gd name="T37" fmla="*/ 4504 h 11732"/>
                <a:gd name="T38" fmla="*/ 3237 w 11805"/>
                <a:gd name="T39" fmla="*/ 4761 h 11732"/>
                <a:gd name="T40" fmla="*/ 1270 w 11805"/>
                <a:gd name="T41" fmla="*/ 7364 h 11732"/>
                <a:gd name="T42" fmla="*/ 47 w 11805"/>
                <a:gd name="T43" fmla="*/ 4315 h 11732"/>
                <a:gd name="T44" fmla="*/ 1020 w 11805"/>
                <a:gd name="T45" fmla="*/ 4215 h 11732"/>
                <a:gd name="T46" fmla="*/ 3742 w 11805"/>
                <a:gd name="T47" fmla="*/ 1313 h 11732"/>
                <a:gd name="T48" fmla="*/ 4888 w 11805"/>
                <a:gd name="T49" fmla="*/ 2407 h 11732"/>
                <a:gd name="T50" fmla="*/ 4314 w 11805"/>
                <a:gd name="T51" fmla="*/ 9214 h 11732"/>
                <a:gd name="T52" fmla="*/ 4684 w 11805"/>
                <a:gd name="T53" fmla="*/ 8577 h 11732"/>
                <a:gd name="T54" fmla="*/ 7000 w 11805"/>
                <a:gd name="T55" fmla="*/ 10832 h 11732"/>
                <a:gd name="T56" fmla="*/ 3902 w 11805"/>
                <a:gd name="T57" fmla="*/ 11708 h 11732"/>
                <a:gd name="T58" fmla="*/ 3579 w 11805"/>
                <a:gd name="T59" fmla="*/ 11406 h 11732"/>
                <a:gd name="T60" fmla="*/ 3800 w 11805"/>
                <a:gd name="T61" fmla="*/ 10578 h 11732"/>
                <a:gd name="T62" fmla="*/ 1291 w 11805"/>
                <a:gd name="T63" fmla="*/ 7814 h 11732"/>
                <a:gd name="T64" fmla="*/ 2276 w 11805"/>
                <a:gd name="T65" fmla="*/ 6878 h 117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805" h="11732">
                  <a:moveTo>
                    <a:pt x="6449" y="9559"/>
                  </a:moveTo>
                  <a:cubicBezTo>
                    <a:pt x="6648" y="9524"/>
                    <a:pt x="6835" y="9489"/>
                    <a:pt x="7015" y="9430"/>
                  </a:cubicBezTo>
                  <a:cubicBezTo>
                    <a:pt x="8064" y="9084"/>
                    <a:pt x="8812" y="8398"/>
                    <a:pt x="9284" y="7404"/>
                  </a:cubicBezTo>
                  <a:cubicBezTo>
                    <a:pt x="9322" y="7322"/>
                    <a:pt x="9297" y="7300"/>
                    <a:pt x="9219" y="7278"/>
                  </a:cubicBezTo>
                  <a:cubicBezTo>
                    <a:pt x="9002" y="7218"/>
                    <a:pt x="8786" y="7152"/>
                    <a:pt x="8571" y="7085"/>
                  </a:cubicBezTo>
                  <a:cubicBezTo>
                    <a:pt x="8369" y="7022"/>
                    <a:pt x="8320" y="6829"/>
                    <a:pt x="8474" y="6683"/>
                  </a:cubicBezTo>
                  <a:cubicBezTo>
                    <a:pt x="9208" y="5984"/>
                    <a:pt x="9944" y="5287"/>
                    <a:pt x="10681" y="4592"/>
                  </a:cubicBezTo>
                  <a:cubicBezTo>
                    <a:pt x="10832" y="4449"/>
                    <a:pt x="11032" y="4511"/>
                    <a:pt x="11079" y="4716"/>
                  </a:cubicBezTo>
                  <a:cubicBezTo>
                    <a:pt x="11306" y="5701"/>
                    <a:pt x="11532" y="6686"/>
                    <a:pt x="11755" y="7672"/>
                  </a:cubicBezTo>
                  <a:cubicBezTo>
                    <a:pt x="11805" y="7891"/>
                    <a:pt x="11662" y="8015"/>
                    <a:pt x="11446" y="7949"/>
                  </a:cubicBezTo>
                  <a:cubicBezTo>
                    <a:pt x="11242" y="7887"/>
                    <a:pt x="11035" y="7830"/>
                    <a:pt x="10835" y="7758"/>
                  </a:cubicBezTo>
                  <a:cubicBezTo>
                    <a:pt x="10738" y="7722"/>
                    <a:pt x="10707" y="7750"/>
                    <a:pt x="10669" y="7837"/>
                  </a:cubicBezTo>
                  <a:cubicBezTo>
                    <a:pt x="10130" y="9096"/>
                    <a:pt x="9237" y="10013"/>
                    <a:pt x="7991" y="10584"/>
                  </a:cubicBezTo>
                  <a:cubicBezTo>
                    <a:pt x="7830" y="10658"/>
                    <a:pt x="7665" y="10721"/>
                    <a:pt x="7496" y="10774"/>
                  </a:cubicBezTo>
                  <a:cubicBezTo>
                    <a:pt x="7467" y="10783"/>
                    <a:pt x="7444" y="10807"/>
                    <a:pt x="7416" y="10762"/>
                  </a:cubicBezTo>
                  <a:cubicBezTo>
                    <a:pt x="7179" y="10390"/>
                    <a:pt x="6864" y="10079"/>
                    <a:pt x="6593" y="9734"/>
                  </a:cubicBezTo>
                  <a:cubicBezTo>
                    <a:pt x="6548" y="9677"/>
                    <a:pt x="6501" y="9623"/>
                    <a:pt x="6449" y="9559"/>
                  </a:cubicBezTo>
                  <a:close/>
                  <a:moveTo>
                    <a:pt x="9498" y="5039"/>
                  </a:moveTo>
                  <a:cubicBezTo>
                    <a:pt x="9422" y="4749"/>
                    <a:pt x="9328" y="4482"/>
                    <a:pt x="9195" y="4229"/>
                  </a:cubicBezTo>
                  <a:cubicBezTo>
                    <a:pt x="8734" y="3358"/>
                    <a:pt x="8033" y="2770"/>
                    <a:pt x="7107" y="2440"/>
                  </a:cubicBezTo>
                  <a:cubicBezTo>
                    <a:pt x="7021" y="2410"/>
                    <a:pt x="6986" y="2422"/>
                    <a:pt x="6961" y="2515"/>
                  </a:cubicBezTo>
                  <a:cubicBezTo>
                    <a:pt x="6900" y="2740"/>
                    <a:pt x="6828" y="2962"/>
                    <a:pt x="6757" y="3185"/>
                  </a:cubicBezTo>
                  <a:cubicBezTo>
                    <a:pt x="6687" y="3408"/>
                    <a:pt x="6481" y="3456"/>
                    <a:pt x="6323" y="3284"/>
                  </a:cubicBezTo>
                  <a:cubicBezTo>
                    <a:pt x="5649" y="2549"/>
                    <a:pt x="4977" y="1813"/>
                    <a:pt x="4305" y="1076"/>
                  </a:cubicBezTo>
                  <a:cubicBezTo>
                    <a:pt x="4146" y="902"/>
                    <a:pt x="4208" y="716"/>
                    <a:pt x="4439" y="665"/>
                  </a:cubicBezTo>
                  <a:cubicBezTo>
                    <a:pt x="5399" y="456"/>
                    <a:pt x="6359" y="247"/>
                    <a:pt x="7319" y="38"/>
                  </a:cubicBezTo>
                  <a:cubicBezTo>
                    <a:pt x="7347" y="33"/>
                    <a:pt x="7375" y="27"/>
                    <a:pt x="7402" y="23"/>
                  </a:cubicBezTo>
                  <a:cubicBezTo>
                    <a:pt x="7570" y="0"/>
                    <a:pt x="7694" y="139"/>
                    <a:pt x="7644" y="301"/>
                  </a:cubicBezTo>
                  <a:cubicBezTo>
                    <a:pt x="7581" y="509"/>
                    <a:pt x="7515" y="716"/>
                    <a:pt x="7443" y="921"/>
                  </a:cubicBezTo>
                  <a:cubicBezTo>
                    <a:pt x="7414" y="1003"/>
                    <a:pt x="7422" y="1032"/>
                    <a:pt x="7513" y="1063"/>
                  </a:cubicBezTo>
                  <a:cubicBezTo>
                    <a:pt x="8964" y="1561"/>
                    <a:pt x="10000" y="2514"/>
                    <a:pt x="10628" y="3914"/>
                  </a:cubicBezTo>
                  <a:cubicBezTo>
                    <a:pt x="10672" y="4012"/>
                    <a:pt x="10665" y="4057"/>
                    <a:pt x="10560" y="4094"/>
                  </a:cubicBezTo>
                  <a:cubicBezTo>
                    <a:pt x="10469" y="4126"/>
                    <a:pt x="10393" y="4191"/>
                    <a:pt x="10323" y="4258"/>
                  </a:cubicBezTo>
                  <a:cubicBezTo>
                    <a:pt x="10080" y="4490"/>
                    <a:pt x="9838" y="4721"/>
                    <a:pt x="9595" y="4953"/>
                  </a:cubicBezTo>
                  <a:cubicBezTo>
                    <a:pt x="9567" y="4979"/>
                    <a:pt x="9538" y="5004"/>
                    <a:pt x="9498" y="5039"/>
                  </a:cubicBezTo>
                  <a:close/>
                  <a:moveTo>
                    <a:pt x="4888" y="2407"/>
                  </a:moveTo>
                  <a:cubicBezTo>
                    <a:pt x="4497" y="2536"/>
                    <a:pt x="4143" y="2706"/>
                    <a:pt x="3820" y="2940"/>
                  </a:cubicBezTo>
                  <a:cubicBezTo>
                    <a:pt x="3259" y="3346"/>
                    <a:pt x="2840" y="3866"/>
                    <a:pt x="2564" y="4504"/>
                  </a:cubicBezTo>
                  <a:cubicBezTo>
                    <a:pt x="2530" y="4583"/>
                    <a:pt x="2545" y="4602"/>
                    <a:pt x="2626" y="4618"/>
                  </a:cubicBezTo>
                  <a:cubicBezTo>
                    <a:pt x="2831" y="4660"/>
                    <a:pt x="3033" y="4712"/>
                    <a:pt x="3237" y="4761"/>
                  </a:cubicBezTo>
                  <a:cubicBezTo>
                    <a:pt x="3439" y="4809"/>
                    <a:pt x="3503" y="5006"/>
                    <a:pt x="3360" y="5158"/>
                  </a:cubicBezTo>
                  <a:cubicBezTo>
                    <a:pt x="2665" y="5895"/>
                    <a:pt x="1968" y="6630"/>
                    <a:pt x="1270" y="7364"/>
                  </a:cubicBezTo>
                  <a:cubicBezTo>
                    <a:pt x="1121" y="7520"/>
                    <a:pt x="921" y="7468"/>
                    <a:pt x="862" y="7258"/>
                  </a:cubicBezTo>
                  <a:cubicBezTo>
                    <a:pt x="589" y="6277"/>
                    <a:pt x="318" y="5296"/>
                    <a:pt x="47" y="4315"/>
                  </a:cubicBezTo>
                  <a:cubicBezTo>
                    <a:pt x="0" y="4147"/>
                    <a:pt x="134" y="4005"/>
                    <a:pt x="304" y="4043"/>
                  </a:cubicBezTo>
                  <a:cubicBezTo>
                    <a:pt x="544" y="4096"/>
                    <a:pt x="783" y="4152"/>
                    <a:pt x="1020" y="4215"/>
                  </a:cubicBezTo>
                  <a:cubicBezTo>
                    <a:pt x="1105" y="4238"/>
                    <a:pt x="1137" y="4218"/>
                    <a:pt x="1168" y="4137"/>
                  </a:cubicBezTo>
                  <a:cubicBezTo>
                    <a:pt x="1654" y="2858"/>
                    <a:pt x="2519" y="1923"/>
                    <a:pt x="3742" y="1313"/>
                  </a:cubicBezTo>
                  <a:cubicBezTo>
                    <a:pt x="3820" y="1274"/>
                    <a:pt x="3860" y="1284"/>
                    <a:pt x="3919" y="1349"/>
                  </a:cubicBezTo>
                  <a:cubicBezTo>
                    <a:pt x="4234" y="1701"/>
                    <a:pt x="4556" y="2046"/>
                    <a:pt x="4888" y="2407"/>
                  </a:cubicBezTo>
                  <a:close/>
                  <a:moveTo>
                    <a:pt x="2369" y="6798"/>
                  </a:moveTo>
                  <a:cubicBezTo>
                    <a:pt x="2662" y="7897"/>
                    <a:pt x="3315" y="8693"/>
                    <a:pt x="4314" y="9214"/>
                  </a:cubicBezTo>
                  <a:cubicBezTo>
                    <a:pt x="4404" y="9261"/>
                    <a:pt x="4433" y="9238"/>
                    <a:pt x="4463" y="9151"/>
                  </a:cubicBezTo>
                  <a:cubicBezTo>
                    <a:pt x="4532" y="8958"/>
                    <a:pt x="4608" y="8767"/>
                    <a:pt x="4684" y="8577"/>
                  </a:cubicBezTo>
                  <a:cubicBezTo>
                    <a:pt x="4762" y="8382"/>
                    <a:pt x="4948" y="8350"/>
                    <a:pt x="5080" y="8509"/>
                  </a:cubicBezTo>
                  <a:cubicBezTo>
                    <a:pt x="5721" y="9282"/>
                    <a:pt x="6362" y="10056"/>
                    <a:pt x="7000" y="10832"/>
                  </a:cubicBezTo>
                  <a:cubicBezTo>
                    <a:pt x="7159" y="11024"/>
                    <a:pt x="7088" y="11192"/>
                    <a:pt x="6838" y="11231"/>
                  </a:cubicBezTo>
                  <a:cubicBezTo>
                    <a:pt x="5860" y="11390"/>
                    <a:pt x="4881" y="11549"/>
                    <a:pt x="3902" y="11708"/>
                  </a:cubicBezTo>
                  <a:cubicBezTo>
                    <a:pt x="3875" y="11713"/>
                    <a:pt x="3846" y="11715"/>
                    <a:pt x="3819" y="11718"/>
                  </a:cubicBezTo>
                  <a:cubicBezTo>
                    <a:pt x="3625" y="11732"/>
                    <a:pt x="3511" y="11588"/>
                    <a:pt x="3579" y="11406"/>
                  </a:cubicBezTo>
                  <a:cubicBezTo>
                    <a:pt x="3666" y="11173"/>
                    <a:pt x="3757" y="10940"/>
                    <a:pt x="3853" y="10710"/>
                  </a:cubicBezTo>
                  <a:cubicBezTo>
                    <a:pt x="3883" y="10639"/>
                    <a:pt x="3871" y="10611"/>
                    <a:pt x="3800" y="10578"/>
                  </a:cubicBezTo>
                  <a:cubicBezTo>
                    <a:pt x="2614" y="10023"/>
                    <a:pt x="1768" y="9136"/>
                    <a:pt x="1230" y="7947"/>
                  </a:cubicBezTo>
                  <a:cubicBezTo>
                    <a:pt x="1193" y="7864"/>
                    <a:pt x="1198" y="7833"/>
                    <a:pt x="1291" y="7814"/>
                  </a:cubicBezTo>
                  <a:cubicBezTo>
                    <a:pt x="1392" y="7793"/>
                    <a:pt x="1468" y="7722"/>
                    <a:pt x="1539" y="7648"/>
                  </a:cubicBezTo>
                  <a:cubicBezTo>
                    <a:pt x="1784" y="7392"/>
                    <a:pt x="2029" y="7135"/>
                    <a:pt x="2276" y="6878"/>
                  </a:cubicBezTo>
                  <a:cubicBezTo>
                    <a:pt x="2302" y="6851"/>
                    <a:pt x="2322" y="6812"/>
                    <a:pt x="2369" y="6798"/>
                  </a:cubicBezTo>
                  <a:close/>
                </a:path>
              </a:pathLst>
            </a:custGeom>
            <a:gradFill>
              <a:gsLst>
                <a:gs pos="0">
                  <a:schemeClr val="accent2">
                    <a:lumMod val="40000"/>
                    <a:lumOff val="60000"/>
                  </a:schemeClr>
                </a:gs>
                <a:gs pos="85000">
                  <a:srgbClr val="F26649"/>
                </a:gs>
                <a:gs pos="100000">
                  <a:schemeClr val="accent2">
                    <a:lumMod val="20000"/>
                    <a:lumOff val="80000"/>
                  </a:schemeClr>
                </a:gs>
              </a:gsLst>
              <a:lin ang="4800000" scaled="0"/>
            </a:gradFill>
            <a:ln>
              <a:noFill/>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1">
                <a:ln>
                  <a:noFill/>
                </a:ln>
                <a:solidFill>
                  <a:prstClr val="white"/>
                </a:solidFill>
                <a:effectLst/>
                <a:uLnTx/>
                <a:uFillTx/>
                <a:latin typeface="微软雅黑"/>
                <a:ea typeface="微软雅黑"/>
                <a:cs typeface="+mn-cs"/>
              </a:endParaRPr>
            </a:p>
          </p:txBody>
        </p:sp>
        <p:sp>
          <p:nvSpPr>
            <p:cNvPr id="17" name="文本框 31">
              <a:extLst>
                <a:ext uri="{FF2B5EF4-FFF2-40B4-BE49-F238E27FC236}">
                  <a16:creationId xmlns:a16="http://schemas.microsoft.com/office/drawing/2014/main" id="{76F3AEDF-EFDB-A5DC-C5D4-6A7879E9D7A9}"/>
                </a:ext>
              </a:extLst>
            </p:cNvPr>
            <p:cNvSpPr txBox="1">
              <a:spLocks noChangeArrowheads="1"/>
            </p:cNvSpPr>
            <p:nvPr/>
          </p:nvSpPr>
          <p:spPr bwMode="auto">
            <a:xfrm>
              <a:off x="1979613" y="10780712"/>
              <a:ext cx="315912" cy="30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800" b="1" i="0" u="none" strike="noStrike" kern="1200" cap="none" spc="0" normalizeH="0" baseline="0" noProof="0">
                  <a:ln>
                    <a:noFill/>
                  </a:ln>
                  <a:solidFill>
                    <a:srgbClr val="EB613B"/>
                  </a:solidFill>
                  <a:effectLst/>
                  <a:uLnTx/>
                  <a:uFillTx/>
                  <a:latin typeface="Abadi" panose="020B0604020104020204" pitchFamily="34" charset="0"/>
                  <a:ea typeface="微软雅黑" panose="020B0503020204020204" pitchFamily="34" charset="-122"/>
                  <a:cs typeface="+mn-cs"/>
                </a:rPr>
                <a:t>①</a:t>
              </a:r>
              <a:endParaRPr kumimoji="0" lang="en-US" altLang="en-US" sz="1800" b="1" i="0" u="none" strike="noStrike" kern="1200" cap="none" spc="0" normalizeH="0" baseline="0" noProof="0">
                <a:ln>
                  <a:noFill/>
                </a:ln>
                <a:solidFill>
                  <a:srgbClr val="EB613B"/>
                </a:solidFill>
                <a:effectLst/>
                <a:uLnTx/>
                <a:uFillTx/>
                <a:latin typeface="Abadi" panose="020B0604020104020204" pitchFamily="34" charset="0"/>
                <a:ea typeface="微软雅黑" panose="020B0503020204020204" pitchFamily="34" charset="-122"/>
                <a:cs typeface="+mn-cs"/>
              </a:endParaRPr>
            </a:p>
          </p:txBody>
        </p:sp>
        <p:sp>
          <p:nvSpPr>
            <p:cNvPr id="18" name="文本框 32">
              <a:extLst>
                <a:ext uri="{FF2B5EF4-FFF2-40B4-BE49-F238E27FC236}">
                  <a16:creationId xmlns:a16="http://schemas.microsoft.com/office/drawing/2014/main" id="{013FEEBA-0B7E-AD41-4C33-E20F8DD41AFA}"/>
                </a:ext>
              </a:extLst>
            </p:cNvPr>
            <p:cNvSpPr txBox="1">
              <a:spLocks noChangeArrowheads="1"/>
            </p:cNvSpPr>
            <p:nvPr/>
          </p:nvSpPr>
          <p:spPr bwMode="auto">
            <a:xfrm>
              <a:off x="2961459" y="8711279"/>
              <a:ext cx="315913" cy="30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800" b="1" i="0" u="none" strike="noStrike" kern="1200" cap="none" spc="0" normalizeH="0" baseline="0" noProof="0" dirty="0">
                  <a:ln>
                    <a:noFill/>
                  </a:ln>
                  <a:solidFill>
                    <a:srgbClr val="EB613B"/>
                  </a:solidFill>
                  <a:effectLst/>
                  <a:uLnTx/>
                  <a:uFillTx/>
                  <a:latin typeface="Abadi" panose="020B0604020104020204" pitchFamily="34" charset="0"/>
                  <a:ea typeface="微软雅黑" panose="020B0503020204020204" pitchFamily="34" charset="-122"/>
                  <a:cs typeface="+mn-cs"/>
                </a:rPr>
                <a:t>②</a:t>
              </a:r>
              <a:endParaRPr kumimoji="0" lang="en-US" altLang="en-US" sz="1800" b="1" i="0" u="none" strike="noStrike" kern="1200" cap="none" spc="0" normalizeH="0" baseline="0" noProof="0" dirty="0">
                <a:ln>
                  <a:noFill/>
                </a:ln>
                <a:solidFill>
                  <a:srgbClr val="EB613B"/>
                </a:solidFill>
                <a:effectLst/>
                <a:uLnTx/>
                <a:uFillTx/>
                <a:latin typeface="Abadi" panose="020B0604020104020204" pitchFamily="34" charset="0"/>
                <a:ea typeface="微软雅黑" panose="020B0503020204020204" pitchFamily="34" charset="-122"/>
                <a:cs typeface="+mn-cs"/>
              </a:endParaRPr>
            </a:p>
          </p:txBody>
        </p:sp>
        <p:sp>
          <p:nvSpPr>
            <p:cNvPr id="19" name="文本框 33">
              <a:extLst>
                <a:ext uri="{FF2B5EF4-FFF2-40B4-BE49-F238E27FC236}">
                  <a16:creationId xmlns:a16="http://schemas.microsoft.com/office/drawing/2014/main" id="{F3E78665-37DE-FD95-AB02-70B9C118ABF0}"/>
                </a:ext>
              </a:extLst>
            </p:cNvPr>
            <p:cNvSpPr txBox="1">
              <a:spLocks noChangeArrowheads="1"/>
            </p:cNvSpPr>
            <p:nvPr/>
          </p:nvSpPr>
          <p:spPr bwMode="auto">
            <a:xfrm>
              <a:off x="5436109" y="9680575"/>
              <a:ext cx="315913" cy="30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800" b="1" i="0" u="none" strike="noStrike" kern="1200" cap="none" spc="0" normalizeH="0" baseline="0" noProof="0" dirty="0">
                  <a:ln>
                    <a:noFill/>
                  </a:ln>
                  <a:solidFill>
                    <a:srgbClr val="EB613B"/>
                  </a:solidFill>
                  <a:effectLst/>
                  <a:uLnTx/>
                  <a:uFillTx/>
                  <a:latin typeface="Abadi" panose="020B0604020104020204" pitchFamily="34" charset="0"/>
                  <a:ea typeface="微软雅黑" panose="020B0503020204020204" pitchFamily="34" charset="-122"/>
                  <a:cs typeface="+mn-cs"/>
                </a:rPr>
                <a:t>③</a:t>
              </a:r>
              <a:endParaRPr kumimoji="0" lang="en-US" altLang="en-US" sz="1800" b="1" i="0" u="none" strike="noStrike" kern="1200" cap="none" spc="0" normalizeH="0" baseline="0" noProof="0" dirty="0">
                <a:ln>
                  <a:noFill/>
                </a:ln>
                <a:solidFill>
                  <a:srgbClr val="EB613B"/>
                </a:solidFill>
                <a:effectLst/>
                <a:uLnTx/>
                <a:uFillTx/>
                <a:latin typeface="Abadi" panose="020B0604020104020204" pitchFamily="34" charset="0"/>
                <a:ea typeface="微软雅黑" panose="020B0503020204020204" pitchFamily="34" charset="-122"/>
                <a:cs typeface="+mn-cs"/>
              </a:endParaRPr>
            </a:p>
          </p:txBody>
        </p:sp>
        <p:sp>
          <p:nvSpPr>
            <p:cNvPr id="20" name="文本框 34">
              <a:extLst>
                <a:ext uri="{FF2B5EF4-FFF2-40B4-BE49-F238E27FC236}">
                  <a16:creationId xmlns:a16="http://schemas.microsoft.com/office/drawing/2014/main" id="{FBE03E55-2896-C996-F9BA-93A6B821D709}"/>
                </a:ext>
              </a:extLst>
            </p:cNvPr>
            <p:cNvSpPr txBox="1">
              <a:spLocks noChangeArrowheads="1"/>
            </p:cNvSpPr>
            <p:nvPr/>
          </p:nvSpPr>
          <p:spPr bwMode="auto">
            <a:xfrm>
              <a:off x="4657725" y="11876087"/>
              <a:ext cx="315913" cy="30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800" b="1" i="0" u="none" strike="noStrike" kern="1200" cap="none" spc="0" normalizeH="0" baseline="0" noProof="0">
                  <a:ln>
                    <a:noFill/>
                  </a:ln>
                  <a:solidFill>
                    <a:srgbClr val="EB613B"/>
                  </a:solidFill>
                  <a:effectLst/>
                  <a:uLnTx/>
                  <a:uFillTx/>
                  <a:latin typeface="Abadi" panose="020B0604020104020204" pitchFamily="34" charset="0"/>
                  <a:ea typeface="微软雅黑" panose="020B0503020204020204" pitchFamily="34" charset="-122"/>
                  <a:cs typeface="+mn-cs"/>
                </a:rPr>
                <a:t>④</a:t>
              </a:r>
              <a:endParaRPr kumimoji="0" lang="en-US" altLang="en-US" sz="1800" b="1" i="0" u="none" strike="noStrike" kern="1200" cap="none" spc="0" normalizeH="0" baseline="0" noProof="0">
                <a:ln>
                  <a:noFill/>
                </a:ln>
                <a:solidFill>
                  <a:srgbClr val="EB613B"/>
                </a:solidFill>
                <a:effectLst/>
                <a:uLnTx/>
                <a:uFillTx/>
                <a:latin typeface="Abadi" panose="020B0604020104020204" pitchFamily="34" charset="0"/>
                <a:ea typeface="微软雅黑" panose="020B0503020204020204" pitchFamily="34" charset="-122"/>
                <a:cs typeface="+mn-cs"/>
              </a:endParaRPr>
            </a:p>
          </p:txBody>
        </p:sp>
        <p:cxnSp>
          <p:nvCxnSpPr>
            <p:cNvPr id="21" name="直接连接符 20">
              <a:extLst>
                <a:ext uri="{FF2B5EF4-FFF2-40B4-BE49-F238E27FC236}">
                  <a16:creationId xmlns:a16="http://schemas.microsoft.com/office/drawing/2014/main" id="{ABA06CA0-4BD5-E758-BE48-989D7E47CDDF}"/>
                </a:ext>
              </a:extLst>
            </p:cNvPr>
            <p:cNvCxnSpPr/>
            <p:nvPr/>
          </p:nvCxnSpPr>
          <p:spPr>
            <a:xfrm>
              <a:off x="4351338" y="9101137"/>
              <a:ext cx="0" cy="244475"/>
            </a:xfrm>
            <a:prstGeom prst="line">
              <a:avLst/>
            </a:prstGeom>
            <a:ln w="19050">
              <a:solidFill>
                <a:srgbClr val="F26649"/>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2" name="直接连接符 21">
              <a:extLst>
                <a:ext uri="{FF2B5EF4-FFF2-40B4-BE49-F238E27FC236}">
                  <a16:creationId xmlns:a16="http://schemas.microsoft.com/office/drawing/2014/main" id="{FB1CB205-524E-B88E-B18C-AFB40FF1E062}"/>
                </a:ext>
              </a:extLst>
            </p:cNvPr>
            <p:cNvCxnSpPr/>
            <p:nvPr/>
          </p:nvCxnSpPr>
          <p:spPr>
            <a:xfrm flipH="1">
              <a:off x="4087813" y="9101137"/>
              <a:ext cx="152400" cy="193675"/>
            </a:xfrm>
            <a:prstGeom prst="line">
              <a:avLst/>
            </a:prstGeom>
            <a:ln w="19050">
              <a:solidFill>
                <a:srgbClr val="F26649"/>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5" name="文本框 37">
              <a:extLst>
                <a:ext uri="{FF2B5EF4-FFF2-40B4-BE49-F238E27FC236}">
                  <a16:creationId xmlns:a16="http://schemas.microsoft.com/office/drawing/2014/main" id="{2EA08E15-8502-3A42-DFD4-C5063ABE505A}"/>
                </a:ext>
              </a:extLst>
            </p:cNvPr>
            <p:cNvSpPr>
              <a:spLocks noChangeArrowheads="1"/>
            </p:cNvSpPr>
            <p:nvPr/>
          </p:nvSpPr>
          <p:spPr bwMode="auto">
            <a:xfrm>
              <a:off x="4849813" y="10196512"/>
              <a:ext cx="749300" cy="244475"/>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000" b="1" i="0" u="none" strike="noStrike" kern="1200" cap="none" spc="0" normalizeH="0" baseline="0" noProof="0">
                  <a:ln>
                    <a:noFill/>
                  </a:ln>
                  <a:solidFill>
                    <a:srgbClr val="F26649"/>
                  </a:solidFill>
                  <a:effectLst/>
                  <a:uLnTx/>
                  <a:uFillTx/>
                  <a:latin typeface="微软雅黑" panose="020B0503020204020204" pitchFamily="34" charset="-122"/>
                  <a:ea typeface="微软雅黑" panose="020B0503020204020204" pitchFamily="34" charset="-122"/>
                  <a:cs typeface="+mn-cs"/>
                </a:rPr>
                <a:t>RANK</a:t>
              </a:r>
              <a:r>
                <a:rPr kumimoji="0" lang="zh-CN" altLang="en-US" sz="1000" b="1" i="0" u="none" strike="noStrike" kern="1200" cap="none" spc="0" normalizeH="0" baseline="0" noProof="0">
                  <a:ln>
                    <a:noFill/>
                  </a:ln>
                  <a:solidFill>
                    <a:srgbClr val="F26649"/>
                  </a:solidFill>
                  <a:effectLst/>
                  <a:uLnTx/>
                  <a:uFillTx/>
                  <a:latin typeface="微软雅黑" panose="020B0503020204020204" pitchFamily="34" charset="-122"/>
                  <a:ea typeface="微软雅黑" panose="020B0503020204020204" pitchFamily="34" charset="-122"/>
                  <a:cs typeface="+mn-cs"/>
                </a:rPr>
                <a:t>受体</a:t>
              </a:r>
              <a:endParaRPr kumimoji="0" lang="en-US" altLang="en-US" sz="1000" b="1" i="0" u="none" strike="noStrike" kern="1200" cap="none" spc="0" normalizeH="0" baseline="0" noProof="0">
                <a:ln>
                  <a:noFill/>
                </a:ln>
                <a:solidFill>
                  <a:srgbClr val="F26649"/>
                </a:solidFill>
                <a:effectLst/>
                <a:uLnTx/>
                <a:uFillTx/>
                <a:latin typeface="微软雅黑" panose="020B0503020204020204" pitchFamily="34" charset="-122"/>
                <a:ea typeface="微软雅黑" panose="020B0503020204020204" pitchFamily="34" charset="-122"/>
                <a:cs typeface="+mn-cs"/>
              </a:endParaRPr>
            </a:p>
          </p:txBody>
        </p:sp>
        <p:cxnSp>
          <p:nvCxnSpPr>
            <p:cNvPr id="26" name="直接连接符 25">
              <a:extLst>
                <a:ext uri="{FF2B5EF4-FFF2-40B4-BE49-F238E27FC236}">
                  <a16:creationId xmlns:a16="http://schemas.microsoft.com/office/drawing/2014/main" id="{E8E21871-E5D0-79DD-0CF8-51525B412813}"/>
                </a:ext>
              </a:extLst>
            </p:cNvPr>
            <p:cNvCxnSpPr/>
            <p:nvPr/>
          </p:nvCxnSpPr>
          <p:spPr>
            <a:xfrm>
              <a:off x="5121275" y="10387012"/>
              <a:ext cx="0" cy="122238"/>
            </a:xfrm>
            <a:prstGeom prst="line">
              <a:avLst/>
            </a:prstGeom>
            <a:ln w="19050">
              <a:solidFill>
                <a:srgbClr val="F26649"/>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74" name="文本框 1">
            <a:extLst>
              <a:ext uri="{FF2B5EF4-FFF2-40B4-BE49-F238E27FC236}">
                <a16:creationId xmlns:a16="http://schemas.microsoft.com/office/drawing/2014/main" id="{AF71E43C-B5AD-F742-F1D5-3F1CD4921C07}"/>
              </a:ext>
            </a:extLst>
          </p:cNvPr>
          <p:cNvSpPr txBox="1">
            <a:spLocks noChangeArrowheads="1"/>
          </p:cNvSpPr>
          <p:nvPr/>
        </p:nvSpPr>
        <p:spPr bwMode="auto">
          <a:xfrm>
            <a:off x="496888" y="5884600"/>
            <a:ext cx="452907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800" b="0" u="none" strike="noStrike" kern="1200" cap="none" spc="0" normalizeH="0" baseline="0" noProof="0">
                <a:ln>
                  <a:noFill/>
                </a:ln>
                <a:effectLst/>
                <a:uLnTx/>
                <a:uFillTx/>
                <a:latin typeface="微软雅黑" panose="020B0503020204020204" pitchFamily="34" charset="-122"/>
                <a:ea typeface="微软雅黑" panose="020B0503020204020204" pitchFamily="34" charset="-122"/>
                <a:cs typeface="+mn-cs"/>
              </a:rPr>
              <a:t>RANKL</a:t>
            </a:r>
            <a:r>
              <a:rPr kumimoji="0" lang="zh-CN" altLang="en-US" sz="800" b="0" u="none" strike="noStrike" kern="1200" cap="none" spc="0" normalizeH="0" baseline="0" noProof="0">
                <a:ln>
                  <a:noFill/>
                </a:ln>
                <a:effectLst/>
                <a:uLnTx/>
                <a:uFillTx/>
                <a:latin typeface="微软雅黑" panose="020B0503020204020204" pitchFamily="34" charset="-122"/>
                <a:ea typeface="微软雅黑" panose="020B0503020204020204" pitchFamily="34" charset="-122"/>
                <a:cs typeface="+mn-cs"/>
              </a:rPr>
              <a:t>：</a:t>
            </a:r>
            <a:r>
              <a:rPr kumimoji="0" lang="en-US" altLang="zh-CN" sz="800" b="0" u="none" strike="noStrike" kern="1200" cap="none" spc="0" normalizeH="0" baseline="0" noProof="0">
                <a:ln>
                  <a:noFill/>
                </a:ln>
                <a:effectLst/>
                <a:uLnTx/>
                <a:uFillTx/>
                <a:latin typeface="微软雅黑" panose="020B0503020204020204" pitchFamily="34" charset="-122"/>
                <a:ea typeface="微软雅黑" panose="020B0503020204020204" pitchFamily="34" charset="-122"/>
                <a:cs typeface="+mn-cs"/>
              </a:rPr>
              <a:t>Receptor Activator of Nuclear Factor-κ B Ligand </a:t>
            </a:r>
            <a:r>
              <a:rPr kumimoji="0" lang="zh-CN" altLang="en-US" sz="800" b="0" u="none" strike="noStrike" kern="1200" cap="none" spc="0" normalizeH="0" baseline="0" noProof="0">
                <a:ln>
                  <a:noFill/>
                </a:ln>
                <a:effectLst/>
                <a:uLnTx/>
                <a:uFillTx/>
                <a:latin typeface="微软雅黑" panose="020B0503020204020204" pitchFamily="34" charset="-122"/>
                <a:ea typeface="微软雅黑" panose="020B0503020204020204" pitchFamily="34" charset="-122"/>
                <a:cs typeface="+mn-cs"/>
              </a:rPr>
              <a:t>（核因子</a:t>
            </a:r>
            <a:r>
              <a:rPr kumimoji="0" lang="en-US" altLang="zh-CN" sz="800" b="0" u="none" strike="noStrike" kern="1200" cap="none" spc="0" normalizeH="0" baseline="0" noProof="0">
                <a:ln>
                  <a:noFill/>
                </a:ln>
                <a:effectLst/>
                <a:uLnTx/>
                <a:uFillTx/>
                <a:latin typeface="微软雅黑" panose="020B0503020204020204" pitchFamily="34" charset="-122"/>
                <a:ea typeface="微软雅黑" panose="020B0503020204020204" pitchFamily="34" charset="-122"/>
                <a:cs typeface="+mn-cs"/>
              </a:rPr>
              <a:t>κ B</a:t>
            </a:r>
            <a:r>
              <a:rPr kumimoji="0" lang="zh-CN" altLang="en-US" sz="800" b="0" u="none" strike="noStrike" kern="1200" cap="none" spc="0" normalizeH="0" baseline="0" noProof="0">
                <a:ln>
                  <a:noFill/>
                </a:ln>
                <a:effectLst/>
                <a:uLnTx/>
                <a:uFillTx/>
                <a:latin typeface="微软雅黑" panose="020B0503020204020204" pitchFamily="34" charset="-122"/>
                <a:ea typeface="微软雅黑" panose="020B0503020204020204" pitchFamily="34" charset="-122"/>
                <a:cs typeface="+mn-cs"/>
              </a:rPr>
              <a:t>受体活化因子配体）</a:t>
            </a:r>
          </a:p>
        </p:txBody>
      </p:sp>
      <p:grpSp>
        <p:nvGrpSpPr>
          <p:cNvPr id="63" name="组合 54">
            <a:extLst>
              <a:ext uri="{FF2B5EF4-FFF2-40B4-BE49-F238E27FC236}">
                <a16:creationId xmlns:a16="http://schemas.microsoft.com/office/drawing/2014/main" id="{645B90E0-D6F3-7045-9AD7-47A97F45EFAD}"/>
              </a:ext>
            </a:extLst>
          </p:cNvPr>
          <p:cNvGrpSpPr>
            <a:grpSpLocks/>
          </p:cNvGrpSpPr>
          <p:nvPr/>
        </p:nvGrpSpPr>
        <p:grpSpPr bwMode="auto">
          <a:xfrm>
            <a:off x="5357570" y="2145960"/>
            <a:ext cx="1384301" cy="479425"/>
            <a:chOff x="4980614" y="2289941"/>
            <a:chExt cx="1383662" cy="479211"/>
          </a:xfrm>
        </p:grpSpPr>
        <p:sp>
          <p:nvSpPr>
            <p:cNvPr id="71" name="文本框 56">
              <a:extLst>
                <a:ext uri="{FF2B5EF4-FFF2-40B4-BE49-F238E27FC236}">
                  <a16:creationId xmlns:a16="http://schemas.microsoft.com/office/drawing/2014/main" id="{2E329872-C626-9E21-47AA-EF1D3A2B5770}"/>
                </a:ext>
              </a:extLst>
            </p:cNvPr>
            <p:cNvSpPr txBox="1">
              <a:spLocks noChangeArrowheads="1"/>
            </p:cNvSpPr>
            <p:nvPr/>
          </p:nvSpPr>
          <p:spPr bwMode="auto">
            <a:xfrm>
              <a:off x="5177374" y="2289941"/>
              <a:ext cx="1186902" cy="338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600" b="1" i="1" u="none" strike="noStrike" kern="1200" cap="none" spc="0" normalizeH="0" baseline="0" noProof="0" dirty="0">
                  <a:ln>
                    <a:noFill/>
                  </a:ln>
                  <a:solidFill>
                    <a:srgbClr val="EB613B"/>
                  </a:solidFill>
                  <a:effectLst/>
                  <a:uLnTx/>
                  <a:uFillTx/>
                  <a:latin typeface="微软雅黑" panose="020B0503020204020204" pitchFamily="34" charset="-122"/>
                  <a:ea typeface="微软雅黑" panose="020B0503020204020204" pitchFamily="34" charset="-122"/>
                  <a:cs typeface="+mn-cs"/>
                </a:rPr>
                <a:t>地舒单抗</a:t>
              </a:r>
              <a:endParaRPr kumimoji="0" lang="en-US" altLang="zh-CN" sz="1600" b="1" i="1" u="none" strike="noStrike" kern="1200" cap="none" spc="0" normalizeH="0" baseline="30000" noProof="0" dirty="0">
                <a:ln>
                  <a:noFill/>
                </a:ln>
                <a:solidFill>
                  <a:srgbClr val="EB613B"/>
                </a:solidFill>
                <a:effectLst/>
                <a:uLnTx/>
                <a:uFillTx/>
                <a:latin typeface="微软雅黑" panose="020B0503020204020204" pitchFamily="34" charset="-122"/>
                <a:ea typeface="微软雅黑" panose="020B0503020204020204" pitchFamily="34" charset="-122"/>
                <a:cs typeface="+mn-cs"/>
              </a:endParaRPr>
            </a:p>
          </p:txBody>
        </p:sp>
        <p:sp>
          <p:nvSpPr>
            <p:cNvPr id="73" name="tuning-fork-shaped_27129">
              <a:extLst>
                <a:ext uri="{FF2B5EF4-FFF2-40B4-BE49-F238E27FC236}">
                  <a16:creationId xmlns:a16="http://schemas.microsoft.com/office/drawing/2014/main" id="{DF7D163B-4892-47B0-6612-C3D4C7BD4758}"/>
                </a:ext>
              </a:extLst>
            </p:cNvPr>
            <p:cNvSpPr/>
            <p:nvPr/>
          </p:nvSpPr>
          <p:spPr>
            <a:xfrm rot="16200000">
              <a:off x="5099620" y="2386739"/>
              <a:ext cx="263407" cy="501419"/>
            </a:xfrm>
            <a:custGeom>
              <a:avLst/>
              <a:gdLst>
                <a:gd name="T0" fmla="*/ 2122 w 2122"/>
                <a:gd name="T1" fmla="*/ 283 h 4034"/>
                <a:gd name="T2" fmla="*/ 1839 w 2122"/>
                <a:gd name="T3" fmla="*/ 0 h 4034"/>
                <a:gd name="T4" fmla="*/ 1556 w 2122"/>
                <a:gd name="T5" fmla="*/ 283 h 4034"/>
                <a:gd name="T6" fmla="*/ 1556 w 2122"/>
                <a:gd name="T7" fmla="*/ 1430 h 4034"/>
                <a:gd name="T8" fmla="*/ 1132 w 2122"/>
                <a:gd name="T9" fmla="*/ 1854 h 4034"/>
                <a:gd name="T10" fmla="*/ 990 w 2122"/>
                <a:gd name="T11" fmla="*/ 1854 h 4034"/>
                <a:gd name="T12" fmla="*/ 566 w 2122"/>
                <a:gd name="T13" fmla="*/ 1430 h 4034"/>
                <a:gd name="T14" fmla="*/ 566 w 2122"/>
                <a:gd name="T15" fmla="*/ 283 h 4034"/>
                <a:gd name="T16" fmla="*/ 283 w 2122"/>
                <a:gd name="T17" fmla="*/ 0 h 4034"/>
                <a:gd name="T18" fmla="*/ 0 w 2122"/>
                <a:gd name="T19" fmla="*/ 283 h 4034"/>
                <a:gd name="T20" fmla="*/ 0 w 2122"/>
                <a:gd name="T21" fmla="*/ 1430 h 4034"/>
                <a:gd name="T22" fmla="*/ 707 w 2122"/>
                <a:gd name="T23" fmla="*/ 2378 h 4034"/>
                <a:gd name="T24" fmla="*/ 707 w 2122"/>
                <a:gd name="T25" fmla="*/ 4034 h 4034"/>
                <a:gd name="T26" fmla="*/ 1414 w 2122"/>
                <a:gd name="T27" fmla="*/ 4034 h 4034"/>
                <a:gd name="T28" fmla="*/ 1414 w 2122"/>
                <a:gd name="T29" fmla="*/ 2378 h 4034"/>
                <a:gd name="T30" fmla="*/ 2122 w 2122"/>
                <a:gd name="T31" fmla="*/ 1430 h 4034"/>
                <a:gd name="T32" fmla="*/ 2122 w 2122"/>
                <a:gd name="T33" fmla="*/ 283 h 4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22" h="4034">
                  <a:moveTo>
                    <a:pt x="2122" y="283"/>
                  </a:moveTo>
                  <a:cubicBezTo>
                    <a:pt x="2122" y="127"/>
                    <a:pt x="1995" y="0"/>
                    <a:pt x="1839" y="0"/>
                  </a:cubicBezTo>
                  <a:cubicBezTo>
                    <a:pt x="1683" y="0"/>
                    <a:pt x="1556" y="127"/>
                    <a:pt x="1556" y="283"/>
                  </a:cubicBezTo>
                  <a:lnTo>
                    <a:pt x="1556" y="1430"/>
                  </a:lnTo>
                  <a:cubicBezTo>
                    <a:pt x="1556" y="1664"/>
                    <a:pt x="1366" y="1854"/>
                    <a:pt x="1132" y="1854"/>
                  </a:cubicBezTo>
                  <a:lnTo>
                    <a:pt x="990" y="1854"/>
                  </a:lnTo>
                  <a:cubicBezTo>
                    <a:pt x="756" y="1854"/>
                    <a:pt x="566" y="1664"/>
                    <a:pt x="566" y="1430"/>
                  </a:cubicBezTo>
                  <a:lnTo>
                    <a:pt x="566" y="283"/>
                  </a:lnTo>
                  <a:cubicBezTo>
                    <a:pt x="566" y="127"/>
                    <a:pt x="439" y="0"/>
                    <a:pt x="283" y="0"/>
                  </a:cubicBezTo>
                  <a:cubicBezTo>
                    <a:pt x="127" y="0"/>
                    <a:pt x="0" y="127"/>
                    <a:pt x="0" y="283"/>
                  </a:cubicBezTo>
                  <a:lnTo>
                    <a:pt x="0" y="1430"/>
                  </a:lnTo>
                  <a:cubicBezTo>
                    <a:pt x="0" y="1877"/>
                    <a:pt x="299" y="2256"/>
                    <a:pt x="707" y="2378"/>
                  </a:cubicBezTo>
                  <a:lnTo>
                    <a:pt x="707" y="4034"/>
                  </a:lnTo>
                  <a:lnTo>
                    <a:pt x="1414" y="4034"/>
                  </a:lnTo>
                  <a:lnTo>
                    <a:pt x="1414" y="2378"/>
                  </a:lnTo>
                  <a:cubicBezTo>
                    <a:pt x="1823" y="2256"/>
                    <a:pt x="2122" y="1877"/>
                    <a:pt x="2122" y="1430"/>
                  </a:cubicBezTo>
                  <a:lnTo>
                    <a:pt x="2122" y="283"/>
                  </a:lnTo>
                  <a:close/>
                </a:path>
              </a:pathLst>
            </a:custGeom>
            <a:solidFill>
              <a:srgbClr val="F36D5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1">
                <a:ln>
                  <a:noFill/>
                </a:ln>
                <a:solidFill>
                  <a:prstClr val="white"/>
                </a:solidFill>
                <a:effectLst/>
                <a:uLnTx/>
                <a:uFillTx/>
                <a:latin typeface="微软雅黑"/>
                <a:ea typeface="微软雅黑"/>
                <a:cs typeface="+mn-cs"/>
              </a:endParaRPr>
            </a:p>
          </p:txBody>
        </p:sp>
      </p:grpSp>
      <p:sp>
        <p:nvSpPr>
          <p:cNvPr id="38" name="ïṥľiḓe_1_1">
            <a:extLst>
              <a:ext uri="{FF2B5EF4-FFF2-40B4-BE49-F238E27FC236}">
                <a16:creationId xmlns:a16="http://schemas.microsoft.com/office/drawing/2014/main" id="{C184E954-CA4E-1EE8-B9F7-7420BC4E62B0}"/>
              </a:ext>
            </a:extLst>
          </p:cNvPr>
          <p:cNvSpPr/>
          <p:nvPr/>
        </p:nvSpPr>
        <p:spPr bwMode="auto">
          <a:xfrm rot="5400000" flipH="1">
            <a:off x="8974009" y="227984"/>
            <a:ext cx="403482" cy="3253561"/>
          </a:xfrm>
          <a:custGeom>
            <a:avLst/>
            <a:gdLst/>
            <a:ahLst/>
            <a:cxnLst>
              <a:cxn ang="0">
                <a:pos x="0" y="94"/>
              </a:cxn>
              <a:cxn ang="0">
                <a:pos x="0" y="521"/>
              </a:cxn>
              <a:cxn ang="0">
                <a:pos x="124" y="614"/>
              </a:cxn>
              <a:cxn ang="0">
                <a:pos x="124" y="0"/>
              </a:cxn>
              <a:cxn ang="0">
                <a:pos x="0" y="94"/>
              </a:cxn>
            </a:cxnLst>
            <a:rect l="0" t="0" r="r" b="b"/>
            <a:pathLst>
              <a:path w="124" h="614">
                <a:moveTo>
                  <a:pt x="0" y="94"/>
                </a:moveTo>
                <a:cubicBezTo>
                  <a:pt x="0" y="521"/>
                  <a:pt x="0" y="521"/>
                  <a:pt x="0" y="521"/>
                </a:cubicBezTo>
                <a:cubicBezTo>
                  <a:pt x="0" y="576"/>
                  <a:pt x="109" y="559"/>
                  <a:pt x="124" y="614"/>
                </a:cubicBezTo>
                <a:cubicBezTo>
                  <a:pt x="124" y="0"/>
                  <a:pt x="124" y="0"/>
                  <a:pt x="124" y="0"/>
                </a:cubicBezTo>
                <a:cubicBezTo>
                  <a:pt x="109" y="55"/>
                  <a:pt x="0" y="38"/>
                  <a:pt x="0" y="94"/>
                </a:cubicBezTo>
                <a:close/>
              </a:path>
            </a:pathLst>
          </a:custGeom>
          <a:gradFill>
            <a:gsLst>
              <a:gs pos="0">
                <a:srgbClr val="F0894A"/>
              </a:gs>
              <a:gs pos="100000">
                <a:schemeClr val="accent2"/>
              </a:gs>
            </a:gsLst>
            <a:lin ang="16200000" scaled="1"/>
          </a:gradFill>
          <a:ln w="12700" cap="flat" cmpd="sng" algn="ctr">
            <a:noFill/>
            <a:prstDash val="solid"/>
            <a:miter lim="800000"/>
          </a:ln>
          <a:effectLst>
            <a:glow rad="12700">
              <a:srgbClr val="F0894A">
                <a:satMod val="175000"/>
                <a:alpha val="40000"/>
              </a:srgbClr>
            </a:glow>
            <a:outerShdw blurRad="114300" sx="102000" sy="102000" algn="ctr" rotWithShape="0">
              <a:srgbClr val="F0894A">
                <a:alpha val="36000"/>
              </a:srgbClr>
            </a:outerShdw>
          </a:effectLst>
        </p:spPr>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600" b="1" i="0" u="none" strike="noStrike" kern="1200" cap="none" spc="0" normalizeH="0" baseline="0" noProof="1">
              <a:ln>
                <a:noFill/>
              </a:ln>
              <a:solidFill>
                <a:prstClr val="white"/>
              </a:solidFill>
              <a:effectLst/>
              <a:uLnTx/>
              <a:uFillTx/>
              <a:latin typeface="微软雅黑" panose="020B0503020204020204" pitchFamily="34" charset="-122"/>
              <a:ea typeface="微软雅黑" panose="020B0503020204020204" pitchFamily="34" charset="-122"/>
              <a:cs typeface="+mn-cs"/>
              <a:sym typeface="Arial" charset="0"/>
            </a:endParaRPr>
          </a:p>
        </p:txBody>
      </p:sp>
      <p:sp>
        <p:nvSpPr>
          <p:cNvPr id="41" name="文本框 40">
            <a:extLst>
              <a:ext uri="{FF2B5EF4-FFF2-40B4-BE49-F238E27FC236}">
                <a16:creationId xmlns:a16="http://schemas.microsoft.com/office/drawing/2014/main" id="{7F661386-2B10-3F4B-9EEA-46C919DC5552}"/>
              </a:ext>
            </a:extLst>
          </p:cNvPr>
          <p:cNvSpPr txBox="1"/>
          <p:nvPr/>
        </p:nvSpPr>
        <p:spPr>
          <a:xfrm>
            <a:off x="8104239" y="1716265"/>
            <a:ext cx="2143125" cy="276999"/>
          </a:xfrm>
          <a:prstGeom prst="rect">
            <a:avLst/>
          </a:prstGeom>
          <a:noFill/>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200" b="1" i="0" u="none" strike="noStrike" kern="1200" cap="none" spc="0" normalizeH="0" baseline="0" noProof="0" dirty="0">
                <a:ln>
                  <a:noFill/>
                </a:ln>
                <a:solidFill>
                  <a:srgbClr val="FFFFFF"/>
                </a:solidFill>
                <a:uLnTx/>
                <a:uFillTx/>
                <a:latin typeface="微软雅黑" panose="020B0503020204020204" pitchFamily="34" charset="-122"/>
                <a:ea typeface="微软雅黑" panose="020B0503020204020204" pitchFamily="34" charset="-122"/>
                <a:cs typeface="+mn-cs"/>
              </a:rPr>
              <a:t>RANKL</a:t>
            </a:r>
            <a:r>
              <a:rPr kumimoji="0" lang="zh-CN" altLang="en-US" sz="1200" b="1" i="0" u="none" strike="noStrike" kern="1200" cap="none" spc="0" normalizeH="0" baseline="0" noProof="0" dirty="0">
                <a:ln>
                  <a:noFill/>
                </a:ln>
                <a:solidFill>
                  <a:srgbClr val="FFFFFF"/>
                </a:solidFill>
                <a:uLnTx/>
                <a:uFillTx/>
                <a:latin typeface="微软雅黑" panose="020B0503020204020204" pitchFamily="34" charset="-122"/>
                <a:ea typeface="微软雅黑" panose="020B0503020204020204" pitchFamily="34" charset="-122"/>
                <a:cs typeface="+mn-cs"/>
              </a:rPr>
              <a:t>恶性循环</a:t>
            </a:r>
            <a:r>
              <a:rPr kumimoji="0" lang="en-US" altLang="zh-CN" sz="1200" b="0" i="0" u="none" strike="noStrike" kern="1200" cap="none" spc="0" normalizeH="0" baseline="60000" noProof="0" dirty="0">
                <a:ln>
                  <a:noFill/>
                </a:ln>
                <a:solidFill>
                  <a:srgbClr val="FFFFFF"/>
                </a:solidFill>
                <a:uLnTx/>
                <a:uFillTx/>
                <a:latin typeface="微软雅黑" panose="020B0503020204020204" pitchFamily="34" charset="-122"/>
                <a:ea typeface="微软雅黑" panose="020B0503020204020204" pitchFamily="34" charset="-122"/>
                <a:cs typeface="+mn-cs"/>
              </a:rPr>
              <a:t>1-5</a:t>
            </a:r>
            <a:endParaRPr kumimoji="0" lang="zh-CN" altLang="en-US" sz="1200" b="0" i="0" u="none" strike="noStrike" kern="1200" cap="none" spc="0" normalizeH="0" baseline="60000" noProof="0" dirty="0">
              <a:ln>
                <a:noFill/>
              </a:ln>
              <a:solidFill>
                <a:srgbClr val="FFFFFF"/>
              </a:solidFill>
              <a:uLnTx/>
              <a:uFillTx/>
              <a:latin typeface="微软雅黑" panose="020B0503020204020204" pitchFamily="34" charset="-122"/>
              <a:ea typeface="微软雅黑" panose="020B0503020204020204" pitchFamily="34" charset="-122"/>
              <a:cs typeface="+mn-cs"/>
            </a:endParaRPr>
          </a:p>
        </p:txBody>
      </p:sp>
      <p:sp>
        <p:nvSpPr>
          <p:cNvPr id="64" name="close-or-erase-cross-circular-button-for-interface_36930">
            <a:extLst>
              <a:ext uri="{FF2B5EF4-FFF2-40B4-BE49-F238E27FC236}">
                <a16:creationId xmlns:a16="http://schemas.microsoft.com/office/drawing/2014/main" id="{CD07E083-5784-B72B-83E5-247B59ADE62D}"/>
              </a:ext>
            </a:extLst>
          </p:cNvPr>
          <p:cNvSpPr/>
          <p:nvPr/>
        </p:nvSpPr>
        <p:spPr bwMode="auto">
          <a:xfrm>
            <a:off x="6798628" y="5013908"/>
            <a:ext cx="445139" cy="444483"/>
          </a:xfrm>
          <a:custGeom>
            <a:avLst/>
            <a:gdLst>
              <a:gd name="T0" fmla="*/ 220 w 440"/>
              <a:gd name="T1" fmla="*/ 0 h 440"/>
              <a:gd name="T2" fmla="*/ 0 w 440"/>
              <a:gd name="T3" fmla="*/ 220 h 440"/>
              <a:gd name="T4" fmla="*/ 220 w 440"/>
              <a:gd name="T5" fmla="*/ 440 h 440"/>
              <a:gd name="T6" fmla="*/ 440 w 440"/>
              <a:gd name="T7" fmla="*/ 220 h 440"/>
              <a:gd name="T8" fmla="*/ 220 w 440"/>
              <a:gd name="T9" fmla="*/ 0 h 440"/>
              <a:gd name="T10" fmla="*/ 342 w 440"/>
              <a:gd name="T11" fmla="*/ 295 h 440"/>
              <a:gd name="T12" fmla="*/ 295 w 440"/>
              <a:gd name="T13" fmla="*/ 342 h 440"/>
              <a:gd name="T14" fmla="*/ 220 w 440"/>
              <a:gd name="T15" fmla="*/ 267 h 440"/>
              <a:gd name="T16" fmla="*/ 145 w 440"/>
              <a:gd name="T17" fmla="*/ 342 h 440"/>
              <a:gd name="T18" fmla="*/ 98 w 440"/>
              <a:gd name="T19" fmla="*/ 295 h 440"/>
              <a:gd name="T20" fmla="*/ 173 w 440"/>
              <a:gd name="T21" fmla="*/ 220 h 440"/>
              <a:gd name="T22" fmla="*/ 98 w 440"/>
              <a:gd name="T23" fmla="*/ 145 h 440"/>
              <a:gd name="T24" fmla="*/ 145 w 440"/>
              <a:gd name="T25" fmla="*/ 98 h 440"/>
              <a:gd name="T26" fmla="*/ 220 w 440"/>
              <a:gd name="T27" fmla="*/ 173 h 440"/>
              <a:gd name="T28" fmla="*/ 295 w 440"/>
              <a:gd name="T29" fmla="*/ 98 h 440"/>
              <a:gd name="T30" fmla="*/ 342 w 440"/>
              <a:gd name="T31" fmla="*/ 145 h 440"/>
              <a:gd name="T32" fmla="*/ 267 w 440"/>
              <a:gd name="T33" fmla="*/ 220 h 440"/>
              <a:gd name="T34" fmla="*/ 342 w 440"/>
              <a:gd name="T35" fmla="*/ 295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40" h="440">
                <a:moveTo>
                  <a:pt x="220" y="0"/>
                </a:moveTo>
                <a:cubicBezTo>
                  <a:pt x="99" y="0"/>
                  <a:pt x="0" y="99"/>
                  <a:pt x="0" y="220"/>
                </a:cubicBezTo>
                <a:cubicBezTo>
                  <a:pt x="0" y="341"/>
                  <a:pt x="99" y="440"/>
                  <a:pt x="220" y="440"/>
                </a:cubicBezTo>
                <a:cubicBezTo>
                  <a:pt x="341" y="440"/>
                  <a:pt x="440" y="341"/>
                  <a:pt x="440" y="220"/>
                </a:cubicBezTo>
                <a:cubicBezTo>
                  <a:pt x="440" y="99"/>
                  <a:pt x="341" y="0"/>
                  <a:pt x="220" y="0"/>
                </a:cubicBezTo>
                <a:close/>
                <a:moveTo>
                  <a:pt x="342" y="295"/>
                </a:moveTo>
                <a:lnTo>
                  <a:pt x="295" y="342"/>
                </a:lnTo>
                <a:lnTo>
                  <a:pt x="220" y="267"/>
                </a:lnTo>
                <a:lnTo>
                  <a:pt x="145" y="342"/>
                </a:lnTo>
                <a:lnTo>
                  <a:pt x="98" y="295"/>
                </a:lnTo>
                <a:lnTo>
                  <a:pt x="173" y="220"/>
                </a:lnTo>
                <a:lnTo>
                  <a:pt x="98" y="145"/>
                </a:lnTo>
                <a:lnTo>
                  <a:pt x="145" y="98"/>
                </a:lnTo>
                <a:lnTo>
                  <a:pt x="220" y="173"/>
                </a:lnTo>
                <a:lnTo>
                  <a:pt x="295" y="98"/>
                </a:lnTo>
                <a:lnTo>
                  <a:pt x="342" y="145"/>
                </a:lnTo>
                <a:lnTo>
                  <a:pt x="267" y="220"/>
                </a:lnTo>
                <a:lnTo>
                  <a:pt x="342" y="295"/>
                </a:lnTo>
                <a:close/>
              </a:path>
            </a:pathLst>
          </a:custGeom>
          <a:gradFill>
            <a:gsLst>
              <a:gs pos="0">
                <a:srgbClr val="F0894A"/>
              </a:gs>
              <a:gs pos="100000">
                <a:srgbClr val="EB5C29"/>
              </a:gs>
            </a:gsLst>
            <a:lin ang="16200000" scaled="1"/>
          </a:gradFill>
          <a:ln w="12700" cap="flat" cmpd="sng" algn="ctr">
            <a:noFill/>
            <a:prstDash val="solid"/>
            <a:miter lim="800000"/>
          </a:ln>
          <a:effectLst>
            <a:glow rad="12700">
              <a:srgbClr val="F0894A">
                <a:satMod val="175000"/>
                <a:alpha val="40000"/>
              </a:srgbClr>
            </a:glow>
          </a:effectLst>
        </p:spPr>
        <p:txBody>
          <a:bodyPr wrap="none" lIns="0" tIns="0" rIns="0" bIns="72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1">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nvGrpSpPr>
          <p:cNvPr id="91" name="组合 90">
            <a:extLst>
              <a:ext uri="{FF2B5EF4-FFF2-40B4-BE49-F238E27FC236}">
                <a16:creationId xmlns:a16="http://schemas.microsoft.com/office/drawing/2014/main" id="{F083D439-B201-FDF1-0643-D119470066BC}"/>
              </a:ext>
            </a:extLst>
          </p:cNvPr>
          <p:cNvGrpSpPr/>
          <p:nvPr/>
        </p:nvGrpSpPr>
        <p:grpSpPr>
          <a:xfrm>
            <a:off x="7035800" y="2082543"/>
            <a:ext cx="4641850" cy="2674173"/>
            <a:chOff x="7035800" y="2158743"/>
            <a:chExt cx="4641850" cy="2674173"/>
          </a:xfrm>
        </p:grpSpPr>
        <p:sp>
          <p:nvSpPr>
            <p:cNvPr id="28" name="文本框 40">
              <a:extLst>
                <a:ext uri="{FF2B5EF4-FFF2-40B4-BE49-F238E27FC236}">
                  <a16:creationId xmlns:a16="http://schemas.microsoft.com/office/drawing/2014/main" id="{B3A3A284-9BC5-4BD2-4C30-D0B56C90F3C2}"/>
                </a:ext>
              </a:extLst>
            </p:cNvPr>
            <p:cNvSpPr txBox="1">
              <a:spLocks noChangeArrowheads="1"/>
            </p:cNvSpPr>
            <p:nvPr>
              <p:custDataLst>
                <p:tags r:id="rId4"/>
              </p:custDataLst>
            </p:nvPr>
          </p:nvSpPr>
          <p:spPr bwMode="auto">
            <a:xfrm>
              <a:off x="7035800" y="2158743"/>
              <a:ext cx="4641850" cy="2464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50000"/>
                </a:lnSpc>
                <a:spcBef>
                  <a:spcPts val="600"/>
                </a:spcBef>
                <a:spcAft>
                  <a:spcPct val="0"/>
                </a:spcAft>
                <a:buClrTx/>
                <a:buSzTx/>
                <a:buFontTx/>
                <a:buNone/>
                <a:tabLst/>
                <a:defRPr/>
              </a:pPr>
              <a:r>
                <a:rPr kumimoji="0" lang="zh-CN" altLang="en-US" sz="1600" b="1" i="0" u="none" strike="noStrike" kern="1200" cap="none" spc="0" normalizeH="0" baseline="0" noProof="0" dirty="0">
                  <a:ln>
                    <a:noFill/>
                  </a:ln>
                  <a:solidFill>
                    <a:srgbClr val="F36D52"/>
                  </a:solidFill>
                  <a:effectLst/>
                  <a:uLnTx/>
                  <a:uFillTx/>
                  <a:latin typeface="微软雅黑" panose="020B0503020204020204" pitchFamily="34" charset="-122"/>
                  <a:ea typeface="微软雅黑" panose="020B0503020204020204" pitchFamily="34" charset="-122"/>
                  <a:cs typeface="+mn-cs"/>
                </a:rPr>
                <a:t>①  </a:t>
              </a:r>
              <a:r>
                <a:rPr kumimoji="0" lang="zh-CN" altLang="en-US" sz="1400" b="1" i="0" u="none" strike="noStrike" kern="1200" cap="none" spc="0" normalizeH="0" baseline="0" noProof="0" dirty="0">
                  <a:ln>
                    <a:noFill/>
                  </a:ln>
                  <a:solidFill>
                    <a:srgbClr val="F36D52"/>
                  </a:solidFill>
                  <a:effectLst/>
                  <a:uLnTx/>
                  <a:uFillTx/>
                  <a:latin typeface="微软雅黑" panose="020B0503020204020204" pitchFamily="34" charset="-122"/>
                  <a:ea typeface="微软雅黑" panose="020B0503020204020204" pitchFamily="34" charset="-122"/>
                  <a:cs typeface="+mn-cs"/>
                </a:rPr>
                <a:t>骨转移肿瘤激活</a:t>
              </a:r>
              <a:r>
                <a:rPr kumimoji="0" lang="en-US" altLang="zh-CN" sz="1400" b="1" i="0" u="none" strike="noStrike" kern="1200" cap="none" spc="0" normalizeH="0" baseline="0" noProof="0" dirty="0">
                  <a:ln>
                    <a:noFill/>
                  </a:ln>
                  <a:solidFill>
                    <a:srgbClr val="F36D52"/>
                  </a:solidFill>
                  <a:effectLst/>
                  <a:uLnTx/>
                  <a:uFillTx/>
                  <a:latin typeface="微软雅黑" panose="020B0503020204020204" pitchFamily="34" charset="-122"/>
                  <a:ea typeface="微软雅黑" panose="020B0503020204020204" pitchFamily="34" charset="-122"/>
                  <a:cs typeface="+mn-cs"/>
                </a:rPr>
                <a:t>【</a:t>
              </a:r>
              <a:r>
                <a:rPr kumimoji="0" lang="zh-CN" altLang="en-US" sz="1400" b="1" i="0" u="none" strike="noStrike" kern="1200" cap="none" spc="0" normalizeH="0" baseline="0" noProof="0" dirty="0">
                  <a:ln>
                    <a:noFill/>
                  </a:ln>
                  <a:solidFill>
                    <a:srgbClr val="F36D52"/>
                  </a:solidFill>
                  <a:effectLst/>
                  <a:uLnTx/>
                  <a:uFillTx/>
                  <a:latin typeface="微软雅黑" panose="020B0503020204020204" pitchFamily="34" charset="-122"/>
                  <a:ea typeface="微软雅黑" panose="020B0503020204020204" pitchFamily="34" charset="-122"/>
                  <a:cs typeface="+mn-cs"/>
                </a:rPr>
                <a:t>成骨细胞</a:t>
              </a:r>
              <a:r>
                <a:rPr kumimoji="0" lang="en-US" altLang="zh-CN" sz="1400" b="1" i="0" u="none" strike="noStrike" kern="1200" cap="none" spc="0" normalizeH="0" baseline="0" noProof="0" dirty="0">
                  <a:ln>
                    <a:noFill/>
                  </a:ln>
                  <a:solidFill>
                    <a:srgbClr val="F36D52"/>
                  </a:solidFill>
                  <a:effectLst/>
                  <a:uLnTx/>
                  <a:uFillTx/>
                  <a:latin typeface="微软雅黑" panose="020B0503020204020204" pitchFamily="34" charset="-122"/>
                  <a:ea typeface="微软雅黑" panose="020B0503020204020204" pitchFamily="34" charset="-122"/>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900" b="1" i="0" u="none" strike="noStrike" kern="1200" cap="none" spc="0" normalizeH="0" baseline="0" noProof="0" dirty="0">
                  <a:ln>
                    <a:noFill/>
                  </a:ln>
                  <a:solidFill>
                    <a:srgbClr val="E7E6E6"/>
                  </a:solidFill>
                  <a:effectLst/>
                  <a:uLnTx/>
                  <a:uFillTx/>
                  <a:latin typeface="微软雅黑" panose="020B0503020204020204" pitchFamily="34" charset="-122"/>
                  <a:ea typeface="微软雅黑" panose="020B0503020204020204" pitchFamily="34" charset="-122"/>
                  <a:cs typeface="+mn-cs"/>
                </a:rPr>
                <a:t>           </a:t>
              </a:r>
              <a:r>
                <a:rPr kumimoji="0" lang="zh-CN" altLang="en-US" sz="10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rPr>
                <a:t>肿瘤释放细胞因子激活成骨细胞 </a:t>
              </a:r>
              <a:r>
                <a:rPr kumimoji="0" lang="en-US" altLang="zh-CN" sz="10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rPr>
                <a:t>(</a:t>
              </a:r>
              <a:r>
                <a:rPr kumimoji="0" lang="en-US" altLang="zh-CN" sz="1000" b="0" i="0" u="none" strike="noStrike" kern="1200" cap="none" spc="0" normalizeH="0" baseline="0" noProof="0" dirty="0" err="1">
                  <a:ln>
                    <a:noFill/>
                  </a:ln>
                  <a:effectLst/>
                  <a:uLnTx/>
                  <a:uFillTx/>
                  <a:latin typeface="微软雅黑" panose="020B0503020204020204" pitchFamily="34" charset="-122"/>
                  <a:ea typeface="微软雅黑" panose="020B0503020204020204" pitchFamily="34" charset="-122"/>
                  <a:cs typeface="+mn-cs"/>
                </a:rPr>
                <a:t>PTHrP</a:t>
              </a:r>
              <a:r>
                <a:rPr kumimoji="0" lang="en-US" altLang="zh-CN" sz="10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rPr>
                <a:t>, IL-1, IL-6</a:t>
              </a:r>
              <a:r>
                <a:rPr kumimoji="0" lang="zh-CN" altLang="en-US" sz="10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rPr>
                <a:t>等</a:t>
              </a:r>
              <a:r>
                <a:rPr kumimoji="0" lang="en-US" altLang="zh-CN" sz="10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rPr>
                <a:t>)</a:t>
              </a:r>
            </a:p>
            <a:p>
              <a:pPr marL="0" marR="0" lvl="0" indent="0" algn="l" defTabSz="914400" rtl="0" eaLnBrk="1" fontAlgn="base" latinLnBrk="0" hangingPunct="1">
                <a:lnSpc>
                  <a:spcPct val="150000"/>
                </a:lnSpc>
                <a:spcBef>
                  <a:spcPts val="600"/>
                </a:spcBef>
                <a:spcAft>
                  <a:spcPct val="0"/>
                </a:spcAft>
                <a:buClrTx/>
                <a:buSzTx/>
                <a:buFontTx/>
                <a:buNone/>
                <a:tabLst/>
                <a:defRPr/>
              </a:pPr>
              <a:r>
                <a:rPr kumimoji="0" lang="zh-CN" altLang="en-US" sz="1600" b="1" i="0" u="none" strike="noStrike" kern="1200" cap="none" spc="0" normalizeH="0" baseline="0" noProof="0" dirty="0">
                  <a:ln>
                    <a:noFill/>
                  </a:ln>
                  <a:solidFill>
                    <a:srgbClr val="F36D52"/>
                  </a:solidFill>
                  <a:effectLst/>
                  <a:uLnTx/>
                  <a:uFillTx/>
                  <a:latin typeface="微软雅黑" panose="020B0503020204020204" pitchFamily="34" charset="-122"/>
                  <a:ea typeface="微软雅黑" panose="020B0503020204020204" pitchFamily="34" charset="-122"/>
                  <a:cs typeface="+mn-cs"/>
                </a:rPr>
                <a:t>②  </a:t>
              </a:r>
              <a:r>
                <a:rPr kumimoji="0" lang="zh-CN" altLang="en-US" sz="1400" b="1" i="0" u="none" strike="noStrike" kern="1200" cap="none" spc="0" normalizeH="0" baseline="0" noProof="0" dirty="0">
                  <a:ln>
                    <a:noFill/>
                  </a:ln>
                  <a:solidFill>
                    <a:srgbClr val="F36D52"/>
                  </a:solidFill>
                  <a:effectLst/>
                  <a:uLnTx/>
                  <a:uFillTx/>
                  <a:latin typeface="微软雅黑" panose="020B0503020204020204" pitchFamily="34" charset="-122"/>
                  <a:ea typeface="微软雅黑" panose="020B0503020204020204" pitchFamily="34" charset="-122"/>
                  <a:cs typeface="+mn-cs"/>
                </a:rPr>
                <a:t>成骨细胞分泌</a:t>
              </a:r>
              <a:r>
                <a:rPr kumimoji="0" lang="en-US" altLang="zh-CN" sz="1400" b="1" i="0" u="none" strike="noStrike" kern="1200" cap="none" spc="0" normalizeH="0" baseline="0" noProof="0" dirty="0">
                  <a:ln>
                    <a:noFill/>
                  </a:ln>
                  <a:solidFill>
                    <a:srgbClr val="F36D52"/>
                  </a:solidFill>
                  <a:effectLst/>
                  <a:uLnTx/>
                  <a:uFillTx/>
                  <a:latin typeface="微软雅黑" panose="020B0503020204020204" pitchFamily="34" charset="-122"/>
                  <a:ea typeface="微软雅黑" panose="020B0503020204020204" pitchFamily="34" charset="-122"/>
                  <a:cs typeface="+mn-cs"/>
                </a:rPr>
                <a:t>【</a:t>
              </a:r>
              <a:r>
                <a:rPr kumimoji="0" lang="zh-CN" altLang="en-US" sz="1400" b="1" i="0" u="none" strike="noStrike" kern="1200" cap="none" spc="0" normalizeH="0" baseline="0" noProof="0" dirty="0">
                  <a:ln>
                    <a:noFill/>
                  </a:ln>
                  <a:solidFill>
                    <a:srgbClr val="F36D52"/>
                  </a:solidFill>
                  <a:effectLst/>
                  <a:uLnTx/>
                  <a:uFillTx/>
                  <a:latin typeface="微软雅黑" panose="020B0503020204020204" pitchFamily="34" charset="-122"/>
                  <a:ea typeface="微软雅黑" panose="020B0503020204020204" pitchFamily="34" charset="-122"/>
                  <a:cs typeface="+mn-cs"/>
                </a:rPr>
                <a:t>大量</a:t>
              </a:r>
              <a:r>
                <a:rPr kumimoji="0" lang="en-US" altLang="zh-CN" sz="1400" b="1" i="0" u="none" strike="noStrike" kern="1200" cap="none" spc="0" normalizeH="0" baseline="0" noProof="0" dirty="0">
                  <a:ln>
                    <a:noFill/>
                  </a:ln>
                  <a:solidFill>
                    <a:srgbClr val="F36D52"/>
                  </a:solidFill>
                  <a:effectLst/>
                  <a:uLnTx/>
                  <a:uFillTx/>
                  <a:latin typeface="微软雅黑" panose="020B0503020204020204" pitchFamily="34" charset="-122"/>
                  <a:ea typeface="微软雅黑" panose="020B0503020204020204" pitchFamily="34" charset="-122"/>
                  <a:cs typeface="+mn-cs"/>
                </a:rPr>
                <a:t>RANKL】</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9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rPr>
                <a:t>            </a:t>
              </a:r>
              <a:r>
                <a:rPr kumimoji="0" lang="zh-CN" altLang="en-US" sz="10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rPr>
                <a:t>被肿瘤激活的成骨细胞产生大量</a:t>
              </a:r>
              <a:r>
                <a:rPr kumimoji="0" lang="en-US" altLang="zh-CN" sz="10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rPr>
                <a:t>RANKL</a:t>
              </a:r>
              <a:endParaRPr kumimoji="0" lang="en-US" altLang="zh-CN" sz="9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base" latinLnBrk="0" hangingPunct="1">
                <a:lnSpc>
                  <a:spcPct val="150000"/>
                </a:lnSpc>
                <a:spcBef>
                  <a:spcPts val="600"/>
                </a:spcBef>
                <a:spcAft>
                  <a:spcPct val="0"/>
                </a:spcAft>
                <a:buClrTx/>
                <a:buSzTx/>
                <a:buFontTx/>
                <a:buNone/>
                <a:tabLst/>
                <a:defRPr/>
              </a:pPr>
              <a:r>
                <a:rPr kumimoji="0" lang="zh-CN" altLang="en-US" sz="1600" b="1" i="0" u="none" strike="noStrike" kern="1200" cap="none" spc="0" normalizeH="0" baseline="0" noProof="0" dirty="0">
                  <a:ln>
                    <a:noFill/>
                  </a:ln>
                  <a:solidFill>
                    <a:srgbClr val="F36D52"/>
                  </a:solidFill>
                  <a:effectLst/>
                  <a:uLnTx/>
                  <a:uFillTx/>
                  <a:latin typeface="微软雅黑" panose="020B0503020204020204" pitchFamily="34" charset="-122"/>
                  <a:ea typeface="微软雅黑" panose="020B0503020204020204" pitchFamily="34" charset="-122"/>
                  <a:cs typeface="+mn-cs"/>
                </a:rPr>
                <a:t>③  </a:t>
              </a:r>
              <a:r>
                <a:rPr kumimoji="0" lang="en-US" altLang="zh-CN" sz="1400" b="1" i="0" u="none" strike="noStrike" kern="1200" cap="none" spc="0" normalizeH="0" baseline="0" noProof="0" dirty="0">
                  <a:ln>
                    <a:noFill/>
                  </a:ln>
                  <a:solidFill>
                    <a:srgbClr val="F36D52"/>
                  </a:solidFill>
                  <a:effectLst/>
                  <a:uLnTx/>
                  <a:uFillTx/>
                  <a:latin typeface="微软雅黑" panose="020B0503020204020204" pitchFamily="34" charset="-122"/>
                  <a:ea typeface="微软雅黑" panose="020B0503020204020204" pitchFamily="34" charset="-122"/>
                  <a:cs typeface="+mn-cs"/>
                </a:rPr>
                <a:t>RANKL</a:t>
              </a:r>
              <a:r>
                <a:rPr kumimoji="0" lang="zh-CN" altLang="en-US" sz="1400" b="1" i="0" u="none" strike="noStrike" kern="1200" cap="none" spc="0" normalizeH="0" baseline="0" noProof="0" dirty="0">
                  <a:ln>
                    <a:noFill/>
                  </a:ln>
                  <a:solidFill>
                    <a:srgbClr val="F36D52"/>
                  </a:solidFill>
                  <a:effectLst/>
                  <a:uLnTx/>
                  <a:uFillTx/>
                  <a:latin typeface="微软雅黑" panose="020B0503020204020204" pitchFamily="34" charset="-122"/>
                  <a:ea typeface="微软雅黑" panose="020B0503020204020204" pitchFamily="34" charset="-122"/>
                  <a:cs typeface="+mn-cs"/>
                </a:rPr>
                <a:t>激活</a:t>
              </a:r>
              <a:r>
                <a:rPr kumimoji="0" lang="en-US" altLang="zh-CN" sz="1400" b="1" i="0" u="none" strike="noStrike" kern="1200" cap="none" spc="0" normalizeH="0" baseline="0" noProof="0" dirty="0">
                  <a:ln>
                    <a:noFill/>
                  </a:ln>
                  <a:solidFill>
                    <a:srgbClr val="F36D52"/>
                  </a:solidFill>
                  <a:effectLst/>
                  <a:uLnTx/>
                  <a:uFillTx/>
                  <a:latin typeface="微软雅黑" panose="020B0503020204020204" pitchFamily="34" charset="-122"/>
                  <a:ea typeface="微软雅黑" panose="020B0503020204020204" pitchFamily="34" charset="-122"/>
                  <a:cs typeface="+mn-cs"/>
                </a:rPr>
                <a:t>【</a:t>
              </a:r>
              <a:r>
                <a:rPr kumimoji="0" lang="zh-CN" altLang="en-US" sz="1400" b="1" i="0" u="none" strike="noStrike" kern="1200" cap="none" spc="0" normalizeH="0" baseline="0" noProof="0" dirty="0">
                  <a:ln>
                    <a:noFill/>
                  </a:ln>
                  <a:solidFill>
                    <a:srgbClr val="F36D52"/>
                  </a:solidFill>
                  <a:effectLst/>
                  <a:uLnTx/>
                  <a:uFillTx/>
                  <a:latin typeface="微软雅黑" panose="020B0503020204020204" pitchFamily="34" charset="-122"/>
                  <a:ea typeface="微软雅黑" panose="020B0503020204020204" pitchFamily="34" charset="-122"/>
                  <a:cs typeface="+mn-cs"/>
                </a:rPr>
                <a:t>破骨细胞</a:t>
              </a:r>
              <a:r>
                <a:rPr kumimoji="0" lang="en-US" altLang="zh-CN" sz="1400" b="1" i="0" u="none" strike="noStrike" kern="1200" cap="none" spc="0" normalizeH="0" baseline="0" noProof="0" dirty="0">
                  <a:ln>
                    <a:noFill/>
                  </a:ln>
                  <a:solidFill>
                    <a:srgbClr val="F36D52"/>
                  </a:solidFill>
                  <a:effectLst/>
                  <a:uLnTx/>
                  <a:uFillTx/>
                  <a:latin typeface="微软雅黑" panose="020B0503020204020204" pitchFamily="34" charset="-122"/>
                  <a:ea typeface="微软雅黑" panose="020B0503020204020204" pitchFamily="34" charset="-122"/>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800" b="1" i="0" u="none" strike="noStrike" kern="1200" cap="none" spc="0" normalizeH="0" baseline="0" noProof="0" dirty="0">
                  <a:ln>
                    <a:noFill/>
                  </a:ln>
                  <a:solidFill>
                    <a:srgbClr val="E7E6E6"/>
                  </a:solidFill>
                  <a:effectLst/>
                  <a:uLnTx/>
                  <a:uFillTx/>
                  <a:latin typeface="微软雅黑" panose="020B0503020204020204" pitchFamily="34" charset="-122"/>
                  <a:ea typeface="微软雅黑" panose="020B0503020204020204" pitchFamily="34" charset="-122"/>
                  <a:cs typeface="+mn-cs"/>
                </a:rPr>
                <a:t>             </a:t>
              </a:r>
              <a:r>
                <a:rPr kumimoji="0" lang="en-US" altLang="zh-CN" sz="10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rPr>
                <a:t>RANKL</a:t>
              </a:r>
              <a:r>
                <a:rPr kumimoji="0" lang="zh-CN" altLang="en-US" sz="10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rPr>
                <a:t>和破骨细胞表面的</a:t>
              </a:r>
              <a:r>
                <a:rPr kumimoji="0" lang="en-US" altLang="zh-CN" sz="10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rPr>
                <a:t>RANK</a:t>
              </a:r>
              <a:r>
                <a:rPr kumimoji="0" lang="zh-CN" altLang="en-US" sz="10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rPr>
                <a:t>受体结合，促进破骨细胞前体成熟、</a:t>
              </a:r>
              <a:r>
                <a:rPr kumimoji="0" lang="en-US" altLang="zh-CN" sz="10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0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rPr>
                <a:t>             </a:t>
              </a:r>
              <a:r>
                <a:rPr kumimoji="0" lang="zh-CN" altLang="en-US" sz="10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rPr>
                <a:t>促进破骨细胞活化、增殖</a:t>
              </a:r>
              <a:endParaRPr kumimoji="0" lang="en-US" altLang="zh-CN" sz="1000" b="1"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base" latinLnBrk="0" hangingPunct="1">
                <a:lnSpc>
                  <a:spcPct val="150000"/>
                </a:lnSpc>
                <a:spcBef>
                  <a:spcPts val="1000"/>
                </a:spcBef>
                <a:spcAft>
                  <a:spcPts val="300"/>
                </a:spcAft>
                <a:buClrTx/>
                <a:buSzTx/>
                <a:buFontTx/>
                <a:buNone/>
                <a:tabLst/>
                <a:defRPr/>
              </a:pPr>
              <a:r>
                <a:rPr kumimoji="0" lang="zh-CN" altLang="en-US" sz="1800" b="1"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cs typeface="+mn-cs"/>
                </a:rPr>
                <a:t>④  </a:t>
              </a:r>
              <a:r>
                <a:rPr kumimoji="0" lang="zh-CN" altLang="en-US" sz="1600" b="1"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cs typeface="+mn-cs"/>
                </a:rPr>
                <a:t>破骨细胞导致 </a:t>
              </a:r>
              <a:r>
                <a:rPr kumimoji="0" lang="zh-CN" altLang="en-US" sz="1800" b="1" i="0" u="sng"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cs typeface="+mn-cs"/>
                </a:rPr>
                <a:t>骨破坏</a:t>
              </a:r>
              <a:r>
                <a:rPr kumimoji="0" lang="zh-CN" altLang="en-US" sz="1600" b="1" i="1"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cs typeface="+mn-cs"/>
                </a:rPr>
                <a:t>、</a:t>
              </a:r>
              <a:r>
                <a:rPr kumimoji="0" lang="zh-CN" altLang="en-US" sz="1600" b="1"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cs typeface="+mn-cs"/>
                </a:rPr>
                <a:t>促进 </a:t>
              </a:r>
              <a:r>
                <a:rPr kumimoji="0" lang="zh-CN" altLang="en-US" sz="1800" b="1" i="0" u="sng"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cs typeface="+mn-cs"/>
                </a:rPr>
                <a:t>骨转移灶增殖</a:t>
              </a:r>
              <a:endParaRPr kumimoji="0" lang="en-US" altLang="zh-CN" sz="1800" b="1" i="0" u="sng"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cs typeface="+mn-cs"/>
              </a:endParaRPr>
            </a:p>
          </p:txBody>
        </p:sp>
        <p:cxnSp>
          <p:nvCxnSpPr>
            <p:cNvPr id="29" name="直接箭头连接符 28">
              <a:extLst>
                <a:ext uri="{FF2B5EF4-FFF2-40B4-BE49-F238E27FC236}">
                  <a16:creationId xmlns:a16="http://schemas.microsoft.com/office/drawing/2014/main" id="{EB61679D-E041-A778-ED88-76603FA6F1ED}"/>
                </a:ext>
              </a:extLst>
            </p:cNvPr>
            <p:cNvCxnSpPr>
              <a:cxnSpLocks/>
            </p:cNvCxnSpPr>
            <p:nvPr/>
          </p:nvCxnSpPr>
          <p:spPr>
            <a:xfrm>
              <a:off x="7237409" y="2600289"/>
              <a:ext cx="0" cy="282288"/>
            </a:xfrm>
            <a:prstGeom prst="straightConnector1">
              <a:avLst/>
            </a:prstGeom>
            <a:ln w="31750" cap="rnd">
              <a:gradFill flip="none" rotWithShape="1">
                <a:gsLst>
                  <a:gs pos="0">
                    <a:schemeClr val="accent2">
                      <a:lumMod val="0"/>
                      <a:lumOff val="100000"/>
                    </a:schemeClr>
                  </a:gs>
                  <a:gs pos="35000">
                    <a:schemeClr val="accent2">
                      <a:lumMod val="20000"/>
                      <a:lumOff val="80000"/>
                    </a:schemeClr>
                  </a:gs>
                  <a:gs pos="100000">
                    <a:srgbClr val="F36D52"/>
                  </a:gs>
                </a:gsLst>
                <a:path path="circle">
                  <a:fillToRect l="50000" t="-80000" r="50000" b="180000"/>
                </a:path>
                <a:tileRect/>
              </a:gra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32" name="直接箭头连接符 31">
              <a:extLst>
                <a:ext uri="{FF2B5EF4-FFF2-40B4-BE49-F238E27FC236}">
                  <a16:creationId xmlns:a16="http://schemas.microsoft.com/office/drawing/2014/main" id="{7ABC8686-378E-35B4-FD4B-81A259946236}"/>
                </a:ext>
              </a:extLst>
            </p:cNvPr>
            <p:cNvCxnSpPr>
              <a:cxnSpLocks/>
            </p:cNvCxnSpPr>
            <p:nvPr/>
          </p:nvCxnSpPr>
          <p:spPr>
            <a:xfrm>
              <a:off x="7237409" y="3152452"/>
              <a:ext cx="0" cy="321007"/>
            </a:xfrm>
            <a:prstGeom prst="straightConnector1">
              <a:avLst/>
            </a:prstGeom>
            <a:ln w="38100" cap="rnd">
              <a:gradFill flip="none" rotWithShape="1">
                <a:gsLst>
                  <a:gs pos="0">
                    <a:schemeClr val="accent2">
                      <a:lumMod val="0"/>
                      <a:lumOff val="100000"/>
                    </a:schemeClr>
                  </a:gs>
                  <a:gs pos="35000">
                    <a:schemeClr val="accent2">
                      <a:lumMod val="20000"/>
                      <a:lumOff val="80000"/>
                    </a:schemeClr>
                  </a:gs>
                  <a:gs pos="100000">
                    <a:srgbClr val="F36D52"/>
                  </a:gs>
                </a:gsLst>
                <a:path path="circle">
                  <a:fillToRect l="50000" t="-80000" r="50000" b="180000"/>
                </a:path>
                <a:tileRect/>
              </a:gra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33" name="直接箭头连接符 32">
              <a:extLst>
                <a:ext uri="{FF2B5EF4-FFF2-40B4-BE49-F238E27FC236}">
                  <a16:creationId xmlns:a16="http://schemas.microsoft.com/office/drawing/2014/main" id="{92BF10FC-5739-F260-AB33-2695A309FB08}"/>
                </a:ext>
              </a:extLst>
            </p:cNvPr>
            <p:cNvCxnSpPr>
              <a:cxnSpLocks/>
            </p:cNvCxnSpPr>
            <p:nvPr/>
          </p:nvCxnSpPr>
          <p:spPr>
            <a:xfrm>
              <a:off x="7237409" y="3797637"/>
              <a:ext cx="0" cy="483058"/>
            </a:xfrm>
            <a:prstGeom prst="straightConnector1">
              <a:avLst/>
            </a:prstGeom>
            <a:ln w="57150" cap="rnd">
              <a:gradFill flip="none" rotWithShape="1">
                <a:gsLst>
                  <a:gs pos="0">
                    <a:schemeClr val="accent2">
                      <a:lumMod val="0"/>
                      <a:lumOff val="100000"/>
                    </a:schemeClr>
                  </a:gs>
                  <a:gs pos="35000">
                    <a:schemeClr val="accent2">
                      <a:lumMod val="20000"/>
                      <a:lumOff val="80000"/>
                    </a:schemeClr>
                  </a:gs>
                  <a:gs pos="100000">
                    <a:srgbClr val="F36D52"/>
                  </a:gs>
                </a:gsLst>
                <a:path path="circle">
                  <a:fillToRect l="50000" t="-80000" r="50000" b="180000"/>
                </a:path>
                <a:tileRect/>
              </a:gra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34" name="连接符: 肘形 33">
              <a:extLst>
                <a:ext uri="{FF2B5EF4-FFF2-40B4-BE49-F238E27FC236}">
                  <a16:creationId xmlns:a16="http://schemas.microsoft.com/office/drawing/2014/main" id="{400B20CE-DE7A-8901-7233-14D3F613950D}"/>
                </a:ext>
              </a:extLst>
            </p:cNvPr>
            <p:cNvCxnSpPr>
              <a:cxnSpLocks/>
            </p:cNvCxnSpPr>
            <p:nvPr/>
          </p:nvCxnSpPr>
          <p:spPr>
            <a:xfrm rot="10800000">
              <a:off x="7057661" y="2505347"/>
              <a:ext cx="14400" cy="1980000"/>
            </a:xfrm>
            <a:prstGeom prst="bentConnector3">
              <a:avLst>
                <a:gd name="adj1" fmla="val 1800000"/>
              </a:avLst>
            </a:prstGeom>
            <a:ln w="34925" cap="rnd">
              <a:gradFill flip="none" rotWithShape="1">
                <a:gsLst>
                  <a:gs pos="0">
                    <a:schemeClr val="accent2">
                      <a:lumMod val="20000"/>
                      <a:lumOff val="80000"/>
                    </a:schemeClr>
                  </a:gs>
                  <a:gs pos="100000">
                    <a:srgbClr val="F26649"/>
                  </a:gs>
                </a:gsLst>
                <a:lin ang="2700000" scaled="1"/>
                <a:tileRect/>
              </a:gradFill>
              <a:prstDash val="solid"/>
              <a:round/>
              <a:tailEnd type="triangle"/>
            </a:ln>
          </p:spPr>
          <p:style>
            <a:lnRef idx="1">
              <a:schemeClr val="accent1"/>
            </a:lnRef>
            <a:fillRef idx="0">
              <a:schemeClr val="accent1"/>
            </a:fillRef>
            <a:effectRef idx="0">
              <a:schemeClr val="accent1"/>
            </a:effectRef>
            <a:fontRef idx="minor">
              <a:schemeClr val="tx1"/>
            </a:fontRef>
          </p:style>
        </p:cxnSp>
        <p:sp>
          <p:nvSpPr>
            <p:cNvPr id="35" name="矩形 34">
              <a:extLst>
                <a:ext uri="{FF2B5EF4-FFF2-40B4-BE49-F238E27FC236}">
                  <a16:creationId xmlns:a16="http://schemas.microsoft.com/office/drawing/2014/main" id="{EE7F7470-2D2E-D133-9D6A-17421A0A914C}"/>
                </a:ext>
              </a:extLst>
            </p:cNvPr>
            <p:cNvSpPr/>
            <p:nvPr/>
          </p:nvSpPr>
          <p:spPr>
            <a:xfrm>
              <a:off x="7105650" y="2381816"/>
              <a:ext cx="261938" cy="245110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1">
                <a:ln>
                  <a:noFill/>
                </a:ln>
                <a:solidFill>
                  <a:prstClr val="black"/>
                </a:solidFill>
                <a:effectLst/>
                <a:uLnTx/>
                <a:uFillTx/>
                <a:latin typeface="微软雅黑"/>
                <a:ea typeface="微软雅黑"/>
                <a:cs typeface="+mn-cs"/>
              </a:endParaRPr>
            </a:p>
          </p:txBody>
        </p:sp>
        <p:grpSp>
          <p:nvGrpSpPr>
            <p:cNvPr id="65" name="组合 124">
              <a:extLst>
                <a:ext uri="{FF2B5EF4-FFF2-40B4-BE49-F238E27FC236}">
                  <a16:creationId xmlns:a16="http://schemas.microsoft.com/office/drawing/2014/main" id="{BF300D79-F3A0-30D9-E33D-1006A9918F8C}"/>
                </a:ext>
              </a:extLst>
            </p:cNvPr>
            <p:cNvGrpSpPr>
              <a:grpSpLocks/>
            </p:cNvGrpSpPr>
            <p:nvPr/>
          </p:nvGrpSpPr>
          <p:grpSpPr bwMode="auto">
            <a:xfrm>
              <a:off x="7108567" y="3499647"/>
              <a:ext cx="257685" cy="264455"/>
              <a:chOff x="6387226" y="393185"/>
              <a:chExt cx="306015" cy="314059"/>
            </a:xfrm>
          </p:grpSpPr>
          <p:sp>
            <p:nvSpPr>
              <p:cNvPr id="69" name="椭圆 68">
                <a:extLst>
                  <a:ext uri="{FF2B5EF4-FFF2-40B4-BE49-F238E27FC236}">
                    <a16:creationId xmlns:a16="http://schemas.microsoft.com/office/drawing/2014/main" id="{5DDDFF10-EE7A-1676-8739-A84883CD0A07}"/>
                  </a:ext>
                </a:extLst>
              </p:cNvPr>
              <p:cNvSpPr/>
              <p:nvPr/>
            </p:nvSpPr>
            <p:spPr>
              <a:xfrm>
                <a:off x="6392615" y="415028"/>
                <a:ext cx="290327" cy="292216"/>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1">
                  <a:ln>
                    <a:noFill/>
                  </a:ln>
                  <a:solidFill>
                    <a:prstClr val="white"/>
                  </a:solidFill>
                  <a:effectLst/>
                  <a:uLnTx/>
                  <a:uFillTx/>
                  <a:latin typeface="微软雅黑"/>
                  <a:ea typeface="微软雅黑"/>
                  <a:cs typeface="+mn-cs"/>
                </a:endParaRPr>
              </a:p>
            </p:txBody>
          </p:sp>
          <p:sp>
            <p:nvSpPr>
              <p:cNvPr id="70" name="close-or-erase-cross-circular-button-for-interface_36930">
                <a:extLst>
                  <a:ext uri="{FF2B5EF4-FFF2-40B4-BE49-F238E27FC236}">
                    <a16:creationId xmlns:a16="http://schemas.microsoft.com/office/drawing/2014/main" id="{2960CD21-CCB2-776B-C191-59A61183243E}"/>
                  </a:ext>
                </a:extLst>
              </p:cNvPr>
              <p:cNvSpPr/>
              <p:nvPr/>
            </p:nvSpPr>
            <p:spPr>
              <a:xfrm>
                <a:off x="6387226" y="393185"/>
                <a:ext cx="306015" cy="305569"/>
              </a:xfrm>
              <a:custGeom>
                <a:avLst/>
                <a:gdLst>
                  <a:gd name="T0" fmla="*/ 220 w 440"/>
                  <a:gd name="T1" fmla="*/ 0 h 440"/>
                  <a:gd name="T2" fmla="*/ 0 w 440"/>
                  <a:gd name="T3" fmla="*/ 220 h 440"/>
                  <a:gd name="T4" fmla="*/ 220 w 440"/>
                  <a:gd name="T5" fmla="*/ 440 h 440"/>
                  <a:gd name="T6" fmla="*/ 440 w 440"/>
                  <a:gd name="T7" fmla="*/ 220 h 440"/>
                  <a:gd name="T8" fmla="*/ 220 w 440"/>
                  <a:gd name="T9" fmla="*/ 0 h 440"/>
                  <a:gd name="T10" fmla="*/ 342 w 440"/>
                  <a:gd name="T11" fmla="*/ 295 h 440"/>
                  <a:gd name="T12" fmla="*/ 295 w 440"/>
                  <a:gd name="T13" fmla="*/ 342 h 440"/>
                  <a:gd name="T14" fmla="*/ 220 w 440"/>
                  <a:gd name="T15" fmla="*/ 267 h 440"/>
                  <a:gd name="T16" fmla="*/ 145 w 440"/>
                  <a:gd name="T17" fmla="*/ 342 h 440"/>
                  <a:gd name="T18" fmla="*/ 98 w 440"/>
                  <a:gd name="T19" fmla="*/ 295 h 440"/>
                  <a:gd name="T20" fmla="*/ 173 w 440"/>
                  <a:gd name="T21" fmla="*/ 220 h 440"/>
                  <a:gd name="T22" fmla="*/ 98 w 440"/>
                  <a:gd name="T23" fmla="*/ 145 h 440"/>
                  <a:gd name="T24" fmla="*/ 145 w 440"/>
                  <a:gd name="T25" fmla="*/ 98 h 440"/>
                  <a:gd name="T26" fmla="*/ 220 w 440"/>
                  <a:gd name="T27" fmla="*/ 173 h 440"/>
                  <a:gd name="T28" fmla="*/ 295 w 440"/>
                  <a:gd name="T29" fmla="*/ 98 h 440"/>
                  <a:gd name="T30" fmla="*/ 342 w 440"/>
                  <a:gd name="T31" fmla="*/ 145 h 440"/>
                  <a:gd name="T32" fmla="*/ 267 w 440"/>
                  <a:gd name="T33" fmla="*/ 220 h 440"/>
                  <a:gd name="T34" fmla="*/ 342 w 440"/>
                  <a:gd name="T35" fmla="*/ 295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40" h="440">
                    <a:moveTo>
                      <a:pt x="220" y="0"/>
                    </a:moveTo>
                    <a:cubicBezTo>
                      <a:pt x="99" y="0"/>
                      <a:pt x="0" y="99"/>
                      <a:pt x="0" y="220"/>
                    </a:cubicBezTo>
                    <a:cubicBezTo>
                      <a:pt x="0" y="341"/>
                      <a:pt x="99" y="440"/>
                      <a:pt x="220" y="440"/>
                    </a:cubicBezTo>
                    <a:cubicBezTo>
                      <a:pt x="341" y="440"/>
                      <a:pt x="440" y="341"/>
                      <a:pt x="440" y="220"/>
                    </a:cubicBezTo>
                    <a:cubicBezTo>
                      <a:pt x="440" y="99"/>
                      <a:pt x="341" y="0"/>
                      <a:pt x="220" y="0"/>
                    </a:cubicBezTo>
                    <a:close/>
                    <a:moveTo>
                      <a:pt x="342" y="295"/>
                    </a:moveTo>
                    <a:lnTo>
                      <a:pt x="295" y="342"/>
                    </a:lnTo>
                    <a:lnTo>
                      <a:pt x="220" y="267"/>
                    </a:lnTo>
                    <a:lnTo>
                      <a:pt x="145" y="342"/>
                    </a:lnTo>
                    <a:lnTo>
                      <a:pt x="98" y="295"/>
                    </a:lnTo>
                    <a:lnTo>
                      <a:pt x="173" y="220"/>
                    </a:lnTo>
                    <a:lnTo>
                      <a:pt x="98" y="145"/>
                    </a:lnTo>
                    <a:lnTo>
                      <a:pt x="145" y="98"/>
                    </a:lnTo>
                    <a:lnTo>
                      <a:pt x="220" y="173"/>
                    </a:lnTo>
                    <a:lnTo>
                      <a:pt x="295" y="98"/>
                    </a:lnTo>
                    <a:lnTo>
                      <a:pt x="342" y="145"/>
                    </a:lnTo>
                    <a:lnTo>
                      <a:pt x="267" y="220"/>
                    </a:lnTo>
                    <a:lnTo>
                      <a:pt x="342" y="295"/>
                    </a:lnTo>
                    <a:close/>
                  </a:path>
                </a:pathLst>
              </a:custGeom>
              <a:gradFill>
                <a:gsLst>
                  <a:gs pos="0">
                    <a:srgbClr val="F0894A"/>
                  </a:gs>
                  <a:gs pos="100000">
                    <a:srgbClr val="EB5C29"/>
                  </a:gs>
                </a:gsLst>
                <a:lin ang="16200000" scaled="1"/>
              </a:gradFill>
              <a:ln w="12700" cap="flat" cmpd="sng" algn="ctr">
                <a:noFill/>
                <a:prstDash val="solid"/>
                <a:miter lim="800000"/>
              </a:ln>
              <a:effectLst>
                <a:glow rad="12700">
                  <a:srgbClr val="F0894A">
                    <a:satMod val="175000"/>
                    <a:alpha val="40000"/>
                  </a:srgbClr>
                </a:glow>
              </a:effectLst>
            </p:spPr>
            <p:txBody>
              <a:bodyPr wrap="none" lIns="0" tIns="0" rIns="0" bIns="72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1">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grpSp>
          <p:nvGrpSpPr>
            <p:cNvPr id="66" name="组合 127">
              <a:extLst>
                <a:ext uri="{FF2B5EF4-FFF2-40B4-BE49-F238E27FC236}">
                  <a16:creationId xmlns:a16="http://schemas.microsoft.com/office/drawing/2014/main" id="{FEC76205-D60A-7E0B-47A7-9EFF8B964E71}"/>
                </a:ext>
              </a:extLst>
            </p:cNvPr>
            <p:cNvGrpSpPr>
              <a:grpSpLocks/>
            </p:cNvGrpSpPr>
            <p:nvPr/>
          </p:nvGrpSpPr>
          <p:grpSpPr bwMode="auto">
            <a:xfrm>
              <a:off x="7108143" y="4280695"/>
              <a:ext cx="258532" cy="264278"/>
              <a:chOff x="6377428" y="449567"/>
              <a:chExt cx="307021" cy="313849"/>
            </a:xfrm>
          </p:grpSpPr>
          <p:sp>
            <p:nvSpPr>
              <p:cNvPr id="67" name="椭圆 66">
                <a:extLst>
                  <a:ext uri="{FF2B5EF4-FFF2-40B4-BE49-F238E27FC236}">
                    <a16:creationId xmlns:a16="http://schemas.microsoft.com/office/drawing/2014/main" id="{D42027E8-0CFF-6381-4827-260902368235}"/>
                  </a:ext>
                </a:extLst>
              </p:cNvPr>
              <p:cNvSpPr/>
              <p:nvPr/>
            </p:nvSpPr>
            <p:spPr>
              <a:xfrm>
                <a:off x="6394121" y="472659"/>
                <a:ext cx="290328" cy="29033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1">
                  <a:ln>
                    <a:noFill/>
                  </a:ln>
                  <a:solidFill>
                    <a:prstClr val="white"/>
                  </a:solidFill>
                  <a:effectLst/>
                  <a:uLnTx/>
                  <a:uFillTx/>
                  <a:latin typeface="微软雅黑"/>
                  <a:ea typeface="微软雅黑"/>
                  <a:cs typeface="+mn-cs"/>
                </a:endParaRPr>
              </a:p>
            </p:txBody>
          </p:sp>
          <p:sp>
            <p:nvSpPr>
              <p:cNvPr id="68" name="close-or-erase-cross-circular-button-for-interface_36930">
                <a:extLst>
                  <a:ext uri="{FF2B5EF4-FFF2-40B4-BE49-F238E27FC236}">
                    <a16:creationId xmlns:a16="http://schemas.microsoft.com/office/drawing/2014/main" id="{C90373EA-02ED-774F-84CA-770307D558B3}"/>
                  </a:ext>
                </a:extLst>
              </p:cNvPr>
              <p:cNvSpPr/>
              <p:nvPr/>
            </p:nvSpPr>
            <p:spPr>
              <a:xfrm>
                <a:off x="6377428" y="449567"/>
                <a:ext cx="306015" cy="305569"/>
              </a:xfrm>
              <a:custGeom>
                <a:avLst/>
                <a:gdLst>
                  <a:gd name="T0" fmla="*/ 220 w 440"/>
                  <a:gd name="T1" fmla="*/ 0 h 440"/>
                  <a:gd name="T2" fmla="*/ 0 w 440"/>
                  <a:gd name="T3" fmla="*/ 220 h 440"/>
                  <a:gd name="T4" fmla="*/ 220 w 440"/>
                  <a:gd name="T5" fmla="*/ 440 h 440"/>
                  <a:gd name="T6" fmla="*/ 440 w 440"/>
                  <a:gd name="T7" fmla="*/ 220 h 440"/>
                  <a:gd name="T8" fmla="*/ 220 w 440"/>
                  <a:gd name="T9" fmla="*/ 0 h 440"/>
                  <a:gd name="T10" fmla="*/ 342 w 440"/>
                  <a:gd name="T11" fmla="*/ 295 h 440"/>
                  <a:gd name="T12" fmla="*/ 295 w 440"/>
                  <a:gd name="T13" fmla="*/ 342 h 440"/>
                  <a:gd name="T14" fmla="*/ 220 w 440"/>
                  <a:gd name="T15" fmla="*/ 267 h 440"/>
                  <a:gd name="T16" fmla="*/ 145 w 440"/>
                  <a:gd name="T17" fmla="*/ 342 h 440"/>
                  <a:gd name="T18" fmla="*/ 98 w 440"/>
                  <a:gd name="T19" fmla="*/ 295 h 440"/>
                  <a:gd name="T20" fmla="*/ 173 w 440"/>
                  <a:gd name="T21" fmla="*/ 220 h 440"/>
                  <a:gd name="T22" fmla="*/ 98 w 440"/>
                  <a:gd name="T23" fmla="*/ 145 h 440"/>
                  <a:gd name="T24" fmla="*/ 145 w 440"/>
                  <a:gd name="T25" fmla="*/ 98 h 440"/>
                  <a:gd name="T26" fmla="*/ 220 w 440"/>
                  <a:gd name="T27" fmla="*/ 173 h 440"/>
                  <a:gd name="T28" fmla="*/ 295 w 440"/>
                  <a:gd name="T29" fmla="*/ 98 h 440"/>
                  <a:gd name="T30" fmla="*/ 342 w 440"/>
                  <a:gd name="T31" fmla="*/ 145 h 440"/>
                  <a:gd name="T32" fmla="*/ 267 w 440"/>
                  <a:gd name="T33" fmla="*/ 220 h 440"/>
                  <a:gd name="T34" fmla="*/ 342 w 440"/>
                  <a:gd name="T35" fmla="*/ 295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40" h="440">
                    <a:moveTo>
                      <a:pt x="220" y="0"/>
                    </a:moveTo>
                    <a:cubicBezTo>
                      <a:pt x="99" y="0"/>
                      <a:pt x="0" y="99"/>
                      <a:pt x="0" y="220"/>
                    </a:cubicBezTo>
                    <a:cubicBezTo>
                      <a:pt x="0" y="341"/>
                      <a:pt x="99" y="440"/>
                      <a:pt x="220" y="440"/>
                    </a:cubicBezTo>
                    <a:cubicBezTo>
                      <a:pt x="341" y="440"/>
                      <a:pt x="440" y="341"/>
                      <a:pt x="440" y="220"/>
                    </a:cubicBezTo>
                    <a:cubicBezTo>
                      <a:pt x="440" y="99"/>
                      <a:pt x="341" y="0"/>
                      <a:pt x="220" y="0"/>
                    </a:cubicBezTo>
                    <a:close/>
                    <a:moveTo>
                      <a:pt x="342" y="295"/>
                    </a:moveTo>
                    <a:lnTo>
                      <a:pt x="295" y="342"/>
                    </a:lnTo>
                    <a:lnTo>
                      <a:pt x="220" y="267"/>
                    </a:lnTo>
                    <a:lnTo>
                      <a:pt x="145" y="342"/>
                    </a:lnTo>
                    <a:lnTo>
                      <a:pt x="98" y="295"/>
                    </a:lnTo>
                    <a:lnTo>
                      <a:pt x="173" y="220"/>
                    </a:lnTo>
                    <a:lnTo>
                      <a:pt x="98" y="145"/>
                    </a:lnTo>
                    <a:lnTo>
                      <a:pt x="145" y="98"/>
                    </a:lnTo>
                    <a:lnTo>
                      <a:pt x="220" y="173"/>
                    </a:lnTo>
                    <a:lnTo>
                      <a:pt x="295" y="98"/>
                    </a:lnTo>
                    <a:lnTo>
                      <a:pt x="342" y="145"/>
                    </a:lnTo>
                    <a:lnTo>
                      <a:pt x="267" y="220"/>
                    </a:lnTo>
                    <a:lnTo>
                      <a:pt x="342" y="295"/>
                    </a:lnTo>
                    <a:close/>
                  </a:path>
                </a:pathLst>
              </a:custGeom>
              <a:gradFill>
                <a:gsLst>
                  <a:gs pos="0">
                    <a:srgbClr val="F0894A"/>
                  </a:gs>
                  <a:gs pos="100000">
                    <a:srgbClr val="EB5C29"/>
                  </a:gs>
                </a:gsLst>
                <a:lin ang="16200000" scaled="1"/>
              </a:gradFill>
              <a:ln w="12700" cap="flat" cmpd="sng" algn="ctr">
                <a:noFill/>
                <a:prstDash val="solid"/>
                <a:miter lim="800000"/>
              </a:ln>
              <a:effectLst>
                <a:glow rad="12700">
                  <a:srgbClr val="F0894A">
                    <a:satMod val="175000"/>
                    <a:alpha val="40000"/>
                  </a:srgbClr>
                </a:glow>
              </a:effectLst>
            </p:spPr>
            <p:txBody>
              <a:bodyPr wrap="none" lIns="0" tIns="0" rIns="0" bIns="72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1">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grpSp>
      <p:sp>
        <p:nvSpPr>
          <p:cNvPr id="50" name="文本框 50">
            <a:extLst>
              <a:ext uri="{FF2B5EF4-FFF2-40B4-BE49-F238E27FC236}">
                <a16:creationId xmlns:a16="http://schemas.microsoft.com/office/drawing/2014/main" id="{1D8D78BB-7B21-433D-A6A7-4C934FBAF5AD}"/>
              </a:ext>
            </a:extLst>
          </p:cNvPr>
          <p:cNvSpPr txBox="1">
            <a:spLocks noChangeArrowheads="1"/>
          </p:cNvSpPr>
          <p:nvPr/>
        </p:nvSpPr>
        <p:spPr bwMode="auto">
          <a:xfrm>
            <a:off x="7115175" y="5815165"/>
            <a:ext cx="458787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zh-CN" sz="800" b="0" u="none" strike="noStrike" kern="1200" cap="none" spc="0" normalizeH="0" baseline="0" noProof="0" dirty="0" err="1">
                <a:ln>
                  <a:noFill/>
                </a:ln>
                <a:effectLst/>
                <a:uLnTx/>
                <a:uFillTx/>
                <a:latin typeface="微软雅黑" panose="020B0503020204020204" pitchFamily="34" charset="-122"/>
                <a:ea typeface="微软雅黑" panose="020B0503020204020204" pitchFamily="34" charset="-122"/>
                <a:cs typeface="+mn-cs"/>
              </a:rPr>
              <a:t>PTHrP</a:t>
            </a:r>
            <a:r>
              <a:rPr kumimoji="0" lang="zh-CN" altLang="en-US" sz="800" b="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rPr>
              <a:t>：甲状旁腺激素相关肽；</a:t>
            </a:r>
            <a:r>
              <a:rPr kumimoji="0" lang="en-US" altLang="zh-CN" sz="800" b="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rPr>
              <a:t>IL-1, IL-6</a:t>
            </a:r>
            <a:r>
              <a:rPr kumimoji="0" lang="zh-CN" altLang="en-US" sz="800" b="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rPr>
              <a:t>：白介素</a:t>
            </a:r>
            <a:r>
              <a:rPr kumimoji="0" lang="en-US" altLang="zh-CN" sz="800" b="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rPr>
              <a:t>-1/6</a:t>
            </a:r>
            <a:r>
              <a:rPr kumimoji="0" lang="zh-CN" altLang="en-US" sz="800" b="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rPr>
              <a:t>；</a:t>
            </a:r>
            <a:r>
              <a:rPr kumimoji="0" lang="en-US" altLang="zh-CN" sz="800" b="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rPr>
              <a:t>MCP-1</a:t>
            </a:r>
            <a:r>
              <a:rPr kumimoji="0" lang="zh-CN" altLang="en-US" sz="800" b="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rPr>
              <a:t>：单核细胞趋化蛋白</a:t>
            </a:r>
            <a:r>
              <a:rPr kumimoji="0" lang="en-US" altLang="zh-CN" sz="800" b="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rPr>
              <a:t>-1 </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zh-CN" sz="800" b="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rPr>
              <a:t>BMP</a:t>
            </a:r>
            <a:r>
              <a:rPr kumimoji="0" lang="zh-CN" altLang="en-US" sz="800" b="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rPr>
              <a:t>：骨形成蛋白； </a:t>
            </a:r>
            <a:r>
              <a:rPr kumimoji="0" lang="en-US" altLang="zh-CN" sz="800" b="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rPr>
              <a:t>TGFβ</a:t>
            </a:r>
            <a:r>
              <a:rPr kumimoji="0" lang="zh-CN" altLang="en-US" sz="800" b="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rPr>
              <a:t>：转化生长因子</a:t>
            </a:r>
            <a:r>
              <a:rPr kumimoji="0" lang="en-US" altLang="zh-CN" sz="800" b="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rPr>
              <a:t>-β</a:t>
            </a:r>
            <a:r>
              <a:rPr kumimoji="0" lang="zh-CN" altLang="en-US" sz="800" b="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rPr>
              <a:t>； </a:t>
            </a:r>
            <a:r>
              <a:rPr kumimoji="0" lang="en-US" altLang="zh-CN" sz="800" b="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rPr>
              <a:t>IGFs</a:t>
            </a:r>
            <a:r>
              <a:rPr kumimoji="0" lang="zh-CN" altLang="en-US" sz="800" b="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rPr>
              <a:t>：胰岛素样生长因子； </a:t>
            </a:r>
            <a:r>
              <a:rPr kumimoji="0" lang="en-US" altLang="zh-CN" sz="800" b="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rPr>
              <a:t>Ca</a:t>
            </a:r>
            <a:r>
              <a:rPr kumimoji="0" lang="en-US" altLang="zh-CN" sz="800" b="0" u="none" strike="noStrike" kern="1200" cap="none" spc="0" normalizeH="0" baseline="30000" noProof="0" dirty="0">
                <a:ln>
                  <a:noFill/>
                </a:ln>
                <a:effectLst/>
                <a:uLnTx/>
                <a:uFillTx/>
                <a:latin typeface="微软雅黑" panose="020B0503020204020204" pitchFamily="34" charset="-122"/>
                <a:ea typeface="微软雅黑" panose="020B0503020204020204" pitchFamily="34" charset="-122"/>
                <a:cs typeface="+mn-cs"/>
              </a:rPr>
              <a:t>2+</a:t>
            </a:r>
            <a:r>
              <a:rPr kumimoji="0" lang="zh-CN" altLang="en-US" sz="800" b="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rPr>
              <a:t>：钙离子</a:t>
            </a:r>
            <a:endParaRPr kumimoji="0" lang="en-US" altLang="en-US" sz="800" b="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p:txBody>
      </p:sp>
      <p:grpSp>
        <p:nvGrpSpPr>
          <p:cNvPr id="96" name="组合 95">
            <a:extLst>
              <a:ext uri="{FF2B5EF4-FFF2-40B4-BE49-F238E27FC236}">
                <a16:creationId xmlns:a16="http://schemas.microsoft.com/office/drawing/2014/main" id="{9C487B7B-68DD-BF6E-F829-CA17BEC56F6E}"/>
              </a:ext>
            </a:extLst>
          </p:cNvPr>
          <p:cNvGrpSpPr/>
          <p:nvPr/>
        </p:nvGrpSpPr>
        <p:grpSpPr>
          <a:xfrm>
            <a:off x="7357579" y="4556115"/>
            <a:ext cx="4172268" cy="1088493"/>
            <a:chOff x="7357579" y="4556115"/>
            <a:chExt cx="4172268" cy="1088493"/>
          </a:xfrm>
        </p:grpSpPr>
        <p:sp>
          <p:nvSpPr>
            <p:cNvPr id="95" name="任意多边形: 形状 94">
              <a:extLst>
                <a:ext uri="{FF2B5EF4-FFF2-40B4-BE49-F238E27FC236}">
                  <a16:creationId xmlns:a16="http://schemas.microsoft.com/office/drawing/2014/main" id="{BB8CDBB8-BE6F-D287-32D9-0A529BCB5105}"/>
                </a:ext>
              </a:extLst>
            </p:cNvPr>
            <p:cNvSpPr/>
            <p:nvPr/>
          </p:nvSpPr>
          <p:spPr>
            <a:xfrm>
              <a:off x="7357579" y="4556115"/>
              <a:ext cx="4172268" cy="1088493"/>
            </a:xfrm>
            <a:custGeom>
              <a:avLst/>
              <a:gdLst>
                <a:gd name="connsiteX0" fmla="*/ 3489808 w 4172268"/>
                <a:gd name="connsiteY0" fmla="*/ 0 h 1088493"/>
                <a:gd name="connsiteX1" fmla="*/ 3645356 w 4172268"/>
                <a:gd name="connsiteY1" fmla="*/ 268187 h 1088493"/>
                <a:gd name="connsiteX2" fmla="*/ 4125248 w 4172268"/>
                <a:gd name="connsiteY2" fmla="*/ 268187 h 1088493"/>
                <a:gd name="connsiteX3" fmla="*/ 4172268 w 4172268"/>
                <a:gd name="connsiteY3" fmla="*/ 315207 h 1088493"/>
                <a:gd name="connsiteX4" fmla="*/ 4172268 w 4172268"/>
                <a:gd name="connsiteY4" fmla="*/ 1041473 h 1088493"/>
                <a:gd name="connsiteX5" fmla="*/ 4125248 w 4172268"/>
                <a:gd name="connsiteY5" fmla="*/ 1088493 h 1088493"/>
                <a:gd name="connsiteX6" fmla="*/ 47020 w 4172268"/>
                <a:gd name="connsiteY6" fmla="*/ 1088493 h 1088493"/>
                <a:gd name="connsiteX7" fmla="*/ 0 w 4172268"/>
                <a:gd name="connsiteY7" fmla="*/ 1041473 h 1088493"/>
                <a:gd name="connsiteX8" fmla="*/ 0 w 4172268"/>
                <a:gd name="connsiteY8" fmla="*/ 315207 h 1088493"/>
                <a:gd name="connsiteX9" fmla="*/ 47020 w 4172268"/>
                <a:gd name="connsiteY9" fmla="*/ 268187 h 1088493"/>
                <a:gd name="connsiteX10" fmla="*/ 3334259 w 4172268"/>
                <a:gd name="connsiteY10" fmla="*/ 268187 h 1088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72268" h="1088493">
                  <a:moveTo>
                    <a:pt x="3489808" y="0"/>
                  </a:moveTo>
                  <a:lnTo>
                    <a:pt x="3645356" y="268187"/>
                  </a:lnTo>
                  <a:lnTo>
                    <a:pt x="4125248" y="268187"/>
                  </a:lnTo>
                  <a:cubicBezTo>
                    <a:pt x="4151216" y="268187"/>
                    <a:pt x="4172268" y="289239"/>
                    <a:pt x="4172268" y="315207"/>
                  </a:cubicBezTo>
                  <a:lnTo>
                    <a:pt x="4172268" y="1041473"/>
                  </a:lnTo>
                  <a:cubicBezTo>
                    <a:pt x="4172268" y="1067441"/>
                    <a:pt x="4151216" y="1088493"/>
                    <a:pt x="4125248" y="1088493"/>
                  </a:cubicBezTo>
                  <a:lnTo>
                    <a:pt x="47020" y="1088493"/>
                  </a:lnTo>
                  <a:cubicBezTo>
                    <a:pt x="21052" y="1088493"/>
                    <a:pt x="0" y="1067441"/>
                    <a:pt x="0" y="1041473"/>
                  </a:cubicBezTo>
                  <a:lnTo>
                    <a:pt x="0" y="315207"/>
                  </a:lnTo>
                  <a:cubicBezTo>
                    <a:pt x="0" y="289239"/>
                    <a:pt x="21052" y="268187"/>
                    <a:pt x="47020" y="268187"/>
                  </a:cubicBezTo>
                  <a:lnTo>
                    <a:pt x="3334259" y="268187"/>
                  </a:lnTo>
                  <a:close/>
                </a:path>
              </a:pathLst>
            </a:custGeom>
            <a:solidFill>
              <a:schemeClr val="bg1"/>
            </a:solidFill>
            <a:ln w="9525" cap="rnd">
              <a:solidFill>
                <a:schemeClr val="accent1"/>
              </a:solidFill>
              <a:round/>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grpSp>
          <p:nvGrpSpPr>
            <p:cNvPr id="90" name="组合 89">
              <a:extLst>
                <a:ext uri="{FF2B5EF4-FFF2-40B4-BE49-F238E27FC236}">
                  <a16:creationId xmlns:a16="http://schemas.microsoft.com/office/drawing/2014/main" id="{49E8460E-D443-DC28-4D9D-76BD02787903}"/>
                </a:ext>
              </a:extLst>
            </p:cNvPr>
            <p:cNvGrpSpPr/>
            <p:nvPr/>
          </p:nvGrpSpPr>
          <p:grpSpPr>
            <a:xfrm>
              <a:off x="7459339" y="4918543"/>
              <a:ext cx="3968750" cy="631825"/>
              <a:chOff x="7415213" y="7789470"/>
              <a:chExt cx="3968750" cy="631825"/>
            </a:xfrm>
          </p:grpSpPr>
          <p:sp>
            <p:nvSpPr>
              <p:cNvPr id="56" name="文本框 55">
                <a:extLst>
                  <a:ext uri="{FF2B5EF4-FFF2-40B4-BE49-F238E27FC236}">
                    <a16:creationId xmlns:a16="http://schemas.microsoft.com/office/drawing/2014/main" id="{1393F70D-59C7-573E-A099-67C4B8804CE3}"/>
                  </a:ext>
                </a:extLst>
              </p:cNvPr>
              <p:cNvSpPr txBox="1"/>
              <p:nvPr/>
            </p:nvSpPr>
            <p:spPr bwMode="auto">
              <a:xfrm>
                <a:off x="7415213" y="7821220"/>
                <a:ext cx="1123950" cy="584200"/>
              </a:xfrm>
              <a:prstGeom prst="rect">
                <a:avLst/>
              </a:prstGeom>
              <a:noFill/>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chemeClr val="accent1"/>
                    </a:solidFill>
                    <a:uLnTx/>
                    <a:uFillTx/>
                    <a:latin typeface="微软雅黑" panose="020B0503020204020204" pitchFamily="34" charset="-122"/>
                    <a:ea typeface="微软雅黑" panose="020B0503020204020204" pitchFamily="34" charset="-122"/>
                    <a:cs typeface="+mn-cs"/>
                  </a:rPr>
                  <a:t>RANKL</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600" b="1" i="0" u="none" strike="noStrike" kern="1200" cap="none" spc="0" normalizeH="0" baseline="0" noProof="0" dirty="0">
                    <a:ln>
                      <a:noFill/>
                    </a:ln>
                    <a:solidFill>
                      <a:schemeClr val="accent1"/>
                    </a:solidFill>
                    <a:uLnTx/>
                    <a:uFillTx/>
                    <a:latin typeface="微软雅黑" panose="020B0503020204020204" pitchFamily="34" charset="-122"/>
                    <a:ea typeface="微软雅黑" panose="020B0503020204020204" pitchFamily="34" charset="-122"/>
                    <a:cs typeface="+mn-cs"/>
                  </a:rPr>
                  <a:t>恶性循环</a:t>
                </a:r>
                <a:endParaRPr kumimoji="0" lang="en-US" altLang="en-US" sz="1600" b="1" i="0" u="none" strike="noStrike" kern="1200" cap="none" spc="0" normalizeH="0" baseline="0" noProof="0" dirty="0">
                  <a:ln>
                    <a:noFill/>
                  </a:ln>
                  <a:solidFill>
                    <a:schemeClr val="accent1"/>
                  </a:solidFill>
                  <a:uLnTx/>
                  <a:uFillTx/>
                  <a:latin typeface="微软雅黑" panose="020B0503020204020204" pitchFamily="34" charset="-122"/>
                  <a:ea typeface="微软雅黑" panose="020B0503020204020204" pitchFamily="34" charset="-122"/>
                  <a:cs typeface="+mn-cs"/>
                </a:endParaRPr>
              </a:p>
            </p:txBody>
          </p:sp>
          <p:sp>
            <p:nvSpPr>
              <p:cNvPr id="57" name="文本框 56">
                <a:extLst>
                  <a:ext uri="{FF2B5EF4-FFF2-40B4-BE49-F238E27FC236}">
                    <a16:creationId xmlns:a16="http://schemas.microsoft.com/office/drawing/2014/main" id="{5BCC6D38-E742-BEDE-13CE-87C1C11B6DCE}"/>
                  </a:ext>
                </a:extLst>
              </p:cNvPr>
              <p:cNvSpPr txBox="1"/>
              <p:nvPr/>
            </p:nvSpPr>
            <p:spPr bwMode="auto">
              <a:xfrm>
                <a:off x="8388350" y="7789470"/>
                <a:ext cx="2449513" cy="307975"/>
              </a:xfrm>
              <a:prstGeom prst="rect">
                <a:avLst/>
              </a:prstGeom>
              <a:noFill/>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200" b="1" i="0" u="none" strike="noStrike" kern="1200" cap="none" spc="0" normalizeH="0" baseline="0" noProof="0" dirty="0">
                    <a:ln>
                      <a:noFill/>
                    </a:ln>
                    <a:solidFill>
                      <a:schemeClr val="accent1"/>
                    </a:solidFill>
                    <a:uLnTx/>
                    <a:uFillTx/>
                    <a:latin typeface="微软雅黑" panose="020B0503020204020204" pitchFamily="34" charset="-122"/>
                    <a:ea typeface="微软雅黑" panose="020B0503020204020204" pitchFamily="34" charset="-122"/>
                    <a:cs typeface="+mn-cs"/>
                  </a:rPr>
                  <a:t>→ 骨破坏 → </a:t>
                </a:r>
                <a:r>
                  <a:rPr kumimoji="0" lang="zh-CN" altLang="en-US" sz="1400" b="1" i="0" u="none" strike="noStrike" kern="1200" cap="none" spc="0" normalizeH="0" baseline="0" noProof="0" dirty="0">
                    <a:ln>
                      <a:noFill/>
                    </a:ln>
                    <a:solidFill>
                      <a:schemeClr val="accent1"/>
                    </a:solidFill>
                    <a:uLnTx/>
                    <a:uFillTx/>
                    <a:latin typeface="微软雅黑" panose="020B0503020204020204" pitchFamily="34" charset="-122"/>
                    <a:ea typeface="微软雅黑" panose="020B0503020204020204" pitchFamily="34" charset="-122"/>
                    <a:cs typeface="+mn-cs"/>
                  </a:rPr>
                  <a:t>骨相关事件</a:t>
                </a:r>
                <a:endParaRPr kumimoji="0" lang="en-US" altLang="en-US" sz="1200" b="1" i="0" u="none" strike="noStrike" kern="1200" cap="none" spc="0" normalizeH="0" baseline="0" noProof="0" dirty="0">
                  <a:ln>
                    <a:noFill/>
                  </a:ln>
                  <a:solidFill>
                    <a:schemeClr val="accent1"/>
                  </a:solidFill>
                  <a:uLnTx/>
                  <a:uFillTx/>
                  <a:latin typeface="微软雅黑" panose="020B0503020204020204" pitchFamily="34" charset="-122"/>
                  <a:ea typeface="微软雅黑" panose="020B0503020204020204" pitchFamily="34" charset="-122"/>
                  <a:cs typeface="+mn-cs"/>
                </a:endParaRPr>
              </a:p>
            </p:txBody>
          </p:sp>
          <p:sp>
            <p:nvSpPr>
              <p:cNvPr id="59" name="文本框 58">
                <a:extLst>
                  <a:ext uri="{FF2B5EF4-FFF2-40B4-BE49-F238E27FC236}">
                    <a16:creationId xmlns:a16="http://schemas.microsoft.com/office/drawing/2014/main" id="{64AF9B93-F74A-6092-9EA2-27AA0EE7DB93}"/>
                  </a:ext>
                </a:extLst>
              </p:cNvPr>
              <p:cNvSpPr txBox="1"/>
              <p:nvPr/>
            </p:nvSpPr>
            <p:spPr bwMode="auto">
              <a:xfrm>
                <a:off x="8388350" y="8113320"/>
                <a:ext cx="2995613" cy="307975"/>
              </a:xfrm>
              <a:prstGeom prst="rect">
                <a:avLst/>
              </a:prstGeom>
              <a:noFill/>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200" b="1" i="0" u="none" strike="noStrike" kern="1200" cap="none" spc="0" normalizeH="0" baseline="0" noProof="0">
                    <a:ln>
                      <a:noFill/>
                    </a:ln>
                    <a:solidFill>
                      <a:schemeClr val="accent1"/>
                    </a:solidFill>
                    <a:uLnTx/>
                    <a:uFillTx/>
                    <a:latin typeface="微软雅黑" panose="020B0503020204020204" pitchFamily="34" charset="-122"/>
                    <a:ea typeface="微软雅黑" panose="020B0503020204020204" pitchFamily="34" charset="-122"/>
                    <a:cs typeface="+mn-cs"/>
                  </a:rPr>
                  <a:t>→ 骨转移灶增殖 → </a:t>
                </a:r>
                <a:r>
                  <a:rPr kumimoji="0" lang="zh-CN" altLang="en-US" sz="1400" b="1" i="0" u="none" strike="noStrike" kern="1200" cap="none" spc="0" normalizeH="0" baseline="0" noProof="0">
                    <a:ln>
                      <a:noFill/>
                    </a:ln>
                    <a:solidFill>
                      <a:schemeClr val="accent1"/>
                    </a:solidFill>
                    <a:uLnTx/>
                    <a:uFillTx/>
                    <a:latin typeface="微软雅黑" panose="020B0503020204020204" pitchFamily="34" charset="-122"/>
                    <a:ea typeface="微软雅黑" panose="020B0503020204020204" pitchFamily="34" charset="-122"/>
                    <a:cs typeface="+mn-cs"/>
                  </a:rPr>
                  <a:t>系统治疗效果不佳</a:t>
                </a:r>
                <a:endParaRPr kumimoji="0" lang="en-US" altLang="en-US" sz="1200" b="1" i="0" u="none" strike="noStrike" kern="1200" cap="none" spc="0" normalizeH="0" baseline="0" noProof="0">
                  <a:ln>
                    <a:noFill/>
                  </a:ln>
                  <a:solidFill>
                    <a:schemeClr val="accent1"/>
                  </a:solidFill>
                  <a:uLnTx/>
                  <a:uFillTx/>
                  <a:latin typeface="微软雅黑" panose="020B0503020204020204" pitchFamily="34" charset="-122"/>
                  <a:ea typeface="微软雅黑" panose="020B0503020204020204" pitchFamily="34" charset="-122"/>
                  <a:cs typeface="+mn-cs"/>
                </a:endParaRPr>
              </a:p>
            </p:txBody>
          </p:sp>
          <p:sp>
            <p:nvSpPr>
              <p:cNvPr id="61" name="等腰三角形 60">
                <a:extLst>
                  <a:ext uri="{FF2B5EF4-FFF2-40B4-BE49-F238E27FC236}">
                    <a16:creationId xmlns:a16="http://schemas.microsoft.com/office/drawing/2014/main" id="{6FA0D4C9-0306-B532-38D3-05C93588AAA8}"/>
                  </a:ext>
                </a:extLst>
              </p:cNvPr>
              <p:cNvSpPr/>
              <p:nvPr/>
            </p:nvSpPr>
            <p:spPr bwMode="auto">
              <a:xfrm>
                <a:off x="8867775" y="8097445"/>
                <a:ext cx="155575" cy="46037"/>
              </a:xfrm>
              <a:prstGeom prst="triangle">
                <a:avLst/>
              </a:prstGeom>
              <a:solidFill>
                <a:schemeClr val="accent1"/>
              </a:solidFill>
              <a:ln>
                <a:solidFill>
                  <a:schemeClr val="accent1"/>
                </a:solidFill>
              </a:ln>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1">
                  <a:ln>
                    <a:noFill/>
                  </a:ln>
                  <a:solidFill>
                    <a:schemeClr val="accent1"/>
                  </a:solidFill>
                  <a:effectLst>
                    <a:outerShdw blurRad="38100" dist="38100" dir="2700000" algn="tl">
                      <a:srgbClr val="000000">
                        <a:alpha val="43137"/>
                      </a:srgbClr>
                    </a:outerShdw>
                  </a:effectLst>
                  <a:uLnTx/>
                  <a:uFillTx/>
                  <a:latin typeface="微软雅黑"/>
                  <a:ea typeface="微软雅黑"/>
                  <a:cs typeface="+mn-cs"/>
                </a:endParaRPr>
              </a:p>
            </p:txBody>
          </p:sp>
        </p:grpSp>
      </p:grpSp>
    </p:spTree>
    <p:custDataLst>
      <p:tags r:id="rId1"/>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hink-cell data - do not delete"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幻灯片" r:id="rId7" imgW="5715" imgH="5715" progId="TCLayout.ActiveDocument.1">
                  <p:embed/>
                </p:oleObj>
              </mc:Choice>
              <mc:Fallback>
                <p:oleObj name="think-cell 幻灯片" r:id="rId7" imgW="5715" imgH="5715" progId="TCLayout.ActiveDocument.1">
                  <p:embed/>
                  <p:pic>
                    <p:nvPicPr>
                      <p:cNvPr id="10" name="think-cell data - do not delete" hidden="1"/>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12" name="文本框 11">
            <a:extLst>
              <a:ext uri="{FF2B5EF4-FFF2-40B4-BE49-F238E27FC236}">
                <a16:creationId xmlns:a16="http://schemas.microsoft.com/office/drawing/2014/main" id="{5537265E-A8F7-0728-9AFE-322F773FCC48}"/>
              </a:ext>
            </a:extLst>
          </p:cNvPr>
          <p:cNvSpPr txBox="1"/>
          <p:nvPr/>
        </p:nvSpPr>
        <p:spPr>
          <a:xfrm>
            <a:off x="7117238" y="5249810"/>
            <a:ext cx="4644926" cy="1133238"/>
          </a:xfrm>
          <a:prstGeom prst="rect">
            <a:avLst/>
          </a:prstGeom>
          <a:solidFill>
            <a:schemeClr val="bg1"/>
          </a:solidFill>
          <a:ln>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path path="circle">
                <a:fillToRect r="100000" b="100000"/>
              </a:path>
              <a:tileRect l="-100000" t="-100000"/>
            </a:gradFill>
          </a:ln>
        </p:spPr>
        <p:txBody>
          <a:bodyPr wrap="square" anchor="ctr">
            <a:noAutofit/>
          </a:bodyPr>
          <a:lstStyle/>
          <a:p>
            <a:pPr marL="171450" marR="0" lvl="0" indent="-171450" defTabSz="914400" eaLnBrk="1" fontAlgn="base" latinLnBrk="0" hangingPunct="1">
              <a:spcAft>
                <a:spcPts val="600"/>
              </a:spcAft>
              <a:buClrTx/>
              <a:buSzTx/>
              <a:buFont typeface="Arial" panose="020B0604020202020204" pitchFamily="34" charset="0"/>
              <a:buChar char="•"/>
              <a:defRPr/>
            </a:pPr>
            <a:endParaRPr kumimoji="0" lang="zh-CN" altLang="en-US" sz="1400" b="1" i="1" u="none" strike="noStrike" kern="0" cap="none" spc="0" normalizeH="0" baseline="0" noProof="0">
              <a:ln>
                <a:noFill/>
              </a:ln>
              <a:solidFill>
                <a:srgbClr val="F36D52"/>
              </a:solidFill>
              <a:effectLst/>
              <a:uLnTx/>
              <a:uFillTx/>
              <a:latin typeface="微软雅黑" panose="020B0503020204020204" charset="-122"/>
              <a:ea typeface="微软雅黑" panose="020B0503020204020204" charset="-122"/>
              <a:cs typeface="微软雅黑" panose="020B0503020204020204" charset="-122"/>
            </a:endParaRPr>
          </a:p>
        </p:txBody>
      </p:sp>
      <p:sp>
        <p:nvSpPr>
          <p:cNvPr id="7" name="文本框 6">
            <a:extLst>
              <a:ext uri="{FF2B5EF4-FFF2-40B4-BE49-F238E27FC236}">
                <a16:creationId xmlns:a16="http://schemas.microsoft.com/office/drawing/2014/main" id="{9DE30459-1CE5-0D37-A479-5C1A2E7D6B41}"/>
              </a:ext>
            </a:extLst>
          </p:cNvPr>
          <p:cNvSpPr txBox="1"/>
          <p:nvPr/>
        </p:nvSpPr>
        <p:spPr>
          <a:xfrm>
            <a:off x="7397723" y="5529142"/>
            <a:ext cx="4271715" cy="677108"/>
          </a:xfrm>
          <a:prstGeom prst="rect">
            <a:avLst/>
          </a:prstGeom>
          <a:noFill/>
        </p:spPr>
        <p:txBody>
          <a:bodyPr wrap="square">
            <a:spAutoFit/>
          </a:bodyPr>
          <a:lstStyle/>
          <a:p>
            <a:pPr marL="108000" marR="0" lvl="0" indent="-108000" defTabSz="914400" eaLnBrk="1" fontAlgn="base" latinLnBrk="0" hangingPunct="1">
              <a:spcBef>
                <a:spcPts val="300"/>
              </a:spcBef>
              <a:spcAft>
                <a:spcPts val="300"/>
              </a:spcAft>
              <a:buClrTx/>
              <a:buSzTx/>
              <a:buFont typeface="Arial" panose="020B0604020202020204" pitchFamily="34" charset="0"/>
              <a:buChar char="•"/>
              <a:defRPr/>
            </a:pPr>
            <a:r>
              <a:rPr lang="zh-CN" altLang="en-US" sz="1100" b="1" i="1" kern="0">
                <a:solidFill>
                  <a:srgbClr val="F26649"/>
                </a:solidFill>
                <a:latin typeface="微软雅黑" panose="020B0503020204020204" charset="-122"/>
                <a:ea typeface="微软雅黑" panose="020B0503020204020204" charset="-122"/>
                <a:cs typeface="微软雅黑" panose="020B0503020204020204" charset="-122"/>
              </a:rPr>
              <a:t>骨相关事件</a:t>
            </a:r>
            <a:r>
              <a:rPr lang="en-US" altLang="zh-CN" sz="1100" b="1" i="1" kern="0">
                <a:solidFill>
                  <a:srgbClr val="F26649"/>
                </a:solidFill>
                <a:latin typeface="微软雅黑" panose="020B0503020204020204" charset="-122"/>
                <a:ea typeface="微软雅黑" panose="020B0503020204020204" charset="-122"/>
                <a:cs typeface="微软雅黑" panose="020B0503020204020204" charset="-122"/>
              </a:rPr>
              <a:t>(</a:t>
            </a:r>
            <a:r>
              <a:rPr kumimoji="0" lang="en-US" altLang="zh-CN" sz="1100" b="1" i="1" u="none" strike="noStrike" kern="0" cap="none" spc="0" normalizeH="0" baseline="0" noProof="0">
                <a:ln>
                  <a:noFill/>
                </a:ln>
                <a:solidFill>
                  <a:srgbClr val="F26649"/>
                </a:solidFill>
                <a:effectLst/>
                <a:uLnTx/>
                <a:uFillTx/>
                <a:latin typeface="微软雅黑" panose="020B0503020204020204" charset="-122"/>
                <a:ea typeface="微软雅黑" panose="020B0503020204020204" charset="-122"/>
                <a:cs typeface="微软雅黑" panose="020B0503020204020204" charset="-122"/>
              </a:rPr>
              <a:t>SRE)</a:t>
            </a:r>
            <a:r>
              <a:rPr kumimoji="0" lang="zh-CN" altLang="en-US" sz="1100" b="1" i="1" u="none" strike="noStrike" kern="0" cap="none" spc="0" normalizeH="0" baseline="0" noProof="0">
                <a:ln>
                  <a:noFill/>
                </a:ln>
                <a:solidFill>
                  <a:srgbClr val="F26649"/>
                </a:solidFill>
                <a:effectLst/>
                <a:uLnTx/>
                <a:uFillTx/>
                <a:latin typeface="微软雅黑" panose="020B0503020204020204" charset="-122"/>
                <a:ea typeface="微软雅黑" panose="020B0503020204020204" charset="-122"/>
                <a:cs typeface="微软雅黑" panose="020B0503020204020204" charset="-122"/>
              </a:rPr>
              <a:t>：</a:t>
            </a:r>
            <a:r>
              <a:rPr kumimoji="0" lang="zh-CN" altLang="en-US" sz="1100" b="0" i="1" u="none" strike="noStrike" kern="0" cap="none" spc="0" normalizeH="0" baseline="0" noProof="0">
                <a:ln>
                  <a:noFill/>
                </a:ln>
                <a:solidFill>
                  <a:srgbClr val="404040"/>
                </a:solidFill>
                <a:effectLst/>
                <a:uLnTx/>
                <a:uFillTx/>
                <a:latin typeface="微软雅黑" panose="020B0503020204020204" charset="-122"/>
                <a:ea typeface="微软雅黑" panose="020B0503020204020204" charset="-122"/>
                <a:cs typeface="微软雅黑" panose="020B0503020204020204" charset="-122"/>
              </a:rPr>
              <a:t>该研究定义的骨相关事件包括</a:t>
            </a:r>
            <a:r>
              <a:rPr lang="zh-CN" altLang="en-US" sz="1100" i="1" kern="0">
                <a:solidFill>
                  <a:srgbClr val="404040"/>
                </a:solidFill>
                <a:latin typeface="微软雅黑" panose="020B0503020204020204" charset="-122"/>
                <a:ea typeface="微软雅黑" panose="020B0503020204020204" charset="-122"/>
              </a:rPr>
              <a:t>病理</a:t>
            </a:r>
            <a:r>
              <a:rPr kumimoji="0" lang="zh-CN" altLang="en-US" sz="1100" b="0" i="1" u="none" strike="noStrike" kern="0" cap="none" spc="0" normalizeH="0" baseline="0" noProof="0">
                <a:ln>
                  <a:noFill/>
                </a:ln>
                <a:solidFill>
                  <a:srgbClr val="404040"/>
                </a:solidFill>
                <a:effectLst/>
                <a:uLnTx/>
                <a:uFillTx/>
                <a:latin typeface="微软雅黑" panose="020B0503020204020204" charset="-122"/>
                <a:ea typeface="微软雅黑" panose="020B0503020204020204" charset="-122"/>
                <a:cs typeface="微软雅黑" panose="020B0503020204020204" charset="-122"/>
              </a:rPr>
              <a:t>性骨折、骨手术、骨放疗或脊髓压迫（</a:t>
            </a:r>
            <a:r>
              <a:rPr lang="zh-CN" altLang="en-US" sz="1100" i="1" kern="0">
                <a:solidFill>
                  <a:srgbClr val="404040"/>
                </a:solidFill>
                <a:latin typeface="微软雅黑" panose="020B0503020204020204" charset="-122"/>
                <a:ea typeface="微软雅黑" panose="020B0503020204020204" charset="-122"/>
                <a:cs typeface="微软雅黑" panose="020B0503020204020204" charset="-122"/>
              </a:rPr>
              <a:t>骨转移导致的</a:t>
            </a:r>
            <a:r>
              <a:rPr kumimoji="0" lang="zh-CN" altLang="en-US" sz="1100" b="0" i="1" u="none" strike="noStrike" kern="0" cap="none" spc="0" normalizeH="0" baseline="0" noProof="0">
                <a:ln>
                  <a:noFill/>
                </a:ln>
                <a:solidFill>
                  <a:srgbClr val="404040"/>
                </a:solidFill>
                <a:effectLst/>
                <a:uLnTx/>
                <a:uFillTx/>
                <a:latin typeface="微软雅黑" panose="020B0503020204020204" charset="-122"/>
                <a:ea typeface="微软雅黑" panose="020B0503020204020204" charset="-122"/>
                <a:cs typeface="微软雅黑" panose="020B0503020204020204" charset="-122"/>
              </a:rPr>
              <a:t>骨并发症与相关干预）</a:t>
            </a:r>
            <a:endParaRPr kumimoji="0" lang="en-US" altLang="zh-CN" sz="1100" b="0" i="1" u="none" strike="noStrike" kern="0" cap="none" spc="0" normalizeH="0" baseline="0" noProof="0">
              <a:ln>
                <a:noFill/>
              </a:ln>
              <a:solidFill>
                <a:srgbClr val="404040"/>
              </a:solidFill>
              <a:effectLst/>
              <a:uLnTx/>
              <a:uFillTx/>
              <a:latin typeface="微软雅黑" panose="020B0503020204020204" charset="-122"/>
              <a:ea typeface="微软雅黑" panose="020B0503020204020204" charset="-122"/>
              <a:cs typeface="微软雅黑" panose="020B0503020204020204" charset="-122"/>
            </a:endParaRPr>
          </a:p>
          <a:p>
            <a:pPr marL="108000" marR="0" lvl="0" indent="-108000" defTabSz="914400" eaLnBrk="1" fontAlgn="base" latinLnBrk="0" hangingPunct="1">
              <a:spcBef>
                <a:spcPts val="300"/>
              </a:spcBef>
              <a:spcAft>
                <a:spcPts val="300"/>
              </a:spcAft>
              <a:buClrTx/>
              <a:buSzTx/>
              <a:buFont typeface="Arial" panose="020B0604020202020204" pitchFamily="34" charset="0"/>
              <a:buChar char="•"/>
              <a:defRPr/>
            </a:pPr>
            <a:r>
              <a:rPr lang="zh-CN" altLang="en-US" sz="1100" b="1" i="1" kern="0">
                <a:solidFill>
                  <a:srgbClr val="F26649"/>
                </a:solidFill>
                <a:latin typeface="微软雅黑" panose="020B0503020204020204" charset="-122"/>
                <a:ea typeface="微软雅黑" panose="020B0503020204020204" charset="-122"/>
              </a:rPr>
              <a:t>骨转移治疗的目标：骨转移瘤与骨破坏的全面抑制</a:t>
            </a:r>
            <a:endParaRPr lang="zh-CN" altLang="en-US" sz="1100" i="1" kern="0">
              <a:solidFill>
                <a:srgbClr val="404040"/>
              </a:solidFill>
              <a:latin typeface="微软雅黑" panose="020B0503020204020204" charset="-122"/>
              <a:ea typeface="微软雅黑" panose="020B0503020204020204" charset="-122"/>
            </a:endParaRPr>
          </a:p>
        </p:txBody>
      </p:sp>
      <p:sp>
        <p:nvSpPr>
          <p:cNvPr id="8" name="标题 7"/>
          <p:cNvSpPr>
            <a:spLocks noGrp="1"/>
          </p:cNvSpPr>
          <p:nvPr>
            <p:ph type="title"/>
          </p:nvPr>
        </p:nvSpPr>
        <p:spPr>
          <a:xfrm>
            <a:off x="497241" y="115527"/>
            <a:ext cx="9648246" cy="726700"/>
          </a:xfrm>
        </p:spPr>
        <p:txBody>
          <a:bodyPr vert="horz">
            <a:noAutofit/>
          </a:bodyPr>
          <a:lstStyle/>
          <a:p>
            <a:pPr algn="l"/>
            <a:r>
              <a:rPr lang="en-US" altLang="zh-CN" sz="2400" dirty="0">
                <a:latin typeface="微软雅黑" panose="020B0503020204020204" charset="-122"/>
                <a:ea typeface="微软雅黑" panose="020B0503020204020204" charset="-122"/>
                <a:cs typeface="微软雅黑" panose="020B0503020204020204" charset="-122"/>
              </a:rPr>
              <a:t>Study136</a:t>
            </a:r>
            <a:r>
              <a:rPr lang="zh-CN" altLang="en-US" sz="2400" dirty="0">
                <a:latin typeface="微软雅黑" panose="020B0503020204020204" charset="-122"/>
                <a:ea typeface="微软雅黑" panose="020B0503020204020204" charset="-122"/>
                <a:cs typeface="微软雅黑" panose="020B0503020204020204" charset="-122"/>
              </a:rPr>
              <a:t>：地舒单抗 </a:t>
            </a:r>
            <a:r>
              <a:rPr lang="en-US" altLang="zh-CN" sz="2400" dirty="0">
                <a:latin typeface="微软雅黑" panose="020B0503020204020204" charset="-122"/>
                <a:ea typeface="微软雅黑" panose="020B0503020204020204" charset="-122"/>
                <a:cs typeface="微软雅黑" panose="020B0503020204020204" charset="-122"/>
              </a:rPr>
              <a:t>vs. </a:t>
            </a:r>
            <a:r>
              <a:rPr lang="zh-CN" altLang="en-US" sz="2400" dirty="0">
                <a:latin typeface="微软雅黑" panose="020B0503020204020204" charset="-122"/>
                <a:ea typeface="微软雅黑" panose="020B0503020204020204" charset="-122"/>
                <a:cs typeface="微软雅黑" panose="020B0503020204020204" charset="-122"/>
              </a:rPr>
              <a:t>唑来膦酸治疗晚期乳腺癌</a:t>
            </a:r>
            <a:br>
              <a:rPr lang="en-US" altLang="zh-CN" sz="2400" dirty="0">
                <a:latin typeface="微软雅黑" panose="020B0503020204020204" charset="-122"/>
                <a:ea typeface="微软雅黑" panose="020B0503020204020204" charset="-122"/>
                <a:cs typeface="微软雅黑" panose="020B0503020204020204" charset="-122"/>
              </a:rPr>
            </a:br>
            <a:r>
              <a:rPr lang="zh-CN" altLang="en-US" sz="2400" dirty="0">
                <a:latin typeface="微软雅黑" panose="020B0503020204020204" charset="-122"/>
                <a:ea typeface="微软雅黑" panose="020B0503020204020204" charset="-122"/>
                <a:cs typeface="微软雅黑" panose="020B0503020204020204" charset="-122"/>
              </a:rPr>
              <a:t>骨转移疗效和安全性的全球多中心大型</a:t>
            </a:r>
            <a:r>
              <a:rPr lang="en-US" altLang="zh-CN" sz="2400" dirty="0">
                <a:latin typeface="微软雅黑" panose="020B0503020204020204" charset="-122"/>
                <a:ea typeface="微软雅黑" panose="020B0503020204020204" charset="-122"/>
                <a:cs typeface="微软雅黑" panose="020B0503020204020204" charset="-122"/>
              </a:rPr>
              <a:t>Ⅲ</a:t>
            </a:r>
            <a:r>
              <a:rPr lang="zh-CN" altLang="en-US" sz="2400" dirty="0">
                <a:latin typeface="微软雅黑" panose="020B0503020204020204" charset="-122"/>
                <a:ea typeface="微软雅黑" panose="020B0503020204020204" charset="-122"/>
                <a:cs typeface="微软雅黑" panose="020B0503020204020204" charset="-122"/>
              </a:rPr>
              <a:t>期临床研究</a:t>
            </a:r>
            <a:endParaRPr lang="en-US" sz="2400" dirty="0">
              <a:latin typeface="微软雅黑" panose="020B0503020204020204" charset="-122"/>
              <a:ea typeface="微软雅黑" panose="020B0503020204020204" charset="-122"/>
              <a:cs typeface="微软雅黑" panose="020B0503020204020204" charset="-122"/>
            </a:endParaRPr>
          </a:p>
        </p:txBody>
      </p:sp>
      <p:sp>
        <p:nvSpPr>
          <p:cNvPr id="114" name="矩形: 圆角 4"/>
          <p:cNvSpPr/>
          <p:nvPr/>
        </p:nvSpPr>
        <p:spPr>
          <a:xfrm>
            <a:off x="571192" y="2200922"/>
            <a:ext cx="2730028" cy="3383528"/>
          </a:xfrm>
          <a:prstGeom prst="roundRect">
            <a:avLst>
              <a:gd name="adj" fmla="val 8193"/>
            </a:avLst>
          </a:prstGeom>
          <a:noFill/>
          <a:ln w="25400" cap="flat" cmpd="sng" algn="ctr">
            <a:solidFill>
              <a:sysClr val="window" lastClr="FFFFFF">
                <a:lumMod val="75000"/>
              </a:sysClr>
            </a:solidFill>
            <a:prstDash val="solid"/>
            <a:headEnd type="triangle"/>
            <a:tailEnd type="triangle"/>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600" b="0" i="0" u="none" strike="noStrike" kern="0" cap="none" spc="0" normalizeH="0" baseline="0" noProof="0">
              <a:ln>
                <a:noFill/>
              </a:ln>
              <a:solidFill>
                <a:srgbClr val="333F48"/>
              </a:solidFill>
              <a:effectLst/>
              <a:uLnTx/>
              <a:uFillTx/>
              <a:latin typeface="微软雅黑" panose="020B0503020204020204" charset="-122"/>
              <a:ea typeface="微软雅黑" panose="020B0503020204020204" charset="-122"/>
              <a:cs typeface="Arial" panose="020B0604020202020204" pitchFamily="34" charset="0"/>
            </a:endParaRPr>
          </a:p>
        </p:txBody>
      </p:sp>
      <p:cxnSp>
        <p:nvCxnSpPr>
          <p:cNvPr id="115" name="连接符: 肘形 5"/>
          <p:cNvCxnSpPr/>
          <p:nvPr/>
        </p:nvCxnSpPr>
        <p:spPr>
          <a:xfrm>
            <a:off x="4654472" y="2841256"/>
            <a:ext cx="36000" cy="2206821"/>
          </a:xfrm>
          <a:prstGeom prst="bentConnector3">
            <a:avLst>
              <a:gd name="adj1" fmla="val -1376367"/>
            </a:avLst>
          </a:prstGeom>
          <a:noFill/>
          <a:ln w="25400" cap="flat" cmpd="sng" algn="ctr">
            <a:solidFill>
              <a:sysClr val="window" lastClr="FFFFFF">
                <a:lumMod val="75000"/>
              </a:sysClr>
            </a:solidFill>
            <a:prstDash val="solid"/>
            <a:headEnd type="triangle"/>
            <a:tailEnd type="triangle"/>
          </a:ln>
          <a:effectLst/>
        </p:spPr>
      </p:cxnSp>
      <p:cxnSp>
        <p:nvCxnSpPr>
          <p:cNvPr id="116" name="直接连接符 115"/>
          <p:cNvCxnSpPr/>
          <p:nvPr/>
        </p:nvCxnSpPr>
        <p:spPr>
          <a:xfrm>
            <a:off x="3314110" y="3834917"/>
            <a:ext cx="612000" cy="0"/>
          </a:xfrm>
          <a:prstGeom prst="line">
            <a:avLst/>
          </a:prstGeom>
          <a:noFill/>
          <a:ln w="25400" cap="flat" cmpd="sng" algn="ctr">
            <a:solidFill>
              <a:sysClr val="window" lastClr="FFFFFF">
                <a:lumMod val="75000"/>
              </a:sysClr>
            </a:solidFill>
            <a:prstDash val="solid"/>
          </a:ln>
          <a:effectLst/>
        </p:spPr>
      </p:cxnSp>
      <p:sp>
        <p:nvSpPr>
          <p:cNvPr id="117" name="矩形: 圆角 7"/>
          <p:cNvSpPr/>
          <p:nvPr/>
        </p:nvSpPr>
        <p:spPr>
          <a:xfrm>
            <a:off x="4473126" y="4395164"/>
            <a:ext cx="2897181" cy="1189286"/>
          </a:xfrm>
          <a:prstGeom prst="roundRect">
            <a:avLst/>
          </a:prstGeom>
          <a:solidFill>
            <a:srgbClr val="000000">
              <a:lumMod val="50000"/>
              <a:lumOff val="5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400" b="1"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微软雅黑" panose="020B0503020204020204" charset="-122"/>
              </a:rPr>
              <a:t>唑来膦酸 </a:t>
            </a:r>
            <a:r>
              <a:rPr kumimoji="0" lang="en-US" altLang="zh-CN" sz="1400" b="1"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微软雅黑" panose="020B0503020204020204" charset="-122"/>
              </a:rPr>
              <a:t>4mg </a:t>
            </a:r>
            <a:r>
              <a:rPr kumimoji="0" lang="zh-CN" altLang="en-US" sz="1400" b="1"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微软雅黑" panose="020B0503020204020204" charset="-122"/>
              </a:rPr>
              <a:t>静脉注射</a:t>
            </a:r>
            <a:endParaRPr kumimoji="0" lang="en-US" altLang="zh-CN" sz="1400" b="1"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微软雅黑" panose="020B0503020204020204" charset="-122"/>
            </a:endParaRPr>
          </a:p>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400" b="1"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微软雅黑" panose="020B0503020204020204" charset="-122"/>
              </a:rPr>
              <a:t>安慰剂 皮下注射</a:t>
            </a:r>
            <a:endParaRPr kumimoji="0" lang="en-US" altLang="zh-CN" sz="1400" b="1"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微软雅黑" panose="020B0503020204020204" charset="-122"/>
            </a:endParaRPr>
          </a:p>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400" b="1"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微软雅黑" panose="020B0503020204020204" charset="-122"/>
              </a:rPr>
              <a:t>Q4W</a:t>
            </a:r>
          </a:p>
          <a:p>
            <a:pPr marL="0" marR="0" lvl="0" indent="0" algn="ctr" defTabSz="914400" eaLnBrk="1" fontAlgn="auto" latinLnBrk="0" hangingPunct="1">
              <a:lnSpc>
                <a:spcPct val="100000"/>
              </a:lnSpc>
              <a:spcBef>
                <a:spcPts val="0"/>
              </a:spcBef>
              <a:spcAft>
                <a:spcPts val="0"/>
              </a:spcAft>
              <a:buClrTx/>
              <a:buSzTx/>
              <a:buFontTx/>
              <a:buNone/>
              <a:defRPr/>
            </a:pPr>
            <a:r>
              <a:rPr lang="en-US" altLang="zh-CN" sz="1400" b="1" kern="0">
                <a:solidFill>
                  <a:srgbClr val="FFFFFF"/>
                </a:solidFill>
                <a:latin typeface="微软雅黑" panose="020B0503020204020204" charset="-122"/>
                <a:ea typeface="微软雅黑" panose="020B0503020204020204" charset="-122"/>
                <a:cs typeface="微软雅黑" panose="020B0503020204020204" charset="-122"/>
              </a:rPr>
              <a:t>(n=1020)</a:t>
            </a:r>
            <a:endParaRPr kumimoji="0" lang="en-US" altLang="zh-CN" sz="1400" b="1"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微软雅黑" panose="020B0503020204020204" charset="-122"/>
            </a:endParaRPr>
          </a:p>
        </p:txBody>
      </p:sp>
      <p:sp>
        <p:nvSpPr>
          <p:cNvPr id="118" name="矩形: 圆角 8"/>
          <p:cNvSpPr/>
          <p:nvPr/>
        </p:nvSpPr>
        <p:spPr>
          <a:xfrm>
            <a:off x="4489751" y="2203114"/>
            <a:ext cx="2897181" cy="1189286"/>
          </a:xfrm>
          <a:prstGeom prst="roundRect">
            <a:avLst/>
          </a:prstGeom>
          <a:gradFill>
            <a:gsLst>
              <a:gs pos="0">
                <a:schemeClr val="accent2">
                  <a:lumMod val="60000"/>
                  <a:lumOff val="40000"/>
                </a:schemeClr>
              </a:gs>
              <a:gs pos="74000">
                <a:srgbClr val="EB613B"/>
              </a:gs>
              <a:gs pos="83000">
                <a:srgbClr val="EB613B"/>
              </a:gs>
              <a:gs pos="100000">
                <a:schemeClr val="accent2">
                  <a:lumMod val="60000"/>
                  <a:lumOff val="40000"/>
                </a:schemeClr>
              </a:gs>
            </a:gsLst>
            <a:lin ang="27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400" b="1"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微软雅黑" panose="020B0503020204020204" charset="-122"/>
              </a:rPr>
              <a:t>地舒单抗 </a:t>
            </a:r>
            <a:r>
              <a:rPr kumimoji="0" lang="en-US" altLang="zh-CN" sz="1400" b="1"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微软雅黑" panose="020B0503020204020204" charset="-122"/>
              </a:rPr>
              <a:t>120mg </a:t>
            </a:r>
            <a:r>
              <a:rPr kumimoji="0" lang="zh-CN" altLang="en-US" sz="1400" b="1"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微软雅黑" panose="020B0503020204020204" charset="-122"/>
              </a:rPr>
              <a:t>皮下注射</a:t>
            </a:r>
            <a:endParaRPr kumimoji="0" lang="en-US" altLang="zh-CN" sz="1400" b="1"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微软雅黑" panose="020B0503020204020204" charset="-122"/>
            </a:endParaRPr>
          </a:p>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400" b="1"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微软雅黑" panose="020B0503020204020204" charset="-122"/>
              </a:rPr>
              <a:t>安慰剂 静脉注射</a:t>
            </a:r>
            <a:endParaRPr kumimoji="0" lang="en-US" altLang="zh-CN" sz="1400" b="1"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微软雅黑" panose="020B0503020204020204" charset="-122"/>
            </a:endParaRPr>
          </a:p>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400" b="1"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微软雅黑" panose="020B0503020204020204" charset="-122"/>
              </a:rPr>
              <a:t>Q4W</a:t>
            </a:r>
          </a:p>
          <a:p>
            <a:pPr marL="0" marR="0" lvl="0" indent="0" algn="ctr" defTabSz="914400" eaLnBrk="1" fontAlgn="auto" latinLnBrk="0" hangingPunct="1">
              <a:lnSpc>
                <a:spcPct val="100000"/>
              </a:lnSpc>
              <a:spcBef>
                <a:spcPts val="0"/>
              </a:spcBef>
              <a:spcAft>
                <a:spcPts val="0"/>
              </a:spcAft>
              <a:buClrTx/>
              <a:buSzTx/>
              <a:buFontTx/>
              <a:buNone/>
              <a:defRPr/>
            </a:pPr>
            <a:r>
              <a:rPr lang="zh-CN" altLang="en-US" sz="1400" b="1" kern="0">
                <a:solidFill>
                  <a:srgbClr val="FFFFFF"/>
                </a:solidFill>
                <a:latin typeface="微软雅黑" panose="020B0503020204020204" charset="-122"/>
                <a:ea typeface="微软雅黑" panose="020B0503020204020204" charset="-122"/>
                <a:cs typeface="微软雅黑" panose="020B0503020204020204" charset="-122"/>
              </a:rPr>
              <a:t>（</a:t>
            </a:r>
            <a:r>
              <a:rPr lang="en-US" altLang="zh-CN" sz="1400" b="1" kern="0">
                <a:solidFill>
                  <a:srgbClr val="FFFFFF"/>
                </a:solidFill>
                <a:latin typeface="微软雅黑" panose="020B0503020204020204" charset="-122"/>
                <a:ea typeface="微软雅黑" panose="020B0503020204020204" charset="-122"/>
                <a:cs typeface="微软雅黑" panose="020B0503020204020204" charset="-122"/>
              </a:rPr>
              <a:t>n=1026</a:t>
            </a:r>
            <a:r>
              <a:rPr lang="zh-CN" altLang="en-US" sz="1400" b="1" kern="0">
                <a:solidFill>
                  <a:srgbClr val="FFFFFF"/>
                </a:solidFill>
                <a:latin typeface="微软雅黑" panose="020B0503020204020204" charset="-122"/>
                <a:ea typeface="微软雅黑" panose="020B0503020204020204" charset="-122"/>
                <a:cs typeface="微软雅黑" panose="020B0503020204020204" charset="-122"/>
              </a:rPr>
              <a:t>）</a:t>
            </a:r>
            <a:endParaRPr kumimoji="0" lang="en-US" altLang="zh-CN" sz="1400" b="1"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微软雅黑" panose="020B0503020204020204" charset="-122"/>
            </a:endParaRPr>
          </a:p>
        </p:txBody>
      </p:sp>
      <p:sp>
        <p:nvSpPr>
          <p:cNvPr id="119" name="矩形 118"/>
          <p:cNvSpPr/>
          <p:nvPr/>
        </p:nvSpPr>
        <p:spPr>
          <a:xfrm>
            <a:off x="732310" y="2326364"/>
            <a:ext cx="2395913" cy="3142480"/>
          </a:xfrm>
          <a:prstGeom prst="rect">
            <a:avLst/>
          </a:prstGeom>
        </p:spPr>
        <p:txBody>
          <a:bodyPr wrap="square">
            <a:spAutoFit/>
          </a:bodyPr>
          <a:lstStyle/>
          <a:p>
            <a:pPr marL="12700" algn="ctr">
              <a:lnSpc>
                <a:spcPct val="150000"/>
              </a:lnSpc>
              <a:tabLst>
                <a:tab pos="118110" algn="l"/>
              </a:tabLst>
              <a:defRPr/>
            </a:pPr>
            <a:r>
              <a:rPr lang="zh-CN" altLang="en-US" sz="1600" b="1" spc="20">
                <a:solidFill>
                  <a:srgbClr val="404040"/>
                </a:solidFill>
                <a:latin typeface="微软雅黑" panose="020B0503020204020204" charset="-122"/>
                <a:ea typeface="微软雅黑" panose="020B0503020204020204" charset="-122"/>
                <a:cs typeface="微软雅黑" panose="020B0503020204020204" charset="-122"/>
              </a:rPr>
              <a:t>主要入组标准</a:t>
            </a:r>
            <a:endParaRPr lang="en-US" altLang="zh-CN" sz="1600" b="1" spc="20">
              <a:solidFill>
                <a:srgbClr val="404040"/>
              </a:solidFill>
              <a:latin typeface="微软雅黑" panose="020B0503020204020204" charset="-122"/>
              <a:ea typeface="微软雅黑" panose="020B0503020204020204" charset="-122"/>
              <a:cs typeface="微软雅黑" panose="020B0503020204020204" charset="-122"/>
            </a:endParaRPr>
          </a:p>
          <a:p>
            <a:pPr marL="125095" indent="-112395">
              <a:lnSpc>
                <a:spcPct val="150000"/>
              </a:lnSpc>
              <a:buFontTx/>
              <a:buChar char="•"/>
              <a:tabLst>
                <a:tab pos="118110" algn="l"/>
              </a:tabLst>
              <a:defRPr/>
            </a:pPr>
            <a:r>
              <a:rPr lang="zh-CN" altLang="en-US" sz="1200" spc="20">
                <a:solidFill>
                  <a:srgbClr val="404040"/>
                </a:solidFill>
                <a:latin typeface="微软雅黑" panose="020B0503020204020204" charset="-122"/>
                <a:ea typeface="微软雅黑" panose="020B0503020204020204" charset="-122"/>
                <a:cs typeface="微软雅黑" panose="020B0503020204020204" charset="-122"/>
              </a:rPr>
              <a:t>≥</a:t>
            </a:r>
            <a:r>
              <a:rPr lang="en-US" altLang="zh-CN" sz="1200" spc="20">
                <a:solidFill>
                  <a:srgbClr val="404040"/>
                </a:solidFill>
                <a:latin typeface="微软雅黑" panose="020B0503020204020204" charset="-122"/>
                <a:ea typeface="微软雅黑" panose="020B0503020204020204" charset="-122"/>
                <a:cs typeface="微软雅黑" panose="020B0503020204020204" charset="-122"/>
              </a:rPr>
              <a:t>18</a:t>
            </a:r>
            <a:r>
              <a:rPr lang="zh-CN" altLang="en-US" sz="1200" spc="20">
                <a:solidFill>
                  <a:srgbClr val="404040"/>
                </a:solidFill>
                <a:latin typeface="微软雅黑" panose="020B0503020204020204" charset="-122"/>
                <a:ea typeface="微软雅黑" panose="020B0503020204020204" charset="-122"/>
                <a:cs typeface="微软雅黑" panose="020B0503020204020204" charset="-122"/>
              </a:rPr>
              <a:t>岁女性</a:t>
            </a:r>
          </a:p>
          <a:p>
            <a:pPr marL="125095" indent="-112395">
              <a:lnSpc>
                <a:spcPct val="150000"/>
              </a:lnSpc>
              <a:buFontTx/>
              <a:buChar char="•"/>
              <a:tabLst>
                <a:tab pos="118110" algn="l"/>
              </a:tabLst>
              <a:defRPr/>
            </a:pPr>
            <a:r>
              <a:rPr lang="zh-CN" altLang="en-US" sz="1200" spc="20">
                <a:solidFill>
                  <a:srgbClr val="404040"/>
                </a:solidFill>
                <a:latin typeface="微软雅黑" panose="020B0503020204020204" charset="-122"/>
                <a:ea typeface="微软雅黑" panose="020B0503020204020204" charset="-122"/>
                <a:cs typeface="微软雅黑" panose="020B0503020204020204" charset="-122"/>
              </a:rPr>
              <a:t>确诊乳腺癌</a:t>
            </a:r>
          </a:p>
          <a:p>
            <a:pPr marL="125095" indent="-112395">
              <a:lnSpc>
                <a:spcPct val="150000"/>
              </a:lnSpc>
              <a:buFontTx/>
              <a:buChar char="•"/>
              <a:tabLst>
                <a:tab pos="118110" algn="l"/>
              </a:tabLst>
              <a:defRPr/>
            </a:pPr>
            <a:r>
              <a:rPr lang="en-US" altLang="zh-CN" sz="1200" spc="20">
                <a:solidFill>
                  <a:srgbClr val="404040"/>
                </a:solidFill>
                <a:latin typeface="微软雅黑" panose="020B0503020204020204" charset="-122"/>
                <a:ea typeface="微软雅黑" panose="020B0503020204020204" charset="-122"/>
                <a:cs typeface="微软雅黑" panose="020B0503020204020204" charset="-122"/>
              </a:rPr>
              <a:t>1</a:t>
            </a:r>
            <a:r>
              <a:rPr lang="zh-CN" altLang="en-US" sz="1200" spc="20">
                <a:solidFill>
                  <a:srgbClr val="404040"/>
                </a:solidFill>
                <a:latin typeface="微软雅黑" panose="020B0503020204020204" charset="-122"/>
                <a:ea typeface="微软雅黑" panose="020B0503020204020204" charset="-122"/>
                <a:cs typeface="微软雅黑" panose="020B0503020204020204" charset="-122"/>
              </a:rPr>
              <a:t>个或以上骨转移的证据</a:t>
            </a:r>
          </a:p>
          <a:p>
            <a:pPr marL="125095" indent="-112395">
              <a:lnSpc>
                <a:spcPct val="150000"/>
              </a:lnSpc>
              <a:buFontTx/>
              <a:buChar char="•"/>
              <a:tabLst>
                <a:tab pos="118110" algn="l"/>
              </a:tabLst>
              <a:defRPr/>
            </a:pPr>
            <a:r>
              <a:rPr lang="zh-CN" altLang="en-US" sz="1200" spc="20">
                <a:solidFill>
                  <a:srgbClr val="404040"/>
                </a:solidFill>
                <a:latin typeface="微软雅黑" panose="020B0503020204020204" charset="-122"/>
                <a:ea typeface="微软雅黑" panose="020B0503020204020204" charset="-122"/>
                <a:cs typeface="微软雅黑" panose="020B0503020204020204" charset="-122"/>
              </a:rPr>
              <a:t>足够的器官功能</a:t>
            </a:r>
          </a:p>
          <a:p>
            <a:pPr marL="125095" indent="-112395">
              <a:lnSpc>
                <a:spcPct val="150000"/>
              </a:lnSpc>
              <a:buFontTx/>
              <a:buChar char="•"/>
              <a:tabLst>
                <a:tab pos="118110" algn="l"/>
              </a:tabLst>
              <a:defRPr/>
            </a:pPr>
            <a:r>
              <a:rPr lang="en-US" altLang="zh-CN" sz="1200" spc="20">
                <a:solidFill>
                  <a:srgbClr val="404040"/>
                </a:solidFill>
                <a:latin typeface="微软雅黑" panose="020B0503020204020204" charset="-122"/>
                <a:ea typeface="微软雅黑" panose="020B0503020204020204" charset="-122"/>
                <a:cs typeface="微软雅黑" panose="020B0503020204020204" charset="-122"/>
              </a:rPr>
              <a:t>ECOG PS 0-2</a:t>
            </a:r>
          </a:p>
          <a:p>
            <a:pPr marL="125095" indent="-112395">
              <a:lnSpc>
                <a:spcPct val="150000"/>
              </a:lnSpc>
              <a:buFontTx/>
              <a:buChar char="•"/>
              <a:tabLst>
                <a:tab pos="118110" algn="l"/>
              </a:tabLst>
              <a:defRPr/>
            </a:pPr>
            <a:r>
              <a:rPr lang="zh-CN" altLang="en-US" sz="1200" spc="20">
                <a:solidFill>
                  <a:srgbClr val="404040"/>
                </a:solidFill>
                <a:latin typeface="微软雅黑" panose="020B0503020204020204" charset="-122"/>
                <a:ea typeface="微软雅黑" panose="020B0503020204020204" charset="-122"/>
                <a:cs typeface="微软雅黑" panose="020B0503020204020204" charset="-122"/>
              </a:rPr>
              <a:t>血清钙 </a:t>
            </a:r>
            <a:r>
              <a:rPr lang="en-US" altLang="zh-CN" sz="1200" spc="20">
                <a:solidFill>
                  <a:srgbClr val="404040"/>
                </a:solidFill>
                <a:latin typeface="微软雅黑" panose="020B0503020204020204" charset="-122"/>
                <a:ea typeface="微软雅黑" panose="020B0503020204020204" charset="-122"/>
                <a:cs typeface="微软雅黑" panose="020B0503020204020204" charset="-122"/>
              </a:rPr>
              <a:t>2.0-2.9 mmol/L</a:t>
            </a:r>
          </a:p>
          <a:p>
            <a:pPr marL="125095" indent="-112395">
              <a:lnSpc>
                <a:spcPct val="150000"/>
              </a:lnSpc>
              <a:buFontTx/>
              <a:buChar char="•"/>
              <a:tabLst>
                <a:tab pos="118110" algn="l"/>
              </a:tabLst>
              <a:defRPr/>
            </a:pPr>
            <a:r>
              <a:rPr lang="en-US" altLang="zh-CN" sz="1200" spc="20">
                <a:solidFill>
                  <a:srgbClr val="404040"/>
                </a:solidFill>
                <a:latin typeface="微软雅黑" panose="020B0503020204020204" charset="-122"/>
                <a:ea typeface="微软雅黑" panose="020B0503020204020204" charset="-122"/>
                <a:cs typeface="微软雅黑" panose="020B0503020204020204" charset="-122"/>
              </a:rPr>
              <a:t>CrCl≥30mL/min</a:t>
            </a:r>
          </a:p>
          <a:p>
            <a:pPr marL="125095" indent="-112395">
              <a:lnSpc>
                <a:spcPct val="150000"/>
              </a:lnSpc>
              <a:buFontTx/>
              <a:buChar char="•"/>
              <a:tabLst>
                <a:tab pos="118110" algn="l"/>
              </a:tabLst>
              <a:defRPr/>
            </a:pPr>
            <a:r>
              <a:rPr lang="zh-CN" altLang="en-US" sz="1200" spc="20">
                <a:solidFill>
                  <a:srgbClr val="404040"/>
                </a:solidFill>
                <a:latin typeface="微软雅黑" panose="020B0503020204020204" charset="-122"/>
                <a:ea typeface="微软雅黑" panose="020B0503020204020204" charset="-122"/>
                <a:cs typeface="微软雅黑" panose="020B0503020204020204" charset="-122"/>
              </a:rPr>
              <a:t>排除既往或目前使用双膦酸盐的患者</a:t>
            </a:r>
          </a:p>
        </p:txBody>
      </p:sp>
      <p:sp>
        <p:nvSpPr>
          <p:cNvPr id="121" name="椭圆 120"/>
          <p:cNvSpPr/>
          <p:nvPr/>
        </p:nvSpPr>
        <p:spPr>
          <a:xfrm>
            <a:off x="3830816" y="3495719"/>
            <a:ext cx="612000" cy="658175"/>
          </a:xfrm>
          <a:prstGeom prst="ellipse">
            <a:avLst/>
          </a:prstGeom>
          <a:gradFill>
            <a:gsLst>
              <a:gs pos="0">
                <a:schemeClr val="accent2">
                  <a:lumMod val="60000"/>
                  <a:lumOff val="40000"/>
                </a:schemeClr>
              </a:gs>
              <a:gs pos="74000">
                <a:srgbClr val="EB613B"/>
              </a:gs>
              <a:gs pos="83000">
                <a:srgbClr val="EB613B"/>
              </a:gs>
              <a:gs pos="100000">
                <a:schemeClr val="accent2">
                  <a:lumMod val="60000"/>
                  <a:lumOff val="40000"/>
                </a:schemeClr>
              </a:gs>
            </a:gsLst>
            <a:lin ang="2700000" scaled="0"/>
          </a:grad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600" b="1"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Arial" panose="020B0604020202020204" pitchFamily="34" charset="0"/>
              </a:rPr>
              <a:t>R</a:t>
            </a:r>
          </a:p>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600" b="1"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Arial" panose="020B0604020202020204" pitchFamily="34" charset="0"/>
              </a:rPr>
              <a:t>1:1</a:t>
            </a:r>
            <a:endParaRPr kumimoji="0" lang="zh-CN" altLang="en-US" sz="1600" b="1"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Arial" panose="020B0604020202020204" pitchFamily="34" charset="0"/>
            </a:endParaRPr>
          </a:p>
        </p:txBody>
      </p:sp>
      <p:sp>
        <p:nvSpPr>
          <p:cNvPr id="122" name="矩形: 圆角 7"/>
          <p:cNvSpPr/>
          <p:nvPr/>
        </p:nvSpPr>
        <p:spPr>
          <a:xfrm>
            <a:off x="7782257" y="3294906"/>
            <a:ext cx="432895" cy="1189286"/>
          </a:xfrm>
          <a:prstGeom prst="roundRect">
            <a:avLst/>
          </a:prstGeom>
          <a:solidFill>
            <a:srgbClr val="000000">
              <a:lumMod val="50000"/>
              <a:lumOff val="5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400" b="1"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Arial" panose="020B0604020202020204" pitchFamily="34" charset="0"/>
              </a:rPr>
              <a:t>随访</a:t>
            </a:r>
          </a:p>
        </p:txBody>
      </p:sp>
      <p:cxnSp>
        <p:nvCxnSpPr>
          <p:cNvPr id="123" name="连接符: 肘形 122"/>
          <p:cNvCxnSpPr>
            <a:stCxn id="118" idx="3"/>
            <a:endCxn id="122" idx="1"/>
          </p:cNvCxnSpPr>
          <p:nvPr/>
        </p:nvCxnSpPr>
        <p:spPr bwMode="auto">
          <a:xfrm>
            <a:off x="7386932" y="2797757"/>
            <a:ext cx="395325" cy="1091792"/>
          </a:xfrm>
          <a:prstGeom prst="bentConnector3">
            <a:avLst/>
          </a:prstGeom>
          <a:solidFill>
            <a:srgbClr val="418AB3"/>
          </a:solidFill>
          <a:ln w="28575" cap="flat" cmpd="sng" algn="ctr">
            <a:solidFill>
              <a:srgbClr val="DDDDDD">
                <a:lumMod val="75000"/>
              </a:srgbClr>
            </a:solidFill>
            <a:prstDash val="solid"/>
            <a:round/>
            <a:headEnd type="none" w="med" len="med"/>
            <a:tailEnd type="none" w="med" len="med"/>
          </a:ln>
          <a:effectLst/>
        </p:spPr>
      </p:cxnSp>
      <p:cxnSp>
        <p:nvCxnSpPr>
          <p:cNvPr id="124" name="连接符: 肘形 123"/>
          <p:cNvCxnSpPr>
            <a:stCxn id="117" idx="3"/>
            <a:endCxn id="122" idx="1"/>
          </p:cNvCxnSpPr>
          <p:nvPr/>
        </p:nvCxnSpPr>
        <p:spPr bwMode="auto">
          <a:xfrm flipV="1">
            <a:off x="7370307" y="3889550"/>
            <a:ext cx="411950" cy="1100258"/>
          </a:xfrm>
          <a:prstGeom prst="bentConnector3">
            <a:avLst/>
          </a:prstGeom>
          <a:solidFill>
            <a:srgbClr val="418AB3"/>
          </a:solidFill>
          <a:ln w="28575" cap="flat" cmpd="sng" algn="ctr">
            <a:solidFill>
              <a:srgbClr val="DDDDDD">
                <a:lumMod val="75000"/>
              </a:srgbClr>
            </a:solidFill>
            <a:prstDash val="solid"/>
            <a:round/>
            <a:headEnd type="none" w="med" len="med"/>
            <a:tailEnd type="none" w="med" len="med"/>
          </a:ln>
          <a:effectLst/>
        </p:spPr>
      </p:cxnSp>
      <p:sp>
        <p:nvSpPr>
          <p:cNvPr id="126" name="文本框 125"/>
          <p:cNvSpPr txBox="1"/>
          <p:nvPr/>
        </p:nvSpPr>
        <p:spPr>
          <a:xfrm>
            <a:off x="732310" y="5810101"/>
            <a:ext cx="3586140" cy="362098"/>
          </a:xfrm>
          <a:prstGeom prst="rect">
            <a:avLst/>
          </a:prstGeom>
          <a:noFill/>
        </p:spPr>
        <p:txBody>
          <a:bodyPr wrap="square">
            <a:spAutoFit/>
          </a:bodyPr>
          <a:lstStyle/>
          <a:p>
            <a:pPr marL="0" marR="0" lvl="0" indent="0" defTabSz="914400" eaLnBrk="1" fontAlgn="base" latinLnBrk="0" hangingPunct="1">
              <a:lnSpc>
                <a:spcPct val="150000"/>
              </a:lnSpc>
              <a:spcBef>
                <a:spcPct val="0"/>
              </a:spcBef>
              <a:spcAft>
                <a:spcPct val="0"/>
              </a:spcAft>
              <a:buClrTx/>
              <a:buSzTx/>
              <a:buFontTx/>
              <a:buNone/>
              <a:defRPr/>
            </a:pPr>
            <a:r>
              <a:rPr kumimoji="0" lang="en-US" altLang="zh-CN" sz="1200" b="0" i="0" u="none" strike="noStrike" kern="0" cap="none" spc="0" normalizeH="0" baseline="0" noProof="0">
                <a:ln>
                  <a:noFill/>
                </a:ln>
                <a:solidFill>
                  <a:srgbClr val="404040"/>
                </a:solidFill>
                <a:effectLst/>
                <a:uLnTx/>
                <a:uFillTx/>
                <a:latin typeface="微软雅黑" panose="020B0503020204020204" charset="-122"/>
                <a:ea typeface="微软雅黑" panose="020B0503020204020204" charset="-122"/>
                <a:cs typeface="微软雅黑" panose="020B0503020204020204" charset="-122"/>
              </a:rPr>
              <a:t>SRE</a:t>
            </a:r>
            <a:r>
              <a:rPr kumimoji="0" lang="zh-CN" altLang="en-US" sz="1200" b="0" i="0" u="none" strike="noStrike" kern="0" cap="none" spc="0" normalizeH="0" baseline="0" noProof="0">
                <a:ln>
                  <a:noFill/>
                </a:ln>
                <a:solidFill>
                  <a:srgbClr val="404040"/>
                </a:solidFill>
                <a:effectLst/>
                <a:uLnTx/>
                <a:uFillTx/>
                <a:latin typeface="微软雅黑" panose="020B0503020204020204" charset="-122"/>
                <a:ea typeface="微软雅黑" panose="020B0503020204020204" charset="-122"/>
                <a:cs typeface="微软雅黑" panose="020B0503020204020204" charset="-122"/>
              </a:rPr>
              <a:t>：病理性骨折、骨手术、骨放疗或脊髓压迫</a:t>
            </a:r>
          </a:p>
        </p:txBody>
      </p:sp>
      <p:sp>
        <p:nvSpPr>
          <p:cNvPr id="45" name="文本框 44"/>
          <p:cNvSpPr txBox="1"/>
          <p:nvPr>
            <p:custDataLst>
              <p:tags r:id="rId2"/>
            </p:custDataLst>
          </p:nvPr>
        </p:nvSpPr>
        <p:spPr>
          <a:xfrm>
            <a:off x="360045" y="6659245"/>
            <a:ext cx="5293360" cy="198755"/>
          </a:xfrm>
          <a:prstGeom prst="rect">
            <a:avLst/>
          </a:prstGeom>
          <a:noFill/>
        </p:spPr>
        <p:txBody>
          <a:bodyPr wrap="square" rtlCol="0">
            <a:spAutoFit/>
          </a:bodyPr>
          <a:lstStyle/>
          <a:p>
            <a:pPr marL="228600" indent="-228600">
              <a:lnSpc>
                <a:spcPct val="100000"/>
              </a:lnSpc>
              <a:buAutoNum type="arabicPeriod"/>
            </a:pPr>
            <a:r>
              <a:rPr lang="en-US" altLang="zh-CN" sz="700" err="1">
                <a:solidFill>
                  <a:schemeClr val="bg1">
                    <a:lumMod val="50000"/>
                  </a:schemeClr>
                </a:solidFill>
                <a:latin typeface="微软雅黑" panose="020B0503020204020204" charset="-122"/>
                <a:ea typeface="微软雅黑" panose="020B0503020204020204" charset="-122"/>
                <a:cs typeface="微软雅黑" panose="020B0503020204020204" charset="-122"/>
              </a:rPr>
              <a:t>Stopeck</a:t>
            </a:r>
            <a:r>
              <a:rPr lang="en-US" altLang="zh-CN" sz="700">
                <a:solidFill>
                  <a:schemeClr val="bg1">
                    <a:lumMod val="50000"/>
                  </a:schemeClr>
                </a:solidFill>
                <a:latin typeface="微软雅黑" panose="020B0503020204020204" charset="-122"/>
                <a:ea typeface="微软雅黑" panose="020B0503020204020204" charset="-122"/>
                <a:cs typeface="微软雅黑" panose="020B0503020204020204" charset="-122"/>
              </a:rPr>
              <a:t>, Alison T., et al. Journal of clinical oncology 28.35 (2010) 5132-5139.</a:t>
            </a:r>
            <a:endParaRPr lang="da-DK" altLang="zh-CN" sz="700">
              <a:solidFill>
                <a:schemeClr val="bg1">
                  <a:lumMod val="50000"/>
                </a:schemeClr>
              </a:solidFill>
              <a:latin typeface="微软雅黑" panose="020B0503020204020204" charset="-122"/>
              <a:ea typeface="微软雅黑" panose="020B0503020204020204" charset="-122"/>
              <a:cs typeface="微软雅黑" panose="020B0503020204020204" charset="-122"/>
            </a:endParaRPr>
          </a:p>
        </p:txBody>
      </p:sp>
      <p:grpSp>
        <p:nvGrpSpPr>
          <p:cNvPr id="2" name="组合 1">
            <a:extLst>
              <a:ext uri="{FF2B5EF4-FFF2-40B4-BE49-F238E27FC236}">
                <a16:creationId xmlns:a16="http://schemas.microsoft.com/office/drawing/2014/main" id="{3259E266-24CB-812F-312E-8759D8AF23BE}"/>
              </a:ext>
            </a:extLst>
          </p:cNvPr>
          <p:cNvGrpSpPr/>
          <p:nvPr/>
        </p:nvGrpSpPr>
        <p:grpSpPr>
          <a:xfrm>
            <a:off x="352527" y="1026550"/>
            <a:ext cx="11538321" cy="938530"/>
            <a:chOff x="1326474" y="2505242"/>
            <a:chExt cx="9257993" cy="1937859"/>
          </a:xfrm>
        </p:grpSpPr>
        <p:sp>
          <p:nvSpPr>
            <p:cNvPr id="3" name="矩形: 圆角 9">
              <a:extLst>
                <a:ext uri="{FF2B5EF4-FFF2-40B4-BE49-F238E27FC236}">
                  <a16:creationId xmlns:a16="http://schemas.microsoft.com/office/drawing/2014/main" id="{C0A2D264-D3B6-6E3A-F1EE-F43236AF4487}"/>
                </a:ext>
              </a:extLst>
            </p:cNvPr>
            <p:cNvSpPr/>
            <p:nvPr>
              <p:custDataLst>
                <p:tags r:id="rId3"/>
              </p:custDataLst>
            </p:nvPr>
          </p:nvSpPr>
          <p:spPr>
            <a:xfrm>
              <a:off x="1352728" y="2547135"/>
              <a:ext cx="9231739" cy="1895966"/>
            </a:xfrm>
            <a:prstGeom prst="roundRect">
              <a:avLst>
                <a:gd name="adj" fmla="val 2106"/>
              </a:avLst>
            </a:prstGeom>
            <a:solidFill>
              <a:srgbClr val="EA6F3F">
                <a:alpha val="63000"/>
              </a:srgbClr>
            </a:solidFill>
            <a:ln w="9525">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Calibri" panose="020F0502020204030204" pitchFamily="34" charset="0"/>
              </a:endParaRPr>
            </a:p>
          </p:txBody>
        </p:sp>
        <p:sp>
          <p:nvSpPr>
            <p:cNvPr id="5" name="矩形: 圆角 10">
              <a:extLst>
                <a:ext uri="{FF2B5EF4-FFF2-40B4-BE49-F238E27FC236}">
                  <a16:creationId xmlns:a16="http://schemas.microsoft.com/office/drawing/2014/main" id="{A11E066E-1D56-E71A-2788-3A96998D01AC}"/>
                </a:ext>
              </a:extLst>
            </p:cNvPr>
            <p:cNvSpPr/>
            <p:nvPr>
              <p:custDataLst>
                <p:tags r:id="rId4"/>
              </p:custDataLst>
            </p:nvPr>
          </p:nvSpPr>
          <p:spPr>
            <a:xfrm>
              <a:off x="1326474" y="2505242"/>
              <a:ext cx="9216000" cy="1842068"/>
            </a:xfrm>
            <a:prstGeom prst="roundRect">
              <a:avLst>
                <a:gd name="adj" fmla="val 2106"/>
              </a:avLst>
            </a:prstGeom>
            <a:solidFill>
              <a:schemeClr val="bg1"/>
            </a:solidFill>
            <a:ln w="12700">
              <a:gradFill flip="none" rotWithShape="1">
                <a:gsLst>
                  <a:gs pos="52000">
                    <a:srgbClr val="FFFFFF"/>
                  </a:gs>
                  <a:gs pos="0">
                    <a:schemeClr val="accent2">
                      <a:lumMod val="40000"/>
                      <a:lumOff val="60000"/>
                    </a:schemeClr>
                  </a:gs>
                  <a:gs pos="100000">
                    <a:srgbClr val="FFFFFF"/>
                  </a:gs>
                </a:gsLst>
                <a:lin ang="4800000" scaled="0"/>
                <a:tileRect/>
              </a:gradFill>
              <a:prstDash val="solid"/>
            </a:ln>
          </p:spPr>
          <p:style>
            <a:lnRef idx="2">
              <a:schemeClr val="accent1">
                <a:shade val="50000"/>
              </a:schemeClr>
            </a:lnRef>
            <a:fillRef idx="1">
              <a:schemeClr val="accent1"/>
            </a:fillRef>
            <a:effectRef idx="0">
              <a:schemeClr val="accent1"/>
            </a:effectRef>
            <a:fontRef idx="minor">
              <a:schemeClr val="lt1"/>
            </a:fontRef>
          </p:style>
          <p:txBody>
            <a:bodyPr lIns="108000" tIns="0" rIns="108000" bIns="0" rtlCol="0" anchor="ctr"/>
            <a:lstStyle/>
            <a:p>
              <a:pPr marL="252000" indent="-252000">
                <a:lnSpc>
                  <a:spcPct val="120000"/>
                </a:lnSpc>
                <a:buClr>
                  <a:schemeClr val="accent2"/>
                </a:buClr>
                <a:buFont typeface="Wingdings" panose="05000000000000000000" pitchFamily="2" charset="2"/>
                <a:buChar char="Ø"/>
              </a:pPr>
              <a:r>
                <a:rPr lang="en-US" altLang="zh-CN" sz="1500" b="1" kern="100" dirty="0">
                  <a:solidFill>
                    <a:srgbClr val="F36D52"/>
                  </a:solidFill>
                  <a:latin typeface="微软雅黑" panose="020B0503020204020204" charset="-122"/>
                  <a:ea typeface="微软雅黑" panose="020B0503020204020204" charset="-122"/>
                  <a:cs typeface="微软雅黑" panose="020B0503020204020204" charset="-122"/>
                  <a:sym typeface="+mn-lt"/>
                </a:rPr>
                <a:t>Study136</a:t>
              </a:r>
              <a:r>
                <a:rPr lang="zh-CN" altLang="en-US" sz="1500" b="1" kern="100" dirty="0">
                  <a:solidFill>
                    <a:srgbClr val="F36D52"/>
                  </a:solidFill>
                  <a:latin typeface="微软雅黑" panose="020B0503020204020204" charset="-122"/>
                  <a:ea typeface="微软雅黑" panose="020B0503020204020204" charset="-122"/>
                  <a:cs typeface="微软雅黑" panose="020B0503020204020204" charset="-122"/>
                  <a:sym typeface="+mn-lt"/>
                </a:rPr>
                <a:t>：</a:t>
              </a:r>
              <a:r>
                <a:rPr lang="zh-CN" altLang="en-US" sz="1500" kern="100" dirty="0">
                  <a:solidFill>
                    <a:srgbClr val="404040"/>
                  </a:solidFill>
                  <a:latin typeface="微软雅黑" panose="020B0503020204020204" charset="-122"/>
                  <a:ea typeface="微软雅黑" panose="020B0503020204020204" charset="-122"/>
                  <a:cs typeface="微软雅黑" panose="020B0503020204020204" charset="-122"/>
                  <a:sym typeface="+mn-lt"/>
                </a:rPr>
                <a:t>地舒单抗对比唑来膦酸治疗晚期乳腺癌骨转移患者的</a:t>
              </a:r>
              <a:r>
                <a:rPr lang="zh-CN" altLang="en-US" sz="1500" b="1" kern="100" dirty="0">
                  <a:solidFill>
                    <a:srgbClr val="F26649"/>
                  </a:solidFill>
                  <a:latin typeface="微软雅黑" panose="020B0503020204020204" charset="-122"/>
                  <a:ea typeface="微软雅黑" panose="020B0503020204020204" charset="-122"/>
                  <a:cs typeface="微软雅黑" panose="020B0503020204020204" charset="-122"/>
                  <a:sym typeface="+mn-lt"/>
                </a:rPr>
                <a:t>随机、双盲双模拟、阳性对照</a:t>
              </a:r>
              <a:r>
                <a:rPr lang="zh-CN" altLang="en-US" sz="1500" kern="100" dirty="0">
                  <a:solidFill>
                    <a:srgbClr val="404040"/>
                  </a:solidFill>
                  <a:latin typeface="微软雅黑" panose="020B0503020204020204" charset="-122"/>
                  <a:ea typeface="微软雅黑" panose="020B0503020204020204" charset="-122"/>
                  <a:cs typeface="微软雅黑" panose="020B0503020204020204" charset="-122"/>
                  <a:sym typeface="+mn-lt"/>
                </a:rPr>
                <a:t>的全球多中心、大型</a:t>
              </a:r>
              <a:r>
                <a:rPr lang="en-US" altLang="zh-CN" sz="1500" kern="100" dirty="0">
                  <a:solidFill>
                    <a:srgbClr val="404040"/>
                  </a:solidFill>
                  <a:latin typeface="微软雅黑" panose="020B0503020204020204" charset="-122"/>
                  <a:ea typeface="微软雅黑" panose="020B0503020204020204" charset="-122"/>
                  <a:cs typeface="微软雅黑" panose="020B0503020204020204" charset="-122"/>
                  <a:sym typeface="+mn-lt"/>
                </a:rPr>
                <a:t>Ⅲ</a:t>
              </a:r>
              <a:r>
                <a:rPr lang="zh-CN" altLang="en-US" sz="1500" kern="100" dirty="0">
                  <a:solidFill>
                    <a:srgbClr val="404040"/>
                  </a:solidFill>
                  <a:latin typeface="微软雅黑" panose="020B0503020204020204" charset="-122"/>
                  <a:ea typeface="微软雅黑" panose="020B0503020204020204" charset="-122"/>
                  <a:cs typeface="微软雅黑" panose="020B0503020204020204" charset="-122"/>
                  <a:sym typeface="+mn-lt"/>
                </a:rPr>
                <a:t>期临床试验，探索了乳腺癌骨转移患者</a:t>
              </a:r>
              <a:r>
                <a:rPr lang="zh-CN" altLang="en-US" sz="1500" b="1" kern="100" dirty="0">
                  <a:solidFill>
                    <a:srgbClr val="F26649"/>
                  </a:solidFill>
                  <a:latin typeface="微软雅黑" panose="020B0503020204020204" charset="-122"/>
                  <a:ea typeface="微软雅黑" panose="020B0503020204020204" charset="-122"/>
                  <a:cs typeface="微软雅黑" panose="020B0503020204020204" charset="-122"/>
                  <a:sym typeface="+mn-lt"/>
                </a:rPr>
                <a:t>在现有方案上加入地舒单抗</a:t>
              </a:r>
              <a:r>
                <a:rPr lang="zh-CN" altLang="en-US" sz="1500" kern="100" dirty="0">
                  <a:solidFill>
                    <a:srgbClr val="404040"/>
                  </a:solidFill>
                  <a:latin typeface="微软雅黑" panose="020B0503020204020204" charset="-122"/>
                  <a:ea typeface="微软雅黑" panose="020B0503020204020204" charset="-122"/>
                  <a:cs typeface="微软雅黑" panose="020B0503020204020204" charset="-122"/>
                  <a:sym typeface="+mn-lt"/>
                </a:rPr>
                <a:t>或唑来膦酸的疗效</a:t>
              </a:r>
              <a:r>
                <a:rPr lang="en-US" altLang="zh-CN" sz="1500" kern="100" baseline="30000" dirty="0">
                  <a:solidFill>
                    <a:srgbClr val="404040"/>
                  </a:solidFill>
                  <a:latin typeface="微软雅黑" panose="020B0503020204020204" charset="-122"/>
                  <a:ea typeface="微软雅黑" panose="020B0503020204020204" charset="-122"/>
                  <a:cs typeface="微软雅黑" panose="020B0503020204020204" charset="-122"/>
                  <a:sym typeface="+mn-lt"/>
                </a:rPr>
                <a:t>1</a:t>
              </a:r>
            </a:p>
          </p:txBody>
        </p:sp>
      </p:grpSp>
      <p:sp>
        <p:nvSpPr>
          <p:cNvPr id="6" name="文本框 5">
            <a:extLst>
              <a:ext uri="{FF2B5EF4-FFF2-40B4-BE49-F238E27FC236}">
                <a16:creationId xmlns:a16="http://schemas.microsoft.com/office/drawing/2014/main" id="{44025E6C-C06F-61F6-FFEC-6680C0ABA2ED}"/>
              </a:ext>
            </a:extLst>
          </p:cNvPr>
          <p:cNvSpPr txBox="1"/>
          <p:nvPr/>
        </p:nvSpPr>
        <p:spPr>
          <a:xfrm>
            <a:off x="1278160" y="5181758"/>
            <a:ext cx="1237672" cy="276999"/>
          </a:xfrm>
          <a:prstGeom prst="rect">
            <a:avLst/>
          </a:prstGeom>
          <a:noFill/>
        </p:spPr>
        <p:txBody>
          <a:bodyPr wrap="square" rtlCol="0">
            <a:spAutoFit/>
          </a:bodyPr>
          <a:lstStyle/>
          <a:p>
            <a:pPr algn="ctr"/>
            <a:r>
              <a:rPr lang="en-US" sz="1200" b="1" spc="20">
                <a:solidFill>
                  <a:srgbClr val="404040"/>
                </a:solidFill>
                <a:latin typeface="微软雅黑" panose="020B0503020204020204" charset="-122"/>
                <a:ea typeface="微软雅黑" panose="020B0503020204020204" charset="-122"/>
              </a:rPr>
              <a:t>N=2049</a:t>
            </a:r>
          </a:p>
        </p:txBody>
      </p:sp>
      <p:grpSp>
        <p:nvGrpSpPr>
          <p:cNvPr id="13" name="组合 12">
            <a:extLst>
              <a:ext uri="{FF2B5EF4-FFF2-40B4-BE49-F238E27FC236}">
                <a16:creationId xmlns:a16="http://schemas.microsoft.com/office/drawing/2014/main" id="{AE6837AC-24F0-E1AD-B611-009C2C8B2268}"/>
              </a:ext>
            </a:extLst>
          </p:cNvPr>
          <p:cNvGrpSpPr/>
          <p:nvPr/>
        </p:nvGrpSpPr>
        <p:grpSpPr>
          <a:xfrm>
            <a:off x="8528811" y="2204034"/>
            <a:ext cx="3233352" cy="2785773"/>
            <a:chOff x="8391261" y="2204035"/>
            <a:chExt cx="3233352" cy="2830122"/>
          </a:xfrm>
        </p:grpSpPr>
        <p:sp>
          <p:nvSpPr>
            <p:cNvPr id="9" name="文本框 8">
              <a:extLst>
                <a:ext uri="{FF2B5EF4-FFF2-40B4-BE49-F238E27FC236}">
                  <a16:creationId xmlns:a16="http://schemas.microsoft.com/office/drawing/2014/main" id="{C5BF7BA8-170A-E2EE-8C47-96C6E73B6ECE}"/>
                </a:ext>
              </a:extLst>
            </p:cNvPr>
            <p:cNvSpPr txBox="1"/>
            <p:nvPr/>
          </p:nvSpPr>
          <p:spPr>
            <a:xfrm>
              <a:off x="8391261" y="2204035"/>
              <a:ext cx="3233352" cy="1055015"/>
            </a:xfrm>
            <a:prstGeom prst="roundRect">
              <a:avLst>
                <a:gd name="adj" fmla="val 5951"/>
              </a:avLst>
            </a:prstGeom>
            <a:gradFill>
              <a:gsLst>
                <a:gs pos="0">
                  <a:schemeClr val="accent2">
                    <a:lumMod val="40000"/>
                    <a:lumOff val="60000"/>
                    <a:alpha val="50000"/>
                  </a:schemeClr>
                </a:gs>
                <a:gs pos="50000">
                  <a:schemeClr val="accent2">
                    <a:lumMod val="20000"/>
                    <a:lumOff val="80000"/>
                    <a:alpha val="50000"/>
                  </a:schemeClr>
                </a:gs>
                <a:gs pos="100000">
                  <a:schemeClr val="bg1"/>
                </a:gs>
              </a:gsLst>
              <a:lin ang="5400000" scaled="0"/>
            </a:gradFill>
          </p:spPr>
          <p:txBody>
            <a:bodyPr wrap="square" lIns="180000" anchor="ctr">
              <a:noAutofit/>
            </a:bodyPr>
            <a:lstStyle/>
            <a:p>
              <a:pPr marL="0" marR="0" lvl="0" indent="0" defTabSz="914400" eaLnBrk="1" fontAlgn="base" latinLnBrk="0" hangingPunct="1">
                <a:lnSpc>
                  <a:spcPct val="150000"/>
                </a:lnSpc>
                <a:spcBef>
                  <a:spcPct val="0"/>
                </a:spcBef>
                <a:spcAft>
                  <a:spcPct val="0"/>
                </a:spcAft>
                <a:buClrTx/>
                <a:buSzTx/>
                <a:buFontTx/>
                <a:buNone/>
                <a:defRPr/>
              </a:pPr>
              <a:r>
                <a:rPr kumimoji="0" lang="zh-CN" altLang="en-US" sz="1400" b="1" i="0" u="none" strike="noStrike" kern="0" cap="none" spc="0" normalizeH="0" baseline="0" noProof="0">
                  <a:ln>
                    <a:noFill/>
                  </a:ln>
                  <a:solidFill>
                    <a:srgbClr val="EB613B"/>
                  </a:solidFill>
                  <a:effectLst/>
                  <a:uLnTx/>
                  <a:uFillTx/>
                  <a:latin typeface="微软雅黑" panose="020B0503020204020204" charset="-122"/>
                  <a:ea typeface="微软雅黑" panose="020B0503020204020204" charset="-122"/>
                  <a:cs typeface="微软雅黑" panose="020B0503020204020204" charset="-122"/>
                </a:rPr>
                <a:t>主要终点：</a:t>
              </a:r>
              <a:endParaRPr kumimoji="0" lang="en-US" altLang="zh-CN" sz="1400" b="1" i="0" u="none" strike="noStrike" kern="0" cap="none" spc="0" normalizeH="0" baseline="0" noProof="0">
                <a:ln>
                  <a:noFill/>
                </a:ln>
                <a:solidFill>
                  <a:srgbClr val="EB613B"/>
                </a:solidFill>
                <a:effectLst/>
                <a:uLnTx/>
                <a:uFillTx/>
                <a:latin typeface="微软雅黑" panose="020B0503020204020204" charset="-122"/>
                <a:ea typeface="微软雅黑" panose="020B0503020204020204" charset="-122"/>
                <a:cs typeface="微软雅黑" panose="020B0503020204020204" charset="-122"/>
              </a:endParaRPr>
            </a:p>
            <a:p>
              <a:pPr marL="0" marR="0" lvl="0" indent="0" defTabSz="914400" eaLnBrk="1" fontAlgn="base" latinLnBrk="0" hangingPunct="1">
                <a:lnSpc>
                  <a:spcPct val="150000"/>
                </a:lnSpc>
                <a:spcBef>
                  <a:spcPct val="0"/>
                </a:spcBef>
                <a:spcAft>
                  <a:spcPct val="0"/>
                </a:spcAft>
                <a:buClrTx/>
                <a:buSzTx/>
                <a:buFontTx/>
                <a:buNone/>
                <a:defRPr/>
              </a:pPr>
              <a:r>
                <a:rPr kumimoji="0" lang="zh-CN" altLang="en-US" sz="1200" b="0" i="0" u="none" strike="noStrike" kern="0" cap="none" spc="0" normalizeH="0" baseline="0" noProof="0">
                  <a:ln>
                    <a:noFill/>
                  </a:ln>
                  <a:solidFill>
                    <a:srgbClr val="404040"/>
                  </a:solidFill>
                  <a:effectLst/>
                  <a:uLnTx/>
                  <a:uFillTx/>
                  <a:latin typeface="微软雅黑" panose="020B0503020204020204" charset="-122"/>
                  <a:ea typeface="微软雅黑" panose="020B0503020204020204" charset="-122"/>
                  <a:cs typeface="微软雅黑" panose="020B0503020204020204" charset="-122"/>
                </a:rPr>
                <a:t>首次出现骨相关事件</a:t>
              </a:r>
              <a:r>
                <a:rPr kumimoji="0" lang="en-US" altLang="zh-CN" sz="1200" b="0" i="0" u="none" strike="noStrike" kern="0" cap="none" spc="0" normalizeH="0" baseline="0" noProof="0">
                  <a:ln>
                    <a:noFill/>
                  </a:ln>
                  <a:solidFill>
                    <a:srgbClr val="404040"/>
                  </a:solidFill>
                  <a:effectLst/>
                  <a:uLnTx/>
                  <a:uFillTx/>
                  <a:latin typeface="微软雅黑" panose="020B0503020204020204" charset="-122"/>
                  <a:ea typeface="微软雅黑" panose="020B0503020204020204" charset="-122"/>
                  <a:cs typeface="微软雅黑" panose="020B0503020204020204" charset="-122"/>
                </a:rPr>
                <a:t>(SRE)</a:t>
              </a:r>
              <a:r>
                <a:rPr kumimoji="0" lang="zh-CN" altLang="en-US" sz="1200" b="0" i="0" u="none" strike="noStrike" kern="0" cap="none" spc="0" normalizeH="0" baseline="0" noProof="0">
                  <a:ln>
                    <a:noFill/>
                  </a:ln>
                  <a:solidFill>
                    <a:srgbClr val="404040"/>
                  </a:solidFill>
                  <a:effectLst/>
                  <a:uLnTx/>
                  <a:uFillTx/>
                  <a:latin typeface="微软雅黑" panose="020B0503020204020204" charset="-122"/>
                  <a:ea typeface="微软雅黑" panose="020B0503020204020204" charset="-122"/>
                  <a:cs typeface="微软雅黑" panose="020B0503020204020204" charset="-122"/>
                </a:rPr>
                <a:t>的时间（非劣效）</a:t>
              </a:r>
            </a:p>
          </p:txBody>
        </p:sp>
        <p:sp>
          <p:nvSpPr>
            <p:cNvPr id="11" name="文本框 10">
              <a:extLst>
                <a:ext uri="{FF2B5EF4-FFF2-40B4-BE49-F238E27FC236}">
                  <a16:creationId xmlns:a16="http://schemas.microsoft.com/office/drawing/2014/main" id="{BCE44BB4-C330-0580-90D0-09EF254C4A46}"/>
                </a:ext>
              </a:extLst>
            </p:cNvPr>
            <p:cNvSpPr txBox="1"/>
            <p:nvPr/>
          </p:nvSpPr>
          <p:spPr>
            <a:xfrm>
              <a:off x="8391261" y="3428406"/>
              <a:ext cx="3233352" cy="1605751"/>
            </a:xfrm>
            <a:prstGeom prst="roundRect">
              <a:avLst>
                <a:gd name="adj" fmla="val 4149"/>
              </a:avLst>
            </a:prstGeom>
            <a:gradFill>
              <a:gsLst>
                <a:gs pos="0">
                  <a:schemeClr val="accent2">
                    <a:lumMod val="40000"/>
                    <a:lumOff val="60000"/>
                    <a:alpha val="50000"/>
                  </a:schemeClr>
                </a:gs>
                <a:gs pos="50000">
                  <a:schemeClr val="accent2">
                    <a:lumMod val="20000"/>
                    <a:lumOff val="80000"/>
                    <a:alpha val="50000"/>
                  </a:schemeClr>
                </a:gs>
                <a:gs pos="100000">
                  <a:schemeClr val="bg1"/>
                </a:gs>
              </a:gsLst>
              <a:lin ang="5400000" scaled="0"/>
            </a:gradFill>
          </p:spPr>
          <p:txBody>
            <a:bodyPr wrap="square" lIns="180000" anchor="ctr">
              <a:noAutofit/>
            </a:bodyPr>
            <a:lstStyle/>
            <a:p>
              <a:pPr marL="0" marR="0" lvl="0" indent="0" defTabSz="914400" eaLnBrk="1" fontAlgn="base" latinLnBrk="0" hangingPunct="1">
                <a:lnSpc>
                  <a:spcPct val="150000"/>
                </a:lnSpc>
                <a:spcBef>
                  <a:spcPct val="0"/>
                </a:spcBef>
                <a:spcAft>
                  <a:spcPct val="0"/>
                </a:spcAft>
                <a:buClrTx/>
                <a:buSzTx/>
                <a:buFontTx/>
                <a:buNone/>
                <a:defRPr/>
              </a:pPr>
              <a:r>
                <a:rPr kumimoji="0" lang="zh-CN" altLang="en-US" sz="1200" b="1" i="0" u="none" strike="noStrike" kern="0" cap="none" spc="0" normalizeH="0" baseline="0" noProof="0">
                  <a:ln>
                    <a:noFill/>
                  </a:ln>
                  <a:solidFill>
                    <a:srgbClr val="EB613B"/>
                  </a:solidFill>
                  <a:effectLst/>
                  <a:uLnTx/>
                  <a:uFillTx/>
                  <a:latin typeface="微软雅黑" panose="020B0503020204020204" charset="-122"/>
                  <a:ea typeface="微软雅黑" panose="020B0503020204020204" charset="-122"/>
                  <a:cs typeface="微软雅黑" panose="020B0503020204020204" charset="-122"/>
                </a:rPr>
                <a:t>次要终点：</a:t>
              </a:r>
              <a:endParaRPr kumimoji="0" lang="en-US" altLang="zh-CN" sz="1200" b="1" i="0" u="none" strike="noStrike" kern="0" cap="none" spc="0" normalizeH="0" baseline="0" noProof="0">
                <a:ln>
                  <a:noFill/>
                </a:ln>
                <a:solidFill>
                  <a:srgbClr val="EB613B"/>
                </a:solidFill>
                <a:effectLst/>
                <a:uLnTx/>
                <a:uFillTx/>
                <a:latin typeface="微软雅黑" panose="020B0503020204020204" charset="-122"/>
                <a:ea typeface="微软雅黑" panose="020B0503020204020204" charset="-122"/>
                <a:cs typeface="微软雅黑" panose="020B0503020204020204" charset="-122"/>
              </a:endParaRPr>
            </a:p>
            <a:p>
              <a:pPr marL="0" marR="0" lvl="0" indent="0" defTabSz="914400" eaLnBrk="1" fontAlgn="base" latinLnBrk="0" hangingPunct="1">
                <a:lnSpc>
                  <a:spcPct val="150000"/>
                </a:lnSpc>
                <a:spcBef>
                  <a:spcPct val="0"/>
                </a:spcBef>
                <a:spcAft>
                  <a:spcPct val="0"/>
                </a:spcAft>
                <a:buClrTx/>
                <a:buSzTx/>
                <a:buFontTx/>
                <a:buNone/>
                <a:defRPr/>
              </a:pPr>
              <a:r>
                <a:rPr kumimoji="0" lang="zh-CN" altLang="en-US" sz="1100" b="0" i="0" u="none" strike="noStrike" kern="0" cap="none" spc="0" normalizeH="0" baseline="0" noProof="0">
                  <a:ln>
                    <a:noFill/>
                  </a:ln>
                  <a:solidFill>
                    <a:srgbClr val="404040"/>
                  </a:solidFill>
                  <a:effectLst/>
                  <a:uLnTx/>
                  <a:uFillTx/>
                  <a:latin typeface="微软雅黑" panose="020B0503020204020204" charset="-122"/>
                  <a:ea typeface="微软雅黑" panose="020B0503020204020204" charset="-122"/>
                  <a:cs typeface="微软雅黑" panose="020B0503020204020204" charset="-122"/>
                </a:rPr>
                <a:t>首次出现</a:t>
              </a:r>
              <a:r>
                <a:rPr kumimoji="0" lang="en-US" altLang="zh-CN" sz="1100" b="0" i="0" u="none" strike="noStrike" kern="0" cap="none" spc="0" normalizeH="0" baseline="0" noProof="0">
                  <a:ln>
                    <a:noFill/>
                  </a:ln>
                  <a:solidFill>
                    <a:srgbClr val="404040"/>
                  </a:solidFill>
                  <a:effectLst/>
                  <a:uLnTx/>
                  <a:uFillTx/>
                  <a:latin typeface="微软雅黑" panose="020B0503020204020204" charset="-122"/>
                  <a:ea typeface="微软雅黑" panose="020B0503020204020204" charset="-122"/>
                  <a:cs typeface="微软雅黑" panose="020B0503020204020204" charset="-122"/>
                </a:rPr>
                <a:t>SRE</a:t>
              </a:r>
              <a:r>
                <a:rPr kumimoji="0" lang="zh-CN" altLang="en-US" sz="1100" b="0" i="0" u="none" strike="noStrike" kern="0" cap="none" spc="0" normalizeH="0" baseline="0" noProof="0">
                  <a:ln>
                    <a:noFill/>
                  </a:ln>
                  <a:solidFill>
                    <a:srgbClr val="404040"/>
                  </a:solidFill>
                  <a:effectLst/>
                  <a:uLnTx/>
                  <a:uFillTx/>
                  <a:latin typeface="微软雅黑" panose="020B0503020204020204" charset="-122"/>
                  <a:ea typeface="微软雅黑" panose="020B0503020204020204" charset="-122"/>
                  <a:cs typeface="微软雅黑" panose="020B0503020204020204" charset="-122"/>
                </a:rPr>
                <a:t>的时间（优效）</a:t>
              </a:r>
              <a:endParaRPr kumimoji="0" lang="en-US" altLang="zh-CN" sz="1100" b="0" i="0" u="none" strike="noStrike" kern="0" cap="none" spc="0" normalizeH="0" baseline="0" noProof="0">
                <a:ln>
                  <a:noFill/>
                </a:ln>
                <a:solidFill>
                  <a:srgbClr val="404040"/>
                </a:solidFill>
                <a:effectLst/>
                <a:uLnTx/>
                <a:uFillTx/>
                <a:latin typeface="微软雅黑" panose="020B0503020204020204" charset="-122"/>
                <a:ea typeface="微软雅黑" panose="020B0503020204020204" charset="-122"/>
                <a:cs typeface="微软雅黑" panose="020B0503020204020204" charset="-122"/>
              </a:endParaRPr>
            </a:p>
            <a:p>
              <a:pPr marL="0" marR="0" lvl="0" indent="0" defTabSz="914400" eaLnBrk="1" fontAlgn="base" latinLnBrk="0" hangingPunct="1">
                <a:lnSpc>
                  <a:spcPct val="150000"/>
                </a:lnSpc>
                <a:spcBef>
                  <a:spcPct val="0"/>
                </a:spcBef>
                <a:spcAft>
                  <a:spcPct val="0"/>
                </a:spcAft>
                <a:buClrTx/>
                <a:buSzTx/>
                <a:buFontTx/>
                <a:buNone/>
                <a:defRPr/>
              </a:pPr>
              <a:r>
                <a:rPr kumimoji="0" lang="zh-CN" altLang="en-US" sz="1100" b="0" i="0" u="none" strike="noStrike" kern="0" cap="none" spc="0" normalizeH="0" baseline="0" noProof="0">
                  <a:ln>
                    <a:noFill/>
                  </a:ln>
                  <a:solidFill>
                    <a:srgbClr val="404040"/>
                  </a:solidFill>
                  <a:effectLst/>
                  <a:uLnTx/>
                  <a:uFillTx/>
                  <a:latin typeface="微软雅黑" panose="020B0503020204020204" charset="-122"/>
                  <a:ea typeface="微软雅黑" panose="020B0503020204020204" charset="-122"/>
                  <a:cs typeface="微软雅黑" panose="020B0503020204020204" charset="-122"/>
                </a:rPr>
                <a:t>首次及随后出现</a:t>
              </a:r>
              <a:r>
                <a:rPr kumimoji="0" lang="en-US" altLang="zh-CN" sz="1100" b="0" i="0" u="none" strike="noStrike" kern="0" cap="none" spc="0" normalizeH="0" baseline="0" noProof="0">
                  <a:ln>
                    <a:noFill/>
                  </a:ln>
                  <a:solidFill>
                    <a:srgbClr val="404040"/>
                  </a:solidFill>
                  <a:effectLst/>
                  <a:uLnTx/>
                  <a:uFillTx/>
                  <a:latin typeface="微软雅黑" panose="020B0503020204020204" charset="-122"/>
                  <a:ea typeface="微软雅黑" panose="020B0503020204020204" charset="-122"/>
                  <a:cs typeface="微软雅黑" panose="020B0503020204020204" charset="-122"/>
                </a:rPr>
                <a:t>SRE</a:t>
              </a:r>
              <a:r>
                <a:rPr kumimoji="0" lang="zh-CN" altLang="en-US" sz="1100" b="0" i="0" u="none" strike="noStrike" kern="0" cap="none" spc="0" normalizeH="0" baseline="0" noProof="0">
                  <a:ln>
                    <a:noFill/>
                  </a:ln>
                  <a:solidFill>
                    <a:srgbClr val="404040"/>
                  </a:solidFill>
                  <a:effectLst/>
                  <a:uLnTx/>
                  <a:uFillTx/>
                  <a:latin typeface="微软雅黑" panose="020B0503020204020204" charset="-122"/>
                  <a:ea typeface="微软雅黑" panose="020B0503020204020204" charset="-122"/>
                  <a:cs typeface="微软雅黑" panose="020B0503020204020204" charset="-122"/>
                </a:rPr>
                <a:t>的时间</a:t>
              </a:r>
              <a:endParaRPr kumimoji="0" lang="zh-CN" altLang="en-US" sz="1200" b="0" i="0" u="none" strike="noStrike" kern="0" cap="none" spc="0" normalizeH="0" baseline="0" noProof="0">
                <a:ln>
                  <a:noFill/>
                </a:ln>
                <a:solidFill>
                  <a:srgbClr val="404040"/>
                </a:solidFill>
                <a:effectLst/>
                <a:uLnTx/>
                <a:uFillTx/>
                <a:latin typeface="微软雅黑" panose="020B0503020204020204" charset="-122"/>
                <a:ea typeface="微软雅黑" panose="020B0503020204020204" charset="-122"/>
                <a:cs typeface="微软雅黑" panose="020B0503020204020204" charset="-122"/>
              </a:endParaRPr>
            </a:p>
            <a:p>
              <a:pPr marL="0" marR="0" lvl="0" indent="0" defTabSz="914400" eaLnBrk="1" fontAlgn="base" latinLnBrk="0" hangingPunct="1">
                <a:lnSpc>
                  <a:spcPct val="150000"/>
                </a:lnSpc>
                <a:spcBef>
                  <a:spcPct val="0"/>
                </a:spcBef>
                <a:spcAft>
                  <a:spcPct val="0"/>
                </a:spcAft>
                <a:buClrTx/>
                <a:buSzTx/>
                <a:buFontTx/>
                <a:buNone/>
                <a:defRPr/>
              </a:pPr>
              <a:r>
                <a:rPr kumimoji="0" lang="zh-CN" altLang="en-US" sz="1200" b="1" i="0" u="none" strike="noStrike" kern="0" cap="none" spc="0" normalizeH="0" baseline="0" noProof="0">
                  <a:ln>
                    <a:noFill/>
                  </a:ln>
                  <a:solidFill>
                    <a:srgbClr val="EB613B"/>
                  </a:solidFill>
                  <a:effectLst/>
                  <a:uLnTx/>
                  <a:uFillTx/>
                  <a:latin typeface="微软雅黑" panose="020B0503020204020204" charset="-122"/>
                  <a:ea typeface="微软雅黑" panose="020B0503020204020204" charset="-122"/>
                  <a:cs typeface="微软雅黑" panose="020B0503020204020204" charset="-122"/>
                </a:rPr>
                <a:t>探索性终点：</a:t>
              </a:r>
              <a:endParaRPr kumimoji="0" lang="en-US" altLang="zh-CN" sz="1200" b="1" i="0" u="none" strike="noStrike" kern="0" cap="none" spc="0" normalizeH="0" baseline="0" noProof="0">
                <a:ln>
                  <a:noFill/>
                </a:ln>
                <a:solidFill>
                  <a:srgbClr val="EB613B"/>
                </a:solidFill>
                <a:effectLst/>
                <a:uLnTx/>
                <a:uFillTx/>
                <a:latin typeface="微软雅黑" panose="020B0503020204020204" charset="-122"/>
                <a:ea typeface="微软雅黑" panose="020B0503020204020204" charset="-122"/>
                <a:cs typeface="微软雅黑" panose="020B0503020204020204" charset="-122"/>
              </a:endParaRPr>
            </a:p>
            <a:p>
              <a:pPr marL="0" marR="0" lvl="0" indent="0" defTabSz="914400" eaLnBrk="1" fontAlgn="base" latinLnBrk="0" hangingPunct="1">
                <a:lnSpc>
                  <a:spcPct val="150000"/>
                </a:lnSpc>
                <a:spcBef>
                  <a:spcPct val="0"/>
                </a:spcBef>
                <a:spcAft>
                  <a:spcPct val="0"/>
                </a:spcAft>
                <a:buClrTx/>
                <a:buSzTx/>
                <a:buFontTx/>
                <a:buNone/>
                <a:defRPr/>
              </a:pPr>
              <a:r>
                <a:rPr kumimoji="0" lang="zh-CN" altLang="en-US" sz="1100" b="0" i="0" u="none" strike="noStrike" kern="0" cap="none" spc="0" normalizeH="0" baseline="0" noProof="0">
                  <a:ln>
                    <a:noFill/>
                  </a:ln>
                  <a:solidFill>
                    <a:srgbClr val="404040"/>
                  </a:solidFill>
                  <a:effectLst/>
                  <a:uLnTx/>
                  <a:uFillTx/>
                  <a:latin typeface="微软雅黑" panose="020B0503020204020204" charset="-122"/>
                  <a:ea typeface="微软雅黑" panose="020B0503020204020204" charset="-122"/>
                  <a:cs typeface="微软雅黑" panose="020B0503020204020204" charset="-122"/>
                </a:rPr>
                <a:t>治疗</a:t>
              </a:r>
              <a:r>
                <a:rPr kumimoji="0" lang="en-US" altLang="zh-CN" sz="1100" b="0" i="0" u="none" strike="noStrike" kern="0" cap="none" spc="0" normalizeH="0" baseline="0" noProof="0">
                  <a:ln>
                    <a:noFill/>
                  </a:ln>
                  <a:solidFill>
                    <a:srgbClr val="404040"/>
                  </a:solidFill>
                  <a:effectLst/>
                  <a:uLnTx/>
                  <a:uFillTx/>
                  <a:latin typeface="微软雅黑" panose="020B0503020204020204" charset="-122"/>
                  <a:ea typeface="微软雅黑" panose="020B0503020204020204" charset="-122"/>
                  <a:cs typeface="微软雅黑" panose="020B0503020204020204" charset="-122"/>
                </a:rPr>
                <a:t>13</a:t>
              </a:r>
              <a:r>
                <a:rPr kumimoji="0" lang="zh-CN" altLang="en-US" sz="1100" b="0" i="0" u="none" strike="noStrike" kern="0" cap="none" spc="0" normalizeH="0" baseline="0" noProof="0">
                  <a:ln>
                    <a:noFill/>
                  </a:ln>
                  <a:solidFill>
                    <a:srgbClr val="404040"/>
                  </a:solidFill>
                  <a:effectLst/>
                  <a:uLnTx/>
                  <a:uFillTx/>
                  <a:latin typeface="微软雅黑" panose="020B0503020204020204" charset="-122"/>
                  <a:ea typeface="微软雅黑" panose="020B0503020204020204" charset="-122"/>
                  <a:cs typeface="微软雅黑" panose="020B0503020204020204" charset="-122"/>
                </a:rPr>
                <a:t>周后</a:t>
              </a:r>
              <a:r>
                <a:rPr kumimoji="0" lang="en-US" altLang="zh-CN" sz="1100" b="0" i="0" u="none" strike="noStrike" kern="0" cap="none" spc="0" normalizeH="0" baseline="0" noProof="0" err="1">
                  <a:ln>
                    <a:noFill/>
                  </a:ln>
                  <a:solidFill>
                    <a:srgbClr val="404040"/>
                  </a:solidFill>
                  <a:effectLst/>
                  <a:uLnTx/>
                  <a:uFillTx/>
                  <a:latin typeface="微软雅黑" panose="020B0503020204020204" charset="-122"/>
                  <a:ea typeface="微软雅黑" panose="020B0503020204020204" charset="-122"/>
                  <a:cs typeface="微软雅黑" panose="020B0503020204020204" charset="-122"/>
                </a:rPr>
                <a:t>uNTX</a:t>
              </a:r>
              <a:r>
                <a:rPr kumimoji="0" lang="zh-CN" altLang="en-US" sz="1100" b="0" i="0" u="none" strike="noStrike" kern="0" cap="none" spc="0" normalizeH="0" baseline="0" noProof="0">
                  <a:ln>
                    <a:noFill/>
                  </a:ln>
                  <a:solidFill>
                    <a:srgbClr val="404040"/>
                  </a:solidFill>
                  <a:effectLst/>
                  <a:uLnTx/>
                  <a:uFillTx/>
                  <a:latin typeface="微软雅黑" panose="020B0503020204020204" charset="-122"/>
                  <a:ea typeface="微软雅黑" panose="020B0503020204020204" charset="-122"/>
                  <a:cs typeface="微软雅黑" panose="020B0503020204020204" charset="-122"/>
                </a:rPr>
                <a:t>较基线变化的百分比</a:t>
              </a:r>
            </a:p>
          </p:txBody>
        </p:sp>
      </p:grpSp>
      <p:sp>
        <p:nvSpPr>
          <p:cNvPr id="29" name="矩形 28">
            <a:extLst>
              <a:ext uri="{FF2B5EF4-FFF2-40B4-BE49-F238E27FC236}">
                <a16:creationId xmlns:a16="http://schemas.microsoft.com/office/drawing/2014/main" id="{B08C3F8A-3F97-3BE6-7935-5B58DE8C9E0E}"/>
              </a:ext>
            </a:extLst>
          </p:cNvPr>
          <p:cNvSpPr/>
          <p:nvPr/>
        </p:nvSpPr>
        <p:spPr>
          <a:xfrm>
            <a:off x="-1657" y="1025546"/>
            <a:ext cx="216000" cy="712808"/>
          </a:xfrm>
          <a:prstGeom prst="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00" b="1">
                <a:solidFill>
                  <a:srgbClr val="F26649"/>
                </a:solidFill>
              </a:rPr>
              <a:t>研究设计</a:t>
            </a:r>
            <a:endParaRPr lang="en-US" sz="900" b="1">
              <a:solidFill>
                <a:srgbClr val="F26649"/>
              </a:solidFill>
            </a:endParaRPr>
          </a:p>
        </p:txBody>
      </p:sp>
      <p:sp>
        <p:nvSpPr>
          <p:cNvPr id="30" name="矩形 29">
            <a:extLst>
              <a:ext uri="{FF2B5EF4-FFF2-40B4-BE49-F238E27FC236}">
                <a16:creationId xmlns:a16="http://schemas.microsoft.com/office/drawing/2014/main" id="{92F93075-E0F4-389B-D648-284FFA60C738}"/>
              </a:ext>
            </a:extLst>
          </p:cNvPr>
          <p:cNvSpPr/>
          <p:nvPr/>
        </p:nvSpPr>
        <p:spPr>
          <a:xfrm>
            <a:off x="-1657" y="1823633"/>
            <a:ext cx="216000" cy="712808"/>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00" b="1">
                <a:solidFill>
                  <a:schemeClr val="accent2">
                    <a:lumMod val="60000"/>
                    <a:lumOff val="40000"/>
                  </a:schemeClr>
                </a:solidFill>
              </a:rPr>
              <a:t>入组患者</a:t>
            </a:r>
            <a:endParaRPr lang="en-US" sz="900" b="1">
              <a:solidFill>
                <a:schemeClr val="accent2">
                  <a:lumMod val="60000"/>
                  <a:lumOff val="40000"/>
                </a:schemeClr>
              </a:solidFill>
            </a:endParaRPr>
          </a:p>
        </p:txBody>
      </p:sp>
      <p:sp>
        <p:nvSpPr>
          <p:cNvPr id="31" name="矩形 30">
            <a:extLst>
              <a:ext uri="{FF2B5EF4-FFF2-40B4-BE49-F238E27FC236}">
                <a16:creationId xmlns:a16="http://schemas.microsoft.com/office/drawing/2014/main" id="{9A96E999-2F81-FCAE-586F-0A7E781BE659}"/>
              </a:ext>
            </a:extLst>
          </p:cNvPr>
          <p:cNvSpPr/>
          <p:nvPr/>
        </p:nvSpPr>
        <p:spPr>
          <a:xfrm>
            <a:off x="-1657" y="2621720"/>
            <a:ext cx="216000" cy="108789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00" b="1">
                <a:solidFill>
                  <a:schemeClr val="accent2">
                    <a:lumMod val="60000"/>
                    <a:lumOff val="40000"/>
                  </a:schemeClr>
                </a:solidFill>
              </a:rPr>
              <a:t>更少、更晚</a:t>
            </a:r>
            <a:endParaRPr lang="en-US" sz="900" b="1">
              <a:solidFill>
                <a:schemeClr val="accent2">
                  <a:lumMod val="60000"/>
                  <a:lumOff val="40000"/>
                </a:schemeClr>
              </a:solidFill>
            </a:endParaRPr>
          </a:p>
        </p:txBody>
      </p:sp>
      <p:sp>
        <p:nvSpPr>
          <p:cNvPr id="32" name="矩形 31">
            <a:extLst>
              <a:ext uri="{FF2B5EF4-FFF2-40B4-BE49-F238E27FC236}">
                <a16:creationId xmlns:a16="http://schemas.microsoft.com/office/drawing/2014/main" id="{68D84076-D60B-FA89-211B-FBD391860A02}"/>
              </a:ext>
            </a:extLst>
          </p:cNvPr>
          <p:cNvSpPr/>
          <p:nvPr/>
        </p:nvSpPr>
        <p:spPr>
          <a:xfrm>
            <a:off x="-1657" y="5391065"/>
            <a:ext cx="216000" cy="712808"/>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00" b="1">
                <a:solidFill>
                  <a:schemeClr val="accent2">
                    <a:lumMod val="60000"/>
                    <a:lumOff val="40000"/>
                  </a:schemeClr>
                </a:solidFill>
              </a:rPr>
              <a:t>安全性</a:t>
            </a:r>
            <a:endParaRPr lang="en-US" sz="900" b="1">
              <a:solidFill>
                <a:schemeClr val="accent2">
                  <a:lumMod val="60000"/>
                  <a:lumOff val="40000"/>
                </a:schemeClr>
              </a:solidFill>
            </a:endParaRPr>
          </a:p>
        </p:txBody>
      </p:sp>
      <p:sp>
        <p:nvSpPr>
          <p:cNvPr id="33" name="矩形 32">
            <a:extLst>
              <a:ext uri="{FF2B5EF4-FFF2-40B4-BE49-F238E27FC236}">
                <a16:creationId xmlns:a16="http://schemas.microsoft.com/office/drawing/2014/main" id="{8A89233E-E094-6402-E570-0051525D5DEE}"/>
              </a:ext>
            </a:extLst>
          </p:cNvPr>
          <p:cNvSpPr/>
          <p:nvPr/>
        </p:nvSpPr>
        <p:spPr>
          <a:xfrm>
            <a:off x="-1657" y="4592978"/>
            <a:ext cx="216000" cy="712808"/>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00" b="1">
                <a:solidFill>
                  <a:schemeClr val="accent2">
                    <a:lumMod val="60000"/>
                    <a:lumOff val="40000"/>
                  </a:schemeClr>
                </a:solidFill>
              </a:rPr>
              <a:t>生存质量</a:t>
            </a:r>
            <a:endParaRPr lang="en-US" altLang="zh-CN" sz="900" b="1">
              <a:solidFill>
                <a:schemeClr val="accent2">
                  <a:lumMod val="60000"/>
                  <a:lumOff val="40000"/>
                </a:schemeClr>
              </a:solidFill>
            </a:endParaRPr>
          </a:p>
        </p:txBody>
      </p:sp>
      <p:sp>
        <p:nvSpPr>
          <p:cNvPr id="34" name="矩形 33">
            <a:extLst>
              <a:ext uri="{FF2B5EF4-FFF2-40B4-BE49-F238E27FC236}">
                <a16:creationId xmlns:a16="http://schemas.microsoft.com/office/drawing/2014/main" id="{67FB48D7-6AD2-0A50-8EDA-F6ED448AC410}"/>
              </a:ext>
            </a:extLst>
          </p:cNvPr>
          <p:cNvSpPr/>
          <p:nvPr/>
        </p:nvSpPr>
        <p:spPr>
          <a:xfrm>
            <a:off x="-1657" y="3794891"/>
            <a:ext cx="216000" cy="712808"/>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00" b="1">
                <a:solidFill>
                  <a:schemeClr val="accent2">
                    <a:lumMod val="60000"/>
                    <a:lumOff val="40000"/>
                  </a:schemeClr>
                </a:solidFill>
              </a:rPr>
              <a:t>生化指标</a:t>
            </a:r>
            <a:endParaRPr lang="en-US" altLang="zh-CN" sz="900" b="1">
              <a:solidFill>
                <a:schemeClr val="accent2">
                  <a:lumMod val="60000"/>
                  <a:lumOff val="40000"/>
                </a:schemeClr>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hink-cell data - do not delete"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幻灯片" r:id="rId7" imgW="5715" imgH="5715" progId="TCLayout.ActiveDocument.1">
                  <p:embed/>
                </p:oleObj>
              </mc:Choice>
              <mc:Fallback>
                <p:oleObj name="think-cell 幻灯片" r:id="rId7" imgW="5715" imgH="5715" progId="TCLayout.ActiveDocument.1">
                  <p:embed/>
                  <p:pic>
                    <p:nvPicPr>
                      <p:cNvPr id="8" name="think-cell data - do not delete" hidden="1"/>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6" name="标题 5"/>
          <p:cNvSpPr>
            <a:spLocks noGrp="1"/>
          </p:cNvSpPr>
          <p:nvPr>
            <p:ph type="title"/>
          </p:nvPr>
        </p:nvSpPr>
        <p:spPr>
          <a:xfrm>
            <a:off x="497239" y="115527"/>
            <a:ext cx="9746355" cy="726700"/>
          </a:xfrm>
        </p:spPr>
        <p:txBody>
          <a:bodyPr vert="horz">
            <a:noAutofit/>
          </a:bodyPr>
          <a:lstStyle/>
          <a:p>
            <a:pPr algn="l"/>
            <a:r>
              <a:rPr lang="en-US" sz="2400">
                <a:latin typeface="微软雅黑" panose="020B0503020204020204" charset="-122"/>
                <a:ea typeface="微软雅黑" panose="020B0503020204020204" charset="-122"/>
                <a:cs typeface="微软雅黑" panose="020B0503020204020204" charset="-122"/>
              </a:rPr>
              <a:t>Study136</a:t>
            </a:r>
            <a:r>
              <a:rPr lang="zh-CN" altLang="en-US" sz="2400">
                <a:latin typeface="微软雅黑" panose="020B0503020204020204" charset="-122"/>
                <a:ea typeface="微软雅黑" panose="020B0503020204020204" charset="-122"/>
                <a:cs typeface="微软雅黑" panose="020B0503020204020204" charset="-122"/>
              </a:rPr>
              <a:t>入组超</a:t>
            </a:r>
            <a:r>
              <a:rPr lang="en-US" altLang="zh-CN" sz="2400">
                <a:latin typeface="微软雅黑" panose="020B0503020204020204" charset="-122"/>
                <a:ea typeface="微软雅黑" panose="020B0503020204020204" charset="-122"/>
                <a:cs typeface="微软雅黑" panose="020B0503020204020204" charset="-122"/>
              </a:rPr>
              <a:t>2000</a:t>
            </a:r>
            <a:r>
              <a:rPr lang="zh-CN" altLang="en-US" sz="2400">
                <a:latin typeface="微软雅黑" panose="020B0503020204020204" charset="-122"/>
                <a:ea typeface="微软雅黑" panose="020B0503020204020204" charset="-122"/>
                <a:cs typeface="微软雅黑" panose="020B0503020204020204" charset="-122"/>
              </a:rPr>
              <a:t>例乳腺癌骨转移患者，绝大部分患者为</a:t>
            </a:r>
            <a:r>
              <a:rPr lang="en-US" altLang="zh-CN" sz="2400">
                <a:latin typeface="微软雅黑" panose="020B0503020204020204" charset="-122"/>
                <a:ea typeface="微软雅黑" panose="020B0503020204020204" charset="-122"/>
                <a:cs typeface="微软雅黑" panose="020B0503020204020204" charset="-122"/>
              </a:rPr>
              <a:t>HR+</a:t>
            </a:r>
            <a:br>
              <a:rPr lang="en-US" altLang="zh-CN" sz="2400">
                <a:latin typeface="微软雅黑" panose="020B0503020204020204" charset="-122"/>
                <a:ea typeface="微软雅黑" panose="020B0503020204020204" charset="-122"/>
                <a:cs typeface="微软雅黑" panose="020B0503020204020204" charset="-122"/>
              </a:rPr>
            </a:br>
            <a:r>
              <a:rPr lang="zh-CN" altLang="en-US" sz="2400">
                <a:latin typeface="微软雅黑" panose="020B0503020204020204" charset="-122"/>
                <a:ea typeface="微软雅黑" panose="020B0503020204020204" charset="-122"/>
                <a:cs typeface="微软雅黑" panose="020B0503020204020204" charset="-122"/>
              </a:rPr>
              <a:t>既往已接受化疗、内分泌治疗，出现骨转移</a:t>
            </a:r>
            <a:endParaRPr lang="en-US" sz="2400">
              <a:latin typeface="微软雅黑" panose="020B0503020204020204" charset="-122"/>
              <a:ea typeface="微软雅黑" panose="020B0503020204020204" charset="-122"/>
              <a:cs typeface="微软雅黑" panose="020B0503020204020204" charset="-122"/>
            </a:endParaRPr>
          </a:p>
        </p:txBody>
      </p:sp>
      <p:sp>
        <p:nvSpPr>
          <p:cNvPr id="9" name="文本框 8"/>
          <p:cNvSpPr txBox="1"/>
          <p:nvPr>
            <p:custDataLst>
              <p:tags r:id="rId2"/>
            </p:custDataLst>
          </p:nvPr>
        </p:nvSpPr>
        <p:spPr>
          <a:xfrm>
            <a:off x="330200" y="6657945"/>
            <a:ext cx="5293360" cy="200055"/>
          </a:xfrm>
          <a:prstGeom prst="rect">
            <a:avLst/>
          </a:prstGeom>
          <a:noFill/>
        </p:spPr>
        <p:txBody>
          <a:bodyPr wrap="square" rtlCol="0">
            <a:spAutoFit/>
          </a:bodyPr>
          <a:lstStyle/>
          <a:p>
            <a:pPr marL="228600" indent="-228600">
              <a:lnSpc>
                <a:spcPct val="100000"/>
              </a:lnSpc>
              <a:buAutoNum type="arabicPeriod"/>
            </a:pPr>
            <a:r>
              <a:rPr lang="en-US" altLang="zh-CN" sz="700" err="1">
                <a:solidFill>
                  <a:schemeClr val="bg1">
                    <a:lumMod val="50000"/>
                  </a:schemeClr>
                </a:solidFill>
                <a:latin typeface="微软雅黑" panose="020B0503020204020204" charset="-122"/>
                <a:ea typeface="微软雅黑" panose="020B0503020204020204" charset="-122"/>
                <a:cs typeface="微软雅黑" panose="020B0503020204020204" charset="-122"/>
              </a:rPr>
              <a:t>Stopeck</a:t>
            </a:r>
            <a:r>
              <a:rPr lang="en-US" altLang="zh-CN" sz="700">
                <a:solidFill>
                  <a:schemeClr val="bg1">
                    <a:lumMod val="50000"/>
                  </a:schemeClr>
                </a:solidFill>
                <a:latin typeface="微软雅黑" panose="020B0503020204020204" charset="-122"/>
                <a:ea typeface="微软雅黑" panose="020B0503020204020204" charset="-122"/>
                <a:cs typeface="微软雅黑" panose="020B0503020204020204" charset="-122"/>
              </a:rPr>
              <a:t>, Alison T., et al. Journal of clinical oncology 28.35 (2010) 5132-5139.</a:t>
            </a:r>
            <a:endParaRPr lang="da-DK" altLang="zh-CN" sz="700">
              <a:solidFill>
                <a:schemeClr val="bg1">
                  <a:lumMod val="50000"/>
                </a:schemeClr>
              </a:solidFill>
              <a:latin typeface="微软雅黑" panose="020B0503020204020204" charset="-122"/>
              <a:ea typeface="微软雅黑" panose="020B0503020204020204" charset="-122"/>
              <a:cs typeface="微软雅黑" panose="020B0503020204020204" charset="-122"/>
            </a:endParaRPr>
          </a:p>
        </p:txBody>
      </p:sp>
      <p:graphicFrame>
        <p:nvGraphicFramePr>
          <p:cNvPr id="45" name="表格 44">
            <a:extLst>
              <a:ext uri="{FF2B5EF4-FFF2-40B4-BE49-F238E27FC236}">
                <a16:creationId xmlns:a16="http://schemas.microsoft.com/office/drawing/2014/main" id="{ACC202F7-AD58-F10D-BC6C-F5E129E958D7}"/>
              </a:ext>
            </a:extLst>
          </p:cNvPr>
          <p:cNvGraphicFramePr>
            <a:graphicFrameLocks noGrp="1"/>
          </p:cNvGraphicFramePr>
          <p:nvPr>
            <p:custDataLst>
              <p:tags r:id="rId3"/>
            </p:custDataLst>
            <p:extLst>
              <p:ext uri="{D42A27DB-BD31-4B8C-83A1-F6EECF244321}">
                <p14:modId xmlns:p14="http://schemas.microsoft.com/office/powerpoint/2010/main" val="2666288528"/>
              </p:ext>
            </p:extLst>
          </p:nvPr>
        </p:nvGraphicFramePr>
        <p:xfrm>
          <a:off x="720165" y="1061721"/>
          <a:ext cx="5169534" cy="5096009"/>
        </p:xfrm>
        <a:graphic>
          <a:graphicData uri="http://schemas.openxmlformats.org/drawingml/2006/table">
            <a:tbl>
              <a:tblPr firstRow="1" bandRow="1">
                <a:tableStyleId>{5C22544A-7EE6-4342-B048-85BDC9FD1C3A}</a:tableStyleId>
              </a:tblPr>
              <a:tblGrid>
                <a:gridCol w="2012641">
                  <a:extLst>
                    <a:ext uri="{9D8B030D-6E8A-4147-A177-3AD203B41FA5}">
                      <a16:colId xmlns:a16="http://schemas.microsoft.com/office/drawing/2014/main" val="20000"/>
                    </a:ext>
                  </a:extLst>
                </a:gridCol>
                <a:gridCol w="749031">
                  <a:extLst>
                    <a:ext uri="{9D8B030D-6E8A-4147-A177-3AD203B41FA5}">
                      <a16:colId xmlns:a16="http://schemas.microsoft.com/office/drawing/2014/main" val="20001"/>
                    </a:ext>
                  </a:extLst>
                </a:gridCol>
                <a:gridCol w="709448">
                  <a:extLst>
                    <a:ext uri="{9D8B030D-6E8A-4147-A177-3AD203B41FA5}">
                      <a16:colId xmlns:a16="http://schemas.microsoft.com/office/drawing/2014/main" val="20002"/>
                    </a:ext>
                  </a:extLst>
                </a:gridCol>
                <a:gridCol w="899447">
                  <a:extLst>
                    <a:ext uri="{9D8B030D-6E8A-4147-A177-3AD203B41FA5}">
                      <a16:colId xmlns:a16="http://schemas.microsoft.com/office/drawing/2014/main" val="20003"/>
                    </a:ext>
                  </a:extLst>
                </a:gridCol>
                <a:gridCol w="798967">
                  <a:extLst>
                    <a:ext uri="{9D8B030D-6E8A-4147-A177-3AD203B41FA5}">
                      <a16:colId xmlns:a16="http://schemas.microsoft.com/office/drawing/2014/main" val="20004"/>
                    </a:ext>
                  </a:extLst>
                </a:gridCol>
              </a:tblGrid>
              <a:tr h="326737">
                <a:tc gridSpan="5">
                  <a:txBody>
                    <a:bodyPr/>
                    <a:lstStyle/>
                    <a:p>
                      <a:pPr algn="ctr"/>
                      <a:r>
                        <a:rPr lang="zh-CN" altLang="en-US" sz="1500" b="1" kern="1200" dirty="0">
                          <a:solidFill>
                            <a:schemeClr val="bg1"/>
                          </a:solidFill>
                          <a:latin typeface="微软雅黑" panose="020B0503020204020204" charset="-122"/>
                          <a:ea typeface="微软雅黑" panose="020B0503020204020204" charset="-122"/>
                          <a:cs typeface="+mn-cs"/>
                        </a:rPr>
                        <a:t>基线人口统计学与特征</a:t>
                      </a:r>
                    </a:p>
                  </a:txBody>
                  <a:tcPr marL="0" marR="0" marT="0" marB="0" anchor="ctr">
                    <a:lnL w="9525" cmpd="sng">
                      <a:noFill/>
                      <a:prstDash val="solid"/>
                    </a:lnL>
                    <a:lnR w="9525" cmpd="sng">
                      <a:noFill/>
                      <a:prstDash val="solid"/>
                    </a:lnR>
                    <a:lnT w="9525" cmpd="sng">
                      <a:noFill/>
                      <a:prstDash val="soli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gradFill>
                      <a:gsLst>
                        <a:gs pos="0">
                          <a:schemeClr val="accent2">
                            <a:lumMod val="60000"/>
                            <a:lumOff val="40000"/>
                          </a:schemeClr>
                        </a:gs>
                        <a:gs pos="74000">
                          <a:srgbClr val="EB613B"/>
                        </a:gs>
                        <a:gs pos="83000">
                          <a:srgbClr val="EB613B"/>
                        </a:gs>
                        <a:gs pos="100000">
                          <a:schemeClr val="accent2">
                            <a:lumMod val="60000"/>
                            <a:lumOff val="40000"/>
                          </a:schemeClr>
                        </a:gs>
                      </a:gsLst>
                      <a:lin ang="2700000" scaled="0"/>
                    </a:gradFill>
                  </a:tcPr>
                </a:tc>
                <a:tc hMerge="1">
                  <a:txBody>
                    <a:bodyPr/>
                    <a:lstStyle/>
                    <a:p>
                      <a:endParaRPr lang="zh-CN"/>
                    </a:p>
                  </a:txBody>
                  <a:tcPr>
                    <a:lnT w="9525" cmpd="sng">
                      <a:solidFill>
                        <a:schemeClr val="bg1"/>
                      </a:solidFill>
                      <a:prstDash val="solid"/>
                    </a:lnT>
                    <a:lnB w="9525" cmpd="sng">
                      <a:solidFill>
                        <a:schemeClr val="bg1"/>
                      </a:solidFill>
                      <a:prstDash val="solid"/>
                    </a:lnB>
                  </a:tcPr>
                </a:tc>
                <a:tc hMerge="1">
                  <a:txBody>
                    <a:bodyPr/>
                    <a:lstStyle/>
                    <a:p>
                      <a:endParaRPr lang="zh-CN"/>
                    </a:p>
                  </a:txBody>
                  <a:tcPr>
                    <a:lnT w="9525" cmpd="sng">
                      <a:solidFill>
                        <a:schemeClr val="bg1"/>
                      </a:solidFill>
                      <a:prstDash val="solid"/>
                    </a:lnT>
                    <a:lnB w="9525" cmpd="sng">
                      <a:solidFill>
                        <a:schemeClr val="bg1"/>
                      </a:solidFill>
                      <a:prstDash val="solid"/>
                    </a:lnB>
                  </a:tcPr>
                </a:tc>
                <a:tc hMerge="1">
                  <a:txBody>
                    <a:bodyPr/>
                    <a:lstStyle/>
                    <a:p>
                      <a:endParaRPr lang="zh-CN"/>
                    </a:p>
                  </a:txBody>
                  <a:tcPr>
                    <a:lnT w="9525" cmpd="sng">
                      <a:solidFill>
                        <a:schemeClr val="bg1"/>
                      </a:solidFill>
                      <a:prstDash val="solid"/>
                    </a:lnT>
                    <a:lnB w="9525" cmpd="sng">
                      <a:solidFill>
                        <a:schemeClr val="bg1"/>
                      </a:solidFill>
                      <a:prstDash val="solid"/>
                    </a:lnB>
                  </a:tcPr>
                </a:tc>
                <a:tc hMerge="1">
                  <a:txBody>
                    <a:bodyPr/>
                    <a:lstStyle/>
                    <a:p>
                      <a:endParaRPr lang="zh-CN"/>
                    </a:p>
                  </a:txBody>
                  <a:tcPr>
                    <a:lnR w="9525" cmpd="sng">
                      <a:solidFill>
                        <a:schemeClr val="bg1"/>
                      </a:solidFill>
                      <a:prstDash val="solid"/>
                    </a:lnR>
                    <a:lnT w="9525" cmpd="sng">
                      <a:solidFill>
                        <a:schemeClr val="bg1"/>
                      </a:solidFill>
                      <a:prstDash val="solid"/>
                    </a:lnT>
                    <a:lnB w="9525" cmpd="sng">
                      <a:solidFill>
                        <a:schemeClr val="bg1"/>
                      </a:solidFill>
                      <a:prstDash val="solid"/>
                    </a:lnB>
                  </a:tcPr>
                </a:tc>
                <a:extLst>
                  <a:ext uri="{0D108BD9-81ED-4DB2-BD59-A6C34878D82A}">
                    <a16:rowId xmlns:a16="http://schemas.microsoft.com/office/drawing/2014/main" val="10000"/>
                  </a:ext>
                </a:extLst>
              </a:tr>
              <a:tr h="396780">
                <a:tc rowSpan="2">
                  <a:txBody>
                    <a:bodyPr/>
                    <a:lstStyle/>
                    <a:p>
                      <a:pPr algn="l" fontAlgn="b"/>
                      <a:r>
                        <a:rPr lang="zh-CN" altLang="en-US" sz="1000" u="none" strike="noStrike">
                          <a:solidFill>
                            <a:schemeClr val="tx1">
                              <a:lumMod val="75000"/>
                              <a:lumOff val="25000"/>
                            </a:schemeClr>
                          </a:solidFill>
                          <a:effectLst/>
                        </a:rPr>
                        <a:t>基线患者统计和特征</a:t>
                      </a:r>
                      <a:endParaRPr lang="zh-CN" altLang="en-US" sz="1000" b="0" i="0" u="none" strike="noStrike">
                        <a:solidFill>
                          <a:schemeClr val="tx1">
                            <a:lumMod val="75000"/>
                            <a:lumOff val="25000"/>
                          </a:schemeClr>
                        </a:solidFill>
                        <a:effectLst/>
                        <a:latin typeface="等线" panose="02010600030101010101" pitchFamily="2" charset="-122"/>
                        <a:ea typeface="等线" panose="02010600030101010101" pitchFamily="2" charset="-122"/>
                      </a:endParaRPr>
                    </a:p>
                  </a:txBody>
                  <a:tcPr marL="4495" marR="4495" marT="4495" marB="0" anchor="ctr">
                    <a:lnL w="9525" cmpd="sng">
                      <a:noFill/>
                      <a:prstDash val="soli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fontAlgn="ctr"/>
                      <a:r>
                        <a:rPr lang="zh-CN" altLang="en-US" sz="1000" u="none" strike="noStrike">
                          <a:solidFill>
                            <a:schemeClr val="tx1">
                              <a:lumMod val="75000"/>
                              <a:lumOff val="25000"/>
                            </a:schemeClr>
                          </a:solidFill>
                          <a:effectLst/>
                        </a:rPr>
                        <a:t>唑来膦酸 </a:t>
                      </a:r>
                      <a:r>
                        <a:rPr lang="en-US" sz="1000" u="none" strike="noStrike">
                          <a:solidFill>
                            <a:schemeClr val="tx1">
                              <a:lumMod val="75000"/>
                              <a:lumOff val="25000"/>
                            </a:schemeClr>
                          </a:solidFill>
                          <a:effectLst/>
                        </a:rPr>
                        <a:t>Q4W(4mg)</a:t>
                      </a:r>
                      <a:br>
                        <a:rPr lang="en-US" sz="1000" u="none" strike="noStrike">
                          <a:solidFill>
                            <a:schemeClr val="tx1">
                              <a:lumMod val="75000"/>
                              <a:lumOff val="25000"/>
                            </a:schemeClr>
                          </a:solidFill>
                          <a:effectLst/>
                        </a:rPr>
                      </a:br>
                      <a:r>
                        <a:rPr lang="en-US" sz="1000" u="none" strike="noStrike">
                          <a:solidFill>
                            <a:schemeClr val="tx1">
                              <a:lumMod val="75000"/>
                              <a:lumOff val="25000"/>
                            </a:schemeClr>
                          </a:solidFill>
                          <a:effectLst/>
                        </a:rPr>
                        <a:t>（n=1020）</a:t>
                      </a:r>
                      <a:endParaRPr lang="en-US" sz="1000" b="0" i="0" u="none" strike="noStrike">
                        <a:solidFill>
                          <a:schemeClr val="tx1">
                            <a:lumMod val="75000"/>
                            <a:lumOff val="25000"/>
                          </a:schemeClr>
                        </a:solidFill>
                        <a:effectLst/>
                        <a:latin typeface="等线" panose="02010600030101010101" pitchFamily="2" charset="-122"/>
                        <a:ea typeface="等线" panose="02010600030101010101" pitchFamily="2" charset="-122"/>
                      </a:endParaRPr>
                    </a:p>
                  </a:txBody>
                  <a:tcPr marL="4495" marR="4495" marT="4495"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lang="en-US"/>
                    </a:p>
                  </a:txBody>
                  <a:tcPr>
                    <a:lnR w="9525" cmpd="sng">
                      <a:solidFill>
                        <a:schemeClr val="bg1"/>
                      </a:solidFill>
                      <a:prstDash val="solid"/>
                    </a:lnR>
                    <a:lnT w="9525" cmpd="sng">
                      <a:solidFill>
                        <a:schemeClr val="bg1"/>
                      </a:solidFill>
                      <a:prstDash val="solid"/>
                    </a:lnT>
                    <a:lnB w="9525" cmpd="sng">
                      <a:solidFill>
                        <a:schemeClr val="bg1"/>
                      </a:solidFill>
                      <a:prstDash val="solid"/>
                    </a:lnB>
                  </a:tcPr>
                </a:tc>
                <a:tc gridSpan="2">
                  <a:txBody>
                    <a:bodyPr/>
                    <a:lstStyle/>
                    <a:p>
                      <a:pPr algn="ctr" fontAlgn="ctr"/>
                      <a:r>
                        <a:rPr lang="zh-CN" altLang="en-US" sz="1000" u="none" strike="noStrike" dirty="0">
                          <a:solidFill>
                            <a:schemeClr val="tx1">
                              <a:lumMod val="75000"/>
                              <a:lumOff val="25000"/>
                            </a:schemeClr>
                          </a:solidFill>
                          <a:effectLst/>
                        </a:rPr>
                        <a:t>地舒单抗</a:t>
                      </a:r>
                      <a:r>
                        <a:rPr lang="en-US" sz="1000" u="none" strike="noStrike" dirty="0">
                          <a:solidFill>
                            <a:schemeClr val="tx1">
                              <a:lumMod val="75000"/>
                              <a:lumOff val="25000"/>
                            </a:schemeClr>
                          </a:solidFill>
                          <a:effectLst/>
                        </a:rPr>
                        <a:t>Q4W(120mg)</a:t>
                      </a:r>
                      <a:br>
                        <a:rPr lang="en-US" sz="1000" u="none" strike="noStrike" dirty="0">
                          <a:solidFill>
                            <a:schemeClr val="tx1">
                              <a:lumMod val="75000"/>
                              <a:lumOff val="25000"/>
                            </a:schemeClr>
                          </a:solidFill>
                          <a:effectLst/>
                        </a:rPr>
                      </a:br>
                      <a:r>
                        <a:rPr lang="en-US" sz="1000" u="none" strike="noStrike" dirty="0">
                          <a:solidFill>
                            <a:schemeClr val="tx1">
                              <a:lumMod val="75000"/>
                              <a:lumOff val="25000"/>
                            </a:schemeClr>
                          </a:solidFill>
                          <a:effectLst/>
                        </a:rPr>
                        <a:t>(n=1026)</a:t>
                      </a:r>
                      <a:endParaRPr lang="en-US" sz="1000" b="0" i="0" u="none" strike="noStrike" dirty="0">
                        <a:solidFill>
                          <a:schemeClr val="tx1">
                            <a:lumMod val="75000"/>
                            <a:lumOff val="25000"/>
                          </a:schemeClr>
                        </a:solidFill>
                        <a:effectLst/>
                        <a:latin typeface="等线" panose="02010600030101010101" pitchFamily="2" charset="-122"/>
                        <a:ea typeface="等线" panose="02010600030101010101" pitchFamily="2" charset="-122"/>
                      </a:endParaRPr>
                    </a:p>
                  </a:txBody>
                  <a:tcPr marL="4495" marR="4495" marT="4495" marB="0" anchor="ctr">
                    <a:lnL w="12700" cap="flat" cmpd="sng" algn="ctr">
                      <a:solidFill>
                        <a:schemeClr val="bg1">
                          <a:lumMod val="95000"/>
                        </a:schemeClr>
                      </a:solidFill>
                      <a:prstDash val="solid"/>
                      <a:round/>
                      <a:headEnd type="none" w="med" len="med"/>
                      <a:tailEnd type="none" w="med" len="med"/>
                    </a:lnL>
                    <a:lnR w="9525" cmpd="sng">
                      <a:noFill/>
                      <a:prstDash val="soli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hMerge="1">
                  <a:txBody>
                    <a:bodyPr/>
                    <a:lstStyle/>
                    <a:p>
                      <a:endParaRPr lang="en-US"/>
                    </a:p>
                  </a:txBody>
                  <a:tcPr>
                    <a:lnR w="9525" cmpd="sng">
                      <a:solidFill>
                        <a:schemeClr val="bg1"/>
                      </a:solidFill>
                      <a:prstDash val="solid"/>
                    </a:lnR>
                    <a:lnT w="9525" cmpd="sng">
                      <a:solidFill>
                        <a:schemeClr val="bg1"/>
                      </a:solidFill>
                      <a:prstDash val="solid"/>
                    </a:lnT>
                    <a:lnB w="9525" cmpd="sng">
                      <a:solidFill>
                        <a:schemeClr val="bg1"/>
                      </a:solidFill>
                      <a:prstDash val="solid"/>
                    </a:lnB>
                  </a:tcPr>
                </a:tc>
                <a:extLst>
                  <a:ext uri="{0D108BD9-81ED-4DB2-BD59-A6C34878D82A}">
                    <a16:rowId xmlns:a16="http://schemas.microsoft.com/office/drawing/2014/main" val="10001"/>
                  </a:ext>
                </a:extLst>
              </a:tr>
              <a:tr h="217496">
                <a:tc vMerge="1">
                  <a:txBody>
                    <a:bodyPr/>
                    <a:lstStyle/>
                    <a:p>
                      <a:endParaRPr lang="en-US"/>
                    </a:p>
                  </a:txBody>
                  <a:tcPr>
                    <a:lnL w="9525" cmpd="sng">
                      <a:solidFill>
                        <a:schemeClr val="bg1"/>
                      </a:solidFill>
                      <a:prstDash val="solid"/>
                    </a:lnL>
                    <a:lnR w="9525" cmpd="sng">
                      <a:solidFill>
                        <a:schemeClr val="bg1"/>
                      </a:solidFill>
                      <a:prstDash val="solid"/>
                    </a:lnR>
                    <a:lnB w="9525" cmpd="sng">
                      <a:solidFill>
                        <a:schemeClr val="bg1"/>
                      </a:solidFill>
                      <a:prstDash val="solid"/>
                    </a:lnB>
                  </a:tcPr>
                </a:tc>
                <a:tc>
                  <a:txBody>
                    <a:bodyPr/>
                    <a:lstStyle/>
                    <a:p>
                      <a:pPr algn="ctr" fontAlgn="ctr"/>
                      <a:r>
                        <a:rPr lang="en-US" sz="1000" u="none" strike="noStrike">
                          <a:solidFill>
                            <a:schemeClr val="tx1">
                              <a:lumMod val="75000"/>
                              <a:lumOff val="25000"/>
                            </a:schemeClr>
                          </a:solidFill>
                          <a:effectLst/>
                        </a:rPr>
                        <a:t>No.</a:t>
                      </a:r>
                      <a:endParaRPr lang="en-US" sz="1000" b="0" i="0" u="none" strike="noStrike">
                        <a:solidFill>
                          <a:schemeClr val="tx1">
                            <a:lumMod val="75000"/>
                            <a:lumOff val="25000"/>
                          </a:schemeClr>
                        </a:solidFill>
                        <a:effectLst/>
                        <a:latin typeface="等线" panose="02010600030101010101" pitchFamily="2" charset="-122"/>
                        <a:ea typeface="等线" panose="02010600030101010101" pitchFamily="2" charset="-122"/>
                      </a:endParaRPr>
                    </a:p>
                  </a:txBody>
                  <a:tcPr marL="4495" marR="4495" marT="4495"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altLang="zh-CN" sz="1000" u="none" strike="noStrike">
                          <a:solidFill>
                            <a:schemeClr val="tx1">
                              <a:lumMod val="75000"/>
                              <a:lumOff val="25000"/>
                            </a:schemeClr>
                          </a:solidFill>
                          <a:effectLst/>
                        </a:rPr>
                        <a:t>%</a:t>
                      </a:r>
                      <a:endParaRPr lang="en-US" altLang="zh-CN" sz="1000" b="0" i="0" u="none" strike="noStrike">
                        <a:solidFill>
                          <a:schemeClr val="tx1">
                            <a:lumMod val="75000"/>
                            <a:lumOff val="25000"/>
                          </a:schemeClr>
                        </a:solidFill>
                        <a:effectLst/>
                        <a:latin typeface="等线" panose="02010600030101010101" pitchFamily="2" charset="-122"/>
                        <a:ea typeface="等线" panose="02010600030101010101" pitchFamily="2" charset="-122"/>
                      </a:endParaRPr>
                    </a:p>
                  </a:txBody>
                  <a:tcPr marL="4495" marR="4495" marT="4495"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en-US" sz="1000" u="none" strike="noStrike">
                          <a:solidFill>
                            <a:schemeClr val="tx1">
                              <a:lumMod val="75000"/>
                              <a:lumOff val="25000"/>
                            </a:schemeClr>
                          </a:solidFill>
                          <a:effectLst/>
                        </a:rPr>
                        <a:t>No.</a:t>
                      </a:r>
                      <a:endParaRPr lang="en-US" sz="1000" b="0" i="0" u="none" strike="noStrike">
                        <a:solidFill>
                          <a:schemeClr val="tx1">
                            <a:lumMod val="75000"/>
                            <a:lumOff val="25000"/>
                          </a:schemeClr>
                        </a:solidFill>
                        <a:effectLst/>
                        <a:latin typeface="等线" panose="02010600030101010101" pitchFamily="2" charset="-122"/>
                        <a:ea typeface="等线" panose="02010600030101010101" pitchFamily="2" charset="-122"/>
                      </a:endParaRPr>
                    </a:p>
                  </a:txBody>
                  <a:tcPr marL="4495" marR="4495" marT="4495"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fontAlgn="ctr"/>
                      <a:r>
                        <a:rPr lang="en-US" altLang="zh-CN" sz="1000" u="none" strike="noStrike">
                          <a:solidFill>
                            <a:schemeClr val="tx1">
                              <a:lumMod val="75000"/>
                              <a:lumOff val="25000"/>
                            </a:schemeClr>
                          </a:solidFill>
                          <a:effectLst/>
                        </a:rPr>
                        <a:t>%</a:t>
                      </a:r>
                      <a:endParaRPr lang="en-US" altLang="zh-CN" sz="1000" b="0" i="0" u="none" strike="noStrike">
                        <a:solidFill>
                          <a:schemeClr val="tx1">
                            <a:lumMod val="75000"/>
                            <a:lumOff val="25000"/>
                          </a:schemeClr>
                        </a:solidFill>
                        <a:effectLst/>
                        <a:latin typeface="等线" panose="02010600030101010101" pitchFamily="2" charset="-122"/>
                        <a:ea typeface="等线" panose="02010600030101010101" pitchFamily="2" charset="-122"/>
                      </a:endParaRPr>
                    </a:p>
                  </a:txBody>
                  <a:tcPr marL="4495" marR="4495" marT="4495" marB="0" anchor="ctr">
                    <a:lnL w="12700" cap="flat" cmpd="sng" algn="ctr">
                      <a:solidFill>
                        <a:schemeClr val="bg1">
                          <a:lumMod val="95000"/>
                        </a:schemeClr>
                      </a:solidFill>
                      <a:prstDash val="solid"/>
                      <a:round/>
                      <a:headEnd type="none" w="med" len="med"/>
                      <a:tailEnd type="none" w="med" len="med"/>
                    </a:lnL>
                    <a:lnR w="9525" cmpd="sng">
                      <a:noFill/>
                      <a:prstDash val="soli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BE5D6"/>
                    </a:solidFill>
                  </a:tcPr>
                </a:tc>
                <a:extLst>
                  <a:ext uri="{0D108BD9-81ED-4DB2-BD59-A6C34878D82A}">
                    <a16:rowId xmlns:a16="http://schemas.microsoft.com/office/drawing/2014/main" val="10002"/>
                  </a:ext>
                </a:extLst>
              </a:tr>
              <a:tr h="218684">
                <a:tc>
                  <a:txBody>
                    <a:bodyPr/>
                    <a:lstStyle/>
                    <a:p>
                      <a:pPr algn="l" fontAlgn="ctr"/>
                      <a:r>
                        <a:rPr lang="zh-CN" altLang="en-US" sz="1000" u="none" strike="noStrike">
                          <a:solidFill>
                            <a:schemeClr val="tx1">
                              <a:lumMod val="75000"/>
                              <a:lumOff val="25000"/>
                            </a:schemeClr>
                          </a:solidFill>
                          <a:effectLst/>
                        </a:rPr>
                        <a:t>女性</a:t>
                      </a:r>
                      <a:endParaRPr lang="zh-CN" altLang="en-US" sz="1000" b="0" i="0" u="none" strike="noStrike">
                        <a:solidFill>
                          <a:schemeClr val="tx1">
                            <a:lumMod val="75000"/>
                            <a:lumOff val="25000"/>
                          </a:schemeClr>
                        </a:solidFill>
                        <a:effectLst/>
                        <a:latin typeface="等线" panose="02010600030101010101" pitchFamily="2" charset="-122"/>
                        <a:ea typeface="等线" panose="02010600030101010101" pitchFamily="2" charset="-122"/>
                      </a:endParaRPr>
                    </a:p>
                  </a:txBody>
                  <a:tcPr marL="72000" marR="4495" marT="4495" marB="0" anchor="ctr">
                    <a:lnL w="9525" cmpd="sng">
                      <a:noFill/>
                      <a:prstDash val="soli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zh-CN" sz="1000" u="none" strike="noStrike">
                          <a:solidFill>
                            <a:schemeClr val="tx1">
                              <a:lumMod val="75000"/>
                              <a:lumOff val="25000"/>
                            </a:schemeClr>
                          </a:solidFill>
                          <a:effectLst/>
                        </a:rPr>
                        <a:t>1011</a:t>
                      </a:r>
                      <a:endParaRPr lang="en-US" altLang="zh-CN" sz="1000" b="0" i="0" u="none" strike="noStrike">
                        <a:solidFill>
                          <a:schemeClr val="tx1">
                            <a:lumMod val="75000"/>
                            <a:lumOff val="25000"/>
                          </a:schemeClr>
                        </a:solidFill>
                        <a:effectLst/>
                        <a:latin typeface="等线" panose="02010600030101010101" pitchFamily="2" charset="-122"/>
                        <a:ea typeface="等线" panose="02010600030101010101" pitchFamily="2" charset="-122"/>
                      </a:endParaRPr>
                    </a:p>
                  </a:txBody>
                  <a:tcPr marL="4495" marR="4495" marT="4495"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altLang="zh-CN" sz="1000" u="none" strike="noStrike">
                          <a:solidFill>
                            <a:schemeClr val="tx1">
                              <a:lumMod val="75000"/>
                              <a:lumOff val="25000"/>
                            </a:schemeClr>
                          </a:solidFill>
                          <a:effectLst/>
                        </a:rPr>
                        <a:t>99.1</a:t>
                      </a:r>
                      <a:endParaRPr lang="en-US" altLang="zh-CN" sz="1000" b="0" i="0" u="none" strike="noStrike">
                        <a:solidFill>
                          <a:schemeClr val="tx1">
                            <a:lumMod val="75000"/>
                            <a:lumOff val="25000"/>
                          </a:schemeClr>
                        </a:solidFill>
                        <a:effectLst/>
                        <a:latin typeface="等线" panose="02010600030101010101" pitchFamily="2" charset="-122"/>
                        <a:ea typeface="等线" panose="02010600030101010101" pitchFamily="2" charset="-122"/>
                      </a:endParaRPr>
                    </a:p>
                  </a:txBody>
                  <a:tcPr marL="4495" marR="4495" marT="4495"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en-US" altLang="zh-CN" sz="1000" u="none" strike="noStrike">
                          <a:solidFill>
                            <a:schemeClr val="tx1">
                              <a:lumMod val="75000"/>
                              <a:lumOff val="25000"/>
                            </a:schemeClr>
                          </a:solidFill>
                          <a:effectLst/>
                        </a:rPr>
                        <a:t>1018</a:t>
                      </a:r>
                      <a:endParaRPr lang="en-US" altLang="zh-CN" sz="1000" b="0" i="0" u="none" strike="noStrike">
                        <a:solidFill>
                          <a:schemeClr val="tx1">
                            <a:lumMod val="75000"/>
                            <a:lumOff val="25000"/>
                          </a:schemeClr>
                        </a:solidFill>
                        <a:effectLst/>
                        <a:latin typeface="等线" panose="02010600030101010101" pitchFamily="2" charset="-122"/>
                        <a:ea typeface="等线" panose="02010600030101010101" pitchFamily="2" charset="-122"/>
                      </a:endParaRPr>
                    </a:p>
                  </a:txBody>
                  <a:tcPr marL="4495" marR="4495" marT="4495"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fontAlgn="ctr"/>
                      <a:r>
                        <a:rPr lang="en-US" altLang="zh-CN" sz="1000" u="none" strike="noStrike">
                          <a:solidFill>
                            <a:schemeClr val="tx1">
                              <a:lumMod val="75000"/>
                              <a:lumOff val="25000"/>
                            </a:schemeClr>
                          </a:solidFill>
                          <a:effectLst/>
                        </a:rPr>
                        <a:t>99.2</a:t>
                      </a:r>
                      <a:endParaRPr lang="en-US" altLang="zh-CN" sz="1000" b="0" i="0" u="none" strike="noStrike">
                        <a:solidFill>
                          <a:schemeClr val="tx1">
                            <a:lumMod val="75000"/>
                            <a:lumOff val="25000"/>
                          </a:schemeClr>
                        </a:solidFill>
                        <a:effectLst/>
                        <a:latin typeface="等线" panose="02010600030101010101" pitchFamily="2" charset="-122"/>
                        <a:ea typeface="等线" panose="02010600030101010101" pitchFamily="2" charset="-122"/>
                      </a:endParaRPr>
                    </a:p>
                  </a:txBody>
                  <a:tcPr marL="4495" marR="4495" marT="4495" marB="0" anchor="ctr">
                    <a:lnL w="12700" cap="flat" cmpd="sng" algn="ctr">
                      <a:solidFill>
                        <a:schemeClr val="bg1">
                          <a:lumMod val="95000"/>
                        </a:schemeClr>
                      </a:solidFill>
                      <a:prstDash val="solid"/>
                      <a:round/>
                      <a:headEnd type="none" w="med" len="med"/>
                      <a:tailEnd type="none" w="med" len="med"/>
                    </a:lnL>
                    <a:lnR w="9525" cmpd="sng">
                      <a:noFill/>
                      <a:prstDash val="soli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BE5D6"/>
                    </a:solidFill>
                  </a:tcPr>
                </a:tc>
                <a:extLst>
                  <a:ext uri="{0D108BD9-81ED-4DB2-BD59-A6C34878D82A}">
                    <a16:rowId xmlns:a16="http://schemas.microsoft.com/office/drawing/2014/main" val="10003"/>
                  </a:ext>
                </a:extLst>
              </a:tr>
              <a:tr h="218684">
                <a:tc>
                  <a:txBody>
                    <a:bodyPr/>
                    <a:lstStyle/>
                    <a:p>
                      <a:pPr algn="l" fontAlgn="ctr"/>
                      <a:r>
                        <a:rPr lang="zh-CN" altLang="en-US" sz="1000" u="none" strike="noStrike">
                          <a:solidFill>
                            <a:schemeClr val="tx1">
                              <a:lumMod val="75000"/>
                              <a:lumOff val="25000"/>
                            </a:schemeClr>
                          </a:solidFill>
                          <a:effectLst/>
                        </a:rPr>
                        <a:t>    绝经后</a:t>
                      </a:r>
                      <a:endParaRPr lang="zh-CN" altLang="en-US" sz="1000" b="0" i="0" u="none" strike="noStrike">
                        <a:solidFill>
                          <a:schemeClr val="tx1">
                            <a:lumMod val="75000"/>
                            <a:lumOff val="25000"/>
                          </a:schemeClr>
                        </a:solidFill>
                        <a:effectLst/>
                        <a:latin typeface="等线" panose="02010600030101010101" pitchFamily="2" charset="-122"/>
                        <a:ea typeface="等线" panose="02010600030101010101" pitchFamily="2" charset="-122"/>
                      </a:endParaRPr>
                    </a:p>
                  </a:txBody>
                  <a:tcPr marL="72000" marR="4495" marT="4495" marB="0" anchor="ctr">
                    <a:lnL w="9525" cmpd="sng">
                      <a:noFill/>
                      <a:prstDash val="soli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zh-CN" sz="1000" u="none" strike="noStrike">
                          <a:solidFill>
                            <a:schemeClr val="tx1">
                              <a:lumMod val="75000"/>
                              <a:lumOff val="25000"/>
                            </a:schemeClr>
                          </a:solidFill>
                          <a:effectLst/>
                        </a:rPr>
                        <a:t>831</a:t>
                      </a:r>
                      <a:endParaRPr lang="en-US" altLang="zh-CN" sz="1000" b="0" i="0" u="none" strike="noStrike">
                        <a:solidFill>
                          <a:schemeClr val="tx1">
                            <a:lumMod val="75000"/>
                            <a:lumOff val="25000"/>
                          </a:schemeClr>
                        </a:solidFill>
                        <a:effectLst/>
                        <a:latin typeface="等线" panose="02010600030101010101" pitchFamily="2" charset="-122"/>
                        <a:ea typeface="等线" panose="02010600030101010101" pitchFamily="2" charset="-122"/>
                      </a:endParaRPr>
                    </a:p>
                  </a:txBody>
                  <a:tcPr marL="4495" marR="4495" marT="4495"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altLang="zh-CN" sz="1000" u="none" strike="noStrike">
                          <a:solidFill>
                            <a:schemeClr val="tx1">
                              <a:lumMod val="75000"/>
                              <a:lumOff val="25000"/>
                            </a:schemeClr>
                          </a:solidFill>
                          <a:effectLst/>
                        </a:rPr>
                        <a:t>82.2</a:t>
                      </a:r>
                      <a:endParaRPr lang="en-US" altLang="zh-CN" sz="1000" b="0" i="0" u="none" strike="noStrike">
                        <a:solidFill>
                          <a:schemeClr val="tx1">
                            <a:lumMod val="75000"/>
                            <a:lumOff val="25000"/>
                          </a:schemeClr>
                        </a:solidFill>
                        <a:effectLst/>
                        <a:latin typeface="等线" panose="02010600030101010101" pitchFamily="2" charset="-122"/>
                        <a:ea typeface="等线" panose="02010600030101010101" pitchFamily="2" charset="-122"/>
                      </a:endParaRPr>
                    </a:p>
                  </a:txBody>
                  <a:tcPr marL="4495" marR="4495" marT="4495"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rgbClr val="F2F2F2"/>
                    </a:solidFill>
                  </a:tcPr>
                </a:tc>
                <a:tc>
                  <a:txBody>
                    <a:bodyPr/>
                    <a:lstStyle/>
                    <a:p>
                      <a:pPr algn="ctr" fontAlgn="ctr"/>
                      <a:r>
                        <a:rPr lang="en-US" altLang="zh-CN" sz="1000" u="none" strike="noStrike">
                          <a:solidFill>
                            <a:schemeClr val="tx1">
                              <a:lumMod val="75000"/>
                              <a:lumOff val="25000"/>
                            </a:schemeClr>
                          </a:solidFill>
                          <a:effectLst/>
                        </a:rPr>
                        <a:t>839</a:t>
                      </a:r>
                      <a:endParaRPr lang="en-US" altLang="zh-CN" sz="1000" b="0" i="0" u="none" strike="noStrike">
                        <a:solidFill>
                          <a:schemeClr val="tx1">
                            <a:lumMod val="75000"/>
                            <a:lumOff val="25000"/>
                          </a:schemeClr>
                        </a:solidFill>
                        <a:effectLst/>
                        <a:latin typeface="等线" panose="02010600030101010101" pitchFamily="2" charset="-122"/>
                        <a:ea typeface="等线" panose="02010600030101010101" pitchFamily="2" charset="-122"/>
                      </a:endParaRPr>
                    </a:p>
                  </a:txBody>
                  <a:tcPr marL="4495" marR="4495" marT="4495"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fontAlgn="ctr"/>
                      <a:r>
                        <a:rPr lang="en-US" altLang="zh-CN" sz="1000" u="none" strike="noStrike">
                          <a:solidFill>
                            <a:schemeClr val="tx1">
                              <a:lumMod val="75000"/>
                              <a:lumOff val="25000"/>
                            </a:schemeClr>
                          </a:solidFill>
                          <a:effectLst/>
                        </a:rPr>
                        <a:t>82.4</a:t>
                      </a:r>
                      <a:endParaRPr lang="en-US" altLang="zh-CN" sz="1000" b="0" i="0" u="none" strike="noStrike">
                        <a:solidFill>
                          <a:schemeClr val="tx1">
                            <a:lumMod val="75000"/>
                            <a:lumOff val="25000"/>
                          </a:schemeClr>
                        </a:solidFill>
                        <a:effectLst/>
                        <a:latin typeface="等线" panose="02010600030101010101" pitchFamily="2" charset="-122"/>
                        <a:ea typeface="等线" panose="02010600030101010101" pitchFamily="2" charset="-122"/>
                      </a:endParaRPr>
                    </a:p>
                  </a:txBody>
                  <a:tcPr marL="4495" marR="4495" marT="4495" marB="0" anchor="ctr">
                    <a:lnL w="12700" cap="flat" cmpd="sng" algn="ctr">
                      <a:solidFill>
                        <a:schemeClr val="bg1">
                          <a:lumMod val="95000"/>
                        </a:schemeClr>
                      </a:solidFill>
                      <a:prstDash val="solid"/>
                      <a:round/>
                      <a:headEnd type="none" w="med" len="med"/>
                      <a:tailEnd type="none" w="med" len="med"/>
                    </a:lnL>
                    <a:lnR w="9525" cmpd="sng">
                      <a:solidFill>
                        <a:schemeClr val="bg1"/>
                      </a:solidFill>
                      <a:prstDash val="soli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rgbClr val="FBE5D6"/>
                    </a:solidFill>
                  </a:tcPr>
                </a:tc>
                <a:extLst>
                  <a:ext uri="{0D108BD9-81ED-4DB2-BD59-A6C34878D82A}">
                    <a16:rowId xmlns:a16="http://schemas.microsoft.com/office/drawing/2014/main" val="10004"/>
                  </a:ext>
                </a:extLst>
              </a:tr>
              <a:tr h="218684">
                <a:tc>
                  <a:txBody>
                    <a:bodyPr/>
                    <a:lstStyle/>
                    <a:p>
                      <a:pPr algn="l" fontAlgn="ctr"/>
                      <a:r>
                        <a:rPr lang="zh-CN" altLang="en-US" sz="1000" u="none" strike="noStrike">
                          <a:solidFill>
                            <a:schemeClr val="tx1">
                              <a:lumMod val="75000"/>
                              <a:lumOff val="25000"/>
                            </a:schemeClr>
                          </a:solidFill>
                          <a:effectLst/>
                        </a:rPr>
                        <a:t>中位年龄，岁</a:t>
                      </a:r>
                      <a:endParaRPr lang="zh-CN" altLang="en-US" sz="1000" b="0" i="0" u="none" strike="noStrike">
                        <a:solidFill>
                          <a:schemeClr val="tx1">
                            <a:lumMod val="75000"/>
                            <a:lumOff val="25000"/>
                          </a:schemeClr>
                        </a:solidFill>
                        <a:effectLst/>
                        <a:latin typeface="等线" panose="02010600030101010101" pitchFamily="2" charset="-122"/>
                        <a:ea typeface="等线" panose="02010600030101010101" pitchFamily="2" charset="-122"/>
                      </a:endParaRPr>
                    </a:p>
                  </a:txBody>
                  <a:tcPr marL="72000" marR="4495" marT="4495" marB="0" anchor="ctr">
                    <a:lnL w="9525" cmpd="sng">
                      <a:noFill/>
                      <a:prstDash val="soli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zh-CN" sz="1000" u="none" strike="noStrike">
                          <a:solidFill>
                            <a:schemeClr val="tx1">
                              <a:lumMod val="75000"/>
                              <a:lumOff val="25000"/>
                            </a:schemeClr>
                          </a:solidFill>
                          <a:effectLst/>
                        </a:rPr>
                        <a:t>56.0</a:t>
                      </a:r>
                      <a:endParaRPr lang="en-US" altLang="zh-CN" sz="1000" b="0" i="0" u="none" strike="noStrike">
                        <a:solidFill>
                          <a:schemeClr val="tx1">
                            <a:lumMod val="75000"/>
                            <a:lumOff val="25000"/>
                          </a:schemeClr>
                        </a:solidFill>
                        <a:effectLst/>
                        <a:latin typeface="等线" panose="02010600030101010101" pitchFamily="2" charset="-122"/>
                        <a:ea typeface="等线" panose="02010600030101010101" pitchFamily="2" charset="-122"/>
                      </a:endParaRPr>
                    </a:p>
                  </a:txBody>
                  <a:tcPr marL="4495" marR="4495" marT="4495"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endParaRPr lang="zh-CN" altLang="en-US" sz="1000" b="0" i="0" u="none" strike="noStrike">
                        <a:solidFill>
                          <a:schemeClr val="tx1">
                            <a:lumMod val="75000"/>
                            <a:lumOff val="25000"/>
                          </a:schemeClr>
                        </a:solidFill>
                        <a:effectLst/>
                        <a:latin typeface="等线" panose="02010600030101010101" pitchFamily="2" charset="-122"/>
                        <a:ea typeface="等线" panose="02010600030101010101" pitchFamily="2" charset="-122"/>
                      </a:endParaRPr>
                    </a:p>
                  </a:txBody>
                  <a:tcPr marL="4495" marR="4495" marT="4495"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rgbClr val="F2F2F2"/>
                    </a:solidFill>
                  </a:tcPr>
                </a:tc>
                <a:tc>
                  <a:txBody>
                    <a:bodyPr/>
                    <a:lstStyle/>
                    <a:p>
                      <a:pPr algn="ctr" fontAlgn="ctr"/>
                      <a:r>
                        <a:rPr lang="en-US" altLang="zh-CN" sz="1000" u="none" strike="noStrike">
                          <a:solidFill>
                            <a:schemeClr val="tx1">
                              <a:lumMod val="75000"/>
                              <a:lumOff val="25000"/>
                            </a:schemeClr>
                          </a:solidFill>
                          <a:effectLst/>
                        </a:rPr>
                        <a:t>57.0</a:t>
                      </a:r>
                      <a:endParaRPr lang="en-US" altLang="zh-CN" sz="1000" b="0" i="0" u="none" strike="noStrike">
                        <a:solidFill>
                          <a:schemeClr val="tx1">
                            <a:lumMod val="75000"/>
                            <a:lumOff val="25000"/>
                          </a:schemeClr>
                        </a:solidFill>
                        <a:effectLst/>
                        <a:latin typeface="等线" panose="02010600030101010101" pitchFamily="2" charset="-122"/>
                        <a:ea typeface="等线" panose="02010600030101010101" pitchFamily="2" charset="-122"/>
                      </a:endParaRPr>
                    </a:p>
                  </a:txBody>
                  <a:tcPr marL="4495" marR="4495" marT="4495"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fontAlgn="ctr"/>
                      <a:r>
                        <a:rPr lang="zh-CN" altLang="en-US" sz="1000" u="none" strike="noStrike">
                          <a:solidFill>
                            <a:schemeClr val="tx1">
                              <a:lumMod val="75000"/>
                              <a:lumOff val="25000"/>
                            </a:schemeClr>
                          </a:solidFill>
                          <a:effectLst/>
                        </a:rPr>
                        <a:t>　</a:t>
                      </a:r>
                      <a:endParaRPr lang="zh-CN" altLang="en-US" sz="1000" b="0" i="0" u="none" strike="noStrike">
                        <a:solidFill>
                          <a:schemeClr val="tx1">
                            <a:lumMod val="75000"/>
                            <a:lumOff val="25000"/>
                          </a:schemeClr>
                        </a:solidFill>
                        <a:effectLst/>
                        <a:latin typeface="等线" panose="02010600030101010101" pitchFamily="2" charset="-122"/>
                        <a:ea typeface="等线" panose="02010600030101010101" pitchFamily="2" charset="-122"/>
                      </a:endParaRPr>
                    </a:p>
                  </a:txBody>
                  <a:tcPr marL="4495" marR="4495" marT="4495" marB="0" anchor="ctr">
                    <a:lnL w="12700" cap="flat" cmpd="sng" algn="ctr">
                      <a:solidFill>
                        <a:schemeClr val="bg1">
                          <a:lumMod val="95000"/>
                        </a:schemeClr>
                      </a:solidFill>
                      <a:prstDash val="solid"/>
                      <a:round/>
                      <a:headEnd type="none" w="med" len="med"/>
                      <a:tailEnd type="none" w="med" len="med"/>
                    </a:lnL>
                    <a:lnR w="9525" cmpd="sng">
                      <a:solidFill>
                        <a:schemeClr val="bg1"/>
                      </a:solidFill>
                      <a:prstDash val="soli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rgbClr val="FBE5D6"/>
                    </a:solidFill>
                  </a:tcPr>
                </a:tc>
                <a:extLst>
                  <a:ext uri="{0D108BD9-81ED-4DB2-BD59-A6C34878D82A}">
                    <a16:rowId xmlns:a16="http://schemas.microsoft.com/office/drawing/2014/main" val="10005"/>
                  </a:ext>
                </a:extLst>
              </a:tr>
              <a:tr h="218684">
                <a:tc>
                  <a:txBody>
                    <a:bodyPr/>
                    <a:lstStyle/>
                    <a:p>
                      <a:pPr algn="l" fontAlgn="ctr"/>
                      <a:r>
                        <a:rPr lang="en-US" sz="1000" u="none" strike="noStrike">
                          <a:solidFill>
                            <a:schemeClr val="tx1">
                              <a:lumMod val="75000"/>
                              <a:lumOff val="25000"/>
                            </a:schemeClr>
                          </a:solidFill>
                          <a:effectLst/>
                        </a:rPr>
                        <a:t>    Q1</a:t>
                      </a:r>
                      <a:endParaRPr lang="en-US" sz="1000" b="0" i="0" u="none" strike="noStrike">
                        <a:solidFill>
                          <a:schemeClr val="tx1">
                            <a:lumMod val="75000"/>
                            <a:lumOff val="25000"/>
                          </a:schemeClr>
                        </a:solidFill>
                        <a:effectLst/>
                        <a:latin typeface="等线" panose="02010600030101010101" pitchFamily="2" charset="-122"/>
                        <a:ea typeface="等线" panose="02010600030101010101" pitchFamily="2" charset="-122"/>
                      </a:endParaRPr>
                    </a:p>
                  </a:txBody>
                  <a:tcPr marL="72000" marR="4495" marT="4495" marB="0" anchor="ctr">
                    <a:lnL w="9525" cmpd="sng">
                      <a:noFill/>
                      <a:prstDash val="soli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zh-CN" sz="1000" u="none" strike="noStrike">
                          <a:solidFill>
                            <a:schemeClr val="tx1">
                              <a:lumMod val="75000"/>
                              <a:lumOff val="25000"/>
                            </a:schemeClr>
                          </a:solidFill>
                          <a:effectLst/>
                        </a:rPr>
                        <a:t>49.0</a:t>
                      </a:r>
                      <a:endParaRPr lang="en-US" altLang="zh-CN" sz="1000" b="0" i="0" u="none" strike="noStrike">
                        <a:solidFill>
                          <a:schemeClr val="tx1">
                            <a:lumMod val="75000"/>
                            <a:lumOff val="25000"/>
                          </a:schemeClr>
                        </a:solidFill>
                        <a:effectLst/>
                        <a:latin typeface="等线" panose="02010600030101010101" pitchFamily="2" charset="-122"/>
                        <a:ea typeface="等线" panose="02010600030101010101" pitchFamily="2" charset="-122"/>
                      </a:endParaRPr>
                    </a:p>
                  </a:txBody>
                  <a:tcPr marL="4495" marR="4495" marT="4495"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endParaRPr lang="zh-CN" altLang="en-US" sz="1000" b="0" i="0" u="none" strike="noStrike">
                        <a:solidFill>
                          <a:schemeClr val="tx1">
                            <a:lumMod val="75000"/>
                            <a:lumOff val="25000"/>
                          </a:schemeClr>
                        </a:solidFill>
                        <a:effectLst/>
                        <a:latin typeface="等线" panose="02010600030101010101" pitchFamily="2" charset="-122"/>
                        <a:ea typeface="等线" panose="02010600030101010101" pitchFamily="2" charset="-122"/>
                      </a:endParaRPr>
                    </a:p>
                  </a:txBody>
                  <a:tcPr marL="4495" marR="4495" marT="4495"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en-US" altLang="zh-CN" sz="1000" u="none" strike="noStrike">
                          <a:solidFill>
                            <a:schemeClr val="tx1">
                              <a:lumMod val="75000"/>
                              <a:lumOff val="25000"/>
                            </a:schemeClr>
                          </a:solidFill>
                          <a:effectLst/>
                        </a:rPr>
                        <a:t>49.0</a:t>
                      </a:r>
                      <a:endParaRPr lang="en-US" altLang="zh-CN" sz="1000" b="0" i="0" u="none" strike="noStrike">
                        <a:solidFill>
                          <a:schemeClr val="tx1">
                            <a:lumMod val="75000"/>
                            <a:lumOff val="25000"/>
                          </a:schemeClr>
                        </a:solidFill>
                        <a:effectLst/>
                        <a:latin typeface="等线" panose="02010600030101010101" pitchFamily="2" charset="-122"/>
                        <a:ea typeface="等线" panose="02010600030101010101" pitchFamily="2" charset="-122"/>
                      </a:endParaRPr>
                    </a:p>
                  </a:txBody>
                  <a:tcPr marL="4495" marR="4495" marT="4495"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fontAlgn="ctr"/>
                      <a:r>
                        <a:rPr lang="zh-CN" altLang="en-US" sz="1000" u="none" strike="noStrike">
                          <a:solidFill>
                            <a:schemeClr val="tx1">
                              <a:lumMod val="75000"/>
                              <a:lumOff val="25000"/>
                            </a:schemeClr>
                          </a:solidFill>
                          <a:effectLst/>
                        </a:rPr>
                        <a:t>　</a:t>
                      </a:r>
                      <a:endParaRPr lang="zh-CN" altLang="en-US" sz="1000" b="0" i="0" u="none" strike="noStrike">
                        <a:solidFill>
                          <a:schemeClr val="tx1">
                            <a:lumMod val="75000"/>
                            <a:lumOff val="25000"/>
                          </a:schemeClr>
                        </a:solidFill>
                        <a:effectLst/>
                        <a:latin typeface="等线" panose="02010600030101010101" pitchFamily="2" charset="-122"/>
                        <a:ea typeface="等线" panose="02010600030101010101" pitchFamily="2" charset="-122"/>
                      </a:endParaRPr>
                    </a:p>
                  </a:txBody>
                  <a:tcPr marL="4495" marR="4495" marT="4495" marB="0" anchor="ctr">
                    <a:lnL w="12700" cap="flat" cmpd="sng" algn="ctr">
                      <a:solidFill>
                        <a:schemeClr val="bg1">
                          <a:lumMod val="95000"/>
                        </a:schemeClr>
                      </a:solidFill>
                      <a:prstDash val="solid"/>
                      <a:round/>
                      <a:headEnd type="none" w="med" len="med"/>
                      <a:tailEnd type="none" w="med" len="med"/>
                    </a:lnL>
                    <a:lnR w="9525" cmpd="sng">
                      <a:noFill/>
                      <a:prstDash val="soli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BE5D6"/>
                    </a:solidFill>
                  </a:tcPr>
                </a:tc>
                <a:extLst>
                  <a:ext uri="{0D108BD9-81ED-4DB2-BD59-A6C34878D82A}">
                    <a16:rowId xmlns:a16="http://schemas.microsoft.com/office/drawing/2014/main" val="10006"/>
                  </a:ext>
                </a:extLst>
              </a:tr>
              <a:tr h="218684">
                <a:tc>
                  <a:txBody>
                    <a:bodyPr/>
                    <a:lstStyle/>
                    <a:p>
                      <a:pPr algn="l" fontAlgn="ctr"/>
                      <a:r>
                        <a:rPr lang="en-US" sz="1000" u="none" strike="noStrike">
                          <a:solidFill>
                            <a:schemeClr val="tx1">
                              <a:lumMod val="75000"/>
                              <a:lumOff val="25000"/>
                            </a:schemeClr>
                          </a:solidFill>
                          <a:effectLst/>
                        </a:rPr>
                        <a:t>    Q3</a:t>
                      </a:r>
                      <a:endParaRPr lang="en-US" sz="1000" b="0" i="0" u="none" strike="noStrike">
                        <a:solidFill>
                          <a:schemeClr val="tx1">
                            <a:lumMod val="75000"/>
                            <a:lumOff val="25000"/>
                          </a:schemeClr>
                        </a:solidFill>
                        <a:effectLst/>
                        <a:latin typeface="等线" panose="02010600030101010101" pitchFamily="2" charset="-122"/>
                        <a:ea typeface="等线" panose="02010600030101010101" pitchFamily="2" charset="-122"/>
                      </a:endParaRPr>
                    </a:p>
                  </a:txBody>
                  <a:tcPr marL="72000" marR="4495" marT="4495" marB="0" anchor="ctr">
                    <a:lnL w="9525" cmpd="sng">
                      <a:noFill/>
                      <a:prstDash val="soli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zh-CN" sz="1000" u="none" strike="noStrike">
                          <a:solidFill>
                            <a:schemeClr val="tx1">
                              <a:lumMod val="75000"/>
                              <a:lumOff val="25000"/>
                            </a:schemeClr>
                          </a:solidFill>
                          <a:effectLst/>
                        </a:rPr>
                        <a:t>65.0</a:t>
                      </a:r>
                      <a:endParaRPr lang="en-US" altLang="zh-CN" sz="1000" b="0" i="0" u="none" strike="noStrike">
                        <a:solidFill>
                          <a:schemeClr val="tx1">
                            <a:lumMod val="75000"/>
                            <a:lumOff val="25000"/>
                          </a:schemeClr>
                        </a:solidFill>
                        <a:effectLst/>
                        <a:latin typeface="等线" panose="02010600030101010101" pitchFamily="2" charset="-122"/>
                        <a:ea typeface="等线" panose="02010600030101010101" pitchFamily="2" charset="-122"/>
                      </a:endParaRPr>
                    </a:p>
                  </a:txBody>
                  <a:tcPr marL="4495" marR="4495" marT="4495"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endParaRPr lang="zh-CN" altLang="en-US" sz="1000" b="0" i="0" u="none" strike="noStrike">
                        <a:solidFill>
                          <a:schemeClr val="tx1">
                            <a:lumMod val="75000"/>
                            <a:lumOff val="25000"/>
                          </a:schemeClr>
                        </a:solidFill>
                        <a:effectLst/>
                        <a:latin typeface="等线" panose="02010600030101010101" pitchFamily="2" charset="-122"/>
                        <a:ea typeface="等线" panose="02010600030101010101" pitchFamily="2" charset="-122"/>
                      </a:endParaRPr>
                    </a:p>
                  </a:txBody>
                  <a:tcPr marL="4495" marR="4495" marT="4495"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en-US" altLang="zh-CN" sz="1000" u="none" strike="noStrike">
                          <a:solidFill>
                            <a:schemeClr val="tx1">
                              <a:lumMod val="75000"/>
                              <a:lumOff val="25000"/>
                            </a:schemeClr>
                          </a:solidFill>
                          <a:effectLst/>
                        </a:rPr>
                        <a:t>65.0</a:t>
                      </a:r>
                      <a:endParaRPr lang="en-US" altLang="zh-CN" sz="1000" b="0" i="0" u="none" strike="noStrike">
                        <a:solidFill>
                          <a:schemeClr val="tx1">
                            <a:lumMod val="75000"/>
                            <a:lumOff val="25000"/>
                          </a:schemeClr>
                        </a:solidFill>
                        <a:effectLst/>
                        <a:latin typeface="等线" panose="02010600030101010101" pitchFamily="2" charset="-122"/>
                        <a:ea typeface="等线" panose="02010600030101010101" pitchFamily="2" charset="-122"/>
                      </a:endParaRPr>
                    </a:p>
                  </a:txBody>
                  <a:tcPr marL="4495" marR="4495" marT="4495"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fontAlgn="ctr"/>
                      <a:r>
                        <a:rPr lang="zh-CN" altLang="en-US" sz="1000" u="none" strike="noStrike">
                          <a:solidFill>
                            <a:schemeClr val="tx1">
                              <a:lumMod val="75000"/>
                              <a:lumOff val="25000"/>
                            </a:schemeClr>
                          </a:solidFill>
                          <a:effectLst/>
                        </a:rPr>
                        <a:t>　</a:t>
                      </a:r>
                      <a:endParaRPr lang="zh-CN" altLang="en-US" sz="1000" b="0" i="0" u="none" strike="noStrike">
                        <a:solidFill>
                          <a:schemeClr val="tx1">
                            <a:lumMod val="75000"/>
                            <a:lumOff val="25000"/>
                          </a:schemeClr>
                        </a:solidFill>
                        <a:effectLst/>
                        <a:latin typeface="等线" panose="02010600030101010101" pitchFamily="2" charset="-122"/>
                        <a:ea typeface="等线" panose="02010600030101010101" pitchFamily="2" charset="-122"/>
                      </a:endParaRPr>
                    </a:p>
                  </a:txBody>
                  <a:tcPr marL="4495" marR="4495" marT="4495" marB="0" anchor="ctr">
                    <a:lnL w="12700" cap="flat" cmpd="sng" algn="ctr">
                      <a:solidFill>
                        <a:schemeClr val="bg1">
                          <a:lumMod val="95000"/>
                        </a:schemeClr>
                      </a:solidFill>
                      <a:prstDash val="solid"/>
                      <a:round/>
                      <a:headEnd type="none" w="med" len="med"/>
                      <a:tailEnd type="none" w="med" len="med"/>
                    </a:lnL>
                    <a:lnR w="9525" cmpd="sng">
                      <a:noFill/>
                      <a:prstDash val="soli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BE5D6"/>
                    </a:solidFill>
                  </a:tcPr>
                </a:tc>
                <a:extLst>
                  <a:ext uri="{0D108BD9-81ED-4DB2-BD59-A6C34878D82A}">
                    <a16:rowId xmlns:a16="http://schemas.microsoft.com/office/drawing/2014/main" val="10007"/>
                  </a:ext>
                </a:extLst>
              </a:tr>
              <a:tr h="218684">
                <a:tc>
                  <a:txBody>
                    <a:bodyPr/>
                    <a:lstStyle/>
                    <a:p>
                      <a:pPr algn="l" fontAlgn="ctr"/>
                      <a:r>
                        <a:rPr lang="zh-CN" altLang="en-US" sz="1000" u="none" strike="noStrike">
                          <a:solidFill>
                            <a:schemeClr val="tx1">
                              <a:lumMod val="75000"/>
                              <a:lumOff val="25000"/>
                            </a:schemeClr>
                          </a:solidFill>
                          <a:effectLst/>
                        </a:rPr>
                        <a:t>    ≥</a:t>
                      </a:r>
                      <a:r>
                        <a:rPr lang="en-US" altLang="zh-CN" sz="1000" u="none" strike="noStrike">
                          <a:solidFill>
                            <a:schemeClr val="tx1">
                              <a:lumMod val="75000"/>
                              <a:lumOff val="25000"/>
                            </a:schemeClr>
                          </a:solidFill>
                          <a:effectLst/>
                        </a:rPr>
                        <a:t>65</a:t>
                      </a:r>
                      <a:endParaRPr lang="en-US" altLang="zh-CN" sz="1000" b="0" i="0" u="none" strike="noStrike">
                        <a:solidFill>
                          <a:schemeClr val="tx1">
                            <a:lumMod val="75000"/>
                            <a:lumOff val="25000"/>
                          </a:schemeClr>
                        </a:solidFill>
                        <a:effectLst/>
                        <a:latin typeface="等线" panose="02010600030101010101" pitchFamily="2" charset="-122"/>
                        <a:ea typeface="等线" panose="02010600030101010101" pitchFamily="2" charset="-122"/>
                      </a:endParaRPr>
                    </a:p>
                  </a:txBody>
                  <a:tcPr marL="72000" marR="4495" marT="4495" marB="0" anchor="ctr">
                    <a:lnL w="9525" cmpd="sng">
                      <a:noFill/>
                      <a:prstDash val="soli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zh-CN" sz="1000" u="none" strike="noStrike">
                          <a:solidFill>
                            <a:schemeClr val="tx1">
                              <a:lumMod val="75000"/>
                              <a:lumOff val="25000"/>
                            </a:schemeClr>
                          </a:solidFill>
                          <a:effectLst/>
                        </a:rPr>
                        <a:t>266</a:t>
                      </a:r>
                      <a:endParaRPr lang="en-US" altLang="zh-CN" sz="1000" b="0" i="0" u="none" strike="noStrike">
                        <a:solidFill>
                          <a:schemeClr val="tx1">
                            <a:lumMod val="75000"/>
                            <a:lumOff val="25000"/>
                          </a:schemeClr>
                        </a:solidFill>
                        <a:effectLst/>
                        <a:latin typeface="等线" panose="02010600030101010101" pitchFamily="2" charset="-122"/>
                        <a:ea typeface="等线" panose="02010600030101010101" pitchFamily="2" charset="-122"/>
                      </a:endParaRPr>
                    </a:p>
                  </a:txBody>
                  <a:tcPr marL="4495" marR="4495" marT="4495"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altLang="zh-CN" sz="1000" u="none" strike="noStrike">
                          <a:solidFill>
                            <a:schemeClr val="tx1">
                              <a:lumMod val="75000"/>
                              <a:lumOff val="25000"/>
                            </a:schemeClr>
                          </a:solidFill>
                          <a:effectLst/>
                        </a:rPr>
                        <a:t>26.1</a:t>
                      </a:r>
                      <a:endParaRPr lang="en-US" altLang="zh-CN" sz="1000" b="0" i="0" u="none" strike="noStrike">
                        <a:solidFill>
                          <a:schemeClr val="tx1">
                            <a:lumMod val="75000"/>
                            <a:lumOff val="25000"/>
                          </a:schemeClr>
                        </a:solidFill>
                        <a:effectLst/>
                        <a:latin typeface="等线" panose="02010600030101010101" pitchFamily="2" charset="-122"/>
                        <a:ea typeface="等线" panose="02010600030101010101" pitchFamily="2" charset="-122"/>
                      </a:endParaRPr>
                    </a:p>
                  </a:txBody>
                  <a:tcPr marL="4495" marR="4495" marT="4495"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en-US" altLang="zh-CN" sz="1000" u="none" strike="noStrike">
                          <a:solidFill>
                            <a:schemeClr val="tx1">
                              <a:lumMod val="75000"/>
                              <a:lumOff val="25000"/>
                            </a:schemeClr>
                          </a:solidFill>
                          <a:effectLst/>
                        </a:rPr>
                        <a:t>275</a:t>
                      </a:r>
                      <a:endParaRPr lang="en-US" altLang="zh-CN" sz="1000" b="0" i="0" u="none" strike="noStrike">
                        <a:solidFill>
                          <a:schemeClr val="tx1">
                            <a:lumMod val="75000"/>
                            <a:lumOff val="25000"/>
                          </a:schemeClr>
                        </a:solidFill>
                        <a:effectLst/>
                        <a:latin typeface="等线" panose="02010600030101010101" pitchFamily="2" charset="-122"/>
                        <a:ea typeface="等线" panose="02010600030101010101" pitchFamily="2" charset="-122"/>
                      </a:endParaRPr>
                    </a:p>
                  </a:txBody>
                  <a:tcPr marL="4495" marR="4495" marT="4495"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fontAlgn="ctr"/>
                      <a:r>
                        <a:rPr lang="en-US" altLang="zh-CN" sz="1000" u="none" strike="noStrike">
                          <a:solidFill>
                            <a:schemeClr val="tx1">
                              <a:lumMod val="75000"/>
                              <a:lumOff val="25000"/>
                            </a:schemeClr>
                          </a:solidFill>
                          <a:effectLst/>
                        </a:rPr>
                        <a:t>26.8</a:t>
                      </a:r>
                      <a:endParaRPr lang="en-US" altLang="zh-CN" sz="1000" b="0" i="0" u="none" strike="noStrike">
                        <a:solidFill>
                          <a:schemeClr val="tx1">
                            <a:lumMod val="75000"/>
                            <a:lumOff val="25000"/>
                          </a:schemeClr>
                        </a:solidFill>
                        <a:effectLst/>
                        <a:latin typeface="等线" panose="02010600030101010101" pitchFamily="2" charset="-122"/>
                        <a:ea typeface="等线" panose="02010600030101010101" pitchFamily="2" charset="-122"/>
                      </a:endParaRPr>
                    </a:p>
                  </a:txBody>
                  <a:tcPr marL="4495" marR="4495" marT="4495" marB="0" anchor="ctr">
                    <a:lnL w="12700" cap="flat" cmpd="sng" algn="ctr">
                      <a:solidFill>
                        <a:schemeClr val="bg1">
                          <a:lumMod val="95000"/>
                        </a:schemeClr>
                      </a:solidFill>
                      <a:prstDash val="solid"/>
                      <a:round/>
                      <a:headEnd type="none" w="med" len="med"/>
                      <a:tailEnd type="none" w="med" len="med"/>
                    </a:lnL>
                    <a:lnR w="9525" cmpd="sng">
                      <a:noFill/>
                      <a:prstDash val="soli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BE5D6"/>
                    </a:solidFill>
                  </a:tcPr>
                </a:tc>
                <a:extLst>
                  <a:ext uri="{0D108BD9-81ED-4DB2-BD59-A6C34878D82A}">
                    <a16:rowId xmlns:a16="http://schemas.microsoft.com/office/drawing/2014/main" val="10008"/>
                  </a:ext>
                </a:extLst>
              </a:tr>
              <a:tr h="218684">
                <a:tc>
                  <a:txBody>
                    <a:bodyPr/>
                    <a:lstStyle/>
                    <a:p>
                      <a:pPr algn="l" fontAlgn="ctr"/>
                      <a:r>
                        <a:rPr lang="en-US" sz="1000" u="none" strike="noStrike">
                          <a:solidFill>
                            <a:schemeClr val="tx1">
                              <a:lumMod val="75000"/>
                              <a:lumOff val="25000"/>
                            </a:schemeClr>
                          </a:solidFill>
                          <a:effectLst/>
                        </a:rPr>
                        <a:t>ECOG</a:t>
                      </a:r>
                      <a:r>
                        <a:rPr lang="zh-CN" altLang="en-US" sz="1000" u="none" strike="noStrike">
                          <a:solidFill>
                            <a:schemeClr val="tx1">
                              <a:lumMod val="75000"/>
                              <a:lumOff val="25000"/>
                            </a:schemeClr>
                          </a:solidFill>
                          <a:effectLst/>
                        </a:rPr>
                        <a:t>评分</a:t>
                      </a:r>
                      <a:endParaRPr lang="zh-CN" altLang="en-US" sz="1000" b="0" i="0" u="none" strike="noStrike">
                        <a:solidFill>
                          <a:schemeClr val="tx1">
                            <a:lumMod val="75000"/>
                            <a:lumOff val="25000"/>
                          </a:schemeClr>
                        </a:solidFill>
                        <a:effectLst/>
                        <a:latin typeface="等线" panose="02010600030101010101" pitchFamily="2" charset="-122"/>
                        <a:ea typeface="等线" panose="02010600030101010101" pitchFamily="2" charset="-122"/>
                      </a:endParaRPr>
                    </a:p>
                  </a:txBody>
                  <a:tcPr marL="72000" marR="4495" marT="4495" marB="0" anchor="ctr">
                    <a:lnL w="9525" cmpd="sng">
                      <a:noFill/>
                      <a:prstDash val="soli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zh-CN" altLang="en-US" sz="1000" u="none" strike="noStrike">
                          <a:solidFill>
                            <a:schemeClr val="tx1">
                              <a:lumMod val="75000"/>
                              <a:lumOff val="25000"/>
                            </a:schemeClr>
                          </a:solidFill>
                          <a:effectLst/>
                        </a:rPr>
                        <a:t>　</a:t>
                      </a:r>
                      <a:endParaRPr lang="zh-CN" altLang="en-US" sz="1000" b="0" i="0" u="none" strike="noStrike">
                        <a:solidFill>
                          <a:schemeClr val="tx1">
                            <a:lumMod val="75000"/>
                            <a:lumOff val="25000"/>
                          </a:schemeClr>
                        </a:solidFill>
                        <a:effectLst/>
                        <a:latin typeface="等线" panose="02010600030101010101" pitchFamily="2" charset="-122"/>
                        <a:ea typeface="等线" panose="02010600030101010101" pitchFamily="2" charset="-122"/>
                      </a:endParaRPr>
                    </a:p>
                  </a:txBody>
                  <a:tcPr marL="4495" marR="4495" marT="4495"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zh-CN" altLang="en-US" sz="1000" u="none" strike="noStrike">
                          <a:solidFill>
                            <a:schemeClr val="tx1">
                              <a:lumMod val="75000"/>
                              <a:lumOff val="25000"/>
                            </a:schemeClr>
                          </a:solidFill>
                          <a:effectLst/>
                        </a:rPr>
                        <a:t>　</a:t>
                      </a:r>
                      <a:endParaRPr lang="zh-CN" altLang="en-US" sz="1000" b="0" i="0" u="none" strike="noStrike">
                        <a:solidFill>
                          <a:schemeClr val="tx1">
                            <a:lumMod val="75000"/>
                            <a:lumOff val="25000"/>
                          </a:schemeClr>
                        </a:solidFill>
                        <a:effectLst/>
                        <a:latin typeface="等线" panose="02010600030101010101" pitchFamily="2" charset="-122"/>
                        <a:ea typeface="等线" panose="02010600030101010101" pitchFamily="2" charset="-122"/>
                      </a:endParaRPr>
                    </a:p>
                  </a:txBody>
                  <a:tcPr marL="4495" marR="4495" marT="4495"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zh-CN" altLang="en-US" sz="1000" u="none" strike="noStrike">
                          <a:solidFill>
                            <a:schemeClr val="tx1">
                              <a:lumMod val="75000"/>
                              <a:lumOff val="25000"/>
                            </a:schemeClr>
                          </a:solidFill>
                          <a:effectLst/>
                        </a:rPr>
                        <a:t>　</a:t>
                      </a:r>
                      <a:endParaRPr lang="zh-CN" altLang="en-US" sz="1000" b="0" i="0" u="none" strike="noStrike">
                        <a:solidFill>
                          <a:schemeClr val="tx1">
                            <a:lumMod val="75000"/>
                            <a:lumOff val="25000"/>
                          </a:schemeClr>
                        </a:solidFill>
                        <a:effectLst/>
                        <a:latin typeface="等线" panose="02010600030101010101" pitchFamily="2" charset="-122"/>
                        <a:ea typeface="等线" panose="02010600030101010101" pitchFamily="2" charset="-122"/>
                      </a:endParaRPr>
                    </a:p>
                  </a:txBody>
                  <a:tcPr marL="4495" marR="4495" marT="4495"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fontAlgn="ctr"/>
                      <a:r>
                        <a:rPr lang="zh-CN" altLang="en-US" sz="1000" u="none" strike="noStrike">
                          <a:solidFill>
                            <a:schemeClr val="tx1">
                              <a:lumMod val="75000"/>
                              <a:lumOff val="25000"/>
                            </a:schemeClr>
                          </a:solidFill>
                          <a:effectLst/>
                        </a:rPr>
                        <a:t>　</a:t>
                      </a:r>
                      <a:endParaRPr lang="zh-CN" altLang="en-US" sz="1000" b="0" i="0" u="none" strike="noStrike">
                        <a:solidFill>
                          <a:schemeClr val="tx1">
                            <a:lumMod val="75000"/>
                            <a:lumOff val="25000"/>
                          </a:schemeClr>
                        </a:solidFill>
                        <a:effectLst/>
                        <a:latin typeface="等线" panose="02010600030101010101" pitchFamily="2" charset="-122"/>
                        <a:ea typeface="等线" panose="02010600030101010101" pitchFamily="2" charset="-122"/>
                      </a:endParaRPr>
                    </a:p>
                  </a:txBody>
                  <a:tcPr marL="4495" marR="4495" marT="4495" marB="0" anchor="ctr">
                    <a:lnL w="12700" cap="flat" cmpd="sng" algn="ctr">
                      <a:solidFill>
                        <a:schemeClr val="bg1">
                          <a:lumMod val="95000"/>
                        </a:schemeClr>
                      </a:solidFill>
                      <a:prstDash val="solid"/>
                      <a:round/>
                      <a:headEnd type="none" w="med" len="med"/>
                      <a:tailEnd type="none" w="med" len="med"/>
                    </a:lnL>
                    <a:lnR w="9525" cmpd="sng">
                      <a:noFill/>
                      <a:prstDash val="soli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BE5D6"/>
                    </a:solidFill>
                  </a:tcPr>
                </a:tc>
                <a:extLst>
                  <a:ext uri="{0D108BD9-81ED-4DB2-BD59-A6C34878D82A}">
                    <a16:rowId xmlns:a16="http://schemas.microsoft.com/office/drawing/2014/main" val="10009"/>
                  </a:ext>
                </a:extLst>
              </a:tr>
              <a:tr h="218684">
                <a:tc>
                  <a:txBody>
                    <a:bodyPr/>
                    <a:lstStyle/>
                    <a:p>
                      <a:pPr algn="l" fontAlgn="ctr"/>
                      <a:r>
                        <a:rPr lang="zh-CN" altLang="en-US" sz="1000" u="none" strike="noStrike">
                          <a:solidFill>
                            <a:schemeClr val="tx1">
                              <a:lumMod val="75000"/>
                              <a:lumOff val="25000"/>
                            </a:schemeClr>
                          </a:solidFill>
                          <a:effectLst/>
                        </a:rPr>
                        <a:t>    </a:t>
                      </a:r>
                      <a:r>
                        <a:rPr lang="en-US" altLang="zh-CN" sz="1000" u="none" strike="noStrike">
                          <a:solidFill>
                            <a:schemeClr val="tx1">
                              <a:lumMod val="75000"/>
                              <a:lumOff val="25000"/>
                            </a:schemeClr>
                          </a:solidFill>
                          <a:effectLst/>
                        </a:rPr>
                        <a:t>0</a:t>
                      </a:r>
                      <a:endParaRPr lang="en-US" altLang="zh-CN" sz="1000" b="0" i="0" u="none" strike="noStrike">
                        <a:solidFill>
                          <a:schemeClr val="tx1">
                            <a:lumMod val="75000"/>
                            <a:lumOff val="25000"/>
                          </a:schemeClr>
                        </a:solidFill>
                        <a:effectLst/>
                        <a:latin typeface="等线" panose="02010600030101010101" pitchFamily="2" charset="-122"/>
                        <a:ea typeface="等线" panose="02010600030101010101" pitchFamily="2" charset="-122"/>
                      </a:endParaRPr>
                    </a:p>
                  </a:txBody>
                  <a:tcPr marL="72000" marR="4495" marT="4495" marB="0" anchor="ctr">
                    <a:lnL w="9525" cmpd="sng">
                      <a:noFill/>
                      <a:prstDash val="soli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zh-CN" sz="1000" u="none" strike="noStrike">
                          <a:solidFill>
                            <a:schemeClr val="tx1">
                              <a:lumMod val="75000"/>
                              <a:lumOff val="25000"/>
                            </a:schemeClr>
                          </a:solidFill>
                          <a:effectLst/>
                        </a:rPr>
                        <a:t>488</a:t>
                      </a:r>
                      <a:endParaRPr lang="en-US" altLang="zh-CN" sz="1000" b="0" i="0" u="none" strike="noStrike">
                        <a:solidFill>
                          <a:schemeClr val="tx1">
                            <a:lumMod val="75000"/>
                            <a:lumOff val="25000"/>
                          </a:schemeClr>
                        </a:solidFill>
                        <a:effectLst/>
                        <a:latin typeface="等线" panose="02010600030101010101" pitchFamily="2" charset="-122"/>
                        <a:ea typeface="等线" panose="02010600030101010101" pitchFamily="2" charset="-122"/>
                      </a:endParaRPr>
                    </a:p>
                  </a:txBody>
                  <a:tcPr marL="4495" marR="4495" marT="4495"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altLang="zh-CN" sz="1000" u="none" strike="noStrike">
                          <a:solidFill>
                            <a:schemeClr val="tx1">
                              <a:lumMod val="75000"/>
                              <a:lumOff val="25000"/>
                            </a:schemeClr>
                          </a:solidFill>
                          <a:effectLst/>
                        </a:rPr>
                        <a:t>48</a:t>
                      </a:r>
                      <a:endParaRPr lang="en-US" altLang="zh-CN" sz="1000" b="0" i="0" u="none" strike="noStrike">
                        <a:solidFill>
                          <a:schemeClr val="tx1">
                            <a:lumMod val="75000"/>
                            <a:lumOff val="25000"/>
                          </a:schemeClr>
                        </a:solidFill>
                        <a:effectLst/>
                        <a:latin typeface="等线" panose="02010600030101010101" pitchFamily="2" charset="-122"/>
                        <a:ea typeface="等线" panose="02010600030101010101" pitchFamily="2" charset="-122"/>
                      </a:endParaRPr>
                    </a:p>
                  </a:txBody>
                  <a:tcPr marL="4495" marR="4495" marT="4495"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en-US" altLang="zh-CN" sz="1000" u="none" strike="noStrike">
                          <a:solidFill>
                            <a:schemeClr val="tx1">
                              <a:lumMod val="75000"/>
                              <a:lumOff val="25000"/>
                            </a:schemeClr>
                          </a:solidFill>
                          <a:effectLst/>
                        </a:rPr>
                        <a:t>504</a:t>
                      </a:r>
                      <a:endParaRPr lang="en-US" altLang="zh-CN" sz="1000" b="0" i="0" u="none" strike="noStrike">
                        <a:solidFill>
                          <a:schemeClr val="tx1">
                            <a:lumMod val="75000"/>
                            <a:lumOff val="25000"/>
                          </a:schemeClr>
                        </a:solidFill>
                        <a:effectLst/>
                        <a:latin typeface="等线" panose="02010600030101010101" pitchFamily="2" charset="-122"/>
                        <a:ea typeface="等线" panose="02010600030101010101" pitchFamily="2" charset="-122"/>
                      </a:endParaRPr>
                    </a:p>
                  </a:txBody>
                  <a:tcPr marL="4495" marR="4495" marT="4495"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fontAlgn="ctr"/>
                      <a:r>
                        <a:rPr lang="en-US" altLang="zh-CN" sz="1000" u="none" strike="noStrike">
                          <a:solidFill>
                            <a:schemeClr val="tx1">
                              <a:lumMod val="75000"/>
                              <a:lumOff val="25000"/>
                            </a:schemeClr>
                          </a:solidFill>
                          <a:effectLst/>
                        </a:rPr>
                        <a:t>49</a:t>
                      </a:r>
                      <a:endParaRPr lang="en-US" altLang="zh-CN" sz="1000" b="0" i="0" u="none" strike="noStrike">
                        <a:solidFill>
                          <a:schemeClr val="tx1">
                            <a:lumMod val="75000"/>
                            <a:lumOff val="25000"/>
                          </a:schemeClr>
                        </a:solidFill>
                        <a:effectLst/>
                        <a:latin typeface="等线" panose="02010600030101010101" pitchFamily="2" charset="-122"/>
                        <a:ea typeface="等线" panose="02010600030101010101" pitchFamily="2" charset="-122"/>
                      </a:endParaRPr>
                    </a:p>
                  </a:txBody>
                  <a:tcPr marL="4495" marR="4495" marT="4495" marB="0" anchor="ctr">
                    <a:lnL w="12700" cap="flat" cmpd="sng" algn="ctr">
                      <a:solidFill>
                        <a:schemeClr val="bg1">
                          <a:lumMod val="95000"/>
                        </a:schemeClr>
                      </a:solidFill>
                      <a:prstDash val="solid"/>
                      <a:round/>
                      <a:headEnd type="none" w="med" len="med"/>
                      <a:tailEnd type="none" w="med" len="med"/>
                    </a:lnL>
                    <a:lnR w="9525" cmpd="sng">
                      <a:noFill/>
                      <a:prstDash val="soli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BE5D6"/>
                    </a:solidFill>
                  </a:tcPr>
                </a:tc>
                <a:extLst>
                  <a:ext uri="{0D108BD9-81ED-4DB2-BD59-A6C34878D82A}">
                    <a16:rowId xmlns:a16="http://schemas.microsoft.com/office/drawing/2014/main" val="10010"/>
                  </a:ext>
                </a:extLst>
              </a:tr>
              <a:tr h="218684">
                <a:tc>
                  <a:txBody>
                    <a:bodyPr/>
                    <a:lstStyle/>
                    <a:p>
                      <a:pPr algn="l" fontAlgn="ctr"/>
                      <a:r>
                        <a:rPr lang="zh-CN" altLang="en-US" sz="1000" u="none" strike="noStrike">
                          <a:solidFill>
                            <a:schemeClr val="tx1">
                              <a:lumMod val="75000"/>
                              <a:lumOff val="25000"/>
                            </a:schemeClr>
                          </a:solidFill>
                          <a:effectLst/>
                        </a:rPr>
                        <a:t>    </a:t>
                      </a:r>
                      <a:r>
                        <a:rPr lang="en-US" altLang="zh-CN" sz="1000" u="none" strike="noStrike">
                          <a:solidFill>
                            <a:schemeClr val="tx1">
                              <a:lumMod val="75000"/>
                              <a:lumOff val="25000"/>
                            </a:schemeClr>
                          </a:solidFill>
                          <a:effectLst/>
                        </a:rPr>
                        <a:t>1</a:t>
                      </a:r>
                      <a:endParaRPr lang="en-US" altLang="zh-CN" sz="1000" b="0" i="0" u="none" strike="noStrike">
                        <a:solidFill>
                          <a:schemeClr val="tx1">
                            <a:lumMod val="75000"/>
                            <a:lumOff val="25000"/>
                          </a:schemeClr>
                        </a:solidFill>
                        <a:effectLst/>
                        <a:latin typeface="等线" panose="02010600030101010101" pitchFamily="2" charset="-122"/>
                        <a:ea typeface="等线" panose="02010600030101010101" pitchFamily="2" charset="-122"/>
                      </a:endParaRPr>
                    </a:p>
                  </a:txBody>
                  <a:tcPr marL="72000" marR="4495" marT="4495" marB="0" anchor="ctr">
                    <a:lnL w="9525" cmpd="sng">
                      <a:noFill/>
                      <a:prstDash val="soli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zh-CN" sz="1000" u="none" strike="noStrike">
                          <a:solidFill>
                            <a:schemeClr val="tx1">
                              <a:lumMod val="75000"/>
                              <a:lumOff val="25000"/>
                            </a:schemeClr>
                          </a:solidFill>
                          <a:effectLst/>
                        </a:rPr>
                        <a:t>444</a:t>
                      </a:r>
                      <a:endParaRPr lang="en-US" altLang="zh-CN" sz="1000" b="0" i="0" u="none" strike="noStrike">
                        <a:solidFill>
                          <a:schemeClr val="tx1">
                            <a:lumMod val="75000"/>
                            <a:lumOff val="25000"/>
                          </a:schemeClr>
                        </a:solidFill>
                        <a:effectLst/>
                        <a:latin typeface="等线" panose="02010600030101010101" pitchFamily="2" charset="-122"/>
                        <a:ea typeface="等线" panose="02010600030101010101" pitchFamily="2" charset="-122"/>
                      </a:endParaRPr>
                    </a:p>
                  </a:txBody>
                  <a:tcPr marL="4495" marR="4495" marT="4495"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altLang="zh-CN" sz="1000" u="none" strike="noStrike">
                          <a:solidFill>
                            <a:schemeClr val="tx1">
                              <a:lumMod val="75000"/>
                              <a:lumOff val="25000"/>
                            </a:schemeClr>
                          </a:solidFill>
                          <a:effectLst/>
                        </a:rPr>
                        <a:t>44</a:t>
                      </a:r>
                      <a:endParaRPr lang="en-US" altLang="zh-CN" sz="1000" b="0" i="0" u="none" strike="noStrike">
                        <a:solidFill>
                          <a:schemeClr val="tx1">
                            <a:lumMod val="75000"/>
                            <a:lumOff val="25000"/>
                          </a:schemeClr>
                        </a:solidFill>
                        <a:effectLst/>
                        <a:latin typeface="等线" panose="02010600030101010101" pitchFamily="2" charset="-122"/>
                        <a:ea typeface="等线" panose="02010600030101010101" pitchFamily="2" charset="-122"/>
                      </a:endParaRPr>
                    </a:p>
                  </a:txBody>
                  <a:tcPr marL="4495" marR="4495" marT="4495"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en-US" altLang="zh-CN" sz="1000" u="none" strike="noStrike">
                          <a:solidFill>
                            <a:schemeClr val="tx1">
                              <a:lumMod val="75000"/>
                              <a:lumOff val="25000"/>
                            </a:schemeClr>
                          </a:solidFill>
                          <a:effectLst/>
                        </a:rPr>
                        <a:t>451</a:t>
                      </a:r>
                      <a:endParaRPr lang="en-US" altLang="zh-CN" sz="1000" b="0" i="0" u="none" strike="noStrike">
                        <a:solidFill>
                          <a:schemeClr val="tx1">
                            <a:lumMod val="75000"/>
                            <a:lumOff val="25000"/>
                          </a:schemeClr>
                        </a:solidFill>
                        <a:effectLst/>
                        <a:latin typeface="等线" panose="02010600030101010101" pitchFamily="2" charset="-122"/>
                        <a:ea typeface="等线" panose="02010600030101010101" pitchFamily="2" charset="-122"/>
                      </a:endParaRPr>
                    </a:p>
                  </a:txBody>
                  <a:tcPr marL="4495" marR="4495" marT="4495"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fontAlgn="ctr"/>
                      <a:r>
                        <a:rPr lang="en-US" altLang="zh-CN" sz="1000" u="none" strike="noStrike">
                          <a:solidFill>
                            <a:schemeClr val="tx1">
                              <a:lumMod val="75000"/>
                              <a:lumOff val="25000"/>
                            </a:schemeClr>
                          </a:solidFill>
                          <a:effectLst/>
                        </a:rPr>
                        <a:t>44</a:t>
                      </a:r>
                      <a:endParaRPr lang="en-US" altLang="zh-CN" sz="1000" b="0" i="0" u="none" strike="noStrike">
                        <a:solidFill>
                          <a:schemeClr val="tx1">
                            <a:lumMod val="75000"/>
                            <a:lumOff val="25000"/>
                          </a:schemeClr>
                        </a:solidFill>
                        <a:effectLst/>
                        <a:latin typeface="等线" panose="02010600030101010101" pitchFamily="2" charset="-122"/>
                        <a:ea typeface="等线" panose="02010600030101010101" pitchFamily="2" charset="-122"/>
                      </a:endParaRPr>
                    </a:p>
                  </a:txBody>
                  <a:tcPr marL="4495" marR="4495" marT="4495" marB="0" anchor="ctr">
                    <a:lnL w="12700" cap="flat" cmpd="sng" algn="ctr">
                      <a:solidFill>
                        <a:schemeClr val="bg1">
                          <a:lumMod val="95000"/>
                        </a:schemeClr>
                      </a:solidFill>
                      <a:prstDash val="solid"/>
                      <a:round/>
                      <a:headEnd type="none" w="med" len="med"/>
                      <a:tailEnd type="none" w="med" len="med"/>
                    </a:lnL>
                    <a:lnR w="9525" cmpd="sng">
                      <a:noFill/>
                      <a:prstDash val="soli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BE5D6"/>
                    </a:solidFill>
                  </a:tcPr>
                </a:tc>
                <a:extLst>
                  <a:ext uri="{0D108BD9-81ED-4DB2-BD59-A6C34878D82A}">
                    <a16:rowId xmlns:a16="http://schemas.microsoft.com/office/drawing/2014/main" val="10011"/>
                  </a:ext>
                </a:extLst>
              </a:tr>
              <a:tr h="218684">
                <a:tc>
                  <a:txBody>
                    <a:bodyPr/>
                    <a:lstStyle/>
                    <a:p>
                      <a:pPr algn="l" fontAlgn="ctr"/>
                      <a:r>
                        <a:rPr lang="zh-CN" altLang="en-US" sz="1000" u="none" strike="noStrike">
                          <a:solidFill>
                            <a:schemeClr val="tx1">
                              <a:lumMod val="75000"/>
                              <a:lumOff val="25000"/>
                            </a:schemeClr>
                          </a:solidFill>
                          <a:effectLst/>
                        </a:rPr>
                        <a:t>    </a:t>
                      </a:r>
                      <a:r>
                        <a:rPr lang="en-US" altLang="zh-CN" sz="1000" u="none" strike="noStrike">
                          <a:solidFill>
                            <a:schemeClr val="tx1">
                              <a:lumMod val="75000"/>
                              <a:lumOff val="25000"/>
                            </a:schemeClr>
                          </a:solidFill>
                          <a:effectLst/>
                        </a:rPr>
                        <a:t>2</a:t>
                      </a:r>
                      <a:endParaRPr lang="en-US" altLang="zh-CN" sz="1000" b="0" i="0" u="none" strike="noStrike">
                        <a:solidFill>
                          <a:schemeClr val="tx1">
                            <a:lumMod val="75000"/>
                            <a:lumOff val="25000"/>
                          </a:schemeClr>
                        </a:solidFill>
                        <a:effectLst/>
                        <a:latin typeface="等线" panose="02010600030101010101" pitchFamily="2" charset="-122"/>
                        <a:ea typeface="等线" panose="02010600030101010101" pitchFamily="2" charset="-122"/>
                      </a:endParaRPr>
                    </a:p>
                  </a:txBody>
                  <a:tcPr marL="72000" marR="4495" marT="4495" marB="0" anchor="ctr">
                    <a:lnL w="9525" cmpd="sng">
                      <a:noFill/>
                      <a:prstDash val="soli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zh-CN" sz="1000" u="none" strike="noStrike">
                          <a:solidFill>
                            <a:schemeClr val="tx1">
                              <a:lumMod val="75000"/>
                              <a:lumOff val="25000"/>
                            </a:schemeClr>
                          </a:solidFill>
                          <a:effectLst/>
                        </a:rPr>
                        <a:t>82</a:t>
                      </a:r>
                      <a:endParaRPr lang="en-US" altLang="zh-CN" sz="1000" b="0" i="0" u="none" strike="noStrike">
                        <a:solidFill>
                          <a:schemeClr val="tx1">
                            <a:lumMod val="75000"/>
                            <a:lumOff val="25000"/>
                          </a:schemeClr>
                        </a:solidFill>
                        <a:effectLst/>
                        <a:latin typeface="等线" panose="02010600030101010101" pitchFamily="2" charset="-122"/>
                        <a:ea typeface="等线" panose="02010600030101010101" pitchFamily="2" charset="-122"/>
                      </a:endParaRPr>
                    </a:p>
                  </a:txBody>
                  <a:tcPr marL="4495" marR="4495" marT="4495"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altLang="zh-CN" sz="1000" u="none" strike="noStrike">
                          <a:solidFill>
                            <a:schemeClr val="tx1">
                              <a:lumMod val="75000"/>
                              <a:lumOff val="25000"/>
                            </a:schemeClr>
                          </a:solidFill>
                          <a:effectLst/>
                        </a:rPr>
                        <a:t>8</a:t>
                      </a:r>
                      <a:endParaRPr lang="en-US" altLang="zh-CN" sz="1000" b="0" i="0" u="none" strike="noStrike">
                        <a:solidFill>
                          <a:schemeClr val="tx1">
                            <a:lumMod val="75000"/>
                            <a:lumOff val="25000"/>
                          </a:schemeClr>
                        </a:solidFill>
                        <a:effectLst/>
                        <a:latin typeface="等线" panose="02010600030101010101" pitchFamily="2" charset="-122"/>
                        <a:ea typeface="等线" panose="02010600030101010101" pitchFamily="2" charset="-122"/>
                      </a:endParaRPr>
                    </a:p>
                  </a:txBody>
                  <a:tcPr marL="4495" marR="4495" marT="4495"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en-US" altLang="zh-CN" sz="1000" u="none" strike="noStrike">
                          <a:solidFill>
                            <a:schemeClr val="tx1">
                              <a:lumMod val="75000"/>
                              <a:lumOff val="25000"/>
                            </a:schemeClr>
                          </a:solidFill>
                          <a:effectLst/>
                        </a:rPr>
                        <a:t>68</a:t>
                      </a:r>
                      <a:endParaRPr lang="en-US" altLang="zh-CN" sz="1000" b="0" i="0" u="none" strike="noStrike">
                        <a:solidFill>
                          <a:schemeClr val="tx1">
                            <a:lumMod val="75000"/>
                            <a:lumOff val="25000"/>
                          </a:schemeClr>
                        </a:solidFill>
                        <a:effectLst/>
                        <a:latin typeface="等线" panose="02010600030101010101" pitchFamily="2" charset="-122"/>
                        <a:ea typeface="等线" panose="02010600030101010101" pitchFamily="2" charset="-122"/>
                      </a:endParaRPr>
                    </a:p>
                  </a:txBody>
                  <a:tcPr marL="4495" marR="4495" marT="4495"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fontAlgn="ctr"/>
                      <a:r>
                        <a:rPr lang="en-US" altLang="zh-CN" sz="1000" u="none" strike="noStrike">
                          <a:solidFill>
                            <a:schemeClr val="tx1">
                              <a:lumMod val="75000"/>
                              <a:lumOff val="25000"/>
                            </a:schemeClr>
                          </a:solidFill>
                          <a:effectLst/>
                        </a:rPr>
                        <a:t>7</a:t>
                      </a:r>
                      <a:endParaRPr lang="en-US" altLang="zh-CN" sz="1000" b="0" i="0" u="none" strike="noStrike">
                        <a:solidFill>
                          <a:schemeClr val="tx1">
                            <a:lumMod val="75000"/>
                            <a:lumOff val="25000"/>
                          </a:schemeClr>
                        </a:solidFill>
                        <a:effectLst/>
                        <a:latin typeface="等线" panose="02010600030101010101" pitchFamily="2" charset="-122"/>
                        <a:ea typeface="等线" panose="02010600030101010101" pitchFamily="2" charset="-122"/>
                      </a:endParaRPr>
                    </a:p>
                  </a:txBody>
                  <a:tcPr marL="4495" marR="4495" marT="4495" marB="0" anchor="ctr">
                    <a:lnL w="12700" cap="flat" cmpd="sng" algn="ctr">
                      <a:solidFill>
                        <a:schemeClr val="bg1">
                          <a:lumMod val="95000"/>
                        </a:schemeClr>
                      </a:solidFill>
                      <a:prstDash val="solid"/>
                      <a:round/>
                      <a:headEnd type="none" w="med" len="med"/>
                      <a:tailEnd type="none" w="med" len="med"/>
                    </a:lnL>
                    <a:lnR w="9525" cmpd="sng">
                      <a:noFill/>
                      <a:prstDash val="soli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BE5D6"/>
                    </a:solidFill>
                  </a:tcPr>
                </a:tc>
                <a:extLst>
                  <a:ext uri="{0D108BD9-81ED-4DB2-BD59-A6C34878D82A}">
                    <a16:rowId xmlns:a16="http://schemas.microsoft.com/office/drawing/2014/main" val="10012"/>
                  </a:ext>
                </a:extLst>
              </a:tr>
              <a:tr h="218684">
                <a:tc>
                  <a:txBody>
                    <a:bodyPr/>
                    <a:lstStyle/>
                    <a:p>
                      <a:pPr algn="l" fontAlgn="ctr"/>
                      <a:r>
                        <a:rPr lang="zh-CN" altLang="en-US" sz="1000" u="none" strike="noStrike">
                          <a:solidFill>
                            <a:schemeClr val="tx1">
                              <a:lumMod val="75000"/>
                              <a:lumOff val="25000"/>
                            </a:schemeClr>
                          </a:solidFill>
                          <a:effectLst/>
                        </a:rPr>
                        <a:t>    缺失或其他</a:t>
                      </a:r>
                      <a:endParaRPr lang="zh-CN" altLang="en-US" sz="1000" b="0" i="0" u="none" strike="noStrike">
                        <a:solidFill>
                          <a:schemeClr val="tx1">
                            <a:lumMod val="75000"/>
                            <a:lumOff val="25000"/>
                          </a:schemeClr>
                        </a:solidFill>
                        <a:effectLst/>
                        <a:latin typeface="等线" panose="02010600030101010101" pitchFamily="2" charset="-122"/>
                        <a:ea typeface="等线" panose="02010600030101010101" pitchFamily="2" charset="-122"/>
                      </a:endParaRPr>
                    </a:p>
                  </a:txBody>
                  <a:tcPr marL="72000" marR="4495" marT="4495" marB="0" anchor="ctr">
                    <a:lnL w="9525" cmpd="sng">
                      <a:noFill/>
                      <a:prstDash val="soli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zh-CN" sz="1000" u="none" strike="noStrike">
                          <a:solidFill>
                            <a:schemeClr val="tx1">
                              <a:lumMod val="75000"/>
                              <a:lumOff val="25000"/>
                            </a:schemeClr>
                          </a:solidFill>
                          <a:effectLst/>
                        </a:rPr>
                        <a:t>6</a:t>
                      </a:r>
                      <a:endParaRPr lang="en-US" altLang="zh-CN" sz="1000" b="0" i="0" u="none" strike="noStrike">
                        <a:solidFill>
                          <a:schemeClr val="tx1">
                            <a:lumMod val="75000"/>
                            <a:lumOff val="25000"/>
                          </a:schemeClr>
                        </a:solidFill>
                        <a:effectLst/>
                        <a:latin typeface="等线" panose="02010600030101010101" pitchFamily="2" charset="-122"/>
                        <a:ea typeface="等线" panose="02010600030101010101" pitchFamily="2" charset="-122"/>
                      </a:endParaRPr>
                    </a:p>
                  </a:txBody>
                  <a:tcPr marL="4495" marR="4495" marT="4495"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altLang="zh-CN" sz="1000" u="none" strike="noStrike">
                          <a:solidFill>
                            <a:schemeClr val="tx1">
                              <a:lumMod val="75000"/>
                              <a:lumOff val="25000"/>
                            </a:schemeClr>
                          </a:solidFill>
                          <a:effectLst/>
                        </a:rPr>
                        <a:t>&lt;1</a:t>
                      </a:r>
                      <a:endParaRPr lang="en-US" altLang="zh-CN" sz="1000" b="0" i="0" u="none" strike="noStrike">
                        <a:solidFill>
                          <a:schemeClr val="tx1">
                            <a:lumMod val="75000"/>
                            <a:lumOff val="25000"/>
                          </a:schemeClr>
                        </a:solidFill>
                        <a:effectLst/>
                        <a:latin typeface="等线" panose="02010600030101010101" pitchFamily="2" charset="-122"/>
                        <a:ea typeface="等线" panose="02010600030101010101" pitchFamily="2" charset="-122"/>
                      </a:endParaRPr>
                    </a:p>
                  </a:txBody>
                  <a:tcPr marL="4495" marR="4495" marT="4495"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en-US" altLang="zh-CN" sz="1000" u="none" strike="noStrike">
                          <a:solidFill>
                            <a:schemeClr val="tx1">
                              <a:lumMod val="75000"/>
                              <a:lumOff val="25000"/>
                            </a:schemeClr>
                          </a:solidFill>
                          <a:effectLst/>
                        </a:rPr>
                        <a:t>3</a:t>
                      </a:r>
                      <a:endParaRPr lang="en-US" altLang="zh-CN" sz="1000" b="0" i="0" u="none" strike="noStrike">
                        <a:solidFill>
                          <a:schemeClr val="tx1">
                            <a:lumMod val="75000"/>
                            <a:lumOff val="25000"/>
                          </a:schemeClr>
                        </a:solidFill>
                        <a:effectLst/>
                        <a:latin typeface="等线" panose="02010600030101010101" pitchFamily="2" charset="-122"/>
                        <a:ea typeface="等线" panose="02010600030101010101" pitchFamily="2" charset="-122"/>
                      </a:endParaRPr>
                    </a:p>
                  </a:txBody>
                  <a:tcPr marL="4495" marR="4495" marT="4495"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fontAlgn="ctr"/>
                      <a:r>
                        <a:rPr lang="en-US" altLang="zh-CN" sz="1000" u="none" strike="noStrike">
                          <a:solidFill>
                            <a:schemeClr val="tx1">
                              <a:lumMod val="75000"/>
                              <a:lumOff val="25000"/>
                            </a:schemeClr>
                          </a:solidFill>
                          <a:effectLst/>
                        </a:rPr>
                        <a:t>&lt;1</a:t>
                      </a:r>
                      <a:endParaRPr lang="en-US" altLang="zh-CN" sz="1000" b="0" i="0" u="none" strike="noStrike">
                        <a:solidFill>
                          <a:schemeClr val="tx1">
                            <a:lumMod val="75000"/>
                            <a:lumOff val="25000"/>
                          </a:schemeClr>
                        </a:solidFill>
                        <a:effectLst/>
                        <a:latin typeface="等线" panose="02010600030101010101" pitchFamily="2" charset="-122"/>
                        <a:ea typeface="等线" panose="02010600030101010101" pitchFamily="2" charset="-122"/>
                      </a:endParaRPr>
                    </a:p>
                  </a:txBody>
                  <a:tcPr marL="4495" marR="4495" marT="4495" marB="0" anchor="ctr">
                    <a:lnL w="12700" cap="flat" cmpd="sng" algn="ctr">
                      <a:solidFill>
                        <a:schemeClr val="bg1">
                          <a:lumMod val="95000"/>
                        </a:schemeClr>
                      </a:solidFill>
                      <a:prstDash val="solid"/>
                      <a:round/>
                      <a:headEnd type="none" w="med" len="med"/>
                      <a:tailEnd type="none" w="med" len="med"/>
                    </a:lnL>
                    <a:lnR w="9525" cmpd="sng">
                      <a:noFill/>
                      <a:prstDash val="soli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BE5D6"/>
                    </a:solidFill>
                  </a:tcPr>
                </a:tc>
                <a:extLst>
                  <a:ext uri="{0D108BD9-81ED-4DB2-BD59-A6C34878D82A}">
                    <a16:rowId xmlns:a16="http://schemas.microsoft.com/office/drawing/2014/main" val="10013"/>
                  </a:ext>
                </a:extLst>
              </a:tr>
              <a:tr h="218684">
                <a:tc>
                  <a:txBody>
                    <a:bodyPr/>
                    <a:lstStyle/>
                    <a:p>
                      <a:pPr algn="l" fontAlgn="ctr"/>
                      <a:r>
                        <a:rPr lang="zh-CN" altLang="en-US" sz="1000" u="none" strike="noStrike">
                          <a:solidFill>
                            <a:schemeClr val="tx1">
                              <a:lumMod val="75000"/>
                              <a:lumOff val="25000"/>
                            </a:schemeClr>
                          </a:solidFill>
                          <a:effectLst/>
                        </a:rPr>
                        <a:t>超过</a:t>
                      </a:r>
                      <a:r>
                        <a:rPr lang="en-US" altLang="zh-CN" sz="1000" u="none" strike="noStrike">
                          <a:solidFill>
                            <a:schemeClr val="tx1">
                              <a:lumMod val="75000"/>
                              <a:lumOff val="25000"/>
                            </a:schemeClr>
                          </a:solidFill>
                          <a:effectLst/>
                        </a:rPr>
                        <a:t>2</a:t>
                      </a:r>
                      <a:r>
                        <a:rPr lang="zh-CN" altLang="en-US" sz="1000" u="none" strike="noStrike">
                          <a:solidFill>
                            <a:schemeClr val="tx1">
                              <a:lumMod val="75000"/>
                              <a:lumOff val="25000"/>
                            </a:schemeClr>
                          </a:solidFill>
                          <a:effectLst/>
                        </a:rPr>
                        <a:t>处骨转移灶*</a:t>
                      </a:r>
                      <a:endParaRPr lang="zh-CN" altLang="en-US" sz="1000" b="0" i="0" u="none" strike="noStrike">
                        <a:solidFill>
                          <a:schemeClr val="tx1">
                            <a:lumMod val="75000"/>
                            <a:lumOff val="25000"/>
                          </a:schemeClr>
                        </a:solidFill>
                        <a:effectLst/>
                        <a:latin typeface="等线" panose="02010600030101010101" pitchFamily="2" charset="-122"/>
                        <a:ea typeface="等线" panose="02010600030101010101" pitchFamily="2" charset="-122"/>
                      </a:endParaRPr>
                    </a:p>
                  </a:txBody>
                  <a:tcPr marL="72000" marR="4495" marT="4495" marB="0" anchor="ctr">
                    <a:lnL w="9525" cmpd="sng">
                      <a:noFill/>
                      <a:prstDash val="soli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zh-CN" sz="1000" u="none" strike="noStrike">
                          <a:solidFill>
                            <a:schemeClr val="tx1">
                              <a:lumMod val="75000"/>
                              <a:lumOff val="25000"/>
                            </a:schemeClr>
                          </a:solidFill>
                          <a:effectLst/>
                        </a:rPr>
                        <a:t>240</a:t>
                      </a:r>
                      <a:endParaRPr lang="en-US" altLang="zh-CN" sz="1000" b="0" i="0" u="none" strike="noStrike">
                        <a:solidFill>
                          <a:schemeClr val="tx1">
                            <a:lumMod val="75000"/>
                            <a:lumOff val="25000"/>
                          </a:schemeClr>
                        </a:solidFill>
                        <a:effectLst/>
                        <a:latin typeface="等线" panose="02010600030101010101" pitchFamily="2" charset="-122"/>
                        <a:ea typeface="等线" panose="02010600030101010101" pitchFamily="2" charset="-122"/>
                      </a:endParaRPr>
                    </a:p>
                  </a:txBody>
                  <a:tcPr marL="4495" marR="4495" marT="4495"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altLang="zh-CN" sz="1000" u="none" strike="noStrike">
                          <a:solidFill>
                            <a:schemeClr val="tx1">
                              <a:lumMod val="75000"/>
                              <a:lumOff val="25000"/>
                            </a:schemeClr>
                          </a:solidFill>
                          <a:effectLst/>
                        </a:rPr>
                        <a:t>24</a:t>
                      </a:r>
                      <a:endParaRPr lang="en-US" altLang="zh-CN" sz="1000" b="0" i="0" u="none" strike="noStrike">
                        <a:solidFill>
                          <a:schemeClr val="tx1">
                            <a:lumMod val="75000"/>
                            <a:lumOff val="25000"/>
                          </a:schemeClr>
                        </a:solidFill>
                        <a:effectLst/>
                        <a:latin typeface="等线" panose="02010600030101010101" pitchFamily="2" charset="-122"/>
                        <a:ea typeface="等线" panose="02010600030101010101" pitchFamily="2" charset="-122"/>
                      </a:endParaRPr>
                    </a:p>
                  </a:txBody>
                  <a:tcPr marL="4495" marR="4495" marT="4495"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en-US" altLang="zh-CN" sz="1000" u="none" strike="noStrike">
                          <a:solidFill>
                            <a:schemeClr val="tx1">
                              <a:lumMod val="75000"/>
                              <a:lumOff val="25000"/>
                            </a:schemeClr>
                          </a:solidFill>
                          <a:effectLst/>
                        </a:rPr>
                        <a:t>242</a:t>
                      </a:r>
                      <a:endParaRPr lang="en-US" altLang="zh-CN" sz="1000" b="0" i="0" u="none" strike="noStrike">
                        <a:solidFill>
                          <a:schemeClr val="tx1">
                            <a:lumMod val="75000"/>
                            <a:lumOff val="25000"/>
                          </a:schemeClr>
                        </a:solidFill>
                        <a:effectLst/>
                        <a:latin typeface="等线" panose="02010600030101010101" pitchFamily="2" charset="-122"/>
                        <a:ea typeface="等线" panose="02010600030101010101" pitchFamily="2" charset="-122"/>
                      </a:endParaRPr>
                    </a:p>
                  </a:txBody>
                  <a:tcPr marL="4495" marR="4495" marT="4495"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fontAlgn="ctr"/>
                      <a:r>
                        <a:rPr lang="en-US" altLang="zh-CN" sz="1000" u="none" strike="noStrike">
                          <a:solidFill>
                            <a:schemeClr val="tx1">
                              <a:lumMod val="75000"/>
                              <a:lumOff val="25000"/>
                            </a:schemeClr>
                          </a:solidFill>
                          <a:effectLst/>
                        </a:rPr>
                        <a:t>24</a:t>
                      </a:r>
                      <a:endParaRPr lang="en-US" altLang="zh-CN" sz="1000" b="0" i="0" u="none" strike="noStrike">
                        <a:solidFill>
                          <a:schemeClr val="tx1">
                            <a:lumMod val="75000"/>
                            <a:lumOff val="25000"/>
                          </a:schemeClr>
                        </a:solidFill>
                        <a:effectLst/>
                        <a:latin typeface="等线" panose="02010600030101010101" pitchFamily="2" charset="-122"/>
                        <a:ea typeface="等线" panose="02010600030101010101" pitchFamily="2" charset="-122"/>
                      </a:endParaRPr>
                    </a:p>
                  </a:txBody>
                  <a:tcPr marL="4495" marR="4495" marT="4495" marB="0" anchor="ctr">
                    <a:lnL w="12700" cap="flat" cmpd="sng" algn="ctr">
                      <a:solidFill>
                        <a:schemeClr val="bg1">
                          <a:lumMod val="95000"/>
                        </a:schemeClr>
                      </a:solidFill>
                      <a:prstDash val="solid"/>
                      <a:round/>
                      <a:headEnd type="none" w="med" len="med"/>
                      <a:tailEnd type="none" w="med" len="med"/>
                    </a:lnL>
                    <a:lnR w="9525" cmpd="sng">
                      <a:noFill/>
                      <a:prstDash val="soli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BE5D6"/>
                    </a:solidFill>
                  </a:tcPr>
                </a:tc>
                <a:extLst>
                  <a:ext uri="{0D108BD9-81ED-4DB2-BD59-A6C34878D82A}">
                    <a16:rowId xmlns:a16="http://schemas.microsoft.com/office/drawing/2014/main" val="10014"/>
                  </a:ext>
                </a:extLst>
              </a:tr>
              <a:tr h="218684">
                <a:tc>
                  <a:txBody>
                    <a:bodyPr/>
                    <a:lstStyle/>
                    <a:p>
                      <a:pPr algn="l" fontAlgn="ctr"/>
                      <a:r>
                        <a:rPr lang="zh-CN" altLang="en-US" sz="1000" u="none" strike="noStrike">
                          <a:solidFill>
                            <a:schemeClr val="tx1">
                              <a:lumMod val="75000"/>
                              <a:lumOff val="25000"/>
                            </a:schemeClr>
                          </a:solidFill>
                          <a:effectLst/>
                        </a:rPr>
                        <a:t>既往</a:t>
                      </a:r>
                      <a:r>
                        <a:rPr lang="en-US" sz="1000" u="none" strike="noStrike">
                          <a:solidFill>
                            <a:schemeClr val="tx1">
                              <a:lumMod val="75000"/>
                              <a:lumOff val="25000"/>
                            </a:schemeClr>
                          </a:solidFill>
                          <a:effectLst/>
                        </a:rPr>
                        <a:t>SRE†</a:t>
                      </a:r>
                      <a:endParaRPr lang="en-US" sz="1000" b="0" i="0" u="none" strike="noStrike">
                        <a:solidFill>
                          <a:schemeClr val="tx1">
                            <a:lumMod val="75000"/>
                            <a:lumOff val="25000"/>
                          </a:schemeClr>
                        </a:solidFill>
                        <a:effectLst/>
                        <a:latin typeface="等线" panose="02010600030101010101" pitchFamily="2" charset="-122"/>
                        <a:ea typeface="等线" panose="02010600030101010101" pitchFamily="2" charset="-122"/>
                      </a:endParaRPr>
                    </a:p>
                  </a:txBody>
                  <a:tcPr marL="72000" marR="4495" marT="4495" marB="0" anchor="ctr">
                    <a:lnL w="9525" cmpd="sng">
                      <a:noFill/>
                      <a:prstDash val="soli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zh-CN" sz="1000" u="none" strike="noStrike">
                          <a:solidFill>
                            <a:schemeClr val="tx1">
                              <a:lumMod val="75000"/>
                              <a:lumOff val="25000"/>
                            </a:schemeClr>
                          </a:solidFill>
                          <a:effectLst/>
                        </a:rPr>
                        <a:t>373</a:t>
                      </a:r>
                      <a:endParaRPr lang="en-US" altLang="zh-CN" sz="1000" b="0" i="0" u="none" strike="noStrike">
                        <a:solidFill>
                          <a:schemeClr val="tx1">
                            <a:lumMod val="75000"/>
                            <a:lumOff val="25000"/>
                          </a:schemeClr>
                        </a:solidFill>
                        <a:effectLst/>
                        <a:latin typeface="等线" panose="02010600030101010101" pitchFamily="2" charset="-122"/>
                        <a:ea typeface="等线" panose="02010600030101010101" pitchFamily="2" charset="-122"/>
                      </a:endParaRPr>
                    </a:p>
                  </a:txBody>
                  <a:tcPr marL="4495" marR="4495" marT="4495"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altLang="zh-CN" sz="1000" u="none" strike="noStrike">
                          <a:solidFill>
                            <a:schemeClr val="tx1">
                              <a:lumMod val="75000"/>
                              <a:lumOff val="25000"/>
                            </a:schemeClr>
                          </a:solidFill>
                          <a:effectLst/>
                        </a:rPr>
                        <a:t>37</a:t>
                      </a:r>
                      <a:endParaRPr lang="en-US" altLang="zh-CN" sz="1000" b="0" i="0" u="none" strike="noStrike">
                        <a:solidFill>
                          <a:schemeClr val="tx1">
                            <a:lumMod val="75000"/>
                            <a:lumOff val="25000"/>
                          </a:schemeClr>
                        </a:solidFill>
                        <a:effectLst/>
                        <a:latin typeface="等线" panose="02010600030101010101" pitchFamily="2" charset="-122"/>
                        <a:ea typeface="等线" panose="02010600030101010101" pitchFamily="2" charset="-122"/>
                      </a:endParaRPr>
                    </a:p>
                  </a:txBody>
                  <a:tcPr marL="4495" marR="4495" marT="4495"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en-US" altLang="zh-CN" sz="1000" u="none" strike="noStrike">
                          <a:solidFill>
                            <a:schemeClr val="tx1">
                              <a:lumMod val="75000"/>
                              <a:lumOff val="25000"/>
                            </a:schemeClr>
                          </a:solidFill>
                          <a:effectLst/>
                        </a:rPr>
                        <a:t>378</a:t>
                      </a:r>
                      <a:endParaRPr lang="en-US" altLang="zh-CN" sz="1000" b="0" i="0" u="none" strike="noStrike">
                        <a:solidFill>
                          <a:schemeClr val="tx1">
                            <a:lumMod val="75000"/>
                            <a:lumOff val="25000"/>
                          </a:schemeClr>
                        </a:solidFill>
                        <a:effectLst/>
                        <a:latin typeface="等线" panose="02010600030101010101" pitchFamily="2" charset="-122"/>
                        <a:ea typeface="等线" panose="02010600030101010101" pitchFamily="2" charset="-122"/>
                      </a:endParaRPr>
                    </a:p>
                  </a:txBody>
                  <a:tcPr marL="4495" marR="4495" marT="4495"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fontAlgn="ctr"/>
                      <a:r>
                        <a:rPr lang="en-US" altLang="zh-CN" sz="1000" u="none" strike="noStrike">
                          <a:solidFill>
                            <a:schemeClr val="tx1">
                              <a:lumMod val="75000"/>
                              <a:lumOff val="25000"/>
                            </a:schemeClr>
                          </a:solidFill>
                          <a:effectLst/>
                        </a:rPr>
                        <a:t>37</a:t>
                      </a:r>
                      <a:endParaRPr lang="en-US" altLang="zh-CN" sz="1000" b="0" i="0" u="none" strike="noStrike">
                        <a:solidFill>
                          <a:schemeClr val="tx1">
                            <a:lumMod val="75000"/>
                            <a:lumOff val="25000"/>
                          </a:schemeClr>
                        </a:solidFill>
                        <a:effectLst/>
                        <a:latin typeface="等线" panose="02010600030101010101" pitchFamily="2" charset="-122"/>
                        <a:ea typeface="等线" panose="02010600030101010101" pitchFamily="2" charset="-122"/>
                      </a:endParaRPr>
                    </a:p>
                  </a:txBody>
                  <a:tcPr marL="4495" marR="4495" marT="4495" marB="0" anchor="ctr">
                    <a:lnL w="12700" cap="flat" cmpd="sng" algn="ctr">
                      <a:solidFill>
                        <a:schemeClr val="bg1">
                          <a:lumMod val="95000"/>
                        </a:schemeClr>
                      </a:solidFill>
                      <a:prstDash val="solid"/>
                      <a:round/>
                      <a:headEnd type="none" w="med" len="med"/>
                      <a:tailEnd type="none" w="med" len="med"/>
                    </a:lnL>
                    <a:lnR w="9525" cmpd="sng">
                      <a:noFill/>
                      <a:prstDash val="soli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BE5D6"/>
                    </a:solidFill>
                  </a:tcPr>
                </a:tc>
                <a:extLst>
                  <a:ext uri="{0D108BD9-81ED-4DB2-BD59-A6C34878D82A}">
                    <a16:rowId xmlns:a16="http://schemas.microsoft.com/office/drawing/2014/main" val="10015"/>
                  </a:ext>
                </a:extLst>
              </a:tr>
              <a:tr h="218684">
                <a:tc>
                  <a:txBody>
                    <a:bodyPr/>
                    <a:lstStyle/>
                    <a:p>
                      <a:pPr algn="l" fontAlgn="ctr"/>
                      <a:r>
                        <a:rPr lang="zh-CN" altLang="en-US" sz="1000" u="none" strike="noStrike">
                          <a:solidFill>
                            <a:schemeClr val="tx1">
                              <a:lumMod val="75000"/>
                              <a:lumOff val="25000"/>
                            </a:schemeClr>
                          </a:solidFill>
                          <a:effectLst/>
                        </a:rPr>
                        <a:t>既往治疗</a:t>
                      </a:r>
                      <a:endParaRPr lang="zh-CN" altLang="en-US" sz="1000" b="0" i="0" u="none" strike="noStrike">
                        <a:solidFill>
                          <a:schemeClr val="tx1">
                            <a:lumMod val="75000"/>
                            <a:lumOff val="25000"/>
                          </a:schemeClr>
                        </a:solidFill>
                        <a:effectLst/>
                        <a:latin typeface="等线" panose="02010600030101010101" pitchFamily="2" charset="-122"/>
                        <a:ea typeface="等线" panose="02010600030101010101" pitchFamily="2" charset="-122"/>
                      </a:endParaRPr>
                    </a:p>
                  </a:txBody>
                  <a:tcPr marL="72000" marR="4495" marT="4495" marB="0" anchor="ctr">
                    <a:lnL w="9525" cmpd="sng">
                      <a:noFill/>
                      <a:prstDash val="soli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zh-CN" altLang="en-US" sz="1000" b="0" i="0" u="none" strike="noStrike">
                        <a:solidFill>
                          <a:schemeClr val="tx1">
                            <a:lumMod val="75000"/>
                            <a:lumOff val="25000"/>
                          </a:schemeClr>
                        </a:solidFill>
                        <a:effectLst/>
                        <a:latin typeface="等线" panose="02010600030101010101" pitchFamily="2" charset="-122"/>
                        <a:ea typeface="等线" panose="02010600030101010101" pitchFamily="2" charset="-122"/>
                      </a:endParaRPr>
                    </a:p>
                  </a:txBody>
                  <a:tcPr marL="4495" marR="4495" marT="4495"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endParaRPr lang="zh-CN" altLang="en-US" sz="1000" b="0" i="0" u="none" strike="noStrike">
                        <a:solidFill>
                          <a:schemeClr val="tx1">
                            <a:lumMod val="75000"/>
                            <a:lumOff val="25000"/>
                          </a:schemeClr>
                        </a:solidFill>
                        <a:effectLst/>
                        <a:latin typeface="等线" panose="02010600030101010101" pitchFamily="2" charset="-122"/>
                        <a:ea typeface="等线" panose="02010600030101010101" pitchFamily="2" charset="-122"/>
                      </a:endParaRPr>
                    </a:p>
                  </a:txBody>
                  <a:tcPr marL="4495" marR="4495" marT="4495"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endParaRPr lang="zh-CN" altLang="en-US" sz="1000" b="0" i="0" u="none" strike="noStrike">
                        <a:solidFill>
                          <a:schemeClr val="tx1">
                            <a:lumMod val="75000"/>
                            <a:lumOff val="25000"/>
                          </a:schemeClr>
                        </a:solidFill>
                        <a:effectLst/>
                        <a:latin typeface="等线" panose="02010600030101010101" pitchFamily="2" charset="-122"/>
                        <a:ea typeface="等线" panose="02010600030101010101" pitchFamily="2" charset="-122"/>
                      </a:endParaRPr>
                    </a:p>
                  </a:txBody>
                  <a:tcPr marL="4495" marR="4495" marT="4495"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fontAlgn="ctr"/>
                      <a:r>
                        <a:rPr lang="zh-CN" altLang="en-US" sz="1000" u="none" strike="noStrike">
                          <a:solidFill>
                            <a:schemeClr val="tx1">
                              <a:lumMod val="75000"/>
                              <a:lumOff val="25000"/>
                            </a:schemeClr>
                          </a:solidFill>
                          <a:effectLst/>
                        </a:rPr>
                        <a:t>　</a:t>
                      </a:r>
                      <a:endParaRPr lang="zh-CN" altLang="en-US" sz="1000" b="0" i="0" u="none" strike="noStrike">
                        <a:solidFill>
                          <a:schemeClr val="tx1">
                            <a:lumMod val="75000"/>
                            <a:lumOff val="25000"/>
                          </a:schemeClr>
                        </a:solidFill>
                        <a:effectLst/>
                        <a:latin typeface="等线" panose="02010600030101010101" pitchFamily="2" charset="-122"/>
                        <a:ea typeface="等线" panose="02010600030101010101" pitchFamily="2" charset="-122"/>
                      </a:endParaRPr>
                    </a:p>
                  </a:txBody>
                  <a:tcPr marL="4495" marR="4495" marT="4495" marB="0" anchor="ctr">
                    <a:lnL w="12700" cap="flat" cmpd="sng" algn="ctr">
                      <a:solidFill>
                        <a:schemeClr val="bg1">
                          <a:lumMod val="95000"/>
                        </a:schemeClr>
                      </a:solidFill>
                      <a:prstDash val="solid"/>
                      <a:round/>
                      <a:headEnd type="none" w="med" len="med"/>
                      <a:tailEnd type="none" w="med" len="med"/>
                    </a:lnL>
                    <a:lnR w="9525" cmpd="sng">
                      <a:noFill/>
                      <a:prstDash val="soli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BE5D6"/>
                    </a:solidFill>
                  </a:tcPr>
                </a:tc>
                <a:extLst>
                  <a:ext uri="{0D108BD9-81ED-4DB2-BD59-A6C34878D82A}">
                    <a16:rowId xmlns:a16="http://schemas.microsoft.com/office/drawing/2014/main" val="10016"/>
                  </a:ext>
                </a:extLst>
              </a:tr>
              <a:tr h="218684">
                <a:tc>
                  <a:txBody>
                    <a:bodyPr/>
                    <a:lstStyle/>
                    <a:p>
                      <a:pPr algn="l" fontAlgn="ctr"/>
                      <a:r>
                        <a:rPr lang="zh-CN" altLang="en-US" sz="1000" u="none" strike="noStrike">
                          <a:solidFill>
                            <a:schemeClr val="tx1">
                              <a:lumMod val="75000"/>
                              <a:lumOff val="25000"/>
                            </a:schemeClr>
                          </a:solidFill>
                          <a:effectLst/>
                        </a:rPr>
                        <a:t>    化疗</a:t>
                      </a:r>
                      <a:endParaRPr lang="zh-CN" altLang="en-US" sz="1000" b="0" i="0" u="none" strike="noStrike">
                        <a:solidFill>
                          <a:schemeClr val="tx1">
                            <a:lumMod val="75000"/>
                            <a:lumOff val="25000"/>
                          </a:schemeClr>
                        </a:solidFill>
                        <a:effectLst/>
                        <a:latin typeface="等线" panose="02010600030101010101" pitchFamily="2" charset="-122"/>
                        <a:ea typeface="等线" panose="02010600030101010101" pitchFamily="2" charset="-122"/>
                      </a:endParaRPr>
                    </a:p>
                  </a:txBody>
                  <a:tcPr marL="72000" marR="4495" marT="4495" marB="0" anchor="ctr">
                    <a:lnL w="9525" cmpd="sng">
                      <a:noFill/>
                      <a:prstDash val="soli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zh-CN" sz="1000" u="none" strike="noStrike">
                          <a:solidFill>
                            <a:schemeClr val="tx1">
                              <a:lumMod val="75000"/>
                              <a:lumOff val="25000"/>
                            </a:schemeClr>
                          </a:solidFill>
                          <a:effectLst/>
                        </a:rPr>
                        <a:t>825</a:t>
                      </a:r>
                      <a:endParaRPr lang="en-US" altLang="zh-CN" sz="1000" b="0" i="0" u="none" strike="noStrike">
                        <a:solidFill>
                          <a:schemeClr val="tx1">
                            <a:lumMod val="75000"/>
                            <a:lumOff val="25000"/>
                          </a:schemeClr>
                        </a:solidFill>
                        <a:effectLst/>
                        <a:latin typeface="等线" panose="02010600030101010101" pitchFamily="2" charset="-122"/>
                        <a:ea typeface="等线" panose="02010600030101010101" pitchFamily="2" charset="-122"/>
                      </a:endParaRPr>
                    </a:p>
                  </a:txBody>
                  <a:tcPr marL="4495" marR="4495" marT="4495"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altLang="zh-CN" sz="1000" u="none" strike="noStrike">
                          <a:solidFill>
                            <a:schemeClr val="tx1">
                              <a:lumMod val="75000"/>
                              <a:lumOff val="25000"/>
                            </a:schemeClr>
                          </a:solidFill>
                          <a:effectLst/>
                        </a:rPr>
                        <a:t>81</a:t>
                      </a:r>
                      <a:endParaRPr lang="en-US" altLang="zh-CN" sz="1000" b="0" i="0" u="none" strike="noStrike">
                        <a:solidFill>
                          <a:schemeClr val="tx1">
                            <a:lumMod val="75000"/>
                            <a:lumOff val="25000"/>
                          </a:schemeClr>
                        </a:solidFill>
                        <a:effectLst/>
                        <a:latin typeface="等线" panose="02010600030101010101" pitchFamily="2" charset="-122"/>
                        <a:ea typeface="等线" panose="02010600030101010101" pitchFamily="2" charset="-122"/>
                      </a:endParaRPr>
                    </a:p>
                  </a:txBody>
                  <a:tcPr marL="4495" marR="4495" marT="4495"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rgbClr val="F2F2F2"/>
                    </a:solidFill>
                  </a:tcPr>
                </a:tc>
                <a:tc>
                  <a:txBody>
                    <a:bodyPr/>
                    <a:lstStyle/>
                    <a:p>
                      <a:pPr algn="ctr" fontAlgn="ctr"/>
                      <a:r>
                        <a:rPr lang="en-US" altLang="zh-CN" sz="1000" u="none" strike="noStrike">
                          <a:solidFill>
                            <a:schemeClr val="tx1">
                              <a:lumMod val="75000"/>
                              <a:lumOff val="25000"/>
                            </a:schemeClr>
                          </a:solidFill>
                          <a:effectLst/>
                        </a:rPr>
                        <a:t>831</a:t>
                      </a:r>
                      <a:endParaRPr lang="en-US" altLang="zh-CN" sz="1000" b="0" i="0" u="none" strike="noStrike">
                        <a:solidFill>
                          <a:schemeClr val="tx1">
                            <a:lumMod val="75000"/>
                            <a:lumOff val="25000"/>
                          </a:schemeClr>
                        </a:solidFill>
                        <a:effectLst/>
                        <a:latin typeface="等线" panose="02010600030101010101" pitchFamily="2" charset="-122"/>
                        <a:ea typeface="等线" panose="02010600030101010101" pitchFamily="2" charset="-122"/>
                      </a:endParaRPr>
                    </a:p>
                  </a:txBody>
                  <a:tcPr marL="4495" marR="4495" marT="4495"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fontAlgn="ctr"/>
                      <a:r>
                        <a:rPr lang="en-US" altLang="zh-CN" sz="1000" u="none" strike="noStrike">
                          <a:solidFill>
                            <a:schemeClr val="tx1">
                              <a:lumMod val="75000"/>
                              <a:lumOff val="25000"/>
                            </a:schemeClr>
                          </a:solidFill>
                          <a:effectLst/>
                        </a:rPr>
                        <a:t>81</a:t>
                      </a:r>
                      <a:endParaRPr lang="en-US" altLang="zh-CN" sz="1000" b="0" i="0" u="none" strike="noStrike">
                        <a:solidFill>
                          <a:schemeClr val="tx1">
                            <a:lumMod val="75000"/>
                            <a:lumOff val="25000"/>
                          </a:schemeClr>
                        </a:solidFill>
                        <a:effectLst/>
                        <a:latin typeface="等线" panose="02010600030101010101" pitchFamily="2" charset="-122"/>
                        <a:ea typeface="等线" panose="02010600030101010101" pitchFamily="2" charset="-122"/>
                      </a:endParaRPr>
                    </a:p>
                  </a:txBody>
                  <a:tcPr marL="4495" marR="4495" marT="4495" marB="0" anchor="ctr">
                    <a:lnL w="12700" cap="flat" cmpd="sng" algn="ctr">
                      <a:solidFill>
                        <a:schemeClr val="bg1">
                          <a:lumMod val="95000"/>
                        </a:schemeClr>
                      </a:solidFill>
                      <a:prstDash val="solid"/>
                      <a:round/>
                      <a:headEnd type="none" w="med" len="med"/>
                      <a:tailEnd type="none" w="med" len="med"/>
                    </a:lnL>
                    <a:lnR w="9525" cmpd="sng">
                      <a:solidFill>
                        <a:schemeClr val="bg1"/>
                      </a:solidFill>
                      <a:prstDash val="soli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rgbClr val="FBE5D6"/>
                    </a:solidFill>
                  </a:tcPr>
                </a:tc>
                <a:extLst>
                  <a:ext uri="{0D108BD9-81ED-4DB2-BD59-A6C34878D82A}">
                    <a16:rowId xmlns:a16="http://schemas.microsoft.com/office/drawing/2014/main" val="10017"/>
                  </a:ext>
                </a:extLst>
              </a:tr>
              <a:tr h="218684">
                <a:tc>
                  <a:txBody>
                    <a:bodyPr/>
                    <a:lstStyle/>
                    <a:p>
                      <a:pPr algn="l" fontAlgn="ctr"/>
                      <a:r>
                        <a:rPr lang="zh-CN" altLang="en-US" sz="1000" u="none" strike="noStrike">
                          <a:solidFill>
                            <a:schemeClr val="tx1">
                              <a:lumMod val="75000"/>
                              <a:lumOff val="25000"/>
                            </a:schemeClr>
                          </a:solidFill>
                          <a:effectLst/>
                        </a:rPr>
                        <a:t>    近期化疗</a:t>
                      </a:r>
                      <a:r>
                        <a:rPr lang="en-US" altLang="zh-CN" sz="1000" u="none" strike="noStrike">
                          <a:solidFill>
                            <a:schemeClr val="tx1">
                              <a:lumMod val="75000"/>
                              <a:lumOff val="25000"/>
                            </a:schemeClr>
                          </a:solidFill>
                          <a:effectLst/>
                        </a:rPr>
                        <a:t>†‡</a:t>
                      </a:r>
                      <a:endParaRPr lang="en-US" altLang="zh-CN" sz="1000" b="0" i="0" u="none" strike="noStrike">
                        <a:solidFill>
                          <a:schemeClr val="tx1">
                            <a:lumMod val="75000"/>
                            <a:lumOff val="25000"/>
                          </a:schemeClr>
                        </a:solidFill>
                        <a:effectLst/>
                        <a:latin typeface="等线" panose="02010600030101010101" pitchFamily="2" charset="-122"/>
                        <a:ea typeface="等线" panose="02010600030101010101" pitchFamily="2" charset="-122"/>
                      </a:endParaRPr>
                    </a:p>
                  </a:txBody>
                  <a:tcPr marL="72000" marR="4495" marT="4495" marB="0" anchor="ctr">
                    <a:lnL w="9525" cmpd="sng">
                      <a:noFill/>
                      <a:prstDash val="soli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zh-CN" sz="1000" u="none" strike="noStrike">
                          <a:solidFill>
                            <a:schemeClr val="tx1">
                              <a:lumMod val="75000"/>
                              <a:lumOff val="25000"/>
                            </a:schemeClr>
                          </a:solidFill>
                          <a:effectLst/>
                        </a:rPr>
                        <a:t>408</a:t>
                      </a:r>
                      <a:endParaRPr lang="en-US" altLang="zh-CN" sz="1000" b="0" i="0" u="none" strike="noStrike">
                        <a:solidFill>
                          <a:schemeClr val="tx1">
                            <a:lumMod val="75000"/>
                            <a:lumOff val="25000"/>
                          </a:schemeClr>
                        </a:solidFill>
                        <a:effectLst/>
                        <a:latin typeface="等线" panose="02010600030101010101" pitchFamily="2" charset="-122"/>
                        <a:ea typeface="等线" panose="02010600030101010101" pitchFamily="2" charset="-122"/>
                      </a:endParaRPr>
                    </a:p>
                  </a:txBody>
                  <a:tcPr marL="4495" marR="4495" marT="4495"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altLang="zh-CN" sz="1000" u="none" strike="noStrike">
                          <a:solidFill>
                            <a:schemeClr val="tx1">
                              <a:lumMod val="75000"/>
                              <a:lumOff val="25000"/>
                            </a:schemeClr>
                          </a:solidFill>
                          <a:effectLst/>
                        </a:rPr>
                        <a:t>40</a:t>
                      </a:r>
                      <a:endParaRPr lang="en-US" altLang="zh-CN" sz="1000" b="0" i="0" u="none" strike="noStrike">
                        <a:solidFill>
                          <a:schemeClr val="tx1">
                            <a:lumMod val="75000"/>
                            <a:lumOff val="25000"/>
                          </a:schemeClr>
                        </a:solidFill>
                        <a:effectLst/>
                        <a:latin typeface="等线" panose="02010600030101010101" pitchFamily="2" charset="-122"/>
                        <a:ea typeface="等线" panose="02010600030101010101" pitchFamily="2" charset="-122"/>
                      </a:endParaRPr>
                    </a:p>
                  </a:txBody>
                  <a:tcPr marL="4495" marR="4495" marT="4495"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rgbClr val="F2F2F2"/>
                    </a:solidFill>
                  </a:tcPr>
                </a:tc>
                <a:tc>
                  <a:txBody>
                    <a:bodyPr/>
                    <a:lstStyle/>
                    <a:p>
                      <a:pPr algn="ctr" fontAlgn="ctr"/>
                      <a:r>
                        <a:rPr lang="en-US" altLang="zh-CN" sz="1000" u="none" strike="noStrike">
                          <a:solidFill>
                            <a:schemeClr val="tx1">
                              <a:lumMod val="75000"/>
                              <a:lumOff val="25000"/>
                            </a:schemeClr>
                          </a:solidFill>
                          <a:effectLst/>
                        </a:rPr>
                        <a:t>410</a:t>
                      </a:r>
                      <a:endParaRPr lang="en-US" altLang="zh-CN" sz="1000" b="0" i="0" u="none" strike="noStrike">
                        <a:solidFill>
                          <a:schemeClr val="tx1">
                            <a:lumMod val="75000"/>
                            <a:lumOff val="25000"/>
                          </a:schemeClr>
                        </a:solidFill>
                        <a:effectLst/>
                        <a:latin typeface="等线" panose="02010600030101010101" pitchFamily="2" charset="-122"/>
                        <a:ea typeface="等线" panose="02010600030101010101" pitchFamily="2" charset="-122"/>
                      </a:endParaRPr>
                    </a:p>
                  </a:txBody>
                  <a:tcPr marL="4495" marR="4495" marT="4495"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fontAlgn="ctr"/>
                      <a:r>
                        <a:rPr lang="en-US" altLang="zh-CN" sz="1000" u="none" strike="noStrike">
                          <a:solidFill>
                            <a:schemeClr val="tx1">
                              <a:lumMod val="75000"/>
                              <a:lumOff val="25000"/>
                            </a:schemeClr>
                          </a:solidFill>
                          <a:effectLst/>
                        </a:rPr>
                        <a:t>40</a:t>
                      </a:r>
                      <a:endParaRPr lang="en-US" altLang="zh-CN" sz="1000" b="0" i="0" u="none" strike="noStrike">
                        <a:solidFill>
                          <a:schemeClr val="tx1">
                            <a:lumMod val="75000"/>
                            <a:lumOff val="25000"/>
                          </a:schemeClr>
                        </a:solidFill>
                        <a:effectLst/>
                        <a:latin typeface="等线" panose="02010600030101010101" pitchFamily="2" charset="-122"/>
                        <a:ea typeface="等线" panose="02010600030101010101" pitchFamily="2" charset="-122"/>
                      </a:endParaRPr>
                    </a:p>
                  </a:txBody>
                  <a:tcPr marL="4495" marR="4495" marT="4495" marB="0" anchor="ctr">
                    <a:lnL w="12700" cap="flat" cmpd="sng" algn="ctr">
                      <a:solidFill>
                        <a:schemeClr val="bg1">
                          <a:lumMod val="95000"/>
                        </a:schemeClr>
                      </a:solidFill>
                      <a:prstDash val="solid"/>
                      <a:round/>
                      <a:headEnd type="none" w="med" len="med"/>
                      <a:tailEnd type="none" w="med" len="med"/>
                    </a:lnL>
                    <a:lnR w="9525" cmpd="sng">
                      <a:solidFill>
                        <a:schemeClr val="bg1"/>
                      </a:solidFill>
                      <a:prstDash val="soli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rgbClr val="FBE5D6"/>
                    </a:solidFill>
                  </a:tcPr>
                </a:tc>
                <a:extLst>
                  <a:ext uri="{0D108BD9-81ED-4DB2-BD59-A6C34878D82A}">
                    <a16:rowId xmlns:a16="http://schemas.microsoft.com/office/drawing/2014/main" val="10018"/>
                  </a:ext>
                </a:extLst>
              </a:tr>
              <a:tr h="218684">
                <a:tc>
                  <a:txBody>
                    <a:bodyPr/>
                    <a:lstStyle/>
                    <a:p>
                      <a:pPr algn="l" fontAlgn="ctr"/>
                      <a:r>
                        <a:rPr lang="zh-CN" altLang="en-US" sz="1000" u="none" strike="noStrike">
                          <a:solidFill>
                            <a:schemeClr val="tx1">
                              <a:lumMod val="75000"/>
                              <a:lumOff val="25000"/>
                            </a:schemeClr>
                          </a:solidFill>
                          <a:effectLst/>
                        </a:rPr>
                        <a:t>    内分泌治疗</a:t>
                      </a:r>
                      <a:endParaRPr lang="zh-CN" altLang="en-US" sz="1000" b="0" i="0" u="none" strike="noStrike">
                        <a:solidFill>
                          <a:schemeClr val="tx1">
                            <a:lumMod val="75000"/>
                            <a:lumOff val="25000"/>
                          </a:schemeClr>
                        </a:solidFill>
                        <a:effectLst/>
                        <a:latin typeface="等线" panose="02010600030101010101" pitchFamily="2" charset="-122"/>
                        <a:ea typeface="等线" panose="02010600030101010101" pitchFamily="2" charset="-122"/>
                      </a:endParaRPr>
                    </a:p>
                  </a:txBody>
                  <a:tcPr marL="72000" marR="4495" marT="4495" marB="0" anchor="ctr">
                    <a:lnL w="9525" cmpd="sng">
                      <a:noFill/>
                      <a:prstDash val="soli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zh-CN" sz="1000" u="none" strike="noStrike">
                          <a:solidFill>
                            <a:schemeClr val="tx1">
                              <a:lumMod val="75000"/>
                              <a:lumOff val="25000"/>
                            </a:schemeClr>
                          </a:solidFill>
                          <a:effectLst/>
                        </a:rPr>
                        <a:t>728</a:t>
                      </a:r>
                      <a:endParaRPr lang="en-US" altLang="zh-CN" sz="1000" b="0" i="0" u="none" strike="noStrike">
                        <a:solidFill>
                          <a:schemeClr val="tx1">
                            <a:lumMod val="75000"/>
                            <a:lumOff val="25000"/>
                          </a:schemeClr>
                        </a:solidFill>
                        <a:effectLst/>
                        <a:latin typeface="等线" panose="02010600030101010101" pitchFamily="2" charset="-122"/>
                        <a:ea typeface="等线" panose="02010600030101010101" pitchFamily="2" charset="-122"/>
                      </a:endParaRPr>
                    </a:p>
                  </a:txBody>
                  <a:tcPr marL="4495" marR="4495" marT="4495"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altLang="zh-CN" sz="1000" u="none" strike="noStrike">
                          <a:solidFill>
                            <a:schemeClr val="tx1">
                              <a:lumMod val="75000"/>
                              <a:lumOff val="25000"/>
                            </a:schemeClr>
                          </a:solidFill>
                          <a:effectLst/>
                        </a:rPr>
                        <a:t>71</a:t>
                      </a:r>
                      <a:endParaRPr lang="en-US" altLang="zh-CN" sz="1000" b="0" i="0" u="none" strike="noStrike">
                        <a:solidFill>
                          <a:schemeClr val="tx1">
                            <a:lumMod val="75000"/>
                            <a:lumOff val="25000"/>
                          </a:schemeClr>
                        </a:solidFill>
                        <a:effectLst/>
                        <a:latin typeface="等线" panose="02010600030101010101" pitchFamily="2" charset="-122"/>
                        <a:ea typeface="等线" panose="02010600030101010101" pitchFamily="2" charset="-122"/>
                      </a:endParaRPr>
                    </a:p>
                  </a:txBody>
                  <a:tcPr marL="4495" marR="4495" marT="4495"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rgbClr val="F2F2F2"/>
                    </a:solidFill>
                  </a:tcPr>
                </a:tc>
                <a:tc>
                  <a:txBody>
                    <a:bodyPr/>
                    <a:lstStyle/>
                    <a:p>
                      <a:pPr algn="ctr" fontAlgn="ctr"/>
                      <a:r>
                        <a:rPr lang="en-US" altLang="zh-CN" sz="1000" u="none" strike="noStrike">
                          <a:solidFill>
                            <a:schemeClr val="tx1">
                              <a:lumMod val="75000"/>
                              <a:lumOff val="25000"/>
                            </a:schemeClr>
                          </a:solidFill>
                          <a:effectLst/>
                        </a:rPr>
                        <a:t>755</a:t>
                      </a:r>
                      <a:endParaRPr lang="en-US" altLang="zh-CN" sz="1000" b="0" i="0" u="none" strike="noStrike">
                        <a:solidFill>
                          <a:schemeClr val="tx1">
                            <a:lumMod val="75000"/>
                            <a:lumOff val="25000"/>
                          </a:schemeClr>
                        </a:solidFill>
                        <a:effectLst/>
                        <a:latin typeface="等线" panose="02010600030101010101" pitchFamily="2" charset="-122"/>
                        <a:ea typeface="等线" panose="02010600030101010101" pitchFamily="2" charset="-122"/>
                      </a:endParaRPr>
                    </a:p>
                  </a:txBody>
                  <a:tcPr marL="4495" marR="4495" marT="4495"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fontAlgn="ctr"/>
                      <a:r>
                        <a:rPr lang="en-US" altLang="zh-CN" sz="1000" u="none" strike="noStrike">
                          <a:solidFill>
                            <a:schemeClr val="tx1">
                              <a:lumMod val="75000"/>
                              <a:lumOff val="25000"/>
                            </a:schemeClr>
                          </a:solidFill>
                          <a:effectLst/>
                        </a:rPr>
                        <a:t>74</a:t>
                      </a:r>
                      <a:endParaRPr lang="en-US" altLang="zh-CN" sz="1000" b="0" i="0" u="none" strike="noStrike">
                        <a:solidFill>
                          <a:schemeClr val="tx1">
                            <a:lumMod val="75000"/>
                            <a:lumOff val="25000"/>
                          </a:schemeClr>
                        </a:solidFill>
                        <a:effectLst/>
                        <a:latin typeface="等线" panose="02010600030101010101" pitchFamily="2" charset="-122"/>
                        <a:ea typeface="等线" panose="02010600030101010101" pitchFamily="2" charset="-122"/>
                      </a:endParaRPr>
                    </a:p>
                  </a:txBody>
                  <a:tcPr marL="4495" marR="4495" marT="4495" marB="0" anchor="ctr">
                    <a:lnL w="12700" cap="flat" cmpd="sng" algn="ctr">
                      <a:solidFill>
                        <a:schemeClr val="bg1">
                          <a:lumMod val="95000"/>
                        </a:schemeClr>
                      </a:solidFill>
                      <a:prstDash val="solid"/>
                      <a:round/>
                      <a:headEnd type="none" w="med" len="med"/>
                      <a:tailEnd type="none" w="med" len="med"/>
                    </a:lnL>
                    <a:lnR w="9525" cmpd="sng">
                      <a:solidFill>
                        <a:schemeClr val="bg1"/>
                      </a:solidFill>
                      <a:prstDash val="soli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rgbClr val="FBE5D6"/>
                    </a:solidFill>
                  </a:tcPr>
                </a:tc>
                <a:extLst>
                  <a:ext uri="{0D108BD9-81ED-4DB2-BD59-A6C34878D82A}">
                    <a16:rowId xmlns:a16="http://schemas.microsoft.com/office/drawing/2014/main" val="10019"/>
                  </a:ext>
                </a:extLst>
              </a:tr>
              <a:tr h="218684">
                <a:tc>
                  <a:txBody>
                    <a:bodyPr/>
                    <a:lstStyle/>
                    <a:p>
                      <a:pPr algn="l" fontAlgn="ctr"/>
                      <a:r>
                        <a:rPr lang="zh-CN" altLang="en-US" sz="1000" u="none" strike="noStrike">
                          <a:solidFill>
                            <a:schemeClr val="tx1">
                              <a:lumMod val="75000"/>
                              <a:lumOff val="25000"/>
                            </a:schemeClr>
                          </a:solidFill>
                          <a:effectLst/>
                        </a:rPr>
                        <a:t>        芳香化酶抑制剂治疗</a:t>
                      </a:r>
                      <a:endParaRPr lang="zh-CN" altLang="en-US" sz="1000" b="0" i="0" u="none" strike="noStrike">
                        <a:solidFill>
                          <a:schemeClr val="tx1">
                            <a:lumMod val="75000"/>
                            <a:lumOff val="25000"/>
                          </a:schemeClr>
                        </a:solidFill>
                        <a:effectLst/>
                        <a:latin typeface="等线" panose="02010600030101010101" pitchFamily="2" charset="-122"/>
                        <a:ea typeface="等线" panose="02010600030101010101" pitchFamily="2" charset="-122"/>
                      </a:endParaRPr>
                    </a:p>
                  </a:txBody>
                  <a:tcPr marL="72000" marR="4495" marT="4495" marB="0" anchor="ctr">
                    <a:lnL w="9525" cmpd="sng">
                      <a:noFill/>
                      <a:prstDash val="soli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zh-CN" sz="1000" u="none" strike="noStrike">
                          <a:solidFill>
                            <a:schemeClr val="tx1">
                              <a:lumMod val="75000"/>
                              <a:lumOff val="25000"/>
                            </a:schemeClr>
                          </a:solidFill>
                          <a:effectLst/>
                        </a:rPr>
                        <a:t>504</a:t>
                      </a:r>
                      <a:endParaRPr lang="en-US" altLang="zh-CN" sz="1000" b="0" i="0" u="none" strike="noStrike">
                        <a:solidFill>
                          <a:schemeClr val="tx1">
                            <a:lumMod val="75000"/>
                            <a:lumOff val="25000"/>
                          </a:schemeClr>
                        </a:solidFill>
                        <a:effectLst/>
                        <a:latin typeface="等线" panose="02010600030101010101" pitchFamily="2" charset="-122"/>
                        <a:ea typeface="等线" panose="02010600030101010101" pitchFamily="2" charset="-122"/>
                      </a:endParaRPr>
                    </a:p>
                  </a:txBody>
                  <a:tcPr marL="4495" marR="4495" marT="4495"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altLang="zh-CN" sz="1000" u="none" strike="noStrike">
                          <a:solidFill>
                            <a:schemeClr val="tx1">
                              <a:lumMod val="75000"/>
                              <a:lumOff val="25000"/>
                            </a:schemeClr>
                          </a:solidFill>
                          <a:effectLst/>
                        </a:rPr>
                        <a:t>49</a:t>
                      </a:r>
                      <a:endParaRPr lang="en-US" altLang="zh-CN" sz="1000" b="0" i="0" u="none" strike="noStrike">
                        <a:solidFill>
                          <a:schemeClr val="tx1">
                            <a:lumMod val="75000"/>
                            <a:lumOff val="25000"/>
                          </a:schemeClr>
                        </a:solidFill>
                        <a:effectLst/>
                        <a:latin typeface="等线" panose="02010600030101010101" pitchFamily="2" charset="-122"/>
                        <a:ea typeface="等线" panose="02010600030101010101" pitchFamily="2" charset="-122"/>
                      </a:endParaRPr>
                    </a:p>
                  </a:txBody>
                  <a:tcPr marL="4495" marR="4495" marT="4495"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en-US" altLang="zh-CN" sz="1000" u="none" strike="noStrike">
                          <a:solidFill>
                            <a:schemeClr val="tx1">
                              <a:lumMod val="75000"/>
                              <a:lumOff val="25000"/>
                            </a:schemeClr>
                          </a:solidFill>
                          <a:effectLst/>
                        </a:rPr>
                        <a:t>527</a:t>
                      </a:r>
                      <a:endParaRPr lang="en-US" altLang="zh-CN" sz="1000" b="0" i="0" u="none" strike="noStrike">
                        <a:solidFill>
                          <a:schemeClr val="tx1">
                            <a:lumMod val="75000"/>
                            <a:lumOff val="25000"/>
                          </a:schemeClr>
                        </a:solidFill>
                        <a:effectLst/>
                        <a:latin typeface="等线" panose="02010600030101010101" pitchFamily="2" charset="-122"/>
                        <a:ea typeface="等线" panose="02010600030101010101" pitchFamily="2" charset="-122"/>
                      </a:endParaRPr>
                    </a:p>
                  </a:txBody>
                  <a:tcPr marL="4495" marR="4495" marT="4495"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fontAlgn="ctr"/>
                      <a:r>
                        <a:rPr lang="en-US" altLang="zh-CN" sz="1000" u="none" strike="noStrike">
                          <a:solidFill>
                            <a:schemeClr val="tx1">
                              <a:lumMod val="75000"/>
                              <a:lumOff val="25000"/>
                            </a:schemeClr>
                          </a:solidFill>
                          <a:effectLst/>
                        </a:rPr>
                        <a:t>51</a:t>
                      </a:r>
                      <a:endParaRPr lang="en-US" altLang="zh-CN" sz="1000" b="0" i="0" u="none" strike="noStrike">
                        <a:solidFill>
                          <a:schemeClr val="tx1">
                            <a:lumMod val="75000"/>
                            <a:lumOff val="25000"/>
                          </a:schemeClr>
                        </a:solidFill>
                        <a:effectLst/>
                        <a:latin typeface="等线" panose="02010600030101010101" pitchFamily="2" charset="-122"/>
                        <a:ea typeface="等线" panose="02010600030101010101" pitchFamily="2" charset="-122"/>
                      </a:endParaRPr>
                    </a:p>
                  </a:txBody>
                  <a:tcPr marL="4495" marR="4495" marT="4495" marB="0" anchor="ctr">
                    <a:lnL w="12700" cap="flat" cmpd="sng" algn="ctr">
                      <a:solidFill>
                        <a:schemeClr val="bg1">
                          <a:lumMod val="95000"/>
                        </a:schemeClr>
                      </a:solidFill>
                      <a:prstDash val="solid"/>
                      <a:round/>
                      <a:headEnd type="none" w="med" len="med"/>
                      <a:tailEnd type="none" w="med" len="med"/>
                    </a:lnL>
                    <a:lnR w="9525" cmpd="sng">
                      <a:noFill/>
                      <a:prstDash val="soli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BE5D6"/>
                    </a:solidFill>
                  </a:tcPr>
                </a:tc>
                <a:extLst>
                  <a:ext uri="{0D108BD9-81ED-4DB2-BD59-A6C34878D82A}">
                    <a16:rowId xmlns:a16="http://schemas.microsoft.com/office/drawing/2014/main" val="10020"/>
                  </a:ext>
                </a:extLst>
              </a:tr>
              <a:tr h="218684">
                <a:tc>
                  <a:txBody>
                    <a:bodyPr/>
                    <a:lstStyle/>
                    <a:p>
                      <a:pPr algn="l" fontAlgn="ctr"/>
                      <a:r>
                        <a:rPr lang="zh-CN" altLang="en-US" sz="1000" u="none" strike="noStrike">
                          <a:solidFill>
                            <a:schemeClr val="tx1">
                              <a:lumMod val="75000"/>
                              <a:lumOff val="25000"/>
                            </a:schemeClr>
                          </a:solidFill>
                          <a:effectLst/>
                        </a:rPr>
                        <a:t>    口服双膦酸盐</a:t>
                      </a:r>
                      <a:r>
                        <a:rPr lang="en-US" altLang="zh-CN" sz="1000" u="none" strike="noStrike">
                          <a:solidFill>
                            <a:schemeClr val="tx1">
                              <a:lumMod val="75000"/>
                              <a:lumOff val="25000"/>
                            </a:schemeClr>
                          </a:solidFill>
                          <a:effectLst/>
                        </a:rPr>
                        <a:t>†</a:t>
                      </a:r>
                      <a:endParaRPr lang="zh-CN" altLang="en-US" sz="1000" b="0" i="0" u="none" strike="noStrike">
                        <a:solidFill>
                          <a:schemeClr val="tx1">
                            <a:lumMod val="75000"/>
                            <a:lumOff val="25000"/>
                          </a:schemeClr>
                        </a:solidFill>
                        <a:effectLst/>
                        <a:latin typeface="等线" panose="02010600030101010101" pitchFamily="2" charset="-122"/>
                        <a:ea typeface="等线" panose="02010600030101010101" pitchFamily="2" charset="-122"/>
                      </a:endParaRPr>
                    </a:p>
                  </a:txBody>
                  <a:tcPr marL="72000" marR="4495" marT="4495" marB="0" anchor="ctr">
                    <a:lnL w="9525" cmpd="sng">
                      <a:noFill/>
                      <a:prstDash val="soli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zh-CN" sz="1000" u="none" strike="noStrike">
                          <a:solidFill>
                            <a:schemeClr val="tx1">
                              <a:lumMod val="75000"/>
                              <a:lumOff val="25000"/>
                            </a:schemeClr>
                          </a:solidFill>
                          <a:effectLst/>
                        </a:rPr>
                        <a:t>38</a:t>
                      </a:r>
                      <a:endParaRPr lang="en-US" altLang="zh-CN" sz="1000" b="0" i="0" u="none" strike="noStrike">
                        <a:solidFill>
                          <a:schemeClr val="tx1">
                            <a:lumMod val="75000"/>
                            <a:lumOff val="25000"/>
                          </a:schemeClr>
                        </a:solidFill>
                        <a:effectLst/>
                        <a:latin typeface="等线" panose="02010600030101010101" pitchFamily="2" charset="-122"/>
                        <a:ea typeface="等线" panose="02010600030101010101" pitchFamily="2" charset="-122"/>
                      </a:endParaRPr>
                    </a:p>
                  </a:txBody>
                  <a:tcPr marL="4495" marR="4495" marT="4495"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altLang="zh-CN" sz="1000" u="none" strike="noStrike">
                          <a:solidFill>
                            <a:schemeClr val="tx1">
                              <a:lumMod val="75000"/>
                              <a:lumOff val="25000"/>
                            </a:schemeClr>
                          </a:solidFill>
                          <a:effectLst/>
                        </a:rPr>
                        <a:t>4</a:t>
                      </a:r>
                      <a:endParaRPr lang="en-US" altLang="zh-CN" sz="1000" b="0" i="0" u="none" strike="noStrike">
                        <a:solidFill>
                          <a:schemeClr val="tx1">
                            <a:lumMod val="75000"/>
                            <a:lumOff val="25000"/>
                          </a:schemeClr>
                        </a:solidFill>
                        <a:effectLst/>
                        <a:latin typeface="等线" panose="02010600030101010101" pitchFamily="2" charset="-122"/>
                        <a:ea typeface="等线" panose="02010600030101010101" pitchFamily="2" charset="-122"/>
                      </a:endParaRPr>
                    </a:p>
                  </a:txBody>
                  <a:tcPr marL="4495" marR="4495" marT="4495"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en-US" altLang="zh-CN" sz="1000" u="none" strike="noStrike">
                          <a:solidFill>
                            <a:schemeClr val="tx1">
                              <a:lumMod val="75000"/>
                              <a:lumOff val="25000"/>
                            </a:schemeClr>
                          </a:solidFill>
                          <a:effectLst/>
                        </a:rPr>
                        <a:t>42</a:t>
                      </a:r>
                      <a:endParaRPr lang="en-US" altLang="zh-CN" sz="1000" b="0" i="0" u="none" strike="noStrike">
                        <a:solidFill>
                          <a:schemeClr val="tx1">
                            <a:lumMod val="75000"/>
                            <a:lumOff val="25000"/>
                          </a:schemeClr>
                        </a:solidFill>
                        <a:effectLst/>
                        <a:latin typeface="等线" panose="02010600030101010101" pitchFamily="2" charset="-122"/>
                        <a:ea typeface="等线" panose="02010600030101010101" pitchFamily="2" charset="-122"/>
                      </a:endParaRPr>
                    </a:p>
                  </a:txBody>
                  <a:tcPr marL="4495" marR="4495" marT="4495"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fontAlgn="ctr"/>
                      <a:r>
                        <a:rPr lang="en-US" altLang="zh-CN" sz="1000" u="none" strike="noStrike">
                          <a:solidFill>
                            <a:schemeClr val="tx1">
                              <a:lumMod val="75000"/>
                              <a:lumOff val="25000"/>
                            </a:schemeClr>
                          </a:solidFill>
                          <a:effectLst/>
                        </a:rPr>
                        <a:t>4</a:t>
                      </a:r>
                      <a:endParaRPr lang="en-US" altLang="zh-CN" sz="1000" b="0" i="0" u="none" strike="noStrike">
                        <a:solidFill>
                          <a:schemeClr val="tx1">
                            <a:lumMod val="75000"/>
                            <a:lumOff val="25000"/>
                          </a:schemeClr>
                        </a:solidFill>
                        <a:effectLst/>
                        <a:latin typeface="等线" panose="02010600030101010101" pitchFamily="2" charset="-122"/>
                        <a:ea typeface="等线" panose="02010600030101010101" pitchFamily="2" charset="-122"/>
                      </a:endParaRPr>
                    </a:p>
                  </a:txBody>
                  <a:tcPr marL="4495" marR="4495" marT="4495" marB="0" anchor="ctr">
                    <a:lnL w="12700" cap="flat" cmpd="sng" algn="ctr">
                      <a:solidFill>
                        <a:schemeClr val="bg1">
                          <a:lumMod val="95000"/>
                        </a:schemeClr>
                      </a:solidFill>
                      <a:prstDash val="solid"/>
                      <a:round/>
                      <a:headEnd type="none" w="med" len="med"/>
                      <a:tailEnd type="none" w="med" len="med"/>
                    </a:lnL>
                    <a:lnR w="9525" cmpd="sng">
                      <a:noFill/>
                      <a:prstDash val="soli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BE5D6"/>
                    </a:solidFill>
                  </a:tcPr>
                </a:tc>
                <a:extLst>
                  <a:ext uri="{0D108BD9-81ED-4DB2-BD59-A6C34878D82A}">
                    <a16:rowId xmlns:a16="http://schemas.microsoft.com/office/drawing/2014/main" val="10021"/>
                  </a:ext>
                </a:extLst>
              </a:tr>
            </a:tbl>
          </a:graphicData>
        </a:graphic>
      </p:graphicFrame>
      <p:graphicFrame>
        <p:nvGraphicFramePr>
          <p:cNvPr id="46" name="表格 45">
            <a:extLst>
              <a:ext uri="{FF2B5EF4-FFF2-40B4-BE49-F238E27FC236}">
                <a16:creationId xmlns:a16="http://schemas.microsoft.com/office/drawing/2014/main" id="{6ED9EF0A-4EDF-C80C-1BD5-167F9A876FA7}"/>
              </a:ext>
            </a:extLst>
          </p:cNvPr>
          <p:cNvGraphicFramePr>
            <a:graphicFrameLocks noGrp="1"/>
          </p:cNvGraphicFramePr>
          <p:nvPr>
            <p:custDataLst>
              <p:tags r:id="rId4"/>
            </p:custDataLst>
            <p:extLst>
              <p:ext uri="{D42A27DB-BD31-4B8C-83A1-F6EECF244321}">
                <p14:modId xmlns:p14="http://schemas.microsoft.com/office/powerpoint/2010/main" val="2709024448"/>
              </p:ext>
            </p:extLst>
          </p:nvPr>
        </p:nvGraphicFramePr>
        <p:xfrm>
          <a:off x="6302301" y="1061721"/>
          <a:ext cx="5169534" cy="4123743"/>
        </p:xfrm>
        <a:graphic>
          <a:graphicData uri="http://schemas.openxmlformats.org/drawingml/2006/table">
            <a:tbl>
              <a:tblPr firstRow="1" bandRow="1">
                <a:tableStyleId>{5C22544A-7EE6-4342-B048-85BDC9FD1C3A}</a:tableStyleId>
              </a:tblPr>
              <a:tblGrid>
                <a:gridCol w="2012641">
                  <a:extLst>
                    <a:ext uri="{9D8B030D-6E8A-4147-A177-3AD203B41FA5}">
                      <a16:colId xmlns:a16="http://schemas.microsoft.com/office/drawing/2014/main" val="20000"/>
                    </a:ext>
                  </a:extLst>
                </a:gridCol>
                <a:gridCol w="749031">
                  <a:extLst>
                    <a:ext uri="{9D8B030D-6E8A-4147-A177-3AD203B41FA5}">
                      <a16:colId xmlns:a16="http://schemas.microsoft.com/office/drawing/2014/main" val="20001"/>
                    </a:ext>
                  </a:extLst>
                </a:gridCol>
                <a:gridCol w="709448">
                  <a:extLst>
                    <a:ext uri="{9D8B030D-6E8A-4147-A177-3AD203B41FA5}">
                      <a16:colId xmlns:a16="http://schemas.microsoft.com/office/drawing/2014/main" val="20002"/>
                    </a:ext>
                  </a:extLst>
                </a:gridCol>
                <a:gridCol w="899447">
                  <a:extLst>
                    <a:ext uri="{9D8B030D-6E8A-4147-A177-3AD203B41FA5}">
                      <a16:colId xmlns:a16="http://schemas.microsoft.com/office/drawing/2014/main" val="20003"/>
                    </a:ext>
                  </a:extLst>
                </a:gridCol>
                <a:gridCol w="798967">
                  <a:extLst>
                    <a:ext uri="{9D8B030D-6E8A-4147-A177-3AD203B41FA5}">
                      <a16:colId xmlns:a16="http://schemas.microsoft.com/office/drawing/2014/main" val="20004"/>
                    </a:ext>
                  </a:extLst>
                </a:gridCol>
              </a:tblGrid>
              <a:tr h="332736">
                <a:tc gridSpan="5">
                  <a:txBody>
                    <a:bodyPr/>
                    <a:lstStyle/>
                    <a:p>
                      <a:pPr algn="ctr"/>
                      <a:r>
                        <a:rPr lang="zh-CN" altLang="en-US" sz="1500" b="1" kern="1200" dirty="0">
                          <a:solidFill>
                            <a:schemeClr val="bg1"/>
                          </a:solidFill>
                          <a:latin typeface="微软雅黑" panose="020B0503020204020204" charset="-122"/>
                          <a:ea typeface="微软雅黑" panose="020B0503020204020204" charset="-122"/>
                          <a:cs typeface="+mn-cs"/>
                        </a:rPr>
                        <a:t>基线人口统计学与特征</a:t>
                      </a:r>
                    </a:p>
                  </a:txBody>
                  <a:tcPr marL="0" marR="0" marT="0" marB="0" anchor="ctr">
                    <a:lnL w="9525" cmpd="sng">
                      <a:noFill/>
                      <a:prstDash val="solid"/>
                    </a:lnL>
                    <a:lnR w="9525" cmpd="sng">
                      <a:noFill/>
                      <a:prstDash val="solid"/>
                    </a:lnR>
                    <a:lnT w="9525" cmpd="sng">
                      <a:noFill/>
                      <a:prstDash val="soli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gradFill>
                      <a:gsLst>
                        <a:gs pos="0">
                          <a:schemeClr val="accent2">
                            <a:lumMod val="60000"/>
                            <a:lumOff val="40000"/>
                          </a:schemeClr>
                        </a:gs>
                        <a:gs pos="74000">
                          <a:srgbClr val="EB613B"/>
                        </a:gs>
                        <a:gs pos="83000">
                          <a:srgbClr val="EB613B"/>
                        </a:gs>
                        <a:gs pos="100000">
                          <a:schemeClr val="accent2">
                            <a:lumMod val="60000"/>
                            <a:lumOff val="40000"/>
                          </a:schemeClr>
                        </a:gs>
                      </a:gsLst>
                      <a:lin ang="2700000" scaled="0"/>
                    </a:gradFill>
                  </a:tcPr>
                </a:tc>
                <a:tc hMerge="1">
                  <a:txBody>
                    <a:bodyPr/>
                    <a:lstStyle/>
                    <a:p>
                      <a:endParaRPr lang="zh-CN"/>
                    </a:p>
                  </a:txBody>
                  <a:tcPr>
                    <a:lnT w="9525" cmpd="sng">
                      <a:solidFill>
                        <a:schemeClr val="bg1"/>
                      </a:solidFill>
                      <a:prstDash val="solid"/>
                    </a:lnT>
                    <a:lnB w="9525" cmpd="sng">
                      <a:solidFill>
                        <a:schemeClr val="bg1"/>
                      </a:solidFill>
                      <a:prstDash val="solid"/>
                    </a:lnB>
                  </a:tcPr>
                </a:tc>
                <a:tc hMerge="1">
                  <a:txBody>
                    <a:bodyPr/>
                    <a:lstStyle/>
                    <a:p>
                      <a:endParaRPr lang="zh-CN"/>
                    </a:p>
                  </a:txBody>
                  <a:tcPr>
                    <a:lnT w="9525" cmpd="sng">
                      <a:solidFill>
                        <a:schemeClr val="bg1"/>
                      </a:solidFill>
                      <a:prstDash val="solid"/>
                    </a:lnT>
                    <a:lnB w="9525" cmpd="sng">
                      <a:solidFill>
                        <a:schemeClr val="bg1"/>
                      </a:solidFill>
                      <a:prstDash val="solid"/>
                    </a:lnB>
                  </a:tcPr>
                </a:tc>
                <a:tc hMerge="1">
                  <a:txBody>
                    <a:bodyPr/>
                    <a:lstStyle/>
                    <a:p>
                      <a:endParaRPr lang="zh-CN"/>
                    </a:p>
                  </a:txBody>
                  <a:tcPr>
                    <a:lnT w="9525" cmpd="sng">
                      <a:solidFill>
                        <a:schemeClr val="bg1"/>
                      </a:solidFill>
                      <a:prstDash val="solid"/>
                    </a:lnT>
                    <a:lnB w="9525" cmpd="sng">
                      <a:solidFill>
                        <a:schemeClr val="bg1"/>
                      </a:solidFill>
                      <a:prstDash val="solid"/>
                    </a:lnB>
                  </a:tcPr>
                </a:tc>
                <a:tc hMerge="1">
                  <a:txBody>
                    <a:bodyPr/>
                    <a:lstStyle/>
                    <a:p>
                      <a:endParaRPr lang="zh-CN"/>
                    </a:p>
                  </a:txBody>
                  <a:tcPr>
                    <a:lnR w="9525" cmpd="sng">
                      <a:solidFill>
                        <a:schemeClr val="bg1"/>
                      </a:solidFill>
                      <a:prstDash val="solid"/>
                    </a:lnR>
                    <a:lnT w="9525" cmpd="sng">
                      <a:solidFill>
                        <a:schemeClr val="bg1"/>
                      </a:solidFill>
                      <a:prstDash val="solid"/>
                    </a:lnT>
                    <a:lnB w="9525" cmpd="sng">
                      <a:solidFill>
                        <a:schemeClr val="bg1"/>
                      </a:solidFill>
                      <a:prstDash val="solid"/>
                    </a:lnB>
                  </a:tcPr>
                </a:tc>
                <a:extLst>
                  <a:ext uri="{0D108BD9-81ED-4DB2-BD59-A6C34878D82A}">
                    <a16:rowId xmlns:a16="http://schemas.microsoft.com/office/drawing/2014/main" val="10000"/>
                  </a:ext>
                </a:extLst>
              </a:tr>
              <a:tr h="357339">
                <a:tc rowSpan="2">
                  <a:txBody>
                    <a:bodyPr/>
                    <a:lstStyle/>
                    <a:p>
                      <a:pPr algn="l" fontAlgn="b"/>
                      <a:r>
                        <a:rPr lang="zh-CN" altLang="en-US" sz="1000" u="none" strike="noStrike">
                          <a:solidFill>
                            <a:schemeClr val="tx1">
                              <a:lumMod val="75000"/>
                              <a:lumOff val="25000"/>
                            </a:schemeClr>
                          </a:solidFill>
                          <a:effectLst/>
                        </a:rPr>
                        <a:t>基线患者统计和特征</a:t>
                      </a:r>
                      <a:endParaRPr lang="zh-CN" altLang="en-US" sz="1000" b="0" i="0" u="none" strike="noStrike">
                        <a:solidFill>
                          <a:schemeClr val="tx1">
                            <a:lumMod val="75000"/>
                            <a:lumOff val="25000"/>
                          </a:schemeClr>
                        </a:solidFill>
                        <a:effectLst/>
                        <a:latin typeface="等线" panose="02010600030101010101" pitchFamily="2" charset="-122"/>
                        <a:ea typeface="等线" panose="02010600030101010101" pitchFamily="2" charset="-122"/>
                      </a:endParaRPr>
                    </a:p>
                  </a:txBody>
                  <a:tcPr marL="4495" marR="4495" marT="4495" marB="0" anchor="ctr">
                    <a:lnL w="9525" cmpd="sng">
                      <a:noFill/>
                      <a:prstDash val="soli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fontAlgn="ctr"/>
                      <a:r>
                        <a:rPr lang="zh-CN" altLang="en-US" sz="1000" u="none" strike="noStrike">
                          <a:solidFill>
                            <a:schemeClr val="tx1">
                              <a:lumMod val="75000"/>
                              <a:lumOff val="25000"/>
                            </a:schemeClr>
                          </a:solidFill>
                          <a:effectLst/>
                        </a:rPr>
                        <a:t>唑来膦酸 </a:t>
                      </a:r>
                      <a:r>
                        <a:rPr lang="en-US" sz="1000" u="none" strike="noStrike">
                          <a:solidFill>
                            <a:schemeClr val="tx1">
                              <a:lumMod val="75000"/>
                              <a:lumOff val="25000"/>
                            </a:schemeClr>
                          </a:solidFill>
                          <a:effectLst/>
                        </a:rPr>
                        <a:t>Q4W(4mg)</a:t>
                      </a:r>
                      <a:br>
                        <a:rPr lang="en-US" sz="1000" u="none" strike="noStrike">
                          <a:solidFill>
                            <a:schemeClr val="tx1">
                              <a:lumMod val="75000"/>
                              <a:lumOff val="25000"/>
                            </a:schemeClr>
                          </a:solidFill>
                          <a:effectLst/>
                        </a:rPr>
                      </a:br>
                      <a:r>
                        <a:rPr lang="en-US" sz="1000" u="none" strike="noStrike">
                          <a:solidFill>
                            <a:schemeClr val="tx1">
                              <a:lumMod val="75000"/>
                              <a:lumOff val="25000"/>
                            </a:schemeClr>
                          </a:solidFill>
                          <a:effectLst/>
                        </a:rPr>
                        <a:t>（n=1020）</a:t>
                      </a:r>
                      <a:endParaRPr lang="en-US" sz="1000" b="0" i="0" u="none" strike="noStrike">
                        <a:solidFill>
                          <a:schemeClr val="tx1">
                            <a:lumMod val="75000"/>
                            <a:lumOff val="25000"/>
                          </a:schemeClr>
                        </a:solidFill>
                        <a:effectLst/>
                        <a:latin typeface="等线" panose="02010600030101010101" pitchFamily="2" charset="-122"/>
                        <a:ea typeface="等线" panose="02010600030101010101" pitchFamily="2" charset="-122"/>
                      </a:endParaRPr>
                    </a:p>
                  </a:txBody>
                  <a:tcPr marL="4495" marR="4495" marT="4495"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lang="en-US"/>
                    </a:p>
                  </a:txBody>
                  <a:tcPr>
                    <a:lnR w="9525" cmpd="sng">
                      <a:solidFill>
                        <a:schemeClr val="bg1"/>
                      </a:solidFill>
                      <a:prstDash val="solid"/>
                    </a:lnR>
                    <a:lnT w="9525" cmpd="sng">
                      <a:solidFill>
                        <a:schemeClr val="bg1"/>
                      </a:solidFill>
                      <a:prstDash val="solid"/>
                    </a:lnT>
                    <a:lnB w="9525" cmpd="sng">
                      <a:solidFill>
                        <a:schemeClr val="bg1"/>
                      </a:solidFill>
                      <a:prstDash val="solid"/>
                    </a:lnB>
                  </a:tcPr>
                </a:tc>
                <a:tc gridSpan="2">
                  <a:txBody>
                    <a:bodyPr/>
                    <a:lstStyle/>
                    <a:p>
                      <a:pPr algn="ctr" fontAlgn="ctr"/>
                      <a:r>
                        <a:rPr lang="zh-CN" altLang="en-US" sz="1000" u="none" strike="noStrike" dirty="0">
                          <a:solidFill>
                            <a:schemeClr val="tx1">
                              <a:lumMod val="75000"/>
                              <a:lumOff val="25000"/>
                            </a:schemeClr>
                          </a:solidFill>
                          <a:effectLst/>
                        </a:rPr>
                        <a:t>地舒单抗</a:t>
                      </a:r>
                      <a:r>
                        <a:rPr lang="en-US" sz="1000" u="none" strike="noStrike" dirty="0">
                          <a:solidFill>
                            <a:schemeClr val="tx1">
                              <a:lumMod val="75000"/>
                              <a:lumOff val="25000"/>
                            </a:schemeClr>
                          </a:solidFill>
                          <a:effectLst/>
                        </a:rPr>
                        <a:t>Q4W(120mg)</a:t>
                      </a:r>
                      <a:br>
                        <a:rPr lang="en-US" sz="1000" u="none" strike="noStrike" dirty="0">
                          <a:solidFill>
                            <a:schemeClr val="tx1">
                              <a:lumMod val="75000"/>
                              <a:lumOff val="25000"/>
                            </a:schemeClr>
                          </a:solidFill>
                          <a:effectLst/>
                        </a:rPr>
                      </a:br>
                      <a:r>
                        <a:rPr lang="en-US" sz="1000" u="none" strike="noStrike" dirty="0">
                          <a:solidFill>
                            <a:schemeClr val="tx1">
                              <a:lumMod val="75000"/>
                              <a:lumOff val="25000"/>
                            </a:schemeClr>
                          </a:solidFill>
                          <a:effectLst/>
                        </a:rPr>
                        <a:t>(n=1026)</a:t>
                      </a:r>
                      <a:endParaRPr lang="en-US" sz="1000" b="0" i="0" u="none" strike="noStrike" dirty="0">
                        <a:solidFill>
                          <a:schemeClr val="tx1">
                            <a:lumMod val="75000"/>
                            <a:lumOff val="25000"/>
                          </a:schemeClr>
                        </a:solidFill>
                        <a:effectLst/>
                        <a:latin typeface="等线" panose="02010600030101010101" pitchFamily="2" charset="-122"/>
                        <a:ea typeface="等线" panose="02010600030101010101" pitchFamily="2" charset="-122"/>
                      </a:endParaRPr>
                    </a:p>
                  </a:txBody>
                  <a:tcPr marL="4495" marR="4495" marT="4495" marB="0" anchor="ctr">
                    <a:lnL w="12700" cap="flat" cmpd="sng" algn="ctr">
                      <a:solidFill>
                        <a:schemeClr val="bg1">
                          <a:lumMod val="95000"/>
                        </a:schemeClr>
                      </a:solidFill>
                      <a:prstDash val="solid"/>
                      <a:round/>
                      <a:headEnd type="none" w="med" len="med"/>
                      <a:tailEnd type="none" w="med" len="med"/>
                    </a:lnL>
                    <a:lnR w="9525" cmpd="sng">
                      <a:noFill/>
                      <a:prstDash val="soli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hMerge="1">
                  <a:txBody>
                    <a:bodyPr/>
                    <a:lstStyle/>
                    <a:p>
                      <a:endParaRPr lang="en-US"/>
                    </a:p>
                  </a:txBody>
                  <a:tcPr>
                    <a:lnR w="9525" cmpd="sng">
                      <a:solidFill>
                        <a:schemeClr val="bg1"/>
                      </a:solidFill>
                      <a:prstDash val="solid"/>
                    </a:lnR>
                    <a:lnT w="9525" cmpd="sng">
                      <a:solidFill>
                        <a:schemeClr val="bg1"/>
                      </a:solidFill>
                      <a:prstDash val="solid"/>
                    </a:lnT>
                    <a:lnB w="9525" cmpd="sng">
                      <a:solidFill>
                        <a:schemeClr val="bg1"/>
                      </a:solidFill>
                      <a:prstDash val="solid"/>
                    </a:lnB>
                  </a:tcPr>
                </a:tc>
                <a:extLst>
                  <a:ext uri="{0D108BD9-81ED-4DB2-BD59-A6C34878D82A}">
                    <a16:rowId xmlns:a16="http://schemas.microsoft.com/office/drawing/2014/main" val="10001"/>
                  </a:ext>
                </a:extLst>
              </a:tr>
              <a:tr h="181266">
                <a:tc vMerge="1">
                  <a:txBody>
                    <a:bodyPr/>
                    <a:lstStyle/>
                    <a:p>
                      <a:endParaRPr lang="en-US"/>
                    </a:p>
                  </a:txBody>
                  <a:tcPr>
                    <a:lnL w="9525" cmpd="sng">
                      <a:solidFill>
                        <a:schemeClr val="bg1"/>
                      </a:solidFill>
                      <a:prstDash val="solid"/>
                    </a:lnL>
                    <a:lnR w="9525" cmpd="sng">
                      <a:solidFill>
                        <a:schemeClr val="bg1"/>
                      </a:solidFill>
                      <a:prstDash val="solid"/>
                    </a:lnR>
                    <a:lnB w="9525" cmpd="sng">
                      <a:solidFill>
                        <a:schemeClr val="bg1"/>
                      </a:solidFill>
                      <a:prstDash val="solid"/>
                    </a:lnB>
                  </a:tcPr>
                </a:tc>
                <a:tc>
                  <a:txBody>
                    <a:bodyPr/>
                    <a:lstStyle/>
                    <a:p>
                      <a:pPr algn="ctr" fontAlgn="ctr"/>
                      <a:r>
                        <a:rPr lang="en-US" sz="1000" u="none" strike="noStrike">
                          <a:solidFill>
                            <a:schemeClr val="tx1">
                              <a:lumMod val="75000"/>
                              <a:lumOff val="25000"/>
                            </a:schemeClr>
                          </a:solidFill>
                          <a:effectLst/>
                        </a:rPr>
                        <a:t>No.</a:t>
                      </a:r>
                      <a:endParaRPr lang="en-US" sz="1000" b="0" i="0" u="none" strike="noStrike">
                        <a:solidFill>
                          <a:schemeClr val="tx1">
                            <a:lumMod val="75000"/>
                            <a:lumOff val="25000"/>
                          </a:schemeClr>
                        </a:solidFill>
                        <a:effectLst/>
                        <a:latin typeface="等线" panose="02010600030101010101" pitchFamily="2" charset="-122"/>
                        <a:ea typeface="等线" panose="02010600030101010101" pitchFamily="2" charset="-122"/>
                      </a:endParaRPr>
                    </a:p>
                  </a:txBody>
                  <a:tcPr marL="4495" marR="4495" marT="4495"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altLang="zh-CN" sz="1000" u="none" strike="noStrike">
                          <a:solidFill>
                            <a:schemeClr val="tx1">
                              <a:lumMod val="75000"/>
                              <a:lumOff val="25000"/>
                            </a:schemeClr>
                          </a:solidFill>
                          <a:effectLst/>
                        </a:rPr>
                        <a:t>%</a:t>
                      </a:r>
                      <a:endParaRPr lang="en-US" altLang="zh-CN" sz="1000" b="0" i="0" u="none" strike="noStrike">
                        <a:solidFill>
                          <a:schemeClr val="tx1">
                            <a:lumMod val="75000"/>
                            <a:lumOff val="25000"/>
                          </a:schemeClr>
                        </a:solidFill>
                        <a:effectLst/>
                        <a:latin typeface="等线" panose="02010600030101010101" pitchFamily="2" charset="-122"/>
                        <a:ea typeface="等线" panose="02010600030101010101" pitchFamily="2" charset="-122"/>
                      </a:endParaRPr>
                    </a:p>
                  </a:txBody>
                  <a:tcPr marL="4495" marR="4495" marT="4495"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en-US" sz="1000" u="none" strike="noStrike">
                          <a:solidFill>
                            <a:schemeClr val="tx1">
                              <a:lumMod val="75000"/>
                              <a:lumOff val="25000"/>
                            </a:schemeClr>
                          </a:solidFill>
                          <a:effectLst/>
                        </a:rPr>
                        <a:t>No.</a:t>
                      </a:r>
                      <a:endParaRPr lang="en-US" sz="1000" b="0" i="0" u="none" strike="noStrike">
                        <a:solidFill>
                          <a:schemeClr val="tx1">
                            <a:lumMod val="75000"/>
                            <a:lumOff val="25000"/>
                          </a:schemeClr>
                        </a:solidFill>
                        <a:effectLst/>
                        <a:latin typeface="等线" panose="02010600030101010101" pitchFamily="2" charset="-122"/>
                        <a:ea typeface="等线" panose="02010600030101010101" pitchFamily="2" charset="-122"/>
                      </a:endParaRPr>
                    </a:p>
                  </a:txBody>
                  <a:tcPr marL="4495" marR="4495" marT="4495"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fontAlgn="ctr"/>
                      <a:r>
                        <a:rPr lang="en-US" altLang="zh-CN" sz="1000" u="none" strike="noStrike">
                          <a:solidFill>
                            <a:schemeClr val="tx1">
                              <a:lumMod val="75000"/>
                              <a:lumOff val="25000"/>
                            </a:schemeClr>
                          </a:solidFill>
                          <a:effectLst/>
                        </a:rPr>
                        <a:t>%</a:t>
                      </a:r>
                      <a:endParaRPr lang="en-US" altLang="zh-CN" sz="1000" b="0" i="0" u="none" strike="noStrike">
                        <a:solidFill>
                          <a:schemeClr val="tx1">
                            <a:lumMod val="75000"/>
                            <a:lumOff val="25000"/>
                          </a:schemeClr>
                        </a:solidFill>
                        <a:effectLst/>
                        <a:latin typeface="等线" panose="02010600030101010101" pitchFamily="2" charset="-122"/>
                        <a:ea typeface="等线" panose="02010600030101010101" pitchFamily="2" charset="-122"/>
                      </a:endParaRPr>
                    </a:p>
                  </a:txBody>
                  <a:tcPr marL="4495" marR="4495" marT="4495" marB="0" anchor="ctr">
                    <a:lnL w="12700" cap="flat" cmpd="sng" algn="ctr">
                      <a:solidFill>
                        <a:schemeClr val="bg1">
                          <a:lumMod val="95000"/>
                        </a:schemeClr>
                      </a:solidFill>
                      <a:prstDash val="solid"/>
                      <a:round/>
                      <a:headEnd type="none" w="med" len="med"/>
                      <a:tailEnd type="none" w="med" len="med"/>
                    </a:lnL>
                    <a:lnR w="9525" cmpd="sng">
                      <a:noFill/>
                      <a:prstDash val="soli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BE5D6"/>
                    </a:solidFill>
                  </a:tcPr>
                </a:tc>
                <a:extLst>
                  <a:ext uri="{0D108BD9-81ED-4DB2-BD59-A6C34878D82A}">
                    <a16:rowId xmlns:a16="http://schemas.microsoft.com/office/drawing/2014/main" val="10002"/>
                  </a:ext>
                </a:extLst>
              </a:tr>
              <a:tr h="357339">
                <a:tc>
                  <a:txBody>
                    <a:bodyPr/>
                    <a:lstStyle/>
                    <a:p>
                      <a:pPr algn="l" fontAlgn="ctr"/>
                      <a:r>
                        <a:rPr lang="zh-CN" altLang="en-US" sz="1000" u="none" strike="noStrike">
                          <a:solidFill>
                            <a:schemeClr val="tx1">
                              <a:lumMod val="75000"/>
                              <a:lumOff val="25000"/>
                            </a:schemeClr>
                          </a:solidFill>
                          <a:effectLst/>
                        </a:rPr>
                        <a:t>自确诊原发肿瘤至首次骨转移</a:t>
                      </a:r>
                      <a:endParaRPr lang="en-US" altLang="zh-CN" sz="1000" u="none" strike="noStrike">
                        <a:solidFill>
                          <a:schemeClr val="tx1">
                            <a:lumMod val="75000"/>
                            <a:lumOff val="25000"/>
                          </a:schemeClr>
                        </a:solidFill>
                        <a:effectLst/>
                      </a:endParaRPr>
                    </a:p>
                    <a:p>
                      <a:pPr algn="l" fontAlgn="ctr"/>
                      <a:r>
                        <a:rPr lang="zh-CN" altLang="en-US" sz="1000" u="none" strike="noStrike">
                          <a:solidFill>
                            <a:schemeClr val="tx1">
                              <a:lumMod val="75000"/>
                              <a:lumOff val="25000"/>
                            </a:schemeClr>
                          </a:solidFill>
                          <a:effectLst/>
                        </a:rPr>
                        <a:t>确诊中位时间，月</a:t>
                      </a:r>
                      <a:endParaRPr lang="zh-CN" altLang="en-US" sz="1000" b="0" i="0" u="none" strike="noStrike">
                        <a:solidFill>
                          <a:schemeClr val="tx1">
                            <a:lumMod val="75000"/>
                            <a:lumOff val="25000"/>
                          </a:schemeClr>
                        </a:solidFill>
                        <a:effectLst/>
                        <a:latin typeface="等线" panose="02010600030101010101" pitchFamily="2" charset="-122"/>
                        <a:ea typeface="等线" panose="02010600030101010101" pitchFamily="2" charset="-122"/>
                      </a:endParaRPr>
                    </a:p>
                  </a:txBody>
                  <a:tcPr marL="72000" marR="4495" marT="4495" marB="0" anchor="ctr">
                    <a:lnL w="9525" cmpd="sng">
                      <a:noFill/>
                      <a:prstDash val="soli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zh-CN" sz="1000" u="none" strike="noStrike">
                          <a:solidFill>
                            <a:schemeClr val="tx1">
                              <a:lumMod val="75000"/>
                              <a:lumOff val="25000"/>
                            </a:schemeClr>
                          </a:solidFill>
                          <a:effectLst/>
                        </a:rPr>
                        <a:t>35.4</a:t>
                      </a:r>
                      <a:endParaRPr lang="en-US" altLang="zh-CN" sz="1000" b="0" i="0" u="none" strike="noStrike">
                        <a:solidFill>
                          <a:schemeClr val="tx1">
                            <a:lumMod val="75000"/>
                            <a:lumOff val="25000"/>
                          </a:schemeClr>
                        </a:solidFill>
                        <a:effectLst/>
                        <a:latin typeface="等线" panose="02010600030101010101" pitchFamily="2" charset="-122"/>
                        <a:ea typeface="等线" panose="02010600030101010101" pitchFamily="2" charset="-122"/>
                      </a:endParaRPr>
                    </a:p>
                  </a:txBody>
                  <a:tcPr marL="4495" marR="4495" marT="4495"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zh-CN" altLang="en-US" sz="1000" u="none" strike="noStrike">
                          <a:solidFill>
                            <a:schemeClr val="tx1">
                              <a:lumMod val="75000"/>
                              <a:lumOff val="25000"/>
                            </a:schemeClr>
                          </a:solidFill>
                          <a:effectLst/>
                        </a:rPr>
                        <a:t>　</a:t>
                      </a:r>
                      <a:endParaRPr lang="zh-CN" altLang="en-US" sz="1000" b="0" i="0" u="none" strike="noStrike">
                        <a:solidFill>
                          <a:schemeClr val="tx1">
                            <a:lumMod val="75000"/>
                            <a:lumOff val="25000"/>
                          </a:schemeClr>
                        </a:solidFill>
                        <a:effectLst/>
                        <a:latin typeface="等线" panose="02010600030101010101" pitchFamily="2" charset="-122"/>
                        <a:ea typeface="等线" panose="02010600030101010101" pitchFamily="2" charset="-122"/>
                      </a:endParaRPr>
                    </a:p>
                  </a:txBody>
                  <a:tcPr marL="4495" marR="4495" marT="4495"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en-US" altLang="zh-CN" sz="1000" u="none" strike="noStrike">
                          <a:solidFill>
                            <a:schemeClr val="tx1">
                              <a:lumMod val="75000"/>
                              <a:lumOff val="25000"/>
                            </a:schemeClr>
                          </a:solidFill>
                          <a:effectLst/>
                        </a:rPr>
                        <a:t>32.8</a:t>
                      </a:r>
                      <a:endParaRPr lang="en-US" altLang="zh-CN" sz="1000" b="0" i="0" u="none" strike="noStrike">
                        <a:solidFill>
                          <a:schemeClr val="tx1">
                            <a:lumMod val="75000"/>
                            <a:lumOff val="25000"/>
                          </a:schemeClr>
                        </a:solidFill>
                        <a:effectLst/>
                        <a:latin typeface="等线" panose="02010600030101010101" pitchFamily="2" charset="-122"/>
                        <a:ea typeface="等线" panose="02010600030101010101" pitchFamily="2" charset="-122"/>
                      </a:endParaRPr>
                    </a:p>
                  </a:txBody>
                  <a:tcPr marL="4495" marR="4495" marT="4495"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fontAlgn="ctr"/>
                      <a:r>
                        <a:rPr lang="zh-CN" altLang="en-US" sz="1000" u="none" strike="noStrike">
                          <a:solidFill>
                            <a:schemeClr val="tx1">
                              <a:lumMod val="75000"/>
                              <a:lumOff val="25000"/>
                            </a:schemeClr>
                          </a:solidFill>
                          <a:effectLst/>
                        </a:rPr>
                        <a:t>　</a:t>
                      </a:r>
                      <a:endParaRPr lang="zh-CN" altLang="en-US" sz="1000" b="0" i="0" u="none" strike="noStrike">
                        <a:solidFill>
                          <a:schemeClr val="tx1">
                            <a:lumMod val="75000"/>
                            <a:lumOff val="25000"/>
                          </a:schemeClr>
                        </a:solidFill>
                        <a:effectLst/>
                        <a:latin typeface="等线" panose="02010600030101010101" pitchFamily="2" charset="-122"/>
                        <a:ea typeface="等线" panose="02010600030101010101" pitchFamily="2" charset="-122"/>
                      </a:endParaRPr>
                    </a:p>
                  </a:txBody>
                  <a:tcPr marL="4495" marR="4495" marT="4495" marB="0" anchor="ctr">
                    <a:lnL w="12700" cap="flat" cmpd="sng" algn="ctr">
                      <a:solidFill>
                        <a:schemeClr val="bg1">
                          <a:lumMod val="95000"/>
                        </a:schemeClr>
                      </a:solidFill>
                      <a:prstDash val="solid"/>
                      <a:round/>
                      <a:headEnd type="none" w="med" len="med"/>
                      <a:tailEnd type="none" w="med" len="med"/>
                    </a:lnL>
                    <a:lnR w="9525" cmpd="sng">
                      <a:noFill/>
                      <a:prstDash val="soli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BE5D6"/>
                    </a:solidFill>
                  </a:tcPr>
                </a:tc>
                <a:extLst>
                  <a:ext uri="{0D108BD9-81ED-4DB2-BD59-A6C34878D82A}">
                    <a16:rowId xmlns:a16="http://schemas.microsoft.com/office/drawing/2014/main" val="10003"/>
                  </a:ext>
                </a:extLst>
              </a:tr>
              <a:tr h="181266">
                <a:tc>
                  <a:txBody>
                    <a:bodyPr/>
                    <a:lstStyle/>
                    <a:p>
                      <a:pPr algn="l" fontAlgn="ctr"/>
                      <a:r>
                        <a:rPr lang="en-US" sz="1000" u="none" strike="noStrike">
                          <a:solidFill>
                            <a:schemeClr val="tx1">
                              <a:lumMod val="75000"/>
                              <a:lumOff val="25000"/>
                            </a:schemeClr>
                          </a:solidFill>
                          <a:effectLst/>
                        </a:rPr>
                        <a:t>    Q1</a:t>
                      </a:r>
                      <a:endParaRPr lang="en-US" sz="1000" b="0" i="0" u="none" strike="noStrike">
                        <a:solidFill>
                          <a:schemeClr val="tx1">
                            <a:lumMod val="75000"/>
                            <a:lumOff val="25000"/>
                          </a:schemeClr>
                        </a:solidFill>
                        <a:effectLst/>
                        <a:latin typeface="等线" panose="02010600030101010101" pitchFamily="2" charset="-122"/>
                        <a:ea typeface="等线" panose="02010600030101010101" pitchFamily="2" charset="-122"/>
                      </a:endParaRPr>
                    </a:p>
                  </a:txBody>
                  <a:tcPr marL="72000" marR="4495" marT="4495" marB="0" anchor="ctr">
                    <a:lnL w="9525" cmpd="sng">
                      <a:noFill/>
                      <a:prstDash val="soli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zh-CN" sz="1000" u="none" strike="noStrike">
                          <a:solidFill>
                            <a:schemeClr val="tx1">
                              <a:lumMod val="75000"/>
                              <a:lumOff val="25000"/>
                            </a:schemeClr>
                          </a:solidFill>
                          <a:effectLst/>
                        </a:rPr>
                        <a:t>8.6</a:t>
                      </a:r>
                      <a:endParaRPr lang="en-US" altLang="zh-CN" sz="1000" b="0" i="0" u="none" strike="noStrike">
                        <a:solidFill>
                          <a:schemeClr val="tx1">
                            <a:lumMod val="75000"/>
                            <a:lumOff val="25000"/>
                          </a:schemeClr>
                        </a:solidFill>
                        <a:effectLst/>
                        <a:latin typeface="等线" panose="02010600030101010101" pitchFamily="2" charset="-122"/>
                        <a:ea typeface="等线" panose="02010600030101010101" pitchFamily="2" charset="-122"/>
                      </a:endParaRPr>
                    </a:p>
                  </a:txBody>
                  <a:tcPr marL="4495" marR="4495" marT="4495"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zh-CN" altLang="en-US" sz="1000" u="none" strike="noStrike">
                          <a:solidFill>
                            <a:schemeClr val="tx1">
                              <a:lumMod val="75000"/>
                              <a:lumOff val="25000"/>
                            </a:schemeClr>
                          </a:solidFill>
                          <a:effectLst/>
                        </a:rPr>
                        <a:t>　</a:t>
                      </a:r>
                      <a:endParaRPr lang="zh-CN" altLang="en-US" sz="1000" b="0" i="0" u="none" strike="noStrike">
                        <a:solidFill>
                          <a:schemeClr val="tx1">
                            <a:lumMod val="75000"/>
                            <a:lumOff val="25000"/>
                          </a:schemeClr>
                        </a:solidFill>
                        <a:effectLst/>
                        <a:latin typeface="等线" panose="02010600030101010101" pitchFamily="2" charset="-122"/>
                        <a:ea typeface="等线" panose="02010600030101010101" pitchFamily="2" charset="-122"/>
                      </a:endParaRPr>
                    </a:p>
                  </a:txBody>
                  <a:tcPr marL="4495" marR="4495" marT="4495"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rgbClr val="F2F2F2"/>
                    </a:solidFill>
                  </a:tcPr>
                </a:tc>
                <a:tc>
                  <a:txBody>
                    <a:bodyPr/>
                    <a:lstStyle/>
                    <a:p>
                      <a:pPr algn="ctr" fontAlgn="ctr"/>
                      <a:r>
                        <a:rPr lang="en-US" altLang="zh-CN" sz="1000" u="none" strike="noStrike">
                          <a:solidFill>
                            <a:schemeClr val="tx1">
                              <a:lumMod val="75000"/>
                              <a:lumOff val="25000"/>
                            </a:schemeClr>
                          </a:solidFill>
                          <a:effectLst/>
                        </a:rPr>
                        <a:t>7.0</a:t>
                      </a:r>
                      <a:endParaRPr lang="en-US" altLang="zh-CN" sz="1000" b="0" i="0" u="none" strike="noStrike">
                        <a:solidFill>
                          <a:schemeClr val="tx1">
                            <a:lumMod val="75000"/>
                            <a:lumOff val="25000"/>
                          </a:schemeClr>
                        </a:solidFill>
                        <a:effectLst/>
                        <a:latin typeface="等线" panose="02010600030101010101" pitchFamily="2" charset="-122"/>
                        <a:ea typeface="等线" panose="02010600030101010101" pitchFamily="2" charset="-122"/>
                      </a:endParaRPr>
                    </a:p>
                  </a:txBody>
                  <a:tcPr marL="4495" marR="4495" marT="4495"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fontAlgn="ctr"/>
                      <a:r>
                        <a:rPr lang="zh-CN" altLang="en-US" sz="1000" u="none" strike="noStrike">
                          <a:solidFill>
                            <a:schemeClr val="tx1">
                              <a:lumMod val="75000"/>
                              <a:lumOff val="25000"/>
                            </a:schemeClr>
                          </a:solidFill>
                          <a:effectLst/>
                        </a:rPr>
                        <a:t>　</a:t>
                      </a:r>
                      <a:endParaRPr lang="zh-CN" altLang="en-US" sz="1000" b="0" i="0" u="none" strike="noStrike">
                        <a:solidFill>
                          <a:schemeClr val="tx1">
                            <a:lumMod val="75000"/>
                            <a:lumOff val="25000"/>
                          </a:schemeClr>
                        </a:solidFill>
                        <a:effectLst/>
                        <a:latin typeface="等线" panose="02010600030101010101" pitchFamily="2" charset="-122"/>
                        <a:ea typeface="等线" panose="02010600030101010101" pitchFamily="2" charset="-122"/>
                      </a:endParaRPr>
                    </a:p>
                  </a:txBody>
                  <a:tcPr marL="4495" marR="4495" marT="4495" marB="0" anchor="ctr">
                    <a:lnL w="12700" cap="flat" cmpd="sng" algn="ctr">
                      <a:solidFill>
                        <a:schemeClr val="bg1">
                          <a:lumMod val="95000"/>
                        </a:schemeClr>
                      </a:solidFill>
                      <a:prstDash val="solid"/>
                      <a:round/>
                      <a:headEnd type="none" w="med" len="med"/>
                      <a:tailEnd type="none" w="med" len="med"/>
                    </a:lnL>
                    <a:lnR w="9525" cmpd="sng">
                      <a:solidFill>
                        <a:schemeClr val="bg1"/>
                      </a:solidFill>
                      <a:prstDash val="soli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rgbClr val="FBE5D6"/>
                    </a:solidFill>
                  </a:tcPr>
                </a:tc>
                <a:extLst>
                  <a:ext uri="{0D108BD9-81ED-4DB2-BD59-A6C34878D82A}">
                    <a16:rowId xmlns:a16="http://schemas.microsoft.com/office/drawing/2014/main" val="10004"/>
                  </a:ext>
                </a:extLst>
              </a:tr>
              <a:tr h="181266">
                <a:tc>
                  <a:txBody>
                    <a:bodyPr/>
                    <a:lstStyle/>
                    <a:p>
                      <a:pPr algn="l" fontAlgn="ctr"/>
                      <a:r>
                        <a:rPr lang="en-US" sz="1000" u="none" strike="noStrike">
                          <a:solidFill>
                            <a:schemeClr val="tx1">
                              <a:lumMod val="75000"/>
                              <a:lumOff val="25000"/>
                            </a:schemeClr>
                          </a:solidFill>
                          <a:effectLst/>
                        </a:rPr>
                        <a:t>    Q3</a:t>
                      </a:r>
                      <a:endParaRPr lang="en-US" sz="1000" b="0" i="0" u="none" strike="noStrike">
                        <a:solidFill>
                          <a:schemeClr val="tx1">
                            <a:lumMod val="75000"/>
                            <a:lumOff val="25000"/>
                          </a:schemeClr>
                        </a:solidFill>
                        <a:effectLst/>
                        <a:latin typeface="等线" panose="02010600030101010101" pitchFamily="2" charset="-122"/>
                        <a:ea typeface="等线" panose="02010600030101010101" pitchFamily="2" charset="-122"/>
                      </a:endParaRPr>
                    </a:p>
                  </a:txBody>
                  <a:tcPr marL="72000" marR="4495" marT="4495" marB="0" anchor="ctr">
                    <a:lnL w="9525" cmpd="sng">
                      <a:noFill/>
                      <a:prstDash val="soli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zh-CN" sz="1000" u="none" strike="noStrike">
                          <a:solidFill>
                            <a:schemeClr val="tx1">
                              <a:lumMod val="75000"/>
                              <a:lumOff val="25000"/>
                            </a:schemeClr>
                          </a:solidFill>
                          <a:effectLst/>
                        </a:rPr>
                        <a:t>75.7</a:t>
                      </a:r>
                      <a:endParaRPr lang="en-US" altLang="zh-CN" sz="1000" b="0" i="0" u="none" strike="noStrike">
                        <a:solidFill>
                          <a:schemeClr val="tx1">
                            <a:lumMod val="75000"/>
                            <a:lumOff val="25000"/>
                          </a:schemeClr>
                        </a:solidFill>
                        <a:effectLst/>
                        <a:latin typeface="等线" panose="02010600030101010101" pitchFamily="2" charset="-122"/>
                        <a:ea typeface="等线" panose="02010600030101010101" pitchFamily="2" charset="-122"/>
                      </a:endParaRPr>
                    </a:p>
                  </a:txBody>
                  <a:tcPr marL="4495" marR="4495" marT="4495"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zh-CN" altLang="en-US" sz="1000" u="none" strike="noStrike">
                          <a:solidFill>
                            <a:schemeClr val="tx1">
                              <a:lumMod val="75000"/>
                              <a:lumOff val="25000"/>
                            </a:schemeClr>
                          </a:solidFill>
                          <a:effectLst/>
                        </a:rPr>
                        <a:t>　</a:t>
                      </a:r>
                      <a:endParaRPr lang="zh-CN" altLang="en-US" sz="1000" b="0" i="0" u="none" strike="noStrike">
                        <a:solidFill>
                          <a:schemeClr val="tx1">
                            <a:lumMod val="75000"/>
                            <a:lumOff val="25000"/>
                          </a:schemeClr>
                        </a:solidFill>
                        <a:effectLst/>
                        <a:latin typeface="等线" panose="02010600030101010101" pitchFamily="2" charset="-122"/>
                        <a:ea typeface="等线" panose="02010600030101010101" pitchFamily="2" charset="-122"/>
                      </a:endParaRPr>
                    </a:p>
                  </a:txBody>
                  <a:tcPr marL="4495" marR="4495" marT="4495"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rgbClr val="F2F2F2"/>
                    </a:solidFill>
                  </a:tcPr>
                </a:tc>
                <a:tc>
                  <a:txBody>
                    <a:bodyPr/>
                    <a:lstStyle/>
                    <a:p>
                      <a:pPr algn="ctr" fontAlgn="ctr"/>
                      <a:r>
                        <a:rPr lang="en-US" altLang="zh-CN" sz="1000" u="none" strike="noStrike">
                          <a:solidFill>
                            <a:schemeClr val="tx1">
                              <a:lumMod val="75000"/>
                              <a:lumOff val="25000"/>
                            </a:schemeClr>
                          </a:solidFill>
                          <a:effectLst/>
                        </a:rPr>
                        <a:t>78.7</a:t>
                      </a:r>
                      <a:endParaRPr lang="en-US" altLang="zh-CN" sz="1000" b="0" i="0" u="none" strike="noStrike">
                        <a:solidFill>
                          <a:schemeClr val="tx1">
                            <a:lumMod val="75000"/>
                            <a:lumOff val="25000"/>
                          </a:schemeClr>
                        </a:solidFill>
                        <a:effectLst/>
                        <a:latin typeface="等线" panose="02010600030101010101" pitchFamily="2" charset="-122"/>
                        <a:ea typeface="等线" panose="02010600030101010101" pitchFamily="2" charset="-122"/>
                      </a:endParaRPr>
                    </a:p>
                  </a:txBody>
                  <a:tcPr marL="4495" marR="4495" marT="4495"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fontAlgn="ctr"/>
                      <a:r>
                        <a:rPr lang="zh-CN" altLang="en-US" sz="1000" u="none" strike="noStrike">
                          <a:solidFill>
                            <a:schemeClr val="tx1">
                              <a:lumMod val="75000"/>
                              <a:lumOff val="25000"/>
                            </a:schemeClr>
                          </a:solidFill>
                          <a:effectLst/>
                        </a:rPr>
                        <a:t>　</a:t>
                      </a:r>
                      <a:endParaRPr lang="zh-CN" altLang="en-US" sz="1000" b="0" i="0" u="none" strike="noStrike">
                        <a:solidFill>
                          <a:schemeClr val="tx1">
                            <a:lumMod val="75000"/>
                            <a:lumOff val="25000"/>
                          </a:schemeClr>
                        </a:solidFill>
                        <a:effectLst/>
                        <a:latin typeface="等线" panose="02010600030101010101" pitchFamily="2" charset="-122"/>
                        <a:ea typeface="等线" panose="02010600030101010101" pitchFamily="2" charset="-122"/>
                      </a:endParaRPr>
                    </a:p>
                  </a:txBody>
                  <a:tcPr marL="4495" marR="4495" marT="4495" marB="0" anchor="ctr">
                    <a:lnL w="12700" cap="flat" cmpd="sng" algn="ctr">
                      <a:solidFill>
                        <a:schemeClr val="bg1">
                          <a:lumMod val="95000"/>
                        </a:schemeClr>
                      </a:solidFill>
                      <a:prstDash val="solid"/>
                      <a:round/>
                      <a:headEnd type="none" w="med" len="med"/>
                      <a:tailEnd type="none" w="med" len="med"/>
                    </a:lnL>
                    <a:lnR w="9525" cmpd="sng">
                      <a:solidFill>
                        <a:schemeClr val="bg1"/>
                      </a:solidFill>
                      <a:prstDash val="soli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rgbClr val="FBE5D6"/>
                    </a:solidFill>
                  </a:tcPr>
                </a:tc>
                <a:extLst>
                  <a:ext uri="{0D108BD9-81ED-4DB2-BD59-A6C34878D82A}">
                    <a16:rowId xmlns:a16="http://schemas.microsoft.com/office/drawing/2014/main" val="10005"/>
                  </a:ext>
                </a:extLst>
              </a:tr>
              <a:tr h="357339">
                <a:tc>
                  <a:txBody>
                    <a:bodyPr/>
                    <a:lstStyle/>
                    <a:p>
                      <a:pPr algn="l" fontAlgn="ctr"/>
                      <a:r>
                        <a:rPr lang="zh-CN" altLang="en-US" sz="1000" u="none" strike="noStrike">
                          <a:solidFill>
                            <a:schemeClr val="tx1">
                              <a:lumMod val="75000"/>
                              <a:lumOff val="25000"/>
                            </a:schemeClr>
                          </a:solidFill>
                          <a:effectLst/>
                        </a:rPr>
                        <a:t>首次确诊骨转移至随机分配</a:t>
                      </a:r>
                      <a:endParaRPr lang="en-US" altLang="zh-CN" sz="1000" u="none" strike="noStrike">
                        <a:solidFill>
                          <a:schemeClr val="tx1">
                            <a:lumMod val="75000"/>
                            <a:lumOff val="25000"/>
                          </a:schemeClr>
                        </a:solidFill>
                        <a:effectLst/>
                      </a:endParaRPr>
                    </a:p>
                    <a:p>
                      <a:pPr algn="l" fontAlgn="ctr"/>
                      <a:r>
                        <a:rPr lang="zh-CN" altLang="en-US" sz="1000" u="none" strike="noStrike">
                          <a:solidFill>
                            <a:schemeClr val="tx1">
                              <a:lumMod val="75000"/>
                              <a:lumOff val="25000"/>
                            </a:schemeClr>
                          </a:solidFill>
                          <a:effectLst/>
                        </a:rPr>
                        <a:t>中位时间，月</a:t>
                      </a:r>
                      <a:endParaRPr lang="zh-CN" altLang="en-US" sz="1000" b="0" i="0" u="none" strike="noStrike">
                        <a:solidFill>
                          <a:schemeClr val="tx1">
                            <a:lumMod val="75000"/>
                            <a:lumOff val="25000"/>
                          </a:schemeClr>
                        </a:solidFill>
                        <a:effectLst/>
                        <a:latin typeface="等线" panose="02010600030101010101" pitchFamily="2" charset="-122"/>
                        <a:ea typeface="等线" panose="02010600030101010101" pitchFamily="2" charset="-122"/>
                      </a:endParaRPr>
                    </a:p>
                  </a:txBody>
                  <a:tcPr marL="72000" marR="4495" marT="4495" marB="0" anchor="ctr">
                    <a:lnL w="9525" cmpd="sng">
                      <a:noFill/>
                      <a:prstDash val="soli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zh-CN" sz="1000" u="none" strike="noStrike">
                          <a:solidFill>
                            <a:schemeClr val="tx1">
                              <a:lumMod val="75000"/>
                              <a:lumOff val="25000"/>
                            </a:schemeClr>
                          </a:solidFill>
                          <a:effectLst/>
                        </a:rPr>
                        <a:t>2</a:t>
                      </a:r>
                      <a:endParaRPr lang="en-US" altLang="zh-CN" sz="1000" b="0" i="0" u="none" strike="noStrike">
                        <a:solidFill>
                          <a:schemeClr val="tx1">
                            <a:lumMod val="75000"/>
                            <a:lumOff val="25000"/>
                          </a:schemeClr>
                        </a:solidFill>
                        <a:effectLst/>
                        <a:latin typeface="等线" panose="02010600030101010101" pitchFamily="2" charset="-122"/>
                        <a:ea typeface="等线" panose="02010600030101010101" pitchFamily="2" charset="-122"/>
                      </a:endParaRPr>
                    </a:p>
                  </a:txBody>
                  <a:tcPr marL="4495" marR="4495" marT="4495"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endParaRPr lang="zh-CN" altLang="en-US" sz="1000" b="0" i="0" u="none" strike="noStrike">
                        <a:solidFill>
                          <a:schemeClr val="tx1">
                            <a:lumMod val="75000"/>
                            <a:lumOff val="25000"/>
                          </a:schemeClr>
                        </a:solidFill>
                        <a:effectLst/>
                        <a:latin typeface="等线" panose="02010600030101010101" pitchFamily="2" charset="-122"/>
                        <a:ea typeface="等线" panose="02010600030101010101" pitchFamily="2" charset="-122"/>
                      </a:endParaRPr>
                    </a:p>
                  </a:txBody>
                  <a:tcPr marL="4495" marR="4495" marT="4495"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en-US" altLang="zh-CN" sz="1000" u="none" strike="noStrike">
                          <a:solidFill>
                            <a:schemeClr val="tx1">
                              <a:lumMod val="75000"/>
                              <a:lumOff val="25000"/>
                            </a:schemeClr>
                          </a:solidFill>
                          <a:effectLst/>
                        </a:rPr>
                        <a:t>2.1</a:t>
                      </a:r>
                      <a:endParaRPr lang="en-US" altLang="zh-CN" sz="1000" b="0" i="0" u="none" strike="noStrike">
                        <a:solidFill>
                          <a:schemeClr val="tx1">
                            <a:lumMod val="75000"/>
                            <a:lumOff val="25000"/>
                          </a:schemeClr>
                        </a:solidFill>
                        <a:effectLst/>
                        <a:latin typeface="等线" panose="02010600030101010101" pitchFamily="2" charset="-122"/>
                        <a:ea typeface="等线" panose="02010600030101010101" pitchFamily="2" charset="-122"/>
                      </a:endParaRPr>
                    </a:p>
                  </a:txBody>
                  <a:tcPr marL="4495" marR="4495" marT="4495"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fontAlgn="ctr"/>
                      <a:r>
                        <a:rPr lang="zh-CN" altLang="en-US" sz="1000" u="none" strike="noStrike">
                          <a:solidFill>
                            <a:schemeClr val="tx1">
                              <a:lumMod val="75000"/>
                              <a:lumOff val="25000"/>
                            </a:schemeClr>
                          </a:solidFill>
                          <a:effectLst/>
                        </a:rPr>
                        <a:t>　</a:t>
                      </a:r>
                      <a:endParaRPr lang="zh-CN" altLang="en-US" sz="1000" b="0" i="0" u="none" strike="noStrike">
                        <a:solidFill>
                          <a:schemeClr val="tx1">
                            <a:lumMod val="75000"/>
                            <a:lumOff val="25000"/>
                          </a:schemeClr>
                        </a:solidFill>
                        <a:effectLst/>
                        <a:latin typeface="等线" panose="02010600030101010101" pitchFamily="2" charset="-122"/>
                        <a:ea typeface="等线" panose="02010600030101010101" pitchFamily="2" charset="-122"/>
                      </a:endParaRPr>
                    </a:p>
                  </a:txBody>
                  <a:tcPr marL="4495" marR="4495" marT="4495" marB="0" anchor="ctr">
                    <a:lnL w="12700" cap="flat" cmpd="sng" algn="ctr">
                      <a:solidFill>
                        <a:schemeClr val="bg1">
                          <a:lumMod val="95000"/>
                        </a:schemeClr>
                      </a:solidFill>
                      <a:prstDash val="solid"/>
                      <a:round/>
                      <a:headEnd type="none" w="med" len="med"/>
                      <a:tailEnd type="none" w="med" len="med"/>
                    </a:lnL>
                    <a:lnR w="9525" cmpd="sng">
                      <a:noFill/>
                      <a:prstDash val="soli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BE5D6"/>
                    </a:solidFill>
                  </a:tcPr>
                </a:tc>
                <a:extLst>
                  <a:ext uri="{0D108BD9-81ED-4DB2-BD59-A6C34878D82A}">
                    <a16:rowId xmlns:a16="http://schemas.microsoft.com/office/drawing/2014/main" val="10006"/>
                  </a:ext>
                </a:extLst>
              </a:tr>
              <a:tr h="181266">
                <a:tc>
                  <a:txBody>
                    <a:bodyPr/>
                    <a:lstStyle/>
                    <a:p>
                      <a:pPr algn="l" fontAlgn="ctr"/>
                      <a:r>
                        <a:rPr lang="en-US" sz="1000" u="none" strike="noStrike">
                          <a:solidFill>
                            <a:schemeClr val="tx1">
                              <a:lumMod val="75000"/>
                              <a:lumOff val="25000"/>
                            </a:schemeClr>
                          </a:solidFill>
                          <a:effectLst/>
                        </a:rPr>
                        <a:t>    Q1</a:t>
                      </a:r>
                      <a:endParaRPr lang="en-US" sz="1000" b="0" i="0" u="none" strike="noStrike">
                        <a:solidFill>
                          <a:schemeClr val="tx1">
                            <a:lumMod val="75000"/>
                            <a:lumOff val="25000"/>
                          </a:schemeClr>
                        </a:solidFill>
                        <a:effectLst/>
                        <a:latin typeface="等线" panose="02010600030101010101" pitchFamily="2" charset="-122"/>
                        <a:ea typeface="等线" panose="02010600030101010101" pitchFamily="2" charset="-122"/>
                      </a:endParaRPr>
                    </a:p>
                  </a:txBody>
                  <a:tcPr marL="72000" marR="4495" marT="4495" marB="0" anchor="ctr">
                    <a:lnL w="9525" cmpd="sng">
                      <a:noFill/>
                      <a:prstDash val="soli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zh-CN" sz="1000" u="none" strike="noStrike">
                          <a:solidFill>
                            <a:schemeClr val="tx1">
                              <a:lumMod val="75000"/>
                              <a:lumOff val="25000"/>
                            </a:schemeClr>
                          </a:solidFill>
                          <a:effectLst/>
                        </a:rPr>
                        <a:t>1.1</a:t>
                      </a:r>
                      <a:endParaRPr lang="en-US" altLang="zh-CN" sz="1000" b="0" i="0" u="none" strike="noStrike">
                        <a:solidFill>
                          <a:schemeClr val="tx1">
                            <a:lumMod val="75000"/>
                            <a:lumOff val="25000"/>
                          </a:schemeClr>
                        </a:solidFill>
                        <a:effectLst/>
                        <a:latin typeface="等线" panose="02010600030101010101" pitchFamily="2" charset="-122"/>
                        <a:ea typeface="等线" panose="02010600030101010101" pitchFamily="2" charset="-122"/>
                      </a:endParaRPr>
                    </a:p>
                  </a:txBody>
                  <a:tcPr marL="4495" marR="4495" marT="4495"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endParaRPr lang="zh-CN" altLang="en-US" sz="1000" b="0" i="0" u="none" strike="noStrike">
                        <a:solidFill>
                          <a:schemeClr val="tx1">
                            <a:lumMod val="75000"/>
                            <a:lumOff val="25000"/>
                          </a:schemeClr>
                        </a:solidFill>
                        <a:effectLst/>
                        <a:latin typeface="等线" panose="02010600030101010101" pitchFamily="2" charset="-122"/>
                        <a:ea typeface="等线" panose="02010600030101010101" pitchFamily="2" charset="-122"/>
                      </a:endParaRPr>
                    </a:p>
                  </a:txBody>
                  <a:tcPr marL="4495" marR="4495" marT="4495"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en-US" altLang="zh-CN" sz="1000" u="none" strike="noStrike">
                          <a:solidFill>
                            <a:schemeClr val="tx1">
                              <a:lumMod val="75000"/>
                              <a:lumOff val="25000"/>
                            </a:schemeClr>
                          </a:solidFill>
                          <a:effectLst/>
                        </a:rPr>
                        <a:t>1.0</a:t>
                      </a:r>
                      <a:endParaRPr lang="en-US" altLang="zh-CN" sz="1000" b="0" i="0" u="none" strike="noStrike">
                        <a:solidFill>
                          <a:schemeClr val="tx1">
                            <a:lumMod val="75000"/>
                            <a:lumOff val="25000"/>
                          </a:schemeClr>
                        </a:solidFill>
                        <a:effectLst/>
                        <a:latin typeface="等线" panose="02010600030101010101" pitchFamily="2" charset="-122"/>
                        <a:ea typeface="等线" panose="02010600030101010101" pitchFamily="2" charset="-122"/>
                      </a:endParaRPr>
                    </a:p>
                  </a:txBody>
                  <a:tcPr marL="4495" marR="4495" marT="4495"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fontAlgn="ctr"/>
                      <a:r>
                        <a:rPr lang="zh-CN" altLang="en-US" sz="1000" u="none" strike="noStrike">
                          <a:solidFill>
                            <a:schemeClr val="tx1">
                              <a:lumMod val="75000"/>
                              <a:lumOff val="25000"/>
                            </a:schemeClr>
                          </a:solidFill>
                          <a:effectLst/>
                        </a:rPr>
                        <a:t>　</a:t>
                      </a:r>
                      <a:endParaRPr lang="zh-CN" altLang="en-US" sz="1000" b="0" i="0" u="none" strike="noStrike">
                        <a:solidFill>
                          <a:schemeClr val="tx1">
                            <a:lumMod val="75000"/>
                            <a:lumOff val="25000"/>
                          </a:schemeClr>
                        </a:solidFill>
                        <a:effectLst/>
                        <a:latin typeface="等线" panose="02010600030101010101" pitchFamily="2" charset="-122"/>
                        <a:ea typeface="等线" panose="02010600030101010101" pitchFamily="2" charset="-122"/>
                      </a:endParaRPr>
                    </a:p>
                  </a:txBody>
                  <a:tcPr marL="4495" marR="4495" marT="4495" marB="0" anchor="ctr">
                    <a:lnL w="12700" cap="flat" cmpd="sng" algn="ctr">
                      <a:solidFill>
                        <a:schemeClr val="bg1">
                          <a:lumMod val="95000"/>
                        </a:schemeClr>
                      </a:solidFill>
                      <a:prstDash val="solid"/>
                      <a:round/>
                      <a:headEnd type="none" w="med" len="med"/>
                      <a:tailEnd type="none" w="med" len="med"/>
                    </a:lnL>
                    <a:lnR w="9525" cmpd="sng">
                      <a:noFill/>
                      <a:prstDash val="soli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BE5D6"/>
                    </a:solidFill>
                  </a:tcPr>
                </a:tc>
                <a:extLst>
                  <a:ext uri="{0D108BD9-81ED-4DB2-BD59-A6C34878D82A}">
                    <a16:rowId xmlns:a16="http://schemas.microsoft.com/office/drawing/2014/main" val="10007"/>
                  </a:ext>
                </a:extLst>
              </a:tr>
              <a:tr h="181266">
                <a:tc>
                  <a:txBody>
                    <a:bodyPr/>
                    <a:lstStyle/>
                    <a:p>
                      <a:pPr algn="l" fontAlgn="ctr"/>
                      <a:r>
                        <a:rPr lang="en-US" sz="1000" u="none" strike="noStrike">
                          <a:solidFill>
                            <a:schemeClr val="tx1">
                              <a:lumMod val="75000"/>
                              <a:lumOff val="25000"/>
                            </a:schemeClr>
                          </a:solidFill>
                          <a:effectLst/>
                        </a:rPr>
                        <a:t>    Q3</a:t>
                      </a:r>
                      <a:endParaRPr lang="en-US" sz="1000" b="0" i="0" u="none" strike="noStrike">
                        <a:solidFill>
                          <a:schemeClr val="tx1">
                            <a:lumMod val="75000"/>
                            <a:lumOff val="25000"/>
                          </a:schemeClr>
                        </a:solidFill>
                        <a:effectLst/>
                        <a:latin typeface="等线" panose="02010600030101010101" pitchFamily="2" charset="-122"/>
                        <a:ea typeface="等线" panose="02010600030101010101" pitchFamily="2" charset="-122"/>
                      </a:endParaRPr>
                    </a:p>
                  </a:txBody>
                  <a:tcPr marL="72000" marR="4495" marT="4495" marB="0" anchor="ctr">
                    <a:lnL w="9525" cmpd="sng">
                      <a:noFill/>
                      <a:prstDash val="soli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zh-CN" sz="1000" u="none" strike="noStrike">
                          <a:solidFill>
                            <a:schemeClr val="tx1">
                              <a:lumMod val="75000"/>
                              <a:lumOff val="25000"/>
                            </a:schemeClr>
                          </a:solidFill>
                          <a:effectLst/>
                        </a:rPr>
                        <a:t>4.9</a:t>
                      </a:r>
                      <a:endParaRPr lang="en-US" altLang="zh-CN" sz="1000" b="0" i="0" u="none" strike="noStrike">
                        <a:solidFill>
                          <a:schemeClr val="tx1">
                            <a:lumMod val="75000"/>
                            <a:lumOff val="25000"/>
                          </a:schemeClr>
                        </a:solidFill>
                        <a:effectLst/>
                        <a:latin typeface="等线" panose="02010600030101010101" pitchFamily="2" charset="-122"/>
                        <a:ea typeface="等线" panose="02010600030101010101" pitchFamily="2" charset="-122"/>
                      </a:endParaRPr>
                    </a:p>
                  </a:txBody>
                  <a:tcPr marL="4495" marR="4495" marT="4495"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endParaRPr lang="zh-CN" altLang="en-US" sz="1000" b="0" i="0" u="none" strike="noStrike">
                        <a:solidFill>
                          <a:schemeClr val="tx1">
                            <a:lumMod val="75000"/>
                            <a:lumOff val="25000"/>
                          </a:schemeClr>
                        </a:solidFill>
                        <a:effectLst/>
                        <a:latin typeface="等线" panose="02010600030101010101" pitchFamily="2" charset="-122"/>
                        <a:ea typeface="等线" panose="02010600030101010101" pitchFamily="2" charset="-122"/>
                      </a:endParaRPr>
                    </a:p>
                  </a:txBody>
                  <a:tcPr marL="4495" marR="4495" marT="4495"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en-US" altLang="zh-CN" sz="1000" u="none" strike="noStrike">
                          <a:solidFill>
                            <a:schemeClr val="tx1">
                              <a:lumMod val="75000"/>
                              <a:lumOff val="25000"/>
                            </a:schemeClr>
                          </a:solidFill>
                          <a:effectLst/>
                        </a:rPr>
                        <a:t>5.1</a:t>
                      </a:r>
                      <a:endParaRPr lang="en-US" altLang="zh-CN" sz="1000" b="0" i="0" u="none" strike="noStrike">
                        <a:solidFill>
                          <a:schemeClr val="tx1">
                            <a:lumMod val="75000"/>
                            <a:lumOff val="25000"/>
                          </a:schemeClr>
                        </a:solidFill>
                        <a:effectLst/>
                        <a:latin typeface="等线" panose="02010600030101010101" pitchFamily="2" charset="-122"/>
                        <a:ea typeface="等线" panose="02010600030101010101" pitchFamily="2" charset="-122"/>
                      </a:endParaRPr>
                    </a:p>
                  </a:txBody>
                  <a:tcPr marL="4495" marR="4495" marT="4495"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fontAlgn="ctr"/>
                      <a:r>
                        <a:rPr lang="zh-CN" altLang="en-US" sz="1000" u="none" strike="noStrike">
                          <a:solidFill>
                            <a:schemeClr val="tx1">
                              <a:lumMod val="75000"/>
                              <a:lumOff val="25000"/>
                            </a:schemeClr>
                          </a:solidFill>
                          <a:effectLst/>
                        </a:rPr>
                        <a:t>　</a:t>
                      </a:r>
                      <a:endParaRPr lang="zh-CN" altLang="en-US" sz="1000" b="0" i="0" u="none" strike="noStrike">
                        <a:solidFill>
                          <a:schemeClr val="tx1">
                            <a:lumMod val="75000"/>
                            <a:lumOff val="25000"/>
                          </a:schemeClr>
                        </a:solidFill>
                        <a:effectLst/>
                        <a:latin typeface="等线" panose="02010600030101010101" pitchFamily="2" charset="-122"/>
                        <a:ea typeface="等线" panose="02010600030101010101" pitchFamily="2" charset="-122"/>
                      </a:endParaRPr>
                    </a:p>
                  </a:txBody>
                  <a:tcPr marL="4495" marR="4495" marT="4495" marB="0" anchor="ctr">
                    <a:lnL w="12700" cap="flat" cmpd="sng" algn="ctr">
                      <a:solidFill>
                        <a:schemeClr val="bg1">
                          <a:lumMod val="95000"/>
                        </a:schemeClr>
                      </a:solidFill>
                      <a:prstDash val="solid"/>
                      <a:round/>
                      <a:headEnd type="none" w="med" len="med"/>
                      <a:tailEnd type="none" w="med" len="med"/>
                    </a:lnL>
                    <a:lnR w="9525" cmpd="sng">
                      <a:noFill/>
                      <a:prstDash val="soli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BE5D6"/>
                    </a:solidFill>
                  </a:tcPr>
                </a:tc>
                <a:extLst>
                  <a:ext uri="{0D108BD9-81ED-4DB2-BD59-A6C34878D82A}">
                    <a16:rowId xmlns:a16="http://schemas.microsoft.com/office/drawing/2014/main" val="10008"/>
                  </a:ext>
                </a:extLst>
              </a:tr>
              <a:tr h="181266">
                <a:tc>
                  <a:txBody>
                    <a:bodyPr/>
                    <a:lstStyle/>
                    <a:p>
                      <a:pPr algn="l" fontAlgn="ctr"/>
                      <a:r>
                        <a:rPr lang="zh-CN" altLang="en-US" sz="1000" u="none" strike="noStrike">
                          <a:solidFill>
                            <a:schemeClr val="tx1">
                              <a:lumMod val="75000"/>
                              <a:lumOff val="25000"/>
                            </a:schemeClr>
                          </a:solidFill>
                          <a:effectLst/>
                        </a:rPr>
                        <a:t>激素受体状态</a:t>
                      </a:r>
                      <a:r>
                        <a:rPr lang="en-US" altLang="zh-CN" sz="1000" u="none" strike="noStrike">
                          <a:solidFill>
                            <a:schemeClr val="tx1">
                              <a:lumMod val="75000"/>
                              <a:lumOff val="25000"/>
                            </a:schemeClr>
                          </a:solidFill>
                          <a:effectLst/>
                        </a:rPr>
                        <a:t>(</a:t>
                      </a:r>
                      <a:r>
                        <a:rPr lang="en-US" sz="1000" u="none" strike="noStrike">
                          <a:solidFill>
                            <a:schemeClr val="tx1">
                              <a:lumMod val="75000"/>
                              <a:lumOff val="25000"/>
                            </a:schemeClr>
                          </a:solidFill>
                          <a:effectLst/>
                        </a:rPr>
                        <a:t>ER/PR)</a:t>
                      </a:r>
                      <a:endParaRPr lang="en-US" sz="1000" b="0" i="0" u="none" strike="noStrike">
                        <a:solidFill>
                          <a:schemeClr val="tx1">
                            <a:lumMod val="75000"/>
                            <a:lumOff val="25000"/>
                          </a:schemeClr>
                        </a:solidFill>
                        <a:effectLst/>
                        <a:latin typeface="等线" panose="02010600030101010101" pitchFamily="2" charset="-122"/>
                        <a:ea typeface="等线" panose="02010600030101010101" pitchFamily="2" charset="-122"/>
                      </a:endParaRPr>
                    </a:p>
                  </a:txBody>
                  <a:tcPr marL="72000" marR="4495" marT="4495" marB="0" anchor="ctr">
                    <a:lnL w="9525" cmpd="sng">
                      <a:noFill/>
                      <a:prstDash val="soli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zh-CN" altLang="en-US" sz="1000" u="none" strike="noStrike">
                          <a:solidFill>
                            <a:schemeClr val="tx1">
                              <a:lumMod val="75000"/>
                              <a:lumOff val="25000"/>
                            </a:schemeClr>
                          </a:solidFill>
                          <a:effectLst/>
                        </a:rPr>
                        <a:t>　</a:t>
                      </a:r>
                      <a:endParaRPr lang="zh-CN" altLang="en-US" sz="1000" b="0" i="0" u="none" strike="noStrike">
                        <a:solidFill>
                          <a:schemeClr val="tx1">
                            <a:lumMod val="75000"/>
                            <a:lumOff val="25000"/>
                          </a:schemeClr>
                        </a:solidFill>
                        <a:effectLst/>
                        <a:latin typeface="等线" panose="02010600030101010101" pitchFamily="2" charset="-122"/>
                        <a:ea typeface="等线" panose="02010600030101010101" pitchFamily="2" charset="-122"/>
                      </a:endParaRPr>
                    </a:p>
                  </a:txBody>
                  <a:tcPr marL="4495" marR="4495" marT="4495"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zh-CN" altLang="en-US" sz="1000" u="none" strike="noStrike">
                          <a:solidFill>
                            <a:schemeClr val="tx1">
                              <a:lumMod val="75000"/>
                              <a:lumOff val="25000"/>
                            </a:schemeClr>
                          </a:solidFill>
                          <a:effectLst/>
                        </a:rPr>
                        <a:t>　</a:t>
                      </a:r>
                      <a:endParaRPr lang="zh-CN" altLang="en-US" sz="1000" b="0" i="0" u="none" strike="noStrike">
                        <a:solidFill>
                          <a:schemeClr val="tx1">
                            <a:lumMod val="75000"/>
                            <a:lumOff val="25000"/>
                          </a:schemeClr>
                        </a:solidFill>
                        <a:effectLst/>
                        <a:latin typeface="等线" panose="02010600030101010101" pitchFamily="2" charset="-122"/>
                        <a:ea typeface="等线" panose="02010600030101010101" pitchFamily="2" charset="-122"/>
                      </a:endParaRPr>
                    </a:p>
                  </a:txBody>
                  <a:tcPr marL="4495" marR="4495" marT="4495"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zh-CN" altLang="en-US" sz="1000" u="none" strike="noStrike">
                          <a:solidFill>
                            <a:schemeClr val="tx1">
                              <a:lumMod val="75000"/>
                              <a:lumOff val="25000"/>
                            </a:schemeClr>
                          </a:solidFill>
                          <a:effectLst/>
                        </a:rPr>
                        <a:t>　</a:t>
                      </a:r>
                      <a:endParaRPr lang="zh-CN" altLang="en-US" sz="1000" b="0" i="0" u="none" strike="noStrike">
                        <a:solidFill>
                          <a:schemeClr val="tx1">
                            <a:lumMod val="75000"/>
                            <a:lumOff val="25000"/>
                          </a:schemeClr>
                        </a:solidFill>
                        <a:effectLst/>
                        <a:latin typeface="等线" panose="02010600030101010101" pitchFamily="2" charset="-122"/>
                        <a:ea typeface="等线" panose="02010600030101010101" pitchFamily="2" charset="-122"/>
                      </a:endParaRPr>
                    </a:p>
                  </a:txBody>
                  <a:tcPr marL="4495" marR="4495" marT="4495"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fontAlgn="ctr"/>
                      <a:r>
                        <a:rPr lang="zh-CN" altLang="en-US" sz="1000" u="none" strike="noStrike">
                          <a:solidFill>
                            <a:schemeClr val="tx1">
                              <a:lumMod val="75000"/>
                              <a:lumOff val="25000"/>
                            </a:schemeClr>
                          </a:solidFill>
                          <a:effectLst/>
                        </a:rPr>
                        <a:t>　</a:t>
                      </a:r>
                      <a:endParaRPr lang="zh-CN" altLang="en-US" sz="1000" b="0" i="0" u="none" strike="noStrike">
                        <a:solidFill>
                          <a:schemeClr val="tx1">
                            <a:lumMod val="75000"/>
                            <a:lumOff val="25000"/>
                          </a:schemeClr>
                        </a:solidFill>
                        <a:effectLst/>
                        <a:latin typeface="等线" panose="02010600030101010101" pitchFamily="2" charset="-122"/>
                        <a:ea typeface="等线" panose="02010600030101010101" pitchFamily="2" charset="-122"/>
                      </a:endParaRPr>
                    </a:p>
                  </a:txBody>
                  <a:tcPr marL="4495" marR="4495" marT="4495" marB="0" anchor="ctr">
                    <a:lnL w="12700" cap="flat" cmpd="sng" algn="ctr">
                      <a:solidFill>
                        <a:schemeClr val="bg1">
                          <a:lumMod val="95000"/>
                        </a:schemeClr>
                      </a:solidFill>
                      <a:prstDash val="solid"/>
                      <a:round/>
                      <a:headEnd type="none" w="med" len="med"/>
                      <a:tailEnd type="none" w="med" len="med"/>
                    </a:lnL>
                    <a:lnR w="9525" cmpd="sng">
                      <a:noFill/>
                      <a:prstDash val="soli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BE5D6"/>
                    </a:solidFill>
                  </a:tcPr>
                </a:tc>
                <a:extLst>
                  <a:ext uri="{0D108BD9-81ED-4DB2-BD59-A6C34878D82A}">
                    <a16:rowId xmlns:a16="http://schemas.microsoft.com/office/drawing/2014/main" val="10009"/>
                  </a:ext>
                </a:extLst>
              </a:tr>
              <a:tr h="181266">
                <a:tc>
                  <a:txBody>
                    <a:bodyPr/>
                    <a:lstStyle/>
                    <a:p>
                      <a:pPr algn="l" fontAlgn="ctr"/>
                      <a:r>
                        <a:rPr lang="zh-CN" altLang="en-US" sz="1000" u="none" strike="noStrike">
                          <a:solidFill>
                            <a:schemeClr val="tx1">
                              <a:lumMod val="75000"/>
                              <a:lumOff val="25000"/>
                            </a:schemeClr>
                          </a:solidFill>
                          <a:effectLst/>
                        </a:rPr>
                        <a:t>    阳性</a:t>
                      </a:r>
                      <a:endParaRPr lang="zh-CN" altLang="en-US" sz="1000" b="0" i="0" u="none" strike="noStrike">
                        <a:solidFill>
                          <a:schemeClr val="tx1">
                            <a:lumMod val="75000"/>
                            <a:lumOff val="25000"/>
                          </a:schemeClr>
                        </a:solidFill>
                        <a:effectLst/>
                        <a:latin typeface="等线" panose="02010600030101010101" pitchFamily="2" charset="-122"/>
                        <a:ea typeface="等线" panose="02010600030101010101" pitchFamily="2" charset="-122"/>
                      </a:endParaRPr>
                    </a:p>
                  </a:txBody>
                  <a:tcPr marL="72000" marR="4495" marT="4495" marB="0" anchor="ctr">
                    <a:lnL w="9525" cmpd="sng">
                      <a:noFill/>
                      <a:prstDash val="soli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zh-CN" sz="1000" u="none" strike="noStrike">
                          <a:solidFill>
                            <a:schemeClr val="tx1">
                              <a:lumMod val="75000"/>
                              <a:lumOff val="25000"/>
                            </a:schemeClr>
                          </a:solidFill>
                          <a:effectLst/>
                        </a:rPr>
                        <a:t>726</a:t>
                      </a:r>
                      <a:endParaRPr lang="en-US" altLang="zh-CN" sz="1000" b="0" i="0" u="none" strike="noStrike">
                        <a:solidFill>
                          <a:schemeClr val="tx1">
                            <a:lumMod val="75000"/>
                            <a:lumOff val="25000"/>
                          </a:schemeClr>
                        </a:solidFill>
                        <a:effectLst/>
                        <a:latin typeface="等线" panose="02010600030101010101" pitchFamily="2" charset="-122"/>
                        <a:ea typeface="等线" panose="02010600030101010101" pitchFamily="2" charset="-122"/>
                      </a:endParaRPr>
                    </a:p>
                  </a:txBody>
                  <a:tcPr marL="4495" marR="4495" marT="4495"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altLang="zh-CN" sz="1000" u="none" strike="noStrike">
                          <a:solidFill>
                            <a:schemeClr val="tx1">
                              <a:lumMod val="75000"/>
                              <a:lumOff val="25000"/>
                            </a:schemeClr>
                          </a:solidFill>
                          <a:effectLst/>
                        </a:rPr>
                        <a:t>71</a:t>
                      </a:r>
                      <a:endParaRPr lang="en-US" altLang="zh-CN" sz="1000" b="0" i="0" u="none" strike="noStrike">
                        <a:solidFill>
                          <a:schemeClr val="tx1">
                            <a:lumMod val="75000"/>
                            <a:lumOff val="25000"/>
                          </a:schemeClr>
                        </a:solidFill>
                        <a:effectLst/>
                        <a:latin typeface="等线" panose="02010600030101010101" pitchFamily="2" charset="-122"/>
                        <a:ea typeface="等线" panose="02010600030101010101" pitchFamily="2" charset="-122"/>
                      </a:endParaRPr>
                    </a:p>
                  </a:txBody>
                  <a:tcPr marL="4495" marR="4495" marT="4495"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en-US" altLang="zh-CN" sz="1000" u="none" strike="noStrike">
                          <a:solidFill>
                            <a:schemeClr val="tx1">
                              <a:lumMod val="75000"/>
                              <a:lumOff val="25000"/>
                            </a:schemeClr>
                          </a:solidFill>
                          <a:effectLst/>
                        </a:rPr>
                        <a:t>740</a:t>
                      </a:r>
                      <a:endParaRPr lang="en-US" altLang="zh-CN" sz="1000" b="0" i="0" u="none" strike="noStrike">
                        <a:solidFill>
                          <a:schemeClr val="tx1">
                            <a:lumMod val="75000"/>
                            <a:lumOff val="25000"/>
                          </a:schemeClr>
                        </a:solidFill>
                        <a:effectLst/>
                        <a:latin typeface="等线" panose="02010600030101010101" pitchFamily="2" charset="-122"/>
                        <a:ea typeface="等线" panose="02010600030101010101" pitchFamily="2" charset="-122"/>
                      </a:endParaRPr>
                    </a:p>
                  </a:txBody>
                  <a:tcPr marL="4495" marR="4495" marT="4495"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fontAlgn="ctr"/>
                      <a:r>
                        <a:rPr lang="en-US" altLang="zh-CN" sz="1000" u="none" strike="noStrike">
                          <a:solidFill>
                            <a:schemeClr val="tx1">
                              <a:lumMod val="75000"/>
                              <a:lumOff val="25000"/>
                            </a:schemeClr>
                          </a:solidFill>
                          <a:effectLst/>
                        </a:rPr>
                        <a:t>72</a:t>
                      </a:r>
                      <a:endParaRPr lang="en-US" altLang="zh-CN" sz="1000" b="0" i="0" u="none" strike="noStrike">
                        <a:solidFill>
                          <a:schemeClr val="tx1">
                            <a:lumMod val="75000"/>
                            <a:lumOff val="25000"/>
                          </a:schemeClr>
                        </a:solidFill>
                        <a:effectLst/>
                        <a:latin typeface="等线" panose="02010600030101010101" pitchFamily="2" charset="-122"/>
                        <a:ea typeface="等线" panose="02010600030101010101" pitchFamily="2" charset="-122"/>
                      </a:endParaRPr>
                    </a:p>
                  </a:txBody>
                  <a:tcPr marL="4495" marR="4495" marT="4495" marB="0" anchor="ctr">
                    <a:lnL w="12700" cap="flat" cmpd="sng" algn="ctr">
                      <a:solidFill>
                        <a:schemeClr val="bg1">
                          <a:lumMod val="95000"/>
                        </a:schemeClr>
                      </a:solidFill>
                      <a:prstDash val="solid"/>
                      <a:round/>
                      <a:headEnd type="none" w="med" len="med"/>
                      <a:tailEnd type="none" w="med" len="med"/>
                    </a:lnL>
                    <a:lnR w="9525" cmpd="sng">
                      <a:noFill/>
                      <a:prstDash val="soli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BE5D6"/>
                    </a:solidFill>
                  </a:tcPr>
                </a:tc>
                <a:extLst>
                  <a:ext uri="{0D108BD9-81ED-4DB2-BD59-A6C34878D82A}">
                    <a16:rowId xmlns:a16="http://schemas.microsoft.com/office/drawing/2014/main" val="10010"/>
                  </a:ext>
                </a:extLst>
              </a:tr>
              <a:tr h="181266">
                <a:tc>
                  <a:txBody>
                    <a:bodyPr/>
                    <a:lstStyle/>
                    <a:p>
                      <a:pPr algn="l" fontAlgn="ctr"/>
                      <a:r>
                        <a:rPr lang="zh-CN" altLang="en-US" sz="1000" u="none" strike="noStrike">
                          <a:solidFill>
                            <a:schemeClr val="tx1">
                              <a:lumMod val="75000"/>
                              <a:lumOff val="25000"/>
                            </a:schemeClr>
                          </a:solidFill>
                          <a:effectLst/>
                        </a:rPr>
                        <a:t>    未知</a:t>
                      </a:r>
                      <a:endParaRPr lang="zh-CN" altLang="en-US" sz="1000" b="0" i="0" u="none" strike="noStrike">
                        <a:solidFill>
                          <a:schemeClr val="tx1">
                            <a:lumMod val="75000"/>
                            <a:lumOff val="25000"/>
                          </a:schemeClr>
                        </a:solidFill>
                        <a:effectLst/>
                        <a:latin typeface="等线" panose="02010600030101010101" pitchFamily="2" charset="-122"/>
                        <a:ea typeface="等线" panose="02010600030101010101" pitchFamily="2" charset="-122"/>
                      </a:endParaRPr>
                    </a:p>
                  </a:txBody>
                  <a:tcPr marL="72000" marR="4495" marT="4495" marB="0" anchor="ctr">
                    <a:lnL w="9525" cmpd="sng">
                      <a:noFill/>
                      <a:prstDash val="soli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zh-CN" sz="1000" u="none" strike="noStrike">
                          <a:solidFill>
                            <a:schemeClr val="tx1">
                              <a:lumMod val="75000"/>
                              <a:lumOff val="25000"/>
                            </a:schemeClr>
                          </a:solidFill>
                          <a:effectLst/>
                        </a:rPr>
                        <a:t>129</a:t>
                      </a:r>
                      <a:endParaRPr lang="en-US" altLang="zh-CN" sz="1000" b="0" i="0" u="none" strike="noStrike">
                        <a:solidFill>
                          <a:schemeClr val="tx1">
                            <a:lumMod val="75000"/>
                            <a:lumOff val="25000"/>
                          </a:schemeClr>
                        </a:solidFill>
                        <a:effectLst/>
                        <a:latin typeface="等线" panose="02010600030101010101" pitchFamily="2" charset="-122"/>
                        <a:ea typeface="等线" panose="02010600030101010101" pitchFamily="2" charset="-122"/>
                      </a:endParaRPr>
                    </a:p>
                  </a:txBody>
                  <a:tcPr marL="4495" marR="4495" marT="4495"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altLang="zh-CN" sz="1000" u="none" strike="noStrike">
                          <a:solidFill>
                            <a:schemeClr val="tx1">
                              <a:lumMod val="75000"/>
                              <a:lumOff val="25000"/>
                            </a:schemeClr>
                          </a:solidFill>
                          <a:effectLst/>
                        </a:rPr>
                        <a:t>13</a:t>
                      </a:r>
                      <a:endParaRPr lang="en-US" altLang="zh-CN" sz="1000" b="0" i="0" u="none" strike="noStrike">
                        <a:solidFill>
                          <a:schemeClr val="tx1">
                            <a:lumMod val="75000"/>
                            <a:lumOff val="25000"/>
                          </a:schemeClr>
                        </a:solidFill>
                        <a:effectLst/>
                        <a:latin typeface="等线" panose="02010600030101010101" pitchFamily="2" charset="-122"/>
                        <a:ea typeface="等线" panose="02010600030101010101" pitchFamily="2" charset="-122"/>
                      </a:endParaRPr>
                    </a:p>
                  </a:txBody>
                  <a:tcPr marL="4495" marR="4495" marT="4495"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en-US" altLang="zh-CN" sz="1000" u="none" strike="noStrike">
                          <a:solidFill>
                            <a:schemeClr val="tx1">
                              <a:lumMod val="75000"/>
                              <a:lumOff val="25000"/>
                            </a:schemeClr>
                          </a:solidFill>
                          <a:effectLst/>
                        </a:rPr>
                        <a:t>121</a:t>
                      </a:r>
                      <a:endParaRPr lang="en-US" altLang="zh-CN" sz="1000" b="0" i="0" u="none" strike="noStrike">
                        <a:solidFill>
                          <a:schemeClr val="tx1">
                            <a:lumMod val="75000"/>
                            <a:lumOff val="25000"/>
                          </a:schemeClr>
                        </a:solidFill>
                        <a:effectLst/>
                        <a:latin typeface="等线" panose="02010600030101010101" pitchFamily="2" charset="-122"/>
                        <a:ea typeface="等线" panose="02010600030101010101" pitchFamily="2" charset="-122"/>
                      </a:endParaRPr>
                    </a:p>
                  </a:txBody>
                  <a:tcPr marL="4495" marR="4495" marT="4495"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fontAlgn="ctr"/>
                      <a:r>
                        <a:rPr lang="en-US" altLang="zh-CN" sz="1000" u="none" strike="noStrike">
                          <a:solidFill>
                            <a:schemeClr val="tx1">
                              <a:lumMod val="75000"/>
                              <a:lumOff val="25000"/>
                            </a:schemeClr>
                          </a:solidFill>
                          <a:effectLst/>
                        </a:rPr>
                        <a:t>12</a:t>
                      </a:r>
                      <a:endParaRPr lang="en-US" altLang="zh-CN" sz="1000" b="0" i="0" u="none" strike="noStrike">
                        <a:solidFill>
                          <a:schemeClr val="tx1">
                            <a:lumMod val="75000"/>
                            <a:lumOff val="25000"/>
                          </a:schemeClr>
                        </a:solidFill>
                        <a:effectLst/>
                        <a:latin typeface="等线" panose="02010600030101010101" pitchFamily="2" charset="-122"/>
                        <a:ea typeface="等线" panose="02010600030101010101" pitchFamily="2" charset="-122"/>
                      </a:endParaRPr>
                    </a:p>
                  </a:txBody>
                  <a:tcPr marL="4495" marR="4495" marT="4495" marB="0" anchor="ctr">
                    <a:lnL w="12700" cap="flat" cmpd="sng" algn="ctr">
                      <a:solidFill>
                        <a:schemeClr val="bg1">
                          <a:lumMod val="95000"/>
                        </a:schemeClr>
                      </a:solidFill>
                      <a:prstDash val="solid"/>
                      <a:round/>
                      <a:headEnd type="none" w="med" len="med"/>
                      <a:tailEnd type="none" w="med" len="med"/>
                    </a:lnL>
                    <a:lnR w="9525" cmpd="sng">
                      <a:noFill/>
                      <a:prstDash val="soli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BE5D6"/>
                    </a:solidFill>
                  </a:tcPr>
                </a:tc>
                <a:extLst>
                  <a:ext uri="{0D108BD9-81ED-4DB2-BD59-A6C34878D82A}">
                    <a16:rowId xmlns:a16="http://schemas.microsoft.com/office/drawing/2014/main" val="10011"/>
                  </a:ext>
                </a:extLst>
              </a:tr>
              <a:tr h="181266">
                <a:tc>
                  <a:txBody>
                    <a:bodyPr/>
                    <a:lstStyle/>
                    <a:p>
                      <a:pPr algn="l" fontAlgn="ctr"/>
                      <a:r>
                        <a:rPr lang="en-US" sz="1000" u="none" strike="noStrike">
                          <a:solidFill>
                            <a:schemeClr val="tx1">
                              <a:lumMod val="75000"/>
                              <a:lumOff val="25000"/>
                            </a:schemeClr>
                          </a:solidFill>
                          <a:effectLst/>
                        </a:rPr>
                        <a:t>HER2</a:t>
                      </a:r>
                      <a:r>
                        <a:rPr lang="zh-CN" altLang="en-US" sz="1000" u="none" strike="noStrike">
                          <a:solidFill>
                            <a:schemeClr val="tx1">
                              <a:lumMod val="75000"/>
                              <a:lumOff val="25000"/>
                            </a:schemeClr>
                          </a:solidFill>
                          <a:effectLst/>
                        </a:rPr>
                        <a:t>状态</a:t>
                      </a:r>
                      <a:endParaRPr lang="zh-CN" altLang="en-US" sz="1000" b="0" i="0" u="none" strike="noStrike">
                        <a:solidFill>
                          <a:schemeClr val="tx1">
                            <a:lumMod val="75000"/>
                            <a:lumOff val="25000"/>
                          </a:schemeClr>
                        </a:solidFill>
                        <a:effectLst/>
                        <a:latin typeface="等线" panose="02010600030101010101" pitchFamily="2" charset="-122"/>
                        <a:ea typeface="等线" panose="02010600030101010101" pitchFamily="2" charset="-122"/>
                      </a:endParaRPr>
                    </a:p>
                  </a:txBody>
                  <a:tcPr marL="72000" marR="4495" marT="4495" marB="0" anchor="ctr">
                    <a:lnL w="9525" cmpd="sng">
                      <a:noFill/>
                      <a:prstDash val="soli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zh-CN" altLang="en-US" sz="1000" b="0" i="0" u="none" strike="noStrike">
                        <a:solidFill>
                          <a:schemeClr val="tx1">
                            <a:lumMod val="75000"/>
                            <a:lumOff val="25000"/>
                          </a:schemeClr>
                        </a:solidFill>
                        <a:effectLst/>
                        <a:latin typeface="等线" panose="02010600030101010101" pitchFamily="2" charset="-122"/>
                        <a:ea typeface="等线" panose="02010600030101010101" pitchFamily="2" charset="-122"/>
                      </a:endParaRPr>
                    </a:p>
                  </a:txBody>
                  <a:tcPr marL="4495" marR="4495" marT="4495"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endParaRPr lang="zh-CN" altLang="en-US" sz="1000" b="0" i="0" u="none" strike="noStrike">
                        <a:solidFill>
                          <a:schemeClr val="tx1">
                            <a:lumMod val="75000"/>
                            <a:lumOff val="25000"/>
                          </a:schemeClr>
                        </a:solidFill>
                        <a:effectLst/>
                        <a:latin typeface="等线" panose="02010600030101010101" pitchFamily="2" charset="-122"/>
                        <a:ea typeface="等线" panose="02010600030101010101" pitchFamily="2" charset="-122"/>
                      </a:endParaRPr>
                    </a:p>
                  </a:txBody>
                  <a:tcPr marL="4495" marR="4495" marT="4495"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endParaRPr lang="zh-CN" altLang="en-US" sz="1000" b="0" i="0" u="none" strike="noStrike">
                        <a:solidFill>
                          <a:schemeClr val="tx1">
                            <a:lumMod val="75000"/>
                            <a:lumOff val="25000"/>
                          </a:schemeClr>
                        </a:solidFill>
                        <a:effectLst/>
                        <a:latin typeface="等线" panose="02010600030101010101" pitchFamily="2" charset="-122"/>
                        <a:ea typeface="等线" panose="02010600030101010101" pitchFamily="2" charset="-122"/>
                      </a:endParaRPr>
                    </a:p>
                  </a:txBody>
                  <a:tcPr marL="4495" marR="4495" marT="4495"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fontAlgn="ctr"/>
                      <a:r>
                        <a:rPr lang="zh-CN" altLang="en-US" sz="1000" u="none" strike="noStrike">
                          <a:solidFill>
                            <a:schemeClr val="tx1">
                              <a:lumMod val="75000"/>
                              <a:lumOff val="25000"/>
                            </a:schemeClr>
                          </a:solidFill>
                          <a:effectLst/>
                        </a:rPr>
                        <a:t>　</a:t>
                      </a:r>
                      <a:endParaRPr lang="zh-CN" altLang="en-US" sz="1000" b="0" i="0" u="none" strike="noStrike">
                        <a:solidFill>
                          <a:schemeClr val="tx1">
                            <a:lumMod val="75000"/>
                            <a:lumOff val="25000"/>
                          </a:schemeClr>
                        </a:solidFill>
                        <a:effectLst/>
                        <a:latin typeface="等线" panose="02010600030101010101" pitchFamily="2" charset="-122"/>
                        <a:ea typeface="等线" panose="02010600030101010101" pitchFamily="2" charset="-122"/>
                      </a:endParaRPr>
                    </a:p>
                  </a:txBody>
                  <a:tcPr marL="4495" marR="4495" marT="4495" marB="0" anchor="ctr">
                    <a:lnL w="12700" cap="flat" cmpd="sng" algn="ctr">
                      <a:solidFill>
                        <a:schemeClr val="bg1">
                          <a:lumMod val="95000"/>
                        </a:schemeClr>
                      </a:solidFill>
                      <a:prstDash val="solid"/>
                      <a:round/>
                      <a:headEnd type="none" w="med" len="med"/>
                      <a:tailEnd type="none" w="med" len="med"/>
                    </a:lnL>
                    <a:lnR w="9525" cmpd="sng">
                      <a:noFill/>
                      <a:prstDash val="soli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BE5D6"/>
                    </a:solidFill>
                  </a:tcPr>
                </a:tc>
                <a:extLst>
                  <a:ext uri="{0D108BD9-81ED-4DB2-BD59-A6C34878D82A}">
                    <a16:rowId xmlns:a16="http://schemas.microsoft.com/office/drawing/2014/main" val="10012"/>
                  </a:ext>
                </a:extLst>
              </a:tr>
              <a:tr h="181266">
                <a:tc>
                  <a:txBody>
                    <a:bodyPr/>
                    <a:lstStyle/>
                    <a:p>
                      <a:pPr algn="l" fontAlgn="ctr"/>
                      <a:r>
                        <a:rPr lang="zh-CN" altLang="en-US" sz="1000" u="none" strike="noStrike">
                          <a:solidFill>
                            <a:schemeClr val="tx1">
                              <a:lumMod val="75000"/>
                              <a:lumOff val="25000"/>
                            </a:schemeClr>
                          </a:solidFill>
                          <a:effectLst/>
                        </a:rPr>
                        <a:t>    阳性</a:t>
                      </a:r>
                      <a:endParaRPr lang="zh-CN" altLang="en-US" sz="1000" b="0" i="0" u="none" strike="noStrike">
                        <a:solidFill>
                          <a:schemeClr val="tx1">
                            <a:lumMod val="75000"/>
                            <a:lumOff val="25000"/>
                          </a:schemeClr>
                        </a:solidFill>
                        <a:effectLst/>
                        <a:latin typeface="等线" panose="02010600030101010101" pitchFamily="2" charset="-122"/>
                        <a:ea typeface="等线" panose="02010600030101010101" pitchFamily="2" charset="-122"/>
                      </a:endParaRPr>
                    </a:p>
                  </a:txBody>
                  <a:tcPr marL="72000" marR="4495" marT="4495" marB="0" anchor="ctr">
                    <a:lnL w="9525" cmpd="sng">
                      <a:noFill/>
                      <a:prstDash val="soli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zh-CN" sz="1000" u="none" strike="noStrike">
                          <a:solidFill>
                            <a:schemeClr val="tx1">
                              <a:lumMod val="75000"/>
                              <a:lumOff val="25000"/>
                            </a:schemeClr>
                          </a:solidFill>
                          <a:effectLst/>
                        </a:rPr>
                        <a:t>194</a:t>
                      </a:r>
                      <a:endParaRPr lang="en-US" altLang="zh-CN" sz="1000" b="0" i="0" u="none" strike="noStrike">
                        <a:solidFill>
                          <a:schemeClr val="tx1">
                            <a:lumMod val="75000"/>
                            <a:lumOff val="25000"/>
                          </a:schemeClr>
                        </a:solidFill>
                        <a:effectLst/>
                        <a:latin typeface="等线" panose="02010600030101010101" pitchFamily="2" charset="-122"/>
                        <a:ea typeface="等线" panose="02010600030101010101" pitchFamily="2" charset="-122"/>
                      </a:endParaRPr>
                    </a:p>
                  </a:txBody>
                  <a:tcPr marL="4495" marR="4495" marT="4495"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altLang="zh-CN" sz="1000" u="none" strike="noStrike">
                          <a:solidFill>
                            <a:schemeClr val="tx1">
                              <a:lumMod val="75000"/>
                              <a:lumOff val="25000"/>
                            </a:schemeClr>
                          </a:solidFill>
                          <a:effectLst/>
                        </a:rPr>
                        <a:t>19</a:t>
                      </a:r>
                      <a:endParaRPr lang="en-US" altLang="zh-CN" sz="1000" b="0" i="0" u="none" strike="noStrike">
                        <a:solidFill>
                          <a:schemeClr val="tx1">
                            <a:lumMod val="75000"/>
                            <a:lumOff val="25000"/>
                          </a:schemeClr>
                        </a:solidFill>
                        <a:effectLst/>
                        <a:latin typeface="等线" panose="02010600030101010101" pitchFamily="2" charset="-122"/>
                        <a:ea typeface="等线" panose="02010600030101010101" pitchFamily="2" charset="-122"/>
                      </a:endParaRPr>
                    </a:p>
                  </a:txBody>
                  <a:tcPr marL="4495" marR="4495" marT="4495"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en-US" altLang="zh-CN" sz="1000" u="none" strike="noStrike">
                          <a:solidFill>
                            <a:schemeClr val="tx1">
                              <a:lumMod val="75000"/>
                              <a:lumOff val="25000"/>
                            </a:schemeClr>
                          </a:solidFill>
                          <a:effectLst/>
                        </a:rPr>
                        <a:t>183</a:t>
                      </a:r>
                      <a:endParaRPr lang="en-US" altLang="zh-CN" sz="1000" b="0" i="0" u="none" strike="noStrike">
                        <a:solidFill>
                          <a:schemeClr val="tx1">
                            <a:lumMod val="75000"/>
                            <a:lumOff val="25000"/>
                          </a:schemeClr>
                        </a:solidFill>
                        <a:effectLst/>
                        <a:latin typeface="等线" panose="02010600030101010101" pitchFamily="2" charset="-122"/>
                        <a:ea typeface="等线" panose="02010600030101010101" pitchFamily="2" charset="-122"/>
                      </a:endParaRPr>
                    </a:p>
                  </a:txBody>
                  <a:tcPr marL="4495" marR="4495" marT="4495"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fontAlgn="ctr"/>
                      <a:r>
                        <a:rPr lang="en-US" altLang="zh-CN" sz="1000" u="none" strike="noStrike">
                          <a:solidFill>
                            <a:schemeClr val="tx1">
                              <a:lumMod val="75000"/>
                              <a:lumOff val="25000"/>
                            </a:schemeClr>
                          </a:solidFill>
                          <a:effectLst/>
                        </a:rPr>
                        <a:t>18</a:t>
                      </a:r>
                      <a:endParaRPr lang="en-US" altLang="zh-CN" sz="1000" b="0" i="0" u="none" strike="noStrike">
                        <a:solidFill>
                          <a:schemeClr val="tx1">
                            <a:lumMod val="75000"/>
                            <a:lumOff val="25000"/>
                          </a:schemeClr>
                        </a:solidFill>
                        <a:effectLst/>
                        <a:latin typeface="等线" panose="02010600030101010101" pitchFamily="2" charset="-122"/>
                        <a:ea typeface="等线" panose="02010600030101010101" pitchFamily="2" charset="-122"/>
                      </a:endParaRPr>
                    </a:p>
                  </a:txBody>
                  <a:tcPr marL="4495" marR="4495" marT="4495" marB="0" anchor="ctr">
                    <a:lnL w="12700" cap="flat" cmpd="sng" algn="ctr">
                      <a:solidFill>
                        <a:schemeClr val="bg1">
                          <a:lumMod val="95000"/>
                        </a:schemeClr>
                      </a:solidFill>
                      <a:prstDash val="solid"/>
                      <a:round/>
                      <a:headEnd type="none" w="med" len="med"/>
                      <a:tailEnd type="none" w="med" len="med"/>
                    </a:lnL>
                    <a:lnR w="9525" cmpd="sng">
                      <a:noFill/>
                      <a:prstDash val="soli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BE5D6"/>
                    </a:solidFill>
                  </a:tcPr>
                </a:tc>
                <a:extLst>
                  <a:ext uri="{0D108BD9-81ED-4DB2-BD59-A6C34878D82A}">
                    <a16:rowId xmlns:a16="http://schemas.microsoft.com/office/drawing/2014/main" val="10013"/>
                  </a:ext>
                </a:extLst>
              </a:tr>
              <a:tr h="181266">
                <a:tc>
                  <a:txBody>
                    <a:bodyPr/>
                    <a:lstStyle/>
                    <a:p>
                      <a:pPr algn="l" fontAlgn="ctr"/>
                      <a:r>
                        <a:rPr lang="zh-CN" altLang="en-US" sz="1000" u="none" strike="noStrike">
                          <a:solidFill>
                            <a:schemeClr val="tx1">
                              <a:lumMod val="75000"/>
                              <a:lumOff val="25000"/>
                            </a:schemeClr>
                          </a:solidFill>
                          <a:effectLst/>
                        </a:rPr>
                        <a:t>    未知</a:t>
                      </a:r>
                      <a:endParaRPr lang="zh-CN" altLang="en-US" sz="1000" b="0" i="0" u="none" strike="noStrike">
                        <a:solidFill>
                          <a:schemeClr val="tx1">
                            <a:lumMod val="75000"/>
                            <a:lumOff val="25000"/>
                          </a:schemeClr>
                        </a:solidFill>
                        <a:effectLst/>
                        <a:latin typeface="等线" panose="02010600030101010101" pitchFamily="2" charset="-122"/>
                        <a:ea typeface="等线" panose="02010600030101010101" pitchFamily="2" charset="-122"/>
                      </a:endParaRPr>
                    </a:p>
                  </a:txBody>
                  <a:tcPr marL="72000" marR="4495" marT="4495" marB="0" anchor="ctr">
                    <a:lnL w="9525" cmpd="sng">
                      <a:noFill/>
                      <a:prstDash val="soli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zh-CN" sz="1000" u="none" strike="noStrike">
                          <a:solidFill>
                            <a:schemeClr val="tx1">
                              <a:lumMod val="75000"/>
                              <a:lumOff val="25000"/>
                            </a:schemeClr>
                          </a:solidFill>
                          <a:effectLst/>
                        </a:rPr>
                        <a:t>350</a:t>
                      </a:r>
                      <a:endParaRPr lang="en-US" altLang="zh-CN" sz="1000" b="0" i="0" u="none" strike="noStrike">
                        <a:solidFill>
                          <a:schemeClr val="tx1">
                            <a:lumMod val="75000"/>
                            <a:lumOff val="25000"/>
                          </a:schemeClr>
                        </a:solidFill>
                        <a:effectLst/>
                        <a:latin typeface="等线" panose="02010600030101010101" pitchFamily="2" charset="-122"/>
                        <a:ea typeface="等线" panose="02010600030101010101" pitchFamily="2" charset="-122"/>
                      </a:endParaRPr>
                    </a:p>
                  </a:txBody>
                  <a:tcPr marL="4495" marR="4495" marT="4495"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altLang="zh-CN" sz="1000" u="none" strike="noStrike">
                          <a:solidFill>
                            <a:schemeClr val="tx1">
                              <a:lumMod val="75000"/>
                              <a:lumOff val="25000"/>
                            </a:schemeClr>
                          </a:solidFill>
                          <a:effectLst/>
                        </a:rPr>
                        <a:t>34</a:t>
                      </a:r>
                      <a:endParaRPr lang="en-US" altLang="zh-CN" sz="1000" b="0" i="0" u="none" strike="noStrike">
                        <a:solidFill>
                          <a:schemeClr val="tx1">
                            <a:lumMod val="75000"/>
                            <a:lumOff val="25000"/>
                          </a:schemeClr>
                        </a:solidFill>
                        <a:effectLst/>
                        <a:latin typeface="等线" panose="02010600030101010101" pitchFamily="2" charset="-122"/>
                        <a:ea typeface="等线" panose="02010600030101010101" pitchFamily="2" charset="-122"/>
                      </a:endParaRPr>
                    </a:p>
                  </a:txBody>
                  <a:tcPr marL="4495" marR="4495" marT="4495"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en-US" altLang="zh-CN" sz="1000" u="none" strike="noStrike">
                          <a:solidFill>
                            <a:schemeClr val="tx1">
                              <a:lumMod val="75000"/>
                              <a:lumOff val="25000"/>
                            </a:schemeClr>
                          </a:solidFill>
                          <a:effectLst/>
                        </a:rPr>
                        <a:t>321</a:t>
                      </a:r>
                      <a:endParaRPr lang="en-US" altLang="zh-CN" sz="1000" b="0" i="0" u="none" strike="noStrike">
                        <a:solidFill>
                          <a:schemeClr val="tx1">
                            <a:lumMod val="75000"/>
                            <a:lumOff val="25000"/>
                          </a:schemeClr>
                        </a:solidFill>
                        <a:effectLst/>
                        <a:latin typeface="等线" panose="02010600030101010101" pitchFamily="2" charset="-122"/>
                        <a:ea typeface="等线" panose="02010600030101010101" pitchFamily="2" charset="-122"/>
                      </a:endParaRPr>
                    </a:p>
                  </a:txBody>
                  <a:tcPr marL="4495" marR="4495" marT="4495"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fontAlgn="ctr"/>
                      <a:r>
                        <a:rPr lang="en-US" altLang="zh-CN" sz="1000" u="none" strike="noStrike">
                          <a:solidFill>
                            <a:schemeClr val="tx1">
                              <a:lumMod val="75000"/>
                              <a:lumOff val="25000"/>
                            </a:schemeClr>
                          </a:solidFill>
                          <a:effectLst/>
                        </a:rPr>
                        <a:t>31</a:t>
                      </a:r>
                      <a:endParaRPr lang="en-US" altLang="zh-CN" sz="1000" b="0" i="0" u="none" strike="noStrike">
                        <a:solidFill>
                          <a:schemeClr val="tx1">
                            <a:lumMod val="75000"/>
                            <a:lumOff val="25000"/>
                          </a:schemeClr>
                        </a:solidFill>
                        <a:effectLst/>
                        <a:latin typeface="等线" panose="02010600030101010101" pitchFamily="2" charset="-122"/>
                        <a:ea typeface="等线" panose="02010600030101010101" pitchFamily="2" charset="-122"/>
                      </a:endParaRPr>
                    </a:p>
                  </a:txBody>
                  <a:tcPr marL="4495" marR="4495" marT="4495" marB="0" anchor="ctr">
                    <a:lnL w="12700" cap="flat" cmpd="sng" algn="ctr">
                      <a:solidFill>
                        <a:schemeClr val="bg1">
                          <a:lumMod val="95000"/>
                        </a:schemeClr>
                      </a:solidFill>
                      <a:prstDash val="solid"/>
                      <a:round/>
                      <a:headEnd type="none" w="med" len="med"/>
                      <a:tailEnd type="none" w="med" len="med"/>
                    </a:lnL>
                    <a:lnR w="9525" cmpd="sng">
                      <a:noFill/>
                      <a:prstDash val="soli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BE5D6"/>
                    </a:solidFill>
                  </a:tcPr>
                </a:tc>
                <a:extLst>
                  <a:ext uri="{0D108BD9-81ED-4DB2-BD59-A6C34878D82A}">
                    <a16:rowId xmlns:a16="http://schemas.microsoft.com/office/drawing/2014/main" val="10014"/>
                  </a:ext>
                </a:extLst>
              </a:tr>
              <a:tr h="181266">
                <a:tc>
                  <a:txBody>
                    <a:bodyPr/>
                    <a:lstStyle/>
                    <a:p>
                      <a:pPr algn="l" fontAlgn="ctr"/>
                      <a:r>
                        <a:rPr lang="zh-CN" altLang="en-US" sz="1000" u="none" strike="noStrike">
                          <a:solidFill>
                            <a:schemeClr val="tx1">
                              <a:lumMod val="75000"/>
                              <a:lumOff val="25000"/>
                            </a:schemeClr>
                          </a:solidFill>
                          <a:effectLst/>
                        </a:rPr>
                        <a:t>存在内脏转移</a:t>
                      </a:r>
                      <a:endParaRPr lang="zh-CN" altLang="en-US" sz="1000" b="0" i="0" u="none" strike="noStrike">
                        <a:solidFill>
                          <a:schemeClr val="tx1">
                            <a:lumMod val="75000"/>
                            <a:lumOff val="25000"/>
                          </a:schemeClr>
                        </a:solidFill>
                        <a:effectLst/>
                        <a:latin typeface="等线" panose="02010600030101010101" pitchFamily="2" charset="-122"/>
                        <a:ea typeface="等线" panose="02010600030101010101" pitchFamily="2" charset="-122"/>
                      </a:endParaRPr>
                    </a:p>
                  </a:txBody>
                  <a:tcPr marL="72000" marR="4495" marT="4495" marB="0" anchor="ctr">
                    <a:lnL w="9525" cmpd="sng">
                      <a:noFill/>
                      <a:prstDash val="soli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zh-CN" sz="1000" u="none" strike="noStrike">
                          <a:solidFill>
                            <a:schemeClr val="tx1">
                              <a:lumMod val="75000"/>
                              <a:lumOff val="25000"/>
                            </a:schemeClr>
                          </a:solidFill>
                          <a:effectLst/>
                        </a:rPr>
                        <a:t>525</a:t>
                      </a:r>
                      <a:endParaRPr lang="en-US" altLang="zh-CN" sz="1000" b="0" i="0" u="none" strike="noStrike">
                        <a:solidFill>
                          <a:schemeClr val="tx1">
                            <a:lumMod val="75000"/>
                            <a:lumOff val="25000"/>
                          </a:schemeClr>
                        </a:solidFill>
                        <a:effectLst/>
                        <a:latin typeface="等线" panose="02010600030101010101" pitchFamily="2" charset="-122"/>
                        <a:ea typeface="等线" panose="02010600030101010101" pitchFamily="2" charset="-122"/>
                      </a:endParaRPr>
                    </a:p>
                  </a:txBody>
                  <a:tcPr marL="4495" marR="4495" marT="4495"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altLang="zh-CN" sz="1000" u="none" strike="noStrike">
                          <a:solidFill>
                            <a:schemeClr val="tx1">
                              <a:lumMod val="75000"/>
                              <a:lumOff val="25000"/>
                            </a:schemeClr>
                          </a:solidFill>
                          <a:effectLst/>
                        </a:rPr>
                        <a:t>51</a:t>
                      </a:r>
                      <a:endParaRPr lang="en-US" altLang="zh-CN" sz="1000" b="0" i="0" u="none" strike="noStrike">
                        <a:solidFill>
                          <a:schemeClr val="tx1">
                            <a:lumMod val="75000"/>
                            <a:lumOff val="25000"/>
                          </a:schemeClr>
                        </a:solidFill>
                        <a:effectLst/>
                        <a:latin typeface="等线" panose="02010600030101010101" pitchFamily="2" charset="-122"/>
                        <a:ea typeface="等线" panose="02010600030101010101" pitchFamily="2" charset="-122"/>
                      </a:endParaRPr>
                    </a:p>
                  </a:txBody>
                  <a:tcPr marL="4495" marR="4495" marT="4495"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en-US" altLang="zh-CN" sz="1000" u="none" strike="noStrike">
                          <a:solidFill>
                            <a:schemeClr val="tx1">
                              <a:lumMod val="75000"/>
                              <a:lumOff val="25000"/>
                            </a:schemeClr>
                          </a:solidFill>
                          <a:effectLst/>
                        </a:rPr>
                        <a:t>552</a:t>
                      </a:r>
                      <a:endParaRPr lang="en-US" altLang="zh-CN" sz="1000" b="0" i="0" u="none" strike="noStrike">
                        <a:solidFill>
                          <a:schemeClr val="tx1">
                            <a:lumMod val="75000"/>
                            <a:lumOff val="25000"/>
                          </a:schemeClr>
                        </a:solidFill>
                        <a:effectLst/>
                        <a:latin typeface="等线" panose="02010600030101010101" pitchFamily="2" charset="-122"/>
                        <a:ea typeface="等线" panose="02010600030101010101" pitchFamily="2" charset="-122"/>
                      </a:endParaRPr>
                    </a:p>
                  </a:txBody>
                  <a:tcPr marL="4495" marR="4495" marT="4495"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fontAlgn="ctr"/>
                      <a:r>
                        <a:rPr lang="en-US" altLang="zh-CN" sz="1000" u="none" strike="noStrike">
                          <a:solidFill>
                            <a:schemeClr val="tx1">
                              <a:lumMod val="75000"/>
                              <a:lumOff val="25000"/>
                            </a:schemeClr>
                          </a:solidFill>
                          <a:effectLst/>
                        </a:rPr>
                        <a:t>54</a:t>
                      </a:r>
                      <a:endParaRPr lang="en-US" altLang="zh-CN" sz="1000" b="0" i="0" u="none" strike="noStrike">
                        <a:solidFill>
                          <a:schemeClr val="tx1">
                            <a:lumMod val="75000"/>
                            <a:lumOff val="25000"/>
                          </a:schemeClr>
                        </a:solidFill>
                        <a:effectLst/>
                        <a:latin typeface="等线" panose="02010600030101010101" pitchFamily="2" charset="-122"/>
                        <a:ea typeface="等线" panose="02010600030101010101" pitchFamily="2" charset="-122"/>
                      </a:endParaRPr>
                    </a:p>
                  </a:txBody>
                  <a:tcPr marL="4495" marR="4495" marT="4495" marB="0" anchor="ctr">
                    <a:lnL w="12700" cap="flat" cmpd="sng" algn="ctr">
                      <a:solidFill>
                        <a:schemeClr val="bg1">
                          <a:lumMod val="95000"/>
                        </a:schemeClr>
                      </a:solidFill>
                      <a:prstDash val="solid"/>
                      <a:round/>
                      <a:headEnd type="none" w="med" len="med"/>
                      <a:tailEnd type="none" w="med" len="med"/>
                    </a:lnL>
                    <a:lnR w="9525" cmpd="sng">
                      <a:noFill/>
                      <a:prstDash val="soli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BE5D6"/>
                    </a:solidFill>
                  </a:tcPr>
                </a:tc>
                <a:extLst>
                  <a:ext uri="{0D108BD9-81ED-4DB2-BD59-A6C34878D82A}">
                    <a16:rowId xmlns:a16="http://schemas.microsoft.com/office/drawing/2014/main" val="10015"/>
                  </a:ext>
                </a:extLst>
              </a:tr>
              <a:tr h="181266">
                <a:tc>
                  <a:txBody>
                    <a:bodyPr/>
                    <a:lstStyle/>
                    <a:p>
                      <a:pPr algn="l" fontAlgn="ctr"/>
                      <a:r>
                        <a:rPr lang="zh-CN" altLang="en-US" sz="1000" u="none" strike="noStrike">
                          <a:solidFill>
                            <a:schemeClr val="tx1">
                              <a:lumMod val="75000"/>
                              <a:lumOff val="25000"/>
                            </a:schemeClr>
                          </a:solidFill>
                          <a:effectLst/>
                        </a:rPr>
                        <a:t>    肝</a:t>
                      </a:r>
                      <a:endParaRPr lang="zh-CN" altLang="en-US" sz="1000" b="0" i="0" u="none" strike="noStrike">
                        <a:solidFill>
                          <a:schemeClr val="tx1">
                            <a:lumMod val="75000"/>
                            <a:lumOff val="25000"/>
                          </a:schemeClr>
                        </a:solidFill>
                        <a:effectLst/>
                        <a:latin typeface="等线" panose="02010600030101010101" pitchFamily="2" charset="-122"/>
                        <a:ea typeface="等线" panose="02010600030101010101" pitchFamily="2" charset="-122"/>
                      </a:endParaRPr>
                    </a:p>
                  </a:txBody>
                  <a:tcPr marL="72000" marR="4495" marT="4495" marB="0" anchor="ctr">
                    <a:lnL w="9525" cmpd="sng">
                      <a:noFill/>
                      <a:prstDash val="soli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zh-CN" sz="1000" u="none" strike="noStrike">
                          <a:solidFill>
                            <a:schemeClr val="tx1">
                              <a:lumMod val="75000"/>
                              <a:lumOff val="25000"/>
                            </a:schemeClr>
                          </a:solidFill>
                          <a:effectLst/>
                        </a:rPr>
                        <a:t>182</a:t>
                      </a:r>
                      <a:endParaRPr lang="en-US" altLang="zh-CN" sz="1000" b="0" i="0" u="none" strike="noStrike">
                        <a:solidFill>
                          <a:schemeClr val="tx1">
                            <a:lumMod val="75000"/>
                            <a:lumOff val="25000"/>
                          </a:schemeClr>
                        </a:solidFill>
                        <a:effectLst/>
                        <a:latin typeface="等线" panose="02010600030101010101" pitchFamily="2" charset="-122"/>
                        <a:ea typeface="等线" panose="02010600030101010101" pitchFamily="2" charset="-122"/>
                      </a:endParaRPr>
                    </a:p>
                  </a:txBody>
                  <a:tcPr marL="4495" marR="4495" marT="4495"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altLang="zh-CN" sz="1000" u="none" strike="noStrike">
                          <a:solidFill>
                            <a:schemeClr val="tx1">
                              <a:lumMod val="75000"/>
                              <a:lumOff val="25000"/>
                            </a:schemeClr>
                          </a:solidFill>
                          <a:effectLst/>
                        </a:rPr>
                        <a:t>18</a:t>
                      </a:r>
                      <a:endParaRPr lang="en-US" altLang="zh-CN" sz="1000" b="0" i="0" u="none" strike="noStrike">
                        <a:solidFill>
                          <a:schemeClr val="tx1">
                            <a:lumMod val="75000"/>
                            <a:lumOff val="25000"/>
                          </a:schemeClr>
                        </a:solidFill>
                        <a:effectLst/>
                        <a:latin typeface="等线" panose="02010600030101010101" pitchFamily="2" charset="-122"/>
                        <a:ea typeface="等线" panose="02010600030101010101" pitchFamily="2" charset="-122"/>
                      </a:endParaRPr>
                    </a:p>
                  </a:txBody>
                  <a:tcPr marL="4495" marR="4495" marT="4495"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en-US" altLang="zh-CN" sz="1000" u="none" strike="noStrike">
                          <a:solidFill>
                            <a:schemeClr val="tx1">
                              <a:lumMod val="75000"/>
                              <a:lumOff val="25000"/>
                            </a:schemeClr>
                          </a:solidFill>
                          <a:effectLst/>
                        </a:rPr>
                        <a:t>211</a:t>
                      </a:r>
                      <a:endParaRPr lang="en-US" altLang="zh-CN" sz="1000" b="0" i="0" u="none" strike="noStrike">
                        <a:solidFill>
                          <a:schemeClr val="tx1">
                            <a:lumMod val="75000"/>
                            <a:lumOff val="25000"/>
                          </a:schemeClr>
                        </a:solidFill>
                        <a:effectLst/>
                        <a:latin typeface="等线" panose="02010600030101010101" pitchFamily="2" charset="-122"/>
                        <a:ea typeface="等线" panose="02010600030101010101" pitchFamily="2" charset="-122"/>
                      </a:endParaRPr>
                    </a:p>
                  </a:txBody>
                  <a:tcPr marL="4495" marR="4495" marT="4495"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fontAlgn="ctr"/>
                      <a:r>
                        <a:rPr lang="en-US" altLang="zh-CN" sz="1000" u="none" strike="noStrike">
                          <a:solidFill>
                            <a:schemeClr val="tx1">
                              <a:lumMod val="75000"/>
                              <a:lumOff val="25000"/>
                            </a:schemeClr>
                          </a:solidFill>
                          <a:effectLst/>
                        </a:rPr>
                        <a:t>21</a:t>
                      </a:r>
                      <a:endParaRPr lang="en-US" altLang="zh-CN" sz="1000" b="0" i="0" u="none" strike="noStrike">
                        <a:solidFill>
                          <a:schemeClr val="tx1">
                            <a:lumMod val="75000"/>
                            <a:lumOff val="25000"/>
                          </a:schemeClr>
                        </a:solidFill>
                        <a:effectLst/>
                        <a:latin typeface="等线" panose="02010600030101010101" pitchFamily="2" charset="-122"/>
                        <a:ea typeface="等线" panose="02010600030101010101" pitchFamily="2" charset="-122"/>
                      </a:endParaRPr>
                    </a:p>
                  </a:txBody>
                  <a:tcPr marL="4495" marR="4495" marT="4495" marB="0" anchor="ctr">
                    <a:lnL w="12700" cap="flat" cmpd="sng" algn="ctr">
                      <a:solidFill>
                        <a:schemeClr val="bg1">
                          <a:lumMod val="95000"/>
                        </a:schemeClr>
                      </a:solidFill>
                      <a:prstDash val="solid"/>
                      <a:round/>
                      <a:headEnd type="none" w="med" len="med"/>
                      <a:tailEnd type="none" w="med" len="med"/>
                    </a:lnL>
                    <a:lnR w="9525" cmpd="sng">
                      <a:noFill/>
                      <a:prstDash val="soli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BE5D6"/>
                    </a:solidFill>
                  </a:tcPr>
                </a:tc>
                <a:extLst>
                  <a:ext uri="{0D108BD9-81ED-4DB2-BD59-A6C34878D82A}">
                    <a16:rowId xmlns:a16="http://schemas.microsoft.com/office/drawing/2014/main" val="10016"/>
                  </a:ext>
                </a:extLst>
              </a:tr>
              <a:tr h="181266">
                <a:tc>
                  <a:txBody>
                    <a:bodyPr/>
                    <a:lstStyle/>
                    <a:p>
                      <a:pPr algn="l" fontAlgn="ctr"/>
                      <a:r>
                        <a:rPr lang="zh-CN" altLang="en-US" sz="1000" u="none" strike="noStrike">
                          <a:solidFill>
                            <a:schemeClr val="tx1">
                              <a:lumMod val="75000"/>
                              <a:lumOff val="25000"/>
                            </a:schemeClr>
                          </a:solidFill>
                          <a:effectLst/>
                        </a:rPr>
                        <a:t>    肺</a:t>
                      </a:r>
                      <a:endParaRPr lang="zh-CN" altLang="en-US" sz="1000" b="0" i="0" u="none" strike="noStrike">
                        <a:solidFill>
                          <a:schemeClr val="tx1">
                            <a:lumMod val="75000"/>
                            <a:lumOff val="25000"/>
                          </a:schemeClr>
                        </a:solidFill>
                        <a:effectLst/>
                        <a:latin typeface="等线" panose="02010600030101010101" pitchFamily="2" charset="-122"/>
                        <a:ea typeface="等线" panose="02010600030101010101" pitchFamily="2" charset="-122"/>
                      </a:endParaRPr>
                    </a:p>
                  </a:txBody>
                  <a:tcPr marL="72000" marR="4495" marT="4495" marB="0" anchor="ctr">
                    <a:lnL w="9525" cmpd="sng">
                      <a:noFill/>
                      <a:prstDash val="soli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zh-CN" sz="1000" u="none" strike="noStrike">
                          <a:solidFill>
                            <a:schemeClr val="tx1">
                              <a:lumMod val="75000"/>
                              <a:lumOff val="25000"/>
                            </a:schemeClr>
                          </a:solidFill>
                          <a:effectLst/>
                        </a:rPr>
                        <a:t>210</a:t>
                      </a:r>
                      <a:endParaRPr lang="en-US" altLang="zh-CN" sz="1000" b="0" i="0" u="none" strike="noStrike">
                        <a:solidFill>
                          <a:schemeClr val="tx1">
                            <a:lumMod val="75000"/>
                            <a:lumOff val="25000"/>
                          </a:schemeClr>
                        </a:solidFill>
                        <a:effectLst/>
                        <a:latin typeface="等线" panose="02010600030101010101" pitchFamily="2" charset="-122"/>
                        <a:ea typeface="等线" panose="02010600030101010101" pitchFamily="2" charset="-122"/>
                      </a:endParaRPr>
                    </a:p>
                  </a:txBody>
                  <a:tcPr marL="4495" marR="4495" marT="4495"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altLang="zh-CN" sz="1000" u="none" strike="noStrike">
                          <a:solidFill>
                            <a:schemeClr val="tx1">
                              <a:lumMod val="75000"/>
                              <a:lumOff val="25000"/>
                            </a:schemeClr>
                          </a:solidFill>
                          <a:effectLst/>
                        </a:rPr>
                        <a:t>21</a:t>
                      </a:r>
                      <a:endParaRPr lang="en-US" altLang="zh-CN" sz="1000" b="0" i="0" u="none" strike="noStrike">
                        <a:solidFill>
                          <a:schemeClr val="tx1">
                            <a:lumMod val="75000"/>
                            <a:lumOff val="25000"/>
                          </a:schemeClr>
                        </a:solidFill>
                        <a:effectLst/>
                        <a:latin typeface="等线" panose="02010600030101010101" pitchFamily="2" charset="-122"/>
                        <a:ea typeface="等线" panose="02010600030101010101" pitchFamily="2" charset="-122"/>
                      </a:endParaRPr>
                    </a:p>
                  </a:txBody>
                  <a:tcPr marL="4495" marR="4495" marT="4495"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rgbClr val="F2F2F2"/>
                    </a:solidFill>
                  </a:tcPr>
                </a:tc>
                <a:tc>
                  <a:txBody>
                    <a:bodyPr/>
                    <a:lstStyle/>
                    <a:p>
                      <a:pPr algn="ctr" fontAlgn="ctr"/>
                      <a:r>
                        <a:rPr lang="en-US" altLang="zh-CN" sz="1000" u="none" strike="noStrike">
                          <a:solidFill>
                            <a:schemeClr val="tx1">
                              <a:lumMod val="75000"/>
                              <a:lumOff val="25000"/>
                            </a:schemeClr>
                          </a:solidFill>
                          <a:effectLst/>
                        </a:rPr>
                        <a:t>216</a:t>
                      </a:r>
                      <a:endParaRPr lang="en-US" altLang="zh-CN" sz="1000" b="0" i="0" u="none" strike="noStrike">
                        <a:solidFill>
                          <a:schemeClr val="tx1">
                            <a:lumMod val="75000"/>
                            <a:lumOff val="25000"/>
                          </a:schemeClr>
                        </a:solidFill>
                        <a:effectLst/>
                        <a:latin typeface="等线" panose="02010600030101010101" pitchFamily="2" charset="-122"/>
                        <a:ea typeface="等线" panose="02010600030101010101" pitchFamily="2" charset="-122"/>
                      </a:endParaRPr>
                    </a:p>
                  </a:txBody>
                  <a:tcPr marL="4495" marR="4495" marT="4495"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fontAlgn="ctr"/>
                      <a:r>
                        <a:rPr lang="en-US" altLang="zh-CN" sz="1000" u="none" strike="noStrike">
                          <a:solidFill>
                            <a:schemeClr val="tx1">
                              <a:lumMod val="75000"/>
                              <a:lumOff val="25000"/>
                            </a:schemeClr>
                          </a:solidFill>
                          <a:effectLst/>
                        </a:rPr>
                        <a:t>21</a:t>
                      </a:r>
                      <a:endParaRPr lang="en-US" altLang="zh-CN" sz="1000" b="0" i="0" u="none" strike="noStrike">
                        <a:solidFill>
                          <a:schemeClr val="tx1">
                            <a:lumMod val="75000"/>
                            <a:lumOff val="25000"/>
                          </a:schemeClr>
                        </a:solidFill>
                        <a:effectLst/>
                        <a:latin typeface="等线" panose="02010600030101010101" pitchFamily="2" charset="-122"/>
                        <a:ea typeface="等线" panose="02010600030101010101" pitchFamily="2" charset="-122"/>
                      </a:endParaRPr>
                    </a:p>
                  </a:txBody>
                  <a:tcPr marL="4495" marR="4495" marT="4495" marB="0" anchor="ctr">
                    <a:lnL w="12700" cap="flat" cmpd="sng" algn="ctr">
                      <a:solidFill>
                        <a:schemeClr val="bg1">
                          <a:lumMod val="95000"/>
                        </a:schemeClr>
                      </a:solidFill>
                      <a:prstDash val="solid"/>
                      <a:round/>
                      <a:headEnd type="none" w="med" len="med"/>
                      <a:tailEnd type="none" w="med" len="med"/>
                    </a:lnL>
                    <a:lnR w="9525" cmpd="sng">
                      <a:solidFill>
                        <a:schemeClr val="bg1"/>
                      </a:solidFill>
                      <a:prstDash val="soli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rgbClr val="FBE5D6"/>
                    </a:solidFill>
                  </a:tcPr>
                </a:tc>
                <a:extLst>
                  <a:ext uri="{0D108BD9-81ED-4DB2-BD59-A6C34878D82A}">
                    <a16:rowId xmlns:a16="http://schemas.microsoft.com/office/drawing/2014/main" val="10017"/>
                  </a:ext>
                </a:extLst>
              </a:tr>
              <a:tr h="181266">
                <a:tc>
                  <a:txBody>
                    <a:bodyPr/>
                    <a:lstStyle/>
                    <a:p>
                      <a:pPr algn="l" fontAlgn="ctr"/>
                      <a:r>
                        <a:rPr lang="zh-CN" altLang="en-US" sz="1000" u="none" strike="noStrike">
                          <a:solidFill>
                            <a:schemeClr val="tx1">
                              <a:lumMod val="75000"/>
                              <a:lumOff val="25000"/>
                            </a:schemeClr>
                          </a:solidFill>
                          <a:effectLst/>
                        </a:rPr>
                        <a:t>    其他</a:t>
                      </a:r>
                      <a:endParaRPr lang="zh-CN" altLang="en-US" sz="1000" b="0" i="0" u="none" strike="noStrike">
                        <a:solidFill>
                          <a:schemeClr val="tx1">
                            <a:lumMod val="75000"/>
                            <a:lumOff val="25000"/>
                          </a:schemeClr>
                        </a:solidFill>
                        <a:effectLst/>
                        <a:latin typeface="等线" panose="02010600030101010101" pitchFamily="2" charset="-122"/>
                        <a:ea typeface="等线" panose="02010600030101010101" pitchFamily="2" charset="-122"/>
                      </a:endParaRPr>
                    </a:p>
                  </a:txBody>
                  <a:tcPr marL="72000" marR="4495" marT="4495" marB="0" anchor="ctr">
                    <a:lnL w="9525" cmpd="sng">
                      <a:noFill/>
                      <a:prstDash val="soli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zh-CN" sz="1000" u="none" strike="noStrike">
                          <a:solidFill>
                            <a:schemeClr val="tx1">
                              <a:lumMod val="75000"/>
                              <a:lumOff val="25000"/>
                            </a:schemeClr>
                          </a:solidFill>
                          <a:effectLst/>
                        </a:rPr>
                        <a:t>369</a:t>
                      </a:r>
                      <a:endParaRPr lang="en-US" altLang="zh-CN" sz="1000" b="0" i="0" u="none" strike="noStrike">
                        <a:solidFill>
                          <a:schemeClr val="tx1">
                            <a:lumMod val="75000"/>
                            <a:lumOff val="25000"/>
                          </a:schemeClr>
                        </a:solidFill>
                        <a:effectLst/>
                        <a:latin typeface="等线" panose="02010600030101010101" pitchFamily="2" charset="-122"/>
                        <a:ea typeface="等线" panose="02010600030101010101" pitchFamily="2" charset="-122"/>
                      </a:endParaRPr>
                    </a:p>
                  </a:txBody>
                  <a:tcPr marL="4495" marR="4495" marT="4495"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altLang="zh-CN" sz="1000" u="none" strike="noStrike">
                          <a:solidFill>
                            <a:schemeClr val="tx1">
                              <a:lumMod val="75000"/>
                              <a:lumOff val="25000"/>
                            </a:schemeClr>
                          </a:solidFill>
                          <a:effectLst/>
                        </a:rPr>
                        <a:t>36</a:t>
                      </a:r>
                      <a:endParaRPr lang="en-US" altLang="zh-CN" sz="1000" b="0" i="0" u="none" strike="noStrike">
                        <a:solidFill>
                          <a:schemeClr val="tx1">
                            <a:lumMod val="75000"/>
                            <a:lumOff val="25000"/>
                          </a:schemeClr>
                        </a:solidFill>
                        <a:effectLst/>
                        <a:latin typeface="等线" panose="02010600030101010101" pitchFamily="2" charset="-122"/>
                        <a:ea typeface="等线" panose="02010600030101010101" pitchFamily="2" charset="-122"/>
                      </a:endParaRPr>
                    </a:p>
                  </a:txBody>
                  <a:tcPr marL="4495" marR="4495" marT="4495"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rgbClr val="F2F2F2"/>
                    </a:solidFill>
                  </a:tcPr>
                </a:tc>
                <a:tc>
                  <a:txBody>
                    <a:bodyPr/>
                    <a:lstStyle/>
                    <a:p>
                      <a:pPr algn="ctr" fontAlgn="ctr"/>
                      <a:r>
                        <a:rPr lang="en-US" altLang="zh-CN" sz="1000" u="none" strike="noStrike">
                          <a:solidFill>
                            <a:schemeClr val="tx1">
                              <a:lumMod val="75000"/>
                              <a:lumOff val="25000"/>
                            </a:schemeClr>
                          </a:solidFill>
                          <a:effectLst/>
                        </a:rPr>
                        <a:t>369</a:t>
                      </a:r>
                      <a:endParaRPr lang="en-US" altLang="zh-CN" sz="1000" b="0" i="0" u="none" strike="noStrike">
                        <a:solidFill>
                          <a:schemeClr val="tx1">
                            <a:lumMod val="75000"/>
                            <a:lumOff val="25000"/>
                          </a:schemeClr>
                        </a:solidFill>
                        <a:effectLst/>
                        <a:latin typeface="等线" panose="02010600030101010101" pitchFamily="2" charset="-122"/>
                        <a:ea typeface="等线" panose="02010600030101010101" pitchFamily="2" charset="-122"/>
                      </a:endParaRPr>
                    </a:p>
                  </a:txBody>
                  <a:tcPr marL="4495" marR="4495" marT="4495"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fontAlgn="ctr"/>
                      <a:r>
                        <a:rPr lang="en-US" altLang="zh-CN" sz="1000" u="none" strike="noStrike">
                          <a:solidFill>
                            <a:schemeClr val="tx1">
                              <a:lumMod val="75000"/>
                              <a:lumOff val="25000"/>
                            </a:schemeClr>
                          </a:solidFill>
                          <a:effectLst/>
                        </a:rPr>
                        <a:t>36</a:t>
                      </a:r>
                      <a:endParaRPr lang="en-US" altLang="zh-CN" sz="1000" b="0" i="0" u="none" strike="noStrike">
                        <a:solidFill>
                          <a:schemeClr val="tx1">
                            <a:lumMod val="75000"/>
                            <a:lumOff val="25000"/>
                          </a:schemeClr>
                        </a:solidFill>
                        <a:effectLst/>
                        <a:latin typeface="等线" panose="02010600030101010101" pitchFamily="2" charset="-122"/>
                        <a:ea typeface="等线" panose="02010600030101010101" pitchFamily="2" charset="-122"/>
                      </a:endParaRPr>
                    </a:p>
                  </a:txBody>
                  <a:tcPr marL="4495" marR="4495" marT="4495" marB="0" anchor="ctr">
                    <a:lnL w="12700" cap="flat" cmpd="sng" algn="ctr">
                      <a:solidFill>
                        <a:schemeClr val="bg1">
                          <a:lumMod val="95000"/>
                        </a:schemeClr>
                      </a:solidFill>
                      <a:prstDash val="solid"/>
                      <a:round/>
                      <a:headEnd type="none" w="med" len="med"/>
                      <a:tailEnd type="none" w="med" len="med"/>
                    </a:lnL>
                    <a:lnR w="9525" cmpd="sng">
                      <a:solidFill>
                        <a:schemeClr val="bg1"/>
                      </a:solidFill>
                      <a:prstDash val="soli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rgbClr val="FBE5D6"/>
                    </a:solidFill>
                  </a:tcPr>
                </a:tc>
                <a:extLst>
                  <a:ext uri="{0D108BD9-81ED-4DB2-BD59-A6C34878D82A}">
                    <a16:rowId xmlns:a16="http://schemas.microsoft.com/office/drawing/2014/main" val="10018"/>
                  </a:ext>
                </a:extLst>
              </a:tr>
            </a:tbl>
          </a:graphicData>
        </a:graphic>
      </p:graphicFrame>
      <p:sp>
        <p:nvSpPr>
          <p:cNvPr id="66" name="文本框 65">
            <a:extLst>
              <a:ext uri="{FF2B5EF4-FFF2-40B4-BE49-F238E27FC236}">
                <a16:creationId xmlns:a16="http://schemas.microsoft.com/office/drawing/2014/main" id="{7D9DE6AB-5ADD-2CEB-92D0-7D9594BDC687}"/>
              </a:ext>
            </a:extLst>
          </p:cNvPr>
          <p:cNvSpPr txBox="1"/>
          <p:nvPr/>
        </p:nvSpPr>
        <p:spPr>
          <a:xfrm>
            <a:off x="7119197" y="5873919"/>
            <a:ext cx="4737841" cy="507831"/>
          </a:xfrm>
          <a:prstGeom prst="rect">
            <a:avLst/>
          </a:prstGeom>
          <a:noFill/>
        </p:spPr>
        <p:txBody>
          <a:bodyPr wrap="square">
            <a:spAutoFit/>
          </a:bodyPr>
          <a:lstStyle/>
          <a:p>
            <a:r>
              <a:rPr lang="en-US" altLang="zh-CN" sz="900">
                <a:solidFill>
                  <a:schemeClr val="tx1">
                    <a:lumMod val="50000"/>
                    <a:lumOff val="50000"/>
                  </a:schemeClr>
                </a:solidFill>
              </a:rPr>
              <a:t>Q4W。每四周一次；Q1，第25百分位数；Q3，第75百分位数；ECOG，东部肿瘤协作组；SRE，骨骼相关时间；ER，雌激素受体；PR，孕激素受体；HER2，人表皮生长因子受体2</a:t>
            </a:r>
          </a:p>
          <a:p>
            <a:r>
              <a:rPr lang="en-US" altLang="zh-CN" sz="900">
                <a:solidFill>
                  <a:schemeClr val="tx1">
                    <a:lumMod val="50000"/>
                    <a:lumOff val="50000"/>
                  </a:schemeClr>
                </a:solidFill>
              </a:rPr>
              <a:t>    *</a:t>
            </a:r>
            <a:r>
              <a:rPr lang="en-US" altLang="zh-CN" sz="900" err="1">
                <a:solidFill>
                  <a:schemeClr val="tx1">
                    <a:lumMod val="50000"/>
                    <a:lumOff val="50000"/>
                  </a:schemeClr>
                </a:solidFill>
              </a:rPr>
              <a:t>骨骼检查由中心读片</a:t>
            </a:r>
            <a:r>
              <a:rPr lang="zh-CN" altLang="en-US" sz="900">
                <a:solidFill>
                  <a:schemeClr val="tx1">
                    <a:lumMod val="50000"/>
                    <a:lumOff val="50000"/>
                  </a:schemeClr>
                </a:solidFill>
              </a:rPr>
              <a:t>、</a:t>
            </a:r>
            <a:r>
              <a:rPr lang="en-US" altLang="zh-CN" sz="900">
                <a:solidFill>
                  <a:schemeClr val="tx1">
                    <a:lumMod val="50000"/>
                    <a:lumOff val="50000"/>
                  </a:schemeClr>
                </a:solidFill>
              </a:rPr>
              <a:t>†</a:t>
            </a:r>
            <a:r>
              <a:rPr lang="en-US" altLang="zh-CN" sz="900" err="1">
                <a:solidFill>
                  <a:schemeClr val="tx1">
                    <a:lumMod val="50000"/>
                    <a:lumOff val="50000"/>
                  </a:schemeClr>
                </a:solidFill>
              </a:rPr>
              <a:t>基于随机分层</a:t>
            </a:r>
            <a:r>
              <a:rPr lang="zh-CN" altLang="en-US" sz="900">
                <a:solidFill>
                  <a:schemeClr val="tx1">
                    <a:lumMod val="50000"/>
                    <a:lumOff val="50000"/>
                  </a:schemeClr>
                </a:solidFill>
              </a:rPr>
              <a:t>、</a:t>
            </a:r>
            <a:r>
              <a:rPr lang="en-US" altLang="zh-CN" sz="900">
                <a:solidFill>
                  <a:schemeClr val="tx1">
                    <a:lumMod val="50000"/>
                    <a:lumOff val="50000"/>
                  </a:schemeClr>
                </a:solidFill>
              </a:rPr>
              <a:t>‡近期化疗：随机分配前6周内化疗给药</a:t>
            </a:r>
            <a:endParaRPr lang="en-US" sz="900">
              <a:solidFill>
                <a:schemeClr val="tx1">
                  <a:lumMod val="50000"/>
                  <a:lumOff val="50000"/>
                </a:schemeClr>
              </a:solidFill>
            </a:endParaRPr>
          </a:p>
        </p:txBody>
      </p:sp>
      <p:sp>
        <p:nvSpPr>
          <p:cNvPr id="67" name="矩形: 圆角 66">
            <a:extLst>
              <a:ext uri="{FF2B5EF4-FFF2-40B4-BE49-F238E27FC236}">
                <a16:creationId xmlns:a16="http://schemas.microsoft.com/office/drawing/2014/main" id="{1A5AB251-F60F-A42D-975B-8DE50A862D3D}"/>
              </a:ext>
            </a:extLst>
          </p:cNvPr>
          <p:cNvSpPr/>
          <p:nvPr/>
        </p:nvSpPr>
        <p:spPr>
          <a:xfrm>
            <a:off x="720165" y="4847490"/>
            <a:ext cx="5169534" cy="1310240"/>
          </a:xfrm>
          <a:prstGeom prst="roundRect">
            <a:avLst>
              <a:gd name="adj" fmla="val 8100"/>
            </a:avLst>
          </a:prstGeom>
          <a:noFill/>
          <a:ln w="38100" cap="flat" cmpd="sng" algn="ctr">
            <a:solidFill>
              <a:srgbClr val="F36D5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sp>
        <p:nvSpPr>
          <p:cNvPr id="68" name="矩形: 圆角 67">
            <a:extLst>
              <a:ext uri="{FF2B5EF4-FFF2-40B4-BE49-F238E27FC236}">
                <a16:creationId xmlns:a16="http://schemas.microsoft.com/office/drawing/2014/main" id="{CFF770AD-448F-D8DB-33F5-58E8E4EAB97A}"/>
              </a:ext>
            </a:extLst>
          </p:cNvPr>
          <p:cNvSpPr/>
          <p:nvPr/>
        </p:nvSpPr>
        <p:spPr>
          <a:xfrm>
            <a:off x="6301596" y="3372033"/>
            <a:ext cx="5169534" cy="559282"/>
          </a:xfrm>
          <a:prstGeom prst="roundRect">
            <a:avLst>
              <a:gd name="adj" fmla="val 8100"/>
            </a:avLst>
          </a:prstGeom>
          <a:noFill/>
          <a:ln w="38100" cap="flat" cmpd="sng" algn="ctr">
            <a:solidFill>
              <a:srgbClr val="F36D5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sp>
        <p:nvSpPr>
          <p:cNvPr id="20" name="矩形 19">
            <a:extLst>
              <a:ext uri="{FF2B5EF4-FFF2-40B4-BE49-F238E27FC236}">
                <a16:creationId xmlns:a16="http://schemas.microsoft.com/office/drawing/2014/main" id="{BD24A5B9-DBC1-CCAC-CE0E-CD1A78391919}"/>
              </a:ext>
            </a:extLst>
          </p:cNvPr>
          <p:cNvSpPr/>
          <p:nvPr/>
        </p:nvSpPr>
        <p:spPr>
          <a:xfrm>
            <a:off x="-1657" y="1025546"/>
            <a:ext cx="216000" cy="712808"/>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00" b="1">
                <a:solidFill>
                  <a:schemeClr val="accent2">
                    <a:lumMod val="60000"/>
                    <a:lumOff val="40000"/>
                  </a:schemeClr>
                </a:solidFill>
              </a:rPr>
              <a:t>研究设计</a:t>
            </a:r>
            <a:endParaRPr lang="en-US" sz="900" b="1">
              <a:solidFill>
                <a:schemeClr val="accent2">
                  <a:lumMod val="60000"/>
                  <a:lumOff val="40000"/>
                </a:schemeClr>
              </a:solidFill>
            </a:endParaRPr>
          </a:p>
        </p:txBody>
      </p:sp>
      <p:sp>
        <p:nvSpPr>
          <p:cNvPr id="21" name="矩形 20">
            <a:extLst>
              <a:ext uri="{FF2B5EF4-FFF2-40B4-BE49-F238E27FC236}">
                <a16:creationId xmlns:a16="http://schemas.microsoft.com/office/drawing/2014/main" id="{8B84B585-EA23-9BFA-A92E-F429A39FA2E8}"/>
              </a:ext>
            </a:extLst>
          </p:cNvPr>
          <p:cNvSpPr/>
          <p:nvPr/>
        </p:nvSpPr>
        <p:spPr>
          <a:xfrm>
            <a:off x="-1657" y="1823633"/>
            <a:ext cx="216000" cy="712808"/>
          </a:xfrm>
          <a:prstGeom prst="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00" b="1">
                <a:solidFill>
                  <a:srgbClr val="F26649"/>
                </a:solidFill>
              </a:rPr>
              <a:t>入组患者</a:t>
            </a:r>
            <a:endParaRPr lang="en-US" sz="900" b="1">
              <a:solidFill>
                <a:srgbClr val="F26649"/>
              </a:solidFill>
            </a:endParaRPr>
          </a:p>
        </p:txBody>
      </p:sp>
      <p:sp>
        <p:nvSpPr>
          <p:cNvPr id="22" name="矩形 21">
            <a:extLst>
              <a:ext uri="{FF2B5EF4-FFF2-40B4-BE49-F238E27FC236}">
                <a16:creationId xmlns:a16="http://schemas.microsoft.com/office/drawing/2014/main" id="{3582466A-AADB-FD9B-72D3-E5AAAA2FE6A7}"/>
              </a:ext>
            </a:extLst>
          </p:cNvPr>
          <p:cNvSpPr/>
          <p:nvPr/>
        </p:nvSpPr>
        <p:spPr>
          <a:xfrm>
            <a:off x="-1657" y="2621720"/>
            <a:ext cx="216000" cy="108789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00" b="1">
                <a:solidFill>
                  <a:schemeClr val="accent2">
                    <a:lumMod val="60000"/>
                    <a:lumOff val="40000"/>
                  </a:schemeClr>
                </a:solidFill>
              </a:rPr>
              <a:t>更少、更晚</a:t>
            </a:r>
            <a:endParaRPr lang="en-US" sz="900" b="1">
              <a:solidFill>
                <a:schemeClr val="accent2">
                  <a:lumMod val="60000"/>
                  <a:lumOff val="40000"/>
                </a:schemeClr>
              </a:solidFill>
            </a:endParaRPr>
          </a:p>
        </p:txBody>
      </p:sp>
      <p:sp>
        <p:nvSpPr>
          <p:cNvPr id="24" name="矩形 23">
            <a:extLst>
              <a:ext uri="{FF2B5EF4-FFF2-40B4-BE49-F238E27FC236}">
                <a16:creationId xmlns:a16="http://schemas.microsoft.com/office/drawing/2014/main" id="{D7B8CEBF-3497-568D-06B5-0CF817715FE5}"/>
              </a:ext>
            </a:extLst>
          </p:cNvPr>
          <p:cNvSpPr/>
          <p:nvPr/>
        </p:nvSpPr>
        <p:spPr>
          <a:xfrm>
            <a:off x="-1657" y="5391065"/>
            <a:ext cx="216000" cy="712808"/>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00" b="1">
                <a:solidFill>
                  <a:schemeClr val="accent2">
                    <a:lumMod val="60000"/>
                    <a:lumOff val="40000"/>
                  </a:schemeClr>
                </a:solidFill>
              </a:rPr>
              <a:t>安全性</a:t>
            </a:r>
            <a:endParaRPr lang="en-US" sz="900" b="1">
              <a:solidFill>
                <a:schemeClr val="accent2">
                  <a:lumMod val="60000"/>
                  <a:lumOff val="40000"/>
                </a:schemeClr>
              </a:solidFill>
            </a:endParaRPr>
          </a:p>
        </p:txBody>
      </p:sp>
      <p:sp>
        <p:nvSpPr>
          <p:cNvPr id="27" name="矩形 26">
            <a:extLst>
              <a:ext uri="{FF2B5EF4-FFF2-40B4-BE49-F238E27FC236}">
                <a16:creationId xmlns:a16="http://schemas.microsoft.com/office/drawing/2014/main" id="{07E9D8B2-F761-E652-5E89-50455766299A}"/>
              </a:ext>
            </a:extLst>
          </p:cNvPr>
          <p:cNvSpPr/>
          <p:nvPr/>
        </p:nvSpPr>
        <p:spPr>
          <a:xfrm>
            <a:off x="-1657" y="4592978"/>
            <a:ext cx="216000" cy="712808"/>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00" b="1">
                <a:solidFill>
                  <a:schemeClr val="accent2">
                    <a:lumMod val="60000"/>
                    <a:lumOff val="40000"/>
                  </a:schemeClr>
                </a:solidFill>
              </a:rPr>
              <a:t>生存质量</a:t>
            </a:r>
            <a:endParaRPr lang="en-US" altLang="zh-CN" sz="900" b="1">
              <a:solidFill>
                <a:schemeClr val="accent2">
                  <a:lumMod val="60000"/>
                  <a:lumOff val="40000"/>
                </a:schemeClr>
              </a:solidFill>
            </a:endParaRPr>
          </a:p>
        </p:txBody>
      </p:sp>
      <p:sp>
        <p:nvSpPr>
          <p:cNvPr id="28" name="矩形 27">
            <a:extLst>
              <a:ext uri="{FF2B5EF4-FFF2-40B4-BE49-F238E27FC236}">
                <a16:creationId xmlns:a16="http://schemas.microsoft.com/office/drawing/2014/main" id="{B9BB5846-30B4-9DA2-2051-794D9BE1786D}"/>
              </a:ext>
            </a:extLst>
          </p:cNvPr>
          <p:cNvSpPr/>
          <p:nvPr/>
        </p:nvSpPr>
        <p:spPr>
          <a:xfrm>
            <a:off x="-1657" y="3794891"/>
            <a:ext cx="216000" cy="712808"/>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00" b="1">
                <a:solidFill>
                  <a:schemeClr val="accent2">
                    <a:lumMod val="60000"/>
                    <a:lumOff val="40000"/>
                  </a:schemeClr>
                </a:solidFill>
              </a:rPr>
              <a:t>生化指标</a:t>
            </a:r>
            <a:endParaRPr lang="en-US" altLang="zh-CN" sz="900" b="1">
              <a:solidFill>
                <a:schemeClr val="accent2">
                  <a:lumMod val="60000"/>
                  <a:lumOff val="40000"/>
                </a:schemeClr>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hink-cell data - do not delete"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幻灯片" r:id="rId8" imgW="5715" imgH="5715" progId="TCLayout.ActiveDocument.1">
                  <p:embed/>
                </p:oleObj>
              </mc:Choice>
              <mc:Fallback>
                <p:oleObj name="think-cell 幻灯片" r:id="rId8" imgW="5715" imgH="5715" progId="TCLayout.ActiveDocument.1">
                  <p:embed/>
                  <p:pic>
                    <p:nvPicPr>
                      <p:cNvPr id="10" name="think-cell data - do not delete" hidden="1"/>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6" name="标题 5"/>
          <p:cNvSpPr>
            <a:spLocks noGrp="1"/>
          </p:cNvSpPr>
          <p:nvPr>
            <p:ph type="title"/>
          </p:nvPr>
        </p:nvSpPr>
        <p:spPr/>
        <p:txBody>
          <a:bodyPr vert="horz">
            <a:noAutofit/>
          </a:bodyPr>
          <a:lstStyle/>
          <a:p>
            <a:pPr algn="l"/>
            <a:r>
              <a:rPr lang="zh-CN" altLang="en-US" sz="2400" dirty="0">
                <a:latin typeface="微软雅黑" panose="020B0503020204020204" charset="-122"/>
                <a:ea typeface="微软雅黑" panose="020B0503020204020204" charset="-122"/>
                <a:cs typeface="微软雅黑" panose="020B0503020204020204" charset="-122"/>
              </a:rPr>
              <a:t>加上地舒单抗，病理性骨折、脊髓压迫等骨相关事件“更少发生、更晚发生”</a:t>
            </a:r>
            <a:br>
              <a:rPr lang="en-US" altLang="zh-CN" sz="2400" dirty="0">
                <a:latin typeface="微软雅黑" panose="020B0503020204020204" charset="-122"/>
                <a:ea typeface="微软雅黑" panose="020B0503020204020204" charset="-122"/>
                <a:cs typeface="微软雅黑" panose="020B0503020204020204" charset="-122"/>
              </a:rPr>
            </a:br>
            <a:r>
              <a:rPr lang="zh-CN" altLang="en-US" sz="2400" dirty="0">
                <a:latin typeface="微软雅黑" panose="020B0503020204020204" charset="-122"/>
                <a:ea typeface="微软雅黑" panose="020B0503020204020204" charset="-122"/>
                <a:cs typeface="微软雅黑" panose="020B0503020204020204" charset="-122"/>
              </a:rPr>
              <a:t>避免严重损害，防患于未然，实现骨转移治疗的重要目标</a:t>
            </a:r>
            <a:endParaRPr lang="en-US" sz="2400" dirty="0">
              <a:latin typeface="微软雅黑" panose="020B0503020204020204" charset="-122"/>
              <a:ea typeface="微软雅黑" panose="020B0503020204020204" charset="-122"/>
              <a:cs typeface="微软雅黑" panose="020B0503020204020204" charset="-122"/>
            </a:endParaRPr>
          </a:p>
        </p:txBody>
      </p:sp>
      <p:sp>
        <p:nvSpPr>
          <p:cNvPr id="45" name="文本框 44"/>
          <p:cNvSpPr txBox="1"/>
          <p:nvPr>
            <p:custDataLst>
              <p:tags r:id="rId2"/>
            </p:custDataLst>
          </p:nvPr>
        </p:nvSpPr>
        <p:spPr>
          <a:xfrm>
            <a:off x="330200" y="6554702"/>
            <a:ext cx="7173390" cy="307777"/>
          </a:xfrm>
          <a:prstGeom prst="rect">
            <a:avLst/>
          </a:prstGeom>
          <a:noFill/>
        </p:spPr>
        <p:txBody>
          <a:bodyPr wrap="square" rtlCol="0">
            <a:spAutoFit/>
          </a:bodyPr>
          <a:lstStyle/>
          <a:p>
            <a:pPr marL="228600" indent="-228600">
              <a:lnSpc>
                <a:spcPct val="100000"/>
              </a:lnSpc>
              <a:buAutoNum type="arabicPeriod"/>
            </a:pPr>
            <a:r>
              <a:rPr lang="en-US" altLang="zh-CN" sz="700" err="1">
                <a:solidFill>
                  <a:schemeClr val="bg1">
                    <a:lumMod val="50000"/>
                  </a:schemeClr>
                </a:solidFill>
                <a:latin typeface="微软雅黑" panose="020B0503020204020204" charset="-122"/>
                <a:ea typeface="微软雅黑" panose="020B0503020204020204" charset="-122"/>
                <a:cs typeface="微软雅黑" panose="020B0503020204020204" charset="-122"/>
              </a:rPr>
              <a:t>Stopeck</a:t>
            </a:r>
            <a:r>
              <a:rPr lang="en-US" altLang="zh-CN" sz="700">
                <a:solidFill>
                  <a:schemeClr val="bg1">
                    <a:lumMod val="50000"/>
                  </a:schemeClr>
                </a:solidFill>
                <a:latin typeface="微软雅黑" panose="020B0503020204020204" charset="-122"/>
                <a:ea typeface="微软雅黑" panose="020B0503020204020204" charset="-122"/>
                <a:cs typeface="微软雅黑" panose="020B0503020204020204" charset="-122"/>
              </a:rPr>
              <a:t>, Alison T., et al. Journal of clinical oncology 28.35 (2010) 5132-5139.</a:t>
            </a:r>
          </a:p>
          <a:p>
            <a:pPr marL="228600" indent="-228600">
              <a:lnSpc>
                <a:spcPct val="100000"/>
              </a:lnSpc>
              <a:buAutoNum type="arabicPeriod"/>
            </a:pPr>
            <a:r>
              <a:rPr lang="en-US" altLang="zh-CN" sz="700" err="1">
                <a:solidFill>
                  <a:schemeClr val="bg1">
                    <a:lumMod val="50000"/>
                  </a:schemeClr>
                </a:solidFill>
                <a:latin typeface="微软雅黑" panose="020B0503020204020204" charset="-122"/>
                <a:ea typeface="微软雅黑" panose="020B0503020204020204" charset="-122"/>
                <a:cs typeface="微软雅黑" panose="020B0503020204020204" charset="-122"/>
              </a:rPr>
              <a:t>Stopeck</a:t>
            </a:r>
            <a:r>
              <a:rPr lang="en-US" altLang="zh-CN" sz="700">
                <a:solidFill>
                  <a:schemeClr val="bg1">
                    <a:lumMod val="50000"/>
                  </a:schemeClr>
                </a:solidFill>
                <a:latin typeface="微软雅黑" panose="020B0503020204020204" charset="-122"/>
                <a:ea typeface="微软雅黑" panose="020B0503020204020204" charset="-122"/>
                <a:cs typeface="微软雅黑" panose="020B0503020204020204" charset="-122"/>
              </a:rPr>
              <a:t> A, Martin M, Ritchie D, et al. [abstract no. P6-14-01]. 33rd SABCS; 2010 Dec 8-12; San Antonio (TX) </a:t>
            </a:r>
            <a:r>
              <a:rPr lang="zh-CN" altLang="en-US" sz="700">
                <a:solidFill>
                  <a:schemeClr val="bg1">
                    <a:lumMod val="50000"/>
                  </a:schemeClr>
                </a:solidFill>
                <a:latin typeface="微软雅黑" panose="020B0503020204020204" charset="-122"/>
                <a:ea typeface="微软雅黑" panose="020B0503020204020204" charset="-122"/>
                <a:cs typeface="微软雅黑" panose="020B0503020204020204" charset="-122"/>
              </a:rPr>
              <a:t>：</a:t>
            </a:r>
            <a:r>
              <a:rPr lang="en-US" altLang="zh-CN" sz="700">
                <a:solidFill>
                  <a:schemeClr val="bg1">
                    <a:lumMod val="50000"/>
                  </a:schemeClr>
                </a:solidFill>
                <a:latin typeface="微软雅黑" panose="020B0503020204020204" charset="-122"/>
                <a:ea typeface="微软雅黑" panose="020B0503020204020204" charset="-122"/>
                <a:cs typeface="微软雅黑" panose="020B0503020204020204" charset="-122"/>
              </a:rPr>
              <a:t>32.4m vs.</a:t>
            </a:r>
            <a:r>
              <a:rPr lang="zh-CN" altLang="en-US" sz="700">
                <a:solidFill>
                  <a:schemeClr val="bg1">
                    <a:lumMod val="50000"/>
                  </a:schemeClr>
                </a:solidFill>
                <a:latin typeface="微软雅黑" panose="020B0503020204020204" charset="-122"/>
                <a:ea typeface="微软雅黑" panose="020B0503020204020204" charset="-122"/>
                <a:cs typeface="微软雅黑" panose="020B0503020204020204" charset="-122"/>
              </a:rPr>
              <a:t> </a:t>
            </a:r>
            <a:r>
              <a:rPr lang="en-US" altLang="zh-CN" sz="700">
                <a:solidFill>
                  <a:schemeClr val="bg1">
                    <a:lumMod val="50000"/>
                  </a:schemeClr>
                </a:solidFill>
                <a:latin typeface="微软雅黑" panose="020B0503020204020204" charset="-122"/>
                <a:ea typeface="微软雅黑" panose="020B0503020204020204" charset="-122"/>
                <a:cs typeface="微软雅黑" panose="020B0503020204020204" charset="-122"/>
              </a:rPr>
              <a:t>27.4m</a:t>
            </a:r>
          </a:p>
        </p:txBody>
      </p:sp>
      <p:grpSp>
        <p:nvGrpSpPr>
          <p:cNvPr id="54" name="组合 53">
            <a:extLst>
              <a:ext uri="{FF2B5EF4-FFF2-40B4-BE49-F238E27FC236}">
                <a16:creationId xmlns:a16="http://schemas.microsoft.com/office/drawing/2014/main" id="{61DBFEEF-5B55-7FF3-F672-C5137667C31C}"/>
              </a:ext>
            </a:extLst>
          </p:cNvPr>
          <p:cNvGrpSpPr/>
          <p:nvPr/>
        </p:nvGrpSpPr>
        <p:grpSpPr>
          <a:xfrm>
            <a:off x="334963" y="2118693"/>
            <a:ext cx="11544751" cy="4388815"/>
            <a:chOff x="320450" y="2247265"/>
            <a:chExt cx="11544751" cy="4197985"/>
          </a:xfrm>
        </p:grpSpPr>
        <p:sp>
          <p:nvSpPr>
            <p:cNvPr id="52" name="矩形: 圆角 6">
              <a:extLst>
                <a:ext uri="{FF2B5EF4-FFF2-40B4-BE49-F238E27FC236}">
                  <a16:creationId xmlns:a16="http://schemas.microsoft.com/office/drawing/2014/main" id="{50CB5D52-727A-F0A3-C7F1-EB7F730BEAFE}"/>
                </a:ext>
              </a:extLst>
            </p:cNvPr>
            <p:cNvSpPr/>
            <p:nvPr>
              <p:custDataLst>
                <p:tags r:id="rId5"/>
              </p:custDataLst>
            </p:nvPr>
          </p:nvSpPr>
          <p:spPr>
            <a:xfrm>
              <a:off x="325981" y="2339340"/>
              <a:ext cx="11539220" cy="4105910"/>
            </a:xfrm>
            <a:prstGeom prst="roundRect">
              <a:avLst>
                <a:gd name="adj" fmla="val 1933"/>
              </a:avLst>
            </a:prstGeom>
            <a:solidFill>
              <a:schemeClr val="bg1"/>
            </a:solidFill>
            <a:ln>
              <a:gradFill>
                <a:gsLst>
                  <a:gs pos="52000">
                    <a:srgbClr val="FFFFFF"/>
                  </a:gs>
                  <a:gs pos="0">
                    <a:schemeClr val="accent2">
                      <a:lumMod val="40000"/>
                      <a:lumOff val="60000"/>
                    </a:schemeClr>
                  </a:gs>
                  <a:gs pos="100000">
                    <a:srgbClr val="FFFFFF"/>
                  </a:gs>
                </a:gsLst>
                <a:lin ang="4800000" scaled="1"/>
              </a:gradFill>
            </a:ln>
            <a:effectLst>
              <a:outerShdw blurRad="63500" algn="ctr" rotWithShape="0">
                <a:srgbClr val="F26649">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kumimoji="0" lang="zh-CN" altLang="en-US" sz="1200" i="0" u="none" strike="noStrike" kern="1200" cap="none" spc="0" normalizeH="0" baseline="0" noProof="0">
                <a:ln>
                  <a:noFill/>
                </a:ln>
                <a:solidFill>
                  <a:schemeClr val="tx1"/>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sym typeface="Calibri" panose="020F0502020204030204" pitchFamily="34" charset="0"/>
              </a:endParaRPr>
            </a:p>
          </p:txBody>
        </p:sp>
        <p:sp>
          <p:nvSpPr>
            <p:cNvPr id="53" name="任意多边形 2">
              <a:extLst>
                <a:ext uri="{FF2B5EF4-FFF2-40B4-BE49-F238E27FC236}">
                  <a16:creationId xmlns:a16="http://schemas.microsoft.com/office/drawing/2014/main" id="{783B5922-A9FC-AFD3-D3C0-11804D931CA6}"/>
                </a:ext>
              </a:extLst>
            </p:cNvPr>
            <p:cNvSpPr/>
            <p:nvPr/>
          </p:nvSpPr>
          <p:spPr>
            <a:xfrm>
              <a:off x="320450" y="2247265"/>
              <a:ext cx="11539220" cy="387350"/>
            </a:xfrm>
            <a:custGeom>
              <a:avLst/>
              <a:gdLst>
                <a:gd name="connsiteX0" fmla="*/ 0 w 18219"/>
                <a:gd name="connsiteY0" fmla="*/ 212 h 610"/>
                <a:gd name="connsiteX1" fmla="*/ 212 w 18219"/>
                <a:gd name="connsiteY1" fmla="*/ 0 h 610"/>
                <a:gd name="connsiteX2" fmla="*/ 18007 w 18219"/>
                <a:gd name="connsiteY2" fmla="*/ 0 h 610"/>
                <a:gd name="connsiteX3" fmla="*/ 18219 w 18219"/>
                <a:gd name="connsiteY3" fmla="*/ 212 h 610"/>
                <a:gd name="connsiteX4" fmla="*/ 18219 w 18219"/>
                <a:gd name="connsiteY4" fmla="*/ 610 h 610"/>
                <a:gd name="connsiteX5" fmla="*/ 0 w 18219"/>
                <a:gd name="connsiteY5" fmla="*/ 610 h 610"/>
                <a:gd name="connsiteX6" fmla="*/ 0 w 18219"/>
                <a:gd name="connsiteY6" fmla="*/ 212 h 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19" h="610">
                  <a:moveTo>
                    <a:pt x="0" y="212"/>
                  </a:moveTo>
                  <a:cubicBezTo>
                    <a:pt x="0" y="95"/>
                    <a:pt x="95" y="0"/>
                    <a:pt x="212" y="0"/>
                  </a:cubicBezTo>
                  <a:lnTo>
                    <a:pt x="18007" y="0"/>
                  </a:lnTo>
                  <a:cubicBezTo>
                    <a:pt x="18124" y="0"/>
                    <a:pt x="18219" y="95"/>
                    <a:pt x="18219" y="212"/>
                  </a:cubicBezTo>
                  <a:lnTo>
                    <a:pt x="18219" y="610"/>
                  </a:lnTo>
                  <a:lnTo>
                    <a:pt x="0" y="610"/>
                  </a:lnTo>
                  <a:lnTo>
                    <a:pt x="0" y="212"/>
                  </a:lnTo>
                  <a:close/>
                </a:path>
              </a:pathLst>
            </a:custGeom>
            <a:gradFill>
              <a:gsLst>
                <a:gs pos="0">
                  <a:srgbClr val="F0894A"/>
                </a:gs>
                <a:gs pos="100000">
                  <a:srgbClr val="EB5C29"/>
                </a:gs>
              </a:gsLst>
              <a:lin ang="16200000" scaled="1"/>
            </a:gradFill>
            <a:ln w="12700" cap="flat" cmpd="sng" algn="ctr">
              <a:noFill/>
              <a:prstDash val="solid"/>
              <a:miter lim="800000"/>
            </a:ln>
            <a:effectLst>
              <a:glow rad="12700">
                <a:srgbClr val="F0894A">
                  <a:satMod val="175000"/>
                  <a:alpha val="40000"/>
                </a:srgbClr>
              </a:glow>
            </a:effectLst>
          </p:spPr>
          <p:txBody>
            <a:bodyPr wrap="none" lIns="0" tIns="0" rIns="0" bIns="0" rtlCol="0" anchor="ctr"/>
            <a:lstStyle/>
            <a:p>
              <a:pPr algn="ctr"/>
              <a:r>
                <a:rPr lang="en-US" altLang="zh-CN" sz="1600" b="1">
                  <a:solidFill>
                    <a:schemeClr val="bg1"/>
                  </a:solidFill>
                  <a:latin typeface="微软雅黑" panose="020B0503020204020204" charset="-122"/>
                  <a:ea typeface="微软雅黑" panose="020B0503020204020204" charset="-122"/>
                  <a:cs typeface="微软雅黑" panose="020B0503020204020204" charset="-122"/>
                  <a:sym typeface="+mn-ea"/>
                </a:rPr>
                <a:t>Study136</a:t>
              </a:r>
              <a:r>
                <a:rPr lang="zh-CN" altLang="en-US" sz="1600" b="1">
                  <a:solidFill>
                    <a:schemeClr val="bg1"/>
                  </a:solidFill>
                  <a:latin typeface="微软雅黑" panose="020B0503020204020204" charset="-122"/>
                  <a:ea typeface="微软雅黑" panose="020B0503020204020204" charset="-122"/>
                  <a:cs typeface="微软雅黑" panose="020B0503020204020204" charset="-122"/>
                  <a:sym typeface="+mn-ea"/>
                </a:rPr>
                <a:t>主要研究终点 </a:t>
              </a:r>
              <a:r>
                <a:rPr lang="en-US" altLang="zh-CN" sz="1600" b="1">
                  <a:solidFill>
                    <a:schemeClr val="bg1"/>
                  </a:solidFill>
                  <a:latin typeface="微软雅黑" panose="020B0503020204020204" charset="-122"/>
                  <a:ea typeface="微软雅黑" panose="020B0503020204020204" charset="-122"/>
                  <a:cs typeface="微软雅黑" panose="020B0503020204020204" charset="-122"/>
                  <a:sym typeface="+mn-ea"/>
                </a:rPr>
                <a:t>- </a:t>
              </a:r>
              <a:r>
                <a:rPr lang="zh-CN" altLang="en-US" sz="1600" b="1">
                  <a:solidFill>
                    <a:schemeClr val="bg1"/>
                  </a:solidFill>
                  <a:latin typeface="微软雅黑" panose="020B0503020204020204" charset="-122"/>
                  <a:ea typeface="微软雅黑" panose="020B0503020204020204" charset="-122"/>
                  <a:cs typeface="微软雅黑" panose="020B0503020204020204" charset="-122"/>
                  <a:sym typeface="+mn-ea"/>
                </a:rPr>
                <a:t>乳腺癌骨转移患者首次</a:t>
              </a:r>
              <a:r>
                <a:rPr lang="en-US" altLang="zh-CN" sz="1600" b="1">
                  <a:solidFill>
                    <a:schemeClr val="bg1"/>
                  </a:solidFill>
                  <a:latin typeface="微软雅黑" panose="020B0503020204020204" charset="-122"/>
                  <a:ea typeface="微软雅黑" panose="020B0503020204020204" charset="-122"/>
                  <a:cs typeface="微软雅黑" panose="020B0503020204020204" charset="-122"/>
                  <a:sym typeface="+mn-ea"/>
                </a:rPr>
                <a:t>SRE</a:t>
              </a:r>
              <a:r>
                <a:rPr lang="zh-CN" altLang="en-US" sz="1600" b="1">
                  <a:solidFill>
                    <a:schemeClr val="bg1"/>
                  </a:solidFill>
                  <a:latin typeface="微软雅黑" panose="020B0503020204020204" charset="-122"/>
                  <a:ea typeface="微软雅黑" panose="020B0503020204020204" charset="-122"/>
                  <a:cs typeface="微软雅黑" panose="020B0503020204020204" charset="-122"/>
                  <a:sym typeface="+mn-ea"/>
                </a:rPr>
                <a:t>发生的时间</a:t>
              </a:r>
            </a:p>
          </p:txBody>
        </p:sp>
        <p:sp>
          <p:nvSpPr>
            <p:cNvPr id="21" name="下箭头 19">
              <a:extLst>
                <a:ext uri="{FF2B5EF4-FFF2-40B4-BE49-F238E27FC236}">
                  <a16:creationId xmlns:a16="http://schemas.microsoft.com/office/drawing/2014/main" id="{413F505D-877A-00AD-64C2-923468F70F52}"/>
                </a:ext>
              </a:extLst>
            </p:cNvPr>
            <p:cNvSpPr/>
            <p:nvPr/>
          </p:nvSpPr>
          <p:spPr>
            <a:xfrm>
              <a:off x="8300602" y="2998291"/>
              <a:ext cx="2617745" cy="1421652"/>
            </a:xfrm>
            <a:prstGeom prst="downArrow">
              <a:avLst>
                <a:gd name="adj1" fmla="val 72771"/>
                <a:gd name="adj2" fmla="val 40165"/>
              </a:avLst>
            </a:prstGeom>
            <a:gradFill flip="none" rotWithShape="1">
              <a:gsLst>
                <a:gs pos="0">
                  <a:srgbClr val="EB5C29">
                    <a:lumMod val="60000"/>
                    <a:lumOff val="40000"/>
                  </a:srgbClr>
                </a:gs>
                <a:gs pos="74000">
                  <a:srgbClr val="EB613B"/>
                </a:gs>
                <a:gs pos="83000">
                  <a:srgbClr val="EB613B"/>
                </a:gs>
                <a:gs pos="100000">
                  <a:srgbClr val="EB5C29">
                    <a:lumMod val="60000"/>
                    <a:lumOff val="40000"/>
                  </a:srgbClr>
                </a:gs>
              </a:gsLst>
              <a:lin ang="2700000" scaled="0"/>
            </a:gradFill>
            <a:ln w="25400" cap="flat" cmpd="sng" algn="ctr">
              <a:noFill/>
              <a:prstDash val="solid"/>
            </a:ln>
            <a:effectLst/>
          </p:spPr>
          <p:txBody>
            <a:bodyPr lIns="36000" tIns="288000" rIns="36000" rtlCol="0" anchor="ctr"/>
            <a:lstStyle/>
            <a:p>
              <a:pPr marL="0" marR="0" lvl="0" indent="0" algn="ctr" defTabSz="914400" eaLnBrk="1" fontAlgn="auto" latinLnBrk="0" hangingPunct="1">
                <a:lnSpc>
                  <a:spcPct val="110000"/>
                </a:lnSpc>
                <a:spcBef>
                  <a:spcPts val="0"/>
                </a:spcBef>
                <a:spcAft>
                  <a:spcPts val="0"/>
                </a:spcAft>
                <a:buClrTx/>
                <a:buSzTx/>
                <a:buFontTx/>
                <a:buNone/>
                <a:tabLst/>
                <a:defRPr/>
              </a:pPr>
              <a:r>
                <a:rPr kumimoji="0" lang="zh-CN" altLang="en-US" sz="1400" b="1" i="0" u="none" strike="noStrike" kern="0" cap="none" spc="0" normalizeH="0" baseline="0" noProof="0">
                  <a:ln>
                    <a:noFill/>
                  </a:ln>
                  <a:solidFill>
                    <a:srgbClr val="FFFFFF"/>
                  </a:solidFill>
                  <a:effectLst/>
                  <a:uLnTx/>
                  <a:uFillTx/>
                  <a:cs typeface="微软雅黑" panose="020B0503020204020204" charset="-122"/>
                </a:rPr>
                <a:t>首次</a:t>
              </a:r>
              <a:r>
                <a:rPr kumimoji="0" lang="en-US" altLang="zh-CN" sz="1400" b="1" i="0" u="none" strike="noStrike" kern="0" cap="none" spc="0" normalizeH="0" baseline="0" noProof="0">
                  <a:ln>
                    <a:noFill/>
                  </a:ln>
                  <a:solidFill>
                    <a:srgbClr val="FFFFFF"/>
                  </a:solidFill>
                  <a:effectLst/>
                  <a:uLnTx/>
                  <a:uFillTx/>
                  <a:cs typeface="微软雅黑" panose="020B0503020204020204" charset="-122"/>
                </a:rPr>
                <a:t>SRE</a:t>
              </a:r>
              <a:r>
                <a:rPr kumimoji="0" lang="zh-CN" altLang="en-US" sz="1400" b="1" i="0" u="none" strike="noStrike" kern="0" cap="none" spc="0" normalizeH="0" baseline="0" noProof="0">
                  <a:ln>
                    <a:noFill/>
                  </a:ln>
                  <a:solidFill>
                    <a:srgbClr val="FFFFFF"/>
                  </a:solidFill>
                  <a:effectLst/>
                  <a:uLnTx/>
                  <a:uFillTx/>
                  <a:cs typeface="微软雅黑" panose="020B0503020204020204" charset="-122"/>
                </a:rPr>
                <a:t>发生</a:t>
              </a:r>
              <a:endParaRPr kumimoji="0" lang="en-US" altLang="zh-CN" sz="1400" b="1" i="0" u="none" strike="noStrike" kern="0" cap="none" spc="0" normalizeH="0" baseline="0" noProof="0">
                <a:ln>
                  <a:noFill/>
                </a:ln>
                <a:solidFill>
                  <a:srgbClr val="FFFFFF"/>
                </a:solidFill>
                <a:effectLst/>
                <a:uLnTx/>
                <a:uFillTx/>
                <a:cs typeface="微软雅黑" panose="020B0503020204020204" charset="-122"/>
              </a:endParaRPr>
            </a:p>
            <a:p>
              <a:pPr marL="0" marR="0" lvl="0" indent="0" algn="ctr" defTabSz="914400" eaLnBrk="1" fontAlgn="auto" latinLnBrk="0" hangingPunct="1">
                <a:lnSpc>
                  <a:spcPct val="110000"/>
                </a:lnSpc>
                <a:spcBef>
                  <a:spcPts val="0"/>
                </a:spcBef>
                <a:spcAft>
                  <a:spcPts val="0"/>
                </a:spcAft>
                <a:buClrTx/>
                <a:buSzTx/>
                <a:buFontTx/>
                <a:buNone/>
                <a:tabLst/>
                <a:defRPr/>
              </a:pPr>
              <a:r>
                <a:rPr kumimoji="0" lang="zh-CN" altLang="en-US" sz="1400" b="1" i="0" u="none" strike="noStrike" kern="0" cap="none" spc="0" normalizeH="0" baseline="0" noProof="0">
                  <a:ln>
                    <a:noFill/>
                  </a:ln>
                  <a:solidFill>
                    <a:srgbClr val="FFFFFF"/>
                  </a:solidFill>
                  <a:effectLst/>
                  <a:uLnTx/>
                  <a:uFillTx/>
                  <a:cs typeface="微软雅黑" panose="020B0503020204020204" charset="-122"/>
                </a:rPr>
                <a:t>风险下降</a:t>
              </a:r>
              <a:endParaRPr kumimoji="0" lang="en-US" altLang="zh-CN" sz="1400" b="1" i="0" u="none" strike="noStrike" kern="0" cap="none" spc="0" normalizeH="0" baseline="0" noProof="0">
                <a:ln>
                  <a:noFill/>
                </a:ln>
                <a:solidFill>
                  <a:srgbClr val="FFFFFF"/>
                </a:solidFill>
                <a:effectLst/>
                <a:uLnTx/>
                <a:uFillTx/>
                <a:cs typeface="微软雅黑" panose="020B0503020204020204" charset="-122"/>
              </a:endParaRPr>
            </a:p>
            <a:p>
              <a:pPr marL="0" marR="0" lvl="0" indent="0" algn="ctr" defTabSz="914400" eaLnBrk="1" fontAlgn="auto" latinLnBrk="0" hangingPunct="1">
                <a:lnSpc>
                  <a:spcPct val="110000"/>
                </a:lnSpc>
                <a:spcBef>
                  <a:spcPts val="0"/>
                </a:spcBef>
                <a:spcAft>
                  <a:spcPts val="0"/>
                </a:spcAft>
                <a:buClrTx/>
                <a:buSzTx/>
                <a:buFontTx/>
                <a:buNone/>
                <a:tabLst/>
                <a:defRPr/>
              </a:pPr>
              <a:r>
                <a:rPr kumimoji="0" lang="zh-CN" altLang="en-US" sz="1400" b="1" i="0" u="none" strike="noStrike" kern="0" cap="none" spc="0" normalizeH="0" baseline="0" noProof="0">
                  <a:ln>
                    <a:noFill/>
                  </a:ln>
                  <a:solidFill>
                    <a:srgbClr val="FFFFFF"/>
                  </a:solidFill>
                  <a:effectLst/>
                  <a:uLnTx/>
                  <a:uFillTx/>
                  <a:cs typeface="微软雅黑" panose="020B0503020204020204" charset="-122"/>
                </a:rPr>
                <a:t>近 </a:t>
              </a:r>
              <a:r>
                <a:rPr kumimoji="0" lang="en-US" altLang="zh-CN" sz="2800" b="1" i="0" u="none" strike="noStrike" kern="0" cap="none" spc="0" normalizeH="0" baseline="0" noProof="0">
                  <a:ln>
                    <a:noFill/>
                  </a:ln>
                  <a:solidFill>
                    <a:srgbClr val="FFFFFF"/>
                  </a:solidFill>
                  <a:effectLst/>
                  <a:uLnTx/>
                  <a:uFillTx/>
                  <a:cs typeface="微软雅黑" panose="020B0503020204020204" charset="-122"/>
                </a:rPr>
                <a:t>20%</a:t>
              </a:r>
              <a:endParaRPr kumimoji="0" lang="zh-CN" altLang="en-US" sz="1600" b="1" i="0" u="none" strike="noStrike" kern="0" cap="none" spc="0" normalizeH="0" baseline="0" noProof="0">
                <a:ln>
                  <a:noFill/>
                </a:ln>
                <a:solidFill>
                  <a:srgbClr val="FFFFFF"/>
                </a:solidFill>
                <a:effectLst/>
                <a:uLnTx/>
                <a:uFillTx/>
                <a:cs typeface="微软雅黑" panose="020B0503020204020204" charset="-122"/>
              </a:endParaRPr>
            </a:p>
          </p:txBody>
        </p:sp>
        <p:sp>
          <p:nvSpPr>
            <p:cNvPr id="23" name="文本框 22">
              <a:extLst>
                <a:ext uri="{FF2B5EF4-FFF2-40B4-BE49-F238E27FC236}">
                  <a16:creationId xmlns:a16="http://schemas.microsoft.com/office/drawing/2014/main" id="{BADB6A04-7476-06FE-106F-A83EE36198D3}"/>
                </a:ext>
              </a:extLst>
            </p:cNvPr>
            <p:cNvSpPr txBox="1"/>
            <p:nvPr/>
          </p:nvSpPr>
          <p:spPr>
            <a:xfrm>
              <a:off x="7851980" y="4285642"/>
              <a:ext cx="3521130" cy="1638568"/>
            </a:xfrm>
            <a:prstGeom prst="roundRect">
              <a:avLst>
                <a:gd name="adj" fmla="val 8392"/>
              </a:avLst>
            </a:prstGeom>
            <a:solidFill>
              <a:srgbClr val="F0894A">
                <a:alpha val="10000"/>
              </a:srgbClr>
            </a:solidFill>
            <a:ln>
              <a:noFill/>
            </a:ln>
            <a:effectLst/>
          </p:spPr>
          <p:txBody>
            <a:bodyPr wrap="square" lIns="109440" tIns="108000" rIns="0" bIns="45720" rtlCol="0" anchor="ctr">
              <a:noAutofit/>
            </a:bodyPr>
            <a:lstStyle/>
            <a:p>
              <a:pPr marL="0" marR="0" lvl="0" indent="0" defTabSz="914400" eaLnBrk="1" fontAlgn="auto" latinLnBrk="0" hangingPunct="1">
                <a:lnSpc>
                  <a:spcPct val="100000"/>
                </a:lnSpc>
                <a:spcBef>
                  <a:spcPts val="600"/>
                </a:spcBef>
                <a:spcAft>
                  <a:spcPts val="1200"/>
                </a:spcAft>
                <a:buClrTx/>
                <a:buSzTx/>
                <a:buFontTx/>
                <a:buNone/>
                <a:tabLst/>
                <a:defRPr/>
              </a:pPr>
              <a:r>
                <a:rPr kumimoji="0" lang="zh-CN" altLang="en-US" sz="1600" b="1" i="0" u="none" strike="noStrike" kern="0" cap="none" spc="0" normalizeH="0" baseline="0" noProof="0" dirty="0">
                  <a:ln>
                    <a:noFill/>
                  </a:ln>
                  <a:solidFill>
                    <a:srgbClr val="F26649"/>
                  </a:solidFill>
                  <a:effectLst/>
                  <a:uLnTx/>
                  <a:uFillTx/>
                  <a:latin typeface="微软雅黑"/>
                  <a:ea typeface="微软雅黑"/>
                  <a:cs typeface="+mn-cs"/>
                </a:rPr>
                <a:t>更少：</a:t>
              </a:r>
              <a:r>
                <a:rPr kumimoji="0" lang="zh-CN" altLang="en-US" sz="1300" b="0" i="0" u="none" strike="noStrike" kern="0" cap="none" spc="0" normalizeH="0" baseline="0" noProof="0" dirty="0">
                  <a:ln>
                    <a:noFill/>
                  </a:ln>
                  <a:solidFill>
                    <a:srgbClr val="000000">
                      <a:lumMod val="75000"/>
                      <a:lumOff val="25000"/>
                    </a:srgbClr>
                  </a:solidFill>
                  <a:effectLst/>
                  <a:uLnTx/>
                  <a:uFillTx/>
                  <a:latin typeface="微软雅黑"/>
                  <a:ea typeface="微软雅黑"/>
                  <a:cs typeface="+mn-cs"/>
                </a:rPr>
                <a:t>使用地舒单抗更少患者发生首次</a:t>
              </a:r>
              <a:r>
                <a:rPr kumimoji="0" lang="en-US" altLang="zh-CN" sz="1300" b="0" i="0" u="none" strike="noStrike" kern="0" cap="none" spc="0" normalizeH="0" baseline="0" noProof="0" dirty="0">
                  <a:ln>
                    <a:noFill/>
                  </a:ln>
                  <a:solidFill>
                    <a:srgbClr val="000000">
                      <a:lumMod val="75000"/>
                      <a:lumOff val="25000"/>
                    </a:srgbClr>
                  </a:solidFill>
                  <a:effectLst/>
                  <a:uLnTx/>
                  <a:uFillTx/>
                  <a:latin typeface="微软雅黑"/>
                  <a:ea typeface="微软雅黑"/>
                  <a:cs typeface="+mn-cs"/>
                </a:rPr>
                <a:t>SRE</a:t>
              </a:r>
            </a:p>
            <a:p>
              <a:pPr marL="0" marR="0" lvl="0" indent="0" defTabSz="914400" eaLnBrk="1" fontAlgn="auto" latinLnBrk="0" hangingPunct="1">
                <a:lnSpc>
                  <a:spcPct val="100000"/>
                </a:lnSpc>
                <a:spcBef>
                  <a:spcPts val="600"/>
                </a:spcBef>
                <a:spcAft>
                  <a:spcPts val="0"/>
                </a:spcAft>
                <a:buClrTx/>
                <a:buSzTx/>
                <a:buFontTx/>
                <a:buNone/>
                <a:tabLst/>
                <a:defRPr/>
              </a:pPr>
              <a:r>
                <a:rPr lang="zh-CN" altLang="en-US" sz="1600" b="1" kern="0" dirty="0">
                  <a:solidFill>
                    <a:srgbClr val="F26649"/>
                  </a:solidFill>
                  <a:latin typeface="微软雅黑"/>
                  <a:ea typeface="微软雅黑"/>
                </a:rPr>
                <a:t>更晚</a:t>
              </a:r>
              <a:r>
                <a:rPr kumimoji="0" lang="zh-CN" altLang="en-US" sz="1600" b="1" i="0" u="none" strike="noStrike" kern="0" cap="none" spc="0" normalizeH="0" baseline="0" noProof="0" dirty="0">
                  <a:ln>
                    <a:noFill/>
                  </a:ln>
                  <a:solidFill>
                    <a:srgbClr val="F26649"/>
                  </a:solidFill>
                  <a:effectLst/>
                  <a:uLnTx/>
                  <a:uFillTx/>
                  <a:latin typeface="微软雅黑"/>
                  <a:ea typeface="微软雅黑"/>
                  <a:cs typeface="+mn-cs"/>
                </a:rPr>
                <a:t>：</a:t>
              </a:r>
              <a:r>
                <a:rPr kumimoji="0" lang="zh-CN" altLang="en-US" sz="1300" b="0" i="0" u="none" strike="noStrike" kern="0" cap="none" spc="0" normalizeH="0" baseline="0" noProof="0" dirty="0">
                  <a:ln>
                    <a:noFill/>
                  </a:ln>
                  <a:solidFill>
                    <a:srgbClr val="000000">
                      <a:lumMod val="75000"/>
                      <a:lumOff val="25000"/>
                    </a:srgbClr>
                  </a:solidFill>
                  <a:effectLst/>
                  <a:uLnTx/>
                  <a:uFillTx/>
                  <a:latin typeface="微软雅黑"/>
                  <a:ea typeface="微软雅黑"/>
                  <a:cs typeface="+mn-cs"/>
                </a:rPr>
                <a:t>使用地舒单抗患者发生研究中首次</a:t>
              </a:r>
              <a:endParaRPr kumimoji="0" lang="en-US" altLang="zh-CN" sz="1300" b="0" i="0" u="none" strike="noStrike" kern="0" cap="none" spc="0" normalizeH="0" baseline="0" noProof="0" dirty="0">
                <a:ln>
                  <a:noFill/>
                </a:ln>
                <a:solidFill>
                  <a:srgbClr val="000000">
                    <a:lumMod val="75000"/>
                    <a:lumOff val="25000"/>
                  </a:srgbClr>
                </a:solidFill>
                <a:effectLst/>
                <a:uLnTx/>
                <a:uFillTx/>
                <a:latin typeface="微软雅黑"/>
                <a:ea typeface="微软雅黑"/>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300" b="0" i="0" u="none" strike="noStrike" kern="0" cap="none" spc="0" normalizeH="0" baseline="0" noProof="0" dirty="0">
                  <a:ln>
                    <a:noFill/>
                  </a:ln>
                  <a:solidFill>
                    <a:srgbClr val="000000">
                      <a:lumMod val="75000"/>
                      <a:lumOff val="25000"/>
                    </a:srgbClr>
                  </a:solidFill>
                  <a:effectLst/>
                  <a:uLnTx/>
                  <a:uFillTx/>
                  <a:latin typeface="微软雅黑"/>
                  <a:ea typeface="微软雅黑"/>
                  <a:cs typeface="+mn-cs"/>
                </a:rPr>
                <a:t>             SRE</a:t>
              </a:r>
              <a:r>
                <a:rPr kumimoji="0" lang="zh-CN" altLang="en-US" sz="1300" b="0" i="0" u="none" strike="noStrike" kern="0" cap="none" spc="0" normalizeH="0" baseline="0" noProof="0" dirty="0">
                  <a:ln>
                    <a:noFill/>
                  </a:ln>
                  <a:solidFill>
                    <a:srgbClr val="000000">
                      <a:lumMod val="75000"/>
                      <a:lumOff val="25000"/>
                    </a:srgbClr>
                  </a:solidFill>
                  <a:effectLst/>
                  <a:uLnTx/>
                  <a:uFillTx/>
                  <a:latin typeface="微软雅黑"/>
                  <a:ea typeface="微软雅黑"/>
                  <a:cs typeface="+mn-cs"/>
                </a:rPr>
                <a:t>的时间更晚</a:t>
              </a:r>
              <a:endParaRPr kumimoji="0" lang="en-US" sz="1300" b="0" i="0" u="none" strike="noStrike" kern="0" cap="none" spc="0" normalizeH="0" baseline="0" noProof="0" dirty="0">
                <a:ln>
                  <a:noFill/>
                </a:ln>
                <a:solidFill>
                  <a:srgbClr val="000000">
                    <a:lumMod val="75000"/>
                    <a:lumOff val="25000"/>
                  </a:srgbClr>
                </a:solidFill>
                <a:effectLst/>
                <a:uLnTx/>
                <a:uFillTx/>
                <a:latin typeface="微软雅黑"/>
                <a:ea typeface="微软雅黑"/>
                <a:cs typeface="+mn-cs"/>
              </a:endParaRPr>
            </a:p>
          </p:txBody>
        </p:sp>
        <p:grpSp>
          <p:nvGrpSpPr>
            <p:cNvPr id="37" name="组合 36">
              <a:extLst>
                <a:ext uri="{FF2B5EF4-FFF2-40B4-BE49-F238E27FC236}">
                  <a16:creationId xmlns:a16="http://schemas.microsoft.com/office/drawing/2014/main" id="{A42A8D14-9FAE-F0D9-E5A2-A6148890FD76}"/>
                </a:ext>
              </a:extLst>
            </p:cNvPr>
            <p:cNvGrpSpPr/>
            <p:nvPr/>
          </p:nvGrpSpPr>
          <p:grpSpPr>
            <a:xfrm>
              <a:off x="520557" y="2758035"/>
              <a:ext cx="7120326" cy="3614421"/>
              <a:chOff x="680915" y="2857705"/>
              <a:chExt cx="7076297" cy="3482766"/>
            </a:xfrm>
          </p:grpSpPr>
          <p:grpSp>
            <p:nvGrpSpPr>
              <p:cNvPr id="4" name="组合 3">
                <a:extLst>
                  <a:ext uri="{FF2B5EF4-FFF2-40B4-BE49-F238E27FC236}">
                    <a16:creationId xmlns:a16="http://schemas.microsoft.com/office/drawing/2014/main" id="{DE03EA8A-4B4A-04F3-A561-AAD88EA63B3D}"/>
                  </a:ext>
                </a:extLst>
              </p:cNvPr>
              <p:cNvGrpSpPr/>
              <p:nvPr/>
            </p:nvGrpSpPr>
            <p:grpSpPr>
              <a:xfrm>
                <a:off x="680915" y="2857705"/>
                <a:ext cx="7076297" cy="3329123"/>
                <a:chOff x="1160520" y="2771551"/>
                <a:chExt cx="6643053" cy="3329123"/>
              </a:xfrm>
            </p:grpSpPr>
            <p:grpSp>
              <p:nvGrpSpPr>
                <p:cNvPr id="14" name="组合 13">
                  <a:extLst>
                    <a:ext uri="{FF2B5EF4-FFF2-40B4-BE49-F238E27FC236}">
                      <a16:creationId xmlns:a16="http://schemas.microsoft.com/office/drawing/2014/main" id="{21AD9EE5-B4B5-09E8-A296-4B36177983C9}"/>
                    </a:ext>
                  </a:extLst>
                </p:cNvPr>
                <p:cNvGrpSpPr/>
                <p:nvPr/>
              </p:nvGrpSpPr>
              <p:grpSpPr>
                <a:xfrm>
                  <a:off x="1160520" y="2771551"/>
                  <a:ext cx="6643053" cy="3329123"/>
                  <a:chOff x="1160590" y="2771551"/>
                  <a:chExt cx="6644616" cy="3329123"/>
                </a:xfrm>
              </p:grpSpPr>
              <p:sp>
                <p:nvSpPr>
                  <p:cNvPr id="18" name="矩形 17"/>
                  <p:cNvSpPr/>
                  <p:nvPr/>
                </p:nvSpPr>
                <p:spPr>
                  <a:xfrm rot="16200000">
                    <a:off x="73738" y="3887508"/>
                    <a:ext cx="2536203" cy="362499"/>
                  </a:xfrm>
                  <a:prstGeom prst="rect">
                    <a:avLst/>
                  </a:prstGeom>
                  <a:noFill/>
                  <a:ln w="2540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1100" i="0" u="none" strike="noStrike" kern="0" cap="none" spc="0" normalizeH="0" baseline="0" noProof="0">
                        <a:ln>
                          <a:noFill/>
                        </a:ln>
                        <a:solidFill>
                          <a:srgbClr val="404040"/>
                        </a:solidFill>
                        <a:effectLst/>
                        <a:uLnTx/>
                        <a:uFillTx/>
                        <a:latin typeface="微软雅黑" panose="020B0503020204020204" charset="-122"/>
                        <a:ea typeface="微软雅黑" panose="020B0503020204020204" charset="-122"/>
                        <a:cs typeface="微软雅黑" panose="020B0503020204020204" charset="-122"/>
                      </a:rPr>
                      <a:t>未发生</a:t>
                    </a:r>
                    <a:r>
                      <a:rPr lang="en-US" altLang="zh-CN" sz="1100" kern="0">
                        <a:solidFill>
                          <a:srgbClr val="404040"/>
                        </a:solidFill>
                        <a:latin typeface="微软雅黑" panose="020B0503020204020204" charset="-122"/>
                        <a:ea typeface="微软雅黑" panose="020B0503020204020204" charset="-122"/>
                        <a:cs typeface="微软雅黑" panose="020B0503020204020204" charset="-122"/>
                      </a:rPr>
                      <a:t>SRE</a:t>
                    </a:r>
                    <a:r>
                      <a:rPr lang="zh-CN" altLang="en-US" sz="1100" kern="0">
                        <a:solidFill>
                          <a:srgbClr val="404040"/>
                        </a:solidFill>
                        <a:latin typeface="微软雅黑" panose="020B0503020204020204" charset="-122"/>
                        <a:ea typeface="微软雅黑" panose="020B0503020204020204" charset="-122"/>
                        <a:cs typeface="微软雅黑" panose="020B0503020204020204" charset="-122"/>
                      </a:rPr>
                      <a:t>患者的</a:t>
                    </a:r>
                    <a:r>
                      <a:rPr kumimoji="0" lang="zh-CN" altLang="en-US" sz="1100" i="0" u="none" strike="noStrike" kern="0" cap="none" spc="0" normalizeH="0" baseline="0" noProof="0">
                        <a:ln>
                          <a:noFill/>
                        </a:ln>
                        <a:solidFill>
                          <a:srgbClr val="404040"/>
                        </a:solidFill>
                        <a:effectLst/>
                        <a:uLnTx/>
                        <a:uFillTx/>
                        <a:latin typeface="微软雅黑" panose="020B0503020204020204" charset="-122"/>
                        <a:ea typeface="微软雅黑" panose="020B0503020204020204" charset="-122"/>
                        <a:cs typeface="微软雅黑" panose="020B0503020204020204" charset="-122"/>
                      </a:rPr>
                      <a:t>比例 </a:t>
                    </a:r>
                    <a:r>
                      <a:rPr kumimoji="0" lang="en-US" altLang="zh-CN" sz="1100" i="0" u="none" strike="noStrike" kern="0" cap="none" spc="0" normalizeH="0" baseline="0" noProof="0">
                        <a:ln>
                          <a:noFill/>
                        </a:ln>
                        <a:solidFill>
                          <a:srgbClr val="404040"/>
                        </a:solidFill>
                        <a:effectLst/>
                        <a:uLnTx/>
                        <a:uFillTx/>
                        <a:latin typeface="微软雅黑" panose="020B0503020204020204" charset="-122"/>
                        <a:ea typeface="微软雅黑" panose="020B0503020204020204" charset="-122"/>
                        <a:cs typeface="微软雅黑" panose="020B0503020204020204" charset="-122"/>
                      </a:rPr>
                      <a:t>(%)</a:t>
                    </a:r>
                  </a:p>
                </p:txBody>
              </p:sp>
              <p:pic>
                <p:nvPicPr>
                  <p:cNvPr id="5" name="图片 4">
                    <a:extLst>
                      <a:ext uri="{FF2B5EF4-FFF2-40B4-BE49-F238E27FC236}">
                        <a16:creationId xmlns:a16="http://schemas.microsoft.com/office/drawing/2014/main" id="{4910BBC4-3C61-CBF2-CE87-F97598E94D3D}"/>
                      </a:ext>
                    </a:extLst>
                  </p:cNvPr>
                  <p:cNvPicPr>
                    <a:picLocks noChangeAspect="1"/>
                  </p:cNvPicPr>
                  <p:nvPr/>
                </p:nvPicPr>
                <p:blipFill rotWithShape="1">
                  <a:blip r:embed="rId10"/>
                  <a:srcRect l="17446" b="60387"/>
                  <a:stretch/>
                </p:blipFill>
                <p:spPr>
                  <a:xfrm>
                    <a:off x="1499818" y="2771551"/>
                    <a:ext cx="6163725" cy="3329123"/>
                  </a:xfrm>
                  <a:prstGeom prst="rect">
                    <a:avLst/>
                  </a:prstGeom>
                </p:spPr>
              </p:pic>
              <p:sp>
                <p:nvSpPr>
                  <p:cNvPr id="39" name="矩形 38">
                    <a:extLst>
                      <a:ext uri="{FF2B5EF4-FFF2-40B4-BE49-F238E27FC236}">
                        <a16:creationId xmlns:a16="http://schemas.microsoft.com/office/drawing/2014/main" id="{678A7512-3B77-A2DE-7D75-1589C6CCB095}"/>
                      </a:ext>
                    </a:extLst>
                  </p:cNvPr>
                  <p:cNvSpPr/>
                  <p:nvPr/>
                </p:nvSpPr>
                <p:spPr>
                  <a:xfrm>
                    <a:off x="2100000" y="2925194"/>
                    <a:ext cx="5541529" cy="28213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 name="组合 39">
                    <a:extLst>
                      <a:ext uri="{FF2B5EF4-FFF2-40B4-BE49-F238E27FC236}">
                        <a16:creationId xmlns:a16="http://schemas.microsoft.com/office/drawing/2014/main" id="{855B8D3D-8FC3-683A-68EE-7FF766E04F8D}"/>
                      </a:ext>
                    </a:extLst>
                  </p:cNvPr>
                  <p:cNvGrpSpPr/>
                  <p:nvPr/>
                </p:nvGrpSpPr>
                <p:grpSpPr>
                  <a:xfrm>
                    <a:off x="2067783" y="3053414"/>
                    <a:ext cx="5278590" cy="1373806"/>
                    <a:chOff x="2015695" y="3046946"/>
                    <a:chExt cx="3155315" cy="902970"/>
                  </a:xfrm>
                </p:grpSpPr>
                <p:sp>
                  <p:nvSpPr>
                    <p:cNvPr id="41" name="任意多边形 29">
                      <a:extLst>
                        <a:ext uri="{FF2B5EF4-FFF2-40B4-BE49-F238E27FC236}">
                          <a16:creationId xmlns:a16="http://schemas.microsoft.com/office/drawing/2014/main" id="{D256DEB3-A6CE-ABA8-439B-85BDBE274EB9}"/>
                        </a:ext>
                      </a:extLst>
                    </p:cNvPr>
                    <p:cNvSpPr/>
                    <p:nvPr/>
                  </p:nvSpPr>
                  <p:spPr>
                    <a:xfrm>
                      <a:off x="2015695" y="3046946"/>
                      <a:ext cx="3155315" cy="704850"/>
                    </a:xfrm>
                    <a:custGeom>
                      <a:avLst/>
                      <a:gdLst>
                        <a:gd name="connisteX0" fmla="*/ 0 w 3155315"/>
                        <a:gd name="connsiteY0" fmla="*/ 0 h 704850"/>
                        <a:gd name="connisteX1" fmla="*/ 287655 w 3155315"/>
                        <a:gd name="connsiteY1" fmla="*/ 74930 h 704850"/>
                        <a:gd name="connisteX2" fmla="*/ 312420 w 3155315"/>
                        <a:gd name="connsiteY2" fmla="*/ 114300 h 704850"/>
                        <a:gd name="connisteX3" fmla="*/ 332105 w 3155315"/>
                        <a:gd name="connsiteY3" fmla="*/ 179070 h 704850"/>
                        <a:gd name="connisteX4" fmla="*/ 342265 w 3155315"/>
                        <a:gd name="connsiteY4" fmla="*/ 233680 h 704850"/>
                        <a:gd name="connisteX5" fmla="*/ 367030 w 3155315"/>
                        <a:gd name="connsiteY5" fmla="*/ 267970 h 704850"/>
                        <a:gd name="connisteX6" fmla="*/ 615315 w 3155315"/>
                        <a:gd name="connsiteY6" fmla="*/ 313055 h 704850"/>
                        <a:gd name="connisteX7" fmla="*/ 689610 w 3155315"/>
                        <a:gd name="connsiteY7" fmla="*/ 372110 h 704850"/>
                        <a:gd name="connisteX8" fmla="*/ 808355 w 3155315"/>
                        <a:gd name="connsiteY8" fmla="*/ 387350 h 704850"/>
                        <a:gd name="connisteX9" fmla="*/ 937895 w 3155315"/>
                        <a:gd name="connsiteY9" fmla="*/ 407035 h 704850"/>
                        <a:gd name="connisteX10" fmla="*/ 1071880 w 3155315"/>
                        <a:gd name="connsiteY10" fmla="*/ 456565 h 704850"/>
                        <a:gd name="connisteX11" fmla="*/ 1245235 w 3155315"/>
                        <a:gd name="connsiteY11" fmla="*/ 466725 h 704850"/>
                        <a:gd name="connisteX12" fmla="*/ 1324610 w 3155315"/>
                        <a:gd name="connsiteY12" fmla="*/ 511175 h 704850"/>
                        <a:gd name="connisteX13" fmla="*/ 1577340 w 3155315"/>
                        <a:gd name="connsiteY13" fmla="*/ 541020 h 704850"/>
                        <a:gd name="connisteX14" fmla="*/ 2044065 w 3155315"/>
                        <a:gd name="connsiteY14" fmla="*/ 615315 h 704850"/>
                        <a:gd name="connisteX15" fmla="*/ 2510155 w 3155315"/>
                        <a:gd name="connsiteY15" fmla="*/ 669925 h 704850"/>
                        <a:gd name="connisteX16" fmla="*/ 2633980 w 3155315"/>
                        <a:gd name="connsiteY16" fmla="*/ 699770 h 704850"/>
                        <a:gd name="connisteX17" fmla="*/ 2818130 w 3155315"/>
                        <a:gd name="connsiteY17" fmla="*/ 694690 h 704850"/>
                        <a:gd name="connisteX18" fmla="*/ 2827655 w 3155315"/>
                        <a:gd name="connsiteY18" fmla="*/ 704850 h 704850"/>
                        <a:gd name="connisteX19" fmla="*/ 3155315 w 3155315"/>
                        <a:gd name="connsiteY19" fmla="*/ 699770 h 70485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Lst>
                      <a:rect l="l" t="t" r="r" b="b"/>
                      <a:pathLst>
                        <a:path w="3155315" h="704850">
                          <a:moveTo>
                            <a:pt x="0" y="0"/>
                          </a:moveTo>
                          <a:lnTo>
                            <a:pt x="287655" y="74930"/>
                          </a:lnTo>
                          <a:lnTo>
                            <a:pt x="312420" y="114300"/>
                          </a:lnTo>
                          <a:lnTo>
                            <a:pt x="332105" y="179070"/>
                          </a:lnTo>
                          <a:lnTo>
                            <a:pt x="342265" y="233680"/>
                          </a:lnTo>
                          <a:lnTo>
                            <a:pt x="367030" y="267970"/>
                          </a:lnTo>
                          <a:lnTo>
                            <a:pt x="615315" y="313055"/>
                          </a:lnTo>
                          <a:lnTo>
                            <a:pt x="689610" y="372110"/>
                          </a:lnTo>
                          <a:lnTo>
                            <a:pt x="808355" y="387350"/>
                          </a:lnTo>
                          <a:lnTo>
                            <a:pt x="937895" y="407035"/>
                          </a:lnTo>
                          <a:lnTo>
                            <a:pt x="1071880" y="456565"/>
                          </a:lnTo>
                          <a:lnTo>
                            <a:pt x="1245235" y="466725"/>
                          </a:lnTo>
                          <a:lnTo>
                            <a:pt x="1324610" y="511175"/>
                          </a:lnTo>
                          <a:lnTo>
                            <a:pt x="1577340" y="541020"/>
                          </a:lnTo>
                          <a:lnTo>
                            <a:pt x="2044065" y="615315"/>
                          </a:lnTo>
                          <a:lnTo>
                            <a:pt x="2510155" y="669925"/>
                          </a:lnTo>
                          <a:lnTo>
                            <a:pt x="2633980" y="699770"/>
                          </a:lnTo>
                          <a:lnTo>
                            <a:pt x="2818130" y="694690"/>
                          </a:lnTo>
                          <a:lnTo>
                            <a:pt x="2827655" y="704850"/>
                          </a:lnTo>
                          <a:lnTo>
                            <a:pt x="3155315" y="699770"/>
                          </a:lnTo>
                        </a:path>
                      </a:pathLst>
                    </a:custGeom>
                    <a:noFill/>
                    <a:ln w="38100">
                      <a:solidFill>
                        <a:srgbClr val="F26649"/>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42" name="任意多边形 32">
                      <a:extLst>
                        <a:ext uri="{FF2B5EF4-FFF2-40B4-BE49-F238E27FC236}">
                          <a16:creationId xmlns:a16="http://schemas.microsoft.com/office/drawing/2014/main" id="{71A4B795-48CF-A2F9-52B0-8A2EE7306652}"/>
                        </a:ext>
                      </a:extLst>
                    </p:cNvPr>
                    <p:cNvSpPr/>
                    <p:nvPr/>
                  </p:nvSpPr>
                  <p:spPr>
                    <a:xfrm>
                      <a:off x="2030300" y="3057106"/>
                      <a:ext cx="3125470" cy="892810"/>
                    </a:xfrm>
                    <a:custGeom>
                      <a:avLst/>
                      <a:gdLst>
                        <a:gd name="connisteX0" fmla="*/ 0 w 3125470"/>
                        <a:gd name="connsiteY0" fmla="*/ 0 h 892810"/>
                        <a:gd name="connisteX1" fmla="*/ 267970 w 3125470"/>
                        <a:gd name="connsiteY1" fmla="*/ 74295 h 892810"/>
                        <a:gd name="connisteX2" fmla="*/ 297815 w 3125470"/>
                        <a:gd name="connsiteY2" fmla="*/ 123825 h 892810"/>
                        <a:gd name="connisteX3" fmla="*/ 327660 w 3125470"/>
                        <a:gd name="connsiteY3" fmla="*/ 203200 h 892810"/>
                        <a:gd name="connisteX4" fmla="*/ 342900 w 3125470"/>
                        <a:gd name="connsiteY4" fmla="*/ 262890 h 892810"/>
                        <a:gd name="connisteX5" fmla="*/ 575945 w 3125470"/>
                        <a:gd name="connsiteY5" fmla="*/ 307340 h 892810"/>
                        <a:gd name="connisteX6" fmla="*/ 630555 w 3125470"/>
                        <a:gd name="connsiteY6" fmla="*/ 347345 h 892810"/>
                        <a:gd name="connisteX7" fmla="*/ 685165 w 3125470"/>
                        <a:gd name="connsiteY7" fmla="*/ 411480 h 892810"/>
                        <a:gd name="connisteX8" fmla="*/ 918210 w 3125470"/>
                        <a:gd name="connsiteY8" fmla="*/ 441325 h 892810"/>
                        <a:gd name="connisteX9" fmla="*/ 1007110 w 3125470"/>
                        <a:gd name="connsiteY9" fmla="*/ 481330 h 892810"/>
                        <a:gd name="connisteX10" fmla="*/ 1255395 w 3125470"/>
                        <a:gd name="connsiteY10" fmla="*/ 525780 h 892810"/>
                        <a:gd name="connisteX11" fmla="*/ 1299845 w 3125470"/>
                        <a:gd name="connsiteY11" fmla="*/ 555625 h 892810"/>
                        <a:gd name="connisteX12" fmla="*/ 1454150 w 3125470"/>
                        <a:gd name="connsiteY12" fmla="*/ 565785 h 892810"/>
                        <a:gd name="connisteX13" fmla="*/ 1602740 w 3125470"/>
                        <a:gd name="connsiteY13" fmla="*/ 595630 h 892810"/>
                        <a:gd name="connisteX14" fmla="*/ 1622425 w 3125470"/>
                        <a:gd name="connsiteY14" fmla="*/ 615315 h 892810"/>
                        <a:gd name="connisteX15" fmla="*/ 1766570 w 3125470"/>
                        <a:gd name="connsiteY15" fmla="*/ 645160 h 892810"/>
                        <a:gd name="connisteX16" fmla="*/ 1925320 w 3125470"/>
                        <a:gd name="connsiteY16" fmla="*/ 669925 h 892810"/>
                        <a:gd name="connisteX17" fmla="*/ 1964690 w 3125470"/>
                        <a:gd name="connsiteY17" fmla="*/ 714375 h 892810"/>
                        <a:gd name="connisteX18" fmla="*/ 2172970 w 3125470"/>
                        <a:gd name="connsiteY18" fmla="*/ 719455 h 892810"/>
                        <a:gd name="connisteX19" fmla="*/ 2272665 w 3125470"/>
                        <a:gd name="connsiteY19" fmla="*/ 783590 h 892810"/>
                        <a:gd name="connisteX20" fmla="*/ 2401570 w 3125470"/>
                        <a:gd name="connsiteY20" fmla="*/ 788670 h 892810"/>
                        <a:gd name="connisteX21" fmla="*/ 2520315 w 3125470"/>
                        <a:gd name="connsiteY21" fmla="*/ 803910 h 892810"/>
                        <a:gd name="connisteX22" fmla="*/ 2599690 w 3125470"/>
                        <a:gd name="connsiteY22" fmla="*/ 828675 h 892810"/>
                        <a:gd name="connisteX23" fmla="*/ 2892425 w 3125470"/>
                        <a:gd name="connsiteY23" fmla="*/ 823595 h 892810"/>
                        <a:gd name="connisteX24" fmla="*/ 2922270 w 3125470"/>
                        <a:gd name="connsiteY24" fmla="*/ 868045 h 892810"/>
                        <a:gd name="connisteX25" fmla="*/ 3066415 w 3125470"/>
                        <a:gd name="connsiteY25" fmla="*/ 862965 h 892810"/>
                        <a:gd name="connisteX26" fmla="*/ 3070860 w 3125470"/>
                        <a:gd name="connsiteY26" fmla="*/ 892810 h 892810"/>
                        <a:gd name="connisteX27" fmla="*/ 3125470 w 3125470"/>
                        <a:gd name="connsiteY27" fmla="*/ 887730 h 89281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Lst>
                      <a:rect l="l" t="t" r="r" b="b"/>
                      <a:pathLst>
                        <a:path w="3125470" h="892810">
                          <a:moveTo>
                            <a:pt x="0" y="0"/>
                          </a:moveTo>
                          <a:lnTo>
                            <a:pt x="267970" y="74295"/>
                          </a:lnTo>
                          <a:lnTo>
                            <a:pt x="297815" y="123825"/>
                          </a:lnTo>
                          <a:lnTo>
                            <a:pt x="327660" y="203200"/>
                          </a:lnTo>
                          <a:lnTo>
                            <a:pt x="342900" y="262890"/>
                          </a:lnTo>
                          <a:lnTo>
                            <a:pt x="575945" y="307340"/>
                          </a:lnTo>
                          <a:lnTo>
                            <a:pt x="630555" y="347345"/>
                          </a:lnTo>
                          <a:lnTo>
                            <a:pt x="685165" y="411480"/>
                          </a:lnTo>
                          <a:lnTo>
                            <a:pt x="918210" y="441325"/>
                          </a:lnTo>
                          <a:lnTo>
                            <a:pt x="1007110" y="481330"/>
                          </a:lnTo>
                          <a:lnTo>
                            <a:pt x="1255395" y="525780"/>
                          </a:lnTo>
                          <a:lnTo>
                            <a:pt x="1299845" y="555625"/>
                          </a:lnTo>
                          <a:lnTo>
                            <a:pt x="1454150" y="565785"/>
                          </a:lnTo>
                          <a:lnTo>
                            <a:pt x="1602740" y="595630"/>
                          </a:lnTo>
                          <a:lnTo>
                            <a:pt x="1622425" y="615315"/>
                          </a:lnTo>
                          <a:lnTo>
                            <a:pt x="1766570" y="645160"/>
                          </a:lnTo>
                          <a:lnTo>
                            <a:pt x="1925320" y="669925"/>
                          </a:lnTo>
                          <a:lnTo>
                            <a:pt x="1964690" y="714375"/>
                          </a:lnTo>
                          <a:lnTo>
                            <a:pt x="2172970" y="719455"/>
                          </a:lnTo>
                          <a:lnTo>
                            <a:pt x="2272665" y="783590"/>
                          </a:lnTo>
                          <a:lnTo>
                            <a:pt x="2401570" y="788670"/>
                          </a:lnTo>
                          <a:lnTo>
                            <a:pt x="2520315" y="803910"/>
                          </a:lnTo>
                          <a:lnTo>
                            <a:pt x="2599690" y="828675"/>
                          </a:lnTo>
                          <a:lnTo>
                            <a:pt x="2892425" y="823595"/>
                          </a:lnTo>
                          <a:lnTo>
                            <a:pt x="2922270" y="868045"/>
                          </a:lnTo>
                          <a:lnTo>
                            <a:pt x="3066415" y="862965"/>
                          </a:lnTo>
                          <a:lnTo>
                            <a:pt x="3070860" y="892810"/>
                          </a:lnTo>
                          <a:lnTo>
                            <a:pt x="3125470" y="887730"/>
                          </a:lnTo>
                        </a:path>
                      </a:pathLst>
                    </a:custGeom>
                    <a:noFill/>
                    <a:ln w="38100" cmpd="sng">
                      <a:solidFill>
                        <a:schemeClr val="accent3">
                          <a:lumMod val="60000"/>
                          <a:lumOff val="40000"/>
                        </a:schemeClr>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cxnSp>
                <p:nvCxnSpPr>
                  <p:cNvPr id="44" name="直接连接符 43">
                    <a:extLst>
                      <a:ext uri="{FF2B5EF4-FFF2-40B4-BE49-F238E27FC236}">
                        <a16:creationId xmlns:a16="http://schemas.microsoft.com/office/drawing/2014/main" id="{B922719B-EDDA-F236-89D8-DF86121C1FA1}"/>
                      </a:ext>
                    </a:extLst>
                  </p:cNvPr>
                  <p:cNvCxnSpPr>
                    <a:cxnSpLocks/>
                  </p:cNvCxnSpPr>
                  <p:nvPr/>
                </p:nvCxnSpPr>
                <p:spPr>
                  <a:xfrm>
                    <a:off x="5751496" y="3119586"/>
                    <a:ext cx="449513" cy="0"/>
                  </a:xfrm>
                  <a:prstGeom prst="line">
                    <a:avLst/>
                  </a:prstGeom>
                  <a:noFill/>
                  <a:ln w="28575" cap="flat" cmpd="sng" algn="ctr">
                    <a:solidFill>
                      <a:srgbClr val="E25331"/>
                    </a:solidFill>
                    <a:prstDash val="solid"/>
                  </a:ln>
                  <a:effectLst/>
                </p:spPr>
              </p:cxnSp>
              <p:cxnSp>
                <p:nvCxnSpPr>
                  <p:cNvPr id="46" name="直接连接符 45">
                    <a:extLst>
                      <a:ext uri="{FF2B5EF4-FFF2-40B4-BE49-F238E27FC236}">
                        <a16:creationId xmlns:a16="http://schemas.microsoft.com/office/drawing/2014/main" id="{6E5EC154-DAD4-799E-A368-BCC1644F8965}"/>
                      </a:ext>
                    </a:extLst>
                  </p:cNvPr>
                  <p:cNvCxnSpPr>
                    <a:cxnSpLocks/>
                  </p:cNvCxnSpPr>
                  <p:nvPr/>
                </p:nvCxnSpPr>
                <p:spPr>
                  <a:xfrm>
                    <a:off x="5751496" y="3399974"/>
                    <a:ext cx="449513" cy="0"/>
                  </a:xfrm>
                  <a:prstGeom prst="line">
                    <a:avLst/>
                  </a:prstGeom>
                  <a:noFill/>
                  <a:ln w="28575" cap="flat" cmpd="sng" algn="ctr">
                    <a:solidFill>
                      <a:schemeClr val="bg1">
                        <a:lumMod val="75000"/>
                      </a:schemeClr>
                    </a:solidFill>
                    <a:prstDash val="solid"/>
                  </a:ln>
                  <a:effectLst/>
                </p:spPr>
              </p:cxnSp>
              <p:sp>
                <p:nvSpPr>
                  <p:cNvPr id="47" name="文本框 46">
                    <a:extLst>
                      <a:ext uri="{FF2B5EF4-FFF2-40B4-BE49-F238E27FC236}">
                        <a16:creationId xmlns:a16="http://schemas.microsoft.com/office/drawing/2014/main" id="{BE7DD2B0-3198-52EB-FF5A-276545995DA9}"/>
                      </a:ext>
                    </a:extLst>
                  </p:cNvPr>
                  <p:cNvSpPr txBox="1"/>
                  <p:nvPr/>
                </p:nvSpPr>
                <p:spPr>
                  <a:xfrm>
                    <a:off x="6250384" y="2974153"/>
                    <a:ext cx="1067031" cy="255304"/>
                  </a:xfrm>
                  <a:prstGeom prst="rect">
                    <a:avLst/>
                  </a:prstGeom>
                  <a:noFill/>
                </p:spPr>
                <p:txBody>
                  <a:bodyPr wrap="square" rtlCol="0">
                    <a:spAutoFit/>
                  </a:bodyPr>
                  <a:lstStyle/>
                  <a:p>
                    <a:r>
                      <a:rPr lang="zh-CN" altLang="en-US" sz="1200" dirty="0">
                        <a:solidFill>
                          <a:srgbClr val="404040"/>
                        </a:solidFill>
                        <a:latin typeface="微软雅黑" panose="020B0503020204020204" charset="-122"/>
                        <a:ea typeface="微软雅黑" panose="020B0503020204020204" charset="-122"/>
                      </a:rPr>
                      <a:t>地舒单抗</a:t>
                    </a:r>
                  </a:p>
                </p:txBody>
              </p:sp>
              <p:sp>
                <p:nvSpPr>
                  <p:cNvPr id="48" name="文本框 47">
                    <a:extLst>
                      <a:ext uri="{FF2B5EF4-FFF2-40B4-BE49-F238E27FC236}">
                        <a16:creationId xmlns:a16="http://schemas.microsoft.com/office/drawing/2014/main" id="{72CEB796-563E-EF9B-F7B0-60204417AD23}"/>
                      </a:ext>
                    </a:extLst>
                  </p:cNvPr>
                  <p:cNvSpPr txBox="1"/>
                  <p:nvPr/>
                </p:nvSpPr>
                <p:spPr>
                  <a:xfrm>
                    <a:off x="6250384" y="3267430"/>
                    <a:ext cx="1067031" cy="276999"/>
                  </a:xfrm>
                  <a:prstGeom prst="rect">
                    <a:avLst/>
                  </a:prstGeom>
                  <a:noFill/>
                </p:spPr>
                <p:txBody>
                  <a:bodyPr wrap="square" rtlCol="0">
                    <a:spAutoFit/>
                  </a:bodyPr>
                  <a:lstStyle/>
                  <a:p>
                    <a:r>
                      <a:rPr lang="zh-CN" altLang="en-US" sz="1200">
                        <a:solidFill>
                          <a:srgbClr val="404040"/>
                        </a:solidFill>
                        <a:latin typeface="微软雅黑" panose="020B0503020204020204" charset="-122"/>
                        <a:ea typeface="微软雅黑" panose="020B0503020204020204" charset="-122"/>
                      </a:rPr>
                      <a:t>唑来膦酸</a:t>
                    </a:r>
                  </a:p>
                </p:txBody>
              </p:sp>
              <p:cxnSp>
                <p:nvCxnSpPr>
                  <p:cNvPr id="49" name="直接连接符 48">
                    <a:extLst>
                      <a:ext uri="{FF2B5EF4-FFF2-40B4-BE49-F238E27FC236}">
                        <a16:creationId xmlns:a16="http://schemas.microsoft.com/office/drawing/2014/main" id="{A308B4A6-31EC-D4CE-D91C-0115E72F2687}"/>
                      </a:ext>
                    </a:extLst>
                  </p:cNvPr>
                  <p:cNvCxnSpPr>
                    <a:cxnSpLocks/>
                  </p:cNvCxnSpPr>
                  <p:nvPr/>
                </p:nvCxnSpPr>
                <p:spPr>
                  <a:xfrm>
                    <a:off x="2067783" y="4403870"/>
                    <a:ext cx="5253095" cy="0"/>
                  </a:xfrm>
                  <a:prstGeom prst="line">
                    <a:avLst/>
                  </a:prstGeom>
                  <a:ln w="28575" cmpd="sng">
                    <a:solidFill>
                      <a:schemeClr val="bg1">
                        <a:lumMod val="50000"/>
                      </a:schemeClr>
                    </a:solidFill>
                    <a:prstDash val="sysDot"/>
                  </a:ln>
                </p:spPr>
                <p:style>
                  <a:lnRef idx="2">
                    <a:schemeClr val="accent1"/>
                  </a:lnRef>
                  <a:fillRef idx="0">
                    <a:srgbClr val="FFFFFF"/>
                  </a:fillRef>
                  <a:effectRef idx="0">
                    <a:srgbClr val="FFFFFF"/>
                  </a:effectRef>
                  <a:fontRef idx="minor">
                    <a:schemeClr val="tx1"/>
                  </a:fontRef>
                </p:style>
              </p:cxnSp>
              <p:cxnSp>
                <p:nvCxnSpPr>
                  <p:cNvPr id="7" name="直接连接符 6">
                    <a:extLst>
                      <a:ext uri="{FF2B5EF4-FFF2-40B4-BE49-F238E27FC236}">
                        <a16:creationId xmlns:a16="http://schemas.microsoft.com/office/drawing/2014/main" id="{CD48D2F9-62AE-5572-E07C-2012DBD7D287}"/>
                      </a:ext>
                    </a:extLst>
                  </p:cNvPr>
                  <p:cNvCxnSpPr>
                    <a:cxnSpLocks/>
                  </p:cNvCxnSpPr>
                  <p:nvPr/>
                </p:nvCxnSpPr>
                <p:spPr>
                  <a:xfrm flipV="1">
                    <a:off x="7317415" y="4392295"/>
                    <a:ext cx="0" cy="1354200"/>
                  </a:xfrm>
                  <a:prstGeom prst="line">
                    <a:avLst/>
                  </a:prstGeom>
                  <a:ln w="28575" cmpd="sng">
                    <a:solidFill>
                      <a:schemeClr val="bg1">
                        <a:lumMod val="50000"/>
                      </a:schemeClr>
                    </a:solidFill>
                    <a:prstDash val="sysDot"/>
                  </a:ln>
                </p:spPr>
                <p:style>
                  <a:lnRef idx="2">
                    <a:schemeClr val="accent1"/>
                  </a:lnRef>
                  <a:fillRef idx="0">
                    <a:srgbClr val="FFFFFF"/>
                  </a:fillRef>
                  <a:effectRef idx="0">
                    <a:srgbClr val="FFFFFF"/>
                  </a:effectRef>
                  <a:fontRef idx="minor">
                    <a:schemeClr val="tx1"/>
                  </a:fontRef>
                </p:style>
              </p:cxnSp>
              <p:sp>
                <p:nvSpPr>
                  <p:cNvPr id="11" name="文本框 10">
                    <a:extLst>
                      <a:ext uri="{FF2B5EF4-FFF2-40B4-BE49-F238E27FC236}">
                        <a16:creationId xmlns:a16="http://schemas.microsoft.com/office/drawing/2014/main" id="{3B9A3151-B098-2E5B-0E1C-4D8C5C05D8B4}"/>
                      </a:ext>
                    </a:extLst>
                  </p:cNvPr>
                  <p:cNvSpPr txBox="1"/>
                  <p:nvPr/>
                </p:nvSpPr>
                <p:spPr>
                  <a:xfrm>
                    <a:off x="6668442" y="4419414"/>
                    <a:ext cx="810491" cy="338554"/>
                  </a:xfrm>
                  <a:prstGeom prst="rect">
                    <a:avLst/>
                  </a:prstGeom>
                  <a:noFill/>
                </p:spPr>
                <p:txBody>
                  <a:bodyPr wrap="square" rtlCol="0">
                    <a:spAutoFit/>
                  </a:bodyPr>
                  <a:lstStyle/>
                  <a:p>
                    <a:r>
                      <a:rPr lang="en-US" sz="1600" b="1">
                        <a:solidFill>
                          <a:schemeClr val="tx1">
                            <a:lumMod val="65000"/>
                            <a:lumOff val="35000"/>
                          </a:schemeClr>
                        </a:solidFill>
                      </a:rPr>
                      <a:t>26.</a:t>
                    </a:r>
                    <a:r>
                      <a:rPr lang="en-US" altLang="zh-CN" sz="1600" b="1">
                        <a:solidFill>
                          <a:schemeClr val="tx1">
                            <a:lumMod val="65000"/>
                            <a:lumOff val="35000"/>
                          </a:schemeClr>
                        </a:solidFill>
                      </a:rPr>
                      <a:t>4</a:t>
                    </a:r>
                    <a:endParaRPr lang="en-US" sz="1600" b="1">
                      <a:solidFill>
                        <a:schemeClr val="tx1">
                          <a:lumMod val="65000"/>
                          <a:lumOff val="35000"/>
                        </a:schemeClr>
                      </a:solidFill>
                    </a:endParaRPr>
                  </a:p>
                </p:txBody>
              </p:sp>
              <p:sp>
                <p:nvSpPr>
                  <p:cNvPr id="12" name="文本框 11">
                    <a:extLst>
                      <a:ext uri="{FF2B5EF4-FFF2-40B4-BE49-F238E27FC236}">
                        <a16:creationId xmlns:a16="http://schemas.microsoft.com/office/drawing/2014/main" id="{42C5747C-9C81-BFCC-4F8D-1709022CAC0B}"/>
                      </a:ext>
                    </a:extLst>
                  </p:cNvPr>
                  <p:cNvSpPr txBox="1"/>
                  <p:nvPr/>
                </p:nvSpPr>
                <p:spPr>
                  <a:xfrm>
                    <a:off x="6994715" y="3709352"/>
                    <a:ext cx="810491" cy="369332"/>
                  </a:xfrm>
                  <a:prstGeom prst="rect">
                    <a:avLst/>
                  </a:prstGeom>
                  <a:noFill/>
                </p:spPr>
                <p:txBody>
                  <a:bodyPr wrap="square" rtlCol="0">
                    <a:spAutoFit/>
                  </a:bodyPr>
                  <a:lstStyle/>
                  <a:p>
                    <a:r>
                      <a:rPr lang="en-US" b="1">
                        <a:solidFill>
                          <a:srgbClr val="F36D52"/>
                        </a:solidFill>
                      </a:rPr>
                      <a:t>NR</a:t>
                    </a:r>
                  </a:p>
                </p:txBody>
              </p:sp>
            </p:grpSp>
            <p:sp>
              <p:nvSpPr>
                <p:cNvPr id="17" name="矩形 16">
                  <a:extLst>
                    <a:ext uri="{FF2B5EF4-FFF2-40B4-BE49-F238E27FC236}">
                      <a16:creationId xmlns:a16="http://schemas.microsoft.com/office/drawing/2014/main" id="{CBC9F95D-7278-A725-B864-543F3256910A}"/>
                    </a:ext>
                  </a:extLst>
                </p:cNvPr>
                <p:cNvSpPr/>
                <p:nvPr/>
              </p:nvSpPr>
              <p:spPr>
                <a:xfrm>
                  <a:off x="2099709" y="4788257"/>
                  <a:ext cx="2459786" cy="860528"/>
                </a:xfrm>
                <a:prstGeom prst="rect">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lang="zh-CN" altLang="en-US" sz="1200" kern="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rPr>
                    <a:t>地舒单抗 </a:t>
                  </a:r>
                  <a:r>
                    <a:rPr lang="en-US" altLang="zh-CN" sz="1200" kern="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rPr>
                    <a:t>vs. </a:t>
                  </a:r>
                  <a:r>
                    <a:rPr lang="zh-CN" altLang="en-US" sz="1200" kern="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rPr>
                    <a:t>唑来膦酸</a:t>
                  </a:r>
                  <a:endParaRPr lang="en-US" altLang="zh-CN" sz="1200" kern="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endParaRPr>
                </a:p>
                <a:p>
                  <a:pPr marL="0" marR="0" lvl="0" indent="0" algn="ctr" defTabSz="914400" eaLnBrk="1" fontAlgn="auto" latinLnBrk="0" hangingPunct="1">
                    <a:lnSpc>
                      <a:spcPct val="100000"/>
                    </a:lnSpc>
                    <a:spcBef>
                      <a:spcPts val="0"/>
                    </a:spcBef>
                    <a:spcAft>
                      <a:spcPts val="0"/>
                    </a:spcAft>
                    <a:buClrTx/>
                    <a:buSzTx/>
                    <a:buFontTx/>
                    <a:buNone/>
                    <a:defRPr/>
                  </a:pPr>
                  <a:r>
                    <a:rPr lang="en-US" altLang="zh-CN" sz="1200" kern="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rPr>
                    <a:t>NR.</a:t>
                  </a:r>
                  <a:r>
                    <a:rPr lang="zh-CN" altLang="en-US" sz="1200" kern="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rPr>
                    <a:t> </a:t>
                  </a:r>
                  <a:r>
                    <a:rPr lang="en-US" altLang="zh-CN" sz="1200" kern="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rPr>
                    <a:t>vs.</a:t>
                  </a:r>
                  <a:r>
                    <a:rPr lang="zh-CN" altLang="en-US" sz="1200" kern="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rPr>
                    <a:t> </a:t>
                  </a:r>
                  <a:r>
                    <a:rPr lang="en-US" altLang="zh-CN" sz="1200" kern="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rPr>
                    <a:t>26.4</a:t>
                  </a:r>
                  <a:r>
                    <a:rPr lang="zh-CN" altLang="en-US" sz="1200" kern="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rPr>
                    <a:t>个月</a:t>
                  </a:r>
                  <a:endParaRPr kumimoji="0" lang="en-US" altLang="zh-CN" sz="1200" u="none" strike="noStrike" kern="0" cap="none" spc="0" normalizeH="0" baseline="0" noProof="0" dirty="0">
                    <a:ln>
                      <a:noFill/>
                    </a:ln>
                    <a:solidFill>
                      <a:schemeClr val="tx1">
                        <a:lumMod val="65000"/>
                        <a:lumOff val="35000"/>
                      </a:schemeClr>
                    </a:solidFill>
                    <a:effectLst/>
                    <a:uLnTx/>
                    <a:uFillTx/>
                    <a:latin typeface="微软雅黑" panose="020B0503020204020204" charset="-122"/>
                    <a:ea typeface="微软雅黑" panose="020B0503020204020204" charset="-122"/>
                    <a:cs typeface="微软雅黑" panose="020B0503020204020204" charset="-122"/>
                  </a:endParaRPr>
                </a:p>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200" b="1" u="none" strike="noStrike" kern="0" cap="none" spc="0" normalizeH="0" baseline="0" noProof="0" dirty="0">
                      <a:ln>
                        <a:noFill/>
                      </a:ln>
                      <a:solidFill>
                        <a:srgbClr val="F36D52"/>
                      </a:solidFill>
                      <a:effectLst/>
                      <a:uLnTx/>
                      <a:uFillTx/>
                      <a:latin typeface="微软雅黑" panose="020B0503020204020204" charset="-122"/>
                      <a:ea typeface="微软雅黑" panose="020B0503020204020204" charset="-122"/>
                      <a:cs typeface="微软雅黑" panose="020B0503020204020204" charset="-122"/>
                    </a:rPr>
                    <a:t>HR=0.82 </a:t>
                  </a:r>
                  <a:r>
                    <a:rPr kumimoji="0" lang="en-US" altLang="zh-CN" sz="1200" u="none" strike="noStrike" kern="0" cap="none" spc="0" normalizeH="0" baseline="0" noProof="0" dirty="0">
                      <a:ln>
                        <a:noFill/>
                      </a:ln>
                      <a:solidFill>
                        <a:schemeClr val="tx1">
                          <a:lumMod val="65000"/>
                          <a:lumOff val="35000"/>
                        </a:schemeClr>
                      </a:solidFill>
                      <a:effectLst/>
                      <a:uLnTx/>
                      <a:uFillTx/>
                      <a:latin typeface="微软雅黑" panose="020B0503020204020204" charset="-122"/>
                      <a:ea typeface="微软雅黑" panose="020B0503020204020204" charset="-122"/>
                      <a:cs typeface="微软雅黑" panose="020B0503020204020204" charset="-122"/>
                    </a:rPr>
                    <a:t>(95% CI: 0.71-0.95)</a:t>
                  </a:r>
                </a:p>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200" b="1" i="1" u="none" strike="noStrike" kern="0" cap="none" spc="0" normalizeH="0" baseline="0" noProof="0" dirty="0">
                      <a:ln>
                        <a:noFill/>
                      </a:ln>
                      <a:solidFill>
                        <a:srgbClr val="F36D52"/>
                      </a:solidFill>
                      <a:effectLst/>
                      <a:uLnTx/>
                      <a:uFillTx/>
                      <a:latin typeface="微软雅黑" panose="020B0503020204020204" charset="-122"/>
                      <a:ea typeface="微软雅黑" panose="020B0503020204020204" charset="-122"/>
                      <a:cs typeface="微软雅黑" panose="020B0503020204020204" charset="-122"/>
                    </a:rPr>
                    <a:t>P=0.01 (</a:t>
                  </a:r>
                  <a:r>
                    <a:rPr kumimoji="0" lang="zh-CN" altLang="en-US" sz="1200" b="1" i="1" u="none" strike="noStrike" kern="0" cap="none" spc="0" normalizeH="0" baseline="0" noProof="0" dirty="0">
                      <a:ln>
                        <a:noFill/>
                      </a:ln>
                      <a:solidFill>
                        <a:srgbClr val="F36D52"/>
                      </a:solidFill>
                      <a:effectLst/>
                      <a:uLnTx/>
                      <a:uFillTx/>
                      <a:latin typeface="微软雅黑" panose="020B0503020204020204" charset="-122"/>
                      <a:ea typeface="微软雅黑" panose="020B0503020204020204" charset="-122"/>
                      <a:cs typeface="微软雅黑" panose="020B0503020204020204" charset="-122"/>
                    </a:rPr>
                    <a:t>优效</a:t>
                  </a:r>
                  <a:r>
                    <a:rPr kumimoji="0" lang="en-US" altLang="zh-CN" sz="1200" b="1" i="1" u="none" strike="noStrike" kern="0" cap="none" spc="0" normalizeH="0" baseline="0" noProof="0" dirty="0">
                      <a:ln>
                        <a:noFill/>
                      </a:ln>
                      <a:solidFill>
                        <a:srgbClr val="F36D52"/>
                      </a:solidFill>
                      <a:effectLst/>
                      <a:uLnTx/>
                      <a:uFillTx/>
                      <a:latin typeface="微软雅黑" panose="020B0503020204020204" charset="-122"/>
                      <a:ea typeface="微软雅黑" panose="020B0503020204020204" charset="-122"/>
                      <a:cs typeface="微软雅黑" panose="020B0503020204020204" charset="-122"/>
                    </a:rPr>
                    <a:t>)</a:t>
                  </a:r>
                </a:p>
              </p:txBody>
            </p:sp>
          </p:grpSp>
          <p:sp>
            <p:nvSpPr>
              <p:cNvPr id="36" name="矩形 35">
                <a:extLst>
                  <a:ext uri="{FF2B5EF4-FFF2-40B4-BE49-F238E27FC236}">
                    <a16:creationId xmlns:a16="http://schemas.microsoft.com/office/drawing/2014/main" id="{F6A31F4E-A56B-D576-9A81-8E305B43BA09}"/>
                  </a:ext>
                </a:extLst>
              </p:cNvPr>
              <p:cNvSpPr/>
              <p:nvPr/>
            </p:nvSpPr>
            <p:spPr>
              <a:xfrm>
                <a:off x="4090246" y="6139251"/>
                <a:ext cx="1073601" cy="201220"/>
              </a:xfrm>
              <a:prstGeom prst="rect">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100" i="0" u="none" strike="noStrike" kern="0" cap="none" spc="0" normalizeH="0" baseline="0" noProof="0">
                    <a:ln>
                      <a:noFill/>
                    </a:ln>
                    <a:solidFill>
                      <a:srgbClr val="404040"/>
                    </a:solidFill>
                    <a:effectLst/>
                    <a:uLnTx/>
                    <a:uFillTx/>
                    <a:latin typeface="微软雅黑" panose="020B0503020204020204" charset="-122"/>
                    <a:ea typeface="微软雅黑" panose="020B0503020204020204" charset="-122"/>
                    <a:cs typeface="微软雅黑" panose="020B0503020204020204" charset="-122"/>
                  </a:rPr>
                  <a:t>时间 </a:t>
                </a:r>
                <a:r>
                  <a:rPr kumimoji="0" lang="en-US" altLang="zh-CN" sz="1100" i="0" u="none" strike="noStrike" kern="0" cap="none" spc="0" normalizeH="0" baseline="0" noProof="0">
                    <a:ln>
                      <a:noFill/>
                    </a:ln>
                    <a:solidFill>
                      <a:srgbClr val="404040"/>
                    </a:solidFill>
                    <a:effectLst/>
                    <a:uLnTx/>
                    <a:uFillTx/>
                    <a:latin typeface="微软雅黑" panose="020B0503020204020204" charset="-122"/>
                    <a:ea typeface="微软雅黑" panose="020B0503020204020204" charset="-122"/>
                    <a:cs typeface="微软雅黑" panose="020B0503020204020204" charset="-122"/>
                  </a:rPr>
                  <a:t>(</a:t>
                </a:r>
                <a:r>
                  <a:rPr kumimoji="0" lang="zh-CN" altLang="en-US" sz="1100" i="0" u="none" strike="noStrike" kern="0" cap="none" spc="0" normalizeH="0" baseline="0" noProof="0">
                    <a:ln>
                      <a:noFill/>
                    </a:ln>
                    <a:solidFill>
                      <a:srgbClr val="404040"/>
                    </a:solidFill>
                    <a:effectLst/>
                    <a:uLnTx/>
                    <a:uFillTx/>
                    <a:latin typeface="微软雅黑" panose="020B0503020204020204" charset="-122"/>
                    <a:ea typeface="微软雅黑" panose="020B0503020204020204" charset="-122"/>
                    <a:cs typeface="微软雅黑" panose="020B0503020204020204" charset="-122"/>
                  </a:rPr>
                  <a:t>月</a:t>
                </a:r>
                <a:r>
                  <a:rPr kumimoji="0" lang="en-US" altLang="zh-CN" sz="1100" i="0" u="none" strike="noStrike" kern="0" cap="none" spc="0" normalizeH="0" baseline="0" noProof="0">
                    <a:ln>
                      <a:noFill/>
                    </a:ln>
                    <a:solidFill>
                      <a:srgbClr val="404040"/>
                    </a:solidFill>
                    <a:effectLst/>
                    <a:uLnTx/>
                    <a:uFillTx/>
                    <a:latin typeface="微软雅黑" panose="020B0503020204020204" charset="-122"/>
                    <a:ea typeface="微软雅黑" panose="020B0503020204020204" charset="-122"/>
                    <a:cs typeface="微软雅黑" panose="020B0503020204020204" charset="-122"/>
                  </a:rPr>
                  <a:t>)</a:t>
                </a:r>
              </a:p>
            </p:txBody>
          </p:sp>
        </p:grpSp>
        <p:cxnSp>
          <p:nvCxnSpPr>
            <p:cNvPr id="38" name="直接箭头连接符 37">
              <a:extLst>
                <a:ext uri="{FF2B5EF4-FFF2-40B4-BE49-F238E27FC236}">
                  <a16:creationId xmlns:a16="http://schemas.microsoft.com/office/drawing/2014/main" id="{BAD35352-BD6D-A9E2-AE6A-1829832729D7}"/>
                </a:ext>
              </a:extLst>
            </p:cNvPr>
            <p:cNvCxnSpPr>
              <a:cxnSpLocks/>
            </p:cNvCxnSpPr>
            <p:nvPr/>
          </p:nvCxnSpPr>
          <p:spPr>
            <a:xfrm>
              <a:off x="7118169" y="4163471"/>
              <a:ext cx="0" cy="318833"/>
            </a:xfrm>
            <a:prstGeom prst="straightConnector1">
              <a:avLst/>
            </a:prstGeom>
            <a:noFill/>
            <a:ln w="28575" cap="flat" cmpd="sng" algn="ctr">
              <a:solidFill>
                <a:srgbClr val="F26649"/>
              </a:solidFill>
              <a:prstDash val="sysDot"/>
              <a:miter lim="800000"/>
              <a:headEnd type="triangle"/>
              <a:tailEnd type="triangle"/>
            </a:ln>
            <a:effectLst/>
          </p:spPr>
        </p:cxnSp>
      </p:grpSp>
      <p:grpSp>
        <p:nvGrpSpPr>
          <p:cNvPr id="43" name="组合 42">
            <a:extLst>
              <a:ext uri="{FF2B5EF4-FFF2-40B4-BE49-F238E27FC236}">
                <a16:creationId xmlns:a16="http://schemas.microsoft.com/office/drawing/2014/main" id="{515DFDFF-15BE-8B74-2FA9-CA3F16E925F9}"/>
              </a:ext>
            </a:extLst>
          </p:cNvPr>
          <p:cNvGrpSpPr/>
          <p:nvPr/>
        </p:nvGrpSpPr>
        <p:grpSpPr>
          <a:xfrm>
            <a:off x="335862" y="1025632"/>
            <a:ext cx="11538321" cy="1008990"/>
            <a:chOff x="1326474" y="2505242"/>
            <a:chExt cx="9257993" cy="1937859"/>
          </a:xfrm>
        </p:grpSpPr>
        <p:sp>
          <p:nvSpPr>
            <p:cNvPr id="50" name="矩形: 圆角 9">
              <a:extLst>
                <a:ext uri="{FF2B5EF4-FFF2-40B4-BE49-F238E27FC236}">
                  <a16:creationId xmlns:a16="http://schemas.microsoft.com/office/drawing/2014/main" id="{8EA7AA9E-01E0-82BD-F4C4-1F5E5FB38A1A}"/>
                </a:ext>
              </a:extLst>
            </p:cNvPr>
            <p:cNvSpPr/>
            <p:nvPr>
              <p:custDataLst>
                <p:tags r:id="rId3"/>
              </p:custDataLst>
            </p:nvPr>
          </p:nvSpPr>
          <p:spPr>
            <a:xfrm>
              <a:off x="1352728" y="2547135"/>
              <a:ext cx="9231739" cy="1895966"/>
            </a:xfrm>
            <a:prstGeom prst="roundRect">
              <a:avLst>
                <a:gd name="adj" fmla="val 2106"/>
              </a:avLst>
            </a:prstGeom>
            <a:solidFill>
              <a:srgbClr val="EA6F3F">
                <a:alpha val="63000"/>
              </a:srgbClr>
            </a:solidFill>
            <a:ln w="9525">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Calibri" panose="020F0502020204030204" pitchFamily="34" charset="0"/>
              </a:endParaRPr>
            </a:p>
          </p:txBody>
        </p:sp>
        <p:sp>
          <p:nvSpPr>
            <p:cNvPr id="51" name="矩形: 圆角 10">
              <a:extLst>
                <a:ext uri="{FF2B5EF4-FFF2-40B4-BE49-F238E27FC236}">
                  <a16:creationId xmlns:a16="http://schemas.microsoft.com/office/drawing/2014/main" id="{B5F52B05-E27C-AF48-5E5F-95EEA88EF82F}"/>
                </a:ext>
              </a:extLst>
            </p:cNvPr>
            <p:cNvSpPr/>
            <p:nvPr>
              <p:custDataLst>
                <p:tags r:id="rId4"/>
              </p:custDataLst>
            </p:nvPr>
          </p:nvSpPr>
          <p:spPr>
            <a:xfrm>
              <a:off x="1326474" y="2505242"/>
              <a:ext cx="9216000" cy="1842068"/>
            </a:xfrm>
            <a:prstGeom prst="roundRect">
              <a:avLst>
                <a:gd name="adj" fmla="val 2106"/>
              </a:avLst>
            </a:prstGeom>
            <a:solidFill>
              <a:schemeClr val="bg1"/>
            </a:solidFill>
            <a:ln w="12700">
              <a:gradFill flip="none" rotWithShape="1">
                <a:gsLst>
                  <a:gs pos="52000">
                    <a:srgbClr val="FFFFFF"/>
                  </a:gs>
                  <a:gs pos="0">
                    <a:schemeClr val="accent2">
                      <a:lumMod val="40000"/>
                      <a:lumOff val="60000"/>
                    </a:schemeClr>
                  </a:gs>
                  <a:gs pos="100000">
                    <a:srgbClr val="FFFFFF"/>
                  </a:gs>
                </a:gsLst>
                <a:lin ang="4800000" scaled="0"/>
                <a:tileRect/>
              </a:gradFill>
              <a:prstDash val="solid"/>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pPr marL="252000" indent="-252000">
                <a:lnSpc>
                  <a:spcPct val="110000"/>
                </a:lnSpc>
                <a:spcAft>
                  <a:spcPts val="600"/>
                </a:spcAft>
                <a:buClr>
                  <a:srgbClr val="F36D52"/>
                </a:buClr>
                <a:buFont typeface="Wingdings" panose="05000000000000000000" pitchFamily="2" charset="2"/>
                <a:buChar char="Ø"/>
              </a:pPr>
              <a:r>
                <a:rPr lang="zh-CN" altLang="en-US" sz="1500" b="1" kern="100" dirty="0">
                  <a:solidFill>
                    <a:srgbClr val="EB613B"/>
                  </a:solidFill>
                  <a:latin typeface="微软雅黑" panose="020B0503020204020204" charset="-122"/>
                  <a:ea typeface="微软雅黑" panose="020B0503020204020204" charset="-122"/>
                  <a:sym typeface="+mn-lt"/>
                </a:rPr>
                <a:t>加上地舒单抗</a:t>
              </a:r>
              <a:r>
                <a:rPr lang="en-US" altLang="zh-CN" sz="1500" b="1" kern="100" dirty="0">
                  <a:solidFill>
                    <a:srgbClr val="EB613B"/>
                  </a:solidFill>
                  <a:latin typeface="微软雅黑" panose="020B0503020204020204" charset="-122"/>
                  <a:ea typeface="微软雅黑" panose="020B0503020204020204" charset="-122"/>
                  <a:sym typeface="+mn-lt"/>
                </a:rPr>
                <a:t>SRE </a:t>
              </a:r>
              <a:r>
                <a:rPr lang="zh-CN" altLang="en-US" sz="1500" b="1" u="sng" kern="100" dirty="0">
                  <a:solidFill>
                    <a:srgbClr val="EB613B"/>
                  </a:solidFill>
                  <a:latin typeface="微软雅黑" panose="020B0503020204020204" charset="-122"/>
                  <a:ea typeface="微软雅黑" panose="020B0503020204020204" charset="-122"/>
                  <a:sym typeface="+mn-lt"/>
                </a:rPr>
                <a:t>更少发生、</a:t>
              </a:r>
              <a:r>
                <a:rPr lang="zh-CN" altLang="en-US" sz="1500" b="1" u="sng" kern="100" dirty="0">
                  <a:solidFill>
                    <a:srgbClr val="F26649"/>
                  </a:solidFill>
                  <a:latin typeface="微软雅黑" panose="020B0503020204020204" charset="-122"/>
                  <a:ea typeface="微软雅黑" panose="020B0503020204020204" charset="-122"/>
                  <a:sym typeface="+mn-lt"/>
                </a:rPr>
                <a:t>更晚发生</a:t>
              </a:r>
              <a:r>
                <a:rPr lang="zh-CN" altLang="en-US" sz="1500" b="1" kern="100" dirty="0">
                  <a:solidFill>
                    <a:srgbClr val="EB613B"/>
                  </a:solidFill>
                  <a:latin typeface="微软雅黑" panose="020B0503020204020204" charset="-122"/>
                  <a:ea typeface="微软雅黑" panose="020B0503020204020204" charset="-122"/>
                  <a:sym typeface="+mn-lt"/>
                </a:rPr>
                <a:t>：</a:t>
              </a:r>
              <a:r>
                <a:rPr lang="zh-CN" altLang="en-US" sz="1400" kern="100" dirty="0">
                  <a:solidFill>
                    <a:schemeClr val="tx1">
                      <a:lumMod val="65000"/>
                      <a:lumOff val="35000"/>
                    </a:schemeClr>
                  </a:solidFill>
                  <a:latin typeface="微软雅黑" panose="020B0503020204020204" charset="-122"/>
                  <a:ea typeface="微软雅黑" panose="020B0503020204020204" charset="-122"/>
                  <a:sym typeface="+mn-lt"/>
                </a:rPr>
                <a:t>系统治疗加上地舒单抗，乳腺癌骨转移</a:t>
              </a:r>
              <a:r>
                <a:rPr lang="zh-CN" altLang="en-US" sz="1400" kern="1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lt"/>
                </a:rPr>
                <a:t>患者病理性骨折、脊髓压迫等</a:t>
              </a:r>
              <a:r>
                <a:rPr lang="zh-CN" altLang="en-US" sz="1400" kern="100" dirty="0">
                  <a:solidFill>
                    <a:schemeClr val="tx1">
                      <a:lumMod val="65000"/>
                      <a:lumOff val="35000"/>
                    </a:schemeClr>
                  </a:solidFill>
                  <a:latin typeface="微软雅黑" panose="020B0503020204020204" charset="-122"/>
                  <a:ea typeface="微软雅黑" panose="020B0503020204020204" charset="-122"/>
                  <a:sym typeface="+mn-lt"/>
                </a:rPr>
                <a:t>骨相关事件（</a:t>
              </a:r>
              <a:r>
                <a:rPr lang="en-US" altLang="zh-CN" sz="1400" kern="100" dirty="0">
                  <a:solidFill>
                    <a:schemeClr val="tx1">
                      <a:lumMod val="65000"/>
                      <a:lumOff val="35000"/>
                    </a:schemeClr>
                  </a:solidFill>
                  <a:latin typeface="微软雅黑" panose="020B0503020204020204" charset="-122"/>
                  <a:ea typeface="微软雅黑" panose="020B0503020204020204" charset="-122"/>
                  <a:sym typeface="+mn-lt"/>
                </a:rPr>
                <a:t>SRE</a:t>
              </a:r>
              <a:r>
                <a:rPr lang="zh-CN" altLang="en-US" sz="1400" kern="100" dirty="0">
                  <a:solidFill>
                    <a:schemeClr val="tx1">
                      <a:lumMod val="65000"/>
                      <a:lumOff val="35000"/>
                    </a:schemeClr>
                  </a:solidFill>
                  <a:latin typeface="微软雅黑" panose="020B0503020204020204" charset="-122"/>
                  <a:ea typeface="微软雅黑" panose="020B0503020204020204" charset="-122"/>
                  <a:sym typeface="+mn-lt"/>
                </a:rPr>
                <a:t>）的发生率进一步降低， 首次</a:t>
              </a:r>
              <a:r>
                <a:rPr lang="en-US" altLang="zh-CN" sz="1400" kern="1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lt"/>
                </a:rPr>
                <a:t>SRE</a:t>
              </a:r>
              <a:r>
                <a:rPr lang="zh-CN" altLang="en-US" sz="1400" kern="1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lt"/>
                </a:rPr>
                <a:t>的发生风险下降近</a:t>
              </a:r>
              <a:r>
                <a:rPr lang="en-US" altLang="zh-CN" sz="1400" kern="1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lt"/>
                </a:rPr>
                <a:t>20%</a:t>
              </a:r>
              <a:r>
                <a:rPr lang="zh-CN" altLang="en-US" sz="1400" kern="1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lt"/>
                </a:rPr>
                <a:t>，</a:t>
              </a:r>
              <a:r>
                <a:rPr lang="zh-CN" altLang="en-US" sz="1400" kern="100" dirty="0">
                  <a:solidFill>
                    <a:schemeClr val="tx1">
                      <a:lumMod val="65000"/>
                      <a:lumOff val="35000"/>
                    </a:schemeClr>
                  </a:solidFill>
                  <a:latin typeface="微软雅黑" panose="020B0503020204020204" charset="-122"/>
                  <a:ea typeface="微软雅黑" panose="020B0503020204020204" charset="-122"/>
                  <a:sym typeface="+mn-lt"/>
                </a:rPr>
                <a:t>获益长期优于唑来膦酸；唑来膦酸组</a:t>
              </a:r>
              <a:r>
                <a:rPr lang="en-US" altLang="zh-CN" sz="1400" kern="100" dirty="0">
                  <a:solidFill>
                    <a:schemeClr val="tx1">
                      <a:lumMod val="65000"/>
                      <a:lumOff val="35000"/>
                    </a:schemeClr>
                  </a:solidFill>
                  <a:latin typeface="微软雅黑" panose="020B0503020204020204" charset="-122"/>
                  <a:ea typeface="微软雅黑" panose="020B0503020204020204" charset="-122"/>
                  <a:sym typeface="+mn-lt"/>
                </a:rPr>
                <a:t>50%</a:t>
              </a:r>
              <a:r>
                <a:rPr lang="zh-CN" altLang="en-US" sz="1400" kern="100" dirty="0">
                  <a:solidFill>
                    <a:schemeClr val="tx1">
                      <a:lumMod val="65000"/>
                      <a:lumOff val="35000"/>
                    </a:schemeClr>
                  </a:solidFill>
                  <a:latin typeface="微软雅黑" panose="020B0503020204020204" charset="-122"/>
                  <a:ea typeface="微软雅黑" panose="020B0503020204020204" charset="-122"/>
                  <a:sym typeface="+mn-lt"/>
                </a:rPr>
                <a:t>患者在</a:t>
              </a:r>
              <a:r>
                <a:rPr lang="en-US" altLang="zh-CN" sz="1400" kern="100" dirty="0">
                  <a:solidFill>
                    <a:schemeClr val="tx1">
                      <a:lumMod val="65000"/>
                      <a:lumOff val="35000"/>
                    </a:schemeClr>
                  </a:solidFill>
                  <a:latin typeface="微软雅黑" panose="020B0503020204020204" charset="-122"/>
                  <a:ea typeface="微软雅黑" panose="020B0503020204020204" charset="-122"/>
                  <a:sym typeface="+mn-lt"/>
                </a:rPr>
                <a:t>26.4</a:t>
              </a:r>
              <a:r>
                <a:rPr lang="zh-CN" altLang="en-US" sz="1400" kern="100" dirty="0">
                  <a:solidFill>
                    <a:schemeClr val="tx1">
                      <a:lumMod val="65000"/>
                      <a:lumOff val="35000"/>
                    </a:schemeClr>
                  </a:solidFill>
                  <a:latin typeface="微软雅黑" panose="020B0503020204020204" charset="-122"/>
                  <a:ea typeface="微软雅黑" panose="020B0503020204020204" charset="-122"/>
                  <a:sym typeface="+mn-lt"/>
                </a:rPr>
                <a:t>个月内出现首次</a:t>
              </a:r>
              <a:r>
                <a:rPr lang="en-US" altLang="zh-CN" sz="1400" kern="100" dirty="0">
                  <a:solidFill>
                    <a:schemeClr val="tx1">
                      <a:lumMod val="65000"/>
                      <a:lumOff val="35000"/>
                    </a:schemeClr>
                  </a:solidFill>
                  <a:latin typeface="微软雅黑" panose="020B0503020204020204" charset="-122"/>
                  <a:ea typeface="微软雅黑" panose="020B0503020204020204" charset="-122"/>
                  <a:sym typeface="+mn-lt"/>
                </a:rPr>
                <a:t>SRE</a:t>
              </a:r>
              <a:r>
                <a:rPr lang="zh-CN" altLang="en-US" sz="1400" kern="100" dirty="0">
                  <a:solidFill>
                    <a:schemeClr val="tx1">
                      <a:lumMod val="65000"/>
                      <a:lumOff val="35000"/>
                    </a:schemeClr>
                  </a:solidFill>
                  <a:latin typeface="微软雅黑" panose="020B0503020204020204" charset="-122"/>
                  <a:ea typeface="微软雅黑" panose="020B0503020204020204" charset="-122"/>
                  <a:sym typeface="+mn-lt"/>
                </a:rPr>
                <a:t>，地舒单抗组首次</a:t>
              </a:r>
              <a:r>
                <a:rPr lang="en-US" altLang="zh-CN" sz="1400" kern="100" dirty="0">
                  <a:solidFill>
                    <a:schemeClr val="tx1">
                      <a:lumMod val="65000"/>
                      <a:lumOff val="35000"/>
                    </a:schemeClr>
                  </a:solidFill>
                  <a:latin typeface="微软雅黑" panose="020B0503020204020204" charset="-122"/>
                  <a:ea typeface="微软雅黑" panose="020B0503020204020204" charset="-122"/>
                  <a:sym typeface="+mn-lt"/>
                </a:rPr>
                <a:t>SRE</a:t>
              </a:r>
              <a:r>
                <a:rPr lang="zh-CN" altLang="en-US" sz="1400" kern="100" dirty="0">
                  <a:solidFill>
                    <a:schemeClr val="tx1">
                      <a:lumMod val="65000"/>
                      <a:lumOff val="35000"/>
                    </a:schemeClr>
                  </a:solidFill>
                  <a:latin typeface="微软雅黑" panose="020B0503020204020204" charset="-122"/>
                  <a:ea typeface="微软雅黑" panose="020B0503020204020204" charset="-122"/>
                  <a:sym typeface="+mn-lt"/>
                </a:rPr>
                <a:t>发生的中位时间远未达到</a:t>
              </a:r>
              <a:r>
                <a:rPr lang="en-US" altLang="zh-CN" sz="1400" kern="100" baseline="30000" dirty="0">
                  <a:solidFill>
                    <a:schemeClr val="tx1">
                      <a:lumMod val="65000"/>
                      <a:lumOff val="35000"/>
                    </a:schemeClr>
                  </a:solidFill>
                  <a:latin typeface="微软雅黑" panose="020B0503020204020204" charset="-122"/>
                  <a:ea typeface="微软雅黑" panose="020B0503020204020204" charset="-122"/>
                  <a:sym typeface="+mn-lt"/>
                </a:rPr>
                <a:t>1</a:t>
              </a:r>
              <a:r>
                <a:rPr lang="en-US" altLang="zh-CN" sz="1400" kern="100" dirty="0">
                  <a:solidFill>
                    <a:schemeClr val="tx1">
                      <a:lumMod val="65000"/>
                      <a:lumOff val="35000"/>
                    </a:schemeClr>
                  </a:solidFill>
                  <a:latin typeface="微软雅黑" panose="020B0503020204020204" charset="-122"/>
                  <a:ea typeface="微软雅黑" panose="020B0503020204020204" charset="-122"/>
                  <a:sym typeface="+mn-lt"/>
                </a:rPr>
                <a:t>,</a:t>
              </a:r>
              <a:r>
                <a:rPr lang="zh-CN" altLang="en-US" sz="1400" b="1" kern="100" dirty="0">
                  <a:solidFill>
                    <a:srgbClr val="EB613B"/>
                  </a:solidFill>
                  <a:latin typeface="微软雅黑" panose="020B0503020204020204" charset="-122"/>
                  <a:ea typeface="微软雅黑" panose="020B0503020204020204" charset="-122"/>
                  <a:sym typeface="+mn-lt"/>
                </a:rPr>
                <a:t> “少出问题、晚出问题”意味着</a:t>
              </a:r>
              <a:r>
                <a:rPr lang="zh-CN" altLang="en-US" sz="1400" b="1" kern="100" dirty="0">
                  <a:solidFill>
                    <a:srgbClr val="EB613B"/>
                  </a:solidFill>
                  <a:latin typeface="微软雅黑" panose="020B0503020204020204" charset="-122"/>
                  <a:ea typeface="微软雅黑" panose="020B0503020204020204" charset="-122"/>
                  <a:cs typeface="微软雅黑" panose="020B0503020204020204" charset="-122"/>
                  <a:sym typeface="+mn-lt"/>
                </a:rPr>
                <a:t>患者可能获得更长期的高质量生活。</a:t>
              </a:r>
              <a:endParaRPr lang="en-US" altLang="zh-CN" sz="1400" kern="100" dirty="0">
                <a:solidFill>
                  <a:schemeClr val="tx1">
                    <a:lumMod val="65000"/>
                    <a:lumOff val="35000"/>
                  </a:schemeClr>
                </a:solidFill>
                <a:latin typeface="微软雅黑" panose="020B0503020204020204" charset="-122"/>
                <a:ea typeface="微软雅黑" panose="020B0503020204020204" charset="-122"/>
                <a:sym typeface="+mn-lt"/>
              </a:endParaRPr>
            </a:p>
          </p:txBody>
        </p:sp>
      </p:grpSp>
      <p:sp>
        <p:nvSpPr>
          <p:cNvPr id="73" name="矩形 72">
            <a:extLst>
              <a:ext uri="{FF2B5EF4-FFF2-40B4-BE49-F238E27FC236}">
                <a16:creationId xmlns:a16="http://schemas.microsoft.com/office/drawing/2014/main" id="{AC8088C7-3C3F-1CB1-A537-46492BDC7B53}"/>
              </a:ext>
            </a:extLst>
          </p:cNvPr>
          <p:cNvSpPr/>
          <p:nvPr/>
        </p:nvSpPr>
        <p:spPr>
          <a:xfrm>
            <a:off x="-1657" y="1025546"/>
            <a:ext cx="216000" cy="712808"/>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00" b="1">
                <a:solidFill>
                  <a:schemeClr val="accent2">
                    <a:lumMod val="60000"/>
                    <a:lumOff val="40000"/>
                  </a:schemeClr>
                </a:solidFill>
              </a:rPr>
              <a:t>研究设计</a:t>
            </a:r>
            <a:endParaRPr lang="en-US" sz="900" b="1">
              <a:solidFill>
                <a:schemeClr val="accent2">
                  <a:lumMod val="60000"/>
                  <a:lumOff val="40000"/>
                </a:schemeClr>
              </a:solidFill>
            </a:endParaRPr>
          </a:p>
        </p:txBody>
      </p:sp>
      <p:sp>
        <p:nvSpPr>
          <p:cNvPr id="74" name="矩形 73">
            <a:extLst>
              <a:ext uri="{FF2B5EF4-FFF2-40B4-BE49-F238E27FC236}">
                <a16:creationId xmlns:a16="http://schemas.microsoft.com/office/drawing/2014/main" id="{05E5DD3F-EB86-DE63-0B4C-4F07FF16590D}"/>
              </a:ext>
            </a:extLst>
          </p:cNvPr>
          <p:cNvSpPr/>
          <p:nvPr/>
        </p:nvSpPr>
        <p:spPr>
          <a:xfrm>
            <a:off x="-1657" y="1823633"/>
            <a:ext cx="216000" cy="712808"/>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00" b="1">
                <a:solidFill>
                  <a:schemeClr val="accent2">
                    <a:lumMod val="60000"/>
                    <a:lumOff val="40000"/>
                  </a:schemeClr>
                </a:solidFill>
              </a:rPr>
              <a:t>入组患者</a:t>
            </a:r>
            <a:endParaRPr lang="en-US" sz="900" b="1">
              <a:solidFill>
                <a:schemeClr val="accent2">
                  <a:lumMod val="60000"/>
                  <a:lumOff val="40000"/>
                </a:schemeClr>
              </a:solidFill>
            </a:endParaRPr>
          </a:p>
        </p:txBody>
      </p:sp>
      <p:sp>
        <p:nvSpPr>
          <p:cNvPr id="75" name="矩形 74">
            <a:extLst>
              <a:ext uri="{FF2B5EF4-FFF2-40B4-BE49-F238E27FC236}">
                <a16:creationId xmlns:a16="http://schemas.microsoft.com/office/drawing/2014/main" id="{907C9159-F2BE-7223-9C0E-C955B8E9C94E}"/>
              </a:ext>
            </a:extLst>
          </p:cNvPr>
          <p:cNvSpPr/>
          <p:nvPr/>
        </p:nvSpPr>
        <p:spPr>
          <a:xfrm>
            <a:off x="-1657" y="2621720"/>
            <a:ext cx="216000" cy="1087892"/>
          </a:xfrm>
          <a:prstGeom prst="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00" b="1">
                <a:solidFill>
                  <a:srgbClr val="F26649"/>
                </a:solidFill>
              </a:rPr>
              <a:t>更少、更晚</a:t>
            </a:r>
            <a:endParaRPr lang="en-US" sz="900" b="1">
              <a:solidFill>
                <a:srgbClr val="F26649"/>
              </a:solidFill>
            </a:endParaRPr>
          </a:p>
        </p:txBody>
      </p:sp>
      <p:sp>
        <p:nvSpPr>
          <p:cNvPr id="76" name="矩形 75">
            <a:extLst>
              <a:ext uri="{FF2B5EF4-FFF2-40B4-BE49-F238E27FC236}">
                <a16:creationId xmlns:a16="http://schemas.microsoft.com/office/drawing/2014/main" id="{0334BC11-4E00-9334-284C-92EF7F0B189B}"/>
              </a:ext>
            </a:extLst>
          </p:cNvPr>
          <p:cNvSpPr/>
          <p:nvPr/>
        </p:nvSpPr>
        <p:spPr>
          <a:xfrm>
            <a:off x="-1657" y="5391065"/>
            <a:ext cx="216000" cy="712808"/>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00" b="1">
                <a:solidFill>
                  <a:schemeClr val="accent2">
                    <a:lumMod val="60000"/>
                    <a:lumOff val="40000"/>
                  </a:schemeClr>
                </a:solidFill>
              </a:rPr>
              <a:t>安全性</a:t>
            </a:r>
            <a:endParaRPr lang="en-US" sz="900" b="1">
              <a:solidFill>
                <a:schemeClr val="accent2">
                  <a:lumMod val="60000"/>
                  <a:lumOff val="40000"/>
                </a:schemeClr>
              </a:solidFill>
            </a:endParaRPr>
          </a:p>
        </p:txBody>
      </p:sp>
      <p:sp>
        <p:nvSpPr>
          <p:cNvPr id="77" name="矩形 76">
            <a:extLst>
              <a:ext uri="{FF2B5EF4-FFF2-40B4-BE49-F238E27FC236}">
                <a16:creationId xmlns:a16="http://schemas.microsoft.com/office/drawing/2014/main" id="{B4B3FCCF-E1AE-9237-39C2-E2E4C4FD2734}"/>
              </a:ext>
            </a:extLst>
          </p:cNvPr>
          <p:cNvSpPr/>
          <p:nvPr/>
        </p:nvSpPr>
        <p:spPr>
          <a:xfrm>
            <a:off x="-1657" y="4592978"/>
            <a:ext cx="216000" cy="712808"/>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00" b="1">
                <a:solidFill>
                  <a:schemeClr val="accent2">
                    <a:lumMod val="60000"/>
                    <a:lumOff val="40000"/>
                  </a:schemeClr>
                </a:solidFill>
              </a:rPr>
              <a:t>生存质量</a:t>
            </a:r>
            <a:endParaRPr lang="en-US" altLang="zh-CN" sz="900" b="1">
              <a:solidFill>
                <a:schemeClr val="accent2">
                  <a:lumMod val="60000"/>
                  <a:lumOff val="40000"/>
                </a:schemeClr>
              </a:solidFill>
            </a:endParaRPr>
          </a:p>
        </p:txBody>
      </p:sp>
      <p:sp>
        <p:nvSpPr>
          <p:cNvPr id="78" name="矩形 77">
            <a:extLst>
              <a:ext uri="{FF2B5EF4-FFF2-40B4-BE49-F238E27FC236}">
                <a16:creationId xmlns:a16="http://schemas.microsoft.com/office/drawing/2014/main" id="{C1F37FE9-73A8-A2C0-04A8-2EFE7BB7C814}"/>
              </a:ext>
            </a:extLst>
          </p:cNvPr>
          <p:cNvSpPr/>
          <p:nvPr/>
        </p:nvSpPr>
        <p:spPr>
          <a:xfrm>
            <a:off x="-1657" y="3794891"/>
            <a:ext cx="216000" cy="712808"/>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00" b="1">
                <a:solidFill>
                  <a:schemeClr val="accent2">
                    <a:lumMod val="60000"/>
                    <a:lumOff val="40000"/>
                  </a:schemeClr>
                </a:solidFill>
              </a:rPr>
              <a:t>生化指标</a:t>
            </a:r>
            <a:endParaRPr lang="en-US" altLang="zh-CN" sz="900" b="1">
              <a:solidFill>
                <a:schemeClr val="accent2">
                  <a:lumMod val="60000"/>
                  <a:lumOff val="40000"/>
                </a:schemeClr>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9E8B8F-02C2-3243-C828-7CEECF6E396F}"/>
            </a:ext>
          </a:extLst>
        </p:cNvPr>
        <p:cNvGrpSpPr/>
        <p:nvPr/>
      </p:nvGrpSpPr>
      <p:grpSpPr>
        <a:xfrm>
          <a:off x="0" y="0"/>
          <a:ext cx="0" cy="0"/>
          <a:chOff x="0" y="0"/>
          <a:chExt cx="0" cy="0"/>
        </a:xfrm>
      </p:grpSpPr>
      <p:grpSp>
        <p:nvGrpSpPr>
          <p:cNvPr id="5" name="组合 4">
            <a:extLst>
              <a:ext uri="{FF2B5EF4-FFF2-40B4-BE49-F238E27FC236}">
                <a16:creationId xmlns:a16="http://schemas.microsoft.com/office/drawing/2014/main" id="{EDAFF347-0101-9617-CCC6-70EE849294E8}"/>
              </a:ext>
            </a:extLst>
          </p:cNvPr>
          <p:cNvGrpSpPr/>
          <p:nvPr/>
        </p:nvGrpSpPr>
        <p:grpSpPr>
          <a:xfrm>
            <a:off x="462729" y="1718607"/>
            <a:ext cx="3490839" cy="3420786"/>
            <a:chOff x="484395" y="1282700"/>
            <a:chExt cx="4380506" cy="4292600"/>
          </a:xfrm>
        </p:grpSpPr>
        <p:sp>
          <p:nvSpPr>
            <p:cNvPr id="12" name="1">
              <a:extLst>
                <a:ext uri="{FF2B5EF4-FFF2-40B4-BE49-F238E27FC236}">
                  <a16:creationId xmlns:a16="http://schemas.microsoft.com/office/drawing/2014/main" id="{291C72EC-6E8E-9CD9-D2CC-8739693ECA59}"/>
                </a:ext>
              </a:extLst>
            </p:cNvPr>
            <p:cNvSpPr>
              <a:spLocks noChangeAspect="1"/>
            </p:cNvSpPr>
            <p:nvPr/>
          </p:nvSpPr>
          <p:spPr>
            <a:xfrm>
              <a:off x="484395" y="1282700"/>
              <a:ext cx="4380506" cy="4292600"/>
            </a:xfrm>
            <a:prstGeom prst="ellipse">
              <a:avLst/>
            </a:prstGeom>
            <a:noFill/>
            <a:ln w="12700">
              <a:gradFill>
                <a:gsLst>
                  <a:gs pos="40000">
                    <a:srgbClr val="FAC2B6">
                      <a:alpha val="0"/>
                    </a:srgbClr>
                  </a:gs>
                  <a:gs pos="100000">
                    <a:srgbClr val="FAC2B6"/>
                  </a:gs>
                </a:gsLst>
                <a:lin ang="0" scaled="0"/>
              </a:gradFill>
            </a:ln>
            <a:effectLst>
              <a:outerShdw blurRad="127000" dist="63500" dir="2700000" algn="tl" rotWithShape="0">
                <a:schemeClr val="accent1">
                  <a:alpha val="1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none" rtlCol="0" anchor="ctr">
              <a:normAutofit/>
            </a:bodyPr>
            <a:lstStyle/>
            <a:p>
              <a:pPr algn="ctr">
                <a:lnSpc>
                  <a:spcPct val="120000"/>
                </a:lnSpc>
                <a:buSzPct val="25000"/>
              </a:pPr>
              <a:endParaRPr lang="en-US" altLang="zh-CN" sz="4400" b="1" dirty="0">
                <a:solidFill>
                  <a:srgbClr val="FFFFFF"/>
                </a:solidFill>
                <a:cs typeface="+mn-ea"/>
                <a:sym typeface="+mn-lt"/>
              </a:endParaRPr>
            </a:p>
          </p:txBody>
        </p:sp>
        <p:sp>
          <p:nvSpPr>
            <p:cNvPr id="13" name="Title">
              <a:extLst>
                <a:ext uri="{FF2B5EF4-FFF2-40B4-BE49-F238E27FC236}">
                  <a16:creationId xmlns:a16="http://schemas.microsoft.com/office/drawing/2014/main" id="{EB539452-6861-E189-C097-E016AD537C93}"/>
                </a:ext>
              </a:extLst>
            </p:cNvPr>
            <p:cNvSpPr>
              <a:spLocks noChangeAspect="1"/>
            </p:cNvSpPr>
            <p:nvPr/>
          </p:nvSpPr>
          <p:spPr>
            <a:xfrm>
              <a:off x="822074" y="1613603"/>
              <a:ext cx="3705148" cy="3630794"/>
            </a:xfrm>
            <a:prstGeom prst="ellipse">
              <a:avLst/>
            </a:prstGeom>
            <a:gradFill flip="none" rotWithShape="1">
              <a:gsLst>
                <a:gs pos="0">
                  <a:schemeClr val="accent2">
                    <a:lumMod val="60000"/>
                    <a:lumOff val="40000"/>
                    <a:alpha val="100000"/>
                  </a:schemeClr>
                </a:gs>
                <a:gs pos="75000">
                  <a:srgbClr val="F26649"/>
                </a:gs>
              </a:gsLst>
              <a:lin ang="2700000" scaled="0"/>
            </a:gradFill>
            <a:ln w="12700">
              <a:solidFill>
                <a:schemeClr val="bg1"/>
              </a:solidFill>
            </a:ln>
            <a:effectLst>
              <a:outerShdw blurRad="127000" dist="63500" dir="2700000" algn="tl" rotWithShape="0">
                <a:schemeClr val="accent1">
                  <a:alpha val="1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none" rtlCol="0" anchor="ctr">
              <a:normAutofit/>
            </a:bodyPr>
            <a:lstStyle/>
            <a:p>
              <a:pPr marL="0" marR="0" lvl="0" indent="0" algn="ctr" defTabSz="914400" rtl="0" eaLnBrk="1" fontAlgn="auto" latinLnBrk="0" hangingPunct="1">
                <a:lnSpc>
                  <a:spcPct val="120000"/>
                </a:lnSpc>
                <a:buClr>
                  <a:srgbClr val="000000"/>
                </a:buClr>
                <a:buSzTx/>
                <a:buFontTx/>
                <a:buNone/>
                <a:defRPr/>
              </a:pPr>
              <a:r>
                <a:rPr kumimoji="0" lang="zh-CN" altLang="en-US" sz="4400" b="1" i="0" u="none" strike="noStrike" kern="1200" cap="none" spc="0" normalizeH="0" baseline="0" noProof="0" dirty="0">
                  <a:ln>
                    <a:noFill/>
                  </a:ln>
                  <a:solidFill>
                    <a:schemeClr val="bg1"/>
                  </a:solidFill>
                  <a:effectLst/>
                  <a:uLnTx/>
                  <a:uFillTx/>
                  <a:cs typeface="+mn-ea"/>
                  <a:sym typeface="+mn-lt"/>
                </a:rPr>
                <a:t>目 录</a:t>
              </a:r>
            </a:p>
          </p:txBody>
        </p:sp>
      </p:grpSp>
      <p:sp>
        <p:nvSpPr>
          <p:cNvPr id="9" name="ComponentBackground1">
            <a:extLst>
              <a:ext uri="{FF2B5EF4-FFF2-40B4-BE49-F238E27FC236}">
                <a16:creationId xmlns:a16="http://schemas.microsoft.com/office/drawing/2014/main" id="{0A5036EE-68BC-A70D-38FE-7FEBA0AD73AA}"/>
              </a:ext>
            </a:extLst>
          </p:cNvPr>
          <p:cNvSpPr/>
          <p:nvPr>
            <p:custDataLst>
              <p:tags r:id="rId1"/>
            </p:custDataLst>
          </p:nvPr>
        </p:nvSpPr>
        <p:spPr>
          <a:xfrm>
            <a:off x="4253344" y="1032146"/>
            <a:ext cx="7602284" cy="1399862"/>
          </a:xfrm>
          <a:prstGeom prst="roundRect">
            <a:avLst>
              <a:gd name="adj" fmla="val 50000"/>
            </a:avLst>
          </a:prstGeom>
          <a:solidFill>
            <a:schemeClr val="bg1"/>
          </a:solidFill>
          <a:ln w="6350" cap="rnd">
            <a:solidFill>
              <a:schemeClr val="bg1">
                <a:lumMod val="95000"/>
              </a:schemeClr>
            </a:solidFill>
            <a:prstDash val="solid"/>
            <a:round/>
          </a:ln>
          <a:effectLst>
            <a:outerShdw blurRad="50800" dist="38100" dir="2700000" algn="tl" rotWithShape="0">
              <a:schemeClr val="accent2">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normAutofit/>
          </a:bodyPr>
          <a:lstStyle/>
          <a:p>
            <a:pPr algn="r">
              <a:lnSpc>
                <a:spcPct val="120000"/>
              </a:lnSpc>
            </a:pPr>
            <a:endParaRPr lang="zh-CN" altLang="en-US" sz="2800" b="1">
              <a:solidFill>
                <a:schemeClr val="accent1"/>
              </a:solidFill>
              <a:cs typeface="+mn-ea"/>
              <a:sym typeface="+mn-lt"/>
            </a:endParaRPr>
          </a:p>
        </p:txBody>
      </p:sp>
      <p:sp>
        <p:nvSpPr>
          <p:cNvPr id="11" name="Number1">
            <a:extLst>
              <a:ext uri="{FF2B5EF4-FFF2-40B4-BE49-F238E27FC236}">
                <a16:creationId xmlns:a16="http://schemas.microsoft.com/office/drawing/2014/main" id="{532556ED-4932-A2E2-A7F1-E3B2E0D77255}"/>
              </a:ext>
            </a:extLst>
          </p:cNvPr>
          <p:cNvSpPr/>
          <p:nvPr>
            <p:custDataLst>
              <p:tags r:id="rId2"/>
            </p:custDataLst>
          </p:nvPr>
        </p:nvSpPr>
        <p:spPr>
          <a:xfrm>
            <a:off x="4638017" y="1372077"/>
            <a:ext cx="720000" cy="720000"/>
          </a:xfrm>
          <a:prstGeom prst="roundRect">
            <a:avLst>
              <a:gd name="adj" fmla="val 50000"/>
            </a:avLst>
          </a:prstGeom>
          <a:gradFill flip="none" rotWithShape="1">
            <a:gsLst>
              <a:gs pos="0">
                <a:schemeClr val="accent2">
                  <a:lumMod val="60000"/>
                  <a:lumOff val="40000"/>
                </a:schemeClr>
              </a:gs>
              <a:gs pos="75000">
                <a:srgbClr val="F26649"/>
              </a:gs>
            </a:gsLst>
            <a:lin ang="2700000" scaled="0"/>
          </a:gradFill>
          <a:ln>
            <a:solidFill>
              <a:schemeClr val="bg1"/>
            </a:solidFill>
          </a:ln>
          <a:effectLst>
            <a:outerShdw blurRad="50800" dist="50800" dir="5400000" algn="ctr" rotWithShape="0">
              <a:schemeClr val="accent2">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91440" tIns="45720" rIns="91440" bIns="45720" rtlCol="0" anchor="ctr" anchorCtr="0">
            <a:noAutofit/>
          </a:bodyPr>
          <a:lstStyle/>
          <a:p>
            <a:pPr algn="ctr"/>
            <a:r>
              <a:rPr kumimoji="1" lang="en-US" altLang="zh-CN" sz="3200" b="1" dirty="0">
                <a:solidFill>
                  <a:srgbClr val="FFFFFF"/>
                </a:solidFill>
                <a:cs typeface="+mn-ea"/>
                <a:sym typeface="+mn-lt"/>
              </a:rPr>
              <a:t>1</a:t>
            </a:r>
          </a:p>
        </p:txBody>
      </p:sp>
      <p:sp>
        <p:nvSpPr>
          <p:cNvPr id="10" name="Bullet1">
            <a:extLst>
              <a:ext uri="{FF2B5EF4-FFF2-40B4-BE49-F238E27FC236}">
                <a16:creationId xmlns:a16="http://schemas.microsoft.com/office/drawing/2014/main" id="{59CDB45A-49D3-D46B-C318-53FBF37A1747}"/>
              </a:ext>
            </a:extLst>
          </p:cNvPr>
          <p:cNvSpPr txBox="1"/>
          <p:nvPr>
            <p:custDataLst>
              <p:tags r:id="rId3"/>
            </p:custDataLst>
          </p:nvPr>
        </p:nvSpPr>
        <p:spPr bwMode="auto">
          <a:xfrm>
            <a:off x="5522941" y="1579952"/>
            <a:ext cx="6040016" cy="304250"/>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wrap="square" lIns="0" tIns="0" rIns="0" bIns="0" anchor="ctr" anchorCtr="0">
            <a:sp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a:lnSpc>
                <a:spcPct val="120000"/>
              </a:lnSpc>
              <a:defRPr/>
            </a:pPr>
            <a:r>
              <a:rPr lang="zh-CN" altLang="en-US" b="1" kern="0" dirty="0">
                <a:solidFill>
                  <a:srgbClr val="F26649"/>
                </a:solidFill>
                <a:latin typeface="+mn-ea"/>
                <a:cs typeface="+mn-ea"/>
                <a:sym typeface="+mn-lt"/>
              </a:rPr>
              <a:t>乳腺癌骨转移现状与治疗目标</a:t>
            </a:r>
          </a:p>
        </p:txBody>
      </p:sp>
      <p:sp>
        <p:nvSpPr>
          <p:cNvPr id="6" name="ComponentBackground4">
            <a:extLst>
              <a:ext uri="{FF2B5EF4-FFF2-40B4-BE49-F238E27FC236}">
                <a16:creationId xmlns:a16="http://schemas.microsoft.com/office/drawing/2014/main" id="{11D3DB4D-988C-2DDE-CF7C-AEB71C21AF27}"/>
              </a:ext>
            </a:extLst>
          </p:cNvPr>
          <p:cNvSpPr/>
          <p:nvPr>
            <p:custDataLst>
              <p:tags r:id="rId4"/>
            </p:custDataLst>
          </p:nvPr>
        </p:nvSpPr>
        <p:spPr>
          <a:xfrm>
            <a:off x="4299642" y="2728531"/>
            <a:ext cx="7602286" cy="1400400"/>
          </a:xfrm>
          <a:prstGeom prst="roundRect">
            <a:avLst>
              <a:gd name="adj" fmla="val 50000"/>
            </a:avLst>
          </a:prstGeom>
          <a:solidFill>
            <a:schemeClr val="bg1"/>
          </a:solidFill>
          <a:ln w="6350" cap="rnd">
            <a:solidFill>
              <a:schemeClr val="bg1">
                <a:lumMod val="95000"/>
              </a:schemeClr>
            </a:solidFill>
            <a:prstDash val="solid"/>
            <a:rou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normAutofit/>
          </a:bodyPr>
          <a:lstStyle/>
          <a:p>
            <a:pPr algn="r">
              <a:lnSpc>
                <a:spcPct val="120000"/>
              </a:lnSpc>
            </a:pPr>
            <a:endParaRPr lang="zh-CN" altLang="en-US" b="1">
              <a:solidFill>
                <a:schemeClr val="accent1"/>
              </a:solidFill>
              <a:cs typeface="+mn-ea"/>
              <a:sym typeface="+mn-lt"/>
            </a:endParaRPr>
          </a:p>
        </p:txBody>
      </p:sp>
      <p:sp>
        <p:nvSpPr>
          <p:cNvPr id="8" name="Number4">
            <a:extLst>
              <a:ext uri="{FF2B5EF4-FFF2-40B4-BE49-F238E27FC236}">
                <a16:creationId xmlns:a16="http://schemas.microsoft.com/office/drawing/2014/main" id="{59E0E458-33AE-7B0E-1076-2B9204574EAA}"/>
              </a:ext>
            </a:extLst>
          </p:cNvPr>
          <p:cNvSpPr/>
          <p:nvPr>
            <p:custDataLst>
              <p:tags r:id="rId5"/>
            </p:custDataLst>
          </p:nvPr>
        </p:nvSpPr>
        <p:spPr>
          <a:xfrm>
            <a:off x="4638017" y="3068686"/>
            <a:ext cx="722630" cy="720090"/>
          </a:xfrm>
          <a:prstGeom prst="roundRect">
            <a:avLst>
              <a:gd name="adj" fmla="val 50000"/>
            </a:avLst>
          </a:prstGeom>
          <a:solidFill>
            <a:schemeClr val="bg1">
              <a:lumMod val="75000"/>
            </a:schemeClr>
          </a:solidFill>
          <a:ln w="12700">
            <a:solidFill>
              <a:schemeClr val="bg1"/>
            </a:solidFill>
          </a:ln>
          <a:effectLst>
            <a:outerShdw blurRad="127000" dist="63500" dir="2700000" algn="tl" rotWithShape="0">
              <a:schemeClr val="bg1">
                <a:lumMod val="75000"/>
                <a:alpha val="1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91440" tIns="45720" rIns="91440" bIns="45720" rtlCol="0" anchor="ctr" anchorCtr="0">
            <a:normAutofit/>
          </a:bodyPr>
          <a:lstStyle/>
          <a:p>
            <a:pPr algn="ctr"/>
            <a:r>
              <a:rPr kumimoji="1" lang="en-US" altLang="zh-CN" sz="2400" b="1" dirty="0">
                <a:solidFill>
                  <a:srgbClr val="FFFFFF"/>
                </a:solidFill>
                <a:cs typeface="+mn-ea"/>
                <a:sym typeface="+mn-lt"/>
              </a:rPr>
              <a:t>2</a:t>
            </a:r>
          </a:p>
        </p:txBody>
      </p:sp>
      <p:sp>
        <p:nvSpPr>
          <p:cNvPr id="19" name="Bullet1">
            <a:extLst>
              <a:ext uri="{FF2B5EF4-FFF2-40B4-BE49-F238E27FC236}">
                <a16:creationId xmlns:a16="http://schemas.microsoft.com/office/drawing/2014/main" id="{22417470-1D29-94AE-85BC-D547881059A9}"/>
              </a:ext>
            </a:extLst>
          </p:cNvPr>
          <p:cNvSpPr txBox="1"/>
          <p:nvPr>
            <p:custDataLst>
              <p:tags r:id="rId6"/>
            </p:custDataLst>
          </p:nvPr>
        </p:nvSpPr>
        <p:spPr bwMode="auto">
          <a:xfrm>
            <a:off x="5522941" y="3276606"/>
            <a:ext cx="6040016" cy="304250"/>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wrap="square" lIns="0" tIns="0" rIns="0" bIns="0" anchor="ctr" anchorCtr="0">
            <a:sp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a:lnSpc>
                <a:spcPct val="120000"/>
              </a:lnSpc>
              <a:defRPr/>
            </a:pPr>
            <a:r>
              <a:rPr lang="zh-CN" altLang="en-US" b="1" kern="0" dirty="0">
                <a:solidFill>
                  <a:schemeClr val="bg1">
                    <a:lumMod val="50000"/>
                  </a:schemeClr>
                </a:solidFill>
                <a:latin typeface="+mn-ea"/>
                <a:cs typeface="+mn-ea"/>
                <a:sym typeface="+mn-lt"/>
              </a:rPr>
              <a:t>乳腺癌骨转移的规范化治疗</a:t>
            </a:r>
          </a:p>
        </p:txBody>
      </p:sp>
      <p:sp>
        <p:nvSpPr>
          <p:cNvPr id="24" name="ComponentBackground4">
            <a:extLst>
              <a:ext uri="{FF2B5EF4-FFF2-40B4-BE49-F238E27FC236}">
                <a16:creationId xmlns:a16="http://schemas.microsoft.com/office/drawing/2014/main" id="{75CE22A6-276C-2C5B-1344-37A4F2914798}"/>
              </a:ext>
            </a:extLst>
          </p:cNvPr>
          <p:cNvSpPr/>
          <p:nvPr>
            <p:custDataLst>
              <p:tags r:id="rId7"/>
            </p:custDataLst>
          </p:nvPr>
        </p:nvSpPr>
        <p:spPr>
          <a:xfrm>
            <a:off x="4299642" y="4425454"/>
            <a:ext cx="7602286" cy="1400400"/>
          </a:xfrm>
          <a:prstGeom prst="roundRect">
            <a:avLst>
              <a:gd name="adj" fmla="val 50000"/>
            </a:avLst>
          </a:prstGeom>
          <a:solidFill>
            <a:schemeClr val="bg1"/>
          </a:solidFill>
          <a:ln w="6350" cap="rnd">
            <a:solidFill>
              <a:schemeClr val="bg1">
                <a:lumMod val="95000"/>
              </a:schemeClr>
            </a:solidFill>
            <a:prstDash val="solid"/>
            <a:rou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normAutofit/>
          </a:bodyPr>
          <a:lstStyle/>
          <a:p>
            <a:pPr algn="r">
              <a:lnSpc>
                <a:spcPct val="120000"/>
              </a:lnSpc>
            </a:pPr>
            <a:endParaRPr lang="zh-CN" altLang="en-US" b="1">
              <a:solidFill>
                <a:schemeClr val="accent1"/>
              </a:solidFill>
              <a:cs typeface="+mn-ea"/>
              <a:sym typeface="+mn-lt"/>
            </a:endParaRPr>
          </a:p>
        </p:txBody>
      </p:sp>
      <p:sp>
        <p:nvSpPr>
          <p:cNvPr id="25" name="Number4">
            <a:extLst>
              <a:ext uri="{FF2B5EF4-FFF2-40B4-BE49-F238E27FC236}">
                <a16:creationId xmlns:a16="http://schemas.microsoft.com/office/drawing/2014/main" id="{BE75E6C9-E7B5-7BAC-CAB7-5EDB1D63579B}"/>
              </a:ext>
            </a:extLst>
          </p:cNvPr>
          <p:cNvSpPr/>
          <p:nvPr>
            <p:custDataLst>
              <p:tags r:id="rId8"/>
            </p:custDataLst>
          </p:nvPr>
        </p:nvSpPr>
        <p:spPr>
          <a:xfrm>
            <a:off x="4638315" y="4765609"/>
            <a:ext cx="722630" cy="720090"/>
          </a:xfrm>
          <a:prstGeom prst="roundRect">
            <a:avLst>
              <a:gd name="adj" fmla="val 50000"/>
            </a:avLst>
          </a:prstGeom>
          <a:solidFill>
            <a:schemeClr val="bg1">
              <a:lumMod val="75000"/>
            </a:schemeClr>
          </a:solidFill>
          <a:ln w="12700">
            <a:solidFill>
              <a:schemeClr val="bg1"/>
            </a:solidFill>
          </a:ln>
          <a:effectLst>
            <a:outerShdw blurRad="127000" dist="63500" dir="2700000" algn="tl" rotWithShape="0">
              <a:schemeClr val="bg1">
                <a:lumMod val="75000"/>
                <a:alpha val="1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91440" tIns="45720" rIns="91440" bIns="45720" rtlCol="0" anchor="ctr" anchorCtr="0">
            <a:normAutofit/>
          </a:bodyPr>
          <a:lstStyle/>
          <a:p>
            <a:pPr algn="ctr"/>
            <a:r>
              <a:rPr kumimoji="1" lang="en-US" altLang="zh-CN" sz="2400" b="1" dirty="0">
                <a:solidFill>
                  <a:srgbClr val="FFFFFF"/>
                </a:solidFill>
                <a:cs typeface="+mn-ea"/>
                <a:sym typeface="+mn-lt"/>
              </a:rPr>
              <a:t>3</a:t>
            </a:r>
          </a:p>
        </p:txBody>
      </p:sp>
      <p:sp>
        <p:nvSpPr>
          <p:cNvPr id="27" name="Bullet1">
            <a:extLst>
              <a:ext uri="{FF2B5EF4-FFF2-40B4-BE49-F238E27FC236}">
                <a16:creationId xmlns:a16="http://schemas.microsoft.com/office/drawing/2014/main" id="{ECBDBB67-F249-8CB2-03FF-B87CE85DD2F1}"/>
              </a:ext>
            </a:extLst>
          </p:cNvPr>
          <p:cNvSpPr txBox="1"/>
          <p:nvPr>
            <p:custDataLst>
              <p:tags r:id="rId9"/>
            </p:custDataLst>
          </p:nvPr>
        </p:nvSpPr>
        <p:spPr bwMode="auto">
          <a:xfrm>
            <a:off x="5522941" y="4973529"/>
            <a:ext cx="6040016" cy="304250"/>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wrap="square" lIns="0" tIns="0" rIns="0" bIns="0" anchor="ctr" anchorCtr="0">
            <a:sp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a:lnSpc>
                <a:spcPct val="120000"/>
              </a:lnSpc>
              <a:defRPr/>
            </a:pPr>
            <a:r>
              <a:rPr lang="zh-CN" altLang="en-US" b="1" kern="0" dirty="0">
                <a:solidFill>
                  <a:schemeClr val="bg1">
                    <a:lumMod val="50000"/>
                  </a:schemeClr>
                </a:solidFill>
                <a:latin typeface="+mn-ea"/>
                <a:cs typeface="+mn-ea"/>
                <a:sym typeface="+mn-lt"/>
              </a:rPr>
              <a:t>‌从骨转移灶获益到抗肿瘤治疗获益</a:t>
            </a:r>
          </a:p>
        </p:txBody>
      </p:sp>
    </p:spTree>
    <p:extLst>
      <p:ext uri="{BB962C8B-B14F-4D97-AF65-F5344CB8AC3E}">
        <p14:creationId xmlns:p14="http://schemas.microsoft.com/office/powerpoint/2010/main" val="256727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hink-cell data - do not delete"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幻灯片" r:id="rId8" imgW="5715" imgH="5715" progId="TCLayout.ActiveDocument.1">
                  <p:embed/>
                </p:oleObj>
              </mc:Choice>
              <mc:Fallback>
                <p:oleObj name="think-cell 幻灯片" r:id="rId8" imgW="5715" imgH="5715" progId="TCLayout.ActiveDocument.1">
                  <p:embed/>
                  <p:pic>
                    <p:nvPicPr>
                      <p:cNvPr id="5" name="think-cell data - do not delete" hidden="1"/>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62" name="矩形: 圆角 6">
            <a:extLst>
              <a:ext uri="{FF2B5EF4-FFF2-40B4-BE49-F238E27FC236}">
                <a16:creationId xmlns:a16="http://schemas.microsoft.com/office/drawing/2014/main" id="{1E1E53B8-31A7-1D79-4E92-6D3885CC333B}"/>
              </a:ext>
            </a:extLst>
          </p:cNvPr>
          <p:cNvSpPr/>
          <p:nvPr>
            <p:custDataLst>
              <p:tags r:id="rId2"/>
            </p:custDataLst>
          </p:nvPr>
        </p:nvSpPr>
        <p:spPr>
          <a:xfrm>
            <a:off x="340494" y="2156179"/>
            <a:ext cx="11539220" cy="4292554"/>
          </a:xfrm>
          <a:prstGeom prst="roundRect">
            <a:avLst>
              <a:gd name="adj" fmla="val 1933"/>
            </a:avLst>
          </a:prstGeom>
          <a:solidFill>
            <a:schemeClr val="bg1"/>
          </a:solidFill>
          <a:ln>
            <a:gradFill>
              <a:gsLst>
                <a:gs pos="52000">
                  <a:srgbClr val="FFFFFF"/>
                </a:gs>
                <a:gs pos="0">
                  <a:schemeClr val="accent2">
                    <a:lumMod val="40000"/>
                    <a:lumOff val="60000"/>
                  </a:schemeClr>
                </a:gs>
                <a:gs pos="100000">
                  <a:srgbClr val="FFFFFF"/>
                </a:gs>
              </a:gsLst>
              <a:lin ang="4800000" scaled="1"/>
            </a:gradFill>
          </a:ln>
          <a:effectLst>
            <a:outerShdw blurRad="63500" algn="ctr" rotWithShape="0">
              <a:srgbClr val="F26649">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kumimoji="0" lang="zh-CN" altLang="en-US" sz="1200" i="0" u="none" strike="noStrike" kern="1200" cap="none" spc="0" normalizeH="0" baseline="0" noProof="0">
              <a:ln>
                <a:noFill/>
              </a:ln>
              <a:solidFill>
                <a:schemeClr val="tx1"/>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sym typeface="Calibri" panose="020F0502020204030204" pitchFamily="34" charset="0"/>
            </a:endParaRPr>
          </a:p>
        </p:txBody>
      </p:sp>
      <p:sp>
        <p:nvSpPr>
          <p:cNvPr id="63" name="任意多边形 2">
            <a:extLst>
              <a:ext uri="{FF2B5EF4-FFF2-40B4-BE49-F238E27FC236}">
                <a16:creationId xmlns:a16="http://schemas.microsoft.com/office/drawing/2014/main" id="{988D139F-4225-1AD5-09FC-EFCCC7C5D008}"/>
              </a:ext>
            </a:extLst>
          </p:cNvPr>
          <p:cNvSpPr/>
          <p:nvPr/>
        </p:nvSpPr>
        <p:spPr>
          <a:xfrm>
            <a:off x="334963" y="2059918"/>
            <a:ext cx="11539220" cy="404958"/>
          </a:xfrm>
          <a:custGeom>
            <a:avLst/>
            <a:gdLst>
              <a:gd name="connsiteX0" fmla="*/ 0 w 18219"/>
              <a:gd name="connsiteY0" fmla="*/ 212 h 610"/>
              <a:gd name="connsiteX1" fmla="*/ 212 w 18219"/>
              <a:gd name="connsiteY1" fmla="*/ 0 h 610"/>
              <a:gd name="connsiteX2" fmla="*/ 18007 w 18219"/>
              <a:gd name="connsiteY2" fmla="*/ 0 h 610"/>
              <a:gd name="connsiteX3" fmla="*/ 18219 w 18219"/>
              <a:gd name="connsiteY3" fmla="*/ 212 h 610"/>
              <a:gd name="connsiteX4" fmla="*/ 18219 w 18219"/>
              <a:gd name="connsiteY4" fmla="*/ 610 h 610"/>
              <a:gd name="connsiteX5" fmla="*/ 0 w 18219"/>
              <a:gd name="connsiteY5" fmla="*/ 610 h 610"/>
              <a:gd name="connsiteX6" fmla="*/ 0 w 18219"/>
              <a:gd name="connsiteY6" fmla="*/ 212 h 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19" h="610">
                <a:moveTo>
                  <a:pt x="0" y="212"/>
                </a:moveTo>
                <a:cubicBezTo>
                  <a:pt x="0" y="95"/>
                  <a:pt x="95" y="0"/>
                  <a:pt x="212" y="0"/>
                </a:cubicBezTo>
                <a:lnTo>
                  <a:pt x="18007" y="0"/>
                </a:lnTo>
                <a:cubicBezTo>
                  <a:pt x="18124" y="0"/>
                  <a:pt x="18219" y="95"/>
                  <a:pt x="18219" y="212"/>
                </a:cubicBezTo>
                <a:lnTo>
                  <a:pt x="18219" y="610"/>
                </a:lnTo>
                <a:lnTo>
                  <a:pt x="0" y="610"/>
                </a:lnTo>
                <a:lnTo>
                  <a:pt x="0" y="212"/>
                </a:lnTo>
                <a:close/>
              </a:path>
            </a:pathLst>
          </a:custGeom>
          <a:gradFill>
            <a:gsLst>
              <a:gs pos="0">
                <a:srgbClr val="F0894A"/>
              </a:gs>
              <a:gs pos="100000">
                <a:srgbClr val="EB5C29"/>
              </a:gs>
            </a:gsLst>
            <a:lin ang="16200000" scaled="1"/>
          </a:gradFill>
          <a:ln w="12700" cap="flat" cmpd="sng" algn="ctr">
            <a:noFill/>
            <a:prstDash val="solid"/>
            <a:miter lim="800000"/>
          </a:ln>
          <a:effectLst>
            <a:glow rad="12700">
              <a:srgbClr val="F0894A">
                <a:satMod val="175000"/>
                <a:alpha val="40000"/>
              </a:srgbClr>
            </a:glow>
          </a:effectLst>
        </p:spPr>
        <p:txBody>
          <a:bodyPr wrap="none" lIns="0" tIns="0" rIns="0" bIns="0" rtlCol="0" anchor="ctr"/>
          <a:lstStyle/>
          <a:p>
            <a:pPr algn="ctr"/>
            <a:r>
              <a:rPr lang="en-US" altLang="zh-CN" sz="1600" b="1">
                <a:solidFill>
                  <a:schemeClr val="bg1"/>
                </a:solidFill>
                <a:latin typeface="微软雅黑" panose="020B0503020204020204" charset="-122"/>
                <a:ea typeface="微软雅黑" panose="020B0503020204020204" charset="-122"/>
                <a:cs typeface="微软雅黑" panose="020B0503020204020204" charset="-122"/>
                <a:sym typeface="+mn-ea"/>
              </a:rPr>
              <a:t>Study136</a:t>
            </a:r>
            <a:r>
              <a:rPr lang="zh-CN" altLang="en-US" sz="1600" b="1">
                <a:solidFill>
                  <a:schemeClr val="bg1"/>
                </a:solidFill>
                <a:latin typeface="微软雅黑" panose="020B0503020204020204" charset="-122"/>
                <a:ea typeface="微软雅黑" panose="020B0503020204020204" charset="-122"/>
                <a:cs typeface="微软雅黑" panose="020B0503020204020204" charset="-122"/>
                <a:sym typeface="+mn-ea"/>
              </a:rPr>
              <a:t>研究 </a:t>
            </a:r>
            <a:r>
              <a:rPr lang="en-US" altLang="zh-CN" sz="1600" b="1">
                <a:solidFill>
                  <a:schemeClr val="bg1"/>
                </a:solidFill>
                <a:latin typeface="微软雅黑" panose="020B0503020204020204" charset="-122"/>
                <a:ea typeface="微软雅黑" panose="020B0503020204020204" charset="-122"/>
                <a:cs typeface="微软雅黑" panose="020B0503020204020204" charset="-122"/>
                <a:sym typeface="+mn-ea"/>
              </a:rPr>
              <a:t>- </a:t>
            </a:r>
            <a:r>
              <a:rPr lang="zh-CN" altLang="en-US" sz="1600" b="1">
                <a:solidFill>
                  <a:schemeClr val="bg1"/>
                </a:solidFill>
                <a:latin typeface="微软雅黑" panose="020B0503020204020204" charset="-122"/>
                <a:ea typeface="微软雅黑" panose="020B0503020204020204" charset="-122"/>
                <a:cs typeface="微软雅黑" panose="020B0503020204020204" charset="-122"/>
                <a:sym typeface="+mn-ea"/>
              </a:rPr>
              <a:t>乳腺癌骨转移患者</a:t>
            </a:r>
            <a:r>
              <a:rPr lang="en-US" altLang="zh-CN" sz="1600" b="1">
                <a:solidFill>
                  <a:schemeClr val="bg1"/>
                </a:solidFill>
                <a:latin typeface="微软雅黑" panose="020B0503020204020204" charset="-122"/>
                <a:ea typeface="微软雅黑" panose="020B0503020204020204" charset="-122"/>
                <a:cs typeface="微软雅黑" panose="020B0503020204020204" charset="-122"/>
                <a:sym typeface="+mn-ea"/>
              </a:rPr>
              <a:t>SRE</a:t>
            </a:r>
            <a:r>
              <a:rPr lang="zh-CN" altLang="en-US" sz="1600" b="1">
                <a:solidFill>
                  <a:schemeClr val="bg1"/>
                </a:solidFill>
                <a:latin typeface="微软雅黑" panose="020B0503020204020204" charset="-122"/>
                <a:ea typeface="微软雅黑" panose="020B0503020204020204" charset="-122"/>
                <a:cs typeface="微软雅黑" panose="020B0503020204020204" charset="-122"/>
                <a:sym typeface="+mn-ea"/>
              </a:rPr>
              <a:t>累积发生情况</a:t>
            </a:r>
          </a:p>
        </p:txBody>
      </p:sp>
      <p:sp>
        <p:nvSpPr>
          <p:cNvPr id="7" name="标题 6"/>
          <p:cNvSpPr>
            <a:spLocks noGrp="1"/>
          </p:cNvSpPr>
          <p:nvPr>
            <p:ph type="title"/>
          </p:nvPr>
        </p:nvSpPr>
        <p:spPr>
          <a:xfrm>
            <a:off x="497240" y="115527"/>
            <a:ext cx="11161360" cy="726700"/>
          </a:xfrm>
        </p:spPr>
        <p:txBody>
          <a:bodyPr vert="horz">
            <a:noAutofit/>
          </a:bodyPr>
          <a:lstStyle/>
          <a:p>
            <a:pPr algn="l"/>
            <a:r>
              <a:rPr lang="zh-CN" altLang="en-US" sz="2400" dirty="0">
                <a:latin typeface="微软雅黑" panose="020B0503020204020204" charset="-122"/>
                <a:ea typeface="微软雅黑" panose="020B0503020204020204" charset="-122"/>
                <a:cs typeface="微软雅黑" panose="020B0503020204020204" charset="-122"/>
              </a:rPr>
              <a:t>加上地舒单抗，病理性骨折、脊髓压迫等骨相关事件“累积次数更少”</a:t>
            </a:r>
            <a:br>
              <a:rPr lang="zh-CN" altLang="en-US" sz="2400" dirty="0">
                <a:latin typeface="微软雅黑" panose="020B0503020204020204" charset="-122"/>
                <a:ea typeface="微软雅黑" panose="020B0503020204020204" charset="-122"/>
                <a:cs typeface="微软雅黑" panose="020B0503020204020204" charset="-122"/>
              </a:rPr>
            </a:br>
            <a:r>
              <a:rPr lang="zh-CN" altLang="en-US" sz="2400" dirty="0">
                <a:latin typeface="微软雅黑" panose="020B0503020204020204" charset="-122"/>
                <a:ea typeface="微软雅黑" panose="020B0503020204020204" charset="-122"/>
                <a:cs typeface="微软雅黑" panose="020B0503020204020204" charset="-122"/>
              </a:rPr>
              <a:t>减少多次骨相关事件造成更多损害的风险</a:t>
            </a:r>
            <a:endParaRPr lang="zh-TW" altLang="en-US" sz="2400" dirty="0"/>
          </a:p>
        </p:txBody>
      </p:sp>
      <p:sp>
        <p:nvSpPr>
          <p:cNvPr id="45" name="文本框 44"/>
          <p:cNvSpPr txBox="1">
            <a:spLocks/>
          </p:cNvSpPr>
          <p:nvPr>
            <p:custDataLst>
              <p:tags r:id="rId3"/>
            </p:custDataLst>
          </p:nvPr>
        </p:nvSpPr>
        <p:spPr>
          <a:xfrm>
            <a:off x="330200" y="6659245"/>
            <a:ext cx="5293360" cy="198755"/>
          </a:xfrm>
          <a:prstGeom prst="rect">
            <a:avLst/>
          </a:prstGeom>
          <a:noFill/>
        </p:spPr>
        <p:txBody>
          <a:bodyPr wrap="square" rtlCol="0">
            <a:spAutoFit/>
          </a:bodyPr>
          <a:lstStyle/>
          <a:p>
            <a:pPr marL="228600" indent="-228600">
              <a:lnSpc>
                <a:spcPct val="100000"/>
              </a:lnSpc>
              <a:buAutoNum type="arabicPeriod"/>
            </a:pPr>
            <a:r>
              <a:rPr lang="en-US" altLang="zh-TW" sz="700" err="1">
                <a:solidFill>
                  <a:schemeClr val="bg1">
                    <a:lumMod val="50000"/>
                  </a:schemeClr>
                </a:solidFill>
                <a:latin typeface="微软雅黑" panose="020B0503020204020204" charset="-122"/>
                <a:ea typeface="微软雅黑" panose="020B0503020204020204" charset="-122"/>
                <a:cs typeface="微软雅黑" panose="020B0503020204020204" charset="-122"/>
              </a:rPr>
              <a:t>Stopeck</a:t>
            </a:r>
            <a:r>
              <a:rPr lang="en-US" altLang="zh-TW" sz="700">
                <a:solidFill>
                  <a:schemeClr val="bg1">
                    <a:lumMod val="50000"/>
                  </a:schemeClr>
                </a:solidFill>
                <a:latin typeface="微软雅黑" panose="020B0503020204020204" charset="-122"/>
                <a:ea typeface="微软雅黑" panose="020B0503020204020204" charset="-122"/>
                <a:cs typeface="微软雅黑" panose="020B0503020204020204" charset="-122"/>
              </a:rPr>
              <a:t>, Alison T., et al. Journal of clinical oncology 28.35 (2010) 5132-5139.</a:t>
            </a:r>
            <a:endParaRPr lang="zh-TW" altLang="en-US" sz="700">
              <a:solidFill>
                <a:schemeClr val="bg1">
                  <a:lumMod val="50000"/>
                </a:schemeClr>
              </a:solidFill>
              <a:latin typeface="微软雅黑" panose="020B0503020204020204" charset="-122"/>
              <a:ea typeface="微软雅黑" panose="020B0503020204020204" charset="-122"/>
              <a:cs typeface="微软雅黑" panose="020B0503020204020204" charset="-122"/>
            </a:endParaRPr>
          </a:p>
        </p:txBody>
      </p:sp>
      <p:grpSp>
        <p:nvGrpSpPr>
          <p:cNvPr id="10" name="组合 9">
            <a:extLst>
              <a:ext uri="{FF2B5EF4-FFF2-40B4-BE49-F238E27FC236}">
                <a16:creationId xmlns:a16="http://schemas.microsoft.com/office/drawing/2014/main" id="{B716C8D5-6ACF-F890-439C-9FC6B1E3B95E}"/>
              </a:ext>
            </a:extLst>
          </p:cNvPr>
          <p:cNvGrpSpPr>
            <a:grpSpLocks/>
          </p:cNvGrpSpPr>
          <p:nvPr/>
        </p:nvGrpSpPr>
        <p:grpSpPr>
          <a:xfrm>
            <a:off x="497240" y="2663051"/>
            <a:ext cx="7224908" cy="3794043"/>
            <a:chOff x="1005821" y="3102732"/>
            <a:chExt cx="6631204" cy="3319684"/>
          </a:xfrm>
        </p:grpSpPr>
        <p:pic>
          <p:nvPicPr>
            <p:cNvPr id="8" name="图片 7">
              <a:extLst>
                <a:ext uri="{FF2B5EF4-FFF2-40B4-BE49-F238E27FC236}">
                  <a16:creationId xmlns:a16="http://schemas.microsoft.com/office/drawing/2014/main" id="{A82ECCAB-128F-7AB5-014A-C7BE0CF0B9BE}"/>
                </a:ext>
              </a:extLst>
            </p:cNvPr>
            <p:cNvPicPr>
              <a:picLocks noChangeAspect="1"/>
            </p:cNvPicPr>
            <p:nvPr/>
          </p:nvPicPr>
          <p:blipFill rotWithShape="1">
            <a:blip r:embed="rId10"/>
            <a:srcRect l="16969" t="63564" r="1389" b="5227"/>
            <a:stretch/>
          </p:blipFill>
          <p:spPr>
            <a:xfrm>
              <a:off x="1260134" y="3363283"/>
              <a:ext cx="6376891" cy="2863076"/>
            </a:xfrm>
            <a:prstGeom prst="rect">
              <a:avLst/>
            </a:prstGeom>
          </p:spPr>
        </p:pic>
        <p:sp>
          <p:nvSpPr>
            <p:cNvPr id="42" name="矩形 41">
              <a:extLst>
                <a:ext uri="{FF2B5EF4-FFF2-40B4-BE49-F238E27FC236}">
                  <a16:creationId xmlns:a16="http://schemas.microsoft.com/office/drawing/2014/main" id="{FE3194D4-5AA3-7439-7FC9-BEC0659D777E}"/>
                </a:ext>
              </a:extLst>
            </p:cNvPr>
            <p:cNvSpPr>
              <a:spLocks/>
            </p:cNvSpPr>
            <p:nvPr/>
          </p:nvSpPr>
          <p:spPr>
            <a:xfrm>
              <a:off x="1924871" y="3377783"/>
              <a:ext cx="5655825" cy="23982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52" name="组合 51">
              <a:extLst>
                <a:ext uri="{FF2B5EF4-FFF2-40B4-BE49-F238E27FC236}">
                  <a16:creationId xmlns:a16="http://schemas.microsoft.com/office/drawing/2014/main" id="{C587434D-DDAC-0C71-F291-02219C86E2C8}"/>
                </a:ext>
              </a:extLst>
            </p:cNvPr>
            <p:cNvGrpSpPr>
              <a:grpSpLocks/>
            </p:cNvGrpSpPr>
            <p:nvPr/>
          </p:nvGrpSpPr>
          <p:grpSpPr>
            <a:xfrm>
              <a:off x="1921741" y="3672841"/>
              <a:ext cx="5100598" cy="2110902"/>
              <a:chOff x="3129280" y="4779963"/>
              <a:chExt cx="2997835" cy="1280160"/>
            </a:xfrm>
          </p:grpSpPr>
          <p:sp>
            <p:nvSpPr>
              <p:cNvPr id="53" name="任意多边形 36">
                <a:extLst>
                  <a:ext uri="{FF2B5EF4-FFF2-40B4-BE49-F238E27FC236}">
                    <a16:creationId xmlns:a16="http://schemas.microsoft.com/office/drawing/2014/main" id="{0D0AAD82-568C-7485-39B8-7CA1910CA70B}"/>
                  </a:ext>
                </a:extLst>
              </p:cNvPr>
              <p:cNvSpPr>
                <a:spLocks/>
              </p:cNvSpPr>
              <p:nvPr/>
            </p:nvSpPr>
            <p:spPr>
              <a:xfrm>
                <a:off x="3136265" y="5254943"/>
                <a:ext cx="2990850" cy="805180"/>
              </a:xfrm>
              <a:custGeom>
                <a:avLst/>
                <a:gdLst>
                  <a:gd name="connisteX0" fmla="*/ 0 w 2990850"/>
                  <a:gd name="connsiteY0" fmla="*/ 805180 h 805180"/>
                  <a:gd name="connisteX1" fmla="*/ 213360 w 2990850"/>
                  <a:gd name="connsiteY1" fmla="*/ 772160 h 805180"/>
                  <a:gd name="connisteX2" fmla="*/ 271780 w 2990850"/>
                  <a:gd name="connsiteY2" fmla="*/ 744220 h 805180"/>
                  <a:gd name="connisteX3" fmla="*/ 297180 w 2990850"/>
                  <a:gd name="connsiteY3" fmla="*/ 643890 h 805180"/>
                  <a:gd name="connisteX4" fmla="*/ 335915 w 2990850"/>
                  <a:gd name="connsiteY4" fmla="*/ 630555 h 805180"/>
                  <a:gd name="connisteX5" fmla="*/ 505460 w 2990850"/>
                  <a:gd name="connsiteY5" fmla="*/ 594360 h 805180"/>
                  <a:gd name="connisteX6" fmla="*/ 568960 w 2990850"/>
                  <a:gd name="connsiteY6" fmla="*/ 580390 h 805180"/>
                  <a:gd name="connisteX7" fmla="*/ 605155 w 2990850"/>
                  <a:gd name="connsiteY7" fmla="*/ 508000 h 805180"/>
                  <a:gd name="connisteX8" fmla="*/ 666115 w 2990850"/>
                  <a:gd name="connsiteY8" fmla="*/ 494030 h 805180"/>
                  <a:gd name="connisteX9" fmla="*/ 785495 w 2990850"/>
                  <a:gd name="connsiteY9" fmla="*/ 483235 h 805180"/>
                  <a:gd name="connisteX10" fmla="*/ 849630 w 2990850"/>
                  <a:gd name="connsiteY10" fmla="*/ 477520 h 805180"/>
                  <a:gd name="connisteX11" fmla="*/ 902335 w 2990850"/>
                  <a:gd name="connsiteY11" fmla="*/ 422275 h 805180"/>
                  <a:gd name="connisteX12" fmla="*/ 991235 w 2990850"/>
                  <a:gd name="connsiteY12" fmla="*/ 408305 h 805180"/>
                  <a:gd name="connisteX13" fmla="*/ 1108075 w 2990850"/>
                  <a:gd name="connsiteY13" fmla="*/ 380365 h 805180"/>
                  <a:gd name="connisteX14" fmla="*/ 1163320 w 2990850"/>
                  <a:gd name="connsiteY14" fmla="*/ 355600 h 805180"/>
                  <a:gd name="connisteX15" fmla="*/ 1210310 w 2990850"/>
                  <a:gd name="connsiteY15" fmla="*/ 325120 h 805180"/>
                  <a:gd name="connisteX16" fmla="*/ 1416050 w 2990850"/>
                  <a:gd name="connsiteY16" fmla="*/ 297180 h 805180"/>
                  <a:gd name="connisteX17" fmla="*/ 1482725 w 2990850"/>
                  <a:gd name="connsiteY17" fmla="*/ 263525 h 805180"/>
                  <a:gd name="connisteX18" fmla="*/ 1635760 w 2990850"/>
                  <a:gd name="connsiteY18" fmla="*/ 244475 h 805180"/>
                  <a:gd name="connisteX19" fmla="*/ 1732915 w 2990850"/>
                  <a:gd name="connsiteY19" fmla="*/ 230505 h 805180"/>
                  <a:gd name="connisteX20" fmla="*/ 1793875 w 2990850"/>
                  <a:gd name="connsiteY20" fmla="*/ 200025 h 805180"/>
                  <a:gd name="connisteX21" fmla="*/ 1932305 w 2990850"/>
                  <a:gd name="connsiteY21" fmla="*/ 186055 h 805180"/>
                  <a:gd name="connisteX22" fmla="*/ 2030095 w 2990850"/>
                  <a:gd name="connsiteY22" fmla="*/ 174625 h 805180"/>
                  <a:gd name="connisteX23" fmla="*/ 2121535 w 2990850"/>
                  <a:gd name="connsiteY23" fmla="*/ 125095 h 805180"/>
                  <a:gd name="connisteX24" fmla="*/ 2243455 w 2990850"/>
                  <a:gd name="connsiteY24" fmla="*/ 116840 h 805180"/>
                  <a:gd name="connisteX25" fmla="*/ 2307590 w 2990850"/>
                  <a:gd name="connsiteY25" fmla="*/ 107950 h 805180"/>
                  <a:gd name="connisteX26" fmla="*/ 2388235 w 2990850"/>
                  <a:gd name="connsiteY26" fmla="*/ 66675 h 805180"/>
                  <a:gd name="connisteX27" fmla="*/ 2521585 w 2990850"/>
                  <a:gd name="connsiteY27" fmla="*/ 66675 h 805180"/>
                  <a:gd name="connisteX28" fmla="*/ 2560320 w 2990850"/>
                  <a:gd name="connsiteY28" fmla="*/ 52705 h 805180"/>
                  <a:gd name="connisteX29" fmla="*/ 2607310 w 2990850"/>
                  <a:gd name="connsiteY29" fmla="*/ 52705 h 805180"/>
                  <a:gd name="connisteX30" fmla="*/ 2610485 w 2990850"/>
                  <a:gd name="connsiteY30" fmla="*/ 22225 h 805180"/>
                  <a:gd name="connisteX31" fmla="*/ 2646045 w 2990850"/>
                  <a:gd name="connsiteY31" fmla="*/ 24765 h 805180"/>
                  <a:gd name="connisteX32" fmla="*/ 2654300 w 2990850"/>
                  <a:gd name="connsiteY32" fmla="*/ 0 h 805180"/>
                  <a:gd name="connisteX33" fmla="*/ 2987675 w 2990850"/>
                  <a:gd name="connsiteY33" fmla="*/ 0 h 805180"/>
                  <a:gd name="connisteX34" fmla="*/ 2990850 w 2990850"/>
                  <a:gd name="connsiteY34" fmla="*/ 0 h 80518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 ang="0">
                    <a:pos x="connisteX30" y="connsiteY30"/>
                  </a:cxn>
                  <a:cxn ang="0">
                    <a:pos x="connisteX31" y="connsiteY31"/>
                  </a:cxn>
                  <a:cxn ang="0">
                    <a:pos x="connisteX32" y="connsiteY32"/>
                  </a:cxn>
                  <a:cxn ang="0">
                    <a:pos x="connisteX33" y="connsiteY33"/>
                  </a:cxn>
                  <a:cxn ang="0">
                    <a:pos x="connisteX34" y="connsiteY34"/>
                  </a:cxn>
                </a:cxnLst>
                <a:rect l="l" t="t" r="r" b="b"/>
                <a:pathLst>
                  <a:path w="2990850" h="805180">
                    <a:moveTo>
                      <a:pt x="0" y="805180"/>
                    </a:moveTo>
                    <a:lnTo>
                      <a:pt x="213360" y="772160"/>
                    </a:lnTo>
                    <a:lnTo>
                      <a:pt x="271780" y="744220"/>
                    </a:lnTo>
                    <a:lnTo>
                      <a:pt x="297180" y="643890"/>
                    </a:lnTo>
                    <a:lnTo>
                      <a:pt x="335915" y="630555"/>
                    </a:lnTo>
                    <a:lnTo>
                      <a:pt x="505460" y="594360"/>
                    </a:lnTo>
                    <a:lnTo>
                      <a:pt x="568960" y="580390"/>
                    </a:lnTo>
                    <a:lnTo>
                      <a:pt x="605155" y="508000"/>
                    </a:lnTo>
                    <a:lnTo>
                      <a:pt x="666115" y="494030"/>
                    </a:lnTo>
                    <a:lnTo>
                      <a:pt x="785495" y="483235"/>
                    </a:lnTo>
                    <a:lnTo>
                      <a:pt x="849630" y="477520"/>
                    </a:lnTo>
                    <a:lnTo>
                      <a:pt x="902335" y="422275"/>
                    </a:lnTo>
                    <a:lnTo>
                      <a:pt x="991235" y="408305"/>
                    </a:lnTo>
                    <a:lnTo>
                      <a:pt x="1108075" y="380365"/>
                    </a:lnTo>
                    <a:lnTo>
                      <a:pt x="1163320" y="355600"/>
                    </a:lnTo>
                    <a:lnTo>
                      <a:pt x="1210310" y="325120"/>
                    </a:lnTo>
                    <a:lnTo>
                      <a:pt x="1416050" y="297180"/>
                    </a:lnTo>
                    <a:lnTo>
                      <a:pt x="1482725" y="263525"/>
                    </a:lnTo>
                    <a:lnTo>
                      <a:pt x="1635760" y="244475"/>
                    </a:lnTo>
                    <a:lnTo>
                      <a:pt x="1732915" y="230505"/>
                    </a:lnTo>
                    <a:lnTo>
                      <a:pt x="1793875" y="200025"/>
                    </a:lnTo>
                    <a:lnTo>
                      <a:pt x="1932305" y="186055"/>
                    </a:lnTo>
                    <a:lnTo>
                      <a:pt x="2030095" y="174625"/>
                    </a:lnTo>
                    <a:lnTo>
                      <a:pt x="2121535" y="125095"/>
                    </a:lnTo>
                    <a:lnTo>
                      <a:pt x="2243455" y="116840"/>
                    </a:lnTo>
                    <a:lnTo>
                      <a:pt x="2307590" y="107950"/>
                    </a:lnTo>
                    <a:lnTo>
                      <a:pt x="2388235" y="66675"/>
                    </a:lnTo>
                    <a:lnTo>
                      <a:pt x="2521585" y="66675"/>
                    </a:lnTo>
                    <a:lnTo>
                      <a:pt x="2560320" y="52705"/>
                    </a:lnTo>
                    <a:lnTo>
                      <a:pt x="2607310" y="52705"/>
                    </a:lnTo>
                    <a:lnTo>
                      <a:pt x="2610485" y="22225"/>
                    </a:lnTo>
                    <a:lnTo>
                      <a:pt x="2646045" y="24765"/>
                    </a:lnTo>
                    <a:lnTo>
                      <a:pt x="2654300" y="0"/>
                    </a:lnTo>
                    <a:lnTo>
                      <a:pt x="2987675" y="0"/>
                    </a:lnTo>
                    <a:lnTo>
                      <a:pt x="2990850" y="0"/>
                    </a:lnTo>
                  </a:path>
                </a:pathLst>
              </a:custGeom>
              <a:noFill/>
              <a:ln w="38100">
                <a:solidFill>
                  <a:srgbClr val="F26649"/>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TW" altLang="en-US"/>
              </a:p>
            </p:txBody>
          </p:sp>
          <p:sp>
            <p:nvSpPr>
              <p:cNvPr id="54" name="任意多边形 37">
                <a:extLst>
                  <a:ext uri="{FF2B5EF4-FFF2-40B4-BE49-F238E27FC236}">
                    <a16:creationId xmlns:a16="http://schemas.microsoft.com/office/drawing/2014/main" id="{861F731F-BF41-4AC6-7D85-733BBBEBFA2A}"/>
                  </a:ext>
                </a:extLst>
              </p:cNvPr>
              <p:cNvSpPr>
                <a:spLocks/>
              </p:cNvSpPr>
              <p:nvPr/>
            </p:nvSpPr>
            <p:spPr>
              <a:xfrm>
                <a:off x="3129280" y="4779963"/>
                <a:ext cx="2980055" cy="1280160"/>
              </a:xfrm>
              <a:custGeom>
                <a:avLst/>
                <a:gdLst>
                  <a:gd name="connisteX0" fmla="*/ 0 w 2980055"/>
                  <a:gd name="connsiteY0" fmla="*/ 1280160 h 1280160"/>
                  <a:gd name="connisteX1" fmla="*/ 233045 w 2980055"/>
                  <a:gd name="connsiteY1" fmla="*/ 1229995 h 1280160"/>
                  <a:gd name="connisteX2" fmla="*/ 260985 w 2980055"/>
                  <a:gd name="connsiteY2" fmla="*/ 1210945 h 1280160"/>
                  <a:gd name="connisteX3" fmla="*/ 291465 w 2980055"/>
                  <a:gd name="connsiteY3" fmla="*/ 1141095 h 1280160"/>
                  <a:gd name="connisteX4" fmla="*/ 311150 w 2980055"/>
                  <a:gd name="connsiteY4" fmla="*/ 1104900 h 1280160"/>
                  <a:gd name="connisteX5" fmla="*/ 499745 w 2980055"/>
                  <a:gd name="connsiteY5" fmla="*/ 1043940 h 1280160"/>
                  <a:gd name="connisteX6" fmla="*/ 560705 w 2980055"/>
                  <a:gd name="connsiteY6" fmla="*/ 1021715 h 1280160"/>
                  <a:gd name="connisteX7" fmla="*/ 602615 w 2980055"/>
                  <a:gd name="connsiteY7" fmla="*/ 944245 h 1280160"/>
                  <a:gd name="connisteX8" fmla="*/ 749935 w 2980055"/>
                  <a:gd name="connsiteY8" fmla="*/ 916305 h 1280160"/>
                  <a:gd name="connisteX9" fmla="*/ 827405 w 2980055"/>
                  <a:gd name="connsiteY9" fmla="*/ 894080 h 1280160"/>
                  <a:gd name="connisteX10" fmla="*/ 891540 w 2980055"/>
                  <a:gd name="connsiteY10" fmla="*/ 852170 h 1280160"/>
                  <a:gd name="connisteX11" fmla="*/ 1071880 w 2980055"/>
                  <a:gd name="connsiteY11" fmla="*/ 810895 h 1280160"/>
                  <a:gd name="connisteX12" fmla="*/ 1127760 w 2980055"/>
                  <a:gd name="connsiteY12" fmla="*/ 780415 h 1280160"/>
                  <a:gd name="connisteX13" fmla="*/ 1177290 w 2980055"/>
                  <a:gd name="connsiteY13" fmla="*/ 735965 h 1280160"/>
                  <a:gd name="connisteX14" fmla="*/ 1238885 w 2980055"/>
                  <a:gd name="connsiteY14" fmla="*/ 727710 h 1280160"/>
                  <a:gd name="connisteX15" fmla="*/ 1380490 w 2980055"/>
                  <a:gd name="connsiteY15" fmla="*/ 708025 h 1280160"/>
                  <a:gd name="connisteX16" fmla="*/ 1435735 w 2980055"/>
                  <a:gd name="connsiteY16" fmla="*/ 694055 h 1280160"/>
                  <a:gd name="connisteX17" fmla="*/ 1482725 w 2980055"/>
                  <a:gd name="connsiteY17" fmla="*/ 638810 h 1280160"/>
                  <a:gd name="connisteX18" fmla="*/ 1704975 w 2980055"/>
                  <a:gd name="connsiteY18" fmla="*/ 599440 h 1280160"/>
                  <a:gd name="connisteX19" fmla="*/ 1738630 w 2980055"/>
                  <a:gd name="connsiteY19" fmla="*/ 568960 h 1280160"/>
                  <a:gd name="connisteX20" fmla="*/ 1757680 w 2980055"/>
                  <a:gd name="connsiteY20" fmla="*/ 527685 h 1280160"/>
                  <a:gd name="connisteX21" fmla="*/ 1805305 w 2980055"/>
                  <a:gd name="connsiteY21" fmla="*/ 505460 h 1280160"/>
                  <a:gd name="connisteX22" fmla="*/ 1885315 w 2980055"/>
                  <a:gd name="connsiteY22" fmla="*/ 497205 h 1280160"/>
                  <a:gd name="connisteX23" fmla="*/ 1974215 w 2980055"/>
                  <a:gd name="connsiteY23" fmla="*/ 471805 h 1280160"/>
                  <a:gd name="connisteX24" fmla="*/ 2016125 w 2980055"/>
                  <a:gd name="connsiteY24" fmla="*/ 449580 h 1280160"/>
                  <a:gd name="connisteX25" fmla="*/ 2046605 w 2980055"/>
                  <a:gd name="connsiteY25" fmla="*/ 396875 h 1280160"/>
                  <a:gd name="connisteX26" fmla="*/ 2135505 w 2980055"/>
                  <a:gd name="connsiteY26" fmla="*/ 372110 h 1280160"/>
                  <a:gd name="connisteX27" fmla="*/ 2396490 w 2980055"/>
                  <a:gd name="connsiteY27" fmla="*/ 274955 h 1280160"/>
                  <a:gd name="connisteX28" fmla="*/ 2513330 w 2980055"/>
                  <a:gd name="connsiteY28" fmla="*/ 252730 h 1280160"/>
                  <a:gd name="connisteX29" fmla="*/ 2610485 w 2980055"/>
                  <a:gd name="connsiteY29" fmla="*/ 222250 h 1280160"/>
                  <a:gd name="connisteX30" fmla="*/ 2657475 w 2980055"/>
                  <a:gd name="connsiteY30" fmla="*/ 149860 h 1280160"/>
                  <a:gd name="connisteX31" fmla="*/ 2735580 w 2980055"/>
                  <a:gd name="connsiteY31" fmla="*/ 152400 h 1280160"/>
                  <a:gd name="connisteX32" fmla="*/ 2788285 w 2980055"/>
                  <a:gd name="connsiteY32" fmla="*/ 121920 h 1280160"/>
                  <a:gd name="connisteX33" fmla="*/ 2835275 w 2980055"/>
                  <a:gd name="connsiteY33" fmla="*/ 121920 h 1280160"/>
                  <a:gd name="connisteX34" fmla="*/ 2857500 w 2980055"/>
                  <a:gd name="connsiteY34" fmla="*/ 121920 h 1280160"/>
                  <a:gd name="connisteX35" fmla="*/ 2865755 w 2980055"/>
                  <a:gd name="connsiteY35" fmla="*/ 83185 h 1280160"/>
                  <a:gd name="connisteX36" fmla="*/ 2974340 w 2980055"/>
                  <a:gd name="connsiteY36" fmla="*/ 85725 h 1280160"/>
                  <a:gd name="connisteX37" fmla="*/ 2980055 w 2980055"/>
                  <a:gd name="connsiteY37" fmla="*/ 0 h 128016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 ang="0">
                    <a:pos x="connisteX30" y="connsiteY30"/>
                  </a:cxn>
                  <a:cxn ang="0">
                    <a:pos x="connisteX31" y="connsiteY31"/>
                  </a:cxn>
                  <a:cxn ang="0">
                    <a:pos x="connisteX32" y="connsiteY32"/>
                  </a:cxn>
                  <a:cxn ang="0">
                    <a:pos x="connisteX33" y="connsiteY33"/>
                  </a:cxn>
                  <a:cxn ang="0">
                    <a:pos x="connisteX34" y="connsiteY34"/>
                  </a:cxn>
                  <a:cxn ang="0">
                    <a:pos x="connisteX35" y="connsiteY35"/>
                  </a:cxn>
                  <a:cxn ang="0">
                    <a:pos x="connisteX36" y="connsiteY36"/>
                  </a:cxn>
                  <a:cxn ang="0">
                    <a:pos x="connisteX37" y="connsiteY37"/>
                  </a:cxn>
                </a:cxnLst>
                <a:rect l="l" t="t" r="r" b="b"/>
                <a:pathLst>
                  <a:path w="2980055" h="1280160">
                    <a:moveTo>
                      <a:pt x="0" y="1280160"/>
                    </a:moveTo>
                    <a:lnTo>
                      <a:pt x="233045" y="1229995"/>
                    </a:lnTo>
                    <a:lnTo>
                      <a:pt x="260985" y="1210945"/>
                    </a:lnTo>
                    <a:lnTo>
                      <a:pt x="291465" y="1141095"/>
                    </a:lnTo>
                    <a:lnTo>
                      <a:pt x="311150" y="1104900"/>
                    </a:lnTo>
                    <a:lnTo>
                      <a:pt x="499745" y="1043940"/>
                    </a:lnTo>
                    <a:lnTo>
                      <a:pt x="560705" y="1021715"/>
                    </a:lnTo>
                    <a:lnTo>
                      <a:pt x="602615" y="944245"/>
                    </a:lnTo>
                    <a:lnTo>
                      <a:pt x="749935" y="916305"/>
                    </a:lnTo>
                    <a:lnTo>
                      <a:pt x="827405" y="894080"/>
                    </a:lnTo>
                    <a:lnTo>
                      <a:pt x="891540" y="852170"/>
                    </a:lnTo>
                    <a:lnTo>
                      <a:pt x="1071880" y="810895"/>
                    </a:lnTo>
                    <a:lnTo>
                      <a:pt x="1127760" y="780415"/>
                    </a:lnTo>
                    <a:lnTo>
                      <a:pt x="1177290" y="735965"/>
                    </a:lnTo>
                    <a:lnTo>
                      <a:pt x="1238885" y="727710"/>
                    </a:lnTo>
                    <a:lnTo>
                      <a:pt x="1380490" y="708025"/>
                    </a:lnTo>
                    <a:lnTo>
                      <a:pt x="1435735" y="694055"/>
                    </a:lnTo>
                    <a:lnTo>
                      <a:pt x="1482725" y="638810"/>
                    </a:lnTo>
                    <a:lnTo>
                      <a:pt x="1704975" y="599440"/>
                    </a:lnTo>
                    <a:lnTo>
                      <a:pt x="1738630" y="568960"/>
                    </a:lnTo>
                    <a:lnTo>
                      <a:pt x="1757680" y="527685"/>
                    </a:lnTo>
                    <a:lnTo>
                      <a:pt x="1805305" y="505460"/>
                    </a:lnTo>
                    <a:lnTo>
                      <a:pt x="1885315" y="497205"/>
                    </a:lnTo>
                    <a:lnTo>
                      <a:pt x="1974215" y="471805"/>
                    </a:lnTo>
                    <a:lnTo>
                      <a:pt x="2016125" y="449580"/>
                    </a:lnTo>
                    <a:lnTo>
                      <a:pt x="2046605" y="396875"/>
                    </a:lnTo>
                    <a:lnTo>
                      <a:pt x="2135505" y="372110"/>
                    </a:lnTo>
                    <a:lnTo>
                      <a:pt x="2396490" y="274955"/>
                    </a:lnTo>
                    <a:lnTo>
                      <a:pt x="2513330" y="252730"/>
                    </a:lnTo>
                    <a:lnTo>
                      <a:pt x="2610485" y="222250"/>
                    </a:lnTo>
                    <a:lnTo>
                      <a:pt x="2657475" y="149860"/>
                    </a:lnTo>
                    <a:lnTo>
                      <a:pt x="2735580" y="152400"/>
                    </a:lnTo>
                    <a:lnTo>
                      <a:pt x="2788285" y="121920"/>
                    </a:lnTo>
                    <a:lnTo>
                      <a:pt x="2835275" y="121920"/>
                    </a:lnTo>
                    <a:lnTo>
                      <a:pt x="2857500" y="121920"/>
                    </a:lnTo>
                    <a:lnTo>
                      <a:pt x="2865755" y="83185"/>
                    </a:lnTo>
                    <a:lnTo>
                      <a:pt x="2974340" y="85725"/>
                    </a:lnTo>
                    <a:lnTo>
                      <a:pt x="2980055" y="0"/>
                    </a:lnTo>
                  </a:path>
                </a:pathLst>
              </a:custGeom>
              <a:noFill/>
              <a:ln w="38100" cmpd="sng">
                <a:solidFill>
                  <a:schemeClr val="bg1">
                    <a:lumMod val="75000"/>
                  </a:schemeClr>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TW" altLang="en-US"/>
              </a:p>
            </p:txBody>
          </p:sp>
        </p:grpSp>
        <p:sp>
          <p:nvSpPr>
            <p:cNvPr id="55" name="矩形 54">
              <a:extLst>
                <a:ext uri="{FF2B5EF4-FFF2-40B4-BE49-F238E27FC236}">
                  <a16:creationId xmlns:a16="http://schemas.microsoft.com/office/drawing/2014/main" id="{74BF5539-A43C-2D29-5C8B-93B3AB02D023}"/>
                </a:ext>
              </a:extLst>
            </p:cNvPr>
            <p:cNvSpPr>
              <a:spLocks/>
            </p:cNvSpPr>
            <p:nvPr/>
          </p:nvSpPr>
          <p:spPr>
            <a:xfrm rot="16200000">
              <a:off x="-143779" y="4252332"/>
              <a:ext cx="2706644" cy="407444"/>
            </a:xfrm>
            <a:prstGeom prst="rect">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TW" sz="1200" i="0" u="none" strike="noStrike" kern="0" cap="none" spc="0" normalizeH="0" baseline="0" noProof="0">
                  <a:ln>
                    <a:noFill/>
                  </a:ln>
                  <a:solidFill>
                    <a:srgbClr val="404040"/>
                  </a:solidFill>
                  <a:effectLst/>
                  <a:uLnTx/>
                  <a:uFillTx/>
                  <a:latin typeface="Calibri" panose="020F0502020204030204"/>
                  <a:ea typeface="微软雅黑" panose="020B0503020204020204" charset="-122"/>
                  <a:cs typeface="Arial" panose="020B0604020202020204" pitchFamily="34" charset="0"/>
                </a:rPr>
                <a:t>SRE</a:t>
              </a:r>
              <a:r>
                <a:rPr kumimoji="0" lang="zh-TW" altLang="en-US" sz="1200" i="0" u="none" strike="noStrike" kern="0" cap="none" spc="0" normalizeH="0" baseline="0" noProof="0">
                  <a:ln>
                    <a:noFill/>
                  </a:ln>
                  <a:solidFill>
                    <a:srgbClr val="404040"/>
                  </a:solidFill>
                  <a:effectLst/>
                  <a:uLnTx/>
                  <a:uFillTx/>
                  <a:latin typeface="Calibri" panose="020F0502020204030204"/>
                  <a:ea typeface="微软雅黑" panose="020B0503020204020204" charset="-122"/>
                  <a:cs typeface="Arial" panose="020B0604020202020204" pitchFamily="34" charset="0"/>
                </a:rPr>
                <a:t>的平均累积数量</a:t>
              </a:r>
            </a:p>
          </p:txBody>
        </p:sp>
        <p:sp>
          <p:nvSpPr>
            <p:cNvPr id="56" name="矩形 55">
              <a:extLst>
                <a:ext uri="{FF2B5EF4-FFF2-40B4-BE49-F238E27FC236}">
                  <a16:creationId xmlns:a16="http://schemas.microsoft.com/office/drawing/2014/main" id="{0D4C80CD-FD14-82E5-FFB5-5DC02207D62C}"/>
                </a:ext>
              </a:extLst>
            </p:cNvPr>
            <p:cNvSpPr>
              <a:spLocks/>
            </p:cNvSpPr>
            <p:nvPr/>
          </p:nvSpPr>
          <p:spPr>
            <a:xfrm>
              <a:off x="4293631" y="6101976"/>
              <a:ext cx="918304" cy="320440"/>
            </a:xfrm>
            <a:prstGeom prst="rect">
              <a:avLst/>
            </a:prstGeom>
            <a:solidFill>
              <a:srgbClr val="FFFFFF"/>
            </a:solidFill>
            <a:ln w="25400" cap="flat" cmpd="sng" algn="ctr">
              <a:noFill/>
              <a:prstDash val="solid"/>
            </a:ln>
            <a:effectLst/>
          </p:spPr>
          <p:txBody>
            <a:bodyPr rtlCol="0" anchor="ctr"/>
            <a:lstStyle/>
            <a:p>
              <a:pPr fontAlgn="auto">
                <a:spcBef>
                  <a:spcPts val="0"/>
                </a:spcBef>
                <a:spcAft>
                  <a:spcPts val="0"/>
                </a:spcAft>
              </a:pPr>
              <a:r>
                <a:rPr lang="zh-TW" altLang="en-US" sz="1200" kern="0">
                  <a:solidFill>
                    <a:srgbClr val="404040"/>
                  </a:solidFill>
                  <a:latin typeface="微软雅黑" panose="020B0503020204020204" charset="-122"/>
                  <a:ea typeface="微软雅黑" panose="020B0503020204020204" charset="-122"/>
                </a:rPr>
                <a:t>时间 </a:t>
              </a:r>
              <a:r>
                <a:rPr lang="en-US" altLang="zh-TW" sz="1200" kern="0">
                  <a:solidFill>
                    <a:srgbClr val="404040"/>
                  </a:solidFill>
                  <a:latin typeface="微软雅黑" panose="020B0503020204020204" charset="-122"/>
                  <a:ea typeface="微软雅黑" panose="020B0503020204020204" charset="-122"/>
                </a:rPr>
                <a:t>(</a:t>
              </a:r>
              <a:r>
                <a:rPr lang="zh-TW" altLang="en-US" sz="1200" kern="0">
                  <a:solidFill>
                    <a:srgbClr val="404040"/>
                  </a:solidFill>
                  <a:latin typeface="微软雅黑" panose="020B0503020204020204" charset="-122"/>
                  <a:ea typeface="微软雅黑" panose="020B0503020204020204" charset="-122"/>
                </a:rPr>
                <a:t>月</a:t>
              </a:r>
              <a:r>
                <a:rPr lang="en-US" altLang="zh-TW" sz="1200" kern="0">
                  <a:solidFill>
                    <a:srgbClr val="404040"/>
                  </a:solidFill>
                  <a:latin typeface="微软雅黑" panose="020B0503020204020204" charset="-122"/>
                  <a:ea typeface="微软雅黑" panose="020B0503020204020204" charset="-122"/>
                </a:rPr>
                <a:t>)</a:t>
              </a:r>
              <a:endParaRPr lang="zh-TW" altLang="en-US" sz="1200" kern="0">
                <a:solidFill>
                  <a:srgbClr val="404040"/>
                </a:solidFill>
                <a:latin typeface="微软雅黑" panose="020B0503020204020204" charset="-122"/>
                <a:ea typeface="微软雅黑" panose="020B0503020204020204" charset="-122"/>
              </a:endParaRPr>
            </a:p>
          </p:txBody>
        </p:sp>
        <p:sp>
          <p:nvSpPr>
            <p:cNvPr id="57" name="矩形 56">
              <a:extLst>
                <a:ext uri="{FF2B5EF4-FFF2-40B4-BE49-F238E27FC236}">
                  <a16:creationId xmlns:a16="http://schemas.microsoft.com/office/drawing/2014/main" id="{62C1EC3B-E73B-89E2-6CD0-A77CCE8F03BF}"/>
                </a:ext>
              </a:extLst>
            </p:cNvPr>
            <p:cNvSpPr>
              <a:spLocks/>
            </p:cNvSpPr>
            <p:nvPr/>
          </p:nvSpPr>
          <p:spPr>
            <a:xfrm>
              <a:off x="2124276" y="4087321"/>
              <a:ext cx="1730751" cy="654143"/>
            </a:xfrm>
            <a:prstGeom prst="rect">
              <a:avLst/>
            </a:prstGeom>
            <a:solidFill>
              <a:srgbClr val="FFFFFF"/>
            </a:solidFill>
            <a:ln w="25400" cap="flat" cmpd="sng" algn="ctr">
              <a:noFill/>
              <a:prstDash val="solid"/>
            </a:ln>
            <a:effectLst/>
          </p:spPr>
          <p:txBody>
            <a:bodyPr rtlCol="0" anchor="ctr"/>
            <a:lstStyle/>
            <a:p>
              <a:pPr marL="0" marR="0" lvl="0" indent="0" algn="l" defTabSz="914400" eaLnBrk="1" fontAlgn="auto" latinLnBrk="0" hangingPunct="1">
                <a:lnSpc>
                  <a:spcPct val="100000"/>
                </a:lnSpc>
                <a:spcBef>
                  <a:spcPts val="0"/>
                </a:spcBef>
                <a:spcAft>
                  <a:spcPts val="0"/>
                </a:spcAft>
                <a:buClrTx/>
                <a:buSzTx/>
                <a:buFontTx/>
                <a:buNone/>
                <a:defRPr/>
              </a:pPr>
              <a:r>
                <a:rPr kumimoji="0" lang="en-US" altLang="zh-TW" sz="1400" b="1" i="0" u="none" strike="noStrike" kern="0" cap="none" spc="0" normalizeH="0" baseline="0" noProof="0">
                  <a:ln>
                    <a:noFill/>
                  </a:ln>
                  <a:solidFill>
                    <a:srgbClr val="EB613B"/>
                  </a:solidFill>
                  <a:effectLst/>
                  <a:uLnTx/>
                  <a:uFillTx/>
                  <a:latin typeface="微软雅黑" panose="020B0503020204020204" charset="-122"/>
                  <a:ea typeface="微软雅黑" panose="020B0503020204020204" charset="-122"/>
                  <a:cs typeface="Arial" panose="020B0604020202020204" pitchFamily="34" charset="0"/>
                </a:rPr>
                <a:t>Rate Ratio=0.77</a:t>
              </a:r>
            </a:p>
            <a:p>
              <a:pPr marL="0" marR="0" lvl="0" indent="0" algn="l" defTabSz="914400" eaLnBrk="1" fontAlgn="auto" latinLnBrk="0" hangingPunct="1">
                <a:lnSpc>
                  <a:spcPct val="100000"/>
                </a:lnSpc>
                <a:spcBef>
                  <a:spcPts val="0"/>
                </a:spcBef>
                <a:spcAft>
                  <a:spcPts val="0"/>
                </a:spcAft>
                <a:buClrTx/>
                <a:buSzTx/>
                <a:buFontTx/>
                <a:buNone/>
                <a:defRPr/>
              </a:pPr>
              <a:r>
                <a:rPr kumimoji="0" lang="en-US" altLang="zh-TW" sz="1050" b="0" i="0" u="none" strike="noStrike" kern="0" cap="none" spc="0" normalizeH="0" baseline="0" noProof="0">
                  <a:ln>
                    <a:noFill/>
                  </a:ln>
                  <a:solidFill>
                    <a:srgbClr val="404040"/>
                  </a:solidFill>
                  <a:effectLst/>
                  <a:uLnTx/>
                  <a:uFillTx/>
                  <a:latin typeface="微软雅黑" panose="020B0503020204020204" charset="-122"/>
                  <a:ea typeface="微软雅黑" panose="020B0503020204020204" charset="-122"/>
                  <a:cs typeface="Arial" panose="020B0604020202020204" pitchFamily="34" charset="0"/>
                </a:rPr>
                <a:t>(95% CI:0.66-0.89)</a:t>
              </a:r>
              <a:endParaRPr kumimoji="0" lang="zh-TW" altLang="en-US" sz="1200" b="1" i="1" u="none" strike="noStrike" kern="0" cap="none" spc="0" normalizeH="0" baseline="0" noProof="0">
                <a:ln>
                  <a:noFill/>
                </a:ln>
                <a:solidFill>
                  <a:srgbClr val="EB613B"/>
                </a:solidFill>
                <a:effectLst/>
                <a:uLnTx/>
                <a:uFillTx/>
                <a:latin typeface="微软雅黑" panose="020B0503020204020204" charset="-122"/>
                <a:ea typeface="微软雅黑" panose="020B0503020204020204" charset="-122"/>
                <a:cs typeface="Arial" panose="020B0604020202020204" pitchFamily="34" charset="0"/>
              </a:endParaRPr>
            </a:p>
            <a:p>
              <a:pPr marL="0" marR="0" lvl="0" indent="0" algn="l" defTabSz="914400" eaLnBrk="1" fontAlgn="auto" latinLnBrk="0" hangingPunct="1">
                <a:lnSpc>
                  <a:spcPct val="100000"/>
                </a:lnSpc>
                <a:spcBef>
                  <a:spcPts val="600"/>
                </a:spcBef>
                <a:spcAft>
                  <a:spcPts val="0"/>
                </a:spcAft>
                <a:buClrTx/>
                <a:buSzTx/>
                <a:buFontTx/>
                <a:buNone/>
                <a:defRPr/>
              </a:pPr>
              <a:r>
                <a:rPr kumimoji="0" lang="en-US" altLang="zh-TW" sz="1200" b="1" i="1" u="none" strike="noStrike" kern="0" cap="none" spc="0" normalizeH="0" baseline="0" noProof="0">
                  <a:ln>
                    <a:noFill/>
                  </a:ln>
                  <a:solidFill>
                    <a:srgbClr val="EB613B"/>
                  </a:solidFill>
                  <a:effectLst/>
                  <a:uLnTx/>
                  <a:uFillTx/>
                  <a:latin typeface="微软雅黑" panose="020B0503020204020204" charset="-122"/>
                  <a:ea typeface="微软雅黑" panose="020B0503020204020204" charset="-122"/>
                  <a:cs typeface="Arial" panose="020B0604020202020204" pitchFamily="34" charset="0"/>
                </a:rPr>
                <a:t>P=0.001(</a:t>
              </a:r>
              <a:r>
                <a:rPr kumimoji="0" lang="zh-TW" altLang="en-US" sz="1200" b="1" i="1" u="none" strike="noStrike" kern="0" cap="none" spc="0" normalizeH="0" baseline="0" noProof="0">
                  <a:ln>
                    <a:noFill/>
                  </a:ln>
                  <a:solidFill>
                    <a:srgbClr val="EB613B"/>
                  </a:solidFill>
                  <a:effectLst/>
                  <a:uLnTx/>
                  <a:uFillTx/>
                  <a:latin typeface="微软雅黑" panose="020B0503020204020204" charset="-122"/>
                  <a:ea typeface="微软雅黑" panose="020B0503020204020204" charset="-122"/>
                  <a:cs typeface="微软雅黑" panose="020B0503020204020204" charset="-122"/>
                </a:rPr>
                <a:t>优效</a:t>
              </a:r>
              <a:r>
                <a:rPr kumimoji="0" lang="en-US" altLang="zh-TW" sz="1200" b="1" i="1" u="none" strike="noStrike" kern="0" cap="none" spc="0" normalizeH="0" baseline="0" noProof="0">
                  <a:ln>
                    <a:noFill/>
                  </a:ln>
                  <a:solidFill>
                    <a:srgbClr val="EB613B"/>
                  </a:solidFill>
                  <a:effectLst/>
                  <a:uLnTx/>
                  <a:uFillTx/>
                  <a:latin typeface="微软雅黑" panose="020B0503020204020204" charset="-122"/>
                  <a:ea typeface="微软雅黑" panose="020B0503020204020204" charset="-122"/>
                  <a:cs typeface="微软雅黑" panose="020B0503020204020204" charset="-122"/>
                </a:rPr>
                <a:t>)</a:t>
              </a:r>
              <a:endParaRPr kumimoji="0" lang="zh-TW" altLang="en-US" sz="1200" b="1" i="1" u="none" strike="noStrike" kern="0" cap="none" spc="0" normalizeH="0" baseline="0" noProof="0">
                <a:ln>
                  <a:noFill/>
                </a:ln>
                <a:solidFill>
                  <a:srgbClr val="EB613B"/>
                </a:solidFill>
                <a:effectLst/>
                <a:uLnTx/>
                <a:uFillTx/>
                <a:latin typeface="微软雅黑" panose="020B0503020204020204" charset="-122"/>
                <a:ea typeface="微软雅黑" panose="020B0503020204020204" charset="-122"/>
                <a:cs typeface="Arial" panose="020B0604020202020204" pitchFamily="34" charset="0"/>
              </a:endParaRPr>
            </a:p>
          </p:txBody>
        </p:sp>
        <p:cxnSp>
          <p:nvCxnSpPr>
            <p:cNvPr id="59" name="直接箭头连接符 58">
              <a:extLst>
                <a:ext uri="{FF2B5EF4-FFF2-40B4-BE49-F238E27FC236}">
                  <a16:creationId xmlns:a16="http://schemas.microsoft.com/office/drawing/2014/main" id="{236C27D9-3A7D-33B1-97EB-4F10E8DB91FA}"/>
                </a:ext>
              </a:extLst>
            </p:cNvPr>
            <p:cNvCxnSpPr>
              <a:cxnSpLocks/>
            </p:cNvCxnSpPr>
            <p:nvPr/>
          </p:nvCxnSpPr>
          <p:spPr>
            <a:xfrm>
              <a:off x="4051328" y="4841875"/>
              <a:ext cx="0" cy="144000"/>
            </a:xfrm>
            <a:prstGeom prst="straightConnector1">
              <a:avLst/>
            </a:prstGeom>
            <a:ln w="12700">
              <a:solidFill>
                <a:schemeClr val="tx1">
                  <a:lumMod val="50000"/>
                  <a:lumOff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12" name="组合 11">
              <a:extLst>
                <a:ext uri="{FF2B5EF4-FFF2-40B4-BE49-F238E27FC236}">
                  <a16:creationId xmlns:a16="http://schemas.microsoft.com/office/drawing/2014/main" id="{4588E39B-66EA-40D1-CE95-3F5E85E2D66C}"/>
                </a:ext>
              </a:extLst>
            </p:cNvPr>
            <p:cNvGrpSpPr>
              <a:grpSpLocks/>
            </p:cNvGrpSpPr>
            <p:nvPr/>
          </p:nvGrpSpPr>
          <p:grpSpPr>
            <a:xfrm>
              <a:off x="2233971" y="3254863"/>
              <a:ext cx="1496040" cy="562574"/>
              <a:chOff x="4460190" y="3535888"/>
              <a:chExt cx="1496040" cy="562574"/>
            </a:xfrm>
          </p:grpSpPr>
          <p:cxnSp>
            <p:nvCxnSpPr>
              <p:cNvPr id="68" name="直接连接符 67">
                <a:extLst>
                  <a:ext uri="{FF2B5EF4-FFF2-40B4-BE49-F238E27FC236}">
                    <a16:creationId xmlns:a16="http://schemas.microsoft.com/office/drawing/2014/main" id="{430C904A-EB34-58B0-E852-635B60C034F0}"/>
                  </a:ext>
                </a:extLst>
              </p:cNvPr>
              <p:cNvCxnSpPr>
                <a:cxnSpLocks/>
              </p:cNvCxnSpPr>
              <p:nvPr/>
            </p:nvCxnSpPr>
            <p:spPr>
              <a:xfrm>
                <a:off x="4460190" y="3681321"/>
                <a:ext cx="430421" cy="0"/>
              </a:xfrm>
              <a:prstGeom prst="line">
                <a:avLst/>
              </a:prstGeom>
              <a:noFill/>
              <a:ln w="28575" cap="flat" cmpd="sng" algn="ctr">
                <a:solidFill>
                  <a:srgbClr val="E25331"/>
                </a:solidFill>
                <a:prstDash val="solid"/>
              </a:ln>
              <a:effectLst/>
            </p:spPr>
          </p:cxnSp>
          <p:cxnSp>
            <p:nvCxnSpPr>
              <p:cNvPr id="69" name="直接连接符 68">
                <a:extLst>
                  <a:ext uri="{FF2B5EF4-FFF2-40B4-BE49-F238E27FC236}">
                    <a16:creationId xmlns:a16="http://schemas.microsoft.com/office/drawing/2014/main" id="{178C7326-D95D-A5AD-7AF9-EBF6EDA2D8DC}"/>
                  </a:ext>
                </a:extLst>
              </p:cNvPr>
              <p:cNvCxnSpPr>
                <a:cxnSpLocks/>
              </p:cNvCxnSpPr>
              <p:nvPr/>
            </p:nvCxnSpPr>
            <p:spPr>
              <a:xfrm>
                <a:off x="4460190" y="3961709"/>
                <a:ext cx="430421" cy="0"/>
              </a:xfrm>
              <a:prstGeom prst="line">
                <a:avLst/>
              </a:prstGeom>
              <a:noFill/>
              <a:ln w="28575" cap="flat" cmpd="sng" algn="ctr">
                <a:solidFill>
                  <a:schemeClr val="bg1">
                    <a:lumMod val="75000"/>
                  </a:schemeClr>
                </a:solidFill>
                <a:prstDash val="solid"/>
              </a:ln>
              <a:effectLst/>
            </p:spPr>
          </p:cxnSp>
          <p:sp>
            <p:nvSpPr>
              <p:cNvPr id="70" name="文本框 69">
                <a:extLst>
                  <a:ext uri="{FF2B5EF4-FFF2-40B4-BE49-F238E27FC236}">
                    <a16:creationId xmlns:a16="http://schemas.microsoft.com/office/drawing/2014/main" id="{788049AD-5206-C30D-0BC1-3DFBB8B9A355}"/>
                  </a:ext>
                </a:extLst>
              </p:cNvPr>
              <p:cNvSpPr txBox="1">
                <a:spLocks/>
              </p:cNvSpPr>
              <p:nvPr/>
            </p:nvSpPr>
            <p:spPr>
              <a:xfrm>
                <a:off x="4934518" y="3535888"/>
                <a:ext cx="1021712" cy="269296"/>
              </a:xfrm>
              <a:prstGeom prst="rect">
                <a:avLst/>
              </a:prstGeom>
              <a:noFill/>
            </p:spPr>
            <p:txBody>
              <a:bodyPr wrap="square" rtlCol="0">
                <a:spAutoFit/>
              </a:bodyPr>
              <a:lstStyle/>
              <a:p>
                <a:r>
                  <a:rPr lang="zh-CN" altLang="en-US" sz="1400" kern="100" dirty="0">
                    <a:solidFill>
                      <a:schemeClr val="tx1">
                        <a:lumMod val="65000"/>
                        <a:lumOff val="35000"/>
                      </a:schemeClr>
                    </a:solidFill>
                    <a:latin typeface="微软雅黑" panose="020B0503020204020204" charset="-122"/>
                    <a:ea typeface="微软雅黑" panose="020B0503020204020204" charset="-122"/>
                    <a:sym typeface="+mn-lt"/>
                  </a:rPr>
                  <a:t>地舒单抗</a:t>
                </a:r>
                <a:endParaRPr lang="zh-TW" altLang="en-US" sz="1400" dirty="0">
                  <a:solidFill>
                    <a:srgbClr val="404040"/>
                  </a:solidFill>
                  <a:latin typeface="微软雅黑" panose="020B0503020204020204" charset="-122"/>
                  <a:ea typeface="微软雅黑" panose="020B0503020204020204" charset="-122"/>
                </a:endParaRPr>
              </a:p>
            </p:txBody>
          </p:sp>
          <p:sp>
            <p:nvSpPr>
              <p:cNvPr id="71" name="文本框 70">
                <a:extLst>
                  <a:ext uri="{FF2B5EF4-FFF2-40B4-BE49-F238E27FC236}">
                    <a16:creationId xmlns:a16="http://schemas.microsoft.com/office/drawing/2014/main" id="{00ABD509-E514-BFC5-1282-F73CE6CDEA4F}"/>
                  </a:ext>
                </a:extLst>
              </p:cNvPr>
              <p:cNvSpPr txBox="1">
                <a:spLocks/>
              </p:cNvSpPr>
              <p:nvPr/>
            </p:nvSpPr>
            <p:spPr>
              <a:xfrm>
                <a:off x="4934518" y="3829165"/>
                <a:ext cx="1021712" cy="269297"/>
              </a:xfrm>
              <a:prstGeom prst="rect">
                <a:avLst/>
              </a:prstGeom>
              <a:noFill/>
            </p:spPr>
            <p:txBody>
              <a:bodyPr wrap="square" rtlCol="0">
                <a:spAutoFit/>
              </a:bodyPr>
              <a:lstStyle/>
              <a:p>
                <a:r>
                  <a:rPr lang="zh-TW" altLang="en-US" sz="1400">
                    <a:solidFill>
                      <a:srgbClr val="404040"/>
                    </a:solidFill>
                    <a:latin typeface="微软雅黑" panose="020B0503020204020204" charset="-122"/>
                    <a:ea typeface="微软雅黑" panose="020B0503020204020204" charset="-122"/>
                  </a:rPr>
                  <a:t>唑来膦酸</a:t>
                </a:r>
              </a:p>
            </p:txBody>
          </p:sp>
        </p:grpSp>
        <p:cxnSp>
          <p:nvCxnSpPr>
            <p:cNvPr id="3" name="直接连接符 2">
              <a:extLst>
                <a:ext uri="{FF2B5EF4-FFF2-40B4-BE49-F238E27FC236}">
                  <a16:creationId xmlns:a16="http://schemas.microsoft.com/office/drawing/2014/main" id="{8FA307F1-C25A-8F66-6E35-F824C8AC7D9B}"/>
                </a:ext>
              </a:extLst>
            </p:cNvPr>
            <p:cNvCxnSpPr>
              <a:cxnSpLocks/>
            </p:cNvCxnSpPr>
            <p:nvPr/>
          </p:nvCxnSpPr>
          <p:spPr>
            <a:xfrm flipV="1">
              <a:off x="6215408" y="4630337"/>
              <a:ext cx="0" cy="1116158"/>
            </a:xfrm>
            <a:prstGeom prst="line">
              <a:avLst/>
            </a:prstGeom>
            <a:ln w="28575" cmpd="sng">
              <a:solidFill>
                <a:schemeClr val="bg1">
                  <a:lumMod val="50000"/>
                </a:schemeClr>
              </a:solidFill>
              <a:prstDash val="sysDot"/>
            </a:ln>
          </p:spPr>
          <p:style>
            <a:lnRef idx="2">
              <a:schemeClr val="accent1"/>
            </a:lnRef>
            <a:fillRef idx="0">
              <a:srgbClr val="FFFFFF"/>
            </a:fillRef>
            <a:effectRef idx="0">
              <a:srgbClr val="FFFFFF"/>
            </a:effectRef>
            <a:fontRef idx="minor">
              <a:schemeClr val="tx1"/>
            </a:fontRef>
          </p:style>
        </p:cxnSp>
        <p:cxnSp>
          <p:nvCxnSpPr>
            <p:cNvPr id="6" name="直接连接符 5">
              <a:extLst>
                <a:ext uri="{FF2B5EF4-FFF2-40B4-BE49-F238E27FC236}">
                  <a16:creationId xmlns:a16="http://schemas.microsoft.com/office/drawing/2014/main" id="{4034F55B-5D0E-8A60-9145-29AB3ACE8A82}"/>
                </a:ext>
              </a:extLst>
            </p:cNvPr>
            <p:cNvCxnSpPr>
              <a:cxnSpLocks/>
            </p:cNvCxnSpPr>
            <p:nvPr/>
          </p:nvCxnSpPr>
          <p:spPr>
            <a:xfrm flipV="1">
              <a:off x="4051328" y="5010437"/>
              <a:ext cx="0" cy="736058"/>
            </a:xfrm>
            <a:prstGeom prst="line">
              <a:avLst/>
            </a:prstGeom>
            <a:ln w="28575" cmpd="sng">
              <a:solidFill>
                <a:schemeClr val="bg1">
                  <a:lumMod val="50000"/>
                </a:schemeClr>
              </a:solidFill>
              <a:prstDash val="sysDot"/>
            </a:ln>
          </p:spPr>
          <p:style>
            <a:lnRef idx="2">
              <a:schemeClr val="accent1"/>
            </a:lnRef>
            <a:fillRef idx="0">
              <a:srgbClr val="FFFFFF"/>
            </a:fillRef>
            <a:effectRef idx="0">
              <a:srgbClr val="FFFFFF"/>
            </a:effectRef>
            <a:fontRef idx="minor">
              <a:schemeClr val="tx1"/>
            </a:fontRef>
          </p:style>
        </p:cxnSp>
        <p:cxnSp>
          <p:nvCxnSpPr>
            <p:cNvPr id="20" name="直接连接符 19">
              <a:extLst>
                <a:ext uri="{FF2B5EF4-FFF2-40B4-BE49-F238E27FC236}">
                  <a16:creationId xmlns:a16="http://schemas.microsoft.com/office/drawing/2014/main" id="{EBBEAD1B-11BD-222A-EBDF-3FE7E0516BCA}"/>
                </a:ext>
              </a:extLst>
            </p:cNvPr>
            <p:cNvCxnSpPr>
              <a:cxnSpLocks/>
            </p:cNvCxnSpPr>
            <p:nvPr/>
          </p:nvCxnSpPr>
          <p:spPr>
            <a:xfrm flipV="1">
              <a:off x="7022339" y="4510812"/>
              <a:ext cx="0" cy="1265179"/>
            </a:xfrm>
            <a:prstGeom prst="line">
              <a:avLst/>
            </a:prstGeom>
            <a:ln w="28575" cmpd="sng">
              <a:solidFill>
                <a:schemeClr val="bg1">
                  <a:lumMod val="50000"/>
                </a:schemeClr>
              </a:solidFill>
              <a:prstDash val="sysDot"/>
            </a:ln>
          </p:spPr>
          <p:style>
            <a:lnRef idx="2">
              <a:schemeClr val="accent1"/>
            </a:lnRef>
            <a:fillRef idx="0">
              <a:srgbClr val="FFFFFF"/>
            </a:fillRef>
            <a:effectRef idx="0">
              <a:srgbClr val="FFFFFF"/>
            </a:effectRef>
            <a:fontRef idx="minor">
              <a:schemeClr val="tx1"/>
            </a:fontRef>
          </p:style>
        </p:cxnSp>
        <p:cxnSp>
          <p:nvCxnSpPr>
            <p:cNvPr id="4" name="直接箭头连接符 3">
              <a:extLst>
                <a:ext uri="{FF2B5EF4-FFF2-40B4-BE49-F238E27FC236}">
                  <a16:creationId xmlns:a16="http://schemas.microsoft.com/office/drawing/2014/main" id="{5A02AFA8-0B0B-6359-44BA-9FB45C6F7BAF}"/>
                </a:ext>
              </a:extLst>
            </p:cNvPr>
            <p:cNvCxnSpPr>
              <a:cxnSpLocks/>
            </p:cNvCxnSpPr>
            <p:nvPr/>
          </p:nvCxnSpPr>
          <p:spPr>
            <a:xfrm flipH="1">
              <a:off x="6212263" y="4087321"/>
              <a:ext cx="814" cy="478675"/>
            </a:xfrm>
            <a:prstGeom prst="straightConnector1">
              <a:avLst/>
            </a:prstGeom>
            <a:ln w="38100">
              <a:solidFill>
                <a:srgbClr val="EB613B"/>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 name="直接箭头连接符 8">
              <a:extLst>
                <a:ext uri="{FF2B5EF4-FFF2-40B4-BE49-F238E27FC236}">
                  <a16:creationId xmlns:a16="http://schemas.microsoft.com/office/drawing/2014/main" id="{007FA278-9703-39C5-07FC-F68D0167F269}"/>
                </a:ext>
              </a:extLst>
            </p:cNvPr>
            <p:cNvCxnSpPr>
              <a:cxnSpLocks/>
            </p:cNvCxnSpPr>
            <p:nvPr/>
          </p:nvCxnSpPr>
          <p:spPr>
            <a:xfrm>
              <a:off x="7022339" y="3672841"/>
              <a:ext cx="0" cy="770078"/>
            </a:xfrm>
            <a:prstGeom prst="straightConnector1">
              <a:avLst/>
            </a:prstGeom>
            <a:ln w="57150">
              <a:solidFill>
                <a:srgbClr val="EB613B"/>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16" name="组合 15">
            <a:extLst>
              <a:ext uri="{FF2B5EF4-FFF2-40B4-BE49-F238E27FC236}">
                <a16:creationId xmlns:a16="http://schemas.microsoft.com/office/drawing/2014/main" id="{65248284-F078-9CB2-D932-1758D10FED67}"/>
              </a:ext>
            </a:extLst>
          </p:cNvPr>
          <p:cNvGrpSpPr/>
          <p:nvPr/>
        </p:nvGrpSpPr>
        <p:grpSpPr>
          <a:xfrm>
            <a:off x="330200" y="1019475"/>
            <a:ext cx="11538321" cy="938530"/>
            <a:chOff x="1326474" y="2505242"/>
            <a:chExt cx="9257993" cy="1937859"/>
          </a:xfrm>
        </p:grpSpPr>
        <p:sp>
          <p:nvSpPr>
            <p:cNvPr id="18" name="矩形: 圆角 9">
              <a:extLst>
                <a:ext uri="{FF2B5EF4-FFF2-40B4-BE49-F238E27FC236}">
                  <a16:creationId xmlns:a16="http://schemas.microsoft.com/office/drawing/2014/main" id="{C4059D90-F886-A1A2-786C-E23DEB715710}"/>
                </a:ext>
              </a:extLst>
            </p:cNvPr>
            <p:cNvSpPr/>
            <p:nvPr>
              <p:custDataLst>
                <p:tags r:id="rId4"/>
              </p:custDataLst>
            </p:nvPr>
          </p:nvSpPr>
          <p:spPr>
            <a:xfrm>
              <a:off x="1352728" y="2547135"/>
              <a:ext cx="9231739" cy="1895966"/>
            </a:xfrm>
            <a:prstGeom prst="roundRect">
              <a:avLst>
                <a:gd name="adj" fmla="val 2106"/>
              </a:avLst>
            </a:prstGeom>
            <a:solidFill>
              <a:srgbClr val="EA6F3F">
                <a:alpha val="63000"/>
              </a:srgbClr>
            </a:solidFill>
            <a:ln w="9525">
              <a:noFill/>
              <a:prstDash val="solid"/>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marL="252000" indent="-252000" algn="ctr">
                <a:buClr>
                  <a:srgbClr val="F26649"/>
                </a:buClr>
                <a:buFont typeface="Wingdings" panose="05000000000000000000" pitchFamily="2" charset="2"/>
                <a:buChar char="Ø"/>
              </a:pPr>
              <a:endParaRPr lang="zh-CN" altLang="en-US" sz="1600">
                <a:latin typeface="微软雅黑" panose="020B0503020204020204" charset="-122"/>
                <a:ea typeface="微软雅黑" panose="020B0503020204020204" charset="-122"/>
                <a:sym typeface="Calibri" panose="020F0502020204030204" pitchFamily="34" charset="0"/>
              </a:endParaRPr>
            </a:p>
          </p:txBody>
        </p:sp>
        <p:sp>
          <p:nvSpPr>
            <p:cNvPr id="22" name="矩形: 圆角 10">
              <a:extLst>
                <a:ext uri="{FF2B5EF4-FFF2-40B4-BE49-F238E27FC236}">
                  <a16:creationId xmlns:a16="http://schemas.microsoft.com/office/drawing/2014/main" id="{DD6E9022-4C99-C6DF-C742-4D6E2087DF22}"/>
                </a:ext>
              </a:extLst>
            </p:cNvPr>
            <p:cNvSpPr/>
            <p:nvPr>
              <p:custDataLst>
                <p:tags r:id="rId5"/>
              </p:custDataLst>
            </p:nvPr>
          </p:nvSpPr>
          <p:spPr>
            <a:xfrm>
              <a:off x="1326474" y="2505242"/>
              <a:ext cx="9216000" cy="1842068"/>
            </a:xfrm>
            <a:prstGeom prst="roundRect">
              <a:avLst>
                <a:gd name="adj" fmla="val 2106"/>
              </a:avLst>
            </a:prstGeom>
            <a:solidFill>
              <a:schemeClr val="bg1"/>
            </a:solidFill>
            <a:ln w="12700">
              <a:gradFill flip="none" rotWithShape="1">
                <a:gsLst>
                  <a:gs pos="52000">
                    <a:srgbClr val="FFFFFF"/>
                  </a:gs>
                  <a:gs pos="0">
                    <a:schemeClr val="accent2">
                      <a:lumMod val="40000"/>
                      <a:lumOff val="60000"/>
                    </a:schemeClr>
                  </a:gs>
                  <a:gs pos="100000">
                    <a:srgbClr val="FFFFFF"/>
                  </a:gs>
                </a:gsLst>
                <a:lin ang="4800000" scaled="0"/>
                <a:tileRect/>
              </a:gradFill>
              <a:prstDash val="solid"/>
            </a:ln>
          </p:spPr>
          <p:style>
            <a:lnRef idx="2">
              <a:schemeClr val="accent1">
                <a:shade val="50000"/>
              </a:schemeClr>
            </a:lnRef>
            <a:fillRef idx="1">
              <a:schemeClr val="accent1"/>
            </a:fillRef>
            <a:effectRef idx="0">
              <a:schemeClr val="accent1"/>
            </a:effectRef>
            <a:fontRef idx="minor">
              <a:schemeClr val="lt1"/>
            </a:fontRef>
          </p:style>
          <p:txBody>
            <a:bodyPr lIns="108000" tIns="0" rIns="108000" bIns="0" rtlCol="0" anchor="ctr"/>
            <a:lstStyle/>
            <a:p>
              <a:pPr marL="252000" indent="-252000">
                <a:lnSpc>
                  <a:spcPct val="110000"/>
                </a:lnSpc>
                <a:spcAft>
                  <a:spcPts val="300"/>
                </a:spcAft>
                <a:buClr>
                  <a:srgbClr val="F26649"/>
                </a:buClr>
                <a:buFont typeface="Wingdings" panose="05000000000000000000" pitchFamily="2" charset="2"/>
                <a:buChar char="Ø"/>
              </a:pPr>
              <a:r>
                <a:rPr lang="zh-CN" altLang="en-US" sz="1500" b="1" kern="100" dirty="0">
                  <a:solidFill>
                    <a:srgbClr val="EB613B"/>
                  </a:solidFill>
                  <a:latin typeface="微软雅黑" panose="020B0503020204020204" charset="-122"/>
                  <a:ea typeface="微软雅黑" panose="020B0503020204020204" charset="-122"/>
                  <a:sym typeface="+mn-lt"/>
                </a:rPr>
                <a:t>加上地舒单抗</a:t>
              </a:r>
              <a:r>
                <a:rPr lang="en-US" altLang="zh-CN" sz="1500" b="1" u="sng" kern="100" dirty="0">
                  <a:solidFill>
                    <a:srgbClr val="EB613B"/>
                  </a:solidFill>
                  <a:latin typeface="微软雅黑" panose="020B0503020204020204" charset="-122"/>
                  <a:ea typeface="微软雅黑" panose="020B0503020204020204" charset="-122"/>
                  <a:sym typeface="+mn-lt"/>
                </a:rPr>
                <a:t>SRE</a:t>
              </a:r>
              <a:r>
                <a:rPr lang="zh-CN" altLang="en-US" sz="1500" b="1" u="sng" kern="100" dirty="0">
                  <a:solidFill>
                    <a:srgbClr val="EB613B"/>
                  </a:solidFill>
                  <a:latin typeface="微软雅黑" panose="020B0503020204020204" charset="-122"/>
                  <a:ea typeface="微软雅黑" panose="020B0503020204020204" charset="-122"/>
                  <a:sym typeface="+mn-lt"/>
                </a:rPr>
                <a:t>累积次数更少</a:t>
              </a:r>
              <a:r>
                <a:rPr lang="zh-CN" altLang="en-US" sz="1500" b="1" kern="100" dirty="0">
                  <a:solidFill>
                    <a:srgbClr val="EB613B"/>
                  </a:solidFill>
                  <a:latin typeface="微软雅黑" panose="020B0503020204020204" charset="-122"/>
                  <a:ea typeface="微软雅黑" panose="020B0503020204020204" charset="-122"/>
                  <a:sym typeface="+mn-lt"/>
                </a:rPr>
                <a:t>：</a:t>
              </a:r>
              <a:r>
                <a:rPr lang="zh-CN" altLang="en-US" sz="1400" kern="100" dirty="0">
                  <a:solidFill>
                    <a:schemeClr val="tx1">
                      <a:lumMod val="65000"/>
                      <a:lumOff val="35000"/>
                    </a:schemeClr>
                  </a:solidFill>
                  <a:latin typeface="微软雅黑" panose="020B0503020204020204" charset="-122"/>
                  <a:ea typeface="微软雅黑" panose="020B0503020204020204" charset="-122"/>
                  <a:sym typeface="+mn-lt"/>
                </a:rPr>
                <a:t>系统治疗加上地舒单抗，乳腺癌骨转移患者在整个病程中 </a:t>
              </a:r>
              <a:r>
                <a:rPr lang="zh-CN" altLang="en-US" sz="1400" b="1" kern="100" dirty="0">
                  <a:solidFill>
                    <a:srgbClr val="EB613B"/>
                  </a:solidFill>
                  <a:latin typeface="微软雅黑" panose="020B0503020204020204" charset="-122"/>
                  <a:ea typeface="微软雅黑" panose="020B0503020204020204" charset="-122"/>
                  <a:sym typeface="+mn-lt"/>
                </a:rPr>
                <a:t>发生</a:t>
              </a:r>
              <a:r>
                <a:rPr lang="en-US" altLang="zh-CN" sz="1400" b="1" kern="100" dirty="0">
                  <a:solidFill>
                    <a:srgbClr val="EB613B"/>
                  </a:solidFill>
                  <a:latin typeface="微软雅黑" panose="020B0503020204020204" charset="-122"/>
                  <a:ea typeface="微软雅黑" panose="020B0503020204020204" charset="-122"/>
                  <a:sym typeface="+mn-lt"/>
                </a:rPr>
                <a:t>SRE</a:t>
              </a:r>
              <a:r>
                <a:rPr lang="zh-CN" altLang="en-US" sz="1400" b="1" kern="100" dirty="0">
                  <a:solidFill>
                    <a:srgbClr val="EB613B"/>
                  </a:solidFill>
                  <a:latin typeface="微软雅黑" panose="020B0503020204020204" charset="-122"/>
                  <a:ea typeface="微软雅黑" panose="020B0503020204020204" charset="-122"/>
                  <a:sym typeface="+mn-lt"/>
                </a:rPr>
                <a:t>的累积次数更少，患者首次和随后</a:t>
              </a:r>
              <a:r>
                <a:rPr lang="en-US" altLang="zh-CN" sz="1400" b="1" kern="100" dirty="0">
                  <a:solidFill>
                    <a:srgbClr val="EB613B"/>
                  </a:solidFill>
                  <a:latin typeface="微软雅黑" panose="020B0503020204020204" charset="-122"/>
                  <a:ea typeface="微软雅黑" panose="020B0503020204020204" charset="-122"/>
                  <a:sym typeface="+mn-lt"/>
                </a:rPr>
                <a:t>SRE</a:t>
              </a:r>
              <a:r>
                <a:rPr lang="zh-CN" altLang="en-US" sz="1400" b="1" kern="100" dirty="0">
                  <a:solidFill>
                    <a:srgbClr val="EB613B"/>
                  </a:solidFill>
                  <a:latin typeface="微软雅黑" panose="020B0503020204020204" charset="-122"/>
                  <a:ea typeface="微软雅黑" panose="020B0503020204020204" charset="-122"/>
                  <a:sym typeface="+mn-lt"/>
                </a:rPr>
                <a:t>发生的总风险下降近</a:t>
              </a:r>
              <a:r>
                <a:rPr lang="en-US" altLang="zh-CN" sz="1400" b="1" kern="100" dirty="0">
                  <a:solidFill>
                    <a:srgbClr val="EB613B"/>
                  </a:solidFill>
                  <a:latin typeface="微软雅黑" panose="020B0503020204020204" charset="-122"/>
                  <a:ea typeface="微软雅黑" panose="020B0503020204020204" charset="-122"/>
                  <a:sym typeface="+mn-lt"/>
                </a:rPr>
                <a:t>25%</a:t>
              </a:r>
              <a:r>
                <a:rPr lang="en-US" altLang="zh-CN" sz="1400" b="1" kern="100" baseline="30000" dirty="0">
                  <a:solidFill>
                    <a:srgbClr val="EB613B"/>
                  </a:solidFill>
                  <a:latin typeface="微软雅黑" panose="020B0503020204020204" charset="-122"/>
                  <a:ea typeface="微软雅黑" panose="020B0503020204020204" charset="-122"/>
                  <a:sym typeface="+mn-lt"/>
                </a:rPr>
                <a:t>1</a:t>
              </a:r>
              <a:r>
                <a:rPr lang="zh-CN" altLang="en-US" sz="1400" b="1" kern="100" dirty="0">
                  <a:solidFill>
                    <a:srgbClr val="EB613B"/>
                  </a:solidFill>
                  <a:latin typeface="微软雅黑" panose="020B0503020204020204" charset="-122"/>
                  <a:ea typeface="微软雅黑" panose="020B0503020204020204" charset="-122"/>
                  <a:sym typeface="+mn-lt"/>
                </a:rPr>
                <a:t>，</a:t>
              </a:r>
              <a:r>
                <a:rPr lang="zh-CN" altLang="en-US" sz="1400" kern="100" dirty="0">
                  <a:solidFill>
                    <a:schemeClr val="tx1">
                      <a:lumMod val="65000"/>
                      <a:lumOff val="35000"/>
                    </a:schemeClr>
                  </a:solidFill>
                  <a:latin typeface="微软雅黑" panose="020B0503020204020204" charset="-122"/>
                  <a:ea typeface="微软雅黑" panose="020B0503020204020204" charset="-122"/>
                  <a:sym typeface="+mn-lt"/>
                </a:rPr>
                <a:t>疗效优于唑来膦酸，</a:t>
              </a:r>
              <a:r>
                <a:rPr lang="zh-CN" altLang="en-US" sz="1400" b="1" u="sng" kern="100" dirty="0">
                  <a:solidFill>
                    <a:srgbClr val="F26649"/>
                  </a:solidFill>
                  <a:latin typeface="微软雅黑" panose="020B0503020204020204" charset="-122"/>
                  <a:ea typeface="微软雅黑" panose="020B0503020204020204" charset="-122"/>
                  <a:sym typeface="+mn-lt"/>
                </a:rPr>
                <a:t>减少多次</a:t>
              </a:r>
              <a:r>
                <a:rPr lang="en-US" altLang="zh-CN" sz="1400" b="1" u="sng" kern="100" dirty="0">
                  <a:solidFill>
                    <a:srgbClr val="F26649"/>
                  </a:solidFill>
                  <a:latin typeface="微软雅黑" panose="020B0503020204020204" charset="-122"/>
                  <a:ea typeface="微软雅黑" panose="020B0503020204020204" charset="-122"/>
                  <a:sym typeface="+mn-lt"/>
                </a:rPr>
                <a:t>SRE</a:t>
              </a:r>
              <a:r>
                <a:rPr lang="zh-CN" altLang="en-US" sz="1400" b="1" u="sng" kern="100" dirty="0">
                  <a:solidFill>
                    <a:srgbClr val="F26649"/>
                  </a:solidFill>
                  <a:latin typeface="微软雅黑" panose="020B0503020204020204" charset="-122"/>
                  <a:ea typeface="微软雅黑" panose="020B0503020204020204" charset="-122"/>
                  <a:sym typeface="+mn-lt"/>
                </a:rPr>
                <a:t>情况</a:t>
              </a:r>
              <a:r>
                <a:rPr lang="zh-CN" altLang="en-US" sz="1400" kern="100" dirty="0">
                  <a:solidFill>
                    <a:schemeClr val="tx1">
                      <a:lumMod val="65000"/>
                      <a:lumOff val="35000"/>
                    </a:schemeClr>
                  </a:solidFill>
                  <a:latin typeface="微软雅黑" panose="020B0503020204020204" charset="-122"/>
                  <a:ea typeface="微软雅黑" panose="020B0503020204020204" charset="-122"/>
                  <a:sym typeface="+mn-lt"/>
                </a:rPr>
                <a:t>，降低严重损害风险，</a:t>
              </a:r>
              <a:r>
                <a:rPr lang="zh-CN" altLang="en-US" sz="1400" b="1" kern="100" dirty="0">
                  <a:solidFill>
                    <a:srgbClr val="EB613B"/>
                  </a:solidFill>
                  <a:latin typeface="微软雅黑" panose="020B0503020204020204" charset="-122"/>
                  <a:ea typeface="微软雅黑" panose="020B0503020204020204" charset="-122"/>
                  <a:sym typeface="+mn-lt"/>
                </a:rPr>
                <a:t>“少出问题”是高质量生存的基础</a:t>
              </a:r>
              <a:endParaRPr lang="en-US" altLang="zh-CN" sz="1400" b="1" kern="100" dirty="0">
                <a:solidFill>
                  <a:srgbClr val="EB613B"/>
                </a:solidFill>
                <a:latin typeface="微软雅黑" panose="020B0503020204020204" charset="-122"/>
                <a:ea typeface="微软雅黑" panose="020B0503020204020204" charset="-122"/>
                <a:sym typeface="+mn-lt"/>
              </a:endParaRPr>
            </a:p>
            <a:p>
              <a:pPr marL="252000" indent="-252000">
                <a:lnSpc>
                  <a:spcPct val="110000"/>
                </a:lnSpc>
                <a:spcAft>
                  <a:spcPts val="300"/>
                </a:spcAft>
                <a:buClr>
                  <a:srgbClr val="F26649"/>
                </a:buClr>
                <a:buFont typeface="Wingdings" panose="05000000000000000000" pitchFamily="2" charset="2"/>
                <a:buChar char="Ø"/>
              </a:pPr>
              <a:r>
                <a:rPr lang="zh-TW" altLang="en-US" sz="1400" kern="1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lt"/>
                </a:rPr>
                <a:t>对比唑来膦酸，使用</a:t>
              </a:r>
              <a:r>
                <a:rPr lang="zh-CN" altLang="en-US" sz="1400" kern="100" dirty="0">
                  <a:solidFill>
                    <a:schemeClr val="tx1">
                      <a:lumMod val="65000"/>
                      <a:lumOff val="35000"/>
                    </a:schemeClr>
                  </a:solidFill>
                  <a:latin typeface="微软雅黑" panose="020B0503020204020204" charset="-122"/>
                  <a:ea typeface="微软雅黑" panose="020B0503020204020204" charset="-122"/>
                  <a:sym typeface="+mn-lt"/>
                </a:rPr>
                <a:t>地舒单抗</a:t>
              </a:r>
              <a:r>
                <a:rPr lang="zh-TW" altLang="en-US" sz="1400" kern="1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lt"/>
                </a:rPr>
                <a:t>的患者在全病程中都获益更多，</a:t>
              </a:r>
              <a:r>
                <a:rPr lang="zh-TW" altLang="en-US" sz="1400" b="1" kern="100" dirty="0">
                  <a:solidFill>
                    <a:srgbClr val="F26649"/>
                  </a:solidFill>
                  <a:latin typeface="微软雅黑" panose="020B0503020204020204" charset="-122"/>
                  <a:ea typeface="微软雅黑" panose="020B0503020204020204" charset="-122"/>
                  <a:cs typeface="微软雅黑" panose="020B0503020204020204" charset="-122"/>
                  <a:sym typeface="+mn-lt"/>
                </a:rPr>
                <a:t>地舒单抗组对比唑来膦酸组获益差异不断扩大</a:t>
              </a:r>
            </a:p>
          </p:txBody>
        </p:sp>
      </p:grpSp>
      <p:sp>
        <p:nvSpPr>
          <p:cNvPr id="64" name="下箭头 19">
            <a:extLst>
              <a:ext uri="{FF2B5EF4-FFF2-40B4-BE49-F238E27FC236}">
                <a16:creationId xmlns:a16="http://schemas.microsoft.com/office/drawing/2014/main" id="{184252CA-659C-ABE8-208C-54750C4AA64C}"/>
              </a:ext>
            </a:extLst>
          </p:cNvPr>
          <p:cNvSpPr/>
          <p:nvPr/>
        </p:nvSpPr>
        <p:spPr>
          <a:xfrm>
            <a:off x="8315115" y="2903859"/>
            <a:ext cx="2617745" cy="1486277"/>
          </a:xfrm>
          <a:prstGeom prst="downArrow">
            <a:avLst>
              <a:gd name="adj1" fmla="val 72771"/>
              <a:gd name="adj2" fmla="val 40165"/>
            </a:avLst>
          </a:prstGeom>
          <a:gradFill flip="none" rotWithShape="1">
            <a:gsLst>
              <a:gs pos="0">
                <a:srgbClr val="EB5C29">
                  <a:lumMod val="60000"/>
                  <a:lumOff val="40000"/>
                </a:srgbClr>
              </a:gs>
              <a:gs pos="74000">
                <a:srgbClr val="EB613B"/>
              </a:gs>
              <a:gs pos="83000">
                <a:srgbClr val="EB613B"/>
              </a:gs>
              <a:gs pos="100000">
                <a:srgbClr val="EB5C29">
                  <a:lumMod val="60000"/>
                  <a:lumOff val="40000"/>
                </a:srgbClr>
              </a:gs>
            </a:gsLst>
            <a:lin ang="2700000" scaled="0"/>
          </a:gradFill>
          <a:ln w="25400" cap="flat" cmpd="sng" algn="ctr">
            <a:noFill/>
            <a:prstDash val="solid"/>
          </a:ln>
          <a:effectLst/>
        </p:spPr>
        <p:txBody>
          <a:bodyPr lIns="36000" tIns="288000" rIns="36000" rtlCol="0" anchor="ctr"/>
          <a:lstStyle/>
          <a:p>
            <a:pPr marL="0" marR="0" lvl="0" indent="0" algn="ctr" defTabSz="914400" eaLnBrk="1" fontAlgn="auto" latinLnBrk="0" hangingPunct="1">
              <a:lnSpc>
                <a:spcPct val="110000"/>
              </a:lnSpc>
              <a:spcBef>
                <a:spcPts val="0"/>
              </a:spcBef>
              <a:spcAft>
                <a:spcPts val="0"/>
              </a:spcAft>
              <a:buClrTx/>
              <a:buSzTx/>
              <a:buFontTx/>
              <a:buNone/>
              <a:defRPr/>
            </a:pPr>
            <a:r>
              <a:rPr lang="zh-TW" altLang="en-US" sz="1400" b="1" kern="0">
                <a:solidFill>
                  <a:srgbClr val="FFFFFF"/>
                </a:solidFill>
                <a:latin typeface="微软雅黑" panose="020B0503020204020204" charset="-122"/>
                <a:ea typeface="微软雅黑" panose="020B0503020204020204" charset="-122"/>
                <a:cs typeface="Arial" panose="020B0604020202020204" pitchFamily="34" charset="0"/>
              </a:rPr>
              <a:t>首次和随后</a:t>
            </a:r>
            <a:r>
              <a:rPr lang="en-US" altLang="zh-TW" sz="1400" b="1" kern="0">
                <a:solidFill>
                  <a:srgbClr val="FFFFFF"/>
                </a:solidFill>
                <a:latin typeface="微软雅黑" panose="020B0503020204020204" charset="-122"/>
                <a:ea typeface="微软雅黑" panose="020B0503020204020204" charset="-122"/>
                <a:cs typeface="Arial" panose="020B0604020202020204" pitchFamily="34" charset="0"/>
              </a:rPr>
              <a:t>SRE</a:t>
            </a:r>
            <a:endParaRPr lang="zh-TW" altLang="en-US" sz="1400" b="1" kern="0">
              <a:solidFill>
                <a:srgbClr val="FFFFFF"/>
              </a:solidFill>
              <a:latin typeface="微软雅黑" panose="020B0503020204020204" charset="-122"/>
              <a:ea typeface="微软雅黑" panose="020B0503020204020204" charset="-122"/>
              <a:cs typeface="Arial" panose="020B0604020202020204" pitchFamily="34" charset="0"/>
            </a:endParaRPr>
          </a:p>
          <a:p>
            <a:pPr marL="0" marR="0" lvl="0" indent="0" algn="ctr" defTabSz="914400" eaLnBrk="1" fontAlgn="auto" latinLnBrk="0" hangingPunct="1">
              <a:lnSpc>
                <a:spcPct val="110000"/>
              </a:lnSpc>
              <a:spcBef>
                <a:spcPts val="0"/>
              </a:spcBef>
              <a:spcAft>
                <a:spcPts val="0"/>
              </a:spcAft>
              <a:buClrTx/>
              <a:buSzTx/>
              <a:buFontTx/>
              <a:buNone/>
              <a:defRPr/>
            </a:pPr>
            <a:r>
              <a:rPr lang="zh-TW" altLang="en-US" sz="1400" b="1" kern="0">
                <a:solidFill>
                  <a:srgbClr val="FFFFFF"/>
                </a:solidFill>
                <a:latin typeface="微软雅黑" panose="020B0503020204020204" charset="-122"/>
                <a:ea typeface="微软雅黑" panose="020B0503020204020204" charset="-122"/>
                <a:cs typeface="Arial" panose="020B0604020202020204" pitchFamily="34" charset="0"/>
              </a:rPr>
              <a:t>发生的总风险下降</a:t>
            </a:r>
          </a:p>
          <a:p>
            <a:pPr marL="0" marR="0" lvl="0" indent="0" algn="ctr" defTabSz="914400" eaLnBrk="1" fontAlgn="auto" latinLnBrk="0" hangingPunct="1">
              <a:lnSpc>
                <a:spcPct val="110000"/>
              </a:lnSpc>
              <a:spcBef>
                <a:spcPts val="0"/>
              </a:spcBef>
              <a:spcAft>
                <a:spcPts val="0"/>
              </a:spcAft>
              <a:buClrTx/>
              <a:buSzTx/>
              <a:buFontTx/>
              <a:buNone/>
              <a:defRPr/>
            </a:pPr>
            <a:r>
              <a:rPr lang="zh-TW" altLang="en-US" sz="1400" b="1" kern="0">
                <a:solidFill>
                  <a:srgbClr val="FFFFFF"/>
                </a:solidFill>
                <a:latin typeface="微软雅黑" panose="020B0503020204020204" charset="-122"/>
                <a:ea typeface="微软雅黑" panose="020B0503020204020204" charset="-122"/>
                <a:cs typeface="Arial" panose="020B0604020202020204" pitchFamily="34" charset="0"/>
              </a:rPr>
              <a:t>近 </a:t>
            </a:r>
            <a:r>
              <a:rPr lang="en-US" altLang="zh-TW" sz="2800" b="1" kern="0">
                <a:solidFill>
                  <a:srgbClr val="FFFFFF"/>
                </a:solidFill>
                <a:latin typeface="微软雅黑" panose="020B0503020204020204" charset="-122"/>
                <a:ea typeface="微软雅黑" panose="020B0503020204020204" charset="-122"/>
                <a:cs typeface="Arial" panose="020B0604020202020204" pitchFamily="34" charset="0"/>
              </a:rPr>
              <a:t>25%</a:t>
            </a:r>
            <a:endParaRPr lang="zh-TW" altLang="en-US" sz="1400" b="1" kern="0">
              <a:solidFill>
                <a:srgbClr val="FFFFFF"/>
              </a:solidFill>
              <a:latin typeface="微软雅黑" panose="020B0503020204020204" charset="-122"/>
              <a:ea typeface="微软雅黑" panose="020B0503020204020204" charset="-122"/>
              <a:cs typeface="Arial" panose="020B0604020202020204" pitchFamily="34" charset="0"/>
            </a:endParaRPr>
          </a:p>
        </p:txBody>
      </p:sp>
      <p:sp>
        <p:nvSpPr>
          <p:cNvPr id="65" name="文本框 64">
            <a:extLst>
              <a:ext uri="{FF2B5EF4-FFF2-40B4-BE49-F238E27FC236}">
                <a16:creationId xmlns:a16="http://schemas.microsoft.com/office/drawing/2014/main" id="{27A3EFB0-2EAB-1B7C-E0DA-0ADAC1EE02A9}"/>
              </a:ext>
            </a:extLst>
          </p:cNvPr>
          <p:cNvSpPr txBox="1"/>
          <p:nvPr/>
        </p:nvSpPr>
        <p:spPr>
          <a:xfrm>
            <a:off x="7866493" y="4249730"/>
            <a:ext cx="3521130" cy="1713053"/>
          </a:xfrm>
          <a:prstGeom prst="roundRect">
            <a:avLst>
              <a:gd name="adj" fmla="val 8392"/>
            </a:avLst>
          </a:prstGeom>
          <a:solidFill>
            <a:srgbClr val="F0894A">
              <a:alpha val="10000"/>
            </a:srgbClr>
          </a:solidFill>
          <a:ln>
            <a:noFill/>
          </a:ln>
          <a:effectLst/>
        </p:spPr>
        <p:txBody>
          <a:bodyPr wrap="square" lIns="109440" tIns="108000" rIns="0" bIns="45720" rtlCol="0" anchor="ctr">
            <a:noAutofit/>
          </a:bodyPr>
          <a:lstStyle/>
          <a:p>
            <a:pPr marL="0" marR="0" lvl="0" indent="0" algn="l" defTabSz="914400" rtl="0" eaLnBrk="1" fontAlgn="auto" latinLnBrk="0" hangingPunct="1">
              <a:lnSpc>
                <a:spcPct val="100000"/>
              </a:lnSpc>
              <a:spcBef>
                <a:spcPts val="600"/>
              </a:spcBef>
              <a:buClrTx/>
              <a:buSzTx/>
              <a:buFontTx/>
              <a:buNone/>
              <a:tabLst/>
              <a:defRPr/>
            </a:pPr>
            <a:r>
              <a:rPr kumimoji="0" lang="zh-CN" altLang="en-US" sz="1600" b="1" i="0" u="none" strike="noStrike" kern="0" cap="none" spc="0" normalizeH="0" baseline="0" noProof="0" dirty="0">
                <a:ln>
                  <a:noFill/>
                </a:ln>
                <a:solidFill>
                  <a:srgbClr val="F26649"/>
                </a:solidFill>
                <a:effectLst/>
                <a:uLnTx/>
                <a:uFillTx/>
                <a:latin typeface="微软雅黑"/>
                <a:ea typeface="微软雅黑"/>
                <a:cs typeface="+mn-cs"/>
              </a:rPr>
              <a:t>更少：</a:t>
            </a:r>
            <a:r>
              <a:rPr kumimoji="0" lang="zh-CN" altLang="en-US" sz="1300" b="0" i="0" u="none" strike="noStrike" kern="0" cap="none" spc="0" normalizeH="0" baseline="0" noProof="0" dirty="0">
                <a:ln>
                  <a:noFill/>
                </a:ln>
                <a:solidFill>
                  <a:srgbClr val="000000">
                    <a:lumMod val="75000"/>
                    <a:lumOff val="25000"/>
                  </a:srgbClr>
                </a:solidFill>
                <a:effectLst/>
                <a:uLnTx/>
                <a:uFillTx/>
                <a:latin typeface="微软雅黑"/>
                <a:ea typeface="微软雅黑"/>
                <a:cs typeface="+mn-cs"/>
              </a:rPr>
              <a:t>使用地舒单抗更少患者发生首次</a:t>
            </a:r>
            <a:r>
              <a:rPr kumimoji="0" lang="en-US" altLang="zh-CN" sz="1300" b="0" i="0" u="none" strike="noStrike" kern="0" cap="none" spc="0" normalizeH="0" baseline="0" noProof="0" dirty="0">
                <a:ln>
                  <a:noFill/>
                </a:ln>
                <a:solidFill>
                  <a:srgbClr val="000000">
                    <a:lumMod val="75000"/>
                    <a:lumOff val="25000"/>
                  </a:srgbClr>
                </a:solidFill>
                <a:effectLst/>
                <a:uLnTx/>
                <a:uFillTx/>
                <a:latin typeface="微软雅黑"/>
                <a:ea typeface="微软雅黑"/>
                <a:cs typeface="+mn-cs"/>
              </a:rPr>
              <a:t>SRE  </a:t>
            </a:r>
          </a:p>
          <a:p>
            <a:pPr marL="0" marR="0" lvl="0" indent="0" algn="l" defTabSz="914400" rtl="0" eaLnBrk="1" fontAlgn="auto" latinLnBrk="0" hangingPunct="1">
              <a:lnSpc>
                <a:spcPct val="100000"/>
              </a:lnSpc>
              <a:spcBef>
                <a:spcPts val="600"/>
              </a:spcBef>
              <a:buClrTx/>
              <a:buSzTx/>
              <a:buFontTx/>
              <a:buNone/>
              <a:tabLst/>
              <a:defRPr/>
            </a:pPr>
            <a:r>
              <a:rPr lang="en-US" altLang="zh-CN" sz="1300" kern="0" dirty="0">
                <a:solidFill>
                  <a:srgbClr val="000000">
                    <a:lumMod val="75000"/>
                    <a:lumOff val="25000"/>
                  </a:srgbClr>
                </a:solidFill>
                <a:latin typeface="微软雅黑"/>
                <a:ea typeface="微软雅黑"/>
              </a:rPr>
              <a:t>            </a:t>
            </a:r>
            <a:r>
              <a:rPr kumimoji="0" lang="zh-CN" altLang="en-US" sz="1300" b="0" i="0" u="none" strike="noStrike" kern="1200" cap="none" spc="0" normalizeH="0" baseline="0" noProof="0" dirty="0">
                <a:ln>
                  <a:noFill/>
                </a:ln>
                <a:solidFill>
                  <a:prstClr val="black">
                    <a:lumMod val="75000"/>
                    <a:lumOff val="25000"/>
                  </a:prstClr>
                </a:solidFill>
                <a:effectLst/>
                <a:uLnTx/>
                <a:uFillTx/>
                <a:latin typeface="微软雅黑"/>
                <a:ea typeface="微软雅黑"/>
                <a:cs typeface="+mn-cs"/>
              </a:rPr>
              <a:t>使用安加维</a:t>
            </a:r>
            <a:r>
              <a:rPr kumimoji="0" lang="en-US" altLang="zh-CN" sz="1300" b="0" i="0" u="none" strike="noStrike" kern="1200" cap="none" spc="0" normalizeH="0" baseline="30000" noProof="0" dirty="0">
                <a:ln>
                  <a:noFill/>
                </a:ln>
                <a:solidFill>
                  <a:prstClr val="black">
                    <a:lumMod val="75000"/>
                    <a:lumOff val="25000"/>
                  </a:prstClr>
                </a:solidFill>
                <a:effectLst/>
                <a:uLnTx/>
                <a:uFillTx/>
                <a:latin typeface="微软雅黑"/>
                <a:ea typeface="微软雅黑"/>
                <a:cs typeface="+mn-cs"/>
              </a:rPr>
              <a:t>® </a:t>
            </a:r>
            <a:r>
              <a:rPr kumimoji="0" lang="zh-CN" altLang="en-US" sz="1300" b="0" i="0" u="none" strike="noStrike" kern="1200" cap="none" spc="0" normalizeH="0" baseline="0" noProof="0" dirty="0">
                <a:ln>
                  <a:noFill/>
                </a:ln>
                <a:solidFill>
                  <a:prstClr val="black">
                    <a:lumMod val="75000"/>
                    <a:lumOff val="25000"/>
                  </a:prstClr>
                </a:solidFill>
                <a:effectLst/>
                <a:uLnTx/>
                <a:uFillTx/>
                <a:latin typeface="微软雅黑"/>
                <a:ea typeface="微软雅黑"/>
                <a:cs typeface="+mn-cs"/>
              </a:rPr>
              <a:t>的患者发生</a:t>
            </a:r>
            <a:r>
              <a:rPr kumimoji="0" lang="en-US" altLang="zh-CN" sz="1300" b="0" i="0" u="none" strike="noStrike" kern="1200" cap="none" spc="0" normalizeH="0" baseline="0" noProof="0" dirty="0">
                <a:ln>
                  <a:noFill/>
                </a:ln>
                <a:solidFill>
                  <a:prstClr val="black">
                    <a:lumMod val="75000"/>
                    <a:lumOff val="25000"/>
                  </a:prstClr>
                </a:solidFill>
                <a:effectLst/>
                <a:uLnTx/>
                <a:uFillTx/>
                <a:latin typeface="微软雅黑"/>
                <a:ea typeface="微软雅黑"/>
                <a:cs typeface="+mn-cs"/>
              </a:rPr>
              <a:t>SRE</a:t>
            </a:r>
            <a:r>
              <a:rPr kumimoji="0" lang="zh-CN" altLang="en-US" sz="1300" b="0" i="0" u="none" strike="noStrike" kern="1200" cap="none" spc="0" normalizeH="0" baseline="0" noProof="0" dirty="0">
                <a:ln>
                  <a:noFill/>
                </a:ln>
                <a:solidFill>
                  <a:prstClr val="black">
                    <a:lumMod val="75000"/>
                    <a:lumOff val="25000"/>
                  </a:prstClr>
                </a:solidFill>
                <a:effectLst/>
                <a:uLnTx/>
                <a:uFillTx/>
                <a:latin typeface="微软雅黑"/>
                <a:ea typeface="微软雅黑"/>
                <a:cs typeface="+mn-cs"/>
              </a:rPr>
              <a:t>的累积</a:t>
            </a:r>
            <a:endParaRPr kumimoji="0" lang="en-US" altLang="zh-CN" sz="1300" b="0" i="0" u="none" strike="noStrike" kern="1200" cap="none" spc="0" normalizeH="0" baseline="0" noProof="0" dirty="0">
              <a:ln>
                <a:noFill/>
              </a:ln>
              <a:solidFill>
                <a:prstClr val="black">
                  <a:lumMod val="75000"/>
                  <a:lumOff val="25000"/>
                </a:prstClr>
              </a:solidFill>
              <a:effectLst/>
              <a:uLnTx/>
              <a:uFillTx/>
              <a:latin typeface="微软雅黑"/>
              <a:ea typeface="微软雅黑"/>
              <a:cs typeface="+mn-cs"/>
            </a:endParaRPr>
          </a:p>
          <a:p>
            <a:pPr marL="0" marR="0" lvl="0" indent="0" algn="l" defTabSz="914400" rtl="0" eaLnBrk="1" fontAlgn="auto" latinLnBrk="0" hangingPunct="1">
              <a:lnSpc>
                <a:spcPct val="100000"/>
              </a:lnSpc>
              <a:buClrTx/>
              <a:buSzTx/>
              <a:buFontTx/>
              <a:buNone/>
              <a:tabLst/>
              <a:defRPr/>
            </a:pPr>
            <a:r>
              <a:rPr lang="en-US" altLang="zh-CN" sz="1300" dirty="0">
                <a:solidFill>
                  <a:prstClr val="black">
                    <a:lumMod val="75000"/>
                    <a:lumOff val="25000"/>
                  </a:prstClr>
                </a:solidFill>
                <a:latin typeface="微软雅黑"/>
                <a:ea typeface="微软雅黑"/>
              </a:rPr>
              <a:t>            </a:t>
            </a:r>
            <a:r>
              <a:rPr kumimoji="0" lang="zh-CN" altLang="en-US" sz="1300" b="0" i="0" u="none" strike="noStrike" kern="1200" cap="none" spc="0" normalizeH="0" baseline="0" noProof="0" dirty="0">
                <a:ln>
                  <a:noFill/>
                </a:ln>
                <a:solidFill>
                  <a:prstClr val="black">
                    <a:lumMod val="75000"/>
                    <a:lumOff val="25000"/>
                  </a:prstClr>
                </a:solidFill>
                <a:effectLst/>
                <a:uLnTx/>
                <a:uFillTx/>
                <a:latin typeface="微软雅黑"/>
                <a:ea typeface="微软雅黑"/>
                <a:cs typeface="+mn-cs"/>
              </a:rPr>
              <a:t>次数更少</a:t>
            </a:r>
            <a:endParaRPr kumimoji="0" lang="en-US" altLang="zh-CN" sz="1300" b="0" i="0" u="none" strike="noStrike" kern="0" cap="none" spc="0" normalizeH="0" baseline="0" noProof="0" dirty="0">
              <a:ln>
                <a:noFill/>
              </a:ln>
              <a:solidFill>
                <a:srgbClr val="000000">
                  <a:lumMod val="75000"/>
                  <a:lumOff val="25000"/>
                </a:srgbClr>
              </a:solidFill>
              <a:effectLst/>
              <a:uLnTx/>
              <a:uFillTx/>
              <a:latin typeface="微软雅黑"/>
              <a:ea typeface="微软雅黑"/>
              <a:cs typeface="+mn-cs"/>
            </a:endParaRPr>
          </a:p>
          <a:p>
            <a:pPr marL="0" marR="0" lvl="0" indent="0" defTabSz="914400" eaLnBrk="1" fontAlgn="auto" latinLnBrk="0" hangingPunct="1">
              <a:lnSpc>
                <a:spcPct val="100000"/>
              </a:lnSpc>
              <a:spcBef>
                <a:spcPts val="600"/>
              </a:spcBef>
              <a:spcAft>
                <a:spcPts val="0"/>
              </a:spcAft>
              <a:buClrTx/>
              <a:buSzTx/>
              <a:buFontTx/>
              <a:buNone/>
              <a:tabLst/>
              <a:defRPr/>
            </a:pPr>
            <a:r>
              <a:rPr lang="zh-CN" altLang="en-US" sz="1600" b="1" kern="0" dirty="0">
                <a:solidFill>
                  <a:srgbClr val="F26649"/>
                </a:solidFill>
                <a:latin typeface="微软雅黑"/>
                <a:ea typeface="微软雅黑"/>
              </a:rPr>
              <a:t>更晚</a:t>
            </a:r>
            <a:r>
              <a:rPr kumimoji="0" lang="zh-CN" altLang="en-US" sz="1600" b="1" i="0" u="none" strike="noStrike" kern="0" cap="none" spc="0" normalizeH="0" baseline="0" noProof="0" dirty="0">
                <a:ln>
                  <a:noFill/>
                </a:ln>
                <a:solidFill>
                  <a:srgbClr val="F26649"/>
                </a:solidFill>
                <a:effectLst/>
                <a:uLnTx/>
                <a:uFillTx/>
                <a:latin typeface="微软雅黑"/>
                <a:ea typeface="微软雅黑"/>
                <a:cs typeface="+mn-cs"/>
              </a:rPr>
              <a:t>：</a:t>
            </a:r>
            <a:r>
              <a:rPr kumimoji="0" lang="zh-CN" altLang="en-US" sz="1300" b="0" i="0" u="none" strike="noStrike" kern="0" cap="none" spc="0" normalizeH="0" baseline="0" noProof="0" dirty="0">
                <a:ln>
                  <a:noFill/>
                </a:ln>
                <a:solidFill>
                  <a:srgbClr val="000000">
                    <a:lumMod val="75000"/>
                    <a:lumOff val="25000"/>
                  </a:srgbClr>
                </a:solidFill>
                <a:effectLst/>
                <a:uLnTx/>
                <a:uFillTx/>
                <a:latin typeface="微软雅黑"/>
                <a:ea typeface="微软雅黑"/>
                <a:cs typeface="+mn-cs"/>
              </a:rPr>
              <a:t>使用地舒单抗患者发生研究中首次</a:t>
            </a:r>
            <a:endParaRPr kumimoji="0" lang="en-US" altLang="zh-CN" sz="1300" b="0" i="0" u="none" strike="noStrike" kern="0" cap="none" spc="0" normalizeH="0" baseline="0" noProof="0" dirty="0">
              <a:ln>
                <a:noFill/>
              </a:ln>
              <a:solidFill>
                <a:srgbClr val="000000">
                  <a:lumMod val="75000"/>
                  <a:lumOff val="25000"/>
                </a:srgbClr>
              </a:solidFill>
              <a:effectLst/>
              <a:uLnTx/>
              <a:uFillTx/>
              <a:latin typeface="微软雅黑"/>
              <a:ea typeface="微软雅黑"/>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300" b="0" i="0" u="none" strike="noStrike" kern="0" cap="none" spc="0" normalizeH="0" baseline="0" noProof="0" dirty="0">
                <a:ln>
                  <a:noFill/>
                </a:ln>
                <a:solidFill>
                  <a:srgbClr val="000000">
                    <a:lumMod val="75000"/>
                    <a:lumOff val="25000"/>
                  </a:srgbClr>
                </a:solidFill>
                <a:effectLst/>
                <a:uLnTx/>
                <a:uFillTx/>
                <a:latin typeface="微软雅黑"/>
                <a:ea typeface="微软雅黑"/>
                <a:cs typeface="+mn-cs"/>
              </a:rPr>
              <a:t>             SRE</a:t>
            </a:r>
            <a:r>
              <a:rPr kumimoji="0" lang="zh-CN" altLang="en-US" sz="1300" b="0" i="0" u="none" strike="noStrike" kern="0" cap="none" spc="0" normalizeH="0" baseline="0" noProof="0" dirty="0">
                <a:ln>
                  <a:noFill/>
                </a:ln>
                <a:solidFill>
                  <a:srgbClr val="000000">
                    <a:lumMod val="75000"/>
                    <a:lumOff val="25000"/>
                  </a:srgbClr>
                </a:solidFill>
                <a:effectLst/>
                <a:uLnTx/>
                <a:uFillTx/>
                <a:latin typeface="微软雅黑"/>
                <a:ea typeface="微软雅黑"/>
                <a:cs typeface="+mn-cs"/>
              </a:rPr>
              <a:t>的时间更晚</a:t>
            </a:r>
            <a:endParaRPr kumimoji="0" lang="en-US" sz="1300" b="0" i="0" u="none" strike="noStrike" kern="0" cap="none" spc="0" normalizeH="0" baseline="0" noProof="0" dirty="0">
              <a:ln>
                <a:noFill/>
              </a:ln>
              <a:solidFill>
                <a:srgbClr val="000000">
                  <a:lumMod val="75000"/>
                  <a:lumOff val="25000"/>
                </a:srgbClr>
              </a:solidFill>
              <a:effectLst/>
              <a:uLnTx/>
              <a:uFillTx/>
              <a:latin typeface="微软雅黑"/>
              <a:ea typeface="微软雅黑"/>
              <a:cs typeface="+mn-cs"/>
            </a:endParaRPr>
          </a:p>
        </p:txBody>
      </p:sp>
      <p:sp>
        <p:nvSpPr>
          <p:cNvPr id="95" name="矩形 94">
            <a:extLst>
              <a:ext uri="{FF2B5EF4-FFF2-40B4-BE49-F238E27FC236}">
                <a16:creationId xmlns:a16="http://schemas.microsoft.com/office/drawing/2014/main" id="{530898FE-B4D7-1B37-1D1D-BAC35DD78397}"/>
              </a:ext>
            </a:extLst>
          </p:cNvPr>
          <p:cNvSpPr/>
          <p:nvPr/>
        </p:nvSpPr>
        <p:spPr>
          <a:xfrm>
            <a:off x="-1657" y="1025546"/>
            <a:ext cx="216000" cy="712808"/>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00" b="1">
                <a:solidFill>
                  <a:schemeClr val="accent2">
                    <a:lumMod val="60000"/>
                    <a:lumOff val="40000"/>
                  </a:schemeClr>
                </a:solidFill>
              </a:rPr>
              <a:t>研究设计</a:t>
            </a:r>
            <a:endParaRPr lang="en-US" sz="900" b="1">
              <a:solidFill>
                <a:schemeClr val="accent2">
                  <a:lumMod val="60000"/>
                  <a:lumOff val="40000"/>
                </a:schemeClr>
              </a:solidFill>
            </a:endParaRPr>
          </a:p>
        </p:txBody>
      </p:sp>
      <p:sp>
        <p:nvSpPr>
          <p:cNvPr id="96" name="矩形 95">
            <a:extLst>
              <a:ext uri="{FF2B5EF4-FFF2-40B4-BE49-F238E27FC236}">
                <a16:creationId xmlns:a16="http://schemas.microsoft.com/office/drawing/2014/main" id="{6B19AA4C-AE37-19B4-5B6E-4F6CE47E5570}"/>
              </a:ext>
            </a:extLst>
          </p:cNvPr>
          <p:cNvSpPr/>
          <p:nvPr/>
        </p:nvSpPr>
        <p:spPr>
          <a:xfrm>
            <a:off x="-1657" y="1823633"/>
            <a:ext cx="216000" cy="712808"/>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00" b="1">
                <a:solidFill>
                  <a:schemeClr val="accent2">
                    <a:lumMod val="60000"/>
                    <a:lumOff val="40000"/>
                  </a:schemeClr>
                </a:solidFill>
              </a:rPr>
              <a:t>入组患者</a:t>
            </a:r>
            <a:endParaRPr lang="en-US" sz="900" b="1">
              <a:solidFill>
                <a:schemeClr val="accent2">
                  <a:lumMod val="60000"/>
                  <a:lumOff val="40000"/>
                </a:schemeClr>
              </a:solidFill>
            </a:endParaRPr>
          </a:p>
        </p:txBody>
      </p:sp>
      <p:sp>
        <p:nvSpPr>
          <p:cNvPr id="97" name="矩形 96">
            <a:extLst>
              <a:ext uri="{FF2B5EF4-FFF2-40B4-BE49-F238E27FC236}">
                <a16:creationId xmlns:a16="http://schemas.microsoft.com/office/drawing/2014/main" id="{17040F4F-F9A8-C55C-F909-F4903B207AFC}"/>
              </a:ext>
            </a:extLst>
          </p:cNvPr>
          <p:cNvSpPr/>
          <p:nvPr/>
        </p:nvSpPr>
        <p:spPr>
          <a:xfrm>
            <a:off x="-1657" y="2621720"/>
            <a:ext cx="216000" cy="1087892"/>
          </a:xfrm>
          <a:prstGeom prst="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00" b="1">
                <a:solidFill>
                  <a:srgbClr val="F26649"/>
                </a:solidFill>
              </a:rPr>
              <a:t>更少、更晚</a:t>
            </a:r>
            <a:endParaRPr lang="en-US" sz="900" b="1">
              <a:solidFill>
                <a:srgbClr val="F26649"/>
              </a:solidFill>
            </a:endParaRPr>
          </a:p>
        </p:txBody>
      </p:sp>
      <p:sp>
        <p:nvSpPr>
          <p:cNvPr id="98" name="矩形 97">
            <a:extLst>
              <a:ext uri="{FF2B5EF4-FFF2-40B4-BE49-F238E27FC236}">
                <a16:creationId xmlns:a16="http://schemas.microsoft.com/office/drawing/2014/main" id="{D5A463B0-C265-862C-0578-5C25595F1AE9}"/>
              </a:ext>
            </a:extLst>
          </p:cNvPr>
          <p:cNvSpPr/>
          <p:nvPr/>
        </p:nvSpPr>
        <p:spPr>
          <a:xfrm>
            <a:off x="-1657" y="5391065"/>
            <a:ext cx="216000" cy="712808"/>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00" b="1">
                <a:solidFill>
                  <a:schemeClr val="accent2">
                    <a:lumMod val="60000"/>
                    <a:lumOff val="40000"/>
                  </a:schemeClr>
                </a:solidFill>
              </a:rPr>
              <a:t>安全性</a:t>
            </a:r>
            <a:endParaRPr lang="en-US" sz="900" b="1">
              <a:solidFill>
                <a:schemeClr val="accent2">
                  <a:lumMod val="60000"/>
                  <a:lumOff val="40000"/>
                </a:schemeClr>
              </a:solidFill>
            </a:endParaRPr>
          </a:p>
        </p:txBody>
      </p:sp>
      <p:sp>
        <p:nvSpPr>
          <p:cNvPr id="99" name="矩形 98">
            <a:extLst>
              <a:ext uri="{FF2B5EF4-FFF2-40B4-BE49-F238E27FC236}">
                <a16:creationId xmlns:a16="http://schemas.microsoft.com/office/drawing/2014/main" id="{AD496087-CA11-87B5-AB19-4BB1B33646CD}"/>
              </a:ext>
            </a:extLst>
          </p:cNvPr>
          <p:cNvSpPr/>
          <p:nvPr/>
        </p:nvSpPr>
        <p:spPr>
          <a:xfrm>
            <a:off x="-1657" y="4592978"/>
            <a:ext cx="216000" cy="712808"/>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00" b="1">
                <a:solidFill>
                  <a:schemeClr val="accent2">
                    <a:lumMod val="60000"/>
                    <a:lumOff val="40000"/>
                  </a:schemeClr>
                </a:solidFill>
              </a:rPr>
              <a:t>生存质量</a:t>
            </a:r>
            <a:endParaRPr lang="en-US" altLang="zh-CN" sz="900" b="1">
              <a:solidFill>
                <a:schemeClr val="accent2">
                  <a:lumMod val="60000"/>
                  <a:lumOff val="40000"/>
                </a:schemeClr>
              </a:solidFill>
            </a:endParaRPr>
          </a:p>
        </p:txBody>
      </p:sp>
      <p:sp>
        <p:nvSpPr>
          <p:cNvPr id="100" name="矩形 99">
            <a:extLst>
              <a:ext uri="{FF2B5EF4-FFF2-40B4-BE49-F238E27FC236}">
                <a16:creationId xmlns:a16="http://schemas.microsoft.com/office/drawing/2014/main" id="{CA7168DB-1A05-3FAF-FA13-F19D093F75B2}"/>
              </a:ext>
            </a:extLst>
          </p:cNvPr>
          <p:cNvSpPr/>
          <p:nvPr/>
        </p:nvSpPr>
        <p:spPr>
          <a:xfrm>
            <a:off x="-1657" y="3794891"/>
            <a:ext cx="216000" cy="712808"/>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00" b="1">
                <a:solidFill>
                  <a:schemeClr val="accent2">
                    <a:lumMod val="60000"/>
                    <a:lumOff val="40000"/>
                  </a:schemeClr>
                </a:solidFill>
              </a:rPr>
              <a:t>生化指标</a:t>
            </a:r>
            <a:endParaRPr lang="en-US" altLang="zh-CN" sz="900" b="1">
              <a:solidFill>
                <a:schemeClr val="accent2">
                  <a:lumMod val="60000"/>
                  <a:lumOff val="40000"/>
                </a:schemeClr>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7FBA016E-86A3-857F-8526-C5478B566C11}"/>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幻灯片" r:id="rId65" imgW="473" imgH="476" progId="TCLayout.ActiveDocument.1">
                  <p:embed/>
                </p:oleObj>
              </mc:Choice>
              <mc:Fallback>
                <p:oleObj name="think-cell 幻灯片" r:id="rId65" imgW="473" imgH="476" progId="TCLayout.ActiveDocument.1">
                  <p:embed/>
                  <p:pic>
                    <p:nvPicPr>
                      <p:cNvPr id="5" name="think-cell data - do not delete" hidden="1">
                        <a:extLst>
                          <a:ext uri="{FF2B5EF4-FFF2-40B4-BE49-F238E27FC236}">
                            <a16:creationId xmlns:a16="http://schemas.microsoft.com/office/drawing/2014/main" id="{7FBA016E-86A3-857F-8526-C5478B566C11}"/>
                          </a:ext>
                        </a:extLst>
                      </p:cNvPr>
                      <p:cNvPicPr/>
                      <p:nvPr/>
                    </p:nvPicPr>
                    <p:blipFill>
                      <a:blip r:embed="rId66"/>
                      <a:stretch>
                        <a:fillRect/>
                      </a:stretch>
                    </p:blipFill>
                    <p:spPr>
                      <a:xfrm>
                        <a:off x="1588" y="1588"/>
                        <a:ext cx="1588" cy="1588"/>
                      </a:xfrm>
                      <a:prstGeom prst="rect">
                        <a:avLst/>
                      </a:prstGeom>
                    </p:spPr>
                  </p:pic>
                </p:oleObj>
              </mc:Fallback>
            </mc:AlternateContent>
          </a:graphicData>
        </a:graphic>
      </p:graphicFrame>
      <p:sp>
        <p:nvSpPr>
          <p:cNvPr id="647" name="矩形: 圆角 6">
            <a:extLst>
              <a:ext uri="{FF2B5EF4-FFF2-40B4-BE49-F238E27FC236}">
                <a16:creationId xmlns:a16="http://schemas.microsoft.com/office/drawing/2014/main" id="{0A1B773E-166D-DD86-17C7-BB76BB49611C}"/>
              </a:ext>
            </a:extLst>
          </p:cNvPr>
          <p:cNvSpPr/>
          <p:nvPr>
            <p:custDataLst>
              <p:tags r:id="rId2"/>
            </p:custDataLst>
          </p:nvPr>
        </p:nvSpPr>
        <p:spPr>
          <a:xfrm>
            <a:off x="358356" y="2034585"/>
            <a:ext cx="5737644" cy="3988997"/>
          </a:xfrm>
          <a:prstGeom prst="roundRect">
            <a:avLst>
              <a:gd name="adj" fmla="val 2297"/>
            </a:avLst>
          </a:prstGeom>
          <a:solidFill>
            <a:schemeClr val="bg1"/>
          </a:solidFill>
          <a:ln>
            <a:gradFill>
              <a:gsLst>
                <a:gs pos="52000">
                  <a:srgbClr val="FFFFFF"/>
                </a:gs>
                <a:gs pos="0">
                  <a:schemeClr val="accent2">
                    <a:lumMod val="40000"/>
                    <a:lumOff val="60000"/>
                  </a:schemeClr>
                </a:gs>
                <a:gs pos="100000">
                  <a:srgbClr val="FFFFFF"/>
                </a:gs>
              </a:gsLst>
              <a:lin ang="4800000" scaled="1"/>
            </a:gradFill>
          </a:ln>
          <a:effectLst>
            <a:outerShdw blurRad="63500" algn="ctr" rotWithShape="0">
              <a:srgbClr val="F26649">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kumimoji="0" lang="zh-CN" altLang="en-US" sz="1200" i="0" u="none" strike="noStrike" kern="1200" cap="none" spc="0" normalizeH="0" baseline="0" noProof="0">
              <a:ln>
                <a:noFill/>
              </a:ln>
              <a:solidFill>
                <a:schemeClr val="tx1">
                  <a:lumMod val="65000"/>
                  <a:lumOff val="35000"/>
                </a:schemeClr>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sym typeface="Calibri" panose="020F0502020204030204" pitchFamily="34" charset="0"/>
            </a:endParaRPr>
          </a:p>
        </p:txBody>
      </p:sp>
      <p:sp>
        <p:nvSpPr>
          <p:cNvPr id="446" name="矩形: 圆角 6">
            <a:extLst>
              <a:ext uri="{FF2B5EF4-FFF2-40B4-BE49-F238E27FC236}">
                <a16:creationId xmlns:a16="http://schemas.microsoft.com/office/drawing/2014/main" id="{6DF752E9-4076-609D-18C5-BB01F3DEA514}"/>
              </a:ext>
            </a:extLst>
          </p:cNvPr>
          <p:cNvSpPr/>
          <p:nvPr>
            <p:custDataLst>
              <p:tags r:id="rId3"/>
            </p:custDataLst>
          </p:nvPr>
        </p:nvSpPr>
        <p:spPr>
          <a:xfrm>
            <a:off x="6211318" y="2238377"/>
            <a:ext cx="5628496" cy="3785206"/>
          </a:xfrm>
          <a:prstGeom prst="roundRect">
            <a:avLst>
              <a:gd name="adj" fmla="val 1933"/>
            </a:avLst>
          </a:prstGeom>
          <a:solidFill>
            <a:schemeClr val="bg1"/>
          </a:solidFill>
          <a:ln>
            <a:gradFill>
              <a:gsLst>
                <a:gs pos="52000">
                  <a:srgbClr val="FFFFFF"/>
                </a:gs>
                <a:gs pos="0">
                  <a:schemeClr val="accent2">
                    <a:lumMod val="40000"/>
                    <a:lumOff val="60000"/>
                  </a:schemeClr>
                </a:gs>
                <a:gs pos="100000">
                  <a:srgbClr val="FFFFFF"/>
                </a:gs>
              </a:gsLst>
              <a:lin ang="4800000" scaled="1"/>
            </a:gradFill>
          </a:ln>
          <a:effectLst>
            <a:outerShdw blurRad="63500" algn="ctr" rotWithShape="0">
              <a:srgbClr val="F26649">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kumimoji="0" lang="zh-CN" altLang="en-US" sz="1200" i="0" u="none" strike="noStrike" kern="1200" cap="none" spc="0" normalizeH="0" baseline="0" noProof="0">
              <a:ln>
                <a:noFill/>
              </a:ln>
              <a:solidFill>
                <a:schemeClr val="tx1"/>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sym typeface="Calibri" panose="020F0502020204030204" pitchFamily="34" charset="0"/>
            </a:endParaRPr>
          </a:p>
        </p:txBody>
      </p:sp>
      <p:sp>
        <p:nvSpPr>
          <p:cNvPr id="2" name="标题 1">
            <a:extLst>
              <a:ext uri="{FF2B5EF4-FFF2-40B4-BE49-F238E27FC236}">
                <a16:creationId xmlns:a16="http://schemas.microsoft.com/office/drawing/2014/main" id="{119DE185-2394-7433-3377-081E86250FB4}"/>
              </a:ext>
            </a:extLst>
          </p:cNvPr>
          <p:cNvSpPr>
            <a:spLocks noGrp="1"/>
          </p:cNvSpPr>
          <p:nvPr>
            <p:ph type="title"/>
          </p:nvPr>
        </p:nvSpPr>
        <p:spPr/>
        <p:txBody>
          <a:bodyPr vert="horz"/>
          <a:lstStyle/>
          <a:p>
            <a:pPr algn="l"/>
            <a:r>
              <a:rPr lang="zh-CN" altLang="en-US" sz="2400" dirty="0"/>
              <a:t>骨代谢指标变化同样</a:t>
            </a:r>
            <a:r>
              <a:rPr lang="zh-CN" altLang="en-US" dirty="0"/>
              <a:t>提示</a:t>
            </a:r>
            <a:r>
              <a:rPr lang="zh-CN" altLang="en-US" sz="2400" dirty="0"/>
              <a:t>地舒单抗带来更强骨转移治疗：</a:t>
            </a:r>
            <a:br>
              <a:rPr lang="en-US" altLang="zh-CN" sz="2400" dirty="0"/>
            </a:br>
            <a:r>
              <a:rPr lang="zh-CN" altLang="en-US" sz="2400" dirty="0"/>
              <a:t>使用地舒单抗的患者相关指标迅速下降，下降幅度远超唑来膦酸</a:t>
            </a:r>
            <a:endParaRPr lang="en-US" sz="2400" dirty="0"/>
          </a:p>
        </p:txBody>
      </p:sp>
      <p:sp>
        <p:nvSpPr>
          <p:cNvPr id="3" name="内容占位符 2">
            <a:extLst>
              <a:ext uri="{FF2B5EF4-FFF2-40B4-BE49-F238E27FC236}">
                <a16:creationId xmlns:a16="http://schemas.microsoft.com/office/drawing/2014/main" id="{59E16513-579F-6F9B-E4C2-B861B7821DD9}"/>
              </a:ext>
            </a:extLst>
          </p:cNvPr>
          <p:cNvSpPr>
            <a:spLocks noGrp="1"/>
          </p:cNvSpPr>
          <p:nvPr>
            <p:ph idx="13"/>
          </p:nvPr>
        </p:nvSpPr>
        <p:spPr>
          <a:xfrm>
            <a:off x="334962" y="6657490"/>
            <a:ext cx="8556625" cy="194787"/>
          </a:xfrm>
        </p:spPr>
        <p:txBody>
          <a:bodyPr numCol="2"/>
          <a:lstStyle/>
          <a:p>
            <a:r>
              <a:rPr lang="en-US" sz="600">
                <a:solidFill>
                  <a:schemeClr val="bg1">
                    <a:lumMod val="50000"/>
                  </a:schemeClr>
                </a:solidFill>
              </a:rPr>
              <a:t>103: </a:t>
            </a:r>
            <a:r>
              <a:rPr lang="en-US" sz="600" err="1">
                <a:solidFill>
                  <a:schemeClr val="bg1">
                    <a:lumMod val="50000"/>
                  </a:schemeClr>
                </a:solidFill>
              </a:rPr>
              <a:t>Fizazi</a:t>
            </a:r>
            <a:r>
              <a:rPr lang="en-US" sz="600">
                <a:solidFill>
                  <a:schemeClr val="bg1">
                    <a:lumMod val="50000"/>
                  </a:schemeClr>
                </a:solidFill>
              </a:rPr>
              <a:t>, Karim, et al. The Lancet 377.9768 (2011): 813-822.</a:t>
            </a:r>
          </a:p>
          <a:p>
            <a:r>
              <a:rPr lang="en-US" sz="600">
                <a:solidFill>
                  <a:schemeClr val="bg1">
                    <a:lumMod val="50000"/>
                  </a:schemeClr>
                </a:solidFill>
              </a:rPr>
              <a:t>136: </a:t>
            </a:r>
            <a:r>
              <a:rPr lang="en-US" sz="600" err="1">
                <a:solidFill>
                  <a:schemeClr val="bg1">
                    <a:lumMod val="50000"/>
                  </a:schemeClr>
                </a:solidFill>
              </a:rPr>
              <a:t>Stopeck</a:t>
            </a:r>
            <a:r>
              <a:rPr lang="en-US" sz="600">
                <a:solidFill>
                  <a:schemeClr val="bg1">
                    <a:lumMod val="50000"/>
                  </a:schemeClr>
                </a:solidFill>
              </a:rPr>
              <a:t>, Alison T., et al. Journal of clinical oncology 28.35 (2010): 5132-5139.</a:t>
            </a:r>
          </a:p>
          <a:p>
            <a:r>
              <a:rPr lang="en-US" sz="600">
                <a:solidFill>
                  <a:schemeClr val="bg1">
                    <a:lumMod val="50000"/>
                  </a:schemeClr>
                </a:solidFill>
              </a:rPr>
              <a:t>244: Henry, David H., et al.  J Clin Oncol 29.9 (2011): 1125-1132.</a:t>
            </a:r>
          </a:p>
          <a:p>
            <a:r>
              <a:rPr lang="en-US" sz="600" err="1">
                <a:solidFill>
                  <a:schemeClr val="bg1">
                    <a:lumMod val="50000"/>
                  </a:schemeClr>
                </a:solidFill>
              </a:rPr>
              <a:t>Fizazi</a:t>
            </a:r>
            <a:r>
              <a:rPr lang="en-US" sz="600">
                <a:solidFill>
                  <a:schemeClr val="bg1">
                    <a:lumMod val="50000"/>
                  </a:schemeClr>
                </a:solidFill>
              </a:rPr>
              <a:t>, Karim, et al. Journal of Clinical Oncology 27.10 (2009): 1564-1571.</a:t>
            </a:r>
          </a:p>
        </p:txBody>
      </p:sp>
      <p:grpSp>
        <p:nvGrpSpPr>
          <p:cNvPr id="281" name="组合 280">
            <a:extLst>
              <a:ext uri="{FF2B5EF4-FFF2-40B4-BE49-F238E27FC236}">
                <a16:creationId xmlns:a16="http://schemas.microsoft.com/office/drawing/2014/main" id="{136B6329-D822-376B-CF4C-E56E43EF76A3}"/>
              </a:ext>
            </a:extLst>
          </p:cNvPr>
          <p:cNvGrpSpPr/>
          <p:nvPr/>
        </p:nvGrpSpPr>
        <p:grpSpPr>
          <a:xfrm>
            <a:off x="330200" y="1016000"/>
            <a:ext cx="11538321" cy="812050"/>
            <a:chOff x="1326474" y="2505242"/>
            <a:chExt cx="9257993" cy="1937859"/>
          </a:xfrm>
        </p:grpSpPr>
        <p:sp>
          <p:nvSpPr>
            <p:cNvPr id="282" name="矩形: 圆角 9">
              <a:extLst>
                <a:ext uri="{FF2B5EF4-FFF2-40B4-BE49-F238E27FC236}">
                  <a16:creationId xmlns:a16="http://schemas.microsoft.com/office/drawing/2014/main" id="{911A0211-9E70-40B6-DD71-4EA472A196A6}"/>
                </a:ext>
              </a:extLst>
            </p:cNvPr>
            <p:cNvSpPr/>
            <p:nvPr>
              <p:custDataLst>
                <p:tags r:id="rId61"/>
              </p:custDataLst>
            </p:nvPr>
          </p:nvSpPr>
          <p:spPr>
            <a:xfrm>
              <a:off x="1352728" y="2547135"/>
              <a:ext cx="9231739" cy="1895966"/>
            </a:xfrm>
            <a:prstGeom prst="roundRect">
              <a:avLst>
                <a:gd name="adj" fmla="val 2106"/>
              </a:avLst>
            </a:prstGeom>
            <a:solidFill>
              <a:srgbClr val="EA6F3F">
                <a:alpha val="63000"/>
              </a:srgbClr>
            </a:solidFill>
            <a:ln w="9525">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2">
                    <a:lumMod val="50000"/>
                  </a:schemeClr>
                </a:solidFill>
                <a:latin typeface="微软雅黑" panose="020B0503020204020204" charset="-122"/>
                <a:ea typeface="微软雅黑" panose="020B0503020204020204" charset="-122"/>
                <a:sym typeface="Calibri" panose="020F0502020204030204" pitchFamily="34" charset="0"/>
              </a:endParaRPr>
            </a:p>
          </p:txBody>
        </p:sp>
        <p:sp>
          <p:nvSpPr>
            <p:cNvPr id="283" name="矩形: 圆角 10">
              <a:extLst>
                <a:ext uri="{FF2B5EF4-FFF2-40B4-BE49-F238E27FC236}">
                  <a16:creationId xmlns:a16="http://schemas.microsoft.com/office/drawing/2014/main" id="{08ADE4EF-4671-F96A-07DD-938E12A95A29}"/>
                </a:ext>
              </a:extLst>
            </p:cNvPr>
            <p:cNvSpPr/>
            <p:nvPr>
              <p:custDataLst>
                <p:tags r:id="rId62"/>
              </p:custDataLst>
            </p:nvPr>
          </p:nvSpPr>
          <p:spPr>
            <a:xfrm>
              <a:off x="1326474" y="2505242"/>
              <a:ext cx="9216000" cy="1842068"/>
            </a:xfrm>
            <a:prstGeom prst="roundRect">
              <a:avLst>
                <a:gd name="adj" fmla="val 2106"/>
              </a:avLst>
            </a:prstGeom>
            <a:solidFill>
              <a:schemeClr val="bg1"/>
            </a:solidFill>
            <a:ln w="12700">
              <a:gradFill flip="none" rotWithShape="1">
                <a:gsLst>
                  <a:gs pos="52000">
                    <a:srgbClr val="FFFFFF"/>
                  </a:gs>
                  <a:gs pos="0">
                    <a:schemeClr val="accent2">
                      <a:lumMod val="40000"/>
                      <a:lumOff val="60000"/>
                    </a:schemeClr>
                  </a:gs>
                  <a:gs pos="100000">
                    <a:srgbClr val="FFFFFF"/>
                  </a:gs>
                </a:gsLst>
                <a:lin ang="4800000" scaled="0"/>
                <a:tileRect/>
              </a:gradFill>
              <a:prstDash val="solid"/>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pPr marL="252000" indent="-252000">
                <a:lnSpc>
                  <a:spcPct val="110000"/>
                </a:lnSpc>
                <a:spcAft>
                  <a:spcPts val="600"/>
                </a:spcAft>
                <a:buClr>
                  <a:srgbClr val="F36D52"/>
                </a:buClr>
                <a:buFont typeface="Wingdings" panose="05000000000000000000" pitchFamily="2" charset="2"/>
                <a:buChar char="Ø"/>
              </a:pPr>
              <a:r>
                <a:rPr lang="zh-CN" altLang="en-US" sz="1500" kern="1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lt"/>
                </a:rPr>
                <a:t>多项大型研究均显示：反映患者骨代谢的相关指标在地舒单抗治疗后迅速下降，</a:t>
              </a:r>
              <a:r>
                <a:rPr lang="zh-CN" altLang="en-US" sz="1500" b="1" kern="100" dirty="0">
                  <a:solidFill>
                    <a:srgbClr val="EB613B"/>
                  </a:solidFill>
                  <a:latin typeface="微软雅黑" panose="020B0503020204020204" charset="-122"/>
                  <a:ea typeface="微软雅黑" panose="020B0503020204020204" charset="-122"/>
                  <a:cs typeface="微软雅黑" panose="020B0503020204020204" charset="-122"/>
                  <a:sym typeface="+mn-lt"/>
                </a:rPr>
                <a:t>下降幅度远超使用唑来膦酸</a:t>
              </a:r>
              <a:r>
                <a:rPr lang="zh-CN" altLang="en-US" sz="1500" kern="1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lt"/>
                </a:rPr>
                <a:t>，且与双磷酸盐治疗后 相关指标反复波动相比，使用地舒单抗后相关指标</a:t>
              </a:r>
              <a:r>
                <a:rPr lang="zh-CN" altLang="en-US" sz="1500" b="1" kern="100" dirty="0">
                  <a:solidFill>
                    <a:srgbClr val="EB613B"/>
                  </a:solidFill>
                  <a:latin typeface="微软雅黑" panose="020B0503020204020204" charset="-122"/>
                  <a:ea typeface="微软雅黑" panose="020B0503020204020204" charset="-122"/>
                  <a:cs typeface="微软雅黑" panose="020B0503020204020204" charset="-122"/>
                  <a:sym typeface="+mn-lt"/>
                </a:rPr>
                <a:t>长期稳定于低位，</a:t>
              </a:r>
              <a:r>
                <a:rPr lang="zh-CN" altLang="en-US" sz="1500" kern="1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lt"/>
                </a:rPr>
                <a:t>提示地舒单抗对于骨转移治疗</a:t>
              </a:r>
              <a:r>
                <a:rPr lang="zh-CN" altLang="en-US" sz="1500" b="1" kern="100" dirty="0">
                  <a:solidFill>
                    <a:srgbClr val="EB613B"/>
                  </a:solidFill>
                  <a:latin typeface="微软雅黑" panose="020B0503020204020204" charset="-122"/>
                  <a:ea typeface="微软雅黑" panose="020B0503020204020204" charset="-122"/>
                  <a:cs typeface="微软雅黑" panose="020B0503020204020204" charset="-122"/>
                  <a:sym typeface="+mn-lt"/>
                </a:rPr>
                <a:t>更强、更稳定的疗效</a:t>
              </a:r>
              <a:r>
                <a:rPr lang="en-US" altLang="zh-CN" sz="1500" b="1" kern="100" baseline="30000" dirty="0">
                  <a:solidFill>
                    <a:srgbClr val="EB613B"/>
                  </a:solidFill>
                  <a:latin typeface="微软雅黑" panose="020B0503020204020204" charset="-122"/>
                  <a:ea typeface="微软雅黑" panose="020B0503020204020204" charset="-122"/>
                  <a:cs typeface="微软雅黑" panose="020B0503020204020204" charset="-122"/>
                  <a:sym typeface="+mn-lt"/>
                </a:rPr>
                <a:t>1-4</a:t>
              </a:r>
              <a:endParaRPr lang="zh-CN" altLang="en-US" sz="1300" b="1" kern="100" dirty="0">
                <a:solidFill>
                  <a:srgbClr val="EB613B"/>
                </a:solidFill>
                <a:latin typeface="微软雅黑" panose="020B0503020204020204" charset="-122"/>
                <a:ea typeface="微软雅黑" panose="020B0503020204020204" charset="-122"/>
                <a:cs typeface="微软雅黑" panose="020B0503020204020204" charset="-122"/>
                <a:sym typeface="+mn-lt"/>
              </a:endParaRPr>
            </a:p>
          </p:txBody>
        </p:sp>
      </p:grpSp>
      <p:sp>
        <p:nvSpPr>
          <p:cNvPr id="436" name="文本框 435">
            <a:extLst>
              <a:ext uri="{FF2B5EF4-FFF2-40B4-BE49-F238E27FC236}">
                <a16:creationId xmlns:a16="http://schemas.microsoft.com/office/drawing/2014/main" id="{DE4A6187-2E2E-EA68-C44A-5EE052308BB3}"/>
              </a:ext>
            </a:extLst>
          </p:cNvPr>
          <p:cNvSpPr txBox="1"/>
          <p:nvPr/>
        </p:nvSpPr>
        <p:spPr>
          <a:xfrm rot="16200000">
            <a:off x="-464316" y="3931555"/>
            <a:ext cx="2497082" cy="246604"/>
          </a:xfrm>
          <a:prstGeom prst="rect">
            <a:avLst/>
          </a:prstGeom>
          <a:noFill/>
        </p:spPr>
        <p:txBody>
          <a:bodyPr wrap="square">
            <a:spAutoFit/>
          </a:bodyPr>
          <a:lstStyle/>
          <a:p>
            <a:pPr algn="ctr"/>
            <a:r>
              <a:rPr lang="en-US" altLang="zh-CN" sz="1050" err="1">
                <a:solidFill>
                  <a:schemeClr val="tx1">
                    <a:lumMod val="75000"/>
                    <a:lumOff val="25000"/>
                  </a:schemeClr>
                </a:solidFill>
              </a:rPr>
              <a:t>肌酐校正uNTx与基线的中位数变化</a:t>
            </a:r>
            <a:r>
              <a:rPr lang="en-US" altLang="zh-CN" sz="1050">
                <a:solidFill>
                  <a:schemeClr val="tx1">
                    <a:lumMod val="75000"/>
                    <a:lumOff val="25000"/>
                  </a:schemeClr>
                </a:solidFill>
              </a:rPr>
              <a:t>(%)</a:t>
            </a:r>
            <a:endParaRPr lang="en-US" sz="1050">
              <a:solidFill>
                <a:schemeClr val="tx1">
                  <a:lumMod val="75000"/>
                  <a:lumOff val="25000"/>
                </a:schemeClr>
              </a:solidFill>
            </a:endParaRPr>
          </a:p>
        </p:txBody>
      </p:sp>
      <p:sp>
        <p:nvSpPr>
          <p:cNvPr id="437" name="文本框 436">
            <a:extLst>
              <a:ext uri="{FF2B5EF4-FFF2-40B4-BE49-F238E27FC236}">
                <a16:creationId xmlns:a16="http://schemas.microsoft.com/office/drawing/2014/main" id="{7B0E42B7-206D-D989-16E9-123D1197766D}"/>
              </a:ext>
            </a:extLst>
          </p:cNvPr>
          <p:cNvSpPr txBox="1"/>
          <p:nvPr/>
        </p:nvSpPr>
        <p:spPr>
          <a:xfrm>
            <a:off x="2783612" y="5609317"/>
            <a:ext cx="1100403" cy="248558"/>
          </a:xfrm>
          <a:prstGeom prst="rect">
            <a:avLst/>
          </a:prstGeom>
          <a:noFill/>
        </p:spPr>
        <p:txBody>
          <a:bodyPr wrap="square">
            <a:spAutoFit/>
          </a:bodyPr>
          <a:lstStyle/>
          <a:p>
            <a:pPr algn="ctr"/>
            <a:r>
              <a:rPr lang="zh-CN" altLang="en-US" sz="1050">
                <a:solidFill>
                  <a:schemeClr val="tx1">
                    <a:lumMod val="75000"/>
                    <a:lumOff val="25000"/>
                  </a:schemeClr>
                </a:solidFill>
              </a:rPr>
              <a:t>时间（周）</a:t>
            </a:r>
            <a:endParaRPr lang="en-US" sz="1050">
              <a:solidFill>
                <a:schemeClr val="tx1">
                  <a:lumMod val="75000"/>
                  <a:lumOff val="25000"/>
                </a:schemeClr>
              </a:solidFill>
            </a:endParaRPr>
          </a:p>
        </p:txBody>
      </p:sp>
      <p:grpSp>
        <p:nvGrpSpPr>
          <p:cNvPr id="307" name="Group 148">
            <a:extLst>
              <a:ext uri="{FF2B5EF4-FFF2-40B4-BE49-F238E27FC236}">
                <a16:creationId xmlns:a16="http://schemas.microsoft.com/office/drawing/2014/main" id="{DB5D383B-58FC-9628-0291-B3D8560D77FF}"/>
              </a:ext>
            </a:extLst>
          </p:cNvPr>
          <p:cNvGrpSpPr>
            <a:grpSpLocks/>
          </p:cNvGrpSpPr>
          <p:nvPr/>
        </p:nvGrpSpPr>
        <p:grpSpPr bwMode="auto">
          <a:xfrm>
            <a:off x="1551071" y="4241443"/>
            <a:ext cx="4021803" cy="670722"/>
            <a:chOff x="1625" y="2420"/>
            <a:chExt cx="3506" cy="626"/>
          </a:xfrm>
          <a:solidFill>
            <a:srgbClr val="F0F0F0"/>
          </a:solidFill>
        </p:grpSpPr>
        <p:sp>
          <p:nvSpPr>
            <p:cNvPr id="640" name="AutoShape 149">
              <a:extLst>
                <a:ext uri="{FF2B5EF4-FFF2-40B4-BE49-F238E27FC236}">
                  <a16:creationId xmlns:a16="http://schemas.microsoft.com/office/drawing/2014/main" id="{0663B9A7-3E41-023A-13B2-DA92149B2F56}"/>
                </a:ext>
              </a:extLst>
            </p:cNvPr>
            <p:cNvSpPr>
              <a:spLocks noChangeArrowheads="1"/>
            </p:cNvSpPr>
            <p:nvPr/>
          </p:nvSpPr>
          <p:spPr bwMode="auto">
            <a:xfrm>
              <a:off x="1625" y="2642"/>
              <a:ext cx="86" cy="86"/>
            </a:xfrm>
            <a:prstGeom prst="triangle">
              <a:avLst>
                <a:gd name="adj" fmla="val 50000"/>
              </a:avLst>
            </a:prstGeom>
            <a:solidFill>
              <a:srgbClr val="778495"/>
            </a:solidFill>
            <a:ln w="9525">
              <a:noFill/>
              <a:miter lim="800000"/>
              <a:headEnd/>
              <a:tailEnd/>
            </a:ln>
            <a:effec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050" b="1" i="0" u="none" strike="noStrike" kern="0" cap="none" spc="0" normalizeH="0" baseline="0" noProof="0">
                <a:ln>
                  <a:noFill/>
                </a:ln>
                <a:solidFill>
                  <a:schemeClr val="tx1">
                    <a:lumMod val="65000"/>
                    <a:lumOff val="35000"/>
                  </a:schemeClr>
                </a:solidFill>
                <a:effectLst/>
                <a:uLnTx/>
                <a:uFillTx/>
                <a:cs typeface="Arial" charset="0"/>
              </a:endParaRPr>
            </a:p>
          </p:txBody>
        </p:sp>
        <p:sp>
          <p:nvSpPr>
            <p:cNvPr id="641" name="AutoShape 150">
              <a:extLst>
                <a:ext uri="{FF2B5EF4-FFF2-40B4-BE49-F238E27FC236}">
                  <a16:creationId xmlns:a16="http://schemas.microsoft.com/office/drawing/2014/main" id="{C4DFDEE5-1FAB-44D4-8090-9666A48EDF64}"/>
                </a:ext>
              </a:extLst>
            </p:cNvPr>
            <p:cNvSpPr>
              <a:spLocks noChangeArrowheads="1"/>
            </p:cNvSpPr>
            <p:nvPr/>
          </p:nvSpPr>
          <p:spPr bwMode="auto">
            <a:xfrm>
              <a:off x="2069" y="2420"/>
              <a:ext cx="86" cy="86"/>
            </a:xfrm>
            <a:prstGeom prst="triangle">
              <a:avLst>
                <a:gd name="adj" fmla="val 50000"/>
              </a:avLst>
            </a:prstGeom>
            <a:solidFill>
              <a:srgbClr val="778495"/>
            </a:solidFill>
            <a:ln w="9525">
              <a:noFill/>
              <a:miter lim="800000"/>
              <a:headEnd/>
              <a:tailEnd/>
            </a:ln>
            <a:effec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050" b="1" i="0" u="none" strike="noStrike" kern="0" cap="none" spc="0" normalizeH="0" baseline="0" noProof="0">
                <a:ln>
                  <a:noFill/>
                </a:ln>
                <a:solidFill>
                  <a:schemeClr val="tx1">
                    <a:lumMod val="65000"/>
                    <a:lumOff val="35000"/>
                  </a:schemeClr>
                </a:solidFill>
                <a:effectLst/>
                <a:uLnTx/>
                <a:uFillTx/>
                <a:cs typeface="Arial" charset="0"/>
              </a:endParaRPr>
            </a:p>
          </p:txBody>
        </p:sp>
        <p:sp>
          <p:nvSpPr>
            <p:cNvPr id="642" name="AutoShape 151">
              <a:extLst>
                <a:ext uri="{FF2B5EF4-FFF2-40B4-BE49-F238E27FC236}">
                  <a16:creationId xmlns:a16="http://schemas.microsoft.com/office/drawing/2014/main" id="{5D1BAC91-A92D-24AD-D436-B70F3A85F8A5}"/>
                </a:ext>
              </a:extLst>
            </p:cNvPr>
            <p:cNvSpPr>
              <a:spLocks noChangeArrowheads="1"/>
            </p:cNvSpPr>
            <p:nvPr/>
          </p:nvSpPr>
          <p:spPr bwMode="auto">
            <a:xfrm>
              <a:off x="2669" y="2729"/>
              <a:ext cx="86" cy="86"/>
            </a:xfrm>
            <a:prstGeom prst="triangle">
              <a:avLst>
                <a:gd name="adj" fmla="val 50000"/>
              </a:avLst>
            </a:prstGeom>
            <a:solidFill>
              <a:srgbClr val="778495"/>
            </a:solidFill>
            <a:ln w="9525">
              <a:noFill/>
              <a:miter lim="800000"/>
              <a:headEnd/>
              <a:tailEnd/>
            </a:ln>
            <a:effec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050" b="1" i="0" u="none" strike="noStrike" kern="0" cap="none" spc="0" normalizeH="0" baseline="0" noProof="0">
                <a:ln>
                  <a:noFill/>
                </a:ln>
                <a:solidFill>
                  <a:schemeClr val="tx1">
                    <a:lumMod val="65000"/>
                    <a:lumOff val="35000"/>
                  </a:schemeClr>
                </a:solidFill>
                <a:effectLst/>
                <a:uLnTx/>
                <a:uFillTx/>
                <a:cs typeface="Arial" charset="0"/>
              </a:endParaRPr>
            </a:p>
          </p:txBody>
        </p:sp>
        <p:sp>
          <p:nvSpPr>
            <p:cNvPr id="643" name="AutoShape 152">
              <a:extLst>
                <a:ext uri="{FF2B5EF4-FFF2-40B4-BE49-F238E27FC236}">
                  <a16:creationId xmlns:a16="http://schemas.microsoft.com/office/drawing/2014/main" id="{1904ED1D-DD0F-9F2E-8252-9F96BAD2B4C3}"/>
                </a:ext>
              </a:extLst>
            </p:cNvPr>
            <p:cNvSpPr>
              <a:spLocks noChangeArrowheads="1"/>
            </p:cNvSpPr>
            <p:nvPr/>
          </p:nvSpPr>
          <p:spPr bwMode="auto">
            <a:xfrm>
              <a:off x="3263" y="2606"/>
              <a:ext cx="86" cy="86"/>
            </a:xfrm>
            <a:prstGeom prst="triangle">
              <a:avLst>
                <a:gd name="adj" fmla="val 50000"/>
              </a:avLst>
            </a:prstGeom>
            <a:solidFill>
              <a:srgbClr val="778495"/>
            </a:solidFill>
            <a:ln w="9525">
              <a:noFill/>
              <a:miter lim="800000"/>
              <a:headEnd/>
              <a:tailEnd/>
            </a:ln>
            <a:effec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050" b="1" i="0" u="none" strike="noStrike" kern="0" cap="none" spc="0" normalizeH="0" baseline="0" noProof="0">
                <a:ln>
                  <a:noFill/>
                </a:ln>
                <a:solidFill>
                  <a:schemeClr val="tx1">
                    <a:lumMod val="65000"/>
                    <a:lumOff val="35000"/>
                  </a:schemeClr>
                </a:solidFill>
                <a:effectLst/>
                <a:uLnTx/>
                <a:uFillTx/>
                <a:cs typeface="Arial" charset="0"/>
              </a:endParaRPr>
            </a:p>
          </p:txBody>
        </p:sp>
        <p:sp>
          <p:nvSpPr>
            <p:cNvPr id="644" name="AutoShape 153">
              <a:extLst>
                <a:ext uri="{FF2B5EF4-FFF2-40B4-BE49-F238E27FC236}">
                  <a16:creationId xmlns:a16="http://schemas.microsoft.com/office/drawing/2014/main" id="{E47569DF-7836-F333-66C9-3C891BE02B1B}"/>
                </a:ext>
              </a:extLst>
            </p:cNvPr>
            <p:cNvSpPr>
              <a:spLocks noChangeArrowheads="1"/>
            </p:cNvSpPr>
            <p:nvPr/>
          </p:nvSpPr>
          <p:spPr bwMode="auto">
            <a:xfrm>
              <a:off x="3857" y="2759"/>
              <a:ext cx="86" cy="86"/>
            </a:xfrm>
            <a:prstGeom prst="triangle">
              <a:avLst>
                <a:gd name="adj" fmla="val 50000"/>
              </a:avLst>
            </a:prstGeom>
            <a:solidFill>
              <a:srgbClr val="778495"/>
            </a:solidFill>
            <a:ln w="9525">
              <a:noFill/>
              <a:miter lim="800000"/>
              <a:headEnd/>
              <a:tailEnd/>
            </a:ln>
            <a:effec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050" b="1" i="0" u="none" strike="noStrike" kern="0" cap="none" spc="0" normalizeH="0" baseline="0" noProof="0">
                <a:ln>
                  <a:noFill/>
                </a:ln>
                <a:solidFill>
                  <a:schemeClr val="tx1">
                    <a:lumMod val="65000"/>
                    <a:lumOff val="35000"/>
                  </a:schemeClr>
                </a:solidFill>
                <a:effectLst/>
                <a:uLnTx/>
                <a:uFillTx/>
                <a:cs typeface="Arial" charset="0"/>
              </a:endParaRPr>
            </a:p>
          </p:txBody>
        </p:sp>
        <p:sp>
          <p:nvSpPr>
            <p:cNvPr id="645" name="AutoShape 154">
              <a:extLst>
                <a:ext uri="{FF2B5EF4-FFF2-40B4-BE49-F238E27FC236}">
                  <a16:creationId xmlns:a16="http://schemas.microsoft.com/office/drawing/2014/main" id="{789C989C-F932-F5E0-A5F9-0B218AFF264B}"/>
                </a:ext>
              </a:extLst>
            </p:cNvPr>
            <p:cNvSpPr>
              <a:spLocks noChangeArrowheads="1"/>
            </p:cNvSpPr>
            <p:nvPr/>
          </p:nvSpPr>
          <p:spPr bwMode="auto">
            <a:xfrm>
              <a:off x="4454" y="2960"/>
              <a:ext cx="86" cy="86"/>
            </a:xfrm>
            <a:prstGeom prst="triangle">
              <a:avLst>
                <a:gd name="adj" fmla="val 50000"/>
              </a:avLst>
            </a:prstGeom>
            <a:solidFill>
              <a:srgbClr val="778495"/>
            </a:solidFill>
            <a:ln w="9525">
              <a:noFill/>
              <a:miter lim="800000"/>
              <a:headEnd/>
              <a:tailEnd/>
            </a:ln>
            <a:effec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050" b="1" i="0" u="none" strike="noStrike" kern="0" cap="none" spc="0" normalizeH="0" baseline="0" noProof="0">
                <a:ln>
                  <a:noFill/>
                </a:ln>
                <a:solidFill>
                  <a:schemeClr val="tx1">
                    <a:lumMod val="65000"/>
                    <a:lumOff val="35000"/>
                  </a:schemeClr>
                </a:solidFill>
                <a:effectLst/>
                <a:uLnTx/>
                <a:uFillTx/>
                <a:cs typeface="Arial" charset="0"/>
              </a:endParaRPr>
            </a:p>
          </p:txBody>
        </p:sp>
        <p:sp>
          <p:nvSpPr>
            <p:cNvPr id="646" name="AutoShape 155">
              <a:extLst>
                <a:ext uri="{FF2B5EF4-FFF2-40B4-BE49-F238E27FC236}">
                  <a16:creationId xmlns:a16="http://schemas.microsoft.com/office/drawing/2014/main" id="{85AAF943-1178-E5D4-7EA5-DA14735945E4}"/>
                </a:ext>
              </a:extLst>
            </p:cNvPr>
            <p:cNvSpPr>
              <a:spLocks noChangeArrowheads="1"/>
            </p:cNvSpPr>
            <p:nvPr/>
          </p:nvSpPr>
          <p:spPr bwMode="auto">
            <a:xfrm>
              <a:off x="5045" y="2858"/>
              <a:ext cx="86" cy="86"/>
            </a:xfrm>
            <a:prstGeom prst="triangle">
              <a:avLst>
                <a:gd name="adj" fmla="val 50000"/>
              </a:avLst>
            </a:prstGeom>
            <a:solidFill>
              <a:srgbClr val="778495"/>
            </a:solidFill>
            <a:ln w="9525">
              <a:noFill/>
              <a:miter lim="800000"/>
              <a:headEnd/>
              <a:tailEnd/>
            </a:ln>
            <a:effec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050" b="1" i="0" u="none" strike="noStrike" kern="0" cap="none" spc="0" normalizeH="0" baseline="0" noProof="0">
                <a:ln>
                  <a:noFill/>
                </a:ln>
                <a:solidFill>
                  <a:schemeClr val="tx1">
                    <a:lumMod val="65000"/>
                    <a:lumOff val="35000"/>
                  </a:schemeClr>
                </a:solidFill>
                <a:effectLst/>
                <a:uLnTx/>
                <a:uFillTx/>
                <a:cs typeface="Arial" charset="0"/>
              </a:endParaRPr>
            </a:p>
          </p:txBody>
        </p:sp>
      </p:grpSp>
      <p:sp>
        <p:nvSpPr>
          <p:cNvPr id="308" name="Line 28">
            <a:extLst>
              <a:ext uri="{FF2B5EF4-FFF2-40B4-BE49-F238E27FC236}">
                <a16:creationId xmlns:a16="http://schemas.microsoft.com/office/drawing/2014/main" id="{9923E3C3-91EF-C78F-DF78-E8EDDE2FEF78}"/>
              </a:ext>
            </a:extLst>
          </p:cNvPr>
          <p:cNvSpPr>
            <a:spLocks noChangeShapeType="1"/>
          </p:cNvSpPr>
          <p:nvPr/>
        </p:nvSpPr>
        <p:spPr bwMode="auto">
          <a:xfrm>
            <a:off x="4846543" y="3920870"/>
            <a:ext cx="0" cy="1164365"/>
          </a:xfrm>
          <a:prstGeom prst="line">
            <a:avLst/>
          </a:prstGeom>
          <a:noFill/>
          <a:ln w="19050">
            <a:solidFill>
              <a:srgbClr val="778495"/>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a:ln>
                <a:noFill/>
              </a:ln>
              <a:solidFill>
                <a:schemeClr val="tx1">
                  <a:lumMod val="65000"/>
                  <a:lumOff val="35000"/>
                </a:schemeClr>
              </a:solidFill>
              <a:effectLst/>
              <a:uLnTx/>
              <a:uFillTx/>
              <a:cs typeface="Arial" charset="0"/>
            </a:endParaRPr>
          </a:p>
        </p:txBody>
      </p:sp>
      <p:grpSp>
        <p:nvGrpSpPr>
          <p:cNvPr id="309" name="Group 29">
            <a:extLst>
              <a:ext uri="{FF2B5EF4-FFF2-40B4-BE49-F238E27FC236}">
                <a16:creationId xmlns:a16="http://schemas.microsoft.com/office/drawing/2014/main" id="{EC68A685-8D21-9695-C2AA-5FB0B1FC1E65}"/>
              </a:ext>
            </a:extLst>
          </p:cNvPr>
          <p:cNvGrpSpPr>
            <a:grpSpLocks/>
          </p:cNvGrpSpPr>
          <p:nvPr/>
        </p:nvGrpSpPr>
        <p:grpSpPr bwMode="auto">
          <a:xfrm>
            <a:off x="1548292" y="3432588"/>
            <a:ext cx="4041238" cy="1703119"/>
            <a:chOff x="1623" y="1664"/>
            <a:chExt cx="3522" cy="1591"/>
          </a:xfrm>
        </p:grpSpPr>
        <p:sp>
          <p:nvSpPr>
            <p:cNvPr id="630" name="Line 30">
              <a:extLst>
                <a:ext uri="{FF2B5EF4-FFF2-40B4-BE49-F238E27FC236}">
                  <a16:creationId xmlns:a16="http://schemas.microsoft.com/office/drawing/2014/main" id="{5AC0309C-0860-96B3-2B5D-5AC16C5DE771}"/>
                </a:ext>
              </a:extLst>
            </p:cNvPr>
            <p:cNvSpPr>
              <a:spLocks noChangeShapeType="1"/>
            </p:cNvSpPr>
            <p:nvPr/>
          </p:nvSpPr>
          <p:spPr bwMode="auto">
            <a:xfrm>
              <a:off x="4499" y="2123"/>
              <a:ext cx="1" cy="1"/>
            </a:xfrm>
            <a:prstGeom prst="line">
              <a:avLst/>
            </a:prstGeom>
            <a:noFill/>
            <a:ln w="15875" cap="rnd">
              <a:solidFill>
                <a:srgbClr val="778495"/>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1050" b="0" i="0" u="none" strike="noStrike" kern="0" cap="none" spc="0" normalizeH="0" baseline="0" noProof="0">
                <a:ln>
                  <a:noFill/>
                </a:ln>
                <a:solidFill>
                  <a:schemeClr val="tx1">
                    <a:lumMod val="65000"/>
                    <a:lumOff val="35000"/>
                  </a:schemeClr>
                </a:solidFill>
                <a:effectLst/>
                <a:uLnTx/>
                <a:uFillTx/>
                <a:cs typeface="Arial" charset="0"/>
              </a:endParaRPr>
            </a:p>
          </p:txBody>
        </p:sp>
        <p:sp>
          <p:nvSpPr>
            <p:cNvPr id="631" name="Freeform 31">
              <a:extLst>
                <a:ext uri="{FF2B5EF4-FFF2-40B4-BE49-F238E27FC236}">
                  <a16:creationId xmlns:a16="http://schemas.microsoft.com/office/drawing/2014/main" id="{A7A779B8-523E-AECF-A785-9266E2D794F3}"/>
                </a:ext>
              </a:extLst>
            </p:cNvPr>
            <p:cNvSpPr>
              <a:spLocks/>
            </p:cNvSpPr>
            <p:nvPr/>
          </p:nvSpPr>
          <p:spPr bwMode="auto">
            <a:xfrm>
              <a:off x="4450" y="2123"/>
              <a:ext cx="49" cy="1"/>
            </a:xfrm>
            <a:custGeom>
              <a:avLst/>
              <a:gdLst>
                <a:gd name="T0" fmla="*/ 49 w 49"/>
                <a:gd name="T1" fmla="*/ 0 h 1"/>
                <a:gd name="T2" fmla="*/ 0 w 49"/>
                <a:gd name="T3" fmla="*/ 0 h 1"/>
                <a:gd name="T4" fmla="*/ 0 w 49"/>
                <a:gd name="T5" fmla="*/ 0 h 1"/>
                <a:gd name="T6" fmla="*/ 49 w 49"/>
                <a:gd name="T7" fmla="*/ 0 h 1"/>
                <a:gd name="T8" fmla="*/ 49 w 49"/>
                <a:gd name="T9" fmla="*/ 0 h 1"/>
                <a:gd name="T10" fmla="*/ 49 w 49"/>
                <a:gd name="T11" fmla="*/ 0 h 1"/>
                <a:gd name="T12" fmla="*/ 49 w 49"/>
                <a:gd name="T13" fmla="*/ 0 h 1"/>
                <a:gd name="T14" fmla="*/ 0 60000 65536"/>
                <a:gd name="T15" fmla="*/ 0 60000 65536"/>
                <a:gd name="T16" fmla="*/ 0 60000 65536"/>
                <a:gd name="T17" fmla="*/ 0 60000 65536"/>
                <a:gd name="T18" fmla="*/ 0 60000 65536"/>
                <a:gd name="T19" fmla="*/ 0 60000 65536"/>
                <a:gd name="T20" fmla="*/ 0 60000 65536"/>
                <a:gd name="T21" fmla="*/ 0 w 49"/>
                <a:gd name="T22" fmla="*/ 0 h 1"/>
                <a:gd name="T23" fmla="*/ 49 w 49"/>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9" h="1">
                  <a:moveTo>
                    <a:pt x="49" y="0"/>
                  </a:moveTo>
                  <a:lnTo>
                    <a:pt x="0" y="0"/>
                  </a:lnTo>
                  <a:lnTo>
                    <a:pt x="49" y="0"/>
                  </a:lnTo>
                  <a:close/>
                </a:path>
              </a:pathLst>
            </a:custGeom>
            <a:solidFill>
              <a:srgbClr val="FFFFFF"/>
            </a:solidFill>
            <a:ln w="26988">
              <a:solidFill>
                <a:srgbClr val="778495"/>
              </a:solidFill>
              <a:miter lim="800000"/>
              <a:headEnd/>
              <a:tailEnd/>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1050" b="0" i="0" u="none" strike="noStrike" kern="0" cap="none" spc="0" normalizeH="0" baseline="0" noProof="0">
                <a:ln>
                  <a:noFill/>
                </a:ln>
                <a:solidFill>
                  <a:schemeClr val="tx1">
                    <a:lumMod val="65000"/>
                    <a:lumOff val="35000"/>
                  </a:schemeClr>
                </a:solidFill>
                <a:effectLst/>
                <a:uLnTx/>
                <a:uFillTx/>
                <a:cs typeface="Arial" charset="0"/>
              </a:endParaRPr>
            </a:p>
          </p:txBody>
        </p:sp>
        <p:sp>
          <p:nvSpPr>
            <p:cNvPr id="632" name="Freeform 32">
              <a:extLst>
                <a:ext uri="{FF2B5EF4-FFF2-40B4-BE49-F238E27FC236}">
                  <a16:creationId xmlns:a16="http://schemas.microsoft.com/office/drawing/2014/main" id="{562AE40E-72E8-E3E4-5540-FFC26AD2540A}"/>
                </a:ext>
              </a:extLst>
            </p:cNvPr>
            <p:cNvSpPr>
              <a:spLocks/>
            </p:cNvSpPr>
            <p:nvPr/>
          </p:nvSpPr>
          <p:spPr bwMode="auto">
            <a:xfrm>
              <a:off x="4450" y="2123"/>
              <a:ext cx="49" cy="1"/>
            </a:xfrm>
            <a:custGeom>
              <a:avLst/>
              <a:gdLst>
                <a:gd name="T0" fmla="*/ 49 w 49"/>
                <a:gd name="T1" fmla="*/ 0 h 1"/>
                <a:gd name="T2" fmla="*/ 0 w 49"/>
                <a:gd name="T3" fmla="*/ 0 h 1"/>
                <a:gd name="T4" fmla="*/ 0 w 49"/>
                <a:gd name="T5" fmla="*/ 0 h 1"/>
                <a:gd name="T6" fmla="*/ 49 w 49"/>
                <a:gd name="T7" fmla="*/ 0 h 1"/>
                <a:gd name="T8" fmla="*/ 49 w 49"/>
                <a:gd name="T9" fmla="*/ 0 h 1"/>
                <a:gd name="T10" fmla="*/ 49 w 49"/>
                <a:gd name="T11" fmla="*/ 0 h 1"/>
                <a:gd name="T12" fmla="*/ 49 w 49"/>
                <a:gd name="T13" fmla="*/ 0 h 1"/>
                <a:gd name="T14" fmla="*/ 0 60000 65536"/>
                <a:gd name="T15" fmla="*/ 0 60000 65536"/>
                <a:gd name="T16" fmla="*/ 0 60000 65536"/>
                <a:gd name="T17" fmla="*/ 0 60000 65536"/>
                <a:gd name="T18" fmla="*/ 0 60000 65536"/>
                <a:gd name="T19" fmla="*/ 0 60000 65536"/>
                <a:gd name="T20" fmla="*/ 0 60000 65536"/>
                <a:gd name="T21" fmla="*/ 0 w 49"/>
                <a:gd name="T22" fmla="*/ 0 h 1"/>
                <a:gd name="T23" fmla="*/ 49 w 49"/>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9" h="1">
                  <a:moveTo>
                    <a:pt x="49" y="0"/>
                  </a:moveTo>
                  <a:lnTo>
                    <a:pt x="0" y="0"/>
                  </a:lnTo>
                  <a:lnTo>
                    <a:pt x="49" y="0"/>
                  </a:lnTo>
                  <a:close/>
                </a:path>
              </a:pathLst>
            </a:custGeom>
            <a:noFill/>
            <a:ln w="15875" cap="rnd">
              <a:solidFill>
                <a:srgbClr val="778495"/>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1050" b="0" i="0" u="none" strike="noStrike" kern="0" cap="none" spc="0" normalizeH="0" baseline="0" noProof="0">
                <a:ln>
                  <a:noFill/>
                </a:ln>
                <a:solidFill>
                  <a:schemeClr val="tx1">
                    <a:lumMod val="65000"/>
                    <a:lumOff val="35000"/>
                  </a:schemeClr>
                </a:solidFill>
                <a:effectLst/>
                <a:uLnTx/>
                <a:uFillTx/>
                <a:cs typeface="Arial" charset="0"/>
              </a:endParaRPr>
            </a:p>
          </p:txBody>
        </p:sp>
        <p:sp>
          <p:nvSpPr>
            <p:cNvPr id="633" name="Line 33">
              <a:extLst>
                <a:ext uri="{FF2B5EF4-FFF2-40B4-BE49-F238E27FC236}">
                  <a16:creationId xmlns:a16="http://schemas.microsoft.com/office/drawing/2014/main" id="{1A77A061-05B0-396C-3816-1219FFC79FF0}"/>
                </a:ext>
              </a:extLst>
            </p:cNvPr>
            <p:cNvSpPr>
              <a:spLocks noChangeShapeType="1"/>
            </p:cNvSpPr>
            <p:nvPr/>
          </p:nvSpPr>
          <p:spPr bwMode="auto">
            <a:xfrm>
              <a:off x="4450" y="2123"/>
              <a:ext cx="1" cy="1"/>
            </a:xfrm>
            <a:prstGeom prst="line">
              <a:avLst/>
            </a:prstGeom>
            <a:noFill/>
            <a:ln w="15875" cap="rnd">
              <a:solidFill>
                <a:srgbClr val="778495"/>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1050" b="0" i="0" u="none" strike="noStrike" kern="0" cap="none" spc="0" normalizeH="0" baseline="0" noProof="0">
                <a:ln>
                  <a:noFill/>
                </a:ln>
                <a:solidFill>
                  <a:schemeClr val="tx1">
                    <a:lumMod val="65000"/>
                    <a:lumOff val="35000"/>
                  </a:schemeClr>
                </a:solidFill>
                <a:effectLst/>
                <a:uLnTx/>
                <a:uFillTx/>
                <a:cs typeface="Arial" charset="0"/>
              </a:endParaRPr>
            </a:p>
          </p:txBody>
        </p:sp>
        <p:sp>
          <p:nvSpPr>
            <p:cNvPr id="634" name="Freeform 34">
              <a:extLst>
                <a:ext uri="{FF2B5EF4-FFF2-40B4-BE49-F238E27FC236}">
                  <a16:creationId xmlns:a16="http://schemas.microsoft.com/office/drawing/2014/main" id="{D55C2562-CDB2-6335-5756-0DB3B60C81AA}"/>
                </a:ext>
              </a:extLst>
            </p:cNvPr>
            <p:cNvSpPr>
              <a:spLocks/>
            </p:cNvSpPr>
            <p:nvPr/>
          </p:nvSpPr>
          <p:spPr bwMode="auto">
            <a:xfrm>
              <a:off x="4450" y="2123"/>
              <a:ext cx="98" cy="1"/>
            </a:xfrm>
            <a:custGeom>
              <a:avLst/>
              <a:gdLst>
                <a:gd name="T0" fmla="*/ 0 w 98"/>
                <a:gd name="T1" fmla="*/ 0 h 1"/>
                <a:gd name="T2" fmla="*/ 98 w 98"/>
                <a:gd name="T3" fmla="*/ 0 h 1"/>
                <a:gd name="T4" fmla="*/ 98 w 98"/>
                <a:gd name="T5" fmla="*/ 0 h 1"/>
                <a:gd name="T6" fmla="*/ 0 w 98"/>
                <a:gd name="T7" fmla="*/ 0 h 1"/>
                <a:gd name="T8" fmla="*/ 0 w 98"/>
                <a:gd name="T9" fmla="*/ 0 h 1"/>
                <a:gd name="T10" fmla="*/ 0 w 98"/>
                <a:gd name="T11" fmla="*/ 0 h 1"/>
                <a:gd name="T12" fmla="*/ 0 w 98"/>
                <a:gd name="T13" fmla="*/ 0 h 1"/>
                <a:gd name="T14" fmla="*/ 0 60000 65536"/>
                <a:gd name="T15" fmla="*/ 0 60000 65536"/>
                <a:gd name="T16" fmla="*/ 0 60000 65536"/>
                <a:gd name="T17" fmla="*/ 0 60000 65536"/>
                <a:gd name="T18" fmla="*/ 0 60000 65536"/>
                <a:gd name="T19" fmla="*/ 0 60000 65536"/>
                <a:gd name="T20" fmla="*/ 0 60000 65536"/>
                <a:gd name="T21" fmla="*/ 0 w 98"/>
                <a:gd name="T22" fmla="*/ 0 h 1"/>
                <a:gd name="T23" fmla="*/ 98 w 98"/>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8" h="1">
                  <a:moveTo>
                    <a:pt x="0" y="0"/>
                  </a:moveTo>
                  <a:lnTo>
                    <a:pt x="98" y="0"/>
                  </a:lnTo>
                  <a:lnTo>
                    <a:pt x="0" y="0"/>
                  </a:lnTo>
                  <a:close/>
                </a:path>
              </a:pathLst>
            </a:custGeom>
            <a:solidFill>
              <a:srgbClr val="FFFFFF"/>
            </a:solidFill>
            <a:ln w="26988">
              <a:solidFill>
                <a:srgbClr val="778495"/>
              </a:solidFill>
              <a:miter lim="800000"/>
              <a:headEnd/>
              <a:tailEnd/>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1050" b="0" i="0" u="none" strike="noStrike" kern="0" cap="none" spc="0" normalizeH="0" baseline="0" noProof="0">
                <a:ln>
                  <a:noFill/>
                </a:ln>
                <a:solidFill>
                  <a:schemeClr val="tx1">
                    <a:lumMod val="65000"/>
                    <a:lumOff val="35000"/>
                  </a:schemeClr>
                </a:solidFill>
                <a:effectLst/>
                <a:uLnTx/>
                <a:uFillTx/>
                <a:cs typeface="Arial" charset="0"/>
              </a:endParaRPr>
            </a:p>
          </p:txBody>
        </p:sp>
        <p:sp>
          <p:nvSpPr>
            <p:cNvPr id="635" name="Freeform 35">
              <a:extLst>
                <a:ext uri="{FF2B5EF4-FFF2-40B4-BE49-F238E27FC236}">
                  <a16:creationId xmlns:a16="http://schemas.microsoft.com/office/drawing/2014/main" id="{EFE38D66-F3E4-A58A-8F2F-D85752DB89FE}"/>
                </a:ext>
              </a:extLst>
            </p:cNvPr>
            <p:cNvSpPr>
              <a:spLocks/>
            </p:cNvSpPr>
            <p:nvPr/>
          </p:nvSpPr>
          <p:spPr bwMode="auto">
            <a:xfrm>
              <a:off x="4446" y="2124"/>
              <a:ext cx="98" cy="1"/>
            </a:xfrm>
            <a:custGeom>
              <a:avLst/>
              <a:gdLst>
                <a:gd name="T0" fmla="*/ 0 w 98"/>
                <a:gd name="T1" fmla="*/ 0 h 1"/>
                <a:gd name="T2" fmla="*/ 98 w 98"/>
                <a:gd name="T3" fmla="*/ 0 h 1"/>
                <a:gd name="T4" fmla="*/ 98 w 98"/>
                <a:gd name="T5" fmla="*/ 0 h 1"/>
                <a:gd name="T6" fmla="*/ 0 w 98"/>
                <a:gd name="T7" fmla="*/ 0 h 1"/>
                <a:gd name="T8" fmla="*/ 0 w 98"/>
                <a:gd name="T9" fmla="*/ 0 h 1"/>
                <a:gd name="T10" fmla="*/ 0 w 98"/>
                <a:gd name="T11" fmla="*/ 0 h 1"/>
                <a:gd name="T12" fmla="*/ 0 w 98"/>
                <a:gd name="T13" fmla="*/ 0 h 1"/>
                <a:gd name="T14" fmla="*/ 0 60000 65536"/>
                <a:gd name="T15" fmla="*/ 0 60000 65536"/>
                <a:gd name="T16" fmla="*/ 0 60000 65536"/>
                <a:gd name="T17" fmla="*/ 0 60000 65536"/>
                <a:gd name="T18" fmla="*/ 0 60000 65536"/>
                <a:gd name="T19" fmla="*/ 0 60000 65536"/>
                <a:gd name="T20" fmla="*/ 0 60000 65536"/>
                <a:gd name="T21" fmla="*/ 0 w 98"/>
                <a:gd name="T22" fmla="*/ 0 h 1"/>
                <a:gd name="T23" fmla="*/ 98 w 98"/>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8" h="1">
                  <a:moveTo>
                    <a:pt x="0" y="0"/>
                  </a:moveTo>
                  <a:lnTo>
                    <a:pt x="98" y="0"/>
                  </a:lnTo>
                  <a:lnTo>
                    <a:pt x="0" y="0"/>
                  </a:lnTo>
                  <a:close/>
                </a:path>
              </a:pathLst>
            </a:custGeom>
            <a:noFill/>
            <a:ln w="15875" cap="rnd">
              <a:solidFill>
                <a:srgbClr val="778495"/>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1050" b="0" i="0" u="none" strike="noStrike" kern="0" cap="none" spc="0" normalizeH="0" baseline="0" noProof="0">
                <a:ln>
                  <a:noFill/>
                </a:ln>
                <a:solidFill>
                  <a:schemeClr val="tx1">
                    <a:lumMod val="65000"/>
                    <a:lumOff val="35000"/>
                  </a:schemeClr>
                </a:solidFill>
                <a:effectLst/>
                <a:uLnTx/>
                <a:uFillTx/>
                <a:cs typeface="Arial" charset="0"/>
              </a:endParaRPr>
            </a:p>
          </p:txBody>
        </p:sp>
        <p:grpSp>
          <p:nvGrpSpPr>
            <p:cNvPr id="636" name="Group 36">
              <a:extLst>
                <a:ext uri="{FF2B5EF4-FFF2-40B4-BE49-F238E27FC236}">
                  <a16:creationId xmlns:a16="http://schemas.microsoft.com/office/drawing/2014/main" id="{EA4DE617-6049-4549-8305-63F331ECB9BB}"/>
                </a:ext>
              </a:extLst>
            </p:cNvPr>
            <p:cNvGrpSpPr>
              <a:grpSpLocks/>
            </p:cNvGrpSpPr>
            <p:nvPr/>
          </p:nvGrpSpPr>
          <p:grpSpPr bwMode="auto">
            <a:xfrm>
              <a:off x="1623" y="1664"/>
              <a:ext cx="3522" cy="1591"/>
              <a:chOff x="1623" y="1664"/>
              <a:chExt cx="3522" cy="1591"/>
            </a:xfrm>
          </p:grpSpPr>
          <p:grpSp>
            <p:nvGrpSpPr>
              <p:cNvPr id="638" name="Group 37">
                <a:extLst>
                  <a:ext uri="{FF2B5EF4-FFF2-40B4-BE49-F238E27FC236}">
                    <a16:creationId xmlns:a16="http://schemas.microsoft.com/office/drawing/2014/main" id="{B51AEDB2-69B3-84DC-A715-1B91923C283C}"/>
                  </a:ext>
                </a:extLst>
              </p:cNvPr>
              <p:cNvGrpSpPr>
                <a:grpSpLocks/>
              </p:cNvGrpSpPr>
              <p:nvPr/>
            </p:nvGrpSpPr>
            <p:grpSpPr bwMode="auto">
              <a:xfrm>
                <a:off x="1623" y="2439"/>
                <a:ext cx="99" cy="472"/>
                <a:chOff x="1623" y="2439"/>
                <a:chExt cx="99" cy="472"/>
              </a:xfrm>
            </p:grpSpPr>
            <p:sp>
              <p:nvSpPr>
                <p:cNvPr id="441" name="Freeform 38">
                  <a:extLst>
                    <a:ext uri="{FF2B5EF4-FFF2-40B4-BE49-F238E27FC236}">
                      <a16:creationId xmlns:a16="http://schemas.microsoft.com/office/drawing/2014/main" id="{351BBC0A-02EB-8DD6-36C8-0EC47FD8FF7B}"/>
                    </a:ext>
                  </a:extLst>
                </p:cNvPr>
                <p:cNvSpPr>
                  <a:spLocks/>
                </p:cNvSpPr>
                <p:nvPr/>
              </p:nvSpPr>
              <p:spPr bwMode="auto">
                <a:xfrm>
                  <a:off x="1623" y="2439"/>
                  <a:ext cx="99" cy="4"/>
                </a:xfrm>
                <a:custGeom>
                  <a:avLst/>
                  <a:gdLst>
                    <a:gd name="T0" fmla="*/ 0 w 99"/>
                    <a:gd name="T1" fmla="*/ 0 h 4"/>
                    <a:gd name="T2" fmla="*/ 99 w 99"/>
                    <a:gd name="T3" fmla="*/ 0 h 4"/>
                    <a:gd name="T4" fmla="*/ 99 w 99"/>
                    <a:gd name="T5" fmla="*/ 4 h 4"/>
                    <a:gd name="T6" fmla="*/ 0 w 99"/>
                    <a:gd name="T7" fmla="*/ 4 h 4"/>
                    <a:gd name="T8" fmla="*/ 0 w 99"/>
                    <a:gd name="T9" fmla="*/ 0 h 4"/>
                    <a:gd name="T10" fmla="*/ 0 w 99"/>
                    <a:gd name="T11" fmla="*/ 0 h 4"/>
                    <a:gd name="T12" fmla="*/ 0 w 99"/>
                    <a:gd name="T13" fmla="*/ 0 h 4"/>
                    <a:gd name="T14" fmla="*/ 0 60000 65536"/>
                    <a:gd name="T15" fmla="*/ 0 60000 65536"/>
                    <a:gd name="T16" fmla="*/ 0 60000 65536"/>
                    <a:gd name="T17" fmla="*/ 0 60000 65536"/>
                    <a:gd name="T18" fmla="*/ 0 60000 65536"/>
                    <a:gd name="T19" fmla="*/ 0 60000 65536"/>
                    <a:gd name="T20" fmla="*/ 0 60000 65536"/>
                    <a:gd name="T21" fmla="*/ 0 w 99"/>
                    <a:gd name="T22" fmla="*/ 0 h 4"/>
                    <a:gd name="T23" fmla="*/ 99 w 99"/>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9" h="4">
                      <a:moveTo>
                        <a:pt x="0" y="0"/>
                      </a:moveTo>
                      <a:lnTo>
                        <a:pt x="99" y="0"/>
                      </a:lnTo>
                      <a:lnTo>
                        <a:pt x="99" y="4"/>
                      </a:lnTo>
                      <a:lnTo>
                        <a:pt x="0" y="4"/>
                      </a:lnTo>
                      <a:lnTo>
                        <a:pt x="0" y="0"/>
                      </a:lnTo>
                      <a:close/>
                    </a:path>
                  </a:pathLst>
                </a:custGeom>
                <a:noFill/>
                <a:ln w="19050">
                  <a:solidFill>
                    <a:srgbClr val="778495"/>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1050" b="0" i="0" u="none" strike="noStrike" kern="0" cap="none" spc="0" normalizeH="0" baseline="0" noProof="0">
                    <a:ln>
                      <a:noFill/>
                    </a:ln>
                    <a:solidFill>
                      <a:schemeClr val="tx1">
                        <a:lumMod val="65000"/>
                        <a:lumOff val="35000"/>
                      </a:schemeClr>
                    </a:solidFill>
                    <a:effectLst/>
                    <a:uLnTx/>
                    <a:uFillTx/>
                    <a:cs typeface="Arial" charset="0"/>
                  </a:endParaRPr>
                </a:p>
              </p:txBody>
            </p:sp>
            <p:sp>
              <p:nvSpPr>
                <p:cNvPr id="442" name="Freeform 39">
                  <a:extLst>
                    <a:ext uri="{FF2B5EF4-FFF2-40B4-BE49-F238E27FC236}">
                      <a16:creationId xmlns:a16="http://schemas.microsoft.com/office/drawing/2014/main" id="{0FC51C49-4F9A-3E21-67E0-C93EBD106BC0}"/>
                    </a:ext>
                  </a:extLst>
                </p:cNvPr>
                <p:cNvSpPr>
                  <a:spLocks/>
                </p:cNvSpPr>
                <p:nvPr/>
              </p:nvSpPr>
              <p:spPr bwMode="auto">
                <a:xfrm>
                  <a:off x="1623" y="2900"/>
                  <a:ext cx="99" cy="6"/>
                </a:xfrm>
                <a:custGeom>
                  <a:avLst/>
                  <a:gdLst>
                    <a:gd name="T0" fmla="*/ 0 w 99"/>
                    <a:gd name="T1" fmla="*/ 0 h 6"/>
                    <a:gd name="T2" fmla="*/ 99 w 99"/>
                    <a:gd name="T3" fmla="*/ 0 h 6"/>
                    <a:gd name="T4" fmla="*/ 99 w 99"/>
                    <a:gd name="T5" fmla="*/ 6 h 6"/>
                    <a:gd name="T6" fmla="*/ 0 w 99"/>
                    <a:gd name="T7" fmla="*/ 6 h 6"/>
                    <a:gd name="T8" fmla="*/ 0 w 99"/>
                    <a:gd name="T9" fmla="*/ 0 h 6"/>
                    <a:gd name="T10" fmla="*/ 0 w 99"/>
                    <a:gd name="T11" fmla="*/ 0 h 6"/>
                    <a:gd name="T12" fmla="*/ 0 w 99"/>
                    <a:gd name="T13" fmla="*/ 0 h 6"/>
                    <a:gd name="T14" fmla="*/ 0 60000 65536"/>
                    <a:gd name="T15" fmla="*/ 0 60000 65536"/>
                    <a:gd name="T16" fmla="*/ 0 60000 65536"/>
                    <a:gd name="T17" fmla="*/ 0 60000 65536"/>
                    <a:gd name="T18" fmla="*/ 0 60000 65536"/>
                    <a:gd name="T19" fmla="*/ 0 60000 65536"/>
                    <a:gd name="T20" fmla="*/ 0 60000 65536"/>
                    <a:gd name="T21" fmla="*/ 0 w 99"/>
                    <a:gd name="T22" fmla="*/ 0 h 6"/>
                    <a:gd name="T23" fmla="*/ 99 w 99"/>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9" h="6">
                      <a:moveTo>
                        <a:pt x="0" y="0"/>
                      </a:moveTo>
                      <a:lnTo>
                        <a:pt x="99" y="0"/>
                      </a:lnTo>
                      <a:lnTo>
                        <a:pt x="99" y="6"/>
                      </a:lnTo>
                      <a:lnTo>
                        <a:pt x="0" y="6"/>
                      </a:lnTo>
                      <a:lnTo>
                        <a:pt x="0" y="0"/>
                      </a:lnTo>
                      <a:close/>
                    </a:path>
                  </a:pathLst>
                </a:custGeom>
                <a:noFill/>
                <a:ln w="19050">
                  <a:solidFill>
                    <a:srgbClr val="778495"/>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1050" b="0" i="0" u="none" strike="noStrike" kern="0" cap="none" spc="0" normalizeH="0" baseline="0" noProof="0">
                    <a:ln>
                      <a:noFill/>
                    </a:ln>
                    <a:solidFill>
                      <a:schemeClr val="tx1">
                        <a:lumMod val="65000"/>
                        <a:lumOff val="35000"/>
                      </a:schemeClr>
                    </a:solidFill>
                    <a:effectLst/>
                    <a:uLnTx/>
                    <a:uFillTx/>
                    <a:cs typeface="Arial" charset="0"/>
                  </a:endParaRPr>
                </a:p>
              </p:txBody>
            </p:sp>
            <p:sp>
              <p:nvSpPr>
                <p:cNvPr id="443" name="Line 40">
                  <a:extLst>
                    <a:ext uri="{FF2B5EF4-FFF2-40B4-BE49-F238E27FC236}">
                      <a16:creationId xmlns:a16="http://schemas.microsoft.com/office/drawing/2014/main" id="{EE8A66A1-D1F0-5FA2-EE25-7CAEDE086CF0}"/>
                    </a:ext>
                  </a:extLst>
                </p:cNvPr>
                <p:cNvSpPr>
                  <a:spLocks noChangeShapeType="1"/>
                </p:cNvSpPr>
                <p:nvPr/>
              </p:nvSpPr>
              <p:spPr bwMode="auto">
                <a:xfrm>
                  <a:off x="1669" y="2440"/>
                  <a:ext cx="0" cy="471"/>
                </a:xfrm>
                <a:prstGeom prst="line">
                  <a:avLst/>
                </a:prstGeom>
                <a:noFill/>
                <a:ln w="19050">
                  <a:solidFill>
                    <a:srgbClr val="778495"/>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1050" b="0" i="0" u="none" strike="noStrike" kern="0" cap="none" spc="0" normalizeH="0" baseline="0" noProof="0">
                    <a:ln>
                      <a:noFill/>
                    </a:ln>
                    <a:solidFill>
                      <a:schemeClr val="tx1">
                        <a:lumMod val="65000"/>
                        <a:lumOff val="35000"/>
                      </a:schemeClr>
                    </a:solidFill>
                    <a:effectLst/>
                    <a:uLnTx/>
                    <a:uFillTx/>
                    <a:cs typeface="Arial" charset="0"/>
                  </a:endParaRPr>
                </a:p>
              </p:txBody>
            </p:sp>
          </p:grpSp>
          <p:grpSp>
            <p:nvGrpSpPr>
              <p:cNvPr id="639" name="Group 41">
                <a:extLst>
                  <a:ext uri="{FF2B5EF4-FFF2-40B4-BE49-F238E27FC236}">
                    <a16:creationId xmlns:a16="http://schemas.microsoft.com/office/drawing/2014/main" id="{3B67A291-F263-EE70-BF4E-F48C465E918A}"/>
                  </a:ext>
                </a:extLst>
              </p:cNvPr>
              <p:cNvGrpSpPr>
                <a:grpSpLocks/>
              </p:cNvGrpSpPr>
              <p:nvPr/>
            </p:nvGrpSpPr>
            <p:grpSpPr bwMode="auto">
              <a:xfrm>
                <a:off x="2065" y="1852"/>
                <a:ext cx="104" cy="832"/>
                <a:chOff x="2065" y="1852"/>
                <a:chExt cx="104" cy="832"/>
              </a:xfrm>
            </p:grpSpPr>
            <p:sp>
              <p:nvSpPr>
                <p:cNvPr id="435" name="Freeform 42">
                  <a:extLst>
                    <a:ext uri="{FF2B5EF4-FFF2-40B4-BE49-F238E27FC236}">
                      <a16:creationId xmlns:a16="http://schemas.microsoft.com/office/drawing/2014/main" id="{EADCCACE-E168-608C-3CBA-21C7DE7FA4D1}"/>
                    </a:ext>
                  </a:extLst>
                </p:cNvPr>
                <p:cNvSpPr>
                  <a:spLocks/>
                </p:cNvSpPr>
                <p:nvPr/>
              </p:nvSpPr>
              <p:spPr bwMode="auto">
                <a:xfrm>
                  <a:off x="2065" y="1852"/>
                  <a:ext cx="104" cy="1"/>
                </a:xfrm>
                <a:custGeom>
                  <a:avLst/>
                  <a:gdLst>
                    <a:gd name="T0" fmla="*/ 0 w 104"/>
                    <a:gd name="T1" fmla="*/ 0 h 1"/>
                    <a:gd name="T2" fmla="*/ 104 w 104"/>
                    <a:gd name="T3" fmla="*/ 0 h 1"/>
                    <a:gd name="T4" fmla="*/ 104 w 104"/>
                    <a:gd name="T5" fmla="*/ 0 h 1"/>
                    <a:gd name="T6" fmla="*/ 0 w 104"/>
                    <a:gd name="T7" fmla="*/ 0 h 1"/>
                    <a:gd name="T8" fmla="*/ 0 w 104"/>
                    <a:gd name="T9" fmla="*/ 0 h 1"/>
                    <a:gd name="T10" fmla="*/ 0 w 104"/>
                    <a:gd name="T11" fmla="*/ 0 h 1"/>
                    <a:gd name="T12" fmla="*/ 0 w 104"/>
                    <a:gd name="T13" fmla="*/ 0 h 1"/>
                    <a:gd name="T14" fmla="*/ 0 60000 65536"/>
                    <a:gd name="T15" fmla="*/ 0 60000 65536"/>
                    <a:gd name="T16" fmla="*/ 0 60000 65536"/>
                    <a:gd name="T17" fmla="*/ 0 60000 65536"/>
                    <a:gd name="T18" fmla="*/ 0 60000 65536"/>
                    <a:gd name="T19" fmla="*/ 0 60000 65536"/>
                    <a:gd name="T20" fmla="*/ 0 60000 65536"/>
                    <a:gd name="T21" fmla="*/ 0 w 104"/>
                    <a:gd name="T22" fmla="*/ 0 h 1"/>
                    <a:gd name="T23" fmla="*/ 104 w 104"/>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4" h="1">
                      <a:moveTo>
                        <a:pt x="0" y="0"/>
                      </a:moveTo>
                      <a:lnTo>
                        <a:pt x="104" y="0"/>
                      </a:lnTo>
                      <a:lnTo>
                        <a:pt x="0" y="0"/>
                      </a:lnTo>
                      <a:close/>
                    </a:path>
                  </a:pathLst>
                </a:custGeom>
                <a:noFill/>
                <a:ln w="19050">
                  <a:solidFill>
                    <a:srgbClr val="778495"/>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1050" b="0" i="0" u="none" strike="noStrike" kern="0" cap="none" spc="0" normalizeH="0" baseline="0" noProof="0">
                    <a:ln>
                      <a:noFill/>
                    </a:ln>
                    <a:solidFill>
                      <a:schemeClr val="tx1">
                        <a:lumMod val="65000"/>
                        <a:lumOff val="35000"/>
                      </a:schemeClr>
                    </a:solidFill>
                    <a:effectLst/>
                    <a:uLnTx/>
                    <a:uFillTx/>
                    <a:cs typeface="Arial" charset="0"/>
                  </a:endParaRPr>
                </a:p>
              </p:txBody>
            </p:sp>
            <p:sp>
              <p:nvSpPr>
                <p:cNvPr id="438" name="Line 43">
                  <a:extLst>
                    <a:ext uri="{FF2B5EF4-FFF2-40B4-BE49-F238E27FC236}">
                      <a16:creationId xmlns:a16="http://schemas.microsoft.com/office/drawing/2014/main" id="{1DB841BF-70AD-5AEF-51E0-DEC2150C2C81}"/>
                    </a:ext>
                  </a:extLst>
                </p:cNvPr>
                <p:cNvSpPr>
                  <a:spLocks noChangeShapeType="1"/>
                </p:cNvSpPr>
                <p:nvPr/>
              </p:nvSpPr>
              <p:spPr bwMode="auto">
                <a:xfrm>
                  <a:off x="2116" y="1852"/>
                  <a:ext cx="0" cy="828"/>
                </a:xfrm>
                <a:prstGeom prst="line">
                  <a:avLst/>
                </a:prstGeom>
                <a:noFill/>
                <a:ln w="19050">
                  <a:solidFill>
                    <a:srgbClr val="778495"/>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1050" b="0" i="0" u="none" strike="noStrike" kern="0" cap="none" spc="0" normalizeH="0" baseline="0" noProof="0">
                    <a:ln>
                      <a:noFill/>
                    </a:ln>
                    <a:solidFill>
                      <a:schemeClr val="tx1">
                        <a:lumMod val="65000"/>
                        <a:lumOff val="35000"/>
                      </a:schemeClr>
                    </a:solidFill>
                    <a:effectLst/>
                    <a:uLnTx/>
                    <a:uFillTx/>
                    <a:cs typeface="Arial" charset="0"/>
                  </a:endParaRPr>
                </a:p>
              </p:txBody>
            </p:sp>
            <p:sp>
              <p:nvSpPr>
                <p:cNvPr id="440" name="Freeform 44">
                  <a:extLst>
                    <a:ext uri="{FF2B5EF4-FFF2-40B4-BE49-F238E27FC236}">
                      <a16:creationId xmlns:a16="http://schemas.microsoft.com/office/drawing/2014/main" id="{96BA286F-E630-0139-C1DD-0236E6750F19}"/>
                    </a:ext>
                  </a:extLst>
                </p:cNvPr>
                <p:cNvSpPr>
                  <a:spLocks/>
                </p:cNvSpPr>
                <p:nvPr/>
              </p:nvSpPr>
              <p:spPr bwMode="auto">
                <a:xfrm>
                  <a:off x="2065" y="2678"/>
                  <a:ext cx="104" cy="6"/>
                </a:xfrm>
                <a:custGeom>
                  <a:avLst/>
                  <a:gdLst>
                    <a:gd name="T0" fmla="*/ 0 w 104"/>
                    <a:gd name="T1" fmla="*/ 0 h 6"/>
                    <a:gd name="T2" fmla="*/ 104 w 104"/>
                    <a:gd name="T3" fmla="*/ 0 h 6"/>
                    <a:gd name="T4" fmla="*/ 104 w 104"/>
                    <a:gd name="T5" fmla="*/ 6 h 6"/>
                    <a:gd name="T6" fmla="*/ 0 w 104"/>
                    <a:gd name="T7" fmla="*/ 6 h 6"/>
                    <a:gd name="T8" fmla="*/ 0 w 104"/>
                    <a:gd name="T9" fmla="*/ 0 h 6"/>
                    <a:gd name="T10" fmla="*/ 0 w 104"/>
                    <a:gd name="T11" fmla="*/ 0 h 6"/>
                    <a:gd name="T12" fmla="*/ 0 w 104"/>
                    <a:gd name="T13" fmla="*/ 0 h 6"/>
                    <a:gd name="T14" fmla="*/ 0 60000 65536"/>
                    <a:gd name="T15" fmla="*/ 0 60000 65536"/>
                    <a:gd name="T16" fmla="*/ 0 60000 65536"/>
                    <a:gd name="T17" fmla="*/ 0 60000 65536"/>
                    <a:gd name="T18" fmla="*/ 0 60000 65536"/>
                    <a:gd name="T19" fmla="*/ 0 60000 65536"/>
                    <a:gd name="T20" fmla="*/ 0 60000 65536"/>
                    <a:gd name="T21" fmla="*/ 0 w 104"/>
                    <a:gd name="T22" fmla="*/ 0 h 6"/>
                    <a:gd name="T23" fmla="*/ 104 w 104"/>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4" h="6">
                      <a:moveTo>
                        <a:pt x="0" y="0"/>
                      </a:moveTo>
                      <a:lnTo>
                        <a:pt x="104" y="0"/>
                      </a:lnTo>
                      <a:lnTo>
                        <a:pt x="104" y="6"/>
                      </a:lnTo>
                      <a:lnTo>
                        <a:pt x="0" y="6"/>
                      </a:lnTo>
                      <a:lnTo>
                        <a:pt x="0" y="0"/>
                      </a:lnTo>
                      <a:close/>
                    </a:path>
                  </a:pathLst>
                </a:custGeom>
                <a:noFill/>
                <a:ln w="19050">
                  <a:solidFill>
                    <a:srgbClr val="778495"/>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1050" b="0" i="0" u="none" strike="noStrike" kern="0" cap="none" spc="0" normalizeH="0" baseline="0" noProof="0">
                    <a:ln>
                      <a:noFill/>
                    </a:ln>
                    <a:solidFill>
                      <a:schemeClr val="tx1">
                        <a:lumMod val="65000"/>
                        <a:lumOff val="35000"/>
                      </a:schemeClr>
                    </a:solidFill>
                    <a:effectLst/>
                    <a:uLnTx/>
                    <a:uFillTx/>
                    <a:cs typeface="Arial" charset="0"/>
                  </a:endParaRPr>
                </a:p>
              </p:txBody>
            </p:sp>
          </p:grpSp>
          <p:grpSp>
            <p:nvGrpSpPr>
              <p:cNvPr id="416" name="Group 45">
                <a:extLst>
                  <a:ext uri="{FF2B5EF4-FFF2-40B4-BE49-F238E27FC236}">
                    <a16:creationId xmlns:a16="http://schemas.microsoft.com/office/drawing/2014/main" id="{8D78F6C9-EE36-472F-B52A-4FFAD064EC3D}"/>
                  </a:ext>
                </a:extLst>
              </p:cNvPr>
              <p:cNvGrpSpPr>
                <a:grpSpLocks/>
              </p:cNvGrpSpPr>
              <p:nvPr/>
            </p:nvGrpSpPr>
            <p:grpSpPr bwMode="auto">
              <a:xfrm>
                <a:off x="2662" y="2256"/>
                <a:ext cx="100" cy="754"/>
                <a:chOff x="2662" y="2256"/>
                <a:chExt cx="100" cy="754"/>
              </a:xfrm>
            </p:grpSpPr>
            <p:sp>
              <p:nvSpPr>
                <p:cNvPr id="432" name="Line 46">
                  <a:extLst>
                    <a:ext uri="{FF2B5EF4-FFF2-40B4-BE49-F238E27FC236}">
                      <a16:creationId xmlns:a16="http://schemas.microsoft.com/office/drawing/2014/main" id="{E0F33A0C-F8CD-A6D9-D86B-02C55A52C447}"/>
                    </a:ext>
                  </a:extLst>
                </p:cNvPr>
                <p:cNvSpPr>
                  <a:spLocks noChangeShapeType="1"/>
                </p:cNvSpPr>
                <p:nvPr/>
              </p:nvSpPr>
              <p:spPr bwMode="auto">
                <a:xfrm>
                  <a:off x="2716" y="2256"/>
                  <a:ext cx="0" cy="754"/>
                </a:xfrm>
                <a:prstGeom prst="line">
                  <a:avLst/>
                </a:prstGeom>
                <a:noFill/>
                <a:ln w="19050">
                  <a:solidFill>
                    <a:srgbClr val="778495"/>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1050" b="0" i="0" u="none" strike="noStrike" kern="0" cap="none" spc="0" normalizeH="0" baseline="0" noProof="0">
                    <a:ln>
                      <a:noFill/>
                    </a:ln>
                    <a:solidFill>
                      <a:schemeClr val="tx1">
                        <a:lumMod val="65000"/>
                        <a:lumOff val="35000"/>
                      </a:schemeClr>
                    </a:solidFill>
                    <a:effectLst/>
                    <a:uLnTx/>
                    <a:uFillTx/>
                    <a:cs typeface="Arial" charset="0"/>
                  </a:endParaRPr>
                </a:p>
              </p:txBody>
            </p:sp>
            <p:sp>
              <p:nvSpPr>
                <p:cNvPr id="433" name="Freeform 47">
                  <a:extLst>
                    <a:ext uri="{FF2B5EF4-FFF2-40B4-BE49-F238E27FC236}">
                      <a16:creationId xmlns:a16="http://schemas.microsoft.com/office/drawing/2014/main" id="{BC763B2A-4DBE-694D-9E36-D3E55F0AA208}"/>
                    </a:ext>
                  </a:extLst>
                </p:cNvPr>
                <p:cNvSpPr>
                  <a:spLocks/>
                </p:cNvSpPr>
                <p:nvPr/>
              </p:nvSpPr>
              <p:spPr bwMode="auto">
                <a:xfrm>
                  <a:off x="2662" y="3002"/>
                  <a:ext cx="100" cy="1"/>
                </a:xfrm>
                <a:custGeom>
                  <a:avLst/>
                  <a:gdLst>
                    <a:gd name="T0" fmla="*/ 0 w 100"/>
                    <a:gd name="T1" fmla="*/ 0 h 1"/>
                    <a:gd name="T2" fmla="*/ 100 w 100"/>
                    <a:gd name="T3" fmla="*/ 0 h 1"/>
                    <a:gd name="T4" fmla="*/ 100 w 100"/>
                    <a:gd name="T5" fmla="*/ 0 h 1"/>
                    <a:gd name="T6" fmla="*/ 0 w 100"/>
                    <a:gd name="T7" fmla="*/ 0 h 1"/>
                    <a:gd name="T8" fmla="*/ 0 w 100"/>
                    <a:gd name="T9" fmla="*/ 0 h 1"/>
                    <a:gd name="T10" fmla="*/ 0 w 100"/>
                    <a:gd name="T11" fmla="*/ 0 h 1"/>
                    <a:gd name="T12" fmla="*/ 0 w 100"/>
                    <a:gd name="T13" fmla="*/ 0 h 1"/>
                    <a:gd name="T14" fmla="*/ 0 60000 65536"/>
                    <a:gd name="T15" fmla="*/ 0 60000 65536"/>
                    <a:gd name="T16" fmla="*/ 0 60000 65536"/>
                    <a:gd name="T17" fmla="*/ 0 60000 65536"/>
                    <a:gd name="T18" fmla="*/ 0 60000 65536"/>
                    <a:gd name="T19" fmla="*/ 0 60000 65536"/>
                    <a:gd name="T20" fmla="*/ 0 60000 65536"/>
                    <a:gd name="T21" fmla="*/ 0 w 100"/>
                    <a:gd name="T22" fmla="*/ 0 h 1"/>
                    <a:gd name="T23" fmla="*/ 100 w 100"/>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0" h="1">
                      <a:moveTo>
                        <a:pt x="0" y="0"/>
                      </a:moveTo>
                      <a:lnTo>
                        <a:pt x="100" y="0"/>
                      </a:lnTo>
                      <a:lnTo>
                        <a:pt x="0" y="0"/>
                      </a:lnTo>
                      <a:close/>
                    </a:path>
                  </a:pathLst>
                </a:custGeom>
                <a:noFill/>
                <a:ln w="19050">
                  <a:solidFill>
                    <a:srgbClr val="778495"/>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1050" b="0" i="0" u="none" strike="noStrike" kern="0" cap="none" spc="0" normalizeH="0" baseline="0" noProof="0">
                    <a:ln>
                      <a:noFill/>
                    </a:ln>
                    <a:solidFill>
                      <a:schemeClr val="tx1">
                        <a:lumMod val="65000"/>
                        <a:lumOff val="35000"/>
                      </a:schemeClr>
                    </a:solidFill>
                    <a:effectLst/>
                    <a:uLnTx/>
                    <a:uFillTx/>
                    <a:cs typeface="Arial" charset="0"/>
                  </a:endParaRPr>
                </a:p>
              </p:txBody>
            </p:sp>
            <p:sp>
              <p:nvSpPr>
                <p:cNvPr id="434" name="Freeform 48">
                  <a:extLst>
                    <a:ext uri="{FF2B5EF4-FFF2-40B4-BE49-F238E27FC236}">
                      <a16:creationId xmlns:a16="http://schemas.microsoft.com/office/drawing/2014/main" id="{4FCF69E7-718B-437A-D4E0-70E47CD517A3}"/>
                    </a:ext>
                  </a:extLst>
                </p:cNvPr>
                <p:cNvSpPr>
                  <a:spLocks/>
                </p:cNvSpPr>
                <p:nvPr/>
              </p:nvSpPr>
              <p:spPr bwMode="auto">
                <a:xfrm>
                  <a:off x="2662" y="2260"/>
                  <a:ext cx="100" cy="1"/>
                </a:xfrm>
                <a:custGeom>
                  <a:avLst/>
                  <a:gdLst>
                    <a:gd name="T0" fmla="*/ 0 w 100"/>
                    <a:gd name="T1" fmla="*/ 0 h 1"/>
                    <a:gd name="T2" fmla="*/ 100 w 100"/>
                    <a:gd name="T3" fmla="*/ 0 h 1"/>
                    <a:gd name="T4" fmla="*/ 100 w 100"/>
                    <a:gd name="T5" fmla="*/ 0 h 1"/>
                    <a:gd name="T6" fmla="*/ 0 w 100"/>
                    <a:gd name="T7" fmla="*/ 0 h 1"/>
                    <a:gd name="T8" fmla="*/ 0 w 100"/>
                    <a:gd name="T9" fmla="*/ 0 h 1"/>
                    <a:gd name="T10" fmla="*/ 0 w 100"/>
                    <a:gd name="T11" fmla="*/ 0 h 1"/>
                    <a:gd name="T12" fmla="*/ 0 w 100"/>
                    <a:gd name="T13" fmla="*/ 0 h 1"/>
                    <a:gd name="T14" fmla="*/ 0 60000 65536"/>
                    <a:gd name="T15" fmla="*/ 0 60000 65536"/>
                    <a:gd name="T16" fmla="*/ 0 60000 65536"/>
                    <a:gd name="T17" fmla="*/ 0 60000 65536"/>
                    <a:gd name="T18" fmla="*/ 0 60000 65536"/>
                    <a:gd name="T19" fmla="*/ 0 60000 65536"/>
                    <a:gd name="T20" fmla="*/ 0 60000 65536"/>
                    <a:gd name="T21" fmla="*/ 0 w 100"/>
                    <a:gd name="T22" fmla="*/ 0 h 1"/>
                    <a:gd name="T23" fmla="*/ 100 w 100"/>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0" h="1">
                      <a:moveTo>
                        <a:pt x="0" y="0"/>
                      </a:moveTo>
                      <a:lnTo>
                        <a:pt x="100" y="0"/>
                      </a:lnTo>
                      <a:lnTo>
                        <a:pt x="0" y="0"/>
                      </a:lnTo>
                      <a:close/>
                    </a:path>
                  </a:pathLst>
                </a:custGeom>
                <a:noFill/>
                <a:ln w="28575" cap="rnd">
                  <a:solidFill>
                    <a:srgbClr val="778495"/>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1050" b="0" i="0" u="none" strike="noStrike" kern="0" cap="none" spc="0" normalizeH="0" baseline="0" noProof="0">
                    <a:ln>
                      <a:noFill/>
                    </a:ln>
                    <a:solidFill>
                      <a:schemeClr val="tx1">
                        <a:lumMod val="65000"/>
                        <a:lumOff val="35000"/>
                      </a:schemeClr>
                    </a:solidFill>
                    <a:effectLst/>
                    <a:uLnTx/>
                    <a:uFillTx/>
                    <a:cs typeface="Arial" charset="0"/>
                  </a:endParaRPr>
                </a:p>
              </p:txBody>
            </p:sp>
          </p:grpSp>
          <p:grpSp>
            <p:nvGrpSpPr>
              <p:cNvPr id="419" name="Group 49">
                <a:extLst>
                  <a:ext uri="{FF2B5EF4-FFF2-40B4-BE49-F238E27FC236}">
                    <a16:creationId xmlns:a16="http://schemas.microsoft.com/office/drawing/2014/main" id="{FD29EEEA-031B-7E08-EE05-32A257B885EB}"/>
                  </a:ext>
                </a:extLst>
              </p:cNvPr>
              <p:cNvGrpSpPr>
                <a:grpSpLocks/>
              </p:cNvGrpSpPr>
              <p:nvPr/>
            </p:nvGrpSpPr>
            <p:grpSpPr bwMode="auto">
              <a:xfrm>
                <a:off x="3251" y="2237"/>
                <a:ext cx="104" cy="645"/>
                <a:chOff x="3251" y="2237"/>
                <a:chExt cx="104" cy="645"/>
              </a:xfrm>
            </p:grpSpPr>
            <p:sp>
              <p:nvSpPr>
                <p:cNvPr id="428" name="Line 50">
                  <a:extLst>
                    <a:ext uri="{FF2B5EF4-FFF2-40B4-BE49-F238E27FC236}">
                      <a16:creationId xmlns:a16="http://schemas.microsoft.com/office/drawing/2014/main" id="{DF463223-0D29-4D16-A172-825111B91ECA}"/>
                    </a:ext>
                  </a:extLst>
                </p:cNvPr>
                <p:cNvSpPr>
                  <a:spLocks noChangeShapeType="1"/>
                </p:cNvSpPr>
                <p:nvPr/>
              </p:nvSpPr>
              <p:spPr bwMode="auto">
                <a:xfrm>
                  <a:off x="3308" y="2240"/>
                  <a:ext cx="0" cy="638"/>
                </a:xfrm>
                <a:prstGeom prst="line">
                  <a:avLst/>
                </a:prstGeom>
                <a:noFill/>
                <a:ln w="19050">
                  <a:solidFill>
                    <a:srgbClr val="778495"/>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1050" b="0" i="0" u="none" strike="noStrike" kern="0" cap="none" spc="0" normalizeH="0" baseline="0" noProof="0">
                    <a:ln>
                      <a:noFill/>
                    </a:ln>
                    <a:solidFill>
                      <a:schemeClr val="tx1">
                        <a:lumMod val="65000"/>
                        <a:lumOff val="35000"/>
                      </a:schemeClr>
                    </a:solidFill>
                    <a:effectLst/>
                    <a:uLnTx/>
                    <a:uFillTx/>
                    <a:cs typeface="Arial" charset="0"/>
                  </a:endParaRPr>
                </a:p>
              </p:txBody>
            </p:sp>
            <p:sp>
              <p:nvSpPr>
                <p:cNvPr id="429" name="Freeform 51">
                  <a:extLst>
                    <a:ext uri="{FF2B5EF4-FFF2-40B4-BE49-F238E27FC236}">
                      <a16:creationId xmlns:a16="http://schemas.microsoft.com/office/drawing/2014/main" id="{1A747112-C310-9F55-7462-97B2FB2AE760}"/>
                    </a:ext>
                  </a:extLst>
                </p:cNvPr>
                <p:cNvSpPr>
                  <a:spLocks/>
                </p:cNvSpPr>
                <p:nvPr/>
              </p:nvSpPr>
              <p:spPr bwMode="auto">
                <a:xfrm>
                  <a:off x="3251" y="2237"/>
                  <a:ext cx="104" cy="1"/>
                </a:xfrm>
                <a:custGeom>
                  <a:avLst/>
                  <a:gdLst>
                    <a:gd name="T0" fmla="*/ 0 w 104"/>
                    <a:gd name="T1" fmla="*/ 0 h 1"/>
                    <a:gd name="T2" fmla="*/ 104 w 104"/>
                    <a:gd name="T3" fmla="*/ 0 h 1"/>
                    <a:gd name="T4" fmla="*/ 104 w 104"/>
                    <a:gd name="T5" fmla="*/ 0 h 1"/>
                    <a:gd name="T6" fmla="*/ 0 w 104"/>
                    <a:gd name="T7" fmla="*/ 0 h 1"/>
                    <a:gd name="T8" fmla="*/ 0 w 104"/>
                    <a:gd name="T9" fmla="*/ 0 h 1"/>
                    <a:gd name="T10" fmla="*/ 0 w 104"/>
                    <a:gd name="T11" fmla="*/ 0 h 1"/>
                    <a:gd name="T12" fmla="*/ 0 w 104"/>
                    <a:gd name="T13" fmla="*/ 0 h 1"/>
                    <a:gd name="T14" fmla="*/ 0 60000 65536"/>
                    <a:gd name="T15" fmla="*/ 0 60000 65536"/>
                    <a:gd name="T16" fmla="*/ 0 60000 65536"/>
                    <a:gd name="T17" fmla="*/ 0 60000 65536"/>
                    <a:gd name="T18" fmla="*/ 0 60000 65536"/>
                    <a:gd name="T19" fmla="*/ 0 60000 65536"/>
                    <a:gd name="T20" fmla="*/ 0 60000 65536"/>
                    <a:gd name="T21" fmla="*/ 0 w 104"/>
                    <a:gd name="T22" fmla="*/ 0 h 1"/>
                    <a:gd name="T23" fmla="*/ 104 w 104"/>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4" h="1">
                      <a:moveTo>
                        <a:pt x="0" y="0"/>
                      </a:moveTo>
                      <a:lnTo>
                        <a:pt x="104" y="0"/>
                      </a:lnTo>
                      <a:lnTo>
                        <a:pt x="0" y="0"/>
                      </a:lnTo>
                      <a:close/>
                    </a:path>
                  </a:pathLst>
                </a:custGeom>
                <a:noFill/>
                <a:ln w="28575" cap="rnd">
                  <a:solidFill>
                    <a:srgbClr val="778495"/>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1050" b="0" i="0" u="none" strike="noStrike" kern="0" cap="none" spc="0" normalizeH="0" baseline="0" noProof="0">
                    <a:ln>
                      <a:noFill/>
                    </a:ln>
                    <a:solidFill>
                      <a:schemeClr val="tx1">
                        <a:lumMod val="65000"/>
                        <a:lumOff val="35000"/>
                      </a:schemeClr>
                    </a:solidFill>
                    <a:effectLst/>
                    <a:uLnTx/>
                    <a:uFillTx/>
                    <a:cs typeface="Arial" charset="0"/>
                  </a:endParaRPr>
                </a:p>
              </p:txBody>
            </p:sp>
            <p:sp>
              <p:nvSpPr>
                <p:cNvPr id="430" name="Freeform 52">
                  <a:extLst>
                    <a:ext uri="{FF2B5EF4-FFF2-40B4-BE49-F238E27FC236}">
                      <a16:creationId xmlns:a16="http://schemas.microsoft.com/office/drawing/2014/main" id="{7E843875-2E15-BA1D-6BE1-6B2639685DA2}"/>
                    </a:ext>
                  </a:extLst>
                </p:cNvPr>
                <p:cNvSpPr>
                  <a:spLocks/>
                </p:cNvSpPr>
                <p:nvPr/>
              </p:nvSpPr>
              <p:spPr bwMode="auto">
                <a:xfrm>
                  <a:off x="3251" y="2881"/>
                  <a:ext cx="104" cy="1"/>
                </a:xfrm>
                <a:custGeom>
                  <a:avLst/>
                  <a:gdLst>
                    <a:gd name="T0" fmla="*/ 0 w 104"/>
                    <a:gd name="T1" fmla="*/ 0 h 1"/>
                    <a:gd name="T2" fmla="*/ 104 w 104"/>
                    <a:gd name="T3" fmla="*/ 0 h 1"/>
                    <a:gd name="T4" fmla="*/ 104 w 104"/>
                    <a:gd name="T5" fmla="*/ 0 h 1"/>
                    <a:gd name="T6" fmla="*/ 0 w 104"/>
                    <a:gd name="T7" fmla="*/ 0 h 1"/>
                    <a:gd name="T8" fmla="*/ 0 w 104"/>
                    <a:gd name="T9" fmla="*/ 0 h 1"/>
                    <a:gd name="T10" fmla="*/ 0 w 104"/>
                    <a:gd name="T11" fmla="*/ 0 h 1"/>
                    <a:gd name="T12" fmla="*/ 0 w 104"/>
                    <a:gd name="T13" fmla="*/ 0 h 1"/>
                    <a:gd name="T14" fmla="*/ 0 60000 65536"/>
                    <a:gd name="T15" fmla="*/ 0 60000 65536"/>
                    <a:gd name="T16" fmla="*/ 0 60000 65536"/>
                    <a:gd name="T17" fmla="*/ 0 60000 65536"/>
                    <a:gd name="T18" fmla="*/ 0 60000 65536"/>
                    <a:gd name="T19" fmla="*/ 0 60000 65536"/>
                    <a:gd name="T20" fmla="*/ 0 60000 65536"/>
                    <a:gd name="T21" fmla="*/ 0 w 104"/>
                    <a:gd name="T22" fmla="*/ 0 h 1"/>
                    <a:gd name="T23" fmla="*/ 104 w 104"/>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4" h="1">
                      <a:moveTo>
                        <a:pt x="0" y="0"/>
                      </a:moveTo>
                      <a:lnTo>
                        <a:pt x="104" y="0"/>
                      </a:lnTo>
                      <a:lnTo>
                        <a:pt x="0" y="0"/>
                      </a:lnTo>
                      <a:close/>
                    </a:path>
                  </a:pathLst>
                </a:custGeom>
                <a:noFill/>
                <a:ln w="19050" cap="rnd">
                  <a:solidFill>
                    <a:srgbClr val="778495"/>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1050" b="0" i="0" u="none" strike="noStrike" kern="0" cap="none" spc="0" normalizeH="0" baseline="0" noProof="0">
                    <a:ln>
                      <a:noFill/>
                    </a:ln>
                    <a:solidFill>
                      <a:schemeClr val="tx1">
                        <a:lumMod val="65000"/>
                        <a:lumOff val="35000"/>
                      </a:schemeClr>
                    </a:solidFill>
                    <a:effectLst/>
                    <a:uLnTx/>
                    <a:uFillTx/>
                    <a:cs typeface="Arial" charset="0"/>
                  </a:endParaRPr>
                </a:p>
              </p:txBody>
            </p:sp>
          </p:grpSp>
          <p:grpSp>
            <p:nvGrpSpPr>
              <p:cNvPr id="420" name="Group 53">
                <a:extLst>
                  <a:ext uri="{FF2B5EF4-FFF2-40B4-BE49-F238E27FC236}">
                    <a16:creationId xmlns:a16="http://schemas.microsoft.com/office/drawing/2014/main" id="{A4C6A275-8686-EC0E-8643-C971ED91EF53}"/>
                  </a:ext>
                </a:extLst>
              </p:cNvPr>
              <p:cNvGrpSpPr>
                <a:grpSpLocks/>
              </p:cNvGrpSpPr>
              <p:nvPr/>
            </p:nvGrpSpPr>
            <p:grpSpPr bwMode="auto">
              <a:xfrm>
                <a:off x="3849" y="1664"/>
                <a:ext cx="104" cy="1505"/>
                <a:chOff x="3849" y="1664"/>
                <a:chExt cx="104" cy="1505"/>
              </a:xfrm>
            </p:grpSpPr>
            <p:sp>
              <p:nvSpPr>
                <p:cNvPr id="425" name="Line 54">
                  <a:extLst>
                    <a:ext uri="{FF2B5EF4-FFF2-40B4-BE49-F238E27FC236}">
                      <a16:creationId xmlns:a16="http://schemas.microsoft.com/office/drawing/2014/main" id="{DA22D476-33FD-8056-1132-0BC40831972A}"/>
                    </a:ext>
                  </a:extLst>
                </p:cNvPr>
                <p:cNvSpPr>
                  <a:spLocks noChangeShapeType="1"/>
                </p:cNvSpPr>
                <p:nvPr/>
              </p:nvSpPr>
              <p:spPr bwMode="auto">
                <a:xfrm>
                  <a:off x="3906" y="1664"/>
                  <a:ext cx="0" cy="1504"/>
                </a:xfrm>
                <a:prstGeom prst="line">
                  <a:avLst/>
                </a:prstGeom>
                <a:noFill/>
                <a:ln w="19050">
                  <a:solidFill>
                    <a:srgbClr val="778495"/>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1050" b="0" i="0" u="none" strike="noStrike" kern="0" cap="none" spc="0" normalizeH="0" baseline="0" noProof="0">
                    <a:ln>
                      <a:noFill/>
                    </a:ln>
                    <a:solidFill>
                      <a:schemeClr val="tx1">
                        <a:lumMod val="65000"/>
                        <a:lumOff val="35000"/>
                      </a:schemeClr>
                    </a:solidFill>
                    <a:effectLst/>
                    <a:uLnTx/>
                    <a:uFillTx/>
                    <a:cs typeface="Arial" charset="0"/>
                  </a:endParaRPr>
                </a:p>
              </p:txBody>
            </p:sp>
            <p:sp>
              <p:nvSpPr>
                <p:cNvPr id="426" name="Freeform 55">
                  <a:extLst>
                    <a:ext uri="{FF2B5EF4-FFF2-40B4-BE49-F238E27FC236}">
                      <a16:creationId xmlns:a16="http://schemas.microsoft.com/office/drawing/2014/main" id="{CD9C579C-8B78-D361-9EAF-628220FA9B5E}"/>
                    </a:ext>
                  </a:extLst>
                </p:cNvPr>
                <p:cNvSpPr>
                  <a:spLocks/>
                </p:cNvSpPr>
                <p:nvPr/>
              </p:nvSpPr>
              <p:spPr bwMode="auto">
                <a:xfrm>
                  <a:off x="3849" y="1666"/>
                  <a:ext cx="104" cy="1"/>
                </a:xfrm>
                <a:custGeom>
                  <a:avLst/>
                  <a:gdLst>
                    <a:gd name="T0" fmla="*/ 0 w 104"/>
                    <a:gd name="T1" fmla="*/ 0 h 1"/>
                    <a:gd name="T2" fmla="*/ 104 w 104"/>
                    <a:gd name="T3" fmla="*/ 0 h 1"/>
                    <a:gd name="T4" fmla="*/ 104 w 104"/>
                    <a:gd name="T5" fmla="*/ 0 h 1"/>
                    <a:gd name="T6" fmla="*/ 0 w 104"/>
                    <a:gd name="T7" fmla="*/ 0 h 1"/>
                    <a:gd name="T8" fmla="*/ 0 w 104"/>
                    <a:gd name="T9" fmla="*/ 0 h 1"/>
                    <a:gd name="T10" fmla="*/ 0 w 104"/>
                    <a:gd name="T11" fmla="*/ 0 h 1"/>
                    <a:gd name="T12" fmla="*/ 0 w 104"/>
                    <a:gd name="T13" fmla="*/ 0 h 1"/>
                    <a:gd name="T14" fmla="*/ 0 60000 65536"/>
                    <a:gd name="T15" fmla="*/ 0 60000 65536"/>
                    <a:gd name="T16" fmla="*/ 0 60000 65536"/>
                    <a:gd name="T17" fmla="*/ 0 60000 65536"/>
                    <a:gd name="T18" fmla="*/ 0 60000 65536"/>
                    <a:gd name="T19" fmla="*/ 0 60000 65536"/>
                    <a:gd name="T20" fmla="*/ 0 60000 65536"/>
                    <a:gd name="T21" fmla="*/ 0 w 104"/>
                    <a:gd name="T22" fmla="*/ 0 h 1"/>
                    <a:gd name="T23" fmla="*/ 104 w 104"/>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4" h="1">
                      <a:moveTo>
                        <a:pt x="0" y="0"/>
                      </a:moveTo>
                      <a:lnTo>
                        <a:pt x="104" y="0"/>
                      </a:lnTo>
                      <a:lnTo>
                        <a:pt x="0" y="0"/>
                      </a:lnTo>
                      <a:close/>
                    </a:path>
                  </a:pathLst>
                </a:custGeom>
                <a:noFill/>
                <a:ln w="15875" cap="rnd">
                  <a:solidFill>
                    <a:srgbClr val="778495"/>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1050" b="0" i="0" u="none" strike="noStrike" kern="0" cap="none" spc="0" normalizeH="0" baseline="0" noProof="0">
                    <a:ln>
                      <a:noFill/>
                    </a:ln>
                    <a:solidFill>
                      <a:schemeClr val="tx1">
                        <a:lumMod val="65000"/>
                        <a:lumOff val="35000"/>
                      </a:schemeClr>
                    </a:solidFill>
                    <a:effectLst/>
                    <a:uLnTx/>
                    <a:uFillTx/>
                    <a:cs typeface="Arial" charset="0"/>
                  </a:endParaRPr>
                </a:p>
              </p:txBody>
            </p:sp>
            <p:sp>
              <p:nvSpPr>
                <p:cNvPr id="427" name="Freeform 56">
                  <a:extLst>
                    <a:ext uri="{FF2B5EF4-FFF2-40B4-BE49-F238E27FC236}">
                      <a16:creationId xmlns:a16="http://schemas.microsoft.com/office/drawing/2014/main" id="{17AF6D20-C707-00BF-F3AD-171F17603216}"/>
                    </a:ext>
                  </a:extLst>
                </p:cNvPr>
                <p:cNvSpPr>
                  <a:spLocks/>
                </p:cNvSpPr>
                <p:nvPr/>
              </p:nvSpPr>
              <p:spPr bwMode="auto">
                <a:xfrm>
                  <a:off x="3849" y="3168"/>
                  <a:ext cx="104" cy="1"/>
                </a:xfrm>
                <a:custGeom>
                  <a:avLst/>
                  <a:gdLst>
                    <a:gd name="T0" fmla="*/ 0 w 104"/>
                    <a:gd name="T1" fmla="*/ 0 h 1"/>
                    <a:gd name="T2" fmla="*/ 104 w 104"/>
                    <a:gd name="T3" fmla="*/ 0 h 1"/>
                    <a:gd name="T4" fmla="*/ 104 w 104"/>
                    <a:gd name="T5" fmla="*/ 0 h 1"/>
                    <a:gd name="T6" fmla="*/ 0 w 104"/>
                    <a:gd name="T7" fmla="*/ 0 h 1"/>
                    <a:gd name="T8" fmla="*/ 0 w 104"/>
                    <a:gd name="T9" fmla="*/ 0 h 1"/>
                    <a:gd name="T10" fmla="*/ 0 w 104"/>
                    <a:gd name="T11" fmla="*/ 0 h 1"/>
                    <a:gd name="T12" fmla="*/ 0 w 104"/>
                    <a:gd name="T13" fmla="*/ 0 h 1"/>
                    <a:gd name="T14" fmla="*/ 0 60000 65536"/>
                    <a:gd name="T15" fmla="*/ 0 60000 65536"/>
                    <a:gd name="T16" fmla="*/ 0 60000 65536"/>
                    <a:gd name="T17" fmla="*/ 0 60000 65536"/>
                    <a:gd name="T18" fmla="*/ 0 60000 65536"/>
                    <a:gd name="T19" fmla="*/ 0 60000 65536"/>
                    <a:gd name="T20" fmla="*/ 0 60000 65536"/>
                    <a:gd name="T21" fmla="*/ 0 w 104"/>
                    <a:gd name="T22" fmla="*/ 0 h 1"/>
                    <a:gd name="T23" fmla="*/ 104 w 104"/>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4" h="1">
                      <a:moveTo>
                        <a:pt x="0" y="0"/>
                      </a:moveTo>
                      <a:lnTo>
                        <a:pt x="104" y="0"/>
                      </a:lnTo>
                      <a:lnTo>
                        <a:pt x="0" y="0"/>
                      </a:lnTo>
                      <a:close/>
                    </a:path>
                  </a:pathLst>
                </a:custGeom>
                <a:noFill/>
                <a:ln w="19050" cap="rnd">
                  <a:solidFill>
                    <a:srgbClr val="778495"/>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1050" b="0" i="0" u="none" strike="noStrike" kern="0" cap="none" spc="0" normalizeH="0" baseline="0" noProof="0">
                    <a:ln>
                      <a:noFill/>
                    </a:ln>
                    <a:solidFill>
                      <a:schemeClr val="tx1">
                        <a:lumMod val="65000"/>
                        <a:lumOff val="35000"/>
                      </a:schemeClr>
                    </a:solidFill>
                    <a:effectLst/>
                    <a:uLnTx/>
                    <a:uFillTx/>
                    <a:cs typeface="Arial" charset="0"/>
                  </a:endParaRPr>
                </a:p>
              </p:txBody>
            </p:sp>
          </p:grpSp>
          <p:grpSp>
            <p:nvGrpSpPr>
              <p:cNvPr id="421" name="Group 57">
                <a:extLst>
                  <a:ext uri="{FF2B5EF4-FFF2-40B4-BE49-F238E27FC236}">
                    <a16:creationId xmlns:a16="http://schemas.microsoft.com/office/drawing/2014/main" id="{E225BDBE-71FE-FE5F-043C-B68502EBA91A}"/>
                  </a:ext>
                </a:extLst>
              </p:cNvPr>
              <p:cNvGrpSpPr>
                <a:grpSpLocks/>
              </p:cNvGrpSpPr>
              <p:nvPr/>
            </p:nvGrpSpPr>
            <p:grpSpPr bwMode="auto">
              <a:xfrm>
                <a:off x="5043" y="2185"/>
                <a:ext cx="102" cy="1070"/>
                <a:chOff x="5043" y="2185"/>
                <a:chExt cx="102" cy="1070"/>
              </a:xfrm>
            </p:grpSpPr>
            <p:sp>
              <p:nvSpPr>
                <p:cNvPr id="422" name="Freeform 58">
                  <a:extLst>
                    <a:ext uri="{FF2B5EF4-FFF2-40B4-BE49-F238E27FC236}">
                      <a16:creationId xmlns:a16="http://schemas.microsoft.com/office/drawing/2014/main" id="{A46B1997-B03B-3E8E-85D7-D2F32813043D}"/>
                    </a:ext>
                  </a:extLst>
                </p:cNvPr>
                <p:cNvSpPr>
                  <a:spLocks/>
                </p:cNvSpPr>
                <p:nvPr/>
              </p:nvSpPr>
              <p:spPr bwMode="auto">
                <a:xfrm>
                  <a:off x="5043" y="2185"/>
                  <a:ext cx="102" cy="7"/>
                </a:xfrm>
                <a:custGeom>
                  <a:avLst/>
                  <a:gdLst>
                    <a:gd name="T0" fmla="*/ 0 w 102"/>
                    <a:gd name="T1" fmla="*/ 0 h 7"/>
                    <a:gd name="T2" fmla="*/ 102 w 102"/>
                    <a:gd name="T3" fmla="*/ 0 h 7"/>
                    <a:gd name="T4" fmla="*/ 102 w 102"/>
                    <a:gd name="T5" fmla="*/ 7 h 7"/>
                    <a:gd name="T6" fmla="*/ 0 w 102"/>
                    <a:gd name="T7" fmla="*/ 7 h 7"/>
                    <a:gd name="T8" fmla="*/ 0 w 102"/>
                    <a:gd name="T9" fmla="*/ 0 h 7"/>
                    <a:gd name="T10" fmla="*/ 0 w 102"/>
                    <a:gd name="T11" fmla="*/ 0 h 7"/>
                    <a:gd name="T12" fmla="*/ 0 w 102"/>
                    <a:gd name="T13" fmla="*/ 0 h 7"/>
                    <a:gd name="T14" fmla="*/ 0 60000 65536"/>
                    <a:gd name="T15" fmla="*/ 0 60000 65536"/>
                    <a:gd name="T16" fmla="*/ 0 60000 65536"/>
                    <a:gd name="T17" fmla="*/ 0 60000 65536"/>
                    <a:gd name="T18" fmla="*/ 0 60000 65536"/>
                    <a:gd name="T19" fmla="*/ 0 60000 65536"/>
                    <a:gd name="T20" fmla="*/ 0 60000 65536"/>
                    <a:gd name="T21" fmla="*/ 0 w 102"/>
                    <a:gd name="T22" fmla="*/ 0 h 7"/>
                    <a:gd name="T23" fmla="*/ 102 w 102"/>
                    <a:gd name="T24" fmla="*/ 7 h 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2" h="7">
                      <a:moveTo>
                        <a:pt x="0" y="0"/>
                      </a:moveTo>
                      <a:lnTo>
                        <a:pt x="102" y="0"/>
                      </a:lnTo>
                      <a:lnTo>
                        <a:pt x="102" y="7"/>
                      </a:lnTo>
                      <a:lnTo>
                        <a:pt x="0" y="7"/>
                      </a:lnTo>
                      <a:lnTo>
                        <a:pt x="0" y="0"/>
                      </a:lnTo>
                      <a:close/>
                    </a:path>
                  </a:pathLst>
                </a:custGeom>
                <a:noFill/>
                <a:ln w="19050" cap="rnd">
                  <a:solidFill>
                    <a:srgbClr val="778495"/>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1050" b="0" i="0" u="none" strike="noStrike" kern="0" cap="none" spc="0" normalizeH="0" baseline="0" noProof="0">
                    <a:ln>
                      <a:noFill/>
                    </a:ln>
                    <a:solidFill>
                      <a:schemeClr val="tx1">
                        <a:lumMod val="65000"/>
                        <a:lumOff val="35000"/>
                      </a:schemeClr>
                    </a:solidFill>
                    <a:effectLst/>
                    <a:uLnTx/>
                    <a:uFillTx/>
                    <a:cs typeface="Arial" charset="0"/>
                  </a:endParaRPr>
                </a:p>
              </p:txBody>
            </p:sp>
            <p:sp>
              <p:nvSpPr>
                <p:cNvPr id="423" name="Freeform 59">
                  <a:extLst>
                    <a:ext uri="{FF2B5EF4-FFF2-40B4-BE49-F238E27FC236}">
                      <a16:creationId xmlns:a16="http://schemas.microsoft.com/office/drawing/2014/main" id="{4C42D2F6-94EF-9CC8-DFF2-468903F18780}"/>
                    </a:ext>
                  </a:extLst>
                </p:cNvPr>
                <p:cNvSpPr>
                  <a:spLocks/>
                </p:cNvSpPr>
                <p:nvPr/>
              </p:nvSpPr>
              <p:spPr bwMode="auto">
                <a:xfrm>
                  <a:off x="5043" y="3253"/>
                  <a:ext cx="102" cy="1"/>
                </a:xfrm>
                <a:custGeom>
                  <a:avLst/>
                  <a:gdLst>
                    <a:gd name="T0" fmla="*/ 0 w 102"/>
                    <a:gd name="T1" fmla="*/ 0 h 1"/>
                    <a:gd name="T2" fmla="*/ 102 w 102"/>
                    <a:gd name="T3" fmla="*/ 0 h 1"/>
                    <a:gd name="T4" fmla="*/ 102 w 102"/>
                    <a:gd name="T5" fmla="*/ 0 h 1"/>
                    <a:gd name="T6" fmla="*/ 0 w 102"/>
                    <a:gd name="T7" fmla="*/ 0 h 1"/>
                    <a:gd name="T8" fmla="*/ 0 w 102"/>
                    <a:gd name="T9" fmla="*/ 0 h 1"/>
                    <a:gd name="T10" fmla="*/ 0 w 102"/>
                    <a:gd name="T11" fmla="*/ 0 h 1"/>
                    <a:gd name="T12" fmla="*/ 0 w 102"/>
                    <a:gd name="T13" fmla="*/ 0 h 1"/>
                    <a:gd name="T14" fmla="*/ 0 60000 65536"/>
                    <a:gd name="T15" fmla="*/ 0 60000 65536"/>
                    <a:gd name="T16" fmla="*/ 0 60000 65536"/>
                    <a:gd name="T17" fmla="*/ 0 60000 65536"/>
                    <a:gd name="T18" fmla="*/ 0 60000 65536"/>
                    <a:gd name="T19" fmla="*/ 0 60000 65536"/>
                    <a:gd name="T20" fmla="*/ 0 60000 65536"/>
                    <a:gd name="T21" fmla="*/ 0 w 102"/>
                    <a:gd name="T22" fmla="*/ 0 h 1"/>
                    <a:gd name="T23" fmla="*/ 102 w 102"/>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2" h="1">
                      <a:moveTo>
                        <a:pt x="0" y="0"/>
                      </a:moveTo>
                      <a:lnTo>
                        <a:pt x="102" y="0"/>
                      </a:lnTo>
                      <a:lnTo>
                        <a:pt x="0" y="0"/>
                      </a:lnTo>
                      <a:close/>
                    </a:path>
                  </a:pathLst>
                </a:custGeom>
                <a:noFill/>
                <a:ln w="19050" cap="rnd">
                  <a:solidFill>
                    <a:srgbClr val="778495"/>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1050" b="0" i="0" u="none" strike="noStrike" kern="0" cap="none" spc="0" normalizeH="0" baseline="0" noProof="0">
                    <a:ln>
                      <a:noFill/>
                    </a:ln>
                    <a:solidFill>
                      <a:schemeClr val="tx1">
                        <a:lumMod val="65000"/>
                        <a:lumOff val="35000"/>
                      </a:schemeClr>
                    </a:solidFill>
                    <a:effectLst/>
                    <a:uLnTx/>
                    <a:uFillTx/>
                    <a:cs typeface="Arial" charset="0"/>
                  </a:endParaRPr>
                </a:p>
              </p:txBody>
            </p:sp>
            <p:sp>
              <p:nvSpPr>
                <p:cNvPr id="424" name="Line 60">
                  <a:extLst>
                    <a:ext uri="{FF2B5EF4-FFF2-40B4-BE49-F238E27FC236}">
                      <a16:creationId xmlns:a16="http://schemas.microsoft.com/office/drawing/2014/main" id="{50B14E0A-7EE4-9050-758F-C80A4EA4A852}"/>
                    </a:ext>
                  </a:extLst>
                </p:cNvPr>
                <p:cNvSpPr>
                  <a:spLocks noChangeShapeType="1"/>
                </p:cNvSpPr>
                <p:nvPr/>
              </p:nvSpPr>
              <p:spPr bwMode="auto">
                <a:xfrm>
                  <a:off x="5092" y="2192"/>
                  <a:ext cx="0" cy="1063"/>
                </a:xfrm>
                <a:prstGeom prst="line">
                  <a:avLst/>
                </a:prstGeom>
                <a:noFill/>
                <a:ln w="19050">
                  <a:solidFill>
                    <a:srgbClr val="778495"/>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1050" b="0" i="0" u="none" strike="noStrike" kern="0" cap="none" spc="0" normalizeH="0" baseline="0" noProof="0">
                    <a:ln>
                      <a:noFill/>
                    </a:ln>
                    <a:solidFill>
                      <a:schemeClr val="tx1">
                        <a:lumMod val="65000"/>
                        <a:lumOff val="35000"/>
                      </a:schemeClr>
                    </a:solidFill>
                    <a:effectLst/>
                    <a:uLnTx/>
                    <a:uFillTx/>
                    <a:cs typeface="Arial" charset="0"/>
                  </a:endParaRPr>
                </a:p>
              </p:txBody>
            </p:sp>
          </p:grpSp>
        </p:grpSp>
        <p:sp>
          <p:nvSpPr>
            <p:cNvPr id="637" name="Line 61">
              <a:extLst>
                <a:ext uri="{FF2B5EF4-FFF2-40B4-BE49-F238E27FC236}">
                  <a16:creationId xmlns:a16="http://schemas.microsoft.com/office/drawing/2014/main" id="{753C5B71-5607-11F7-C718-F1F0CB496420}"/>
                </a:ext>
              </a:extLst>
            </p:cNvPr>
            <p:cNvSpPr>
              <a:spLocks noChangeShapeType="1"/>
            </p:cNvSpPr>
            <p:nvPr/>
          </p:nvSpPr>
          <p:spPr bwMode="auto">
            <a:xfrm rot="5400000">
              <a:off x="4494" y="3153"/>
              <a:ext cx="0" cy="114"/>
            </a:xfrm>
            <a:prstGeom prst="line">
              <a:avLst/>
            </a:prstGeom>
            <a:noFill/>
            <a:ln w="22225">
              <a:solidFill>
                <a:srgbClr val="778495"/>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1050" b="0" i="0" u="none" strike="noStrike" kern="0" cap="none" spc="0" normalizeH="0" baseline="0" noProof="0">
                <a:ln>
                  <a:noFill/>
                </a:ln>
                <a:solidFill>
                  <a:schemeClr val="tx1">
                    <a:lumMod val="65000"/>
                    <a:lumOff val="35000"/>
                  </a:schemeClr>
                </a:solidFill>
                <a:effectLst/>
                <a:uLnTx/>
                <a:uFillTx/>
                <a:cs typeface="Arial" charset="0"/>
              </a:endParaRPr>
            </a:p>
          </p:txBody>
        </p:sp>
      </p:grpSp>
      <p:grpSp>
        <p:nvGrpSpPr>
          <p:cNvPr id="310" name="Group 69">
            <a:extLst>
              <a:ext uri="{FF2B5EF4-FFF2-40B4-BE49-F238E27FC236}">
                <a16:creationId xmlns:a16="http://schemas.microsoft.com/office/drawing/2014/main" id="{53EF2D0F-398B-E9B3-666F-1F5B6A38BE98}"/>
              </a:ext>
            </a:extLst>
          </p:cNvPr>
          <p:cNvGrpSpPr>
            <a:grpSpLocks/>
          </p:cNvGrpSpPr>
          <p:nvPr/>
        </p:nvGrpSpPr>
        <p:grpSpPr bwMode="auto">
          <a:xfrm>
            <a:off x="1313541" y="4098107"/>
            <a:ext cx="4219649" cy="766462"/>
            <a:chOff x="1419" y="2286"/>
            <a:chExt cx="3677" cy="716"/>
          </a:xfrm>
        </p:grpSpPr>
        <p:sp>
          <p:nvSpPr>
            <p:cNvPr id="628" name="Freeform 70">
              <a:extLst>
                <a:ext uri="{FF2B5EF4-FFF2-40B4-BE49-F238E27FC236}">
                  <a16:creationId xmlns:a16="http://schemas.microsoft.com/office/drawing/2014/main" id="{06355802-7E2C-0F9D-4D26-898A2D7F24C2}"/>
                </a:ext>
              </a:extLst>
            </p:cNvPr>
            <p:cNvSpPr>
              <a:spLocks/>
            </p:cNvSpPr>
            <p:nvPr/>
          </p:nvSpPr>
          <p:spPr bwMode="auto">
            <a:xfrm>
              <a:off x="1667" y="2458"/>
              <a:ext cx="3429" cy="544"/>
            </a:xfrm>
            <a:custGeom>
              <a:avLst/>
              <a:gdLst>
                <a:gd name="T0" fmla="*/ 0 w 3429"/>
                <a:gd name="T1" fmla="*/ 230 h 544"/>
                <a:gd name="T2" fmla="*/ 449 w 3429"/>
                <a:gd name="T3" fmla="*/ 0 h 544"/>
                <a:gd name="T4" fmla="*/ 1046 w 3429"/>
                <a:gd name="T5" fmla="*/ 316 h 544"/>
                <a:gd name="T6" fmla="*/ 1644 w 3429"/>
                <a:gd name="T7" fmla="*/ 193 h 544"/>
                <a:gd name="T8" fmla="*/ 2235 w 3429"/>
                <a:gd name="T9" fmla="*/ 342 h 544"/>
                <a:gd name="T10" fmla="*/ 2832 w 3429"/>
                <a:gd name="T11" fmla="*/ 544 h 544"/>
                <a:gd name="T12" fmla="*/ 3429 w 3429"/>
                <a:gd name="T13" fmla="*/ 448 h 544"/>
                <a:gd name="T14" fmla="*/ 0 60000 65536"/>
                <a:gd name="T15" fmla="*/ 0 60000 65536"/>
                <a:gd name="T16" fmla="*/ 0 60000 65536"/>
                <a:gd name="T17" fmla="*/ 0 60000 65536"/>
                <a:gd name="T18" fmla="*/ 0 60000 65536"/>
                <a:gd name="T19" fmla="*/ 0 60000 65536"/>
                <a:gd name="T20" fmla="*/ 0 60000 65536"/>
                <a:gd name="T21" fmla="*/ 0 w 3429"/>
                <a:gd name="T22" fmla="*/ 0 h 544"/>
                <a:gd name="T23" fmla="*/ 3429 w 3429"/>
                <a:gd name="T24" fmla="*/ 544 h 5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29" h="544">
                  <a:moveTo>
                    <a:pt x="0" y="230"/>
                  </a:moveTo>
                  <a:lnTo>
                    <a:pt x="449" y="0"/>
                  </a:lnTo>
                  <a:lnTo>
                    <a:pt x="1046" y="316"/>
                  </a:lnTo>
                  <a:lnTo>
                    <a:pt x="1644" y="193"/>
                  </a:lnTo>
                  <a:lnTo>
                    <a:pt x="2235" y="342"/>
                  </a:lnTo>
                  <a:lnTo>
                    <a:pt x="2832" y="544"/>
                  </a:lnTo>
                  <a:lnTo>
                    <a:pt x="3429" y="448"/>
                  </a:lnTo>
                </a:path>
              </a:pathLst>
            </a:custGeom>
            <a:noFill/>
            <a:ln w="19050" cap="rnd">
              <a:solidFill>
                <a:srgbClr val="778495"/>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1050" b="0" i="0" u="none" strike="noStrike" kern="0" cap="none" spc="0" normalizeH="0" baseline="0" noProof="0">
                <a:ln>
                  <a:noFill/>
                </a:ln>
                <a:solidFill>
                  <a:schemeClr val="tx1">
                    <a:lumMod val="65000"/>
                    <a:lumOff val="35000"/>
                  </a:schemeClr>
                </a:solidFill>
                <a:effectLst/>
                <a:uLnTx/>
                <a:uFillTx/>
                <a:cs typeface="Arial" charset="0"/>
              </a:endParaRPr>
            </a:p>
          </p:txBody>
        </p:sp>
        <p:sp>
          <p:nvSpPr>
            <p:cNvPr id="629" name="Line 71">
              <a:extLst>
                <a:ext uri="{FF2B5EF4-FFF2-40B4-BE49-F238E27FC236}">
                  <a16:creationId xmlns:a16="http://schemas.microsoft.com/office/drawing/2014/main" id="{AB774C95-5371-13A7-F16D-0C444F775556}"/>
                </a:ext>
              </a:extLst>
            </p:cNvPr>
            <p:cNvSpPr>
              <a:spLocks noChangeShapeType="1"/>
            </p:cNvSpPr>
            <p:nvPr/>
          </p:nvSpPr>
          <p:spPr bwMode="auto">
            <a:xfrm>
              <a:off x="1419" y="2286"/>
              <a:ext cx="232" cy="406"/>
            </a:xfrm>
            <a:prstGeom prst="line">
              <a:avLst/>
            </a:prstGeom>
            <a:noFill/>
            <a:ln w="19050" cap="rnd">
              <a:solidFill>
                <a:srgbClr val="778495"/>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1050" b="0" i="0" u="none" strike="noStrike" kern="0" cap="none" spc="0" normalizeH="0" baseline="0" noProof="0">
                <a:ln>
                  <a:noFill/>
                </a:ln>
                <a:solidFill>
                  <a:schemeClr val="tx1">
                    <a:lumMod val="65000"/>
                    <a:lumOff val="35000"/>
                  </a:schemeClr>
                </a:solidFill>
                <a:effectLst/>
                <a:uLnTx/>
                <a:uFillTx/>
                <a:cs typeface="Arial" charset="0"/>
              </a:endParaRPr>
            </a:p>
          </p:txBody>
        </p:sp>
      </p:grpSp>
      <p:grpSp>
        <p:nvGrpSpPr>
          <p:cNvPr id="311" name="Group 104">
            <a:extLst>
              <a:ext uri="{FF2B5EF4-FFF2-40B4-BE49-F238E27FC236}">
                <a16:creationId xmlns:a16="http://schemas.microsoft.com/office/drawing/2014/main" id="{76653669-4D64-A54D-4B90-D72CC324C6E6}"/>
              </a:ext>
            </a:extLst>
          </p:cNvPr>
          <p:cNvGrpSpPr>
            <a:grpSpLocks/>
          </p:cNvGrpSpPr>
          <p:nvPr/>
        </p:nvGrpSpPr>
        <p:grpSpPr bwMode="auto">
          <a:xfrm>
            <a:off x="1245463" y="2906746"/>
            <a:ext cx="4344067" cy="2549396"/>
            <a:chOff x="1359" y="1174"/>
            <a:chExt cx="3786" cy="2381"/>
          </a:xfrm>
        </p:grpSpPr>
        <p:grpSp>
          <p:nvGrpSpPr>
            <p:cNvPr id="150" name="Group 105">
              <a:extLst>
                <a:ext uri="{FF2B5EF4-FFF2-40B4-BE49-F238E27FC236}">
                  <a16:creationId xmlns:a16="http://schemas.microsoft.com/office/drawing/2014/main" id="{57CEFAD2-F2AF-11FB-4A73-2C5E3A87F45E}"/>
                </a:ext>
              </a:extLst>
            </p:cNvPr>
            <p:cNvGrpSpPr>
              <a:grpSpLocks/>
            </p:cNvGrpSpPr>
            <p:nvPr/>
          </p:nvGrpSpPr>
          <p:grpSpPr bwMode="auto">
            <a:xfrm>
              <a:off x="1359" y="1174"/>
              <a:ext cx="58" cy="2224"/>
              <a:chOff x="1359" y="1174"/>
              <a:chExt cx="58" cy="2224"/>
            </a:xfrm>
          </p:grpSpPr>
          <p:sp>
            <p:nvSpPr>
              <p:cNvPr id="159" name="Line 106">
                <a:extLst>
                  <a:ext uri="{FF2B5EF4-FFF2-40B4-BE49-F238E27FC236}">
                    <a16:creationId xmlns:a16="http://schemas.microsoft.com/office/drawing/2014/main" id="{7919BEC3-41EC-E606-CF77-04225387D731}"/>
                  </a:ext>
                </a:extLst>
              </p:cNvPr>
              <p:cNvSpPr>
                <a:spLocks noChangeShapeType="1"/>
              </p:cNvSpPr>
              <p:nvPr/>
            </p:nvSpPr>
            <p:spPr bwMode="auto">
              <a:xfrm>
                <a:off x="1359" y="1174"/>
                <a:ext cx="58"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1050" b="0" i="0" u="none" strike="noStrike" kern="0" cap="none" spc="0" normalizeH="0" baseline="0" noProof="0">
                  <a:ln>
                    <a:noFill/>
                  </a:ln>
                  <a:solidFill>
                    <a:schemeClr val="tx1">
                      <a:lumMod val="65000"/>
                      <a:lumOff val="35000"/>
                    </a:schemeClr>
                  </a:solidFill>
                  <a:effectLst/>
                  <a:uLnTx/>
                  <a:uFillTx/>
                  <a:cs typeface="Arial" charset="0"/>
                </a:endParaRPr>
              </a:p>
            </p:txBody>
          </p:sp>
          <p:sp>
            <p:nvSpPr>
              <p:cNvPr id="608" name="Line 107">
                <a:extLst>
                  <a:ext uri="{FF2B5EF4-FFF2-40B4-BE49-F238E27FC236}">
                    <a16:creationId xmlns:a16="http://schemas.microsoft.com/office/drawing/2014/main" id="{AE5989E6-5A71-5B8B-A029-7FC908529E13}"/>
                  </a:ext>
                </a:extLst>
              </p:cNvPr>
              <p:cNvSpPr>
                <a:spLocks noChangeShapeType="1"/>
              </p:cNvSpPr>
              <p:nvPr/>
            </p:nvSpPr>
            <p:spPr bwMode="auto">
              <a:xfrm>
                <a:off x="1359" y="1396"/>
                <a:ext cx="58"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1050" b="0" i="0" u="none" strike="noStrike" kern="0" cap="none" spc="0" normalizeH="0" baseline="0" noProof="0">
                  <a:ln>
                    <a:noFill/>
                  </a:ln>
                  <a:solidFill>
                    <a:schemeClr val="tx1">
                      <a:lumMod val="65000"/>
                      <a:lumOff val="35000"/>
                    </a:schemeClr>
                  </a:solidFill>
                  <a:effectLst/>
                  <a:uLnTx/>
                  <a:uFillTx/>
                  <a:cs typeface="Arial" charset="0"/>
                </a:endParaRPr>
              </a:p>
            </p:txBody>
          </p:sp>
          <p:sp>
            <p:nvSpPr>
              <p:cNvPr id="609" name="Line 108">
                <a:extLst>
                  <a:ext uri="{FF2B5EF4-FFF2-40B4-BE49-F238E27FC236}">
                    <a16:creationId xmlns:a16="http://schemas.microsoft.com/office/drawing/2014/main" id="{87DE2C2F-CF80-B8A5-F6DB-0E963A674D76}"/>
                  </a:ext>
                </a:extLst>
              </p:cNvPr>
              <p:cNvSpPr>
                <a:spLocks noChangeShapeType="1"/>
              </p:cNvSpPr>
              <p:nvPr/>
            </p:nvSpPr>
            <p:spPr bwMode="auto">
              <a:xfrm>
                <a:off x="1359" y="1618"/>
                <a:ext cx="58"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1050" b="0" i="0" u="none" strike="noStrike" kern="0" cap="none" spc="0" normalizeH="0" baseline="0" noProof="0">
                  <a:ln>
                    <a:noFill/>
                  </a:ln>
                  <a:solidFill>
                    <a:schemeClr val="tx1">
                      <a:lumMod val="65000"/>
                      <a:lumOff val="35000"/>
                    </a:schemeClr>
                  </a:solidFill>
                  <a:effectLst/>
                  <a:uLnTx/>
                  <a:uFillTx/>
                  <a:cs typeface="Arial" charset="0"/>
                </a:endParaRPr>
              </a:p>
            </p:txBody>
          </p:sp>
          <p:sp>
            <p:nvSpPr>
              <p:cNvPr id="619" name="Line 109">
                <a:extLst>
                  <a:ext uri="{FF2B5EF4-FFF2-40B4-BE49-F238E27FC236}">
                    <a16:creationId xmlns:a16="http://schemas.microsoft.com/office/drawing/2014/main" id="{FF43F2DC-E653-D7DF-E3BD-6EBB4C7AADB2}"/>
                  </a:ext>
                </a:extLst>
              </p:cNvPr>
              <p:cNvSpPr>
                <a:spLocks noChangeShapeType="1"/>
              </p:cNvSpPr>
              <p:nvPr/>
            </p:nvSpPr>
            <p:spPr bwMode="auto">
              <a:xfrm>
                <a:off x="1359" y="1841"/>
                <a:ext cx="58"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1050" b="0" i="0" u="none" strike="noStrike" kern="0" cap="none" spc="0" normalizeH="0" baseline="0" noProof="0">
                  <a:ln>
                    <a:noFill/>
                  </a:ln>
                  <a:solidFill>
                    <a:schemeClr val="tx1">
                      <a:lumMod val="65000"/>
                      <a:lumOff val="35000"/>
                    </a:schemeClr>
                  </a:solidFill>
                  <a:effectLst/>
                  <a:uLnTx/>
                  <a:uFillTx/>
                  <a:cs typeface="Arial" charset="0"/>
                </a:endParaRPr>
              </a:p>
            </p:txBody>
          </p:sp>
          <p:sp>
            <p:nvSpPr>
              <p:cNvPr id="621" name="Line 110">
                <a:extLst>
                  <a:ext uri="{FF2B5EF4-FFF2-40B4-BE49-F238E27FC236}">
                    <a16:creationId xmlns:a16="http://schemas.microsoft.com/office/drawing/2014/main" id="{927DBFAA-998D-3150-6F1A-945389E22654}"/>
                  </a:ext>
                </a:extLst>
              </p:cNvPr>
              <p:cNvSpPr>
                <a:spLocks noChangeShapeType="1"/>
              </p:cNvSpPr>
              <p:nvPr/>
            </p:nvSpPr>
            <p:spPr bwMode="auto">
              <a:xfrm>
                <a:off x="1359" y="2063"/>
                <a:ext cx="58"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1050" b="0" i="0" u="none" strike="noStrike" kern="0" cap="none" spc="0" normalizeH="0" baseline="0" noProof="0">
                  <a:ln>
                    <a:noFill/>
                  </a:ln>
                  <a:solidFill>
                    <a:schemeClr val="tx1">
                      <a:lumMod val="65000"/>
                      <a:lumOff val="35000"/>
                    </a:schemeClr>
                  </a:solidFill>
                  <a:effectLst/>
                  <a:uLnTx/>
                  <a:uFillTx/>
                  <a:cs typeface="Arial" charset="0"/>
                </a:endParaRPr>
              </a:p>
            </p:txBody>
          </p:sp>
          <p:sp>
            <p:nvSpPr>
              <p:cNvPr id="622" name="Line 111">
                <a:extLst>
                  <a:ext uri="{FF2B5EF4-FFF2-40B4-BE49-F238E27FC236}">
                    <a16:creationId xmlns:a16="http://schemas.microsoft.com/office/drawing/2014/main" id="{E953E177-5080-EFD2-ABEE-A38CEAF864F1}"/>
                  </a:ext>
                </a:extLst>
              </p:cNvPr>
              <p:cNvSpPr>
                <a:spLocks noChangeShapeType="1"/>
              </p:cNvSpPr>
              <p:nvPr/>
            </p:nvSpPr>
            <p:spPr bwMode="auto">
              <a:xfrm>
                <a:off x="1359" y="2286"/>
                <a:ext cx="58"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1050" b="0" i="0" u="none" strike="noStrike" kern="0" cap="none" spc="0" normalizeH="0" baseline="0" noProof="0">
                  <a:ln>
                    <a:noFill/>
                  </a:ln>
                  <a:solidFill>
                    <a:schemeClr val="tx1">
                      <a:lumMod val="65000"/>
                      <a:lumOff val="35000"/>
                    </a:schemeClr>
                  </a:solidFill>
                  <a:effectLst/>
                  <a:uLnTx/>
                  <a:uFillTx/>
                  <a:cs typeface="Arial" charset="0"/>
                </a:endParaRPr>
              </a:p>
            </p:txBody>
          </p:sp>
          <p:sp>
            <p:nvSpPr>
              <p:cNvPr id="623" name="Line 112">
                <a:extLst>
                  <a:ext uri="{FF2B5EF4-FFF2-40B4-BE49-F238E27FC236}">
                    <a16:creationId xmlns:a16="http://schemas.microsoft.com/office/drawing/2014/main" id="{9643787F-A996-0085-DBB1-2478C91356AC}"/>
                  </a:ext>
                </a:extLst>
              </p:cNvPr>
              <p:cNvSpPr>
                <a:spLocks noChangeShapeType="1"/>
              </p:cNvSpPr>
              <p:nvPr/>
            </p:nvSpPr>
            <p:spPr bwMode="auto">
              <a:xfrm>
                <a:off x="1359" y="2508"/>
                <a:ext cx="58"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1050" b="0" i="0" u="none" strike="noStrike" kern="0" cap="none" spc="0" normalizeH="0" baseline="0" noProof="0">
                  <a:ln>
                    <a:noFill/>
                  </a:ln>
                  <a:solidFill>
                    <a:schemeClr val="tx1">
                      <a:lumMod val="65000"/>
                      <a:lumOff val="35000"/>
                    </a:schemeClr>
                  </a:solidFill>
                  <a:effectLst/>
                  <a:uLnTx/>
                  <a:uFillTx/>
                  <a:cs typeface="Arial" charset="0"/>
                </a:endParaRPr>
              </a:p>
            </p:txBody>
          </p:sp>
          <p:sp>
            <p:nvSpPr>
              <p:cNvPr id="624" name="Line 113">
                <a:extLst>
                  <a:ext uri="{FF2B5EF4-FFF2-40B4-BE49-F238E27FC236}">
                    <a16:creationId xmlns:a16="http://schemas.microsoft.com/office/drawing/2014/main" id="{E8A78631-0D9C-992C-C25B-D6F7DB3FAC1A}"/>
                  </a:ext>
                </a:extLst>
              </p:cNvPr>
              <p:cNvSpPr>
                <a:spLocks noChangeShapeType="1"/>
              </p:cNvSpPr>
              <p:nvPr/>
            </p:nvSpPr>
            <p:spPr bwMode="auto">
              <a:xfrm>
                <a:off x="1359" y="2730"/>
                <a:ext cx="58"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1050" b="0" i="0" u="none" strike="noStrike" kern="0" cap="none" spc="0" normalizeH="0" baseline="0" noProof="0">
                  <a:ln>
                    <a:noFill/>
                  </a:ln>
                  <a:solidFill>
                    <a:schemeClr val="tx1">
                      <a:lumMod val="65000"/>
                      <a:lumOff val="35000"/>
                    </a:schemeClr>
                  </a:solidFill>
                  <a:effectLst/>
                  <a:uLnTx/>
                  <a:uFillTx/>
                  <a:cs typeface="Arial" charset="0"/>
                </a:endParaRPr>
              </a:p>
            </p:txBody>
          </p:sp>
          <p:sp>
            <p:nvSpPr>
              <p:cNvPr id="625" name="Line 114">
                <a:extLst>
                  <a:ext uri="{FF2B5EF4-FFF2-40B4-BE49-F238E27FC236}">
                    <a16:creationId xmlns:a16="http://schemas.microsoft.com/office/drawing/2014/main" id="{EC22497C-C2E7-38C6-8A92-A1BB62FEBF49}"/>
                  </a:ext>
                </a:extLst>
              </p:cNvPr>
              <p:cNvSpPr>
                <a:spLocks noChangeShapeType="1"/>
              </p:cNvSpPr>
              <p:nvPr/>
            </p:nvSpPr>
            <p:spPr bwMode="auto">
              <a:xfrm>
                <a:off x="1359" y="2953"/>
                <a:ext cx="58"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1050" b="0" i="0" u="none" strike="noStrike" kern="0" cap="none" spc="0" normalizeH="0" baseline="0" noProof="0">
                  <a:ln>
                    <a:noFill/>
                  </a:ln>
                  <a:solidFill>
                    <a:schemeClr val="tx1">
                      <a:lumMod val="65000"/>
                      <a:lumOff val="35000"/>
                    </a:schemeClr>
                  </a:solidFill>
                  <a:effectLst/>
                  <a:uLnTx/>
                  <a:uFillTx/>
                  <a:cs typeface="Arial" charset="0"/>
                </a:endParaRPr>
              </a:p>
            </p:txBody>
          </p:sp>
          <p:sp>
            <p:nvSpPr>
              <p:cNvPr id="626" name="Line 115">
                <a:extLst>
                  <a:ext uri="{FF2B5EF4-FFF2-40B4-BE49-F238E27FC236}">
                    <a16:creationId xmlns:a16="http://schemas.microsoft.com/office/drawing/2014/main" id="{2CCA8BBD-F816-8D46-10AD-9A5D22DD188C}"/>
                  </a:ext>
                </a:extLst>
              </p:cNvPr>
              <p:cNvSpPr>
                <a:spLocks noChangeShapeType="1"/>
              </p:cNvSpPr>
              <p:nvPr/>
            </p:nvSpPr>
            <p:spPr bwMode="auto">
              <a:xfrm>
                <a:off x="1359" y="3175"/>
                <a:ext cx="58"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1050" b="0" i="0" u="none" strike="noStrike" kern="0" cap="none" spc="0" normalizeH="0" baseline="0" noProof="0">
                  <a:ln>
                    <a:noFill/>
                  </a:ln>
                  <a:solidFill>
                    <a:schemeClr val="tx1">
                      <a:lumMod val="65000"/>
                      <a:lumOff val="35000"/>
                    </a:schemeClr>
                  </a:solidFill>
                  <a:effectLst/>
                  <a:uLnTx/>
                  <a:uFillTx/>
                  <a:cs typeface="Arial" charset="0"/>
                </a:endParaRPr>
              </a:p>
            </p:txBody>
          </p:sp>
          <p:sp>
            <p:nvSpPr>
              <p:cNvPr id="627" name="Line 116">
                <a:extLst>
                  <a:ext uri="{FF2B5EF4-FFF2-40B4-BE49-F238E27FC236}">
                    <a16:creationId xmlns:a16="http://schemas.microsoft.com/office/drawing/2014/main" id="{46F4ADE1-4BF3-8007-1E3D-455B95561803}"/>
                  </a:ext>
                </a:extLst>
              </p:cNvPr>
              <p:cNvSpPr>
                <a:spLocks noChangeShapeType="1"/>
              </p:cNvSpPr>
              <p:nvPr/>
            </p:nvSpPr>
            <p:spPr bwMode="auto">
              <a:xfrm>
                <a:off x="1359" y="3398"/>
                <a:ext cx="58"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1050" b="0" i="0" u="none" strike="noStrike" kern="0" cap="none" spc="0" normalizeH="0" baseline="0" noProof="0">
                  <a:ln>
                    <a:noFill/>
                  </a:ln>
                  <a:solidFill>
                    <a:schemeClr val="tx1">
                      <a:lumMod val="65000"/>
                      <a:lumOff val="35000"/>
                    </a:schemeClr>
                  </a:solidFill>
                  <a:effectLst/>
                  <a:uLnTx/>
                  <a:uFillTx/>
                  <a:cs typeface="Arial" charset="0"/>
                </a:endParaRPr>
              </a:p>
            </p:txBody>
          </p:sp>
        </p:grpSp>
        <p:grpSp>
          <p:nvGrpSpPr>
            <p:cNvPr id="151" name="Group 117">
              <a:extLst>
                <a:ext uri="{FF2B5EF4-FFF2-40B4-BE49-F238E27FC236}">
                  <a16:creationId xmlns:a16="http://schemas.microsoft.com/office/drawing/2014/main" id="{A47CBABF-2036-A06D-0CA2-DD8B775FABEB}"/>
                </a:ext>
              </a:extLst>
            </p:cNvPr>
            <p:cNvGrpSpPr>
              <a:grpSpLocks/>
            </p:cNvGrpSpPr>
            <p:nvPr/>
          </p:nvGrpSpPr>
          <p:grpSpPr bwMode="auto">
            <a:xfrm>
              <a:off x="1710" y="3497"/>
              <a:ext cx="3435" cy="58"/>
              <a:chOff x="1710" y="3497"/>
              <a:chExt cx="3435" cy="58"/>
            </a:xfrm>
          </p:grpSpPr>
          <p:sp>
            <p:nvSpPr>
              <p:cNvPr id="152" name="Line 118">
                <a:extLst>
                  <a:ext uri="{FF2B5EF4-FFF2-40B4-BE49-F238E27FC236}">
                    <a16:creationId xmlns:a16="http://schemas.microsoft.com/office/drawing/2014/main" id="{D67B8D3F-8B5B-A67B-5FB6-C285FDBA5D4A}"/>
                  </a:ext>
                </a:extLst>
              </p:cNvPr>
              <p:cNvSpPr>
                <a:spLocks noChangeShapeType="1"/>
              </p:cNvSpPr>
              <p:nvPr/>
            </p:nvSpPr>
            <p:spPr bwMode="auto">
              <a:xfrm rot="-5400000">
                <a:off x="1681" y="3526"/>
                <a:ext cx="58"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1050" b="0" i="0" u="none" strike="noStrike" kern="0" cap="none" spc="0" normalizeH="0" baseline="0" noProof="0">
                  <a:ln>
                    <a:noFill/>
                  </a:ln>
                  <a:solidFill>
                    <a:schemeClr val="tx1">
                      <a:lumMod val="65000"/>
                      <a:lumOff val="35000"/>
                    </a:schemeClr>
                  </a:solidFill>
                  <a:effectLst/>
                  <a:uLnTx/>
                  <a:uFillTx/>
                  <a:cs typeface="Arial" charset="0"/>
                </a:endParaRPr>
              </a:p>
            </p:txBody>
          </p:sp>
          <p:sp>
            <p:nvSpPr>
              <p:cNvPr id="153" name="Line 119">
                <a:extLst>
                  <a:ext uri="{FF2B5EF4-FFF2-40B4-BE49-F238E27FC236}">
                    <a16:creationId xmlns:a16="http://schemas.microsoft.com/office/drawing/2014/main" id="{E5A76C6D-2ED1-197D-0A92-5FEF1578ED5A}"/>
                  </a:ext>
                </a:extLst>
              </p:cNvPr>
              <p:cNvSpPr>
                <a:spLocks noChangeShapeType="1"/>
              </p:cNvSpPr>
              <p:nvPr/>
            </p:nvSpPr>
            <p:spPr bwMode="auto">
              <a:xfrm rot="-5400000">
                <a:off x="2125" y="3526"/>
                <a:ext cx="58"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1050" b="0" i="0" u="none" strike="noStrike" kern="0" cap="none" spc="0" normalizeH="0" baseline="0" noProof="0">
                  <a:ln>
                    <a:noFill/>
                  </a:ln>
                  <a:solidFill>
                    <a:schemeClr val="tx1">
                      <a:lumMod val="65000"/>
                      <a:lumOff val="35000"/>
                    </a:schemeClr>
                  </a:solidFill>
                  <a:effectLst/>
                  <a:uLnTx/>
                  <a:uFillTx/>
                  <a:cs typeface="Arial" charset="0"/>
                </a:endParaRPr>
              </a:p>
            </p:txBody>
          </p:sp>
          <p:sp>
            <p:nvSpPr>
              <p:cNvPr id="154" name="Line 120">
                <a:extLst>
                  <a:ext uri="{FF2B5EF4-FFF2-40B4-BE49-F238E27FC236}">
                    <a16:creationId xmlns:a16="http://schemas.microsoft.com/office/drawing/2014/main" id="{FAFDB86C-1C24-7425-538D-CE6DD9D019AB}"/>
                  </a:ext>
                </a:extLst>
              </p:cNvPr>
              <p:cNvSpPr>
                <a:spLocks noChangeShapeType="1"/>
              </p:cNvSpPr>
              <p:nvPr/>
            </p:nvSpPr>
            <p:spPr bwMode="auto">
              <a:xfrm rot="-5400000">
                <a:off x="2714" y="3526"/>
                <a:ext cx="58"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1050" b="0" i="0" u="none" strike="noStrike" kern="0" cap="none" spc="0" normalizeH="0" baseline="0" noProof="0">
                  <a:ln>
                    <a:noFill/>
                  </a:ln>
                  <a:solidFill>
                    <a:schemeClr val="tx1">
                      <a:lumMod val="65000"/>
                      <a:lumOff val="35000"/>
                    </a:schemeClr>
                  </a:solidFill>
                  <a:effectLst/>
                  <a:uLnTx/>
                  <a:uFillTx/>
                  <a:cs typeface="Arial" charset="0"/>
                </a:endParaRPr>
              </a:p>
            </p:txBody>
          </p:sp>
          <p:sp>
            <p:nvSpPr>
              <p:cNvPr id="155" name="Line 121">
                <a:extLst>
                  <a:ext uri="{FF2B5EF4-FFF2-40B4-BE49-F238E27FC236}">
                    <a16:creationId xmlns:a16="http://schemas.microsoft.com/office/drawing/2014/main" id="{939566C7-5A29-5D9B-447E-EA184D35068C}"/>
                  </a:ext>
                </a:extLst>
              </p:cNvPr>
              <p:cNvSpPr>
                <a:spLocks noChangeShapeType="1"/>
              </p:cNvSpPr>
              <p:nvPr/>
            </p:nvSpPr>
            <p:spPr bwMode="auto">
              <a:xfrm rot="-5400000">
                <a:off x="3322" y="3526"/>
                <a:ext cx="58"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1050" b="0" i="0" u="none" strike="noStrike" kern="0" cap="none" spc="0" normalizeH="0" baseline="0" noProof="0">
                  <a:ln>
                    <a:noFill/>
                  </a:ln>
                  <a:solidFill>
                    <a:schemeClr val="tx1">
                      <a:lumMod val="65000"/>
                      <a:lumOff val="35000"/>
                    </a:schemeClr>
                  </a:solidFill>
                  <a:effectLst/>
                  <a:uLnTx/>
                  <a:uFillTx/>
                  <a:cs typeface="Arial" charset="0"/>
                </a:endParaRPr>
              </a:p>
            </p:txBody>
          </p:sp>
          <p:sp>
            <p:nvSpPr>
              <p:cNvPr id="156" name="Line 122">
                <a:extLst>
                  <a:ext uri="{FF2B5EF4-FFF2-40B4-BE49-F238E27FC236}">
                    <a16:creationId xmlns:a16="http://schemas.microsoft.com/office/drawing/2014/main" id="{60A36149-0B3E-87C9-C364-09D377BF1DE2}"/>
                  </a:ext>
                </a:extLst>
              </p:cNvPr>
              <p:cNvSpPr>
                <a:spLocks noChangeShapeType="1"/>
              </p:cNvSpPr>
              <p:nvPr/>
            </p:nvSpPr>
            <p:spPr bwMode="auto">
              <a:xfrm rot="-5400000">
                <a:off x="3919" y="3526"/>
                <a:ext cx="58"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1050" b="0" i="0" u="none" strike="noStrike" kern="0" cap="none" spc="0" normalizeH="0" baseline="0" noProof="0">
                  <a:ln>
                    <a:noFill/>
                  </a:ln>
                  <a:solidFill>
                    <a:schemeClr val="tx1">
                      <a:lumMod val="65000"/>
                      <a:lumOff val="35000"/>
                    </a:schemeClr>
                  </a:solidFill>
                  <a:effectLst/>
                  <a:uLnTx/>
                  <a:uFillTx/>
                  <a:cs typeface="Arial" charset="0"/>
                </a:endParaRPr>
              </a:p>
            </p:txBody>
          </p:sp>
          <p:sp>
            <p:nvSpPr>
              <p:cNvPr id="157" name="Line 123">
                <a:extLst>
                  <a:ext uri="{FF2B5EF4-FFF2-40B4-BE49-F238E27FC236}">
                    <a16:creationId xmlns:a16="http://schemas.microsoft.com/office/drawing/2014/main" id="{C02C0F84-1E56-3DBB-F711-9E4CE90F2D8E}"/>
                  </a:ext>
                </a:extLst>
              </p:cNvPr>
              <p:cNvSpPr>
                <a:spLocks noChangeShapeType="1"/>
              </p:cNvSpPr>
              <p:nvPr/>
            </p:nvSpPr>
            <p:spPr bwMode="auto">
              <a:xfrm rot="-5400000">
                <a:off x="4515" y="3526"/>
                <a:ext cx="58"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1050" b="0" i="0" u="none" strike="noStrike" kern="0" cap="none" spc="0" normalizeH="0" baseline="0" noProof="0">
                  <a:ln>
                    <a:noFill/>
                  </a:ln>
                  <a:solidFill>
                    <a:schemeClr val="tx1">
                      <a:lumMod val="65000"/>
                      <a:lumOff val="35000"/>
                    </a:schemeClr>
                  </a:solidFill>
                  <a:effectLst/>
                  <a:uLnTx/>
                  <a:uFillTx/>
                  <a:cs typeface="Arial" charset="0"/>
                </a:endParaRPr>
              </a:p>
            </p:txBody>
          </p:sp>
          <p:sp>
            <p:nvSpPr>
              <p:cNvPr id="158" name="Line 124">
                <a:extLst>
                  <a:ext uri="{FF2B5EF4-FFF2-40B4-BE49-F238E27FC236}">
                    <a16:creationId xmlns:a16="http://schemas.microsoft.com/office/drawing/2014/main" id="{DBF969BB-6787-2B37-D165-9BA89BB5A794}"/>
                  </a:ext>
                </a:extLst>
              </p:cNvPr>
              <p:cNvSpPr>
                <a:spLocks noChangeShapeType="1"/>
              </p:cNvSpPr>
              <p:nvPr/>
            </p:nvSpPr>
            <p:spPr bwMode="auto">
              <a:xfrm rot="-5400000">
                <a:off x="5116" y="3526"/>
                <a:ext cx="58"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1050" b="0" i="0" u="none" strike="noStrike" kern="0" cap="none" spc="0" normalizeH="0" baseline="0" noProof="0">
                  <a:ln>
                    <a:noFill/>
                  </a:ln>
                  <a:solidFill>
                    <a:schemeClr val="tx1">
                      <a:lumMod val="65000"/>
                      <a:lumOff val="35000"/>
                    </a:schemeClr>
                  </a:solidFill>
                  <a:effectLst/>
                  <a:uLnTx/>
                  <a:uFillTx/>
                  <a:cs typeface="Arial" charset="0"/>
                </a:endParaRPr>
              </a:p>
            </p:txBody>
          </p:sp>
        </p:grpSp>
      </p:grpSp>
      <p:grpSp>
        <p:nvGrpSpPr>
          <p:cNvPr id="600" name="Group 127">
            <a:extLst>
              <a:ext uri="{FF2B5EF4-FFF2-40B4-BE49-F238E27FC236}">
                <a16:creationId xmlns:a16="http://schemas.microsoft.com/office/drawing/2014/main" id="{AF13A1CF-A75E-B6AC-F48C-9ED45C99B74B}"/>
              </a:ext>
            </a:extLst>
          </p:cNvPr>
          <p:cNvGrpSpPr>
            <a:grpSpLocks/>
          </p:cNvGrpSpPr>
          <p:nvPr/>
        </p:nvGrpSpPr>
        <p:grpSpPr bwMode="auto">
          <a:xfrm>
            <a:off x="925371" y="2832125"/>
            <a:ext cx="4747155" cy="2784800"/>
            <a:chOff x="1080" y="1104"/>
            <a:chExt cx="4137" cy="2600"/>
          </a:xfrm>
        </p:grpSpPr>
        <p:grpSp>
          <p:nvGrpSpPr>
            <p:cNvPr id="601" name="Group 128">
              <a:extLst>
                <a:ext uri="{FF2B5EF4-FFF2-40B4-BE49-F238E27FC236}">
                  <a16:creationId xmlns:a16="http://schemas.microsoft.com/office/drawing/2014/main" id="{53054D12-8F6E-93F8-5225-DAE40938585D}"/>
                </a:ext>
              </a:extLst>
            </p:cNvPr>
            <p:cNvGrpSpPr>
              <a:grpSpLocks/>
            </p:cNvGrpSpPr>
            <p:nvPr/>
          </p:nvGrpSpPr>
          <p:grpSpPr bwMode="auto">
            <a:xfrm>
              <a:off x="1677" y="3553"/>
              <a:ext cx="3540" cy="151"/>
              <a:chOff x="1677" y="3553"/>
              <a:chExt cx="3540" cy="151"/>
            </a:xfrm>
          </p:grpSpPr>
          <p:sp>
            <p:nvSpPr>
              <p:cNvPr id="134" name="Rectangle 129">
                <a:extLst>
                  <a:ext uri="{FF2B5EF4-FFF2-40B4-BE49-F238E27FC236}">
                    <a16:creationId xmlns:a16="http://schemas.microsoft.com/office/drawing/2014/main" id="{2780901F-382D-673B-37B9-447D908821D1}"/>
                  </a:ext>
                </a:extLst>
              </p:cNvPr>
              <p:cNvSpPr>
                <a:spLocks noChangeArrowheads="1"/>
              </p:cNvSpPr>
              <p:nvPr/>
            </p:nvSpPr>
            <p:spPr bwMode="auto">
              <a:xfrm>
                <a:off x="1677" y="3553"/>
                <a:ext cx="68" cy="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050" b="0" i="0" u="none" strike="noStrike" kern="0" cap="none" spc="0" normalizeH="0" baseline="0" noProof="0">
                    <a:ln>
                      <a:noFill/>
                    </a:ln>
                    <a:solidFill>
                      <a:schemeClr val="tx1">
                        <a:lumMod val="65000"/>
                        <a:lumOff val="35000"/>
                      </a:schemeClr>
                    </a:solidFill>
                    <a:effectLst/>
                    <a:uLnTx/>
                    <a:uFillTx/>
                    <a:cs typeface="Arial" charset="0"/>
                  </a:rPr>
                  <a:t>2</a:t>
                </a:r>
              </a:p>
            </p:txBody>
          </p:sp>
          <p:sp>
            <p:nvSpPr>
              <p:cNvPr id="135" name="Rectangle 130">
                <a:extLst>
                  <a:ext uri="{FF2B5EF4-FFF2-40B4-BE49-F238E27FC236}">
                    <a16:creationId xmlns:a16="http://schemas.microsoft.com/office/drawing/2014/main" id="{A02AABF0-01D1-2728-883A-0B538B734E5B}"/>
                  </a:ext>
                </a:extLst>
              </p:cNvPr>
              <p:cNvSpPr>
                <a:spLocks noChangeArrowheads="1"/>
              </p:cNvSpPr>
              <p:nvPr/>
            </p:nvSpPr>
            <p:spPr bwMode="auto">
              <a:xfrm>
                <a:off x="2119" y="3553"/>
                <a:ext cx="68" cy="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050" b="0" i="0" u="none" strike="noStrike" kern="0" cap="none" spc="0" normalizeH="0" baseline="0" noProof="0">
                    <a:ln>
                      <a:noFill/>
                    </a:ln>
                    <a:solidFill>
                      <a:schemeClr val="tx1">
                        <a:lumMod val="65000"/>
                        <a:lumOff val="35000"/>
                      </a:schemeClr>
                    </a:solidFill>
                    <a:effectLst/>
                    <a:uLnTx/>
                    <a:uFillTx/>
                    <a:cs typeface="Arial" charset="0"/>
                  </a:rPr>
                  <a:t>5</a:t>
                </a:r>
              </a:p>
            </p:txBody>
          </p:sp>
          <p:sp>
            <p:nvSpPr>
              <p:cNvPr id="145" name="Rectangle 131">
                <a:extLst>
                  <a:ext uri="{FF2B5EF4-FFF2-40B4-BE49-F238E27FC236}">
                    <a16:creationId xmlns:a16="http://schemas.microsoft.com/office/drawing/2014/main" id="{2B6983E7-9971-A1A7-B143-05CE0A649834}"/>
                  </a:ext>
                </a:extLst>
              </p:cNvPr>
              <p:cNvSpPr>
                <a:spLocks noChangeArrowheads="1"/>
              </p:cNvSpPr>
              <p:nvPr/>
            </p:nvSpPr>
            <p:spPr bwMode="auto">
              <a:xfrm>
                <a:off x="2711" y="3553"/>
                <a:ext cx="68" cy="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050" b="0" i="0" u="none" strike="noStrike" kern="0" cap="none" spc="0" normalizeH="0" baseline="0" noProof="0">
                    <a:ln>
                      <a:noFill/>
                    </a:ln>
                    <a:solidFill>
                      <a:schemeClr val="tx1">
                        <a:lumMod val="65000"/>
                        <a:lumOff val="35000"/>
                      </a:schemeClr>
                    </a:solidFill>
                    <a:effectLst/>
                    <a:uLnTx/>
                    <a:uFillTx/>
                    <a:cs typeface="Arial" charset="0"/>
                  </a:rPr>
                  <a:t>9</a:t>
                </a:r>
              </a:p>
            </p:txBody>
          </p:sp>
          <p:sp>
            <p:nvSpPr>
              <p:cNvPr id="146" name="Rectangle 132">
                <a:extLst>
                  <a:ext uri="{FF2B5EF4-FFF2-40B4-BE49-F238E27FC236}">
                    <a16:creationId xmlns:a16="http://schemas.microsoft.com/office/drawing/2014/main" id="{BEDEA4FD-EB52-88CC-BA31-B4B5FC7F8CE8}"/>
                  </a:ext>
                </a:extLst>
              </p:cNvPr>
              <p:cNvSpPr>
                <a:spLocks noChangeArrowheads="1"/>
              </p:cNvSpPr>
              <p:nvPr/>
            </p:nvSpPr>
            <p:spPr bwMode="auto">
              <a:xfrm>
                <a:off x="3278" y="3553"/>
                <a:ext cx="137" cy="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050" b="0" i="0" u="none" strike="noStrike" kern="0" cap="none" spc="0" normalizeH="0" baseline="0" noProof="0">
                    <a:ln>
                      <a:noFill/>
                    </a:ln>
                    <a:solidFill>
                      <a:schemeClr val="tx1">
                        <a:lumMod val="65000"/>
                        <a:lumOff val="35000"/>
                      </a:schemeClr>
                    </a:solidFill>
                    <a:effectLst/>
                    <a:uLnTx/>
                    <a:uFillTx/>
                    <a:cs typeface="Arial" charset="0"/>
                  </a:rPr>
                  <a:t>13</a:t>
                </a:r>
              </a:p>
            </p:txBody>
          </p:sp>
          <p:sp>
            <p:nvSpPr>
              <p:cNvPr id="147" name="Rectangle 133">
                <a:extLst>
                  <a:ext uri="{FF2B5EF4-FFF2-40B4-BE49-F238E27FC236}">
                    <a16:creationId xmlns:a16="http://schemas.microsoft.com/office/drawing/2014/main" id="{3232E28D-1A63-0334-C039-ECD4CC0A5A83}"/>
                  </a:ext>
                </a:extLst>
              </p:cNvPr>
              <p:cNvSpPr>
                <a:spLocks noChangeArrowheads="1"/>
              </p:cNvSpPr>
              <p:nvPr/>
            </p:nvSpPr>
            <p:spPr bwMode="auto">
              <a:xfrm>
                <a:off x="3878" y="3553"/>
                <a:ext cx="137" cy="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050" b="0" i="0" u="none" strike="noStrike" kern="0" cap="none" spc="0" normalizeH="0" baseline="0" noProof="0">
                    <a:ln>
                      <a:noFill/>
                    </a:ln>
                    <a:solidFill>
                      <a:schemeClr val="tx1">
                        <a:lumMod val="65000"/>
                        <a:lumOff val="35000"/>
                      </a:schemeClr>
                    </a:solidFill>
                    <a:effectLst/>
                    <a:uLnTx/>
                    <a:uFillTx/>
                    <a:cs typeface="Arial" charset="0"/>
                  </a:rPr>
                  <a:t>17</a:t>
                </a:r>
              </a:p>
            </p:txBody>
          </p:sp>
          <p:sp>
            <p:nvSpPr>
              <p:cNvPr id="148" name="Rectangle 134">
                <a:extLst>
                  <a:ext uri="{FF2B5EF4-FFF2-40B4-BE49-F238E27FC236}">
                    <a16:creationId xmlns:a16="http://schemas.microsoft.com/office/drawing/2014/main" id="{288EB770-B1AE-3AB1-37CC-2D727B7E0DE0}"/>
                  </a:ext>
                </a:extLst>
              </p:cNvPr>
              <p:cNvSpPr>
                <a:spLocks noChangeArrowheads="1"/>
              </p:cNvSpPr>
              <p:nvPr/>
            </p:nvSpPr>
            <p:spPr bwMode="auto">
              <a:xfrm>
                <a:off x="4483" y="3553"/>
                <a:ext cx="137" cy="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050" b="0" i="0" u="none" strike="noStrike" kern="0" cap="none" spc="0" normalizeH="0" baseline="0" noProof="0">
                    <a:ln>
                      <a:noFill/>
                    </a:ln>
                    <a:solidFill>
                      <a:schemeClr val="tx1">
                        <a:lumMod val="65000"/>
                        <a:lumOff val="35000"/>
                      </a:schemeClr>
                    </a:solidFill>
                    <a:effectLst/>
                    <a:uLnTx/>
                    <a:uFillTx/>
                    <a:cs typeface="Arial" charset="0"/>
                  </a:rPr>
                  <a:t>21</a:t>
                </a:r>
              </a:p>
            </p:txBody>
          </p:sp>
          <p:sp>
            <p:nvSpPr>
              <p:cNvPr id="149" name="Rectangle 135">
                <a:extLst>
                  <a:ext uri="{FF2B5EF4-FFF2-40B4-BE49-F238E27FC236}">
                    <a16:creationId xmlns:a16="http://schemas.microsoft.com/office/drawing/2014/main" id="{CF570388-3353-98E2-7708-89C112117AF8}"/>
                  </a:ext>
                </a:extLst>
              </p:cNvPr>
              <p:cNvSpPr>
                <a:spLocks noChangeArrowheads="1"/>
              </p:cNvSpPr>
              <p:nvPr/>
            </p:nvSpPr>
            <p:spPr bwMode="auto">
              <a:xfrm>
                <a:off x="5080" y="3553"/>
                <a:ext cx="137" cy="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050" b="0" i="0" u="none" strike="noStrike" kern="0" cap="none" spc="0" normalizeH="0" baseline="0" noProof="0">
                    <a:ln>
                      <a:noFill/>
                    </a:ln>
                    <a:solidFill>
                      <a:schemeClr val="tx1">
                        <a:lumMod val="65000"/>
                        <a:lumOff val="35000"/>
                      </a:schemeClr>
                    </a:solidFill>
                    <a:effectLst/>
                    <a:uLnTx/>
                    <a:uFillTx/>
                    <a:cs typeface="Arial" charset="0"/>
                  </a:rPr>
                  <a:t>25</a:t>
                </a:r>
              </a:p>
            </p:txBody>
          </p:sp>
        </p:grpSp>
        <p:grpSp>
          <p:nvGrpSpPr>
            <p:cNvPr id="602" name="Group 136">
              <a:extLst>
                <a:ext uri="{FF2B5EF4-FFF2-40B4-BE49-F238E27FC236}">
                  <a16:creationId xmlns:a16="http://schemas.microsoft.com/office/drawing/2014/main" id="{45205DB1-5A47-FD37-2319-6BE43FAF1F67}"/>
                </a:ext>
              </a:extLst>
            </p:cNvPr>
            <p:cNvGrpSpPr>
              <a:grpSpLocks/>
            </p:cNvGrpSpPr>
            <p:nvPr/>
          </p:nvGrpSpPr>
          <p:grpSpPr bwMode="auto">
            <a:xfrm>
              <a:off x="1080" y="1104"/>
              <a:ext cx="256" cy="2382"/>
              <a:chOff x="539" y="1080"/>
              <a:chExt cx="256" cy="2405"/>
            </a:xfrm>
          </p:grpSpPr>
          <p:sp>
            <p:nvSpPr>
              <p:cNvPr id="603" name="Rectangle 137">
                <a:extLst>
                  <a:ext uri="{FF2B5EF4-FFF2-40B4-BE49-F238E27FC236}">
                    <a16:creationId xmlns:a16="http://schemas.microsoft.com/office/drawing/2014/main" id="{F6A05ACE-8378-3891-20B6-580F5B741B95}"/>
                  </a:ext>
                </a:extLst>
              </p:cNvPr>
              <p:cNvSpPr>
                <a:spLocks noChangeArrowheads="1"/>
              </p:cNvSpPr>
              <p:nvPr/>
            </p:nvSpPr>
            <p:spPr bwMode="auto">
              <a:xfrm>
                <a:off x="539" y="3333"/>
                <a:ext cx="256"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r" defTabSz="914400" eaLnBrk="1" fontAlgn="base" latinLnBrk="0" hangingPunct="1">
                  <a:lnSpc>
                    <a:spcPct val="100000"/>
                  </a:lnSpc>
                  <a:spcBef>
                    <a:spcPct val="0"/>
                  </a:spcBef>
                  <a:spcAft>
                    <a:spcPct val="0"/>
                  </a:spcAft>
                  <a:buClrTx/>
                  <a:buSzTx/>
                  <a:buFontTx/>
                  <a:buNone/>
                  <a:tabLst/>
                  <a:defRPr/>
                </a:pPr>
                <a:r>
                  <a:rPr kumimoji="0" lang="en-US" sz="1050" b="0" i="0" u="none" strike="noStrike" kern="0" cap="none" spc="0" normalizeH="0" baseline="0" noProof="0">
                    <a:ln>
                      <a:noFill/>
                    </a:ln>
                    <a:solidFill>
                      <a:schemeClr val="tx1">
                        <a:lumMod val="65000"/>
                        <a:lumOff val="35000"/>
                      </a:schemeClr>
                    </a:solidFill>
                    <a:effectLst/>
                    <a:uLnTx/>
                    <a:uFillTx/>
                    <a:cs typeface="Arial" charset="0"/>
                  </a:rPr>
                  <a:t>-100</a:t>
                </a:r>
              </a:p>
            </p:txBody>
          </p:sp>
          <p:sp>
            <p:nvSpPr>
              <p:cNvPr id="604" name="Rectangle 138">
                <a:extLst>
                  <a:ext uri="{FF2B5EF4-FFF2-40B4-BE49-F238E27FC236}">
                    <a16:creationId xmlns:a16="http://schemas.microsoft.com/office/drawing/2014/main" id="{11C3430B-4410-5069-34A0-DD84CD8F7CA1}"/>
                  </a:ext>
                </a:extLst>
              </p:cNvPr>
              <p:cNvSpPr>
                <a:spLocks noChangeArrowheads="1"/>
              </p:cNvSpPr>
              <p:nvPr/>
            </p:nvSpPr>
            <p:spPr bwMode="auto">
              <a:xfrm>
                <a:off x="608" y="3107"/>
                <a:ext cx="187"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r" defTabSz="914400" eaLnBrk="1" fontAlgn="base" latinLnBrk="0" hangingPunct="1">
                  <a:lnSpc>
                    <a:spcPct val="100000"/>
                  </a:lnSpc>
                  <a:spcBef>
                    <a:spcPct val="0"/>
                  </a:spcBef>
                  <a:spcAft>
                    <a:spcPct val="0"/>
                  </a:spcAft>
                  <a:buClrTx/>
                  <a:buSzTx/>
                  <a:buFontTx/>
                  <a:buNone/>
                  <a:tabLst/>
                  <a:defRPr/>
                </a:pPr>
                <a:r>
                  <a:rPr kumimoji="0" lang="en-US" sz="1050" b="0" i="0" u="none" strike="noStrike" kern="0" cap="none" spc="0" normalizeH="0" baseline="0" noProof="0">
                    <a:ln>
                      <a:noFill/>
                    </a:ln>
                    <a:solidFill>
                      <a:schemeClr val="tx1">
                        <a:lumMod val="65000"/>
                        <a:lumOff val="35000"/>
                      </a:schemeClr>
                    </a:solidFill>
                    <a:effectLst/>
                    <a:uLnTx/>
                    <a:uFillTx/>
                    <a:cs typeface="Arial" charset="0"/>
                  </a:rPr>
                  <a:t>-80</a:t>
                </a:r>
              </a:p>
            </p:txBody>
          </p:sp>
          <p:sp>
            <p:nvSpPr>
              <p:cNvPr id="605" name="Rectangle 139">
                <a:extLst>
                  <a:ext uri="{FF2B5EF4-FFF2-40B4-BE49-F238E27FC236}">
                    <a16:creationId xmlns:a16="http://schemas.microsoft.com/office/drawing/2014/main" id="{FAA534CF-13EB-12DA-F1BE-18A8DE164FFA}"/>
                  </a:ext>
                </a:extLst>
              </p:cNvPr>
              <p:cNvSpPr>
                <a:spLocks noChangeArrowheads="1"/>
              </p:cNvSpPr>
              <p:nvPr/>
            </p:nvSpPr>
            <p:spPr bwMode="auto">
              <a:xfrm>
                <a:off x="608" y="2883"/>
                <a:ext cx="187"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r" defTabSz="914400" eaLnBrk="1" fontAlgn="base" latinLnBrk="0" hangingPunct="1">
                  <a:lnSpc>
                    <a:spcPct val="100000"/>
                  </a:lnSpc>
                  <a:spcBef>
                    <a:spcPct val="0"/>
                  </a:spcBef>
                  <a:spcAft>
                    <a:spcPct val="0"/>
                  </a:spcAft>
                  <a:buClrTx/>
                  <a:buSzTx/>
                  <a:buFontTx/>
                  <a:buNone/>
                  <a:tabLst/>
                  <a:defRPr/>
                </a:pPr>
                <a:r>
                  <a:rPr kumimoji="0" lang="en-US" sz="1050" b="0" i="0" u="none" strike="noStrike" kern="0" cap="none" spc="0" normalizeH="0" baseline="0" noProof="0">
                    <a:ln>
                      <a:noFill/>
                    </a:ln>
                    <a:solidFill>
                      <a:schemeClr val="tx1">
                        <a:lumMod val="65000"/>
                        <a:lumOff val="35000"/>
                      </a:schemeClr>
                    </a:solidFill>
                    <a:effectLst/>
                    <a:uLnTx/>
                    <a:uFillTx/>
                    <a:cs typeface="Arial" charset="0"/>
                  </a:rPr>
                  <a:t>-60</a:t>
                </a:r>
              </a:p>
            </p:txBody>
          </p:sp>
          <p:sp>
            <p:nvSpPr>
              <p:cNvPr id="606" name="Rectangle 140">
                <a:extLst>
                  <a:ext uri="{FF2B5EF4-FFF2-40B4-BE49-F238E27FC236}">
                    <a16:creationId xmlns:a16="http://schemas.microsoft.com/office/drawing/2014/main" id="{8142BFCC-2E8C-DCD1-0FB8-87ECFC9BBD32}"/>
                  </a:ext>
                </a:extLst>
              </p:cNvPr>
              <p:cNvSpPr>
                <a:spLocks noChangeArrowheads="1"/>
              </p:cNvSpPr>
              <p:nvPr/>
            </p:nvSpPr>
            <p:spPr bwMode="auto">
              <a:xfrm>
                <a:off x="608" y="2657"/>
                <a:ext cx="187"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r" defTabSz="914400" eaLnBrk="1" fontAlgn="base" latinLnBrk="0" hangingPunct="1">
                  <a:lnSpc>
                    <a:spcPct val="100000"/>
                  </a:lnSpc>
                  <a:spcBef>
                    <a:spcPct val="0"/>
                  </a:spcBef>
                  <a:spcAft>
                    <a:spcPct val="0"/>
                  </a:spcAft>
                  <a:buClrTx/>
                  <a:buSzTx/>
                  <a:buFontTx/>
                  <a:buNone/>
                  <a:tabLst/>
                  <a:defRPr/>
                </a:pPr>
                <a:r>
                  <a:rPr kumimoji="0" lang="en-US" sz="1050" b="0" i="0" u="none" strike="noStrike" kern="0" cap="none" spc="0" normalizeH="0" baseline="0" noProof="0">
                    <a:ln>
                      <a:noFill/>
                    </a:ln>
                    <a:solidFill>
                      <a:schemeClr val="tx1">
                        <a:lumMod val="65000"/>
                        <a:lumOff val="35000"/>
                      </a:schemeClr>
                    </a:solidFill>
                    <a:effectLst/>
                    <a:uLnTx/>
                    <a:uFillTx/>
                    <a:cs typeface="Arial" charset="0"/>
                  </a:rPr>
                  <a:t>-40</a:t>
                </a:r>
              </a:p>
            </p:txBody>
          </p:sp>
          <p:sp>
            <p:nvSpPr>
              <p:cNvPr id="607" name="Rectangle 141">
                <a:extLst>
                  <a:ext uri="{FF2B5EF4-FFF2-40B4-BE49-F238E27FC236}">
                    <a16:creationId xmlns:a16="http://schemas.microsoft.com/office/drawing/2014/main" id="{8419859B-A124-5E5C-5155-CD6CE7DECF11}"/>
                  </a:ext>
                </a:extLst>
              </p:cNvPr>
              <p:cNvSpPr>
                <a:spLocks noChangeArrowheads="1"/>
              </p:cNvSpPr>
              <p:nvPr/>
            </p:nvSpPr>
            <p:spPr bwMode="auto">
              <a:xfrm>
                <a:off x="608" y="2433"/>
                <a:ext cx="187"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r" defTabSz="914400" eaLnBrk="1" fontAlgn="base" latinLnBrk="0" hangingPunct="1">
                  <a:lnSpc>
                    <a:spcPct val="100000"/>
                  </a:lnSpc>
                  <a:spcBef>
                    <a:spcPct val="0"/>
                  </a:spcBef>
                  <a:spcAft>
                    <a:spcPct val="0"/>
                  </a:spcAft>
                  <a:buClrTx/>
                  <a:buSzTx/>
                  <a:buFontTx/>
                  <a:buNone/>
                  <a:tabLst/>
                  <a:defRPr/>
                </a:pPr>
                <a:r>
                  <a:rPr kumimoji="0" lang="en-US" sz="1050" b="0" i="0" u="none" strike="noStrike" kern="0" cap="none" spc="0" normalizeH="0" baseline="0" noProof="0">
                    <a:ln>
                      <a:noFill/>
                    </a:ln>
                    <a:solidFill>
                      <a:schemeClr val="tx1">
                        <a:lumMod val="65000"/>
                        <a:lumOff val="35000"/>
                      </a:schemeClr>
                    </a:solidFill>
                    <a:effectLst/>
                    <a:uLnTx/>
                    <a:uFillTx/>
                    <a:cs typeface="Arial" charset="0"/>
                  </a:rPr>
                  <a:t>-20</a:t>
                </a:r>
              </a:p>
            </p:txBody>
          </p:sp>
          <p:sp>
            <p:nvSpPr>
              <p:cNvPr id="128" name="Rectangle 142">
                <a:extLst>
                  <a:ext uri="{FF2B5EF4-FFF2-40B4-BE49-F238E27FC236}">
                    <a16:creationId xmlns:a16="http://schemas.microsoft.com/office/drawing/2014/main" id="{06A273FB-7788-FCA3-C77B-9D7C72FF8117}"/>
                  </a:ext>
                </a:extLst>
              </p:cNvPr>
              <p:cNvSpPr>
                <a:spLocks noChangeArrowheads="1"/>
              </p:cNvSpPr>
              <p:nvPr/>
            </p:nvSpPr>
            <p:spPr bwMode="auto">
              <a:xfrm>
                <a:off x="727" y="2206"/>
                <a:ext cx="68"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r" defTabSz="914400" eaLnBrk="1" fontAlgn="base" latinLnBrk="0" hangingPunct="1">
                  <a:lnSpc>
                    <a:spcPct val="100000"/>
                  </a:lnSpc>
                  <a:spcBef>
                    <a:spcPct val="0"/>
                  </a:spcBef>
                  <a:spcAft>
                    <a:spcPct val="0"/>
                  </a:spcAft>
                  <a:buClrTx/>
                  <a:buSzTx/>
                  <a:buFontTx/>
                  <a:buNone/>
                  <a:tabLst/>
                  <a:defRPr/>
                </a:pPr>
                <a:r>
                  <a:rPr kumimoji="0" lang="en-US" sz="1050" b="0" i="0" u="none" strike="noStrike" kern="0" cap="none" spc="0" normalizeH="0" baseline="0" noProof="0">
                    <a:ln>
                      <a:noFill/>
                    </a:ln>
                    <a:solidFill>
                      <a:schemeClr val="tx1">
                        <a:lumMod val="65000"/>
                        <a:lumOff val="35000"/>
                      </a:schemeClr>
                    </a:solidFill>
                    <a:effectLst/>
                    <a:uLnTx/>
                    <a:uFillTx/>
                    <a:cs typeface="Arial" charset="0"/>
                  </a:rPr>
                  <a:t>0</a:t>
                </a:r>
              </a:p>
            </p:txBody>
          </p:sp>
          <p:sp>
            <p:nvSpPr>
              <p:cNvPr id="129" name="Rectangle 143">
                <a:extLst>
                  <a:ext uri="{FF2B5EF4-FFF2-40B4-BE49-F238E27FC236}">
                    <a16:creationId xmlns:a16="http://schemas.microsoft.com/office/drawing/2014/main" id="{B77C29A3-4C3C-0EE5-222F-912EB796A68C}"/>
                  </a:ext>
                </a:extLst>
              </p:cNvPr>
              <p:cNvSpPr>
                <a:spLocks noChangeArrowheads="1"/>
              </p:cNvSpPr>
              <p:nvPr/>
            </p:nvSpPr>
            <p:spPr bwMode="auto">
              <a:xfrm>
                <a:off x="658" y="1981"/>
                <a:ext cx="137"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r" defTabSz="914400" eaLnBrk="1" fontAlgn="base" latinLnBrk="0" hangingPunct="1">
                  <a:lnSpc>
                    <a:spcPct val="100000"/>
                  </a:lnSpc>
                  <a:spcBef>
                    <a:spcPct val="0"/>
                  </a:spcBef>
                  <a:spcAft>
                    <a:spcPct val="0"/>
                  </a:spcAft>
                  <a:buClrTx/>
                  <a:buSzTx/>
                  <a:buFontTx/>
                  <a:buNone/>
                  <a:tabLst/>
                  <a:defRPr/>
                </a:pPr>
                <a:r>
                  <a:rPr kumimoji="0" lang="en-US" sz="1050" b="0" i="0" u="none" strike="noStrike" kern="0" cap="none" spc="0" normalizeH="0" baseline="0" noProof="0">
                    <a:ln>
                      <a:noFill/>
                    </a:ln>
                    <a:solidFill>
                      <a:schemeClr val="tx1">
                        <a:lumMod val="65000"/>
                        <a:lumOff val="35000"/>
                      </a:schemeClr>
                    </a:solidFill>
                    <a:effectLst/>
                    <a:uLnTx/>
                    <a:uFillTx/>
                    <a:cs typeface="Arial" charset="0"/>
                  </a:rPr>
                  <a:t>20</a:t>
                </a:r>
              </a:p>
            </p:txBody>
          </p:sp>
          <p:sp>
            <p:nvSpPr>
              <p:cNvPr id="130" name="Rectangle 144">
                <a:extLst>
                  <a:ext uri="{FF2B5EF4-FFF2-40B4-BE49-F238E27FC236}">
                    <a16:creationId xmlns:a16="http://schemas.microsoft.com/office/drawing/2014/main" id="{47BB3E50-F587-FD84-91F7-5EDCCEA1E914}"/>
                  </a:ext>
                </a:extLst>
              </p:cNvPr>
              <p:cNvSpPr>
                <a:spLocks noChangeArrowheads="1"/>
              </p:cNvSpPr>
              <p:nvPr/>
            </p:nvSpPr>
            <p:spPr bwMode="auto">
              <a:xfrm>
                <a:off x="658" y="1754"/>
                <a:ext cx="137"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r" defTabSz="914400" eaLnBrk="1" fontAlgn="base" latinLnBrk="0" hangingPunct="1">
                  <a:lnSpc>
                    <a:spcPct val="100000"/>
                  </a:lnSpc>
                  <a:spcBef>
                    <a:spcPct val="0"/>
                  </a:spcBef>
                  <a:spcAft>
                    <a:spcPct val="0"/>
                  </a:spcAft>
                  <a:buClrTx/>
                  <a:buSzTx/>
                  <a:buFontTx/>
                  <a:buNone/>
                  <a:tabLst/>
                  <a:defRPr/>
                </a:pPr>
                <a:r>
                  <a:rPr kumimoji="0" lang="en-US" sz="1050" b="0" i="0" u="none" strike="noStrike" kern="0" cap="none" spc="0" normalizeH="0" baseline="0" noProof="0">
                    <a:ln>
                      <a:noFill/>
                    </a:ln>
                    <a:solidFill>
                      <a:schemeClr val="tx1">
                        <a:lumMod val="65000"/>
                        <a:lumOff val="35000"/>
                      </a:schemeClr>
                    </a:solidFill>
                    <a:effectLst/>
                    <a:uLnTx/>
                    <a:uFillTx/>
                    <a:cs typeface="Arial" charset="0"/>
                  </a:rPr>
                  <a:t>40</a:t>
                </a:r>
              </a:p>
            </p:txBody>
          </p:sp>
          <p:sp>
            <p:nvSpPr>
              <p:cNvPr id="131" name="Rectangle 145">
                <a:extLst>
                  <a:ext uri="{FF2B5EF4-FFF2-40B4-BE49-F238E27FC236}">
                    <a16:creationId xmlns:a16="http://schemas.microsoft.com/office/drawing/2014/main" id="{174D1CB2-0A0E-5CC7-72DD-CB7B3E27C168}"/>
                  </a:ext>
                </a:extLst>
              </p:cNvPr>
              <p:cNvSpPr>
                <a:spLocks noChangeArrowheads="1"/>
              </p:cNvSpPr>
              <p:nvPr/>
            </p:nvSpPr>
            <p:spPr bwMode="auto">
              <a:xfrm>
                <a:off x="658" y="1530"/>
                <a:ext cx="137"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r" defTabSz="914400" eaLnBrk="1" fontAlgn="base" latinLnBrk="0" hangingPunct="1">
                  <a:lnSpc>
                    <a:spcPct val="100000"/>
                  </a:lnSpc>
                  <a:spcBef>
                    <a:spcPct val="0"/>
                  </a:spcBef>
                  <a:spcAft>
                    <a:spcPct val="0"/>
                  </a:spcAft>
                  <a:buClrTx/>
                  <a:buSzTx/>
                  <a:buFontTx/>
                  <a:buNone/>
                  <a:tabLst/>
                  <a:defRPr/>
                </a:pPr>
                <a:r>
                  <a:rPr kumimoji="0" lang="en-US" sz="1050" b="0" i="0" u="none" strike="noStrike" kern="0" cap="none" spc="0" normalizeH="0" baseline="0" noProof="0">
                    <a:ln>
                      <a:noFill/>
                    </a:ln>
                    <a:solidFill>
                      <a:schemeClr val="tx1">
                        <a:lumMod val="65000"/>
                        <a:lumOff val="35000"/>
                      </a:schemeClr>
                    </a:solidFill>
                    <a:effectLst/>
                    <a:uLnTx/>
                    <a:uFillTx/>
                    <a:cs typeface="Arial" charset="0"/>
                  </a:rPr>
                  <a:t>60</a:t>
                </a:r>
              </a:p>
            </p:txBody>
          </p:sp>
          <p:sp>
            <p:nvSpPr>
              <p:cNvPr id="132" name="Rectangle 146">
                <a:extLst>
                  <a:ext uri="{FF2B5EF4-FFF2-40B4-BE49-F238E27FC236}">
                    <a16:creationId xmlns:a16="http://schemas.microsoft.com/office/drawing/2014/main" id="{D95777AC-8F9C-42FE-BA93-15CAC2A2CCD9}"/>
                  </a:ext>
                </a:extLst>
              </p:cNvPr>
              <p:cNvSpPr>
                <a:spLocks noChangeArrowheads="1"/>
              </p:cNvSpPr>
              <p:nvPr/>
            </p:nvSpPr>
            <p:spPr bwMode="auto">
              <a:xfrm>
                <a:off x="658" y="1305"/>
                <a:ext cx="137"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r" defTabSz="914400" eaLnBrk="1" fontAlgn="base" latinLnBrk="0" hangingPunct="1">
                  <a:lnSpc>
                    <a:spcPct val="100000"/>
                  </a:lnSpc>
                  <a:spcBef>
                    <a:spcPct val="0"/>
                  </a:spcBef>
                  <a:spcAft>
                    <a:spcPct val="0"/>
                  </a:spcAft>
                  <a:buClrTx/>
                  <a:buSzTx/>
                  <a:buFontTx/>
                  <a:buNone/>
                  <a:tabLst/>
                  <a:defRPr/>
                </a:pPr>
                <a:r>
                  <a:rPr kumimoji="0" lang="en-US" sz="1050" b="0" i="0" u="none" strike="noStrike" kern="0" cap="none" spc="0" normalizeH="0" baseline="0" noProof="0">
                    <a:ln>
                      <a:noFill/>
                    </a:ln>
                    <a:solidFill>
                      <a:schemeClr val="tx1">
                        <a:lumMod val="65000"/>
                        <a:lumOff val="35000"/>
                      </a:schemeClr>
                    </a:solidFill>
                    <a:effectLst/>
                    <a:uLnTx/>
                    <a:uFillTx/>
                    <a:cs typeface="Arial" charset="0"/>
                  </a:rPr>
                  <a:t>80</a:t>
                </a:r>
              </a:p>
            </p:txBody>
          </p:sp>
          <p:sp>
            <p:nvSpPr>
              <p:cNvPr id="133" name="Rectangle 147">
                <a:extLst>
                  <a:ext uri="{FF2B5EF4-FFF2-40B4-BE49-F238E27FC236}">
                    <a16:creationId xmlns:a16="http://schemas.microsoft.com/office/drawing/2014/main" id="{4BA2A5F2-7F5B-338A-65D4-460855876A5D}"/>
                  </a:ext>
                </a:extLst>
              </p:cNvPr>
              <p:cNvSpPr>
                <a:spLocks noChangeArrowheads="1"/>
              </p:cNvSpPr>
              <p:nvPr/>
            </p:nvSpPr>
            <p:spPr bwMode="auto">
              <a:xfrm>
                <a:off x="582" y="1080"/>
                <a:ext cx="213"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marL="0" marR="0" lvl="0" indent="0" algn="r" defTabSz="914400" eaLnBrk="1" fontAlgn="base" latinLnBrk="0" hangingPunct="1">
                  <a:lnSpc>
                    <a:spcPct val="100000"/>
                  </a:lnSpc>
                  <a:spcBef>
                    <a:spcPct val="0"/>
                  </a:spcBef>
                  <a:spcAft>
                    <a:spcPct val="0"/>
                  </a:spcAft>
                  <a:buClrTx/>
                  <a:buSzTx/>
                  <a:buFontTx/>
                  <a:buNone/>
                  <a:tabLst/>
                  <a:defRPr/>
                </a:pPr>
                <a:r>
                  <a:rPr kumimoji="0" lang="en-US" sz="1050" b="0" i="0" u="none" strike="noStrike" kern="0" cap="none" spc="0" normalizeH="0" baseline="0" noProof="0">
                    <a:ln>
                      <a:noFill/>
                    </a:ln>
                    <a:solidFill>
                      <a:schemeClr val="tx1">
                        <a:lumMod val="65000"/>
                        <a:lumOff val="35000"/>
                      </a:schemeClr>
                    </a:solidFill>
                    <a:effectLst/>
                    <a:uLnTx/>
                    <a:uFillTx/>
                    <a:cs typeface="Arial" charset="0"/>
                  </a:rPr>
                  <a:t>100</a:t>
                </a:r>
              </a:p>
            </p:txBody>
          </p:sp>
        </p:grpSp>
      </p:grpSp>
      <p:grpSp>
        <p:nvGrpSpPr>
          <p:cNvPr id="313" name="Group 157">
            <a:extLst>
              <a:ext uri="{FF2B5EF4-FFF2-40B4-BE49-F238E27FC236}">
                <a16:creationId xmlns:a16="http://schemas.microsoft.com/office/drawing/2014/main" id="{8F1EDEA2-EDDE-2C29-3B81-3D47CA5A6DCD}"/>
              </a:ext>
            </a:extLst>
          </p:cNvPr>
          <p:cNvGrpSpPr>
            <a:grpSpLocks/>
          </p:cNvGrpSpPr>
          <p:nvPr/>
        </p:nvGrpSpPr>
        <p:grpSpPr bwMode="auto">
          <a:xfrm>
            <a:off x="4898188" y="4785928"/>
            <a:ext cx="111507" cy="393208"/>
            <a:chOff x="4542" y="2928"/>
            <a:chExt cx="98" cy="367"/>
          </a:xfrm>
        </p:grpSpPr>
        <p:sp>
          <p:nvSpPr>
            <p:cNvPr id="596" name="Freeform 158">
              <a:extLst>
                <a:ext uri="{FF2B5EF4-FFF2-40B4-BE49-F238E27FC236}">
                  <a16:creationId xmlns:a16="http://schemas.microsoft.com/office/drawing/2014/main" id="{A9D582F6-660F-14B8-5277-97F6D8065D94}"/>
                </a:ext>
              </a:extLst>
            </p:cNvPr>
            <p:cNvSpPr>
              <a:spLocks/>
            </p:cNvSpPr>
            <p:nvPr/>
          </p:nvSpPr>
          <p:spPr bwMode="auto">
            <a:xfrm>
              <a:off x="4542" y="2929"/>
              <a:ext cx="98" cy="1"/>
            </a:xfrm>
            <a:custGeom>
              <a:avLst/>
              <a:gdLst>
                <a:gd name="T0" fmla="*/ 0 w 98"/>
                <a:gd name="T1" fmla="*/ 0 h 1"/>
                <a:gd name="T2" fmla="*/ 98 w 98"/>
                <a:gd name="T3" fmla="*/ 0 h 1"/>
                <a:gd name="T4" fmla="*/ 98 w 98"/>
                <a:gd name="T5" fmla="*/ 0 h 1"/>
                <a:gd name="T6" fmla="*/ 0 w 98"/>
                <a:gd name="T7" fmla="*/ 0 h 1"/>
                <a:gd name="T8" fmla="*/ 0 w 98"/>
                <a:gd name="T9" fmla="*/ 0 h 1"/>
                <a:gd name="T10" fmla="*/ 0 w 98"/>
                <a:gd name="T11" fmla="*/ 0 h 1"/>
                <a:gd name="T12" fmla="*/ 0 w 98"/>
                <a:gd name="T13" fmla="*/ 0 h 1"/>
                <a:gd name="T14" fmla="*/ 0 60000 65536"/>
                <a:gd name="T15" fmla="*/ 0 60000 65536"/>
                <a:gd name="T16" fmla="*/ 0 60000 65536"/>
                <a:gd name="T17" fmla="*/ 0 60000 65536"/>
                <a:gd name="T18" fmla="*/ 0 60000 65536"/>
                <a:gd name="T19" fmla="*/ 0 60000 65536"/>
                <a:gd name="T20" fmla="*/ 0 60000 65536"/>
                <a:gd name="T21" fmla="*/ 0 w 98"/>
                <a:gd name="T22" fmla="*/ 0 h 1"/>
                <a:gd name="T23" fmla="*/ 98 w 98"/>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8" h="1">
                  <a:moveTo>
                    <a:pt x="0" y="0"/>
                  </a:moveTo>
                  <a:lnTo>
                    <a:pt x="98" y="0"/>
                  </a:lnTo>
                  <a:lnTo>
                    <a:pt x="0" y="0"/>
                  </a:lnTo>
                  <a:close/>
                </a:path>
              </a:pathLst>
            </a:custGeom>
            <a:noFill/>
            <a:ln w="19050" cap="rnd">
              <a:solidFill>
                <a:srgbClr val="C33D13"/>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1050" b="0" i="0" u="none" strike="noStrike" kern="0" cap="none" spc="0" normalizeH="0" baseline="0" noProof="0">
                <a:ln>
                  <a:noFill/>
                </a:ln>
                <a:solidFill>
                  <a:schemeClr val="tx1">
                    <a:lumMod val="65000"/>
                    <a:lumOff val="35000"/>
                  </a:schemeClr>
                </a:solidFill>
                <a:effectLst/>
                <a:uLnTx/>
                <a:uFillTx/>
                <a:cs typeface="Arial" charset="0"/>
              </a:endParaRPr>
            </a:p>
          </p:txBody>
        </p:sp>
        <p:sp>
          <p:nvSpPr>
            <p:cNvPr id="597" name="Freeform 159">
              <a:extLst>
                <a:ext uri="{FF2B5EF4-FFF2-40B4-BE49-F238E27FC236}">
                  <a16:creationId xmlns:a16="http://schemas.microsoft.com/office/drawing/2014/main" id="{B0B57655-4948-4A98-ACDF-8E4FF93350CD}"/>
                </a:ext>
              </a:extLst>
            </p:cNvPr>
            <p:cNvSpPr>
              <a:spLocks/>
            </p:cNvSpPr>
            <p:nvPr/>
          </p:nvSpPr>
          <p:spPr bwMode="auto">
            <a:xfrm>
              <a:off x="4542" y="3294"/>
              <a:ext cx="98" cy="1"/>
            </a:xfrm>
            <a:custGeom>
              <a:avLst/>
              <a:gdLst>
                <a:gd name="T0" fmla="*/ 0 w 98"/>
                <a:gd name="T1" fmla="*/ 0 h 1"/>
                <a:gd name="T2" fmla="*/ 98 w 98"/>
                <a:gd name="T3" fmla="*/ 0 h 1"/>
                <a:gd name="T4" fmla="*/ 98 w 98"/>
                <a:gd name="T5" fmla="*/ 0 h 1"/>
                <a:gd name="T6" fmla="*/ 0 w 98"/>
                <a:gd name="T7" fmla="*/ 0 h 1"/>
                <a:gd name="T8" fmla="*/ 0 w 98"/>
                <a:gd name="T9" fmla="*/ 0 h 1"/>
                <a:gd name="T10" fmla="*/ 0 w 98"/>
                <a:gd name="T11" fmla="*/ 0 h 1"/>
                <a:gd name="T12" fmla="*/ 0 w 98"/>
                <a:gd name="T13" fmla="*/ 0 h 1"/>
                <a:gd name="T14" fmla="*/ 0 60000 65536"/>
                <a:gd name="T15" fmla="*/ 0 60000 65536"/>
                <a:gd name="T16" fmla="*/ 0 60000 65536"/>
                <a:gd name="T17" fmla="*/ 0 60000 65536"/>
                <a:gd name="T18" fmla="*/ 0 60000 65536"/>
                <a:gd name="T19" fmla="*/ 0 60000 65536"/>
                <a:gd name="T20" fmla="*/ 0 60000 65536"/>
                <a:gd name="T21" fmla="*/ 0 w 98"/>
                <a:gd name="T22" fmla="*/ 0 h 1"/>
                <a:gd name="T23" fmla="*/ 98 w 98"/>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8" h="1">
                  <a:moveTo>
                    <a:pt x="0" y="0"/>
                  </a:moveTo>
                  <a:lnTo>
                    <a:pt x="98" y="0"/>
                  </a:lnTo>
                  <a:lnTo>
                    <a:pt x="0" y="0"/>
                  </a:lnTo>
                  <a:close/>
                </a:path>
              </a:pathLst>
            </a:custGeom>
            <a:noFill/>
            <a:ln w="19050" cap="rnd">
              <a:solidFill>
                <a:srgbClr val="C33D13"/>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1050" b="0" i="0" u="none" strike="noStrike" kern="0" cap="none" spc="0" normalizeH="0" baseline="0" noProof="0">
                <a:ln>
                  <a:noFill/>
                </a:ln>
                <a:solidFill>
                  <a:schemeClr val="tx1">
                    <a:lumMod val="65000"/>
                    <a:lumOff val="35000"/>
                  </a:schemeClr>
                </a:solidFill>
                <a:effectLst/>
                <a:uLnTx/>
                <a:uFillTx/>
                <a:cs typeface="Arial" charset="0"/>
              </a:endParaRPr>
            </a:p>
          </p:txBody>
        </p:sp>
        <p:sp>
          <p:nvSpPr>
            <p:cNvPr id="598" name="Line 160">
              <a:extLst>
                <a:ext uri="{FF2B5EF4-FFF2-40B4-BE49-F238E27FC236}">
                  <a16:creationId xmlns:a16="http://schemas.microsoft.com/office/drawing/2014/main" id="{2B582E17-FBC1-E409-A292-561A17E267B9}"/>
                </a:ext>
              </a:extLst>
            </p:cNvPr>
            <p:cNvSpPr>
              <a:spLocks noChangeShapeType="1"/>
            </p:cNvSpPr>
            <p:nvPr/>
          </p:nvSpPr>
          <p:spPr bwMode="auto">
            <a:xfrm>
              <a:off x="4589" y="2928"/>
              <a:ext cx="0" cy="366"/>
            </a:xfrm>
            <a:prstGeom prst="line">
              <a:avLst/>
            </a:prstGeom>
            <a:noFill/>
            <a:ln w="19050">
              <a:solidFill>
                <a:srgbClr val="C33D13"/>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1050" b="0" i="0" u="none" strike="noStrike" kern="0" cap="none" spc="0" normalizeH="0" baseline="0" noProof="0">
                <a:ln>
                  <a:noFill/>
                </a:ln>
                <a:solidFill>
                  <a:schemeClr val="tx1">
                    <a:lumMod val="65000"/>
                    <a:lumOff val="35000"/>
                  </a:schemeClr>
                </a:solidFill>
                <a:effectLst/>
                <a:uLnTx/>
                <a:uFillTx/>
                <a:cs typeface="Arial" charset="0"/>
              </a:endParaRPr>
            </a:p>
          </p:txBody>
        </p:sp>
      </p:grpSp>
      <p:grpSp>
        <p:nvGrpSpPr>
          <p:cNvPr id="314" name="Group 161">
            <a:extLst>
              <a:ext uri="{FF2B5EF4-FFF2-40B4-BE49-F238E27FC236}">
                <a16:creationId xmlns:a16="http://schemas.microsoft.com/office/drawing/2014/main" id="{2155C732-FD03-89C5-698B-7ADE91693340}"/>
              </a:ext>
            </a:extLst>
          </p:cNvPr>
          <p:cNvGrpSpPr>
            <a:grpSpLocks/>
          </p:cNvGrpSpPr>
          <p:nvPr/>
        </p:nvGrpSpPr>
        <p:grpSpPr bwMode="auto">
          <a:xfrm>
            <a:off x="4212715" y="4789449"/>
            <a:ext cx="115028" cy="382644"/>
            <a:chOff x="3945" y="2932"/>
            <a:chExt cx="101" cy="357"/>
          </a:xfrm>
        </p:grpSpPr>
        <p:sp>
          <p:nvSpPr>
            <p:cNvPr id="592" name="Freeform 162">
              <a:extLst>
                <a:ext uri="{FF2B5EF4-FFF2-40B4-BE49-F238E27FC236}">
                  <a16:creationId xmlns:a16="http://schemas.microsoft.com/office/drawing/2014/main" id="{450D3154-073E-74A5-6D6E-46A7BE8A13B6}"/>
                </a:ext>
              </a:extLst>
            </p:cNvPr>
            <p:cNvSpPr>
              <a:spLocks/>
            </p:cNvSpPr>
            <p:nvPr/>
          </p:nvSpPr>
          <p:spPr bwMode="auto">
            <a:xfrm>
              <a:off x="3945" y="2933"/>
              <a:ext cx="101" cy="1"/>
            </a:xfrm>
            <a:custGeom>
              <a:avLst/>
              <a:gdLst>
                <a:gd name="T0" fmla="*/ 0 w 101"/>
                <a:gd name="T1" fmla="*/ 0 h 1"/>
                <a:gd name="T2" fmla="*/ 101 w 101"/>
                <a:gd name="T3" fmla="*/ 0 h 1"/>
                <a:gd name="T4" fmla="*/ 101 w 101"/>
                <a:gd name="T5" fmla="*/ 0 h 1"/>
                <a:gd name="T6" fmla="*/ 0 w 101"/>
                <a:gd name="T7" fmla="*/ 0 h 1"/>
                <a:gd name="T8" fmla="*/ 0 w 101"/>
                <a:gd name="T9" fmla="*/ 0 h 1"/>
                <a:gd name="T10" fmla="*/ 0 w 101"/>
                <a:gd name="T11" fmla="*/ 0 h 1"/>
                <a:gd name="T12" fmla="*/ 0 w 101"/>
                <a:gd name="T13" fmla="*/ 0 h 1"/>
                <a:gd name="T14" fmla="*/ 0 60000 65536"/>
                <a:gd name="T15" fmla="*/ 0 60000 65536"/>
                <a:gd name="T16" fmla="*/ 0 60000 65536"/>
                <a:gd name="T17" fmla="*/ 0 60000 65536"/>
                <a:gd name="T18" fmla="*/ 0 60000 65536"/>
                <a:gd name="T19" fmla="*/ 0 60000 65536"/>
                <a:gd name="T20" fmla="*/ 0 60000 65536"/>
                <a:gd name="T21" fmla="*/ 0 w 101"/>
                <a:gd name="T22" fmla="*/ 0 h 1"/>
                <a:gd name="T23" fmla="*/ 101 w 101"/>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1" h="1">
                  <a:moveTo>
                    <a:pt x="0" y="0"/>
                  </a:moveTo>
                  <a:lnTo>
                    <a:pt x="101" y="0"/>
                  </a:lnTo>
                  <a:lnTo>
                    <a:pt x="0" y="0"/>
                  </a:lnTo>
                  <a:close/>
                </a:path>
              </a:pathLst>
            </a:custGeom>
            <a:noFill/>
            <a:ln w="19050" cap="rnd">
              <a:solidFill>
                <a:srgbClr val="C33D13"/>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1050" b="0" i="0" u="none" strike="noStrike" kern="0" cap="none" spc="0" normalizeH="0" baseline="0" noProof="0">
                <a:ln>
                  <a:noFill/>
                </a:ln>
                <a:solidFill>
                  <a:schemeClr val="tx1">
                    <a:lumMod val="65000"/>
                    <a:lumOff val="35000"/>
                  </a:schemeClr>
                </a:solidFill>
                <a:effectLst/>
                <a:uLnTx/>
                <a:uFillTx/>
                <a:cs typeface="Arial" charset="0"/>
              </a:endParaRPr>
            </a:p>
          </p:txBody>
        </p:sp>
        <p:sp>
          <p:nvSpPr>
            <p:cNvPr id="593" name="Freeform 163">
              <a:extLst>
                <a:ext uri="{FF2B5EF4-FFF2-40B4-BE49-F238E27FC236}">
                  <a16:creationId xmlns:a16="http://schemas.microsoft.com/office/drawing/2014/main" id="{D62103C6-71DC-DD2D-52AF-D266BCACFF1B}"/>
                </a:ext>
              </a:extLst>
            </p:cNvPr>
            <p:cNvSpPr>
              <a:spLocks/>
            </p:cNvSpPr>
            <p:nvPr/>
          </p:nvSpPr>
          <p:spPr bwMode="auto">
            <a:xfrm>
              <a:off x="3945" y="3285"/>
              <a:ext cx="101" cy="4"/>
            </a:xfrm>
            <a:custGeom>
              <a:avLst/>
              <a:gdLst>
                <a:gd name="T0" fmla="*/ 0 w 101"/>
                <a:gd name="T1" fmla="*/ 0 h 4"/>
                <a:gd name="T2" fmla="*/ 101 w 101"/>
                <a:gd name="T3" fmla="*/ 0 h 4"/>
                <a:gd name="T4" fmla="*/ 101 w 101"/>
                <a:gd name="T5" fmla="*/ 4 h 4"/>
                <a:gd name="T6" fmla="*/ 0 w 101"/>
                <a:gd name="T7" fmla="*/ 4 h 4"/>
                <a:gd name="T8" fmla="*/ 0 w 101"/>
                <a:gd name="T9" fmla="*/ 0 h 4"/>
                <a:gd name="T10" fmla="*/ 0 w 101"/>
                <a:gd name="T11" fmla="*/ 0 h 4"/>
                <a:gd name="T12" fmla="*/ 0 w 101"/>
                <a:gd name="T13" fmla="*/ 0 h 4"/>
                <a:gd name="T14" fmla="*/ 0 60000 65536"/>
                <a:gd name="T15" fmla="*/ 0 60000 65536"/>
                <a:gd name="T16" fmla="*/ 0 60000 65536"/>
                <a:gd name="T17" fmla="*/ 0 60000 65536"/>
                <a:gd name="T18" fmla="*/ 0 60000 65536"/>
                <a:gd name="T19" fmla="*/ 0 60000 65536"/>
                <a:gd name="T20" fmla="*/ 0 60000 65536"/>
                <a:gd name="T21" fmla="*/ 0 w 101"/>
                <a:gd name="T22" fmla="*/ 0 h 4"/>
                <a:gd name="T23" fmla="*/ 101 w 101"/>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1" h="4">
                  <a:moveTo>
                    <a:pt x="0" y="0"/>
                  </a:moveTo>
                  <a:lnTo>
                    <a:pt x="101" y="0"/>
                  </a:lnTo>
                  <a:lnTo>
                    <a:pt x="101" y="4"/>
                  </a:lnTo>
                  <a:lnTo>
                    <a:pt x="0" y="4"/>
                  </a:lnTo>
                  <a:lnTo>
                    <a:pt x="0" y="0"/>
                  </a:lnTo>
                  <a:close/>
                </a:path>
              </a:pathLst>
            </a:custGeom>
            <a:noFill/>
            <a:ln w="19050" cap="rnd">
              <a:solidFill>
                <a:srgbClr val="C33D13"/>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1050" b="0" i="0" u="none" strike="noStrike" kern="0" cap="none" spc="0" normalizeH="0" baseline="0" noProof="0">
                <a:ln>
                  <a:noFill/>
                </a:ln>
                <a:solidFill>
                  <a:schemeClr val="tx1">
                    <a:lumMod val="65000"/>
                    <a:lumOff val="35000"/>
                  </a:schemeClr>
                </a:solidFill>
                <a:effectLst/>
                <a:uLnTx/>
                <a:uFillTx/>
                <a:cs typeface="Arial" charset="0"/>
              </a:endParaRPr>
            </a:p>
          </p:txBody>
        </p:sp>
        <p:sp>
          <p:nvSpPr>
            <p:cNvPr id="594" name="Line 164">
              <a:extLst>
                <a:ext uri="{FF2B5EF4-FFF2-40B4-BE49-F238E27FC236}">
                  <a16:creationId xmlns:a16="http://schemas.microsoft.com/office/drawing/2014/main" id="{1119425C-5FA0-6BEA-13A9-7B0C4D2FC9E3}"/>
                </a:ext>
              </a:extLst>
            </p:cNvPr>
            <p:cNvSpPr>
              <a:spLocks noChangeShapeType="1"/>
            </p:cNvSpPr>
            <p:nvPr/>
          </p:nvSpPr>
          <p:spPr bwMode="auto">
            <a:xfrm>
              <a:off x="3995" y="2932"/>
              <a:ext cx="0" cy="355"/>
            </a:xfrm>
            <a:prstGeom prst="line">
              <a:avLst/>
            </a:prstGeom>
            <a:noFill/>
            <a:ln w="19050">
              <a:solidFill>
                <a:srgbClr val="C33D13"/>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1050" b="0" i="0" u="none" strike="noStrike" kern="0" cap="none" spc="0" normalizeH="0" baseline="0" noProof="0">
                <a:ln>
                  <a:noFill/>
                </a:ln>
                <a:solidFill>
                  <a:schemeClr val="tx1">
                    <a:lumMod val="65000"/>
                    <a:lumOff val="35000"/>
                  </a:schemeClr>
                </a:solidFill>
                <a:effectLst/>
                <a:uLnTx/>
                <a:uFillTx/>
                <a:cs typeface="Arial" charset="0"/>
              </a:endParaRPr>
            </a:p>
          </p:txBody>
        </p:sp>
      </p:grpSp>
      <p:grpSp>
        <p:nvGrpSpPr>
          <p:cNvPr id="315" name="Group 165">
            <a:extLst>
              <a:ext uri="{FF2B5EF4-FFF2-40B4-BE49-F238E27FC236}">
                <a16:creationId xmlns:a16="http://schemas.microsoft.com/office/drawing/2014/main" id="{4083C8D1-32D4-8D91-DF54-56F86DF21A9F}"/>
              </a:ext>
            </a:extLst>
          </p:cNvPr>
          <p:cNvGrpSpPr>
            <a:grpSpLocks/>
          </p:cNvGrpSpPr>
          <p:nvPr/>
        </p:nvGrpSpPr>
        <p:grpSpPr bwMode="auto">
          <a:xfrm>
            <a:off x="2842944" y="4809403"/>
            <a:ext cx="115028" cy="365037"/>
            <a:chOff x="2752" y="2949"/>
            <a:chExt cx="100" cy="342"/>
          </a:xfrm>
        </p:grpSpPr>
        <p:sp>
          <p:nvSpPr>
            <p:cNvPr id="589" name="Freeform 166">
              <a:extLst>
                <a:ext uri="{FF2B5EF4-FFF2-40B4-BE49-F238E27FC236}">
                  <a16:creationId xmlns:a16="http://schemas.microsoft.com/office/drawing/2014/main" id="{5461483D-0DDA-4F74-B688-F8B4BC77539E}"/>
                </a:ext>
              </a:extLst>
            </p:cNvPr>
            <p:cNvSpPr>
              <a:spLocks/>
            </p:cNvSpPr>
            <p:nvPr/>
          </p:nvSpPr>
          <p:spPr bwMode="auto">
            <a:xfrm>
              <a:off x="2752" y="2949"/>
              <a:ext cx="100" cy="6"/>
            </a:xfrm>
            <a:custGeom>
              <a:avLst/>
              <a:gdLst>
                <a:gd name="T0" fmla="*/ 0 w 100"/>
                <a:gd name="T1" fmla="*/ 0 h 6"/>
                <a:gd name="T2" fmla="*/ 100 w 100"/>
                <a:gd name="T3" fmla="*/ 0 h 6"/>
                <a:gd name="T4" fmla="*/ 100 w 100"/>
                <a:gd name="T5" fmla="*/ 6 h 6"/>
                <a:gd name="T6" fmla="*/ 0 w 100"/>
                <a:gd name="T7" fmla="*/ 6 h 6"/>
                <a:gd name="T8" fmla="*/ 0 w 100"/>
                <a:gd name="T9" fmla="*/ 0 h 6"/>
                <a:gd name="T10" fmla="*/ 0 w 100"/>
                <a:gd name="T11" fmla="*/ 0 h 6"/>
                <a:gd name="T12" fmla="*/ 0 w 100"/>
                <a:gd name="T13" fmla="*/ 0 h 6"/>
                <a:gd name="T14" fmla="*/ 0 60000 65536"/>
                <a:gd name="T15" fmla="*/ 0 60000 65536"/>
                <a:gd name="T16" fmla="*/ 0 60000 65536"/>
                <a:gd name="T17" fmla="*/ 0 60000 65536"/>
                <a:gd name="T18" fmla="*/ 0 60000 65536"/>
                <a:gd name="T19" fmla="*/ 0 60000 65536"/>
                <a:gd name="T20" fmla="*/ 0 60000 65536"/>
                <a:gd name="T21" fmla="*/ 0 w 100"/>
                <a:gd name="T22" fmla="*/ 0 h 6"/>
                <a:gd name="T23" fmla="*/ 100 w 100"/>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0" h="6">
                  <a:moveTo>
                    <a:pt x="0" y="0"/>
                  </a:moveTo>
                  <a:lnTo>
                    <a:pt x="100" y="0"/>
                  </a:lnTo>
                  <a:lnTo>
                    <a:pt x="100" y="6"/>
                  </a:lnTo>
                  <a:lnTo>
                    <a:pt x="0" y="6"/>
                  </a:lnTo>
                  <a:lnTo>
                    <a:pt x="0" y="0"/>
                  </a:lnTo>
                  <a:close/>
                </a:path>
              </a:pathLst>
            </a:custGeom>
            <a:noFill/>
            <a:ln w="19050" cap="rnd">
              <a:solidFill>
                <a:srgbClr val="C33D13"/>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1050" b="0" i="0" u="none" strike="noStrike" kern="0" cap="none" spc="0" normalizeH="0" baseline="0" noProof="0">
                <a:ln>
                  <a:noFill/>
                </a:ln>
                <a:solidFill>
                  <a:schemeClr val="tx1">
                    <a:lumMod val="65000"/>
                    <a:lumOff val="35000"/>
                  </a:schemeClr>
                </a:solidFill>
                <a:effectLst/>
                <a:uLnTx/>
                <a:uFillTx/>
                <a:cs typeface="Arial" charset="0"/>
              </a:endParaRPr>
            </a:p>
          </p:txBody>
        </p:sp>
        <p:sp>
          <p:nvSpPr>
            <p:cNvPr id="590" name="Freeform 167">
              <a:extLst>
                <a:ext uri="{FF2B5EF4-FFF2-40B4-BE49-F238E27FC236}">
                  <a16:creationId xmlns:a16="http://schemas.microsoft.com/office/drawing/2014/main" id="{F66192EB-781A-BE13-0FAE-4E0EF4DCAB27}"/>
                </a:ext>
              </a:extLst>
            </p:cNvPr>
            <p:cNvSpPr>
              <a:spLocks/>
            </p:cNvSpPr>
            <p:nvPr/>
          </p:nvSpPr>
          <p:spPr bwMode="auto">
            <a:xfrm>
              <a:off x="2752" y="3285"/>
              <a:ext cx="100" cy="1"/>
            </a:xfrm>
            <a:custGeom>
              <a:avLst/>
              <a:gdLst>
                <a:gd name="T0" fmla="*/ 0 w 100"/>
                <a:gd name="T1" fmla="*/ 0 h 1"/>
                <a:gd name="T2" fmla="*/ 100 w 100"/>
                <a:gd name="T3" fmla="*/ 0 h 1"/>
                <a:gd name="T4" fmla="*/ 100 w 100"/>
                <a:gd name="T5" fmla="*/ 0 h 1"/>
                <a:gd name="T6" fmla="*/ 0 w 100"/>
                <a:gd name="T7" fmla="*/ 0 h 1"/>
                <a:gd name="T8" fmla="*/ 0 w 100"/>
                <a:gd name="T9" fmla="*/ 0 h 1"/>
                <a:gd name="T10" fmla="*/ 0 w 100"/>
                <a:gd name="T11" fmla="*/ 0 h 1"/>
                <a:gd name="T12" fmla="*/ 0 w 100"/>
                <a:gd name="T13" fmla="*/ 0 h 1"/>
                <a:gd name="T14" fmla="*/ 0 60000 65536"/>
                <a:gd name="T15" fmla="*/ 0 60000 65536"/>
                <a:gd name="T16" fmla="*/ 0 60000 65536"/>
                <a:gd name="T17" fmla="*/ 0 60000 65536"/>
                <a:gd name="T18" fmla="*/ 0 60000 65536"/>
                <a:gd name="T19" fmla="*/ 0 60000 65536"/>
                <a:gd name="T20" fmla="*/ 0 60000 65536"/>
                <a:gd name="T21" fmla="*/ 0 w 100"/>
                <a:gd name="T22" fmla="*/ 0 h 1"/>
                <a:gd name="T23" fmla="*/ 100 w 100"/>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0" h="1">
                  <a:moveTo>
                    <a:pt x="0" y="0"/>
                  </a:moveTo>
                  <a:lnTo>
                    <a:pt x="100" y="0"/>
                  </a:lnTo>
                  <a:lnTo>
                    <a:pt x="0" y="0"/>
                  </a:lnTo>
                  <a:close/>
                </a:path>
              </a:pathLst>
            </a:custGeom>
            <a:noFill/>
            <a:ln w="19050" cap="rnd">
              <a:solidFill>
                <a:srgbClr val="C33D13"/>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1050" b="0" i="0" u="none" strike="noStrike" kern="0" cap="none" spc="0" normalizeH="0" baseline="0" noProof="0">
                <a:ln>
                  <a:noFill/>
                </a:ln>
                <a:solidFill>
                  <a:schemeClr val="tx1">
                    <a:lumMod val="65000"/>
                    <a:lumOff val="35000"/>
                  </a:schemeClr>
                </a:solidFill>
                <a:effectLst/>
                <a:uLnTx/>
                <a:uFillTx/>
                <a:cs typeface="Arial" charset="0"/>
              </a:endParaRPr>
            </a:p>
          </p:txBody>
        </p:sp>
        <p:sp>
          <p:nvSpPr>
            <p:cNvPr id="591" name="Line 168">
              <a:extLst>
                <a:ext uri="{FF2B5EF4-FFF2-40B4-BE49-F238E27FC236}">
                  <a16:creationId xmlns:a16="http://schemas.microsoft.com/office/drawing/2014/main" id="{7FC38371-AE45-B935-9ED8-808F7E910885}"/>
                </a:ext>
              </a:extLst>
            </p:cNvPr>
            <p:cNvSpPr>
              <a:spLocks noChangeShapeType="1"/>
            </p:cNvSpPr>
            <p:nvPr/>
          </p:nvSpPr>
          <p:spPr bwMode="auto">
            <a:xfrm>
              <a:off x="2802" y="2949"/>
              <a:ext cx="0" cy="342"/>
            </a:xfrm>
            <a:prstGeom prst="line">
              <a:avLst/>
            </a:prstGeom>
            <a:noFill/>
            <a:ln w="19050">
              <a:solidFill>
                <a:srgbClr val="C33D13"/>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1050" b="0" i="0" u="none" strike="noStrike" kern="0" cap="none" spc="0" normalizeH="0" baseline="0" noProof="0">
                <a:ln>
                  <a:noFill/>
                </a:ln>
                <a:solidFill>
                  <a:schemeClr val="tx1">
                    <a:lumMod val="65000"/>
                    <a:lumOff val="35000"/>
                  </a:schemeClr>
                </a:solidFill>
                <a:effectLst/>
                <a:uLnTx/>
                <a:uFillTx/>
                <a:cs typeface="Arial" charset="0"/>
              </a:endParaRPr>
            </a:p>
          </p:txBody>
        </p:sp>
      </p:grpSp>
      <p:grpSp>
        <p:nvGrpSpPr>
          <p:cNvPr id="316" name="Group 169">
            <a:extLst>
              <a:ext uri="{FF2B5EF4-FFF2-40B4-BE49-F238E27FC236}">
                <a16:creationId xmlns:a16="http://schemas.microsoft.com/office/drawing/2014/main" id="{8A6A9520-3D24-1353-AF35-04B50DF653B3}"/>
              </a:ext>
            </a:extLst>
          </p:cNvPr>
          <p:cNvGrpSpPr>
            <a:grpSpLocks/>
          </p:cNvGrpSpPr>
          <p:nvPr/>
        </p:nvGrpSpPr>
        <p:grpSpPr bwMode="auto">
          <a:xfrm>
            <a:off x="2158645" y="4755410"/>
            <a:ext cx="122070" cy="396729"/>
            <a:chOff x="2155" y="2900"/>
            <a:chExt cx="106" cy="370"/>
          </a:xfrm>
        </p:grpSpPr>
        <p:sp>
          <p:nvSpPr>
            <p:cNvPr id="586" name="Freeform 170">
              <a:extLst>
                <a:ext uri="{FF2B5EF4-FFF2-40B4-BE49-F238E27FC236}">
                  <a16:creationId xmlns:a16="http://schemas.microsoft.com/office/drawing/2014/main" id="{A86A2364-418D-14A4-C944-2FE0CC256559}"/>
                </a:ext>
              </a:extLst>
            </p:cNvPr>
            <p:cNvSpPr>
              <a:spLocks/>
            </p:cNvSpPr>
            <p:nvPr/>
          </p:nvSpPr>
          <p:spPr bwMode="auto">
            <a:xfrm>
              <a:off x="2155" y="2900"/>
              <a:ext cx="106" cy="6"/>
            </a:xfrm>
            <a:custGeom>
              <a:avLst/>
              <a:gdLst>
                <a:gd name="T0" fmla="*/ 0 w 106"/>
                <a:gd name="T1" fmla="*/ 0 h 6"/>
                <a:gd name="T2" fmla="*/ 106 w 106"/>
                <a:gd name="T3" fmla="*/ 0 h 6"/>
                <a:gd name="T4" fmla="*/ 106 w 106"/>
                <a:gd name="T5" fmla="*/ 6 h 6"/>
                <a:gd name="T6" fmla="*/ 0 w 106"/>
                <a:gd name="T7" fmla="*/ 6 h 6"/>
                <a:gd name="T8" fmla="*/ 0 w 106"/>
                <a:gd name="T9" fmla="*/ 0 h 6"/>
                <a:gd name="T10" fmla="*/ 0 w 106"/>
                <a:gd name="T11" fmla="*/ 0 h 6"/>
                <a:gd name="T12" fmla="*/ 0 w 106"/>
                <a:gd name="T13" fmla="*/ 0 h 6"/>
                <a:gd name="T14" fmla="*/ 0 60000 65536"/>
                <a:gd name="T15" fmla="*/ 0 60000 65536"/>
                <a:gd name="T16" fmla="*/ 0 60000 65536"/>
                <a:gd name="T17" fmla="*/ 0 60000 65536"/>
                <a:gd name="T18" fmla="*/ 0 60000 65536"/>
                <a:gd name="T19" fmla="*/ 0 60000 65536"/>
                <a:gd name="T20" fmla="*/ 0 60000 65536"/>
                <a:gd name="T21" fmla="*/ 0 w 106"/>
                <a:gd name="T22" fmla="*/ 0 h 6"/>
                <a:gd name="T23" fmla="*/ 106 w 106"/>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6" h="6">
                  <a:moveTo>
                    <a:pt x="0" y="0"/>
                  </a:moveTo>
                  <a:lnTo>
                    <a:pt x="106" y="0"/>
                  </a:lnTo>
                  <a:lnTo>
                    <a:pt x="106" y="6"/>
                  </a:lnTo>
                  <a:lnTo>
                    <a:pt x="0" y="6"/>
                  </a:lnTo>
                  <a:lnTo>
                    <a:pt x="0" y="0"/>
                  </a:lnTo>
                  <a:close/>
                </a:path>
              </a:pathLst>
            </a:custGeom>
            <a:solidFill>
              <a:srgbClr val="EA2427"/>
            </a:solidFill>
            <a:ln w="19050">
              <a:solidFill>
                <a:srgbClr val="C33D13"/>
              </a:solidFill>
              <a:miter lim="800000"/>
              <a:headEnd/>
              <a:tailEnd/>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1050" b="0" i="0" u="none" strike="noStrike" kern="0" cap="none" spc="0" normalizeH="0" baseline="0" noProof="0">
                <a:ln>
                  <a:noFill/>
                </a:ln>
                <a:solidFill>
                  <a:schemeClr val="tx1">
                    <a:lumMod val="65000"/>
                    <a:lumOff val="35000"/>
                  </a:schemeClr>
                </a:solidFill>
                <a:effectLst/>
                <a:uLnTx/>
                <a:uFillTx/>
                <a:cs typeface="Arial" charset="0"/>
              </a:endParaRPr>
            </a:p>
          </p:txBody>
        </p:sp>
        <p:sp>
          <p:nvSpPr>
            <p:cNvPr id="587" name="Freeform 171">
              <a:extLst>
                <a:ext uri="{FF2B5EF4-FFF2-40B4-BE49-F238E27FC236}">
                  <a16:creationId xmlns:a16="http://schemas.microsoft.com/office/drawing/2014/main" id="{4C6B40DC-0C04-C9C7-2C46-12535DFAD44D}"/>
                </a:ext>
              </a:extLst>
            </p:cNvPr>
            <p:cNvSpPr>
              <a:spLocks/>
            </p:cNvSpPr>
            <p:nvPr/>
          </p:nvSpPr>
          <p:spPr bwMode="auto">
            <a:xfrm>
              <a:off x="2155" y="3269"/>
              <a:ext cx="106" cy="1"/>
            </a:xfrm>
            <a:custGeom>
              <a:avLst/>
              <a:gdLst>
                <a:gd name="T0" fmla="*/ 0 w 106"/>
                <a:gd name="T1" fmla="*/ 0 h 1"/>
                <a:gd name="T2" fmla="*/ 106 w 106"/>
                <a:gd name="T3" fmla="*/ 0 h 1"/>
                <a:gd name="T4" fmla="*/ 106 w 106"/>
                <a:gd name="T5" fmla="*/ 0 h 1"/>
                <a:gd name="T6" fmla="*/ 0 w 106"/>
                <a:gd name="T7" fmla="*/ 0 h 1"/>
                <a:gd name="T8" fmla="*/ 0 w 106"/>
                <a:gd name="T9" fmla="*/ 0 h 1"/>
                <a:gd name="T10" fmla="*/ 0 w 106"/>
                <a:gd name="T11" fmla="*/ 0 h 1"/>
                <a:gd name="T12" fmla="*/ 0 w 106"/>
                <a:gd name="T13" fmla="*/ 0 h 1"/>
                <a:gd name="T14" fmla="*/ 0 60000 65536"/>
                <a:gd name="T15" fmla="*/ 0 60000 65536"/>
                <a:gd name="T16" fmla="*/ 0 60000 65536"/>
                <a:gd name="T17" fmla="*/ 0 60000 65536"/>
                <a:gd name="T18" fmla="*/ 0 60000 65536"/>
                <a:gd name="T19" fmla="*/ 0 60000 65536"/>
                <a:gd name="T20" fmla="*/ 0 60000 65536"/>
                <a:gd name="T21" fmla="*/ 0 w 106"/>
                <a:gd name="T22" fmla="*/ 0 h 1"/>
                <a:gd name="T23" fmla="*/ 106 w 106"/>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6" h="1">
                  <a:moveTo>
                    <a:pt x="0" y="0"/>
                  </a:moveTo>
                  <a:lnTo>
                    <a:pt x="106" y="0"/>
                  </a:lnTo>
                  <a:lnTo>
                    <a:pt x="0" y="0"/>
                  </a:lnTo>
                  <a:close/>
                </a:path>
              </a:pathLst>
            </a:custGeom>
            <a:noFill/>
            <a:ln w="19050" cap="rnd">
              <a:solidFill>
                <a:srgbClr val="C33D13"/>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1050" b="0" i="0" u="none" strike="noStrike" kern="0" cap="none" spc="0" normalizeH="0" baseline="0" noProof="0">
                <a:ln>
                  <a:noFill/>
                </a:ln>
                <a:solidFill>
                  <a:schemeClr val="tx1">
                    <a:lumMod val="65000"/>
                    <a:lumOff val="35000"/>
                  </a:schemeClr>
                </a:solidFill>
                <a:effectLst/>
                <a:uLnTx/>
                <a:uFillTx/>
                <a:cs typeface="Arial" charset="0"/>
              </a:endParaRPr>
            </a:p>
          </p:txBody>
        </p:sp>
        <p:sp>
          <p:nvSpPr>
            <p:cNvPr id="588" name="Line 172">
              <a:extLst>
                <a:ext uri="{FF2B5EF4-FFF2-40B4-BE49-F238E27FC236}">
                  <a16:creationId xmlns:a16="http://schemas.microsoft.com/office/drawing/2014/main" id="{8EF9566A-16C8-558C-6EB9-64B28AE9AC8E}"/>
                </a:ext>
              </a:extLst>
            </p:cNvPr>
            <p:cNvSpPr>
              <a:spLocks noChangeShapeType="1"/>
            </p:cNvSpPr>
            <p:nvPr/>
          </p:nvSpPr>
          <p:spPr bwMode="auto">
            <a:xfrm>
              <a:off x="2206" y="2906"/>
              <a:ext cx="0" cy="361"/>
            </a:xfrm>
            <a:prstGeom prst="line">
              <a:avLst/>
            </a:prstGeom>
            <a:noFill/>
            <a:ln w="19050">
              <a:solidFill>
                <a:srgbClr val="C33D13"/>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1050" b="0" i="0" u="none" strike="noStrike" kern="0" cap="none" spc="0" normalizeH="0" baseline="0" noProof="0">
                <a:ln>
                  <a:noFill/>
                </a:ln>
                <a:solidFill>
                  <a:schemeClr val="tx1">
                    <a:lumMod val="65000"/>
                    <a:lumOff val="35000"/>
                  </a:schemeClr>
                </a:solidFill>
                <a:effectLst/>
                <a:uLnTx/>
                <a:uFillTx/>
                <a:cs typeface="Arial" charset="0"/>
              </a:endParaRPr>
            </a:p>
          </p:txBody>
        </p:sp>
      </p:grpSp>
      <p:grpSp>
        <p:nvGrpSpPr>
          <p:cNvPr id="317" name="Group 173">
            <a:extLst>
              <a:ext uri="{FF2B5EF4-FFF2-40B4-BE49-F238E27FC236}">
                <a16:creationId xmlns:a16="http://schemas.microsoft.com/office/drawing/2014/main" id="{FB549ED7-7E1E-EBB7-3F93-8088C9220687}"/>
              </a:ext>
            </a:extLst>
          </p:cNvPr>
          <p:cNvGrpSpPr>
            <a:grpSpLocks/>
          </p:cNvGrpSpPr>
          <p:nvPr/>
        </p:nvGrpSpPr>
        <p:grpSpPr bwMode="auto">
          <a:xfrm>
            <a:off x="1650409" y="4787101"/>
            <a:ext cx="115028" cy="349779"/>
            <a:chOff x="1712" y="2929"/>
            <a:chExt cx="100" cy="327"/>
          </a:xfrm>
        </p:grpSpPr>
        <p:sp>
          <p:nvSpPr>
            <p:cNvPr id="583" name="Freeform 174">
              <a:extLst>
                <a:ext uri="{FF2B5EF4-FFF2-40B4-BE49-F238E27FC236}">
                  <a16:creationId xmlns:a16="http://schemas.microsoft.com/office/drawing/2014/main" id="{42BF6A71-E62A-8027-89C8-8F49BB2F9D57}"/>
                </a:ext>
              </a:extLst>
            </p:cNvPr>
            <p:cNvSpPr>
              <a:spLocks/>
            </p:cNvSpPr>
            <p:nvPr/>
          </p:nvSpPr>
          <p:spPr bwMode="auto">
            <a:xfrm>
              <a:off x="1712" y="2929"/>
              <a:ext cx="100" cy="4"/>
            </a:xfrm>
            <a:custGeom>
              <a:avLst/>
              <a:gdLst>
                <a:gd name="T0" fmla="*/ 0 w 100"/>
                <a:gd name="T1" fmla="*/ 0 h 4"/>
                <a:gd name="T2" fmla="*/ 100 w 100"/>
                <a:gd name="T3" fmla="*/ 0 h 4"/>
                <a:gd name="T4" fmla="*/ 100 w 100"/>
                <a:gd name="T5" fmla="*/ 4 h 4"/>
                <a:gd name="T6" fmla="*/ 0 w 100"/>
                <a:gd name="T7" fmla="*/ 4 h 4"/>
                <a:gd name="T8" fmla="*/ 0 w 100"/>
                <a:gd name="T9" fmla="*/ 0 h 4"/>
                <a:gd name="T10" fmla="*/ 0 w 100"/>
                <a:gd name="T11" fmla="*/ 0 h 4"/>
                <a:gd name="T12" fmla="*/ 0 w 100"/>
                <a:gd name="T13" fmla="*/ 0 h 4"/>
                <a:gd name="T14" fmla="*/ 0 60000 65536"/>
                <a:gd name="T15" fmla="*/ 0 60000 65536"/>
                <a:gd name="T16" fmla="*/ 0 60000 65536"/>
                <a:gd name="T17" fmla="*/ 0 60000 65536"/>
                <a:gd name="T18" fmla="*/ 0 60000 65536"/>
                <a:gd name="T19" fmla="*/ 0 60000 65536"/>
                <a:gd name="T20" fmla="*/ 0 60000 65536"/>
                <a:gd name="T21" fmla="*/ 0 w 100"/>
                <a:gd name="T22" fmla="*/ 0 h 4"/>
                <a:gd name="T23" fmla="*/ 100 w 100"/>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0" h="4">
                  <a:moveTo>
                    <a:pt x="0" y="0"/>
                  </a:moveTo>
                  <a:lnTo>
                    <a:pt x="100" y="0"/>
                  </a:lnTo>
                  <a:lnTo>
                    <a:pt x="100" y="4"/>
                  </a:lnTo>
                  <a:lnTo>
                    <a:pt x="0" y="4"/>
                  </a:lnTo>
                  <a:lnTo>
                    <a:pt x="0" y="0"/>
                  </a:lnTo>
                  <a:close/>
                </a:path>
              </a:pathLst>
            </a:custGeom>
            <a:noFill/>
            <a:ln w="19050" cap="rnd">
              <a:solidFill>
                <a:srgbClr val="C33D13"/>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1050" b="0" i="0" u="none" strike="noStrike" kern="0" cap="none" spc="0" normalizeH="0" baseline="0" noProof="0">
                <a:ln>
                  <a:noFill/>
                </a:ln>
                <a:solidFill>
                  <a:schemeClr val="tx1">
                    <a:lumMod val="65000"/>
                    <a:lumOff val="35000"/>
                  </a:schemeClr>
                </a:solidFill>
                <a:effectLst/>
                <a:uLnTx/>
                <a:uFillTx/>
                <a:cs typeface="Arial" charset="0"/>
              </a:endParaRPr>
            </a:p>
          </p:txBody>
        </p:sp>
        <p:sp>
          <p:nvSpPr>
            <p:cNvPr id="584" name="Line 175">
              <a:extLst>
                <a:ext uri="{FF2B5EF4-FFF2-40B4-BE49-F238E27FC236}">
                  <a16:creationId xmlns:a16="http://schemas.microsoft.com/office/drawing/2014/main" id="{706034E8-46B3-D24C-0DB1-1BC3020B5133}"/>
                </a:ext>
              </a:extLst>
            </p:cNvPr>
            <p:cNvSpPr>
              <a:spLocks noChangeShapeType="1"/>
            </p:cNvSpPr>
            <p:nvPr/>
          </p:nvSpPr>
          <p:spPr bwMode="auto">
            <a:xfrm>
              <a:off x="1758" y="2930"/>
              <a:ext cx="0" cy="326"/>
            </a:xfrm>
            <a:prstGeom prst="line">
              <a:avLst/>
            </a:prstGeom>
            <a:noFill/>
            <a:ln w="19050">
              <a:solidFill>
                <a:srgbClr val="C33D13"/>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1050" b="0" i="0" u="none" strike="noStrike" kern="0" cap="none" spc="0" normalizeH="0" baseline="0" noProof="0">
                <a:ln>
                  <a:noFill/>
                </a:ln>
                <a:solidFill>
                  <a:schemeClr val="tx1">
                    <a:lumMod val="65000"/>
                    <a:lumOff val="35000"/>
                  </a:schemeClr>
                </a:solidFill>
                <a:effectLst/>
                <a:uLnTx/>
                <a:uFillTx/>
                <a:cs typeface="Arial" charset="0"/>
              </a:endParaRPr>
            </a:p>
          </p:txBody>
        </p:sp>
        <p:sp>
          <p:nvSpPr>
            <p:cNvPr id="585" name="Freeform 176">
              <a:extLst>
                <a:ext uri="{FF2B5EF4-FFF2-40B4-BE49-F238E27FC236}">
                  <a16:creationId xmlns:a16="http://schemas.microsoft.com/office/drawing/2014/main" id="{BB7ECBC9-0F81-0C15-F989-844CB0FAB2C4}"/>
                </a:ext>
              </a:extLst>
            </p:cNvPr>
            <p:cNvSpPr>
              <a:spLocks/>
            </p:cNvSpPr>
            <p:nvPr/>
          </p:nvSpPr>
          <p:spPr bwMode="auto">
            <a:xfrm>
              <a:off x="1712" y="3253"/>
              <a:ext cx="100" cy="1"/>
            </a:xfrm>
            <a:custGeom>
              <a:avLst/>
              <a:gdLst>
                <a:gd name="T0" fmla="*/ 0 w 100"/>
                <a:gd name="T1" fmla="*/ 0 h 1"/>
                <a:gd name="T2" fmla="*/ 100 w 100"/>
                <a:gd name="T3" fmla="*/ 0 h 1"/>
                <a:gd name="T4" fmla="*/ 100 w 100"/>
                <a:gd name="T5" fmla="*/ 0 h 1"/>
                <a:gd name="T6" fmla="*/ 0 w 100"/>
                <a:gd name="T7" fmla="*/ 0 h 1"/>
                <a:gd name="T8" fmla="*/ 0 w 100"/>
                <a:gd name="T9" fmla="*/ 0 h 1"/>
                <a:gd name="T10" fmla="*/ 0 w 100"/>
                <a:gd name="T11" fmla="*/ 0 h 1"/>
                <a:gd name="T12" fmla="*/ 0 w 100"/>
                <a:gd name="T13" fmla="*/ 0 h 1"/>
                <a:gd name="T14" fmla="*/ 0 60000 65536"/>
                <a:gd name="T15" fmla="*/ 0 60000 65536"/>
                <a:gd name="T16" fmla="*/ 0 60000 65536"/>
                <a:gd name="T17" fmla="*/ 0 60000 65536"/>
                <a:gd name="T18" fmla="*/ 0 60000 65536"/>
                <a:gd name="T19" fmla="*/ 0 60000 65536"/>
                <a:gd name="T20" fmla="*/ 0 60000 65536"/>
                <a:gd name="T21" fmla="*/ 0 w 100"/>
                <a:gd name="T22" fmla="*/ 0 h 1"/>
                <a:gd name="T23" fmla="*/ 100 w 100"/>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0" h="1">
                  <a:moveTo>
                    <a:pt x="0" y="0"/>
                  </a:moveTo>
                  <a:lnTo>
                    <a:pt x="100" y="0"/>
                  </a:lnTo>
                  <a:lnTo>
                    <a:pt x="0" y="0"/>
                  </a:lnTo>
                  <a:close/>
                </a:path>
              </a:pathLst>
            </a:custGeom>
            <a:noFill/>
            <a:ln w="19050" cap="rnd">
              <a:solidFill>
                <a:srgbClr val="C33D13"/>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1050" b="0" i="0" u="none" strike="noStrike" kern="0" cap="none" spc="0" normalizeH="0" baseline="0" noProof="0">
                <a:ln>
                  <a:noFill/>
                </a:ln>
                <a:solidFill>
                  <a:schemeClr val="tx1">
                    <a:lumMod val="65000"/>
                    <a:lumOff val="35000"/>
                  </a:schemeClr>
                </a:solidFill>
                <a:effectLst/>
                <a:uLnTx/>
                <a:uFillTx/>
                <a:cs typeface="Arial" charset="0"/>
              </a:endParaRPr>
            </a:p>
          </p:txBody>
        </p:sp>
      </p:grpSp>
      <p:grpSp>
        <p:nvGrpSpPr>
          <p:cNvPr id="318" name="Group 177">
            <a:extLst>
              <a:ext uri="{FF2B5EF4-FFF2-40B4-BE49-F238E27FC236}">
                <a16:creationId xmlns:a16="http://schemas.microsoft.com/office/drawing/2014/main" id="{ADB77A2B-4067-7B1A-5A4C-A2D915EEA02B}"/>
              </a:ext>
            </a:extLst>
          </p:cNvPr>
          <p:cNvGrpSpPr>
            <a:grpSpLocks/>
          </p:cNvGrpSpPr>
          <p:nvPr/>
        </p:nvGrpSpPr>
        <p:grpSpPr bwMode="auto">
          <a:xfrm>
            <a:off x="3526069" y="4642730"/>
            <a:ext cx="117375" cy="529363"/>
            <a:chOff x="3347" y="2794"/>
            <a:chExt cx="102" cy="494"/>
          </a:xfrm>
        </p:grpSpPr>
        <p:sp>
          <p:nvSpPr>
            <p:cNvPr id="568" name="Freeform 178">
              <a:extLst>
                <a:ext uri="{FF2B5EF4-FFF2-40B4-BE49-F238E27FC236}">
                  <a16:creationId xmlns:a16="http://schemas.microsoft.com/office/drawing/2014/main" id="{DC2A37A7-F3ED-C48F-9F1A-BCCAF12295FB}"/>
                </a:ext>
              </a:extLst>
            </p:cNvPr>
            <p:cNvSpPr>
              <a:spLocks/>
            </p:cNvSpPr>
            <p:nvPr/>
          </p:nvSpPr>
          <p:spPr bwMode="auto">
            <a:xfrm>
              <a:off x="3347" y="2794"/>
              <a:ext cx="102" cy="2"/>
            </a:xfrm>
            <a:custGeom>
              <a:avLst/>
              <a:gdLst>
                <a:gd name="T0" fmla="*/ 0 w 102"/>
                <a:gd name="T1" fmla="*/ 0 h 2"/>
                <a:gd name="T2" fmla="*/ 102 w 102"/>
                <a:gd name="T3" fmla="*/ 0 h 2"/>
                <a:gd name="T4" fmla="*/ 102 w 102"/>
                <a:gd name="T5" fmla="*/ 2 h 2"/>
                <a:gd name="T6" fmla="*/ 0 w 102"/>
                <a:gd name="T7" fmla="*/ 2 h 2"/>
                <a:gd name="T8" fmla="*/ 0 w 102"/>
                <a:gd name="T9" fmla="*/ 0 h 2"/>
                <a:gd name="T10" fmla="*/ 0 w 102"/>
                <a:gd name="T11" fmla="*/ 0 h 2"/>
                <a:gd name="T12" fmla="*/ 0 w 102"/>
                <a:gd name="T13" fmla="*/ 0 h 2"/>
                <a:gd name="T14" fmla="*/ 0 60000 65536"/>
                <a:gd name="T15" fmla="*/ 0 60000 65536"/>
                <a:gd name="T16" fmla="*/ 0 60000 65536"/>
                <a:gd name="T17" fmla="*/ 0 60000 65536"/>
                <a:gd name="T18" fmla="*/ 0 60000 65536"/>
                <a:gd name="T19" fmla="*/ 0 60000 65536"/>
                <a:gd name="T20" fmla="*/ 0 60000 65536"/>
                <a:gd name="T21" fmla="*/ 0 w 102"/>
                <a:gd name="T22" fmla="*/ 0 h 2"/>
                <a:gd name="T23" fmla="*/ 102 w 102"/>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2" h="2">
                  <a:moveTo>
                    <a:pt x="0" y="0"/>
                  </a:moveTo>
                  <a:lnTo>
                    <a:pt x="102" y="0"/>
                  </a:lnTo>
                  <a:lnTo>
                    <a:pt x="102" y="2"/>
                  </a:lnTo>
                  <a:lnTo>
                    <a:pt x="0" y="2"/>
                  </a:lnTo>
                  <a:lnTo>
                    <a:pt x="0" y="0"/>
                  </a:lnTo>
                  <a:close/>
                </a:path>
              </a:pathLst>
            </a:custGeom>
            <a:noFill/>
            <a:ln w="19050" cap="rnd">
              <a:solidFill>
                <a:srgbClr val="C33D13"/>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1050" b="0" i="0" u="none" strike="noStrike" kern="0" cap="none" spc="0" normalizeH="0" baseline="0" noProof="0">
                <a:ln>
                  <a:noFill/>
                </a:ln>
                <a:solidFill>
                  <a:schemeClr val="tx1">
                    <a:lumMod val="65000"/>
                    <a:lumOff val="35000"/>
                  </a:schemeClr>
                </a:solidFill>
                <a:effectLst/>
                <a:uLnTx/>
                <a:uFillTx/>
                <a:cs typeface="Arial" charset="0"/>
              </a:endParaRPr>
            </a:p>
          </p:txBody>
        </p:sp>
        <p:sp>
          <p:nvSpPr>
            <p:cNvPr id="569" name="Line 179">
              <a:extLst>
                <a:ext uri="{FF2B5EF4-FFF2-40B4-BE49-F238E27FC236}">
                  <a16:creationId xmlns:a16="http://schemas.microsoft.com/office/drawing/2014/main" id="{E778402D-DE31-92F1-85B2-D915336FD383}"/>
                </a:ext>
              </a:extLst>
            </p:cNvPr>
            <p:cNvSpPr>
              <a:spLocks noChangeShapeType="1"/>
            </p:cNvSpPr>
            <p:nvPr/>
          </p:nvSpPr>
          <p:spPr bwMode="auto">
            <a:xfrm>
              <a:off x="3394" y="2794"/>
              <a:ext cx="0" cy="494"/>
            </a:xfrm>
            <a:prstGeom prst="line">
              <a:avLst/>
            </a:prstGeom>
            <a:noFill/>
            <a:ln w="19050">
              <a:solidFill>
                <a:srgbClr val="C33D13"/>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1050" b="0" i="0" u="none" strike="noStrike" kern="0" cap="none" spc="0" normalizeH="0" baseline="0" noProof="0">
                <a:ln>
                  <a:noFill/>
                </a:ln>
                <a:solidFill>
                  <a:schemeClr val="tx1">
                    <a:lumMod val="65000"/>
                    <a:lumOff val="35000"/>
                  </a:schemeClr>
                </a:solidFill>
                <a:effectLst/>
                <a:uLnTx/>
                <a:uFillTx/>
                <a:cs typeface="Arial" charset="0"/>
              </a:endParaRPr>
            </a:p>
          </p:txBody>
        </p:sp>
        <p:sp>
          <p:nvSpPr>
            <p:cNvPr id="570" name="Freeform 180">
              <a:extLst>
                <a:ext uri="{FF2B5EF4-FFF2-40B4-BE49-F238E27FC236}">
                  <a16:creationId xmlns:a16="http://schemas.microsoft.com/office/drawing/2014/main" id="{81B042CA-6C0F-582D-4C39-73CBE7C4DC2A}"/>
                </a:ext>
              </a:extLst>
            </p:cNvPr>
            <p:cNvSpPr>
              <a:spLocks/>
            </p:cNvSpPr>
            <p:nvPr/>
          </p:nvSpPr>
          <p:spPr bwMode="auto">
            <a:xfrm>
              <a:off x="3347" y="3285"/>
              <a:ext cx="102" cy="1"/>
            </a:xfrm>
            <a:custGeom>
              <a:avLst/>
              <a:gdLst>
                <a:gd name="T0" fmla="*/ 0 w 102"/>
                <a:gd name="T1" fmla="*/ 0 h 1"/>
                <a:gd name="T2" fmla="*/ 102 w 102"/>
                <a:gd name="T3" fmla="*/ 0 h 1"/>
                <a:gd name="T4" fmla="*/ 102 w 102"/>
                <a:gd name="T5" fmla="*/ 0 h 1"/>
                <a:gd name="T6" fmla="*/ 0 w 102"/>
                <a:gd name="T7" fmla="*/ 0 h 1"/>
                <a:gd name="T8" fmla="*/ 0 w 102"/>
                <a:gd name="T9" fmla="*/ 0 h 1"/>
                <a:gd name="T10" fmla="*/ 0 w 102"/>
                <a:gd name="T11" fmla="*/ 0 h 1"/>
                <a:gd name="T12" fmla="*/ 0 w 102"/>
                <a:gd name="T13" fmla="*/ 0 h 1"/>
                <a:gd name="T14" fmla="*/ 0 60000 65536"/>
                <a:gd name="T15" fmla="*/ 0 60000 65536"/>
                <a:gd name="T16" fmla="*/ 0 60000 65536"/>
                <a:gd name="T17" fmla="*/ 0 60000 65536"/>
                <a:gd name="T18" fmla="*/ 0 60000 65536"/>
                <a:gd name="T19" fmla="*/ 0 60000 65536"/>
                <a:gd name="T20" fmla="*/ 0 60000 65536"/>
                <a:gd name="T21" fmla="*/ 0 w 102"/>
                <a:gd name="T22" fmla="*/ 0 h 1"/>
                <a:gd name="T23" fmla="*/ 102 w 102"/>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2" h="1">
                  <a:moveTo>
                    <a:pt x="0" y="0"/>
                  </a:moveTo>
                  <a:lnTo>
                    <a:pt x="102" y="0"/>
                  </a:lnTo>
                  <a:lnTo>
                    <a:pt x="0" y="0"/>
                  </a:lnTo>
                  <a:close/>
                </a:path>
              </a:pathLst>
            </a:custGeom>
            <a:noFill/>
            <a:ln w="19050" cap="rnd">
              <a:solidFill>
                <a:srgbClr val="C33D13"/>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1050" b="0" i="0" u="none" strike="noStrike" kern="0" cap="none" spc="0" normalizeH="0" baseline="0" noProof="0">
                <a:ln>
                  <a:noFill/>
                </a:ln>
                <a:solidFill>
                  <a:schemeClr val="tx1">
                    <a:lumMod val="65000"/>
                    <a:lumOff val="35000"/>
                  </a:schemeClr>
                </a:solidFill>
                <a:effectLst/>
                <a:uLnTx/>
                <a:uFillTx/>
                <a:cs typeface="Arial" charset="0"/>
              </a:endParaRPr>
            </a:p>
          </p:txBody>
        </p:sp>
      </p:grpSp>
      <p:grpSp>
        <p:nvGrpSpPr>
          <p:cNvPr id="319" name="Group 195">
            <a:extLst>
              <a:ext uri="{FF2B5EF4-FFF2-40B4-BE49-F238E27FC236}">
                <a16:creationId xmlns:a16="http://schemas.microsoft.com/office/drawing/2014/main" id="{B329A25E-0C10-E2B0-E793-91867EC8766C}"/>
              </a:ext>
            </a:extLst>
          </p:cNvPr>
          <p:cNvGrpSpPr>
            <a:grpSpLocks/>
          </p:cNvGrpSpPr>
          <p:nvPr/>
        </p:nvGrpSpPr>
        <p:grpSpPr bwMode="auto">
          <a:xfrm>
            <a:off x="1301804" y="2896182"/>
            <a:ext cx="4297116" cy="2498924"/>
            <a:chOff x="1408" y="1164"/>
            <a:chExt cx="3745" cy="2333"/>
          </a:xfrm>
        </p:grpSpPr>
        <p:sp>
          <p:nvSpPr>
            <p:cNvPr id="566" name="Line 196">
              <a:extLst>
                <a:ext uri="{FF2B5EF4-FFF2-40B4-BE49-F238E27FC236}">
                  <a16:creationId xmlns:a16="http://schemas.microsoft.com/office/drawing/2014/main" id="{9409781B-BA5D-98F1-AAD3-16B1E018386A}"/>
                </a:ext>
              </a:extLst>
            </p:cNvPr>
            <p:cNvSpPr>
              <a:spLocks noChangeShapeType="1"/>
            </p:cNvSpPr>
            <p:nvPr/>
          </p:nvSpPr>
          <p:spPr bwMode="auto">
            <a:xfrm>
              <a:off x="1418" y="1164"/>
              <a:ext cx="0" cy="2328"/>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1050" b="0" i="0" u="none" strike="noStrike" kern="0" cap="none" spc="0" normalizeH="0" baseline="0" noProof="0">
                <a:ln>
                  <a:noFill/>
                </a:ln>
                <a:solidFill>
                  <a:schemeClr val="tx1">
                    <a:lumMod val="65000"/>
                    <a:lumOff val="35000"/>
                  </a:schemeClr>
                </a:solidFill>
                <a:effectLst/>
                <a:uLnTx/>
                <a:uFillTx/>
                <a:cs typeface="Arial" charset="0"/>
              </a:endParaRPr>
            </a:p>
          </p:txBody>
        </p:sp>
        <p:sp>
          <p:nvSpPr>
            <p:cNvPr id="567" name="Line 197">
              <a:extLst>
                <a:ext uri="{FF2B5EF4-FFF2-40B4-BE49-F238E27FC236}">
                  <a16:creationId xmlns:a16="http://schemas.microsoft.com/office/drawing/2014/main" id="{8A95DC3E-8D23-585B-D51A-FAEC5F784F7D}"/>
                </a:ext>
              </a:extLst>
            </p:cNvPr>
            <p:cNvSpPr>
              <a:spLocks noChangeShapeType="1"/>
            </p:cNvSpPr>
            <p:nvPr/>
          </p:nvSpPr>
          <p:spPr bwMode="auto">
            <a:xfrm rot="5400000">
              <a:off x="3281" y="1624"/>
              <a:ext cx="0" cy="3745"/>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1050" b="0" i="0" u="none" strike="noStrike" kern="0" cap="none" spc="0" normalizeH="0" baseline="0" noProof="0">
                <a:ln>
                  <a:noFill/>
                </a:ln>
                <a:solidFill>
                  <a:schemeClr val="tx1">
                    <a:lumMod val="65000"/>
                    <a:lumOff val="35000"/>
                  </a:schemeClr>
                </a:solidFill>
                <a:effectLst/>
                <a:uLnTx/>
                <a:uFillTx/>
                <a:cs typeface="Arial" charset="0"/>
              </a:endParaRPr>
            </a:p>
          </p:txBody>
        </p:sp>
      </p:grpSp>
      <p:grpSp>
        <p:nvGrpSpPr>
          <p:cNvPr id="544" name="Group 199">
            <a:extLst>
              <a:ext uri="{FF2B5EF4-FFF2-40B4-BE49-F238E27FC236}">
                <a16:creationId xmlns:a16="http://schemas.microsoft.com/office/drawing/2014/main" id="{1AB294F5-E507-CA97-1743-28067CF78DE1}"/>
              </a:ext>
            </a:extLst>
          </p:cNvPr>
          <p:cNvGrpSpPr>
            <a:grpSpLocks/>
          </p:cNvGrpSpPr>
          <p:nvPr/>
        </p:nvGrpSpPr>
        <p:grpSpPr bwMode="auto">
          <a:xfrm>
            <a:off x="1271286" y="4093412"/>
            <a:ext cx="3720802" cy="1021167"/>
            <a:chOff x="1381" y="2282"/>
            <a:chExt cx="3243" cy="954"/>
          </a:xfrm>
          <a:solidFill>
            <a:srgbClr val="C33D13"/>
          </a:solidFill>
        </p:grpSpPr>
        <p:sp>
          <p:nvSpPr>
            <p:cNvPr id="559" name="Oval 200">
              <a:extLst>
                <a:ext uri="{FF2B5EF4-FFF2-40B4-BE49-F238E27FC236}">
                  <a16:creationId xmlns:a16="http://schemas.microsoft.com/office/drawing/2014/main" id="{BD2F3121-AB78-33AB-9894-06E5A417D469}"/>
                </a:ext>
              </a:extLst>
            </p:cNvPr>
            <p:cNvSpPr>
              <a:spLocks noChangeArrowheads="1"/>
            </p:cNvSpPr>
            <p:nvPr/>
          </p:nvSpPr>
          <p:spPr bwMode="auto">
            <a:xfrm>
              <a:off x="1721" y="3095"/>
              <a:ext cx="75" cy="75"/>
            </a:xfrm>
            <a:prstGeom prst="ellipse">
              <a:avLst/>
            </a:prstGeom>
            <a:grpFill/>
            <a:ln w="19050">
              <a:solidFill>
                <a:srgbClr val="C33D13"/>
              </a:solidFill>
              <a:round/>
              <a:headEnd/>
              <a:tailEnd/>
            </a:ln>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050" b="1" i="0" u="none" strike="noStrike" kern="0" cap="none" spc="0" normalizeH="0" baseline="0" noProof="0">
                <a:ln>
                  <a:noFill/>
                </a:ln>
                <a:solidFill>
                  <a:schemeClr val="tx1">
                    <a:lumMod val="65000"/>
                    <a:lumOff val="35000"/>
                  </a:schemeClr>
                </a:solidFill>
                <a:effectLst/>
                <a:uLnTx/>
                <a:uFillTx/>
                <a:cs typeface="Arial" charset="0"/>
              </a:endParaRPr>
            </a:p>
          </p:txBody>
        </p:sp>
        <p:sp>
          <p:nvSpPr>
            <p:cNvPr id="560" name="Oval 201">
              <a:extLst>
                <a:ext uri="{FF2B5EF4-FFF2-40B4-BE49-F238E27FC236}">
                  <a16:creationId xmlns:a16="http://schemas.microsoft.com/office/drawing/2014/main" id="{1DD9283C-A26C-5AD1-CA40-9EDDFC41D478}"/>
                </a:ext>
              </a:extLst>
            </p:cNvPr>
            <p:cNvSpPr>
              <a:spLocks noChangeArrowheads="1"/>
            </p:cNvSpPr>
            <p:nvPr/>
          </p:nvSpPr>
          <p:spPr bwMode="auto">
            <a:xfrm>
              <a:off x="1381" y="2282"/>
              <a:ext cx="75" cy="75"/>
            </a:xfrm>
            <a:prstGeom prst="ellipse">
              <a:avLst/>
            </a:prstGeom>
            <a:grpFill/>
            <a:ln w="19050">
              <a:solidFill>
                <a:srgbClr val="C33D13"/>
              </a:solidFill>
              <a:round/>
              <a:headEnd/>
              <a:tailEnd/>
            </a:ln>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050" b="1" i="0" u="none" strike="noStrike" kern="0" cap="none" spc="0" normalizeH="0" baseline="0" noProof="0">
                <a:ln>
                  <a:noFill/>
                </a:ln>
                <a:solidFill>
                  <a:schemeClr val="tx1">
                    <a:lumMod val="65000"/>
                    <a:lumOff val="35000"/>
                  </a:schemeClr>
                </a:solidFill>
                <a:effectLst/>
                <a:uLnTx/>
                <a:uFillTx/>
                <a:cs typeface="Arial" charset="0"/>
              </a:endParaRPr>
            </a:p>
          </p:txBody>
        </p:sp>
        <p:sp>
          <p:nvSpPr>
            <p:cNvPr id="561" name="Oval 202">
              <a:extLst>
                <a:ext uri="{FF2B5EF4-FFF2-40B4-BE49-F238E27FC236}">
                  <a16:creationId xmlns:a16="http://schemas.microsoft.com/office/drawing/2014/main" id="{65F2528F-3983-17D5-86C6-12CECDE44B7C}"/>
                </a:ext>
              </a:extLst>
            </p:cNvPr>
            <p:cNvSpPr>
              <a:spLocks noChangeArrowheads="1"/>
            </p:cNvSpPr>
            <p:nvPr/>
          </p:nvSpPr>
          <p:spPr bwMode="auto">
            <a:xfrm>
              <a:off x="2164" y="3161"/>
              <a:ext cx="75" cy="75"/>
            </a:xfrm>
            <a:prstGeom prst="ellipse">
              <a:avLst/>
            </a:prstGeom>
            <a:grpFill/>
            <a:ln w="19050">
              <a:solidFill>
                <a:srgbClr val="C33D13"/>
              </a:solidFill>
              <a:round/>
              <a:headEnd/>
              <a:tailEnd/>
            </a:ln>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050" b="1" i="0" u="none" strike="noStrike" kern="0" cap="none" spc="0" normalizeH="0" baseline="0" noProof="0">
                <a:ln>
                  <a:noFill/>
                </a:ln>
                <a:solidFill>
                  <a:schemeClr val="tx1">
                    <a:lumMod val="65000"/>
                    <a:lumOff val="35000"/>
                  </a:schemeClr>
                </a:solidFill>
                <a:effectLst/>
                <a:uLnTx/>
                <a:uFillTx/>
                <a:cs typeface="Arial" charset="0"/>
              </a:endParaRPr>
            </a:p>
          </p:txBody>
        </p:sp>
        <p:sp>
          <p:nvSpPr>
            <p:cNvPr id="562" name="Oval 203">
              <a:extLst>
                <a:ext uri="{FF2B5EF4-FFF2-40B4-BE49-F238E27FC236}">
                  <a16:creationId xmlns:a16="http://schemas.microsoft.com/office/drawing/2014/main" id="{B7389A1B-2FB4-24A6-C972-74390CE4BCFF}"/>
                </a:ext>
              </a:extLst>
            </p:cNvPr>
            <p:cNvSpPr>
              <a:spLocks noChangeArrowheads="1"/>
            </p:cNvSpPr>
            <p:nvPr/>
          </p:nvSpPr>
          <p:spPr bwMode="auto">
            <a:xfrm>
              <a:off x="2764" y="3158"/>
              <a:ext cx="75" cy="75"/>
            </a:xfrm>
            <a:prstGeom prst="ellipse">
              <a:avLst/>
            </a:prstGeom>
            <a:grpFill/>
            <a:ln w="19050">
              <a:solidFill>
                <a:srgbClr val="C33D13"/>
              </a:solidFill>
              <a:round/>
              <a:headEnd/>
              <a:tailEnd/>
            </a:ln>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050" b="1" i="0" u="none" strike="noStrike" kern="0" cap="none" spc="0" normalizeH="0" baseline="0" noProof="0">
                <a:ln>
                  <a:noFill/>
                </a:ln>
                <a:solidFill>
                  <a:schemeClr val="tx1">
                    <a:lumMod val="65000"/>
                    <a:lumOff val="35000"/>
                  </a:schemeClr>
                </a:solidFill>
                <a:effectLst/>
                <a:uLnTx/>
                <a:uFillTx/>
                <a:cs typeface="Arial" charset="0"/>
              </a:endParaRPr>
            </a:p>
          </p:txBody>
        </p:sp>
        <p:sp>
          <p:nvSpPr>
            <p:cNvPr id="563" name="Oval 204">
              <a:extLst>
                <a:ext uri="{FF2B5EF4-FFF2-40B4-BE49-F238E27FC236}">
                  <a16:creationId xmlns:a16="http://schemas.microsoft.com/office/drawing/2014/main" id="{0FE7723C-754D-CB68-9851-2C26FEE736AD}"/>
                </a:ext>
              </a:extLst>
            </p:cNvPr>
            <p:cNvSpPr>
              <a:spLocks noChangeArrowheads="1"/>
            </p:cNvSpPr>
            <p:nvPr/>
          </p:nvSpPr>
          <p:spPr bwMode="auto">
            <a:xfrm>
              <a:off x="3352" y="3149"/>
              <a:ext cx="75" cy="75"/>
            </a:xfrm>
            <a:prstGeom prst="ellipse">
              <a:avLst/>
            </a:prstGeom>
            <a:grpFill/>
            <a:ln w="19050">
              <a:solidFill>
                <a:srgbClr val="C33D13"/>
              </a:solidFill>
              <a:round/>
              <a:headEnd/>
              <a:tailEnd/>
            </a:ln>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050" b="1" i="0" u="none" strike="noStrike" kern="0" cap="none" spc="0" normalizeH="0" baseline="0" noProof="0">
                <a:ln>
                  <a:noFill/>
                </a:ln>
                <a:solidFill>
                  <a:schemeClr val="tx1">
                    <a:lumMod val="65000"/>
                    <a:lumOff val="35000"/>
                  </a:schemeClr>
                </a:solidFill>
                <a:effectLst/>
                <a:uLnTx/>
                <a:uFillTx/>
                <a:cs typeface="Arial" charset="0"/>
              </a:endParaRPr>
            </a:p>
          </p:txBody>
        </p:sp>
        <p:sp>
          <p:nvSpPr>
            <p:cNvPr id="564" name="Oval 205">
              <a:extLst>
                <a:ext uri="{FF2B5EF4-FFF2-40B4-BE49-F238E27FC236}">
                  <a16:creationId xmlns:a16="http://schemas.microsoft.com/office/drawing/2014/main" id="{9A071BC6-F1E3-1F41-D569-10D368E9FA42}"/>
                </a:ext>
              </a:extLst>
            </p:cNvPr>
            <p:cNvSpPr>
              <a:spLocks noChangeArrowheads="1"/>
            </p:cNvSpPr>
            <p:nvPr/>
          </p:nvSpPr>
          <p:spPr bwMode="auto">
            <a:xfrm>
              <a:off x="3955" y="3152"/>
              <a:ext cx="75" cy="75"/>
            </a:xfrm>
            <a:prstGeom prst="ellipse">
              <a:avLst/>
            </a:prstGeom>
            <a:grpFill/>
            <a:ln w="19050">
              <a:solidFill>
                <a:srgbClr val="C33D13"/>
              </a:solidFill>
              <a:round/>
              <a:headEnd/>
              <a:tailEnd/>
            </a:ln>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050" b="1" i="0" u="none" strike="noStrike" kern="0" cap="none" spc="0" normalizeH="0" baseline="0" noProof="0">
                <a:ln>
                  <a:noFill/>
                </a:ln>
                <a:solidFill>
                  <a:schemeClr val="tx1">
                    <a:lumMod val="65000"/>
                    <a:lumOff val="35000"/>
                  </a:schemeClr>
                </a:solidFill>
                <a:effectLst/>
                <a:uLnTx/>
                <a:uFillTx/>
                <a:cs typeface="Arial" charset="0"/>
              </a:endParaRPr>
            </a:p>
          </p:txBody>
        </p:sp>
        <p:sp>
          <p:nvSpPr>
            <p:cNvPr id="565" name="Oval 206">
              <a:extLst>
                <a:ext uri="{FF2B5EF4-FFF2-40B4-BE49-F238E27FC236}">
                  <a16:creationId xmlns:a16="http://schemas.microsoft.com/office/drawing/2014/main" id="{A4CD9394-192A-EBE7-101F-281F6CDF2760}"/>
                </a:ext>
              </a:extLst>
            </p:cNvPr>
            <p:cNvSpPr>
              <a:spLocks noChangeArrowheads="1"/>
            </p:cNvSpPr>
            <p:nvPr/>
          </p:nvSpPr>
          <p:spPr bwMode="auto">
            <a:xfrm>
              <a:off x="4549" y="3143"/>
              <a:ext cx="75" cy="75"/>
            </a:xfrm>
            <a:prstGeom prst="ellipse">
              <a:avLst/>
            </a:prstGeom>
            <a:grpFill/>
            <a:ln w="19050">
              <a:solidFill>
                <a:srgbClr val="C33D13"/>
              </a:solidFill>
              <a:round/>
              <a:headEnd/>
              <a:tailEnd/>
            </a:ln>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050" b="1" i="0" u="none" strike="noStrike" kern="0" cap="none" spc="0" normalizeH="0" baseline="0" noProof="0">
                <a:ln>
                  <a:noFill/>
                </a:ln>
                <a:solidFill>
                  <a:schemeClr val="tx1">
                    <a:lumMod val="65000"/>
                    <a:lumOff val="35000"/>
                  </a:schemeClr>
                </a:solidFill>
                <a:effectLst/>
                <a:uLnTx/>
                <a:uFillTx/>
                <a:cs typeface="Arial" charset="0"/>
              </a:endParaRPr>
            </a:p>
          </p:txBody>
        </p:sp>
      </p:grpSp>
      <p:grpSp>
        <p:nvGrpSpPr>
          <p:cNvPr id="545" name="Group 221">
            <a:extLst>
              <a:ext uri="{FF2B5EF4-FFF2-40B4-BE49-F238E27FC236}">
                <a16:creationId xmlns:a16="http://schemas.microsoft.com/office/drawing/2014/main" id="{C0336477-36ED-3887-BF2F-9B4171152750}"/>
              </a:ext>
            </a:extLst>
          </p:cNvPr>
          <p:cNvGrpSpPr>
            <a:grpSpLocks/>
          </p:cNvGrpSpPr>
          <p:nvPr/>
        </p:nvGrpSpPr>
        <p:grpSpPr bwMode="auto">
          <a:xfrm>
            <a:off x="1313541" y="4140363"/>
            <a:ext cx="4273641" cy="936657"/>
            <a:chOff x="1419" y="2325"/>
            <a:chExt cx="3724" cy="875"/>
          </a:xfrm>
        </p:grpSpPr>
        <p:sp>
          <p:nvSpPr>
            <p:cNvPr id="557" name="Freeform 222">
              <a:extLst>
                <a:ext uri="{FF2B5EF4-FFF2-40B4-BE49-F238E27FC236}">
                  <a16:creationId xmlns:a16="http://schemas.microsoft.com/office/drawing/2014/main" id="{EE9B2ED7-9A51-1316-DD66-463CC66BC1D0}"/>
                </a:ext>
              </a:extLst>
            </p:cNvPr>
            <p:cNvSpPr>
              <a:spLocks/>
            </p:cNvSpPr>
            <p:nvPr/>
          </p:nvSpPr>
          <p:spPr bwMode="auto">
            <a:xfrm>
              <a:off x="1761" y="3141"/>
              <a:ext cx="3382" cy="59"/>
            </a:xfrm>
            <a:custGeom>
              <a:avLst/>
              <a:gdLst>
                <a:gd name="T0" fmla="*/ 0 w 3382"/>
                <a:gd name="T1" fmla="*/ 0 h 59"/>
                <a:gd name="T2" fmla="*/ 445 w 3382"/>
                <a:gd name="T3" fmla="*/ 59 h 59"/>
                <a:gd name="T4" fmla="*/ 1042 w 3382"/>
                <a:gd name="T5" fmla="*/ 53 h 59"/>
                <a:gd name="T6" fmla="*/ 1639 w 3382"/>
                <a:gd name="T7" fmla="*/ 49 h 59"/>
                <a:gd name="T8" fmla="*/ 2232 w 3382"/>
                <a:gd name="T9" fmla="*/ 53 h 59"/>
                <a:gd name="T10" fmla="*/ 2830 w 3382"/>
                <a:gd name="T11" fmla="*/ 45 h 59"/>
                <a:gd name="T12" fmla="*/ 3382 w 3382"/>
                <a:gd name="T13" fmla="*/ 45 h 59"/>
                <a:gd name="T14" fmla="*/ 0 60000 65536"/>
                <a:gd name="T15" fmla="*/ 0 60000 65536"/>
                <a:gd name="T16" fmla="*/ 0 60000 65536"/>
                <a:gd name="T17" fmla="*/ 0 60000 65536"/>
                <a:gd name="T18" fmla="*/ 0 60000 65536"/>
                <a:gd name="T19" fmla="*/ 0 60000 65536"/>
                <a:gd name="T20" fmla="*/ 0 60000 65536"/>
                <a:gd name="T21" fmla="*/ 0 w 3382"/>
                <a:gd name="T22" fmla="*/ 0 h 59"/>
                <a:gd name="T23" fmla="*/ 3382 w 3382"/>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82" h="59">
                  <a:moveTo>
                    <a:pt x="0" y="0"/>
                  </a:moveTo>
                  <a:lnTo>
                    <a:pt x="445" y="59"/>
                  </a:lnTo>
                  <a:lnTo>
                    <a:pt x="1042" y="53"/>
                  </a:lnTo>
                  <a:lnTo>
                    <a:pt x="1639" y="49"/>
                  </a:lnTo>
                  <a:lnTo>
                    <a:pt x="2232" y="53"/>
                  </a:lnTo>
                  <a:lnTo>
                    <a:pt x="2830" y="45"/>
                  </a:lnTo>
                  <a:lnTo>
                    <a:pt x="3382" y="45"/>
                  </a:lnTo>
                </a:path>
              </a:pathLst>
            </a:custGeom>
            <a:noFill/>
            <a:ln w="28575">
              <a:solidFill>
                <a:srgbClr val="C33D1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1050" b="0" i="0" u="none" strike="noStrike" kern="0" cap="none" spc="0" normalizeH="0" baseline="0" noProof="0">
                <a:ln>
                  <a:noFill/>
                </a:ln>
                <a:solidFill>
                  <a:schemeClr val="tx1">
                    <a:lumMod val="65000"/>
                    <a:lumOff val="35000"/>
                  </a:schemeClr>
                </a:solidFill>
                <a:effectLst/>
                <a:uLnTx/>
                <a:uFillTx/>
                <a:cs typeface="Arial" charset="0"/>
              </a:endParaRPr>
            </a:p>
          </p:txBody>
        </p:sp>
        <p:sp>
          <p:nvSpPr>
            <p:cNvPr id="558" name="Line 223">
              <a:extLst>
                <a:ext uri="{FF2B5EF4-FFF2-40B4-BE49-F238E27FC236}">
                  <a16:creationId xmlns:a16="http://schemas.microsoft.com/office/drawing/2014/main" id="{A3F8CC7A-8F6E-BDA3-13FE-96450507E80C}"/>
                </a:ext>
              </a:extLst>
            </p:cNvPr>
            <p:cNvSpPr>
              <a:spLocks noChangeShapeType="1"/>
            </p:cNvSpPr>
            <p:nvPr/>
          </p:nvSpPr>
          <p:spPr bwMode="auto">
            <a:xfrm>
              <a:off x="1419" y="2325"/>
              <a:ext cx="340" cy="823"/>
            </a:xfrm>
            <a:prstGeom prst="line">
              <a:avLst/>
            </a:prstGeom>
            <a:noFill/>
            <a:ln w="28575">
              <a:solidFill>
                <a:srgbClr val="C33D13"/>
              </a:solidFill>
              <a:prstDash val="solid"/>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1050" b="0" i="0" u="none" strike="noStrike" kern="0" cap="none" spc="0" normalizeH="0" baseline="0" noProof="0">
                <a:ln>
                  <a:noFill/>
                </a:ln>
                <a:solidFill>
                  <a:schemeClr val="tx1">
                    <a:lumMod val="65000"/>
                    <a:lumOff val="35000"/>
                  </a:schemeClr>
                </a:solidFill>
                <a:effectLst/>
                <a:uLnTx/>
                <a:uFillTx/>
                <a:cs typeface="Arial" charset="0"/>
              </a:endParaRPr>
            </a:p>
          </p:txBody>
        </p:sp>
      </p:grpSp>
      <p:sp>
        <p:nvSpPr>
          <p:cNvPr id="552" name="Oval 206">
            <a:extLst>
              <a:ext uri="{FF2B5EF4-FFF2-40B4-BE49-F238E27FC236}">
                <a16:creationId xmlns:a16="http://schemas.microsoft.com/office/drawing/2014/main" id="{23BF384F-1B80-2452-21BA-192AC5DF8D81}"/>
              </a:ext>
            </a:extLst>
          </p:cNvPr>
          <p:cNvSpPr>
            <a:spLocks noChangeArrowheads="1"/>
          </p:cNvSpPr>
          <p:nvPr/>
        </p:nvSpPr>
        <p:spPr bwMode="auto">
          <a:xfrm>
            <a:off x="5553420" y="5017939"/>
            <a:ext cx="86050" cy="80280"/>
          </a:xfrm>
          <a:prstGeom prst="ellipse">
            <a:avLst/>
          </a:prstGeom>
          <a:solidFill>
            <a:srgbClr val="C33D13"/>
          </a:solidFill>
          <a:ln w="19050">
            <a:solidFill>
              <a:srgbClr val="C33D13"/>
            </a:solidFill>
            <a:round/>
            <a:headEnd/>
            <a:tailEnd/>
          </a:ln>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050" b="1" i="0" u="none" strike="noStrike" kern="0" cap="none" spc="0" normalizeH="0" baseline="0" noProof="0">
              <a:ln>
                <a:noFill/>
              </a:ln>
              <a:solidFill>
                <a:schemeClr val="tx1">
                  <a:lumMod val="65000"/>
                  <a:lumOff val="35000"/>
                </a:schemeClr>
              </a:solidFill>
              <a:effectLst/>
              <a:uLnTx/>
              <a:uFillTx/>
              <a:cs typeface="Arial" charset="0"/>
            </a:endParaRPr>
          </a:p>
        </p:txBody>
      </p:sp>
      <p:grpSp>
        <p:nvGrpSpPr>
          <p:cNvPr id="553" name="Group 157">
            <a:extLst>
              <a:ext uri="{FF2B5EF4-FFF2-40B4-BE49-F238E27FC236}">
                <a16:creationId xmlns:a16="http://schemas.microsoft.com/office/drawing/2014/main" id="{D961B50E-5E5C-871F-F4C6-0764815DCD7A}"/>
              </a:ext>
            </a:extLst>
          </p:cNvPr>
          <p:cNvGrpSpPr>
            <a:grpSpLocks/>
          </p:cNvGrpSpPr>
          <p:nvPr/>
        </p:nvGrpSpPr>
        <p:grpSpPr bwMode="auto">
          <a:xfrm>
            <a:off x="5540669" y="4769339"/>
            <a:ext cx="112680" cy="437810"/>
            <a:chOff x="4542" y="2928"/>
            <a:chExt cx="98" cy="367"/>
          </a:xfrm>
        </p:grpSpPr>
        <p:sp>
          <p:nvSpPr>
            <p:cNvPr id="554" name="Freeform 158">
              <a:extLst>
                <a:ext uri="{FF2B5EF4-FFF2-40B4-BE49-F238E27FC236}">
                  <a16:creationId xmlns:a16="http://schemas.microsoft.com/office/drawing/2014/main" id="{81827C9F-A954-81FF-30AA-F36F8DF7339E}"/>
                </a:ext>
              </a:extLst>
            </p:cNvPr>
            <p:cNvSpPr>
              <a:spLocks/>
            </p:cNvSpPr>
            <p:nvPr/>
          </p:nvSpPr>
          <p:spPr bwMode="auto">
            <a:xfrm>
              <a:off x="4542" y="2929"/>
              <a:ext cx="98" cy="1"/>
            </a:xfrm>
            <a:custGeom>
              <a:avLst/>
              <a:gdLst>
                <a:gd name="T0" fmla="*/ 0 w 98"/>
                <a:gd name="T1" fmla="*/ 0 h 1"/>
                <a:gd name="T2" fmla="*/ 98 w 98"/>
                <a:gd name="T3" fmla="*/ 0 h 1"/>
                <a:gd name="T4" fmla="*/ 98 w 98"/>
                <a:gd name="T5" fmla="*/ 0 h 1"/>
                <a:gd name="T6" fmla="*/ 0 w 98"/>
                <a:gd name="T7" fmla="*/ 0 h 1"/>
                <a:gd name="T8" fmla="*/ 0 w 98"/>
                <a:gd name="T9" fmla="*/ 0 h 1"/>
                <a:gd name="T10" fmla="*/ 0 w 98"/>
                <a:gd name="T11" fmla="*/ 0 h 1"/>
                <a:gd name="T12" fmla="*/ 0 w 98"/>
                <a:gd name="T13" fmla="*/ 0 h 1"/>
                <a:gd name="T14" fmla="*/ 0 60000 65536"/>
                <a:gd name="T15" fmla="*/ 0 60000 65536"/>
                <a:gd name="T16" fmla="*/ 0 60000 65536"/>
                <a:gd name="T17" fmla="*/ 0 60000 65536"/>
                <a:gd name="T18" fmla="*/ 0 60000 65536"/>
                <a:gd name="T19" fmla="*/ 0 60000 65536"/>
                <a:gd name="T20" fmla="*/ 0 60000 65536"/>
                <a:gd name="T21" fmla="*/ 0 w 98"/>
                <a:gd name="T22" fmla="*/ 0 h 1"/>
                <a:gd name="T23" fmla="*/ 98 w 98"/>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8" h="1">
                  <a:moveTo>
                    <a:pt x="0" y="0"/>
                  </a:moveTo>
                  <a:lnTo>
                    <a:pt x="98" y="0"/>
                  </a:lnTo>
                  <a:lnTo>
                    <a:pt x="0" y="0"/>
                  </a:lnTo>
                  <a:close/>
                </a:path>
              </a:pathLst>
            </a:custGeom>
            <a:noFill/>
            <a:ln w="19050" cap="rnd">
              <a:solidFill>
                <a:srgbClr val="C33D13"/>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1050" b="0" i="0" u="none" strike="noStrike" kern="0" cap="none" spc="0" normalizeH="0" baseline="0" noProof="0">
                <a:ln>
                  <a:noFill/>
                </a:ln>
                <a:solidFill>
                  <a:schemeClr val="tx1">
                    <a:lumMod val="65000"/>
                    <a:lumOff val="35000"/>
                  </a:schemeClr>
                </a:solidFill>
                <a:effectLst/>
                <a:uLnTx/>
                <a:uFillTx/>
                <a:cs typeface="Arial" charset="0"/>
              </a:endParaRPr>
            </a:p>
          </p:txBody>
        </p:sp>
        <p:sp>
          <p:nvSpPr>
            <p:cNvPr id="555" name="Freeform 159">
              <a:extLst>
                <a:ext uri="{FF2B5EF4-FFF2-40B4-BE49-F238E27FC236}">
                  <a16:creationId xmlns:a16="http://schemas.microsoft.com/office/drawing/2014/main" id="{AE4DB5A4-3FA0-B655-52BF-3960CD2A5D7E}"/>
                </a:ext>
              </a:extLst>
            </p:cNvPr>
            <p:cNvSpPr>
              <a:spLocks/>
            </p:cNvSpPr>
            <p:nvPr/>
          </p:nvSpPr>
          <p:spPr bwMode="auto">
            <a:xfrm>
              <a:off x="4542" y="3294"/>
              <a:ext cx="98" cy="1"/>
            </a:xfrm>
            <a:custGeom>
              <a:avLst/>
              <a:gdLst>
                <a:gd name="T0" fmla="*/ 0 w 98"/>
                <a:gd name="T1" fmla="*/ 0 h 1"/>
                <a:gd name="T2" fmla="*/ 98 w 98"/>
                <a:gd name="T3" fmla="*/ 0 h 1"/>
                <a:gd name="T4" fmla="*/ 98 w 98"/>
                <a:gd name="T5" fmla="*/ 0 h 1"/>
                <a:gd name="T6" fmla="*/ 0 w 98"/>
                <a:gd name="T7" fmla="*/ 0 h 1"/>
                <a:gd name="T8" fmla="*/ 0 w 98"/>
                <a:gd name="T9" fmla="*/ 0 h 1"/>
                <a:gd name="T10" fmla="*/ 0 w 98"/>
                <a:gd name="T11" fmla="*/ 0 h 1"/>
                <a:gd name="T12" fmla="*/ 0 w 98"/>
                <a:gd name="T13" fmla="*/ 0 h 1"/>
                <a:gd name="T14" fmla="*/ 0 60000 65536"/>
                <a:gd name="T15" fmla="*/ 0 60000 65536"/>
                <a:gd name="T16" fmla="*/ 0 60000 65536"/>
                <a:gd name="T17" fmla="*/ 0 60000 65536"/>
                <a:gd name="T18" fmla="*/ 0 60000 65536"/>
                <a:gd name="T19" fmla="*/ 0 60000 65536"/>
                <a:gd name="T20" fmla="*/ 0 60000 65536"/>
                <a:gd name="T21" fmla="*/ 0 w 98"/>
                <a:gd name="T22" fmla="*/ 0 h 1"/>
                <a:gd name="T23" fmla="*/ 98 w 98"/>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8" h="1">
                  <a:moveTo>
                    <a:pt x="0" y="0"/>
                  </a:moveTo>
                  <a:lnTo>
                    <a:pt x="98" y="0"/>
                  </a:lnTo>
                  <a:lnTo>
                    <a:pt x="0" y="0"/>
                  </a:lnTo>
                  <a:close/>
                </a:path>
              </a:pathLst>
            </a:custGeom>
            <a:noFill/>
            <a:ln w="19050" cap="rnd">
              <a:solidFill>
                <a:srgbClr val="C33D13"/>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1050" b="0" i="0" u="none" strike="noStrike" kern="0" cap="none" spc="0" normalizeH="0" baseline="0" noProof="0">
                <a:ln>
                  <a:noFill/>
                </a:ln>
                <a:solidFill>
                  <a:schemeClr val="tx1">
                    <a:lumMod val="65000"/>
                    <a:lumOff val="35000"/>
                  </a:schemeClr>
                </a:solidFill>
                <a:effectLst/>
                <a:uLnTx/>
                <a:uFillTx/>
                <a:cs typeface="Arial" charset="0"/>
              </a:endParaRPr>
            </a:p>
          </p:txBody>
        </p:sp>
        <p:sp>
          <p:nvSpPr>
            <p:cNvPr id="556" name="Line 160">
              <a:extLst>
                <a:ext uri="{FF2B5EF4-FFF2-40B4-BE49-F238E27FC236}">
                  <a16:creationId xmlns:a16="http://schemas.microsoft.com/office/drawing/2014/main" id="{C9FD9A54-6795-28A9-799D-43FB652801FC}"/>
                </a:ext>
              </a:extLst>
            </p:cNvPr>
            <p:cNvSpPr>
              <a:spLocks noChangeShapeType="1"/>
            </p:cNvSpPr>
            <p:nvPr/>
          </p:nvSpPr>
          <p:spPr bwMode="auto">
            <a:xfrm>
              <a:off x="4589" y="2928"/>
              <a:ext cx="0" cy="366"/>
            </a:xfrm>
            <a:prstGeom prst="line">
              <a:avLst/>
            </a:prstGeom>
            <a:noFill/>
            <a:ln w="19050">
              <a:solidFill>
                <a:srgbClr val="C33D13"/>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1050" b="0" i="0" u="none" strike="noStrike" kern="0" cap="none" spc="0" normalizeH="0" baseline="0" noProof="0">
                <a:ln>
                  <a:noFill/>
                </a:ln>
                <a:solidFill>
                  <a:schemeClr val="tx1">
                    <a:lumMod val="65000"/>
                    <a:lumOff val="35000"/>
                  </a:schemeClr>
                </a:solidFill>
                <a:effectLst/>
                <a:uLnTx/>
                <a:uFillTx/>
                <a:cs typeface="Arial" charset="0"/>
              </a:endParaRPr>
            </a:p>
          </p:txBody>
        </p:sp>
      </p:grpSp>
      <p:grpSp>
        <p:nvGrpSpPr>
          <p:cNvPr id="651" name="组合 650">
            <a:extLst>
              <a:ext uri="{FF2B5EF4-FFF2-40B4-BE49-F238E27FC236}">
                <a16:creationId xmlns:a16="http://schemas.microsoft.com/office/drawing/2014/main" id="{FECDCA84-F5FB-2957-334C-2A19689A1CB6}"/>
              </a:ext>
            </a:extLst>
          </p:cNvPr>
          <p:cNvGrpSpPr/>
          <p:nvPr/>
        </p:nvGrpSpPr>
        <p:grpSpPr>
          <a:xfrm>
            <a:off x="1860601" y="2694929"/>
            <a:ext cx="3368234" cy="264583"/>
            <a:chOff x="1949112" y="3176654"/>
            <a:chExt cx="3368234" cy="264583"/>
          </a:xfrm>
        </p:grpSpPr>
        <p:sp>
          <p:nvSpPr>
            <p:cNvPr id="439" name="文本框 438">
              <a:extLst>
                <a:ext uri="{FF2B5EF4-FFF2-40B4-BE49-F238E27FC236}">
                  <a16:creationId xmlns:a16="http://schemas.microsoft.com/office/drawing/2014/main" id="{26465574-1860-22B2-5BA8-105FE179AB0B}"/>
                </a:ext>
              </a:extLst>
            </p:cNvPr>
            <p:cNvSpPr txBox="1"/>
            <p:nvPr/>
          </p:nvSpPr>
          <p:spPr>
            <a:xfrm>
              <a:off x="2321129" y="3176654"/>
              <a:ext cx="1270208" cy="253916"/>
            </a:xfrm>
            <a:prstGeom prst="rect">
              <a:avLst/>
            </a:prstGeom>
            <a:solidFill>
              <a:schemeClr val="bg1"/>
            </a:solidFill>
          </p:spPr>
          <p:txBody>
            <a:bodyPr wrap="square" rtlCol="0" anchor="ctr">
              <a:spAutoFit/>
            </a:bodyPr>
            <a:lstStyle/>
            <a:p>
              <a:r>
                <a:rPr lang="zh-CN" altLang="en-US" sz="105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地舒单抗</a:t>
              </a:r>
              <a:r>
                <a:rPr lang="en-US" altLang="zh-CN" sz="1050" dirty="0">
                  <a:solidFill>
                    <a:schemeClr val="tx1">
                      <a:lumMod val="75000"/>
                      <a:lumOff val="25000"/>
                    </a:schemeClr>
                  </a:solidFill>
                </a:rPr>
                <a:t>Q4W</a:t>
              </a:r>
            </a:p>
          </p:txBody>
        </p:sp>
        <p:sp>
          <p:nvSpPr>
            <p:cNvPr id="546" name="Line 183">
              <a:extLst>
                <a:ext uri="{FF2B5EF4-FFF2-40B4-BE49-F238E27FC236}">
                  <a16:creationId xmlns:a16="http://schemas.microsoft.com/office/drawing/2014/main" id="{72E01FA3-D439-E0DC-BE92-A9B7FED1F143}"/>
                </a:ext>
              </a:extLst>
            </p:cNvPr>
            <p:cNvSpPr>
              <a:spLocks noChangeShapeType="1"/>
            </p:cNvSpPr>
            <p:nvPr/>
          </p:nvSpPr>
          <p:spPr bwMode="auto">
            <a:xfrm>
              <a:off x="3659019" y="3291761"/>
              <a:ext cx="249132" cy="0"/>
            </a:xfrm>
            <a:prstGeom prst="line">
              <a:avLst/>
            </a:prstGeom>
            <a:noFill/>
            <a:ln w="19050">
              <a:solidFill>
                <a:srgbClr val="778495"/>
              </a:solidFill>
              <a:round/>
              <a:headEnd/>
              <a:tailEnd/>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a:ln>
                  <a:noFill/>
                </a:ln>
                <a:solidFill>
                  <a:schemeClr val="tx1">
                    <a:lumMod val="65000"/>
                    <a:lumOff val="35000"/>
                  </a:schemeClr>
                </a:solidFill>
                <a:effectLst/>
                <a:uLnTx/>
                <a:uFillTx/>
                <a:cs typeface="Arial" charset="0"/>
              </a:endParaRPr>
            </a:p>
          </p:txBody>
        </p:sp>
        <p:sp>
          <p:nvSpPr>
            <p:cNvPr id="547" name="AutoShape 193">
              <a:extLst>
                <a:ext uri="{FF2B5EF4-FFF2-40B4-BE49-F238E27FC236}">
                  <a16:creationId xmlns:a16="http://schemas.microsoft.com/office/drawing/2014/main" id="{A918D151-DB03-6BC3-093E-003D4B9AA0AF}"/>
                </a:ext>
              </a:extLst>
            </p:cNvPr>
            <p:cNvSpPr>
              <a:spLocks noChangeArrowheads="1"/>
            </p:cNvSpPr>
            <p:nvPr/>
          </p:nvSpPr>
          <p:spPr bwMode="auto">
            <a:xfrm>
              <a:off x="3632521" y="3251267"/>
              <a:ext cx="86510" cy="80989"/>
            </a:xfrm>
            <a:prstGeom prst="triangle">
              <a:avLst>
                <a:gd name="adj" fmla="val 50000"/>
              </a:avLst>
            </a:prstGeom>
            <a:solidFill>
              <a:srgbClr val="778495"/>
            </a:solidFill>
            <a:ln>
              <a:solidFill>
                <a:srgbClr val="778495"/>
              </a:solidFill>
            </a:ln>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050" b="1" i="0" u="none" strike="noStrike" kern="0" cap="none" spc="0" normalizeH="0" baseline="0" noProof="0">
                <a:ln>
                  <a:noFill/>
                </a:ln>
                <a:solidFill>
                  <a:schemeClr val="tx1">
                    <a:lumMod val="65000"/>
                    <a:lumOff val="35000"/>
                  </a:schemeClr>
                </a:solidFill>
                <a:effectLst/>
                <a:uLnTx/>
                <a:uFillTx/>
                <a:cs typeface="Arial" charset="0"/>
              </a:endParaRPr>
            </a:p>
          </p:txBody>
        </p:sp>
        <p:sp>
          <p:nvSpPr>
            <p:cNvPr id="548" name="AutoShape 194">
              <a:extLst>
                <a:ext uri="{FF2B5EF4-FFF2-40B4-BE49-F238E27FC236}">
                  <a16:creationId xmlns:a16="http://schemas.microsoft.com/office/drawing/2014/main" id="{7D9850E2-4913-B3D1-850F-13DAAF523FE3}"/>
                </a:ext>
              </a:extLst>
            </p:cNvPr>
            <p:cNvSpPr>
              <a:spLocks noChangeArrowheads="1"/>
            </p:cNvSpPr>
            <p:nvPr/>
          </p:nvSpPr>
          <p:spPr bwMode="auto">
            <a:xfrm>
              <a:off x="3859052" y="3251267"/>
              <a:ext cx="86510" cy="80989"/>
            </a:xfrm>
            <a:prstGeom prst="triangle">
              <a:avLst>
                <a:gd name="adj" fmla="val 50000"/>
              </a:avLst>
            </a:prstGeom>
            <a:solidFill>
              <a:srgbClr val="778495"/>
            </a:solidFill>
            <a:ln>
              <a:solidFill>
                <a:srgbClr val="778495"/>
              </a:solidFill>
            </a:ln>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050" b="1" i="0" u="none" strike="noStrike" kern="0" cap="none" spc="0" normalizeH="0" baseline="0" noProof="0">
                <a:ln>
                  <a:noFill/>
                </a:ln>
                <a:solidFill>
                  <a:schemeClr val="tx1">
                    <a:lumMod val="65000"/>
                    <a:lumOff val="35000"/>
                  </a:schemeClr>
                </a:solidFill>
                <a:effectLst/>
                <a:uLnTx/>
                <a:uFillTx/>
                <a:cs typeface="Arial" charset="0"/>
              </a:endParaRPr>
            </a:p>
          </p:txBody>
        </p:sp>
        <p:sp>
          <p:nvSpPr>
            <p:cNvPr id="549" name="Line 225">
              <a:extLst>
                <a:ext uri="{FF2B5EF4-FFF2-40B4-BE49-F238E27FC236}">
                  <a16:creationId xmlns:a16="http://schemas.microsoft.com/office/drawing/2014/main" id="{08589DF4-688B-AA1A-8C8C-731B84E74599}"/>
                </a:ext>
              </a:extLst>
            </p:cNvPr>
            <p:cNvSpPr>
              <a:spLocks noChangeShapeType="1"/>
            </p:cNvSpPr>
            <p:nvPr/>
          </p:nvSpPr>
          <p:spPr bwMode="auto">
            <a:xfrm>
              <a:off x="1983456" y="3300616"/>
              <a:ext cx="241081" cy="0"/>
            </a:xfrm>
            <a:prstGeom prst="line">
              <a:avLst/>
            </a:prstGeom>
            <a:noFill/>
            <a:ln w="28575">
              <a:solidFill>
                <a:srgbClr val="C33D13"/>
              </a:solidFill>
              <a:prstDash val="solid"/>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a:ln>
                  <a:noFill/>
                </a:ln>
                <a:solidFill>
                  <a:schemeClr val="tx1">
                    <a:lumMod val="65000"/>
                    <a:lumOff val="35000"/>
                  </a:schemeClr>
                </a:solidFill>
                <a:effectLst/>
                <a:uLnTx/>
                <a:uFillTx/>
                <a:cs typeface="Arial" charset="0"/>
              </a:endParaRPr>
            </a:p>
          </p:txBody>
        </p:sp>
        <p:sp>
          <p:nvSpPr>
            <p:cNvPr id="550" name="Oval 227">
              <a:extLst>
                <a:ext uri="{FF2B5EF4-FFF2-40B4-BE49-F238E27FC236}">
                  <a16:creationId xmlns:a16="http://schemas.microsoft.com/office/drawing/2014/main" id="{5CD69919-B784-536D-EBD7-EA45CC753406}"/>
                </a:ext>
              </a:extLst>
            </p:cNvPr>
            <p:cNvSpPr>
              <a:spLocks noChangeArrowheads="1"/>
            </p:cNvSpPr>
            <p:nvPr/>
          </p:nvSpPr>
          <p:spPr bwMode="auto">
            <a:xfrm>
              <a:off x="1949112" y="3260708"/>
              <a:ext cx="86101" cy="79815"/>
            </a:xfrm>
            <a:prstGeom prst="ellipse">
              <a:avLst/>
            </a:prstGeom>
            <a:solidFill>
              <a:srgbClr val="C33D13"/>
            </a:solidFill>
            <a:ln w="19050">
              <a:solidFill>
                <a:srgbClr val="C33D13"/>
              </a:solidFill>
              <a:round/>
              <a:headEnd/>
              <a:tailEnd/>
            </a:ln>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050" b="1" i="0" u="none" strike="noStrike" kern="0" cap="none" spc="0" normalizeH="0" baseline="0" noProof="0">
                <a:ln>
                  <a:noFill/>
                </a:ln>
                <a:solidFill>
                  <a:schemeClr val="tx1">
                    <a:lumMod val="65000"/>
                    <a:lumOff val="35000"/>
                  </a:schemeClr>
                </a:solidFill>
                <a:effectLst/>
                <a:uLnTx/>
                <a:uFillTx/>
                <a:cs typeface="Arial" charset="0"/>
              </a:endParaRPr>
            </a:p>
          </p:txBody>
        </p:sp>
        <p:sp>
          <p:nvSpPr>
            <p:cNvPr id="551" name="Oval 228">
              <a:extLst>
                <a:ext uri="{FF2B5EF4-FFF2-40B4-BE49-F238E27FC236}">
                  <a16:creationId xmlns:a16="http://schemas.microsoft.com/office/drawing/2014/main" id="{95E71FBE-1038-0154-B4D8-D28C9884F73A}"/>
                </a:ext>
              </a:extLst>
            </p:cNvPr>
            <p:cNvSpPr>
              <a:spLocks noChangeArrowheads="1"/>
            </p:cNvSpPr>
            <p:nvPr/>
          </p:nvSpPr>
          <p:spPr bwMode="auto">
            <a:xfrm>
              <a:off x="2175643" y="3260708"/>
              <a:ext cx="86101" cy="79815"/>
            </a:xfrm>
            <a:prstGeom prst="ellipse">
              <a:avLst/>
            </a:prstGeom>
            <a:solidFill>
              <a:srgbClr val="C33D13"/>
            </a:solidFill>
            <a:ln w="19050">
              <a:solidFill>
                <a:srgbClr val="C33D13"/>
              </a:solidFill>
              <a:round/>
              <a:headEnd/>
              <a:tailEnd/>
            </a:ln>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050" b="1" i="0" u="none" strike="noStrike" kern="0" cap="none" spc="0" normalizeH="0" baseline="0" noProof="0">
                <a:ln>
                  <a:noFill/>
                </a:ln>
                <a:solidFill>
                  <a:schemeClr val="tx1">
                    <a:lumMod val="65000"/>
                    <a:lumOff val="35000"/>
                  </a:schemeClr>
                </a:solidFill>
                <a:effectLst/>
                <a:uLnTx/>
                <a:uFillTx/>
                <a:cs typeface="Arial" charset="0"/>
              </a:endParaRPr>
            </a:p>
          </p:txBody>
        </p:sp>
        <p:sp>
          <p:nvSpPr>
            <p:cNvPr id="650" name="文本框 649">
              <a:extLst>
                <a:ext uri="{FF2B5EF4-FFF2-40B4-BE49-F238E27FC236}">
                  <a16:creationId xmlns:a16="http://schemas.microsoft.com/office/drawing/2014/main" id="{874D7699-5E5B-66C6-6CC9-7D67A5349EC5}"/>
                </a:ext>
              </a:extLst>
            </p:cNvPr>
            <p:cNvSpPr txBox="1"/>
            <p:nvPr/>
          </p:nvSpPr>
          <p:spPr>
            <a:xfrm>
              <a:off x="3955014" y="3179627"/>
              <a:ext cx="1362332" cy="261610"/>
            </a:xfrm>
            <a:prstGeom prst="rect">
              <a:avLst/>
            </a:prstGeom>
            <a:noFill/>
          </p:spPr>
          <p:txBody>
            <a:bodyPr wrap="square">
              <a:spAutoFit/>
            </a:bodyPr>
            <a:lstStyle/>
            <a:p>
              <a:r>
                <a:rPr lang="zh-CN" altLang="en-US" sz="1050">
                  <a:solidFill>
                    <a:schemeClr val="tx1">
                      <a:lumMod val="75000"/>
                      <a:lumOff val="25000"/>
                    </a:schemeClr>
                  </a:solidFill>
                </a:rPr>
                <a:t>双膦酸盐 </a:t>
              </a:r>
              <a:r>
                <a:rPr lang="en-US" altLang="zh-CN" sz="1050">
                  <a:solidFill>
                    <a:schemeClr val="tx1">
                      <a:lumMod val="75000"/>
                      <a:lumOff val="25000"/>
                    </a:schemeClr>
                  </a:solidFill>
                </a:rPr>
                <a:t>Q4W</a:t>
              </a:r>
            </a:p>
          </p:txBody>
        </p:sp>
      </p:grpSp>
      <p:sp>
        <p:nvSpPr>
          <p:cNvPr id="12" name="任意多边形 37">
            <a:extLst>
              <a:ext uri="{FF2B5EF4-FFF2-40B4-BE49-F238E27FC236}">
                <a16:creationId xmlns:a16="http://schemas.microsoft.com/office/drawing/2014/main" id="{1CCC6833-347F-0034-4530-38480BDE0173}"/>
              </a:ext>
            </a:extLst>
          </p:cNvPr>
          <p:cNvSpPr/>
          <p:nvPr>
            <p:custDataLst>
              <p:tags r:id="rId4"/>
            </p:custDataLst>
          </p:nvPr>
        </p:nvSpPr>
        <p:spPr>
          <a:xfrm>
            <a:off x="362921" y="1928069"/>
            <a:ext cx="5733078" cy="387350"/>
          </a:xfrm>
          <a:prstGeom prst="round2SameRect">
            <a:avLst>
              <a:gd name="adj1" fmla="val 29782"/>
              <a:gd name="adj2" fmla="val 0"/>
            </a:avLst>
          </a:prstGeom>
          <a:gradFill>
            <a:gsLst>
              <a:gs pos="0">
                <a:srgbClr val="F0894A"/>
              </a:gs>
              <a:gs pos="100000">
                <a:srgbClr val="EB5C29"/>
              </a:gs>
            </a:gsLst>
            <a:lin ang="16200000" scaled="1"/>
          </a:gradFill>
          <a:ln w="12700" cap="flat" cmpd="sng" algn="ctr">
            <a:noFill/>
            <a:prstDash val="solid"/>
            <a:miter lim="800000"/>
          </a:ln>
          <a:effectLst>
            <a:glow rad="12700">
              <a:srgbClr val="F0894A">
                <a:satMod val="175000"/>
                <a:alpha val="40000"/>
              </a:srgbClr>
            </a:glow>
          </a:effectLst>
        </p:spPr>
        <p:txBody>
          <a:bodyPr wrap="none" lIns="0" tIns="0" rIns="0" bIns="0" rtlCol="0" anchor="ctr"/>
          <a:lstStyle/>
          <a:p>
            <a:pPr algn="ctr"/>
            <a:r>
              <a:rPr lang="zh-CN" altLang="en-US" sz="1600" b="1" dirty="0">
                <a:solidFill>
                  <a:schemeClr val="bg1"/>
                </a:solidFill>
              </a:rPr>
              <a:t>使用地舒单抗或 双膦酸盐后</a:t>
            </a:r>
            <a:r>
              <a:rPr lang="en-US" altLang="zh-CN" sz="1600" b="1" dirty="0" err="1">
                <a:solidFill>
                  <a:schemeClr val="bg1"/>
                </a:solidFill>
              </a:rPr>
              <a:t>uNTX</a:t>
            </a:r>
            <a:r>
              <a:rPr lang="zh-CN" altLang="en-US" sz="1600" b="1" dirty="0">
                <a:solidFill>
                  <a:schemeClr val="bg1"/>
                </a:solidFill>
              </a:rPr>
              <a:t>下降情况</a:t>
            </a:r>
            <a:endParaRPr lang="en-US" altLang="zh-CN" sz="1600" b="1" dirty="0">
              <a:solidFill>
                <a:schemeClr val="bg1"/>
              </a:solidFill>
            </a:endParaRPr>
          </a:p>
        </p:txBody>
      </p:sp>
      <p:sp>
        <p:nvSpPr>
          <p:cNvPr id="13" name="任意多边形 37">
            <a:extLst>
              <a:ext uri="{FF2B5EF4-FFF2-40B4-BE49-F238E27FC236}">
                <a16:creationId xmlns:a16="http://schemas.microsoft.com/office/drawing/2014/main" id="{E8814118-67E1-647E-339F-CA7C2CEA405A}"/>
              </a:ext>
            </a:extLst>
          </p:cNvPr>
          <p:cNvSpPr/>
          <p:nvPr>
            <p:custDataLst>
              <p:tags r:id="rId5"/>
            </p:custDataLst>
          </p:nvPr>
        </p:nvSpPr>
        <p:spPr>
          <a:xfrm>
            <a:off x="6211318" y="1928069"/>
            <a:ext cx="5645720" cy="387350"/>
          </a:xfrm>
          <a:prstGeom prst="round2SameRect">
            <a:avLst>
              <a:gd name="adj1" fmla="val 33061"/>
              <a:gd name="adj2" fmla="val 0"/>
            </a:avLst>
          </a:prstGeom>
          <a:gradFill>
            <a:gsLst>
              <a:gs pos="0">
                <a:srgbClr val="F0894A"/>
              </a:gs>
              <a:gs pos="100000">
                <a:srgbClr val="EB5C29"/>
              </a:gs>
            </a:gsLst>
            <a:lin ang="16200000" scaled="1"/>
          </a:gradFill>
          <a:ln w="12700" cap="flat" cmpd="sng" algn="ctr">
            <a:noFill/>
            <a:prstDash val="solid"/>
            <a:miter lim="800000"/>
          </a:ln>
          <a:effectLst>
            <a:glow rad="12700">
              <a:srgbClr val="F0894A">
                <a:satMod val="175000"/>
                <a:alpha val="40000"/>
              </a:srgbClr>
            </a:glow>
          </a:effectLst>
        </p:spPr>
        <p:txBody>
          <a:bodyPr wrap="none" lIns="0" tIns="0" rIns="0" bIns="0" rtlCol="0" anchor="ctr"/>
          <a:lstStyle/>
          <a:p>
            <a:pPr algn="ctr"/>
            <a:r>
              <a:rPr lang="zh-CN" altLang="en-US" sz="1600" b="1" dirty="0">
                <a:solidFill>
                  <a:schemeClr val="bg1"/>
                </a:solidFill>
              </a:rPr>
              <a:t>使用地舒单抗或唑来膦酸后 </a:t>
            </a:r>
            <a:r>
              <a:rPr lang="en-US" altLang="zh-CN" sz="1600" b="1" dirty="0" err="1">
                <a:solidFill>
                  <a:schemeClr val="bg1"/>
                </a:solidFill>
              </a:rPr>
              <a:t>uNTX</a:t>
            </a:r>
            <a:r>
              <a:rPr lang="zh-CN" altLang="en-US" sz="1600" b="1" dirty="0">
                <a:solidFill>
                  <a:schemeClr val="bg1"/>
                </a:solidFill>
              </a:rPr>
              <a:t>、</a:t>
            </a:r>
            <a:r>
              <a:rPr lang="en-US" altLang="zh-CN" sz="1600" b="1" dirty="0">
                <a:solidFill>
                  <a:schemeClr val="bg1"/>
                </a:solidFill>
              </a:rPr>
              <a:t>S-BALP</a:t>
            </a:r>
            <a:r>
              <a:rPr lang="zh-CN" altLang="en-US" sz="1600" b="1" dirty="0">
                <a:solidFill>
                  <a:schemeClr val="bg1"/>
                </a:solidFill>
              </a:rPr>
              <a:t>下降水平</a:t>
            </a:r>
            <a:endParaRPr lang="en-US" altLang="zh-CN" sz="1600" b="1" dirty="0">
              <a:solidFill>
                <a:schemeClr val="bg1"/>
              </a:solidFill>
            </a:endParaRPr>
          </a:p>
        </p:txBody>
      </p:sp>
      <p:sp>
        <p:nvSpPr>
          <p:cNvPr id="91" name="矩形 90">
            <a:extLst>
              <a:ext uri="{FF2B5EF4-FFF2-40B4-BE49-F238E27FC236}">
                <a16:creationId xmlns:a16="http://schemas.microsoft.com/office/drawing/2014/main" id="{D99E892B-6D5B-F7A2-7187-D5856B0D42B2}"/>
              </a:ext>
            </a:extLst>
          </p:cNvPr>
          <p:cNvSpPr/>
          <p:nvPr/>
        </p:nvSpPr>
        <p:spPr>
          <a:xfrm>
            <a:off x="329661" y="6190896"/>
            <a:ext cx="9266777" cy="370337"/>
          </a:xfrm>
          <a:prstGeom prst="rect">
            <a:avLst/>
          </a:prstGeom>
          <a:solidFill>
            <a:srgbClr val="FEF4EF"/>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r>
              <a:rPr lang="zh-CN" altLang="en-US" sz="900" i="1">
                <a:solidFill>
                  <a:schemeClr val="tx1">
                    <a:lumMod val="50000"/>
                    <a:lumOff val="50000"/>
                  </a:schemeClr>
                </a:solidFill>
              </a:rPr>
              <a:t>骨代谢常用监测指标包括：</a:t>
            </a:r>
            <a:r>
              <a:rPr lang="en-US" altLang="zh-CN" sz="900" i="1">
                <a:solidFill>
                  <a:schemeClr val="tx1">
                    <a:lumMod val="50000"/>
                    <a:lumOff val="50000"/>
                  </a:schemeClr>
                </a:solidFill>
              </a:rPr>
              <a:t>NTX (Ⅰ</a:t>
            </a:r>
            <a:r>
              <a:rPr lang="zh-CN" altLang="en-US" sz="900" i="1">
                <a:solidFill>
                  <a:schemeClr val="tx1">
                    <a:lumMod val="50000"/>
                    <a:lumOff val="50000"/>
                  </a:schemeClr>
                </a:solidFill>
              </a:rPr>
              <a:t>型胶原交联</a:t>
            </a:r>
            <a:r>
              <a:rPr lang="en-US" altLang="zh-CN" sz="900" i="1">
                <a:solidFill>
                  <a:schemeClr val="tx1">
                    <a:lumMod val="50000"/>
                    <a:lumOff val="50000"/>
                  </a:schemeClr>
                </a:solidFill>
              </a:rPr>
              <a:t>N⁃</a:t>
            </a:r>
            <a:r>
              <a:rPr lang="zh-CN" altLang="en-US" sz="900" i="1">
                <a:solidFill>
                  <a:schemeClr val="tx1">
                    <a:lumMod val="50000"/>
                    <a:lumOff val="50000"/>
                  </a:schemeClr>
                </a:solidFill>
              </a:rPr>
              <a:t>末端肽</a:t>
            </a:r>
            <a:r>
              <a:rPr lang="en-US" altLang="zh-CN" sz="900" i="1">
                <a:solidFill>
                  <a:schemeClr val="tx1">
                    <a:lumMod val="50000"/>
                    <a:lumOff val="50000"/>
                  </a:schemeClr>
                </a:solidFill>
              </a:rPr>
              <a:t>)</a:t>
            </a:r>
            <a:r>
              <a:rPr lang="zh-CN" altLang="en-US" sz="900" i="1">
                <a:solidFill>
                  <a:schemeClr val="tx1">
                    <a:lumMod val="50000"/>
                    <a:lumOff val="50000"/>
                  </a:schemeClr>
                </a:solidFill>
              </a:rPr>
              <a:t>、</a:t>
            </a:r>
            <a:r>
              <a:rPr lang="en-US" altLang="zh-CN" sz="900" i="1">
                <a:solidFill>
                  <a:schemeClr val="tx1">
                    <a:lumMod val="50000"/>
                    <a:lumOff val="50000"/>
                  </a:schemeClr>
                </a:solidFill>
              </a:rPr>
              <a:t>CTX (Ⅰ</a:t>
            </a:r>
            <a:r>
              <a:rPr lang="zh-CN" altLang="en-US" sz="900" i="1">
                <a:solidFill>
                  <a:schemeClr val="tx1">
                    <a:lumMod val="50000"/>
                    <a:lumOff val="50000"/>
                  </a:schemeClr>
                </a:solidFill>
              </a:rPr>
              <a:t>型胶原交联</a:t>
            </a:r>
            <a:r>
              <a:rPr lang="en-US" altLang="zh-CN" sz="900" i="1">
                <a:solidFill>
                  <a:schemeClr val="tx1">
                    <a:lumMod val="50000"/>
                    <a:lumOff val="50000"/>
                  </a:schemeClr>
                </a:solidFill>
              </a:rPr>
              <a:t>C⁃</a:t>
            </a:r>
            <a:r>
              <a:rPr lang="zh-CN" altLang="en-US" sz="900" i="1">
                <a:solidFill>
                  <a:schemeClr val="tx1">
                    <a:lumMod val="50000"/>
                    <a:lumOff val="50000"/>
                  </a:schemeClr>
                </a:solidFill>
              </a:rPr>
              <a:t>末端肽</a:t>
            </a:r>
            <a:r>
              <a:rPr lang="en-US" altLang="zh-CN" sz="900" i="1">
                <a:solidFill>
                  <a:schemeClr val="tx1">
                    <a:lumMod val="50000"/>
                    <a:lumOff val="50000"/>
                  </a:schemeClr>
                </a:solidFill>
              </a:rPr>
              <a:t>)</a:t>
            </a:r>
            <a:r>
              <a:rPr lang="zh-CN" altLang="en-US" sz="900" i="1">
                <a:solidFill>
                  <a:schemeClr val="tx1">
                    <a:lumMod val="50000"/>
                    <a:lumOff val="50000"/>
                  </a:schemeClr>
                </a:solidFill>
              </a:rPr>
              <a:t>、</a:t>
            </a:r>
            <a:r>
              <a:rPr lang="en-US" altLang="zh-CN" sz="900" i="1">
                <a:solidFill>
                  <a:schemeClr val="tx1">
                    <a:lumMod val="50000"/>
                    <a:lumOff val="50000"/>
                  </a:schemeClr>
                </a:solidFill>
              </a:rPr>
              <a:t>PINP (Ⅰ</a:t>
            </a:r>
            <a:r>
              <a:rPr lang="zh-CN" altLang="en-US" sz="900" i="1">
                <a:solidFill>
                  <a:schemeClr val="tx1">
                    <a:lumMod val="50000"/>
                    <a:lumOff val="50000"/>
                  </a:schemeClr>
                </a:solidFill>
              </a:rPr>
              <a:t>型前胶原氨基末端肽</a:t>
            </a:r>
            <a:r>
              <a:rPr lang="en-US" altLang="zh-CN" sz="900" i="1">
                <a:solidFill>
                  <a:schemeClr val="tx1">
                    <a:lumMod val="50000"/>
                    <a:lumOff val="50000"/>
                  </a:schemeClr>
                </a:solidFill>
              </a:rPr>
              <a:t>)</a:t>
            </a:r>
            <a:r>
              <a:rPr lang="zh-CN" altLang="en-US" sz="900" i="1">
                <a:solidFill>
                  <a:schemeClr val="tx1">
                    <a:lumMod val="50000"/>
                    <a:lumOff val="50000"/>
                  </a:schemeClr>
                </a:solidFill>
              </a:rPr>
              <a:t>、</a:t>
            </a:r>
            <a:r>
              <a:rPr lang="en-US" altLang="zh-CN" sz="900" i="1">
                <a:solidFill>
                  <a:schemeClr val="tx1">
                    <a:lumMod val="50000"/>
                    <a:lumOff val="50000"/>
                  </a:schemeClr>
                </a:solidFill>
              </a:rPr>
              <a:t>BALP (</a:t>
            </a:r>
            <a:r>
              <a:rPr lang="zh-CN" altLang="en-US" sz="900" i="1">
                <a:solidFill>
                  <a:schemeClr val="tx1">
                    <a:lumMod val="50000"/>
                    <a:lumOff val="50000"/>
                  </a:schemeClr>
                </a:solidFill>
              </a:rPr>
              <a:t>骨特异性碱性磷酸酶</a:t>
            </a:r>
            <a:r>
              <a:rPr lang="en-US" altLang="zh-CN" sz="900" i="1">
                <a:solidFill>
                  <a:schemeClr val="tx1">
                    <a:lumMod val="50000"/>
                    <a:lumOff val="50000"/>
                  </a:schemeClr>
                </a:solidFill>
              </a:rPr>
              <a:t>) </a:t>
            </a:r>
            <a:r>
              <a:rPr lang="zh-CN" altLang="en-US" sz="900" i="1">
                <a:solidFill>
                  <a:schemeClr val="tx1">
                    <a:lumMod val="50000"/>
                    <a:lumOff val="50000"/>
                  </a:schemeClr>
                </a:solidFill>
              </a:rPr>
              <a:t>等</a:t>
            </a:r>
            <a:endParaRPr lang="en-US" altLang="zh-CN" sz="900" i="1">
              <a:solidFill>
                <a:schemeClr val="tx1">
                  <a:lumMod val="50000"/>
                  <a:lumOff val="50000"/>
                </a:schemeClr>
              </a:solidFill>
            </a:endParaRPr>
          </a:p>
          <a:p>
            <a:pPr marL="171450" indent="-171450">
              <a:buFont typeface="Arial" panose="020B0604020202020204" pitchFamily="34" charset="0"/>
              <a:buChar char="•"/>
            </a:pPr>
            <a:r>
              <a:rPr lang="zh-CN" altLang="en-US" sz="900" i="1">
                <a:solidFill>
                  <a:schemeClr val="tx1">
                    <a:lumMod val="50000"/>
                    <a:lumOff val="50000"/>
                  </a:schemeClr>
                </a:solidFill>
              </a:rPr>
              <a:t>骨代谢指标可快速、便捷地反映骨转移治疗的效果，也可用来监测治疗过程中骨的健康状态</a:t>
            </a:r>
            <a:endParaRPr lang="en-US" sz="900" i="1">
              <a:solidFill>
                <a:schemeClr val="tx1">
                  <a:lumMod val="50000"/>
                  <a:lumOff val="50000"/>
                </a:schemeClr>
              </a:solidFill>
            </a:endParaRPr>
          </a:p>
        </p:txBody>
      </p:sp>
      <p:sp>
        <p:nvSpPr>
          <p:cNvPr id="92" name="矩形 91">
            <a:extLst>
              <a:ext uri="{FF2B5EF4-FFF2-40B4-BE49-F238E27FC236}">
                <a16:creationId xmlns:a16="http://schemas.microsoft.com/office/drawing/2014/main" id="{56AA3DB4-866C-F22A-F99C-3788AF47CB7F}"/>
              </a:ext>
            </a:extLst>
          </p:cNvPr>
          <p:cNvSpPr/>
          <p:nvPr/>
        </p:nvSpPr>
        <p:spPr>
          <a:xfrm>
            <a:off x="9764708" y="6112799"/>
            <a:ext cx="2057409" cy="3664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altLang="zh-CN" sz="700" i="1" err="1">
                <a:solidFill>
                  <a:schemeClr val="bg2">
                    <a:lumMod val="50000"/>
                  </a:schemeClr>
                </a:solidFill>
              </a:rPr>
              <a:t>uNTX</a:t>
            </a:r>
            <a:r>
              <a:rPr lang="en-US" altLang="zh-CN" sz="700" i="1">
                <a:solidFill>
                  <a:schemeClr val="bg2">
                    <a:lumMod val="50000"/>
                  </a:schemeClr>
                </a:solidFill>
              </a:rPr>
              <a:t> (</a:t>
            </a:r>
            <a:r>
              <a:rPr lang="zh-CN" altLang="en-US" sz="700" i="1">
                <a:solidFill>
                  <a:schemeClr val="bg2">
                    <a:lumMod val="50000"/>
                  </a:schemeClr>
                </a:solidFill>
              </a:rPr>
              <a:t>尿液</a:t>
            </a:r>
            <a:r>
              <a:rPr lang="en-US" altLang="zh-CN" sz="700" i="1">
                <a:solidFill>
                  <a:schemeClr val="bg2">
                    <a:lumMod val="50000"/>
                  </a:schemeClr>
                </a:solidFill>
              </a:rPr>
              <a:t>-Ⅰ</a:t>
            </a:r>
            <a:r>
              <a:rPr lang="zh-CN" altLang="en-US" sz="700" i="1">
                <a:solidFill>
                  <a:schemeClr val="bg2">
                    <a:lumMod val="50000"/>
                  </a:schemeClr>
                </a:solidFill>
              </a:rPr>
              <a:t>型胶原交联</a:t>
            </a:r>
            <a:r>
              <a:rPr lang="en-US" altLang="zh-CN" sz="700" i="1">
                <a:solidFill>
                  <a:schemeClr val="bg2">
                    <a:lumMod val="50000"/>
                  </a:schemeClr>
                </a:solidFill>
              </a:rPr>
              <a:t>N⁃</a:t>
            </a:r>
            <a:r>
              <a:rPr lang="zh-CN" altLang="en-US" sz="700" i="1">
                <a:solidFill>
                  <a:schemeClr val="bg2">
                    <a:lumMod val="50000"/>
                  </a:schemeClr>
                </a:solidFill>
              </a:rPr>
              <a:t>末端肽</a:t>
            </a:r>
            <a:r>
              <a:rPr lang="en-US" altLang="zh-CN" sz="700" i="1">
                <a:solidFill>
                  <a:schemeClr val="bg2">
                    <a:lumMod val="50000"/>
                  </a:schemeClr>
                </a:solidFill>
              </a:rPr>
              <a:t>)</a:t>
            </a:r>
          </a:p>
          <a:p>
            <a:pPr algn="r"/>
            <a:r>
              <a:rPr lang="en-US" altLang="zh-CN" sz="700" i="1">
                <a:solidFill>
                  <a:schemeClr val="bg2">
                    <a:lumMod val="50000"/>
                  </a:schemeClr>
                </a:solidFill>
              </a:rPr>
              <a:t>S-BALP (</a:t>
            </a:r>
            <a:r>
              <a:rPr lang="zh-CN" altLang="en-US" sz="700" i="1">
                <a:solidFill>
                  <a:schemeClr val="bg2">
                    <a:lumMod val="50000"/>
                  </a:schemeClr>
                </a:solidFill>
              </a:rPr>
              <a:t>血清</a:t>
            </a:r>
            <a:r>
              <a:rPr lang="en-US" altLang="zh-CN" sz="700" i="1">
                <a:solidFill>
                  <a:schemeClr val="bg2">
                    <a:lumMod val="50000"/>
                  </a:schemeClr>
                </a:solidFill>
              </a:rPr>
              <a:t>-</a:t>
            </a:r>
            <a:r>
              <a:rPr lang="zh-CN" altLang="en-US" sz="700" i="1">
                <a:solidFill>
                  <a:schemeClr val="bg2">
                    <a:lumMod val="50000"/>
                  </a:schemeClr>
                </a:solidFill>
              </a:rPr>
              <a:t>骨特异性碱磷酸酶</a:t>
            </a:r>
            <a:r>
              <a:rPr lang="en-US" altLang="zh-CN" sz="700" i="1">
                <a:solidFill>
                  <a:schemeClr val="bg2">
                    <a:lumMod val="50000"/>
                  </a:schemeClr>
                </a:solidFill>
              </a:rPr>
              <a:t>)</a:t>
            </a:r>
            <a:endParaRPr lang="en-US" sz="700" i="1">
              <a:solidFill>
                <a:schemeClr val="bg2">
                  <a:lumMod val="50000"/>
                </a:schemeClr>
              </a:solidFill>
            </a:endParaRPr>
          </a:p>
        </p:txBody>
      </p:sp>
      <p:graphicFrame>
        <p:nvGraphicFramePr>
          <p:cNvPr id="690" name="Chart 3">
            <a:extLst>
              <a:ext uri="{FF2B5EF4-FFF2-40B4-BE49-F238E27FC236}">
                <a16:creationId xmlns:a16="http://schemas.microsoft.com/office/drawing/2014/main" id="{1B443069-A207-BA32-F700-FA34300DE1B5}"/>
              </a:ext>
            </a:extLst>
          </p:cNvPr>
          <p:cNvGraphicFramePr/>
          <p:nvPr>
            <p:custDataLst>
              <p:tags r:id="rId6"/>
            </p:custDataLst>
          </p:nvPr>
        </p:nvGraphicFramePr>
        <p:xfrm>
          <a:off x="6731000" y="2608263"/>
          <a:ext cx="4781550" cy="2627312"/>
        </p:xfrm>
        <a:graphic>
          <a:graphicData uri="http://schemas.openxmlformats.org/drawingml/2006/chart">
            <c:chart xmlns:c="http://schemas.openxmlformats.org/drawingml/2006/chart" xmlns:r="http://schemas.openxmlformats.org/officeDocument/2006/relationships" r:id="rId67"/>
          </a:graphicData>
        </a:graphic>
      </p:graphicFrame>
      <p:cxnSp>
        <p:nvCxnSpPr>
          <p:cNvPr id="94" name="直接连接符 93">
            <a:extLst>
              <a:ext uri="{FF2B5EF4-FFF2-40B4-BE49-F238E27FC236}">
                <a16:creationId xmlns:a16="http://schemas.microsoft.com/office/drawing/2014/main" id="{46D6F565-8A72-3F9E-D2A4-1671179A581B}"/>
              </a:ext>
            </a:extLst>
          </p:cNvPr>
          <p:cNvCxnSpPr/>
          <p:nvPr>
            <p:custDataLst>
              <p:tags r:id="rId7"/>
            </p:custDataLst>
          </p:nvPr>
        </p:nvCxnSpPr>
        <p:spPr bwMode="gray">
          <a:xfrm flipH="1">
            <a:off x="6767513" y="2690813"/>
            <a:ext cx="46038" cy="0"/>
          </a:xfrm>
          <a:prstGeom prst="line">
            <a:avLst/>
          </a:prstGeom>
          <a:ln w="9525" cap="flat" cmpd="sng" algn="ctr">
            <a:solidFill>
              <a:srgbClr val="808080"/>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95" name="直接连接符 94">
            <a:extLst>
              <a:ext uri="{FF2B5EF4-FFF2-40B4-BE49-F238E27FC236}">
                <a16:creationId xmlns:a16="http://schemas.microsoft.com/office/drawing/2014/main" id="{FA61B9C8-7EEF-6F08-3B9C-20473E32B843}"/>
              </a:ext>
            </a:extLst>
          </p:cNvPr>
          <p:cNvCxnSpPr/>
          <p:nvPr>
            <p:custDataLst>
              <p:tags r:id="rId8"/>
            </p:custDataLst>
          </p:nvPr>
        </p:nvCxnSpPr>
        <p:spPr bwMode="gray">
          <a:xfrm flipH="1">
            <a:off x="6767513" y="3124200"/>
            <a:ext cx="46038" cy="0"/>
          </a:xfrm>
          <a:prstGeom prst="line">
            <a:avLst/>
          </a:prstGeom>
          <a:ln w="9525" cap="flat" cmpd="sng" algn="ctr">
            <a:solidFill>
              <a:srgbClr val="808080"/>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56" name="直接连接符 255">
            <a:extLst>
              <a:ext uri="{FF2B5EF4-FFF2-40B4-BE49-F238E27FC236}">
                <a16:creationId xmlns:a16="http://schemas.microsoft.com/office/drawing/2014/main" id="{4349D0A8-D592-B41C-A420-8A5397182856}"/>
              </a:ext>
            </a:extLst>
          </p:cNvPr>
          <p:cNvCxnSpPr/>
          <p:nvPr>
            <p:custDataLst>
              <p:tags r:id="rId9"/>
            </p:custDataLst>
          </p:nvPr>
        </p:nvCxnSpPr>
        <p:spPr bwMode="gray">
          <a:xfrm flipH="1">
            <a:off x="6767513" y="3657600"/>
            <a:ext cx="46038" cy="0"/>
          </a:xfrm>
          <a:prstGeom prst="line">
            <a:avLst/>
          </a:prstGeom>
          <a:ln w="9525" cap="flat" cmpd="sng" algn="ctr">
            <a:solidFill>
              <a:srgbClr val="808080"/>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57" name="直接连接符 256">
            <a:extLst>
              <a:ext uri="{FF2B5EF4-FFF2-40B4-BE49-F238E27FC236}">
                <a16:creationId xmlns:a16="http://schemas.microsoft.com/office/drawing/2014/main" id="{81457F31-DE99-86F2-DCA6-3DE33CC8CFED}"/>
              </a:ext>
            </a:extLst>
          </p:cNvPr>
          <p:cNvCxnSpPr/>
          <p:nvPr>
            <p:custDataLst>
              <p:tags r:id="rId10"/>
            </p:custDataLst>
          </p:nvPr>
        </p:nvCxnSpPr>
        <p:spPr bwMode="gray">
          <a:xfrm flipH="1">
            <a:off x="6767513" y="4191000"/>
            <a:ext cx="46038" cy="0"/>
          </a:xfrm>
          <a:prstGeom prst="line">
            <a:avLst/>
          </a:prstGeom>
          <a:ln w="9525" cap="flat" cmpd="sng" algn="ctr">
            <a:solidFill>
              <a:srgbClr val="808080"/>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58" name="直接连接符 257">
            <a:extLst>
              <a:ext uri="{FF2B5EF4-FFF2-40B4-BE49-F238E27FC236}">
                <a16:creationId xmlns:a16="http://schemas.microsoft.com/office/drawing/2014/main" id="{F40C1A98-7259-5F96-BA63-2753FC914B4C}"/>
              </a:ext>
            </a:extLst>
          </p:cNvPr>
          <p:cNvCxnSpPr/>
          <p:nvPr>
            <p:custDataLst>
              <p:tags r:id="rId11"/>
            </p:custDataLst>
          </p:nvPr>
        </p:nvCxnSpPr>
        <p:spPr bwMode="gray">
          <a:xfrm flipH="1">
            <a:off x="6767513" y="4725988"/>
            <a:ext cx="46038" cy="0"/>
          </a:xfrm>
          <a:prstGeom prst="line">
            <a:avLst/>
          </a:prstGeom>
          <a:ln w="9525" cap="flat" cmpd="sng" algn="ctr">
            <a:solidFill>
              <a:srgbClr val="808080"/>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259" name="矩形 258">
            <a:extLst>
              <a:ext uri="{FF2B5EF4-FFF2-40B4-BE49-F238E27FC236}">
                <a16:creationId xmlns:a16="http://schemas.microsoft.com/office/drawing/2014/main" id="{084ACC48-04DE-AB83-BD89-5A52D1894559}"/>
              </a:ext>
            </a:extLst>
          </p:cNvPr>
          <p:cNvSpPr/>
          <p:nvPr>
            <p:custDataLst>
              <p:tags r:id="rId12"/>
            </p:custDataLst>
          </p:nvPr>
        </p:nvSpPr>
        <p:spPr bwMode="gray">
          <a:xfrm>
            <a:off x="6469063" y="2620963"/>
            <a:ext cx="206375" cy="150813"/>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lstStyle/>
          <a:p>
            <a:pPr algn="r">
              <a:lnSpc>
                <a:spcPct val="90000"/>
              </a:lnSpc>
              <a:spcBef>
                <a:spcPct val="0"/>
              </a:spcBef>
              <a:spcAft>
                <a:spcPct val="0"/>
              </a:spcAft>
            </a:pPr>
            <a:fld id="{B11F7939-5E01-4A18-8B2A-3E18E0DDC336}" type="datetime'''''0''''''''''''''%'''''''''">
              <a:rPr lang="en-US" altLang="en-US" sz="1100" smtClean="0">
                <a:solidFill>
                  <a:srgbClr val="969696"/>
                </a:solidFill>
              </a:rPr>
              <a:pPr algn="r">
                <a:lnSpc>
                  <a:spcPct val="90000"/>
                </a:lnSpc>
                <a:spcBef>
                  <a:spcPct val="0"/>
                </a:spcBef>
                <a:spcAft>
                  <a:spcPct val="0"/>
                </a:spcAft>
              </a:pPr>
              <a:t>0%</a:t>
            </a:fld>
            <a:endParaRPr lang="en-US" sz="1100">
              <a:solidFill>
                <a:srgbClr val="969696"/>
              </a:solidFill>
            </a:endParaRPr>
          </a:p>
        </p:txBody>
      </p:sp>
      <p:sp>
        <p:nvSpPr>
          <p:cNvPr id="260" name="矩形 259">
            <a:extLst>
              <a:ext uri="{FF2B5EF4-FFF2-40B4-BE49-F238E27FC236}">
                <a16:creationId xmlns:a16="http://schemas.microsoft.com/office/drawing/2014/main" id="{4CAF0B66-05F1-C3AA-5CD4-93E3E997B4EF}"/>
              </a:ext>
            </a:extLst>
          </p:cNvPr>
          <p:cNvSpPr/>
          <p:nvPr>
            <p:custDataLst>
              <p:tags r:id="rId13"/>
            </p:custDataLst>
          </p:nvPr>
        </p:nvSpPr>
        <p:spPr bwMode="gray">
          <a:xfrm>
            <a:off x="6386513" y="3054350"/>
            <a:ext cx="288925" cy="150813"/>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lstStyle/>
          <a:p>
            <a:pPr algn="r">
              <a:lnSpc>
                <a:spcPct val="90000"/>
              </a:lnSpc>
              <a:spcBef>
                <a:spcPct val="0"/>
              </a:spcBef>
              <a:spcAft>
                <a:spcPct val="0"/>
              </a:spcAft>
            </a:pPr>
            <a:fld id="{C175E29E-4B37-4AE9-B1DF-B18DA7095C75}" type="datetime'''''''''''''''''''6''''''''''5%'''''''''">
              <a:rPr lang="en-US" altLang="en-US" sz="1100" smtClean="0">
                <a:solidFill>
                  <a:srgbClr val="969696"/>
                </a:solidFill>
              </a:rPr>
              <a:pPr algn="r">
                <a:lnSpc>
                  <a:spcPct val="90000"/>
                </a:lnSpc>
                <a:spcBef>
                  <a:spcPct val="0"/>
                </a:spcBef>
                <a:spcAft>
                  <a:spcPct val="0"/>
                </a:spcAft>
              </a:pPr>
              <a:t>65%</a:t>
            </a:fld>
            <a:endParaRPr lang="en-US" sz="1100">
              <a:solidFill>
                <a:srgbClr val="969696"/>
              </a:solidFill>
            </a:endParaRPr>
          </a:p>
        </p:txBody>
      </p:sp>
      <p:sp>
        <p:nvSpPr>
          <p:cNvPr id="261" name="矩形 260">
            <a:extLst>
              <a:ext uri="{FF2B5EF4-FFF2-40B4-BE49-F238E27FC236}">
                <a16:creationId xmlns:a16="http://schemas.microsoft.com/office/drawing/2014/main" id="{9F1B4332-7C1E-D4D4-F581-1BFB3AFF9FED}"/>
              </a:ext>
            </a:extLst>
          </p:cNvPr>
          <p:cNvSpPr/>
          <p:nvPr>
            <p:custDataLst>
              <p:tags r:id="rId14"/>
            </p:custDataLst>
          </p:nvPr>
        </p:nvSpPr>
        <p:spPr bwMode="gray">
          <a:xfrm>
            <a:off x="6386513" y="3587750"/>
            <a:ext cx="288925" cy="150813"/>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lstStyle/>
          <a:p>
            <a:pPr algn="r">
              <a:lnSpc>
                <a:spcPct val="90000"/>
              </a:lnSpc>
              <a:spcBef>
                <a:spcPct val="0"/>
              </a:spcBef>
              <a:spcAft>
                <a:spcPct val="0"/>
              </a:spcAft>
            </a:pPr>
            <a:fld id="{69BE7FFB-144C-4CF4-9B96-91F33BE81D30}" type="datetime'''''''7''''''''''''0''''''''''''''''''%'">
              <a:rPr lang="en-US" altLang="en-US" sz="1100" smtClean="0">
                <a:solidFill>
                  <a:srgbClr val="969696"/>
                </a:solidFill>
              </a:rPr>
              <a:pPr algn="r">
                <a:lnSpc>
                  <a:spcPct val="90000"/>
                </a:lnSpc>
                <a:spcBef>
                  <a:spcPct val="0"/>
                </a:spcBef>
                <a:spcAft>
                  <a:spcPct val="0"/>
                </a:spcAft>
              </a:pPr>
              <a:t>70%</a:t>
            </a:fld>
            <a:endParaRPr lang="en-US" sz="1100">
              <a:solidFill>
                <a:srgbClr val="969696"/>
              </a:solidFill>
            </a:endParaRPr>
          </a:p>
        </p:txBody>
      </p:sp>
      <p:sp>
        <p:nvSpPr>
          <p:cNvPr id="262" name="矩形 261">
            <a:extLst>
              <a:ext uri="{FF2B5EF4-FFF2-40B4-BE49-F238E27FC236}">
                <a16:creationId xmlns:a16="http://schemas.microsoft.com/office/drawing/2014/main" id="{0E370398-9F62-016A-8E2F-03CC96660903}"/>
              </a:ext>
            </a:extLst>
          </p:cNvPr>
          <p:cNvSpPr/>
          <p:nvPr>
            <p:custDataLst>
              <p:tags r:id="rId15"/>
            </p:custDataLst>
          </p:nvPr>
        </p:nvSpPr>
        <p:spPr bwMode="gray">
          <a:xfrm>
            <a:off x="6386513" y="4121150"/>
            <a:ext cx="288925" cy="150813"/>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lstStyle/>
          <a:p>
            <a:pPr algn="r">
              <a:lnSpc>
                <a:spcPct val="90000"/>
              </a:lnSpc>
              <a:spcBef>
                <a:spcPct val="0"/>
              </a:spcBef>
              <a:spcAft>
                <a:spcPct val="0"/>
              </a:spcAft>
            </a:pPr>
            <a:fld id="{5B8544E9-33B9-4783-BAE4-F47B712E56B8}" type="datetime'''''''''''''''''''''7''''''''''''''''''''5''%'''''">
              <a:rPr lang="en-US" altLang="en-US" sz="1100" smtClean="0">
                <a:solidFill>
                  <a:srgbClr val="969696"/>
                </a:solidFill>
              </a:rPr>
              <a:pPr algn="r">
                <a:lnSpc>
                  <a:spcPct val="90000"/>
                </a:lnSpc>
                <a:spcBef>
                  <a:spcPct val="0"/>
                </a:spcBef>
                <a:spcAft>
                  <a:spcPct val="0"/>
                </a:spcAft>
              </a:pPr>
              <a:t>75%</a:t>
            </a:fld>
            <a:endParaRPr lang="en-US" sz="1100">
              <a:solidFill>
                <a:srgbClr val="969696"/>
              </a:solidFill>
            </a:endParaRPr>
          </a:p>
        </p:txBody>
      </p:sp>
      <p:sp>
        <p:nvSpPr>
          <p:cNvPr id="263" name="矩形 262">
            <a:extLst>
              <a:ext uri="{FF2B5EF4-FFF2-40B4-BE49-F238E27FC236}">
                <a16:creationId xmlns:a16="http://schemas.microsoft.com/office/drawing/2014/main" id="{BBF199A1-1FEE-A0A8-4CA2-90810BD45003}"/>
              </a:ext>
            </a:extLst>
          </p:cNvPr>
          <p:cNvSpPr/>
          <p:nvPr>
            <p:custDataLst>
              <p:tags r:id="rId16"/>
            </p:custDataLst>
          </p:nvPr>
        </p:nvSpPr>
        <p:spPr bwMode="gray">
          <a:xfrm>
            <a:off x="6386513" y="4656138"/>
            <a:ext cx="288925" cy="150813"/>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lstStyle/>
          <a:p>
            <a:pPr algn="r">
              <a:lnSpc>
                <a:spcPct val="90000"/>
              </a:lnSpc>
              <a:spcBef>
                <a:spcPct val="0"/>
              </a:spcBef>
              <a:spcAft>
                <a:spcPct val="0"/>
              </a:spcAft>
            </a:pPr>
            <a:fld id="{0CD3AFAE-78F7-4A94-935C-DD6CA7C4B00B}" type="datetime'''''''''''''''''''''''80''''''''''''''''''''''''%'''''''''">
              <a:rPr lang="en-US" altLang="en-US" sz="1100" smtClean="0">
                <a:solidFill>
                  <a:srgbClr val="969696"/>
                </a:solidFill>
              </a:rPr>
              <a:pPr algn="r">
                <a:lnSpc>
                  <a:spcPct val="90000"/>
                </a:lnSpc>
                <a:spcBef>
                  <a:spcPct val="0"/>
                </a:spcBef>
                <a:spcAft>
                  <a:spcPct val="0"/>
                </a:spcAft>
              </a:pPr>
              <a:t>80%</a:t>
            </a:fld>
            <a:endParaRPr lang="en-US" sz="1100">
              <a:solidFill>
                <a:srgbClr val="969696"/>
              </a:solidFill>
            </a:endParaRPr>
          </a:p>
        </p:txBody>
      </p:sp>
      <p:sp useBgFill="1">
        <p:nvSpPr>
          <p:cNvPr id="614" name="任意多边形: 形状 613">
            <a:extLst>
              <a:ext uri="{FF2B5EF4-FFF2-40B4-BE49-F238E27FC236}">
                <a16:creationId xmlns:a16="http://schemas.microsoft.com/office/drawing/2014/main" id="{CE4D4B83-3208-F4FD-9C4A-7D03553B41C6}"/>
              </a:ext>
            </a:extLst>
          </p:cNvPr>
          <p:cNvSpPr/>
          <p:nvPr>
            <p:custDataLst>
              <p:tags r:id="rId17"/>
            </p:custDataLst>
          </p:nvPr>
        </p:nvSpPr>
        <p:spPr bwMode="auto">
          <a:xfrm>
            <a:off x="6740525" y="2859088"/>
            <a:ext cx="146050" cy="96838"/>
          </a:xfrm>
          <a:custGeom>
            <a:avLst/>
            <a:gdLst/>
            <a:ahLst/>
            <a:cxnLst/>
            <a:rect l="0" t="0" r="0" b="0"/>
            <a:pathLst>
              <a:path w="146051" h="96838">
                <a:moveTo>
                  <a:pt x="0" y="39687"/>
                </a:moveTo>
                <a:lnTo>
                  <a:pt x="146050" y="0"/>
                </a:lnTo>
                <a:lnTo>
                  <a:pt x="146050" y="57150"/>
                </a:lnTo>
                <a:lnTo>
                  <a:pt x="0" y="96837"/>
                </a:lnTo>
                <a:close/>
              </a:path>
            </a:pathLst>
          </a:custGeom>
          <a:ln w="12700" cap="flat" cmpd="sng" algn="ctr">
            <a:noFill/>
            <a:prstDash val="solid"/>
            <a:miter lim="800000"/>
            <a:headEnd type="none" w="med" len="med"/>
            <a:tailEnd type="none" w="med" len="med"/>
          </a:ln>
          <a:effectLst/>
          <a:extLs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658" name="任意多边形: 形状 657">
            <a:extLst>
              <a:ext uri="{FF2B5EF4-FFF2-40B4-BE49-F238E27FC236}">
                <a16:creationId xmlns:a16="http://schemas.microsoft.com/office/drawing/2014/main" id="{EFA80163-72F1-FB71-E8EC-ADD1ACBD25E2}"/>
              </a:ext>
            </a:extLst>
          </p:cNvPr>
          <p:cNvSpPr/>
          <p:nvPr>
            <p:custDataLst>
              <p:tags r:id="rId18"/>
            </p:custDataLst>
          </p:nvPr>
        </p:nvSpPr>
        <p:spPr bwMode="auto">
          <a:xfrm>
            <a:off x="6978650" y="2716213"/>
            <a:ext cx="1208088" cy="382588"/>
          </a:xfrm>
          <a:custGeom>
            <a:avLst/>
            <a:gdLst/>
            <a:ahLst/>
            <a:cxnLst/>
            <a:rect l="0" t="0" r="0" b="0"/>
            <a:pathLst>
              <a:path w="1208089" h="382588">
                <a:moveTo>
                  <a:pt x="0" y="325437"/>
                </a:moveTo>
                <a:lnTo>
                  <a:pt x="1208088" y="0"/>
                </a:lnTo>
                <a:lnTo>
                  <a:pt x="1208088" y="57150"/>
                </a:lnTo>
                <a:lnTo>
                  <a:pt x="0" y="382587"/>
                </a:lnTo>
                <a:close/>
              </a:path>
            </a:pathLst>
          </a:custGeom>
          <a:ln w="12700" cap="flat" cmpd="sng" algn="ctr">
            <a:noFill/>
            <a:prstDash val="solid"/>
            <a:miter lim="800000"/>
            <a:headEnd type="none" w="med" len="med"/>
            <a:tailEnd type="none" w="med" len="med"/>
          </a:ln>
          <a:effectLst/>
          <a:extLs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661" name="任意多边形: 形状 660">
            <a:extLst>
              <a:ext uri="{FF2B5EF4-FFF2-40B4-BE49-F238E27FC236}">
                <a16:creationId xmlns:a16="http://schemas.microsoft.com/office/drawing/2014/main" id="{70F3E12B-3A6D-0A0C-02B0-3076F7A57717}"/>
              </a:ext>
            </a:extLst>
          </p:cNvPr>
          <p:cNvSpPr/>
          <p:nvPr>
            <p:custDataLst>
              <p:tags r:id="rId19"/>
            </p:custDataLst>
          </p:nvPr>
        </p:nvSpPr>
        <p:spPr bwMode="auto">
          <a:xfrm>
            <a:off x="8516938" y="2716213"/>
            <a:ext cx="1208088" cy="382588"/>
          </a:xfrm>
          <a:custGeom>
            <a:avLst/>
            <a:gdLst/>
            <a:ahLst/>
            <a:cxnLst/>
            <a:rect l="0" t="0" r="0" b="0"/>
            <a:pathLst>
              <a:path w="1208088" h="382588">
                <a:moveTo>
                  <a:pt x="0" y="325437"/>
                </a:moveTo>
                <a:lnTo>
                  <a:pt x="1208087" y="0"/>
                </a:lnTo>
                <a:lnTo>
                  <a:pt x="1208087" y="57150"/>
                </a:lnTo>
                <a:lnTo>
                  <a:pt x="0" y="382587"/>
                </a:lnTo>
                <a:close/>
              </a:path>
            </a:pathLst>
          </a:custGeom>
          <a:ln w="12700" cap="flat" cmpd="sng" algn="ctr">
            <a:noFill/>
            <a:prstDash val="solid"/>
            <a:miter lim="800000"/>
            <a:headEnd type="none" w="med" len="med"/>
            <a:tailEnd type="none" w="med" len="med"/>
          </a:ln>
          <a:effectLst/>
          <a:extLs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664" name="任意多边形: 形状 663">
            <a:extLst>
              <a:ext uri="{FF2B5EF4-FFF2-40B4-BE49-F238E27FC236}">
                <a16:creationId xmlns:a16="http://schemas.microsoft.com/office/drawing/2014/main" id="{632F2E4B-FF07-6BEC-78F5-9B635523C8ED}"/>
              </a:ext>
            </a:extLst>
          </p:cNvPr>
          <p:cNvSpPr/>
          <p:nvPr>
            <p:custDataLst>
              <p:tags r:id="rId20"/>
            </p:custDataLst>
          </p:nvPr>
        </p:nvSpPr>
        <p:spPr bwMode="auto">
          <a:xfrm>
            <a:off x="10056813" y="2716213"/>
            <a:ext cx="1208088" cy="382588"/>
          </a:xfrm>
          <a:custGeom>
            <a:avLst/>
            <a:gdLst/>
            <a:ahLst/>
            <a:cxnLst/>
            <a:rect l="0" t="0" r="0" b="0"/>
            <a:pathLst>
              <a:path w="1208088" h="382588">
                <a:moveTo>
                  <a:pt x="0" y="325437"/>
                </a:moveTo>
                <a:lnTo>
                  <a:pt x="1208087" y="0"/>
                </a:lnTo>
                <a:lnTo>
                  <a:pt x="1208087" y="57150"/>
                </a:lnTo>
                <a:lnTo>
                  <a:pt x="0" y="382587"/>
                </a:lnTo>
                <a:close/>
              </a:path>
            </a:pathLst>
          </a:custGeom>
          <a:ln w="12700" cap="flat" cmpd="sng" algn="ctr">
            <a:noFill/>
            <a:prstDash val="solid"/>
            <a:miter lim="800000"/>
            <a:headEnd type="none" w="med" len="med"/>
            <a:tailEnd type="none" w="med" len="med"/>
          </a:ln>
          <a:effectLst/>
          <a:extLs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2" name="任意多边形: 形状 611">
            <a:extLst>
              <a:ext uri="{FF2B5EF4-FFF2-40B4-BE49-F238E27FC236}">
                <a16:creationId xmlns:a16="http://schemas.microsoft.com/office/drawing/2014/main" id="{A6FB33C5-1B8F-4BB1-2045-EC69D0B4557B}"/>
              </a:ext>
            </a:extLst>
          </p:cNvPr>
          <p:cNvSpPr/>
          <p:nvPr>
            <p:custDataLst>
              <p:tags r:id="rId21"/>
            </p:custDataLst>
          </p:nvPr>
        </p:nvSpPr>
        <p:spPr bwMode="auto">
          <a:xfrm>
            <a:off x="6740525" y="2859088"/>
            <a:ext cx="146050" cy="39688"/>
          </a:xfrm>
          <a:custGeom>
            <a:avLst/>
            <a:gdLst/>
            <a:ahLst/>
            <a:cxnLst/>
            <a:rect l="0" t="0" r="0" b="0"/>
            <a:pathLst>
              <a:path w="146051" h="39688">
                <a:moveTo>
                  <a:pt x="0" y="39687"/>
                </a:moveTo>
                <a:lnTo>
                  <a:pt x="146050" y="0"/>
                </a:lnTo>
              </a:path>
            </a:pathLst>
          </a:custGeom>
          <a:ln w="9525" cap="flat" cmpd="sng" algn="ctr">
            <a:solidFill>
              <a:srgbClr val="808080"/>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13" name="任意多边形: 形状 612">
            <a:extLst>
              <a:ext uri="{FF2B5EF4-FFF2-40B4-BE49-F238E27FC236}">
                <a16:creationId xmlns:a16="http://schemas.microsoft.com/office/drawing/2014/main" id="{7685C061-E379-835F-295E-0590FBC03F9D}"/>
              </a:ext>
            </a:extLst>
          </p:cNvPr>
          <p:cNvSpPr/>
          <p:nvPr>
            <p:custDataLst>
              <p:tags r:id="rId22"/>
            </p:custDataLst>
          </p:nvPr>
        </p:nvSpPr>
        <p:spPr bwMode="auto">
          <a:xfrm>
            <a:off x="6740525" y="2916238"/>
            <a:ext cx="146050" cy="39688"/>
          </a:xfrm>
          <a:custGeom>
            <a:avLst/>
            <a:gdLst/>
            <a:ahLst/>
            <a:cxnLst/>
            <a:rect l="0" t="0" r="0" b="0"/>
            <a:pathLst>
              <a:path w="146051" h="39688">
                <a:moveTo>
                  <a:pt x="0" y="39687"/>
                </a:moveTo>
                <a:lnTo>
                  <a:pt x="146050" y="0"/>
                </a:lnTo>
              </a:path>
            </a:pathLst>
          </a:custGeom>
          <a:ln w="9525" cap="flat" cmpd="sng" algn="ctr">
            <a:solidFill>
              <a:srgbClr val="808080"/>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56" name="任意多边形: 形状 655">
            <a:extLst>
              <a:ext uri="{FF2B5EF4-FFF2-40B4-BE49-F238E27FC236}">
                <a16:creationId xmlns:a16="http://schemas.microsoft.com/office/drawing/2014/main" id="{9FC31682-D0ED-CA29-691F-601867069D88}"/>
              </a:ext>
            </a:extLst>
          </p:cNvPr>
          <p:cNvSpPr/>
          <p:nvPr>
            <p:custDataLst>
              <p:tags r:id="rId23"/>
            </p:custDataLst>
          </p:nvPr>
        </p:nvSpPr>
        <p:spPr bwMode="auto">
          <a:xfrm>
            <a:off x="6978650" y="2716213"/>
            <a:ext cx="1208088" cy="325438"/>
          </a:xfrm>
          <a:custGeom>
            <a:avLst/>
            <a:gdLst/>
            <a:ahLst/>
            <a:cxnLst/>
            <a:rect l="0" t="0" r="0" b="0"/>
            <a:pathLst>
              <a:path w="1208089" h="325438">
                <a:moveTo>
                  <a:pt x="0" y="325437"/>
                </a:moveTo>
                <a:lnTo>
                  <a:pt x="1208088" y="0"/>
                </a:lnTo>
              </a:path>
            </a:pathLst>
          </a:custGeom>
          <a:ln w="9525" cap="flat" cmpd="sng" algn="ctr">
            <a:solidFill>
              <a:srgbClr val="808080"/>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57" name="任意多边形: 形状 656">
            <a:extLst>
              <a:ext uri="{FF2B5EF4-FFF2-40B4-BE49-F238E27FC236}">
                <a16:creationId xmlns:a16="http://schemas.microsoft.com/office/drawing/2014/main" id="{3B848CF2-0947-A1BE-3181-A02DD8A045D3}"/>
              </a:ext>
            </a:extLst>
          </p:cNvPr>
          <p:cNvSpPr/>
          <p:nvPr>
            <p:custDataLst>
              <p:tags r:id="rId24"/>
            </p:custDataLst>
          </p:nvPr>
        </p:nvSpPr>
        <p:spPr bwMode="auto">
          <a:xfrm>
            <a:off x="6978650" y="2773363"/>
            <a:ext cx="1208088" cy="325438"/>
          </a:xfrm>
          <a:custGeom>
            <a:avLst/>
            <a:gdLst/>
            <a:ahLst/>
            <a:cxnLst/>
            <a:rect l="0" t="0" r="0" b="0"/>
            <a:pathLst>
              <a:path w="1208089" h="325438">
                <a:moveTo>
                  <a:pt x="0" y="325437"/>
                </a:moveTo>
                <a:lnTo>
                  <a:pt x="1208088" y="0"/>
                </a:lnTo>
              </a:path>
            </a:pathLst>
          </a:custGeom>
          <a:ln w="9525" cap="flat" cmpd="sng" algn="ctr">
            <a:solidFill>
              <a:srgbClr val="808080"/>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59" name="任意多边形: 形状 658">
            <a:extLst>
              <a:ext uri="{FF2B5EF4-FFF2-40B4-BE49-F238E27FC236}">
                <a16:creationId xmlns:a16="http://schemas.microsoft.com/office/drawing/2014/main" id="{C5BDC007-BA85-DFC3-C0B9-B3F512F802C9}"/>
              </a:ext>
            </a:extLst>
          </p:cNvPr>
          <p:cNvSpPr/>
          <p:nvPr>
            <p:custDataLst>
              <p:tags r:id="rId25"/>
            </p:custDataLst>
          </p:nvPr>
        </p:nvSpPr>
        <p:spPr bwMode="auto">
          <a:xfrm>
            <a:off x="8516938" y="2716213"/>
            <a:ext cx="1208088" cy="325438"/>
          </a:xfrm>
          <a:custGeom>
            <a:avLst/>
            <a:gdLst/>
            <a:ahLst/>
            <a:cxnLst/>
            <a:rect l="0" t="0" r="0" b="0"/>
            <a:pathLst>
              <a:path w="1208088" h="325438">
                <a:moveTo>
                  <a:pt x="0" y="325437"/>
                </a:moveTo>
                <a:lnTo>
                  <a:pt x="1208087" y="0"/>
                </a:lnTo>
              </a:path>
            </a:pathLst>
          </a:custGeom>
          <a:ln w="9525" cap="flat" cmpd="sng" algn="ctr">
            <a:solidFill>
              <a:srgbClr val="808080"/>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60" name="任意多边形: 形状 659">
            <a:extLst>
              <a:ext uri="{FF2B5EF4-FFF2-40B4-BE49-F238E27FC236}">
                <a16:creationId xmlns:a16="http://schemas.microsoft.com/office/drawing/2014/main" id="{D8A2FBDB-5D0A-EF73-B579-F4E18A5E877B}"/>
              </a:ext>
            </a:extLst>
          </p:cNvPr>
          <p:cNvSpPr/>
          <p:nvPr>
            <p:custDataLst>
              <p:tags r:id="rId26"/>
            </p:custDataLst>
          </p:nvPr>
        </p:nvSpPr>
        <p:spPr bwMode="auto">
          <a:xfrm>
            <a:off x="8516938" y="2773363"/>
            <a:ext cx="1208088" cy="325438"/>
          </a:xfrm>
          <a:custGeom>
            <a:avLst/>
            <a:gdLst/>
            <a:ahLst/>
            <a:cxnLst/>
            <a:rect l="0" t="0" r="0" b="0"/>
            <a:pathLst>
              <a:path w="1208088" h="325438">
                <a:moveTo>
                  <a:pt x="0" y="325437"/>
                </a:moveTo>
                <a:lnTo>
                  <a:pt x="1208087" y="0"/>
                </a:lnTo>
              </a:path>
            </a:pathLst>
          </a:custGeom>
          <a:ln w="9525" cap="flat" cmpd="sng" algn="ctr">
            <a:solidFill>
              <a:srgbClr val="808080"/>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62" name="任意多边形: 形状 661">
            <a:extLst>
              <a:ext uri="{FF2B5EF4-FFF2-40B4-BE49-F238E27FC236}">
                <a16:creationId xmlns:a16="http://schemas.microsoft.com/office/drawing/2014/main" id="{A4A10C06-C1F8-ABD0-E30F-969059FD1B3A}"/>
              </a:ext>
            </a:extLst>
          </p:cNvPr>
          <p:cNvSpPr/>
          <p:nvPr>
            <p:custDataLst>
              <p:tags r:id="rId27"/>
            </p:custDataLst>
          </p:nvPr>
        </p:nvSpPr>
        <p:spPr bwMode="auto">
          <a:xfrm>
            <a:off x="10056813" y="2716213"/>
            <a:ext cx="1208088" cy="325438"/>
          </a:xfrm>
          <a:custGeom>
            <a:avLst/>
            <a:gdLst/>
            <a:ahLst/>
            <a:cxnLst/>
            <a:rect l="0" t="0" r="0" b="0"/>
            <a:pathLst>
              <a:path w="1208088" h="325438">
                <a:moveTo>
                  <a:pt x="0" y="325437"/>
                </a:moveTo>
                <a:lnTo>
                  <a:pt x="1208087" y="0"/>
                </a:lnTo>
              </a:path>
            </a:pathLst>
          </a:custGeom>
          <a:ln w="9525" cap="flat" cmpd="sng" algn="ctr">
            <a:solidFill>
              <a:srgbClr val="808080"/>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63" name="任意多边形: 形状 662">
            <a:extLst>
              <a:ext uri="{FF2B5EF4-FFF2-40B4-BE49-F238E27FC236}">
                <a16:creationId xmlns:a16="http://schemas.microsoft.com/office/drawing/2014/main" id="{CA6CA119-1176-A3C7-CE17-B2D65A7E9374}"/>
              </a:ext>
            </a:extLst>
          </p:cNvPr>
          <p:cNvSpPr/>
          <p:nvPr>
            <p:custDataLst>
              <p:tags r:id="rId28"/>
            </p:custDataLst>
          </p:nvPr>
        </p:nvSpPr>
        <p:spPr bwMode="auto">
          <a:xfrm>
            <a:off x="10056813" y="2773363"/>
            <a:ext cx="1208088" cy="325438"/>
          </a:xfrm>
          <a:custGeom>
            <a:avLst/>
            <a:gdLst/>
            <a:ahLst/>
            <a:cxnLst/>
            <a:rect l="0" t="0" r="0" b="0"/>
            <a:pathLst>
              <a:path w="1208088" h="325438">
                <a:moveTo>
                  <a:pt x="0" y="325437"/>
                </a:moveTo>
                <a:lnTo>
                  <a:pt x="1208087" y="0"/>
                </a:lnTo>
              </a:path>
            </a:pathLst>
          </a:custGeom>
          <a:ln w="9525" cap="flat" cmpd="sng" algn="ctr">
            <a:solidFill>
              <a:srgbClr val="808080"/>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6" name="矩形 275">
            <a:extLst>
              <a:ext uri="{FF2B5EF4-FFF2-40B4-BE49-F238E27FC236}">
                <a16:creationId xmlns:a16="http://schemas.microsoft.com/office/drawing/2014/main" id="{5A37869B-CA75-D3F7-47CC-49FF645E5A53}"/>
              </a:ext>
            </a:extLst>
          </p:cNvPr>
          <p:cNvSpPr/>
          <p:nvPr>
            <p:custDataLst>
              <p:tags r:id="rId29"/>
            </p:custDataLst>
          </p:nvPr>
        </p:nvSpPr>
        <p:spPr bwMode="auto">
          <a:xfrm>
            <a:off x="7054850" y="2495550"/>
            <a:ext cx="1054100" cy="152400"/>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b"/>
          <a:lstStyle/>
          <a:p>
            <a:pPr algn="ctr">
              <a:spcBef>
                <a:spcPct val="0"/>
              </a:spcBef>
              <a:spcAft>
                <a:spcPct val="0"/>
              </a:spcAft>
            </a:pPr>
            <a:fld id="{071738C5-854F-43D7-A067-9C6E6DE07D6A}" type="datetime'''''前''''列''''腺癌-''10''''3''''研''''''''''''''''''''''''究'">
              <a:rPr lang="zh-CN" altLang="en-US" sz="1000" smtClean="0">
                <a:solidFill>
                  <a:schemeClr val="bg2">
                    <a:lumMod val="50000"/>
                  </a:schemeClr>
                </a:solidFill>
              </a:rPr>
              <a:pPr algn="ctr">
                <a:spcBef>
                  <a:spcPct val="0"/>
                </a:spcBef>
                <a:spcAft>
                  <a:spcPct val="0"/>
                </a:spcAft>
              </a:pPr>
              <a:t>前列腺癌-103研究</a:t>
            </a:fld>
            <a:endParaRPr lang="en-US" sz="1000">
              <a:solidFill>
                <a:schemeClr val="bg2">
                  <a:lumMod val="50000"/>
                </a:schemeClr>
              </a:solidFill>
            </a:endParaRPr>
          </a:p>
        </p:txBody>
      </p:sp>
      <p:sp>
        <p:nvSpPr>
          <p:cNvPr id="277" name="矩形 276">
            <a:extLst>
              <a:ext uri="{FF2B5EF4-FFF2-40B4-BE49-F238E27FC236}">
                <a16:creationId xmlns:a16="http://schemas.microsoft.com/office/drawing/2014/main" id="{0C2B37DC-EA7E-C6A0-1CA4-D1AAB0435ED2}"/>
              </a:ext>
            </a:extLst>
          </p:cNvPr>
          <p:cNvSpPr/>
          <p:nvPr>
            <p:custDataLst>
              <p:tags r:id="rId30"/>
            </p:custDataLst>
          </p:nvPr>
        </p:nvSpPr>
        <p:spPr bwMode="auto">
          <a:xfrm>
            <a:off x="8656638" y="2495550"/>
            <a:ext cx="927100" cy="152400"/>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b"/>
          <a:lstStyle/>
          <a:p>
            <a:pPr algn="ctr">
              <a:spcBef>
                <a:spcPct val="0"/>
              </a:spcBef>
              <a:spcAft>
                <a:spcPct val="0"/>
              </a:spcAft>
            </a:pPr>
            <a:fld id="{9FF54A67-BF5C-4D57-8955-07AC0D6E7EA2}" type="datetime'''''乳''''''''腺''''''''癌''''-1''3''''''6''''''''''''''''研究'''''">
              <a:rPr lang="zh-CN" altLang="en-US" sz="1000" smtClean="0">
                <a:solidFill>
                  <a:schemeClr val="bg2">
                    <a:lumMod val="50000"/>
                  </a:schemeClr>
                </a:solidFill>
              </a:rPr>
              <a:pPr algn="ctr">
                <a:spcBef>
                  <a:spcPct val="0"/>
                </a:spcBef>
                <a:spcAft>
                  <a:spcPct val="0"/>
                </a:spcAft>
              </a:pPr>
              <a:t>乳腺癌-136研究</a:t>
            </a:fld>
            <a:endParaRPr lang="en-US" sz="1000">
              <a:solidFill>
                <a:schemeClr val="bg2">
                  <a:lumMod val="50000"/>
                </a:schemeClr>
              </a:solidFill>
            </a:endParaRPr>
          </a:p>
        </p:txBody>
      </p:sp>
      <p:sp>
        <p:nvSpPr>
          <p:cNvPr id="278" name="矩形 277">
            <a:extLst>
              <a:ext uri="{FF2B5EF4-FFF2-40B4-BE49-F238E27FC236}">
                <a16:creationId xmlns:a16="http://schemas.microsoft.com/office/drawing/2014/main" id="{30C432CD-D41B-12F6-4872-1238CA380FEB}"/>
              </a:ext>
            </a:extLst>
          </p:cNvPr>
          <p:cNvSpPr/>
          <p:nvPr>
            <p:custDataLst>
              <p:tags r:id="rId31"/>
            </p:custDataLst>
          </p:nvPr>
        </p:nvSpPr>
        <p:spPr bwMode="auto">
          <a:xfrm>
            <a:off x="10009188" y="2495550"/>
            <a:ext cx="1301750" cy="152400"/>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b"/>
          <a:lstStyle/>
          <a:p>
            <a:pPr algn="ctr">
              <a:spcBef>
                <a:spcPct val="0"/>
              </a:spcBef>
              <a:spcAft>
                <a:spcPct val="0"/>
              </a:spcAft>
            </a:pPr>
            <a:fld id="{38A2C4DC-DDEC-4F51-8114-E2F42672C601}" type="datetime'实''体''瘤''''与M''M''-2''''4''''''''''4研''''究'''''">
              <a:rPr lang="zh-CN" altLang="en-US" sz="1000" smtClean="0">
                <a:solidFill>
                  <a:schemeClr val="bg2">
                    <a:lumMod val="50000"/>
                  </a:schemeClr>
                </a:solidFill>
              </a:rPr>
              <a:pPr algn="ctr">
                <a:spcBef>
                  <a:spcPct val="0"/>
                </a:spcBef>
                <a:spcAft>
                  <a:spcPct val="0"/>
                </a:spcAft>
              </a:pPr>
              <a:t>实体瘤与MM-244研究</a:t>
            </a:fld>
            <a:endParaRPr lang="en-US" sz="1000">
              <a:solidFill>
                <a:schemeClr val="bg2">
                  <a:lumMod val="50000"/>
                </a:schemeClr>
              </a:solidFill>
            </a:endParaRPr>
          </a:p>
        </p:txBody>
      </p:sp>
      <p:sp>
        <p:nvSpPr>
          <p:cNvPr id="279" name="矩形 278">
            <a:extLst>
              <a:ext uri="{FF2B5EF4-FFF2-40B4-BE49-F238E27FC236}">
                <a16:creationId xmlns:a16="http://schemas.microsoft.com/office/drawing/2014/main" id="{F40F1B32-C844-EC5F-5A36-53F4EC2387AA}"/>
              </a:ext>
            </a:extLst>
          </p:cNvPr>
          <p:cNvSpPr/>
          <p:nvPr>
            <p:custDataLst>
              <p:tags r:id="rId32"/>
            </p:custDataLst>
          </p:nvPr>
        </p:nvSpPr>
        <p:spPr bwMode="gray">
          <a:xfrm>
            <a:off x="7129463" y="5178425"/>
            <a:ext cx="357188" cy="165100"/>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t"/>
          <a:lstStyle/>
          <a:p>
            <a:pPr algn="ctr">
              <a:lnSpc>
                <a:spcPct val="90000"/>
              </a:lnSpc>
              <a:spcBef>
                <a:spcPct val="0"/>
              </a:spcBef>
              <a:spcAft>
                <a:spcPct val="0"/>
              </a:spcAft>
            </a:pPr>
            <a:fld id="{E8ED6037-1B1B-4C4C-BD3B-4CB14D35973D}" type="datetime'''''''''''''''84''''''''''''''''%'''''''''''''''''''''''''''">
              <a:rPr lang="en-US" altLang="en-US" sz="1200" smtClean="0">
                <a:solidFill>
                  <a:srgbClr val="808080"/>
                </a:solidFill>
              </a:rPr>
              <a:pPr algn="ctr">
                <a:lnSpc>
                  <a:spcPct val="90000"/>
                </a:lnSpc>
                <a:spcBef>
                  <a:spcPct val="0"/>
                </a:spcBef>
                <a:spcAft>
                  <a:spcPct val="0"/>
                </a:spcAft>
              </a:pPr>
              <a:t>84%</a:t>
            </a:fld>
            <a:endParaRPr lang="en-US" sz="1200">
              <a:solidFill>
                <a:srgbClr val="808080"/>
              </a:solidFill>
            </a:endParaRPr>
          </a:p>
        </p:txBody>
      </p:sp>
      <p:sp>
        <p:nvSpPr>
          <p:cNvPr id="280" name="矩形 279">
            <a:extLst>
              <a:ext uri="{FF2B5EF4-FFF2-40B4-BE49-F238E27FC236}">
                <a16:creationId xmlns:a16="http://schemas.microsoft.com/office/drawing/2014/main" id="{283EDBC6-9453-104E-5CAC-63517F6BF18D}"/>
              </a:ext>
            </a:extLst>
          </p:cNvPr>
          <p:cNvSpPr/>
          <p:nvPr>
            <p:custDataLst>
              <p:tags r:id="rId33"/>
            </p:custDataLst>
          </p:nvPr>
        </p:nvSpPr>
        <p:spPr bwMode="gray">
          <a:xfrm>
            <a:off x="7680325" y="3576638"/>
            <a:ext cx="357188" cy="165100"/>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t"/>
          <a:lstStyle/>
          <a:p>
            <a:pPr algn="ctr">
              <a:lnSpc>
                <a:spcPct val="90000"/>
              </a:lnSpc>
              <a:spcBef>
                <a:spcPct val="0"/>
              </a:spcBef>
              <a:spcAft>
                <a:spcPct val="0"/>
              </a:spcAft>
            </a:pPr>
            <a:fld id="{5195B6D5-E47B-465E-A815-4B083657D90F}" type="datetime'''''''6''''9''''''''''''''''''''''''''''''%'''''''''''''''">
              <a:rPr lang="en-US" altLang="en-US" sz="1200" smtClean="0">
                <a:solidFill>
                  <a:srgbClr val="808080"/>
                </a:solidFill>
              </a:rPr>
              <a:pPr algn="ctr">
                <a:lnSpc>
                  <a:spcPct val="90000"/>
                </a:lnSpc>
                <a:spcBef>
                  <a:spcPct val="0"/>
                </a:spcBef>
                <a:spcAft>
                  <a:spcPct val="0"/>
                </a:spcAft>
              </a:pPr>
              <a:t>69%</a:t>
            </a:fld>
            <a:endParaRPr lang="en-US" sz="1200">
              <a:solidFill>
                <a:srgbClr val="808080"/>
              </a:solidFill>
            </a:endParaRPr>
          </a:p>
        </p:txBody>
      </p:sp>
      <p:sp>
        <p:nvSpPr>
          <p:cNvPr id="284" name="矩形 283">
            <a:extLst>
              <a:ext uri="{FF2B5EF4-FFF2-40B4-BE49-F238E27FC236}">
                <a16:creationId xmlns:a16="http://schemas.microsoft.com/office/drawing/2014/main" id="{A32B283A-2615-D207-0951-D91A193D425F}"/>
              </a:ext>
            </a:extLst>
          </p:cNvPr>
          <p:cNvSpPr/>
          <p:nvPr>
            <p:custDataLst>
              <p:tags r:id="rId34"/>
            </p:custDataLst>
          </p:nvPr>
        </p:nvSpPr>
        <p:spPr bwMode="gray">
          <a:xfrm>
            <a:off x="8667750" y="4751388"/>
            <a:ext cx="357188" cy="165100"/>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t"/>
          <a:lstStyle/>
          <a:p>
            <a:pPr algn="ctr">
              <a:lnSpc>
                <a:spcPct val="90000"/>
              </a:lnSpc>
              <a:spcBef>
                <a:spcPct val="0"/>
              </a:spcBef>
              <a:spcAft>
                <a:spcPct val="0"/>
              </a:spcAft>
            </a:pPr>
            <a:fld id="{4F9D522C-C57C-4B68-BB0D-EBCB12B734D0}" type="datetime'''''''''''8''''''''''0''''''''''''''''''''''%'''''''''''''''''">
              <a:rPr lang="en-US" altLang="en-US" sz="1200" smtClean="0">
                <a:solidFill>
                  <a:srgbClr val="808080"/>
                </a:solidFill>
              </a:rPr>
              <a:pPr algn="ctr">
                <a:lnSpc>
                  <a:spcPct val="90000"/>
                </a:lnSpc>
                <a:spcBef>
                  <a:spcPct val="0"/>
                </a:spcBef>
                <a:spcAft>
                  <a:spcPct val="0"/>
                </a:spcAft>
              </a:pPr>
              <a:t>80%</a:t>
            </a:fld>
            <a:endParaRPr lang="en-US" sz="1200">
              <a:solidFill>
                <a:srgbClr val="808080"/>
              </a:solidFill>
            </a:endParaRPr>
          </a:p>
        </p:txBody>
      </p:sp>
      <p:sp>
        <p:nvSpPr>
          <p:cNvPr id="285" name="矩形 284">
            <a:extLst>
              <a:ext uri="{FF2B5EF4-FFF2-40B4-BE49-F238E27FC236}">
                <a16:creationId xmlns:a16="http://schemas.microsoft.com/office/drawing/2014/main" id="{3F1ED75F-8C86-6F6B-B0E4-3453191677B4}"/>
              </a:ext>
            </a:extLst>
          </p:cNvPr>
          <p:cNvSpPr/>
          <p:nvPr>
            <p:custDataLst>
              <p:tags r:id="rId35"/>
            </p:custDataLst>
          </p:nvPr>
        </p:nvSpPr>
        <p:spPr bwMode="gray">
          <a:xfrm>
            <a:off x="9218613" y="3468688"/>
            <a:ext cx="357188" cy="165100"/>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t"/>
          <a:lstStyle/>
          <a:p>
            <a:pPr algn="ctr">
              <a:lnSpc>
                <a:spcPct val="90000"/>
              </a:lnSpc>
              <a:spcBef>
                <a:spcPct val="0"/>
              </a:spcBef>
              <a:spcAft>
                <a:spcPct val="0"/>
              </a:spcAft>
            </a:pPr>
            <a:fld id="{B347DB83-47D2-46C1-8279-DA1E6053C7B5}" type="datetime'''''''''''''''''''''''''''''68''''''''''''''''%'''''''''''''">
              <a:rPr lang="en-US" altLang="en-US" sz="1200" smtClean="0">
                <a:solidFill>
                  <a:srgbClr val="808080"/>
                </a:solidFill>
              </a:rPr>
              <a:pPr algn="ctr">
                <a:lnSpc>
                  <a:spcPct val="90000"/>
                </a:lnSpc>
                <a:spcBef>
                  <a:spcPct val="0"/>
                </a:spcBef>
                <a:spcAft>
                  <a:spcPct val="0"/>
                </a:spcAft>
              </a:pPr>
              <a:t>68%</a:t>
            </a:fld>
            <a:endParaRPr lang="en-US" sz="1200">
              <a:solidFill>
                <a:srgbClr val="808080"/>
              </a:solidFill>
            </a:endParaRPr>
          </a:p>
        </p:txBody>
      </p:sp>
      <p:sp>
        <p:nvSpPr>
          <p:cNvPr id="286" name="矩形 285">
            <a:extLst>
              <a:ext uri="{FF2B5EF4-FFF2-40B4-BE49-F238E27FC236}">
                <a16:creationId xmlns:a16="http://schemas.microsoft.com/office/drawing/2014/main" id="{5CC5911D-7A2F-588D-B9CD-ADD5F1ED2B9F}"/>
              </a:ext>
            </a:extLst>
          </p:cNvPr>
          <p:cNvSpPr/>
          <p:nvPr>
            <p:custDataLst>
              <p:tags r:id="rId36"/>
            </p:custDataLst>
          </p:nvPr>
        </p:nvSpPr>
        <p:spPr bwMode="gray">
          <a:xfrm>
            <a:off x="10207625" y="4324350"/>
            <a:ext cx="357188" cy="165100"/>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t"/>
          <a:lstStyle/>
          <a:p>
            <a:pPr algn="ctr">
              <a:lnSpc>
                <a:spcPct val="90000"/>
              </a:lnSpc>
              <a:spcBef>
                <a:spcPct val="0"/>
              </a:spcBef>
              <a:spcAft>
                <a:spcPct val="0"/>
              </a:spcAft>
            </a:pPr>
            <a:fld id="{3DA82F3D-E021-4A45-9E5A-737CB3F3888C}" type="datetime'''''''''7''''''''''''''''''''''6%'''''''''''''''''''''">
              <a:rPr lang="en-US" altLang="en-US" sz="1200" smtClean="0">
                <a:solidFill>
                  <a:srgbClr val="808080"/>
                </a:solidFill>
              </a:rPr>
              <a:pPr algn="ctr">
                <a:lnSpc>
                  <a:spcPct val="90000"/>
                </a:lnSpc>
                <a:spcBef>
                  <a:spcPct val="0"/>
                </a:spcBef>
                <a:spcAft>
                  <a:spcPct val="0"/>
                </a:spcAft>
              </a:pPr>
              <a:t>76%</a:t>
            </a:fld>
            <a:endParaRPr lang="en-US" sz="1200">
              <a:solidFill>
                <a:srgbClr val="808080"/>
              </a:solidFill>
            </a:endParaRPr>
          </a:p>
        </p:txBody>
      </p:sp>
      <p:sp>
        <p:nvSpPr>
          <p:cNvPr id="287" name="矩形 286">
            <a:extLst>
              <a:ext uri="{FF2B5EF4-FFF2-40B4-BE49-F238E27FC236}">
                <a16:creationId xmlns:a16="http://schemas.microsoft.com/office/drawing/2014/main" id="{57D43375-7720-7600-4FDF-F7EEDC27D647}"/>
              </a:ext>
            </a:extLst>
          </p:cNvPr>
          <p:cNvSpPr/>
          <p:nvPr>
            <p:custDataLst>
              <p:tags r:id="rId37"/>
            </p:custDataLst>
          </p:nvPr>
        </p:nvSpPr>
        <p:spPr bwMode="gray">
          <a:xfrm>
            <a:off x="10758488" y="3149600"/>
            <a:ext cx="357188" cy="165100"/>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t"/>
          <a:lstStyle/>
          <a:p>
            <a:pPr algn="ctr">
              <a:lnSpc>
                <a:spcPct val="90000"/>
              </a:lnSpc>
              <a:spcBef>
                <a:spcPct val="0"/>
              </a:spcBef>
              <a:spcAft>
                <a:spcPct val="0"/>
              </a:spcAft>
            </a:pPr>
            <a:fld id="{151D884D-B8BE-4EB0-8C31-69B9AB77103B}" type="datetime'''6''''''''''''''''''''5''''''''''''''''''''''''%'''''''''">
              <a:rPr lang="en-US" altLang="en-US" sz="1200" smtClean="0">
                <a:solidFill>
                  <a:srgbClr val="808080"/>
                </a:solidFill>
              </a:rPr>
              <a:pPr algn="ctr">
                <a:lnSpc>
                  <a:spcPct val="90000"/>
                </a:lnSpc>
                <a:spcBef>
                  <a:spcPct val="0"/>
                </a:spcBef>
                <a:spcAft>
                  <a:spcPct val="0"/>
                </a:spcAft>
              </a:pPr>
              <a:t>65%</a:t>
            </a:fld>
            <a:endParaRPr lang="en-US" sz="1200">
              <a:solidFill>
                <a:srgbClr val="808080"/>
              </a:solidFill>
            </a:endParaRPr>
          </a:p>
        </p:txBody>
      </p:sp>
      <p:graphicFrame>
        <p:nvGraphicFramePr>
          <p:cNvPr id="691" name="Chart 3">
            <a:extLst>
              <a:ext uri="{FF2B5EF4-FFF2-40B4-BE49-F238E27FC236}">
                <a16:creationId xmlns:a16="http://schemas.microsoft.com/office/drawing/2014/main" id="{24C48AFC-8FAD-097F-3250-234070EB5FDB}"/>
              </a:ext>
            </a:extLst>
          </p:cNvPr>
          <p:cNvGraphicFramePr/>
          <p:nvPr>
            <p:custDataLst>
              <p:tags r:id="rId38"/>
            </p:custDataLst>
          </p:nvPr>
        </p:nvGraphicFramePr>
        <p:xfrm>
          <a:off x="9391650" y="4875213"/>
          <a:ext cx="2120900" cy="1065212"/>
        </p:xfrm>
        <a:graphic>
          <a:graphicData uri="http://schemas.openxmlformats.org/drawingml/2006/chart">
            <c:chart xmlns:c="http://schemas.openxmlformats.org/drawingml/2006/chart" xmlns:r="http://schemas.openxmlformats.org/officeDocument/2006/relationships" r:id="rId68"/>
          </a:graphicData>
        </a:graphic>
      </p:graphicFrame>
      <p:sp useBgFill="1">
        <p:nvSpPr>
          <p:cNvPr id="681" name="任意多边形: 形状 680">
            <a:extLst>
              <a:ext uri="{FF2B5EF4-FFF2-40B4-BE49-F238E27FC236}">
                <a16:creationId xmlns:a16="http://schemas.microsoft.com/office/drawing/2014/main" id="{E33B3958-CA55-2E05-826D-0B9CB88BC58C}"/>
              </a:ext>
            </a:extLst>
          </p:cNvPr>
          <p:cNvSpPr/>
          <p:nvPr>
            <p:custDataLst>
              <p:tags r:id="rId39"/>
            </p:custDataLst>
          </p:nvPr>
        </p:nvSpPr>
        <p:spPr bwMode="auto">
          <a:xfrm>
            <a:off x="9528176" y="4983163"/>
            <a:ext cx="542925" cy="203200"/>
          </a:xfrm>
          <a:custGeom>
            <a:avLst/>
            <a:gdLst/>
            <a:ahLst/>
            <a:cxnLst/>
            <a:rect l="0" t="0" r="0" b="0"/>
            <a:pathLst>
              <a:path w="542926" h="203201">
                <a:moveTo>
                  <a:pt x="0" y="146050"/>
                </a:moveTo>
                <a:lnTo>
                  <a:pt x="542925" y="0"/>
                </a:lnTo>
                <a:lnTo>
                  <a:pt x="542925" y="57150"/>
                </a:lnTo>
                <a:lnTo>
                  <a:pt x="0" y="203200"/>
                </a:lnTo>
                <a:close/>
              </a:path>
            </a:pathLst>
          </a:custGeom>
          <a:ln w="12700" cap="flat" cmpd="sng" algn="ctr">
            <a:noFill/>
            <a:prstDash val="solid"/>
            <a:miter lim="800000"/>
            <a:headEnd type="none" w="med" len="med"/>
            <a:tailEnd type="none" w="med" len="med"/>
          </a:ln>
          <a:effectLst/>
          <a:extLs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684" name="任意多边形: 形状 683">
            <a:extLst>
              <a:ext uri="{FF2B5EF4-FFF2-40B4-BE49-F238E27FC236}">
                <a16:creationId xmlns:a16="http://schemas.microsoft.com/office/drawing/2014/main" id="{6643ADC6-E46B-33D0-63E4-C683D2AA33EA}"/>
              </a:ext>
            </a:extLst>
          </p:cNvPr>
          <p:cNvSpPr/>
          <p:nvPr>
            <p:custDataLst>
              <p:tags r:id="rId40"/>
            </p:custDataLst>
          </p:nvPr>
        </p:nvSpPr>
        <p:spPr bwMode="auto">
          <a:xfrm>
            <a:off x="10180638" y="4983163"/>
            <a:ext cx="541338" cy="203200"/>
          </a:xfrm>
          <a:custGeom>
            <a:avLst/>
            <a:gdLst/>
            <a:ahLst/>
            <a:cxnLst/>
            <a:rect l="0" t="0" r="0" b="0"/>
            <a:pathLst>
              <a:path w="541338" h="203201">
                <a:moveTo>
                  <a:pt x="0" y="146050"/>
                </a:moveTo>
                <a:lnTo>
                  <a:pt x="541337" y="0"/>
                </a:lnTo>
                <a:lnTo>
                  <a:pt x="541337" y="57150"/>
                </a:lnTo>
                <a:lnTo>
                  <a:pt x="0" y="203200"/>
                </a:lnTo>
                <a:close/>
              </a:path>
            </a:pathLst>
          </a:custGeom>
          <a:ln w="12700" cap="flat" cmpd="sng" algn="ctr">
            <a:noFill/>
            <a:prstDash val="solid"/>
            <a:miter lim="800000"/>
            <a:headEnd type="none" w="med" len="med"/>
            <a:tailEnd type="none" w="med" len="med"/>
          </a:ln>
          <a:effectLst/>
          <a:extLs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687" name="任意多边形: 形状 686">
            <a:extLst>
              <a:ext uri="{FF2B5EF4-FFF2-40B4-BE49-F238E27FC236}">
                <a16:creationId xmlns:a16="http://schemas.microsoft.com/office/drawing/2014/main" id="{E71F0425-66D7-D2FC-29DC-BC15A068CBF8}"/>
              </a:ext>
            </a:extLst>
          </p:cNvPr>
          <p:cNvSpPr/>
          <p:nvPr>
            <p:custDataLst>
              <p:tags r:id="rId41"/>
            </p:custDataLst>
          </p:nvPr>
        </p:nvSpPr>
        <p:spPr bwMode="auto">
          <a:xfrm>
            <a:off x="10831514" y="4983163"/>
            <a:ext cx="542925" cy="203200"/>
          </a:xfrm>
          <a:custGeom>
            <a:avLst/>
            <a:gdLst/>
            <a:ahLst/>
            <a:cxnLst/>
            <a:rect l="0" t="0" r="0" b="0"/>
            <a:pathLst>
              <a:path w="542926" h="203201">
                <a:moveTo>
                  <a:pt x="0" y="146050"/>
                </a:moveTo>
                <a:lnTo>
                  <a:pt x="542925" y="0"/>
                </a:lnTo>
                <a:lnTo>
                  <a:pt x="542925" y="57150"/>
                </a:lnTo>
                <a:lnTo>
                  <a:pt x="0" y="203200"/>
                </a:lnTo>
                <a:close/>
              </a:path>
            </a:pathLst>
          </a:custGeom>
          <a:ln w="12700" cap="flat" cmpd="sng" algn="ctr">
            <a:noFill/>
            <a:prstDash val="solid"/>
            <a:miter lim="800000"/>
            <a:headEnd type="none" w="med" len="med"/>
            <a:tailEnd type="none" w="med" len="med"/>
          </a:ln>
          <a:effectLst/>
          <a:extLs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6" name="任意多边形: 形状 665">
            <a:extLst>
              <a:ext uri="{FF2B5EF4-FFF2-40B4-BE49-F238E27FC236}">
                <a16:creationId xmlns:a16="http://schemas.microsoft.com/office/drawing/2014/main" id="{073B9F21-9069-8E6C-F650-BEC1DACAD5AA}"/>
              </a:ext>
            </a:extLst>
          </p:cNvPr>
          <p:cNvSpPr/>
          <p:nvPr>
            <p:custDataLst>
              <p:tags r:id="rId42"/>
            </p:custDataLst>
          </p:nvPr>
        </p:nvSpPr>
        <p:spPr bwMode="auto">
          <a:xfrm>
            <a:off x="9528176" y="4983163"/>
            <a:ext cx="542925" cy="146050"/>
          </a:xfrm>
          <a:custGeom>
            <a:avLst/>
            <a:gdLst/>
            <a:ahLst/>
            <a:cxnLst/>
            <a:rect l="0" t="0" r="0" b="0"/>
            <a:pathLst>
              <a:path w="542926" h="146051">
                <a:moveTo>
                  <a:pt x="0" y="146050"/>
                </a:moveTo>
                <a:lnTo>
                  <a:pt x="542925" y="0"/>
                </a:lnTo>
              </a:path>
            </a:pathLst>
          </a:custGeom>
          <a:ln w="9525" cap="flat" cmpd="sng" algn="ctr">
            <a:solidFill>
              <a:schemeClr val="tx1"/>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80" name="任意多边形: 形状 679">
            <a:extLst>
              <a:ext uri="{FF2B5EF4-FFF2-40B4-BE49-F238E27FC236}">
                <a16:creationId xmlns:a16="http://schemas.microsoft.com/office/drawing/2014/main" id="{432A0DAE-5E53-C82C-F1D7-A948EDA584D1}"/>
              </a:ext>
            </a:extLst>
          </p:cNvPr>
          <p:cNvSpPr/>
          <p:nvPr>
            <p:custDataLst>
              <p:tags r:id="rId43"/>
            </p:custDataLst>
          </p:nvPr>
        </p:nvSpPr>
        <p:spPr bwMode="auto">
          <a:xfrm>
            <a:off x="9528176" y="5040313"/>
            <a:ext cx="542925" cy="146050"/>
          </a:xfrm>
          <a:custGeom>
            <a:avLst/>
            <a:gdLst/>
            <a:ahLst/>
            <a:cxnLst/>
            <a:rect l="0" t="0" r="0" b="0"/>
            <a:pathLst>
              <a:path w="542926" h="146051">
                <a:moveTo>
                  <a:pt x="0" y="146050"/>
                </a:moveTo>
                <a:lnTo>
                  <a:pt x="542925" y="0"/>
                </a:lnTo>
              </a:path>
            </a:pathLst>
          </a:custGeom>
          <a:ln w="9525" cap="flat" cmpd="sng" algn="ctr">
            <a:solidFill>
              <a:schemeClr val="tx1"/>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82" name="任意多边形: 形状 681">
            <a:extLst>
              <a:ext uri="{FF2B5EF4-FFF2-40B4-BE49-F238E27FC236}">
                <a16:creationId xmlns:a16="http://schemas.microsoft.com/office/drawing/2014/main" id="{1C38D443-7EA4-A5AB-9BE1-C389221AA35F}"/>
              </a:ext>
            </a:extLst>
          </p:cNvPr>
          <p:cNvSpPr/>
          <p:nvPr>
            <p:custDataLst>
              <p:tags r:id="rId44"/>
            </p:custDataLst>
          </p:nvPr>
        </p:nvSpPr>
        <p:spPr bwMode="auto">
          <a:xfrm>
            <a:off x="10180638" y="4983163"/>
            <a:ext cx="541338" cy="146050"/>
          </a:xfrm>
          <a:custGeom>
            <a:avLst/>
            <a:gdLst/>
            <a:ahLst/>
            <a:cxnLst/>
            <a:rect l="0" t="0" r="0" b="0"/>
            <a:pathLst>
              <a:path w="541338" h="146051">
                <a:moveTo>
                  <a:pt x="0" y="146050"/>
                </a:moveTo>
                <a:lnTo>
                  <a:pt x="541337" y="0"/>
                </a:lnTo>
              </a:path>
            </a:pathLst>
          </a:custGeom>
          <a:ln w="9525" cap="flat" cmpd="sng" algn="ctr">
            <a:solidFill>
              <a:schemeClr val="tx1"/>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83" name="任意多边形: 形状 682">
            <a:extLst>
              <a:ext uri="{FF2B5EF4-FFF2-40B4-BE49-F238E27FC236}">
                <a16:creationId xmlns:a16="http://schemas.microsoft.com/office/drawing/2014/main" id="{86C9CFE2-886E-D210-6B76-8879CD6EFBAB}"/>
              </a:ext>
            </a:extLst>
          </p:cNvPr>
          <p:cNvSpPr/>
          <p:nvPr>
            <p:custDataLst>
              <p:tags r:id="rId45"/>
            </p:custDataLst>
          </p:nvPr>
        </p:nvSpPr>
        <p:spPr bwMode="auto">
          <a:xfrm>
            <a:off x="10180638" y="5040313"/>
            <a:ext cx="541338" cy="146050"/>
          </a:xfrm>
          <a:custGeom>
            <a:avLst/>
            <a:gdLst/>
            <a:ahLst/>
            <a:cxnLst/>
            <a:rect l="0" t="0" r="0" b="0"/>
            <a:pathLst>
              <a:path w="541338" h="146051">
                <a:moveTo>
                  <a:pt x="0" y="146050"/>
                </a:moveTo>
                <a:lnTo>
                  <a:pt x="541337" y="0"/>
                </a:lnTo>
              </a:path>
            </a:pathLst>
          </a:custGeom>
          <a:ln w="9525" cap="flat" cmpd="sng" algn="ctr">
            <a:solidFill>
              <a:schemeClr val="tx1"/>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85" name="任意多边形: 形状 684">
            <a:extLst>
              <a:ext uri="{FF2B5EF4-FFF2-40B4-BE49-F238E27FC236}">
                <a16:creationId xmlns:a16="http://schemas.microsoft.com/office/drawing/2014/main" id="{24A7C1FE-DBB6-B8E2-E4E4-C6A699229F42}"/>
              </a:ext>
            </a:extLst>
          </p:cNvPr>
          <p:cNvSpPr/>
          <p:nvPr>
            <p:custDataLst>
              <p:tags r:id="rId46"/>
            </p:custDataLst>
          </p:nvPr>
        </p:nvSpPr>
        <p:spPr bwMode="auto">
          <a:xfrm>
            <a:off x="10831514" y="4983163"/>
            <a:ext cx="542925" cy="146050"/>
          </a:xfrm>
          <a:custGeom>
            <a:avLst/>
            <a:gdLst/>
            <a:ahLst/>
            <a:cxnLst/>
            <a:rect l="0" t="0" r="0" b="0"/>
            <a:pathLst>
              <a:path w="542926" h="146051">
                <a:moveTo>
                  <a:pt x="0" y="146050"/>
                </a:moveTo>
                <a:lnTo>
                  <a:pt x="542925" y="0"/>
                </a:lnTo>
              </a:path>
            </a:pathLst>
          </a:custGeom>
          <a:ln w="9525" cap="flat" cmpd="sng" algn="ctr">
            <a:solidFill>
              <a:schemeClr val="tx1"/>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86" name="任意多边形: 形状 685">
            <a:extLst>
              <a:ext uri="{FF2B5EF4-FFF2-40B4-BE49-F238E27FC236}">
                <a16:creationId xmlns:a16="http://schemas.microsoft.com/office/drawing/2014/main" id="{468188E0-D56F-2B0A-5E8F-64676A8E2FAA}"/>
              </a:ext>
            </a:extLst>
          </p:cNvPr>
          <p:cNvSpPr/>
          <p:nvPr>
            <p:custDataLst>
              <p:tags r:id="rId47"/>
            </p:custDataLst>
          </p:nvPr>
        </p:nvSpPr>
        <p:spPr bwMode="auto">
          <a:xfrm>
            <a:off x="10831514" y="5040313"/>
            <a:ext cx="542925" cy="146050"/>
          </a:xfrm>
          <a:custGeom>
            <a:avLst/>
            <a:gdLst/>
            <a:ahLst/>
            <a:cxnLst/>
            <a:rect l="0" t="0" r="0" b="0"/>
            <a:pathLst>
              <a:path w="542926" h="146051">
                <a:moveTo>
                  <a:pt x="0" y="146050"/>
                </a:moveTo>
                <a:lnTo>
                  <a:pt x="542925" y="0"/>
                </a:lnTo>
              </a:path>
            </a:pathLst>
          </a:custGeom>
          <a:ln w="9525" cap="flat" cmpd="sng" algn="ctr">
            <a:solidFill>
              <a:schemeClr val="tx1"/>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8" name="矩形 297">
            <a:extLst>
              <a:ext uri="{FF2B5EF4-FFF2-40B4-BE49-F238E27FC236}">
                <a16:creationId xmlns:a16="http://schemas.microsoft.com/office/drawing/2014/main" id="{56CCAED6-FC6D-5CFA-4601-FADCA5383A9E}"/>
              </a:ext>
            </a:extLst>
          </p:cNvPr>
          <p:cNvSpPr/>
          <p:nvPr>
            <p:custDataLst>
              <p:tags r:id="rId48"/>
            </p:custDataLst>
          </p:nvPr>
        </p:nvSpPr>
        <p:spPr bwMode="auto">
          <a:xfrm>
            <a:off x="9555163" y="4762500"/>
            <a:ext cx="490538" cy="152400"/>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b"/>
          <a:lstStyle/>
          <a:p>
            <a:pPr algn="ctr">
              <a:spcBef>
                <a:spcPct val="0"/>
              </a:spcBef>
              <a:spcAft>
                <a:spcPct val="0"/>
              </a:spcAft>
            </a:pPr>
            <a:fld id="{CD05FF12-4DB5-4CBE-ABC3-6FB7B6692D66}" type="datetime'''''1''0''''3''''''研''''''''''''''''''究'''''''''''''">
              <a:rPr lang="zh-CN" altLang="en-US" sz="1000" smtClean="0">
                <a:solidFill>
                  <a:schemeClr val="tx1">
                    <a:lumMod val="50000"/>
                    <a:lumOff val="50000"/>
                  </a:schemeClr>
                </a:solidFill>
              </a:rPr>
              <a:pPr algn="ctr">
                <a:spcBef>
                  <a:spcPct val="0"/>
                </a:spcBef>
                <a:spcAft>
                  <a:spcPct val="0"/>
                </a:spcAft>
              </a:pPr>
              <a:t>103研究</a:t>
            </a:fld>
            <a:endParaRPr lang="en-US" sz="1000">
              <a:solidFill>
                <a:schemeClr val="tx1">
                  <a:lumMod val="50000"/>
                  <a:lumOff val="50000"/>
                </a:schemeClr>
              </a:solidFill>
            </a:endParaRPr>
          </a:p>
        </p:txBody>
      </p:sp>
      <p:sp>
        <p:nvSpPr>
          <p:cNvPr id="299" name="矩形 298">
            <a:extLst>
              <a:ext uri="{FF2B5EF4-FFF2-40B4-BE49-F238E27FC236}">
                <a16:creationId xmlns:a16="http://schemas.microsoft.com/office/drawing/2014/main" id="{BE13E075-4C94-770D-A9B6-C67A6C7DF11C}"/>
              </a:ext>
            </a:extLst>
          </p:cNvPr>
          <p:cNvSpPr/>
          <p:nvPr>
            <p:custDataLst>
              <p:tags r:id="rId49"/>
            </p:custDataLst>
          </p:nvPr>
        </p:nvSpPr>
        <p:spPr bwMode="auto">
          <a:xfrm>
            <a:off x="10206038" y="4762500"/>
            <a:ext cx="490538" cy="152400"/>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b"/>
          <a:lstStyle/>
          <a:p>
            <a:pPr algn="ctr">
              <a:spcBef>
                <a:spcPct val="0"/>
              </a:spcBef>
              <a:spcAft>
                <a:spcPct val="0"/>
              </a:spcAft>
            </a:pPr>
            <a:fld id="{7B61F001-D72F-48CF-9044-DA2E76EAE6DF}" type="datetime'1''''''''''''''''''''''3''6''''研''''''''''''''''''''''''''究'''">
              <a:rPr lang="zh-CN" altLang="en-US" sz="1000" smtClean="0">
                <a:solidFill>
                  <a:schemeClr val="tx1">
                    <a:lumMod val="50000"/>
                    <a:lumOff val="50000"/>
                  </a:schemeClr>
                </a:solidFill>
              </a:rPr>
              <a:pPr algn="ctr">
                <a:spcBef>
                  <a:spcPct val="0"/>
                </a:spcBef>
                <a:spcAft>
                  <a:spcPct val="0"/>
                </a:spcAft>
              </a:pPr>
              <a:t>136研究</a:t>
            </a:fld>
            <a:endParaRPr lang="en-US" sz="1000">
              <a:solidFill>
                <a:schemeClr val="tx1">
                  <a:lumMod val="50000"/>
                  <a:lumOff val="50000"/>
                </a:schemeClr>
              </a:solidFill>
            </a:endParaRPr>
          </a:p>
        </p:txBody>
      </p:sp>
      <p:sp>
        <p:nvSpPr>
          <p:cNvPr id="300" name="矩形 299">
            <a:extLst>
              <a:ext uri="{FF2B5EF4-FFF2-40B4-BE49-F238E27FC236}">
                <a16:creationId xmlns:a16="http://schemas.microsoft.com/office/drawing/2014/main" id="{E38EEEFC-69E8-F354-0ABF-0FA4C08FAAFD}"/>
              </a:ext>
            </a:extLst>
          </p:cNvPr>
          <p:cNvSpPr/>
          <p:nvPr>
            <p:custDataLst>
              <p:tags r:id="rId50"/>
            </p:custDataLst>
          </p:nvPr>
        </p:nvSpPr>
        <p:spPr bwMode="auto">
          <a:xfrm>
            <a:off x="10858500" y="4762500"/>
            <a:ext cx="490538" cy="152400"/>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b"/>
          <a:lstStyle/>
          <a:p>
            <a:pPr algn="ctr">
              <a:spcBef>
                <a:spcPct val="0"/>
              </a:spcBef>
              <a:spcAft>
                <a:spcPct val="0"/>
              </a:spcAft>
            </a:pPr>
            <a:fld id="{3ED83A15-7957-4C07-AE2F-595D03EE6B09}" type="datetime'24''''''''''''''''''4研''''''''''''''''''''''究'''''''''''">
              <a:rPr lang="zh-CN" altLang="en-US" sz="1000" smtClean="0">
                <a:solidFill>
                  <a:schemeClr val="tx1">
                    <a:lumMod val="50000"/>
                    <a:lumOff val="50000"/>
                  </a:schemeClr>
                </a:solidFill>
              </a:rPr>
              <a:pPr algn="ctr">
                <a:spcBef>
                  <a:spcPct val="0"/>
                </a:spcBef>
                <a:spcAft>
                  <a:spcPct val="0"/>
                </a:spcAft>
              </a:pPr>
              <a:t>244研究</a:t>
            </a:fld>
            <a:endParaRPr lang="en-US" sz="1000">
              <a:solidFill>
                <a:schemeClr val="tx1">
                  <a:lumMod val="50000"/>
                  <a:lumOff val="50000"/>
                </a:schemeClr>
              </a:solidFill>
            </a:endParaRPr>
          </a:p>
        </p:txBody>
      </p:sp>
      <p:sp>
        <p:nvSpPr>
          <p:cNvPr id="301" name="矩形 300">
            <a:extLst>
              <a:ext uri="{FF2B5EF4-FFF2-40B4-BE49-F238E27FC236}">
                <a16:creationId xmlns:a16="http://schemas.microsoft.com/office/drawing/2014/main" id="{3A6E9F02-C805-7F58-C5CD-23F6544D951F}"/>
              </a:ext>
            </a:extLst>
          </p:cNvPr>
          <p:cNvSpPr/>
          <p:nvPr>
            <p:custDataLst>
              <p:tags r:id="rId51"/>
            </p:custDataLst>
          </p:nvPr>
        </p:nvSpPr>
        <p:spPr bwMode="gray">
          <a:xfrm>
            <a:off x="9534525" y="5541963"/>
            <a:ext cx="296863" cy="136525"/>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vert="horz" wrap="none" lIns="17463" tIns="0" rIns="17463" bIns="0" rtlCol="0" anchor="t"/>
          <a:lstStyle/>
          <a:p>
            <a:pPr algn="ctr">
              <a:lnSpc>
                <a:spcPct val="90000"/>
              </a:lnSpc>
              <a:spcBef>
                <a:spcPct val="0"/>
              </a:spcBef>
              <a:spcAft>
                <a:spcPct val="0"/>
              </a:spcAft>
            </a:pPr>
            <a:fld id="{E6C30CB8-4231-4F4F-9E3A-80D9455BC0CD}" type="datetime'3''''''''''5''''''''''''''%'''''''''''''''''''''''''">
              <a:rPr lang="en-US" altLang="en-US" sz="1000" smtClean="0">
                <a:solidFill>
                  <a:srgbClr val="808080"/>
                </a:solidFill>
              </a:rPr>
              <a:pPr algn="ctr">
                <a:lnSpc>
                  <a:spcPct val="90000"/>
                </a:lnSpc>
                <a:spcBef>
                  <a:spcPct val="0"/>
                </a:spcBef>
                <a:spcAft>
                  <a:spcPct val="0"/>
                </a:spcAft>
              </a:pPr>
              <a:t>35%</a:t>
            </a:fld>
            <a:endParaRPr lang="en-US" sz="1000">
              <a:solidFill>
                <a:srgbClr val="808080"/>
              </a:solidFill>
            </a:endParaRPr>
          </a:p>
        </p:txBody>
      </p:sp>
      <p:sp>
        <p:nvSpPr>
          <p:cNvPr id="302" name="矩形 301">
            <a:extLst>
              <a:ext uri="{FF2B5EF4-FFF2-40B4-BE49-F238E27FC236}">
                <a16:creationId xmlns:a16="http://schemas.microsoft.com/office/drawing/2014/main" id="{CA12B12C-7407-588C-A318-AFC6459EF647}"/>
              </a:ext>
            </a:extLst>
          </p:cNvPr>
          <p:cNvSpPr/>
          <p:nvPr>
            <p:custDataLst>
              <p:tags r:id="rId52"/>
            </p:custDataLst>
          </p:nvPr>
        </p:nvSpPr>
        <p:spPr bwMode="gray">
          <a:xfrm>
            <a:off x="9807575" y="5237163"/>
            <a:ext cx="296863" cy="136525"/>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vert="horz" wrap="none" lIns="17463" tIns="0" rIns="17463" bIns="0" rtlCol="0" anchor="t"/>
          <a:lstStyle/>
          <a:p>
            <a:pPr algn="ctr">
              <a:lnSpc>
                <a:spcPct val="90000"/>
              </a:lnSpc>
              <a:spcBef>
                <a:spcPct val="0"/>
              </a:spcBef>
              <a:spcAft>
                <a:spcPct val="0"/>
              </a:spcAft>
            </a:pPr>
            <a:fld id="{B33200B2-77AC-446C-AA63-C3C9ED977974}" type="datetime'''2''''''''''7''''''''''''''''''''''''''''''''%'''''''''''''">
              <a:rPr lang="en-US" altLang="en-US" sz="1000" smtClean="0">
                <a:solidFill>
                  <a:srgbClr val="808080"/>
                </a:solidFill>
              </a:rPr>
              <a:pPr algn="ctr">
                <a:lnSpc>
                  <a:spcPct val="90000"/>
                </a:lnSpc>
                <a:spcBef>
                  <a:spcPct val="0"/>
                </a:spcBef>
                <a:spcAft>
                  <a:spcPct val="0"/>
                </a:spcAft>
              </a:pPr>
              <a:t>27%</a:t>
            </a:fld>
            <a:endParaRPr lang="en-US" sz="1000">
              <a:solidFill>
                <a:srgbClr val="808080"/>
              </a:solidFill>
            </a:endParaRPr>
          </a:p>
        </p:txBody>
      </p:sp>
      <p:sp>
        <p:nvSpPr>
          <p:cNvPr id="303" name="矩形 302">
            <a:extLst>
              <a:ext uri="{FF2B5EF4-FFF2-40B4-BE49-F238E27FC236}">
                <a16:creationId xmlns:a16="http://schemas.microsoft.com/office/drawing/2014/main" id="{EFC0D818-8A10-085A-1D68-4D0DF524CD5E}"/>
              </a:ext>
            </a:extLst>
          </p:cNvPr>
          <p:cNvSpPr/>
          <p:nvPr>
            <p:custDataLst>
              <p:tags r:id="rId53"/>
            </p:custDataLst>
          </p:nvPr>
        </p:nvSpPr>
        <p:spPr bwMode="gray">
          <a:xfrm>
            <a:off x="10186988" y="5883275"/>
            <a:ext cx="296863" cy="136525"/>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vert="horz" wrap="none" lIns="17463" tIns="0" rIns="17463" bIns="0" rtlCol="0" anchor="t"/>
          <a:lstStyle/>
          <a:p>
            <a:pPr algn="ctr">
              <a:lnSpc>
                <a:spcPct val="90000"/>
              </a:lnSpc>
              <a:spcBef>
                <a:spcPct val="0"/>
              </a:spcBef>
              <a:spcAft>
                <a:spcPct val="0"/>
              </a:spcAft>
            </a:pPr>
            <a:fld id="{381160E6-EF43-48BB-BABB-A4D6EB25EBFD}" type="datetime'''4''''''''4''''''''''''''''''''''''''%'''''''''''''">
              <a:rPr lang="en-US" altLang="en-US" sz="1000" smtClean="0">
                <a:solidFill>
                  <a:srgbClr val="808080"/>
                </a:solidFill>
              </a:rPr>
              <a:pPr algn="ctr">
                <a:lnSpc>
                  <a:spcPct val="90000"/>
                </a:lnSpc>
                <a:spcBef>
                  <a:spcPct val="0"/>
                </a:spcBef>
                <a:spcAft>
                  <a:spcPct val="0"/>
                </a:spcAft>
              </a:pPr>
              <a:t>44%</a:t>
            </a:fld>
            <a:endParaRPr lang="en-US" sz="1000">
              <a:solidFill>
                <a:srgbClr val="808080"/>
              </a:solidFill>
            </a:endParaRPr>
          </a:p>
        </p:txBody>
      </p:sp>
      <p:sp>
        <p:nvSpPr>
          <p:cNvPr id="304" name="矩形 303">
            <a:extLst>
              <a:ext uri="{FF2B5EF4-FFF2-40B4-BE49-F238E27FC236}">
                <a16:creationId xmlns:a16="http://schemas.microsoft.com/office/drawing/2014/main" id="{8FE8A9B0-868C-F4C3-304C-4798BA6F0318}"/>
              </a:ext>
            </a:extLst>
          </p:cNvPr>
          <p:cNvSpPr/>
          <p:nvPr>
            <p:custDataLst>
              <p:tags r:id="rId54"/>
            </p:custDataLst>
          </p:nvPr>
        </p:nvSpPr>
        <p:spPr bwMode="gray">
          <a:xfrm>
            <a:off x="10460038" y="5616575"/>
            <a:ext cx="296863" cy="136525"/>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vert="horz" wrap="none" lIns="17463" tIns="0" rIns="17463" bIns="0" rtlCol="0" anchor="t"/>
          <a:lstStyle/>
          <a:p>
            <a:pPr algn="ctr">
              <a:lnSpc>
                <a:spcPct val="90000"/>
              </a:lnSpc>
              <a:spcBef>
                <a:spcPct val="0"/>
              </a:spcBef>
              <a:spcAft>
                <a:spcPct val="0"/>
              </a:spcAft>
            </a:pPr>
            <a:fld id="{4FC29235-B075-410A-B2BF-A0DB6BBFCFD8}" type="datetime'''''''''''''''''3''''''''''''''''''''7''''''''''''%'''''">
              <a:rPr lang="en-US" altLang="en-US" sz="1000" smtClean="0">
                <a:solidFill>
                  <a:srgbClr val="808080"/>
                </a:solidFill>
              </a:rPr>
              <a:pPr algn="ctr">
                <a:lnSpc>
                  <a:spcPct val="90000"/>
                </a:lnSpc>
                <a:spcBef>
                  <a:spcPct val="0"/>
                </a:spcBef>
                <a:spcAft>
                  <a:spcPct val="0"/>
                </a:spcAft>
              </a:pPr>
              <a:t>37%</a:t>
            </a:fld>
            <a:endParaRPr lang="en-US" sz="1000">
              <a:solidFill>
                <a:srgbClr val="808080"/>
              </a:solidFill>
            </a:endParaRPr>
          </a:p>
        </p:txBody>
      </p:sp>
      <p:sp>
        <p:nvSpPr>
          <p:cNvPr id="305" name="矩形 304">
            <a:extLst>
              <a:ext uri="{FF2B5EF4-FFF2-40B4-BE49-F238E27FC236}">
                <a16:creationId xmlns:a16="http://schemas.microsoft.com/office/drawing/2014/main" id="{95F335B6-5D38-B1ED-C2D0-86AA8F463D2B}"/>
              </a:ext>
            </a:extLst>
          </p:cNvPr>
          <p:cNvSpPr/>
          <p:nvPr>
            <p:custDataLst>
              <p:tags r:id="rId55"/>
            </p:custDataLst>
          </p:nvPr>
        </p:nvSpPr>
        <p:spPr bwMode="gray">
          <a:xfrm>
            <a:off x="10837863" y="5616575"/>
            <a:ext cx="296863" cy="136525"/>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vert="horz" wrap="none" lIns="17463" tIns="0" rIns="17463" bIns="0" rtlCol="0" anchor="t"/>
          <a:lstStyle/>
          <a:p>
            <a:pPr algn="ctr">
              <a:lnSpc>
                <a:spcPct val="90000"/>
              </a:lnSpc>
              <a:spcBef>
                <a:spcPct val="0"/>
              </a:spcBef>
              <a:spcAft>
                <a:spcPct val="0"/>
              </a:spcAft>
            </a:pPr>
            <a:fld id="{D9298F78-A656-469D-80E1-7BB57A6B5074}" type="datetime'''3''''''7%'''''''''''''''''''''''''''">
              <a:rPr lang="en-US" altLang="en-US" sz="1000" smtClean="0">
                <a:solidFill>
                  <a:srgbClr val="808080"/>
                </a:solidFill>
              </a:rPr>
              <a:pPr algn="ctr">
                <a:lnSpc>
                  <a:spcPct val="90000"/>
                </a:lnSpc>
                <a:spcBef>
                  <a:spcPct val="0"/>
                </a:spcBef>
                <a:spcAft>
                  <a:spcPct val="0"/>
                </a:spcAft>
              </a:pPr>
              <a:t>37%</a:t>
            </a:fld>
            <a:endParaRPr lang="en-US" sz="1000">
              <a:solidFill>
                <a:srgbClr val="808080"/>
              </a:solidFill>
            </a:endParaRPr>
          </a:p>
        </p:txBody>
      </p:sp>
      <p:sp>
        <p:nvSpPr>
          <p:cNvPr id="306" name="矩形 305">
            <a:extLst>
              <a:ext uri="{FF2B5EF4-FFF2-40B4-BE49-F238E27FC236}">
                <a16:creationId xmlns:a16="http://schemas.microsoft.com/office/drawing/2014/main" id="{FDEFBF7F-D9FE-CA04-E6DA-364BB188F264}"/>
              </a:ext>
            </a:extLst>
          </p:cNvPr>
          <p:cNvSpPr/>
          <p:nvPr>
            <p:custDataLst>
              <p:tags r:id="rId56"/>
            </p:custDataLst>
          </p:nvPr>
        </p:nvSpPr>
        <p:spPr bwMode="gray">
          <a:xfrm>
            <a:off x="11110913" y="5313363"/>
            <a:ext cx="296863" cy="136525"/>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vert="horz" wrap="none" lIns="17463" tIns="0" rIns="17463" bIns="0" rtlCol="0" anchor="t"/>
          <a:lstStyle/>
          <a:p>
            <a:pPr algn="ctr">
              <a:lnSpc>
                <a:spcPct val="90000"/>
              </a:lnSpc>
              <a:spcBef>
                <a:spcPct val="0"/>
              </a:spcBef>
              <a:spcAft>
                <a:spcPct val="0"/>
              </a:spcAft>
            </a:pPr>
            <a:fld id="{B959C62A-55E8-4190-BFA3-F9562B850F85}" type="datetime'''''''''''29%'''''''''''''''''''''''''">
              <a:rPr lang="en-US" altLang="en-US" sz="1000" smtClean="0">
                <a:solidFill>
                  <a:srgbClr val="808080"/>
                </a:solidFill>
              </a:rPr>
              <a:pPr algn="ctr">
                <a:lnSpc>
                  <a:spcPct val="90000"/>
                </a:lnSpc>
                <a:spcBef>
                  <a:spcPct val="0"/>
                </a:spcBef>
                <a:spcAft>
                  <a:spcPct val="0"/>
                </a:spcAft>
              </a:pPr>
              <a:t>29%</a:t>
            </a:fld>
            <a:endParaRPr lang="en-US" sz="1000">
              <a:solidFill>
                <a:srgbClr val="808080"/>
              </a:solidFill>
            </a:endParaRPr>
          </a:p>
        </p:txBody>
      </p:sp>
      <p:sp>
        <p:nvSpPr>
          <p:cNvPr id="312" name="文本框 311">
            <a:extLst>
              <a:ext uri="{FF2B5EF4-FFF2-40B4-BE49-F238E27FC236}">
                <a16:creationId xmlns:a16="http://schemas.microsoft.com/office/drawing/2014/main" id="{5C2BE6DF-B63E-6A41-75DA-51A9D583DD2C}"/>
              </a:ext>
            </a:extLst>
          </p:cNvPr>
          <p:cNvSpPr txBox="1"/>
          <p:nvPr/>
        </p:nvSpPr>
        <p:spPr>
          <a:xfrm>
            <a:off x="6500813" y="3799120"/>
            <a:ext cx="863600" cy="276225"/>
          </a:xfrm>
          <a:prstGeom prst="homePlate">
            <a:avLst>
              <a:gd name="adj" fmla="val 27076"/>
            </a:avLst>
          </a:prstGeom>
          <a:gradFill rotWithShape="0">
            <a:gsLst>
              <a:gs pos="0">
                <a:schemeClr val="accent2">
                  <a:lumMod val="40000"/>
                  <a:lumOff val="60000"/>
                </a:schemeClr>
              </a:gs>
              <a:gs pos="85000">
                <a:srgbClr val="F26649"/>
              </a:gs>
              <a:gs pos="100000">
                <a:schemeClr val="accent2">
                  <a:lumMod val="20000"/>
                  <a:lumOff val="80000"/>
                </a:schemeClr>
              </a:gs>
            </a:gsLst>
            <a:lin ang="48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lIns="0" tIns="0" rIns="0" bIns="0" rtlCol="0" anchor="ctr"/>
          <a:lstStyle>
            <a:defPPr>
              <a:defRPr lang="zh-CN"/>
            </a:defPPr>
            <a:lvl1pPr algn="ctr">
              <a:defRPr sz="1200" b="1">
                <a:solidFill>
                  <a:schemeClr val="bg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ltLang="zh-CN" err="1">
                <a:latin typeface="+mn-ea"/>
              </a:rPr>
              <a:t>uNTX</a:t>
            </a:r>
            <a:endParaRPr lang="en-US">
              <a:latin typeface="+mn-ea"/>
            </a:endParaRPr>
          </a:p>
        </p:txBody>
      </p:sp>
      <p:sp>
        <p:nvSpPr>
          <p:cNvPr id="444" name="文本框 443">
            <a:extLst>
              <a:ext uri="{FF2B5EF4-FFF2-40B4-BE49-F238E27FC236}">
                <a16:creationId xmlns:a16="http://schemas.microsoft.com/office/drawing/2014/main" id="{79EF42CF-EF3A-7AEC-300A-456BDF26B342}"/>
              </a:ext>
            </a:extLst>
          </p:cNvPr>
          <p:cNvSpPr txBox="1"/>
          <p:nvPr/>
        </p:nvSpPr>
        <p:spPr>
          <a:xfrm>
            <a:off x="8616950" y="5215241"/>
            <a:ext cx="863600" cy="276225"/>
          </a:xfrm>
          <a:prstGeom prst="homePlate">
            <a:avLst>
              <a:gd name="adj" fmla="val 27076"/>
            </a:avLst>
          </a:prstGeom>
          <a:gradFill rotWithShape="0">
            <a:gsLst>
              <a:gs pos="0">
                <a:schemeClr val="accent2">
                  <a:lumMod val="40000"/>
                  <a:lumOff val="60000"/>
                </a:schemeClr>
              </a:gs>
              <a:gs pos="85000">
                <a:srgbClr val="F26649"/>
              </a:gs>
              <a:gs pos="100000">
                <a:schemeClr val="accent2">
                  <a:lumMod val="20000"/>
                  <a:lumOff val="80000"/>
                </a:schemeClr>
              </a:gs>
            </a:gsLst>
            <a:lin ang="48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lIns="0" tIns="0" rIns="0" bIns="0" rtlCol="0" anchor="ctr"/>
          <a:lstStyle>
            <a:defPPr>
              <a:defRPr lang="zh-CN"/>
            </a:defPPr>
            <a:lvl1pPr algn="ctr">
              <a:defRPr sz="1200" b="1">
                <a:solidFill>
                  <a:schemeClr val="bg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ltLang="zh-CN">
                <a:latin typeface="+mn-ea"/>
              </a:rPr>
              <a:t>S-BALP</a:t>
            </a:r>
            <a:endParaRPr lang="en-US">
              <a:latin typeface="+mn-ea"/>
            </a:endParaRPr>
          </a:p>
        </p:txBody>
      </p:sp>
      <p:sp>
        <p:nvSpPr>
          <p:cNvPr id="448" name="矩形 447">
            <a:extLst>
              <a:ext uri="{FF2B5EF4-FFF2-40B4-BE49-F238E27FC236}">
                <a16:creationId xmlns:a16="http://schemas.microsoft.com/office/drawing/2014/main" id="{1B23F6CC-C4D8-1101-072F-928D4005055B}"/>
              </a:ext>
            </a:extLst>
          </p:cNvPr>
          <p:cNvSpPr/>
          <p:nvPr>
            <p:custDataLst>
              <p:tags r:id="rId57"/>
            </p:custDataLst>
          </p:nvPr>
        </p:nvSpPr>
        <p:spPr bwMode="auto">
          <a:xfrm>
            <a:off x="6904038" y="5456238"/>
            <a:ext cx="179388" cy="133350"/>
          </a:xfrm>
          <a:prstGeom prst="rect">
            <a:avLst/>
          </a:prstGeom>
          <a:solidFill>
            <a:schemeClr val="accent2"/>
          </a:solidFill>
          <a:ln w="12700" cap="flat" cmpd="sng" algn="ctr">
            <a:noFill/>
            <a:prstDash val="solid"/>
            <a:miter lim="800000"/>
            <a:headEnd type="none" w="med" len="med"/>
            <a:tailEnd type="none" w="med" len="med"/>
          </a:ln>
          <a:effectLst/>
          <a:extLst>
            <a:ext uri="{91240B29-F687-4F45-9708-019B960494DF}">
              <a14:hiddenLine xmlns:a14="http://schemas.microsoft.com/office/drawing/2010/main" w="12700" cap="flat" cmpd="sng" algn="ctr">
                <a:solidFill>
                  <a:schemeClr val="accent1">
                    <a:shade val="50000"/>
                  </a:schemeClr>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9" name="矩形 448">
            <a:extLst>
              <a:ext uri="{FF2B5EF4-FFF2-40B4-BE49-F238E27FC236}">
                <a16:creationId xmlns:a16="http://schemas.microsoft.com/office/drawing/2014/main" id="{24A5BDCB-3649-2CAA-66FB-0504932C7982}"/>
              </a:ext>
            </a:extLst>
          </p:cNvPr>
          <p:cNvSpPr/>
          <p:nvPr>
            <p:custDataLst>
              <p:tags r:id="rId58"/>
            </p:custDataLst>
          </p:nvPr>
        </p:nvSpPr>
        <p:spPr bwMode="auto">
          <a:xfrm>
            <a:off x="6904038" y="5659438"/>
            <a:ext cx="179388" cy="133350"/>
          </a:xfrm>
          <a:prstGeom prst="rect">
            <a:avLst/>
          </a:prstGeom>
          <a:solidFill>
            <a:srgbClr val="D6D7D9"/>
          </a:solidFill>
          <a:ln w="12700" cap="flat" cmpd="sng" algn="ctr">
            <a:noFill/>
            <a:prstDash val="solid"/>
            <a:miter lim="800000"/>
            <a:headEnd type="none" w="med" len="med"/>
            <a:tailEnd type="none" w="med" len="med"/>
          </a:ln>
          <a:effectLst/>
          <a:extLst>
            <a:ext uri="{91240B29-F687-4F45-9708-019B960494DF}">
              <a14:hiddenLine xmlns:a14="http://schemas.microsoft.com/office/drawing/2010/main" w="12700" cap="flat" cmpd="sng" algn="ctr">
                <a:solidFill>
                  <a:schemeClr val="accent1">
                    <a:shade val="50000"/>
                  </a:schemeClr>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0" name="矩形 449">
            <a:extLst>
              <a:ext uri="{FF2B5EF4-FFF2-40B4-BE49-F238E27FC236}">
                <a16:creationId xmlns:a16="http://schemas.microsoft.com/office/drawing/2014/main" id="{07E00B1A-EE95-4116-3CE9-6685F1B44C5C}"/>
              </a:ext>
            </a:extLst>
          </p:cNvPr>
          <p:cNvSpPr/>
          <p:nvPr>
            <p:custDataLst>
              <p:tags r:id="rId59"/>
            </p:custDataLst>
          </p:nvPr>
        </p:nvSpPr>
        <p:spPr bwMode="auto">
          <a:xfrm>
            <a:off x="7134226" y="5451475"/>
            <a:ext cx="461963" cy="152400"/>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lstStyle/>
          <a:p>
            <a:pPr>
              <a:spcBef>
                <a:spcPct val="0"/>
              </a:spcBef>
              <a:spcAft>
                <a:spcPct val="0"/>
              </a:spcAft>
            </a:pPr>
            <a:r>
              <a:rPr lang="zh-CN" altLang="en-US" sz="1000" kern="100" dirty="0">
                <a:solidFill>
                  <a:schemeClr val="tx1">
                    <a:lumMod val="65000"/>
                    <a:lumOff val="35000"/>
                  </a:schemeClr>
                </a:solidFill>
                <a:latin typeface="微软雅黑" panose="020B0503020204020204" charset="-122"/>
                <a:ea typeface="微软雅黑" panose="020B0503020204020204" charset="-122"/>
                <a:sym typeface="+mn-lt"/>
              </a:rPr>
              <a:t>地舒单抗</a:t>
            </a:r>
            <a:endParaRPr lang="zh-CN" altLang="en-US" sz="1000" b="0" dirty="0">
              <a:solidFill>
                <a:srgbClr val="404040"/>
              </a:solidFill>
              <a:latin typeface="+mn-ea"/>
              <a:ea typeface="+mn-ea"/>
              <a:cs typeface="Arial" panose="020B0604020202020204" pitchFamily="34" charset="0"/>
            </a:endParaRPr>
          </a:p>
        </p:txBody>
      </p:sp>
      <p:sp>
        <p:nvSpPr>
          <p:cNvPr id="451" name="矩形 450">
            <a:extLst>
              <a:ext uri="{FF2B5EF4-FFF2-40B4-BE49-F238E27FC236}">
                <a16:creationId xmlns:a16="http://schemas.microsoft.com/office/drawing/2014/main" id="{EA99CC74-AD1A-0317-56C9-150F3B7B9326}"/>
              </a:ext>
            </a:extLst>
          </p:cNvPr>
          <p:cNvSpPr/>
          <p:nvPr>
            <p:custDataLst>
              <p:tags r:id="rId60"/>
            </p:custDataLst>
          </p:nvPr>
        </p:nvSpPr>
        <p:spPr bwMode="auto">
          <a:xfrm>
            <a:off x="7134225" y="5654675"/>
            <a:ext cx="508000" cy="152400"/>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lstStyle/>
          <a:p>
            <a:pPr>
              <a:spcBef>
                <a:spcPct val="0"/>
              </a:spcBef>
              <a:spcAft>
                <a:spcPct val="0"/>
              </a:spcAft>
            </a:pPr>
            <a:fld id="{B8DE1E3A-2C18-45B9-9DE8-A79A3CD713F2}" type="datetime'''''''''''''''唑''''''''''''来''膦''''''''''''''酸'''''''''">
              <a:rPr lang="zh-CN" altLang="en-US" sz="1000" smtClean="0">
                <a:solidFill>
                  <a:schemeClr val="tx1">
                    <a:lumMod val="65000"/>
                    <a:lumOff val="35000"/>
                  </a:schemeClr>
                </a:solidFill>
              </a:rPr>
              <a:pPr>
                <a:spcBef>
                  <a:spcPct val="0"/>
                </a:spcBef>
                <a:spcAft>
                  <a:spcPct val="0"/>
                </a:spcAft>
              </a:pPr>
              <a:t>唑来膦酸</a:t>
            </a:fld>
            <a:endParaRPr lang="en-US" sz="1000">
              <a:solidFill>
                <a:schemeClr val="tx1">
                  <a:lumMod val="65000"/>
                  <a:lumOff val="35000"/>
                </a:schemeClr>
              </a:solidFill>
            </a:endParaRPr>
          </a:p>
        </p:txBody>
      </p:sp>
      <p:sp>
        <p:nvSpPr>
          <p:cNvPr id="26" name="矩形 25">
            <a:extLst>
              <a:ext uri="{FF2B5EF4-FFF2-40B4-BE49-F238E27FC236}">
                <a16:creationId xmlns:a16="http://schemas.microsoft.com/office/drawing/2014/main" id="{43CDE090-E019-BCEF-AACF-2522C0A1C7DA}"/>
              </a:ext>
            </a:extLst>
          </p:cNvPr>
          <p:cNvSpPr/>
          <p:nvPr/>
        </p:nvSpPr>
        <p:spPr>
          <a:xfrm>
            <a:off x="-1657" y="1025546"/>
            <a:ext cx="216000" cy="712808"/>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00" b="1">
                <a:solidFill>
                  <a:schemeClr val="accent2">
                    <a:lumMod val="60000"/>
                    <a:lumOff val="40000"/>
                  </a:schemeClr>
                </a:solidFill>
              </a:rPr>
              <a:t>研究设计</a:t>
            </a:r>
            <a:endParaRPr lang="en-US" sz="900" b="1">
              <a:solidFill>
                <a:schemeClr val="accent2">
                  <a:lumMod val="60000"/>
                  <a:lumOff val="40000"/>
                </a:schemeClr>
              </a:solidFill>
            </a:endParaRPr>
          </a:p>
        </p:txBody>
      </p:sp>
      <p:sp>
        <p:nvSpPr>
          <p:cNvPr id="27" name="矩形 26">
            <a:extLst>
              <a:ext uri="{FF2B5EF4-FFF2-40B4-BE49-F238E27FC236}">
                <a16:creationId xmlns:a16="http://schemas.microsoft.com/office/drawing/2014/main" id="{4F608BBE-70C8-6350-CF7E-C09705CDBACC}"/>
              </a:ext>
            </a:extLst>
          </p:cNvPr>
          <p:cNvSpPr/>
          <p:nvPr/>
        </p:nvSpPr>
        <p:spPr>
          <a:xfrm>
            <a:off x="-1657" y="1823633"/>
            <a:ext cx="216000" cy="712808"/>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00" b="1">
                <a:solidFill>
                  <a:schemeClr val="accent2">
                    <a:lumMod val="60000"/>
                    <a:lumOff val="40000"/>
                  </a:schemeClr>
                </a:solidFill>
              </a:rPr>
              <a:t>入组患者</a:t>
            </a:r>
            <a:endParaRPr lang="en-US" sz="900" b="1">
              <a:solidFill>
                <a:schemeClr val="accent2">
                  <a:lumMod val="60000"/>
                  <a:lumOff val="40000"/>
                </a:schemeClr>
              </a:solidFill>
            </a:endParaRPr>
          </a:p>
        </p:txBody>
      </p:sp>
      <p:sp>
        <p:nvSpPr>
          <p:cNvPr id="28" name="矩形 27">
            <a:extLst>
              <a:ext uri="{FF2B5EF4-FFF2-40B4-BE49-F238E27FC236}">
                <a16:creationId xmlns:a16="http://schemas.microsoft.com/office/drawing/2014/main" id="{9FA1A42C-9240-FB6D-A2EC-42227B285FE0}"/>
              </a:ext>
            </a:extLst>
          </p:cNvPr>
          <p:cNvSpPr/>
          <p:nvPr/>
        </p:nvSpPr>
        <p:spPr>
          <a:xfrm>
            <a:off x="-1657" y="2621720"/>
            <a:ext cx="216000" cy="108789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00" b="1">
                <a:solidFill>
                  <a:schemeClr val="accent2">
                    <a:lumMod val="60000"/>
                    <a:lumOff val="40000"/>
                  </a:schemeClr>
                </a:solidFill>
              </a:rPr>
              <a:t>更少、更晚</a:t>
            </a:r>
            <a:endParaRPr lang="en-US" sz="900" b="1">
              <a:solidFill>
                <a:schemeClr val="accent2">
                  <a:lumMod val="60000"/>
                  <a:lumOff val="40000"/>
                </a:schemeClr>
              </a:solidFill>
            </a:endParaRPr>
          </a:p>
        </p:txBody>
      </p:sp>
      <p:sp>
        <p:nvSpPr>
          <p:cNvPr id="29" name="矩形 28">
            <a:extLst>
              <a:ext uri="{FF2B5EF4-FFF2-40B4-BE49-F238E27FC236}">
                <a16:creationId xmlns:a16="http://schemas.microsoft.com/office/drawing/2014/main" id="{E93DEB71-CC81-6E18-EA96-B06CC569F0E8}"/>
              </a:ext>
            </a:extLst>
          </p:cNvPr>
          <p:cNvSpPr/>
          <p:nvPr/>
        </p:nvSpPr>
        <p:spPr>
          <a:xfrm>
            <a:off x="-1657" y="5391065"/>
            <a:ext cx="216000" cy="712808"/>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00" b="1">
                <a:solidFill>
                  <a:schemeClr val="accent2">
                    <a:lumMod val="60000"/>
                    <a:lumOff val="40000"/>
                  </a:schemeClr>
                </a:solidFill>
              </a:rPr>
              <a:t>安全性</a:t>
            </a:r>
            <a:endParaRPr lang="en-US" sz="900" b="1">
              <a:solidFill>
                <a:schemeClr val="accent2">
                  <a:lumMod val="60000"/>
                  <a:lumOff val="40000"/>
                </a:schemeClr>
              </a:solidFill>
            </a:endParaRPr>
          </a:p>
        </p:txBody>
      </p:sp>
      <p:sp>
        <p:nvSpPr>
          <p:cNvPr id="30" name="矩形 29">
            <a:extLst>
              <a:ext uri="{FF2B5EF4-FFF2-40B4-BE49-F238E27FC236}">
                <a16:creationId xmlns:a16="http://schemas.microsoft.com/office/drawing/2014/main" id="{8F554F56-B9AB-63D3-F503-5EC10A027D53}"/>
              </a:ext>
            </a:extLst>
          </p:cNvPr>
          <p:cNvSpPr/>
          <p:nvPr/>
        </p:nvSpPr>
        <p:spPr>
          <a:xfrm>
            <a:off x="-1657" y="4592978"/>
            <a:ext cx="216000" cy="712808"/>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00" b="1">
                <a:solidFill>
                  <a:schemeClr val="accent2">
                    <a:lumMod val="60000"/>
                    <a:lumOff val="40000"/>
                  </a:schemeClr>
                </a:solidFill>
              </a:rPr>
              <a:t>生存质量</a:t>
            </a:r>
            <a:endParaRPr lang="en-US" altLang="zh-CN" sz="900" b="1">
              <a:solidFill>
                <a:schemeClr val="accent2">
                  <a:lumMod val="60000"/>
                  <a:lumOff val="40000"/>
                </a:schemeClr>
              </a:solidFill>
            </a:endParaRPr>
          </a:p>
        </p:txBody>
      </p:sp>
      <p:sp>
        <p:nvSpPr>
          <p:cNvPr id="31" name="矩形 30">
            <a:extLst>
              <a:ext uri="{FF2B5EF4-FFF2-40B4-BE49-F238E27FC236}">
                <a16:creationId xmlns:a16="http://schemas.microsoft.com/office/drawing/2014/main" id="{A22DD10C-D782-2E87-5E36-A759EB29BE28}"/>
              </a:ext>
            </a:extLst>
          </p:cNvPr>
          <p:cNvSpPr/>
          <p:nvPr/>
        </p:nvSpPr>
        <p:spPr>
          <a:xfrm>
            <a:off x="-1657" y="3794891"/>
            <a:ext cx="216000" cy="712808"/>
          </a:xfrm>
          <a:prstGeom prst="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00" b="1">
                <a:solidFill>
                  <a:srgbClr val="F26649"/>
                </a:solidFill>
              </a:rPr>
              <a:t>生化指标</a:t>
            </a:r>
            <a:endParaRPr lang="en-US" altLang="zh-CN" sz="900" b="1">
              <a:solidFill>
                <a:srgbClr val="F26649"/>
              </a:solidFill>
            </a:endParaRPr>
          </a:p>
        </p:txBody>
      </p:sp>
    </p:spTree>
    <p:extLst>
      <p:ext uri="{BB962C8B-B14F-4D97-AF65-F5344CB8AC3E}">
        <p14:creationId xmlns:p14="http://schemas.microsoft.com/office/powerpoint/2010/main" val="38672876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4792386A-2C62-6A11-218C-4394364679B9}"/>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幻灯片" r:id="rId9" imgW="473" imgH="476" progId="TCLayout.ActiveDocument.1">
                  <p:embed/>
                </p:oleObj>
              </mc:Choice>
              <mc:Fallback>
                <p:oleObj name="think-cell 幻灯片" r:id="rId9" imgW="473" imgH="476" progId="TCLayout.ActiveDocument.1">
                  <p:embed/>
                  <p:pic>
                    <p:nvPicPr>
                      <p:cNvPr id="5" name="think-cell data - do not delete" hidden="1">
                        <a:extLst>
                          <a:ext uri="{FF2B5EF4-FFF2-40B4-BE49-F238E27FC236}">
                            <a16:creationId xmlns:a16="http://schemas.microsoft.com/office/drawing/2014/main" id="{4792386A-2C62-6A11-218C-4394364679B9}"/>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标题 1">
            <a:extLst>
              <a:ext uri="{FF2B5EF4-FFF2-40B4-BE49-F238E27FC236}">
                <a16:creationId xmlns:a16="http://schemas.microsoft.com/office/drawing/2014/main" id="{25A37BC8-02E2-CF82-0913-D4A55042C1E4}"/>
              </a:ext>
            </a:extLst>
          </p:cNvPr>
          <p:cNvSpPr>
            <a:spLocks noGrp="1"/>
          </p:cNvSpPr>
          <p:nvPr>
            <p:ph type="title"/>
          </p:nvPr>
        </p:nvSpPr>
        <p:spPr/>
        <p:txBody>
          <a:bodyPr vert="horz"/>
          <a:lstStyle/>
          <a:p>
            <a:pPr algn="l"/>
            <a:r>
              <a:rPr lang="zh-CN" altLang="en-US" sz="2400" dirty="0">
                <a:latin typeface="微软雅黑" panose="020B0503020204020204" charset="-122"/>
                <a:ea typeface="微软雅黑" panose="020B0503020204020204" charset="-122"/>
                <a:cs typeface="微软雅黑" panose="020B0503020204020204" charset="-122"/>
              </a:rPr>
              <a:t>地舒单抗急性期反应发生率更低、皮下注射使用更便捷，</a:t>
            </a:r>
            <a:br>
              <a:rPr lang="en-US" altLang="zh-CN" sz="2400" dirty="0">
                <a:latin typeface="微软雅黑" panose="020B0503020204020204" charset="-122"/>
                <a:ea typeface="微软雅黑" panose="020B0503020204020204" charset="-122"/>
                <a:cs typeface="微软雅黑" panose="020B0503020204020204" charset="-122"/>
              </a:rPr>
            </a:br>
            <a:r>
              <a:rPr lang="zh-CN" altLang="en-US" sz="2400" dirty="0">
                <a:latin typeface="微软雅黑" panose="020B0503020204020204" charset="-122"/>
                <a:ea typeface="微软雅黑" panose="020B0503020204020204" charset="-122"/>
                <a:cs typeface="微软雅黑" panose="020B0503020204020204" charset="-122"/>
              </a:rPr>
              <a:t>乳腺癌骨转移治疗选择地舒单抗，减少临床长期管理负担</a:t>
            </a:r>
            <a:endParaRPr lang="en-US" sz="2400" dirty="0"/>
          </a:p>
        </p:txBody>
      </p:sp>
      <p:sp>
        <p:nvSpPr>
          <p:cNvPr id="3" name="内容占位符 2">
            <a:extLst>
              <a:ext uri="{FF2B5EF4-FFF2-40B4-BE49-F238E27FC236}">
                <a16:creationId xmlns:a16="http://schemas.microsoft.com/office/drawing/2014/main" id="{103D8486-98D7-0E95-56C6-A4E6AB763AF2}"/>
              </a:ext>
            </a:extLst>
          </p:cNvPr>
          <p:cNvSpPr>
            <a:spLocks noGrp="1"/>
          </p:cNvSpPr>
          <p:nvPr>
            <p:ph idx="13"/>
          </p:nvPr>
        </p:nvSpPr>
        <p:spPr>
          <a:xfrm>
            <a:off x="445789" y="6595624"/>
            <a:ext cx="5761037" cy="231027"/>
          </a:xfrm>
        </p:spPr>
        <p:txBody>
          <a:bodyPr/>
          <a:lstStyle/>
          <a:p>
            <a:r>
              <a:rPr lang="en-US">
                <a:solidFill>
                  <a:schemeClr val="bg1">
                    <a:lumMod val="50000"/>
                  </a:schemeClr>
                </a:solidFill>
                <a:latin typeface="微软雅黑" panose="020B0503020204020204" charset="-122"/>
                <a:ea typeface="微软雅黑" panose="020B0503020204020204" charset="-122"/>
              </a:rPr>
              <a:t>Cadieux, Benoit, et al. Journal of Bone Oncology 33 (2022): 100416.</a:t>
            </a:r>
          </a:p>
          <a:p>
            <a:r>
              <a:rPr lang="en-US" altLang="zh-CN" err="1">
                <a:solidFill>
                  <a:schemeClr val="bg1">
                    <a:lumMod val="50000"/>
                  </a:schemeClr>
                </a:solidFill>
                <a:latin typeface="微软雅黑" panose="020B0503020204020204" charset="-122"/>
                <a:ea typeface="微软雅黑" panose="020B0503020204020204" charset="-122"/>
              </a:rPr>
              <a:t>Stopeck</a:t>
            </a:r>
            <a:r>
              <a:rPr lang="en-US" altLang="zh-CN">
                <a:solidFill>
                  <a:schemeClr val="bg1">
                    <a:lumMod val="50000"/>
                  </a:schemeClr>
                </a:solidFill>
                <a:latin typeface="微软雅黑" panose="020B0503020204020204" charset="-122"/>
                <a:ea typeface="微软雅黑" panose="020B0503020204020204" charset="-122"/>
              </a:rPr>
              <a:t>, A. T., et al. Cancer Research 70.24_Supplement (2010): P6-14.</a:t>
            </a:r>
          </a:p>
        </p:txBody>
      </p:sp>
      <p:grpSp>
        <p:nvGrpSpPr>
          <p:cNvPr id="6" name="组合 5">
            <a:extLst>
              <a:ext uri="{FF2B5EF4-FFF2-40B4-BE49-F238E27FC236}">
                <a16:creationId xmlns:a16="http://schemas.microsoft.com/office/drawing/2014/main" id="{D38CEA3A-C4BE-B425-9182-C47DB7677909}"/>
              </a:ext>
            </a:extLst>
          </p:cNvPr>
          <p:cNvGrpSpPr/>
          <p:nvPr/>
        </p:nvGrpSpPr>
        <p:grpSpPr>
          <a:xfrm>
            <a:off x="334963" y="1009580"/>
            <a:ext cx="11538321" cy="906381"/>
            <a:chOff x="1326474" y="2505242"/>
            <a:chExt cx="9257993" cy="1937859"/>
          </a:xfrm>
        </p:grpSpPr>
        <p:sp>
          <p:nvSpPr>
            <p:cNvPr id="7" name="矩形: 圆角 9">
              <a:extLst>
                <a:ext uri="{FF2B5EF4-FFF2-40B4-BE49-F238E27FC236}">
                  <a16:creationId xmlns:a16="http://schemas.microsoft.com/office/drawing/2014/main" id="{0ABFDD8B-6E60-83AB-2F58-8467432E498E}"/>
                </a:ext>
              </a:extLst>
            </p:cNvPr>
            <p:cNvSpPr/>
            <p:nvPr>
              <p:custDataLst>
                <p:tags r:id="rId5"/>
              </p:custDataLst>
            </p:nvPr>
          </p:nvSpPr>
          <p:spPr>
            <a:xfrm>
              <a:off x="1352728" y="2547135"/>
              <a:ext cx="9231739" cy="1895966"/>
            </a:xfrm>
            <a:prstGeom prst="roundRect">
              <a:avLst>
                <a:gd name="adj" fmla="val 2106"/>
              </a:avLst>
            </a:prstGeom>
            <a:solidFill>
              <a:srgbClr val="EA6F3F">
                <a:alpha val="63000"/>
              </a:srgbClr>
            </a:solidFill>
            <a:ln w="9525">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微软雅黑" panose="020B0503020204020204" charset="-122"/>
                <a:ea typeface="微软雅黑" panose="020B0503020204020204" charset="-122"/>
                <a:sym typeface="Calibri" panose="020F0502020204030204" pitchFamily="34" charset="0"/>
              </a:endParaRPr>
            </a:p>
          </p:txBody>
        </p:sp>
        <p:sp>
          <p:nvSpPr>
            <p:cNvPr id="8" name="矩形: 圆角 10">
              <a:extLst>
                <a:ext uri="{FF2B5EF4-FFF2-40B4-BE49-F238E27FC236}">
                  <a16:creationId xmlns:a16="http://schemas.microsoft.com/office/drawing/2014/main" id="{C37C1181-BC2D-673A-C74C-8A4F72A19272}"/>
                </a:ext>
              </a:extLst>
            </p:cNvPr>
            <p:cNvSpPr/>
            <p:nvPr>
              <p:custDataLst>
                <p:tags r:id="rId6"/>
              </p:custDataLst>
            </p:nvPr>
          </p:nvSpPr>
          <p:spPr>
            <a:xfrm>
              <a:off x="1326474" y="2505242"/>
              <a:ext cx="9216000" cy="1842068"/>
            </a:xfrm>
            <a:prstGeom prst="roundRect">
              <a:avLst>
                <a:gd name="adj" fmla="val 2106"/>
              </a:avLst>
            </a:prstGeom>
            <a:solidFill>
              <a:schemeClr val="bg1"/>
            </a:solidFill>
            <a:ln w="12700">
              <a:gradFill flip="none" rotWithShape="1">
                <a:gsLst>
                  <a:gs pos="52000">
                    <a:srgbClr val="FFFFFF"/>
                  </a:gs>
                  <a:gs pos="0">
                    <a:schemeClr val="accent2">
                      <a:lumMod val="40000"/>
                      <a:lumOff val="60000"/>
                    </a:schemeClr>
                  </a:gs>
                  <a:gs pos="100000">
                    <a:srgbClr val="FFFFFF"/>
                  </a:gs>
                </a:gsLst>
                <a:lin ang="4800000" scaled="0"/>
                <a:tileRect/>
              </a:gradFill>
              <a:prstDash val="solid"/>
            </a:ln>
          </p:spPr>
          <p:style>
            <a:lnRef idx="2">
              <a:schemeClr val="accent1">
                <a:shade val="50000"/>
              </a:schemeClr>
            </a:lnRef>
            <a:fillRef idx="1">
              <a:schemeClr val="accent1"/>
            </a:fillRef>
            <a:effectRef idx="0">
              <a:schemeClr val="accent1"/>
            </a:effectRef>
            <a:fontRef idx="minor">
              <a:schemeClr val="lt1"/>
            </a:fontRef>
          </p:style>
          <p:txBody>
            <a:bodyPr lIns="108000" tIns="0" rIns="108000" bIns="0" rtlCol="0" anchor="ctr"/>
            <a:lstStyle/>
            <a:p>
              <a:pPr marL="180000" indent="-180000">
                <a:lnSpc>
                  <a:spcPct val="120000"/>
                </a:lnSpc>
                <a:buClr>
                  <a:srgbClr val="F26649"/>
                </a:buClr>
                <a:buFont typeface="Wingdings" panose="05000000000000000000" pitchFamily="2" charset="2"/>
                <a:buChar char="Ø"/>
              </a:pPr>
              <a:r>
                <a:rPr lang="zh-CN" altLang="en-US" sz="1500" b="1" kern="100" dirty="0">
                  <a:solidFill>
                    <a:srgbClr val="F26649"/>
                  </a:solidFill>
                  <a:latin typeface="微软雅黑" panose="020B0503020204020204" charset="-122"/>
                  <a:ea typeface="微软雅黑" panose="020B0503020204020204" charset="-122"/>
                  <a:cs typeface="微软雅黑" panose="020B0503020204020204" charset="-122"/>
                  <a:sym typeface="+mn-lt"/>
                </a:rPr>
                <a:t>地舒单抗急性期反应发生率低，减少临床长期管理负担：</a:t>
              </a:r>
              <a:r>
                <a:rPr lang="zh-CN" altLang="en-US" sz="1500" kern="100" dirty="0">
                  <a:solidFill>
                    <a:schemeClr val="tx1">
                      <a:lumMod val="65000"/>
                      <a:lumOff val="35000"/>
                    </a:schemeClr>
                  </a:solidFill>
                  <a:latin typeface="微软雅黑" panose="020B0503020204020204" charset="-122"/>
                  <a:ea typeface="微软雅黑" panose="020B0503020204020204" charset="-122"/>
                  <a:sym typeface="+mn-lt"/>
                </a:rPr>
                <a:t>研究显示，每</a:t>
              </a:r>
              <a:r>
                <a:rPr lang="en-US" altLang="zh-CN" sz="1500" kern="100" dirty="0">
                  <a:solidFill>
                    <a:schemeClr val="tx1">
                      <a:lumMod val="65000"/>
                      <a:lumOff val="35000"/>
                    </a:schemeClr>
                  </a:solidFill>
                  <a:latin typeface="微软雅黑" panose="020B0503020204020204" charset="-122"/>
                  <a:ea typeface="微软雅黑" panose="020B0503020204020204" charset="-122"/>
                  <a:sym typeface="+mn-lt"/>
                </a:rPr>
                <a:t>3</a:t>
              </a:r>
              <a:r>
                <a:rPr lang="zh-CN" altLang="en-US" sz="1500" kern="1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lt"/>
                </a:rPr>
                <a:t>个使用唑来膦酸的乳腺癌患者就有一个可能出现急性期反应</a:t>
              </a:r>
              <a:r>
                <a:rPr lang="en-US" altLang="zh-CN" sz="1500" kern="100" baseline="300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lt"/>
                </a:rPr>
                <a:t>1</a:t>
              </a:r>
              <a:r>
                <a:rPr lang="zh-CN" altLang="en-US" sz="1500" kern="1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lt"/>
                </a:rPr>
                <a:t>；地舒单抗治疗乳腺癌骨转移，急性期反应发生率不到唑来膦酸的一半，发热的发生率仅为唑来膦酸的</a:t>
              </a:r>
              <a:r>
                <a:rPr lang="en-US" altLang="zh-CN" sz="1500" kern="1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lt"/>
                </a:rPr>
                <a:t>1/10</a:t>
              </a:r>
              <a:r>
                <a:rPr lang="zh-CN" altLang="en-US" sz="1500" kern="1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lt"/>
                </a:rPr>
                <a:t>，临床管理负担小</a:t>
              </a:r>
              <a:r>
                <a:rPr lang="en-US" altLang="zh-CN" sz="1500" kern="100" baseline="300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lt"/>
                </a:rPr>
                <a:t>2</a:t>
              </a:r>
              <a:endParaRPr lang="en-US" altLang="zh-CN" sz="1400" kern="1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lt"/>
              </a:endParaRPr>
            </a:p>
          </p:txBody>
        </p:sp>
      </p:grpSp>
      <p:sp>
        <p:nvSpPr>
          <p:cNvPr id="79" name="矩形: 圆角 6">
            <a:extLst>
              <a:ext uri="{FF2B5EF4-FFF2-40B4-BE49-F238E27FC236}">
                <a16:creationId xmlns:a16="http://schemas.microsoft.com/office/drawing/2014/main" id="{9CB3C390-2F46-E030-31D5-8D1FA83DA6FE}"/>
              </a:ext>
            </a:extLst>
          </p:cNvPr>
          <p:cNvSpPr/>
          <p:nvPr>
            <p:custDataLst>
              <p:tags r:id="rId2"/>
            </p:custDataLst>
          </p:nvPr>
        </p:nvSpPr>
        <p:spPr>
          <a:xfrm>
            <a:off x="318644" y="2124396"/>
            <a:ext cx="8200324" cy="4403579"/>
          </a:xfrm>
          <a:prstGeom prst="roundRect">
            <a:avLst>
              <a:gd name="adj" fmla="val 5330"/>
            </a:avLst>
          </a:prstGeom>
          <a:solidFill>
            <a:schemeClr val="bg1">
              <a:alpha val="94000"/>
            </a:schemeClr>
          </a:solidFill>
          <a:ln w="12700">
            <a:solidFill>
              <a:srgbClr val="EA6F3F">
                <a:alpha val="26000"/>
              </a:srgbClr>
            </a:solidFill>
          </a:ln>
          <a:effectLst>
            <a:outerShdw blurRad="50800" dist="101600" dir="3000000" algn="ctr" rotWithShape="0">
              <a:srgbClr val="CBDCE0">
                <a:alpha val="1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charset="-122"/>
              <a:ea typeface="微软雅黑" panose="020B0503020204020204" charset="-122"/>
              <a:sym typeface="Calibri" panose="020F0502020204030204" pitchFamily="34" charset="0"/>
            </a:endParaRPr>
          </a:p>
        </p:txBody>
      </p:sp>
      <p:graphicFrame>
        <p:nvGraphicFramePr>
          <p:cNvPr id="80" name="图表 79">
            <a:extLst>
              <a:ext uri="{FF2B5EF4-FFF2-40B4-BE49-F238E27FC236}">
                <a16:creationId xmlns:a16="http://schemas.microsoft.com/office/drawing/2014/main" id="{6AE3F82E-9D0C-0C4B-17BB-909F96401030}"/>
              </a:ext>
            </a:extLst>
          </p:cNvPr>
          <p:cNvGraphicFramePr/>
          <p:nvPr/>
        </p:nvGraphicFramePr>
        <p:xfrm>
          <a:off x="419213" y="3020570"/>
          <a:ext cx="3894473" cy="3030847"/>
        </p:xfrm>
        <a:graphic>
          <a:graphicData uri="http://schemas.openxmlformats.org/drawingml/2006/chart">
            <c:chart xmlns:c="http://schemas.openxmlformats.org/drawingml/2006/chart" xmlns:r="http://schemas.openxmlformats.org/officeDocument/2006/relationships" r:id="rId11"/>
          </a:graphicData>
        </a:graphic>
      </p:graphicFrame>
      <p:sp>
        <p:nvSpPr>
          <p:cNvPr id="82" name="文本框 81">
            <a:extLst>
              <a:ext uri="{FF2B5EF4-FFF2-40B4-BE49-F238E27FC236}">
                <a16:creationId xmlns:a16="http://schemas.microsoft.com/office/drawing/2014/main" id="{D30F0FEE-D104-6169-4467-4669B10436A5}"/>
              </a:ext>
            </a:extLst>
          </p:cNvPr>
          <p:cNvSpPr txBox="1"/>
          <p:nvPr/>
        </p:nvSpPr>
        <p:spPr>
          <a:xfrm>
            <a:off x="813933" y="5981109"/>
            <a:ext cx="8138620" cy="415498"/>
          </a:xfrm>
          <a:prstGeom prst="rect">
            <a:avLst/>
          </a:prstGeom>
          <a:noFill/>
        </p:spPr>
        <p:txBody>
          <a:bodyPr wrap="square">
            <a:spAutoFit/>
          </a:bodyPr>
          <a:lstStyle/>
          <a:p>
            <a:r>
              <a:rPr lang="zh-CN" altLang="en-US" sz="1050" b="1" i="1" kern="100">
                <a:solidFill>
                  <a:schemeClr val="bg2">
                    <a:lumMod val="50000"/>
                  </a:schemeClr>
                </a:solidFill>
                <a:latin typeface="微软雅黑" panose="020B0503020204020204" charset="-122"/>
                <a:ea typeface="微软雅黑" panose="020B0503020204020204" charset="-122"/>
                <a:sym typeface="+mn-lt"/>
              </a:rPr>
              <a:t>唑来膦酸常见的</a:t>
            </a:r>
            <a:r>
              <a:rPr lang="en-US" altLang="zh-CN" sz="1050" b="1" i="1" kern="100">
                <a:solidFill>
                  <a:schemeClr val="bg2">
                    <a:lumMod val="50000"/>
                  </a:schemeClr>
                </a:solidFill>
                <a:latin typeface="微软雅黑" panose="020B0503020204020204" charset="-122"/>
                <a:ea typeface="微软雅黑" panose="020B0503020204020204" charset="-122"/>
                <a:sym typeface="+mn-lt"/>
              </a:rPr>
              <a:t>8</a:t>
            </a:r>
            <a:r>
              <a:rPr lang="zh-CN" altLang="en-US" sz="1050" b="1" i="1" kern="100">
                <a:solidFill>
                  <a:schemeClr val="bg2">
                    <a:lumMod val="50000"/>
                  </a:schemeClr>
                </a:solidFill>
                <a:latin typeface="微软雅黑" panose="020B0503020204020204" charset="-122"/>
                <a:ea typeface="微软雅黑" panose="020B0503020204020204" charset="-122"/>
                <a:sym typeface="+mn-lt"/>
              </a:rPr>
              <a:t>大类急性期反应包括：</a:t>
            </a:r>
            <a:endParaRPr lang="en-US" altLang="zh-CN" sz="1050" b="1" i="1" kern="100">
              <a:solidFill>
                <a:schemeClr val="bg2">
                  <a:lumMod val="50000"/>
                </a:schemeClr>
              </a:solidFill>
              <a:latin typeface="微软雅黑" panose="020B0503020204020204" charset="-122"/>
              <a:ea typeface="微软雅黑" panose="020B0503020204020204" charset="-122"/>
              <a:sym typeface="+mn-lt"/>
            </a:endParaRPr>
          </a:p>
          <a:p>
            <a:r>
              <a:rPr lang="zh-CN" altLang="en-US" sz="1050" i="1" kern="100">
                <a:solidFill>
                  <a:schemeClr val="bg2">
                    <a:lumMod val="50000"/>
                  </a:schemeClr>
                </a:solidFill>
                <a:latin typeface="微软雅黑" panose="020B0503020204020204" charset="-122"/>
                <a:ea typeface="微软雅黑" panose="020B0503020204020204" charset="-122"/>
                <a:sym typeface="+mn-lt"/>
              </a:rPr>
              <a:t>发热、寒颤畏寒、肌肉关节酸痛、消化道症状（恶心、呕吐、腹泻、腹胀及食欲下降）、乏力、头痛头晕、心悸、皮疹</a:t>
            </a:r>
          </a:p>
        </p:txBody>
      </p:sp>
      <p:sp>
        <p:nvSpPr>
          <p:cNvPr id="83" name="矩形: 圆顶角 82">
            <a:extLst>
              <a:ext uri="{FF2B5EF4-FFF2-40B4-BE49-F238E27FC236}">
                <a16:creationId xmlns:a16="http://schemas.microsoft.com/office/drawing/2014/main" id="{5AE90A26-45A9-E11D-8F49-F2499609BC44}"/>
              </a:ext>
            </a:extLst>
          </p:cNvPr>
          <p:cNvSpPr/>
          <p:nvPr/>
        </p:nvSpPr>
        <p:spPr>
          <a:xfrm>
            <a:off x="306524" y="2031318"/>
            <a:ext cx="8220045" cy="324000"/>
          </a:xfrm>
          <a:prstGeom prst="round2SameRect">
            <a:avLst>
              <a:gd name="adj1" fmla="val 46172"/>
              <a:gd name="adj2" fmla="val 0"/>
            </a:avLst>
          </a:prstGeom>
          <a:gradFill>
            <a:gsLst>
              <a:gs pos="0">
                <a:srgbClr val="F0894A"/>
              </a:gs>
              <a:gs pos="100000">
                <a:srgbClr val="EB5C29"/>
              </a:gs>
            </a:gsLst>
            <a:lin ang="16200000" scaled="1"/>
          </a:gradFill>
          <a:ln w="12700" cap="flat" cmpd="sng" algn="ctr">
            <a:noFill/>
            <a:prstDash val="solid"/>
            <a:miter lim="800000"/>
          </a:ln>
          <a:effectLst>
            <a:glow rad="12700">
              <a:srgbClr val="F0894A">
                <a:satMod val="175000"/>
                <a:alpha val="40000"/>
              </a:srgbClr>
            </a:glow>
          </a:effectLst>
        </p:spPr>
        <p:txBody>
          <a:bodyPr wrap="none" lIns="0" tIns="0" rIns="0" bIns="36000" rtlCol="0" anchor="ctr"/>
          <a:lstStyle/>
          <a:p>
            <a:pPr algn="ctr"/>
            <a:r>
              <a:rPr lang="zh-CN" altLang="en-US" sz="1600" b="1" dirty="0">
                <a:solidFill>
                  <a:schemeClr val="bg1"/>
                </a:solidFill>
              </a:rPr>
              <a:t>地舒单抗与唑来膦酸急性期反应发生率对比</a:t>
            </a:r>
          </a:p>
        </p:txBody>
      </p:sp>
      <p:graphicFrame>
        <p:nvGraphicFramePr>
          <p:cNvPr id="18" name="图表 17">
            <a:extLst>
              <a:ext uri="{FF2B5EF4-FFF2-40B4-BE49-F238E27FC236}">
                <a16:creationId xmlns:a16="http://schemas.microsoft.com/office/drawing/2014/main" id="{67EF1711-5DB8-9117-2C74-077AA5408C43}"/>
              </a:ext>
            </a:extLst>
          </p:cNvPr>
          <p:cNvGraphicFramePr/>
          <p:nvPr/>
        </p:nvGraphicFramePr>
        <p:xfrm>
          <a:off x="4659569" y="2970635"/>
          <a:ext cx="3547915" cy="2957787"/>
        </p:xfrm>
        <a:graphic>
          <a:graphicData uri="http://schemas.openxmlformats.org/drawingml/2006/chart">
            <c:chart xmlns:c="http://schemas.openxmlformats.org/drawingml/2006/chart" xmlns:r="http://schemas.openxmlformats.org/officeDocument/2006/relationships" r:id="rId12"/>
          </a:graphicData>
        </a:graphic>
      </p:graphicFrame>
      <p:sp>
        <p:nvSpPr>
          <p:cNvPr id="24" name="文本框 23">
            <a:extLst>
              <a:ext uri="{FF2B5EF4-FFF2-40B4-BE49-F238E27FC236}">
                <a16:creationId xmlns:a16="http://schemas.microsoft.com/office/drawing/2014/main" id="{57916689-4F6C-A18D-4FE0-21A3C34CBC02}"/>
              </a:ext>
            </a:extLst>
          </p:cNvPr>
          <p:cNvSpPr txBox="1"/>
          <p:nvPr/>
        </p:nvSpPr>
        <p:spPr>
          <a:xfrm rot="16200000">
            <a:off x="3674082" y="4127164"/>
            <a:ext cx="1730285" cy="188511"/>
          </a:xfrm>
          <a:prstGeom prst="rect">
            <a:avLst/>
          </a:prstGeom>
          <a:noFill/>
        </p:spPr>
        <p:txBody>
          <a:bodyPr wrap="square" rtlCol="0">
            <a:spAutoFit/>
          </a:bodyPr>
          <a:lstStyle/>
          <a:p>
            <a:r>
              <a:rPr lang="zh-CN" altLang="en-US" sz="100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rPr>
              <a:t>急性期反应患者比例</a:t>
            </a:r>
            <a:r>
              <a:rPr lang="en-US" altLang="zh-CN" sz="100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sz="100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1" name="矩形 30">
            <a:extLst>
              <a:ext uri="{FF2B5EF4-FFF2-40B4-BE49-F238E27FC236}">
                <a16:creationId xmlns:a16="http://schemas.microsoft.com/office/drawing/2014/main" id="{2CFACA5D-646C-7AAC-23F3-C326D06265A4}"/>
              </a:ext>
            </a:extLst>
          </p:cNvPr>
          <p:cNvSpPr/>
          <p:nvPr/>
        </p:nvSpPr>
        <p:spPr>
          <a:xfrm>
            <a:off x="807355" y="2812750"/>
            <a:ext cx="3240770" cy="72000"/>
          </a:xfrm>
          <a:prstGeom prst="rect">
            <a:avLst/>
          </a:prstGeom>
          <a:solidFill>
            <a:srgbClr val="F26649">
              <a:alpha val="20000"/>
            </a:srgbClr>
          </a:solidFill>
        </p:spPr>
        <p:txBody>
          <a:bodyPr wrap="square" rtlCol="0" anchor="ctr">
            <a:noAutofit/>
          </a:bodyPr>
          <a:lstStyle/>
          <a:p>
            <a:pPr>
              <a:lnSpc>
                <a:spcPct val="120000"/>
              </a:lnSpc>
              <a:spcAft>
                <a:spcPts val="600"/>
              </a:spcAft>
            </a:pPr>
            <a:endParaRPr lang="en-US" sz="1400" b="1">
              <a:solidFill>
                <a:srgbClr val="EB613B"/>
              </a:solidFill>
              <a:latin typeface="+mn-ea"/>
            </a:endParaRPr>
          </a:p>
        </p:txBody>
      </p:sp>
      <p:sp>
        <p:nvSpPr>
          <p:cNvPr id="9" name="文本框 8">
            <a:extLst>
              <a:ext uri="{FF2B5EF4-FFF2-40B4-BE49-F238E27FC236}">
                <a16:creationId xmlns:a16="http://schemas.microsoft.com/office/drawing/2014/main" id="{1871C776-F1DE-2F5B-45FD-6A207622B83E}"/>
              </a:ext>
            </a:extLst>
          </p:cNvPr>
          <p:cNvSpPr txBox="1"/>
          <p:nvPr/>
        </p:nvSpPr>
        <p:spPr>
          <a:xfrm>
            <a:off x="678850" y="2555805"/>
            <a:ext cx="3497782" cy="307777"/>
          </a:xfrm>
          <a:prstGeom prst="rect">
            <a:avLst/>
          </a:prstGeom>
          <a:noFill/>
        </p:spPr>
        <p:txBody>
          <a:bodyPr wrap="square" rtlCol="0">
            <a:spAutoFit/>
          </a:bodyPr>
          <a:lstStyle/>
          <a:p>
            <a:pPr algn="ctr"/>
            <a:r>
              <a:rPr lang="zh-CN" altLang="en-US" sz="1400" b="1" dirty="0">
                <a:solidFill>
                  <a:srgbClr val="EB613B"/>
                </a:solidFill>
                <a:latin typeface="+mn-ea"/>
              </a:rPr>
              <a:t>地舒单抗</a:t>
            </a:r>
            <a:r>
              <a:rPr lang="en-US" altLang="zh-CN" sz="1400" b="1" dirty="0">
                <a:solidFill>
                  <a:srgbClr val="EB613B"/>
                </a:solidFill>
                <a:latin typeface="+mn-ea"/>
              </a:rPr>
              <a:t>vs.</a:t>
            </a:r>
            <a:r>
              <a:rPr lang="zh-CN" altLang="en-US" sz="1400" b="1" dirty="0">
                <a:solidFill>
                  <a:srgbClr val="EB613B"/>
                </a:solidFill>
                <a:latin typeface="+mn-ea"/>
              </a:rPr>
              <a:t> 唑来膦酸急性期反应发生率</a:t>
            </a:r>
            <a:endParaRPr lang="en-US" sz="1400" dirty="0">
              <a:latin typeface="+mn-ea"/>
            </a:endParaRPr>
          </a:p>
        </p:txBody>
      </p:sp>
      <p:grpSp>
        <p:nvGrpSpPr>
          <p:cNvPr id="26" name="组合 25">
            <a:extLst>
              <a:ext uri="{FF2B5EF4-FFF2-40B4-BE49-F238E27FC236}">
                <a16:creationId xmlns:a16="http://schemas.microsoft.com/office/drawing/2014/main" id="{0EB6F86B-AE91-9154-03B8-FB693CA96BE9}"/>
              </a:ext>
            </a:extLst>
          </p:cNvPr>
          <p:cNvGrpSpPr/>
          <p:nvPr/>
        </p:nvGrpSpPr>
        <p:grpSpPr>
          <a:xfrm>
            <a:off x="4911219" y="2555805"/>
            <a:ext cx="3469634" cy="328945"/>
            <a:chOff x="7176678" y="2644844"/>
            <a:chExt cx="3765665" cy="328945"/>
          </a:xfrm>
        </p:grpSpPr>
        <p:sp>
          <p:nvSpPr>
            <p:cNvPr id="36" name="矩形 35">
              <a:extLst>
                <a:ext uri="{FF2B5EF4-FFF2-40B4-BE49-F238E27FC236}">
                  <a16:creationId xmlns:a16="http://schemas.microsoft.com/office/drawing/2014/main" id="{A7BD7B9A-4CB1-7BA5-4F7E-142AF2C257A4}"/>
                </a:ext>
              </a:extLst>
            </p:cNvPr>
            <p:cNvSpPr/>
            <p:nvPr/>
          </p:nvSpPr>
          <p:spPr>
            <a:xfrm>
              <a:off x="7333565" y="2901789"/>
              <a:ext cx="3451889" cy="72000"/>
            </a:xfrm>
            <a:prstGeom prst="rect">
              <a:avLst/>
            </a:prstGeom>
            <a:solidFill>
              <a:srgbClr val="F26649">
                <a:alpha val="20000"/>
              </a:srgbClr>
            </a:solidFill>
          </p:spPr>
          <p:txBody>
            <a:bodyPr wrap="square" rtlCol="0" anchor="ctr">
              <a:noAutofit/>
            </a:bodyPr>
            <a:lstStyle/>
            <a:p>
              <a:pPr>
                <a:lnSpc>
                  <a:spcPct val="120000"/>
                </a:lnSpc>
                <a:spcAft>
                  <a:spcPts val="600"/>
                </a:spcAft>
              </a:pPr>
              <a:endParaRPr lang="en-US" sz="1400" b="1">
                <a:solidFill>
                  <a:srgbClr val="EB613B"/>
                </a:solidFill>
                <a:latin typeface="+mn-ea"/>
              </a:endParaRPr>
            </a:p>
          </p:txBody>
        </p:sp>
        <p:sp>
          <p:nvSpPr>
            <p:cNvPr id="10" name="文本框 9">
              <a:extLst>
                <a:ext uri="{FF2B5EF4-FFF2-40B4-BE49-F238E27FC236}">
                  <a16:creationId xmlns:a16="http://schemas.microsoft.com/office/drawing/2014/main" id="{134B55A2-79AB-E8D6-DFBE-4A70C6448C59}"/>
                </a:ext>
              </a:extLst>
            </p:cNvPr>
            <p:cNvSpPr txBox="1"/>
            <p:nvPr/>
          </p:nvSpPr>
          <p:spPr>
            <a:xfrm>
              <a:off x="7176678" y="2644844"/>
              <a:ext cx="3765665" cy="307777"/>
            </a:xfrm>
            <a:prstGeom prst="rect">
              <a:avLst/>
            </a:prstGeom>
            <a:noFill/>
          </p:spPr>
          <p:txBody>
            <a:bodyPr wrap="square" rtlCol="0">
              <a:spAutoFit/>
            </a:bodyPr>
            <a:lstStyle/>
            <a:p>
              <a:pPr algn="ctr"/>
              <a:r>
                <a:rPr lang="en-US" altLang="zh-CN" sz="1400" b="1">
                  <a:solidFill>
                    <a:srgbClr val="EB613B"/>
                  </a:solidFill>
                  <a:latin typeface="+mn-ea"/>
                </a:rPr>
                <a:t>Study136 </a:t>
              </a:r>
              <a:r>
                <a:rPr lang="zh-CN" altLang="en-US" sz="1400" b="1">
                  <a:solidFill>
                    <a:srgbClr val="EB613B"/>
                  </a:solidFill>
                  <a:latin typeface="+mn-ea"/>
                </a:rPr>
                <a:t>主要急性期反应发生率对比</a:t>
              </a:r>
              <a:endParaRPr lang="en-US" sz="1400">
                <a:latin typeface="+mn-ea"/>
              </a:endParaRPr>
            </a:p>
          </p:txBody>
        </p:sp>
      </p:grpSp>
      <p:sp>
        <p:nvSpPr>
          <p:cNvPr id="32" name="矩形: 圆角 6">
            <a:extLst>
              <a:ext uri="{FF2B5EF4-FFF2-40B4-BE49-F238E27FC236}">
                <a16:creationId xmlns:a16="http://schemas.microsoft.com/office/drawing/2014/main" id="{F3E1107D-160F-5132-1BC7-50D670A2B7DD}"/>
              </a:ext>
            </a:extLst>
          </p:cNvPr>
          <p:cNvSpPr/>
          <p:nvPr>
            <p:custDataLst>
              <p:tags r:id="rId3"/>
            </p:custDataLst>
          </p:nvPr>
        </p:nvSpPr>
        <p:spPr>
          <a:xfrm>
            <a:off x="8627138" y="2166860"/>
            <a:ext cx="3238022" cy="4316302"/>
          </a:xfrm>
          <a:prstGeom prst="roundRect">
            <a:avLst>
              <a:gd name="adj" fmla="val 5330"/>
            </a:avLst>
          </a:prstGeom>
          <a:solidFill>
            <a:schemeClr val="bg1">
              <a:alpha val="94000"/>
            </a:schemeClr>
          </a:solidFill>
          <a:ln w="12700">
            <a:solidFill>
              <a:srgbClr val="EA6F3F">
                <a:alpha val="26000"/>
              </a:srgbClr>
            </a:solidFill>
          </a:ln>
          <a:effectLst>
            <a:outerShdw blurRad="50800" dist="101600" dir="3000000" algn="ctr" rotWithShape="0">
              <a:srgbClr val="CBDCE0">
                <a:alpha val="1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prstClr val="white"/>
              </a:solidFill>
              <a:latin typeface="微软雅黑" panose="020B0503020204020204" charset="-122"/>
              <a:ea typeface="微软雅黑" panose="020B0503020204020204" charset="-122"/>
              <a:sym typeface="Calibri" panose="020F0502020204030204" pitchFamily="34" charset="0"/>
            </a:endParaRPr>
          </a:p>
        </p:txBody>
      </p:sp>
      <p:sp>
        <p:nvSpPr>
          <p:cNvPr id="33" name="任意多边形 37">
            <a:extLst>
              <a:ext uri="{FF2B5EF4-FFF2-40B4-BE49-F238E27FC236}">
                <a16:creationId xmlns:a16="http://schemas.microsoft.com/office/drawing/2014/main" id="{8447167C-1BCC-273E-3023-0A37ACD126D2}"/>
              </a:ext>
            </a:extLst>
          </p:cNvPr>
          <p:cNvSpPr/>
          <p:nvPr>
            <p:custDataLst>
              <p:tags r:id="rId4"/>
            </p:custDataLst>
          </p:nvPr>
        </p:nvSpPr>
        <p:spPr>
          <a:xfrm>
            <a:off x="8626571" y="2031318"/>
            <a:ext cx="3246393" cy="324000"/>
          </a:xfrm>
          <a:prstGeom prst="round2SameRect">
            <a:avLst>
              <a:gd name="adj1" fmla="val 50000"/>
              <a:gd name="adj2" fmla="val 0"/>
            </a:avLst>
          </a:prstGeom>
          <a:gradFill>
            <a:gsLst>
              <a:gs pos="0">
                <a:srgbClr val="F0894A"/>
              </a:gs>
              <a:gs pos="100000">
                <a:srgbClr val="EB5C29"/>
              </a:gs>
            </a:gsLst>
            <a:lin ang="16200000" scaled="1"/>
          </a:gradFill>
          <a:ln w="12700" cap="flat" cmpd="sng" algn="ctr">
            <a:noFill/>
            <a:prstDash val="solid"/>
            <a:miter lim="800000"/>
          </a:ln>
          <a:effectLst>
            <a:glow rad="12700">
              <a:srgbClr val="F0894A">
                <a:satMod val="175000"/>
                <a:alpha val="40000"/>
              </a:srgbClr>
            </a:glow>
          </a:effectLst>
        </p:spPr>
        <p:txBody>
          <a:bodyPr wrap="none" lIns="0" tIns="0" rIns="0" bIns="36000" rtlCol="0" anchor="ctr"/>
          <a:lstStyle/>
          <a:p>
            <a:pPr algn="ctr"/>
            <a:r>
              <a:rPr lang="zh-CN" altLang="en-US" sz="1600" b="1">
                <a:solidFill>
                  <a:schemeClr val="bg1"/>
                </a:solidFill>
              </a:rPr>
              <a:t>临床治疗方案</a:t>
            </a:r>
          </a:p>
        </p:txBody>
      </p:sp>
      <p:sp>
        <p:nvSpPr>
          <p:cNvPr id="34" name="anesthesia-dentist-injection-diagonal-symbol_45733">
            <a:extLst>
              <a:ext uri="{FF2B5EF4-FFF2-40B4-BE49-F238E27FC236}">
                <a16:creationId xmlns:a16="http://schemas.microsoft.com/office/drawing/2014/main" id="{2048B19F-3206-3651-1D1F-E018556952BB}"/>
              </a:ext>
            </a:extLst>
          </p:cNvPr>
          <p:cNvSpPr/>
          <p:nvPr/>
        </p:nvSpPr>
        <p:spPr>
          <a:xfrm>
            <a:off x="8954573" y="2955459"/>
            <a:ext cx="606853" cy="609685"/>
          </a:xfrm>
          <a:custGeom>
            <a:avLst/>
            <a:gdLst>
              <a:gd name="connsiteX0" fmla="*/ 367227 w 601094"/>
              <a:gd name="connsiteY0" fmla="*/ 312746 h 603899"/>
              <a:gd name="connsiteX1" fmla="*/ 376225 w 601094"/>
              <a:gd name="connsiteY1" fmla="*/ 312864 h 603899"/>
              <a:gd name="connsiteX2" fmla="*/ 382264 w 601094"/>
              <a:gd name="connsiteY2" fmla="*/ 317001 h 603899"/>
              <a:gd name="connsiteX3" fmla="*/ 380961 w 601094"/>
              <a:gd name="connsiteY3" fmla="*/ 324211 h 603899"/>
              <a:gd name="connsiteX4" fmla="*/ 214489 w 601094"/>
              <a:gd name="connsiteY4" fmla="*/ 495830 h 603899"/>
              <a:gd name="connsiteX5" fmla="*/ 209635 w 601094"/>
              <a:gd name="connsiteY5" fmla="*/ 497839 h 603899"/>
              <a:gd name="connsiteX6" fmla="*/ 205136 w 601094"/>
              <a:gd name="connsiteY6" fmla="*/ 496066 h 603899"/>
              <a:gd name="connsiteX7" fmla="*/ 118348 w 601094"/>
              <a:gd name="connsiteY7" fmla="*/ 415339 h 603899"/>
              <a:gd name="connsiteX8" fmla="*/ 116098 w 601094"/>
              <a:gd name="connsiteY8" fmla="*/ 410611 h 603899"/>
              <a:gd name="connsiteX9" fmla="*/ 117993 w 601094"/>
              <a:gd name="connsiteY9" fmla="*/ 405765 h 603899"/>
              <a:gd name="connsiteX10" fmla="*/ 189744 w 601094"/>
              <a:gd name="connsiteY10" fmla="*/ 330593 h 603899"/>
              <a:gd name="connsiteX11" fmla="*/ 194716 w 601094"/>
              <a:gd name="connsiteY11" fmla="*/ 328466 h 603899"/>
              <a:gd name="connsiteX12" fmla="*/ 199808 w 601094"/>
              <a:gd name="connsiteY12" fmla="*/ 328584 h 603899"/>
              <a:gd name="connsiteX13" fmla="*/ 288845 w 601094"/>
              <a:gd name="connsiteY13" fmla="*/ 320902 h 603899"/>
              <a:gd name="connsiteX14" fmla="*/ 367227 w 601094"/>
              <a:gd name="connsiteY14" fmla="*/ 312746 h 603899"/>
              <a:gd name="connsiteX15" fmla="*/ 267664 w 601094"/>
              <a:gd name="connsiteY15" fmla="*/ 268131 h 603899"/>
              <a:gd name="connsiteX16" fmla="*/ 290270 w 601094"/>
              <a:gd name="connsiteY16" fmla="*/ 289294 h 603899"/>
              <a:gd name="connsiteX17" fmla="*/ 291453 w 601094"/>
              <a:gd name="connsiteY17" fmla="*/ 291659 h 603899"/>
              <a:gd name="connsiteX18" fmla="*/ 290506 w 601094"/>
              <a:gd name="connsiteY18" fmla="*/ 294141 h 603899"/>
              <a:gd name="connsiteX19" fmla="*/ 278908 w 601094"/>
              <a:gd name="connsiteY19" fmla="*/ 306319 h 603899"/>
              <a:gd name="connsiteX20" fmla="*/ 276540 w 601094"/>
              <a:gd name="connsiteY20" fmla="*/ 307383 h 603899"/>
              <a:gd name="connsiteX21" fmla="*/ 274173 w 601094"/>
              <a:gd name="connsiteY21" fmla="*/ 306555 h 603899"/>
              <a:gd name="connsiteX22" fmla="*/ 251568 w 601094"/>
              <a:gd name="connsiteY22" fmla="*/ 285393 h 603899"/>
              <a:gd name="connsiteX23" fmla="*/ 250502 w 601094"/>
              <a:gd name="connsiteY23" fmla="*/ 283028 h 603899"/>
              <a:gd name="connsiteX24" fmla="*/ 251331 w 601094"/>
              <a:gd name="connsiteY24" fmla="*/ 280545 h 603899"/>
              <a:gd name="connsiteX25" fmla="*/ 262811 w 601094"/>
              <a:gd name="connsiteY25" fmla="*/ 268249 h 603899"/>
              <a:gd name="connsiteX26" fmla="*/ 267664 w 601094"/>
              <a:gd name="connsiteY26" fmla="*/ 268131 h 603899"/>
              <a:gd name="connsiteX27" fmla="*/ 318219 w 601094"/>
              <a:gd name="connsiteY27" fmla="*/ 217042 h 603899"/>
              <a:gd name="connsiteX28" fmla="*/ 340864 w 601094"/>
              <a:gd name="connsiteY28" fmla="*/ 238217 h 603899"/>
              <a:gd name="connsiteX29" fmla="*/ 341931 w 601094"/>
              <a:gd name="connsiteY29" fmla="*/ 240582 h 603899"/>
              <a:gd name="connsiteX30" fmla="*/ 341101 w 601094"/>
              <a:gd name="connsiteY30" fmla="*/ 243067 h 603899"/>
              <a:gd name="connsiteX31" fmla="*/ 329600 w 601094"/>
              <a:gd name="connsiteY31" fmla="*/ 255369 h 603899"/>
              <a:gd name="connsiteX32" fmla="*/ 327111 w 601094"/>
              <a:gd name="connsiteY32" fmla="*/ 256434 h 603899"/>
              <a:gd name="connsiteX33" fmla="*/ 324740 w 601094"/>
              <a:gd name="connsiteY33" fmla="*/ 255488 h 603899"/>
              <a:gd name="connsiteX34" fmla="*/ 302095 w 601094"/>
              <a:gd name="connsiteY34" fmla="*/ 234313 h 603899"/>
              <a:gd name="connsiteX35" fmla="*/ 301028 w 601094"/>
              <a:gd name="connsiteY35" fmla="*/ 231947 h 603899"/>
              <a:gd name="connsiteX36" fmla="*/ 301858 w 601094"/>
              <a:gd name="connsiteY36" fmla="*/ 229581 h 603899"/>
              <a:gd name="connsiteX37" fmla="*/ 313358 w 601094"/>
              <a:gd name="connsiteY37" fmla="*/ 217278 h 603899"/>
              <a:gd name="connsiteX38" fmla="*/ 318219 w 601094"/>
              <a:gd name="connsiteY38" fmla="*/ 217042 h 603899"/>
              <a:gd name="connsiteX39" fmla="*/ 360619 w 601094"/>
              <a:gd name="connsiteY39" fmla="*/ 166565 h 603899"/>
              <a:gd name="connsiteX40" fmla="*/ 383251 w 601094"/>
              <a:gd name="connsiteY40" fmla="*/ 187740 h 603899"/>
              <a:gd name="connsiteX41" fmla="*/ 384317 w 601094"/>
              <a:gd name="connsiteY41" fmla="*/ 190106 h 603899"/>
              <a:gd name="connsiteX42" fmla="*/ 383369 w 601094"/>
              <a:gd name="connsiteY42" fmla="*/ 192472 h 603899"/>
              <a:gd name="connsiteX43" fmla="*/ 371876 w 601094"/>
              <a:gd name="connsiteY43" fmla="*/ 204774 h 603899"/>
              <a:gd name="connsiteX44" fmla="*/ 369387 w 601094"/>
              <a:gd name="connsiteY44" fmla="*/ 205839 h 603899"/>
              <a:gd name="connsiteX45" fmla="*/ 367136 w 601094"/>
              <a:gd name="connsiteY45" fmla="*/ 204893 h 603899"/>
              <a:gd name="connsiteX46" fmla="*/ 344504 w 601094"/>
              <a:gd name="connsiteY46" fmla="*/ 183718 h 603899"/>
              <a:gd name="connsiteX47" fmla="*/ 343438 w 601094"/>
              <a:gd name="connsiteY47" fmla="*/ 181352 h 603899"/>
              <a:gd name="connsiteX48" fmla="*/ 344267 w 601094"/>
              <a:gd name="connsiteY48" fmla="*/ 178986 h 603899"/>
              <a:gd name="connsiteX49" fmla="*/ 355761 w 601094"/>
              <a:gd name="connsiteY49" fmla="*/ 166683 h 603899"/>
              <a:gd name="connsiteX50" fmla="*/ 360619 w 601094"/>
              <a:gd name="connsiteY50" fmla="*/ 166565 h 603899"/>
              <a:gd name="connsiteX51" fmla="*/ 381817 w 601094"/>
              <a:gd name="connsiteY51" fmla="*/ 109480 h 603899"/>
              <a:gd name="connsiteX52" fmla="*/ 97418 w 601094"/>
              <a:gd name="connsiteY52" fmla="*/ 413201 h 603899"/>
              <a:gd name="connsiteX53" fmla="*/ 210610 w 601094"/>
              <a:gd name="connsiteY53" fmla="*/ 518895 h 603899"/>
              <a:gd name="connsiteX54" fmla="*/ 495007 w 601094"/>
              <a:gd name="connsiteY54" fmla="*/ 215174 h 603899"/>
              <a:gd name="connsiteX55" fmla="*/ 480918 w 601094"/>
              <a:gd name="connsiteY55" fmla="*/ 1777 h 603899"/>
              <a:gd name="connsiteX56" fmla="*/ 598963 w 601094"/>
              <a:gd name="connsiteY56" fmla="*/ 114091 h 603899"/>
              <a:gd name="connsiteX57" fmla="*/ 601094 w 601094"/>
              <a:gd name="connsiteY57" fmla="*/ 118702 h 603899"/>
              <a:gd name="connsiteX58" fmla="*/ 599318 w 601094"/>
              <a:gd name="connsiteY58" fmla="*/ 123549 h 603899"/>
              <a:gd name="connsiteX59" fmla="*/ 557523 w 601094"/>
              <a:gd name="connsiteY59" fmla="*/ 168120 h 603899"/>
              <a:gd name="connsiteX60" fmla="*/ 548051 w 601094"/>
              <a:gd name="connsiteY60" fmla="*/ 168475 h 603899"/>
              <a:gd name="connsiteX61" fmla="*/ 506611 w 601094"/>
              <a:gd name="connsiteY61" fmla="*/ 129342 h 603899"/>
              <a:gd name="connsiteX62" fmla="*/ 485891 w 601094"/>
              <a:gd name="connsiteY62" fmla="*/ 151450 h 603899"/>
              <a:gd name="connsiteX63" fmla="*/ 547222 w 601094"/>
              <a:gd name="connsiteY63" fmla="*/ 208671 h 603899"/>
              <a:gd name="connsiteX64" fmla="*/ 549353 w 601094"/>
              <a:gd name="connsiteY64" fmla="*/ 213400 h 603899"/>
              <a:gd name="connsiteX65" fmla="*/ 547577 w 601094"/>
              <a:gd name="connsiteY65" fmla="*/ 218129 h 603899"/>
              <a:gd name="connsiteX66" fmla="*/ 217122 w 601094"/>
              <a:gd name="connsiteY66" fmla="*/ 571032 h 603899"/>
              <a:gd name="connsiteX67" fmla="*/ 207531 w 601094"/>
              <a:gd name="connsiteY67" fmla="*/ 571387 h 603899"/>
              <a:gd name="connsiteX68" fmla="*/ 143003 w 601094"/>
              <a:gd name="connsiteY68" fmla="*/ 510974 h 603899"/>
              <a:gd name="connsiteX69" fmla="*/ 75988 w 601094"/>
              <a:gd name="connsiteY69" fmla="*/ 582619 h 603899"/>
              <a:gd name="connsiteX70" fmla="*/ 72910 w 601094"/>
              <a:gd name="connsiteY70" fmla="*/ 584392 h 603899"/>
              <a:gd name="connsiteX71" fmla="*/ 8737 w 601094"/>
              <a:gd name="connsiteY71" fmla="*/ 603544 h 603899"/>
              <a:gd name="connsiteX72" fmla="*/ 6842 w 601094"/>
              <a:gd name="connsiteY72" fmla="*/ 603899 h 603899"/>
              <a:gd name="connsiteX73" fmla="*/ 1040 w 601094"/>
              <a:gd name="connsiteY73" fmla="*/ 600589 h 603899"/>
              <a:gd name="connsiteX74" fmla="*/ 1869 w 601094"/>
              <a:gd name="connsiteY74" fmla="*/ 592549 h 603899"/>
              <a:gd name="connsiteX75" fmla="*/ 108430 w 601094"/>
              <a:gd name="connsiteY75" fmla="*/ 478698 h 603899"/>
              <a:gd name="connsiteX76" fmla="*/ 45085 w 601094"/>
              <a:gd name="connsiteY76" fmla="*/ 419704 h 603899"/>
              <a:gd name="connsiteX77" fmla="*/ 42954 w 601094"/>
              <a:gd name="connsiteY77" fmla="*/ 414975 h 603899"/>
              <a:gd name="connsiteX78" fmla="*/ 44849 w 601094"/>
              <a:gd name="connsiteY78" fmla="*/ 410246 h 603899"/>
              <a:gd name="connsiteX79" fmla="*/ 375186 w 601094"/>
              <a:gd name="connsiteY79" fmla="*/ 57343 h 603899"/>
              <a:gd name="connsiteX80" fmla="*/ 384777 w 601094"/>
              <a:gd name="connsiteY80" fmla="*/ 56988 h 603899"/>
              <a:gd name="connsiteX81" fmla="*/ 453449 w 601094"/>
              <a:gd name="connsiteY81" fmla="*/ 121184 h 603899"/>
              <a:gd name="connsiteX82" fmla="*/ 474169 w 601094"/>
              <a:gd name="connsiteY82" fmla="*/ 99194 h 603899"/>
              <a:gd name="connsiteX83" fmla="*/ 429887 w 601094"/>
              <a:gd name="connsiteY83" fmla="*/ 56160 h 603899"/>
              <a:gd name="connsiteX84" fmla="*/ 427756 w 601094"/>
              <a:gd name="connsiteY84" fmla="*/ 51550 h 603899"/>
              <a:gd name="connsiteX85" fmla="*/ 429650 w 601094"/>
              <a:gd name="connsiteY85" fmla="*/ 46702 h 603899"/>
              <a:gd name="connsiteX86" fmla="*/ 471327 w 601094"/>
              <a:gd name="connsiteY86" fmla="*/ 2131 h 603899"/>
              <a:gd name="connsiteX87" fmla="*/ 480918 w 601094"/>
              <a:gd name="connsiteY87" fmla="*/ 1777 h 603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601094" h="603899">
                <a:moveTo>
                  <a:pt x="367227" y="312746"/>
                </a:moveTo>
                <a:cubicBezTo>
                  <a:pt x="372673" y="312746"/>
                  <a:pt x="376225" y="312864"/>
                  <a:pt x="376225" y="312864"/>
                </a:cubicBezTo>
                <a:cubicBezTo>
                  <a:pt x="378830" y="312864"/>
                  <a:pt x="381316" y="314519"/>
                  <a:pt x="382264" y="317001"/>
                </a:cubicBezTo>
                <a:cubicBezTo>
                  <a:pt x="383329" y="319483"/>
                  <a:pt x="382737" y="322320"/>
                  <a:pt x="380961" y="324211"/>
                </a:cubicBezTo>
                <a:lnTo>
                  <a:pt x="214489" y="495830"/>
                </a:lnTo>
                <a:cubicBezTo>
                  <a:pt x="213187" y="497130"/>
                  <a:pt x="211411" y="497839"/>
                  <a:pt x="209635" y="497839"/>
                </a:cubicBezTo>
                <a:cubicBezTo>
                  <a:pt x="207977" y="497839"/>
                  <a:pt x="206320" y="497248"/>
                  <a:pt x="205136" y="496066"/>
                </a:cubicBezTo>
                <a:lnTo>
                  <a:pt x="118348" y="415339"/>
                </a:lnTo>
                <a:cubicBezTo>
                  <a:pt x="117045" y="414039"/>
                  <a:pt x="116217" y="412384"/>
                  <a:pt x="116098" y="410611"/>
                </a:cubicBezTo>
                <a:cubicBezTo>
                  <a:pt x="116098" y="408838"/>
                  <a:pt x="116809" y="407065"/>
                  <a:pt x="117993" y="405765"/>
                </a:cubicBezTo>
                <a:lnTo>
                  <a:pt x="189744" y="330593"/>
                </a:lnTo>
                <a:cubicBezTo>
                  <a:pt x="191046" y="329293"/>
                  <a:pt x="193059" y="328584"/>
                  <a:pt x="194716" y="328466"/>
                </a:cubicBezTo>
                <a:lnTo>
                  <a:pt x="199808" y="328584"/>
                </a:lnTo>
                <a:cubicBezTo>
                  <a:pt x="233433" y="328584"/>
                  <a:pt x="274519" y="326575"/>
                  <a:pt x="288845" y="320902"/>
                </a:cubicBezTo>
                <a:cubicBezTo>
                  <a:pt x="306961" y="313810"/>
                  <a:pt x="345678" y="312746"/>
                  <a:pt x="367227" y="312746"/>
                </a:cubicBezTo>
                <a:close/>
                <a:moveTo>
                  <a:pt x="267664" y="268131"/>
                </a:moveTo>
                <a:lnTo>
                  <a:pt x="290270" y="289294"/>
                </a:lnTo>
                <a:cubicBezTo>
                  <a:pt x="290980" y="289885"/>
                  <a:pt x="291335" y="290713"/>
                  <a:pt x="291453" y="291659"/>
                </a:cubicBezTo>
                <a:cubicBezTo>
                  <a:pt x="291453" y="292604"/>
                  <a:pt x="291098" y="293432"/>
                  <a:pt x="290506" y="294141"/>
                </a:cubicBezTo>
                <a:lnTo>
                  <a:pt x="278908" y="306319"/>
                </a:lnTo>
                <a:cubicBezTo>
                  <a:pt x="278316" y="307028"/>
                  <a:pt x="277369" y="307383"/>
                  <a:pt x="276540" y="307383"/>
                </a:cubicBezTo>
                <a:cubicBezTo>
                  <a:pt x="275712" y="307383"/>
                  <a:pt x="274884" y="307146"/>
                  <a:pt x="274173" y="306555"/>
                </a:cubicBezTo>
                <a:lnTo>
                  <a:pt x="251568" y="285393"/>
                </a:lnTo>
                <a:cubicBezTo>
                  <a:pt x="250858" y="284683"/>
                  <a:pt x="250502" y="283856"/>
                  <a:pt x="250502" y="283028"/>
                </a:cubicBezTo>
                <a:cubicBezTo>
                  <a:pt x="250384" y="282082"/>
                  <a:pt x="250739" y="281255"/>
                  <a:pt x="251331" y="280545"/>
                </a:cubicBezTo>
                <a:lnTo>
                  <a:pt x="262811" y="268249"/>
                </a:lnTo>
                <a:cubicBezTo>
                  <a:pt x="264113" y="266949"/>
                  <a:pt x="266244" y="266949"/>
                  <a:pt x="267664" y="268131"/>
                </a:cubicBezTo>
                <a:close/>
                <a:moveTo>
                  <a:pt x="318219" y="217042"/>
                </a:moveTo>
                <a:lnTo>
                  <a:pt x="340864" y="238217"/>
                </a:lnTo>
                <a:cubicBezTo>
                  <a:pt x="341575" y="238926"/>
                  <a:pt x="341931" y="239754"/>
                  <a:pt x="341931" y="240582"/>
                </a:cubicBezTo>
                <a:cubicBezTo>
                  <a:pt x="342049" y="241529"/>
                  <a:pt x="341693" y="242357"/>
                  <a:pt x="341101" y="243067"/>
                </a:cubicBezTo>
                <a:lnTo>
                  <a:pt x="329600" y="255369"/>
                </a:lnTo>
                <a:cubicBezTo>
                  <a:pt x="328889" y="256079"/>
                  <a:pt x="327941" y="256434"/>
                  <a:pt x="327111" y="256434"/>
                </a:cubicBezTo>
                <a:cubicBezTo>
                  <a:pt x="326281" y="256434"/>
                  <a:pt x="325451" y="256079"/>
                  <a:pt x="324740" y="255488"/>
                </a:cubicBezTo>
                <a:lnTo>
                  <a:pt x="302095" y="234313"/>
                </a:lnTo>
                <a:cubicBezTo>
                  <a:pt x="301383" y="233721"/>
                  <a:pt x="301028" y="232893"/>
                  <a:pt x="301028" y="231947"/>
                </a:cubicBezTo>
                <a:cubicBezTo>
                  <a:pt x="300909" y="231119"/>
                  <a:pt x="301265" y="230173"/>
                  <a:pt x="301858" y="229581"/>
                </a:cubicBezTo>
                <a:lnTo>
                  <a:pt x="313358" y="217278"/>
                </a:lnTo>
                <a:cubicBezTo>
                  <a:pt x="314662" y="215859"/>
                  <a:pt x="316796" y="215859"/>
                  <a:pt x="318219" y="217042"/>
                </a:cubicBezTo>
                <a:close/>
                <a:moveTo>
                  <a:pt x="360619" y="166565"/>
                </a:moveTo>
                <a:lnTo>
                  <a:pt x="383251" y="187740"/>
                </a:lnTo>
                <a:cubicBezTo>
                  <a:pt x="383962" y="188331"/>
                  <a:pt x="384317" y="189159"/>
                  <a:pt x="384317" y="190106"/>
                </a:cubicBezTo>
                <a:cubicBezTo>
                  <a:pt x="384317" y="190934"/>
                  <a:pt x="384080" y="191762"/>
                  <a:pt x="383369" y="192472"/>
                </a:cubicBezTo>
                <a:lnTo>
                  <a:pt x="371876" y="204774"/>
                </a:lnTo>
                <a:cubicBezTo>
                  <a:pt x="371283" y="205484"/>
                  <a:pt x="370335" y="205839"/>
                  <a:pt x="369387" y="205839"/>
                </a:cubicBezTo>
                <a:cubicBezTo>
                  <a:pt x="368558" y="205839"/>
                  <a:pt x="367847" y="205484"/>
                  <a:pt x="367136" y="204893"/>
                </a:cubicBezTo>
                <a:lnTo>
                  <a:pt x="344504" y="183718"/>
                </a:lnTo>
                <a:cubicBezTo>
                  <a:pt x="343793" y="183126"/>
                  <a:pt x="343438" y="182298"/>
                  <a:pt x="343438" y="181352"/>
                </a:cubicBezTo>
                <a:cubicBezTo>
                  <a:pt x="343319" y="180524"/>
                  <a:pt x="343675" y="179578"/>
                  <a:pt x="344267" y="178986"/>
                </a:cubicBezTo>
                <a:lnTo>
                  <a:pt x="355761" y="166683"/>
                </a:lnTo>
                <a:cubicBezTo>
                  <a:pt x="357064" y="165382"/>
                  <a:pt x="359197" y="165264"/>
                  <a:pt x="360619" y="166565"/>
                </a:cubicBezTo>
                <a:close/>
                <a:moveTo>
                  <a:pt x="381817" y="109480"/>
                </a:moveTo>
                <a:lnTo>
                  <a:pt x="97418" y="413201"/>
                </a:lnTo>
                <a:lnTo>
                  <a:pt x="210610" y="518895"/>
                </a:lnTo>
                <a:lnTo>
                  <a:pt x="495007" y="215174"/>
                </a:lnTo>
                <a:close/>
                <a:moveTo>
                  <a:pt x="480918" y="1777"/>
                </a:moveTo>
                <a:lnTo>
                  <a:pt x="598963" y="114091"/>
                </a:lnTo>
                <a:cubicBezTo>
                  <a:pt x="600265" y="115273"/>
                  <a:pt x="601094" y="116928"/>
                  <a:pt x="601094" y="118702"/>
                </a:cubicBezTo>
                <a:cubicBezTo>
                  <a:pt x="601094" y="120475"/>
                  <a:pt x="600502" y="122248"/>
                  <a:pt x="599318" y="123549"/>
                </a:cubicBezTo>
                <a:lnTo>
                  <a:pt x="557523" y="168120"/>
                </a:lnTo>
                <a:cubicBezTo>
                  <a:pt x="554918" y="170839"/>
                  <a:pt x="550656" y="170957"/>
                  <a:pt x="548051" y="168475"/>
                </a:cubicBezTo>
                <a:lnTo>
                  <a:pt x="506611" y="129342"/>
                </a:lnTo>
                <a:lnTo>
                  <a:pt x="485891" y="151450"/>
                </a:lnTo>
                <a:lnTo>
                  <a:pt x="547222" y="208671"/>
                </a:lnTo>
                <a:cubicBezTo>
                  <a:pt x="548524" y="209853"/>
                  <a:pt x="549353" y="211509"/>
                  <a:pt x="549353" y="213400"/>
                </a:cubicBezTo>
                <a:cubicBezTo>
                  <a:pt x="549353" y="215174"/>
                  <a:pt x="548761" y="216829"/>
                  <a:pt x="547577" y="218129"/>
                </a:cubicBezTo>
                <a:lnTo>
                  <a:pt x="217122" y="571032"/>
                </a:lnTo>
                <a:cubicBezTo>
                  <a:pt x="214517" y="573752"/>
                  <a:pt x="210254" y="573870"/>
                  <a:pt x="207531" y="571387"/>
                </a:cubicBezTo>
                <a:lnTo>
                  <a:pt x="143003" y="510974"/>
                </a:lnTo>
                <a:lnTo>
                  <a:pt x="75988" y="582619"/>
                </a:lnTo>
                <a:cubicBezTo>
                  <a:pt x="75159" y="583446"/>
                  <a:pt x="74094" y="584037"/>
                  <a:pt x="72910" y="584392"/>
                </a:cubicBezTo>
                <a:lnTo>
                  <a:pt x="8737" y="603544"/>
                </a:lnTo>
                <a:cubicBezTo>
                  <a:pt x="8026" y="603781"/>
                  <a:pt x="7434" y="603899"/>
                  <a:pt x="6842" y="603899"/>
                </a:cubicBezTo>
                <a:cubicBezTo>
                  <a:pt x="4474" y="603899"/>
                  <a:pt x="2343" y="602717"/>
                  <a:pt x="1040" y="600589"/>
                </a:cubicBezTo>
                <a:cubicBezTo>
                  <a:pt x="-617" y="597988"/>
                  <a:pt x="-262" y="594678"/>
                  <a:pt x="1869" y="592549"/>
                </a:cubicBezTo>
                <a:lnTo>
                  <a:pt x="108430" y="478698"/>
                </a:lnTo>
                <a:lnTo>
                  <a:pt x="45085" y="419704"/>
                </a:lnTo>
                <a:cubicBezTo>
                  <a:pt x="43783" y="418522"/>
                  <a:pt x="43073" y="416748"/>
                  <a:pt x="42954" y="414975"/>
                </a:cubicBezTo>
                <a:cubicBezTo>
                  <a:pt x="42954" y="413201"/>
                  <a:pt x="43665" y="411428"/>
                  <a:pt x="44849" y="410246"/>
                </a:cubicBezTo>
                <a:lnTo>
                  <a:pt x="375186" y="57343"/>
                </a:lnTo>
                <a:cubicBezTo>
                  <a:pt x="377791" y="54623"/>
                  <a:pt x="382053" y="54505"/>
                  <a:pt x="384777" y="56988"/>
                </a:cubicBezTo>
                <a:lnTo>
                  <a:pt x="453449" y="121184"/>
                </a:lnTo>
                <a:lnTo>
                  <a:pt x="474169" y="99194"/>
                </a:lnTo>
                <a:lnTo>
                  <a:pt x="429887" y="56160"/>
                </a:lnTo>
                <a:cubicBezTo>
                  <a:pt x="428585" y="54978"/>
                  <a:pt x="427874" y="53323"/>
                  <a:pt x="427756" y="51550"/>
                </a:cubicBezTo>
                <a:cubicBezTo>
                  <a:pt x="427756" y="49776"/>
                  <a:pt x="428348" y="48003"/>
                  <a:pt x="429650" y="46702"/>
                </a:cubicBezTo>
                <a:lnTo>
                  <a:pt x="471327" y="2131"/>
                </a:lnTo>
                <a:cubicBezTo>
                  <a:pt x="473932" y="-588"/>
                  <a:pt x="478076" y="-706"/>
                  <a:pt x="480918" y="1777"/>
                </a:cubicBezTo>
                <a:close/>
              </a:path>
            </a:pathLst>
          </a:custGeom>
          <a:solidFill>
            <a:srgbClr val="EB61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ab1a6111-0d8f-4b4e-a41e-347ea08d70ee">
            <a:extLst>
              <a:ext uri="{FF2B5EF4-FFF2-40B4-BE49-F238E27FC236}">
                <a16:creationId xmlns:a16="http://schemas.microsoft.com/office/drawing/2014/main" id="{9E60970E-927A-4634-8153-CA4E01EF5105}"/>
              </a:ext>
            </a:extLst>
          </p:cNvPr>
          <p:cNvSpPr/>
          <p:nvPr/>
        </p:nvSpPr>
        <p:spPr>
          <a:xfrm>
            <a:off x="8991158" y="5047448"/>
            <a:ext cx="424005" cy="609685"/>
          </a:xfrm>
          <a:custGeom>
            <a:avLst/>
            <a:gdLst>
              <a:gd name="connsiteX0" fmla="*/ 133518 w 266700"/>
              <a:gd name="connsiteY0" fmla="*/ 40138 h 383493"/>
              <a:gd name="connsiteX1" fmla="*/ 152568 w 266700"/>
              <a:gd name="connsiteY1" fmla="*/ 59188 h 383493"/>
              <a:gd name="connsiteX2" fmla="*/ 133518 w 266700"/>
              <a:gd name="connsiteY2" fmla="*/ 78238 h 383493"/>
              <a:gd name="connsiteX3" fmla="*/ 114468 w 266700"/>
              <a:gd name="connsiteY3" fmla="*/ 59188 h 383493"/>
              <a:gd name="connsiteX4" fmla="*/ 133518 w 266700"/>
              <a:gd name="connsiteY4" fmla="*/ 40138 h 383493"/>
              <a:gd name="connsiteX5" fmla="*/ 133350 w 266700"/>
              <a:gd name="connsiteY5" fmla="*/ 19050 h 383493"/>
              <a:gd name="connsiteX6" fmla="*/ 119691 w 266700"/>
              <a:gd name="connsiteY6" fmla="*/ 24821 h 383493"/>
              <a:gd name="connsiteX7" fmla="*/ 108909 w 266700"/>
              <a:gd name="connsiteY7" fmla="*/ 35911 h 383493"/>
              <a:gd name="connsiteX8" fmla="*/ 95250 w 266700"/>
              <a:gd name="connsiteY8" fmla="*/ 41682 h 383493"/>
              <a:gd name="connsiteX9" fmla="*/ 38100 w 266700"/>
              <a:gd name="connsiteY9" fmla="*/ 41682 h 383493"/>
              <a:gd name="connsiteX10" fmla="*/ 19050 w 266700"/>
              <a:gd name="connsiteY10" fmla="*/ 60732 h 383493"/>
              <a:gd name="connsiteX11" fmla="*/ 19050 w 266700"/>
              <a:gd name="connsiteY11" fmla="*/ 243349 h 383493"/>
              <a:gd name="connsiteX12" fmla="*/ 59062 w 266700"/>
              <a:gd name="connsiteY12" fmla="*/ 244170 h 383493"/>
              <a:gd name="connsiteX13" fmla="*/ 171534 w 266700"/>
              <a:gd name="connsiteY13" fmla="*/ 222731 h 383493"/>
              <a:gd name="connsiteX14" fmla="*/ 247650 w 266700"/>
              <a:gd name="connsiteY14" fmla="*/ 231591 h 383493"/>
              <a:gd name="connsiteX15" fmla="*/ 247650 w 266700"/>
              <a:gd name="connsiteY15" fmla="*/ 187775 h 383493"/>
              <a:gd name="connsiteX16" fmla="*/ 209634 w 266700"/>
              <a:gd name="connsiteY16" fmla="*/ 187775 h 383493"/>
              <a:gd name="connsiteX17" fmla="*/ 209634 w 266700"/>
              <a:gd name="connsiteY17" fmla="*/ 168725 h 383493"/>
              <a:gd name="connsiteX18" fmla="*/ 247650 w 266700"/>
              <a:gd name="connsiteY18" fmla="*/ 168725 h 383493"/>
              <a:gd name="connsiteX19" fmla="*/ 247650 w 266700"/>
              <a:gd name="connsiteY19" fmla="*/ 140150 h 383493"/>
              <a:gd name="connsiteX20" fmla="*/ 209634 w 266700"/>
              <a:gd name="connsiteY20" fmla="*/ 140150 h 383493"/>
              <a:gd name="connsiteX21" fmla="*/ 209634 w 266700"/>
              <a:gd name="connsiteY21" fmla="*/ 121100 h 383493"/>
              <a:gd name="connsiteX22" fmla="*/ 247650 w 266700"/>
              <a:gd name="connsiteY22" fmla="*/ 121100 h 383493"/>
              <a:gd name="connsiteX23" fmla="*/ 247650 w 266700"/>
              <a:gd name="connsiteY23" fmla="*/ 92525 h 383493"/>
              <a:gd name="connsiteX24" fmla="*/ 209634 w 266700"/>
              <a:gd name="connsiteY24" fmla="*/ 92525 h 383493"/>
              <a:gd name="connsiteX25" fmla="*/ 209634 w 266700"/>
              <a:gd name="connsiteY25" fmla="*/ 73475 h 383493"/>
              <a:gd name="connsiteX26" fmla="*/ 247650 w 266700"/>
              <a:gd name="connsiteY26" fmla="*/ 73475 h 383493"/>
              <a:gd name="connsiteX27" fmla="*/ 247650 w 266700"/>
              <a:gd name="connsiteY27" fmla="*/ 60732 h 383493"/>
              <a:gd name="connsiteX28" fmla="*/ 228600 w 266700"/>
              <a:gd name="connsiteY28" fmla="*/ 41682 h 383493"/>
              <a:gd name="connsiteX29" fmla="*/ 171450 w 266700"/>
              <a:gd name="connsiteY29" fmla="*/ 41682 h 383493"/>
              <a:gd name="connsiteX30" fmla="*/ 157791 w 266700"/>
              <a:gd name="connsiteY30" fmla="*/ 35911 h 383493"/>
              <a:gd name="connsiteX31" fmla="*/ 147009 w 266700"/>
              <a:gd name="connsiteY31" fmla="*/ 24821 h 383493"/>
              <a:gd name="connsiteX32" fmla="*/ 133350 w 266700"/>
              <a:gd name="connsiteY32" fmla="*/ 19050 h 383493"/>
              <a:gd name="connsiteX33" fmla="*/ 133350 w 266700"/>
              <a:gd name="connsiteY33" fmla="*/ 0 h 383493"/>
              <a:gd name="connsiteX34" fmla="*/ 160668 w 266700"/>
              <a:gd name="connsiteY34" fmla="*/ 11541 h 383493"/>
              <a:gd name="connsiteX35" fmla="*/ 171450 w 266700"/>
              <a:gd name="connsiteY35" fmla="*/ 22632 h 383493"/>
              <a:gd name="connsiteX36" fmla="*/ 228600 w 266700"/>
              <a:gd name="connsiteY36" fmla="*/ 22632 h 383493"/>
              <a:gd name="connsiteX37" fmla="*/ 266700 w 266700"/>
              <a:gd name="connsiteY37" fmla="*/ 60732 h 383493"/>
              <a:gd name="connsiteX38" fmla="*/ 266700 w 266700"/>
              <a:gd name="connsiteY38" fmla="*/ 288243 h 383493"/>
              <a:gd name="connsiteX39" fmla="*/ 228600 w 266700"/>
              <a:gd name="connsiteY39" fmla="*/ 326343 h 383493"/>
              <a:gd name="connsiteX40" fmla="*/ 219159 w 266700"/>
              <a:gd name="connsiteY40" fmla="*/ 326343 h 383493"/>
              <a:gd name="connsiteX41" fmla="*/ 219159 w 266700"/>
              <a:gd name="connsiteY41" fmla="*/ 345393 h 383493"/>
              <a:gd name="connsiteX42" fmla="*/ 180975 w 266700"/>
              <a:gd name="connsiteY42" fmla="*/ 345393 h 383493"/>
              <a:gd name="connsiteX43" fmla="*/ 180975 w 266700"/>
              <a:gd name="connsiteY43" fmla="*/ 383493 h 383493"/>
              <a:gd name="connsiteX44" fmla="*/ 161925 w 266700"/>
              <a:gd name="connsiteY44" fmla="*/ 383493 h 383493"/>
              <a:gd name="connsiteX45" fmla="*/ 161925 w 266700"/>
              <a:gd name="connsiteY45" fmla="*/ 345393 h 383493"/>
              <a:gd name="connsiteX46" fmla="*/ 123904 w 266700"/>
              <a:gd name="connsiteY46" fmla="*/ 345393 h 383493"/>
              <a:gd name="connsiteX47" fmla="*/ 104859 w 266700"/>
              <a:gd name="connsiteY47" fmla="*/ 363987 h 383493"/>
              <a:gd name="connsiteX48" fmla="*/ 85809 w 266700"/>
              <a:gd name="connsiteY48" fmla="*/ 363987 h 383493"/>
              <a:gd name="connsiteX49" fmla="*/ 66764 w 266700"/>
              <a:gd name="connsiteY49" fmla="*/ 345393 h 383493"/>
              <a:gd name="connsiteX50" fmla="*/ 47709 w 266700"/>
              <a:gd name="connsiteY50" fmla="*/ 345393 h 383493"/>
              <a:gd name="connsiteX51" fmla="*/ 47709 w 266700"/>
              <a:gd name="connsiteY51" fmla="*/ 326343 h 383493"/>
              <a:gd name="connsiteX52" fmla="*/ 38100 w 266700"/>
              <a:gd name="connsiteY52" fmla="*/ 326343 h 383493"/>
              <a:gd name="connsiteX53" fmla="*/ 0 w 266700"/>
              <a:gd name="connsiteY53" fmla="*/ 288243 h 383493"/>
              <a:gd name="connsiteX54" fmla="*/ 0 w 266700"/>
              <a:gd name="connsiteY54" fmla="*/ 60732 h 383493"/>
              <a:gd name="connsiteX55" fmla="*/ 38100 w 266700"/>
              <a:gd name="connsiteY55" fmla="*/ 22632 h 383493"/>
              <a:gd name="connsiteX56" fmla="*/ 95250 w 266700"/>
              <a:gd name="connsiteY56" fmla="*/ 22632 h 383493"/>
              <a:gd name="connsiteX57" fmla="*/ 106032 w 266700"/>
              <a:gd name="connsiteY57" fmla="*/ 11541 h 383493"/>
              <a:gd name="connsiteX58" fmla="*/ 133350 w 266700"/>
              <a:gd name="connsiteY58" fmla="*/ 0 h 383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66700" h="383493">
                <a:moveTo>
                  <a:pt x="133518" y="40138"/>
                </a:moveTo>
                <a:cubicBezTo>
                  <a:pt x="144039" y="40138"/>
                  <a:pt x="152568" y="48667"/>
                  <a:pt x="152568" y="59188"/>
                </a:cubicBezTo>
                <a:cubicBezTo>
                  <a:pt x="152568" y="69709"/>
                  <a:pt x="144039" y="78238"/>
                  <a:pt x="133518" y="78238"/>
                </a:cubicBezTo>
                <a:cubicBezTo>
                  <a:pt x="122997" y="78238"/>
                  <a:pt x="114468" y="69709"/>
                  <a:pt x="114468" y="59188"/>
                </a:cubicBezTo>
                <a:cubicBezTo>
                  <a:pt x="114468" y="48667"/>
                  <a:pt x="122997" y="40138"/>
                  <a:pt x="133518" y="40138"/>
                </a:cubicBezTo>
                <a:close/>
                <a:moveTo>
                  <a:pt x="133350" y="19050"/>
                </a:moveTo>
                <a:cubicBezTo>
                  <a:pt x="128391" y="19050"/>
                  <a:pt x="123432" y="20974"/>
                  <a:pt x="119691" y="24821"/>
                </a:cubicBezTo>
                <a:lnTo>
                  <a:pt x="108909" y="35911"/>
                </a:lnTo>
                <a:cubicBezTo>
                  <a:pt x="105322" y="39600"/>
                  <a:pt x="100395" y="41682"/>
                  <a:pt x="95250" y="41682"/>
                </a:cubicBezTo>
                <a:lnTo>
                  <a:pt x="38100" y="41682"/>
                </a:lnTo>
                <a:cubicBezTo>
                  <a:pt x="27579" y="41682"/>
                  <a:pt x="19050" y="50211"/>
                  <a:pt x="19050" y="60732"/>
                </a:cubicBezTo>
                <a:lnTo>
                  <a:pt x="19050" y="243349"/>
                </a:lnTo>
                <a:cubicBezTo>
                  <a:pt x="33100" y="243089"/>
                  <a:pt x="46348" y="243641"/>
                  <a:pt x="59062" y="244170"/>
                </a:cubicBezTo>
                <a:cubicBezTo>
                  <a:pt x="98970" y="245832"/>
                  <a:pt x="133648" y="247275"/>
                  <a:pt x="171534" y="222731"/>
                </a:cubicBezTo>
                <a:cubicBezTo>
                  <a:pt x="207421" y="199482"/>
                  <a:pt x="234228" y="217670"/>
                  <a:pt x="247650" y="231591"/>
                </a:cubicBezTo>
                <a:lnTo>
                  <a:pt x="247650" y="187775"/>
                </a:lnTo>
                <a:lnTo>
                  <a:pt x="209634" y="187775"/>
                </a:lnTo>
                <a:lnTo>
                  <a:pt x="209634" y="168725"/>
                </a:lnTo>
                <a:lnTo>
                  <a:pt x="247650" y="168725"/>
                </a:lnTo>
                <a:lnTo>
                  <a:pt x="247650" y="140150"/>
                </a:lnTo>
                <a:lnTo>
                  <a:pt x="209634" y="140150"/>
                </a:lnTo>
                <a:lnTo>
                  <a:pt x="209634" y="121100"/>
                </a:lnTo>
                <a:lnTo>
                  <a:pt x="247650" y="121100"/>
                </a:lnTo>
                <a:lnTo>
                  <a:pt x="247650" y="92525"/>
                </a:lnTo>
                <a:lnTo>
                  <a:pt x="209634" y="92525"/>
                </a:lnTo>
                <a:lnTo>
                  <a:pt x="209634" y="73475"/>
                </a:lnTo>
                <a:lnTo>
                  <a:pt x="247650" y="73475"/>
                </a:lnTo>
                <a:lnTo>
                  <a:pt x="247650" y="60732"/>
                </a:lnTo>
                <a:cubicBezTo>
                  <a:pt x="247650" y="50211"/>
                  <a:pt x="239121" y="41682"/>
                  <a:pt x="228600" y="41682"/>
                </a:cubicBezTo>
                <a:lnTo>
                  <a:pt x="171450" y="41682"/>
                </a:lnTo>
                <a:cubicBezTo>
                  <a:pt x="166304" y="41682"/>
                  <a:pt x="161378" y="39600"/>
                  <a:pt x="157791" y="35911"/>
                </a:cubicBezTo>
                <a:lnTo>
                  <a:pt x="147009" y="24821"/>
                </a:lnTo>
                <a:cubicBezTo>
                  <a:pt x="143269" y="20974"/>
                  <a:pt x="138310" y="19050"/>
                  <a:pt x="133350" y="19050"/>
                </a:cubicBezTo>
                <a:close/>
                <a:moveTo>
                  <a:pt x="133350" y="0"/>
                </a:moveTo>
                <a:cubicBezTo>
                  <a:pt x="143269" y="0"/>
                  <a:pt x="153188" y="3847"/>
                  <a:pt x="160668" y="11541"/>
                </a:cubicBezTo>
                <a:lnTo>
                  <a:pt x="171450" y="22632"/>
                </a:lnTo>
                <a:lnTo>
                  <a:pt x="228600" y="22632"/>
                </a:lnTo>
                <a:cubicBezTo>
                  <a:pt x="249642" y="22632"/>
                  <a:pt x="266700" y="39690"/>
                  <a:pt x="266700" y="60732"/>
                </a:cubicBezTo>
                <a:lnTo>
                  <a:pt x="266700" y="288243"/>
                </a:lnTo>
                <a:cubicBezTo>
                  <a:pt x="266700" y="309285"/>
                  <a:pt x="249642" y="326343"/>
                  <a:pt x="228600" y="326343"/>
                </a:cubicBezTo>
                <a:lnTo>
                  <a:pt x="219159" y="326343"/>
                </a:lnTo>
                <a:lnTo>
                  <a:pt x="219159" y="345393"/>
                </a:lnTo>
                <a:lnTo>
                  <a:pt x="180975" y="345393"/>
                </a:lnTo>
                <a:lnTo>
                  <a:pt x="180975" y="383493"/>
                </a:lnTo>
                <a:lnTo>
                  <a:pt x="161925" y="383493"/>
                </a:lnTo>
                <a:lnTo>
                  <a:pt x="161925" y="345393"/>
                </a:lnTo>
                <a:lnTo>
                  <a:pt x="123904" y="345393"/>
                </a:lnTo>
                <a:cubicBezTo>
                  <a:pt x="123661" y="355704"/>
                  <a:pt x="115228" y="363987"/>
                  <a:pt x="104859" y="363987"/>
                </a:cubicBezTo>
                <a:lnTo>
                  <a:pt x="85809" y="363987"/>
                </a:lnTo>
                <a:cubicBezTo>
                  <a:pt x="75440" y="363987"/>
                  <a:pt x="67006" y="355704"/>
                  <a:pt x="66764" y="345393"/>
                </a:cubicBezTo>
                <a:lnTo>
                  <a:pt x="47709" y="345393"/>
                </a:lnTo>
                <a:lnTo>
                  <a:pt x="47709" y="326343"/>
                </a:lnTo>
                <a:lnTo>
                  <a:pt x="38100" y="326343"/>
                </a:lnTo>
                <a:cubicBezTo>
                  <a:pt x="17058" y="326343"/>
                  <a:pt x="0" y="309285"/>
                  <a:pt x="0" y="288243"/>
                </a:cubicBezTo>
                <a:lnTo>
                  <a:pt x="0" y="60732"/>
                </a:lnTo>
                <a:cubicBezTo>
                  <a:pt x="0" y="39690"/>
                  <a:pt x="17058" y="22632"/>
                  <a:pt x="38100" y="22632"/>
                </a:cubicBezTo>
                <a:lnTo>
                  <a:pt x="95250" y="22632"/>
                </a:lnTo>
                <a:lnTo>
                  <a:pt x="106032" y="11541"/>
                </a:lnTo>
                <a:cubicBezTo>
                  <a:pt x="113513" y="3847"/>
                  <a:pt x="123431" y="0"/>
                  <a:pt x="133350" y="0"/>
                </a:cubicBez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文本框 36">
            <a:extLst>
              <a:ext uri="{FF2B5EF4-FFF2-40B4-BE49-F238E27FC236}">
                <a16:creationId xmlns:a16="http://schemas.microsoft.com/office/drawing/2014/main" id="{372FD9D8-4E4F-C48D-0BDB-6DB35CCE9DE9}"/>
              </a:ext>
            </a:extLst>
          </p:cNvPr>
          <p:cNvSpPr txBox="1"/>
          <p:nvPr/>
        </p:nvSpPr>
        <p:spPr>
          <a:xfrm>
            <a:off x="9599671" y="2702212"/>
            <a:ext cx="1893431" cy="939616"/>
          </a:xfrm>
          <a:prstGeom prst="rect">
            <a:avLst/>
          </a:prstGeom>
          <a:noFill/>
        </p:spPr>
        <p:txBody>
          <a:bodyPr wrap="square" rtlCol="0">
            <a:spAutoFit/>
          </a:bodyPr>
          <a:lstStyle/>
          <a:p>
            <a:pPr>
              <a:lnSpc>
                <a:spcPct val="150000"/>
              </a:lnSpc>
            </a:pPr>
            <a:r>
              <a:rPr lang="zh-CN" altLang="en-US" sz="1600" b="1" dirty="0">
                <a:solidFill>
                  <a:srgbClr val="EB613B"/>
                </a:solidFill>
              </a:rPr>
              <a:t>地舒单抗皮下注射</a:t>
            </a:r>
            <a:endParaRPr lang="en-US" altLang="zh-CN" sz="1600" b="1" dirty="0">
              <a:solidFill>
                <a:srgbClr val="EB613B"/>
              </a:solidFill>
            </a:endParaRPr>
          </a:p>
          <a:p>
            <a:pPr marL="285750" indent="-285750">
              <a:lnSpc>
                <a:spcPct val="150000"/>
              </a:lnSpc>
              <a:buFont typeface="Wingdings" panose="05000000000000000000" pitchFamily="2" charset="2"/>
              <a:buChar char="ü"/>
            </a:pPr>
            <a:r>
              <a:rPr lang="zh-CN" altLang="en-US" sz="1100" b="1" dirty="0">
                <a:solidFill>
                  <a:srgbClr val="EB613B"/>
                </a:solidFill>
              </a:rPr>
              <a:t>可在门诊完成治疗</a:t>
            </a:r>
            <a:endParaRPr lang="en-US" altLang="zh-CN" sz="1100" b="1" dirty="0">
              <a:solidFill>
                <a:srgbClr val="EB613B"/>
              </a:solidFill>
            </a:endParaRPr>
          </a:p>
          <a:p>
            <a:pPr marL="285750" indent="-285750">
              <a:lnSpc>
                <a:spcPct val="150000"/>
              </a:lnSpc>
              <a:buFont typeface="Wingdings" panose="05000000000000000000" pitchFamily="2" charset="2"/>
              <a:buChar char="ü"/>
            </a:pPr>
            <a:r>
              <a:rPr lang="zh-CN" altLang="en-US" sz="1100" b="1" dirty="0">
                <a:solidFill>
                  <a:srgbClr val="EB613B"/>
                </a:solidFill>
              </a:rPr>
              <a:t>全程仅需数分钟</a:t>
            </a:r>
            <a:endParaRPr lang="en-US" sz="1100" b="1" dirty="0">
              <a:solidFill>
                <a:srgbClr val="EB613B"/>
              </a:solidFill>
            </a:endParaRPr>
          </a:p>
        </p:txBody>
      </p:sp>
      <p:sp>
        <p:nvSpPr>
          <p:cNvPr id="38" name="文本框 37">
            <a:extLst>
              <a:ext uri="{FF2B5EF4-FFF2-40B4-BE49-F238E27FC236}">
                <a16:creationId xmlns:a16="http://schemas.microsoft.com/office/drawing/2014/main" id="{5A0A80E1-CD4A-655B-F416-698FA8ABAAE9}"/>
              </a:ext>
            </a:extLst>
          </p:cNvPr>
          <p:cNvSpPr txBox="1"/>
          <p:nvPr/>
        </p:nvSpPr>
        <p:spPr>
          <a:xfrm>
            <a:off x="9599671" y="4384058"/>
            <a:ext cx="1999129" cy="1778307"/>
          </a:xfrm>
          <a:prstGeom prst="rect">
            <a:avLst/>
          </a:prstGeom>
          <a:noFill/>
        </p:spPr>
        <p:txBody>
          <a:bodyPr wrap="square" rtlCol="0">
            <a:spAutoFit/>
          </a:bodyPr>
          <a:lstStyle/>
          <a:p>
            <a:pPr>
              <a:lnSpc>
                <a:spcPct val="150000"/>
              </a:lnSpc>
            </a:pPr>
            <a:r>
              <a:rPr lang="zh-CN" altLang="en-US" sz="1600" b="1">
                <a:solidFill>
                  <a:schemeClr val="bg2">
                    <a:lumMod val="50000"/>
                  </a:schemeClr>
                </a:solidFill>
              </a:rPr>
              <a:t>唑来膦酸 静脉输注</a:t>
            </a:r>
            <a:endParaRPr lang="en-US" altLang="zh-CN" sz="1600" b="1">
              <a:solidFill>
                <a:schemeClr val="bg2">
                  <a:lumMod val="50000"/>
                </a:schemeClr>
              </a:solidFill>
            </a:endParaRPr>
          </a:p>
          <a:p>
            <a:pPr marL="285750" indent="-285750">
              <a:lnSpc>
                <a:spcPct val="150000"/>
              </a:lnSpc>
              <a:buFont typeface="等线" panose="02010600030101010101" pitchFamily="2" charset="-122"/>
              <a:buChar char="◊"/>
            </a:pPr>
            <a:r>
              <a:rPr lang="zh-CN" altLang="en-US" sz="1100" b="1">
                <a:solidFill>
                  <a:schemeClr val="bg2">
                    <a:lumMod val="50000"/>
                  </a:schemeClr>
                </a:solidFill>
              </a:rPr>
              <a:t>通常需要入院输注</a:t>
            </a:r>
            <a:endParaRPr lang="en-US" altLang="zh-CN" sz="1100" b="1">
              <a:solidFill>
                <a:schemeClr val="bg2">
                  <a:lumMod val="50000"/>
                </a:schemeClr>
              </a:solidFill>
            </a:endParaRPr>
          </a:p>
          <a:p>
            <a:pPr marL="285750" indent="-285750">
              <a:lnSpc>
                <a:spcPct val="150000"/>
              </a:lnSpc>
              <a:spcAft>
                <a:spcPts val="300"/>
              </a:spcAft>
              <a:buFont typeface="等线" panose="02010600030101010101" pitchFamily="2" charset="-122"/>
              <a:buChar char="◊"/>
            </a:pPr>
            <a:r>
              <a:rPr lang="zh-CN" altLang="en-US" sz="1100" b="1">
                <a:solidFill>
                  <a:schemeClr val="bg2">
                    <a:lumMod val="50000"/>
                  </a:schemeClr>
                </a:solidFill>
              </a:rPr>
              <a:t>通常全程需要</a:t>
            </a:r>
            <a:r>
              <a:rPr lang="en-US" altLang="zh-CN" sz="1100" b="1">
                <a:solidFill>
                  <a:schemeClr val="bg2">
                    <a:lumMod val="50000"/>
                  </a:schemeClr>
                </a:solidFill>
              </a:rPr>
              <a:t>15-30</a:t>
            </a:r>
            <a:r>
              <a:rPr lang="zh-CN" altLang="en-US" sz="1100" b="1">
                <a:solidFill>
                  <a:schemeClr val="bg2">
                    <a:lumMod val="50000"/>
                  </a:schemeClr>
                </a:solidFill>
              </a:rPr>
              <a:t>分钟</a:t>
            </a:r>
            <a:endParaRPr lang="en-US" altLang="zh-CN" sz="1100" b="1">
              <a:solidFill>
                <a:schemeClr val="bg2">
                  <a:lumMod val="50000"/>
                </a:schemeClr>
              </a:solidFill>
            </a:endParaRPr>
          </a:p>
          <a:p>
            <a:pPr marL="285750" indent="-285750">
              <a:spcAft>
                <a:spcPts val="300"/>
              </a:spcAft>
              <a:buFont typeface="等线" panose="02010600030101010101" pitchFamily="2" charset="-122"/>
              <a:buChar char="◊"/>
            </a:pPr>
            <a:r>
              <a:rPr lang="zh-CN" altLang="en-US" sz="1100" b="1">
                <a:solidFill>
                  <a:schemeClr val="bg2">
                    <a:lumMod val="50000"/>
                  </a:schemeClr>
                </a:solidFill>
              </a:rPr>
              <a:t>需要确保患者处于正常水化状态避免水化不足或过度水化</a:t>
            </a:r>
            <a:endParaRPr lang="en-US" altLang="zh-CN" sz="1100" b="1">
              <a:solidFill>
                <a:schemeClr val="bg2">
                  <a:lumMod val="50000"/>
                </a:schemeClr>
              </a:solidFill>
            </a:endParaRPr>
          </a:p>
          <a:p>
            <a:pPr marL="285750" indent="-285750">
              <a:lnSpc>
                <a:spcPct val="150000"/>
              </a:lnSpc>
              <a:buFont typeface="等线" panose="02010600030101010101" pitchFamily="2" charset="-122"/>
              <a:buChar char="◊"/>
            </a:pPr>
            <a:r>
              <a:rPr lang="zh-CN" altLang="en-US" sz="1100" b="1">
                <a:solidFill>
                  <a:schemeClr val="bg2">
                    <a:lumMod val="50000"/>
                  </a:schemeClr>
                </a:solidFill>
              </a:rPr>
              <a:t>需要重点关注肾功能</a:t>
            </a:r>
            <a:endParaRPr lang="en-US" altLang="zh-CN" sz="1100" b="1">
              <a:solidFill>
                <a:schemeClr val="bg2">
                  <a:lumMod val="50000"/>
                </a:schemeClr>
              </a:solidFill>
            </a:endParaRPr>
          </a:p>
        </p:txBody>
      </p:sp>
      <p:cxnSp>
        <p:nvCxnSpPr>
          <p:cNvPr id="39" name="直接连接符 38">
            <a:extLst>
              <a:ext uri="{FF2B5EF4-FFF2-40B4-BE49-F238E27FC236}">
                <a16:creationId xmlns:a16="http://schemas.microsoft.com/office/drawing/2014/main" id="{AF707652-4BA6-55F2-4D0B-E74B0DDFBEE3}"/>
              </a:ext>
            </a:extLst>
          </p:cNvPr>
          <p:cNvCxnSpPr>
            <a:cxnSpLocks/>
          </p:cNvCxnSpPr>
          <p:nvPr/>
        </p:nvCxnSpPr>
        <p:spPr>
          <a:xfrm>
            <a:off x="8993501" y="4221420"/>
            <a:ext cx="2499601" cy="0"/>
          </a:xfrm>
          <a:prstGeom prst="line">
            <a:avLst/>
          </a:prstGeom>
          <a:ln>
            <a:solidFill>
              <a:schemeClr val="bg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43" name="矩形 42">
            <a:extLst>
              <a:ext uri="{FF2B5EF4-FFF2-40B4-BE49-F238E27FC236}">
                <a16:creationId xmlns:a16="http://schemas.microsoft.com/office/drawing/2014/main" id="{05B46E83-8D0C-6580-4808-1E8274BC9BFD}"/>
              </a:ext>
            </a:extLst>
          </p:cNvPr>
          <p:cNvSpPr/>
          <p:nvPr/>
        </p:nvSpPr>
        <p:spPr>
          <a:xfrm>
            <a:off x="-1657" y="1025546"/>
            <a:ext cx="216000" cy="712808"/>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00" b="1">
                <a:solidFill>
                  <a:schemeClr val="accent2">
                    <a:lumMod val="60000"/>
                    <a:lumOff val="40000"/>
                  </a:schemeClr>
                </a:solidFill>
              </a:rPr>
              <a:t>研究设计</a:t>
            </a:r>
            <a:endParaRPr lang="en-US" sz="900" b="1">
              <a:solidFill>
                <a:schemeClr val="accent2">
                  <a:lumMod val="60000"/>
                  <a:lumOff val="40000"/>
                </a:schemeClr>
              </a:solidFill>
            </a:endParaRPr>
          </a:p>
        </p:txBody>
      </p:sp>
      <p:sp>
        <p:nvSpPr>
          <p:cNvPr id="44" name="矩形 43">
            <a:extLst>
              <a:ext uri="{FF2B5EF4-FFF2-40B4-BE49-F238E27FC236}">
                <a16:creationId xmlns:a16="http://schemas.microsoft.com/office/drawing/2014/main" id="{B2B29259-B975-CDB2-CE94-066700251C9A}"/>
              </a:ext>
            </a:extLst>
          </p:cNvPr>
          <p:cNvSpPr/>
          <p:nvPr/>
        </p:nvSpPr>
        <p:spPr>
          <a:xfrm>
            <a:off x="-1657" y="1823633"/>
            <a:ext cx="216000" cy="712808"/>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00" b="1">
                <a:solidFill>
                  <a:schemeClr val="accent2">
                    <a:lumMod val="60000"/>
                    <a:lumOff val="40000"/>
                  </a:schemeClr>
                </a:solidFill>
              </a:rPr>
              <a:t>入组患者</a:t>
            </a:r>
            <a:endParaRPr lang="en-US" sz="900" b="1">
              <a:solidFill>
                <a:schemeClr val="accent2">
                  <a:lumMod val="60000"/>
                  <a:lumOff val="40000"/>
                </a:schemeClr>
              </a:solidFill>
            </a:endParaRPr>
          </a:p>
        </p:txBody>
      </p:sp>
      <p:sp>
        <p:nvSpPr>
          <p:cNvPr id="45" name="矩形 44">
            <a:extLst>
              <a:ext uri="{FF2B5EF4-FFF2-40B4-BE49-F238E27FC236}">
                <a16:creationId xmlns:a16="http://schemas.microsoft.com/office/drawing/2014/main" id="{A07C4893-C80E-96D0-DBB9-56712E38DB8D}"/>
              </a:ext>
            </a:extLst>
          </p:cNvPr>
          <p:cNvSpPr/>
          <p:nvPr/>
        </p:nvSpPr>
        <p:spPr>
          <a:xfrm>
            <a:off x="-1657" y="2621720"/>
            <a:ext cx="216000" cy="108789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00" b="1">
                <a:solidFill>
                  <a:schemeClr val="accent2">
                    <a:lumMod val="60000"/>
                    <a:lumOff val="40000"/>
                  </a:schemeClr>
                </a:solidFill>
              </a:rPr>
              <a:t>更少、更晚</a:t>
            </a:r>
            <a:endParaRPr lang="en-US" sz="900" b="1">
              <a:solidFill>
                <a:schemeClr val="accent2">
                  <a:lumMod val="60000"/>
                  <a:lumOff val="40000"/>
                </a:schemeClr>
              </a:solidFill>
            </a:endParaRPr>
          </a:p>
        </p:txBody>
      </p:sp>
      <p:sp>
        <p:nvSpPr>
          <p:cNvPr id="46" name="矩形 45">
            <a:extLst>
              <a:ext uri="{FF2B5EF4-FFF2-40B4-BE49-F238E27FC236}">
                <a16:creationId xmlns:a16="http://schemas.microsoft.com/office/drawing/2014/main" id="{5B35E4E9-9360-7685-95DE-3417567F82B8}"/>
              </a:ext>
            </a:extLst>
          </p:cNvPr>
          <p:cNvSpPr/>
          <p:nvPr/>
        </p:nvSpPr>
        <p:spPr>
          <a:xfrm>
            <a:off x="-1657" y="5391065"/>
            <a:ext cx="216000" cy="712808"/>
          </a:xfrm>
          <a:prstGeom prst="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00" b="1">
                <a:solidFill>
                  <a:srgbClr val="F26649"/>
                </a:solidFill>
              </a:rPr>
              <a:t>安全性</a:t>
            </a:r>
            <a:endParaRPr lang="en-US" sz="900" b="1">
              <a:solidFill>
                <a:srgbClr val="F26649"/>
              </a:solidFill>
            </a:endParaRPr>
          </a:p>
        </p:txBody>
      </p:sp>
      <p:sp>
        <p:nvSpPr>
          <p:cNvPr id="47" name="矩形 46">
            <a:extLst>
              <a:ext uri="{FF2B5EF4-FFF2-40B4-BE49-F238E27FC236}">
                <a16:creationId xmlns:a16="http://schemas.microsoft.com/office/drawing/2014/main" id="{CDEFB87E-A70F-8A1D-5D0E-F049BE54DAE1}"/>
              </a:ext>
            </a:extLst>
          </p:cNvPr>
          <p:cNvSpPr/>
          <p:nvPr/>
        </p:nvSpPr>
        <p:spPr>
          <a:xfrm>
            <a:off x="-1657" y="4592978"/>
            <a:ext cx="216000" cy="712808"/>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00" b="1">
                <a:solidFill>
                  <a:schemeClr val="accent2">
                    <a:lumMod val="60000"/>
                    <a:lumOff val="40000"/>
                  </a:schemeClr>
                </a:solidFill>
              </a:rPr>
              <a:t>生存质量</a:t>
            </a:r>
            <a:endParaRPr lang="en-US" altLang="zh-CN" sz="900" b="1">
              <a:solidFill>
                <a:schemeClr val="accent2">
                  <a:lumMod val="60000"/>
                  <a:lumOff val="40000"/>
                </a:schemeClr>
              </a:solidFill>
            </a:endParaRPr>
          </a:p>
        </p:txBody>
      </p:sp>
      <p:sp>
        <p:nvSpPr>
          <p:cNvPr id="48" name="矩形 47">
            <a:extLst>
              <a:ext uri="{FF2B5EF4-FFF2-40B4-BE49-F238E27FC236}">
                <a16:creationId xmlns:a16="http://schemas.microsoft.com/office/drawing/2014/main" id="{8B19A8B7-9E55-9C00-9A7E-5295FE11BBE2}"/>
              </a:ext>
            </a:extLst>
          </p:cNvPr>
          <p:cNvSpPr/>
          <p:nvPr/>
        </p:nvSpPr>
        <p:spPr>
          <a:xfrm>
            <a:off x="-1657" y="3794891"/>
            <a:ext cx="216000" cy="712808"/>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00" b="1">
                <a:solidFill>
                  <a:schemeClr val="accent2">
                    <a:lumMod val="60000"/>
                    <a:lumOff val="40000"/>
                  </a:schemeClr>
                </a:solidFill>
              </a:rPr>
              <a:t>生化指标</a:t>
            </a:r>
            <a:endParaRPr lang="en-US" altLang="zh-CN" sz="900" b="1">
              <a:solidFill>
                <a:schemeClr val="accent2">
                  <a:lumMod val="60000"/>
                  <a:lumOff val="40000"/>
                </a:schemeClr>
              </a:solidFill>
            </a:endParaRPr>
          </a:p>
        </p:txBody>
      </p:sp>
    </p:spTree>
    <p:extLst>
      <p:ext uri="{BB962C8B-B14F-4D97-AF65-F5344CB8AC3E}">
        <p14:creationId xmlns:p14="http://schemas.microsoft.com/office/powerpoint/2010/main" val="21226328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5FB5FF55-3A34-CDF6-7D28-7E65CAF64D59}"/>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幻灯片" r:id="rId4" imgW="473" imgH="476" progId="TCLayout.ActiveDocument.1">
                  <p:embed/>
                </p:oleObj>
              </mc:Choice>
              <mc:Fallback>
                <p:oleObj name="think-cell 幻灯片" r:id="rId4" imgW="473" imgH="476" progId="TCLayout.ActiveDocument.1">
                  <p:embed/>
                  <p:pic>
                    <p:nvPicPr>
                      <p:cNvPr id="4" name="think-cell data - do not delete" hidden="1">
                        <a:extLst>
                          <a:ext uri="{FF2B5EF4-FFF2-40B4-BE49-F238E27FC236}">
                            <a16:creationId xmlns:a16="http://schemas.microsoft.com/office/drawing/2014/main" id="{5FB5FF55-3A34-CDF6-7D28-7E65CAF64D5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0" name="矩形: 圆角 6">
            <a:extLst>
              <a:ext uri="{FF2B5EF4-FFF2-40B4-BE49-F238E27FC236}">
                <a16:creationId xmlns:a16="http://schemas.microsoft.com/office/drawing/2014/main" id="{73B6E491-FA61-5D5C-1EDC-F8CEFE1DDA56}"/>
              </a:ext>
            </a:extLst>
          </p:cNvPr>
          <p:cNvSpPr/>
          <p:nvPr>
            <p:custDataLst>
              <p:tags r:id="rId2"/>
            </p:custDataLst>
          </p:nvPr>
        </p:nvSpPr>
        <p:spPr>
          <a:xfrm>
            <a:off x="334960" y="1689313"/>
            <a:ext cx="11522076" cy="4688337"/>
          </a:xfrm>
          <a:prstGeom prst="roundRect">
            <a:avLst>
              <a:gd name="adj" fmla="val 5330"/>
            </a:avLst>
          </a:prstGeom>
          <a:solidFill>
            <a:schemeClr val="bg1">
              <a:alpha val="94000"/>
            </a:schemeClr>
          </a:solidFill>
          <a:ln w="12700">
            <a:solidFill>
              <a:srgbClr val="EA6F3F">
                <a:alpha val="26000"/>
              </a:srgbClr>
            </a:solidFill>
          </a:ln>
          <a:effectLst>
            <a:outerShdw blurRad="50800" dist="101600" dir="3000000" algn="ctr" rotWithShape="0">
              <a:srgbClr val="CBDCE0">
                <a:alpha val="1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sym typeface="Calibri" panose="020F0502020204030204" pitchFamily="34" charset="0"/>
            </a:endParaRPr>
          </a:p>
        </p:txBody>
      </p:sp>
      <p:sp>
        <p:nvSpPr>
          <p:cNvPr id="2" name="标题 1">
            <a:extLst>
              <a:ext uri="{FF2B5EF4-FFF2-40B4-BE49-F238E27FC236}">
                <a16:creationId xmlns:a16="http://schemas.microsoft.com/office/drawing/2014/main" id="{0C0A83E4-3EC5-F27C-0866-41B731398E24}"/>
              </a:ext>
            </a:extLst>
          </p:cNvPr>
          <p:cNvSpPr>
            <a:spLocks noGrp="1"/>
          </p:cNvSpPr>
          <p:nvPr>
            <p:ph type="title"/>
          </p:nvPr>
        </p:nvSpPr>
        <p:spPr/>
        <p:txBody>
          <a:bodyPr vert="horz"/>
          <a:lstStyle/>
          <a:p>
            <a:pPr algn="l"/>
            <a:r>
              <a:rPr lang="zh-CN" altLang="en-US" dirty="0"/>
              <a:t>对比双膦酸盐长期沉积、长期影响骨代谢，地舒单抗在停药后作用可逆，</a:t>
            </a:r>
            <a:br>
              <a:rPr lang="en-US" altLang="zh-CN" dirty="0"/>
            </a:br>
            <a:r>
              <a:rPr lang="zh-CN" altLang="en-US" dirty="0"/>
              <a:t>对于</a:t>
            </a:r>
            <a:r>
              <a:rPr lang="en-US" altLang="zh-CN" dirty="0"/>
              <a:t>ONJ</a:t>
            </a:r>
            <a:r>
              <a:rPr lang="zh-CN" altLang="en-US" dirty="0"/>
              <a:t>等问题的管理具有天然优势</a:t>
            </a:r>
          </a:p>
        </p:txBody>
      </p:sp>
      <p:sp>
        <p:nvSpPr>
          <p:cNvPr id="3" name="内容占位符 2">
            <a:extLst>
              <a:ext uri="{FF2B5EF4-FFF2-40B4-BE49-F238E27FC236}">
                <a16:creationId xmlns:a16="http://schemas.microsoft.com/office/drawing/2014/main" id="{9935809F-6C8D-D553-45F8-5E3FF4955FB5}"/>
              </a:ext>
            </a:extLst>
          </p:cNvPr>
          <p:cNvSpPr>
            <a:spLocks noGrp="1"/>
          </p:cNvSpPr>
          <p:nvPr>
            <p:ph idx="13"/>
          </p:nvPr>
        </p:nvSpPr>
        <p:spPr/>
        <p:txBody>
          <a:bodyPr/>
          <a:lstStyle/>
          <a:p>
            <a:pPr marL="107950" marR="0" lvl="0" indent="-107950" algn="l" defTabSz="914400" rtl="0" eaLnBrk="1" fontAlgn="base" latinLnBrk="0" hangingPunct="1">
              <a:lnSpc>
                <a:spcPct val="100000"/>
              </a:lnSpc>
              <a:spcBef>
                <a:spcPts val="0"/>
              </a:spcBef>
              <a:spcAft>
                <a:spcPts val="0"/>
              </a:spcAft>
              <a:buClrTx/>
              <a:buSzTx/>
              <a:buFont typeface="+mj-lt"/>
              <a:buAutoNum type="arabicPeriod"/>
              <a:tabLst/>
              <a:defRPr/>
            </a:pPr>
            <a:r>
              <a:rPr kumimoji="0" lang="en-US" altLang="zh-CN" sz="600" b="0" i="0" u="none" strike="noStrike" kern="1200" cap="none" spc="0" normalizeH="0" baseline="0" noProof="0" err="1">
                <a:ln>
                  <a:noFill/>
                </a:ln>
                <a:solidFill>
                  <a:schemeClr val="tx1">
                    <a:lumMod val="75000"/>
                    <a:lumOff val="25000"/>
                  </a:schemeClr>
                </a:solidFill>
                <a:effectLst/>
                <a:uLnTx/>
                <a:uFillTx/>
                <a:latin typeface="+mn-ea"/>
                <a:cs typeface="+mn-cs"/>
              </a:rPr>
              <a:t>Palla</a:t>
            </a:r>
            <a:r>
              <a:rPr kumimoji="0" lang="en-US" altLang="zh-CN" sz="600" b="0" i="0" u="none" strike="noStrike" kern="1200" cap="none" spc="0" normalizeH="0" baseline="0" noProof="0">
                <a:ln>
                  <a:noFill/>
                </a:ln>
                <a:solidFill>
                  <a:schemeClr val="tx1">
                    <a:lumMod val="75000"/>
                    <a:lumOff val="25000"/>
                  </a:schemeClr>
                </a:solidFill>
                <a:effectLst/>
                <a:uLnTx/>
                <a:uFillTx/>
                <a:latin typeface="+mn-ea"/>
                <a:cs typeface="+mn-cs"/>
              </a:rPr>
              <a:t>, Benjamin, et al. Journal of Oral and Maxillofacial Surgery 79.5 (2021): 1045-1052.</a:t>
            </a:r>
          </a:p>
          <a:p>
            <a:pPr marL="107950" marR="0" lvl="0" indent="-107950" algn="l" defTabSz="914400" rtl="0" eaLnBrk="1" fontAlgn="base" latinLnBrk="0" hangingPunct="1">
              <a:lnSpc>
                <a:spcPct val="100000"/>
              </a:lnSpc>
              <a:spcBef>
                <a:spcPts val="0"/>
              </a:spcBef>
              <a:spcAft>
                <a:spcPts val="0"/>
              </a:spcAft>
              <a:buClrTx/>
              <a:buSzTx/>
              <a:buFont typeface="+mj-lt"/>
              <a:buAutoNum type="arabicPeriod"/>
              <a:tabLst/>
              <a:defRPr/>
            </a:pPr>
            <a:r>
              <a:rPr kumimoji="0" lang="en-US" altLang="zh-CN" sz="600" b="0" i="0" u="none" strike="noStrike" kern="1200" cap="none" spc="0" normalizeH="0" baseline="0" noProof="0" err="1">
                <a:ln>
                  <a:noFill/>
                </a:ln>
                <a:solidFill>
                  <a:schemeClr val="tx1">
                    <a:lumMod val="75000"/>
                    <a:lumOff val="25000"/>
                  </a:schemeClr>
                </a:solidFill>
                <a:effectLst/>
                <a:uLnTx/>
                <a:uFillTx/>
                <a:latin typeface="+mn-ea"/>
                <a:cs typeface="+mn-cs"/>
              </a:rPr>
              <a:t>Ikesue</a:t>
            </a:r>
            <a:r>
              <a:rPr kumimoji="0" lang="en-US" altLang="zh-CN" sz="600" b="0" i="0" u="none" strike="noStrike" kern="1200" cap="none" spc="0" normalizeH="0" baseline="0" noProof="0">
                <a:ln>
                  <a:noFill/>
                </a:ln>
                <a:solidFill>
                  <a:schemeClr val="tx1">
                    <a:lumMod val="75000"/>
                    <a:lumOff val="25000"/>
                  </a:schemeClr>
                </a:solidFill>
                <a:effectLst/>
                <a:uLnTx/>
                <a:uFillTx/>
                <a:latin typeface="+mn-ea"/>
                <a:cs typeface="+mn-cs"/>
              </a:rPr>
              <a:t>, Hiroaki, et al. </a:t>
            </a:r>
            <a:r>
              <a:rPr kumimoji="0" lang="en-US" altLang="zh-CN" sz="600" b="0" i="1" u="none" strike="noStrike" kern="1200" cap="none" spc="0" normalizeH="0" baseline="0" noProof="0">
                <a:ln>
                  <a:noFill/>
                </a:ln>
                <a:solidFill>
                  <a:schemeClr val="tx1">
                    <a:lumMod val="75000"/>
                    <a:lumOff val="25000"/>
                  </a:schemeClr>
                </a:solidFill>
                <a:effectLst/>
                <a:uLnTx/>
                <a:uFillTx/>
                <a:latin typeface="+mn-ea"/>
                <a:cs typeface="+mn-cs"/>
              </a:rPr>
              <a:t>Supportive Care in Cancer</a:t>
            </a:r>
            <a:r>
              <a:rPr kumimoji="0" lang="en-US" altLang="zh-CN" sz="600" b="0" i="0" u="none" strike="noStrike" kern="1200" cap="none" spc="0" normalizeH="0" baseline="0" noProof="0">
                <a:ln>
                  <a:noFill/>
                </a:ln>
                <a:solidFill>
                  <a:schemeClr val="tx1">
                    <a:lumMod val="75000"/>
                    <a:lumOff val="25000"/>
                  </a:schemeClr>
                </a:solidFill>
                <a:effectLst/>
                <a:uLnTx/>
                <a:uFillTx/>
                <a:latin typeface="+mn-ea"/>
                <a:cs typeface="+mn-cs"/>
              </a:rPr>
              <a:t> 29 (2021): 4763-4772.</a:t>
            </a:r>
          </a:p>
          <a:p>
            <a:pPr marL="107950" marR="0" lvl="0" indent="-107950" algn="l" defTabSz="914400" rtl="0" eaLnBrk="1" fontAlgn="base" latinLnBrk="0" hangingPunct="1">
              <a:lnSpc>
                <a:spcPct val="100000"/>
              </a:lnSpc>
              <a:spcBef>
                <a:spcPts val="0"/>
              </a:spcBef>
              <a:spcAft>
                <a:spcPts val="0"/>
              </a:spcAft>
              <a:buClrTx/>
              <a:buSzTx/>
              <a:buFont typeface="+mj-lt"/>
              <a:buAutoNum type="arabicPeriod"/>
              <a:tabLst/>
              <a:defRPr/>
            </a:pPr>
            <a:r>
              <a:rPr kumimoji="0" lang="en-US" altLang="zh-CN" sz="600" b="0" i="0" u="none" strike="noStrike" kern="1200" cap="none" spc="0" normalizeH="0" baseline="0" noProof="0">
                <a:ln>
                  <a:noFill/>
                </a:ln>
                <a:solidFill>
                  <a:schemeClr val="tx1">
                    <a:lumMod val="75000"/>
                    <a:lumOff val="25000"/>
                  </a:schemeClr>
                </a:solidFill>
                <a:effectLst/>
                <a:uLnTx/>
                <a:uFillTx/>
                <a:latin typeface="+mn-ea"/>
                <a:cs typeface="+mn-cs"/>
              </a:rPr>
              <a:t>Wei, Ling‐Ying, et al.  </a:t>
            </a:r>
            <a:r>
              <a:rPr kumimoji="0" lang="en-US" altLang="zh-CN" sz="600" b="0" i="1" u="none" strike="noStrike" kern="1200" cap="none" spc="0" normalizeH="0" baseline="0" noProof="0">
                <a:ln>
                  <a:noFill/>
                </a:ln>
                <a:solidFill>
                  <a:schemeClr val="tx1">
                    <a:lumMod val="75000"/>
                    <a:lumOff val="25000"/>
                  </a:schemeClr>
                </a:solidFill>
                <a:effectLst/>
                <a:uLnTx/>
                <a:uFillTx/>
                <a:latin typeface="+mn-ea"/>
                <a:cs typeface="+mn-cs"/>
              </a:rPr>
              <a:t>Oral Diseases</a:t>
            </a:r>
            <a:r>
              <a:rPr kumimoji="0" lang="en-US" altLang="zh-CN" sz="600" b="0" i="0" u="none" strike="noStrike" kern="1200" cap="none" spc="0" normalizeH="0" baseline="0" noProof="0">
                <a:ln>
                  <a:noFill/>
                </a:ln>
                <a:solidFill>
                  <a:schemeClr val="tx1">
                    <a:lumMod val="75000"/>
                    <a:lumOff val="25000"/>
                  </a:schemeClr>
                </a:solidFill>
                <a:effectLst/>
                <a:uLnTx/>
                <a:uFillTx/>
                <a:latin typeface="+mn-ea"/>
                <a:cs typeface="+mn-cs"/>
              </a:rPr>
              <a:t> 28.1 (2022): 182-192.</a:t>
            </a:r>
          </a:p>
          <a:p>
            <a:pPr marL="107950" marR="0" lvl="0" indent="-107950" algn="l" defTabSz="914400" rtl="0" eaLnBrk="1" fontAlgn="base" latinLnBrk="0" hangingPunct="1">
              <a:lnSpc>
                <a:spcPct val="100000"/>
              </a:lnSpc>
              <a:spcBef>
                <a:spcPts val="0"/>
              </a:spcBef>
              <a:spcAft>
                <a:spcPts val="0"/>
              </a:spcAft>
              <a:buClrTx/>
              <a:buSzTx/>
              <a:buFont typeface="+mj-lt"/>
              <a:buAutoNum type="arabicPeriod"/>
              <a:tabLst/>
              <a:defRPr/>
            </a:pPr>
            <a:r>
              <a:rPr kumimoji="0" lang="en-US" altLang="zh-CN" sz="600" b="0" i="0" u="none" strike="noStrike" kern="1200" cap="none" spc="0" normalizeH="0" baseline="0" noProof="0">
                <a:ln>
                  <a:noFill/>
                </a:ln>
                <a:solidFill>
                  <a:schemeClr val="tx1">
                    <a:lumMod val="75000"/>
                    <a:lumOff val="25000"/>
                  </a:schemeClr>
                </a:solidFill>
                <a:effectLst/>
                <a:uLnTx/>
                <a:uFillTx/>
                <a:latin typeface="+mn-ea"/>
                <a:cs typeface="+mn-cs"/>
              </a:rPr>
              <a:t>Fu, Pei-An, et al. </a:t>
            </a:r>
            <a:r>
              <a:rPr kumimoji="0" lang="en-US" altLang="zh-CN" sz="600" b="0" i="1" u="none" strike="noStrike" kern="1200" cap="none" spc="0" normalizeH="0" baseline="0" noProof="0">
                <a:ln>
                  <a:noFill/>
                </a:ln>
                <a:solidFill>
                  <a:schemeClr val="tx1">
                    <a:lumMod val="75000"/>
                    <a:lumOff val="25000"/>
                  </a:schemeClr>
                </a:solidFill>
                <a:effectLst/>
                <a:uLnTx/>
                <a:uFillTx/>
                <a:latin typeface="+mn-ea"/>
                <a:cs typeface="+mn-cs"/>
              </a:rPr>
              <a:t>Scientific reports</a:t>
            </a:r>
            <a:r>
              <a:rPr kumimoji="0" lang="en-US" altLang="zh-CN" sz="600" b="0" i="0" u="none" strike="noStrike" kern="1200" cap="none" spc="0" normalizeH="0" baseline="0" noProof="0">
                <a:ln>
                  <a:noFill/>
                </a:ln>
                <a:solidFill>
                  <a:schemeClr val="tx1">
                    <a:lumMod val="75000"/>
                    <a:lumOff val="25000"/>
                  </a:schemeClr>
                </a:solidFill>
                <a:effectLst/>
                <a:uLnTx/>
                <a:uFillTx/>
                <a:latin typeface="+mn-ea"/>
                <a:cs typeface="+mn-cs"/>
              </a:rPr>
              <a:t> 13.1 (2023): 8403.</a:t>
            </a:r>
          </a:p>
        </p:txBody>
      </p:sp>
      <p:sp>
        <p:nvSpPr>
          <p:cNvPr id="9" name="内容占位符 8">
            <a:extLst>
              <a:ext uri="{FF2B5EF4-FFF2-40B4-BE49-F238E27FC236}">
                <a16:creationId xmlns:a16="http://schemas.microsoft.com/office/drawing/2014/main" id="{A34B5B5D-54E0-7A31-CF43-A3245FCB1CEB}"/>
              </a:ext>
            </a:extLst>
          </p:cNvPr>
          <p:cNvSpPr>
            <a:spLocks noGrp="1"/>
          </p:cNvSpPr>
          <p:nvPr>
            <p:ph sz="quarter" idx="14"/>
          </p:nvPr>
        </p:nvSpPr>
        <p:spPr/>
        <p:txBody>
          <a:bodyPr/>
          <a:lstStyle/>
          <a:p>
            <a:endParaRPr lang="zh-CN" altLang="en-US"/>
          </a:p>
        </p:txBody>
      </p:sp>
      <p:graphicFrame>
        <p:nvGraphicFramePr>
          <p:cNvPr id="20" name="图表 19">
            <a:extLst>
              <a:ext uri="{FF2B5EF4-FFF2-40B4-BE49-F238E27FC236}">
                <a16:creationId xmlns:a16="http://schemas.microsoft.com/office/drawing/2014/main" id="{44806919-369B-4EE5-9B31-B66619A1F46B}"/>
              </a:ext>
            </a:extLst>
          </p:cNvPr>
          <p:cNvGraphicFramePr/>
          <p:nvPr/>
        </p:nvGraphicFramePr>
        <p:xfrm>
          <a:off x="744087" y="2748574"/>
          <a:ext cx="5625222" cy="3128304"/>
        </p:xfrm>
        <a:graphic>
          <a:graphicData uri="http://schemas.openxmlformats.org/drawingml/2006/chart">
            <c:chart xmlns:c="http://schemas.openxmlformats.org/drawingml/2006/chart" xmlns:r="http://schemas.openxmlformats.org/officeDocument/2006/relationships" r:id="rId6"/>
          </a:graphicData>
        </a:graphic>
      </p:graphicFrame>
      <p:sp>
        <p:nvSpPr>
          <p:cNvPr id="21" name="文本框 20">
            <a:extLst>
              <a:ext uri="{FF2B5EF4-FFF2-40B4-BE49-F238E27FC236}">
                <a16:creationId xmlns:a16="http://schemas.microsoft.com/office/drawing/2014/main" id="{9BF4869D-DF1D-BC3E-DB3A-BC0CAC8C2132}"/>
              </a:ext>
            </a:extLst>
          </p:cNvPr>
          <p:cNvSpPr txBox="1"/>
          <p:nvPr/>
        </p:nvSpPr>
        <p:spPr>
          <a:xfrm>
            <a:off x="371203" y="2175943"/>
            <a:ext cx="11485833" cy="36933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800" b="1" i="0" u="none" strike="noStrike" kern="1200" cap="none" spc="0" normalizeH="0" baseline="0" noProof="0" dirty="0">
                <a:ln>
                  <a:noFill/>
                </a:ln>
                <a:solidFill>
                  <a:srgbClr val="F26649"/>
                </a:solidFill>
                <a:effectLst/>
                <a:uLnTx/>
                <a:uFillTx/>
                <a:latin typeface="微软雅黑" panose="020B0503020204020204" pitchFamily="34" charset="-122"/>
                <a:ea typeface="微软雅黑" panose="020B0503020204020204" pitchFamily="34" charset="-122"/>
                <a:cs typeface="+mn-cs"/>
              </a:rPr>
              <a:t>不同研究均显示：地舒单抗组</a:t>
            </a:r>
            <a:r>
              <a:rPr kumimoji="0" lang="en-US" altLang="zh-CN" sz="1800" b="1" i="0" u="none" strike="noStrike" kern="1200" cap="none" spc="0" normalizeH="0" baseline="0" noProof="0" dirty="0">
                <a:ln>
                  <a:noFill/>
                </a:ln>
                <a:solidFill>
                  <a:srgbClr val="F26649"/>
                </a:solidFill>
                <a:effectLst/>
                <a:uLnTx/>
                <a:uFillTx/>
                <a:latin typeface="微软雅黑" panose="020B0503020204020204" pitchFamily="34" charset="-122"/>
                <a:ea typeface="微软雅黑" panose="020B0503020204020204" pitchFamily="34" charset="-122"/>
                <a:cs typeface="+mn-cs"/>
              </a:rPr>
              <a:t>ONJ</a:t>
            </a:r>
            <a:r>
              <a:rPr kumimoji="0" lang="zh-CN" altLang="en-US" sz="1800" b="1" i="0" u="none" strike="noStrike" kern="1200" cap="none" spc="0" normalizeH="0" baseline="0" noProof="0" dirty="0">
                <a:ln>
                  <a:noFill/>
                </a:ln>
                <a:solidFill>
                  <a:srgbClr val="F26649"/>
                </a:solidFill>
                <a:effectLst/>
                <a:uLnTx/>
                <a:uFillTx/>
                <a:latin typeface="微软雅黑" panose="020B0503020204020204" pitchFamily="34" charset="-122"/>
                <a:ea typeface="微软雅黑" panose="020B0503020204020204" pitchFamily="34" charset="-122"/>
                <a:cs typeface="+mn-cs"/>
              </a:rPr>
              <a:t>的治愈</a:t>
            </a:r>
            <a:r>
              <a:rPr kumimoji="0" lang="en-US" altLang="zh-CN" sz="1800" b="1" i="0" u="none" strike="noStrike" kern="1200" cap="none" spc="0" normalizeH="0" baseline="0" noProof="0" dirty="0">
                <a:ln>
                  <a:noFill/>
                </a:ln>
                <a:solidFill>
                  <a:srgbClr val="F26649"/>
                </a:solidFill>
                <a:effectLst/>
                <a:uLnTx/>
                <a:uFillTx/>
                <a:latin typeface="微软雅黑" panose="020B0503020204020204" pitchFamily="34" charset="-122"/>
                <a:ea typeface="微软雅黑" panose="020B0503020204020204" pitchFamily="34" charset="-122"/>
                <a:cs typeface="+mn-cs"/>
              </a:rPr>
              <a:t>/</a:t>
            </a:r>
            <a:r>
              <a:rPr kumimoji="0" lang="zh-CN" altLang="en-US" sz="1800" b="1" i="0" u="none" strike="noStrike" kern="1200" cap="none" spc="0" normalizeH="0" baseline="0" noProof="0" dirty="0">
                <a:ln>
                  <a:noFill/>
                </a:ln>
                <a:solidFill>
                  <a:srgbClr val="F26649"/>
                </a:solidFill>
                <a:effectLst/>
                <a:uLnTx/>
                <a:uFillTx/>
                <a:latin typeface="微软雅黑" panose="020B0503020204020204" pitchFamily="34" charset="-122"/>
                <a:ea typeface="微软雅黑" panose="020B0503020204020204" pitchFamily="34" charset="-122"/>
                <a:cs typeface="+mn-cs"/>
              </a:rPr>
              <a:t>消退情况更好、治疗所需时间更短</a:t>
            </a:r>
            <a:endParaRPr kumimoji="0" lang="zh-CN" altLang="en-US" sz="18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sp>
        <p:nvSpPr>
          <p:cNvPr id="23" name="文本框 22">
            <a:extLst>
              <a:ext uri="{FF2B5EF4-FFF2-40B4-BE49-F238E27FC236}">
                <a16:creationId xmlns:a16="http://schemas.microsoft.com/office/drawing/2014/main" id="{07FB48C2-0E59-3453-6B37-8FFCF4BB86CB}"/>
              </a:ext>
            </a:extLst>
          </p:cNvPr>
          <p:cNvSpPr txBox="1"/>
          <p:nvPr/>
        </p:nvSpPr>
        <p:spPr>
          <a:xfrm>
            <a:off x="2101985" y="5815849"/>
            <a:ext cx="2417202" cy="318036"/>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en-US" altLang="zh-CN" sz="1400" b="0" i="0" u="none" strike="noStrike" kern="1200" cap="none" spc="0" normalizeH="0" baseline="0" noProof="0">
                <a:ln>
                  <a:noFill/>
                </a:ln>
                <a:solidFill>
                  <a:srgbClr val="000000">
                    <a:lumMod val="65000"/>
                    <a:lumOff val="35000"/>
                  </a:srgbClr>
                </a:solidFill>
                <a:effectLst/>
                <a:uLnTx/>
                <a:uFillTx/>
                <a:latin typeface="微软雅黑"/>
                <a:ea typeface="微软雅黑"/>
                <a:cs typeface="+mn-cs"/>
                <a:sym typeface="Gill Sans" panose="020B0502020104020203"/>
              </a:rPr>
              <a:t>ONJ</a:t>
            </a:r>
            <a:r>
              <a:rPr kumimoji="0" lang="zh-CN" altLang="en-US" sz="1400" b="0" i="0" u="none" strike="noStrike" kern="1200" cap="none" spc="0" normalizeH="0" baseline="0" noProof="0">
                <a:ln>
                  <a:noFill/>
                </a:ln>
                <a:solidFill>
                  <a:srgbClr val="000000">
                    <a:lumMod val="65000"/>
                    <a:lumOff val="35000"/>
                  </a:srgbClr>
                </a:solidFill>
                <a:effectLst/>
                <a:uLnTx/>
                <a:uFillTx/>
                <a:latin typeface="微软雅黑"/>
                <a:ea typeface="微软雅黑"/>
                <a:cs typeface="+mn-cs"/>
                <a:sym typeface="Gill Sans" panose="020B0502020104020203"/>
              </a:rPr>
              <a:t>治愈率 </a:t>
            </a:r>
            <a:r>
              <a:rPr kumimoji="0" lang="en-US" altLang="zh-CN" sz="1400" b="0" i="0" u="none" strike="noStrike" kern="1200" cap="none" spc="0" normalizeH="0" baseline="0" noProof="0">
                <a:ln>
                  <a:noFill/>
                </a:ln>
                <a:solidFill>
                  <a:srgbClr val="000000">
                    <a:lumMod val="65000"/>
                    <a:lumOff val="35000"/>
                  </a:srgbClr>
                </a:solidFill>
                <a:effectLst/>
                <a:uLnTx/>
                <a:uFillTx/>
                <a:latin typeface="微软雅黑"/>
                <a:ea typeface="微软雅黑"/>
                <a:cs typeface="+mn-cs"/>
                <a:sym typeface="Gill Sans" panose="020B0502020104020203"/>
              </a:rPr>
              <a:t>/ </a:t>
            </a:r>
            <a:r>
              <a:rPr kumimoji="0" lang="zh-CN" altLang="en-US" sz="1400" b="0" i="0" u="none" strike="noStrike" kern="1200" cap="none" spc="0" normalizeH="0" baseline="0" noProof="0">
                <a:ln>
                  <a:noFill/>
                </a:ln>
                <a:solidFill>
                  <a:srgbClr val="000000">
                    <a:lumMod val="65000"/>
                    <a:lumOff val="35000"/>
                  </a:srgbClr>
                </a:solidFill>
                <a:effectLst/>
                <a:uLnTx/>
                <a:uFillTx/>
                <a:latin typeface="微软雅黑"/>
                <a:ea typeface="微软雅黑"/>
                <a:cs typeface="+mn-cs"/>
                <a:sym typeface="Gill Sans" panose="020B0502020104020203"/>
              </a:rPr>
              <a:t>消退率</a:t>
            </a:r>
          </a:p>
        </p:txBody>
      </p:sp>
      <p:grpSp>
        <p:nvGrpSpPr>
          <p:cNvPr id="29" name="组合 28">
            <a:extLst>
              <a:ext uri="{FF2B5EF4-FFF2-40B4-BE49-F238E27FC236}">
                <a16:creationId xmlns:a16="http://schemas.microsoft.com/office/drawing/2014/main" id="{2749F2D0-10D8-0DE9-077C-0E1B0B1F019D}"/>
              </a:ext>
            </a:extLst>
          </p:cNvPr>
          <p:cNvGrpSpPr/>
          <p:nvPr/>
        </p:nvGrpSpPr>
        <p:grpSpPr>
          <a:xfrm>
            <a:off x="6865709" y="3040617"/>
            <a:ext cx="4321386" cy="3040837"/>
            <a:chOff x="6692089" y="2981714"/>
            <a:chExt cx="4321386" cy="3040837"/>
          </a:xfrm>
        </p:grpSpPr>
        <p:grpSp>
          <p:nvGrpSpPr>
            <p:cNvPr id="28" name="组合 27">
              <a:extLst>
                <a:ext uri="{FF2B5EF4-FFF2-40B4-BE49-F238E27FC236}">
                  <a16:creationId xmlns:a16="http://schemas.microsoft.com/office/drawing/2014/main" id="{99099C3E-373D-BED6-2643-9ABD071B81A6}"/>
                </a:ext>
              </a:extLst>
            </p:cNvPr>
            <p:cNvGrpSpPr/>
            <p:nvPr/>
          </p:nvGrpSpPr>
          <p:grpSpPr>
            <a:xfrm>
              <a:off x="6692089" y="2981714"/>
              <a:ext cx="4321386" cy="3040837"/>
              <a:chOff x="6907143" y="2981714"/>
              <a:chExt cx="3891278" cy="3040837"/>
            </a:xfrm>
          </p:grpSpPr>
          <p:pic>
            <p:nvPicPr>
              <p:cNvPr id="22" name="Picture 2" descr="figure 3">
                <a:extLst>
                  <a:ext uri="{FF2B5EF4-FFF2-40B4-BE49-F238E27FC236}">
                    <a16:creationId xmlns:a16="http://schemas.microsoft.com/office/drawing/2014/main" id="{44A997B9-DC47-6B6B-01F1-2AD7DCFEC98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07143" y="2981714"/>
                <a:ext cx="3891278" cy="3003042"/>
              </a:xfrm>
              <a:prstGeom prst="rect">
                <a:avLst/>
              </a:prstGeom>
              <a:noFill/>
              <a:extLst>
                <a:ext uri="{909E8E84-426E-40DD-AFC4-6F175D3DCCD1}">
                  <a14:hiddenFill xmlns:a14="http://schemas.microsoft.com/office/drawing/2010/main">
                    <a:solidFill>
                      <a:srgbClr val="FFFFFF"/>
                    </a:solidFill>
                  </a14:hiddenFill>
                </a:ext>
              </a:extLst>
            </p:spPr>
          </p:pic>
          <p:sp>
            <p:nvSpPr>
              <p:cNvPr id="25" name="文本框 24">
                <a:extLst>
                  <a:ext uri="{FF2B5EF4-FFF2-40B4-BE49-F238E27FC236}">
                    <a16:creationId xmlns:a16="http://schemas.microsoft.com/office/drawing/2014/main" id="{C3E20F02-B684-E53D-EC33-394930592DAB}"/>
                  </a:ext>
                </a:extLst>
              </p:cNvPr>
              <p:cNvSpPr txBox="1"/>
              <p:nvPr/>
            </p:nvSpPr>
            <p:spPr>
              <a:xfrm>
                <a:off x="6907143" y="5745552"/>
                <a:ext cx="689997" cy="276999"/>
              </a:xfrm>
              <a:prstGeom prst="rect">
                <a:avLst/>
              </a:prstGeom>
              <a:solidFill>
                <a:schemeClr val="bg1"/>
              </a:solidFill>
              <a:ln w="12700" cap="flat">
                <a:no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square" lIns="36000" tIns="0" rIns="0" bIns="0" numCol="1" spcCol="38100" rtlCol="0" anchor="ctr">
                <a:spAutoFit/>
              </a:bodyPr>
              <a:lstStyle/>
              <a:p>
                <a:pPr marL="0" marR="0" lvl="0" indent="0" algn="l" defTabSz="584200" rtl="0" eaLnBrk="1" fontAlgn="auto" latinLnBrk="0" hangingPunct="0">
                  <a:lnSpc>
                    <a:spcPct val="100000"/>
                  </a:lnSpc>
                  <a:spcBef>
                    <a:spcPts val="0"/>
                  </a:spcBef>
                  <a:spcAft>
                    <a:spcPts val="0"/>
                  </a:spcAft>
                  <a:buClrTx/>
                  <a:buSzTx/>
                  <a:buFontTx/>
                  <a:buNone/>
                  <a:tabLst/>
                  <a:defRPr/>
                </a:pPr>
                <a:r>
                  <a:rPr kumimoji="0" lang="zh-CN" altLang="en-US" sz="900" b="0" i="0" u="none" strike="noStrike" kern="1200" cap="none" spc="0" normalizeH="0" baseline="0" noProof="0">
                    <a:ln>
                      <a:noFill/>
                    </a:ln>
                    <a:solidFill>
                      <a:srgbClr val="000000">
                        <a:lumMod val="65000"/>
                        <a:lumOff val="35000"/>
                      </a:srgbClr>
                    </a:solidFill>
                    <a:effectLst/>
                    <a:uLnTx/>
                    <a:uFillTx/>
                    <a:latin typeface="微软雅黑"/>
                    <a:ea typeface="微软雅黑"/>
                    <a:cs typeface="+mn-cs"/>
                    <a:sym typeface="Gill Sans" panose="020B0502020104020203"/>
                  </a:rPr>
                  <a:t>地舒单抗</a:t>
                </a:r>
                <a:endParaRPr kumimoji="0" lang="en-US" altLang="zh-CN" sz="900" b="0" i="0" u="none" strike="noStrike" kern="1200" cap="none" spc="0" normalizeH="0" baseline="0" noProof="0">
                  <a:ln>
                    <a:noFill/>
                  </a:ln>
                  <a:solidFill>
                    <a:srgbClr val="000000">
                      <a:lumMod val="65000"/>
                      <a:lumOff val="35000"/>
                    </a:srgbClr>
                  </a:solidFill>
                  <a:effectLst/>
                  <a:uLnTx/>
                  <a:uFillTx/>
                  <a:latin typeface="微软雅黑"/>
                  <a:ea typeface="微软雅黑"/>
                  <a:cs typeface="+mn-cs"/>
                  <a:sym typeface="Gill Sans" panose="020B0502020104020203"/>
                </a:endParaRPr>
              </a:p>
              <a:p>
                <a:pPr marL="0" marR="0" lvl="0" indent="0" algn="l" defTabSz="584200" rtl="0" eaLnBrk="1" fontAlgn="auto" latinLnBrk="0" hangingPunct="0">
                  <a:lnSpc>
                    <a:spcPct val="100000"/>
                  </a:lnSpc>
                  <a:spcBef>
                    <a:spcPts val="0"/>
                  </a:spcBef>
                  <a:spcAft>
                    <a:spcPts val="0"/>
                  </a:spcAft>
                  <a:buClrTx/>
                  <a:buSzTx/>
                  <a:buFontTx/>
                  <a:buNone/>
                  <a:tabLst/>
                  <a:defRPr/>
                </a:pPr>
                <a:r>
                  <a:rPr kumimoji="0" lang="zh-CN" altLang="en-US" sz="900" b="0" i="0" u="none" strike="noStrike" kern="1200" cap="none" spc="0" normalizeH="0" baseline="0" noProof="0">
                    <a:ln>
                      <a:noFill/>
                    </a:ln>
                    <a:solidFill>
                      <a:srgbClr val="000000">
                        <a:lumMod val="65000"/>
                        <a:lumOff val="35000"/>
                      </a:srgbClr>
                    </a:solidFill>
                    <a:effectLst/>
                    <a:uLnTx/>
                    <a:uFillTx/>
                    <a:latin typeface="微软雅黑"/>
                    <a:ea typeface="微软雅黑"/>
                    <a:cs typeface="+mn-cs"/>
                    <a:sym typeface="Gill Sans" panose="020B0502020104020203"/>
                  </a:rPr>
                  <a:t>唑来膦酸</a:t>
                </a:r>
              </a:p>
            </p:txBody>
          </p:sp>
          <p:sp>
            <p:nvSpPr>
              <p:cNvPr id="26" name="文本框 25">
                <a:extLst>
                  <a:ext uri="{FF2B5EF4-FFF2-40B4-BE49-F238E27FC236}">
                    <a16:creationId xmlns:a16="http://schemas.microsoft.com/office/drawing/2014/main" id="{6CD4F960-28AB-EC42-456D-EB820BFA3D3C}"/>
                  </a:ext>
                </a:extLst>
              </p:cNvPr>
              <p:cNvSpPr txBox="1"/>
              <p:nvPr/>
            </p:nvSpPr>
            <p:spPr>
              <a:xfrm>
                <a:off x="8299063" y="5368290"/>
                <a:ext cx="1830457" cy="218242"/>
              </a:xfrm>
              <a:prstGeom prst="rect">
                <a:avLst/>
              </a:prstGeom>
              <a:solidFill>
                <a:schemeClr val="bg1"/>
              </a:solidFill>
              <a:ln w="12700" cap="flat">
                <a:no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square" lIns="36000" tIns="0" rIns="0" bIns="0" numCol="1" spcCol="38100" rtlCol="0" anchor="ctr">
                <a:no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zh-CN" altLang="en-US" sz="1000" b="0" i="0" u="none" strike="noStrike" kern="1200" cap="none" spc="0" normalizeH="0" baseline="0" noProof="0">
                    <a:ln>
                      <a:noFill/>
                    </a:ln>
                    <a:solidFill>
                      <a:srgbClr val="000000">
                        <a:lumMod val="65000"/>
                        <a:lumOff val="35000"/>
                      </a:srgbClr>
                    </a:solidFill>
                    <a:effectLst/>
                    <a:uLnTx/>
                    <a:uFillTx/>
                    <a:latin typeface="微软雅黑"/>
                    <a:ea typeface="微软雅黑"/>
                    <a:cs typeface="+mn-cs"/>
                    <a:sym typeface="Gill Sans" panose="020B0502020104020203"/>
                  </a:rPr>
                  <a:t>治疗时间（月）</a:t>
                </a:r>
              </a:p>
            </p:txBody>
          </p:sp>
        </p:grpSp>
        <p:sp>
          <p:nvSpPr>
            <p:cNvPr id="27" name="文本框 26">
              <a:extLst>
                <a:ext uri="{FF2B5EF4-FFF2-40B4-BE49-F238E27FC236}">
                  <a16:creationId xmlns:a16="http://schemas.microsoft.com/office/drawing/2014/main" id="{16B5BDA0-4D38-7B65-172B-86DBEFB82CED}"/>
                </a:ext>
              </a:extLst>
            </p:cNvPr>
            <p:cNvSpPr txBox="1"/>
            <p:nvPr/>
          </p:nvSpPr>
          <p:spPr>
            <a:xfrm rot="16200000">
              <a:off x="6211179" y="3862610"/>
              <a:ext cx="2004569" cy="489778"/>
            </a:xfrm>
            <a:prstGeom prst="rect">
              <a:avLst/>
            </a:prstGeom>
            <a:solidFill>
              <a:schemeClr val="bg1"/>
            </a:solidFill>
            <a:ln w="12700" cap="flat">
              <a:no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square" lIns="36000" tIns="0" rIns="0" bIns="0" numCol="1" spcCol="38100" rtlCol="0" anchor="ctr">
              <a:no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zh-CN" altLang="en-US" sz="1000" b="1" i="0" u="none" strike="noStrike" kern="1200" cap="none" spc="0" normalizeH="0" baseline="0" noProof="0">
                  <a:ln>
                    <a:noFill/>
                  </a:ln>
                  <a:solidFill>
                    <a:srgbClr val="000000">
                      <a:lumMod val="65000"/>
                      <a:lumOff val="35000"/>
                    </a:srgbClr>
                  </a:solidFill>
                  <a:effectLst/>
                  <a:uLnTx/>
                  <a:uFillTx/>
                  <a:latin typeface="微软雅黑"/>
                  <a:ea typeface="微软雅黑"/>
                  <a:cs typeface="+mn-cs"/>
                  <a:sym typeface="Gill Sans" panose="020B0502020104020203"/>
                </a:rPr>
                <a:t>患者无</a:t>
              </a:r>
              <a:r>
                <a:rPr kumimoji="0" lang="en-US" altLang="zh-CN" sz="1000" b="1" i="0" u="none" strike="noStrike" kern="1200" cap="none" spc="0" normalizeH="0" baseline="0" noProof="0">
                  <a:ln>
                    <a:noFill/>
                  </a:ln>
                  <a:solidFill>
                    <a:srgbClr val="000000">
                      <a:lumMod val="65000"/>
                      <a:lumOff val="35000"/>
                    </a:srgbClr>
                  </a:solidFill>
                  <a:effectLst/>
                  <a:uLnTx/>
                  <a:uFillTx/>
                  <a:latin typeface="微软雅黑"/>
                  <a:ea typeface="微软雅黑"/>
                  <a:cs typeface="+mn-cs"/>
                  <a:sym typeface="Gill Sans" panose="020B0502020104020203"/>
                </a:rPr>
                <a:t>MRONJ</a:t>
              </a:r>
              <a:r>
                <a:rPr kumimoji="0" lang="zh-CN" altLang="en-US" sz="1000" b="1" i="0" u="none" strike="noStrike" kern="1200" cap="none" spc="0" normalizeH="0" baseline="0" noProof="0">
                  <a:ln>
                    <a:noFill/>
                  </a:ln>
                  <a:solidFill>
                    <a:srgbClr val="000000">
                      <a:lumMod val="65000"/>
                      <a:lumOff val="35000"/>
                    </a:srgbClr>
                  </a:solidFill>
                  <a:effectLst/>
                  <a:uLnTx/>
                  <a:uFillTx/>
                  <a:latin typeface="微软雅黑"/>
                  <a:ea typeface="微软雅黑"/>
                  <a:cs typeface="+mn-cs"/>
                  <a:sym typeface="Gill Sans" panose="020B0502020104020203"/>
                </a:rPr>
                <a:t>的比例（</a:t>
              </a:r>
              <a:r>
                <a:rPr kumimoji="0" lang="en-US" altLang="zh-CN" sz="1000" b="1" i="0" u="none" strike="noStrike" kern="1200" cap="none" spc="0" normalizeH="0" baseline="0" noProof="0">
                  <a:ln>
                    <a:noFill/>
                  </a:ln>
                  <a:solidFill>
                    <a:srgbClr val="000000">
                      <a:lumMod val="65000"/>
                      <a:lumOff val="35000"/>
                    </a:srgbClr>
                  </a:solidFill>
                  <a:effectLst/>
                  <a:uLnTx/>
                  <a:uFillTx/>
                  <a:latin typeface="微软雅黑"/>
                  <a:ea typeface="微软雅黑"/>
                  <a:cs typeface="+mn-cs"/>
                  <a:sym typeface="Gill Sans" panose="020B0502020104020203"/>
                </a:rPr>
                <a:t>%</a:t>
              </a:r>
              <a:r>
                <a:rPr kumimoji="0" lang="zh-CN" altLang="en-US" sz="1000" b="1" i="0" u="none" strike="noStrike" kern="1200" cap="none" spc="0" normalizeH="0" baseline="0" noProof="0">
                  <a:ln>
                    <a:noFill/>
                  </a:ln>
                  <a:solidFill>
                    <a:srgbClr val="000000">
                      <a:lumMod val="65000"/>
                      <a:lumOff val="35000"/>
                    </a:srgbClr>
                  </a:solidFill>
                  <a:effectLst/>
                  <a:uLnTx/>
                  <a:uFillTx/>
                  <a:latin typeface="微软雅黑"/>
                  <a:ea typeface="微软雅黑"/>
                  <a:cs typeface="+mn-cs"/>
                  <a:sym typeface="Gill Sans" panose="020B0502020104020203"/>
                </a:rPr>
                <a:t>）</a:t>
              </a:r>
            </a:p>
          </p:txBody>
        </p:sp>
      </p:grpSp>
      <p:grpSp>
        <p:nvGrpSpPr>
          <p:cNvPr id="6" name="组合 5">
            <a:extLst>
              <a:ext uri="{FF2B5EF4-FFF2-40B4-BE49-F238E27FC236}">
                <a16:creationId xmlns:a16="http://schemas.microsoft.com/office/drawing/2014/main" id="{A95CAFB9-D021-7ABA-C41E-F459A59557B9}"/>
              </a:ext>
            </a:extLst>
          </p:cNvPr>
          <p:cNvGrpSpPr/>
          <p:nvPr/>
        </p:nvGrpSpPr>
        <p:grpSpPr>
          <a:xfrm>
            <a:off x="326840" y="1016000"/>
            <a:ext cx="11538321" cy="999957"/>
            <a:chOff x="1326474" y="2505242"/>
            <a:chExt cx="9257993" cy="1937859"/>
          </a:xfrm>
        </p:grpSpPr>
        <p:sp>
          <p:nvSpPr>
            <p:cNvPr id="7" name="矩形: 圆角 6">
              <a:extLst>
                <a:ext uri="{FF2B5EF4-FFF2-40B4-BE49-F238E27FC236}">
                  <a16:creationId xmlns:a16="http://schemas.microsoft.com/office/drawing/2014/main" id="{902C01BC-2755-E171-806B-114AB4E672CE}"/>
                </a:ext>
              </a:extLst>
            </p:cNvPr>
            <p:cNvSpPr/>
            <p:nvPr/>
          </p:nvSpPr>
          <p:spPr>
            <a:xfrm>
              <a:off x="1352728" y="2547135"/>
              <a:ext cx="9231739" cy="1895966"/>
            </a:xfrm>
            <a:prstGeom prst="roundRect">
              <a:avLst>
                <a:gd name="adj" fmla="val 2106"/>
              </a:avLst>
            </a:prstGeom>
            <a:solidFill>
              <a:srgbClr val="EA6F3F">
                <a:alpha val="63000"/>
              </a:srgbClr>
            </a:solidFill>
            <a:ln w="9525">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sym typeface="Calibri" panose="020F0502020204030204" pitchFamily="34" charset="0"/>
              </a:endParaRPr>
            </a:p>
          </p:txBody>
        </p:sp>
        <p:sp>
          <p:nvSpPr>
            <p:cNvPr id="8" name="矩形: 圆角 7">
              <a:extLst>
                <a:ext uri="{FF2B5EF4-FFF2-40B4-BE49-F238E27FC236}">
                  <a16:creationId xmlns:a16="http://schemas.microsoft.com/office/drawing/2014/main" id="{ADB35C45-7998-BDAA-2CF8-53440330B99A}"/>
                </a:ext>
              </a:extLst>
            </p:cNvPr>
            <p:cNvSpPr/>
            <p:nvPr/>
          </p:nvSpPr>
          <p:spPr>
            <a:xfrm>
              <a:off x="1326474" y="2505242"/>
              <a:ext cx="9216000" cy="1842068"/>
            </a:xfrm>
            <a:prstGeom prst="roundRect">
              <a:avLst>
                <a:gd name="adj" fmla="val 2106"/>
              </a:avLst>
            </a:prstGeom>
            <a:solidFill>
              <a:schemeClr val="bg1"/>
            </a:solidFill>
            <a:ln w="12700">
              <a:gradFill flip="none" rotWithShape="1">
                <a:gsLst>
                  <a:gs pos="52000">
                    <a:srgbClr val="FFFFFF"/>
                  </a:gs>
                  <a:gs pos="0">
                    <a:schemeClr val="accent2">
                      <a:lumMod val="40000"/>
                      <a:lumOff val="60000"/>
                    </a:schemeClr>
                  </a:gs>
                  <a:gs pos="100000">
                    <a:srgbClr val="FFFFFF"/>
                  </a:gs>
                </a:gsLst>
                <a:lin ang="4800000" scaled="0"/>
                <a:tileRect/>
              </a:gradFill>
              <a:prstDash val="solid"/>
            </a:ln>
          </p:spPr>
          <p:style>
            <a:lnRef idx="2">
              <a:schemeClr val="accent1">
                <a:shade val="50000"/>
              </a:schemeClr>
            </a:lnRef>
            <a:fillRef idx="1">
              <a:schemeClr val="accent1"/>
            </a:fillRef>
            <a:effectRef idx="0">
              <a:schemeClr val="accent1"/>
            </a:effectRef>
            <a:fontRef idx="minor">
              <a:schemeClr val="lt1"/>
            </a:fontRef>
          </p:style>
          <p:txBody>
            <a:bodyPr lIns="108000" tIns="0" rIns="108000" bIns="0"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252000" marR="0" lvl="0" indent="-252000" algn="l" defTabSz="914400" rtl="0" eaLnBrk="1" fontAlgn="auto" latinLnBrk="0" hangingPunct="1">
                <a:lnSpc>
                  <a:spcPct val="130000"/>
                </a:lnSpc>
                <a:spcBef>
                  <a:spcPts val="0"/>
                </a:spcBef>
                <a:spcAft>
                  <a:spcPts val="300"/>
                </a:spcAft>
                <a:buClr>
                  <a:srgbClr val="F26649"/>
                </a:buClr>
                <a:buSzTx/>
                <a:buFont typeface="Wingdings" panose="05000000000000000000" pitchFamily="2" charset="2"/>
                <a:buChar char="Ø"/>
                <a:tabLst/>
                <a:defRPr/>
              </a:pPr>
              <a:r>
                <a:rPr kumimoji="0" lang="zh-CN" altLang="en-US" sz="1500" b="0" i="0" u="none" strike="noStrike" kern="100" cap="none" spc="0" normalizeH="0" baseline="0" noProof="0" dirty="0">
                  <a:ln>
                    <a:noFill/>
                  </a:ln>
                  <a:solidFill>
                    <a:srgbClr val="404040"/>
                  </a:solidFill>
                  <a:effectLst/>
                  <a:uLnTx/>
                  <a:uFillTx/>
                  <a:latin typeface="微软雅黑" panose="020B0503020204020204" charset="-122"/>
                  <a:ea typeface="微软雅黑" panose="020B0503020204020204" charset="-122"/>
                  <a:cs typeface="+mn-cs"/>
                  <a:sym typeface="+mn-lt"/>
                </a:rPr>
                <a:t>双膦酸盐：半衰期最长可达</a:t>
              </a:r>
              <a:r>
                <a:rPr kumimoji="0" lang="en-US" altLang="zh-CN" sz="1500" b="0" i="0" u="none" strike="noStrike" kern="100" cap="none" spc="0" normalizeH="0" baseline="0" noProof="0" dirty="0">
                  <a:ln>
                    <a:noFill/>
                  </a:ln>
                  <a:solidFill>
                    <a:srgbClr val="404040"/>
                  </a:solidFill>
                  <a:effectLst/>
                  <a:uLnTx/>
                  <a:uFillTx/>
                  <a:latin typeface="微软雅黑" panose="020B0503020204020204" charset="-122"/>
                  <a:ea typeface="微软雅黑" panose="020B0503020204020204" charset="-122"/>
                  <a:cs typeface="+mn-cs"/>
                  <a:sym typeface="+mn-lt"/>
                </a:rPr>
                <a:t>10</a:t>
              </a:r>
              <a:r>
                <a:rPr kumimoji="0" lang="zh-CN" altLang="en-US" sz="1500" b="0" i="0" u="none" strike="noStrike" kern="100" cap="none" spc="0" normalizeH="0" baseline="0" noProof="0" dirty="0">
                  <a:ln>
                    <a:noFill/>
                  </a:ln>
                  <a:solidFill>
                    <a:srgbClr val="404040"/>
                  </a:solidFill>
                  <a:effectLst/>
                  <a:uLnTx/>
                  <a:uFillTx/>
                  <a:latin typeface="微软雅黑" panose="020B0503020204020204" charset="-122"/>
                  <a:ea typeface="微软雅黑" panose="020B0503020204020204" charset="-122"/>
                  <a:cs typeface="+mn-cs"/>
                  <a:sym typeface="+mn-lt"/>
                </a:rPr>
                <a:t>年，可长期沉积在骨骼中，</a:t>
              </a:r>
              <a:r>
                <a:rPr kumimoji="0" lang="en-US" altLang="zh-CN" sz="1500" b="0" i="0" u="none" strike="noStrike" kern="100" cap="none" spc="0" normalizeH="0" baseline="0" noProof="0" dirty="0">
                  <a:ln>
                    <a:noFill/>
                  </a:ln>
                  <a:solidFill>
                    <a:srgbClr val="404040"/>
                  </a:solidFill>
                  <a:effectLst/>
                  <a:uLnTx/>
                  <a:uFillTx/>
                  <a:latin typeface="微软雅黑" panose="020B0503020204020204" charset="-122"/>
                  <a:ea typeface="微软雅黑" panose="020B0503020204020204" charset="-122"/>
                  <a:cs typeface="+mn-cs"/>
                  <a:sym typeface="+mn-lt"/>
                </a:rPr>
                <a:t>ONJ</a:t>
              </a:r>
              <a:r>
                <a:rPr kumimoji="0" lang="zh-CN" altLang="en-US" sz="1500" b="0" i="0" u="none" strike="noStrike" kern="100" cap="none" spc="0" normalizeH="0" baseline="0" noProof="0" dirty="0">
                  <a:ln>
                    <a:noFill/>
                  </a:ln>
                  <a:solidFill>
                    <a:srgbClr val="404040"/>
                  </a:solidFill>
                  <a:effectLst/>
                  <a:uLnTx/>
                  <a:uFillTx/>
                  <a:latin typeface="微软雅黑" panose="020B0503020204020204" charset="-122"/>
                  <a:ea typeface="微软雅黑" panose="020B0503020204020204" charset="-122"/>
                  <a:cs typeface="+mn-cs"/>
                  <a:sym typeface="+mn-lt"/>
                </a:rPr>
                <a:t>等问题管理难度大</a:t>
              </a:r>
            </a:p>
            <a:p>
              <a:pPr marL="252000" marR="0" lvl="0" indent="-252000" algn="l" defTabSz="914400" rtl="0" eaLnBrk="1" fontAlgn="auto" latinLnBrk="0" hangingPunct="1">
                <a:lnSpc>
                  <a:spcPct val="130000"/>
                </a:lnSpc>
                <a:spcBef>
                  <a:spcPts val="0"/>
                </a:spcBef>
                <a:spcAft>
                  <a:spcPts val="300"/>
                </a:spcAft>
                <a:buClr>
                  <a:srgbClr val="F26649"/>
                </a:buClr>
                <a:buSzTx/>
                <a:buFont typeface="Wingdings" panose="05000000000000000000" pitchFamily="2" charset="2"/>
                <a:buChar char="Ø"/>
                <a:tabLst/>
                <a:defRPr/>
              </a:pPr>
              <a:r>
                <a:rPr kumimoji="0" lang="zh-CN" altLang="en-US" sz="1500" b="0" i="0" u="none" strike="noStrike" kern="100" cap="none" spc="0" normalizeH="0" baseline="0" noProof="0" dirty="0">
                  <a:ln>
                    <a:noFill/>
                  </a:ln>
                  <a:solidFill>
                    <a:srgbClr val="404040"/>
                  </a:solidFill>
                  <a:effectLst/>
                  <a:uLnTx/>
                  <a:uFillTx/>
                  <a:latin typeface="微软雅黑" panose="020B0503020204020204" charset="-122"/>
                  <a:ea typeface="微软雅黑" panose="020B0503020204020204" charset="-122"/>
                  <a:cs typeface="+mn-cs"/>
                  <a:sym typeface="+mn-lt"/>
                </a:rPr>
                <a:t>地舒单抗：半衰期约</a:t>
              </a:r>
              <a:r>
                <a:rPr kumimoji="0" lang="en-US" altLang="zh-CN" sz="1500" b="0" i="0" u="none" strike="noStrike" kern="100" cap="none" spc="0" normalizeH="0" baseline="0" noProof="0" dirty="0">
                  <a:ln>
                    <a:noFill/>
                  </a:ln>
                  <a:solidFill>
                    <a:srgbClr val="404040"/>
                  </a:solidFill>
                  <a:effectLst/>
                  <a:uLnTx/>
                  <a:uFillTx/>
                  <a:latin typeface="微软雅黑" panose="020B0503020204020204" charset="-122"/>
                  <a:ea typeface="微软雅黑" panose="020B0503020204020204" charset="-122"/>
                  <a:cs typeface="+mn-cs"/>
                  <a:sym typeface="+mn-lt"/>
                </a:rPr>
                <a:t>28</a:t>
              </a:r>
              <a:r>
                <a:rPr kumimoji="0" lang="zh-CN" altLang="en-US" sz="1500" b="0" i="0" u="none" strike="noStrike" kern="100" cap="none" spc="0" normalizeH="0" baseline="0" noProof="0" dirty="0">
                  <a:ln>
                    <a:noFill/>
                  </a:ln>
                  <a:solidFill>
                    <a:srgbClr val="404040"/>
                  </a:solidFill>
                  <a:effectLst/>
                  <a:uLnTx/>
                  <a:uFillTx/>
                  <a:latin typeface="微软雅黑" panose="020B0503020204020204" charset="-122"/>
                  <a:ea typeface="微软雅黑" panose="020B0503020204020204" charset="-122"/>
                  <a:cs typeface="+mn-cs"/>
                  <a:sym typeface="+mn-lt"/>
                </a:rPr>
                <a:t>天，停药后作用可逆、影响消除快，</a:t>
              </a:r>
              <a:r>
                <a:rPr kumimoji="0" lang="en-US" altLang="zh-CN" sz="1500" b="0" i="0" u="none" strike="noStrike" kern="100" cap="none" spc="0" normalizeH="0" baseline="0" noProof="0" dirty="0">
                  <a:ln>
                    <a:noFill/>
                  </a:ln>
                  <a:solidFill>
                    <a:srgbClr val="404040"/>
                  </a:solidFill>
                  <a:effectLst/>
                  <a:uLnTx/>
                  <a:uFillTx/>
                  <a:latin typeface="微软雅黑" panose="020B0503020204020204" charset="-122"/>
                  <a:ea typeface="微软雅黑" panose="020B0503020204020204" charset="-122"/>
                  <a:cs typeface="+mn-cs"/>
                  <a:sym typeface="+mn-lt"/>
                </a:rPr>
                <a:t>ONJ</a:t>
              </a:r>
              <a:r>
                <a:rPr kumimoji="0" lang="zh-CN" altLang="en-US" sz="1500" b="0" i="0" u="none" strike="noStrike" kern="100" cap="none" spc="0" normalizeH="0" baseline="0" noProof="0" dirty="0">
                  <a:ln>
                    <a:noFill/>
                  </a:ln>
                  <a:solidFill>
                    <a:srgbClr val="404040"/>
                  </a:solidFill>
                  <a:effectLst/>
                  <a:uLnTx/>
                  <a:uFillTx/>
                  <a:latin typeface="微软雅黑" panose="020B0503020204020204" charset="-122"/>
                  <a:ea typeface="微软雅黑" panose="020B0503020204020204" charset="-122"/>
                  <a:cs typeface="+mn-cs"/>
                  <a:sym typeface="+mn-lt"/>
                </a:rPr>
                <a:t>等更易管理</a:t>
              </a:r>
            </a:p>
          </p:txBody>
        </p:sp>
      </p:grpSp>
    </p:spTree>
    <p:extLst>
      <p:ext uri="{BB962C8B-B14F-4D97-AF65-F5344CB8AC3E}">
        <p14:creationId xmlns:p14="http://schemas.microsoft.com/office/powerpoint/2010/main" val="6791504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712350-438F-8532-831E-7FB0E9E72187}"/>
            </a:ext>
          </a:extLst>
        </p:cNvPr>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8E7F67DB-7D54-4BB4-5907-AC12F8CAF6C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幻灯片" r:id="rId4" imgW="5715" imgH="5715" progId="TCLayout.ActiveDocument.1">
                  <p:embed/>
                </p:oleObj>
              </mc:Choice>
              <mc:Fallback>
                <p:oleObj name="think-cell 幻灯片" r:id="rId4" imgW="5715" imgH="5715" progId="TCLayout.ActiveDocument.1">
                  <p:embed/>
                  <p:pic>
                    <p:nvPicPr>
                      <p:cNvPr id="10" name="think-cell data - do not delete" hidden="1">
                        <a:extLst>
                          <a:ext uri="{FF2B5EF4-FFF2-40B4-BE49-F238E27FC236}">
                            <a16:creationId xmlns:a16="http://schemas.microsoft.com/office/drawing/2014/main" id="{8E7F67DB-7D54-4BB4-5907-AC12F8CAF6C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9" name="矩形: 圆角 18">
            <a:extLst>
              <a:ext uri="{FF2B5EF4-FFF2-40B4-BE49-F238E27FC236}">
                <a16:creationId xmlns:a16="http://schemas.microsoft.com/office/drawing/2014/main" id="{C2B6103C-1294-3121-2ED2-176C155E4C7C}"/>
              </a:ext>
            </a:extLst>
          </p:cNvPr>
          <p:cNvSpPr/>
          <p:nvPr/>
        </p:nvSpPr>
        <p:spPr>
          <a:xfrm>
            <a:off x="6096000" y="2653553"/>
            <a:ext cx="5591671" cy="3854823"/>
          </a:xfrm>
          <a:prstGeom prst="roundRect">
            <a:avLst>
              <a:gd name="adj" fmla="val 1782"/>
            </a:avLst>
          </a:prstGeom>
          <a:solidFill>
            <a:schemeClr val="lt1"/>
          </a:solidFill>
          <a:ln w="9525" cap="rnd">
            <a:gradFill>
              <a:gsLst>
                <a:gs pos="100000">
                  <a:schemeClr val="accent1"/>
                </a:gs>
                <a:gs pos="0">
                  <a:schemeClr val="accent1">
                    <a:alpha val="0"/>
                  </a:schemeClr>
                </a:gs>
              </a:gsLst>
              <a:lin ang="5400000" scaled="1"/>
            </a:gradFill>
            <a:round/>
          </a:ln>
          <a:effectLst>
            <a:outerShdw blurRad="63500" algn="ctr"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8" name="矩形: 圆角 17">
            <a:extLst>
              <a:ext uri="{FF2B5EF4-FFF2-40B4-BE49-F238E27FC236}">
                <a16:creationId xmlns:a16="http://schemas.microsoft.com/office/drawing/2014/main" id="{4601C662-F3AE-FEF0-74F3-C613790EB849}"/>
              </a:ext>
            </a:extLst>
          </p:cNvPr>
          <p:cNvSpPr/>
          <p:nvPr/>
        </p:nvSpPr>
        <p:spPr>
          <a:xfrm>
            <a:off x="371475" y="2671482"/>
            <a:ext cx="5591671" cy="3836894"/>
          </a:xfrm>
          <a:prstGeom prst="roundRect">
            <a:avLst>
              <a:gd name="adj" fmla="val 1782"/>
            </a:avLst>
          </a:prstGeom>
          <a:solidFill>
            <a:schemeClr val="lt1"/>
          </a:solidFill>
          <a:ln w="9525" cap="rnd">
            <a:gradFill>
              <a:gsLst>
                <a:gs pos="100000">
                  <a:schemeClr val="accent1"/>
                </a:gs>
                <a:gs pos="0">
                  <a:schemeClr val="accent1">
                    <a:alpha val="0"/>
                  </a:schemeClr>
                </a:gs>
              </a:gsLst>
              <a:lin ang="5400000" scaled="1"/>
            </a:gradFill>
            <a:round/>
          </a:ln>
          <a:effectLst>
            <a:outerShdw blurRad="63500" algn="ctr"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2" name="组合 1">
            <a:extLst>
              <a:ext uri="{FF2B5EF4-FFF2-40B4-BE49-F238E27FC236}">
                <a16:creationId xmlns:a16="http://schemas.microsoft.com/office/drawing/2014/main" id="{6B9C3B7A-1B67-564B-7599-A096DB1004DB}"/>
              </a:ext>
            </a:extLst>
          </p:cNvPr>
          <p:cNvGrpSpPr/>
          <p:nvPr/>
        </p:nvGrpSpPr>
        <p:grpSpPr>
          <a:xfrm>
            <a:off x="344580" y="1052513"/>
            <a:ext cx="11449050" cy="1562796"/>
            <a:chOff x="2344654" y="-1065046"/>
            <a:chExt cx="11449050" cy="1562796"/>
          </a:xfrm>
        </p:grpSpPr>
        <p:grpSp>
          <p:nvGrpSpPr>
            <p:cNvPr id="3" name="组合 2">
              <a:extLst>
                <a:ext uri="{FF2B5EF4-FFF2-40B4-BE49-F238E27FC236}">
                  <a16:creationId xmlns:a16="http://schemas.microsoft.com/office/drawing/2014/main" id="{704A8505-4B05-4131-BCD7-D5D038EC5794}"/>
                </a:ext>
              </a:extLst>
            </p:cNvPr>
            <p:cNvGrpSpPr/>
            <p:nvPr/>
          </p:nvGrpSpPr>
          <p:grpSpPr>
            <a:xfrm>
              <a:off x="2344654" y="-1065046"/>
              <a:ext cx="11449050" cy="1562796"/>
              <a:chOff x="2345753" y="-75725"/>
              <a:chExt cx="11449050" cy="830802"/>
            </a:xfrm>
          </p:grpSpPr>
          <p:sp>
            <p:nvSpPr>
              <p:cNvPr id="6" name="矩形 5">
                <a:extLst>
                  <a:ext uri="{FF2B5EF4-FFF2-40B4-BE49-F238E27FC236}">
                    <a16:creationId xmlns:a16="http://schemas.microsoft.com/office/drawing/2014/main" id="{3DA3D02E-B845-3B1B-3125-6D5C2679B5A5}"/>
                  </a:ext>
                </a:extLst>
              </p:cNvPr>
              <p:cNvSpPr/>
              <p:nvPr/>
            </p:nvSpPr>
            <p:spPr>
              <a:xfrm>
                <a:off x="2345753" y="-75725"/>
                <a:ext cx="11449050" cy="820568"/>
              </a:xfrm>
              <a:prstGeom prst="rect">
                <a:avLst/>
              </a:prstGeom>
              <a:gradFill>
                <a:gsLst>
                  <a:gs pos="0">
                    <a:schemeClr val="accent1">
                      <a:alpha val="10000"/>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37160" tIns="137160" rIns="137160" bIns="137160" rtlCol="0" anchor="ctr"/>
              <a:lstStyle/>
              <a:p>
                <a:pPr marL="172800" marR="0" lvl="0" algn="l" defTabSz="457200" rtl="0" eaLnBrk="1" fontAlgn="auto" latinLnBrk="0" hangingPunct="1">
                  <a:lnSpc>
                    <a:spcPct val="100000"/>
                  </a:lnSpc>
                  <a:spcBef>
                    <a:spcPts val="0"/>
                  </a:spcBef>
                  <a:spcAft>
                    <a:spcPts val="0"/>
                  </a:spcAft>
                  <a:buClrTx/>
                  <a:buSzTx/>
                  <a:tabLst/>
                  <a:defRPr/>
                </a:pPr>
                <a:endParaRPr lang="zh-CN" altLang="en-US" sz="1400" b="1"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endParaRPr>
              </a:p>
            </p:txBody>
          </p:sp>
          <p:cxnSp>
            <p:nvCxnSpPr>
              <p:cNvPr id="7" name="直接连接符 6">
                <a:extLst>
                  <a:ext uri="{FF2B5EF4-FFF2-40B4-BE49-F238E27FC236}">
                    <a16:creationId xmlns:a16="http://schemas.microsoft.com/office/drawing/2014/main" id="{4404AA61-6F03-5A34-97E3-BC51EABE93C5}"/>
                  </a:ext>
                </a:extLst>
              </p:cNvPr>
              <p:cNvCxnSpPr>
                <a:cxnSpLocks/>
              </p:cNvCxnSpPr>
              <p:nvPr/>
            </p:nvCxnSpPr>
            <p:spPr>
              <a:xfrm>
                <a:off x="2374962" y="-65491"/>
                <a:ext cx="0" cy="820568"/>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4" name="矩形: 圆角 3">
              <a:extLst>
                <a:ext uri="{FF2B5EF4-FFF2-40B4-BE49-F238E27FC236}">
                  <a16:creationId xmlns:a16="http://schemas.microsoft.com/office/drawing/2014/main" id="{2C14ACDB-DED8-E702-64B7-56283FD7E860}"/>
                </a:ext>
              </a:extLst>
            </p:cNvPr>
            <p:cNvSpPr/>
            <p:nvPr/>
          </p:nvSpPr>
          <p:spPr>
            <a:xfrm rot="2684045">
              <a:off x="2514432" y="-318041"/>
              <a:ext cx="117064" cy="117064"/>
            </a:xfrm>
            <a:prstGeom prst="roundRect">
              <a:avLst>
                <a:gd name="adj" fmla="val 33114"/>
              </a:avLst>
            </a:prstGeom>
            <a:ln w="31750">
              <a:solidFill>
                <a:schemeClr val="bg1"/>
              </a:solidFill>
            </a:ln>
            <a:effectLst>
              <a:outerShdw blurRad="292100" dist="127000" dir="5400000" sx="101000" sy="101000" algn="t" rotWithShape="0">
                <a:schemeClr val="accent1">
                  <a:alpha val="4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 name="矩形: 圆角 4">
              <a:extLst>
                <a:ext uri="{FF2B5EF4-FFF2-40B4-BE49-F238E27FC236}">
                  <a16:creationId xmlns:a16="http://schemas.microsoft.com/office/drawing/2014/main" id="{06412FA5-690B-3158-8AF8-B351912325F9}"/>
                </a:ext>
              </a:extLst>
            </p:cNvPr>
            <p:cNvSpPr/>
            <p:nvPr/>
          </p:nvSpPr>
          <p:spPr>
            <a:xfrm rot="2684045">
              <a:off x="2504807" y="-83892"/>
              <a:ext cx="117064" cy="117064"/>
            </a:xfrm>
            <a:prstGeom prst="roundRect">
              <a:avLst>
                <a:gd name="adj" fmla="val 33114"/>
              </a:avLst>
            </a:prstGeom>
            <a:ln w="31750">
              <a:solidFill>
                <a:schemeClr val="bg1"/>
              </a:solidFill>
            </a:ln>
            <a:effectLst>
              <a:outerShdw blurRad="292100" dist="127000" dir="5400000" sx="101000" sy="101000" algn="t" rotWithShape="0">
                <a:schemeClr val="accent1">
                  <a:alpha val="4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15" name="标题 14">
            <a:extLst>
              <a:ext uri="{FF2B5EF4-FFF2-40B4-BE49-F238E27FC236}">
                <a16:creationId xmlns:a16="http://schemas.microsoft.com/office/drawing/2014/main" id="{B6D02D8C-0616-C783-C576-B7FD85362EB9}"/>
              </a:ext>
            </a:extLst>
          </p:cNvPr>
          <p:cNvSpPr>
            <a:spLocks noGrp="1"/>
          </p:cNvSpPr>
          <p:nvPr>
            <p:ph type="title"/>
          </p:nvPr>
        </p:nvSpPr>
        <p:spPr>
          <a:xfrm>
            <a:off x="542926" y="115527"/>
            <a:ext cx="11172595" cy="726700"/>
          </a:xfrm>
        </p:spPr>
        <p:txBody>
          <a:bodyPr vert="horz"/>
          <a:lstStyle/>
          <a:p>
            <a:r>
              <a:rPr lang="zh-CN" altLang="en-US" dirty="0"/>
              <a:t>骨保护药物首选地舒单抗：至少使用</a:t>
            </a:r>
            <a:r>
              <a:rPr lang="en-US" altLang="zh-CN" dirty="0"/>
              <a:t>2</a:t>
            </a:r>
            <a:r>
              <a:rPr lang="zh-CN" altLang="en-US" dirty="0"/>
              <a:t>年患者</a:t>
            </a:r>
            <a:r>
              <a:rPr lang="en-US" altLang="zh-CN" dirty="0"/>
              <a:t>OS</a:t>
            </a:r>
            <a:r>
              <a:rPr lang="zh-CN" altLang="en-US" dirty="0"/>
              <a:t>明显获益</a:t>
            </a:r>
          </a:p>
        </p:txBody>
      </p:sp>
      <p:sp>
        <p:nvSpPr>
          <p:cNvPr id="64" name="内容占位符 63">
            <a:extLst>
              <a:ext uri="{FF2B5EF4-FFF2-40B4-BE49-F238E27FC236}">
                <a16:creationId xmlns:a16="http://schemas.microsoft.com/office/drawing/2014/main" id="{28706E48-32D3-5B5C-F27E-A1CEF3CB2171}"/>
              </a:ext>
            </a:extLst>
          </p:cNvPr>
          <p:cNvSpPr>
            <a:spLocks noGrp="1"/>
          </p:cNvSpPr>
          <p:nvPr>
            <p:ph idx="13"/>
          </p:nvPr>
        </p:nvSpPr>
        <p:spPr>
          <a:xfrm>
            <a:off x="384968" y="6650107"/>
            <a:ext cx="11422063" cy="157887"/>
          </a:xfrm>
        </p:spPr>
        <p:txBody>
          <a:bodyPr/>
          <a:lstStyle/>
          <a:p>
            <a:pPr marL="0" indent="0">
              <a:buNone/>
            </a:pPr>
            <a:r>
              <a:rPr lang="en-US" altLang="zh-CN" dirty="0"/>
              <a:t>Ernesto Zecca et al. Breast. 2025 Dec:84:104596.</a:t>
            </a:r>
          </a:p>
        </p:txBody>
      </p:sp>
      <p:sp>
        <p:nvSpPr>
          <p:cNvPr id="28" name="文本框 27">
            <a:extLst>
              <a:ext uri="{FF2B5EF4-FFF2-40B4-BE49-F238E27FC236}">
                <a16:creationId xmlns:a16="http://schemas.microsoft.com/office/drawing/2014/main" id="{48FF4822-E824-2DCF-9281-3C0C0DF5CA4B}"/>
              </a:ext>
            </a:extLst>
          </p:cNvPr>
          <p:cNvSpPr txBox="1"/>
          <p:nvPr/>
        </p:nvSpPr>
        <p:spPr>
          <a:xfrm>
            <a:off x="462558" y="1179567"/>
            <a:ext cx="11174476" cy="1104148"/>
          </a:xfrm>
          <a:prstGeom prst="rect">
            <a:avLst/>
          </a:prstGeom>
          <a:noFill/>
        </p:spPr>
        <p:txBody>
          <a:bodyPr wrap="square">
            <a:spAutoFit/>
          </a:bodyPr>
          <a:lstStyle/>
          <a:p>
            <a:pPr lvl="0" algn="just">
              <a:lnSpc>
                <a:spcPct val="120000"/>
              </a:lnSpc>
              <a:defRPr/>
            </a:pPr>
            <a:r>
              <a:rPr kumimoji="0" lang="zh-CN" altLang="en-US" sz="1400" b="0" i="0" u="none" strike="noStrike" kern="1200" cap="none" spc="0" normalizeH="0" baseline="0" noProof="0" dirty="0">
                <a:ln>
                  <a:noFill/>
                </a:ln>
                <a:solidFill>
                  <a:prstClr val="black"/>
                </a:solidFill>
                <a:effectLst/>
                <a:uLnTx/>
                <a:uFillTx/>
                <a:latin typeface="Arial"/>
                <a:ea typeface="微软雅黑"/>
                <a:cs typeface="+mn-cs"/>
              </a:rPr>
              <a:t>一项意大利回顾性研究纳入了</a:t>
            </a:r>
            <a:r>
              <a:rPr kumimoji="0" lang="en-US" altLang="zh-CN" sz="1400" b="0" i="0" u="none" strike="noStrike" kern="1200" cap="none" spc="0" normalizeH="0" baseline="0" noProof="0" dirty="0">
                <a:ln>
                  <a:noFill/>
                </a:ln>
                <a:solidFill>
                  <a:prstClr val="black"/>
                </a:solidFill>
                <a:effectLst/>
                <a:uLnTx/>
                <a:uFillTx/>
                <a:latin typeface="Arial"/>
                <a:ea typeface="微软雅黑"/>
                <a:cs typeface="+mn-cs"/>
              </a:rPr>
              <a:t>2008-2023</a:t>
            </a:r>
            <a:r>
              <a:rPr kumimoji="0" lang="zh-CN" altLang="en-US" sz="1400" b="0" i="0" u="none" strike="noStrike" kern="1200" cap="none" spc="0" normalizeH="0" baseline="0" noProof="0" dirty="0">
                <a:ln>
                  <a:noFill/>
                </a:ln>
                <a:solidFill>
                  <a:prstClr val="black"/>
                </a:solidFill>
                <a:effectLst/>
                <a:uLnTx/>
                <a:uFillTx/>
                <a:latin typeface="Arial"/>
                <a:ea typeface="微软雅黑"/>
                <a:cs typeface="+mn-cs"/>
              </a:rPr>
              <a:t>年在国家肿瘤研究所</a:t>
            </a:r>
            <a:r>
              <a:rPr lang="zh-CN" altLang="en-US" sz="1400" dirty="0">
                <a:solidFill>
                  <a:prstClr val="black"/>
                </a:solidFill>
              </a:rPr>
              <a:t>治疗</a:t>
            </a:r>
            <a:r>
              <a:rPr kumimoji="0" lang="zh-CN" altLang="en-US" sz="1400" b="0" i="0" u="none" strike="noStrike" kern="1200" cap="none" spc="0" normalizeH="0" baseline="0" noProof="0" dirty="0">
                <a:ln>
                  <a:noFill/>
                </a:ln>
                <a:solidFill>
                  <a:prstClr val="black"/>
                </a:solidFill>
                <a:effectLst/>
                <a:uLnTx/>
                <a:uFillTx/>
                <a:latin typeface="Arial"/>
                <a:ea typeface="微软雅黑"/>
                <a:cs typeface="+mn-cs"/>
              </a:rPr>
              <a:t>的</a:t>
            </a:r>
            <a:r>
              <a:rPr kumimoji="0" lang="en-US" altLang="zh-CN" sz="1400" b="0" i="0" u="none" strike="noStrike" kern="1200" cap="none" spc="0" normalizeH="0" baseline="0" noProof="0" dirty="0">
                <a:ln>
                  <a:noFill/>
                </a:ln>
                <a:solidFill>
                  <a:prstClr val="black"/>
                </a:solidFill>
                <a:effectLst/>
                <a:uLnTx/>
                <a:uFillTx/>
                <a:latin typeface="Arial"/>
                <a:ea typeface="微软雅黑"/>
                <a:cs typeface="+mn-cs"/>
              </a:rPr>
              <a:t>355</a:t>
            </a:r>
            <a:r>
              <a:rPr kumimoji="0" lang="zh-CN" altLang="en-US" sz="1400" b="0" i="0" u="none" strike="noStrike" kern="1200" cap="none" spc="0" normalizeH="0" baseline="0" noProof="0" dirty="0">
                <a:ln>
                  <a:noFill/>
                </a:ln>
                <a:solidFill>
                  <a:prstClr val="black"/>
                </a:solidFill>
                <a:effectLst/>
                <a:uLnTx/>
                <a:uFillTx/>
                <a:latin typeface="Arial"/>
                <a:ea typeface="微软雅黑"/>
                <a:cs typeface="+mn-cs"/>
              </a:rPr>
              <a:t>名骨转移乳腺癌患者</a:t>
            </a:r>
            <a:r>
              <a:rPr lang="zh-CN" altLang="en-US" sz="1400" dirty="0">
                <a:solidFill>
                  <a:prstClr val="black"/>
                </a:solidFill>
                <a:latin typeface="Arial"/>
                <a:ea typeface="微软雅黑"/>
              </a:rPr>
              <a:t>。入组患者必须</a:t>
            </a:r>
            <a:r>
              <a:rPr kumimoji="0" lang="zh-CN" altLang="en-US" sz="1400" b="0" i="0" u="none" strike="noStrike" kern="1200" cap="none" spc="0" normalizeH="0" baseline="0" noProof="0" dirty="0">
                <a:ln>
                  <a:noFill/>
                </a:ln>
                <a:solidFill>
                  <a:prstClr val="black"/>
                </a:solidFill>
                <a:effectLst/>
                <a:uLnTx/>
                <a:uFillTx/>
                <a:latin typeface="Arial"/>
                <a:ea typeface="微软雅黑"/>
                <a:cs typeface="+mn-cs"/>
              </a:rPr>
              <a:t>接受</a:t>
            </a:r>
            <a:r>
              <a:rPr kumimoji="0" lang="zh-CN" altLang="en-US" sz="1400" b="1" i="0" u="none" strike="noStrike" kern="1200" cap="none" spc="0" normalizeH="0" baseline="0" noProof="0" dirty="0">
                <a:ln>
                  <a:noFill/>
                </a:ln>
                <a:solidFill>
                  <a:srgbClr val="EB6440"/>
                </a:solidFill>
                <a:effectLst/>
                <a:uLnTx/>
                <a:uFillTx/>
                <a:latin typeface="Arial"/>
                <a:ea typeface="微软雅黑"/>
                <a:cs typeface="+mn-cs"/>
              </a:rPr>
              <a:t>至少</a:t>
            </a:r>
            <a:r>
              <a:rPr kumimoji="0" lang="en-US" altLang="zh-CN" sz="1400" b="1" i="0" u="none" strike="noStrike" kern="1200" cap="none" spc="0" normalizeH="0" baseline="0" noProof="0" dirty="0">
                <a:ln>
                  <a:noFill/>
                </a:ln>
                <a:solidFill>
                  <a:srgbClr val="EB6440"/>
                </a:solidFill>
                <a:effectLst/>
                <a:uLnTx/>
                <a:uFillTx/>
                <a:latin typeface="Arial"/>
                <a:ea typeface="微软雅黑"/>
                <a:cs typeface="+mn-cs"/>
              </a:rPr>
              <a:t>24</a:t>
            </a:r>
            <a:r>
              <a:rPr kumimoji="0" lang="zh-CN" altLang="en-US" sz="1400" b="1" i="0" u="none" strike="noStrike" kern="1200" cap="none" spc="0" normalizeH="0" baseline="0" noProof="0" dirty="0">
                <a:ln>
                  <a:noFill/>
                </a:ln>
                <a:solidFill>
                  <a:srgbClr val="EB6440"/>
                </a:solidFill>
                <a:effectLst/>
                <a:uLnTx/>
                <a:uFillTx/>
                <a:latin typeface="Arial"/>
                <a:ea typeface="微软雅黑"/>
                <a:cs typeface="+mn-cs"/>
              </a:rPr>
              <a:t>个月</a:t>
            </a:r>
            <a:r>
              <a:rPr kumimoji="0" lang="zh-CN" altLang="en-US" sz="1400" b="0" i="0" u="none" strike="noStrike" kern="1200" cap="none" spc="0" normalizeH="0" baseline="0" noProof="0" dirty="0">
                <a:ln>
                  <a:noFill/>
                </a:ln>
                <a:solidFill>
                  <a:prstClr val="black"/>
                </a:solidFill>
                <a:effectLst/>
                <a:uLnTx/>
                <a:uFillTx/>
                <a:latin typeface="Arial"/>
                <a:ea typeface="微软雅黑"/>
                <a:cs typeface="+mn-cs"/>
              </a:rPr>
              <a:t>的唑来膦酸或地舒单抗治疗，并在</a:t>
            </a:r>
            <a:r>
              <a:rPr kumimoji="0" lang="en-US" altLang="zh-CN" sz="1400" b="0" i="0" u="none" strike="noStrike" kern="1200" cap="none" spc="0" normalizeH="0" baseline="0" noProof="0" dirty="0">
                <a:ln>
                  <a:noFill/>
                </a:ln>
                <a:solidFill>
                  <a:prstClr val="black"/>
                </a:solidFill>
                <a:effectLst/>
                <a:uLnTx/>
                <a:uFillTx/>
                <a:latin typeface="Arial"/>
                <a:ea typeface="微软雅黑"/>
                <a:cs typeface="+mn-cs"/>
              </a:rPr>
              <a:t>24</a:t>
            </a:r>
            <a:r>
              <a:rPr kumimoji="0" lang="zh-CN" altLang="en-US" sz="1400" b="0" i="0" u="none" strike="noStrike" kern="1200" cap="none" spc="0" normalizeH="0" baseline="0" noProof="0" dirty="0">
                <a:ln>
                  <a:noFill/>
                </a:ln>
                <a:solidFill>
                  <a:prstClr val="black"/>
                </a:solidFill>
                <a:effectLst/>
                <a:uLnTx/>
                <a:uFillTx/>
                <a:latin typeface="Arial"/>
                <a:ea typeface="微软雅黑"/>
                <a:cs typeface="+mn-cs"/>
              </a:rPr>
              <a:t>至</a:t>
            </a:r>
            <a:r>
              <a:rPr kumimoji="0" lang="en-US" altLang="zh-CN" sz="1400" b="0" i="0" u="none" strike="noStrike" kern="1200" cap="none" spc="0" normalizeH="0" baseline="0" noProof="0" dirty="0">
                <a:ln>
                  <a:noFill/>
                </a:ln>
                <a:solidFill>
                  <a:prstClr val="black"/>
                </a:solidFill>
                <a:effectLst/>
                <a:uLnTx/>
                <a:uFillTx/>
                <a:latin typeface="Arial"/>
                <a:ea typeface="微软雅黑"/>
                <a:cs typeface="+mn-cs"/>
              </a:rPr>
              <a:t>48</a:t>
            </a:r>
            <a:r>
              <a:rPr kumimoji="0" lang="zh-CN" altLang="en-US" sz="1400" b="0" i="0" u="none" strike="noStrike" kern="1200" cap="none" spc="0" normalizeH="0" baseline="0" noProof="0" dirty="0">
                <a:ln>
                  <a:noFill/>
                </a:ln>
                <a:solidFill>
                  <a:prstClr val="black"/>
                </a:solidFill>
                <a:effectLst/>
                <a:uLnTx/>
                <a:uFillTx/>
                <a:latin typeface="Arial"/>
                <a:ea typeface="微软雅黑"/>
                <a:cs typeface="+mn-cs"/>
              </a:rPr>
              <a:t>个月内至少进行了一次随访。</a:t>
            </a:r>
            <a:endParaRPr lang="en-US" altLang="zh-CN" sz="1400" dirty="0">
              <a:solidFill>
                <a:prstClr val="black"/>
              </a:solidFill>
              <a:latin typeface="Arial"/>
              <a:ea typeface="微软雅黑"/>
            </a:endParaRPr>
          </a:p>
          <a:p>
            <a:pPr marL="285750" lvl="0" indent="-285750" algn="just">
              <a:lnSpc>
                <a:spcPct val="120000"/>
              </a:lnSpc>
              <a:buFont typeface="Arial" panose="020B0604020202020204" pitchFamily="34" charset="0"/>
              <a:buChar char="•"/>
              <a:defRPr/>
            </a:pPr>
            <a:r>
              <a:rPr kumimoji="0" lang="zh-CN" altLang="en-US" sz="1400" b="1" i="0" u="none" strike="noStrike" kern="1200" cap="none" spc="0" normalizeH="0" baseline="0" noProof="0" dirty="0">
                <a:ln>
                  <a:noFill/>
                </a:ln>
                <a:solidFill>
                  <a:srgbClr val="EB6440"/>
                </a:solidFill>
                <a:effectLst/>
                <a:uLnTx/>
                <a:uFillTx/>
                <a:latin typeface="Arial"/>
                <a:ea typeface="微软雅黑"/>
                <a:cs typeface="+mn-cs"/>
              </a:rPr>
              <a:t>研究终点：</a:t>
            </a:r>
            <a:r>
              <a:rPr kumimoji="0" lang="en-US" altLang="zh-CN" sz="1400" b="0" i="0" u="none" strike="noStrike" kern="1200" cap="none" spc="0" normalizeH="0" baseline="0" noProof="0" dirty="0">
                <a:ln>
                  <a:noFill/>
                </a:ln>
                <a:solidFill>
                  <a:prstClr val="black"/>
                </a:solidFill>
                <a:effectLst/>
                <a:uLnTx/>
                <a:uFillTx/>
                <a:latin typeface="Arial"/>
                <a:ea typeface="微软雅黑"/>
                <a:cs typeface="+mn-cs"/>
              </a:rPr>
              <a:t>OS</a:t>
            </a:r>
            <a:r>
              <a:rPr lang="zh-CN" altLang="en-US" sz="1400" dirty="0">
                <a:solidFill>
                  <a:prstClr val="black"/>
                </a:solidFill>
                <a:latin typeface="Arial"/>
                <a:ea typeface="微软雅黑"/>
              </a:rPr>
              <a:t>、</a:t>
            </a:r>
            <a:r>
              <a:rPr kumimoji="0" lang="zh-CN" altLang="en-US" sz="1400" b="0" i="0" u="none" strike="noStrike" kern="1200" cap="none" spc="0" normalizeH="0" baseline="0" noProof="0" dirty="0">
                <a:ln>
                  <a:noFill/>
                </a:ln>
                <a:solidFill>
                  <a:prstClr val="black"/>
                </a:solidFill>
                <a:effectLst/>
                <a:uLnTx/>
                <a:uFillTx/>
                <a:latin typeface="Arial"/>
                <a:ea typeface="微软雅黑"/>
                <a:cs typeface="+mn-cs"/>
              </a:rPr>
              <a:t>安全性</a:t>
            </a:r>
            <a:r>
              <a:rPr lang="zh-CN" altLang="en-US" sz="1400" dirty="0">
                <a:solidFill>
                  <a:prstClr val="black"/>
                </a:solidFill>
                <a:latin typeface="Arial"/>
                <a:ea typeface="微软雅黑"/>
              </a:rPr>
              <a:t>、生活质量</a:t>
            </a:r>
            <a:r>
              <a:rPr kumimoji="0" lang="zh-CN" altLang="en-US" sz="1400" b="0" i="0" u="none" strike="noStrike" kern="1200" cap="none" spc="0" normalizeH="0" baseline="0" noProof="0" dirty="0">
                <a:ln>
                  <a:noFill/>
                </a:ln>
                <a:solidFill>
                  <a:prstClr val="black"/>
                </a:solidFill>
                <a:effectLst/>
                <a:uLnTx/>
                <a:uFillTx/>
                <a:latin typeface="Arial"/>
                <a:ea typeface="微软雅黑"/>
                <a:cs typeface="+mn-cs"/>
              </a:rPr>
              <a:t>等</a:t>
            </a:r>
            <a:endParaRPr kumimoji="0" lang="en-US" altLang="zh-CN" sz="1400" b="0" i="0" u="none" strike="noStrike" kern="1200" cap="none" spc="0" normalizeH="0" baseline="0" noProof="0" dirty="0">
              <a:ln>
                <a:noFill/>
              </a:ln>
              <a:solidFill>
                <a:prstClr val="black"/>
              </a:solidFill>
              <a:effectLst/>
              <a:uLnTx/>
              <a:uFillTx/>
              <a:latin typeface="Arial"/>
              <a:ea typeface="微软雅黑"/>
              <a:cs typeface="+mn-cs"/>
            </a:endParaRPr>
          </a:p>
          <a:p>
            <a:pPr marL="285750" lvl="0" indent="-285750" algn="just">
              <a:lnSpc>
                <a:spcPct val="120000"/>
              </a:lnSpc>
              <a:buFont typeface="Arial" panose="020B0604020202020204" pitchFamily="34" charset="0"/>
              <a:buChar char="•"/>
              <a:defRPr/>
            </a:pPr>
            <a:r>
              <a:rPr kumimoji="0" lang="zh-CN" altLang="en-US" sz="1400" b="1" i="0" u="none" strike="noStrike" kern="1200" cap="none" spc="0" normalizeH="0" baseline="0" noProof="0" dirty="0">
                <a:ln>
                  <a:noFill/>
                </a:ln>
                <a:solidFill>
                  <a:srgbClr val="EB6440"/>
                </a:solidFill>
                <a:effectLst/>
                <a:uLnTx/>
                <a:uFillTx/>
                <a:latin typeface="Arial"/>
                <a:ea typeface="微软雅黑"/>
                <a:cs typeface="+mn-cs"/>
              </a:rPr>
              <a:t>研究结果：</a:t>
            </a:r>
            <a:r>
              <a:rPr kumimoji="0" lang="zh-CN" altLang="en-US" sz="1400" i="0" u="none" strike="noStrike" kern="1200" cap="none" spc="0" normalizeH="0" baseline="0" noProof="0" dirty="0">
                <a:ln>
                  <a:noFill/>
                </a:ln>
                <a:effectLst/>
                <a:uLnTx/>
                <a:uFillTx/>
                <a:latin typeface="Arial"/>
                <a:ea typeface="微软雅黑"/>
                <a:cs typeface="+mn-cs"/>
              </a:rPr>
              <a:t>在入组基线更差的情况下，</a:t>
            </a:r>
            <a:r>
              <a:rPr lang="zh-CN" altLang="en-US" sz="1400" b="1" dirty="0">
                <a:solidFill>
                  <a:srgbClr val="EB6440"/>
                </a:solidFill>
              </a:rPr>
              <a:t>至少使用</a:t>
            </a:r>
            <a:r>
              <a:rPr lang="en-US" altLang="zh-CN" sz="1400" b="1" dirty="0">
                <a:solidFill>
                  <a:srgbClr val="EB6440"/>
                </a:solidFill>
              </a:rPr>
              <a:t>2</a:t>
            </a:r>
            <a:r>
              <a:rPr lang="zh-CN" altLang="en-US" sz="1400" b="1" dirty="0">
                <a:solidFill>
                  <a:srgbClr val="EB6440"/>
                </a:solidFill>
              </a:rPr>
              <a:t>年</a:t>
            </a:r>
            <a:r>
              <a:rPr kumimoji="0" lang="zh-CN" altLang="en-US" sz="1400" b="1" i="0" u="none" strike="noStrike" kern="1200" cap="none" spc="0" normalizeH="0" baseline="0" noProof="0" dirty="0">
                <a:ln>
                  <a:noFill/>
                </a:ln>
                <a:solidFill>
                  <a:srgbClr val="EB6440"/>
                </a:solidFill>
                <a:effectLst/>
                <a:uLnTx/>
                <a:uFillTx/>
                <a:latin typeface="Arial"/>
                <a:ea typeface="微软雅黑"/>
                <a:cs typeface="+mn-cs"/>
              </a:rPr>
              <a:t>地舒单抗 </a:t>
            </a:r>
            <a:r>
              <a:rPr lang="en-US" altLang="zh-CN" sz="1400" b="1" dirty="0">
                <a:solidFill>
                  <a:srgbClr val="EB6440"/>
                </a:solidFill>
                <a:latin typeface="Arial"/>
                <a:ea typeface="微软雅黑"/>
              </a:rPr>
              <a:t>vs. </a:t>
            </a:r>
            <a:r>
              <a:rPr lang="zh-CN" altLang="en-US" sz="1400" b="1" dirty="0">
                <a:solidFill>
                  <a:srgbClr val="EB6440"/>
                </a:solidFill>
                <a:latin typeface="Arial"/>
                <a:ea typeface="微软雅黑"/>
              </a:rPr>
              <a:t>唑来磷酸有明显</a:t>
            </a:r>
            <a:r>
              <a:rPr lang="en-US" altLang="zh-CN" sz="1400" b="1" dirty="0">
                <a:solidFill>
                  <a:srgbClr val="EB6440"/>
                </a:solidFill>
                <a:latin typeface="Arial"/>
                <a:ea typeface="微软雅黑"/>
              </a:rPr>
              <a:t>OS</a:t>
            </a:r>
            <a:r>
              <a:rPr lang="zh-CN" altLang="en-US" sz="1400" b="1" dirty="0">
                <a:solidFill>
                  <a:srgbClr val="EB6440"/>
                </a:solidFill>
                <a:latin typeface="Arial"/>
                <a:ea typeface="微软雅黑"/>
              </a:rPr>
              <a:t>获益</a:t>
            </a:r>
            <a:r>
              <a:rPr lang="zh-CN" altLang="en-US" sz="1400" dirty="0">
                <a:solidFill>
                  <a:prstClr val="black"/>
                </a:solidFill>
                <a:latin typeface="Arial"/>
                <a:ea typeface="微软雅黑"/>
              </a:rPr>
              <a:t>（</a:t>
            </a:r>
            <a:r>
              <a:rPr lang="en-US" altLang="zh-CN" sz="1400" dirty="0" err="1">
                <a:solidFill>
                  <a:prstClr val="black"/>
                </a:solidFill>
                <a:latin typeface="Arial"/>
                <a:ea typeface="微软雅黑"/>
              </a:rPr>
              <a:t>mOS</a:t>
            </a:r>
            <a:r>
              <a:rPr kumimoji="0" lang="zh-CN" altLang="en-US" sz="1400" b="0" i="0" u="none" strike="noStrike" kern="1200" cap="none" spc="0" normalizeH="0" baseline="0" noProof="0" dirty="0">
                <a:ln>
                  <a:noFill/>
                </a:ln>
                <a:solidFill>
                  <a:prstClr val="black"/>
                </a:solidFill>
                <a:effectLst/>
                <a:uLnTx/>
                <a:uFillTx/>
                <a:latin typeface="Arial"/>
                <a:ea typeface="微软雅黑"/>
                <a:cs typeface="+mn-cs"/>
              </a:rPr>
              <a:t>：</a:t>
            </a:r>
            <a:r>
              <a:rPr kumimoji="0" lang="en-US" altLang="zh-CN" sz="1400" b="0" i="0" u="none" strike="noStrike" kern="1200" cap="none" spc="0" normalizeH="0" baseline="0" noProof="0" dirty="0">
                <a:ln>
                  <a:noFill/>
                </a:ln>
                <a:solidFill>
                  <a:prstClr val="black"/>
                </a:solidFill>
                <a:effectLst/>
                <a:uLnTx/>
                <a:uFillTx/>
                <a:latin typeface="Arial"/>
                <a:ea typeface="微软雅黑"/>
                <a:cs typeface="+mn-cs"/>
              </a:rPr>
              <a:t>35.8 m vs 29.9 m</a:t>
            </a:r>
            <a:r>
              <a:rPr kumimoji="0" lang="zh-CN" altLang="en-US" sz="1400" b="0" i="0" u="none" strike="noStrike" kern="1200" cap="none" spc="0" normalizeH="0" baseline="0" noProof="0" dirty="0">
                <a:ln>
                  <a:noFill/>
                </a:ln>
                <a:solidFill>
                  <a:prstClr val="black"/>
                </a:solidFill>
                <a:effectLst/>
                <a:uLnTx/>
                <a:uFillTx/>
                <a:latin typeface="Arial"/>
                <a:ea typeface="微软雅黑"/>
                <a:cs typeface="+mn-cs"/>
              </a:rPr>
              <a:t>）</a:t>
            </a:r>
            <a:endParaRPr kumimoji="0" lang="en-US" altLang="zh-CN" sz="1400" b="0" i="0" u="none" strike="noStrike" kern="1200" cap="none" spc="0" normalizeH="0" baseline="0" noProof="0" dirty="0">
              <a:ln>
                <a:noFill/>
              </a:ln>
              <a:solidFill>
                <a:prstClr val="black"/>
              </a:solidFill>
              <a:effectLst/>
              <a:uLnTx/>
              <a:uFillTx/>
              <a:latin typeface="Arial"/>
              <a:ea typeface="微软雅黑"/>
              <a:cs typeface="+mn-cs"/>
            </a:endParaRPr>
          </a:p>
        </p:txBody>
      </p:sp>
      <p:pic>
        <p:nvPicPr>
          <p:cNvPr id="30" name="图片 29" descr="图表, 折线图&#10;&#10;AI 生成的内容可能不正确。">
            <a:extLst>
              <a:ext uri="{FF2B5EF4-FFF2-40B4-BE49-F238E27FC236}">
                <a16:creationId xmlns:a16="http://schemas.microsoft.com/office/drawing/2014/main" id="{9C37B64E-1132-C8A0-17D5-0E315728D142}"/>
              </a:ext>
            </a:extLst>
          </p:cNvPr>
          <p:cNvPicPr>
            <a:picLocks noChangeAspect="1"/>
          </p:cNvPicPr>
          <p:nvPr/>
        </p:nvPicPr>
        <p:blipFill>
          <a:blip r:embed="rId6"/>
          <a:stretch>
            <a:fillRect/>
          </a:stretch>
        </p:blipFill>
        <p:spPr>
          <a:xfrm>
            <a:off x="6242378" y="3108447"/>
            <a:ext cx="5422105" cy="3360178"/>
          </a:xfrm>
          <a:prstGeom prst="rect">
            <a:avLst/>
          </a:prstGeom>
        </p:spPr>
      </p:pic>
      <p:sp>
        <p:nvSpPr>
          <p:cNvPr id="33" name="文本框 32">
            <a:extLst>
              <a:ext uri="{FF2B5EF4-FFF2-40B4-BE49-F238E27FC236}">
                <a16:creationId xmlns:a16="http://schemas.microsoft.com/office/drawing/2014/main" id="{D478B864-7B14-179E-0E6A-C3998AB50590}"/>
              </a:ext>
            </a:extLst>
          </p:cNvPr>
          <p:cNvSpPr txBox="1"/>
          <p:nvPr/>
        </p:nvSpPr>
        <p:spPr>
          <a:xfrm>
            <a:off x="6242378" y="2750905"/>
            <a:ext cx="5422105" cy="307777"/>
          </a:xfrm>
          <a:prstGeom prst="rect">
            <a:avLst/>
          </a:prstGeom>
          <a:noFill/>
        </p:spPr>
        <p:txBody>
          <a:bodyPr wrap="square" rtlCol="0">
            <a:spAutoFit/>
          </a:bodyPr>
          <a:lstStyle/>
          <a:p>
            <a:pPr lvl="0" algn="ctr">
              <a:defRPr/>
            </a:pPr>
            <a:r>
              <a:rPr kumimoji="0" lang="zh-CN" altLang="en-US" sz="1400" b="1" i="0" u="none" strike="noStrike" kern="1200" cap="none" spc="0" normalizeH="0" baseline="0" noProof="0" dirty="0">
                <a:ln>
                  <a:noFill/>
                </a:ln>
                <a:solidFill>
                  <a:prstClr val="black"/>
                </a:solidFill>
                <a:effectLst/>
                <a:uLnTx/>
                <a:uFillTx/>
                <a:latin typeface="Arial"/>
                <a:ea typeface="微软雅黑"/>
                <a:cs typeface="+mn-cs"/>
              </a:rPr>
              <a:t>不同</a:t>
            </a:r>
            <a:r>
              <a:rPr kumimoji="0" lang="en-US" altLang="zh-CN" sz="1400" b="1" i="0" u="none" strike="noStrike" kern="1200" cap="none" spc="0" normalizeH="0" baseline="0" noProof="0" dirty="0">
                <a:ln>
                  <a:noFill/>
                </a:ln>
                <a:solidFill>
                  <a:prstClr val="black"/>
                </a:solidFill>
                <a:effectLst/>
                <a:uLnTx/>
                <a:uFillTx/>
                <a:latin typeface="Arial"/>
                <a:ea typeface="微软雅黑"/>
                <a:cs typeface="+mn-cs"/>
              </a:rPr>
              <a:t>BTA</a:t>
            </a:r>
            <a:r>
              <a:rPr kumimoji="0" lang="zh-CN" altLang="en-US" sz="1400" b="1" i="0" u="none" strike="noStrike" kern="1200" cap="none" spc="0" normalizeH="0" baseline="0" noProof="0" dirty="0">
                <a:ln>
                  <a:noFill/>
                </a:ln>
                <a:solidFill>
                  <a:prstClr val="black"/>
                </a:solidFill>
                <a:effectLst/>
                <a:uLnTx/>
                <a:uFillTx/>
                <a:latin typeface="Arial"/>
                <a:ea typeface="微软雅黑"/>
                <a:cs typeface="+mn-cs"/>
              </a:rPr>
              <a:t>治疗组</a:t>
            </a:r>
            <a:r>
              <a:rPr kumimoji="0" lang="en-US" altLang="zh-CN" sz="1400" b="1" i="0" u="none" strike="noStrike" kern="1200" cap="none" spc="0" normalizeH="0" baseline="0" noProof="0" dirty="0">
                <a:ln>
                  <a:noFill/>
                </a:ln>
                <a:solidFill>
                  <a:prstClr val="black"/>
                </a:solidFill>
                <a:effectLst/>
                <a:uLnTx/>
                <a:uFillTx/>
                <a:latin typeface="Arial"/>
                <a:ea typeface="微软雅黑"/>
                <a:cs typeface="+mn-cs"/>
              </a:rPr>
              <a:t>OS</a:t>
            </a:r>
            <a:endParaRPr kumimoji="0" lang="zh-CN" altLang="en-US" sz="1400" b="1" i="0" u="none" strike="noStrike" kern="1200" cap="none" spc="0" normalizeH="0" baseline="0" noProof="0" dirty="0">
              <a:ln>
                <a:noFill/>
              </a:ln>
              <a:solidFill>
                <a:prstClr val="black"/>
              </a:solidFill>
              <a:effectLst/>
              <a:uLnTx/>
              <a:uFillTx/>
              <a:latin typeface="Arial"/>
              <a:ea typeface="微软雅黑"/>
              <a:cs typeface="+mn-cs"/>
            </a:endParaRPr>
          </a:p>
        </p:txBody>
      </p:sp>
      <p:grpSp>
        <p:nvGrpSpPr>
          <p:cNvPr id="16" name="组合 15">
            <a:extLst>
              <a:ext uri="{FF2B5EF4-FFF2-40B4-BE49-F238E27FC236}">
                <a16:creationId xmlns:a16="http://schemas.microsoft.com/office/drawing/2014/main" id="{09F2ACA6-FBAC-7E50-3B65-35EED88B89C3}"/>
              </a:ext>
            </a:extLst>
          </p:cNvPr>
          <p:cNvGrpSpPr/>
          <p:nvPr/>
        </p:nvGrpSpPr>
        <p:grpSpPr>
          <a:xfrm>
            <a:off x="1072305" y="3124730"/>
            <a:ext cx="4261694" cy="3076045"/>
            <a:chOff x="579247" y="3060280"/>
            <a:chExt cx="3772094" cy="2615323"/>
          </a:xfrm>
        </p:grpSpPr>
        <p:pic>
          <p:nvPicPr>
            <p:cNvPr id="9" name="图片 8">
              <a:extLst>
                <a:ext uri="{FF2B5EF4-FFF2-40B4-BE49-F238E27FC236}">
                  <a16:creationId xmlns:a16="http://schemas.microsoft.com/office/drawing/2014/main" id="{9FFCEE74-7EA3-1E32-C812-607E5CB164EE}"/>
                </a:ext>
              </a:extLst>
            </p:cNvPr>
            <p:cNvPicPr>
              <a:picLocks noChangeAspect="1"/>
            </p:cNvPicPr>
            <p:nvPr/>
          </p:nvPicPr>
          <p:blipFill>
            <a:blip r:embed="rId7"/>
            <a:stretch>
              <a:fillRect/>
            </a:stretch>
          </p:blipFill>
          <p:spPr>
            <a:xfrm>
              <a:off x="579247" y="3060280"/>
              <a:ext cx="3772094" cy="1200212"/>
            </a:xfrm>
            <a:prstGeom prst="rect">
              <a:avLst/>
            </a:prstGeom>
          </p:spPr>
        </p:pic>
        <p:pic>
          <p:nvPicPr>
            <p:cNvPr id="12" name="图片 11">
              <a:extLst>
                <a:ext uri="{FF2B5EF4-FFF2-40B4-BE49-F238E27FC236}">
                  <a16:creationId xmlns:a16="http://schemas.microsoft.com/office/drawing/2014/main" id="{72B87F69-E62D-0E61-2CBE-290849C4705A}"/>
                </a:ext>
              </a:extLst>
            </p:cNvPr>
            <p:cNvPicPr>
              <a:picLocks noChangeAspect="1"/>
            </p:cNvPicPr>
            <p:nvPr/>
          </p:nvPicPr>
          <p:blipFill>
            <a:blip r:embed="rId8"/>
            <a:stretch>
              <a:fillRect/>
            </a:stretch>
          </p:blipFill>
          <p:spPr>
            <a:xfrm>
              <a:off x="599048" y="4291655"/>
              <a:ext cx="3712976" cy="876345"/>
            </a:xfrm>
            <a:prstGeom prst="rect">
              <a:avLst/>
            </a:prstGeom>
          </p:spPr>
        </p:pic>
        <p:pic>
          <p:nvPicPr>
            <p:cNvPr id="14" name="图片 13">
              <a:extLst>
                <a:ext uri="{FF2B5EF4-FFF2-40B4-BE49-F238E27FC236}">
                  <a16:creationId xmlns:a16="http://schemas.microsoft.com/office/drawing/2014/main" id="{F79694A5-C946-5897-2428-46E1A8586C6C}"/>
                </a:ext>
              </a:extLst>
            </p:cNvPr>
            <p:cNvPicPr>
              <a:picLocks noChangeAspect="1"/>
            </p:cNvPicPr>
            <p:nvPr/>
          </p:nvPicPr>
          <p:blipFill>
            <a:blip r:embed="rId9"/>
            <a:stretch>
              <a:fillRect/>
            </a:stretch>
          </p:blipFill>
          <p:spPr>
            <a:xfrm>
              <a:off x="584855" y="5288233"/>
              <a:ext cx="3673380" cy="387370"/>
            </a:xfrm>
            <a:prstGeom prst="rect">
              <a:avLst/>
            </a:prstGeom>
          </p:spPr>
        </p:pic>
      </p:grpSp>
      <p:sp>
        <p:nvSpPr>
          <p:cNvPr id="17" name="文本框 16">
            <a:extLst>
              <a:ext uri="{FF2B5EF4-FFF2-40B4-BE49-F238E27FC236}">
                <a16:creationId xmlns:a16="http://schemas.microsoft.com/office/drawing/2014/main" id="{F38B8065-8E3A-F3F0-4B72-97355007A2B0}"/>
              </a:ext>
            </a:extLst>
          </p:cNvPr>
          <p:cNvSpPr txBox="1"/>
          <p:nvPr/>
        </p:nvSpPr>
        <p:spPr>
          <a:xfrm>
            <a:off x="479050" y="2831588"/>
            <a:ext cx="5422105" cy="307777"/>
          </a:xfrm>
          <a:prstGeom prst="rect">
            <a:avLst/>
          </a:prstGeom>
          <a:noFill/>
        </p:spPr>
        <p:txBody>
          <a:bodyPr wrap="square" rtlCol="0">
            <a:spAutoFit/>
          </a:bodyPr>
          <a:lstStyle/>
          <a:p>
            <a:pPr lvl="0" algn="ctr">
              <a:defRPr/>
            </a:pPr>
            <a:r>
              <a:rPr lang="zh-CN" altLang="en-US" sz="1400" b="1" dirty="0">
                <a:solidFill>
                  <a:prstClr val="black"/>
                </a:solidFill>
              </a:rPr>
              <a:t>不同</a:t>
            </a:r>
            <a:r>
              <a:rPr lang="en-US" altLang="zh-CN" sz="1400" b="1" dirty="0">
                <a:solidFill>
                  <a:prstClr val="black"/>
                </a:solidFill>
              </a:rPr>
              <a:t>BTA</a:t>
            </a:r>
            <a:r>
              <a:rPr lang="zh-CN" altLang="en-US" sz="1400" b="1" dirty="0">
                <a:solidFill>
                  <a:prstClr val="black"/>
                </a:solidFill>
              </a:rPr>
              <a:t>治疗组</a:t>
            </a:r>
            <a:r>
              <a:rPr lang="zh-CN" altLang="en-US" sz="1400" b="1" dirty="0">
                <a:solidFill>
                  <a:prstClr val="black"/>
                </a:solidFill>
                <a:latin typeface="Arial"/>
                <a:ea typeface="微软雅黑"/>
              </a:rPr>
              <a:t>入组基线</a:t>
            </a:r>
            <a:endParaRPr kumimoji="0" lang="zh-CN" altLang="en-US" sz="1400" b="1" i="0" u="none" strike="noStrike" kern="1200" cap="none" spc="0" normalizeH="0" baseline="0" noProof="0" dirty="0">
              <a:ln>
                <a:noFill/>
              </a:ln>
              <a:solidFill>
                <a:prstClr val="black"/>
              </a:solidFill>
              <a:effectLst/>
              <a:uLnTx/>
              <a:uFillTx/>
              <a:latin typeface="Arial"/>
              <a:ea typeface="微软雅黑"/>
              <a:cs typeface="+mn-cs"/>
            </a:endParaRPr>
          </a:p>
        </p:txBody>
      </p:sp>
      <p:sp>
        <p:nvSpPr>
          <p:cNvPr id="20" name="矩形 19">
            <a:extLst>
              <a:ext uri="{FF2B5EF4-FFF2-40B4-BE49-F238E27FC236}">
                <a16:creationId xmlns:a16="http://schemas.microsoft.com/office/drawing/2014/main" id="{4297323F-760B-DA90-4530-0B31AB0A9B21}"/>
              </a:ext>
            </a:extLst>
          </p:cNvPr>
          <p:cNvSpPr/>
          <p:nvPr/>
        </p:nvSpPr>
        <p:spPr>
          <a:xfrm>
            <a:off x="923364" y="6042212"/>
            <a:ext cx="4347883" cy="158563"/>
          </a:xfrm>
          <a:prstGeom prst="rect">
            <a:avLst/>
          </a:prstGeom>
          <a:noFill/>
          <a:ln w="28575" cap="rnd">
            <a:solidFill>
              <a:srgbClr val="C00000"/>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矩形 25">
            <a:extLst>
              <a:ext uri="{FF2B5EF4-FFF2-40B4-BE49-F238E27FC236}">
                <a16:creationId xmlns:a16="http://schemas.microsoft.com/office/drawing/2014/main" id="{3D5DC6EA-8046-C03E-A668-F3623FB0378F}"/>
              </a:ext>
            </a:extLst>
          </p:cNvPr>
          <p:cNvSpPr/>
          <p:nvPr/>
        </p:nvSpPr>
        <p:spPr>
          <a:xfrm>
            <a:off x="914400" y="4858871"/>
            <a:ext cx="4347883" cy="340658"/>
          </a:xfrm>
          <a:prstGeom prst="rect">
            <a:avLst/>
          </a:prstGeom>
          <a:noFill/>
          <a:ln w="28575" cap="rnd">
            <a:solidFill>
              <a:srgbClr val="C00000"/>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412279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244ED1-4AF1-388F-2AE5-33689B2AC8F4}"/>
            </a:ext>
          </a:extLst>
        </p:cNvPr>
        <p:cNvGrpSpPr/>
        <p:nvPr/>
      </p:nvGrpSpPr>
      <p:grpSpPr>
        <a:xfrm>
          <a:off x="0" y="0"/>
          <a:ext cx="0" cy="0"/>
          <a:chOff x="0" y="0"/>
          <a:chExt cx="0" cy="0"/>
        </a:xfrm>
      </p:grpSpPr>
      <p:grpSp>
        <p:nvGrpSpPr>
          <p:cNvPr id="5" name="组合 4">
            <a:extLst>
              <a:ext uri="{FF2B5EF4-FFF2-40B4-BE49-F238E27FC236}">
                <a16:creationId xmlns:a16="http://schemas.microsoft.com/office/drawing/2014/main" id="{956F7351-4CA1-535C-0FFB-F3A69C847EAA}"/>
              </a:ext>
            </a:extLst>
          </p:cNvPr>
          <p:cNvGrpSpPr/>
          <p:nvPr/>
        </p:nvGrpSpPr>
        <p:grpSpPr>
          <a:xfrm>
            <a:off x="462729" y="1718607"/>
            <a:ext cx="3490839" cy="3420786"/>
            <a:chOff x="484395" y="1282700"/>
            <a:chExt cx="4380506" cy="4292600"/>
          </a:xfrm>
        </p:grpSpPr>
        <p:sp>
          <p:nvSpPr>
            <p:cNvPr id="12" name="1">
              <a:extLst>
                <a:ext uri="{FF2B5EF4-FFF2-40B4-BE49-F238E27FC236}">
                  <a16:creationId xmlns:a16="http://schemas.microsoft.com/office/drawing/2014/main" id="{237989DE-9F71-C93C-F359-2EB3DFEC3886}"/>
                </a:ext>
              </a:extLst>
            </p:cNvPr>
            <p:cNvSpPr>
              <a:spLocks noChangeAspect="1"/>
            </p:cNvSpPr>
            <p:nvPr/>
          </p:nvSpPr>
          <p:spPr>
            <a:xfrm>
              <a:off x="484395" y="1282700"/>
              <a:ext cx="4380506" cy="4292600"/>
            </a:xfrm>
            <a:prstGeom prst="ellipse">
              <a:avLst/>
            </a:prstGeom>
            <a:noFill/>
            <a:ln w="12700">
              <a:gradFill>
                <a:gsLst>
                  <a:gs pos="40000">
                    <a:srgbClr val="FAC2B6">
                      <a:alpha val="0"/>
                    </a:srgbClr>
                  </a:gs>
                  <a:gs pos="100000">
                    <a:srgbClr val="FAC2B6"/>
                  </a:gs>
                </a:gsLst>
                <a:lin ang="0" scaled="0"/>
              </a:gradFill>
            </a:ln>
            <a:effectLst>
              <a:outerShdw blurRad="127000" dist="63500" dir="2700000" algn="tl" rotWithShape="0">
                <a:schemeClr val="accent1">
                  <a:alpha val="1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none" rtlCol="0" anchor="ctr">
              <a:normAutofit/>
            </a:bodyPr>
            <a:lstStyle/>
            <a:p>
              <a:pPr algn="ctr">
                <a:lnSpc>
                  <a:spcPct val="120000"/>
                </a:lnSpc>
                <a:buSzPct val="25000"/>
              </a:pPr>
              <a:endParaRPr lang="en-US" altLang="zh-CN" sz="4400" b="1" dirty="0">
                <a:solidFill>
                  <a:srgbClr val="FFFFFF"/>
                </a:solidFill>
                <a:cs typeface="+mn-ea"/>
                <a:sym typeface="+mn-lt"/>
              </a:endParaRPr>
            </a:p>
          </p:txBody>
        </p:sp>
        <p:sp>
          <p:nvSpPr>
            <p:cNvPr id="13" name="Title">
              <a:extLst>
                <a:ext uri="{FF2B5EF4-FFF2-40B4-BE49-F238E27FC236}">
                  <a16:creationId xmlns:a16="http://schemas.microsoft.com/office/drawing/2014/main" id="{5E975891-78C3-00B3-C099-A3CC10C52DDA}"/>
                </a:ext>
              </a:extLst>
            </p:cNvPr>
            <p:cNvSpPr>
              <a:spLocks noChangeAspect="1"/>
            </p:cNvSpPr>
            <p:nvPr/>
          </p:nvSpPr>
          <p:spPr>
            <a:xfrm>
              <a:off x="822074" y="1613603"/>
              <a:ext cx="3705148" cy="3630794"/>
            </a:xfrm>
            <a:prstGeom prst="ellipse">
              <a:avLst/>
            </a:prstGeom>
            <a:gradFill flip="none" rotWithShape="1">
              <a:gsLst>
                <a:gs pos="0">
                  <a:schemeClr val="accent2">
                    <a:lumMod val="60000"/>
                    <a:lumOff val="40000"/>
                    <a:alpha val="100000"/>
                  </a:schemeClr>
                </a:gs>
                <a:gs pos="75000">
                  <a:srgbClr val="F26649"/>
                </a:gs>
              </a:gsLst>
              <a:lin ang="2700000" scaled="0"/>
            </a:gradFill>
            <a:ln w="12700">
              <a:solidFill>
                <a:schemeClr val="bg1"/>
              </a:solidFill>
            </a:ln>
            <a:effectLst>
              <a:outerShdw blurRad="127000" dist="63500" dir="2700000" algn="tl" rotWithShape="0">
                <a:schemeClr val="accent1">
                  <a:alpha val="1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none" rtlCol="0" anchor="ctr">
              <a:normAutofit/>
            </a:bodyPr>
            <a:lstStyle/>
            <a:p>
              <a:pPr marL="0" marR="0" lvl="0" indent="0" algn="ctr" defTabSz="914400" rtl="0" eaLnBrk="1" fontAlgn="auto" latinLnBrk="0" hangingPunct="1">
                <a:lnSpc>
                  <a:spcPct val="120000"/>
                </a:lnSpc>
                <a:buClr>
                  <a:srgbClr val="000000"/>
                </a:buClr>
                <a:buSzTx/>
                <a:buFontTx/>
                <a:buNone/>
                <a:defRPr/>
              </a:pPr>
              <a:r>
                <a:rPr kumimoji="0" lang="zh-CN" altLang="en-US" sz="4400" b="1" i="0" u="none" strike="noStrike" kern="1200" cap="none" spc="0" normalizeH="0" baseline="0" noProof="0" dirty="0">
                  <a:ln>
                    <a:noFill/>
                  </a:ln>
                  <a:solidFill>
                    <a:schemeClr val="bg1"/>
                  </a:solidFill>
                  <a:effectLst/>
                  <a:uLnTx/>
                  <a:uFillTx/>
                  <a:cs typeface="+mn-ea"/>
                  <a:sym typeface="+mn-lt"/>
                </a:rPr>
                <a:t>目 录</a:t>
              </a:r>
            </a:p>
          </p:txBody>
        </p:sp>
      </p:grpSp>
      <p:sp>
        <p:nvSpPr>
          <p:cNvPr id="9" name="ComponentBackground1">
            <a:extLst>
              <a:ext uri="{FF2B5EF4-FFF2-40B4-BE49-F238E27FC236}">
                <a16:creationId xmlns:a16="http://schemas.microsoft.com/office/drawing/2014/main" id="{482D6AB4-430C-E32E-3DB6-A904C073A261}"/>
              </a:ext>
            </a:extLst>
          </p:cNvPr>
          <p:cNvSpPr/>
          <p:nvPr>
            <p:custDataLst>
              <p:tags r:id="rId1"/>
            </p:custDataLst>
          </p:nvPr>
        </p:nvSpPr>
        <p:spPr>
          <a:xfrm>
            <a:off x="4253344" y="1032146"/>
            <a:ext cx="7602284" cy="1399862"/>
          </a:xfrm>
          <a:prstGeom prst="roundRect">
            <a:avLst>
              <a:gd name="adj" fmla="val 50000"/>
            </a:avLst>
          </a:prstGeom>
          <a:solidFill>
            <a:schemeClr val="bg1"/>
          </a:solidFill>
          <a:ln w="6350" cap="rnd">
            <a:solidFill>
              <a:schemeClr val="bg1">
                <a:lumMod val="95000"/>
              </a:schemeClr>
            </a:solidFill>
            <a:prstDash val="solid"/>
            <a:rou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normAutofit/>
          </a:bodyPr>
          <a:lstStyle/>
          <a:p>
            <a:pPr algn="r">
              <a:lnSpc>
                <a:spcPct val="120000"/>
              </a:lnSpc>
            </a:pPr>
            <a:endParaRPr lang="zh-CN" altLang="en-US" b="1">
              <a:solidFill>
                <a:schemeClr val="accent1"/>
              </a:solidFill>
              <a:cs typeface="+mn-ea"/>
              <a:sym typeface="+mn-lt"/>
            </a:endParaRPr>
          </a:p>
        </p:txBody>
      </p:sp>
      <p:sp>
        <p:nvSpPr>
          <p:cNvPr id="11" name="Number1">
            <a:extLst>
              <a:ext uri="{FF2B5EF4-FFF2-40B4-BE49-F238E27FC236}">
                <a16:creationId xmlns:a16="http://schemas.microsoft.com/office/drawing/2014/main" id="{0E2FBE79-B9A9-649E-1B51-F06F009C4E8A}"/>
              </a:ext>
            </a:extLst>
          </p:cNvPr>
          <p:cNvSpPr/>
          <p:nvPr>
            <p:custDataLst>
              <p:tags r:id="rId2"/>
            </p:custDataLst>
          </p:nvPr>
        </p:nvSpPr>
        <p:spPr>
          <a:xfrm>
            <a:off x="4638017" y="1372077"/>
            <a:ext cx="720000" cy="720000"/>
          </a:xfrm>
          <a:prstGeom prst="roundRect">
            <a:avLst>
              <a:gd name="adj" fmla="val 50000"/>
            </a:avLst>
          </a:prstGeom>
          <a:solidFill>
            <a:schemeClr val="bg1">
              <a:lumMod val="75000"/>
            </a:schemeClr>
          </a:solidFill>
          <a:ln w="12700">
            <a:solidFill>
              <a:schemeClr val="bg1"/>
            </a:solidFill>
          </a:ln>
          <a:effectLst>
            <a:outerShdw blurRad="127000" dist="63500" dir="2700000" algn="tl" rotWithShape="0">
              <a:schemeClr val="bg1">
                <a:lumMod val="75000"/>
                <a:alpha val="1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91440" tIns="45720" rIns="91440" bIns="45720" rtlCol="0" anchor="ctr" anchorCtr="0">
            <a:normAutofit/>
          </a:bodyPr>
          <a:lstStyle/>
          <a:p>
            <a:pPr algn="ctr"/>
            <a:r>
              <a:rPr kumimoji="1" lang="en-US" altLang="zh-CN" sz="2400" b="1" dirty="0">
                <a:solidFill>
                  <a:srgbClr val="FFFFFF"/>
                </a:solidFill>
                <a:cs typeface="+mn-ea"/>
                <a:sym typeface="+mn-lt"/>
              </a:rPr>
              <a:t>1</a:t>
            </a:r>
          </a:p>
        </p:txBody>
      </p:sp>
      <p:sp>
        <p:nvSpPr>
          <p:cNvPr id="10" name="Bullet1">
            <a:extLst>
              <a:ext uri="{FF2B5EF4-FFF2-40B4-BE49-F238E27FC236}">
                <a16:creationId xmlns:a16="http://schemas.microsoft.com/office/drawing/2014/main" id="{AFA303B4-C0C8-764C-60B4-C66D5308CEA4}"/>
              </a:ext>
            </a:extLst>
          </p:cNvPr>
          <p:cNvSpPr txBox="1"/>
          <p:nvPr>
            <p:custDataLst>
              <p:tags r:id="rId3"/>
            </p:custDataLst>
          </p:nvPr>
        </p:nvSpPr>
        <p:spPr bwMode="auto">
          <a:xfrm>
            <a:off x="5522941" y="1579952"/>
            <a:ext cx="6040016" cy="304250"/>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wrap="square" lIns="0" tIns="0" rIns="0" bIns="0" anchor="ctr" anchorCtr="0">
            <a:spAutoFit/>
          </a:bodyPr>
          <a:lstStyle>
            <a:defPPr>
              <a:defRPr lang="zh-CN"/>
            </a:defPPr>
            <a:lvl1pPr lvl="0">
              <a:lnSpc>
                <a:spcPct val="120000"/>
              </a:lnSpc>
              <a:defRPr b="1" kern="0">
                <a:solidFill>
                  <a:schemeClr val="bg1">
                    <a:lumMod val="50000"/>
                  </a:schemeClr>
                </a:solidFill>
                <a:latin typeface="+mn-ea"/>
                <a:cs typeface="+mn-ea"/>
              </a:defRPr>
            </a:lvl1pPr>
          </a:lstStyle>
          <a:p>
            <a:r>
              <a:rPr lang="zh-CN" altLang="en-US" dirty="0">
                <a:sym typeface="+mn-lt"/>
              </a:rPr>
              <a:t>乳腺癌骨转移现状与治疗目标</a:t>
            </a:r>
          </a:p>
        </p:txBody>
      </p:sp>
      <p:sp>
        <p:nvSpPr>
          <p:cNvPr id="6" name="ComponentBackground4">
            <a:extLst>
              <a:ext uri="{FF2B5EF4-FFF2-40B4-BE49-F238E27FC236}">
                <a16:creationId xmlns:a16="http://schemas.microsoft.com/office/drawing/2014/main" id="{B6EC61CD-F6DC-640F-34B0-604C236A1ACE}"/>
              </a:ext>
            </a:extLst>
          </p:cNvPr>
          <p:cNvSpPr/>
          <p:nvPr>
            <p:custDataLst>
              <p:tags r:id="rId4"/>
            </p:custDataLst>
          </p:nvPr>
        </p:nvSpPr>
        <p:spPr>
          <a:xfrm>
            <a:off x="4299642" y="2728531"/>
            <a:ext cx="7602286" cy="1400400"/>
          </a:xfrm>
          <a:prstGeom prst="roundRect">
            <a:avLst>
              <a:gd name="adj" fmla="val 50000"/>
            </a:avLst>
          </a:prstGeom>
          <a:solidFill>
            <a:schemeClr val="bg1"/>
          </a:solidFill>
          <a:ln w="6350" cap="rnd">
            <a:solidFill>
              <a:schemeClr val="bg1">
                <a:lumMod val="95000"/>
              </a:schemeClr>
            </a:solidFill>
            <a:prstDash val="solid"/>
            <a:rou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normAutofit/>
          </a:bodyPr>
          <a:lstStyle/>
          <a:p>
            <a:pPr algn="r">
              <a:lnSpc>
                <a:spcPct val="120000"/>
              </a:lnSpc>
            </a:pPr>
            <a:endParaRPr lang="zh-CN" altLang="en-US" b="1">
              <a:solidFill>
                <a:schemeClr val="accent1"/>
              </a:solidFill>
              <a:cs typeface="+mn-ea"/>
              <a:sym typeface="+mn-lt"/>
            </a:endParaRPr>
          </a:p>
        </p:txBody>
      </p:sp>
      <p:sp>
        <p:nvSpPr>
          <p:cNvPr id="8" name="Number4">
            <a:extLst>
              <a:ext uri="{FF2B5EF4-FFF2-40B4-BE49-F238E27FC236}">
                <a16:creationId xmlns:a16="http://schemas.microsoft.com/office/drawing/2014/main" id="{77B1422D-2851-D52A-318E-A6D5211515B2}"/>
              </a:ext>
            </a:extLst>
          </p:cNvPr>
          <p:cNvSpPr/>
          <p:nvPr>
            <p:custDataLst>
              <p:tags r:id="rId5"/>
            </p:custDataLst>
          </p:nvPr>
        </p:nvSpPr>
        <p:spPr>
          <a:xfrm>
            <a:off x="4638017" y="3068686"/>
            <a:ext cx="722630" cy="720090"/>
          </a:xfrm>
          <a:prstGeom prst="roundRect">
            <a:avLst>
              <a:gd name="adj" fmla="val 50000"/>
            </a:avLst>
          </a:prstGeom>
          <a:solidFill>
            <a:schemeClr val="bg1">
              <a:lumMod val="75000"/>
            </a:schemeClr>
          </a:solidFill>
          <a:ln w="12700">
            <a:solidFill>
              <a:schemeClr val="bg1"/>
            </a:solidFill>
          </a:ln>
          <a:effectLst>
            <a:outerShdw blurRad="127000" dist="63500" dir="2700000" algn="tl" rotWithShape="0">
              <a:schemeClr val="bg1">
                <a:lumMod val="75000"/>
                <a:alpha val="1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91440" tIns="45720" rIns="91440" bIns="45720" rtlCol="0" anchor="ctr" anchorCtr="0">
            <a:normAutofit/>
          </a:bodyPr>
          <a:lstStyle/>
          <a:p>
            <a:pPr algn="ctr"/>
            <a:r>
              <a:rPr kumimoji="1" lang="en-US" altLang="zh-CN" sz="2400" b="1" dirty="0">
                <a:solidFill>
                  <a:srgbClr val="FFFFFF"/>
                </a:solidFill>
                <a:cs typeface="+mn-ea"/>
                <a:sym typeface="+mn-lt"/>
              </a:rPr>
              <a:t>2</a:t>
            </a:r>
          </a:p>
        </p:txBody>
      </p:sp>
      <p:sp>
        <p:nvSpPr>
          <p:cNvPr id="19" name="Bullet1">
            <a:extLst>
              <a:ext uri="{FF2B5EF4-FFF2-40B4-BE49-F238E27FC236}">
                <a16:creationId xmlns:a16="http://schemas.microsoft.com/office/drawing/2014/main" id="{B70F11B1-1DC0-5040-8EFD-0077906954A8}"/>
              </a:ext>
            </a:extLst>
          </p:cNvPr>
          <p:cNvSpPr txBox="1"/>
          <p:nvPr>
            <p:custDataLst>
              <p:tags r:id="rId6"/>
            </p:custDataLst>
          </p:nvPr>
        </p:nvSpPr>
        <p:spPr bwMode="auto">
          <a:xfrm>
            <a:off x="5522941" y="3276606"/>
            <a:ext cx="6040016" cy="304250"/>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wrap="square" lIns="0" tIns="0" rIns="0" bIns="0" anchor="ctr" anchorCtr="0">
            <a:sp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a:lnSpc>
                <a:spcPct val="120000"/>
              </a:lnSpc>
              <a:defRPr/>
            </a:pPr>
            <a:r>
              <a:rPr lang="zh-CN" altLang="en-US" b="1" kern="0" dirty="0">
                <a:solidFill>
                  <a:schemeClr val="bg1">
                    <a:lumMod val="50000"/>
                  </a:schemeClr>
                </a:solidFill>
                <a:latin typeface="+mn-ea"/>
                <a:cs typeface="+mn-ea"/>
                <a:sym typeface="+mn-lt"/>
              </a:rPr>
              <a:t>乳腺癌骨转移的规范化治疗</a:t>
            </a:r>
          </a:p>
        </p:txBody>
      </p:sp>
      <p:sp>
        <p:nvSpPr>
          <p:cNvPr id="24" name="ComponentBackground4">
            <a:extLst>
              <a:ext uri="{FF2B5EF4-FFF2-40B4-BE49-F238E27FC236}">
                <a16:creationId xmlns:a16="http://schemas.microsoft.com/office/drawing/2014/main" id="{746184BA-AE31-181A-8F62-D7E4A765FC80}"/>
              </a:ext>
            </a:extLst>
          </p:cNvPr>
          <p:cNvSpPr/>
          <p:nvPr>
            <p:custDataLst>
              <p:tags r:id="rId7"/>
            </p:custDataLst>
          </p:nvPr>
        </p:nvSpPr>
        <p:spPr>
          <a:xfrm>
            <a:off x="4299642" y="4425454"/>
            <a:ext cx="7602286" cy="1400400"/>
          </a:xfrm>
          <a:prstGeom prst="roundRect">
            <a:avLst>
              <a:gd name="adj" fmla="val 50000"/>
            </a:avLst>
          </a:prstGeom>
          <a:solidFill>
            <a:schemeClr val="bg1"/>
          </a:solidFill>
          <a:ln w="6350" cap="rnd">
            <a:solidFill>
              <a:schemeClr val="bg1">
                <a:lumMod val="95000"/>
              </a:schemeClr>
            </a:solidFill>
            <a:prstDash val="solid"/>
            <a:round/>
          </a:ln>
          <a:effectLst>
            <a:outerShdw blurRad="50800" dist="38100" dir="2700000" algn="tl" rotWithShape="0">
              <a:schemeClr val="accent2">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normAutofit/>
          </a:bodyPr>
          <a:lstStyle/>
          <a:p>
            <a:pPr algn="r">
              <a:lnSpc>
                <a:spcPct val="120000"/>
              </a:lnSpc>
            </a:pPr>
            <a:endParaRPr lang="zh-CN" altLang="en-US" sz="2800" b="1">
              <a:solidFill>
                <a:schemeClr val="accent1"/>
              </a:solidFill>
              <a:cs typeface="+mn-ea"/>
              <a:sym typeface="+mn-lt"/>
            </a:endParaRPr>
          </a:p>
        </p:txBody>
      </p:sp>
      <p:sp>
        <p:nvSpPr>
          <p:cNvPr id="25" name="Number4">
            <a:extLst>
              <a:ext uri="{FF2B5EF4-FFF2-40B4-BE49-F238E27FC236}">
                <a16:creationId xmlns:a16="http://schemas.microsoft.com/office/drawing/2014/main" id="{4D2CCEE2-9714-8B72-03A6-94BA9240CFD7}"/>
              </a:ext>
            </a:extLst>
          </p:cNvPr>
          <p:cNvSpPr/>
          <p:nvPr>
            <p:custDataLst>
              <p:tags r:id="rId8"/>
            </p:custDataLst>
          </p:nvPr>
        </p:nvSpPr>
        <p:spPr>
          <a:xfrm>
            <a:off x="4638315" y="4765609"/>
            <a:ext cx="722630" cy="720090"/>
          </a:xfrm>
          <a:prstGeom prst="roundRect">
            <a:avLst>
              <a:gd name="adj" fmla="val 50000"/>
            </a:avLst>
          </a:prstGeom>
          <a:gradFill flip="none" rotWithShape="1">
            <a:gsLst>
              <a:gs pos="0">
                <a:schemeClr val="accent2">
                  <a:lumMod val="60000"/>
                  <a:lumOff val="40000"/>
                </a:schemeClr>
              </a:gs>
              <a:gs pos="75000">
                <a:srgbClr val="F26649"/>
              </a:gs>
            </a:gsLst>
            <a:lin ang="2700000" scaled="0"/>
          </a:gradFill>
          <a:ln>
            <a:solidFill>
              <a:schemeClr val="bg1"/>
            </a:solidFill>
          </a:ln>
          <a:effectLst>
            <a:outerShdw blurRad="50800" dist="50800" dir="5400000" algn="ctr" rotWithShape="0">
              <a:schemeClr val="accent2">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91440" tIns="45720" rIns="91440" bIns="45720" rtlCol="0" anchor="ctr" anchorCtr="0">
            <a:noAutofit/>
          </a:bodyPr>
          <a:lstStyle/>
          <a:p>
            <a:pPr algn="ctr"/>
            <a:r>
              <a:rPr kumimoji="1" lang="en-US" altLang="zh-CN" sz="3200" b="1" dirty="0">
                <a:solidFill>
                  <a:srgbClr val="FFFFFF"/>
                </a:solidFill>
                <a:cs typeface="+mn-ea"/>
                <a:sym typeface="+mn-lt"/>
              </a:rPr>
              <a:t>3</a:t>
            </a:r>
          </a:p>
        </p:txBody>
      </p:sp>
      <p:sp>
        <p:nvSpPr>
          <p:cNvPr id="27" name="Bullet1">
            <a:extLst>
              <a:ext uri="{FF2B5EF4-FFF2-40B4-BE49-F238E27FC236}">
                <a16:creationId xmlns:a16="http://schemas.microsoft.com/office/drawing/2014/main" id="{17FDBA87-871F-4347-F9EE-215FF7407B61}"/>
              </a:ext>
            </a:extLst>
          </p:cNvPr>
          <p:cNvSpPr txBox="1"/>
          <p:nvPr>
            <p:custDataLst>
              <p:tags r:id="rId9"/>
            </p:custDataLst>
          </p:nvPr>
        </p:nvSpPr>
        <p:spPr bwMode="auto">
          <a:xfrm>
            <a:off x="5522941" y="4973529"/>
            <a:ext cx="6040016" cy="304250"/>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wrap="square" lIns="0" tIns="0" rIns="0" bIns="0" anchor="ctr" anchorCtr="0">
            <a:spAutoFit/>
          </a:bodyPr>
          <a:lstStyle>
            <a:defPPr>
              <a:defRPr lang="zh-CN"/>
            </a:defPPr>
            <a:lvl1pPr lvl="0">
              <a:lnSpc>
                <a:spcPct val="120000"/>
              </a:lnSpc>
              <a:defRPr b="1" kern="0">
                <a:solidFill>
                  <a:srgbClr val="F26649"/>
                </a:solidFill>
                <a:latin typeface="+mn-ea"/>
                <a:cs typeface="+mn-ea"/>
              </a:defRPr>
            </a:lvl1pPr>
          </a:lstStyle>
          <a:p>
            <a:r>
              <a:rPr lang="zh-CN" altLang="en-US" dirty="0">
                <a:sym typeface="+mn-lt"/>
              </a:rPr>
              <a:t>‌从骨转移灶获益到抗肿瘤治疗获益</a:t>
            </a:r>
          </a:p>
        </p:txBody>
      </p:sp>
    </p:spTree>
    <p:extLst>
      <p:ext uri="{BB962C8B-B14F-4D97-AF65-F5344CB8AC3E}">
        <p14:creationId xmlns:p14="http://schemas.microsoft.com/office/powerpoint/2010/main" val="40379057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B698000D-E93F-6126-6EEC-48CE6226D22B}"/>
              </a:ext>
            </a:extLst>
          </p:cNvPr>
          <p:cNvGraphicFramePr>
            <a:graphicFrameLocks noChangeAspect="1"/>
          </p:cNvGraphicFramePr>
          <p:nvPr>
            <p:custDataLst>
              <p:tags r:id="rId1"/>
            </p:custDataLst>
            <p:extLst>
              <p:ext uri="{D42A27DB-BD31-4B8C-83A1-F6EECF244321}">
                <p14:modId xmlns:p14="http://schemas.microsoft.com/office/powerpoint/2010/main" val="41367893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幻灯片" r:id="rId4" imgW="426" imgH="426" progId="TCLayout.ActiveDocument.1">
                  <p:embed/>
                </p:oleObj>
              </mc:Choice>
              <mc:Fallback>
                <p:oleObj name="think-cell 幻灯片" r:id="rId4" imgW="426" imgH="426" progId="TCLayout.ActiveDocument.1">
                  <p:embed/>
                  <p:pic>
                    <p:nvPicPr>
                      <p:cNvPr id="3" name="think-cell data - do not delete" hidden="1">
                        <a:extLst>
                          <a:ext uri="{FF2B5EF4-FFF2-40B4-BE49-F238E27FC236}">
                            <a16:creationId xmlns:a16="http://schemas.microsoft.com/office/drawing/2014/main" id="{B698000D-E93F-6126-6EEC-48CE6226D22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grpSp>
        <p:nvGrpSpPr>
          <p:cNvPr id="7" name="组合 6">
            <a:extLst>
              <a:ext uri="{FF2B5EF4-FFF2-40B4-BE49-F238E27FC236}">
                <a16:creationId xmlns:a16="http://schemas.microsoft.com/office/drawing/2014/main" id="{F8CFAA24-78EE-540D-4D75-C82E24FC4FE6}"/>
              </a:ext>
            </a:extLst>
          </p:cNvPr>
          <p:cNvGrpSpPr/>
          <p:nvPr/>
        </p:nvGrpSpPr>
        <p:grpSpPr>
          <a:xfrm>
            <a:off x="7264400" y="2095500"/>
            <a:ext cx="4927600" cy="4762500"/>
            <a:chOff x="7264400" y="2095500"/>
            <a:chExt cx="4927600" cy="4762500"/>
          </a:xfrm>
        </p:grpSpPr>
        <p:pic>
          <p:nvPicPr>
            <p:cNvPr id="1030" name="Picture 6">
              <a:extLst>
                <a:ext uri="{FF2B5EF4-FFF2-40B4-BE49-F238E27FC236}">
                  <a16:creationId xmlns:a16="http://schemas.microsoft.com/office/drawing/2014/main" id="{033387AC-B82E-F845-8610-B3C3E874047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29500" y="2095500"/>
              <a:ext cx="4762500" cy="4762500"/>
            </a:xfrm>
            <a:prstGeom prst="rect">
              <a:avLst/>
            </a:prstGeom>
            <a:noFill/>
            <a:extLst>
              <a:ext uri="{909E8E84-426E-40DD-AFC4-6F175D3DCCD1}">
                <a14:hiddenFill xmlns:a14="http://schemas.microsoft.com/office/drawing/2010/main">
                  <a:solidFill>
                    <a:srgbClr val="FFFFFF"/>
                  </a:solidFill>
                </a14:hiddenFill>
              </a:ext>
            </a:extLst>
          </p:spPr>
        </p:pic>
        <p:sp>
          <p:nvSpPr>
            <p:cNvPr id="6" name="矩形 5">
              <a:extLst>
                <a:ext uri="{FF2B5EF4-FFF2-40B4-BE49-F238E27FC236}">
                  <a16:creationId xmlns:a16="http://schemas.microsoft.com/office/drawing/2014/main" id="{2CB40056-CEA0-BD03-E2C3-F6A2FA3FD819}"/>
                </a:ext>
              </a:extLst>
            </p:cNvPr>
            <p:cNvSpPr/>
            <p:nvPr/>
          </p:nvSpPr>
          <p:spPr>
            <a:xfrm>
              <a:off x="7264400" y="6200775"/>
              <a:ext cx="2044700" cy="657225"/>
            </a:xfrm>
            <a:prstGeom prst="rect">
              <a:avLst/>
            </a:prstGeom>
            <a:solidFill>
              <a:schemeClr val="bg1"/>
            </a:solidFill>
            <a:ln w="57150" cap="rnd">
              <a:no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2" name="矩形 1">
            <a:extLst>
              <a:ext uri="{FF2B5EF4-FFF2-40B4-BE49-F238E27FC236}">
                <a16:creationId xmlns:a16="http://schemas.microsoft.com/office/drawing/2014/main" id="{7C307AF6-095C-7981-EB4A-964B73C1E4E7}"/>
              </a:ext>
            </a:extLst>
          </p:cNvPr>
          <p:cNvSpPr/>
          <p:nvPr/>
        </p:nvSpPr>
        <p:spPr>
          <a:xfrm>
            <a:off x="0" y="1155700"/>
            <a:ext cx="12264769" cy="1543542"/>
          </a:xfrm>
          <a:prstGeom prst="rect">
            <a:avLst/>
          </a:prstGeom>
          <a:gradFill>
            <a:gsLst>
              <a:gs pos="0">
                <a:schemeClr val="accent1">
                  <a:alpha val="10000"/>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37160" tIns="137160" rIns="137160" bIns="137160" rtlCol="0" anchor="ctr"/>
          <a:lstStyle/>
          <a:p>
            <a:pPr marL="172800" marR="0" lvl="0" algn="ctr" defTabSz="457200" rtl="0" eaLnBrk="1" fontAlgn="auto" latinLnBrk="0" hangingPunct="1">
              <a:lnSpc>
                <a:spcPct val="100000"/>
              </a:lnSpc>
              <a:spcBef>
                <a:spcPts val="0"/>
              </a:spcBef>
              <a:spcAft>
                <a:spcPts val="0"/>
              </a:spcAft>
              <a:buClrTx/>
              <a:buSzTx/>
              <a:tabLst/>
              <a:defRPr/>
            </a:pPr>
            <a:r>
              <a:rPr lang="zh-CN" altLang="en-US" sz="3200" b="1"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rPr>
              <a:t>骨保护药物对原发灶方案是否有增益或协同？</a:t>
            </a:r>
            <a:endParaRPr lang="en-US" altLang="zh-CN" sz="3200" b="1"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endParaRPr>
          </a:p>
        </p:txBody>
      </p:sp>
    </p:spTree>
    <p:extLst>
      <p:ext uri="{BB962C8B-B14F-4D97-AF65-F5344CB8AC3E}">
        <p14:creationId xmlns:p14="http://schemas.microsoft.com/office/powerpoint/2010/main" val="16405616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矩形: 圆角 38">
            <a:extLst>
              <a:ext uri="{FF2B5EF4-FFF2-40B4-BE49-F238E27FC236}">
                <a16:creationId xmlns:a16="http://schemas.microsoft.com/office/drawing/2014/main" id="{7D4CAAD6-0EDB-ED13-B720-8669845AF4C0}"/>
              </a:ext>
            </a:extLst>
          </p:cNvPr>
          <p:cNvSpPr/>
          <p:nvPr/>
        </p:nvSpPr>
        <p:spPr>
          <a:xfrm>
            <a:off x="451846" y="1700108"/>
            <a:ext cx="11288305" cy="4429231"/>
          </a:xfrm>
          <a:prstGeom prst="roundRect">
            <a:avLst>
              <a:gd name="adj" fmla="val 1782"/>
            </a:avLst>
          </a:prstGeom>
          <a:solidFill>
            <a:schemeClr val="lt1"/>
          </a:solidFill>
          <a:ln w="9525" cap="rnd">
            <a:gradFill>
              <a:gsLst>
                <a:gs pos="100000">
                  <a:schemeClr val="accent1"/>
                </a:gs>
                <a:gs pos="0">
                  <a:schemeClr val="accent1">
                    <a:alpha val="0"/>
                  </a:schemeClr>
                </a:gs>
              </a:gsLst>
              <a:lin ang="5400000" scaled="1"/>
            </a:gradFill>
            <a:round/>
          </a:ln>
          <a:effectLst>
            <a:outerShdw blurRad="63500" algn="ctr"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 name="标题 1">
            <a:extLst>
              <a:ext uri="{FF2B5EF4-FFF2-40B4-BE49-F238E27FC236}">
                <a16:creationId xmlns:a16="http://schemas.microsoft.com/office/drawing/2014/main" id="{9580A2D1-ACA2-9D68-52D5-37D4C37254A6}"/>
              </a:ext>
            </a:extLst>
          </p:cNvPr>
          <p:cNvSpPr>
            <a:spLocks noGrp="1"/>
          </p:cNvSpPr>
          <p:nvPr>
            <p:ph type="title"/>
          </p:nvPr>
        </p:nvSpPr>
        <p:spPr/>
        <p:txBody>
          <a:bodyPr/>
          <a:lstStyle/>
          <a:p>
            <a:r>
              <a:rPr lang="zh-CN" altLang="en-US" dirty="0"/>
              <a:t>晚期</a:t>
            </a:r>
            <a:r>
              <a:rPr lang="en-US" altLang="zh-CN" dirty="0"/>
              <a:t>HER2+</a:t>
            </a:r>
            <a:r>
              <a:rPr lang="zh-CN" altLang="en-US" dirty="0"/>
              <a:t>乳腺癌的</a:t>
            </a:r>
            <a:r>
              <a:rPr lang="zh-CN" altLang="en-US" dirty="0">
                <a:latin typeface="微软雅黑" panose="020B0503020204020204" pitchFamily="34" charset="-122"/>
                <a:ea typeface="微软雅黑" panose="020B0503020204020204" pitchFamily="34" charset="-122"/>
              </a:rPr>
              <a:t>系统治疗</a:t>
            </a:r>
            <a:r>
              <a:rPr lang="zh-CN" altLang="en-US" dirty="0"/>
              <a:t>：抗</a:t>
            </a:r>
            <a:r>
              <a:rPr lang="en-US" altLang="zh-CN" dirty="0"/>
              <a:t>HER2</a:t>
            </a:r>
            <a:r>
              <a:rPr lang="zh-CN" altLang="en-US" dirty="0"/>
              <a:t>治疗不断推陈出新</a:t>
            </a:r>
          </a:p>
        </p:txBody>
      </p:sp>
      <p:grpSp>
        <p:nvGrpSpPr>
          <p:cNvPr id="27" name="组合 26">
            <a:extLst>
              <a:ext uri="{FF2B5EF4-FFF2-40B4-BE49-F238E27FC236}">
                <a16:creationId xmlns:a16="http://schemas.microsoft.com/office/drawing/2014/main" id="{6E135A39-2280-B824-CE40-151D8FBB8EC9}"/>
              </a:ext>
            </a:extLst>
          </p:cNvPr>
          <p:cNvGrpSpPr/>
          <p:nvPr/>
        </p:nvGrpSpPr>
        <p:grpSpPr>
          <a:xfrm>
            <a:off x="561453" y="1591308"/>
            <a:ext cx="11069094" cy="4132073"/>
            <a:chOff x="561453" y="1274498"/>
            <a:chExt cx="11069094" cy="4132073"/>
          </a:xfrm>
        </p:grpSpPr>
        <p:pic>
          <p:nvPicPr>
            <p:cNvPr id="28" name="图片 27">
              <a:extLst>
                <a:ext uri="{FF2B5EF4-FFF2-40B4-BE49-F238E27FC236}">
                  <a16:creationId xmlns:a16="http://schemas.microsoft.com/office/drawing/2014/main" id="{2F7DE7D8-C5C0-79A4-C4E0-BCAFEAA09AB0}"/>
                </a:ext>
              </a:extLst>
            </p:cNvPr>
            <p:cNvPicPr>
              <a:picLocks noChangeAspect="1"/>
            </p:cNvPicPr>
            <p:nvPr/>
          </p:nvPicPr>
          <p:blipFill>
            <a:blip r:embed="rId2"/>
            <a:srcRect l="7960" r="1250" b="4106"/>
            <a:stretch/>
          </p:blipFill>
          <p:spPr>
            <a:xfrm>
              <a:off x="561453" y="1274498"/>
              <a:ext cx="11069094" cy="4132073"/>
            </a:xfrm>
            <a:prstGeom prst="rect">
              <a:avLst/>
            </a:prstGeom>
          </p:spPr>
        </p:pic>
        <p:sp>
          <p:nvSpPr>
            <p:cNvPr id="29" name="Rectangle 18">
              <a:extLst>
                <a:ext uri="{FF2B5EF4-FFF2-40B4-BE49-F238E27FC236}">
                  <a16:creationId xmlns:a16="http://schemas.microsoft.com/office/drawing/2014/main" id="{7FEC2563-A1E1-C42B-5A99-A14C7202B01E}"/>
                </a:ext>
              </a:extLst>
            </p:cNvPr>
            <p:cNvSpPr>
              <a:spLocks noChangeArrowheads="1"/>
            </p:cNvSpPr>
            <p:nvPr/>
          </p:nvSpPr>
          <p:spPr bwMode="auto">
            <a:xfrm>
              <a:off x="876300" y="1451429"/>
              <a:ext cx="1857375" cy="3525383"/>
            </a:xfrm>
            <a:prstGeom prst="roundRect">
              <a:avLst>
                <a:gd name="adj" fmla="val 0"/>
              </a:avLst>
            </a:prstGeom>
            <a:solidFill>
              <a:srgbClr val="EB6440"/>
            </a:solidFill>
            <a:ln>
              <a:noFill/>
              <a:headEnd/>
              <a:tailEnd/>
            </a:ln>
            <a:effectLst/>
            <a:scene3d>
              <a:camera prst="orthographicFront">
                <a:rot lat="0" lon="0" rev="0"/>
              </a:camera>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wrap="square" lIns="67500" tIns="35100" rIns="67500" bIns="35100" anchor="ctr">
              <a:noAutofit/>
            </a:bodyPr>
            <a:lstStyle/>
            <a:p>
              <a:pPr algn="ctr" defTabSz="428615" eaLnBrk="0" hangingPunct="0">
                <a:defRPr/>
              </a:pPr>
              <a:r>
                <a:rPr lang="zh-CN" altLang="en-US" sz="2000" b="1" dirty="0">
                  <a:solidFill>
                    <a:srgbClr val="FFFFFF"/>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紫杉烷</a:t>
              </a:r>
              <a:endParaRPr lang="en-US" altLang="zh-CN" sz="2000" b="1" dirty="0">
                <a:solidFill>
                  <a:srgbClr val="FFFFFF"/>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a:p>
              <a:pPr algn="ctr" defTabSz="428615" eaLnBrk="0" hangingPunct="0">
                <a:defRPr/>
              </a:pPr>
              <a:r>
                <a:rPr lang="en-US" altLang="zh-CN" sz="2000" b="1" dirty="0">
                  <a:solidFill>
                    <a:srgbClr val="FFFFFF"/>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a:t>
              </a:r>
            </a:p>
            <a:p>
              <a:pPr algn="ctr" defTabSz="428615" eaLnBrk="0" hangingPunct="0">
                <a:defRPr/>
              </a:pPr>
              <a:r>
                <a:rPr lang="zh-CN" altLang="en-US" sz="2000" b="1" dirty="0">
                  <a:solidFill>
                    <a:srgbClr val="FFFFFF"/>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曲妥珠单抗</a:t>
              </a:r>
              <a:endParaRPr lang="en-US" altLang="zh-CN" sz="2000" b="1" dirty="0">
                <a:solidFill>
                  <a:srgbClr val="FFFFFF"/>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a:p>
              <a:pPr algn="ctr" defTabSz="428615" eaLnBrk="0" hangingPunct="0">
                <a:defRPr/>
              </a:pPr>
              <a:r>
                <a:rPr lang="en-US" altLang="zh-CN" sz="2000" b="1" dirty="0">
                  <a:solidFill>
                    <a:srgbClr val="FFFFFF"/>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a:t>
              </a:r>
            </a:p>
            <a:p>
              <a:pPr algn="ctr" defTabSz="428615" eaLnBrk="0" hangingPunct="0">
                <a:defRPr/>
              </a:pPr>
              <a:r>
                <a:rPr lang="zh-CN" altLang="en-US" sz="2000" b="1" dirty="0">
                  <a:solidFill>
                    <a:srgbClr val="FFFFFF"/>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帕妥珠单抗</a:t>
              </a:r>
              <a:r>
                <a:rPr lang="en-US" altLang="zh-CN" sz="2000" b="1" dirty="0">
                  <a:solidFill>
                    <a:srgbClr val="FFFFFF"/>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a:t>
              </a:r>
              <a:endParaRPr lang="en-GB" sz="2000" dirty="0">
                <a:solidFill>
                  <a:srgbClr val="FFFFFF"/>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30" name="Rectangle 18">
              <a:extLst>
                <a:ext uri="{FF2B5EF4-FFF2-40B4-BE49-F238E27FC236}">
                  <a16:creationId xmlns:a16="http://schemas.microsoft.com/office/drawing/2014/main" id="{53E62880-57F5-8462-ECAF-149F8C5CFC1B}"/>
                </a:ext>
              </a:extLst>
            </p:cNvPr>
            <p:cNvSpPr>
              <a:spLocks noChangeArrowheads="1"/>
            </p:cNvSpPr>
            <p:nvPr/>
          </p:nvSpPr>
          <p:spPr bwMode="auto">
            <a:xfrm>
              <a:off x="5221605" y="1574006"/>
              <a:ext cx="2538889" cy="661214"/>
            </a:xfrm>
            <a:prstGeom prst="roundRect">
              <a:avLst>
                <a:gd name="adj" fmla="val 0"/>
              </a:avLst>
            </a:prstGeom>
            <a:solidFill>
              <a:schemeClr val="bg1"/>
            </a:solidFill>
            <a:ln>
              <a:noFill/>
              <a:headEnd/>
              <a:tailEnd/>
            </a:ln>
            <a:effectLst/>
            <a:scene3d>
              <a:camera prst="orthographicFront">
                <a:rot lat="0" lon="0" rev="0"/>
              </a:camera>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wrap="square" lIns="67500" tIns="35100" rIns="67500" bIns="35100" anchor="ctr">
              <a:noAutofit/>
            </a:bodyPr>
            <a:lstStyle/>
            <a:p>
              <a:pPr algn="ctr" defTabSz="428615" eaLnBrk="0" hangingPunct="0">
                <a:defRPr/>
              </a:pPr>
              <a:r>
                <a:rPr lang="zh-CN" altLang="en-US" sz="1600" b="1" dirty="0">
                  <a:solidFill>
                    <a:schemeClr val="tx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图卡替尼</a:t>
              </a:r>
              <a:r>
                <a:rPr lang="en-US" altLang="zh-CN" sz="1600" b="1" dirty="0">
                  <a:solidFill>
                    <a:schemeClr val="tx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a:t>
              </a:r>
              <a:r>
                <a:rPr lang="zh-CN" altLang="en-US" sz="1600" b="1" dirty="0">
                  <a:solidFill>
                    <a:schemeClr val="tx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卡培他滨</a:t>
              </a:r>
              <a:r>
                <a:rPr lang="en-US" altLang="zh-CN" sz="1600" b="1" dirty="0">
                  <a:solidFill>
                    <a:schemeClr val="tx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a:t>
              </a:r>
              <a:r>
                <a:rPr lang="zh-CN" altLang="en-US" sz="1600" b="1" dirty="0">
                  <a:solidFill>
                    <a:schemeClr val="tx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曲妥珠单抗</a:t>
              </a:r>
              <a:endParaRPr lang="en-GB" sz="1600" dirty="0">
                <a:solidFill>
                  <a:schemeClr val="tx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31" name="Rectangle 18">
              <a:extLst>
                <a:ext uri="{FF2B5EF4-FFF2-40B4-BE49-F238E27FC236}">
                  <a16:creationId xmlns:a16="http://schemas.microsoft.com/office/drawing/2014/main" id="{7977772F-0526-A5BE-057D-2632C22967E5}"/>
                </a:ext>
              </a:extLst>
            </p:cNvPr>
            <p:cNvSpPr>
              <a:spLocks noChangeArrowheads="1"/>
            </p:cNvSpPr>
            <p:nvPr/>
          </p:nvSpPr>
          <p:spPr bwMode="auto">
            <a:xfrm>
              <a:off x="3660774" y="3377063"/>
              <a:ext cx="4038601" cy="263524"/>
            </a:xfrm>
            <a:prstGeom prst="roundRect">
              <a:avLst>
                <a:gd name="adj" fmla="val 0"/>
              </a:avLst>
            </a:prstGeom>
            <a:solidFill>
              <a:srgbClr val="FEF1BA"/>
            </a:solidFill>
            <a:ln>
              <a:noFill/>
              <a:headEnd/>
              <a:tailEnd/>
            </a:ln>
            <a:effectLst/>
            <a:scene3d>
              <a:camera prst="orthographicFront">
                <a:rot lat="0" lon="0" rev="0"/>
              </a:camera>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wrap="square" lIns="67500" tIns="35100" rIns="67500" bIns="35100" anchor="ctr">
              <a:noAutofit/>
            </a:bodyPr>
            <a:lstStyle/>
            <a:p>
              <a:pPr algn="ctr" defTabSz="428615" eaLnBrk="0" hangingPunct="0">
                <a:defRPr/>
              </a:pPr>
              <a:r>
                <a:rPr lang="zh-CN" altLang="en-US" sz="1600" b="1" dirty="0">
                  <a:solidFill>
                    <a:schemeClr val="tx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活动性中枢神经系统受累</a:t>
              </a:r>
              <a:endParaRPr lang="en-GB" sz="1600" dirty="0">
                <a:solidFill>
                  <a:schemeClr val="tx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32" name="Rectangle 18">
              <a:extLst>
                <a:ext uri="{FF2B5EF4-FFF2-40B4-BE49-F238E27FC236}">
                  <a16:creationId xmlns:a16="http://schemas.microsoft.com/office/drawing/2014/main" id="{46E8A39B-583B-A54D-431B-7EE689EC7F7A}"/>
                </a:ext>
              </a:extLst>
            </p:cNvPr>
            <p:cNvSpPr>
              <a:spLocks noChangeArrowheads="1"/>
            </p:cNvSpPr>
            <p:nvPr/>
          </p:nvSpPr>
          <p:spPr bwMode="auto">
            <a:xfrm>
              <a:off x="3557111" y="3732919"/>
              <a:ext cx="2862739" cy="500943"/>
            </a:xfrm>
            <a:prstGeom prst="roundRect">
              <a:avLst>
                <a:gd name="adj" fmla="val 0"/>
              </a:avLst>
            </a:prstGeom>
            <a:solidFill>
              <a:schemeClr val="bg1"/>
            </a:solidFill>
            <a:ln>
              <a:noFill/>
              <a:headEnd/>
              <a:tailEnd/>
            </a:ln>
            <a:effectLst/>
            <a:scene3d>
              <a:camera prst="orthographicFront">
                <a:rot lat="0" lon="0" rev="0"/>
              </a:camera>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wrap="square" lIns="67500" tIns="35100" rIns="67500" bIns="35100" anchor="ctr">
              <a:noAutofit/>
            </a:bodyPr>
            <a:lstStyle/>
            <a:p>
              <a:pPr algn="ctr" defTabSz="428615" eaLnBrk="0" hangingPunct="0">
                <a:defRPr/>
              </a:pPr>
              <a:r>
                <a:rPr lang="zh-CN" altLang="en-US" sz="1600" b="1" dirty="0">
                  <a:solidFill>
                    <a:schemeClr val="tx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图卡替尼</a:t>
              </a:r>
              <a:r>
                <a:rPr lang="en-US" altLang="zh-CN" sz="1600" b="1" dirty="0">
                  <a:solidFill>
                    <a:schemeClr val="tx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a:t>
              </a:r>
              <a:r>
                <a:rPr lang="zh-CN" altLang="en-US" sz="1600" b="1" dirty="0">
                  <a:solidFill>
                    <a:schemeClr val="tx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卡培他滨</a:t>
              </a:r>
              <a:r>
                <a:rPr lang="en-US" altLang="zh-CN" sz="1600" b="1" dirty="0">
                  <a:solidFill>
                    <a:schemeClr val="tx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a:t>
              </a:r>
              <a:r>
                <a:rPr lang="zh-CN" altLang="en-US" sz="1600" b="1" dirty="0">
                  <a:solidFill>
                    <a:schemeClr val="tx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曲妥珠单抗</a:t>
              </a:r>
              <a:endParaRPr lang="en-GB" sz="1600" dirty="0">
                <a:solidFill>
                  <a:schemeClr val="tx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33" name="Rectangle 18">
              <a:extLst>
                <a:ext uri="{FF2B5EF4-FFF2-40B4-BE49-F238E27FC236}">
                  <a16:creationId xmlns:a16="http://schemas.microsoft.com/office/drawing/2014/main" id="{0B587E38-704D-4B1E-6BB5-1FD2F3FAF354}"/>
                </a:ext>
              </a:extLst>
            </p:cNvPr>
            <p:cNvSpPr>
              <a:spLocks noChangeArrowheads="1"/>
            </p:cNvSpPr>
            <p:nvPr/>
          </p:nvSpPr>
          <p:spPr bwMode="auto">
            <a:xfrm>
              <a:off x="8632791" y="1451429"/>
              <a:ext cx="2868646" cy="661214"/>
            </a:xfrm>
            <a:prstGeom prst="roundRect">
              <a:avLst>
                <a:gd name="adj" fmla="val 0"/>
              </a:avLst>
            </a:prstGeom>
            <a:solidFill>
              <a:schemeClr val="accent1">
                <a:lumMod val="20000"/>
                <a:lumOff val="80000"/>
              </a:schemeClr>
            </a:solidFill>
            <a:ln>
              <a:solidFill>
                <a:srgbClr val="015829"/>
              </a:solidFill>
              <a:headEnd/>
              <a:tailEnd/>
            </a:ln>
            <a:effectLst/>
            <a:scene3d>
              <a:camera prst="orthographicFront">
                <a:rot lat="0" lon="0" rev="0"/>
              </a:camera>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wrap="square" lIns="67500" tIns="35100" rIns="67500" bIns="35100" anchor="ctr">
              <a:noAutofit/>
            </a:bodyPr>
            <a:lstStyle/>
            <a:p>
              <a:pPr algn="ctr" defTabSz="428615" eaLnBrk="0" hangingPunct="0">
                <a:defRPr/>
              </a:pPr>
              <a:r>
                <a:rPr lang="zh-CN" altLang="en-US" sz="1600" b="1" dirty="0">
                  <a:solidFill>
                    <a:schemeClr val="tx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马吉妥昔单抗</a:t>
              </a:r>
              <a:r>
                <a:rPr lang="en-US" altLang="zh-CN" sz="1600" b="1" dirty="0">
                  <a:solidFill>
                    <a:schemeClr val="tx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a:t>
              </a:r>
              <a:r>
                <a:rPr lang="zh-CN" altLang="en-US" sz="1600" b="1" dirty="0">
                  <a:solidFill>
                    <a:schemeClr val="tx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化疗</a:t>
              </a:r>
              <a:endParaRPr lang="en-GB" sz="1600" b="1" dirty="0">
                <a:solidFill>
                  <a:schemeClr val="tx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34" name="Rectangle 18">
              <a:extLst>
                <a:ext uri="{FF2B5EF4-FFF2-40B4-BE49-F238E27FC236}">
                  <a16:creationId xmlns:a16="http://schemas.microsoft.com/office/drawing/2014/main" id="{52397886-A155-6E22-CF63-900F5544B3E7}"/>
                </a:ext>
              </a:extLst>
            </p:cNvPr>
            <p:cNvSpPr>
              <a:spLocks noChangeArrowheads="1"/>
            </p:cNvSpPr>
            <p:nvPr/>
          </p:nvSpPr>
          <p:spPr bwMode="auto">
            <a:xfrm>
              <a:off x="8632791" y="2458711"/>
              <a:ext cx="2868646" cy="661214"/>
            </a:xfrm>
            <a:prstGeom prst="roundRect">
              <a:avLst>
                <a:gd name="adj" fmla="val 0"/>
              </a:avLst>
            </a:prstGeom>
            <a:solidFill>
              <a:schemeClr val="accent1">
                <a:lumMod val="20000"/>
                <a:lumOff val="80000"/>
              </a:schemeClr>
            </a:solidFill>
            <a:ln>
              <a:solidFill>
                <a:srgbClr val="015829"/>
              </a:solidFill>
              <a:headEnd/>
              <a:tailEnd/>
            </a:ln>
            <a:effectLst/>
            <a:scene3d>
              <a:camera prst="orthographicFront">
                <a:rot lat="0" lon="0" rev="0"/>
              </a:camera>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wrap="square" lIns="67500" tIns="35100" rIns="67500" bIns="35100" anchor="ctr">
              <a:noAutofit/>
            </a:bodyPr>
            <a:lstStyle/>
            <a:p>
              <a:pPr algn="ctr" defTabSz="428615" eaLnBrk="0" hangingPunct="0">
                <a:defRPr/>
              </a:pPr>
              <a:r>
                <a:rPr lang="zh-CN" altLang="en-US" sz="1600" b="1" dirty="0">
                  <a:solidFill>
                    <a:schemeClr val="tx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曲妥珠单抗</a:t>
              </a:r>
              <a:r>
                <a:rPr lang="en-US" altLang="zh-CN" sz="1600" b="1" dirty="0">
                  <a:solidFill>
                    <a:schemeClr val="tx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a:t>
              </a:r>
              <a:r>
                <a:rPr lang="zh-CN" altLang="en-US" sz="1600" b="1" dirty="0">
                  <a:solidFill>
                    <a:schemeClr val="tx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化疗</a:t>
              </a:r>
              <a:endParaRPr lang="en-GB" sz="1600" b="1" dirty="0">
                <a:solidFill>
                  <a:schemeClr val="tx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35" name="Rectangle 18">
              <a:extLst>
                <a:ext uri="{FF2B5EF4-FFF2-40B4-BE49-F238E27FC236}">
                  <a16:creationId xmlns:a16="http://schemas.microsoft.com/office/drawing/2014/main" id="{8178B4C2-0ECA-EADE-6DDD-9D1865D63A69}"/>
                </a:ext>
              </a:extLst>
            </p:cNvPr>
            <p:cNvSpPr>
              <a:spLocks noChangeArrowheads="1"/>
            </p:cNvSpPr>
            <p:nvPr/>
          </p:nvSpPr>
          <p:spPr bwMode="auto">
            <a:xfrm>
              <a:off x="8632791" y="3377063"/>
              <a:ext cx="2868646" cy="661214"/>
            </a:xfrm>
            <a:prstGeom prst="roundRect">
              <a:avLst>
                <a:gd name="adj" fmla="val 0"/>
              </a:avLst>
            </a:prstGeom>
            <a:solidFill>
              <a:schemeClr val="accent1">
                <a:lumMod val="20000"/>
                <a:lumOff val="80000"/>
              </a:schemeClr>
            </a:solidFill>
            <a:ln>
              <a:solidFill>
                <a:srgbClr val="015829"/>
              </a:solidFill>
              <a:headEnd/>
              <a:tailEnd/>
            </a:ln>
            <a:effectLst/>
            <a:scene3d>
              <a:camera prst="orthographicFront">
                <a:rot lat="0" lon="0" rev="0"/>
              </a:camera>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wrap="square" lIns="67500" tIns="35100" rIns="67500" bIns="35100" anchor="ctr">
              <a:noAutofit/>
            </a:bodyPr>
            <a:lstStyle/>
            <a:p>
              <a:pPr algn="ctr" defTabSz="428615" eaLnBrk="0" hangingPunct="0">
                <a:defRPr/>
              </a:pPr>
              <a:r>
                <a:rPr lang="zh-CN" altLang="en-US" sz="1600" b="1" dirty="0">
                  <a:solidFill>
                    <a:schemeClr val="tx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奈拉替尼</a:t>
              </a:r>
              <a:r>
                <a:rPr lang="en-US" altLang="zh-CN" sz="1600" b="1" dirty="0">
                  <a:solidFill>
                    <a:schemeClr val="tx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a:t>
              </a:r>
              <a:r>
                <a:rPr lang="zh-CN" altLang="en-US" sz="1600" b="1" dirty="0">
                  <a:solidFill>
                    <a:schemeClr val="tx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卡培他滨</a:t>
              </a:r>
              <a:endParaRPr lang="en-GB" sz="1600" b="1" dirty="0">
                <a:solidFill>
                  <a:schemeClr val="tx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36" name="Rectangle 18">
              <a:extLst>
                <a:ext uri="{FF2B5EF4-FFF2-40B4-BE49-F238E27FC236}">
                  <a16:creationId xmlns:a16="http://schemas.microsoft.com/office/drawing/2014/main" id="{F98EAF1F-D1D1-E111-3931-C27828B2440B}"/>
                </a:ext>
              </a:extLst>
            </p:cNvPr>
            <p:cNvSpPr>
              <a:spLocks noChangeArrowheads="1"/>
            </p:cNvSpPr>
            <p:nvPr/>
          </p:nvSpPr>
          <p:spPr bwMode="auto">
            <a:xfrm>
              <a:off x="8632791" y="4326256"/>
              <a:ext cx="2868646" cy="661214"/>
            </a:xfrm>
            <a:prstGeom prst="roundRect">
              <a:avLst>
                <a:gd name="adj" fmla="val 0"/>
              </a:avLst>
            </a:prstGeom>
            <a:solidFill>
              <a:schemeClr val="accent1">
                <a:lumMod val="20000"/>
                <a:lumOff val="80000"/>
              </a:schemeClr>
            </a:solidFill>
            <a:ln>
              <a:solidFill>
                <a:srgbClr val="015829"/>
              </a:solidFill>
              <a:headEnd/>
              <a:tailEnd/>
            </a:ln>
            <a:effectLst/>
            <a:scene3d>
              <a:camera prst="orthographicFront">
                <a:rot lat="0" lon="0" rev="0"/>
              </a:camera>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wrap="square" lIns="67500" tIns="35100" rIns="67500" bIns="35100" anchor="ctr">
              <a:noAutofit/>
            </a:bodyPr>
            <a:lstStyle/>
            <a:p>
              <a:pPr algn="ctr" defTabSz="428615" eaLnBrk="0" hangingPunct="0">
                <a:defRPr/>
              </a:pPr>
              <a:r>
                <a:rPr lang="zh-CN" altLang="en-US" sz="1600" b="1" dirty="0">
                  <a:solidFill>
                    <a:schemeClr val="tx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抗</a:t>
              </a:r>
              <a:r>
                <a:rPr lang="en-US" altLang="zh-CN" sz="1600" b="1" dirty="0">
                  <a:solidFill>
                    <a:schemeClr val="tx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HER2</a:t>
              </a:r>
              <a:r>
                <a:rPr lang="zh-CN" altLang="en-US" sz="1600" b="1" dirty="0">
                  <a:solidFill>
                    <a:schemeClr val="tx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治疗</a:t>
              </a:r>
              <a:r>
                <a:rPr lang="en-US" altLang="zh-CN" sz="1600" b="1" dirty="0">
                  <a:solidFill>
                    <a:schemeClr val="tx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+ET</a:t>
              </a:r>
              <a:endParaRPr lang="en-GB" sz="1600" b="1" dirty="0">
                <a:solidFill>
                  <a:schemeClr val="tx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grpSp>
      <p:sp>
        <p:nvSpPr>
          <p:cNvPr id="37" name="文本占位符 3">
            <a:extLst>
              <a:ext uri="{FF2B5EF4-FFF2-40B4-BE49-F238E27FC236}">
                <a16:creationId xmlns:a16="http://schemas.microsoft.com/office/drawing/2014/main" id="{DD9761E9-D079-B340-095C-84078A63095A}"/>
              </a:ext>
            </a:extLst>
          </p:cNvPr>
          <p:cNvSpPr txBox="1">
            <a:spLocks/>
          </p:cNvSpPr>
          <p:nvPr/>
        </p:nvSpPr>
        <p:spPr>
          <a:xfrm>
            <a:off x="-2" y="6176962"/>
            <a:ext cx="12496801" cy="681037"/>
          </a:xfrm>
          <a:prstGeom prst="rect">
            <a:avLst/>
          </a:prstGeom>
        </p:spPr>
        <p:txBody>
          <a:bodyPr vert="horz" lIns="91440" tIns="45720" rIns="91440" bIns="45720" numCol="3" rtlCol="0" anchor="b" anchorCtr="0">
            <a:noAutofit/>
          </a:bodyPr>
          <a:lstStyle>
            <a:lvl1pPr marL="0" indent="0" algn="l" defTabSz="914400" rtl="0" eaLnBrk="1" latinLnBrk="0" hangingPunct="1">
              <a:lnSpc>
                <a:spcPct val="100000"/>
              </a:lnSpc>
              <a:spcBef>
                <a:spcPts val="0"/>
              </a:spcBef>
              <a:buFont typeface="Arial" panose="020B0604020202020204" pitchFamily="34" charset="0"/>
              <a:buNone/>
              <a:defRPr sz="1000" kern="1200">
                <a:solidFill>
                  <a:schemeClr val="tx1"/>
                </a:solidFill>
                <a:latin typeface="+mn-lt"/>
                <a:ea typeface="+mn-ea"/>
                <a:cs typeface="+mn-cs"/>
              </a:defRPr>
            </a:lvl1pPr>
            <a:lvl2pPr marL="457200" indent="0" algn="l" defTabSz="914400" rtl="0" eaLnBrk="1" latinLnBrk="0" hangingPunct="1">
              <a:lnSpc>
                <a:spcPct val="100000"/>
              </a:lnSpc>
              <a:spcBef>
                <a:spcPts val="0"/>
              </a:spcBef>
              <a:buFont typeface="Arial" panose="020B0604020202020204" pitchFamily="34" charset="0"/>
              <a:buNone/>
              <a:defRPr sz="1000" kern="1200">
                <a:solidFill>
                  <a:schemeClr val="tx1"/>
                </a:solidFill>
                <a:latin typeface="+mn-lt"/>
                <a:ea typeface="+mn-ea"/>
                <a:cs typeface="+mn-cs"/>
              </a:defRPr>
            </a:lvl2pPr>
            <a:lvl3pPr marL="914400" indent="0" algn="l" defTabSz="914400" rtl="0" eaLnBrk="1" latinLnBrk="0" hangingPunct="1">
              <a:lnSpc>
                <a:spcPct val="100000"/>
              </a:lnSpc>
              <a:spcBef>
                <a:spcPts val="0"/>
              </a:spcBef>
              <a:buFont typeface="Arial" panose="020B0604020202020204" pitchFamily="34" charset="0"/>
              <a:buNone/>
              <a:defRPr sz="1000" kern="1200">
                <a:solidFill>
                  <a:schemeClr val="tx1"/>
                </a:solidFill>
                <a:latin typeface="+mn-lt"/>
                <a:ea typeface="+mn-ea"/>
                <a:cs typeface="+mn-cs"/>
              </a:defRPr>
            </a:lvl3pPr>
            <a:lvl4pPr marL="1371600" indent="0" algn="l" defTabSz="914400" rtl="0" eaLnBrk="1" latinLnBrk="0" hangingPunct="1">
              <a:lnSpc>
                <a:spcPct val="100000"/>
              </a:lnSpc>
              <a:spcBef>
                <a:spcPts val="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100000"/>
              </a:lnSpc>
              <a:spcBef>
                <a:spcPts val="0"/>
              </a:spcBef>
              <a:buFont typeface="Arial" panose="020B0604020202020204" pitchFamily="34" charset="0"/>
              <a:buNone/>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indent="-228600">
              <a:buFont typeface="+mj-lt"/>
              <a:buAutoNum type="arabicPeriod"/>
            </a:pPr>
            <a:r>
              <a:rPr lang="en-US" altLang="zh-CN" sz="900" dirty="0">
                <a:latin typeface="Arial" panose="020B0604020202020204" pitchFamily="34" charset="0"/>
                <a:ea typeface="微软雅黑" panose="020B0503020204020204" pitchFamily="34" charset="-122"/>
                <a:sym typeface="Arial" panose="020B0604020202020204" pitchFamily="34" charset="0"/>
              </a:rPr>
              <a:t>Corti C, et al. Am Soc Clin Oncol Educ Book. 2024 Jun 1;44(3):e432442. </a:t>
            </a:r>
          </a:p>
        </p:txBody>
      </p:sp>
      <p:sp>
        <p:nvSpPr>
          <p:cNvPr id="38" name="文本框 37">
            <a:extLst>
              <a:ext uri="{FF2B5EF4-FFF2-40B4-BE49-F238E27FC236}">
                <a16:creationId xmlns:a16="http://schemas.microsoft.com/office/drawing/2014/main" id="{60A89078-D32F-0C2B-1EBF-007C7C3C4768}"/>
              </a:ext>
            </a:extLst>
          </p:cNvPr>
          <p:cNvSpPr txBox="1"/>
          <p:nvPr/>
        </p:nvSpPr>
        <p:spPr>
          <a:xfrm>
            <a:off x="444500" y="5807630"/>
            <a:ext cx="11000014" cy="276999"/>
          </a:xfrm>
          <a:prstGeom prst="rect">
            <a:avLst/>
          </a:prstGeom>
          <a:noFill/>
        </p:spPr>
        <p:txBody>
          <a:bodyPr wrap="square">
            <a:spAutoFit/>
          </a:bodyPr>
          <a:lstStyle/>
          <a:p>
            <a:r>
              <a:rPr lang="zh-CN" altLang="en-US" sz="1200" dirty="0"/>
              <a:t>*在使用紫杉烷</a:t>
            </a:r>
            <a:r>
              <a:rPr lang="en-US" altLang="zh-CN" sz="1200" dirty="0"/>
              <a:t>-</a:t>
            </a:r>
            <a:r>
              <a:rPr lang="zh-CN" altLang="en-US" sz="1200" dirty="0"/>
              <a:t>曲妥珠单抗</a:t>
            </a:r>
            <a:r>
              <a:rPr lang="en-US" altLang="zh-CN" sz="1200" dirty="0"/>
              <a:t>-</a:t>
            </a:r>
            <a:r>
              <a:rPr lang="zh-CN" altLang="en-US" sz="1200" dirty="0"/>
              <a:t>帕妥珠单抗进行诱导治疗后，如果情况合适，可以考虑接受内分泌治疗（</a:t>
            </a:r>
            <a:r>
              <a:rPr lang="en-US" altLang="zh-CN" sz="1200" dirty="0"/>
              <a:t>ET</a:t>
            </a:r>
            <a:r>
              <a:rPr lang="zh-CN" altLang="en-US" sz="1200" dirty="0"/>
              <a:t>）</a:t>
            </a:r>
            <a:r>
              <a:rPr lang="en-US" altLang="zh-CN" sz="1200" dirty="0"/>
              <a:t>+HER2</a:t>
            </a:r>
            <a:r>
              <a:rPr lang="zh-CN" altLang="en-US" sz="1200" dirty="0"/>
              <a:t>靶向治疗进行维持治疗</a:t>
            </a:r>
          </a:p>
        </p:txBody>
      </p:sp>
    </p:spTree>
    <p:extLst>
      <p:ext uri="{BB962C8B-B14F-4D97-AF65-F5344CB8AC3E}">
        <p14:creationId xmlns:p14="http://schemas.microsoft.com/office/powerpoint/2010/main" val="18242668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矩形: 圆角 69">
            <a:extLst>
              <a:ext uri="{FF2B5EF4-FFF2-40B4-BE49-F238E27FC236}">
                <a16:creationId xmlns:a16="http://schemas.microsoft.com/office/drawing/2014/main" id="{B720DA19-D058-A774-FFD6-3E99A8C6DF04}"/>
              </a:ext>
            </a:extLst>
          </p:cNvPr>
          <p:cNvSpPr/>
          <p:nvPr/>
        </p:nvSpPr>
        <p:spPr>
          <a:xfrm>
            <a:off x="451846" y="1019160"/>
            <a:ext cx="11288305" cy="5524515"/>
          </a:xfrm>
          <a:prstGeom prst="roundRect">
            <a:avLst>
              <a:gd name="adj" fmla="val 1782"/>
            </a:avLst>
          </a:prstGeom>
          <a:solidFill>
            <a:schemeClr val="lt1"/>
          </a:solidFill>
          <a:ln w="9525" cap="rnd">
            <a:gradFill>
              <a:gsLst>
                <a:gs pos="100000">
                  <a:schemeClr val="accent1"/>
                </a:gs>
                <a:gs pos="0">
                  <a:schemeClr val="accent1">
                    <a:alpha val="0"/>
                  </a:schemeClr>
                </a:gs>
              </a:gsLst>
              <a:lin ang="5400000" scaled="1"/>
            </a:gradFill>
            <a:round/>
          </a:ln>
          <a:effectLst>
            <a:outerShdw blurRad="63500" algn="ctr"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 name="标题 1">
            <a:extLst>
              <a:ext uri="{FF2B5EF4-FFF2-40B4-BE49-F238E27FC236}">
                <a16:creationId xmlns:a16="http://schemas.microsoft.com/office/drawing/2014/main" id="{6575F008-7F84-7D62-88FE-08D915D7E01B}"/>
              </a:ext>
            </a:extLst>
          </p:cNvPr>
          <p:cNvSpPr>
            <a:spLocks noGrp="1"/>
          </p:cNvSpPr>
          <p:nvPr>
            <p:ph type="title"/>
          </p:nvPr>
        </p:nvSpPr>
        <p:spPr/>
        <p:txBody>
          <a:bodyPr/>
          <a:lstStyle/>
          <a:p>
            <a:r>
              <a:rPr lang="zh-CN" altLang="en-US" dirty="0"/>
              <a:t>晚期</a:t>
            </a:r>
            <a:r>
              <a:rPr lang="en-US" altLang="zh-CN" dirty="0"/>
              <a:t>HR+</a:t>
            </a:r>
            <a:r>
              <a:rPr lang="zh-CN" altLang="en-US" dirty="0"/>
              <a:t>乳腺癌的系统治疗：内分泌为基础，耐药后精准靶向</a:t>
            </a:r>
          </a:p>
        </p:txBody>
      </p:sp>
      <p:grpSp>
        <p:nvGrpSpPr>
          <p:cNvPr id="3" name="组合 2">
            <a:extLst>
              <a:ext uri="{FF2B5EF4-FFF2-40B4-BE49-F238E27FC236}">
                <a16:creationId xmlns:a16="http://schemas.microsoft.com/office/drawing/2014/main" id="{75A0E7B6-73F9-C4AE-D7FB-ED45124B2F12}"/>
              </a:ext>
            </a:extLst>
          </p:cNvPr>
          <p:cNvGrpSpPr/>
          <p:nvPr/>
        </p:nvGrpSpPr>
        <p:grpSpPr>
          <a:xfrm>
            <a:off x="882848" y="1143526"/>
            <a:ext cx="10426304" cy="5247749"/>
            <a:chOff x="663117" y="1193327"/>
            <a:chExt cx="11119861" cy="5157485"/>
          </a:xfrm>
        </p:grpSpPr>
        <p:grpSp>
          <p:nvGrpSpPr>
            <p:cNvPr id="4" name="组合 3">
              <a:extLst>
                <a:ext uri="{FF2B5EF4-FFF2-40B4-BE49-F238E27FC236}">
                  <a16:creationId xmlns:a16="http://schemas.microsoft.com/office/drawing/2014/main" id="{B0265223-6BEF-631D-939F-490280F8461D}"/>
                </a:ext>
              </a:extLst>
            </p:cNvPr>
            <p:cNvGrpSpPr/>
            <p:nvPr/>
          </p:nvGrpSpPr>
          <p:grpSpPr>
            <a:xfrm>
              <a:off x="663117" y="1193327"/>
              <a:ext cx="11119861" cy="5157485"/>
              <a:chOff x="673436" y="1009102"/>
              <a:chExt cx="11119861" cy="5157485"/>
            </a:xfrm>
          </p:grpSpPr>
          <p:sp>
            <p:nvSpPr>
              <p:cNvPr id="6" name="标题 1">
                <a:extLst>
                  <a:ext uri="{FF2B5EF4-FFF2-40B4-BE49-F238E27FC236}">
                    <a16:creationId xmlns:a16="http://schemas.microsoft.com/office/drawing/2014/main" id="{09F706E8-435D-216D-BE26-2BF811972D13}"/>
                  </a:ext>
                </a:extLst>
              </p:cNvPr>
              <p:cNvSpPr txBox="1">
                <a:spLocks/>
              </p:cNvSpPr>
              <p:nvPr/>
            </p:nvSpPr>
            <p:spPr>
              <a:xfrm>
                <a:off x="4585323" y="1009102"/>
                <a:ext cx="3347754" cy="294874"/>
              </a:xfrm>
              <a:gradFill>
                <a:gsLst>
                  <a:gs pos="0">
                    <a:srgbClr val="45B1AB"/>
                  </a:gs>
                  <a:gs pos="80000">
                    <a:srgbClr val="808DC8"/>
                  </a:gs>
                  <a:gs pos="60000">
                    <a:srgbClr val="008CBB"/>
                  </a:gs>
                  <a:gs pos="40000">
                    <a:srgbClr val="069FC8">
                      <a:alpha val="93000"/>
                    </a:srgbClr>
                  </a:gs>
                  <a:gs pos="20000">
                    <a:srgbClr val="299CB0"/>
                  </a:gs>
                  <a:gs pos="100000">
                    <a:srgbClr val="FC3F98"/>
                  </a:gs>
                </a:gsLst>
                <a:lin ang="0" scaled="1"/>
              </a:gradFill>
              <a:effectLst>
                <a:outerShdw blurRad="50800" dist="38100" dir="2700000" algn="tl" rotWithShape="0">
                  <a:prstClr val="black">
                    <a:alpha val="40000"/>
                  </a:prstClr>
                </a:outerShdw>
              </a:effectLst>
            </p:spPr>
            <p:txBody>
              <a:bodyPr anchor="ctr">
                <a:noAutofit/>
              </a:bodyPr>
              <a:lstStyle>
                <a:lvl1pPr algn="l" defTabSz="457189" rtl="0" eaLnBrk="1" latinLnBrk="0" hangingPunct="1">
                  <a:lnSpc>
                    <a:spcPct val="120000"/>
                  </a:lnSpc>
                  <a:spcBef>
                    <a:spcPct val="0"/>
                  </a:spcBef>
                  <a:buNone/>
                  <a:defRPr sz="2400" b="1" kern="1200" spc="100" baseline="0">
                    <a:gradFill>
                      <a:gsLst>
                        <a:gs pos="0">
                          <a:srgbClr val="45B1AB"/>
                        </a:gs>
                        <a:gs pos="80000">
                          <a:srgbClr val="808DC8"/>
                        </a:gs>
                        <a:gs pos="60000">
                          <a:srgbClr val="008CBB"/>
                        </a:gs>
                        <a:gs pos="40000">
                          <a:srgbClr val="069FC8">
                            <a:alpha val="93000"/>
                          </a:srgbClr>
                        </a:gs>
                        <a:gs pos="20000">
                          <a:srgbClr val="299CB0"/>
                        </a:gs>
                        <a:gs pos="100000">
                          <a:srgbClr val="FC3F98"/>
                        </a:gs>
                      </a:gsLst>
                      <a:lin ang="0" scaled="1"/>
                    </a:gradFill>
                    <a:latin typeface="+mj-lt"/>
                    <a:ea typeface="+mj-ea"/>
                    <a:cs typeface="+mj-cs"/>
                  </a:defRPr>
                </a:lvl1pPr>
              </a:lstStyle>
              <a:p>
                <a:pPr marL="0" marR="0" lvl="0" indent="0" algn="l" defTabSz="457189" rtl="0" eaLnBrk="1" fontAlgn="auto" latinLnBrk="0" hangingPunct="1">
                  <a:lnSpc>
                    <a:spcPct val="120000"/>
                  </a:lnSpc>
                  <a:spcBef>
                    <a:spcPct val="0"/>
                  </a:spcBef>
                  <a:spcAft>
                    <a:spcPts val="0"/>
                  </a:spcAft>
                  <a:buClrTx/>
                  <a:buSzTx/>
                  <a:buFontTx/>
                  <a:buNone/>
                  <a:tabLst/>
                  <a:defRPr/>
                </a:pPr>
                <a:r>
                  <a:rPr kumimoji="0" lang="en-US" altLang="zh-CN" sz="2000" b="1" i="0" u="none" strike="noStrike" kern="1200" cap="none" spc="100" normalizeH="0" baseline="0" noProof="0" dirty="0">
                    <a:ln>
                      <a:noFill/>
                    </a:ln>
                    <a:solidFill>
                      <a:schemeClr val="tx1"/>
                    </a:solidFill>
                    <a:effectLst/>
                    <a:uLnTx/>
                    <a:uFillTx/>
                    <a:latin typeface="Arial" panose="020B0604020202020204" pitchFamily="34" charset="0"/>
                    <a:ea typeface="微软雅黑" panose="020B0503020204020204" pitchFamily="34" charset="-122"/>
                    <a:sym typeface="Arial" panose="020B0604020202020204" pitchFamily="34" charset="0"/>
                  </a:rPr>
                  <a:t>HR+/HER2-mBC</a:t>
                </a:r>
              </a:p>
            </p:txBody>
          </p:sp>
          <p:sp>
            <p:nvSpPr>
              <p:cNvPr id="7" name="标题 1">
                <a:extLst>
                  <a:ext uri="{FF2B5EF4-FFF2-40B4-BE49-F238E27FC236}">
                    <a16:creationId xmlns:a16="http://schemas.microsoft.com/office/drawing/2014/main" id="{6E03B8CE-2C16-44A2-1BF1-38FA7EF1133D}"/>
                  </a:ext>
                </a:extLst>
              </p:cNvPr>
              <p:cNvSpPr txBox="1">
                <a:spLocks/>
              </p:cNvSpPr>
              <p:nvPr/>
            </p:nvSpPr>
            <p:spPr>
              <a:xfrm>
                <a:off x="6964577" y="1261293"/>
                <a:ext cx="1506872" cy="294874"/>
              </a:xfrm>
              <a:gradFill>
                <a:gsLst>
                  <a:gs pos="0">
                    <a:srgbClr val="45B1AB"/>
                  </a:gs>
                  <a:gs pos="80000">
                    <a:srgbClr val="808DC8"/>
                  </a:gs>
                  <a:gs pos="60000">
                    <a:srgbClr val="008CBB"/>
                  </a:gs>
                  <a:gs pos="40000">
                    <a:srgbClr val="069FC8">
                      <a:alpha val="93000"/>
                    </a:srgbClr>
                  </a:gs>
                  <a:gs pos="20000">
                    <a:srgbClr val="299CB0"/>
                  </a:gs>
                  <a:gs pos="100000">
                    <a:srgbClr val="FC3F98"/>
                  </a:gs>
                </a:gsLst>
                <a:lin ang="0" scaled="1"/>
              </a:gradFill>
              <a:effectLst>
                <a:outerShdw blurRad="50800" dist="38100" dir="2700000" algn="tl" rotWithShape="0">
                  <a:prstClr val="black">
                    <a:alpha val="40000"/>
                  </a:prstClr>
                </a:outerShdw>
              </a:effectLst>
            </p:spPr>
            <p:txBody>
              <a:bodyPr anchor="ctr">
                <a:noAutofit/>
              </a:bodyPr>
              <a:lstStyle>
                <a:lvl1pPr algn="l" defTabSz="457189" rtl="0" eaLnBrk="1" latinLnBrk="0" hangingPunct="1">
                  <a:lnSpc>
                    <a:spcPct val="120000"/>
                  </a:lnSpc>
                  <a:spcBef>
                    <a:spcPct val="0"/>
                  </a:spcBef>
                  <a:buNone/>
                  <a:defRPr sz="2400" b="1" kern="1200" spc="100" baseline="0">
                    <a:gradFill>
                      <a:gsLst>
                        <a:gs pos="0">
                          <a:srgbClr val="45B1AB"/>
                        </a:gs>
                        <a:gs pos="80000">
                          <a:srgbClr val="808DC8"/>
                        </a:gs>
                        <a:gs pos="60000">
                          <a:srgbClr val="008CBB"/>
                        </a:gs>
                        <a:gs pos="40000">
                          <a:srgbClr val="069FC8">
                            <a:alpha val="93000"/>
                          </a:srgbClr>
                        </a:gs>
                        <a:gs pos="20000">
                          <a:srgbClr val="299CB0"/>
                        </a:gs>
                        <a:gs pos="100000">
                          <a:srgbClr val="FC3F98"/>
                        </a:gs>
                      </a:gsLst>
                      <a:lin ang="0" scaled="1"/>
                    </a:gradFill>
                    <a:latin typeface="+mj-lt"/>
                    <a:ea typeface="+mj-ea"/>
                    <a:cs typeface="+mj-cs"/>
                  </a:defRPr>
                </a:lvl1pPr>
              </a:lstStyle>
              <a:p>
                <a:pPr marL="0" marR="0" lvl="0" indent="0" algn="l" defTabSz="457189" rtl="0" eaLnBrk="1" fontAlgn="auto" latinLnBrk="0" hangingPunct="1">
                  <a:lnSpc>
                    <a:spcPct val="120000"/>
                  </a:lnSpc>
                  <a:spcBef>
                    <a:spcPct val="0"/>
                  </a:spcBef>
                  <a:spcAft>
                    <a:spcPts val="0"/>
                  </a:spcAft>
                  <a:buClrTx/>
                  <a:buSzTx/>
                  <a:buFontTx/>
                  <a:buNone/>
                  <a:tabLst/>
                  <a:defRPr/>
                </a:pPr>
                <a:r>
                  <a:rPr kumimoji="0" lang="zh-CN" altLang="en-US" sz="1050" b="0" i="0" u="none" strike="noStrike" kern="1200" cap="none" spc="100" normalizeH="0" baseline="0" noProof="0" dirty="0">
                    <a:ln>
                      <a:noFill/>
                    </a:ln>
                    <a:solidFill>
                      <a:schemeClr val="tx1"/>
                    </a:solidFill>
                    <a:effectLst/>
                    <a:uLnTx/>
                    <a:uFillTx/>
                    <a:latin typeface="Arial" panose="020B0604020202020204" pitchFamily="34" charset="0"/>
                    <a:ea typeface="微软雅黑" panose="020B0503020204020204" pitchFamily="34" charset="-122"/>
                    <a:sym typeface="Arial" panose="020B0604020202020204" pitchFamily="34" charset="0"/>
                  </a:rPr>
                  <a:t>内脏危象</a:t>
                </a:r>
                <a:endParaRPr kumimoji="0" lang="en-US" altLang="zh-CN" sz="1050" b="0" i="0" u="none" strike="noStrike" kern="1200" cap="none" spc="100" normalizeH="0" baseline="0" noProof="0" dirty="0">
                  <a:ln>
                    <a:noFill/>
                  </a:ln>
                  <a:solidFill>
                    <a:schemeClr val="tx1"/>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8" name="34 Rectángulo redondeado">
                <a:extLst>
                  <a:ext uri="{FF2B5EF4-FFF2-40B4-BE49-F238E27FC236}">
                    <a16:creationId xmlns:a16="http://schemas.microsoft.com/office/drawing/2014/main" id="{7F75A751-8295-175B-AF16-74F825D1FF6C}"/>
                  </a:ext>
                </a:extLst>
              </p:cNvPr>
              <p:cNvSpPr/>
              <p:nvPr/>
            </p:nvSpPr>
            <p:spPr bwMode="auto">
              <a:xfrm>
                <a:off x="1934188" y="1643011"/>
                <a:ext cx="1827700" cy="241501"/>
              </a:xfrm>
              <a:prstGeom prst="roundRect">
                <a:avLst/>
              </a:prstGeom>
              <a:solidFill>
                <a:srgbClr val="EB6440"/>
              </a:solidFill>
              <a:ln>
                <a:noFill/>
                <a:prstDash val="solid"/>
              </a:ln>
              <a:effectLst>
                <a:outerShdw blurRad="50800" dist="38100" dir="2700000" algn="tl" rotWithShape="0">
                  <a:prstClr val="black">
                    <a:alpha val="40000"/>
                  </a:prstClr>
                </a:outerShdw>
              </a:effectLst>
            </p:spPr>
            <p:txBody>
              <a:bodyPr lIns="0" tIns="0" rIns="0" bIns="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altLang="zh-CN" sz="1400" b="1" i="0" u="none" strike="noStrike" kern="0" cap="none" spc="0" normalizeH="0" baseline="0" noProof="0" dirty="0">
                    <a:ln>
                      <a:noFill/>
                    </a:ln>
                    <a:solidFill>
                      <a:srgbClr val="FFFFFF"/>
                    </a:solidFill>
                    <a:effectLst/>
                    <a:uLnTx/>
                    <a:uFillTx/>
                    <a:latin typeface="Arial" panose="020B0604020202020204" pitchFamily="34" charset="0"/>
                    <a:ea typeface="微软雅黑" panose="020B0503020204020204" pitchFamily="34" charset="-122"/>
                    <a:sym typeface="Arial" panose="020B0604020202020204" pitchFamily="34" charset="0"/>
                  </a:rPr>
                  <a:t>ET-CDK4/6i</a:t>
                </a:r>
                <a:endParaRPr kumimoji="0" lang="zh-CN" altLang="en-US" sz="1400" b="1" i="0" u="none" strike="noStrike" kern="0" cap="none" spc="0" normalizeH="0" baseline="0" noProof="0" dirty="0">
                  <a:ln>
                    <a:noFill/>
                  </a:ln>
                  <a:solidFill>
                    <a:srgbClr val="FFFFFF"/>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9" name="34 Rectángulo redondeado">
                <a:extLst>
                  <a:ext uri="{FF2B5EF4-FFF2-40B4-BE49-F238E27FC236}">
                    <a16:creationId xmlns:a16="http://schemas.microsoft.com/office/drawing/2014/main" id="{D5CE8CDB-F95C-C3D7-35C6-E2AC9E8CB1CD}"/>
                  </a:ext>
                </a:extLst>
              </p:cNvPr>
              <p:cNvSpPr/>
              <p:nvPr/>
            </p:nvSpPr>
            <p:spPr bwMode="auto">
              <a:xfrm>
                <a:off x="7762721" y="1643012"/>
                <a:ext cx="1474169" cy="241501"/>
              </a:xfrm>
              <a:prstGeom prst="roundRect">
                <a:avLst/>
              </a:prstGeom>
              <a:solidFill>
                <a:srgbClr val="EB6440"/>
              </a:solidFill>
              <a:ln>
                <a:noFill/>
                <a:prstDash val="solid"/>
              </a:ln>
              <a:effectLst>
                <a:outerShdw blurRad="50800" dist="38100" dir="2700000" algn="tl" rotWithShape="0">
                  <a:prstClr val="black">
                    <a:alpha val="40000"/>
                  </a:prstClr>
                </a:outerShdw>
              </a:effectLst>
            </p:spPr>
            <p:txBody>
              <a:bodyPr lIns="0" tIns="0" rIns="0" bIns="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altLang="zh-CN" sz="900" b="1" i="0" u="none" strike="noStrike" kern="0" cap="none" spc="0" normalizeH="0" baseline="0" noProof="0" dirty="0" err="1">
                    <a:ln>
                      <a:noFill/>
                    </a:ln>
                    <a:solidFill>
                      <a:srgbClr val="FFFFFF"/>
                    </a:solidFill>
                    <a:effectLst/>
                    <a:uLnTx/>
                    <a:uFillTx/>
                    <a:latin typeface="Arial" panose="020B0604020202020204" pitchFamily="34" charset="0"/>
                    <a:ea typeface="微软雅黑" panose="020B0503020204020204" pitchFamily="34" charset="-122"/>
                    <a:sym typeface="Arial" panose="020B0604020202020204" pitchFamily="34" charset="0"/>
                  </a:rPr>
                  <a:t>ChT</a:t>
                </a:r>
                <a:endParaRPr kumimoji="0" lang="zh-CN" altLang="en-US" sz="900" b="1" i="0" u="none" strike="noStrike" kern="0" cap="none" spc="0" normalizeH="0" baseline="0" noProof="0" dirty="0">
                  <a:ln>
                    <a:noFill/>
                  </a:ln>
                  <a:solidFill>
                    <a:srgbClr val="FFFFFF"/>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cxnSp>
            <p:nvCxnSpPr>
              <p:cNvPr id="10" name="直接箭头连接符 9">
                <a:extLst>
                  <a:ext uri="{FF2B5EF4-FFF2-40B4-BE49-F238E27FC236}">
                    <a16:creationId xmlns:a16="http://schemas.microsoft.com/office/drawing/2014/main" id="{62322F2C-C2F1-147E-7D03-A51100AF5911}"/>
                  </a:ext>
                </a:extLst>
              </p:cNvPr>
              <p:cNvCxnSpPr>
                <a:cxnSpLocks/>
                <a:stCxn id="9" idx="1"/>
              </p:cNvCxnSpPr>
              <p:nvPr/>
            </p:nvCxnSpPr>
            <p:spPr>
              <a:xfrm flipH="1" flipV="1">
                <a:off x="3793686" y="1763762"/>
                <a:ext cx="3969034" cy="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标题 1">
                <a:extLst>
                  <a:ext uri="{FF2B5EF4-FFF2-40B4-BE49-F238E27FC236}">
                    <a16:creationId xmlns:a16="http://schemas.microsoft.com/office/drawing/2014/main" id="{7B818AE6-18EB-623E-D9EB-E9209C0CD0BE}"/>
                  </a:ext>
                </a:extLst>
              </p:cNvPr>
              <p:cNvSpPr txBox="1">
                <a:spLocks/>
              </p:cNvSpPr>
              <p:nvPr/>
            </p:nvSpPr>
            <p:spPr>
              <a:xfrm>
                <a:off x="5322523" y="1530314"/>
                <a:ext cx="2261025" cy="294874"/>
              </a:xfrm>
              <a:gradFill>
                <a:gsLst>
                  <a:gs pos="0">
                    <a:srgbClr val="45B1AB"/>
                  </a:gs>
                  <a:gs pos="80000">
                    <a:srgbClr val="808DC8"/>
                  </a:gs>
                  <a:gs pos="60000">
                    <a:srgbClr val="008CBB"/>
                  </a:gs>
                  <a:gs pos="40000">
                    <a:srgbClr val="069FC8">
                      <a:alpha val="93000"/>
                    </a:srgbClr>
                  </a:gs>
                  <a:gs pos="20000">
                    <a:srgbClr val="299CB0"/>
                  </a:gs>
                  <a:gs pos="100000">
                    <a:srgbClr val="FC3F98"/>
                  </a:gs>
                </a:gsLst>
                <a:lin ang="0" scaled="1"/>
              </a:gradFill>
              <a:effectLst>
                <a:outerShdw blurRad="50800" dist="38100" dir="2700000" algn="tl" rotWithShape="0">
                  <a:prstClr val="black">
                    <a:alpha val="40000"/>
                  </a:prstClr>
                </a:outerShdw>
              </a:effectLst>
            </p:spPr>
            <p:txBody>
              <a:bodyPr anchor="ctr">
                <a:noAutofit/>
              </a:bodyPr>
              <a:lstStyle>
                <a:lvl1pPr algn="l" defTabSz="457189" rtl="0" eaLnBrk="1" latinLnBrk="0" hangingPunct="1">
                  <a:lnSpc>
                    <a:spcPct val="120000"/>
                  </a:lnSpc>
                  <a:spcBef>
                    <a:spcPct val="0"/>
                  </a:spcBef>
                  <a:buNone/>
                  <a:defRPr sz="2400" b="1" kern="1200" spc="100" baseline="0">
                    <a:gradFill>
                      <a:gsLst>
                        <a:gs pos="0">
                          <a:srgbClr val="45B1AB"/>
                        </a:gs>
                        <a:gs pos="80000">
                          <a:srgbClr val="808DC8"/>
                        </a:gs>
                        <a:gs pos="60000">
                          <a:srgbClr val="008CBB"/>
                        </a:gs>
                        <a:gs pos="40000">
                          <a:srgbClr val="069FC8">
                            <a:alpha val="93000"/>
                          </a:srgbClr>
                        </a:gs>
                        <a:gs pos="20000">
                          <a:srgbClr val="299CB0"/>
                        </a:gs>
                        <a:gs pos="100000">
                          <a:srgbClr val="FC3F98"/>
                        </a:gs>
                      </a:gsLst>
                      <a:lin ang="0" scaled="1"/>
                    </a:gradFill>
                    <a:latin typeface="+mj-lt"/>
                    <a:ea typeface="+mj-ea"/>
                    <a:cs typeface="+mj-cs"/>
                  </a:defRPr>
                </a:lvl1pPr>
              </a:lstStyle>
              <a:p>
                <a:pPr marL="0" marR="0" lvl="0" indent="0" algn="l" defTabSz="457189" rtl="0" eaLnBrk="1" fontAlgn="auto" latinLnBrk="0" hangingPunct="1">
                  <a:lnSpc>
                    <a:spcPct val="120000"/>
                  </a:lnSpc>
                  <a:spcBef>
                    <a:spcPct val="0"/>
                  </a:spcBef>
                  <a:spcAft>
                    <a:spcPts val="0"/>
                  </a:spcAft>
                  <a:buClrTx/>
                  <a:buSzTx/>
                  <a:buFontTx/>
                  <a:buNone/>
                  <a:tabLst/>
                  <a:defRPr/>
                </a:pPr>
                <a:r>
                  <a:rPr lang="en-US" altLang="zh-CN" sz="1050" b="0" dirty="0">
                    <a:solidFill>
                      <a:schemeClr val="tx1"/>
                    </a:solidFill>
                    <a:latin typeface="Arial" panose="020B0604020202020204" pitchFamily="34" charset="0"/>
                    <a:ea typeface="微软雅黑" panose="020B0503020204020204" pitchFamily="34" charset="-122"/>
                    <a:sym typeface="Arial" panose="020B0604020202020204" pitchFamily="34" charset="0"/>
                  </a:rPr>
                  <a:t>PD</a:t>
                </a:r>
                <a:r>
                  <a:rPr lang="zh-CN" altLang="en-US" sz="1050" b="0" dirty="0">
                    <a:solidFill>
                      <a:schemeClr val="tx1"/>
                    </a:solidFill>
                    <a:latin typeface="Arial" panose="020B0604020202020204" pitchFamily="34" charset="0"/>
                    <a:ea typeface="微软雅黑" panose="020B0503020204020204" pitchFamily="34" charset="-122"/>
                    <a:sym typeface="Arial" panose="020B0604020202020204" pitchFamily="34" charset="0"/>
                  </a:rPr>
                  <a:t>或无法耐受的毒性</a:t>
                </a:r>
                <a:endParaRPr kumimoji="0" lang="en-US" altLang="zh-CN" sz="1050" b="0" i="0" u="none" strike="noStrike" kern="1200" cap="none" spc="100" normalizeH="0" baseline="0" noProof="0" dirty="0">
                  <a:ln>
                    <a:noFill/>
                  </a:ln>
                  <a:solidFill>
                    <a:schemeClr val="tx1"/>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cxnSp>
            <p:nvCxnSpPr>
              <p:cNvPr id="12" name="直接箭头连接符 11">
                <a:extLst>
                  <a:ext uri="{FF2B5EF4-FFF2-40B4-BE49-F238E27FC236}">
                    <a16:creationId xmlns:a16="http://schemas.microsoft.com/office/drawing/2014/main" id="{8743DA8D-477E-8A68-D04B-488EE88A4302}"/>
                  </a:ext>
                </a:extLst>
              </p:cNvPr>
              <p:cNvCxnSpPr>
                <a:cxnSpLocks/>
              </p:cNvCxnSpPr>
              <p:nvPr/>
            </p:nvCxnSpPr>
            <p:spPr>
              <a:xfrm>
                <a:off x="3024803" y="1884513"/>
                <a:ext cx="0" cy="13803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矩形 12">
                <a:extLst>
                  <a:ext uri="{FF2B5EF4-FFF2-40B4-BE49-F238E27FC236}">
                    <a16:creationId xmlns:a16="http://schemas.microsoft.com/office/drawing/2014/main" id="{EFCE34E7-B265-CD6D-8BF3-5F47EF42F31A}"/>
                  </a:ext>
                </a:extLst>
              </p:cNvPr>
              <p:cNvSpPr/>
              <p:nvPr/>
            </p:nvSpPr>
            <p:spPr>
              <a:xfrm>
                <a:off x="2589169" y="2062285"/>
                <a:ext cx="871267" cy="201150"/>
              </a:xfrm>
              <a:prstGeom prst="rect">
                <a:avLst/>
              </a:prstGeom>
              <a:noFill/>
              <a:ln w="12700" cap="flat" cmpd="sng" algn="ctr">
                <a:solidFill>
                  <a:srgbClr val="1F497D"/>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altLang="zh-CN" sz="800" b="1" i="0" u="none" strike="noStrike" kern="0" cap="none" spc="0" normalizeH="0" baseline="0" noProof="0" dirty="0">
                    <a:ln>
                      <a:noFill/>
                    </a:ln>
                    <a:solidFill>
                      <a:srgbClr val="1F497D"/>
                    </a:solidFill>
                    <a:effectLst/>
                    <a:uLnTx/>
                    <a:uFillTx/>
                    <a:latin typeface="Arial" panose="020B0604020202020204" pitchFamily="34" charset="0"/>
                    <a:ea typeface="微软雅黑" panose="020B0503020204020204" pitchFamily="34" charset="-122"/>
                    <a:sym typeface="Arial" panose="020B0604020202020204" pitchFamily="34" charset="0"/>
                  </a:rPr>
                  <a:t>PD</a:t>
                </a:r>
                <a:endParaRPr kumimoji="0" lang="zh-CN" altLang="en-US" sz="800" b="1" i="0" u="none" strike="noStrike" kern="0" cap="none" spc="0" normalizeH="0" baseline="0" noProof="0" dirty="0">
                  <a:ln>
                    <a:noFill/>
                  </a:ln>
                  <a:solidFill>
                    <a:srgbClr val="1F497D"/>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grpSp>
            <p:nvGrpSpPr>
              <p:cNvPr id="14" name="组合 13">
                <a:extLst>
                  <a:ext uri="{FF2B5EF4-FFF2-40B4-BE49-F238E27FC236}">
                    <a16:creationId xmlns:a16="http://schemas.microsoft.com/office/drawing/2014/main" id="{C2ACB5A0-571E-460A-F37E-F8B9E566D169}"/>
                  </a:ext>
                </a:extLst>
              </p:cNvPr>
              <p:cNvGrpSpPr/>
              <p:nvPr/>
            </p:nvGrpSpPr>
            <p:grpSpPr>
              <a:xfrm>
                <a:off x="3480168" y="2102483"/>
                <a:ext cx="6166667" cy="2610653"/>
                <a:chOff x="3842817" y="2863513"/>
                <a:chExt cx="6521593" cy="4370343"/>
              </a:xfrm>
            </p:grpSpPr>
            <p:cxnSp>
              <p:nvCxnSpPr>
                <p:cNvPr id="67" name="直接箭头连接符 66">
                  <a:extLst>
                    <a:ext uri="{FF2B5EF4-FFF2-40B4-BE49-F238E27FC236}">
                      <a16:creationId xmlns:a16="http://schemas.microsoft.com/office/drawing/2014/main" id="{F559BBD4-5551-72E6-FC73-A6EA13B9F41C}"/>
                    </a:ext>
                  </a:extLst>
                </p:cNvPr>
                <p:cNvCxnSpPr>
                  <a:cxnSpLocks/>
                </p:cNvCxnSpPr>
                <p:nvPr/>
              </p:nvCxnSpPr>
              <p:spPr>
                <a:xfrm flipH="1" flipV="1">
                  <a:off x="3842817" y="2985828"/>
                  <a:ext cx="4529039" cy="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8" name="直接箭头连接符 67">
                  <a:extLst>
                    <a:ext uri="{FF2B5EF4-FFF2-40B4-BE49-F238E27FC236}">
                      <a16:creationId xmlns:a16="http://schemas.microsoft.com/office/drawing/2014/main" id="{CBC67E47-93C4-CDFC-2EB5-B4AE44B568FE}"/>
                    </a:ext>
                  </a:extLst>
                </p:cNvPr>
                <p:cNvCxnSpPr>
                  <a:cxnSpLocks/>
                </p:cNvCxnSpPr>
                <p:nvPr/>
              </p:nvCxnSpPr>
              <p:spPr>
                <a:xfrm flipH="1" flipV="1">
                  <a:off x="3842817" y="2863513"/>
                  <a:ext cx="4529039" cy="1"/>
                </a:xfrm>
                <a:prstGeom prst="straightConnector1">
                  <a:avLst/>
                </a:prstGeom>
                <a:ln>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9" name="直接箭头连接符 68">
                  <a:extLst>
                    <a:ext uri="{FF2B5EF4-FFF2-40B4-BE49-F238E27FC236}">
                      <a16:creationId xmlns:a16="http://schemas.microsoft.com/office/drawing/2014/main" id="{EA9D031A-6A5D-6D54-82B1-50988CE99CF0}"/>
                    </a:ext>
                  </a:extLst>
                </p:cNvPr>
                <p:cNvCxnSpPr>
                  <a:cxnSpLocks/>
                </p:cNvCxnSpPr>
                <p:nvPr/>
              </p:nvCxnSpPr>
              <p:spPr>
                <a:xfrm flipH="1">
                  <a:off x="4634939" y="7233856"/>
                  <a:ext cx="5729471" cy="0"/>
                </a:xfrm>
                <a:prstGeom prst="straightConnector1">
                  <a:avLst/>
                </a:prstGeom>
                <a:ln>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15" name="34 Rectángulo redondeado">
                <a:extLst>
                  <a:ext uri="{FF2B5EF4-FFF2-40B4-BE49-F238E27FC236}">
                    <a16:creationId xmlns:a16="http://schemas.microsoft.com/office/drawing/2014/main" id="{4D1274F0-2F22-8EB1-C6BD-7F4B1F0F5C0D}"/>
                  </a:ext>
                </a:extLst>
              </p:cNvPr>
              <p:cNvSpPr/>
              <p:nvPr/>
            </p:nvSpPr>
            <p:spPr bwMode="auto">
              <a:xfrm>
                <a:off x="7762721" y="2021934"/>
                <a:ext cx="3341432" cy="241501"/>
              </a:xfrm>
              <a:prstGeom prst="roundRect">
                <a:avLst/>
              </a:prstGeom>
              <a:solidFill>
                <a:srgbClr val="EB6440"/>
              </a:solidFill>
              <a:ln>
                <a:noFill/>
                <a:prstDash val="solid"/>
              </a:ln>
              <a:effectLst>
                <a:outerShdw blurRad="50800" dist="38100" dir="2700000" algn="tl" rotWithShape="0">
                  <a:prstClr val="black">
                    <a:alpha val="40000"/>
                  </a:prstClr>
                </a:outerShdw>
              </a:effectLst>
            </p:spPr>
            <p:txBody>
              <a:bodyPr lIns="0" tIns="0" rIns="0" bIns="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lang="zh-CN" altLang="en-US" sz="1400" b="1" kern="0" dirty="0">
                    <a:solidFill>
                      <a:srgbClr val="FFFFFF"/>
                    </a:solidFill>
                    <a:latin typeface="Arial" panose="020B0604020202020204" pitchFamily="34" charset="0"/>
                    <a:ea typeface="微软雅黑" panose="020B0503020204020204" pitchFamily="34" charset="-122"/>
                    <a:sym typeface="Arial" panose="020B0604020202020204" pitchFamily="34" charset="0"/>
                  </a:rPr>
                  <a:t>若</a:t>
                </a:r>
                <a:r>
                  <a:rPr lang="en-US" altLang="zh-CN" sz="1400" b="1" kern="0" dirty="0">
                    <a:solidFill>
                      <a:srgbClr val="FFFFFF"/>
                    </a:solidFill>
                    <a:latin typeface="Arial" panose="020B0604020202020204" pitchFamily="34" charset="0"/>
                    <a:ea typeface="微软雅黑" panose="020B0503020204020204" pitchFamily="34" charset="-122"/>
                    <a:sym typeface="Arial" panose="020B0604020202020204" pitchFamily="34" charset="0"/>
                  </a:rPr>
                  <a:t>HER2</a:t>
                </a:r>
                <a:r>
                  <a:rPr lang="zh-CN" altLang="en-US" sz="1400" b="1" kern="0" dirty="0">
                    <a:solidFill>
                      <a:srgbClr val="FFFFFF"/>
                    </a:solidFill>
                    <a:latin typeface="Arial" panose="020B0604020202020204" pitchFamily="34" charset="0"/>
                    <a:ea typeface="微软雅黑" panose="020B0503020204020204" pitchFamily="34" charset="-122"/>
                    <a:sym typeface="Arial" panose="020B0604020202020204" pitchFamily="34" charset="0"/>
                  </a:rPr>
                  <a:t>低表达：</a:t>
                </a:r>
                <a:r>
                  <a:rPr lang="en-US" altLang="zh-CN" sz="1400" b="1" kern="0" dirty="0">
                    <a:solidFill>
                      <a:srgbClr val="FFFFFF"/>
                    </a:solidFill>
                    <a:latin typeface="Arial" panose="020B0604020202020204" pitchFamily="34" charset="0"/>
                    <a:ea typeface="微软雅黑" panose="020B0503020204020204" pitchFamily="34" charset="-122"/>
                    <a:sym typeface="Arial" panose="020B0604020202020204" pitchFamily="34" charset="0"/>
                  </a:rPr>
                  <a:t>T-</a:t>
                </a:r>
                <a:r>
                  <a:rPr lang="en-US" altLang="zh-CN" sz="1400" b="1" kern="0" dirty="0" err="1">
                    <a:solidFill>
                      <a:srgbClr val="FFFFFF"/>
                    </a:solidFill>
                    <a:latin typeface="Arial" panose="020B0604020202020204" pitchFamily="34" charset="0"/>
                    <a:ea typeface="微软雅黑" panose="020B0503020204020204" pitchFamily="34" charset="-122"/>
                    <a:sym typeface="Arial" panose="020B0604020202020204" pitchFamily="34" charset="0"/>
                  </a:rPr>
                  <a:t>DXd</a:t>
                </a:r>
                <a:endParaRPr kumimoji="0" lang="zh-CN" altLang="en-US" sz="1400" b="1" i="0" u="none" strike="noStrike" kern="0" cap="none" spc="0" normalizeH="0" baseline="0" noProof="0" dirty="0">
                  <a:ln>
                    <a:noFill/>
                  </a:ln>
                  <a:solidFill>
                    <a:srgbClr val="FFFFFF"/>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16" name="矩形 15">
                <a:extLst>
                  <a:ext uri="{FF2B5EF4-FFF2-40B4-BE49-F238E27FC236}">
                    <a16:creationId xmlns:a16="http://schemas.microsoft.com/office/drawing/2014/main" id="{6AB09464-B7E9-024A-2931-DF182EAECC91}"/>
                  </a:ext>
                </a:extLst>
              </p:cNvPr>
              <p:cNvSpPr/>
              <p:nvPr/>
            </p:nvSpPr>
            <p:spPr>
              <a:xfrm>
                <a:off x="758759" y="1943902"/>
                <a:ext cx="1540888" cy="918847"/>
              </a:xfrm>
              <a:prstGeom prst="rect">
                <a:avLst/>
              </a:prstGeom>
              <a:noFill/>
              <a:ln w="12700" cap="flat" cmpd="sng" algn="ctr">
                <a:solidFill>
                  <a:srgbClr val="1F497D"/>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zh-CN" altLang="en-US" sz="1000" b="1" i="0" u="none" strike="noStrike" kern="0" cap="none" spc="0" normalizeH="0" baseline="0" noProof="0" dirty="0">
                    <a:ln>
                      <a:noFill/>
                    </a:ln>
                    <a:solidFill>
                      <a:srgbClr val="1F497D"/>
                    </a:solidFill>
                    <a:effectLst/>
                    <a:uLnTx/>
                    <a:uFillTx/>
                    <a:latin typeface="Arial" panose="020B0604020202020204" pitchFamily="34" charset="0"/>
                    <a:ea typeface="微软雅黑" panose="020B0503020204020204" pitchFamily="34" charset="-122"/>
                    <a:sym typeface="Arial" panose="020B0604020202020204" pitchFamily="34" charset="0"/>
                  </a:rPr>
                  <a:t>体细胞突变检测（组织或液体）</a:t>
                </a:r>
                <a:endParaRPr kumimoji="0" lang="en-US" altLang="zh-CN" sz="1000" b="1" i="0" u="none" strike="noStrike" kern="0" cap="none" spc="0" normalizeH="0" baseline="0" noProof="0" dirty="0">
                  <a:ln>
                    <a:noFill/>
                  </a:ln>
                  <a:solidFill>
                    <a:srgbClr val="1F497D"/>
                  </a:solidFill>
                  <a:effectLst/>
                  <a:uLnTx/>
                  <a:uFillTx/>
                  <a:latin typeface="Arial" panose="020B0604020202020204" pitchFamily="34" charset="0"/>
                  <a:ea typeface="微软雅黑" panose="020B0503020204020204" pitchFamily="34" charset="-122"/>
                  <a:sym typeface="Arial" panose="020B0604020202020204" pitchFamily="34" charset="0"/>
                </a:endParaRPr>
              </a:p>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000" b="1" i="0" u="none" strike="noStrike" kern="0" cap="none" spc="0" normalizeH="0" baseline="0" noProof="0" dirty="0">
                  <a:ln>
                    <a:noFill/>
                  </a:ln>
                  <a:solidFill>
                    <a:srgbClr val="1F497D"/>
                  </a:solidFill>
                  <a:effectLst/>
                  <a:uLnTx/>
                  <a:uFillTx/>
                  <a:latin typeface="Arial" panose="020B0604020202020204" pitchFamily="34" charset="0"/>
                  <a:ea typeface="微软雅黑" panose="020B0503020204020204" pitchFamily="34" charset="-122"/>
                  <a:sym typeface="Arial" panose="020B0604020202020204" pitchFamily="34" charset="0"/>
                </a:endParaRPr>
              </a:p>
              <a:p>
                <a:pPr marL="0" marR="0" lvl="0" indent="0" algn="ctr" defTabSz="457200" eaLnBrk="1" fontAlgn="auto" latinLnBrk="0" hangingPunct="1">
                  <a:lnSpc>
                    <a:spcPct val="100000"/>
                  </a:lnSpc>
                  <a:spcBef>
                    <a:spcPts val="0"/>
                  </a:spcBef>
                  <a:spcAft>
                    <a:spcPts val="0"/>
                  </a:spcAft>
                  <a:buClrTx/>
                  <a:buSzTx/>
                  <a:buFontTx/>
                  <a:buNone/>
                  <a:tabLst/>
                  <a:defRPr/>
                </a:pPr>
                <a:r>
                  <a:rPr kumimoji="0" lang="zh-CN" altLang="en-US" sz="1000" b="1" i="0" u="none" strike="noStrike" kern="0" cap="none" spc="0" normalizeH="0" baseline="0" noProof="0" dirty="0">
                    <a:ln>
                      <a:noFill/>
                    </a:ln>
                    <a:solidFill>
                      <a:srgbClr val="1F497D"/>
                    </a:solidFill>
                    <a:effectLst/>
                    <a:uLnTx/>
                    <a:uFillTx/>
                    <a:latin typeface="Arial" panose="020B0604020202020204" pitchFamily="34" charset="0"/>
                    <a:ea typeface="微软雅黑" panose="020B0503020204020204" pitchFamily="34" charset="-122"/>
                    <a:sym typeface="Arial" panose="020B0604020202020204" pitchFamily="34" charset="0"/>
                  </a:rPr>
                  <a:t>胚系</a:t>
                </a:r>
                <a:r>
                  <a:rPr kumimoji="0" lang="en-US" altLang="zh-CN" sz="1000" b="1" i="0" u="none" strike="noStrike" kern="0" cap="none" spc="0" normalizeH="0" baseline="0" noProof="0" dirty="0">
                    <a:ln>
                      <a:noFill/>
                    </a:ln>
                    <a:solidFill>
                      <a:srgbClr val="1F497D"/>
                    </a:solidFill>
                    <a:effectLst/>
                    <a:uLnTx/>
                    <a:uFillTx/>
                    <a:latin typeface="Arial" panose="020B0604020202020204" pitchFamily="34" charset="0"/>
                    <a:ea typeface="微软雅黑" panose="020B0503020204020204" pitchFamily="34" charset="-122"/>
                    <a:sym typeface="Arial" panose="020B0604020202020204" pitchFamily="34" charset="0"/>
                  </a:rPr>
                  <a:t>BRCA1/2</a:t>
                </a:r>
                <a:r>
                  <a:rPr kumimoji="0" lang="zh-CN" altLang="en-US" sz="1000" b="1" i="0" u="none" strike="noStrike" kern="0" cap="none" spc="0" normalizeH="0" baseline="0" noProof="0" dirty="0">
                    <a:ln>
                      <a:noFill/>
                    </a:ln>
                    <a:solidFill>
                      <a:srgbClr val="1F497D"/>
                    </a:solidFill>
                    <a:effectLst/>
                    <a:uLnTx/>
                    <a:uFillTx/>
                    <a:latin typeface="Arial" panose="020B0604020202020204" pitchFamily="34" charset="0"/>
                    <a:ea typeface="微软雅黑" panose="020B0503020204020204" pitchFamily="34" charset="-122"/>
                    <a:sym typeface="Arial" panose="020B0604020202020204" pitchFamily="34" charset="0"/>
                  </a:rPr>
                  <a:t>基因检测 </a:t>
                </a:r>
                <a:r>
                  <a:rPr kumimoji="0" lang="en-US" altLang="zh-CN" sz="1000" b="1" i="0" u="none" strike="noStrike" kern="0" cap="none" spc="0" normalizeH="0" baseline="0" noProof="0" dirty="0">
                    <a:ln>
                      <a:noFill/>
                    </a:ln>
                    <a:solidFill>
                      <a:srgbClr val="1F497D"/>
                    </a:solidFill>
                    <a:effectLst/>
                    <a:uLnTx/>
                    <a:uFillTx/>
                    <a:latin typeface="Arial" panose="020B0604020202020204" pitchFamily="34" charset="0"/>
                    <a:ea typeface="微软雅黑" panose="020B0503020204020204" pitchFamily="34" charset="-122"/>
                    <a:sym typeface="Arial" panose="020B0604020202020204" pitchFamily="34" charset="0"/>
                  </a:rPr>
                  <a:t>+ PALB2</a:t>
                </a:r>
                <a:r>
                  <a:rPr kumimoji="0" lang="zh-CN" altLang="en-US" sz="1000" b="1" i="0" u="none" strike="noStrike" kern="0" cap="none" spc="0" normalizeH="0" baseline="0" noProof="0" dirty="0">
                    <a:ln>
                      <a:noFill/>
                    </a:ln>
                    <a:solidFill>
                      <a:srgbClr val="1F497D"/>
                    </a:solidFill>
                    <a:effectLst/>
                    <a:uLnTx/>
                    <a:uFillTx/>
                    <a:latin typeface="Arial" panose="020B0604020202020204" pitchFamily="34" charset="0"/>
                    <a:ea typeface="微软雅黑" panose="020B0503020204020204" pitchFamily="34" charset="-122"/>
                    <a:sym typeface="Arial" panose="020B0604020202020204" pitchFamily="34" charset="0"/>
                  </a:rPr>
                  <a:t>基因检测</a:t>
                </a:r>
              </a:p>
            </p:txBody>
          </p:sp>
          <p:cxnSp>
            <p:nvCxnSpPr>
              <p:cNvPr id="17" name="直接箭头连接符 16">
                <a:extLst>
                  <a:ext uri="{FF2B5EF4-FFF2-40B4-BE49-F238E27FC236}">
                    <a16:creationId xmlns:a16="http://schemas.microsoft.com/office/drawing/2014/main" id="{7EF84879-E086-CA30-A9FC-380471CB29EC}"/>
                  </a:ext>
                </a:extLst>
              </p:cNvPr>
              <p:cNvCxnSpPr>
                <a:cxnSpLocks/>
              </p:cNvCxnSpPr>
              <p:nvPr/>
            </p:nvCxnSpPr>
            <p:spPr>
              <a:xfrm flipH="1">
                <a:off x="2299647" y="2162860"/>
                <a:ext cx="269791" cy="0"/>
              </a:xfrm>
              <a:prstGeom prst="straightConnector1">
                <a:avLst/>
              </a:prstGeom>
              <a:ln>
                <a:solidFill>
                  <a:schemeClr val="tx1"/>
                </a:solidFill>
                <a:prstDash val="sys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18" name="组合 17">
                <a:extLst>
                  <a:ext uri="{FF2B5EF4-FFF2-40B4-BE49-F238E27FC236}">
                    <a16:creationId xmlns:a16="http://schemas.microsoft.com/office/drawing/2014/main" id="{7E3AF92C-778A-758C-90C3-5E079402F3E7}"/>
                  </a:ext>
                </a:extLst>
              </p:cNvPr>
              <p:cNvGrpSpPr/>
              <p:nvPr/>
            </p:nvGrpSpPr>
            <p:grpSpPr>
              <a:xfrm>
                <a:off x="2836393" y="2263436"/>
                <a:ext cx="6810441" cy="2512161"/>
                <a:chOff x="2965450" y="1879600"/>
                <a:chExt cx="6276370" cy="3061213"/>
              </a:xfrm>
            </p:grpSpPr>
            <p:grpSp>
              <p:nvGrpSpPr>
                <p:cNvPr id="61" name="组合 60">
                  <a:extLst>
                    <a:ext uri="{FF2B5EF4-FFF2-40B4-BE49-F238E27FC236}">
                      <a16:creationId xmlns:a16="http://schemas.microsoft.com/office/drawing/2014/main" id="{51C82A72-9008-BEAE-5653-AF45C422015A}"/>
                    </a:ext>
                  </a:extLst>
                </p:cNvPr>
                <p:cNvGrpSpPr/>
                <p:nvPr/>
              </p:nvGrpSpPr>
              <p:grpSpPr>
                <a:xfrm>
                  <a:off x="2965450" y="2054461"/>
                  <a:ext cx="6276370" cy="2886352"/>
                  <a:chOff x="3175000" y="1816100"/>
                  <a:chExt cx="5856248" cy="5497814"/>
                </a:xfrm>
              </p:grpSpPr>
              <p:cxnSp>
                <p:nvCxnSpPr>
                  <p:cNvPr id="63" name="直接连接符 62">
                    <a:extLst>
                      <a:ext uri="{FF2B5EF4-FFF2-40B4-BE49-F238E27FC236}">
                        <a16:creationId xmlns:a16="http://schemas.microsoft.com/office/drawing/2014/main" id="{2F3827B4-CFEF-C041-B826-AB34519C5C89}"/>
                      </a:ext>
                    </a:extLst>
                  </p:cNvPr>
                  <p:cNvCxnSpPr>
                    <a:cxnSpLocks/>
                  </p:cNvCxnSpPr>
                  <p:nvPr/>
                </p:nvCxnSpPr>
                <p:spPr>
                  <a:xfrm>
                    <a:off x="3175000" y="1816100"/>
                    <a:ext cx="584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直接箭头连接符 63">
                    <a:extLst>
                      <a:ext uri="{FF2B5EF4-FFF2-40B4-BE49-F238E27FC236}">
                        <a16:creationId xmlns:a16="http://schemas.microsoft.com/office/drawing/2014/main" id="{D56ECCA8-F8B6-04DD-70E2-EDFB2A84D34A}"/>
                      </a:ext>
                    </a:extLst>
                  </p:cNvPr>
                  <p:cNvCxnSpPr>
                    <a:cxnSpLocks/>
                  </p:cNvCxnSpPr>
                  <p:nvPr/>
                </p:nvCxnSpPr>
                <p:spPr>
                  <a:xfrm>
                    <a:off x="3175000" y="1816100"/>
                    <a:ext cx="0" cy="508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5" name="直接箭头连接符 64">
                    <a:extLst>
                      <a:ext uri="{FF2B5EF4-FFF2-40B4-BE49-F238E27FC236}">
                        <a16:creationId xmlns:a16="http://schemas.microsoft.com/office/drawing/2014/main" id="{20F3BF8F-6315-A3A4-6A1F-E3E3E3845FE6}"/>
                      </a:ext>
                    </a:extLst>
                  </p:cNvPr>
                  <p:cNvCxnSpPr>
                    <a:cxnSpLocks/>
                  </p:cNvCxnSpPr>
                  <p:nvPr/>
                </p:nvCxnSpPr>
                <p:spPr>
                  <a:xfrm>
                    <a:off x="9004300" y="1816100"/>
                    <a:ext cx="0" cy="508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6" name="直接箭头连接符 65">
                    <a:extLst>
                      <a:ext uri="{FF2B5EF4-FFF2-40B4-BE49-F238E27FC236}">
                        <a16:creationId xmlns:a16="http://schemas.microsoft.com/office/drawing/2014/main" id="{93916D65-2AC1-5B4F-768F-5F463B45A1AC}"/>
                      </a:ext>
                    </a:extLst>
                  </p:cNvPr>
                  <p:cNvCxnSpPr>
                    <a:cxnSpLocks/>
                  </p:cNvCxnSpPr>
                  <p:nvPr/>
                </p:nvCxnSpPr>
                <p:spPr>
                  <a:xfrm>
                    <a:off x="9031248" y="3393276"/>
                    <a:ext cx="0" cy="3920638"/>
                  </a:xfrm>
                  <a:prstGeom prst="straightConnector1">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62" name="直接连接符 61">
                  <a:extLst>
                    <a:ext uri="{FF2B5EF4-FFF2-40B4-BE49-F238E27FC236}">
                      <a16:creationId xmlns:a16="http://schemas.microsoft.com/office/drawing/2014/main" id="{D407C96C-3F2A-87DC-0582-A26D7A84430F}"/>
                    </a:ext>
                  </a:extLst>
                </p:cNvPr>
                <p:cNvCxnSpPr>
                  <a:cxnSpLocks/>
                </p:cNvCxnSpPr>
                <p:nvPr/>
              </p:nvCxnSpPr>
              <p:spPr>
                <a:xfrm>
                  <a:off x="3148941" y="1879600"/>
                  <a:ext cx="0" cy="177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9" name="矩形 18">
                <a:extLst>
                  <a:ext uri="{FF2B5EF4-FFF2-40B4-BE49-F238E27FC236}">
                    <a16:creationId xmlns:a16="http://schemas.microsoft.com/office/drawing/2014/main" id="{46312C61-6716-68DB-B391-2462F85A4A2D}"/>
                  </a:ext>
                </a:extLst>
              </p:cNvPr>
              <p:cNvSpPr/>
              <p:nvPr/>
            </p:nvSpPr>
            <p:spPr>
              <a:xfrm>
                <a:off x="2434543" y="2637209"/>
                <a:ext cx="3573771" cy="438430"/>
              </a:xfrm>
              <a:prstGeom prst="rect">
                <a:avLst/>
              </a:prstGeom>
              <a:noFill/>
              <a:ln w="12700" cap="flat" cmpd="sng" algn="ctr">
                <a:solidFill>
                  <a:srgbClr val="1F497D"/>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zh-CN" altLang="en-US" sz="1100" b="1" i="0" u="none" strike="noStrike" kern="0" cap="none" spc="0" normalizeH="0" baseline="0" noProof="0" dirty="0">
                    <a:ln>
                      <a:noFill/>
                    </a:ln>
                    <a:solidFill>
                      <a:srgbClr val="1F497D"/>
                    </a:solidFill>
                    <a:effectLst/>
                    <a:uLnTx/>
                    <a:uFillTx/>
                    <a:latin typeface="Arial" panose="020B0604020202020204" pitchFamily="34" charset="0"/>
                    <a:ea typeface="微软雅黑" panose="020B0503020204020204" pitchFamily="34" charset="-122"/>
                    <a:sym typeface="Arial" panose="020B0604020202020204" pitchFamily="34" charset="0"/>
                  </a:rPr>
                  <a:t>无内脏危象，且既往内分泌治疗时具有较长的</a:t>
                </a:r>
                <a:r>
                  <a:rPr kumimoji="0" lang="en-US" altLang="zh-CN" sz="1100" b="1" i="0" u="none" strike="noStrike" kern="0" cap="none" spc="0" normalizeH="0" baseline="0" noProof="0" dirty="0">
                    <a:ln>
                      <a:noFill/>
                    </a:ln>
                    <a:solidFill>
                      <a:srgbClr val="1F497D"/>
                    </a:solidFill>
                    <a:effectLst/>
                    <a:uLnTx/>
                    <a:uFillTx/>
                    <a:latin typeface="Arial" panose="020B0604020202020204" pitchFamily="34" charset="0"/>
                    <a:ea typeface="微软雅黑" panose="020B0503020204020204" pitchFamily="34" charset="-122"/>
                    <a:sym typeface="Arial" panose="020B0604020202020204" pitchFamily="34" charset="0"/>
                  </a:rPr>
                  <a:t>PFS</a:t>
                </a:r>
                <a:endParaRPr kumimoji="0" lang="zh-CN" altLang="en-US" sz="1100" b="1" i="0" u="none" strike="noStrike" kern="0" cap="none" spc="0" normalizeH="0" baseline="0" noProof="0" dirty="0">
                  <a:ln>
                    <a:noFill/>
                  </a:ln>
                  <a:solidFill>
                    <a:srgbClr val="1F497D"/>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20" name="矩形 19">
                <a:extLst>
                  <a:ext uri="{FF2B5EF4-FFF2-40B4-BE49-F238E27FC236}">
                    <a16:creationId xmlns:a16="http://schemas.microsoft.com/office/drawing/2014/main" id="{11110C07-4903-5AF5-DB57-BF550AC0018B}"/>
                  </a:ext>
                </a:extLst>
              </p:cNvPr>
              <p:cNvSpPr/>
              <p:nvPr/>
            </p:nvSpPr>
            <p:spPr>
              <a:xfrm>
                <a:off x="8696960" y="2637209"/>
                <a:ext cx="1769471" cy="438430"/>
              </a:xfrm>
              <a:prstGeom prst="rect">
                <a:avLst/>
              </a:prstGeom>
              <a:noFill/>
              <a:ln w="12700" cap="flat" cmpd="sng" algn="ctr">
                <a:solidFill>
                  <a:srgbClr val="1F497D"/>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zh-CN" altLang="en-US" sz="900" b="1" i="0" u="none" strike="noStrike" kern="0" cap="none" spc="0" normalizeH="0" baseline="0" noProof="0" dirty="0">
                    <a:ln>
                      <a:noFill/>
                    </a:ln>
                    <a:solidFill>
                      <a:srgbClr val="1F497D"/>
                    </a:solidFill>
                    <a:effectLst/>
                    <a:uLnTx/>
                    <a:uFillTx/>
                    <a:latin typeface="Arial" panose="020B0604020202020204" pitchFamily="34" charset="0"/>
                    <a:ea typeface="微软雅黑" panose="020B0503020204020204" pitchFamily="34" charset="-122"/>
                    <a:sym typeface="Arial" panose="020B0604020202020204" pitchFamily="34" charset="0"/>
                  </a:rPr>
                  <a:t>内脏危象或既往内分泌治疗的</a:t>
                </a:r>
                <a:r>
                  <a:rPr kumimoji="0" lang="en-US" altLang="zh-CN" sz="900" b="1" i="0" u="none" strike="noStrike" kern="0" cap="none" spc="0" normalizeH="0" baseline="0" noProof="0" dirty="0">
                    <a:ln>
                      <a:noFill/>
                    </a:ln>
                    <a:solidFill>
                      <a:srgbClr val="1F497D"/>
                    </a:solidFill>
                    <a:effectLst/>
                    <a:uLnTx/>
                    <a:uFillTx/>
                    <a:latin typeface="Arial" panose="020B0604020202020204" pitchFamily="34" charset="0"/>
                    <a:ea typeface="微软雅黑" panose="020B0503020204020204" pitchFamily="34" charset="-122"/>
                    <a:sym typeface="Arial" panose="020B0604020202020204" pitchFamily="34" charset="0"/>
                  </a:rPr>
                  <a:t>PFS</a:t>
                </a:r>
                <a:r>
                  <a:rPr kumimoji="0" lang="zh-CN" altLang="en-US" sz="900" b="1" i="0" u="none" strike="noStrike" kern="0" cap="none" spc="0" normalizeH="0" baseline="0" noProof="0" dirty="0">
                    <a:ln>
                      <a:noFill/>
                    </a:ln>
                    <a:solidFill>
                      <a:srgbClr val="1F497D"/>
                    </a:solidFill>
                    <a:effectLst/>
                    <a:uLnTx/>
                    <a:uFillTx/>
                    <a:latin typeface="Arial" panose="020B0604020202020204" pitchFamily="34" charset="0"/>
                    <a:ea typeface="微软雅黑" panose="020B0503020204020204" pitchFamily="34" charset="-122"/>
                    <a:sym typeface="Arial" panose="020B0604020202020204" pitchFamily="34" charset="0"/>
                  </a:rPr>
                  <a:t>较短</a:t>
                </a:r>
              </a:p>
            </p:txBody>
          </p:sp>
          <p:grpSp>
            <p:nvGrpSpPr>
              <p:cNvPr id="21" name="组合 20">
                <a:extLst>
                  <a:ext uri="{FF2B5EF4-FFF2-40B4-BE49-F238E27FC236}">
                    <a16:creationId xmlns:a16="http://schemas.microsoft.com/office/drawing/2014/main" id="{03C6839A-2C3B-8CDD-2AD1-4F2ACD44D2BA}"/>
                  </a:ext>
                </a:extLst>
              </p:cNvPr>
              <p:cNvGrpSpPr/>
              <p:nvPr/>
            </p:nvGrpSpPr>
            <p:grpSpPr>
              <a:xfrm>
                <a:off x="1521184" y="3104363"/>
                <a:ext cx="4909813" cy="228541"/>
                <a:chOff x="2965450" y="1879600"/>
                <a:chExt cx="6261100" cy="441561"/>
              </a:xfrm>
            </p:grpSpPr>
            <p:grpSp>
              <p:nvGrpSpPr>
                <p:cNvPr id="54" name="组合 53">
                  <a:extLst>
                    <a:ext uri="{FF2B5EF4-FFF2-40B4-BE49-F238E27FC236}">
                      <a16:creationId xmlns:a16="http://schemas.microsoft.com/office/drawing/2014/main" id="{BB1F1FB9-2F90-709A-493F-17456331FA63}"/>
                    </a:ext>
                  </a:extLst>
                </p:cNvPr>
                <p:cNvGrpSpPr/>
                <p:nvPr/>
              </p:nvGrpSpPr>
              <p:grpSpPr>
                <a:xfrm>
                  <a:off x="2965450" y="2054461"/>
                  <a:ext cx="6261100" cy="266700"/>
                  <a:chOff x="3175000" y="1816100"/>
                  <a:chExt cx="5842000" cy="508000"/>
                </a:xfrm>
              </p:grpSpPr>
              <p:cxnSp>
                <p:nvCxnSpPr>
                  <p:cNvPr id="56" name="直接连接符 55">
                    <a:extLst>
                      <a:ext uri="{FF2B5EF4-FFF2-40B4-BE49-F238E27FC236}">
                        <a16:creationId xmlns:a16="http://schemas.microsoft.com/office/drawing/2014/main" id="{A0FC0FF7-CBC6-910B-D811-BA98C007E097}"/>
                      </a:ext>
                    </a:extLst>
                  </p:cNvPr>
                  <p:cNvCxnSpPr>
                    <a:cxnSpLocks/>
                  </p:cNvCxnSpPr>
                  <p:nvPr/>
                </p:nvCxnSpPr>
                <p:spPr>
                  <a:xfrm>
                    <a:off x="3175000" y="1816100"/>
                    <a:ext cx="584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直接箭头连接符 56">
                    <a:extLst>
                      <a:ext uri="{FF2B5EF4-FFF2-40B4-BE49-F238E27FC236}">
                        <a16:creationId xmlns:a16="http://schemas.microsoft.com/office/drawing/2014/main" id="{B0016B3A-0236-538D-8CBB-55E0F9954CCF}"/>
                      </a:ext>
                    </a:extLst>
                  </p:cNvPr>
                  <p:cNvCxnSpPr>
                    <a:cxnSpLocks/>
                  </p:cNvCxnSpPr>
                  <p:nvPr/>
                </p:nvCxnSpPr>
                <p:spPr>
                  <a:xfrm>
                    <a:off x="3175000" y="1816100"/>
                    <a:ext cx="0" cy="508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8" name="直接箭头连接符 57">
                    <a:extLst>
                      <a:ext uri="{FF2B5EF4-FFF2-40B4-BE49-F238E27FC236}">
                        <a16:creationId xmlns:a16="http://schemas.microsoft.com/office/drawing/2014/main" id="{2BD99789-7292-2C91-FABE-11E397833B7A}"/>
                      </a:ext>
                    </a:extLst>
                  </p:cNvPr>
                  <p:cNvCxnSpPr>
                    <a:cxnSpLocks/>
                  </p:cNvCxnSpPr>
                  <p:nvPr/>
                </p:nvCxnSpPr>
                <p:spPr>
                  <a:xfrm>
                    <a:off x="9004300" y="1816100"/>
                    <a:ext cx="0" cy="508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9" name="直接箭头连接符 58">
                    <a:extLst>
                      <a:ext uri="{FF2B5EF4-FFF2-40B4-BE49-F238E27FC236}">
                        <a16:creationId xmlns:a16="http://schemas.microsoft.com/office/drawing/2014/main" id="{849BB5F0-81B6-5A4A-D6A3-DC6553F1733A}"/>
                      </a:ext>
                    </a:extLst>
                  </p:cNvPr>
                  <p:cNvCxnSpPr>
                    <a:cxnSpLocks/>
                  </p:cNvCxnSpPr>
                  <p:nvPr/>
                </p:nvCxnSpPr>
                <p:spPr>
                  <a:xfrm>
                    <a:off x="5329546" y="1816100"/>
                    <a:ext cx="0" cy="508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 name="直接箭头连接符 59">
                    <a:extLst>
                      <a:ext uri="{FF2B5EF4-FFF2-40B4-BE49-F238E27FC236}">
                        <a16:creationId xmlns:a16="http://schemas.microsoft.com/office/drawing/2014/main" id="{8CD7D436-7201-9AD5-4FA8-AEC8C098E38A}"/>
                      </a:ext>
                    </a:extLst>
                  </p:cNvPr>
                  <p:cNvCxnSpPr>
                    <a:cxnSpLocks/>
                  </p:cNvCxnSpPr>
                  <p:nvPr/>
                </p:nvCxnSpPr>
                <p:spPr>
                  <a:xfrm>
                    <a:off x="7368462" y="1816100"/>
                    <a:ext cx="0" cy="508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55" name="直接连接符 54">
                  <a:extLst>
                    <a:ext uri="{FF2B5EF4-FFF2-40B4-BE49-F238E27FC236}">
                      <a16:creationId xmlns:a16="http://schemas.microsoft.com/office/drawing/2014/main" id="{8A6DA52C-28F6-6FC3-FAC7-28572B16A8CD}"/>
                    </a:ext>
                  </a:extLst>
                </p:cNvPr>
                <p:cNvCxnSpPr>
                  <a:cxnSpLocks/>
                </p:cNvCxnSpPr>
                <p:nvPr/>
              </p:nvCxnSpPr>
              <p:spPr>
                <a:xfrm>
                  <a:off x="5031540" y="1879600"/>
                  <a:ext cx="0" cy="177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2" name="34 Rectángulo redondeado">
                <a:extLst>
                  <a:ext uri="{FF2B5EF4-FFF2-40B4-BE49-F238E27FC236}">
                    <a16:creationId xmlns:a16="http://schemas.microsoft.com/office/drawing/2014/main" id="{676F3E01-3724-9F7A-D908-C296D8F993A5}"/>
                  </a:ext>
                </a:extLst>
              </p:cNvPr>
              <p:cNvSpPr>
                <a:spLocks/>
              </p:cNvSpPr>
              <p:nvPr/>
            </p:nvSpPr>
            <p:spPr bwMode="auto">
              <a:xfrm>
                <a:off x="673436" y="3341633"/>
                <a:ext cx="1540888" cy="1077209"/>
              </a:xfrm>
              <a:prstGeom prst="roundRect">
                <a:avLst/>
              </a:prstGeom>
              <a:solidFill>
                <a:srgbClr val="EB6440"/>
              </a:solidFill>
              <a:ln>
                <a:noFill/>
                <a:prstDash val="solid"/>
              </a:ln>
              <a:effectLst>
                <a:outerShdw blurRad="50800" dist="38100" dir="2700000" algn="tl" rotWithShape="0">
                  <a:prstClr val="black">
                    <a:alpha val="40000"/>
                  </a:prstClr>
                </a:outerShdw>
              </a:effectLst>
            </p:spPr>
            <p:txBody>
              <a:bodyPr lIns="0" tIns="0" rIns="0" bIns="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zh-CN" altLang="en-US" sz="1100" b="1" i="0" u="none" strike="noStrike" kern="0" cap="none" spc="0" normalizeH="0" baseline="0" noProof="0" dirty="0">
                    <a:ln>
                      <a:noFill/>
                    </a:ln>
                    <a:solidFill>
                      <a:srgbClr val="FFFFFF"/>
                    </a:solidFill>
                    <a:effectLst/>
                    <a:uLnTx/>
                    <a:uFillTx/>
                    <a:latin typeface="Arial" panose="020B0604020202020204" pitchFamily="34" charset="0"/>
                    <a:ea typeface="微软雅黑" panose="020B0503020204020204" pitchFamily="34" charset="-122"/>
                    <a:sym typeface="Arial" panose="020B0604020202020204" pitchFamily="34" charset="0"/>
                  </a:rPr>
                  <a:t>依维莫司</a:t>
                </a:r>
                <a:r>
                  <a:rPr kumimoji="0" lang="en-US" altLang="zh-CN" sz="1100" b="1" i="0" u="none" strike="noStrike" kern="0" cap="none" spc="0" normalizeH="0" baseline="0" noProof="0" dirty="0">
                    <a:ln>
                      <a:noFill/>
                    </a:ln>
                    <a:solidFill>
                      <a:srgbClr val="FFFFFF"/>
                    </a:solidFill>
                    <a:effectLst/>
                    <a:uLnTx/>
                    <a:uFillTx/>
                    <a:latin typeface="Arial" panose="020B0604020202020204" pitchFamily="34" charset="0"/>
                    <a:ea typeface="微软雅黑" panose="020B0503020204020204" pitchFamily="34" charset="-122"/>
                    <a:sym typeface="Arial" panose="020B0604020202020204" pitchFamily="34" charset="0"/>
                  </a:rPr>
                  <a:t>-</a:t>
                </a:r>
                <a:r>
                  <a:rPr kumimoji="0" lang="zh-CN" altLang="en-US" sz="1100" b="1" i="0" u="none" strike="noStrike" kern="0" cap="none" spc="0" normalizeH="0" baseline="0" noProof="0" dirty="0">
                    <a:ln>
                      <a:noFill/>
                    </a:ln>
                    <a:solidFill>
                      <a:srgbClr val="FFFFFF"/>
                    </a:solidFill>
                    <a:effectLst/>
                    <a:uLnTx/>
                    <a:uFillTx/>
                    <a:latin typeface="Arial" panose="020B0604020202020204" pitchFamily="34" charset="0"/>
                    <a:ea typeface="微软雅黑" panose="020B0503020204020204" pitchFamily="34" charset="-122"/>
                    <a:sym typeface="Arial" panose="020B0604020202020204" pitchFamily="34" charset="0"/>
                  </a:rPr>
                  <a:t>依西美坦或</a:t>
                </a:r>
                <a:endParaRPr kumimoji="0" lang="en-US" altLang="zh-CN" sz="1100" b="1" i="0" u="none" strike="noStrike" kern="0" cap="none" spc="0" normalizeH="0" baseline="0" noProof="0" dirty="0">
                  <a:ln>
                    <a:noFill/>
                  </a:ln>
                  <a:solidFill>
                    <a:srgbClr val="FFFFFF"/>
                  </a:solidFill>
                  <a:effectLst/>
                  <a:uLnTx/>
                  <a:uFillTx/>
                  <a:latin typeface="Arial" panose="020B0604020202020204" pitchFamily="34" charset="0"/>
                  <a:ea typeface="微软雅黑" panose="020B0503020204020204" pitchFamily="34" charset="-122"/>
                  <a:sym typeface="Arial" panose="020B0604020202020204" pitchFamily="34" charset="0"/>
                </a:endParaRPr>
              </a:p>
              <a:p>
                <a:pPr marL="0" marR="0" lvl="0" indent="0" algn="ctr" defTabSz="457200" eaLnBrk="1" fontAlgn="auto" latinLnBrk="0" hangingPunct="1">
                  <a:lnSpc>
                    <a:spcPct val="100000"/>
                  </a:lnSpc>
                  <a:spcBef>
                    <a:spcPts val="0"/>
                  </a:spcBef>
                  <a:spcAft>
                    <a:spcPts val="0"/>
                  </a:spcAft>
                  <a:buClrTx/>
                  <a:buSzTx/>
                  <a:buFontTx/>
                  <a:buNone/>
                  <a:tabLst/>
                  <a:defRPr/>
                </a:pPr>
                <a:r>
                  <a:rPr lang="zh-CN" altLang="en-US" sz="1100" b="1" kern="0" dirty="0">
                    <a:solidFill>
                      <a:srgbClr val="FFFFFF"/>
                    </a:solidFill>
                    <a:latin typeface="Arial" panose="020B0604020202020204" pitchFamily="34" charset="0"/>
                    <a:ea typeface="微软雅黑" panose="020B0503020204020204" pitchFamily="34" charset="-122"/>
                    <a:sym typeface="Arial" panose="020B0604020202020204" pitchFamily="34" charset="0"/>
                  </a:rPr>
                  <a:t>依维莫司</a:t>
                </a:r>
                <a:r>
                  <a:rPr lang="en-US" altLang="zh-CN" sz="1100" b="1" kern="0" dirty="0">
                    <a:solidFill>
                      <a:srgbClr val="FFFFFF"/>
                    </a:solidFill>
                    <a:latin typeface="Arial" panose="020B0604020202020204" pitchFamily="34" charset="0"/>
                    <a:ea typeface="微软雅黑" panose="020B0503020204020204" pitchFamily="34" charset="-122"/>
                    <a:sym typeface="Arial" panose="020B0604020202020204" pitchFamily="34" charset="0"/>
                  </a:rPr>
                  <a:t>-</a:t>
                </a:r>
                <a:r>
                  <a:rPr lang="zh-CN" altLang="en-US" sz="1100" b="1" kern="0" dirty="0">
                    <a:solidFill>
                      <a:srgbClr val="FFFFFF"/>
                    </a:solidFill>
                    <a:latin typeface="Arial" panose="020B0604020202020204" pitchFamily="34" charset="0"/>
                    <a:ea typeface="微软雅黑" panose="020B0503020204020204" pitchFamily="34" charset="-122"/>
                    <a:sym typeface="Arial" panose="020B0604020202020204" pitchFamily="34" charset="0"/>
                  </a:rPr>
                  <a:t>氟维司群或</a:t>
                </a:r>
                <a:endParaRPr lang="en-US" altLang="zh-CN" sz="1100" b="1" kern="0"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a:p>
                <a:pPr marL="0" marR="0" lvl="0" indent="0" algn="ctr" defTabSz="457200" eaLnBrk="1" fontAlgn="auto" latinLnBrk="0" hangingPunct="1">
                  <a:lnSpc>
                    <a:spcPct val="100000"/>
                  </a:lnSpc>
                  <a:spcBef>
                    <a:spcPts val="0"/>
                  </a:spcBef>
                  <a:spcAft>
                    <a:spcPts val="0"/>
                  </a:spcAft>
                  <a:buClrTx/>
                  <a:buSzTx/>
                  <a:buFontTx/>
                  <a:buNone/>
                  <a:tabLst/>
                  <a:defRPr/>
                </a:pPr>
                <a:r>
                  <a:rPr lang="zh-CN" altLang="en-US" sz="1100" b="1" kern="0" dirty="0">
                    <a:solidFill>
                      <a:srgbClr val="FFFFFF"/>
                    </a:solidFill>
                    <a:latin typeface="Arial" panose="020B0604020202020204" pitchFamily="34" charset="0"/>
                    <a:ea typeface="微软雅黑" panose="020B0503020204020204" pitchFamily="34" charset="-122"/>
                    <a:sym typeface="Arial" panose="020B0604020202020204" pitchFamily="34" charset="0"/>
                  </a:rPr>
                  <a:t>转</a:t>
                </a:r>
                <a:r>
                  <a:rPr kumimoji="0" lang="zh-CN" altLang="en-US" sz="1100" b="1" i="0" u="none" strike="noStrike" kern="0" cap="none" spc="0" normalizeH="0" baseline="0" noProof="0" dirty="0">
                    <a:ln>
                      <a:noFill/>
                    </a:ln>
                    <a:solidFill>
                      <a:srgbClr val="FFFFFF"/>
                    </a:solidFill>
                    <a:effectLst/>
                    <a:uLnTx/>
                    <a:uFillTx/>
                    <a:latin typeface="Arial" panose="020B0604020202020204" pitchFamily="34" charset="0"/>
                    <a:ea typeface="微软雅黑" panose="020B0503020204020204" pitchFamily="34" charset="-122"/>
                    <a:sym typeface="Arial" panose="020B0604020202020204" pitchFamily="34" charset="0"/>
                  </a:rPr>
                  <a:t>换内分泌治疗</a:t>
                </a:r>
                <a:r>
                  <a:rPr kumimoji="0" lang="en-US" altLang="zh-CN" sz="1100" b="1" i="0" u="none" strike="noStrike" kern="0" cap="none" spc="0" normalizeH="0" baseline="0" noProof="0" dirty="0">
                    <a:ln>
                      <a:noFill/>
                    </a:ln>
                    <a:solidFill>
                      <a:srgbClr val="FFFFFF"/>
                    </a:solidFill>
                    <a:effectLst/>
                    <a:uLnTx/>
                    <a:uFillTx/>
                    <a:latin typeface="Arial" panose="020B0604020202020204" pitchFamily="34" charset="0"/>
                    <a:ea typeface="微软雅黑" panose="020B0503020204020204" pitchFamily="34" charset="-122"/>
                    <a:sym typeface="Arial" panose="020B0604020202020204" pitchFamily="34" charset="0"/>
                  </a:rPr>
                  <a:t>±CDK4/6i</a:t>
                </a:r>
                <a:r>
                  <a:rPr kumimoji="0" lang="zh-CN" altLang="en-US" sz="1100" b="1" i="0" u="none" strike="noStrike" kern="0" cap="none" spc="0" normalizeH="0" baseline="0" noProof="0" dirty="0">
                    <a:ln>
                      <a:noFill/>
                    </a:ln>
                    <a:solidFill>
                      <a:srgbClr val="FFFFFF"/>
                    </a:solidFill>
                    <a:effectLst/>
                    <a:uLnTx/>
                    <a:uFillTx/>
                    <a:latin typeface="Arial" panose="020B0604020202020204" pitchFamily="34" charset="0"/>
                    <a:ea typeface="微软雅黑" panose="020B0503020204020204" pitchFamily="34" charset="-122"/>
                    <a:sym typeface="Arial" panose="020B0604020202020204" pitchFamily="34" charset="0"/>
                  </a:rPr>
                  <a:t>或</a:t>
                </a:r>
                <a:r>
                  <a:rPr lang="zh-CN" altLang="en-US" sz="1100" b="1" kern="0" dirty="0">
                    <a:solidFill>
                      <a:srgbClr val="FFFFFF"/>
                    </a:solidFill>
                    <a:latin typeface="Arial" panose="020B0604020202020204" pitchFamily="34" charset="0"/>
                    <a:ea typeface="微软雅黑" panose="020B0503020204020204" pitchFamily="34" charset="-122"/>
                    <a:sym typeface="Arial" panose="020B0604020202020204" pitchFamily="34" charset="0"/>
                  </a:rPr>
                  <a:t>氟维司群单药</a:t>
                </a:r>
                <a:endParaRPr kumimoji="0" lang="zh-CN" altLang="en-US" sz="1100" b="1" i="0" u="none" strike="noStrike" kern="0" cap="none" spc="0" normalizeH="0" baseline="0" noProof="0" dirty="0">
                  <a:ln>
                    <a:noFill/>
                  </a:ln>
                  <a:solidFill>
                    <a:srgbClr val="FFFFFF"/>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23" name="34 Rectángulo redondeado">
                <a:extLst>
                  <a:ext uri="{FF2B5EF4-FFF2-40B4-BE49-F238E27FC236}">
                    <a16:creationId xmlns:a16="http://schemas.microsoft.com/office/drawing/2014/main" id="{C058C6C1-EB6E-7782-E7A5-98B56AE5735A}"/>
                  </a:ext>
                </a:extLst>
              </p:cNvPr>
              <p:cNvSpPr>
                <a:spLocks/>
              </p:cNvSpPr>
              <p:nvPr/>
            </p:nvSpPr>
            <p:spPr bwMode="auto">
              <a:xfrm>
                <a:off x="2569440" y="3341633"/>
                <a:ext cx="1540888" cy="1077209"/>
              </a:xfrm>
              <a:prstGeom prst="roundRect">
                <a:avLst/>
              </a:prstGeom>
              <a:solidFill>
                <a:srgbClr val="EB6440"/>
              </a:solidFill>
              <a:ln>
                <a:noFill/>
                <a:prstDash val="solid"/>
              </a:ln>
              <a:effectLst>
                <a:outerShdw blurRad="50800" dist="38100" dir="2700000" algn="tl" rotWithShape="0">
                  <a:prstClr val="black">
                    <a:alpha val="40000"/>
                  </a:prstClr>
                </a:outerShdw>
              </a:effectLst>
            </p:spPr>
            <p:txBody>
              <a:bodyPr lIns="0" tIns="0" rIns="0" bIns="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zh-CN" altLang="en-US" sz="1100" b="1" i="0" u="none" strike="noStrike" kern="0" cap="none" spc="0" normalizeH="0" baseline="0" noProof="0" dirty="0">
                    <a:ln>
                      <a:noFill/>
                    </a:ln>
                    <a:solidFill>
                      <a:srgbClr val="FFFFFF"/>
                    </a:solidFill>
                    <a:effectLst/>
                    <a:uLnTx/>
                    <a:uFillTx/>
                    <a:latin typeface="Arial" panose="020B0604020202020204" pitchFamily="34" charset="0"/>
                    <a:ea typeface="微软雅黑" panose="020B0503020204020204" pitchFamily="34" charset="-122"/>
                    <a:sym typeface="Arial" panose="020B0604020202020204" pitchFamily="34" charset="0"/>
                  </a:rPr>
                  <a:t>若</a:t>
                </a:r>
                <a:r>
                  <a:rPr kumimoji="0" lang="en-US" altLang="zh-CN" sz="1100" b="1" i="0" u="none" strike="noStrike" kern="0" cap="none" spc="0" normalizeH="0" baseline="0" noProof="0" dirty="0">
                    <a:ln>
                      <a:noFill/>
                    </a:ln>
                    <a:solidFill>
                      <a:srgbClr val="FFFFFF"/>
                    </a:solidFill>
                    <a:effectLst/>
                    <a:uLnTx/>
                    <a:uFillTx/>
                    <a:latin typeface="Arial" panose="020B0604020202020204" pitchFamily="34" charset="0"/>
                    <a:ea typeface="微软雅黑" panose="020B0503020204020204" pitchFamily="34" charset="-122"/>
                    <a:sym typeface="Arial" panose="020B0604020202020204" pitchFamily="34" charset="0"/>
                  </a:rPr>
                  <a:t>PIK3CA</a:t>
                </a:r>
                <a:r>
                  <a:rPr kumimoji="0" lang="zh-CN" altLang="en-US" sz="1100" b="1" i="0" u="none" strike="noStrike" kern="0" cap="none" spc="0" normalizeH="0" baseline="0" noProof="0" dirty="0">
                    <a:ln>
                      <a:noFill/>
                    </a:ln>
                    <a:solidFill>
                      <a:srgbClr val="FFFFFF"/>
                    </a:solidFill>
                    <a:effectLst/>
                    <a:uLnTx/>
                    <a:uFillTx/>
                    <a:latin typeface="Arial" panose="020B0604020202020204" pitchFamily="34" charset="0"/>
                    <a:ea typeface="微软雅黑" panose="020B0503020204020204" pitchFamily="34" charset="-122"/>
                    <a:sym typeface="Arial" panose="020B0604020202020204" pitchFamily="34" charset="0"/>
                  </a:rPr>
                  <a:t>突变阳性：</a:t>
                </a:r>
                <a:endParaRPr kumimoji="0" lang="en-US" altLang="zh-CN" sz="1100" b="1" i="0" u="none" strike="noStrike" kern="0" cap="none" spc="0" normalizeH="0" baseline="0" noProof="0" dirty="0">
                  <a:ln>
                    <a:noFill/>
                  </a:ln>
                  <a:solidFill>
                    <a:srgbClr val="FFFFFF"/>
                  </a:solidFill>
                  <a:effectLst/>
                  <a:uLnTx/>
                  <a:uFillTx/>
                  <a:latin typeface="Arial" panose="020B0604020202020204" pitchFamily="34" charset="0"/>
                  <a:ea typeface="微软雅黑" panose="020B0503020204020204" pitchFamily="34" charset="-122"/>
                  <a:sym typeface="Arial" panose="020B0604020202020204" pitchFamily="34" charset="0"/>
                </a:endParaRPr>
              </a:p>
              <a:p>
                <a:pPr marL="0" marR="0" lvl="0" indent="0" algn="ctr" defTabSz="457200" eaLnBrk="1" fontAlgn="auto" latinLnBrk="0" hangingPunct="1">
                  <a:lnSpc>
                    <a:spcPct val="100000"/>
                  </a:lnSpc>
                  <a:spcBef>
                    <a:spcPts val="0"/>
                  </a:spcBef>
                  <a:spcAft>
                    <a:spcPts val="0"/>
                  </a:spcAft>
                  <a:buClrTx/>
                  <a:buSzTx/>
                  <a:buFontTx/>
                  <a:buNone/>
                  <a:tabLst/>
                  <a:defRPr/>
                </a:pPr>
                <a:r>
                  <a:rPr kumimoji="0" lang="zh-CN" altLang="en-US" sz="1100" b="1" i="0" u="none" strike="noStrike" kern="0" cap="none" spc="0" normalizeH="0" baseline="0" noProof="0" dirty="0">
                    <a:ln>
                      <a:noFill/>
                    </a:ln>
                    <a:solidFill>
                      <a:srgbClr val="FFFFFF"/>
                    </a:solidFill>
                    <a:effectLst/>
                    <a:uLnTx/>
                    <a:uFillTx/>
                    <a:latin typeface="Arial" panose="020B0604020202020204" pitchFamily="34" charset="0"/>
                    <a:ea typeface="微软雅黑" panose="020B0503020204020204" pitchFamily="34" charset="-122"/>
                    <a:sym typeface="Arial" panose="020B0604020202020204" pitchFamily="34" charset="0"/>
                  </a:rPr>
                  <a:t>氟维司群</a:t>
                </a:r>
                <a:r>
                  <a:rPr kumimoji="0" lang="en-US" altLang="zh-CN" sz="1100" b="1" i="0" u="none" strike="noStrike" kern="0" cap="none" spc="0" normalizeH="0" baseline="0" noProof="0" dirty="0">
                    <a:ln>
                      <a:noFill/>
                    </a:ln>
                    <a:solidFill>
                      <a:srgbClr val="FFFFFF"/>
                    </a:solidFill>
                    <a:effectLst/>
                    <a:uLnTx/>
                    <a:uFillTx/>
                    <a:latin typeface="Arial" panose="020B0604020202020204" pitchFamily="34" charset="0"/>
                    <a:ea typeface="微软雅黑" panose="020B0503020204020204" pitchFamily="34" charset="-122"/>
                    <a:sym typeface="Arial" panose="020B0604020202020204" pitchFamily="34" charset="0"/>
                  </a:rPr>
                  <a:t>-</a:t>
                </a:r>
                <a:r>
                  <a:rPr kumimoji="0" lang="en-US" altLang="zh-CN" sz="1100" b="1" i="0" u="none" strike="noStrike" kern="0" cap="none" spc="0" normalizeH="0" baseline="0" noProof="0" dirty="0" err="1">
                    <a:ln>
                      <a:noFill/>
                    </a:ln>
                    <a:solidFill>
                      <a:srgbClr val="FFFFFF"/>
                    </a:solidFill>
                    <a:effectLst/>
                    <a:uLnTx/>
                    <a:uFillTx/>
                    <a:latin typeface="Arial" panose="020B0604020202020204" pitchFamily="34" charset="0"/>
                    <a:ea typeface="微软雅黑" panose="020B0503020204020204" pitchFamily="34" charset="-122"/>
                    <a:sym typeface="Arial" panose="020B0604020202020204" pitchFamily="34" charset="0"/>
                  </a:rPr>
                  <a:t>alpelisib</a:t>
                </a:r>
                <a:r>
                  <a:rPr kumimoji="0" lang="en-US" altLang="zh-CN" sz="1100" b="1" i="0" u="none" strike="noStrike" kern="0" cap="none" spc="0" normalizeH="0" baseline="0" noProof="0" dirty="0">
                    <a:ln>
                      <a:noFill/>
                    </a:ln>
                    <a:solidFill>
                      <a:srgbClr val="FFFFFF"/>
                    </a:solidFill>
                    <a:effectLst/>
                    <a:uLnTx/>
                    <a:uFillTx/>
                    <a:latin typeface="Arial" panose="020B0604020202020204" pitchFamily="34" charset="0"/>
                    <a:ea typeface="微软雅黑" panose="020B0503020204020204" pitchFamily="34" charset="-122"/>
                    <a:sym typeface="Arial" panose="020B0604020202020204" pitchFamily="34" charset="0"/>
                  </a:rPr>
                  <a:t> </a:t>
                </a:r>
              </a:p>
            </p:txBody>
          </p:sp>
          <p:grpSp>
            <p:nvGrpSpPr>
              <p:cNvPr id="24" name="组合 23">
                <a:extLst>
                  <a:ext uri="{FF2B5EF4-FFF2-40B4-BE49-F238E27FC236}">
                    <a16:creationId xmlns:a16="http://schemas.microsoft.com/office/drawing/2014/main" id="{45BB0922-4E77-945B-5860-D0920B001122}"/>
                  </a:ext>
                </a:extLst>
              </p:cNvPr>
              <p:cNvGrpSpPr/>
              <p:nvPr/>
            </p:nvGrpSpPr>
            <p:grpSpPr>
              <a:xfrm>
                <a:off x="1443039" y="3828337"/>
                <a:ext cx="5205822" cy="638290"/>
                <a:chOff x="3021535" y="612269"/>
                <a:chExt cx="6638576" cy="1454994"/>
              </a:xfrm>
            </p:grpSpPr>
            <p:cxnSp>
              <p:nvCxnSpPr>
                <p:cNvPr id="49" name="直接连接符 48">
                  <a:extLst>
                    <a:ext uri="{FF2B5EF4-FFF2-40B4-BE49-F238E27FC236}">
                      <a16:creationId xmlns:a16="http://schemas.microsoft.com/office/drawing/2014/main" id="{0F3DB663-7D14-6C76-4225-F36919CCD58F}"/>
                    </a:ext>
                  </a:extLst>
                </p:cNvPr>
                <p:cNvCxnSpPr>
                  <a:cxnSpLocks/>
                </p:cNvCxnSpPr>
                <p:nvPr/>
              </p:nvCxnSpPr>
              <p:spPr>
                <a:xfrm>
                  <a:off x="3021536" y="2054457"/>
                  <a:ext cx="6638575" cy="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直接连接符 49">
                  <a:extLst>
                    <a:ext uri="{FF2B5EF4-FFF2-40B4-BE49-F238E27FC236}">
                      <a16:creationId xmlns:a16="http://schemas.microsoft.com/office/drawing/2014/main" id="{0101BCC9-9852-29A0-FF54-E1142E50C697}"/>
                    </a:ext>
                  </a:extLst>
                </p:cNvPr>
                <p:cNvCxnSpPr>
                  <a:cxnSpLocks/>
                  <a:stCxn id="22" idx="2"/>
                </p:cNvCxnSpPr>
                <p:nvPr/>
              </p:nvCxnSpPr>
              <p:spPr>
                <a:xfrm flipH="1">
                  <a:off x="3021535" y="1958334"/>
                  <a:ext cx="1075" cy="961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直接连接符 50">
                  <a:extLst>
                    <a:ext uri="{FF2B5EF4-FFF2-40B4-BE49-F238E27FC236}">
                      <a16:creationId xmlns:a16="http://schemas.microsoft.com/office/drawing/2014/main" id="{7B5C8BE1-241B-8004-D956-9BFFA9FC0D6A}"/>
                    </a:ext>
                  </a:extLst>
                </p:cNvPr>
                <p:cNvCxnSpPr>
                  <a:cxnSpLocks/>
                </p:cNvCxnSpPr>
                <p:nvPr/>
              </p:nvCxnSpPr>
              <p:spPr>
                <a:xfrm>
                  <a:off x="5440434" y="1955529"/>
                  <a:ext cx="0" cy="11173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直接连接符 51">
                  <a:extLst>
                    <a:ext uri="{FF2B5EF4-FFF2-40B4-BE49-F238E27FC236}">
                      <a16:creationId xmlns:a16="http://schemas.microsoft.com/office/drawing/2014/main" id="{C9A4ADCA-AC31-5BFD-0D6C-DD534BD10167}"/>
                    </a:ext>
                  </a:extLst>
                </p:cNvPr>
                <p:cNvCxnSpPr>
                  <a:cxnSpLocks/>
                </p:cNvCxnSpPr>
                <p:nvPr/>
              </p:nvCxnSpPr>
              <p:spPr>
                <a:xfrm flipH="1">
                  <a:off x="7573422" y="612269"/>
                  <a:ext cx="1" cy="14451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直接连接符 52">
                  <a:extLst>
                    <a:ext uri="{FF2B5EF4-FFF2-40B4-BE49-F238E27FC236}">
                      <a16:creationId xmlns:a16="http://schemas.microsoft.com/office/drawing/2014/main" id="{27414379-25EB-CA6A-F6A3-478A79F20BE2}"/>
                    </a:ext>
                  </a:extLst>
                </p:cNvPr>
                <p:cNvCxnSpPr>
                  <a:cxnSpLocks/>
                </p:cNvCxnSpPr>
                <p:nvPr/>
              </p:nvCxnSpPr>
              <p:spPr>
                <a:xfrm flipH="1">
                  <a:off x="9615448" y="612269"/>
                  <a:ext cx="1" cy="14451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5" name="矩形 24">
                <a:extLst>
                  <a:ext uri="{FF2B5EF4-FFF2-40B4-BE49-F238E27FC236}">
                    <a16:creationId xmlns:a16="http://schemas.microsoft.com/office/drawing/2014/main" id="{22DF5AC9-3AC5-6225-90E9-DF9C6CAFDBC2}"/>
                  </a:ext>
                </a:extLst>
              </p:cNvPr>
              <p:cNvSpPr/>
              <p:nvPr/>
            </p:nvSpPr>
            <p:spPr>
              <a:xfrm>
                <a:off x="3330943" y="4619938"/>
                <a:ext cx="871267" cy="201150"/>
              </a:xfrm>
              <a:prstGeom prst="rect">
                <a:avLst/>
              </a:prstGeom>
              <a:noFill/>
              <a:ln w="12700" cap="flat" cmpd="sng" algn="ctr">
                <a:solidFill>
                  <a:srgbClr val="1F497D"/>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altLang="zh-CN" sz="800" b="1" i="0" u="none" strike="noStrike" kern="0" cap="none" spc="0" normalizeH="0" baseline="0" noProof="0" dirty="0">
                    <a:ln>
                      <a:noFill/>
                    </a:ln>
                    <a:solidFill>
                      <a:srgbClr val="1F497D"/>
                    </a:solidFill>
                    <a:effectLst/>
                    <a:uLnTx/>
                    <a:uFillTx/>
                    <a:latin typeface="Arial" panose="020B0604020202020204" pitchFamily="34" charset="0"/>
                    <a:ea typeface="微软雅黑" panose="020B0503020204020204" pitchFamily="34" charset="-122"/>
                    <a:sym typeface="Arial" panose="020B0604020202020204" pitchFamily="34" charset="0"/>
                  </a:rPr>
                  <a:t>PD</a:t>
                </a:r>
                <a:endParaRPr kumimoji="0" lang="zh-CN" altLang="en-US" sz="800" b="1" i="0" u="none" strike="noStrike" kern="0" cap="none" spc="0" normalizeH="0" baseline="0" noProof="0" dirty="0">
                  <a:ln>
                    <a:noFill/>
                  </a:ln>
                  <a:solidFill>
                    <a:srgbClr val="1F497D"/>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cxnSp>
            <p:nvCxnSpPr>
              <p:cNvPr id="26" name="直接箭头连接符 25">
                <a:extLst>
                  <a:ext uri="{FF2B5EF4-FFF2-40B4-BE49-F238E27FC236}">
                    <a16:creationId xmlns:a16="http://schemas.microsoft.com/office/drawing/2014/main" id="{7F7775EF-FCF0-CFF0-C9D4-7E8F7406FE98}"/>
                  </a:ext>
                </a:extLst>
              </p:cNvPr>
              <p:cNvCxnSpPr>
                <a:cxnSpLocks/>
              </p:cNvCxnSpPr>
              <p:nvPr/>
            </p:nvCxnSpPr>
            <p:spPr>
              <a:xfrm>
                <a:off x="3746597" y="4467859"/>
                <a:ext cx="0" cy="13803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7" name="组合 26">
                <a:extLst>
                  <a:ext uri="{FF2B5EF4-FFF2-40B4-BE49-F238E27FC236}">
                    <a16:creationId xmlns:a16="http://schemas.microsoft.com/office/drawing/2014/main" id="{A62FEC36-8286-E3A1-1B04-E027D34381F7}"/>
                  </a:ext>
                </a:extLst>
              </p:cNvPr>
              <p:cNvGrpSpPr/>
              <p:nvPr/>
            </p:nvGrpSpPr>
            <p:grpSpPr>
              <a:xfrm>
                <a:off x="8185634" y="4762005"/>
                <a:ext cx="2924879" cy="228541"/>
                <a:chOff x="2965450" y="1879600"/>
                <a:chExt cx="6261100" cy="441561"/>
              </a:xfrm>
            </p:grpSpPr>
            <p:grpSp>
              <p:nvGrpSpPr>
                <p:cNvPr id="44" name="组合 43">
                  <a:extLst>
                    <a:ext uri="{FF2B5EF4-FFF2-40B4-BE49-F238E27FC236}">
                      <a16:creationId xmlns:a16="http://schemas.microsoft.com/office/drawing/2014/main" id="{378BAFBE-402D-A5E9-BD59-BEB397373789}"/>
                    </a:ext>
                  </a:extLst>
                </p:cNvPr>
                <p:cNvGrpSpPr/>
                <p:nvPr/>
              </p:nvGrpSpPr>
              <p:grpSpPr>
                <a:xfrm>
                  <a:off x="2965450" y="2054461"/>
                  <a:ext cx="6261100" cy="266700"/>
                  <a:chOff x="3175000" y="1816100"/>
                  <a:chExt cx="5842000" cy="508000"/>
                </a:xfrm>
              </p:grpSpPr>
              <p:cxnSp>
                <p:nvCxnSpPr>
                  <p:cNvPr id="46" name="直接连接符 45">
                    <a:extLst>
                      <a:ext uri="{FF2B5EF4-FFF2-40B4-BE49-F238E27FC236}">
                        <a16:creationId xmlns:a16="http://schemas.microsoft.com/office/drawing/2014/main" id="{88E114FE-FA5B-11C1-781E-60DD022A7B88}"/>
                      </a:ext>
                    </a:extLst>
                  </p:cNvPr>
                  <p:cNvCxnSpPr>
                    <a:cxnSpLocks/>
                  </p:cNvCxnSpPr>
                  <p:nvPr/>
                </p:nvCxnSpPr>
                <p:spPr>
                  <a:xfrm>
                    <a:off x="3175000" y="1816100"/>
                    <a:ext cx="584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直接箭头连接符 46">
                    <a:extLst>
                      <a:ext uri="{FF2B5EF4-FFF2-40B4-BE49-F238E27FC236}">
                        <a16:creationId xmlns:a16="http://schemas.microsoft.com/office/drawing/2014/main" id="{2B89FC7D-64AE-27F2-73BC-8E93E701CC16}"/>
                      </a:ext>
                    </a:extLst>
                  </p:cNvPr>
                  <p:cNvCxnSpPr>
                    <a:cxnSpLocks/>
                  </p:cNvCxnSpPr>
                  <p:nvPr/>
                </p:nvCxnSpPr>
                <p:spPr>
                  <a:xfrm>
                    <a:off x="3175000" y="1816100"/>
                    <a:ext cx="0" cy="508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8" name="直接箭头连接符 47">
                    <a:extLst>
                      <a:ext uri="{FF2B5EF4-FFF2-40B4-BE49-F238E27FC236}">
                        <a16:creationId xmlns:a16="http://schemas.microsoft.com/office/drawing/2014/main" id="{6620A87A-B852-C157-3D2A-9F21231EA98E}"/>
                      </a:ext>
                    </a:extLst>
                  </p:cNvPr>
                  <p:cNvCxnSpPr>
                    <a:cxnSpLocks/>
                  </p:cNvCxnSpPr>
                  <p:nvPr/>
                </p:nvCxnSpPr>
                <p:spPr>
                  <a:xfrm>
                    <a:off x="9004300" y="1816100"/>
                    <a:ext cx="0" cy="508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45" name="直接连接符 44">
                  <a:extLst>
                    <a:ext uri="{FF2B5EF4-FFF2-40B4-BE49-F238E27FC236}">
                      <a16:creationId xmlns:a16="http://schemas.microsoft.com/office/drawing/2014/main" id="{CF9D16B6-A199-8517-A60D-B51BDD2DEAE3}"/>
                    </a:ext>
                  </a:extLst>
                </p:cNvPr>
                <p:cNvCxnSpPr>
                  <a:cxnSpLocks/>
                </p:cNvCxnSpPr>
                <p:nvPr/>
              </p:nvCxnSpPr>
              <p:spPr>
                <a:xfrm>
                  <a:off x="6096000" y="1879600"/>
                  <a:ext cx="0" cy="177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8" name="组合 27">
                <a:extLst>
                  <a:ext uri="{FF2B5EF4-FFF2-40B4-BE49-F238E27FC236}">
                    <a16:creationId xmlns:a16="http://schemas.microsoft.com/office/drawing/2014/main" id="{12FC691B-D9C1-354D-F9C6-477395CF547F}"/>
                  </a:ext>
                </a:extLst>
              </p:cNvPr>
              <p:cNvGrpSpPr/>
              <p:nvPr/>
            </p:nvGrpSpPr>
            <p:grpSpPr>
              <a:xfrm>
                <a:off x="7252993" y="5026827"/>
                <a:ext cx="4540304" cy="1139760"/>
                <a:chOff x="7252993" y="5183536"/>
                <a:chExt cx="4540304" cy="1364341"/>
              </a:xfrm>
            </p:grpSpPr>
            <p:sp>
              <p:nvSpPr>
                <p:cNvPr id="31" name="矩形 30">
                  <a:extLst>
                    <a:ext uri="{FF2B5EF4-FFF2-40B4-BE49-F238E27FC236}">
                      <a16:creationId xmlns:a16="http://schemas.microsoft.com/office/drawing/2014/main" id="{D205CF99-A180-F637-5298-905939AADE26}"/>
                    </a:ext>
                  </a:extLst>
                </p:cNvPr>
                <p:cNvSpPr>
                  <a:spLocks/>
                </p:cNvSpPr>
                <p:nvPr/>
              </p:nvSpPr>
              <p:spPr>
                <a:xfrm>
                  <a:off x="7541655" y="5183537"/>
                  <a:ext cx="1340193" cy="183405"/>
                </a:xfrm>
                <a:prstGeom prst="rect">
                  <a:avLst/>
                </a:prstGeom>
                <a:noFill/>
                <a:ln w="12700" cap="flat" cmpd="sng" algn="ctr">
                  <a:solidFill>
                    <a:srgbClr val="1F497D"/>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zh-CN" altLang="en-US" sz="800" b="1" i="0" u="none" strike="noStrike" kern="0" cap="none" spc="0" normalizeH="0" baseline="0" noProof="0" dirty="0">
                      <a:ln>
                        <a:noFill/>
                      </a:ln>
                      <a:solidFill>
                        <a:srgbClr val="1F497D"/>
                      </a:solidFill>
                      <a:effectLst/>
                      <a:uLnTx/>
                      <a:uFillTx/>
                      <a:latin typeface="Arial" panose="020B0604020202020204" pitchFamily="34" charset="0"/>
                      <a:ea typeface="微软雅黑" panose="020B0503020204020204" pitchFamily="34" charset="-122"/>
                      <a:sym typeface="Arial" panose="020B0604020202020204" pitchFamily="34" charset="0"/>
                    </a:rPr>
                    <a:t>若</a:t>
                  </a:r>
                  <a:r>
                    <a:rPr kumimoji="0" lang="en-US" altLang="zh-CN" sz="800" b="1" i="0" u="none" strike="noStrike" kern="0" cap="none" spc="0" normalizeH="0" baseline="0" noProof="0" dirty="0">
                      <a:ln>
                        <a:noFill/>
                      </a:ln>
                      <a:solidFill>
                        <a:srgbClr val="1F497D"/>
                      </a:solidFill>
                      <a:effectLst/>
                      <a:uLnTx/>
                      <a:uFillTx/>
                      <a:latin typeface="Arial" panose="020B0604020202020204" pitchFamily="34" charset="0"/>
                      <a:ea typeface="微软雅黑" panose="020B0503020204020204" pitchFamily="34" charset="-122"/>
                      <a:sym typeface="Arial" panose="020B0604020202020204" pitchFamily="34" charset="0"/>
                    </a:rPr>
                    <a:t>HER2</a:t>
                  </a:r>
                  <a:r>
                    <a:rPr kumimoji="0" lang="zh-CN" altLang="en-US" sz="800" b="1" i="0" u="none" strike="noStrike" kern="0" cap="none" spc="0" normalizeH="0" baseline="0" noProof="0" dirty="0">
                      <a:ln>
                        <a:noFill/>
                      </a:ln>
                      <a:solidFill>
                        <a:srgbClr val="1F497D"/>
                      </a:solidFill>
                      <a:effectLst/>
                      <a:uLnTx/>
                      <a:uFillTx/>
                      <a:latin typeface="Arial" panose="020B0604020202020204" pitchFamily="34" charset="0"/>
                      <a:ea typeface="微软雅黑" panose="020B0503020204020204" pitchFamily="34" charset="-122"/>
                      <a:sym typeface="Arial" panose="020B0604020202020204" pitchFamily="34" charset="0"/>
                    </a:rPr>
                    <a:t>为</a:t>
                  </a:r>
                  <a:r>
                    <a:rPr kumimoji="0" lang="en-US" altLang="zh-CN" sz="800" b="1" i="0" u="none" strike="noStrike" kern="0" cap="none" spc="0" normalizeH="0" baseline="0" noProof="0" dirty="0">
                      <a:ln>
                        <a:noFill/>
                      </a:ln>
                      <a:solidFill>
                        <a:srgbClr val="1F497D"/>
                      </a:solidFill>
                      <a:effectLst/>
                      <a:uLnTx/>
                      <a:uFillTx/>
                      <a:latin typeface="Arial" panose="020B0604020202020204" pitchFamily="34" charset="0"/>
                      <a:ea typeface="微软雅黑" panose="020B0503020204020204" pitchFamily="34" charset="-122"/>
                      <a:sym typeface="Arial" panose="020B0604020202020204" pitchFamily="34" charset="0"/>
                    </a:rPr>
                    <a:t>0</a:t>
                  </a:r>
                  <a:endParaRPr kumimoji="0" lang="zh-CN" altLang="en-US" sz="800" b="1" i="0" u="none" strike="noStrike" kern="0" cap="none" spc="0" normalizeH="0" baseline="0" noProof="0" dirty="0">
                    <a:ln>
                      <a:noFill/>
                    </a:ln>
                    <a:solidFill>
                      <a:srgbClr val="1F497D"/>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32" name="矩形 31">
                  <a:extLst>
                    <a:ext uri="{FF2B5EF4-FFF2-40B4-BE49-F238E27FC236}">
                      <a16:creationId xmlns:a16="http://schemas.microsoft.com/office/drawing/2014/main" id="{E2B969D2-3C48-C510-742E-A6E7A8479E66}"/>
                    </a:ext>
                  </a:extLst>
                </p:cNvPr>
                <p:cNvSpPr>
                  <a:spLocks/>
                </p:cNvSpPr>
                <p:nvPr/>
              </p:nvSpPr>
              <p:spPr>
                <a:xfrm>
                  <a:off x="10161027" y="5183536"/>
                  <a:ext cx="1632270" cy="183405"/>
                </a:xfrm>
                <a:prstGeom prst="rect">
                  <a:avLst/>
                </a:prstGeom>
                <a:noFill/>
                <a:ln w="12700" cap="flat" cmpd="sng" algn="ctr">
                  <a:solidFill>
                    <a:srgbClr val="1F497D"/>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zh-CN" altLang="en-US" sz="800" b="1" i="0" u="none" strike="noStrike" kern="0" cap="none" spc="0" normalizeH="0" baseline="0" noProof="0" dirty="0">
                      <a:ln>
                        <a:noFill/>
                      </a:ln>
                      <a:solidFill>
                        <a:srgbClr val="1F497D"/>
                      </a:solidFill>
                      <a:effectLst/>
                      <a:uLnTx/>
                      <a:uFillTx/>
                      <a:latin typeface="Arial" panose="020B0604020202020204" pitchFamily="34" charset="0"/>
                      <a:ea typeface="微软雅黑" panose="020B0503020204020204" pitchFamily="34" charset="-122"/>
                      <a:sym typeface="Arial" panose="020B0604020202020204" pitchFamily="34" charset="0"/>
                    </a:rPr>
                    <a:t>若</a:t>
                  </a:r>
                  <a:r>
                    <a:rPr kumimoji="0" lang="en-US" altLang="zh-CN" sz="800" b="1" i="0" u="none" strike="noStrike" kern="0" cap="none" spc="0" normalizeH="0" baseline="0" noProof="0" dirty="0">
                      <a:ln>
                        <a:noFill/>
                      </a:ln>
                      <a:solidFill>
                        <a:srgbClr val="1F497D"/>
                      </a:solidFill>
                      <a:effectLst/>
                      <a:uLnTx/>
                      <a:uFillTx/>
                      <a:latin typeface="Arial" panose="020B0604020202020204" pitchFamily="34" charset="0"/>
                      <a:ea typeface="微软雅黑" panose="020B0503020204020204" pitchFamily="34" charset="-122"/>
                      <a:sym typeface="Arial" panose="020B0604020202020204" pitchFamily="34" charset="0"/>
                    </a:rPr>
                    <a:t>HER2</a:t>
                  </a:r>
                  <a:r>
                    <a:rPr kumimoji="0" lang="zh-CN" altLang="en-US" sz="800" b="1" i="0" u="none" strike="noStrike" kern="0" cap="none" spc="0" normalizeH="0" baseline="0" noProof="0" dirty="0">
                      <a:ln>
                        <a:noFill/>
                      </a:ln>
                      <a:solidFill>
                        <a:srgbClr val="1F497D"/>
                      </a:solidFill>
                      <a:effectLst/>
                      <a:uLnTx/>
                      <a:uFillTx/>
                      <a:latin typeface="Arial" panose="020B0604020202020204" pitchFamily="34" charset="0"/>
                      <a:ea typeface="微软雅黑" panose="020B0503020204020204" pitchFamily="34" charset="-122"/>
                      <a:sym typeface="Arial" panose="020B0604020202020204" pitchFamily="34" charset="0"/>
                    </a:rPr>
                    <a:t>低表达</a:t>
                  </a:r>
                </a:p>
              </p:txBody>
            </p:sp>
            <p:sp>
              <p:nvSpPr>
                <p:cNvPr id="33" name="34 Rectángulo redondeado">
                  <a:extLst>
                    <a:ext uri="{FF2B5EF4-FFF2-40B4-BE49-F238E27FC236}">
                      <a16:creationId xmlns:a16="http://schemas.microsoft.com/office/drawing/2014/main" id="{4D625439-799C-DF73-1241-A277A3193E07}"/>
                    </a:ext>
                  </a:extLst>
                </p:cNvPr>
                <p:cNvSpPr>
                  <a:spLocks/>
                </p:cNvSpPr>
                <p:nvPr/>
              </p:nvSpPr>
              <p:spPr bwMode="auto">
                <a:xfrm>
                  <a:off x="7252993" y="5531674"/>
                  <a:ext cx="1864158" cy="241501"/>
                </a:xfrm>
                <a:prstGeom prst="roundRect">
                  <a:avLst/>
                </a:prstGeom>
                <a:solidFill>
                  <a:srgbClr val="EB6440"/>
                </a:solidFill>
                <a:ln>
                  <a:noFill/>
                  <a:prstDash val="solid"/>
                </a:ln>
                <a:effectLst>
                  <a:outerShdw blurRad="50800" dist="38100" dir="2700000" algn="tl" rotWithShape="0">
                    <a:prstClr val="black">
                      <a:alpha val="40000"/>
                    </a:prstClr>
                  </a:outerShdw>
                </a:effectLst>
              </p:spPr>
              <p:txBody>
                <a:bodyPr lIns="0" tIns="0" rIns="0" bIns="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altLang="zh-CN" sz="1400" b="1" i="0" u="none" strike="noStrike" kern="0" cap="none" spc="0" normalizeH="0" baseline="0" noProof="0" dirty="0">
                      <a:ln>
                        <a:noFill/>
                      </a:ln>
                      <a:solidFill>
                        <a:srgbClr val="FFFFFF"/>
                      </a:solidFill>
                      <a:effectLst/>
                      <a:uLnTx/>
                      <a:uFillTx/>
                      <a:latin typeface="Arial" panose="020B0604020202020204" pitchFamily="34" charset="0"/>
                      <a:ea typeface="微软雅黑" panose="020B0503020204020204" pitchFamily="34" charset="-122"/>
                      <a:sym typeface="Arial" panose="020B0604020202020204" pitchFamily="34" charset="0"/>
                    </a:rPr>
                    <a:t>TROP2 ADC</a:t>
                  </a:r>
                  <a:endParaRPr kumimoji="0" lang="zh-CN" altLang="en-US" sz="1400" b="1" i="0" u="none" strike="noStrike" kern="0" cap="none" spc="0" normalizeH="0" baseline="0" noProof="0" dirty="0">
                    <a:ln>
                      <a:noFill/>
                    </a:ln>
                    <a:solidFill>
                      <a:srgbClr val="FFFFFF"/>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34" name="34 Rectángulo redondeado">
                  <a:extLst>
                    <a:ext uri="{FF2B5EF4-FFF2-40B4-BE49-F238E27FC236}">
                      <a16:creationId xmlns:a16="http://schemas.microsoft.com/office/drawing/2014/main" id="{2480DB19-3686-AD28-C45F-5EDF924A1156}"/>
                    </a:ext>
                  </a:extLst>
                </p:cNvPr>
                <p:cNvSpPr>
                  <a:spLocks/>
                </p:cNvSpPr>
                <p:nvPr/>
              </p:nvSpPr>
              <p:spPr bwMode="auto">
                <a:xfrm>
                  <a:off x="10274964" y="5531674"/>
                  <a:ext cx="1476234" cy="241501"/>
                </a:xfrm>
                <a:prstGeom prst="roundRect">
                  <a:avLst/>
                </a:prstGeom>
                <a:solidFill>
                  <a:srgbClr val="EB6440"/>
                </a:solidFill>
                <a:ln>
                  <a:noFill/>
                  <a:prstDash val="solid"/>
                </a:ln>
                <a:effectLst>
                  <a:outerShdw blurRad="50800" dist="38100" dir="2700000" algn="tl" rotWithShape="0">
                    <a:prstClr val="black">
                      <a:alpha val="40000"/>
                    </a:prstClr>
                  </a:outerShdw>
                </a:effectLst>
              </p:spPr>
              <p:txBody>
                <a:bodyPr lIns="0" tIns="0" rIns="0" bIns="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altLang="zh-CN" sz="1400" b="1" i="0" u="none" strike="noStrike" kern="0" cap="none" spc="0" normalizeH="0" baseline="0" noProof="0" dirty="0">
                      <a:ln>
                        <a:noFill/>
                      </a:ln>
                      <a:solidFill>
                        <a:srgbClr val="FFFFFF"/>
                      </a:solidFill>
                      <a:effectLst/>
                      <a:uLnTx/>
                      <a:uFillTx/>
                      <a:latin typeface="Arial" panose="020B0604020202020204" pitchFamily="34" charset="0"/>
                      <a:ea typeface="微软雅黑" panose="020B0503020204020204" pitchFamily="34" charset="-122"/>
                      <a:sym typeface="Arial" panose="020B0604020202020204" pitchFamily="34" charset="0"/>
                    </a:rPr>
                    <a:t>T-</a:t>
                  </a:r>
                  <a:r>
                    <a:rPr kumimoji="0" lang="en-US" altLang="zh-CN" sz="1400" b="1" i="0" u="none" strike="noStrike" kern="0" cap="none" spc="0" normalizeH="0" baseline="0" noProof="0" dirty="0" err="1">
                      <a:ln>
                        <a:noFill/>
                      </a:ln>
                      <a:solidFill>
                        <a:srgbClr val="FFFFFF"/>
                      </a:solidFill>
                      <a:effectLst/>
                      <a:uLnTx/>
                      <a:uFillTx/>
                      <a:latin typeface="Arial" panose="020B0604020202020204" pitchFamily="34" charset="0"/>
                      <a:ea typeface="微软雅黑" panose="020B0503020204020204" pitchFamily="34" charset="-122"/>
                      <a:sym typeface="Arial" panose="020B0604020202020204" pitchFamily="34" charset="0"/>
                    </a:rPr>
                    <a:t>DXd</a:t>
                  </a:r>
                  <a:endParaRPr kumimoji="0" lang="zh-CN" altLang="en-US" sz="1400" b="1" i="0" u="none" strike="noStrike" kern="0" cap="none" spc="0" normalizeH="0" baseline="0" noProof="0" dirty="0">
                    <a:ln>
                      <a:noFill/>
                    </a:ln>
                    <a:solidFill>
                      <a:srgbClr val="FFFFFF"/>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cxnSp>
              <p:nvCxnSpPr>
                <p:cNvPr id="35" name="直接箭头连接符 34">
                  <a:extLst>
                    <a:ext uri="{FF2B5EF4-FFF2-40B4-BE49-F238E27FC236}">
                      <a16:creationId xmlns:a16="http://schemas.microsoft.com/office/drawing/2014/main" id="{ABBA633A-2951-8E76-3FAB-7F9F097269D4}"/>
                    </a:ext>
                  </a:extLst>
                </p:cNvPr>
                <p:cNvCxnSpPr>
                  <a:cxnSpLocks/>
                </p:cNvCxnSpPr>
                <p:nvPr/>
              </p:nvCxnSpPr>
              <p:spPr>
                <a:xfrm>
                  <a:off x="8196073" y="5384940"/>
                  <a:ext cx="0" cy="13803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直接箭头连接符 35">
                  <a:extLst>
                    <a:ext uri="{FF2B5EF4-FFF2-40B4-BE49-F238E27FC236}">
                      <a16:creationId xmlns:a16="http://schemas.microsoft.com/office/drawing/2014/main" id="{B7FA91F6-6B69-1B50-0519-DBF87B3C5578}"/>
                    </a:ext>
                  </a:extLst>
                </p:cNvPr>
                <p:cNvCxnSpPr>
                  <a:cxnSpLocks/>
                </p:cNvCxnSpPr>
                <p:nvPr/>
              </p:nvCxnSpPr>
              <p:spPr>
                <a:xfrm>
                  <a:off x="11089790" y="5384940"/>
                  <a:ext cx="0" cy="13803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7" name="34 Rectángulo redondeado">
                  <a:extLst>
                    <a:ext uri="{FF2B5EF4-FFF2-40B4-BE49-F238E27FC236}">
                      <a16:creationId xmlns:a16="http://schemas.microsoft.com/office/drawing/2014/main" id="{BE1C67E3-9327-9E0D-7382-827D8859DA3C}"/>
                    </a:ext>
                  </a:extLst>
                </p:cNvPr>
                <p:cNvSpPr/>
                <p:nvPr/>
              </p:nvSpPr>
              <p:spPr bwMode="auto">
                <a:xfrm>
                  <a:off x="8027114" y="6061175"/>
                  <a:ext cx="3239440" cy="486702"/>
                </a:xfrm>
                <a:prstGeom prst="roundRect">
                  <a:avLst/>
                </a:prstGeom>
                <a:solidFill>
                  <a:srgbClr val="EB6440"/>
                </a:solidFill>
                <a:ln>
                  <a:noFill/>
                  <a:prstDash val="solid"/>
                </a:ln>
                <a:effectLst>
                  <a:outerShdw blurRad="50800" dist="38100" dir="2700000" algn="tl" rotWithShape="0">
                    <a:prstClr val="black">
                      <a:alpha val="40000"/>
                    </a:prstClr>
                  </a:outerShdw>
                </a:effectLst>
              </p:spPr>
              <p:txBody>
                <a:bodyPr lIns="0" tIns="0" rIns="0" bIns="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altLang="zh-CN" sz="1400" b="1" i="0" u="none" strike="noStrike" kern="0" cap="none" spc="0" normalizeH="0" baseline="0" noProof="0" dirty="0" err="1">
                      <a:ln>
                        <a:noFill/>
                      </a:ln>
                      <a:solidFill>
                        <a:srgbClr val="FFFFFF"/>
                      </a:solidFill>
                      <a:effectLst/>
                      <a:uLnTx/>
                      <a:uFillTx/>
                      <a:latin typeface="Arial" panose="020B0604020202020204" pitchFamily="34" charset="0"/>
                      <a:ea typeface="微软雅黑" panose="020B0503020204020204" pitchFamily="34" charset="-122"/>
                      <a:sym typeface="Arial" panose="020B0604020202020204" pitchFamily="34" charset="0"/>
                    </a:rPr>
                    <a:t>ChT</a:t>
                  </a:r>
                  <a:r>
                    <a:rPr kumimoji="0" lang="zh-CN" altLang="en-US" sz="1400" b="1" i="0" u="none" strike="noStrike" kern="0" cap="none" spc="0" normalizeH="0" baseline="0" noProof="0" dirty="0">
                      <a:ln>
                        <a:noFill/>
                      </a:ln>
                      <a:solidFill>
                        <a:srgbClr val="FFFFFF"/>
                      </a:solidFill>
                      <a:effectLst/>
                      <a:uLnTx/>
                      <a:uFillTx/>
                      <a:latin typeface="Arial" panose="020B0604020202020204" pitchFamily="34" charset="0"/>
                      <a:ea typeface="微软雅黑" panose="020B0503020204020204" pitchFamily="34" charset="-122"/>
                      <a:sym typeface="Arial" panose="020B0604020202020204" pitchFamily="34" charset="0"/>
                    </a:rPr>
                    <a:t>或</a:t>
                  </a:r>
                  <a:r>
                    <a:rPr kumimoji="0" lang="en-US" altLang="zh-CN" sz="1400" b="1" i="0" u="none" strike="noStrike" kern="0" cap="none" spc="0" normalizeH="0" baseline="0" noProof="0" dirty="0">
                      <a:ln>
                        <a:noFill/>
                      </a:ln>
                      <a:solidFill>
                        <a:srgbClr val="FFFFFF"/>
                      </a:solidFill>
                      <a:effectLst/>
                      <a:uLnTx/>
                      <a:uFillTx/>
                      <a:latin typeface="Arial" panose="020B0604020202020204" pitchFamily="34" charset="0"/>
                      <a:ea typeface="微软雅黑" panose="020B0503020204020204" pitchFamily="34" charset="-122"/>
                      <a:sym typeface="Arial" panose="020B0604020202020204" pitchFamily="34" charset="0"/>
                    </a:rPr>
                    <a:t>TROP2 ADC(</a:t>
                  </a:r>
                  <a:r>
                    <a:rPr kumimoji="0" lang="zh-CN" altLang="en-US" sz="1400" b="1" i="0" u="none" strike="noStrike" kern="0" cap="none" spc="0" normalizeH="0" baseline="0" noProof="0" dirty="0">
                      <a:ln>
                        <a:noFill/>
                      </a:ln>
                      <a:solidFill>
                        <a:srgbClr val="FFFFFF"/>
                      </a:solidFill>
                      <a:effectLst/>
                      <a:uLnTx/>
                      <a:uFillTx/>
                      <a:latin typeface="Arial" panose="020B0604020202020204" pitchFamily="34" charset="0"/>
                      <a:ea typeface="微软雅黑" panose="020B0503020204020204" pitchFamily="34" charset="-122"/>
                      <a:sym typeface="Arial" panose="020B0604020202020204" pitchFamily="34" charset="0"/>
                    </a:rPr>
                    <a:t>若既往未接受过</a:t>
                  </a:r>
                  <a:r>
                    <a:rPr kumimoji="0" lang="en-US" altLang="zh-CN" sz="1400" b="1" i="0" u="none" strike="noStrike" kern="0" cap="none" spc="0" normalizeH="0" baseline="0" noProof="0" dirty="0">
                      <a:ln>
                        <a:noFill/>
                      </a:ln>
                      <a:solidFill>
                        <a:srgbClr val="FFFFFF"/>
                      </a:solidFill>
                      <a:effectLst/>
                      <a:uLnTx/>
                      <a:uFillTx/>
                      <a:latin typeface="Arial" panose="020B0604020202020204" pitchFamily="34" charset="0"/>
                      <a:ea typeface="微软雅黑" panose="020B0503020204020204" pitchFamily="34" charset="-122"/>
                      <a:sym typeface="Arial" panose="020B0604020202020204" pitchFamily="34" charset="0"/>
                    </a:rPr>
                    <a:t>)</a:t>
                  </a:r>
                  <a:endParaRPr kumimoji="0" lang="zh-CN" altLang="en-US" sz="1400" b="1" i="0" u="none" strike="noStrike" kern="0" cap="none" spc="0" normalizeH="0" baseline="0" noProof="0" dirty="0">
                    <a:ln>
                      <a:noFill/>
                    </a:ln>
                    <a:solidFill>
                      <a:srgbClr val="FFFFFF"/>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grpSp>
              <p:nvGrpSpPr>
                <p:cNvPr id="38" name="组合 37">
                  <a:extLst>
                    <a:ext uri="{FF2B5EF4-FFF2-40B4-BE49-F238E27FC236}">
                      <a16:creationId xmlns:a16="http://schemas.microsoft.com/office/drawing/2014/main" id="{920A3CF2-F7C0-7DCF-F76F-677F9544AD76}"/>
                    </a:ext>
                  </a:extLst>
                </p:cNvPr>
                <p:cNvGrpSpPr/>
                <p:nvPr/>
              </p:nvGrpSpPr>
              <p:grpSpPr>
                <a:xfrm>
                  <a:off x="8164911" y="5805939"/>
                  <a:ext cx="2924878" cy="228541"/>
                  <a:chOff x="2965450" y="1879600"/>
                  <a:chExt cx="6261100" cy="441561"/>
                </a:xfrm>
              </p:grpSpPr>
              <p:grpSp>
                <p:nvGrpSpPr>
                  <p:cNvPr id="39" name="组合 38">
                    <a:extLst>
                      <a:ext uri="{FF2B5EF4-FFF2-40B4-BE49-F238E27FC236}">
                        <a16:creationId xmlns:a16="http://schemas.microsoft.com/office/drawing/2014/main" id="{E36896BF-A2F3-D5AB-8769-C39B1024B62B}"/>
                      </a:ext>
                    </a:extLst>
                  </p:cNvPr>
                  <p:cNvGrpSpPr/>
                  <p:nvPr/>
                </p:nvGrpSpPr>
                <p:grpSpPr>
                  <a:xfrm>
                    <a:off x="2965450" y="2054461"/>
                    <a:ext cx="6261100" cy="266700"/>
                    <a:chOff x="3175000" y="1816100"/>
                    <a:chExt cx="5842000" cy="508000"/>
                  </a:xfrm>
                </p:grpSpPr>
                <p:cxnSp>
                  <p:nvCxnSpPr>
                    <p:cNvPr id="42" name="直接连接符 41">
                      <a:extLst>
                        <a:ext uri="{FF2B5EF4-FFF2-40B4-BE49-F238E27FC236}">
                          <a16:creationId xmlns:a16="http://schemas.microsoft.com/office/drawing/2014/main" id="{DC3906F8-67DE-B105-5B02-7DCF3131DEC4}"/>
                        </a:ext>
                      </a:extLst>
                    </p:cNvPr>
                    <p:cNvCxnSpPr>
                      <a:cxnSpLocks/>
                    </p:cNvCxnSpPr>
                    <p:nvPr/>
                  </p:nvCxnSpPr>
                  <p:spPr>
                    <a:xfrm>
                      <a:off x="3175000" y="1816100"/>
                      <a:ext cx="584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直接箭头连接符 42">
                      <a:extLst>
                        <a:ext uri="{FF2B5EF4-FFF2-40B4-BE49-F238E27FC236}">
                          <a16:creationId xmlns:a16="http://schemas.microsoft.com/office/drawing/2014/main" id="{C351AEE7-2B99-F454-FE43-FA2BDAC4CB10}"/>
                        </a:ext>
                      </a:extLst>
                    </p:cNvPr>
                    <p:cNvCxnSpPr>
                      <a:cxnSpLocks/>
                    </p:cNvCxnSpPr>
                    <p:nvPr/>
                  </p:nvCxnSpPr>
                  <p:spPr>
                    <a:xfrm>
                      <a:off x="6096000" y="1816100"/>
                      <a:ext cx="0" cy="508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40" name="直接连接符 39">
                    <a:extLst>
                      <a:ext uri="{FF2B5EF4-FFF2-40B4-BE49-F238E27FC236}">
                        <a16:creationId xmlns:a16="http://schemas.microsoft.com/office/drawing/2014/main" id="{F1AFB377-0B3D-3F1B-3DF0-F31AD48B4E9E}"/>
                      </a:ext>
                    </a:extLst>
                  </p:cNvPr>
                  <p:cNvCxnSpPr>
                    <a:cxnSpLocks/>
                  </p:cNvCxnSpPr>
                  <p:nvPr/>
                </p:nvCxnSpPr>
                <p:spPr>
                  <a:xfrm>
                    <a:off x="2967050" y="1879600"/>
                    <a:ext cx="0" cy="177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直接连接符 40">
                    <a:extLst>
                      <a:ext uri="{FF2B5EF4-FFF2-40B4-BE49-F238E27FC236}">
                        <a16:creationId xmlns:a16="http://schemas.microsoft.com/office/drawing/2014/main" id="{BD9D880B-E6D1-EA34-928D-28DBF673A20E}"/>
                      </a:ext>
                    </a:extLst>
                  </p:cNvPr>
                  <p:cNvCxnSpPr>
                    <a:cxnSpLocks/>
                  </p:cNvCxnSpPr>
                  <p:nvPr/>
                </p:nvCxnSpPr>
                <p:spPr>
                  <a:xfrm>
                    <a:off x="9226550" y="1879600"/>
                    <a:ext cx="0" cy="177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29" name="34 Rectángulo redondeado">
                <a:extLst>
                  <a:ext uri="{FF2B5EF4-FFF2-40B4-BE49-F238E27FC236}">
                    <a16:creationId xmlns:a16="http://schemas.microsoft.com/office/drawing/2014/main" id="{15F76641-A5B5-23BF-5D2D-B36E2A2C2C60}"/>
                  </a:ext>
                </a:extLst>
              </p:cNvPr>
              <p:cNvSpPr>
                <a:spLocks/>
              </p:cNvSpPr>
              <p:nvPr/>
            </p:nvSpPr>
            <p:spPr bwMode="auto">
              <a:xfrm>
                <a:off x="4245303" y="3341632"/>
                <a:ext cx="1540888" cy="1077209"/>
              </a:xfrm>
              <a:prstGeom prst="roundRect">
                <a:avLst/>
              </a:prstGeom>
              <a:solidFill>
                <a:srgbClr val="EB6440"/>
              </a:solidFill>
              <a:ln>
                <a:noFill/>
                <a:prstDash val="solid"/>
              </a:ln>
              <a:effectLst>
                <a:outerShdw blurRad="50800" dist="38100" dir="2700000" algn="tl" rotWithShape="0">
                  <a:prstClr val="black">
                    <a:alpha val="40000"/>
                  </a:prstClr>
                </a:outerShdw>
              </a:effectLst>
            </p:spPr>
            <p:txBody>
              <a:bodyPr lIns="0" tIns="0" rIns="0" bIns="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zh-CN" altLang="en-US" sz="1100" b="1" i="0" u="none" strike="noStrike" kern="0" cap="none" spc="0" normalizeH="0" baseline="0" noProof="0" dirty="0">
                    <a:ln>
                      <a:noFill/>
                    </a:ln>
                    <a:solidFill>
                      <a:srgbClr val="FFFFFF"/>
                    </a:solidFill>
                    <a:effectLst/>
                    <a:uLnTx/>
                    <a:uFillTx/>
                    <a:latin typeface="Arial" panose="020B0604020202020204" pitchFamily="34" charset="0"/>
                    <a:ea typeface="微软雅黑" panose="020B0503020204020204" pitchFamily="34" charset="-122"/>
                    <a:sym typeface="Arial" panose="020B0604020202020204" pitchFamily="34" charset="0"/>
                  </a:rPr>
                  <a:t>若</a:t>
                </a:r>
                <a:r>
                  <a:rPr kumimoji="0" lang="en-US" altLang="zh-CN" sz="1100" b="1" i="0" u="none" strike="noStrike" kern="0" cap="none" spc="0" normalizeH="0" baseline="0" noProof="0" dirty="0">
                    <a:ln>
                      <a:noFill/>
                    </a:ln>
                    <a:solidFill>
                      <a:srgbClr val="FFFFFF"/>
                    </a:solidFill>
                    <a:effectLst/>
                    <a:uLnTx/>
                    <a:uFillTx/>
                    <a:latin typeface="Arial" panose="020B0604020202020204" pitchFamily="34" charset="0"/>
                    <a:ea typeface="微软雅黑" panose="020B0503020204020204" pitchFamily="34" charset="-122"/>
                    <a:sym typeface="Arial" panose="020B0604020202020204" pitchFamily="34" charset="0"/>
                  </a:rPr>
                  <a:t>ESR1</a:t>
                </a:r>
                <a:r>
                  <a:rPr kumimoji="0" lang="zh-CN" altLang="en-US" sz="1100" b="1" i="0" u="none" strike="noStrike" kern="0" cap="none" spc="0" normalizeH="0" baseline="0" noProof="0" dirty="0">
                    <a:ln>
                      <a:noFill/>
                    </a:ln>
                    <a:solidFill>
                      <a:srgbClr val="FFFFFF"/>
                    </a:solidFill>
                    <a:effectLst/>
                    <a:uLnTx/>
                    <a:uFillTx/>
                    <a:latin typeface="Arial" panose="020B0604020202020204" pitchFamily="34" charset="0"/>
                    <a:ea typeface="微软雅黑" panose="020B0503020204020204" pitchFamily="34" charset="-122"/>
                    <a:sym typeface="Arial" panose="020B0604020202020204" pitchFamily="34" charset="0"/>
                  </a:rPr>
                  <a:t>突变阳性：</a:t>
                </a:r>
                <a:r>
                  <a:rPr kumimoji="0" lang="en-US" altLang="zh-CN" sz="1100" b="1" i="0" u="none" strike="noStrike" kern="0" cap="none" spc="0" normalizeH="0" baseline="0" noProof="0" dirty="0" err="1">
                    <a:ln>
                      <a:noFill/>
                    </a:ln>
                    <a:solidFill>
                      <a:srgbClr val="FFFFFF"/>
                    </a:solidFill>
                    <a:effectLst/>
                    <a:uLnTx/>
                    <a:uFillTx/>
                    <a:latin typeface="Arial" panose="020B0604020202020204" pitchFamily="34" charset="0"/>
                    <a:ea typeface="微软雅黑" panose="020B0503020204020204" pitchFamily="34" charset="-122"/>
                    <a:sym typeface="Arial" panose="020B0604020202020204" pitchFamily="34" charset="0"/>
                  </a:rPr>
                  <a:t>Elacestrant</a:t>
                </a:r>
                <a:endParaRPr kumimoji="0" lang="zh-CN" altLang="en-US" sz="1100" b="1" i="0" u="none" strike="noStrike" kern="0" cap="none" spc="0" normalizeH="0" baseline="0" noProof="0" dirty="0">
                  <a:ln>
                    <a:noFill/>
                  </a:ln>
                  <a:solidFill>
                    <a:srgbClr val="FFFFFF"/>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30" name="34 Rectángulo redondeado">
                <a:extLst>
                  <a:ext uri="{FF2B5EF4-FFF2-40B4-BE49-F238E27FC236}">
                    <a16:creationId xmlns:a16="http://schemas.microsoft.com/office/drawing/2014/main" id="{4F4DAC1B-013E-0007-2AF6-01A212C5E717}"/>
                  </a:ext>
                </a:extLst>
              </p:cNvPr>
              <p:cNvSpPr>
                <a:spLocks/>
              </p:cNvSpPr>
              <p:nvPr/>
            </p:nvSpPr>
            <p:spPr bwMode="auto">
              <a:xfrm>
                <a:off x="5911778" y="3341633"/>
                <a:ext cx="1540888" cy="1077209"/>
              </a:xfrm>
              <a:prstGeom prst="roundRect">
                <a:avLst/>
              </a:prstGeom>
              <a:solidFill>
                <a:srgbClr val="EB6440"/>
              </a:solidFill>
              <a:ln>
                <a:noFill/>
                <a:prstDash val="solid"/>
              </a:ln>
              <a:effectLst>
                <a:outerShdw blurRad="50800" dist="38100" dir="2700000" algn="tl" rotWithShape="0">
                  <a:prstClr val="black">
                    <a:alpha val="40000"/>
                  </a:prstClr>
                </a:outerShdw>
              </a:effectLst>
            </p:spPr>
            <p:txBody>
              <a:bodyPr lIns="0" tIns="0" rIns="0" bIns="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zh-CN" altLang="en-US" sz="1100" b="1" i="0" u="none" strike="noStrike" kern="0" cap="none" spc="0" normalizeH="0" baseline="0" noProof="0" dirty="0">
                    <a:ln>
                      <a:noFill/>
                    </a:ln>
                    <a:solidFill>
                      <a:srgbClr val="FFFFFF"/>
                    </a:solidFill>
                    <a:effectLst/>
                    <a:uLnTx/>
                    <a:uFillTx/>
                    <a:latin typeface="Arial" panose="020B0604020202020204" pitchFamily="34" charset="0"/>
                    <a:ea typeface="微软雅黑" panose="020B0503020204020204" pitchFamily="34" charset="-122"/>
                    <a:sym typeface="Arial" panose="020B0604020202020204" pitchFamily="34" charset="0"/>
                  </a:rPr>
                  <a:t>若</a:t>
                </a:r>
                <a:r>
                  <a:rPr kumimoji="0" lang="en-US" altLang="zh-CN" sz="1100" b="1" i="0" u="none" strike="noStrike" kern="0" cap="none" spc="0" normalizeH="0" baseline="0" noProof="0" dirty="0">
                    <a:ln>
                      <a:noFill/>
                    </a:ln>
                    <a:solidFill>
                      <a:srgbClr val="FFFFFF"/>
                    </a:solidFill>
                    <a:effectLst/>
                    <a:uLnTx/>
                    <a:uFillTx/>
                    <a:latin typeface="Arial" panose="020B0604020202020204" pitchFamily="34" charset="0"/>
                    <a:ea typeface="微软雅黑" panose="020B0503020204020204" pitchFamily="34" charset="-122"/>
                    <a:sym typeface="Arial" panose="020B0604020202020204" pitchFamily="34" charset="0"/>
                  </a:rPr>
                  <a:t>g</a:t>
                </a:r>
                <a:r>
                  <a:rPr lang="en-US" altLang="zh-CN" sz="1100" b="1" kern="0" dirty="0">
                    <a:solidFill>
                      <a:srgbClr val="FFFFFF"/>
                    </a:solidFill>
                    <a:latin typeface="Arial" panose="020B0604020202020204" pitchFamily="34" charset="0"/>
                    <a:ea typeface="微软雅黑" panose="020B0503020204020204" pitchFamily="34" charset="-122"/>
                    <a:sym typeface="Arial" panose="020B0604020202020204" pitchFamily="34" charset="0"/>
                  </a:rPr>
                  <a:t>BRCA/PALB2</a:t>
                </a:r>
                <a:r>
                  <a:rPr lang="zh-CN" altLang="en-US" sz="1100" b="1" kern="0" dirty="0">
                    <a:solidFill>
                      <a:srgbClr val="FFFFFF"/>
                    </a:solidFill>
                    <a:latin typeface="Arial" panose="020B0604020202020204" pitchFamily="34" charset="0"/>
                    <a:ea typeface="微软雅黑" panose="020B0503020204020204" pitchFamily="34" charset="-122"/>
                    <a:sym typeface="Arial" panose="020B0604020202020204" pitchFamily="34" charset="0"/>
                  </a:rPr>
                  <a:t>突变阳性：</a:t>
                </a:r>
                <a:r>
                  <a:rPr lang="en-US" altLang="zh-CN" sz="1100" b="1" kern="0" dirty="0">
                    <a:solidFill>
                      <a:srgbClr val="FFFFFF"/>
                    </a:solidFill>
                    <a:latin typeface="Arial" panose="020B0604020202020204" pitchFamily="34" charset="0"/>
                    <a:ea typeface="微软雅黑" panose="020B0503020204020204" pitchFamily="34" charset="-122"/>
                    <a:sym typeface="Arial" panose="020B0604020202020204" pitchFamily="34" charset="0"/>
                  </a:rPr>
                  <a:t>PARP</a:t>
                </a:r>
                <a:r>
                  <a:rPr lang="zh-CN" altLang="en-US" sz="1100" b="1" kern="0" dirty="0">
                    <a:solidFill>
                      <a:srgbClr val="FFFFFF"/>
                    </a:solidFill>
                    <a:latin typeface="Arial" panose="020B0604020202020204" pitchFamily="34" charset="0"/>
                    <a:ea typeface="微软雅黑" panose="020B0503020204020204" pitchFamily="34" charset="-122"/>
                    <a:sym typeface="Arial" panose="020B0604020202020204" pitchFamily="34" charset="0"/>
                  </a:rPr>
                  <a:t>抑制剂</a:t>
                </a:r>
                <a:endParaRPr kumimoji="0" lang="zh-CN" altLang="en-US" sz="1100" b="1" i="0" u="none" strike="noStrike" kern="0" cap="none" spc="0" normalizeH="0" baseline="0" noProof="0" dirty="0">
                  <a:ln>
                    <a:noFill/>
                  </a:ln>
                  <a:solidFill>
                    <a:srgbClr val="FFFFFF"/>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grpSp>
        <p:sp>
          <p:nvSpPr>
            <p:cNvPr id="5" name="右大括号 4">
              <a:extLst>
                <a:ext uri="{FF2B5EF4-FFF2-40B4-BE49-F238E27FC236}">
                  <a16:creationId xmlns:a16="http://schemas.microsoft.com/office/drawing/2014/main" id="{13BA82AA-8390-D94E-C600-7BB4123A97AF}"/>
                </a:ext>
              </a:extLst>
            </p:cNvPr>
            <p:cNvSpPr/>
            <p:nvPr/>
          </p:nvSpPr>
          <p:spPr>
            <a:xfrm rot="16200000">
              <a:off x="5683412" y="-1137303"/>
              <a:ext cx="256928" cy="5635548"/>
            </a:xfrm>
            <a:prstGeom prst="rightBrace">
              <a:avLst/>
            </a:prstGeom>
            <a:noFill/>
            <a:ln w="9525" cap="flat" cmpd="sng" algn="ctr">
              <a:solidFill>
                <a:schemeClr val="tx1"/>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0" dirty="0">
                <a:ln>
                  <a:noFill/>
                </a:ln>
                <a:solidFill>
                  <a:srgbClr val="000000"/>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grpSp>
    </p:spTree>
    <p:extLst>
      <p:ext uri="{BB962C8B-B14F-4D97-AF65-F5344CB8AC3E}">
        <p14:creationId xmlns:p14="http://schemas.microsoft.com/office/powerpoint/2010/main" val="40047422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10291F-419D-2057-C47C-96D678D36BCF}"/>
              </a:ext>
            </a:extLst>
          </p:cNvPr>
          <p:cNvSpPr>
            <a:spLocks noGrp="1"/>
          </p:cNvSpPr>
          <p:nvPr>
            <p:ph type="title"/>
          </p:nvPr>
        </p:nvSpPr>
        <p:spPr/>
        <p:txBody>
          <a:bodyPr/>
          <a:lstStyle/>
          <a:p>
            <a:r>
              <a:rPr lang="zh-CN" altLang="en-US" dirty="0">
                <a:latin typeface="微软雅黑" panose="020B0503020204020204" pitchFamily="34" charset="-122"/>
                <a:ea typeface="微软雅黑" panose="020B0503020204020204" pitchFamily="34" charset="-122"/>
              </a:rPr>
              <a:t>晚期</a:t>
            </a:r>
            <a:r>
              <a:rPr lang="en-US" altLang="zh-CN" dirty="0">
                <a:latin typeface="微软雅黑" panose="020B0503020204020204" pitchFamily="34" charset="-122"/>
                <a:ea typeface="微软雅黑" panose="020B0503020204020204" pitchFamily="34" charset="-122"/>
              </a:rPr>
              <a:t>TNBC</a:t>
            </a:r>
            <a:r>
              <a:rPr lang="zh-CN" altLang="en-US" dirty="0">
                <a:latin typeface="微软雅黑" panose="020B0503020204020204" pitchFamily="34" charset="-122"/>
                <a:ea typeface="微软雅黑" panose="020B0503020204020204" pitchFamily="34" charset="-122"/>
              </a:rPr>
              <a:t>系统治疗：目前</a:t>
            </a:r>
            <a:r>
              <a:rPr lang="zh-CN" altLang="en-US" dirty="0"/>
              <a:t>治疗策略以基于致癌基因表达的三线用药为主</a:t>
            </a:r>
          </a:p>
        </p:txBody>
      </p:sp>
      <p:sp>
        <p:nvSpPr>
          <p:cNvPr id="13" name="Rounded Rectangle 7">
            <a:extLst>
              <a:ext uri="{FF2B5EF4-FFF2-40B4-BE49-F238E27FC236}">
                <a16:creationId xmlns:a16="http://schemas.microsoft.com/office/drawing/2014/main" id="{B35E3676-F8EB-9AE4-191F-2B206F4D99C8}"/>
              </a:ext>
            </a:extLst>
          </p:cNvPr>
          <p:cNvSpPr/>
          <p:nvPr/>
        </p:nvSpPr>
        <p:spPr>
          <a:xfrm>
            <a:off x="1479331" y="3686494"/>
            <a:ext cx="10216750" cy="720000"/>
          </a:xfrm>
          <a:prstGeom prst="rect">
            <a:avLst/>
          </a:prstGeom>
          <a:solidFill>
            <a:schemeClr val="accent2">
              <a:lumMod val="20000"/>
              <a:lumOff val="80000"/>
            </a:schemeClr>
          </a:solidFill>
          <a:ln w="19050" cap="flat" cmpd="sng" algn="ctr">
            <a:noFill/>
            <a:prstDash val="solid"/>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400" b="1" i="0" u="none" strike="noStrike" kern="0" cap="none" spc="0" normalizeH="0" baseline="0" noProof="0" dirty="0">
                <a:ln>
                  <a:noFill/>
                </a:ln>
                <a:solidFill>
                  <a:srgbClr val="3F4444"/>
                </a:solidFill>
                <a:effectLst/>
                <a:uLnTx/>
                <a:uFillTx/>
                <a:latin typeface="Arial"/>
                <a:ea typeface="+mn-ea"/>
                <a:cs typeface="Arial" pitchFamily="34" charset="0"/>
              </a:rPr>
              <a:t>一般情况：戈沙妥珠单抗</a:t>
            </a:r>
            <a:r>
              <a:rPr kumimoji="0" lang="en-GB" sz="1400" b="1" i="0" u="none" strike="noStrike" kern="0" cap="none" spc="0" normalizeH="0" baseline="0" noProof="0" dirty="0">
                <a:ln>
                  <a:noFill/>
                </a:ln>
                <a:solidFill>
                  <a:srgbClr val="3F4444"/>
                </a:solidFill>
                <a:effectLst/>
                <a:uLnTx/>
                <a:uFillTx/>
                <a:latin typeface="Arial"/>
                <a:ea typeface="+mn-ea"/>
                <a:cs typeface="Arial" pitchFamily="34" charset="0"/>
              </a:rPr>
              <a:t>* </a:t>
            </a:r>
            <a:r>
              <a:rPr kumimoji="0" lang="zh-CN" altLang="en-US" sz="1400" b="1" i="0" u="none" strike="noStrike" kern="0" cap="none" spc="0" normalizeH="0" baseline="0" noProof="0" dirty="0">
                <a:ln>
                  <a:noFill/>
                </a:ln>
                <a:solidFill>
                  <a:srgbClr val="3F4444"/>
                </a:solidFill>
                <a:effectLst/>
                <a:uLnTx/>
                <a:uFillTx/>
                <a:latin typeface="Arial"/>
                <a:ea typeface="+mn-ea"/>
                <a:cs typeface="Arial" pitchFamily="34" charset="0"/>
              </a:rPr>
              <a:t>或化疗</a:t>
            </a:r>
            <a:r>
              <a:rPr lang="zh-CN" altLang="en-US" sz="1400" b="1" kern="0" dirty="0">
                <a:solidFill>
                  <a:srgbClr val="3F4444"/>
                </a:solidFill>
                <a:latin typeface="Arial"/>
                <a:cs typeface="Arial" pitchFamily="34" charset="0"/>
              </a:rPr>
              <a:t>；</a:t>
            </a:r>
            <a:r>
              <a:rPr kumimoji="0" lang="en-GB" altLang="zh-CN" sz="1400" b="1" i="0" u="none" strike="noStrike" kern="0" cap="none" spc="0" normalizeH="0" baseline="0" noProof="0" dirty="0">
                <a:ln>
                  <a:noFill/>
                </a:ln>
                <a:solidFill>
                  <a:srgbClr val="003865"/>
                </a:solidFill>
                <a:effectLst/>
                <a:uLnTx/>
                <a:uFillTx/>
                <a:latin typeface="Arial"/>
                <a:ea typeface="+mn-ea"/>
                <a:cs typeface="+mn-cs"/>
              </a:rPr>
              <a:t> </a:t>
            </a:r>
            <a:r>
              <a:rPr kumimoji="0" lang="en-GB" altLang="zh-CN" sz="1400" b="1" i="0" u="none" strike="noStrike" kern="0" cap="none" spc="0" normalizeH="0" baseline="0" noProof="0" dirty="0" err="1">
                <a:ln>
                  <a:noFill/>
                </a:ln>
                <a:solidFill>
                  <a:srgbClr val="003865"/>
                </a:solidFill>
                <a:effectLst/>
                <a:uLnTx/>
                <a:uFillTx/>
                <a:latin typeface="Arial"/>
                <a:ea typeface="+mn-ea"/>
                <a:cs typeface="+mn-cs"/>
              </a:rPr>
              <a:t>g</a:t>
            </a:r>
            <a:r>
              <a:rPr kumimoji="0" lang="en-GB" altLang="zh-CN" sz="1400" b="1" i="1" u="none" strike="noStrike" kern="0" cap="none" spc="0" normalizeH="0" baseline="0" noProof="0" dirty="0" err="1">
                <a:ln>
                  <a:noFill/>
                </a:ln>
                <a:solidFill>
                  <a:srgbClr val="003865"/>
                </a:solidFill>
                <a:effectLst/>
                <a:uLnTx/>
                <a:uFillTx/>
                <a:latin typeface="Arial"/>
                <a:ea typeface="+mn-ea"/>
                <a:cs typeface="+mn-cs"/>
              </a:rPr>
              <a:t>BRCA</a:t>
            </a:r>
            <a:r>
              <a:rPr kumimoji="0" lang="en-GB" altLang="zh-CN" sz="1400" b="1" i="0" u="none" strike="noStrike" kern="0" cap="none" spc="0" normalizeH="0" baseline="0" noProof="0" dirty="0" err="1">
                <a:ln>
                  <a:noFill/>
                </a:ln>
                <a:solidFill>
                  <a:srgbClr val="003865"/>
                </a:solidFill>
                <a:effectLst/>
                <a:uLnTx/>
                <a:uFillTx/>
                <a:latin typeface="Arial"/>
                <a:ea typeface="+mn-ea"/>
                <a:cs typeface="+mn-cs"/>
              </a:rPr>
              <a:t>wt</a:t>
            </a:r>
            <a:r>
              <a:rPr kumimoji="0" lang="en-GB" altLang="zh-CN" sz="1400" b="1" i="0" u="none" strike="noStrike" kern="0" cap="none" spc="0" normalizeH="0" baseline="0" noProof="0" dirty="0">
                <a:ln>
                  <a:noFill/>
                </a:ln>
                <a:solidFill>
                  <a:srgbClr val="003865"/>
                </a:solidFill>
                <a:effectLst/>
                <a:uLnTx/>
                <a:uFillTx/>
                <a:latin typeface="Arial"/>
                <a:ea typeface="+mn-ea"/>
                <a:cs typeface="+mn-cs"/>
              </a:rPr>
              <a:t> </a:t>
            </a:r>
            <a:r>
              <a:rPr kumimoji="0" lang="zh-CN" altLang="en-US" sz="1400" b="1" i="0" u="none" strike="noStrike" kern="0" cap="none" spc="0" normalizeH="0" baseline="0" noProof="0" dirty="0">
                <a:ln>
                  <a:noFill/>
                </a:ln>
                <a:solidFill>
                  <a:srgbClr val="003865"/>
                </a:solidFill>
                <a:effectLst/>
                <a:uLnTx/>
                <a:uFillTx/>
                <a:latin typeface="Arial"/>
                <a:ea typeface="+mn-ea"/>
                <a:cs typeface="+mn-cs"/>
              </a:rPr>
              <a:t>且</a:t>
            </a:r>
            <a:r>
              <a:rPr kumimoji="0" lang="en-US" altLang="zh-CN" sz="1400" b="1" i="0" u="none" strike="noStrike" kern="0" cap="none" spc="0" normalizeH="0" baseline="0" noProof="0" dirty="0">
                <a:ln>
                  <a:noFill/>
                </a:ln>
                <a:solidFill>
                  <a:srgbClr val="3F4444"/>
                </a:solidFill>
                <a:effectLst/>
                <a:uLnTx/>
                <a:uFillTx/>
                <a:latin typeface="Arial"/>
                <a:ea typeface="+mn-ea"/>
                <a:cs typeface="Arial" pitchFamily="34" charset="0"/>
              </a:rPr>
              <a:t>HER2</a:t>
            </a:r>
            <a:r>
              <a:rPr kumimoji="0" lang="zh-CN" altLang="en-US" sz="1400" b="1" i="0" u="none" strike="noStrike" kern="0" cap="none" spc="0" normalizeH="0" baseline="0" noProof="0" dirty="0">
                <a:ln>
                  <a:noFill/>
                </a:ln>
                <a:solidFill>
                  <a:srgbClr val="3F4444"/>
                </a:solidFill>
                <a:effectLst/>
                <a:uLnTx/>
                <a:uFillTx/>
                <a:latin typeface="Arial"/>
                <a:ea typeface="+mn-ea"/>
                <a:cs typeface="Arial" pitchFamily="34" charset="0"/>
              </a:rPr>
              <a:t>低表达：</a:t>
            </a:r>
            <a:r>
              <a:rPr kumimoji="0" lang="en-US" altLang="zh-CN" sz="1400" b="1" i="0" u="none" strike="noStrike" kern="0" cap="none" spc="0" normalizeH="0" baseline="0" noProof="0" dirty="0">
                <a:ln>
                  <a:noFill/>
                </a:ln>
                <a:solidFill>
                  <a:srgbClr val="3F4444"/>
                </a:solidFill>
                <a:effectLst/>
                <a:uLnTx/>
                <a:uFillTx/>
                <a:latin typeface="Arial"/>
                <a:ea typeface="+mn-ea"/>
                <a:cs typeface="Arial" pitchFamily="34" charset="0"/>
              </a:rPr>
              <a:t>T-</a:t>
            </a:r>
            <a:r>
              <a:rPr kumimoji="0" lang="en-US" altLang="zh-CN" sz="1400" b="1" i="0" u="none" strike="noStrike" kern="0" cap="none" spc="0" normalizeH="0" baseline="0" noProof="0" dirty="0" err="1">
                <a:ln>
                  <a:noFill/>
                </a:ln>
                <a:solidFill>
                  <a:srgbClr val="3F4444"/>
                </a:solidFill>
                <a:effectLst/>
                <a:uLnTx/>
                <a:uFillTx/>
                <a:latin typeface="Arial"/>
                <a:ea typeface="+mn-ea"/>
                <a:cs typeface="Arial" pitchFamily="34" charset="0"/>
              </a:rPr>
              <a:t>Dxd</a:t>
            </a:r>
            <a:endParaRPr kumimoji="0" lang="en-GB" sz="1400" b="1" i="0" u="none" strike="noStrike" kern="0" cap="none" spc="0" normalizeH="0" baseline="30000" noProof="0" dirty="0">
              <a:ln>
                <a:noFill/>
              </a:ln>
              <a:solidFill>
                <a:srgbClr val="3F4444"/>
              </a:solidFill>
              <a:effectLst/>
              <a:uLnTx/>
              <a:uFillTx/>
              <a:latin typeface="Arial"/>
              <a:ea typeface="+mn-ea"/>
              <a:cs typeface="Arial" pitchFamily="34" charset="0"/>
            </a:endParaRPr>
          </a:p>
        </p:txBody>
      </p:sp>
      <p:sp>
        <p:nvSpPr>
          <p:cNvPr id="14" name="Rounded Rectangle 7">
            <a:extLst>
              <a:ext uri="{FF2B5EF4-FFF2-40B4-BE49-F238E27FC236}">
                <a16:creationId xmlns:a16="http://schemas.microsoft.com/office/drawing/2014/main" id="{9B79910E-4FF6-F7E6-C05A-BE2E8D0343DA}"/>
              </a:ext>
            </a:extLst>
          </p:cNvPr>
          <p:cNvSpPr/>
          <p:nvPr/>
        </p:nvSpPr>
        <p:spPr>
          <a:xfrm>
            <a:off x="1479281" y="4556946"/>
            <a:ext cx="10216800" cy="720000"/>
          </a:xfrm>
          <a:prstGeom prst="rect">
            <a:avLst/>
          </a:prstGeom>
          <a:solidFill>
            <a:schemeClr val="accent5">
              <a:lumMod val="20000"/>
              <a:lumOff val="80000"/>
            </a:schemeClr>
          </a:solidFill>
          <a:ln w="19050" cap="flat" cmpd="sng" algn="ctr">
            <a:noFill/>
            <a:prstDash val="solid"/>
          </a:ln>
          <a:effectLst>
            <a:outerShdw blurRad="50800" dist="38100" dir="2700000" algn="tl" rotWithShape="0">
              <a:prstClr val="black">
                <a:alpha val="40000"/>
              </a:prstClr>
            </a:outerShdw>
          </a:effectLst>
        </p:spPr>
        <p:txBody>
          <a:bodyPr rtlCol="0" anchor="ctr"/>
          <a:lstStyle/>
          <a:p>
            <a:pPr marL="0" marR="0" lvl="0" indent="0" algn="ctr" defTabSz="914377" eaLnBrk="1" fontAlgn="base" latinLnBrk="0" hangingPunct="1">
              <a:lnSpc>
                <a:spcPct val="100000"/>
              </a:lnSpc>
              <a:spcBef>
                <a:spcPct val="0"/>
              </a:spcBef>
              <a:spcAft>
                <a:spcPct val="0"/>
              </a:spcAft>
              <a:buClrTx/>
              <a:buSzTx/>
              <a:buFontTx/>
              <a:buNone/>
              <a:tabLst/>
              <a:defRPr/>
            </a:pPr>
            <a:r>
              <a:rPr kumimoji="0" lang="zh-CN" altLang="en-US" sz="1400" b="1" i="0" u="none" strike="noStrike" kern="0" cap="none" spc="0" normalizeH="0" baseline="0" noProof="0" dirty="0">
                <a:ln>
                  <a:noFill/>
                </a:ln>
                <a:solidFill>
                  <a:srgbClr val="003865"/>
                </a:solidFill>
                <a:effectLst/>
                <a:uLnTx/>
                <a:uFillTx/>
                <a:latin typeface="Arial"/>
                <a:ea typeface="+mn-ea"/>
                <a:cs typeface="Arial" pitchFamily="34" charset="0"/>
              </a:rPr>
              <a:t>一般情况：化疗</a:t>
            </a:r>
            <a:r>
              <a:rPr kumimoji="0" lang="en-GB" sz="1400" b="1" i="0" u="none" strike="noStrike" kern="0" cap="none" spc="0" normalizeH="0" baseline="30000" noProof="0" dirty="0">
                <a:ln>
                  <a:noFill/>
                </a:ln>
                <a:solidFill>
                  <a:srgbClr val="003865"/>
                </a:solidFill>
                <a:effectLst/>
                <a:uLnTx/>
                <a:uFillTx/>
                <a:latin typeface="Arial"/>
                <a:ea typeface="+mn-ea"/>
                <a:cs typeface="Arial" pitchFamily="34" charset="0"/>
              </a:rPr>
              <a:t>b</a:t>
            </a:r>
            <a:r>
              <a:rPr kumimoji="0" lang="en-GB" sz="1400" b="1" i="0" u="none" strike="noStrike" kern="0" cap="none" spc="0" normalizeH="0" baseline="0" noProof="0" dirty="0">
                <a:ln>
                  <a:noFill/>
                </a:ln>
                <a:solidFill>
                  <a:srgbClr val="003865"/>
                </a:solidFill>
                <a:effectLst/>
                <a:uLnTx/>
                <a:uFillTx/>
                <a:latin typeface="Arial"/>
                <a:ea typeface="+mn-ea"/>
                <a:cs typeface="Arial" pitchFamily="34" charset="0"/>
              </a:rPr>
              <a:t> </a:t>
            </a:r>
            <a:r>
              <a:rPr kumimoji="0" lang="zh-CN" altLang="en-US" sz="1400" b="1" i="0" u="none" strike="noStrike" kern="0" cap="none" spc="0" normalizeH="0" baseline="0" noProof="0" dirty="0">
                <a:ln>
                  <a:noFill/>
                </a:ln>
                <a:solidFill>
                  <a:srgbClr val="003865"/>
                </a:solidFill>
                <a:effectLst/>
                <a:uLnTx/>
                <a:uFillTx/>
                <a:latin typeface="Arial"/>
                <a:ea typeface="+mn-ea"/>
                <a:cs typeface="Arial" pitchFamily="34" charset="0"/>
              </a:rPr>
              <a:t>或戈沙妥珠单抗</a:t>
            </a:r>
            <a:r>
              <a:rPr kumimoji="0" lang="en-GB" sz="1400" b="1" i="0" u="none" strike="noStrike" kern="0" cap="none" spc="0" normalizeH="0" baseline="30000" noProof="0" dirty="0">
                <a:ln>
                  <a:noFill/>
                </a:ln>
                <a:solidFill>
                  <a:srgbClr val="003865"/>
                </a:solidFill>
                <a:effectLst/>
                <a:uLnTx/>
                <a:uFillTx/>
                <a:latin typeface="Arial"/>
                <a:ea typeface="+mn-ea"/>
                <a:cs typeface="Arial" pitchFamily="34" charset="0"/>
              </a:rPr>
              <a:t>b</a:t>
            </a:r>
            <a:r>
              <a:rPr kumimoji="0" lang="zh-CN" altLang="en-US" sz="1400" b="1" i="0" u="none" strike="noStrike" kern="0" cap="none" spc="0" normalizeH="0" noProof="0" dirty="0">
                <a:ln>
                  <a:noFill/>
                </a:ln>
                <a:solidFill>
                  <a:srgbClr val="003865"/>
                </a:solidFill>
                <a:effectLst/>
                <a:uLnTx/>
                <a:uFillTx/>
                <a:latin typeface="Arial"/>
                <a:ea typeface="+mn-ea"/>
                <a:cs typeface="Arial" pitchFamily="34" charset="0"/>
              </a:rPr>
              <a:t>；生物标志物阳性：靶向治疗</a:t>
            </a:r>
            <a:endParaRPr kumimoji="0" lang="en-GB" sz="1400" b="1" i="0" u="none" strike="noStrike" kern="0" cap="none" spc="0" normalizeH="0" noProof="0" dirty="0">
              <a:ln>
                <a:noFill/>
              </a:ln>
              <a:solidFill>
                <a:srgbClr val="003865"/>
              </a:solidFill>
              <a:effectLst/>
              <a:uLnTx/>
              <a:uFillTx/>
              <a:latin typeface="Arial"/>
              <a:ea typeface="+mn-ea"/>
              <a:cs typeface="Arial" pitchFamily="34" charset="0"/>
            </a:endParaRPr>
          </a:p>
        </p:txBody>
      </p:sp>
      <p:sp>
        <p:nvSpPr>
          <p:cNvPr id="15" name="Rounded Rectangle 7">
            <a:extLst>
              <a:ext uri="{FF2B5EF4-FFF2-40B4-BE49-F238E27FC236}">
                <a16:creationId xmlns:a16="http://schemas.microsoft.com/office/drawing/2014/main" id="{ACB8ECD1-47A3-685F-6292-9FC6E279512D}"/>
              </a:ext>
            </a:extLst>
          </p:cNvPr>
          <p:cNvSpPr/>
          <p:nvPr/>
        </p:nvSpPr>
        <p:spPr>
          <a:xfrm>
            <a:off x="1482543" y="2844691"/>
            <a:ext cx="2826499" cy="720000"/>
          </a:xfrm>
          <a:prstGeom prst="rect">
            <a:avLst/>
          </a:prstGeom>
          <a:solidFill>
            <a:schemeClr val="accent2">
              <a:lumMod val="20000"/>
              <a:lumOff val="80000"/>
            </a:schemeClr>
          </a:solidFill>
          <a:ln w="19050" cap="flat" cmpd="sng" algn="ctr">
            <a:noFill/>
            <a:prstDash val="solid"/>
          </a:ln>
          <a:effectLst>
            <a:outerShdw blurRad="50800" dist="38100" dir="2700000" algn="tl" rotWithShape="0">
              <a:prstClr val="black">
                <a:alpha val="40000"/>
              </a:prstClr>
            </a:outerShdw>
          </a:effectLst>
        </p:spPr>
        <p:txBody>
          <a:bodyPr rtlCol="0" anchor="ctr"/>
          <a:lstStyle/>
          <a:p>
            <a:pPr marL="0" marR="0" lvl="0" indent="0" algn="ctr" defTabSz="914377" eaLnBrk="1" fontAlgn="base" latinLnBrk="0" hangingPunct="1">
              <a:lnSpc>
                <a:spcPct val="100000"/>
              </a:lnSpc>
              <a:spcBef>
                <a:spcPct val="0"/>
              </a:spcBef>
              <a:spcAft>
                <a:spcPct val="0"/>
              </a:spcAft>
              <a:buClrTx/>
              <a:buSzTx/>
              <a:buFontTx/>
              <a:buNone/>
              <a:tabLst/>
              <a:defRPr/>
            </a:pPr>
            <a:r>
              <a:rPr kumimoji="0" lang="en-GB" sz="1400" b="1" i="0" u="none" strike="noStrike" kern="0" cap="none" spc="0" normalizeH="0" baseline="0" noProof="0" dirty="0">
                <a:ln>
                  <a:noFill/>
                </a:ln>
                <a:solidFill>
                  <a:srgbClr val="EB6440"/>
                </a:solidFill>
                <a:effectLst/>
                <a:uLnTx/>
                <a:uFillTx/>
                <a:latin typeface="Arial"/>
                <a:ea typeface="+mn-ea"/>
                <a:cs typeface="Arial" pitchFamily="34" charset="0"/>
              </a:rPr>
              <a:t>PARP </a:t>
            </a:r>
            <a:r>
              <a:rPr lang="zh-CN" altLang="en-US" sz="1400" b="1" kern="0" dirty="0">
                <a:solidFill>
                  <a:srgbClr val="EB6440"/>
                </a:solidFill>
                <a:latin typeface="Arial"/>
                <a:cs typeface="Arial" pitchFamily="34" charset="0"/>
              </a:rPr>
              <a:t>抑制剂</a:t>
            </a:r>
            <a:r>
              <a:rPr kumimoji="0" lang="en-GB" sz="1400" b="1" i="0" u="none" strike="noStrike" kern="0" cap="none" spc="0" normalizeH="0" baseline="30000" noProof="0" dirty="0">
                <a:ln>
                  <a:noFill/>
                </a:ln>
                <a:solidFill>
                  <a:srgbClr val="EB6440"/>
                </a:solidFill>
                <a:effectLst/>
                <a:uLnTx/>
                <a:uFillTx/>
                <a:latin typeface="Arial"/>
                <a:ea typeface="+mn-ea"/>
                <a:cs typeface="Arial" pitchFamily="34" charset="0"/>
              </a:rPr>
              <a:t>a,</a:t>
            </a:r>
            <a:r>
              <a:rPr kumimoji="0" lang="en-GB" sz="1400" b="1" i="0" u="none" strike="noStrike" kern="0" cap="none" spc="0" normalizeH="0" baseline="0" noProof="0" dirty="0">
                <a:ln>
                  <a:noFill/>
                </a:ln>
                <a:solidFill>
                  <a:srgbClr val="EB6440"/>
                </a:solidFill>
                <a:effectLst/>
                <a:uLnTx/>
                <a:uFillTx/>
                <a:latin typeface="Arial"/>
                <a:ea typeface="+mn-ea"/>
                <a:cs typeface="Arial" pitchFamily="34" charset="0"/>
              </a:rPr>
              <a:t>* </a:t>
            </a:r>
            <a:r>
              <a:rPr kumimoji="0" lang="zh-CN" altLang="en-US" sz="1400" b="1" i="0" u="none" strike="noStrike" kern="0" cap="none" spc="0" normalizeH="0" baseline="0" noProof="0" dirty="0">
                <a:ln>
                  <a:noFill/>
                </a:ln>
                <a:solidFill>
                  <a:srgbClr val="EB6440"/>
                </a:solidFill>
                <a:effectLst/>
                <a:uLnTx/>
                <a:uFillTx/>
                <a:latin typeface="Arial"/>
                <a:ea typeface="+mn-ea"/>
                <a:cs typeface="Arial" pitchFamily="34" charset="0"/>
              </a:rPr>
              <a:t>或</a:t>
            </a:r>
            <a:r>
              <a:rPr kumimoji="0" lang="en-GB" sz="1400" b="1" i="0" u="none" strike="noStrike" kern="0" cap="none" spc="0" normalizeH="0" baseline="0" noProof="0" dirty="0">
                <a:ln>
                  <a:noFill/>
                </a:ln>
                <a:solidFill>
                  <a:srgbClr val="EB6440"/>
                </a:solidFill>
                <a:effectLst/>
                <a:uLnTx/>
                <a:uFillTx/>
                <a:latin typeface="Arial"/>
                <a:ea typeface="+mn-ea"/>
                <a:cs typeface="Arial" pitchFamily="34" charset="0"/>
              </a:rPr>
              <a:t> </a:t>
            </a:r>
            <a:br>
              <a:rPr kumimoji="0" lang="en-GB" sz="1400" b="1" i="0" u="none" strike="noStrike" kern="0" cap="none" spc="0" normalizeH="0" baseline="0" noProof="0" dirty="0">
                <a:ln>
                  <a:noFill/>
                </a:ln>
                <a:solidFill>
                  <a:srgbClr val="EB6440"/>
                </a:solidFill>
                <a:effectLst/>
                <a:uLnTx/>
                <a:uFillTx/>
                <a:latin typeface="Arial"/>
                <a:ea typeface="+mn-ea"/>
                <a:cs typeface="Arial" pitchFamily="34" charset="0"/>
              </a:rPr>
            </a:br>
            <a:r>
              <a:rPr kumimoji="0" lang="zh-CN" altLang="en-US" sz="1400" b="0" i="0" u="none" strike="noStrike" kern="0" cap="none" spc="0" normalizeH="0" baseline="0" noProof="0" dirty="0">
                <a:ln>
                  <a:noFill/>
                </a:ln>
                <a:solidFill>
                  <a:srgbClr val="EB6440"/>
                </a:solidFill>
                <a:effectLst/>
                <a:uLnTx/>
                <a:uFillTx/>
                <a:latin typeface="Arial"/>
                <a:ea typeface="+mn-ea"/>
                <a:cs typeface="Arial" pitchFamily="34" charset="0"/>
              </a:rPr>
              <a:t>以铂类为基础的化疗</a:t>
            </a:r>
            <a:endParaRPr kumimoji="0" lang="en-GB" sz="1400" b="0" i="0" u="none" strike="noStrike" kern="0" cap="none" spc="0" normalizeH="0" baseline="0" noProof="0" dirty="0">
              <a:ln>
                <a:noFill/>
              </a:ln>
              <a:solidFill>
                <a:srgbClr val="EB6440"/>
              </a:solidFill>
              <a:effectLst/>
              <a:uLnTx/>
              <a:uFillTx/>
              <a:latin typeface="Arial"/>
              <a:ea typeface="+mn-ea"/>
              <a:cs typeface="Arial" pitchFamily="34" charset="0"/>
            </a:endParaRPr>
          </a:p>
        </p:txBody>
      </p:sp>
      <p:sp>
        <p:nvSpPr>
          <p:cNvPr id="16" name="Rectangle 64">
            <a:extLst>
              <a:ext uri="{FF2B5EF4-FFF2-40B4-BE49-F238E27FC236}">
                <a16:creationId xmlns:a16="http://schemas.microsoft.com/office/drawing/2014/main" id="{A037DDDF-87D6-BAA9-9456-277491C1A8CF}"/>
              </a:ext>
            </a:extLst>
          </p:cNvPr>
          <p:cNvSpPr/>
          <p:nvPr/>
        </p:nvSpPr>
        <p:spPr>
          <a:xfrm>
            <a:off x="316880" y="2844691"/>
            <a:ext cx="1165664" cy="720000"/>
          </a:xfrm>
          <a:prstGeom prst="rect">
            <a:avLst/>
          </a:prstGeom>
          <a:solidFill>
            <a:srgbClr val="EB6440"/>
          </a:solidFill>
          <a:ln w="25400" cap="flat" cmpd="sng" algn="ctr">
            <a:noFill/>
            <a:prstDash val="solid"/>
          </a:ln>
          <a:effectLst>
            <a:outerShdw blurRad="50800" dist="38100" dir="2700000" algn="tl" rotWithShape="0">
              <a:prstClr val="black">
                <a:alpha val="40000"/>
              </a:prstClr>
            </a:outerShdw>
          </a:effectLst>
        </p:spPr>
        <p:txBody>
          <a:bodyPr rtlCol="0" anchor="ctr"/>
          <a:lstStyle/>
          <a:p>
            <a:pPr marL="0" marR="0" lvl="0" indent="0" algn="ctr" defTabSz="914377" eaLnBrk="1" fontAlgn="base" latinLnBrk="0" hangingPunct="1">
              <a:lnSpc>
                <a:spcPct val="100000"/>
              </a:lnSpc>
              <a:spcBef>
                <a:spcPct val="0"/>
              </a:spcBef>
              <a:spcAft>
                <a:spcPct val="0"/>
              </a:spcAft>
              <a:buClrTx/>
              <a:buSzTx/>
              <a:buFontTx/>
              <a:buNone/>
              <a:tabLst/>
              <a:defRPr/>
            </a:pPr>
            <a:r>
              <a:rPr kumimoji="0" lang="en-GB" sz="1600" b="1" i="0" u="none" strike="noStrike" kern="0" cap="none" spc="0" normalizeH="0" baseline="0" noProof="0" dirty="0">
                <a:ln>
                  <a:noFill/>
                </a:ln>
                <a:solidFill>
                  <a:srgbClr val="FFFFFF"/>
                </a:solidFill>
                <a:effectLst/>
                <a:uLnTx/>
                <a:uFillTx/>
                <a:latin typeface="Arial"/>
                <a:ea typeface="+mn-ea"/>
                <a:cs typeface="+mn-cs"/>
              </a:rPr>
              <a:t>1L</a:t>
            </a:r>
          </a:p>
        </p:txBody>
      </p:sp>
      <p:sp>
        <p:nvSpPr>
          <p:cNvPr id="17" name="Rectangle 65">
            <a:extLst>
              <a:ext uri="{FF2B5EF4-FFF2-40B4-BE49-F238E27FC236}">
                <a16:creationId xmlns:a16="http://schemas.microsoft.com/office/drawing/2014/main" id="{BC7DF888-41AA-BCBF-37B6-BC85D5827212}"/>
              </a:ext>
            </a:extLst>
          </p:cNvPr>
          <p:cNvSpPr/>
          <p:nvPr/>
        </p:nvSpPr>
        <p:spPr>
          <a:xfrm>
            <a:off x="316880" y="3686494"/>
            <a:ext cx="1165664" cy="720000"/>
          </a:xfrm>
          <a:prstGeom prst="rect">
            <a:avLst/>
          </a:prstGeom>
          <a:solidFill>
            <a:schemeClr val="accent2">
              <a:lumMod val="60000"/>
              <a:lumOff val="40000"/>
            </a:schemeClr>
          </a:solidFill>
          <a:ln w="25400" cap="flat" cmpd="sng" algn="ctr">
            <a:noFill/>
            <a:prstDash val="solid"/>
          </a:ln>
          <a:effectLst>
            <a:outerShdw blurRad="50800" dist="38100" dir="2700000" algn="tl" rotWithShape="0">
              <a:prstClr val="black">
                <a:alpha val="40000"/>
              </a:prstClr>
            </a:outerShdw>
          </a:effectLst>
        </p:spPr>
        <p:txBody>
          <a:bodyPr rtlCol="0" anchor="ctr"/>
          <a:lstStyle/>
          <a:p>
            <a:pPr marL="0" marR="0" lvl="0" indent="0" algn="ctr" defTabSz="914377" eaLnBrk="1" fontAlgn="base" latinLnBrk="0" hangingPunct="1">
              <a:lnSpc>
                <a:spcPct val="100000"/>
              </a:lnSpc>
              <a:spcBef>
                <a:spcPct val="0"/>
              </a:spcBef>
              <a:spcAft>
                <a:spcPct val="0"/>
              </a:spcAft>
              <a:buClrTx/>
              <a:buSzTx/>
              <a:buFontTx/>
              <a:buNone/>
              <a:tabLst/>
              <a:defRPr/>
            </a:pPr>
            <a:r>
              <a:rPr kumimoji="0" lang="en-GB" sz="1600" b="1" i="0" u="none" strike="noStrike" kern="0" cap="none" spc="0" normalizeH="0" baseline="0" noProof="0" dirty="0">
                <a:ln>
                  <a:noFill/>
                </a:ln>
                <a:solidFill>
                  <a:srgbClr val="003865"/>
                </a:solidFill>
                <a:effectLst/>
                <a:uLnTx/>
                <a:uFillTx/>
                <a:latin typeface="Arial"/>
                <a:ea typeface="+mn-ea"/>
                <a:cs typeface="+mn-cs"/>
              </a:rPr>
              <a:t>2L</a:t>
            </a:r>
          </a:p>
        </p:txBody>
      </p:sp>
      <p:sp>
        <p:nvSpPr>
          <p:cNvPr id="18" name="Rectangle 66">
            <a:extLst>
              <a:ext uri="{FF2B5EF4-FFF2-40B4-BE49-F238E27FC236}">
                <a16:creationId xmlns:a16="http://schemas.microsoft.com/office/drawing/2014/main" id="{629659B7-4786-7F60-2EBB-5AC58FC8F614}"/>
              </a:ext>
            </a:extLst>
          </p:cNvPr>
          <p:cNvSpPr/>
          <p:nvPr/>
        </p:nvSpPr>
        <p:spPr>
          <a:xfrm>
            <a:off x="316880" y="4556946"/>
            <a:ext cx="1165664" cy="720000"/>
          </a:xfrm>
          <a:prstGeom prst="rect">
            <a:avLst/>
          </a:prstGeom>
          <a:solidFill>
            <a:schemeClr val="accent5">
              <a:lumMod val="60000"/>
              <a:lumOff val="40000"/>
            </a:schemeClr>
          </a:solidFill>
          <a:ln w="25400" cap="flat" cmpd="sng" algn="ctr">
            <a:noFill/>
            <a:prstDash val="solid"/>
          </a:ln>
          <a:effectLst>
            <a:outerShdw blurRad="50800" dist="38100" dir="2700000" algn="tl" rotWithShape="0">
              <a:prstClr val="black">
                <a:alpha val="40000"/>
              </a:prstClr>
            </a:outerShdw>
          </a:effectLst>
        </p:spPr>
        <p:txBody>
          <a:bodyPr rtlCol="0" anchor="ctr"/>
          <a:lstStyle/>
          <a:p>
            <a:pPr marL="0" marR="0" lvl="0" indent="0" algn="ctr" defTabSz="914377" eaLnBrk="1" fontAlgn="base" latinLnBrk="0" hangingPunct="1">
              <a:lnSpc>
                <a:spcPct val="100000"/>
              </a:lnSpc>
              <a:spcBef>
                <a:spcPct val="0"/>
              </a:spcBef>
              <a:spcAft>
                <a:spcPct val="0"/>
              </a:spcAft>
              <a:buClrTx/>
              <a:buSzTx/>
              <a:buFontTx/>
              <a:buNone/>
              <a:tabLst/>
              <a:defRPr/>
            </a:pPr>
            <a:r>
              <a:rPr kumimoji="0" lang="en-GB" sz="1600" b="1" i="0" u="none" strike="noStrike" kern="0" cap="none" spc="0" normalizeH="0" baseline="0" noProof="0" dirty="0">
                <a:ln>
                  <a:noFill/>
                </a:ln>
                <a:solidFill>
                  <a:srgbClr val="FFFFFF"/>
                </a:solidFill>
                <a:effectLst/>
                <a:uLnTx/>
                <a:uFillTx/>
                <a:latin typeface="Arial"/>
                <a:ea typeface="+mn-ea"/>
                <a:cs typeface="+mn-cs"/>
              </a:rPr>
              <a:t>3L</a:t>
            </a:r>
          </a:p>
        </p:txBody>
      </p:sp>
      <p:sp>
        <p:nvSpPr>
          <p:cNvPr id="19" name="Rounded Rectangle 7">
            <a:extLst>
              <a:ext uri="{FF2B5EF4-FFF2-40B4-BE49-F238E27FC236}">
                <a16:creationId xmlns:a16="http://schemas.microsoft.com/office/drawing/2014/main" id="{2F0DD23A-E87F-A4C2-2A23-9F501965254C}"/>
              </a:ext>
            </a:extLst>
          </p:cNvPr>
          <p:cNvSpPr/>
          <p:nvPr/>
        </p:nvSpPr>
        <p:spPr>
          <a:xfrm>
            <a:off x="4414117" y="2844691"/>
            <a:ext cx="3589200" cy="720000"/>
          </a:xfrm>
          <a:prstGeom prst="rect">
            <a:avLst/>
          </a:prstGeom>
          <a:solidFill>
            <a:schemeClr val="accent2">
              <a:lumMod val="20000"/>
              <a:lumOff val="80000"/>
            </a:schemeClr>
          </a:solidFill>
          <a:ln w="19050" cap="flat" cmpd="sng" algn="ctr">
            <a:noFill/>
            <a:prstDash val="solid"/>
          </a:ln>
          <a:effectLst>
            <a:outerShdw blurRad="50800" dist="38100" dir="2700000" algn="tl" rotWithShape="0">
              <a:prstClr val="black">
                <a:alpha val="40000"/>
              </a:prstClr>
            </a:outerShdw>
          </a:effectLst>
        </p:spPr>
        <p:txBody>
          <a:bodyPr rtlCol="0" anchor="ctr"/>
          <a:lstStyle/>
          <a:p>
            <a:pPr marL="0" marR="0" lvl="0" indent="0" algn="ctr" defTabSz="914377" eaLnBrk="1" fontAlgn="base" latinLnBrk="0" hangingPunct="1">
              <a:lnSpc>
                <a:spcPct val="100000"/>
              </a:lnSpc>
              <a:spcBef>
                <a:spcPct val="0"/>
              </a:spcBef>
              <a:spcAft>
                <a:spcPct val="0"/>
              </a:spcAft>
              <a:buClrTx/>
              <a:buSzTx/>
              <a:buFontTx/>
              <a:buNone/>
              <a:tabLst/>
              <a:defRPr/>
            </a:pPr>
            <a:r>
              <a:rPr kumimoji="0" lang="en-GB" sz="1400" b="1" i="0" u="none" strike="noStrike" kern="0" cap="none" spc="0" normalizeH="0" baseline="0" noProof="0" dirty="0">
                <a:ln>
                  <a:noFill/>
                </a:ln>
                <a:solidFill>
                  <a:srgbClr val="EB6440"/>
                </a:solidFill>
                <a:effectLst/>
                <a:uLnTx/>
                <a:uFillTx/>
                <a:latin typeface="Arial"/>
                <a:ea typeface="+mn-ea"/>
                <a:cs typeface="Arial" pitchFamily="34" charset="0"/>
              </a:rPr>
              <a:t>PD-(L)1</a:t>
            </a:r>
            <a:r>
              <a:rPr kumimoji="0" lang="zh-CN" altLang="en-US" sz="1400" b="1" i="0" u="none" strike="noStrike" kern="0" cap="none" spc="0" normalizeH="0" baseline="0" noProof="0" dirty="0">
                <a:ln>
                  <a:noFill/>
                </a:ln>
                <a:solidFill>
                  <a:srgbClr val="EB6440"/>
                </a:solidFill>
                <a:effectLst/>
                <a:uLnTx/>
                <a:uFillTx/>
                <a:latin typeface="Arial"/>
                <a:ea typeface="+mn-ea"/>
                <a:cs typeface="Arial" pitchFamily="34" charset="0"/>
              </a:rPr>
              <a:t>单抗</a:t>
            </a:r>
            <a:r>
              <a:rPr kumimoji="0" lang="en-GB" sz="1400" b="1" i="0" u="none" strike="noStrike" kern="0" cap="none" spc="0" normalizeH="0" baseline="0" noProof="0" dirty="0">
                <a:ln>
                  <a:noFill/>
                </a:ln>
                <a:solidFill>
                  <a:srgbClr val="EB6440"/>
                </a:solidFill>
                <a:effectLst/>
                <a:uLnTx/>
                <a:uFillTx/>
                <a:latin typeface="Arial"/>
                <a:ea typeface="+mn-ea"/>
                <a:cs typeface="Arial" pitchFamily="34" charset="0"/>
              </a:rPr>
              <a:t> + </a:t>
            </a:r>
            <a:r>
              <a:rPr kumimoji="0" lang="zh-CN" altLang="en-US" sz="1400" b="1" i="0" u="none" strike="noStrike" kern="0" cap="none" spc="0" normalizeH="0" baseline="0" noProof="0" dirty="0">
                <a:ln>
                  <a:noFill/>
                </a:ln>
                <a:solidFill>
                  <a:srgbClr val="EB6440"/>
                </a:solidFill>
                <a:effectLst/>
                <a:uLnTx/>
                <a:uFillTx/>
                <a:latin typeface="Arial"/>
                <a:ea typeface="+mn-ea"/>
                <a:cs typeface="Arial" pitchFamily="34" charset="0"/>
              </a:rPr>
              <a:t>化疗</a:t>
            </a:r>
            <a:endParaRPr kumimoji="0" lang="en-GB" sz="1400" b="1" i="0" u="none" strike="noStrike" kern="0" cap="none" spc="0" normalizeH="0" baseline="30000" noProof="0" dirty="0">
              <a:ln>
                <a:noFill/>
              </a:ln>
              <a:solidFill>
                <a:srgbClr val="EB6440"/>
              </a:solidFill>
              <a:effectLst/>
              <a:uLnTx/>
              <a:uFillTx/>
              <a:latin typeface="Arial"/>
              <a:ea typeface="+mn-ea"/>
              <a:cs typeface="Arial" pitchFamily="34" charset="0"/>
            </a:endParaRPr>
          </a:p>
        </p:txBody>
      </p:sp>
      <p:sp>
        <p:nvSpPr>
          <p:cNvPr id="20" name="Rounded Rectangle 7">
            <a:extLst>
              <a:ext uri="{FF2B5EF4-FFF2-40B4-BE49-F238E27FC236}">
                <a16:creationId xmlns:a16="http://schemas.microsoft.com/office/drawing/2014/main" id="{C9DB9E70-3D24-9998-79D9-34325D12DC04}"/>
              </a:ext>
            </a:extLst>
          </p:cNvPr>
          <p:cNvSpPr/>
          <p:nvPr/>
        </p:nvSpPr>
        <p:spPr>
          <a:xfrm>
            <a:off x="8108391" y="2844691"/>
            <a:ext cx="3589200" cy="720000"/>
          </a:xfrm>
          <a:prstGeom prst="rect">
            <a:avLst/>
          </a:prstGeom>
          <a:solidFill>
            <a:schemeClr val="accent2">
              <a:lumMod val="20000"/>
              <a:lumOff val="80000"/>
            </a:schemeClr>
          </a:solidFill>
          <a:ln w="19050" cap="flat" cmpd="sng" algn="ctr">
            <a:noFill/>
            <a:prstDash val="solid"/>
          </a:ln>
          <a:effectLst>
            <a:outerShdw blurRad="50800" dist="38100" dir="2700000" algn="tl" rotWithShape="0">
              <a:prstClr val="black">
                <a:alpha val="40000"/>
              </a:prstClr>
            </a:outerShdw>
          </a:effectLst>
        </p:spPr>
        <p:txBody>
          <a:bodyPr rtlCol="0" anchor="ctr"/>
          <a:lstStyle/>
          <a:p>
            <a:pPr marL="0" marR="0" lvl="0" indent="0" algn="ctr" defTabSz="914377" eaLnBrk="1" fontAlgn="base" latinLnBrk="0" hangingPunct="1">
              <a:lnSpc>
                <a:spcPct val="100000"/>
              </a:lnSpc>
              <a:spcBef>
                <a:spcPct val="0"/>
              </a:spcBef>
              <a:spcAft>
                <a:spcPct val="0"/>
              </a:spcAft>
              <a:buClrTx/>
              <a:buSzTx/>
              <a:buFontTx/>
              <a:buNone/>
              <a:tabLst/>
              <a:defRPr/>
            </a:pPr>
            <a:r>
              <a:rPr kumimoji="0" lang="zh-CN" altLang="en-US" sz="1400" b="1" i="0" u="none" strike="noStrike" kern="0" cap="none" spc="0" normalizeH="0" baseline="0" noProof="0" dirty="0">
                <a:ln>
                  <a:noFill/>
                </a:ln>
                <a:solidFill>
                  <a:srgbClr val="EB6440"/>
                </a:solidFill>
                <a:effectLst/>
                <a:uLnTx/>
                <a:uFillTx/>
                <a:latin typeface="Arial"/>
                <a:ea typeface="+mn-ea"/>
                <a:cs typeface="Arial" pitchFamily="34" charset="0"/>
              </a:rPr>
              <a:t>化疗</a:t>
            </a:r>
            <a:endParaRPr kumimoji="0" lang="en-GB" sz="1400" b="1" i="0" u="none" strike="noStrike" kern="0" cap="none" spc="0" normalizeH="0" baseline="30000" noProof="0" dirty="0">
              <a:ln>
                <a:noFill/>
              </a:ln>
              <a:solidFill>
                <a:srgbClr val="EB6440"/>
              </a:solidFill>
              <a:effectLst/>
              <a:uLnTx/>
              <a:uFillTx/>
              <a:latin typeface="Arial"/>
              <a:ea typeface="+mn-ea"/>
              <a:cs typeface="Arial" pitchFamily="34" charset="0"/>
            </a:endParaRPr>
          </a:p>
        </p:txBody>
      </p:sp>
      <p:sp>
        <p:nvSpPr>
          <p:cNvPr id="21" name="Rectangle 90">
            <a:extLst>
              <a:ext uri="{FF2B5EF4-FFF2-40B4-BE49-F238E27FC236}">
                <a16:creationId xmlns:a16="http://schemas.microsoft.com/office/drawing/2014/main" id="{0E735959-BF75-B3A0-5C5D-47E8A0AE37D1}"/>
              </a:ext>
            </a:extLst>
          </p:cNvPr>
          <p:cNvSpPr/>
          <p:nvPr/>
        </p:nvSpPr>
        <p:spPr>
          <a:xfrm>
            <a:off x="1482543" y="2214203"/>
            <a:ext cx="2826000" cy="507321"/>
          </a:xfrm>
          <a:prstGeom prst="rect">
            <a:avLst/>
          </a:prstGeom>
          <a:solidFill>
            <a:srgbClr val="F6F8F7"/>
          </a:solidFill>
          <a:ln w="25400" cap="flat" cmpd="sng" algn="ctr">
            <a:noFill/>
            <a:prstDash val="solid"/>
          </a:ln>
          <a:effectLst>
            <a:outerShdw blurRad="50800" dist="38100" dir="2700000" algn="tl" rotWithShape="0">
              <a:prstClr val="black">
                <a:alpha val="40000"/>
              </a:prstClr>
            </a:outerShdw>
          </a:effectLst>
        </p:spPr>
        <p:txBody>
          <a:bodyPr rtlCol="0" anchor="ctr"/>
          <a:lstStyle/>
          <a:p>
            <a:pPr marL="0" marR="0" lvl="0" indent="0" algn="ctr" defTabSz="914377" eaLnBrk="1" fontAlgn="base" latinLnBrk="0" hangingPunct="1">
              <a:lnSpc>
                <a:spcPct val="100000"/>
              </a:lnSpc>
              <a:spcBef>
                <a:spcPct val="0"/>
              </a:spcBef>
              <a:spcAft>
                <a:spcPct val="0"/>
              </a:spcAft>
              <a:buClrTx/>
              <a:buSzTx/>
              <a:buFontTx/>
              <a:buNone/>
              <a:tabLst/>
              <a:defRPr/>
            </a:pPr>
            <a:r>
              <a:rPr kumimoji="0" lang="en-GB" sz="1800" b="1" i="0" u="none" strike="noStrike" kern="0" cap="none" spc="0" normalizeH="0" baseline="0" noProof="0" dirty="0" err="1">
                <a:ln>
                  <a:noFill/>
                </a:ln>
                <a:solidFill>
                  <a:srgbClr val="003865"/>
                </a:solidFill>
                <a:effectLst/>
                <a:uLnTx/>
                <a:uFillTx/>
                <a:latin typeface="Arial"/>
                <a:ea typeface="+mn-ea"/>
                <a:cs typeface="+mn-cs"/>
              </a:rPr>
              <a:t>g</a:t>
            </a:r>
            <a:r>
              <a:rPr kumimoji="0" lang="en-GB" sz="1800" b="1" i="1" u="none" strike="noStrike" kern="0" cap="none" spc="0" normalizeH="0" baseline="0" noProof="0" dirty="0" err="1">
                <a:ln>
                  <a:noFill/>
                </a:ln>
                <a:solidFill>
                  <a:srgbClr val="003865"/>
                </a:solidFill>
                <a:effectLst/>
                <a:uLnTx/>
                <a:uFillTx/>
                <a:latin typeface="Arial"/>
                <a:ea typeface="+mn-ea"/>
                <a:cs typeface="+mn-cs"/>
              </a:rPr>
              <a:t>BRCA</a:t>
            </a:r>
            <a:r>
              <a:rPr kumimoji="0" lang="en-GB" sz="1800" b="1" i="0" u="none" strike="noStrike" kern="0" cap="none" spc="0" normalizeH="0" baseline="0" noProof="0" dirty="0" err="1">
                <a:ln>
                  <a:noFill/>
                </a:ln>
                <a:solidFill>
                  <a:srgbClr val="003865"/>
                </a:solidFill>
                <a:effectLst/>
                <a:uLnTx/>
                <a:uFillTx/>
                <a:latin typeface="Arial"/>
                <a:ea typeface="+mn-ea"/>
                <a:cs typeface="+mn-cs"/>
              </a:rPr>
              <a:t>m</a:t>
            </a:r>
            <a:endParaRPr kumimoji="0" lang="en-GB" sz="1800" b="1" i="0" u="none" strike="noStrike" kern="0" cap="none" spc="0" normalizeH="0" baseline="0" noProof="0" dirty="0">
              <a:ln>
                <a:noFill/>
              </a:ln>
              <a:solidFill>
                <a:srgbClr val="FFFFFF"/>
              </a:solidFill>
              <a:effectLst/>
              <a:uLnTx/>
              <a:uFillTx/>
              <a:latin typeface="Arial"/>
              <a:ea typeface="+mn-ea"/>
              <a:cs typeface="+mn-cs"/>
            </a:endParaRPr>
          </a:p>
        </p:txBody>
      </p:sp>
      <p:sp>
        <p:nvSpPr>
          <p:cNvPr id="22" name="Rectangle 91">
            <a:extLst>
              <a:ext uri="{FF2B5EF4-FFF2-40B4-BE49-F238E27FC236}">
                <a16:creationId xmlns:a16="http://schemas.microsoft.com/office/drawing/2014/main" id="{97D9D943-4A95-72A7-5BB9-090F2DCB2271}"/>
              </a:ext>
            </a:extLst>
          </p:cNvPr>
          <p:cNvSpPr/>
          <p:nvPr/>
        </p:nvSpPr>
        <p:spPr>
          <a:xfrm>
            <a:off x="4415377" y="2214203"/>
            <a:ext cx="3587690" cy="507321"/>
          </a:xfrm>
          <a:prstGeom prst="rect">
            <a:avLst/>
          </a:prstGeom>
          <a:solidFill>
            <a:srgbClr val="F6F8F7"/>
          </a:solidFill>
          <a:ln w="25400" cap="flat" cmpd="sng" algn="ctr">
            <a:noFill/>
            <a:prstDash val="solid"/>
          </a:ln>
          <a:effectLst>
            <a:outerShdw blurRad="50800" dist="38100" dir="2700000" algn="tl" rotWithShape="0">
              <a:prstClr val="black">
                <a:alpha val="40000"/>
              </a:prstClr>
            </a:outerShdw>
          </a:effectLst>
        </p:spPr>
        <p:txBody>
          <a:bodyPr rtlCol="0" anchor="ctr"/>
          <a:lstStyle/>
          <a:p>
            <a:pPr marL="0" marR="0" lvl="0" indent="0" algn="ctr" defTabSz="914377" eaLnBrk="1" fontAlgn="base" latinLnBrk="0" hangingPunct="1">
              <a:lnSpc>
                <a:spcPct val="100000"/>
              </a:lnSpc>
              <a:spcBef>
                <a:spcPct val="0"/>
              </a:spcBef>
              <a:spcAft>
                <a:spcPct val="0"/>
              </a:spcAft>
              <a:buClrTx/>
              <a:buSzTx/>
              <a:buFontTx/>
              <a:buNone/>
              <a:tabLst/>
              <a:defRPr/>
            </a:pPr>
            <a:r>
              <a:rPr kumimoji="0" lang="en-GB" sz="1800" b="1" i="0" u="none" strike="noStrike" kern="0" cap="none" spc="0" normalizeH="0" baseline="0" noProof="0" dirty="0">
                <a:ln>
                  <a:noFill/>
                </a:ln>
                <a:solidFill>
                  <a:srgbClr val="003865"/>
                </a:solidFill>
                <a:effectLst/>
                <a:uLnTx/>
                <a:uFillTx/>
                <a:latin typeface="Arial"/>
                <a:ea typeface="+mn-ea"/>
                <a:cs typeface="+mn-cs"/>
              </a:rPr>
              <a:t>PD-L1+</a:t>
            </a:r>
            <a:endParaRPr kumimoji="0" lang="en-GB" sz="1800" b="1" i="0" u="none" strike="noStrike" kern="0" cap="none" spc="0" normalizeH="0" baseline="0" noProof="0" dirty="0">
              <a:ln>
                <a:noFill/>
              </a:ln>
              <a:solidFill>
                <a:srgbClr val="FFFFFF"/>
              </a:solidFill>
              <a:effectLst/>
              <a:uLnTx/>
              <a:uFillTx/>
              <a:latin typeface="Arial"/>
              <a:ea typeface="+mn-ea"/>
              <a:cs typeface="+mn-cs"/>
            </a:endParaRPr>
          </a:p>
        </p:txBody>
      </p:sp>
      <p:sp>
        <p:nvSpPr>
          <p:cNvPr id="23" name="Rectangle 92">
            <a:extLst>
              <a:ext uri="{FF2B5EF4-FFF2-40B4-BE49-F238E27FC236}">
                <a16:creationId xmlns:a16="http://schemas.microsoft.com/office/drawing/2014/main" id="{47682FBC-54A9-727A-715C-7412F190C4C0}"/>
              </a:ext>
            </a:extLst>
          </p:cNvPr>
          <p:cNvSpPr/>
          <p:nvPr/>
        </p:nvSpPr>
        <p:spPr>
          <a:xfrm>
            <a:off x="8109901" y="2214203"/>
            <a:ext cx="3587690" cy="507321"/>
          </a:xfrm>
          <a:prstGeom prst="rect">
            <a:avLst/>
          </a:prstGeom>
          <a:solidFill>
            <a:srgbClr val="F6F8F7"/>
          </a:solidFill>
          <a:ln w="25400" cap="flat" cmpd="sng" algn="ctr">
            <a:noFill/>
            <a:prstDash val="solid"/>
          </a:ln>
          <a:effectLst>
            <a:outerShdw blurRad="50800" dist="38100" dir="2700000" algn="tl" rotWithShape="0">
              <a:prstClr val="black">
                <a:alpha val="40000"/>
              </a:prstClr>
            </a:outerShdw>
          </a:effectLst>
        </p:spPr>
        <p:txBody>
          <a:bodyPr rtlCol="0" anchor="ctr"/>
          <a:lstStyle/>
          <a:p>
            <a:pPr marL="0" marR="0" lvl="0" indent="0" algn="ctr" defTabSz="914377" eaLnBrk="1" fontAlgn="base" latinLnBrk="0" hangingPunct="1">
              <a:lnSpc>
                <a:spcPct val="100000"/>
              </a:lnSpc>
              <a:spcBef>
                <a:spcPct val="0"/>
              </a:spcBef>
              <a:spcAft>
                <a:spcPct val="0"/>
              </a:spcAft>
              <a:buClrTx/>
              <a:buSzTx/>
              <a:buFontTx/>
              <a:buNone/>
              <a:tabLst/>
              <a:defRPr/>
            </a:pPr>
            <a:r>
              <a:rPr kumimoji="0" lang="en-GB" sz="1800" b="1" i="0" u="none" strike="noStrike" kern="0" cap="none" spc="0" normalizeH="0" baseline="0" noProof="0" dirty="0">
                <a:ln>
                  <a:noFill/>
                </a:ln>
                <a:solidFill>
                  <a:srgbClr val="003865"/>
                </a:solidFill>
                <a:effectLst/>
                <a:uLnTx/>
                <a:uFillTx/>
                <a:latin typeface="Arial"/>
                <a:ea typeface="+mn-ea"/>
                <a:cs typeface="+mn-cs"/>
              </a:rPr>
              <a:t>PD-L1- / </a:t>
            </a:r>
            <a:r>
              <a:rPr kumimoji="0" lang="en-GB" sz="1800" b="1" i="0" u="none" strike="noStrike" kern="0" cap="none" spc="0" normalizeH="0" baseline="0" noProof="0" dirty="0" err="1">
                <a:ln>
                  <a:noFill/>
                </a:ln>
                <a:solidFill>
                  <a:srgbClr val="003865"/>
                </a:solidFill>
                <a:effectLst/>
                <a:uLnTx/>
                <a:uFillTx/>
                <a:latin typeface="Arial"/>
                <a:ea typeface="+mn-ea"/>
                <a:cs typeface="+mn-cs"/>
              </a:rPr>
              <a:t>g</a:t>
            </a:r>
            <a:r>
              <a:rPr kumimoji="0" lang="en-GB" sz="1800" b="1" i="1" u="none" strike="noStrike" kern="0" cap="none" spc="0" normalizeH="0" baseline="0" noProof="0" dirty="0" err="1">
                <a:ln>
                  <a:noFill/>
                </a:ln>
                <a:solidFill>
                  <a:srgbClr val="003865"/>
                </a:solidFill>
                <a:effectLst/>
                <a:uLnTx/>
                <a:uFillTx/>
                <a:latin typeface="Arial"/>
                <a:ea typeface="+mn-ea"/>
                <a:cs typeface="+mn-cs"/>
              </a:rPr>
              <a:t>BRCA</a:t>
            </a:r>
            <a:r>
              <a:rPr kumimoji="0" lang="en-GB" sz="1800" b="1" i="0" u="none" strike="noStrike" kern="0" cap="none" spc="0" normalizeH="0" baseline="0" noProof="0" dirty="0" err="1">
                <a:ln>
                  <a:noFill/>
                </a:ln>
                <a:solidFill>
                  <a:srgbClr val="003865"/>
                </a:solidFill>
                <a:effectLst/>
                <a:uLnTx/>
                <a:uFillTx/>
                <a:latin typeface="Arial"/>
                <a:ea typeface="+mn-ea"/>
                <a:cs typeface="+mn-cs"/>
              </a:rPr>
              <a:t>wt</a:t>
            </a:r>
            <a:endParaRPr kumimoji="0" lang="en-GB" sz="1800" b="1" i="0" u="none" strike="noStrike" kern="0" cap="none" spc="0" normalizeH="0" baseline="0" noProof="0" dirty="0">
              <a:ln>
                <a:noFill/>
              </a:ln>
              <a:solidFill>
                <a:srgbClr val="FFFFFF"/>
              </a:solidFill>
              <a:effectLst/>
              <a:uLnTx/>
              <a:uFillTx/>
              <a:latin typeface="Arial"/>
              <a:ea typeface="+mn-ea"/>
              <a:cs typeface="+mn-cs"/>
            </a:endParaRPr>
          </a:p>
        </p:txBody>
      </p:sp>
      <p:sp>
        <p:nvSpPr>
          <p:cNvPr id="24" name="Text Placeholder 4">
            <a:extLst>
              <a:ext uri="{FF2B5EF4-FFF2-40B4-BE49-F238E27FC236}">
                <a16:creationId xmlns:a16="http://schemas.microsoft.com/office/drawing/2014/main" id="{C1EA9232-1EF6-20CC-B387-A689CFB6EAD3}"/>
              </a:ext>
            </a:extLst>
          </p:cNvPr>
          <p:cNvSpPr txBox="1">
            <a:spLocks/>
          </p:cNvSpPr>
          <p:nvPr/>
        </p:nvSpPr>
        <p:spPr>
          <a:xfrm>
            <a:off x="113229" y="6219738"/>
            <a:ext cx="11366499" cy="584775"/>
          </a:xfrm>
          <a:prstGeom prst="rect">
            <a:avLst/>
          </a:prstGeom>
        </p:spPr>
        <p:txBody>
          <a:bodyPr wrap="square" lIns="0" rIns="0" anchor="b">
            <a:spAutoFit/>
          </a:bodyPr>
          <a:lstStyle>
            <a:lvl1pPr marL="457155" indent="-457155" algn="l" defTabSz="609539" rtl="0" eaLnBrk="1" latinLnBrk="0" hangingPunct="1">
              <a:spcBef>
                <a:spcPts val="0"/>
              </a:spcBef>
              <a:buFont typeface="Arial"/>
              <a:buNone/>
              <a:defRPr kumimoji="1" sz="800" kern="1200">
                <a:solidFill>
                  <a:schemeClr val="tx1"/>
                </a:solidFill>
                <a:latin typeface="+mn-lt"/>
                <a:ea typeface="+mn-ea"/>
                <a:cs typeface="+mn-cs"/>
              </a:defRPr>
            </a:lvl1pPr>
            <a:lvl2pPr marL="990502" indent="-380962" algn="l" defTabSz="609539" rtl="0" eaLnBrk="1" latinLnBrk="0" hangingPunct="1">
              <a:spcBef>
                <a:spcPct val="20000"/>
              </a:spcBef>
              <a:buFont typeface="Arial"/>
              <a:buChar char="–"/>
              <a:defRPr kumimoji="1" sz="3733" kern="1200">
                <a:solidFill>
                  <a:schemeClr val="tx1"/>
                </a:solidFill>
                <a:latin typeface="+mn-lt"/>
                <a:ea typeface="+mn-ea"/>
                <a:cs typeface="+mn-cs"/>
              </a:defRPr>
            </a:lvl2pPr>
            <a:lvl3pPr marL="1523849" indent="-304768" algn="l" defTabSz="609539" rtl="0" eaLnBrk="1" latinLnBrk="0" hangingPunct="1">
              <a:spcBef>
                <a:spcPct val="20000"/>
              </a:spcBef>
              <a:buFont typeface="Arial"/>
              <a:buChar char="•"/>
              <a:defRPr kumimoji="1" sz="3200" kern="1200">
                <a:solidFill>
                  <a:schemeClr val="tx1"/>
                </a:solidFill>
                <a:latin typeface="+mn-lt"/>
                <a:ea typeface="+mn-ea"/>
                <a:cs typeface="+mn-cs"/>
              </a:defRPr>
            </a:lvl3pPr>
            <a:lvl4pPr marL="2133387" indent="-304768" algn="l" defTabSz="609539" rtl="0" eaLnBrk="1" latinLnBrk="0" hangingPunct="1">
              <a:spcBef>
                <a:spcPct val="20000"/>
              </a:spcBef>
              <a:buFont typeface="Arial"/>
              <a:buChar char="–"/>
              <a:defRPr kumimoji="1" sz="2667" kern="1200">
                <a:solidFill>
                  <a:schemeClr val="tx1"/>
                </a:solidFill>
                <a:latin typeface="+mn-lt"/>
                <a:ea typeface="+mn-ea"/>
                <a:cs typeface="+mn-cs"/>
              </a:defRPr>
            </a:lvl4pPr>
            <a:lvl5pPr marL="2742926" indent="-304768" algn="l" defTabSz="609539" rtl="0" eaLnBrk="1" latinLnBrk="0" hangingPunct="1">
              <a:spcBef>
                <a:spcPct val="20000"/>
              </a:spcBef>
              <a:buFont typeface="Arial"/>
              <a:buChar char="»"/>
              <a:defRPr kumimoji="1" sz="2667" kern="1200">
                <a:solidFill>
                  <a:schemeClr val="tx1"/>
                </a:solidFill>
                <a:latin typeface="+mn-lt"/>
                <a:ea typeface="+mn-ea"/>
                <a:cs typeface="+mn-cs"/>
              </a:defRPr>
            </a:lvl5pPr>
            <a:lvl6pPr marL="3352464" indent="-304768" algn="l" defTabSz="609539" rtl="0" eaLnBrk="1" latinLnBrk="0" hangingPunct="1">
              <a:spcBef>
                <a:spcPct val="20000"/>
              </a:spcBef>
              <a:buFont typeface="Arial"/>
              <a:buChar char="•"/>
              <a:defRPr kumimoji="1" sz="2667" kern="1200">
                <a:solidFill>
                  <a:schemeClr val="tx1"/>
                </a:solidFill>
                <a:latin typeface="+mn-lt"/>
                <a:ea typeface="+mn-ea"/>
                <a:cs typeface="+mn-cs"/>
              </a:defRPr>
            </a:lvl6pPr>
            <a:lvl7pPr marL="3962005" indent="-304768" algn="l" defTabSz="609539" rtl="0" eaLnBrk="1" latinLnBrk="0" hangingPunct="1">
              <a:spcBef>
                <a:spcPct val="20000"/>
              </a:spcBef>
              <a:buFont typeface="Arial"/>
              <a:buChar char="•"/>
              <a:defRPr kumimoji="1" sz="2667" kern="1200">
                <a:solidFill>
                  <a:schemeClr val="tx1"/>
                </a:solidFill>
                <a:latin typeface="+mn-lt"/>
                <a:ea typeface="+mn-ea"/>
                <a:cs typeface="+mn-cs"/>
              </a:defRPr>
            </a:lvl7pPr>
            <a:lvl8pPr marL="4571544" indent="-304768" algn="l" defTabSz="609539" rtl="0" eaLnBrk="1" latinLnBrk="0" hangingPunct="1">
              <a:spcBef>
                <a:spcPct val="20000"/>
              </a:spcBef>
              <a:buFont typeface="Arial"/>
              <a:buChar char="•"/>
              <a:defRPr kumimoji="1" sz="2667" kern="1200">
                <a:solidFill>
                  <a:schemeClr val="tx1"/>
                </a:solidFill>
                <a:latin typeface="+mn-lt"/>
                <a:ea typeface="+mn-ea"/>
                <a:cs typeface="+mn-cs"/>
              </a:defRPr>
            </a:lvl8pPr>
            <a:lvl9pPr marL="5181082" indent="-304768" algn="l" defTabSz="609539" rtl="0" eaLnBrk="1" latinLnBrk="0" hangingPunct="1">
              <a:spcBef>
                <a:spcPct val="20000"/>
              </a:spcBef>
              <a:buFont typeface="Arial"/>
              <a:buChar char="•"/>
              <a:defRPr kumimoji="1" sz="2667" kern="1200">
                <a:solidFill>
                  <a:schemeClr val="tx1"/>
                </a:solidFill>
                <a:latin typeface="+mn-lt"/>
                <a:ea typeface="+mn-ea"/>
                <a:cs typeface="+mn-cs"/>
              </a:defRPr>
            </a:lvl9pPr>
          </a:lstStyle>
          <a:p>
            <a:pPr marL="0" marR="0" lvl="0" indent="-457155" algn="l" defTabSz="609539" rtl="0" eaLnBrk="1" fontAlgn="auto" latinLnBrk="0" hangingPunct="1">
              <a:lnSpc>
                <a:spcPct val="100000"/>
              </a:lnSpc>
              <a:spcBef>
                <a:spcPts val="0"/>
              </a:spcBef>
              <a:spcAft>
                <a:spcPts val="300"/>
              </a:spcAft>
              <a:buClrTx/>
              <a:buSzTx/>
              <a:buFont typeface="+mj-lt"/>
              <a:buAutoNum type="arabicPeriod"/>
              <a:tabLst/>
              <a:defRPr/>
            </a:pPr>
            <a:r>
              <a:rPr kumimoji="1" lang="zh-CN" altLang="en-US" sz="900" b="0" i="0" u="none" strike="noStrike" kern="1200" cap="none" spc="0" normalizeH="0" baseline="0" noProof="0" dirty="0">
                <a:ln>
                  <a:noFill/>
                </a:ln>
                <a:solidFill>
                  <a:srgbClr val="000000"/>
                </a:solidFill>
                <a:effectLst/>
                <a:uLnTx/>
                <a:uFillTx/>
                <a:latin typeface="Arial"/>
                <a:ea typeface="+mn-ea"/>
                <a:cs typeface="+mn-cs"/>
              </a:rPr>
              <a:t>中国临床肿瘤学会乳腺癌诊疗指南（</a:t>
            </a:r>
            <a:r>
              <a:rPr kumimoji="1" lang="en-US" altLang="zh-CN" sz="900" b="0" i="0" u="none" strike="noStrike" kern="1200" cap="none" spc="0" normalizeH="0" baseline="0" noProof="0" dirty="0">
                <a:ln>
                  <a:noFill/>
                </a:ln>
                <a:solidFill>
                  <a:srgbClr val="000000"/>
                </a:solidFill>
                <a:effectLst/>
                <a:uLnTx/>
                <a:uFillTx/>
                <a:latin typeface="Arial"/>
                <a:ea typeface="+mn-ea"/>
                <a:cs typeface="+mn-cs"/>
              </a:rPr>
              <a:t>2024</a:t>
            </a:r>
            <a:r>
              <a:rPr kumimoji="1" lang="zh-CN" altLang="en-US" sz="900" b="0" i="0" u="none" strike="noStrike" kern="1200" cap="none" spc="0" normalizeH="0" baseline="0" noProof="0" dirty="0">
                <a:ln>
                  <a:noFill/>
                </a:ln>
                <a:solidFill>
                  <a:srgbClr val="000000"/>
                </a:solidFill>
                <a:effectLst/>
                <a:uLnTx/>
                <a:uFillTx/>
                <a:latin typeface="Arial"/>
                <a:ea typeface="+mn-ea"/>
                <a:cs typeface="+mn-cs"/>
              </a:rPr>
              <a:t>年版）</a:t>
            </a:r>
          </a:p>
          <a:p>
            <a:pPr marL="0" marR="0" lvl="0" indent="-457155" algn="l" defTabSz="609539" rtl="0" eaLnBrk="1" fontAlgn="auto" latinLnBrk="0" hangingPunct="1">
              <a:lnSpc>
                <a:spcPct val="100000"/>
              </a:lnSpc>
              <a:spcBef>
                <a:spcPts val="0"/>
              </a:spcBef>
              <a:spcAft>
                <a:spcPts val="300"/>
              </a:spcAft>
              <a:buClrTx/>
              <a:buSzTx/>
              <a:buFont typeface="+mj-lt"/>
              <a:buAutoNum type="arabicPeriod"/>
              <a:tabLst/>
              <a:defRPr/>
            </a:pPr>
            <a:r>
              <a:rPr kumimoji="1" lang="zh-CN" altLang="en-US" sz="900" b="0" i="0" u="none" strike="noStrike" kern="1200" cap="none" spc="0" normalizeH="0" baseline="0" noProof="0" dirty="0">
                <a:ln>
                  <a:noFill/>
                </a:ln>
                <a:solidFill>
                  <a:srgbClr val="000000"/>
                </a:solidFill>
                <a:effectLst/>
                <a:uLnTx/>
                <a:uFillTx/>
                <a:latin typeface="Arial"/>
                <a:ea typeface="+mn-ea"/>
                <a:cs typeface="+mn-cs"/>
              </a:rPr>
              <a:t>中国抗癌协会乳腺癌诊治指南与规范（</a:t>
            </a:r>
            <a:r>
              <a:rPr kumimoji="1" lang="en-US" altLang="zh-CN" sz="900" b="0" i="0" u="none" strike="noStrike" kern="1200" cap="none" spc="0" normalizeH="0" baseline="0" noProof="0" dirty="0">
                <a:ln>
                  <a:noFill/>
                </a:ln>
                <a:solidFill>
                  <a:srgbClr val="000000"/>
                </a:solidFill>
                <a:effectLst/>
                <a:uLnTx/>
                <a:uFillTx/>
                <a:latin typeface="Arial"/>
                <a:ea typeface="+mn-ea"/>
                <a:cs typeface="+mn-cs"/>
              </a:rPr>
              <a:t>2025</a:t>
            </a:r>
            <a:r>
              <a:rPr kumimoji="1" lang="zh-CN" altLang="en-US" sz="900" b="0" i="0" u="none" strike="noStrike" kern="1200" cap="none" spc="0" normalizeH="0" baseline="0" noProof="0" dirty="0">
                <a:ln>
                  <a:noFill/>
                </a:ln>
                <a:solidFill>
                  <a:srgbClr val="000000"/>
                </a:solidFill>
                <a:effectLst/>
                <a:uLnTx/>
                <a:uFillTx/>
                <a:latin typeface="Arial"/>
                <a:ea typeface="+mn-ea"/>
                <a:cs typeface="+mn-cs"/>
              </a:rPr>
              <a:t>年版）</a:t>
            </a:r>
          </a:p>
          <a:p>
            <a:pPr marL="0" marR="0" lvl="0" indent="-457155" algn="l" defTabSz="609539" rtl="0" eaLnBrk="1" fontAlgn="auto" latinLnBrk="0" hangingPunct="1">
              <a:lnSpc>
                <a:spcPct val="100000"/>
              </a:lnSpc>
              <a:spcBef>
                <a:spcPts val="0"/>
              </a:spcBef>
              <a:spcAft>
                <a:spcPts val="300"/>
              </a:spcAft>
              <a:buClrTx/>
              <a:buSzTx/>
              <a:buFont typeface="+mj-lt"/>
              <a:buAutoNum type="arabicPeriod"/>
              <a:tabLst/>
              <a:defRPr/>
            </a:pPr>
            <a:r>
              <a:rPr kumimoji="1" lang="en-GB" sz="900" b="0" i="0" u="none" strike="noStrike" kern="1200" cap="none" spc="0" normalizeH="0" baseline="0" noProof="0" dirty="0">
                <a:ln>
                  <a:noFill/>
                </a:ln>
                <a:solidFill>
                  <a:srgbClr val="000000"/>
                </a:solidFill>
                <a:effectLst/>
                <a:uLnTx/>
                <a:uFillTx/>
                <a:latin typeface="Arial"/>
                <a:ea typeface="+mn-ea"/>
                <a:cs typeface="+mn-cs"/>
              </a:rPr>
              <a:t>NCCN Clinical Practice Guidelines in Oncology: Breast Cancer(Version 6. 2024)</a:t>
            </a:r>
          </a:p>
        </p:txBody>
      </p:sp>
    </p:spTree>
    <p:extLst>
      <p:ext uri="{BB962C8B-B14F-4D97-AF65-F5344CB8AC3E}">
        <p14:creationId xmlns:p14="http://schemas.microsoft.com/office/powerpoint/2010/main" val="42039230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9088DAC-2912-4AA4-F2E1-515F10C40F21}"/>
              </a:ext>
            </a:extLst>
          </p:cNvPr>
          <p:cNvSpPr>
            <a:spLocks noGrp="1"/>
          </p:cNvSpPr>
          <p:nvPr>
            <p:ph type="title"/>
          </p:nvPr>
        </p:nvSpPr>
        <p:spPr/>
        <p:txBody>
          <a:bodyPr/>
          <a:lstStyle/>
          <a:p>
            <a:r>
              <a:rPr lang="zh-CN" altLang="en-US" dirty="0"/>
              <a:t>乳腺癌是全球女性发病率和死亡率最高的癌症</a:t>
            </a:r>
          </a:p>
        </p:txBody>
      </p:sp>
      <p:grpSp>
        <p:nvGrpSpPr>
          <p:cNvPr id="4" name="组合 3">
            <a:extLst>
              <a:ext uri="{FF2B5EF4-FFF2-40B4-BE49-F238E27FC236}">
                <a16:creationId xmlns:a16="http://schemas.microsoft.com/office/drawing/2014/main" id="{C610D327-71E5-1FEE-D7C5-A88DF1696231}"/>
              </a:ext>
            </a:extLst>
          </p:cNvPr>
          <p:cNvGrpSpPr/>
          <p:nvPr/>
        </p:nvGrpSpPr>
        <p:grpSpPr>
          <a:xfrm>
            <a:off x="451846" y="1383323"/>
            <a:ext cx="11288309" cy="4746016"/>
            <a:chOff x="6345954" y="1684519"/>
            <a:chExt cx="5466635" cy="4444820"/>
          </a:xfrm>
        </p:grpSpPr>
        <p:sp>
          <p:nvSpPr>
            <p:cNvPr id="5" name="矩形: 圆角 4">
              <a:extLst>
                <a:ext uri="{FF2B5EF4-FFF2-40B4-BE49-F238E27FC236}">
                  <a16:creationId xmlns:a16="http://schemas.microsoft.com/office/drawing/2014/main" id="{F2DA1F0B-DF4D-4772-4C64-3CCE04C7D5CD}"/>
                </a:ext>
              </a:extLst>
            </p:cNvPr>
            <p:cNvSpPr/>
            <p:nvPr/>
          </p:nvSpPr>
          <p:spPr>
            <a:xfrm>
              <a:off x="6345954" y="1981200"/>
              <a:ext cx="5466633" cy="4148139"/>
            </a:xfrm>
            <a:prstGeom prst="roundRect">
              <a:avLst>
                <a:gd name="adj" fmla="val 1782"/>
              </a:avLst>
            </a:prstGeom>
            <a:solidFill>
              <a:schemeClr val="lt1"/>
            </a:solidFill>
            <a:ln w="9525" cap="rnd">
              <a:gradFill>
                <a:gsLst>
                  <a:gs pos="100000">
                    <a:schemeClr val="accent1"/>
                  </a:gs>
                  <a:gs pos="0">
                    <a:schemeClr val="accent1">
                      <a:alpha val="0"/>
                    </a:schemeClr>
                  </a:gs>
                </a:gsLst>
                <a:lin ang="5400000" scaled="1"/>
              </a:gradFill>
              <a:round/>
            </a:ln>
            <a:effectLst>
              <a:outerShdw blurRad="63500" algn="ctr"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6" name="组合 5">
              <a:extLst>
                <a:ext uri="{FF2B5EF4-FFF2-40B4-BE49-F238E27FC236}">
                  <a16:creationId xmlns:a16="http://schemas.microsoft.com/office/drawing/2014/main" id="{41E1B74E-73B3-F567-87A0-CE74F869911D}"/>
                </a:ext>
              </a:extLst>
            </p:cNvPr>
            <p:cNvGrpSpPr/>
            <p:nvPr/>
          </p:nvGrpSpPr>
          <p:grpSpPr>
            <a:xfrm>
              <a:off x="6345955" y="1684519"/>
              <a:ext cx="5466634" cy="454980"/>
              <a:chOff x="1030288" y="3300172"/>
              <a:chExt cx="7176245" cy="771261"/>
            </a:xfrm>
          </p:grpSpPr>
          <p:sp>
            <p:nvSpPr>
              <p:cNvPr id="7" name="矩形: 圆顶角 6">
                <a:extLst>
                  <a:ext uri="{FF2B5EF4-FFF2-40B4-BE49-F238E27FC236}">
                    <a16:creationId xmlns:a16="http://schemas.microsoft.com/office/drawing/2014/main" id="{3D8A41CC-5A46-95B2-5B2E-664ED61CDE35}"/>
                  </a:ext>
                </a:extLst>
              </p:cNvPr>
              <p:cNvSpPr/>
              <p:nvPr/>
            </p:nvSpPr>
            <p:spPr>
              <a:xfrm>
                <a:off x="1030289" y="3300172"/>
                <a:ext cx="7176244" cy="771261"/>
              </a:xfrm>
              <a:prstGeom prst="round2SameRect">
                <a:avLst/>
              </a:prstGeom>
              <a:solidFill>
                <a:schemeClr val="accent1"/>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r>
                  <a:rPr lang="en-US" altLang="zh-CN" sz="1400" b="1" dirty="0">
                    <a:solidFill>
                      <a:schemeClr val="bg1"/>
                    </a:solidFill>
                    <a:cs typeface="微软雅黑" panose="020B0503020204020204" pitchFamily="34" charset="-122"/>
                    <a:sym typeface="Arial" panose="020B0604020202020204" pitchFamily="34" charset="0"/>
                  </a:rPr>
                  <a:t>GLOBOCAN </a:t>
                </a:r>
                <a:r>
                  <a:rPr lang="zh-CN" altLang="en-US" sz="1400" b="1" dirty="0">
                    <a:solidFill>
                      <a:schemeClr val="bg1"/>
                    </a:solidFill>
                    <a:cs typeface="微软雅黑" panose="020B0503020204020204" pitchFamily="34" charset="-122"/>
                    <a:sym typeface="Arial" panose="020B0604020202020204" pitchFamily="34" charset="0"/>
                  </a:rPr>
                  <a:t>数据：乳腺癌是全球女性发病率和死亡率最高的癌症</a:t>
                </a:r>
                <a:r>
                  <a:rPr lang="en-US" altLang="zh-CN" sz="1400" b="1" baseline="30000" dirty="0">
                    <a:solidFill>
                      <a:schemeClr val="bg1"/>
                    </a:solidFill>
                    <a:cs typeface="微软雅黑" panose="020B0503020204020204" pitchFamily="34" charset="-122"/>
                    <a:sym typeface="Arial" panose="020B0604020202020204" pitchFamily="34" charset="0"/>
                  </a:rPr>
                  <a:t>1</a:t>
                </a:r>
                <a:r>
                  <a:rPr lang="zh-CN" altLang="en-US" sz="1400" b="1" dirty="0">
                    <a:solidFill>
                      <a:schemeClr val="bg1"/>
                    </a:solidFill>
                    <a:cs typeface="微软雅黑" panose="020B0503020204020204" pitchFamily="34" charset="-122"/>
                    <a:sym typeface="Arial" panose="020B0604020202020204" pitchFamily="34" charset="0"/>
                  </a:rPr>
                  <a:t>，且中国乳腺癌新发病例位居全球首位，死亡病例位居全球第二</a:t>
                </a:r>
                <a:r>
                  <a:rPr lang="en-US" altLang="zh-CN" sz="1400" b="1" baseline="30000" dirty="0">
                    <a:solidFill>
                      <a:schemeClr val="bg1"/>
                    </a:solidFill>
                    <a:cs typeface="微软雅黑" panose="020B0503020204020204" pitchFamily="34" charset="-122"/>
                    <a:sym typeface="Arial" panose="020B0604020202020204" pitchFamily="34" charset="0"/>
                  </a:rPr>
                  <a:t>2</a:t>
                </a:r>
              </a:p>
            </p:txBody>
          </p:sp>
          <p:grpSp>
            <p:nvGrpSpPr>
              <p:cNvPr id="8" name="组合 7">
                <a:extLst>
                  <a:ext uri="{FF2B5EF4-FFF2-40B4-BE49-F238E27FC236}">
                    <a16:creationId xmlns:a16="http://schemas.microsoft.com/office/drawing/2014/main" id="{AA1D49C5-CA4E-5C7B-8750-CAD9A369374D}"/>
                  </a:ext>
                </a:extLst>
              </p:cNvPr>
              <p:cNvGrpSpPr/>
              <p:nvPr/>
            </p:nvGrpSpPr>
            <p:grpSpPr>
              <a:xfrm>
                <a:off x="6028535" y="3300172"/>
                <a:ext cx="2177998" cy="771261"/>
                <a:chOff x="7075258" y="258372"/>
                <a:chExt cx="1042318" cy="369100"/>
              </a:xfrm>
            </p:grpSpPr>
            <p:sp>
              <p:nvSpPr>
                <p:cNvPr id="12" name="直角三角形 11">
                  <a:extLst>
                    <a:ext uri="{FF2B5EF4-FFF2-40B4-BE49-F238E27FC236}">
                      <a16:creationId xmlns:a16="http://schemas.microsoft.com/office/drawing/2014/main" id="{7C034168-610A-6195-0723-CEF27B00A015}"/>
                    </a:ext>
                  </a:extLst>
                </p:cNvPr>
                <p:cNvSpPr/>
                <p:nvPr/>
              </p:nvSpPr>
              <p:spPr>
                <a:xfrm rot="10800000">
                  <a:off x="7642811" y="258372"/>
                  <a:ext cx="474765" cy="369100"/>
                </a:xfrm>
                <a:prstGeom prst="rtTriangle">
                  <a:avLst/>
                </a:prstGeom>
                <a:solidFill>
                  <a:schemeClr val="bg1">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ea"/>
                    <a:sym typeface="微软雅黑" panose="020B0503020204020204" pitchFamily="34" charset="-122"/>
                  </a:endParaRPr>
                </a:p>
              </p:txBody>
            </p:sp>
            <p:sp>
              <p:nvSpPr>
                <p:cNvPr id="13" name="直角三角形 12">
                  <a:extLst>
                    <a:ext uri="{FF2B5EF4-FFF2-40B4-BE49-F238E27FC236}">
                      <a16:creationId xmlns:a16="http://schemas.microsoft.com/office/drawing/2014/main" id="{09C8DE3E-F947-B633-AEC7-E74401D3647A}"/>
                    </a:ext>
                  </a:extLst>
                </p:cNvPr>
                <p:cNvSpPr/>
                <p:nvPr/>
              </p:nvSpPr>
              <p:spPr>
                <a:xfrm rot="10800000" flipV="1">
                  <a:off x="7075258" y="290045"/>
                  <a:ext cx="1042318" cy="337427"/>
                </a:xfrm>
                <a:prstGeom prst="rtTriangle">
                  <a:avLst/>
                </a:prstGeom>
                <a:solidFill>
                  <a:schemeClr val="bg1">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ea"/>
                    <a:sym typeface="微软雅黑" panose="020B0503020204020204" pitchFamily="34" charset="-122"/>
                  </a:endParaRPr>
                </a:p>
              </p:txBody>
            </p:sp>
          </p:grpSp>
          <p:grpSp>
            <p:nvGrpSpPr>
              <p:cNvPr id="9" name="组合 8">
                <a:extLst>
                  <a:ext uri="{FF2B5EF4-FFF2-40B4-BE49-F238E27FC236}">
                    <a16:creationId xmlns:a16="http://schemas.microsoft.com/office/drawing/2014/main" id="{C2C28349-05CE-EBF4-D533-62BFB619AD3B}"/>
                  </a:ext>
                </a:extLst>
              </p:cNvPr>
              <p:cNvGrpSpPr/>
              <p:nvPr/>
            </p:nvGrpSpPr>
            <p:grpSpPr>
              <a:xfrm flipH="1">
                <a:off x="1030288" y="3300172"/>
                <a:ext cx="2177998" cy="771261"/>
                <a:chOff x="7075258" y="258372"/>
                <a:chExt cx="1042318" cy="369100"/>
              </a:xfrm>
            </p:grpSpPr>
            <p:sp>
              <p:nvSpPr>
                <p:cNvPr id="10" name="直角三角形 9">
                  <a:extLst>
                    <a:ext uri="{FF2B5EF4-FFF2-40B4-BE49-F238E27FC236}">
                      <a16:creationId xmlns:a16="http://schemas.microsoft.com/office/drawing/2014/main" id="{CBBDF6DA-0ADA-DF10-4216-CA73D5BCB5FB}"/>
                    </a:ext>
                  </a:extLst>
                </p:cNvPr>
                <p:cNvSpPr/>
                <p:nvPr/>
              </p:nvSpPr>
              <p:spPr>
                <a:xfrm rot="10800000">
                  <a:off x="7642811" y="258372"/>
                  <a:ext cx="474765" cy="369100"/>
                </a:xfrm>
                <a:prstGeom prst="rtTriangle">
                  <a:avLst/>
                </a:prstGeom>
                <a:solidFill>
                  <a:schemeClr val="bg1">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ea"/>
                    <a:sym typeface="微软雅黑" panose="020B0503020204020204" pitchFamily="34" charset="-122"/>
                  </a:endParaRPr>
                </a:p>
              </p:txBody>
            </p:sp>
            <p:sp>
              <p:nvSpPr>
                <p:cNvPr id="11" name="直角三角形 10">
                  <a:extLst>
                    <a:ext uri="{FF2B5EF4-FFF2-40B4-BE49-F238E27FC236}">
                      <a16:creationId xmlns:a16="http://schemas.microsoft.com/office/drawing/2014/main" id="{1BB1C12D-7770-D0D5-3345-230441061D6B}"/>
                    </a:ext>
                  </a:extLst>
                </p:cNvPr>
                <p:cNvSpPr/>
                <p:nvPr/>
              </p:nvSpPr>
              <p:spPr>
                <a:xfrm rot="10800000" flipV="1">
                  <a:off x="7075258" y="290045"/>
                  <a:ext cx="1042318" cy="337427"/>
                </a:xfrm>
                <a:prstGeom prst="rtTriangle">
                  <a:avLst/>
                </a:prstGeom>
                <a:solidFill>
                  <a:schemeClr val="bg1">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ea"/>
                    <a:sym typeface="微软雅黑" panose="020B0503020204020204" pitchFamily="34" charset="-122"/>
                  </a:endParaRPr>
                </a:p>
              </p:txBody>
            </p:sp>
          </p:grpSp>
        </p:grpSp>
      </p:grpSp>
      <p:sp>
        <p:nvSpPr>
          <p:cNvPr id="14" name="页脚占位符 2">
            <a:extLst>
              <a:ext uri="{FF2B5EF4-FFF2-40B4-BE49-F238E27FC236}">
                <a16:creationId xmlns:a16="http://schemas.microsoft.com/office/drawing/2014/main" id="{12E90EF3-0252-BA46-012F-13E018B8042A}"/>
              </a:ext>
            </a:extLst>
          </p:cNvPr>
          <p:cNvSpPr txBox="1">
            <a:spLocks/>
          </p:cNvSpPr>
          <p:nvPr/>
        </p:nvSpPr>
        <p:spPr>
          <a:xfrm>
            <a:off x="485775" y="6535510"/>
            <a:ext cx="11706225" cy="311150"/>
          </a:xfrm>
          <a:prstGeom prst="rect">
            <a:avLst/>
          </a:prstGeom>
        </p:spPr>
        <p:txBody>
          <a:bodyPr numCol="2" anchor="t"/>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28600" indent="-228600">
              <a:buFont typeface="+mj-lt"/>
              <a:buAutoNum type="arabicPeriod"/>
            </a:pPr>
            <a:r>
              <a:rPr lang="en-US" altLang="zh-CN" sz="600" dirty="0">
                <a:latin typeface="Arial" panose="020B0604020202020204" pitchFamily="34" charset="0"/>
                <a:sym typeface="Arial" panose="020B0604020202020204" pitchFamily="34" charset="0"/>
              </a:rPr>
              <a:t>Bray F, et al. CA Cancer J Clin. 2024 May-Jun;74(3):229-263.</a:t>
            </a:r>
          </a:p>
          <a:p>
            <a:pPr marL="228600" indent="-228600">
              <a:buFont typeface="+mj-lt"/>
              <a:buAutoNum type="arabicPeriod"/>
            </a:pPr>
            <a:r>
              <a:rPr lang="en-US" altLang="zh-CN" sz="600" dirty="0">
                <a:solidFill>
                  <a:schemeClr val="tx1">
                    <a:lumMod val="95000"/>
                    <a:lumOff val="5000"/>
                  </a:schemeClr>
                </a:solidFill>
                <a:latin typeface="Arial" panose="020B0604020202020204" pitchFamily="34" charset="0"/>
                <a:sym typeface="Arial" panose="020B0604020202020204" pitchFamily="34" charset="0"/>
              </a:rPr>
              <a:t>https://gco.iarc.who.int/today. </a:t>
            </a:r>
            <a:r>
              <a:rPr lang="zh-CN" altLang="en-US" sz="600" dirty="0">
                <a:solidFill>
                  <a:schemeClr val="tx1">
                    <a:lumMod val="95000"/>
                    <a:lumOff val="5000"/>
                  </a:schemeClr>
                </a:solidFill>
                <a:latin typeface="Arial" panose="020B0604020202020204" pitchFamily="34" charset="0"/>
                <a:sym typeface="Arial" panose="020B0604020202020204" pitchFamily="34" charset="0"/>
              </a:rPr>
              <a:t>查询时间：</a:t>
            </a:r>
            <a:r>
              <a:rPr lang="en-US" altLang="zh-CN" sz="600" dirty="0">
                <a:solidFill>
                  <a:schemeClr val="tx1">
                    <a:lumMod val="95000"/>
                    <a:lumOff val="5000"/>
                  </a:schemeClr>
                </a:solidFill>
                <a:latin typeface="Arial" panose="020B0604020202020204" pitchFamily="34" charset="0"/>
                <a:sym typeface="Arial" panose="020B0604020202020204" pitchFamily="34" charset="0"/>
              </a:rPr>
              <a:t>2025.01</a:t>
            </a:r>
            <a:endParaRPr lang="en-US" altLang="zh-CN" sz="600" dirty="0">
              <a:latin typeface="Arial" panose="020B0604020202020204" pitchFamily="34" charset="0"/>
              <a:sym typeface="Arial" panose="020B0604020202020204" pitchFamily="34" charset="0"/>
            </a:endParaRPr>
          </a:p>
        </p:txBody>
      </p:sp>
      <p:grpSp>
        <p:nvGrpSpPr>
          <p:cNvPr id="15" name="组合 14">
            <a:extLst>
              <a:ext uri="{FF2B5EF4-FFF2-40B4-BE49-F238E27FC236}">
                <a16:creationId xmlns:a16="http://schemas.microsoft.com/office/drawing/2014/main" id="{C59499AB-BB91-302B-13BF-512853F1986F}"/>
              </a:ext>
            </a:extLst>
          </p:cNvPr>
          <p:cNvGrpSpPr/>
          <p:nvPr/>
        </p:nvGrpSpPr>
        <p:grpSpPr>
          <a:xfrm>
            <a:off x="5130413" y="2451918"/>
            <a:ext cx="6367458" cy="3022759"/>
            <a:chOff x="5270098" y="1473340"/>
            <a:chExt cx="5312084" cy="2298247"/>
          </a:xfrm>
        </p:grpSpPr>
        <p:sp>
          <p:nvSpPr>
            <p:cNvPr id="16" name="文本框 15">
              <a:extLst>
                <a:ext uri="{FF2B5EF4-FFF2-40B4-BE49-F238E27FC236}">
                  <a16:creationId xmlns:a16="http://schemas.microsoft.com/office/drawing/2014/main" id="{FC9143BB-4849-E0EE-1B80-6B9BE05B1D3D}"/>
                </a:ext>
              </a:extLst>
            </p:cNvPr>
            <p:cNvSpPr txBox="1"/>
            <p:nvPr/>
          </p:nvSpPr>
          <p:spPr>
            <a:xfrm>
              <a:off x="5948036" y="3471549"/>
              <a:ext cx="4081679" cy="300038"/>
            </a:xfrm>
            <a:prstGeom prst="roundRect">
              <a:avLst>
                <a:gd name="adj" fmla="val 40441"/>
              </a:avLst>
            </a:prstGeom>
            <a:noFill/>
          </p:spPr>
          <p:txBody>
            <a:bodyPr wrap="square" anchor="ctr" anchorCtr="0">
              <a:spAutoFit/>
            </a:bodyPr>
            <a:lstStyle/>
            <a:p>
              <a:pPr algn="ctr"/>
              <a:r>
                <a:rPr lang="en-US" altLang="zh-CN" sz="900" dirty="0">
                  <a:latin typeface="Arial" panose="020B0604020202020204" pitchFamily="34" charset="0"/>
                  <a:ea typeface="微软雅黑" panose="020B0503020204020204" pitchFamily="34" charset="-122"/>
                  <a:cs typeface="微软雅黑" panose="020B0503020204020204" pitchFamily="34" charset="-122"/>
                  <a:sym typeface="Arial" panose="020B0604020202020204" pitchFamily="34" charset="0"/>
                </a:rPr>
                <a:t>2022</a:t>
              </a:r>
              <a:r>
                <a:rPr lang="zh-CN" altLang="en-US" sz="900" dirty="0">
                  <a:latin typeface="Arial" panose="020B0604020202020204" pitchFamily="34" charset="0"/>
                  <a:ea typeface="微软雅黑" panose="020B0503020204020204" pitchFamily="34" charset="-122"/>
                  <a:cs typeface="微软雅黑" panose="020B0503020204020204" pitchFamily="34" charset="-122"/>
                  <a:sym typeface="Arial" panose="020B0604020202020204" pitchFamily="34" charset="0"/>
                </a:rPr>
                <a:t>年中国乳腺癌发病率和死亡率</a:t>
              </a:r>
              <a:endParaRPr lang="en-US" altLang="zh-CN" sz="900" dirty="0">
                <a:latin typeface="Arial" panose="020B0604020202020204" pitchFamily="34" charset="0"/>
                <a:ea typeface="微软雅黑" panose="020B0503020204020204" pitchFamily="34" charset="-122"/>
                <a:cs typeface="微软雅黑" panose="020B0503020204020204" pitchFamily="34" charset="-122"/>
                <a:sym typeface="Arial" panose="020B0604020202020204" pitchFamily="34" charset="0"/>
              </a:endParaRPr>
            </a:p>
          </p:txBody>
        </p:sp>
        <p:grpSp>
          <p:nvGrpSpPr>
            <p:cNvPr id="17" name="组合 16">
              <a:extLst>
                <a:ext uri="{FF2B5EF4-FFF2-40B4-BE49-F238E27FC236}">
                  <a16:creationId xmlns:a16="http://schemas.microsoft.com/office/drawing/2014/main" id="{234A8389-9713-4B1A-E17C-911F57D08D09}"/>
                </a:ext>
              </a:extLst>
            </p:cNvPr>
            <p:cNvGrpSpPr/>
            <p:nvPr/>
          </p:nvGrpSpPr>
          <p:grpSpPr>
            <a:xfrm>
              <a:off x="5270098" y="1473340"/>
              <a:ext cx="5312084" cy="2014913"/>
              <a:chOff x="6002282" y="1473340"/>
              <a:chExt cx="5312084" cy="2014913"/>
            </a:xfrm>
          </p:grpSpPr>
          <p:grpSp>
            <p:nvGrpSpPr>
              <p:cNvPr id="18" name="组合 17">
                <a:extLst>
                  <a:ext uri="{FF2B5EF4-FFF2-40B4-BE49-F238E27FC236}">
                    <a16:creationId xmlns:a16="http://schemas.microsoft.com/office/drawing/2014/main" id="{4D499962-A547-9FEC-F8BA-1CC1753BF3F2}"/>
                  </a:ext>
                </a:extLst>
              </p:cNvPr>
              <p:cNvGrpSpPr/>
              <p:nvPr/>
            </p:nvGrpSpPr>
            <p:grpSpPr>
              <a:xfrm>
                <a:off x="6002282" y="1473340"/>
                <a:ext cx="2770886" cy="2014913"/>
                <a:chOff x="5869688" y="1522293"/>
                <a:chExt cx="2893300" cy="2103929"/>
              </a:xfrm>
            </p:grpSpPr>
            <p:pic>
              <p:nvPicPr>
                <p:cNvPr id="22" name="图片 21">
                  <a:extLst>
                    <a:ext uri="{FF2B5EF4-FFF2-40B4-BE49-F238E27FC236}">
                      <a16:creationId xmlns:a16="http://schemas.microsoft.com/office/drawing/2014/main" id="{422CD157-EF69-298C-57FD-27A4A4414B1D}"/>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5869688" y="1522293"/>
                  <a:ext cx="2893300" cy="2103929"/>
                </a:xfrm>
                <a:prstGeom prst="rect">
                  <a:avLst/>
                </a:prstGeom>
              </p:spPr>
            </p:pic>
            <p:sp>
              <p:nvSpPr>
                <p:cNvPr id="23" name="矩形 22">
                  <a:extLst>
                    <a:ext uri="{FF2B5EF4-FFF2-40B4-BE49-F238E27FC236}">
                      <a16:creationId xmlns:a16="http://schemas.microsoft.com/office/drawing/2014/main" id="{D848C5C7-182E-8FDA-47FC-D36F4D9A2058}"/>
                    </a:ext>
                  </a:extLst>
                </p:cNvPr>
                <p:cNvSpPr/>
                <p:nvPr/>
              </p:nvSpPr>
              <p:spPr>
                <a:xfrm>
                  <a:off x="8316898" y="1680724"/>
                  <a:ext cx="367206" cy="155635"/>
                </a:xfrm>
                <a:prstGeom prst="rect">
                  <a:avLst/>
                </a:prstGeom>
                <a:noFill/>
                <a:ln w="12700" cap="flat" cmpd="sng" algn="ctr">
                  <a:solidFill>
                    <a:srgbClr val="C2506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微软雅黑" panose="020B0503020204020204" pitchFamily="34" charset="-122"/>
                    <a:sym typeface="Arial" panose="020B0604020202020204" pitchFamily="34" charset="0"/>
                  </a:endParaRPr>
                </a:p>
              </p:txBody>
            </p:sp>
          </p:grpSp>
          <p:grpSp>
            <p:nvGrpSpPr>
              <p:cNvPr id="19" name="组合 18">
                <a:extLst>
                  <a:ext uri="{FF2B5EF4-FFF2-40B4-BE49-F238E27FC236}">
                    <a16:creationId xmlns:a16="http://schemas.microsoft.com/office/drawing/2014/main" id="{F1E28983-1BC2-40B6-AA34-95E13DCB077B}"/>
                  </a:ext>
                </a:extLst>
              </p:cNvPr>
              <p:cNvGrpSpPr/>
              <p:nvPr/>
            </p:nvGrpSpPr>
            <p:grpSpPr>
              <a:xfrm>
                <a:off x="8671883" y="1527008"/>
                <a:ext cx="2642483" cy="1901989"/>
                <a:chOff x="8674687" y="1527008"/>
                <a:chExt cx="2626814" cy="1890711"/>
              </a:xfrm>
            </p:grpSpPr>
            <p:pic>
              <p:nvPicPr>
                <p:cNvPr id="20" name="图片 19">
                  <a:extLst>
                    <a:ext uri="{FF2B5EF4-FFF2-40B4-BE49-F238E27FC236}">
                      <a16:creationId xmlns:a16="http://schemas.microsoft.com/office/drawing/2014/main" id="{F4DECBF8-D022-DDE4-3555-8061414C097A}"/>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674687" y="1527008"/>
                  <a:ext cx="2626812" cy="1890711"/>
                </a:xfrm>
                <a:prstGeom prst="rect">
                  <a:avLst/>
                </a:prstGeom>
              </p:spPr>
            </p:pic>
            <p:sp>
              <p:nvSpPr>
                <p:cNvPr id="21" name="矩形 20">
                  <a:extLst>
                    <a:ext uri="{FF2B5EF4-FFF2-40B4-BE49-F238E27FC236}">
                      <a16:creationId xmlns:a16="http://schemas.microsoft.com/office/drawing/2014/main" id="{F24B3347-F229-0248-5C2D-C13FCE97B131}"/>
                    </a:ext>
                  </a:extLst>
                </p:cNvPr>
                <p:cNvSpPr/>
                <p:nvPr/>
              </p:nvSpPr>
              <p:spPr>
                <a:xfrm>
                  <a:off x="10949831" y="2143921"/>
                  <a:ext cx="351670" cy="149050"/>
                </a:xfrm>
                <a:prstGeom prst="rect">
                  <a:avLst/>
                </a:prstGeom>
                <a:noFill/>
                <a:ln w="12700" cap="flat" cmpd="sng" algn="ctr">
                  <a:solidFill>
                    <a:srgbClr val="C2506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微软雅黑" panose="020B0503020204020204" pitchFamily="34" charset="-122"/>
                    <a:sym typeface="Arial" panose="020B0604020202020204" pitchFamily="34" charset="0"/>
                  </a:endParaRPr>
                </a:p>
              </p:txBody>
            </p:sp>
          </p:grpSp>
        </p:grpSp>
      </p:grpSp>
      <p:grpSp>
        <p:nvGrpSpPr>
          <p:cNvPr id="24" name="组合 23">
            <a:extLst>
              <a:ext uri="{FF2B5EF4-FFF2-40B4-BE49-F238E27FC236}">
                <a16:creationId xmlns:a16="http://schemas.microsoft.com/office/drawing/2014/main" id="{10DBFDA6-FE69-5556-F76A-72CA9DE015E5}"/>
              </a:ext>
            </a:extLst>
          </p:cNvPr>
          <p:cNvGrpSpPr/>
          <p:nvPr/>
        </p:nvGrpSpPr>
        <p:grpSpPr>
          <a:xfrm>
            <a:off x="548068" y="2646338"/>
            <a:ext cx="4790142" cy="3029907"/>
            <a:chOff x="788772" y="1546636"/>
            <a:chExt cx="4081679" cy="2380760"/>
          </a:xfrm>
        </p:grpSpPr>
        <p:sp>
          <p:nvSpPr>
            <p:cNvPr id="25" name="文本框 24">
              <a:extLst>
                <a:ext uri="{FF2B5EF4-FFF2-40B4-BE49-F238E27FC236}">
                  <a16:creationId xmlns:a16="http://schemas.microsoft.com/office/drawing/2014/main" id="{EFF261EE-0B5E-32A6-5A28-B06FEB2E9BAE}"/>
                </a:ext>
              </a:extLst>
            </p:cNvPr>
            <p:cNvSpPr txBox="1"/>
            <p:nvPr/>
          </p:nvSpPr>
          <p:spPr>
            <a:xfrm>
              <a:off x="788772" y="3627358"/>
              <a:ext cx="4081679" cy="300038"/>
            </a:xfrm>
            <a:prstGeom prst="roundRect">
              <a:avLst>
                <a:gd name="adj" fmla="val 40441"/>
              </a:avLst>
            </a:prstGeom>
            <a:noFill/>
          </p:spPr>
          <p:txBody>
            <a:bodyPr wrap="square" anchor="ctr" anchorCtr="0">
              <a:spAutoFit/>
            </a:bodyPr>
            <a:lstStyle/>
            <a:p>
              <a:pPr algn="ctr"/>
              <a:r>
                <a:rPr lang="en-US" altLang="zh-CN" sz="900" dirty="0">
                  <a:latin typeface="Arial" panose="020B0604020202020204" pitchFamily="34" charset="0"/>
                  <a:ea typeface="微软雅黑" panose="020B0503020204020204" pitchFamily="34" charset="-122"/>
                  <a:cs typeface="微软雅黑" panose="020B0503020204020204" pitchFamily="34" charset="-122"/>
                  <a:sym typeface="Arial" panose="020B0604020202020204" pitchFamily="34" charset="0"/>
                </a:rPr>
                <a:t>2022</a:t>
              </a:r>
              <a:r>
                <a:rPr lang="zh-CN" altLang="en-US" sz="900" dirty="0">
                  <a:latin typeface="Arial" panose="020B0604020202020204" pitchFamily="34" charset="0"/>
                  <a:ea typeface="微软雅黑" panose="020B0503020204020204" pitchFamily="34" charset="-122"/>
                  <a:cs typeface="微软雅黑" panose="020B0503020204020204" pitchFamily="34" charset="-122"/>
                  <a:sym typeface="Arial" panose="020B0604020202020204" pitchFamily="34" charset="0"/>
                </a:rPr>
                <a:t>年全球女性癌症发病率和死亡率</a:t>
              </a:r>
              <a:endParaRPr lang="en-US" altLang="zh-CN" sz="900" dirty="0">
                <a:latin typeface="Arial" panose="020B0604020202020204" pitchFamily="34" charset="0"/>
                <a:ea typeface="微软雅黑" panose="020B0503020204020204" pitchFamily="34" charset="-122"/>
                <a:cs typeface="微软雅黑" panose="020B0503020204020204" pitchFamily="34" charset="-122"/>
                <a:sym typeface="Arial" panose="020B0604020202020204" pitchFamily="34" charset="0"/>
              </a:endParaRPr>
            </a:p>
          </p:txBody>
        </p:sp>
        <p:pic>
          <p:nvPicPr>
            <p:cNvPr id="26" name="图片 25">
              <a:extLst>
                <a:ext uri="{FF2B5EF4-FFF2-40B4-BE49-F238E27FC236}">
                  <a16:creationId xmlns:a16="http://schemas.microsoft.com/office/drawing/2014/main" id="{4E5C2B40-1945-05BF-A4D0-6CE5305B8D12}"/>
                </a:ext>
              </a:extLst>
            </p:cNvPr>
            <p:cNvPicPr>
              <a:picLocks noChangeAspect="1"/>
            </p:cNvPicPr>
            <p:nvPr/>
          </p:nvPicPr>
          <p:blipFill>
            <a:blip r:embed="rId4"/>
            <a:stretch>
              <a:fillRect/>
            </a:stretch>
          </p:blipFill>
          <p:spPr>
            <a:xfrm>
              <a:off x="1190590" y="1546636"/>
              <a:ext cx="3278042" cy="2033708"/>
            </a:xfrm>
            <a:prstGeom prst="rect">
              <a:avLst/>
            </a:prstGeom>
          </p:spPr>
        </p:pic>
        <p:sp>
          <p:nvSpPr>
            <p:cNvPr id="27" name="矩形 26">
              <a:extLst>
                <a:ext uri="{FF2B5EF4-FFF2-40B4-BE49-F238E27FC236}">
                  <a16:creationId xmlns:a16="http://schemas.microsoft.com/office/drawing/2014/main" id="{CE061E80-010A-BB6A-B845-665F9CF0B5FA}"/>
                </a:ext>
              </a:extLst>
            </p:cNvPr>
            <p:cNvSpPr/>
            <p:nvPr/>
          </p:nvSpPr>
          <p:spPr>
            <a:xfrm>
              <a:off x="3674891" y="2117258"/>
              <a:ext cx="255363" cy="194936"/>
            </a:xfrm>
            <a:prstGeom prst="rect">
              <a:avLst/>
            </a:prstGeom>
            <a:noFill/>
            <a:ln w="12700" cap="flat" cmpd="sng" algn="ctr">
              <a:solidFill>
                <a:srgbClr val="C2506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微软雅黑" panose="020B0503020204020204" pitchFamily="34" charset="-122"/>
                <a:sym typeface="Arial" panose="020B0604020202020204" pitchFamily="34" charset="0"/>
              </a:endParaRPr>
            </a:p>
          </p:txBody>
        </p:sp>
        <p:sp>
          <p:nvSpPr>
            <p:cNvPr id="28" name="矩形 27">
              <a:extLst>
                <a:ext uri="{FF2B5EF4-FFF2-40B4-BE49-F238E27FC236}">
                  <a16:creationId xmlns:a16="http://schemas.microsoft.com/office/drawing/2014/main" id="{6D54C9E0-6133-F84A-7CB1-1C2B8569AA73}"/>
                </a:ext>
              </a:extLst>
            </p:cNvPr>
            <p:cNvSpPr/>
            <p:nvPr/>
          </p:nvSpPr>
          <p:spPr>
            <a:xfrm>
              <a:off x="2275171" y="2071372"/>
              <a:ext cx="255363" cy="194936"/>
            </a:xfrm>
            <a:prstGeom prst="rect">
              <a:avLst/>
            </a:prstGeom>
            <a:noFill/>
            <a:ln w="12700" cap="flat" cmpd="sng" algn="ctr">
              <a:solidFill>
                <a:srgbClr val="C2506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微软雅黑" panose="020B0503020204020204" pitchFamily="34" charset="-122"/>
                <a:sym typeface="Arial" panose="020B0604020202020204" pitchFamily="34" charset="0"/>
              </a:endParaRPr>
            </a:p>
          </p:txBody>
        </p:sp>
      </p:grpSp>
    </p:spTree>
    <p:extLst>
      <p:ext uri="{BB962C8B-B14F-4D97-AF65-F5344CB8AC3E}">
        <p14:creationId xmlns:p14="http://schemas.microsoft.com/office/powerpoint/2010/main" val="25307415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think-cell data - do not delete" hidden="1">
            <a:extLst>
              <a:ext uri="{FF2B5EF4-FFF2-40B4-BE49-F238E27FC236}">
                <a16:creationId xmlns:a16="http://schemas.microsoft.com/office/drawing/2014/main" id="{9A1787A2-1BAD-0A35-0EC5-2A21E06550A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幻灯片" r:id="rId4" imgW="426" imgH="426" progId="TCLayout.ActiveDocument.1">
                  <p:embed/>
                </p:oleObj>
              </mc:Choice>
              <mc:Fallback>
                <p:oleObj name="think-cell 幻灯片" r:id="rId4" imgW="426" imgH="426" progId="TCLayout.ActiveDocument.1">
                  <p:embed/>
                  <p:pic>
                    <p:nvPicPr>
                      <p:cNvPr id="21" name="think-cell data - do not delete" hidden="1">
                        <a:extLst>
                          <a:ext uri="{FF2B5EF4-FFF2-40B4-BE49-F238E27FC236}">
                            <a16:creationId xmlns:a16="http://schemas.microsoft.com/office/drawing/2014/main" id="{9A1787A2-1BAD-0A35-0EC5-2A21E06550A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1" name="标题 10">
            <a:extLst>
              <a:ext uri="{FF2B5EF4-FFF2-40B4-BE49-F238E27FC236}">
                <a16:creationId xmlns:a16="http://schemas.microsoft.com/office/drawing/2014/main" id="{7844B835-FF58-9742-BCA9-527B692C4A2A}"/>
              </a:ext>
            </a:extLst>
          </p:cNvPr>
          <p:cNvSpPr>
            <a:spLocks noGrp="1"/>
          </p:cNvSpPr>
          <p:nvPr>
            <p:ph type="title"/>
          </p:nvPr>
        </p:nvSpPr>
        <p:spPr>
          <a:xfrm>
            <a:off x="532216" y="115527"/>
            <a:ext cx="11288309" cy="726700"/>
          </a:xfrm>
        </p:spPr>
        <p:txBody>
          <a:bodyPr vert="horz"/>
          <a:lstStyle/>
          <a:p>
            <a:pPr algn="l"/>
            <a:r>
              <a:rPr lang="zh-CN" altLang="en-US" sz="2000" dirty="0"/>
              <a:t>基础及小型临床研究已进行相关探索，表明地舒单抗对原发灶治疗或有潜在的协同增效</a:t>
            </a:r>
          </a:p>
        </p:txBody>
      </p:sp>
      <p:sp>
        <p:nvSpPr>
          <p:cNvPr id="52" name="矩形: 圆角 51">
            <a:extLst>
              <a:ext uri="{FF2B5EF4-FFF2-40B4-BE49-F238E27FC236}">
                <a16:creationId xmlns:a16="http://schemas.microsoft.com/office/drawing/2014/main" id="{C8759ACD-1B4A-4B55-E021-8539E547A1E4}"/>
              </a:ext>
            </a:extLst>
          </p:cNvPr>
          <p:cNvSpPr/>
          <p:nvPr/>
        </p:nvSpPr>
        <p:spPr>
          <a:xfrm>
            <a:off x="371274" y="2328611"/>
            <a:ext cx="3448451" cy="2568001"/>
          </a:xfrm>
          <a:prstGeom prst="roundRect">
            <a:avLst>
              <a:gd name="adj" fmla="val 1782"/>
            </a:avLst>
          </a:prstGeom>
          <a:solidFill>
            <a:schemeClr val="lt1"/>
          </a:solidFill>
          <a:ln w="9525" cap="rnd">
            <a:gradFill>
              <a:gsLst>
                <a:gs pos="100000">
                  <a:schemeClr val="accent1"/>
                </a:gs>
                <a:gs pos="0">
                  <a:schemeClr val="accent1">
                    <a:alpha val="0"/>
                  </a:schemeClr>
                </a:gs>
              </a:gsLst>
              <a:lin ang="5400000" scaled="1"/>
            </a:gradFill>
            <a:round/>
          </a:ln>
          <a:effectLst>
            <a:outerShdw blurRad="63500" algn="ctr"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5" name="文本框 54">
            <a:extLst>
              <a:ext uri="{FF2B5EF4-FFF2-40B4-BE49-F238E27FC236}">
                <a16:creationId xmlns:a16="http://schemas.microsoft.com/office/drawing/2014/main" id="{8CD1B1DE-ACC4-DCFB-BD10-744650B3F942}"/>
              </a:ext>
            </a:extLst>
          </p:cNvPr>
          <p:cNvSpPr txBox="1"/>
          <p:nvPr/>
        </p:nvSpPr>
        <p:spPr>
          <a:xfrm>
            <a:off x="745581" y="2677188"/>
            <a:ext cx="2974668" cy="1452321"/>
          </a:xfrm>
          <a:prstGeom prst="rect">
            <a:avLst/>
          </a:prstGeom>
          <a:noFill/>
        </p:spPr>
        <p:txBody>
          <a:bodyPr wrap="square" lIns="0" tIns="0" rIns="0" bIns="0" rtlCol="0" anchor="ctr" anchorCtr="0">
            <a:spAutoFit/>
          </a:bodyPr>
          <a:lstStyle/>
          <a:p>
            <a:pPr algn="just">
              <a:lnSpc>
                <a:spcPct val="120000"/>
              </a:lnSpc>
            </a:pPr>
            <a:r>
              <a:rPr lang="en-US" altLang="zh-CN" sz="1600" dirty="0">
                <a:latin typeface="+mn-ea"/>
              </a:rPr>
              <a:t>RANKL-IFN</a:t>
            </a:r>
            <a:r>
              <a:rPr lang="zh-CN" altLang="en-US" sz="1600" dirty="0">
                <a:latin typeface="+mn-ea"/>
              </a:rPr>
              <a:t>通路与</a:t>
            </a:r>
            <a:r>
              <a:rPr lang="en-US" altLang="zh-CN" sz="1600" dirty="0">
                <a:latin typeface="+mn-ea"/>
              </a:rPr>
              <a:t>CDK4/6</a:t>
            </a:r>
            <a:r>
              <a:rPr lang="zh-CN" altLang="en-US" sz="1600" dirty="0">
                <a:latin typeface="+mn-ea"/>
              </a:rPr>
              <a:t>抑制剂耐药发生相关</a:t>
            </a:r>
            <a:endParaRPr lang="en-US" altLang="zh-CN" sz="1600" dirty="0">
              <a:latin typeface="+mn-ea"/>
            </a:endParaRPr>
          </a:p>
          <a:p>
            <a:pPr algn="just">
              <a:lnSpc>
                <a:spcPct val="120000"/>
              </a:lnSpc>
            </a:pPr>
            <a:endParaRPr lang="en-US" altLang="zh-CN" sz="1600" dirty="0">
              <a:latin typeface="+mn-ea"/>
            </a:endParaRPr>
          </a:p>
          <a:p>
            <a:pPr algn="just">
              <a:lnSpc>
                <a:spcPct val="120000"/>
              </a:lnSpc>
            </a:pPr>
            <a:r>
              <a:rPr lang="zh-CN" altLang="en-US" sz="1600" dirty="0">
                <a:latin typeface="+mn-ea"/>
              </a:rPr>
              <a:t>地舒单抗联合治疗或可克服</a:t>
            </a:r>
            <a:r>
              <a:rPr lang="en-US" altLang="zh-CN" sz="1600" dirty="0">
                <a:latin typeface="+mn-ea"/>
              </a:rPr>
              <a:t>CDK4/6i</a:t>
            </a:r>
            <a:r>
              <a:rPr lang="zh-CN" altLang="en-US" sz="1600" dirty="0">
                <a:latin typeface="+mn-ea"/>
              </a:rPr>
              <a:t>耐药</a:t>
            </a:r>
            <a:r>
              <a:rPr lang="en-US" altLang="zh-CN" sz="1600" baseline="30000" dirty="0">
                <a:latin typeface="+mn-ea"/>
              </a:rPr>
              <a:t>1-2</a:t>
            </a:r>
            <a:endParaRPr lang="zh-CN" altLang="en-US" sz="1600" dirty="0">
              <a:latin typeface="+mn-ea"/>
            </a:endParaRPr>
          </a:p>
        </p:txBody>
      </p:sp>
      <p:sp>
        <p:nvSpPr>
          <p:cNvPr id="53" name="矩形: 圆角 52">
            <a:extLst>
              <a:ext uri="{FF2B5EF4-FFF2-40B4-BE49-F238E27FC236}">
                <a16:creationId xmlns:a16="http://schemas.microsoft.com/office/drawing/2014/main" id="{AA560BB0-8EE2-8325-46F4-9BF1138E568E}"/>
              </a:ext>
            </a:extLst>
          </p:cNvPr>
          <p:cNvSpPr/>
          <p:nvPr/>
        </p:nvSpPr>
        <p:spPr>
          <a:xfrm>
            <a:off x="4371975" y="2328611"/>
            <a:ext cx="3448451" cy="2568001"/>
          </a:xfrm>
          <a:prstGeom prst="roundRect">
            <a:avLst>
              <a:gd name="adj" fmla="val 1782"/>
            </a:avLst>
          </a:prstGeom>
          <a:solidFill>
            <a:schemeClr val="lt1"/>
          </a:solidFill>
          <a:ln w="9525" cap="rnd">
            <a:gradFill>
              <a:gsLst>
                <a:gs pos="100000">
                  <a:schemeClr val="accent1"/>
                </a:gs>
                <a:gs pos="0">
                  <a:schemeClr val="accent1">
                    <a:alpha val="0"/>
                  </a:schemeClr>
                </a:gs>
              </a:gsLst>
              <a:lin ang="5400000" scaled="1"/>
            </a:gradFill>
            <a:round/>
          </a:ln>
          <a:effectLst>
            <a:outerShdw blurRad="63500" algn="ctr"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6" name="文本框 55">
            <a:extLst>
              <a:ext uri="{FF2B5EF4-FFF2-40B4-BE49-F238E27FC236}">
                <a16:creationId xmlns:a16="http://schemas.microsoft.com/office/drawing/2014/main" id="{B53018D2-7896-6195-A5B8-5FFD243CF289}"/>
              </a:ext>
            </a:extLst>
          </p:cNvPr>
          <p:cNvSpPr txBox="1"/>
          <p:nvPr/>
        </p:nvSpPr>
        <p:spPr>
          <a:xfrm>
            <a:off x="4689693" y="2678286"/>
            <a:ext cx="3015477" cy="1784719"/>
          </a:xfrm>
          <a:prstGeom prst="rect">
            <a:avLst/>
          </a:prstGeom>
          <a:noFill/>
        </p:spPr>
        <p:txBody>
          <a:bodyPr wrap="square" lIns="0" tIns="0" rIns="0" bIns="0" rtlCol="0" anchor="ctr" anchorCtr="0">
            <a:spAutoFit/>
          </a:bodyPr>
          <a:lstStyle/>
          <a:p>
            <a:pPr algn="just">
              <a:lnSpc>
                <a:spcPct val="120000"/>
              </a:lnSpc>
            </a:pPr>
            <a:r>
              <a:rPr lang="en-US" altLang="zh-CN" sz="1600" dirty="0">
                <a:latin typeface="+mn-ea"/>
              </a:rPr>
              <a:t>RANKL</a:t>
            </a:r>
            <a:r>
              <a:rPr lang="zh-CN" altLang="en-US" sz="1600" dirty="0">
                <a:latin typeface="+mn-ea"/>
              </a:rPr>
              <a:t>通路过度激活可能导致</a:t>
            </a:r>
            <a:r>
              <a:rPr lang="en-US" altLang="zh-CN" sz="1600" dirty="0">
                <a:latin typeface="+mn-ea"/>
              </a:rPr>
              <a:t>HER2</a:t>
            </a:r>
            <a:r>
              <a:rPr lang="en-US" altLang="zh-CN" baseline="30000" dirty="0">
                <a:latin typeface="+mn-ea"/>
              </a:rPr>
              <a:t>+</a:t>
            </a:r>
            <a:r>
              <a:rPr lang="zh-CN" altLang="en-US" sz="1600" dirty="0">
                <a:latin typeface="+mn-ea"/>
              </a:rPr>
              <a:t>耐药</a:t>
            </a:r>
            <a:endParaRPr lang="en-US" altLang="zh-CN" sz="1600" dirty="0">
              <a:latin typeface="+mn-ea"/>
            </a:endParaRPr>
          </a:p>
          <a:p>
            <a:pPr algn="just">
              <a:lnSpc>
                <a:spcPct val="120000"/>
              </a:lnSpc>
            </a:pPr>
            <a:endParaRPr lang="en-US" altLang="zh-CN" dirty="0">
              <a:latin typeface="+mn-ea"/>
            </a:endParaRPr>
          </a:p>
          <a:p>
            <a:pPr algn="just">
              <a:lnSpc>
                <a:spcPct val="120000"/>
              </a:lnSpc>
            </a:pPr>
            <a:r>
              <a:rPr lang="zh-CN" altLang="en-US" sz="1600" dirty="0">
                <a:latin typeface="+mn-ea"/>
              </a:rPr>
              <a:t>地舒单抗源头抑制</a:t>
            </a:r>
            <a:r>
              <a:rPr lang="en-US" altLang="zh-CN" sz="1600" dirty="0">
                <a:latin typeface="+mn-ea"/>
              </a:rPr>
              <a:t>RANKL</a:t>
            </a:r>
            <a:r>
              <a:rPr lang="zh-CN" altLang="en-US" sz="1600" dirty="0">
                <a:latin typeface="+mn-ea"/>
              </a:rPr>
              <a:t>，对</a:t>
            </a:r>
            <a:r>
              <a:rPr lang="en-US" altLang="zh-CN" sz="1600" dirty="0">
                <a:latin typeface="+mn-ea"/>
              </a:rPr>
              <a:t>HER2</a:t>
            </a:r>
            <a:r>
              <a:rPr lang="en-US" altLang="zh-CN" sz="1600" baseline="30000" dirty="0">
                <a:latin typeface="+mn-ea"/>
              </a:rPr>
              <a:t>+ </a:t>
            </a:r>
            <a:r>
              <a:rPr lang="zh-CN" altLang="en-US" sz="1600" dirty="0">
                <a:latin typeface="+mn-ea"/>
              </a:rPr>
              <a:t>治疗可能存在潜在协同作用</a:t>
            </a:r>
            <a:r>
              <a:rPr lang="en-US" altLang="zh-CN" sz="1600" baseline="30000" dirty="0">
                <a:latin typeface="+mn-ea"/>
              </a:rPr>
              <a:t>3-4</a:t>
            </a:r>
            <a:endParaRPr lang="zh-CN" altLang="en-US" sz="1600" baseline="30000" dirty="0">
              <a:latin typeface="+mn-ea"/>
            </a:endParaRPr>
          </a:p>
        </p:txBody>
      </p:sp>
      <p:sp>
        <p:nvSpPr>
          <p:cNvPr id="60" name="任意多边形: 形状 59">
            <a:extLst>
              <a:ext uri="{FF2B5EF4-FFF2-40B4-BE49-F238E27FC236}">
                <a16:creationId xmlns:a16="http://schemas.microsoft.com/office/drawing/2014/main" id="{8DF3FCAF-7C07-6BF3-24BC-92682798B104}"/>
              </a:ext>
            </a:extLst>
          </p:cNvPr>
          <p:cNvSpPr/>
          <p:nvPr/>
        </p:nvSpPr>
        <p:spPr>
          <a:xfrm>
            <a:off x="4383849" y="3861562"/>
            <a:ext cx="3448453" cy="1035050"/>
          </a:xfrm>
          <a:custGeom>
            <a:avLst/>
            <a:gdLst>
              <a:gd name="connsiteX0" fmla="*/ 4234736 w 8115305"/>
              <a:gd name="connsiteY0" fmla="*/ 3069959 h 3192694"/>
              <a:gd name="connsiteX1" fmla="*/ 4243983 w 8115305"/>
              <a:gd name="connsiteY1" fmla="*/ 3070105 h 3192694"/>
              <a:gd name="connsiteX2" fmla="*/ 4304644 w 8115305"/>
              <a:gd name="connsiteY2" fmla="*/ 3132937 h 3192694"/>
              <a:gd name="connsiteX3" fmla="*/ 4245983 w 8115305"/>
              <a:gd name="connsiteY3" fmla="*/ 3192694 h 3192694"/>
              <a:gd name="connsiteX4" fmla="*/ 4244707 w 8115305"/>
              <a:gd name="connsiteY4" fmla="*/ 3192694 h 3192694"/>
              <a:gd name="connsiteX5" fmla="*/ 4179158 w 8115305"/>
              <a:gd name="connsiteY5" fmla="*/ 3132937 h 3192694"/>
              <a:gd name="connsiteX6" fmla="*/ 4234736 w 8115305"/>
              <a:gd name="connsiteY6" fmla="*/ 3069959 h 3192694"/>
              <a:gd name="connsiteX7" fmla="*/ 3636106 w 8115305"/>
              <a:gd name="connsiteY7" fmla="*/ 3007634 h 3192694"/>
              <a:gd name="connsiteX8" fmla="*/ 3692089 w 8115305"/>
              <a:gd name="connsiteY8" fmla="*/ 3052849 h 3192694"/>
              <a:gd name="connsiteX9" fmla="*/ 3692239 w 8115305"/>
              <a:gd name="connsiteY9" fmla="*/ 3061957 h 3192694"/>
              <a:gd name="connsiteX10" fmla="*/ 3624337 w 8115305"/>
              <a:gd name="connsiteY10" fmla="*/ 3130405 h 3192694"/>
              <a:gd name="connsiteX11" fmla="*/ 3563624 w 8115305"/>
              <a:gd name="connsiteY11" fmla="*/ 3086312 h 3192694"/>
              <a:gd name="connsiteX12" fmla="*/ 3563675 w 8115305"/>
              <a:gd name="connsiteY12" fmla="*/ 3069381 h 3192694"/>
              <a:gd name="connsiteX13" fmla="*/ 3636106 w 8115305"/>
              <a:gd name="connsiteY13" fmla="*/ 3007634 h 3192694"/>
              <a:gd name="connsiteX14" fmla="*/ 3062089 w 8115305"/>
              <a:gd name="connsiteY14" fmla="*/ 2969970 h 3192694"/>
              <a:gd name="connsiteX15" fmla="*/ 3111357 w 8115305"/>
              <a:gd name="connsiteY15" fmla="*/ 3009227 h 3192694"/>
              <a:gd name="connsiteX16" fmla="*/ 3110798 w 8115305"/>
              <a:gd name="connsiteY16" fmla="*/ 3022844 h 3192694"/>
              <a:gd name="connsiteX17" fmla="*/ 3039999 w 8115305"/>
              <a:gd name="connsiteY17" fmla="*/ 3086947 h 3192694"/>
              <a:gd name="connsiteX18" fmla="*/ 2986109 w 8115305"/>
              <a:gd name="connsiteY18" fmla="*/ 3051437 h 3192694"/>
              <a:gd name="connsiteX19" fmla="*/ 2987666 w 8115305"/>
              <a:gd name="connsiteY19" fmla="*/ 3027371 h 3192694"/>
              <a:gd name="connsiteX20" fmla="*/ 3062089 w 8115305"/>
              <a:gd name="connsiteY20" fmla="*/ 2969970 h 3192694"/>
              <a:gd name="connsiteX21" fmla="*/ 2514513 w 8115305"/>
              <a:gd name="connsiteY21" fmla="*/ 2932123 h 3192694"/>
              <a:gd name="connsiteX22" fmla="*/ 2540768 w 8115305"/>
              <a:gd name="connsiteY22" fmla="*/ 2992965 h 3192694"/>
              <a:gd name="connsiteX23" fmla="*/ 2454575 w 8115305"/>
              <a:gd name="connsiteY23" fmla="*/ 3046203 h 3192694"/>
              <a:gd name="connsiteX24" fmla="*/ 2427052 w 8115305"/>
              <a:gd name="connsiteY24" fmla="*/ 2978659 h 3192694"/>
              <a:gd name="connsiteX25" fmla="*/ 2514513 w 8115305"/>
              <a:gd name="connsiteY25" fmla="*/ 2932123 h 3192694"/>
              <a:gd name="connsiteX26" fmla="*/ 6417275 w 8115305"/>
              <a:gd name="connsiteY26" fmla="*/ 2735474 h 3192694"/>
              <a:gd name="connsiteX27" fmla="*/ 6515600 w 8115305"/>
              <a:gd name="connsiteY27" fmla="*/ 2785632 h 3192694"/>
              <a:gd name="connsiteX28" fmla="*/ 6494052 w 8115305"/>
              <a:gd name="connsiteY28" fmla="*/ 2839955 h 3192694"/>
              <a:gd name="connsiteX29" fmla="*/ 6396270 w 8115305"/>
              <a:gd name="connsiteY29" fmla="*/ 2783098 h 3192694"/>
              <a:gd name="connsiteX30" fmla="*/ 6417275 w 8115305"/>
              <a:gd name="connsiteY30" fmla="*/ 2735474 h 3192694"/>
              <a:gd name="connsiteX31" fmla="*/ 5858834 w 8115305"/>
              <a:gd name="connsiteY31" fmla="*/ 2681512 h 3192694"/>
              <a:gd name="connsiteX32" fmla="*/ 5945932 w 8115305"/>
              <a:gd name="connsiteY32" fmla="*/ 2734569 h 3192694"/>
              <a:gd name="connsiteX33" fmla="*/ 5911889 w 8115305"/>
              <a:gd name="connsiteY33" fmla="*/ 2790702 h 3192694"/>
              <a:gd name="connsiteX34" fmla="*/ 5823343 w 8115305"/>
              <a:gd name="connsiteY34" fmla="*/ 2736379 h 3192694"/>
              <a:gd name="connsiteX35" fmla="*/ 5858834 w 8115305"/>
              <a:gd name="connsiteY35" fmla="*/ 2681512 h 3192694"/>
              <a:gd name="connsiteX36" fmla="*/ 5293689 w 8115305"/>
              <a:gd name="connsiteY36" fmla="*/ 2641494 h 3192694"/>
              <a:gd name="connsiteX37" fmla="*/ 5388030 w 8115305"/>
              <a:gd name="connsiteY37" fmla="*/ 2704872 h 3192694"/>
              <a:gd name="connsiteX38" fmla="*/ 5353643 w 8115305"/>
              <a:gd name="connsiteY38" fmla="*/ 2763376 h 3192694"/>
              <a:gd name="connsiteX39" fmla="*/ 5333707 w 8115305"/>
              <a:gd name="connsiteY39" fmla="*/ 2764266 h 3192694"/>
              <a:gd name="connsiteX40" fmla="*/ 5243168 w 8115305"/>
              <a:gd name="connsiteY40" fmla="*/ 2694551 h 3192694"/>
              <a:gd name="connsiteX41" fmla="*/ 5284927 w 8115305"/>
              <a:gd name="connsiteY41" fmla="*/ 2641709 h 3192694"/>
              <a:gd name="connsiteX42" fmla="*/ 5293689 w 8115305"/>
              <a:gd name="connsiteY42" fmla="*/ 2641494 h 3192694"/>
              <a:gd name="connsiteX43" fmla="*/ 4759512 w 8115305"/>
              <a:gd name="connsiteY43" fmla="*/ 2591153 h 3192694"/>
              <a:gd name="connsiteX44" fmla="*/ 4849327 w 8115305"/>
              <a:gd name="connsiteY44" fmla="*/ 2654892 h 3192694"/>
              <a:gd name="connsiteX45" fmla="*/ 4792650 w 8115305"/>
              <a:gd name="connsiteY45" fmla="*/ 2717366 h 3192694"/>
              <a:gd name="connsiteX46" fmla="*/ 4702111 w 8115305"/>
              <a:gd name="connsiteY46" fmla="*/ 2651271 h 3192694"/>
              <a:gd name="connsiteX47" fmla="*/ 4759512 w 8115305"/>
              <a:gd name="connsiteY47" fmla="*/ 2591153 h 3192694"/>
              <a:gd name="connsiteX48" fmla="*/ 4245432 w 8115305"/>
              <a:gd name="connsiteY48" fmla="*/ 2559828 h 3192694"/>
              <a:gd name="connsiteX49" fmla="*/ 4324925 w 8115305"/>
              <a:gd name="connsiteY49" fmla="*/ 2621938 h 3192694"/>
              <a:gd name="connsiteX50" fmla="*/ 4252494 w 8115305"/>
              <a:gd name="connsiteY50" fmla="*/ 2685496 h 3192694"/>
              <a:gd name="connsiteX51" fmla="*/ 4177346 w 8115305"/>
              <a:gd name="connsiteY51" fmla="*/ 2624835 h 3192694"/>
              <a:gd name="connsiteX52" fmla="*/ 4245432 w 8115305"/>
              <a:gd name="connsiteY52" fmla="*/ 2559828 h 3192694"/>
              <a:gd name="connsiteX53" fmla="*/ 3742036 w 8115305"/>
              <a:gd name="connsiteY53" fmla="*/ 2514196 h 3192694"/>
              <a:gd name="connsiteX54" fmla="*/ 3812295 w 8115305"/>
              <a:gd name="connsiteY54" fmla="*/ 2573589 h 3192694"/>
              <a:gd name="connsiteX55" fmla="*/ 3733525 w 8115305"/>
              <a:gd name="connsiteY55" fmla="*/ 2638416 h 3192694"/>
              <a:gd name="connsiteX56" fmla="*/ 3663267 w 8115305"/>
              <a:gd name="connsiteY56" fmla="*/ 2576486 h 3192694"/>
              <a:gd name="connsiteX57" fmla="*/ 3742036 w 8115305"/>
              <a:gd name="connsiteY57" fmla="*/ 2514196 h 3192694"/>
              <a:gd name="connsiteX58" fmla="*/ 3249687 w 8115305"/>
              <a:gd name="connsiteY58" fmla="*/ 2485950 h 3192694"/>
              <a:gd name="connsiteX59" fmla="*/ 3309805 w 8115305"/>
              <a:gd name="connsiteY59" fmla="*/ 2544256 h 3192694"/>
              <a:gd name="connsiteX60" fmla="*/ 3221619 w 8115305"/>
              <a:gd name="connsiteY60" fmla="*/ 2607815 h 3192694"/>
              <a:gd name="connsiteX61" fmla="*/ 3161865 w 8115305"/>
              <a:gd name="connsiteY61" fmla="*/ 2547154 h 3192694"/>
              <a:gd name="connsiteX62" fmla="*/ 3249687 w 8115305"/>
              <a:gd name="connsiteY62" fmla="*/ 2485950 h 3192694"/>
              <a:gd name="connsiteX63" fmla="*/ 2772383 w 8115305"/>
              <a:gd name="connsiteY63" fmla="*/ 2443758 h 3192694"/>
              <a:gd name="connsiteX64" fmla="*/ 2820550 w 8115305"/>
              <a:gd name="connsiteY64" fmla="*/ 2501702 h 3192694"/>
              <a:gd name="connsiteX65" fmla="*/ 2721318 w 8115305"/>
              <a:gd name="connsiteY65" fmla="*/ 2560191 h 3192694"/>
              <a:gd name="connsiteX66" fmla="*/ 2676955 w 8115305"/>
              <a:gd name="connsiteY66" fmla="*/ 2503695 h 3192694"/>
              <a:gd name="connsiteX67" fmla="*/ 2772383 w 8115305"/>
              <a:gd name="connsiteY67" fmla="*/ 2443758 h 3192694"/>
              <a:gd name="connsiteX68" fmla="*/ 2285460 w 8115305"/>
              <a:gd name="connsiteY68" fmla="*/ 2416958 h 3192694"/>
              <a:gd name="connsiteX69" fmla="*/ 2321674 w 8115305"/>
              <a:gd name="connsiteY69" fmla="*/ 2470196 h 3192694"/>
              <a:gd name="connsiteX70" fmla="*/ 2215381 w 8115305"/>
              <a:gd name="connsiteY70" fmla="*/ 2529407 h 3192694"/>
              <a:gd name="connsiteX71" fmla="*/ 2180251 w 8115305"/>
              <a:gd name="connsiteY71" fmla="*/ 2473998 h 3192694"/>
              <a:gd name="connsiteX72" fmla="*/ 2285460 w 8115305"/>
              <a:gd name="connsiteY72" fmla="*/ 2416958 h 3192694"/>
              <a:gd name="connsiteX73" fmla="*/ 1830592 w 8115305"/>
              <a:gd name="connsiteY73" fmla="*/ 2376760 h 3192694"/>
              <a:gd name="connsiteX74" fmla="*/ 1857029 w 8115305"/>
              <a:gd name="connsiteY74" fmla="*/ 2429454 h 3192694"/>
              <a:gd name="connsiteX75" fmla="*/ 1751460 w 8115305"/>
              <a:gd name="connsiteY75" fmla="*/ 2483777 h 3192694"/>
              <a:gd name="connsiteX76" fmla="*/ 1724660 w 8115305"/>
              <a:gd name="connsiteY76" fmla="*/ 2426376 h 3192694"/>
              <a:gd name="connsiteX77" fmla="*/ 1830592 w 8115305"/>
              <a:gd name="connsiteY77" fmla="*/ 2376760 h 3192694"/>
              <a:gd name="connsiteX78" fmla="*/ 7166577 w 8115305"/>
              <a:gd name="connsiteY78" fmla="*/ 2374043 h 3192694"/>
              <a:gd name="connsiteX79" fmla="*/ 7265083 w 8115305"/>
              <a:gd name="connsiteY79" fmla="*/ 2417321 h 3192694"/>
              <a:gd name="connsiteX80" fmla="*/ 7254580 w 8115305"/>
              <a:gd name="connsiteY80" fmla="*/ 2459511 h 3192694"/>
              <a:gd name="connsiteX81" fmla="*/ 7154988 w 8115305"/>
              <a:gd name="connsiteY81" fmla="*/ 2414967 h 3192694"/>
              <a:gd name="connsiteX82" fmla="*/ 7166577 w 8115305"/>
              <a:gd name="connsiteY82" fmla="*/ 2374043 h 3192694"/>
              <a:gd name="connsiteX83" fmla="*/ 1372644 w 8115305"/>
              <a:gd name="connsiteY83" fmla="*/ 2354307 h 3192694"/>
              <a:gd name="connsiteX84" fmla="*/ 1390751 w 8115305"/>
              <a:gd name="connsiteY84" fmla="*/ 2400843 h 3192694"/>
              <a:gd name="connsiteX85" fmla="*/ 1278120 w 8115305"/>
              <a:gd name="connsiteY85" fmla="*/ 2451726 h 3192694"/>
              <a:gd name="connsiteX86" fmla="*/ 1268342 w 8115305"/>
              <a:gd name="connsiteY86" fmla="*/ 2400119 h 3192694"/>
              <a:gd name="connsiteX87" fmla="*/ 1372644 w 8115305"/>
              <a:gd name="connsiteY87" fmla="*/ 2354307 h 3192694"/>
              <a:gd name="connsiteX88" fmla="*/ 6638192 w 8115305"/>
              <a:gd name="connsiteY88" fmla="*/ 2339640 h 3192694"/>
              <a:gd name="connsiteX89" fmla="*/ 6748287 w 8115305"/>
              <a:gd name="connsiteY89" fmla="*/ 2389074 h 3192694"/>
              <a:gd name="connsiteX90" fmla="*/ 6728006 w 8115305"/>
              <a:gd name="connsiteY90" fmla="*/ 2440138 h 3192694"/>
              <a:gd name="connsiteX91" fmla="*/ 6617730 w 8115305"/>
              <a:gd name="connsiteY91" fmla="*/ 2385815 h 3192694"/>
              <a:gd name="connsiteX92" fmla="*/ 6638192 w 8115305"/>
              <a:gd name="connsiteY92" fmla="*/ 2339640 h 3192694"/>
              <a:gd name="connsiteX93" fmla="*/ 938235 w 8115305"/>
              <a:gd name="connsiteY93" fmla="*/ 2321713 h 3192694"/>
              <a:gd name="connsiteX94" fmla="*/ 939684 w 8115305"/>
              <a:gd name="connsiteY94" fmla="*/ 2365535 h 3192694"/>
              <a:gd name="connsiteX95" fmla="*/ 840995 w 8115305"/>
              <a:gd name="connsiteY95" fmla="*/ 2404104 h 3192694"/>
              <a:gd name="connsiteX96" fmla="*/ 840995 w 8115305"/>
              <a:gd name="connsiteY96" fmla="*/ 2359377 h 3192694"/>
              <a:gd name="connsiteX97" fmla="*/ 938235 w 8115305"/>
              <a:gd name="connsiteY97" fmla="*/ 2321713 h 3192694"/>
              <a:gd name="connsiteX98" fmla="*/ 6137149 w 8115305"/>
              <a:gd name="connsiteY98" fmla="*/ 2295999 h 3192694"/>
              <a:gd name="connsiteX99" fmla="*/ 6244347 w 8115305"/>
              <a:gd name="connsiteY99" fmla="*/ 2348873 h 3192694"/>
              <a:gd name="connsiteX100" fmla="*/ 6216099 w 8115305"/>
              <a:gd name="connsiteY100" fmla="*/ 2403197 h 3192694"/>
              <a:gd name="connsiteX101" fmla="*/ 6107453 w 8115305"/>
              <a:gd name="connsiteY101" fmla="*/ 2348873 h 3192694"/>
              <a:gd name="connsiteX102" fmla="*/ 6137149 w 8115305"/>
              <a:gd name="connsiteY102" fmla="*/ 2295999 h 3192694"/>
              <a:gd name="connsiteX103" fmla="*/ 5654577 w 8115305"/>
              <a:gd name="connsiteY103" fmla="*/ 2269199 h 3192694"/>
              <a:gd name="connsiteX104" fmla="*/ 5759241 w 8115305"/>
              <a:gd name="connsiteY104" fmla="*/ 2323161 h 3192694"/>
              <a:gd name="connsiteX105" fmla="*/ 5717774 w 8115305"/>
              <a:gd name="connsiteY105" fmla="*/ 2379294 h 3192694"/>
              <a:gd name="connsiteX106" fmla="*/ 5614379 w 8115305"/>
              <a:gd name="connsiteY106" fmla="*/ 2320264 h 3192694"/>
              <a:gd name="connsiteX107" fmla="*/ 5654577 w 8115305"/>
              <a:gd name="connsiteY107" fmla="*/ 2269199 h 3192694"/>
              <a:gd name="connsiteX108" fmla="*/ 5185950 w 8115305"/>
              <a:gd name="connsiteY108" fmla="*/ 2238598 h 3192694"/>
              <a:gd name="connsiteX109" fmla="*/ 5289163 w 8115305"/>
              <a:gd name="connsiteY109" fmla="*/ 2299984 h 3192694"/>
              <a:gd name="connsiteX110" fmla="*/ 5231762 w 8115305"/>
              <a:gd name="connsiteY110" fmla="*/ 2360645 h 3192694"/>
              <a:gd name="connsiteX111" fmla="*/ 5127642 w 8115305"/>
              <a:gd name="connsiteY111" fmla="*/ 2296723 h 3192694"/>
              <a:gd name="connsiteX112" fmla="*/ 5185950 w 8115305"/>
              <a:gd name="connsiteY112" fmla="*/ 2238598 h 3192694"/>
              <a:gd name="connsiteX113" fmla="*/ 4724020 w 8115305"/>
              <a:gd name="connsiteY113" fmla="*/ 2200570 h 3192694"/>
              <a:gd name="connsiteX114" fmla="*/ 4814559 w 8115305"/>
              <a:gd name="connsiteY114" fmla="*/ 2259059 h 3192694"/>
              <a:gd name="connsiteX115" fmla="*/ 4749554 w 8115305"/>
              <a:gd name="connsiteY115" fmla="*/ 2322798 h 3192694"/>
              <a:gd name="connsiteX116" fmla="*/ 4652857 w 8115305"/>
              <a:gd name="connsiteY116" fmla="*/ 2258515 h 3192694"/>
              <a:gd name="connsiteX117" fmla="*/ 4724020 w 8115305"/>
              <a:gd name="connsiteY117" fmla="*/ 2200570 h 3192694"/>
              <a:gd name="connsiteX118" fmla="*/ 4268610 w 8115305"/>
              <a:gd name="connsiteY118" fmla="*/ 2176668 h 3192694"/>
              <a:gd name="connsiteX119" fmla="*/ 4355164 w 8115305"/>
              <a:gd name="connsiteY119" fmla="*/ 2235880 h 3192694"/>
              <a:gd name="connsiteX120" fmla="*/ 4279111 w 8115305"/>
              <a:gd name="connsiteY120" fmla="*/ 2297808 h 3192694"/>
              <a:gd name="connsiteX121" fmla="*/ 4192377 w 8115305"/>
              <a:gd name="connsiteY121" fmla="*/ 2236061 h 3192694"/>
              <a:gd name="connsiteX122" fmla="*/ 4268610 w 8115305"/>
              <a:gd name="connsiteY122" fmla="*/ 2176668 h 3192694"/>
              <a:gd name="connsiteX123" fmla="*/ 3815916 w 8115305"/>
              <a:gd name="connsiteY123" fmla="*/ 2141540 h 3192694"/>
              <a:gd name="connsiteX124" fmla="*/ 3887079 w 8115305"/>
              <a:gd name="connsiteY124" fmla="*/ 2202926 h 3192694"/>
              <a:gd name="connsiteX125" fmla="*/ 3798896 w 8115305"/>
              <a:gd name="connsiteY125" fmla="*/ 2261232 h 3192694"/>
              <a:gd name="connsiteX126" fmla="*/ 3725377 w 8115305"/>
              <a:gd name="connsiteY126" fmla="*/ 2194415 h 3192694"/>
              <a:gd name="connsiteX127" fmla="*/ 3815916 w 8115305"/>
              <a:gd name="connsiteY127" fmla="*/ 2141540 h 3192694"/>
              <a:gd name="connsiteX128" fmla="*/ 3375717 w 8115305"/>
              <a:gd name="connsiteY128" fmla="*/ 2118906 h 3192694"/>
              <a:gd name="connsiteX129" fmla="*/ 3443983 w 8115305"/>
              <a:gd name="connsiteY129" fmla="*/ 2173229 h 3192694"/>
              <a:gd name="connsiteX130" fmla="*/ 3345477 w 8115305"/>
              <a:gd name="connsiteY130" fmla="*/ 2235882 h 3192694"/>
              <a:gd name="connsiteX131" fmla="*/ 3282281 w 8115305"/>
              <a:gd name="connsiteY131" fmla="*/ 2175402 h 3192694"/>
              <a:gd name="connsiteX132" fmla="*/ 3375717 w 8115305"/>
              <a:gd name="connsiteY132" fmla="*/ 2118906 h 3192694"/>
              <a:gd name="connsiteX133" fmla="*/ 7761054 w 8115305"/>
              <a:gd name="connsiteY133" fmla="*/ 2097357 h 3192694"/>
              <a:gd name="connsiteX134" fmla="*/ 7856663 w 8115305"/>
              <a:gd name="connsiteY134" fmla="*/ 2128683 h 3192694"/>
              <a:gd name="connsiteX135" fmla="*/ 7862277 w 8115305"/>
              <a:gd name="connsiteY135" fmla="*/ 2164898 h 3192694"/>
              <a:gd name="connsiteX136" fmla="*/ 7765400 w 8115305"/>
              <a:gd name="connsiteY136" fmla="*/ 2130314 h 3192694"/>
              <a:gd name="connsiteX137" fmla="*/ 7761054 w 8115305"/>
              <a:gd name="connsiteY137" fmla="*/ 2097357 h 3192694"/>
              <a:gd name="connsiteX138" fmla="*/ 2955435 w 8115305"/>
              <a:gd name="connsiteY138" fmla="*/ 2086854 h 3192694"/>
              <a:gd name="connsiteX139" fmla="*/ 3009938 w 8115305"/>
              <a:gd name="connsiteY139" fmla="*/ 2143531 h 3192694"/>
              <a:gd name="connsiteX140" fmla="*/ 2906543 w 8115305"/>
              <a:gd name="connsiteY140" fmla="*/ 2200209 h 3192694"/>
              <a:gd name="connsiteX141" fmla="*/ 2852964 w 8115305"/>
              <a:gd name="connsiteY141" fmla="*/ 2141177 h 3192694"/>
              <a:gd name="connsiteX142" fmla="*/ 2955435 w 8115305"/>
              <a:gd name="connsiteY142" fmla="*/ 2086854 h 3192694"/>
              <a:gd name="connsiteX143" fmla="*/ 7293329 w 8115305"/>
              <a:gd name="connsiteY143" fmla="*/ 2068385 h 3192694"/>
              <a:gd name="connsiteX144" fmla="*/ 7403424 w 8115305"/>
              <a:gd name="connsiteY144" fmla="*/ 2107136 h 3192694"/>
              <a:gd name="connsiteX145" fmla="*/ 7399983 w 8115305"/>
              <a:gd name="connsiteY145" fmla="*/ 2150595 h 3192694"/>
              <a:gd name="connsiteX146" fmla="*/ 7295502 w 8115305"/>
              <a:gd name="connsiteY146" fmla="*/ 2113292 h 3192694"/>
              <a:gd name="connsiteX147" fmla="*/ 7293329 w 8115305"/>
              <a:gd name="connsiteY147" fmla="*/ 2068385 h 3192694"/>
              <a:gd name="connsiteX148" fmla="*/ 2535537 w 8115305"/>
              <a:gd name="connsiteY148" fmla="*/ 2065125 h 3192694"/>
              <a:gd name="connsiteX149" fmla="*/ 2581348 w 8115305"/>
              <a:gd name="connsiteY149" fmla="*/ 2121260 h 3192694"/>
              <a:gd name="connsiteX150" fmla="*/ 2468898 w 8115305"/>
              <a:gd name="connsiteY150" fmla="*/ 2175583 h 3192694"/>
              <a:gd name="connsiteX151" fmla="*/ 2430146 w 8115305"/>
              <a:gd name="connsiteY151" fmla="*/ 2115283 h 3192694"/>
              <a:gd name="connsiteX152" fmla="*/ 2535537 w 8115305"/>
              <a:gd name="connsiteY152" fmla="*/ 2065125 h 3192694"/>
              <a:gd name="connsiteX153" fmla="*/ 2132635 w 8115305"/>
              <a:gd name="connsiteY153" fmla="*/ 2034704 h 3192694"/>
              <a:gd name="connsiteX154" fmla="*/ 2170120 w 8115305"/>
              <a:gd name="connsiteY154" fmla="*/ 2084862 h 3192694"/>
              <a:gd name="connsiteX155" fmla="*/ 2052781 w 8115305"/>
              <a:gd name="connsiteY155" fmla="*/ 2141177 h 3192694"/>
              <a:gd name="connsiteX156" fmla="*/ 2016563 w 8115305"/>
              <a:gd name="connsiteY156" fmla="*/ 2089027 h 3192694"/>
              <a:gd name="connsiteX157" fmla="*/ 2132635 w 8115305"/>
              <a:gd name="connsiteY157" fmla="*/ 2034704 h 3192694"/>
              <a:gd name="connsiteX158" fmla="*/ 6833392 w 8115305"/>
              <a:gd name="connsiteY158" fmla="*/ 2031986 h 3192694"/>
              <a:gd name="connsiteX159" fmla="*/ 6942039 w 8115305"/>
              <a:gd name="connsiteY159" fmla="*/ 2075808 h 3192694"/>
              <a:gd name="connsiteX160" fmla="*/ 6923931 w 8115305"/>
              <a:gd name="connsiteY160" fmla="*/ 2121801 h 3192694"/>
              <a:gd name="connsiteX161" fmla="*/ 6815285 w 8115305"/>
              <a:gd name="connsiteY161" fmla="*/ 2076532 h 3192694"/>
              <a:gd name="connsiteX162" fmla="*/ 6833392 w 8115305"/>
              <a:gd name="connsiteY162" fmla="*/ 2031986 h 3192694"/>
              <a:gd name="connsiteX163" fmla="*/ 1711085 w 8115305"/>
              <a:gd name="connsiteY163" fmla="*/ 2017320 h 3192694"/>
              <a:gd name="connsiteX164" fmla="*/ 1737524 w 8115305"/>
              <a:gd name="connsiteY164" fmla="*/ 2064581 h 3192694"/>
              <a:gd name="connsiteX165" fmla="*/ 1625435 w 8115305"/>
              <a:gd name="connsiteY165" fmla="*/ 2114921 h 3192694"/>
              <a:gd name="connsiteX166" fmla="*/ 1594293 w 8115305"/>
              <a:gd name="connsiteY166" fmla="*/ 2068746 h 3192694"/>
              <a:gd name="connsiteX167" fmla="*/ 1711085 w 8115305"/>
              <a:gd name="connsiteY167" fmla="*/ 2017320 h 3192694"/>
              <a:gd name="connsiteX168" fmla="*/ 6383959 w 8115305"/>
              <a:gd name="connsiteY168" fmla="*/ 2006094 h 3192694"/>
              <a:gd name="connsiteX169" fmla="*/ 6501838 w 8115305"/>
              <a:gd name="connsiteY169" fmla="*/ 2054442 h 3192694"/>
              <a:gd name="connsiteX170" fmla="*/ 6483731 w 8115305"/>
              <a:gd name="connsiteY170" fmla="*/ 2105325 h 3192694"/>
              <a:gd name="connsiteX171" fmla="*/ 6362590 w 8115305"/>
              <a:gd name="connsiteY171" fmla="*/ 2057883 h 3192694"/>
              <a:gd name="connsiteX172" fmla="*/ 6383959 w 8115305"/>
              <a:gd name="connsiteY172" fmla="*/ 2006094 h 3192694"/>
              <a:gd name="connsiteX173" fmla="*/ 1317960 w 8115305"/>
              <a:gd name="connsiteY173" fmla="*/ 1992152 h 3192694"/>
              <a:gd name="connsiteX174" fmla="*/ 1336069 w 8115305"/>
              <a:gd name="connsiteY174" fmla="*/ 2033801 h 3192694"/>
              <a:gd name="connsiteX175" fmla="*/ 1228328 w 8115305"/>
              <a:gd name="connsiteY175" fmla="*/ 2077077 h 3192694"/>
              <a:gd name="connsiteX176" fmla="*/ 1212031 w 8115305"/>
              <a:gd name="connsiteY176" fmla="*/ 2034162 h 3192694"/>
              <a:gd name="connsiteX177" fmla="*/ 1317960 w 8115305"/>
              <a:gd name="connsiteY177" fmla="*/ 1992152 h 3192694"/>
              <a:gd name="connsiteX178" fmla="*/ 925203 w 8115305"/>
              <a:gd name="connsiteY178" fmla="*/ 1974044 h 3192694"/>
              <a:gd name="connsiteX179" fmla="*/ 936792 w 8115305"/>
              <a:gd name="connsiteY179" fmla="*/ 2011708 h 3192694"/>
              <a:gd name="connsiteX180" fmla="*/ 824886 w 8115305"/>
              <a:gd name="connsiteY180" fmla="*/ 2053357 h 3192694"/>
              <a:gd name="connsiteX181" fmla="*/ 821808 w 8115305"/>
              <a:gd name="connsiteY181" fmla="*/ 2011889 h 3192694"/>
              <a:gd name="connsiteX182" fmla="*/ 925203 w 8115305"/>
              <a:gd name="connsiteY182" fmla="*/ 1974044 h 3192694"/>
              <a:gd name="connsiteX183" fmla="*/ 5943035 w 8115305"/>
              <a:gd name="connsiteY183" fmla="*/ 1972776 h 3192694"/>
              <a:gd name="connsiteX184" fmla="*/ 6056388 w 8115305"/>
              <a:gd name="connsiteY184" fmla="*/ 2023297 h 3192694"/>
              <a:gd name="connsiteX185" fmla="*/ 6021802 w 8115305"/>
              <a:gd name="connsiteY185" fmla="*/ 2076352 h 3192694"/>
              <a:gd name="connsiteX186" fmla="*/ 5906819 w 8115305"/>
              <a:gd name="connsiteY186" fmla="*/ 2023658 h 3192694"/>
              <a:gd name="connsiteX187" fmla="*/ 5943035 w 8115305"/>
              <a:gd name="connsiteY187" fmla="*/ 1972776 h 3192694"/>
              <a:gd name="connsiteX188" fmla="*/ 5524383 w 8115305"/>
              <a:gd name="connsiteY188" fmla="*/ 1950322 h 3192694"/>
              <a:gd name="connsiteX189" fmla="*/ 5630676 w 8115305"/>
              <a:gd name="connsiteY189" fmla="*/ 2007181 h 3192694"/>
              <a:gd name="connsiteX190" fmla="*/ 5575265 w 8115305"/>
              <a:gd name="connsiteY190" fmla="*/ 2057883 h 3192694"/>
              <a:gd name="connsiteX191" fmla="*/ 5468250 w 8115305"/>
              <a:gd name="connsiteY191" fmla="*/ 1998670 h 3192694"/>
              <a:gd name="connsiteX192" fmla="*/ 5524383 w 8115305"/>
              <a:gd name="connsiteY192" fmla="*/ 1950322 h 3192694"/>
              <a:gd name="connsiteX193" fmla="*/ 546202 w 8115305"/>
              <a:gd name="connsiteY193" fmla="*/ 1950322 h 3192694"/>
              <a:gd name="connsiteX194" fmla="*/ 545115 w 8115305"/>
              <a:gd name="connsiteY194" fmla="*/ 1985089 h 3192694"/>
              <a:gd name="connsiteX195" fmla="*/ 454939 w 8115305"/>
              <a:gd name="connsiteY195" fmla="*/ 2015510 h 3192694"/>
              <a:gd name="connsiteX196" fmla="*/ 457473 w 8115305"/>
              <a:gd name="connsiteY196" fmla="*/ 1979294 h 3192694"/>
              <a:gd name="connsiteX197" fmla="*/ 546202 w 8115305"/>
              <a:gd name="connsiteY197" fmla="*/ 1950322 h 3192694"/>
              <a:gd name="connsiteX198" fmla="*/ 162318 w 8115305"/>
              <a:gd name="connsiteY198" fmla="*/ 1934388 h 3192694"/>
              <a:gd name="connsiteX199" fmla="*/ 163404 w 8115305"/>
              <a:gd name="connsiteY199" fmla="*/ 1961731 h 3192694"/>
              <a:gd name="connsiteX200" fmla="*/ 77030 w 8115305"/>
              <a:gd name="connsiteY200" fmla="*/ 1992152 h 3192694"/>
              <a:gd name="connsiteX201" fmla="*/ 77030 w 8115305"/>
              <a:gd name="connsiteY201" fmla="*/ 1961731 h 3192694"/>
              <a:gd name="connsiteX202" fmla="*/ 162318 w 8115305"/>
              <a:gd name="connsiteY202" fmla="*/ 1934388 h 3192694"/>
              <a:gd name="connsiteX203" fmla="*/ 5080200 w 8115305"/>
              <a:gd name="connsiteY203" fmla="*/ 1916643 h 3192694"/>
              <a:gd name="connsiteX204" fmla="*/ 5188846 w 8115305"/>
              <a:gd name="connsiteY204" fmla="*/ 1970785 h 3192694"/>
              <a:gd name="connsiteX205" fmla="*/ 5134523 w 8115305"/>
              <a:gd name="connsiteY205" fmla="*/ 2031627 h 3192694"/>
              <a:gd name="connsiteX206" fmla="*/ 5019539 w 8115305"/>
              <a:gd name="connsiteY206" fmla="*/ 1972415 h 3192694"/>
              <a:gd name="connsiteX207" fmla="*/ 5080200 w 8115305"/>
              <a:gd name="connsiteY207" fmla="*/ 1916643 h 3192694"/>
              <a:gd name="connsiteX208" fmla="*/ 4671688 w 8115305"/>
              <a:gd name="connsiteY208" fmla="*/ 1896180 h 3192694"/>
              <a:gd name="connsiteX209" fmla="*/ 4774359 w 8115305"/>
              <a:gd name="connsiteY209" fmla="*/ 1953220 h 3192694"/>
              <a:gd name="connsiteX210" fmla="*/ 4701928 w 8115305"/>
              <a:gd name="connsiteY210" fmla="*/ 2012252 h 3192694"/>
              <a:gd name="connsiteX211" fmla="*/ 4601068 w 8115305"/>
              <a:gd name="connsiteY211" fmla="*/ 1950505 h 3192694"/>
              <a:gd name="connsiteX212" fmla="*/ 4671688 w 8115305"/>
              <a:gd name="connsiteY212" fmla="*/ 1896180 h 3192694"/>
              <a:gd name="connsiteX213" fmla="*/ 4280199 w 8115305"/>
              <a:gd name="connsiteY213" fmla="*/ 1867207 h 3192694"/>
              <a:gd name="connsiteX214" fmla="*/ 4363675 w 8115305"/>
              <a:gd name="connsiteY214" fmla="*/ 1928229 h 3192694"/>
              <a:gd name="connsiteX215" fmla="*/ 4276216 w 8115305"/>
              <a:gd name="connsiteY215" fmla="*/ 1982915 h 3192694"/>
              <a:gd name="connsiteX216" fmla="*/ 4189660 w 8115305"/>
              <a:gd name="connsiteY216" fmla="*/ 1921530 h 3192694"/>
              <a:gd name="connsiteX217" fmla="*/ 4280199 w 8115305"/>
              <a:gd name="connsiteY217" fmla="*/ 1867207 h 3192694"/>
              <a:gd name="connsiteX218" fmla="*/ 3878389 w 8115305"/>
              <a:gd name="connsiteY218" fmla="*/ 1849824 h 3192694"/>
              <a:gd name="connsiteX219" fmla="*/ 3959873 w 8115305"/>
              <a:gd name="connsiteY219" fmla="*/ 1905052 h 3192694"/>
              <a:gd name="connsiteX220" fmla="*/ 3871870 w 8115305"/>
              <a:gd name="connsiteY220" fmla="*/ 1962997 h 3192694"/>
              <a:gd name="connsiteX221" fmla="*/ 3787850 w 8115305"/>
              <a:gd name="connsiteY221" fmla="*/ 1903060 h 3192694"/>
              <a:gd name="connsiteX222" fmla="*/ 3878389 w 8115305"/>
              <a:gd name="connsiteY222" fmla="*/ 1849824 h 3192694"/>
              <a:gd name="connsiteX223" fmla="*/ 7838916 w 8115305"/>
              <a:gd name="connsiteY223" fmla="*/ 1838961 h 3192694"/>
              <a:gd name="connsiteX224" fmla="*/ 7926557 w 8115305"/>
              <a:gd name="connsiteY224" fmla="*/ 1867751 h 3192694"/>
              <a:gd name="connsiteX225" fmla="*/ 7926557 w 8115305"/>
              <a:gd name="connsiteY225" fmla="*/ 1897992 h 3192694"/>
              <a:gd name="connsiteX226" fmla="*/ 7837287 w 8115305"/>
              <a:gd name="connsiteY226" fmla="*/ 1868476 h 3192694"/>
              <a:gd name="connsiteX227" fmla="*/ 7838916 w 8115305"/>
              <a:gd name="connsiteY227" fmla="*/ 1838961 h 3192694"/>
              <a:gd name="connsiteX228" fmla="*/ 3488708 w 8115305"/>
              <a:gd name="connsiteY228" fmla="*/ 1823388 h 3192694"/>
              <a:gd name="connsiteX229" fmla="*/ 3564036 w 8115305"/>
              <a:gd name="connsiteY229" fmla="*/ 1879521 h 3192694"/>
              <a:gd name="connsiteX230" fmla="*/ 3465169 w 8115305"/>
              <a:gd name="connsiteY230" fmla="*/ 1934207 h 3192694"/>
              <a:gd name="connsiteX231" fmla="*/ 3392738 w 8115305"/>
              <a:gd name="connsiteY231" fmla="*/ 1877711 h 3192694"/>
              <a:gd name="connsiteX232" fmla="*/ 3488708 w 8115305"/>
              <a:gd name="connsiteY232" fmla="*/ 1823388 h 3192694"/>
              <a:gd name="connsiteX233" fmla="*/ 7411935 w 8115305"/>
              <a:gd name="connsiteY233" fmla="*/ 1814152 h 3192694"/>
              <a:gd name="connsiteX234" fmla="*/ 7520040 w 8115305"/>
              <a:gd name="connsiteY234" fmla="*/ 1851997 h 3192694"/>
              <a:gd name="connsiteX235" fmla="*/ 7507907 w 8115305"/>
              <a:gd name="connsiteY235" fmla="*/ 1886583 h 3192694"/>
              <a:gd name="connsiteX236" fmla="*/ 7405055 w 8115305"/>
              <a:gd name="connsiteY236" fmla="*/ 1850367 h 3192694"/>
              <a:gd name="connsiteX237" fmla="*/ 7411935 w 8115305"/>
              <a:gd name="connsiteY237" fmla="*/ 1814152 h 3192694"/>
              <a:gd name="connsiteX238" fmla="*/ 3095951 w 8115305"/>
              <a:gd name="connsiteY238" fmla="*/ 1805824 h 3192694"/>
              <a:gd name="connsiteX239" fmla="*/ 3160776 w 8115305"/>
              <a:gd name="connsiteY239" fmla="*/ 1857250 h 3192694"/>
              <a:gd name="connsiteX240" fmla="*/ 3058106 w 8115305"/>
              <a:gd name="connsiteY240" fmla="*/ 1914651 h 3192694"/>
              <a:gd name="connsiteX241" fmla="*/ 2991470 w 8115305"/>
              <a:gd name="connsiteY241" fmla="*/ 1858516 h 3192694"/>
              <a:gd name="connsiteX242" fmla="*/ 3095951 w 8115305"/>
              <a:gd name="connsiteY242" fmla="*/ 1805824 h 3192694"/>
              <a:gd name="connsiteX243" fmla="*/ 6991472 w 8115305"/>
              <a:gd name="connsiteY243" fmla="*/ 1791155 h 3192694"/>
              <a:gd name="connsiteX244" fmla="*/ 7110078 w 8115305"/>
              <a:gd name="connsiteY244" fmla="*/ 1830811 h 3192694"/>
              <a:gd name="connsiteX245" fmla="*/ 7100299 w 8115305"/>
              <a:gd name="connsiteY245" fmla="*/ 1874451 h 3192694"/>
              <a:gd name="connsiteX246" fmla="*/ 6980427 w 8115305"/>
              <a:gd name="connsiteY246" fmla="*/ 1831353 h 3192694"/>
              <a:gd name="connsiteX247" fmla="*/ 6991472 w 8115305"/>
              <a:gd name="connsiteY247" fmla="*/ 1791155 h 3192694"/>
              <a:gd name="connsiteX248" fmla="*/ 2720782 w 8115305"/>
              <a:gd name="connsiteY248" fmla="*/ 1789345 h 3192694"/>
              <a:gd name="connsiteX249" fmla="*/ 2775104 w 8115305"/>
              <a:gd name="connsiteY249" fmla="*/ 1841495 h 3192694"/>
              <a:gd name="connsiteX250" fmla="*/ 2659937 w 8115305"/>
              <a:gd name="connsiteY250" fmla="*/ 1895819 h 3192694"/>
              <a:gd name="connsiteX251" fmla="*/ 2609240 w 8115305"/>
              <a:gd name="connsiteY251" fmla="*/ 1843307 h 3192694"/>
              <a:gd name="connsiteX252" fmla="*/ 2720782 w 8115305"/>
              <a:gd name="connsiteY252" fmla="*/ 1789345 h 3192694"/>
              <a:gd name="connsiteX253" fmla="*/ 2355367 w 8115305"/>
              <a:gd name="connsiteY253" fmla="*/ 1765623 h 3192694"/>
              <a:gd name="connsiteX254" fmla="*/ 2402623 w 8115305"/>
              <a:gd name="connsiteY254" fmla="*/ 1812342 h 3192694"/>
              <a:gd name="connsiteX255" fmla="*/ 2289089 w 8115305"/>
              <a:gd name="connsiteY255" fmla="*/ 1866666 h 3192694"/>
              <a:gd name="connsiteX256" fmla="*/ 2241469 w 8115305"/>
              <a:gd name="connsiteY256" fmla="*/ 1815057 h 3192694"/>
              <a:gd name="connsiteX257" fmla="*/ 2355367 w 8115305"/>
              <a:gd name="connsiteY257" fmla="*/ 1765623 h 3192694"/>
              <a:gd name="connsiteX258" fmla="*/ 6583144 w 8115305"/>
              <a:gd name="connsiteY258" fmla="*/ 1762726 h 3192694"/>
              <a:gd name="connsiteX259" fmla="*/ 6698310 w 8115305"/>
              <a:gd name="connsiteY259" fmla="*/ 1805821 h 3192694"/>
              <a:gd name="connsiteX260" fmla="*/ 6672597 w 8115305"/>
              <a:gd name="connsiteY260" fmla="*/ 1850548 h 3192694"/>
              <a:gd name="connsiteX261" fmla="*/ 6556888 w 8115305"/>
              <a:gd name="connsiteY261" fmla="*/ 1803831 h 3192694"/>
              <a:gd name="connsiteX262" fmla="*/ 6583144 w 8115305"/>
              <a:gd name="connsiteY262" fmla="*/ 1762726 h 3192694"/>
              <a:gd name="connsiteX263" fmla="*/ 1988498 w 8115305"/>
              <a:gd name="connsiteY263" fmla="*/ 1752586 h 3192694"/>
              <a:gd name="connsiteX264" fmla="*/ 2024715 w 8115305"/>
              <a:gd name="connsiteY264" fmla="*/ 1796044 h 3192694"/>
              <a:gd name="connsiteX265" fmla="*/ 1911358 w 8115305"/>
              <a:gd name="connsiteY265" fmla="*/ 1843668 h 3192694"/>
              <a:gd name="connsiteX266" fmla="*/ 1877134 w 8115305"/>
              <a:gd name="connsiteY266" fmla="*/ 1798398 h 3192694"/>
              <a:gd name="connsiteX267" fmla="*/ 1988498 w 8115305"/>
              <a:gd name="connsiteY267" fmla="*/ 1752586 h 3192694"/>
              <a:gd name="connsiteX268" fmla="*/ 6167934 w 8115305"/>
              <a:gd name="connsiteY268" fmla="*/ 1742082 h 3192694"/>
              <a:gd name="connsiteX269" fmla="*/ 6285994 w 8115305"/>
              <a:gd name="connsiteY269" fmla="*/ 1784455 h 3192694"/>
              <a:gd name="connsiteX270" fmla="*/ 6262636 w 8115305"/>
              <a:gd name="connsiteY270" fmla="*/ 1837147 h 3192694"/>
              <a:gd name="connsiteX271" fmla="*/ 6142400 w 8115305"/>
              <a:gd name="connsiteY271" fmla="*/ 1792964 h 3192694"/>
              <a:gd name="connsiteX272" fmla="*/ 6167934 w 8115305"/>
              <a:gd name="connsiteY272" fmla="*/ 1742082 h 3192694"/>
              <a:gd name="connsiteX273" fmla="*/ 1639746 w 8115305"/>
              <a:gd name="connsiteY273" fmla="*/ 1729769 h 3192694"/>
              <a:gd name="connsiteX274" fmla="*/ 1663466 w 8115305"/>
              <a:gd name="connsiteY274" fmla="*/ 1771418 h 3192694"/>
              <a:gd name="connsiteX275" fmla="*/ 1550476 w 8115305"/>
              <a:gd name="connsiteY275" fmla="*/ 1815238 h 3192694"/>
              <a:gd name="connsiteX276" fmla="*/ 1522587 w 8115305"/>
              <a:gd name="connsiteY276" fmla="*/ 1774133 h 3192694"/>
              <a:gd name="connsiteX277" fmla="*/ 1639746 w 8115305"/>
              <a:gd name="connsiteY277" fmla="*/ 1729769 h 3192694"/>
              <a:gd name="connsiteX278" fmla="*/ 1282656 w 8115305"/>
              <a:gd name="connsiteY278" fmla="*/ 1715102 h 3192694"/>
              <a:gd name="connsiteX279" fmla="*/ 1298590 w 8115305"/>
              <a:gd name="connsiteY279" fmla="*/ 1756751 h 3192694"/>
              <a:gd name="connsiteX280" fmla="*/ 1185417 w 8115305"/>
              <a:gd name="connsiteY280" fmla="*/ 1796225 h 3192694"/>
              <a:gd name="connsiteX281" fmla="*/ 1171112 w 8115305"/>
              <a:gd name="connsiteY281" fmla="*/ 1753310 h 3192694"/>
              <a:gd name="connsiteX282" fmla="*/ 1282656 w 8115305"/>
              <a:gd name="connsiteY282" fmla="*/ 1715102 h 3192694"/>
              <a:gd name="connsiteX283" fmla="*/ 5774090 w 8115305"/>
              <a:gd name="connsiteY283" fmla="*/ 1714559 h 3192694"/>
              <a:gd name="connsiteX284" fmla="*/ 5893240 w 8115305"/>
              <a:gd name="connsiteY284" fmla="*/ 1762727 h 3192694"/>
              <a:gd name="connsiteX285" fmla="*/ 5850867 w 8115305"/>
              <a:gd name="connsiteY285" fmla="*/ 1814153 h 3192694"/>
              <a:gd name="connsiteX286" fmla="*/ 5732080 w 8115305"/>
              <a:gd name="connsiteY286" fmla="*/ 1761639 h 3192694"/>
              <a:gd name="connsiteX287" fmla="*/ 5774090 w 8115305"/>
              <a:gd name="connsiteY287" fmla="*/ 1714559 h 3192694"/>
              <a:gd name="connsiteX288" fmla="*/ 5395276 w 8115305"/>
              <a:gd name="connsiteY288" fmla="*/ 1697538 h 3192694"/>
              <a:gd name="connsiteX289" fmla="*/ 5508629 w 8115305"/>
              <a:gd name="connsiteY289" fmla="*/ 1748059 h 3192694"/>
              <a:gd name="connsiteX290" fmla="*/ 5453221 w 8115305"/>
              <a:gd name="connsiteY290" fmla="*/ 1798580 h 3192694"/>
              <a:gd name="connsiteX291" fmla="*/ 5340953 w 8115305"/>
              <a:gd name="connsiteY291" fmla="*/ 1744257 h 3192694"/>
              <a:gd name="connsiteX292" fmla="*/ 5395276 w 8115305"/>
              <a:gd name="connsiteY292" fmla="*/ 1697538 h 3192694"/>
              <a:gd name="connsiteX293" fmla="*/ 927562 w 8115305"/>
              <a:gd name="connsiteY293" fmla="*/ 1695185 h 3192694"/>
              <a:gd name="connsiteX294" fmla="*/ 938428 w 8115305"/>
              <a:gd name="connsiteY294" fmla="*/ 1727418 h 3192694"/>
              <a:gd name="connsiteX295" fmla="*/ 831953 w 8115305"/>
              <a:gd name="connsiteY295" fmla="*/ 1765624 h 3192694"/>
              <a:gd name="connsiteX296" fmla="*/ 821813 w 8115305"/>
              <a:gd name="connsiteY296" fmla="*/ 1729408 h 3192694"/>
              <a:gd name="connsiteX297" fmla="*/ 927562 w 8115305"/>
              <a:gd name="connsiteY297" fmla="*/ 1695185 h 3192694"/>
              <a:gd name="connsiteX298" fmla="*/ 579889 w 8115305"/>
              <a:gd name="connsiteY298" fmla="*/ 1683596 h 3192694"/>
              <a:gd name="connsiteX299" fmla="*/ 582243 w 8115305"/>
              <a:gd name="connsiteY299" fmla="*/ 1714198 h 3192694"/>
              <a:gd name="connsiteX300" fmla="*/ 484461 w 8115305"/>
              <a:gd name="connsiteY300" fmla="*/ 1745526 h 3192694"/>
              <a:gd name="connsiteX301" fmla="*/ 477037 w 8115305"/>
              <a:gd name="connsiteY301" fmla="*/ 1716190 h 3192694"/>
              <a:gd name="connsiteX302" fmla="*/ 579889 w 8115305"/>
              <a:gd name="connsiteY302" fmla="*/ 1683596 h 3192694"/>
              <a:gd name="connsiteX303" fmla="*/ 5012657 w 8115305"/>
              <a:gd name="connsiteY303" fmla="*/ 1670919 h 3192694"/>
              <a:gd name="connsiteX304" fmla="*/ 5125650 w 8115305"/>
              <a:gd name="connsiteY304" fmla="*/ 1721077 h 3192694"/>
              <a:gd name="connsiteX305" fmla="*/ 5063903 w 8115305"/>
              <a:gd name="connsiteY305" fmla="*/ 1776488 h 3192694"/>
              <a:gd name="connsiteX306" fmla="*/ 4952179 w 8115305"/>
              <a:gd name="connsiteY306" fmla="*/ 1722165 h 3192694"/>
              <a:gd name="connsiteX307" fmla="*/ 5012657 w 8115305"/>
              <a:gd name="connsiteY307" fmla="*/ 1670919 h 3192694"/>
              <a:gd name="connsiteX308" fmla="*/ 241809 w 8115305"/>
              <a:gd name="connsiteY308" fmla="*/ 1666212 h 3192694"/>
              <a:gd name="connsiteX309" fmla="*/ 243620 w 8115305"/>
              <a:gd name="connsiteY309" fmla="*/ 1689753 h 3192694"/>
              <a:gd name="connsiteX310" fmla="*/ 160867 w 8115305"/>
              <a:gd name="connsiteY310" fmla="*/ 1715104 h 3192694"/>
              <a:gd name="connsiteX311" fmla="*/ 159962 w 8115305"/>
              <a:gd name="connsiteY311" fmla="*/ 1691201 h 3192694"/>
              <a:gd name="connsiteX312" fmla="*/ 241809 w 8115305"/>
              <a:gd name="connsiteY312" fmla="*/ 1666212 h 3192694"/>
              <a:gd name="connsiteX313" fmla="*/ 4647061 w 8115305"/>
              <a:gd name="connsiteY313" fmla="*/ 1653175 h 3192694"/>
              <a:gd name="connsiteX314" fmla="*/ 4754259 w 8115305"/>
              <a:gd name="connsiteY314" fmla="*/ 1706411 h 3192694"/>
              <a:gd name="connsiteX315" fmla="*/ 4681828 w 8115305"/>
              <a:gd name="connsiteY315" fmla="*/ 1761821 h 3192694"/>
              <a:gd name="connsiteX316" fmla="*/ 4574630 w 8115305"/>
              <a:gd name="connsiteY316" fmla="*/ 1710032 h 3192694"/>
              <a:gd name="connsiteX317" fmla="*/ 4647061 w 8115305"/>
              <a:gd name="connsiteY317" fmla="*/ 1653175 h 3192694"/>
              <a:gd name="connsiteX318" fmla="*/ 7909176 w 8115305"/>
              <a:gd name="connsiteY318" fmla="*/ 1635065 h 3192694"/>
              <a:gd name="connsiteX319" fmla="*/ 7997179 w 8115305"/>
              <a:gd name="connsiteY319" fmla="*/ 1661864 h 3192694"/>
              <a:gd name="connsiteX320" fmla="*/ 7994463 w 8115305"/>
              <a:gd name="connsiteY320" fmla="*/ 1684500 h 3192694"/>
              <a:gd name="connsiteX321" fmla="*/ 7905011 w 8115305"/>
              <a:gd name="connsiteY321" fmla="*/ 1657157 h 3192694"/>
              <a:gd name="connsiteX322" fmla="*/ 7909176 w 8115305"/>
              <a:gd name="connsiteY322" fmla="*/ 1635065 h 3192694"/>
              <a:gd name="connsiteX323" fmla="*/ 4275672 w 8115305"/>
              <a:gd name="connsiteY323" fmla="*/ 1629997 h 3192694"/>
              <a:gd name="connsiteX324" fmla="*/ 4370016 w 8115305"/>
              <a:gd name="connsiteY324" fmla="*/ 1684320 h 3192694"/>
              <a:gd name="connsiteX325" fmla="*/ 4279477 w 8115305"/>
              <a:gd name="connsiteY325" fmla="*/ 1737556 h 3192694"/>
              <a:gd name="connsiteX326" fmla="*/ 4188938 w 8115305"/>
              <a:gd name="connsiteY326" fmla="*/ 1681967 h 3192694"/>
              <a:gd name="connsiteX327" fmla="*/ 4275672 w 8115305"/>
              <a:gd name="connsiteY327" fmla="*/ 1629997 h 3192694"/>
              <a:gd name="connsiteX328" fmla="*/ 3919673 w 8115305"/>
              <a:gd name="connsiteY328" fmla="*/ 1614604 h 3192694"/>
              <a:gd name="connsiteX329" fmla="*/ 4005685 w 8115305"/>
              <a:gd name="connsiteY329" fmla="*/ 1667659 h 3192694"/>
              <a:gd name="connsiteX330" fmla="*/ 3911164 w 8115305"/>
              <a:gd name="connsiteY330" fmla="*/ 1721982 h 3192694"/>
              <a:gd name="connsiteX331" fmla="*/ 3825332 w 8115305"/>
              <a:gd name="connsiteY331" fmla="*/ 1666210 h 3192694"/>
              <a:gd name="connsiteX332" fmla="*/ 3919673 w 8115305"/>
              <a:gd name="connsiteY332" fmla="*/ 1614604 h 3192694"/>
              <a:gd name="connsiteX333" fmla="*/ 7508630 w 8115305"/>
              <a:gd name="connsiteY333" fmla="*/ 1606817 h 3192694"/>
              <a:gd name="connsiteX334" fmla="*/ 7608767 w 8115305"/>
              <a:gd name="connsiteY334" fmla="*/ 1638325 h 3192694"/>
              <a:gd name="connsiteX335" fmla="*/ 7600980 w 8115305"/>
              <a:gd name="connsiteY335" fmla="*/ 1667841 h 3192694"/>
              <a:gd name="connsiteX336" fmla="*/ 7499757 w 8115305"/>
              <a:gd name="connsiteY336" fmla="*/ 1635428 h 3192694"/>
              <a:gd name="connsiteX337" fmla="*/ 7508630 w 8115305"/>
              <a:gd name="connsiteY337" fmla="*/ 1606817 h 3192694"/>
              <a:gd name="connsiteX338" fmla="*/ 3570918 w 8115305"/>
              <a:gd name="connsiteY338" fmla="*/ 1593419 h 3192694"/>
              <a:gd name="connsiteX339" fmla="*/ 3647514 w 8115305"/>
              <a:gd name="connsiteY339" fmla="*/ 1645208 h 3192694"/>
              <a:gd name="connsiteX340" fmla="*/ 3545023 w 8115305"/>
              <a:gd name="connsiteY340" fmla="*/ 1698082 h 3192694"/>
              <a:gd name="connsiteX341" fmla="*/ 3469153 w 8115305"/>
              <a:gd name="connsiteY341" fmla="*/ 1643759 h 3192694"/>
              <a:gd name="connsiteX342" fmla="*/ 3570918 w 8115305"/>
              <a:gd name="connsiteY342" fmla="*/ 1593419 h 3192694"/>
              <a:gd name="connsiteX343" fmla="*/ 7113881 w 8115305"/>
              <a:gd name="connsiteY343" fmla="*/ 1586358 h 3192694"/>
              <a:gd name="connsiteX344" fmla="*/ 7223796 w 8115305"/>
              <a:gd name="connsiteY344" fmla="*/ 1621305 h 3192694"/>
              <a:gd name="connsiteX345" fmla="*/ 7213475 w 8115305"/>
              <a:gd name="connsiteY345" fmla="*/ 1658788 h 3192694"/>
              <a:gd name="connsiteX346" fmla="*/ 7101750 w 8115305"/>
              <a:gd name="connsiteY346" fmla="*/ 1622573 h 3192694"/>
              <a:gd name="connsiteX347" fmla="*/ 7113881 w 8115305"/>
              <a:gd name="connsiteY347" fmla="*/ 1586358 h 3192694"/>
              <a:gd name="connsiteX348" fmla="*/ 3224336 w 8115305"/>
              <a:gd name="connsiteY348" fmla="*/ 1578932 h 3192694"/>
              <a:gd name="connsiteX349" fmla="*/ 3293326 w 8115305"/>
              <a:gd name="connsiteY349" fmla="*/ 1629997 h 3192694"/>
              <a:gd name="connsiteX350" fmla="*/ 3182326 w 8115305"/>
              <a:gd name="connsiteY350" fmla="*/ 1681965 h 3192694"/>
              <a:gd name="connsiteX351" fmla="*/ 3118405 w 8115305"/>
              <a:gd name="connsiteY351" fmla="*/ 1626556 h 3192694"/>
              <a:gd name="connsiteX352" fmla="*/ 3224336 w 8115305"/>
              <a:gd name="connsiteY352" fmla="*/ 1578932 h 3192694"/>
              <a:gd name="connsiteX353" fmla="*/ 6730541 w 8115305"/>
              <a:gd name="connsiteY353" fmla="*/ 1562636 h 3192694"/>
              <a:gd name="connsiteX354" fmla="*/ 6844982 w 8115305"/>
              <a:gd name="connsiteY354" fmla="*/ 1598851 h 3192694"/>
              <a:gd name="connsiteX355" fmla="*/ 6831764 w 8115305"/>
              <a:gd name="connsiteY355" fmla="*/ 1639052 h 3192694"/>
              <a:gd name="connsiteX356" fmla="*/ 6715330 w 8115305"/>
              <a:gd name="connsiteY356" fmla="*/ 1601387 h 3192694"/>
              <a:gd name="connsiteX357" fmla="*/ 6730541 w 8115305"/>
              <a:gd name="connsiteY357" fmla="*/ 1562636 h 3192694"/>
              <a:gd name="connsiteX358" fmla="*/ 2890066 w 8115305"/>
              <a:gd name="connsiteY358" fmla="*/ 1558471 h 3192694"/>
              <a:gd name="connsiteX359" fmla="*/ 2946382 w 8115305"/>
              <a:gd name="connsiteY359" fmla="*/ 1610439 h 3192694"/>
              <a:gd name="connsiteX360" fmla="*/ 2831239 w 8115305"/>
              <a:gd name="connsiteY360" fmla="*/ 1658607 h 3192694"/>
              <a:gd name="connsiteX361" fmla="*/ 2776915 w 8115305"/>
              <a:gd name="connsiteY361" fmla="*/ 1604283 h 3192694"/>
              <a:gd name="connsiteX362" fmla="*/ 2890066 w 8115305"/>
              <a:gd name="connsiteY362" fmla="*/ 1558471 h 3192694"/>
              <a:gd name="connsiteX363" fmla="*/ 2550566 w 8115305"/>
              <a:gd name="connsiteY363" fmla="*/ 1546157 h 3192694"/>
              <a:gd name="connsiteX364" fmla="*/ 2602898 w 8115305"/>
              <a:gd name="connsiteY364" fmla="*/ 1592152 h 3192694"/>
              <a:gd name="connsiteX365" fmla="*/ 2485920 w 8115305"/>
              <a:gd name="connsiteY365" fmla="*/ 1641766 h 3192694"/>
              <a:gd name="connsiteX366" fmla="*/ 2435038 w 8115305"/>
              <a:gd name="connsiteY366" fmla="*/ 1593781 h 3192694"/>
              <a:gd name="connsiteX367" fmla="*/ 2550566 w 8115305"/>
              <a:gd name="connsiteY367" fmla="*/ 1546157 h 3192694"/>
              <a:gd name="connsiteX368" fmla="*/ 6366032 w 8115305"/>
              <a:gd name="connsiteY368" fmla="*/ 1543985 h 3192694"/>
              <a:gd name="connsiteX369" fmla="*/ 6487716 w 8115305"/>
              <a:gd name="connsiteY369" fmla="*/ 1586175 h 3192694"/>
              <a:gd name="connsiteX370" fmla="*/ 6458561 w 8115305"/>
              <a:gd name="connsiteY370" fmla="*/ 1629092 h 3192694"/>
              <a:gd name="connsiteX371" fmla="*/ 6336335 w 8115305"/>
              <a:gd name="connsiteY371" fmla="*/ 1583641 h 3192694"/>
              <a:gd name="connsiteX372" fmla="*/ 6366032 w 8115305"/>
              <a:gd name="connsiteY372" fmla="*/ 1543985 h 3192694"/>
              <a:gd name="connsiteX373" fmla="*/ 2209960 w 8115305"/>
              <a:gd name="connsiteY373" fmla="*/ 1528593 h 3192694"/>
              <a:gd name="connsiteX374" fmla="*/ 2253417 w 8115305"/>
              <a:gd name="connsiteY374" fmla="*/ 1570060 h 3192694"/>
              <a:gd name="connsiteX375" fmla="*/ 2138617 w 8115305"/>
              <a:gd name="connsiteY375" fmla="*/ 1616416 h 3192694"/>
              <a:gd name="connsiteX376" fmla="*/ 2096424 w 8115305"/>
              <a:gd name="connsiteY376" fmla="*/ 1573138 h 3192694"/>
              <a:gd name="connsiteX377" fmla="*/ 2209960 w 8115305"/>
              <a:gd name="connsiteY377" fmla="*/ 1528593 h 3192694"/>
              <a:gd name="connsiteX378" fmla="*/ 6004601 w 8115305"/>
              <a:gd name="connsiteY378" fmla="*/ 1521350 h 3192694"/>
              <a:gd name="connsiteX379" fmla="*/ 6121396 w 8115305"/>
              <a:gd name="connsiteY379" fmla="*/ 1564446 h 3192694"/>
              <a:gd name="connsiteX380" fmla="*/ 6085180 w 8115305"/>
              <a:gd name="connsiteY380" fmla="*/ 1608992 h 3192694"/>
              <a:gd name="connsiteX381" fmla="*/ 5967479 w 8115305"/>
              <a:gd name="connsiteY381" fmla="*/ 1564085 h 3192694"/>
              <a:gd name="connsiteX382" fmla="*/ 6004601 w 8115305"/>
              <a:gd name="connsiteY382" fmla="*/ 1521350 h 3192694"/>
              <a:gd name="connsiteX383" fmla="*/ 1884198 w 8115305"/>
              <a:gd name="connsiteY383" fmla="*/ 1516642 h 3192694"/>
              <a:gd name="connsiteX384" fmla="*/ 1918060 w 8115305"/>
              <a:gd name="connsiteY384" fmla="*/ 1556298 h 3192694"/>
              <a:gd name="connsiteX385" fmla="*/ 1802714 w 8115305"/>
              <a:gd name="connsiteY385" fmla="*/ 1600118 h 3192694"/>
              <a:gd name="connsiteX386" fmla="*/ 1769031 w 8115305"/>
              <a:gd name="connsiteY386" fmla="*/ 1557203 h 3192694"/>
              <a:gd name="connsiteX387" fmla="*/ 1884198 w 8115305"/>
              <a:gd name="connsiteY387" fmla="*/ 1516642 h 3192694"/>
              <a:gd name="connsiteX388" fmla="*/ 5660553 w 8115305"/>
              <a:gd name="connsiteY388" fmla="*/ 1504872 h 3192694"/>
              <a:gd name="connsiteX389" fmla="*/ 5775718 w 8115305"/>
              <a:gd name="connsiteY389" fmla="*/ 1557385 h 3192694"/>
              <a:gd name="connsiteX390" fmla="*/ 5715963 w 8115305"/>
              <a:gd name="connsiteY390" fmla="*/ 1598490 h 3192694"/>
              <a:gd name="connsiteX391" fmla="*/ 5600074 w 8115305"/>
              <a:gd name="connsiteY391" fmla="*/ 1544167 h 3192694"/>
              <a:gd name="connsiteX392" fmla="*/ 5660553 w 8115305"/>
              <a:gd name="connsiteY392" fmla="*/ 1504872 h 3192694"/>
              <a:gd name="connsiteX393" fmla="*/ 1572926 w 8115305"/>
              <a:gd name="connsiteY393" fmla="*/ 1497810 h 3192694"/>
              <a:gd name="connsiteX394" fmla="*/ 1592120 w 8115305"/>
              <a:gd name="connsiteY394" fmla="*/ 1538191 h 3192694"/>
              <a:gd name="connsiteX395" fmla="*/ 1474058 w 8115305"/>
              <a:gd name="connsiteY395" fmla="*/ 1577123 h 3192694"/>
              <a:gd name="connsiteX396" fmla="*/ 1455949 w 8115305"/>
              <a:gd name="connsiteY396" fmla="*/ 1534025 h 3192694"/>
              <a:gd name="connsiteX397" fmla="*/ 1572926 w 8115305"/>
              <a:gd name="connsiteY397" fmla="*/ 1497810 h 3192694"/>
              <a:gd name="connsiteX398" fmla="*/ 1248616 w 8115305"/>
              <a:gd name="connsiteY398" fmla="*/ 1489481 h 3192694"/>
              <a:gd name="connsiteX399" fmla="*/ 1263464 w 8115305"/>
              <a:gd name="connsiteY399" fmla="*/ 1522799 h 3192694"/>
              <a:gd name="connsiteX400" fmla="*/ 1150834 w 8115305"/>
              <a:gd name="connsiteY400" fmla="*/ 1558471 h 3192694"/>
              <a:gd name="connsiteX401" fmla="*/ 1137616 w 8115305"/>
              <a:gd name="connsiteY401" fmla="*/ 1524067 h 3192694"/>
              <a:gd name="connsiteX402" fmla="*/ 1248616 w 8115305"/>
              <a:gd name="connsiteY402" fmla="*/ 1489481 h 3192694"/>
              <a:gd name="connsiteX403" fmla="*/ 5293870 w 8115305"/>
              <a:gd name="connsiteY403" fmla="*/ 1483506 h 3192694"/>
              <a:gd name="connsiteX404" fmla="*/ 5405052 w 8115305"/>
              <a:gd name="connsiteY404" fmla="*/ 1530223 h 3192694"/>
              <a:gd name="connsiteX405" fmla="*/ 5346383 w 8115305"/>
              <a:gd name="connsiteY405" fmla="*/ 1578934 h 3192694"/>
              <a:gd name="connsiteX406" fmla="*/ 5233935 w 8115305"/>
              <a:gd name="connsiteY406" fmla="*/ 1530223 h 3192694"/>
              <a:gd name="connsiteX407" fmla="*/ 5293870 w 8115305"/>
              <a:gd name="connsiteY407" fmla="*/ 1483506 h 3192694"/>
              <a:gd name="connsiteX408" fmla="*/ 931366 w 8115305"/>
              <a:gd name="connsiteY408" fmla="*/ 1478616 h 3192694"/>
              <a:gd name="connsiteX409" fmla="*/ 938610 w 8115305"/>
              <a:gd name="connsiteY409" fmla="*/ 1510848 h 3192694"/>
              <a:gd name="connsiteX410" fmla="*/ 830870 w 8115305"/>
              <a:gd name="connsiteY410" fmla="*/ 1542718 h 3192694"/>
              <a:gd name="connsiteX411" fmla="*/ 825078 w 8115305"/>
              <a:gd name="connsiteY411" fmla="*/ 1509217 h 3192694"/>
              <a:gd name="connsiteX412" fmla="*/ 931366 w 8115305"/>
              <a:gd name="connsiteY412" fmla="*/ 1478616 h 3192694"/>
              <a:gd name="connsiteX413" fmla="*/ 4949822 w 8115305"/>
              <a:gd name="connsiteY413" fmla="*/ 1469924 h 3192694"/>
              <a:gd name="connsiteX414" fmla="*/ 5059375 w 8115305"/>
              <a:gd name="connsiteY414" fmla="*/ 1515375 h 3192694"/>
              <a:gd name="connsiteX415" fmla="*/ 4998170 w 8115305"/>
              <a:gd name="connsiteY415" fmla="*/ 1565896 h 3192694"/>
              <a:gd name="connsiteX416" fmla="*/ 4887351 w 8115305"/>
              <a:gd name="connsiteY416" fmla="*/ 1518272 h 3192694"/>
              <a:gd name="connsiteX417" fmla="*/ 4949822 w 8115305"/>
              <a:gd name="connsiteY417" fmla="*/ 1469924 h 3192694"/>
              <a:gd name="connsiteX418" fmla="*/ 620091 w 8115305"/>
              <a:gd name="connsiteY418" fmla="*/ 1464130 h 3192694"/>
              <a:gd name="connsiteX419" fmla="*/ 629144 w 8115305"/>
              <a:gd name="connsiteY419" fmla="*/ 1489118 h 3192694"/>
              <a:gd name="connsiteX420" fmla="*/ 535165 w 8115305"/>
              <a:gd name="connsiteY420" fmla="*/ 1517366 h 3192694"/>
              <a:gd name="connsiteX421" fmla="*/ 527378 w 8115305"/>
              <a:gd name="connsiteY421" fmla="*/ 1491654 h 3192694"/>
              <a:gd name="connsiteX422" fmla="*/ 620091 w 8115305"/>
              <a:gd name="connsiteY422" fmla="*/ 1464130 h 3192694"/>
              <a:gd name="connsiteX423" fmla="*/ 7943760 w 8115305"/>
              <a:gd name="connsiteY423" fmla="*/ 1456887 h 3192694"/>
              <a:gd name="connsiteX424" fmla="*/ 8024702 w 8115305"/>
              <a:gd name="connsiteY424" fmla="*/ 1477892 h 3192694"/>
              <a:gd name="connsiteX425" fmla="*/ 8028685 w 8115305"/>
              <a:gd name="connsiteY425" fmla="*/ 1498353 h 3192694"/>
              <a:gd name="connsiteX426" fmla="*/ 7946657 w 8115305"/>
              <a:gd name="connsiteY426" fmla="*/ 1476987 h 3192694"/>
              <a:gd name="connsiteX427" fmla="*/ 7943760 w 8115305"/>
              <a:gd name="connsiteY427" fmla="*/ 1456887 h 3192694"/>
              <a:gd name="connsiteX428" fmla="*/ 4620808 w 8115305"/>
              <a:gd name="connsiteY428" fmla="*/ 1454897 h 3192694"/>
              <a:gd name="connsiteX429" fmla="*/ 4723297 w 8115305"/>
              <a:gd name="connsiteY429" fmla="*/ 1505959 h 3192694"/>
              <a:gd name="connsiteX430" fmla="*/ 4640364 w 8115305"/>
              <a:gd name="connsiteY430" fmla="*/ 1554307 h 3192694"/>
              <a:gd name="connsiteX431" fmla="*/ 4540951 w 8115305"/>
              <a:gd name="connsiteY431" fmla="*/ 1499984 h 3192694"/>
              <a:gd name="connsiteX432" fmla="*/ 4620808 w 8115305"/>
              <a:gd name="connsiteY432" fmla="*/ 1454897 h 3192694"/>
              <a:gd name="connsiteX433" fmla="*/ 295233 w 8115305"/>
              <a:gd name="connsiteY433" fmla="*/ 1454714 h 3192694"/>
              <a:gd name="connsiteX434" fmla="*/ 298855 w 8115305"/>
              <a:gd name="connsiteY434" fmla="*/ 1477711 h 3192694"/>
              <a:gd name="connsiteX435" fmla="*/ 214654 w 8115305"/>
              <a:gd name="connsiteY435" fmla="*/ 1500709 h 3192694"/>
              <a:gd name="connsiteX436" fmla="*/ 212118 w 8115305"/>
              <a:gd name="connsiteY436" fmla="*/ 1478797 h 3192694"/>
              <a:gd name="connsiteX437" fmla="*/ 295233 w 8115305"/>
              <a:gd name="connsiteY437" fmla="*/ 1454714 h 3192694"/>
              <a:gd name="connsiteX438" fmla="*/ 7585953 w 8115305"/>
              <a:gd name="connsiteY438" fmla="*/ 1439140 h 3192694"/>
              <a:gd name="connsiteX439" fmla="*/ 7679389 w 8115305"/>
              <a:gd name="connsiteY439" fmla="*/ 1464491 h 3192694"/>
              <a:gd name="connsiteX440" fmla="*/ 7679389 w 8115305"/>
              <a:gd name="connsiteY440" fmla="*/ 1490929 h 3192694"/>
              <a:gd name="connsiteX441" fmla="*/ 7584685 w 8115305"/>
              <a:gd name="connsiteY441" fmla="*/ 1464854 h 3192694"/>
              <a:gd name="connsiteX442" fmla="*/ 7585953 w 8115305"/>
              <a:gd name="connsiteY442" fmla="*/ 1439140 h 3192694"/>
              <a:gd name="connsiteX443" fmla="*/ 4287624 w 8115305"/>
              <a:gd name="connsiteY443" fmla="*/ 1434614 h 3192694"/>
              <a:gd name="connsiteX444" fmla="*/ 4386672 w 8115305"/>
              <a:gd name="connsiteY444" fmla="*/ 1485496 h 3192694"/>
              <a:gd name="connsiteX445" fmla="*/ 4300298 w 8115305"/>
              <a:gd name="connsiteY445" fmla="*/ 1535656 h 3192694"/>
              <a:gd name="connsiteX446" fmla="*/ 4201068 w 8115305"/>
              <a:gd name="connsiteY446" fmla="*/ 1482238 h 3192694"/>
              <a:gd name="connsiteX447" fmla="*/ 4287624 w 8115305"/>
              <a:gd name="connsiteY447" fmla="*/ 1434614 h 3192694"/>
              <a:gd name="connsiteX448" fmla="*/ 3966572 w 8115305"/>
              <a:gd name="connsiteY448" fmla="*/ 1422120 h 3192694"/>
              <a:gd name="connsiteX449" fmla="*/ 4054396 w 8115305"/>
              <a:gd name="connsiteY449" fmla="*/ 1474270 h 3192694"/>
              <a:gd name="connsiteX450" fmla="*/ 3956976 w 8115305"/>
              <a:gd name="connsiteY450" fmla="*/ 1522438 h 3192694"/>
              <a:gd name="connsiteX451" fmla="*/ 3869515 w 8115305"/>
              <a:gd name="connsiteY451" fmla="*/ 1468115 h 3192694"/>
              <a:gd name="connsiteX452" fmla="*/ 3966572 w 8115305"/>
              <a:gd name="connsiteY452" fmla="*/ 1422120 h 3192694"/>
              <a:gd name="connsiteX453" fmla="*/ 7222347 w 8115305"/>
              <a:gd name="connsiteY453" fmla="*/ 1415419 h 3192694"/>
              <a:gd name="connsiteX454" fmla="*/ 7330994 w 8115305"/>
              <a:gd name="connsiteY454" fmla="*/ 1446203 h 3192694"/>
              <a:gd name="connsiteX455" fmla="*/ 7320853 w 8115305"/>
              <a:gd name="connsiteY455" fmla="*/ 1477166 h 3192694"/>
              <a:gd name="connsiteX456" fmla="*/ 7216914 w 8115305"/>
              <a:gd name="connsiteY456" fmla="*/ 1446927 h 3192694"/>
              <a:gd name="connsiteX457" fmla="*/ 7222347 w 8115305"/>
              <a:gd name="connsiteY457" fmla="*/ 1415419 h 3192694"/>
              <a:gd name="connsiteX458" fmla="*/ 3647876 w 8115305"/>
              <a:gd name="connsiteY458" fmla="*/ 1404737 h 3192694"/>
              <a:gd name="connsiteX459" fmla="*/ 3727006 w 8115305"/>
              <a:gd name="connsiteY459" fmla="*/ 1451997 h 3192694"/>
              <a:gd name="connsiteX460" fmla="*/ 3621981 w 8115305"/>
              <a:gd name="connsiteY460" fmla="*/ 1503243 h 3192694"/>
              <a:gd name="connsiteX461" fmla="*/ 3543394 w 8115305"/>
              <a:gd name="connsiteY461" fmla="*/ 1452722 h 3192694"/>
              <a:gd name="connsiteX462" fmla="*/ 3647876 w 8115305"/>
              <a:gd name="connsiteY462" fmla="*/ 1404737 h 3192694"/>
              <a:gd name="connsiteX463" fmla="*/ 6876309 w 8115305"/>
              <a:gd name="connsiteY463" fmla="*/ 1399123 h 3192694"/>
              <a:gd name="connsiteX464" fmla="*/ 6993104 w 8115305"/>
              <a:gd name="connsiteY464" fmla="*/ 1433165 h 3192694"/>
              <a:gd name="connsiteX465" fmla="*/ 6984049 w 8115305"/>
              <a:gd name="connsiteY465" fmla="*/ 1469381 h 3192694"/>
              <a:gd name="connsiteX466" fmla="*/ 6864539 w 8115305"/>
              <a:gd name="connsiteY466" fmla="*/ 1435701 h 3192694"/>
              <a:gd name="connsiteX467" fmla="*/ 6876309 w 8115305"/>
              <a:gd name="connsiteY467" fmla="*/ 1399123 h 3192694"/>
              <a:gd name="connsiteX468" fmla="*/ 3322118 w 8115305"/>
              <a:gd name="connsiteY468" fmla="*/ 1392423 h 3192694"/>
              <a:gd name="connsiteX469" fmla="*/ 3391289 w 8115305"/>
              <a:gd name="connsiteY469" fmla="*/ 1440228 h 3192694"/>
              <a:gd name="connsiteX470" fmla="*/ 3278659 w 8115305"/>
              <a:gd name="connsiteY470" fmla="*/ 1489118 h 3192694"/>
              <a:gd name="connsiteX471" fmla="*/ 3210392 w 8115305"/>
              <a:gd name="connsiteY471" fmla="*/ 1438960 h 3192694"/>
              <a:gd name="connsiteX472" fmla="*/ 3322118 w 8115305"/>
              <a:gd name="connsiteY472" fmla="*/ 1392423 h 3192694"/>
              <a:gd name="connsiteX473" fmla="*/ 6535882 w 8115305"/>
              <a:gd name="connsiteY473" fmla="*/ 1379205 h 3192694"/>
              <a:gd name="connsiteX474" fmla="*/ 6649962 w 8115305"/>
              <a:gd name="connsiteY474" fmla="*/ 1415420 h 3192694"/>
              <a:gd name="connsiteX475" fmla="*/ 6628774 w 8115305"/>
              <a:gd name="connsiteY475" fmla="*/ 1451636 h 3192694"/>
              <a:gd name="connsiteX476" fmla="*/ 6508358 w 8115305"/>
              <a:gd name="connsiteY476" fmla="*/ 1412704 h 3192694"/>
              <a:gd name="connsiteX477" fmla="*/ 6535882 w 8115305"/>
              <a:gd name="connsiteY477" fmla="*/ 1379205 h 3192694"/>
              <a:gd name="connsiteX478" fmla="*/ 3013741 w 8115305"/>
              <a:gd name="connsiteY478" fmla="*/ 1375764 h 3192694"/>
              <a:gd name="connsiteX479" fmla="*/ 3072229 w 8115305"/>
              <a:gd name="connsiteY479" fmla="*/ 1423388 h 3192694"/>
              <a:gd name="connsiteX480" fmla="*/ 2955796 w 8115305"/>
              <a:gd name="connsiteY480" fmla="*/ 1468656 h 3192694"/>
              <a:gd name="connsiteX481" fmla="*/ 2898758 w 8115305"/>
              <a:gd name="connsiteY481" fmla="*/ 1418859 h 3192694"/>
              <a:gd name="connsiteX482" fmla="*/ 3013741 w 8115305"/>
              <a:gd name="connsiteY482" fmla="*/ 1375764 h 3192694"/>
              <a:gd name="connsiteX483" fmla="*/ 2705026 w 8115305"/>
              <a:gd name="connsiteY483" fmla="*/ 1366529 h 3192694"/>
              <a:gd name="connsiteX484" fmla="*/ 2753554 w 8115305"/>
              <a:gd name="connsiteY484" fmla="*/ 1410531 h 3192694"/>
              <a:gd name="connsiteX485" fmla="*/ 2639474 w 8115305"/>
              <a:gd name="connsiteY485" fmla="*/ 1453626 h 3192694"/>
              <a:gd name="connsiteX486" fmla="*/ 2590762 w 8115305"/>
              <a:gd name="connsiteY486" fmla="*/ 1406185 h 3192694"/>
              <a:gd name="connsiteX487" fmla="*/ 2705026 w 8115305"/>
              <a:gd name="connsiteY487" fmla="*/ 1366529 h 3192694"/>
              <a:gd name="connsiteX488" fmla="*/ 6192017 w 8115305"/>
              <a:gd name="connsiteY488" fmla="*/ 1363449 h 3192694"/>
              <a:gd name="connsiteX489" fmla="*/ 6311529 w 8115305"/>
              <a:gd name="connsiteY489" fmla="*/ 1403830 h 3192694"/>
              <a:gd name="connsiteX490" fmla="*/ 6279478 w 8115305"/>
              <a:gd name="connsiteY490" fmla="*/ 1444391 h 3192694"/>
              <a:gd name="connsiteX491" fmla="*/ 6153992 w 8115305"/>
              <a:gd name="connsiteY491" fmla="*/ 1400932 h 3192694"/>
              <a:gd name="connsiteX492" fmla="*/ 6192017 w 8115305"/>
              <a:gd name="connsiteY492" fmla="*/ 1363449 h 3192694"/>
              <a:gd name="connsiteX493" fmla="*/ 2397740 w 8115305"/>
              <a:gd name="connsiteY493" fmla="*/ 1350233 h 3192694"/>
              <a:gd name="connsiteX494" fmla="*/ 2447898 w 8115305"/>
              <a:gd name="connsiteY494" fmla="*/ 1389887 h 3192694"/>
              <a:gd name="connsiteX495" fmla="*/ 2330918 w 8115305"/>
              <a:gd name="connsiteY495" fmla="*/ 1433890 h 3192694"/>
              <a:gd name="connsiteX496" fmla="*/ 2286376 w 8115305"/>
              <a:gd name="connsiteY496" fmla="*/ 1390975 h 3192694"/>
              <a:gd name="connsiteX497" fmla="*/ 2397740 w 8115305"/>
              <a:gd name="connsiteY497" fmla="*/ 1350233 h 3192694"/>
              <a:gd name="connsiteX498" fmla="*/ 5864267 w 8115305"/>
              <a:gd name="connsiteY498" fmla="*/ 1344980 h 3192694"/>
              <a:gd name="connsiteX499" fmla="*/ 5978525 w 8115305"/>
              <a:gd name="connsiteY499" fmla="*/ 1386629 h 3192694"/>
              <a:gd name="connsiteX500" fmla="*/ 5938145 w 8115305"/>
              <a:gd name="connsiteY500" fmla="*/ 1427552 h 3192694"/>
              <a:gd name="connsiteX501" fmla="*/ 5816824 w 8115305"/>
              <a:gd name="connsiteY501" fmla="*/ 1383912 h 3192694"/>
              <a:gd name="connsiteX502" fmla="*/ 5864267 w 8115305"/>
              <a:gd name="connsiteY502" fmla="*/ 1344980 h 3192694"/>
              <a:gd name="connsiteX503" fmla="*/ 2101130 w 8115305"/>
              <a:gd name="connsiteY503" fmla="*/ 1340273 h 3192694"/>
              <a:gd name="connsiteX504" fmla="*/ 2137349 w 8115305"/>
              <a:gd name="connsiteY504" fmla="*/ 1381015 h 3192694"/>
              <a:gd name="connsiteX505" fmla="*/ 2020008 w 8115305"/>
              <a:gd name="connsiteY505" fmla="*/ 1420491 h 3192694"/>
              <a:gd name="connsiteX506" fmla="*/ 1985784 w 8115305"/>
              <a:gd name="connsiteY506" fmla="*/ 1378118 h 3192694"/>
              <a:gd name="connsiteX507" fmla="*/ 2101130 w 8115305"/>
              <a:gd name="connsiteY507" fmla="*/ 1340273 h 3192694"/>
              <a:gd name="connsiteX508" fmla="*/ 5535972 w 8115305"/>
              <a:gd name="connsiteY508" fmla="*/ 1330857 h 3192694"/>
              <a:gd name="connsiteX509" fmla="*/ 5656570 w 8115305"/>
              <a:gd name="connsiteY509" fmla="*/ 1373410 h 3192694"/>
              <a:gd name="connsiteX510" fmla="*/ 5612205 w 8115305"/>
              <a:gd name="connsiteY510" fmla="*/ 1418318 h 3192694"/>
              <a:gd name="connsiteX511" fmla="*/ 5488348 w 8115305"/>
              <a:gd name="connsiteY511" fmla="*/ 1375403 h 3192694"/>
              <a:gd name="connsiteX512" fmla="*/ 5535972 w 8115305"/>
              <a:gd name="connsiteY512" fmla="*/ 1330857 h 3192694"/>
              <a:gd name="connsiteX513" fmla="*/ 1807241 w 8115305"/>
              <a:gd name="connsiteY513" fmla="*/ 1325785 h 3192694"/>
              <a:gd name="connsiteX514" fmla="*/ 1839837 w 8115305"/>
              <a:gd name="connsiteY514" fmla="*/ 1361820 h 3192694"/>
              <a:gd name="connsiteX515" fmla="*/ 1720323 w 8115305"/>
              <a:gd name="connsiteY515" fmla="*/ 1400572 h 3192694"/>
              <a:gd name="connsiteX516" fmla="*/ 1690445 w 8115305"/>
              <a:gd name="connsiteY516" fmla="*/ 1364356 h 3192694"/>
              <a:gd name="connsiteX517" fmla="*/ 1807241 w 8115305"/>
              <a:gd name="connsiteY517" fmla="*/ 1325785 h 3192694"/>
              <a:gd name="connsiteX518" fmla="*/ 1503393 w 8115305"/>
              <a:gd name="connsiteY518" fmla="*/ 1316915 h 3192694"/>
              <a:gd name="connsiteX519" fmla="*/ 1524762 w 8115305"/>
              <a:gd name="connsiteY519" fmla="*/ 1350596 h 3192694"/>
              <a:gd name="connsiteX520" fmla="*/ 1412856 w 8115305"/>
              <a:gd name="connsiteY520" fmla="*/ 1385363 h 3192694"/>
              <a:gd name="connsiteX521" fmla="*/ 1392394 w 8115305"/>
              <a:gd name="connsiteY521" fmla="*/ 1349147 h 3192694"/>
              <a:gd name="connsiteX522" fmla="*/ 1503393 w 8115305"/>
              <a:gd name="connsiteY522" fmla="*/ 1316915 h 3192694"/>
              <a:gd name="connsiteX523" fmla="*/ 5220534 w 8115305"/>
              <a:gd name="connsiteY523" fmla="*/ 1312568 h 3192694"/>
              <a:gd name="connsiteX524" fmla="*/ 5333707 w 8115305"/>
              <a:gd name="connsiteY524" fmla="*/ 1355120 h 3192694"/>
              <a:gd name="connsiteX525" fmla="*/ 5276669 w 8115305"/>
              <a:gd name="connsiteY525" fmla="*/ 1402563 h 3192694"/>
              <a:gd name="connsiteX526" fmla="*/ 5158607 w 8115305"/>
              <a:gd name="connsiteY526" fmla="*/ 1356388 h 3192694"/>
              <a:gd name="connsiteX527" fmla="*/ 5220534 w 8115305"/>
              <a:gd name="connsiteY527" fmla="*/ 1312568 h 3192694"/>
              <a:gd name="connsiteX528" fmla="*/ 7991021 w 8115305"/>
              <a:gd name="connsiteY528" fmla="*/ 1306050 h 3192694"/>
              <a:gd name="connsiteX529" fmla="*/ 8060918 w 8115305"/>
              <a:gd name="connsiteY529" fmla="*/ 1324157 h 3192694"/>
              <a:gd name="connsiteX530" fmla="*/ 8060918 w 8115305"/>
              <a:gd name="connsiteY530" fmla="*/ 1340997 h 3192694"/>
              <a:gd name="connsiteX531" fmla="*/ 7990297 w 8115305"/>
              <a:gd name="connsiteY531" fmla="*/ 1322889 h 3192694"/>
              <a:gd name="connsiteX532" fmla="*/ 7991021 w 8115305"/>
              <a:gd name="connsiteY532" fmla="*/ 1306050 h 3192694"/>
              <a:gd name="connsiteX533" fmla="*/ 1220910 w 8115305"/>
              <a:gd name="connsiteY533" fmla="*/ 1304058 h 3192694"/>
              <a:gd name="connsiteX534" fmla="*/ 1229060 w 8115305"/>
              <a:gd name="connsiteY534" fmla="*/ 1337196 h 3192694"/>
              <a:gd name="connsiteX535" fmla="*/ 1121861 w 8115305"/>
              <a:gd name="connsiteY535" fmla="*/ 1365444 h 3192694"/>
              <a:gd name="connsiteX536" fmla="*/ 1115342 w 8115305"/>
              <a:gd name="connsiteY536" fmla="*/ 1331220 h 3192694"/>
              <a:gd name="connsiteX537" fmla="*/ 1220910 w 8115305"/>
              <a:gd name="connsiteY537" fmla="*/ 1304058 h 3192694"/>
              <a:gd name="connsiteX538" fmla="*/ 4914333 w 8115305"/>
              <a:gd name="connsiteY538" fmla="*/ 1300978 h 3192694"/>
              <a:gd name="connsiteX539" fmla="*/ 5019176 w 8115305"/>
              <a:gd name="connsiteY539" fmla="*/ 1346609 h 3192694"/>
              <a:gd name="connsiteX540" fmla="*/ 4945478 w 8115305"/>
              <a:gd name="connsiteY540" fmla="*/ 1391517 h 3192694"/>
              <a:gd name="connsiteX541" fmla="*/ 4839910 w 8115305"/>
              <a:gd name="connsiteY541" fmla="*/ 1343712 h 3192694"/>
              <a:gd name="connsiteX542" fmla="*/ 4914333 w 8115305"/>
              <a:gd name="connsiteY542" fmla="*/ 1300978 h 3192694"/>
              <a:gd name="connsiteX543" fmla="*/ 925031 w 8115305"/>
              <a:gd name="connsiteY543" fmla="*/ 1295908 h 3192694"/>
              <a:gd name="connsiteX544" fmla="*/ 937708 w 8115305"/>
              <a:gd name="connsiteY544" fmla="*/ 1322164 h 3192694"/>
              <a:gd name="connsiteX545" fmla="*/ 835941 w 8115305"/>
              <a:gd name="connsiteY545" fmla="*/ 1350414 h 3192694"/>
              <a:gd name="connsiteX546" fmla="*/ 829603 w 8115305"/>
              <a:gd name="connsiteY546" fmla="*/ 1321983 h 3192694"/>
              <a:gd name="connsiteX547" fmla="*/ 925031 w 8115305"/>
              <a:gd name="connsiteY547" fmla="*/ 1295908 h 3192694"/>
              <a:gd name="connsiteX548" fmla="*/ 7655306 w 8115305"/>
              <a:gd name="connsiteY548" fmla="*/ 1290113 h 3192694"/>
              <a:gd name="connsiteX549" fmla="*/ 7742040 w 8115305"/>
              <a:gd name="connsiteY549" fmla="*/ 1311481 h 3192694"/>
              <a:gd name="connsiteX550" fmla="*/ 7743489 w 8115305"/>
              <a:gd name="connsiteY550" fmla="*/ 1334476 h 3192694"/>
              <a:gd name="connsiteX551" fmla="*/ 7655306 w 8115305"/>
              <a:gd name="connsiteY551" fmla="*/ 1312566 h 3192694"/>
              <a:gd name="connsiteX552" fmla="*/ 7655306 w 8115305"/>
              <a:gd name="connsiteY552" fmla="*/ 1290113 h 3192694"/>
              <a:gd name="connsiteX553" fmla="*/ 4601250 w 8115305"/>
              <a:gd name="connsiteY553" fmla="*/ 1284138 h 3192694"/>
              <a:gd name="connsiteX554" fmla="*/ 4704463 w 8115305"/>
              <a:gd name="connsiteY554" fmla="*/ 1327777 h 3192694"/>
              <a:gd name="connsiteX555" fmla="*/ 4625696 w 8115305"/>
              <a:gd name="connsiteY555" fmla="*/ 1374857 h 3192694"/>
              <a:gd name="connsiteX556" fmla="*/ 4524293 w 8115305"/>
              <a:gd name="connsiteY556" fmla="*/ 1327596 h 3192694"/>
              <a:gd name="connsiteX557" fmla="*/ 4601250 w 8115305"/>
              <a:gd name="connsiteY557" fmla="*/ 1284138 h 3192694"/>
              <a:gd name="connsiteX558" fmla="*/ 649429 w 8115305"/>
              <a:gd name="connsiteY558" fmla="*/ 1283777 h 3192694"/>
              <a:gd name="connsiteX559" fmla="*/ 655042 w 8115305"/>
              <a:gd name="connsiteY559" fmla="*/ 1305325 h 3192694"/>
              <a:gd name="connsiteX560" fmla="*/ 564865 w 8115305"/>
              <a:gd name="connsiteY560" fmla="*/ 1329952 h 3192694"/>
              <a:gd name="connsiteX561" fmla="*/ 559796 w 8115305"/>
              <a:gd name="connsiteY561" fmla="*/ 1306593 h 3192694"/>
              <a:gd name="connsiteX562" fmla="*/ 649429 w 8115305"/>
              <a:gd name="connsiteY562" fmla="*/ 1283777 h 3192694"/>
              <a:gd name="connsiteX563" fmla="*/ 367303 w 8115305"/>
              <a:gd name="connsiteY563" fmla="*/ 1276351 h 3192694"/>
              <a:gd name="connsiteX564" fmla="*/ 363499 w 8115305"/>
              <a:gd name="connsiteY564" fmla="*/ 1296271 h 3192694"/>
              <a:gd name="connsiteX565" fmla="*/ 281651 w 8115305"/>
              <a:gd name="connsiteY565" fmla="*/ 1316008 h 3192694"/>
              <a:gd name="connsiteX566" fmla="*/ 286541 w 8115305"/>
              <a:gd name="connsiteY566" fmla="*/ 1294459 h 3192694"/>
              <a:gd name="connsiteX567" fmla="*/ 367303 w 8115305"/>
              <a:gd name="connsiteY567" fmla="*/ 1276351 h 3192694"/>
              <a:gd name="connsiteX568" fmla="*/ 4288710 w 8115305"/>
              <a:gd name="connsiteY568" fmla="*/ 1273093 h 3192694"/>
              <a:gd name="connsiteX569" fmla="*/ 4385767 w 8115305"/>
              <a:gd name="connsiteY569" fmla="*/ 1318724 h 3192694"/>
              <a:gd name="connsiteX570" fmla="*/ 4301384 w 8115305"/>
              <a:gd name="connsiteY570" fmla="*/ 1363995 h 3192694"/>
              <a:gd name="connsiteX571" fmla="*/ 4203965 w 8115305"/>
              <a:gd name="connsiteY571" fmla="*/ 1316190 h 3192694"/>
              <a:gd name="connsiteX572" fmla="*/ 4288710 w 8115305"/>
              <a:gd name="connsiteY572" fmla="*/ 1273093 h 3192694"/>
              <a:gd name="connsiteX573" fmla="*/ 7322665 w 8115305"/>
              <a:gd name="connsiteY573" fmla="*/ 1269832 h 3192694"/>
              <a:gd name="connsiteX574" fmla="*/ 7418635 w 8115305"/>
              <a:gd name="connsiteY574" fmla="*/ 1296451 h 3192694"/>
              <a:gd name="connsiteX575" fmla="*/ 7410487 w 8115305"/>
              <a:gd name="connsiteY575" fmla="*/ 1322165 h 3192694"/>
              <a:gd name="connsiteX576" fmla="*/ 7307455 w 8115305"/>
              <a:gd name="connsiteY576" fmla="*/ 1294098 h 3192694"/>
              <a:gd name="connsiteX577" fmla="*/ 7322665 w 8115305"/>
              <a:gd name="connsiteY577" fmla="*/ 1269832 h 3192694"/>
              <a:gd name="connsiteX578" fmla="*/ 78115 w 8115305"/>
              <a:gd name="connsiteY578" fmla="*/ 1264762 h 3192694"/>
              <a:gd name="connsiteX579" fmla="*/ 79022 w 8115305"/>
              <a:gd name="connsiteY579" fmla="*/ 1279067 h 3192694"/>
              <a:gd name="connsiteX580" fmla="*/ 10030 w 8115305"/>
              <a:gd name="connsiteY580" fmla="*/ 1295546 h 3192694"/>
              <a:gd name="connsiteX581" fmla="*/ 15282 w 8115305"/>
              <a:gd name="connsiteY581" fmla="*/ 1279611 h 3192694"/>
              <a:gd name="connsiteX582" fmla="*/ 78115 w 8115305"/>
              <a:gd name="connsiteY582" fmla="*/ 1264762 h 3192694"/>
              <a:gd name="connsiteX583" fmla="*/ 3992466 w 8115305"/>
              <a:gd name="connsiteY583" fmla="*/ 1256434 h 3192694"/>
              <a:gd name="connsiteX584" fmla="*/ 4083005 w 8115305"/>
              <a:gd name="connsiteY584" fmla="*/ 1301882 h 3192694"/>
              <a:gd name="connsiteX585" fmla="*/ 3987757 w 8115305"/>
              <a:gd name="connsiteY585" fmla="*/ 1348238 h 3192694"/>
              <a:gd name="connsiteX586" fmla="*/ 3897219 w 8115305"/>
              <a:gd name="connsiteY586" fmla="*/ 1300616 h 3192694"/>
              <a:gd name="connsiteX587" fmla="*/ 3992466 w 8115305"/>
              <a:gd name="connsiteY587" fmla="*/ 1256434 h 3192694"/>
              <a:gd name="connsiteX588" fmla="*/ 6984956 w 8115305"/>
              <a:gd name="connsiteY588" fmla="*/ 1255890 h 3192694"/>
              <a:gd name="connsiteX589" fmla="*/ 7095052 w 8115305"/>
              <a:gd name="connsiteY589" fmla="*/ 1284862 h 3192694"/>
              <a:gd name="connsiteX590" fmla="*/ 7083824 w 8115305"/>
              <a:gd name="connsiteY590" fmla="*/ 1315646 h 3192694"/>
              <a:gd name="connsiteX591" fmla="*/ 6976989 w 8115305"/>
              <a:gd name="connsiteY591" fmla="*/ 1287035 h 3192694"/>
              <a:gd name="connsiteX592" fmla="*/ 6984956 w 8115305"/>
              <a:gd name="connsiteY592" fmla="*/ 1255890 h 3192694"/>
              <a:gd name="connsiteX593" fmla="*/ 3698758 w 8115305"/>
              <a:gd name="connsiteY593" fmla="*/ 1246293 h 3192694"/>
              <a:gd name="connsiteX594" fmla="*/ 3780968 w 8115305"/>
              <a:gd name="connsiteY594" fmla="*/ 1291200 h 3192694"/>
              <a:gd name="connsiteX595" fmla="*/ 3678841 w 8115305"/>
              <a:gd name="connsiteY595" fmla="*/ 1337012 h 3192694"/>
              <a:gd name="connsiteX596" fmla="*/ 3597355 w 8115305"/>
              <a:gd name="connsiteY596" fmla="*/ 1289932 h 3192694"/>
              <a:gd name="connsiteX597" fmla="*/ 3698758 w 8115305"/>
              <a:gd name="connsiteY597" fmla="*/ 1246293 h 3192694"/>
              <a:gd name="connsiteX598" fmla="*/ 6665897 w 8115305"/>
              <a:gd name="connsiteY598" fmla="*/ 1238326 h 3192694"/>
              <a:gd name="connsiteX599" fmla="*/ 6778345 w 8115305"/>
              <a:gd name="connsiteY599" fmla="*/ 1270376 h 3192694"/>
              <a:gd name="connsiteX600" fmla="*/ 6756796 w 8115305"/>
              <a:gd name="connsiteY600" fmla="*/ 1302065 h 3192694"/>
              <a:gd name="connsiteX601" fmla="*/ 6643804 w 8115305"/>
              <a:gd name="connsiteY601" fmla="*/ 1267842 h 3192694"/>
              <a:gd name="connsiteX602" fmla="*/ 6665897 w 8115305"/>
              <a:gd name="connsiteY602" fmla="*/ 1238326 h 3192694"/>
              <a:gd name="connsiteX603" fmla="*/ 3407768 w 8115305"/>
              <a:gd name="connsiteY603" fmla="*/ 1231627 h 3192694"/>
              <a:gd name="connsiteX604" fmla="*/ 3484906 w 8115305"/>
              <a:gd name="connsiteY604" fmla="*/ 1274180 h 3192694"/>
              <a:gd name="connsiteX605" fmla="*/ 3378796 w 8115305"/>
              <a:gd name="connsiteY605" fmla="*/ 1320536 h 3192694"/>
              <a:gd name="connsiteX606" fmla="*/ 3302199 w 8115305"/>
              <a:gd name="connsiteY606" fmla="*/ 1275448 h 3192694"/>
              <a:gd name="connsiteX607" fmla="*/ 3407768 w 8115305"/>
              <a:gd name="connsiteY607" fmla="*/ 1231627 h 3192694"/>
              <a:gd name="connsiteX608" fmla="*/ 6360599 w 8115305"/>
              <a:gd name="connsiteY608" fmla="*/ 1224564 h 3192694"/>
              <a:gd name="connsiteX609" fmla="*/ 6478481 w 8115305"/>
              <a:gd name="connsiteY609" fmla="*/ 1262591 h 3192694"/>
              <a:gd name="connsiteX610" fmla="*/ 6443534 w 8115305"/>
              <a:gd name="connsiteY610" fmla="*/ 1295185 h 3192694"/>
              <a:gd name="connsiteX611" fmla="*/ 6324383 w 8115305"/>
              <a:gd name="connsiteY611" fmla="*/ 1256072 h 3192694"/>
              <a:gd name="connsiteX612" fmla="*/ 6360599 w 8115305"/>
              <a:gd name="connsiteY612" fmla="*/ 1224564 h 3192694"/>
              <a:gd name="connsiteX613" fmla="*/ 3124562 w 8115305"/>
              <a:gd name="connsiteY613" fmla="*/ 1223115 h 3192694"/>
              <a:gd name="connsiteX614" fmla="*/ 3188301 w 8115305"/>
              <a:gd name="connsiteY614" fmla="*/ 1264764 h 3192694"/>
              <a:gd name="connsiteX615" fmla="*/ 3074402 w 8115305"/>
              <a:gd name="connsiteY615" fmla="*/ 1307679 h 3192694"/>
              <a:gd name="connsiteX616" fmla="*/ 3015191 w 8115305"/>
              <a:gd name="connsiteY616" fmla="*/ 1262772 h 3192694"/>
              <a:gd name="connsiteX617" fmla="*/ 3124562 w 8115305"/>
              <a:gd name="connsiteY617" fmla="*/ 1223115 h 3192694"/>
              <a:gd name="connsiteX618" fmla="*/ 2834494 w 8115305"/>
              <a:gd name="connsiteY618" fmla="*/ 1213880 h 3192694"/>
              <a:gd name="connsiteX619" fmla="*/ 2896404 w 8115305"/>
              <a:gd name="connsiteY619" fmla="*/ 1253173 h 3192694"/>
              <a:gd name="connsiteX620" fmla="*/ 2782707 w 8115305"/>
              <a:gd name="connsiteY620" fmla="*/ 1296271 h 3192694"/>
              <a:gd name="connsiteX621" fmla="*/ 2725848 w 8115305"/>
              <a:gd name="connsiteY621" fmla="*/ 1253717 h 3192694"/>
              <a:gd name="connsiteX622" fmla="*/ 2834494 w 8115305"/>
              <a:gd name="connsiteY622" fmla="*/ 1213880 h 3192694"/>
              <a:gd name="connsiteX623" fmla="*/ 6052044 w 8115305"/>
              <a:gd name="connsiteY623" fmla="*/ 1213519 h 3192694"/>
              <a:gd name="connsiteX624" fmla="*/ 6168475 w 8115305"/>
              <a:gd name="connsiteY624" fmla="*/ 1248647 h 3192694"/>
              <a:gd name="connsiteX625" fmla="*/ 6136425 w 8115305"/>
              <a:gd name="connsiteY625" fmla="*/ 1285949 h 3192694"/>
              <a:gd name="connsiteX626" fmla="*/ 6018182 w 8115305"/>
              <a:gd name="connsiteY626" fmla="*/ 1249734 h 3192694"/>
              <a:gd name="connsiteX627" fmla="*/ 6052044 w 8115305"/>
              <a:gd name="connsiteY627" fmla="*/ 1213519 h 3192694"/>
              <a:gd name="connsiteX628" fmla="*/ 2551654 w 8115305"/>
              <a:gd name="connsiteY628" fmla="*/ 1200119 h 3192694"/>
              <a:gd name="connsiteX629" fmla="*/ 2600545 w 8115305"/>
              <a:gd name="connsiteY629" fmla="*/ 1239412 h 3192694"/>
              <a:gd name="connsiteX630" fmla="*/ 2482481 w 8115305"/>
              <a:gd name="connsiteY630" fmla="*/ 1279793 h 3192694"/>
              <a:gd name="connsiteX631" fmla="*/ 2435219 w 8115305"/>
              <a:gd name="connsiteY631" fmla="*/ 1238507 h 3192694"/>
              <a:gd name="connsiteX632" fmla="*/ 2551654 w 8115305"/>
              <a:gd name="connsiteY632" fmla="*/ 1200119 h 3192694"/>
              <a:gd name="connsiteX633" fmla="*/ 5743669 w 8115305"/>
              <a:gd name="connsiteY633" fmla="*/ 1195411 h 3192694"/>
              <a:gd name="connsiteX634" fmla="*/ 5865714 w 8115305"/>
              <a:gd name="connsiteY634" fmla="*/ 1232893 h 3192694"/>
              <a:gd name="connsiteX635" fmla="*/ 5824429 w 8115305"/>
              <a:gd name="connsiteY635" fmla="*/ 1274179 h 3192694"/>
              <a:gd name="connsiteX636" fmla="*/ 5701839 w 8115305"/>
              <a:gd name="connsiteY636" fmla="*/ 1233800 h 3192694"/>
              <a:gd name="connsiteX637" fmla="*/ 5743669 w 8115305"/>
              <a:gd name="connsiteY637" fmla="*/ 1195411 h 3192694"/>
              <a:gd name="connsiteX638" fmla="*/ 2273519 w 8115305"/>
              <a:gd name="connsiteY638" fmla="*/ 1191970 h 3192694"/>
              <a:gd name="connsiteX639" fmla="*/ 2313535 w 8115305"/>
              <a:gd name="connsiteY639" fmla="*/ 1229634 h 3192694"/>
              <a:gd name="connsiteX640" fmla="*/ 2194748 w 8115305"/>
              <a:gd name="connsiteY640" fmla="*/ 1267840 h 3192694"/>
              <a:gd name="connsiteX641" fmla="*/ 2156539 w 8115305"/>
              <a:gd name="connsiteY641" fmla="*/ 1228547 h 3192694"/>
              <a:gd name="connsiteX642" fmla="*/ 2273519 w 8115305"/>
              <a:gd name="connsiteY642" fmla="*/ 1191970 h 3192694"/>
              <a:gd name="connsiteX643" fmla="*/ 5454668 w 8115305"/>
              <a:gd name="connsiteY643" fmla="*/ 1184907 h 3192694"/>
              <a:gd name="connsiteX644" fmla="*/ 5570015 w 8115305"/>
              <a:gd name="connsiteY644" fmla="*/ 1225649 h 3192694"/>
              <a:gd name="connsiteX645" fmla="*/ 5513157 w 8115305"/>
              <a:gd name="connsiteY645" fmla="*/ 1264944 h 3192694"/>
              <a:gd name="connsiteX646" fmla="*/ 5400165 w 8115305"/>
              <a:gd name="connsiteY646" fmla="*/ 1223839 h 3192694"/>
              <a:gd name="connsiteX647" fmla="*/ 5454668 w 8115305"/>
              <a:gd name="connsiteY647" fmla="*/ 1184907 h 3192694"/>
              <a:gd name="connsiteX648" fmla="*/ 8041542 w 8115305"/>
              <a:gd name="connsiteY648" fmla="*/ 1180742 h 3192694"/>
              <a:gd name="connsiteX649" fmla="*/ 8102023 w 8115305"/>
              <a:gd name="connsiteY649" fmla="*/ 1195411 h 3192694"/>
              <a:gd name="connsiteX650" fmla="*/ 8104196 w 8115305"/>
              <a:gd name="connsiteY650" fmla="*/ 1208991 h 3192694"/>
              <a:gd name="connsiteX651" fmla="*/ 8043354 w 8115305"/>
              <a:gd name="connsiteY651" fmla="*/ 1195411 h 3192694"/>
              <a:gd name="connsiteX652" fmla="*/ 8041542 w 8115305"/>
              <a:gd name="connsiteY652" fmla="*/ 1180742 h 3192694"/>
              <a:gd name="connsiteX653" fmla="*/ 2001900 w 8115305"/>
              <a:gd name="connsiteY653" fmla="*/ 1180201 h 3192694"/>
              <a:gd name="connsiteX654" fmla="*/ 2033951 w 8115305"/>
              <a:gd name="connsiteY654" fmla="*/ 1215148 h 3192694"/>
              <a:gd name="connsiteX655" fmla="*/ 1916428 w 8115305"/>
              <a:gd name="connsiteY655" fmla="*/ 1249734 h 3192694"/>
              <a:gd name="connsiteX656" fmla="*/ 1890535 w 8115305"/>
              <a:gd name="connsiteY656" fmla="*/ 1212070 h 3192694"/>
              <a:gd name="connsiteX657" fmla="*/ 2001900 w 8115305"/>
              <a:gd name="connsiteY657" fmla="*/ 1180201 h 3192694"/>
              <a:gd name="connsiteX658" fmla="*/ 1732095 w 8115305"/>
              <a:gd name="connsiteY658" fmla="*/ 1172053 h 3192694"/>
              <a:gd name="connsiteX659" fmla="*/ 1755997 w 8115305"/>
              <a:gd name="connsiteY659" fmla="*/ 1204827 h 3192694"/>
              <a:gd name="connsiteX660" fmla="*/ 1637389 w 8115305"/>
              <a:gd name="connsiteY660" fmla="*/ 1238509 h 3192694"/>
              <a:gd name="connsiteX661" fmla="*/ 1615477 w 8115305"/>
              <a:gd name="connsiteY661" fmla="*/ 1204286 h 3192694"/>
              <a:gd name="connsiteX662" fmla="*/ 1732095 w 8115305"/>
              <a:gd name="connsiteY662" fmla="*/ 1172053 h 3192694"/>
              <a:gd name="connsiteX663" fmla="*/ 5147200 w 8115305"/>
              <a:gd name="connsiteY663" fmla="*/ 1168611 h 3192694"/>
              <a:gd name="connsiteX664" fmla="*/ 5262909 w 8115305"/>
              <a:gd name="connsiteY664" fmla="*/ 1208810 h 3192694"/>
              <a:gd name="connsiteX665" fmla="*/ 5203333 w 8115305"/>
              <a:gd name="connsiteY665" fmla="*/ 1252268 h 3192694"/>
              <a:gd name="connsiteX666" fmla="*/ 5086177 w 8115305"/>
              <a:gd name="connsiteY666" fmla="*/ 1209897 h 3192694"/>
              <a:gd name="connsiteX667" fmla="*/ 5147200 w 8115305"/>
              <a:gd name="connsiteY667" fmla="*/ 1168611 h 3192694"/>
              <a:gd name="connsiteX668" fmla="*/ 7706550 w 8115305"/>
              <a:gd name="connsiteY668" fmla="*/ 1163360 h 3192694"/>
              <a:gd name="connsiteX669" fmla="*/ 7783868 w 8115305"/>
              <a:gd name="connsiteY669" fmla="*/ 1180019 h 3192694"/>
              <a:gd name="connsiteX670" fmla="*/ 7783868 w 8115305"/>
              <a:gd name="connsiteY670" fmla="*/ 1199576 h 3192694"/>
              <a:gd name="connsiteX671" fmla="*/ 7706550 w 8115305"/>
              <a:gd name="connsiteY671" fmla="*/ 1181468 h 3192694"/>
              <a:gd name="connsiteX672" fmla="*/ 7706550 w 8115305"/>
              <a:gd name="connsiteY672" fmla="*/ 1163360 h 3192694"/>
              <a:gd name="connsiteX673" fmla="*/ 1461379 w 8115305"/>
              <a:gd name="connsiteY673" fmla="*/ 1161369 h 3192694"/>
              <a:gd name="connsiteX674" fmla="*/ 1483111 w 8115305"/>
              <a:gd name="connsiteY674" fmla="*/ 1189980 h 3192694"/>
              <a:gd name="connsiteX675" fmla="*/ 1374828 w 8115305"/>
              <a:gd name="connsiteY675" fmla="*/ 1220038 h 3192694"/>
              <a:gd name="connsiteX676" fmla="*/ 1358893 w 8115305"/>
              <a:gd name="connsiteY676" fmla="*/ 1189256 h 3192694"/>
              <a:gd name="connsiteX677" fmla="*/ 1461379 w 8115305"/>
              <a:gd name="connsiteY677" fmla="*/ 1161369 h 3192694"/>
              <a:gd name="connsiteX678" fmla="*/ 4862905 w 8115305"/>
              <a:gd name="connsiteY678" fmla="*/ 1159196 h 3192694"/>
              <a:gd name="connsiteX679" fmla="*/ 4973000 w 8115305"/>
              <a:gd name="connsiteY679" fmla="*/ 1200301 h 3192694"/>
              <a:gd name="connsiteX680" fmla="*/ 4900569 w 8115305"/>
              <a:gd name="connsiteY680" fmla="*/ 1243397 h 3192694"/>
              <a:gd name="connsiteX681" fmla="*/ 4790474 w 8115305"/>
              <a:gd name="connsiteY681" fmla="*/ 1197948 h 3192694"/>
              <a:gd name="connsiteX682" fmla="*/ 4862905 w 8115305"/>
              <a:gd name="connsiteY682" fmla="*/ 1159196 h 3192694"/>
              <a:gd name="connsiteX683" fmla="*/ 1185964 w 8115305"/>
              <a:gd name="connsiteY683" fmla="*/ 1153943 h 3192694"/>
              <a:gd name="connsiteX684" fmla="*/ 1199908 w 8115305"/>
              <a:gd name="connsiteY684" fmla="*/ 1180562 h 3192694"/>
              <a:gd name="connsiteX685" fmla="*/ 1096511 w 8115305"/>
              <a:gd name="connsiteY685" fmla="*/ 1208447 h 3192694"/>
              <a:gd name="connsiteX686" fmla="*/ 1079491 w 8115305"/>
              <a:gd name="connsiteY686" fmla="*/ 1182191 h 3192694"/>
              <a:gd name="connsiteX687" fmla="*/ 1185964 w 8115305"/>
              <a:gd name="connsiteY687" fmla="*/ 1153943 h 3192694"/>
              <a:gd name="connsiteX688" fmla="*/ 7399081 w 8115305"/>
              <a:gd name="connsiteY688" fmla="*/ 1149236 h 3192694"/>
              <a:gd name="connsiteX689" fmla="*/ 7491249 w 8115305"/>
              <a:gd name="connsiteY689" fmla="*/ 1170784 h 3192694"/>
              <a:gd name="connsiteX690" fmla="*/ 7489800 w 8115305"/>
              <a:gd name="connsiteY690" fmla="*/ 1194143 h 3192694"/>
              <a:gd name="connsiteX691" fmla="*/ 7396545 w 8115305"/>
              <a:gd name="connsiteY691" fmla="*/ 1172052 h 3192694"/>
              <a:gd name="connsiteX692" fmla="*/ 7399081 w 8115305"/>
              <a:gd name="connsiteY692" fmla="*/ 1149236 h 3192694"/>
              <a:gd name="connsiteX693" fmla="*/ 4580607 w 8115305"/>
              <a:gd name="connsiteY693" fmla="*/ 1143985 h 3192694"/>
              <a:gd name="connsiteX694" fmla="*/ 4681829 w 8115305"/>
              <a:gd name="connsiteY694" fmla="*/ 1185451 h 3192694"/>
              <a:gd name="connsiteX695" fmla="*/ 4602336 w 8115305"/>
              <a:gd name="connsiteY695" fmla="*/ 1229092 h 3192694"/>
              <a:gd name="connsiteX696" fmla="*/ 4500752 w 8115305"/>
              <a:gd name="connsiteY696" fmla="*/ 1185451 h 3192694"/>
              <a:gd name="connsiteX697" fmla="*/ 4580607 w 8115305"/>
              <a:gd name="connsiteY697" fmla="*/ 1143985 h 3192694"/>
              <a:gd name="connsiteX698" fmla="*/ 924668 w 8115305"/>
              <a:gd name="connsiteY698" fmla="*/ 1143622 h 3192694"/>
              <a:gd name="connsiteX699" fmla="*/ 935715 w 8115305"/>
              <a:gd name="connsiteY699" fmla="*/ 1165895 h 3192694"/>
              <a:gd name="connsiteX700" fmla="*/ 843003 w 8115305"/>
              <a:gd name="connsiteY700" fmla="*/ 1190522 h 3192694"/>
              <a:gd name="connsiteX701" fmla="*/ 832499 w 8115305"/>
              <a:gd name="connsiteY701" fmla="*/ 1166619 h 3192694"/>
              <a:gd name="connsiteX702" fmla="*/ 924668 w 8115305"/>
              <a:gd name="connsiteY702" fmla="*/ 1143622 h 3192694"/>
              <a:gd name="connsiteX703" fmla="*/ 655405 w 8115305"/>
              <a:gd name="connsiteY703" fmla="*/ 1138371 h 3192694"/>
              <a:gd name="connsiteX704" fmla="*/ 665183 w 8115305"/>
              <a:gd name="connsiteY704" fmla="*/ 1156478 h 3192694"/>
              <a:gd name="connsiteX705" fmla="*/ 582250 w 8115305"/>
              <a:gd name="connsiteY705" fmla="*/ 1177303 h 3192694"/>
              <a:gd name="connsiteX706" fmla="*/ 578084 w 8115305"/>
              <a:gd name="connsiteY706" fmla="*/ 1157566 h 3192694"/>
              <a:gd name="connsiteX707" fmla="*/ 655405 w 8115305"/>
              <a:gd name="connsiteY707" fmla="*/ 1138371 h 3192694"/>
              <a:gd name="connsiteX708" fmla="*/ 4303015 w 8115305"/>
              <a:gd name="connsiteY708" fmla="*/ 1134206 h 3192694"/>
              <a:gd name="connsiteX709" fmla="*/ 4398080 w 8115305"/>
              <a:gd name="connsiteY709" fmla="*/ 1177304 h 3192694"/>
              <a:gd name="connsiteX710" fmla="*/ 4308990 w 8115305"/>
              <a:gd name="connsiteY710" fmla="*/ 1219314 h 3192694"/>
              <a:gd name="connsiteX711" fmla="*/ 4213925 w 8115305"/>
              <a:gd name="connsiteY711" fmla="*/ 1174043 h 3192694"/>
              <a:gd name="connsiteX712" fmla="*/ 4303015 w 8115305"/>
              <a:gd name="connsiteY712" fmla="*/ 1134206 h 3192694"/>
              <a:gd name="connsiteX713" fmla="*/ 7092154 w 8115305"/>
              <a:gd name="connsiteY713" fmla="*/ 1132577 h 3192694"/>
              <a:gd name="connsiteX714" fmla="*/ 7195006 w 8115305"/>
              <a:gd name="connsiteY714" fmla="*/ 1159195 h 3192694"/>
              <a:gd name="connsiteX715" fmla="*/ 7183778 w 8115305"/>
              <a:gd name="connsiteY715" fmla="*/ 1183459 h 3192694"/>
              <a:gd name="connsiteX716" fmla="*/ 7079660 w 8115305"/>
              <a:gd name="connsiteY716" fmla="*/ 1156479 h 3192694"/>
              <a:gd name="connsiteX717" fmla="*/ 7092154 w 8115305"/>
              <a:gd name="connsiteY717" fmla="*/ 1132577 h 3192694"/>
              <a:gd name="connsiteX718" fmla="*/ 404062 w 8115305"/>
              <a:gd name="connsiteY718" fmla="*/ 1128230 h 3192694"/>
              <a:gd name="connsiteX719" fmla="*/ 408407 w 8115305"/>
              <a:gd name="connsiteY719" fmla="*/ 1143623 h 3192694"/>
              <a:gd name="connsiteX720" fmla="*/ 333803 w 8115305"/>
              <a:gd name="connsiteY720" fmla="*/ 1161731 h 3192694"/>
              <a:gd name="connsiteX721" fmla="*/ 330362 w 8115305"/>
              <a:gd name="connsiteY721" fmla="*/ 1146338 h 3192694"/>
              <a:gd name="connsiteX722" fmla="*/ 404062 w 8115305"/>
              <a:gd name="connsiteY722" fmla="*/ 1128230 h 3192694"/>
              <a:gd name="connsiteX723" fmla="*/ 6800435 w 8115305"/>
              <a:gd name="connsiteY723" fmla="*/ 1121351 h 3192694"/>
              <a:gd name="connsiteX724" fmla="*/ 6903107 w 8115305"/>
              <a:gd name="connsiteY724" fmla="*/ 1148331 h 3192694"/>
              <a:gd name="connsiteX725" fmla="*/ 6887172 w 8115305"/>
              <a:gd name="connsiteY725" fmla="*/ 1176580 h 3192694"/>
              <a:gd name="connsiteX726" fmla="*/ 6778525 w 8115305"/>
              <a:gd name="connsiteY726" fmla="*/ 1146520 h 3192694"/>
              <a:gd name="connsiteX727" fmla="*/ 6800435 w 8115305"/>
              <a:gd name="connsiteY727" fmla="*/ 1121351 h 3192694"/>
              <a:gd name="connsiteX728" fmla="*/ 4024336 w 8115305"/>
              <a:gd name="connsiteY728" fmla="*/ 1120988 h 3192694"/>
              <a:gd name="connsiteX729" fmla="*/ 4115419 w 8115305"/>
              <a:gd name="connsiteY729" fmla="*/ 1161912 h 3192694"/>
              <a:gd name="connsiteX730" fmla="*/ 4024880 w 8115305"/>
              <a:gd name="connsiteY730" fmla="*/ 1205371 h 3192694"/>
              <a:gd name="connsiteX731" fmla="*/ 3931624 w 8115305"/>
              <a:gd name="connsiteY731" fmla="*/ 1161369 h 3192694"/>
              <a:gd name="connsiteX732" fmla="*/ 4024336 w 8115305"/>
              <a:gd name="connsiteY732" fmla="*/ 1120988 h 3192694"/>
              <a:gd name="connsiteX733" fmla="*/ 3754169 w 8115305"/>
              <a:gd name="connsiteY733" fmla="*/ 1111934 h 3192694"/>
              <a:gd name="connsiteX734" fmla="*/ 3836196 w 8115305"/>
              <a:gd name="connsiteY734" fmla="*/ 1153581 h 3192694"/>
              <a:gd name="connsiteX735" fmla="*/ 3737690 w 8115305"/>
              <a:gd name="connsiteY735" fmla="*/ 1195411 h 3192694"/>
              <a:gd name="connsiteX736" fmla="*/ 3654032 w 8115305"/>
              <a:gd name="connsiteY736" fmla="*/ 1151047 h 3192694"/>
              <a:gd name="connsiteX737" fmla="*/ 3754169 w 8115305"/>
              <a:gd name="connsiteY737" fmla="*/ 1111934 h 3192694"/>
              <a:gd name="connsiteX738" fmla="*/ 6497494 w 8115305"/>
              <a:gd name="connsiteY738" fmla="*/ 1104873 h 3192694"/>
              <a:gd name="connsiteX739" fmla="*/ 6612115 w 8115305"/>
              <a:gd name="connsiteY739" fmla="*/ 1134208 h 3192694"/>
              <a:gd name="connsiteX740" fmla="*/ 6592017 w 8115305"/>
              <a:gd name="connsiteY740" fmla="*/ 1166439 h 3192694"/>
              <a:gd name="connsiteX741" fmla="*/ 6476489 w 8115305"/>
              <a:gd name="connsiteY741" fmla="*/ 1134750 h 3192694"/>
              <a:gd name="connsiteX742" fmla="*/ 6497494 w 8115305"/>
              <a:gd name="connsiteY742" fmla="*/ 1104873 h 3192694"/>
              <a:gd name="connsiteX743" fmla="*/ 3472954 w 8115305"/>
              <a:gd name="connsiteY743" fmla="*/ 1099622 h 3192694"/>
              <a:gd name="connsiteX744" fmla="*/ 3551361 w 8115305"/>
              <a:gd name="connsiteY744" fmla="*/ 1138915 h 3192694"/>
              <a:gd name="connsiteX745" fmla="*/ 3448146 w 8115305"/>
              <a:gd name="connsiteY745" fmla="*/ 1181469 h 3192694"/>
              <a:gd name="connsiteX746" fmla="*/ 3370464 w 8115305"/>
              <a:gd name="connsiteY746" fmla="*/ 1140183 h 3192694"/>
              <a:gd name="connsiteX747" fmla="*/ 3472954 w 8115305"/>
              <a:gd name="connsiteY747" fmla="*/ 1099622 h 3192694"/>
              <a:gd name="connsiteX748" fmla="*/ 6217548 w 8115305"/>
              <a:gd name="connsiteY748" fmla="*/ 1094549 h 3192694"/>
              <a:gd name="connsiteX749" fmla="*/ 6329636 w 8115305"/>
              <a:gd name="connsiteY749" fmla="*/ 1125695 h 3192694"/>
              <a:gd name="connsiteX750" fmla="*/ 6299395 w 8115305"/>
              <a:gd name="connsiteY750" fmla="*/ 1159193 h 3192694"/>
              <a:gd name="connsiteX751" fmla="*/ 6186766 w 8115305"/>
              <a:gd name="connsiteY751" fmla="*/ 1126599 h 3192694"/>
              <a:gd name="connsiteX752" fmla="*/ 6217548 w 8115305"/>
              <a:gd name="connsiteY752" fmla="*/ 1094549 h 3192694"/>
              <a:gd name="connsiteX753" fmla="*/ 3206409 w 8115305"/>
              <a:gd name="connsiteY753" fmla="*/ 1091473 h 3192694"/>
              <a:gd name="connsiteX754" fmla="*/ 3277572 w 8115305"/>
              <a:gd name="connsiteY754" fmla="*/ 1130766 h 3192694"/>
              <a:gd name="connsiteX755" fmla="*/ 3170555 w 8115305"/>
              <a:gd name="connsiteY755" fmla="*/ 1171689 h 3192694"/>
              <a:gd name="connsiteX756" fmla="*/ 3100297 w 8115305"/>
              <a:gd name="connsiteY756" fmla="*/ 1130586 h 3192694"/>
              <a:gd name="connsiteX757" fmla="*/ 3206409 w 8115305"/>
              <a:gd name="connsiteY757" fmla="*/ 1091473 h 3192694"/>
              <a:gd name="connsiteX758" fmla="*/ 2947469 w 8115305"/>
              <a:gd name="connsiteY758" fmla="*/ 1079341 h 3192694"/>
              <a:gd name="connsiteX759" fmla="*/ 3010301 w 8115305"/>
              <a:gd name="connsiteY759" fmla="*/ 1116642 h 3192694"/>
              <a:gd name="connsiteX760" fmla="*/ 2898940 w 8115305"/>
              <a:gd name="connsiteY760" fmla="*/ 1157386 h 3192694"/>
              <a:gd name="connsiteX761" fmla="*/ 2835582 w 8115305"/>
              <a:gd name="connsiteY761" fmla="*/ 1117185 h 3192694"/>
              <a:gd name="connsiteX762" fmla="*/ 2947469 w 8115305"/>
              <a:gd name="connsiteY762" fmla="*/ 1079341 h 3192694"/>
              <a:gd name="connsiteX763" fmla="*/ 5921849 w 8115305"/>
              <a:gd name="connsiteY763" fmla="*/ 1079158 h 3192694"/>
              <a:gd name="connsiteX764" fmla="*/ 6038824 w 8115305"/>
              <a:gd name="connsiteY764" fmla="*/ 1115374 h 3192694"/>
              <a:gd name="connsiteX765" fmla="*/ 5996814 w 8115305"/>
              <a:gd name="connsiteY765" fmla="*/ 1148511 h 3192694"/>
              <a:gd name="connsiteX766" fmla="*/ 5880744 w 8115305"/>
              <a:gd name="connsiteY766" fmla="*/ 1113201 h 3192694"/>
              <a:gd name="connsiteX767" fmla="*/ 5921849 w 8115305"/>
              <a:gd name="connsiteY767" fmla="*/ 1079158 h 3192694"/>
              <a:gd name="connsiteX768" fmla="*/ 2689272 w 8115305"/>
              <a:gd name="connsiteY768" fmla="*/ 1071191 h 3192694"/>
              <a:gd name="connsiteX769" fmla="*/ 2741242 w 8115305"/>
              <a:gd name="connsiteY769" fmla="*/ 1109036 h 3192694"/>
              <a:gd name="connsiteX770" fmla="*/ 2625530 w 8115305"/>
              <a:gd name="connsiteY770" fmla="*/ 1147244 h 3192694"/>
              <a:gd name="connsiteX771" fmla="*/ 2573561 w 8115305"/>
              <a:gd name="connsiteY771" fmla="*/ 1107406 h 3192694"/>
              <a:gd name="connsiteX772" fmla="*/ 2689272 w 8115305"/>
              <a:gd name="connsiteY772" fmla="*/ 1071191 h 3192694"/>
              <a:gd name="connsiteX773" fmla="*/ 5642989 w 8115305"/>
              <a:gd name="connsiteY773" fmla="*/ 1069743 h 3192694"/>
              <a:gd name="connsiteX774" fmla="*/ 5759059 w 8115305"/>
              <a:gd name="connsiteY774" fmla="*/ 1105958 h 3192694"/>
              <a:gd name="connsiteX775" fmla="*/ 5713972 w 8115305"/>
              <a:gd name="connsiteY775" fmla="*/ 1141089 h 3192694"/>
              <a:gd name="connsiteX776" fmla="*/ 5596451 w 8115305"/>
              <a:gd name="connsiteY776" fmla="*/ 1103785 h 3192694"/>
              <a:gd name="connsiteX777" fmla="*/ 5642989 w 8115305"/>
              <a:gd name="connsiteY777" fmla="*/ 1069743 h 3192694"/>
              <a:gd name="connsiteX778" fmla="*/ 2432867 w 8115305"/>
              <a:gd name="connsiteY778" fmla="*/ 1062680 h 3192694"/>
              <a:gd name="connsiteX779" fmla="*/ 2477229 w 8115305"/>
              <a:gd name="connsiteY779" fmla="*/ 1095817 h 3192694"/>
              <a:gd name="connsiteX780" fmla="*/ 2364236 w 8115305"/>
              <a:gd name="connsiteY780" fmla="*/ 1132033 h 3192694"/>
              <a:gd name="connsiteX781" fmla="*/ 2320056 w 8115305"/>
              <a:gd name="connsiteY781" fmla="*/ 1095817 h 3192694"/>
              <a:gd name="connsiteX782" fmla="*/ 2432867 w 8115305"/>
              <a:gd name="connsiteY782" fmla="*/ 1062680 h 3192694"/>
              <a:gd name="connsiteX783" fmla="*/ 2166679 w 8115305"/>
              <a:gd name="connsiteY783" fmla="*/ 1054714 h 3192694"/>
              <a:gd name="connsiteX784" fmla="*/ 2204531 w 8115305"/>
              <a:gd name="connsiteY784" fmla="*/ 1087670 h 3192694"/>
              <a:gd name="connsiteX785" fmla="*/ 2088816 w 8115305"/>
              <a:gd name="connsiteY785" fmla="*/ 1121532 h 3192694"/>
              <a:gd name="connsiteX786" fmla="*/ 2052601 w 8115305"/>
              <a:gd name="connsiteY786" fmla="*/ 1087308 h 3192694"/>
              <a:gd name="connsiteX787" fmla="*/ 2166679 w 8115305"/>
              <a:gd name="connsiteY787" fmla="*/ 1054714 h 3192694"/>
              <a:gd name="connsiteX788" fmla="*/ 5368476 w 8115305"/>
              <a:gd name="connsiteY788" fmla="*/ 1054532 h 3192694"/>
              <a:gd name="connsiteX789" fmla="*/ 5483098 w 8115305"/>
              <a:gd name="connsiteY789" fmla="*/ 1092739 h 3192694"/>
              <a:gd name="connsiteX790" fmla="*/ 5426060 w 8115305"/>
              <a:gd name="connsiteY790" fmla="*/ 1130223 h 3192694"/>
              <a:gd name="connsiteX791" fmla="*/ 5310351 w 8115305"/>
              <a:gd name="connsiteY791" fmla="*/ 1090747 h 3192694"/>
              <a:gd name="connsiteX792" fmla="*/ 5368476 w 8115305"/>
              <a:gd name="connsiteY792" fmla="*/ 1054532 h 3192694"/>
              <a:gd name="connsiteX793" fmla="*/ 7761778 w 8115305"/>
              <a:gd name="connsiteY793" fmla="*/ 1052179 h 3192694"/>
              <a:gd name="connsiteX794" fmla="*/ 7832580 w 8115305"/>
              <a:gd name="connsiteY794" fmla="*/ 1068657 h 3192694"/>
              <a:gd name="connsiteX795" fmla="*/ 7828958 w 8115305"/>
              <a:gd name="connsiteY795" fmla="*/ 1082238 h 3192694"/>
              <a:gd name="connsiteX796" fmla="*/ 7761778 w 8115305"/>
              <a:gd name="connsiteY796" fmla="*/ 1066665 h 3192694"/>
              <a:gd name="connsiteX797" fmla="*/ 7761778 w 8115305"/>
              <a:gd name="connsiteY797" fmla="*/ 1052179 h 3192694"/>
              <a:gd name="connsiteX798" fmla="*/ 5096135 w 8115305"/>
              <a:gd name="connsiteY798" fmla="*/ 1046565 h 3192694"/>
              <a:gd name="connsiteX799" fmla="*/ 5209127 w 8115305"/>
              <a:gd name="connsiteY799" fmla="*/ 1082600 h 3192694"/>
              <a:gd name="connsiteX800" fmla="*/ 5149734 w 8115305"/>
              <a:gd name="connsiteY800" fmla="*/ 1122979 h 3192694"/>
              <a:gd name="connsiteX801" fmla="*/ 5035474 w 8115305"/>
              <a:gd name="connsiteY801" fmla="*/ 1084590 h 3192694"/>
              <a:gd name="connsiteX802" fmla="*/ 5096135 w 8115305"/>
              <a:gd name="connsiteY802" fmla="*/ 1046565 h 3192694"/>
              <a:gd name="connsiteX803" fmla="*/ 1919691 w 8115305"/>
              <a:gd name="connsiteY803" fmla="*/ 1045299 h 3192694"/>
              <a:gd name="connsiteX804" fmla="*/ 1947577 w 8115305"/>
              <a:gd name="connsiteY804" fmla="*/ 1075176 h 3192694"/>
              <a:gd name="connsiteX805" fmla="*/ 1838931 w 8115305"/>
              <a:gd name="connsiteY805" fmla="*/ 1105778 h 3192694"/>
              <a:gd name="connsiteX806" fmla="*/ 1808509 w 8115305"/>
              <a:gd name="connsiteY806" fmla="*/ 1074813 h 3192694"/>
              <a:gd name="connsiteX807" fmla="*/ 1919691 w 8115305"/>
              <a:gd name="connsiteY807" fmla="*/ 1045299 h 3192694"/>
              <a:gd name="connsiteX808" fmla="*/ 7473502 w 8115305"/>
              <a:gd name="connsiteY808" fmla="*/ 1040409 h 3192694"/>
              <a:gd name="connsiteX809" fmla="*/ 7559151 w 8115305"/>
              <a:gd name="connsiteY809" fmla="*/ 1059604 h 3192694"/>
              <a:gd name="connsiteX810" fmla="*/ 7552452 w 8115305"/>
              <a:gd name="connsiteY810" fmla="*/ 1077712 h 3192694"/>
              <a:gd name="connsiteX811" fmla="*/ 7470424 w 8115305"/>
              <a:gd name="connsiteY811" fmla="*/ 1058516 h 3192694"/>
              <a:gd name="connsiteX812" fmla="*/ 7473502 w 8115305"/>
              <a:gd name="connsiteY812" fmla="*/ 1040409 h 3192694"/>
              <a:gd name="connsiteX813" fmla="*/ 1664370 w 8115305"/>
              <a:gd name="connsiteY813" fmla="*/ 1038597 h 3192694"/>
              <a:gd name="connsiteX814" fmla="*/ 1690083 w 8115305"/>
              <a:gd name="connsiteY814" fmla="*/ 1066301 h 3192694"/>
              <a:gd name="connsiteX815" fmla="*/ 1581436 w 8115305"/>
              <a:gd name="connsiteY815" fmla="*/ 1095818 h 3192694"/>
              <a:gd name="connsiteX816" fmla="*/ 1556990 w 8115305"/>
              <a:gd name="connsiteY816" fmla="*/ 1067208 h 3192694"/>
              <a:gd name="connsiteX817" fmla="*/ 1664370 w 8115305"/>
              <a:gd name="connsiteY817" fmla="*/ 1038597 h 3192694"/>
              <a:gd name="connsiteX818" fmla="*/ 1416477 w 8115305"/>
              <a:gd name="connsiteY818" fmla="*/ 1033346 h 3192694"/>
              <a:gd name="connsiteX819" fmla="*/ 1430600 w 8115305"/>
              <a:gd name="connsiteY819" fmla="*/ 1059239 h 3192694"/>
              <a:gd name="connsiteX820" fmla="*/ 1329197 w 8115305"/>
              <a:gd name="connsiteY820" fmla="*/ 1084590 h 3192694"/>
              <a:gd name="connsiteX821" fmla="*/ 1312357 w 8115305"/>
              <a:gd name="connsiteY821" fmla="*/ 1058878 h 3192694"/>
              <a:gd name="connsiteX822" fmla="*/ 1416477 w 8115305"/>
              <a:gd name="connsiteY822" fmla="*/ 1033346 h 3192694"/>
              <a:gd name="connsiteX823" fmla="*/ 4830674 w 8115305"/>
              <a:gd name="connsiteY823" fmla="*/ 1032442 h 3192694"/>
              <a:gd name="connsiteX824" fmla="*/ 4939865 w 8115305"/>
              <a:gd name="connsiteY824" fmla="*/ 1070830 h 3192694"/>
              <a:gd name="connsiteX825" fmla="*/ 4870331 w 8115305"/>
              <a:gd name="connsiteY825" fmla="*/ 1111392 h 3192694"/>
              <a:gd name="connsiteX826" fmla="*/ 4757158 w 8115305"/>
              <a:gd name="connsiteY826" fmla="*/ 1069925 h 3192694"/>
              <a:gd name="connsiteX827" fmla="*/ 4830674 w 8115305"/>
              <a:gd name="connsiteY827" fmla="*/ 1032442 h 3192694"/>
              <a:gd name="connsiteX828" fmla="*/ 7198446 w 8115305"/>
              <a:gd name="connsiteY828" fmla="*/ 1030629 h 3192694"/>
              <a:gd name="connsiteX829" fmla="*/ 7288985 w 8115305"/>
              <a:gd name="connsiteY829" fmla="*/ 1053807 h 3192694"/>
              <a:gd name="connsiteX830" fmla="*/ 7274499 w 8115305"/>
              <a:gd name="connsiteY830" fmla="*/ 1071915 h 3192694"/>
              <a:gd name="connsiteX831" fmla="*/ 7182329 w 8115305"/>
              <a:gd name="connsiteY831" fmla="*/ 1048737 h 3192694"/>
              <a:gd name="connsiteX832" fmla="*/ 7198446 w 8115305"/>
              <a:gd name="connsiteY832" fmla="*/ 1030629 h 3192694"/>
              <a:gd name="connsiteX833" fmla="*/ 1172926 w 8115305"/>
              <a:gd name="connsiteY833" fmla="*/ 1023387 h 3192694"/>
              <a:gd name="connsiteX834" fmla="*/ 1183609 w 8115305"/>
              <a:gd name="connsiteY834" fmla="*/ 1047470 h 3192694"/>
              <a:gd name="connsiteX835" fmla="*/ 1087638 w 8115305"/>
              <a:gd name="connsiteY835" fmla="*/ 1070287 h 3192694"/>
              <a:gd name="connsiteX836" fmla="*/ 1078044 w 8115305"/>
              <a:gd name="connsiteY836" fmla="*/ 1045479 h 3192694"/>
              <a:gd name="connsiteX837" fmla="*/ 1172926 w 8115305"/>
              <a:gd name="connsiteY837" fmla="*/ 1023387 h 3192694"/>
              <a:gd name="connsiteX838" fmla="*/ 4565758 w 8115305"/>
              <a:gd name="connsiteY838" fmla="*/ 1023386 h 3192694"/>
              <a:gd name="connsiteX839" fmla="*/ 4673499 w 8115305"/>
              <a:gd name="connsiteY839" fmla="*/ 1062318 h 3192694"/>
              <a:gd name="connsiteX840" fmla="*/ 4594006 w 8115305"/>
              <a:gd name="connsiteY840" fmla="*/ 1103785 h 3192694"/>
              <a:gd name="connsiteX841" fmla="*/ 4487715 w 8115305"/>
              <a:gd name="connsiteY841" fmla="*/ 1061955 h 3192694"/>
              <a:gd name="connsiteX842" fmla="*/ 4565758 w 8115305"/>
              <a:gd name="connsiteY842" fmla="*/ 1023386 h 3192694"/>
              <a:gd name="connsiteX843" fmla="*/ 926297 w 8115305"/>
              <a:gd name="connsiteY843" fmla="*/ 1018680 h 3192694"/>
              <a:gd name="connsiteX844" fmla="*/ 931550 w 8115305"/>
              <a:gd name="connsiteY844" fmla="*/ 1038960 h 3192694"/>
              <a:gd name="connsiteX845" fmla="*/ 845358 w 8115305"/>
              <a:gd name="connsiteY845" fmla="*/ 1058880 h 3192694"/>
              <a:gd name="connsiteX846" fmla="*/ 836846 w 8115305"/>
              <a:gd name="connsiteY846" fmla="*/ 1039141 h 3192694"/>
              <a:gd name="connsiteX847" fmla="*/ 926297 w 8115305"/>
              <a:gd name="connsiteY847" fmla="*/ 1018680 h 3192694"/>
              <a:gd name="connsiteX848" fmla="*/ 4301567 w 8115305"/>
              <a:gd name="connsiteY848" fmla="*/ 1015238 h 3192694"/>
              <a:gd name="connsiteX849" fmla="*/ 4399168 w 8115305"/>
              <a:gd name="connsiteY849" fmla="*/ 1055075 h 3192694"/>
              <a:gd name="connsiteX850" fmla="*/ 4312612 w 8115305"/>
              <a:gd name="connsiteY850" fmla="*/ 1095819 h 3192694"/>
              <a:gd name="connsiteX851" fmla="*/ 4212658 w 8115305"/>
              <a:gd name="connsiteY851" fmla="*/ 1054894 h 3192694"/>
              <a:gd name="connsiteX852" fmla="*/ 4301567 w 8115305"/>
              <a:gd name="connsiteY852" fmla="*/ 1015238 h 3192694"/>
              <a:gd name="connsiteX853" fmla="*/ 6909084 w 8115305"/>
              <a:gd name="connsiteY853" fmla="*/ 1014334 h 3192694"/>
              <a:gd name="connsiteX854" fmla="*/ 7007410 w 8115305"/>
              <a:gd name="connsiteY854" fmla="*/ 1038960 h 3192694"/>
              <a:gd name="connsiteX855" fmla="*/ 6995097 w 8115305"/>
              <a:gd name="connsiteY855" fmla="*/ 1062863 h 3192694"/>
              <a:gd name="connsiteX856" fmla="*/ 6895503 w 8115305"/>
              <a:gd name="connsiteY856" fmla="*/ 1039141 h 3192694"/>
              <a:gd name="connsiteX857" fmla="*/ 6909084 w 8115305"/>
              <a:gd name="connsiteY857" fmla="*/ 1014334 h 3192694"/>
              <a:gd name="connsiteX858" fmla="*/ 676952 w 8115305"/>
              <a:gd name="connsiteY858" fmla="*/ 1010530 h 3192694"/>
              <a:gd name="connsiteX859" fmla="*/ 680213 w 8115305"/>
              <a:gd name="connsiteY859" fmla="*/ 1026284 h 3192694"/>
              <a:gd name="connsiteX860" fmla="*/ 604340 w 8115305"/>
              <a:gd name="connsiteY860" fmla="*/ 1043124 h 3192694"/>
              <a:gd name="connsiteX861" fmla="*/ 601804 w 8115305"/>
              <a:gd name="connsiteY861" fmla="*/ 1027008 h 3192694"/>
              <a:gd name="connsiteX862" fmla="*/ 676952 w 8115305"/>
              <a:gd name="connsiteY862" fmla="*/ 1010530 h 3192694"/>
              <a:gd name="connsiteX863" fmla="*/ 435748 w 8115305"/>
              <a:gd name="connsiteY863" fmla="*/ 1004735 h 3192694"/>
              <a:gd name="connsiteX864" fmla="*/ 432669 w 8115305"/>
              <a:gd name="connsiteY864" fmla="*/ 1019040 h 3192694"/>
              <a:gd name="connsiteX865" fmla="*/ 368025 w 8115305"/>
              <a:gd name="connsiteY865" fmla="*/ 1032439 h 3192694"/>
              <a:gd name="connsiteX866" fmla="*/ 368025 w 8115305"/>
              <a:gd name="connsiteY866" fmla="*/ 1018677 h 3192694"/>
              <a:gd name="connsiteX867" fmla="*/ 435748 w 8115305"/>
              <a:gd name="connsiteY867" fmla="*/ 1004735 h 3192694"/>
              <a:gd name="connsiteX868" fmla="*/ 6630223 w 8115305"/>
              <a:gd name="connsiteY868" fmla="*/ 1004556 h 3192694"/>
              <a:gd name="connsiteX869" fmla="*/ 6734343 w 8115305"/>
              <a:gd name="connsiteY869" fmla="*/ 1032441 h 3192694"/>
              <a:gd name="connsiteX870" fmla="*/ 6707362 w 8115305"/>
              <a:gd name="connsiteY870" fmla="*/ 1058336 h 3192694"/>
              <a:gd name="connsiteX871" fmla="*/ 6602157 w 8115305"/>
              <a:gd name="connsiteY871" fmla="*/ 1029544 h 3192694"/>
              <a:gd name="connsiteX872" fmla="*/ 6630223 w 8115305"/>
              <a:gd name="connsiteY872" fmla="*/ 1004556 h 3192694"/>
              <a:gd name="connsiteX873" fmla="*/ 4048058 w 8115305"/>
              <a:gd name="connsiteY873" fmla="*/ 1003650 h 3192694"/>
              <a:gd name="connsiteX874" fmla="*/ 4137329 w 8115305"/>
              <a:gd name="connsiteY874" fmla="*/ 1042763 h 3192694"/>
              <a:gd name="connsiteX875" fmla="*/ 4041539 w 8115305"/>
              <a:gd name="connsiteY875" fmla="*/ 1083324 h 3192694"/>
              <a:gd name="connsiteX876" fmla="*/ 3951000 w 8115305"/>
              <a:gd name="connsiteY876" fmla="*/ 1041314 h 3192694"/>
              <a:gd name="connsiteX877" fmla="*/ 4048058 w 8115305"/>
              <a:gd name="connsiteY877" fmla="*/ 1003650 h 3192694"/>
              <a:gd name="connsiteX878" fmla="*/ 3787850 w 8115305"/>
              <a:gd name="connsiteY878" fmla="*/ 996226 h 3192694"/>
              <a:gd name="connsiteX879" fmla="*/ 3876577 w 8115305"/>
              <a:gd name="connsiteY879" fmla="*/ 1034070 h 3192694"/>
              <a:gd name="connsiteX880" fmla="*/ 3776442 w 8115305"/>
              <a:gd name="connsiteY880" fmla="*/ 1074995 h 3192694"/>
              <a:gd name="connsiteX881" fmla="*/ 3690429 w 8115305"/>
              <a:gd name="connsiteY881" fmla="*/ 1034070 h 3192694"/>
              <a:gd name="connsiteX882" fmla="*/ 3787850 w 8115305"/>
              <a:gd name="connsiteY882" fmla="*/ 996226 h 3192694"/>
              <a:gd name="connsiteX883" fmla="*/ 6352088 w 8115305"/>
              <a:gd name="connsiteY883" fmla="*/ 991156 h 3192694"/>
              <a:gd name="connsiteX884" fmla="*/ 6458561 w 8115305"/>
              <a:gd name="connsiteY884" fmla="*/ 1018679 h 3192694"/>
              <a:gd name="connsiteX885" fmla="*/ 6433211 w 8115305"/>
              <a:gd name="connsiteY885" fmla="*/ 1047651 h 3192694"/>
              <a:gd name="connsiteX886" fmla="*/ 6324564 w 8115305"/>
              <a:gd name="connsiteY886" fmla="*/ 1019223 h 3192694"/>
              <a:gd name="connsiteX887" fmla="*/ 6352088 w 8115305"/>
              <a:gd name="connsiteY887" fmla="*/ 991156 h 3192694"/>
              <a:gd name="connsiteX888" fmla="*/ 3542671 w 8115305"/>
              <a:gd name="connsiteY888" fmla="*/ 985000 h 3192694"/>
              <a:gd name="connsiteX889" fmla="*/ 3619991 w 8115305"/>
              <a:gd name="connsiteY889" fmla="*/ 1022844 h 3192694"/>
              <a:gd name="connsiteX890" fmla="*/ 3512974 w 8115305"/>
              <a:gd name="connsiteY890" fmla="*/ 1062501 h 3192694"/>
              <a:gd name="connsiteX891" fmla="*/ 3436379 w 8115305"/>
              <a:gd name="connsiteY891" fmla="*/ 1022844 h 3192694"/>
              <a:gd name="connsiteX892" fmla="*/ 3542671 w 8115305"/>
              <a:gd name="connsiteY892" fmla="*/ 985000 h 3192694"/>
              <a:gd name="connsiteX893" fmla="*/ 6082826 w 8115305"/>
              <a:gd name="connsiteY893" fmla="*/ 981196 h 3192694"/>
              <a:gd name="connsiteX894" fmla="*/ 6197991 w 8115305"/>
              <a:gd name="connsiteY894" fmla="*/ 1011256 h 3192694"/>
              <a:gd name="connsiteX895" fmla="*/ 6168656 w 8115305"/>
              <a:gd name="connsiteY895" fmla="*/ 1042581 h 3192694"/>
              <a:gd name="connsiteX896" fmla="*/ 6051862 w 8115305"/>
              <a:gd name="connsiteY896" fmla="*/ 1011256 h 3192694"/>
              <a:gd name="connsiteX897" fmla="*/ 6082826 w 8115305"/>
              <a:gd name="connsiteY897" fmla="*/ 981196 h 3192694"/>
              <a:gd name="connsiteX898" fmla="*/ 3290247 w 8115305"/>
              <a:gd name="connsiteY898" fmla="*/ 978118 h 3192694"/>
              <a:gd name="connsiteX899" fmla="*/ 3365214 w 8115305"/>
              <a:gd name="connsiteY899" fmla="*/ 1014333 h 3192694"/>
              <a:gd name="connsiteX900" fmla="*/ 3257653 w 8115305"/>
              <a:gd name="connsiteY900" fmla="*/ 1054170 h 3192694"/>
              <a:gd name="connsiteX901" fmla="*/ 3183412 w 8115305"/>
              <a:gd name="connsiteY901" fmla="*/ 1016145 h 3192694"/>
              <a:gd name="connsiteX902" fmla="*/ 3290247 w 8115305"/>
              <a:gd name="connsiteY902" fmla="*/ 978118 h 3192694"/>
              <a:gd name="connsiteX903" fmla="*/ 5820083 w 8115305"/>
              <a:gd name="connsiteY903" fmla="*/ 967978 h 3192694"/>
              <a:gd name="connsiteX904" fmla="*/ 5934705 w 8115305"/>
              <a:gd name="connsiteY904" fmla="*/ 1000391 h 3192694"/>
              <a:gd name="connsiteX905" fmla="*/ 5893600 w 8115305"/>
              <a:gd name="connsiteY905" fmla="*/ 1033166 h 3192694"/>
              <a:gd name="connsiteX906" fmla="*/ 5777349 w 8115305"/>
              <a:gd name="connsiteY906" fmla="*/ 999484 h 3192694"/>
              <a:gd name="connsiteX907" fmla="*/ 5820083 w 8115305"/>
              <a:gd name="connsiteY907" fmla="*/ 967978 h 3192694"/>
              <a:gd name="connsiteX908" fmla="*/ 3041809 w 8115305"/>
              <a:gd name="connsiteY908" fmla="*/ 967615 h 3192694"/>
              <a:gd name="connsiteX909" fmla="*/ 3104643 w 8115305"/>
              <a:gd name="connsiteY909" fmla="*/ 1003650 h 3192694"/>
              <a:gd name="connsiteX910" fmla="*/ 2989658 w 8115305"/>
              <a:gd name="connsiteY910" fmla="*/ 1041314 h 3192694"/>
              <a:gd name="connsiteX911" fmla="*/ 2928092 w 8115305"/>
              <a:gd name="connsiteY911" fmla="*/ 1003830 h 3192694"/>
              <a:gd name="connsiteX912" fmla="*/ 3041809 w 8115305"/>
              <a:gd name="connsiteY912" fmla="*/ 967615 h 3192694"/>
              <a:gd name="connsiteX913" fmla="*/ 2795561 w 8115305"/>
              <a:gd name="connsiteY913" fmla="*/ 962364 h 3192694"/>
              <a:gd name="connsiteX914" fmla="*/ 2851515 w 8115305"/>
              <a:gd name="connsiteY914" fmla="*/ 995682 h 3192694"/>
              <a:gd name="connsiteX915" fmla="*/ 2737258 w 8115305"/>
              <a:gd name="connsiteY915" fmla="*/ 1031898 h 3192694"/>
              <a:gd name="connsiteX916" fmla="*/ 2685468 w 8115305"/>
              <a:gd name="connsiteY916" fmla="*/ 995682 h 3192694"/>
              <a:gd name="connsiteX917" fmla="*/ 2795561 w 8115305"/>
              <a:gd name="connsiteY917" fmla="*/ 962364 h 3192694"/>
              <a:gd name="connsiteX918" fmla="*/ 7822800 w 8115305"/>
              <a:gd name="connsiteY918" fmla="*/ 960011 h 3192694"/>
              <a:gd name="connsiteX919" fmla="*/ 7877123 w 8115305"/>
              <a:gd name="connsiteY919" fmla="*/ 971600 h 3192694"/>
              <a:gd name="connsiteX920" fmla="*/ 7877123 w 8115305"/>
              <a:gd name="connsiteY920" fmla="*/ 981921 h 3192694"/>
              <a:gd name="connsiteX921" fmla="*/ 7821714 w 8115305"/>
              <a:gd name="connsiteY921" fmla="*/ 970875 h 3192694"/>
              <a:gd name="connsiteX922" fmla="*/ 7822800 w 8115305"/>
              <a:gd name="connsiteY922" fmla="*/ 960011 h 3192694"/>
              <a:gd name="connsiteX923" fmla="*/ 5564039 w 8115305"/>
              <a:gd name="connsiteY923" fmla="*/ 959467 h 3192694"/>
              <a:gd name="connsiteX924" fmla="*/ 5675944 w 8115305"/>
              <a:gd name="connsiteY924" fmla="*/ 992424 h 3192694"/>
              <a:gd name="connsiteX925" fmla="*/ 5626691 w 8115305"/>
              <a:gd name="connsiteY925" fmla="*/ 1026827 h 3192694"/>
              <a:gd name="connsiteX926" fmla="*/ 5513338 w 8115305"/>
              <a:gd name="connsiteY926" fmla="*/ 992424 h 3192694"/>
              <a:gd name="connsiteX927" fmla="*/ 5564039 w 8115305"/>
              <a:gd name="connsiteY927" fmla="*/ 959467 h 3192694"/>
              <a:gd name="connsiteX928" fmla="*/ 2556724 w 8115305"/>
              <a:gd name="connsiteY928" fmla="*/ 952404 h 3192694"/>
              <a:gd name="connsiteX929" fmla="*/ 2607424 w 8115305"/>
              <a:gd name="connsiteY929" fmla="*/ 984093 h 3192694"/>
              <a:gd name="connsiteX930" fmla="*/ 2496062 w 8115305"/>
              <a:gd name="connsiteY930" fmla="*/ 1018860 h 3192694"/>
              <a:gd name="connsiteX931" fmla="*/ 2445360 w 8115305"/>
              <a:gd name="connsiteY931" fmla="*/ 984998 h 3192694"/>
              <a:gd name="connsiteX932" fmla="*/ 2556724 w 8115305"/>
              <a:gd name="connsiteY932" fmla="*/ 952404 h 3192694"/>
              <a:gd name="connsiteX933" fmla="*/ 5304918 w 8115305"/>
              <a:gd name="connsiteY933" fmla="*/ 947697 h 3192694"/>
              <a:gd name="connsiteX934" fmla="*/ 5418635 w 8115305"/>
              <a:gd name="connsiteY934" fmla="*/ 981739 h 3192694"/>
              <a:gd name="connsiteX935" fmla="*/ 5361958 w 8115305"/>
              <a:gd name="connsiteY935" fmla="*/ 1017955 h 3192694"/>
              <a:gd name="connsiteX936" fmla="*/ 5246973 w 8115305"/>
              <a:gd name="connsiteY936" fmla="*/ 981739 h 3192694"/>
              <a:gd name="connsiteX937" fmla="*/ 5304918 w 8115305"/>
              <a:gd name="connsiteY937" fmla="*/ 947697 h 3192694"/>
              <a:gd name="connsiteX938" fmla="*/ 2319330 w 8115305"/>
              <a:gd name="connsiteY938" fmla="*/ 946610 h 3192694"/>
              <a:gd name="connsiteX939" fmla="*/ 2359533 w 8115305"/>
              <a:gd name="connsiteY939" fmla="*/ 977936 h 3192694"/>
              <a:gd name="connsiteX940" fmla="*/ 2245085 w 8115305"/>
              <a:gd name="connsiteY940" fmla="*/ 1009806 h 3192694"/>
              <a:gd name="connsiteX941" fmla="*/ 2206337 w 8115305"/>
              <a:gd name="connsiteY941" fmla="*/ 977212 h 3192694"/>
              <a:gd name="connsiteX942" fmla="*/ 2319330 w 8115305"/>
              <a:gd name="connsiteY942" fmla="*/ 946610 h 3192694"/>
              <a:gd name="connsiteX943" fmla="*/ 7541770 w 8115305"/>
              <a:gd name="connsiteY943" fmla="*/ 945524 h 3192694"/>
              <a:gd name="connsiteX944" fmla="*/ 7611302 w 8115305"/>
              <a:gd name="connsiteY944" fmla="*/ 960010 h 3192694"/>
              <a:gd name="connsiteX945" fmla="*/ 7606414 w 8115305"/>
              <a:gd name="connsiteY945" fmla="*/ 974135 h 3192694"/>
              <a:gd name="connsiteX946" fmla="*/ 7540682 w 8115305"/>
              <a:gd name="connsiteY946" fmla="*/ 960191 h 3192694"/>
              <a:gd name="connsiteX947" fmla="*/ 7541770 w 8115305"/>
              <a:gd name="connsiteY947" fmla="*/ 945524 h 3192694"/>
              <a:gd name="connsiteX948" fmla="*/ 5043985 w 8115305"/>
              <a:gd name="connsiteY948" fmla="*/ 938643 h 3192694"/>
              <a:gd name="connsiteX949" fmla="*/ 5156253 w 8115305"/>
              <a:gd name="connsiteY949" fmla="*/ 973229 h 3192694"/>
              <a:gd name="connsiteX950" fmla="*/ 5091065 w 8115305"/>
              <a:gd name="connsiteY950" fmla="*/ 1011074 h 3192694"/>
              <a:gd name="connsiteX951" fmla="*/ 4979521 w 8115305"/>
              <a:gd name="connsiteY951" fmla="*/ 973590 h 3192694"/>
              <a:gd name="connsiteX952" fmla="*/ 5043985 w 8115305"/>
              <a:gd name="connsiteY952" fmla="*/ 938643 h 3192694"/>
              <a:gd name="connsiteX953" fmla="*/ 2082117 w 8115305"/>
              <a:gd name="connsiteY953" fmla="*/ 937918 h 3192694"/>
              <a:gd name="connsiteX954" fmla="*/ 2119238 w 8115305"/>
              <a:gd name="connsiteY954" fmla="*/ 966167 h 3192694"/>
              <a:gd name="connsiteX955" fmla="*/ 2008238 w 8115305"/>
              <a:gd name="connsiteY955" fmla="*/ 996226 h 3192694"/>
              <a:gd name="connsiteX956" fmla="*/ 1976005 w 8115305"/>
              <a:gd name="connsiteY956" fmla="*/ 965986 h 3192694"/>
              <a:gd name="connsiteX957" fmla="*/ 2082117 w 8115305"/>
              <a:gd name="connsiteY957" fmla="*/ 937918 h 3192694"/>
              <a:gd name="connsiteX958" fmla="*/ 7265625 w 8115305"/>
              <a:gd name="connsiteY958" fmla="*/ 934116 h 3192694"/>
              <a:gd name="connsiteX959" fmla="*/ 7347472 w 8115305"/>
              <a:gd name="connsiteY959" fmla="*/ 952223 h 3192694"/>
              <a:gd name="connsiteX960" fmla="*/ 7342402 w 8115305"/>
              <a:gd name="connsiteY960" fmla="*/ 970331 h 3192694"/>
              <a:gd name="connsiteX961" fmla="*/ 7259650 w 8115305"/>
              <a:gd name="connsiteY961" fmla="*/ 952223 h 3192694"/>
              <a:gd name="connsiteX962" fmla="*/ 7265625 w 8115305"/>
              <a:gd name="connsiteY962" fmla="*/ 934116 h 3192694"/>
              <a:gd name="connsiteX963" fmla="*/ 1846532 w 8115305"/>
              <a:gd name="connsiteY963" fmla="*/ 933574 h 3192694"/>
              <a:gd name="connsiteX964" fmla="*/ 1877136 w 8115305"/>
              <a:gd name="connsiteY964" fmla="*/ 960010 h 3192694"/>
              <a:gd name="connsiteX965" fmla="*/ 1768490 w 8115305"/>
              <a:gd name="connsiteY965" fmla="*/ 988259 h 3192694"/>
              <a:gd name="connsiteX966" fmla="*/ 1740060 w 8115305"/>
              <a:gd name="connsiteY966" fmla="*/ 960735 h 3192694"/>
              <a:gd name="connsiteX967" fmla="*/ 1846532 w 8115305"/>
              <a:gd name="connsiteY967" fmla="*/ 933574 h 3192694"/>
              <a:gd name="connsiteX968" fmla="*/ 4795547 w 8115305"/>
              <a:gd name="connsiteY968" fmla="*/ 927597 h 3192694"/>
              <a:gd name="connsiteX969" fmla="*/ 4902564 w 8115305"/>
              <a:gd name="connsiteY969" fmla="*/ 962907 h 3192694"/>
              <a:gd name="connsiteX970" fmla="*/ 4833574 w 8115305"/>
              <a:gd name="connsiteY970" fmla="*/ 1000389 h 3192694"/>
              <a:gd name="connsiteX971" fmla="*/ 4723116 w 8115305"/>
              <a:gd name="connsiteY971" fmla="*/ 962364 h 3192694"/>
              <a:gd name="connsiteX972" fmla="*/ 4795547 w 8115305"/>
              <a:gd name="connsiteY972" fmla="*/ 927597 h 3192694"/>
              <a:gd name="connsiteX973" fmla="*/ 1612221 w 8115305"/>
              <a:gd name="connsiteY973" fmla="*/ 923795 h 3192694"/>
              <a:gd name="connsiteX974" fmla="*/ 1631232 w 8115305"/>
              <a:gd name="connsiteY974" fmla="*/ 949146 h 3192694"/>
              <a:gd name="connsiteX975" fmla="*/ 1529471 w 8115305"/>
              <a:gd name="connsiteY975" fmla="*/ 973953 h 3192694"/>
              <a:gd name="connsiteX976" fmla="*/ 1511362 w 8115305"/>
              <a:gd name="connsiteY976" fmla="*/ 947516 h 3192694"/>
              <a:gd name="connsiteX977" fmla="*/ 1612221 w 8115305"/>
              <a:gd name="connsiteY977" fmla="*/ 923795 h 3192694"/>
              <a:gd name="connsiteX978" fmla="*/ 7000527 w 8115305"/>
              <a:gd name="connsiteY978" fmla="*/ 921441 h 3192694"/>
              <a:gd name="connsiteX979" fmla="*/ 7088893 w 8115305"/>
              <a:gd name="connsiteY979" fmla="*/ 941903 h 3192694"/>
              <a:gd name="connsiteX980" fmla="*/ 7076216 w 8115305"/>
              <a:gd name="connsiteY980" fmla="*/ 962727 h 3192694"/>
              <a:gd name="connsiteX981" fmla="*/ 6982420 w 8115305"/>
              <a:gd name="connsiteY981" fmla="*/ 940635 h 3192694"/>
              <a:gd name="connsiteX982" fmla="*/ 7000527 w 8115305"/>
              <a:gd name="connsiteY982" fmla="*/ 921441 h 3192694"/>
              <a:gd name="connsiteX983" fmla="*/ 1376278 w 8115305"/>
              <a:gd name="connsiteY983" fmla="*/ 920897 h 3192694"/>
              <a:gd name="connsiteX984" fmla="*/ 1393663 w 8115305"/>
              <a:gd name="connsiteY984" fmla="*/ 941902 h 3192694"/>
              <a:gd name="connsiteX985" fmla="*/ 1299861 w 8115305"/>
              <a:gd name="connsiteY985" fmla="*/ 964900 h 3192694"/>
              <a:gd name="connsiteX986" fmla="*/ 1279945 w 8115305"/>
              <a:gd name="connsiteY986" fmla="*/ 943895 h 3192694"/>
              <a:gd name="connsiteX987" fmla="*/ 1376278 w 8115305"/>
              <a:gd name="connsiteY987" fmla="*/ 920897 h 3192694"/>
              <a:gd name="connsiteX988" fmla="*/ 4549099 w 8115305"/>
              <a:gd name="connsiteY988" fmla="*/ 919991 h 3192694"/>
              <a:gd name="connsiteX989" fmla="*/ 4653762 w 8115305"/>
              <a:gd name="connsiteY989" fmla="*/ 956206 h 3192694"/>
              <a:gd name="connsiteX990" fmla="*/ 4574813 w 8115305"/>
              <a:gd name="connsiteY990" fmla="*/ 993690 h 3192694"/>
              <a:gd name="connsiteX991" fmla="*/ 4471961 w 8115305"/>
              <a:gd name="connsiteY991" fmla="*/ 957474 h 3192694"/>
              <a:gd name="connsiteX992" fmla="*/ 4549099 w 8115305"/>
              <a:gd name="connsiteY992" fmla="*/ 919991 h 3192694"/>
              <a:gd name="connsiteX993" fmla="*/ 6736698 w 8115305"/>
              <a:gd name="connsiteY993" fmla="*/ 912206 h 3192694"/>
              <a:gd name="connsiteX994" fmla="*/ 6836653 w 8115305"/>
              <a:gd name="connsiteY994" fmla="*/ 934479 h 3192694"/>
              <a:gd name="connsiteX995" fmla="*/ 6823254 w 8115305"/>
              <a:gd name="connsiteY995" fmla="*/ 958201 h 3192694"/>
              <a:gd name="connsiteX996" fmla="*/ 6722212 w 8115305"/>
              <a:gd name="connsiteY996" fmla="*/ 935203 h 3192694"/>
              <a:gd name="connsiteX997" fmla="*/ 6736698 w 8115305"/>
              <a:gd name="connsiteY997" fmla="*/ 912206 h 3192694"/>
              <a:gd name="connsiteX998" fmla="*/ 1151739 w 8115305"/>
              <a:gd name="connsiteY998" fmla="*/ 911663 h 3192694"/>
              <a:gd name="connsiteX999" fmla="*/ 1164958 w 8115305"/>
              <a:gd name="connsiteY999" fmla="*/ 930677 h 3192694"/>
              <a:gd name="connsiteX1000" fmla="*/ 1076771 w 8115305"/>
              <a:gd name="connsiteY1000" fmla="*/ 951683 h 3192694"/>
              <a:gd name="connsiteX1001" fmla="*/ 1063916 w 8115305"/>
              <a:gd name="connsiteY1001" fmla="*/ 931219 h 3192694"/>
              <a:gd name="connsiteX1002" fmla="*/ 1151739 w 8115305"/>
              <a:gd name="connsiteY1002" fmla="*/ 911663 h 3192694"/>
              <a:gd name="connsiteX1003" fmla="*/ 4305912 w 8115305"/>
              <a:gd name="connsiteY1003" fmla="*/ 908402 h 3192694"/>
              <a:gd name="connsiteX1004" fmla="*/ 4408220 w 8115305"/>
              <a:gd name="connsiteY1004" fmla="*/ 945161 h 3192694"/>
              <a:gd name="connsiteX1005" fmla="*/ 4320760 w 8115305"/>
              <a:gd name="connsiteY1005" fmla="*/ 984093 h 3192694"/>
              <a:gd name="connsiteX1006" fmla="*/ 4220081 w 8115305"/>
              <a:gd name="connsiteY1006" fmla="*/ 944617 h 3192694"/>
              <a:gd name="connsiteX1007" fmla="*/ 4305912 w 8115305"/>
              <a:gd name="connsiteY1007" fmla="*/ 908402 h 3192694"/>
              <a:gd name="connsiteX1008" fmla="*/ 920865 w 8115305"/>
              <a:gd name="connsiteY1008" fmla="*/ 908221 h 3192694"/>
              <a:gd name="connsiteX1009" fmla="*/ 927569 w 8115305"/>
              <a:gd name="connsiteY1009" fmla="*/ 924880 h 3192694"/>
              <a:gd name="connsiteX1010" fmla="*/ 847168 w 8115305"/>
              <a:gd name="connsiteY1010" fmla="*/ 941720 h 3192694"/>
              <a:gd name="connsiteX1011" fmla="*/ 845358 w 8115305"/>
              <a:gd name="connsiteY1011" fmla="*/ 923612 h 3192694"/>
              <a:gd name="connsiteX1012" fmla="*/ 920865 w 8115305"/>
              <a:gd name="connsiteY1012" fmla="*/ 908221 h 3192694"/>
              <a:gd name="connsiteX1013" fmla="*/ 4065623 w 8115305"/>
              <a:gd name="connsiteY1013" fmla="*/ 901883 h 3192694"/>
              <a:gd name="connsiteX1014" fmla="*/ 4163043 w 8115305"/>
              <a:gd name="connsiteY1014" fmla="*/ 937737 h 3192694"/>
              <a:gd name="connsiteX1015" fmla="*/ 4070332 w 8115305"/>
              <a:gd name="connsiteY1015" fmla="*/ 976850 h 3192694"/>
              <a:gd name="connsiteX1016" fmla="*/ 3975086 w 8115305"/>
              <a:gd name="connsiteY1016" fmla="*/ 938098 h 3192694"/>
              <a:gd name="connsiteX1017" fmla="*/ 4065623 w 8115305"/>
              <a:gd name="connsiteY1017" fmla="*/ 901883 h 3192694"/>
              <a:gd name="connsiteX1018" fmla="*/ 6482282 w 8115305"/>
              <a:gd name="connsiteY1018" fmla="*/ 901161 h 3192694"/>
              <a:gd name="connsiteX1019" fmla="*/ 6583142 w 8115305"/>
              <a:gd name="connsiteY1019" fmla="*/ 925968 h 3192694"/>
              <a:gd name="connsiteX1020" fmla="*/ 6556525 w 8115305"/>
              <a:gd name="connsiteY1020" fmla="*/ 949507 h 3192694"/>
              <a:gd name="connsiteX1021" fmla="*/ 6454397 w 8115305"/>
              <a:gd name="connsiteY1021" fmla="*/ 923795 h 3192694"/>
              <a:gd name="connsiteX1022" fmla="*/ 6482282 w 8115305"/>
              <a:gd name="connsiteY1022" fmla="*/ 901161 h 3192694"/>
              <a:gd name="connsiteX1023" fmla="*/ 697409 w 8115305"/>
              <a:gd name="connsiteY1023" fmla="*/ 900798 h 3192694"/>
              <a:gd name="connsiteX1024" fmla="*/ 702843 w 8115305"/>
              <a:gd name="connsiteY1024" fmla="*/ 914016 h 3192694"/>
              <a:gd name="connsiteX1025" fmla="*/ 636387 w 8115305"/>
              <a:gd name="connsiteY1025" fmla="*/ 928141 h 3192694"/>
              <a:gd name="connsiteX1026" fmla="*/ 631497 w 8115305"/>
              <a:gd name="connsiteY1026" fmla="*/ 914740 h 3192694"/>
              <a:gd name="connsiteX1027" fmla="*/ 697409 w 8115305"/>
              <a:gd name="connsiteY1027" fmla="*/ 900798 h 3192694"/>
              <a:gd name="connsiteX1028" fmla="*/ 470874 w 8115305"/>
              <a:gd name="connsiteY1028" fmla="*/ 897357 h 3192694"/>
              <a:gd name="connsiteX1029" fmla="*/ 468340 w 8115305"/>
              <a:gd name="connsiteY1029" fmla="*/ 908402 h 3192694"/>
              <a:gd name="connsiteX1030" fmla="*/ 416009 w 8115305"/>
              <a:gd name="connsiteY1030" fmla="*/ 918181 h 3192694"/>
              <a:gd name="connsiteX1031" fmla="*/ 419087 w 8115305"/>
              <a:gd name="connsiteY1031" fmla="*/ 906953 h 3192694"/>
              <a:gd name="connsiteX1032" fmla="*/ 470874 w 8115305"/>
              <a:gd name="connsiteY1032" fmla="*/ 897357 h 3192694"/>
              <a:gd name="connsiteX1033" fmla="*/ 3822617 w 8115305"/>
              <a:gd name="connsiteY1033" fmla="*/ 892106 h 3192694"/>
              <a:gd name="connsiteX1034" fmla="*/ 3911888 w 8115305"/>
              <a:gd name="connsiteY1034" fmla="*/ 927597 h 3192694"/>
              <a:gd name="connsiteX1035" fmla="*/ 3813381 w 8115305"/>
              <a:gd name="connsiteY1035" fmla="*/ 965986 h 3192694"/>
              <a:gd name="connsiteX1036" fmla="*/ 3724472 w 8115305"/>
              <a:gd name="connsiteY1036" fmla="*/ 928321 h 3192694"/>
              <a:gd name="connsiteX1037" fmla="*/ 3822617 w 8115305"/>
              <a:gd name="connsiteY1037" fmla="*/ 892106 h 3192694"/>
              <a:gd name="connsiteX1038" fmla="*/ 6226603 w 8115305"/>
              <a:gd name="connsiteY1038" fmla="*/ 891201 h 3192694"/>
              <a:gd name="connsiteX1039" fmla="*/ 6334525 w 8115305"/>
              <a:gd name="connsiteY1039" fmla="*/ 917095 h 3192694"/>
              <a:gd name="connsiteX1040" fmla="*/ 6311167 w 8115305"/>
              <a:gd name="connsiteY1040" fmla="*/ 945163 h 3192694"/>
              <a:gd name="connsiteX1041" fmla="*/ 6198355 w 8115305"/>
              <a:gd name="connsiteY1041" fmla="*/ 917457 h 3192694"/>
              <a:gd name="connsiteX1042" fmla="*/ 6226603 w 8115305"/>
              <a:gd name="connsiteY1042" fmla="*/ 891201 h 3192694"/>
              <a:gd name="connsiteX1043" fmla="*/ 3589751 w 8115305"/>
              <a:gd name="connsiteY1043" fmla="*/ 885044 h 3192694"/>
              <a:gd name="connsiteX1044" fmla="*/ 3670873 w 8115305"/>
              <a:gd name="connsiteY1044" fmla="*/ 919630 h 3192694"/>
              <a:gd name="connsiteX1045" fmla="*/ 3568204 w 8115305"/>
              <a:gd name="connsiteY1045" fmla="*/ 958562 h 3192694"/>
              <a:gd name="connsiteX1046" fmla="*/ 3485633 w 8115305"/>
              <a:gd name="connsiteY1046" fmla="*/ 921259 h 3192694"/>
              <a:gd name="connsiteX1047" fmla="*/ 3589751 w 8115305"/>
              <a:gd name="connsiteY1047" fmla="*/ 885044 h 3192694"/>
              <a:gd name="connsiteX1048" fmla="*/ 5974180 w 8115305"/>
              <a:gd name="connsiteY1048" fmla="*/ 879432 h 3192694"/>
              <a:gd name="connsiteX1049" fmla="*/ 6086087 w 8115305"/>
              <a:gd name="connsiteY1049" fmla="*/ 907316 h 3192694"/>
              <a:gd name="connsiteX1050" fmla="*/ 6053493 w 8115305"/>
              <a:gd name="connsiteY1050" fmla="*/ 937013 h 3192694"/>
              <a:gd name="connsiteX1051" fmla="*/ 5939957 w 8115305"/>
              <a:gd name="connsiteY1051" fmla="*/ 908041 h 3192694"/>
              <a:gd name="connsiteX1052" fmla="*/ 5974180 w 8115305"/>
              <a:gd name="connsiteY1052" fmla="*/ 879432 h 3192694"/>
              <a:gd name="connsiteX1053" fmla="*/ 3359960 w 8115305"/>
              <a:gd name="connsiteY1053" fmla="*/ 876534 h 3192694"/>
              <a:gd name="connsiteX1054" fmla="*/ 3432392 w 8115305"/>
              <a:gd name="connsiteY1054" fmla="*/ 911301 h 3192694"/>
              <a:gd name="connsiteX1055" fmla="*/ 3321211 w 8115305"/>
              <a:gd name="connsiteY1055" fmla="*/ 947517 h 3192694"/>
              <a:gd name="connsiteX1056" fmla="*/ 3252763 w 8115305"/>
              <a:gd name="connsiteY1056" fmla="*/ 910214 h 3192694"/>
              <a:gd name="connsiteX1057" fmla="*/ 3359960 w 8115305"/>
              <a:gd name="connsiteY1057" fmla="*/ 876534 h 3192694"/>
              <a:gd name="connsiteX1058" fmla="*/ 5725017 w 8115305"/>
              <a:gd name="connsiteY1058" fmla="*/ 871644 h 3192694"/>
              <a:gd name="connsiteX1059" fmla="*/ 5833664 w 8115305"/>
              <a:gd name="connsiteY1059" fmla="*/ 900436 h 3192694"/>
              <a:gd name="connsiteX1060" fmla="*/ 5794371 w 8115305"/>
              <a:gd name="connsiteY1060" fmla="*/ 931582 h 3192694"/>
              <a:gd name="connsiteX1061" fmla="*/ 5680654 w 8115305"/>
              <a:gd name="connsiteY1061" fmla="*/ 900797 h 3192694"/>
              <a:gd name="connsiteX1062" fmla="*/ 5725017 w 8115305"/>
              <a:gd name="connsiteY1062" fmla="*/ 871644 h 3192694"/>
              <a:gd name="connsiteX1063" fmla="*/ 3127276 w 8115305"/>
              <a:gd name="connsiteY1063" fmla="*/ 871282 h 3192694"/>
              <a:gd name="connsiteX1064" fmla="*/ 3193732 w 8115305"/>
              <a:gd name="connsiteY1064" fmla="*/ 903512 h 3192694"/>
              <a:gd name="connsiteX1065" fmla="*/ 3088346 w 8115305"/>
              <a:gd name="connsiteY1065" fmla="*/ 938823 h 3192694"/>
              <a:gd name="connsiteX1066" fmla="*/ 3020803 w 8115305"/>
              <a:gd name="connsiteY1066" fmla="*/ 904237 h 3192694"/>
              <a:gd name="connsiteX1067" fmla="*/ 3127276 w 8115305"/>
              <a:gd name="connsiteY1067" fmla="*/ 871282 h 3192694"/>
              <a:gd name="connsiteX1068" fmla="*/ 2900389 w 8115305"/>
              <a:gd name="connsiteY1068" fmla="*/ 865487 h 3192694"/>
              <a:gd name="connsiteX1069" fmla="*/ 2958876 w 8115305"/>
              <a:gd name="connsiteY1069" fmla="*/ 897176 h 3192694"/>
              <a:gd name="connsiteX1070" fmla="*/ 2846267 w 8115305"/>
              <a:gd name="connsiteY1070" fmla="*/ 931399 h 3192694"/>
              <a:gd name="connsiteX1071" fmla="*/ 2788866 w 8115305"/>
              <a:gd name="connsiteY1071" fmla="*/ 898261 h 3192694"/>
              <a:gd name="connsiteX1072" fmla="*/ 2900389 w 8115305"/>
              <a:gd name="connsiteY1072" fmla="*/ 865487 h 3192694"/>
              <a:gd name="connsiteX1073" fmla="*/ 7600620 w 8115305"/>
              <a:gd name="connsiteY1073" fmla="*/ 863677 h 3192694"/>
              <a:gd name="connsiteX1074" fmla="*/ 7658382 w 8115305"/>
              <a:gd name="connsiteY1074" fmla="*/ 874905 h 3192694"/>
              <a:gd name="connsiteX1075" fmla="*/ 7658382 w 8115305"/>
              <a:gd name="connsiteY1075" fmla="*/ 886493 h 3192694"/>
              <a:gd name="connsiteX1076" fmla="*/ 7600620 w 8115305"/>
              <a:gd name="connsiteY1076" fmla="*/ 875991 h 3192694"/>
              <a:gd name="connsiteX1077" fmla="*/ 7600620 w 8115305"/>
              <a:gd name="connsiteY1077" fmla="*/ 863677 h 3192694"/>
              <a:gd name="connsiteX1078" fmla="*/ 5481830 w 8115305"/>
              <a:gd name="connsiteY1078" fmla="*/ 863314 h 3192694"/>
              <a:gd name="connsiteX1079" fmla="*/ 5596451 w 8115305"/>
              <a:gd name="connsiteY1079" fmla="*/ 895183 h 3192694"/>
              <a:gd name="connsiteX1080" fmla="*/ 5546657 w 8115305"/>
              <a:gd name="connsiteY1080" fmla="*/ 927053 h 3192694"/>
              <a:gd name="connsiteX1081" fmla="*/ 5430767 w 8115305"/>
              <a:gd name="connsiteY1081" fmla="*/ 893735 h 3192694"/>
              <a:gd name="connsiteX1082" fmla="*/ 5481830 w 8115305"/>
              <a:gd name="connsiteY1082" fmla="*/ 863314 h 3192694"/>
              <a:gd name="connsiteX1083" fmla="*/ 2677502 w 8115305"/>
              <a:gd name="connsiteY1083" fmla="*/ 856977 h 3192694"/>
              <a:gd name="connsiteX1084" fmla="*/ 2726393 w 8115305"/>
              <a:gd name="connsiteY1084" fmla="*/ 889390 h 3192694"/>
              <a:gd name="connsiteX1085" fmla="*/ 2613220 w 8115305"/>
              <a:gd name="connsiteY1085" fmla="*/ 920172 h 3192694"/>
              <a:gd name="connsiteX1086" fmla="*/ 2565958 w 8115305"/>
              <a:gd name="connsiteY1086" fmla="*/ 886311 h 3192694"/>
              <a:gd name="connsiteX1087" fmla="*/ 2677502 w 8115305"/>
              <a:gd name="connsiteY1087" fmla="*/ 856977 h 3192694"/>
              <a:gd name="connsiteX1088" fmla="*/ 5242446 w 8115305"/>
              <a:gd name="connsiteY1088" fmla="*/ 852993 h 3192694"/>
              <a:gd name="connsiteX1089" fmla="*/ 5353446 w 8115305"/>
              <a:gd name="connsiteY1089" fmla="*/ 885406 h 3192694"/>
              <a:gd name="connsiteX1090" fmla="*/ 5293691 w 8115305"/>
              <a:gd name="connsiteY1090" fmla="*/ 917819 h 3192694"/>
              <a:gd name="connsiteX1091" fmla="*/ 5183233 w 8115305"/>
              <a:gd name="connsiteY1091" fmla="*/ 883052 h 3192694"/>
              <a:gd name="connsiteX1092" fmla="*/ 5242446 w 8115305"/>
              <a:gd name="connsiteY1092" fmla="*/ 852993 h 3192694"/>
              <a:gd name="connsiteX1093" fmla="*/ 2440834 w 8115305"/>
              <a:gd name="connsiteY1093" fmla="*/ 852813 h 3192694"/>
              <a:gd name="connsiteX1094" fmla="*/ 2485196 w 8115305"/>
              <a:gd name="connsiteY1094" fmla="*/ 881424 h 3192694"/>
              <a:gd name="connsiteX1095" fmla="*/ 2374557 w 8115305"/>
              <a:gd name="connsiteY1095" fmla="*/ 911120 h 3192694"/>
              <a:gd name="connsiteX1096" fmla="*/ 2334541 w 8115305"/>
              <a:gd name="connsiteY1096" fmla="*/ 880517 h 3192694"/>
              <a:gd name="connsiteX1097" fmla="*/ 2440834 w 8115305"/>
              <a:gd name="connsiteY1097" fmla="*/ 852813 h 3192694"/>
              <a:gd name="connsiteX1098" fmla="*/ 7340773 w 8115305"/>
              <a:gd name="connsiteY1098" fmla="*/ 851364 h 3192694"/>
              <a:gd name="connsiteX1099" fmla="*/ 7410848 w 8115305"/>
              <a:gd name="connsiteY1099" fmla="*/ 865669 h 3192694"/>
              <a:gd name="connsiteX1100" fmla="*/ 7403968 w 8115305"/>
              <a:gd name="connsiteY1100" fmla="*/ 880155 h 3192694"/>
              <a:gd name="connsiteX1101" fmla="*/ 7333529 w 8115305"/>
              <a:gd name="connsiteY1101" fmla="*/ 864945 h 3192694"/>
              <a:gd name="connsiteX1102" fmla="*/ 7340773 w 8115305"/>
              <a:gd name="connsiteY1102" fmla="*/ 851364 h 3192694"/>
              <a:gd name="connsiteX1103" fmla="*/ 5007767 w 8115305"/>
              <a:gd name="connsiteY1103" fmla="*/ 845750 h 3192694"/>
              <a:gd name="connsiteX1104" fmla="*/ 5116414 w 8115305"/>
              <a:gd name="connsiteY1104" fmla="*/ 878888 h 3192694"/>
              <a:gd name="connsiteX1105" fmla="*/ 5050140 w 8115305"/>
              <a:gd name="connsiteY1105" fmla="*/ 912025 h 3192694"/>
              <a:gd name="connsiteX1106" fmla="*/ 4943303 w 8115305"/>
              <a:gd name="connsiteY1106" fmla="*/ 878344 h 3192694"/>
              <a:gd name="connsiteX1107" fmla="*/ 5007767 w 8115305"/>
              <a:gd name="connsiteY1107" fmla="*/ 845750 h 3192694"/>
              <a:gd name="connsiteX1108" fmla="*/ 2222634 w 8115305"/>
              <a:gd name="connsiteY1108" fmla="*/ 844482 h 3192694"/>
              <a:gd name="connsiteX1109" fmla="*/ 2258851 w 8115305"/>
              <a:gd name="connsiteY1109" fmla="*/ 872549 h 3192694"/>
              <a:gd name="connsiteX1110" fmla="*/ 2150203 w 8115305"/>
              <a:gd name="connsiteY1110" fmla="*/ 900254 h 3192694"/>
              <a:gd name="connsiteX1111" fmla="*/ 2113987 w 8115305"/>
              <a:gd name="connsiteY1111" fmla="*/ 871101 h 3192694"/>
              <a:gd name="connsiteX1112" fmla="*/ 2222634 w 8115305"/>
              <a:gd name="connsiteY1112" fmla="*/ 844482 h 3192694"/>
              <a:gd name="connsiteX1113" fmla="*/ 7091973 w 8115305"/>
              <a:gd name="connsiteY1113" fmla="*/ 842853 h 3192694"/>
              <a:gd name="connsiteX1114" fmla="*/ 7171103 w 8115305"/>
              <a:gd name="connsiteY1114" fmla="*/ 859151 h 3192694"/>
              <a:gd name="connsiteX1115" fmla="*/ 7163860 w 8115305"/>
              <a:gd name="connsiteY1115" fmla="*/ 875991 h 3192694"/>
              <a:gd name="connsiteX1116" fmla="*/ 7083823 w 8115305"/>
              <a:gd name="connsiteY1116" fmla="*/ 859331 h 3192694"/>
              <a:gd name="connsiteX1117" fmla="*/ 7091973 w 8115305"/>
              <a:gd name="connsiteY1117" fmla="*/ 842853 h 3192694"/>
              <a:gd name="connsiteX1118" fmla="*/ 1998276 w 8115305"/>
              <a:gd name="connsiteY1118" fmla="*/ 840499 h 3192694"/>
              <a:gd name="connsiteX1119" fmla="*/ 2030509 w 8115305"/>
              <a:gd name="connsiteY1119" fmla="*/ 865306 h 3192694"/>
              <a:gd name="connsiteX1120" fmla="*/ 1925120 w 8115305"/>
              <a:gd name="connsiteY1120" fmla="*/ 891381 h 3192694"/>
              <a:gd name="connsiteX1121" fmla="*/ 1895063 w 8115305"/>
              <a:gd name="connsiteY1121" fmla="*/ 866394 h 3192694"/>
              <a:gd name="connsiteX1122" fmla="*/ 1998276 w 8115305"/>
              <a:gd name="connsiteY1122" fmla="*/ 840499 h 3192694"/>
              <a:gd name="connsiteX1123" fmla="*/ 4774180 w 8115305"/>
              <a:gd name="connsiteY1123" fmla="*/ 835066 h 3192694"/>
              <a:gd name="connsiteX1124" fmla="*/ 4881015 w 8115305"/>
              <a:gd name="connsiteY1124" fmla="*/ 869471 h 3192694"/>
              <a:gd name="connsiteX1125" fmla="*/ 4808584 w 8115305"/>
              <a:gd name="connsiteY1125" fmla="*/ 904056 h 3192694"/>
              <a:gd name="connsiteX1126" fmla="*/ 4699937 w 8115305"/>
              <a:gd name="connsiteY1126" fmla="*/ 869108 h 3192694"/>
              <a:gd name="connsiteX1127" fmla="*/ 4774180 w 8115305"/>
              <a:gd name="connsiteY1127" fmla="*/ 835066 h 3192694"/>
              <a:gd name="connsiteX1128" fmla="*/ 1783518 w 8115305"/>
              <a:gd name="connsiteY1128" fmla="*/ 833256 h 3192694"/>
              <a:gd name="connsiteX1129" fmla="*/ 1810138 w 8115305"/>
              <a:gd name="connsiteY1129" fmla="*/ 856253 h 3192694"/>
              <a:gd name="connsiteX1130" fmla="*/ 1708555 w 8115305"/>
              <a:gd name="connsiteY1130" fmla="*/ 880336 h 3192694"/>
              <a:gd name="connsiteX1131" fmla="*/ 1683202 w 8115305"/>
              <a:gd name="connsiteY1131" fmla="*/ 856434 h 3192694"/>
              <a:gd name="connsiteX1132" fmla="*/ 1783518 w 8115305"/>
              <a:gd name="connsiteY1132" fmla="*/ 833256 h 3192694"/>
              <a:gd name="connsiteX1133" fmla="*/ 6840273 w 8115305"/>
              <a:gd name="connsiteY1133" fmla="*/ 831263 h 3192694"/>
              <a:gd name="connsiteX1134" fmla="*/ 6929182 w 8115305"/>
              <a:gd name="connsiteY1134" fmla="*/ 850276 h 3192694"/>
              <a:gd name="connsiteX1135" fmla="*/ 6914334 w 8115305"/>
              <a:gd name="connsiteY1135" fmla="*/ 868383 h 3192694"/>
              <a:gd name="connsiteX1136" fmla="*/ 6827959 w 8115305"/>
              <a:gd name="connsiteY1136" fmla="*/ 850276 h 3192694"/>
              <a:gd name="connsiteX1137" fmla="*/ 6840273 w 8115305"/>
              <a:gd name="connsiteY1137" fmla="*/ 831263 h 3192694"/>
              <a:gd name="connsiteX1138" fmla="*/ 1565685 w 8115305"/>
              <a:gd name="connsiteY1138" fmla="*/ 828730 h 3192694"/>
              <a:gd name="connsiteX1139" fmla="*/ 1583792 w 8115305"/>
              <a:gd name="connsiteY1139" fmla="*/ 850278 h 3192694"/>
              <a:gd name="connsiteX1140" fmla="*/ 1487641 w 8115305"/>
              <a:gd name="connsiteY1140" fmla="*/ 871827 h 3192694"/>
              <a:gd name="connsiteX1141" fmla="*/ 1470619 w 8115305"/>
              <a:gd name="connsiteY1141" fmla="*/ 849554 h 3192694"/>
              <a:gd name="connsiteX1142" fmla="*/ 1565685 w 8115305"/>
              <a:gd name="connsiteY1142" fmla="*/ 828730 h 3192694"/>
              <a:gd name="connsiteX1143" fmla="*/ 4533527 w 8115305"/>
              <a:gd name="connsiteY1143" fmla="*/ 828547 h 3192694"/>
              <a:gd name="connsiteX1144" fmla="*/ 4638190 w 8115305"/>
              <a:gd name="connsiteY1144" fmla="*/ 861865 h 3192694"/>
              <a:gd name="connsiteX1145" fmla="*/ 4561050 w 8115305"/>
              <a:gd name="connsiteY1145" fmla="*/ 898081 h 3192694"/>
              <a:gd name="connsiteX1146" fmla="*/ 4455845 w 8115305"/>
              <a:gd name="connsiteY1146" fmla="*/ 863133 h 3192694"/>
              <a:gd name="connsiteX1147" fmla="*/ 4533527 w 8115305"/>
              <a:gd name="connsiteY1147" fmla="*/ 828547 h 3192694"/>
              <a:gd name="connsiteX1148" fmla="*/ 6597269 w 8115305"/>
              <a:gd name="connsiteY1148" fmla="*/ 822753 h 3192694"/>
              <a:gd name="connsiteX1149" fmla="*/ 6692878 w 8115305"/>
              <a:gd name="connsiteY1149" fmla="*/ 843033 h 3192694"/>
              <a:gd name="connsiteX1150" fmla="*/ 6676036 w 8115305"/>
              <a:gd name="connsiteY1150" fmla="*/ 865487 h 3192694"/>
              <a:gd name="connsiteX1151" fmla="*/ 6579703 w 8115305"/>
              <a:gd name="connsiteY1151" fmla="*/ 843758 h 3192694"/>
              <a:gd name="connsiteX1152" fmla="*/ 6597269 w 8115305"/>
              <a:gd name="connsiteY1152" fmla="*/ 822753 h 3192694"/>
              <a:gd name="connsiteX1153" fmla="*/ 1353279 w 8115305"/>
              <a:gd name="connsiteY1153" fmla="*/ 822392 h 3192694"/>
              <a:gd name="connsiteX1154" fmla="*/ 1366860 w 8115305"/>
              <a:gd name="connsiteY1154" fmla="*/ 840499 h 3192694"/>
              <a:gd name="connsiteX1155" fmla="*/ 1279037 w 8115305"/>
              <a:gd name="connsiteY1155" fmla="*/ 859693 h 3192694"/>
              <a:gd name="connsiteX1156" fmla="*/ 1266000 w 8115305"/>
              <a:gd name="connsiteY1156" fmla="*/ 840499 h 3192694"/>
              <a:gd name="connsiteX1157" fmla="*/ 1353279 w 8115305"/>
              <a:gd name="connsiteY1157" fmla="*/ 822392 h 3192694"/>
              <a:gd name="connsiteX1158" fmla="*/ 4305549 w 8115305"/>
              <a:gd name="connsiteY1158" fmla="*/ 819312 h 3192694"/>
              <a:gd name="connsiteX1159" fmla="*/ 4405504 w 8115305"/>
              <a:gd name="connsiteY1159" fmla="*/ 853174 h 3192694"/>
              <a:gd name="connsiteX1160" fmla="*/ 4322389 w 8115305"/>
              <a:gd name="connsiteY1160" fmla="*/ 889389 h 3192694"/>
              <a:gd name="connsiteX1161" fmla="*/ 4222073 w 8115305"/>
              <a:gd name="connsiteY1161" fmla="*/ 853174 h 3192694"/>
              <a:gd name="connsiteX1162" fmla="*/ 4305549 w 8115305"/>
              <a:gd name="connsiteY1162" fmla="*/ 819312 h 3192694"/>
              <a:gd name="connsiteX1163" fmla="*/ 1123676 w 8115305"/>
              <a:gd name="connsiteY1163" fmla="*/ 818045 h 3192694"/>
              <a:gd name="connsiteX1164" fmla="*/ 1138701 w 8115305"/>
              <a:gd name="connsiteY1164" fmla="*/ 834160 h 3192694"/>
              <a:gd name="connsiteX1165" fmla="*/ 1060296 w 8115305"/>
              <a:gd name="connsiteY1165" fmla="*/ 851363 h 3192694"/>
              <a:gd name="connsiteX1166" fmla="*/ 1045812 w 8115305"/>
              <a:gd name="connsiteY1166" fmla="*/ 835065 h 3192694"/>
              <a:gd name="connsiteX1167" fmla="*/ 1123676 w 8115305"/>
              <a:gd name="connsiteY1167" fmla="*/ 818045 h 3192694"/>
              <a:gd name="connsiteX1168" fmla="*/ 4078477 w 8115305"/>
              <a:gd name="connsiteY1168" fmla="*/ 813337 h 3192694"/>
              <a:gd name="connsiteX1169" fmla="*/ 4174810 w 8115305"/>
              <a:gd name="connsiteY1169" fmla="*/ 846111 h 3192694"/>
              <a:gd name="connsiteX1170" fmla="*/ 4084271 w 8115305"/>
              <a:gd name="connsiteY1170" fmla="*/ 882327 h 3192694"/>
              <a:gd name="connsiteX1171" fmla="*/ 3990474 w 8115305"/>
              <a:gd name="connsiteY1171" fmla="*/ 847018 h 3192694"/>
              <a:gd name="connsiteX1172" fmla="*/ 4078477 w 8115305"/>
              <a:gd name="connsiteY1172" fmla="*/ 813337 h 3192694"/>
              <a:gd name="connsiteX1173" fmla="*/ 916521 w 8115305"/>
              <a:gd name="connsiteY1173" fmla="*/ 811526 h 3192694"/>
              <a:gd name="connsiteX1174" fmla="*/ 925573 w 8115305"/>
              <a:gd name="connsiteY1174" fmla="*/ 825288 h 3192694"/>
              <a:gd name="connsiteX1175" fmla="*/ 853140 w 8115305"/>
              <a:gd name="connsiteY1175" fmla="*/ 840136 h 3192694"/>
              <a:gd name="connsiteX1176" fmla="*/ 845358 w 8115305"/>
              <a:gd name="connsiteY1176" fmla="*/ 826013 h 3192694"/>
              <a:gd name="connsiteX1177" fmla="*/ 916521 w 8115305"/>
              <a:gd name="connsiteY1177" fmla="*/ 811526 h 3192694"/>
              <a:gd name="connsiteX1178" fmla="*/ 6347924 w 8115305"/>
              <a:gd name="connsiteY1178" fmla="*/ 811344 h 3192694"/>
              <a:gd name="connsiteX1179" fmla="*/ 6448784 w 8115305"/>
              <a:gd name="connsiteY1179" fmla="*/ 834705 h 3192694"/>
              <a:gd name="connsiteX1180" fmla="*/ 6423614 w 8115305"/>
              <a:gd name="connsiteY1180" fmla="*/ 858788 h 3192694"/>
              <a:gd name="connsiteX1181" fmla="*/ 6321486 w 8115305"/>
              <a:gd name="connsiteY1181" fmla="*/ 834705 h 3192694"/>
              <a:gd name="connsiteX1182" fmla="*/ 6347924 w 8115305"/>
              <a:gd name="connsiteY1182" fmla="*/ 811344 h 3192694"/>
              <a:gd name="connsiteX1183" fmla="*/ 702302 w 8115305"/>
              <a:gd name="connsiteY1183" fmla="*/ 808447 h 3192694"/>
              <a:gd name="connsiteX1184" fmla="*/ 706466 w 8115305"/>
              <a:gd name="connsiteY1184" fmla="*/ 819492 h 3192694"/>
              <a:gd name="connsiteX1185" fmla="*/ 648702 w 8115305"/>
              <a:gd name="connsiteY1185" fmla="*/ 831264 h 3192694"/>
              <a:gd name="connsiteX1186" fmla="*/ 644719 w 8115305"/>
              <a:gd name="connsiteY1186" fmla="*/ 819311 h 3192694"/>
              <a:gd name="connsiteX1187" fmla="*/ 702302 w 8115305"/>
              <a:gd name="connsiteY1187" fmla="*/ 808447 h 3192694"/>
              <a:gd name="connsiteX1188" fmla="*/ 6112704 w 8115305"/>
              <a:gd name="connsiteY1188" fmla="*/ 804464 h 3192694"/>
              <a:gd name="connsiteX1189" fmla="*/ 6215375 w 8115305"/>
              <a:gd name="connsiteY1189" fmla="*/ 828367 h 3192694"/>
              <a:gd name="connsiteX1190" fmla="*/ 6188937 w 8115305"/>
              <a:gd name="connsiteY1190" fmla="*/ 853717 h 3192694"/>
              <a:gd name="connsiteX1191" fmla="*/ 6081739 w 8115305"/>
              <a:gd name="connsiteY1191" fmla="*/ 828186 h 3192694"/>
              <a:gd name="connsiteX1192" fmla="*/ 6112704 w 8115305"/>
              <a:gd name="connsiteY1192" fmla="*/ 804464 h 3192694"/>
              <a:gd name="connsiteX1193" fmla="*/ 3861547 w 8115305"/>
              <a:gd name="connsiteY1193" fmla="*/ 803560 h 3192694"/>
              <a:gd name="connsiteX1194" fmla="*/ 3947559 w 8115305"/>
              <a:gd name="connsiteY1194" fmla="*/ 838146 h 3192694"/>
              <a:gd name="connsiteX1195" fmla="*/ 3849958 w 8115305"/>
              <a:gd name="connsiteY1195" fmla="*/ 872732 h 3192694"/>
              <a:gd name="connsiteX1196" fmla="*/ 3764309 w 8115305"/>
              <a:gd name="connsiteY1196" fmla="*/ 836516 h 3192694"/>
              <a:gd name="connsiteX1197" fmla="*/ 3861547 w 8115305"/>
              <a:gd name="connsiteY1197" fmla="*/ 803560 h 3192694"/>
              <a:gd name="connsiteX1198" fmla="*/ 496585 w 8115305"/>
              <a:gd name="connsiteY1198" fmla="*/ 802472 h 3192694"/>
              <a:gd name="connsiteX1199" fmla="*/ 496765 w 8115305"/>
              <a:gd name="connsiteY1199" fmla="*/ 810802 h 3192694"/>
              <a:gd name="connsiteX1200" fmla="*/ 452221 w 8115305"/>
              <a:gd name="connsiteY1200" fmla="*/ 819494 h 3192694"/>
              <a:gd name="connsiteX1201" fmla="*/ 452221 w 8115305"/>
              <a:gd name="connsiteY1201" fmla="*/ 810439 h 3192694"/>
              <a:gd name="connsiteX1202" fmla="*/ 496585 w 8115305"/>
              <a:gd name="connsiteY1202" fmla="*/ 802472 h 3192694"/>
              <a:gd name="connsiteX1203" fmla="*/ 3638642 w 8115305"/>
              <a:gd name="connsiteY1203" fmla="*/ 798851 h 3192694"/>
              <a:gd name="connsiteX1204" fmla="*/ 3720850 w 8115305"/>
              <a:gd name="connsiteY1204" fmla="*/ 831625 h 3192694"/>
              <a:gd name="connsiteX1205" fmla="*/ 3619266 w 8115305"/>
              <a:gd name="connsiteY1205" fmla="*/ 866212 h 3192694"/>
              <a:gd name="connsiteX1206" fmla="*/ 3539229 w 8115305"/>
              <a:gd name="connsiteY1206" fmla="*/ 833256 h 3192694"/>
              <a:gd name="connsiteX1207" fmla="*/ 3638642 w 8115305"/>
              <a:gd name="connsiteY1207" fmla="*/ 798851 h 3192694"/>
              <a:gd name="connsiteX1208" fmla="*/ 5875674 w 8115305"/>
              <a:gd name="connsiteY1208" fmla="*/ 793599 h 3192694"/>
              <a:gd name="connsiteX1209" fmla="*/ 5984321 w 8115305"/>
              <a:gd name="connsiteY1209" fmla="*/ 820399 h 3192694"/>
              <a:gd name="connsiteX1210" fmla="*/ 5948105 w 8115305"/>
              <a:gd name="connsiteY1210" fmla="*/ 846838 h 3192694"/>
              <a:gd name="connsiteX1211" fmla="*/ 5838010 w 8115305"/>
              <a:gd name="connsiteY1211" fmla="*/ 819131 h 3192694"/>
              <a:gd name="connsiteX1212" fmla="*/ 5875674 w 8115305"/>
              <a:gd name="connsiteY1212" fmla="*/ 793599 h 3192694"/>
              <a:gd name="connsiteX1213" fmla="*/ 3422434 w 8115305"/>
              <a:gd name="connsiteY1213" fmla="*/ 790703 h 3192694"/>
              <a:gd name="connsiteX1214" fmla="*/ 3497038 w 8115305"/>
              <a:gd name="connsiteY1214" fmla="*/ 822392 h 3192694"/>
              <a:gd name="connsiteX1215" fmla="*/ 3390565 w 8115305"/>
              <a:gd name="connsiteY1215" fmla="*/ 856435 h 3192694"/>
              <a:gd name="connsiteX1216" fmla="*/ 3318133 w 8115305"/>
              <a:gd name="connsiteY1216" fmla="*/ 822392 h 3192694"/>
              <a:gd name="connsiteX1217" fmla="*/ 3422434 w 8115305"/>
              <a:gd name="connsiteY1217" fmla="*/ 790703 h 3192694"/>
              <a:gd name="connsiteX1218" fmla="*/ 7655848 w 8115305"/>
              <a:gd name="connsiteY1218" fmla="*/ 788529 h 3192694"/>
              <a:gd name="connsiteX1219" fmla="*/ 7700392 w 8115305"/>
              <a:gd name="connsiteY1219" fmla="*/ 797038 h 3192694"/>
              <a:gd name="connsiteX1220" fmla="*/ 7700392 w 8115305"/>
              <a:gd name="connsiteY1220" fmla="*/ 805369 h 3192694"/>
              <a:gd name="connsiteX1221" fmla="*/ 7651863 w 8115305"/>
              <a:gd name="connsiteY1221" fmla="*/ 796133 h 3192694"/>
              <a:gd name="connsiteX1222" fmla="*/ 7655848 w 8115305"/>
              <a:gd name="connsiteY1222" fmla="*/ 788529 h 3192694"/>
              <a:gd name="connsiteX1223" fmla="*/ 5648240 w 8115305"/>
              <a:gd name="connsiteY1223" fmla="*/ 785994 h 3192694"/>
              <a:gd name="connsiteX1224" fmla="*/ 5757069 w 8115305"/>
              <a:gd name="connsiteY1224" fmla="*/ 813881 h 3192694"/>
              <a:gd name="connsiteX1225" fmla="*/ 5711980 w 8115305"/>
              <a:gd name="connsiteY1225" fmla="*/ 842853 h 3192694"/>
              <a:gd name="connsiteX1226" fmla="*/ 5601885 w 8115305"/>
              <a:gd name="connsiteY1226" fmla="*/ 813881 h 3192694"/>
              <a:gd name="connsiteX1227" fmla="*/ 5648240 w 8115305"/>
              <a:gd name="connsiteY1227" fmla="*/ 785994 h 3192694"/>
              <a:gd name="connsiteX1228" fmla="*/ 3199709 w 8115305"/>
              <a:gd name="connsiteY1228" fmla="*/ 785451 h 3192694"/>
              <a:gd name="connsiteX1229" fmla="*/ 3265983 w 8115305"/>
              <a:gd name="connsiteY1229" fmla="*/ 816777 h 3192694"/>
              <a:gd name="connsiteX1230" fmla="*/ 3155887 w 8115305"/>
              <a:gd name="connsiteY1230" fmla="*/ 849732 h 3192694"/>
              <a:gd name="connsiteX1231" fmla="*/ 3091063 w 8115305"/>
              <a:gd name="connsiteY1231" fmla="*/ 816777 h 3192694"/>
              <a:gd name="connsiteX1232" fmla="*/ 3199709 w 8115305"/>
              <a:gd name="connsiteY1232" fmla="*/ 785451 h 3192694"/>
              <a:gd name="connsiteX1233" fmla="*/ 2988210 w 8115305"/>
              <a:gd name="connsiteY1233" fmla="*/ 777665 h 3192694"/>
              <a:gd name="connsiteX1234" fmla="*/ 3044887 w 8115305"/>
              <a:gd name="connsiteY1234" fmla="*/ 809898 h 3192694"/>
              <a:gd name="connsiteX1235" fmla="*/ 2933162 w 8115305"/>
              <a:gd name="connsiteY1235" fmla="*/ 839775 h 3192694"/>
              <a:gd name="connsiteX1236" fmla="*/ 2877933 w 8115305"/>
              <a:gd name="connsiteY1236" fmla="*/ 806276 h 3192694"/>
              <a:gd name="connsiteX1237" fmla="*/ 2988210 w 8115305"/>
              <a:gd name="connsiteY1237" fmla="*/ 777665 h 3192694"/>
              <a:gd name="connsiteX1238" fmla="*/ 7405780 w 8115305"/>
              <a:gd name="connsiteY1238" fmla="*/ 776941 h 3192694"/>
              <a:gd name="connsiteX1239" fmla="*/ 7466259 w 8115305"/>
              <a:gd name="connsiteY1239" fmla="*/ 788168 h 3192694"/>
              <a:gd name="connsiteX1240" fmla="*/ 7464810 w 8115305"/>
              <a:gd name="connsiteY1240" fmla="*/ 799214 h 3192694"/>
              <a:gd name="connsiteX1241" fmla="*/ 7403788 w 8115305"/>
              <a:gd name="connsiteY1241" fmla="*/ 787986 h 3192694"/>
              <a:gd name="connsiteX1242" fmla="*/ 7405780 w 8115305"/>
              <a:gd name="connsiteY1242" fmla="*/ 776941 h 3192694"/>
              <a:gd name="connsiteX1243" fmla="*/ 5419178 w 8115305"/>
              <a:gd name="connsiteY1243" fmla="*/ 776758 h 3192694"/>
              <a:gd name="connsiteX1244" fmla="*/ 5527824 w 8115305"/>
              <a:gd name="connsiteY1244" fmla="*/ 805731 h 3192694"/>
              <a:gd name="connsiteX1245" fmla="*/ 5476398 w 8115305"/>
              <a:gd name="connsiteY1245" fmla="*/ 834886 h 3192694"/>
              <a:gd name="connsiteX1246" fmla="*/ 5367752 w 8115305"/>
              <a:gd name="connsiteY1246" fmla="*/ 804645 h 3192694"/>
              <a:gd name="connsiteX1247" fmla="*/ 5419178 w 8115305"/>
              <a:gd name="connsiteY1247" fmla="*/ 776758 h 3192694"/>
              <a:gd name="connsiteX1248" fmla="*/ 2773653 w 8115305"/>
              <a:gd name="connsiteY1248" fmla="*/ 773863 h 3192694"/>
              <a:gd name="connsiteX1249" fmla="*/ 2823813 w 8115305"/>
              <a:gd name="connsiteY1249" fmla="*/ 802835 h 3192694"/>
              <a:gd name="connsiteX1250" fmla="*/ 2715346 w 8115305"/>
              <a:gd name="connsiteY1250" fmla="*/ 831988 h 3192694"/>
              <a:gd name="connsiteX1251" fmla="*/ 2663923 w 8115305"/>
              <a:gd name="connsiteY1251" fmla="*/ 802472 h 3192694"/>
              <a:gd name="connsiteX1252" fmla="*/ 2773653 w 8115305"/>
              <a:gd name="connsiteY1252" fmla="*/ 773863 h 3192694"/>
              <a:gd name="connsiteX1253" fmla="*/ 5187217 w 8115305"/>
              <a:gd name="connsiteY1253" fmla="*/ 769336 h 3192694"/>
              <a:gd name="connsiteX1254" fmla="*/ 5295864 w 8115305"/>
              <a:gd name="connsiteY1254" fmla="*/ 798850 h 3192694"/>
              <a:gd name="connsiteX1255" fmla="*/ 5239729 w 8115305"/>
              <a:gd name="connsiteY1255" fmla="*/ 830903 h 3192694"/>
              <a:gd name="connsiteX1256" fmla="*/ 5126917 w 8115305"/>
              <a:gd name="connsiteY1256" fmla="*/ 799214 h 3192694"/>
              <a:gd name="connsiteX1257" fmla="*/ 5187217 w 8115305"/>
              <a:gd name="connsiteY1257" fmla="*/ 769336 h 3192694"/>
              <a:gd name="connsiteX1258" fmla="*/ 7169836 w 8115305"/>
              <a:gd name="connsiteY1258" fmla="*/ 768793 h 3192694"/>
              <a:gd name="connsiteX1259" fmla="*/ 7241906 w 8115305"/>
              <a:gd name="connsiteY1259" fmla="*/ 782735 h 3192694"/>
              <a:gd name="connsiteX1260" fmla="*/ 7233575 w 8115305"/>
              <a:gd name="connsiteY1260" fmla="*/ 796497 h 3192694"/>
              <a:gd name="connsiteX1261" fmla="*/ 7161144 w 8115305"/>
              <a:gd name="connsiteY1261" fmla="*/ 781467 h 3192694"/>
              <a:gd name="connsiteX1262" fmla="*/ 7169836 w 8115305"/>
              <a:gd name="connsiteY1262" fmla="*/ 768793 h 3192694"/>
              <a:gd name="connsiteX1263" fmla="*/ 2563240 w 8115305"/>
              <a:gd name="connsiteY1263" fmla="*/ 766257 h 3192694"/>
              <a:gd name="connsiteX1264" fmla="*/ 2609596 w 8115305"/>
              <a:gd name="connsiteY1264" fmla="*/ 793056 h 3192694"/>
              <a:gd name="connsiteX1265" fmla="*/ 2500950 w 8115305"/>
              <a:gd name="connsiteY1265" fmla="*/ 822209 h 3192694"/>
              <a:gd name="connsiteX1266" fmla="*/ 2454593 w 8115305"/>
              <a:gd name="connsiteY1266" fmla="*/ 793600 h 3192694"/>
              <a:gd name="connsiteX1267" fmla="*/ 2563240 w 8115305"/>
              <a:gd name="connsiteY1267" fmla="*/ 766257 h 3192694"/>
              <a:gd name="connsiteX1268" fmla="*/ 2352470 w 8115305"/>
              <a:gd name="connsiteY1268" fmla="*/ 762817 h 3192694"/>
              <a:gd name="connsiteX1269" fmla="*/ 2389949 w 8115305"/>
              <a:gd name="connsiteY1269" fmla="*/ 788529 h 3192694"/>
              <a:gd name="connsiteX1270" fmla="*/ 2284020 w 8115305"/>
              <a:gd name="connsiteY1270" fmla="*/ 815149 h 3192694"/>
              <a:gd name="connsiteX1271" fmla="*/ 2247803 w 8115305"/>
              <a:gd name="connsiteY1271" fmla="*/ 788529 h 3192694"/>
              <a:gd name="connsiteX1272" fmla="*/ 2352470 w 8115305"/>
              <a:gd name="connsiteY1272" fmla="*/ 762817 h 3192694"/>
              <a:gd name="connsiteX1273" fmla="*/ 4962138 w 8115305"/>
              <a:gd name="connsiteY1273" fmla="*/ 760825 h 3192694"/>
              <a:gd name="connsiteX1274" fmla="*/ 5070965 w 8115305"/>
              <a:gd name="connsiteY1274" fmla="*/ 790341 h 3192694"/>
              <a:gd name="connsiteX1275" fmla="*/ 5008313 w 8115305"/>
              <a:gd name="connsiteY1275" fmla="*/ 822754 h 3192694"/>
              <a:gd name="connsiteX1276" fmla="*/ 4898399 w 8115305"/>
              <a:gd name="connsiteY1276" fmla="*/ 791426 h 3192694"/>
              <a:gd name="connsiteX1277" fmla="*/ 4962138 w 8115305"/>
              <a:gd name="connsiteY1277" fmla="*/ 760825 h 3192694"/>
              <a:gd name="connsiteX1278" fmla="*/ 6927011 w 8115305"/>
              <a:gd name="connsiteY1278" fmla="*/ 758108 h 3192694"/>
              <a:gd name="connsiteX1279" fmla="*/ 7005055 w 8115305"/>
              <a:gd name="connsiteY1279" fmla="*/ 774767 h 3192694"/>
              <a:gd name="connsiteX1280" fmla="*/ 6989845 w 8115305"/>
              <a:gd name="connsiteY1280" fmla="*/ 790519 h 3192694"/>
              <a:gd name="connsiteX1281" fmla="*/ 6911076 w 8115305"/>
              <a:gd name="connsiteY1281" fmla="*/ 773499 h 3192694"/>
              <a:gd name="connsiteX1282" fmla="*/ 6927011 w 8115305"/>
              <a:gd name="connsiteY1282" fmla="*/ 758108 h 3192694"/>
              <a:gd name="connsiteX1283" fmla="*/ 2146764 w 8115305"/>
              <a:gd name="connsiteY1283" fmla="*/ 755573 h 3192694"/>
              <a:gd name="connsiteX1284" fmla="*/ 2180621 w 8115305"/>
              <a:gd name="connsiteY1284" fmla="*/ 779294 h 3192694"/>
              <a:gd name="connsiteX1285" fmla="*/ 2074329 w 8115305"/>
              <a:gd name="connsiteY1285" fmla="*/ 804464 h 3192694"/>
              <a:gd name="connsiteX1286" fmla="*/ 2043909 w 8115305"/>
              <a:gd name="connsiteY1286" fmla="*/ 778750 h 3192694"/>
              <a:gd name="connsiteX1287" fmla="*/ 2146764 w 8115305"/>
              <a:gd name="connsiteY1287" fmla="*/ 755573 h 3192694"/>
              <a:gd name="connsiteX1288" fmla="*/ 4745933 w 8115305"/>
              <a:gd name="connsiteY1288" fmla="*/ 754307 h 3192694"/>
              <a:gd name="connsiteX1289" fmla="*/ 4850414 w 8115305"/>
              <a:gd name="connsiteY1289" fmla="*/ 785815 h 3192694"/>
              <a:gd name="connsiteX1290" fmla="*/ 4777983 w 8115305"/>
              <a:gd name="connsiteY1290" fmla="*/ 817685 h 3192694"/>
              <a:gd name="connsiteX1291" fmla="*/ 4673501 w 8115305"/>
              <a:gd name="connsiteY1291" fmla="*/ 784728 h 3192694"/>
              <a:gd name="connsiteX1292" fmla="*/ 4745933 w 8115305"/>
              <a:gd name="connsiteY1292" fmla="*/ 754307 h 3192694"/>
              <a:gd name="connsiteX1293" fmla="*/ 1929469 w 8115305"/>
              <a:gd name="connsiteY1293" fmla="*/ 752314 h 3192694"/>
              <a:gd name="connsiteX1294" fmla="*/ 1958077 w 8115305"/>
              <a:gd name="connsiteY1294" fmla="*/ 773500 h 3192694"/>
              <a:gd name="connsiteX1295" fmla="*/ 1858486 w 8115305"/>
              <a:gd name="connsiteY1295" fmla="*/ 796678 h 3192694"/>
              <a:gd name="connsiteX1296" fmla="*/ 1831326 w 8115305"/>
              <a:gd name="connsiteY1296" fmla="*/ 774768 h 3192694"/>
              <a:gd name="connsiteX1297" fmla="*/ 1929469 w 8115305"/>
              <a:gd name="connsiteY1297" fmla="*/ 752314 h 3192694"/>
              <a:gd name="connsiteX1298" fmla="*/ 6691791 w 8115305"/>
              <a:gd name="connsiteY1298" fmla="*/ 750322 h 3192694"/>
              <a:gd name="connsiteX1299" fmla="*/ 6780338 w 8115305"/>
              <a:gd name="connsiteY1299" fmla="*/ 768429 h 3192694"/>
              <a:gd name="connsiteX1300" fmla="*/ 6765490 w 8115305"/>
              <a:gd name="connsiteY1300" fmla="*/ 787805 h 3192694"/>
              <a:gd name="connsiteX1301" fmla="*/ 6676400 w 8115305"/>
              <a:gd name="connsiteY1301" fmla="*/ 769697 h 3192694"/>
              <a:gd name="connsiteX1302" fmla="*/ 6691791 w 8115305"/>
              <a:gd name="connsiteY1302" fmla="*/ 750322 h 3192694"/>
              <a:gd name="connsiteX1303" fmla="*/ 1722496 w 8115305"/>
              <a:gd name="connsiteY1303" fmla="*/ 748875 h 3192694"/>
              <a:gd name="connsiteX1304" fmla="*/ 1742416 w 8115305"/>
              <a:gd name="connsiteY1304" fmla="*/ 769336 h 3192694"/>
              <a:gd name="connsiteX1305" fmla="*/ 1651877 w 8115305"/>
              <a:gd name="connsiteY1305" fmla="*/ 788892 h 3192694"/>
              <a:gd name="connsiteX1306" fmla="*/ 1633768 w 8115305"/>
              <a:gd name="connsiteY1306" fmla="*/ 767887 h 3192694"/>
              <a:gd name="connsiteX1307" fmla="*/ 1722496 w 8115305"/>
              <a:gd name="connsiteY1307" fmla="*/ 748875 h 3192694"/>
              <a:gd name="connsiteX1308" fmla="*/ 4528456 w 8115305"/>
              <a:gd name="connsiteY1308" fmla="*/ 744891 h 3192694"/>
              <a:gd name="connsiteX1309" fmla="*/ 4631671 w 8115305"/>
              <a:gd name="connsiteY1309" fmla="*/ 777121 h 3192694"/>
              <a:gd name="connsiteX1310" fmla="*/ 4551634 w 8115305"/>
              <a:gd name="connsiteY1310" fmla="*/ 810440 h 3192694"/>
              <a:gd name="connsiteX1311" fmla="*/ 4447877 w 8115305"/>
              <a:gd name="connsiteY1311" fmla="*/ 776580 h 3192694"/>
              <a:gd name="connsiteX1312" fmla="*/ 4528456 w 8115305"/>
              <a:gd name="connsiteY1312" fmla="*/ 744891 h 3192694"/>
              <a:gd name="connsiteX1313" fmla="*/ 6469427 w 8115305"/>
              <a:gd name="connsiteY1313" fmla="*/ 743984 h 3192694"/>
              <a:gd name="connsiteX1314" fmla="*/ 6559966 w 8115305"/>
              <a:gd name="connsiteY1314" fmla="*/ 763540 h 3192694"/>
              <a:gd name="connsiteX1315" fmla="*/ 6540410 w 8115305"/>
              <a:gd name="connsiteY1315" fmla="*/ 783097 h 3192694"/>
              <a:gd name="connsiteX1316" fmla="*/ 6445706 w 8115305"/>
              <a:gd name="connsiteY1316" fmla="*/ 762092 h 3192694"/>
              <a:gd name="connsiteX1317" fmla="*/ 6469427 w 8115305"/>
              <a:gd name="connsiteY1317" fmla="*/ 743984 h 3192694"/>
              <a:gd name="connsiteX1318" fmla="*/ 1522587 w 8115305"/>
              <a:gd name="connsiteY1318" fmla="*/ 742718 h 3192694"/>
              <a:gd name="connsiteX1319" fmla="*/ 1540695 w 8115305"/>
              <a:gd name="connsiteY1319" fmla="*/ 760825 h 3192694"/>
              <a:gd name="connsiteX1320" fmla="*/ 1450156 w 8115305"/>
              <a:gd name="connsiteY1320" fmla="*/ 779838 h 3192694"/>
              <a:gd name="connsiteX1321" fmla="*/ 1436396 w 8115305"/>
              <a:gd name="connsiteY1321" fmla="*/ 760282 h 3192694"/>
              <a:gd name="connsiteX1322" fmla="*/ 1522587 w 8115305"/>
              <a:gd name="connsiteY1322" fmla="*/ 742718 h 3192694"/>
              <a:gd name="connsiteX1323" fmla="*/ 1317606 w 8115305"/>
              <a:gd name="connsiteY1323" fmla="*/ 739096 h 3192694"/>
              <a:gd name="connsiteX1324" fmla="*/ 1329017 w 8115305"/>
              <a:gd name="connsiteY1324" fmla="*/ 755211 h 3192694"/>
              <a:gd name="connsiteX1325" fmla="*/ 1246081 w 8115305"/>
              <a:gd name="connsiteY1325" fmla="*/ 771329 h 3192694"/>
              <a:gd name="connsiteX1326" fmla="*/ 1238838 w 8115305"/>
              <a:gd name="connsiteY1326" fmla="*/ 754306 h 3192694"/>
              <a:gd name="connsiteX1327" fmla="*/ 1317606 w 8115305"/>
              <a:gd name="connsiteY1327" fmla="*/ 739096 h 3192694"/>
              <a:gd name="connsiteX1328" fmla="*/ 4315509 w 8115305"/>
              <a:gd name="connsiteY1328" fmla="*/ 738371 h 3192694"/>
              <a:gd name="connsiteX1329" fmla="*/ 4414015 w 8115305"/>
              <a:gd name="connsiteY1329" fmla="*/ 772414 h 3192694"/>
              <a:gd name="connsiteX1330" fmla="*/ 4323477 w 8115305"/>
              <a:gd name="connsiteY1330" fmla="*/ 805008 h 3192694"/>
              <a:gd name="connsiteX1331" fmla="*/ 4227687 w 8115305"/>
              <a:gd name="connsiteY1331" fmla="*/ 768792 h 3192694"/>
              <a:gd name="connsiteX1332" fmla="*/ 4315509 w 8115305"/>
              <a:gd name="connsiteY1332" fmla="*/ 738371 h 3192694"/>
              <a:gd name="connsiteX1333" fmla="*/ 4103649 w 8115305"/>
              <a:gd name="connsiteY1333" fmla="*/ 733845 h 3192694"/>
              <a:gd name="connsiteX1334" fmla="*/ 4196903 w 8115305"/>
              <a:gd name="connsiteY1334" fmla="*/ 766258 h 3192694"/>
              <a:gd name="connsiteX1335" fmla="*/ 4104735 w 8115305"/>
              <a:gd name="connsiteY1335" fmla="*/ 799576 h 3192694"/>
              <a:gd name="connsiteX1336" fmla="*/ 4011479 w 8115305"/>
              <a:gd name="connsiteY1336" fmla="*/ 765533 h 3192694"/>
              <a:gd name="connsiteX1337" fmla="*/ 4103649 w 8115305"/>
              <a:gd name="connsiteY1337" fmla="*/ 733845 h 3192694"/>
              <a:gd name="connsiteX1338" fmla="*/ 6239639 w 8115305"/>
              <a:gd name="connsiteY1338" fmla="*/ 733844 h 3192694"/>
              <a:gd name="connsiteX1339" fmla="*/ 6335431 w 8115305"/>
              <a:gd name="connsiteY1339" fmla="*/ 754849 h 3192694"/>
              <a:gd name="connsiteX1340" fmla="*/ 6310260 w 8115305"/>
              <a:gd name="connsiteY1340" fmla="*/ 776941 h 3192694"/>
              <a:gd name="connsiteX1341" fmla="*/ 6213383 w 8115305"/>
              <a:gd name="connsiteY1341" fmla="*/ 755392 h 3192694"/>
              <a:gd name="connsiteX1342" fmla="*/ 6239639 w 8115305"/>
              <a:gd name="connsiteY1342" fmla="*/ 733844 h 3192694"/>
              <a:gd name="connsiteX1343" fmla="*/ 1120593 w 8115305"/>
              <a:gd name="connsiteY1343" fmla="*/ 733663 h 3192694"/>
              <a:gd name="connsiteX1344" fmla="*/ 1122223 w 8115305"/>
              <a:gd name="connsiteY1344" fmla="*/ 748873 h 3192694"/>
              <a:gd name="connsiteX1345" fmla="*/ 1053050 w 8115305"/>
              <a:gd name="connsiteY1345" fmla="*/ 760823 h 3192694"/>
              <a:gd name="connsiteX1346" fmla="*/ 1053050 w 8115305"/>
              <a:gd name="connsiteY1346" fmla="*/ 745251 h 3192694"/>
              <a:gd name="connsiteX1347" fmla="*/ 1120593 w 8115305"/>
              <a:gd name="connsiteY1347" fmla="*/ 733663 h 3192694"/>
              <a:gd name="connsiteX1348" fmla="*/ 915432 w 8115305"/>
              <a:gd name="connsiteY1348" fmla="*/ 730585 h 3192694"/>
              <a:gd name="connsiteX1349" fmla="*/ 919416 w 8115305"/>
              <a:gd name="connsiteY1349" fmla="*/ 742174 h 3192694"/>
              <a:gd name="connsiteX1350" fmla="*/ 858573 w 8115305"/>
              <a:gd name="connsiteY1350" fmla="*/ 753219 h 3192694"/>
              <a:gd name="connsiteX1351" fmla="*/ 855313 w 8115305"/>
              <a:gd name="connsiteY1351" fmla="*/ 741993 h 3192694"/>
              <a:gd name="connsiteX1352" fmla="*/ 915432 w 8115305"/>
              <a:gd name="connsiteY1352" fmla="*/ 730585 h 3192694"/>
              <a:gd name="connsiteX1353" fmla="*/ 6019811 w 8115305"/>
              <a:gd name="connsiteY1353" fmla="*/ 726602 h 3192694"/>
              <a:gd name="connsiteX1354" fmla="*/ 6119403 w 8115305"/>
              <a:gd name="connsiteY1354" fmla="*/ 749960 h 3192694"/>
              <a:gd name="connsiteX1355" fmla="*/ 6087353 w 8115305"/>
              <a:gd name="connsiteY1355" fmla="*/ 773682 h 3192694"/>
              <a:gd name="connsiteX1356" fmla="*/ 5983596 w 8115305"/>
              <a:gd name="connsiteY1356" fmla="*/ 748873 h 3192694"/>
              <a:gd name="connsiteX1357" fmla="*/ 6019811 w 8115305"/>
              <a:gd name="connsiteY1357" fmla="*/ 726602 h 3192694"/>
              <a:gd name="connsiteX1358" fmla="*/ 3885993 w 8115305"/>
              <a:gd name="connsiteY1358" fmla="*/ 726239 h 3192694"/>
              <a:gd name="connsiteX1359" fmla="*/ 3973815 w 8115305"/>
              <a:gd name="connsiteY1359" fmla="*/ 757928 h 3192694"/>
              <a:gd name="connsiteX1360" fmla="*/ 3877121 w 8115305"/>
              <a:gd name="connsiteY1360" fmla="*/ 790883 h 3192694"/>
              <a:gd name="connsiteX1361" fmla="*/ 3789660 w 8115305"/>
              <a:gd name="connsiteY1361" fmla="*/ 757565 h 3192694"/>
              <a:gd name="connsiteX1362" fmla="*/ 3885993 w 8115305"/>
              <a:gd name="connsiteY1362" fmla="*/ 726239 h 3192694"/>
              <a:gd name="connsiteX1363" fmla="*/ 708267 w 8115305"/>
              <a:gd name="connsiteY1363" fmla="*/ 726059 h 3192694"/>
              <a:gd name="connsiteX1364" fmla="*/ 712071 w 8115305"/>
              <a:gd name="connsiteY1364" fmla="*/ 734570 h 3192694"/>
              <a:gd name="connsiteX1365" fmla="*/ 667706 w 8115305"/>
              <a:gd name="connsiteY1365" fmla="*/ 742718 h 3192694"/>
              <a:gd name="connsiteX1366" fmla="*/ 664084 w 8115305"/>
              <a:gd name="connsiteY1366" fmla="*/ 734207 h 3192694"/>
              <a:gd name="connsiteX1367" fmla="*/ 708267 w 8115305"/>
              <a:gd name="connsiteY1367" fmla="*/ 726059 h 3192694"/>
              <a:gd name="connsiteX1368" fmla="*/ 3675943 w 8115305"/>
              <a:gd name="connsiteY1368" fmla="*/ 721168 h 3192694"/>
              <a:gd name="connsiteX1369" fmla="*/ 3760144 w 8115305"/>
              <a:gd name="connsiteY1369" fmla="*/ 752131 h 3192694"/>
              <a:gd name="connsiteX1370" fmla="*/ 3659104 w 8115305"/>
              <a:gd name="connsiteY1370" fmla="*/ 785269 h 3192694"/>
              <a:gd name="connsiteX1371" fmla="*/ 3577437 w 8115305"/>
              <a:gd name="connsiteY1371" fmla="*/ 751950 h 3192694"/>
              <a:gd name="connsiteX1372" fmla="*/ 3675943 w 8115305"/>
              <a:gd name="connsiteY1372" fmla="*/ 721168 h 3192694"/>
              <a:gd name="connsiteX1373" fmla="*/ 5786947 w 8115305"/>
              <a:gd name="connsiteY1373" fmla="*/ 718633 h 3192694"/>
              <a:gd name="connsiteX1374" fmla="*/ 5891248 w 8115305"/>
              <a:gd name="connsiteY1374" fmla="*/ 742716 h 3192694"/>
              <a:gd name="connsiteX1375" fmla="*/ 5853584 w 8115305"/>
              <a:gd name="connsiteY1375" fmla="*/ 767706 h 3192694"/>
              <a:gd name="connsiteX1376" fmla="*/ 5749101 w 8115305"/>
              <a:gd name="connsiteY1376" fmla="*/ 741992 h 3192694"/>
              <a:gd name="connsiteX1377" fmla="*/ 5786947 w 8115305"/>
              <a:gd name="connsiteY1377" fmla="*/ 718633 h 3192694"/>
              <a:gd name="connsiteX1378" fmla="*/ 3471868 w 8115305"/>
              <a:gd name="connsiteY1378" fmla="*/ 713745 h 3192694"/>
              <a:gd name="connsiteX1379" fmla="*/ 3549008 w 8115305"/>
              <a:gd name="connsiteY1379" fmla="*/ 743985 h 3192694"/>
              <a:gd name="connsiteX1380" fmla="*/ 3446880 w 8115305"/>
              <a:gd name="connsiteY1380" fmla="*/ 776579 h 3192694"/>
              <a:gd name="connsiteX1381" fmla="*/ 3368654 w 8115305"/>
              <a:gd name="connsiteY1381" fmla="*/ 744346 h 3192694"/>
              <a:gd name="connsiteX1382" fmla="*/ 3471868 w 8115305"/>
              <a:gd name="connsiteY1382" fmla="*/ 713745 h 3192694"/>
              <a:gd name="connsiteX1383" fmla="*/ 7470605 w 8115305"/>
              <a:gd name="connsiteY1383" fmla="*/ 713201 h 3192694"/>
              <a:gd name="connsiteX1384" fmla="*/ 7514787 w 8115305"/>
              <a:gd name="connsiteY1384" fmla="*/ 721712 h 3192694"/>
              <a:gd name="connsiteX1385" fmla="*/ 7509717 w 8115305"/>
              <a:gd name="connsiteY1385" fmla="*/ 729136 h 3192694"/>
              <a:gd name="connsiteX1386" fmla="*/ 7465354 w 8115305"/>
              <a:gd name="connsiteY1386" fmla="*/ 720444 h 3192694"/>
              <a:gd name="connsiteX1387" fmla="*/ 7470605 w 8115305"/>
              <a:gd name="connsiteY1387" fmla="*/ 713201 h 3192694"/>
              <a:gd name="connsiteX1388" fmla="*/ 5570196 w 8115305"/>
              <a:gd name="connsiteY1388" fmla="*/ 711029 h 3192694"/>
              <a:gd name="connsiteX1389" fmla="*/ 5677756 w 8115305"/>
              <a:gd name="connsiteY1389" fmla="*/ 736379 h 3192694"/>
              <a:gd name="connsiteX1390" fmla="*/ 5633935 w 8115305"/>
              <a:gd name="connsiteY1390" fmla="*/ 763179 h 3192694"/>
              <a:gd name="connsiteX1391" fmla="*/ 5527644 w 8115305"/>
              <a:gd name="connsiteY1391" fmla="*/ 737284 h 3192694"/>
              <a:gd name="connsiteX1392" fmla="*/ 5570196 w 8115305"/>
              <a:gd name="connsiteY1392" fmla="*/ 711029 h 3192694"/>
              <a:gd name="connsiteX1393" fmla="*/ 3267975 w 8115305"/>
              <a:gd name="connsiteY1393" fmla="*/ 709580 h 3192694"/>
              <a:gd name="connsiteX1394" fmla="*/ 3336785 w 8115305"/>
              <a:gd name="connsiteY1394" fmla="*/ 739096 h 3192694"/>
              <a:gd name="connsiteX1395" fmla="*/ 3232303 w 8115305"/>
              <a:gd name="connsiteY1395" fmla="*/ 770061 h 3192694"/>
              <a:gd name="connsiteX1396" fmla="*/ 3161865 w 8115305"/>
              <a:gd name="connsiteY1396" fmla="*/ 740001 h 3192694"/>
              <a:gd name="connsiteX1397" fmla="*/ 3267975 w 8115305"/>
              <a:gd name="connsiteY1397" fmla="*/ 709580 h 3192694"/>
              <a:gd name="connsiteX1398" fmla="*/ 3068246 w 8115305"/>
              <a:gd name="connsiteY1398" fmla="*/ 703424 h 3192694"/>
              <a:gd name="connsiteX1399" fmla="*/ 3126915 w 8115305"/>
              <a:gd name="connsiteY1399" fmla="*/ 731853 h 3192694"/>
              <a:gd name="connsiteX1400" fmla="*/ 3020984 w 8115305"/>
              <a:gd name="connsiteY1400" fmla="*/ 760645 h 3192694"/>
              <a:gd name="connsiteX1401" fmla="*/ 2961954 w 8115305"/>
              <a:gd name="connsiteY1401" fmla="*/ 730224 h 3192694"/>
              <a:gd name="connsiteX1402" fmla="*/ 3068246 w 8115305"/>
              <a:gd name="connsiteY1402" fmla="*/ 703424 h 3192694"/>
              <a:gd name="connsiteX1403" fmla="*/ 7237377 w 8115305"/>
              <a:gd name="connsiteY1403" fmla="*/ 703061 h 3192694"/>
              <a:gd name="connsiteX1404" fmla="*/ 7292788 w 8115305"/>
              <a:gd name="connsiteY1404" fmla="*/ 713382 h 3192694"/>
              <a:gd name="connsiteX1405" fmla="*/ 7287898 w 8115305"/>
              <a:gd name="connsiteY1405" fmla="*/ 724066 h 3192694"/>
              <a:gd name="connsiteX1406" fmla="*/ 7231946 w 8115305"/>
              <a:gd name="connsiteY1406" fmla="*/ 713745 h 3192694"/>
              <a:gd name="connsiteX1407" fmla="*/ 7237377 w 8115305"/>
              <a:gd name="connsiteY1407" fmla="*/ 703061 h 3192694"/>
              <a:gd name="connsiteX1408" fmla="*/ 5356888 w 8115305"/>
              <a:gd name="connsiteY1408" fmla="*/ 701793 h 3192694"/>
              <a:gd name="connsiteX1409" fmla="*/ 5463361 w 8115305"/>
              <a:gd name="connsiteY1409" fmla="*/ 728593 h 3192694"/>
              <a:gd name="connsiteX1410" fmla="*/ 5411211 w 8115305"/>
              <a:gd name="connsiteY1410" fmla="*/ 757021 h 3192694"/>
              <a:gd name="connsiteX1411" fmla="*/ 5302564 w 8115305"/>
              <a:gd name="connsiteY1411" fmla="*/ 728954 h 3192694"/>
              <a:gd name="connsiteX1412" fmla="*/ 5356888 w 8115305"/>
              <a:gd name="connsiteY1412" fmla="*/ 701793 h 3192694"/>
              <a:gd name="connsiteX1413" fmla="*/ 2863286 w 8115305"/>
              <a:gd name="connsiteY1413" fmla="*/ 699077 h 3192694"/>
              <a:gd name="connsiteX1414" fmla="*/ 2919943 w 8115305"/>
              <a:gd name="connsiteY1414" fmla="*/ 725876 h 3192694"/>
              <a:gd name="connsiteX1415" fmla="*/ 2813128 w 8115305"/>
              <a:gd name="connsiteY1415" fmla="*/ 754668 h 3192694"/>
              <a:gd name="connsiteX1416" fmla="*/ 2757537 w 8115305"/>
              <a:gd name="connsiteY1416" fmla="*/ 726420 h 3192694"/>
              <a:gd name="connsiteX1417" fmla="*/ 2863286 w 8115305"/>
              <a:gd name="connsiteY1417" fmla="*/ 699077 h 3192694"/>
              <a:gd name="connsiteX1418" fmla="*/ 5145750 w 8115305"/>
              <a:gd name="connsiteY1418" fmla="*/ 695999 h 3192694"/>
              <a:gd name="connsiteX1419" fmla="*/ 5251860 w 8115305"/>
              <a:gd name="connsiteY1419" fmla="*/ 724066 h 3192694"/>
              <a:gd name="connsiteX1420" fmla="*/ 5193374 w 8115305"/>
              <a:gd name="connsiteY1420" fmla="*/ 752495 h 3192694"/>
              <a:gd name="connsiteX1421" fmla="*/ 5086356 w 8115305"/>
              <a:gd name="connsiteY1421" fmla="*/ 723342 h 3192694"/>
              <a:gd name="connsiteX1422" fmla="*/ 5145750 w 8115305"/>
              <a:gd name="connsiteY1422" fmla="*/ 695999 h 3192694"/>
              <a:gd name="connsiteX1423" fmla="*/ 7015377 w 8115305"/>
              <a:gd name="connsiteY1423" fmla="*/ 695818 h 3192694"/>
              <a:gd name="connsiteX1424" fmla="*/ 7081289 w 8115305"/>
              <a:gd name="connsiteY1424" fmla="*/ 708673 h 3192694"/>
              <a:gd name="connsiteX1425" fmla="*/ 7075494 w 8115305"/>
              <a:gd name="connsiteY1425" fmla="*/ 721530 h 3192694"/>
              <a:gd name="connsiteX1426" fmla="*/ 7005237 w 8115305"/>
              <a:gd name="connsiteY1426" fmla="*/ 708492 h 3192694"/>
              <a:gd name="connsiteX1427" fmla="*/ 7015377 w 8115305"/>
              <a:gd name="connsiteY1427" fmla="*/ 695818 h 3192694"/>
              <a:gd name="connsiteX1428" fmla="*/ 2657764 w 8115305"/>
              <a:gd name="connsiteY1428" fmla="*/ 693284 h 3192694"/>
              <a:gd name="connsiteX1429" fmla="*/ 2706291 w 8115305"/>
              <a:gd name="connsiteY1429" fmla="*/ 718091 h 3192694"/>
              <a:gd name="connsiteX1430" fmla="*/ 2600002 w 8115305"/>
              <a:gd name="connsiteY1430" fmla="*/ 744890 h 3192694"/>
              <a:gd name="connsiteX1431" fmla="*/ 2555093 w 8115305"/>
              <a:gd name="connsiteY1431" fmla="*/ 718454 h 3192694"/>
              <a:gd name="connsiteX1432" fmla="*/ 2657764 w 8115305"/>
              <a:gd name="connsiteY1432" fmla="*/ 693284 h 3192694"/>
              <a:gd name="connsiteX1433" fmla="*/ 2458216 w 8115305"/>
              <a:gd name="connsiteY1433" fmla="*/ 689299 h 3192694"/>
              <a:gd name="connsiteX1434" fmla="*/ 2501676 w 8115305"/>
              <a:gd name="connsiteY1434" fmla="*/ 713384 h 3192694"/>
              <a:gd name="connsiteX1435" fmla="*/ 2396109 w 8115305"/>
              <a:gd name="connsiteY1435" fmla="*/ 738735 h 3192694"/>
              <a:gd name="connsiteX1436" fmla="*/ 2356453 w 8115305"/>
              <a:gd name="connsiteY1436" fmla="*/ 713021 h 3192694"/>
              <a:gd name="connsiteX1437" fmla="*/ 2458216 w 8115305"/>
              <a:gd name="connsiteY1437" fmla="*/ 689299 h 3192694"/>
              <a:gd name="connsiteX1438" fmla="*/ 4932259 w 8115305"/>
              <a:gd name="connsiteY1438" fmla="*/ 687126 h 3192694"/>
              <a:gd name="connsiteX1439" fmla="*/ 5041268 w 8115305"/>
              <a:gd name="connsiteY1439" fmla="*/ 715916 h 3192694"/>
              <a:gd name="connsiteX1440" fmla="*/ 4975898 w 8115305"/>
              <a:gd name="connsiteY1440" fmla="*/ 746337 h 3192694"/>
              <a:gd name="connsiteX1441" fmla="*/ 4867252 w 8115305"/>
              <a:gd name="connsiteY1441" fmla="*/ 715555 h 3192694"/>
              <a:gd name="connsiteX1442" fmla="*/ 4932259 w 8115305"/>
              <a:gd name="connsiteY1442" fmla="*/ 687126 h 3192694"/>
              <a:gd name="connsiteX1443" fmla="*/ 6787761 w 8115305"/>
              <a:gd name="connsiteY1443" fmla="*/ 686402 h 3192694"/>
              <a:gd name="connsiteX1444" fmla="*/ 6863994 w 8115305"/>
              <a:gd name="connsiteY1444" fmla="*/ 700707 h 3192694"/>
              <a:gd name="connsiteX1445" fmla="*/ 6855666 w 8115305"/>
              <a:gd name="connsiteY1445" fmla="*/ 716279 h 3192694"/>
              <a:gd name="connsiteX1446" fmla="*/ 6775448 w 8115305"/>
              <a:gd name="connsiteY1446" fmla="*/ 700888 h 3192694"/>
              <a:gd name="connsiteX1447" fmla="*/ 6787761 w 8115305"/>
              <a:gd name="connsiteY1447" fmla="*/ 686402 h 3192694"/>
              <a:gd name="connsiteX1448" fmla="*/ 2266272 w 8115305"/>
              <a:gd name="connsiteY1448" fmla="*/ 683505 h 3192694"/>
              <a:gd name="connsiteX1449" fmla="*/ 2297962 w 8115305"/>
              <a:gd name="connsiteY1449" fmla="*/ 706503 h 3192694"/>
              <a:gd name="connsiteX1450" fmla="*/ 2196740 w 8115305"/>
              <a:gd name="connsiteY1450" fmla="*/ 728776 h 3192694"/>
              <a:gd name="connsiteX1451" fmla="*/ 2166319 w 8115305"/>
              <a:gd name="connsiteY1451" fmla="*/ 704873 h 3192694"/>
              <a:gd name="connsiteX1452" fmla="*/ 2266272 w 8115305"/>
              <a:gd name="connsiteY1452" fmla="*/ 683505 h 3192694"/>
              <a:gd name="connsiteX1453" fmla="*/ 4728730 w 8115305"/>
              <a:gd name="connsiteY1453" fmla="*/ 681693 h 3192694"/>
              <a:gd name="connsiteX1454" fmla="*/ 4833030 w 8115305"/>
              <a:gd name="connsiteY1454" fmla="*/ 711570 h 3192694"/>
              <a:gd name="connsiteX1455" fmla="*/ 4758607 w 8115305"/>
              <a:gd name="connsiteY1455" fmla="*/ 742716 h 3192694"/>
              <a:gd name="connsiteX1456" fmla="*/ 4655031 w 8115305"/>
              <a:gd name="connsiteY1456" fmla="*/ 710665 h 3192694"/>
              <a:gd name="connsiteX1457" fmla="*/ 4728730 w 8115305"/>
              <a:gd name="connsiteY1457" fmla="*/ 681693 h 3192694"/>
              <a:gd name="connsiteX1458" fmla="*/ 2068176 w 8115305"/>
              <a:gd name="connsiteY1458" fmla="*/ 680246 h 3192694"/>
              <a:gd name="connsiteX1459" fmla="*/ 2096605 w 8115305"/>
              <a:gd name="connsiteY1459" fmla="*/ 701432 h 3192694"/>
              <a:gd name="connsiteX1460" fmla="*/ 1998641 w 8115305"/>
              <a:gd name="connsiteY1460" fmla="*/ 722800 h 3192694"/>
              <a:gd name="connsiteX1461" fmla="*/ 1971297 w 8115305"/>
              <a:gd name="connsiteY1461" fmla="*/ 700707 h 3192694"/>
              <a:gd name="connsiteX1462" fmla="*/ 2068176 w 8115305"/>
              <a:gd name="connsiteY1462" fmla="*/ 680246 h 3192694"/>
              <a:gd name="connsiteX1463" fmla="*/ 6571012 w 8115305"/>
              <a:gd name="connsiteY1463" fmla="*/ 679521 h 3192694"/>
              <a:gd name="connsiteX1464" fmla="*/ 6656481 w 8115305"/>
              <a:gd name="connsiteY1464" fmla="*/ 696542 h 3192694"/>
              <a:gd name="connsiteX1465" fmla="*/ 6638373 w 8115305"/>
              <a:gd name="connsiteY1465" fmla="*/ 713381 h 3192694"/>
              <a:gd name="connsiteX1466" fmla="*/ 6552904 w 8115305"/>
              <a:gd name="connsiteY1466" fmla="*/ 695274 h 3192694"/>
              <a:gd name="connsiteX1467" fmla="*/ 6571012 w 8115305"/>
              <a:gd name="connsiteY1467" fmla="*/ 679521 h 3192694"/>
              <a:gd name="connsiteX1468" fmla="*/ 1877860 w 8115305"/>
              <a:gd name="connsiteY1468" fmla="*/ 674632 h 3192694"/>
              <a:gd name="connsiteX1469" fmla="*/ 1897780 w 8115305"/>
              <a:gd name="connsiteY1469" fmla="*/ 694730 h 3192694"/>
              <a:gd name="connsiteX1470" fmla="*/ 1804160 w 8115305"/>
              <a:gd name="connsiteY1470" fmla="*/ 712838 h 3192694"/>
              <a:gd name="connsiteX1471" fmla="*/ 1785511 w 8115305"/>
              <a:gd name="connsiteY1471" fmla="*/ 692740 h 3192694"/>
              <a:gd name="connsiteX1472" fmla="*/ 1877860 w 8115305"/>
              <a:gd name="connsiteY1472" fmla="*/ 674632 h 3192694"/>
              <a:gd name="connsiteX1473" fmla="*/ 4516324 w 8115305"/>
              <a:gd name="connsiteY1473" fmla="*/ 674089 h 3192694"/>
              <a:gd name="connsiteX1474" fmla="*/ 4617003 w 8115305"/>
              <a:gd name="connsiteY1474" fmla="*/ 703785 h 3192694"/>
              <a:gd name="connsiteX1475" fmla="*/ 4538235 w 8115305"/>
              <a:gd name="connsiteY1475" fmla="*/ 734570 h 3192694"/>
              <a:gd name="connsiteX1476" fmla="*/ 4437374 w 8115305"/>
              <a:gd name="connsiteY1476" fmla="*/ 703242 h 3192694"/>
              <a:gd name="connsiteX1477" fmla="*/ 4516324 w 8115305"/>
              <a:gd name="connsiteY1477" fmla="*/ 674089 h 3192694"/>
              <a:gd name="connsiteX1478" fmla="*/ 1681572 w 8115305"/>
              <a:gd name="connsiteY1478" fmla="*/ 671916 h 3192694"/>
              <a:gd name="connsiteX1479" fmla="*/ 1698774 w 8115305"/>
              <a:gd name="connsiteY1479" fmla="*/ 688757 h 3192694"/>
              <a:gd name="connsiteX1480" fmla="*/ 1612762 w 8115305"/>
              <a:gd name="connsiteY1480" fmla="*/ 706502 h 3192694"/>
              <a:gd name="connsiteX1481" fmla="*/ 1595922 w 8115305"/>
              <a:gd name="connsiteY1481" fmla="*/ 688394 h 3192694"/>
              <a:gd name="connsiteX1482" fmla="*/ 1681572 w 8115305"/>
              <a:gd name="connsiteY1482" fmla="*/ 671916 h 3192694"/>
              <a:gd name="connsiteX1483" fmla="*/ 6346656 w 8115305"/>
              <a:gd name="connsiteY1483" fmla="*/ 670287 h 3192694"/>
              <a:gd name="connsiteX1484" fmla="*/ 6438282 w 8115305"/>
              <a:gd name="connsiteY1484" fmla="*/ 690024 h 3192694"/>
              <a:gd name="connsiteX1485" fmla="*/ 6413836 w 8115305"/>
              <a:gd name="connsiteY1485" fmla="*/ 708132 h 3192694"/>
              <a:gd name="connsiteX1486" fmla="*/ 6321124 w 8115305"/>
              <a:gd name="connsiteY1486" fmla="*/ 688395 h 3192694"/>
              <a:gd name="connsiteX1487" fmla="*/ 6346656 w 8115305"/>
              <a:gd name="connsiteY1487" fmla="*/ 670287 h 3192694"/>
              <a:gd name="connsiteX1488" fmla="*/ 4312068 w 8115305"/>
              <a:gd name="connsiteY1488" fmla="*/ 668476 h 3192694"/>
              <a:gd name="connsiteX1489" fmla="*/ 4412567 w 8115305"/>
              <a:gd name="connsiteY1489" fmla="*/ 698715 h 3192694"/>
              <a:gd name="connsiteX1490" fmla="*/ 4329090 w 8115305"/>
              <a:gd name="connsiteY1490" fmla="*/ 730404 h 3192694"/>
              <a:gd name="connsiteX1491" fmla="*/ 4228411 w 8115305"/>
              <a:gd name="connsiteY1491" fmla="*/ 699802 h 3192694"/>
              <a:gd name="connsiteX1492" fmla="*/ 4312068 w 8115305"/>
              <a:gd name="connsiteY1492" fmla="*/ 668476 h 3192694"/>
              <a:gd name="connsiteX1493" fmla="*/ 1483293 w 8115305"/>
              <a:gd name="connsiteY1493" fmla="*/ 666845 h 3192694"/>
              <a:gd name="connsiteX1494" fmla="*/ 1496693 w 8115305"/>
              <a:gd name="connsiteY1494" fmla="*/ 681693 h 3192694"/>
              <a:gd name="connsiteX1495" fmla="*/ 1420279 w 8115305"/>
              <a:gd name="connsiteY1495" fmla="*/ 696904 h 3192694"/>
              <a:gd name="connsiteX1496" fmla="*/ 1407239 w 8115305"/>
              <a:gd name="connsiteY1496" fmla="*/ 680969 h 3192694"/>
              <a:gd name="connsiteX1497" fmla="*/ 1483293 w 8115305"/>
              <a:gd name="connsiteY1497" fmla="*/ 666845 h 3192694"/>
              <a:gd name="connsiteX1498" fmla="*/ 6135701 w 8115305"/>
              <a:gd name="connsiteY1498" fmla="*/ 665035 h 3192694"/>
              <a:gd name="connsiteX1499" fmla="*/ 6230042 w 8115305"/>
              <a:gd name="connsiteY1499" fmla="*/ 685496 h 3192694"/>
              <a:gd name="connsiteX1500" fmla="*/ 6201794 w 8115305"/>
              <a:gd name="connsiteY1500" fmla="*/ 704328 h 3192694"/>
              <a:gd name="connsiteX1501" fmla="*/ 6106548 w 8115305"/>
              <a:gd name="connsiteY1501" fmla="*/ 683143 h 3192694"/>
              <a:gd name="connsiteX1502" fmla="*/ 6135701 w 8115305"/>
              <a:gd name="connsiteY1502" fmla="*/ 665035 h 3192694"/>
              <a:gd name="connsiteX1503" fmla="*/ 1288453 w 8115305"/>
              <a:gd name="connsiteY1503" fmla="*/ 663585 h 3192694"/>
              <a:gd name="connsiteX1504" fmla="*/ 1300947 w 8115305"/>
              <a:gd name="connsiteY1504" fmla="*/ 676803 h 3192694"/>
              <a:gd name="connsiteX1505" fmla="*/ 1232682 w 8115305"/>
              <a:gd name="connsiteY1505" fmla="*/ 690384 h 3192694"/>
              <a:gd name="connsiteX1506" fmla="*/ 1217471 w 8115305"/>
              <a:gd name="connsiteY1506" fmla="*/ 677709 h 3192694"/>
              <a:gd name="connsiteX1507" fmla="*/ 1288453 w 8115305"/>
              <a:gd name="connsiteY1507" fmla="*/ 663585 h 3192694"/>
              <a:gd name="connsiteX1508" fmla="*/ 4113787 w 8115305"/>
              <a:gd name="connsiteY1508" fmla="*/ 661051 h 3192694"/>
              <a:gd name="connsiteX1509" fmla="*/ 4208128 w 8115305"/>
              <a:gd name="connsiteY1509" fmla="*/ 691472 h 3192694"/>
              <a:gd name="connsiteX1510" fmla="*/ 4116323 w 8115305"/>
              <a:gd name="connsiteY1510" fmla="*/ 723161 h 3192694"/>
              <a:gd name="connsiteX1511" fmla="*/ 4021981 w 8115305"/>
              <a:gd name="connsiteY1511" fmla="*/ 691109 h 3192694"/>
              <a:gd name="connsiteX1512" fmla="*/ 4113787 w 8115305"/>
              <a:gd name="connsiteY1512" fmla="*/ 661051 h 3192694"/>
              <a:gd name="connsiteX1513" fmla="*/ 1101760 w 8115305"/>
              <a:gd name="connsiteY1513" fmla="*/ 658517 h 3192694"/>
              <a:gd name="connsiteX1514" fmla="*/ 1110814 w 8115305"/>
              <a:gd name="connsiteY1514" fmla="*/ 669562 h 3192694"/>
              <a:gd name="connsiteX1515" fmla="*/ 1048886 w 8115305"/>
              <a:gd name="connsiteY1515" fmla="*/ 681334 h 3192694"/>
              <a:gd name="connsiteX1516" fmla="*/ 1040375 w 8115305"/>
              <a:gd name="connsiteY1516" fmla="*/ 670106 h 3192694"/>
              <a:gd name="connsiteX1517" fmla="*/ 1101760 w 8115305"/>
              <a:gd name="connsiteY1517" fmla="*/ 658517 h 3192694"/>
              <a:gd name="connsiteX1518" fmla="*/ 3916234 w 8115305"/>
              <a:gd name="connsiteY1518" fmla="*/ 656344 h 3192694"/>
              <a:gd name="connsiteX1519" fmla="*/ 4004600 w 8115305"/>
              <a:gd name="connsiteY1519" fmla="*/ 686945 h 3192694"/>
              <a:gd name="connsiteX1520" fmla="*/ 3907362 w 8115305"/>
              <a:gd name="connsiteY1520" fmla="*/ 718091 h 3192694"/>
              <a:gd name="connsiteX1521" fmla="*/ 3819176 w 8115305"/>
              <a:gd name="connsiteY1521" fmla="*/ 686041 h 3192694"/>
              <a:gd name="connsiteX1522" fmla="*/ 3916234 w 8115305"/>
              <a:gd name="connsiteY1522" fmla="*/ 656344 h 3192694"/>
              <a:gd name="connsiteX1523" fmla="*/ 911810 w 8115305"/>
              <a:gd name="connsiteY1523" fmla="*/ 656162 h 3192694"/>
              <a:gd name="connsiteX1524" fmla="*/ 915432 w 8115305"/>
              <a:gd name="connsiteY1524" fmla="*/ 665217 h 3192694"/>
              <a:gd name="connsiteX1525" fmla="*/ 865453 w 8115305"/>
              <a:gd name="connsiteY1525" fmla="*/ 674270 h 3192694"/>
              <a:gd name="connsiteX1526" fmla="*/ 862012 w 8115305"/>
              <a:gd name="connsiteY1526" fmla="*/ 664492 h 3192694"/>
              <a:gd name="connsiteX1527" fmla="*/ 911810 w 8115305"/>
              <a:gd name="connsiteY1527" fmla="*/ 656162 h 3192694"/>
              <a:gd name="connsiteX1528" fmla="*/ 5922573 w 8115305"/>
              <a:gd name="connsiteY1528" fmla="*/ 655801 h 3192694"/>
              <a:gd name="connsiteX1529" fmla="*/ 6020718 w 8115305"/>
              <a:gd name="connsiteY1529" fmla="*/ 677347 h 3192694"/>
              <a:gd name="connsiteX1530" fmla="*/ 5986312 w 8115305"/>
              <a:gd name="connsiteY1530" fmla="*/ 698715 h 3192694"/>
              <a:gd name="connsiteX1531" fmla="*/ 5889799 w 8115305"/>
              <a:gd name="connsiteY1531" fmla="*/ 676986 h 3192694"/>
              <a:gd name="connsiteX1532" fmla="*/ 5922573 w 8115305"/>
              <a:gd name="connsiteY1532" fmla="*/ 655801 h 3192694"/>
              <a:gd name="connsiteX1533" fmla="*/ 3721395 w 8115305"/>
              <a:gd name="connsiteY1533" fmla="*/ 649824 h 3192694"/>
              <a:gd name="connsiteX1534" fmla="*/ 3802698 w 8115305"/>
              <a:gd name="connsiteY1534" fmla="*/ 679340 h 3192694"/>
              <a:gd name="connsiteX1535" fmla="*/ 3701838 w 8115305"/>
              <a:gd name="connsiteY1535" fmla="*/ 710305 h 3192694"/>
              <a:gd name="connsiteX1536" fmla="*/ 3619811 w 8115305"/>
              <a:gd name="connsiteY1536" fmla="*/ 678616 h 3192694"/>
              <a:gd name="connsiteX1537" fmla="*/ 3721395 w 8115305"/>
              <a:gd name="connsiteY1537" fmla="*/ 649824 h 3192694"/>
              <a:gd name="connsiteX1538" fmla="*/ 5716144 w 8115305"/>
              <a:gd name="connsiteY1538" fmla="*/ 649281 h 3192694"/>
              <a:gd name="connsiteX1539" fmla="*/ 5818272 w 8115305"/>
              <a:gd name="connsiteY1539" fmla="*/ 672459 h 3192694"/>
              <a:gd name="connsiteX1540" fmla="*/ 5778796 w 8115305"/>
              <a:gd name="connsiteY1540" fmla="*/ 695817 h 3192694"/>
              <a:gd name="connsiteX1541" fmla="*/ 5675583 w 8115305"/>
              <a:gd name="connsiteY1541" fmla="*/ 671915 h 3192694"/>
              <a:gd name="connsiteX1542" fmla="*/ 5716144 w 8115305"/>
              <a:gd name="connsiteY1542" fmla="*/ 649281 h 3192694"/>
              <a:gd name="connsiteX1543" fmla="*/ 7308359 w 8115305"/>
              <a:gd name="connsiteY1543" fmla="*/ 646204 h 3192694"/>
              <a:gd name="connsiteX1544" fmla="*/ 7352723 w 8115305"/>
              <a:gd name="connsiteY1544" fmla="*/ 653810 h 3192694"/>
              <a:gd name="connsiteX1545" fmla="*/ 7351274 w 8115305"/>
              <a:gd name="connsiteY1545" fmla="*/ 661053 h 3192694"/>
              <a:gd name="connsiteX1546" fmla="*/ 7306547 w 8115305"/>
              <a:gd name="connsiteY1546" fmla="*/ 653447 h 3192694"/>
              <a:gd name="connsiteX1547" fmla="*/ 7308359 w 8115305"/>
              <a:gd name="connsiteY1547" fmla="*/ 646204 h 3192694"/>
              <a:gd name="connsiteX1548" fmla="*/ 3522933 w 8115305"/>
              <a:gd name="connsiteY1548" fmla="*/ 646204 h 3192694"/>
              <a:gd name="connsiteX1549" fmla="*/ 3599710 w 8115305"/>
              <a:gd name="connsiteY1549" fmla="*/ 674271 h 3192694"/>
              <a:gd name="connsiteX1550" fmla="*/ 3499755 w 8115305"/>
              <a:gd name="connsiteY1550" fmla="*/ 704149 h 3192694"/>
              <a:gd name="connsiteX1551" fmla="*/ 3423520 w 8115305"/>
              <a:gd name="connsiteY1551" fmla="*/ 674815 h 3192694"/>
              <a:gd name="connsiteX1552" fmla="*/ 3522933 w 8115305"/>
              <a:gd name="connsiteY1552" fmla="*/ 646204 h 3192694"/>
              <a:gd name="connsiteX1553" fmla="*/ 5508810 w 8115305"/>
              <a:gd name="connsiteY1553" fmla="*/ 641676 h 3192694"/>
              <a:gd name="connsiteX1554" fmla="*/ 5611118 w 8115305"/>
              <a:gd name="connsiteY1554" fmla="*/ 665397 h 3192694"/>
              <a:gd name="connsiteX1555" fmla="*/ 5566211 w 8115305"/>
              <a:gd name="connsiteY1555" fmla="*/ 689480 h 3192694"/>
              <a:gd name="connsiteX1556" fmla="*/ 5463722 w 8115305"/>
              <a:gd name="connsiteY1556" fmla="*/ 664492 h 3192694"/>
              <a:gd name="connsiteX1557" fmla="*/ 5508810 w 8115305"/>
              <a:gd name="connsiteY1557" fmla="*/ 641676 h 3192694"/>
              <a:gd name="connsiteX1558" fmla="*/ 3323746 w 8115305"/>
              <a:gd name="connsiteY1558" fmla="*/ 640046 h 3192694"/>
              <a:gd name="connsiteX1559" fmla="*/ 3394004 w 8115305"/>
              <a:gd name="connsiteY1559" fmla="*/ 667026 h 3192694"/>
              <a:gd name="connsiteX1560" fmla="*/ 3289523 w 8115305"/>
              <a:gd name="connsiteY1560" fmla="*/ 696362 h 3192694"/>
              <a:gd name="connsiteX1561" fmla="*/ 3221981 w 8115305"/>
              <a:gd name="connsiteY1561" fmla="*/ 667389 h 3192694"/>
              <a:gd name="connsiteX1562" fmla="*/ 3323746 w 8115305"/>
              <a:gd name="connsiteY1562" fmla="*/ 640046 h 3192694"/>
              <a:gd name="connsiteX1563" fmla="*/ 7088349 w 8115305"/>
              <a:gd name="connsiteY1563" fmla="*/ 636605 h 3192694"/>
              <a:gd name="connsiteX1564" fmla="*/ 7145933 w 8115305"/>
              <a:gd name="connsiteY1564" fmla="*/ 646384 h 3192694"/>
              <a:gd name="connsiteX1565" fmla="*/ 7143397 w 8115305"/>
              <a:gd name="connsiteY1565" fmla="*/ 657249 h 3192694"/>
              <a:gd name="connsiteX1566" fmla="*/ 7085272 w 8115305"/>
              <a:gd name="connsiteY1566" fmla="*/ 647833 h 3192694"/>
              <a:gd name="connsiteX1567" fmla="*/ 7088349 w 8115305"/>
              <a:gd name="connsiteY1567" fmla="*/ 636605 h 3192694"/>
              <a:gd name="connsiteX1568" fmla="*/ 3129993 w 8115305"/>
              <a:gd name="connsiteY1568" fmla="*/ 636061 h 3192694"/>
              <a:gd name="connsiteX1569" fmla="*/ 3195001 w 8115305"/>
              <a:gd name="connsiteY1569" fmla="*/ 662317 h 3192694"/>
              <a:gd name="connsiteX1570" fmla="*/ 3091244 w 8115305"/>
              <a:gd name="connsiteY1570" fmla="*/ 690748 h 3192694"/>
              <a:gd name="connsiteX1571" fmla="*/ 3026961 w 8115305"/>
              <a:gd name="connsiteY1571" fmla="*/ 663224 h 3192694"/>
              <a:gd name="connsiteX1572" fmla="*/ 3129993 w 8115305"/>
              <a:gd name="connsiteY1572" fmla="*/ 636061 h 3192694"/>
              <a:gd name="connsiteX1573" fmla="*/ 5307453 w 8115305"/>
              <a:gd name="connsiteY1573" fmla="*/ 635701 h 3192694"/>
              <a:gd name="connsiteX1574" fmla="*/ 5411934 w 8115305"/>
              <a:gd name="connsiteY1574" fmla="*/ 660871 h 3192694"/>
              <a:gd name="connsiteX1575" fmla="*/ 5362501 w 8115305"/>
              <a:gd name="connsiteY1575" fmla="*/ 686402 h 3192694"/>
              <a:gd name="connsiteX1576" fmla="*/ 5255664 w 8115305"/>
              <a:gd name="connsiteY1576" fmla="*/ 660690 h 3192694"/>
              <a:gd name="connsiteX1577" fmla="*/ 5307453 w 8115305"/>
              <a:gd name="connsiteY1577" fmla="*/ 635701 h 3192694"/>
              <a:gd name="connsiteX1578" fmla="*/ 2939139 w 8115305"/>
              <a:gd name="connsiteY1578" fmla="*/ 633165 h 3192694"/>
              <a:gd name="connsiteX1579" fmla="*/ 2993462 w 8115305"/>
              <a:gd name="connsiteY1579" fmla="*/ 658878 h 3192694"/>
              <a:gd name="connsiteX1580" fmla="*/ 2891876 w 8115305"/>
              <a:gd name="connsiteY1580" fmla="*/ 684410 h 3192694"/>
              <a:gd name="connsiteX1581" fmla="*/ 2837574 w 8115305"/>
              <a:gd name="connsiteY1581" fmla="*/ 657610 h 3192694"/>
              <a:gd name="connsiteX1582" fmla="*/ 2939139 w 8115305"/>
              <a:gd name="connsiteY1582" fmla="*/ 633165 h 3192694"/>
              <a:gd name="connsiteX1583" fmla="*/ 6873774 w 8115305"/>
              <a:gd name="connsiteY1583" fmla="*/ 630630 h 3192694"/>
              <a:gd name="connsiteX1584" fmla="*/ 6938418 w 8115305"/>
              <a:gd name="connsiteY1584" fmla="*/ 642580 h 3192694"/>
              <a:gd name="connsiteX1585" fmla="*/ 6928278 w 8115305"/>
              <a:gd name="connsiteY1585" fmla="*/ 654352 h 3192694"/>
              <a:gd name="connsiteX1586" fmla="*/ 6863090 w 8115305"/>
              <a:gd name="connsiteY1586" fmla="*/ 642039 h 3192694"/>
              <a:gd name="connsiteX1587" fmla="*/ 6873774 w 8115305"/>
              <a:gd name="connsiteY1587" fmla="*/ 630630 h 3192694"/>
              <a:gd name="connsiteX1588" fmla="*/ 5101928 w 8115305"/>
              <a:gd name="connsiteY1588" fmla="*/ 629906 h 3192694"/>
              <a:gd name="connsiteX1589" fmla="*/ 5206591 w 8115305"/>
              <a:gd name="connsiteY1589" fmla="*/ 656886 h 3192694"/>
              <a:gd name="connsiteX1590" fmla="*/ 5146293 w 8115305"/>
              <a:gd name="connsiteY1590" fmla="*/ 683142 h 3192694"/>
              <a:gd name="connsiteX1591" fmla="*/ 5040905 w 8115305"/>
              <a:gd name="connsiteY1591" fmla="*/ 654894 h 3192694"/>
              <a:gd name="connsiteX1592" fmla="*/ 5101928 w 8115305"/>
              <a:gd name="connsiteY1592" fmla="*/ 629906 h 3192694"/>
              <a:gd name="connsiteX1593" fmla="*/ 2754454 w 8115305"/>
              <a:gd name="connsiteY1593" fmla="*/ 627189 h 3192694"/>
              <a:gd name="connsiteX1594" fmla="*/ 2800812 w 8115305"/>
              <a:gd name="connsiteY1594" fmla="*/ 652178 h 3192694"/>
              <a:gd name="connsiteX1595" fmla="*/ 2695425 w 8115305"/>
              <a:gd name="connsiteY1595" fmla="*/ 676441 h 3192694"/>
              <a:gd name="connsiteX1596" fmla="*/ 2650336 w 8115305"/>
              <a:gd name="connsiteY1596" fmla="*/ 650366 h 3192694"/>
              <a:gd name="connsiteX1597" fmla="*/ 2754454 w 8115305"/>
              <a:gd name="connsiteY1597" fmla="*/ 627189 h 3192694"/>
              <a:gd name="connsiteX1598" fmla="*/ 2561609 w 8115305"/>
              <a:gd name="connsiteY1598" fmla="*/ 624473 h 3192694"/>
              <a:gd name="connsiteX1599" fmla="*/ 2605432 w 8115305"/>
              <a:gd name="connsiteY1599" fmla="*/ 646383 h 3192694"/>
              <a:gd name="connsiteX1600" fmla="*/ 2506925 w 8115305"/>
              <a:gd name="connsiteY1600" fmla="*/ 670104 h 3192694"/>
              <a:gd name="connsiteX1601" fmla="*/ 2463283 w 8115305"/>
              <a:gd name="connsiteY1601" fmla="*/ 646565 h 3192694"/>
              <a:gd name="connsiteX1602" fmla="*/ 2561609 w 8115305"/>
              <a:gd name="connsiteY1602" fmla="*/ 624473 h 3192694"/>
              <a:gd name="connsiteX1603" fmla="*/ 4901656 w 8115305"/>
              <a:gd name="connsiteY1603" fmla="*/ 622482 h 3192694"/>
              <a:gd name="connsiteX1604" fmla="*/ 5005415 w 8115305"/>
              <a:gd name="connsiteY1604" fmla="*/ 649281 h 3192694"/>
              <a:gd name="connsiteX1605" fmla="*/ 4940589 w 8115305"/>
              <a:gd name="connsiteY1605" fmla="*/ 676986 h 3192694"/>
              <a:gd name="connsiteX1606" fmla="*/ 4836107 w 8115305"/>
              <a:gd name="connsiteY1606" fmla="*/ 648920 h 3192694"/>
              <a:gd name="connsiteX1607" fmla="*/ 4901656 w 8115305"/>
              <a:gd name="connsiteY1607" fmla="*/ 622482 h 3192694"/>
              <a:gd name="connsiteX1608" fmla="*/ 6661370 w 8115305"/>
              <a:gd name="connsiteY1608" fmla="*/ 621938 h 3192694"/>
              <a:gd name="connsiteX1609" fmla="*/ 6733801 w 8115305"/>
              <a:gd name="connsiteY1609" fmla="*/ 636063 h 3192694"/>
              <a:gd name="connsiteX1610" fmla="*/ 6719676 w 8115305"/>
              <a:gd name="connsiteY1610" fmla="*/ 649645 h 3192694"/>
              <a:gd name="connsiteX1611" fmla="*/ 6645977 w 8115305"/>
              <a:gd name="connsiteY1611" fmla="*/ 635159 h 3192694"/>
              <a:gd name="connsiteX1612" fmla="*/ 6661370 w 8115305"/>
              <a:gd name="connsiteY1612" fmla="*/ 621938 h 3192694"/>
              <a:gd name="connsiteX1613" fmla="*/ 2380172 w 8115305"/>
              <a:gd name="connsiteY1613" fmla="*/ 618859 h 3192694"/>
              <a:gd name="connsiteX1614" fmla="*/ 2414031 w 8115305"/>
              <a:gd name="connsiteY1614" fmla="*/ 640588 h 3192694"/>
              <a:gd name="connsiteX1615" fmla="*/ 2312627 w 8115305"/>
              <a:gd name="connsiteY1615" fmla="*/ 662137 h 3192694"/>
              <a:gd name="connsiteX1616" fmla="*/ 2280033 w 8115305"/>
              <a:gd name="connsiteY1616" fmla="*/ 639503 h 3192694"/>
              <a:gd name="connsiteX1617" fmla="*/ 2380172 w 8115305"/>
              <a:gd name="connsiteY1617" fmla="*/ 618859 h 3192694"/>
              <a:gd name="connsiteX1618" fmla="*/ 4707181 w 8115305"/>
              <a:gd name="connsiteY1618" fmla="*/ 617048 h 3192694"/>
              <a:gd name="connsiteX1619" fmla="*/ 4808585 w 8115305"/>
              <a:gd name="connsiteY1619" fmla="*/ 644392 h 3192694"/>
              <a:gd name="connsiteX1620" fmla="*/ 4739412 w 8115305"/>
              <a:gd name="connsiteY1620" fmla="*/ 673364 h 3192694"/>
              <a:gd name="connsiteX1621" fmla="*/ 4633119 w 8115305"/>
              <a:gd name="connsiteY1621" fmla="*/ 644755 h 3192694"/>
              <a:gd name="connsiteX1622" fmla="*/ 4707181 w 8115305"/>
              <a:gd name="connsiteY1622" fmla="*/ 617048 h 3192694"/>
              <a:gd name="connsiteX1623" fmla="*/ 2184789 w 8115305"/>
              <a:gd name="connsiteY1623" fmla="*/ 616505 h 3192694"/>
              <a:gd name="connsiteX1624" fmla="*/ 2213220 w 8115305"/>
              <a:gd name="connsiteY1624" fmla="*/ 636061 h 3192694"/>
              <a:gd name="connsiteX1625" fmla="*/ 2119421 w 8115305"/>
              <a:gd name="connsiteY1625" fmla="*/ 655798 h 3192694"/>
              <a:gd name="connsiteX1626" fmla="*/ 2091169 w 8115305"/>
              <a:gd name="connsiteY1626" fmla="*/ 634613 h 3192694"/>
              <a:gd name="connsiteX1627" fmla="*/ 2184789 w 8115305"/>
              <a:gd name="connsiteY1627" fmla="*/ 616505 h 3192694"/>
              <a:gd name="connsiteX1628" fmla="*/ 6458744 w 8115305"/>
              <a:gd name="connsiteY1628" fmla="*/ 615783 h 3192694"/>
              <a:gd name="connsiteX1629" fmla="*/ 6538599 w 8115305"/>
              <a:gd name="connsiteY1629" fmla="*/ 632623 h 3192694"/>
              <a:gd name="connsiteX1630" fmla="*/ 6516870 w 8115305"/>
              <a:gd name="connsiteY1630" fmla="*/ 647109 h 3192694"/>
              <a:gd name="connsiteX1631" fmla="*/ 6435566 w 8115305"/>
              <a:gd name="connsiteY1631" fmla="*/ 630269 h 3192694"/>
              <a:gd name="connsiteX1632" fmla="*/ 6458744 w 8115305"/>
              <a:gd name="connsiteY1632" fmla="*/ 615783 h 3192694"/>
              <a:gd name="connsiteX1633" fmla="*/ 1999365 w 8115305"/>
              <a:gd name="connsiteY1633" fmla="*/ 610893 h 3192694"/>
              <a:gd name="connsiteX1634" fmla="*/ 2025076 w 8115305"/>
              <a:gd name="connsiteY1634" fmla="*/ 629001 h 3192694"/>
              <a:gd name="connsiteX1635" fmla="*/ 1937072 w 8115305"/>
              <a:gd name="connsiteY1635" fmla="*/ 647108 h 3192694"/>
              <a:gd name="connsiteX1636" fmla="*/ 1912265 w 8115305"/>
              <a:gd name="connsiteY1636" fmla="*/ 629001 h 3192694"/>
              <a:gd name="connsiteX1637" fmla="*/ 1999365 w 8115305"/>
              <a:gd name="connsiteY1637" fmla="*/ 610893 h 3192694"/>
              <a:gd name="connsiteX1638" fmla="*/ 4512161 w 8115305"/>
              <a:gd name="connsiteY1638" fmla="*/ 609806 h 3192694"/>
              <a:gd name="connsiteX1639" fmla="*/ 4613021 w 8115305"/>
              <a:gd name="connsiteY1639" fmla="*/ 638417 h 3192694"/>
              <a:gd name="connsiteX1640" fmla="*/ 4531898 w 8115305"/>
              <a:gd name="connsiteY1640" fmla="*/ 667389 h 3192694"/>
              <a:gd name="connsiteX1641" fmla="*/ 4432123 w 8115305"/>
              <a:gd name="connsiteY1641" fmla="*/ 636786 h 3192694"/>
              <a:gd name="connsiteX1642" fmla="*/ 4512161 w 8115305"/>
              <a:gd name="connsiteY1642" fmla="*/ 609806 h 3192694"/>
              <a:gd name="connsiteX1643" fmla="*/ 1813760 w 8115305"/>
              <a:gd name="connsiteY1643" fmla="*/ 608177 h 3192694"/>
              <a:gd name="connsiteX1644" fmla="*/ 1836395 w 8115305"/>
              <a:gd name="connsiteY1644" fmla="*/ 624474 h 3192694"/>
              <a:gd name="connsiteX1645" fmla="*/ 1752194 w 8115305"/>
              <a:gd name="connsiteY1645" fmla="*/ 641495 h 3192694"/>
              <a:gd name="connsiteX1646" fmla="*/ 1730282 w 8115305"/>
              <a:gd name="connsiteY1646" fmla="*/ 624836 h 3192694"/>
              <a:gd name="connsiteX1647" fmla="*/ 1813760 w 8115305"/>
              <a:gd name="connsiteY1647" fmla="*/ 608177 h 3192694"/>
              <a:gd name="connsiteX1648" fmla="*/ 6249962 w 8115305"/>
              <a:gd name="connsiteY1648" fmla="*/ 606004 h 3192694"/>
              <a:gd name="connsiteX1649" fmla="*/ 6335974 w 8115305"/>
              <a:gd name="connsiteY1649" fmla="*/ 625016 h 3192694"/>
              <a:gd name="connsiteX1650" fmla="*/ 6313157 w 8115305"/>
              <a:gd name="connsiteY1650" fmla="*/ 642219 h 3192694"/>
              <a:gd name="connsiteX1651" fmla="*/ 6225516 w 8115305"/>
              <a:gd name="connsiteY1651" fmla="*/ 624111 h 3192694"/>
              <a:gd name="connsiteX1652" fmla="*/ 6249962 w 8115305"/>
              <a:gd name="connsiteY1652" fmla="*/ 606004 h 3192694"/>
              <a:gd name="connsiteX1653" fmla="*/ 4320941 w 8115305"/>
              <a:gd name="connsiteY1653" fmla="*/ 605280 h 3192694"/>
              <a:gd name="connsiteX1654" fmla="*/ 4417637 w 8115305"/>
              <a:gd name="connsiteY1654" fmla="*/ 634252 h 3192694"/>
              <a:gd name="connsiteX1655" fmla="*/ 4332530 w 8115305"/>
              <a:gd name="connsiteY1655" fmla="*/ 663044 h 3192694"/>
              <a:gd name="connsiteX1656" fmla="*/ 4235652 w 8115305"/>
              <a:gd name="connsiteY1656" fmla="*/ 632442 h 3192694"/>
              <a:gd name="connsiteX1657" fmla="*/ 4320941 w 8115305"/>
              <a:gd name="connsiteY1657" fmla="*/ 605280 h 3192694"/>
              <a:gd name="connsiteX1658" fmla="*/ 1634129 w 8115305"/>
              <a:gd name="connsiteY1658" fmla="*/ 603468 h 3192694"/>
              <a:gd name="connsiteX1659" fmla="*/ 1650065 w 8115305"/>
              <a:gd name="connsiteY1659" fmla="*/ 618678 h 3192694"/>
              <a:gd name="connsiteX1660" fmla="*/ 1573109 w 8115305"/>
              <a:gd name="connsiteY1660" fmla="*/ 633165 h 3192694"/>
              <a:gd name="connsiteX1661" fmla="*/ 1557896 w 8115305"/>
              <a:gd name="connsiteY1661" fmla="*/ 617593 h 3192694"/>
              <a:gd name="connsiteX1662" fmla="*/ 1634129 w 8115305"/>
              <a:gd name="connsiteY1662" fmla="*/ 603468 h 3192694"/>
              <a:gd name="connsiteX1663" fmla="*/ 6048059 w 8115305"/>
              <a:gd name="connsiteY1663" fmla="*/ 602382 h 3192694"/>
              <a:gd name="connsiteX1664" fmla="*/ 6139503 w 8115305"/>
              <a:gd name="connsiteY1664" fmla="*/ 619947 h 3192694"/>
              <a:gd name="connsiteX1665" fmla="*/ 6112886 w 8115305"/>
              <a:gd name="connsiteY1665" fmla="*/ 639504 h 3192694"/>
              <a:gd name="connsiteX1666" fmla="*/ 6020355 w 8115305"/>
              <a:gd name="connsiteY1666" fmla="*/ 621396 h 3192694"/>
              <a:gd name="connsiteX1667" fmla="*/ 6048059 w 8115305"/>
              <a:gd name="connsiteY1667" fmla="*/ 602382 h 3192694"/>
              <a:gd name="connsiteX1668" fmla="*/ 1449976 w 8115305"/>
              <a:gd name="connsiteY1668" fmla="*/ 601114 h 3192694"/>
              <a:gd name="connsiteX1669" fmla="*/ 1463377 w 8115305"/>
              <a:gd name="connsiteY1669" fmla="*/ 613608 h 3192694"/>
              <a:gd name="connsiteX1670" fmla="*/ 1390944 w 8115305"/>
              <a:gd name="connsiteY1670" fmla="*/ 626828 h 3192694"/>
              <a:gd name="connsiteX1671" fmla="*/ 1380985 w 8115305"/>
              <a:gd name="connsiteY1671" fmla="*/ 613608 h 3192694"/>
              <a:gd name="connsiteX1672" fmla="*/ 1449976 w 8115305"/>
              <a:gd name="connsiteY1672" fmla="*/ 601114 h 3192694"/>
              <a:gd name="connsiteX1673" fmla="*/ 4129000 w 8115305"/>
              <a:gd name="connsiteY1673" fmla="*/ 598761 h 3192694"/>
              <a:gd name="connsiteX1674" fmla="*/ 4222797 w 8115305"/>
              <a:gd name="connsiteY1674" fmla="*/ 626648 h 3192694"/>
              <a:gd name="connsiteX1675" fmla="*/ 4134795 w 8115305"/>
              <a:gd name="connsiteY1675" fmla="*/ 656345 h 3192694"/>
              <a:gd name="connsiteX1676" fmla="*/ 4040815 w 8115305"/>
              <a:gd name="connsiteY1676" fmla="*/ 627009 h 3192694"/>
              <a:gd name="connsiteX1677" fmla="*/ 4129000 w 8115305"/>
              <a:gd name="connsiteY1677" fmla="*/ 598761 h 3192694"/>
              <a:gd name="connsiteX1678" fmla="*/ 1266364 w 8115305"/>
              <a:gd name="connsiteY1678" fmla="*/ 596948 h 3192694"/>
              <a:gd name="connsiteX1679" fmla="*/ 1272882 w 8115305"/>
              <a:gd name="connsiteY1679" fmla="*/ 607813 h 3192694"/>
              <a:gd name="connsiteX1680" fmla="*/ 1213127 w 8115305"/>
              <a:gd name="connsiteY1680" fmla="*/ 618317 h 3192694"/>
              <a:gd name="connsiteX1681" fmla="*/ 1204073 w 8115305"/>
              <a:gd name="connsiteY1681" fmla="*/ 607632 h 3192694"/>
              <a:gd name="connsiteX1682" fmla="*/ 1266364 w 8115305"/>
              <a:gd name="connsiteY1682" fmla="*/ 596948 h 3192694"/>
              <a:gd name="connsiteX1683" fmla="*/ 1080209 w 8115305"/>
              <a:gd name="connsiteY1683" fmla="*/ 594777 h 3192694"/>
              <a:gd name="connsiteX1684" fmla="*/ 1088537 w 8115305"/>
              <a:gd name="connsiteY1684" fmla="*/ 602926 h 3192694"/>
              <a:gd name="connsiteX1685" fmla="*/ 1039104 w 8115305"/>
              <a:gd name="connsiteY1685" fmla="*/ 611981 h 3192694"/>
              <a:gd name="connsiteX1686" fmla="*/ 1031137 w 8115305"/>
              <a:gd name="connsiteY1686" fmla="*/ 603650 h 3192694"/>
              <a:gd name="connsiteX1687" fmla="*/ 1080209 w 8115305"/>
              <a:gd name="connsiteY1687" fmla="*/ 594777 h 3192694"/>
              <a:gd name="connsiteX1688" fmla="*/ 3935246 w 8115305"/>
              <a:gd name="connsiteY1688" fmla="*/ 594596 h 3192694"/>
              <a:gd name="connsiteX1689" fmla="*/ 4022887 w 8115305"/>
              <a:gd name="connsiteY1689" fmla="*/ 622663 h 3192694"/>
              <a:gd name="connsiteX1690" fmla="*/ 3928908 w 8115305"/>
              <a:gd name="connsiteY1690" fmla="*/ 651816 h 3192694"/>
              <a:gd name="connsiteX1691" fmla="*/ 3841447 w 8115305"/>
              <a:gd name="connsiteY1691" fmla="*/ 622300 h 3192694"/>
              <a:gd name="connsiteX1692" fmla="*/ 3935246 w 8115305"/>
              <a:gd name="connsiteY1692" fmla="*/ 594596 h 3192694"/>
              <a:gd name="connsiteX1693" fmla="*/ 5850322 w 8115305"/>
              <a:gd name="connsiteY1693" fmla="*/ 594415 h 3192694"/>
              <a:gd name="connsiteX1694" fmla="*/ 5941405 w 8115305"/>
              <a:gd name="connsiteY1694" fmla="*/ 614154 h 3192694"/>
              <a:gd name="connsiteX1695" fmla="*/ 5906819 w 8115305"/>
              <a:gd name="connsiteY1695" fmla="*/ 634072 h 3192694"/>
              <a:gd name="connsiteX1696" fmla="*/ 5814107 w 8115305"/>
              <a:gd name="connsiteY1696" fmla="*/ 613610 h 3192694"/>
              <a:gd name="connsiteX1697" fmla="*/ 5850322 w 8115305"/>
              <a:gd name="connsiteY1697" fmla="*/ 594415 h 3192694"/>
              <a:gd name="connsiteX1698" fmla="*/ 905097 w 8115305"/>
              <a:gd name="connsiteY1698" fmla="*/ 591154 h 3192694"/>
              <a:gd name="connsiteX1699" fmla="*/ 906546 w 8115305"/>
              <a:gd name="connsiteY1699" fmla="*/ 597853 h 3192694"/>
              <a:gd name="connsiteX1700" fmla="*/ 868157 w 8115305"/>
              <a:gd name="connsiteY1700" fmla="*/ 603648 h 3192694"/>
              <a:gd name="connsiteX1701" fmla="*/ 867071 w 8115305"/>
              <a:gd name="connsiteY1701" fmla="*/ 597492 h 3192694"/>
              <a:gd name="connsiteX1702" fmla="*/ 905097 w 8115305"/>
              <a:gd name="connsiteY1702" fmla="*/ 591154 h 3192694"/>
              <a:gd name="connsiteX1703" fmla="*/ 5648059 w 8115305"/>
              <a:gd name="connsiteY1703" fmla="*/ 588620 h 3192694"/>
              <a:gd name="connsiteX1704" fmla="*/ 5742400 w 8115305"/>
              <a:gd name="connsiteY1704" fmla="*/ 609808 h 3192694"/>
              <a:gd name="connsiteX1705" fmla="*/ 5702563 w 8115305"/>
              <a:gd name="connsiteY1705" fmla="*/ 631355 h 3192694"/>
              <a:gd name="connsiteX1706" fmla="*/ 5604601 w 8115305"/>
              <a:gd name="connsiteY1706" fmla="*/ 608901 h 3192694"/>
              <a:gd name="connsiteX1707" fmla="*/ 5648059 w 8115305"/>
              <a:gd name="connsiteY1707" fmla="*/ 588620 h 3192694"/>
              <a:gd name="connsiteX1708" fmla="*/ 3748916 w 8115305"/>
              <a:gd name="connsiteY1708" fmla="*/ 588620 h 3192694"/>
              <a:gd name="connsiteX1709" fmla="*/ 3830764 w 8115305"/>
              <a:gd name="connsiteY1709" fmla="*/ 616687 h 3192694"/>
              <a:gd name="connsiteX1710" fmla="*/ 3733345 w 8115305"/>
              <a:gd name="connsiteY1710" fmla="*/ 644755 h 3192694"/>
              <a:gd name="connsiteX1711" fmla="*/ 3651859 w 8115305"/>
              <a:gd name="connsiteY1711" fmla="*/ 615239 h 3192694"/>
              <a:gd name="connsiteX1712" fmla="*/ 3748916 w 8115305"/>
              <a:gd name="connsiteY1712" fmla="*/ 588620 h 3192694"/>
              <a:gd name="connsiteX1713" fmla="*/ 3561683 w 8115305"/>
              <a:gd name="connsiteY1713" fmla="*/ 584636 h 3192694"/>
              <a:gd name="connsiteX1714" fmla="*/ 3640269 w 8115305"/>
              <a:gd name="connsiteY1714" fmla="*/ 611255 h 3192694"/>
              <a:gd name="connsiteX1715" fmla="*/ 3541222 w 8115305"/>
              <a:gd name="connsiteY1715" fmla="*/ 640047 h 3192694"/>
              <a:gd name="connsiteX1716" fmla="*/ 3462996 w 8115305"/>
              <a:gd name="connsiteY1716" fmla="*/ 612160 h 3192694"/>
              <a:gd name="connsiteX1717" fmla="*/ 3561683 w 8115305"/>
              <a:gd name="connsiteY1717" fmla="*/ 584636 h 3192694"/>
              <a:gd name="connsiteX1718" fmla="*/ 7152633 w 8115305"/>
              <a:gd name="connsiteY1718" fmla="*/ 583189 h 3192694"/>
              <a:gd name="connsiteX1719" fmla="*/ 7198808 w 8115305"/>
              <a:gd name="connsiteY1719" fmla="*/ 591337 h 3192694"/>
              <a:gd name="connsiteX1720" fmla="*/ 7191385 w 8115305"/>
              <a:gd name="connsiteY1720" fmla="*/ 598580 h 3192694"/>
              <a:gd name="connsiteX1721" fmla="*/ 7145390 w 8115305"/>
              <a:gd name="connsiteY1721" fmla="*/ 589888 h 3192694"/>
              <a:gd name="connsiteX1722" fmla="*/ 7152633 w 8115305"/>
              <a:gd name="connsiteY1722" fmla="*/ 583189 h 3192694"/>
              <a:gd name="connsiteX1723" fmla="*/ 5447245 w 8115305"/>
              <a:gd name="connsiteY1723" fmla="*/ 581014 h 3192694"/>
              <a:gd name="connsiteX1724" fmla="*/ 5548466 w 8115305"/>
              <a:gd name="connsiteY1724" fmla="*/ 602925 h 3192694"/>
              <a:gd name="connsiteX1725" fmla="*/ 5505370 w 8115305"/>
              <a:gd name="connsiteY1725" fmla="*/ 626465 h 3192694"/>
              <a:gd name="connsiteX1726" fmla="*/ 5402880 w 8115305"/>
              <a:gd name="connsiteY1726" fmla="*/ 603650 h 3192694"/>
              <a:gd name="connsiteX1727" fmla="*/ 5447245 w 8115305"/>
              <a:gd name="connsiteY1727" fmla="*/ 581014 h 3192694"/>
              <a:gd name="connsiteX1728" fmla="*/ 3380244 w 8115305"/>
              <a:gd name="connsiteY1728" fmla="*/ 579204 h 3192694"/>
              <a:gd name="connsiteX1729" fmla="*/ 3450502 w 8115305"/>
              <a:gd name="connsiteY1729" fmla="*/ 605822 h 3192694"/>
              <a:gd name="connsiteX1730" fmla="*/ 3346381 w 8115305"/>
              <a:gd name="connsiteY1730" fmla="*/ 632622 h 3192694"/>
              <a:gd name="connsiteX1731" fmla="*/ 3278840 w 8115305"/>
              <a:gd name="connsiteY1731" fmla="*/ 604374 h 3192694"/>
              <a:gd name="connsiteX1732" fmla="*/ 3380244 w 8115305"/>
              <a:gd name="connsiteY1732" fmla="*/ 579204 h 3192694"/>
              <a:gd name="connsiteX1733" fmla="*/ 6949646 w 8115305"/>
              <a:gd name="connsiteY1733" fmla="*/ 577212 h 3192694"/>
              <a:gd name="connsiteX1734" fmla="*/ 7006142 w 8115305"/>
              <a:gd name="connsiteY1734" fmla="*/ 586628 h 3192694"/>
              <a:gd name="connsiteX1735" fmla="*/ 7002882 w 8115305"/>
              <a:gd name="connsiteY1735" fmla="*/ 596407 h 3192694"/>
              <a:gd name="connsiteX1736" fmla="*/ 6945661 w 8115305"/>
              <a:gd name="connsiteY1736" fmla="*/ 587352 h 3192694"/>
              <a:gd name="connsiteX1737" fmla="*/ 6949646 w 8115305"/>
              <a:gd name="connsiteY1737" fmla="*/ 577212 h 3192694"/>
              <a:gd name="connsiteX1738" fmla="*/ 3198261 w 8115305"/>
              <a:gd name="connsiteY1738" fmla="*/ 576489 h 3192694"/>
              <a:gd name="connsiteX1739" fmla="*/ 3259644 w 8115305"/>
              <a:gd name="connsiteY1739" fmla="*/ 601296 h 3192694"/>
              <a:gd name="connsiteX1740" fmla="*/ 3156793 w 8115305"/>
              <a:gd name="connsiteY1740" fmla="*/ 627008 h 3192694"/>
              <a:gd name="connsiteX1741" fmla="*/ 3096494 w 8115305"/>
              <a:gd name="connsiteY1741" fmla="*/ 601116 h 3192694"/>
              <a:gd name="connsiteX1742" fmla="*/ 3198261 w 8115305"/>
              <a:gd name="connsiteY1742" fmla="*/ 576489 h 3192694"/>
              <a:gd name="connsiteX1743" fmla="*/ 5260010 w 8115305"/>
              <a:gd name="connsiteY1743" fmla="*/ 576126 h 3192694"/>
              <a:gd name="connsiteX1744" fmla="*/ 5358516 w 8115305"/>
              <a:gd name="connsiteY1744" fmla="*/ 600029 h 3192694"/>
              <a:gd name="connsiteX1745" fmla="*/ 5304193 w 8115305"/>
              <a:gd name="connsiteY1745" fmla="*/ 622844 h 3192694"/>
              <a:gd name="connsiteX1746" fmla="*/ 5205687 w 8115305"/>
              <a:gd name="connsiteY1746" fmla="*/ 597673 h 3192694"/>
              <a:gd name="connsiteX1747" fmla="*/ 5260010 w 8115305"/>
              <a:gd name="connsiteY1747" fmla="*/ 576126 h 3192694"/>
              <a:gd name="connsiteX1748" fmla="*/ 3015552 w 8115305"/>
              <a:gd name="connsiteY1748" fmla="*/ 571056 h 3192694"/>
              <a:gd name="connsiteX1749" fmla="*/ 3074221 w 8115305"/>
              <a:gd name="connsiteY1749" fmla="*/ 594597 h 3192694"/>
              <a:gd name="connsiteX1750" fmla="*/ 2972998 w 8115305"/>
              <a:gd name="connsiteY1750" fmla="*/ 619948 h 3192694"/>
              <a:gd name="connsiteX1751" fmla="*/ 2915053 w 8115305"/>
              <a:gd name="connsiteY1751" fmla="*/ 595139 h 3192694"/>
              <a:gd name="connsiteX1752" fmla="*/ 3015552 w 8115305"/>
              <a:gd name="connsiteY1752" fmla="*/ 571056 h 3192694"/>
              <a:gd name="connsiteX1753" fmla="*/ 6746839 w 8115305"/>
              <a:gd name="connsiteY1753" fmla="*/ 569245 h 3192694"/>
              <a:gd name="connsiteX1754" fmla="*/ 6812207 w 8115305"/>
              <a:gd name="connsiteY1754" fmla="*/ 580834 h 3192694"/>
              <a:gd name="connsiteX1755" fmla="*/ 6800075 w 8115305"/>
              <a:gd name="connsiteY1755" fmla="*/ 592242 h 3192694"/>
              <a:gd name="connsiteX1756" fmla="*/ 6734706 w 8115305"/>
              <a:gd name="connsiteY1756" fmla="*/ 579929 h 3192694"/>
              <a:gd name="connsiteX1757" fmla="*/ 6746839 w 8115305"/>
              <a:gd name="connsiteY1757" fmla="*/ 569245 h 3192694"/>
              <a:gd name="connsiteX1758" fmla="*/ 5069697 w 8115305"/>
              <a:gd name="connsiteY1758" fmla="*/ 568703 h 3192694"/>
              <a:gd name="connsiteX1759" fmla="*/ 5168203 w 8115305"/>
              <a:gd name="connsiteY1759" fmla="*/ 593329 h 3192694"/>
              <a:gd name="connsiteX1760" fmla="*/ 5107905 w 8115305"/>
              <a:gd name="connsiteY1760" fmla="*/ 618136 h 3192694"/>
              <a:gd name="connsiteX1761" fmla="*/ 5006502 w 8115305"/>
              <a:gd name="connsiteY1761" fmla="*/ 591881 h 3192694"/>
              <a:gd name="connsiteX1762" fmla="*/ 5069697 w 8115305"/>
              <a:gd name="connsiteY1762" fmla="*/ 568703 h 3192694"/>
              <a:gd name="connsiteX1763" fmla="*/ 2828699 w 8115305"/>
              <a:gd name="connsiteY1763" fmla="*/ 568520 h 3192694"/>
              <a:gd name="connsiteX1764" fmla="*/ 2878658 w 8115305"/>
              <a:gd name="connsiteY1764" fmla="*/ 590612 h 3192694"/>
              <a:gd name="connsiteX1765" fmla="*/ 2780896 w 8115305"/>
              <a:gd name="connsiteY1765" fmla="*/ 613971 h 3192694"/>
              <a:gd name="connsiteX1766" fmla="*/ 2730737 w 8115305"/>
              <a:gd name="connsiteY1766" fmla="*/ 590430 h 3192694"/>
              <a:gd name="connsiteX1767" fmla="*/ 2828699 w 8115305"/>
              <a:gd name="connsiteY1767" fmla="*/ 568520 h 3192694"/>
              <a:gd name="connsiteX1768" fmla="*/ 4877935 w 8115305"/>
              <a:gd name="connsiteY1768" fmla="*/ 563994 h 3192694"/>
              <a:gd name="connsiteX1769" fmla="*/ 4978797 w 8115305"/>
              <a:gd name="connsiteY1769" fmla="*/ 588440 h 3192694"/>
              <a:gd name="connsiteX1770" fmla="*/ 4918316 w 8115305"/>
              <a:gd name="connsiteY1770" fmla="*/ 614515 h 3192694"/>
              <a:gd name="connsiteX1771" fmla="*/ 4814379 w 8115305"/>
              <a:gd name="connsiteY1771" fmla="*/ 588620 h 3192694"/>
              <a:gd name="connsiteX1772" fmla="*/ 4877935 w 8115305"/>
              <a:gd name="connsiteY1772" fmla="*/ 563994 h 3192694"/>
              <a:gd name="connsiteX1773" fmla="*/ 6554171 w 8115305"/>
              <a:gd name="connsiteY1773" fmla="*/ 563631 h 3192694"/>
              <a:gd name="connsiteX1774" fmla="*/ 6623705 w 8115305"/>
              <a:gd name="connsiteY1774" fmla="*/ 576849 h 3192694"/>
              <a:gd name="connsiteX1775" fmla="*/ 6607409 w 8115305"/>
              <a:gd name="connsiteY1775" fmla="*/ 589886 h 3192694"/>
              <a:gd name="connsiteX1776" fmla="*/ 6534978 w 8115305"/>
              <a:gd name="connsiteY1776" fmla="*/ 575944 h 3192694"/>
              <a:gd name="connsiteX1777" fmla="*/ 6554171 w 8115305"/>
              <a:gd name="connsiteY1777" fmla="*/ 563631 h 3192694"/>
              <a:gd name="connsiteX1778" fmla="*/ 2652513 w 8115305"/>
              <a:gd name="connsiteY1778" fmla="*/ 563269 h 3192694"/>
              <a:gd name="connsiteX1779" fmla="*/ 2695790 w 8115305"/>
              <a:gd name="connsiteY1779" fmla="*/ 584635 h 3192694"/>
              <a:gd name="connsiteX1780" fmla="*/ 2595656 w 8115305"/>
              <a:gd name="connsiteY1780" fmla="*/ 606908 h 3192694"/>
              <a:gd name="connsiteX1781" fmla="*/ 2553463 w 8115305"/>
              <a:gd name="connsiteY1781" fmla="*/ 584635 h 3192694"/>
              <a:gd name="connsiteX1782" fmla="*/ 2652513 w 8115305"/>
              <a:gd name="connsiteY1782" fmla="*/ 563269 h 3192694"/>
              <a:gd name="connsiteX1783" fmla="*/ 2472703 w 8115305"/>
              <a:gd name="connsiteY1783" fmla="*/ 561638 h 3192694"/>
              <a:gd name="connsiteX1784" fmla="*/ 2510188 w 8115305"/>
              <a:gd name="connsiteY1784" fmla="*/ 580653 h 3192694"/>
              <a:gd name="connsiteX1785" fmla="*/ 2413490 w 8115305"/>
              <a:gd name="connsiteY1785" fmla="*/ 601114 h 3192694"/>
              <a:gd name="connsiteX1786" fmla="*/ 2377274 w 8115305"/>
              <a:gd name="connsiteY1786" fmla="*/ 580653 h 3192694"/>
              <a:gd name="connsiteX1787" fmla="*/ 2472703 w 8115305"/>
              <a:gd name="connsiteY1787" fmla="*/ 561638 h 3192694"/>
              <a:gd name="connsiteX1788" fmla="*/ 2296696 w 8115305"/>
              <a:gd name="connsiteY1788" fmla="*/ 557114 h 3192694"/>
              <a:gd name="connsiteX1789" fmla="*/ 2328746 w 8115305"/>
              <a:gd name="connsiteY1789" fmla="*/ 575221 h 3192694"/>
              <a:gd name="connsiteX1790" fmla="*/ 2239839 w 8115305"/>
              <a:gd name="connsiteY1790" fmla="*/ 593329 h 3192694"/>
              <a:gd name="connsiteX1791" fmla="*/ 2206157 w 8115305"/>
              <a:gd name="connsiteY1791" fmla="*/ 575221 h 3192694"/>
              <a:gd name="connsiteX1792" fmla="*/ 2296696 w 8115305"/>
              <a:gd name="connsiteY1792" fmla="*/ 557114 h 3192694"/>
              <a:gd name="connsiteX1793" fmla="*/ 4689797 w 8115305"/>
              <a:gd name="connsiteY1793" fmla="*/ 556931 h 3192694"/>
              <a:gd name="connsiteX1794" fmla="*/ 4792288 w 8115305"/>
              <a:gd name="connsiteY1794" fmla="*/ 582282 h 3192694"/>
              <a:gd name="connsiteX1795" fmla="*/ 4723478 w 8115305"/>
              <a:gd name="connsiteY1795" fmla="*/ 609625 h 3192694"/>
              <a:gd name="connsiteX1796" fmla="*/ 4620263 w 8115305"/>
              <a:gd name="connsiteY1796" fmla="*/ 583187 h 3192694"/>
              <a:gd name="connsiteX1797" fmla="*/ 4689797 w 8115305"/>
              <a:gd name="connsiteY1797" fmla="*/ 556931 h 3192694"/>
              <a:gd name="connsiteX1798" fmla="*/ 6351546 w 8115305"/>
              <a:gd name="connsiteY1798" fmla="*/ 556570 h 3192694"/>
              <a:gd name="connsiteX1799" fmla="*/ 6428323 w 8115305"/>
              <a:gd name="connsiteY1799" fmla="*/ 570151 h 3192694"/>
              <a:gd name="connsiteX1800" fmla="*/ 6413112 w 8115305"/>
              <a:gd name="connsiteY1800" fmla="*/ 584998 h 3192694"/>
              <a:gd name="connsiteX1801" fmla="*/ 6335611 w 8115305"/>
              <a:gd name="connsiteY1801" fmla="*/ 571056 h 3192694"/>
              <a:gd name="connsiteX1802" fmla="*/ 6351546 w 8115305"/>
              <a:gd name="connsiteY1802" fmla="*/ 556570 h 3192694"/>
              <a:gd name="connsiteX1803" fmla="*/ 2119784 w 8115305"/>
              <a:gd name="connsiteY1803" fmla="*/ 554214 h 3192694"/>
              <a:gd name="connsiteX1804" fmla="*/ 2146764 w 8115305"/>
              <a:gd name="connsiteY1804" fmla="*/ 570693 h 3192694"/>
              <a:gd name="connsiteX1805" fmla="*/ 2059845 w 8115305"/>
              <a:gd name="connsiteY1805" fmla="*/ 588801 h 3192694"/>
              <a:gd name="connsiteX1806" fmla="*/ 2033045 w 8115305"/>
              <a:gd name="connsiteY1806" fmla="*/ 570693 h 3192694"/>
              <a:gd name="connsiteX1807" fmla="*/ 2119784 w 8115305"/>
              <a:gd name="connsiteY1807" fmla="*/ 554214 h 3192694"/>
              <a:gd name="connsiteX1808" fmla="*/ 4504191 w 8115305"/>
              <a:gd name="connsiteY1808" fmla="*/ 552585 h 3192694"/>
              <a:gd name="connsiteX1809" fmla="*/ 4600163 w 8115305"/>
              <a:gd name="connsiteY1809" fmla="*/ 579565 h 3192694"/>
              <a:gd name="connsiteX1810" fmla="*/ 4520126 w 8115305"/>
              <a:gd name="connsiteY1810" fmla="*/ 606003 h 3192694"/>
              <a:gd name="connsiteX1811" fmla="*/ 4423975 w 8115305"/>
              <a:gd name="connsiteY1811" fmla="*/ 577755 h 3192694"/>
              <a:gd name="connsiteX1812" fmla="*/ 4504191 w 8115305"/>
              <a:gd name="connsiteY1812" fmla="*/ 552585 h 3192694"/>
              <a:gd name="connsiteX1813" fmla="*/ 1936348 w 8115305"/>
              <a:gd name="connsiteY1813" fmla="*/ 551317 h 3192694"/>
              <a:gd name="connsiteX1814" fmla="*/ 1958440 w 8115305"/>
              <a:gd name="connsiteY1814" fmla="*/ 566891 h 3192694"/>
              <a:gd name="connsiteX1815" fmla="*/ 1876230 w 8115305"/>
              <a:gd name="connsiteY1815" fmla="*/ 582463 h 3192694"/>
              <a:gd name="connsiteX1816" fmla="*/ 1855044 w 8115305"/>
              <a:gd name="connsiteY1816" fmla="*/ 566528 h 3192694"/>
              <a:gd name="connsiteX1817" fmla="*/ 1936348 w 8115305"/>
              <a:gd name="connsiteY1817" fmla="*/ 551317 h 3192694"/>
              <a:gd name="connsiteX1818" fmla="*/ 6153990 w 8115305"/>
              <a:gd name="connsiteY1818" fmla="*/ 550956 h 3192694"/>
              <a:gd name="connsiteX1819" fmla="*/ 6237466 w 8115305"/>
              <a:gd name="connsiteY1819" fmla="*/ 566710 h 3192694"/>
              <a:gd name="connsiteX1820" fmla="*/ 6213383 w 8115305"/>
              <a:gd name="connsiteY1820" fmla="*/ 582825 h 3192694"/>
              <a:gd name="connsiteX1821" fmla="*/ 6130449 w 8115305"/>
              <a:gd name="connsiteY1821" fmla="*/ 566166 h 3192694"/>
              <a:gd name="connsiteX1822" fmla="*/ 6153990 w 8115305"/>
              <a:gd name="connsiteY1822" fmla="*/ 550956 h 3192694"/>
              <a:gd name="connsiteX1823" fmla="*/ 1763058 w 8115305"/>
              <a:gd name="connsiteY1823" fmla="*/ 547335 h 3192694"/>
              <a:gd name="connsiteX1824" fmla="*/ 1780259 w 8115305"/>
              <a:gd name="connsiteY1824" fmla="*/ 561277 h 3192694"/>
              <a:gd name="connsiteX1825" fmla="*/ 1707828 w 8115305"/>
              <a:gd name="connsiteY1825" fmla="*/ 574678 h 3192694"/>
              <a:gd name="connsiteX1826" fmla="*/ 1691350 w 8115305"/>
              <a:gd name="connsiteY1826" fmla="*/ 560372 h 3192694"/>
              <a:gd name="connsiteX1827" fmla="*/ 1763058 w 8115305"/>
              <a:gd name="connsiteY1827" fmla="*/ 547335 h 3192694"/>
              <a:gd name="connsiteX1828" fmla="*/ 1587051 w 8115305"/>
              <a:gd name="connsiteY1828" fmla="*/ 545161 h 3192694"/>
              <a:gd name="connsiteX1829" fmla="*/ 1601354 w 8115305"/>
              <a:gd name="connsiteY1829" fmla="*/ 556933 h 3192694"/>
              <a:gd name="connsiteX1830" fmla="*/ 1533814 w 8115305"/>
              <a:gd name="connsiteY1830" fmla="*/ 569064 h 3192694"/>
              <a:gd name="connsiteX1831" fmla="*/ 1522768 w 8115305"/>
              <a:gd name="connsiteY1831" fmla="*/ 556389 h 3192694"/>
              <a:gd name="connsiteX1832" fmla="*/ 1587051 w 8115305"/>
              <a:gd name="connsiteY1832" fmla="*/ 545161 h 3192694"/>
              <a:gd name="connsiteX1833" fmla="*/ 5962952 w 8115305"/>
              <a:gd name="connsiteY1833" fmla="*/ 544437 h 3192694"/>
              <a:gd name="connsiteX1834" fmla="*/ 6051318 w 8115305"/>
              <a:gd name="connsiteY1834" fmla="*/ 562544 h 3192694"/>
              <a:gd name="connsiteX1835" fmla="*/ 6025245 w 8115305"/>
              <a:gd name="connsiteY1835" fmla="*/ 580652 h 3192694"/>
              <a:gd name="connsiteX1836" fmla="*/ 5935972 w 8115305"/>
              <a:gd name="connsiteY1836" fmla="*/ 562544 h 3192694"/>
              <a:gd name="connsiteX1837" fmla="*/ 5962952 w 8115305"/>
              <a:gd name="connsiteY1837" fmla="*/ 544437 h 3192694"/>
              <a:gd name="connsiteX1838" fmla="*/ 1417922 w 8115305"/>
              <a:gd name="connsiteY1838" fmla="*/ 541359 h 3192694"/>
              <a:gd name="connsiteX1839" fmla="*/ 1426796 w 8115305"/>
              <a:gd name="connsiteY1839" fmla="*/ 551500 h 3192694"/>
              <a:gd name="connsiteX1840" fmla="*/ 1368128 w 8115305"/>
              <a:gd name="connsiteY1840" fmla="*/ 561640 h 3192694"/>
              <a:gd name="connsiteX1841" fmla="*/ 1359619 w 8115305"/>
              <a:gd name="connsiteY1841" fmla="*/ 551136 h 3192694"/>
              <a:gd name="connsiteX1842" fmla="*/ 1417922 w 8115305"/>
              <a:gd name="connsiteY1842" fmla="*/ 541359 h 3192694"/>
              <a:gd name="connsiteX1843" fmla="*/ 1244629 w 8115305"/>
              <a:gd name="connsiteY1843" fmla="*/ 538643 h 3192694"/>
              <a:gd name="connsiteX1844" fmla="*/ 1251872 w 8115305"/>
              <a:gd name="connsiteY1844" fmla="*/ 547154 h 3192694"/>
              <a:gd name="connsiteX1845" fmla="*/ 1201172 w 8115305"/>
              <a:gd name="connsiteY1845" fmla="*/ 556027 h 3192694"/>
              <a:gd name="connsiteX1846" fmla="*/ 1191392 w 8115305"/>
              <a:gd name="connsiteY1846" fmla="*/ 547878 h 3192694"/>
              <a:gd name="connsiteX1847" fmla="*/ 1244629 w 8115305"/>
              <a:gd name="connsiteY1847" fmla="*/ 538643 h 3192694"/>
              <a:gd name="connsiteX1848" fmla="*/ 5772098 w 8115305"/>
              <a:gd name="connsiteY1848" fmla="*/ 538462 h 3192694"/>
              <a:gd name="connsiteX1849" fmla="*/ 5865353 w 8115305"/>
              <a:gd name="connsiteY1849" fmla="*/ 556570 h 3192694"/>
              <a:gd name="connsiteX1850" fmla="*/ 5832216 w 8115305"/>
              <a:gd name="connsiteY1850" fmla="*/ 576126 h 3192694"/>
              <a:gd name="connsiteX1851" fmla="*/ 5738055 w 8115305"/>
              <a:gd name="connsiteY1851" fmla="*/ 556570 h 3192694"/>
              <a:gd name="connsiteX1852" fmla="*/ 5772098 w 8115305"/>
              <a:gd name="connsiteY1852" fmla="*/ 538462 h 3192694"/>
              <a:gd name="connsiteX1853" fmla="*/ 1077306 w 8115305"/>
              <a:gd name="connsiteY1853" fmla="*/ 535021 h 3192694"/>
              <a:gd name="connsiteX1854" fmla="*/ 1079298 w 8115305"/>
              <a:gd name="connsiteY1854" fmla="*/ 541903 h 3192694"/>
              <a:gd name="connsiteX1855" fmla="*/ 1038555 w 8115305"/>
              <a:gd name="connsiteY1855" fmla="*/ 548422 h 3192694"/>
              <a:gd name="connsiteX1856" fmla="*/ 1034028 w 8115305"/>
              <a:gd name="connsiteY1856" fmla="*/ 541720 h 3192694"/>
              <a:gd name="connsiteX1857" fmla="*/ 1077306 w 8115305"/>
              <a:gd name="connsiteY1857" fmla="*/ 535021 h 3192694"/>
              <a:gd name="connsiteX1858" fmla="*/ 5587217 w 8115305"/>
              <a:gd name="connsiteY1858" fmla="*/ 533753 h 3192694"/>
              <a:gd name="connsiteX1859" fmla="*/ 5681015 w 8115305"/>
              <a:gd name="connsiteY1859" fmla="*/ 553491 h 3192694"/>
              <a:gd name="connsiteX1860" fmla="*/ 5642265 w 8115305"/>
              <a:gd name="connsiteY1860" fmla="*/ 573048 h 3192694"/>
              <a:gd name="connsiteX1861" fmla="*/ 5547561 w 8115305"/>
              <a:gd name="connsiteY1861" fmla="*/ 552585 h 3192694"/>
              <a:gd name="connsiteX1862" fmla="*/ 5587217 w 8115305"/>
              <a:gd name="connsiteY1862" fmla="*/ 533753 h 3192694"/>
              <a:gd name="connsiteX1863" fmla="*/ 7023344 w 8115305"/>
              <a:gd name="connsiteY1863" fmla="*/ 528864 h 3192694"/>
              <a:gd name="connsiteX1864" fmla="*/ 7066983 w 8115305"/>
              <a:gd name="connsiteY1864" fmla="*/ 535745 h 3192694"/>
              <a:gd name="connsiteX1865" fmla="*/ 7064991 w 8115305"/>
              <a:gd name="connsiteY1865" fmla="*/ 543350 h 3192694"/>
              <a:gd name="connsiteX1866" fmla="*/ 7018274 w 8115305"/>
              <a:gd name="connsiteY1866" fmla="*/ 535926 h 3192694"/>
              <a:gd name="connsiteX1867" fmla="*/ 7023344 w 8115305"/>
              <a:gd name="connsiteY1867" fmla="*/ 528864 h 3192694"/>
              <a:gd name="connsiteX1868" fmla="*/ 5404692 w 8115305"/>
              <a:gd name="connsiteY1868" fmla="*/ 526873 h 3192694"/>
              <a:gd name="connsiteX1869" fmla="*/ 5497584 w 8115305"/>
              <a:gd name="connsiteY1869" fmla="*/ 547879 h 3192694"/>
              <a:gd name="connsiteX1870" fmla="*/ 5449962 w 8115305"/>
              <a:gd name="connsiteY1870" fmla="*/ 568703 h 3192694"/>
              <a:gd name="connsiteX1871" fmla="*/ 5354171 w 8115305"/>
              <a:gd name="connsiteY1871" fmla="*/ 546249 h 3192694"/>
              <a:gd name="connsiteX1872" fmla="*/ 5404692 w 8115305"/>
              <a:gd name="connsiteY1872" fmla="*/ 526873 h 3192694"/>
              <a:gd name="connsiteX1873" fmla="*/ 4242535 w 8115305"/>
              <a:gd name="connsiteY1873" fmla="*/ 525424 h 3192694"/>
              <a:gd name="connsiteX1874" fmla="*/ 4168836 w 8115305"/>
              <a:gd name="connsiteY1874" fmla="*/ 541903 h 3192694"/>
              <a:gd name="connsiteX1875" fmla="*/ 4234930 w 8115305"/>
              <a:gd name="connsiteY1875" fmla="*/ 567073 h 3192694"/>
              <a:gd name="connsiteX1876" fmla="*/ 4309715 w 8115305"/>
              <a:gd name="connsiteY1876" fmla="*/ 544256 h 3192694"/>
              <a:gd name="connsiteX1877" fmla="*/ 4242535 w 8115305"/>
              <a:gd name="connsiteY1877" fmla="*/ 525424 h 3192694"/>
              <a:gd name="connsiteX1878" fmla="*/ 3426058 w 8115305"/>
              <a:gd name="connsiteY1878" fmla="*/ 524881 h 3192694"/>
              <a:gd name="connsiteX1879" fmla="*/ 3493780 w 8115305"/>
              <a:gd name="connsiteY1879" fmla="*/ 549690 h 3192694"/>
              <a:gd name="connsiteX1880" fmla="*/ 3394912 w 8115305"/>
              <a:gd name="connsiteY1880" fmla="*/ 574678 h 3192694"/>
              <a:gd name="connsiteX1881" fmla="*/ 3326464 w 8115305"/>
              <a:gd name="connsiteY1881" fmla="*/ 548242 h 3192694"/>
              <a:gd name="connsiteX1882" fmla="*/ 3426058 w 8115305"/>
              <a:gd name="connsiteY1882" fmla="*/ 524881 h 3192694"/>
              <a:gd name="connsiteX1883" fmla="*/ 6832488 w 8115305"/>
              <a:gd name="connsiteY1883" fmla="*/ 523432 h 3192694"/>
              <a:gd name="connsiteX1884" fmla="*/ 6886448 w 8115305"/>
              <a:gd name="connsiteY1884" fmla="*/ 532485 h 3192694"/>
              <a:gd name="connsiteX1885" fmla="*/ 6877576 w 8115305"/>
              <a:gd name="connsiteY1885" fmla="*/ 541360 h 3192694"/>
              <a:gd name="connsiteX1886" fmla="*/ 6823252 w 8115305"/>
              <a:gd name="connsiteY1886" fmla="*/ 532124 h 3192694"/>
              <a:gd name="connsiteX1887" fmla="*/ 6832488 w 8115305"/>
              <a:gd name="connsiteY1887" fmla="*/ 523432 h 3192694"/>
              <a:gd name="connsiteX1888" fmla="*/ 5215647 w 8115305"/>
              <a:gd name="connsiteY1888" fmla="*/ 522165 h 3192694"/>
              <a:gd name="connsiteX1889" fmla="*/ 5315602 w 8115305"/>
              <a:gd name="connsiteY1889" fmla="*/ 543533 h 3192694"/>
              <a:gd name="connsiteX1890" fmla="*/ 5265624 w 8115305"/>
              <a:gd name="connsiteY1890" fmla="*/ 566528 h 3192694"/>
              <a:gd name="connsiteX1891" fmla="*/ 5165669 w 8115305"/>
              <a:gd name="connsiteY1891" fmla="*/ 543713 h 3192694"/>
              <a:gd name="connsiteX1892" fmla="*/ 5215647 w 8115305"/>
              <a:gd name="connsiteY1892" fmla="*/ 522165 h 3192694"/>
              <a:gd name="connsiteX1893" fmla="*/ 3250048 w 8115305"/>
              <a:gd name="connsiteY1893" fmla="*/ 521801 h 3192694"/>
              <a:gd name="connsiteX1894" fmla="*/ 3313605 w 8115305"/>
              <a:gd name="connsiteY1894" fmla="*/ 545885 h 3192694"/>
              <a:gd name="connsiteX1895" fmla="*/ 3211840 w 8115305"/>
              <a:gd name="connsiteY1895" fmla="*/ 569968 h 3192694"/>
              <a:gd name="connsiteX1896" fmla="*/ 3151179 w 8115305"/>
              <a:gd name="connsiteY1896" fmla="*/ 544437 h 3192694"/>
              <a:gd name="connsiteX1897" fmla="*/ 3250048 w 8115305"/>
              <a:gd name="connsiteY1897" fmla="*/ 521801 h 3192694"/>
              <a:gd name="connsiteX1898" fmla="*/ 4062544 w 8115305"/>
              <a:gd name="connsiteY1898" fmla="*/ 518725 h 3192694"/>
              <a:gd name="connsiteX1899" fmla="*/ 3984861 w 8115305"/>
              <a:gd name="connsiteY1899" fmla="*/ 537918 h 3192694"/>
              <a:gd name="connsiteX1900" fmla="*/ 4050773 w 8115305"/>
              <a:gd name="connsiteY1900" fmla="*/ 562184 h 3192694"/>
              <a:gd name="connsiteX1901" fmla="*/ 4122119 w 8115305"/>
              <a:gd name="connsiteY1901" fmla="*/ 541359 h 3192694"/>
              <a:gd name="connsiteX1902" fmla="*/ 4062544 w 8115305"/>
              <a:gd name="connsiteY1902" fmla="*/ 518725 h 3192694"/>
              <a:gd name="connsiteX1903" fmla="*/ 3077844 w 8115305"/>
              <a:gd name="connsiteY1903" fmla="*/ 517639 h 3192694"/>
              <a:gd name="connsiteX1904" fmla="*/ 3134158 w 8115305"/>
              <a:gd name="connsiteY1904" fmla="*/ 539911 h 3192694"/>
              <a:gd name="connsiteX1905" fmla="*/ 3037283 w 8115305"/>
              <a:gd name="connsiteY1905" fmla="*/ 562908 h 3192694"/>
              <a:gd name="connsiteX1906" fmla="*/ 2980785 w 8115305"/>
              <a:gd name="connsiteY1906" fmla="*/ 539186 h 3192694"/>
              <a:gd name="connsiteX1907" fmla="*/ 3077844 w 8115305"/>
              <a:gd name="connsiteY1907" fmla="*/ 517639 h 3192694"/>
              <a:gd name="connsiteX1908" fmla="*/ 3883096 w 8115305"/>
              <a:gd name="connsiteY1908" fmla="*/ 516733 h 3192694"/>
              <a:gd name="connsiteX1909" fmla="*/ 3850139 w 8115305"/>
              <a:gd name="connsiteY1909" fmla="*/ 526692 h 3192694"/>
              <a:gd name="connsiteX1910" fmla="*/ 3811751 w 8115305"/>
              <a:gd name="connsiteY1910" fmla="*/ 532487 h 3192694"/>
              <a:gd name="connsiteX1911" fmla="*/ 3848873 w 8115305"/>
              <a:gd name="connsiteY1911" fmla="*/ 543532 h 3192694"/>
              <a:gd name="connsiteX1912" fmla="*/ 3871327 w 8115305"/>
              <a:gd name="connsiteY1912" fmla="*/ 557838 h 3192694"/>
              <a:gd name="connsiteX1913" fmla="*/ 3958968 w 8115305"/>
              <a:gd name="connsiteY1913" fmla="*/ 538101 h 3192694"/>
              <a:gd name="connsiteX1914" fmla="*/ 3883096 w 8115305"/>
              <a:gd name="connsiteY1914" fmla="*/ 517457 h 3192694"/>
              <a:gd name="connsiteX1915" fmla="*/ 5031310 w 8115305"/>
              <a:gd name="connsiteY1915" fmla="*/ 515646 h 3192694"/>
              <a:gd name="connsiteX1916" fmla="*/ 5127643 w 8115305"/>
              <a:gd name="connsiteY1916" fmla="*/ 537738 h 3192694"/>
              <a:gd name="connsiteX1917" fmla="*/ 5070423 w 8115305"/>
              <a:gd name="connsiteY1917" fmla="*/ 561097 h 3192694"/>
              <a:gd name="connsiteX1918" fmla="*/ 4973183 w 8115305"/>
              <a:gd name="connsiteY1918" fmla="*/ 537919 h 3192694"/>
              <a:gd name="connsiteX1919" fmla="*/ 5031310 w 8115305"/>
              <a:gd name="connsiteY1919" fmla="*/ 515646 h 3192694"/>
              <a:gd name="connsiteX1920" fmla="*/ 6634026 w 8115305"/>
              <a:gd name="connsiteY1920" fmla="*/ 515645 h 3192694"/>
              <a:gd name="connsiteX1921" fmla="*/ 6697222 w 8115305"/>
              <a:gd name="connsiteY1921" fmla="*/ 527054 h 3192694"/>
              <a:gd name="connsiteX1922" fmla="*/ 6682555 w 8115305"/>
              <a:gd name="connsiteY1922" fmla="*/ 537736 h 3192694"/>
              <a:gd name="connsiteX1923" fmla="*/ 6619360 w 8115305"/>
              <a:gd name="connsiteY1923" fmla="*/ 525423 h 3192694"/>
              <a:gd name="connsiteX1924" fmla="*/ 6634026 w 8115305"/>
              <a:gd name="connsiteY1924" fmla="*/ 515645 h 3192694"/>
              <a:gd name="connsiteX1925" fmla="*/ 2902017 w 8115305"/>
              <a:gd name="connsiteY1925" fmla="*/ 514921 h 3192694"/>
              <a:gd name="connsiteX1926" fmla="*/ 2956340 w 8115305"/>
              <a:gd name="connsiteY1926" fmla="*/ 536108 h 3192694"/>
              <a:gd name="connsiteX1927" fmla="*/ 2859845 w 8115305"/>
              <a:gd name="connsiteY1927" fmla="*/ 558018 h 3192694"/>
              <a:gd name="connsiteX1928" fmla="*/ 2808059 w 8115305"/>
              <a:gd name="connsiteY1928" fmla="*/ 536469 h 3192694"/>
              <a:gd name="connsiteX1929" fmla="*/ 2902017 w 8115305"/>
              <a:gd name="connsiteY1929" fmla="*/ 514921 h 3192694"/>
              <a:gd name="connsiteX1930" fmla="*/ 6446794 w 8115305"/>
              <a:gd name="connsiteY1930" fmla="*/ 510938 h 3192694"/>
              <a:gd name="connsiteX1931" fmla="*/ 6515423 w 8115305"/>
              <a:gd name="connsiteY1931" fmla="*/ 523252 h 3192694"/>
              <a:gd name="connsiteX1932" fmla="*/ 6501117 w 8115305"/>
              <a:gd name="connsiteY1932" fmla="*/ 535565 h 3192694"/>
              <a:gd name="connsiteX1933" fmla="*/ 6428686 w 8115305"/>
              <a:gd name="connsiteY1933" fmla="*/ 522708 h 3192694"/>
              <a:gd name="connsiteX1934" fmla="*/ 6446794 w 8115305"/>
              <a:gd name="connsiteY1934" fmla="*/ 510938 h 3192694"/>
              <a:gd name="connsiteX1935" fmla="*/ 4852584 w 8115305"/>
              <a:gd name="connsiteY1935" fmla="*/ 510756 h 3192694"/>
              <a:gd name="connsiteX1936" fmla="*/ 4951634 w 8115305"/>
              <a:gd name="connsiteY1936" fmla="*/ 535021 h 3192694"/>
              <a:gd name="connsiteX1937" fmla="*/ 4885903 w 8115305"/>
              <a:gd name="connsiteY1937" fmla="*/ 558743 h 3192694"/>
              <a:gd name="connsiteX1938" fmla="*/ 4786311 w 8115305"/>
              <a:gd name="connsiteY1938" fmla="*/ 533209 h 3192694"/>
              <a:gd name="connsiteX1939" fmla="*/ 4852584 w 8115305"/>
              <a:gd name="connsiteY1939" fmla="*/ 510756 h 3192694"/>
              <a:gd name="connsiteX1940" fmla="*/ 2735084 w 8115305"/>
              <a:gd name="connsiteY1940" fmla="*/ 510576 h 3192694"/>
              <a:gd name="connsiteX1941" fmla="*/ 2780537 w 8115305"/>
              <a:gd name="connsiteY1941" fmla="*/ 530132 h 3192694"/>
              <a:gd name="connsiteX1942" fmla="*/ 2685469 w 8115305"/>
              <a:gd name="connsiteY1942" fmla="*/ 551137 h 3192694"/>
              <a:gd name="connsiteX1943" fmla="*/ 2640742 w 8115305"/>
              <a:gd name="connsiteY1943" fmla="*/ 530856 h 3192694"/>
              <a:gd name="connsiteX1944" fmla="*/ 2735084 w 8115305"/>
              <a:gd name="connsiteY1944" fmla="*/ 510576 h 3192694"/>
              <a:gd name="connsiteX1945" fmla="*/ 2559258 w 8115305"/>
              <a:gd name="connsiteY1945" fmla="*/ 507317 h 3192694"/>
              <a:gd name="connsiteX1946" fmla="*/ 2595470 w 8115305"/>
              <a:gd name="connsiteY1946" fmla="*/ 527054 h 3192694"/>
              <a:gd name="connsiteX1947" fmla="*/ 2504937 w 8115305"/>
              <a:gd name="connsiteY1947" fmla="*/ 545162 h 3192694"/>
              <a:gd name="connsiteX1948" fmla="*/ 2468719 w 8115305"/>
              <a:gd name="connsiteY1948" fmla="*/ 525424 h 3192694"/>
              <a:gd name="connsiteX1949" fmla="*/ 2559258 w 8115305"/>
              <a:gd name="connsiteY1949" fmla="*/ 507317 h 3192694"/>
              <a:gd name="connsiteX1950" fmla="*/ 6257205 w 8115305"/>
              <a:gd name="connsiteY1950" fmla="*/ 504781 h 3192694"/>
              <a:gd name="connsiteX1951" fmla="*/ 6331628 w 8115305"/>
              <a:gd name="connsiteY1951" fmla="*/ 517819 h 3192694"/>
              <a:gd name="connsiteX1952" fmla="*/ 6314606 w 8115305"/>
              <a:gd name="connsiteY1952" fmla="*/ 531039 h 3192694"/>
              <a:gd name="connsiteX1953" fmla="*/ 6239097 w 8115305"/>
              <a:gd name="connsiteY1953" fmla="*/ 517638 h 3192694"/>
              <a:gd name="connsiteX1954" fmla="*/ 6257205 w 8115305"/>
              <a:gd name="connsiteY1954" fmla="*/ 504781 h 3192694"/>
              <a:gd name="connsiteX1955" fmla="*/ 4674585 w 8115305"/>
              <a:gd name="connsiteY1955" fmla="*/ 504781 h 3192694"/>
              <a:gd name="connsiteX1956" fmla="*/ 4772367 w 8115305"/>
              <a:gd name="connsiteY1956" fmla="*/ 529046 h 3192694"/>
              <a:gd name="connsiteX1957" fmla="*/ 4701928 w 8115305"/>
              <a:gd name="connsiteY1957" fmla="*/ 553490 h 3192694"/>
              <a:gd name="connsiteX1958" fmla="*/ 4604509 w 8115305"/>
              <a:gd name="connsiteY1958" fmla="*/ 528322 h 3192694"/>
              <a:gd name="connsiteX1959" fmla="*/ 4674585 w 8115305"/>
              <a:gd name="connsiteY1959" fmla="*/ 504781 h 3192694"/>
              <a:gd name="connsiteX1960" fmla="*/ 2391036 w 8115305"/>
              <a:gd name="connsiteY1960" fmla="*/ 504237 h 3192694"/>
              <a:gd name="connsiteX1961" fmla="*/ 2423630 w 8115305"/>
              <a:gd name="connsiteY1961" fmla="*/ 522345 h 3192694"/>
              <a:gd name="connsiteX1962" fmla="*/ 2333090 w 8115305"/>
              <a:gd name="connsiteY1962" fmla="*/ 540452 h 3192694"/>
              <a:gd name="connsiteX1963" fmla="*/ 2303755 w 8115305"/>
              <a:gd name="connsiteY1963" fmla="*/ 522345 h 3192694"/>
              <a:gd name="connsiteX1964" fmla="*/ 2391036 w 8115305"/>
              <a:gd name="connsiteY1964" fmla="*/ 504237 h 3192694"/>
              <a:gd name="connsiteX1965" fmla="*/ 2221551 w 8115305"/>
              <a:gd name="connsiteY1965" fmla="*/ 501884 h 3192694"/>
              <a:gd name="connsiteX1966" fmla="*/ 2249072 w 8115305"/>
              <a:gd name="connsiteY1966" fmla="*/ 517999 h 3192694"/>
              <a:gd name="connsiteX1967" fmla="*/ 2164872 w 8115305"/>
              <a:gd name="connsiteY1967" fmla="*/ 534116 h 3192694"/>
              <a:gd name="connsiteX1968" fmla="*/ 2138250 w 8115305"/>
              <a:gd name="connsiteY1968" fmla="*/ 517457 h 3192694"/>
              <a:gd name="connsiteX1969" fmla="*/ 2221551 w 8115305"/>
              <a:gd name="connsiteY1969" fmla="*/ 501884 h 3192694"/>
              <a:gd name="connsiteX1970" fmla="*/ 6076127 w 8115305"/>
              <a:gd name="connsiteY1970" fmla="*/ 499711 h 3192694"/>
              <a:gd name="connsiteX1971" fmla="*/ 6154533 w 8115305"/>
              <a:gd name="connsiteY1971" fmla="*/ 514197 h 3192694"/>
              <a:gd name="connsiteX1972" fmla="*/ 6131535 w 8115305"/>
              <a:gd name="connsiteY1972" fmla="*/ 528864 h 3192694"/>
              <a:gd name="connsiteX1973" fmla="*/ 6052224 w 8115305"/>
              <a:gd name="connsiteY1973" fmla="*/ 514016 h 3192694"/>
              <a:gd name="connsiteX1974" fmla="*/ 6076127 w 8115305"/>
              <a:gd name="connsiteY1974" fmla="*/ 499711 h 3192694"/>
              <a:gd name="connsiteX1975" fmla="*/ 2054411 w 8115305"/>
              <a:gd name="connsiteY1975" fmla="*/ 498081 h 3192694"/>
              <a:gd name="connsiteX1976" fmla="*/ 2078132 w 8115305"/>
              <a:gd name="connsiteY1976" fmla="*/ 512387 h 3192694"/>
              <a:gd name="connsiteX1977" fmla="*/ 1999545 w 8115305"/>
              <a:gd name="connsiteY1977" fmla="*/ 526873 h 3192694"/>
              <a:gd name="connsiteX1978" fmla="*/ 1978902 w 8115305"/>
              <a:gd name="connsiteY1978" fmla="*/ 511843 h 3192694"/>
              <a:gd name="connsiteX1979" fmla="*/ 2054411 w 8115305"/>
              <a:gd name="connsiteY1979" fmla="*/ 498081 h 3192694"/>
              <a:gd name="connsiteX1980" fmla="*/ 1890718 w 8115305"/>
              <a:gd name="connsiteY1980" fmla="*/ 496089 h 3192694"/>
              <a:gd name="connsiteX1981" fmla="*/ 1903756 w 8115305"/>
              <a:gd name="connsiteY1981" fmla="*/ 509851 h 3192694"/>
              <a:gd name="connsiteX1982" fmla="*/ 1831506 w 8115305"/>
              <a:gd name="connsiteY1982" fmla="*/ 521801 h 3192694"/>
              <a:gd name="connsiteX1983" fmla="*/ 1816837 w 8115305"/>
              <a:gd name="connsiteY1983" fmla="*/ 508222 h 3192694"/>
              <a:gd name="connsiteX1984" fmla="*/ 1890718 w 8115305"/>
              <a:gd name="connsiteY1984" fmla="*/ 496089 h 3192694"/>
              <a:gd name="connsiteX1985" fmla="*/ 5890521 w 8115305"/>
              <a:gd name="connsiteY1985" fmla="*/ 493191 h 3192694"/>
              <a:gd name="connsiteX1986" fmla="*/ 5973635 w 8115305"/>
              <a:gd name="connsiteY1986" fmla="*/ 508402 h 3192694"/>
              <a:gd name="connsiteX1987" fmla="*/ 5945751 w 8115305"/>
              <a:gd name="connsiteY1987" fmla="*/ 524880 h 3192694"/>
              <a:gd name="connsiteX1988" fmla="*/ 5862453 w 8115305"/>
              <a:gd name="connsiteY1988" fmla="*/ 508765 h 3192694"/>
              <a:gd name="connsiteX1989" fmla="*/ 5890521 w 8115305"/>
              <a:gd name="connsiteY1989" fmla="*/ 493191 h 3192694"/>
              <a:gd name="connsiteX1990" fmla="*/ 1723039 w 8115305"/>
              <a:gd name="connsiteY1990" fmla="*/ 491926 h 3192694"/>
              <a:gd name="connsiteX1991" fmla="*/ 1740060 w 8115305"/>
              <a:gd name="connsiteY1991" fmla="*/ 503334 h 3192694"/>
              <a:gd name="connsiteX1992" fmla="*/ 1673062 w 8115305"/>
              <a:gd name="connsiteY1992" fmla="*/ 515285 h 3192694"/>
              <a:gd name="connsiteX1993" fmla="*/ 1656765 w 8115305"/>
              <a:gd name="connsiteY1993" fmla="*/ 503695 h 3192694"/>
              <a:gd name="connsiteX1994" fmla="*/ 1723039 w 8115305"/>
              <a:gd name="connsiteY1994" fmla="*/ 491926 h 3192694"/>
              <a:gd name="connsiteX1995" fmla="*/ 1551921 w 8115305"/>
              <a:gd name="connsiteY1995" fmla="*/ 489934 h 3192694"/>
              <a:gd name="connsiteX1996" fmla="*/ 1562967 w 8115305"/>
              <a:gd name="connsiteY1996" fmla="*/ 500074 h 3192694"/>
              <a:gd name="connsiteX1997" fmla="*/ 1503755 w 8115305"/>
              <a:gd name="connsiteY1997" fmla="*/ 510215 h 3192694"/>
              <a:gd name="connsiteX1998" fmla="*/ 1492890 w 8115305"/>
              <a:gd name="connsiteY1998" fmla="*/ 499530 h 3192694"/>
              <a:gd name="connsiteX1999" fmla="*/ 1551921 w 8115305"/>
              <a:gd name="connsiteY1999" fmla="*/ 489934 h 3192694"/>
              <a:gd name="connsiteX2000" fmla="*/ 5710712 w 8115305"/>
              <a:gd name="connsiteY2000" fmla="*/ 488485 h 3192694"/>
              <a:gd name="connsiteX2001" fmla="*/ 5799439 w 8115305"/>
              <a:gd name="connsiteY2001" fmla="*/ 505144 h 3192694"/>
              <a:gd name="connsiteX2002" fmla="*/ 5766303 w 8115305"/>
              <a:gd name="connsiteY2002" fmla="*/ 523252 h 3192694"/>
              <a:gd name="connsiteX2003" fmla="*/ 5677574 w 8115305"/>
              <a:gd name="connsiteY2003" fmla="*/ 505144 h 3192694"/>
              <a:gd name="connsiteX2004" fmla="*/ 5710712 w 8115305"/>
              <a:gd name="connsiteY2004" fmla="*/ 488485 h 3192694"/>
              <a:gd name="connsiteX2005" fmla="*/ 1388045 w 8115305"/>
              <a:gd name="connsiteY2005" fmla="*/ 486493 h 3192694"/>
              <a:gd name="connsiteX2006" fmla="*/ 1398004 w 8115305"/>
              <a:gd name="connsiteY2006" fmla="*/ 494641 h 3192694"/>
              <a:gd name="connsiteX2007" fmla="*/ 1347485 w 8115305"/>
              <a:gd name="connsiteY2007" fmla="*/ 503152 h 3192694"/>
              <a:gd name="connsiteX2008" fmla="*/ 1337708 w 8115305"/>
              <a:gd name="connsiteY2008" fmla="*/ 495004 h 3192694"/>
              <a:gd name="connsiteX2009" fmla="*/ 1388045 w 8115305"/>
              <a:gd name="connsiteY2009" fmla="*/ 486493 h 3192694"/>
              <a:gd name="connsiteX2010" fmla="*/ 1225426 w 8115305"/>
              <a:gd name="connsiteY2010" fmla="*/ 485044 h 3192694"/>
              <a:gd name="connsiteX2011" fmla="*/ 1227963 w 8115305"/>
              <a:gd name="connsiteY2011" fmla="*/ 491562 h 3192694"/>
              <a:gd name="connsiteX2012" fmla="*/ 1187038 w 8115305"/>
              <a:gd name="connsiteY2012" fmla="*/ 497720 h 3192694"/>
              <a:gd name="connsiteX2013" fmla="*/ 1184321 w 8115305"/>
              <a:gd name="connsiteY2013" fmla="*/ 490838 h 3192694"/>
              <a:gd name="connsiteX2014" fmla="*/ 1225426 w 8115305"/>
              <a:gd name="connsiteY2014" fmla="*/ 485044 h 3192694"/>
              <a:gd name="connsiteX2015" fmla="*/ 4246881 w 8115305"/>
              <a:gd name="connsiteY2015" fmla="*/ 482146 h 3192694"/>
              <a:gd name="connsiteX2016" fmla="*/ 4202154 w 8115305"/>
              <a:gd name="connsiteY2016" fmla="*/ 493374 h 3192694"/>
              <a:gd name="connsiteX2017" fmla="*/ 4243983 w 8115305"/>
              <a:gd name="connsiteY2017" fmla="*/ 508585 h 3192694"/>
              <a:gd name="connsiteX2018" fmla="*/ 4293780 w 8115305"/>
              <a:gd name="connsiteY2018" fmla="*/ 494823 h 3192694"/>
              <a:gd name="connsiteX2019" fmla="*/ 4414559 w 8115305"/>
              <a:gd name="connsiteY2019" fmla="*/ 481966 h 3192694"/>
              <a:gd name="connsiteX2020" fmla="*/ 4359319 w 8115305"/>
              <a:gd name="connsiteY2020" fmla="*/ 495642 h 3192694"/>
              <a:gd name="connsiteX2021" fmla="*/ 4358063 w 8115305"/>
              <a:gd name="connsiteY2021" fmla="*/ 495184 h 3192694"/>
              <a:gd name="connsiteX2022" fmla="*/ 4358244 w 8115305"/>
              <a:gd name="connsiteY2022" fmla="*/ 495908 h 3192694"/>
              <a:gd name="connsiteX2023" fmla="*/ 4359319 w 8115305"/>
              <a:gd name="connsiteY2023" fmla="*/ 495642 h 3192694"/>
              <a:gd name="connsiteX2024" fmla="*/ 4421078 w 8115305"/>
              <a:gd name="connsiteY2024" fmla="*/ 518181 h 3192694"/>
              <a:gd name="connsiteX2025" fmla="*/ 4489888 w 8115305"/>
              <a:gd name="connsiteY2025" fmla="*/ 500074 h 3192694"/>
              <a:gd name="connsiteX2026" fmla="*/ 4414559 w 8115305"/>
              <a:gd name="connsiteY2026" fmla="*/ 481966 h 3192694"/>
              <a:gd name="connsiteX2027" fmla="*/ 5525470 w 8115305"/>
              <a:gd name="connsiteY2027" fmla="*/ 481603 h 3192694"/>
              <a:gd name="connsiteX2028" fmla="*/ 5615104 w 8115305"/>
              <a:gd name="connsiteY2028" fmla="*/ 499710 h 3192694"/>
              <a:gd name="connsiteX2029" fmla="*/ 5578889 w 8115305"/>
              <a:gd name="connsiteY2029" fmla="*/ 517818 h 3192694"/>
              <a:gd name="connsiteX2030" fmla="*/ 5488350 w 8115305"/>
              <a:gd name="connsiteY2030" fmla="*/ 499710 h 3192694"/>
              <a:gd name="connsiteX2031" fmla="*/ 5525470 w 8115305"/>
              <a:gd name="connsiteY2031" fmla="*/ 481603 h 3192694"/>
              <a:gd name="connsiteX2032" fmla="*/ 6901478 w 8115305"/>
              <a:gd name="connsiteY2032" fmla="*/ 479791 h 3192694"/>
              <a:gd name="connsiteX2033" fmla="*/ 6942220 w 8115305"/>
              <a:gd name="connsiteY2033" fmla="*/ 486129 h 3192694"/>
              <a:gd name="connsiteX2034" fmla="*/ 6938418 w 8115305"/>
              <a:gd name="connsiteY2034" fmla="*/ 492829 h 3192694"/>
              <a:gd name="connsiteX2035" fmla="*/ 6897132 w 8115305"/>
              <a:gd name="connsiteY2035" fmla="*/ 486854 h 3192694"/>
              <a:gd name="connsiteX2036" fmla="*/ 6901478 w 8115305"/>
              <a:gd name="connsiteY2036" fmla="*/ 479791 h 3192694"/>
              <a:gd name="connsiteX2037" fmla="*/ 4073951 w 8115305"/>
              <a:gd name="connsiteY2037" fmla="*/ 478888 h 3192694"/>
              <a:gd name="connsiteX2038" fmla="*/ 4025422 w 8115305"/>
              <a:gd name="connsiteY2038" fmla="*/ 489209 h 3192694"/>
              <a:gd name="connsiteX2039" fmla="*/ 4049507 w 8115305"/>
              <a:gd name="connsiteY2039" fmla="*/ 496815 h 3192694"/>
              <a:gd name="connsiteX2040" fmla="*/ 4065442 w 8115305"/>
              <a:gd name="connsiteY2040" fmla="*/ 506049 h 3192694"/>
              <a:gd name="connsiteX2041" fmla="*/ 4114512 w 8115305"/>
              <a:gd name="connsiteY2041" fmla="*/ 491382 h 3192694"/>
              <a:gd name="connsiteX2042" fmla="*/ 5350368 w 8115305"/>
              <a:gd name="connsiteY2042" fmla="*/ 478345 h 3192694"/>
              <a:gd name="connsiteX2043" fmla="*/ 5442356 w 8115305"/>
              <a:gd name="connsiteY2043" fmla="*/ 496091 h 3192694"/>
              <a:gd name="connsiteX2044" fmla="*/ 5401794 w 8115305"/>
              <a:gd name="connsiteY2044" fmla="*/ 516009 h 3192694"/>
              <a:gd name="connsiteX2045" fmla="*/ 5306727 w 8115305"/>
              <a:gd name="connsiteY2045" fmla="*/ 496452 h 3192694"/>
              <a:gd name="connsiteX2046" fmla="*/ 5350368 w 8115305"/>
              <a:gd name="connsiteY2046" fmla="*/ 478345 h 3192694"/>
              <a:gd name="connsiteX2047" fmla="*/ 6718047 w 8115305"/>
              <a:gd name="connsiteY2047" fmla="*/ 474723 h 3192694"/>
              <a:gd name="connsiteX2048" fmla="*/ 6770197 w 8115305"/>
              <a:gd name="connsiteY2048" fmla="*/ 483053 h 3192694"/>
              <a:gd name="connsiteX2049" fmla="*/ 6762410 w 8115305"/>
              <a:gd name="connsiteY2049" fmla="*/ 491202 h 3192694"/>
              <a:gd name="connsiteX2050" fmla="*/ 6709899 w 8115305"/>
              <a:gd name="connsiteY2050" fmla="*/ 482690 h 3192694"/>
              <a:gd name="connsiteX2051" fmla="*/ 6718047 w 8115305"/>
              <a:gd name="connsiteY2051" fmla="*/ 474723 h 3192694"/>
              <a:gd name="connsiteX2052" fmla="*/ 3904825 w 8115305"/>
              <a:gd name="connsiteY2052" fmla="*/ 474179 h 3192694"/>
              <a:gd name="connsiteX2053" fmla="*/ 3851951 w 8115305"/>
              <a:gd name="connsiteY2053" fmla="*/ 484863 h 3192694"/>
              <a:gd name="connsiteX2054" fmla="*/ 3889976 w 8115305"/>
              <a:gd name="connsiteY2054" fmla="*/ 499169 h 3192694"/>
              <a:gd name="connsiteX2055" fmla="*/ 3941041 w 8115305"/>
              <a:gd name="connsiteY2055" fmla="*/ 486131 h 3192694"/>
              <a:gd name="connsiteX2056" fmla="*/ 5176353 w 8115305"/>
              <a:gd name="connsiteY2056" fmla="*/ 471102 h 3192694"/>
              <a:gd name="connsiteX2057" fmla="*/ 5269970 w 8115305"/>
              <a:gd name="connsiteY2057" fmla="*/ 491382 h 3192694"/>
              <a:gd name="connsiteX2058" fmla="*/ 5220356 w 8115305"/>
              <a:gd name="connsiteY2058" fmla="*/ 512207 h 3192694"/>
              <a:gd name="connsiteX2059" fmla="*/ 5124746 w 8115305"/>
              <a:gd name="connsiteY2059" fmla="*/ 491745 h 3192694"/>
              <a:gd name="connsiteX2060" fmla="*/ 5176353 w 8115305"/>
              <a:gd name="connsiteY2060" fmla="*/ 471102 h 3192694"/>
              <a:gd name="connsiteX2061" fmla="*/ 3303103 w 8115305"/>
              <a:gd name="connsiteY2061" fmla="*/ 471102 h 3192694"/>
              <a:gd name="connsiteX2062" fmla="*/ 3368471 w 8115305"/>
              <a:gd name="connsiteY2062" fmla="*/ 492650 h 3192694"/>
              <a:gd name="connsiteX2063" fmla="*/ 3273769 w 8115305"/>
              <a:gd name="connsiteY2063" fmla="*/ 515828 h 3192694"/>
              <a:gd name="connsiteX2064" fmla="*/ 3208943 w 8115305"/>
              <a:gd name="connsiteY2064" fmla="*/ 493374 h 3192694"/>
              <a:gd name="connsiteX2065" fmla="*/ 3303103 w 8115305"/>
              <a:gd name="connsiteY2065" fmla="*/ 471102 h 3192694"/>
              <a:gd name="connsiteX2066" fmla="*/ 3133617 w 8115305"/>
              <a:gd name="connsiteY2066" fmla="*/ 468566 h 3192694"/>
              <a:gd name="connsiteX2067" fmla="*/ 3188845 w 8115305"/>
              <a:gd name="connsiteY2067" fmla="*/ 489209 h 3192694"/>
              <a:gd name="connsiteX2068" fmla="*/ 3094685 w 8115305"/>
              <a:gd name="connsiteY2068" fmla="*/ 510395 h 3192694"/>
              <a:gd name="connsiteX2069" fmla="*/ 3040361 w 8115305"/>
              <a:gd name="connsiteY2069" fmla="*/ 488846 h 3192694"/>
              <a:gd name="connsiteX2070" fmla="*/ 3133617 w 8115305"/>
              <a:gd name="connsiteY2070" fmla="*/ 468566 h 3192694"/>
              <a:gd name="connsiteX2071" fmla="*/ 6536065 w 8115305"/>
              <a:gd name="connsiteY2071" fmla="*/ 468023 h 3192694"/>
              <a:gd name="connsiteX2072" fmla="*/ 6593466 w 8115305"/>
              <a:gd name="connsiteY2072" fmla="*/ 477801 h 3192694"/>
              <a:gd name="connsiteX2073" fmla="*/ 6583325 w 8115305"/>
              <a:gd name="connsiteY2073" fmla="*/ 487761 h 3192694"/>
              <a:gd name="connsiteX2074" fmla="*/ 6522483 w 8115305"/>
              <a:gd name="connsiteY2074" fmla="*/ 477801 h 3192694"/>
              <a:gd name="connsiteX2075" fmla="*/ 6536065 w 8115305"/>
              <a:gd name="connsiteY2075" fmla="*/ 468023 h 3192694"/>
              <a:gd name="connsiteX2076" fmla="*/ 5002336 w 8115305"/>
              <a:gd name="connsiteY2076" fmla="*/ 467480 h 3192694"/>
              <a:gd name="connsiteX2077" fmla="*/ 5097402 w 8115305"/>
              <a:gd name="connsiteY2077" fmla="*/ 487580 h 3192694"/>
              <a:gd name="connsiteX2078" fmla="*/ 5043985 w 8115305"/>
              <a:gd name="connsiteY2078" fmla="*/ 509309 h 3192694"/>
              <a:gd name="connsiteX2079" fmla="*/ 4948193 w 8115305"/>
              <a:gd name="connsiteY2079" fmla="*/ 488304 h 3192694"/>
              <a:gd name="connsiteX2080" fmla="*/ 5002336 w 8115305"/>
              <a:gd name="connsiteY2080" fmla="*/ 467480 h 3192694"/>
              <a:gd name="connsiteX2081" fmla="*/ 2968111 w 8115305"/>
              <a:gd name="connsiteY2081" fmla="*/ 466574 h 3192694"/>
              <a:gd name="connsiteX2082" fmla="*/ 3018993 w 8115305"/>
              <a:gd name="connsiteY2082" fmla="*/ 486131 h 3192694"/>
              <a:gd name="connsiteX2083" fmla="*/ 2926282 w 8115305"/>
              <a:gd name="connsiteY2083" fmla="*/ 506773 h 3192694"/>
              <a:gd name="connsiteX2084" fmla="*/ 2875217 w 8115305"/>
              <a:gd name="connsiteY2084" fmla="*/ 485768 h 3192694"/>
              <a:gd name="connsiteX2085" fmla="*/ 2968111 w 8115305"/>
              <a:gd name="connsiteY2085" fmla="*/ 466574 h 3192694"/>
              <a:gd name="connsiteX2086" fmla="*/ 6357340 w 8115305"/>
              <a:gd name="connsiteY2086" fmla="*/ 463315 h 3192694"/>
              <a:gd name="connsiteX2087" fmla="*/ 6422889 w 8115305"/>
              <a:gd name="connsiteY2087" fmla="*/ 474721 h 3192694"/>
              <a:gd name="connsiteX2088" fmla="*/ 6406774 w 8115305"/>
              <a:gd name="connsiteY2088" fmla="*/ 485768 h 3192694"/>
              <a:gd name="connsiteX2089" fmla="*/ 6339232 w 8115305"/>
              <a:gd name="connsiteY2089" fmla="*/ 473816 h 3192694"/>
              <a:gd name="connsiteX2090" fmla="*/ 6357340 w 8115305"/>
              <a:gd name="connsiteY2090" fmla="*/ 463315 h 3192694"/>
              <a:gd name="connsiteX2091" fmla="*/ 4835745 w 8115305"/>
              <a:gd name="connsiteY2091" fmla="*/ 463132 h 3192694"/>
              <a:gd name="connsiteX2092" fmla="*/ 4929181 w 8115305"/>
              <a:gd name="connsiteY2092" fmla="*/ 485405 h 3192694"/>
              <a:gd name="connsiteX2093" fmla="*/ 4865441 w 8115305"/>
              <a:gd name="connsiteY2093" fmla="*/ 507315 h 3192694"/>
              <a:gd name="connsiteX2094" fmla="*/ 4770376 w 8115305"/>
              <a:gd name="connsiteY2094" fmla="*/ 484500 h 3192694"/>
              <a:gd name="connsiteX2095" fmla="*/ 4835745 w 8115305"/>
              <a:gd name="connsiteY2095" fmla="*/ 463132 h 3192694"/>
              <a:gd name="connsiteX2096" fmla="*/ 2805886 w 8115305"/>
              <a:gd name="connsiteY2096" fmla="*/ 462771 h 3192694"/>
              <a:gd name="connsiteX2097" fmla="*/ 2849525 w 8115305"/>
              <a:gd name="connsiteY2097" fmla="*/ 480878 h 3192694"/>
              <a:gd name="connsiteX2098" fmla="*/ 2756994 w 8115305"/>
              <a:gd name="connsiteY2098" fmla="*/ 498986 h 3192694"/>
              <a:gd name="connsiteX2099" fmla="*/ 2716250 w 8115305"/>
              <a:gd name="connsiteY2099" fmla="*/ 479610 h 3192694"/>
              <a:gd name="connsiteX2100" fmla="*/ 2805886 w 8115305"/>
              <a:gd name="connsiteY2100" fmla="*/ 462771 h 3192694"/>
              <a:gd name="connsiteX2101" fmla="*/ 3735698 w 8115305"/>
              <a:gd name="connsiteY2101" fmla="*/ 462048 h 3192694"/>
              <a:gd name="connsiteX2102" fmla="*/ 3660733 w 8115305"/>
              <a:gd name="connsiteY2102" fmla="*/ 477983 h 3192694"/>
              <a:gd name="connsiteX2103" fmla="*/ 3717773 w 8115305"/>
              <a:gd name="connsiteY2103" fmla="*/ 499169 h 3192694"/>
              <a:gd name="connsiteX2104" fmla="*/ 3717590 w 8115305"/>
              <a:gd name="connsiteY2104" fmla="*/ 498444 h 3192694"/>
              <a:gd name="connsiteX2105" fmla="*/ 3782961 w 8115305"/>
              <a:gd name="connsiteY2105" fmla="*/ 481422 h 3192694"/>
              <a:gd name="connsiteX2106" fmla="*/ 3735698 w 8115305"/>
              <a:gd name="connsiteY2106" fmla="*/ 462048 h 3192694"/>
              <a:gd name="connsiteX2107" fmla="*/ 2639474 w 8115305"/>
              <a:gd name="connsiteY2107" fmla="*/ 460781 h 3192694"/>
              <a:gd name="connsiteX2108" fmla="*/ 2680217 w 8115305"/>
              <a:gd name="connsiteY2108" fmla="*/ 477620 h 3192694"/>
              <a:gd name="connsiteX2109" fmla="*/ 2593660 w 8115305"/>
              <a:gd name="connsiteY2109" fmla="*/ 495728 h 3192694"/>
              <a:gd name="connsiteX2110" fmla="*/ 2555636 w 8115305"/>
              <a:gd name="connsiteY2110" fmla="*/ 477620 h 3192694"/>
              <a:gd name="connsiteX2111" fmla="*/ 2639474 w 8115305"/>
              <a:gd name="connsiteY2111" fmla="*/ 460781 h 3192694"/>
              <a:gd name="connsiteX2112" fmla="*/ 3571643 w 8115305"/>
              <a:gd name="connsiteY2112" fmla="*/ 457520 h 3192694"/>
              <a:gd name="connsiteX2113" fmla="*/ 3472773 w 8115305"/>
              <a:gd name="connsiteY2113" fmla="*/ 475628 h 3192694"/>
              <a:gd name="connsiteX2114" fmla="*/ 3541946 w 8115305"/>
              <a:gd name="connsiteY2114" fmla="*/ 496633 h 3192694"/>
              <a:gd name="connsiteX2115" fmla="*/ 3576893 w 8115305"/>
              <a:gd name="connsiteY2115" fmla="*/ 485044 h 3192694"/>
              <a:gd name="connsiteX2116" fmla="*/ 3619628 w 8115305"/>
              <a:gd name="connsiteY2116" fmla="*/ 477439 h 3192694"/>
              <a:gd name="connsiteX2117" fmla="*/ 3571643 w 8115305"/>
              <a:gd name="connsiteY2117" fmla="*/ 457520 h 3192694"/>
              <a:gd name="connsiteX2118" fmla="*/ 6175901 w 8115305"/>
              <a:gd name="connsiteY2118" fmla="*/ 457157 h 3192694"/>
              <a:gd name="connsiteX2119" fmla="*/ 6248332 w 8115305"/>
              <a:gd name="connsiteY2119" fmla="*/ 469470 h 3192694"/>
              <a:gd name="connsiteX2120" fmla="*/ 6232217 w 8115305"/>
              <a:gd name="connsiteY2120" fmla="*/ 482146 h 3192694"/>
              <a:gd name="connsiteX2121" fmla="*/ 6159786 w 8115305"/>
              <a:gd name="connsiteY2121" fmla="*/ 470013 h 3192694"/>
              <a:gd name="connsiteX2122" fmla="*/ 6175901 w 8115305"/>
              <a:gd name="connsiteY2122" fmla="*/ 457157 h 3192694"/>
              <a:gd name="connsiteX2123" fmla="*/ 2481394 w 8115305"/>
              <a:gd name="connsiteY2123" fmla="*/ 456796 h 3192694"/>
              <a:gd name="connsiteX2124" fmla="*/ 2515619 w 8115305"/>
              <a:gd name="connsiteY2124" fmla="*/ 472911 h 3192694"/>
              <a:gd name="connsiteX2125" fmla="*/ 2430513 w 8115305"/>
              <a:gd name="connsiteY2125" fmla="*/ 489390 h 3192694"/>
              <a:gd name="connsiteX2126" fmla="*/ 2397195 w 8115305"/>
              <a:gd name="connsiteY2126" fmla="*/ 472731 h 3192694"/>
              <a:gd name="connsiteX2127" fmla="*/ 2481394 w 8115305"/>
              <a:gd name="connsiteY2127" fmla="*/ 456796 h 3192694"/>
              <a:gd name="connsiteX2128" fmla="*/ 2318607 w 8115305"/>
              <a:gd name="connsiteY2128" fmla="*/ 454804 h 3192694"/>
              <a:gd name="connsiteX2129" fmla="*/ 2348483 w 8115305"/>
              <a:gd name="connsiteY2129" fmla="*/ 469110 h 3192694"/>
              <a:gd name="connsiteX2130" fmla="*/ 2268267 w 8115305"/>
              <a:gd name="connsiteY2130" fmla="*/ 484683 h 3192694"/>
              <a:gd name="connsiteX2131" fmla="*/ 2239110 w 8115305"/>
              <a:gd name="connsiteY2131" fmla="*/ 469834 h 3192694"/>
              <a:gd name="connsiteX2132" fmla="*/ 2318607 w 8115305"/>
              <a:gd name="connsiteY2132" fmla="*/ 454804 h 3192694"/>
              <a:gd name="connsiteX2133" fmla="*/ 5996634 w 8115305"/>
              <a:gd name="connsiteY2133" fmla="*/ 452992 h 3192694"/>
              <a:gd name="connsiteX2134" fmla="*/ 6071057 w 8115305"/>
              <a:gd name="connsiteY2134" fmla="*/ 465849 h 3192694"/>
              <a:gd name="connsiteX2135" fmla="*/ 6048060 w 8115305"/>
              <a:gd name="connsiteY2135" fmla="*/ 479791 h 3192694"/>
              <a:gd name="connsiteX2136" fmla="*/ 5973819 w 8115305"/>
              <a:gd name="connsiteY2136" fmla="*/ 466212 h 3192694"/>
              <a:gd name="connsiteX2137" fmla="*/ 5996634 w 8115305"/>
              <a:gd name="connsiteY2137" fmla="*/ 452992 h 3192694"/>
              <a:gd name="connsiteX2138" fmla="*/ 2154188 w 8115305"/>
              <a:gd name="connsiteY2138" fmla="*/ 451364 h 3192694"/>
              <a:gd name="connsiteX2139" fmla="*/ 2178452 w 8115305"/>
              <a:gd name="connsiteY2139" fmla="*/ 464583 h 3192694"/>
              <a:gd name="connsiteX2140" fmla="*/ 2106020 w 8115305"/>
              <a:gd name="connsiteY2140" fmla="*/ 478164 h 3192694"/>
              <a:gd name="connsiteX2141" fmla="*/ 2081754 w 8115305"/>
              <a:gd name="connsiteY2141" fmla="*/ 464221 h 3192694"/>
              <a:gd name="connsiteX2142" fmla="*/ 2154188 w 8115305"/>
              <a:gd name="connsiteY2142" fmla="*/ 451364 h 3192694"/>
              <a:gd name="connsiteX2143" fmla="*/ 1994654 w 8115305"/>
              <a:gd name="connsiteY2143" fmla="*/ 449190 h 3192694"/>
              <a:gd name="connsiteX2144" fmla="*/ 2014031 w 8115305"/>
              <a:gd name="connsiteY2144" fmla="*/ 461503 h 3192694"/>
              <a:gd name="connsiteX2145" fmla="*/ 1942870 w 8115305"/>
              <a:gd name="connsiteY2145" fmla="*/ 473816 h 3192694"/>
              <a:gd name="connsiteX2146" fmla="*/ 1924217 w 8115305"/>
              <a:gd name="connsiteY2146" fmla="*/ 461142 h 3192694"/>
              <a:gd name="connsiteX2147" fmla="*/ 1994654 w 8115305"/>
              <a:gd name="connsiteY2147" fmla="*/ 449190 h 3192694"/>
              <a:gd name="connsiteX2148" fmla="*/ 5822075 w 8115305"/>
              <a:gd name="connsiteY2148" fmla="*/ 447017 h 3192694"/>
              <a:gd name="connsiteX2149" fmla="*/ 5900301 w 8115305"/>
              <a:gd name="connsiteY2149" fmla="*/ 461142 h 3192694"/>
              <a:gd name="connsiteX2150" fmla="*/ 5872777 w 8115305"/>
              <a:gd name="connsiteY2150" fmla="*/ 476172 h 3192694"/>
              <a:gd name="connsiteX2151" fmla="*/ 5793827 w 8115305"/>
              <a:gd name="connsiteY2151" fmla="*/ 461686 h 3192694"/>
              <a:gd name="connsiteX2152" fmla="*/ 5822075 w 8115305"/>
              <a:gd name="connsiteY2152" fmla="*/ 447017 h 3192694"/>
              <a:gd name="connsiteX2153" fmla="*/ 1835670 w 8115305"/>
              <a:gd name="connsiteY2153" fmla="*/ 445751 h 3192694"/>
              <a:gd name="connsiteX2154" fmla="*/ 1855226 w 8115305"/>
              <a:gd name="connsiteY2154" fmla="*/ 455710 h 3192694"/>
              <a:gd name="connsiteX2155" fmla="*/ 1790579 w 8115305"/>
              <a:gd name="connsiteY2155" fmla="*/ 467661 h 3192694"/>
              <a:gd name="connsiteX2156" fmla="*/ 1772474 w 8115305"/>
              <a:gd name="connsiteY2156" fmla="*/ 456435 h 3192694"/>
              <a:gd name="connsiteX2157" fmla="*/ 1835670 w 8115305"/>
              <a:gd name="connsiteY2157" fmla="*/ 445751 h 3192694"/>
              <a:gd name="connsiteX2158" fmla="*/ 1678132 w 8115305"/>
              <a:gd name="connsiteY2158" fmla="*/ 443939 h 3192694"/>
              <a:gd name="connsiteX2159" fmla="*/ 1689177 w 8115305"/>
              <a:gd name="connsiteY2159" fmla="*/ 453718 h 3192694"/>
              <a:gd name="connsiteX2160" fmla="*/ 1630690 w 8115305"/>
              <a:gd name="connsiteY2160" fmla="*/ 462771 h 3192694"/>
              <a:gd name="connsiteX2161" fmla="*/ 1620548 w 8115305"/>
              <a:gd name="connsiteY2161" fmla="*/ 453355 h 3192694"/>
              <a:gd name="connsiteX2162" fmla="*/ 1678132 w 8115305"/>
              <a:gd name="connsiteY2162" fmla="*/ 443939 h 3192694"/>
              <a:gd name="connsiteX2163" fmla="*/ 5652767 w 8115305"/>
              <a:gd name="connsiteY2163" fmla="*/ 442490 h 3192694"/>
              <a:gd name="connsiteX2164" fmla="*/ 5734794 w 8115305"/>
              <a:gd name="connsiteY2164" fmla="*/ 458425 h 3192694"/>
              <a:gd name="connsiteX2165" fmla="*/ 5700210 w 8115305"/>
              <a:gd name="connsiteY2165" fmla="*/ 474359 h 3192694"/>
              <a:gd name="connsiteX2166" fmla="*/ 5616551 w 8115305"/>
              <a:gd name="connsiteY2166" fmla="*/ 457700 h 3192694"/>
              <a:gd name="connsiteX2167" fmla="*/ 5652767 w 8115305"/>
              <a:gd name="connsiteY2167" fmla="*/ 442490 h 3192694"/>
              <a:gd name="connsiteX2168" fmla="*/ 1522587 w 8115305"/>
              <a:gd name="connsiteY2168" fmla="*/ 440861 h 3192694"/>
              <a:gd name="connsiteX2169" fmla="*/ 1530374 w 8115305"/>
              <a:gd name="connsiteY2169" fmla="*/ 449009 h 3192694"/>
              <a:gd name="connsiteX2170" fmla="*/ 1480211 w 8115305"/>
              <a:gd name="connsiteY2170" fmla="*/ 456433 h 3192694"/>
              <a:gd name="connsiteX2171" fmla="*/ 1473333 w 8115305"/>
              <a:gd name="connsiteY2171" fmla="*/ 448465 h 3192694"/>
              <a:gd name="connsiteX2172" fmla="*/ 1522587 w 8115305"/>
              <a:gd name="connsiteY2172" fmla="*/ 440861 h 3192694"/>
              <a:gd name="connsiteX2173" fmla="*/ 1362508 w 8115305"/>
              <a:gd name="connsiteY2173" fmla="*/ 439232 h 3192694"/>
              <a:gd name="connsiteX2174" fmla="*/ 1369027 w 8115305"/>
              <a:gd name="connsiteY2174" fmla="*/ 445751 h 3192694"/>
              <a:gd name="connsiteX2175" fmla="*/ 1330458 w 8115305"/>
              <a:gd name="connsiteY2175" fmla="*/ 451726 h 3192694"/>
              <a:gd name="connsiteX2176" fmla="*/ 1324120 w 8115305"/>
              <a:gd name="connsiteY2176" fmla="*/ 445207 h 3192694"/>
              <a:gd name="connsiteX2177" fmla="*/ 1362508 w 8115305"/>
              <a:gd name="connsiteY2177" fmla="*/ 439232 h 3192694"/>
              <a:gd name="connsiteX2178" fmla="*/ 4253580 w 8115305"/>
              <a:gd name="connsiteY2178" fmla="*/ 437059 h 3192694"/>
              <a:gd name="connsiteX2179" fmla="*/ 4212657 w 8115305"/>
              <a:gd name="connsiteY2179" fmla="*/ 447018 h 3192694"/>
              <a:gd name="connsiteX2180" fmla="*/ 4248873 w 8115305"/>
              <a:gd name="connsiteY2180" fmla="*/ 458064 h 3192694"/>
              <a:gd name="connsiteX2181" fmla="*/ 4292693 w 8115305"/>
              <a:gd name="connsiteY2181" fmla="*/ 448104 h 3192694"/>
              <a:gd name="connsiteX2182" fmla="*/ 4082462 w 8115305"/>
              <a:gd name="connsiteY2182" fmla="*/ 436515 h 3192694"/>
              <a:gd name="connsiteX2183" fmla="*/ 4053309 w 8115305"/>
              <a:gd name="connsiteY2183" fmla="*/ 443034 h 3192694"/>
              <a:gd name="connsiteX2184" fmla="*/ 4082281 w 8115305"/>
              <a:gd name="connsiteY2184" fmla="*/ 452993 h 3192694"/>
              <a:gd name="connsiteX2185" fmla="*/ 4116143 w 8115305"/>
              <a:gd name="connsiteY2185" fmla="*/ 445207 h 3192694"/>
              <a:gd name="connsiteX2186" fmla="*/ 5480924 w 8115305"/>
              <a:gd name="connsiteY2186" fmla="*/ 435973 h 3192694"/>
              <a:gd name="connsiteX2187" fmla="*/ 5565488 w 8115305"/>
              <a:gd name="connsiteY2187" fmla="*/ 452993 h 3192694"/>
              <a:gd name="connsiteX2188" fmla="*/ 5527280 w 8115305"/>
              <a:gd name="connsiteY2188" fmla="*/ 469833 h 3192694"/>
              <a:gd name="connsiteX2189" fmla="*/ 5440000 w 8115305"/>
              <a:gd name="connsiteY2189" fmla="*/ 451725 h 3192694"/>
              <a:gd name="connsiteX2190" fmla="*/ 5480924 w 8115305"/>
              <a:gd name="connsiteY2190" fmla="*/ 435973 h 3192694"/>
              <a:gd name="connsiteX2191" fmla="*/ 6794280 w 8115305"/>
              <a:gd name="connsiteY2191" fmla="*/ 434706 h 3192694"/>
              <a:gd name="connsiteX2192" fmla="*/ 6835022 w 8115305"/>
              <a:gd name="connsiteY2192" fmla="*/ 441044 h 3192694"/>
              <a:gd name="connsiteX2193" fmla="*/ 6827599 w 8115305"/>
              <a:gd name="connsiteY2193" fmla="*/ 446839 h 3192694"/>
              <a:gd name="connsiteX2194" fmla="*/ 6789029 w 8115305"/>
              <a:gd name="connsiteY2194" fmla="*/ 440681 h 3192694"/>
              <a:gd name="connsiteX2195" fmla="*/ 6794280 w 8115305"/>
              <a:gd name="connsiteY2195" fmla="*/ 434706 h 3192694"/>
              <a:gd name="connsiteX2196" fmla="*/ 5311075 w 8115305"/>
              <a:gd name="connsiteY2196" fmla="*/ 431808 h 3192694"/>
              <a:gd name="connsiteX2197" fmla="*/ 5398716 w 8115305"/>
              <a:gd name="connsiteY2197" fmla="*/ 449916 h 3192694"/>
              <a:gd name="connsiteX2198" fmla="*/ 5358696 w 8115305"/>
              <a:gd name="connsiteY2198" fmla="*/ 468024 h 3192694"/>
              <a:gd name="connsiteX2199" fmla="*/ 5268158 w 8115305"/>
              <a:gd name="connsiteY2199" fmla="*/ 449916 h 3192694"/>
              <a:gd name="connsiteX2200" fmla="*/ 5311075 w 8115305"/>
              <a:gd name="connsiteY2200" fmla="*/ 431808 h 3192694"/>
              <a:gd name="connsiteX2201" fmla="*/ 3919131 w 8115305"/>
              <a:gd name="connsiteY2201" fmla="*/ 431627 h 3192694"/>
              <a:gd name="connsiteX2202" fmla="*/ 3881647 w 8115305"/>
              <a:gd name="connsiteY2202" fmla="*/ 438870 h 3192694"/>
              <a:gd name="connsiteX2203" fmla="*/ 3912612 w 8115305"/>
              <a:gd name="connsiteY2203" fmla="*/ 448828 h 3192694"/>
              <a:gd name="connsiteX2204" fmla="*/ 3946472 w 8115305"/>
              <a:gd name="connsiteY2204" fmla="*/ 440319 h 3192694"/>
              <a:gd name="connsiteX2205" fmla="*/ 6616282 w 8115305"/>
              <a:gd name="connsiteY2205" fmla="*/ 428548 h 3192694"/>
              <a:gd name="connsiteX2206" fmla="*/ 6665352 w 8115305"/>
              <a:gd name="connsiteY2206" fmla="*/ 436335 h 3192694"/>
              <a:gd name="connsiteX2207" fmla="*/ 6657024 w 8115305"/>
              <a:gd name="connsiteY2207" fmla="*/ 443759 h 3192694"/>
              <a:gd name="connsiteX2208" fmla="*/ 6607771 w 8115305"/>
              <a:gd name="connsiteY2208" fmla="*/ 435972 h 3192694"/>
              <a:gd name="connsiteX2209" fmla="*/ 6616282 w 8115305"/>
              <a:gd name="connsiteY2209" fmla="*/ 428548 h 3192694"/>
              <a:gd name="connsiteX2210" fmla="*/ 5148103 w 8115305"/>
              <a:gd name="connsiteY2210" fmla="*/ 426736 h 3192694"/>
              <a:gd name="connsiteX2211" fmla="*/ 5235203 w 8115305"/>
              <a:gd name="connsiteY2211" fmla="*/ 444844 h 3192694"/>
              <a:gd name="connsiteX2212" fmla="*/ 5181965 w 8115305"/>
              <a:gd name="connsiteY2212" fmla="*/ 462952 h 3192694"/>
              <a:gd name="connsiteX2213" fmla="*/ 5093780 w 8115305"/>
              <a:gd name="connsiteY2213" fmla="*/ 444844 h 3192694"/>
              <a:gd name="connsiteX2214" fmla="*/ 5148103 w 8115305"/>
              <a:gd name="connsiteY2214" fmla="*/ 426736 h 3192694"/>
              <a:gd name="connsiteX2215" fmla="*/ 3348916 w 8115305"/>
              <a:gd name="connsiteY2215" fmla="*/ 426736 h 3192694"/>
              <a:gd name="connsiteX2216" fmla="*/ 3409939 w 8115305"/>
              <a:gd name="connsiteY2216" fmla="*/ 447016 h 3192694"/>
              <a:gd name="connsiteX2217" fmla="*/ 3316685 w 8115305"/>
              <a:gd name="connsiteY2217" fmla="*/ 468021 h 3192694"/>
              <a:gd name="connsiteX2218" fmla="*/ 3256384 w 8115305"/>
              <a:gd name="connsiteY2218" fmla="*/ 447016 h 3192694"/>
              <a:gd name="connsiteX2219" fmla="*/ 3348916 w 8115305"/>
              <a:gd name="connsiteY2219" fmla="*/ 426736 h 3192694"/>
              <a:gd name="connsiteX2220" fmla="*/ 3190655 w 8115305"/>
              <a:gd name="connsiteY2220" fmla="*/ 425468 h 3192694"/>
              <a:gd name="connsiteX2221" fmla="*/ 3246065 w 8115305"/>
              <a:gd name="connsiteY2221" fmla="*/ 444663 h 3192694"/>
              <a:gd name="connsiteX2222" fmla="*/ 3153897 w 8115305"/>
              <a:gd name="connsiteY2222" fmla="*/ 464039 h 3192694"/>
              <a:gd name="connsiteX2223" fmla="*/ 3098487 w 8115305"/>
              <a:gd name="connsiteY2223" fmla="*/ 443576 h 3192694"/>
              <a:gd name="connsiteX2224" fmla="*/ 3190655 w 8115305"/>
              <a:gd name="connsiteY2224" fmla="*/ 425468 h 3192694"/>
              <a:gd name="connsiteX2225" fmla="*/ 3759783 w 8115305"/>
              <a:gd name="connsiteY2225" fmla="*/ 425289 h 3192694"/>
              <a:gd name="connsiteX2226" fmla="*/ 3704011 w 8115305"/>
              <a:gd name="connsiteY2226" fmla="*/ 434886 h 3192694"/>
              <a:gd name="connsiteX2227" fmla="*/ 3743848 w 8115305"/>
              <a:gd name="connsiteY2227" fmla="*/ 450820 h 3192694"/>
              <a:gd name="connsiteX2228" fmla="*/ 3794006 w 8115305"/>
              <a:gd name="connsiteY2228" fmla="*/ 437422 h 3192694"/>
              <a:gd name="connsiteX2229" fmla="*/ 6440997 w 8115305"/>
              <a:gd name="connsiteY2229" fmla="*/ 424202 h 3192694"/>
              <a:gd name="connsiteX2230" fmla="*/ 6494959 w 8115305"/>
              <a:gd name="connsiteY2230" fmla="*/ 433074 h 3192694"/>
              <a:gd name="connsiteX2231" fmla="*/ 6481741 w 8115305"/>
              <a:gd name="connsiteY2231" fmla="*/ 442129 h 3192694"/>
              <a:gd name="connsiteX2232" fmla="*/ 6427418 w 8115305"/>
              <a:gd name="connsiteY2232" fmla="*/ 433074 h 3192694"/>
              <a:gd name="connsiteX2233" fmla="*/ 6440997 w 8115305"/>
              <a:gd name="connsiteY2233" fmla="*/ 424202 h 3192694"/>
              <a:gd name="connsiteX2234" fmla="*/ 4973727 w 8115305"/>
              <a:gd name="connsiteY2234" fmla="*/ 423658 h 3192694"/>
              <a:gd name="connsiteX2235" fmla="*/ 5065532 w 8115305"/>
              <a:gd name="connsiteY2235" fmla="*/ 443395 h 3192694"/>
              <a:gd name="connsiteX2236" fmla="*/ 5010304 w 8115305"/>
              <a:gd name="connsiteY2236" fmla="*/ 462410 h 3192694"/>
              <a:gd name="connsiteX2237" fmla="*/ 4917773 w 8115305"/>
              <a:gd name="connsiteY2237" fmla="*/ 441766 h 3192694"/>
              <a:gd name="connsiteX2238" fmla="*/ 4973727 w 8115305"/>
              <a:gd name="connsiteY2238" fmla="*/ 423658 h 3192694"/>
              <a:gd name="connsiteX2239" fmla="*/ 3032575 w 8115305"/>
              <a:gd name="connsiteY2239" fmla="*/ 421849 h 3192694"/>
              <a:gd name="connsiteX2240" fmla="*/ 3083277 w 8115305"/>
              <a:gd name="connsiteY2240" fmla="*/ 439956 h 3192694"/>
              <a:gd name="connsiteX2241" fmla="*/ 2994549 w 8115305"/>
              <a:gd name="connsiteY2241" fmla="*/ 458064 h 3192694"/>
              <a:gd name="connsiteX2242" fmla="*/ 2943667 w 8115305"/>
              <a:gd name="connsiteY2242" fmla="*/ 439956 h 3192694"/>
              <a:gd name="connsiteX2243" fmla="*/ 3032575 w 8115305"/>
              <a:gd name="connsiteY2243" fmla="*/ 421849 h 3192694"/>
              <a:gd name="connsiteX2244" fmla="*/ 6264267 w 8115305"/>
              <a:gd name="connsiteY2244" fmla="*/ 418227 h 3192694"/>
              <a:gd name="connsiteX2245" fmla="*/ 6327826 w 8115305"/>
              <a:gd name="connsiteY2245" fmla="*/ 428728 h 3192694"/>
              <a:gd name="connsiteX2246" fmla="*/ 6311528 w 8115305"/>
              <a:gd name="connsiteY2246" fmla="*/ 438871 h 3192694"/>
              <a:gd name="connsiteX2247" fmla="*/ 6249600 w 8115305"/>
              <a:gd name="connsiteY2247" fmla="*/ 428548 h 3192694"/>
              <a:gd name="connsiteX2248" fmla="*/ 6264267 w 8115305"/>
              <a:gd name="connsiteY2248" fmla="*/ 418227 h 3192694"/>
              <a:gd name="connsiteX2249" fmla="*/ 2876122 w 8115305"/>
              <a:gd name="connsiteY2249" fmla="*/ 418045 h 3192694"/>
              <a:gd name="connsiteX2250" fmla="*/ 2920488 w 8115305"/>
              <a:gd name="connsiteY2250" fmla="*/ 434704 h 3192694"/>
              <a:gd name="connsiteX2251" fmla="*/ 2834856 w 8115305"/>
              <a:gd name="connsiteY2251" fmla="*/ 452992 h 3192694"/>
              <a:gd name="connsiteX2252" fmla="*/ 2790313 w 8115305"/>
              <a:gd name="connsiteY2252" fmla="*/ 434884 h 3192694"/>
              <a:gd name="connsiteX2253" fmla="*/ 2876122 w 8115305"/>
              <a:gd name="connsiteY2253" fmla="*/ 418045 h 3192694"/>
              <a:gd name="connsiteX2254" fmla="*/ 4808040 w 8115305"/>
              <a:gd name="connsiteY2254" fmla="*/ 417864 h 3192694"/>
              <a:gd name="connsiteX2255" fmla="*/ 4900751 w 8115305"/>
              <a:gd name="connsiteY2255" fmla="*/ 437783 h 3192694"/>
              <a:gd name="connsiteX2256" fmla="*/ 4842263 w 8115305"/>
              <a:gd name="connsiteY2256" fmla="*/ 458245 h 3192694"/>
              <a:gd name="connsiteX2257" fmla="*/ 4748827 w 8115305"/>
              <a:gd name="connsiteY2257" fmla="*/ 437603 h 3192694"/>
              <a:gd name="connsiteX2258" fmla="*/ 4808040 w 8115305"/>
              <a:gd name="connsiteY2258" fmla="*/ 417864 h 3192694"/>
              <a:gd name="connsiteX2259" fmla="*/ 3605322 w 8115305"/>
              <a:gd name="connsiteY2259" fmla="*/ 416054 h 3192694"/>
              <a:gd name="connsiteX2260" fmla="*/ 3528917 w 8115305"/>
              <a:gd name="connsiteY2260" fmla="*/ 430313 h 3192694"/>
              <a:gd name="connsiteX2261" fmla="*/ 3526735 w 8115305"/>
              <a:gd name="connsiteY2261" fmla="*/ 429996 h 3192694"/>
              <a:gd name="connsiteX2262" fmla="*/ 3526735 w 8115305"/>
              <a:gd name="connsiteY2262" fmla="*/ 430720 h 3192694"/>
              <a:gd name="connsiteX2263" fmla="*/ 3528917 w 8115305"/>
              <a:gd name="connsiteY2263" fmla="*/ 430313 h 3192694"/>
              <a:gd name="connsiteX2264" fmla="*/ 3554814 w 8115305"/>
              <a:gd name="connsiteY2264" fmla="*/ 434077 h 3192694"/>
              <a:gd name="connsiteX2265" fmla="*/ 3579971 w 8115305"/>
              <a:gd name="connsiteY2265" fmla="*/ 447199 h 3192694"/>
              <a:gd name="connsiteX2266" fmla="*/ 3647151 w 8115305"/>
              <a:gd name="connsiteY2266" fmla="*/ 431808 h 3192694"/>
              <a:gd name="connsiteX2267" fmla="*/ 3621620 w 8115305"/>
              <a:gd name="connsiteY2267" fmla="*/ 425108 h 3192694"/>
              <a:gd name="connsiteX2268" fmla="*/ 3605322 w 8115305"/>
              <a:gd name="connsiteY2268" fmla="*/ 416054 h 3192694"/>
              <a:gd name="connsiteX2269" fmla="*/ 2715889 w 8115305"/>
              <a:gd name="connsiteY2269" fmla="*/ 415512 h 3192694"/>
              <a:gd name="connsiteX2270" fmla="*/ 2754095 w 8115305"/>
              <a:gd name="connsiteY2270" fmla="*/ 431627 h 3192694"/>
              <a:gd name="connsiteX2271" fmla="*/ 2668447 w 8115305"/>
              <a:gd name="connsiteY2271" fmla="*/ 448104 h 3192694"/>
              <a:gd name="connsiteX2272" fmla="*/ 2630783 w 8115305"/>
              <a:gd name="connsiteY2272" fmla="*/ 431446 h 3192694"/>
              <a:gd name="connsiteX2273" fmla="*/ 2715889 w 8115305"/>
              <a:gd name="connsiteY2273" fmla="*/ 415512 h 3192694"/>
              <a:gd name="connsiteX2274" fmla="*/ 6101659 w 8115305"/>
              <a:gd name="connsiteY2274" fmla="*/ 414242 h 3192694"/>
              <a:gd name="connsiteX2275" fmla="*/ 6166666 w 8115305"/>
              <a:gd name="connsiteY2275" fmla="*/ 425831 h 3192694"/>
              <a:gd name="connsiteX2276" fmla="*/ 6143850 w 8115305"/>
              <a:gd name="connsiteY2276" fmla="*/ 436878 h 3192694"/>
              <a:gd name="connsiteX2277" fmla="*/ 6077032 w 8115305"/>
              <a:gd name="connsiteY2277" fmla="*/ 424746 h 3192694"/>
              <a:gd name="connsiteX2278" fmla="*/ 6101659 w 8115305"/>
              <a:gd name="connsiteY2278" fmla="*/ 414242 h 3192694"/>
              <a:gd name="connsiteX2279" fmla="*/ 2561976 w 8115305"/>
              <a:gd name="connsiteY2279" fmla="*/ 413700 h 3192694"/>
              <a:gd name="connsiteX2280" fmla="*/ 2591666 w 8115305"/>
              <a:gd name="connsiteY2280" fmla="*/ 429272 h 3192694"/>
              <a:gd name="connsiteX2281" fmla="*/ 2510006 w 8115305"/>
              <a:gd name="connsiteY2281" fmla="*/ 443758 h 3192694"/>
              <a:gd name="connsiteX2282" fmla="*/ 2479222 w 8115305"/>
              <a:gd name="connsiteY2282" fmla="*/ 428006 h 3192694"/>
              <a:gd name="connsiteX2283" fmla="*/ 2561976 w 8115305"/>
              <a:gd name="connsiteY2283" fmla="*/ 413700 h 3192694"/>
              <a:gd name="connsiteX2284" fmla="*/ 2407154 w 8115305"/>
              <a:gd name="connsiteY2284" fmla="*/ 410440 h 3192694"/>
              <a:gd name="connsiteX2285" fmla="*/ 2433408 w 8115305"/>
              <a:gd name="connsiteY2285" fmla="*/ 424563 h 3192694"/>
              <a:gd name="connsiteX2286" fmla="*/ 2356814 w 8115305"/>
              <a:gd name="connsiteY2286" fmla="*/ 437782 h 3192694"/>
              <a:gd name="connsiteX2287" fmla="*/ 2331282 w 8115305"/>
              <a:gd name="connsiteY2287" fmla="*/ 423295 h 3192694"/>
              <a:gd name="connsiteX2288" fmla="*/ 2407154 w 8115305"/>
              <a:gd name="connsiteY2288" fmla="*/ 410440 h 3192694"/>
              <a:gd name="connsiteX2289" fmla="*/ 5929997 w 8115305"/>
              <a:gd name="connsiteY2289" fmla="*/ 408992 h 3192694"/>
              <a:gd name="connsiteX2290" fmla="*/ 5999531 w 8115305"/>
              <a:gd name="connsiteY2290" fmla="*/ 421124 h 3192694"/>
              <a:gd name="connsiteX2291" fmla="*/ 5975628 w 8115305"/>
              <a:gd name="connsiteY2291" fmla="*/ 433257 h 3192694"/>
              <a:gd name="connsiteX2292" fmla="*/ 5905551 w 8115305"/>
              <a:gd name="connsiteY2292" fmla="*/ 420763 h 3192694"/>
              <a:gd name="connsiteX2293" fmla="*/ 5929997 w 8115305"/>
              <a:gd name="connsiteY2293" fmla="*/ 408992 h 3192694"/>
              <a:gd name="connsiteX2294" fmla="*/ 2250701 w 8115305"/>
              <a:gd name="connsiteY2294" fmla="*/ 408628 h 3192694"/>
              <a:gd name="connsiteX2295" fmla="*/ 2274242 w 8115305"/>
              <a:gd name="connsiteY2295" fmla="*/ 421485 h 3192694"/>
              <a:gd name="connsiteX2296" fmla="*/ 2203982 w 8115305"/>
              <a:gd name="connsiteY2296" fmla="*/ 433436 h 3192694"/>
              <a:gd name="connsiteX2297" fmla="*/ 2181163 w 8115305"/>
              <a:gd name="connsiteY2297" fmla="*/ 420398 h 3192694"/>
              <a:gd name="connsiteX2298" fmla="*/ 2250701 w 8115305"/>
              <a:gd name="connsiteY2298" fmla="*/ 408628 h 3192694"/>
              <a:gd name="connsiteX2299" fmla="*/ 2098777 w 8115305"/>
              <a:gd name="connsiteY2299" fmla="*/ 406457 h 3192694"/>
              <a:gd name="connsiteX2300" fmla="*/ 2117609 w 8115305"/>
              <a:gd name="connsiteY2300" fmla="*/ 418410 h 3192694"/>
              <a:gd name="connsiteX2301" fmla="*/ 2047712 w 8115305"/>
              <a:gd name="connsiteY2301" fmla="*/ 429635 h 3192694"/>
              <a:gd name="connsiteX2302" fmla="*/ 2029604 w 8115305"/>
              <a:gd name="connsiteY2302" fmla="*/ 417685 h 3192694"/>
              <a:gd name="connsiteX2303" fmla="*/ 2098777 w 8115305"/>
              <a:gd name="connsiteY2303" fmla="*/ 406457 h 3192694"/>
              <a:gd name="connsiteX2304" fmla="*/ 5765396 w 8115305"/>
              <a:gd name="connsiteY2304" fmla="*/ 404826 h 3192694"/>
              <a:gd name="connsiteX2305" fmla="*/ 5838734 w 8115305"/>
              <a:gd name="connsiteY2305" fmla="*/ 418045 h 3192694"/>
              <a:gd name="connsiteX2306" fmla="*/ 5810123 w 8115305"/>
              <a:gd name="connsiteY2306" fmla="*/ 431445 h 3192694"/>
              <a:gd name="connsiteX2307" fmla="*/ 5736243 w 8115305"/>
              <a:gd name="connsiteY2307" fmla="*/ 418045 h 3192694"/>
              <a:gd name="connsiteX2308" fmla="*/ 5765396 w 8115305"/>
              <a:gd name="connsiteY2308" fmla="*/ 404826 h 3192694"/>
              <a:gd name="connsiteX2309" fmla="*/ 1945403 w 8115305"/>
              <a:gd name="connsiteY2309" fmla="*/ 403378 h 3192694"/>
              <a:gd name="connsiteX2310" fmla="*/ 1963509 w 8115305"/>
              <a:gd name="connsiteY2310" fmla="*/ 413518 h 3192694"/>
              <a:gd name="connsiteX2311" fmla="*/ 1901400 w 8115305"/>
              <a:gd name="connsiteY2311" fmla="*/ 423839 h 3192694"/>
              <a:gd name="connsiteX2312" fmla="*/ 1884198 w 8115305"/>
              <a:gd name="connsiteY2312" fmla="*/ 413881 h 3192694"/>
              <a:gd name="connsiteX2313" fmla="*/ 1945403 w 8115305"/>
              <a:gd name="connsiteY2313" fmla="*/ 403378 h 3192694"/>
              <a:gd name="connsiteX2314" fmla="*/ 1787142 w 8115305"/>
              <a:gd name="connsiteY2314" fmla="*/ 401929 h 3192694"/>
              <a:gd name="connsiteX2315" fmla="*/ 1800543 w 8115305"/>
              <a:gd name="connsiteY2315" fmla="*/ 410620 h 3192694"/>
              <a:gd name="connsiteX2316" fmla="*/ 1746218 w 8115305"/>
              <a:gd name="connsiteY2316" fmla="*/ 419493 h 3192694"/>
              <a:gd name="connsiteX2317" fmla="*/ 1734811 w 8115305"/>
              <a:gd name="connsiteY2317" fmla="*/ 410259 h 3192694"/>
              <a:gd name="connsiteX2318" fmla="*/ 1787142 w 8115305"/>
              <a:gd name="connsiteY2318" fmla="*/ 401929 h 3192694"/>
              <a:gd name="connsiteX2319" fmla="*/ 5598987 w 8115305"/>
              <a:gd name="connsiteY2319" fmla="*/ 400663 h 3192694"/>
              <a:gd name="connsiteX2320" fmla="*/ 5679024 w 8115305"/>
              <a:gd name="connsiteY2320" fmla="*/ 414967 h 3192694"/>
              <a:gd name="connsiteX2321" fmla="*/ 5647155 w 8115305"/>
              <a:gd name="connsiteY2321" fmla="*/ 429816 h 3192694"/>
              <a:gd name="connsiteX2322" fmla="*/ 5567298 w 8115305"/>
              <a:gd name="connsiteY2322" fmla="*/ 414786 h 3192694"/>
              <a:gd name="connsiteX2323" fmla="*/ 5598987 w 8115305"/>
              <a:gd name="connsiteY2323" fmla="*/ 400663 h 3192694"/>
              <a:gd name="connsiteX2324" fmla="*/ 1639742 w 8115305"/>
              <a:gd name="connsiteY2324" fmla="*/ 398671 h 3192694"/>
              <a:gd name="connsiteX2325" fmla="*/ 1648074 w 8115305"/>
              <a:gd name="connsiteY2325" fmla="*/ 406094 h 3192694"/>
              <a:gd name="connsiteX2326" fmla="*/ 1600449 w 8115305"/>
              <a:gd name="connsiteY2326" fmla="*/ 413520 h 3192694"/>
              <a:gd name="connsiteX2327" fmla="*/ 1592483 w 8115305"/>
              <a:gd name="connsiteY2327" fmla="*/ 405914 h 3192694"/>
              <a:gd name="connsiteX2328" fmla="*/ 1639742 w 8115305"/>
              <a:gd name="connsiteY2328" fmla="*/ 398671 h 3192694"/>
              <a:gd name="connsiteX2329" fmla="*/ 1484736 w 8115305"/>
              <a:gd name="connsiteY2329" fmla="*/ 397583 h 3192694"/>
              <a:gd name="connsiteX2330" fmla="*/ 1492884 w 8115305"/>
              <a:gd name="connsiteY2330" fmla="*/ 403197 h 3192694"/>
              <a:gd name="connsiteX2331" fmla="*/ 1454312 w 8115305"/>
              <a:gd name="connsiteY2331" fmla="*/ 409173 h 3192694"/>
              <a:gd name="connsiteX2332" fmla="*/ 1448519 w 8115305"/>
              <a:gd name="connsiteY2332" fmla="*/ 403015 h 3192694"/>
              <a:gd name="connsiteX2333" fmla="*/ 1484736 w 8115305"/>
              <a:gd name="connsiteY2333" fmla="*/ 397583 h 3192694"/>
              <a:gd name="connsiteX2334" fmla="*/ 4414559 w 8115305"/>
              <a:gd name="connsiteY2334" fmla="*/ 397402 h 3192694"/>
              <a:gd name="connsiteX2335" fmla="*/ 4376171 w 8115305"/>
              <a:gd name="connsiteY2335" fmla="*/ 407362 h 3192694"/>
              <a:gd name="connsiteX2336" fmla="*/ 4416913 w 8115305"/>
              <a:gd name="connsiteY2336" fmla="*/ 418951 h 3192694"/>
              <a:gd name="connsiteX2337" fmla="*/ 4463269 w 8115305"/>
              <a:gd name="connsiteY2337" fmla="*/ 408810 h 3192694"/>
              <a:gd name="connsiteX2338" fmla="*/ 4568837 w 8115305"/>
              <a:gd name="connsiteY2338" fmla="*/ 395592 h 3192694"/>
              <a:gd name="connsiteX2339" fmla="*/ 4517229 w 8115305"/>
              <a:gd name="connsiteY2339" fmla="*/ 409898 h 3192694"/>
              <a:gd name="connsiteX2340" fmla="*/ 4579520 w 8115305"/>
              <a:gd name="connsiteY2340" fmla="*/ 428006 h 3192694"/>
              <a:gd name="connsiteX2341" fmla="*/ 4640362 w 8115305"/>
              <a:gd name="connsiteY2341" fmla="*/ 412613 h 3192694"/>
              <a:gd name="connsiteX2342" fmla="*/ 4568837 w 8115305"/>
              <a:gd name="connsiteY2342" fmla="*/ 395592 h 3192694"/>
              <a:gd name="connsiteX2343" fmla="*/ 4256840 w 8115305"/>
              <a:gd name="connsiteY2343" fmla="*/ 395592 h 3192694"/>
              <a:gd name="connsiteX2344" fmla="*/ 4227324 w 8115305"/>
              <a:gd name="connsiteY2344" fmla="*/ 403016 h 3192694"/>
              <a:gd name="connsiteX2345" fmla="*/ 4257926 w 8115305"/>
              <a:gd name="connsiteY2345" fmla="*/ 413337 h 3192694"/>
              <a:gd name="connsiteX2346" fmla="*/ 4294141 w 8115305"/>
              <a:gd name="connsiteY2346" fmla="*/ 405552 h 3192694"/>
              <a:gd name="connsiteX2347" fmla="*/ 5430766 w 8115305"/>
              <a:gd name="connsiteY2347" fmla="*/ 395412 h 3192694"/>
              <a:gd name="connsiteX2348" fmla="*/ 5512070 w 8115305"/>
              <a:gd name="connsiteY2348" fmla="*/ 410623 h 3192694"/>
              <a:gd name="connsiteX2349" fmla="*/ 5475854 w 8115305"/>
              <a:gd name="connsiteY2349" fmla="*/ 426195 h 3192694"/>
              <a:gd name="connsiteX2350" fmla="*/ 5392197 w 8115305"/>
              <a:gd name="connsiteY2350" fmla="*/ 410260 h 3192694"/>
              <a:gd name="connsiteX2351" fmla="*/ 5430766 w 8115305"/>
              <a:gd name="connsiteY2351" fmla="*/ 395412 h 3192694"/>
              <a:gd name="connsiteX2352" fmla="*/ 1337873 w 8115305"/>
              <a:gd name="connsiteY2352" fmla="*/ 394505 h 3192694"/>
              <a:gd name="connsiteX2353" fmla="*/ 1341856 w 8115305"/>
              <a:gd name="connsiteY2353" fmla="*/ 398670 h 3192694"/>
              <a:gd name="connsiteX2354" fmla="*/ 1314332 w 8115305"/>
              <a:gd name="connsiteY2354" fmla="*/ 402836 h 3192694"/>
              <a:gd name="connsiteX2355" fmla="*/ 1310168 w 8115305"/>
              <a:gd name="connsiteY2355" fmla="*/ 398307 h 3192694"/>
              <a:gd name="connsiteX2356" fmla="*/ 1337873 w 8115305"/>
              <a:gd name="connsiteY2356" fmla="*/ 394505 h 3192694"/>
              <a:gd name="connsiteX2357" fmla="*/ 6691608 w 8115305"/>
              <a:gd name="connsiteY2357" fmla="*/ 393781 h 3192694"/>
              <a:gd name="connsiteX2358" fmla="*/ 6728004 w 8115305"/>
              <a:gd name="connsiteY2358" fmla="*/ 398670 h 3192694"/>
              <a:gd name="connsiteX2359" fmla="*/ 6723478 w 8115305"/>
              <a:gd name="connsiteY2359" fmla="*/ 404465 h 3192694"/>
              <a:gd name="connsiteX2360" fmla="*/ 6689254 w 8115305"/>
              <a:gd name="connsiteY2360" fmla="*/ 399756 h 3192694"/>
              <a:gd name="connsiteX2361" fmla="*/ 6691608 w 8115305"/>
              <a:gd name="connsiteY2361" fmla="*/ 393781 h 3192694"/>
              <a:gd name="connsiteX2362" fmla="*/ 4100570 w 8115305"/>
              <a:gd name="connsiteY2362" fmla="*/ 393600 h 3192694"/>
              <a:gd name="connsiteX2363" fmla="*/ 4071054 w 8115305"/>
              <a:gd name="connsiteY2363" fmla="*/ 400482 h 3192694"/>
              <a:gd name="connsiteX2364" fmla="*/ 4092059 w 8115305"/>
              <a:gd name="connsiteY2364" fmla="*/ 406457 h 3192694"/>
              <a:gd name="connsiteX2365" fmla="*/ 4121031 w 8115305"/>
              <a:gd name="connsiteY2365" fmla="*/ 400119 h 3192694"/>
              <a:gd name="connsiteX2366" fmla="*/ 5272323 w 8115305"/>
              <a:gd name="connsiteY2366" fmla="*/ 391789 h 3192694"/>
              <a:gd name="connsiteX2367" fmla="*/ 5353809 w 8115305"/>
              <a:gd name="connsiteY2367" fmla="*/ 408087 h 3192694"/>
              <a:gd name="connsiteX2368" fmla="*/ 5311436 w 8115305"/>
              <a:gd name="connsiteY2368" fmla="*/ 424022 h 3192694"/>
              <a:gd name="connsiteX2369" fmla="*/ 5228320 w 8115305"/>
              <a:gd name="connsiteY2369" fmla="*/ 407724 h 3192694"/>
              <a:gd name="connsiteX2370" fmla="*/ 5272323 w 8115305"/>
              <a:gd name="connsiteY2370" fmla="*/ 391789 h 3192694"/>
              <a:gd name="connsiteX2371" fmla="*/ 3939412 w 8115305"/>
              <a:gd name="connsiteY2371" fmla="*/ 389254 h 3192694"/>
              <a:gd name="connsiteX2372" fmla="*/ 3904101 w 8115305"/>
              <a:gd name="connsiteY2372" fmla="*/ 395412 h 3192694"/>
              <a:gd name="connsiteX2373" fmla="*/ 3930357 w 8115305"/>
              <a:gd name="connsiteY2373" fmla="*/ 404284 h 3192694"/>
              <a:gd name="connsiteX2374" fmla="*/ 3962046 w 8115305"/>
              <a:gd name="connsiteY2374" fmla="*/ 397041 h 3192694"/>
              <a:gd name="connsiteX2375" fmla="*/ 6521758 w 8115305"/>
              <a:gd name="connsiteY2375" fmla="*/ 387987 h 3192694"/>
              <a:gd name="connsiteX2376" fmla="*/ 6566485 w 8115305"/>
              <a:gd name="connsiteY2376" fmla="*/ 394686 h 3192694"/>
              <a:gd name="connsiteX2377" fmla="*/ 6558698 w 8115305"/>
              <a:gd name="connsiteY2377" fmla="*/ 401749 h 3192694"/>
              <a:gd name="connsiteX2378" fmla="*/ 6513791 w 8115305"/>
              <a:gd name="connsiteY2378" fmla="*/ 394869 h 3192694"/>
              <a:gd name="connsiteX2379" fmla="*/ 6521758 w 8115305"/>
              <a:gd name="connsiteY2379" fmla="*/ 387987 h 3192694"/>
              <a:gd name="connsiteX2380" fmla="*/ 3393282 w 8115305"/>
              <a:gd name="connsiteY2380" fmla="*/ 386357 h 3192694"/>
              <a:gd name="connsiteX2381" fmla="*/ 3453399 w 8115305"/>
              <a:gd name="connsiteY2381" fmla="*/ 405008 h 3192694"/>
              <a:gd name="connsiteX2382" fmla="*/ 3365213 w 8115305"/>
              <a:gd name="connsiteY2382" fmla="*/ 424202 h 3192694"/>
              <a:gd name="connsiteX2383" fmla="*/ 3305639 w 8115305"/>
              <a:gd name="connsiteY2383" fmla="*/ 404465 h 3192694"/>
              <a:gd name="connsiteX2384" fmla="*/ 3393282 w 8115305"/>
              <a:gd name="connsiteY2384" fmla="*/ 386357 h 3192694"/>
              <a:gd name="connsiteX2385" fmla="*/ 5108992 w 8115305"/>
              <a:gd name="connsiteY2385" fmla="*/ 386177 h 3192694"/>
              <a:gd name="connsiteX2386" fmla="*/ 5195365 w 8115305"/>
              <a:gd name="connsiteY2386" fmla="*/ 403197 h 3192694"/>
              <a:gd name="connsiteX2387" fmla="*/ 5148466 w 8115305"/>
              <a:gd name="connsiteY2387" fmla="*/ 420763 h 3192694"/>
              <a:gd name="connsiteX2388" fmla="*/ 5061368 w 8115305"/>
              <a:gd name="connsiteY2388" fmla="*/ 402655 h 3192694"/>
              <a:gd name="connsiteX2389" fmla="*/ 5108992 w 8115305"/>
              <a:gd name="connsiteY2389" fmla="*/ 386177 h 3192694"/>
              <a:gd name="connsiteX2390" fmla="*/ 3234113 w 8115305"/>
              <a:gd name="connsiteY2390" fmla="*/ 384365 h 3192694"/>
              <a:gd name="connsiteX2391" fmla="*/ 3290790 w 8115305"/>
              <a:gd name="connsiteY2391" fmla="*/ 402472 h 3192694"/>
              <a:gd name="connsiteX2392" fmla="*/ 3203873 w 8115305"/>
              <a:gd name="connsiteY2392" fmla="*/ 420580 h 3192694"/>
              <a:gd name="connsiteX2393" fmla="*/ 3147740 w 8115305"/>
              <a:gd name="connsiteY2393" fmla="*/ 402472 h 3192694"/>
              <a:gd name="connsiteX2394" fmla="*/ 3234113 w 8115305"/>
              <a:gd name="connsiteY2394" fmla="*/ 384365 h 3192694"/>
              <a:gd name="connsiteX2395" fmla="*/ 6357884 w 8115305"/>
              <a:gd name="connsiteY2395" fmla="*/ 383821 h 3192694"/>
              <a:gd name="connsiteX2396" fmla="*/ 6409311 w 8115305"/>
              <a:gd name="connsiteY2396" fmla="*/ 391788 h 3192694"/>
              <a:gd name="connsiteX2397" fmla="*/ 6396454 w 8115305"/>
              <a:gd name="connsiteY2397" fmla="*/ 400119 h 3192694"/>
              <a:gd name="connsiteX2398" fmla="*/ 6345208 w 8115305"/>
              <a:gd name="connsiteY2398" fmla="*/ 391788 h 3192694"/>
              <a:gd name="connsiteX2399" fmla="*/ 6357884 w 8115305"/>
              <a:gd name="connsiteY2399" fmla="*/ 383821 h 3192694"/>
              <a:gd name="connsiteX2400" fmla="*/ 4952903 w 8115305"/>
              <a:gd name="connsiteY2400" fmla="*/ 382373 h 3192694"/>
              <a:gd name="connsiteX2401" fmla="*/ 5038915 w 8115305"/>
              <a:gd name="connsiteY2401" fmla="*/ 400480 h 3192694"/>
              <a:gd name="connsiteX2402" fmla="*/ 4984592 w 8115305"/>
              <a:gd name="connsiteY2402" fmla="*/ 418588 h 3192694"/>
              <a:gd name="connsiteX2403" fmla="*/ 4898579 w 8115305"/>
              <a:gd name="connsiteY2403" fmla="*/ 400480 h 3192694"/>
              <a:gd name="connsiteX2404" fmla="*/ 4952903 w 8115305"/>
              <a:gd name="connsiteY2404" fmla="*/ 382373 h 3192694"/>
              <a:gd name="connsiteX2405" fmla="*/ 3786763 w 8115305"/>
              <a:gd name="connsiteY2405" fmla="*/ 382011 h 3192694"/>
              <a:gd name="connsiteX2406" fmla="*/ 3735517 w 8115305"/>
              <a:gd name="connsiteY2406" fmla="*/ 392514 h 3192694"/>
              <a:gd name="connsiteX2407" fmla="*/ 3773181 w 8115305"/>
              <a:gd name="connsiteY2407" fmla="*/ 403740 h 3192694"/>
              <a:gd name="connsiteX2408" fmla="*/ 3820805 w 8115305"/>
              <a:gd name="connsiteY2408" fmla="*/ 394324 h 3192694"/>
              <a:gd name="connsiteX2409" fmla="*/ 3084906 w 8115305"/>
              <a:gd name="connsiteY2409" fmla="*/ 380563 h 3192694"/>
              <a:gd name="connsiteX2410" fmla="*/ 3133798 w 8115305"/>
              <a:gd name="connsiteY2410" fmla="*/ 398670 h 3192694"/>
              <a:gd name="connsiteX2411" fmla="*/ 3048329 w 8115305"/>
              <a:gd name="connsiteY2411" fmla="*/ 415691 h 3192694"/>
              <a:gd name="connsiteX2412" fmla="*/ 3000344 w 8115305"/>
              <a:gd name="connsiteY2412" fmla="*/ 397583 h 3192694"/>
              <a:gd name="connsiteX2413" fmla="*/ 3084906 w 8115305"/>
              <a:gd name="connsiteY2413" fmla="*/ 380563 h 3192694"/>
              <a:gd name="connsiteX2414" fmla="*/ 2932438 w 8115305"/>
              <a:gd name="connsiteY2414" fmla="*/ 379114 h 3192694"/>
              <a:gd name="connsiteX2415" fmla="*/ 2976803 w 8115305"/>
              <a:gd name="connsiteY2415" fmla="*/ 394866 h 3192694"/>
              <a:gd name="connsiteX2416" fmla="*/ 2894412 w 8115305"/>
              <a:gd name="connsiteY2416" fmla="*/ 410984 h 3192694"/>
              <a:gd name="connsiteX2417" fmla="*/ 2852422 w 8115305"/>
              <a:gd name="connsiteY2417" fmla="*/ 394325 h 3192694"/>
              <a:gd name="connsiteX2418" fmla="*/ 2932438 w 8115305"/>
              <a:gd name="connsiteY2418" fmla="*/ 379114 h 3192694"/>
              <a:gd name="connsiteX2419" fmla="*/ 6191293 w 8115305"/>
              <a:gd name="connsiteY2419" fmla="*/ 378571 h 3192694"/>
              <a:gd name="connsiteX2420" fmla="*/ 6249238 w 8115305"/>
              <a:gd name="connsiteY2420" fmla="*/ 387625 h 3192694"/>
              <a:gd name="connsiteX2421" fmla="*/ 6235295 w 8115305"/>
              <a:gd name="connsiteY2421" fmla="*/ 397222 h 3192694"/>
              <a:gd name="connsiteX2422" fmla="*/ 6176807 w 8115305"/>
              <a:gd name="connsiteY2422" fmla="*/ 387986 h 3192694"/>
              <a:gd name="connsiteX2423" fmla="*/ 6191293 w 8115305"/>
              <a:gd name="connsiteY2423" fmla="*/ 378571 h 3192694"/>
              <a:gd name="connsiteX2424" fmla="*/ 4794822 w 8115305"/>
              <a:gd name="connsiteY2424" fmla="*/ 378027 h 3192694"/>
              <a:gd name="connsiteX2425" fmla="*/ 4881015 w 8115305"/>
              <a:gd name="connsiteY2425" fmla="*/ 396135 h 3192694"/>
              <a:gd name="connsiteX2426" fmla="*/ 4822346 w 8115305"/>
              <a:gd name="connsiteY2426" fmla="*/ 414243 h 3192694"/>
              <a:gd name="connsiteX2427" fmla="*/ 4735792 w 8115305"/>
              <a:gd name="connsiteY2427" fmla="*/ 396135 h 3192694"/>
              <a:gd name="connsiteX2428" fmla="*/ 4794822 w 8115305"/>
              <a:gd name="connsiteY2428" fmla="*/ 378027 h 3192694"/>
              <a:gd name="connsiteX2429" fmla="*/ 2783796 w 8115305"/>
              <a:gd name="connsiteY2429" fmla="*/ 375673 h 3192694"/>
              <a:gd name="connsiteX2430" fmla="*/ 2824356 w 8115305"/>
              <a:gd name="connsiteY2430" fmla="*/ 390522 h 3192694"/>
              <a:gd name="connsiteX2431" fmla="*/ 2743234 w 8115305"/>
              <a:gd name="connsiteY2431" fmla="*/ 405913 h 3192694"/>
              <a:gd name="connsiteX2432" fmla="*/ 2705390 w 8115305"/>
              <a:gd name="connsiteY2432" fmla="*/ 390159 h 3192694"/>
              <a:gd name="connsiteX2433" fmla="*/ 2783796 w 8115305"/>
              <a:gd name="connsiteY2433" fmla="*/ 375673 h 3192694"/>
              <a:gd name="connsiteX2434" fmla="*/ 6031039 w 8115305"/>
              <a:gd name="connsiteY2434" fmla="*/ 374949 h 3192694"/>
              <a:gd name="connsiteX2435" fmla="*/ 6093511 w 8115305"/>
              <a:gd name="connsiteY2435" fmla="*/ 385270 h 3192694"/>
              <a:gd name="connsiteX2436" fmla="*/ 6075403 w 8115305"/>
              <a:gd name="connsiteY2436" fmla="*/ 395230 h 3192694"/>
              <a:gd name="connsiteX2437" fmla="*/ 6012388 w 8115305"/>
              <a:gd name="connsiteY2437" fmla="*/ 384726 h 3192694"/>
              <a:gd name="connsiteX2438" fmla="*/ 6031039 w 8115305"/>
              <a:gd name="connsiteY2438" fmla="*/ 374949 h 3192694"/>
              <a:gd name="connsiteX2439" fmla="*/ 2633677 w 8115305"/>
              <a:gd name="connsiteY2439" fmla="*/ 374044 h 3192694"/>
              <a:gd name="connsiteX2440" fmla="*/ 2669355 w 8115305"/>
              <a:gd name="connsiteY2440" fmla="*/ 387625 h 3192694"/>
              <a:gd name="connsiteX2441" fmla="*/ 2592394 w 8115305"/>
              <a:gd name="connsiteY2441" fmla="*/ 401929 h 3192694"/>
              <a:gd name="connsiteX2442" fmla="*/ 2559261 w 8115305"/>
              <a:gd name="connsiteY2442" fmla="*/ 387442 h 3192694"/>
              <a:gd name="connsiteX2443" fmla="*/ 2633677 w 8115305"/>
              <a:gd name="connsiteY2443" fmla="*/ 374044 h 3192694"/>
              <a:gd name="connsiteX2444" fmla="*/ 2489001 w 8115305"/>
              <a:gd name="connsiteY2444" fmla="*/ 371145 h 3192694"/>
              <a:gd name="connsiteX2445" fmla="*/ 2516523 w 8115305"/>
              <a:gd name="connsiteY2445" fmla="*/ 383821 h 3192694"/>
              <a:gd name="connsiteX2446" fmla="*/ 2444093 w 8115305"/>
              <a:gd name="connsiteY2446" fmla="*/ 396496 h 3192694"/>
              <a:gd name="connsiteX2447" fmla="*/ 2416568 w 8115305"/>
              <a:gd name="connsiteY2447" fmla="*/ 382916 h 3192694"/>
              <a:gd name="connsiteX2448" fmla="*/ 2489001 w 8115305"/>
              <a:gd name="connsiteY2448" fmla="*/ 371145 h 3192694"/>
              <a:gd name="connsiteX2449" fmla="*/ 5862094 w 8115305"/>
              <a:gd name="connsiteY2449" fmla="*/ 369698 h 3192694"/>
              <a:gd name="connsiteX2450" fmla="*/ 5929273 w 8115305"/>
              <a:gd name="connsiteY2450" fmla="*/ 380562 h 3192694"/>
              <a:gd name="connsiteX2451" fmla="*/ 5907726 w 8115305"/>
              <a:gd name="connsiteY2451" fmla="*/ 392151 h 3192694"/>
              <a:gd name="connsiteX2452" fmla="*/ 5840726 w 8115305"/>
              <a:gd name="connsiteY2452" fmla="*/ 380562 h 3192694"/>
              <a:gd name="connsiteX2453" fmla="*/ 5862094 w 8115305"/>
              <a:gd name="connsiteY2453" fmla="*/ 369698 h 3192694"/>
              <a:gd name="connsiteX2454" fmla="*/ 2333090 w 8115305"/>
              <a:gd name="connsiteY2454" fmla="*/ 368974 h 3192694"/>
              <a:gd name="connsiteX2455" fmla="*/ 2359710 w 8115305"/>
              <a:gd name="connsiteY2455" fmla="*/ 380563 h 3192694"/>
              <a:gd name="connsiteX2456" fmla="*/ 2291444 w 8115305"/>
              <a:gd name="connsiteY2456" fmla="*/ 392513 h 3192694"/>
              <a:gd name="connsiteX2457" fmla="*/ 2265369 w 8115305"/>
              <a:gd name="connsiteY2457" fmla="*/ 380924 h 3192694"/>
              <a:gd name="connsiteX2458" fmla="*/ 2333090 w 8115305"/>
              <a:gd name="connsiteY2458" fmla="*/ 368974 h 3192694"/>
              <a:gd name="connsiteX2459" fmla="*/ 2188591 w 8115305"/>
              <a:gd name="connsiteY2459" fmla="*/ 366257 h 3192694"/>
              <a:gd name="connsiteX2460" fmla="*/ 2209238 w 8115305"/>
              <a:gd name="connsiteY2460" fmla="*/ 377122 h 3192694"/>
              <a:gd name="connsiteX2461" fmla="*/ 2145859 w 8115305"/>
              <a:gd name="connsiteY2461" fmla="*/ 387443 h 3192694"/>
              <a:gd name="connsiteX2462" fmla="*/ 2125756 w 8115305"/>
              <a:gd name="connsiteY2462" fmla="*/ 376397 h 3192694"/>
              <a:gd name="connsiteX2463" fmla="*/ 2188591 w 8115305"/>
              <a:gd name="connsiteY2463" fmla="*/ 366257 h 3192694"/>
              <a:gd name="connsiteX2464" fmla="*/ 5704736 w 8115305"/>
              <a:gd name="connsiteY2464" fmla="*/ 366076 h 3192694"/>
              <a:gd name="connsiteX2465" fmla="*/ 5777167 w 8115305"/>
              <a:gd name="connsiteY2465" fmla="*/ 378389 h 3192694"/>
              <a:gd name="connsiteX2466" fmla="*/ 5748919 w 8115305"/>
              <a:gd name="connsiteY2466" fmla="*/ 390520 h 3192694"/>
              <a:gd name="connsiteX2467" fmla="*/ 5678300 w 8115305"/>
              <a:gd name="connsiteY2467" fmla="*/ 378026 h 3192694"/>
              <a:gd name="connsiteX2468" fmla="*/ 5704736 w 8115305"/>
              <a:gd name="connsiteY2468" fmla="*/ 366076 h 3192694"/>
              <a:gd name="connsiteX2469" fmla="*/ 2038475 w 8115305"/>
              <a:gd name="connsiteY2469" fmla="*/ 364809 h 3192694"/>
              <a:gd name="connsiteX2470" fmla="*/ 2058935 w 8115305"/>
              <a:gd name="connsiteY2470" fmla="*/ 373681 h 3192694"/>
              <a:gd name="connsiteX2471" fmla="*/ 2000811 w 8115305"/>
              <a:gd name="connsiteY2471" fmla="*/ 383460 h 3192694"/>
              <a:gd name="connsiteX2472" fmla="*/ 1982705 w 8115305"/>
              <a:gd name="connsiteY2472" fmla="*/ 373863 h 3192694"/>
              <a:gd name="connsiteX2473" fmla="*/ 2038475 w 8115305"/>
              <a:gd name="connsiteY2473" fmla="*/ 364809 h 3192694"/>
              <a:gd name="connsiteX2474" fmla="*/ 1897962 w 8115305"/>
              <a:gd name="connsiteY2474" fmla="*/ 361911 h 3192694"/>
              <a:gd name="connsiteX2475" fmla="*/ 1911360 w 8115305"/>
              <a:gd name="connsiteY2475" fmla="*/ 369878 h 3192694"/>
              <a:gd name="connsiteX2476" fmla="*/ 1860660 w 8115305"/>
              <a:gd name="connsiteY2476" fmla="*/ 378209 h 3192694"/>
              <a:gd name="connsiteX2477" fmla="*/ 1847077 w 8115305"/>
              <a:gd name="connsiteY2477" fmla="*/ 369698 h 3192694"/>
              <a:gd name="connsiteX2478" fmla="*/ 1897962 w 8115305"/>
              <a:gd name="connsiteY2478" fmla="*/ 361911 h 3192694"/>
              <a:gd name="connsiteX2479" fmla="*/ 5545027 w 8115305"/>
              <a:gd name="connsiteY2479" fmla="*/ 361006 h 3192694"/>
              <a:gd name="connsiteX2480" fmla="*/ 5620716 w 8115305"/>
              <a:gd name="connsiteY2480" fmla="*/ 373683 h 3192694"/>
              <a:gd name="connsiteX2481" fmla="*/ 5590295 w 8115305"/>
              <a:gd name="connsiteY2481" fmla="*/ 387444 h 3192694"/>
              <a:gd name="connsiteX2482" fmla="*/ 5514787 w 8115305"/>
              <a:gd name="connsiteY2482" fmla="*/ 373863 h 3192694"/>
              <a:gd name="connsiteX2483" fmla="*/ 5545027 w 8115305"/>
              <a:gd name="connsiteY2483" fmla="*/ 361006 h 3192694"/>
              <a:gd name="connsiteX2484" fmla="*/ 1752733 w 8115305"/>
              <a:gd name="connsiteY2484" fmla="*/ 360643 h 3192694"/>
              <a:gd name="connsiteX2485" fmla="*/ 1759438 w 8115305"/>
              <a:gd name="connsiteY2485" fmla="*/ 367886 h 3192694"/>
              <a:gd name="connsiteX2486" fmla="*/ 1714889 w 8115305"/>
              <a:gd name="connsiteY2486" fmla="*/ 374044 h 3192694"/>
              <a:gd name="connsiteX2487" fmla="*/ 1708373 w 8115305"/>
              <a:gd name="connsiteY2487" fmla="*/ 366438 h 3192694"/>
              <a:gd name="connsiteX2488" fmla="*/ 1752733 w 8115305"/>
              <a:gd name="connsiteY2488" fmla="*/ 360643 h 3192694"/>
              <a:gd name="connsiteX2489" fmla="*/ 1601529 w 8115305"/>
              <a:gd name="connsiteY2489" fmla="*/ 358109 h 3192694"/>
              <a:gd name="connsiteX2490" fmla="*/ 1608954 w 8115305"/>
              <a:gd name="connsiteY2490" fmla="*/ 363360 h 3192694"/>
              <a:gd name="connsiteX2491" fmla="*/ 1572739 w 8115305"/>
              <a:gd name="connsiteY2491" fmla="*/ 368613 h 3192694"/>
              <a:gd name="connsiteX2492" fmla="*/ 1565313 w 8115305"/>
              <a:gd name="connsiteY2492" fmla="*/ 363543 h 3192694"/>
              <a:gd name="connsiteX2493" fmla="*/ 1601529 w 8115305"/>
              <a:gd name="connsiteY2493" fmla="*/ 358109 h 3192694"/>
              <a:gd name="connsiteX2494" fmla="*/ 5390929 w 8115305"/>
              <a:gd name="connsiteY2494" fmla="*/ 357746 h 3192694"/>
              <a:gd name="connsiteX2495" fmla="*/ 5467345 w 8115305"/>
              <a:gd name="connsiteY2495" fmla="*/ 371327 h 3192694"/>
              <a:gd name="connsiteX2496" fmla="*/ 5431130 w 8115305"/>
              <a:gd name="connsiteY2496" fmla="*/ 385450 h 3192694"/>
              <a:gd name="connsiteX2497" fmla="*/ 5355801 w 8115305"/>
              <a:gd name="connsiteY2497" fmla="*/ 371688 h 3192694"/>
              <a:gd name="connsiteX2498" fmla="*/ 5390929 w 8115305"/>
              <a:gd name="connsiteY2498" fmla="*/ 357746 h 3192694"/>
              <a:gd name="connsiteX2499" fmla="*/ 4562319 w 8115305"/>
              <a:gd name="connsiteY2499" fmla="*/ 356841 h 3192694"/>
              <a:gd name="connsiteX2500" fmla="*/ 4509805 w 8115305"/>
              <a:gd name="connsiteY2500" fmla="*/ 370241 h 3192694"/>
              <a:gd name="connsiteX2501" fmla="*/ 4546021 w 8115305"/>
              <a:gd name="connsiteY2501" fmla="*/ 377304 h 3192694"/>
              <a:gd name="connsiteX2502" fmla="*/ 4569742 w 8115305"/>
              <a:gd name="connsiteY2502" fmla="*/ 387081 h 3192694"/>
              <a:gd name="connsiteX2503" fmla="*/ 4635111 w 8115305"/>
              <a:gd name="connsiteY2503" fmla="*/ 374044 h 3192694"/>
              <a:gd name="connsiteX2504" fmla="*/ 4591472 w 8115305"/>
              <a:gd name="connsiteY2504" fmla="*/ 367164 h 3192694"/>
              <a:gd name="connsiteX2505" fmla="*/ 4562319 w 8115305"/>
              <a:gd name="connsiteY2505" fmla="*/ 356841 h 3192694"/>
              <a:gd name="connsiteX2506" fmla="*/ 4413835 w 8115305"/>
              <a:gd name="connsiteY2506" fmla="*/ 356841 h 3192694"/>
              <a:gd name="connsiteX2507" fmla="*/ 4371281 w 8115305"/>
              <a:gd name="connsiteY2507" fmla="*/ 367344 h 3192694"/>
              <a:gd name="connsiteX2508" fmla="*/ 4413835 w 8115305"/>
              <a:gd name="connsiteY2508" fmla="*/ 378570 h 3192694"/>
              <a:gd name="connsiteX2509" fmla="*/ 4464537 w 8115305"/>
              <a:gd name="connsiteY2509" fmla="*/ 369698 h 3192694"/>
              <a:gd name="connsiteX2510" fmla="*/ 1456657 w 8115305"/>
              <a:gd name="connsiteY2510" fmla="*/ 356841 h 3192694"/>
              <a:gd name="connsiteX2511" fmla="*/ 1459735 w 8115305"/>
              <a:gd name="connsiteY2511" fmla="*/ 360825 h 3192694"/>
              <a:gd name="connsiteX2512" fmla="*/ 1433659 w 8115305"/>
              <a:gd name="connsiteY2512" fmla="*/ 364628 h 3192694"/>
              <a:gd name="connsiteX2513" fmla="*/ 1428409 w 8115305"/>
              <a:gd name="connsiteY2513" fmla="*/ 360825 h 3192694"/>
              <a:gd name="connsiteX2514" fmla="*/ 1456657 w 8115305"/>
              <a:gd name="connsiteY2514" fmla="*/ 356841 h 3192694"/>
              <a:gd name="connsiteX2515" fmla="*/ 6603426 w 8115305"/>
              <a:gd name="connsiteY2515" fmla="*/ 355936 h 3192694"/>
              <a:gd name="connsiteX2516" fmla="*/ 6635295 w 8115305"/>
              <a:gd name="connsiteY2516" fmla="*/ 360462 h 3192694"/>
              <a:gd name="connsiteX2517" fmla="*/ 6631854 w 8115305"/>
              <a:gd name="connsiteY2517" fmla="*/ 365352 h 3192694"/>
              <a:gd name="connsiteX2518" fmla="*/ 6597450 w 8115305"/>
              <a:gd name="connsiteY2518" fmla="*/ 360645 h 3192694"/>
              <a:gd name="connsiteX2519" fmla="*/ 6603426 w 8115305"/>
              <a:gd name="connsiteY2519" fmla="*/ 355936 h 3192694"/>
              <a:gd name="connsiteX2520" fmla="*/ 4260823 w 8115305"/>
              <a:gd name="connsiteY2520" fmla="*/ 354307 h 3192694"/>
              <a:gd name="connsiteX2521" fmla="*/ 4226780 w 8115305"/>
              <a:gd name="connsiteY2521" fmla="*/ 363723 h 3192694"/>
              <a:gd name="connsiteX2522" fmla="*/ 4262091 w 8115305"/>
              <a:gd name="connsiteY2522" fmla="*/ 373682 h 3192694"/>
              <a:gd name="connsiteX2523" fmla="*/ 4299211 w 8115305"/>
              <a:gd name="connsiteY2523" fmla="*/ 366439 h 3192694"/>
              <a:gd name="connsiteX2524" fmla="*/ 4108537 w 8115305"/>
              <a:gd name="connsiteY2524" fmla="*/ 352858 h 3192694"/>
              <a:gd name="connsiteX2525" fmla="*/ 4080470 w 8115305"/>
              <a:gd name="connsiteY2525" fmla="*/ 361369 h 3192694"/>
              <a:gd name="connsiteX2526" fmla="*/ 4106364 w 8115305"/>
              <a:gd name="connsiteY2526" fmla="*/ 368068 h 3192694"/>
              <a:gd name="connsiteX2527" fmla="*/ 4138053 w 8115305"/>
              <a:gd name="connsiteY2527" fmla="*/ 361730 h 3192694"/>
              <a:gd name="connsiteX2528" fmla="*/ 5235744 w 8115305"/>
              <a:gd name="connsiteY2528" fmla="*/ 352857 h 3192694"/>
              <a:gd name="connsiteX2529" fmla="*/ 5314333 w 8115305"/>
              <a:gd name="connsiteY2529" fmla="*/ 367343 h 3192694"/>
              <a:gd name="connsiteX2530" fmla="*/ 5274676 w 8115305"/>
              <a:gd name="connsiteY2530" fmla="*/ 382192 h 3192694"/>
              <a:gd name="connsiteX2531" fmla="*/ 5195366 w 8115305"/>
              <a:gd name="connsiteY2531" fmla="*/ 367343 h 3192694"/>
              <a:gd name="connsiteX2532" fmla="*/ 5235744 w 8115305"/>
              <a:gd name="connsiteY2532" fmla="*/ 352857 h 3192694"/>
              <a:gd name="connsiteX2533" fmla="*/ 6441360 w 8115305"/>
              <a:gd name="connsiteY2533" fmla="*/ 350683 h 3192694"/>
              <a:gd name="connsiteX2534" fmla="*/ 6482465 w 8115305"/>
              <a:gd name="connsiteY2534" fmla="*/ 357021 h 3192694"/>
              <a:gd name="connsiteX2535" fmla="*/ 6470876 w 8115305"/>
              <a:gd name="connsiteY2535" fmla="*/ 362996 h 3192694"/>
              <a:gd name="connsiteX2536" fmla="*/ 6431581 w 8115305"/>
              <a:gd name="connsiteY2536" fmla="*/ 356658 h 3192694"/>
              <a:gd name="connsiteX2537" fmla="*/ 6441360 w 8115305"/>
              <a:gd name="connsiteY2537" fmla="*/ 350683 h 3192694"/>
              <a:gd name="connsiteX2538" fmla="*/ 5078571 w 8115305"/>
              <a:gd name="connsiteY2538" fmla="*/ 349236 h 3192694"/>
              <a:gd name="connsiteX2539" fmla="*/ 5159150 w 8115305"/>
              <a:gd name="connsiteY2539" fmla="*/ 364628 h 3192694"/>
              <a:gd name="connsiteX2540" fmla="*/ 5111526 w 8115305"/>
              <a:gd name="connsiteY2540" fmla="*/ 380562 h 3192694"/>
              <a:gd name="connsiteX2541" fmla="*/ 5031310 w 8115305"/>
              <a:gd name="connsiteY2541" fmla="*/ 364266 h 3192694"/>
              <a:gd name="connsiteX2542" fmla="*/ 5078571 w 8115305"/>
              <a:gd name="connsiteY2542" fmla="*/ 349236 h 3192694"/>
              <a:gd name="connsiteX2543" fmla="*/ 3957519 w 8115305"/>
              <a:gd name="connsiteY2543" fmla="*/ 349236 h 3192694"/>
              <a:gd name="connsiteX2544" fmla="*/ 3921304 w 8115305"/>
              <a:gd name="connsiteY2544" fmla="*/ 356660 h 3192694"/>
              <a:gd name="connsiteX2545" fmla="*/ 3955164 w 8115305"/>
              <a:gd name="connsiteY2545" fmla="*/ 365352 h 3192694"/>
              <a:gd name="connsiteX2546" fmla="*/ 3986672 w 8115305"/>
              <a:gd name="connsiteY2546" fmla="*/ 358833 h 3192694"/>
              <a:gd name="connsiteX2547" fmla="*/ 3427504 w 8115305"/>
              <a:gd name="connsiteY2547" fmla="*/ 348873 h 3192694"/>
              <a:gd name="connsiteX2548" fmla="*/ 3487622 w 8115305"/>
              <a:gd name="connsiteY2548" fmla="*/ 365894 h 3192694"/>
              <a:gd name="connsiteX2549" fmla="*/ 3404326 w 8115305"/>
              <a:gd name="connsiteY2549" fmla="*/ 384002 h 3192694"/>
              <a:gd name="connsiteX2550" fmla="*/ 3346020 w 8115305"/>
              <a:gd name="connsiteY2550" fmla="*/ 365894 h 3192694"/>
              <a:gd name="connsiteX2551" fmla="*/ 3427504 w 8115305"/>
              <a:gd name="connsiteY2551" fmla="*/ 348873 h 3192694"/>
              <a:gd name="connsiteX2552" fmla="*/ 6277122 w 8115305"/>
              <a:gd name="connsiteY2552" fmla="*/ 346882 h 3192694"/>
              <a:gd name="connsiteX2553" fmla="*/ 6324022 w 8115305"/>
              <a:gd name="connsiteY2553" fmla="*/ 353581 h 3192694"/>
              <a:gd name="connsiteX2554" fmla="*/ 6315872 w 8115305"/>
              <a:gd name="connsiteY2554" fmla="*/ 361549 h 3192694"/>
              <a:gd name="connsiteX2555" fmla="*/ 6266257 w 8115305"/>
              <a:gd name="connsiteY2555" fmla="*/ 354488 h 3192694"/>
              <a:gd name="connsiteX2556" fmla="*/ 6277122 w 8115305"/>
              <a:gd name="connsiteY2556" fmla="*/ 346882 h 3192694"/>
              <a:gd name="connsiteX2557" fmla="*/ 3283186 w 8115305"/>
              <a:gd name="connsiteY2557" fmla="*/ 346881 h 3192694"/>
              <a:gd name="connsiteX2558" fmla="*/ 3337870 w 8115305"/>
              <a:gd name="connsiteY2558" fmla="*/ 362455 h 3192694"/>
              <a:gd name="connsiteX2559" fmla="*/ 3255660 w 8115305"/>
              <a:gd name="connsiteY2559" fmla="*/ 380563 h 3192694"/>
              <a:gd name="connsiteX2560" fmla="*/ 3201337 w 8115305"/>
              <a:gd name="connsiteY2560" fmla="*/ 363541 h 3192694"/>
              <a:gd name="connsiteX2561" fmla="*/ 3283186 w 8115305"/>
              <a:gd name="connsiteY2561" fmla="*/ 346881 h 3192694"/>
              <a:gd name="connsiteX2562" fmla="*/ 3812657 w 8115305"/>
              <a:gd name="connsiteY2562" fmla="*/ 344347 h 3192694"/>
              <a:gd name="connsiteX2563" fmla="*/ 3758334 w 8115305"/>
              <a:gd name="connsiteY2563" fmla="*/ 354850 h 3192694"/>
              <a:gd name="connsiteX2564" fmla="*/ 3796359 w 8115305"/>
              <a:gd name="connsiteY2564" fmla="*/ 366439 h 3192694"/>
              <a:gd name="connsiteX2565" fmla="*/ 3816640 w 8115305"/>
              <a:gd name="connsiteY2565" fmla="*/ 360462 h 3192694"/>
              <a:gd name="connsiteX2566" fmla="*/ 3842535 w 8115305"/>
              <a:gd name="connsiteY2566" fmla="*/ 355755 h 3192694"/>
              <a:gd name="connsiteX2567" fmla="*/ 4927913 w 8115305"/>
              <a:gd name="connsiteY2567" fmla="*/ 344347 h 3192694"/>
              <a:gd name="connsiteX2568" fmla="*/ 5007767 w 8115305"/>
              <a:gd name="connsiteY2568" fmla="*/ 361367 h 3192694"/>
              <a:gd name="connsiteX2569" fmla="*/ 4955075 w 8115305"/>
              <a:gd name="connsiteY2569" fmla="*/ 377121 h 3192694"/>
              <a:gd name="connsiteX2570" fmla="*/ 4875401 w 8115305"/>
              <a:gd name="connsiteY2570" fmla="*/ 360101 h 3192694"/>
              <a:gd name="connsiteX2571" fmla="*/ 4927913 w 8115305"/>
              <a:gd name="connsiteY2571" fmla="*/ 344347 h 3192694"/>
              <a:gd name="connsiteX2572" fmla="*/ 3138324 w 8115305"/>
              <a:gd name="connsiteY2572" fmla="*/ 343804 h 3192694"/>
              <a:gd name="connsiteX2573" fmla="*/ 3186852 w 8115305"/>
              <a:gd name="connsiteY2573" fmla="*/ 359377 h 3192694"/>
              <a:gd name="connsiteX2574" fmla="*/ 3106454 w 8115305"/>
              <a:gd name="connsiteY2574" fmla="*/ 375310 h 3192694"/>
              <a:gd name="connsiteX2575" fmla="*/ 3058650 w 8115305"/>
              <a:gd name="connsiteY2575" fmla="*/ 359377 h 3192694"/>
              <a:gd name="connsiteX2576" fmla="*/ 3138324 w 8115305"/>
              <a:gd name="connsiteY2576" fmla="*/ 343804 h 3192694"/>
              <a:gd name="connsiteX2577" fmla="*/ 2993101 w 8115305"/>
              <a:gd name="connsiteY2577" fmla="*/ 342354 h 3192694"/>
              <a:gd name="connsiteX2578" fmla="*/ 3035292 w 8115305"/>
              <a:gd name="connsiteY2578" fmla="*/ 356479 h 3192694"/>
              <a:gd name="connsiteX2579" fmla="*/ 2957971 w 8115305"/>
              <a:gd name="connsiteY2579" fmla="*/ 371690 h 3192694"/>
              <a:gd name="connsiteX2580" fmla="*/ 2915236 w 8115305"/>
              <a:gd name="connsiteY2580" fmla="*/ 356660 h 3192694"/>
              <a:gd name="connsiteX2581" fmla="*/ 2993101 w 8115305"/>
              <a:gd name="connsiteY2581" fmla="*/ 342354 h 3192694"/>
              <a:gd name="connsiteX2582" fmla="*/ 6117231 w 8115305"/>
              <a:gd name="connsiteY2582" fmla="*/ 342174 h 3192694"/>
              <a:gd name="connsiteX2583" fmla="*/ 6171554 w 8115305"/>
              <a:gd name="connsiteY2583" fmla="*/ 350142 h 3192694"/>
              <a:gd name="connsiteX2584" fmla="*/ 6157611 w 8115305"/>
              <a:gd name="connsiteY2584" fmla="*/ 358470 h 3192694"/>
              <a:gd name="connsiteX2585" fmla="*/ 6105280 w 8115305"/>
              <a:gd name="connsiteY2585" fmla="*/ 350683 h 3192694"/>
              <a:gd name="connsiteX2586" fmla="*/ 6117231 w 8115305"/>
              <a:gd name="connsiteY2586" fmla="*/ 342174 h 3192694"/>
              <a:gd name="connsiteX2587" fmla="*/ 4775446 w 8115305"/>
              <a:gd name="connsiteY2587" fmla="*/ 341450 h 3192694"/>
              <a:gd name="connsiteX2588" fmla="*/ 4858200 w 8115305"/>
              <a:gd name="connsiteY2588" fmla="*/ 358109 h 3192694"/>
              <a:gd name="connsiteX2589" fmla="*/ 4802970 w 8115305"/>
              <a:gd name="connsiteY2589" fmla="*/ 376217 h 3192694"/>
              <a:gd name="connsiteX2590" fmla="*/ 4719494 w 8115305"/>
              <a:gd name="connsiteY2590" fmla="*/ 358109 h 3192694"/>
              <a:gd name="connsiteX2591" fmla="*/ 4775446 w 8115305"/>
              <a:gd name="connsiteY2591" fmla="*/ 341450 h 3192694"/>
              <a:gd name="connsiteX2592" fmla="*/ 2844091 w 8115305"/>
              <a:gd name="connsiteY2592" fmla="*/ 339097 h 3192694"/>
              <a:gd name="connsiteX2593" fmla="*/ 2882642 w 8115305"/>
              <a:gd name="connsiteY2593" fmla="*/ 353039 h 3192694"/>
              <a:gd name="connsiteX2594" fmla="*/ 2805160 w 8115305"/>
              <a:gd name="connsiteY2594" fmla="*/ 366982 h 3192694"/>
              <a:gd name="connsiteX2595" fmla="*/ 2768944 w 8115305"/>
              <a:gd name="connsiteY2595" fmla="*/ 352315 h 3192694"/>
              <a:gd name="connsiteX2596" fmla="*/ 2844091 w 8115305"/>
              <a:gd name="connsiteY2596" fmla="*/ 339097 h 3192694"/>
              <a:gd name="connsiteX2597" fmla="*/ 5965850 w 8115305"/>
              <a:gd name="connsiteY2597" fmla="*/ 338553 h 3192694"/>
              <a:gd name="connsiteX2598" fmla="*/ 6022709 w 8115305"/>
              <a:gd name="connsiteY2598" fmla="*/ 347969 h 3192694"/>
              <a:gd name="connsiteX2599" fmla="*/ 6002790 w 8115305"/>
              <a:gd name="connsiteY2599" fmla="*/ 357022 h 3192694"/>
              <a:gd name="connsiteX2600" fmla="*/ 5945569 w 8115305"/>
              <a:gd name="connsiteY2600" fmla="*/ 347426 h 3192694"/>
              <a:gd name="connsiteX2601" fmla="*/ 5965850 w 8115305"/>
              <a:gd name="connsiteY2601" fmla="*/ 338553 h 3192694"/>
              <a:gd name="connsiteX2602" fmla="*/ 3667795 w 8115305"/>
              <a:gd name="connsiteY2602" fmla="*/ 338191 h 3192694"/>
              <a:gd name="connsiteX2603" fmla="*/ 3637735 w 8115305"/>
              <a:gd name="connsiteY2603" fmla="*/ 345976 h 3192694"/>
              <a:gd name="connsiteX2604" fmla="*/ 3594640 w 8115305"/>
              <a:gd name="connsiteY2604" fmla="*/ 351046 h 3192694"/>
              <a:gd name="connsiteX2605" fmla="*/ 3644435 w 8115305"/>
              <a:gd name="connsiteY2605" fmla="*/ 366076 h 3192694"/>
              <a:gd name="connsiteX2606" fmla="*/ 3707450 w 8115305"/>
              <a:gd name="connsiteY2606" fmla="*/ 353763 h 3192694"/>
              <a:gd name="connsiteX2607" fmla="*/ 3680109 w 8115305"/>
              <a:gd name="connsiteY2607" fmla="*/ 346700 h 3192694"/>
              <a:gd name="connsiteX2608" fmla="*/ 3667795 w 8115305"/>
              <a:gd name="connsiteY2608" fmla="*/ 338191 h 3192694"/>
              <a:gd name="connsiteX2609" fmla="*/ 2700497 w 8115305"/>
              <a:gd name="connsiteY2609" fmla="*/ 337645 h 3192694"/>
              <a:gd name="connsiteX2610" fmla="*/ 2734179 w 8115305"/>
              <a:gd name="connsiteY2610" fmla="*/ 349959 h 3192694"/>
              <a:gd name="connsiteX2611" fmla="*/ 2661749 w 8115305"/>
              <a:gd name="connsiteY2611" fmla="*/ 363360 h 3192694"/>
              <a:gd name="connsiteX2612" fmla="*/ 2628065 w 8115305"/>
              <a:gd name="connsiteY2612" fmla="*/ 350502 h 3192694"/>
              <a:gd name="connsiteX2613" fmla="*/ 2700497 w 8115305"/>
              <a:gd name="connsiteY2613" fmla="*/ 337645 h 3192694"/>
              <a:gd name="connsiteX2614" fmla="*/ 2557446 w 8115305"/>
              <a:gd name="connsiteY2614" fmla="*/ 334930 h 3192694"/>
              <a:gd name="connsiteX2615" fmla="*/ 2587325 w 8115305"/>
              <a:gd name="connsiteY2615" fmla="*/ 346338 h 3192694"/>
              <a:gd name="connsiteX2616" fmla="*/ 2520146 w 8115305"/>
              <a:gd name="connsiteY2616" fmla="*/ 358291 h 3192694"/>
              <a:gd name="connsiteX2617" fmla="*/ 2490629 w 8115305"/>
              <a:gd name="connsiteY2617" fmla="*/ 346519 h 3192694"/>
              <a:gd name="connsiteX2618" fmla="*/ 2557446 w 8115305"/>
              <a:gd name="connsiteY2618" fmla="*/ 334930 h 3192694"/>
              <a:gd name="connsiteX2619" fmla="*/ 5811934 w 8115305"/>
              <a:gd name="connsiteY2619" fmla="*/ 334567 h 3192694"/>
              <a:gd name="connsiteX2620" fmla="*/ 5871689 w 8115305"/>
              <a:gd name="connsiteY2620" fmla="*/ 344346 h 3192694"/>
              <a:gd name="connsiteX2621" fmla="*/ 5849236 w 8115305"/>
              <a:gd name="connsiteY2621" fmla="*/ 354306 h 3192694"/>
              <a:gd name="connsiteX2622" fmla="*/ 5786401 w 8115305"/>
              <a:gd name="connsiteY2622" fmla="*/ 344346 h 3192694"/>
              <a:gd name="connsiteX2623" fmla="*/ 5811934 w 8115305"/>
              <a:gd name="connsiteY2623" fmla="*/ 334567 h 3192694"/>
              <a:gd name="connsiteX2624" fmla="*/ 2416027 w 8115305"/>
              <a:gd name="connsiteY2624" fmla="*/ 333120 h 3192694"/>
              <a:gd name="connsiteX2625" fmla="*/ 2440650 w 8115305"/>
              <a:gd name="connsiteY2625" fmla="*/ 343984 h 3192694"/>
              <a:gd name="connsiteX2626" fmla="*/ 2375465 w 8115305"/>
              <a:gd name="connsiteY2626" fmla="*/ 354849 h 3192694"/>
              <a:gd name="connsiteX2627" fmla="*/ 2351380 w 8115305"/>
              <a:gd name="connsiteY2627" fmla="*/ 343803 h 3192694"/>
              <a:gd name="connsiteX2628" fmla="*/ 2416027 w 8115305"/>
              <a:gd name="connsiteY2628" fmla="*/ 333120 h 3192694"/>
              <a:gd name="connsiteX2629" fmla="*/ 2275512 w 8115305"/>
              <a:gd name="connsiteY2629" fmla="*/ 330403 h 3192694"/>
              <a:gd name="connsiteX2630" fmla="*/ 2296516 w 8115305"/>
              <a:gd name="connsiteY2630" fmla="*/ 340362 h 3192694"/>
              <a:gd name="connsiteX2631" fmla="*/ 2236760 w 8115305"/>
              <a:gd name="connsiteY2631" fmla="*/ 349959 h 3192694"/>
              <a:gd name="connsiteX2632" fmla="*/ 2216118 w 8115305"/>
              <a:gd name="connsiteY2632" fmla="*/ 339819 h 3192694"/>
              <a:gd name="connsiteX2633" fmla="*/ 2275512 w 8115305"/>
              <a:gd name="connsiteY2633" fmla="*/ 330403 h 3192694"/>
              <a:gd name="connsiteX2634" fmla="*/ 5656027 w 8115305"/>
              <a:gd name="connsiteY2634" fmla="*/ 330224 h 3192694"/>
              <a:gd name="connsiteX2635" fmla="*/ 5723388 w 8115305"/>
              <a:gd name="connsiteY2635" fmla="*/ 341270 h 3192694"/>
              <a:gd name="connsiteX2636" fmla="*/ 5697130 w 8115305"/>
              <a:gd name="connsiteY2636" fmla="*/ 352678 h 3192694"/>
              <a:gd name="connsiteX2637" fmla="*/ 5631218 w 8115305"/>
              <a:gd name="connsiteY2637" fmla="*/ 341813 h 3192694"/>
              <a:gd name="connsiteX2638" fmla="*/ 5656027 w 8115305"/>
              <a:gd name="connsiteY2638" fmla="*/ 330224 h 3192694"/>
              <a:gd name="connsiteX2639" fmla="*/ 2127022 w 8115305"/>
              <a:gd name="connsiteY2639" fmla="*/ 328954 h 3192694"/>
              <a:gd name="connsiteX2640" fmla="*/ 2146764 w 8115305"/>
              <a:gd name="connsiteY2640" fmla="*/ 337285 h 3192694"/>
              <a:gd name="connsiteX2641" fmla="*/ 2092439 w 8115305"/>
              <a:gd name="connsiteY2641" fmla="*/ 346338 h 3192694"/>
              <a:gd name="connsiteX2642" fmla="*/ 2074329 w 8115305"/>
              <a:gd name="connsiteY2642" fmla="*/ 337466 h 3192694"/>
              <a:gd name="connsiteX2643" fmla="*/ 2127022 w 8115305"/>
              <a:gd name="connsiteY2643" fmla="*/ 328954 h 3192694"/>
              <a:gd name="connsiteX2644" fmla="*/ 1988498 w 8115305"/>
              <a:gd name="connsiteY2644" fmla="*/ 326240 h 3192694"/>
              <a:gd name="connsiteX2645" fmla="*/ 2004252 w 8115305"/>
              <a:gd name="connsiteY2645" fmla="*/ 333302 h 3192694"/>
              <a:gd name="connsiteX2646" fmla="*/ 1954457 w 8115305"/>
              <a:gd name="connsiteY2646" fmla="*/ 341269 h 3192694"/>
              <a:gd name="connsiteX2647" fmla="*/ 1940877 w 8115305"/>
              <a:gd name="connsiteY2647" fmla="*/ 333663 h 3192694"/>
              <a:gd name="connsiteX2648" fmla="*/ 1988498 w 8115305"/>
              <a:gd name="connsiteY2648" fmla="*/ 326240 h 3192694"/>
              <a:gd name="connsiteX2649" fmla="*/ 1848525 w 8115305"/>
              <a:gd name="connsiteY2649" fmla="*/ 326239 h 3192694"/>
              <a:gd name="connsiteX2650" fmla="*/ 1858484 w 8115305"/>
              <a:gd name="connsiteY2650" fmla="*/ 332395 h 3192694"/>
              <a:gd name="connsiteX2651" fmla="*/ 1816840 w 8115305"/>
              <a:gd name="connsiteY2651" fmla="*/ 338553 h 3192694"/>
              <a:gd name="connsiteX2652" fmla="*/ 1807241 w 8115305"/>
              <a:gd name="connsiteY2652" fmla="*/ 332214 h 3192694"/>
              <a:gd name="connsiteX2653" fmla="*/ 1848525 w 8115305"/>
              <a:gd name="connsiteY2653" fmla="*/ 326239 h 3192694"/>
              <a:gd name="connsiteX2654" fmla="*/ 5499756 w 8115305"/>
              <a:gd name="connsiteY2654" fmla="*/ 325696 h 3192694"/>
              <a:gd name="connsiteX2655" fmla="*/ 5569107 w 8115305"/>
              <a:gd name="connsiteY2655" fmla="*/ 337466 h 3192694"/>
              <a:gd name="connsiteX2656" fmla="*/ 5540318 w 8115305"/>
              <a:gd name="connsiteY2656" fmla="*/ 349779 h 3192694"/>
              <a:gd name="connsiteX2657" fmla="*/ 5469516 w 8115305"/>
              <a:gd name="connsiteY2657" fmla="*/ 338009 h 3192694"/>
              <a:gd name="connsiteX2658" fmla="*/ 5499756 w 8115305"/>
              <a:gd name="connsiteY2658" fmla="*/ 325696 h 3192694"/>
              <a:gd name="connsiteX2659" fmla="*/ 1709632 w 8115305"/>
              <a:gd name="connsiteY2659" fmla="*/ 322799 h 3192694"/>
              <a:gd name="connsiteX2660" fmla="*/ 1718143 w 8115305"/>
              <a:gd name="connsiteY2660" fmla="*/ 327688 h 3192694"/>
              <a:gd name="connsiteX2661" fmla="*/ 1683738 w 8115305"/>
              <a:gd name="connsiteY2661" fmla="*/ 332575 h 3192694"/>
              <a:gd name="connsiteX2662" fmla="*/ 1677402 w 8115305"/>
              <a:gd name="connsiteY2662" fmla="*/ 327325 h 3192694"/>
              <a:gd name="connsiteX2663" fmla="*/ 1709632 w 8115305"/>
              <a:gd name="connsiteY2663" fmla="*/ 322799 h 3192694"/>
              <a:gd name="connsiteX2664" fmla="*/ 1570198 w 8115305"/>
              <a:gd name="connsiteY2664" fmla="*/ 322618 h 3192694"/>
              <a:gd name="connsiteX2665" fmla="*/ 1574544 w 8115305"/>
              <a:gd name="connsiteY2665" fmla="*/ 326239 h 3192694"/>
              <a:gd name="connsiteX2666" fmla="*/ 1550098 w 8115305"/>
              <a:gd name="connsiteY2666" fmla="*/ 329679 h 3192694"/>
              <a:gd name="connsiteX2667" fmla="*/ 1545389 w 8115305"/>
              <a:gd name="connsiteY2667" fmla="*/ 325876 h 3192694"/>
              <a:gd name="connsiteX2668" fmla="*/ 1570198 w 8115305"/>
              <a:gd name="connsiteY2668" fmla="*/ 322618 h 3192694"/>
              <a:gd name="connsiteX2669" fmla="*/ 5351817 w 8115305"/>
              <a:gd name="connsiteY2669" fmla="*/ 322617 h 3192694"/>
              <a:gd name="connsiteX2670" fmla="*/ 5421531 w 8115305"/>
              <a:gd name="connsiteY2670" fmla="*/ 335474 h 3192694"/>
              <a:gd name="connsiteX2671" fmla="*/ 5386945 w 8115305"/>
              <a:gd name="connsiteY2671" fmla="*/ 347968 h 3192694"/>
              <a:gd name="connsiteX2672" fmla="*/ 5315601 w 8115305"/>
              <a:gd name="connsiteY2672" fmla="*/ 335111 h 3192694"/>
              <a:gd name="connsiteX2673" fmla="*/ 5351817 w 8115305"/>
              <a:gd name="connsiteY2673" fmla="*/ 322617 h 3192694"/>
              <a:gd name="connsiteX2674" fmla="*/ 6512886 w 8115305"/>
              <a:gd name="connsiteY2674" fmla="*/ 320082 h 3192694"/>
              <a:gd name="connsiteX2675" fmla="*/ 6541676 w 8115305"/>
              <a:gd name="connsiteY2675" fmla="*/ 324066 h 3192694"/>
              <a:gd name="connsiteX2676" fmla="*/ 6536788 w 8115305"/>
              <a:gd name="connsiteY2676" fmla="*/ 328049 h 3192694"/>
              <a:gd name="connsiteX2677" fmla="*/ 6507996 w 8115305"/>
              <a:gd name="connsiteY2677" fmla="*/ 323884 h 3192694"/>
              <a:gd name="connsiteX2678" fmla="*/ 6512886 w 8115305"/>
              <a:gd name="connsiteY2678" fmla="*/ 320082 h 3192694"/>
              <a:gd name="connsiteX2679" fmla="*/ 4406953 w 8115305"/>
              <a:gd name="connsiteY2679" fmla="*/ 318635 h 3192694"/>
              <a:gd name="connsiteX2680" fmla="*/ 4348465 w 8115305"/>
              <a:gd name="connsiteY2680" fmla="*/ 330765 h 3192694"/>
              <a:gd name="connsiteX2681" fmla="*/ 4412386 w 8115305"/>
              <a:gd name="connsiteY2681" fmla="*/ 345071 h 3192694"/>
              <a:gd name="connsiteX2682" fmla="*/ 4468883 w 8115305"/>
              <a:gd name="connsiteY2682" fmla="*/ 333663 h 3192694"/>
              <a:gd name="connsiteX2683" fmla="*/ 4432667 w 8115305"/>
              <a:gd name="connsiteY2683" fmla="*/ 327507 h 3192694"/>
              <a:gd name="connsiteX2684" fmla="*/ 4406953 w 8115305"/>
              <a:gd name="connsiteY2684" fmla="*/ 318635 h 3192694"/>
              <a:gd name="connsiteX2685" fmla="*/ 5202790 w 8115305"/>
              <a:gd name="connsiteY2685" fmla="*/ 318092 h 3192694"/>
              <a:gd name="connsiteX2686" fmla="*/ 5275221 w 8115305"/>
              <a:gd name="connsiteY2686" fmla="*/ 331671 h 3192694"/>
              <a:gd name="connsiteX2687" fmla="*/ 5236652 w 8115305"/>
              <a:gd name="connsiteY2687" fmla="*/ 345072 h 3192694"/>
              <a:gd name="connsiteX2688" fmla="*/ 5161324 w 8115305"/>
              <a:gd name="connsiteY2688" fmla="*/ 331129 h 3192694"/>
              <a:gd name="connsiteX2689" fmla="*/ 5202790 w 8115305"/>
              <a:gd name="connsiteY2689" fmla="*/ 318092 h 3192694"/>
              <a:gd name="connsiteX2690" fmla="*/ 6359513 w 8115305"/>
              <a:gd name="connsiteY2690" fmla="*/ 316462 h 3192694"/>
              <a:gd name="connsiteX2691" fmla="*/ 6396090 w 8115305"/>
              <a:gd name="connsiteY2691" fmla="*/ 321532 h 3192694"/>
              <a:gd name="connsiteX2692" fmla="*/ 6387942 w 8115305"/>
              <a:gd name="connsiteY2692" fmla="*/ 326783 h 3192694"/>
              <a:gd name="connsiteX2693" fmla="*/ 6351726 w 8115305"/>
              <a:gd name="connsiteY2693" fmla="*/ 321350 h 3192694"/>
              <a:gd name="connsiteX2694" fmla="*/ 6359513 w 8115305"/>
              <a:gd name="connsiteY2694" fmla="*/ 316462 h 3192694"/>
              <a:gd name="connsiteX2695" fmla="*/ 4263359 w 8115305"/>
              <a:gd name="connsiteY2695" fmla="*/ 315737 h 3192694"/>
              <a:gd name="connsiteX2696" fmla="*/ 4216261 w 8115305"/>
              <a:gd name="connsiteY2696" fmla="*/ 327732 h 3192694"/>
              <a:gd name="connsiteX2697" fmla="*/ 4214830 w 8115305"/>
              <a:gd name="connsiteY2697" fmla="*/ 327326 h 3192694"/>
              <a:gd name="connsiteX2698" fmla="*/ 4215011 w 8115305"/>
              <a:gd name="connsiteY2698" fmla="*/ 328051 h 3192694"/>
              <a:gd name="connsiteX2699" fmla="*/ 4216261 w 8115305"/>
              <a:gd name="connsiteY2699" fmla="*/ 327732 h 3192694"/>
              <a:gd name="connsiteX2700" fmla="*/ 4263359 w 8115305"/>
              <a:gd name="connsiteY2700" fmla="*/ 341088 h 3192694"/>
              <a:gd name="connsiteX2701" fmla="*/ 4323296 w 8115305"/>
              <a:gd name="connsiteY2701" fmla="*/ 329136 h 3192694"/>
              <a:gd name="connsiteX2702" fmla="*/ 4263359 w 8115305"/>
              <a:gd name="connsiteY2702" fmla="*/ 315737 h 3192694"/>
              <a:gd name="connsiteX2703" fmla="*/ 5055030 w 8115305"/>
              <a:gd name="connsiteY2703" fmla="*/ 315736 h 3192694"/>
              <a:gd name="connsiteX2704" fmla="*/ 5130722 w 8115305"/>
              <a:gd name="connsiteY2704" fmla="*/ 330402 h 3192694"/>
              <a:gd name="connsiteX2705" fmla="*/ 5085815 w 8115305"/>
              <a:gd name="connsiteY2705" fmla="*/ 344347 h 3192694"/>
              <a:gd name="connsiteX2706" fmla="*/ 5009762 w 8115305"/>
              <a:gd name="connsiteY2706" fmla="*/ 329317 h 3192694"/>
              <a:gd name="connsiteX2707" fmla="*/ 5055030 w 8115305"/>
              <a:gd name="connsiteY2707" fmla="*/ 315736 h 3192694"/>
              <a:gd name="connsiteX2708" fmla="*/ 3467524 w 8115305"/>
              <a:gd name="connsiteY2708" fmla="*/ 314288 h 3192694"/>
              <a:gd name="connsiteX2709" fmla="*/ 3524020 w 8115305"/>
              <a:gd name="connsiteY2709" fmla="*/ 330042 h 3192694"/>
              <a:gd name="connsiteX2710" fmla="*/ 3447424 w 8115305"/>
              <a:gd name="connsiteY2710" fmla="*/ 346519 h 3192694"/>
              <a:gd name="connsiteX2711" fmla="*/ 3388574 w 8115305"/>
              <a:gd name="connsiteY2711" fmla="*/ 330223 h 3192694"/>
              <a:gd name="connsiteX2712" fmla="*/ 3467524 w 8115305"/>
              <a:gd name="connsiteY2712" fmla="*/ 314288 h 3192694"/>
              <a:gd name="connsiteX2713" fmla="*/ 4120489 w 8115305"/>
              <a:gd name="connsiteY2713" fmla="*/ 313382 h 3192694"/>
              <a:gd name="connsiteX2714" fmla="*/ 4068156 w 8115305"/>
              <a:gd name="connsiteY2714" fmla="*/ 324247 h 3192694"/>
              <a:gd name="connsiteX2715" fmla="*/ 4067432 w 8115305"/>
              <a:gd name="connsiteY2715" fmla="*/ 324247 h 3192694"/>
              <a:gd name="connsiteX2716" fmla="*/ 4111615 w 8115305"/>
              <a:gd name="connsiteY2716" fmla="*/ 334387 h 3192694"/>
              <a:gd name="connsiteX2717" fmla="*/ 4158153 w 8115305"/>
              <a:gd name="connsiteY2717" fmla="*/ 325878 h 3192694"/>
              <a:gd name="connsiteX2718" fmla="*/ 4120489 w 8115305"/>
              <a:gd name="connsiteY2718" fmla="*/ 313382 h 3192694"/>
              <a:gd name="connsiteX2719" fmla="*/ 6207044 w 8115305"/>
              <a:gd name="connsiteY2719" fmla="*/ 311753 h 3192694"/>
              <a:gd name="connsiteX2720" fmla="*/ 6249054 w 8115305"/>
              <a:gd name="connsiteY2720" fmla="*/ 318272 h 3192694"/>
              <a:gd name="connsiteX2721" fmla="*/ 6235836 w 8115305"/>
              <a:gd name="connsiteY2721" fmla="*/ 324246 h 3192694"/>
              <a:gd name="connsiteX2722" fmla="*/ 6194007 w 8115305"/>
              <a:gd name="connsiteY2722" fmla="*/ 317547 h 3192694"/>
              <a:gd name="connsiteX2723" fmla="*/ 6207044 w 8115305"/>
              <a:gd name="connsiteY2723" fmla="*/ 311753 h 3192694"/>
              <a:gd name="connsiteX2724" fmla="*/ 4909263 w 8115305"/>
              <a:gd name="connsiteY2724" fmla="*/ 311570 h 3192694"/>
              <a:gd name="connsiteX2725" fmla="*/ 4984228 w 8115305"/>
              <a:gd name="connsiteY2725" fmla="*/ 326239 h 3192694"/>
              <a:gd name="connsiteX2726" fmla="*/ 4936063 w 8115305"/>
              <a:gd name="connsiteY2726" fmla="*/ 340906 h 3192694"/>
              <a:gd name="connsiteX2727" fmla="*/ 4859105 w 8115305"/>
              <a:gd name="connsiteY2727" fmla="*/ 325332 h 3192694"/>
              <a:gd name="connsiteX2728" fmla="*/ 4909263 w 8115305"/>
              <a:gd name="connsiteY2728" fmla="*/ 311570 h 3192694"/>
              <a:gd name="connsiteX2729" fmla="*/ 3321754 w 8115305"/>
              <a:gd name="connsiteY2729" fmla="*/ 311390 h 3192694"/>
              <a:gd name="connsiteX2730" fmla="*/ 3373541 w 8115305"/>
              <a:gd name="connsiteY2730" fmla="*/ 326781 h 3192694"/>
              <a:gd name="connsiteX2731" fmla="*/ 3296221 w 8115305"/>
              <a:gd name="connsiteY2731" fmla="*/ 341992 h 3192694"/>
              <a:gd name="connsiteX2732" fmla="*/ 3244795 w 8115305"/>
              <a:gd name="connsiteY2732" fmla="*/ 326057 h 3192694"/>
              <a:gd name="connsiteX2733" fmla="*/ 3321754 w 8115305"/>
              <a:gd name="connsiteY2733" fmla="*/ 311390 h 3192694"/>
              <a:gd name="connsiteX2734" fmla="*/ 3979249 w 8115305"/>
              <a:gd name="connsiteY2734" fmla="*/ 310485 h 3192694"/>
              <a:gd name="connsiteX2735" fmla="*/ 3954440 w 8115305"/>
              <a:gd name="connsiteY2735" fmla="*/ 317186 h 3192694"/>
              <a:gd name="connsiteX2736" fmla="*/ 3928184 w 8115305"/>
              <a:gd name="connsiteY2736" fmla="*/ 320988 h 3192694"/>
              <a:gd name="connsiteX2737" fmla="*/ 3967660 w 8115305"/>
              <a:gd name="connsiteY2737" fmla="*/ 331672 h 3192694"/>
              <a:gd name="connsiteX2738" fmla="*/ 4025061 w 8115305"/>
              <a:gd name="connsiteY2738" fmla="*/ 322798 h 3192694"/>
              <a:gd name="connsiteX2739" fmla="*/ 3979429 w 8115305"/>
              <a:gd name="connsiteY2739" fmla="*/ 311209 h 3192694"/>
              <a:gd name="connsiteX2740" fmla="*/ 3181599 w 8115305"/>
              <a:gd name="connsiteY2740" fmla="*/ 309761 h 3192694"/>
              <a:gd name="connsiteX2741" fmla="*/ 3228862 w 8115305"/>
              <a:gd name="connsiteY2741" fmla="*/ 323884 h 3192694"/>
              <a:gd name="connsiteX2742" fmla="*/ 3152447 w 8115305"/>
              <a:gd name="connsiteY2742" fmla="*/ 338733 h 3192694"/>
              <a:gd name="connsiteX2743" fmla="*/ 3105547 w 8115305"/>
              <a:gd name="connsiteY2743" fmla="*/ 324247 h 3192694"/>
              <a:gd name="connsiteX2744" fmla="*/ 3181599 w 8115305"/>
              <a:gd name="connsiteY2744" fmla="*/ 309761 h 3192694"/>
              <a:gd name="connsiteX2745" fmla="*/ 6057112 w 8115305"/>
              <a:gd name="connsiteY2745" fmla="*/ 308313 h 3192694"/>
              <a:gd name="connsiteX2746" fmla="*/ 6104012 w 8115305"/>
              <a:gd name="connsiteY2746" fmla="*/ 315375 h 3192694"/>
              <a:gd name="connsiteX2747" fmla="*/ 6091338 w 8115305"/>
              <a:gd name="connsiteY2747" fmla="*/ 322980 h 3192694"/>
              <a:gd name="connsiteX2748" fmla="*/ 6042084 w 8115305"/>
              <a:gd name="connsiteY2748" fmla="*/ 315737 h 3192694"/>
              <a:gd name="connsiteX2749" fmla="*/ 6057112 w 8115305"/>
              <a:gd name="connsiteY2749" fmla="*/ 308313 h 3192694"/>
              <a:gd name="connsiteX2750" fmla="*/ 4763133 w 8115305"/>
              <a:gd name="connsiteY2750" fmla="*/ 307588 h 3192694"/>
              <a:gd name="connsiteX2751" fmla="*/ 4841539 w 8115305"/>
              <a:gd name="connsiteY2751" fmla="*/ 322979 h 3192694"/>
              <a:gd name="connsiteX2752" fmla="*/ 4787216 w 8115305"/>
              <a:gd name="connsiteY2752" fmla="*/ 338553 h 3192694"/>
              <a:gd name="connsiteX2753" fmla="*/ 4708810 w 8115305"/>
              <a:gd name="connsiteY2753" fmla="*/ 322618 h 3192694"/>
              <a:gd name="connsiteX2754" fmla="*/ 4763133 w 8115305"/>
              <a:gd name="connsiteY2754" fmla="*/ 307588 h 3192694"/>
              <a:gd name="connsiteX2755" fmla="*/ 3043257 w 8115305"/>
              <a:gd name="connsiteY2755" fmla="*/ 307227 h 3192694"/>
              <a:gd name="connsiteX2756" fmla="*/ 3084725 w 8115305"/>
              <a:gd name="connsiteY2756" fmla="*/ 320264 h 3192694"/>
              <a:gd name="connsiteX2757" fmla="*/ 3012294 w 8115305"/>
              <a:gd name="connsiteY2757" fmla="*/ 334027 h 3192694"/>
              <a:gd name="connsiteX2758" fmla="*/ 2970826 w 8115305"/>
              <a:gd name="connsiteY2758" fmla="*/ 320626 h 3192694"/>
              <a:gd name="connsiteX2759" fmla="*/ 3043257 w 8115305"/>
              <a:gd name="connsiteY2759" fmla="*/ 307227 h 3192694"/>
              <a:gd name="connsiteX2760" fmla="*/ 2904372 w 8115305"/>
              <a:gd name="connsiteY2760" fmla="*/ 305415 h 3192694"/>
              <a:gd name="connsiteX2761" fmla="*/ 2942216 w 8115305"/>
              <a:gd name="connsiteY2761" fmla="*/ 317728 h 3192694"/>
              <a:gd name="connsiteX2762" fmla="*/ 2869804 w 8115305"/>
              <a:gd name="connsiteY2762" fmla="*/ 330946 h 3192694"/>
              <a:gd name="connsiteX2763" fmla="*/ 2831961 w 8115305"/>
              <a:gd name="connsiteY2763" fmla="*/ 318270 h 3192694"/>
              <a:gd name="connsiteX2764" fmla="*/ 2904372 w 8115305"/>
              <a:gd name="connsiteY2764" fmla="*/ 305415 h 3192694"/>
              <a:gd name="connsiteX2765" fmla="*/ 5900301 w 8115305"/>
              <a:gd name="connsiteY2765" fmla="*/ 303786 h 3192694"/>
              <a:gd name="connsiteX2766" fmla="*/ 5954624 w 8115305"/>
              <a:gd name="connsiteY2766" fmla="*/ 312297 h 3192694"/>
              <a:gd name="connsiteX2767" fmla="*/ 5936516 w 8115305"/>
              <a:gd name="connsiteY2767" fmla="*/ 320445 h 3192694"/>
              <a:gd name="connsiteX2768" fmla="*/ 5882193 w 8115305"/>
              <a:gd name="connsiteY2768" fmla="*/ 311753 h 3192694"/>
              <a:gd name="connsiteX2769" fmla="*/ 5900301 w 8115305"/>
              <a:gd name="connsiteY2769" fmla="*/ 303786 h 3192694"/>
              <a:gd name="connsiteX2770" fmla="*/ 4615735 w 8115305"/>
              <a:gd name="connsiteY2770" fmla="*/ 303785 h 3192694"/>
              <a:gd name="connsiteX2771" fmla="*/ 4691970 w 8115305"/>
              <a:gd name="connsiteY2771" fmla="*/ 319720 h 3192694"/>
              <a:gd name="connsiteX2772" fmla="*/ 4631852 w 8115305"/>
              <a:gd name="connsiteY2772" fmla="*/ 335292 h 3192694"/>
              <a:gd name="connsiteX2773" fmla="*/ 4556885 w 8115305"/>
              <a:gd name="connsiteY2773" fmla="*/ 318996 h 3192694"/>
              <a:gd name="connsiteX2774" fmla="*/ 4615735 w 8115305"/>
              <a:gd name="connsiteY2774" fmla="*/ 303785 h 3192694"/>
              <a:gd name="connsiteX2775" fmla="*/ 2768220 w 8115305"/>
              <a:gd name="connsiteY2775" fmla="*/ 302518 h 3192694"/>
              <a:gd name="connsiteX2776" fmla="*/ 2799729 w 8115305"/>
              <a:gd name="connsiteY2776" fmla="*/ 314468 h 3192694"/>
              <a:gd name="connsiteX2777" fmla="*/ 2731646 w 8115305"/>
              <a:gd name="connsiteY2777" fmla="*/ 326240 h 3192694"/>
              <a:gd name="connsiteX2778" fmla="*/ 2698687 w 8115305"/>
              <a:gd name="connsiteY2778" fmla="*/ 314288 h 3192694"/>
              <a:gd name="connsiteX2779" fmla="*/ 2768220 w 8115305"/>
              <a:gd name="connsiteY2779" fmla="*/ 302518 h 3192694"/>
              <a:gd name="connsiteX2780" fmla="*/ 2621909 w 8115305"/>
              <a:gd name="connsiteY2780" fmla="*/ 301430 h 3192694"/>
              <a:gd name="connsiteX2781" fmla="*/ 2652150 w 8115305"/>
              <a:gd name="connsiteY2781" fmla="*/ 311934 h 3192694"/>
              <a:gd name="connsiteX2782" fmla="*/ 2588227 w 8115305"/>
              <a:gd name="connsiteY2782" fmla="*/ 322980 h 3192694"/>
              <a:gd name="connsiteX2783" fmla="*/ 2560163 w 8115305"/>
              <a:gd name="connsiteY2783" fmla="*/ 311934 h 3192694"/>
              <a:gd name="connsiteX2784" fmla="*/ 2621909 w 8115305"/>
              <a:gd name="connsiteY2784" fmla="*/ 301430 h 3192694"/>
              <a:gd name="connsiteX2785" fmla="*/ 5752904 w 8115305"/>
              <a:gd name="connsiteY2785" fmla="*/ 300527 h 3192694"/>
              <a:gd name="connsiteX2786" fmla="*/ 5811210 w 8115305"/>
              <a:gd name="connsiteY2786" fmla="*/ 309580 h 3192694"/>
              <a:gd name="connsiteX2787" fmla="*/ 5790748 w 8115305"/>
              <a:gd name="connsiteY2787" fmla="*/ 319177 h 3192694"/>
              <a:gd name="connsiteX2788" fmla="*/ 5732080 w 8115305"/>
              <a:gd name="connsiteY2788" fmla="*/ 309943 h 3192694"/>
              <a:gd name="connsiteX2789" fmla="*/ 5752904 w 8115305"/>
              <a:gd name="connsiteY2789" fmla="*/ 300527 h 3192694"/>
              <a:gd name="connsiteX2790" fmla="*/ 2488999 w 8115305"/>
              <a:gd name="connsiteY2790" fmla="*/ 298897 h 3192694"/>
              <a:gd name="connsiteX2791" fmla="*/ 2511453 w 8115305"/>
              <a:gd name="connsiteY2791" fmla="*/ 308676 h 3192694"/>
              <a:gd name="connsiteX2792" fmla="*/ 2452242 w 8115305"/>
              <a:gd name="connsiteY2792" fmla="*/ 318273 h 3192694"/>
              <a:gd name="connsiteX2793" fmla="*/ 2428339 w 8115305"/>
              <a:gd name="connsiteY2793" fmla="*/ 308676 h 3192694"/>
              <a:gd name="connsiteX2794" fmla="*/ 2488999 w 8115305"/>
              <a:gd name="connsiteY2794" fmla="*/ 298897 h 3192694"/>
              <a:gd name="connsiteX2795" fmla="*/ 2353373 w 8115305"/>
              <a:gd name="connsiteY2795" fmla="*/ 297265 h 3192694"/>
              <a:gd name="connsiteX2796" fmla="*/ 2371483 w 8115305"/>
              <a:gd name="connsiteY2796" fmla="*/ 306681 h 3192694"/>
              <a:gd name="connsiteX2797" fmla="*/ 2314079 w 8115305"/>
              <a:gd name="connsiteY2797" fmla="*/ 315372 h 3192694"/>
              <a:gd name="connsiteX2798" fmla="*/ 2295971 w 8115305"/>
              <a:gd name="connsiteY2798" fmla="*/ 305415 h 3192694"/>
              <a:gd name="connsiteX2799" fmla="*/ 2353373 w 8115305"/>
              <a:gd name="connsiteY2799" fmla="*/ 297265 h 3192694"/>
              <a:gd name="connsiteX2800" fmla="*/ 5605142 w 8115305"/>
              <a:gd name="connsiteY2800" fmla="*/ 296180 h 3192694"/>
              <a:gd name="connsiteX2801" fmla="*/ 5667072 w 8115305"/>
              <a:gd name="connsiteY2801" fmla="*/ 306140 h 3192694"/>
              <a:gd name="connsiteX2802" fmla="*/ 5643170 w 8115305"/>
              <a:gd name="connsiteY2802" fmla="*/ 316461 h 3192694"/>
              <a:gd name="connsiteX2803" fmla="*/ 5579067 w 8115305"/>
              <a:gd name="connsiteY2803" fmla="*/ 305959 h 3192694"/>
              <a:gd name="connsiteX2804" fmla="*/ 5605142 w 8115305"/>
              <a:gd name="connsiteY2804" fmla="*/ 296180 h 3192694"/>
              <a:gd name="connsiteX2805" fmla="*/ 2215753 w 8115305"/>
              <a:gd name="connsiteY2805" fmla="*/ 295999 h 3192694"/>
              <a:gd name="connsiteX2806" fmla="*/ 2231147 w 8115305"/>
              <a:gd name="connsiteY2806" fmla="*/ 304147 h 3192694"/>
              <a:gd name="connsiteX2807" fmla="*/ 2176822 w 8115305"/>
              <a:gd name="connsiteY2807" fmla="*/ 311934 h 3192694"/>
              <a:gd name="connsiteX2808" fmla="*/ 2162519 w 8115305"/>
              <a:gd name="connsiteY2808" fmla="*/ 303603 h 3192694"/>
              <a:gd name="connsiteX2809" fmla="*/ 2215753 w 8115305"/>
              <a:gd name="connsiteY2809" fmla="*/ 295999 h 3192694"/>
              <a:gd name="connsiteX2810" fmla="*/ 2080307 w 8115305"/>
              <a:gd name="connsiteY2810" fmla="*/ 294370 h 3192694"/>
              <a:gd name="connsiteX2811" fmla="*/ 2095158 w 8115305"/>
              <a:gd name="connsiteY2811" fmla="*/ 300708 h 3192694"/>
              <a:gd name="connsiteX2812" fmla="*/ 2049524 w 8115305"/>
              <a:gd name="connsiteY2812" fmla="*/ 308132 h 3192694"/>
              <a:gd name="connsiteX2813" fmla="*/ 2034495 w 8115305"/>
              <a:gd name="connsiteY2813" fmla="*/ 301252 h 3192694"/>
              <a:gd name="connsiteX2814" fmla="*/ 2080307 w 8115305"/>
              <a:gd name="connsiteY2814" fmla="*/ 294370 h 3192694"/>
              <a:gd name="connsiteX2815" fmla="*/ 5460463 w 8115305"/>
              <a:gd name="connsiteY2815" fmla="*/ 293463 h 3192694"/>
              <a:gd name="connsiteX2816" fmla="*/ 5524020 w 8115305"/>
              <a:gd name="connsiteY2816" fmla="*/ 303603 h 3192694"/>
              <a:gd name="connsiteX2817" fmla="*/ 5495048 w 8115305"/>
              <a:gd name="connsiteY2817" fmla="*/ 314649 h 3192694"/>
              <a:gd name="connsiteX2818" fmla="*/ 5431852 w 8115305"/>
              <a:gd name="connsiteY2818" fmla="*/ 303784 h 3192694"/>
              <a:gd name="connsiteX2819" fmla="*/ 5460463 w 8115305"/>
              <a:gd name="connsiteY2819" fmla="*/ 293463 h 3192694"/>
              <a:gd name="connsiteX2820" fmla="*/ 1943951 w 8115305"/>
              <a:gd name="connsiteY2820" fmla="*/ 292377 h 3192694"/>
              <a:gd name="connsiteX2821" fmla="*/ 1954999 w 8115305"/>
              <a:gd name="connsiteY2821" fmla="*/ 298172 h 3192694"/>
              <a:gd name="connsiteX2822" fmla="*/ 1915704 w 8115305"/>
              <a:gd name="connsiteY2822" fmla="*/ 303966 h 3192694"/>
              <a:gd name="connsiteX2823" fmla="*/ 1905022 w 8115305"/>
              <a:gd name="connsiteY2823" fmla="*/ 298172 h 3192694"/>
              <a:gd name="connsiteX2824" fmla="*/ 1943951 w 8115305"/>
              <a:gd name="connsiteY2824" fmla="*/ 292377 h 3192694"/>
              <a:gd name="connsiteX2825" fmla="*/ 5315962 w 8115305"/>
              <a:gd name="connsiteY2825" fmla="*/ 290205 h 3192694"/>
              <a:gd name="connsiteX2826" fmla="*/ 5384230 w 8115305"/>
              <a:gd name="connsiteY2826" fmla="*/ 301432 h 3192694"/>
              <a:gd name="connsiteX2827" fmla="*/ 5351636 w 8115305"/>
              <a:gd name="connsiteY2827" fmla="*/ 313202 h 3192694"/>
              <a:gd name="connsiteX2828" fmla="*/ 5283912 w 8115305"/>
              <a:gd name="connsiteY2828" fmla="*/ 301432 h 3192694"/>
              <a:gd name="connsiteX2829" fmla="*/ 5315962 w 8115305"/>
              <a:gd name="connsiteY2829" fmla="*/ 290205 h 3192694"/>
              <a:gd name="connsiteX2830" fmla="*/ 1806874 w 8115305"/>
              <a:gd name="connsiteY2830" fmla="*/ 290204 h 3192694"/>
              <a:gd name="connsiteX2831" fmla="*/ 1813756 w 8115305"/>
              <a:gd name="connsiteY2831" fmla="*/ 294731 h 3192694"/>
              <a:gd name="connsiteX2832" fmla="*/ 1781161 w 8115305"/>
              <a:gd name="connsiteY2832" fmla="*/ 299259 h 3192694"/>
              <a:gd name="connsiteX2833" fmla="*/ 1774463 w 8115305"/>
              <a:gd name="connsiteY2833" fmla="*/ 294731 h 3192694"/>
              <a:gd name="connsiteX2834" fmla="*/ 1806874 w 8115305"/>
              <a:gd name="connsiteY2834" fmla="*/ 290204 h 3192694"/>
              <a:gd name="connsiteX2835" fmla="*/ 1669608 w 8115305"/>
              <a:gd name="connsiteY2835" fmla="*/ 289119 h 3192694"/>
              <a:gd name="connsiteX2836" fmla="*/ 1675946 w 8115305"/>
              <a:gd name="connsiteY2836" fmla="*/ 292196 h 3192694"/>
              <a:gd name="connsiteX2837" fmla="*/ 1653131 w 8115305"/>
              <a:gd name="connsiteY2837" fmla="*/ 295818 h 3192694"/>
              <a:gd name="connsiteX2838" fmla="*/ 1646613 w 8115305"/>
              <a:gd name="connsiteY2838" fmla="*/ 292379 h 3192694"/>
              <a:gd name="connsiteX2839" fmla="*/ 1669608 w 8115305"/>
              <a:gd name="connsiteY2839" fmla="*/ 289119 h 3192694"/>
              <a:gd name="connsiteX2840" fmla="*/ 6437921 w 8115305"/>
              <a:gd name="connsiteY2840" fmla="*/ 288032 h 3192694"/>
              <a:gd name="connsiteX2841" fmla="*/ 6462909 w 8115305"/>
              <a:gd name="connsiteY2841" fmla="*/ 291292 h 3192694"/>
              <a:gd name="connsiteX2842" fmla="*/ 6456751 w 8115305"/>
              <a:gd name="connsiteY2842" fmla="*/ 294733 h 3192694"/>
              <a:gd name="connsiteX2843" fmla="*/ 6433573 w 8115305"/>
              <a:gd name="connsiteY2843" fmla="*/ 291653 h 3192694"/>
              <a:gd name="connsiteX2844" fmla="*/ 6437921 w 8115305"/>
              <a:gd name="connsiteY2844" fmla="*/ 288032 h 3192694"/>
              <a:gd name="connsiteX2845" fmla="*/ 5172549 w 8115305"/>
              <a:gd name="connsiteY2845" fmla="*/ 286039 h 3192694"/>
              <a:gd name="connsiteX2846" fmla="*/ 5243168 w 8115305"/>
              <a:gd name="connsiteY2846" fmla="*/ 298172 h 3192694"/>
              <a:gd name="connsiteX2847" fmla="*/ 5204780 w 8115305"/>
              <a:gd name="connsiteY2847" fmla="*/ 310666 h 3192694"/>
              <a:gd name="connsiteX2848" fmla="*/ 5134522 w 8115305"/>
              <a:gd name="connsiteY2848" fmla="*/ 297811 h 3192694"/>
              <a:gd name="connsiteX2849" fmla="*/ 5172549 w 8115305"/>
              <a:gd name="connsiteY2849" fmla="*/ 286039 h 3192694"/>
              <a:gd name="connsiteX2850" fmla="*/ 6286721 w 8115305"/>
              <a:gd name="connsiteY2850" fmla="*/ 284591 h 3192694"/>
              <a:gd name="connsiteX2851" fmla="*/ 6318771 w 8115305"/>
              <a:gd name="connsiteY2851" fmla="*/ 290023 h 3192694"/>
              <a:gd name="connsiteX2852" fmla="*/ 6310079 w 8115305"/>
              <a:gd name="connsiteY2852" fmla="*/ 294551 h 3192694"/>
              <a:gd name="connsiteX2853" fmla="*/ 6277847 w 8115305"/>
              <a:gd name="connsiteY2853" fmla="*/ 289842 h 3192694"/>
              <a:gd name="connsiteX2854" fmla="*/ 6286721 w 8115305"/>
              <a:gd name="connsiteY2854" fmla="*/ 284591 h 3192694"/>
              <a:gd name="connsiteX2855" fmla="*/ 3634658 w 8115305"/>
              <a:gd name="connsiteY2855" fmla="*/ 284410 h 3192694"/>
              <a:gd name="connsiteX2856" fmla="*/ 3692421 w 8115305"/>
              <a:gd name="connsiteY2856" fmla="*/ 299440 h 3192694"/>
              <a:gd name="connsiteX2857" fmla="*/ 3617999 w 8115305"/>
              <a:gd name="connsiteY2857" fmla="*/ 314651 h 3192694"/>
              <a:gd name="connsiteX2858" fmla="*/ 3560415 w 8115305"/>
              <a:gd name="connsiteY2858" fmla="*/ 299077 h 3192694"/>
              <a:gd name="connsiteX2859" fmla="*/ 3634658 w 8115305"/>
              <a:gd name="connsiteY2859" fmla="*/ 284410 h 3192694"/>
              <a:gd name="connsiteX2860" fmla="*/ 5025333 w 8115305"/>
              <a:gd name="connsiteY2860" fmla="*/ 282781 h 3192694"/>
              <a:gd name="connsiteX2861" fmla="*/ 5096678 w 8115305"/>
              <a:gd name="connsiteY2861" fmla="*/ 295275 h 3192694"/>
              <a:gd name="connsiteX2862" fmla="*/ 5058109 w 8115305"/>
              <a:gd name="connsiteY2862" fmla="*/ 308132 h 3192694"/>
              <a:gd name="connsiteX2863" fmla="*/ 4985679 w 8115305"/>
              <a:gd name="connsiteY2863" fmla="*/ 295275 h 3192694"/>
              <a:gd name="connsiteX2864" fmla="*/ 5025333 w 8115305"/>
              <a:gd name="connsiteY2864" fmla="*/ 282781 h 3192694"/>
              <a:gd name="connsiteX2865" fmla="*/ 3499936 w 8115305"/>
              <a:gd name="connsiteY2865" fmla="*/ 282600 h 3192694"/>
              <a:gd name="connsiteX2866" fmla="*/ 3552267 w 8115305"/>
              <a:gd name="connsiteY2866" fmla="*/ 297267 h 3192694"/>
              <a:gd name="connsiteX2867" fmla="*/ 3478750 w 8115305"/>
              <a:gd name="connsiteY2867" fmla="*/ 311934 h 3192694"/>
              <a:gd name="connsiteX2868" fmla="*/ 3424425 w 8115305"/>
              <a:gd name="connsiteY2868" fmla="*/ 296723 h 3192694"/>
              <a:gd name="connsiteX2869" fmla="*/ 3499936 w 8115305"/>
              <a:gd name="connsiteY2869" fmla="*/ 282600 h 3192694"/>
              <a:gd name="connsiteX2870" fmla="*/ 6138418 w 8115305"/>
              <a:gd name="connsiteY2870" fmla="*/ 280064 h 3192694"/>
              <a:gd name="connsiteX2871" fmla="*/ 6176624 w 8115305"/>
              <a:gd name="connsiteY2871" fmla="*/ 285678 h 3192694"/>
              <a:gd name="connsiteX2872" fmla="*/ 6166303 w 8115305"/>
              <a:gd name="connsiteY2872" fmla="*/ 291473 h 3192694"/>
              <a:gd name="connsiteX2873" fmla="*/ 6126105 w 8115305"/>
              <a:gd name="connsiteY2873" fmla="*/ 285498 h 3192694"/>
              <a:gd name="connsiteX2874" fmla="*/ 6138418 w 8115305"/>
              <a:gd name="connsiteY2874" fmla="*/ 280064 h 3192694"/>
              <a:gd name="connsiteX2875" fmla="*/ 3361049 w 8115305"/>
              <a:gd name="connsiteY2875" fmla="*/ 280064 h 3192694"/>
              <a:gd name="connsiteX2876" fmla="*/ 3411751 w 8115305"/>
              <a:gd name="connsiteY2876" fmla="*/ 293463 h 3192694"/>
              <a:gd name="connsiteX2877" fmla="*/ 3339319 w 8115305"/>
              <a:gd name="connsiteY2877" fmla="*/ 307588 h 3192694"/>
              <a:gd name="connsiteX2878" fmla="*/ 3289885 w 8115305"/>
              <a:gd name="connsiteY2878" fmla="*/ 294006 h 3192694"/>
              <a:gd name="connsiteX2879" fmla="*/ 3361049 w 8115305"/>
              <a:gd name="connsiteY2879" fmla="*/ 280064 h 3192694"/>
              <a:gd name="connsiteX2880" fmla="*/ 4887715 w 8115305"/>
              <a:gd name="connsiteY2880" fmla="*/ 279340 h 3192694"/>
              <a:gd name="connsiteX2881" fmla="*/ 4958154 w 8115305"/>
              <a:gd name="connsiteY2881" fmla="*/ 292741 h 3192694"/>
              <a:gd name="connsiteX2882" fmla="*/ 4912522 w 8115305"/>
              <a:gd name="connsiteY2882" fmla="*/ 306140 h 3192694"/>
              <a:gd name="connsiteX2883" fmla="*/ 4840091 w 8115305"/>
              <a:gd name="connsiteY2883" fmla="*/ 292016 h 3192694"/>
              <a:gd name="connsiteX2884" fmla="*/ 4887715 w 8115305"/>
              <a:gd name="connsiteY2884" fmla="*/ 279340 h 3192694"/>
              <a:gd name="connsiteX2885" fmla="*/ 4128457 w 8115305"/>
              <a:gd name="connsiteY2885" fmla="*/ 278798 h 3192694"/>
              <a:gd name="connsiteX2886" fmla="*/ 4071597 w 8115305"/>
              <a:gd name="connsiteY2886" fmla="*/ 291472 h 3192694"/>
              <a:gd name="connsiteX2887" fmla="*/ 4123928 w 8115305"/>
              <a:gd name="connsiteY2887" fmla="*/ 304873 h 3192694"/>
              <a:gd name="connsiteX2888" fmla="*/ 4182780 w 8115305"/>
              <a:gd name="connsiteY2888" fmla="*/ 294189 h 3192694"/>
              <a:gd name="connsiteX2889" fmla="*/ 4128457 w 8115305"/>
              <a:gd name="connsiteY2889" fmla="*/ 278798 h 3192694"/>
              <a:gd name="connsiteX2890" fmla="*/ 3227956 w 8115305"/>
              <a:gd name="connsiteY2890" fmla="*/ 278252 h 3192694"/>
              <a:gd name="connsiteX2891" fmla="*/ 3272502 w 8115305"/>
              <a:gd name="connsiteY2891" fmla="*/ 291470 h 3192694"/>
              <a:gd name="connsiteX2892" fmla="*/ 3200071 w 8115305"/>
              <a:gd name="connsiteY2892" fmla="*/ 304871 h 3192694"/>
              <a:gd name="connsiteX2893" fmla="*/ 3155888 w 8115305"/>
              <a:gd name="connsiteY2893" fmla="*/ 291109 h 3192694"/>
              <a:gd name="connsiteX2894" fmla="*/ 3227956 w 8115305"/>
              <a:gd name="connsiteY2894" fmla="*/ 278252 h 3192694"/>
              <a:gd name="connsiteX2895" fmla="*/ 5992831 w 8115305"/>
              <a:gd name="connsiteY2895" fmla="*/ 276806 h 3192694"/>
              <a:gd name="connsiteX2896" fmla="*/ 6039004 w 8115305"/>
              <a:gd name="connsiteY2896" fmla="*/ 283686 h 3192694"/>
              <a:gd name="connsiteX2897" fmla="*/ 6023613 w 8115305"/>
              <a:gd name="connsiteY2897" fmla="*/ 290024 h 3192694"/>
              <a:gd name="connsiteX2898" fmla="*/ 5979250 w 8115305"/>
              <a:gd name="connsiteY2898" fmla="*/ 283325 h 3192694"/>
              <a:gd name="connsiteX2899" fmla="*/ 5992831 w 8115305"/>
              <a:gd name="connsiteY2899" fmla="*/ 276806 h 3192694"/>
              <a:gd name="connsiteX2900" fmla="*/ 4746655 w 8115305"/>
              <a:gd name="connsiteY2900" fmla="*/ 276623 h 3192694"/>
              <a:gd name="connsiteX2901" fmla="*/ 4819086 w 8115305"/>
              <a:gd name="connsiteY2901" fmla="*/ 290024 h 3192694"/>
              <a:gd name="connsiteX2902" fmla="*/ 4771101 w 8115305"/>
              <a:gd name="connsiteY2902" fmla="*/ 304148 h 3192694"/>
              <a:gd name="connsiteX2903" fmla="*/ 4698670 w 8115305"/>
              <a:gd name="connsiteY2903" fmla="*/ 290386 h 3192694"/>
              <a:gd name="connsiteX2904" fmla="*/ 4746655 w 8115305"/>
              <a:gd name="connsiteY2904" fmla="*/ 276623 h 3192694"/>
              <a:gd name="connsiteX2905" fmla="*/ 3990838 w 8115305"/>
              <a:gd name="connsiteY2905" fmla="*/ 275900 h 3192694"/>
              <a:gd name="connsiteX2906" fmla="*/ 3930720 w 8115305"/>
              <a:gd name="connsiteY2906" fmla="*/ 288755 h 3192694"/>
              <a:gd name="connsiteX2907" fmla="*/ 3983412 w 8115305"/>
              <a:gd name="connsiteY2907" fmla="*/ 301069 h 3192694"/>
              <a:gd name="connsiteX2908" fmla="*/ 4042625 w 8115305"/>
              <a:gd name="connsiteY2908" fmla="*/ 290023 h 3192694"/>
              <a:gd name="connsiteX2909" fmla="*/ 3990838 w 8115305"/>
              <a:gd name="connsiteY2909" fmla="*/ 275900 h 3192694"/>
              <a:gd name="connsiteX2910" fmla="*/ 3087261 w 8115305"/>
              <a:gd name="connsiteY2910" fmla="*/ 275899 h 3192694"/>
              <a:gd name="connsiteX2911" fmla="*/ 3129088 w 8115305"/>
              <a:gd name="connsiteY2911" fmla="*/ 287669 h 3192694"/>
              <a:gd name="connsiteX2912" fmla="*/ 3061186 w 8115305"/>
              <a:gd name="connsiteY2912" fmla="*/ 300526 h 3192694"/>
              <a:gd name="connsiteX2913" fmla="*/ 3019900 w 8115305"/>
              <a:gd name="connsiteY2913" fmla="*/ 288212 h 3192694"/>
              <a:gd name="connsiteX2914" fmla="*/ 3087261 w 8115305"/>
              <a:gd name="connsiteY2914" fmla="*/ 275899 h 3192694"/>
              <a:gd name="connsiteX2915" fmla="*/ 2955979 w 8115305"/>
              <a:gd name="connsiteY2915" fmla="*/ 274453 h 3192694"/>
              <a:gd name="connsiteX2916" fmla="*/ 2989658 w 8115305"/>
              <a:gd name="connsiteY2916" fmla="*/ 285859 h 3192694"/>
              <a:gd name="connsiteX2917" fmla="*/ 2923385 w 8115305"/>
              <a:gd name="connsiteY2917" fmla="*/ 297268 h 3192694"/>
              <a:gd name="connsiteX2918" fmla="*/ 2889162 w 8115305"/>
              <a:gd name="connsiteY2918" fmla="*/ 285317 h 3192694"/>
              <a:gd name="connsiteX2919" fmla="*/ 2955979 w 8115305"/>
              <a:gd name="connsiteY2919" fmla="*/ 274453 h 3192694"/>
              <a:gd name="connsiteX2920" fmla="*/ 5849055 w 8115305"/>
              <a:gd name="connsiteY2920" fmla="*/ 272821 h 3192694"/>
              <a:gd name="connsiteX2921" fmla="*/ 5897947 w 8115305"/>
              <a:gd name="connsiteY2921" fmla="*/ 280245 h 3192694"/>
              <a:gd name="connsiteX2922" fmla="*/ 5879839 w 8115305"/>
              <a:gd name="connsiteY2922" fmla="*/ 287851 h 3192694"/>
              <a:gd name="connsiteX2923" fmla="*/ 5830947 w 8115305"/>
              <a:gd name="connsiteY2923" fmla="*/ 280245 h 3192694"/>
              <a:gd name="connsiteX2924" fmla="*/ 5849055 w 8115305"/>
              <a:gd name="connsiteY2924" fmla="*/ 272821 h 3192694"/>
              <a:gd name="connsiteX2925" fmla="*/ 4609398 w 8115305"/>
              <a:gd name="connsiteY2925" fmla="*/ 272821 h 3192694"/>
              <a:gd name="connsiteX2926" fmla="*/ 4681829 w 8115305"/>
              <a:gd name="connsiteY2926" fmla="*/ 286583 h 3192694"/>
              <a:gd name="connsiteX2927" fmla="*/ 4627506 w 8115305"/>
              <a:gd name="connsiteY2927" fmla="*/ 301431 h 3192694"/>
              <a:gd name="connsiteX2928" fmla="*/ 4555075 w 8115305"/>
              <a:gd name="connsiteY2928" fmla="*/ 287127 h 3192694"/>
              <a:gd name="connsiteX2929" fmla="*/ 4609398 w 8115305"/>
              <a:gd name="connsiteY2929" fmla="*/ 272821 h 3192694"/>
              <a:gd name="connsiteX2930" fmla="*/ 2820373 w 8115305"/>
              <a:gd name="connsiteY2930" fmla="*/ 271915 h 3192694"/>
              <a:gd name="connsiteX2931" fmla="*/ 2854775 w 8115305"/>
              <a:gd name="connsiteY2931" fmla="*/ 282237 h 3192694"/>
              <a:gd name="connsiteX2932" fmla="*/ 2790676 w 8115305"/>
              <a:gd name="connsiteY2932" fmla="*/ 293283 h 3192694"/>
              <a:gd name="connsiteX2933" fmla="*/ 2758443 w 8115305"/>
              <a:gd name="connsiteY2933" fmla="*/ 282418 h 3192694"/>
              <a:gd name="connsiteX2934" fmla="*/ 2820373 w 8115305"/>
              <a:gd name="connsiteY2934" fmla="*/ 271915 h 3192694"/>
              <a:gd name="connsiteX2935" fmla="*/ 2690539 w 8115305"/>
              <a:gd name="connsiteY2935" fmla="*/ 270467 h 3192694"/>
              <a:gd name="connsiteX2936" fmla="*/ 2716432 w 8115305"/>
              <a:gd name="connsiteY2936" fmla="*/ 280425 h 3192694"/>
              <a:gd name="connsiteX2937" fmla="*/ 2657039 w 8115305"/>
              <a:gd name="connsiteY2937" fmla="*/ 290204 h 3192694"/>
              <a:gd name="connsiteX2938" fmla="*/ 2628971 w 8115305"/>
              <a:gd name="connsiteY2938" fmla="*/ 280064 h 3192694"/>
              <a:gd name="connsiteX2939" fmla="*/ 2690539 w 8115305"/>
              <a:gd name="connsiteY2939" fmla="*/ 270467 h 3192694"/>
              <a:gd name="connsiteX2940" fmla="*/ 4472143 w 8115305"/>
              <a:gd name="connsiteY2940" fmla="*/ 270285 h 3192694"/>
              <a:gd name="connsiteX2941" fmla="*/ 4543306 w 8115305"/>
              <a:gd name="connsiteY2941" fmla="*/ 284952 h 3192694"/>
              <a:gd name="connsiteX2942" fmla="*/ 4483732 w 8115305"/>
              <a:gd name="connsiteY2942" fmla="*/ 299438 h 3192694"/>
              <a:gd name="connsiteX2943" fmla="*/ 4413654 w 8115305"/>
              <a:gd name="connsiteY2943" fmla="*/ 284047 h 3192694"/>
              <a:gd name="connsiteX2944" fmla="*/ 4472143 w 8115305"/>
              <a:gd name="connsiteY2944" fmla="*/ 270285 h 3192694"/>
              <a:gd name="connsiteX2945" fmla="*/ 5706368 w 8115305"/>
              <a:gd name="connsiteY2945" fmla="*/ 269743 h 3192694"/>
              <a:gd name="connsiteX2946" fmla="*/ 5760691 w 8115305"/>
              <a:gd name="connsiteY2946" fmla="*/ 278252 h 3192694"/>
              <a:gd name="connsiteX2947" fmla="*/ 5739142 w 8115305"/>
              <a:gd name="connsiteY2947" fmla="*/ 286402 h 3192694"/>
              <a:gd name="connsiteX2948" fmla="*/ 5684819 w 8115305"/>
              <a:gd name="connsiteY2948" fmla="*/ 277891 h 3192694"/>
              <a:gd name="connsiteX2949" fmla="*/ 5706368 w 8115305"/>
              <a:gd name="connsiteY2949" fmla="*/ 269743 h 3192694"/>
              <a:gd name="connsiteX2950" fmla="*/ 2558173 w 8115305"/>
              <a:gd name="connsiteY2950" fmla="*/ 268112 h 3192694"/>
              <a:gd name="connsiteX2951" fmla="*/ 2581351 w 8115305"/>
              <a:gd name="connsiteY2951" fmla="*/ 277167 h 3192694"/>
              <a:gd name="connsiteX2952" fmla="*/ 2525395 w 8115305"/>
              <a:gd name="connsiteY2952" fmla="*/ 285859 h 3192694"/>
              <a:gd name="connsiteX2953" fmla="*/ 2502401 w 8115305"/>
              <a:gd name="connsiteY2953" fmla="*/ 276804 h 3192694"/>
              <a:gd name="connsiteX2954" fmla="*/ 2558173 w 8115305"/>
              <a:gd name="connsiteY2954" fmla="*/ 268112 h 3192694"/>
              <a:gd name="connsiteX2955" fmla="*/ 2425262 w 8115305"/>
              <a:gd name="connsiteY2955" fmla="*/ 266663 h 3192694"/>
              <a:gd name="connsiteX2956" fmla="*/ 2445903 w 8115305"/>
              <a:gd name="connsiteY2956" fmla="*/ 274994 h 3192694"/>
              <a:gd name="connsiteX2957" fmla="*/ 2391579 w 8115305"/>
              <a:gd name="connsiteY2957" fmla="*/ 282961 h 3192694"/>
              <a:gd name="connsiteX2958" fmla="*/ 2373472 w 8115305"/>
              <a:gd name="connsiteY2958" fmla="*/ 274269 h 3192694"/>
              <a:gd name="connsiteX2959" fmla="*/ 2425262 w 8115305"/>
              <a:gd name="connsiteY2959" fmla="*/ 266663 h 3192694"/>
              <a:gd name="connsiteX2960" fmla="*/ 5566393 w 8115305"/>
              <a:gd name="connsiteY2960" fmla="*/ 265939 h 3192694"/>
              <a:gd name="connsiteX2961" fmla="*/ 5620716 w 8115305"/>
              <a:gd name="connsiteY2961" fmla="*/ 275174 h 3192694"/>
              <a:gd name="connsiteX2962" fmla="*/ 5593192 w 8115305"/>
              <a:gd name="connsiteY2962" fmla="*/ 283686 h 3192694"/>
              <a:gd name="connsiteX2963" fmla="*/ 5538869 w 8115305"/>
              <a:gd name="connsiteY2963" fmla="*/ 274087 h 3192694"/>
              <a:gd name="connsiteX2964" fmla="*/ 5566393 w 8115305"/>
              <a:gd name="connsiteY2964" fmla="*/ 265939 h 3192694"/>
              <a:gd name="connsiteX2965" fmla="*/ 2291625 w 8115305"/>
              <a:gd name="connsiteY2965" fmla="*/ 264310 h 3192694"/>
              <a:gd name="connsiteX2966" fmla="*/ 2308103 w 8115305"/>
              <a:gd name="connsiteY2966" fmla="*/ 271553 h 3192694"/>
              <a:gd name="connsiteX2967" fmla="*/ 2257943 w 8115305"/>
              <a:gd name="connsiteY2967" fmla="*/ 278797 h 3192694"/>
              <a:gd name="connsiteX2968" fmla="*/ 2243458 w 8115305"/>
              <a:gd name="connsiteY2968" fmla="*/ 271190 h 3192694"/>
              <a:gd name="connsiteX2969" fmla="*/ 2291625 w 8115305"/>
              <a:gd name="connsiteY2969" fmla="*/ 264310 h 3192694"/>
              <a:gd name="connsiteX2970" fmla="*/ 2160343 w 8115305"/>
              <a:gd name="connsiteY2970" fmla="*/ 263225 h 3192694"/>
              <a:gd name="connsiteX2971" fmla="*/ 2172294 w 8115305"/>
              <a:gd name="connsiteY2971" fmla="*/ 269924 h 3192694"/>
              <a:gd name="connsiteX2972" fmla="*/ 2129738 w 8115305"/>
              <a:gd name="connsiteY2972" fmla="*/ 275719 h 3192694"/>
              <a:gd name="connsiteX2973" fmla="*/ 2118150 w 8115305"/>
              <a:gd name="connsiteY2973" fmla="*/ 268839 h 3192694"/>
              <a:gd name="connsiteX2974" fmla="*/ 2160343 w 8115305"/>
              <a:gd name="connsiteY2974" fmla="*/ 263225 h 3192694"/>
              <a:gd name="connsiteX2975" fmla="*/ 5422255 w 8115305"/>
              <a:gd name="connsiteY2975" fmla="*/ 262498 h 3192694"/>
              <a:gd name="connsiteX2976" fmla="*/ 5480200 w 8115305"/>
              <a:gd name="connsiteY2976" fmla="*/ 272821 h 3192694"/>
              <a:gd name="connsiteX2977" fmla="*/ 5450142 w 8115305"/>
              <a:gd name="connsiteY2977" fmla="*/ 282418 h 3192694"/>
              <a:gd name="connsiteX2978" fmla="*/ 5392017 w 8115305"/>
              <a:gd name="connsiteY2978" fmla="*/ 271914 h 3192694"/>
              <a:gd name="connsiteX2979" fmla="*/ 5422255 w 8115305"/>
              <a:gd name="connsiteY2979" fmla="*/ 262498 h 3192694"/>
              <a:gd name="connsiteX2980" fmla="*/ 2030870 w 8115305"/>
              <a:gd name="connsiteY2980" fmla="*/ 261052 h 3192694"/>
              <a:gd name="connsiteX2981" fmla="*/ 2041010 w 8115305"/>
              <a:gd name="connsiteY2981" fmla="*/ 266302 h 3192694"/>
              <a:gd name="connsiteX2982" fmla="*/ 2005700 w 8115305"/>
              <a:gd name="connsiteY2982" fmla="*/ 271373 h 3192694"/>
              <a:gd name="connsiteX2983" fmla="*/ 1994654 w 8115305"/>
              <a:gd name="connsiteY2983" fmla="*/ 266122 h 3192694"/>
              <a:gd name="connsiteX2984" fmla="*/ 2030870 w 8115305"/>
              <a:gd name="connsiteY2984" fmla="*/ 261052 h 3192694"/>
              <a:gd name="connsiteX2985" fmla="*/ 1900848 w 8115305"/>
              <a:gd name="connsiteY2985" fmla="*/ 259964 h 3192694"/>
              <a:gd name="connsiteX2986" fmla="*/ 1906823 w 8115305"/>
              <a:gd name="connsiteY2986" fmla="*/ 264310 h 3192694"/>
              <a:gd name="connsiteX2987" fmla="*/ 1877670 w 8115305"/>
              <a:gd name="connsiteY2987" fmla="*/ 268112 h 3192694"/>
              <a:gd name="connsiteX2988" fmla="*/ 1870065 w 8115305"/>
              <a:gd name="connsiteY2988" fmla="*/ 264129 h 3192694"/>
              <a:gd name="connsiteX2989" fmla="*/ 1900848 w 8115305"/>
              <a:gd name="connsiteY2989" fmla="*/ 259964 h 3192694"/>
              <a:gd name="connsiteX2990" fmla="*/ 3919492 w 8115305"/>
              <a:gd name="connsiteY2990" fmla="*/ 259783 h 3192694"/>
              <a:gd name="connsiteX2991" fmla="*/ 3967660 w 8115305"/>
              <a:gd name="connsiteY2991" fmla="*/ 262863 h 3192694"/>
              <a:gd name="connsiteX2992" fmla="*/ 3995545 w 8115305"/>
              <a:gd name="connsiteY2992" fmla="*/ 271916 h 3192694"/>
              <a:gd name="connsiteX2993" fmla="*/ 4064717 w 8115305"/>
              <a:gd name="connsiteY2993" fmla="*/ 261232 h 3192694"/>
              <a:gd name="connsiteX2994" fmla="*/ 4129542 w 8115305"/>
              <a:gd name="connsiteY2994" fmla="*/ 276081 h 3192694"/>
              <a:gd name="connsiteX2995" fmla="*/ 4201973 w 8115305"/>
              <a:gd name="connsiteY2995" fmla="*/ 264311 h 3192694"/>
              <a:gd name="connsiteX2996" fmla="*/ 4263540 w 8115305"/>
              <a:gd name="connsiteY2996" fmla="*/ 277530 h 3192694"/>
              <a:gd name="connsiteX2997" fmla="*/ 4214287 w 8115305"/>
              <a:gd name="connsiteY2997" fmla="*/ 294369 h 3192694"/>
              <a:gd name="connsiteX2998" fmla="*/ 4245251 w 8115305"/>
              <a:gd name="connsiteY2998" fmla="*/ 300164 h 3192694"/>
              <a:gd name="connsiteX2999" fmla="*/ 4265893 w 8115305"/>
              <a:gd name="connsiteY2999" fmla="*/ 307588 h 3192694"/>
              <a:gd name="connsiteX3000" fmla="*/ 4334522 w 8115305"/>
              <a:gd name="connsiteY3000" fmla="*/ 296723 h 3192694"/>
              <a:gd name="connsiteX3001" fmla="*/ 4302652 w 8115305"/>
              <a:gd name="connsiteY3001" fmla="*/ 293101 h 3192694"/>
              <a:gd name="connsiteX3002" fmla="*/ 4280379 w 8115305"/>
              <a:gd name="connsiteY3002" fmla="*/ 287126 h 3192694"/>
              <a:gd name="connsiteX3003" fmla="*/ 4274043 w 8115305"/>
              <a:gd name="connsiteY3003" fmla="*/ 278978 h 3192694"/>
              <a:gd name="connsiteX3004" fmla="*/ 4333254 w 8115305"/>
              <a:gd name="connsiteY3004" fmla="*/ 266665 h 3192694"/>
              <a:gd name="connsiteX3005" fmla="*/ 4403512 w 8115305"/>
              <a:gd name="connsiteY3005" fmla="*/ 279159 h 3192694"/>
              <a:gd name="connsiteX3006" fmla="*/ 4348103 w 8115305"/>
              <a:gd name="connsiteY3006" fmla="*/ 297267 h 3192694"/>
              <a:gd name="connsiteX3007" fmla="*/ 4407858 w 8115305"/>
              <a:gd name="connsiteY3007" fmla="*/ 313201 h 3192694"/>
              <a:gd name="connsiteX3008" fmla="*/ 4480289 w 8115305"/>
              <a:gd name="connsiteY3008" fmla="*/ 300888 h 3192694"/>
              <a:gd name="connsiteX3009" fmla="*/ 4548374 w 8115305"/>
              <a:gd name="connsiteY3009" fmla="*/ 315555 h 3192694"/>
              <a:gd name="connsiteX3010" fmla="*/ 4498036 w 8115305"/>
              <a:gd name="connsiteY3010" fmla="*/ 333663 h 3192694"/>
              <a:gd name="connsiteX3011" fmla="*/ 4561956 w 8115305"/>
              <a:gd name="connsiteY3011" fmla="*/ 351770 h 3192694"/>
              <a:gd name="connsiteX3012" fmla="*/ 4586038 w 8115305"/>
              <a:gd name="connsiteY3012" fmla="*/ 340364 h 3192694"/>
              <a:gd name="connsiteX3013" fmla="*/ 4633301 w 8115305"/>
              <a:gd name="connsiteY3013" fmla="*/ 337284 h 3192694"/>
              <a:gd name="connsiteX3014" fmla="*/ 4707542 w 8115305"/>
              <a:gd name="connsiteY3014" fmla="*/ 352858 h 3192694"/>
              <a:gd name="connsiteX3015" fmla="*/ 4698126 w 8115305"/>
              <a:gd name="connsiteY3015" fmla="*/ 366620 h 3192694"/>
              <a:gd name="connsiteX3016" fmla="*/ 4653038 w 8115305"/>
              <a:gd name="connsiteY3016" fmla="*/ 373863 h 3192694"/>
              <a:gd name="connsiteX3017" fmla="*/ 4721123 w 8115305"/>
              <a:gd name="connsiteY3017" fmla="*/ 391971 h 3192694"/>
              <a:gd name="connsiteX3018" fmla="*/ 4662273 w 8115305"/>
              <a:gd name="connsiteY3018" fmla="*/ 412251 h 3192694"/>
              <a:gd name="connsiteX3019" fmla="*/ 4740136 w 8115305"/>
              <a:gd name="connsiteY3019" fmla="*/ 434161 h 3192694"/>
              <a:gd name="connsiteX3020" fmla="*/ 4672414 w 8115305"/>
              <a:gd name="connsiteY3020" fmla="*/ 455529 h 3192694"/>
              <a:gd name="connsiteX3021" fmla="*/ 4740860 w 8115305"/>
              <a:gd name="connsiteY3021" fmla="*/ 467480 h 3192694"/>
              <a:gd name="connsiteX3022" fmla="*/ 4758968 w 8115305"/>
              <a:gd name="connsiteY3022" fmla="*/ 481966 h 3192694"/>
              <a:gd name="connsiteX3023" fmla="*/ 4689797 w 8115305"/>
              <a:gd name="connsiteY3023" fmla="*/ 501522 h 3192694"/>
              <a:gd name="connsiteX3024" fmla="*/ 4595637 w 8115305"/>
              <a:gd name="connsiteY3024" fmla="*/ 481241 h 3192694"/>
              <a:gd name="connsiteX3025" fmla="*/ 4652675 w 8115305"/>
              <a:gd name="connsiteY3025" fmla="*/ 454986 h 3192694"/>
              <a:gd name="connsiteX3026" fmla="*/ 4609941 w 8115305"/>
              <a:gd name="connsiteY3026" fmla="*/ 447743 h 3192694"/>
              <a:gd name="connsiteX3027" fmla="*/ 4578253 w 8115305"/>
              <a:gd name="connsiteY3027" fmla="*/ 436515 h 3192694"/>
              <a:gd name="connsiteX3028" fmla="*/ 4506908 w 8115305"/>
              <a:gd name="connsiteY3028" fmla="*/ 450820 h 3192694"/>
              <a:gd name="connsiteX3029" fmla="*/ 4420354 w 8115305"/>
              <a:gd name="connsiteY3029" fmla="*/ 436697 h 3192694"/>
              <a:gd name="connsiteX3030" fmla="*/ 4371825 w 8115305"/>
              <a:gd name="connsiteY3030" fmla="*/ 449011 h 3192694"/>
              <a:gd name="connsiteX3031" fmla="*/ 4395184 w 8115305"/>
              <a:gd name="connsiteY3031" fmla="*/ 455347 h 3192694"/>
              <a:gd name="connsiteX3032" fmla="*/ 4417274 w 8115305"/>
              <a:gd name="connsiteY3032" fmla="*/ 465487 h 3192694"/>
              <a:gd name="connsiteX3033" fmla="*/ 4516324 w 8115305"/>
              <a:gd name="connsiteY3033" fmla="*/ 454261 h 3192694"/>
              <a:gd name="connsiteX3034" fmla="*/ 4584772 w 8115305"/>
              <a:gd name="connsiteY3034" fmla="*/ 476534 h 3192694"/>
              <a:gd name="connsiteX3035" fmla="*/ 4521214 w 8115305"/>
              <a:gd name="connsiteY3035" fmla="*/ 500798 h 3192694"/>
              <a:gd name="connsiteX3036" fmla="*/ 4597990 w 8115305"/>
              <a:gd name="connsiteY3036" fmla="*/ 527597 h 3192694"/>
              <a:gd name="connsiteX3037" fmla="*/ 4529000 w 8115305"/>
              <a:gd name="connsiteY3037" fmla="*/ 550775 h 3192694"/>
              <a:gd name="connsiteX3038" fmla="*/ 4420354 w 8115305"/>
              <a:gd name="connsiteY3038" fmla="*/ 528502 h 3192694"/>
              <a:gd name="connsiteX3039" fmla="*/ 4345930 w 8115305"/>
              <a:gd name="connsiteY3039" fmla="*/ 546610 h 3192694"/>
              <a:gd name="connsiteX3040" fmla="*/ 4368384 w 8115305"/>
              <a:gd name="connsiteY3040" fmla="*/ 550595 h 3192694"/>
              <a:gd name="connsiteX3041" fmla="*/ 4417093 w 8115305"/>
              <a:gd name="connsiteY3041" fmla="*/ 578480 h 3192694"/>
              <a:gd name="connsiteX3042" fmla="*/ 4339773 w 8115305"/>
              <a:gd name="connsiteY3042" fmla="*/ 601296 h 3192694"/>
              <a:gd name="connsiteX3043" fmla="*/ 4244708 w 8115305"/>
              <a:gd name="connsiteY3043" fmla="*/ 584274 h 3192694"/>
              <a:gd name="connsiteX3044" fmla="*/ 4233119 w 8115305"/>
              <a:gd name="connsiteY3044" fmla="*/ 576126 h 3192694"/>
              <a:gd name="connsiteX3045" fmla="*/ 4138597 w 8115305"/>
              <a:gd name="connsiteY3045" fmla="*/ 597494 h 3192694"/>
              <a:gd name="connsiteX3046" fmla="*/ 4048058 w 8115305"/>
              <a:gd name="connsiteY3046" fmla="*/ 572505 h 3192694"/>
              <a:gd name="connsiteX3047" fmla="*/ 3943033 w 8115305"/>
              <a:gd name="connsiteY3047" fmla="*/ 593148 h 3192694"/>
              <a:gd name="connsiteX3048" fmla="*/ 3865169 w 8115305"/>
              <a:gd name="connsiteY3048" fmla="*/ 565805 h 3192694"/>
              <a:gd name="connsiteX3049" fmla="*/ 3761956 w 8115305"/>
              <a:gd name="connsiteY3049" fmla="*/ 586991 h 3192694"/>
              <a:gd name="connsiteX3050" fmla="*/ 3683911 w 8115305"/>
              <a:gd name="connsiteY3050" fmla="*/ 557838 h 3192694"/>
              <a:gd name="connsiteX3051" fmla="*/ 3573452 w 8115305"/>
              <a:gd name="connsiteY3051" fmla="*/ 581740 h 3192694"/>
              <a:gd name="connsiteX3052" fmla="*/ 3508264 w 8115305"/>
              <a:gd name="connsiteY3052" fmla="*/ 555302 h 3192694"/>
              <a:gd name="connsiteX3053" fmla="*/ 3595906 w 8115305"/>
              <a:gd name="connsiteY3053" fmla="*/ 530314 h 3192694"/>
              <a:gd name="connsiteX3054" fmla="*/ 3686445 w 8115305"/>
              <a:gd name="connsiteY3054" fmla="*/ 553673 h 3192694"/>
              <a:gd name="connsiteX3055" fmla="*/ 3717773 w 8115305"/>
              <a:gd name="connsiteY3055" fmla="*/ 541359 h 3192694"/>
              <a:gd name="connsiteX3056" fmla="*/ 3761956 w 8115305"/>
              <a:gd name="connsiteY3056" fmla="*/ 532848 h 3192694"/>
              <a:gd name="connsiteX3057" fmla="*/ 3727550 w 8115305"/>
              <a:gd name="connsiteY3057" fmla="*/ 523432 h 3192694"/>
              <a:gd name="connsiteX3058" fmla="*/ 3709442 w 8115305"/>
              <a:gd name="connsiteY3058" fmla="*/ 511119 h 3192694"/>
              <a:gd name="connsiteX3059" fmla="*/ 3606590 w 8115305"/>
              <a:gd name="connsiteY3059" fmla="*/ 527054 h 3192694"/>
              <a:gd name="connsiteX3060" fmla="*/ 3541402 w 8115305"/>
              <a:gd name="connsiteY3060" fmla="*/ 501161 h 3192694"/>
              <a:gd name="connsiteX3061" fmla="*/ 3502653 w 8115305"/>
              <a:gd name="connsiteY3061" fmla="*/ 517276 h 3192694"/>
              <a:gd name="connsiteX3062" fmla="*/ 3438550 w 8115305"/>
              <a:gd name="connsiteY3062" fmla="*/ 522527 h 3192694"/>
              <a:gd name="connsiteX3063" fmla="*/ 3375535 w 8115305"/>
              <a:gd name="connsiteY3063" fmla="*/ 500437 h 3192694"/>
              <a:gd name="connsiteX3064" fmla="*/ 3468610 w 8115305"/>
              <a:gd name="connsiteY3064" fmla="*/ 475086 h 3192694"/>
              <a:gd name="connsiteX3065" fmla="*/ 3417001 w 8115305"/>
              <a:gd name="connsiteY3065" fmla="*/ 450096 h 3192694"/>
              <a:gd name="connsiteX3066" fmla="*/ 3504462 w 8115305"/>
              <a:gd name="connsiteY3066" fmla="*/ 430179 h 3192694"/>
              <a:gd name="connsiteX3067" fmla="*/ 3461367 w 8115305"/>
              <a:gd name="connsiteY3067" fmla="*/ 405552 h 3192694"/>
              <a:gd name="connsiteX3068" fmla="*/ 3537961 w 8115305"/>
              <a:gd name="connsiteY3068" fmla="*/ 389798 h 3192694"/>
              <a:gd name="connsiteX3069" fmla="*/ 3616187 w 8115305"/>
              <a:gd name="connsiteY3069" fmla="*/ 404465 h 3192694"/>
              <a:gd name="connsiteX3070" fmla="*/ 3679926 w 8115305"/>
              <a:gd name="connsiteY3070" fmla="*/ 391971 h 3192694"/>
              <a:gd name="connsiteX3071" fmla="*/ 3638823 w 8115305"/>
              <a:gd name="connsiteY3071" fmla="*/ 376216 h 3192694"/>
              <a:gd name="connsiteX3072" fmla="*/ 3532891 w 8115305"/>
              <a:gd name="connsiteY3072" fmla="*/ 386900 h 3192694"/>
              <a:gd name="connsiteX3073" fmla="*/ 3492693 w 8115305"/>
              <a:gd name="connsiteY3073" fmla="*/ 368793 h 3192694"/>
              <a:gd name="connsiteX3074" fmla="*/ 3576532 w 8115305"/>
              <a:gd name="connsiteY3074" fmla="*/ 350685 h 3192694"/>
              <a:gd name="connsiteX3075" fmla="*/ 3535064 w 8115305"/>
              <a:gd name="connsiteY3075" fmla="*/ 341993 h 3192694"/>
              <a:gd name="connsiteX3076" fmla="*/ 3531806 w 8115305"/>
              <a:gd name="connsiteY3076" fmla="*/ 331853 h 3192694"/>
              <a:gd name="connsiteX3077" fmla="*/ 3599710 w 8115305"/>
              <a:gd name="connsiteY3077" fmla="*/ 317186 h 3192694"/>
              <a:gd name="connsiteX3078" fmla="*/ 3676668 w 8115305"/>
              <a:gd name="connsiteY3078" fmla="*/ 331853 h 3192694"/>
              <a:gd name="connsiteX3079" fmla="*/ 3740226 w 8115305"/>
              <a:gd name="connsiteY3079" fmla="*/ 318815 h 3192694"/>
              <a:gd name="connsiteX3080" fmla="*/ 3700931 w 8115305"/>
              <a:gd name="connsiteY3080" fmla="*/ 310304 h 3192694"/>
              <a:gd name="connsiteX3081" fmla="*/ 3700931 w 8115305"/>
              <a:gd name="connsiteY3081" fmla="*/ 298172 h 3192694"/>
              <a:gd name="connsiteX3082" fmla="*/ 3771913 w 8115305"/>
              <a:gd name="connsiteY3082" fmla="*/ 286946 h 3192694"/>
              <a:gd name="connsiteX3083" fmla="*/ 3834204 w 8115305"/>
              <a:gd name="connsiteY3083" fmla="*/ 299440 h 3192694"/>
              <a:gd name="connsiteX3084" fmla="*/ 3774269 w 8115305"/>
              <a:gd name="connsiteY3084" fmla="*/ 319540 h 3192694"/>
              <a:gd name="connsiteX3085" fmla="*/ 3819176 w 8115305"/>
              <a:gd name="connsiteY3085" fmla="*/ 331672 h 3192694"/>
              <a:gd name="connsiteX3086" fmla="*/ 3877845 w 8115305"/>
              <a:gd name="connsiteY3086" fmla="*/ 320808 h 3192694"/>
              <a:gd name="connsiteX3087" fmla="*/ 3841630 w 8115305"/>
              <a:gd name="connsiteY3087" fmla="*/ 302700 h 3192694"/>
              <a:gd name="connsiteX3088" fmla="*/ 3906998 w 8115305"/>
              <a:gd name="connsiteY3088" fmla="*/ 289119 h 3192694"/>
              <a:gd name="connsiteX3089" fmla="*/ 3860099 w 8115305"/>
              <a:gd name="connsiteY3089" fmla="*/ 272096 h 3192694"/>
              <a:gd name="connsiteX3090" fmla="*/ 3919492 w 8115305"/>
              <a:gd name="connsiteY3090" fmla="*/ 259783 h 3192694"/>
              <a:gd name="connsiteX3091" fmla="*/ 5281196 w 8115305"/>
              <a:gd name="connsiteY3091" fmla="*/ 259059 h 3192694"/>
              <a:gd name="connsiteX3092" fmla="*/ 5343487 w 8115305"/>
              <a:gd name="connsiteY3092" fmla="*/ 269924 h 3192694"/>
              <a:gd name="connsiteX3093" fmla="*/ 5310351 w 8115305"/>
              <a:gd name="connsiteY3093" fmla="*/ 279883 h 3192694"/>
              <a:gd name="connsiteX3094" fmla="*/ 5247697 w 8115305"/>
              <a:gd name="connsiteY3094" fmla="*/ 268836 h 3192694"/>
              <a:gd name="connsiteX3095" fmla="*/ 5281196 w 8115305"/>
              <a:gd name="connsiteY3095" fmla="*/ 259059 h 3192694"/>
              <a:gd name="connsiteX3096" fmla="*/ 5144482 w 8115305"/>
              <a:gd name="connsiteY3096" fmla="*/ 256525 h 3192694"/>
              <a:gd name="connsiteX3097" fmla="*/ 5206955 w 8115305"/>
              <a:gd name="connsiteY3097" fmla="*/ 267390 h 3192694"/>
              <a:gd name="connsiteX3098" fmla="*/ 5170739 w 8115305"/>
              <a:gd name="connsiteY3098" fmla="*/ 278255 h 3192694"/>
              <a:gd name="connsiteX3099" fmla="*/ 5108266 w 8115305"/>
              <a:gd name="connsiteY3099" fmla="*/ 267209 h 3192694"/>
              <a:gd name="connsiteX3100" fmla="*/ 5144482 w 8115305"/>
              <a:gd name="connsiteY3100" fmla="*/ 256525 h 3192694"/>
              <a:gd name="connsiteX3101" fmla="*/ 3794006 w 8115305"/>
              <a:gd name="connsiteY3101" fmla="*/ 256524 h 3192694"/>
              <a:gd name="connsiteX3102" fmla="*/ 3853763 w 8115305"/>
              <a:gd name="connsiteY3102" fmla="*/ 270467 h 3192694"/>
              <a:gd name="connsiteX3103" fmla="*/ 3785858 w 8115305"/>
              <a:gd name="connsiteY3103" fmla="*/ 284773 h 3192694"/>
              <a:gd name="connsiteX3104" fmla="*/ 3726284 w 8115305"/>
              <a:gd name="connsiteY3104" fmla="*/ 270467 h 3192694"/>
              <a:gd name="connsiteX3105" fmla="*/ 3794006 w 8115305"/>
              <a:gd name="connsiteY3105" fmla="*/ 256524 h 3192694"/>
              <a:gd name="connsiteX3106" fmla="*/ 6221712 w 8115305"/>
              <a:gd name="connsiteY3106" fmla="*/ 254893 h 3192694"/>
              <a:gd name="connsiteX3107" fmla="*/ 6250504 w 8115305"/>
              <a:gd name="connsiteY3107" fmla="*/ 258695 h 3192694"/>
              <a:gd name="connsiteX3108" fmla="*/ 6244348 w 8115305"/>
              <a:gd name="connsiteY3108" fmla="*/ 262861 h 3192694"/>
              <a:gd name="connsiteX3109" fmla="*/ 6215012 w 8115305"/>
              <a:gd name="connsiteY3109" fmla="*/ 259239 h 3192694"/>
              <a:gd name="connsiteX3110" fmla="*/ 6221712 w 8115305"/>
              <a:gd name="connsiteY3110" fmla="*/ 254893 h 3192694"/>
              <a:gd name="connsiteX3111" fmla="*/ 3660733 w 8115305"/>
              <a:gd name="connsiteY3111" fmla="*/ 254713 h 3192694"/>
              <a:gd name="connsiteX3112" fmla="*/ 3718317 w 8115305"/>
              <a:gd name="connsiteY3112" fmla="*/ 268114 h 3192694"/>
              <a:gd name="connsiteX3113" fmla="*/ 3649324 w 8115305"/>
              <a:gd name="connsiteY3113" fmla="*/ 282418 h 3192694"/>
              <a:gd name="connsiteX3114" fmla="*/ 3593372 w 8115305"/>
              <a:gd name="connsiteY3114" fmla="*/ 268295 h 3192694"/>
              <a:gd name="connsiteX3115" fmla="*/ 3660733 w 8115305"/>
              <a:gd name="connsiteY3115" fmla="*/ 254713 h 3192694"/>
              <a:gd name="connsiteX3116" fmla="*/ 5005595 w 8115305"/>
              <a:gd name="connsiteY3116" fmla="*/ 252723 h 3192694"/>
              <a:gd name="connsiteX3117" fmla="*/ 5071870 w 8115305"/>
              <a:gd name="connsiteY3117" fmla="*/ 264312 h 3192694"/>
              <a:gd name="connsiteX3118" fmla="*/ 5033118 w 8115305"/>
              <a:gd name="connsiteY3118" fmla="*/ 275719 h 3192694"/>
              <a:gd name="connsiteX3119" fmla="*/ 4966482 w 8115305"/>
              <a:gd name="connsiteY3119" fmla="*/ 263768 h 3192694"/>
              <a:gd name="connsiteX3120" fmla="*/ 5005595 w 8115305"/>
              <a:gd name="connsiteY3120" fmla="*/ 252723 h 3192694"/>
              <a:gd name="connsiteX3121" fmla="*/ 3526011 w 8115305"/>
              <a:gd name="connsiteY3121" fmla="*/ 252359 h 3192694"/>
              <a:gd name="connsiteX3122" fmla="*/ 3577255 w 8115305"/>
              <a:gd name="connsiteY3122" fmla="*/ 265036 h 3192694"/>
              <a:gd name="connsiteX3123" fmla="*/ 3508445 w 8115305"/>
              <a:gd name="connsiteY3123" fmla="*/ 278435 h 3192694"/>
              <a:gd name="connsiteX3124" fmla="*/ 3458831 w 8115305"/>
              <a:gd name="connsiteY3124" fmla="*/ 265036 h 3192694"/>
              <a:gd name="connsiteX3125" fmla="*/ 3526011 w 8115305"/>
              <a:gd name="connsiteY3125" fmla="*/ 252359 h 3192694"/>
              <a:gd name="connsiteX3126" fmla="*/ 6079205 w 8115305"/>
              <a:gd name="connsiteY3126" fmla="*/ 250730 h 3192694"/>
              <a:gd name="connsiteX3127" fmla="*/ 6114333 w 8115305"/>
              <a:gd name="connsiteY3127" fmla="*/ 255800 h 3192694"/>
              <a:gd name="connsiteX3128" fmla="*/ 6103107 w 8115305"/>
              <a:gd name="connsiteY3128" fmla="*/ 260690 h 3192694"/>
              <a:gd name="connsiteX3129" fmla="*/ 6067977 w 8115305"/>
              <a:gd name="connsiteY3129" fmla="*/ 255620 h 3192694"/>
              <a:gd name="connsiteX3130" fmla="*/ 6079205 w 8115305"/>
              <a:gd name="connsiteY3130" fmla="*/ 250730 h 3192694"/>
              <a:gd name="connsiteX3131" fmla="*/ 3396177 w 8115305"/>
              <a:gd name="connsiteY3131" fmla="*/ 250547 h 3192694"/>
              <a:gd name="connsiteX3132" fmla="*/ 3442353 w 8115305"/>
              <a:gd name="connsiteY3132" fmla="*/ 263405 h 3192694"/>
              <a:gd name="connsiteX3133" fmla="*/ 3372818 w 8115305"/>
              <a:gd name="connsiteY3133" fmla="*/ 275899 h 3192694"/>
              <a:gd name="connsiteX3134" fmla="*/ 3327911 w 8115305"/>
              <a:gd name="connsiteY3134" fmla="*/ 262861 h 3192694"/>
              <a:gd name="connsiteX3135" fmla="*/ 3396177 w 8115305"/>
              <a:gd name="connsiteY3135" fmla="*/ 250547 h 3192694"/>
              <a:gd name="connsiteX3136" fmla="*/ 4871419 w 8115305"/>
              <a:gd name="connsiteY3136" fmla="*/ 250367 h 3192694"/>
              <a:gd name="connsiteX3137" fmla="*/ 4936787 w 8115305"/>
              <a:gd name="connsiteY3137" fmla="*/ 262137 h 3192694"/>
              <a:gd name="connsiteX3138" fmla="*/ 4894416 w 8115305"/>
              <a:gd name="connsiteY3138" fmla="*/ 274087 h 3192694"/>
              <a:gd name="connsiteX3139" fmla="*/ 4828685 w 8115305"/>
              <a:gd name="connsiteY3139" fmla="*/ 261774 h 3192694"/>
              <a:gd name="connsiteX3140" fmla="*/ 4871419 w 8115305"/>
              <a:gd name="connsiteY3140" fmla="*/ 250367 h 3192694"/>
              <a:gd name="connsiteX3141" fmla="*/ 3264898 w 8115305"/>
              <a:gd name="connsiteY3141" fmla="*/ 248375 h 3192694"/>
              <a:gd name="connsiteX3142" fmla="*/ 3307812 w 8115305"/>
              <a:gd name="connsiteY3142" fmla="*/ 259964 h 3192694"/>
              <a:gd name="connsiteX3143" fmla="*/ 3242081 w 8115305"/>
              <a:gd name="connsiteY3143" fmla="*/ 271734 h 3192694"/>
              <a:gd name="connsiteX3144" fmla="*/ 3200795 w 8115305"/>
              <a:gd name="connsiteY3144" fmla="*/ 259601 h 3192694"/>
              <a:gd name="connsiteX3145" fmla="*/ 3264898 w 8115305"/>
              <a:gd name="connsiteY3145" fmla="*/ 248375 h 3192694"/>
              <a:gd name="connsiteX3146" fmla="*/ 5939413 w 8115305"/>
              <a:gd name="connsiteY3146" fmla="*/ 248013 h 3192694"/>
              <a:gd name="connsiteX3147" fmla="*/ 5980518 w 8115305"/>
              <a:gd name="connsiteY3147" fmla="*/ 253808 h 3192694"/>
              <a:gd name="connsiteX3148" fmla="*/ 5968748 w 8115305"/>
              <a:gd name="connsiteY3148" fmla="*/ 259785 h 3192694"/>
              <a:gd name="connsiteX3149" fmla="*/ 5925833 w 8115305"/>
              <a:gd name="connsiteY3149" fmla="*/ 253808 h 3192694"/>
              <a:gd name="connsiteX3150" fmla="*/ 5939413 w 8115305"/>
              <a:gd name="connsiteY3150" fmla="*/ 248013 h 3192694"/>
              <a:gd name="connsiteX3151" fmla="*/ 4736878 w 8115305"/>
              <a:gd name="connsiteY3151" fmla="*/ 246928 h 3192694"/>
              <a:gd name="connsiteX3152" fmla="*/ 4802790 w 8115305"/>
              <a:gd name="connsiteY3152" fmla="*/ 259966 h 3192694"/>
              <a:gd name="connsiteX3153" fmla="*/ 4754261 w 8115305"/>
              <a:gd name="connsiteY3153" fmla="*/ 271916 h 3192694"/>
              <a:gd name="connsiteX3154" fmla="*/ 4688166 w 8115305"/>
              <a:gd name="connsiteY3154" fmla="*/ 258517 h 3192694"/>
              <a:gd name="connsiteX3155" fmla="*/ 4736878 w 8115305"/>
              <a:gd name="connsiteY3155" fmla="*/ 246928 h 3192694"/>
              <a:gd name="connsiteX3156" fmla="*/ 3135244 w 8115305"/>
              <a:gd name="connsiteY3156" fmla="*/ 246746 h 3192694"/>
              <a:gd name="connsiteX3157" fmla="*/ 3174901 w 8115305"/>
              <a:gd name="connsiteY3157" fmla="*/ 257611 h 3192694"/>
              <a:gd name="connsiteX3158" fmla="*/ 3109350 w 8115305"/>
              <a:gd name="connsiteY3158" fmla="*/ 269200 h 3192694"/>
              <a:gd name="connsiteX3159" fmla="*/ 3071324 w 8115305"/>
              <a:gd name="connsiteY3159" fmla="*/ 257791 h 3192694"/>
              <a:gd name="connsiteX3160" fmla="*/ 3135244 w 8115305"/>
              <a:gd name="connsiteY3160" fmla="*/ 246746 h 3192694"/>
              <a:gd name="connsiteX3161" fmla="*/ 3006498 w 8115305"/>
              <a:gd name="connsiteY3161" fmla="*/ 245477 h 3192694"/>
              <a:gd name="connsiteX3162" fmla="*/ 3039999 w 8115305"/>
              <a:gd name="connsiteY3162" fmla="*/ 255981 h 3192694"/>
              <a:gd name="connsiteX3163" fmla="*/ 2978069 w 8115305"/>
              <a:gd name="connsiteY3163" fmla="*/ 266302 h 3192694"/>
              <a:gd name="connsiteX3164" fmla="*/ 2944751 w 8115305"/>
              <a:gd name="connsiteY3164" fmla="*/ 255618 h 3192694"/>
              <a:gd name="connsiteX3165" fmla="*/ 3006498 w 8115305"/>
              <a:gd name="connsiteY3165" fmla="*/ 245477 h 3192694"/>
              <a:gd name="connsiteX3166" fmla="*/ 4596722 w 8115305"/>
              <a:gd name="connsiteY3166" fmla="*/ 244392 h 3192694"/>
              <a:gd name="connsiteX3167" fmla="*/ 4663719 w 8115305"/>
              <a:gd name="connsiteY3167" fmla="*/ 256706 h 3192694"/>
              <a:gd name="connsiteX3168" fmla="*/ 4615373 w 8115305"/>
              <a:gd name="connsiteY3168" fmla="*/ 269563 h 3192694"/>
              <a:gd name="connsiteX3169" fmla="*/ 4547830 w 8115305"/>
              <a:gd name="connsiteY3169" fmla="*/ 256886 h 3192694"/>
              <a:gd name="connsiteX3170" fmla="*/ 4596722 w 8115305"/>
              <a:gd name="connsiteY3170" fmla="*/ 244392 h 3192694"/>
              <a:gd name="connsiteX3171" fmla="*/ 5794368 w 8115305"/>
              <a:gd name="connsiteY3171" fmla="*/ 244029 h 3192694"/>
              <a:gd name="connsiteX3172" fmla="*/ 5840724 w 8115305"/>
              <a:gd name="connsiteY3172" fmla="*/ 250367 h 3192694"/>
              <a:gd name="connsiteX3173" fmla="*/ 5825152 w 8115305"/>
              <a:gd name="connsiteY3173" fmla="*/ 257430 h 3192694"/>
              <a:gd name="connsiteX3174" fmla="*/ 5780245 w 8115305"/>
              <a:gd name="connsiteY3174" fmla="*/ 251091 h 3192694"/>
              <a:gd name="connsiteX3175" fmla="*/ 5794368 w 8115305"/>
              <a:gd name="connsiteY3175" fmla="*/ 244029 h 3192694"/>
              <a:gd name="connsiteX3176" fmla="*/ 2878658 w 8115305"/>
              <a:gd name="connsiteY3176" fmla="*/ 242943 h 3192694"/>
              <a:gd name="connsiteX3177" fmla="*/ 2908898 w 8115305"/>
              <a:gd name="connsiteY3177" fmla="*/ 252721 h 3192694"/>
              <a:gd name="connsiteX3178" fmla="*/ 2849160 w 8115305"/>
              <a:gd name="connsiteY3178" fmla="*/ 262500 h 3192694"/>
              <a:gd name="connsiteX3179" fmla="*/ 2819103 w 8115305"/>
              <a:gd name="connsiteY3179" fmla="*/ 252540 h 3192694"/>
              <a:gd name="connsiteX3180" fmla="*/ 2878658 w 8115305"/>
              <a:gd name="connsiteY3180" fmla="*/ 242943 h 3192694"/>
              <a:gd name="connsiteX3181" fmla="*/ 4466165 w 8115305"/>
              <a:gd name="connsiteY3181" fmla="*/ 241675 h 3192694"/>
              <a:gd name="connsiteX3182" fmla="*/ 4533163 w 8115305"/>
              <a:gd name="connsiteY3182" fmla="*/ 254894 h 3192694"/>
              <a:gd name="connsiteX3183" fmla="*/ 4478840 w 8115305"/>
              <a:gd name="connsiteY3183" fmla="*/ 268114 h 3192694"/>
              <a:gd name="connsiteX3184" fmla="*/ 4411660 w 8115305"/>
              <a:gd name="connsiteY3184" fmla="*/ 254532 h 3192694"/>
              <a:gd name="connsiteX3185" fmla="*/ 4466165 w 8115305"/>
              <a:gd name="connsiteY3185" fmla="*/ 241675 h 3192694"/>
              <a:gd name="connsiteX3186" fmla="*/ 2744319 w 8115305"/>
              <a:gd name="connsiteY3186" fmla="*/ 241675 h 3192694"/>
              <a:gd name="connsiteX3187" fmla="*/ 2772750 w 8115305"/>
              <a:gd name="connsiteY3187" fmla="*/ 250548 h 3192694"/>
              <a:gd name="connsiteX3188" fmla="*/ 2715705 w 8115305"/>
              <a:gd name="connsiteY3188" fmla="*/ 259783 h 3192694"/>
              <a:gd name="connsiteX3189" fmla="*/ 2688364 w 8115305"/>
              <a:gd name="connsiteY3189" fmla="*/ 250911 h 3192694"/>
              <a:gd name="connsiteX3190" fmla="*/ 2744319 w 8115305"/>
              <a:gd name="connsiteY3190" fmla="*/ 241675 h 3192694"/>
              <a:gd name="connsiteX3191" fmla="*/ 5657656 w 8115305"/>
              <a:gd name="connsiteY3191" fmla="*/ 241313 h 3192694"/>
              <a:gd name="connsiteX3192" fmla="*/ 5706185 w 8115305"/>
              <a:gd name="connsiteY3192" fmla="*/ 248556 h 3192694"/>
              <a:gd name="connsiteX3193" fmla="*/ 5688258 w 8115305"/>
              <a:gd name="connsiteY3193" fmla="*/ 255980 h 3192694"/>
              <a:gd name="connsiteX3194" fmla="*/ 5639548 w 8115305"/>
              <a:gd name="connsiteY3194" fmla="*/ 248556 h 3192694"/>
              <a:gd name="connsiteX3195" fmla="*/ 5657656 w 8115305"/>
              <a:gd name="connsiteY3195" fmla="*/ 241313 h 3192694"/>
              <a:gd name="connsiteX3196" fmla="*/ 2617928 w 8115305"/>
              <a:gd name="connsiteY3196" fmla="*/ 239502 h 3192694"/>
              <a:gd name="connsiteX3197" fmla="*/ 2640922 w 8115305"/>
              <a:gd name="connsiteY3197" fmla="*/ 247833 h 3192694"/>
              <a:gd name="connsiteX3198" fmla="*/ 2588952 w 8115305"/>
              <a:gd name="connsiteY3198" fmla="*/ 255800 h 3192694"/>
              <a:gd name="connsiteX3199" fmla="*/ 2566319 w 8115305"/>
              <a:gd name="connsiteY3199" fmla="*/ 247289 h 3192694"/>
              <a:gd name="connsiteX3200" fmla="*/ 2617928 w 8115305"/>
              <a:gd name="connsiteY3200" fmla="*/ 239502 h 3192694"/>
              <a:gd name="connsiteX3201" fmla="*/ 2490810 w 8115305"/>
              <a:gd name="connsiteY3201" fmla="*/ 239322 h 3192694"/>
              <a:gd name="connsiteX3202" fmla="*/ 2508918 w 8115305"/>
              <a:gd name="connsiteY3202" fmla="*/ 246565 h 3192694"/>
              <a:gd name="connsiteX3203" fmla="*/ 2461113 w 8115305"/>
              <a:gd name="connsiteY3203" fmla="*/ 253808 h 3192694"/>
              <a:gd name="connsiteX3204" fmla="*/ 2443005 w 8115305"/>
              <a:gd name="connsiteY3204" fmla="*/ 246384 h 3192694"/>
              <a:gd name="connsiteX3205" fmla="*/ 2490810 w 8115305"/>
              <a:gd name="connsiteY3205" fmla="*/ 239322 h 3192694"/>
              <a:gd name="connsiteX3206" fmla="*/ 4333256 w 8115305"/>
              <a:gd name="connsiteY3206" fmla="*/ 238597 h 3192694"/>
              <a:gd name="connsiteX3207" fmla="*/ 4399893 w 8115305"/>
              <a:gd name="connsiteY3207" fmla="*/ 251454 h 3192694"/>
              <a:gd name="connsiteX3208" fmla="*/ 4344120 w 8115305"/>
              <a:gd name="connsiteY3208" fmla="*/ 265217 h 3192694"/>
              <a:gd name="connsiteX3209" fmla="*/ 4277303 w 8115305"/>
              <a:gd name="connsiteY3209" fmla="*/ 251816 h 3192694"/>
              <a:gd name="connsiteX3210" fmla="*/ 4333256 w 8115305"/>
              <a:gd name="connsiteY3210" fmla="*/ 238597 h 3192694"/>
              <a:gd name="connsiteX3211" fmla="*/ 5522029 w 8115305"/>
              <a:gd name="connsiteY3211" fmla="*/ 237512 h 3192694"/>
              <a:gd name="connsiteX3212" fmla="*/ 5573455 w 8115305"/>
              <a:gd name="connsiteY3212" fmla="*/ 245660 h 3192694"/>
              <a:gd name="connsiteX3213" fmla="*/ 5551365 w 8115305"/>
              <a:gd name="connsiteY3213" fmla="*/ 253627 h 3192694"/>
              <a:gd name="connsiteX3214" fmla="*/ 5498127 w 8115305"/>
              <a:gd name="connsiteY3214" fmla="*/ 245297 h 3192694"/>
              <a:gd name="connsiteX3215" fmla="*/ 5522029 w 8115305"/>
              <a:gd name="connsiteY3215" fmla="*/ 237512 h 3192694"/>
              <a:gd name="connsiteX3216" fmla="*/ 4203604 w 8115305"/>
              <a:gd name="connsiteY3216" fmla="*/ 236424 h 3192694"/>
              <a:gd name="connsiteX3217" fmla="*/ 4267524 w 8115305"/>
              <a:gd name="connsiteY3217" fmla="*/ 249823 h 3192694"/>
              <a:gd name="connsiteX3218" fmla="*/ 4208494 w 8115305"/>
              <a:gd name="connsiteY3218" fmla="*/ 263044 h 3192694"/>
              <a:gd name="connsiteX3219" fmla="*/ 4144391 w 8115305"/>
              <a:gd name="connsiteY3219" fmla="*/ 249823 h 3192694"/>
              <a:gd name="connsiteX3220" fmla="*/ 4203604 w 8115305"/>
              <a:gd name="connsiteY3220" fmla="*/ 236424 h 3192694"/>
              <a:gd name="connsiteX3221" fmla="*/ 2364055 w 8115305"/>
              <a:gd name="connsiteY3221" fmla="*/ 235701 h 3192694"/>
              <a:gd name="connsiteX3222" fmla="*/ 2382166 w 8115305"/>
              <a:gd name="connsiteY3222" fmla="*/ 241676 h 3192694"/>
              <a:gd name="connsiteX3223" fmla="*/ 2338524 w 8115305"/>
              <a:gd name="connsiteY3223" fmla="*/ 248739 h 3192694"/>
              <a:gd name="connsiteX3224" fmla="*/ 2320056 w 8115305"/>
              <a:gd name="connsiteY3224" fmla="*/ 242764 h 3192694"/>
              <a:gd name="connsiteX3225" fmla="*/ 2364055 w 8115305"/>
              <a:gd name="connsiteY3225" fmla="*/ 235701 h 3192694"/>
              <a:gd name="connsiteX3226" fmla="*/ 2236035 w 8115305"/>
              <a:gd name="connsiteY3226" fmla="*/ 234976 h 3192694"/>
              <a:gd name="connsiteX3227" fmla="*/ 2251788 w 8115305"/>
              <a:gd name="connsiteY3227" fmla="*/ 240410 h 3192694"/>
              <a:gd name="connsiteX3228" fmla="*/ 2212313 w 8115305"/>
              <a:gd name="connsiteY3228" fmla="*/ 246205 h 3192694"/>
              <a:gd name="connsiteX3229" fmla="*/ 2198552 w 8115305"/>
              <a:gd name="connsiteY3229" fmla="*/ 240410 h 3192694"/>
              <a:gd name="connsiteX3230" fmla="*/ 2236035 w 8115305"/>
              <a:gd name="connsiteY3230" fmla="*/ 234976 h 3192694"/>
              <a:gd name="connsiteX3231" fmla="*/ 5386583 w 8115305"/>
              <a:gd name="connsiteY3231" fmla="*/ 234793 h 3192694"/>
              <a:gd name="connsiteX3232" fmla="*/ 5442899 w 8115305"/>
              <a:gd name="connsiteY3232" fmla="*/ 243848 h 3192694"/>
              <a:gd name="connsiteX3233" fmla="*/ 5416461 w 8115305"/>
              <a:gd name="connsiteY3233" fmla="*/ 252357 h 3192694"/>
              <a:gd name="connsiteX3234" fmla="*/ 5359965 w 8115305"/>
              <a:gd name="connsiteY3234" fmla="*/ 243304 h 3192694"/>
              <a:gd name="connsiteX3235" fmla="*/ 5386583 w 8115305"/>
              <a:gd name="connsiteY3235" fmla="*/ 234793 h 3192694"/>
              <a:gd name="connsiteX3236" fmla="*/ 4074495 w 8115305"/>
              <a:gd name="connsiteY3236" fmla="*/ 233527 h 3192694"/>
              <a:gd name="connsiteX3237" fmla="*/ 4135337 w 8115305"/>
              <a:gd name="connsiteY3237" fmla="*/ 246565 h 3192694"/>
              <a:gd name="connsiteX3238" fmla="*/ 4073409 w 8115305"/>
              <a:gd name="connsiteY3238" fmla="*/ 259966 h 3192694"/>
              <a:gd name="connsiteX3239" fmla="*/ 4012748 w 8115305"/>
              <a:gd name="connsiteY3239" fmla="*/ 246565 h 3192694"/>
              <a:gd name="connsiteX3240" fmla="*/ 4074495 w 8115305"/>
              <a:gd name="connsiteY3240" fmla="*/ 233527 h 3192694"/>
              <a:gd name="connsiteX3241" fmla="*/ 2113802 w 8115305"/>
              <a:gd name="connsiteY3241" fmla="*/ 232803 h 3192694"/>
              <a:gd name="connsiteX3242" fmla="*/ 2123763 w 8115305"/>
              <a:gd name="connsiteY3242" fmla="*/ 237693 h 3192694"/>
              <a:gd name="connsiteX3243" fmla="*/ 2089538 w 8115305"/>
              <a:gd name="connsiteY3243" fmla="*/ 242400 h 3192694"/>
              <a:gd name="connsiteX3244" fmla="*/ 2079579 w 8115305"/>
              <a:gd name="connsiteY3244" fmla="*/ 237513 h 3192694"/>
              <a:gd name="connsiteX3245" fmla="*/ 2113802 w 8115305"/>
              <a:gd name="connsiteY3245" fmla="*/ 232803 h 3192694"/>
              <a:gd name="connsiteX3246" fmla="*/ 1980158 w 8115305"/>
              <a:gd name="connsiteY3246" fmla="*/ 232259 h 3192694"/>
              <a:gd name="connsiteX3247" fmla="*/ 1989937 w 8115305"/>
              <a:gd name="connsiteY3247" fmla="*/ 235701 h 3192694"/>
              <a:gd name="connsiteX3248" fmla="*/ 1963138 w 8115305"/>
              <a:gd name="connsiteY3248" fmla="*/ 239683 h 3192694"/>
              <a:gd name="connsiteX3249" fmla="*/ 1953902 w 8115305"/>
              <a:gd name="connsiteY3249" fmla="*/ 236425 h 3192694"/>
              <a:gd name="connsiteX3250" fmla="*/ 1980158 w 8115305"/>
              <a:gd name="connsiteY3250" fmla="*/ 232259 h 3192694"/>
              <a:gd name="connsiteX3251" fmla="*/ 3939953 w 8115305"/>
              <a:gd name="connsiteY3251" fmla="*/ 231715 h 3192694"/>
              <a:gd name="connsiteX3252" fmla="*/ 3998985 w 8115305"/>
              <a:gd name="connsiteY3252" fmla="*/ 244572 h 3192694"/>
              <a:gd name="connsiteX3253" fmla="*/ 3936151 w 8115305"/>
              <a:gd name="connsiteY3253" fmla="*/ 257790 h 3192694"/>
              <a:gd name="connsiteX3254" fmla="*/ 3877301 w 8115305"/>
              <a:gd name="connsiteY3254" fmla="*/ 244392 h 3192694"/>
              <a:gd name="connsiteX3255" fmla="*/ 3939953 w 8115305"/>
              <a:gd name="connsiteY3255" fmla="*/ 231715 h 3192694"/>
              <a:gd name="connsiteX3256" fmla="*/ 5252947 w 8115305"/>
              <a:gd name="connsiteY3256" fmla="*/ 231535 h 3192694"/>
              <a:gd name="connsiteX3257" fmla="*/ 5308719 w 8115305"/>
              <a:gd name="connsiteY3257" fmla="*/ 240588 h 3192694"/>
              <a:gd name="connsiteX3258" fmla="*/ 5278118 w 8115305"/>
              <a:gd name="connsiteY3258" fmla="*/ 249824 h 3192694"/>
              <a:gd name="connsiteX3259" fmla="*/ 5222707 w 8115305"/>
              <a:gd name="connsiteY3259" fmla="*/ 240227 h 3192694"/>
              <a:gd name="connsiteX3260" fmla="*/ 5252947 w 8115305"/>
              <a:gd name="connsiteY3260" fmla="*/ 231535 h 3192694"/>
              <a:gd name="connsiteX3261" fmla="*/ 5118950 w 8115305"/>
              <a:gd name="connsiteY3261" fmla="*/ 228819 h 3192694"/>
              <a:gd name="connsiteX3262" fmla="*/ 5178706 w 8115305"/>
              <a:gd name="connsiteY3262" fmla="*/ 238235 h 3192694"/>
              <a:gd name="connsiteX3263" fmla="*/ 5148105 w 8115305"/>
              <a:gd name="connsiteY3263" fmla="*/ 248558 h 3192694"/>
              <a:gd name="connsiteX3264" fmla="*/ 5086538 w 8115305"/>
              <a:gd name="connsiteY3264" fmla="*/ 238598 h 3192694"/>
              <a:gd name="connsiteX3265" fmla="*/ 5118950 w 8115305"/>
              <a:gd name="connsiteY3265" fmla="*/ 228819 h 3192694"/>
              <a:gd name="connsiteX3266" fmla="*/ 3811570 w 8115305"/>
              <a:gd name="connsiteY3266" fmla="*/ 228818 h 3192694"/>
              <a:gd name="connsiteX3267" fmla="*/ 3867885 w 8115305"/>
              <a:gd name="connsiteY3267" fmla="*/ 241675 h 3192694"/>
              <a:gd name="connsiteX3268" fmla="*/ 3804327 w 8115305"/>
              <a:gd name="connsiteY3268" fmla="*/ 254532 h 3192694"/>
              <a:gd name="connsiteX3269" fmla="*/ 3748011 w 8115305"/>
              <a:gd name="connsiteY3269" fmla="*/ 241312 h 3192694"/>
              <a:gd name="connsiteX3270" fmla="*/ 3811570 w 8115305"/>
              <a:gd name="connsiteY3270" fmla="*/ 228818 h 3192694"/>
              <a:gd name="connsiteX3271" fmla="*/ 3684818 w 8115305"/>
              <a:gd name="connsiteY3271" fmla="*/ 227552 h 3192694"/>
              <a:gd name="connsiteX3272" fmla="*/ 3735700 w 8115305"/>
              <a:gd name="connsiteY3272" fmla="*/ 239683 h 3192694"/>
              <a:gd name="connsiteX3273" fmla="*/ 3670332 w 8115305"/>
              <a:gd name="connsiteY3273" fmla="*/ 251997 h 3192694"/>
              <a:gd name="connsiteX3274" fmla="*/ 3621078 w 8115305"/>
              <a:gd name="connsiteY3274" fmla="*/ 239141 h 3192694"/>
              <a:gd name="connsiteX3275" fmla="*/ 3684818 w 8115305"/>
              <a:gd name="connsiteY3275" fmla="*/ 227552 h 3192694"/>
              <a:gd name="connsiteX3276" fmla="*/ 6155802 w 8115305"/>
              <a:gd name="connsiteY3276" fmla="*/ 226645 h 3192694"/>
              <a:gd name="connsiteX3277" fmla="*/ 6178436 w 8115305"/>
              <a:gd name="connsiteY3277" fmla="*/ 229723 h 3192694"/>
              <a:gd name="connsiteX3278" fmla="*/ 6171193 w 8115305"/>
              <a:gd name="connsiteY3278" fmla="*/ 232803 h 3192694"/>
              <a:gd name="connsiteX3279" fmla="*/ 6148558 w 8115305"/>
              <a:gd name="connsiteY3279" fmla="*/ 229723 h 3192694"/>
              <a:gd name="connsiteX3280" fmla="*/ 6155802 w 8115305"/>
              <a:gd name="connsiteY3280" fmla="*/ 226645 h 3192694"/>
              <a:gd name="connsiteX3281" fmla="*/ 4980970 w 8115305"/>
              <a:gd name="connsiteY3281" fmla="*/ 225741 h 3192694"/>
              <a:gd name="connsiteX3282" fmla="*/ 5042175 w 8115305"/>
              <a:gd name="connsiteY3282" fmla="*/ 235700 h 3192694"/>
              <a:gd name="connsiteX3283" fmla="*/ 5007226 w 8115305"/>
              <a:gd name="connsiteY3283" fmla="*/ 246202 h 3192694"/>
              <a:gd name="connsiteX3284" fmla="*/ 4946747 w 8115305"/>
              <a:gd name="connsiteY3284" fmla="*/ 235700 h 3192694"/>
              <a:gd name="connsiteX3285" fmla="*/ 4980970 w 8115305"/>
              <a:gd name="connsiteY3285" fmla="*/ 225741 h 3192694"/>
              <a:gd name="connsiteX3286" fmla="*/ 3557881 w 8115305"/>
              <a:gd name="connsiteY3286" fmla="*/ 224835 h 3192694"/>
              <a:gd name="connsiteX3287" fmla="*/ 3605324 w 8115305"/>
              <a:gd name="connsiteY3287" fmla="*/ 236787 h 3192694"/>
              <a:gd name="connsiteX3288" fmla="*/ 3541585 w 8115305"/>
              <a:gd name="connsiteY3288" fmla="*/ 248557 h 3192694"/>
              <a:gd name="connsiteX3289" fmla="*/ 3494505 w 8115305"/>
              <a:gd name="connsiteY3289" fmla="*/ 236424 h 3192694"/>
              <a:gd name="connsiteX3290" fmla="*/ 3557881 w 8115305"/>
              <a:gd name="connsiteY3290" fmla="*/ 224835 h 3192694"/>
              <a:gd name="connsiteX3291" fmla="*/ 3432214 w 8115305"/>
              <a:gd name="connsiteY3291" fmla="*/ 224293 h 3192694"/>
              <a:gd name="connsiteX3292" fmla="*/ 3475129 w 8115305"/>
              <a:gd name="connsiteY3292" fmla="*/ 235701 h 3192694"/>
              <a:gd name="connsiteX3293" fmla="*/ 3410845 w 8115305"/>
              <a:gd name="connsiteY3293" fmla="*/ 247110 h 3192694"/>
              <a:gd name="connsiteX3294" fmla="*/ 3368111 w 8115305"/>
              <a:gd name="connsiteY3294" fmla="*/ 235340 h 3192694"/>
              <a:gd name="connsiteX3295" fmla="*/ 3432214 w 8115305"/>
              <a:gd name="connsiteY3295" fmla="*/ 224293 h 3192694"/>
              <a:gd name="connsiteX3296" fmla="*/ 6020355 w 8115305"/>
              <a:gd name="connsiteY3296" fmla="*/ 223748 h 3192694"/>
              <a:gd name="connsiteX3297" fmla="*/ 6049147 w 8115305"/>
              <a:gd name="connsiteY3297" fmla="*/ 227552 h 3192694"/>
              <a:gd name="connsiteX3298" fmla="*/ 6041179 w 8115305"/>
              <a:gd name="connsiteY3298" fmla="*/ 231898 h 3192694"/>
              <a:gd name="connsiteX3299" fmla="*/ 6010578 w 8115305"/>
              <a:gd name="connsiteY3299" fmla="*/ 227732 h 3192694"/>
              <a:gd name="connsiteX3300" fmla="*/ 6020355 w 8115305"/>
              <a:gd name="connsiteY3300" fmla="*/ 223748 h 3192694"/>
              <a:gd name="connsiteX3301" fmla="*/ 4850956 w 8115305"/>
              <a:gd name="connsiteY3301" fmla="*/ 223024 h 3192694"/>
              <a:gd name="connsiteX3302" fmla="*/ 4913608 w 8115305"/>
              <a:gd name="connsiteY3302" fmla="*/ 233525 h 3192694"/>
              <a:gd name="connsiteX3303" fmla="*/ 4874134 w 8115305"/>
              <a:gd name="connsiteY3303" fmla="*/ 244572 h 3192694"/>
              <a:gd name="connsiteX3304" fmla="*/ 4812567 w 8115305"/>
              <a:gd name="connsiteY3304" fmla="*/ 233889 h 3192694"/>
              <a:gd name="connsiteX3305" fmla="*/ 4850956 w 8115305"/>
              <a:gd name="connsiteY3305" fmla="*/ 223024 h 3192694"/>
              <a:gd name="connsiteX3306" fmla="*/ 3305640 w 8115305"/>
              <a:gd name="connsiteY3306" fmla="*/ 221034 h 3192694"/>
              <a:gd name="connsiteX3307" fmla="*/ 3346019 w 8115305"/>
              <a:gd name="connsiteY3307" fmla="*/ 231899 h 3192694"/>
              <a:gd name="connsiteX3308" fmla="*/ 3283910 w 8115305"/>
              <a:gd name="connsiteY3308" fmla="*/ 242583 h 3192694"/>
              <a:gd name="connsiteX3309" fmla="*/ 3244797 w 8115305"/>
              <a:gd name="connsiteY3309" fmla="*/ 231718 h 3192694"/>
              <a:gd name="connsiteX3310" fmla="*/ 3305640 w 8115305"/>
              <a:gd name="connsiteY3310" fmla="*/ 221034 h 3192694"/>
              <a:gd name="connsiteX3311" fmla="*/ 4722030 w 8115305"/>
              <a:gd name="connsiteY3311" fmla="*/ 219946 h 3192694"/>
              <a:gd name="connsiteX3312" fmla="*/ 4783052 w 8115305"/>
              <a:gd name="connsiteY3312" fmla="*/ 230811 h 3192694"/>
              <a:gd name="connsiteX3313" fmla="*/ 4740499 w 8115305"/>
              <a:gd name="connsiteY3313" fmla="*/ 241856 h 3192694"/>
              <a:gd name="connsiteX3314" fmla="*/ 4679113 w 8115305"/>
              <a:gd name="connsiteY3314" fmla="*/ 230631 h 3192694"/>
              <a:gd name="connsiteX3315" fmla="*/ 4722030 w 8115305"/>
              <a:gd name="connsiteY3315" fmla="*/ 219946 h 3192694"/>
              <a:gd name="connsiteX3316" fmla="*/ 5884003 w 8115305"/>
              <a:gd name="connsiteY3316" fmla="*/ 219946 h 3192694"/>
              <a:gd name="connsiteX3317" fmla="*/ 5918409 w 8115305"/>
              <a:gd name="connsiteY3317" fmla="*/ 224653 h 3192694"/>
              <a:gd name="connsiteX3318" fmla="*/ 5907363 w 8115305"/>
              <a:gd name="connsiteY3318" fmla="*/ 229904 h 3192694"/>
              <a:gd name="connsiteX3319" fmla="*/ 5871147 w 8115305"/>
              <a:gd name="connsiteY3319" fmla="*/ 224834 h 3192694"/>
              <a:gd name="connsiteX3320" fmla="*/ 5884003 w 8115305"/>
              <a:gd name="connsiteY3320" fmla="*/ 219946 h 3192694"/>
              <a:gd name="connsiteX3321" fmla="*/ 3175627 w 8115305"/>
              <a:gd name="connsiteY3321" fmla="*/ 219765 h 3192694"/>
              <a:gd name="connsiteX3322" fmla="*/ 3211842 w 8115305"/>
              <a:gd name="connsiteY3322" fmla="*/ 229544 h 3192694"/>
              <a:gd name="connsiteX3323" fmla="*/ 3152629 w 8115305"/>
              <a:gd name="connsiteY3323" fmla="*/ 239865 h 3192694"/>
              <a:gd name="connsiteX3324" fmla="*/ 3116414 w 8115305"/>
              <a:gd name="connsiteY3324" fmla="*/ 229725 h 3192694"/>
              <a:gd name="connsiteX3325" fmla="*/ 3175627 w 8115305"/>
              <a:gd name="connsiteY3325" fmla="*/ 219765 h 3192694"/>
              <a:gd name="connsiteX3326" fmla="*/ 4591291 w 8115305"/>
              <a:gd name="connsiteY3326" fmla="*/ 217592 h 3192694"/>
              <a:gd name="connsiteX3327" fmla="*/ 4654667 w 8115305"/>
              <a:gd name="connsiteY3327" fmla="*/ 228637 h 3192694"/>
              <a:gd name="connsiteX3328" fmla="*/ 4608674 w 8115305"/>
              <a:gd name="connsiteY3328" fmla="*/ 240589 h 3192694"/>
              <a:gd name="connsiteX3329" fmla="*/ 4545840 w 8115305"/>
              <a:gd name="connsiteY3329" fmla="*/ 229001 h 3192694"/>
              <a:gd name="connsiteX3330" fmla="*/ 4591291 w 8115305"/>
              <a:gd name="connsiteY3330" fmla="*/ 217592 h 3192694"/>
              <a:gd name="connsiteX3331" fmla="*/ 5752180 w 8115305"/>
              <a:gd name="connsiteY3331" fmla="*/ 217591 h 3192694"/>
              <a:gd name="connsiteX3332" fmla="*/ 5791112 w 8115305"/>
              <a:gd name="connsiteY3332" fmla="*/ 223568 h 3192694"/>
              <a:gd name="connsiteX3333" fmla="*/ 5773005 w 8115305"/>
              <a:gd name="connsiteY3333" fmla="*/ 229180 h 3192694"/>
              <a:gd name="connsiteX3334" fmla="*/ 5734796 w 8115305"/>
              <a:gd name="connsiteY3334" fmla="*/ 222844 h 3192694"/>
              <a:gd name="connsiteX3335" fmla="*/ 5752180 w 8115305"/>
              <a:gd name="connsiteY3335" fmla="*/ 217591 h 3192694"/>
              <a:gd name="connsiteX3336" fmla="*/ 3050863 w 8115305"/>
              <a:gd name="connsiteY3336" fmla="*/ 217591 h 3192694"/>
              <a:gd name="connsiteX3337" fmla="*/ 3083820 w 8115305"/>
              <a:gd name="connsiteY3337" fmla="*/ 227007 h 3192694"/>
              <a:gd name="connsiteX3338" fmla="*/ 3026056 w 8115305"/>
              <a:gd name="connsiteY3338" fmla="*/ 235699 h 3192694"/>
              <a:gd name="connsiteX3339" fmla="*/ 2993462 w 8115305"/>
              <a:gd name="connsiteY3339" fmla="*/ 226102 h 3192694"/>
              <a:gd name="connsiteX3340" fmla="*/ 3050863 w 8115305"/>
              <a:gd name="connsiteY3340" fmla="*/ 217591 h 3192694"/>
              <a:gd name="connsiteX3341" fmla="*/ 2927368 w 8115305"/>
              <a:gd name="connsiteY3341" fmla="*/ 216324 h 3192694"/>
              <a:gd name="connsiteX3342" fmla="*/ 2954168 w 8115305"/>
              <a:gd name="connsiteY3342" fmla="*/ 225197 h 3192694"/>
              <a:gd name="connsiteX3343" fmla="*/ 2899845 w 8115305"/>
              <a:gd name="connsiteY3343" fmla="*/ 233708 h 3192694"/>
              <a:gd name="connsiteX3344" fmla="*/ 2873045 w 8115305"/>
              <a:gd name="connsiteY3344" fmla="*/ 224653 h 3192694"/>
              <a:gd name="connsiteX3345" fmla="*/ 2927368 w 8115305"/>
              <a:gd name="connsiteY3345" fmla="*/ 216324 h 3192694"/>
              <a:gd name="connsiteX3346" fmla="*/ 4465441 w 8115305"/>
              <a:gd name="connsiteY3346" fmla="*/ 214515 h 3192694"/>
              <a:gd name="connsiteX3347" fmla="*/ 4525922 w 8115305"/>
              <a:gd name="connsiteY3347" fmla="*/ 225921 h 3192694"/>
              <a:gd name="connsiteX3348" fmla="*/ 4475221 w 8115305"/>
              <a:gd name="connsiteY3348" fmla="*/ 237510 h 3192694"/>
              <a:gd name="connsiteX3349" fmla="*/ 4415645 w 8115305"/>
              <a:gd name="connsiteY3349" fmla="*/ 225560 h 3192694"/>
              <a:gd name="connsiteX3350" fmla="*/ 4465441 w 8115305"/>
              <a:gd name="connsiteY3350" fmla="*/ 214515 h 3192694"/>
              <a:gd name="connsiteX3351" fmla="*/ 2803348 w 8115305"/>
              <a:gd name="connsiteY3351" fmla="*/ 213971 h 3192694"/>
              <a:gd name="connsiteX3352" fmla="*/ 2828699 w 8115305"/>
              <a:gd name="connsiteY3352" fmla="*/ 222119 h 3192694"/>
              <a:gd name="connsiteX3353" fmla="*/ 2776188 w 8115305"/>
              <a:gd name="connsiteY3353" fmla="*/ 230267 h 3192694"/>
              <a:gd name="connsiteX3354" fmla="*/ 2751199 w 8115305"/>
              <a:gd name="connsiteY3354" fmla="*/ 221938 h 3192694"/>
              <a:gd name="connsiteX3355" fmla="*/ 2803348 w 8115305"/>
              <a:gd name="connsiteY3355" fmla="*/ 213971 h 3192694"/>
              <a:gd name="connsiteX3356" fmla="*/ 5616371 w 8115305"/>
              <a:gd name="connsiteY3356" fmla="*/ 213608 h 3192694"/>
              <a:gd name="connsiteX3357" fmla="*/ 5661096 w 8115305"/>
              <a:gd name="connsiteY3357" fmla="*/ 220127 h 3192694"/>
              <a:gd name="connsiteX3358" fmla="*/ 5642988 w 8115305"/>
              <a:gd name="connsiteY3358" fmla="*/ 226828 h 3192694"/>
              <a:gd name="connsiteX3359" fmla="*/ 5598263 w 8115305"/>
              <a:gd name="connsiteY3359" fmla="*/ 219946 h 3192694"/>
              <a:gd name="connsiteX3360" fmla="*/ 5616371 w 8115305"/>
              <a:gd name="connsiteY3360" fmla="*/ 213608 h 3192694"/>
              <a:gd name="connsiteX3361" fmla="*/ 2680942 w 8115305"/>
              <a:gd name="connsiteY3361" fmla="*/ 212703 h 3192694"/>
              <a:gd name="connsiteX3362" fmla="*/ 2701404 w 8115305"/>
              <a:gd name="connsiteY3362" fmla="*/ 220309 h 3192694"/>
              <a:gd name="connsiteX3363" fmla="*/ 2651427 w 8115305"/>
              <a:gd name="connsiteY3363" fmla="*/ 227733 h 3192694"/>
              <a:gd name="connsiteX3364" fmla="*/ 2630600 w 8115305"/>
              <a:gd name="connsiteY3364" fmla="*/ 219765 h 3192694"/>
              <a:gd name="connsiteX3365" fmla="*/ 2680942 w 8115305"/>
              <a:gd name="connsiteY3365" fmla="*/ 212703 h 3192694"/>
              <a:gd name="connsiteX3366" fmla="*/ 4333617 w 8115305"/>
              <a:gd name="connsiteY3366" fmla="*/ 212522 h 3192694"/>
              <a:gd name="connsiteX3367" fmla="*/ 4393371 w 8115305"/>
              <a:gd name="connsiteY3367" fmla="*/ 224111 h 3192694"/>
              <a:gd name="connsiteX3368" fmla="*/ 4341584 w 8115305"/>
              <a:gd name="connsiteY3368" fmla="*/ 235880 h 3192694"/>
              <a:gd name="connsiteX3369" fmla="*/ 4281828 w 8115305"/>
              <a:gd name="connsiteY3369" fmla="*/ 223928 h 3192694"/>
              <a:gd name="connsiteX3370" fmla="*/ 4333617 w 8115305"/>
              <a:gd name="connsiteY3370" fmla="*/ 212522 h 3192694"/>
              <a:gd name="connsiteX3371" fmla="*/ 5485088 w 8115305"/>
              <a:gd name="connsiteY3371" fmla="*/ 211072 h 3192694"/>
              <a:gd name="connsiteX3372" fmla="*/ 5532893 w 8115305"/>
              <a:gd name="connsiteY3372" fmla="*/ 217591 h 3192694"/>
              <a:gd name="connsiteX3373" fmla="*/ 5512612 w 8115305"/>
              <a:gd name="connsiteY3373" fmla="*/ 225017 h 3192694"/>
              <a:gd name="connsiteX3374" fmla="*/ 5464083 w 8115305"/>
              <a:gd name="connsiteY3374" fmla="*/ 217773 h 3192694"/>
              <a:gd name="connsiteX3375" fmla="*/ 5485088 w 8115305"/>
              <a:gd name="connsiteY3375" fmla="*/ 211072 h 3192694"/>
              <a:gd name="connsiteX3376" fmla="*/ 2555997 w 8115305"/>
              <a:gd name="connsiteY3376" fmla="*/ 210893 h 3192694"/>
              <a:gd name="connsiteX3377" fmla="*/ 2576278 w 8115305"/>
              <a:gd name="connsiteY3377" fmla="*/ 217049 h 3192694"/>
              <a:gd name="connsiteX3378" fmla="*/ 2531010 w 8115305"/>
              <a:gd name="connsiteY3378" fmla="*/ 223930 h 3192694"/>
              <a:gd name="connsiteX3379" fmla="*/ 2512900 w 8115305"/>
              <a:gd name="connsiteY3379" fmla="*/ 217412 h 3192694"/>
              <a:gd name="connsiteX3380" fmla="*/ 2555997 w 8115305"/>
              <a:gd name="connsiteY3380" fmla="*/ 210893 h 3192694"/>
              <a:gd name="connsiteX3381" fmla="*/ 2427796 w 8115305"/>
              <a:gd name="connsiteY3381" fmla="*/ 209806 h 3192694"/>
              <a:gd name="connsiteX3382" fmla="*/ 2444275 w 8115305"/>
              <a:gd name="connsiteY3382" fmla="*/ 215600 h 3192694"/>
              <a:gd name="connsiteX3383" fmla="*/ 2405704 w 8115305"/>
              <a:gd name="connsiteY3383" fmla="*/ 221213 h 3192694"/>
              <a:gd name="connsiteX3384" fmla="*/ 2389409 w 8115305"/>
              <a:gd name="connsiteY3384" fmla="*/ 215418 h 3192694"/>
              <a:gd name="connsiteX3385" fmla="*/ 2427796 w 8115305"/>
              <a:gd name="connsiteY3385" fmla="*/ 209806 h 3192694"/>
              <a:gd name="connsiteX3386" fmla="*/ 4207587 w 8115305"/>
              <a:gd name="connsiteY3386" fmla="*/ 209625 h 3192694"/>
              <a:gd name="connsiteX3387" fmla="*/ 4265349 w 8115305"/>
              <a:gd name="connsiteY3387" fmla="*/ 221034 h 3192694"/>
              <a:gd name="connsiteX3388" fmla="*/ 4212475 w 8115305"/>
              <a:gd name="connsiteY3388" fmla="*/ 232984 h 3192694"/>
              <a:gd name="connsiteX3389" fmla="*/ 4153264 w 8115305"/>
              <a:gd name="connsiteY3389" fmla="*/ 220853 h 3192694"/>
              <a:gd name="connsiteX3390" fmla="*/ 4207587 w 8115305"/>
              <a:gd name="connsiteY3390" fmla="*/ 209625 h 3192694"/>
              <a:gd name="connsiteX3391" fmla="*/ 2306475 w 8115305"/>
              <a:gd name="connsiteY3391" fmla="*/ 208718 h 3192694"/>
              <a:gd name="connsiteX3392" fmla="*/ 2317517 w 8115305"/>
              <a:gd name="connsiteY3392" fmla="*/ 213971 h 3192694"/>
              <a:gd name="connsiteX3393" fmla="*/ 2281304 w 8115305"/>
              <a:gd name="connsiteY3393" fmla="*/ 218497 h 3192694"/>
              <a:gd name="connsiteX3394" fmla="*/ 2270982 w 8115305"/>
              <a:gd name="connsiteY3394" fmla="*/ 213607 h 3192694"/>
              <a:gd name="connsiteX3395" fmla="*/ 2306475 w 8115305"/>
              <a:gd name="connsiteY3395" fmla="*/ 208718 h 3192694"/>
              <a:gd name="connsiteX3396" fmla="*/ 5349283 w 8115305"/>
              <a:gd name="connsiteY3396" fmla="*/ 207997 h 3192694"/>
              <a:gd name="connsiteX3397" fmla="*/ 5399441 w 8115305"/>
              <a:gd name="connsiteY3397" fmla="*/ 215240 h 3192694"/>
              <a:gd name="connsiteX3398" fmla="*/ 5376988 w 8115305"/>
              <a:gd name="connsiteY3398" fmla="*/ 223207 h 3192694"/>
              <a:gd name="connsiteX3399" fmla="*/ 5326466 w 8115305"/>
              <a:gd name="connsiteY3399" fmla="*/ 215601 h 3192694"/>
              <a:gd name="connsiteX3400" fmla="*/ 5349283 w 8115305"/>
              <a:gd name="connsiteY3400" fmla="*/ 207997 h 3192694"/>
              <a:gd name="connsiteX3401" fmla="*/ 4081557 w 8115305"/>
              <a:gd name="connsiteY3401" fmla="*/ 207633 h 3192694"/>
              <a:gd name="connsiteX3402" fmla="*/ 4138778 w 8115305"/>
              <a:gd name="connsiteY3402" fmla="*/ 219583 h 3192694"/>
              <a:gd name="connsiteX3403" fmla="*/ 4082282 w 8115305"/>
              <a:gd name="connsiteY3403" fmla="*/ 231173 h 3192694"/>
              <a:gd name="connsiteX3404" fmla="*/ 4025061 w 8115305"/>
              <a:gd name="connsiteY3404" fmla="*/ 218859 h 3192694"/>
              <a:gd name="connsiteX3405" fmla="*/ 4081557 w 8115305"/>
              <a:gd name="connsiteY3405" fmla="*/ 207633 h 3192694"/>
              <a:gd name="connsiteX3406" fmla="*/ 2184784 w 8115305"/>
              <a:gd name="connsiteY3406" fmla="*/ 206908 h 3192694"/>
              <a:gd name="connsiteX3407" fmla="*/ 2194383 w 8115305"/>
              <a:gd name="connsiteY3407" fmla="*/ 210893 h 3192694"/>
              <a:gd name="connsiteX3408" fmla="*/ 2164868 w 8115305"/>
              <a:gd name="connsiteY3408" fmla="*/ 214695 h 3192694"/>
              <a:gd name="connsiteX3409" fmla="*/ 2155994 w 8115305"/>
              <a:gd name="connsiteY3409" fmla="*/ 210893 h 3192694"/>
              <a:gd name="connsiteX3410" fmla="*/ 2184784 w 8115305"/>
              <a:gd name="connsiteY3410" fmla="*/ 206908 h 3192694"/>
              <a:gd name="connsiteX3411" fmla="*/ 2063631 w 8115305"/>
              <a:gd name="connsiteY3411" fmla="*/ 206004 h 3192694"/>
              <a:gd name="connsiteX3412" fmla="*/ 2068881 w 8115305"/>
              <a:gd name="connsiteY3412" fmla="*/ 209082 h 3192694"/>
              <a:gd name="connsiteX3413" fmla="*/ 2045523 w 8115305"/>
              <a:gd name="connsiteY3413" fmla="*/ 211980 h 3192694"/>
              <a:gd name="connsiteX3414" fmla="*/ 2040270 w 8115305"/>
              <a:gd name="connsiteY3414" fmla="*/ 208902 h 3192694"/>
              <a:gd name="connsiteX3415" fmla="*/ 2063631 w 8115305"/>
              <a:gd name="connsiteY3415" fmla="*/ 206004 h 3192694"/>
              <a:gd name="connsiteX3416" fmla="*/ 5219810 w 8115305"/>
              <a:gd name="connsiteY3416" fmla="*/ 205460 h 3192694"/>
              <a:gd name="connsiteX3417" fmla="*/ 5272866 w 8115305"/>
              <a:gd name="connsiteY3417" fmla="*/ 213427 h 3192694"/>
              <a:gd name="connsiteX3418" fmla="*/ 5247334 w 8115305"/>
              <a:gd name="connsiteY3418" fmla="*/ 221938 h 3192694"/>
              <a:gd name="connsiteX3419" fmla="*/ 5193011 w 8115305"/>
              <a:gd name="connsiteY3419" fmla="*/ 213788 h 3192694"/>
              <a:gd name="connsiteX3420" fmla="*/ 5219810 w 8115305"/>
              <a:gd name="connsiteY3420" fmla="*/ 205460 h 3192694"/>
              <a:gd name="connsiteX3421" fmla="*/ 3957520 w 8115305"/>
              <a:gd name="connsiteY3421" fmla="*/ 205098 h 3192694"/>
              <a:gd name="connsiteX3422" fmla="*/ 4011843 w 8115305"/>
              <a:gd name="connsiteY3422" fmla="*/ 216507 h 3192694"/>
              <a:gd name="connsiteX3423" fmla="*/ 3954985 w 8115305"/>
              <a:gd name="connsiteY3423" fmla="*/ 228095 h 3192694"/>
              <a:gd name="connsiteX3424" fmla="*/ 3900662 w 8115305"/>
              <a:gd name="connsiteY3424" fmla="*/ 216326 h 3192694"/>
              <a:gd name="connsiteX3425" fmla="*/ 3957520 w 8115305"/>
              <a:gd name="connsiteY3425" fmla="*/ 205098 h 3192694"/>
              <a:gd name="connsiteX3426" fmla="*/ 3834024 w 8115305"/>
              <a:gd name="connsiteY3426" fmla="*/ 203469 h 3192694"/>
              <a:gd name="connsiteX3427" fmla="*/ 3883821 w 8115305"/>
              <a:gd name="connsiteY3427" fmla="*/ 214695 h 3192694"/>
              <a:gd name="connsiteX3428" fmla="*/ 3824247 w 8115305"/>
              <a:gd name="connsiteY3428" fmla="*/ 225923 h 3192694"/>
              <a:gd name="connsiteX3429" fmla="*/ 3774813 w 8115305"/>
              <a:gd name="connsiteY3429" fmla="*/ 214334 h 3192694"/>
              <a:gd name="connsiteX3430" fmla="*/ 3834024 w 8115305"/>
              <a:gd name="connsiteY3430" fmla="*/ 203469 h 3192694"/>
              <a:gd name="connsiteX3431" fmla="*/ 5092151 w 8115305"/>
              <a:gd name="connsiteY3431" fmla="*/ 203287 h 3192694"/>
              <a:gd name="connsiteX3432" fmla="*/ 5146837 w 8115305"/>
              <a:gd name="connsiteY3432" fmla="*/ 211615 h 3192694"/>
              <a:gd name="connsiteX3433" fmla="*/ 5117321 w 8115305"/>
              <a:gd name="connsiteY3433" fmla="*/ 220489 h 3192694"/>
              <a:gd name="connsiteX3434" fmla="*/ 5062998 w 8115305"/>
              <a:gd name="connsiteY3434" fmla="*/ 211615 h 3192694"/>
              <a:gd name="connsiteX3435" fmla="*/ 5092151 w 8115305"/>
              <a:gd name="connsiteY3435" fmla="*/ 203287 h 3192694"/>
              <a:gd name="connsiteX3436" fmla="*/ 3708176 w 8115305"/>
              <a:gd name="connsiteY3436" fmla="*/ 201657 h 3192694"/>
              <a:gd name="connsiteX3437" fmla="*/ 3758334 w 8115305"/>
              <a:gd name="connsiteY3437" fmla="*/ 212885 h 3192694"/>
              <a:gd name="connsiteX3438" fmla="*/ 3698397 w 8115305"/>
              <a:gd name="connsiteY3438" fmla="*/ 223931 h 3192694"/>
              <a:gd name="connsiteX3439" fmla="*/ 3649688 w 8115305"/>
              <a:gd name="connsiteY3439" fmla="*/ 212342 h 3192694"/>
              <a:gd name="connsiteX3440" fmla="*/ 3708176 w 8115305"/>
              <a:gd name="connsiteY3440" fmla="*/ 201657 h 3192694"/>
              <a:gd name="connsiteX3441" fmla="*/ 6100393 w 8115305"/>
              <a:gd name="connsiteY3441" fmla="*/ 200933 h 3192694"/>
              <a:gd name="connsiteX3442" fmla="*/ 6119406 w 8115305"/>
              <a:gd name="connsiteY3442" fmla="*/ 203470 h 3192694"/>
              <a:gd name="connsiteX3443" fmla="*/ 6114879 w 8115305"/>
              <a:gd name="connsiteY3443" fmla="*/ 206184 h 3192694"/>
              <a:gd name="connsiteX3444" fmla="*/ 6094235 w 8115305"/>
              <a:gd name="connsiteY3444" fmla="*/ 203470 h 3192694"/>
              <a:gd name="connsiteX3445" fmla="*/ 6100393 w 8115305"/>
              <a:gd name="connsiteY3445" fmla="*/ 200933 h 3192694"/>
              <a:gd name="connsiteX3446" fmla="*/ 4967388 w 8115305"/>
              <a:gd name="connsiteY3446" fmla="*/ 199846 h 3192694"/>
              <a:gd name="connsiteX3447" fmla="*/ 5020987 w 8115305"/>
              <a:gd name="connsiteY3447" fmla="*/ 209081 h 3192694"/>
              <a:gd name="connsiteX3448" fmla="*/ 4987850 w 8115305"/>
              <a:gd name="connsiteY3448" fmla="*/ 218317 h 3192694"/>
              <a:gd name="connsiteX3449" fmla="*/ 4931173 w 8115305"/>
              <a:gd name="connsiteY3449" fmla="*/ 208901 h 3192694"/>
              <a:gd name="connsiteX3450" fmla="*/ 4967388 w 8115305"/>
              <a:gd name="connsiteY3450" fmla="*/ 199846 h 3192694"/>
              <a:gd name="connsiteX3451" fmla="*/ 3581420 w 8115305"/>
              <a:gd name="connsiteY3451" fmla="*/ 199485 h 3192694"/>
              <a:gd name="connsiteX3452" fmla="*/ 3627051 w 8115305"/>
              <a:gd name="connsiteY3452" fmla="*/ 209806 h 3192694"/>
              <a:gd name="connsiteX3453" fmla="*/ 3569831 w 8115305"/>
              <a:gd name="connsiteY3453" fmla="*/ 220671 h 3192694"/>
              <a:gd name="connsiteX3454" fmla="*/ 3523295 w 8115305"/>
              <a:gd name="connsiteY3454" fmla="*/ 210169 h 3192694"/>
              <a:gd name="connsiteX3455" fmla="*/ 3581420 w 8115305"/>
              <a:gd name="connsiteY3455" fmla="*/ 199485 h 3192694"/>
              <a:gd name="connsiteX3456" fmla="*/ 5970741 w 8115305"/>
              <a:gd name="connsiteY3456" fmla="*/ 198217 h 3192694"/>
              <a:gd name="connsiteX3457" fmla="*/ 5995729 w 8115305"/>
              <a:gd name="connsiteY3457" fmla="*/ 201839 h 3192694"/>
              <a:gd name="connsiteX3458" fmla="*/ 5986856 w 8115305"/>
              <a:gd name="connsiteY3458" fmla="*/ 205278 h 3192694"/>
              <a:gd name="connsiteX3459" fmla="*/ 5959693 w 8115305"/>
              <a:gd name="connsiteY3459" fmla="*/ 201475 h 3192694"/>
              <a:gd name="connsiteX3460" fmla="*/ 5970741 w 8115305"/>
              <a:gd name="connsiteY3460" fmla="*/ 198217 h 3192694"/>
              <a:gd name="connsiteX3461" fmla="*/ 3460823 w 8115305"/>
              <a:gd name="connsiteY3461" fmla="*/ 198036 h 3192694"/>
              <a:gd name="connsiteX3462" fmla="*/ 3500297 w 8115305"/>
              <a:gd name="connsiteY3462" fmla="*/ 208538 h 3192694"/>
              <a:gd name="connsiteX3463" fmla="*/ 3441266 w 8115305"/>
              <a:gd name="connsiteY3463" fmla="*/ 218317 h 3192694"/>
              <a:gd name="connsiteX3464" fmla="*/ 3402154 w 8115305"/>
              <a:gd name="connsiteY3464" fmla="*/ 207633 h 3192694"/>
              <a:gd name="connsiteX3465" fmla="*/ 3460823 w 8115305"/>
              <a:gd name="connsiteY3465" fmla="*/ 198036 h 3192694"/>
              <a:gd name="connsiteX3466" fmla="*/ 4836830 w 8115305"/>
              <a:gd name="connsiteY3466" fmla="*/ 197854 h 3192694"/>
              <a:gd name="connsiteX3467" fmla="*/ 4894775 w 8115305"/>
              <a:gd name="connsiteY3467" fmla="*/ 206909 h 3192694"/>
              <a:gd name="connsiteX3468" fmla="*/ 4858559 w 8115305"/>
              <a:gd name="connsiteY3468" fmla="*/ 216686 h 3192694"/>
              <a:gd name="connsiteX3469" fmla="*/ 4802063 w 8115305"/>
              <a:gd name="connsiteY3469" fmla="*/ 207089 h 3192694"/>
              <a:gd name="connsiteX3470" fmla="*/ 4836830 w 8115305"/>
              <a:gd name="connsiteY3470" fmla="*/ 197854 h 3192694"/>
              <a:gd name="connsiteX3471" fmla="*/ 3337689 w 8115305"/>
              <a:gd name="connsiteY3471" fmla="*/ 195683 h 3192694"/>
              <a:gd name="connsiteX3472" fmla="*/ 3376441 w 8115305"/>
              <a:gd name="connsiteY3472" fmla="*/ 205099 h 3192694"/>
              <a:gd name="connsiteX3473" fmla="*/ 3319220 w 8115305"/>
              <a:gd name="connsiteY3473" fmla="*/ 215239 h 3192694"/>
              <a:gd name="connsiteX3474" fmla="*/ 3280832 w 8115305"/>
              <a:gd name="connsiteY3474" fmla="*/ 205462 h 3192694"/>
              <a:gd name="connsiteX3475" fmla="*/ 3337689 w 8115305"/>
              <a:gd name="connsiteY3475" fmla="*/ 195683 h 3192694"/>
              <a:gd name="connsiteX3476" fmla="*/ 5836923 w 8115305"/>
              <a:gd name="connsiteY3476" fmla="*/ 194958 h 3192694"/>
              <a:gd name="connsiteX3477" fmla="*/ 5868431 w 8115305"/>
              <a:gd name="connsiteY3477" fmla="*/ 199485 h 3192694"/>
              <a:gd name="connsiteX3478" fmla="*/ 5857384 w 8115305"/>
              <a:gd name="connsiteY3478" fmla="*/ 204194 h 3192694"/>
              <a:gd name="connsiteX3479" fmla="*/ 5826058 w 8115305"/>
              <a:gd name="connsiteY3479" fmla="*/ 199485 h 3192694"/>
              <a:gd name="connsiteX3480" fmla="*/ 5836923 w 8115305"/>
              <a:gd name="connsiteY3480" fmla="*/ 194958 h 3192694"/>
              <a:gd name="connsiteX3481" fmla="*/ 4709171 w 8115305"/>
              <a:gd name="connsiteY3481" fmla="*/ 194596 h 3192694"/>
              <a:gd name="connsiteX3482" fmla="*/ 4766031 w 8115305"/>
              <a:gd name="connsiteY3482" fmla="*/ 204736 h 3192694"/>
              <a:gd name="connsiteX3483" fmla="*/ 4725106 w 8115305"/>
              <a:gd name="connsiteY3483" fmla="*/ 214516 h 3192694"/>
              <a:gd name="connsiteX3484" fmla="*/ 4668429 w 8115305"/>
              <a:gd name="connsiteY3484" fmla="*/ 204556 h 3192694"/>
              <a:gd name="connsiteX3485" fmla="*/ 4709171 w 8115305"/>
              <a:gd name="connsiteY3485" fmla="*/ 194596 h 3192694"/>
              <a:gd name="connsiteX3486" fmla="*/ 3217635 w 8115305"/>
              <a:gd name="connsiteY3486" fmla="*/ 194595 h 3192694"/>
              <a:gd name="connsiteX3487" fmla="*/ 3250411 w 8115305"/>
              <a:gd name="connsiteY3487" fmla="*/ 203468 h 3192694"/>
              <a:gd name="connsiteX3488" fmla="*/ 3195000 w 8115305"/>
              <a:gd name="connsiteY3488" fmla="*/ 212703 h 3192694"/>
              <a:gd name="connsiteX3489" fmla="*/ 3161682 w 8115305"/>
              <a:gd name="connsiteY3489" fmla="*/ 203287 h 3192694"/>
              <a:gd name="connsiteX3490" fmla="*/ 3217635 w 8115305"/>
              <a:gd name="connsiteY3490" fmla="*/ 194595 h 3192694"/>
              <a:gd name="connsiteX3491" fmla="*/ 4586582 w 8115305"/>
              <a:gd name="connsiteY3491" fmla="*/ 192603 h 3192694"/>
              <a:gd name="connsiteX3492" fmla="*/ 4640725 w 8115305"/>
              <a:gd name="connsiteY3492" fmla="*/ 202744 h 3192694"/>
              <a:gd name="connsiteX3493" fmla="*/ 4596359 w 8115305"/>
              <a:gd name="connsiteY3493" fmla="*/ 212703 h 3192694"/>
              <a:gd name="connsiteX3494" fmla="*/ 4542036 w 8115305"/>
              <a:gd name="connsiteY3494" fmla="*/ 202382 h 3192694"/>
              <a:gd name="connsiteX3495" fmla="*/ 4586582 w 8115305"/>
              <a:gd name="connsiteY3495" fmla="*/ 192603 h 3192694"/>
              <a:gd name="connsiteX3496" fmla="*/ 3094140 w 8115305"/>
              <a:gd name="connsiteY3496" fmla="*/ 192423 h 3192694"/>
              <a:gd name="connsiteX3497" fmla="*/ 3126371 w 8115305"/>
              <a:gd name="connsiteY3497" fmla="*/ 200752 h 3192694"/>
              <a:gd name="connsiteX3498" fmla="*/ 3074402 w 8115305"/>
              <a:gd name="connsiteY3498" fmla="*/ 209263 h 3192694"/>
              <a:gd name="connsiteX3499" fmla="*/ 3043800 w 8115305"/>
              <a:gd name="connsiteY3499" fmla="*/ 200752 h 3192694"/>
              <a:gd name="connsiteX3500" fmla="*/ 3094140 w 8115305"/>
              <a:gd name="connsiteY3500" fmla="*/ 192423 h 3192694"/>
              <a:gd name="connsiteX3501" fmla="*/ 5704193 w 8115305"/>
              <a:gd name="connsiteY3501" fmla="*/ 192061 h 3192694"/>
              <a:gd name="connsiteX3502" fmla="*/ 5740589 w 8115305"/>
              <a:gd name="connsiteY3502" fmla="*/ 197131 h 3192694"/>
              <a:gd name="connsiteX3503" fmla="*/ 5727371 w 8115305"/>
              <a:gd name="connsiteY3503" fmla="*/ 202382 h 3192694"/>
              <a:gd name="connsiteX3504" fmla="*/ 5689343 w 8115305"/>
              <a:gd name="connsiteY3504" fmla="*/ 197131 h 3192694"/>
              <a:gd name="connsiteX3505" fmla="*/ 5704193 w 8115305"/>
              <a:gd name="connsiteY3505" fmla="*/ 192061 h 3192694"/>
              <a:gd name="connsiteX3506" fmla="*/ 2974991 w 8115305"/>
              <a:gd name="connsiteY3506" fmla="*/ 191517 h 3192694"/>
              <a:gd name="connsiteX3507" fmla="*/ 3002878 w 8115305"/>
              <a:gd name="connsiteY3507" fmla="*/ 199485 h 3192694"/>
              <a:gd name="connsiteX3508" fmla="*/ 2951813 w 8115305"/>
              <a:gd name="connsiteY3508" fmla="*/ 207452 h 3192694"/>
              <a:gd name="connsiteX3509" fmla="*/ 2924108 w 8115305"/>
              <a:gd name="connsiteY3509" fmla="*/ 199304 h 3192694"/>
              <a:gd name="connsiteX3510" fmla="*/ 2974991 w 8115305"/>
              <a:gd name="connsiteY3510" fmla="*/ 191517 h 3192694"/>
              <a:gd name="connsiteX3511" fmla="*/ 4460371 w 8115305"/>
              <a:gd name="connsiteY3511" fmla="*/ 189344 h 3192694"/>
              <a:gd name="connsiteX3512" fmla="*/ 4516506 w 8115305"/>
              <a:gd name="connsiteY3512" fmla="*/ 199485 h 3192694"/>
              <a:gd name="connsiteX3513" fmla="*/ 4471779 w 8115305"/>
              <a:gd name="connsiteY3513" fmla="*/ 209986 h 3192694"/>
              <a:gd name="connsiteX3514" fmla="*/ 4414198 w 8115305"/>
              <a:gd name="connsiteY3514" fmla="*/ 199304 h 3192694"/>
              <a:gd name="connsiteX3515" fmla="*/ 4460371 w 8115305"/>
              <a:gd name="connsiteY3515" fmla="*/ 189344 h 3192694"/>
              <a:gd name="connsiteX3516" fmla="*/ 2849885 w 8115305"/>
              <a:gd name="connsiteY3516" fmla="*/ 189164 h 3192694"/>
              <a:gd name="connsiteX3517" fmla="*/ 2875399 w 8115305"/>
              <a:gd name="connsiteY3517" fmla="*/ 196224 h 3192694"/>
              <a:gd name="connsiteX3518" fmla="*/ 2828157 w 8115305"/>
              <a:gd name="connsiteY3518" fmla="*/ 203650 h 3192694"/>
              <a:gd name="connsiteX3519" fmla="*/ 2804256 w 8115305"/>
              <a:gd name="connsiteY3519" fmla="*/ 196224 h 3192694"/>
              <a:gd name="connsiteX3520" fmla="*/ 2849885 w 8115305"/>
              <a:gd name="connsiteY3520" fmla="*/ 189164 h 3192694"/>
              <a:gd name="connsiteX3521" fmla="*/ 5575990 w 8115305"/>
              <a:gd name="connsiteY3521" fmla="*/ 188258 h 3192694"/>
              <a:gd name="connsiteX3522" fmla="*/ 5614198 w 8115305"/>
              <a:gd name="connsiteY3522" fmla="*/ 193871 h 3192694"/>
              <a:gd name="connsiteX3523" fmla="*/ 5597902 w 8115305"/>
              <a:gd name="connsiteY3523" fmla="*/ 199483 h 3192694"/>
              <a:gd name="connsiteX3524" fmla="*/ 5558970 w 8115305"/>
              <a:gd name="connsiteY3524" fmla="*/ 193871 h 3192694"/>
              <a:gd name="connsiteX3525" fmla="*/ 5575990 w 8115305"/>
              <a:gd name="connsiteY3525" fmla="*/ 188258 h 3192694"/>
              <a:gd name="connsiteX3526" fmla="*/ 2730737 w 8115305"/>
              <a:gd name="connsiteY3526" fmla="*/ 188076 h 3192694"/>
              <a:gd name="connsiteX3527" fmla="*/ 2751923 w 8115305"/>
              <a:gd name="connsiteY3527" fmla="*/ 194412 h 3192694"/>
              <a:gd name="connsiteX3528" fmla="*/ 2708104 w 8115305"/>
              <a:gd name="connsiteY3528" fmla="*/ 201114 h 3192694"/>
              <a:gd name="connsiteX3529" fmla="*/ 2687100 w 8115305"/>
              <a:gd name="connsiteY3529" fmla="*/ 194775 h 3192694"/>
              <a:gd name="connsiteX3530" fmla="*/ 2730737 w 8115305"/>
              <a:gd name="connsiteY3530" fmla="*/ 188076 h 3192694"/>
              <a:gd name="connsiteX3531" fmla="*/ 4336153 w 8115305"/>
              <a:gd name="connsiteY3531" fmla="*/ 187713 h 3192694"/>
              <a:gd name="connsiteX3532" fmla="*/ 4393011 w 8115305"/>
              <a:gd name="connsiteY3532" fmla="*/ 198034 h 3192694"/>
              <a:gd name="connsiteX3533" fmla="*/ 4345931 w 8115305"/>
              <a:gd name="connsiteY3533" fmla="*/ 208718 h 3192694"/>
              <a:gd name="connsiteX3534" fmla="*/ 4288891 w 8115305"/>
              <a:gd name="connsiteY3534" fmla="*/ 198217 h 3192694"/>
              <a:gd name="connsiteX3535" fmla="*/ 4336153 w 8115305"/>
              <a:gd name="connsiteY3535" fmla="*/ 187713 h 3192694"/>
              <a:gd name="connsiteX3536" fmla="*/ 5451411 w 8115305"/>
              <a:gd name="connsiteY3536" fmla="*/ 186628 h 3192694"/>
              <a:gd name="connsiteX3537" fmla="*/ 5491609 w 8115305"/>
              <a:gd name="connsiteY3537" fmla="*/ 193147 h 3192694"/>
              <a:gd name="connsiteX3538" fmla="*/ 5468975 w 8115305"/>
              <a:gd name="connsiteY3538" fmla="*/ 198941 h 3192694"/>
              <a:gd name="connsiteX3539" fmla="*/ 5428594 w 8115305"/>
              <a:gd name="connsiteY3539" fmla="*/ 192423 h 3192694"/>
              <a:gd name="connsiteX3540" fmla="*/ 5451411 w 8115305"/>
              <a:gd name="connsiteY3540" fmla="*/ 186628 h 3192694"/>
              <a:gd name="connsiteX3541" fmla="*/ 2614665 w 8115305"/>
              <a:gd name="connsiteY3541" fmla="*/ 185904 h 3192694"/>
              <a:gd name="connsiteX3542" fmla="*/ 2631328 w 8115305"/>
              <a:gd name="connsiteY3542" fmla="*/ 192061 h 3192694"/>
              <a:gd name="connsiteX3543" fmla="*/ 2588413 w 8115305"/>
              <a:gd name="connsiteY3543" fmla="*/ 198037 h 3192694"/>
              <a:gd name="connsiteX3544" fmla="*/ 2571936 w 8115305"/>
              <a:gd name="connsiteY3544" fmla="*/ 191879 h 3192694"/>
              <a:gd name="connsiteX3545" fmla="*/ 2614665 w 8115305"/>
              <a:gd name="connsiteY3545" fmla="*/ 185904 h 3192694"/>
              <a:gd name="connsiteX3546" fmla="*/ 2493348 w 8115305"/>
              <a:gd name="connsiteY3546" fmla="*/ 184999 h 3192694"/>
              <a:gd name="connsiteX3547" fmla="*/ 2508918 w 8115305"/>
              <a:gd name="connsiteY3547" fmla="*/ 190069 h 3192694"/>
              <a:gd name="connsiteX3548" fmla="*/ 2471619 w 8115305"/>
              <a:gd name="connsiteY3548" fmla="*/ 195320 h 3192694"/>
              <a:gd name="connsiteX3549" fmla="*/ 2457132 w 8115305"/>
              <a:gd name="connsiteY3549" fmla="*/ 190069 h 3192694"/>
              <a:gd name="connsiteX3550" fmla="*/ 2493348 w 8115305"/>
              <a:gd name="connsiteY3550" fmla="*/ 184999 h 3192694"/>
              <a:gd name="connsiteX3551" fmla="*/ 4215193 w 8115305"/>
              <a:gd name="connsiteY3551" fmla="*/ 184998 h 3192694"/>
              <a:gd name="connsiteX3552" fmla="*/ 4269516 w 8115305"/>
              <a:gd name="connsiteY3552" fmla="*/ 195500 h 3192694"/>
              <a:gd name="connsiteX3553" fmla="*/ 4217907 w 8115305"/>
              <a:gd name="connsiteY3553" fmla="*/ 206184 h 3192694"/>
              <a:gd name="connsiteX3554" fmla="*/ 4165033 w 8115305"/>
              <a:gd name="connsiteY3554" fmla="*/ 195139 h 3192694"/>
              <a:gd name="connsiteX3555" fmla="*/ 4215193 w 8115305"/>
              <a:gd name="connsiteY3555" fmla="*/ 184998 h 3192694"/>
              <a:gd name="connsiteX3556" fmla="*/ 5322301 w 8115305"/>
              <a:gd name="connsiteY3556" fmla="*/ 183369 h 3192694"/>
              <a:gd name="connsiteX3557" fmla="*/ 5367208 w 8115305"/>
              <a:gd name="connsiteY3557" fmla="*/ 190068 h 3192694"/>
              <a:gd name="connsiteX3558" fmla="*/ 5343848 w 8115305"/>
              <a:gd name="connsiteY3558" fmla="*/ 197131 h 3192694"/>
              <a:gd name="connsiteX3559" fmla="*/ 5298760 w 8115305"/>
              <a:gd name="connsiteY3559" fmla="*/ 190249 h 3192694"/>
              <a:gd name="connsiteX3560" fmla="*/ 5322301 w 8115305"/>
              <a:gd name="connsiteY3560" fmla="*/ 183369 h 3192694"/>
              <a:gd name="connsiteX3561" fmla="*/ 4094234 w 8115305"/>
              <a:gd name="connsiteY3561" fmla="*/ 183369 h 3192694"/>
              <a:gd name="connsiteX3562" fmla="*/ 4145840 w 8115305"/>
              <a:gd name="connsiteY3562" fmla="*/ 193690 h 3192694"/>
              <a:gd name="connsiteX3563" fmla="*/ 4093146 w 8115305"/>
              <a:gd name="connsiteY3563" fmla="*/ 204374 h 3192694"/>
              <a:gd name="connsiteX3564" fmla="*/ 4041359 w 8115305"/>
              <a:gd name="connsiteY3564" fmla="*/ 193690 h 3192694"/>
              <a:gd name="connsiteX3565" fmla="*/ 4094234 w 8115305"/>
              <a:gd name="connsiteY3565" fmla="*/ 183369 h 3192694"/>
              <a:gd name="connsiteX3566" fmla="*/ 2376548 w 8115305"/>
              <a:gd name="connsiteY3566" fmla="*/ 183187 h 3192694"/>
              <a:gd name="connsiteX3567" fmla="*/ 2387955 w 8115305"/>
              <a:gd name="connsiteY3567" fmla="*/ 187713 h 3192694"/>
              <a:gd name="connsiteX3568" fmla="*/ 2356269 w 8115305"/>
              <a:gd name="connsiteY3568" fmla="*/ 191879 h 3192694"/>
              <a:gd name="connsiteX3569" fmla="*/ 2344861 w 8115305"/>
              <a:gd name="connsiteY3569" fmla="*/ 187533 h 3192694"/>
              <a:gd name="connsiteX3570" fmla="*/ 2376548 w 8115305"/>
              <a:gd name="connsiteY3570" fmla="*/ 183187 h 3192694"/>
              <a:gd name="connsiteX3571" fmla="*/ 2252504 w 8115305"/>
              <a:gd name="connsiteY3571" fmla="*/ 182282 h 3192694"/>
              <a:gd name="connsiteX3572" fmla="*/ 2261739 w 8115305"/>
              <a:gd name="connsiteY3572" fmla="*/ 185903 h 3192694"/>
              <a:gd name="connsiteX3573" fmla="*/ 2235122 w 8115305"/>
              <a:gd name="connsiteY3573" fmla="*/ 189344 h 3192694"/>
              <a:gd name="connsiteX3574" fmla="*/ 2226610 w 8115305"/>
              <a:gd name="connsiteY3574" fmla="*/ 185903 h 3192694"/>
              <a:gd name="connsiteX3575" fmla="*/ 2252504 w 8115305"/>
              <a:gd name="connsiteY3575" fmla="*/ 182282 h 3192694"/>
              <a:gd name="connsiteX3576" fmla="*/ 5196634 w 8115305"/>
              <a:gd name="connsiteY3576" fmla="*/ 181376 h 3192694"/>
              <a:gd name="connsiteX3577" fmla="*/ 5243171 w 8115305"/>
              <a:gd name="connsiteY3577" fmla="*/ 188438 h 3192694"/>
              <a:gd name="connsiteX3578" fmla="*/ 5219268 w 8115305"/>
              <a:gd name="connsiteY3578" fmla="*/ 195681 h 3192694"/>
              <a:gd name="connsiteX3579" fmla="*/ 5171101 w 8115305"/>
              <a:gd name="connsiteY3579" fmla="*/ 188258 h 3192694"/>
              <a:gd name="connsiteX3580" fmla="*/ 5196634 w 8115305"/>
              <a:gd name="connsiteY3580" fmla="*/ 181376 h 3192694"/>
              <a:gd name="connsiteX3581" fmla="*/ 2136784 w 8115305"/>
              <a:gd name="connsiteY3581" fmla="*/ 181376 h 3192694"/>
              <a:gd name="connsiteX3582" fmla="*/ 2141854 w 8115305"/>
              <a:gd name="connsiteY3582" fmla="*/ 184273 h 3192694"/>
              <a:gd name="connsiteX3583" fmla="*/ 2123746 w 8115305"/>
              <a:gd name="connsiteY3583" fmla="*/ 186628 h 3192694"/>
              <a:gd name="connsiteX3584" fmla="*/ 2117045 w 8115305"/>
              <a:gd name="connsiteY3584" fmla="*/ 183912 h 3192694"/>
              <a:gd name="connsiteX3585" fmla="*/ 2136784 w 8115305"/>
              <a:gd name="connsiteY3585" fmla="*/ 181376 h 3192694"/>
              <a:gd name="connsiteX3586" fmla="*/ 3969289 w 8115305"/>
              <a:gd name="connsiteY3586" fmla="*/ 180833 h 3192694"/>
              <a:gd name="connsiteX3587" fmla="*/ 4018542 w 8115305"/>
              <a:gd name="connsiteY3587" fmla="*/ 191337 h 3192694"/>
              <a:gd name="connsiteX3588" fmla="*/ 3964219 w 8115305"/>
              <a:gd name="connsiteY3588" fmla="*/ 201477 h 3192694"/>
              <a:gd name="connsiteX3589" fmla="*/ 3914966 w 8115305"/>
              <a:gd name="connsiteY3589" fmla="*/ 190430 h 3192694"/>
              <a:gd name="connsiteX3590" fmla="*/ 3969289 w 8115305"/>
              <a:gd name="connsiteY3590" fmla="*/ 180833 h 3192694"/>
              <a:gd name="connsiteX3591" fmla="*/ 3848329 w 8115305"/>
              <a:gd name="connsiteY3591" fmla="*/ 179204 h 3192694"/>
              <a:gd name="connsiteX3592" fmla="*/ 3895770 w 8115305"/>
              <a:gd name="connsiteY3592" fmla="*/ 189525 h 3192694"/>
              <a:gd name="connsiteX3593" fmla="*/ 3840542 w 8115305"/>
              <a:gd name="connsiteY3593" fmla="*/ 199666 h 3192694"/>
              <a:gd name="connsiteX3594" fmla="*/ 3794006 w 8115305"/>
              <a:gd name="connsiteY3594" fmla="*/ 188801 h 3192694"/>
              <a:gd name="connsiteX3595" fmla="*/ 3848329 w 8115305"/>
              <a:gd name="connsiteY3595" fmla="*/ 179204 h 3192694"/>
              <a:gd name="connsiteX3596" fmla="*/ 5068251 w 8115305"/>
              <a:gd name="connsiteY3596" fmla="*/ 178117 h 3192694"/>
              <a:gd name="connsiteX3597" fmla="*/ 5116960 w 8115305"/>
              <a:gd name="connsiteY3597" fmla="*/ 185903 h 3192694"/>
              <a:gd name="connsiteX3598" fmla="*/ 5087083 w 8115305"/>
              <a:gd name="connsiteY3598" fmla="*/ 193690 h 3192694"/>
              <a:gd name="connsiteX3599" fmla="*/ 5038915 w 8115305"/>
              <a:gd name="connsiteY3599" fmla="*/ 185542 h 3192694"/>
              <a:gd name="connsiteX3600" fmla="*/ 5068251 w 8115305"/>
              <a:gd name="connsiteY3600" fmla="*/ 178117 h 3192694"/>
              <a:gd name="connsiteX3601" fmla="*/ 3726827 w 8115305"/>
              <a:gd name="connsiteY3601" fmla="*/ 177031 h 3192694"/>
              <a:gd name="connsiteX3602" fmla="*/ 3772459 w 8115305"/>
              <a:gd name="connsiteY3602" fmla="*/ 186628 h 3192694"/>
              <a:gd name="connsiteX3603" fmla="*/ 3719765 w 8115305"/>
              <a:gd name="connsiteY3603" fmla="*/ 196587 h 3192694"/>
              <a:gd name="connsiteX3604" fmla="*/ 3675219 w 8115305"/>
              <a:gd name="connsiteY3604" fmla="*/ 186628 h 3192694"/>
              <a:gd name="connsiteX3605" fmla="*/ 3726827 w 8115305"/>
              <a:gd name="connsiteY3605" fmla="*/ 177031 h 3192694"/>
              <a:gd name="connsiteX3606" fmla="*/ 4945660 w 8115305"/>
              <a:gd name="connsiteY3606" fmla="*/ 176126 h 3192694"/>
              <a:gd name="connsiteX3607" fmla="*/ 4994732 w 8115305"/>
              <a:gd name="connsiteY3607" fmla="*/ 183913 h 3192694"/>
              <a:gd name="connsiteX3608" fmla="*/ 4964672 w 8115305"/>
              <a:gd name="connsiteY3608" fmla="*/ 192241 h 3192694"/>
              <a:gd name="connsiteX3609" fmla="*/ 4913971 w 8115305"/>
              <a:gd name="connsiteY3609" fmla="*/ 184093 h 3192694"/>
              <a:gd name="connsiteX3610" fmla="*/ 4945660 w 8115305"/>
              <a:gd name="connsiteY3610" fmla="*/ 176126 h 3192694"/>
              <a:gd name="connsiteX3611" fmla="*/ 3608765 w 8115305"/>
              <a:gd name="connsiteY3611" fmla="*/ 175582 h 3192694"/>
              <a:gd name="connsiteX3612" fmla="*/ 3650775 w 8115305"/>
              <a:gd name="connsiteY3612" fmla="*/ 184999 h 3192694"/>
              <a:gd name="connsiteX3613" fmla="*/ 3596451 w 8115305"/>
              <a:gd name="connsiteY3613" fmla="*/ 194595 h 3192694"/>
              <a:gd name="connsiteX3614" fmla="*/ 3555527 w 8115305"/>
              <a:gd name="connsiteY3614" fmla="*/ 184999 h 3192694"/>
              <a:gd name="connsiteX3615" fmla="*/ 3608765 w 8115305"/>
              <a:gd name="connsiteY3615" fmla="*/ 175582 h 3192694"/>
              <a:gd name="connsiteX3616" fmla="*/ 5919133 w 8115305"/>
              <a:gd name="connsiteY3616" fmla="*/ 174495 h 3192694"/>
              <a:gd name="connsiteX3617" fmla="*/ 5938869 w 8115305"/>
              <a:gd name="connsiteY3617" fmla="*/ 177212 h 3192694"/>
              <a:gd name="connsiteX3618" fmla="*/ 5931265 w 8115305"/>
              <a:gd name="connsiteY3618" fmla="*/ 179928 h 3192694"/>
              <a:gd name="connsiteX3619" fmla="*/ 5911346 w 8115305"/>
              <a:gd name="connsiteY3619" fmla="*/ 177392 h 3192694"/>
              <a:gd name="connsiteX3620" fmla="*/ 5919133 w 8115305"/>
              <a:gd name="connsiteY3620" fmla="*/ 174495 h 3192694"/>
              <a:gd name="connsiteX3621" fmla="*/ 3490883 w 8115305"/>
              <a:gd name="connsiteY3621" fmla="*/ 173410 h 3192694"/>
              <a:gd name="connsiteX3622" fmla="*/ 3529633 w 8115305"/>
              <a:gd name="connsiteY3622" fmla="*/ 182282 h 3192694"/>
              <a:gd name="connsiteX3623" fmla="*/ 3477483 w 8115305"/>
              <a:gd name="connsiteY3623" fmla="*/ 191518 h 3192694"/>
              <a:gd name="connsiteX3624" fmla="*/ 3438008 w 8115305"/>
              <a:gd name="connsiteY3624" fmla="*/ 182102 h 3192694"/>
              <a:gd name="connsiteX3625" fmla="*/ 3490883 w 8115305"/>
              <a:gd name="connsiteY3625" fmla="*/ 173410 h 3192694"/>
              <a:gd name="connsiteX3626" fmla="*/ 4822344 w 8115305"/>
              <a:gd name="connsiteY3626" fmla="*/ 173048 h 3192694"/>
              <a:gd name="connsiteX3627" fmla="*/ 4873589 w 8115305"/>
              <a:gd name="connsiteY3627" fmla="*/ 181557 h 3192694"/>
              <a:gd name="connsiteX3628" fmla="*/ 4837374 w 8115305"/>
              <a:gd name="connsiteY3628" fmla="*/ 190068 h 3192694"/>
              <a:gd name="connsiteX3629" fmla="*/ 4787216 w 8115305"/>
              <a:gd name="connsiteY3629" fmla="*/ 181377 h 3192694"/>
              <a:gd name="connsiteX3630" fmla="*/ 4822344 w 8115305"/>
              <a:gd name="connsiteY3630" fmla="*/ 173048 h 3192694"/>
              <a:gd name="connsiteX3631" fmla="*/ 3372637 w 8115305"/>
              <a:gd name="connsiteY3631" fmla="*/ 172142 h 3192694"/>
              <a:gd name="connsiteX3632" fmla="*/ 3407585 w 8115305"/>
              <a:gd name="connsiteY3632" fmla="*/ 180834 h 3192694"/>
              <a:gd name="connsiteX3633" fmla="*/ 3355797 w 8115305"/>
              <a:gd name="connsiteY3633" fmla="*/ 189343 h 3192694"/>
              <a:gd name="connsiteX3634" fmla="*/ 3321030 w 8115305"/>
              <a:gd name="connsiteY3634" fmla="*/ 180471 h 3192694"/>
              <a:gd name="connsiteX3635" fmla="*/ 3372637 w 8115305"/>
              <a:gd name="connsiteY3635" fmla="*/ 172142 h 3192694"/>
              <a:gd name="connsiteX3636" fmla="*/ 5790747 w 8115305"/>
              <a:gd name="connsiteY3636" fmla="*/ 171237 h 3192694"/>
              <a:gd name="connsiteX3637" fmla="*/ 5815918 w 8115305"/>
              <a:gd name="connsiteY3637" fmla="*/ 174678 h 3192694"/>
              <a:gd name="connsiteX3638" fmla="*/ 5805416 w 8115305"/>
              <a:gd name="connsiteY3638" fmla="*/ 178300 h 3192694"/>
              <a:gd name="connsiteX3639" fmla="*/ 5780245 w 8115305"/>
              <a:gd name="connsiteY3639" fmla="*/ 174678 h 3192694"/>
              <a:gd name="connsiteX3640" fmla="*/ 5790747 w 8115305"/>
              <a:gd name="connsiteY3640" fmla="*/ 171237 h 3192694"/>
              <a:gd name="connsiteX3641" fmla="*/ 4699937 w 8115305"/>
              <a:gd name="connsiteY3641" fmla="*/ 171237 h 3192694"/>
              <a:gd name="connsiteX3642" fmla="*/ 4751907 w 8115305"/>
              <a:gd name="connsiteY3642" fmla="*/ 179748 h 3192694"/>
              <a:gd name="connsiteX3643" fmla="*/ 4715691 w 8115305"/>
              <a:gd name="connsiteY3643" fmla="*/ 188620 h 3192694"/>
              <a:gd name="connsiteX3644" fmla="*/ 4663721 w 8115305"/>
              <a:gd name="connsiteY3644" fmla="*/ 179928 h 3192694"/>
              <a:gd name="connsiteX3645" fmla="*/ 4699937 w 8115305"/>
              <a:gd name="connsiteY3645" fmla="*/ 171237 h 3192694"/>
              <a:gd name="connsiteX3646" fmla="*/ 3251316 w 8115305"/>
              <a:gd name="connsiteY3646" fmla="*/ 170150 h 3192694"/>
              <a:gd name="connsiteX3647" fmla="*/ 3283549 w 8115305"/>
              <a:gd name="connsiteY3647" fmla="*/ 177936 h 3192694"/>
              <a:gd name="connsiteX3648" fmla="*/ 3234296 w 8115305"/>
              <a:gd name="connsiteY3648" fmla="*/ 186265 h 3192694"/>
              <a:gd name="connsiteX3649" fmla="*/ 3200434 w 8115305"/>
              <a:gd name="connsiteY3649" fmla="*/ 178478 h 3192694"/>
              <a:gd name="connsiteX3650" fmla="*/ 3251316 w 8115305"/>
              <a:gd name="connsiteY3650" fmla="*/ 170150 h 3192694"/>
              <a:gd name="connsiteX3651" fmla="*/ 5667073 w 8115305"/>
              <a:gd name="connsiteY3651" fmla="*/ 168883 h 3192694"/>
              <a:gd name="connsiteX3652" fmla="*/ 5696770 w 8115305"/>
              <a:gd name="connsiteY3652" fmla="*/ 173229 h 3192694"/>
              <a:gd name="connsiteX3653" fmla="*/ 5681198 w 8115305"/>
              <a:gd name="connsiteY3653" fmla="*/ 177392 h 3192694"/>
              <a:gd name="connsiteX3654" fmla="*/ 5652045 w 8115305"/>
              <a:gd name="connsiteY3654" fmla="*/ 172685 h 3192694"/>
              <a:gd name="connsiteX3655" fmla="*/ 5667073 w 8115305"/>
              <a:gd name="connsiteY3655" fmla="*/ 168883 h 3192694"/>
              <a:gd name="connsiteX3656" fmla="*/ 3134339 w 8115305"/>
              <a:gd name="connsiteY3656" fmla="*/ 168883 h 3192694"/>
              <a:gd name="connsiteX3657" fmla="*/ 3162587 w 8115305"/>
              <a:gd name="connsiteY3657" fmla="*/ 176488 h 3192694"/>
              <a:gd name="connsiteX3658" fmla="*/ 3113334 w 8115305"/>
              <a:gd name="connsiteY3658" fmla="*/ 184094 h 3192694"/>
              <a:gd name="connsiteX3659" fmla="*/ 3085449 w 8115305"/>
              <a:gd name="connsiteY3659" fmla="*/ 176488 h 3192694"/>
              <a:gd name="connsiteX3660" fmla="*/ 3134339 w 8115305"/>
              <a:gd name="connsiteY3660" fmla="*/ 168883 h 3192694"/>
              <a:gd name="connsiteX3661" fmla="*/ 4580607 w 8115305"/>
              <a:gd name="connsiteY3661" fmla="*/ 168340 h 3192694"/>
              <a:gd name="connsiteX3662" fmla="*/ 4631672 w 8115305"/>
              <a:gd name="connsiteY3662" fmla="*/ 177393 h 3192694"/>
              <a:gd name="connsiteX3663" fmla="*/ 4593284 w 8115305"/>
              <a:gd name="connsiteY3663" fmla="*/ 186448 h 3192694"/>
              <a:gd name="connsiteX3664" fmla="*/ 4539865 w 8115305"/>
              <a:gd name="connsiteY3664" fmla="*/ 177212 h 3192694"/>
              <a:gd name="connsiteX3665" fmla="*/ 4580607 w 8115305"/>
              <a:gd name="connsiteY3665" fmla="*/ 168340 h 3192694"/>
              <a:gd name="connsiteX3666" fmla="*/ 3016821 w 8115305"/>
              <a:gd name="connsiteY3666" fmla="*/ 167796 h 3192694"/>
              <a:gd name="connsiteX3667" fmla="*/ 3041447 w 8115305"/>
              <a:gd name="connsiteY3667" fmla="*/ 175040 h 3192694"/>
              <a:gd name="connsiteX3668" fmla="*/ 2995635 w 8115305"/>
              <a:gd name="connsiteY3668" fmla="*/ 181739 h 3192694"/>
              <a:gd name="connsiteX3669" fmla="*/ 2971370 w 8115305"/>
              <a:gd name="connsiteY3669" fmla="*/ 174315 h 3192694"/>
              <a:gd name="connsiteX3670" fmla="*/ 3016821 w 8115305"/>
              <a:gd name="connsiteY3670" fmla="*/ 167796 h 3192694"/>
              <a:gd name="connsiteX3671" fmla="*/ 4461459 w 8115305"/>
              <a:gd name="connsiteY3671" fmla="*/ 166528 h 3192694"/>
              <a:gd name="connsiteX3672" fmla="*/ 4511617 w 8115305"/>
              <a:gd name="connsiteY3672" fmla="*/ 175764 h 3192694"/>
              <a:gd name="connsiteX3673" fmla="*/ 4467978 w 8115305"/>
              <a:gd name="connsiteY3673" fmla="*/ 184817 h 3192694"/>
              <a:gd name="connsiteX3674" fmla="*/ 4417818 w 8115305"/>
              <a:gd name="connsiteY3674" fmla="*/ 175400 h 3192694"/>
              <a:gd name="connsiteX3675" fmla="*/ 4461459 w 8115305"/>
              <a:gd name="connsiteY3675" fmla="*/ 166528 h 3192694"/>
              <a:gd name="connsiteX3676" fmla="*/ 2900569 w 8115305"/>
              <a:gd name="connsiteY3676" fmla="*/ 165804 h 3192694"/>
              <a:gd name="connsiteX3677" fmla="*/ 2923747 w 8115305"/>
              <a:gd name="connsiteY3677" fmla="*/ 172503 h 3192694"/>
              <a:gd name="connsiteX3678" fmla="*/ 2880289 w 8115305"/>
              <a:gd name="connsiteY3678" fmla="*/ 178842 h 3192694"/>
              <a:gd name="connsiteX3679" fmla="*/ 2857493 w 8115305"/>
              <a:gd name="connsiteY3679" fmla="*/ 171960 h 3192694"/>
              <a:gd name="connsiteX3680" fmla="*/ 2900569 w 8115305"/>
              <a:gd name="connsiteY3680" fmla="*/ 165804 h 3192694"/>
              <a:gd name="connsiteX3681" fmla="*/ 5538326 w 8115305"/>
              <a:gd name="connsiteY3681" fmla="*/ 165625 h 3192694"/>
              <a:gd name="connsiteX3682" fmla="*/ 5575086 w 8115305"/>
              <a:gd name="connsiteY3682" fmla="*/ 170513 h 3192694"/>
              <a:gd name="connsiteX3683" fmla="*/ 5559875 w 8115305"/>
              <a:gd name="connsiteY3683" fmla="*/ 175583 h 3192694"/>
              <a:gd name="connsiteX3684" fmla="*/ 5523659 w 8115305"/>
              <a:gd name="connsiteY3684" fmla="*/ 170332 h 3192694"/>
              <a:gd name="connsiteX3685" fmla="*/ 5538326 w 8115305"/>
              <a:gd name="connsiteY3685" fmla="*/ 165625 h 3192694"/>
              <a:gd name="connsiteX3686" fmla="*/ 4336333 w 8115305"/>
              <a:gd name="connsiteY3686" fmla="*/ 164718 h 3192694"/>
              <a:gd name="connsiteX3687" fmla="*/ 4387035 w 8115305"/>
              <a:gd name="connsiteY3687" fmla="*/ 173954 h 3192694"/>
              <a:gd name="connsiteX3688" fmla="*/ 4343396 w 8115305"/>
              <a:gd name="connsiteY3688" fmla="*/ 183187 h 3192694"/>
              <a:gd name="connsiteX3689" fmla="*/ 4292694 w 8115305"/>
              <a:gd name="connsiteY3689" fmla="*/ 173773 h 3192694"/>
              <a:gd name="connsiteX3690" fmla="*/ 4336333 w 8115305"/>
              <a:gd name="connsiteY3690" fmla="*/ 164718 h 3192694"/>
              <a:gd name="connsiteX3691" fmla="*/ 2784155 w 8115305"/>
              <a:gd name="connsiteY3691" fmla="*/ 164716 h 3192694"/>
              <a:gd name="connsiteX3692" fmla="*/ 2803711 w 8115305"/>
              <a:gd name="connsiteY3692" fmla="*/ 170874 h 3192694"/>
              <a:gd name="connsiteX3693" fmla="*/ 2763876 w 8115305"/>
              <a:gd name="connsiteY3693" fmla="*/ 176487 h 3192694"/>
              <a:gd name="connsiteX3694" fmla="*/ 2744501 w 8115305"/>
              <a:gd name="connsiteY3694" fmla="*/ 170330 h 3192694"/>
              <a:gd name="connsiteX3695" fmla="*/ 2784155 w 8115305"/>
              <a:gd name="connsiteY3695" fmla="*/ 164716 h 3192694"/>
              <a:gd name="connsiteX3696" fmla="*/ 5413022 w 8115305"/>
              <a:gd name="connsiteY3696" fmla="*/ 163450 h 3192694"/>
              <a:gd name="connsiteX3697" fmla="*/ 5451951 w 8115305"/>
              <a:gd name="connsiteY3697" fmla="*/ 168703 h 3192694"/>
              <a:gd name="connsiteX3698" fmla="*/ 5435656 w 8115305"/>
              <a:gd name="connsiteY3698" fmla="*/ 174497 h 3192694"/>
              <a:gd name="connsiteX3699" fmla="*/ 5394914 w 8115305"/>
              <a:gd name="connsiteY3699" fmla="*/ 168883 h 3192694"/>
              <a:gd name="connsiteX3700" fmla="*/ 5413022 w 8115305"/>
              <a:gd name="connsiteY3700" fmla="*/ 163450 h 3192694"/>
              <a:gd name="connsiteX3701" fmla="*/ 2664645 w 8115305"/>
              <a:gd name="connsiteY3701" fmla="*/ 163269 h 3192694"/>
              <a:gd name="connsiteX3702" fmla="*/ 2681664 w 8115305"/>
              <a:gd name="connsiteY3702" fmla="*/ 168159 h 3192694"/>
              <a:gd name="connsiteX3703" fmla="*/ 2645452 w 8115305"/>
              <a:gd name="connsiteY3703" fmla="*/ 173229 h 3192694"/>
              <a:gd name="connsiteX3704" fmla="*/ 2630241 w 8115305"/>
              <a:gd name="connsiteY3704" fmla="*/ 167796 h 3192694"/>
              <a:gd name="connsiteX3705" fmla="*/ 2664645 w 8115305"/>
              <a:gd name="connsiteY3705" fmla="*/ 163269 h 3192694"/>
              <a:gd name="connsiteX3706" fmla="*/ 4218813 w 8115305"/>
              <a:gd name="connsiteY3706" fmla="*/ 162365 h 3192694"/>
              <a:gd name="connsiteX3707" fmla="*/ 4266800 w 8115305"/>
              <a:gd name="connsiteY3707" fmla="*/ 171599 h 3192694"/>
              <a:gd name="connsiteX3708" fmla="*/ 4221710 w 8115305"/>
              <a:gd name="connsiteY3708" fmla="*/ 180654 h 3192694"/>
              <a:gd name="connsiteX3709" fmla="*/ 4172457 w 8115305"/>
              <a:gd name="connsiteY3709" fmla="*/ 171057 h 3192694"/>
              <a:gd name="connsiteX3710" fmla="*/ 4218813 w 8115305"/>
              <a:gd name="connsiteY3710" fmla="*/ 162365 h 3192694"/>
              <a:gd name="connsiteX3711" fmla="*/ 2549480 w 8115305"/>
              <a:gd name="connsiteY3711" fmla="*/ 162001 h 3192694"/>
              <a:gd name="connsiteX3712" fmla="*/ 2564324 w 8115305"/>
              <a:gd name="connsiteY3712" fmla="*/ 166167 h 3192694"/>
              <a:gd name="connsiteX3713" fmla="*/ 2531010 w 8115305"/>
              <a:gd name="connsiteY3713" fmla="*/ 171056 h 3192694"/>
              <a:gd name="connsiteX3714" fmla="*/ 2516161 w 8115305"/>
              <a:gd name="connsiteY3714" fmla="*/ 166710 h 3192694"/>
              <a:gd name="connsiteX3715" fmla="*/ 2549480 w 8115305"/>
              <a:gd name="connsiteY3715" fmla="*/ 162001 h 3192694"/>
              <a:gd name="connsiteX3716" fmla="*/ 5290070 w 8115305"/>
              <a:gd name="connsiteY3716" fmla="*/ 160735 h 3192694"/>
              <a:gd name="connsiteX3717" fmla="*/ 5330812 w 8115305"/>
              <a:gd name="connsiteY3717" fmla="*/ 166530 h 3192694"/>
              <a:gd name="connsiteX3718" fmla="*/ 5310351 w 8115305"/>
              <a:gd name="connsiteY3718" fmla="*/ 172324 h 3192694"/>
              <a:gd name="connsiteX3719" fmla="*/ 5270875 w 8115305"/>
              <a:gd name="connsiteY3719" fmla="*/ 166710 h 3192694"/>
              <a:gd name="connsiteX3720" fmla="*/ 5290070 w 8115305"/>
              <a:gd name="connsiteY3720" fmla="*/ 160735 h 3192694"/>
              <a:gd name="connsiteX3721" fmla="*/ 4100933 w 8115305"/>
              <a:gd name="connsiteY3721" fmla="*/ 160735 h 3192694"/>
              <a:gd name="connsiteX3722" fmla="*/ 4147469 w 8115305"/>
              <a:gd name="connsiteY3722" fmla="*/ 169969 h 3192694"/>
              <a:gd name="connsiteX3723" fmla="*/ 4100933 w 8115305"/>
              <a:gd name="connsiteY3723" fmla="*/ 179023 h 3192694"/>
              <a:gd name="connsiteX3724" fmla="*/ 4053128 w 8115305"/>
              <a:gd name="connsiteY3724" fmla="*/ 169427 h 3192694"/>
              <a:gd name="connsiteX3725" fmla="*/ 4100933 w 8115305"/>
              <a:gd name="connsiteY3725" fmla="*/ 160735 h 3192694"/>
              <a:gd name="connsiteX3726" fmla="*/ 2434494 w 8115305"/>
              <a:gd name="connsiteY3726" fmla="*/ 160191 h 3192694"/>
              <a:gd name="connsiteX3727" fmla="*/ 2447528 w 8115305"/>
              <a:gd name="connsiteY3727" fmla="*/ 163813 h 3192694"/>
              <a:gd name="connsiteX3728" fmla="*/ 2419283 w 8115305"/>
              <a:gd name="connsiteY3728" fmla="*/ 167796 h 3192694"/>
              <a:gd name="connsiteX3729" fmla="*/ 2407693 w 8115305"/>
              <a:gd name="connsiteY3729" fmla="*/ 163994 h 3192694"/>
              <a:gd name="connsiteX3730" fmla="*/ 2434494 w 8115305"/>
              <a:gd name="connsiteY3730" fmla="*/ 160191 h 3192694"/>
              <a:gd name="connsiteX3731" fmla="*/ 2321310 w 8115305"/>
              <a:gd name="connsiteY3731" fmla="*/ 159284 h 3192694"/>
              <a:gd name="connsiteX3732" fmla="*/ 2329276 w 8115305"/>
              <a:gd name="connsiteY3732" fmla="*/ 162181 h 3192694"/>
              <a:gd name="connsiteX3733" fmla="*/ 2306279 w 8115305"/>
              <a:gd name="connsiteY3733" fmla="*/ 165441 h 3192694"/>
              <a:gd name="connsiteX3734" fmla="*/ 2297769 w 8115305"/>
              <a:gd name="connsiteY3734" fmla="*/ 162362 h 3192694"/>
              <a:gd name="connsiteX3735" fmla="*/ 2321310 w 8115305"/>
              <a:gd name="connsiteY3735" fmla="*/ 159284 h 3192694"/>
              <a:gd name="connsiteX3736" fmla="*/ 5168927 w 8115305"/>
              <a:gd name="connsiteY3736" fmla="*/ 158380 h 3192694"/>
              <a:gd name="connsiteX3737" fmla="*/ 5212929 w 8115305"/>
              <a:gd name="connsiteY3737" fmla="*/ 164718 h 3192694"/>
              <a:gd name="connsiteX3738" fmla="*/ 5189569 w 8115305"/>
              <a:gd name="connsiteY3738" fmla="*/ 171237 h 3192694"/>
              <a:gd name="connsiteX3739" fmla="*/ 5146110 w 8115305"/>
              <a:gd name="connsiteY3739" fmla="*/ 164718 h 3192694"/>
              <a:gd name="connsiteX3740" fmla="*/ 5168927 w 8115305"/>
              <a:gd name="connsiteY3740" fmla="*/ 158380 h 3192694"/>
              <a:gd name="connsiteX3741" fmla="*/ 3981964 w 8115305"/>
              <a:gd name="connsiteY3741" fmla="*/ 158379 h 3192694"/>
              <a:gd name="connsiteX3742" fmla="*/ 4028502 w 8115305"/>
              <a:gd name="connsiteY3742" fmla="*/ 167252 h 3192694"/>
              <a:gd name="connsiteX3743" fmla="*/ 3981422 w 8115305"/>
              <a:gd name="connsiteY3743" fmla="*/ 176487 h 3192694"/>
              <a:gd name="connsiteX3744" fmla="*/ 3934884 w 8115305"/>
              <a:gd name="connsiteY3744" fmla="*/ 167434 h 3192694"/>
              <a:gd name="connsiteX3745" fmla="*/ 3981964 w 8115305"/>
              <a:gd name="connsiteY3745" fmla="*/ 158379 h 3192694"/>
              <a:gd name="connsiteX3746" fmla="*/ 3866981 w 8115305"/>
              <a:gd name="connsiteY3746" fmla="*/ 156750 h 3192694"/>
              <a:gd name="connsiteX3747" fmla="*/ 3910620 w 8115305"/>
              <a:gd name="connsiteY3747" fmla="*/ 165805 h 3192694"/>
              <a:gd name="connsiteX3748" fmla="*/ 3862452 w 8115305"/>
              <a:gd name="connsiteY3748" fmla="*/ 174677 h 3192694"/>
              <a:gd name="connsiteX3749" fmla="*/ 3817908 w 8115305"/>
              <a:gd name="connsiteY3749" fmla="*/ 165623 h 3192694"/>
              <a:gd name="connsiteX3750" fmla="*/ 3866981 w 8115305"/>
              <a:gd name="connsiteY3750" fmla="*/ 156750 h 3192694"/>
              <a:gd name="connsiteX3751" fmla="*/ 5049599 w 8115305"/>
              <a:gd name="connsiteY3751" fmla="*/ 155663 h 3192694"/>
              <a:gd name="connsiteX3752" fmla="*/ 5092877 w 8115305"/>
              <a:gd name="connsiteY3752" fmla="*/ 163269 h 3192694"/>
              <a:gd name="connsiteX3753" fmla="*/ 5065715 w 8115305"/>
              <a:gd name="connsiteY3753" fmla="*/ 169969 h 3192694"/>
              <a:gd name="connsiteX3754" fmla="*/ 5023161 w 8115305"/>
              <a:gd name="connsiteY3754" fmla="*/ 163089 h 3192694"/>
              <a:gd name="connsiteX3755" fmla="*/ 5049599 w 8115305"/>
              <a:gd name="connsiteY3755" fmla="*/ 155663 h 3192694"/>
              <a:gd name="connsiteX3756" fmla="*/ 3749280 w 8115305"/>
              <a:gd name="connsiteY3756" fmla="*/ 154576 h 3192694"/>
              <a:gd name="connsiteX3757" fmla="*/ 3791834 w 8115305"/>
              <a:gd name="connsiteY3757" fmla="*/ 163267 h 3192694"/>
              <a:gd name="connsiteX3758" fmla="*/ 3742219 w 8115305"/>
              <a:gd name="connsiteY3758" fmla="*/ 172141 h 3192694"/>
              <a:gd name="connsiteX3759" fmla="*/ 3700933 w 8115305"/>
              <a:gd name="connsiteY3759" fmla="*/ 162906 h 3192694"/>
              <a:gd name="connsiteX3760" fmla="*/ 3749280 w 8115305"/>
              <a:gd name="connsiteY3760" fmla="*/ 154576 h 3192694"/>
              <a:gd name="connsiteX3761" fmla="*/ 4930269 w 8115305"/>
              <a:gd name="connsiteY3761" fmla="*/ 153671 h 3192694"/>
              <a:gd name="connsiteX3762" fmla="*/ 4976081 w 8115305"/>
              <a:gd name="connsiteY3762" fmla="*/ 160914 h 3192694"/>
              <a:gd name="connsiteX3763" fmla="*/ 4946747 w 8115305"/>
              <a:gd name="connsiteY3763" fmla="*/ 167976 h 3192694"/>
              <a:gd name="connsiteX3764" fmla="*/ 4900935 w 8115305"/>
              <a:gd name="connsiteY3764" fmla="*/ 160553 h 3192694"/>
              <a:gd name="connsiteX3765" fmla="*/ 4930269 w 8115305"/>
              <a:gd name="connsiteY3765" fmla="*/ 153671 h 3192694"/>
              <a:gd name="connsiteX3766" fmla="*/ 3630492 w 8115305"/>
              <a:gd name="connsiteY3766" fmla="*/ 153310 h 3192694"/>
              <a:gd name="connsiteX3767" fmla="*/ 3668520 w 8115305"/>
              <a:gd name="connsiteY3767" fmla="*/ 161458 h 3192694"/>
              <a:gd name="connsiteX3768" fmla="*/ 3620896 w 8115305"/>
              <a:gd name="connsiteY3768" fmla="*/ 169968 h 3192694"/>
              <a:gd name="connsiteX3769" fmla="*/ 3582144 w 8115305"/>
              <a:gd name="connsiteY3769" fmla="*/ 161458 h 3192694"/>
              <a:gd name="connsiteX3770" fmla="*/ 3630492 w 8115305"/>
              <a:gd name="connsiteY3770" fmla="*/ 153310 h 3192694"/>
              <a:gd name="connsiteX3771" fmla="*/ 4809672 w 8115305"/>
              <a:gd name="connsiteY3771" fmla="*/ 151137 h 3192694"/>
              <a:gd name="connsiteX3772" fmla="*/ 4856389 w 8115305"/>
              <a:gd name="connsiteY3772" fmla="*/ 158017 h 3192694"/>
              <a:gd name="connsiteX3773" fmla="*/ 4826148 w 8115305"/>
              <a:gd name="connsiteY3773" fmla="*/ 165804 h 3192694"/>
              <a:gd name="connsiteX3774" fmla="*/ 4780156 w 8115305"/>
              <a:gd name="connsiteY3774" fmla="*/ 158380 h 3192694"/>
              <a:gd name="connsiteX3775" fmla="*/ 4809672 w 8115305"/>
              <a:gd name="connsiteY3775" fmla="*/ 151137 h 3192694"/>
              <a:gd name="connsiteX3776" fmla="*/ 3515146 w 8115305"/>
              <a:gd name="connsiteY3776" fmla="*/ 151137 h 3192694"/>
              <a:gd name="connsiteX3777" fmla="*/ 3551180 w 8115305"/>
              <a:gd name="connsiteY3777" fmla="*/ 159285 h 3192694"/>
              <a:gd name="connsiteX3778" fmla="*/ 3502651 w 8115305"/>
              <a:gd name="connsiteY3778" fmla="*/ 167252 h 3192694"/>
              <a:gd name="connsiteX3779" fmla="*/ 3467703 w 8115305"/>
              <a:gd name="connsiteY3779" fmla="*/ 158922 h 3192694"/>
              <a:gd name="connsiteX3780" fmla="*/ 3515146 w 8115305"/>
              <a:gd name="connsiteY3780" fmla="*/ 151137 h 3192694"/>
              <a:gd name="connsiteX3781" fmla="*/ 3401430 w 8115305"/>
              <a:gd name="connsiteY3781" fmla="*/ 149871 h 3192694"/>
              <a:gd name="connsiteX3782" fmla="*/ 3433841 w 8115305"/>
              <a:gd name="connsiteY3782" fmla="*/ 157656 h 3192694"/>
              <a:gd name="connsiteX3783" fmla="*/ 3384951 w 8115305"/>
              <a:gd name="connsiteY3783" fmla="*/ 165262 h 3192694"/>
              <a:gd name="connsiteX3784" fmla="*/ 3353805 w 8115305"/>
              <a:gd name="connsiteY3784" fmla="*/ 157295 h 3192694"/>
              <a:gd name="connsiteX3785" fmla="*/ 3401430 w 8115305"/>
              <a:gd name="connsiteY3785" fmla="*/ 149871 h 3192694"/>
              <a:gd name="connsiteX3786" fmla="*/ 4689437 w 8115305"/>
              <a:gd name="connsiteY3786" fmla="*/ 148964 h 3192694"/>
              <a:gd name="connsiteX3787" fmla="*/ 4736154 w 8115305"/>
              <a:gd name="connsiteY3787" fmla="*/ 156751 h 3192694"/>
              <a:gd name="connsiteX3788" fmla="*/ 4701387 w 8115305"/>
              <a:gd name="connsiteY3788" fmla="*/ 164537 h 3192694"/>
              <a:gd name="connsiteX3789" fmla="*/ 4654669 w 8115305"/>
              <a:gd name="connsiteY3789" fmla="*/ 156751 h 3192694"/>
              <a:gd name="connsiteX3790" fmla="*/ 4689437 w 8115305"/>
              <a:gd name="connsiteY3790" fmla="*/ 148964 h 3192694"/>
              <a:gd name="connsiteX3791" fmla="*/ 5745478 w 8115305"/>
              <a:gd name="connsiteY3791" fmla="*/ 148964 h 3192694"/>
              <a:gd name="connsiteX3792" fmla="*/ 5768113 w 8115305"/>
              <a:gd name="connsiteY3792" fmla="*/ 152042 h 3192694"/>
              <a:gd name="connsiteX3793" fmla="*/ 5759602 w 8115305"/>
              <a:gd name="connsiteY3793" fmla="*/ 155122 h 3192694"/>
              <a:gd name="connsiteX3794" fmla="*/ 5735338 w 8115305"/>
              <a:gd name="connsiteY3794" fmla="*/ 151680 h 3192694"/>
              <a:gd name="connsiteX3795" fmla="*/ 5745478 w 8115305"/>
              <a:gd name="connsiteY3795" fmla="*/ 148964 h 3192694"/>
              <a:gd name="connsiteX3796" fmla="*/ 3287530 w 8115305"/>
              <a:gd name="connsiteY3796" fmla="*/ 148059 h 3192694"/>
              <a:gd name="connsiteX3797" fmla="*/ 3317227 w 8115305"/>
              <a:gd name="connsiteY3797" fmla="*/ 155302 h 3192694"/>
              <a:gd name="connsiteX3798" fmla="*/ 3272139 w 8115305"/>
              <a:gd name="connsiteY3798" fmla="*/ 162365 h 3192694"/>
              <a:gd name="connsiteX3799" fmla="*/ 3242442 w 8115305"/>
              <a:gd name="connsiteY3799" fmla="*/ 154939 h 3192694"/>
              <a:gd name="connsiteX3800" fmla="*/ 3287530 w 8115305"/>
              <a:gd name="connsiteY3800" fmla="*/ 148059 h 3192694"/>
              <a:gd name="connsiteX3801" fmla="*/ 3172547 w 8115305"/>
              <a:gd name="connsiteY3801" fmla="*/ 146791 h 3192694"/>
              <a:gd name="connsiteX3802" fmla="*/ 3200434 w 8115305"/>
              <a:gd name="connsiteY3802" fmla="*/ 153490 h 3192694"/>
              <a:gd name="connsiteX3803" fmla="*/ 3156793 w 8115305"/>
              <a:gd name="connsiteY3803" fmla="*/ 160372 h 3192694"/>
              <a:gd name="connsiteX3804" fmla="*/ 3129089 w 8115305"/>
              <a:gd name="connsiteY3804" fmla="*/ 153671 h 3192694"/>
              <a:gd name="connsiteX3805" fmla="*/ 3172547 w 8115305"/>
              <a:gd name="connsiteY3805" fmla="*/ 146791 h 3192694"/>
              <a:gd name="connsiteX3806" fmla="*/ 4571916 w 8115305"/>
              <a:gd name="connsiteY3806" fmla="*/ 146608 h 3192694"/>
              <a:gd name="connsiteX3807" fmla="*/ 4618452 w 8115305"/>
              <a:gd name="connsiteY3807" fmla="*/ 154215 h 3192694"/>
              <a:gd name="connsiteX3808" fmla="*/ 4583143 w 8115305"/>
              <a:gd name="connsiteY3808" fmla="*/ 162363 h 3192694"/>
              <a:gd name="connsiteX3809" fmla="*/ 4535700 w 8115305"/>
              <a:gd name="connsiteY3809" fmla="*/ 154576 h 3192694"/>
              <a:gd name="connsiteX3810" fmla="*/ 4571916 w 8115305"/>
              <a:gd name="connsiteY3810" fmla="*/ 146608 h 3192694"/>
              <a:gd name="connsiteX3811" fmla="*/ 5624338 w 8115305"/>
              <a:gd name="connsiteY3811" fmla="*/ 146067 h 3192694"/>
              <a:gd name="connsiteX3812" fmla="*/ 5650233 w 8115305"/>
              <a:gd name="connsiteY3812" fmla="*/ 149689 h 3192694"/>
              <a:gd name="connsiteX3813" fmla="*/ 5638281 w 8115305"/>
              <a:gd name="connsiteY3813" fmla="*/ 153310 h 3192694"/>
              <a:gd name="connsiteX3814" fmla="*/ 5610939 w 8115305"/>
              <a:gd name="connsiteY3814" fmla="*/ 149327 h 3192694"/>
              <a:gd name="connsiteX3815" fmla="*/ 5624338 w 8115305"/>
              <a:gd name="connsiteY3815" fmla="*/ 146067 h 3192694"/>
              <a:gd name="connsiteX3816" fmla="*/ 4455844 w 8115305"/>
              <a:gd name="connsiteY3816" fmla="*/ 145162 h 3192694"/>
              <a:gd name="connsiteX3817" fmla="*/ 4501839 w 8115305"/>
              <a:gd name="connsiteY3817" fmla="*/ 153130 h 3192694"/>
              <a:gd name="connsiteX3818" fmla="*/ 4462726 w 8115305"/>
              <a:gd name="connsiteY3818" fmla="*/ 161278 h 3192694"/>
              <a:gd name="connsiteX3819" fmla="*/ 4417637 w 8115305"/>
              <a:gd name="connsiteY3819" fmla="*/ 152947 h 3192694"/>
              <a:gd name="connsiteX3820" fmla="*/ 4455844 w 8115305"/>
              <a:gd name="connsiteY3820" fmla="*/ 145162 h 3192694"/>
              <a:gd name="connsiteX3821" fmla="*/ 3056839 w 8115305"/>
              <a:gd name="connsiteY3821" fmla="*/ 145162 h 3192694"/>
              <a:gd name="connsiteX3822" fmla="*/ 3080379 w 8115305"/>
              <a:gd name="connsiteY3822" fmla="*/ 151499 h 3192694"/>
              <a:gd name="connsiteX3823" fmla="*/ 3038188 w 8115305"/>
              <a:gd name="connsiteY3823" fmla="*/ 157656 h 3192694"/>
              <a:gd name="connsiteX3824" fmla="*/ 3014829 w 8115305"/>
              <a:gd name="connsiteY3824" fmla="*/ 151318 h 3192694"/>
              <a:gd name="connsiteX3825" fmla="*/ 3056839 w 8115305"/>
              <a:gd name="connsiteY3825" fmla="*/ 145162 h 3192694"/>
              <a:gd name="connsiteX3826" fmla="*/ 2943847 w 8115305"/>
              <a:gd name="connsiteY3826" fmla="*/ 144074 h 3192694"/>
              <a:gd name="connsiteX3827" fmla="*/ 2964309 w 8115305"/>
              <a:gd name="connsiteY3827" fmla="*/ 149688 h 3192694"/>
              <a:gd name="connsiteX3828" fmla="*/ 2925376 w 8115305"/>
              <a:gd name="connsiteY3828" fmla="*/ 155300 h 3192694"/>
              <a:gd name="connsiteX3829" fmla="*/ 2905276 w 8115305"/>
              <a:gd name="connsiteY3829" fmla="*/ 149506 h 3192694"/>
              <a:gd name="connsiteX3830" fmla="*/ 2943847 w 8115305"/>
              <a:gd name="connsiteY3830" fmla="*/ 144074 h 3192694"/>
              <a:gd name="connsiteX3831" fmla="*/ 5502654 w 8115305"/>
              <a:gd name="connsiteY3831" fmla="*/ 144074 h 3192694"/>
              <a:gd name="connsiteX3832" fmla="*/ 5532892 w 8115305"/>
              <a:gd name="connsiteY3832" fmla="*/ 148057 h 3192694"/>
              <a:gd name="connsiteX3833" fmla="*/ 5519130 w 8115305"/>
              <a:gd name="connsiteY3833" fmla="*/ 152222 h 3192694"/>
              <a:gd name="connsiteX3834" fmla="*/ 5489433 w 8115305"/>
              <a:gd name="connsiteY3834" fmla="*/ 147876 h 3192694"/>
              <a:gd name="connsiteX3835" fmla="*/ 5502654 w 8115305"/>
              <a:gd name="connsiteY3835" fmla="*/ 144074 h 3192694"/>
              <a:gd name="connsiteX3836" fmla="*/ 4339411 w 8115305"/>
              <a:gd name="connsiteY3836" fmla="*/ 142445 h 3192694"/>
              <a:gd name="connsiteX3837" fmla="*/ 4385043 w 8115305"/>
              <a:gd name="connsiteY3837" fmla="*/ 150593 h 3192694"/>
              <a:gd name="connsiteX3838" fmla="*/ 4345930 w 8115305"/>
              <a:gd name="connsiteY3838" fmla="*/ 158560 h 3192694"/>
              <a:gd name="connsiteX3839" fmla="*/ 4300298 w 8115305"/>
              <a:gd name="connsiteY3839" fmla="*/ 150232 h 3192694"/>
              <a:gd name="connsiteX3840" fmla="*/ 4339411 w 8115305"/>
              <a:gd name="connsiteY3840" fmla="*/ 142445 h 3192694"/>
              <a:gd name="connsiteX3841" fmla="*/ 2831780 w 8115305"/>
              <a:gd name="connsiteY3841" fmla="*/ 142082 h 3192694"/>
              <a:gd name="connsiteX3842" fmla="*/ 2849888 w 8115305"/>
              <a:gd name="connsiteY3842" fmla="*/ 147333 h 3192694"/>
              <a:gd name="connsiteX3843" fmla="*/ 2813671 w 8115305"/>
              <a:gd name="connsiteY3843" fmla="*/ 152586 h 3192694"/>
              <a:gd name="connsiteX3844" fmla="*/ 2795566 w 8115305"/>
              <a:gd name="connsiteY3844" fmla="*/ 147152 h 3192694"/>
              <a:gd name="connsiteX3845" fmla="*/ 2831780 w 8115305"/>
              <a:gd name="connsiteY3845" fmla="*/ 142082 h 3192694"/>
              <a:gd name="connsiteX3846" fmla="*/ 4223885 w 8115305"/>
              <a:gd name="connsiteY3846" fmla="*/ 140816 h 3192694"/>
              <a:gd name="connsiteX3847" fmla="*/ 4269153 w 8115305"/>
              <a:gd name="connsiteY3847" fmla="*/ 148784 h 3192694"/>
              <a:gd name="connsiteX3848" fmla="*/ 4228231 w 8115305"/>
              <a:gd name="connsiteY3848" fmla="*/ 156932 h 3192694"/>
              <a:gd name="connsiteX3849" fmla="*/ 4183865 w 8115305"/>
              <a:gd name="connsiteY3849" fmla="*/ 148603 h 3192694"/>
              <a:gd name="connsiteX3850" fmla="*/ 4223885 w 8115305"/>
              <a:gd name="connsiteY3850" fmla="*/ 140816 h 3192694"/>
              <a:gd name="connsiteX3851" fmla="*/ 5382962 w 8115305"/>
              <a:gd name="connsiteY3851" fmla="*/ 140633 h 3192694"/>
              <a:gd name="connsiteX3852" fmla="*/ 5416461 w 8115305"/>
              <a:gd name="connsiteY3852" fmla="*/ 145159 h 3192694"/>
              <a:gd name="connsiteX3853" fmla="*/ 5402338 w 8115305"/>
              <a:gd name="connsiteY3853" fmla="*/ 150049 h 3192694"/>
              <a:gd name="connsiteX3854" fmla="*/ 5367208 w 8115305"/>
              <a:gd name="connsiteY3854" fmla="*/ 145159 h 3192694"/>
              <a:gd name="connsiteX3855" fmla="*/ 5382962 w 8115305"/>
              <a:gd name="connsiteY3855" fmla="*/ 140633 h 3192694"/>
              <a:gd name="connsiteX3856" fmla="*/ 2719148 w 8115305"/>
              <a:gd name="connsiteY3856" fmla="*/ 140453 h 3192694"/>
              <a:gd name="connsiteX3857" fmla="*/ 2734178 w 8115305"/>
              <a:gd name="connsiteY3857" fmla="*/ 145162 h 3192694"/>
              <a:gd name="connsiteX3858" fmla="*/ 2700136 w 8115305"/>
              <a:gd name="connsiteY3858" fmla="*/ 149688 h 3192694"/>
              <a:gd name="connsiteX3859" fmla="*/ 2686737 w 8115305"/>
              <a:gd name="connsiteY3859" fmla="*/ 144618 h 3192694"/>
              <a:gd name="connsiteX3860" fmla="*/ 2719148 w 8115305"/>
              <a:gd name="connsiteY3860" fmla="*/ 140453 h 3192694"/>
              <a:gd name="connsiteX3861" fmla="*/ 5265261 w 8115305"/>
              <a:gd name="connsiteY3861" fmla="*/ 139731 h 3192694"/>
              <a:gd name="connsiteX3862" fmla="*/ 5301476 w 8115305"/>
              <a:gd name="connsiteY3862" fmla="*/ 144801 h 3192694"/>
              <a:gd name="connsiteX3863" fmla="*/ 5284636 w 8115305"/>
              <a:gd name="connsiteY3863" fmla="*/ 149508 h 3192694"/>
              <a:gd name="connsiteX3864" fmla="*/ 5247153 w 8115305"/>
              <a:gd name="connsiteY3864" fmla="*/ 145162 h 3192694"/>
              <a:gd name="connsiteX3865" fmla="*/ 5265261 w 8115305"/>
              <a:gd name="connsiteY3865" fmla="*/ 139731 h 3192694"/>
              <a:gd name="connsiteX3866" fmla="*/ 2607422 w 8115305"/>
              <a:gd name="connsiteY3866" fmla="*/ 139548 h 3192694"/>
              <a:gd name="connsiteX3867" fmla="*/ 2620642 w 8115305"/>
              <a:gd name="connsiteY3867" fmla="*/ 143350 h 3192694"/>
              <a:gd name="connsiteX3868" fmla="*/ 2592394 w 8115305"/>
              <a:gd name="connsiteY3868" fmla="*/ 147335 h 3192694"/>
              <a:gd name="connsiteX3869" fmla="*/ 2579358 w 8115305"/>
              <a:gd name="connsiteY3869" fmla="*/ 143533 h 3192694"/>
              <a:gd name="connsiteX3870" fmla="*/ 2607422 w 8115305"/>
              <a:gd name="connsiteY3870" fmla="*/ 139548 h 3192694"/>
              <a:gd name="connsiteX3871" fmla="*/ 2494783 w 8115305"/>
              <a:gd name="connsiteY3871" fmla="*/ 139006 h 3192694"/>
              <a:gd name="connsiteX3872" fmla="*/ 2505648 w 8115305"/>
              <a:gd name="connsiteY3872" fmla="*/ 141903 h 3192694"/>
              <a:gd name="connsiteX3873" fmla="*/ 2482651 w 8115305"/>
              <a:gd name="connsiteY3873" fmla="*/ 145162 h 3192694"/>
              <a:gd name="connsiteX3874" fmla="*/ 2471787 w 8115305"/>
              <a:gd name="connsiteY3874" fmla="*/ 142265 h 3192694"/>
              <a:gd name="connsiteX3875" fmla="*/ 2494783 w 8115305"/>
              <a:gd name="connsiteY3875" fmla="*/ 139006 h 3192694"/>
              <a:gd name="connsiteX3876" fmla="*/ 4110710 w 8115305"/>
              <a:gd name="connsiteY3876" fmla="*/ 138643 h 3192694"/>
              <a:gd name="connsiteX3877" fmla="*/ 4153264 w 8115305"/>
              <a:gd name="connsiteY3877" fmla="*/ 146430 h 3192694"/>
              <a:gd name="connsiteX3878" fmla="*/ 4111797 w 8115305"/>
              <a:gd name="connsiteY3878" fmla="*/ 154578 h 3192694"/>
              <a:gd name="connsiteX3879" fmla="*/ 4068339 w 8115305"/>
              <a:gd name="connsiteY3879" fmla="*/ 146430 h 3192694"/>
              <a:gd name="connsiteX3880" fmla="*/ 4110710 w 8115305"/>
              <a:gd name="connsiteY3880" fmla="*/ 138643 h 3192694"/>
              <a:gd name="connsiteX3881" fmla="*/ 2379068 w 8115305"/>
              <a:gd name="connsiteY3881" fmla="*/ 137919 h 3192694"/>
              <a:gd name="connsiteX3882" fmla="*/ 2386674 w 8115305"/>
              <a:gd name="connsiteY3882" fmla="*/ 140273 h 3192694"/>
              <a:gd name="connsiteX3883" fmla="*/ 2368566 w 8115305"/>
              <a:gd name="connsiteY3883" fmla="*/ 142807 h 3192694"/>
              <a:gd name="connsiteX3884" fmla="*/ 2360959 w 8115305"/>
              <a:gd name="connsiteY3884" fmla="*/ 140453 h 3192694"/>
              <a:gd name="connsiteX3885" fmla="*/ 2379068 w 8115305"/>
              <a:gd name="connsiteY3885" fmla="*/ 137919 h 3192694"/>
              <a:gd name="connsiteX3886" fmla="*/ 3991562 w 8115305"/>
              <a:gd name="connsiteY3886" fmla="*/ 137194 h 3192694"/>
              <a:gd name="connsiteX3887" fmla="*/ 4033752 w 8115305"/>
              <a:gd name="connsiteY3887" fmla="*/ 144981 h 3192694"/>
              <a:gd name="connsiteX3888" fmla="*/ 3990657 w 8115305"/>
              <a:gd name="connsiteY3888" fmla="*/ 152948 h 3192694"/>
              <a:gd name="connsiteX3889" fmla="*/ 3949371 w 8115305"/>
              <a:gd name="connsiteY3889" fmla="*/ 145162 h 3192694"/>
              <a:gd name="connsiteX3890" fmla="*/ 3991562 w 8115305"/>
              <a:gd name="connsiteY3890" fmla="*/ 137194 h 3192694"/>
              <a:gd name="connsiteX3891" fmla="*/ 5148649 w 8115305"/>
              <a:gd name="connsiteY3891" fmla="*/ 136470 h 3192694"/>
              <a:gd name="connsiteX3892" fmla="*/ 5184864 w 8115305"/>
              <a:gd name="connsiteY3892" fmla="*/ 141901 h 3192694"/>
              <a:gd name="connsiteX3893" fmla="*/ 5164401 w 8115305"/>
              <a:gd name="connsiteY3893" fmla="*/ 147335 h 3192694"/>
              <a:gd name="connsiteX3894" fmla="*/ 5126557 w 8115305"/>
              <a:gd name="connsiteY3894" fmla="*/ 141721 h 3192694"/>
              <a:gd name="connsiteX3895" fmla="*/ 5148649 w 8115305"/>
              <a:gd name="connsiteY3895" fmla="*/ 136470 h 3192694"/>
              <a:gd name="connsiteX3896" fmla="*/ 3878750 w 8115305"/>
              <a:gd name="connsiteY3896" fmla="*/ 135021 h 3192694"/>
              <a:gd name="connsiteX3897" fmla="*/ 3918767 w 8115305"/>
              <a:gd name="connsiteY3897" fmla="*/ 142445 h 3192694"/>
              <a:gd name="connsiteX3898" fmla="*/ 3876940 w 8115305"/>
              <a:gd name="connsiteY3898" fmla="*/ 150595 h 3192694"/>
              <a:gd name="connsiteX3899" fmla="*/ 3835835 w 8115305"/>
              <a:gd name="connsiteY3899" fmla="*/ 142627 h 3192694"/>
              <a:gd name="connsiteX3900" fmla="*/ 3878750 w 8115305"/>
              <a:gd name="connsiteY3900" fmla="*/ 135021 h 3192694"/>
              <a:gd name="connsiteX3901" fmla="*/ 5025877 w 8115305"/>
              <a:gd name="connsiteY3901" fmla="*/ 134478 h 3192694"/>
              <a:gd name="connsiteX3902" fmla="*/ 5066799 w 8115305"/>
              <a:gd name="connsiteY3902" fmla="*/ 139909 h 3192694"/>
              <a:gd name="connsiteX3903" fmla="*/ 5044890 w 8115305"/>
              <a:gd name="connsiteY3903" fmla="*/ 146428 h 3192694"/>
              <a:gd name="connsiteX3904" fmla="*/ 5003241 w 8115305"/>
              <a:gd name="connsiteY3904" fmla="*/ 140272 h 3192694"/>
              <a:gd name="connsiteX3905" fmla="*/ 5025877 w 8115305"/>
              <a:gd name="connsiteY3905" fmla="*/ 134478 h 3192694"/>
              <a:gd name="connsiteX3906" fmla="*/ 3766302 w 8115305"/>
              <a:gd name="connsiteY3906" fmla="*/ 133572 h 3192694"/>
              <a:gd name="connsiteX3907" fmla="*/ 3804327 w 8115305"/>
              <a:gd name="connsiteY3907" fmla="*/ 141359 h 3192694"/>
              <a:gd name="connsiteX3908" fmla="*/ 3758334 w 8115305"/>
              <a:gd name="connsiteY3908" fmla="*/ 148782 h 3192694"/>
              <a:gd name="connsiteX3909" fmla="*/ 3722119 w 8115305"/>
              <a:gd name="connsiteY3909" fmla="*/ 140815 h 3192694"/>
              <a:gd name="connsiteX3910" fmla="*/ 3766302 w 8115305"/>
              <a:gd name="connsiteY3910" fmla="*/ 133572 h 3192694"/>
              <a:gd name="connsiteX3911" fmla="*/ 4910892 w 8115305"/>
              <a:gd name="connsiteY3911" fmla="*/ 132667 h 3192694"/>
              <a:gd name="connsiteX3912" fmla="*/ 4952358 w 8115305"/>
              <a:gd name="connsiteY3912" fmla="*/ 138643 h 3192694"/>
              <a:gd name="connsiteX3913" fmla="*/ 4927914 w 8115305"/>
              <a:gd name="connsiteY3913" fmla="*/ 145162 h 3192694"/>
              <a:gd name="connsiteX3914" fmla="*/ 4886265 w 8115305"/>
              <a:gd name="connsiteY3914" fmla="*/ 139004 h 3192694"/>
              <a:gd name="connsiteX3915" fmla="*/ 4910892 w 8115305"/>
              <a:gd name="connsiteY3915" fmla="*/ 132667 h 3192694"/>
              <a:gd name="connsiteX3916" fmla="*/ 3654033 w 8115305"/>
              <a:gd name="connsiteY3916" fmla="*/ 132124 h 3192694"/>
              <a:gd name="connsiteX3917" fmla="*/ 3690068 w 8115305"/>
              <a:gd name="connsiteY3917" fmla="*/ 139728 h 3192694"/>
              <a:gd name="connsiteX3918" fmla="*/ 3644798 w 8115305"/>
              <a:gd name="connsiteY3918" fmla="*/ 147154 h 3192694"/>
              <a:gd name="connsiteX3919" fmla="*/ 3610031 w 8115305"/>
              <a:gd name="connsiteY3919" fmla="*/ 139367 h 3192694"/>
              <a:gd name="connsiteX3920" fmla="*/ 3654033 w 8115305"/>
              <a:gd name="connsiteY3920" fmla="*/ 132124 h 3192694"/>
              <a:gd name="connsiteX3921" fmla="*/ 3543577 w 8115305"/>
              <a:gd name="connsiteY3921" fmla="*/ 130313 h 3192694"/>
              <a:gd name="connsiteX3922" fmla="*/ 3575264 w 8115305"/>
              <a:gd name="connsiteY3922" fmla="*/ 137375 h 3192694"/>
              <a:gd name="connsiteX3923" fmla="*/ 3531444 w 8115305"/>
              <a:gd name="connsiteY3923" fmla="*/ 144437 h 3192694"/>
              <a:gd name="connsiteX3924" fmla="*/ 3499936 w 8115305"/>
              <a:gd name="connsiteY3924" fmla="*/ 137375 h 3192694"/>
              <a:gd name="connsiteX3925" fmla="*/ 3543577 w 8115305"/>
              <a:gd name="connsiteY3925" fmla="*/ 130313 h 3192694"/>
              <a:gd name="connsiteX3926" fmla="*/ 4796451 w 8115305"/>
              <a:gd name="connsiteY3926" fmla="*/ 130132 h 3192694"/>
              <a:gd name="connsiteX3927" fmla="*/ 4838279 w 8115305"/>
              <a:gd name="connsiteY3927" fmla="*/ 136650 h 3192694"/>
              <a:gd name="connsiteX3928" fmla="*/ 4808402 w 8115305"/>
              <a:gd name="connsiteY3928" fmla="*/ 143169 h 3192694"/>
              <a:gd name="connsiteX3929" fmla="*/ 4767296 w 8115305"/>
              <a:gd name="connsiteY3929" fmla="*/ 136287 h 3192694"/>
              <a:gd name="connsiteX3930" fmla="*/ 4796451 w 8115305"/>
              <a:gd name="connsiteY3930" fmla="*/ 130132 h 3192694"/>
              <a:gd name="connsiteX3931" fmla="*/ 3430585 w 8115305"/>
              <a:gd name="connsiteY3931" fmla="*/ 129226 h 3192694"/>
              <a:gd name="connsiteX3932" fmla="*/ 3457926 w 8115305"/>
              <a:gd name="connsiteY3932" fmla="*/ 136287 h 3192694"/>
              <a:gd name="connsiteX3933" fmla="*/ 3414287 w 8115305"/>
              <a:gd name="connsiteY3933" fmla="*/ 142625 h 3192694"/>
              <a:gd name="connsiteX3934" fmla="*/ 3385858 w 8115305"/>
              <a:gd name="connsiteY3934" fmla="*/ 135563 h 3192694"/>
              <a:gd name="connsiteX3935" fmla="*/ 3430585 w 8115305"/>
              <a:gd name="connsiteY3935" fmla="*/ 129226 h 3192694"/>
              <a:gd name="connsiteX3936" fmla="*/ 4681829 w 8115305"/>
              <a:gd name="connsiteY3936" fmla="*/ 128322 h 3192694"/>
              <a:gd name="connsiteX3937" fmla="*/ 4724564 w 8115305"/>
              <a:gd name="connsiteY3937" fmla="*/ 135202 h 3192694"/>
              <a:gd name="connsiteX3938" fmla="*/ 4694323 w 8115305"/>
              <a:gd name="connsiteY3938" fmla="*/ 141903 h 3192694"/>
              <a:gd name="connsiteX3939" fmla="*/ 4651408 w 8115305"/>
              <a:gd name="connsiteY3939" fmla="*/ 134841 h 3192694"/>
              <a:gd name="connsiteX3940" fmla="*/ 4681829 w 8115305"/>
              <a:gd name="connsiteY3940" fmla="*/ 128322 h 3192694"/>
              <a:gd name="connsiteX3941" fmla="*/ 5706005 w 8115305"/>
              <a:gd name="connsiteY3941" fmla="*/ 128320 h 3192694"/>
              <a:gd name="connsiteX3942" fmla="*/ 5724654 w 8115305"/>
              <a:gd name="connsiteY3942" fmla="*/ 130493 h 3192694"/>
              <a:gd name="connsiteX3943" fmla="*/ 5717955 w 8115305"/>
              <a:gd name="connsiteY3943" fmla="*/ 132847 h 3192694"/>
              <a:gd name="connsiteX3944" fmla="*/ 5699847 w 8115305"/>
              <a:gd name="connsiteY3944" fmla="*/ 130493 h 3192694"/>
              <a:gd name="connsiteX3945" fmla="*/ 5706005 w 8115305"/>
              <a:gd name="connsiteY3945" fmla="*/ 128320 h 3192694"/>
              <a:gd name="connsiteX3946" fmla="*/ 3317409 w 8115305"/>
              <a:gd name="connsiteY3946" fmla="*/ 127234 h 3192694"/>
              <a:gd name="connsiteX3947" fmla="*/ 3344752 w 8115305"/>
              <a:gd name="connsiteY3947" fmla="*/ 133753 h 3192694"/>
              <a:gd name="connsiteX3948" fmla="*/ 3302923 w 8115305"/>
              <a:gd name="connsiteY3948" fmla="*/ 140091 h 3192694"/>
              <a:gd name="connsiteX3949" fmla="*/ 3275760 w 8115305"/>
              <a:gd name="connsiteY3949" fmla="*/ 133392 h 3192694"/>
              <a:gd name="connsiteX3950" fmla="*/ 3317409 w 8115305"/>
              <a:gd name="connsiteY3950" fmla="*/ 127234 h 3192694"/>
              <a:gd name="connsiteX3951" fmla="*/ 3207133 w 8115305"/>
              <a:gd name="connsiteY3951" fmla="*/ 127054 h 3192694"/>
              <a:gd name="connsiteX3952" fmla="*/ 3230855 w 8115305"/>
              <a:gd name="connsiteY3952" fmla="*/ 133390 h 3192694"/>
              <a:gd name="connsiteX3953" fmla="*/ 3190835 w 8115305"/>
              <a:gd name="connsiteY3953" fmla="*/ 138099 h 3192694"/>
              <a:gd name="connsiteX3954" fmla="*/ 3166752 w 8115305"/>
              <a:gd name="connsiteY3954" fmla="*/ 132124 h 3192694"/>
              <a:gd name="connsiteX3955" fmla="*/ 3207133 w 8115305"/>
              <a:gd name="connsiteY3955" fmla="*/ 127054 h 3192694"/>
              <a:gd name="connsiteX3956" fmla="*/ 4567208 w 8115305"/>
              <a:gd name="connsiteY3956" fmla="*/ 125967 h 3192694"/>
              <a:gd name="connsiteX3957" fmla="*/ 4609398 w 8115305"/>
              <a:gd name="connsiteY3957" fmla="*/ 132668 h 3192694"/>
              <a:gd name="connsiteX3958" fmla="*/ 4577529 w 8115305"/>
              <a:gd name="connsiteY3958" fmla="*/ 139729 h 3192694"/>
              <a:gd name="connsiteX3959" fmla="*/ 4536968 w 8115305"/>
              <a:gd name="connsiteY3959" fmla="*/ 132849 h 3192694"/>
              <a:gd name="connsiteX3960" fmla="*/ 4567208 w 8115305"/>
              <a:gd name="connsiteY3960" fmla="*/ 125967 h 3192694"/>
              <a:gd name="connsiteX3961" fmla="*/ 5588847 w 8115305"/>
              <a:gd name="connsiteY3961" fmla="*/ 125425 h 3192694"/>
              <a:gd name="connsiteX3962" fmla="*/ 5610757 w 8115305"/>
              <a:gd name="connsiteY3962" fmla="*/ 128141 h 3192694"/>
              <a:gd name="connsiteX3963" fmla="*/ 5601521 w 8115305"/>
              <a:gd name="connsiteY3963" fmla="*/ 131219 h 3192694"/>
              <a:gd name="connsiteX3964" fmla="*/ 5579792 w 8115305"/>
              <a:gd name="connsiteY3964" fmla="*/ 128503 h 3192694"/>
              <a:gd name="connsiteX3965" fmla="*/ 5588847 w 8115305"/>
              <a:gd name="connsiteY3965" fmla="*/ 125425 h 3192694"/>
              <a:gd name="connsiteX3966" fmla="*/ 3096674 w 8115305"/>
              <a:gd name="connsiteY3966" fmla="*/ 124520 h 3192694"/>
              <a:gd name="connsiteX3967" fmla="*/ 3117679 w 8115305"/>
              <a:gd name="connsiteY3967" fmla="*/ 130132 h 3192694"/>
              <a:gd name="connsiteX3968" fmla="*/ 3081283 w 8115305"/>
              <a:gd name="connsiteY3968" fmla="*/ 135384 h 3192694"/>
              <a:gd name="connsiteX3969" fmla="*/ 3060459 w 8115305"/>
              <a:gd name="connsiteY3969" fmla="*/ 129590 h 3192694"/>
              <a:gd name="connsiteX3970" fmla="*/ 3096674 w 8115305"/>
              <a:gd name="connsiteY3970" fmla="*/ 124520 h 3192694"/>
              <a:gd name="connsiteX3971" fmla="*/ 4456749 w 8115305"/>
              <a:gd name="connsiteY3971" fmla="*/ 124337 h 3192694"/>
              <a:gd name="connsiteX3972" fmla="*/ 4498579 w 8115305"/>
              <a:gd name="connsiteY3972" fmla="*/ 131400 h 3192694"/>
              <a:gd name="connsiteX3973" fmla="*/ 4463451 w 8115305"/>
              <a:gd name="connsiteY3973" fmla="*/ 138462 h 3192694"/>
              <a:gd name="connsiteX3974" fmla="*/ 4420534 w 8115305"/>
              <a:gd name="connsiteY3974" fmla="*/ 131400 h 3192694"/>
              <a:gd name="connsiteX3975" fmla="*/ 4456749 w 8115305"/>
              <a:gd name="connsiteY3975" fmla="*/ 124337 h 3192694"/>
              <a:gd name="connsiteX3976" fmla="*/ 5472958 w 8115305"/>
              <a:gd name="connsiteY3976" fmla="*/ 123613 h 3192694"/>
              <a:gd name="connsiteX3977" fmla="*/ 5499396 w 8115305"/>
              <a:gd name="connsiteY3977" fmla="*/ 127052 h 3192694"/>
              <a:gd name="connsiteX3978" fmla="*/ 5486900 w 8115305"/>
              <a:gd name="connsiteY3978" fmla="*/ 130493 h 3192694"/>
              <a:gd name="connsiteX3979" fmla="*/ 5460464 w 8115305"/>
              <a:gd name="connsiteY3979" fmla="*/ 127052 h 3192694"/>
              <a:gd name="connsiteX3980" fmla="*/ 5472958 w 8115305"/>
              <a:gd name="connsiteY3980" fmla="*/ 123613 h 3192694"/>
              <a:gd name="connsiteX3981" fmla="*/ 2987487 w 8115305"/>
              <a:gd name="connsiteY3981" fmla="*/ 123250 h 3192694"/>
              <a:gd name="connsiteX3982" fmla="*/ 3007043 w 8115305"/>
              <a:gd name="connsiteY3982" fmla="*/ 128140 h 3192694"/>
              <a:gd name="connsiteX3983" fmla="*/ 2973362 w 8115305"/>
              <a:gd name="connsiteY3983" fmla="*/ 133390 h 3192694"/>
              <a:gd name="connsiteX3984" fmla="*/ 2951272 w 8115305"/>
              <a:gd name="connsiteY3984" fmla="*/ 128501 h 3192694"/>
              <a:gd name="connsiteX3985" fmla="*/ 2987487 w 8115305"/>
              <a:gd name="connsiteY3985" fmla="*/ 123250 h 3192694"/>
              <a:gd name="connsiteX3986" fmla="*/ 2877389 w 8115305"/>
              <a:gd name="connsiteY3986" fmla="*/ 122708 h 3192694"/>
              <a:gd name="connsiteX3987" fmla="*/ 2895136 w 8115305"/>
              <a:gd name="connsiteY3987" fmla="*/ 127054 h 3192694"/>
              <a:gd name="connsiteX3988" fmla="*/ 2864191 w 8115305"/>
              <a:gd name="connsiteY3988" fmla="*/ 131581 h 3192694"/>
              <a:gd name="connsiteX3989" fmla="*/ 2846084 w 8115305"/>
              <a:gd name="connsiteY3989" fmla="*/ 127054 h 3192694"/>
              <a:gd name="connsiteX3990" fmla="*/ 2877389 w 8115305"/>
              <a:gd name="connsiteY3990" fmla="*/ 122708 h 3192694"/>
              <a:gd name="connsiteX3991" fmla="*/ 4340499 w 8115305"/>
              <a:gd name="connsiteY3991" fmla="*/ 121984 h 3192694"/>
              <a:gd name="connsiteX3992" fmla="*/ 4380880 w 8115305"/>
              <a:gd name="connsiteY3992" fmla="*/ 129227 h 3192694"/>
              <a:gd name="connsiteX3993" fmla="*/ 4342853 w 8115305"/>
              <a:gd name="connsiteY3993" fmla="*/ 136471 h 3192694"/>
              <a:gd name="connsiteX3994" fmla="*/ 4302291 w 8115305"/>
              <a:gd name="connsiteY3994" fmla="*/ 128864 h 3192694"/>
              <a:gd name="connsiteX3995" fmla="*/ 4340499 w 8115305"/>
              <a:gd name="connsiteY3995" fmla="*/ 121984 h 3192694"/>
              <a:gd name="connsiteX3996" fmla="*/ 5352902 w 8115305"/>
              <a:gd name="connsiteY3996" fmla="*/ 120899 h 3192694"/>
              <a:gd name="connsiteX3997" fmla="*/ 5381150 w 8115305"/>
              <a:gd name="connsiteY3997" fmla="*/ 124881 h 3192694"/>
              <a:gd name="connsiteX3998" fmla="*/ 5366664 w 8115305"/>
              <a:gd name="connsiteY3998" fmla="*/ 128503 h 3192694"/>
              <a:gd name="connsiteX3999" fmla="*/ 5338597 w 8115305"/>
              <a:gd name="connsiteY3999" fmla="*/ 124701 h 3192694"/>
              <a:gd name="connsiteX4000" fmla="*/ 5352902 w 8115305"/>
              <a:gd name="connsiteY4000" fmla="*/ 120899 h 3192694"/>
              <a:gd name="connsiteX4001" fmla="*/ 2764781 w 8115305"/>
              <a:gd name="connsiteY4001" fmla="*/ 120896 h 3192694"/>
              <a:gd name="connsiteX4002" fmla="*/ 2778180 w 8115305"/>
              <a:gd name="connsiteY4002" fmla="*/ 124880 h 3192694"/>
              <a:gd name="connsiteX4003" fmla="*/ 2749389 w 8115305"/>
              <a:gd name="connsiteY4003" fmla="*/ 128502 h 3192694"/>
              <a:gd name="connsiteX4004" fmla="*/ 2736895 w 8115305"/>
              <a:gd name="connsiteY4004" fmla="*/ 124698 h 3192694"/>
              <a:gd name="connsiteX4005" fmla="*/ 2764781 w 8115305"/>
              <a:gd name="connsiteY4005" fmla="*/ 120896 h 3192694"/>
              <a:gd name="connsiteX4006" fmla="*/ 4226239 w 8115305"/>
              <a:gd name="connsiteY4006" fmla="*/ 120534 h 3192694"/>
              <a:gd name="connsiteX4007" fmla="*/ 4268249 w 8115305"/>
              <a:gd name="connsiteY4007" fmla="*/ 127596 h 3192694"/>
              <a:gd name="connsiteX4008" fmla="*/ 4230585 w 8115305"/>
              <a:gd name="connsiteY4008" fmla="*/ 135020 h 3192694"/>
              <a:gd name="connsiteX4009" fmla="*/ 4189480 w 8115305"/>
              <a:gd name="connsiteY4009" fmla="*/ 127777 h 3192694"/>
              <a:gd name="connsiteX4010" fmla="*/ 4226239 w 8115305"/>
              <a:gd name="connsiteY4010" fmla="*/ 120534 h 3192694"/>
              <a:gd name="connsiteX4011" fmla="*/ 2658486 w 8115305"/>
              <a:gd name="connsiteY4011" fmla="*/ 119267 h 3192694"/>
              <a:gd name="connsiteX4012" fmla="*/ 2668447 w 8115305"/>
              <a:gd name="connsiteY4012" fmla="*/ 122708 h 3192694"/>
              <a:gd name="connsiteX4013" fmla="*/ 2643639 w 8115305"/>
              <a:gd name="connsiteY4013" fmla="*/ 125786 h 3192694"/>
              <a:gd name="connsiteX4014" fmla="*/ 2633137 w 8115305"/>
              <a:gd name="connsiteY4014" fmla="*/ 122164 h 3192694"/>
              <a:gd name="connsiteX4015" fmla="*/ 2658486 w 8115305"/>
              <a:gd name="connsiteY4015" fmla="*/ 119267 h 3192694"/>
              <a:gd name="connsiteX4016" fmla="*/ 5238280 w 8115305"/>
              <a:gd name="connsiteY4016" fmla="*/ 118906 h 3192694"/>
              <a:gd name="connsiteX4017" fmla="*/ 5269425 w 8115305"/>
              <a:gd name="connsiteY4017" fmla="*/ 123252 h 3192694"/>
              <a:gd name="connsiteX4018" fmla="*/ 5254034 w 8115305"/>
              <a:gd name="connsiteY4018" fmla="*/ 127598 h 3192694"/>
              <a:gd name="connsiteX4019" fmla="*/ 5221441 w 8115305"/>
              <a:gd name="connsiteY4019" fmla="*/ 123070 h 3192694"/>
              <a:gd name="connsiteX4020" fmla="*/ 5238280 w 8115305"/>
              <a:gd name="connsiteY4020" fmla="*/ 118906 h 3192694"/>
              <a:gd name="connsiteX4021" fmla="*/ 2548020 w 8115305"/>
              <a:gd name="connsiteY4021" fmla="*/ 118362 h 3192694"/>
              <a:gd name="connsiteX4022" fmla="*/ 2557255 w 8115305"/>
              <a:gd name="connsiteY4022" fmla="*/ 121079 h 3192694"/>
              <a:gd name="connsiteX4023" fmla="*/ 2535886 w 8115305"/>
              <a:gd name="connsiteY4023" fmla="*/ 123796 h 3192694"/>
              <a:gd name="connsiteX4024" fmla="*/ 2528101 w 8115305"/>
              <a:gd name="connsiteY4024" fmla="*/ 120898 h 3192694"/>
              <a:gd name="connsiteX4025" fmla="*/ 2548020 w 8115305"/>
              <a:gd name="connsiteY4025" fmla="*/ 118362 h 3192694"/>
              <a:gd name="connsiteX4026" fmla="*/ 4115420 w 8115305"/>
              <a:gd name="connsiteY4026" fmla="*/ 118362 h 3192694"/>
              <a:gd name="connsiteX4027" fmla="*/ 4156705 w 8115305"/>
              <a:gd name="connsiteY4027" fmla="*/ 125242 h 3192694"/>
              <a:gd name="connsiteX4028" fmla="*/ 4118497 w 8115305"/>
              <a:gd name="connsiteY4028" fmla="*/ 132667 h 3192694"/>
              <a:gd name="connsiteX4029" fmla="*/ 4078299 w 8115305"/>
              <a:gd name="connsiteY4029" fmla="*/ 125424 h 3192694"/>
              <a:gd name="connsiteX4030" fmla="*/ 4115420 w 8115305"/>
              <a:gd name="connsiteY4030" fmla="*/ 118362 h 3192694"/>
              <a:gd name="connsiteX4031" fmla="*/ 4005322 w 8115305"/>
              <a:gd name="connsiteY4031" fmla="*/ 116913 h 3192694"/>
              <a:gd name="connsiteX4032" fmla="*/ 4044074 w 8115305"/>
              <a:gd name="connsiteY4032" fmla="*/ 124156 h 3192694"/>
              <a:gd name="connsiteX4033" fmla="*/ 4003693 w 8115305"/>
              <a:gd name="connsiteY4033" fmla="*/ 131219 h 3192694"/>
              <a:gd name="connsiteX4034" fmla="*/ 3966029 w 8115305"/>
              <a:gd name="connsiteY4034" fmla="*/ 123795 h 3192694"/>
              <a:gd name="connsiteX4035" fmla="*/ 4005322 w 8115305"/>
              <a:gd name="connsiteY4035" fmla="*/ 116913 h 3192694"/>
              <a:gd name="connsiteX4036" fmla="*/ 5123659 w 8115305"/>
              <a:gd name="connsiteY4036" fmla="*/ 116370 h 3192694"/>
              <a:gd name="connsiteX4037" fmla="*/ 5157339 w 8115305"/>
              <a:gd name="connsiteY4037" fmla="*/ 121257 h 3192694"/>
              <a:gd name="connsiteX4038" fmla="*/ 5138146 w 8115305"/>
              <a:gd name="connsiteY4038" fmla="*/ 125966 h 3192694"/>
              <a:gd name="connsiteX4039" fmla="*/ 5104283 w 8115305"/>
              <a:gd name="connsiteY4039" fmla="*/ 121077 h 3192694"/>
              <a:gd name="connsiteX4040" fmla="*/ 5123659 w 8115305"/>
              <a:gd name="connsiteY4040" fmla="*/ 116370 h 3192694"/>
              <a:gd name="connsiteX4041" fmla="*/ 3896675 w 8115305"/>
              <a:gd name="connsiteY4041" fmla="*/ 114922 h 3192694"/>
              <a:gd name="connsiteX4042" fmla="*/ 3932166 w 8115305"/>
              <a:gd name="connsiteY4042" fmla="*/ 121804 h 3192694"/>
              <a:gd name="connsiteX4043" fmla="*/ 3892692 w 8115305"/>
              <a:gd name="connsiteY4043" fmla="*/ 128864 h 3192694"/>
              <a:gd name="connsiteX4044" fmla="*/ 3856477 w 8115305"/>
              <a:gd name="connsiteY4044" fmla="*/ 121621 h 3192694"/>
              <a:gd name="connsiteX4045" fmla="*/ 3896675 w 8115305"/>
              <a:gd name="connsiteY4045" fmla="*/ 114922 h 3192694"/>
              <a:gd name="connsiteX4046" fmla="*/ 5009579 w 8115305"/>
              <a:gd name="connsiteY4046" fmla="*/ 114560 h 3192694"/>
              <a:gd name="connsiteX4047" fmla="*/ 5045795 w 8115305"/>
              <a:gd name="connsiteY4047" fmla="*/ 119631 h 3192694"/>
              <a:gd name="connsiteX4048" fmla="*/ 5025695 w 8115305"/>
              <a:gd name="connsiteY4048" fmla="*/ 124701 h 3192694"/>
              <a:gd name="connsiteX4049" fmla="*/ 4989479 w 8115305"/>
              <a:gd name="connsiteY4049" fmla="*/ 119631 h 3192694"/>
              <a:gd name="connsiteX4050" fmla="*/ 5009579 w 8115305"/>
              <a:gd name="connsiteY4050" fmla="*/ 114560 h 3192694"/>
              <a:gd name="connsiteX4051" fmla="*/ 3783866 w 8115305"/>
              <a:gd name="connsiteY4051" fmla="*/ 113836 h 3192694"/>
              <a:gd name="connsiteX4052" fmla="*/ 3815916 w 8115305"/>
              <a:gd name="connsiteY4052" fmla="*/ 120535 h 3192694"/>
              <a:gd name="connsiteX4053" fmla="*/ 3774994 w 8115305"/>
              <a:gd name="connsiteY4053" fmla="*/ 127054 h 3192694"/>
              <a:gd name="connsiteX4054" fmla="*/ 3742943 w 8115305"/>
              <a:gd name="connsiteY4054" fmla="*/ 120174 h 3192694"/>
              <a:gd name="connsiteX4055" fmla="*/ 3783866 w 8115305"/>
              <a:gd name="connsiteY4055" fmla="*/ 113836 h 3192694"/>
              <a:gd name="connsiteX4056" fmla="*/ 4897854 w 8115305"/>
              <a:gd name="connsiteY4056" fmla="*/ 112024 h 3192694"/>
              <a:gd name="connsiteX4057" fmla="*/ 4934069 w 8115305"/>
              <a:gd name="connsiteY4057" fmla="*/ 117638 h 3192694"/>
              <a:gd name="connsiteX4058" fmla="*/ 4910348 w 8115305"/>
              <a:gd name="connsiteY4058" fmla="*/ 123069 h 3192694"/>
              <a:gd name="connsiteX4059" fmla="*/ 4874133 w 8115305"/>
              <a:gd name="connsiteY4059" fmla="*/ 117457 h 3192694"/>
              <a:gd name="connsiteX4060" fmla="*/ 4897854 w 8115305"/>
              <a:gd name="connsiteY4060" fmla="*/ 112024 h 3192694"/>
              <a:gd name="connsiteX4061" fmla="*/ 3674314 w 8115305"/>
              <a:gd name="connsiteY4061" fmla="*/ 111841 h 3192694"/>
              <a:gd name="connsiteX4062" fmla="*/ 3705459 w 8115305"/>
              <a:gd name="connsiteY4062" fmla="*/ 118179 h 3192694"/>
              <a:gd name="connsiteX4063" fmla="*/ 3665259 w 8115305"/>
              <a:gd name="connsiteY4063" fmla="*/ 124698 h 3192694"/>
              <a:gd name="connsiteX4064" fmla="*/ 3634113 w 8115305"/>
              <a:gd name="connsiteY4064" fmla="*/ 118179 h 3192694"/>
              <a:gd name="connsiteX4065" fmla="*/ 3674314 w 8115305"/>
              <a:gd name="connsiteY4065" fmla="*/ 111841 h 3192694"/>
              <a:gd name="connsiteX4066" fmla="*/ 3563855 w 8115305"/>
              <a:gd name="connsiteY4066" fmla="*/ 110575 h 3192694"/>
              <a:gd name="connsiteX4067" fmla="*/ 3595001 w 8115305"/>
              <a:gd name="connsiteY4067" fmla="*/ 116733 h 3192694"/>
              <a:gd name="connsiteX4068" fmla="*/ 3555525 w 8115305"/>
              <a:gd name="connsiteY4068" fmla="*/ 123071 h 3192694"/>
              <a:gd name="connsiteX4069" fmla="*/ 3525286 w 8115305"/>
              <a:gd name="connsiteY4069" fmla="*/ 116913 h 3192694"/>
              <a:gd name="connsiteX4070" fmla="*/ 3563855 w 8115305"/>
              <a:gd name="connsiteY4070" fmla="*/ 110575 h 3192694"/>
              <a:gd name="connsiteX4071" fmla="*/ 4786853 w 8115305"/>
              <a:gd name="connsiteY4071" fmla="*/ 110395 h 3192694"/>
              <a:gd name="connsiteX4072" fmla="*/ 4823793 w 8115305"/>
              <a:gd name="connsiteY4072" fmla="*/ 116189 h 3192694"/>
              <a:gd name="connsiteX4073" fmla="*/ 4798805 w 8115305"/>
              <a:gd name="connsiteY4073" fmla="*/ 121803 h 3192694"/>
              <a:gd name="connsiteX4074" fmla="*/ 4761141 w 8115305"/>
              <a:gd name="connsiteY4074" fmla="*/ 116189 h 3192694"/>
              <a:gd name="connsiteX4075" fmla="*/ 4786853 w 8115305"/>
              <a:gd name="connsiteY4075" fmla="*/ 110395 h 3192694"/>
              <a:gd name="connsiteX4076" fmla="*/ 3457382 w 8115305"/>
              <a:gd name="connsiteY4076" fmla="*/ 108946 h 3192694"/>
              <a:gd name="connsiteX4077" fmla="*/ 3484001 w 8115305"/>
              <a:gd name="connsiteY4077" fmla="*/ 114740 h 3192694"/>
              <a:gd name="connsiteX4078" fmla="*/ 3447786 w 8115305"/>
              <a:gd name="connsiteY4078" fmla="*/ 120535 h 3192694"/>
              <a:gd name="connsiteX4079" fmla="*/ 3420443 w 8115305"/>
              <a:gd name="connsiteY4079" fmla="*/ 114560 h 3192694"/>
              <a:gd name="connsiteX4080" fmla="*/ 3457382 w 8115305"/>
              <a:gd name="connsiteY4080" fmla="*/ 108946 h 3192694"/>
              <a:gd name="connsiteX4081" fmla="*/ 4672234 w 8115305"/>
              <a:gd name="connsiteY4081" fmla="*/ 108222 h 3192694"/>
              <a:gd name="connsiteX4082" fmla="*/ 4708630 w 8115305"/>
              <a:gd name="connsiteY4082" fmla="*/ 114197 h 3192694"/>
              <a:gd name="connsiteX4083" fmla="*/ 4681287 w 8115305"/>
              <a:gd name="connsiteY4083" fmla="*/ 119811 h 3192694"/>
              <a:gd name="connsiteX4084" fmla="*/ 4643803 w 8115305"/>
              <a:gd name="connsiteY4084" fmla="*/ 113655 h 3192694"/>
              <a:gd name="connsiteX4085" fmla="*/ 4672234 w 8115305"/>
              <a:gd name="connsiteY4085" fmla="*/ 108222 h 3192694"/>
              <a:gd name="connsiteX4086" fmla="*/ 3349642 w 8115305"/>
              <a:gd name="connsiteY4086" fmla="*/ 107678 h 3192694"/>
              <a:gd name="connsiteX4087" fmla="*/ 3374269 w 8115305"/>
              <a:gd name="connsiteY4087" fmla="*/ 113293 h 3192694"/>
              <a:gd name="connsiteX4088" fmla="*/ 3336965 w 8115305"/>
              <a:gd name="connsiteY4088" fmla="*/ 118905 h 3192694"/>
              <a:gd name="connsiteX4089" fmla="*/ 3312339 w 8115305"/>
              <a:gd name="connsiteY4089" fmla="*/ 113110 h 3192694"/>
              <a:gd name="connsiteX4090" fmla="*/ 3349642 w 8115305"/>
              <a:gd name="connsiteY4090" fmla="*/ 107678 h 3192694"/>
              <a:gd name="connsiteX4091" fmla="*/ 5553897 w 8115305"/>
              <a:gd name="connsiteY4091" fmla="*/ 106593 h 3192694"/>
              <a:gd name="connsiteX4092" fmla="*/ 5570376 w 8115305"/>
              <a:gd name="connsiteY4092" fmla="*/ 108947 h 3192694"/>
              <a:gd name="connsiteX4093" fmla="*/ 5561865 w 8115305"/>
              <a:gd name="connsiteY4093" fmla="*/ 110939 h 3192694"/>
              <a:gd name="connsiteX4094" fmla="*/ 5545388 w 8115305"/>
              <a:gd name="connsiteY4094" fmla="*/ 108586 h 3192694"/>
              <a:gd name="connsiteX4095" fmla="*/ 5553897 w 8115305"/>
              <a:gd name="connsiteY4095" fmla="*/ 106593 h 3192694"/>
              <a:gd name="connsiteX4096" fmla="*/ 4561051 w 8115305"/>
              <a:gd name="connsiteY4096" fmla="*/ 106591 h 3192694"/>
              <a:gd name="connsiteX4097" fmla="*/ 4599078 w 8115305"/>
              <a:gd name="connsiteY4097" fmla="*/ 112567 h 3192694"/>
              <a:gd name="connsiteX4098" fmla="*/ 4569562 w 8115305"/>
              <a:gd name="connsiteY4098" fmla="*/ 118723 h 3192694"/>
              <a:gd name="connsiteX4099" fmla="*/ 4531354 w 8115305"/>
              <a:gd name="connsiteY4099" fmla="*/ 112385 h 3192694"/>
              <a:gd name="connsiteX4100" fmla="*/ 4561051 w 8115305"/>
              <a:gd name="connsiteY4100" fmla="*/ 106591 h 3192694"/>
              <a:gd name="connsiteX4101" fmla="*/ 3241900 w 8115305"/>
              <a:gd name="connsiteY4101" fmla="*/ 106049 h 3192694"/>
              <a:gd name="connsiteX4102" fmla="*/ 3264534 w 8115305"/>
              <a:gd name="connsiteY4102" fmla="*/ 110937 h 3192694"/>
              <a:gd name="connsiteX4103" fmla="*/ 3228319 w 8115305"/>
              <a:gd name="connsiteY4103" fmla="*/ 116190 h 3192694"/>
              <a:gd name="connsiteX4104" fmla="*/ 3206952 w 8115305"/>
              <a:gd name="connsiteY4104" fmla="*/ 111119 h 3192694"/>
              <a:gd name="connsiteX4105" fmla="*/ 3241900 w 8115305"/>
              <a:gd name="connsiteY4105" fmla="*/ 106049 h 3192694"/>
              <a:gd name="connsiteX4106" fmla="*/ 3131263 w 8115305"/>
              <a:gd name="connsiteY4106" fmla="*/ 104418 h 3192694"/>
              <a:gd name="connsiteX4107" fmla="*/ 3151724 w 8115305"/>
              <a:gd name="connsiteY4107" fmla="*/ 108945 h 3192694"/>
              <a:gd name="connsiteX4108" fmla="*/ 3120036 w 8115305"/>
              <a:gd name="connsiteY4108" fmla="*/ 114015 h 3192694"/>
              <a:gd name="connsiteX4109" fmla="*/ 3097582 w 8115305"/>
              <a:gd name="connsiteY4109" fmla="*/ 109308 h 3192694"/>
              <a:gd name="connsiteX4110" fmla="*/ 3131263 w 8115305"/>
              <a:gd name="connsiteY4110" fmla="*/ 104418 h 3192694"/>
              <a:gd name="connsiteX4111" fmla="*/ 4450774 w 8115305"/>
              <a:gd name="connsiteY4111" fmla="*/ 104239 h 3192694"/>
              <a:gd name="connsiteX4112" fmla="*/ 4489163 w 8115305"/>
              <a:gd name="connsiteY4112" fmla="*/ 110575 h 3192694"/>
              <a:gd name="connsiteX4113" fmla="*/ 4457113 w 8115305"/>
              <a:gd name="connsiteY4113" fmla="*/ 116733 h 3192694"/>
              <a:gd name="connsiteX4114" fmla="*/ 4419629 w 8115305"/>
              <a:gd name="connsiteY4114" fmla="*/ 110214 h 3192694"/>
              <a:gd name="connsiteX4115" fmla="*/ 4450774 w 8115305"/>
              <a:gd name="connsiteY4115" fmla="*/ 104239 h 3192694"/>
              <a:gd name="connsiteX4116" fmla="*/ 5440905 w 8115305"/>
              <a:gd name="connsiteY4116" fmla="*/ 104237 h 3192694"/>
              <a:gd name="connsiteX4117" fmla="*/ 5461186 w 8115305"/>
              <a:gd name="connsiteY4117" fmla="*/ 106954 h 3192694"/>
              <a:gd name="connsiteX4118" fmla="*/ 5451228 w 8115305"/>
              <a:gd name="connsiteY4118" fmla="*/ 109668 h 3192694"/>
              <a:gd name="connsiteX4119" fmla="*/ 5430765 w 8115305"/>
              <a:gd name="connsiteY4119" fmla="*/ 106954 h 3192694"/>
              <a:gd name="connsiteX4120" fmla="*/ 5440905 w 8115305"/>
              <a:gd name="connsiteY4120" fmla="*/ 104237 h 3192694"/>
              <a:gd name="connsiteX4121" fmla="*/ 3023522 w 8115305"/>
              <a:gd name="connsiteY4121" fmla="*/ 104057 h 3192694"/>
              <a:gd name="connsiteX4122" fmla="*/ 3041630 w 8115305"/>
              <a:gd name="connsiteY4122" fmla="*/ 108403 h 3192694"/>
              <a:gd name="connsiteX4123" fmla="*/ 3012114 w 8115305"/>
              <a:gd name="connsiteY4123" fmla="*/ 112568 h 3192694"/>
              <a:gd name="connsiteX4124" fmla="*/ 2994006 w 8115305"/>
              <a:gd name="connsiteY4124" fmla="*/ 108222 h 3192694"/>
              <a:gd name="connsiteX4125" fmla="*/ 3023522 w 8115305"/>
              <a:gd name="connsiteY4125" fmla="*/ 104057 h 3192694"/>
              <a:gd name="connsiteX4126" fmla="*/ 4341040 w 8115305"/>
              <a:gd name="connsiteY4126" fmla="*/ 102608 h 3192694"/>
              <a:gd name="connsiteX4127" fmla="*/ 4379611 w 8115305"/>
              <a:gd name="connsiteY4127" fmla="*/ 108946 h 3192694"/>
              <a:gd name="connsiteX4128" fmla="*/ 4347017 w 8115305"/>
              <a:gd name="connsiteY4128" fmla="*/ 115102 h 3192694"/>
              <a:gd name="connsiteX4129" fmla="*/ 4309534 w 8115305"/>
              <a:gd name="connsiteY4129" fmla="*/ 108946 h 3192694"/>
              <a:gd name="connsiteX4130" fmla="*/ 4341040 w 8115305"/>
              <a:gd name="connsiteY4130" fmla="*/ 102608 h 3192694"/>
              <a:gd name="connsiteX4131" fmla="*/ 2915959 w 8115305"/>
              <a:gd name="connsiteY4131" fmla="*/ 102428 h 3192694"/>
              <a:gd name="connsiteX4132" fmla="*/ 2934249 w 8115305"/>
              <a:gd name="connsiteY4132" fmla="*/ 106049 h 3192694"/>
              <a:gd name="connsiteX4133" fmla="*/ 2907630 w 8115305"/>
              <a:gd name="connsiteY4133" fmla="*/ 110031 h 3192694"/>
              <a:gd name="connsiteX4134" fmla="*/ 2889522 w 8115305"/>
              <a:gd name="connsiteY4134" fmla="*/ 106410 h 3192694"/>
              <a:gd name="connsiteX4135" fmla="*/ 2915959 w 8115305"/>
              <a:gd name="connsiteY4135" fmla="*/ 102428 h 3192694"/>
              <a:gd name="connsiteX4136" fmla="*/ 2812586 w 8115305"/>
              <a:gd name="connsiteY4136" fmla="*/ 102245 h 3192694"/>
              <a:gd name="connsiteX4137" fmla="*/ 2824899 w 8115305"/>
              <a:gd name="connsiteY4137" fmla="*/ 105867 h 3192694"/>
              <a:gd name="connsiteX4138" fmla="*/ 2800093 w 8115305"/>
              <a:gd name="connsiteY4138" fmla="*/ 108946 h 3192694"/>
              <a:gd name="connsiteX4139" fmla="*/ 2787597 w 8115305"/>
              <a:gd name="connsiteY4139" fmla="*/ 105505 h 3192694"/>
              <a:gd name="connsiteX4140" fmla="*/ 2812586 w 8115305"/>
              <a:gd name="connsiteY4140" fmla="*/ 102245 h 3192694"/>
              <a:gd name="connsiteX4141" fmla="*/ 4234023 w 8115305"/>
              <a:gd name="connsiteY4141" fmla="*/ 101523 h 3192694"/>
              <a:gd name="connsiteX4142" fmla="*/ 4270239 w 8115305"/>
              <a:gd name="connsiteY4142" fmla="*/ 108042 h 3192694"/>
              <a:gd name="connsiteX4143" fmla="*/ 4236016 w 8115305"/>
              <a:gd name="connsiteY4143" fmla="*/ 114016 h 3192694"/>
              <a:gd name="connsiteX4144" fmla="*/ 4199800 w 8115305"/>
              <a:gd name="connsiteY4144" fmla="*/ 107317 h 3192694"/>
              <a:gd name="connsiteX4145" fmla="*/ 4234023 w 8115305"/>
              <a:gd name="connsiteY4145" fmla="*/ 101523 h 3192694"/>
              <a:gd name="connsiteX4146" fmla="*/ 5326464 w 8115305"/>
              <a:gd name="connsiteY4146" fmla="*/ 101522 h 3192694"/>
              <a:gd name="connsiteX4147" fmla="*/ 5351815 w 8115305"/>
              <a:gd name="connsiteY4147" fmla="*/ 104781 h 3192694"/>
              <a:gd name="connsiteX4148" fmla="*/ 5340226 w 8115305"/>
              <a:gd name="connsiteY4148" fmla="*/ 108221 h 3192694"/>
              <a:gd name="connsiteX4149" fmla="*/ 5315600 w 8115305"/>
              <a:gd name="connsiteY4149" fmla="*/ 104963 h 3192694"/>
              <a:gd name="connsiteX4150" fmla="*/ 5326464 w 8115305"/>
              <a:gd name="connsiteY4150" fmla="*/ 101522 h 3192694"/>
              <a:gd name="connsiteX4151" fmla="*/ 2708274 w 8115305"/>
              <a:gd name="connsiteY4151" fmla="*/ 100072 h 3192694"/>
              <a:gd name="connsiteX4152" fmla="*/ 2717329 w 8115305"/>
              <a:gd name="connsiteY4152" fmla="*/ 102789 h 3192694"/>
              <a:gd name="connsiteX4153" fmla="*/ 2695781 w 8115305"/>
              <a:gd name="connsiteY4153" fmla="*/ 105505 h 3192694"/>
              <a:gd name="connsiteX4154" fmla="*/ 2686729 w 8115305"/>
              <a:gd name="connsiteY4154" fmla="*/ 102789 h 3192694"/>
              <a:gd name="connsiteX4155" fmla="*/ 2708274 w 8115305"/>
              <a:gd name="connsiteY4155" fmla="*/ 100072 h 3192694"/>
              <a:gd name="connsiteX4156" fmla="*/ 5216733 w 8115305"/>
              <a:gd name="connsiteY4156" fmla="*/ 99891 h 3192694"/>
              <a:gd name="connsiteX4157" fmla="*/ 5243170 w 8115305"/>
              <a:gd name="connsiteY4157" fmla="*/ 103694 h 3192694"/>
              <a:gd name="connsiteX4158" fmla="*/ 5228140 w 8115305"/>
              <a:gd name="connsiteY4158" fmla="*/ 107134 h 3192694"/>
              <a:gd name="connsiteX4159" fmla="*/ 5202789 w 8115305"/>
              <a:gd name="connsiteY4159" fmla="*/ 103513 h 3192694"/>
              <a:gd name="connsiteX4160" fmla="*/ 5216733 w 8115305"/>
              <a:gd name="connsiteY4160" fmla="*/ 99891 h 3192694"/>
              <a:gd name="connsiteX4161" fmla="*/ 2600168 w 8115305"/>
              <a:gd name="connsiteY4161" fmla="*/ 99530 h 3192694"/>
              <a:gd name="connsiteX4162" fmla="*/ 2608860 w 8115305"/>
              <a:gd name="connsiteY4162" fmla="*/ 101340 h 3192694"/>
              <a:gd name="connsiteX4163" fmla="*/ 2592744 w 8115305"/>
              <a:gd name="connsiteY4163" fmla="*/ 103513 h 3192694"/>
              <a:gd name="connsiteX4164" fmla="*/ 2585499 w 8115305"/>
              <a:gd name="connsiteY4164" fmla="*/ 101521 h 3192694"/>
              <a:gd name="connsiteX4165" fmla="*/ 2600168 w 8115305"/>
              <a:gd name="connsiteY4165" fmla="*/ 99530 h 3192694"/>
              <a:gd name="connsiteX4166" fmla="*/ 4121936 w 8115305"/>
              <a:gd name="connsiteY4166" fmla="*/ 99530 h 3192694"/>
              <a:gd name="connsiteX4167" fmla="*/ 4156703 w 8115305"/>
              <a:gd name="connsiteY4167" fmla="*/ 105505 h 3192694"/>
              <a:gd name="connsiteX4168" fmla="*/ 4121575 w 8115305"/>
              <a:gd name="connsiteY4168" fmla="*/ 111843 h 3192694"/>
              <a:gd name="connsiteX4169" fmla="*/ 4086808 w 8115305"/>
              <a:gd name="connsiteY4169" fmla="*/ 105505 h 3192694"/>
              <a:gd name="connsiteX4170" fmla="*/ 4121936 w 8115305"/>
              <a:gd name="connsiteY4170" fmla="*/ 99530 h 3192694"/>
              <a:gd name="connsiteX4171" fmla="*/ 4014196 w 8115305"/>
              <a:gd name="connsiteY4171" fmla="*/ 98081 h 3192694"/>
              <a:gd name="connsiteX4172" fmla="*/ 4048421 w 8115305"/>
              <a:gd name="connsiteY4172" fmla="*/ 104239 h 3192694"/>
              <a:gd name="connsiteX4173" fmla="*/ 4014196 w 8115305"/>
              <a:gd name="connsiteY4173" fmla="*/ 110394 h 3192694"/>
              <a:gd name="connsiteX4174" fmla="*/ 3977981 w 8115305"/>
              <a:gd name="connsiteY4174" fmla="*/ 104419 h 3192694"/>
              <a:gd name="connsiteX4175" fmla="*/ 4014196 w 8115305"/>
              <a:gd name="connsiteY4175" fmla="*/ 98081 h 3192694"/>
              <a:gd name="connsiteX4176" fmla="*/ 5104825 w 8115305"/>
              <a:gd name="connsiteY4176" fmla="*/ 97538 h 3192694"/>
              <a:gd name="connsiteX4177" fmla="*/ 5134522 w 8115305"/>
              <a:gd name="connsiteY4177" fmla="*/ 101521 h 3192694"/>
              <a:gd name="connsiteX4178" fmla="*/ 5117682 w 8115305"/>
              <a:gd name="connsiteY4178" fmla="*/ 105506 h 3192694"/>
              <a:gd name="connsiteX4179" fmla="*/ 5088710 w 8115305"/>
              <a:gd name="connsiteY4179" fmla="*/ 101340 h 3192694"/>
              <a:gd name="connsiteX4180" fmla="*/ 5104825 w 8115305"/>
              <a:gd name="connsiteY4180" fmla="*/ 97538 h 3192694"/>
              <a:gd name="connsiteX4181" fmla="*/ 3907723 w 8115305"/>
              <a:gd name="connsiteY4181" fmla="*/ 96813 h 3192694"/>
              <a:gd name="connsiteX4182" fmla="*/ 3940317 w 8115305"/>
              <a:gd name="connsiteY4182" fmla="*/ 102969 h 3192694"/>
              <a:gd name="connsiteX4183" fmla="*/ 3904101 w 8115305"/>
              <a:gd name="connsiteY4183" fmla="*/ 108946 h 3192694"/>
              <a:gd name="connsiteX4184" fmla="*/ 3871507 w 8115305"/>
              <a:gd name="connsiteY4184" fmla="*/ 102789 h 3192694"/>
              <a:gd name="connsiteX4185" fmla="*/ 3907723 w 8115305"/>
              <a:gd name="connsiteY4185" fmla="*/ 96813 h 3192694"/>
              <a:gd name="connsiteX4186" fmla="*/ 4993102 w 8115305"/>
              <a:gd name="connsiteY4186" fmla="*/ 95909 h 3192694"/>
              <a:gd name="connsiteX4187" fmla="*/ 5021892 w 8115305"/>
              <a:gd name="connsiteY4187" fmla="*/ 100255 h 3192694"/>
              <a:gd name="connsiteX4188" fmla="*/ 5003784 w 8115305"/>
              <a:gd name="connsiteY4188" fmla="*/ 104420 h 3192694"/>
              <a:gd name="connsiteX4189" fmla="*/ 4973363 w 8115305"/>
              <a:gd name="connsiteY4189" fmla="*/ 99894 h 3192694"/>
              <a:gd name="connsiteX4190" fmla="*/ 4993102 w 8115305"/>
              <a:gd name="connsiteY4190" fmla="*/ 95909 h 3192694"/>
              <a:gd name="connsiteX4191" fmla="*/ 3799620 w 8115305"/>
              <a:gd name="connsiteY4191" fmla="*/ 94821 h 3192694"/>
              <a:gd name="connsiteX4192" fmla="*/ 3832214 w 8115305"/>
              <a:gd name="connsiteY4192" fmla="*/ 100435 h 3192694"/>
              <a:gd name="connsiteX4193" fmla="*/ 3797265 w 8115305"/>
              <a:gd name="connsiteY4193" fmla="*/ 106771 h 3192694"/>
              <a:gd name="connsiteX4194" fmla="*/ 3764670 w 8115305"/>
              <a:gd name="connsiteY4194" fmla="*/ 100796 h 3192694"/>
              <a:gd name="connsiteX4195" fmla="*/ 3799620 w 8115305"/>
              <a:gd name="connsiteY4195" fmla="*/ 94821 h 3192694"/>
              <a:gd name="connsiteX4196" fmla="*/ 4883006 w 8115305"/>
              <a:gd name="connsiteY4196" fmla="*/ 93555 h 3192694"/>
              <a:gd name="connsiteX4197" fmla="*/ 4913790 w 8115305"/>
              <a:gd name="connsiteY4197" fmla="*/ 98081 h 3192694"/>
              <a:gd name="connsiteX4198" fmla="*/ 4892604 w 8115305"/>
              <a:gd name="connsiteY4198" fmla="*/ 102790 h 3192694"/>
              <a:gd name="connsiteX4199" fmla="*/ 4860371 w 8115305"/>
              <a:gd name="connsiteY4199" fmla="*/ 97901 h 3192694"/>
              <a:gd name="connsiteX4200" fmla="*/ 4883006 w 8115305"/>
              <a:gd name="connsiteY4200" fmla="*/ 93555 h 3192694"/>
              <a:gd name="connsiteX4201" fmla="*/ 3696587 w 8115305"/>
              <a:gd name="connsiteY4201" fmla="*/ 93192 h 3192694"/>
              <a:gd name="connsiteX4202" fmla="*/ 3723928 w 8115305"/>
              <a:gd name="connsiteY4202" fmla="*/ 99168 h 3192694"/>
              <a:gd name="connsiteX4203" fmla="*/ 3687713 w 8115305"/>
              <a:gd name="connsiteY4203" fmla="*/ 104420 h 3192694"/>
              <a:gd name="connsiteX4204" fmla="*/ 3660371 w 8115305"/>
              <a:gd name="connsiteY4204" fmla="*/ 98443 h 3192694"/>
              <a:gd name="connsiteX4205" fmla="*/ 3696587 w 8115305"/>
              <a:gd name="connsiteY4205" fmla="*/ 93192 h 3192694"/>
              <a:gd name="connsiteX4206" fmla="*/ 3589207 w 8115305"/>
              <a:gd name="connsiteY4206" fmla="*/ 92107 h 3192694"/>
              <a:gd name="connsiteX4207" fmla="*/ 3616189 w 8115305"/>
              <a:gd name="connsiteY4207" fmla="*/ 97357 h 3192694"/>
              <a:gd name="connsiteX4208" fmla="*/ 3581422 w 8115305"/>
              <a:gd name="connsiteY4208" fmla="*/ 102789 h 3192694"/>
              <a:gd name="connsiteX4209" fmla="*/ 3554440 w 8115305"/>
              <a:gd name="connsiteY4209" fmla="*/ 97538 h 3192694"/>
              <a:gd name="connsiteX4210" fmla="*/ 3589207 w 8115305"/>
              <a:gd name="connsiteY4210" fmla="*/ 92107 h 3192694"/>
              <a:gd name="connsiteX4211" fmla="*/ 4772913 w 8115305"/>
              <a:gd name="connsiteY4211" fmla="*/ 91924 h 3192694"/>
              <a:gd name="connsiteX4212" fmla="*/ 4805868 w 8115305"/>
              <a:gd name="connsiteY4212" fmla="*/ 96813 h 3192694"/>
              <a:gd name="connsiteX4213" fmla="*/ 4783234 w 8115305"/>
              <a:gd name="connsiteY4213" fmla="*/ 101520 h 3192694"/>
              <a:gd name="connsiteX4214" fmla="*/ 4751003 w 8115305"/>
              <a:gd name="connsiteY4214" fmla="*/ 96450 h 3192694"/>
              <a:gd name="connsiteX4215" fmla="*/ 4772913 w 8115305"/>
              <a:gd name="connsiteY4215" fmla="*/ 91924 h 3192694"/>
              <a:gd name="connsiteX4216" fmla="*/ 3482009 w 8115305"/>
              <a:gd name="connsiteY4216" fmla="*/ 90295 h 3192694"/>
              <a:gd name="connsiteX4217" fmla="*/ 3505912 w 8115305"/>
              <a:gd name="connsiteY4217" fmla="*/ 95546 h 3192694"/>
              <a:gd name="connsiteX4218" fmla="*/ 3469696 w 8115305"/>
              <a:gd name="connsiteY4218" fmla="*/ 100617 h 3192694"/>
              <a:gd name="connsiteX4219" fmla="*/ 3445794 w 8115305"/>
              <a:gd name="connsiteY4219" fmla="*/ 95365 h 3192694"/>
              <a:gd name="connsiteX4220" fmla="*/ 3482009 w 8115305"/>
              <a:gd name="connsiteY4220" fmla="*/ 90295 h 3192694"/>
              <a:gd name="connsiteX4221" fmla="*/ 4665170 w 8115305"/>
              <a:gd name="connsiteY4221" fmla="*/ 89753 h 3192694"/>
              <a:gd name="connsiteX4222" fmla="*/ 4698669 w 8115305"/>
              <a:gd name="connsiteY4222" fmla="*/ 94823 h 3192694"/>
              <a:gd name="connsiteX4223" fmla="*/ 4674043 w 8115305"/>
              <a:gd name="connsiteY4223" fmla="*/ 99893 h 3192694"/>
              <a:gd name="connsiteX4224" fmla="*/ 4640363 w 8115305"/>
              <a:gd name="connsiteY4224" fmla="*/ 94641 h 3192694"/>
              <a:gd name="connsiteX4225" fmla="*/ 4665170 w 8115305"/>
              <a:gd name="connsiteY4225" fmla="*/ 89753 h 3192694"/>
              <a:gd name="connsiteX4226" fmla="*/ 3375717 w 8115305"/>
              <a:gd name="connsiteY4226" fmla="*/ 89388 h 3192694"/>
              <a:gd name="connsiteX4227" fmla="*/ 3397808 w 8115305"/>
              <a:gd name="connsiteY4227" fmla="*/ 94277 h 3192694"/>
              <a:gd name="connsiteX4228" fmla="*/ 3364671 w 8115305"/>
              <a:gd name="connsiteY4228" fmla="*/ 98804 h 3192694"/>
              <a:gd name="connsiteX4229" fmla="*/ 3343484 w 8115305"/>
              <a:gd name="connsiteY4229" fmla="*/ 94097 h 3192694"/>
              <a:gd name="connsiteX4230" fmla="*/ 3375717 w 8115305"/>
              <a:gd name="connsiteY4230" fmla="*/ 89388 h 3192694"/>
              <a:gd name="connsiteX4231" fmla="*/ 4555981 w 8115305"/>
              <a:gd name="connsiteY4231" fmla="*/ 88121 h 3192694"/>
              <a:gd name="connsiteX4232" fmla="*/ 4591291 w 8115305"/>
              <a:gd name="connsiteY4232" fmla="*/ 93372 h 3192694"/>
              <a:gd name="connsiteX4233" fmla="*/ 4565941 w 8115305"/>
              <a:gd name="connsiteY4233" fmla="*/ 98623 h 3192694"/>
              <a:gd name="connsiteX4234" fmla="*/ 4531354 w 8115305"/>
              <a:gd name="connsiteY4234" fmla="*/ 93372 h 3192694"/>
              <a:gd name="connsiteX4235" fmla="*/ 4555981 w 8115305"/>
              <a:gd name="connsiteY4235" fmla="*/ 88121 h 3192694"/>
              <a:gd name="connsiteX4236" fmla="*/ 3274494 w 8115305"/>
              <a:gd name="connsiteY4236" fmla="*/ 87578 h 3192694"/>
              <a:gd name="connsiteX4237" fmla="*/ 3291334 w 8115305"/>
              <a:gd name="connsiteY4237" fmla="*/ 92648 h 3192694"/>
              <a:gd name="connsiteX4238" fmla="*/ 3258377 w 8115305"/>
              <a:gd name="connsiteY4238" fmla="*/ 96633 h 3192694"/>
              <a:gd name="connsiteX4239" fmla="*/ 3241718 w 8115305"/>
              <a:gd name="connsiteY4239" fmla="*/ 91382 h 3192694"/>
              <a:gd name="connsiteX4240" fmla="*/ 3274494 w 8115305"/>
              <a:gd name="connsiteY4240" fmla="*/ 87578 h 3192694"/>
              <a:gd name="connsiteX4241" fmla="*/ 3168382 w 8115305"/>
              <a:gd name="connsiteY4241" fmla="*/ 86674 h 3192694"/>
              <a:gd name="connsiteX4242" fmla="*/ 3184860 w 8115305"/>
              <a:gd name="connsiteY4242" fmla="*/ 90839 h 3192694"/>
              <a:gd name="connsiteX4243" fmla="*/ 3156431 w 8115305"/>
              <a:gd name="connsiteY4243" fmla="*/ 94641 h 3192694"/>
              <a:gd name="connsiteX4244" fmla="*/ 3138324 w 8115305"/>
              <a:gd name="connsiteY4244" fmla="*/ 90476 h 3192694"/>
              <a:gd name="connsiteX4245" fmla="*/ 3168382 w 8115305"/>
              <a:gd name="connsiteY4245" fmla="*/ 86674 h 3192694"/>
              <a:gd name="connsiteX4246" fmla="*/ 4446972 w 8115305"/>
              <a:gd name="connsiteY4246" fmla="*/ 85766 h 3192694"/>
              <a:gd name="connsiteX4247" fmla="*/ 4480832 w 8115305"/>
              <a:gd name="connsiteY4247" fmla="*/ 90836 h 3192694"/>
              <a:gd name="connsiteX4248" fmla="*/ 4453491 w 8115305"/>
              <a:gd name="connsiteY4248" fmla="*/ 96813 h 3192694"/>
              <a:gd name="connsiteX4249" fmla="*/ 4419629 w 8115305"/>
              <a:gd name="connsiteY4249" fmla="*/ 90836 h 3192694"/>
              <a:gd name="connsiteX4250" fmla="*/ 4446972 w 8115305"/>
              <a:gd name="connsiteY4250" fmla="*/ 85766 h 3192694"/>
              <a:gd name="connsiteX4251" fmla="*/ 5412115 w 8115305"/>
              <a:gd name="connsiteY4251" fmla="*/ 85586 h 3192694"/>
              <a:gd name="connsiteX4252" fmla="*/ 5427867 w 8115305"/>
              <a:gd name="connsiteY4252" fmla="*/ 87579 h 3192694"/>
              <a:gd name="connsiteX4253" fmla="*/ 5419719 w 8115305"/>
              <a:gd name="connsiteY4253" fmla="*/ 89390 h 3192694"/>
              <a:gd name="connsiteX4254" fmla="*/ 5405233 w 8115305"/>
              <a:gd name="connsiteY4254" fmla="*/ 87579 h 3192694"/>
              <a:gd name="connsiteX4255" fmla="*/ 5412115 w 8115305"/>
              <a:gd name="connsiteY4255" fmla="*/ 85586 h 3192694"/>
              <a:gd name="connsiteX4256" fmla="*/ 3063176 w 8115305"/>
              <a:gd name="connsiteY4256" fmla="*/ 85044 h 3192694"/>
              <a:gd name="connsiteX4257" fmla="*/ 3081284 w 8115305"/>
              <a:gd name="connsiteY4257" fmla="*/ 88665 h 3192694"/>
              <a:gd name="connsiteX4258" fmla="*/ 3053397 w 8115305"/>
              <a:gd name="connsiteY4258" fmla="*/ 92468 h 3192694"/>
              <a:gd name="connsiteX4259" fmla="*/ 3037462 w 8115305"/>
              <a:gd name="connsiteY4259" fmla="*/ 88846 h 3192694"/>
              <a:gd name="connsiteX4260" fmla="*/ 3063176 w 8115305"/>
              <a:gd name="connsiteY4260" fmla="*/ 85044 h 3192694"/>
              <a:gd name="connsiteX4261" fmla="*/ 4342128 w 8115305"/>
              <a:gd name="connsiteY4261" fmla="*/ 84863 h 3192694"/>
              <a:gd name="connsiteX4262" fmla="*/ 4373997 w 8115305"/>
              <a:gd name="connsiteY4262" fmla="*/ 90838 h 3192694"/>
              <a:gd name="connsiteX4263" fmla="*/ 4345749 w 8115305"/>
              <a:gd name="connsiteY4263" fmla="*/ 95545 h 3192694"/>
              <a:gd name="connsiteX4264" fmla="*/ 4312612 w 8115305"/>
              <a:gd name="connsiteY4264" fmla="*/ 89933 h 3192694"/>
              <a:gd name="connsiteX4265" fmla="*/ 4342128 w 8115305"/>
              <a:gd name="connsiteY4265" fmla="*/ 84863 h 3192694"/>
              <a:gd name="connsiteX4266" fmla="*/ 2961592 w 8115305"/>
              <a:gd name="connsiteY4266" fmla="*/ 84319 h 3192694"/>
              <a:gd name="connsiteX4267" fmla="*/ 2973905 w 8115305"/>
              <a:gd name="connsiteY4267" fmla="*/ 87578 h 3192694"/>
              <a:gd name="connsiteX4268" fmla="*/ 2948916 w 8115305"/>
              <a:gd name="connsiteY4268" fmla="*/ 90838 h 3192694"/>
              <a:gd name="connsiteX4269" fmla="*/ 2936965 w 8115305"/>
              <a:gd name="connsiteY4269" fmla="*/ 87397 h 3192694"/>
              <a:gd name="connsiteX4270" fmla="*/ 2961592 w 8115305"/>
              <a:gd name="connsiteY4270" fmla="*/ 84319 h 3192694"/>
              <a:gd name="connsiteX4271" fmla="*/ 5300029 w 8115305"/>
              <a:gd name="connsiteY4271" fmla="*/ 83595 h 3192694"/>
              <a:gd name="connsiteX4272" fmla="*/ 5319222 w 8115305"/>
              <a:gd name="connsiteY4272" fmla="*/ 86132 h 3192694"/>
              <a:gd name="connsiteX4273" fmla="*/ 5309082 w 8115305"/>
              <a:gd name="connsiteY4273" fmla="*/ 88847 h 3192694"/>
              <a:gd name="connsiteX4274" fmla="*/ 5289889 w 8115305"/>
              <a:gd name="connsiteY4274" fmla="*/ 86312 h 3192694"/>
              <a:gd name="connsiteX4275" fmla="*/ 5300029 w 8115305"/>
              <a:gd name="connsiteY4275" fmla="*/ 83595 h 3192694"/>
              <a:gd name="connsiteX4276" fmla="*/ 4236016 w 8115305"/>
              <a:gd name="connsiteY4276" fmla="*/ 82871 h 3192694"/>
              <a:gd name="connsiteX4277" fmla="*/ 4267705 w 8115305"/>
              <a:gd name="connsiteY4277" fmla="*/ 88305 h 3192694"/>
              <a:gd name="connsiteX4278" fmla="*/ 4237827 w 8115305"/>
              <a:gd name="connsiteY4278" fmla="*/ 93555 h 3192694"/>
              <a:gd name="connsiteX4279" fmla="*/ 4206139 w 8115305"/>
              <a:gd name="connsiteY4279" fmla="*/ 87942 h 3192694"/>
              <a:gd name="connsiteX4280" fmla="*/ 4236016 w 8115305"/>
              <a:gd name="connsiteY4280" fmla="*/ 82871 h 3192694"/>
              <a:gd name="connsiteX4281" fmla="*/ 2854767 w 8115305"/>
              <a:gd name="connsiteY4281" fmla="*/ 82871 h 3192694"/>
              <a:gd name="connsiteX4282" fmla="*/ 2864364 w 8115305"/>
              <a:gd name="connsiteY4282" fmla="*/ 85769 h 3192694"/>
              <a:gd name="connsiteX4283" fmla="*/ 2845168 w 8115305"/>
              <a:gd name="connsiteY4283" fmla="*/ 88123 h 3192694"/>
              <a:gd name="connsiteX4284" fmla="*/ 2834486 w 8115305"/>
              <a:gd name="connsiteY4284" fmla="*/ 85586 h 3192694"/>
              <a:gd name="connsiteX4285" fmla="*/ 2854767 w 8115305"/>
              <a:gd name="connsiteY4285" fmla="*/ 82871 h 3192694"/>
              <a:gd name="connsiteX4286" fmla="*/ 2750641 w 8115305"/>
              <a:gd name="connsiteY4286" fmla="*/ 82328 h 3192694"/>
              <a:gd name="connsiteX4287" fmla="*/ 2758790 w 8115305"/>
              <a:gd name="connsiteY4287" fmla="*/ 84139 h 3192694"/>
              <a:gd name="connsiteX4288" fmla="*/ 2743216 w 8115305"/>
              <a:gd name="connsiteY4288" fmla="*/ 86312 h 3192694"/>
              <a:gd name="connsiteX4289" fmla="*/ 2735068 w 8115305"/>
              <a:gd name="connsiteY4289" fmla="*/ 84320 h 3192694"/>
              <a:gd name="connsiteX4290" fmla="*/ 2750641 w 8115305"/>
              <a:gd name="connsiteY4290" fmla="*/ 82328 h 3192694"/>
              <a:gd name="connsiteX4291" fmla="*/ 4129905 w 8115305"/>
              <a:gd name="connsiteY4291" fmla="*/ 81603 h 3192694"/>
              <a:gd name="connsiteX4292" fmla="*/ 4161775 w 8115305"/>
              <a:gd name="connsiteY4292" fmla="*/ 86674 h 3192694"/>
              <a:gd name="connsiteX4293" fmla="*/ 4132259 w 8115305"/>
              <a:gd name="connsiteY4293" fmla="*/ 92287 h 3192694"/>
              <a:gd name="connsiteX4294" fmla="*/ 4100389 w 8115305"/>
              <a:gd name="connsiteY4294" fmla="*/ 86854 h 3192694"/>
              <a:gd name="connsiteX4295" fmla="*/ 4129905 w 8115305"/>
              <a:gd name="connsiteY4295" fmla="*/ 81603 h 3192694"/>
              <a:gd name="connsiteX4296" fmla="*/ 5191925 w 8115305"/>
              <a:gd name="connsiteY4296" fmla="*/ 81242 h 3192694"/>
              <a:gd name="connsiteX4297" fmla="*/ 5213110 w 8115305"/>
              <a:gd name="connsiteY4297" fmla="*/ 84500 h 3192694"/>
              <a:gd name="connsiteX4298" fmla="*/ 5200436 w 8115305"/>
              <a:gd name="connsiteY4298" fmla="*/ 87217 h 3192694"/>
              <a:gd name="connsiteX4299" fmla="*/ 5178524 w 8115305"/>
              <a:gd name="connsiteY4299" fmla="*/ 84320 h 3192694"/>
              <a:gd name="connsiteX4300" fmla="*/ 5191925 w 8115305"/>
              <a:gd name="connsiteY4300" fmla="*/ 81242 h 3192694"/>
              <a:gd name="connsiteX4301" fmla="*/ 4026329 w 8115305"/>
              <a:gd name="connsiteY4301" fmla="*/ 80335 h 3192694"/>
              <a:gd name="connsiteX4302" fmla="*/ 4056207 w 8115305"/>
              <a:gd name="connsiteY4302" fmla="*/ 85406 h 3192694"/>
              <a:gd name="connsiteX4303" fmla="*/ 4025966 w 8115305"/>
              <a:gd name="connsiteY4303" fmla="*/ 90839 h 3192694"/>
              <a:gd name="connsiteX4304" fmla="*/ 3995184 w 8115305"/>
              <a:gd name="connsiteY4304" fmla="*/ 85586 h 3192694"/>
              <a:gd name="connsiteX4305" fmla="*/ 4026329 w 8115305"/>
              <a:gd name="connsiteY4305" fmla="*/ 80335 h 3192694"/>
              <a:gd name="connsiteX4306" fmla="*/ 5083458 w 8115305"/>
              <a:gd name="connsiteY4306" fmla="*/ 79793 h 3192694"/>
              <a:gd name="connsiteX4307" fmla="*/ 5107543 w 8115305"/>
              <a:gd name="connsiteY4307" fmla="*/ 82871 h 3192694"/>
              <a:gd name="connsiteX4308" fmla="*/ 5094867 w 8115305"/>
              <a:gd name="connsiteY4308" fmla="*/ 86311 h 3192694"/>
              <a:gd name="connsiteX4309" fmla="*/ 5070060 w 8115305"/>
              <a:gd name="connsiteY4309" fmla="*/ 83232 h 3192694"/>
              <a:gd name="connsiteX4310" fmla="*/ 5083458 w 8115305"/>
              <a:gd name="connsiteY4310" fmla="*/ 79793 h 3192694"/>
              <a:gd name="connsiteX4311" fmla="*/ 3922391 w 8115305"/>
              <a:gd name="connsiteY4311" fmla="*/ 78525 h 3192694"/>
              <a:gd name="connsiteX4312" fmla="*/ 3950820 w 8115305"/>
              <a:gd name="connsiteY4312" fmla="*/ 83958 h 3192694"/>
              <a:gd name="connsiteX4313" fmla="*/ 3919311 w 8115305"/>
              <a:gd name="connsiteY4313" fmla="*/ 88846 h 3192694"/>
              <a:gd name="connsiteX4314" fmla="*/ 3890702 w 8115305"/>
              <a:gd name="connsiteY4314" fmla="*/ 83595 h 3192694"/>
              <a:gd name="connsiteX4315" fmla="*/ 3922391 w 8115305"/>
              <a:gd name="connsiteY4315" fmla="*/ 78525 h 3192694"/>
              <a:gd name="connsiteX4316" fmla="*/ 4976082 w 8115305"/>
              <a:gd name="connsiteY4316" fmla="*/ 77438 h 3192694"/>
              <a:gd name="connsiteX4317" fmla="*/ 5002338 w 8115305"/>
              <a:gd name="connsiteY4317" fmla="*/ 81242 h 3192694"/>
              <a:gd name="connsiteX4318" fmla="*/ 4985135 w 8115305"/>
              <a:gd name="connsiteY4318" fmla="*/ 84681 h 3192694"/>
              <a:gd name="connsiteX4319" fmla="*/ 4959423 w 8115305"/>
              <a:gd name="connsiteY4319" fmla="*/ 80698 h 3192694"/>
              <a:gd name="connsiteX4320" fmla="*/ 4976082 w 8115305"/>
              <a:gd name="connsiteY4320" fmla="*/ 77438 h 3192694"/>
              <a:gd name="connsiteX4321" fmla="*/ 3814106 w 8115305"/>
              <a:gd name="connsiteY4321" fmla="*/ 76713 h 3192694"/>
              <a:gd name="connsiteX4322" fmla="*/ 3842535 w 8115305"/>
              <a:gd name="connsiteY4322" fmla="*/ 81603 h 3192694"/>
              <a:gd name="connsiteX4323" fmla="*/ 3811570 w 8115305"/>
              <a:gd name="connsiteY4323" fmla="*/ 86853 h 3192694"/>
              <a:gd name="connsiteX4324" fmla="*/ 3783142 w 8115305"/>
              <a:gd name="connsiteY4324" fmla="*/ 81783 h 3192694"/>
              <a:gd name="connsiteX4325" fmla="*/ 3814106 w 8115305"/>
              <a:gd name="connsiteY4325" fmla="*/ 76713 h 3192694"/>
              <a:gd name="connsiteX4326" fmla="*/ 4869424 w 8115305"/>
              <a:gd name="connsiteY4326" fmla="*/ 75989 h 3192694"/>
              <a:gd name="connsiteX4327" fmla="*/ 4897130 w 8115305"/>
              <a:gd name="connsiteY4327" fmla="*/ 79610 h 3192694"/>
              <a:gd name="connsiteX4328" fmla="*/ 4879022 w 8115305"/>
              <a:gd name="connsiteY4328" fmla="*/ 83595 h 3192694"/>
              <a:gd name="connsiteX4329" fmla="*/ 4851860 w 8115305"/>
              <a:gd name="connsiteY4329" fmla="*/ 79793 h 3192694"/>
              <a:gd name="connsiteX4330" fmla="*/ 4869424 w 8115305"/>
              <a:gd name="connsiteY4330" fmla="*/ 75989 h 3192694"/>
              <a:gd name="connsiteX4331" fmla="*/ 3712159 w 8115305"/>
              <a:gd name="connsiteY4331" fmla="*/ 75448 h 3192694"/>
              <a:gd name="connsiteX4332" fmla="*/ 3737872 w 8115305"/>
              <a:gd name="connsiteY4332" fmla="*/ 80518 h 3192694"/>
              <a:gd name="connsiteX4333" fmla="*/ 3704010 w 8115305"/>
              <a:gd name="connsiteY4333" fmla="*/ 85405 h 3192694"/>
              <a:gd name="connsiteX4334" fmla="*/ 3679383 w 8115305"/>
              <a:gd name="connsiteY4334" fmla="*/ 80155 h 3192694"/>
              <a:gd name="connsiteX4335" fmla="*/ 3712159 w 8115305"/>
              <a:gd name="connsiteY4335" fmla="*/ 75448 h 3192694"/>
              <a:gd name="connsiteX4336" fmla="*/ 3608221 w 8115305"/>
              <a:gd name="connsiteY4336" fmla="*/ 74540 h 3192694"/>
              <a:gd name="connsiteX4337" fmla="*/ 3632485 w 8115305"/>
              <a:gd name="connsiteY4337" fmla="*/ 79067 h 3192694"/>
              <a:gd name="connsiteX4338" fmla="*/ 3601522 w 8115305"/>
              <a:gd name="connsiteY4338" fmla="*/ 83776 h 3192694"/>
              <a:gd name="connsiteX4339" fmla="*/ 3578525 w 8115305"/>
              <a:gd name="connsiteY4339" fmla="*/ 79067 h 3192694"/>
              <a:gd name="connsiteX4340" fmla="*/ 3608221 w 8115305"/>
              <a:gd name="connsiteY4340" fmla="*/ 74540 h 3192694"/>
              <a:gd name="connsiteX4341" fmla="*/ 4760054 w 8115305"/>
              <a:gd name="connsiteY4341" fmla="*/ 74360 h 3192694"/>
              <a:gd name="connsiteX4342" fmla="*/ 4790475 w 8115305"/>
              <a:gd name="connsiteY4342" fmla="*/ 78524 h 3192694"/>
              <a:gd name="connsiteX4343" fmla="*/ 4770738 w 8115305"/>
              <a:gd name="connsiteY4343" fmla="*/ 82689 h 3192694"/>
              <a:gd name="connsiteX4344" fmla="*/ 4741946 w 8115305"/>
              <a:gd name="connsiteY4344" fmla="*/ 78706 h 3192694"/>
              <a:gd name="connsiteX4345" fmla="*/ 4760054 w 8115305"/>
              <a:gd name="connsiteY4345" fmla="*/ 74360 h 3192694"/>
              <a:gd name="connsiteX4346" fmla="*/ 3403965 w 8115305"/>
              <a:gd name="connsiteY4346" fmla="*/ 72730 h 3192694"/>
              <a:gd name="connsiteX4347" fmla="*/ 3424970 w 8115305"/>
              <a:gd name="connsiteY4347" fmla="*/ 75808 h 3192694"/>
              <a:gd name="connsiteX4348" fmla="*/ 3396542 w 8115305"/>
              <a:gd name="connsiteY4348" fmla="*/ 80154 h 3192694"/>
              <a:gd name="connsiteX4349" fmla="*/ 3375537 w 8115305"/>
              <a:gd name="connsiteY4349" fmla="*/ 75989 h 3192694"/>
              <a:gd name="connsiteX4350" fmla="*/ 3403965 w 8115305"/>
              <a:gd name="connsiteY4350" fmla="*/ 72730 h 3192694"/>
              <a:gd name="connsiteX4351" fmla="*/ 3507180 w 8115305"/>
              <a:gd name="connsiteY4351" fmla="*/ 72729 h 3192694"/>
              <a:gd name="connsiteX4352" fmla="*/ 3528548 w 8115305"/>
              <a:gd name="connsiteY4352" fmla="*/ 77075 h 3192694"/>
              <a:gd name="connsiteX4353" fmla="*/ 3498488 w 8115305"/>
              <a:gd name="connsiteY4353" fmla="*/ 81421 h 3192694"/>
              <a:gd name="connsiteX4354" fmla="*/ 3477121 w 8115305"/>
              <a:gd name="connsiteY4354" fmla="*/ 76894 h 3192694"/>
              <a:gd name="connsiteX4355" fmla="*/ 3507180 w 8115305"/>
              <a:gd name="connsiteY4355" fmla="*/ 72729 h 3192694"/>
              <a:gd name="connsiteX4356" fmla="*/ 4657203 w 8115305"/>
              <a:gd name="connsiteY4356" fmla="*/ 72368 h 3192694"/>
              <a:gd name="connsiteX4357" fmla="*/ 4686175 w 8115305"/>
              <a:gd name="connsiteY4357" fmla="*/ 76894 h 3192694"/>
              <a:gd name="connsiteX4358" fmla="*/ 4663722 w 8115305"/>
              <a:gd name="connsiteY4358" fmla="*/ 80879 h 3192694"/>
              <a:gd name="connsiteX4359" fmla="*/ 4634749 w 8115305"/>
              <a:gd name="connsiteY4359" fmla="*/ 76352 h 3192694"/>
              <a:gd name="connsiteX4360" fmla="*/ 4657203 w 8115305"/>
              <a:gd name="connsiteY4360" fmla="*/ 72368 h 3192694"/>
              <a:gd name="connsiteX4361" fmla="*/ 4550910 w 8115305"/>
              <a:gd name="connsiteY4361" fmla="*/ 70921 h 3192694"/>
              <a:gd name="connsiteX4362" fmla="*/ 4580969 w 8115305"/>
              <a:gd name="connsiteY4362" fmla="*/ 75448 h 3192694"/>
              <a:gd name="connsiteX4363" fmla="*/ 4558697 w 8115305"/>
              <a:gd name="connsiteY4363" fmla="*/ 79794 h 3192694"/>
              <a:gd name="connsiteX4364" fmla="*/ 4528639 w 8115305"/>
              <a:gd name="connsiteY4364" fmla="*/ 75267 h 3192694"/>
              <a:gd name="connsiteX4365" fmla="*/ 4550910 w 8115305"/>
              <a:gd name="connsiteY4365" fmla="*/ 70921 h 3192694"/>
              <a:gd name="connsiteX4366" fmla="*/ 3303647 w 8115305"/>
              <a:gd name="connsiteY4366" fmla="*/ 70375 h 3192694"/>
              <a:gd name="connsiteX4367" fmla="*/ 3321031 w 8115305"/>
              <a:gd name="connsiteY4367" fmla="*/ 73996 h 3192694"/>
              <a:gd name="connsiteX4368" fmla="*/ 3294956 w 8115305"/>
              <a:gd name="connsiteY4368" fmla="*/ 77798 h 3192694"/>
              <a:gd name="connsiteX4369" fmla="*/ 3276848 w 8115305"/>
              <a:gd name="connsiteY4369" fmla="*/ 73996 h 3192694"/>
              <a:gd name="connsiteX4370" fmla="*/ 3303647 w 8115305"/>
              <a:gd name="connsiteY4370" fmla="*/ 70375 h 3192694"/>
              <a:gd name="connsiteX4371" fmla="*/ 3199166 w 8115305"/>
              <a:gd name="connsiteY4371" fmla="*/ 69290 h 3192694"/>
              <a:gd name="connsiteX4372" fmla="*/ 3213833 w 8115305"/>
              <a:gd name="connsiteY4372" fmla="*/ 72731 h 3192694"/>
              <a:gd name="connsiteX4373" fmla="*/ 3187577 w 8115305"/>
              <a:gd name="connsiteY4373" fmla="*/ 76172 h 3192694"/>
              <a:gd name="connsiteX4374" fmla="*/ 3172910 w 8115305"/>
              <a:gd name="connsiteY4374" fmla="*/ 72551 h 3192694"/>
              <a:gd name="connsiteX4375" fmla="*/ 3199166 w 8115305"/>
              <a:gd name="connsiteY4375" fmla="*/ 69290 h 3192694"/>
              <a:gd name="connsiteX4376" fmla="*/ 4447514 w 8115305"/>
              <a:gd name="connsiteY4376" fmla="*/ 69109 h 3192694"/>
              <a:gd name="connsiteX4377" fmla="*/ 4476306 w 8115305"/>
              <a:gd name="connsiteY4377" fmla="*/ 73635 h 3192694"/>
              <a:gd name="connsiteX4378" fmla="*/ 4453491 w 8115305"/>
              <a:gd name="connsiteY4378" fmla="*/ 77981 h 3192694"/>
              <a:gd name="connsiteX4379" fmla="*/ 4423612 w 8115305"/>
              <a:gd name="connsiteY4379" fmla="*/ 72730 h 3192694"/>
              <a:gd name="connsiteX4380" fmla="*/ 4447514 w 8115305"/>
              <a:gd name="connsiteY4380" fmla="*/ 69109 h 3192694"/>
              <a:gd name="connsiteX4381" fmla="*/ 3098307 w 8115305"/>
              <a:gd name="connsiteY4381" fmla="*/ 68024 h 3192694"/>
              <a:gd name="connsiteX4382" fmla="*/ 3110981 w 8115305"/>
              <a:gd name="connsiteY4382" fmla="*/ 70921 h 3192694"/>
              <a:gd name="connsiteX4383" fmla="*/ 3087803 w 8115305"/>
              <a:gd name="connsiteY4383" fmla="*/ 73999 h 3192694"/>
              <a:gd name="connsiteX4384" fmla="*/ 3074946 w 8115305"/>
              <a:gd name="connsiteY4384" fmla="*/ 70921 h 3192694"/>
              <a:gd name="connsiteX4385" fmla="*/ 3098307 w 8115305"/>
              <a:gd name="connsiteY4385" fmla="*/ 68024 h 3192694"/>
              <a:gd name="connsiteX4386" fmla="*/ 4344482 w 8115305"/>
              <a:gd name="connsiteY4386" fmla="*/ 67660 h 3192694"/>
              <a:gd name="connsiteX4387" fmla="*/ 4373093 w 8115305"/>
              <a:gd name="connsiteY4387" fmla="*/ 72550 h 3192694"/>
              <a:gd name="connsiteX4388" fmla="*/ 4347742 w 8115305"/>
              <a:gd name="connsiteY4388" fmla="*/ 76715 h 3192694"/>
              <a:gd name="connsiteX4389" fmla="*/ 4319131 w 8115305"/>
              <a:gd name="connsiteY4389" fmla="*/ 72006 h 3192694"/>
              <a:gd name="connsiteX4390" fmla="*/ 4344482 w 8115305"/>
              <a:gd name="connsiteY4390" fmla="*/ 67660 h 3192694"/>
              <a:gd name="connsiteX4391" fmla="*/ 2997807 w 8115305"/>
              <a:gd name="connsiteY4391" fmla="*/ 67298 h 3192694"/>
              <a:gd name="connsiteX4392" fmla="*/ 3007043 w 8115305"/>
              <a:gd name="connsiteY4392" fmla="*/ 69834 h 3192694"/>
              <a:gd name="connsiteX4393" fmla="*/ 2987487 w 8115305"/>
              <a:gd name="connsiteY4393" fmla="*/ 72187 h 3192694"/>
              <a:gd name="connsiteX4394" fmla="*/ 2977527 w 8115305"/>
              <a:gd name="connsiteY4394" fmla="*/ 69651 h 3192694"/>
              <a:gd name="connsiteX4395" fmla="*/ 2997807 w 8115305"/>
              <a:gd name="connsiteY4395" fmla="*/ 67298 h 3192694"/>
              <a:gd name="connsiteX4396" fmla="*/ 5277033 w 8115305"/>
              <a:gd name="connsiteY4396" fmla="*/ 66754 h 3192694"/>
              <a:gd name="connsiteX4397" fmla="*/ 5292063 w 8115305"/>
              <a:gd name="connsiteY4397" fmla="*/ 68566 h 3192694"/>
              <a:gd name="connsiteX4398" fmla="*/ 5283913 w 8115305"/>
              <a:gd name="connsiteY4398" fmla="*/ 70376 h 3192694"/>
              <a:gd name="connsiteX4399" fmla="*/ 5270151 w 8115305"/>
              <a:gd name="connsiteY4399" fmla="*/ 68566 h 3192694"/>
              <a:gd name="connsiteX4400" fmla="*/ 5277033 w 8115305"/>
              <a:gd name="connsiteY4400" fmla="*/ 66754 h 3192694"/>
              <a:gd name="connsiteX4401" fmla="*/ 2896765 w 8115305"/>
              <a:gd name="connsiteY4401" fmla="*/ 65849 h 3192694"/>
              <a:gd name="connsiteX4402" fmla="*/ 2904371 w 8115305"/>
              <a:gd name="connsiteY4402" fmla="*/ 68022 h 3192694"/>
              <a:gd name="connsiteX4403" fmla="*/ 2889161 w 8115305"/>
              <a:gd name="connsiteY4403" fmla="*/ 69834 h 3192694"/>
              <a:gd name="connsiteX4404" fmla="*/ 2881374 w 8115305"/>
              <a:gd name="connsiteY4404" fmla="*/ 67660 h 3192694"/>
              <a:gd name="connsiteX4405" fmla="*/ 2896765 w 8115305"/>
              <a:gd name="connsiteY4405" fmla="*/ 65849 h 3192694"/>
              <a:gd name="connsiteX4406" fmla="*/ 4241450 w 8115305"/>
              <a:gd name="connsiteY4406" fmla="*/ 65848 h 3192694"/>
              <a:gd name="connsiteX4407" fmla="*/ 4269335 w 8115305"/>
              <a:gd name="connsiteY4407" fmla="*/ 70557 h 3192694"/>
              <a:gd name="connsiteX4408" fmla="*/ 4243622 w 8115305"/>
              <a:gd name="connsiteY4408" fmla="*/ 74903 h 3192694"/>
              <a:gd name="connsiteX4409" fmla="*/ 4215555 w 8115305"/>
              <a:gd name="connsiteY4409" fmla="*/ 70194 h 3192694"/>
              <a:gd name="connsiteX4410" fmla="*/ 4241450 w 8115305"/>
              <a:gd name="connsiteY4410" fmla="*/ 65848 h 3192694"/>
              <a:gd name="connsiteX4411" fmla="*/ 4136061 w 8115305"/>
              <a:gd name="connsiteY4411" fmla="*/ 64583 h 3192694"/>
              <a:gd name="connsiteX4412" fmla="*/ 4163584 w 8115305"/>
              <a:gd name="connsiteY4412" fmla="*/ 69109 h 3192694"/>
              <a:gd name="connsiteX4413" fmla="*/ 4136785 w 8115305"/>
              <a:gd name="connsiteY4413" fmla="*/ 73816 h 3192694"/>
              <a:gd name="connsiteX4414" fmla="*/ 4108176 w 8115305"/>
              <a:gd name="connsiteY4414" fmla="*/ 69109 h 3192694"/>
              <a:gd name="connsiteX4415" fmla="*/ 4136061 w 8115305"/>
              <a:gd name="connsiteY4415" fmla="*/ 64583 h 3192694"/>
              <a:gd name="connsiteX4416" fmla="*/ 5170737 w 8115305"/>
              <a:gd name="connsiteY4416" fmla="*/ 64403 h 3192694"/>
              <a:gd name="connsiteX4417" fmla="*/ 5188845 w 8115305"/>
              <a:gd name="connsiteY4417" fmla="*/ 66393 h 3192694"/>
              <a:gd name="connsiteX4418" fmla="*/ 5181421 w 8115305"/>
              <a:gd name="connsiteY4418" fmla="*/ 68929 h 3192694"/>
              <a:gd name="connsiteX4419" fmla="*/ 5161865 w 8115305"/>
              <a:gd name="connsiteY4419" fmla="*/ 66756 h 3192694"/>
              <a:gd name="connsiteX4420" fmla="*/ 5170737 w 8115305"/>
              <a:gd name="connsiteY4420" fmla="*/ 64403 h 3192694"/>
              <a:gd name="connsiteX4421" fmla="*/ 5063541 w 8115305"/>
              <a:gd name="connsiteY4421" fmla="*/ 62952 h 3192694"/>
              <a:gd name="connsiteX4422" fmla="*/ 5082373 w 8115305"/>
              <a:gd name="connsiteY4422" fmla="*/ 65305 h 3192694"/>
              <a:gd name="connsiteX4423" fmla="*/ 5071328 w 8115305"/>
              <a:gd name="connsiteY4423" fmla="*/ 68021 h 3192694"/>
              <a:gd name="connsiteX4424" fmla="*/ 5052313 w 8115305"/>
              <a:gd name="connsiteY4424" fmla="*/ 65487 h 3192694"/>
              <a:gd name="connsiteX4425" fmla="*/ 5063541 w 8115305"/>
              <a:gd name="connsiteY4425" fmla="*/ 62952 h 3192694"/>
              <a:gd name="connsiteX4426" fmla="*/ 4035020 w 8115305"/>
              <a:gd name="connsiteY4426" fmla="*/ 62771 h 3192694"/>
              <a:gd name="connsiteX4427" fmla="*/ 4060008 w 8115305"/>
              <a:gd name="connsiteY4427" fmla="*/ 67478 h 3192694"/>
              <a:gd name="connsiteX4428" fmla="*/ 4031579 w 8115305"/>
              <a:gd name="connsiteY4428" fmla="*/ 71826 h 3192694"/>
              <a:gd name="connsiteX4429" fmla="*/ 4006590 w 8115305"/>
              <a:gd name="connsiteY4429" fmla="*/ 67117 h 3192694"/>
              <a:gd name="connsiteX4430" fmla="*/ 4035020 w 8115305"/>
              <a:gd name="connsiteY4430" fmla="*/ 62771 h 3192694"/>
              <a:gd name="connsiteX4431" fmla="*/ 3932349 w 8115305"/>
              <a:gd name="connsiteY4431" fmla="*/ 61683 h 3192694"/>
              <a:gd name="connsiteX4432" fmla="*/ 3957519 w 8115305"/>
              <a:gd name="connsiteY4432" fmla="*/ 66029 h 3192694"/>
              <a:gd name="connsiteX4433" fmla="*/ 3930356 w 8115305"/>
              <a:gd name="connsiteY4433" fmla="*/ 70555 h 3192694"/>
              <a:gd name="connsiteX4434" fmla="*/ 3905186 w 8115305"/>
              <a:gd name="connsiteY4434" fmla="*/ 66029 h 3192694"/>
              <a:gd name="connsiteX4435" fmla="*/ 3932349 w 8115305"/>
              <a:gd name="connsiteY4435" fmla="*/ 61683 h 3192694"/>
              <a:gd name="connsiteX4436" fmla="*/ 4959241 w 8115305"/>
              <a:gd name="connsiteY4436" fmla="*/ 60598 h 3192694"/>
              <a:gd name="connsiteX4437" fmla="*/ 4980427 w 8115305"/>
              <a:gd name="connsiteY4437" fmla="*/ 63676 h 3192694"/>
              <a:gd name="connsiteX4438" fmla="*/ 4966484 w 8115305"/>
              <a:gd name="connsiteY4438" fmla="*/ 66574 h 3192694"/>
              <a:gd name="connsiteX4439" fmla="*/ 4945116 w 8115305"/>
              <a:gd name="connsiteY4439" fmla="*/ 63676 h 3192694"/>
              <a:gd name="connsiteX4440" fmla="*/ 4959241 w 8115305"/>
              <a:gd name="connsiteY4440" fmla="*/ 60598 h 3192694"/>
              <a:gd name="connsiteX4441" fmla="*/ 3832214 w 8115305"/>
              <a:gd name="connsiteY4441" fmla="*/ 60055 h 3192694"/>
              <a:gd name="connsiteX4442" fmla="*/ 3855572 w 8115305"/>
              <a:gd name="connsiteY4442" fmla="*/ 64220 h 3192694"/>
              <a:gd name="connsiteX4443" fmla="*/ 3827505 w 8115305"/>
              <a:gd name="connsiteY4443" fmla="*/ 68566 h 3192694"/>
              <a:gd name="connsiteX4444" fmla="*/ 3804327 w 8115305"/>
              <a:gd name="connsiteY4444" fmla="*/ 64220 h 3192694"/>
              <a:gd name="connsiteX4445" fmla="*/ 3832214 w 8115305"/>
              <a:gd name="connsiteY4445" fmla="*/ 60055 h 3192694"/>
              <a:gd name="connsiteX4446" fmla="*/ 4855662 w 8115305"/>
              <a:gd name="connsiteY4446" fmla="*/ 59332 h 3192694"/>
              <a:gd name="connsiteX4447" fmla="*/ 4878479 w 8115305"/>
              <a:gd name="connsiteY4447" fmla="*/ 62590 h 3192694"/>
              <a:gd name="connsiteX4448" fmla="*/ 4862544 w 8115305"/>
              <a:gd name="connsiteY4448" fmla="*/ 65668 h 3192694"/>
              <a:gd name="connsiteX4449" fmla="*/ 4840271 w 8115305"/>
              <a:gd name="connsiteY4449" fmla="*/ 62229 h 3192694"/>
              <a:gd name="connsiteX4450" fmla="*/ 4855662 w 8115305"/>
              <a:gd name="connsiteY4450" fmla="*/ 59332 h 3192694"/>
              <a:gd name="connsiteX4451" fmla="*/ 3729723 w 8115305"/>
              <a:gd name="connsiteY4451" fmla="*/ 58788 h 3192694"/>
              <a:gd name="connsiteX4452" fmla="*/ 3753988 w 8115305"/>
              <a:gd name="connsiteY4452" fmla="*/ 62952 h 3192694"/>
              <a:gd name="connsiteX4453" fmla="*/ 3726825 w 8115305"/>
              <a:gd name="connsiteY4453" fmla="*/ 67300 h 3192694"/>
              <a:gd name="connsiteX4454" fmla="*/ 3703647 w 8115305"/>
              <a:gd name="connsiteY4454" fmla="*/ 62952 h 3192694"/>
              <a:gd name="connsiteX4455" fmla="*/ 3729723 w 8115305"/>
              <a:gd name="connsiteY4455" fmla="*/ 58788 h 3192694"/>
              <a:gd name="connsiteX4456" fmla="*/ 3630494 w 8115305"/>
              <a:gd name="connsiteY4456" fmla="*/ 57340 h 3192694"/>
              <a:gd name="connsiteX4457" fmla="*/ 3652404 w 8115305"/>
              <a:gd name="connsiteY4457" fmla="*/ 61142 h 3192694"/>
              <a:gd name="connsiteX4458" fmla="*/ 3626148 w 8115305"/>
              <a:gd name="connsiteY4458" fmla="*/ 65308 h 3192694"/>
              <a:gd name="connsiteX4459" fmla="*/ 3604237 w 8115305"/>
              <a:gd name="connsiteY4459" fmla="*/ 61323 h 3192694"/>
              <a:gd name="connsiteX4460" fmla="*/ 3630494 w 8115305"/>
              <a:gd name="connsiteY4460" fmla="*/ 57340 h 3192694"/>
              <a:gd name="connsiteX4461" fmla="*/ 4752993 w 8115305"/>
              <a:gd name="connsiteY4461" fmla="*/ 57157 h 3192694"/>
              <a:gd name="connsiteX4462" fmla="*/ 4776895 w 8115305"/>
              <a:gd name="connsiteY4462" fmla="*/ 60598 h 3192694"/>
              <a:gd name="connsiteX4463" fmla="*/ 4760778 w 8115305"/>
              <a:gd name="connsiteY4463" fmla="*/ 64039 h 3192694"/>
              <a:gd name="connsiteX4464" fmla="*/ 4734885 w 8115305"/>
              <a:gd name="connsiteY4464" fmla="*/ 60598 h 3192694"/>
              <a:gd name="connsiteX4465" fmla="*/ 4752993 w 8115305"/>
              <a:gd name="connsiteY4465" fmla="*/ 57157 h 3192694"/>
              <a:gd name="connsiteX4466" fmla="*/ 3528545 w 8115305"/>
              <a:gd name="connsiteY4466" fmla="*/ 56433 h 3192694"/>
              <a:gd name="connsiteX4467" fmla="*/ 3546653 w 8115305"/>
              <a:gd name="connsiteY4467" fmla="*/ 59874 h 3192694"/>
              <a:gd name="connsiteX4468" fmla="*/ 3521302 w 8115305"/>
              <a:gd name="connsiteY4468" fmla="*/ 63677 h 3192694"/>
              <a:gd name="connsiteX4469" fmla="*/ 3503195 w 8115305"/>
              <a:gd name="connsiteY4469" fmla="*/ 60055 h 3192694"/>
              <a:gd name="connsiteX4470" fmla="*/ 3528545 w 8115305"/>
              <a:gd name="connsiteY4470" fmla="*/ 56433 h 3192694"/>
              <a:gd name="connsiteX4471" fmla="*/ 4651589 w 8115305"/>
              <a:gd name="connsiteY4471" fmla="*/ 55889 h 3192694"/>
              <a:gd name="connsiteX4472" fmla="*/ 4675130 w 8115305"/>
              <a:gd name="connsiteY4472" fmla="*/ 59511 h 3192694"/>
              <a:gd name="connsiteX4473" fmla="*/ 4656659 w 8115305"/>
              <a:gd name="connsiteY4473" fmla="*/ 62952 h 3192694"/>
              <a:gd name="connsiteX4474" fmla="*/ 4632033 w 8115305"/>
              <a:gd name="connsiteY4474" fmla="*/ 59330 h 3192694"/>
              <a:gd name="connsiteX4475" fmla="*/ 4651589 w 8115305"/>
              <a:gd name="connsiteY4475" fmla="*/ 55889 h 3192694"/>
              <a:gd name="connsiteX4476" fmla="*/ 3329539 w 8115305"/>
              <a:gd name="connsiteY4476" fmla="*/ 54623 h 3192694"/>
              <a:gd name="connsiteX4477" fmla="*/ 3344389 w 8115305"/>
              <a:gd name="connsiteY4477" fmla="*/ 57157 h 3192694"/>
              <a:gd name="connsiteX4478" fmla="*/ 3321030 w 8115305"/>
              <a:gd name="connsiteY4478" fmla="*/ 60235 h 3192694"/>
              <a:gd name="connsiteX4479" fmla="*/ 3307449 w 8115305"/>
              <a:gd name="connsiteY4479" fmla="*/ 56796 h 3192694"/>
              <a:gd name="connsiteX4480" fmla="*/ 3329539 w 8115305"/>
              <a:gd name="connsiteY4480" fmla="*/ 54623 h 3192694"/>
              <a:gd name="connsiteX4481" fmla="*/ 4547471 w 8115305"/>
              <a:gd name="connsiteY4481" fmla="*/ 54623 h 3192694"/>
              <a:gd name="connsiteX4482" fmla="*/ 4573183 w 8115305"/>
              <a:gd name="connsiteY4482" fmla="*/ 58244 h 3192694"/>
              <a:gd name="connsiteX4483" fmla="*/ 4555076 w 8115305"/>
              <a:gd name="connsiteY4483" fmla="*/ 61866 h 3192694"/>
              <a:gd name="connsiteX4484" fmla="*/ 4529181 w 8115305"/>
              <a:gd name="connsiteY4484" fmla="*/ 58244 h 3192694"/>
              <a:gd name="connsiteX4485" fmla="*/ 4547471 w 8115305"/>
              <a:gd name="connsiteY4485" fmla="*/ 54623 h 3192694"/>
              <a:gd name="connsiteX4486" fmla="*/ 3427687 w 8115305"/>
              <a:gd name="connsiteY4486" fmla="*/ 54623 h 3192694"/>
              <a:gd name="connsiteX4487" fmla="*/ 3445794 w 8115305"/>
              <a:gd name="connsiteY4487" fmla="*/ 58064 h 3192694"/>
              <a:gd name="connsiteX4488" fmla="*/ 3422617 w 8115305"/>
              <a:gd name="connsiteY4488" fmla="*/ 61686 h 3192694"/>
              <a:gd name="connsiteX4489" fmla="*/ 3404509 w 8115305"/>
              <a:gd name="connsiteY4489" fmla="*/ 58606 h 3192694"/>
              <a:gd name="connsiteX4490" fmla="*/ 3427687 w 8115305"/>
              <a:gd name="connsiteY4490" fmla="*/ 54623 h 3192694"/>
              <a:gd name="connsiteX4491" fmla="*/ 4443712 w 8115305"/>
              <a:gd name="connsiteY4491" fmla="*/ 52812 h 3192694"/>
              <a:gd name="connsiteX4492" fmla="*/ 4468699 w 8115305"/>
              <a:gd name="connsiteY4492" fmla="*/ 56433 h 3192694"/>
              <a:gd name="connsiteX4493" fmla="*/ 4449506 w 8115305"/>
              <a:gd name="connsiteY4493" fmla="*/ 60237 h 3192694"/>
              <a:gd name="connsiteX4494" fmla="*/ 4423431 w 8115305"/>
              <a:gd name="connsiteY4494" fmla="*/ 56433 h 3192694"/>
              <a:gd name="connsiteX4495" fmla="*/ 4443712 w 8115305"/>
              <a:gd name="connsiteY4495" fmla="*/ 52812 h 3192694"/>
              <a:gd name="connsiteX4496" fmla="*/ 3230852 w 8115305"/>
              <a:gd name="connsiteY4496" fmla="*/ 51906 h 3192694"/>
              <a:gd name="connsiteX4497" fmla="*/ 3244977 w 8115305"/>
              <a:gd name="connsiteY4497" fmla="*/ 54623 h 3192694"/>
              <a:gd name="connsiteX4498" fmla="*/ 3224153 w 8115305"/>
              <a:gd name="connsiteY4498" fmla="*/ 57521 h 3192694"/>
              <a:gd name="connsiteX4499" fmla="*/ 3210211 w 8115305"/>
              <a:gd name="connsiteY4499" fmla="*/ 54804 h 3192694"/>
              <a:gd name="connsiteX4500" fmla="*/ 3230852 w 8115305"/>
              <a:gd name="connsiteY4500" fmla="*/ 51906 h 3192694"/>
              <a:gd name="connsiteX4501" fmla="*/ 3132349 w 8115305"/>
              <a:gd name="connsiteY4501" fmla="*/ 51724 h 3192694"/>
              <a:gd name="connsiteX4502" fmla="*/ 3143756 w 8115305"/>
              <a:gd name="connsiteY4502" fmla="*/ 54080 h 3192694"/>
              <a:gd name="connsiteX4503" fmla="*/ 3124562 w 8115305"/>
              <a:gd name="connsiteY4503" fmla="*/ 56433 h 3192694"/>
              <a:gd name="connsiteX4504" fmla="*/ 3114241 w 8115305"/>
              <a:gd name="connsiteY4504" fmla="*/ 53897 h 3192694"/>
              <a:gd name="connsiteX4505" fmla="*/ 3132349 w 8115305"/>
              <a:gd name="connsiteY4505" fmla="*/ 51724 h 3192694"/>
              <a:gd name="connsiteX4506" fmla="*/ 3030582 w 8115305"/>
              <a:gd name="connsiteY4506" fmla="*/ 50821 h 3192694"/>
              <a:gd name="connsiteX4507" fmla="*/ 3038549 w 8115305"/>
              <a:gd name="connsiteY4507" fmla="*/ 52994 h 3192694"/>
              <a:gd name="connsiteX4508" fmla="*/ 3023882 w 8115305"/>
              <a:gd name="connsiteY4508" fmla="*/ 54623 h 3192694"/>
              <a:gd name="connsiteX4509" fmla="*/ 3015915 w 8115305"/>
              <a:gd name="connsiteY4509" fmla="*/ 52631 h 3192694"/>
              <a:gd name="connsiteX4510" fmla="*/ 3030582 w 8115305"/>
              <a:gd name="connsiteY4510" fmla="*/ 50821 h 3192694"/>
              <a:gd name="connsiteX4511" fmla="*/ 4342490 w 8115305"/>
              <a:gd name="connsiteY4511" fmla="*/ 50639 h 3192694"/>
              <a:gd name="connsiteX4512" fmla="*/ 4368565 w 8115305"/>
              <a:gd name="connsiteY4512" fmla="*/ 54621 h 3192694"/>
              <a:gd name="connsiteX4513" fmla="*/ 4347199 w 8115305"/>
              <a:gd name="connsiteY4513" fmla="*/ 58606 h 3192694"/>
              <a:gd name="connsiteX4514" fmla="*/ 4320941 w 8115305"/>
              <a:gd name="connsiteY4514" fmla="*/ 54621 h 3192694"/>
              <a:gd name="connsiteX4515" fmla="*/ 4342490 w 8115305"/>
              <a:gd name="connsiteY4515" fmla="*/ 50639 h 3192694"/>
              <a:gd name="connsiteX4516" fmla="*/ 4243261 w 8115305"/>
              <a:gd name="connsiteY4516" fmla="*/ 49553 h 3192694"/>
              <a:gd name="connsiteX4517" fmla="*/ 4268431 w 8115305"/>
              <a:gd name="connsiteY4517" fmla="*/ 53536 h 3192694"/>
              <a:gd name="connsiteX4518" fmla="*/ 4245977 w 8115305"/>
              <a:gd name="connsiteY4518" fmla="*/ 57520 h 3192694"/>
              <a:gd name="connsiteX4519" fmla="*/ 4220083 w 8115305"/>
              <a:gd name="connsiteY4519" fmla="*/ 53355 h 3192694"/>
              <a:gd name="connsiteX4520" fmla="*/ 4243261 w 8115305"/>
              <a:gd name="connsiteY4520" fmla="*/ 49553 h 3192694"/>
              <a:gd name="connsiteX4521" fmla="*/ 4143487 w 8115305"/>
              <a:gd name="connsiteY4521" fmla="*/ 48466 h 3192694"/>
              <a:gd name="connsiteX4522" fmla="*/ 4168113 w 8115305"/>
              <a:gd name="connsiteY4522" fmla="*/ 52268 h 3192694"/>
              <a:gd name="connsiteX4523" fmla="*/ 4145296 w 8115305"/>
              <a:gd name="connsiteY4523" fmla="*/ 56253 h 3192694"/>
              <a:gd name="connsiteX4524" fmla="*/ 4119945 w 8115305"/>
              <a:gd name="connsiteY4524" fmla="*/ 52450 h 3192694"/>
              <a:gd name="connsiteX4525" fmla="*/ 4143487 w 8115305"/>
              <a:gd name="connsiteY4525" fmla="*/ 48466 h 3192694"/>
              <a:gd name="connsiteX4526" fmla="*/ 5048512 w 8115305"/>
              <a:gd name="connsiteY4526" fmla="*/ 47017 h 3192694"/>
              <a:gd name="connsiteX4527" fmla="*/ 5062816 w 8115305"/>
              <a:gd name="connsiteY4527" fmla="*/ 49190 h 3192694"/>
              <a:gd name="connsiteX4528" fmla="*/ 5053219 w 8115305"/>
              <a:gd name="connsiteY4528" fmla="*/ 50820 h 3192694"/>
              <a:gd name="connsiteX4529" fmla="*/ 5039457 w 8115305"/>
              <a:gd name="connsiteY4529" fmla="*/ 48829 h 3192694"/>
              <a:gd name="connsiteX4530" fmla="*/ 5048512 w 8115305"/>
              <a:gd name="connsiteY4530" fmla="*/ 47017 h 3192694"/>
              <a:gd name="connsiteX4531" fmla="*/ 4044617 w 8115305"/>
              <a:gd name="connsiteY4531" fmla="*/ 46836 h 3192694"/>
              <a:gd name="connsiteX4532" fmla="*/ 4067795 w 8115305"/>
              <a:gd name="connsiteY4532" fmla="*/ 50638 h 3192694"/>
              <a:gd name="connsiteX4533" fmla="*/ 4043710 w 8115305"/>
              <a:gd name="connsiteY4533" fmla="*/ 54442 h 3192694"/>
              <a:gd name="connsiteX4534" fmla="*/ 4020533 w 8115305"/>
              <a:gd name="connsiteY4534" fmla="*/ 50457 h 3192694"/>
              <a:gd name="connsiteX4535" fmla="*/ 4044617 w 8115305"/>
              <a:gd name="connsiteY4535" fmla="*/ 46836 h 3192694"/>
              <a:gd name="connsiteX4536" fmla="*/ 3945026 w 8115305"/>
              <a:gd name="connsiteY4536" fmla="*/ 45749 h 3192694"/>
              <a:gd name="connsiteX4537" fmla="*/ 3968022 w 8115305"/>
              <a:gd name="connsiteY4537" fmla="*/ 49551 h 3192694"/>
              <a:gd name="connsiteX4538" fmla="*/ 3943577 w 8115305"/>
              <a:gd name="connsiteY4538" fmla="*/ 53172 h 3192694"/>
              <a:gd name="connsiteX4539" fmla="*/ 3921304 w 8115305"/>
              <a:gd name="connsiteY4539" fmla="*/ 49189 h 3192694"/>
              <a:gd name="connsiteX4540" fmla="*/ 3945026 w 8115305"/>
              <a:gd name="connsiteY4540" fmla="*/ 45749 h 3192694"/>
              <a:gd name="connsiteX4541" fmla="*/ 4946384 w 8115305"/>
              <a:gd name="connsiteY4541" fmla="*/ 44844 h 3192694"/>
              <a:gd name="connsiteX4542" fmla="*/ 4963406 w 8115305"/>
              <a:gd name="connsiteY4542" fmla="*/ 47380 h 3192694"/>
              <a:gd name="connsiteX4543" fmla="*/ 4951635 w 8115305"/>
              <a:gd name="connsiteY4543" fmla="*/ 49372 h 3192694"/>
              <a:gd name="connsiteX4544" fmla="*/ 4935158 w 8115305"/>
              <a:gd name="connsiteY4544" fmla="*/ 47199 h 3192694"/>
              <a:gd name="connsiteX4545" fmla="*/ 4946384 w 8115305"/>
              <a:gd name="connsiteY4545" fmla="*/ 44844 h 3192694"/>
              <a:gd name="connsiteX4546" fmla="*/ 3843440 w 8115305"/>
              <a:gd name="connsiteY4546" fmla="*/ 44121 h 3192694"/>
              <a:gd name="connsiteX4547" fmla="*/ 3864264 w 8115305"/>
              <a:gd name="connsiteY4547" fmla="*/ 47743 h 3192694"/>
              <a:gd name="connsiteX4548" fmla="*/ 3840723 w 8115305"/>
              <a:gd name="connsiteY4548" fmla="*/ 51364 h 3192694"/>
              <a:gd name="connsiteX4549" fmla="*/ 3820805 w 8115305"/>
              <a:gd name="connsiteY4549" fmla="*/ 47560 h 3192694"/>
              <a:gd name="connsiteX4550" fmla="*/ 3843440 w 8115305"/>
              <a:gd name="connsiteY4550" fmla="*/ 44121 h 3192694"/>
              <a:gd name="connsiteX4551" fmla="*/ 4844800 w 8115305"/>
              <a:gd name="connsiteY4551" fmla="*/ 43576 h 3192694"/>
              <a:gd name="connsiteX4552" fmla="*/ 4862907 w 8115305"/>
              <a:gd name="connsiteY4552" fmla="*/ 46112 h 3192694"/>
              <a:gd name="connsiteX4553" fmla="*/ 4850231 w 8115305"/>
              <a:gd name="connsiteY4553" fmla="*/ 48465 h 3192694"/>
              <a:gd name="connsiteX4554" fmla="*/ 4832123 w 8115305"/>
              <a:gd name="connsiteY4554" fmla="*/ 46112 h 3192694"/>
              <a:gd name="connsiteX4555" fmla="*/ 4844800 w 8115305"/>
              <a:gd name="connsiteY4555" fmla="*/ 43576 h 3192694"/>
              <a:gd name="connsiteX4556" fmla="*/ 3745658 w 8115305"/>
              <a:gd name="connsiteY4556" fmla="*/ 43215 h 3192694"/>
              <a:gd name="connsiteX4557" fmla="*/ 3765214 w 8115305"/>
              <a:gd name="connsiteY4557" fmla="*/ 46476 h 3192694"/>
              <a:gd name="connsiteX4558" fmla="*/ 3741312 w 8115305"/>
              <a:gd name="connsiteY4558" fmla="*/ 50097 h 3192694"/>
              <a:gd name="connsiteX4559" fmla="*/ 3723204 w 8115305"/>
              <a:gd name="connsiteY4559" fmla="*/ 46476 h 3192694"/>
              <a:gd name="connsiteX4560" fmla="*/ 3745658 w 8115305"/>
              <a:gd name="connsiteY4560" fmla="*/ 43215 h 3192694"/>
              <a:gd name="connsiteX4561" fmla="*/ 4741585 w 8115305"/>
              <a:gd name="connsiteY4561" fmla="*/ 41586 h 3192694"/>
              <a:gd name="connsiteX4562" fmla="*/ 4761322 w 8115305"/>
              <a:gd name="connsiteY4562" fmla="*/ 44301 h 3192694"/>
              <a:gd name="connsiteX4563" fmla="*/ 4747016 w 8115305"/>
              <a:gd name="connsiteY4563" fmla="*/ 47017 h 3192694"/>
              <a:gd name="connsiteX4564" fmla="*/ 4727099 w 8115305"/>
              <a:gd name="connsiteY4564" fmla="*/ 44301 h 3192694"/>
              <a:gd name="connsiteX4565" fmla="*/ 4741585 w 8115305"/>
              <a:gd name="connsiteY4565" fmla="*/ 41586 h 3192694"/>
              <a:gd name="connsiteX4566" fmla="*/ 3649687 w 8115305"/>
              <a:gd name="connsiteY4566" fmla="*/ 41585 h 3192694"/>
              <a:gd name="connsiteX4567" fmla="*/ 3667795 w 8115305"/>
              <a:gd name="connsiteY4567" fmla="*/ 44846 h 3192694"/>
              <a:gd name="connsiteX4568" fmla="*/ 3644436 w 8115305"/>
              <a:gd name="connsiteY4568" fmla="*/ 48285 h 3192694"/>
              <a:gd name="connsiteX4569" fmla="*/ 3625422 w 8115305"/>
              <a:gd name="connsiteY4569" fmla="*/ 45027 h 3192694"/>
              <a:gd name="connsiteX4570" fmla="*/ 3649687 w 8115305"/>
              <a:gd name="connsiteY4570" fmla="*/ 41585 h 3192694"/>
              <a:gd name="connsiteX4571" fmla="*/ 3550999 w 8115305"/>
              <a:gd name="connsiteY4571" fmla="*/ 40678 h 3192694"/>
              <a:gd name="connsiteX4572" fmla="*/ 3567116 w 8115305"/>
              <a:gd name="connsiteY4572" fmla="*/ 43756 h 3192694"/>
              <a:gd name="connsiteX4573" fmla="*/ 3546111 w 8115305"/>
              <a:gd name="connsiteY4573" fmla="*/ 46653 h 3192694"/>
              <a:gd name="connsiteX4574" fmla="*/ 3529994 w 8115305"/>
              <a:gd name="connsiteY4574" fmla="*/ 43756 h 3192694"/>
              <a:gd name="connsiteX4575" fmla="*/ 3550999 w 8115305"/>
              <a:gd name="connsiteY4575" fmla="*/ 40678 h 3192694"/>
              <a:gd name="connsiteX4576" fmla="*/ 4643080 w 8115305"/>
              <a:gd name="connsiteY4576" fmla="*/ 40317 h 3192694"/>
              <a:gd name="connsiteX4577" fmla="*/ 4662454 w 8115305"/>
              <a:gd name="connsiteY4577" fmla="*/ 43215 h 3192694"/>
              <a:gd name="connsiteX4578" fmla="*/ 4647968 w 8115305"/>
              <a:gd name="connsiteY4578" fmla="*/ 46112 h 3192694"/>
              <a:gd name="connsiteX4579" fmla="*/ 4627507 w 8115305"/>
              <a:gd name="connsiteY4579" fmla="*/ 43032 h 3192694"/>
              <a:gd name="connsiteX4580" fmla="*/ 4643080 w 8115305"/>
              <a:gd name="connsiteY4580" fmla="*/ 40317 h 3192694"/>
              <a:gd name="connsiteX4581" fmla="*/ 3454123 w 8115305"/>
              <a:gd name="connsiteY4581" fmla="*/ 39230 h 3192694"/>
              <a:gd name="connsiteX4582" fmla="*/ 3468609 w 8115305"/>
              <a:gd name="connsiteY4582" fmla="*/ 42128 h 3192694"/>
              <a:gd name="connsiteX4583" fmla="*/ 3447785 w 8115305"/>
              <a:gd name="connsiteY4583" fmla="*/ 44844 h 3192694"/>
              <a:gd name="connsiteX4584" fmla="*/ 3434204 w 8115305"/>
              <a:gd name="connsiteY4584" fmla="*/ 41766 h 3192694"/>
              <a:gd name="connsiteX4585" fmla="*/ 3454123 w 8115305"/>
              <a:gd name="connsiteY4585" fmla="*/ 39230 h 3192694"/>
              <a:gd name="connsiteX4586" fmla="*/ 4541494 w 8115305"/>
              <a:gd name="connsiteY4586" fmla="*/ 38506 h 3192694"/>
              <a:gd name="connsiteX4587" fmla="*/ 4563043 w 8115305"/>
              <a:gd name="connsiteY4587" fmla="*/ 41403 h 3192694"/>
              <a:gd name="connsiteX4588" fmla="*/ 4547289 w 8115305"/>
              <a:gd name="connsiteY4588" fmla="*/ 44483 h 3192694"/>
              <a:gd name="connsiteX4589" fmla="*/ 4526464 w 8115305"/>
              <a:gd name="connsiteY4589" fmla="*/ 41403 h 3192694"/>
              <a:gd name="connsiteX4590" fmla="*/ 4541494 w 8115305"/>
              <a:gd name="connsiteY4590" fmla="*/ 38506 h 3192694"/>
              <a:gd name="connsiteX4591" fmla="*/ 3352176 w 8115305"/>
              <a:gd name="connsiteY4591" fmla="*/ 38506 h 3192694"/>
              <a:gd name="connsiteX4592" fmla="*/ 3366480 w 8115305"/>
              <a:gd name="connsiteY4592" fmla="*/ 40861 h 3192694"/>
              <a:gd name="connsiteX4593" fmla="*/ 3348372 w 8115305"/>
              <a:gd name="connsiteY4593" fmla="*/ 43395 h 3192694"/>
              <a:gd name="connsiteX4594" fmla="*/ 3335698 w 8115305"/>
              <a:gd name="connsiteY4594" fmla="*/ 40861 h 3192694"/>
              <a:gd name="connsiteX4595" fmla="*/ 3352176 w 8115305"/>
              <a:gd name="connsiteY4595" fmla="*/ 38506 h 3192694"/>
              <a:gd name="connsiteX4596" fmla="*/ 4442988 w 8115305"/>
              <a:gd name="connsiteY4596" fmla="*/ 37240 h 3192694"/>
              <a:gd name="connsiteX4597" fmla="*/ 4465442 w 8115305"/>
              <a:gd name="connsiteY4597" fmla="*/ 40317 h 3192694"/>
              <a:gd name="connsiteX4598" fmla="*/ 4449144 w 8115305"/>
              <a:gd name="connsiteY4598" fmla="*/ 43395 h 3192694"/>
              <a:gd name="connsiteX4599" fmla="*/ 4426510 w 8115305"/>
              <a:gd name="connsiteY4599" fmla="*/ 40317 h 3192694"/>
              <a:gd name="connsiteX4600" fmla="*/ 4442988 w 8115305"/>
              <a:gd name="connsiteY4600" fmla="*/ 37240 h 3192694"/>
              <a:gd name="connsiteX4601" fmla="*/ 3257654 w 8115305"/>
              <a:gd name="connsiteY4601" fmla="*/ 37057 h 3192694"/>
              <a:gd name="connsiteX4602" fmla="*/ 3269062 w 8115305"/>
              <a:gd name="connsiteY4602" fmla="*/ 39230 h 3192694"/>
              <a:gd name="connsiteX4603" fmla="*/ 3252584 w 8115305"/>
              <a:gd name="connsiteY4603" fmla="*/ 41402 h 3192694"/>
              <a:gd name="connsiteX4604" fmla="*/ 3242080 w 8115305"/>
              <a:gd name="connsiteY4604" fmla="*/ 39230 h 3192694"/>
              <a:gd name="connsiteX4605" fmla="*/ 3257654 w 8115305"/>
              <a:gd name="connsiteY4605" fmla="*/ 37057 h 3192694"/>
              <a:gd name="connsiteX4606" fmla="*/ 3160777 w 8115305"/>
              <a:gd name="connsiteY4606" fmla="*/ 36516 h 3192694"/>
              <a:gd name="connsiteX4607" fmla="*/ 3170554 w 8115305"/>
              <a:gd name="connsiteY4607" fmla="*/ 37964 h 3192694"/>
              <a:gd name="connsiteX4608" fmla="*/ 3157878 w 8115305"/>
              <a:gd name="connsiteY4608" fmla="*/ 39774 h 3192694"/>
              <a:gd name="connsiteX4609" fmla="*/ 3148464 w 8115305"/>
              <a:gd name="connsiteY4609" fmla="*/ 38325 h 3192694"/>
              <a:gd name="connsiteX4610" fmla="*/ 3160777 w 8115305"/>
              <a:gd name="connsiteY4610" fmla="*/ 36516 h 3192694"/>
              <a:gd name="connsiteX4611" fmla="*/ 4346474 w 8115305"/>
              <a:gd name="connsiteY4611" fmla="*/ 35428 h 3192694"/>
              <a:gd name="connsiteX4612" fmla="*/ 4367479 w 8115305"/>
              <a:gd name="connsiteY4612" fmla="*/ 38688 h 3192694"/>
              <a:gd name="connsiteX4613" fmla="*/ 4347379 w 8115305"/>
              <a:gd name="connsiteY4613" fmla="*/ 41946 h 3192694"/>
              <a:gd name="connsiteX4614" fmla="*/ 4327098 w 8115305"/>
              <a:gd name="connsiteY4614" fmla="*/ 38507 h 3192694"/>
              <a:gd name="connsiteX4615" fmla="*/ 4346474 w 8115305"/>
              <a:gd name="connsiteY4615" fmla="*/ 35428 h 3192694"/>
              <a:gd name="connsiteX4616" fmla="*/ 4248873 w 8115305"/>
              <a:gd name="connsiteY4616" fmla="*/ 34342 h 3192694"/>
              <a:gd name="connsiteX4617" fmla="*/ 4269697 w 8115305"/>
              <a:gd name="connsiteY4617" fmla="*/ 37601 h 3192694"/>
              <a:gd name="connsiteX4618" fmla="*/ 4249778 w 8115305"/>
              <a:gd name="connsiteY4618" fmla="*/ 40861 h 3192694"/>
              <a:gd name="connsiteX4619" fmla="*/ 4229136 w 8115305"/>
              <a:gd name="connsiteY4619" fmla="*/ 37601 h 3192694"/>
              <a:gd name="connsiteX4620" fmla="*/ 4248873 w 8115305"/>
              <a:gd name="connsiteY4620" fmla="*/ 34342 h 3192694"/>
              <a:gd name="connsiteX4621" fmla="*/ 4148193 w 8115305"/>
              <a:gd name="connsiteY4621" fmla="*/ 32713 h 3192694"/>
              <a:gd name="connsiteX4622" fmla="*/ 4168474 w 8115305"/>
              <a:gd name="connsiteY4622" fmla="*/ 35791 h 3192694"/>
              <a:gd name="connsiteX4623" fmla="*/ 4148193 w 8115305"/>
              <a:gd name="connsiteY4623" fmla="*/ 39232 h 3192694"/>
              <a:gd name="connsiteX4624" fmla="*/ 4127732 w 8115305"/>
              <a:gd name="connsiteY4624" fmla="*/ 35611 h 3192694"/>
              <a:gd name="connsiteX4625" fmla="*/ 4148193 w 8115305"/>
              <a:gd name="connsiteY4625" fmla="*/ 32713 h 3192694"/>
              <a:gd name="connsiteX4626" fmla="*/ 4051497 w 8115305"/>
              <a:gd name="connsiteY4626" fmla="*/ 31625 h 3192694"/>
              <a:gd name="connsiteX4627" fmla="*/ 4071054 w 8115305"/>
              <a:gd name="connsiteY4627" fmla="*/ 34884 h 3192694"/>
              <a:gd name="connsiteX4628" fmla="*/ 4051317 w 8115305"/>
              <a:gd name="connsiteY4628" fmla="*/ 37961 h 3192694"/>
              <a:gd name="connsiteX4629" fmla="*/ 4030855 w 8115305"/>
              <a:gd name="connsiteY4629" fmla="*/ 34703 h 3192694"/>
              <a:gd name="connsiteX4630" fmla="*/ 4051497 w 8115305"/>
              <a:gd name="connsiteY4630" fmla="*/ 31625 h 3192694"/>
              <a:gd name="connsiteX4631" fmla="*/ 3954622 w 8115305"/>
              <a:gd name="connsiteY4631" fmla="*/ 29996 h 3192694"/>
              <a:gd name="connsiteX4632" fmla="*/ 3973816 w 8115305"/>
              <a:gd name="connsiteY4632" fmla="*/ 33254 h 3192694"/>
              <a:gd name="connsiteX4633" fmla="*/ 3952991 w 8115305"/>
              <a:gd name="connsiteY4633" fmla="*/ 36334 h 3192694"/>
              <a:gd name="connsiteX4634" fmla="*/ 3934883 w 8115305"/>
              <a:gd name="connsiteY4634" fmla="*/ 32893 h 3192694"/>
              <a:gd name="connsiteX4635" fmla="*/ 3954622 w 8115305"/>
              <a:gd name="connsiteY4635" fmla="*/ 29996 h 3192694"/>
              <a:gd name="connsiteX4636" fmla="*/ 4929907 w 8115305"/>
              <a:gd name="connsiteY4636" fmla="*/ 29995 h 3192694"/>
              <a:gd name="connsiteX4637" fmla="*/ 4942401 w 8115305"/>
              <a:gd name="connsiteY4637" fmla="*/ 31444 h 3192694"/>
              <a:gd name="connsiteX4638" fmla="*/ 4934253 w 8115305"/>
              <a:gd name="connsiteY4638" fmla="*/ 33075 h 3192694"/>
              <a:gd name="connsiteX4639" fmla="*/ 4922301 w 8115305"/>
              <a:gd name="connsiteY4639" fmla="*/ 31444 h 3192694"/>
              <a:gd name="connsiteX4640" fmla="*/ 4929907 w 8115305"/>
              <a:gd name="connsiteY4640" fmla="*/ 29995 h 3192694"/>
              <a:gd name="connsiteX4641" fmla="*/ 3857745 w 8115305"/>
              <a:gd name="connsiteY4641" fmla="*/ 29090 h 3192694"/>
              <a:gd name="connsiteX4642" fmla="*/ 3875853 w 8115305"/>
              <a:gd name="connsiteY4642" fmla="*/ 31987 h 3192694"/>
              <a:gd name="connsiteX4643" fmla="*/ 3857745 w 8115305"/>
              <a:gd name="connsiteY4643" fmla="*/ 34884 h 3192694"/>
              <a:gd name="connsiteX4644" fmla="*/ 3839637 w 8115305"/>
              <a:gd name="connsiteY4644" fmla="*/ 32168 h 3192694"/>
              <a:gd name="connsiteX4645" fmla="*/ 3857745 w 8115305"/>
              <a:gd name="connsiteY4645" fmla="*/ 29090 h 3192694"/>
              <a:gd name="connsiteX4646" fmla="*/ 4832125 w 8115305"/>
              <a:gd name="connsiteY4646" fmla="*/ 28185 h 3192694"/>
              <a:gd name="connsiteX4647" fmla="*/ 4844800 w 8115305"/>
              <a:gd name="connsiteY4647" fmla="*/ 29814 h 3192694"/>
              <a:gd name="connsiteX4648" fmla="*/ 4835384 w 8115305"/>
              <a:gd name="connsiteY4648" fmla="*/ 31626 h 3192694"/>
              <a:gd name="connsiteX4649" fmla="*/ 4822709 w 8115305"/>
              <a:gd name="connsiteY4649" fmla="*/ 29814 h 3192694"/>
              <a:gd name="connsiteX4650" fmla="*/ 4832125 w 8115305"/>
              <a:gd name="connsiteY4650" fmla="*/ 28185 h 3192694"/>
              <a:gd name="connsiteX4651" fmla="*/ 3762678 w 8115305"/>
              <a:gd name="connsiteY4651" fmla="*/ 27642 h 3192694"/>
              <a:gd name="connsiteX4652" fmla="*/ 3779520 w 8115305"/>
              <a:gd name="connsiteY4652" fmla="*/ 30539 h 3192694"/>
              <a:gd name="connsiteX4653" fmla="*/ 3760688 w 8115305"/>
              <a:gd name="connsiteY4653" fmla="*/ 33255 h 3192694"/>
              <a:gd name="connsiteX4654" fmla="*/ 3744570 w 8115305"/>
              <a:gd name="connsiteY4654" fmla="*/ 30539 h 3192694"/>
              <a:gd name="connsiteX4655" fmla="*/ 3762678 w 8115305"/>
              <a:gd name="connsiteY4655" fmla="*/ 27642 h 3192694"/>
              <a:gd name="connsiteX4656" fmla="*/ 3664174 w 8115305"/>
              <a:gd name="connsiteY4656" fmla="*/ 26738 h 3192694"/>
              <a:gd name="connsiteX4657" fmla="*/ 3679927 w 8115305"/>
              <a:gd name="connsiteY4657" fmla="*/ 29453 h 3192694"/>
              <a:gd name="connsiteX4658" fmla="*/ 3661819 w 8115305"/>
              <a:gd name="connsiteY4658" fmla="*/ 31989 h 3192694"/>
              <a:gd name="connsiteX4659" fmla="*/ 3646066 w 8115305"/>
              <a:gd name="connsiteY4659" fmla="*/ 29272 h 3192694"/>
              <a:gd name="connsiteX4660" fmla="*/ 3664174 w 8115305"/>
              <a:gd name="connsiteY4660" fmla="*/ 26738 h 3192694"/>
              <a:gd name="connsiteX4661" fmla="*/ 4734524 w 8115305"/>
              <a:gd name="connsiteY4661" fmla="*/ 26736 h 3192694"/>
              <a:gd name="connsiteX4662" fmla="*/ 4749734 w 8115305"/>
              <a:gd name="connsiteY4662" fmla="*/ 28728 h 3192694"/>
              <a:gd name="connsiteX4663" fmla="*/ 4739411 w 8115305"/>
              <a:gd name="connsiteY4663" fmla="*/ 30901 h 3192694"/>
              <a:gd name="connsiteX4664" fmla="*/ 4723115 w 8115305"/>
              <a:gd name="connsiteY4664" fmla="*/ 28728 h 3192694"/>
              <a:gd name="connsiteX4665" fmla="*/ 4734524 w 8115305"/>
              <a:gd name="connsiteY4665" fmla="*/ 26736 h 3192694"/>
              <a:gd name="connsiteX4666" fmla="*/ 3569830 w 8115305"/>
              <a:gd name="connsiteY4666" fmla="*/ 25832 h 3192694"/>
              <a:gd name="connsiteX4667" fmla="*/ 3583412 w 8115305"/>
              <a:gd name="connsiteY4667" fmla="*/ 28365 h 3192694"/>
              <a:gd name="connsiteX4668" fmla="*/ 3565304 w 8115305"/>
              <a:gd name="connsiteY4668" fmla="*/ 30719 h 3192694"/>
              <a:gd name="connsiteX4669" fmla="*/ 3551723 w 8115305"/>
              <a:gd name="connsiteY4669" fmla="*/ 28004 h 3192694"/>
              <a:gd name="connsiteX4670" fmla="*/ 3569830 w 8115305"/>
              <a:gd name="connsiteY4670" fmla="*/ 25832 h 3192694"/>
              <a:gd name="connsiteX4671" fmla="*/ 4637647 w 8115305"/>
              <a:gd name="connsiteY4671" fmla="*/ 25468 h 3192694"/>
              <a:gd name="connsiteX4672" fmla="*/ 4653399 w 8115305"/>
              <a:gd name="connsiteY4672" fmla="*/ 27824 h 3192694"/>
              <a:gd name="connsiteX4673" fmla="*/ 4641086 w 8115305"/>
              <a:gd name="connsiteY4673" fmla="*/ 29996 h 3192694"/>
              <a:gd name="connsiteX4674" fmla="*/ 4625334 w 8115305"/>
              <a:gd name="connsiteY4674" fmla="*/ 27641 h 3192694"/>
              <a:gd name="connsiteX4675" fmla="*/ 4637647 w 8115305"/>
              <a:gd name="connsiteY4675" fmla="*/ 25468 h 3192694"/>
              <a:gd name="connsiteX4676" fmla="*/ 3476397 w 8115305"/>
              <a:gd name="connsiteY4676" fmla="*/ 24564 h 3192694"/>
              <a:gd name="connsiteX4677" fmla="*/ 3487081 w 8115305"/>
              <a:gd name="connsiteY4677" fmla="*/ 26917 h 3192694"/>
              <a:gd name="connsiteX4678" fmla="*/ 3471508 w 8115305"/>
              <a:gd name="connsiteY4678" fmla="*/ 28729 h 3192694"/>
              <a:gd name="connsiteX4679" fmla="*/ 3459919 w 8115305"/>
              <a:gd name="connsiteY4679" fmla="*/ 26556 h 3192694"/>
              <a:gd name="connsiteX4680" fmla="*/ 3476397 w 8115305"/>
              <a:gd name="connsiteY4680" fmla="*/ 24564 h 3192694"/>
              <a:gd name="connsiteX4681" fmla="*/ 4539501 w 8115305"/>
              <a:gd name="connsiteY4681" fmla="*/ 23839 h 3192694"/>
              <a:gd name="connsiteX4682" fmla="*/ 4556704 w 8115305"/>
              <a:gd name="connsiteY4682" fmla="*/ 26012 h 3192694"/>
              <a:gd name="connsiteX4683" fmla="*/ 4544028 w 8115305"/>
              <a:gd name="connsiteY4683" fmla="*/ 28366 h 3192694"/>
              <a:gd name="connsiteX4684" fmla="*/ 4527732 w 8115305"/>
              <a:gd name="connsiteY4684" fmla="*/ 26374 h 3192694"/>
              <a:gd name="connsiteX4685" fmla="*/ 4539501 w 8115305"/>
              <a:gd name="connsiteY4685" fmla="*/ 23839 h 3192694"/>
              <a:gd name="connsiteX4686" fmla="*/ 3380605 w 8115305"/>
              <a:gd name="connsiteY4686" fmla="*/ 23658 h 3192694"/>
              <a:gd name="connsiteX4687" fmla="*/ 3391470 w 8115305"/>
              <a:gd name="connsiteY4687" fmla="*/ 25468 h 3192694"/>
              <a:gd name="connsiteX4688" fmla="*/ 3378432 w 8115305"/>
              <a:gd name="connsiteY4688" fmla="*/ 27460 h 3192694"/>
              <a:gd name="connsiteX4689" fmla="*/ 3366843 w 8115305"/>
              <a:gd name="connsiteY4689" fmla="*/ 25651 h 3192694"/>
              <a:gd name="connsiteX4690" fmla="*/ 3380605 w 8115305"/>
              <a:gd name="connsiteY4690" fmla="*/ 23658 h 3192694"/>
              <a:gd name="connsiteX4691" fmla="*/ 4441178 w 8115305"/>
              <a:gd name="connsiteY4691" fmla="*/ 22573 h 3192694"/>
              <a:gd name="connsiteX4692" fmla="*/ 4459286 w 8115305"/>
              <a:gd name="connsiteY4692" fmla="*/ 25107 h 3192694"/>
              <a:gd name="connsiteX4693" fmla="*/ 4443712 w 8115305"/>
              <a:gd name="connsiteY4693" fmla="*/ 27643 h 3192694"/>
              <a:gd name="connsiteX4694" fmla="*/ 4427234 w 8115305"/>
              <a:gd name="connsiteY4694" fmla="*/ 25107 h 3192694"/>
              <a:gd name="connsiteX4695" fmla="*/ 4441178 w 8115305"/>
              <a:gd name="connsiteY4695" fmla="*/ 22573 h 3192694"/>
              <a:gd name="connsiteX4696" fmla="*/ 3288436 w 8115305"/>
              <a:gd name="connsiteY4696" fmla="*/ 22391 h 3192694"/>
              <a:gd name="connsiteX4697" fmla="*/ 3295499 w 8115305"/>
              <a:gd name="connsiteY4697" fmla="*/ 24022 h 3192694"/>
              <a:gd name="connsiteX4698" fmla="*/ 3283730 w 8115305"/>
              <a:gd name="connsiteY4698" fmla="*/ 25471 h 3192694"/>
              <a:gd name="connsiteX4699" fmla="*/ 3275580 w 8115305"/>
              <a:gd name="connsiteY4699" fmla="*/ 24022 h 3192694"/>
              <a:gd name="connsiteX4700" fmla="*/ 3288436 w 8115305"/>
              <a:gd name="connsiteY4700" fmla="*/ 22391 h 3192694"/>
              <a:gd name="connsiteX4701" fmla="*/ 4344481 w 8115305"/>
              <a:gd name="connsiteY4701" fmla="*/ 20942 h 3192694"/>
              <a:gd name="connsiteX4702" fmla="*/ 4362589 w 8115305"/>
              <a:gd name="connsiteY4702" fmla="*/ 23476 h 3192694"/>
              <a:gd name="connsiteX4703" fmla="*/ 4348103 w 8115305"/>
              <a:gd name="connsiteY4703" fmla="*/ 26012 h 3192694"/>
              <a:gd name="connsiteX4704" fmla="*/ 4329995 w 8115305"/>
              <a:gd name="connsiteY4704" fmla="*/ 23476 h 3192694"/>
              <a:gd name="connsiteX4705" fmla="*/ 4344481 w 8115305"/>
              <a:gd name="connsiteY4705" fmla="*/ 20942 h 3192694"/>
              <a:gd name="connsiteX4706" fmla="*/ 4249416 w 8115305"/>
              <a:gd name="connsiteY4706" fmla="*/ 19856 h 3192694"/>
              <a:gd name="connsiteX4707" fmla="*/ 4267524 w 8115305"/>
              <a:gd name="connsiteY4707" fmla="*/ 22392 h 3192694"/>
              <a:gd name="connsiteX4708" fmla="*/ 4252494 w 8115305"/>
              <a:gd name="connsiteY4708" fmla="*/ 24926 h 3192694"/>
              <a:gd name="connsiteX4709" fmla="*/ 4234386 w 8115305"/>
              <a:gd name="connsiteY4709" fmla="*/ 22392 h 3192694"/>
              <a:gd name="connsiteX4710" fmla="*/ 4249416 w 8115305"/>
              <a:gd name="connsiteY4710" fmla="*/ 19856 h 3192694"/>
              <a:gd name="connsiteX4711" fmla="*/ 4155437 w 8115305"/>
              <a:gd name="connsiteY4711" fmla="*/ 18408 h 3192694"/>
              <a:gd name="connsiteX4712" fmla="*/ 4172096 w 8115305"/>
              <a:gd name="connsiteY4712" fmla="*/ 20942 h 3192694"/>
              <a:gd name="connsiteX4713" fmla="*/ 4155437 w 8115305"/>
              <a:gd name="connsiteY4713" fmla="*/ 23658 h 3192694"/>
              <a:gd name="connsiteX4714" fmla="*/ 4138958 w 8115305"/>
              <a:gd name="connsiteY4714" fmla="*/ 21124 h 3192694"/>
              <a:gd name="connsiteX4715" fmla="*/ 4155437 w 8115305"/>
              <a:gd name="connsiteY4715" fmla="*/ 18408 h 3192694"/>
              <a:gd name="connsiteX4716" fmla="*/ 4060191 w 8115305"/>
              <a:gd name="connsiteY4716" fmla="*/ 17320 h 3192694"/>
              <a:gd name="connsiteX4717" fmla="*/ 4077031 w 8115305"/>
              <a:gd name="connsiteY4717" fmla="*/ 19673 h 3192694"/>
              <a:gd name="connsiteX4718" fmla="*/ 4061277 w 8115305"/>
              <a:gd name="connsiteY4718" fmla="*/ 22390 h 3192694"/>
              <a:gd name="connsiteX4719" fmla="*/ 4044437 w 8115305"/>
              <a:gd name="connsiteY4719" fmla="*/ 19854 h 3192694"/>
              <a:gd name="connsiteX4720" fmla="*/ 4060191 w 8115305"/>
              <a:gd name="connsiteY4720" fmla="*/ 17320 h 3192694"/>
              <a:gd name="connsiteX4721" fmla="*/ 3965485 w 8115305"/>
              <a:gd name="connsiteY4721" fmla="*/ 15691 h 3192694"/>
              <a:gd name="connsiteX4722" fmla="*/ 3979610 w 8115305"/>
              <a:gd name="connsiteY4722" fmla="*/ 18227 h 3192694"/>
              <a:gd name="connsiteX4723" fmla="*/ 3962227 w 8115305"/>
              <a:gd name="connsiteY4723" fmla="*/ 20581 h 3192694"/>
              <a:gd name="connsiteX4724" fmla="*/ 3947377 w 8115305"/>
              <a:gd name="connsiteY4724" fmla="*/ 18045 h 3192694"/>
              <a:gd name="connsiteX4725" fmla="*/ 3965485 w 8115305"/>
              <a:gd name="connsiteY4725" fmla="*/ 15691 h 3192694"/>
              <a:gd name="connsiteX4726" fmla="*/ 3870239 w 8115305"/>
              <a:gd name="connsiteY4726" fmla="*/ 14966 h 3192694"/>
              <a:gd name="connsiteX4727" fmla="*/ 3883457 w 8115305"/>
              <a:gd name="connsiteY4727" fmla="*/ 16959 h 3192694"/>
              <a:gd name="connsiteX4728" fmla="*/ 3868971 w 8115305"/>
              <a:gd name="connsiteY4728" fmla="*/ 19312 h 3192694"/>
              <a:gd name="connsiteX4729" fmla="*/ 3854848 w 8115305"/>
              <a:gd name="connsiteY4729" fmla="*/ 17139 h 3192694"/>
              <a:gd name="connsiteX4730" fmla="*/ 3870239 w 8115305"/>
              <a:gd name="connsiteY4730" fmla="*/ 14966 h 3192694"/>
              <a:gd name="connsiteX4731" fmla="*/ 3776984 w 8115305"/>
              <a:gd name="connsiteY4731" fmla="*/ 13518 h 3192694"/>
              <a:gd name="connsiteX4732" fmla="*/ 3789480 w 8115305"/>
              <a:gd name="connsiteY4732" fmla="*/ 15691 h 3192694"/>
              <a:gd name="connsiteX4733" fmla="*/ 3774450 w 8115305"/>
              <a:gd name="connsiteY4733" fmla="*/ 17683 h 3192694"/>
              <a:gd name="connsiteX4734" fmla="*/ 3762137 w 8115305"/>
              <a:gd name="connsiteY4734" fmla="*/ 15510 h 3192694"/>
              <a:gd name="connsiteX4735" fmla="*/ 3776984 w 8115305"/>
              <a:gd name="connsiteY4735" fmla="*/ 13518 h 3192694"/>
              <a:gd name="connsiteX4736" fmla="*/ 3683547 w 8115305"/>
              <a:gd name="connsiteY4736" fmla="*/ 12613 h 3192694"/>
              <a:gd name="connsiteX4737" fmla="*/ 3695680 w 8115305"/>
              <a:gd name="connsiteY4737" fmla="*/ 14606 h 3192694"/>
              <a:gd name="connsiteX4738" fmla="*/ 3681557 w 8115305"/>
              <a:gd name="connsiteY4738" fmla="*/ 16596 h 3192694"/>
              <a:gd name="connsiteX4739" fmla="*/ 3669424 w 8115305"/>
              <a:gd name="connsiteY4739" fmla="*/ 14423 h 3192694"/>
              <a:gd name="connsiteX4740" fmla="*/ 3683547 w 8115305"/>
              <a:gd name="connsiteY4740" fmla="*/ 12613 h 3192694"/>
              <a:gd name="connsiteX4741" fmla="*/ 3593009 w 8115305"/>
              <a:gd name="connsiteY4741" fmla="*/ 11164 h 3192694"/>
              <a:gd name="connsiteX4742" fmla="*/ 3601883 w 8115305"/>
              <a:gd name="connsiteY4742" fmla="*/ 13155 h 3192694"/>
              <a:gd name="connsiteX4743" fmla="*/ 3587758 w 8115305"/>
              <a:gd name="connsiteY4743" fmla="*/ 14966 h 3192694"/>
              <a:gd name="connsiteX4744" fmla="*/ 3578161 w 8115305"/>
              <a:gd name="connsiteY4744" fmla="*/ 12974 h 3192694"/>
              <a:gd name="connsiteX4745" fmla="*/ 3593009 w 8115305"/>
              <a:gd name="connsiteY4745" fmla="*/ 11164 h 3192694"/>
              <a:gd name="connsiteX4746" fmla="*/ 4628592 w 8115305"/>
              <a:gd name="connsiteY4746" fmla="*/ 10982 h 3192694"/>
              <a:gd name="connsiteX4747" fmla="*/ 4640725 w 8115305"/>
              <a:gd name="connsiteY4747" fmla="*/ 12430 h 3192694"/>
              <a:gd name="connsiteX4748" fmla="*/ 4631853 w 8115305"/>
              <a:gd name="connsiteY4748" fmla="*/ 14061 h 3192694"/>
              <a:gd name="connsiteX4749" fmla="*/ 4620444 w 8115305"/>
              <a:gd name="connsiteY4749" fmla="*/ 12430 h 3192694"/>
              <a:gd name="connsiteX4750" fmla="*/ 4628592 w 8115305"/>
              <a:gd name="connsiteY4750" fmla="*/ 10982 h 3192694"/>
              <a:gd name="connsiteX4751" fmla="*/ 3498850 w 8115305"/>
              <a:gd name="connsiteY4751" fmla="*/ 10440 h 3192694"/>
              <a:gd name="connsiteX4752" fmla="*/ 3507542 w 8115305"/>
              <a:gd name="connsiteY4752" fmla="*/ 12069 h 3192694"/>
              <a:gd name="connsiteX4753" fmla="*/ 3495409 w 8115305"/>
              <a:gd name="connsiteY4753" fmla="*/ 13517 h 3192694"/>
              <a:gd name="connsiteX4754" fmla="*/ 3487442 w 8115305"/>
              <a:gd name="connsiteY4754" fmla="*/ 12069 h 3192694"/>
              <a:gd name="connsiteX4755" fmla="*/ 3498850 w 8115305"/>
              <a:gd name="connsiteY4755" fmla="*/ 10440 h 3192694"/>
              <a:gd name="connsiteX4756" fmla="*/ 4535155 w 8115305"/>
              <a:gd name="connsiteY4756" fmla="*/ 9897 h 3192694"/>
              <a:gd name="connsiteX4757" fmla="*/ 4547105 w 8115305"/>
              <a:gd name="connsiteY4757" fmla="*/ 11345 h 3192694"/>
              <a:gd name="connsiteX4758" fmla="*/ 4537689 w 8115305"/>
              <a:gd name="connsiteY4758" fmla="*/ 13157 h 3192694"/>
              <a:gd name="connsiteX4759" fmla="*/ 4525739 w 8115305"/>
              <a:gd name="connsiteY4759" fmla="*/ 11528 h 3192694"/>
              <a:gd name="connsiteX4760" fmla="*/ 4535155 w 8115305"/>
              <a:gd name="connsiteY4760" fmla="*/ 9897 h 3192694"/>
              <a:gd name="connsiteX4761" fmla="*/ 4441541 w 8115305"/>
              <a:gd name="connsiteY4761" fmla="*/ 8268 h 3192694"/>
              <a:gd name="connsiteX4762" fmla="*/ 4454035 w 8115305"/>
              <a:gd name="connsiteY4762" fmla="*/ 10077 h 3192694"/>
              <a:gd name="connsiteX4763" fmla="*/ 4441902 w 8115305"/>
              <a:gd name="connsiteY4763" fmla="*/ 11889 h 3192694"/>
              <a:gd name="connsiteX4764" fmla="*/ 4430133 w 8115305"/>
              <a:gd name="connsiteY4764" fmla="*/ 9897 h 3192694"/>
              <a:gd name="connsiteX4765" fmla="*/ 4441541 w 8115305"/>
              <a:gd name="connsiteY4765" fmla="*/ 8268 h 3192694"/>
              <a:gd name="connsiteX4766" fmla="*/ 4349190 w 8115305"/>
              <a:gd name="connsiteY4766" fmla="*/ 7182 h 3192694"/>
              <a:gd name="connsiteX4767" fmla="*/ 4360960 w 8115305"/>
              <a:gd name="connsiteY4767" fmla="*/ 8992 h 3192694"/>
              <a:gd name="connsiteX4768" fmla="*/ 4349008 w 8115305"/>
              <a:gd name="connsiteY4768" fmla="*/ 10803 h 3192694"/>
              <a:gd name="connsiteX4769" fmla="*/ 4336153 w 8115305"/>
              <a:gd name="connsiteY4769" fmla="*/ 8811 h 3192694"/>
              <a:gd name="connsiteX4770" fmla="*/ 4349190 w 8115305"/>
              <a:gd name="connsiteY4770" fmla="*/ 7182 h 3192694"/>
              <a:gd name="connsiteX4771" fmla="*/ 4251950 w 8115305"/>
              <a:gd name="connsiteY4771" fmla="*/ 5550 h 3192694"/>
              <a:gd name="connsiteX4772" fmla="*/ 4265349 w 8115305"/>
              <a:gd name="connsiteY4772" fmla="*/ 7360 h 3192694"/>
              <a:gd name="connsiteX4773" fmla="*/ 4253943 w 8115305"/>
              <a:gd name="connsiteY4773" fmla="*/ 9352 h 3192694"/>
              <a:gd name="connsiteX4774" fmla="*/ 4239637 w 8115305"/>
              <a:gd name="connsiteY4774" fmla="*/ 7360 h 3192694"/>
              <a:gd name="connsiteX4775" fmla="*/ 4251950 w 8115305"/>
              <a:gd name="connsiteY4775" fmla="*/ 5550 h 3192694"/>
              <a:gd name="connsiteX4776" fmla="*/ 4159421 w 8115305"/>
              <a:gd name="connsiteY4776" fmla="*/ 4645 h 3192694"/>
              <a:gd name="connsiteX4777" fmla="*/ 4171915 w 8115305"/>
              <a:gd name="connsiteY4777" fmla="*/ 6457 h 3192694"/>
              <a:gd name="connsiteX4778" fmla="*/ 4159963 w 8115305"/>
              <a:gd name="connsiteY4778" fmla="*/ 8447 h 3192694"/>
              <a:gd name="connsiteX4779" fmla="*/ 4146564 w 8115305"/>
              <a:gd name="connsiteY4779" fmla="*/ 6637 h 3192694"/>
              <a:gd name="connsiteX4780" fmla="*/ 4159421 w 8115305"/>
              <a:gd name="connsiteY4780" fmla="*/ 4645 h 3192694"/>
              <a:gd name="connsiteX4781" fmla="*/ 4067071 w 8115305"/>
              <a:gd name="connsiteY4781" fmla="*/ 3560 h 3192694"/>
              <a:gd name="connsiteX4782" fmla="*/ 4079203 w 8115305"/>
              <a:gd name="connsiteY4782" fmla="*/ 5550 h 3192694"/>
              <a:gd name="connsiteX4783" fmla="*/ 4065805 w 8115305"/>
              <a:gd name="connsiteY4783" fmla="*/ 7362 h 3192694"/>
              <a:gd name="connsiteX4784" fmla="*/ 4054577 w 8115305"/>
              <a:gd name="connsiteY4784" fmla="*/ 5189 h 3192694"/>
              <a:gd name="connsiteX4785" fmla="*/ 4067071 w 8115305"/>
              <a:gd name="connsiteY4785" fmla="*/ 3560 h 3192694"/>
              <a:gd name="connsiteX4786" fmla="*/ 3974722 w 8115305"/>
              <a:gd name="connsiteY4786" fmla="*/ 2292 h 3192694"/>
              <a:gd name="connsiteX4787" fmla="*/ 3987216 w 8115305"/>
              <a:gd name="connsiteY4787" fmla="*/ 4102 h 3192694"/>
              <a:gd name="connsiteX4788" fmla="*/ 3975627 w 8115305"/>
              <a:gd name="connsiteY4788" fmla="*/ 5734 h 3192694"/>
              <a:gd name="connsiteX4789" fmla="*/ 3963677 w 8115305"/>
              <a:gd name="connsiteY4789" fmla="*/ 4102 h 3192694"/>
              <a:gd name="connsiteX4790" fmla="*/ 3974722 w 8115305"/>
              <a:gd name="connsiteY4790" fmla="*/ 2292 h 3192694"/>
              <a:gd name="connsiteX4791" fmla="*/ 3882915 w 8115305"/>
              <a:gd name="connsiteY4791" fmla="*/ 1385 h 3192694"/>
              <a:gd name="connsiteX4792" fmla="*/ 3893780 w 8115305"/>
              <a:gd name="connsiteY4792" fmla="*/ 3014 h 3192694"/>
              <a:gd name="connsiteX4793" fmla="*/ 3883279 w 8115305"/>
              <a:gd name="connsiteY4793" fmla="*/ 4645 h 3192694"/>
              <a:gd name="connsiteX4794" fmla="*/ 3872595 w 8115305"/>
              <a:gd name="connsiteY4794" fmla="*/ 3014 h 3192694"/>
              <a:gd name="connsiteX4795" fmla="*/ 3882915 w 8115305"/>
              <a:gd name="connsiteY4795" fmla="*/ 1385 h 3192694"/>
              <a:gd name="connsiteX4796" fmla="*/ 3792013 w 8115305"/>
              <a:gd name="connsiteY4796" fmla="*/ 119 h 3192694"/>
              <a:gd name="connsiteX4797" fmla="*/ 3801792 w 8115305"/>
              <a:gd name="connsiteY4797" fmla="*/ 1568 h 3192694"/>
              <a:gd name="connsiteX4798" fmla="*/ 3791108 w 8115305"/>
              <a:gd name="connsiteY4798" fmla="*/ 3016 h 3192694"/>
              <a:gd name="connsiteX4799" fmla="*/ 3782236 w 8115305"/>
              <a:gd name="connsiteY4799" fmla="*/ 1385 h 3192694"/>
              <a:gd name="connsiteX4800" fmla="*/ 3792013 w 8115305"/>
              <a:gd name="connsiteY4800" fmla="*/ 119 h 3192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Lst>
            <a:rect l="l" t="t" r="r" b="b"/>
            <a:pathLst>
              <a:path w="8115305" h="3192694">
                <a:moveTo>
                  <a:pt x="4234736" y="3069959"/>
                </a:moveTo>
                <a:cubicBezTo>
                  <a:pt x="4237818" y="3069761"/>
                  <a:pt x="4240909" y="3069814"/>
                  <a:pt x="4243983" y="3070105"/>
                </a:cubicBezTo>
                <a:cubicBezTo>
                  <a:pt x="4276710" y="3073689"/>
                  <a:pt x="4302218" y="3100108"/>
                  <a:pt x="4304644" y="3132937"/>
                </a:cubicBezTo>
                <a:cubicBezTo>
                  <a:pt x="4304946" y="3165640"/>
                  <a:pt x="4278683" y="3192386"/>
                  <a:pt x="4245983" y="3192694"/>
                </a:cubicBezTo>
                <a:cubicBezTo>
                  <a:pt x="4245557" y="3192694"/>
                  <a:pt x="4245133" y="3192694"/>
                  <a:pt x="4244707" y="3192694"/>
                </a:cubicBezTo>
                <a:cubicBezTo>
                  <a:pt x="4211007" y="3191914"/>
                  <a:pt x="4183034" y="3166419"/>
                  <a:pt x="4179158" y="3132937"/>
                </a:cubicBezTo>
                <a:cubicBezTo>
                  <a:pt x="4177112" y="3100199"/>
                  <a:pt x="4201996" y="3072006"/>
                  <a:pt x="4234736" y="3069959"/>
                </a:cubicBezTo>
                <a:close/>
                <a:moveTo>
                  <a:pt x="3636106" y="3007634"/>
                </a:moveTo>
                <a:cubicBezTo>
                  <a:pt x="3664050" y="3004664"/>
                  <a:pt x="3689114" y="3024890"/>
                  <a:pt x="3692089" y="3052849"/>
                </a:cubicBezTo>
                <a:cubicBezTo>
                  <a:pt x="3692414" y="3055874"/>
                  <a:pt x="3692462" y="3058915"/>
                  <a:pt x="3692239" y="3061957"/>
                </a:cubicBezTo>
                <a:cubicBezTo>
                  <a:pt x="3692241" y="3099549"/>
                  <a:pt x="3661925" y="3130114"/>
                  <a:pt x="3624337" y="3130405"/>
                </a:cubicBezTo>
                <a:cubicBezTo>
                  <a:pt x="3595397" y="3134987"/>
                  <a:pt x="3568215" y="3115248"/>
                  <a:pt x="3563624" y="3086312"/>
                </a:cubicBezTo>
                <a:cubicBezTo>
                  <a:pt x="3562734" y="3080700"/>
                  <a:pt x="3562751" y="3074995"/>
                  <a:pt x="3563675" y="3069381"/>
                </a:cubicBezTo>
                <a:cubicBezTo>
                  <a:pt x="3567035" y="3032532"/>
                  <a:pt x="3599197" y="3005117"/>
                  <a:pt x="3636106" y="3007634"/>
                </a:cubicBezTo>
                <a:close/>
                <a:moveTo>
                  <a:pt x="3062089" y="2969970"/>
                </a:moveTo>
                <a:cubicBezTo>
                  <a:pt x="3086535" y="2967200"/>
                  <a:pt x="3108593" y="2984783"/>
                  <a:pt x="3111357" y="3009227"/>
                </a:cubicBezTo>
                <a:cubicBezTo>
                  <a:pt x="3111870" y="3013773"/>
                  <a:pt x="3111682" y="3018354"/>
                  <a:pt x="3110798" y="3022844"/>
                </a:cubicBezTo>
                <a:cubicBezTo>
                  <a:pt x="3101979" y="3056343"/>
                  <a:pt x="3074210" y="3081496"/>
                  <a:pt x="3039999" y="3086947"/>
                </a:cubicBezTo>
                <a:cubicBezTo>
                  <a:pt x="3015313" y="3092017"/>
                  <a:pt x="2991187" y="3076135"/>
                  <a:pt x="2986109" y="3051437"/>
                </a:cubicBezTo>
                <a:cubicBezTo>
                  <a:pt x="2984459" y="3043433"/>
                  <a:pt x="2984997" y="3035104"/>
                  <a:pt x="2987666" y="3027371"/>
                </a:cubicBezTo>
                <a:cubicBezTo>
                  <a:pt x="2998983" y="2995229"/>
                  <a:pt x="3028132" y="2972759"/>
                  <a:pt x="3062089" y="2969970"/>
                </a:cubicBezTo>
                <a:close/>
                <a:moveTo>
                  <a:pt x="2514513" y="2932123"/>
                </a:moveTo>
                <a:cubicBezTo>
                  <a:pt x="2543302" y="2935925"/>
                  <a:pt x="2555616" y="2963992"/>
                  <a:pt x="2540768" y="2992965"/>
                </a:cubicBezTo>
                <a:cubicBezTo>
                  <a:pt x="2523221" y="3024454"/>
                  <a:pt x="2490591" y="3044608"/>
                  <a:pt x="2454575" y="3046203"/>
                </a:cubicBezTo>
                <a:cubicBezTo>
                  <a:pt x="2418360" y="3044752"/>
                  <a:pt x="2405866" y="3011436"/>
                  <a:pt x="2427052" y="2978659"/>
                </a:cubicBezTo>
                <a:cubicBezTo>
                  <a:pt x="2446625" y="2949533"/>
                  <a:pt x="2479419" y="2932079"/>
                  <a:pt x="2514513" y="2932123"/>
                </a:cubicBezTo>
                <a:close/>
                <a:moveTo>
                  <a:pt x="6417275" y="2735474"/>
                </a:moveTo>
                <a:cubicBezTo>
                  <a:pt x="6456043" y="2736080"/>
                  <a:pt x="6492350" y="2754600"/>
                  <a:pt x="6515600" y="2785632"/>
                </a:cubicBezTo>
                <a:cubicBezTo>
                  <a:pt x="6539683" y="2817501"/>
                  <a:pt x="6530811" y="2839955"/>
                  <a:pt x="6494052" y="2839955"/>
                </a:cubicBezTo>
                <a:cubicBezTo>
                  <a:pt x="6454342" y="2837402"/>
                  <a:pt x="6418132" y="2816347"/>
                  <a:pt x="6396270" y="2783098"/>
                </a:cubicBezTo>
                <a:cubicBezTo>
                  <a:pt x="6378162" y="2753582"/>
                  <a:pt x="6385588" y="2737284"/>
                  <a:pt x="6417275" y="2735474"/>
                </a:cubicBezTo>
                <a:close/>
                <a:moveTo>
                  <a:pt x="5858834" y="2681512"/>
                </a:moveTo>
                <a:cubicBezTo>
                  <a:pt x="5894879" y="2683626"/>
                  <a:pt x="5927520" y="2703507"/>
                  <a:pt x="5945932" y="2734569"/>
                </a:cubicBezTo>
                <a:cubicBezTo>
                  <a:pt x="5966576" y="2768973"/>
                  <a:pt x="5952632" y="2792514"/>
                  <a:pt x="5911889" y="2790702"/>
                </a:cubicBezTo>
                <a:cubicBezTo>
                  <a:pt x="5875067" y="2788791"/>
                  <a:pt x="5841728" y="2768340"/>
                  <a:pt x="5823343" y="2736379"/>
                </a:cubicBezTo>
                <a:cubicBezTo>
                  <a:pt x="5804511" y="2702156"/>
                  <a:pt x="5818997" y="2680246"/>
                  <a:pt x="5858834" y="2681512"/>
                </a:cubicBezTo>
                <a:close/>
                <a:moveTo>
                  <a:pt x="5293689" y="2641494"/>
                </a:moveTo>
                <a:cubicBezTo>
                  <a:pt x="5329180" y="2642038"/>
                  <a:pt x="5378433" y="2674995"/>
                  <a:pt x="5388030" y="2704872"/>
                </a:cubicBezTo>
                <a:cubicBezTo>
                  <a:pt x="5394691" y="2730523"/>
                  <a:pt x="5379294" y="2756716"/>
                  <a:pt x="5353643" y="2763376"/>
                </a:cubicBezTo>
                <a:cubicBezTo>
                  <a:pt x="5347134" y="2765066"/>
                  <a:pt x="5340341" y="2765370"/>
                  <a:pt x="5333707" y="2764266"/>
                </a:cubicBezTo>
                <a:cubicBezTo>
                  <a:pt x="5295862" y="2761005"/>
                  <a:pt x="5248782" y="2724790"/>
                  <a:pt x="5243168" y="2694551"/>
                </a:cubicBezTo>
                <a:cubicBezTo>
                  <a:pt x="5240109" y="2668429"/>
                  <a:pt x="5258804" y="2644770"/>
                  <a:pt x="5284927" y="2641709"/>
                </a:cubicBezTo>
                <a:cubicBezTo>
                  <a:pt x="5287836" y="2641369"/>
                  <a:pt x="5290769" y="2641296"/>
                  <a:pt x="5293689" y="2641494"/>
                </a:cubicBezTo>
                <a:close/>
                <a:moveTo>
                  <a:pt x="4759512" y="2591153"/>
                </a:moveTo>
                <a:cubicBezTo>
                  <a:pt x="4798625" y="2589705"/>
                  <a:pt x="4841721" y="2619945"/>
                  <a:pt x="4849327" y="2654892"/>
                </a:cubicBezTo>
                <a:cubicBezTo>
                  <a:pt x="4856389" y="2687306"/>
                  <a:pt x="4831219" y="2716098"/>
                  <a:pt x="4792650" y="2717366"/>
                </a:cubicBezTo>
                <a:cubicBezTo>
                  <a:pt x="4750820" y="2718632"/>
                  <a:pt x="4707362" y="2686945"/>
                  <a:pt x="4702111" y="2651271"/>
                </a:cubicBezTo>
                <a:cubicBezTo>
                  <a:pt x="4696677" y="2619401"/>
                  <a:pt x="4722753" y="2592241"/>
                  <a:pt x="4759512" y="2591153"/>
                </a:cubicBezTo>
                <a:close/>
                <a:moveTo>
                  <a:pt x="4245432" y="2559828"/>
                </a:moveTo>
                <a:cubicBezTo>
                  <a:pt x="4287081" y="2559104"/>
                  <a:pt x="4322028" y="2586266"/>
                  <a:pt x="4324925" y="2621938"/>
                </a:cubicBezTo>
                <a:cubicBezTo>
                  <a:pt x="4327823" y="2658153"/>
                  <a:pt x="4295409" y="2686945"/>
                  <a:pt x="4252494" y="2685496"/>
                </a:cubicBezTo>
                <a:cubicBezTo>
                  <a:pt x="4215868" y="2686713"/>
                  <a:pt x="4183884" y="2660895"/>
                  <a:pt x="4177346" y="2624835"/>
                </a:cubicBezTo>
                <a:cubicBezTo>
                  <a:pt x="4173544" y="2588620"/>
                  <a:pt x="4203785" y="2560552"/>
                  <a:pt x="4245432" y="2559828"/>
                </a:cubicBezTo>
                <a:close/>
                <a:moveTo>
                  <a:pt x="3742036" y="2514196"/>
                </a:moveTo>
                <a:cubicBezTo>
                  <a:pt x="3784590" y="2513472"/>
                  <a:pt x="3814468" y="2538279"/>
                  <a:pt x="3812295" y="2573589"/>
                </a:cubicBezTo>
                <a:cubicBezTo>
                  <a:pt x="3810122" y="2608900"/>
                  <a:pt x="3776440" y="2637691"/>
                  <a:pt x="3733525" y="2638416"/>
                </a:cubicBezTo>
                <a:cubicBezTo>
                  <a:pt x="3689523" y="2638416"/>
                  <a:pt x="3659826" y="2612702"/>
                  <a:pt x="3663267" y="2576486"/>
                </a:cubicBezTo>
                <a:cubicBezTo>
                  <a:pt x="3666708" y="2540271"/>
                  <a:pt x="3699483" y="2514920"/>
                  <a:pt x="3742036" y="2514196"/>
                </a:cubicBezTo>
                <a:close/>
                <a:moveTo>
                  <a:pt x="3249687" y="2485950"/>
                </a:moveTo>
                <a:cubicBezTo>
                  <a:pt x="3291697" y="2485950"/>
                  <a:pt x="3317048" y="2509670"/>
                  <a:pt x="3309805" y="2544256"/>
                </a:cubicBezTo>
                <a:cubicBezTo>
                  <a:pt x="3298237" y="2582998"/>
                  <a:pt x="3262031" y="2609093"/>
                  <a:pt x="3221619" y="2607815"/>
                </a:cubicBezTo>
                <a:cubicBezTo>
                  <a:pt x="3177800" y="2607815"/>
                  <a:pt x="3152629" y="2582645"/>
                  <a:pt x="3161865" y="2547154"/>
                </a:cubicBezTo>
                <a:cubicBezTo>
                  <a:pt x="3174651" y="2509779"/>
                  <a:pt x="3210196" y="2485007"/>
                  <a:pt x="3249687" y="2485950"/>
                </a:cubicBezTo>
                <a:close/>
                <a:moveTo>
                  <a:pt x="2772383" y="2443758"/>
                </a:moveTo>
                <a:cubicBezTo>
                  <a:pt x="2812581" y="2443758"/>
                  <a:pt x="2834131" y="2468745"/>
                  <a:pt x="2820550" y="2501702"/>
                </a:cubicBezTo>
                <a:cubicBezTo>
                  <a:pt x="2801380" y="2538570"/>
                  <a:pt x="2762858" y="2561274"/>
                  <a:pt x="2721318" y="2560191"/>
                </a:cubicBezTo>
                <a:cubicBezTo>
                  <a:pt x="2683835" y="2558742"/>
                  <a:pt x="2665003" y="2534477"/>
                  <a:pt x="2676955" y="2503695"/>
                </a:cubicBezTo>
                <a:cubicBezTo>
                  <a:pt x="2695097" y="2467491"/>
                  <a:pt x="2731894" y="2444389"/>
                  <a:pt x="2772383" y="2443758"/>
                </a:cubicBezTo>
                <a:close/>
                <a:moveTo>
                  <a:pt x="2285460" y="2416958"/>
                </a:moveTo>
                <a:cubicBezTo>
                  <a:pt x="2319863" y="2417863"/>
                  <a:pt x="2336341" y="2441765"/>
                  <a:pt x="2321674" y="2470196"/>
                </a:cubicBezTo>
                <a:cubicBezTo>
                  <a:pt x="2297952" y="2506012"/>
                  <a:pt x="2258315" y="2528089"/>
                  <a:pt x="2215381" y="2529407"/>
                </a:cubicBezTo>
                <a:cubicBezTo>
                  <a:pt x="2179528" y="2528502"/>
                  <a:pt x="2163773" y="2502970"/>
                  <a:pt x="2180251" y="2473998"/>
                </a:cubicBezTo>
                <a:cubicBezTo>
                  <a:pt x="2204388" y="2439489"/>
                  <a:pt x="2243373" y="2418357"/>
                  <a:pt x="2285460" y="2416958"/>
                </a:cubicBezTo>
                <a:close/>
                <a:moveTo>
                  <a:pt x="1830592" y="2376760"/>
                </a:moveTo>
                <a:cubicBezTo>
                  <a:pt x="1863367" y="2378028"/>
                  <a:pt x="1876223" y="2402835"/>
                  <a:pt x="1857029" y="2429454"/>
                </a:cubicBezTo>
                <a:cubicBezTo>
                  <a:pt x="1830048" y="2460350"/>
                  <a:pt x="1792294" y="2479781"/>
                  <a:pt x="1751460" y="2483777"/>
                </a:cubicBezTo>
                <a:cubicBezTo>
                  <a:pt x="1712347" y="2485045"/>
                  <a:pt x="1699310" y="2456253"/>
                  <a:pt x="1724660" y="2426376"/>
                </a:cubicBezTo>
                <a:cubicBezTo>
                  <a:pt x="1752619" y="2397297"/>
                  <a:pt x="1790356" y="2379619"/>
                  <a:pt x="1830592" y="2376760"/>
                </a:cubicBezTo>
                <a:close/>
                <a:moveTo>
                  <a:pt x="7166577" y="2374043"/>
                </a:moveTo>
                <a:cubicBezTo>
                  <a:pt x="7203498" y="2376370"/>
                  <a:pt x="7238392" y="2391702"/>
                  <a:pt x="7265083" y="2417321"/>
                </a:cubicBezTo>
                <a:cubicBezTo>
                  <a:pt x="7292605" y="2443396"/>
                  <a:pt x="7288623" y="2460055"/>
                  <a:pt x="7254580" y="2459511"/>
                </a:cubicBezTo>
                <a:cubicBezTo>
                  <a:pt x="7217079" y="2457207"/>
                  <a:pt x="7181697" y="2441381"/>
                  <a:pt x="7154988" y="2414967"/>
                </a:cubicBezTo>
                <a:cubicBezTo>
                  <a:pt x="7128913" y="2389434"/>
                  <a:pt x="7133620" y="2373499"/>
                  <a:pt x="7166577" y="2374043"/>
                </a:cubicBezTo>
                <a:close/>
                <a:moveTo>
                  <a:pt x="1372644" y="2354307"/>
                </a:moveTo>
                <a:cubicBezTo>
                  <a:pt x="1401433" y="2354307"/>
                  <a:pt x="1410850" y="2377848"/>
                  <a:pt x="1390751" y="2400843"/>
                </a:cubicBezTo>
                <a:cubicBezTo>
                  <a:pt x="1360547" y="2430806"/>
                  <a:pt x="1320566" y="2448872"/>
                  <a:pt x="1278120" y="2451726"/>
                </a:cubicBezTo>
                <a:cubicBezTo>
                  <a:pt x="1249691" y="2449555"/>
                  <a:pt x="1245164" y="2423480"/>
                  <a:pt x="1268342" y="2400119"/>
                </a:cubicBezTo>
                <a:cubicBezTo>
                  <a:pt x="1297441" y="2374293"/>
                  <a:pt x="1333928" y="2358267"/>
                  <a:pt x="1372644" y="2354307"/>
                </a:cubicBezTo>
                <a:close/>
                <a:moveTo>
                  <a:pt x="6638192" y="2339640"/>
                </a:moveTo>
                <a:cubicBezTo>
                  <a:pt x="6679314" y="2343607"/>
                  <a:pt x="6717993" y="2360976"/>
                  <a:pt x="6748287" y="2389074"/>
                </a:cubicBezTo>
                <a:cubicBezTo>
                  <a:pt x="6771464" y="2414244"/>
                  <a:pt x="6760961" y="2441224"/>
                  <a:pt x="6728006" y="2440138"/>
                </a:cubicBezTo>
                <a:cubicBezTo>
                  <a:pt x="6686232" y="2434768"/>
                  <a:pt x="6647444" y="2415656"/>
                  <a:pt x="6617730" y="2385815"/>
                </a:cubicBezTo>
                <a:cubicBezTo>
                  <a:pt x="6600708" y="2363723"/>
                  <a:pt x="6611212" y="2340545"/>
                  <a:pt x="6638192" y="2339640"/>
                </a:cubicBezTo>
                <a:close/>
                <a:moveTo>
                  <a:pt x="938235" y="2321713"/>
                </a:moveTo>
                <a:cubicBezTo>
                  <a:pt x="967025" y="2323342"/>
                  <a:pt x="967932" y="2340545"/>
                  <a:pt x="939684" y="2365535"/>
                </a:cubicBezTo>
                <a:cubicBezTo>
                  <a:pt x="912485" y="2389817"/>
                  <a:pt x="877445" y="2403505"/>
                  <a:pt x="840995" y="2404104"/>
                </a:cubicBezTo>
                <a:cubicBezTo>
                  <a:pt x="810936" y="2402474"/>
                  <a:pt x="810936" y="2384547"/>
                  <a:pt x="840995" y="2359377"/>
                </a:cubicBezTo>
                <a:cubicBezTo>
                  <a:pt x="867941" y="2335729"/>
                  <a:pt x="902381" y="2322386"/>
                  <a:pt x="938235" y="2321713"/>
                </a:cubicBezTo>
                <a:close/>
                <a:moveTo>
                  <a:pt x="6137149" y="2295999"/>
                </a:moveTo>
                <a:cubicBezTo>
                  <a:pt x="6178825" y="2297373"/>
                  <a:pt x="6217890" y="2316643"/>
                  <a:pt x="6244347" y="2348873"/>
                </a:cubicBezTo>
                <a:cubicBezTo>
                  <a:pt x="6268067" y="2380019"/>
                  <a:pt x="6256297" y="2403197"/>
                  <a:pt x="6216099" y="2403197"/>
                </a:cubicBezTo>
                <a:cubicBezTo>
                  <a:pt x="6173637" y="2402028"/>
                  <a:pt x="6133864" y="2382140"/>
                  <a:pt x="6107453" y="2348873"/>
                </a:cubicBezTo>
                <a:cubicBezTo>
                  <a:pt x="6085541" y="2318452"/>
                  <a:pt x="6098217" y="2296179"/>
                  <a:pt x="6137149" y="2295999"/>
                </a:cubicBezTo>
                <a:close/>
                <a:moveTo>
                  <a:pt x="5654577" y="2269199"/>
                </a:moveTo>
                <a:cubicBezTo>
                  <a:pt x="5696528" y="2267522"/>
                  <a:pt x="5736274" y="2288014"/>
                  <a:pt x="5759241" y="2323161"/>
                </a:cubicBezTo>
                <a:cubicBezTo>
                  <a:pt x="5779883" y="2357747"/>
                  <a:pt x="5763767" y="2380018"/>
                  <a:pt x="5717774" y="2379294"/>
                </a:cubicBezTo>
                <a:cubicBezTo>
                  <a:pt x="5675114" y="2379978"/>
                  <a:pt x="5635475" y="2357348"/>
                  <a:pt x="5614379" y="2320264"/>
                </a:cubicBezTo>
                <a:cubicBezTo>
                  <a:pt x="5599349" y="2289299"/>
                  <a:pt x="5614379" y="2270106"/>
                  <a:pt x="5654577" y="2269199"/>
                </a:cubicBezTo>
                <a:close/>
                <a:moveTo>
                  <a:pt x="5185950" y="2238598"/>
                </a:moveTo>
                <a:cubicBezTo>
                  <a:pt x="5225243" y="2239503"/>
                  <a:pt x="5277394" y="2269199"/>
                  <a:pt x="5289163" y="2299984"/>
                </a:cubicBezTo>
                <a:cubicBezTo>
                  <a:pt x="5301476" y="2330948"/>
                  <a:pt x="5272867" y="2361731"/>
                  <a:pt x="5231762" y="2360645"/>
                </a:cubicBezTo>
                <a:cubicBezTo>
                  <a:pt x="5190657" y="2359558"/>
                  <a:pt x="5138145" y="2327327"/>
                  <a:pt x="5127642" y="2296723"/>
                </a:cubicBezTo>
                <a:cubicBezTo>
                  <a:pt x="5117140" y="2266122"/>
                  <a:pt x="5146654" y="2237693"/>
                  <a:pt x="5185950" y="2238598"/>
                </a:cubicBezTo>
                <a:close/>
                <a:moveTo>
                  <a:pt x="4724020" y="2200570"/>
                </a:moveTo>
                <a:cubicBezTo>
                  <a:pt x="4767479" y="2202382"/>
                  <a:pt x="4806050" y="2228457"/>
                  <a:pt x="4814559" y="2259059"/>
                </a:cubicBezTo>
                <a:cubicBezTo>
                  <a:pt x="4825607" y="2292921"/>
                  <a:pt x="4795185" y="2322978"/>
                  <a:pt x="4749554" y="2322798"/>
                </a:cubicBezTo>
                <a:cubicBezTo>
                  <a:pt x="4703740" y="2322798"/>
                  <a:pt x="4659015" y="2292377"/>
                  <a:pt x="4652857" y="2258515"/>
                </a:cubicBezTo>
                <a:cubicBezTo>
                  <a:pt x="4646702" y="2224653"/>
                  <a:pt x="4680562" y="2198760"/>
                  <a:pt x="4724020" y="2200570"/>
                </a:cubicBezTo>
                <a:close/>
                <a:moveTo>
                  <a:pt x="4268610" y="2176668"/>
                </a:moveTo>
                <a:cubicBezTo>
                  <a:pt x="4313154" y="2176668"/>
                  <a:pt x="4351181" y="2202382"/>
                  <a:pt x="4355164" y="2235880"/>
                </a:cubicBezTo>
                <a:cubicBezTo>
                  <a:pt x="4359148" y="2269379"/>
                  <a:pt x="4325467" y="2297808"/>
                  <a:pt x="4279111" y="2297808"/>
                </a:cubicBezTo>
                <a:cubicBezTo>
                  <a:pt x="4232755" y="2297808"/>
                  <a:pt x="4194367" y="2270284"/>
                  <a:pt x="4192377" y="2236061"/>
                </a:cubicBezTo>
                <a:cubicBezTo>
                  <a:pt x="4190384" y="2201838"/>
                  <a:pt x="4224246" y="2176668"/>
                  <a:pt x="4268610" y="2176668"/>
                </a:cubicBezTo>
                <a:close/>
                <a:moveTo>
                  <a:pt x="3815916" y="2141540"/>
                </a:moveTo>
                <a:cubicBezTo>
                  <a:pt x="3861186" y="2142989"/>
                  <a:pt x="3890883" y="2168701"/>
                  <a:pt x="3887079" y="2202926"/>
                </a:cubicBezTo>
                <a:cubicBezTo>
                  <a:pt x="3883277" y="2237693"/>
                  <a:pt x="3847061" y="2261956"/>
                  <a:pt x="3798896" y="2261232"/>
                </a:cubicBezTo>
                <a:cubicBezTo>
                  <a:pt x="3748011" y="2261232"/>
                  <a:pt x="3717048" y="2231716"/>
                  <a:pt x="3725377" y="2194415"/>
                </a:cubicBezTo>
                <a:cubicBezTo>
                  <a:pt x="3732981" y="2161277"/>
                  <a:pt x="3770647" y="2140092"/>
                  <a:pt x="3815916" y="2141540"/>
                </a:cubicBezTo>
                <a:close/>
                <a:moveTo>
                  <a:pt x="3375717" y="2118906"/>
                </a:moveTo>
                <a:cubicBezTo>
                  <a:pt x="3421529" y="2118906"/>
                  <a:pt x="3449597" y="2140816"/>
                  <a:pt x="3443983" y="2173229"/>
                </a:cubicBezTo>
                <a:cubicBezTo>
                  <a:pt x="3437827" y="2209444"/>
                  <a:pt x="3395998" y="2236968"/>
                  <a:pt x="3345477" y="2235882"/>
                </a:cubicBezTo>
                <a:cubicBezTo>
                  <a:pt x="3298216" y="2235882"/>
                  <a:pt x="3273046" y="2209988"/>
                  <a:pt x="3282281" y="2175402"/>
                </a:cubicBezTo>
                <a:cubicBezTo>
                  <a:pt x="3291517" y="2140816"/>
                  <a:pt x="3330086" y="2118906"/>
                  <a:pt x="3375717" y="2118906"/>
                </a:cubicBezTo>
                <a:close/>
                <a:moveTo>
                  <a:pt x="7761054" y="2097357"/>
                </a:moveTo>
                <a:cubicBezTo>
                  <a:pt x="7795296" y="2098252"/>
                  <a:pt x="7828523" y="2109141"/>
                  <a:pt x="7856663" y="2128683"/>
                </a:cubicBezTo>
                <a:cubicBezTo>
                  <a:pt x="7887808" y="2149326"/>
                  <a:pt x="7890344" y="2164898"/>
                  <a:pt x="7862277" y="2164898"/>
                </a:cubicBezTo>
                <a:cubicBezTo>
                  <a:pt x="7827293" y="2163092"/>
                  <a:pt x="7793612" y="2151068"/>
                  <a:pt x="7765400" y="2130314"/>
                </a:cubicBezTo>
                <a:cubicBezTo>
                  <a:pt x="7739144" y="2110938"/>
                  <a:pt x="7738239" y="2099893"/>
                  <a:pt x="7761054" y="2097357"/>
                </a:cubicBezTo>
                <a:close/>
                <a:moveTo>
                  <a:pt x="2955435" y="2086854"/>
                </a:moveTo>
                <a:cubicBezTo>
                  <a:pt x="2997988" y="2086854"/>
                  <a:pt x="3022795" y="2112385"/>
                  <a:pt x="3009938" y="2143531"/>
                </a:cubicBezTo>
                <a:cubicBezTo>
                  <a:pt x="2996901" y="2175400"/>
                  <a:pt x="2950908" y="2200934"/>
                  <a:pt x="2906543" y="2200209"/>
                </a:cubicBezTo>
                <a:cubicBezTo>
                  <a:pt x="2862200" y="2199485"/>
                  <a:pt x="2838840" y="2173227"/>
                  <a:pt x="2852964" y="2141177"/>
                </a:cubicBezTo>
                <a:cubicBezTo>
                  <a:pt x="2867087" y="2109127"/>
                  <a:pt x="2912881" y="2086854"/>
                  <a:pt x="2955435" y="2086854"/>
                </a:cubicBezTo>
                <a:close/>
                <a:moveTo>
                  <a:pt x="7293329" y="2068385"/>
                </a:moveTo>
                <a:cubicBezTo>
                  <a:pt x="7332786" y="2071480"/>
                  <a:pt x="7370741" y="2084839"/>
                  <a:pt x="7403424" y="2107136"/>
                </a:cubicBezTo>
                <a:cubicBezTo>
                  <a:pt x="7430586" y="2127597"/>
                  <a:pt x="7428957" y="2150412"/>
                  <a:pt x="7399983" y="2150595"/>
                </a:cubicBezTo>
                <a:cubicBezTo>
                  <a:pt x="7362682" y="2146661"/>
                  <a:pt x="7326866" y="2133873"/>
                  <a:pt x="7295502" y="2113292"/>
                </a:cubicBezTo>
                <a:cubicBezTo>
                  <a:pt x="7267617" y="2093192"/>
                  <a:pt x="7266710" y="2070197"/>
                  <a:pt x="7293329" y="2068385"/>
                </a:cubicBezTo>
                <a:close/>
                <a:moveTo>
                  <a:pt x="2535537" y="2065125"/>
                </a:moveTo>
                <a:cubicBezTo>
                  <a:pt x="2577540" y="2065849"/>
                  <a:pt x="2599454" y="2091200"/>
                  <a:pt x="2581348" y="2121260"/>
                </a:cubicBezTo>
                <a:cubicBezTo>
                  <a:pt x="2563238" y="2151862"/>
                  <a:pt x="2510908" y="2177756"/>
                  <a:pt x="2468898" y="2175583"/>
                </a:cubicBezTo>
                <a:cubicBezTo>
                  <a:pt x="2426890" y="2173410"/>
                  <a:pt x="2408780" y="2145162"/>
                  <a:pt x="2430146" y="2115283"/>
                </a:cubicBezTo>
                <a:cubicBezTo>
                  <a:pt x="2456605" y="2084415"/>
                  <a:pt x="2494903" y="2066193"/>
                  <a:pt x="2535537" y="2065125"/>
                </a:cubicBezTo>
                <a:close/>
                <a:moveTo>
                  <a:pt x="2132635" y="2034704"/>
                </a:moveTo>
                <a:cubicBezTo>
                  <a:pt x="2168853" y="2034704"/>
                  <a:pt x="2186958" y="2058969"/>
                  <a:pt x="2170120" y="2084862"/>
                </a:cubicBezTo>
                <a:cubicBezTo>
                  <a:pt x="2153279" y="2110756"/>
                  <a:pt x="2093340" y="2141540"/>
                  <a:pt x="2052781" y="2141177"/>
                </a:cubicBezTo>
                <a:cubicBezTo>
                  <a:pt x="2015477" y="2141177"/>
                  <a:pt x="1998456" y="2115282"/>
                  <a:pt x="2016563" y="2089027"/>
                </a:cubicBezTo>
                <a:cubicBezTo>
                  <a:pt x="2034672" y="2062771"/>
                  <a:pt x="2093704" y="2034704"/>
                  <a:pt x="2132635" y="2034704"/>
                </a:cubicBezTo>
                <a:close/>
                <a:moveTo>
                  <a:pt x="6833392" y="2031986"/>
                </a:moveTo>
                <a:cubicBezTo>
                  <a:pt x="6873537" y="2033773"/>
                  <a:pt x="6911890" y="2049237"/>
                  <a:pt x="6942039" y="2075808"/>
                </a:cubicBezTo>
                <a:cubicBezTo>
                  <a:pt x="6974089" y="2104600"/>
                  <a:pt x="6967390" y="2123069"/>
                  <a:pt x="6923931" y="2121801"/>
                </a:cubicBezTo>
                <a:cubicBezTo>
                  <a:pt x="6883550" y="2119790"/>
                  <a:pt x="6845145" y="2103783"/>
                  <a:pt x="6815285" y="2076532"/>
                </a:cubicBezTo>
                <a:cubicBezTo>
                  <a:pt x="6785227" y="2048284"/>
                  <a:pt x="6793011" y="2030901"/>
                  <a:pt x="6833392" y="2031986"/>
                </a:cubicBezTo>
                <a:close/>
                <a:moveTo>
                  <a:pt x="1711085" y="2017320"/>
                </a:moveTo>
                <a:cubicBezTo>
                  <a:pt x="1745311" y="2017864"/>
                  <a:pt x="1758165" y="2040317"/>
                  <a:pt x="1737524" y="2064581"/>
                </a:cubicBezTo>
                <a:cubicBezTo>
                  <a:pt x="1707084" y="2093785"/>
                  <a:pt x="1667483" y="2111570"/>
                  <a:pt x="1625435" y="2114921"/>
                </a:cubicBezTo>
                <a:cubicBezTo>
                  <a:pt x="1589221" y="2116189"/>
                  <a:pt x="1573830" y="2093916"/>
                  <a:pt x="1594293" y="2068746"/>
                </a:cubicBezTo>
                <a:cubicBezTo>
                  <a:pt x="1625817" y="2038178"/>
                  <a:pt x="1667247" y="2019932"/>
                  <a:pt x="1711085" y="2017320"/>
                </a:cubicBezTo>
                <a:close/>
                <a:moveTo>
                  <a:pt x="6383959" y="2006094"/>
                </a:moveTo>
                <a:cubicBezTo>
                  <a:pt x="6427525" y="2008681"/>
                  <a:pt x="6468992" y="2025690"/>
                  <a:pt x="6501838" y="2054442"/>
                </a:cubicBezTo>
                <a:cubicBezTo>
                  <a:pt x="6524474" y="2078164"/>
                  <a:pt x="6515783" y="2102791"/>
                  <a:pt x="6483731" y="2105325"/>
                </a:cubicBezTo>
                <a:cubicBezTo>
                  <a:pt x="6439204" y="2103433"/>
                  <a:pt x="6396566" y="2086738"/>
                  <a:pt x="6362590" y="2057883"/>
                </a:cubicBezTo>
                <a:cubicBezTo>
                  <a:pt x="6337240" y="2033074"/>
                  <a:pt x="6348648" y="2007181"/>
                  <a:pt x="6383959" y="2006094"/>
                </a:cubicBezTo>
                <a:close/>
                <a:moveTo>
                  <a:pt x="1317960" y="1992152"/>
                </a:moveTo>
                <a:cubicBezTo>
                  <a:pt x="1353090" y="1992152"/>
                  <a:pt x="1360696" y="2010260"/>
                  <a:pt x="1336069" y="2033801"/>
                </a:cubicBezTo>
                <a:cubicBezTo>
                  <a:pt x="1306209" y="2060199"/>
                  <a:pt x="1268146" y="2075486"/>
                  <a:pt x="1228328" y="2077077"/>
                </a:cubicBezTo>
                <a:cubicBezTo>
                  <a:pt x="1192111" y="2077077"/>
                  <a:pt x="1185412" y="2058969"/>
                  <a:pt x="1212031" y="2034162"/>
                </a:cubicBezTo>
                <a:cubicBezTo>
                  <a:pt x="1241636" y="2008678"/>
                  <a:pt x="1278938" y="1993884"/>
                  <a:pt x="1317960" y="1992152"/>
                </a:cubicBezTo>
                <a:close/>
                <a:moveTo>
                  <a:pt x="925203" y="1974044"/>
                </a:moveTo>
                <a:cubicBezTo>
                  <a:pt x="953994" y="1974044"/>
                  <a:pt x="959609" y="1992152"/>
                  <a:pt x="936792" y="2011708"/>
                </a:cubicBezTo>
                <a:cubicBezTo>
                  <a:pt x="904489" y="2036468"/>
                  <a:pt x="865520" y="2050973"/>
                  <a:pt x="824886" y="2053357"/>
                </a:cubicBezTo>
                <a:cubicBezTo>
                  <a:pt x="796999" y="2051908"/>
                  <a:pt x="795733" y="2031989"/>
                  <a:pt x="821808" y="2011889"/>
                </a:cubicBezTo>
                <a:cubicBezTo>
                  <a:pt x="852338" y="1990389"/>
                  <a:pt x="888010" y="1977335"/>
                  <a:pt x="925203" y="1974044"/>
                </a:cubicBezTo>
                <a:close/>
                <a:moveTo>
                  <a:pt x="5943035" y="1972776"/>
                </a:moveTo>
                <a:cubicBezTo>
                  <a:pt x="5986124" y="1973460"/>
                  <a:pt x="6027070" y="1991709"/>
                  <a:pt x="6056388" y="2023297"/>
                </a:cubicBezTo>
                <a:cubicBezTo>
                  <a:pt x="6079566" y="2052630"/>
                  <a:pt x="6064175" y="2076171"/>
                  <a:pt x="6021802" y="2076352"/>
                </a:cubicBezTo>
                <a:cubicBezTo>
                  <a:pt x="5977767" y="2075755"/>
                  <a:pt x="5936022" y="2056624"/>
                  <a:pt x="5906819" y="2023658"/>
                </a:cubicBezTo>
                <a:cubicBezTo>
                  <a:pt x="5885995" y="1995049"/>
                  <a:pt x="5902473" y="1972776"/>
                  <a:pt x="5943035" y="1972776"/>
                </a:cubicBezTo>
                <a:close/>
                <a:moveTo>
                  <a:pt x="5524383" y="1950322"/>
                </a:moveTo>
                <a:cubicBezTo>
                  <a:pt x="5571283" y="1952314"/>
                  <a:pt x="5614198" y="1975673"/>
                  <a:pt x="5630676" y="2007181"/>
                </a:cubicBezTo>
                <a:cubicBezTo>
                  <a:pt x="5647155" y="2038870"/>
                  <a:pt x="5624338" y="2060056"/>
                  <a:pt x="5575265" y="2057883"/>
                </a:cubicBezTo>
                <a:cubicBezTo>
                  <a:pt x="5526195" y="2055710"/>
                  <a:pt x="5483097" y="2030903"/>
                  <a:pt x="5468250" y="1998670"/>
                </a:cubicBezTo>
                <a:cubicBezTo>
                  <a:pt x="5453400" y="1966439"/>
                  <a:pt x="5477483" y="1948332"/>
                  <a:pt x="5524383" y="1950322"/>
                </a:cubicBezTo>
                <a:close/>
                <a:moveTo>
                  <a:pt x="546202" y="1950322"/>
                </a:moveTo>
                <a:cubicBezTo>
                  <a:pt x="575355" y="1950322"/>
                  <a:pt x="574994" y="1964989"/>
                  <a:pt x="545115" y="1985089"/>
                </a:cubicBezTo>
                <a:cubicBezTo>
                  <a:pt x="518515" y="2003489"/>
                  <a:pt x="487261" y="2014033"/>
                  <a:pt x="454939" y="2015510"/>
                </a:cubicBezTo>
                <a:cubicBezTo>
                  <a:pt x="425062" y="2015510"/>
                  <a:pt x="426328" y="2000480"/>
                  <a:pt x="457473" y="1979294"/>
                </a:cubicBezTo>
                <a:cubicBezTo>
                  <a:pt x="483893" y="1961804"/>
                  <a:pt x="514549" y="1951791"/>
                  <a:pt x="546202" y="1950322"/>
                </a:cubicBezTo>
                <a:close/>
                <a:moveTo>
                  <a:pt x="162318" y="1934388"/>
                </a:moveTo>
                <a:cubicBezTo>
                  <a:pt x="184952" y="1934388"/>
                  <a:pt x="185313" y="1946701"/>
                  <a:pt x="163404" y="1961731"/>
                </a:cubicBezTo>
                <a:cubicBezTo>
                  <a:pt x="137256" y="1978210"/>
                  <a:pt x="107740" y="1988607"/>
                  <a:pt x="77030" y="1992152"/>
                </a:cubicBezTo>
                <a:cubicBezTo>
                  <a:pt x="49143" y="1993781"/>
                  <a:pt x="49506" y="1978934"/>
                  <a:pt x="77030" y="1961731"/>
                </a:cubicBezTo>
                <a:cubicBezTo>
                  <a:pt x="102997" y="1946220"/>
                  <a:pt x="132167" y="1936865"/>
                  <a:pt x="162318" y="1934388"/>
                </a:cubicBezTo>
                <a:close/>
                <a:moveTo>
                  <a:pt x="5080200" y="1916643"/>
                </a:moveTo>
                <a:cubicBezTo>
                  <a:pt x="5122752" y="1916279"/>
                  <a:pt x="5174360" y="1942174"/>
                  <a:pt x="5188846" y="1970785"/>
                </a:cubicBezTo>
                <a:cubicBezTo>
                  <a:pt x="5203694" y="1999575"/>
                  <a:pt x="5177438" y="2029455"/>
                  <a:pt x="5134523" y="2031627"/>
                </a:cubicBezTo>
                <a:cubicBezTo>
                  <a:pt x="5091607" y="2033800"/>
                  <a:pt x="5031128" y="2003379"/>
                  <a:pt x="5019539" y="1972415"/>
                </a:cubicBezTo>
                <a:cubicBezTo>
                  <a:pt x="5007950" y="1941450"/>
                  <a:pt x="5037646" y="1917004"/>
                  <a:pt x="5080200" y="1916643"/>
                </a:cubicBezTo>
                <a:close/>
                <a:moveTo>
                  <a:pt x="4671688" y="1896180"/>
                </a:moveTo>
                <a:cubicBezTo>
                  <a:pt x="4718044" y="1895999"/>
                  <a:pt x="4765306" y="1922255"/>
                  <a:pt x="4774359" y="1953220"/>
                </a:cubicBezTo>
                <a:cubicBezTo>
                  <a:pt x="4783595" y="1984909"/>
                  <a:pt x="4749189" y="2013157"/>
                  <a:pt x="4701928" y="2012252"/>
                </a:cubicBezTo>
                <a:cubicBezTo>
                  <a:pt x="4654667" y="2011347"/>
                  <a:pt x="4605595" y="1981648"/>
                  <a:pt x="4601068" y="1950505"/>
                </a:cubicBezTo>
                <a:cubicBezTo>
                  <a:pt x="4596542" y="1919358"/>
                  <a:pt x="4629316" y="1896180"/>
                  <a:pt x="4671688" y="1896180"/>
                </a:cubicBezTo>
                <a:close/>
                <a:moveTo>
                  <a:pt x="4280199" y="1867207"/>
                </a:moveTo>
                <a:cubicBezTo>
                  <a:pt x="4326555" y="1870285"/>
                  <a:pt x="4363314" y="1896903"/>
                  <a:pt x="4363675" y="1928229"/>
                </a:cubicBezTo>
                <a:cubicBezTo>
                  <a:pt x="4364038" y="1959557"/>
                  <a:pt x="4325287" y="1984908"/>
                  <a:pt x="4276216" y="1982915"/>
                </a:cubicBezTo>
                <a:cubicBezTo>
                  <a:pt x="4227505" y="1980923"/>
                  <a:pt x="4189479" y="1953399"/>
                  <a:pt x="4189660" y="1921530"/>
                </a:cubicBezTo>
                <a:cubicBezTo>
                  <a:pt x="4189841" y="1889660"/>
                  <a:pt x="4230585" y="1865034"/>
                  <a:pt x="4280199" y="1867207"/>
                </a:cubicBezTo>
                <a:close/>
                <a:moveTo>
                  <a:pt x="3878389" y="1849824"/>
                </a:moveTo>
                <a:cubicBezTo>
                  <a:pt x="3924201" y="1850909"/>
                  <a:pt x="3960780" y="1874087"/>
                  <a:pt x="3959873" y="1905052"/>
                </a:cubicBezTo>
                <a:cubicBezTo>
                  <a:pt x="3958968" y="1936741"/>
                  <a:pt x="3920579" y="1962272"/>
                  <a:pt x="3871870" y="1962997"/>
                </a:cubicBezTo>
                <a:cubicBezTo>
                  <a:pt x="3820444" y="1962997"/>
                  <a:pt x="3782599" y="1936378"/>
                  <a:pt x="3787850" y="1903060"/>
                </a:cubicBezTo>
                <a:cubicBezTo>
                  <a:pt x="3792739" y="1872458"/>
                  <a:pt x="3832576" y="1848737"/>
                  <a:pt x="3878389" y="1849824"/>
                </a:cubicBezTo>
                <a:close/>
                <a:moveTo>
                  <a:pt x="7838916" y="1838961"/>
                </a:moveTo>
                <a:cubicBezTo>
                  <a:pt x="7870044" y="1841284"/>
                  <a:pt x="7900121" y="1851166"/>
                  <a:pt x="7926557" y="1867751"/>
                </a:cubicBezTo>
                <a:cubicBezTo>
                  <a:pt x="7956798" y="1885859"/>
                  <a:pt x="7956617" y="1899079"/>
                  <a:pt x="7926557" y="1897992"/>
                </a:cubicBezTo>
                <a:cubicBezTo>
                  <a:pt x="7894832" y="1895654"/>
                  <a:pt x="7864158" y="1885515"/>
                  <a:pt x="7837287" y="1868476"/>
                </a:cubicBezTo>
                <a:cubicBezTo>
                  <a:pt x="7808134" y="1850368"/>
                  <a:pt x="7809039" y="1837874"/>
                  <a:pt x="7838916" y="1838961"/>
                </a:cubicBezTo>
                <a:close/>
                <a:moveTo>
                  <a:pt x="3488708" y="1823388"/>
                </a:moveTo>
                <a:cubicBezTo>
                  <a:pt x="3538685" y="1823388"/>
                  <a:pt x="3571823" y="1846929"/>
                  <a:pt x="3564036" y="1879521"/>
                </a:cubicBezTo>
                <a:cubicBezTo>
                  <a:pt x="3556251" y="1912117"/>
                  <a:pt x="3514422" y="1934570"/>
                  <a:pt x="3465169" y="1934207"/>
                </a:cubicBezTo>
                <a:cubicBezTo>
                  <a:pt x="3416096" y="1934207"/>
                  <a:pt x="3385314" y="1909400"/>
                  <a:pt x="3392738" y="1877711"/>
                </a:cubicBezTo>
                <a:cubicBezTo>
                  <a:pt x="3400161" y="1846022"/>
                  <a:pt x="3441810" y="1823388"/>
                  <a:pt x="3488708" y="1823388"/>
                </a:cubicBezTo>
                <a:close/>
                <a:moveTo>
                  <a:pt x="7411935" y="1814152"/>
                </a:moveTo>
                <a:cubicBezTo>
                  <a:pt x="7450687" y="1816950"/>
                  <a:pt x="7488007" y="1830013"/>
                  <a:pt x="7520040" y="1851997"/>
                </a:cubicBezTo>
                <a:cubicBezTo>
                  <a:pt x="7548288" y="1872821"/>
                  <a:pt x="7543035" y="1888212"/>
                  <a:pt x="7507907" y="1886583"/>
                </a:cubicBezTo>
                <a:cubicBezTo>
                  <a:pt x="7471167" y="1883161"/>
                  <a:pt x="7435838" y="1870720"/>
                  <a:pt x="7405055" y="1850367"/>
                </a:cubicBezTo>
                <a:cubicBezTo>
                  <a:pt x="7376444" y="1829906"/>
                  <a:pt x="7379705" y="1814152"/>
                  <a:pt x="7411935" y="1814152"/>
                </a:cubicBezTo>
                <a:close/>
                <a:moveTo>
                  <a:pt x="3095951" y="1805824"/>
                </a:moveTo>
                <a:cubicBezTo>
                  <a:pt x="3141582" y="1805641"/>
                  <a:pt x="3170374" y="1827553"/>
                  <a:pt x="3160776" y="1857250"/>
                </a:cubicBezTo>
                <a:cubicBezTo>
                  <a:pt x="3151179" y="1887671"/>
                  <a:pt x="3106452" y="1913202"/>
                  <a:pt x="3058106" y="1914651"/>
                </a:cubicBezTo>
                <a:cubicBezTo>
                  <a:pt x="3006861" y="1916280"/>
                  <a:pt x="2977164" y="1890748"/>
                  <a:pt x="2991470" y="1858516"/>
                </a:cubicBezTo>
                <a:cubicBezTo>
                  <a:pt x="3005773" y="1826285"/>
                  <a:pt x="3050319" y="1806004"/>
                  <a:pt x="3095951" y="1805824"/>
                </a:cubicBezTo>
                <a:close/>
                <a:moveTo>
                  <a:pt x="6991472" y="1791155"/>
                </a:moveTo>
                <a:cubicBezTo>
                  <a:pt x="7033790" y="1793767"/>
                  <a:pt x="7074695" y="1807441"/>
                  <a:pt x="7110078" y="1830811"/>
                </a:cubicBezTo>
                <a:cubicBezTo>
                  <a:pt x="7138870" y="1852178"/>
                  <a:pt x="7134161" y="1874270"/>
                  <a:pt x="7100299" y="1874451"/>
                </a:cubicBezTo>
                <a:cubicBezTo>
                  <a:pt x="7057149" y="1871375"/>
                  <a:pt x="7015665" y="1856465"/>
                  <a:pt x="6980427" y="1831353"/>
                </a:cubicBezTo>
                <a:cubicBezTo>
                  <a:pt x="6957430" y="1811979"/>
                  <a:pt x="6962319" y="1792603"/>
                  <a:pt x="6991472" y="1791155"/>
                </a:cubicBezTo>
                <a:close/>
                <a:moveTo>
                  <a:pt x="2720782" y="1789345"/>
                </a:moveTo>
                <a:cubicBezTo>
                  <a:pt x="2764600" y="1789345"/>
                  <a:pt x="2790315" y="1813247"/>
                  <a:pt x="2775104" y="1841495"/>
                </a:cubicBezTo>
                <a:cubicBezTo>
                  <a:pt x="2759893" y="1869744"/>
                  <a:pt x="2704661" y="1895819"/>
                  <a:pt x="2659937" y="1895819"/>
                </a:cubicBezTo>
                <a:cubicBezTo>
                  <a:pt x="2618107" y="1894733"/>
                  <a:pt x="2594751" y="1870287"/>
                  <a:pt x="2609240" y="1843307"/>
                </a:cubicBezTo>
                <a:cubicBezTo>
                  <a:pt x="2623722" y="1816325"/>
                  <a:pt x="2676960" y="1789708"/>
                  <a:pt x="2720782" y="1789345"/>
                </a:cubicBezTo>
                <a:close/>
                <a:moveTo>
                  <a:pt x="2355367" y="1765623"/>
                </a:moveTo>
                <a:cubicBezTo>
                  <a:pt x="2395385" y="1765080"/>
                  <a:pt x="2418380" y="1787172"/>
                  <a:pt x="2402623" y="1812342"/>
                </a:cubicBezTo>
                <a:cubicBezTo>
                  <a:pt x="2387054" y="1838054"/>
                  <a:pt x="2332730" y="1863949"/>
                  <a:pt x="2289089" y="1866666"/>
                </a:cubicBezTo>
                <a:cubicBezTo>
                  <a:pt x="2245450" y="1869380"/>
                  <a:pt x="2220642" y="1842400"/>
                  <a:pt x="2241469" y="1815057"/>
                </a:cubicBezTo>
                <a:cubicBezTo>
                  <a:pt x="2262289" y="1787716"/>
                  <a:pt x="2315347" y="1766167"/>
                  <a:pt x="2355367" y="1765623"/>
                </a:cubicBezTo>
                <a:close/>
                <a:moveTo>
                  <a:pt x="6583144" y="1762726"/>
                </a:moveTo>
                <a:cubicBezTo>
                  <a:pt x="6625245" y="1763912"/>
                  <a:pt x="6665771" y="1779073"/>
                  <a:pt x="6698310" y="1805821"/>
                </a:cubicBezTo>
                <a:cubicBezTo>
                  <a:pt x="6729094" y="1832984"/>
                  <a:pt x="6718410" y="1852360"/>
                  <a:pt x="6672597" y="1850548"/>
                </a:cubicBezTo>
                <a:cubicBezTo>
                  <a:pt x="6629827" y="1848635"/>
                  <a:pt x="6588994" y="1832151"/>
                  <a:pt x="6556888" y="1803831"/>
                </a:cubicBezTo>
                <a:cubicBezTo>
                  <a:pt x="6532081" y="1778841"/>
                  <a:pt x="6542946" y="1762182"/>
                  <a:pt x="6583144" y="1762726"/>
                </a:cubicBezTo>
                <a:close/>
                <a:moveTo>
                  <a:pt x="1988498" y="1752586"/>
                </a:moveTo>
                <a:cubicBezTo>
                  <a:pt x="2031232" y="1752586"/>
                  <a:pt x="2045903" y="1769606"/>
                  <a:pt x="2024715" y="1796044"/>
                </a:cubicBezTo>
                <a:cubicBezTo>
                  <a:pt x="1994982" y="1826687"/>
                  <a:pt x="1954059" y="1843885"/>
                  <a:pt x="1911358" y="1843668"/>
                </a:cubicBezTo>
                <a:cubicBezTo>
                  <a:pt x="1866814" y="1843668"/>
                  <a:pt x="1853052" y="1825560"/>
                  <a:pt x="1877134" y="1798398"/>
                </a:cubicBezTo>
                <a:cubicBezTo>
                  <a:pt x="1906778" y="1769068"/>
                  <a:pt x="1946793" y="1752605"/>
                  <a:pt x="1988498" y="1752586"/>
                </a:cubicBezTo>
                <a:close/>
                <a:moveTo>
                  <a:pt x="6167934" y="1742082"/>
                </a:moveTo>
                <a:cubicBezTo>
                  <a:pt x="6210788" y="1743314"/>
                  <a:pt x="6252138" y="1758152"/>
                  <a:pt x="6285994" y="1784455"/>
                </a:cubicBezTo>
                <a:cubicBezTo>
                  <a:pt x="6314244" y="1809806"/>
                  <a:pt x="6303017" y="1835881"/>
                  <a:pt x="6262636" y="1837147"/>
                </a:cubicBezTo>
                <a:cubicBezTo>
                  <a:pt x="6218801" y="1835980"/>
                  <a:pt x="6176561" y="1820457"/>
                  <a:pt x="6142400" y="1792964"/>
                </a:cubicBezTo>
                <a:cubicBezTo>
                  <a:pt x="6116144" y="1767976"/>
                  <a:pt x="6129001" y="1743169"/>
                  <a:pt x="6167934" y="1742082"/>
                </a:cubicBezTo>
                <a:close/>
                <a:moveTo>
                  <a:pt x="1639746" y="1729769"/>
                </a:moveTo>
                <a:cubicBezTo>
                  <a:pt x="1678132" y="1729769"/>
                  <a:pt x="1688092" y="1747877"/>
                  <a:pt x="1663466" y="1771418"/>
                </a:cubicBezTo>
                <a:cubicBezTo>
                  <a:pt x="1632173" y="1798940"/>
                  <a:pt x="1592140" y="1814468"/>
                  <a:pt x="1550476" y="1815238"/>
                </a:cubicBezTo>
                <a:cubicBezTo>
                  <a:pt x="1509190" y="1815238"/>
                  <a:pt x="1497781" y="1798759"/>
                  <a:pt x="1522587" y="1774133"/>
                </a:cubicBezTo>
                <a:cubicBezTo>
                  <a:pt x="1554911" y="1745535"/>
                  <a:pt x="1596592" y="1729755"/>
                  <a:pt x="1639746" y="1729769"/>
                </a:cubicBezTo>
                <a:close/>
                <a:moveTo>
                  <a:pt x="1282656" y="1715102"/>
                </a:moveTo>
                <a:cubicBezTo>
                  <a:pt x="1317241" y="1715102"/>
                  <a:pt x="1325391" y="1735383"/>
                  <a:pt x="1298590" y="1756751"/>
                </a:cubicBezTo>
                <a:cubicBezTo>
                  <a:pt x="1265057" y="1779737"/>
                  <a:pt x="1225978" y="1793362"/>
                  <a:pt x="1185417" y="1796225"/>
                </a:cubicBezTo>
                <a:cubicBezTo>
                  <a:pt x="1149201" y="1796225"/>
                  <a:pt x="1142682" y="1774858"/>
                  <a:pt x="1171112" y="1753310"/>
                </a:cubicBezTo>
                <a:cubicBezTo>
                  <a:pt x="1204341" y="1731096"/>
                  <a:pt x="1242783" y="1717929"/>
                  <a:pt x="1282656" y="1715102"/>
                </a:cubicBezTo>
                <a:close/>
                <a:moveTo>
                  <a:pt x="5774090" y="1714559"/>
                </a:moveTo>
                <a:cubicBezTo>
                  <a:pt x="5814471" y="1713835"/>
                  <a:pt x="5870967" y="1735564"/>
                  <a:pt x="5893240" y="1762727"/>
                </a:cubicBezTo>
                <a:cubicBezTo>
                  <a:pt x="5915874" y="1790612"/>
                  <a:pt x="5896679" y="1814514"/>
                  <a:pt x="5850867" y="1814153"/>
                </a:cubicBezTo>
                <a:cubicBezTo>
                  <a:pt x="5805054" y="1813790"/>
                  <a:pt x="5750187" y="1789526"/>
                  <a:pt x="5732080" y="1761639"/>
                </a:cubicBezTo>
                <a:cubicBezTo>
                  <a:pt x="5713972" y="1733754"/>
                  <a:pt x="5733709" y="1715283"/>
                  <a:pt x="5774090" y="1714559"/>
                </a:cubicBezTo>
                <a:close/>
                <a:moveTo>
                  <a:pt x="5395276" y="1697538"/>
                </a:moveTo>
                <a:cubicBezTo>
                  <a:pt x="5442898" y="1697538"/>
                  <a:pt x="5490341" y="1718543"/>
                  <a:pt x="5508629" y="1748059"/>
                </a:cubicBezTo>
                <a:cubicBezTo>
                  <a:pt x="5526918" y="1777575"/>
                  <a:pt x="5503740" y="1799665"/>
                  <a:pt x="5453221" y="1798580"/>
                </a:cubicBezTo>
                <a:cubicBezTo>
                  <a:pt x="5403785" y="1797673"/>
                  <a:pt x="5355619" y="1773953"/>
                  <a:pt x="5340953" y="1744257"/>
                </a:cubicBezTo>
                <a:cubicBezTo>
                  <a:pt x="5327552" y="1716914"/>
                  <a:pt x="5350369" y="1697538"/>
                  <a:pt x="5395276" y="1697538"/>
                </a:cubicBezTo>
                <a:close/>
                <a:moveTo>
                  <a:pt x="927562" y="1695185"/>
                </a:moveTo>
                <a:cubicBezTo>
                  <a:pt x="959073" y="1695185"/>
                  <a:pt x="963779" y="1707859"/>
                  <a:pt x="938428" y="1727418"/>
                </a:cubicBezTo>
                <a:cubicBezTo>
                  <a:pt x="907626" y="1750651"/>
                  <a:pt x="870506" y="1763976"/>
                  <a:pt x="831953" y="1765624"/>
                </a:cubicBezTo>
                <a:cubicBezTo>
                  <a:pt x="795738" y="1765624"/>
                  <a:pt x="791392" y="1752225"/>
                  <a:pt x="821813" y="1729408"/>
                </a:cubicBezTo>
                <a:cubicBezTo>
                  <a:pt x="852903" y="1707781"/>
                  <a:pt x="889700" y="1695871"/>
                  <a:pt x="927562" y="1695185"/>
                </a:cubicBezTo>
                <a:close/>
                <a:moveTo>
                  <a:pt x="579889" y="1683596"/>
                </a:moveTo>
                <a:cubicBezTo>
                  <a:pt x="604516" y="1683596"/>
                  <a:pt x="605784" y="1698806"/>
                  <a:pt x="582243" y="1714198"/>
                </a:cubicBezTo>
                <a:cubicBezTo>
                  <a:pt x="552421" y="1731853"/>
                  <a:pt x="518994" y="1742560"/>
                  <a:pt x="484461" y="1745526"/>
                </a:cubicBezTo>
                <a:cubicBezTo>
                  <a:pt x="457662" y="1745526"/>
                  <a:pt x="454222" y="1731944"/>
                  <a:pt x="477037" y="1716190"/>
                </a:cubicBezTo>
                <a:cubicBezTo>
                  <a:pt x="508165" y="1697113"/>
                  <a:pt x="543457" y="1685925"/>
                  <a:pt x="579889" y="1683596"/>
                </a:cubicBezTo>
                <a:close/>
                <a:moveTo>
                  <a:pt x="5012657" y="1670919"/>
                </a:moveTo>
                <a:cubicBezTo>
                  <a:pt x="5056116" y="1669471"/>
                  <a:pt x="5110439" y="1692468"/>
                  <a:pt x="5125650" y="1721077"/>
                </a:cubicBezTo>
                <a:cubicBezTo>
                  <a:pt x="5140860" y="1749688"/>
                  <a:pt x="5112612" y="1776125"/>
                  <a:pt x="5063903" y="1776488"/>
                </a:cubicBezTo>
                <a:cubicBezTo>
                  <a:pt x="5015374" y="1776488"/>
                  <a:pt x="4963404" y="1750956"/>
                  <a:pt x="4952179" y="1722165"/>
                </a:cubicBezTo>
                <a:cubicBezTo>
                  <a:pt x="4940951" y="1693373"/>
                  <a:pt x="4969199" y="1672368"/>
                  <a:pt x="5012657" y="1670919"/>
                </a:cubicBezTo>
                <a:close/>
                <a:moveTo>
                  <a:pt x="241809" y="1666212"/>
                </a:moveTo>
                <a:cubicBezTo>
                  <a:pt x="266979" y="1666212"/>
                  <a:pt x="267884" y="1675084"/>
                  <a:pt x="243620" y="1689753"/>
                </a:cubicBezTo>
                <a:cubicBezTo>
                  <a:pt x="218541" y="1704861"/>
                  <a:pt x="190111" y="1713568"/>
                  <a:pt x="160867" y="1715104"/>
                </a:cubicBezTo>
                <a:cubicBezTo>
                  <a:pt x="135155" y="1715104"/>
                  <a:pt x="134791" y="1706049"/>
                  <a:pt x="159962" y="1691201"/>
                </a:cubicBezTo>
                <a:cubicBezTo>
                  <a:pt x="184788" y="1676305"/>
                  <a:pt x="212891" y="1667725"/>
                  <a:pt x="241809" y="1666212"/>
                </a:cubicBezTo>
                <a:close/>
                <a:moveTo>
                  <a:pt x="4647061" y="1653175"/>
                </a:moveTo>
                <a:cubicBezTo>
                  <a:pt x="4694866" y="1652088"/>
                  <a:pt x="4744843" y="1677619"/>
                  <a:pt x="4754259" y="1706411"/>
                </a:cubicBezTo>
                <a:cubicBezTo>
                  <a:pt x="4763675" y="1735203"/>
                  <a:pt x="4728728" y="1760734"/>
                  <a:pt x="4681828" y="1761821"/>
                </a:cubicBezTo>
                <a:cubicBezTo>
                  <a:pt x="4635835" y="1762907"/>
                  <a:pt x="4585314" y="1738280"/>
                  <a:pt x="4574630" y="1710032"/>
                </a:cubicBezTo>
                <a:cubicBezTo>
                  <a:pt x="4563948" y="1681784"/>
                  <a:pt x="4599257" y="1654261"/>
                  <a:pt x="4647061" y="1653175"/>
                </a:cubicBezTo>
                <a:close/>
                <a:moveTo>
                  <a:pt x="7909176" y="1635065"/>
                </a:moveTo>
                <a:cubicBezTo>
                  <a:pt x="7940230" y="1636888"/>
                  <a:pt x="7970380" y="1646074"/>
                  <a:pt x="7997179" y="1661864"/>
                </a:cubicBezTo>
                <a:cubicBezTo>
                  <a:pt x="8019996" y="1675626"/>
                  <a:pt x="8019089" y="1684680"/>
                  <a:pt x="7994463" y="1684500"/>
                </a:cubicBezTo>
                <a:cubicBezTo>
                  <a:pt x="7962865" y="1682785"/>
                  <a:pt x="7932172" y="1673400"/>
                  <a:pt x="7905011" y="1657157"/>
                </a:cubicBezTo>
                <a:cubicBezTo>
                  <a:pt x="7883825" y="1643576"/>
                  <a:pt x="7885274" y="1634884"/>
                  <a:pt x="7909176" y="1635065"/>
                </a:cubicBezTo>
                <a:close/>
                <a:moveTo>
                  <a:pt x="4275672" y="1629997"/>
                </a:moveTo>
                <a:cubicBezTo>
                  <a:pt x="4323296" y="1629997"/>
                  <a:pt x="4368023" y="1656253"/>
                  <a:pt x="4370016" y="1684320"/>
                </a:cubicBezTo>
                <a:cubicBezTo>
                  <a:pt x="4372006" y="1712388"/>
                  <a:pt x="4329272" y="1739548"/>
                  <a:pt x="4279477" y="1737556"/>
                </a:cubicBezTo>
                <a:cubicBezTo>
                  <a:pt x="4229680" y="1735566"/>
                  <a:pt x="4190204" y="1709671"/>
                  <a:pt x="4188938" y="1681967"/>
                </a:cubicBezTo>
                <a:cubicBezTo>
                  <a:pt x="4187670" y="1654262"/>
                  <a:pt x="4229136" y="1629997"/>
                  <a:pt x="4275672" y="1629997"/>
                </a:cubicBezTo>
                <a:close/>
                <a:moveTo>
                  <a:pt x="3919673" y="1614604"/>
                </a:moveTo>
                <a:cubicBezTo>
                  <a:pt x="3967116" y="1614967"/>
                  <a:pt x="4006773" y="1639230"/>
                  <a:pt x="4005685" y="1667659"/>
                </a:cubicBezTo>
                <a:cubicBezTo>
                  <a:pt x="4004600" y="1696089"/>
                  <a:pt x="3961141" y="1721982"/>
                  <a:pt x="3911164" y="1721982"/>
                </a:cubicBezTo>
                <a:cubicBezTo>
                  <a:pt x="3861186" y="1721982"/>
                  <a:pt x="3821891" y="1695726"/>
                  <a:pt x="3825332" y="1666210"/>
                </a:cubicBezTo>
                <a:cubicBezTo>
                  <a:pt x="3828773" y="1637781"/>
                  <a:pt x="3872232" y="1614242"/>
                  <a:pt x="3919673" y="1614604"/>
                </a:cubicBezTo>
                <a:close/>
                <a:moveTo>
                  <a:pt x="7508630" y="1606817"/>
                </a:moveTo>
                <a:cubicBezTo>
                  <a:pt x="7544085" y="1608920"/>
                  <a:pt x="7578490" y="1619743"/>
                  <a:pt x="7608767" y="1638325"/>
                </a:cubicBezTo>
                <a:cubicBezTo>
                  <a:pt x="7636291" y="1656433"/>
                  <a:pt x="7633211" y="1668566"/>
                  <a:pt x="7600980" y="1667841"/>
                </a:cubicBezTo>
                <a:cubicBezTo>
                  <a:pt x="7565073" y="1665636"/>
                  <a:pt x="7530270" y="1654494"/>
                  <a:pt x="7499757" y="1635428"/>
                </a:cubicBezTo>
                <a:cubicBezTo>
                  <a:pt x="7473502" y="1617321"/>
                  <a:pt x="7477304" y="1605912"/>
                  <a:pt x="7508630" y="1606817"/>
                </a:cubicBezTo>
                <a:close/>
                <a:moveTo>
                  <a:pt x="3570918" y="1593419"/>
                </a:moveTo>
                <a:cubicBezTo>
                  <a:pt x="3618361" y="1593782"/>
                  <a:pt x="3653128" y="1617321"/>
                  <a:pt x="3647514" y="1645208"/>
                </a:cubicBezTo>
                <a:cubicBezTo>
                  <a:pt x="3641539" y="1673999"/>
                  <a:pt x="3594276" y="1698626"/>
                  <a:pt x="3545023" y="1698082"/>
                </a:cubicBezTo>
                <a:cubicBezTo>
                  <a:pt x="3495770" y="1697538"/>
                  <a:pt x="3461003" y="1672007"/>
                  <a:pt x="3469153" y="1643759"/>
                </a:cubicBezTo>
                <a:cubicBezTo>
                  <a:pt x="3477301" y="1615511"/>
                  <a:pt x="3523477" y="1593057"/>
                  <a:pt x="3570918" y="1593419"/>
                </a:cubicBezTo>
                <a:close/>
                <a:moveTo>
                  <a:pt x="7113881" y="1586358"/>
                </a:moveTo>
                <a:cubicBezTo>
                  <a:pt x="7152705" y="1589466"/>
                  <a:pt x="7190314" y="1601420"/>
                  <a:pt x="7223796" y="1621305"/>
                </a:cubicBezTo>
                <a:cubicBezTo>
                  <a:pt x="7252768" y="1640500"/>
                  <a:pt x="7247698" y="1659332"/>
                  <a:pt x="7213475" y="1658788"/>
                </a:cubicBezTo>
                <a:cubicBezTo>
                  <a:pt x="7173945" y="1655492"/>
                  <a:pt x="7135701" y="1643097"/>
                  <a:pt x="7101750" y="1622573"/>
                </a:cubicBezTo>
                <a:cubicBezTo>
                  <a:pt x="7074407" y="1603561"/>
                  <a:pt x="7080743" y="1586358"/>
                  <a:pt x="7113881" y="1586358"/>
                </a:cubicBezTo>
                <a:close/>
                <a:moveTo>
                  <a:pt x="3224336" y="1578932"/>
                </a:moveTo>
                <a:cubicBezTo>
                  <a:pt x="3267976" y="1578932"/>
                  <a:pt x="3303467" y="1603015"/>
                  <a:pt x="3293326" y="1629997"/>
                </a:cubicBezTo>
                <a:cubicBezTo>
                  <a:pt x="3282823" y="1658062"/>
                  <a:pt x="3230131" y="1683052"/>
                  <a:pt x="3182326" y="1681965"/>
                </a:cubicBezTo>
                <a:cubicBezTo>
                  <a:pt x="3134522" y="1680879"/>
                  <a:pt x="3104101" y="1654080"/>
                  <a:pt x="3118405" y="1626556"/>
                </a:cubicBezTo>
                <a:cubicBezTo>
                  <a:pt x="3132710" y="1599032"/>
                  <a:pt x="3180695" y="1578932"/>
                  <a:pt x="3224336" y="1578932"/>
                </a:cubicBezTo>
                <a:close/>
                <a:moveTo>
                  <a:pt x="6730541" y="1562636"/>
                </a:moveTo>
                <a:cubicBezTo>
                  <a:pt x="6771482" y="1562805"/>
                  <a:pt x="6811392" y="1575436"/>
                  <a:pt x="6844982" y="1598851"/>
                </a:cubicBezTo>
                <a:cubicBezTo>
                  <a:pt x="6875946" y="1621849"/>
                  <a:pt x="6870876" y="1638325"/>
                  <a:pt x="6831764" y="1639052"/>
                </a:cubicBezTo>
                <a:cubicBezTo>
                  <a:pt x="6789989" y="1638892"/>
                  <a:pt x="6749283" y="1625727"/>
                  <a:pt x="6715330" y="1601387"/>
                </a:cubicBezTo>
                <a:cubicBezTo>
                  <a:pt x="6686358" y="1578751"/>
                  <a:pt x="6692696" y="1563180"/>
                  <a:pt x="6730541" y="1562636"/>
                </a:cubicBezTo>
                <a:close/>
                <a:moveTo>
                  <a:pt x="2890066" y="1558471"/>
                </a:moveTo>
                <a:cubicBezTo>
                  <a:pt x="2935156" y="1558471"/>
                  <a:pt x="2962498" y="1584183"/>
                  <a:pt x="2946382" y="1610439"/>
                </a:cubicBezTo>
                <a:cubicBezTo>
                  <a:pt x="2930267" y="1636697"/>
                  <a:pt x="2875580" y="1659331"/>
                  <a:pt x="2831239" y="1658607"/>
                </a:cubicBezTo>
                <a:cubicBezTo>
                  <a:pt x="2783975" y="1658607"/>
                  <a:pt x="2757537" y="1631083"/>
                  <a:pt x="2776915" y="1604283"/>
                </a:cubicBezTo>
                <a:cubicBezTo>
                  <a:pt x="2796292" y="1577484"/>
                  <a:pt x="2847532" y="1557564"/>
                  <a:pt x="2890066" y="1558471"/>
                </a:cubicBezTo>
                <a:close/>
                <a:moveTo>
                  <a:pt x="2550566" y="1546157"/>
                </a:moveTo>
                <a:cubicBezTo>
                  <a:pt x="2593660" y="1545616"/>
                  <a:pt x="2618648" y="1566801"/>
                  <a:pt x="2602898" y="1592152"/>
                </a:cubicBezTo>
                <a:cubicBezTo>
                  <a:pt x="2586781" y="1617683"/>
                  <a:pt x="2531914" y="1641224"/>
                  <a:pt x="2485920" y="1641766"/>
                </a:cubicBezTo>
                <a:cubicBezTo>
                  <a:pt x="2439929" y="1642310"/>
                  <a:pt x="2416931" y="1619495"/>
                  <a:pt x="2435038" y="1593781"/>
                </a:cubicBezTo>
                <a:cubicBezTo>
                  <a:pt x="2453146" y="1568069"/>
                  <a:pt x="2507469" y="1546701"/>
                  <a:pt x="2550566" y="1546157"/>
                </a:cubicBezTo>
                <a:close/>
                <a:moveTo>
                  <a:pt x="6366032" y="1543985"/>
                </a:moveTo>
                <a:cubicBezTo>
                  <a:pt x="6409983" y="1545116"/>
                  <a:pt x="6452494" y="1559859"/>
                  <a:pt x="6487716" y="1586175"/>
                </a:cubicBezTo>
                <a:cubicBezTo>
                  <a:pt x="6514515" y="1610078"/>
                  <a:pt x="6501478" y="1629997"/>
                  <a:pt x="6458561" y="1629092"/>
                </a:cubicBezTo>
                <a:cubicBezTo>
                  <a:pt x="6415646" y="1628185"/>
                  <a:pt x="6359150" y="1607180"/>
                  <a:pt x="6336335" y="1583641"/>
                </a:cubicBezTo>
                <a:cubicBezTo>
                  <a:pt x="6313518" y="1560100"/>
                  <a:pt x="6328368" y="1544348"/>
                  <a:pt x="6366032" y="1543985"/>
                </a:cubicBezTo>
                <a:close/>
                <a:moveTo>
                  <a:pt x="2209960" y="1528593"/>
                </a:moveTo>
                <a:cubicBezTo>
                  <a:pt x="2255230" y="1528593"/>
                  <a:pt x="2273335" y="1544889"/>
                  <a:pt x="2253417" y="1570060"/>
                </a:cubicBezTo>
                <a:cubicBezTo>
                  <a:pt x="2233499" y="1595230"/>
                  <a:pt x="2185154" y="1615511"/>
                  <a:pt x="2138617" y="1616416"/>
                </a:cubicBezTo>
                <a:cubicBezTo>
                  <a:pt x="2091353" y="1616416"/>
                  <a:pt x="2074149" y="1598308"/>
                  <a:pt x="2096424" y="1573138"/>
                </a:cubicBezTo>
                <a:cubicBezTo>
                  <a:pt x="2127077" y="1544156"/>
                  <a:pt x="2167770" y="1528188"/>
                  <a:pt x="2209960" y="1528593"/>
                </a:cubicBezTo>
                <a:close/>
                <a:moveTo>
                  <a:pt x="6004601" y="1521350"/>
                </a:moveTo>
                <a:cubicBezTo>
                  <a:pt x="6047505" y="1520871"/>
                  <a:pt x="6089085" y="1536215"/>
                  <a:pt x="6121396" y="1564446"/>
                </a:cubicBezTo>
                <a:cubicBezTo>
                  <a:pt x="6146384" y="1590884"/>
                  <a:pt x="6131717" y="1609172"/>
                  <a:pt x="6085180" y="1608992"/>
                </a:cubicBezTo>
                <a:cubicBezTo>
                  <a:pt x="6041640" y="1609663"/>
                  <a:pt x="5999506" y="1593587"/>
                  <a:pt x="5967479" y="1564085"/>
                </a:cubicBezTo>
                <a:cubicBezTo>
                  <a:pt x="5944120" y="1539458"/>
                  <a:pt x="5959874" y="1521350"/>
                  <a:pt x="6004601" y="1521350"/>
                </a:cubicBezTo>
                <a:close/>
                <a:moveTo>
                  <a:pt x="1884198" y="1516642"/>
                </a:moveTo>
                <a:cubicBezTo>
                  <a:pt x="1924578" y="1516461"/>
                  <a:pt x="1939611" y="1533481"/>
                  <a:pt x="1918060" y="1556298"/>
                </a:cubicBezTo>
                <a:cubicBezTo>
                  <a:pt x="1885682" y="1583556"/>
                  <a:pt x="1845012" y="1599006"/>
                  <a:pt x="1802714" y="1600118"/>
                </a:cubicBezTo>
                <a:cubicBezTo>
                  <a:pt x="1757084" y="1601386"/>
                  <a:pt x="1742413" y="1582010"/>
                  <a:pt x="1769031" y="1557203"/>
                </a:cubicBezTo>
                <a:cubicBezTo>
                  <a:pt x="1802062" y="1531658"/>
                  <a:pt x="1842444" y="1517434"/>
                  <a:pt x="1884198" y="1516642"/>
                </a:cubicBezTo>
                <a:close/>
                <a:moveTo>
                  <a:pt x="5660553" y="1504872"/>
                </a:moveTo>
                <a:cubicBezTo>
                  <a:pt x="5707996" y="1508132"/>
                  <a:pt x="5763044" y="1532939"/>
                  <a:pt x="5775718" y="1557385"/>
                </a:cubicBezTo>
                <a:cubicBezTo>
                  <a:pt x="5788394" y="1581831"/>
                  <a:pt x="5760871" y="1601568"/>
                  <a:pt x="5715963" y="1598490"/>
                </a:cubicBezTo>
                <a:cubicBezTo>
                  <a:pt x="5666167" y="1595049"/>
                  <a:pt x="5610756" y="1568793"/>
                  <a:pt x="5600074" y="1544167"/>
                </a:cubicBezTo>
                <a:cubicBezTo>
                  <a:pt x="5589390" y="1519540"/>
                  <a:pt x="5617638" y="1501974"/>
                  <a:pt x="5660553" y="1504872"/>
                </a:cubicBezTo>
                <a:close/>
                <a:moveTo>
                  <a:pt x="1572926" y="1497810"/>
                </a:moveTo>
                <a:cubicBezTo>
                  <a:pt x="1606607" y="1499620"/>
                  <a:pt x="1616206" y="1518815"/>
                  <a:pt x="1592120" y="1538191"/>
                </a:cubicBezTo>
                <a:cubicBezTo>
                  <a:pt x="1557119" y="1561819"/>
                  <a:pt x="1516254" y="1575294"/>
                  <a:pt x="1474058" y="1577123"/>
                </a:cubicBezTo>
                <a:cubicBezTo>
                  <a:pt x="1435670" y="1577123"/>
                  <a:pt x="1426979" y="1555030"/>
                  <a:pt x="1455949" y="1534025"/>
                </a:cubicBezTo>
                <a:cubicBezTo>
                  <a:pt x="1491098" y="1511916"/>
                  <a:pt x="1531442" y="1499428"/>
                  <a:pt x="1572926" y="1497810"/>
                </a:cubicBezTo>
                <a:close/>
                <a:moveTo>
                  <a:pt x="1248616" y="1489481"/>
                </a:moveTo>
                <a:cubicBezTo>
                  <a:pt x="1283201" y="1489481"/>
                  <a:pt x="1289178" y="1503062"/>
                  <a:pt x="1263464" y="1522799"/>
                </a:cubicBezTo>
                <a:cubicBezTo>
                  <a:pt x="1230488" y="1546017"/>
                  <a:pt x="1191161" y="1558477"/>
                  <a:pt x="1150834" y="1558471"/>
                </a:cubicBezTo>
                <a:cubicBezTo>
                  <a:pt x="1114619" y="1558471"/>
                  <a:pt x="1110094" y="1544167"/>
                  <a:pt x="1137616" y="1524067"/>
                </a:cubicBezTo>
                <a:cubicBezTo>
                  <a:pt x="1170283" y="1501604"/>
                  <a:pt x="1208979" y="1489547"/>
                  <a:pt x="1248616" y="1489481"/>
                </a:cubicBezTo>
                <a:close/>
                <a:moveTo>
                  <a:pt x="5293870" y="1483506"/>
                </a:moveTo>
                <a:cubicBezTo>
                  <a:pt x="5340589" y="1485135"/>
                  <a:pt x="5388030" y="1503243"/>
                  <a:pt x="5405052" y="1530223"/>
                </a:cubicBezTo>
                <a:cubicBezTo>
                  <a:pt x="5423160" y="1558471"/>
                  <a:pt x="5398170" y="1579839"/>
                  <a:pt x="5346383" y="1578934"/>
                </a:cubicBezTo>
                <a:cubicBezTo>
                  <a:pt x="5294594" y="1578027"/>
                  <a:pt x="5249326" y="1557205"/>
                  <a:pt x="5233935" y="1530223"/>
                </a:cubicBezTo>
                <a:cubicBezTo>
                  <a:pt x="5218542" y="1503243"/>
                  <a:pt x="5244256" y="1482782"/>
                  <a:pt x="5293870" y="1483506"/>
                </a:cubicBezTo>
                <a:close/>
                <a:moveTo>
                  <a:pt x="931366" y="1478616"/>
                </a:moveTo>
                <a:cubicBezTo>
                  <a:pt x="959434" y="1478616"/>
                  <a:pt x="963238" y="1495094"/>
                  <a:pt x="938610" y="1510848"/>
                </a:cubicBezTo>
                <a:cubicBezTo>
                  <a:pt x="905564" y="1529463"/>
                  <a:pt x="868731" y="1540358"/>
                  <a:pt x="830870" y="1542718"/>
                </a:cubicBezTo>
                <a:cubicBezTo>
                  <a:pt x="801897" y="1542718"/>
                  <a:pt x="799181" y="1524610"/>
                  <a:pt x="825078" y="1509217"/>
                </a:cubicBezTo>
                <a:cubicBezTo>
                  <a:pt x="857778" y="1491222"/>
                  <a:pt x="894102" y="1480768"/>
                  <a:pt x="931366" y="1478616"/>
                </a:cubicBezTo>
                <a:close/>
                <a:moveTo>
                  <a:pt x="4949822" y="1469924"/>
                </a:moveTo>
                <a:cubicBezTo>
                  <a:pt x="4998895" y="1469381"/>
                  <a:pt x="5043982" y="1487851"/>
                  <a:pt x="5059375" y="1515375"/>
                </a:cubicBezTo>
                <a:cubicBezTo>
                  <a:pt x="5074767" y="1543803"/>
                  <a:pt x="5049416" y="1565171"/>
                  <a:pt x="4998170" y="1565896"/>
                </a:cubicBezTo>
                <a:cubicBezTo>
                  <a:pt x="4946925" y="1566620"/>
                  <a:pt x="4900208" y="1546520"/>
                  <a:pt x="4887351" y="1518272"/>
                </a:cubicBezTo>
                <a:cubicBezTo>
                  <a:pt x="4874494" y="1490024"/>
                  <a:pt x="4900752" y="1470468"/>
                  <a:pt x="4949822" y="1469924"/>
                </a:cubicBezTo>
                <a:close/>
                <a:moveTo>
                  <a:pt x="620091" y="1464130"/>
                </a:moveTo>
                <a:cubicBezTo>
                  <a:pt x="649425" y="1463406"/>
                  <a:pt x="653229" y="1473907"/>
                  <a:pt x="629144" y="1489118"/>
                </a:cubicBezTo>
                <a:cubicBezTo>
                  <a:pt x="600534" y="1505931"/>
                  <a:pt x="568302" y="1515621"/>
                  <a:pt x="535165" y="1517366"/>
                </a:cubicBezTo>
                <a:cubicBezTo>
                  <a:pt x="505287" y="1517366"/>
                  <a:pt x="502028" y="1507225"/>
                  <a:pt x="527378" y="1491654"/>
                </a:cubicBezTo>
                <a:cubicBezTo>
                  <a:pt x="555716" y="1475367"/>
                  <a:pt x="587460" y="1465942"/>
                  <a:pt x="620091" y="1464130"/>
                </a:cubicBezTo>
                <a:close/>
                <a:moveTo>
                  <a:pt x="7943760" y="1456887"/>
                </a:moveTo>
                <a:cubicBezTo>
                  <a:pt x="7971991" y="1457623"/>
                  <a:pt x="7999677" y="1464805"/>
                  <a:pt x="8024702" y="1477892"/>
                </a:cubicBezTo>
                <a:cubicBezTo>
                  <a:pt x="8047880" y="1489844"/>
                  <a:pt x="8049510" y="1497811"/>
                  <a:pt x="8028685" y="1498353"/>
                </a:cubicBezTo>
                <a:cubicBezTo>
                  <a:pt x="8000057" y="1497667"/>
                  <a:pt x="7971991" y="1490353"/>
                  <a:pt x="7946657" y="1476987"/>
                </a:cubicBezTo>
                <a:cubicBezTo>
                  <a:pt x="7924567" y="1465398"/>
                  <a:pt x="7923118" y="1457431"/>
                  <a:pt x="7943760" y="1456887"/>
                </a:cubicBezTo>
                <a:close/>
                <a:moveTo>
                  <a:pt x="4620808" y="1454897"/>
                </a:moveTo>
                <a:cubicBezTo>
                  <a:pt x="4666620" y="1455982"/>
                  <a:pt x="4718046" y="1479523"/>
                  <a:pt x="4723297" y="1505959"/>
                </a:cubicBezTo>
                <a:cubicBezTo>
                  <a:pt x="4729454" y="1533483"/>
                  <a:pt x="4690883" y="1556480"/>
                  <a:pt x="4640364" y="1554307"/>
                </a:cubicBezTo>
                <a:cubicBezTo>
                  <a:pt x="4589843" y="1552134"/>
                  <a:pt x="4542762" y="1526420"/>
                  <a:pt x="4540951" y="1499984"/>
                </a:cubicBezTo>
                <a:cubicBezTo>
                  <a:pt x="4539141" y="1473546"/>
                  <a:pt x="4574993" y="1453809"/>
                  <a:pt x="4620808" y="1454897"/>
                </a:cubicBezTo>
                <a:close/>
                <a:moveTo>
                  <a:pt x="295233" y="1454714"/>
                </a:moveTo>
                <a:cubicBezTo>
                  <a:pt x="319679" y="1453446"/>
                  <a:pt x="321489" y="1465579"/>
                  <a:pt x="298855" y="1477711"/>
                </a:cubicBezTo>
                <a:cubicBezTo>
                  <a:pt x="272381" y="1490333"/>
                  <a:pt x="243861" y="1498119"/>
                  <a:pt x="214654" y="1500709"/>
                </a:cubicBezTo>
                <a:cubicBezTo>
                  <a:pt x="193650" y="1500709"/>
                  <a:pt x="192381" y="1490025"/>
                  <a:pt x="212118" y="1478797"/>
                </a:cubicBezTo>
                <a:cubicBezTo>
                  <a:pt x="238177" y="1465911"/>
                  <a:pt x="266316" y="1457758"/>
                  <a:pt x="295233" y="1454714"/>
                </a:cubicBezTo>
                <a:close/>
                <a:moveTo>
                  <a:pt x="7585953" y="1439140"/>
                </a:moveTo>
                <a:cubicBezTo>
                  <a:pt x="7618600" y="1440455"/>
                  <a:pt x="7650542" y="1449120"/>
                  <a:pt x="7679389" y="1464491"/>
                </a:cubicBezTo>
                <a:cubicBezTo>
                  <a:pt x="7706550" y="1479520"/>
                  <a:pt x="7706369" y="1490746"/>
                  <a:pt x="7679389" y="1490929"/>
                </a:cubicBezTo>
                <a:cubicBezTo>
                  <a:pt x="7646251" y="1489520"/>
                  <a:pt x="7613874" y="1480606"/>
                  <a:pt x="7584685" y="1464854"/>
                </a:cubicBezTo>
                <a:cubicBezTo>
                  <a:pt x="7557885" y="1450004"/>
                  <a:pt x="7558971" y="1439140"/>
                  <a:pt x="7585953" y="1439140"/>
                </a:cubicBezTo>
                <a:close/>
                <a:moveTo>
                  <a:pt x="4287624" y="1434614"/>
                </a:moveTo>
                <a:cubicBezTo>
                  <a:pt x="4335246" y="1434614"/>
                  <a:pt x="4384138" y="1459421"/>
                  <a:pt x="4386672" y="1485496"/>
                </a:cubicBezTo>
                <a:cubicBezTo>
                  <a:pt x="4389208" y="1511571"/>
                  <a:pt x="4347922" y="1535656"/>
                  <a:pt x="4300298" y="1535656"/>
                </a:cubicBezTo>
                <a:cubicBezTo>
                  <a:pt x="4252675" y="1535656"/>
                  <a:pt x="4201249" y="1509037"/>
                  <a:pt x="4201068" y="1482238"/>
                </a:cubicBezTo>
                <a:cubicBezTo>
                  <a:pt x="4200887" y="1455438"/>
                  <a:pt x="4242173" y="1434614"/>
                  <a:pt x="4287624" y="1434614"/>
                </a:cubicBezTo>
                <a:close/>
                <a:moveTo>
                  <a:pt x="3966572" y="1422120"/>
                </a:moveTo>
                <a:cubicBezTo>
                  <a:pt x="4015101" y="1423025"/>
                  <a:pt x="4057111" y="1448015"/>
                  <a:pt x="4054396" y="1474270"/>
                </a:cubicBezTo>
                <a:cubicBezTo>
                  <a:pt x="4051680" y="1500526"/>
                  <a:pt x="4004780" y="1523523"/>
                  <a:pt x="3956976" y="1522438"/>
                </a:cubicBezTo>
                <a:cubicBezTo>
                  <a:pt x="3905913" y="1521350"/>
                  <a:pt x="3863540" y="1494551"/>
                  <a:pt x="3869515" y="1468115"/>
                </a:cubicBezTo>
                <a:cubicBezTo>
                  <a:pt x="3875492" y="1441677"/>
                  <a:pt x="3921304" y="1421215"/>
                  <a:pt x="3966572" y="1422120"/>
                </a:cubicBezTo>
                <a:close/>
                <a:moveTo>
                  <a:pt x="7222347" y="1415419"/>
                </a:moveTo>
                <a:cubicBezTo>
                  <a:pt x="7260483" y="1417001"/>
                  <a:pt x="7297693" y="1427546"/>
                  <a:pt x="7330994" y="1446203"/>
                </a:cubicBezTo>
                <a:cubicBezTo>
                  <a:pt x="7358698" y="1463404"/>
                  <a:pt x="7354172" y="1477890"/>
                  <a:pt x="7320853" y="1477166"/>
                </a:cubicBezTo>
                <a:cubicBezTo>
                  <a:pt x="7284438" y="1474687"/>
                  <a:pt x="7248983" y="1464372"/>
                  <a:pt x="7216914" y="1446927"/>
                </a:cubicBezTo>
                <a:cubicBezTo>
                  <a:pt x="7188304" y="1430810"/>
                  <a:pt x="7191382" y="1415599"/>
                  <a:pt x="7222347" y="1415419"/>
                </a:cubicBezTo>
                <a:close/>
                <a:moveTo>
                  <a:pt x="3647876" y="1404737"/>
                </a:moveTo>
                <a:cubicBezTo>
                  <a:pt x="3695317" y="1405822"/>
                  <a:pt x="3730991" y="1427371"/>
                  <a:pt x="3727006" y="1451997"/>
                </a:cubicBezTo>
                <a:cubicBezTo>
                  <a:pt x="3722116" y="1478797"/>
                  <a:pt x="3671778" y="1503243"/>
                  <a:pt x="3621981" y="1503243"/>
                </a:cubicBezTo>
                <a:cubicBezTo>
                  <a:pt x="3572184" y="1503243"/>
                  <a:pt x="3537237" y="1478073"/>
                  <a:pt x="3543394" y="1452722"/>
                </a:cubicBezTo>
                <a:cubicBezTo>
                  <a:pt x="3549550" y="1427371"/>
                  <a:pt x="3600432" y="1403650"/>
                  <a:pt x="3647876" y="1404737"/>
                </a:cubicBezTo>
                <a:close/>
                <a:moveTo>
                  <a:pt x="6876309" y="1399123"/>
                </a:moveTo>
                <a:cubicBezTo>
                  <a:pt x="6917376" y="1401096"/>
                  <a:pt x="6957396" y="1412761"/>
                  <a:pt x="6993104" y="1433165"/>
                </a:cubicBezTo>
                <a:cubicBezTo>
                  <a:pt x="7018274" y="1450005"/>
                  <a:pt x="7014109" y="1467208"/>
                  <a:pt x="6984049" y="1469381"/>
                </a:cubicBezTo>
                <a:cubicBezTo>
                  <a:pt x="6942077" y="1467949"/>
                  <a:pt x="6901080" y="1456394"/>
                  <a:pt x="6864539" y="1435701"/>
                </a:cubicBezTo>
                <a:cubicBezTo>
                  <a:pt x="6837921" y="1417774"/>
                  <a:pt x="6844076" y="1399667"/>
                  <a:pt x="6876309" y="1399123"/>
                </a:cubicBezTo>
                <a:close/>
                <a:moveTo>
                  <a:pt x="3322118" y="1392423"/>
                </a:moveTo>
                <a:cubicBezTo>
                  <a:pt x="3367567" y="1393691"/>
                  <a:pt x="3399800" y="1416326"/>
                  <a:pt x="3391289" y="1440228"/>
                </a:cubicBezTo>
                <a:cubicBezTo>
                  <a:pt x="3382236" y="1466122"/>
                  <a:pt x="3326281" y="1490567"/>
                  <a:pt x="3278659" y="1489118"/>
                </a:cubicBezTo>
                <a:cubicBezTo>
                  <a:pt x="3231035" y="1487669"/>
                  <a:pt x="3199708" y="1463406"/>
                  <a:pt x="3210392" y="1438960"/>
                </a:cubicBezTo>
                <a:cubicBezTo>
                  <a:pt x="3221076" y="1414514"/>
                  <a:pt x="3276667" y="1391155"/>
                  <a:pt x="3322118" y="1392423"/>
                </a:cubicBezTo>
                <a:close/>
                <a:moveTo>
                  <a:pt x="6535882" y="1379205"/>
                </a:moveTo>
                <a:cubicBezTo>
                  <a:pt x="6576552" y="1380359"/>
                  <a:pt x="6616081" y="1392906"/>
                  <a:pt x="6649962" y="1415420"/>
                </a:cubicBezTo>
                <a:cubicBezTo>
                  <a:pt x="6676942" y="1436062"/>
                  <a:pt x="6668070" y="1451636"/>
                  <a:pt x="6628774" y="1451636"/>
                </a:cubicBezTo>
                <a:cubicBezTo>
                  <a:pt x="6585588" y="1451345"/>
                  <a:pt x="6543541" y="1437752"/>
                  <a:pt x="6508358" y="1412704"/>
                </a:cubicBezTo>
                <a:cubicBezTo>
                  <a:pt x="6484819" y="1393328"/>
                  <a:pt x="6496950" y="1378661"/>
                  <a:pt x="6535882" y="1379205"/>
                </a:cubicBezTo>
                <a:close/>
                <a:moveTo>
                  <a:pt x="3013741" y="1375764"/>
                </a:moveTo>
                <a:cubicBezTo>
                  <a:pt x="3057743" y="1377032"/>
                  <a:pt x="3086172" y="1399485"/>
                  <a:pt x="3072229" y="1423388"/>
                </a:cubicBezTo>
                <a:cubicBezTo>
                  <a:pt x="3058287" y="1447290"/>
                  <a:pt x="3001971" y="1470285"/>
                  <a:pt x="2955796" y="1468656"/>
                </a:cubicBezTo>
                <a:cubicBezTo>
                  <a:pt x="2909623" y="1467027"/>
                  <a:pt x="2881916" y="1443305"/>
                  <a:pt x="2898758" y="1418859"/>
                </a:cubicBezTo>
                <a:cubicBezTo>
                  <a:pt x="2915598" y="1394596"/>
                  <a:pt x="2969740" y="1374496"/>
                  <a:pt x="3013741" y="1375764"/>
                </a:cubicBezTo>
                <a:close/>
                <a:moveTo>
                  <a:pt x="2705026" y="1366529"/>
                </a:moveTo>
                <a:cubicBezTo>
                  <a:pt x="2752290" y="1367433"/>
                  <a:pt x="2771299" y="1385180"/>
                  <a:pt x="2753554" y="1410531"/>
                </a:cubicBezTo>
                <a:cubicBezTo>
                  <a:pt x="2735447" y="1436062"/>
                  <a:pt x="2689093" y="1453806"/>
                  <a:pt x="2639474" y="1453626"/>
                </a:cubicBezTo>
                <a:cubicBezTo>
                  <a:pt x="2589861" y="1453445"/>
                  <a:pt x="2568132" y="1433526"/>
                  <a:pt x="2590762" y="1406185"/>
                </a:cubicBezTo>
                <a:cubicBezTo>
                  <a:pt x="2613399" y="1378842"/>
                  <a:pt x="2657764" y="1365624"/>
                  <a:pt x="2705026" y="1366529"/>
                </a:cubicBezTo>
                <a:close/>
                <a:moveTo>
                  <a:pt x="6192017" y="1363449"/>
                </a:moveTo>
                <a:cubicBezTo>
                  <a:pt x="6234896" y="1365202"/>
                  <a:pt x="6276374" y="1379216"/>
                  <a:pt x="6311529" y="1403830"/>
                </a:cubicBezTo>
                <a:cubicBezTo>
                  <a:pt x="6335070" y="1425015"/>
                  <a:pt x="6320220" y="1444391"/>
                  <a:pt x="6279478" y="1444391"/>
                </a:cubicBezTo>
                <a:cubicBezTo>
                  <a:pt x="6238736" y="1444391"/>
                  <a:pt x="6174272" y="1422481"/>
                  <a:pt x="6153992" y="1400932"/>
                </a:cubicBezTo>
                <a:cubicBezTo>
                  <a:pt x="6133711" y="1379384"/>
                  <a:pt x="6152724" y="1362544"/>
                  <a:pt x="6192017" y="1363449"/>
                </a:cubicBezTo>
                <a:close/>
                <a:moveTo>
                  <a:pt x="2397740" y="1350233"/>
                </a:moveTo>
                <a:cubicBezTo>
                  <a:pt x="2444637" y="1349326"/>
                  <a:pt x="2466366" y="1365985"/>
                  <a:pt x="2447898" y="1389887"/>
                </a:cubicBezTo>
                <a:cubicBezTo>
                  <a:pt x="2429788" y="1414697"/>
                  <a:pt x="2379087" y="1433709"/>
                  <a:pt x="2330918" y="1433890"/>
                </a:cubicBezTo>
                <a:cubicBezTo>
                  <a:pt x="2282754" y="1434070"/>
                  <a:pt x="2263924" y="1415782"/>
                  <a:pt x="2286376" y="1390975"/>
                </a:cubicBezTo>
                <a:cubicBezTo>
                  <a:pt x="2308829" y="1366168"/>
                  <a:pt x="2353737" y="1351138"/>
                  <a:pt x="2397740" y="1350233"/>
                </a:cubicBezTo>
                <a:close/>
                <a:moveTo>
                  <a:pt x="5864267" y="1344980"/>
                </a:moveTo>
                <a:cubicBezTo>
                  <a:pt x="5911708" y="1346429"/>
                  <a:pt x="5957159" y="1363812"/>
                  <a:pt x="5978525" y="1386629"/>
                </a:cubicBezTo>
                <a:cubicBezTo>
                  <a:pt x="6000435" y="1409988"/>
                  <a:pt x="5983415" y="1427552"/>
                  <a:pt x="5938145" y="1427552"/>
                </a:cubicBezTo>
                <a:cubicBezTo>
                  <a:pt x="5892876" y="1427552"/>
                  <a:pt x="5837829" y="1408539"/>
                  <a:pt x="5816824" y="1383912"/>
                </a:cubicBezTo>
                <a:cubicBezTo>
                  <a:pt x="5795819" y="1359286"/>
                  <a:pt x="5816824" y="1343531"/>
                  <a:pt x="5864267" y="1344980"/>
                </a:cubicBezTo>
                <a:close/>
                <a:moveTo>
                  <a:pt x="2101130" y="1340273"/>
                </a:moveTo>
                <a:cubicBezTo>
                  <a:pt x="2142056" y="1340273"/>
                  <a:pt x="2159798" y="1359829"/>
                  <a:pt x="2137349" y="1381015"/>
                </a:cubicBezTo>
                <a:cubicBezTo>
                  <a:pt x="2103211" y="1405921"/>
                  <a:pt x="2062253" y="1419704"/>
                  <a:pt x="2020008" y="1420491"/>
                </a:cubicBezTo>
                <a:cubicBezTo>
                  <a:pt x="1977456" y="1420491"/>
                  <a:pt x="1961156" y="1399666"/>
                  <a:pt x="1985784" y="1378118"/>
                </a:cubicBezTo>
                <a:cubicBezTo>
                  <a:pt x="2019679" y="1354455"/>
                  <a:pt x="2059808" y="1341292"/>
                  <a:pt x="2101130" y="1340273"/>
                </a:cubicBezTo>
                <a:close/>
                <a:moveTo>
                  <a:pt x="5535972" y="1330857"/>
                </a:moveTo>
                <a:cubicBezTo>
                  <a:pt x="5580335" y="1330857"/>
                  <a:pt x="5636651" y="1348965"/>
                  <a:pt x="5656570" y="1373410"/>
                </a:cubicBezTo>
                <a:cubicBezTo>
                  <a:pt x="5676488" y="1397856"/>
                  <a:pt x="5656570" y="1416869"/>
                  <a:pt x="5612205" y="1418318"/>
                </a:cubicBezTo>
                <a:cubicBezTo>
                  <a:pt x="5567841" y="1419766"/>
                  <a:pt x="5508629" y="1400210"/>
                  <a:pt x="5488348" y="1375403"/>
                </a:cubicBezTo>
                <a:cubicBezTo>
                  <a:pt x="5468067" y="1350594"/>
                  <a:pt x="5491428" y="1331581"/>
                  <a:pt x="5535972" y="1330857"/>
                </a:cubicBezTo>
                <a:close/>
                <a:moveTo>
                  <a:pt x="1807241" y="1325785"/>
                </a:moveTo>
                <a:cubicBezTo>
                  <a:pt x="1847260" y="1324700"/>
                  <a:pt x="1862471" y="1341359"/>
                  <a:pt x="1839837" y="1361820"/>
                </a:cubicBezTo>
                <a:cubicBezTo>
                  <a:pt x="1804763" y="1386382"/>
                  <a:pt x="1763132" y="1399878"/>
                  <a:pt x="1720323" y="1400572"/>
                </a:cubicBezTo>
                <a:cubicBezTo>
                  <a:pt x="1681756" y="1400572"/>
                  <a:pt x="1668537" y="1383730"/>
                  <a:pt x="1690445" y="1364356"/>
                </a:cubicBezTo>
                <a:cubicBezTo>
                  <a:pt x="1724759" y="1340347"/>
                  <a:pt x="1765376" y="1326937"/>
                  <a:pt x="1807241" y="1325785"/>
                </a:cubicBezTo>
                <a:close/>
                <a:moveTo>
                  <a:pt x="1503393" y="1316915"/>
                </a:moveTo>
                <a:cubicBezTo>
                  <a:pt x="1539244" y="1317639"/>
                  <a:pt x="1549206" y="1331945"/>
                  <a:pt x="1524762" y="1350596"/>
                </a:cubicBezTo>
                <a:cubicBezTo>
                  <a:pt x="1491390" y="1372308"/>
                  <a:pt x="1452655" y="1384342"/>
                  <a:pt x="1412856" y="1385363"/>
                </a:cubicBezTo>
                <a:cubicBezTo>
                  <a:pt x="1372292" y="1385363"/>
                  <a:pt x="1363421" y="1369789"/>
                  <a:pt x="1392394" y="1349147"/>
                </a:cubicBezTo>
                <a:cubicBezTo>
                  <a:pt x="1425873" y="1328726"/>
                  <a:pt x="1464188" y="1317599"/>
                  <a:pt x="1503393" y="1316915"/>
                </a:cubicBezTo>
                <a:close/>
                <a:moveTo>
                  <a:pt x="5220534" y="1312568"/>
                </a:moveTo>
                <a:cubicBezTo>
                  <a:pt x="5266529" y="1313110"/>
                  <a:pt x="5316867" y="1332486"/>
                  <a:pt x="5333707" y="1355120"/>
                </a:cubicBezTo>
                <a:cubicBezTo>
                  <a:pt x="5350549" y="1377756"/>
                  <a:pt x="5324654" y="1402019"/>
                  <a:pt x="5276669" y="1402563"/>
                </a:cubicBezTo>
                <a:cubicBezTo>
                  <a:pt x="5229045" y="1402563"/>
                  <a:pt x="5172549" y="1380653"/>
                  <a:pt x="5158607" y="1356388"/>
                </a:cubicBezTo>
                <a:cubicBezTo>
                  <a:pt x="5144662" y="1332124"/>
                  <a:pt x="5174541" y="1312025"/>
                  <a:pt x="5220534" y="1312568"/>
                </a:cubicBezTo>
                <a:close/>
                <a:moveTo>
                  <a:pt x="7991021" y="1306050"/>
                </a:moveTo>
                <a:cubicBezTo>
                  <a:pt x="8015304" y="1307253"/>
                  <a:pt x="8039097" y="1313414"/>
                  <a:pt x="8060918" y="1324157"/>
                </a:cubicBezTo>
                <a:cubicBezTo>
                  <a:pt x="8082647" y="1334478"/>
                  <a:pt x="8083008" y="1341180"/>
                  <a:pt x="8060918" y="1340997"/>
                </a:cubicBezTo>
                <a:cubicBezTo>
                  <a:pt x="8036400" y="1339757"/>
                  <a:pt x="8012389" y="1333598"/>
                  <a:pt x="7990297" y="1322889"/>
                </a:cubicBezTo>
                <a:cubicBezTo>
                  <a:pt x="7969836" y="1312205"/>
                  <a:pt x="7969836" y="1305869"/>
                  <a:pt x="7991021" y="1306050"/>
                </a:cubicBezTo>
                <a:close/>
                <a:moveTo>
                  <a:pt x="1220910" y="1304058"/>
                </a:moveTo>
                <a:cubicBezTo>
                  <a:pt x="1252054" y="1304058"/>
                  <a:pt x="1257127" y="1321080"/>
                  <a:pt x="1229060" y="1337196"/>
                </a:cubicBezTo>
                <a:cubicBezTo>
                  <a:pt x="1195957" y="1354697"/>
                  <a:pt x="1159290" y="1364360"/>
                  <a:pt x="1121861" y="1365444"/>
                </a:cubicBezTo>
                <a:cubicBezTo>
                  <a:pt x="1089631" y="1364539"/>
                  <a:pt x="1086732" y="1347336"/>
                  <a:pt x="1115342" y="1331220"/>
                </a:cubicBezTo>
                <a:cubicBezTo>
                  <a:pt x="1148115" y="1314563"/>
                  <a:pt x="1184154" y="1305292"/>
                  <a:pt x="1220910" y="1304058"/>
                </a:cubicBezTo>
                <a:close/>
                <a:moveTo>
                  <a:pt x="4914333" y="1300978"/>
                </a:moveTo>
                <a:cubicBezTo>
                  <a:pt x="4962499" y="1302426"/>
                  <a:pt x="5007769" y="1322163"/>
                  <a:pt x="5019176" y="1346609"/>
                </a:cubicBezTo>
                <a:cubicBezTo>
                  <a:pt x="5031308" y="1372865"/>
                  <a:pt x="4999078" y="1392965"/>
                  <a:pt x="4945478" y="1391517"/>
                </a:cubicBezTo>
                <a:cubicBezTo>
                  <a:pt x="4894957" y="1390068"/>
                  <a:pt x="4849326" y="1369063"/>
                  <a:pt x="4839910" y="1343712"/>
                </a:cubicBezTo>
                <a:cubicBezTo>
                  <a:pt x="4830494" y="1318361"/>
                  <a:pt x="4862907" y="1299710"/>
                  <a:pt x="4914333" y="1300978"/>
                </a:cubicBezTo>
                <a:close/>
                <a:moveTo>
                  <a:pt x="925031" y="1295908"/>
                </a:moveTo>
                <a:cubicBezTo>
                  <a:pt x="955453" y="1295366"/>
                  <a:pt x="961429" y="1307497"/>
                  <a:pt x="937708" y="1322164"/>
                </a:cubicBezTo>
                <a:cubicBezTo>
                  <a:pt x="906416" y="1339287"/>
                  <a:pt x="871576" y="1348954"/>
                  <a:pt x="835941" y="1350414"/>
                </a:cubicBezTo>
                <a:cubicBezTo>
                  <a:pt x="805882" y="1350414"/>
                  <a:pt x="803165" y="1337013"/>
                  <a:pt x="829603" y="1321983"/>
                </a:cubicBezTo>
                <a:cubicBezTo>
                  <a:pt x="859281" y="1306835"/>
                  <a:pt x="891768" y="1297959"/>
                  <a:pt x="925031" y="1295908"/>
                </a:cubicBezTo>
                <a:close/>
                <a:moveTo>
                  <a:pt x="7655306" y="1290113"/>
                </a:moveTo>
                <a:cubicBezTo>
                  <a:pt x="7685383" y="1291223"/>
                  <a:pt x="7714897" y="1298496"/>
                  <a:pt x="7742040" y="1311481"/>
                </a:cubicBezTo>
                <a:cubicBezTo>
                  <a:pt x="7768116" y="1324518"/>
                  <a:pt x="7768840" y="1334115"/>
                  <a:pt x="7743489" y="1334476"/>
                </a:cubicBezTo>
                <a:cubicBezTo>
                  <a:pt x="7712887" y="1333415"/>
                  <a:pt x="7682846" y="1325951"/>
                  <a:pt x="7655306" y="1312566"/>
                </a:cubicBezTo>
                <a:cubicBezTo>
                  <a:pt x="7630135" y="1299892"/>
                  <a:pt x="7630135" y="1290476"/>
                  <a:pt x="7655306" y="1290113"/>
                </a:cubicBezTo>
                <a:close/>
                <a:moveTo>
                  <a:pt x="4601250" y="1284138"/>
                </a:moveTo>
                <a:cubicBezTo>
                  <a:pt x="4651771" y="1284138"/>
                  <a:pt x="4694867" y="1302246"/>
                  <a:pt x="4704463" y="1327777"/>
                </a:cubicBezTo>
                <a:cubicBezTo>
                  <a:pt x="4714062" y="1353310"/>
                  <a:pt x="4681829" y="1376488"/>
                  <a:pt x="4625696" y="1374857"/>
                </a:cubicBezTo>
                <a:cubicBezTo>
                  <a:pt x="4573002" y="1374857"/>
                  <a:pt x="4530268" y="1354035"/>
                  <a:pt x="4524293" y="1327596"/>
                </a:cubicBezTo>
                <a:cubicBezTo>
                  <a:pt x="4518316" y="1301160"/>
                  <a:pt x="4550549" y="1284138"/>
                  <a:pt x="4601250" y="1284138"/>
                </a:cubicBezTo>
                <a:close/>
                <a:moveTo>
                  <a:pt x="649429" y="1283777"/>
                </a:moveTo>
                <a:cubicBezTo>
                  <a:pt x="675142" y="1283777"/>
                  <a:pt x="677497" y="1292288"/>
                  <a:pt x="655042" y="1305325"/>
                </a:cubicBezTo>
                <a:cubicBezTo>
                  <a:pt x="627337" y="1320507"/>
                  <a:pt x="596447" y="1328942"/>
                  <a:pt x="564865" y="1329952"/>
                </a:cubicBezTo>
                <a:cubicBezTo>
                  <a:pt x="534806" y="1329952"/>
                  <a:pt x="532996" y="1321079"/>
                  <a:pt x="559796" y="1306593"/>
                </a:cubicBezTo>
                <a:cubicBezTo>
                  <a:pt x="587519" y="1292172"/>
                  <a:pt x="618193" y="1284364"/>
                  <a:pt x="649429" y="1283777"/>
                </a:cubicBezTo>
                <a:close/>
                <a:moveTo>
                  <a:pt x="367303" y="1276351"/>
                </a:moveTo>
                <a:cubicBezTo>
                  <a:pt x="382875" y="1277619"/>
                  <a:pt x="381065" y="1287579"/>
                  <a:pt x="363499" y="1296271"/>
                </a:cubicBezTo>
                <a:cubicBezTo>
                  <a:pt x="337606" y="1307650"/>
                  <a:pt x="309883" y="1314335"/>
                  <a:pt x="281651" y="1316008"/>
                </a:cubicBezTo>
                <a:cubicBezTo>
                  <a:pt x="262638" y="1316008"/>
                  <a:pt x="265175" y="1304056"/>
                  <a:pt x="286541" y="1294459"/>
                </a:cubicBezTo>
                <a:cubicBezTo>
                  <a:pt x="312164" y="1283661"/>
                  <a:pt x="339524" y="1277528"/>
                  <a:pt x="367303" y="1276351"/>
                </a:cubicBezTo>
                <a:close/>
                <a:moveTo>
                  <a:pt x="4288710" y="1273093"/>
                </a:moveTo>
                <a:cubicBezTo>
                  <a:pt x="4340860" y="1273093"/>
                  <a:pt x="4382146" y="1291201"/>
                  <a:pt x="4385767" y="1318724"/>
                </a:cubicBezTo>
                <a:cubicBezTo>
                  <a:pt x="4389389" y="1346248"/>
                  <a:pt x="4354078" y="1363995"/>
                  <a:pt x="4301384" y="1363995"/>
                </a:cubicBezTo>
                <a:cubicBezTo>
                  <a:pt x="4248692" y="1363995"/>
                  <a:pt x="4205233" y="1343532"/>
                  <a:pt x="4203965" y="1316190"/>
                </a:cubicBezTo>
                <a:cubicBezTo>
                  <a:pt x="4202697" y="1288847"/>
                  <a:pt x="4238552" y="1273093"/>
                  <a:pt x="4288710" y="1273093"/>
                </a:cubicBezTo>
                <a:close/>
                <a:moveTo>
                  <a:pt x="7322665" y="1269832"/>
                </a:moveTo>
                <a:cubicBezTo>
                  <a:pt x="7356092" y="1272273"/>
                  <a:pt x="7388722" y="1281321"/>
                  <a:pt x="7418635" y="1296451"/>
                </a:cubicBezTo>
                <a:cubicBezTo>
                  <a:pt x="7445254" y="1311118"/>
                  <a:pt x="7441271" y="1323431"/>
                  <a:pt x="7410487" y="1322165"/>
                </a:cubicBezTo>
                <a:cubicBezTo>
                  <a:pt x="7374525" y="1320319"/>
                  <a:pt x="7339378" y="1310747"/>
                  <a:pt x="7307455" y="1294098"/>
                </a:cubicBezTo>
                <a:cubicBezTo>
                  <a:pt x="7284277" y="1279611"/>
                  <a:pt x="7291520" y="1268384"/>
                  <a:pt x="7322665" y="1269832"/>
                </a:cubicBezTo>
                <a:close/>
                <a:moveTo>
                  <a:pt x="78115" y="1264762"/>
                </a:moveTo>
                <a:cubicBezTo>
                  <a:pt x="94957" y="1264762"/>
                  <a:pt x="96223" y="1271100"/>
                  <a:pt x="79022" y="1279067"/>
                </a:cubicBezTo>
                <a:cubicBezTo>
                  <a:pt x="57293" y="1288930"/>
                  <a:pt x="33879" y="1294525"/>
                  <a:pt x="10030" y="1295546"/>
                </a:cubicBezTo>
                <a:cubicBezTo>
                  <a:pt x="-5180" y="1295546"/>
                  <a:pt x="-2825" y="1287759"/>
                  <a:pt x="15282" y="1279611"/>
                </a:cubicBezTo>
                <a:cubicBezTo>
                  <a:pt x="35237" y="1271146"/>
                  <a:pt x="56477" y="1266125"/>
                  <a:pt x="78115" y="1264762"/>
                </a:cubicBezTo>
                <a:close/>
                <a:moveTo>
                  <a:pt x="3992466" y="1256434"/>
                </a:moveTo>
                <a:cubicBezTo>
                  <a:pt x="4041176" y="1256434"/>
                  <a:pt x="4083005" y="1277619"/>
                  <a:pt x="4083005" y="1301882"/>
                </a:cubicBezTo>
                <a:cubicBezTo>
                  <a:pt x="4083005" y="1326148"/>
                  <a:pt x="4038459" y="1348782"/>
                  <a:pt x="3987757" y="1348238"/>
                </a:cubicBezTo>
                <a:cubicBezTo>
                  <a:pt x="3937056" y="1347696"/>
                  <a:pt x="3895046" y="1325423"/>
                  <a:pt x="3897219" y="1300616"/>
                </a:cubicBezTo>
                <a:cubicBezTo>
                  <a:pt x="3899392" y="1275807"/>
                  <a:pt x="3944118" y="1256070"/>
                  <a:pt x="3992466" y="1256434"/>
                </a:cubicBezTo>
                <a:close/>
                <a:moveTo>
                  <a:pt x="6984956" y="1255890"/>
                </a:moveTo>
                <a:cubicBezTo>
                  <a:pt x="7023309" y="1257563"/>
                  <a:pt x="7060846" y="1267443"/>
                  <a:pt x="7095052" y="1284862"/>
                </a:cubicBezTo>
                <a:cubicBezTo>
                  <a:pt x="7121127" y="1300253"/>
                  <a:pt x="7115874" y="1315826"/>
                  <a:pt x="7083824" y="1315646"/>
                </a:cubicBezTo>
                <a:cubicBezTo>
                  <a:pt x="7046631" y="1313511"/>
                  <a:pt x="7010271" y="1303774"/>
                  <a:pt x="6976989" y="1287035"/>
                </a:cubicBezTo>
                <a:cubicBezTo>
                  <a:pt x="6951094" y="1272188"/>
                  <a:pt x="6955440" y="1256614"/>
                  <a:pt x="6984956" y="1255890"/>
                </a:cubicBezTo>
                <a:close/>
                <a:moveTo>
                  <a:pt x="3698758" y="1246293"/>
                </a:moveTo>
                <a:cubicBezTo>
                  <a:pt x="3745838" y="1246837"/>
                  <a:pt x="3785314" y="1267842"/>
                  <a:pt x="3780968" y="1291200"/>
                </a:cubicBezTo>
                <a:cubicBezTo>
                  <a:pt x="3776622" y="1314559"/>
                  <a:pt x="3729179" y="1337556"/>
                  <a:pt x="3678841" y="1337012"/>
                </a:cubicBezTo>
                <a:cubicBezTo>
                  <a:pt x="3628139" y="1337012"/>
                  <a:pt x="3590475" y="1314378"/>
                  <a:pt x="3597355" y="1289932"/>
                </a:cubicBezTo>
                <a:cubicBezTo>
                  <a:pt x="3604237" y="1265486"/>
                  <a:pt x="3651678" y="1245750"/>
                  <a:pt x="3698758" y="1246293"/>
                </a:cubicBezTo>
                <a:close/>
                <a:moveTo>
                  <a:pt x="6665897" y="1238326"/>
                </a:moveTo>
                <a:cubicBezTo>
                  <a:pt x="6705570" y="1238822"/>
                  <a:pt x="6744375" y="1249884"/>
                  <a:pt x="6778345" y="1270376"/>
                </a:cubicBezTo>
                <a:cubicBezTo>
                  <a:pt x="6806049" y="1289028"/>
                  <a:pt x="6797177" y="1302789"/>
                  <a:pt x="6756796" y="1302065"/>
                </a:cubicBezTo>
                <a:cubicBezTo>
                  <a:pt x="6716687" y="1301305"/>
                  <a:pt x="6677594" y="1289459"/>
                  <a:pt x="6643804" y="1267842"/>
                </a:cubicBezTo>
                <a:cubicBezTo>
                  <a:pt x="6620807" y="1249734"/>
                  <a:pt x="6630223" y="1238326"/>
                  <a:pt x="6665897" y="1238326"/>
                </a:cubicBezTo>
                <a:close/>
                <a:moveTo>
                  <a:pt x="3407768" y="1231627"/>
                </a:moveTo>
                <a:cubicBezTo>
                  <a:pt x="3455572" y="1231627"/>
                  <a:pt x="3491244" y="1249735"/>
                  <a:pt x="3484906" y="1274180"/>
                </a:cubicBezTo>
                <a:cubicBezTo>
                  <a:pt x="3478568" y="1298263"/>
                  <a:pt x="3429315" y="1319993"/>
                  <a:pt x="3378796" y="1320536"/>
                </a:cubicBezTo>
                <a:cubicBezTo>
                  <a:pt x="3328274" y="1321080"/>
                  <a:pt x="3293327" y="1299712"/>
                  <a:pt x="3302199" y="1275448"/>
                </a:cubicBezTo>
                <a:cubicBezTo>
                  <a:pt x="3311071" y="1251183"/>
                  <a:pt x="3359963" y="1231627"/>
                  <a:pt x="3407768" y="1231627"/>
                </a:cubicBezTo>
                <a:close/>
                <a:moveTo>
                  <a:pt x="6360599" y="1224564"/>
                </a:moveTo>
                <a:cubicBezTo>
                  <a:pt x="6400799" y="1225832"/>
                  <a:pt x="6458020" y="1244120"/>
                  <a:pt x="6478481" y="1262591"/>
                </a:cubicBezTo>
                <a:cubicBezTo>
                  <a:pt x="6498942" y="1281060"/>
                  <a:pt x="6482283" y="1296453"/>
                  <a:pt x="6443534" y="1295185"/>
                </a:cubicBezTo>
                <a:cubicBezTo>
                  <a:pt x="6402067" y="1293917"/>
                  <a:pt x="6343578" y="1274723"/>
                  <a:pt x="6324383" y="1256072"/>
                </a:cubicBezTo>
                <a:cubicBezTo>
                  <a:pt x="6305190" y="1237421"/>
                  <a:pt x="6322754" y="1223478"/>
                  <a:pt x="6360599" y="1224564"/>
                </a:cubicBezTo>
                <a:close/>
                <a:moveTo>
                  <a:pt x="3124562" y="1223115"/>
                </a:moveTo>
                <a:cubicBezTo>
                  <a:pt x="3172908" y="1223115"/>
                  <a:pt x="3199708" y="1241223"/>
                  <a:pt x="3188301" y="1264764"/>
                </a:cubicBezTo>
                <a:cubicBezTo>
                  <a:pt x="3176893" y="1288303"/>
                  <a:pt x="3127640" y="1308766"/>
                  <a:pt x="3074402" y="1307679"/>
                </a:cubicBezTo>
                <a:cubicBezTo>
                  <a:pt x="3024607" y="1307679"/>
                  <a:pt x="2999981" y="1287579"/>
                  <a:pt x="3015191" y="1262772"/>
                </a:cubicBezTo>
                <a:cubicBezTo>
                  <a:pt x="3030402" y="1237964"/>
                  <a:pt x="3074765" y="1222573"/>
                  <a:pt x="3124562" y="1223115"/>
                </a:cubicBezTo>
                <a:close/>
                <a:moveTo>
                  <a:pt x="2834494" y="1213880"/>
                </a:moveTo>
                <a:cubicBezTo>
                  <a:pt x="2880288" y="1213155"/>
                  <a:pt x="2909985" y="1229995"/>
                  <a:pt x="2896404" y="1253173"/>
                </a:cubicBezTo>
                <a:cubicBezTo>
                  <a:pt x="2882098" y="1277256"/>
                  <a:pt x="2832864" y="1296088"/>
                  <a:pt x="2782707" y="1296271"/>
                </a:cubicBezTo>
                <a:cubicBezTo>
                  <a:pt x="2732549" y="1296451"/>
                  <a:pt x="2708104" y="1278163"/>
                  <a:pt x="2725848" y="1253717"/>
                </a:cubicBezTo>
                <a:cubicBezTo>
                  <a:pt x="2743594" y="1229271"/>
                  <a:pt x="2788683" y="1214604"/>
                  <a:pt x="2834494" y="1213880"/>
                </a:cubicBezTo>
                <a:close/>
                <a:moveTo>
                  <a:pt x="6052044" y="1213519"/>
                </a:moveTo>
                <a:cubicBezTo>
                  <a:pt x="6093586" y="1212669"/>
                  <a:pt x="6134336" y="1224963"/>
                  <a:pt x="6168475" y="1248647"/>
                </a:cubicBezTo>
                <a:cubicBezTo>
                  <a:pt x="6194370" y="1270376"/>
                  <a:pt x="6181152" y="1285949"/>
                  <a:pt x="6136425" y="1285949"/>
                </a:cubicBezTo>
                <a:cubicBezTo>
                  <a:pt x="6094097" y="1287238"/>
                  <a:pt x="6052529" y="1274507"/>
                  <a:pt x="6018182" y="1249734"/>
                </a:cubicBezTo>
                <a:cubicBezTo>
                  <a:pt x="5994823" y="1228729"/>
                  <a:pt x="6008946" y="1213519"/>
                  <a:pt x="6052044" y="1213519"/>
                </a:cubicBezTo>
                <a:close/>
                <a:moveTo>
                  <a:pt x="2551654" y="1200119"/>
                </a:moveTo>
                <a:cubicBezTo>
                  <a:pt x="2595656" y="1200480"/>
                  <a:pt x="2618110" y="1218226"/>
                  <a:pt x="2600545" y="1239412"/>
                </a:cubicBezTo>
                <a:cubicBezTo>
                  <a:pt x="2582979" y="1260598"/>
                  <a:pt x="2528112" y="1279973"/>
                  <a:pt x="2482481" y="1279793"/>
                </a:cubicBezTo>
                <a:cubicBezTo>
                  <a:pt x="2436849" y="1279612"/>
                  <a:pt x="2415119" y="1260598"/>
                  <a:pt x="2435219" y="1238507"/>
                </a:cubicBezTo>
                <a:cubicBezTo>
                  <a:pt x="2454777" y="1217139"/>
                  <a:pt x="2507651" y="1199755"/>
                  <a:pt x="2551654" y="1200119"/>
                </a:cubicBezTo>
                <a:close/>
                <a:moveTo>
                  <a:pt x="5743669" y="1195411"/>
                </a:moveTo>
                <a:cubicBezTo>
                  <a:pt x="5783867" y="1194324"/>
                  <a:pt x="5843261" y="1212251"/>
                  <a:pt x="5865714" y="1232893"/>
                </a:cubicBezTo>
                <a:cubicBezTo>
                  <a:pt x="5888531" y="1254081"/>
                  <a:pt x="5869155" y="1273998"/>
                  <a:pt x="5824429" y="1274179"/>
                </a:cubicBezTo>
                <a:cubicBezTo>
                  <a:pt x="5779702" y="1274361"/>
                  <a:pt x="5721215" y="1254986"/>
                  <a:pt x="5701839" y="1233800"/>
                </a:cubicBezTo>
                <a:cubicBezTo>
                  <a:pt x="5682464" y="1212612"/>
                  <a:pt x="5703469" y="1196497"/>
                  <a:pt x="5743669" y="1195411"/>
                </a:cubicBezTo>
                <a:close/>
                <a:moveTo>
                  <a:pt x="2273519" y="1191970"/>
                </a:moveTo>
                <a:cubicBezTo>
                  <a:pt x="2314440" y="1191970"/>
                  <a:pt x="2333455" y="1210078"/>
                  <a:pt x="2313535" y="1229634"/>
                </a:cubicBezTo>
                <a:cubicBezTo>
                  <a:pt x="2293613" y="1249190"/>
                  <a:pt x="2237299" y="1267840"/>
                  <a:pt x="2194748" y="1267840"/>
                </a:cubicBezTo>
                <a:cubicBezTo>
                  <a:pt x="2152194" y="1267840"/>
                  <a:pt x="2134449" y="1248647"/>
                  <a:pt x="2156539" y="1228547"/>
                </a:cubicBezTo>
                <a:cubicBezTo>
                  <a:pt x="2178634" y="1208447"/>
                  <a:pt x="2233499" y="1191426"/>
                  <a:pt x="2273519" y="1191970"/>
                </a:cubicBezTo>
                <a:close/>
                <a:moveTo>
                  <a:pt x="5454668" y="1184907"/>
                </a:moveTo>
                <a:cubicBezTo>
                  <a:pt x="5502473" y="1184907"/>
                  <a:pt x="5551726" y="1203015"/>
                  <a:pt x="5570015" y="1225649"/>
                </a:cubicBezTo>
                <a:cubicBezTo>
                  <a:pt x="5588303" y="1248285"/>
                  <a:pt x="5564039" y="1266030"/>
                  <a:pt x="5513157" y="1264944"/>
                </a:cubicBezTo>
                <a:cubicBezTo>
                  <a:pt x="5465170" y="1264944"/>
                  <a:pt x="5417004" y="1246837"/>
                  <a:pt x="5400165" y="1223839"/>
                </a:cubicBezTo>
                <a:cubicBezTo>
                  <a:pt x="5383323" y="1200842"/>
                  <a:pt x="5406140" y="1184546"/>
                  <a:pt x="5454668" y="1184907"/>
                </a:cubicBezTo>
                <a:close/>
                <a:moveTo>
                  <a:pt x="8041542" y="1180742"/>
                </a:moveTo>
                <a:cubicBezTo>
                  <a:pt x="8062366" y="1182316"/>
                  <a:pt x="8082792" y="1187271"/>
                  <a:pt x="8102023" y="1195411"/>
                </a:cubicBezTo>
                <a:cubicBezTo>
                  <a:pt x="8118500" y="1202654"/>
                  <a:pt x="8120131" y="1208991"/>
                  <a:pt x="8104196" y="1208991"/>
                </a:cubicBezTo>
                <a:cubicBezTo>
                  <a:pt x="8083299" y="1207896"/>
                  <a:pt x="8062728" y="1203307"/>
                  <a:pt x="8043354" y="1195411"/>
                </a:cubicBezTo>
                <a:cubicBezTo>
                  <a:pt x="8023615" y="1187261"/>
                  <a:pt x="8022891" y="1180200"/>
                  <a:pt x="8041542" y="1180742"/>
                </a:cubicBezTo>
                <a:close/>
                <a:moveTo>
                  <a:pt x="2001900" y="1180201"/>
                </a:moveTo>
                <a:cubicBezTo>
                  <a:pt x="2044274" y="1180381"/>
                  <a:pt x="2057854" y="1195411"/>
                  <a:pt x="2033951" y="1215148"/>
                </a:cubicBezTo>
                <a:cubicBezTo>
                  <a:pt x="1999513" y="1238989"/>
                  <a:pt x="1958295" y="1251114"/>
                  <a:pt x="1916428" y="1249734"/>
                </a:cubicBezTo>
                <a:cubicBezTo>
                  <a:pt x="1873697" y="1249734"/>
                  <a:pt x="1863014" y="1232895"/>
                  <a:pt x="1890535" y="1212070"/>
                </a:cubicBezTo>
                <a:cubicBezTo>
                  <a:pt x="1923729" y="1190740"/>
                  <a:pt x="1962462" y="1179655"/>
                  <a:pt x="2001900" y="1180201"/>
                </a:cubicBezTo>
                <a:close/>
                <a:moveTo>
                  <a:pt x="1732095" y="1172053"/>
                </a:moveTo>
                <a:cubicBezTo>
                  <a:pt x="1766498" y="1172777"/>
                  <a:pt x="1777725" y="1188168"/>
                  <a:pt x="1755997" y="1204827"/>
                </a:cubicBezTo>
                <a:cubicBezTo>
                  <a:pt x="1720163" y="1226393"/>
                  <a:pt x="1679216" y="1238018"/>
                  <a:pt x="1637389" y="1238509"/>
                </a:cubicBezTo>
                <a:cubicBezTo>
                  <a:pt x="1601172" y="1237421"/>
                  <a:pt x="1591758" y="1220401"/>
                  <a:pt x="1615477" y="1204286"/>
                </a:cubicBezTo>
                <a:cubicBezTo>
                  <a:pt x="1650954" y="1183733"/>
                  <a:pt x="1691099" y="1172634"/>
                  <a:pt x="1732095" y="1172053"/>
                </a:cubicBezTo>
                <a:close/>
                <a:moveTo>
                  <a:pt x="5147200" y="1168611"/>
                </a:moveTo>
                <a:cubicBezTo>
                  <a:pt x="5193193" y="1168248"/>
                  <a:pt x="5246791" y="1186900"/>
                  <a:pt x="5262909" y="1208810"/>
                </a:cubicBezTo>
                <a:cubicBezTo>
                  <a:pt x="5279385" y="1231626"/>
                  <a:pt x="5251320" y="1251907"/>
                  <a:pt x="5203333" y="1252268"/>
                </a:cubicBezTo>
                <a:cubicBezTo>
                  <a:pt x="5155348" y="1252631"/>
                  <a:pt x="5100481" y="1232531"/>
                  <a:pt x="5086177" y="1209897"/>
                </a:cubicBezTo>
                <a:cubicBezTo>
                  <a:pt x="5071872" y="1187261"/>
                  <a:pt x="5101205" y="1168973"/>
                  <a:pt x="5147200" y="1168611"/>
                </a:cubicBezTo>
                <a:close/>
                <a:moveTo>
                  <a:pt x="7706550" y="1163360"/>
                </a:moveTo>
                <a:cubicBezTo>
                  <a:pt x="7733094" y="1164431"/>
                  <a:pt x="7759242" y="1170065"/>
                  <a:pt x="7783868" y="1180019"/>
                </a:cubicBezTo>
                <a:cubicBezTo>
                  <a:pt x="7807228" y="1190521"/>
                  <a:pt x="7807409" y="1199756"/>
                  <a:pt x="7783868" y="1199576"/>
                </a:cubicBezTo>
                <a:cubicBezTo>
                  <a:pt x="7757251" y="1198004"/>
                  <a:pt x="7731104" y="1191878"/>
                  <a:pt x="7706550" y="1181468"/>
                </a:cubicBezTo>
                <a:cubicBezTo>
                  <a:pt x="7684096" y="1171145"/>
                  <a:pt x="7684457" y="1162092"/>
                  <a:pt x="7706550" y="1163360"/>
                </a:cubicBezTo>
                <a:close/>
                <a:moveTo>
                  <a:pt x="1461379" y="1161369"/>
                </a:moveTo>
                <a:cubicBezTo>
                  <a:pt x="1497598" y="1161369"/>
                  <a:pt x="1507558" y="1172958"/>
                  <a:pt x="1483111" y="1189980"/>
                </a:cubicBezTo>
                <a:cubicBezTo>
                  <a:pt x="1450372" y="1209555"/>
                  <a:pt x="1412961" y="1219939"/>
                  <a:pt x="1374828" y="1220038"/>
                </a:cubicBezTo>
                <a:cubicBezTo>
                  <a:pt x="1337525" y="1220038"/>
                  <a:pt x="1331006" y="1206639"/>
                  <a:pt x="1358893" y="1189256"/>
                </a:cubicBezTo>
                <a:cubicBezTo>
                  <a:pt x="1390235" y="1171672"/>
                  <a:pt x="1425437" y="1162095"/>
                  <a:pt x="1461379" y="1161369"/>
                </a:cubicBezTo>
                <a:close/>
                <a:moveTo>
                  <a:pt x="4862905" y="1159196"/>
                </a:moveTo>
                <a:cubicBezTo>
                  <a:pt x="4909624" y="1159196"/>
                  <a:pt x="4961955" y="1177304"/>
                  <a:pt x="4973000" y="1200301"/>
                </a:cubicBezTo>
                <a:cubicBezTo>
                  <a:pt x="4984589" y="1223660"/>
                  <a:pt x="4950547" y="1244121"/>
                  <a:pt x="4900569" y="1243397"/>
                </a:cubicBezTo>
                <a:cubicBezTo>
                  <a:pt x="4850592" y="1242672"/>
                  <a:pt x="4797900" y="1220943"/>
                  <a:pt x="4790474" y="1197948"/>
                </a:cubicBezTo>
                <a:cubicBezTo>
                  <a:pt x="4783050" y="1174950"/>
                  <a:pt x="4816188" y="1159196"/>
                  <a:pt x="4862905" y="1159196"/>
                </a:cubicBezTo>
                <a:close/>
                <a:moveTo>
                  <a:pt x="1185964" y="1153943"/>
                </a:moveTo>
                <a:cubicBezTo>
                  <a:pt x="1214756" y="1153943"/>
                  <a:pt x="1222177" y="1166800"/>
                  <a:pt x="1199908" y="1180562"/>
                </a:cubicBezTo>
                <a:cubicBezTo>
                  <a:pt x="1167785" y="1197031"/>
                  <a:pt x="1132562" y="1206532"/>
                  <a:pt x="1096511" y="1208447"/>
                </a:cubicBezTo>
                <a:cubicBezTo>
                  <a:pt x="1065910" y="1208447"/>
                  <a:pt x="1057944" y="1196133"/>
                  <a:pt x="1079491" y="1182191"/>
                </a:cubicBezTo>
                <a:cubicBezTo>
                  <a:pt x="1112501" y="1165112"/>
                  <a:pt x="1148842" y="1155469"/>
                  <a:pt x="1185964" y="1153943"/>
                </a:cubicBezTo>
                <a:close/>
                <a:moveTo>
                  <a:pt x="7399081" y="1149236"/>
                </a:moveTo>
                <a:cubicBezTo>
                  <a:pt x="7430842" y="1150931"/>
                  <a:pt x="7462041" y="1158226"/>
                  <a:pt x="7491249" y="1170784"/>
                </a:cubicBezTo>
                <a:cubicBezTo>
                  <a:pt x="7514427" y="1182010"/>
                  <a:pt x="7513883" y="1193782"/>
                  <a:pt x="7489800" y="1194143"/>
                </a:cubicBezTo>
                <a:cubicBezTo>
                  <a:pt x="7457622" y="1192513"/>
                  <a:pt x="7426025" y="1185027"/>
                  <a:pt x="7396545" y="1172052"/>
                </a:cubicBezTo>
                <a:cubicBezTo>
                  <a:pt x="7374274" y="1161005"/>
                  <a:pt x="7375722" y="1149599"/>
                  <a:pt x="7399081" y="1149236"/>
                </a:cubicBezTo>
                <a:close/>
                <a:moveTo>
                  <a:pt x="4580607" y="1143985"/>
                </a:moveTo>
                <a:cubicBezTo>
                  <a:pt x="4630766" y="1144529"/>
                  <a:pt x="4674406" y="1162998"/>
                  <a:pt x="4681829" y="1185451"/>
                </a:cubicBezTo>
                <a:cubicBezTo>
                  <a:pt x="4691426" y="1209717"/>
                  <a:pt x="4655211" y="1229634"/>
                  <a:pt x="4602336" y="1229092"/>
                </a:cubicBezTo>
                <a:cubicBezTo>
                  <a:pt x="4549461" y="1228549"/>
                  <a:pt x="4506003" y="1208629"/>
                  <a:pt x="4500752" y="1185451"/>
                </a:cubicBezTo>
                <a:cubicBezTo>
                  <a:pt x="4495501" y="1162273"/>
                  <a:pt x="4530449" y="1143441"/>
                  <a:pt x="4580607" y="1143985"/>
                </a:cubicBezTo>
                <a:close/>
                <a:moveTo>
                  <a:pt x="924668" y="1143622"/>
                </a:moveTo>
                <a:cubicBezTo>
                  <a:pt x="954004" y="1143622"/>
                  <a:pt x="958711" y="1152494"/>
                  <a:pt x="935715" y="1165895"/>
                </a:cubicBezTo>
                <a:cubicBezTo>
                  <a:pt x="907031" y="1180908"/>
                  <a:pt x="875361" y="1189322"/>
                  <a:pt x="843003" y="1190522"/>
                </a:cubicBezTo>
                <a:cubicBezTo>
                  <a:pt x="809682" y="1190522"/>
                  <a:pt x="805339" y="1181105"/>
                  <a:pt x="832499" y="1166619"/>
                </a:cubicBezTo>
                <a:cubicBezTo>
                  <a:pt x="861165" y="1152289"/>
                  <a:pt x="892635" y="1144437"/>
                  <a:pt x="924668" y="1143622"/>
                </a:cubicBezTo>
                <a:close/>
                <a:moveTo>
                  <a:pt x="655405" y="1138371"/>
                </a:moveTo>
                <a:cubicBezTo>
                  <a:pt x="683290" y="1137466"/>
                  <a:pt x="687275" y="1144709"/>
                  <a:pt x="665183" y="1156478"/>
                </a:cubicBezTo>
                <a:cubicBezTo>
                  <a:pt x="639452" y="1169550"/>
                  <a:pt x="611114" y="1176666"/>
                  <a:pt x="582250" y="1177303"/>
                </a:cubicBezTo>
                <a:cubicBezTo>
                  <a:pt x="554907" y="1177303"/>
                  <a:pt x="553278" y="1169879"/>
                  <a:pt x="578084" y="1157566"/>
                </a:cubicBezTo>
                <a:cubicBezTo>
                  <a:pt x="602278" y="1145948"/>
                  <a:pt x="628587" y="1139416"/>
                  <a:pt x="655405" y="1138371"/>
                </a:cubicBezTo>
                <a:close/>
                <a:moveTo>
                  <a:pt x="4303015" y="1134206"/>
                </a:moveTo>
                <a:cubicBezTo>
                  <a:pt x="4354622" y="1134750"/>
                  <a:pt x="4394641" y="1153582"/>
                  <a:pt x="4398080" y="1177304"/>
                </a:cubicBezTo>
                <a:cubicBezTo>
                  <a:pt x="4401521" y="1201750"/>
                  <a:pt x="4363133" y="1220038"/>
                  <a:pt x="4308990" y="1219314"/>
                </a:cubicBezTo>
                <a:cubicBezTo>
                  <a:pt x="4254850" y="1218589"/>
                  <a:pt x="4214830" y="1198852"/>
                  <a:pt x="4213925" y="1174043"/>
                </a:cubicBezTo>
                <a:cubicBezTo>
                  <a:pt x="4213020" y="1149236"/>
                  <a:pt x="4251409" y="1133664"/>
                  <a:pt x="4303015" y="1134206"/>
                </a:cubicBezTo>
                <a:close/>
                <a:moveTo>
                  <a:pt x="7092154" y="1132577"/>
                </a:moveTo>
                <a:cubicBezTo>
                  <a:pt x="7127898" y="1134276"/>
                  <a:pt x="7162919" y="1143339"/>
                  <a:pt x="7195006" y="1159195"/>
                </a:cubicBezTo>
                <a:cubicBezTo>
                  <a:pt x="7216916" y="1171689"/>
                  <a:pt x="7211845" y="1183459"/>
                  <a:pt x="7183778" y="1183459"/>
                </a:cubicBezTo>
                <a:cubicBezTo>
                  <a:pt x="7147562" y="1181902"/>
                  <a:pt x="7112071" y="1172706"/>
                  <a:pt x="7079660" y="1156479"/>
                </a:cubicBezTo>
                <a:cubicBezTo>
                  <a:pt x="7058836" y="1143804"/>
                  <a:pt x="7064811" y="1132577"/>
                  <a:pt x="7092154" y="1132577"/>
                </a:cubicBezTo>
                <a:close/>
                <a:moveTo>
                  <a:pt x="404062" y="1128230"/>
                </a:moveTo>
                <a:cubicBezTo>
                  <a:pt x="422893" y="1126782"/>
                  <a:pt x="425247" y="1135293"/>
                  <a:pt x="408407" y="1143623"/>
                </a:cubicBezTo>
                <a:cubicBezTo>
                  <a:pt x="384705" y="1153701"/>
                  <a:pt x="359498" y="1159816"/>
                  <a:pt x="333803" y="1161731"/>
                </a:cubicBezTo>
                <a:cubicBezTo>
                  <a:pt x="317325" y="1161731"/>
                  <a:pt x="315695" y="1153763"/>
                  <a:pt x="330362" y="1146338"/>
                </a:cubicBezTo>
                <a:cubicBezTo>
                  <a:pt x="353776" y="1136315"/>
                  <a:pt x="378674" y="1130200"/>
                  <a:pt x="404062" y="1128230"/>
                </a:cubicBezTo>
                <a:close/>
                <a:moveTo>
                  <a:pt x="6800435" y="1121351"/>
                </a:moveTo>
                <a:cubicBezTo>
                  <a:pt x="6836290" y="1122233"/>
                  <a:pt x="6871454" y="1131473"/>
                  <a:pt x="6903107" y="1148331"/>
                </a:cubicBezTo>
                <a:cubicBezTo>
                  <a:pt x="6930994" y="1164810"/>
                  <a:pt x="6924475" y="1177123"/>
                  <a:pt x="6887172" y="1176580"/>
                </a:cubicBezTo>
                <a:cubicBezTo>
                  <a:pt x="6848983" y="1175986"/>
                  <a:pt x="6811591" y="1165639"/>
                  <a:pt x="6778525" y="1146520"/>
                </a:cubicBezTo>
                <a:cubicBezTo>
                  <a:pt x="6757159" y="1131672"/>
                  <a:pt x="6766393" y="1120988"/>
                  <a:pt x="6800435" y="1121351"/>
                </a:cubicBezTo>
                <a:close/>
                <a:moveTo>
                  <a:pt x="4024336" y="1120988"/>
                </a:moveTo>
                <a:cubicBezTo>
                  <a:pt x="4076306" y="1120988"/>
                  <a:pt x="4113970" y="1138010"/>
                  <a:pt x="4115419" y="1161912"/>
                </a:cubicBezTo>
                <a:cubicBezTo>
                  <a:pt x="4116685" y="1186719"/>
                  <a:pt x="4079203" y="1205008"/>
                  <a:pt x="4024880" y="1205371"/>
                </a:cubicBezTo>
                <a:cubicBezTo>
                  <a:pt x="3970556" y="1205732"/>
                  <a:pt x="3929088" y="1187263"/>
                  <a:pt x="3931624" y="1161369"/>
                </a:cubicBezTo>
                <a:cubicBezTo>
                  <a:pt x="3934158" y="1135474"/>
                  <a:pt x="3972366" y="1120988"/>
                  <a:pt x="4024336" y="1120988"/>
                </a:cubicBezTo>
                <a:close/>
                <a:moveTo>
                  <a:pt x="3754169" y="1111934"/>
                </a:moveTo>
                <a:cubicBezTo>
                  <a:pt x="3805775" y="1112295"/>
                  <a:pt x="3839455" y="1129679"/>
                  <a:pt x="3836196" y="1153581"/>
                </a:cubicBezTo>
                <a:cubicBezTo>
                  <a:pt x="3832936" y="1177303"/>
                  <a:pt x="3791833" y="1195411"/>
                  <a:pt x="3737690" y="1195411"/>
                </a:cubicBezTo>
                <a:cubicBezTo>
                  <a:pt x="3683548" y="1195411"/>
                  <a:pt x="3647152" y="1177303"/>
                  <a:pt x="3654032" y="1151047"/>
                </a:cubicBezTo>
                <a:cubicBezTo>
                  <a:pt x="3660914" y="1124791"/>
                  <a:pt x="3702560" y="1111571"/>
                  <a:pt x="3754169" y="1111934"/>
                </a:cubicBezTo>
                <a:close/>
                <a:moveTo>
                  <a:pt x="6497494" y="1104873"/>
                </a:moveTo>
                <a:cubicBezTo>
                  <a:pt x="6537494" y="1105411"/>
                  <a:pt x="6576788" y="1115467"/>
                  <a:pt x="6612115" y="1134208"/>
                </a:cubicBezTo>
                <a:cubicBezTo>
                  <a:pt x="6638554" y="1150867"/>
                  <a:pt x="6629138" y="1166258"/>
                  <a:pt x="6592017" y="1166439"/>
                </a:cubicBezTo>
                <a:cubicBezTo>
                  <a:pt x="6551473" y="1165659"/>
                  <a:pt x="6511763" y="1154766"/>
                  <a:pt x="6476489" y="1134750"/>
                </a:cubicBezTo>
                <a:cubicBezTo>
                  <a:pt x="6454579" y="1119178"/>
                  <a:pt x="6464356" y="1104873"/>
                  <a:pt x="6497494" y="1104873"/>
                </a:cubicBezTo>
                <a:close/>
                <a:moveTo>
                  <a:pt x="3472954" y="1099622"/>
                </a:moveTo>
                <a:cubicBezTo>
                  <a:pt x="3523294" y="1099441"/>
                  <a:pt x="3557336" y="1115918"/>
                  <a:pt x="3551361" y="1138915"/>
                </a:cubicBezTo>
                <a:cubicBezTo>
                  <a:pt x="3545204" y="1162637"/>
                  <a:pt x="3501021" y="1181106"/>
                  <a:pt x="3448146" y="1181469"/>
                </a:cubicBezTo>
                <a:cubicBezTo>
                  <a:pt x="3395272" y="1181830"/>
                  <a:pt x="3361773" y="1163361"/>
                  <a:pt x="3370464" y="1140183"/>
                </a:cubicBezTo>
                <a:cubicBezTo>
                  <a:pt x="3379157" y="1117005"/>
                  <a:pt x="3422615" y="1099802"/>
                  <a:pt x="3472954" y="1099622"/>
                </a:cubicBezTo>
                <a:close/>
                <a:moveTo>
                  <a:pt x="6217548" y="1094549"/>
                </a:moveTo>
                <a:cubicBezTo>
                  <a:pt x="6257092" y="1094211"/>
                  <a:pt x="6295935" y="1105003"/>
                  <a:pt x="6329636" y="1125695"/>
                </a:cubicBezTo>
                <a:cubicBezTo>
                  <a:pt x="6355892" y="1145432"/>
                  <a:pt x="6344122" y="1159193"/>
                  <a:pt x="6299395" y="1159193"/>
                </a:cubicBezTo>
                <a:cubicBezTo>
                  <a:pt x="6259463" y="1159655"/>
                  <a:pt x="6220280" y="1148317"/>
                  <a:pt x="6186766" y="1126599"/>
                </a:cubicBezTo>
                <a:cubicBezTo>
                  <a:pt x="6161776" y="1107406"/>
                  <a:pt x="6174633" y="1094369"/>
                  <a:pt x="6217548" y="1094549"/>
                </a:cubicBezTo>
                <a:close/>
                <a:moveTo>
                  <a:pt x="3206409" y="1091473"/>
                </a:moveTo>
                <a:cubicBezTo>
                  <a:pt x="3253670" y="1090929"/>
                  <a:pt x="3287712" y="1108313"/>
                  <a:pt x="3277572" y="1130766"/>
                </a:cubicBezTo>
                <a:cubicBezTo>
                  <a:pt x="3267432" y="1153220"/>
                  <a:pt x="3219990" y="1171147"/>
                  <a:pt x="3170555" y="1171689"/>
                </a:cubicBezTo>
                <a:cubicBezTo>
                  <a:pt x="3118587" y="1171689"/>
                  <a:pt x="3087259" y="1153581"/>
                  <a:pt x="3100297" y="1130586"/>
                </a:cubicBezTo>
                <a:cubicBezTo>
                  <a:pt x="3113334" y="1107588"/>
                  <a:pt x="3159148" y="1092015"/>
                  <a:pt x="3206409" y="1091473"/>
                </a:cubicBezTo>
                <a:close/>
                <a:moveTo>
                  <a:pt x="2947469" y="1079341"/>
                </a:moveTo>
                <a:cubicBezTo>
                  <a:pt x="2993281" y="1079160"/>
                  <a:pt x="3022070" y="1096000"/>
                  <a:pt x="3010301" y="1116642"/>
                </a:cubicBezTo>
                <a:cubicBezTo>
                  <a:pt x="2997807" y="1137829"/>
                  <a:pt x="2947469" y="1156661"/>
                  <a:pt x="2898940" y="1157386"/>
                </a:cubicBezTo>
                <a:cubicBezTo>
                  <a:pt x="2850433" y="1158110"/>
                  <a:pt x="2819468" y="1139278"/>
                  <a:pt x="2835582" y="1117185"/>
                </a:cubicBezTo>
                <a:cubicBezTo>
                  <a:pt x="2851697" y="1095095"/>
                  <a:pt x="2901655" y="1079521"/>
                  <a:pt x="2947469" y="1079341"/>
                </a:cubicBezTo>
                <a:close/>
                <a:moveTo>
                  <a:pt x="5921849" y="1079158"/>
                </a:moveTo>
                <a:cubicBezTo>
                  <a:pt x="5966756" y="1079702"/>
                  <a:pt x="6018000" y="1095637"/>
                  <a:pt x="6038824" y="1115374"/>
                </a:cubicBezTo>
                <a:cubicBezTo>
                  <a:pt x="6059648" y="1135113"/>
                  <a:pt x="6040997" y="1149055"/>
                  <a:pt x="5996814" y="1148511"/>
                </a:cubicBezTo>
                <a:cubicBezTo>
                  <a:pt x="5952814" y="1148511"/>
                  <a:pt x="5901930" y="1132396"/>
                  <a:pt x="5880744" y="1113201"/>
                </a:cubicBezTo>
                <a:cubicBezTo>
                  <a:pt x="5859559" y="1094007"/>
                  <a:pt x="5876942" y="1078616"/>
                  <a:pt x="5921849" y="1079158"/>
                </a:cubicBezTo>
                <a:close/>
                <a:moveTo>
                  <a:pt x="2689272" y="1071191"/>
                </a:moveTo>
                <a:cubicBezTo>
                  <a:pt x="2730737" y="1071191"/>
                  <a:pt x="2756634" y="1090023"/>
                  <a:pt x="2741242" y="1109036"/>
                </a:cubicBezTo>
                <a:cubicBezTo>
                  <a:pt x="2726208" y="1128775"/>
                  <a:pt x="2670079" y="1147244"/>
                  <a:pt x="2625530" y="1147244"/>
                </a:cubicBezTo>
                <a:cubicBezTo>
                  <a:pt x="2580990" y="1147244"/>
                  <a:pt x="2553100" y="1127507"/>
                  <a:pt x="2573561" y="1107406"/>
                </a:cubicBezTo>
                <a:cubicBezTo>
                  <a:pt x="2594023" y="1087306"/>
                  <a:pt x="2647805" y="1071191"/>
                  <a:pt x="2689272" y="1071191"/>
                </a:cubicBezTo>
                <a:close/>
                <a:moveTo>
                  <a:pt x="5642989" y="1069743"/>
                </a:moveTo>
                <a:cubicBezTo>
                  <a:pt x="5687533" y="1069743"/>
                  <a:pt x="5738416" y="1084592"/>
                  <a:pt x="5759059" y="1105958"/>
                </a:cubicBezTo>
                <a:cubicBezTo>
                  <a:pt x="5779701" y="1127327"/>
                  <a:pt x="5760508" y="1141089"/>
                  <a:pt x="5713972" y="1141089"/>
                </a:cubicBezTo>
                <a:cubicBezTo>
                  <a:pt x="5665443" y="1141089"/>
                  <a:pt x="5615466" y="1125154"/>
                  <a:pt x="5596451" y="1103785"/>
                </a:cubicBezTo>
                <a:cubicBezTo>
                  <a:pt x="5577438" y="1082419"/>
                  <a:pt x="5598443" y="1069743"/>
                  <a:pt x="5642989" y="1069743"/>
                </a:cubicBezTo>
                <a:close/>
                <a:moveTo>
                  <a:pt x="2432867" y="1062680"/>
                </a:moveTo>
                <a:cubicBezTo>
                  <a:pt x="2477229" y="1062860"/>
                  <a:pt x="2495698" y="1076080"/>
                  <a:pt x="2477229" y="1095817"/>
                </a:cubicBezTo>
                <a:cubicBezTo>
                  <a:pt x="2459124" y="1116098"/>
                  <a:pt x="2410772" y="1132033"/>
                  <a:pt x="2364236" y="1132033"/>
                </a:cubicBezTo>
                <a:cubicBezTo>
                  <a:pt x="2317701" y="1132033"/>
                  <a:pt x="2297059" y="1116642"/>
                  <a:pt x="2320056" y="1095817"/>
                </a:cubicBezTo>
                <a:cubicBezTo>
                  <a:pt x="2343054" y="1074993"/>
                  <a:pt x="2388501" y="1062499"/>
                  <a:pt x="2432867" y="1062680"/>
                </a:cubicBezTo>
                <a:close/>
                <a:moveTo>
                  <a:pt x="2166679" y="1054714"/>
                </a:moveTo>
                <a:cubicBezTo>
                  <a:pt x="2207786" y="1054895"/>
                  <a:pt x="2224991" y="1069742"/>
                  <a:pt x="2204531" y="1087670"/>
                </a:cubicBezTo>
                <a:cubicBezTo>
                  <a:pt x="2183884" y="1105777"/>
                  <a:pt x="2131008" y="1121712"/>
                  <a:pt x="2088816" y="1121532"/>
                </a:cubicBezTo>
                <a:cubicBezTo>
                  <a:pt x="2046628" y="1121351"/>
                  <a:pt x="2030690" y="1105597"/>
                  <a:pt x="2052601" y="1087308"/>
                </a:cubicBezTo>
                <a:cubicBezTo>
                  <a:pt x="2086697" y="1065706"/>
                  <a:pt x="2126316" y="1054389"/>
                  <a:pt x="2166679" y="1054714"/>
                </a:cubicBezTo>
                <a:close/>
                <a:moveTo>
                  <a:pt x="5368476" y="1054532"/>
                </a:moveTo>
                <a:cubicBezTo>
                  <a:pt x="5413746" y="1054532"/>
                  <a:pt x="5466802" y="1072639"/>
                  <a:pt x="5483098" y="1092739"/>
                </a:cubicBezTo>
                <a:cubicBezTo>
                  <a:pt x="5499576" y="1113201"/>
                  <a:pt x="5473501" y="1130947"/>
                  <a:pt x="5426060" y="1130223"/>
                </a:cubicBezTo>
                <a:cubicBezTo>
                  <a:pt x="5378616" y="1129498"/>
                  <a:pt x="5324656" y="1112115"/>
                  <a:pt x="5310351" y="1090747"/>
                </a:cubicBezTo>
                <a:cubicBezTo>
                  <a:pt x="5296045" y="1069381"/>
                  <a:pt x="5323208" y="1054532"/>
                  <a:pt x="5368476" y="1054532"/>
                </a:cubicBezTo>
                <a:close/>
                <a:moveTo>
                  <a:pt x="7761778" y="1052179"/>
                </a:moveTo>
                <a:cubicBezTo>
                  <a:pt x="7786133" y="1053734"/>
                  <a:pt x="7810054" y="1059302"/>
                  <a:pt x="7832580" y="1068657"/>
                </a:cubicBezTo>
                <a:cubicBezTo>
                  <a:pt x="7847790" y="1075720"/>
                  <a:pt x="7845981" y="1082599"/>
                  <a:pt x="7828958" y="1082238"/>
                </a:cubicBezTo>
                <a:cubicBezTo>
                  <a:pt x="7805908" y="1080466"/>
                  <a:pt x="7783254" y="1075216"/>
                  <a:pt x="7761778" y="1066665"/>
                </a:cubicBezTo>
                <a:cubicBezTo>
                  <a:pt x="7745843" y="1059602"/>
                  <a:pt x="7745843" y="1052359"/>
                  <a:pt x="7761778" y="1052179"/>
                </a:cubicBezTo>
                <a:close/>
                <a:moveTo>
                  <a:pt x="5096135" y="1046565"/>
                </a:moveTo>
                <a:cubicBezTo>
                  <a:pt x="5144483" y="1046384"/>
                  <a:pt x="5193012" y="1061051"/>
                  <a:pt x="5209127" y="1082600"/>
                </a:cubicBezTo>
                <a:cubicBezTo>
                  <a:pt x="5225062" y="1104871"/>
                  <a:pt x="5200436" y="1122979"/>
                  <a:pt x="5149734" y="1122979"/>
                </a:cubicBezTo>
                <a:cubicBezTo>
                  <a:pt x="5099032" y="1122979"/>
                  <a:pt x="5049599" y="1106683"/>
                  <a:pt x="5035474" y="1084590"/>
                </a:cubicBezTo>
                <a:cubicBezTo>
                  <a:pt x="5021351" y="1062499"/>
                  <a:pt x="5047787" y="1046745"/>
                  <a:pt x="5096135" y="1046565"/>
                </a:cubicBezTo>
                <a:close/>
                <a:moveTo>
                  <a:pt x="1919691" y="1045299"/>
                </a:moveTo>
                <a:cubicBezTo>
                  <a:pt x="1957536" y="1045840"/>
                  <a:pt x="1968943" y="1057793"/>
                  <a:pt x="1947577" y="1075176"/>
                </a:cubicBezTo>
                <a:cubicBezTo>
                  <a:pt x="1915091" y="1095696"/>
                  <a:pt x="1877356" y="1106329"/>
                  <a:pt x="1838931" y="1105778"/>
                </a:cubicBezTo>
                <a:cubicBezTo>
                  <a:pt x="1795471" y="1105778"/>
                  <a:pt x="1783157" y="1093284"/>
                  <a:pt x="1808509" y="1074813"/>
                </a:cubicBezTo>
                <a:cubicBezTo>
                  <a:pt x="1841955" y="1054469"/>
                  <a:pt x="1880558" y="1044221"/>
                  <a:pt x="1919691" y="1045299"/>
                </a:cubicBezTo>
                <a:close/>
                <a:moveTo>
                  <a:pt x="7473502" y="1040409"/>
                </a:moveTo>
                <a:cubicBezTo>
                  <a:pt x="7502963" y="1041680"/>
                  <a:pt x="7531972" y="1048180"/>
                  <a:pt x="7559151" y="1059604"/>
                </a:cubicBezTo>
                <a:cubicBezTo>
                  <a:pt x="7578346" y="1069200"/>
                  <a:pt x="7575267" y="1077712"/>
                  <a:pt x="7552452" y="1077712"/>
                </a:cubicBezTo>
                <a:cubicBezTo>
                  <a:pt x="7524221" y="1076001"/>
                  <a:pt x="7496480" y="1069510"/>
                  <a:pt x="7470424" y="1058516"/>
                </a:cubicBezTo>
                <a:cubicBezTo>
                  <a:pt x="7450868" y="1049100"/>
                  <a:pt x="7452317" y="1040409"/>
                  <a:pt x="7473502" y="1040409"/>
                </a:cubicBezTo>
                <a:close/>
                <a:moveTo>
                  <a:pt x="1664370" y="1038597"/>
                </a:moveTo>
                <a:cubicBezTo>
                  <a:pt x="1699498" y="1038597"/>
                  <a:pt x="1711631" y="1051091"/>
                  <a:pt x="1690083" y="1066301"/>
                </a:cubicBezTo>
                <a:cubicBezTo>
                  <a:pt x="1656893" y="1085048"/>
                  <a:pt x="1619551" y="1095194"/>
                  <a:pt x="1581436" y="1095818"/>
                </a:cubicBezTo>
                <a:cubicBezTo>
                  <a:pt x="1545221" y="1095818"/>
                  <a:pt x="1533811" y="1082780"/>
                  <a:pt x="1556990" y="1067208"/>
                </a:cubicBezTo>
                <a:cubicBezTo>
                  <a:pt x="1589947" y="1049131"/>
                  <a:pt x="1626796" y="1039313"/>
                  <a:pt x="1664370" y="1038597"/>
                </a:cubicBezTo>
                <a:close/>
                <a:moveTo>
                  <a:pt x="1416477" y="1033346"/>
                </a:moveTo>
                <a:cubicBezTo>
                  <a:pt x="1449070" y="1033346"/>
                  <a:pt x="1455045" y="1044392"/>
                  <a:pt x="1430600" y="1059239"/>
                </a:cubicBezTo>
                <a:cubicBezTo>
                  <a:pt x="1399347" y="1075759"/>
                  <a:pt x="1364543" y="1084459"/>
                  <a:pt x="1329197" y="1084590"/>
                </a:cubicBezTo>
                <a:cubicBezTo>
                  <a:pt x="1294427" y="1084590"/>
                  <a:pt x="1287730" y="1073908"/>
                  <a:pt x="1312357" y="1058878"/>
                </a:cubicBezTo>
                <a:cubicBezTo>
                  <a:pt x="1344426" y="1041926"/>
                  <a:pt x="1380188" y="1033156"/>
                  <a:pt x="1416477" y="1033346"/>
                </a:cubicBezTo>
                <a:close/>
                <a:moveTo>
                  <a:pt x="4830674" y="1032442"/>
                </a:moveTo>
                <a:cubicBezTo>
                  <a:pt x="4877394" y="1032442"/>
                  <a:pt x="4928457" y="1050550"/>
                  <a:pt x="4939865" y="1070830"/>
                </a:cubicBezTo>
                <a:cubicBezTo>
                  <a:pt x="4951635" y="1092016"/>
                  <a:pt x="4919584" y="1111031"/>
                  <a:pt x="4870331" y="1111392"/>
                </a:cubicBezTo>
                <a:cubicBezTo>
                  <a:pt x="4821078" y="1111755"/>
                  <a:pt x="4765125" y="1091655"/>
                  <a:pt x="4757158" y="1069925"/>
                </a:cubicBezTo>
                <a:cubicBezTo>
                  <a:pt x="4749190" y="1048196"/>
                  <a:pt x="4783957" y="1032442"/>
                  <a:pt x="4830674" y="1032442"/>
                </a:cubicBezTo>
                <a:close/>
                <a:moveTo>
                  <a:pt x="7198446" y="1030629"/>
                </a:moveTo>
                <a:cubicBezTo>
                  <a:pt x="7229936" y="1031732"/>
                  <a:pt x="7260826" y="1039638"/>
                  <a:pt x="7288985" y="1053807"/>
                </a:cubicBezTo>
                <a:cubicBezTo>
                  <a:pt x="7309807" y="1065577"/>
                  <a:pt x="7304013" y="1073003"/>
                  <a:pt x="7274499" y="1071915"/>
                </a:cubicBezTo>
                <a:cubicBezTo>
                  <a:pt x="7242447" y="1071003"/>
                  <a:pt x="7210993" y="1063092"/>
                  <a:pt x="7182329" y="1048737"/>
                </a:cubicBezTo>
                <a:cubicBezTo>
                  <a:pt x="7160239" y="1036604"/>
                  <a:pt x="7166938" y="1028819"/>
                  <a:pt x="7198446" y="1030629"/>
                </a:cubicBezTo>
                <a:close/>
                <a:moveTo>
                  <a:pt x="1172926" y="1023387"/>
                </a:moveTo>
                <a:cubicBezTo>
                  <a:pt x="1201538" y="1023387"/>
                  <a:pt x="1207151" y="1035339"/>
                  <a:pt x="1183609" y="1047470"/>
                </a:cubicBezTo>
                <a:cubicBezTo>
                  <a:pt x="1153387" y="1061211"/>
                  <a:pt x="1120813" y="1068960"/>
                  <a:pt x="1087638" y="1070287"/>
                </a:cubicBezTo>
                <a:cubicBezTo>
                  <a:pt x="1058125" y="1070287"/>
                  <a:pt x="1053598" y="1057793"/>
                  <a:pt x="1078044" y="1045479"/>
                </a:cubicBezTo>
                <a:cubicBezTo>
                  <a:pt x="1107993" y="1032177"/>
                  <a:pt x="1140186" y="1024681"/>
                  <a:pt x="1172926" y="1023387"/>
                </a:cubicBezTo>
                <a:close/>
                <a:moveTo>
                  <a:pt x="4565758" y="1023386"/>
                </a:moveTo>
                <a:cubicBezTo>
                  <a:pt x="4612657" y="1022842"/>
                  <a:pt x="4664627" y="1041133"/>
                  <a:pt x="4673499" y="1062318"/>
                </a:cubicBezTo>
                <a:cubicBezTo>
                  <a:pt x="4681830" y="1084048"/>
                  <a:pt x="4645614" y="1104872"/>
                  <a:pt x="4594006" y="1103785"/>
                </a:cubicBezTo>
                <a:cubicBezTo>
                  <a:pt x="4542399" y="1102699"/>
                  <a:pt x="4492603" y="1083504"/>
                  <a:pt x="4487715" y="1061955"/>
                </a:cubicBezTo>
                <a:cubicBezTo>
                  <a:pt x="4482825" y="1040408"/>
                  <a:pt x="4518860" y="1023930"/>
                  <a:pt x="4565758" y="1023386"/>
                </a:cubicBezTo>
                <a:close/>
                <a:moveTo>
                  <a:pt x="926297" y="1018680"/>
                </a:moveTo>
                <a:cubicBezTo>
                  <a:pt x="952011" y="1018680"/>
                  <a:pt x="954365" y="1027371"/>
                  <a:pt x="931550" y="1038960"/>
                </a:cubicBezTo>
                <a:cubicBezTo>
                  <a:pt x="904496" y="1051441"/>
                  <a:pt x="875142" y="1058220"/>
                  <a:pt x="845358" y="1058880"/>
                </a:cubicBezTo>
                <a:cubicBezTo>
                  <a:pt x="817651" y="1058880"/>
                  <a:pt x="814212" y="1050730"/>
                  <a:pt x="836846" y="1039141"/>
                </a:cubicBezTo>
                <a:cubicBezTo>
                  <a:pt x="864820" y="1025923"/>
                  <a:pt x="895352" y="1018942"/>
                  <a:pt x="926297" y="1018680"/>
                </a:cubicBezTo>
                <a:close/>
                <a:moveTo>
                  <a:pt x="4301567" y="1015238"/>
                </a:moveTo>
                <a:cubicBezTo>
                  <a:pt x="4351906" y="1016145"/>
                  <a:pt x="4395184" y="1033346"/>
                  <a:pt x="4399168" y="1055075"/>
                </a:cubicBezTo>
                <a:cubicBezTo>
                  <a:pt x="4403151" y="1076804"/>
                  <a:pt x="4364038" y="1095819"/>
                  <a:pt x="4312612" y="1095819"/>
                </a:cubicBezTo>
                <a:cubicBezTo>
                  <a:pt x="4261186" y="1095819"/>
                  <a:pt x="4215555" y="1077711"/>
                  <a:pt x="4212658" y="1054894"/>
                </a:cubicBezTo>
                <a:cubicBezTo>
                  <a:pt x="4209760" y="1032080"/>
                  <a:pt x="4251227" y="1014333"/>
                  <a:pt x="4301567" y="1015238"/>
                </a:cubicBezTo>
                <a:close/>
                <a:moveTo>
                  <a:pt x="6909084" y="1014334"/>
                </a:moveTo>
                <a:cubicBezTo>
                  <a:pt x="6943254" y="1015391"/>
                  <a:pt x="6976789" y="1023790"/>
                  <a:pt x="7007410" y="1038960"/>
                </a:cubicBezTo>
                <a:cubicBezTo>
                  <a:pt x="7032217" y="1052361"/>
                  <a:pt x="7026966" y="1062863"/>
                  <a:pt x="6995097" y="1062863"/>
                </a:cubicBezTo>
                <a:cubicBezTo>
                  <a:pt x="6960566" y="1062275"/>
                  <a:pt x="6926595" y="1054182"/>
                  <a:pt x="6895503" y="1039141"/>
                </a:cubicBezTo>
                <a:cubicBezTo>
                  <a:pt x="6869428" y="1025018"/>
                  <a:pt x="6875766" y="1014334"/>
                  <a:pt x="6909084" y="1014334"/>
                </a:cubicBezTo>
                <a:close/>
                <a:moveTo>
                  <a:pt x="676952" y="1010530"/>
                </a:moveTo>
                <a:cubicBezTo>
                  <a:pt x="698501" y="1010530"/>
                  <a:pt x="699769" y="1016868"/>
                  <a:pt x="680213" y="1026284"/>
                </a:cubicBezTo>
                <a:cubicBezTo>
                  <a:pt x="656418" y="1037278"/>
                  <a:pt x="630543" y="1043023"/>
                  <a:pt x="604340" y="1043124"/>
                </a:cubicBezTo>
                <a:cubicBezTo>
                  <a:pt x="582431" y="1043124"/>
                  <a:pt x="581524" y="1036605"/>
                  <a:pt x="601804" y="1027008"/>
                </a:cubicBezTo>
                <a:cubicBezTo>
                  <a:pt x="625435" y="1016372"/>
                  <a:pt x="651041" y="1010762"/>
                  <a:pt x="676952" y="1010530"/>
                </a:cubicBezTo>
                <a:close/>
                <a:moveTo>
                  <a:pt x="435748" y="1004735"/>
                </a:moveTo>
                <a:cubicBezTo>
                  <a:pt x="450053" y="1004735"/>
                  <a:pt x="448604" y="1012521"/>
                  <a:pt x="432669" y="1019040"/>
                </a:cubicBezTo>
                <a:cubicBezTo>
                  <a:pt x="411918" y="1026709"/>
                  <a:pt x="390116" y="1031226"/>
                  <a:pt x="368025" y="1032439"/>
                </a:cubicBezTo>
                <a:cubicBezTo>
                  <a:pt x="352632" y="1032439"/>
                  <a:pt x="352271" y="1025378"/>
                  <a:pt x="368025" y="1018677"/>
                </a:cubicBezTo>
                <a:cubicBezTo>
                  <a:pt x="389646" y="1010242"/>
                  <a:pt x="412552" y="1005527"/>
                  <a:pt x="435748" y="1004735"/>
                </a:cubicBezTo>
                <a:close/>
                <a:moveTo>
                  <a:pt x="6630223" y="1004556"/>
                </a:moveTo>
                <a:cubicBezTo>
                  <a:pt x="6666512" y="1006368"/>
                  <a:pt x="6702003" y="1015874"/>
                  <a:pt x="6734343" y="1032441"/>
                </a:cubicBezTo>
                <a:cubicBezTo>
                  <a:pt x="6756977" y="1047291"/>
                  <a:pt x="6743939" y="1059965"/>
                  <a:pt x="6707362" y="1058336"/>
                </a:cubicBezTo>
                <a:cubicBezTo>
                  <a:pt x="6670622" y="1056520"/>
                  <a:pt x="6634715" y="1046694"/>
                  <a:pt x="6602157" y="1029544"/>
                </a:cubicBezTo>
                <a:cubicBezTo>
                  <a:pt x="6581152" y="1015058"/>
                  <a:pt x="6594914" y="1003108"/>
                  <a:pt x="6630223" y="1004556"/>
                </a:cubicBezTo>
                <a:close/>
                <a:moveTo>
                  <a:pt x="4048058" y="1003650"/>
                </a:moveTo>
                <a:cubicBezTo>
                  <a:pt x="4099665" y="1004555"/>
                  <a:pt x="4136424" y="1021758"/>
                  <a:pt x="4137329" y="1042763"/>
                </a:cubicBezTo>
                <a:cubicBezTo>
                  <a:pt x="4138236" y="1063768"/>
                  <a:pt x="4094777" y="1083687"/>
                  <a:pt x="4041539" y="1083324"/>
                </a:cubicBezTo>
                <a:cubicBezTo>
                  <a:pt x="3988303" y="1083324"/>
                  <a:pt x="3947379" y="1063768"/>
                  <a:pt x="3951000" y="1041314"/>
                </a:cubicBezTo>
                <a:cubicBezTo>
                  <a:pt x="3954622" y="1018860"/>
                  <a:pt x="3996451" y="1002745"/>
                  <a:pt x="4048058" y="1003650"/>
                </a:cubicBezTo>
                <a:close/>
                <a:moveTo>
                  <a:pt x="3787850" y="996226"/>
                </a:moveTo>
                <a:cubicBezTo>
                  <a:pt x="3836560" y="996226"/>
                  <a:pt x="3878209" y="1012524"/>
                  <a:pt x="3876577" y="1034070"/>
                </a:cubicBezTo>
                <a:cubicBezTo>
                  <a:pt x="3874768" y="1056343"/>
                  <a:pt x="3830765" y="1074995"/>
                  <a:pt x="3776442" y="1074995"/>
                </a:cubicBezTo>
                <a:cubicBezTo>
                  <a:pt x="3722118" y="1074995"/>
                  <a:pt x="3685903" y="1056887"/>
                  <a:pt x="3690429" y="1034070"/>
                </a:cubicBezTo>
                <a:cubicBezTo>
                  <a:pt x="3694958" y="1011256"/>
                  <a:pt x="3739141" y="996226"/>
                  <a:pt x="3787850" y="996226"/>
                </a:cubicBezTo>
                <a:close/>
                <a:moveTo>
                  <a:pt x="6352088" y="991156"/>
                </a:moveTo>
                <a:cubicBezTo>
                  <a:pt x="6389341" y="991137"/>
                  <a:pt x="6425986" y="1000610"/>
                  <a:pt x="6458561" y="1018679"/>
                </a:cubicBezTo>
                <a:cubicBezTo>
                  <a:pt x="6485361" y="1036787"/>
                  <a:pt x="6475040" y="1048014"/>
                  <a:pt x="6433211" y="1047651"/>
                </a:cubicBezTo>
                <a:cubicBezTo>
                  <a:pt x="6395101" y="1048094"/>
                  <a:pt x="6357572" y="1038275"/>
                  <a:pt x="6324564" y="1019223"/>
                </a:cubicBezTo>
                <a:cubicBezTo>
                  <a:pt x="6300661" y="1002383"/>
                  <a:pt x="6311526" y="990975"/>
                  <a:pt x="6352088" y="991156"/>
                </a:cubicBezTo>
                <a:close/>
                <a:moveTo>
                  <a:pt x="3542671" y="985000"/>
                </a:moveTo>
                <a:cubicBezTo>
                  <a:pt x="3592287" y="985542"/>
                  <a:pt x="3625425" y="1002383"/>
                  <a:pt x="3619991" y="1022844"/>
                </a:cubicBezTo>
                <a:cubicBezTo>
                  <a:pt x="3614197" y="1044754"/>
                  <a:pt x="3565668" y="1063225"/>
                  <a:pt x="3512974" y="1062501"/>
                </a:cubicBezTo>
                <a:cubicBezTo>
                  <a:pt x="3460282" y="1061776"/>
                  <a:pt x="3428230" y="1044393"/>
                  <a:pt x="3436379" y="1022844"/>
                </a:cubicBezTo>
                <a:cubicBezTo>
                  <a:pt x="3444527" y="1001296"/>
                  <a:pt x="3493056" y="984456"/>
                  <a:pt x="3542671" y="985000"/>
                </a:cubicBezTo>
                <a:close/>
                <a:moveTo>
                  <a:pt x="6082826" y="981196"/>
                </a:moveTo>
                <a:cubicBezTo>
                  <a:pt x="6123213" y="980719"/>
                  <a:pt x="6162989" y="991100"/>
                  <a:pt x="6197991" y="1011256"/>
                </a:cubicBezTo>
                <a:cubicBezTo>
                  <a:pt x="6221350" y="1028276"/>
                  <a:pt x="6208675" y="1042038"/>
                  <a:pt x="6168656" y="1042581"/>
                </a:cubicBezTo>
                <a:cubicBezTo>
                  <a:pt x="6127557" y="1043302"/>
                  <a:pt x="6087085" y="1032447"/>
                  <a:pt x="6051862" y="1011256"/>
                </a:cubicBezTo>
                <a:cubicBezTo>
                  <a:pt x="6030495" y="994597"/>
                  <a:pt x="6044257" y="981740"/>
                  <a:pt x="6082826" y="981196"/>
                </a:cubicBezTo>
                <a:close/>
                <a:moveTo>
                  <a:pt x="3290247" y="978118"/>
                </a:moveTo>
                <a:cubicBezTo>
                  <a:pt x="3337510" y="978118"/>
                  <a:pt x="3372457" y="994233"/>
                  <a:pt x="3365214" y="1014333"/>
                </a:cubicBezTo>
                <a:cubicBezTo>
                  <a:pt x="3357971" y="1034794"/>
                  <a:pt x="3307089" y="1053627"/>
                  <a:pt x="3257653" y="1054170"/>
                </a:cubicBezTo>
                <a:cubicBezTo>
                  <a:pt x="3208219" y="1054714"/>
                  <a:pt x="3173452" y="1036063"/>
                  <a:pt x="3183412" y="1016145"/>
                </a:cubicBezTo>
                <a:cubicBezTo>
                  <a:pt x="3193371" y="996225"/>
                  <a:pt x="3242986" y="978118"/>
                  <a:pt x="3290247" y="978118"/>
                </a:cubicBezTo>
                <a:close/>
                <a:moveTo>
                  <a:pt x="5820083" y="967978"/>
                </a:moveTo>
                <a:cubicBezTo>
                  <a:pt x="5861006" y="968158"/>
                  <a:pt x="5914787" y="983369"/>
                  <a:pt x="5934705" y="1000391"/>
                </a:cubicBezTo>
                <a:cubicBezTo>
                  <a:pt x="5955349" y="1018499"/>
                  <a:pt x="5936153" y="1033346"/>
                  <a:pt x="5893600" y="1033166"/>
                </a:cubicBezTo>
                <a:cubicBezTo>
                  <a:pt x="5851048" y="1032985"/>
                  <a:pt x="5795818" y="1016868"/>
                  <a:pt x="5777349" y="999484"/>
                </a:cubicBezTo>
                <a:cubicBezTo>
                  <a:pt x="5758878" y="982101"/>
                  <a:pt x="5779158" y="967797"/>
                  <a:pt x="5820083" y="967978"/>
                </a:cubicBezTo>
                <a:close/>
                <a:moveTo>
                  <a:pt x="3041809" y="967615"/>
                </a:moveTo>
                <a:cubicBezTo>
                  <a:pt x="3087440" y="967615"/>
                  <a:pt x="3115871" y="984637"/>
                  <a:pt x="3104643" y="1003650"/>
                </a:cubicBezTo>
                <a:cubicBezTo>
                  <a:pt x="3092874" y="1023567"/>
                  <a:pt x="3037645" y="1042038"/>
                  <a:pt x="2989658" y="1041314"/>
                </a:cubicBezTo>
                <a:cubicBezTo>
                  <a:pt x="2941673" y="1040589"/>
                  <a:pt x="2914512" y="1023206"/>
                  <a:pt x="2928092" y="1003830"/>
                </a:cubicBezTo>
                <a:cubicBezTo>
                  <a:pt x="2941673" y="984454"/>
                  <a:pt x="2996177" y="967615"/>
                  <a:pt x="3041809" y="967615"/>
                </a:cubicBezTo>
                <a:close/>
                <a:moveTo>
                  <a:pt x="2795561" y="962364"/>
                </a:moveTo>
                <a:cubicBezTo>
                  <a:pt x="2842461" y="962364"/>
                  <a:pt x="2866004" y="976126"/>
                  <a:pt x="2851515" y="995682"/>
                </a:cubicBezTo>
                <a:cubicBezTo>
                  <a:pt x="2837031" y="1015238"/>
                  <a:pt x="2787959" y="1031898"/>
                  <a:pt x="2737258" y="1031898"/>
                </a:cubicBezTo>
                <a:cubicBezTo>
                  <a:pt x="2686555" y="1031898"/>
                  <a:pt x="2667540" y="1016506"/>
                  <a:pt x="2685468" y="995682"/>
                </a:cubicBezTo>
                <a:cubicBezTo>
                  <a:pt x="2703393" y="974858"/>
                  <a:pt x="2748664" y="962364"/>
                  <a:pt x="2795561" y="962364"/>
                </a:cubicBezTo>
                <a:close/>
                <a:moveTo>
                  <a:pt x="7822800" y="960011"/>
                </a:moveTo>
                <a:cubicBezTo>
                  <a:pt x="7841432" y="960765"/>
                  <a:pt x="7859812" y="964684"/>
                  <a:pt x="7877123" y="971600"/>
                </a:cubicBezTo>
                <a:cubicBezTo>
                  <a:pt x="7891609" y="977997"/>
                  <a:pt x="7891609" y="981438"/>
                  <a:pt x="7877123" y="981921"/>
                </a:cubicBezTo>
                <a:cubicBezTo>
                  <a:pt x="7858147" y="981546"/>
                  <a:pt x="7839387" y="977807"/>
                  <a:pt x="7821714" y="970875"/>
                </a:cubicBezTo>
                <a:cubicBezTo>
                  <a:pt x="7806141" y="963813"/>
                  <a:pt x="7806323" y="960011"/>
                  <a:pt x="7822800" y="960011"/>
                </a:cubicBezTo>
                <a:close/>
                <a:moveTo>
                  <a:pt x="5564039" y="959467"/>
                </a:moveTo>
                <a:cubicBezTo>
                  <a:pt x="5609127" y="960011"/>
                  <a:pt x="5657112" y="974497"/>
                  <a:pt x="5675944" y="992424"/>
                </a:cubicBezTo>
                <a:cubicBezTo>
                  <a:pt x="5696044" y="1011436"/>
                  <a:pt x="5673771" y="1027371"/>
                  <a:pt x="5626691" y="1026827"/>
                </a:cubicBezTo>
                <a:cubicBezTo>
                  <a:pt x="5579611" y="1026286"/>
                  <a:pt x="5530721" y="1010712"/>
                  <a:pt x="5513338" y="992424"/>
                </a:cubicBezTo>
                <a:cubicBezTo>
                  <a:pt x="5495954" y="974136"/>
                  <a:pt x="5518952" y="958925"/>
                  <a:pt x="5564039" y="959467"/>
                </a:cubicBezTo>
                <a:close/>
                <a:moveTo>
                  <a:pt x="2556724" y="952404"/>
                </a:moveTo>
                <a:cubicBezTo>
                  <a:pt x="2599458" y="952223"/>
                  <a:pt x="2622634" y="966346"/>
                  <a:pt x="2607424" y="984093"/>
                </a:cubicBezTo>
                <a:cubicBezTo>
                  <a:pt x="2591850" y="1002201"/>
                  <a:pt x="2541152" y="1018136"/>
                  <a:pt x="2496062" y="1018860"/>
                </a:cubicBezTo>
                <a:cubicBezTo>
                  <a:pt x="2450975" y="1019584"/>
                  <a:pt x="2425804" y="1003830"/>
                  <a:pt x="2445360" y="984998"/>
                </a:cubicBezTo>
                <a:cubicBezTo>
                  <a:pt x="2464917" y="966166"/>
                  <a:pt x="2513988" y="952584"/>
                  <a:pt x="2556724" y="952404"/>
                </a:cubicBezTo>
                <a:close/>
                <a:moveTo>
                  <a:pt x="5304918" y="947697"/>
                </a:moveTo>
                <a:cubicBezTo>
                  <a:pt x="5349825" y="947877"/>
                  <a:pt x="5402700" y="963088"/>
                  <a:pt x="5418635" y="981739"/>
                </a:cubicBezTo>
                <a:cubicBezTo>
                  <a:pt x="5435113" y="1000752"/>
                  <a:pt x="5409038" y="1017955"/>
                  <a:pt x="5361958" y="1017955"/>
                </a:cubicBezTo>
                <a:cubicBezTo>
                  <a:pt x="5314878" y="1017955"/>
                  <a:pt x="5261098" y="999847"/>
                  <a:pt x="5246973" y="981739"/>
                </a:cubicBezTo>
                <a:cubicBezTo>
                  <a:pt x="5232850" y="963631"/>
                  <a:pt x="5260011" y="947516"/>
                  <a:pt x="5304918" y="947697"/>
                </a:cubicBezTo>
                <a:close/>
                <a:moveTo>
                  <a:pt x="2319330" y="946610"/>
                </a:moveTo>
                <a:cubicBezTo>
                  <a:pt x="2359167" y="946610"/>
                  <a:pt x="2378362" y="961458"/>
                  <a:pt x="2359533" y="977936"/>
                </a:cubicBezTo>
                <a:cubicBezTo>
                  <a:pt x="2340700" y="994415"/>
                  <a:pt x="2286193" y="1010169"/>
                  <a:pt x="2245085" y="1009806"/>
                </a:cubicBezTo>
                <a:cubicBezTo>
                  <a:pt x="2203982" y="1009445"/>
                  <a:pt x="2185512" y="994052"/>
                  <a:pt x="2206337" y="977212"/>
                </a:cubicBezTo>
                <a:cubicBezTo>
                  <a:pt x="2240472" y="956798"/>
                  <a:pt x="2279566" y="946207"/>
                  <a:pt x="2319330" y="946610"/>
                </a:cubicBezTo>
                <a:close/>
                <a:moveTo>
                  <a:pt x="7541770" y="945524"/>
                </a:moveTo>
                <a:cubicBezTo>
                  <a:pt x="7565617" y="946180"/>
                  <a:pt x="7589175" y="951084"/>
                  <a:pt x="7611302" y="960010"/>
                </a:cubicBezTo>
                <a:cubicBezTo>
                  <a:pt x="7629409" y="968341"/>
                  <a:pt x="7628143" y="974677"/>
                  <a:pt x="7606414" y="974135"/>
                </a:cubicBezTo>
                <a:cubicBezTo>
                  <a:pt x="7583888" y="973168"/>
                  <a:pt x="7561668" y="968455"/>
                  <a:pt x="7540682" y="960191"/>
                </a:cubicBezTo>
                <a:cubicBezTo>
                  <a:pt x="7521126" y="952043"/>
                  <a:pt x="7522574" y="945524"/>
                  <a:pt x="7541770" y="945524"/>
                </a:cubicBezTo>
                <a:close/>
                <a:moveTo>
                  <a:pt x="5043985" y="938643"/>
                </a:moveTo>
                <a:cubicBezTo>
                  <a:pt x="5089616" y="938643"/>
                  <a:pt x="5141584" y="954397"/>
                  <a:pt x="5156253" y="973229"/>
                </a:cubicBezTo>
                <a:cubicBezTo>
                  <a:pt x="5170920" y="992061"/>
                  <a:pt x="5140860" y="1011437"/>
                  <a:pt x="5091065" y="1011074"/>
                </a:cubicBezTo>
                <a:cubicBezTo>
                  <a:pt x="5041268" y="1010713"/>
                  <a:pt x="4990927" y="992966"/>
                  <a:pt x="4979521" y="973590"/>
                </a:cubicBezTo>
                <a:cubicBezTo>
                  <a:pt x="4968112" y="954216"/>
                  <a:pt x="4998534" y="938643"/>
                  <a:pt x="5043985" y="938643"/>
                </a:cubicBezTo>
                <a:close/>
                <a:moveTo>
                  <a:pt x="2082117" y="937918"/>
                </a:moveTo>
                <a:cubicBezTo>
                  <a:pt x="2123223" y="937557"/>
                  <a:pt x="2139518" y="949688"/>
                  <a:pt x="2119238" y="966167"/>
                </a:cubicBezTo>
                <a:cubicBezTo>
                  <a:pt x="2085919" y="986696"/>
                  <a:pt x="2047369" y="997137"/>
                  <a:pt x="2008238" y="996226"/>
                </a:cubicBezTo>
                <a:cubicBezTo>
                  <a:pt x="1966229" y="996226"/>
                  <a:pt x="1952465" y="983006"/>
                  <a:pt x="1976005" y="965986"/>
                </a:cubicBezTo>
                <a:cubicBezTo>
                  <a:pt x="2008254" y="947382"/>
                  <a:pt x="2044887" y="937696"/>
                  <a:pt x="2082117" y="937918"/>
                </a:cubicBezTo>
                <a:close/>
                <a:moveTo>
                  <a:pt x="7265625" y="934116"/>
                </a:moveTo>
                <a:cubicBezTo>
                  <a:pt x="7293784" y="935053"/>
                  <a:pt x="7321543" y="941191"/>
                  <a:pt x="7347472" y="952223"/>
                </a:cubicBezTo>
                <a:cubicBezTo>
                  <a:pt x="7369384" y="962363"/>
                  <a:pt x="7367211" y="970331"/>
                  <a:pt x="7342402" y="970331"/>
                </a:cubicBezTo>
                <a:cubicBezTo>
                  <a:pt x="7313937" y="969500"/>
                  <a:pt x="7285870" y="963360"/>
                  <a:pt x="7259650" y="952223"/>
                </a:cubicBezTo>
                <a:cubicBezTo>
                  <a:pt x="7238645" y="942446"/>
                  <a:pt x="7241542" y="934116"/>
                  <a:pt x="7265625" y="934116"/>
                </a:cubicBezTo>
                <a:close/>
                <a:moveTo>
                  <a:pt x="1846532" y="933574"/>
                </a:moveTo>
                <a:cubicBezTo>
                  <a:pt x="1882749" y="932306"/>
                  <a:pt x="1896874" y="944800"/>
                  <a:pt x="1877136" y="960010"/>
                </a:cubicBezTo>
                <a:cubicBezTo>
                  <a:pt x="1843781" y="978166"/>
                  <a:pt x="1806463" y="987865"/>
                  <a:pt x="1768490" y="988259"/>
                </a:cubicBezTo>
                <a:cubicBezTo>
                  <a:pt x="1732277" y="988259"/>
                  <a:pt x="1718695" y="975402"/>
                  <a:pt x="1740060" y="960735"/>
                </a:cubicBezTo>
                <a:cubicBezTo>
                  <a:pt x="1772944" y="943486"/>
                  <a:pt x="1809413" y="934182"/>
                  <a:pt x="1846532" y="933574"/>
                </a:cubicBezTo>
                <a:close/>
                <a:moveTo>
                  <a:pt x="4795547" y="927597"/>
                </a:moveTo>
                <a:cubicBezTo>
                  <a:pt x="4845524" y="927777"/>
                  <a:pt x="4890794" y="941902"/>
                  <a:pt x="4902564" y="962907"/>
                </a:cubicBezTo>
                <a:cubicBezTo>
                  <a:pt x="4914514" y="983912"/>
                  <a:pt x="4884456" y="1000028"/>
                  <a:pt x="4833574" y="1000389"/>
                </a:cubicBezTo>
                <a:cubicBezTo>
                  <a:pt x="4782690" y="1000752"/>
                  <a:pt x="4732170" y="984093"/>
                  <a:pt x="4723116" y="962364"/>
                </a:cubicBezTo>
                <a:cubicBezTo>
                  <a:pt x="4714063" y="940634"/>
                  <a:pt x="4745569" y="927416"/>
                  <a:pt x="4795547" y="927597"/>
                </a:cubicBezTo>
                <a:close/>
                <a:moveTo>
                  <a:pt x="1612221" y="923795"/>
                </a:moveTo>
                <a:cubicBezTo>
                  <a:pt x="1644273" y="924882"/>
                  <a:pt x="1652962" y="935927"/>
                  <a:pt x="1631232" y="949146"/>
                </a:cubicBezTo>
                <a:cubicBezTo>
                  <a:pt x="1599671" y="965115"/>
                  <a:pt x="1564851" y="973603"/>
                  <a:pt x="1529471" y="973953"/>
                </a:cubicBezTo>
                <a:cubicBezTo>
                  <a:pt x="1493252" y="973953"/>
                  <a:pt x="1485647" y="961822"/>
                  <a:pt x="1511362" y="947516"/>
                </a:cubicBezTo>
                <a:cubicBezTo>
                  <a:pt x="1542850" y="932329"/>
                  <a:pt x="1577274" y="924234"/>
                  <a:pt x="1612221" y="923795"/>
                </a:cubicBezTo>
                <a:close/>
                <a:moveTo>
                  <a:pt x="7000527" y="921441"/>
                </a:moveTo>
                <a:cubicBezTo>
                  <a:pt x="7030967" y="922913"/>
                  <a:pt x="7060898" y="929844"/>
                  <a:pt x="7088893" y="941903"/>
                </a:cubicBezTo>
                <a:cubicBezTo>
                  <a:pt x="7110983" y="953491"/>
                  <a:pt x="7105191" y="963270"/>
                  <a:pt x="7076216" y="962727"/>
                </a:cubicBezTo>
                <a:cubicBezTo>
                  <a:pt x="7043841" y="961388"/>
                  <a:pt x="7011989" y="953891"/>
                  <a:pt x="6982420" y="940635"/>
                </a:cubicBezTo>
                <a:cubicBezTo>
                  <a:pt x="6962683" y="929589"/>
                  <a:pt x="6971011" y="920537"/>
                  <a:pt x="7000527" y="921441"/>
                </a:cubicBezTo>
                <a:close/>
                <a:moveTo>
                  <a:pt x="1376278" y="920897"/>
                </a:moveTo>
                <a:cubicBezTo>
                  <a:pt x="1407784" y="919992"/>
                  <a:pt x="1415026" y="928684"/>
                  <a:pt x="1393663" y="941902"/>
                </a:cubicBezTo>
                <a:cubicBezTo>
                  <a:pt x="1364559" y="956638"/>
                  <a:pt x="1332474" y="964506"/>
                  <a:pt x="1299861" y="964900"/>
                </a:cubicBezTo>
                <a:cubicBezTo>
                  <a:pt x="1266543" y="964900"/>
                  <a:pt x="1258394" y="956569"/>
                  <a:pt x="1279945" y="943895"/>
                </a:cubicBezTo>
                <a:cubicBezTo>
                  <a:pt x="1309820" y="928808"/>
                  <a:pt x="1342815" y="920933"/>
                  <a:pt x="1376278" y="920897"/>
                </a:cubicBezTo>
                <a:close/>
                <a:moveTo>
                  <a:pt x="4549099" y="919991"/>
                </a:moveTo>
                <a:cubicBezTo>
                  <a:pt x="4600705" y="919991"/>
                  <a:pt x="4645071" y="934840"/>
                  <a:pt x="4653762" y="956206"/>
                </a:cubicBezTo>
                <a:cubicBezTo>
                  <a:pt x="4662454" y="977574"/>
                  <a:pt x="4629136" y="993870"/>
                  <a:pt x="4574813" y="993690"/>
                </a:cubicBezTo>
                <a:cubicBezTo>
                  <a:pt x="4520489" y="993509"/>
                  <a:pt x="4479021" y="977755"/>
                  <a:pt x="4471961" y="957474"/>
                </a:cubicBezTo>
                <a:cubicBezTo>
                  <a:pt x="4464898" y="937194"/>
                  <a:pt x="4497853" y="920171"/>
                  <a:pt x="4549099" y="919991"/>
                </a:cubicBezTo>
                <a:close/>
                <a:moveTo>
                  <a:pt x="6736698" y="912206"/>
                </a:moveTo>
                <a:cubicBezTo>
                  <a:pt x="6771176" y="912835"/>
                  <a:pt x="6805163" y="920409"/>
                  <a:pt x="6836653" y="934479"/>
                </a:cubicBezTo>
                <a:cubicBezTo>
                  <a:pt x="6860013" y="946792"/>
                  <a:pt x="6854761" y="958018"/>
                  <a:pt x="6823254" y="958201"/>
                </a:cubicBezTo>
                <a:cubicBezTo>
                  <a:pt x="6788343" y="957573"/>
                  <a:pt x="6753956" y="949743"/>
                  <a:pt x="6722212" y="935203"/>
                </a:cubicBezTo>
                <a:cubicBezTo>
                  <a:pt x="6699758" y="923070"/>
                  <a:pt x="6706821" y="912386"/>
                  <a:pt x="6736698" y="912206"/>
                </a:cubicBezTo>
                <a:close/>
                <a:moveTo>
                  <a:pt x="1151739" y="911663"/>
                </a:moveTo>
                <a:cubicBezTo>
                  <a:pt x="1176729" y="911482"/>
                  <a:pt x="1183247" y="920718"/>
                  <a:pt x="1164958" y="930677"/>
                </a:cubicBezTo>
                <a:cubicBezTo>
                  <a:pt x="1137108" y="943067"/>
                  <a:pt x="1107211" y="950190"/>
                  <a:pt x="1076771" y="951683"/>
                </a:cubicBezTo>
                <a:cubicBezTo>
                  <a:pt x="1048526" y="951683"/>
                  <a:pt x="1042188" y="941903"/>
                  <a:pt x="1063916" y="931219"/>
                </a:cubicBezTo>
                <a:cubicBezTo>
                  <a:pt x="1091766" y="919468"/>
                  <a:pt x="1121537" y="912841"/>
                  <a:pt x="1151739" y="911663"/>
                </a:cubicBezTo>
                <a:close/>
                <a:moveTo>
                  <a:pt x="4305912" y="908402"/>
                </a:moveTo>
                <a:cubicBezTo>
                  <a:pt x="4353173" y="908402"/>
                  <a:pt x="4402970" y="925241"/>
                  <a:pt x="4408220" y="945161"/>
                </a:cubicBezTo>
                <a:cubicBezTo>
                  <a:pt x="4413471" y="965261"/>
                  <a:pt x="4372005" y="984093"/>
                  <a:pt x="4320760" y="984093"/>
                </a:cubicBezTo>
                <a:cubicBezTo>
                  <a:pt x="4269516" y="984093"/>
                  <a:pt x="4221349" y="964717"/>
                  <a:pt x="4220081" y="944617"/>
                </a:cubicBezTo>
                <a:cubicBezTo>
                  <a:pt x="4218814" y="924517"/>
                  <a:pt x="4258651" y="908402"/>
                  <a:pt x="4305912" y="908402"/>
                </a:cubicBezTo>
                <a:close/>
                <a:moveTo>
                  <a:pt x="920865" y="908221"/>
                </a:moveTo>
                <a:cubicBezTo>
                  <a:pt x="944226" y="907678"/>
                  <a:pt x="947484" y="915645"/>
                  <a:pt x="927569" y="924880"/>
                </a:cubicBezTo>
                <a:cubicBezTo>
                  <a:pt x="902018" y="935349"/>
                  <a:pt x="874764" y="941056"/>
                  <a:pt x="847168" y="941720"/>
                </a:cubicBezTo>
                <a:cubicBezTo>
                  <a:pt x="824532" y="941720"/>
                  <a:pt x="823808" y="932484"/>
                  <a:pt x="845358" y="923612"/>
                </a:cubicBezTo>
                <a:cubicBezTo>
                  <a:pt x="869494" y="914291"/>
                  <a:pt x="895009" y="909088"/>
                  <a:pt x="920865" y="908221"/>
                </a:cubicBezTo>
                <a:close/>
                <a:moveTo>
                  <a:pt x="4065623" y="901883"/>
                </a:moveTo>
                <a:cubicBezTo>
                  <a:pt x="4113066" y="901883"/>
                  <a:pt x="4160327" y="917817"/>
                  <a:pt x="4163043" y="937737"/>
                </a:cubicBezTo>
                <a:cubicBezTo>
                  <a:pt x="4165760" y="957835"/>
                  <a:pt x="4121758" y="976667"/>
                  <a:pt x="4070332" y="976850"/>
                </a:cubicBezTo>
                <a:cubicBezTo>
                  <a:pt x="4018905" y="977030"/>
                  <a:pt x="3973818" y="958742"/>
                  <a:pt x="3975086" y="938098"/>
                </a:cubicBezTo>
                <a:cubicBezTo>
                  <a:pt x="3976352" y="917456"/>
                  <a:pt x="4018181" y="901883"/>
                  <a:pt x="4065623" y="901883"/>
                </a:cubicBezTo>
                <a:close/>
                <a:moveTo>
                  <a:pt x="6482282" y="901161"/>
                </a:moveTo>
                <a:cubicBezTo>
                  <a:pt x="6517412" y="901233"/>
                  <a:pt x="6551996" y="909740"/>
                  <a:pt x="6583142" y="925968"/>
                </a:cubicBezTo>
                <a:cubicBezTo>
                  <a:pt x="6605958" y="940273"/>
                  <a:pt x="6594913" y="950231"/>
                  <a:pt x="6556525" y="949507"/>
                </a:cubicBezTo>
                <a:cubicBezTo>
                  <a:pt x="6520887" y="949440"/>
                  <a:pt x="6485814" y="940611"/>
                  <a:pt x="6454397" y="923795"/>
                </a:cubicBezTo>
                <a:cubicBezTo>
                  <a:pt x="6433392" y="909852"/>
                  <a:pt x="6445162" y="900436"/>
                  <a:pt x="6482282" y="901161"/>
                </a:cubicBezTo>
                <a:close/>
                <a:moveTo>
                  <a:pt x="697409" y="900798"/>
                </a:moveTo>
                <a:cubicBezTo>
                  <a:pt x="717872" y="900798"/>
                  <a:pt x="720227" y="906231"/>
                  <a:pt x="702843" y="914016"/>
                </a:cubicBezTo>
                <a:cubicBezTo>
                  <a:pt x="681766" y="922810"/>
                  <a:pt x="659220" y="927599"/>
                  <a:pt x="636387" y="928141"/>
                </a:cubicBezTo>
                <a:cubicBezTo>
                  <a:pt x="615382" y="928141"/>
                  <a:pt x="613572" y="922707"/>
                  <a:pt x="631497" y="914740"/>
                </a:cubicBezTo>
                <a:cubicBezTo>
                  <a:pt x="652430" y="906079"/>
                  <a:pt x="674775" y="901353"/>
                  <a:pt x="697409" y="900798"/>
                </a:cubicBezTo>
                <a:close/>
                <a:moveTo>
                  <a:pt x="470874" y="897357"/>
                </a:moveTo>
                <a:cubicBezTo>
                  <a:pt x="485724" y="897357"/>
                  <a:pt x="484638" y="902066"/>
                  <a:pt x="468340" y="908402"/>
                </a:cubicBezTo>
                <a:cubicBezTo>
                  <a:pt x="451609" y="914705"/>
                  <a:pt x="433898" y="918015"/>
                  <a:pt x="416009" y="918181"/>
                </a:cubicBezTo>
                <a:cubicBezTo>
                  <a:pt x="401160" y="918181"/>
                  <a:pt x="402428" y="913291"/>
                  <a:pt x="419087" y="906953"/>
                </a:cubicBezTo>
                <a:cubicBezTo>
                  <a:pt x="435655" y="900725"/>
                  <a:pt x="453184" y="897475"/>
                  <a:pt x="470874" y="897357"/>
                </a:cubicBezTo>
                <a:close/>
                <a:moveTo>
                  <a:pt x="3822617" y="892106"/>
                </a:moveTo>
                <a:cubicBezTo>
                  <a:pt x="3871146" y="892106"/>
                  <a:pt x="3912793" y="908221"/>
                  <a:pt x="3911888" y="927597"/>
                </a:cubicBezTo>
                <a:cubicBezTo>
                  <a:pt x="3910802" y="947334"/>
                  <a:pt x="3864264" y="965805"/>
                  <a:pt x="3813381" y="965986"/>
                </a:cubicBezTo>
                <a:cubicBezTo>
                  <a:pt x="3762499" y="966166"/>
                  <a:pt x="3720850" y="947878"/>
                  <a:pt x="3724472" y="928321"/>
                </a:cubicBezTo>
                <a:cubicBezTo>
                  <a:pt x="3728093" y="908765"/>
                  <a:pt x="3774088" y="892106"/>
                  <a:pt x="3822617" y="892106"/>
                </a:cubicBezTo>
                <a:close/>
                <a:moveTo>
                  <a:pt x="6226603" y="891201"/>
                </a:moveTo>
                <a:cubicBezTo>
                  <a:pt x="6264109" y="891244"/>
                  <a:pt x="6301079" y="900115"/>
                  <a:pt x="6334525" y="917095"/>
                </a:cubicBezTo>
                <a:cubicBezTo>
                  <a:pt x="6358608" y="931943"/>
                  <a:pt x="6348287" y="944619"/>
                  <a:pt x="6311167" y="945163"/>
                </a:cubicBezTo>
                <a:cubicBezTo>
                  <a:pt x="6271811" y="945733"/>
                  <a:pt x="6232968" y="936194"/>
                  <a:pt x="6198355" y="917457"/>
                </a:cubicBezTo>
                <a:cubicBezTo>
                  <a:pt x="6177169" y="902970"/>
                  <a:pt x="6190025" y="891381"/>
                  <a:pt x="6226603" y="891201"/>
                </a:cubicBezTo>
                <a:close/>
                <a:moveTo>
                  <a:pt x="3589751" y="885044"/>
                </a:moveTo>
                <a:cubicBezTo>
                  <a:pt x="3637375" y="885044"/>
                  <a:pt x="3673771" y="901159"/>
                  <a:pt x="3670873" y="919630"/>
                </a:cubicBezTo>
                <a:cubicBezTo>
                  <a:pt x="3667976" y="938099"/>
                  <a:pt x="3618723" y="958198"/>
                  <a:pt x="3568204" y="958562"/>
                </a:cubicBezTo>
                <a:cubicBezTo>
                  <a:pt x="3518044" y="958562"/>
                  <a:pt x="3477665" y="940454"/>
                  <a:pt x="3485633" y="921259"/>
                </a:cubicBezTo>
                <a:cubicBezTo>
                  <a:pt x="3493600" y="902066"/>
                  <a:pt x="3542129" y="885044"/>
                  <a:pt x="3589751" y="885044"/>
                </a:cubicBezTo>
                <a:close/>
                <a:moveTo>
                  <a:pt x="5974180" y="879432"/>
                </a:moveTo>
                <a:cubicBezTo>
                  <a:pt x="6013216" y="879304"/>
                  <a:pt x="6051673" y="888887"/>
                  <a:pt x="6086087" y="907316"/>
                </a:cubicBezTo>
                <a:cubicBezTo>
                  <a:pt x="6108177" y="922707"/>
                  <a:pt x="6093147" y="936652"/>
                  <a:pt x="6053493" y="937013"/>
                </a:cubicBezTo>
                <a:cubicBezTo>
                  <a:pt x="6013783" y="937289"/>
                  <a:pt x="5974678" y="927310"/>
                  <a:pt x="5939957" y="908041"/>
                </a:cubicBezTo>
                <a:cubicBezTo>
                  <a:pt x="5919856" y="893011"/>
                  <a:pt x="5935972" y="879612"/>
                  <a:pt x="5974180" y="879432"/>
                </a:cubicBezTo>
                <a:close/>
                <a:moveTo>
                  <a:pt x="3359960" y="876534"/>
                </a:moveTo>
                <a:cubicBezTo>
                  <a:pt x="3406860" y="876534"/>
                  <a:pt x="3439998" y="892649"/>
                  <a:pt x="3432392" y="911301"/>
                </a:cubicBezTo>
                <a:cubicBezTo>
                  <a:pt x="3424787" y="929951"/>
                  <a:pt x="3371188" y="947517"/>
                  <a:pt x="3321211" y="947517"/>
                </a:cubicBezTo>
                <a:cubicBezTo>
                  <a:pt x="3271233" y="947517"/>
                  <a:pt x="3240812" y="929409"/>
                  <a:pt x="3252763" y="910214"/>
                </a:cubicBezTo>
                <a:cubicBezTo>
                  <a:pt x="3264715" y="891020"/>
                  <a:pt x="3313604" y="875990"/>
                  <a:pt x="3359960" y="876534"/>
                </a:cubicBezTo>
                <a:close/>
                <a:moveTo>
                  <a:pt x="5725017" y="871644"/>
                </a:moveTo>
                <a:cubicBezTo>
                  <a:pt x="5763195" y="871055"/>
                  <a:pt x="5800791" y="881019"/>
                  <a:pt x="5833664" y="900436"/>
                </a:cubicBezTo>
                <a:cubicBezTo>
                  <a:pt x="5855937" y="917639"/>
                  <a:pt x="5838734" y="931582"/>
                  <a:pt x="5794371" y="931582"/>
                </a:cubicBezTo>
                <a:cubicBezTo>
                  <a:pt x="5750007" y="931582"/>
                  <a:pt x="5699847" y="918000"/>
                  <a:pt x="5680654" y="900797"/>
                </a:cubicBezTo>
                <a:cubicBezTo>
                  <a:pt x="5661459" y="883596"/>
                  <a:pt x="5681922" y="871283"/>
                  <a:pt x="5725017" y="871644"/>
                </a:cubicBezTo>
                <a:close/>
                <a:moveTo>
                  <a:pt x="3127276" y="871282"/>
                </a:moveTo>
                <a:cubicBezTo>
                  <a:pt x="3175444" y="871101"/>
                  <a:pt x="3203692" y="884680"/>
                  <a:pt x="3193732" y="903512"/>
                </a:cubicBezTo>
                <a:cubicBezTo>
                  <a:pt x="3183231" y="923793"/>
                  <a:pt x="3138323" y="938279"/>
                  <a:pt x="3088346" y="938823"/>
                </a:cubicBezTo>
                <a:cubicBezTo>
                  <a:pt x="3035289" y="938823"/>
                  <a:pt x="3006680" y="924517"/>
                  <a:pt x="3020803" y="904237"/>
                </a:cubicBezTo>
                <a:cubicBezTo>
                  <a:pt x="3034928" y="883956"/>
                  <a:pt x="3079111" y="871462"/>
                  <a:pt x="3127276" y="871282"/>
                </a:cubicBezTo>
                <a:close/>
                <a:moveTo>
                  <a:pt x="2900389" y="865487"/>
                </a:moveTo>
                <a:cubicBezTo>
                  <a:pt x="2946382" y="865667"/>
                  <a:pt x="2971008" y="879792"/>
                  <a:pt x="2958876" y="897176"/>
                </a:cubicBezTo>
                <a:cubicBezTo>
                  <a:pt x="2945838" y="915283"/>
                  <a:pt x="2894231" y="931579"/>
                  <a:pt x="2846267" y="931399"/>
                </a:cubicBezTo>
                <a:cubicBezTo>
                  <a:pt x="2798281" y="931218"/>
                  <a:pt x="2773837" y="916008"/>
                  <a:pt x="2788866" y="898261"/>
                </a:cubicBezTo>
                <a:cubicBezTo>
                  <a:pt x="2803895" y="880516"/>
                  <a:pt x="2854415" y="865306"/>
                  <a:pt x="2900389" y="865487"/>
                </a:cubicBezTo>
                <a:close/>
                <a:moveTo>
                  <a:pt x="7600620" y="863677"/>
                </a:moveTo>
                <a:cubicBezTo>
                  <a:pt x="7620301" y="864784"/>
                  <a:pt x="7639732" y="868560"/>
                  <a:pt x="7658382" y="874905"/>
                </a:cubicBezTo>
                <a:cubicBezTo>
                  <a:pt x="7672326" y="880337"/>
                  <a:pt x="7672868" y="886131"/>
                  <a:pt x="7658382" y="886493"/>
                </a:cubicBezTo>
                <a:cubicBezTo>
                  <a:pt x="7638736" y="885675"/>
                  <a:pt x="7619288" y="882141"/>
                  <a:pt x="7600620" y="875991"/>
                </a:cubicBezTo>
                <a:cubicBezTo>
                  <a:pt x="7584141" y="869835"/>
                  <a:pt x="7584141" y="863497"/>
                  <a:pt x="7600620" y="863677"/>
                </a:cubicBezTo>
                <a:close/>
                <a:moveTo>
                  <a:pt x="5481830" y="863314"/>
                </a:moveTo>
                <a:cubicBezTo>
                  <a:pt x="5523659" y="863314"/>
                  <a:pt x="5579792" y="878344"/>
                  <a:pt x="5596451" y="895183"/>
                </a:cubicBezTo>
                <a:cubicBezTo>
                  <a:pt x="5613110" y="912023"/>
                  <a:pt x="5590296" y="926872"/>
                  <a:pt x="5546657" y="927053"/>
                </a:cubicBezTo>
                <a:cubicBezTo>
                  <a:pt x="5501567" y="927053"/>
                  <a:pt x="5445795" y="910937"/>
                  <a:pt x="5430767" y="893735"/>
                </a:cubicBezTo>
                <a:cubicBezTo>
                  <a:pt x="5415737" y="876532"/>
                  <a:pt x="5440001" y="863314"/>
                  <a:pt x="5481830" y="863314"/>
                </a:cubicBezTo>
                <a:close/>
                <a:moveTo>
                  <a:pt x="2677502" y="856977"/>
                </a:moveTo>
                <a:cubicBezTo>
                  <a:pt x="2718242" y="857338"/>
                  <a:pt x="2744139" y="872912"/>
                  <a:pt x="2726393" y="889390"/>
                </a:cubicBezTo>
                <a:cubicBezTo>
                  <a:pt x="2708647" y="905867"/>
                  <a:pt x="2655773" y="920716"/>
                  <a:pt x="2613220" y="920172"/>
                </a:cubicBezTo>
                <a:cubicBezTo>
                  <a:pt x="2568492" y="920172"/>
                  <a:pt x="2546041" y="903333"/>
                  <a:pt x="2565958" y="886311"/>
                </a:cubicBezTo>
                <a:cubicBezTo>
                  <a:pt x="2585874" y="869290"/>
                  <a:pt x="2636756" y="856614"/>
                  <a:pt x="2677502" y="856977"/>
                </a:cubicBezTo>
                <a:close/>
                <a:moveTo>
                  <a:pt x="5242446" y="852993"/>
                </a:moveTo>
                <a:cubicBezTo>
                  <a:pt x="5287172" y="853173"/>
                  <a:pt x="5338055" y="867298"/>
                  <a:pt x="5353446" y="885406"/>
                </a:cubicBezTo>
                <a:cubicBezTo>
                  <a:pt x="5369200" y="903514"/>
                  <a:pt x="5342764" y="918361"/>
                  <a:pt x="5293691" y="917819"/>
                </a:cubicBezTo>
                <a:cubicBezTo>
                  <a:pt x="5244619" y="917276"/>
                  <a:pt x="5195729" y="901521"/>
                  <a:pt x="5183233" y="883052"/>
                </a:cubicBezTo>
                <a:cubicBezTo>
                  <a:pt x="5170739" y="864582"/>
                  <a:pt x="5197719" y="852812"/>
                  <a:pt x="5242446" y="852993"/>
                </a:cubicBezTo>
                <a:close/>
                <a:moveTo>
                  <a:pt x="2440834" y="852813"/>
                </a:moveTo>
                <a:cubicBezTo>
                  <a:pt x="2481394" y="852632"/>
                  <a:pt x="2502943" y="865126"/>
                  <a:pt x="2485196" y="881424"/>
                </a:cubicBezTo>
                <a:cubicBezTo>
                  <a:pt x="2467089" y="898263"/>
                  <a:pt x="2418380" y="911481"/>
                  <a:pt x="2374557" y="911120"/>
                </a:cubicBezTo>
                <a:cubicBezTo>
                  <a:pt x="2330739" y="910757"/>
                  <a:pt x="2313717" y="897176"/>
                  <a:pt x="2334541" y="880517"/>
                </a:cubicBezTo>
                <a:cubicBezTo>
                  <a:pt x="2355367" y="863858"/>
                  <a:pt x="2400272" y="852993"/>
                  <a:pt x="2440834" y="852813"/>
                </a:cubicBezTo>
                <a:close/>
                <a:moveTo>
                  <a:pt x="7340773" y="851364"/>
                </a:moveTo>
                <a:cubicBezTo>
                  <a:pt x="7364711" y="852588"/>
                  <a:pt x="7388341" y="857409"/>
                  <a:pt x="7410848" y="865669"/>
                </a:cubicBezTo>
                <a:cubicBezTo>
                  <a:pt x="7428956" y="873456"/>
                  <a:pt x="7426058" y="880879"/>
                  <a:pt x="7403968" y="880155"/>
                </a:cubicBezTo>
                <a:cubicBezTo>
                  <a:pt x="7379830" y="878885"/>
                  <a:pt x="7356036" y="873750"/>
                  <a:pt x="7333529" y="864945"/>
                </a:cubicBezTo>
                <a:cubicBezTo>
                  <a:pt x="7317775" y="857339"/>
                  <a:pt x="7321216" y="851364"/>
                  <a:pt x="7340773" y="851364"/>
                </a:cubicBezTo>
                <a:close/>
                <a:moveTo>
                  <a:pt x="5007767" y="845750"/>
                </a:moveTo>
                <a:cubicBezTo>
                  <a:pt x="5056659" y="845750"/>
                  <a:pt x="5102835" y="859875"/>
                  <a:pt x="5116414" y="878888"/>
                </a:cubicBezTo>
                <a:cubicBezTo>
                  <a:pt x="5129995" y="897900"/>
                  <a:pt x="5101928" y="912567"/>
                  <a:pt x="5050140" y="912025"/>
                </a:cubicBezTo>
                <a:cubicBezTo>
                  <a:pt x="4998351" y="911482"/>
                  <a:pt x="4955436" y="897176"/>
                  <a:pt x="4943303" y="878344"/>
                </a:cubicBezTo>
                <a:cubicBezTo>
                  <a:pt x="4931173" y="859512"/>
                  <a:pt x="4958333" y="845750"/>
                  <a:pt x="5007767" y="845750"/>
                </a:cubicBezTo>
                <a:close/>
                <a:moveTo>
                  <a:pt x="2222634" y="844482"/>
                </a:moveTo>
                <a:cubicBezTo>
                  <a:pt x="2260481" y="844482"/>
                  <a:pt x="2278768" y="858063"/>
                  <a:pt x="2258851" y="872549"/>
                </a:cubicBezTo>
                <a:cubicBezTo>
                  <a:pt x="2225498" y="890676"/>
                  <a:pt x="2188156" y="900200"/>
                  <a:pt x="2150203" y="900254"/>
                </a:cubicBezTo>
                <a:cubicBezTo>
                  <a:pt x="2110726" y="900254"/>
                  <a:pt x="2093528" y="885767"/>
                  <a:pt x="2113987" y="871101"/>
                </a:cubicBezTo>
                <a:cubicBezTo>
                  <a:pt x="2147521" y="853567"/>
                  <a:pt x="2184809" y="844430"/>
                  <a:pt x="2222634" y="844482"/>
                </a:cubicBezTo>
                <a:close/>
                <a:moveTo>
                  <a:pt x="7091973" y="842853"/>
                </a:moveTo>
                <a:cubicBezTo>
                  <a:pt x="7119134" y="843239"/>
                  <a:pt x="7145986" y="848769"/>
                  <a:pt x="7171103" y="859151"/>
                </a:cubicBezTo>
                <a:cubicBezTo>
                  <a:pt x="7192833" y="869109"/>
                  <a:pt x="7189211" y="875991"/>
                  <a:pt x="7163860" y="875991"/>
                </a:cubicBezTo>
                <a:cubicBezTo>
                  <a:pt x="7136353" y="875667"/>
                  <a:pt x="7109174" y="870010"/>
                  <a:pt x="7083823" y="859331"/>
                </a:cubicBezTo>
                <a:cubicBezTo>
                  <a:pt x="7062999" y="849552"/>
                  <a:pt x="7065715" y="842853"/>
                  <a:pt x="7091973" y="842853"/>
                </a:cubicBezTo>
                <a:close/>
                <a:moveTo>
                  <a:pt x="1998276" y="840499"/>
                </a:moveTo>
                <a:cubicBezTo>
                  <a:pt x="2036664" y="840499"/>
                  <a:pt x="2050791" y="850820"/>
                  <a:pt x="2030509" y="865306"/>
                </a:cubicBezTo>
                <a:cubicBezTo>
                  <a:pt x="1998314" y="883188"/>
                  <a:pt x="1961937" y="892187"/>
                  <a:pt x="1925120" y="891381"/>
                </a:cubicBezTo>
                <a:cubicBezTo>
                  <a:pt x="1887821" y="891381"/>
                  <a:pt x="1875145" y="880517"/>
                  <a:pt x="1895063" y="866394"/>
                </a:cubicBezTo>
                <a:cubicBezTo>
                  <a:pt x="1926678" y="849046"/>
                  <a:pt x="1962226" y="840128"/>
                  <a:pt x="1998276" y="840499"/>
                </a:cubicBezTo>
                <a:close/>
                <a:moveTo>
                  <a:pt x="4774180" y="835066"/>
                </a:moveTo>
                <a:cubicBezTo>
                  <a:pt x="4822709" y="835610"/>
                  <a:pt x="4870331" y="851364"/>
                  <a:pt x="4881015" y="869471"/>
                </a:cubicBezTo>
                <a:cubicBezTo>
                  <a:pt x="4891699" y="887579"/>
                  <a:pt x="4858200" y="903875"/>
                  <a:pt x="4808584" y="904056"/>
                </a:cubicBezTo>
                <a:cubicBezTo>
                  <a:pt x="4759331" y="904056"/>
                  <a:pt x="4708992" y="887760"/>
                  <a:pt x="4699937" y="869108"/>
                </a:cubicBezTo>
                <a:cubicBezTo>
                  <a:pt x="4690884" y="850457"/>
                  <a:pt x="4725651" y="834522"/>
                  <a:pt x="4774180" y="835066"/>
                </a:cubicBezTo>
                <a:close/>
                <a:moveTo>
                  <a:pt x="1783518" y="833256"/>
                </a:moveTo>
                <a:cubicBezTo>
                  <a:pt x="1816477" y="833256"/>
                  <a:pt x="1829147" y="843759"/>
                  <a:pt x="1810138" y="856253"/>
                </a:cubicBezTo>
                <a:cubicBezTo>
                  <a:pt x="1778504" y="871781"/>
                  <a:pt x="1743790" y="880012"/>
                  <a:pt x="1708555" y="880336"/>
                </a:cubicBezTo>
                <a:cubicBezTo>
                  <a:pt x="1674511" y="880336"/>
                  <a:pt x="1662738" y="869110"/>
                  <a:pt x="1683202" y="856434"/>
                </a:cubicBezTo>
                <a:cubicBezTo>
                  <a:pt x="1714565" y="841546"/>
                  <a:pt x="1748786" y="833638"/>
                  <a:pt x="1783518" y="833256"/>
                </a:cubicBezTo>
                <a:close/>
                <a:moveTo>
                  <a:pt x="6840273" y="831263"/>
                </a:moveTo>
                <a:cubicBezTo>
                  <a:pt x="6870893" y="831501"/>
                  <a:pt x="6901151" y="837970"/>
                  <a:pt x="6929182" y="850276"/>
                </a:cubicBezTo>
                <a:cubicBezTo>
                  <a:pt x="6951455" y="861502"/>
                  <a:pt x="6945297" y="869651"/>
                  <a:pt x="6914334" y="868383"/>
                </a:cubicBezTo>
                <a:cubicBezTo>
                  <a:pt x="6884638" y="868041"/>
                  <a:pt x="6855302" y="861888"/>
                  <a:pt x="6827959" y="850276"/>
                </a:cubicBezTo>
                <a:cubicBezTo>
                  <a:pt x="6805506" y="839048"/>
                  <a:pt x="6810939" y="831081"/>
                  <a:pt x="6840273" y="831263"/>
                </a:cubicBezTo>
                <a:close/>
                <a:moveTo>
                  <a:pt x="1565685" y="828730"/>
                </a:moveTo>
                <a:cubicBezTo>
                  <a:pt x="1595744" y="828910"/>
                  <a:pt x="1603529" y="838689"/>
                  <a:pt x="1583792" y="850278"/>
                </a:cubicBezTo>
                <a:cubicBezTo>
                  <a:pt x="1553571" y="864025"/>
                  <a:pt x="1520834" y="871363"/>
                  <a:pt x="1487641" y="871827"/>
                </a:cubicBezTo>
                <a:cubicBezTo>
                  <a:pt x="1456677" y="871827"/>
                  <a:pt x="1448891" y="861323"/>
                  <a:pt x="1470619" y="849554"/>
                </a:cubicBezTo>
                <a:cubicBezTo>
                  <a:pt x="1500568" y="836235"/>
                  <a:pt x="1532912" y="829150"/>
                  <a:pt x="1565685" y="828730"/>
                </a:cubicBezTo>
                <a:close/>
                <a:moveTo>
                  <a:pt x="4533527" y="828547"/>
                </a:moveTo>
                <a:cubicBezTo>
                  <a:pt x="4583867" y="828547"/>
                  <a:pt x="4629499" y="842672"/>
                  <a:pt x="4638190" y="861865"/>
                </a:cubicBezTo>
                <a:cubicBezTo>
                  <a:pt x="4646882" y="881060"/>
                  <a:pt x="4613381" y="898081"/>
                  <a:pt x="4561050" y="898081"/>
                </a:cubicBezTo>
                <a:cubicBezTo>
                  <a:pt x="4508719" y="898081"/>
                  <a:pt x="4462183" y="882690"/>
                  <a:pt x="4455845" y="863133"/>
                </a:cubicBezTo>
                <a:cubicBezTo>
                  <a:pt x="4449507" y="843577"/>
                  <a:pt x="4483730" y="828727"/>
                  <a:pt x="4533527" y="828547"/>
                </a:cubicBezTo>
                <a:close/>
                <a:moveTo>
                  <a:pt x="6597269" y="822753"/>
                </a:moveTo>
                <a:cubicBezTo>
                  <a:pt x="6630171" y="823101"/>
                  <a:pt x="6662674" y="829996"/>
                  <a:pt x="6692878" y="843033"/>
                </a:cubicBezTo>
                <a:cubicBezTo>
                  <a:pt x="6717141" y="855347"/>
                  <a:pt x="6709717" y="865850"/>
                  <a:pt x="6676036" y="865487"/>
                </a:cubicBezTo>
                <a:cubicBezTo>
                  <a:pt x="6642773" y="864919"/>
                  <a:pt x="6609980" y="857523"/>
                  <a:pt x="6579703" y="843758"/>
                </a:cubicBezTo>
                <a:cubicBezTo>
                  <a:pt x="6559061" y="832169"/>
                  <a:pt x="6567029" y="822753"/>
                  <a:pt x="6597269" y="822753"/>
                </a:cubicBezTo>
                <a:close/>
                <a:moveTo>
                  <a:pt x="1353279" y="822392"/>
                </a:moveTo>
                <a:cubicBezTo>
                  <a:pt x="1379895" y="822392"/>
                  <a:pt x="1385694" y="830177"/>
                  <a:pt x="1366860" y="840499"/>
                </a:cubicBezTo>
                <a:cubicBezTo>
                  <a:pt x="1339318" y="853181"/>
                  <a:pt x="1309349" y="859731"/>
                  <a:pt x="1279037" y="859693"/>
                </a:cubicBezTo>
                <a:cubicBezTo>
                  <a:pt x="1248977" y="859693"/>
                  <a:pt x="1242822" y="851725"/>
                  <a:pt x="1266000" y="840499"/>
                </a:cubicBezTo>
                <a:cubicBezTo>
                  <a:pt x="1293524" y="828456"/>
                  <a:pt x="1323240" y="822287"/>
                  <a:pt x="1353279" y="822392"/>
                </a:cubicBezTo>
                <a:close/>
                <a:moveTo>
                  <a:pt x="4305549" y="819312"/>
                </a:moveTo>
                <a:cubicBezTo>
                  <a:pt x="4357519" y="819312"/>
                  <a:pt x="4400434" y="833254"/>
                  <a:pt x="4405504" y="853174"/>
                </a:cubicBezTo>
                <a:cubicBezTo>
                  <a:pt x="4410574" y="873091"/>
                  <a:pt x="4374902" y="888121"/>
                  <a:pt x="4322389" y="889389"/>
                </a:cubicBezTo>
                <a:cubicBezTo>
                  <a:pt x="4269878" y="890657"/>
                  <a:pt x="4224427" y="874179"/>
                  <a:pt x="4222073" y="853174"/>
                </a:cubicBezTo>
                <a:cubicBezTo>
                  <a:pt x="4219718" y="832169"/>
                  <a:pt x="4255392" y="819492"/>
                  <a:pt x="4305549" y="819312"/>
                </a:cubicBezTo>
                <a:close/>
                <a:moveTo>
                  <a:pt x="1123676" y="818045"/>
                </a:moveTo>
                <a:cubicBezTo>
                  <a:pt x="1148842" y="817321"/>
                  <a:pt x="1156270" y="825106"/>
                  <a:pt x="1138701" y="834160"/>
                </a:cubicBezTo>
                <a:cubicBezTo>
                  <a:pt x="1113751" y="844369"/>
                  <a:pt x="1087222" y="850188"/>
                  <a:pt x="1060296" y="851363"/>
                </a:cubicBezTo>
                <a:cubicBezTo>
                  <a:pt x="1034402" y="852268"/>
                  <a:pt x="1027522" y="844120"/>
                  <a:pt x="1045812" y="835065"/>
                </a:cubicBezTo>
                <a:cubicBezTo>
                  <a:pt x="1070617" y="825037"/>
                  <a:pt x="1096948" y="819283"/>
                  <a:pt x="1123676" y="818045"/>
                </a:cubicBezTo>
                <a:close/>
                <a:moveTo>
                  <a:pt x="4078477" y="813337"/>
                </a:moveTo>
                <a:cubicBezTo>
                  <a:pt x="4128637" y="812793"/>
                  <a:pt x="4172820" y="826555"/>
                  <a:pt x="4174810" y="846111"/>
                </a:cubicBezTo>
                <a:cubicBezTo>
                  <a:pt x="4177527" y="866574"/>
                  <a:pt x="4139501" y="882327"/>
                  <a:pt x="4084271" y="882327"/>
                </a:cubicBezTo>
                <a:cubicBezTo>
                  <a:pt x="4029043" y="882327"/>
                  <a:pt x="3989569" y="867299"/>
                  <a:pt x="3990474" y="847018"/>
                </a:cubicBezTo>
                <a:cubicBezTo>
                  <a:pt x="3991379" y="826738"/>
                  <a:pt x="4028319" y="813881"/>
                  <a:pt x="4078477" y="813337"/>
                </a:cubicBezTo>
                <a:close/>
                <a:moveTo>
                  <a:pt x="916521" y="811526"/>
                </a:moveTo>
                <a:cubicBezTo>
                  <a:pt x="936800" y="811346"/>
                  <a:pt x="940966" y="818226"/>
                  <a:pt x="925573" y="825288"/>
                </a:cubicBezTo>
                <a:cubicBezTo>
                  <a:pt x="902395" y="834140"/>
                  <a:pt x="877932" y="839155"/>
                  <a:pt x="853140" y="840136"/>
                </a:cubicBezTo>
                <a:cubicBezTo>
                  <a:pt x="833042" y="840136"/>
                  <a:pt x="829238" y="833256"/>
                  <a:pt x="845358" y="826013"/>
                </a:cubicBezTo>
                <a:cubicBezTo>
                  <a:pt x="868171" y="817500"/>
                  <a:pt x="892181" y="812612"/>
                  <a:pt x="916521" y="811526"/>
                </a:cubicBezTo>
                <a:close/>
                <a:moveTo>
                  <a:pt x="6347924" y="811344"/>
                </a:moveTo>
                <a:cubicBezTo>
                  <a:pt x="6382773" y="812253"/>
                  <a:pt x="6417082" y="820198"/>
                  <a:pt x="6448784" y="834705"/>
                </a:cubicBezTo>
                <a:cubicBezTo>
                  <a:pt x="6470875" y="847379"/>
                  <a:pt x="6458924" y="859331"/>
                  <a:pt x="6423614" y="858788"/>
                </a:cubicBezTo>
                <a:cubicBezTo>
                  <a:pt x="6388267" y="857938"/>
                  <a:pt x="6353489" y="849735"/>
                  <a:pt x="6321486" y="834705"/>
                </a:cubicBezTo>
                <a:cubicBezTo>
                  <a:pt x="6301024" y="822209"/>
                  <a:pt x="6314062" y="810983"/>
                  <a:pt x="6347924" y="811344"/>
                </a:cubicBezTo>
                <a:close/>
                <a:moveTo>
                  <a:pt x="702302" y="808447"/>
                </a:moveTo>
                <a:cubicBezTo>
                  <a:pt x="717875" y="808447"/>
                  <a:pt x="719867" y="813697"/>
                  <a:pt x="706466" y="819492"/>
                </a:cubicBezTo>
                <a:cubicBezTo>
                  <a:pt x="687887" y="826235"/>
                  <a:pt x="668441" y="830201"/>
                  <a:pt x="648702" y="831264"/>
                </a:cubicBezTo>
                <a:cubicBezTo>
                  <a:pt x="630594" y="831264"/>
                  <a:pt x="628421" y="825650"/>
                  <a:pt x="644719" y="819311"/>
                </a:cubicBezTo>
                <a:cubicBezTo>
                  <a:pt x="663297" y="812933"/>
                  <a:pt x="682691" y="809274"/>
                  <a:pt x="702302" y="808447"/>
                </a:cubicBezTo>
                <a:close/>
                <a:moveTo>
                  <a:pt x="6112704" y="804464"/>
                </a:moveTo>
                <a:cubicBezTo>
                  <a:pt x="6148364" y="803944"/>
                  <a:pt x="6183612" y="812150"/>
                  <a:pt x="6215375" y="828367"/>
                </a:cubicBezTo>
                <a:cubicBezTo>
                  <a:pt x="6238190" y="842853"/>
                  <a:pt x="6227145" y="853537"/>
                  <a:pt x="6188937" y="853717"/>
                </a:cubicBezTo>
                <a:cubicBezTo>
                  <a:pt x="6151579" y="854795"/>
                  <a:pt x="6114601" y="845988"/>
                  <a:pt x="6081739" y="828186"/>
                </a:cubicBezTo>
                <a:cubicBezTo>
                  <a:pt x="6061821" y="814244"/>
                  <a:pt x="6075039" y="804284"/>
                  <a:pt x="6112704" y="804464"/>
                </a:cubicBezTo>
                <a:close/>
                <a:moveTo>
                  <a:pt x="3861547" y="803560"/>
                </a:moveTo>
                <a:cubicBezTo>
                  <a:pt x="3913517" y="803740"/>
                  <a:pt x="3949369" y="818589"/>
                  <a:pt x="3947559" y="838146"/>
                </a:cubicBezTo>
                <a:cubicBezTo>
                  <a:pt x="3945567" y="858246"/>
                  <a:pt x="3904462" y="872912"/>
                  <a:pt x="3849958" y="872732"/>
                </a:cubicBezTo>
                <a:cubicBezTo>
                  <a:pt x="3795454" y="872549"/>
                  <a:pt x="3759419" y="857339"/>
                  <a:pt x="3764309" y="836516"/>
                </a:cubicBezTo>
                <a:cubicBezTo>
                  <a:pt x="3769199" y="815692"/>
                  <a:pt x="3809577" y="803379"/>
                  <a:pt x="3861547" y="803560"/>
                </a:cubicBezTo>
                <a:close/>
                <a:moveTo>
                  <a:pt x="496585" y="802472"/>
                </a:moveTo>
                <a:cubicBezTo>
                  <a:pt x="507449" y="802652"/>
                  <a:pt x="507993" y="806456"/>
                  <a:pt x="496765" y="810802"/>
                </a:cubicBezTo>
                <a:cubicBezTo>
                  <a:pt x="482443" y="815929"/>
                  <a:pt x="467432" y="818859"/>
                  <a:pt x="452221" y="819494"/>
                </a:cubicBezTo>
                <a:cubicBezTo>
                  <a:pt x="437554" y="819494"/>
                  <a:pt x="437191" y="815509"/>
                  <a:pt x="452221" y="810439"/>
                </a:cubicBezTo>
                <a:cubicBezTo>
                  <a:pt x="466527" y="805563"/>
                  <a:pt x="481483" y="802877"/>
                  <a:pt x="496585" y="802472"/>
                </a:cubicBezTo>
                <a:close/>
                <a:moveTo>
                  <a:pt x="3638642" y="798851"/>
                </a:moveTo>
                <a:cubicBezTo>
                  <a:pt x="3690248" y="798851"/>
                  <a:pt x="3725196" y="812432"/>
                  <a:pt x="3720850" y="831625"/>
                </a:cubicBezTo>
                <a:cubicBezTo>
                  <a:pt x="3716504" y="850820"/>
                  <a:pt x="3673226" y="866212"/>
                  <a:pt x="3619266" y="866212"/>
                </a:cubicBezTo>
                <a:cubicBezTo>
                  <a:pt x="3565304" y="866212"/>
                  <a:pt x="3533434" y="851364"/>
                  <a:pt x="3539229" y="833256"/>
                </a:cubicBezTo>
                <a:cubicBezTo>
                  <a:pt x="3545023" y="815149"/>
                  <a:pt x="3587577" y="799031"/>
                  <a:pt x="3638642" y="798851"/>
                </a:cubicBezTo>
                <a:close/>
                <a:moveTo>
                  <a:pt x="5875674" y="793599"/>
                </a:moveTo>
                <a:cubicBezTo>
                  <a:pt x="5913589" y="793052"/>
                  <a:pt x="5951008" y="802282"/>
                  <a:pt x="5984321" y="820399"/>
                </a:cubicBezTo>
                <a:cubicBezTo>
                  <a:pt x="6003697" y="834885"/>
                  <a:pt x="5987399" y="846838"/>
                  <a:pt x="5948105" y="846838"/>
                </a:cubicBezTo>
                <a:cubicBezTo>
                  <a:pt x="5908812" y="846838"/>
                  <a:pt x="5857566" y="834161"/>
                  <a:pt x="5838010" y="819131"/>
                </a:cubicBezTo>
                <a:cubicBezTo>
                  <a:pt x="5818453" y="804103"/>
                  <a:pt x="5837466" y="793780"/>
                  <a:pt x="5875674" y="793599"/>
                </a:cubicBezTo>
                <a:close/>
                <a:moveTo>
                  <a:pt x="3422434" y="790703"/>
                </a:moveTo>
                <a:cubicBezTo>
                  <a:pt x="3471144" y="790703"/>
                  <a:pt x="3503557" y="804284"/>
                  <a:pt x="3497038" y="822392"/>
                </a:cubicBezTo>
                <a:cubicBezTo>
                  <a:pt x="3490520" y="840500"/>
                  <a:pt x="3442715" y="856615"/>
                  <a:pt x="3390565" y="856435"/>
                </a:cubicBezTo>
                <a:cubicBezTo>
                  <a:pt x="3338414" y="856254"/>
                  <a:pt x="3308898" y="841043"/>
                  <a:pt x="3318133" y="822392"/>
                </a:cubicBezTo>
                <a:cubicBezTo>
                  <a:pt x="3327369" y="803740"/>
                  <a:pt x="3373542" y="790703"/>
                  <a:pt x="3422434" y="790703"/>
                </a:cubicBezTo>
                <a:close/>
                <a:moveTo>
                  <a:pt x="7655848" y="788529"/>
                </a:moveTo>
                <a:cubicBezTo>
                  <a:pt x="7671020" y="789314"/>
                  <a:pt x="7685997" y="792179"/>
                  <a:pt x="7700392" y="797038"/>
                </a:cubicBezTo>
                <a:cubicBezTo>
                  <a:pt x="7712162" y="801384"/>
                  <a:pt x="7712162" y="805188"/>
                  <a:pt x="7700392" y="805369"/>
                </a:cubicBezTo>
                <a:cubicBezTo>
                  <a:pt x="7683824" y="804888"/>
                  <a:pt x="7667454" y="801770"/>
                  <a:pt x="7651863" y="796133"/>
                </a:cubicBezTo>
                <a:cubicBezTo>
                  <a:pt x="7641542" y="791788"/>
                  <a:pt x="7643352" y="788347"/>
                  <a:pt x="7655848" y="788529"/>
                </a:cubicBezTo>
                <a:close/>
                <a:moveTo>
                  <a:pt x="5648240" y="785994"/>
                </a:moveTo>
                <a:cubicBezTo>
                  <a:pt x="5689345" y="786538"/>
                  <a:pt x="5738961" y="799395"/>
                  <a:pt x="5757069" y="813881"/>
                </a:cubicBezTo>
                <a:cubicBezTo>
                  <a:pt x="5776443" y="829453"/>
                  <a:pt x="5755077" y="843397"/>
                  <a:pt x="5711980" y="842853"/>
                </a:cubicBezTo>
                <a:cubicBezTo>
                  <a:pt x="5668884" y="842310"/>
                  <a:pt x="5618907" y="828728"/>
                  <a:pt x="5601885" y="813881"/>
                </a:cubicBezTo>
                <a:cubicBezTo>
                  <a:pt x="5584864" y="799032"/>
                  <a:pt x="5607137" y="785452"/>
                  <a:pt x="5648240" y="785994"/>
                </a:cubicBezTo>
                <a:close/>
                <a:moveTo>
                  <a:pt x="3199709" y="785451"/>
                </a:moveTo>
                <a:cubicBezTo>
                  <a:pt x="3245882" y="785812"/>
                  <a:pt x="3275399" y="799935"/>
                  <a:pt x="3265983" y="816777"/>
                </a:cubicBezTo>
                <a:cubicBezTo>
                  <a:pt x="3256025" y="834885"/>
                  <a:pt x="3204597" y="850095"/>
                  <a:pt x="3155887" y="849732"/>
                </a:cubicBezTo>
                <a:cubicBezTo>
                  <a:pt x="3107178" y="849371"/>
                  <a:pt x="3079111" y="833980"/>
                  <a:pt x="3091063" y="816777"/>
                </a:cubicBezTo>
                <a:cubicBezTo>
                  <a:pt x="3103013" y="799574"/>
                  <a:pt x="3153534" y="785088"/>
                  <a:pt x="3199709" y="785451"/>
                </a:cubicBezTo>
                <a:close/>
                <a:moveTo>
                  <a:pt x="2988210" y="777665"/>
                </a:moveTo>
                <a:cubicBezTo>
                  <a:pt x="3032756" y="778572"/>
                  <a:pt x="3060641" y="793782"/>
                  <a:pt x="3044887" y="809898"/>
                </a:cubicBezTo>
                <a:cubicBezTo>
                  <a:pt x="3029134" y="826013"/>
                  <a:pt x="2976984" y="840680"/>
                  <a:pt x="2933162" y="839775"/>
                </a:cubicBezTo>
                <a:cubicBezTo>
                  <a:pt x="2886625" y="838870"/>
                  <a:pt x="2860749" y="822755"/>
                  <a:pt x="2877933" y="806276"/>
                </a:cubicBezTo>
                <a:cubicBezTo>
                  <a:pt x="2895136" y="789798"/>
                  <a:pt x="2946380" y="776941"/>
                  <a:pt x="2988210" y="777665"/>
                </a:cubicBezTo>
                <a:close/>
                <a:moveTo>
                  <a:pt x="7405780" y="776941"/>
                </a:moveTo>
                <a:cubicBezTo>
                  <a:pt x="7426405" y="777530"/>
                  <a:pt x="7446794" y="781315"/>
                  <a:pt x="7466259" y="788168"/>
                </a:cubicBezTo>
                <a:cubicBezTo>
                  <a:pt x="7480564" y="793963"/>
                  <a:pt x="7480021" y="799033"/>
                  <a:pt x="7464810" y="799214"/>
                </a:cubicBezTo>
                <a:cubicBezTo>
                  <a:pt x="7444005" y="798761"/>
                  <a:pt x="7423399" y="794970"/>
                  <a:pt x="7403788" y="787986"/>
                </a:cubicBezTo>
                <a:cubicBezTo>
                  <a:pt x="7389845" y="782191"/>
                  <a:pt x="7390750" y="777304"/>
                  <a:pt x="7405780" y="776941"/>
                </a:cubicBezTo>
                <a:close/>
                <a:moveTo>
                  <a:pt x="5419178" y="776758"/>
                </a:moveTo>
                <a:cubicBezTo>
                  <a:pt x="5463724" y="776758"/>
                  <a:pt x="5509716" y="789254"/>
                  <a:pt x="5527824" y="805731"/>
                </a:cubicBezTo>
                <a:cubicBezTo>
                  <a:pt x="5545932" y="822209"/>
                  <a:pt x="5523298" y="835066"/>
                  <a:pt x="5476398" y="834886"/>
                </a:cubicBezTo>
                <a:cubicBezTo>
                  <a:pt x="5429500" y="834703"/>
                  <a:pt x="5382601" y="821485"/>
                  <a:pt x="5367752" y="804645"/>
                </a:cubicBezTo>
                <a:cubicBezTo>
                  <a:pt x="5352904" y="787805"/>
                  <a:pt x="5374270" y="776397"/>
                  <a:pt x="5419178" y="776758"/>
                </a:cubicBezTo>
                <a:close/>
                <a:moveTo>
                  <a:pt x="2773653" y="773863"/>
                </a:moveTo>
                <a:cubicBezTo>
                  <a:pt x="2819649" y="774406"/>
                  <a:pt x="2839023" y="786357"/>
                  <a:pt x="2823813" y="802835"/>
                </a:cubicBezTo>
                <a:cubicBezTo>
                  <a:pt x="2808603" y="819313"/>
                  <a:pt x="2762426" y="832168"/>
                  <a:pt x="2715346" y="831988"/>
                </a:cubicBezTo>
                <a:cubicBezTo>
                  <a:pt x="2668811" y="831988"/>
                  <a:pt x="2647262" y="819131"/>
                  <a:pt x="2663923" y="802472"/>
                </a:cubicBezTo>
                <a:cubicBezTo>
                  <a:pt x="2680581" y="785813"/>
                  <a:pt x="2727661" y="773319"/>
                  <a:pt x="2773653" y="773863"/>
                </a:cubicBezTo>
                <a:close/>
                <a:moveTo>
                  <a:pt x="5187217" y="769336"/>
                </a:moveTo>
                <a:cubicBezTo>
                  <a:pt x="5231218" y="769697"/>
                  <a:pt x="5280653" y="783098"/>
                  <a:pt x="5295864" y="798850"/>
                </a:cubicBezTo>
                <a:cubicBezTo>
                  <a:pt x="5311074" y="814605"/>
                  <a:pt x="5285724" y="830720"/>
                  <a:pt x="5239729" y="830903"/>
                </a:cubicBezTo>
                <a:cubicBezTo>
                  <a:pt x="5194097" y="830903"/>
                  <a:pt x="5139774" y="815692"/>
                  <a:pt x="5126917" y="799214"/>
                </a:cubicBezTo>
                <a:cubicBezTo>
                  <a:pt x="5114062" y="782735"/>
                  <a:pt x="5143215" y="768973"/>
                  <a:pt x="5187217" y="769336"/>
                </a:cubicBezTo>
                <a:close/>
                <a:moveTo>
                  <a:pt x="7169836" y="768793"/>
                </a:moveTo>
                <a:cubicBezTo>
                  <a:pt x="7194462" y="769380"/>
                  <a:pt x="7218836" y="774091"/>
                  <a:pt x="7241906" y="782735"/>
                </a:cubicBezTo>
                <a:cubicBezTo>
                  <a:pt x="7260014" y="790342"/>
                  <a:pt x="7255848" y="796860"/>
                  <a:pt x="7233575" y="796497"/>
                </a:cubicBezTo>
                <a:cubicBezTo>
                  <a:pt x="7208749" y="795610"/>
                  <a:pt x="7184269" y="790528"/>
                  <a:pt x="7161144" y="781467"/>
                </a:cubicBezTo>
                <a:cubicBezTo>
                  <a:pt x="7146297" y="774407"/>
                  <a:pt x="7150279" y="768793"/>
                  <a:pt x="7169836" y="768793"/>
                </a:cubicBezTo>
                <a:close/>
                <a:moveTo>
                  <a:pt x="2563240" y="766257"/>
                </a:moveTo>
                <a:cubicBezTo>
                  <a:pt x="2602715" y="766437"/>
                  <a:pt x="2623537" y="778750"/>
                  <a:pt x="2609596" y="793056"/>
                </a:cubicBezTo>
                <a:cubicBezTo>
                  <a:pt x="2595656" y="807361"/>
                  <a:pt x="2543503" y="822028"/>
                  <a:pt x="2500950" y="822209"/>
                </a:cubicBezTo>
                <a:cubicBezTo>
                  <a:pt x="2458577" y="822209"/>
                  <a:pt x="2436849" y="808629"/>
                  <a:pt x="2454593" y="793600"/>
                </a:cubicBezTo>
                <a:cubicBezTo>
                  <a:pt x="2472339" y="778570"/>
                  <a:pt x="2523766" y="766076"/>
                  <a:pt x="2563240" y="766257"/>
                </a:cubicBezTo>
                <a:close/>
                <a:moveTo>
                  <a:pt x="2352470" y="762817"/>
                </a:moveTo>
                <a:cubicBezTo>
                  <a:pt x="2392305" y="762817"/>
                  <a:pt x="2408420" y="773863"/>
                  <a:pt x="2389949" y="788529"/>
                </a:cubicBezTo>
                <a:cubicBezTo>
                  <a:pt x="2371483" y="803196"/>
                  <a:pt x="2325848" y="815149"/>
                  <a:pt x="2284020" y="815149"/>
                </a:cubicBezTo>
                <a:cubicBezTo>
                  <a:pt x="2242191" y="815149"/>
                  <a:pt x="2227523" y="803379"/>
                  <a:pt x="2247803" y="788529"/>
                </a:cubicBezTo>
                <a:cubicBezTo>
                  <a:pt x="2279729" y="770642"/>
                  <a:pt x="2315887" y="761756"/>
                  <a:pt x="2352470" y="762817"/>
                </a:cubicBezTo>
                <a:close/>
                <a:moveTo>
                  <a:pt x="4962138" y="760825"/>
                </a:moveTo>
                <a:cubicBezTo>
                  <a:pt x="5009218" y="760825"/>
                  <a:pt x="5057203" y="773318"/>
                  <a:pt x="5070965" y="790341"/>
                </a:cubicBezTo>
                <a:cubicBezTo>
                  <a:pt x="5085090" y="808448"/>
                  <a:pt x="5057567" y="822571"/>
                  <a:pt x="5008313" y="822754"/>
                </a:cubicBezTo>
                <a:cubicBezTo>
                  <a:pt x="4959060" y="822934"/>
                  <a:pt x="4910168" y="808992"/>
                  <a:pt x="4898399" y="791426"/>
                </a:cubicBezTo>
                <a:cubicBezTo>
                  <a:pt x="4886629" y="773862"/>
                  <a:pt x="4915058" y="760825"/>
                  <a:pt x="4962138" y="760825"/>
                </a:cubicBezTo>
                <a:close/>
                <a:moveTo>
                  <a:pt x="6927011" y="758108"/>
                </a:moveTo>
                <a:cubicBezTo>
                  <a:pt x="6953755" y="759418"/>
                  <a:pt x="6980102" y="765045"/>
                  <a:pt x="7005055" y="774767"/>
                </a:cubicBezTo>
                <a:cubicBezTo>
                  <a:pt x="7023163" y="783639"/>
                  <a:pt x="7015920" y="791243"/>
                  <a:pt x="6989845" y="790519"/>
                </a:cubicBezTo>
                <a:cubicBezTo>
                  <a:pt x="6962827" y="789213"/>
                  <a:pt x="6936227" y="783462"/>
                  <a:pt x="6911076" y="773499"/>
                </a:cubicBezTo>
                <a:cubicBezTo>
                  <a:pt x="6892968" y="764807"/>
                  <a:pt x="6901660" y="757384"/>
                  <a:pt x="6927011" y="758108"/>
                </a:cubicBezTo>
                <a:close/>
                <a:moveTo>
                  <a:pt x="2146764" y="755573"/>
                </a:moveTo>
                <a:cubicBezTo>
                  <a:pt x="2180805" y="755573"/>
                  <a:pt x="2196921" y="766800"/>
                  <a:pt x="2180621" y="779294"/>
                </a:cubicBezTo>
                <a:cubicBezTo>
                  <a:pt x="2147777" y="796214"/>
                  <a:pt x="2111288" y="804854"/>
                  <a:pt x="2074329" y="804464"/>
                </a:cubicBezTo>
                <a:cubicBezTo>
                  <a:pt x="2038117" y="804464"/>
                  <a:pt x="2022904" y="791607"/>
                  <a:pt x="2043909" y="778750"/>
                </a:cubicBezTo>
                <a:cubicBezTo>
                  <a:pt x="2076067" y="763523"/>
                  <a:pt x="2111178" y="755607"/>
                  <a:pt x="2146764" y="755573"/>
                </a:cubicBezTo>
                <a:close/>
                <a:moveTo>
                  <a:pt x="4745933" y="754307"/>
                </a:moveTo>
                <a:cubicBezTo>
                  <a:pt x="4795366" y="754487"/>
                  <a:pt x="4840093" y="767707"/>
                  <a:pt x="4850414" y="785815"/>
                </a:cubicBezTo>
                <a:cubicBezTo>
                  <a:pt x="4860917" y="803923"/>
                  <a:pt x="4830314" y="817865"/>
                  <a:pt x="4777983" y="817685"/>
                </a:cubicBezTo>
                <a:cubicBezTo>
                  <a:pt x="4725652" y="817502"/>
                  <a:pt x="4681830" y="803379"/>
                  <a:pt x="4673501" y="784728"/>
                </a:cubicBezTo>
                <a:cubicBezTo>
                  <a:pt x="4665171" y="766076"/>
                  <a:pt x="4696497" y="754126"/>
                  <a:pt x="4745933" y="754307"/>
                </a:cubicBezTo>
                <a:close/>
                <a:moveTo>
                  <a:pt x="1929469" y="752314"/>
                </a:moveTo>
                <a:cubicBezTo>
                  <a:pt x="1963692" y="752314"/>
                  <a:pt x="1976006" y="760825"/>
                  <a:pt x="1958077" y="773500"/>
                </a:cubicBezTo>
                <a:cubicBezTo>
                  <a:pt x="1927259" y="789214"/>
                  <a:pt x="1893070" y="797170"/>
                  <a:pt x="1858486" y="796678"/>
                </a:cubicBezTo>
                <a:cubicBezTo>
                  <a:pt x="1823359" y="796678"/>
                  <a:pt x="1811771" y="787081"/>
                  <a:pt x="1831326" y="774768"/>
                </a:cubicBezTo>
                <a:cubicBezTo>
                  <a:pt x="1861820" y="759664"/>
                  <a:pt x="1895444" y="751972"/>
                  <a:pt x="1929469" y="752314"/>
                </a:cubicBezTo>
                <a:close/>
                <a:moveTo>
                  <a:pt x="6691791" y="750322"/>
                </a:moveTo>
                <a:cubicBezTo>
                  <a:pt x="6722123" y="751219"/>
                  <a:pt x="6752089" y="757346"/>
                  <a:pt x="6780338" y="768429"/>
                </a:cubicBezTo>
                <a:cubicBezTo>
                  <a:pt x="6801886" y="778570"/>
                  <a:pt x="6794643" y="788166"/>
                  <a:pt x="6765490" y="787805"/>
                </a:cubicBezTo>
                <a:cubicBezTo>
                  <a:pt x="6734942" y="787187"/>
                  <a:pt x="6704756" y="781052"/>
                  <a:pt x="6676400" y="769697"/>
                </a:cubicBezTo>
                <a:cubicBezTo>
                  <a:pt x="6658653" y="759013"/>
                  <a:pt x="6666079" y="750502"/>
                  <a:pt x="6691791" y="750322"/>
                </a:cubicBezTo>
                <a:close/>
                <a:moveTo>
                  <a:pt x="1722496" y="748875"/>
                </a:moveTo>
                <a:cubicBezTo>
                  <a:pt x="1755814" y="748875"/>
                  <a:pt x="1764324" y="757384"/>
                  <a:pt x="1742416" y="769336"/>
                </a:cubicBezTo>
                <a:cubicBezTo>
                  <a:pt x="1714058" y="782468"/>
                  <a:pt x="1683131" y="789149"/>
                  <a:pt x="1651877" y="788892"/>
                </a:cubicBezTo>
                <a:cubicBezTo>
                  <a:pt x="1617473" y="788892"/>
                  <a:pt x="1609869" y="780020"/>
                  <a:pt x="1633768" y="767887"/>
                </a:cubicBezTo>
                <a:cubicBezTo>
                  <a:pt x="1661634" y="755264"/>
                  <a:pt x="1691896" y="748780"/>
                  <a:pt x="1722496" y="748875"/>
                </a:cubicBezTo>
                <a:close/>
                <a:moveTo>
                  <a:pt x="4528456" y="744891"/>
                </a:moveTo>
                <a:cubicBezTo>
                  <a:pt x="4575899" y="745071"/>
                  <a:pt x="4624608" y="760825"/>
                  <a:pt x="4631671" y="777121"/>
                </a:cubicBezTo>
                <a:cubicBezTo>
                  <a:pt x="4639095" y="795229"/>
                  <a:pt x="4601611" y="810622"/>
                  <a:pt x="4551634" y="810440"/>
                </a:cubicBezTo>
                <a:cubicBezTo>
                  <a:pt x="4501656" y="810259"/>
                  <a:pt x="4452767" y="794144"/>
                  <a:pt x="4447877" y="776580"/>
                </a:cubicBezTo>
                <a:cubicBezTo>
                  <a:pt x="4442987" y="759014"/>
                  <a:pt x="4481015" y="744710"/>
                  <a:pt x="4528456" y="744891"/>
                </a:cubicBezTo>
                <a:close/>
                <a:moveTo>
                  <a:pt x="6469427" y="743984"/>
                </a:moveTo>
                <a:cubicBezTo>
                  <a:pt x="6500664" y="743982"/>
                  <a:pt x="6531518" y="750649"/>
                  <a:pt x="6559966" y="763540"/>
                </a:cubicBezTo>
                <a:cubicBezTo>
                  <a:pt x="6581515" y="775129"/>
                  <a:pt x="6573728" y="783097"/>
                  <a:pt x="6540410" y="783097"/>
                </a:cubicBezTo>
                <a:cubicBezTo>
                  <a:pt x="6507635" y="783568"/>
                  <a:pt x="6475205" y="776373"/>
                  <a:pt x="6445706" y="762092"/>
                </a:cubicBezTo>
                <a:cubicBezTo>
                  <a:pt x="6427598" y="750866"/>
                  <a:pt x="6436472" y="743984"/>
                  <a:pt x="6469427" y="743984"/>
                </a:cubicBezTo>
                <a:close/>
                <a:moveTo>
                  <a:pt x="1522587" y="742718"/>
                </a:moveTo>
                <a:cubicBezTo>
                  <a:pt x="1548662" y="742718"/>
                  <a:pt x="1556993" y="751229"/>
                  <a:pt x="1540695" y="760825"/>
                </a:cubicBezTo>
                <a:cubicBezTo>
                  <a:pt x="1512029" y="772990"/>
                  <a:pt x="1481285" y="779448"/>
                  <a:pt x="1450156" y="779838"/>
                </a:cubicBezTo>
                <a:cubicBezTo>
                  <a:pt x="1421907" y="779838"/>
                  <a:pt x="1415389" y="770061"/>
                  <a:pt x="1436396" y="760282"/>
                </a:cubicBezTo>
                <a:cubicBezTo>
                  <a:pt x="1463882" y="749421"/>
                  <a:pt x="1493056" y="743474"/>
                  <a:pt x="1522587" y="742718"/>
                </a:cubicBezTo>
                <a:close/>
                <a:moveTo>
                  <a:pt x="1317606" y="739096"/>
                </a:moveTo>
                <a:cubicBezTo>
                  <a:pt x="1342232" y="739096"/>
                  <a:pt x="1347301" y="746339"/>
                  <a:pt x="1329017" y="755211"/>
                </a:cubicBezTo>
                <a:cubicBezTo>
                  <a:pt x="1302720" y="766036"/>
                  <a:pt x="1274528" y="771515"/>
                  <a:pt x="1246081" y="771329"/>
                </a:cubicBezTo>
                <a:cubicBezTo>
                  <a:pt x="1221817" y="771329"/>
                  <a:pt x="1218738" y="763361"/>
                  <a:pt x="1238838" y="754306"/>
                </a:cubicBezTo>
                <a:cubicBezTo>
                  <a:pt x="1263953" y="744527"/>
                  <a:pt x="1290643" y="739373"/>
                  <a:pt x="1317606" y="739096"/>
                </a:cubicBezTo>
                <a:close/>
                <a:moveTo>
                  <a:pt x="4315509" y="738371"/>
                </a:moveTo>
                <a:cubicBezTo>
                  <a:pt x="4363314" y="738732"/>
                  <a:pt x="4410213" y="754667"/>
                  <a:pt x="4414015" y="772414"/>
                </a:cubicBezTo>
                <a:cubicBezTo>
                  <a:pt x="4417276" y="790521"/>
                  <a:pt x="4375990" y="805912"/>
                  <a:pt x="4323477" y="805008"/>
                </a:cubicBezTo>
                <a:cubicBezTo>
                  <a:pt x="4270965" y="804103"/>
                  <a:pt x="4227506" y="786900"/>
                  <a:pt x="4227687" y="768792"/>
                </a:cubicBezTo>
                <a:cubicBezTo>
                  <a:pt x="4227868" y="750685"/>
                  <a:pt x="4267705" y="738008"/>
                  <a:pt x="4315509" y="738371"/>
                </a:cubicBezTo>
                <a:close/>
                <a:moveTo>
                  <a:pt x="4103649" y="733845"/>
                </a:moveTo>
                <a:cubicBezTo>
                  <a:pt x="4153988" y="734025"/>
                  <a:pt x="4195273" y="748331"/>
                  <a:pt x="4196903" y="766258"/>
                </a:cubicBezTo>
                <a:cubicBezTo>
                  <a:pt x="4198534" y="784365"/>
                  <a:pt x="4157609" y="799756"/>
                  <a:pt x="4104735" y="799576"/>
                </a:cubicBezTo>
                <a:cubicBezTo>
                  <a:pt x="4051860" y="799393"/>
                  <a:pt x="4010574" y="784002"/>
                  <a:pt x="4011479" y="765533"/>
                </a:cubicBezTo>
                <a:cubicBezTo>
                  <a:pt x="4012386" y="747063"/>
                  <a:pt x="4053309" y="733664"/>
                  <a:pt x="4103649" y="733845"/>
                </a:cubicBezTo>
                <a:close/>
                <a:moveTo>
                  <a:pt x="6239639" y="733844"/>
                </a:moveTo>
                <a:cubicBezTo>
                  <a:pt x="6272712" y="733849"/>
                  <a:pt x="6305392" y="741014"/>
                  <a:pt x="6335431" y="754849"/>
                </a:cubicBezTo>
                <a:cubicBezTo>
                  <a:pt x="6357702" y="767344"/>
                  <a:pt x="6346837" y="777302"/>
                  <a:pt x="6310260" y="776941"/>
                </a:cubicBezTo>
                <a:cubicBezTo>
                  <a:pt x="6276765" y="777068"/>
                  <a:pt x="6243668" y="769706"/>
                  <a:pt x="6213383" y="755392"/>
                </a:cubicBezTo>
                <a:cubicBezTo>
                  <a:pt x="6192559" y="742898"/>
                  <a:pt x="6204330" y="733663"/>
                  <a:pt x="6239639" y="733844"/>
                </a:cubicBezTo>
                <a:close/>
                <a:moveTo>
                  <a:pt x="1120593" y="733663"/>
                </a:moveTo>
                <a:cubicBezTo>
                  <a:pt x="1142505" y="733663"/>
                  <a:pt x="1143226" y="740543"/>
                  <a:pt x="1122223" y="748873"/>
                </a:cubicBezTo>
                <a:cubicBezTo>
                  <a:pt x="1100078" y="756975"/>
                  <a:pt x="1076645" y="761025"/>
                  <a:pt x="1053050" y="760823"/>
                </a:cubicBezTo>
                <a:cubicBezTo>
                  <a:pt x="1030779" y="760823"/>
                  <a:pt x="1030599" y="753763"/>
                  <a:pt x="1053050" y="745251"/>
                </a:cubicBezTo>
                <a:cubicBezTo>
                  <a:pt x="1074726" y="737493"/>
                  <a:pt x="1097578" y="733571"/>
                  <a:pt x="1120593" y="733663"/>
                </a:cubicBezTo>
                <a:close/>
                <a:moveTo>
                  <a:pt x="915432" y="730585"/>
                </a:moveTo>
                <a:cubicBezTo>
                  <a:pt x="935169" y="730585"/>
                  <a:pt x="936800" y="735294"/>
                  <a:pt x="919416" y="742174"/>
                </a:cubicBezTo>
                <a:cubicBezTo>
                  <a:pt x="900004" y="749626"/>
                  <a:pt x="879360" y="753371"/>
                  <a:pt x="858573" y="753219"/>
                </a:cubicBezTo>
                <a:cubicBezTo>
                  <a:pt x="840464" y="753219"/>
                  <a:pt x="840464" y="748512"/>
                  <a:pt x="855313" y="741993"/>
                </a:cubicBezTo>
                <a:cubicBezTo>
                  <a:pt x="874508" y="734602"/>
                  <a:pt x="894861" y="730737"/>
                  <a:pt x="915432" y="730585"/>
                </a:cubicBezTo>
                <a:close/>
                <a:moveTo>
                  <a:pt x="6019811" y="726602"/>
                </a:moveTo>
                <a:cubicBezTo>
                  <a:pt x="6054308" y="727092"/>
                  <a:pt x="6088286" y="735062"/>
                  <a:pt x="6119403" y="749960"/>
                </a:cubicBezTo>
                <a:cubicBezTo>
                  <a:pt x="6139503" y="762635"/>
                  <a:pt x="6124473" y="774043"/>
                  <a:pt x="6087353" y="773682"/>
                </a:cubicBezTo>
                <a:cubicBezTo>
                  <a:pt x="6051297" y="773693"/>
                  <a:pt x="6015747" y="765194"/>
                  <a:pt x="5983596" y="748873"/>
                </a:cubicBezTo>
                <a:cubicBezTo>
                  <a:pt x="5966754" y="736379"/>
                  <a:pt x="5983596" y="725877"/>
                  <a:pt x="6019811" y="726602"/>
                </a:cubicBezTo>
                <a:close/>
                <a:moveTo>
                  <a:pt x="3885993" y="726239"/>
                </a:moveTo>
                <a:cubicBezTo>
                  <a:pt x="3935790" y="726239"/>
                  <a:pt x="3974903" y="740181"/>
                  <a:pt x="3973815" y="757928"/>
                </a:cubicBezTo>
                <a:cubicBezTo>
                  <a:pt x="3972730" y="775672"/>
                  <a:pt x="3929452" y="791063"/>
                  <a:pt x="3877121" y="790883"/>
                </a:cubicBezTo>
                <a:cubicBezTo>
                  <a:pt x="3824790" y="790702"/>
                  <a:pt x="3786582" y="775853"/>
                  <a:pt x="3789660" y="757565"/>
                </a:cubicBezTo>
                <a:cubicBezTo>
                  <a:pt x="3792738" y="739276"/>
                  <a:pt x="3836016" y="726058"/>
                  <a:pt x="3885993" y="726239"/>
                </a:cubicBezTo>
                <a:close/>
                <a:moveTo>
                  <a:pt x="708267" y="726059"/>
                </a:moveTo>
                <a:cubicBezTo>
                  <a:pt x="724202" y="726059"/>
                  <a:pt x="726375" y="729136"/>
                  <a:pt x="712071" y="734570"/>
                </a:cubicBezTo>
                <a:cubicBezTo>
                  <a:pt x="697801" y="739604"/>
                  <a:pt x="682827" y="742353"/>
                  <a:pt x="667706" y="742718"/>
                </a:cubicBezTo>
                <a:cubicBezTo>
                  <a:pt x="651590" y="742718"/>
                  <a:pt x="649598" y="739459"/>
                  <a:pt x="664084" y="734207"/>
                </a:cubicBezTo>
                <a:cubicBezTo>
                  <a:pt x="678262" y="729102"/>
                  <a:pt x="693203" y="726348"/>
                  <a:pt x="708267" y="726059"/>
                </a:cubicBezTo>
                <a:close/>
                <a:moveTo>
                  <a:pt x="3675943" y="721168"/>
                </a:moveTo>
                <a:cubicBezTo>
                  <a:pt x="3723567" y="720805"/>
                  <a:pt x="3763585" y="734748"/>
                  <a:pt x="3760144" y="752131"/>
                </a:cubicBezTo>
                <a:cubicBezTo>
                  <a:pt x="3756705" y="770239"/>
                  <a:pt x="3710530" y="785269"/>
                  <a:pt x="3659104" y="785269"/>
                </a:cubicBezTo>
                <a:cubicBezTo>
                  <a:pt x="3607678" y="785269"/>
                  <a:pt x="3570557" y="769697"/>
                  <a:pt x="3577437" y="751950"/>
                </a:cubicBezTo>
                <a:cubicBezTo>
                  <a:pt x="3584319" y="734206"/>
                  <a:pt x="3628320" y="721529"/>
                  <a:pt x="3675943" y="721168"/>
                </a:cubicBezTo>
                <a:close/>
                <a:moveTo>
                  <a:pt x="5786947" y="718633"/>
                </a:moveTo>
                <a:cubicBezTo>
                  <a:pt x="5823225" y="717367"/>
                  <a:pt x="5859195" y="725673"/>
                  <a:pt x="5891248" y="742716"/>
                </a:cubicBezTo>
                <a:cubicBezTo>
                  <a:pt x="5911709" y="757385"/>
                  <a:pt x="5896318" y="767886"/>
                  <a:pt x="5853584" y="767706"/>
                </a:cubicBezTo>
                <a:cubicBezTo>
                  <a:pt x="5810849" y="767525"/>
                  <a:pt x="5767391" y="756660"/>
                  <a:pt x="5749101" y="741992"/>
                </a:cubicBezTo>
                <a:cubicBezTo>
                  <a:pt x="5730812" y="727325"/>
                  <a:pt x="5747834" y="718814"/>
                  <a:pt x="5786947" y="718633"/>
                </a:cubicBezTo>
                <a:close/>
                <a:moveTo>
                  <a:pt x="3471868" y="713745"/>
                </a:moveTo>
                <a:cubicBezTo>
                  <a:pt x="3518587" y="713564"/>
                  <a:pt x="3554258" y="727507"/>
                  <a:pt x="3549008" y="743985"/>
                </a:cubicBezTo>
                <a:cubicBezTo>
                  <a:pt x="3543574" y="760644"/>
                  <a:pt x="3496133" y="776036"/>
                  <a:pt x="3446880" y="776579"/>
                </a:cubicBezTo>
                <a:cubicBezTo>
                  <a:pt x="3397627" y="777121"/>
                  <a:pt x="3359963" y="760825"/>
                  <a:pt x="3368654" y="744346"/>
                </a:cubicBezTo>
                <a:cubicBezTo>
                  <a:pt x="3377347" y="727868"/>
                  <a:pt x="3425151" y="713925"/>
                  <a:pt x="3471868" y="713745"/>
                </a:cubicBezTo>
                <a:close/>
                <a:moveTo>
                  <a:pt x="7470605" y="713201"/>
                </a:moveTo>
                <a:cubicBezTo>
                  <a:pt x="7485690" y="713618"/>
                  <a:pt x="7500628" y="716494"/>
                  <a:pt x="7514787" y="721712"/>
                </a:cubicBezTo>
                <a:cubicBezTo>
                  <a:pt x="7526739" y="726419"/>
                  <a:pt x="7524747" y="729317"/>
                  <a:pt x="7509717" y="729136"/>
                </a:cubicBezTo>
                <a:cubicBezTo>
                  <a:pt x="7494543" y="728699"/>
                  <a:pt x="7479568" y="725762"/>
                  <a:pt x="7465354" y="720444"/>
                </a:cubicBezTo>
                <a:cubicBezTo>
                  <a:pt x="7453584" y="715918"/>
                  <a:pt x="7455757" y="713021"/>
                  <a:pt x="7470605" y="713201"/>
                </a:cubicBezTo>
                <a:close/>
                <a:moveTo>
                  <a:pt x="5570196" y="711029"/>
                </a:moveTo>
                <a:cubicBezTo>
                  <a:pt x="5611662" y="711029"/>
                  <a:pt x="5659286" y="721893"/>
                  <a:pt x="5677756" y="736379"/>
                </a:cubicBezTo>
                <a:cubicBezTo>
                  <a:pt x="5696225" y="750866"/>
                  <a:pt x="5677756" y="763359"/>
                  <a:pt x="5633935" y="763179"/>
                </a:cubicBezTo>
                <a:cubicBezTo>
                  <a:pt x="5590115" y="762998"/>
                  <a:pt x="5545208" y="751770"/>
                  <a:pt x="5527644" y="737284"/>
                </a:cubicBezTo>
                <a:cubicBezTo>
                  <a:pt x="5510078" y="722798"/>
                  <a:pt x="5528729" y="711209"/>
                  <a:pt x="5570196" y="711029"/>
                </a:cubicBezTo>
                <a:close/>
                <a:moveTo>
                  <a:pt x="3267975" y="709580"/>
                </a:moveTo>
                <a:cubicBezTo>
                  <a:pt x="3315419" y="709580"/>
                  <a:pt x="3345296" y="722798"/>
                  <a:pt x="3336785" y="739096"/>
                </a:cubicBezTo>
                <a:cubicBezTo>
                  <a:pt x="3328276" y="755575"/>
                  <a:pt x="3281013" y="769698"/>
                  <a:pt x="3232303" y="770061"/>
                </a:cubicBezTo>
                <a:cubicBezTo>
                  <a:pt x="3183594" y="770422"/>
                  <a:pt x="3152266" y="756660"/>
                  <a:pt x="3161865" y="740001"/>
                </a:cubicBezTo>
                <a:cubicBezTo>
                  <a:pt x="3171461" y="723342"/>
                  <a:pt x="3220534" y="709580"/>
                  <a:pt x="3267975" y="709580"/>
                </a:cubicBezTo>
                <a:close/>
                <a:moveTo>
                  <a:pt x="3068246" y="703424"/>
                </a:moveTo>
                <a:cubicBezTo>
                  <a:pt x="3113695" y="703785"/>
                  <a:pt x="3138866" y="716099"/>
                  <a:pt x="3126915" y="731853"/>
                </a:cubicBezTo>
                <a:cubicBezTo>
                  <a:pt x="3114783" y="748151"/>
                  <a:pt x="3068788" y="760825"/>
                  <a:pt x="3020984" y="760645"/>
                </a:cubicBezTo>
                <a:cubicBezTo>
                  <a:pt x="2973180" y="760464"/>
                  <a:pt x="2946380" y="747063"/>
                  <a:pt x="2961954" y="730224"/>
                </a:cubicBezTo>
                <a:cubicBezTo>
                  <a:pt x="2977525" y="713384"/>
                  <a:pt x="3022796" y="703061"/>
                  <a:pt x="3068246" y="703424"/>
                </a:cubicBezTo>
                <a:close/>
                <a:moveTo>
                  <a:pt x="7237377" y="703061"/>
                </a:moveTo>
                <a:cubicBezTo>
                  <a:pt x="7256301" y="703379"/>
                  <a:pt x="7275022" y="706867"/>
                  <a:pt x="7292788" y="713382"/>
                </a:cubicBezTo>
                <a:cubicBezTo>
                  <a:pt x="7310896" y="720083"/>
                  <a:pt x="7308360" y="724246"/>
                  <a:pt x="7287898" y="724066"/>
                </a:cubicBezTo>
                <a:cubicBezTo>
                  <a:pt x="7268794" y="723800"/>
                  <a:pt x="7249890" y="720311"/>
                  <a:pt x="7231946" y="713745"/>
                </a:cubicBezTo>
                <a:cubicBezTo>
                  <a:pt x="7214923" y="707046"/>
                  <a:pt x="7217096" y="702881"/>
                  <a:pt x="7237377" y="703061"/>
                </a:cubicBezTo>
                <a:close/>
                <a:moveTo>
                  <a:pt x="5356888" y="701793"/>
                </a:moveTo>
                <a:cubicBezTo>
                  <a:pt x="5399983" y="702154"/>
                  <a:pt x="5447427" y="714468"/>
                  <a:pt x="5463361" y="728593"/>
                </a:cubicBezTo>
                <a:cubicBezTo>
                  <a:pt x="5480021" y="743622"/>
                  <a:pt x="5455031" y="757384"/>
                  <a:pt x="5411211" y="757021"/>
                </a:cubicBezTo>
                <a:cubicBezTo>
                  <a:pt x="5367389" y="756660"/>
                  <a:pt x="5317594" y="743440"/>
                  <a:pt x="5302564" y="728954"/>
                </a:cubicBezTo>
                <a:cubicBezTo>
                  <a:pt x="5287534" y="714468"/>
                  <a:pt x="5313790" y="701430"/>
                  <a:pt x="5356888" y="701793"/>
                </a:cubicBezTo>
                <a:close/>
                <a:moveTo>
                  <a:pt x="2863286" y="699077"/>
                </a:moveTo>
                <a:cubicBezTo>
                  <a:pt x="2905276" y="698896"/>
                  <a:pt x="2932076" y="711390"/>
                  <a:pt x="2919943" y="725876"/>
                </a:cubicBezTo>
                <a:cubicBezTo>
                  <a:pt x="2907630" y="740725"/>
                  <a:pt x="2857128" y="754487"/>
                  <a:pt x="2813128" y="754668"/>
                </a:cubicBezTo>
                <a:cubicBezTo>
                  <a:pt x="2769127" y="754848"/>
                  <a:pt x="2743231" y="741450"/>
                  <a:pt x="2757537" y="726420"/>
                </a:cubicBezTo>
                <a:cubicBezTo>
                  <a:pt x="2771842" y="711390"/>
                  <a:pt x="2821277" y="699257"/>
                  <a:pt x="2863286" y="699077"/>
                </a:cubicBezTo>
                <a:close/>
                <a:moveTo>
                  <a:pt x="5145750" y="695999"/>
                </a:moveTo>
                <a:cubicBezTo>
                  <a:pt x="5191381" y="696179"/>
                  <a:pt x="5237374" y="708312"/>
                  <a:pt x="5251860" y="724066"/>
                </a:cubicBezTo>
                <a:cubicBezTo>
                  <a:pt x="5266347" y="739820"/>
                  <a:pt x="5241178" y="752675"/>
                  <a:pt x="5193374" y="752495"/>
                </a:cubicBezTo>
                <a:cubicBezTo>
                  <a:pt x="5145930" y="752495"/>
                  <a:pt x="5099031" y="739457"/>
                  <a:pt x="5086356" y="723342"/>
                </a:cubicBezTo>
                <a:cubicBezTo>
                  <a:pt x="5073680" y="707226"/>
                  <a:pt x="5100118" y="695818"/>
                  <a:pt x="5145750" y="695999"/>
                </a:cubicBezTo>
                <a:close/>
                <a:moveTo>
                  <a:pt x="7015377" y="695818"/>
                </a:moveTo>
                <a:cubicBezTo>
                  <a:pt x="7037939" y="696202"/>
                  <a:pt x="7060248" y="700555"/>
                  <a:pt x="7081289" y="708673"/>
                </a:cubicBezTo>
                <a:cubicBezTo>
                  <a:pt x="7099397" y="716098"/>
                  <a:pt x="7096861" y="721168"/>
                  <a:pt x="7075494" y="721530"/>
                </a:cubicBezTo>
                <a:cubicBezTo>
                  <a:pt x="7051465" y="721587"/>
                  <a:pt x="7027635" y="717165"/>
                  <a:pt x="7005237" y="708492"/>
                </a:cubicBezTo>
                <a:cubicBezTo>
                  <a:pt x="6987129" y="700525"/>
                  <a:pt x="6991293" y="695455"/>
                  <a:pt x="7015377" y="695818"/>
                </a:cubicBezTo>
                <a:close/>
                <a:moveTo>
                  <a:pt x="2657764" y="693284"/>
                </a:moveTo>
                <a:cubicBezTo>
                  <a:pt x="2700136" y="693284"/>
                  <a:pt x="2720778" y="703605"/>
                  <a:pt x="2706291" y="718091"/>
                </a:cubicBezTo>
                <a:cubicBezTo>
                  <a:pt x="2691807" y="732577"/>
                  <a:pt x="2645452" y="745070"/>
                  <a:pt x="2600002" y="744890"/>
                </a:cubicBezTo>
                <a:cubicBezTo>
                  <a:pt x="2554549" y="744709"/>
                  <a:pt x="2537708" y="733301"/>
                  <a:pt x="2555093" y="718454"/>
                </a:cubicBezTo>
                <a:cubicBezTo>
                  <a:pt x="2572473" y="703605"/>
                  <a:pt x="2615574" y="693464"/>
                  <a:pt x="2657764" y="693284"/>
                </a:cubicBezTo>
                <a:close/>
                <a:moveTo>
                  <a:pt x="2458216" y="689299"/>
                </a:moveTo>
                <a:cubicBezTo>
                  <a:pt x="2496604" y="688394"/>
                  <a:pt x="2517248" y="700346"/>
                  <a:pt x="2501676" y="713384"/>
                </a:cubicBezTo>
                <a:cubicBezTo>
                  <a:pt x="2485741" y="726783"/>
                  <a:pt x="2435582" y="738915"/>
                  <a:pt x="2396109" y="738735"/>
                </a:cubicBezTo>
                <a:cubicBezTo>
                  <a:pt x="2356635" y="738552"/>
                  <a:pt x="2337980" y="726239"/>
                  <a:pt x="2356453" y="713021"/>
                </a:cubicBezTo>
                <a:cubicBezTo>
                  <a:pt x="2387975" y="697037"/>
                  <a:pt x="2422888" y="688898"/>
                  <a:pt x="2458216" y="689299"/>
                </a:cubicBezTo>
                <a:close/>
                <a:moveTo>
                  <a:pt x="4932259" y="687126"/>
                </a:moveTo>
                <a:cubicBezTo>
                  <a:pt x="4976080" y="686763"/>
                  <a:pt x="5028772" y="700344"/>
                  <a:pt x="5041268" y="715916"/>
                </a:cubicBezTo>
                <a:cubicBezTo>
                  <a:pt x="5054123" y="731851"/>
                  <a:pt x="5023160" y="746337"/>
                  <a:pt x="4975898" y="746337"/>
                </a:cubicBezTo>
                <a:cubicBezTo>
                  <a:pt x="4928637" y="746337"/>
                  <a:pt x="4876850" y="731309"/>
                  <a:pt x="4867252" y="715555"/>
                </a:cubicBezTo>
                <a:cubicBezTo>
                  <a:pt x="4857655" y="699801"/>
                  <a:pt x="4888439" y="687487"/>
                  <a:pt x="4932259" y="687126"/>
                </a:cubicBezTo>
                <a:close/>
                <a:moveTo>
                  <a:pt x="6787761" y="686402"/>
                </a:moveTo>
                <a:cubicBezTo>
                  <a:pt x="6813836" y="686502"/>
                  <a:pt x="6839659" y="691350"/>
                  <a:pt x="6863994" y="700707"/>
                </a:cubicBezTo>
                <a:cubicBezTo>
                  <a:pt x="6883370" y="709218"/>
                  <a:pt x="6879929" y="715917"/>
                  <a:pt x="6855666" y="716279"/>
                </a:cubicBezTo>
                <a:cubicBezTo>
                  <a:pt x="6828197" y="716208"/>
                  <a:pt x="6800999" y="710988"/>
                  <a:pt x="6775448" y="700888"/>
                </a:cubicBezTo>
                <a:cubicBezTo>
                  <a:pt x="6757340" y="692559"/>
                  <a:pt x="6763315" y="686402"/>
                  <a:pt x="6787761" y="686402"/>
                </a:cubicBezTo>
                <a:close/>
                <a:moveTo>
                  <a:pt x="2266272" y="683505"/>
                </a:moveTo>
                <a:cubicBezTo>
                  <a:pt x="2302854" y="684229"/>
                  <a:pt x="2316616" y="694009"/>
                  <a:pt x="2297962" y="706503"/>
                </a:cubicBezTo>
                <a:cubicBezTo>
                  <a:pt x="2266617" y="722301"/>
                  <a:pt x="2231816" y="729962"/>
                  <a:pt x="2196740" y="728776"/>
                </a:cubicBezTo>
                <a:cubicBezTo>
                  <a:pt x="2158894" y="728776"/>
                  <a:pt x="2145859" y="717911"/>
                  <a:pt x="2166319" y="704873"/>
                </a:cubicBezTo>
                <a:cubicBezTo>
                  <a:pt x="2197411" y="689735"/>
                  <a:pt x="2231708" y="682401"/>
                  <a:pt x="2266272" y="683505"/>
                </a:cubicBezTo>
                <a:close/>
                <a:moveTo>
                  <a:pt x="4728730" y="681693"/>
                </a:moveTo>
                <a:cubicBezTo>
                  <a:pt x="4775627" y="681873"/>
                  <a:pt x="4823795" y="695274"/>
                  <a:pt x="4833030" y="711570"/>
                </a:cubicBezTo>
                <a:cubicBezTo>
                  <a:pt x="4842627" y="728229"/>
                  <a:pt x="4808584" y="742716"/>
                  <a:pt x="4758607" y="742716"/>
                </a:cubicBezTo>
                <a:cubicBezTo>
                  <a:pt x="4708630" y="742716"/>
                  <a:pt x="4661186" y="727324"/>
                  <a:pt x="4655031" y="710665"/>
                </a:cubicBezTo>
                <a:cubicBezTo>
                  <a:pt x="4648873" y="694006"/>
                  <a:pt x="4681830" y="681512"/>
                  <a:pt x="4728730" y="681693"/>
                </a:cubicBezTo>
                <a:close/>
                <a:moveTo>
                  <a:pt x="2068176" y="680246"/>
                </a:moveTo>
                <a:cubicBezTo>
                  <a:pt x="2100951" y="680246"/>
                  <a:pt x="2114531" y="690206"/>
                  <a:pt x="2096605" y="701432"/>
                </a:cubicBezTo>
                <a:cubicBezTo>
                  <a:pt x="2065913" y="715644"/>
                  <a:pt x="2032465" y="722938"/>
                  <a:pt x="1998641" y="722800"/>
                </a:cubicBezTo>
                <a:cubicBezTo>
                  <a:pt x="1964599" y="722437"/>
                  <a:pt x="1951923" y="712116"/>
                  <a:pt x="1971297" y="700707"/>
                </a:cubicBezTo>
                <a:cubicBezTo>
                  <a:pt x="2001737" y="687001"/>
                  <a:pt x="2034784" y="680020"/>
                  <a:pt x="2068176" y="680246"/>
                </a:cubicBezTo>
                <a:close/>
                <a:moveTo>
                  <a:pt x="6571012" y="679521"/>
                </a:moveTo>
                <a:cubicBezTo>
                  <a:pt x="6600311" y="679902"/>
                  <a:pt x="6629284" y="685670"/>
                  <a:pt x="6656481" y="696542"/>
                </a:cubicBezTo>
                <a:cubicBezTo>
                  <a:pt x="6674589" y="705777"/>
                  <a:pt x="6666441" y="713744"/>
                  <a:pt x="6638373" y="713381"/>
                </a:cubicBezTo>
                <a:cubicBezTo>
                  <a:pt x="6609003" y="712672"/>
                  <a:pt x="6580031" y="706534"/>
                  <a:pt x="6552904" y="695274"/>
                </a:cubicBezTo>
                <a:cubicBezTo>
                  <a:pt x="6537332" y="686584"/>
                  <a:pt x="6546024" y="679341"/>
                  <a:pt x="6571012" y="679521"/>
                </a:cubicBezTo>
                <a:close/>
                <a:moveTo>
                  <a:pt x="1877860" y="674632"/>
                </a:moveTo>
                <a:cubicBezTo>
                  <a:pt x="1907920" y="674632"/>
                  <a:pt x="1917154" y="684409"/>
                  <a:pt x="1897780" y="694730"/>
                </a:cubicBezTo>
                <a:cubicBezTo>
                  <a:pt x="1868153" y="707163"/>
                  <a:pt x="1836285" y="713329"/>
                  <a:pt x="1804160" y="712838"/>
                </a:cubicBezTo>
                <a:cubicBezTo>
                  <a:pt x="1773199" y="712838"/>
                  <a:pt x="1764868" y="703241"/>
                  <a:pt x="1785511" y="692740"/>
                </a:cubicBezTo>
                <a:cubicBezTo>
                  <a:pt x="1814752" y="680548"/>
                  <a:pt x="1846169" y="674391"/>
                  <a:pt x="1877860" y="674632"/>
                </a:cubicBezTo>
                <a:close/>
                <a:moveTo>
                  <a:pt x="4516324" y="674089"/>
                </a:moveTo>
                <a:cubicBezTo>
                  <a:pt x="4567208" y="674269"/>
                  <a:pt x="4609398" y="686402"/>
                  <a:pt x="4617003" y="703785"/>
                </a:cubicBezTo>
                <a:cubicBezTo>
                  <a:pt x="4624790" y="721893"/>
                  <a:pt x="4591652" y="734570"/>
                  <a:pt x="4538235" y="734570"/>
                </a:cubicBezTo>
                <a:cubicBezTo>
                  <a:pt x="4484817" y="734570"/>
                  <a:pt x="4442627" y="721169"/>
                  <a:pt x="4437374" y="703242"/>
                </a:cubicBezTo>
                <a:cubicBezTo>
                  <a:pt x="4432123" y="685316"/>
                  <a:pt x="4465441" y="673908"/>
                  <a:pt x="4516324" y="674089"/>
                </a:cubicBezTo>
                <a:close/>
                <a:moveTo>
                  <a:pt x="1681572" y="671916"/>
                </a:moveTo>
                <a:cubicBezTo>
                  <a:pt x="1709460" y="671916"/>
                  <a:pt x="1716701" y="679159"/>
                  <a:pt x="1698774" y="688757"/>
                </a:cubicBezTo>
                <a:cubicBezTo>
                  <a:pt x="1671740" y="700859"/>
                  <a:pt x="1642384" y="706916"/>
                  <a:pt x="1612762" y="706502"/>
                </a:cubicBezTo>
                <a:cubicBezTo>
                  <a:pt x="1581980" y="706502"/>
                  <a:pt x="1575099" y="698897"/>
                  <a:pt x="1595922" y="688394"/>
                </a:cubicBezTo>
                <a:cubicBezTo>
                  <a:pt x="1623047" y="677105"/>
                  <a:pt x="1652203" y="671497"/>
                  <a:pt x="1681572" y="671916"/>
                </a:cubicBezTo>
                <a:close/>
                <a:moveTo>
                  <a:pt x="6346656" y="670287"/>
                </a:moveTo>
                <a:cubicBezTo>
                  <a:pt x="6378191" y="670844"/>
                  <a:pt x="6409314" y="677549"/>
                  <a:pt x="6438282" y="690024"/>
                </a:cubicBezTo>
                <a:cubicBezTo>
                  <a:pt x="6454759" y="699803"/>
                  <a:pt x="6443170" y="708132"/>
                  <a:pt x="6413836" y="708132"/>
                </a:cubicBezTo>
                <a:cubicBezTo>
                  <a:pt x="6381919" y="707856"/>
                  <a:pt x="6350386" y="701145"/>
                  <a:pt x="6321124" y="688395"/>
                </a:cubicBezTo>
                <a:cubicBezTo>
                  <a:pt x="6305914" y="678254"/>
                  <a:pt x="6318227" y="670287"/>
                  <a:pt x="6346656" y="670287"/>
                </a:cubicBezTo>
                <a:close/>
                <a:moveTo>
                  <a:pt x="4312068" y="668476"/>
                </a:moveTo>
                <a:cubicBezTo>
                  <a:pt x="4361504" y="668113"/>
                  <a:pt x="4407860" y="682056"/>
                  <a:pt x="4412567" y="698715"/>
                </a:cubicBezTo>
                <a:cubicBezTo>
                  <a:pt x="4417276" y="715374"/>
                  <a:pt x="4379429" y="729860"/>
                  <a:pt x="4329090" y="730404"/>
                </a:cubicBezTo>
                <a:cubicBezTo>
                  <a:pt x="4279293" y="730404"/>
                  <a:pt x="4233481" y="716642"/>
                  <a:pt x="4228411" y="699802"/>
                </a:cubicBezTo>
                <a:cubicBezTo>
                  <a:pt x="4223341" y="682962"/>
                  <a:pt x="4262634" y="668837"/>
                  <a:pt x="4312068" y="668476"/>
                </a:cubicBezTo>
                <a:close/>
                <a:moveTo>
                  <a:pt x="1483293" y="666845"/>
                </a:moveTo>
                <a:cubicBezTo>
                  <a:pt x="1509008" y="667026"/>
                  <a:pt x="1514439" y="673001"/>
                  <a:pt x="1496693" y="681693"/>
                </a:cubicBezTo>
                <a:cubicBezTo>
                  <a:pt x="1472462" y="691746"/>
                  <a:pt x="1446498" y="696913"/>
                  <a:pt x="1420279" y="696904"/>
                </a:cubicBezTo>
                <a:cubicBezTo>
                  <a:pt x="1391847" y="696904"/>
                  <a:pt x="1386418" y="690204"/>
                  <a:pt x="1407239" y="680969"/>
                </a:cubicBezTo>
                <a:cubicBezTo>
                  <a:pt x="1431468" y="671490"/>
                  <a:pt x="1457273" y="666697"/>
                  <a:pt x="1483293" y="666845"/>
                </a:cubicBezTo>
                <a:close/>
                <a:moveTo>
                  <a:pt x="6135701" y="665035"/>
                </a:moveTo>
                <a:cubicBezTo>
                  <a:pt x="6168303" y="664524"/>
                  <a:pt x="6200583" y="671524"/>
                  <a:pt x="6230042" y="685496"/>
                </a:cubicBezTo>
                <a:cubicBezTo>
                  <a:pt x="6248694" y="696361"/>
                  <a:pt x="6236922" y="704509"/>
                  <a:pt x="6201794" y="704328"/>
                </a:cubicBezTo>
                <a:cubicBezTo>
                  <a:pt x="6168812" y="704929"/>
                  <a:pt x="6136165" y="697669"/>
                  <a:pt x="6106548" y="683143"/>
                </a:cubicBezTo>
                <a:cubicBezTo>
                  <a:pt x="6089526" y="672096"/>
                  <a:pt x="6101839" y="665035"/>
                  <a:pt x="6135701" y="665035"/>
                </a:cubicBezTo>
                <a:close/>
                <a:moveTo>
                  <a:pt x="1288453" y="663585"/>
                </a:moveTo>
                <a:cubicBezTo>
                  <a:pt x="1309458" y="663585"/>
                  <a:pt x="1315975" y="669923"/>
                  <a:pt x="1300947" y="676803"/>
                </a:cubicBezTo>
                <a:cubicBezTo>
                  <a:pt x="1279018" y="684817"/>
                  <a:pt x="1256005" y="689399"/>
                  <a:pt x="1232682" y="690384"/>
                </a:cubicBezTo>
                <a:cubicBezTo>
                  <a:pt x="1210589" y="690384"/>
                  <a:pt x="1202984" y="684589"/>
                  <a:pt x="1217471" y="677709"/>
                </a:cubicBezTo>
                <a:cubicBezTo>
                  <a:pt x="1240235" y="669240"/>
                  <a:pt x="1264189" y="664471"/>
                  <a:pt x="1288453" y="663585"/>
                </a:cubicBezTo>
                <a:close/>
                <a:moveTo>
                  <a:pt x="4113787" y="661051"/>
                </a:moveTo>
                <a:cubicBezTo>
                  <a:pt x="4161592" y="661231"/>
                  <a:pt x="4206499" y="675356"/>
                  <a:pt x="4208128" y="691472"/>
                </a:cubicBezTo>
                <a:cubicBezTo>
                  <a:pt x="4209940" y="708311"/>
                  <a:pt x="4166662" y="723341"/>
                  <a:pt x="4116323" y="723161"/>
                </a:cubicBezTo>
                <a:cubicBezTo>
                  <a:pt x="4065983" y="722978"/>
                  <a:pt x="4021256" y="707768"/>
                  <a:pt x="4021981" y="691109"/>
                </a:cubicBezTo>
                <a:cubicBezTo>
                  <a:pt x="4022705" y="674449"/>
                  <a:pt x="4065983" y="660870"/>
                  <a:pt x="4113787" y="661051"/>
                </a:cubicBezTo>
                <a:close/>
                <a:moveTo>
                  <a:pt x="1101760" y="658517"/>
                </a:moveTo>
                <a:cubicBezTo>
                  <a:pt x="1119867" y="658517"/>
                  <a:pt x="1123671" y="663950"/>
                  <a:pt x="1110814" y="669562"/>
                </a:cubicBezTo>
                <a:cubicBezTo>
                  <a:pt x="1090879" y="676558"/>
                  <a:pt x="1070001" y="680526"/>
                  <a:pt x="1048886" y="681334"/>
                </a:cubicBezTo>
                <a:cubicBezTo>
                  <a:pt x="1030778" y="681334"/>
                  <a:pt x="1026976" y="675900"/>
                  <a:pt x="1040375" y="670106"/>
                </a:cubicBezTo>
                <a:cubicBezTo>
                  <a:pt x="1060149" y="663224"/>
                  <a:pt x="1080848" y="659317"/>
                  <a:pt x="1101760" y="658517"/>
                </a:cubicBezTo>
                <a:close/>
                <a:moveTo>
                  <a:pt x="3916234" y="656344"/>
                </a:moveTo>
                <a:cubicBezTo>
                  <a:pt x="3963858" y="656524"/>
                  <a:pt x="4006773" y="670830"/>
                  <a:pt x="4004600" y="686945"/>
                </a:cubicBezTo>
                <a:cubicBezTo>
                  <a:pt x="4002427" y="703061"/>
                  <a:pt x="3957520" y="718454"/>
                  <a:pt x="3907362" y="718091"/>
                </a:cubicBezTo>
                <a:cubicBezTo>
                  <a:pt x="3856841" y="718091"/>
                  <a:pt x="3815374" y="702519"/>
                  <a:pt x="3819176" y="686041"/>
                </a:cubicBezTo>
                <a:cubicBezTo>
                  <a:pt x="3822979" y="669562"/>
                  <a:pt x="3868610" y="656163"/>
                  <a:pt x="3916234" y="656344"/>
                </a:cubicBezTo>
                <a:close/>
                <a:moveTo>
                  <a:pt x="911810" y="656162"/>
                </a:moveTo>
                <a:cubicBezTo>
                  <a:pt x="924665" y="656342"/>
                  <a:pt x="926476" y="660688"/>
                  <a:pt x="915432" y="665217"/>
                </a:cubicBezTo>
                <a:cubicBezTo>
                  <a:pt x="899277" y="670566"/>
                  <a:pt x="882456" y="673614"/>
                  <a:pt x="865453" y="674270"/>
                </a:cubicBezTo>
                <a:cubicBezTo>
                  <a:pt x="849699" y="674270"/>
                  <a:pt x="847344" y="669563"/>
                  <a:pt x="862012" y="664492"/>
                </a:cubicBezTo>
                <a:cubicBezTo>
                  <a:pt x="878146" y="659403"/>
                  <a:pt x="894895" y="656601"/>
                  <a:pt x="911810" y="656162"/>
                </a:cubicBezTo>
                <a:close/>
                <a:moveTo>
                  <a:pt x="5922573" y="655801"/>
                </a:moveTo>
                <a:cubicBezTo>
                  <a:pt x="5956526" y="655168"/>
                  <a:pt x="5990151" y="662551"/>
                  <a:pt x="6020718" y="677347"/>
                </a:cubicBezTo>
                <a:cubicBezTo>
                  <a:pt x="6038826" y="689661"/>
                  <a:pt x="6024520" y="699077"/>
                  <a:pt x="5986312" y="698715"/>
                </a:cubicBezTo>
                <a:cubicBezTo>
                  <a:pt x="5952886" y="699103"/>
                  <a:pt x="5919834" y="691661"/>
                  <a:pt x="5889799" y="676986"/>
                </a:cubicBezTo>
                <a:cubicBezTo>
                  <a:pt x="5871510" y="665034"/>
                  <a:pt x="5886177" y="655618"/>
                  <a:pt x="5922573" y="655801"/>
                </a:cubicBezTo>
                <a:close/>
                <a:moveTo>
                  <a:pt x="3721395" y="649824"/>
                </a:moveTo>
                <a:cubicBezTo>
                  <a:pt x="3766846" y="650006"/>
                  <a:pt x="3805595" y="663768"/>
                  <a:pt x="3802698" y="679340"/>
                </a:cubicBezTo>
                <a:cubicBezTo>
                  <a:pt x="3799801" y="694914"/>
                  <a:pt x="3751635" y="710485"/>
                  <a:pt x="3701838" y="710305"/>
                </a:cubicBezTo>
                <a:cubicBezTo>
                  <a:pt x="3651498" y="710305"/>
                  <a:pt x="3611299" y="694914"/>
                  <a:pt x="3619811" y="678616"/>
                </a:cubicBezTo>
                <a:cubicBezTo>
                  <a:pt x="3629768" y="659603"/>
                  <a:pt x="3675944" y="649643"/>
                  <a:pt x="3721395" y="649824"/>
                </a:cubicBezTo>
                <a:close/>
                <a:moveTo>
                  <a:pt x="5716144" y="649281"/>
                </a:moveTo>
                <a:cubicBezTo>
                  <a:pt x="5751529" y="648908"/>
                  <a:pt x="5786511" y="656849"/>
                  <a:pt x="5818272" y="672459"/>
                </a:cubicBezTo>
                <a:cubicBezTo>
                  <a:pt x="5836380" y="684953"/>
                  <a:pt x="5817184" y="696178"/>
                  <a:pt x="5778796" y="695817"/>
                </a:cubicBezTo>
                <a:cubicBezTo>
                  <a:pt x="5740408" y="695454"/>
                  <a:pt x="5691518" y="684228"/>
                  <a:pt x="5675583" y="671915"/>
                </a:cubicBezTo>
                <a:cubicBezTo>
                  <a:pt x="5659648" y="659602"/>
                  <a:pt x="5679205" y="649098"/>
                  <a:pt x="5716144" y="649281"/>
                </a:cubicBezTo>
                <a:close/>
                <a:moveTo>
                  <a:pt x="7308359" y="646204"/>
                </a:moveTo>
                <a:cubicBezTo>
                  <a:pt x="7323461" y="646257"/>
                  <a:pt x="7338453" y="648827"/>
                  <a:pt x="7352723" y="653810"/>
                </a:cubicBezTo>
                <a:cubicBezTo>
                  <a:pt x="7364131" y="657973"/>
                  <a:pt x="7363587" y="660870"/>
                  <a:pt x="7351274" y="661053"/>
                </a:cubicBezTo>
                <a:cubicBezTo>
                  <a:pt x="7336045" y="661015"/>
                  <a:pt x="7320925" y="658444"/>
                  <a:pt x="7306547" y="653447"/>
                </a:cubicBezTo>
                <a:cubicBezTo>
                  <a:pt x="7295502" y="649281"/>
                  <a:pt x="7296226" y="646567"/>
                  <a:pt x="7308359" y="646204"/>
                </a:cubicBezTo>
                <a:close/>
                <a:moveTo>
                  <a:pt x="3522933" y="646204"/>
                </a:moveTo>
                <a:cubicBezTo>
                  <a:pt x="3572910" y="646204"/>
                  <a:pt x="3605141" y="657793"/>
                  <a:pt x="3599710" y="674271"/>
                </a:cubicBezTo>
                <a:cubicBezTo>
                  <a:pt x="3594277" y="690750"/>
                  <a:pt x="3551905" y="703968"/>
                  <a:pt x="3499755" y="704149"/>
                </a:cubicBezTo>
                <a:cubicBezTo>
                  <a:pt x="3447605" y="704329"/>
                  <a:pt x="3415553" y="691835"/>
                  <a:pt x="3423520" y="674815"/>
                </a:cubicBezTo>
                <a:cubicBezTo>
                  <a:pt x="3431488" y="657793"/>
                  <a:pt x="3472773" y="646384"/>
                  <a:pt x="3522933" y="646204"/>
                </a:cubicBezTo>
                <a:close/>
                <a:moveTo>
                  <a:pt x="5508810" y="641676"/>
                </a:moveTo>
                <a:cubicBezTo>
                  <a:pt x="5549191" y="641676"/>
                  <a:pt x="5593735" y="652179"/>
                  <a:pt x="5611118" y="665397"/>
                </a:cubicBezTo>
                <a:cubicBezTo>
                  <a:pt x="5629226" y="679340"/>
                  <a:pt x="5610033" y="689843"/>
                  <a:pt x="5566211" y="689480"/>
                </a:cubicBezTo>
                <a:cubicBezTo>
                  <a:pt x="5522391" y="689119"/>
                  <a:pt x="5479113" y="678615"/>
                  <a:pt x="5463722" y="664492"/>
                </a:cubicBezTo>
                <a:cubicBezTo>
                  <a:pt x="5448331" y="650367"/>
                  <a:pt x="5468429" y="641676"/>
                  <a:pt x="5508810" y="641676"/>
                </a:cubicBezTo>
                <a:close/>
                <a:moveTo>
                  <a:pt x="3323746" y="640046"/>
                </a:moveTo>
                <a:cubicBezTo>
                  <a:pt x="3370826" y="640046"/>
                  <a:pt x="3401610" y="651635"/>
                  <a:pt x="3394004" y="667026"/>
                </a:cubicBezTo>
                <a:cubicBezTo>
                  <a:pt x="3386400" y="682419"/>
                  <a:pt x="3339680" y="696542"/>
                  <a:pt x="3289523" y="696362"/>
                </a:cubicBezTo>
                <a:cubicBezTo>
                  <a:pt x="3239365" y="696181"/>
                  <a:pt x="3211297" y="683324"/>
                  <a:pt x="3221981" y="667389"/>
                </a:cubicBezTo>
                <a:cubicBezTo>
                  <a:pt x="3232665" y="651454"/>
                  <a:pt x="3276304" y="640046"/>
                  <a:pt x="3323746" y="640046"/>
                </a:cubicBezTo>
                <a:close/>
                <a:moveTo>
                  <a:pt x="7088349" y="636605"/>
                </a:moveTo>
                <a:cubicBezTo>
                  <a:pt x="7107906" y="637072"/>
                  <a:pt x="7127318" y="640363"/>
                  <a:pt x="7145933" y="646384"/>
                </a:cubicBezTo>
                <a:cubicBezTo>
                  <a:pt x="7160057" y="651635"/>
                  <a:pt x="7158971" y="656885"/>
                  <a:pt x="7143397" y="657249"/>
                </a:cubicBezTo>
                <a:cubicBezTo>
                  <a:pt x="7123679" y="656872"/>
                  <a:pt x="7104104" y="653703"/>
                  <a:pt x="7085272" y="647833"/>
                </a:cubicBezTo>
                <a:cubicBezTo>
                  <a:pt x="7069517" y="642219"/>
                  <a:pt x="7071148" y="636605"/>
                  <a:pt x="7088349" y="636605"/>
                </a:cubicBezTo>
                <a:close/>
                <a:moveTo>
                  <a:pt x="3129993" y="636061"/>
                </a:moveTo>
                <a:cubicBezTo>
                  <a:pt x="3173633" y="635700"/>
                  <a:pt x="3204054" y="648013"/>
                  <a:pt x="3195001" y="662317"/>
                </a:cubicBezTo>
                <a:cubicBezTo>
                  <a:pt x="3185946" y="676986"/>
                  <a:pt x="3137056" y="690385"/>
                  <a:pt x="3091244" y="690748"/>
                </a:cubicBezTo>
                <a:cubicBezTo>
                  <a:pt x="3045430" y="691109"/>
                  <a:pt x="3015916" y="677891"/>
                  <a:pt x="3026961" y="663224"/>
                </a:cubicBezTo>
                <a:cubicBezTo>
                  <a:pt x="3038006" y="648555"/>
                  <a:pt x="3086354" y="636424"/>
                  <a:pt x="3129993" y="636061"/>
                </a:cubicBezTo>
                <a:close/>
                <a:moveTo>
                  <a:pt x="5307453" y="635701"/>
                </a:moveTo>
                <a:cubicBezTo>
                  <a:pt x="5350368" y="635881"/>
                  <a:pt x="5396724" y="646746"/>
                  <a:pt x="5411934" y="660871"/>
                </a:cubicBezTo>
                <a:cubicBezTo>
                  <a:pt x="5427145" y="674994"/>
                  <a:pt x="5405235" y="686221"/>
                  <a:pt x="5362501" y="686402"/>
                </a:cubicBezTo>
                <a:cubicBezTo>
                  <a:pt x="5319766" y="686582"/>
                  <a:pt x="5270333" y="675176"/>
                  <a:pt x="5255664" y="660690"/>
                </a:cubicBezTo>
                <a:cubicBezTo>
                  <a:pt x="5241360" y="646565"/>
                  <a:pt x="5264538" y="635520"/>
                  <a:pt x="5307453" y="635701"/>
                </a:cubicBezTo>
                <a:close/>
                <a:moveTo>
                  <a:pt x="2939139" y="633165"/>
                </a:moveTo>
                <a:cubicBezTo>
                  <a:pt x="2982598" y="633347"/>
                  <a:pt x="3007585" y="644212"/>
                  <a:pt x="2993462" y="658878"/>
                </a:cubicBezTo>
                <a:cubicBezTo>
                  <a:pt x="2979337" y="673545"/>
                  <a:pt x="2937147" y="684410"/>
                  <a:pt x="2891876" y="684410"/>
                </a:cubicBezTo>
                <a:cubicBezTo>
                  <a:pt x="2845360" y="684410"/>
                  <a:pt x="2822361" y="672640"/>
                  <a:pt x="2837574" y="657610"/>
                </a:cubicBezTo>
                <a:cubicBezTo>
                  <a:pt x="2852784" y="642581"/>
                  <a:pt x="2895680" y="632984"/>
                  <a:pt x="2939139" y="633165"/>
                </a:cubicBezTo>
                <a:close/>
                <a:moveTo>
                  <a:pt x="6873774" y="630630"/>
                </a:moveTo>
                <a:cubicBezTo>
                  <a:pt x="6895864" y="630672"/>
                  <a:pt x="6917774" y="634721"/>
                  <a:pt x="6938418" y="642580"/>
                </a:cubicBezTo>
                <a:cubicBezTo>
                  <a:pt x="6954897" y="649643"/>
                  <a:pt x="6950732" y="654352"/>
                  <a:pt x="6928278" y="654352"/>
                </a:cubicBezTo>
                <a:cubicBezTo>
                  <a:pt x="6905988" y="654192"/>
                  <a:pt x="6883895" y="650019"/>
                  <a:pt x="6863090" y="642039"/>
                </a:cubicBezTo>
                <a:cubicBezTo>
                  <a:pt x="6847155" y="634976"/>
                  <a:pt x="6851501" y="630450"/>
                  <a:pt x="6873774" y="630630"/>
                </a:cubicBezTo>
                <a:close/>
                <a:moveTo>
                  <a:pt x="5101928" y="629906"/>
                </a:moveTo>
                <a:cubicBezTo>
                  <a:pt x="5146654" y="629906"/>
                  <a:pt x="5195002" y="642581"/>
                  <a:pt x="5206591" y="656886"/>
                </a:cubicBezTo>
                <a:cubicBezTo>
                  <a:pt x="5218180" y="671192"/>
                  <a:pt x="5191018" y="683505"/>
                  <a:pt x="5146293" y="683142"/>
                </a:cubicBezTo>
                <a:cubicBezTo>
                  <a:pt x="5101566" y="682781"/>
                  <a:pt x="5050502" y="669561"/>
                  <a:pt x="5040905" y="654894"/>
                </a:cubicBezTo>
                <a:cubicBezTo>
                  <a:pt x="5031309" y="640227"/>
                  <a:pt x="5059013" y="629543"/>
                  <a:pt x="5101928" y="629906"/>
                </a:cubicBezTo>
                <a:close/>
                <a:moveTo>
                  <a:pt x="2754454" y="627189"/>
                </a:moveTo>
                <a:cubicBezTo>
                  <a:pt x="2793754" y="627189"/>
                  <a:pt x="2815665" y="639502"/>
                  <a:pt x="2800812" y="652178"/>
                </a:cubicBezTo>
                <a:cubicBezTo>
                  <a:pt x="2785967" y="664852"/>
                  <a:pt x="2735264" y="677166"/>
                  <a:pt x="2695425" y="676441"/>
                </a:cubicBezTo>
                <a:cubicBezTo>
                  <a:pt x="2655589" y="675717"/>
                  <a:pt x="2633499" y="663404"/>
                  <a:pt x="2650336" y="650366"/>
                </a:cubicBezTo>
                <a:cubicBezTo>
                  <a:pt x="2667180" y="637329"/>
                  <a:pt x="2716069" y="626647"/>
                  <a:pt x="2754454" y="627189"/>
                </a:cubicBezTo>
                <a:close/>
                <a:moveTo>
                  <a:pt x="2561609" y="624473"/>
                </a:moveTo>
                <a:cubicBezTo>
                  <a:pt x="2601264" y="624473"/>
                  <a:pt x="2620098" y="634069"/>
                  <a:pt x="2605432" y="646383"/>
                </a:cubicBezTo>
                <a:cubicBezTo>
                  <a:pt x="2590219" y="659603"/>
                  <a:pt x="2548214" y="669743"/>
                  <a:pt x="2506925" y="670104"/>
                </a:cubicBezTo>
                <a:cubicBezTo>
                  <a:pt x="2465640" y="670467"/>
                  <a:pt x="2445177" y="660144"/>
                  <a:pt x="2463283" y="646565"/>
                </a:cubicBezTo>
                <a:cubicBezTo>
                  <a:pt x="2481394" y="632984"/>
                  <a:pt x="2521958" y="624473"/>
                  <a:pt x="2561609" y="624473"/>
                </a:cubicBezTo>
                <a:close/>
                <a:moveTo>
                  <a:pt x="4901656" y="622482"/>
                </a:moveTo>
                <a:cubicBezTo>
                  <a:pt x="4947651" y="622662"/>
                  <a:pt x="4993644" y="634071"/>
                  <a:pt x="5005415" y="649281"/>
                </a:cubicBezTo>
                <a:cubicBezTo>
                  <a:pt x="5017365" y="664492"/>
                  <a:pt x="4988756" y="676986"/>
                  <a:pt x="4940589" y="676986"/>
                </a:cubicBezTo>
                <a:cubicBezTo>
                  <a:pt x="4892423" y="676986"/>
                  <a:pt x="4846067" y="664311"/>
                  <a:pt x="4836107" y="648920"/>
                </a:cubicBezTo>
                <a:cubicBezTo>
                  <a:pt x="4826148" y="633527"/>
                  <a:pt x="4855664" y="622301"/>
                  <a:pt x="4901656" y="622482"/>
                </a:cubicBezTo>
                <a:close/>
                <a:moveTo>
                  <a:pt x="6661370" y="621938"/>
                </a:moveTo>
                <a:cubicBezTo>
                  <a:pt x="6686177" y="622094"/>
                  <a:pt x="6710749" y="626885"/>
                  <a:pt x="6733801" y="636063"/>
                </a:cubicBezTo>
                <a:cubicBezTo>
                  <a:pt x="6752089" y="644211"/>
                  <a:pt x="6746114" y="649825"/>
                  <a:pt x="6719676" y="649645"/>
                </a:cubicBezTo>
                <a:cubicBezTo>
                  <a:pt x="6694398" y="649647"/>
                  <a:pt x="6669374" y="644727"/>
                  <a:pt x="6645977" y="635159"/>
                </a:cubicBezTo>
                <a:cubicBezTo>
                  <a:pt x="6629137" y="627191"/>
                  <a:pt x="6635476" y="621758"/>
                  <a:pt x="6661370" y="621938"/>
                </a:cubicBezTo>
                <a:close/>
                <a:moveTo>
                  <a:pt x="2380172" y="618859"/>
                </a:moveTo>
                <a:cubicBezTo>
                  <a:pt x="2414215" y="619402"/>
                  <a:pt x="2430149" y="629543"/>
                  <a:pt x="2414031" y="640588"/>
                </a:cubicBezTo>
                <a:cubicBezTo>
                  <a:pt x="2382416" y="655713"/>
                  <a:pt x="2347666" y="663099"/>
                  <a:pt x="2312627" y="662137"/>
                </a:cubicBezTo>
                <a:cubicBezTo>
                  <a:pt x="2277319" y="662137"/>
                  <a:pt x="2262471" y="650911"/>
                  <a:pt x="2280033" y="639503"/>
                </a:cubicBezTo>
                <a:cubicBezTo>
                  <a:pt x="2311415" y="625142"/>
                  <a:pt x="2345656" y="618083"/>
                  <a:pt x="2380172" y="618859"/>
                </a:cubicBezTo>
                <a:close/>
                <a:moveTo>
                  <a:pt x="4707181" y="617048"/>
                </a:moveTo>
                <a:cubicBezTo>
                  <a:pt x="4754442" y="618136"/>
                  <a:pt x="4799349" y="629544"/>
                  <a:pt x="4808585" y="644392"/>
                </a:cubicBezTo>
                <a:cubicBezTo>
                  <a:pt x="4818725" y="659783"/>
                  <a:pt x="4787580" y="673003"/>
                  <a:pt x="4739412" y="673364"/>
                </a:cubicBezTo>
                <a:cubicBezTo>
                  <a:pt x="4691246" y="673727"/>
                  <a:pt x="4641086" y="660507"/>
                  <a:pt x="4633119" y="644755"/>
                </a:cubicBezTo>
                <a:cubicBezTo>
                  <a:pt x="4625151" y="629000"/>
                  <a:pt x="4659918" y="615963"/>
                  <a:pt x="4707181" y="617048"/>
                </a:cubicBezTo>
                <a:close/>
                <a:moveTo>
                  <a:pt x="2184789" y="616505"/>
                </a:moveTo>
                <a:cubicBezTo>
                  <a:pt x="2217022" y="615961"/>
                  <a:pt x="2230059" y="625560"/>
                  <a:pt x="2213220" y="636061"/>
                </a:cubicBezTo>
                <a:cubicBezTo>
                  <a:pt x="2183774" y="649415"/>
                  <a:pt x="2151761" y="656152"/>
                  <a:pt x="2119421" y="655798"/>
                </a:cubicBezTo>
                <a:cubicBezTo>
                  <a:pt x="2084291" y="655798"/>
                  <a:pt x="2071253" y="645658"/>
                  <a:pt x="2091169" y="634613"/>
                </a:cubicBezTo>
                <a:cubicBezTo>
                  <a:pt x="2120777" y="622119"/>
                  <a:pt x="2152663" y="615952"/>
                  <a:pt x="2184789" y="616505"/>
                </a:cubicBezTo>
                <a:close/>
                <a:moveTo>
                  <a:pt x="6458744" y="615783"/>
                </a:moveTo>
                <a:cubicBezTo>
                  <a:pt x="6486215" y="615996"/>
                  <a:pt x="6513375" y="621724"/>
                  <a:pt x="6538599" y="632623"/>
                </a:cubicBezTo>
                <a:cubicBezTo>
                  <a:pt x="6554353" y="641314"/>
                  <a:pt x="6545300" y="647289"/>
                  <a:pt x="6516870" y="647109"/>
                </a:cubicBezTo>
                <a:cubicBezTo>
                  <a:pt x="6488912" y="647095"/>
                  <a:pt x="6461244" y="641364"/>
                  <a:pt x="6435566" y="630269"/>
                </a:cubicBezTo>
                <a:cubicBezTo>
                  <a:pt x="6419087" y="621395"/>
                  <a:pt x="6429047" y="615239"/>
                  <a:pt x="6458744" y="615783"/>
                </a:cubicBezTo>
                <a:close/>
                <a:moveTo>
                  <a:pt x="1999365" y="610893"/>
                </a:moveTo>
                <a:cubicBezTo>
                  <a:pt x="2031597" y="611436"/>
                  <a:pt x="2042462" y="618680"/>
                  <a:pt x="2025076" y="629001"/>
                </a:cubicBezTo>
                <a:cubicBezTo>
                  <a:pt x="1997481" y="641610"/>
                  <a:pt x="1967409" y="647802"/>
                  <a:pt x="1937072" y="647108"/>
                </a:cubicBezTo>
                <a:cubicBezTo>
                  <a:pt x="1903752" y="647108"/>
                  <a:pt x="1893433" y="639504"/>
                  <a:pt x="1912265" y="629001"/>
                </a:cubicBezTo>
                <a:cubicBezTo>
                  <a:pt x="1939626" y="616662"/>
                  <a:pt x="1969358" y="610480"/>
                  <a:pt x="1999365" y="610893"/>
                </a:cubicBezTo>
                <a:close/>
                <a:moveTo>
                  <a:pt x="4512161" y="609806"/>
                </a:moveTo>
                <a:cubicBezTo>
                  <a:pt x="4559241" y="609986"/>
                  <a:pt x="4606502" y="622843"/>
                  <a:pt x="4613021" y="638417"/>
                </a:cubicBezTo>
                <a:cubicBezTo>
                  <a:pt x="4619720" y="654352"/>
                  <a:pt x="4582600" y="667931"/>
                  <a:pt x="4531898" y="667389"/>
                </a:cubicBezTo>
                <a:cubicBezTo>
                  <a:pt x="4481196" y="666846"/>
                  <a:pt x="4435384" y="652179"/>
                  <a:pt x="4432123" y="636786"/>
                </a:cubicBezTo>
                <a:cubicBezTo>
                  <a:pt x="4428865" y="621395"/>
                  <a:pt x="4465081" y="609625"/>
                  <a:pt x="4512161" y="609806"/>
                </a:cubicBezTo>
                <a:close/>
                <a:moveTo>
                  <a:pt x="1813760" y="608177"/>
                </a:moveTo>
                <a:cubicBezTo>
                  <a:pt x="1841465" y="608177"/>
                  <a:pt x="1852148" y="615600"/>
                  <a:pt x="1836395" y="624474"/>
                </a:cubicBezTo>
                <a:cubicBezTo>
                  <a:pt x="1809667" y="635480"/>
                  <a:pt x="1781092" y="641257"/>
                  <a:pt x="1752194" y="641495"/>
                </a:cubicBezTo>
                <a:cubicBezTo>
                  <a:pt x="1723765" y="641495"/>
                  <a:pt x="1713624" y="633708"/>
                  <a:pt x="1730282" y="624836"/>
                </a:cubicBezTo>
                <a:cubicBezTo>
                  <a:pt x="1756827" y="614106"/>
                  <a:pt x="1785131" y="608458"/>
                  <a:pt x="1813760" y="608177"/>
                </a:cubicBezTo>
                <a:close/>
                <a:moveTo>
                  <a:pt x="6249962" y="606004"/>
                </a:moveTo>
                <a:cubicBezTo>
                  <a:pt x="6279601" y="606648"/>
                  <a:pt x="6308825" y="613108"/>
                  <a:pt x="6335974" y="625016"/>
                </a:cubicBezTo>
                <a:cubicBezTo>
                  <a:pt x="6354082" y="634615"/>
                  <a:pt x="6343761" y="643124"/>
                  <a:pt x="6313157" y="642219"/>
                </a:cubicBezTo>
                <a:cubicBezTo>
                  <a:pt x="6283027" y="642105"/>
                  <a:pt x="6253224" y="635949"/>
                  <a:pt x="6225516" y="624111"/>
                </a:cubicBezTo>
                <a:cubicBezTo>
                  <a:pt x="6207408" y="614334"/>
                  <a:pt x="6218455" y="606004"/>
                  <a:pt x="6249962" y="606004"/>
                </a:cubicBezTo>
                <a:close/>
                <a:moveTo>
                  <a:pt x="4320941" y="605280"/>
                </a:moveTo>
                <a:cubicBezTo>
                  <a:pt x="4370013" y="605460"/>
                  <a:pt x="4413653" y="617956"/>
                  <a:pt x="4417637" y="634252"/>
                </a:cubicBezTo>
                <a:cubicBezTo>
                  <a:pt x="4421620" y="650550"/>
                  <a:pt x="4384499" y="663224"/>
                  <a:pt x="4332530" y="663044"/>
                </a:cubicBezTo>
                <a:cubicBezTo>
                  <a:pt x="4279655" y="663044"/>
                  <a:pt x="4237284" y="649282"/>
                  <a:pt x="4235652" y="632442"/>
                </a:cubicBezTo>
                <a:cubicBezTo>
                  <a:pt x="4234023" y="615601"/>
                  <a:pt x="4271868" y="605099"/>
                  <a:pt x="4320941" y="605280"/>
                </a:cubicBezTo>
                <a:close/>
                <a:moveTo>
                  <a:pt x="1634129" y="603468"/>
                </a:moveTo>
                <a:cubicBezTo>
                  <a:pt x="1659120" y="603468"/>
                  <a:pt x="1667083" y="610891"/>
                  <a:pt x="1650065" y="618678"/>
                </a:cubicBezTo>
                <a:cubicBezTo>
                  <a:pt x="1625421" y="627868"/>
                  <a:pt x="1599399" y="632767"/>
                  <a:pt x="1573109" y="633165"/>
                </a:cubicBezTo>
                <a:cubicBezTo>
                  <a:pt x="1547395" y="633165"/>
                  <a:pt x="1540150" y="625560"/>
                  <a:pt x="1557896" y="617593"/>
                </a:cubicBezTo>
                <a:cubicBezTo>
                  <a:pt x="1582360" y="608703"/>
                  <a:pt x="1608108" y="603930"/>
                  <a:pt x="1634129" y="603468"/>
                </a:cubicBezTo>
                <a:close/>
                <a:moveTo>
                  <a:pt x="6048059" y="602382"/>
                </a:moveTo>
                <a:cubicBezTo>
                  <a:pt x="6079382" y="602374"/>
                  <a:pt x="6110415" y="608334"/>
                  <a:pt x="6139503" y="619947"/>
                </a:cubicBezTo>
                <a:cubicBezTo>
                  <a:pt x="6157611" y="629905"/>
                  <a:pt x="6145298" y="639684"/>
                  <a:pt x="6112886" y="639504"/>
                </a:cubicBezTo>
                <a:cubicBezTo>
                  <a:pt x="6081150" y="639627"/>
                  <a:pt x="6049702" y="633473"/>
                  <a:pt x="6020355" y="621396"/>
                </a:cubicBezTo>
                <a:cubicBezTo>
                  <a:pt x="6002247" y="611617"/>
                  <a:pt x="6016553" y="602201"/>
                  <a:pt x="6048059" y="602382"/>
                </a:cubicBezTo>
                <a:close/>
                <a:moveTo>
                  <a:pt x="1449976" y="601114"/>
                </a:moveTo>
                <a:cubicBezTo>
                  <a:pt x="1472431" y="601114"/>
                  <a:pt x="1478404" y="606547"/>
                  <a:pt x="1463377" y="613608"/>
                </a:cubicBezTo>
                <a:cubicBezTo>
                  <a:pt x="1440270" y="622478"/>
                  <a:pt x="1415699" y="626961"/>
                  <a:pt x="1390944" y="626828"/>
                </a:cubicBezTo>
                <a:cubicBezTo>
                  <a:pt x="1368672" y="626828"/>
                  <a:pt x="1364327" y="620851"/>
                  <a:pt x="1380985" y="613608"/>
                </a:cubicBezTo>
                <a:cubicBezTo>
                  <a:pt x="1403077" y="605444"/>
                  <a:pt x="1426416" y="601214"/>
                  <a:pt x="1449976" y="601114"/>
                </a:cubicBezTo>
                <a:close/>
                <a:moveTo>
                  <a:pt x="4129000" y="598761"/>
                </a:moveTo>
                <a:cubicBezTo>
                  <a:pt x="4180063" y="598761"/>
                  <a:pt x="4219539" y="610350"/>
                  <a:pt x="4222797" y="626648"/>
                </a:cubicBezTo>
                <a:cubicBezTo>
                  <a:pt x="4226057" y="642944"/>
                  <a:pt x="4188030" y="656345"/>
                  <a:pt x="4134795" y="656345"/>
                </a:cubicBezTo>
                <a:cubicBezTo>
                  <a:pt x="4081557" y="656345"/>
                  <a:pt x="4040996" y="643668"/>
                  <a:pt x="4040815" y="627009"/>
                </a:cubicBezTo>
                <a:cubicBezTo>
                  <a:pt x="4040634" y="610350"/>
                  <a:pt x="4078299" y="598761"/>
                  <a:pt x="4129000" y="598761"/>
                </a:cubicBezTo>
                <a:close/>
                <a:moveTo>
                  <a:pt x="1266364" y="596948"/>
                </a:moveTo>
                <a:cubicBezTo>
                  <a:pt x="1285194" y="597855"/>
                  <a:pt x="1287910" y="601657"/>
                  <a:pt x="1272882" y="607813"/>
                </a:cubicBezTo>
                <a:cubicBezTo>
                  <a:pt x="1253705" y="614699"/>
                  <a:pt x="1233498" y="618250"/>
                  <a:pt x="1213127" y="618317"/>
                </a:cubicBezTo>
                <a:cubicBezTo>
                  <a:pt x="1193025" y="618317"/>
                  <a:pt x="1189405" y="613971"/>
                  <a:pt x="1204073" y="607632"/>
                </a:cubicBezTo>
                <a:cubicBezTo>
                  <a:pt x="1224026" y="600342"/>
                  <a:pt x="1245121" y="596722"/>
                  <a:pt x="1266364" y="596948"/>
                </a:cubicBezTo>
                <a:close/>
                <a:moveTo>
                  <a:pt x="1080209" y="594777"/>
                </a:moveTo>
                <a:cubicBezTo>
                  <a:pt x="1096505" y="594597"/>
                  <a:pt x="1100308" y="597855"/>
                  <a:pt x="1088537" y="602926"/>
                </a:cubicBezTo>
                <a:cubicBezTo>
                  <a:pt x="1072639" y="608540"/>
                  <a:pt x="1055962" y="611597"/>
                  <a:pt x="1039104" y="611981"/>
                </a:cubicBezTo>
                <a:cubicBezTo>
                  <a:pt x="1022264" y="611981"/>
                  <a:pt x="1019003" y="608720"/>
                  <a:pt x="1031137" y="603650"/>
                </a:cubicBezTo>
                <a:cubicBezTo>
                  <a:pt x="1046908" y="598078"/>
                  <a:pt x="1063477" y="595083"/>
                  <a:pt x="1080209" y="594777"/>
                </a:cubicBezTo>
                <a:close/>
                <a:moveTo>
                  <a:pt x="3935246" y="594596"/>
                </a:moveTo>
                <a:cubicBezTo>
                  <a:pt x="3985947" y="594776"/>
                  <a:pt x="4023248" y="606548"/>
                  <a:pt x="4022887" y="622663"/>
                </a:cubicBezTo>
                <a:cubicBezTo>
                  <a:pt x="4022887" y="639141"/>
                  <a:pt x="3982143" y="651816"/>
                  <a:pt x="3928908" y="651816"/>
                </a:cubicBezTo>
                <a:cubicBezTo>
                  <a:pt x="3875670" y="651816"/>
                  <a:pt x="3838369" y="638959"/>
                  <a:pt x="3841447" y="622300"/>
                </a:cubicBezTo>
                <a:cubicBezTo>
                  <a:pt x="3844525" y="605641"/>
                  <a:pt x="3884544" y="594415"/>
                  <a:pt x="3935246" y="594596"/>
                </a:cubicBezTo>
                <a:close/>
                <a:moveTo>
                  <a:pt x="5850322" y="594415"/>
                </a:moveTo>
                <a:cubicBezTo>
                  <a:pt x="5881806" y="593814"/>
                  <a:pt x="5912993" y="600574"/>
                  <a:pt x="5941405" y="614154"/>
                </a:cubicBezTo>
                <a:cubicBezTo>
                  <a:pt x="5959513" y="625923"/>
                  <a:pt x="5945751" y="634435"/>
                  <a:pt x="5906819" y="634072"/>
                </a:cubicBezTo>
                <a:cubicBezTo>
                  <a:pt x="5874704" y="634963"/>
                  <a:pt x="5842865" y="627935"/>
                  <a:pt x="5814107" y="613610"/>
                </a:cubicBezTo>
                <a:cubicBezTo>
                  <a:pt x="5795999" y="602021"/>
                  <a:pt x="5811934" y="594054"/>
                  <a:pt x="5850322" y="594415"/>
                </a:cubicBezTo>
                <a:close/>
                <a:moveTo>
                  <a:pt x="905097" y="591154"/>
                </a:moveTo>
                <a:cubicBezTo>
                  <a:pt x="917049" y="590793"/>
                  <a:pt x="917593" y="593690"/>
                  <a:pt x="906546" y="597853"/>
                </a:cubicBezTo>
                <a:cubicBezTo>
                  <a:pt x="894143" y="601821"/>
                  <a:pt x="881178" y="603777"/>
                  <a:pt x="868157" y="603648"/>
                </a:cubicBezTo>
                <a:cubicBezTo>
                  <a:pt x="858018" y="603648"/>
                  <a:pt x="857474" y="601114"/>
                  <a:pt x="867071" y="597492"/>
                </a:cubicBezTo>
                <a:cubicBezTo>
                  <a:pt x="879312" y="593308"/>
                  <a:pt x="892169" y="591166"/>
                  <a:pt x="905097" y="591154"/>
                </a:cubicBezTo>
                <a:close/>
                <a:moveTo>
                  <a:pt x="5648059" y="588620"/>
                </a:moveTo>
                <a:cubicBezTo>
                  <a:pt x="5680741" y="588109"/>
                  <a:pt x="5713078" y="595369"/>
                  <a:pt x="5742400" y="609808"/>
                </a:cubicBezTo>
                <a:cubicBezTo>
                  <a:pt x="5759603" y="621939"/>
                  <a:pt x="5742039" y="631537"/>
                  <a:pt x="5702563" y="631355"/>
                </a:cubicBezTo>
                <a:cubicBezTo>
                  <a:pt x="5663089" y="631355"/>
                  <a:pt x="5619631" y="621034"/>
                  <a:pt x="5604601" y="608901"/>
                </a:cubicBezTo>
                <a:cubicBezTo>
                  <a:pt x="5589571" y="596770"/>
                  <a:pt x="5609490" y="588259"/>
                  <a:pt x="5648059" y="588620"/>
                </a:cubicBezTo>
                <a:close/>
                <a:moveTo>
                  <a:pt x="3748916" y="588620"/>
                </a:moveTo>
                <a:cubicBezTo>
                  <a:pt x="3799076" y="588620"/>
                  <a:pt x="3834568" y="600752"/>
                  <a:pt x="3830764" y="616687"/>
                </a:cubicBezTo>
                <a:cubicBezTo>
                  <a:pt x="3826961" y="632622"/>
                  <a:pt x="3784951" y="644935"/>
                  <a:pt x="3733345" y="644755"/>
                </a:cubicBezTo>
                <a:cubicBezTo>
                  <a:pt x="3681738" y="644572"/>
                  <a:pt x="3645522" y="631717"/>
                  <a:pt x="3651859" y="615239"/>
                </a:cubicBezTo>
                <a:cubicBezTo>
                  <a:pt x="3658197" y="598760"/>
                  <a:pt x="3699663" y="588439"/>
                  <a:pt x="3748916" y="588620"/>
                </a:cubicBezTo>
                <a:close/>
                <a:moveTo>
                  <a:pt x="3561683" y="584636"/>
                </a:moveTo>
                <a:cubicBezTo>
                  <a:pt x="3609307" y="584455"/>
                  <a:pt x="3644798" y="596225"/>
                  <a:pt x="3640269" y="611255"/>
                </a:cubicBezTo>
                <a:cubicBezTo>
                  <a:pt x="3635562" y="626826"/>
                  <a:pt x="3591199" y="639864"/>
                  <a:pt x="3541222" y="640047"/>
                </a:cubicBezTo>
                <a:cubicBezTo>
                  <a:pt x="3491244" y="640227"/>
                  <a:pt x="3456114" y="627551"/>
                  <a:pt x="3462996" y="612160"/>
                </a:cubicBezTo>
                <a:cubicBezTo>
                  <a:pt x="3469876" y="596768"/>
                  <a:pt x="3514059" y="584816"/>
                  <a:pt x="3561683" y="584636"/>
                </a:cubicBezTo>
                <a:close/>
                <a:moveTo>
                  <a:pt x="7152633" y="583189"/>
                </a:moveTo>
                <a:cubicBezTo>
                  <a:pt x="7168315" y="583856"/>
                  <a:pt x="7183851" y="586595"/>
                  <a:pt x="7198808" y="591337"/>
                </a:cubicBezTo>
                <a:cubicBezTo>
                  <a:pt x="7208405" y="595141"/>
                  <a:pt x="7204603" y="598943"/>
                  <a:pt x="7191385" y="598580"/>
                </a:cubicBezTo>
                <a:cubicBezTo>
                  <a:pt x="7175722" y="597795"/>
                  <a:pt x="7160256" y="594871"/>
                  <a:pt x="7145390" y="589888"/>
                </a:cubicBezTo>
                <a:cubicBezTo>
                  <a:pt x="7137785" y="586449"/>
                  <a:pt x="7141407" y="583189"/>
                  <a:pt x="7152633" y="583189"/>
                </a:cubicBezTo>
                <a:close/>
                <a:moveTo>
                  <a:pt x="5447245" y="581014"/>
                </a:moveTo>
                <a:cubicBezTo>
                  <a:pt x="5485090" y="580833"/>
                  <a:pt x="5532350" y="590973"/>
                  <a:pt x="5548466" y="602925"/>
                </a:cubicBezTo>
                <a:cubicBezTo>
                  <a:pt x="5564583" y="614876"/>
                  <a:pt x="5544664" y="626284"/>
                  <a:pt x="5505370" y="626465"/>
                </a:cubicBezTo>
                <a:cubicBezTo>
                  <a:pt x="5466258" y="626465"/>
                  <a:pt x="5417729" y="615781"/>
                  <a:pt x="5402880" y="603650"/>
                </a:cubicBezTo>
                <a:cubicBezTo>
                  <a:pt x="5388032" y="591517"/>
                  <a:pt x="5409399" y="581196"/>
                  <a:pt x="5447245" y="581014"/>
                </a:cubicBezTo>
                <a:close/>
                <a:moveTo>
                  <a:pt x="3380244" y="579204"/>
                </a:moveTo>
                <a:cubicBezTo>
                  <a:pt x="3423703" y="579384"/>
                  <a:pt x="3458833" y="591880"/>
                  <a:pt x="3450502" y="605822"/>
                </a:cubicBezTo>
                <a:cubicBezTo>
                  <a:pt x="3437103" y="623025"/>
                  <a:pt x="3391472" y="632802"/>
                  <a:pt x="3346381" y="632622"/>
                </a:cubicBezTo>
                <a:cubicBezTo>
                  <a:pt x="3301293" y="632441"/>
                  <a:pt x="3267251" y="618497"/>
                  <a:pt x="3278840" y="604374"/>
                </a:cubicBezTo>
                <a:cubicBezTo>
                  <a:pt x="3290429" y="590249"/>
                  <a:pt x="3336785" y="579023"/>
                  <a:pt x="3380244" y="579204"/>
                </a:cubicBezTo>
                <a:close/>
                <a:moveTo>
                  <a:pt x="6949646" y="577212"/>
                </a:moveTo>
                <a:cubicBezTo>
                  <a:pt x="6968822" y="577723"/>
                  <a:pt x="6987835" y="580890"/>
                  <a:pt x="7006142" y="586628"/>
                </a:cubicBezTo>
                <a:cubicBezTo>
                  <a:pt x="7018092" y="591154"/>
                  <a:pt x="7016644" y="595863"/>
                  <a:pt x="7002882" y="596407"/>
                </a:cubicBezTo>
                <a:cubicBezTo>
                  <a:pt x="6983470" y="596192"/>
                  <a:pt x="6964185" y="593142"/>
                  <a:pt x="6945661" y="587352"/>
                </a:cubicBezTo>
                <a:cubicBezTo>
                  <a:pt x="6932443" y="582645"/>
                  <a:pt x="6934616" y="577573"/>
                  <a:pt x="6949646" y="577212"/>
                </a:cubicBezTo>
                <a:close/>
                <a:moveTo>
                  <a:pt x="3198261" y="576489"/>
                </a:moveTo>
                <a:cubicBezTo>
                  <a:pt x="3244253" y="576850"/>
                  <a:pt x="3269424" y="587171"/>
                  <a:pt x="3259644" y="601296"/>
                </a:cubicBezTo>
                <a:cubicBezTo>
                  <a:pt x="3249504" y="615963"/>
                  <a:pt x="3205321" y="627371"/>
                  <a:pt x="3156793" y="627008"/>
                </a:cubicBezTo>
                <a:cubicBezTo>
                  <a:pt x="3108264" y="626647"/>
                  <a:pt x="3084362" y="615419"/>
                  <a:pt x="3096494" y="601116"/>
                </a:cubicBezTo>
                <a:cubicBezTo>
                  <a:pt x="3108627" y="586810"/>
                  <a:pt x="3152266" y="576126"/>
                  <a:pt x="3198261" y="576489"/>
                </a:cubicBezTo>
                <a:close/>
                <a:moveTo>
                  <a:pt x="5260010" y="576126"/>
                </a:moveTo>
                <a:cubicBezTo>
                  <a:pt x="5302020" y="576307"/>
                  <a:pt x="5344393" y="586447"/>
                  <a:pt x="5358516" y="600029"/>
                </a:cubicBezTo>
                <a:cubicBezTo>
                  <a:pt x="5372461" y="613608"/>
                  <a:pt x="5349100" y="623387"/>
                  <a:pt x="5304193" y="622844"/>
                </a:cubicBezTo>
                <a:cubicBezTo>
                  <a:pt x="5259286" y="622300"/>
                  <a:pt x="5217639" y="611435"/>
                  <a:pt x="5205687" y="597673"/>
                </a:cubicBezTo>
                <a:cubicBezTo>
                  <a:pt x="5193736" y="583911"/>
                  <a:pt x="5218000" y="575944"/>
                  <a:pt x="5260010" y="576126"/>
                </a:cubicBezTo>
                <a:close/>
                <a:moveTo>
                  <a:pt x="3015552" y="571056"/>
                </a:moveTo>
                <a:cubicBezTo>
                  <a:pt x="3057018" y="570875"/>
                  <a:pt x="3084361" y="581920"/>
                  <a:pt x="3074221" y="594597"/>
                </a:cubicBezTo>
                <a:cubicBezTo>
                  <a:pt x="3063900" y="607634"/>
                  <a:pt x="3016276" y="619765"/>
                  <a:pt x="2972998" y="619948"/>
                </a:cubicBezTo>
                <a:cubicBezTo>
                  <a:pt x="2929722" y="620128"/>
                  <a:pt x="2902923" y="608359"/>
                  <a:pt x="2915053" y="595139"/>
                </a:cubicBezTo>
                <a:cubicBezTo>
                  <a:pt x="2927186" y="581920"/>
                  <a:pt x="2974086" y="571236"/>
                  <a:pt x="3015552" y="571056"/>
                </a:cubicBezTo>
                <a:close/>
                <a:moveTo>
                  <a:pt x="6746839" y="569245"/>
                </a:moveTo>
                <a:cubicBezTo>
                  <a:pt x="6769093" y="569785"/>
                  <a:pt x="6791130" y="573691"/>
                  <a:pt x="6812207" y="580834"/>
                </a:cubicBezTo>
                <a:cubicBezTo>
                  <a:pt x="6825969" y="586809"/>
                  <a:pt x="6819994" y="592604"/>
                  <a:pt x="6800075" y="592242"/>
                </a:cubicBezTo>
                <a:cubicBezTo>
                  <a:pt x="6777784" y="591478"/>
                  <a:pt x="6755747" y="587326"/>
                  <a:pt x="6734706" y="579929"/>
                </a:cubicBezTo>
                <a:cubicBezTo>
                  <a:pt x="6723117" y="574496"/>
                  <a:pt x="6729092" y="569245"/>
                  <a:pt x="6746839" y="569245"/>
                </a:cubicBezTo>
                <a:close/>
                <a:moveTo>
                  <a:pt x="5069697" y="568703"/>
                </a:moveTo>
                <a:cubicBezTo>
                  <a:pt x="5112975" y="569427"/>
                  <a:pt x="5156614" y="580472"/>
                  <a:pt x="5168203" y="593329"/>
                </a:cubicBezTo>
                <a:cubicBezTo>
                  <a:pt x="5179792" y="606186"/>
                  <a:pt x="5152632" y="618499"/>
                  <a:pt x="5107905" y="618136"/>
                </a:cubicBezTo>
                <a:cubicBezTo>
                  <a:pt x="5062817" y="618136"/>
                  <a:pt x="5016098" y="605462"/>
                  <a:pt x="5006502" y="591881"/>
                </a:cubicBezTo>
                <a:cubicBezTo>
                  <a:pt x="4996905" y="578299"/>
                  <a:pt x="5026421" y="567978"/>
                  <a:pt x="5069697" y="568703"/>
                </a:cubicBezTo>
                <a:close/>
                <a:moveTo>
                  <a:pt x="2828699" y="568520"/>
                </a:moveTo>
                <a:cubicBezTo>
                  <a:pt x="2869441" y="568520"/>
                  <a:pt x="2891152" y="578116"/>
                  <a:pt x="2878658" y="590612"/>
                </a:cubicBezTo>
                <a:cubicBezTo>
                  <a:pt x="2865822" y="603650"/>
                  <a:pt x="2823267" y="613790"/>
                  <a:pt x="2780896" y="613971"/>
                </a:cubicBezTo>
                <a:cubicBezTo>
                  <a:pt x="2738526" y="614151"/>
                  <a:pt x="2714987" y="603830"/>
                  <a:pt x="2730737" y="590430"/>
                </a:cubicBezTo>
                <a:cubicBezTo>
                  <a:pt x="2746493" y="577031"/>
                  <a:pt x="2787959" y="568520"/>
                  <a:pt x="2828699" y="568520"/>
                </a:cubicBezTo>
                <a:close/>
                <a:moveTo>
                  <a:pt x="4877935" y="563994"/>
                </a:moveTo>
                <a:cubicBezTo>
                  <a:pt x="4923386" y="563813"/>
                  <a:pt x="4966664" y="574134"/>
                  <a:pt x="4978797" y="588440"/>
                </a:cubicBezTo>
                <a:cubicBezTo>
                  <a:pt x="4991472" y="602926"/>
                  <a:pt x="4965940" y="614334"/>
                  <a:pt x="4918316" y="614515"/>
                </a:cubicBezTo>
                <a:cubicBezTo>
                  <a:pt x="4870692" y="614695"/>
                  <a:pt x="4824337" y="603650"/>
                  <a:pt x="4814379" y="588620"/>
                </a:cubicBezTo>
                <a:cubicBezTo>
                  <a:pt x="4804419" y="573592"/>
                  <a:pt x="4832486" y="564174"/>
                  <a:pt x="4877935" y="563994"/>
                </a:cubicBezTo>
                <a:close/>
                <a:moveTo>
                  <a:pt x="6554171" y="563631"/>
                </a:moveTo>
                <a:cubicBezTo>
                  <a:pt x="6577912" y="564207"/>
                  <a:pt x="6601398" y="568672"/>
                  <a:pt x="6623705" y="576849"/>
                </a:cubicBezTo>
                <a:cubicBezTo>
                  <a:pt x="6639278" y="584092"/>
                  <a:pt x="6632035" y="590250"/>
                  <a:pt x="6607409" y="589886"/>
                </a:cubicBezTo>
                <a:cubicBezTo>
                  <a:pt x="6582638" y="589518"/>
                  <a:pt x="6558120" y="584799"/>
                  <a:pt x="6534978" y="575944"/>
                </a:cubicBezTo>
                <a:cubicBezTo>
                  <a:pt x="6520673" y="568701"/>
                  <a:pt x="6529727" y="563087"/>
                  <a:pt x="6554171" y="563631"/>
                </a:cubicBezTo>
                <a:close/>
                <a:moveTo>
                  <a:pt x="2652513" y="563269"/>
                </a:moveTo>
                <a:cubicBezTo>
                  <a:pt x="2689093" y="563630"/>
                  <a:pt x="2708104" y="573590"/>
                  <a:pt x="2695790" y="584635"/>
                </a:cubicBezTo>
                <a:cubicBezTo>
                  <a:pt x="2682028" y="596407"/>
                  <a:pt x="2633677" y="607271"/>
                  <a:pt x="2595656" y="606908"/>
                </a:cubicBezTo>
                <a:cubicBezTo>
                  <a:pt x="2557626" y="606547"/>
                  <a:pt x="2538613" y="596043"/>
                  <a:pt x="2553463" y="584635"/>
                </a:cubicBezTo>
                <a:cubicBezTo>
                  <a:pt x="2568312" y="573229"/>
                  <a:pt x="2615935" y="562906"/>
                  <a:pt x="2652513" y="563269"/>
                </a:cubicBezTo>
                <a:close/>
                <a:moveTo>
                  <a:pt x="2472703" y="561638"/>
                </a:moveTo>
                <a:cubicBezTo>
                  <a:pt x="2507834" y="561638"/>
                  <a:pt x="2524493" y="569969"/>
                  <a:pt x="2510188" y="580653"/>
                </a:cubicBezTo>
                <a:cubicBezTo>
                  <a:pt x="2494976" y="592059"/>
                  <a:pt x="2450430" y="601475"/>
                  <a:pt x="2413490" y="601114"/>
                </a:cubicBezTo>
                <a:cubicBezTo>
                  <a:pt x="2376548" y="600751"/>
                  <a:pt x="2361884" y="591518"/>
                  <a:pt x="2377274" y="580653"/>
                </a:cubicBezTo>
                <a:cubicBezTo>
                  <a:pt x="2407135" y="566847"/>
                  <a:pt x="2439836" y="560332"/>
                  <a:pt x="2472703" y="561638"/>
                </a:cubicBezTo>
                <a:close/>
                <a:moveTo>
                  <a:pt x="2296696" y="557114"/>
                </a:moveTo>
                <a:cubicBezTo>
                  <a:pt x="2330918" y="557114"/>
                  <a:pt x="2344320" y="564537"/>
                  <a:pt x="2328746" y="575221"/>
                </a:cubicBezTo>
                <a:cubicBezTo>
                  <a:pt x="2301025" y="588384"/>
                  <a:pt x="2270512" y="594599"/>
                  <a:pt x="2239839" y="593329"/>
                </a:cubicBezTo>
                <a:cubicBezTo>
                  <a:pt x="2203623" y="593329"/>
                  <a:pt x="2190042" y="585723"/>
                  <a:pt x="2206157" y="575221"/>
                </a:cubicBezTo>
                <a:cubicBezTo>
                  <a:pt x="2234422" y="561935"/>
                  <a:pt x="2265497" y="555720"/>
                  <a:pt x="2296696" y="557114"/>
                </a:cubicBezTo>
                <a:close/>
                <a:moveTo>
                  <a:pt x="4689797" y="556931"/>
                </a:moveTo>
                <a:cubicBezTo>
                  <a:pt x="4736153" y="556750"/>
                  <a:pt x="4782148" y="567976"/>
                  <a:pt x="4792288" y="582282"/>
                </a:cubicBezTo>
                <a:cubicBezTo>
                  <a:pt x="4802789" y="596949"/>
                  <a:pt x="4772007" y="609262"/>
                  <a:pt x="4723478" y="609625"/>
                </a:cubicBezTo>
                <a:cubicBezTo>
                  <a:pt x="4674949" y="609986"/>
                  <a:pt x="4628411" y="597855"/>
                  <a:pt x="4620263" y="583187"/>
                </a:cubicBezTo>
                <a:cubicBezTo>
                  <a:pt x="4612115" y="568520"/>
                  <a:pt x="4643441" y="557111"/>
                  <a:pt x="4689797" y="556931"/>
                </a:cubicBezTo>
                <a:close/>
                <a:moveTo>
                  <a:pt x="6351546" y="556570"/>
                </a:moveTo>
                <a:cubicBezTo>
                  <a:pt x="6377765" y="556218"/>
                  <a:pt x="6403814" y="560824"/>
                  <a:pt x="6428323" y="570151"/>
                </a:cubicBezTo>
                <a:cubicBezTo>
                  <a:pt x="6446430" y="578660"/>
                  <a:pt x="6440636" y="584817"/>
                  <a:pt x="6413112" y="584998"/>
                </a:cubicBezTo>
                <a:cubicBezTo>
                  <a:pt x="6386617" y="585431"/>
                  <a:pt x="6360292" y="580694"/>
                  <a:pt x="6335611" y="571056"/>
                </a:cubicBezTo>
                <a:cubicBezTo>
                  <a:pt x="6317503" y="562725"/>
                  <a:pt x="6324746" y="556750"/>
                  <a:pt x="6351546" y="556570"/>
                </a:cubicBezTo>
                <a:close/>
                <a:moveTo>
                  <a:pt x="2119784" y="554214"/>
                </a:moveTo>
                <a:cubicBezTo>
                  <a:pt x="2148937" y="553853"/>
                  <a:pt x="2161973" y="561640"/>
                  <a:pt x="2146764" y="570693"/>
                </a:cubicBezTo>
                <a:cubicBezTo>
                  <a:pt x="2119294" y="582468"/>
                  <a:pt x="2089740" y="588626"/>
                  <a:pt x="2059845" y="588801"/>
                </a:cubicBezTo>
                <a:cubicBezTo>
                  <a:pt x="2028518" y="588801"/>
                  <a:pt x="2015483" y="579748"/>
                  <a:pt x="2033045" y="570693"/>
                </a:cubicBezTo>
                <a:cubicBezTo>
                  <a:pt x="2060642" y="559710"/>
                  <a:pt x="2090087" y="554117"/>
                  <a:pt x="2119784" y="554214"/>
                </a:cubicBezTo>
                <a:close/>
                <a:moveTo>
                  <a:pt x="4504191" y="552585"/>
                </a:moveTo>
                <a:cubicBezTo>
                  <a:pt x="4552902" y="552585"/>
                  <a:pt x="4594730" y="564355"/>
                  <a:pt x="4600163" y="579565"/>
                </a:cubicBezTo>
                <a:cubicBezTo>
                  <a:pt x="4605594" y="594775"/>
                  <a:pt x="4572095" y="606364"/>
                  <a:pt x="4520126" y="606003"/>
                </a:cubicBezTo>
                <a:cubicBezTo>
                  <a:pt x="4468158" y="605640"/>
                  <a:pt x="4427777" y="593327"/>
                  <a:pt x="4423975" y="577755"/>
                </a:cubicBezTo>
                <a:cubicBezTo>
                  <a:pt x="4420171" y="562182"/>
                  <a:pt x="4454577" y="552224"/>
                  <a:pt x="4504191" y="552585"/>
                </a:cubicBezTo>
                <a:close/>
                <a:moveTo>
                  <a:pt x="1936348" y="551317"/>
                </a:moveTo>
                <a:cubicBezTo>
                  <a:pt x="1964235" y="551317"/>
                  <a:pt x="1974376" y="558380"/>
                  <a:pt x="1958440" y="566891"/>
                </a:cubicBezTo>
                <a:cubicBezTo>
                  <a:pt x="1932331" y="577418"/>
                  <a:pt x="1904385" y="582708"/>
                  <a:pt x="1876230" y="582463"/>
                </a:cubicBezTo>
                <a:cubicBezTo>
                  <a:pt x="1847618" y="582463"/>
                  <a:pt x="1838931" y="575039"/>
                  <a:pt x="1855044" y="566528"/>
                </a:cubicBezTo>
                <a:cubicBezTo>
                  <a:pt x="1880918" y="556274"/>
                  <a:pt x="1908517" y="551108"/>
                  <a:pt x="1936348" y="551317"/>
                </a:cubicBezTo>
                <a:close/>
                <a:moveTo>
                  <a:pt x="6153990" y="550956"/>
                </a:moveTo>
                <a:cubicBezTo>
                  <a:pt x="6182586" y="550616"/>
                  <a:pt x="6210961" y="555971"/>
                  <a:pt x="6237466" y="566710"/>
                </a:cubicBezTo>
                <a:cubicBezTo>
                  <a:pt x="6254669" y="575945"/>
                  <a:pt x="6244709" y="583006"/>
                  <a:pt x="6213383" y="582825"/>
                </a:cubicBezTo>
                <a:cubicBezTo>
                  <a:pt x="6184882" y="583087"/>
                  <a:pt x="6156638" y="577415"/>
                  <a:pt x="6130449" y="566166"/>
                </a:cubicBezTo>
                <a:cubicBezTo>
                  <a:pt x="6115238" y="557475"/>
                  <a:pt x="6125378" y="551136"/>
                  <a:pt x="6153990" y="550956"/>
                </a:cubicBezTo>
                <a:close/>
                <a:moveTo>
                  <a:pt x="1763058" y="547335"/>
                </a:moveTo>
                <a:cubicBezTo>
                  <a:pt x="1789675" y="547335"/>
                  <a:pt x="1797280" y="553310"/>
                  <a:pt x="1780259" y="561277"/>
                </a:cubicBezTo>
                <a:cubicBezTo>
                  <a:pt x="1757155" y="570172"/>
                  <a:pt x="1732600" y="574716"/>
                  <a:pt x="1707828" y="574678"/>
                </a:cubicBezTo>
                <a:cubicBezTo>
                  <a:pt x="1680668" y="574678"/>
                  <a:pt x="1673605" y="568520"/>
                  <a:pt x="1691350" y="560372"/>
                </a:cubicBezTo>
                <a:cubicBezTo>
                  <a:pt x="1714256" y="551709"/>
                  <a:pt x="1738558" y="547291"/>
                  <a:pt x="1763058" y="547335"/>
                </a:cubicBezTo>
                <a:close/>
                <a:moveTo>
                  <a:pt x="1587051" y="545161"/>
                </a:moveTo>
                <a:cubicBezTo>
                  <a:pt x="1610591" y="544981"/>
                  <a:pt x="1616747" y="550051"/>
                  <a:pt x="1601354" y="556933"/>
                </a:cubicBezTo>
                <a:cubicBezTo>
                  <a:pt x="1579772" y="565096"/>
                  <a:pt x="1556884" y="569208"/>
                  <a:pt x="1533814" y="569064"/>
                </a:cubicBezTo>
                <a:cubicBezTo>
                  <a:pt x="1510635" y="569064"/>
                  <a:pt x="1505928" y="563452"/>
                  <a:pt x="1522768" y="556389"/>
                </a:cubicBezTo>
                <a:cubicBezTo>
                  <a:pt x="1543375" y="548931"/>
                  <a:pt x="1565140" y="545131"/>
                  <a:pt x="1587051" y="545161"/>
                </a:cubicBezTo>
                <a:close/>
                <a:moveTo>
                  <a:pt x="5962952" y="544437"/>
                </a:moveTo>
                <a:cubicBezTo>
                  <a:pt x="5993314" y="544579"/>
                  <a:pt x="6023348" y="550735"/>
                  <a:pt x="6051318" y="562544"/>
                </a:cubicBezTo>
                <a:cubicBezTo>
                  <a:pt x="6069426" y="571960"/>
                  <a:pt x="6056932" y="580652"/>
                  <a:pt x="6025245" y="580652"/>
                </a:cubicBezTo>
                <a:cubicBezTo>
                  <a:pt x="5994562" y="580773"/>
                  <a:pt x="5964180" y="574610"/>
                  <a:pt x="5935972" y="562544"/>
                </a:cubicBezTo>
                <a:cubicBezTo>
                  <a:pt x="5919676" y="553128"/>
                  <a:pt x="5932351" y="544437"/>
                  <a:pt x="5962952" y="544437"/>
                </a:cubicBezTo>
                <a:close/>
                <a:moveTo>
                  <a:pt x="1417922" y="541359"/>
                </a:moveTo>
                <a:cubicBezTo>
                  <a:pt x="1437660" y="541359"/>
                  <a:pt x="1441281" y="545523"/>
                  <a:pt x="1426796" y="551500"/>
                </a:cubicBezTo>
                <a:cubicBezTo>
                  <a:pt x="1408000" y="558322"/>
                  <a:pt x="1388136" y="561756"/>
                  <a:pt x="1368128" y="561640"/>
                </a:cubicBezTo>
                <a:cubicBezTo>
                  <a:pt x="1348029" y="561640"/>
                  <a:pt x="1344588" y="557111"/>
                  <a:pt x="1359619" y="551136"/>
                </a:cubicBezTo>
                <a:cubicBezTo>
                  <a:pt x="1378323" y="544487"/>
                  <a:pt x="1398058" y="541177"/>
                  <a:pt x="1417922" y="541359"/>
                </a:cubicBezTo>
                <a:close/>
                <a:moveTo>
                  <a:pt x="1244629" y="538643"/>
                </a:moveTo>
                <a:cubicBezTo>
                  <a:pt x="1259476" y="538823"/>
                  <a:pt x="1262737" y="543532"/>
                  <a:pt x="1251872" y="547154"/>
                </a:cubicBezTo>
                <a:cubicBezTo>
                  <a:pt x="1235502" y="552612"/>
                  <a:pt x="1218410" y="555601"/>
                  <a:pt x="1201172" y="556027"/>
                </a:cubicBezTo>
                <a:cubicBezTo>
                  <a:pt x="1185596" y="556027"/>
                  <a:pt x="1181069" y="552405"/>
                  <a:pt x="1191392" y="547878"/>
                </a:cubicBezTo>
                <a:cubicBezTo>
                  <a:pt x="1208559" y="542110"/>
                  <a:pt x="1226522" y="538998"/>
                  <a:pt x="1244629" y="538643"/>
                </a:cubicBezTo>
                <a:close/>
                <a:moveTo>
                  <a:pt x="5772098" y="538462"/>
                </a:moveTo>
                <a:cubicBezTo>
                  <a:pt x="5804120" y="537766"/>
                  <a:pt x="5835919" y="543941"/>
                  <a:pt x="5865353" y="556570"/>
                </a:cubicBezTo>
                <a:cubicBezTo>
                  <a:pt x="5880744" y="567254"/>
                  <a:pt x="5865534" y="575945"/>
                  <a:pt x="5832216" y="576126"/>
                </a:cubicBezTo>
                <a:cubicBezTo>
                  <a:pt x="5799772" y="576613"/>
                  <a:pt x="5767621" y="569934"/>
                  <a:pt x="5738055" y="556570"/>
                </a:cubicBezTo>
                <a:cubicBezTo>
                  <a:pt x="5724113" y="546790"/>
                  <a:pt x="5740048" y="538462"/>
                  <a:pt x="5772098" y="538462"/>
                </a:cubicBezTo>
                <a:close/>
                <a:moveTo>
                  <a:pt x="1077306" y="535021"/>
                </a:moveTo>
                <a:cubicBezTo>
                  <a:pt x="1087446" y="535021"/>
                  <a:pt x="1088531" y="538823"/>
                  <a:pt x="1079298" y="541903"/>
                </a:cubicBezTo>
                <a:cubicBezTo>
                  <a:pt x="1066062" y="545855"/>
                  <a:pt x="1052372" y="548047"/>
                  <a:pt x="1038555" y="548422"/>
                </a:cubicBezTo>
                <a:cubicBezTo>
                  <a:pt x="1027873" y="548422"/>
                  <a:pt x="1025518" y="544981"/>
                  <a:pt x="1034028" y="541720"/>
                </a:cubicBezTo>
                <a:cubicBezTo>
                  <a:pt x="1048079" y="537504"/>
                  <a:pt x="1062640" y="535249"/>
                  <a:pt x="1077306" y="535021"/>
                </a:cubicBezTo>
                <a:close/>
                <a:moveTo>
                  <a:pt x="5587217" y="533753"/>
                </a:moveTo>
                <a:cubicBezTo>
                  <a:pt x="5619640" y="532388"/>
                  <a:pt x="5651890" y="539175"/>
                  <a:pt x="5681015" y="553491"/>
                </a:cubicBezTo>
                <a:cubicBezTo>
                  <a:pt x="5696588" y="564717"/>
                  <a:pt x="5681015" y="573048"/>
                  <a:pt x="5642265" y="573048"/>
                </a:cubicBezTo>
                <a:cubicBezTo>
                  <a:pt x="5603513" y="573048"/>
                  <a:pt x="5562591" y="564173"/>
                  <a:pt x="5547561" y="552585"/>
                </a:cubicBezTo>
                <a:cubicBezTo>
                  <a:pt x="5532531" y="540996"/>
                  <a:pt x="5551002" y="533753"/>
                  <a:pt x="5587217" y="533753"/>
                </a:cubicBezTo>
                <a:close/>
                <a:moveTo>
                  <a:pt x="7023344" y="528864"/>
                </a:moveTo>
                <a:cubicBezTo>
                  <a:pt x="7038119" y="529267"/>
                  <a:pt x="7052788" y="531582"/>
                  <a:pt x="7066983" y="535745"/>
                </a:cubicBezTo>
                <a:cubicBezTo>
                  <a:pt x="7077486" y="539367"/>
                  <a:pt x="7076579" y="542988"/>
                  <a:pt x="7064991" y="543350"/>
                </a:cubicBezTo>
                <a:cubicBezTo>
                  <a:pt x="7049147" y="543179"/>
                  <a:pt x="7033393" y="540677"/>
                  <a:pt x="7018274" y="535926"/>
                </a:cubicBezTo>
                <a:cubicBezTo>
                  <a:pt x="7008677" y="532305"/>
                  <a:pt x="7011212" y="528864"/>
                  <a:pt x="7023344" y="528864"/>
                </a:cubicBezTo>
                <a:close/>
                <a:moveTo>
                  <a:pt x="5404692" y="526873"/>
                </a:moveTo>
                <a:cubicBezTo>
                  <a:pt x="5443985" y="527598"/>
                  <a:pt x="5484004" y="536833"/>
                  <a:pt x="5497584" y="547879"/>
                </a:cubicBezTo>
                <a:cubicBezTo>
                  <a:pt x="5511165" y="558924"/>
                  <a:pt x="5490341" y="569064"/>
                  <a:pt x="5449962" y="568703"/>
                </a:cubicBezTo>
                <a:cubicBezTo>
                  <a:pt x="5409401" y="568703"/>
                  <a:pt x="5365942" y="558019"/>
                  <a:pt x="5354171" y="546249"/>
                </a:cubicBezTo>
                <a:cubicBezTo>
                  <a:pt x="5342401" y="534480"/>
                  <a:pt x="5365398" y="526149"/>
                  <a:pt x="5404692" y="526873"/>
                </a:cubicBezTo>
                <a:close/>
                <a:moveTo>
                  <a:pt x="4242535" y="525424"/>
                </a:moveTo>
                <a:cubicBezTo>
                  <a:pt x="4219556" y="536492"/>
                  <a:pt x="4194340" y="542131"/>
                  <a:pt x="4168836" y="541903"/>
                </a:cubicBezTo>
                <a:cubicBezTo>
                  <a:pt x="4203785" y="547334"/>
                  <a:pt x="4223159" y="554941"/>
                  <a:pt x="4234930" y="567073"/>
                </a:cubicBezTo>
                <a:cubicBezTo>
                  <a:pt x="4243803" y="553673"/>
                  <a:pt x="4271146" y="547878"/>
                  <a:pt x="4309715" y="544256"/>
                </a:cubicBezTo>
                <a:cubicBezTo>
                  <a:pt x="4286265" y="542660"/>
                  <a:pt x="4263397" y="536249"/>
                  <a:pt x="4242535" y="525424"/>
                </a:cubicBezTo>
                <a:close/>
                <a:moveTo>
                  <a:pt x="3426058" y="524881"/>
                </a:moveTo>
                <a:cubicBezTo>
                  <a:pt x="3471326" y="525244"/>
                  <a:pt x="3501204" y="535928"/>
                  <a:pt x="3493780" y="549690"/>
                </a:cubicBezTo>
                <a:cubicBezTo>
                  <a:pt x="3486356" y="563633"/>
                  <a:pt x="3442715" y="574858"/>
                  <a:pt x="3394912" y="574678"/>
                </a:cubicBezTo>
                <a:cubicBezTo>
                  <a:pt x="3347107" y="574497"/>
                  <a:pt x="3315780" y="562728"/>
                  <a:pt x="3326464" y="548242"/>
                </a:cubicBezTo>
                <a:cubicBezTo>
                  <a:pt x="3337148" y="533755"/>
                  <a:pt x="3380787" y="524520"/>
                  <a:pt x="3426058" y="524881"/>
                </a:cubicBezTo>
                <a:close/>
                <a:moveTo>
                  <a:pt x="6832488" y="523432"/>
                </a:moveTo>
                <a:cubicBezTo>
                  <a:pt x="6850812" y="523953"/>
                  <a:pt x="6868956" y="526999"/>
                  <a:pt x="6886448" y="532485"/>
                </a:cubicBezTo>
                <a:cubicBezTo>
                  <a:pt x="6897676" y="537014"/>
                  <a:pt x="6893330" y="541540"/>
                  <a:pt x="6877576" y="541360"/>
                </a:cubicBezTo>
                <a:cubicBezTo>
                  <a:pt x="6859124" y="540812"/>
                  <a:pt x="6840854" y="537704"/>
                  <a:pt x="6823252" y="532124"/>
                </a:cubicBezTo>
                <a:cubicBezTo>
                  <a:pt x="6812387" y="527598"/>
                  <a:pt x="6816914" y="523252"/>
                  <a:pt x="6832488" y="523432"/>
                </a:cubicBezTo>
                <a:close/>
                <a:moveTo>
                  <a:pt x="5215647" y="522165"/>
                </a:moveTo>
                <a:cubicBezTo>
                  <a:pt x="5253672" y="521621"/>
                  <a:pt x="5302020" y="531581"/>
                  <a:pt x="5315602" y="543533"/>
                </a:cubicBezTo>
                <a:cubicBezTo>
                  <a:pt x="5330088" y="555483"/>
                  <a:pt x="5306366" y="566347"/>
                  <a:pt x="5265624" y="566528"/>
                </a:cubicBezTo>
                <a:cubicBezTo>
                  <a:pt x="5224880" y="566710"/>
                  <a:pt x="5177439" y="555663"/>
                  <a:pt x="5165669" y="543713"/>
                </a:cubicBezTo>
                <a:cubicBezTo>
                  <a:pt x="5153898" y="531761"/>
                  <a:pt x="5177619" y="522708"/>
                  <a:pt x="5215647" y="522165"/>
                </a:cubicBezTo>
                <a:close/>
                <a:moveTo>
                  <a:pt x="3250048" y="521801"/>
                </a:moveTo>
                <a:cubicBezTo>
                  <a:pt x="3291151" y="521983"/>
                  <a:pt x="3323745" y="533209"/>
                  <a:pt x="3313605" y="545885"/>
                </a:cubicBezTo>
                <a:cubicBezTo>
                  <a:pt x="3298757" y="561457"/>
                  <a:pt x="3254211" y="570148"/>
                  <a:pt x="3211840" y="569968"/>
                </a:cubicBezTo>
                <a:cubicBezTo>
                  <a:pt x="3169467" y="569787"/>
                  <a:pt x="3139409" y="557291"/>
                  <a:pt x="3151179" y="544437"/>
                </a:cubicBezTo>
                <a:cubicBezTo>
                  <a:pt x="3162948" y="531580"/>
                  <a:pt x="3208943" y="521620"/>
                  <a:pt x="3250048" y="521801"/>
                </a:cubicBezTo>
                <a:close/>
                <a:moveTo>
                  <a:pt x="4062544" y="518725"/>
                </a:moveTo>
                <a:cubicBezTo>
                  <a:pt x="4038405" y="530835"/>
                  <a:pt x="4011864" y="537394"/>
                  <a:pt x="3984861" y="537918"/>
                </a:cubicBezTo>
                <a:cubicBezTo>
                  <a:pt x="4018903" y="542447"/>
                  <a:pt x="4039184" y="550232"/>
                  <a:pt x="4050773" y="562184"/>
                </a:cubicBezTo>
                <a:cubicBezTo>
                  <a:pt x="4063449" y="550775"/>
                  <a:pt x="4088257" y="545161"/>
                  <a:pt x="4122119" y="541359"/>
                </a:cubicBezTo>
                <a:cubicBezTo>
                  <a:pt x="4090249" y="536108"/>
                  <a:pt x="4070512" y="529590"/>
                  <a:pt x="4062544" y="518725"/>
                </a:cubicBezTo>
                <a:close/>
                <a:moveTo>
                  <a:pt x="3077844" y="517639"/>
                </a:moveTo>
                <a:cubicBezTo>
                  <a:pt x="3120579" y="517820"/>
                  <a:pt x="3144662" y="527236"/>
                  <a:pt x="3134158" y="539911"/>
                </a:cubicBezTo>
                <a:cubicBezTo>
                  <a:pt x="3123657" y="552587"/>
                  <a:pt x="3081283" y="562727"/>
                  <a:pt x="3037283" y="562908"/>
                </a:cubicBezTo>
                <a:cubicBezTo>
                  <a:pt x="2993281" y="563088"/>
                  <a:pt x="2967206" y="552406"/>
                  <a:pt x="2980785" y="539186"/>
                </a:cubicBezTo>
                <a:cubicBezTo>
                  <a:pt x="2994366" y="525968"/>
                  <a:pt x="3035108" y="517457"/>
                  <a:pt x="3077844" y="517639"/>
                </a:cubicBezTo>
                <a:close/>
                <a:moveTo>
                  <a:pt x="3883096" y="516733"/>
                </a:moveTo>
                <a:cubicBezTo>
                  <a:pt x="3872051" y="520174"/>
                  <a:pt x="3862635" y="523976"/>
                  <a:pt x="3850139" y="526692"/>
                </a:cubicBezTo>
                <a:cubicBezTo>
                  <a:pt x="3837645" y="529409"/>
                  <a:pt x="3823703" y="530675"/>
                  <a:pt x="3811751" y="532487"/>
                </a:cubicBezTo>
                <a:cubicBezTo>
                  <a:pt x="3824319" y="535485"/>
                  <a:pt x="3836712" y="539173"/>
                  <a:pt x="3848873" y="543532"/>
                </a:cubicBezTo>
                <a:cubicBezTo>
                  <a:pt x="3856882" y="547424"/>
                  <a:pt x="3864414" y="552224"/>
                  <a:pt x="3871327" y="557838"/>
                </a:cubicBezTo>
                <a:cubicBezTo>
                  <a:pt x="3887261" y="545705"/>
                  <a:pt x="3917863" y="539730"/>
                  <a:pt x="3958968" y="538101"/>
                </a:cubicBezTo>
                <a:cubicBezTo>
                  <a:pt x="3916776" y="534479"/>
                  <a:pt x="3894141" y="527236"/>
                  <a:pt x="3883096" y="517457"/>
                </a:cubicBezTo>
                <a:close/>
                <a:moveTo>
                  <a:pt x="5031310" y="515646"/>
                </a:moveTo>
                <a:cubicBezTo>
                  <a:pt x="5075493" y="515828"/>
                  <a:pt x="5115148" y="525425"/>
                  <a:pt x="5127643" y="537738"/>
                </a:cubicBezTo>
                <a:cubicBezTo>
                  <a:pt x="5141042" y="551137"/>
                  <a:pt x="5116416" y="561277"/>
                  <a:pt x="5070423" y="561097"/>
                </a:cubicBezTo>
                <a:cubicBezTo>
                  <a:pt x="5024428" y="560916"/>
                  <a:pt x="4984230" y="550956"/>
                  <a:pt x="4973183" y="537919"/>
                </a:cubicBezTo>
                <a:cubicBezTo>
                  <a:pt x="4962137" y="524881"/>
                  <a:pt x="4987127" y="515465"/>
                  <a:pt x="5031310" y="515646"/>
                </a:cubicBezTo>
                <a:close/>
                <a:moveTo>
                  <a:pt x="6634026" y="515645"/>
                </a:moveTo>
                <a:cubicBezTo>
                  <a:pt x="6655575" y="516039"/>
                  <a:pt x="6676905" y="519890"/>
                  <a:pt x="6697222" y="527054"/>
                </a:cubicBezTo>
                <a:cubicBezTo>
                  <a:pt x="6708450" y="533029"/>
                  <a:pt x="6701748" y="537918"/>
                  <a:pt x="6682555" y="537736"/>
                </a:cubicBezTo>
                <a:cubicBezTo>
                  <a:pt x="6660970" y="536966"/>
                  <a:pt x="6639657" y="532810"/>
                  <a:pt x="6619360" y="525423"/>
                </a:cubicBezTo>
                <a:cubicBezTo>
                  <a:pt x="6608312" y="519991"/>
                  <a:pt x="6615194" y="515465"/>
                  <a:pt x="6634026" y="515645"/>
                </a:cubicBezTo>
                <a:close/>
                <a:moveTo>
                  <a:pt x="2902017" y="514921"/>
                </a:moveTo>
                <a:cubicBezTo>
                  <a:pt x="2941674" y="514379"/>
                  <a:pt x="2967386" y="524156"/>
                  <a:pt x="2956340" y="536108"/>
                </a:cubicBezTo>
                <a:cubicBezTo>
                  <a:pt x="2945295" y="548058"/>
                  <a:pt x="2900930" y="557837"/>
                  <a:pt x="2859845" y="558018"/>
                </a:cubicBezTo>
                <a:cubicBezTo>
                  <a:pt x="2819103" y="558018"/>
                  <a:pt x="2795925" y="548421"/>
                  <a:pt x="2808059" y="536469"/>
                </a:cubicBezTo>
                <a:cubicBezTo>
                  <a:pt x="2820189" y="524519"/>
                  <a:pt x="2862382" y="515464"/>
                  <a:pt x="2902017" y="514921"/>
                </a:cubicBezTo>
                <a:close/>
                <a:moveTo>
                  <a:pt x="6446794" y="510938"/>
                </a:moveTo>
                <a:cubicBezTo>
                  <a:pt x="6470171" y="511385"/>
                  <a:pt x="6493349" y="515541"/>
                  <a:pt x="6515423" y="523252"/>
                </a:cubicBezTo>
                <a:cubicBezTo>
                  <a:pt x="6529909" y="529590"/>
                  <a:pt x="6523209" y="535565"/>
                  <a:pt x="6501117" y="535565"/>
                </a:cubicBezTo>
                <a:cubicBezTo>
                  <a:pt x="6476418" y="535428"/>
                  <a:pt x="6451919" y="531080"/>
                  <a:pt x="6428686" y="522708"/>
                </a:cubicBezTo>
                <a:cubicBezTo>
                  <a:pt x="6416010" y="516372"/>
                  <a:pt x="6424340" y="510758"/>
                  <a:pt x="6446794" y="510938"/>
                </a:cubicBezTo>
                <a:close/>
                <a:moveTo>
                  <a:pt x="4852584" y="510756"/>
                </a:moveTo>
                <a:cubicBezTo>
                  <a:pt x="4894958" y="510938"/>
                  <a:pt x="4943123" y="522345"/>
                  <a:pt x="4951634" y="535021"/>
                </a:cubicBezTo>
                <a:cubicBezTo>
                  <a:pt x="4960146" y="547695"/>
                  <a:pt x="4930266" y="558923"/>
                  <a:pt x="4885903" y="558743"/>
                </a:cubicBezTo>
                <a:cubicBezTo>
                  <a:pt x="4839910" y="558743"/>
                  <a:pt x="4793191" y="546429"/>
                  <a:pt x="4786311" y="533209"/>
                </a:cubicBezTo>
                <a:cubicBezTo>
                  <a:pt x="4779429" y="519991"/>
                  <a:pt x="4810213" y="510575"/>
                  <a:pt x="4852584" y="510756"/>
                </a:cubicBezTo>
                <a:close/>
                <a:moveTo>
                  <a:pt x="2735084" y="510576"/>
                </a:moveTo>
                <a:cubicBezTo>
                  <a:pt x="2772567" y="510576"/>
                  <a:pt x="2792125" y="519448"/>
                  <a:pt x="2780537" y="530132"/>
                </a:cubicBezTo>
                <a:cubicBezTo>
                  <a:pt x="2768403" y="541359"/>
                  <a:pt x="2724400" y="551137"/>
                  <a:pt x="2685469" y="551137"/>
                </a:cubicBezTo>
                <a:cubicBezTo>
                  <a:pt x="2646538" y="551137"/>
                  <a:pt x="2627525" y="541721"/>
                  <a:pt x="2640742" y="530856"/>
                </a:cubicBezTo>
                <a:cubicBezTo>
                  <a:pt x="2653961" y="519992"/>
                  <a:pt x="2697601" y="510576"/>
                  <a:pt x="2735084" y="510576"/>
                </a:cubicBezTo>
                <a:close/>
                <a:moveTo>
                  <a:pt x="2559258" y="507317"/>
                </a:moveTo>
                <a:cubicBezTo>
                  <a:pt x="2594385" y="508765"/>
                  <a:pt x="2609959" y="516552"/>
                  <a:pt x="2595470" y="527054"/>
                </a:cubicBezTo>
                <a:cubicBezTo>
                  <a:pt x="2567297" y="540612"/>
                  <a:pt x="2536150" y="546840"/>
                  <a:pt x="2504937" y="545162"/>
                </a:cubicBezTo>
                <a:cubicBezTo>
                  <a:pt x="2466366" y="545162"/>
                  <a:pt x="2450610" y="536650"/>
                  <a:pt x="2468719" y="525424"/>
                </a:cubicBezTo>
                <a:cubicBezTo>
                  <a:pt x="2497038" y="512282"/>
                  <a:pt x="2528074" y="506073"/>
                  <a:pt x="2559258" y="507317"/>
                </a:cubicBezTo>
                <a:close/>
                <a:moveTo>
                  <a:pt x="6257205" y="504781"/>
                </a:moveTo>
                <a:cubicBezTo>
                  <a:pt x="6282628" y="504203"/>
                  <a:pt x="6307916" y="508633"/>
                  <a:pt x="6331628" y="517819"/>
                </a:cubicBezTo>
                <a:cubicBezTo>
                  <a:pt x="6347744" y="525425"/>
                  <a:pt x="6340864" y="530856"/>
                  <a:pt x="6314606" y="531039"/>
                </a:cubicBezTo>
                <a:cubicBezTo>
                  <a:pt x="6288791" y="531687"/>
                  <a:pt x="6263112" y="527128"/>
                  <a:pt x="6239097" y="517638"/>
                </a:cubicBezTo>
                <a:cubicBezTo>
                  <a:pt x="6223887" y="510034"/>
                  <a:pt x="6231130" y="504781"/>
                  <a:pt x="6257205" y="504781"/>
                </a:cubicBezTo>
                <a:close/>
                <a:moveTo>
                  <a:pt x="4674585" y="504781"/>
                </a:moveTo>
                <a:cubicBezTo>
                  <a:pt x="4721665" y="504781"/>
                  <a:pt x="4762589" y="515102"/>
                  <a:pt x="4772367" y="529046"/>
                </a:cubicBezTo>
                <a:cubicBezTo>
                  <a:pt x="4781241" y="542988"/>
                  <a:pt x="4751181" y="553672"/>
                  <a:pt x="4701928" y="553490"/>
                </a:cubicBezTo>
                <a:cubicBezTo>
                  <a:pt x="4652675" y="553309"/>
                  <a:pt x="4611389" y="542445"/>
                  <a:pt x="4604509" y="528322"/>
                </a:cubicBezTo>
                <a:cubicBezTo>
                  <a:pt x="4597627" y="514197"/>
                  <a:pt x="4627504" y="504781"/>
                  <a:pt x="4674585" y="504781"/>
                </a:cubicBezTo>
                <a:close/>
                <a:moveTo>
                  <a:pt x="2391036" y="504237"/>
                </a:moveTo>
                <a:cubicBezTo>
                  <a:pt x="2422183" y="504237"/>
                  <a:pt x="2437392" y="512385"/>
                  <a:pt x="2423630" y="522345"/>
                </a:cubicBezTo>
                <a:cubicBezTo>
                  <a:pt x="2395147" y="534964"/>
                  <a:pt x="2364236" y="541146"/>
                  <a:pt x="2333090" y="540452"/>
                </a:cubicBezTo>
                <a:cubicBezTo>
                  <a:pt x="2301042" y="540452"/>
                  <a:pt x="2287638" y="531399"/>
                  <a:pt x="2303755" y="522345"/>
                </a:cubicBezTo>
                <a:cubicBezTo>
                  <a:pt x="2331300" y="510383"/>
                  <a:pt x="2361010" y="504218"/>
                  <a:pt x="2391036" y="504237"/>
                </a:cubicBezTo>
                <a:close/>
                <a:moveTo>
                  <a:pt x="2221551" y="501884"/>
                </a:moveTo>
                <a:cubicBezTo>
                  <a:pt x="2250883" y="501884"/>
                  <a:pt x="2263741" y="509490"/>
                  <a:pt x="2249072" y="517999"/>
                </a:cubicBezTo>
                <a:cubicBezTo>
                  <a:pt x="2222378" y="528991"/>
                  <a:pt x="2193734" y="534472"/>
                  <a:pt x="2164872" y="534116"/>
                </a:cubicBezTo>
                <a:cubicBezTo>
                  <a:pt x="2134631" y="534116"/>
                  <a:pt x="2122314" y="526149"/>
                  <a:pt x="2138250" y="517457"/>
                </a:cubicBezTo>
                <a:cubicBezTo>
                  <a:pt x="2164707" y="506813"/>
                  <a:pt x="2193026" y="501521"/>
                  <a:pt x="2221551" y="501884"/>
                </a:cubicBezTo>
                <a:close/>
                <a:moveTo>
                  <a:pt x="6076127" y="499711"/>
                </a:moveTo>
                <a:cubicBezTo>
                  <a:pt x="6102974" y="499171"/>
                  <a:pt x="6129651" y="504100"/>
                  <a:pt x="6154533" y="514197"/>
                </a:cubicBezTo>
                <a:cubicBezTo>
                  <a:pt x="6171192" y="522708"/>
                  <a:pt x="6161776" y="529046"/>
                  <a:pt x="6131535" y="528864"/>
                </a:cubicBezTo>
                <a:cubicBezTo>
                  <a:pt x="6104356" y="529446"/>
                  <a:pt x="6077353" y="524391"/>
                  <a:pt x="6052224" y="514016"/>
                </a:cubicBezTo>
                <a:cubicBezTo>
                  <a:pt x="6035927" y="505686"/>
                  <a:pt x="6046067" y="499711"/>
                  <a:pt x="6076127" y="499711"/>
                </a:cubicBezTo>
                <a:close/>
                <a:moveTo>
                  <a:pt x="2054411" y="498081"/>
                </a:moveTo>
                <a:cubicBezTo>
                  <a:pt x="2083021" y="498081"/>
                  <a:pt x="2093524" y="504239"/>
                  <a:pt x="2078132" y="512387"/>
                </a:cubicBezTo>
                <a:cubicBezTo>
                  <a:pt x="2053216" y="522573"/>
                  <a:pt x="2026452" y="527507"/>
                  <a:pt x="1999545" y="526873"/>
                </a:cubicBezTo>
                <a:cubicBezTo>
                  <a:pt x="1970574" y="526873"/>
                  <a:pt x="1961699" y="520174"/>
                  <a:pt x="1978902" y="511843"/>
                </a:cubicBezTo>
                <a:cubicBezTo>
                  <a:pt x="2002931" y="502359"/>
                  <a:pt x="2028589" y="497684"/>
                  <a:pt x="2054411" y="498081"/>
                </a:cubicBezTo>
                <a:close/>
                <a:moveTo>
                  <a:pt x="1890718" y="496089"/>
                </a:moveTo>
                <a:cubicBezTo>
                  <a:pt x="1914981" y="496089"/>
                  <a:pt x="1920412" y="502245"/>
                  <a:pt x="1903756" y="509851"/>
                </a:cubicBezTo>
                <a:cubicBezTo>
                  <a:pt x="1880651" y="518408"/>
                  <a:pt x="1856131" y="522465"/>
                  <a:pt x="1831506" y="521801"/>
                </a:cubicBezTo>
                <a:cubicBezTo>
                  <a:pt x="1805975" y="521801"/>
                  <a:pt x="1800177" y="515826"/>
                  <a:pt x="1816837" y="508222"/>
                </a:cubicBezTo>
                <a:cubicBezTo>
                  <a:pt x="1840448" y="499448"/>
                  <a:pt x="1865548" y="495329"/>
                  <a:pt x="1890718" y="496089"/>
                </a:cubicBezTo>
                <a:close/>
                <a:moveTo>
                  <a:pt x="5890521" y="493191"/>
                </a:moveTo>
                <a:cubicBezTo>
                  <a:pt x="5918953" y="492775"/>
                  <a:pt x="5947193" y="497944"/>
                  <a:pt x="5973635" y="508402"/>
                </a:cubicBezTo>
                <a:cubicBezTo>
                  <a:pt x="5990658" y="517457"/>
                  <a:pt x="5977801" y="525061"/>
                  <a:pt x="5945751" y="524880"/>
                </a:cubicBezTo>
                <a:cubicBezTo>
                  <a:pt x="5917183" y="525169"/>
                  <a:pt x="5888851" y="519688"/>
                  <a:pt x="5862453" y="508765"/>
                </a:cubicBezTo>
                <a:cubicBezTo>
                  <a:pt x="5848150" y="500254"/>
                  <a:pt x="5861007" y="493191"/>
                  <a:pt x="5890521" y="493191"/>
                </a:cubicBezTo>
                <a:close/>
                <a:moveTo>
                  <a:pt x="1723039" y="491926"/>
                </a:moveTo>
                <a:cubicBezTo>
                  <a:pt x="1744952" y="491926"/>
                  <a:pt x="1752916" y="497177"/>
                  <a:pt x="1740060" y="503334"/>
                </a:cubicBezTo>
                <a:cubicBezTo>
                  <a:pt x="1718549" y="511045"/>
                  <a:pt x="1695914" y="515085"/>
                  <a:pt x="1673062" y="515285"/>
                </a:cubicBezTo>
                <a:cubicBezTo>
                  <a:pt x="1650789" y="515285"/>
                  <a:pt x="1643184" y="510034"/>
                  <a:pt x="1656765" y="503695"/>
                </a:cubicBezTo>
                <a:cubicBezTo>
                  <a:pt x="1678041" y="496112"/>
                  <a:pt x="1700443" y="492135"/>
                  <a:pt x="1723039" y="491926"/>
                </a:cubicBezTo>
                <a:close/>
                <a:moveTo>
                  <a:pt x="1551921" y="489934"/>
                </a:moveTo>
                <a:cubicBezTo>
                  <a:pt x="1569484" y="490114"/>
                  <a:pt x="1574736" y="495004"/>
                  <a:pt x="1562967" y="500074"/>
                </a:cubicBezTo>
                <a:cubicBezTo>
                  <a:pt x="1543846" y="506352"/>
                  <a:pt x="1523889" y="509770"/>
                  <a:pt x="1503755" y="510215"/>
                </a:cubicBezTo>
                <a:cubicBezTo>
                  <a:pt x="1484379" y="510215"/>
                  <a:pt x="1478947" y="504783"/>
                  <a:pt x="1492890" y="499530"/>
                </a:cubicBezTo>
                <a:cubicBezTo>
                  <a:pt x="1511994" y="493470"/>
                  <a:pt x="1531877" y="490238"/>
                  <a:pt x="1551921" y="489934"/>
                </a:cubicBezTo>
                <a:close/>
                <a:moveTo>
                  <a:pt x="5710712" y="488485"/>
                </a:moveTo>
                <a:cubicBezTo>
                  <a:pt x="5741110" y="487989"/>
                  <a:pt x="5771294" y="493656"/>
                  <a:pt x="5799439" y="505144"/>
                </a:cubicBezTo>
                <a:cubicBezTo>
                  <a:pt x="5815013" y="514379"/>
                  <a:pt x="5799439" y="523252"/>
                  <a:pt x="5766303" y="523252"/>
                </a:cubicBezTo>
                <a:cubicBezTo>
                  <a:pt x="5735770" y="523664"/>
                  <a:pt x="5705505" y="517488"/>
                  <a:pt x="5677574" y="505144"/>
                </a:cubicBezTo>
                <a:cubicBezTo>
                  <a:pt x="5664717" y="496272"/>
                  <a:pt x="5680110" y="488666"/>
                  <a:pt x="5710712" y="488485"/>
                </a:cubicBezTo>
                <a:close/>
                <a:moveTo>
                  <a:pt x="1388045" y="486493"/>
                </a:moveTo>
                <a:cubicBezTo>
                  <a:pt x="1403074" y="486493"/>
                  <a:pt x="1407964" y="490477"/>
                  <a:pt x="1398004" y="494641"/>
                </a:cubicBezTo>
                <a:cubicBezTo>
                  <a:pt x="1381671" y="499929"/>
                  <a:pt x="1364649" y="502796"/>
                  <a:pt x="1347485" y="503152"/>
                </a:cubicBezTo>
                <a:cubicBezTo>
                  <a:pt x="1332272" y="503152"/>
                  <a:pt x="1327383" y="499169"/>
                  <a:pt x="1337708" y="495004"/>
                </a:cubicBezTo>
                <a:cubicBezTo>
                  <a:pt x="1354002" y="489833"/>
                  <a:pt x="1370950" y="486970"/>
                  <a:pt x="1388045" y="486493"/>
                </a:cubicBezTo>
                <a:close/>
                <a:moveTo>
                  <a:pt x="1225426" y="485044"/>
                </a:moveTo>
                <a:cubicBezTo>
                  <a:pt x="1234482" y="485044"/>
                  <a:pt x="1235748" y="488665"/>
                  <a:pt x="1227963" y="491562"/>
                </a:cubicBezTo>
                <a:cubicBezTo>
                  <a:pt x="1214653" y="495408"/>
                  <a:pt x="1200892" y="497480"/>
                  <a:pt x="1187038" y="497720"/>
                </a:cubicBezTo>
                <a:cubicBezTo>
                  <a:pt x="1176172" y="497720"/>
                  <a:pt x="1174905" y="493916"/>
                  <a:pt x="1184321" y="490838"/>
                </a:cubicBezTo>
                <a:cubicBezTo>
                  <a:pt x="1197702" y="487064"/>
                  <a:pt x="1211520" y="485114"/>
                  <a:pt x="1225426" y="485044"/>
                </a:cubicBezTo>
                <a:close/>
                <a:moveTo>
                  <a:pt x="4246881" y="482146"/>
                </a:moveTo>
                <a:lnTo>
                  <a:pt x="4202154" y="493374"/>
                </a:lnTo>
                <a:lnTo>
                  <a:pt x="4243983" y="508585"/>
                </a:lnTo>
                <a:lnTo>
                  <a:pt x="4293780" y="494823"/>
                </a:lnTo>
                <a:close/>
                <a:moveTo>
                  <a:pt x="4414559" y="481966"/>
                </a:moveTo>
                <a:lnTo>
                  <a:pt x="4359319" y="495642"/>
                </a:lnTo>
                <a:lnTo>
                  <a:pt x="4358063" y="495184"/>
                </a:lnTo>
                <a:lnTo>
                  <a:pt x="4358244" y="495908"/>
                </a:lnTo>
                <a:lnTo>
                  <a:pt x="4359319" y="495642"/>
                </a:lnTo>
                <a:lnTo>
                  <a:pt x="4421078" y="518181"/>
                </a:lnTo>
                <a:cubicBezTo>
                  <a:pt x="4431036" y="508041"/>
                  <a:pt x="4452948" y="502971"/>
                  <a:pt x="4489888" y="500074"/>
                </a:cubicBezTo>
                <a:cubicBezTo>
                  <a:pt x="4463797" y="499302"/>
                  <a:pt x="4438148" y="493136"/>
                  <a:pt x="4414559" y="481966"/>
                </a:cubicBezTo>
                <a:close/>
                <a:moveTo>
                  <a:pt x="5525470" y="481603"/>
                </a:moveTo>
                <a:cubicBezTo>
                  <a:pt x="5556355" y="480532"/>
                  <a:pt x="5587056" y="486735"/>
                  <a:pt x="5615104" y="499710"/>
                </a:cubicBezTo>
                <a:cubicBezTo>
                  <a:pt x="5631220" y="510394"/>
                  <a:pt x="5615104" y="517818"/>
                  <a:pt x="5578889" y="517818"/>
                </a:cubicBezTo>
                <a:cubicBezTo>
                  <a:pt x="5547665" y="519506"/>
                  <a:pt x="5516522" y="513276"/>
                  <a:pt x="5488350" y="499710"/>
                </a:cubicBezTo>
                <a:cubicBezTo>
                  <a:pt x="5475130" y="489570"/>
                  <a:pt x="5490884" y="481603"/>
                  <a:pt x="5525470" y="481603"/>
                </a:cubicBezTo>
                <a:close/>
                <a:moveTo>
                  <a:pt x="6901478" y="479791"/>
                </a:moveTo>
                <a:cubicBezTo>
                  <a:pt x="6915276" y="480124"/>
                  <a:pt x="6928966" y="482253"/>
                  <a:pt x="6942220" y="486129"/>
                </a:cubicBezTo>
                <a:cubicBezTo>
                  <a:pt x="6951636" y="489207"/>
                  <a:pt x="6949826" y="492648"/>
                  <a:pt x="6938418" y="492829"/>
                </a:cubicBezTo>
                <a:cubicBezTo>
                  <a:pt x="6924456" y="492595"/>
                  <a:pt x="6910586" y="490585"/>
                  <a:pt x="6897132" y="486854"/>
                </a:cubicBezTo>
                <a:cubicBezTo>
                  <a:pt x="6886087" y="483232"/>
                  <a:pt x="6888260" y="479611"/>
                  <a:pt x="6901478" y="479791"/>
                </a:cubicBezTo>
                <a:close/>
                <a:moveTo>
                  <a:pt x="4073951" y="478888"/>
                </a:moveTo>
                <a:lnTo>
                  <a:pt x="4025422" y="489209"/>
                </a:lnTo>
                <a:cubicBezTo>
                  <a:pt x="4033572" y="491745"/>
                  <a:pt x="4043530" y="493918"/>
                  <a:pt x="4049507" y="496815"/>
                </a:cubicBezTo>
                <a:cubicBezTo>
                  <a:pt x="4055060" y="499452"/>
                  <a:pt x="4060391" y="502541"/>
                  <a:pt x="4065442" y="506049"/>
                </a:cubicBezTo>
                <a:lnTo>
                  <a:pt x="4114512" y="491382"/>
                </a:lnTo>
                <a:close/>
                <a:moveTo>
                  <a:pt x="5350368" y="478345"/>
                </a:moveTo>
                <a:cubicBezTo>
                  <a:pt x="5382014" y="476742"/>
                  <a:pt x="5413577" y="482829"/>
                  <a:pt x="5442356" y="496091"/>
                </a:cubicBezTo>
                <a:cubicBezTo>
                  <a:pt x="5457386" y="506956"/>
                  <a:pt x="5439820" y="515828"/>
                  <a:pt x="5401794" y="516009"/>
                </a:cubicBezTo>
                <a:cubicBezTo>
                  <a:pt x="5363767" y="516189"/>
                  <a:pt x="5320128" y="507317"/>
                  <a:pt x="5306727" y="496452"/>
                </a:cubicBezTo>
                <a:cubicBezTo>
                  <a:pt x="5293329" y="485588"/>
                  <a:pt x="5313066" y="478345"/>
                  <a:pt x="5350368" y="478345"/>
                </a:cubicBezTo>
                <a:close/>
                <a:moveTo>
                  <a:pt x="6718047" y="474723"/>
                </a:moveTo>
                <a:cubicBezTo>
                  <a:pt x="6735738" y="474936"/>
                  <a:pt x="6753321" y="477742"/>
                  <a:pt x="6770197" y="483053"/>
                </a:cubicBezTo>
                <a:cubicBezTo>
                  <a:pt x="6780338" y="487036"/>
                  <a:pt x="6776716" y="491019"/>
                  <a:pt x="6762410" y="491202"/>
                </a:cubicBezTo>
                <a:cubicBezTo>
                  <a:pt x="6744593" y="490949"/>
                  <a:pt x="6726883" y="488082"/>
                  <a:pt x="6709899" y="482690"/>
                </a:cubicBezTo>
                <a:cubicBezTo>
                  <a:pt x="6699939" y="478706"/>
                  <a:pt x="6703924" y="474723"/>
                  <a:pt x="6718047" y="474723"/>
                </a:cubicBezTo>
                <a:close/>
                <a:moveTo>
                  <a:pt x="3904825" y="474179"/>
                </a:moveTo>
                <a:lnTo>
                  <a:pt x="3851951" y="484863"/>
                </a:lnTo>
                <a:lnTo>
                  <a:pt x="3889976" y="499169"/>
                </a:lnTo>
                <a:lnTo>
                  <a:pt x="3941041" y="486131"/>
                </a:lnTo>
                <a:close/>
                <a:moveTo>
                  <a:pt x="5176353" y="471102"/>
                </a:moveTo>
                <a:cubicBezTo>
                  <a:pt x="5215466" y="471102"/>
                  <a:pt x="5257657" y="480518"/>
                  <a:pt x="5269970" y="491382"/>
                </a:cubicBezTo>
                <a:cubicBezTo>
                  <a:pt x="5282283" y="502247"/>
                  <a:pt x="5259469" y="512024"/>
                  <a:pt x="5220356" y="512207"/>
                </a:cubicBezTo>
                <a:cubicBezTo>
                  <a:pt x="5181060" y="512207"/>
                  <a:pt x="5136697" y="502610"/>
                  <a:pt x="5124746" y="491745"/>
                </a:cubicBezTo>
                <a:cubicBezTo>
                  <a:pt x="5112794" y="480881"/>
                  <a:pt x="5137240" y="471102"/>
                  <a:pt x="5176353" y="471102"/>
                </a:cubicBezTo>
                <a:close/>
                <a:moveTo>
                  <a:pt x="3303103" y="471102"/>
                </a:moveTo>
                <a:cubicBezTo>
                  <a:pt x="3346200" y="471102"/>
                  <a:pt x="3375534" y="480518"/>
                  <a:pt x="3368471" y="492650"/>
                </a:cubicBezTo>
                <a:cubicBezTo>
                  <a:pt x="3361411" y="504783"/>
                  <a:pt x="3318676" y="515647"/>
                  <a:pt x="3273769" y="515828"/>
                </a:cubicBezTo>
                <a:cubicBezTo>
                  <a:pt x="3228862" y="516008"/>
                  <a:pt x="3199707" y="505868"/>
                  <a:pt x="3208943" y="493374"/>
                </a:cubicBezTo>
                <a:cubicBezTo>
                  <a:pt x="3218178" y="480881"/>
                  <a:pt x="3260007" y="471102"/>
                  <a:pt x="3303103" y="471102"/>
                </a:cubicBezTo>
                <a:close/>
                <a:moveTo>
                  <a:pt x="3133617" y="468566"/>
                </a:moveTo>
                <a:cubicBezTo>
                  <a:pt x="3175988" y="468566"/>
                  <a:pt x="3198805" y="477801"/>
                  <a:pt x="3188845" y="489209"/>
                </a:cubicBezTo>
                <a:cubicBezTo>
                  <a:pt x="3178524" y="501523"/>
                  <a:pt x="3139048" y="510575"/>
                  <a:pt x="3094685" y="510395"/>
                </a:cubicBezTo>
                <a:cubicBezTo>
                  <a:pt x="3050321" y="510214"/>
                  <a:pt x="3027504" y="501159"/>
                  <a:pt x="3040361" y="488846"/>
                </a:cubicBezTo>
                <a:cubicBezTo>
                  <a:pt x="3053218" y="476533"/>
                  <a:pt x="3091244" y="468566"/>
                  <a:pt x="3133617" y="468566"/>
                </a:cubicBezTo>
                <a:close/>
                <a:moveTo>
                  <a:pt x="6536065" y="468023"/>
                </a:moveTo>
                <a:cubicBezTo>
                  <a:pt x="6555566" y="468512"/>
                  <a:pt x="6574905" y="471805"/>
                  <a:pt x="6593466" y="477801"/>
                </a:cubicBezTo>
                <a:cubicBezTo>
                  <a:pt x="6605598" y="482871"/>
                  <a:pt x="6600889" y="487397"/>
                  <a:pt x="6583325" y="487761"/>
                </a:cubicBezTo>
                <a:cubicBezTo>
                  <a:pt x="6562647" y="487578"/>
                  <a:pt x="6542131" y="484219"/>
                  <a:pt x="6522483" y="477801"/>
                </a:cubicBezTo>
                <a:cubicBezTo>
                  <a:pt x="6510170" y="472550"/>
                  <a:pt x="6516869" y="467841"/>
                  <a:pt x="6536065" y="468023"/>
                </a:cubicBezTo>
                <a:close/>
                <a:moveTo>
                  <a:pt x="5002336" y="467480"/>
                </a:moveTo>
                <a:cubicBezTo>
                  <a:pt x="5044709" y="467480"/>
                  <a:pt x="5084908" y="475810"/>
                  <a:pt x="5097402" y="487580"/>
                </a:cubicBezTo>
                <a:cubicBezTo>
                  <a:pt x="5109897" y="499349"/>
                  <a:pt x="5087624" y="509128"/>
                  <a:pt x="5043985" y="509309"/>
                </a:cubicBezTo>
                <a:cubicBezTo>
                  <a:pt x="5000344" y="509489"/>
                  <a:pt x="4959241" y="500437"/>
                  <a:pt x="4948193" y="488304"/>
                </a:cubicBezTo>
                <a:cubicBezTo>
                  <a:pt x="4937148" y="476171"/>
                  <a:pt x="4960326" y="467480"/>
                  <a:pt x="5002336" y="467480"/>
                </a:cubicBezTo>
                <a:close/>
                <a:moveTo>
                  <a:pt x="2968111" y="466574"/>
                </a:moveTo>
                <a:cubicBezTo>
                  <a:pt x="3005231" y="466755"/>
                  <a:pt x="3029134" y="475627"/>
                  <a:pt x="3018993" y="486131"/>
                </a:cubicBezTo>
                <a:cubicBezTo>
                  <a:pt x="3008490" y="496996"/>
                  <a:pt x="2964670" y="506592"/>
                  <a:pt x="2926282" y="506773"/>
                </a:cubicBezTo>
                <a:cubicBezTo>
                  <a:pt x="2887893" y="506953"/>
                  <a:pt x="2862019" y="496813"/>
                  <a:pt x="2875217" y="485768"/>
                </a:cubicBezTo>
                <a:cubicBezTo>
                  <a:pt x="2888437" y="474723"/>
                  <a:pt x="2930989" y="466392"/>
                  <a:pt x="2968111" y="466574"/>
                </a:cubicBezTo>
                <a:close/>
                <a:moveTo>
                  <a:pt x="6357340" y="463315"/>
                </a:moveTo>
                <a:cubicBezTo>
                  <a:pt x="6379655" y="463634"/>
                  <a:pt x="6401778" y="467484"/>
                  <a:pt x="6422889" y="474721"/>
                </a:cubicBezTo>
                <a:cubicBezTo>
                  <a:pt x="6435746" y="480698"/>
                  <a:pt x="6428142" y="485948"/>
                  <a:pt x="6406774" y="485768"/>
                </a:cubicBezTo>
                <a:cubicBezTo>
                  <a:pt x="6383742" y="485669"/>
                  <a:pt x="6360899" y="481625"/>
                  <a:pt x="6339232" y="473816"/>
                </a:cubicBezTo>
                <a:cubicBezTo>
                  <a:pt x="6328187" y="468022"/>
                  <a:pt x="6337240" y="462952"/>
                  <a:pt x="6357340" y="463315"/>
                </a:cubicBezTo>
                <a:close/>
                <a:moveTo>
                  <a:pt x="4835745" y="463132"/>
                </a:moveTo>
                <a:cubicBezTo>
                  <a:pt x="4880291" y="463495"/>
                  <a:pt x="4919764" y="473272"/>
                  <a:pt x="4929181" y="485405"/>
                </a:cubicBezTo>
                <a:cubicBezTo>
                  <a:pt x="4938597" y="497538"/>
                  <a:pt x="4910529" y="507315"/>
                  <a:pt x="4865441" y="507315"/>
                </a:cubicBezTo>
                <a:cubicBezTo>
                  <a:pt x="4820715" y="507315"/>
                  <a:pt x="4778705" y="496994"/>
                  <a:pt x="4770376" y="484500"/>
                </a:cubicBezTo>
                <a:cubicBezTo>
                  <a:pt x="4762046" y="472006"/>
                  <a:pt x="4791201" y="462771"/>
                  <a:pt x="4835745" y="463132"/>
                </a:cubicBezTo>
                <a:close/>
                <a:moveTo>
                  <a:pt x="2805886" y="462771"/>
                </a:moveTo>
                <a:cubicBezTo>
                  <a:pt x="2842102" y="462771"/>
                  <a:pt x="2861477" y="470919"/>
                  <a:pt x="2849525" y="480878"/>
                </a:cubicBezTo>
                <a:cubicBezTo>
                  <a:pt x="2837575" y="490838"/>
                  <a:pt x="2796471" y="500072"/>
                  <a:pt x="2756994" y="498986"/>
                </a:cubicBezTo>
                <a:cubicBezTo>
                  <a:pt x="2717522" y="497899"/>
                  <a:pt x="2702668" y="490114"/>
                  <a:pt x="2716250" y="479610"/>
                </a:cubicBezTo>
                <a:cubicBezTo>
                  <a:pt x="2729834" y="469109"/>
                  <a:pt x="2768946" y="462771"/>
                  <a:pt x="2805886" y="462771"/>
                </a:cubicBezTo>
                <a:close/>
                <a:moveTo>
                  <a:pt x="3735698" y="462048"/>
                </a:moveTo>
                <a:cubicBezTo>
                  <a:pt x="3711988" y="472196"/>
                  <a:pt x="3686521" y="477610"/>
                  <a:pt x="3660733" y="477983"/>
                </a:cubicBezTo>
                <a:cubicBezTo>
                  <a:pt x="3694051" y="482146"/>
                  <a:pt x="3709081" y="489209"/>
                  <a:pt x="3717773" y="499169"/>
                </a:cubicBezTo>
                <a:lnTo>
                  <a:pt x="3717590" y="498444"/>
                </a:lnTo>
                <a:cubicBezTo>
                  <a:pt x="3738101" y="488671"/>
                  <a:pt x="3760286" y="482895"/>
                  <a:pt x="3782961" y="481422"/>
                </a:cubicBezTo>
                <a:cubicBezTo>
                  <a:pt x="3753988" y="476896"/>
                  <a:pt x="3742760" y="470196"/>
                  <a:pt x="3735698" y="462048"/>
                </a:cubicBezTo>
                <a:close/>
                <a:moveTo>
                  <a:pt x="2639474" y="460781"/>
                </a:moveTo>
                <a:cubicBezTo>
                  <a:pt x="2675509" y="460600"/>
                  <a:pt x="2692892" y="467661"/>
                  <a:pt x="2680217" y="477620"/>
                </a:cubicBezTo>
                <a:cubicBezTo>
                  <a:pt x="2667361" y="487760"/>
                  <a:pt x="2630422" y="495728"/>
                  <a:pt x="2593660" y="495728"/>
                </a:cubicBezTo>
                <a:cubicBezTo>
                  <a:pt x="2556904" y="495728"/>
                  <a:pt x="2540787" y="488123"/>
                  <a:pt x="2555636" y="477620"/>
                </a:cubicBezTo>
                <a:cubicBezTo>
                  <a:pt x="2581855" y="465442"/>
                  <a:pt x="2610595" y="459669"/>
                  <a:pt x="2639474" y="460781"/>
                </a:cubicBezTo>
                <a:close/>
                <a:moveTo>
                  <a:pt x="3571643" y="457520"/>
                </a:moveTo>
                <a:cubicBezTo>
                  <a:pt x="3540339" y="470485"/>
                  <a:pt x="3506641" y="476656"/>
                  <a:pt x="3472773" y="475628"/>
                </a:cubicBezTo>
                <a:cubicBezTo>
                  <a:pt x="3519492" y="477983"/>
                  <a:pt x="3539410" y="485044"/>
                  <a:pt x="3541946" y="496633"/>
                </a:cubicBezTo>
                <a:cubicBezTo>
                  <a:pt x="3555164" y="492287"/>
                  <a:pt x="3564580" y="488123"/>
                  <a:pt x="3576893" y="485044"/>
                </a:cubicBezTo>
                <a:cubicBezTo>
                  <a:pt x="3589207" y="481966"/>
                  <a:pt x="3604237" y="480156"/>
                  <a:pt x="3619628" y="477439"/>
                </a:cubicBezTo>
                <a:cubicBezTo>
                  <a:pt x="3589931" y="473274"/>
                  <a:pt x="3575808" y="467299"/>
                  <a:pt x="3571643" y="457520"/>
                </a:cubicBezTo>
                <a:close/>
                <a:moveTo>
                  <a:pt x="6175901" y="457157"/>
                </a:moveTo>
                <a:cubicBezTo>
                  <a:pt x="6200575" y="457044"/>
                  <a:pt x="6225082" y="461211"/>
                  <a:pt x="6248332" y="469470"/>
                </a:cubicBezTo>
                <a:cubicBezTo>
                  <a:pt x="6262275" y="475808"/>
                  <a:pt x="6255032" y="481602"/>
                  <a:pt x="6232217" y="482146"/>
                </a:cubicBezTo>
                <a:cubicBezTo>
                  <a:pt x="6207556" y="482266"/>
                  <a:pt x="6183059" y="478161"/>
                  <a:pt x="6159786" y="470013"/>
                </a:cubicBezTo>
                <a:cubicBezTo>
                  <a:pt x="6143669" y="463314"/>
                  <a:pt x="6151999" y="457520"/>
                  <a:pt x="6175901" y="457157"/>
                </a:cubicBezTo>
                <a:close/>
                <a:moveTo>
                  <a:pt x="2481394" y="456796"/>
                </a:moveTo>
                <a:cubicBezTo>
                  <a:pt x="2512359" y="456796"/>
                  <a:pt x="2528476" y="464402"/>
                  <a:pt x="2515619" y="472911"/>
                </a:cubicBezTo>
                <a:cubicBezTo>
                  <a:pt x="2488786" y="484502"/>
                  <a:pt x="2459738" y="490124"/>
                  <a:pt x="2430513" y="489390"/>
                </a:cubicBezTo>
                <a:cubicBezTo>
                  <a:pt x="2398642" y="489390"/>
                  <a:pt x="2383069" y="481422"/>
                  <a:pt x="2397195" y="472731"/>
                </a:cubicBezTo>
                <a:cubicBezTo>
                  <a:pt x="2423810" y="461520"/>
                  <a:pt x="2452511" y="456088"/>
                  <a:pt x="2481394" y="456796"/>
                </a:cubicBezTo>
                <a:close/>
                <a:moveTo>
                  <a:pt x="2318607" y="454804"/>
                </a:moveTo>
                <a:cubicBezTo>
                  <a:pt x="2347578" y="454804"/>
                  <a:pt x="2360978" y="461142"/>
                  <a:pt x="2348483" y="469110"/>
                </a:cubicBezTo>
                <a:cubicBezTo>
                  <a:pt x="2323207" y="480121"/>
                  <a:pt x="2295827" y="485438"/>
                  <a:pt x="2268267" y="484683"/>
                </a:cubicBezTo>
                <a:cubicBezTo>
                  <a:pt x="2238388" y="484683"/>
                  <a:pt x="2225533" y="477982"/>
                  <a:pt x="2239110" y="469834"/>
                </a:cubicBezTo>
                <a:cubicBezTo>
                  <a:pt x="2264246" y="459269"/>
                  <a:pt x="2291335" y="454150"/>
                  <a:pt x="2318607" y="454804"/>
                </a:cubicBezTo>
                <a:close/>
                <a:moveTo>
                  <a:pt x="5996634" y="452992"/>
                </a:moveTo>
                <a:cubicBezTo>
                  <a:pt x="6022034" y="452492"/>
                  <a:pt x="6047295" y="456857"/>
                  <a:pt x="6071057" y="465849"/>
                </a:cubicBezTo>
                <a:cubicBezTo>
                  <a:pt x="6087716" y="473997"/>
                  <a:pt x="6078119" y="479974"/>
                  <a:pt x="6048060" y="479791"/>
                </a:cubicBezTo>
                <a:cubicBezTo>
                  <a:pt x="6022642" y="480407"/>
                  <a:pt x="5997371" y="475784"/>
                  <a:pt x="5973819" y="466212"/>
                </a:cubicBezTo>
                <a:cubicBezTo>
                  <a:pt x="5959333" y="458606"/>
                  <a:pt x="5969110" y="452992"/>
                  <a:pt x="5996634" y="452992"/>
                </a:cubicBezTo>
                <a:close/>
                <a:moveTo>
                  <a:pt x="2154188" y="451364"/>
                </a:moveTo>
                <a:cubicBezTo>
                  <a:pt x="2181893" y="451545"/>
                  <a:pt x="2192033" y="456978"/>
                  <a:pt x="2178452" y="464583"/>
                </a:cubicBezTo>
                <a:cubicBezTo>
                  <a:pt x="2155474" y="473940"/>
                  <a:pt x="2130828" y="478557"/>
                  <a:pt x="2106020" y="478164"/>
                </a:cubicBezTo>
                <a:cubicBezTo>
                  <a:pt x="2075957" y="478164"/>
                  <a:pt x="2065821" y="472369"/>
                  <a:pt x="2081754" y="464221"/>
                </a:cubicBezTo>
                <a:cubicBezTo>
                  <a:pt x="2104860" y="455336"/>
                  <a:pt x="2129454" y="450971"/>
                  <a:pt x="2154188" y="451364"/>
                </a:cubicBezTo>
                <a:close/>
                <a:moveTo>
                  <a:pt x="1994654" y="449190"/>
                </a:moveTo>
                <a:cubicBezTo>
                  <a:pt x="2018196" y="449190"/>
                  <a:pt x="2027432" y="455165"/>
                  <a:pt x="2014031" y="461503"/>
                </a:cubicBezTo>
                <a:cubicBezTo>
                  <a:pt x="1991236" y="469820"/>
                  <a:pt x="1967132" y="473991"/>
                  <a:pt x="1942870" y="473816"/>
                </a:cubicBezTo>
                <a:cubicBezTo>
                  <a:pt x="1918783" y="473635"/>
                  <a:pt x="1910091" y="467660"/>
                  <a:pt x="1924217" y="461142"/>
                </a:cubicBezTo>
                <a:cubicBezTo>
                  <a:pt x="1946831" y="453125"/>
                  <a:pt x="1970661" y="449083"/>
                  <a:pt x="1994654" y="449190"/>
                </a:cubicBezTo>
                <a:close/>
                <a:moveTo>
                  <a:pt x="5822075" y="447017"/>
                </a:moveTo>
                <a:cubicBezTo>
                  <a:pt x="5848825" y="446534"/>
                  <a:pt x="5875408" y="451332"/>
                  <a:pt x="5900301" y="461142"/>
                </a:cubicBezTo>
                <a:cubicBezTo>
                  <a:pt x="5916055" y="469470"/>
                  <a:pt x="5903922" y="476352"/>
                  <a:pt x="5872777" y="476172"/>
                </a:cubicBezTo>
                <a:cubicBezTo>
                  <a:pt x="5845755" y="476700"/>
                  <a:pt x="5818902" y="471773"/>
                  <a:pt x="5793827" y="461686"/>
                </a:cubicBezTo>
                <a:cubicBezTo>
                  <a:pt x="5779341" y="453355"/>
                  <a:pt x="5792017" y="446836"/>
                  <a:pt x="5822075" y="447017"/>
                </a:cubicBezTo>
                <a:close/>
                <a:moveTo>
                  <a:pt x="1835670" y="445751"/>
                </a:moveTo>
                <a:cubicBezTo>
                  <a:pt x="1856131" y="445751"/>
                  <a:pt x="1865548" y="450097"/>
                  <a:pt x="1855226" y="455710"/>
                </a:cubicBezTo>
                <a:cubicBezTo>
                  <a:pt x="1834547" y="463431"/>
                  <a:pt x="1812654" y="467476"/>
                  <a:pt x="1790579" y="467661"/>
                </a:cubicBezTo>
                <a:cubicBezTo>
                  <a:pt x="1768310" y="467661"/>
                  <a:pt x="1759798" y="462410"/>
                  <a:pt x="1772474" y="456435"/>
                </a:cubicBezTo>
                <a:cubicBezTo>
                  <a:pt x="1792844" y="449541"/>
                  <a:pt x="1814174" y="445933"/>
                  <a:pt x="1835670" y="445751"/>
                </a:cubicBezTo>
                <a:close/>
                <a:moveTo>
                  <a:pt x="1678132" y="443939"/>
                </a:moveTo>
                <a:cubicBezTo>
                  <a:pt x="1696239" y="443939"/>
                  <a:pt x="1701673" y="448828"/>
                  <a:pt x="1689177" y="453718"/>
                </a:cubicBezTo>
                <a:cubicBezTo>
                  <a:pt x="1670292" y="459836"/>
                  <a:pt x="1650534" y="462892"/>
                  <a:pt x="1630690" y="462771"/>
                </a:cubicBezTo>
                <a:cubicBezTo>
                  <a:pt x="1613668" y="462771"/>
                  <a:pt x="1609143" y="458062"/>
                  <a:pt x="1620548" y="453355"/>
                </a:cubicBezTo>
                <a:cubicBezTo>
                  <a:pt x="1639146" y="447277"/>
                  <a:pt x="1658576" y="444102"/>
                  <a:pt x="1678132" y="443939"/>
                </a:cubicBezTo>
                <a:close/>
                <a:moveTo>
                  <a:pt x="5652767" y="442490"/>
                </a:moveTo>
                <a:cubicBezTo>
                  <a:pt x="5680908" y="442165"/>
                  <a:pt x="5708822" y="447589"/>
                  <a:pt x="5734794" y="458425"/>
                </a:cubicBezTo>
                <a:cubicBezTo>
                  <a:pt x="5748195" y="467116"/>
                  <a:pt x="5731897" y="474542"/>
                  <a:pt x="5700210" y="474359"/>
                </a:cubicBezTo>
                <a:cubicBezTo>
                  <a:pt x="5671454" y="474846"/>
                  <a:pt x="5642927" y="469165"/>
                  <a:pt x="5616551" y="457700"/>
                </a:cubicBezTo>
                <a:cubicBezTo>
                  <a:pt x="5604419" y="449372"/>
                  <a:pt x="5621078" y="442309"/>
                  <a:pt x="5652767" y="442490"/>
                </a:cubicBezTo>
                <a:close/>
                <a:moveTo>
                  <a:pt x="1522587" y="440861"/>
                </a:moveTo>
                <a:cubicBezTo>
                  <a:pt x="1538157" y="440861"/>
                  <a:pt x="1541780" y="444844"/>
                  <a:pt x="1530374" y="449009"/>
                </a:cubicBezTo>
                <a:cubicBezTo>
                  <a:pt x="1514132" y="454013"/>
                  <a:pt x="1497216" y="456515"/>
                  <a:pt x="1480211" y="456433"/>
                </a:cubicBezTo>
                <a:cubicBezTo>
                  <a:pt x="1466091" y="456433"/>
                  <a:pt x="1463193" y="452631"/>
                  <a:pt x="1473333" y="448465"/>
                </a:cubicBezTo>
                <a:cubicBezTo>
                  <a:pt x="1489284" y="443488"/>
                  <a:pt x="1505873" y="440925"/>
                  <a:pt x="1522587" y="440861"/>
                </a:cubicBezTo>
                <a:close/>
                <a:moveTo>
                  <a:pt x="1362508" y="439232"/>
                </a:moveTo>
                <a:cubicBezTo>
                  <a:pt x="1375547" y="439232"/>
                  <a:pt x="1378624" y="442310"/>
                  <a:pt x="1369027" y="445751"/>
                </a:cubicBezTo>
                <a:cubicBezTo>
                  <a:pt x="1356478" y="449387"/>
                  <a:pt x="1343512" y="451395"/>
                  <a:pt x="1330458" y="451726"/>
                </a:cubicBezTo>
                <a:cubicBezTo>
                  <a:pt x="1317237" y="451726"/>
                  <a:pt x="1314159" y="448648"/>
                  <a:pt x="1324120" y="445207"/>
                </a:cubicBezTo>
                <a:cubicBezTo>
                  <a:pt x="1336613" y="441572"/>
                  <a:pt x="1349507" y="439562"/>
                  <a:pt x="1362508" y="439232"/>
                </a:cubicBezTo>
                <a:close/>
                <a:moveTo>
                  <a:pt x="4253580" y="437059"/>
                </a:moveTo>
                <a:lnTo>
                  <a:pt x="4212657" y="447018"/>
                </a:lnTo>
                <a:lnTo>
                  <a:pt x="4248873" y="458064"/>
                </a:lnTo>
                <a:lnTo>
                  <a:pt x="4292693" y="448104"/>
                </a:lnTo>
                <a:close/>
                <a:moveTo>
                  <a:pt x="4082462" y="436515"/>
                </a:moveTo>
                <a:lnTo>
                  <a:pt x="4053309" y="443034"/>
                </a:lnTo>
                <a:lnTo>
                  <a:pt x="4082281" y="452993"/>
                </a:lnTo>
                <a:lnTo>
                  <a:pt x="4116143" y="445207"/>
                </a:lnTo>
                <a:close/>
                <a:moveTo>
                  <a:pt x="5480924" y="435973"/>
                </a:moveTo>
                <a:cubicBezTo>
                  <a:pt x="5510024" y="435336"/>
                  <a:pt x="5538901" y="441150"/>
                  <a:pt x="5565488" y="452993"/>
                </a:cubicBezTo>
                <a:cubicBezTo>
                  <a:pt x="5578525" y="462229"/>
                  <a:pt x="5560959" y="470015"/>
                  <a:pt x="5527280" y="469833"/>
                </a:cubicBezTo>
                <a:cubicBezTo>
                  <a:pt x="5493599" y="469652"/>
                  <a:pt x="5451047" y="461324"/>
                  <a:pt x="5440000" y="451725"/>
                </a:cubicBezTo>
                <a:cubicBezTo>
                  <a:pt x="5428955" y="442129"/>
                  <a:pt x="5448150" y="435610"/>
                  <a:pt x="5480924" y="435973"/>
                </a:cubicBezTo>
                <a:close/>
                <a:moveTo>
                  <a:pt x="6794280" y="434706"/>
                </a:moveTo>
                <a:cubicBezTo>
                  <a:pt x="6808095" y="434922"/>
                  <a:pt x="6821804" y="437055"/>
                  <a:pt x="6835022" y="441044"/>
                </a:cubicBezTo>
                <a:cubicBezTo>
                  <a:pt x="6842809" y="444122"/>
                  <a:pt x="6839187" y="446839"/>
                  <a:pt x="6827599" y="446839"/>
                </a:cubicBezTo>
                <a:cubicBezTo>
                  <a:pt x="6814525" y="446481"/>
                  <a:pt x="6801559" y="444409"/>
                  <a:pt x="6789029" y="440681"/>
                </a:cubicBezTo>
                <a:cubicBezTo>
                  <a:pt x="6780699" y="437784"/>
                  <a:pt x="6783235" y="434886"/>
                  <a:pt x="6794280" y="434706"/>
                </a:cubicBezTo>
                <a:close/>
                <a:moveTo>
                  <a:pt x="5311075" y="431808"/>
                </a:moveTo>
                <a:cubicBezTo>
                  <a:pt x="5341324" y="430633"/>
                  <a:pt x="5371407" y="436848"/>
                  <a:pt x="5398716" y="449916"/>
                </a:cubicBezTo>
                <a:cubicBezTo>
                  <a:pt x="5412658" y="459874"/>
                  <a:pt x="5395455" y="468024"/>
                  <a:pt x="5358696" y="468024"/>
                </a:cubicBezTo>
                <a:cubicBezTo>
                  <a:pt x="5321939" y="468024"/>
                  <a:pt x="5280834" y="460417"/>
                  <a:pt x="5268158" y="449916"/>
                </a:cubicBezTo>
                <a:cubicBezTo>
                  <a:pt x="5255483" y="439413"/>
                  <a:pt x="5275040" y="431808"/>
                  <a:pt x="5311075" y="431808"/>
                </a:cubicBezTo>
                <a:close/>
                <a:moveTo>
                  <a:pt x="3919131" y="431627"/>
                </a:moveTo>
                <a:lnTo>
                  <a:pt x="3881647" y="438870"/>
                </a:lnTo>
                <a:lnTo>
                  <a:pt x="3912612" y="448828"/>
                </a:lnTo>
                <a:lnTo>
                  <a:pt x="3946472" y="440319"/>
                </a:lnTo>
                <a:close/>
                <a:moveTo>
                  <a:pt x="6616282" y="428548"/>
                </a:moveTo>
                <a:cubicBezTo>
                  <a:pt x="6632922" y="428829"/>
                  <a:pt x="6649436" y="431451"/>
                  <a:pt x="6665352" y="436335"/>
                </a:cubicBezTo>
                <a:cubicBezTo>
                  <a:pt x="6674768" y="439956"/>
                  <a:pt x="6670785" y="443578"/>
                  <a:pt x="6657024" y="443759"/>
                </a:cubicBezTo>
                <a:cubicBezTo>
                  <a:pt x="6640328" y="443508"/>
                  <a:pt x="6623742" y="440884"/>
                  <a:pt x="6607771" y="435972"/>
                </a:cubicBezTo>
                <a:cubicBezTo>
                  <a:pt x="6598535" y="432169"/>
                  <a:pt x="6602881" y="428728"/>
                  <a:pt x="6616282" y="428548"/>
                </a:cubicBezTo>
                <a:close/>
                <a:moveTo>
                  <a:pt x="5148103" y="426736"/>
                </a:moveTo>
                <a:cubicBezTo>
                  <a:pt x="5186311" y="426736"/>
                  <a:pt x="5225061" y="435971"/>
                  <a:pt x="5235203" y="444844"/>
                </a:cubicBezTo>
                <a:cubicBezTo>
                  <a:pt x="5245341" y="453716"/>
                  <a:pt x="5221078" y="463856"/>
                  <a:pt x="5181965" y="462952"/>
                </a:cubicBezTo>
                <a:cubicBezTo>
                  <a:pt x="5142852" y="462047"/>
                  <a:pt x="5102652" y="454623"/>
                  <a:pt x="5093780" y="444844"/>
                </a:cubicBezTo>
                <a:cubicBezTo>
                  <a:pt x="5084727" y="434703"/>
                  <a:pt x="5109895" y="426736"/>
                  <a:pt x="5148103" y="426736"/>
                </a:cubicBezTo>
                <a:close/>
                <a:moveTo>
                  <a:pt x="3348916" y="426736"/>
                </a:moveTo>
                <a:cubicBezTo>
                  <a:pt x="3392194" y="426918"/>
                  <a:pt x="3417182" y="434885"/>
                  <a:pt x="3409939" y="447016"/>
                </a:cubicBezTo>
                <a:cubicBezTo>
                  <a:pt x="3402334" y="459149"/>
                  <a:pt x="3361953" y="468203"/>
                  <a:pt x="3316685" y="468021"/>
                </a:cubicBezTo>
                <a:cubicBezTo>
                  <a:pt x="3271414" y="467840"/>
                  <a:pt x="3247331" y="458605"/>
                  <a:pt x="3256384" y="447016"/>
                </a:cubicBezTo>
                <a:cubicBezTo>
                  <a:pt x="3265439" y="435427"/>
                  <a:pt x="3305638" y="426555"/>
                  <a:pt x="3348916" y="426736"/>
                </a:cubicBezTo>
                <a:close/>
                <a:moveTo>
                  <a:pt x="3190655" y="425468"/>
                </a:moveTo>
                <a:cubicBezTo>
                  <a:pt x="3228501" y="426555"/>
                  <a:pt x="3254033" y="434523"/>
                  <a:pt x="3246065" y="444663"/>
                </a:cubicBezTo>
                <a:cubicBezTo>
                  <a:pt x="3238098" y="454803"/>
                  <a:pt x="3193915" y="464219"/>
                  <a:pt x="3153897" y="464039"/>
                </a:cubicBezTo>
                <a:cubicBezTo>
                  <a:pt x="3113517" y="464039"/>
                  <a:pt x="3086173" y="454079"/>
                  <a:pt x="3098487" y="443576"/>
                </a:cubicBezTo>
                <a:cubicBezTo>
                  <a:pt x="3110800" y="433074"/>
                  <a:pt x="3152810" y="424382"/>
                  <a:pt x="3190655" y="425468"/>
                </a:cubicBezTo>
                <a:close/>
                <a:moveTo>
                  <a:pt x="3759783" y="425289"/>
                </a:moveTo>
                <a:lnTo>
                  <a:pt x="3704011" y="434886"/>
                </a:lnTo>
                <a:cubicBezTo>
                  <a:pt x="3726101" y="438507"/>
                  <a:pt x="3740226" y="444121"/>
                  <a:pt x="3743848" y="450820"/>
                </a:cubicBezTo>
                <a:lnTo>
                  <a:pt x="3794006" y="437422"/>
                </a:lnTo>
                <a:close/>
                <a:moveTo>
                  <a:pt x="6440997" y="424202"/>
                </a:moveTo>
                <a:cubicBezTo>
                  <a:pt x="6459324" y="424508"/>
                  <a:pt x="6477503" y="427498"/>
                  <a:pt x="6494959" y="433074"/>
                </a:cubicBezTo>
                <a:cubicBezTo>
                  <a:pt x="6506909" y="437964"/>
                  <a:pt x="6500390" y="442309"/>
                  <a:pt x="6481741" y="442129"/>
                </a:cubicBezTo>
                <a:cubicBezTo>
                  <a:pt x="6463289" y="441724"/>
                  <a:pt x="6444999" y="438675"/>
                  <a:pt x="6427418" y="433074"/>
                </a:cubicBezTo>
                <a:cubicBezTo>
                  <a:pt x="6416010" y="428186"/>
                  <a:pt x="6422709" y="423840"/>
                  <a:pt x="6440997" y="424202"/>
                </a:cubicBezTo>
                <a:close/>
                <a:moveTo>
                  <a:pt x="4973727" y="423658"/>
                </a:moveTo>
                <a:cubicBezTo>
                  <a:pt x="5011572" y="423658"/>
                  <a:pt x="5056116" y="432713"/>
                  <a:pt x="5065532" y="443395"/>
                </a:cubicBezTo>
                <a:cubicBezTo>
                  <a:pt x="5074948" y="454079"/>
                  <a:pt x="5049961" y="462410"/>
                  <a:pt x="5010304" y="462410"/>
                </a:cubicBezTo>
                <a:cubicBezTo>
                  <a:pt x="4969199" y="462410"/>
                  <a:pt x="4925923" y="452630"/>
                  <a:pt x="4917773" y="441766"/>
                </a:cubicBezTo>
                <a:cubicBezTo>
                  <a:pt x="4909625" y="430901"/>
                  <a:pt x="4935881" y="423658"/>
                  <a:pt x="4973727" y="423658"/>
                </a:cubicBezTo>
                <a:close/>
                <a:moveTo>
                  <a:pt x="3032575" y="421849"/>
                </a:moveTo>
                <a:cubicBezTo>
                  <a:pt x="3069878" y="421849"/>
                  <a:pt x="3091788" y="429997"/>
                  <a:pt x="3083277" y="439956"/>
                </a:cubicBezTo>
                <a:cubicBezTo>
                  <a:pt x="3074766" y="449916"/>
                  <a:pt x="3034024" y="458064"/>
                  <a:pt x="2994549" y="458064"/>
                </a:cubicBezTo>
                <a:cubicBezTo>
                  <a:pt x="2955437" y="458064"/>
                  <a:pt x="2932259" y="449553"/>
                  <a:pt x="2943667" y="439956"/>
                </a:cubicBezTo>
                <a:cubicBezTo>
                  <a:pt x="2955073" y="430360"/>
                  <a:pt x="2995274" y="421849"/>
                  <a:pt x="3032575" y="421849"/>
                </a:cubicBezTo>
                <a:close/>
                <a:moveTo>
                  <a:pt x="6264267" y="418227"/>
                </a:moveTo>
                <a:cubicBezTo>
                  <a:pt x="6285873" y="418367"/>
                  <a:pt x="6307321" y="421911"/>
                  <a:pt x="6327826" y="428728"/>
                </a:cubicBezTo>
                <a:cubicBezTo>
                  <a:pt x="6340139" y="434886"/>
                  <a:pt x="6332533" y="438871"/>
                  <a:pt x="6311528" y="438871"/>
                </a:cubicBezTo>
                <a:cubicBezTo>
                  <a:pt x="6290479" y="438616"/>
                  <a:pt x="6269594" y="435133"/>
                  <a:pt x="6249600" y="428548"/>
                </a:cubicBezTo>
                <a:cubicBezTo>
                  <a:pt x="6237648" y="423297"/>
                  <a:pt x="6244711" y="418407"/>
                  <a:pt x="6264267" y="418227"/>
                </a:cubicBezTo>
                <a:close/>
                <a:moveTo>
                  <a:pt x="2876122" y="418045"/>
                </a:moveTo>
                <a:cubicBezTo>
                  <a:pt x="2913062" y="418045"/>
                  <a:pt x="2930445" y="425107"/>
                  <a:pt x="2920488" y="434704"/>
                </a:cubicBezTo>
                <a:cubicBezTo>
                  <a:pt x="2910528" y="444300"/>
                  <a:pt x="2872338" y="452992"/>
                  <a:pt x="2834856" y="452992"/>
                </a:cubicBezTo>
                <a:cubicBezTo>
                  <a:pt x="2796468" y="452992"/>
                  <a:pt x="2777634" y="445387"/>
                  <a:pt x="2790313" y="434884"/>
                </a:cubicBezTo>
                <a:cubicBezTo>
                  <a:pt x="2802987" y="424383"/>
                  <a:pt x="2839201" y="418045"/>
                  <a:pt x="2876122" y="418045"/>
                </a:cubicBezTo>
                <a:close/>
                <a:moveTo>
                  <a:pt x="4808040" y="417864"/>
                </a:moveTo>
                <a:cubicBezTo>
                  <a:pt x="4849145" y="417683"/>
                  <a:pt x="4890972" y="426375"/>
                  <a:pt x="4900751" y="437783"/>
                </a:cubicBezTo>
                <a:cubicBezTo>
                  <a:pt x="4910529" y="449192"/>
                  <a:pt x="4884997" y="458064"/>
                  <a:pt x="4842263" y="458245"/>
                </a:cubicBezTo>
                <a:cubicBezTo>
                  <a:pt x="4798080" y="458245"/>
                  <a:pt x="4756975" y="449192"/>
                  <a:pt x="4748827" y="437603"/>
                </a:cubicBezTo>
                <a:cubicBezTo>
                  <a:pt x="4740679" y="426014"/>
                  <a:pt x="4766935" y="418046"/>
                  <a:pt x="4808040" y="417864"/>
                </a:cubicBezTo>
                <a:close/>
                <a:moveTo>
                  <a:pt x="3605322" y="416054"/>
                </a:moveTo>
                <a:lnTo>
                  <a:pt x="3528917" y="430313"/>
                </a:lnTo>
                <a:lnTo>
                  <a:pt x="3526735" y="429996"/>
                </a:lnTo>
                <a:lnTo>
                  <a:pt x="3526735" y="430720"/>
                </a:lnTo>
                <a:lnTo>
                  <a:pt x="3528917" y="430313"/>
                </a:lnTo>
                <a:lnTo>
                  <a:pt x="3554814" y="434077"/>
                </a:lnTo>
                <a:cubicBezTo>
                  <a:pt x="3563815" y="436985"/>
                  <a:pt x="3572328" y="441401"/>
                  <a:pt x="3579971" y="447199"/>
                </a:cubicBezTo>
                <a:cubicBezTo>
                  <a:pt x="3601292" y="438176"/>
                  <a:pt x="3624031" y="432967"/>
                  <a:pt x="3647151" y="431808"/>
                </a:cubicBezTo>
                <a:cubicBezTo>
                  <a:pt x="3637916" y="429454"/>
                  <a:pt x="3629044" y="427462"/>
                  <a:pt x="3621620" y="425108"/>
                </a:cubicBezTo>
                <a:cubicBezTo>
                  <a:pt x="3615919" y="422603"/>
                  <a:pt x="3610463" y="419572"/>
                  <a:pt x="3605322" y="416054"/>
                </a:cubicBezTo>
                <a:close/>
                <a:moveTo>
                  <a:pt x="2715889" y="415512"/>
                </a:moveTo>
                <a:cubicBezTo>
                  <a:pt x="2747215" y="415692"/>
                  <a:pt x="2765140" y="423116"/>
                  <a:pt x="2754095" y="431627"/>
                </a:cubicBezTo>
                <a:cubicBezTo>
                  <a:pt x="2727169" y="443570"/>
                  <a:pt x="2697873" y="449206"/>
                  <a:pt x="2668447" y="448104"/>
                </a:cubicBezTo>
                <a:cubicBezTo>
                  <a:pt x="2636031" y="448104"/>
                  <a:pt x="2618648" y="439956"/>
                  <a:pt x="2630783" y="431446"/>
                </a:cubicBezTo>
                <a:cubicBezTo>
                  <a:pt x="2657635" y="419958"/>
                  <a:pt x="2686699" y="414519"/>
                  <a:pt x="2715889" y="415512"/>
                </a:cubicBezTo>
                <a:close/>
                <a:moveTo>
                  <a:pt x="6101659" y="414242"/>
                </a:moveTo>
                <a:cubicBezTo>
                  <a:pt x="6123833" y="414328"/>
                  <a:pt x="6145829" y="418250"/>
                  <a:pt x="6166666" y="425831"/>
                </a:cubicBezTo>
                <a:cubicBezTo>
                  <a:pt x="6178436" y="431989"/>
                  <a:pt x="6168115" y="437240"/>
                  <a:pt x="6143850" y="436878"/>
                </a:cubicBezTo>
                <a:cubicBezTo>
                  <a:pt x="6121021" y="436962"/>
                  <a:pt x="6098374" y="432848"/>
                  <a:pt x="6077032" y="424746"/>
                </a:cubicBezTo>
                <a:cubicBezTo>
                  <a:pt x="6065987" y="418408"/>
                  <a:pt x="6077032" y="413701"/>
                  <a:pt x="6101659" y="414242"/>
                </a:cubicBezTo>
                <a:close/>
                <a:moveTo>
                  <a:pt x="2561976" y="413700"/>
                </a:moveTo>
                <a:cubicBezTo>
                  <a:pt x="2591490" y="413700"/>
                  <a:pt x="2605068" y="421305"/>
                  <a:pt x="2591666" y="429272"/>
                </a:cubicBezTo>
                <a:cubicBezTo>
                  <a:pt x="2565740" y="439711"/>
                  <a:pt x="2537945" y="444644"/>
                  <a:pt x="2510006" y="443758"/>
                </a:cubicBezTo>
                <a:cubicBezTo>
                  <a:pt x="2479400" y="443758"/>
                  <a:pt x="2465459" y="436154"/>
                  <a:pt x="2479222" y="428006"/>
                </a:cubicBezTo>
                <a:cubicBezTo>
                  <a:pt x="2505476" y="417445"/>
                  <a:pt x="2533690" y="412571"/>
                  <a:pt x="2561976" y="413700"/>
                </a:cubicBezTo>
                <a:close/>
                <a:moveTo>
                  <a:pt x="2407154" y="410440"/>
                </a:moveTo>
                <a:cubicBezTo>
                  <a:pt x="2436488" y="410621"/>
                  <a:pt x="2447173" y="416777"/>
                  <a:pt x="2433408" y="424563"/>
                </a:cubicBezTo>
                <a:cubicBezTo>
                  <a:pt x="2409110" y="434346"/>
                  <a:pt x="2382997" y="438854"/>
                  <a:pt x="2356814" y="437782"/>
                </a:cubicBezTo>
                <a:cubicBezTo>
                  <a:pt x="2327477" y="437782"/>
                  <a:pt x="2316614" y="431263"/>
                  <a:pt x="2331282" y="423295"/>
                </a:cubicBezTo>
                <a:cubicBezTo>
                  <a:pt x="2355455" y="413961"/>
                  <a:pt x="2381257" y="409590"/>
                  <a:pt x="2407154" y="410440"/>
                </a:cubicBezTo>
                <a:close/>
                <a:moveTo>
                  <a:pt x="5929997" y="408992"/>
                </a:moveTo>
                <a:cubicBezTo>
                  <a:pt x="5953751" y="408379"/>
                  <a:pt x="5977389" y="412503"/>
                  <a:pt x="5999531" y="421124"/>
                </a:cubicBezTo>
                <a:cubicBezTo>
                  <a:pt x="6013292" y="428367"/>
                  <a:pt x="6003333" y="433438"/>
                  <a:pt x="5975628" y="433257"/>
                </a:cubicBezTo>
                <a:cubicBezTo>
                  <a:pt x="5951662" y="433898"/>
                  <a:pt x="5927818" y="429647"/>
                  <a:pt x="5905551" y="420763"/>
                </a:cubicBezTo>
                <a:cubicBezTo>
                  <a:pt x="5892694" y="413701"/>
                  <a:pt x="5903015" y="408811"/>
                  <a:pt x="5929997" y="408992"/>
                </a:cubicBezTo>
                <a:close/>
                <a:moveTo>
                  <a:pt x="2250701" y="408628"/>
                </a:moveTo>
                <a:cubicBezTo>
                  <a:pt x="2278225" y="408628"/>
                  <a:pt x="2288184" y="414061"/>
                  <a:pt x="2274242" y="421485"/>
                </a:cubicBezTo>
                <a:cubicBezTo>
                  <a:pt x="2251861" y="430164"/>
                  <a:pt x="2227974" y="434228"/>
                  <a:pt x="2203982" y="433436"/>
                </a:cubicBezTo>
                <a:cubicBezTo>
                  <a:pt x="2175915" y="433436"/>
                  <a:pt x="2166319" y="427824"/>
                  <a:pt x="2181163" y="420398"/>
                </a:cubicBezTo>
                <a:cubicBezTo>
                  <a:pt x="2203383" y="412077"/>
                  <a:pt x="2226980" y="408081"/>
                  <a:pt x="2250701" y="408628"/>
                </a:cubicBezTo>
                <a:close/>
                <a:moveTo>
                  <a:pt x="2098777" y="406457"/>
                </a:moveTo>
                <a:cubicBezTo>
                  <a:pt x="2121049" y="407001"/>
                  <a:pt x="2129740" y="412615"/>
                  <a:pt x="2117609" y="418410"/>
                </a:cubicBezTo>
                <a:cubicBezTo>
                  <a:pt x="2095137" y="426141"/>
                  <a:pt x="2071488" y="429938"/>
                  <a:pt x="2047712" y="429635"/>
                </a:cubicBezTo>
                <a:cubicBezTo>
                  <a:pt x="2025803" y="429635"/>
                  <a:pt x="2017471" y="423478"/>
                  <a:pt x="2029604" y="417685"/>
                </a:cubicBezTo>
                <a:cubicBezTo>
                  <a:pt x="2051876" y="410111"/>
                  <a:pt x="2075254" y="406317"/>
                  <a:pt x="2098777" y="406457"/>
                </a:cubicBezTo>
                <a:close/>
                <a:moveTo>
                  <a:pt x="5765396" y="404826"/>
                </a:moveTo>
                <a:cubicBezTo>
                  <a:pt x="5790469" y="404427"/>
                  <a:pt x="5815377" y="408918"/>
                  <a:pt x="5838734" y="418045"/>
                </a:cubicBezTo>
                <a:cubicBezTo>
                  <a:pt x="5852496" y="425468"/>
                  <a:pt x="5838734" y="431807"/>
                  <a:pt x="5810123" y="431445"/>
                </a:cubicBezTo>
                <a:cubicBezTo>
                  <a:pt x="5784852" y="431924"/>
                  <a:pt x="5759736" y="427368"/>
                  <a:pt x="5736243" y="418045"/>
                </a:cubicBezTo>
                <a:cubicBezTo>
                  <a:pt x="5723386" y="410440"/>
                  <a:pt x="5736243" y="404646"/>
                  <a:pt x="5765396" y="404826"/>
                </a:cubicBezTo>
                <a:close/>
                <a:moveTo>
                  <a:pt x="1945403" y="403378"/>
                </a:moveTo>
                <a:cubicBezTo>
                  <a:pt x="1966408" y="403378"/>
                  <a:pt x="1975099" y="408087"/>
                  <a:pt x="1963509" y="413518"/>
                </a:cubicBezTo>
                <a:cubicBezTo>
                  <a:pt x="1943540" y="420461"/>
                  <a:pt x="1922535" y="423949"/>
                  <a:pt x="1901400" y="423839"/>
                </a:cubicBezTo>
                <a:cubicBezTo>
                  <a:pt x="1881302" y="423839"/>
                  <a:pt x="1873517" y="419132"/>
                  <a:pt x="1884198" y="413881"/>
                </a:cubicBezTo>
                <a:cubicBezTo>
                  <a:pt x="1903864" y="406967"/>
                  <a:pt x="1924561" y="403416"/>
                  <a:pt x="1945403" y="403378"/>
                </a:cubicBezTo>
                <a:close/>
                <a:moveTo>
                  <a:pt x="1787142" y="401929"/>
                </a:moveTo>
                <a:cubicBezTo>
                  <a:pt x="1805248" y="401929"/>
                  <a:pt x="1811766" y="405913"/>
                  <a:pt x="1800543" y="410620"/>
                </a:cubicBezTo>
                <a:cubicBezTo>
                  <a:pt x="1783028" y="416474"/>
                  <a:pt x="1764685" y="419472"/>
                  <a:pt x="1746218" y="419493"/>
                </a:cubicBezTo>
                <a:cubicBezTo>
                  <a:pt x="1728111" y="419493"/>
                  <a:pt x="1722496" y="414966"/>
                  <a:pt x="1734811" y="410259"/>
                </a:cubicBezTo>
                <a:cubicBezTo>
                  <a:pt x="1751740" y="404885"/>
                  <a:pt x="1769378" y="402079"/>
                  <a:pt x="1787142" y="401929"/>
                </a:cubicBezTo>
                <a:close/>
                <a:moveTo>
                  <a:pt x="5598987" y="400663"/>
                </a:moveTo>
                <a:cubicBezTo>
                  <a:pt x="5626351" y="400068"/>
                  <a:pt x="5653561" y="404931"/>
                  <a:pt x="5679024" y="414967"/>
                </a:cubicBezTo>
                <a:cubicBezTo>
                  <a:pt x="5692423" y="422753"/>
                  <a:pt x="5677393" y="429816"/>
                  <a:pt x="5647155" y="429816"/>
                </a:cubicBezTo>
                <a:cubicBezTo>
                  <a:pt x="5619781" y="430400"/>
                  <a:pt x="5592586" y="425280"/>
                  <a:pt x="5567298" y="414786"/>
                </a:cubicBezTo>
                <a:cubicBezTo>
                  <a:pt x="5556253" y="407362"/>
                  <a:pt x="5570920" y="400844"/>
                  <a:pt x="5598987" y="400663"/>
                </a:cubicBezTo>
                <a:close/>
                <a:moveTo>
                  <a:pt x="1639742" y="398671"/>
                </a:moveTo>
                <a:cubicBezTo>
                  <a:pt x="1654953" y="398671"/>
                  <a:pt x="1657852" y="402112"/>
                  <a:pt x="1648074" y="406094"/>
                </a:cubicBezTo>
                <a:cubicBezTo>
                  <a:pt x="1632701" y="411117"/>
                  <a:pt x="1616621" y="413622"/>
                  <a:pt x="1600449" y="413520"/>
                </a:cubicBezTo>
                <a:cubicBezTo>
                  <a:pt x="1585059" y="413520"/>
                  <a:pt x="1582343" y="410079"/>
                  <a:pt x="1592483" y="405914"/>
                </a:cubicBezTo>
                <a:cubicBezTo>
                  <a:pt x="1607768" y="401077"/>
                  <a:pt x="1623719" y="398635"/>
                  <a:pt x="1639742" y="398671"/>
                </a:cubicBezTo>
                <a:close/>
                <a:moveTo>
                  <a:pt x="1484736" y="397583"/>
                </a:moveTo>
                <a:cubicBezTo>
                  <a:pt x="1497773" y="397403"/>
                  <a:pt x="1501394" y="399937"/>
                  <a:pt x="1492884" y="403197"/>
                </a:cubicBezTo>
                <a:cubicBezTo>
                  <a:pt x="1480407" y="407167"/>
                  <a:pt x="1467405" y="409184"/>
                  <a:pt x="1454312" y="409173"/>
                </a:cubicBezTo>
                <a:cubicBezTo>
                  <a:pt x="1441457" y="409173"/>
                  <a:pt x="1438920" y="406456"/>
                  <a:pt x="1448519" y="403015"/>
                </a:cubicBezTo>
                <a:cubicBezTo>
                  <a:pt x="1460290" y="399610"/>
                  <a:pt x="1472475" y="397785"/>
                  <a:pt x="1484736" y="397583"/>
                </a:cubicBezTo>
                <a:close/>
                <a:moveTo>
                  <a:pt x="4414559" y="397402"/>
                </a:moveTo>
                <a:lnTo>
                  <a:pt x="4376171" y="407362"/>
                </a:lnTo>
                <a:lnTo>
                  <a:pt x="4416913" y="418951"/>
                </a:lnTo>
                <a:lnTo>
                  <a:pt x="4463269" y="408810"/>
                </a:lnTo>
                <a:close/>
                <a:moveTo>
                  <a:pt x="4568837" y="395592"/>
                </a:moveTo>
                <a:cubicBezTo>
                  <a:pt x="4553627" y="404284"/>
                  <a:pt x="4553627" y="404284"/>
                  <a:pt x="4517229" y="409898"/>
                </a:cubicBezTo>
                <a:cubicBezTo>
                  <a:pt x="4539240" y="410248"/>
                  <a:pt x="4560752" y="416500"/>
                  <a:pt x="4579520" y="428006"/>
                </a:cubicBezTo>
                <a:cubicBezTo>
                  <a:pt x="4588755" y="418951"/>
                  <a:pt x="4610304" y="414605"/>
                  <a:pt x="4640362" y="412613"/>
                </a:cubicBezTo>
                <a:cubicBezTo>
                  <a:pt x="4615612" y="411854"/>
                  <a:pt x="4591276" y="406063"/>
                  <a:pt x="4568837" y="395592"/>
                </a:cubicBezTo>
                <a:close/>
                <a:moveTo>
                  <a:pt x="4256840" y="395592"/>
                </a:moveTo>
                <a:lnTo>
                  <a:pt x="4227324" y="403016"/>
                </a:lnTo>
                <a:lnTo>
                  <a:pt x="4257926" y="413337"/>
                </a:lnTo>
                <a:lnTo>
                  <a:pt x="4294141" y="405552"/>
                </a:lnTo>
                <a:close/>
                <a:moveTo>
                  <a:pt x="5430766" y="395412"/>
                </a:moveTo>
                <a:cubicBezTo>
                  <a:pt x="5458638" y="394682"/>
                  <a:pt x="5486348" y="399866"/>
                  <a:pt x="5512070" y="410623"/>
                </a:cubicBezTo>
                <a:cubicBezTo>
                  <a:pt x="5524746" y="418771"/>
                  <a:pt x="5508448" y="426195"/>
                  <a:pt x="5475854" y="426195"/>
                </a:cubicBezTo>
                <a:cubicBezTo>
                  <a:pt x="5447118" y="427354"/>
                  <a:pt x="5418497" y="421902"/>
                  <a:pt x="5392197" y="410260"/>
                </a:cubicBezTo>
                <a:cubicBezTo>
                  <a:pt x="5381694" y="402112"/>
                  <a:pt x="5399440" y="395412"/>
                  <a:pt x="5430766" y="395412"/>
                </a:cubicBezTo>
                <a:close/>
                <a:moveTo>
                  <a:pt x="1337873" y="394505"/>
                </a:moveTo>
                <a:cubicBezTo>
                  <a:pt x="1346201" y="395048"/>
                  <a:pt x="1348014" y="396858"/>
                  <a:pt x="1341856" y="398670"/>
                </a:cubicBezTo>
                <a:cubicBezTo>
                  <a:pt x="1332911" y="401318"/>
                  <a:pt x="1323658" y="402722"/>
                  <a:pt x="1314332" y="402836"/>
                </a:cubicBezTo>
                <a:cubicBezTo>
                  <a:pt x="1304374" y="402836"/>
                  <a:pt x="1302381" y="400843"/>
                  <a:pt x="1310168" y="398307"/>
                </a:cubicBezTo>
                <a:cubicBezTo>
                  <a:pt x="1319204" y="395893"/>
                  <a:pt x="1328510" y="394615"/>
                  <a:pt x="1337873" y="394505"/>
                </a:cubicBezTo>
                <a:close/>
                <a:moveTo>
                  <a:pt x="6691608" y="393781"/>
                </a:moveTo>
                <a:cubicBezTo>
                  <a:pt x="6703904" y="393897"/>
                  <a:pt x="6716126" y="395539"/>
                  <a:pt x="6728004" y="398670"/>
                </a:cubicBezTo>
                <a:cubicBezTo>
                  <a:pt x="6736154" y="401387"/>
                  <a:pt x="6733618" y="404284"/>
                  <a:pt x="6723478" y="404465"/>
                </a:cubicBezTo>
                <a:cubicBezTo>
                  <a:pt x="6711925" y="404130"/>
                  <a:pt x="6700463" y="402550"/>
                  <a:pt x="6689254" y="399756"/>
                </a:cubicBezTo>
                <a:cubicBezTo>
                  <a:pt x="6680563" y="397041"/>
                  <a:pt x="6681831" y="393961"/>
                  <a:pt x="6691608" y="393781"/>
                </a:cubicBezTo>
                <a:close/>
                <a:moveTo>
                  <a:pt x="4100570" y="393600"/>
                </a:moveTo>
                <a:lnTo>
                  <a:pt x="4071054" y="400482"/>
                </a:lnTo>
                <a:lnTo>
                  <a:pt x="4092059" y="406457"/>
                </a:lnTo>
                <a:lnTo>
                  <a:pt x="4121031" y="400119"/>
                </a:lnTo>
                <a:close/>
                <a:moveTo>
                  <a:pt x="5272323" y="391789"/>
                </a:moveTo>
                <a:cubicBezTo>
                  <a:pt x="5300410" y="390450"/>
                  <a:pt x="5328395" y="396047"/>
                  <a:pt x="5353809" y="408087"/>
                </a:cubicBezTo>
                <a:cubicBezTo>
                  <a:pt x="5365579" y="416779"/>
                  <a:pt x="5347471" y="424202"/>
                  <a:pt x="5311436" y="424022"/>
                </a:cubicBezTo>
                <a:cubicBezTo>
                  <a:pt x="5275220" y="424022"/>
                  <a:pt x="5239005" y="416959"/>
                  <a:pt x="5228320" y="407724"/>
                </a:cubicBezTo>
                <a:cubicBezTo>
                  <a:pt x="5217638" y="398488"/>
                  <a:pt x="5236107" y="391608"/>
                  <a:pt x="5272323" y="391789"/>
                </a:cubicBezTo>
                <a:close/>
                <a:moveTo>
                  <a:pt x="3939412" y="389254"/>
                </a:moveTo>
                <a:lnTo>
                  <a:pt x="3904101" y="395412"/>
                </a:lnTo>
                <a:lnTo>
                  <a:pt x="3930357" y="404284"/>
                </a:lnTo>
                <a:lnTo>
                  <a:pt x="3962046" y="397041"/>
                </a:lnTo>
                <a:close/>
                <a:moveTo>
                  <a:pt x="6521758" y="387987"/>
                </a:moveTo>
                <a:cubicBezTo>
                  <a:pt x="6536897" y="388257"/>
                  <a:pt x="6551926" y="390509"/>
                  <a:pt x="6566485" y="394686"/>
                </a:cubicBezTo>
                <a:cubicBezTo>
                  <a:pt x="6575901" y="397946"/>
                  <a:pt x="6572099" y="401568"/>
                  <a:pt x="6558698" y="401749"/>
                </a:cubicBezTo>
                <a:cubicBezTo>
                  <a:pt x="6543488" y="401539"/>
                  <a:pt x="6528368" y="399224"/>
                  <a:pt x="6513791" y="394869"/>
                </a:cubicBezTo>
                <a:cubicBezTo>
                  <a:pt x="6504557" y="391608"/>
                  <a:pt x="6508540" y="388167"/>
                  <a:pt x="6521758" y="387987"/>
                </a:cubicBezTo>
                <a:close/>
                <a:moveTo>
                  <a:pt x="3393282" y="386357"/>
                </a:moveTo>
                <a:cubicBezTo>
                  <a:pt x="3434928" y="386357"/>
                  <a:pt x="3460279" y="394324"/>
                  <a:pt x="3453399" y="405008"/>
                </a:cubicBezTo>
                <a:cubicBezTo>
                  <a:pt x="3446337" y="416054"/>
                  <a:pt x="3408492" y="424382"/>
                  <a:pt x="3365213" y="424202"/>
                </a:cubicBezTo>
                <a:cubicBezTo>
                  <a:pt x="3321935" y="424021"/>
                  <a:pt x="3296947" y="415510"/>
                  <a:pt x="3305639" y="404465"/>
                </a:cubicBezTo>
                <a:cubicBezTo>
                  <a:pt x="3314331" y="393419"/>
                  <a:pt x="3351632" y="386357"/>
                  <a:pt x="3393282" y="386357"/>
                </a:cubicBezTo>
                <a:close/>
                <a:moveTo>
                  <a:pt x="5108992" y="386177"/>
                </a:moveTo>
                <a:cubicBezTo>
                  <a:pt x="5143576" y="386177"/>
                  <a:pt x="5185044" y="393963"/>
                  <a:pt x="5195365" y="403197"/>
                </a:cubicBezTo>
                <a:cubicBezTo>
                  <a:pt x="5205686" y="412432"/>
                  <a:pt x="5184320" y="420763"/>
                  <a:pt x="5148466" y="420763"/>
                </a:cubicBezTo>
                <a:cubicBezTo>
                  <a:pt x="5111345" y="420763"/>
                  <a:pt x="5070603" y="412432"/>
                  <a:pt x="5061368" y="402655"/>
                </a:cubicBezTo>
                <a:cubicBezTo>
                  <a:pt x="5052133" y="392876"/>
                  <a:pt x="5074406" y="386177"/>
                  <a:pt x="5108992" y="386177"/>
                </a:cubicBezTo>
                <a:close/>
                <a:moveTo>
                  <a:pt x="3234113" y="384365"/>
                </a:moveTo>
                <a:cubicBezTo>
                  <a:pt x="3271233" y="384365"/>
                  <a:pt x="3297852" y="392513"/>
                  <a:pt x="3290790" y="402472"/>
                </a:cubicBezTo>
                <a:cubicBezTo>
                  <a:pt x="3283729" y="412432"/>
                  <a:pt x="3242444" y="420580"/>
                  <a:pt x="3203873" y="420580"/>
                </a:cubicBezTo>
                <a:cubicBezTo>
                  <a:pt x="3165304" y="420580"/>
                  <a:pt x="3139048" y="411888"/>
                  <a:pt x="3147740" y="402472"/>
                </a:cubicBezTo>
                <a:cubicBezTo>
                  <a:pt x="3156431" y="393056"/>
                  <a:pt x="3196993" y="384365"/>
                  <a:pt x="3234113" y="384365"/>
                </a:cubicBezTo>
                <a:close/>
                <a:moveTo>
                  <a:pt x="6357884" y="383821"/>
                </a:moveTo>
                <a:cubicBezTo>
                  <a:pt x="6375319" y="383988"/>
                  <a:pt x="6392642" y="386670"/>
                  <a:pt x="6409311" y="391788"/>
                </a:cubicBezTo>
                <a:cubicBezTo>
                  <a:pt x="6420717" y="396134"/>
                  <a:pt x="6414198" y="400480"/>
                  <a:pt x="6396454" y="400119"/>
                </a:cubicBezTo>
                <a:cubicBezTo>
                  <a:pt x="6379051" y="399908"/>
                  <a:pt x="6361780" y="397102"/>
                  <a:pt x="6345208" y="391788"/>
                </a:cubicBezTo>
                <a:cubicBezTo>
                  <a:pt x="6335792" y="387623"/>
                  <a:pt x="6341949" y="383821"/>
                  <a:pt x="6357884" y="383821"/>
                </a:cubicBezTo>
                <a:close/>
                <a:moveTo>
                  <a:pt x="4952903" y="382373"/>
                </a:moveTo>
                <a:cubicBezTo>
                  <a:pt x="4990206" y="382373"/>
                  <a:pt x="5029319" y="391064"/>
                  <a:pt x="5038915" y="400480"/>
                </a:cubicBezTo>
                <a:cubicBezTo>
                  <a:pt x="5049056" y="410620"/>
                  <a:pt x="5023885" y="418588"/>
                  <a:pt x="4984592" y="418588"/>
                </a:cubicBezTo>
                <a:cubicBezTo>
                  <a:pt x="4945298" y="418588"/>
                  <a:pt x="4906910" y="409896"/>
                  <a:pt x="4898579" y="400480"/>
                </a:cubicBezTo>
                <a:cubicBezTo>
                  <a:pt x="4890251" y="391064"/>
                  <a:pt x="4915602" y="382373"/>
                  <a:pt x="4952903" y="382373"/>
                </a:cubicBezTo>
                <a:close/>
                <a:moveTo>
                  <a:pt x="3786763" y="382011"/>
                </a:moveTo>
                <a:lnTo>
                  <a:pt x="3735517" y="392514"/>
                </a:lnTo>
                <a:lnTo>
                  <a:pt x="3773181" y="403740"/>
                </a:lnTo>
                <a:lnTo>
                  <a:pt x="3820805" y="394324"/>
                </a:lnTo>
                <a:close/>
                <a:moveTo>
                  <a:pt x="3084906" y="380563"/>
                </a:moveTo>
                <a:cubicBezTo>
                  <a:pt x="3121304" y="380563"/>
                  <a:pt x="3142670" y="388350"/>
                  <a:pt x="3133798" y="398670"/>
                </a:cubicBezTo>
                <a:cubicBezTo>
                  <a:pt x="3124201" y="408087"/>
                  <a:pt x="3086174" y="415873"/>
                  <a:pt x="3048329" y="415691"/>
                </a:cubicBezTo>
                <a:cubicBezTo>
                  <a:pt x="3010484" y="415510"/>
                  <a:pt x="2989479" y="407725"/>
                  <a:pt x="3000344" y="397583"/>
                </a:cubicBezTo>
                <a:cubicBezTo>
                  <a:pt x="3011209" y="387445"/>
                  <a:pt x="3048510" y="380563"/>
                  <a:pt x="3084906" y="380563"/>
                </a:cubicBezTo>
                <a:close/>
                <a:moveTo>
                  <a:pt x="2932438" y="379114"/>
                </a:moveTo>
                <a:cubicBezTo>
                  <a:pt x="2968111" y="379114"/>
                  <a:pt x="2987124" y="385633"/>
                  <a:pt x="2976803" y="394866"/>
                </a:cubicBezTo>
                <a:cubicBezTo>
                  <a:pt x="2966300" y="404102"/>
                  <a:pt x="2931172" y="411164"/>
                  <a:pt x="2894412" y="410984"/>
                </a:cubicBezTo>
                <a:cubicBezTo>
                  <a:pt x="2857675" y="410801"/>
                  <a:pt x="2840109" y="403741"/>
                  <a:pt x="2852422" y="394325"/>
                </a:cubicBezTo>
                <a:cubicBezTo>
                  <a:pt x="2877443" y="382808"/>
                  <a:pt x="2904918" y="377588"/>
                  <a:pt x="2932438" y="379114"/>
                </a:cubicBezTo>
                <a:close/>
                <a:moveTo>
                  <a:pt x="6191293" y="378571"/>
                </a:moveTo>
                <a:cubicBezTo>
                  <a:pt x="6210969" y="378464"/>
                  <a:pt x="6230533" y="381523"/>
                  <a:pt x="6249238" y="387625"/>
                </a:cubicBezTo>
                <a:cubicBezTo>
                  <a:pt x="6261371" y="392515"/>
                  <a:pt x="6254852" y="397041"/>
                  <a:pt x="6235295" y="397222"/>
                </a:cubicBezTo>
                <a:cubicBezTo>
                  <a:pt x="6215442" y="397138"/>
                  <a:pt x="6195719" y="394024"/>
                  <a:pt x="6176807" y="387986"/>
                </a:cubicBezTo>
                <a:cubicBezTo>
                  <a:pt x="6165398" y="383099"/>
                  <a:pt x="6172098" y="378753"/>
                  <a:pt x="6191293" y="378571"/>
                </a:cubicBezTo>
                <a:close/>
                <a:moveTo>
                  <a:pt x="4794822" y="378027"/>
                </a:moveTo>
                <a:cubicBezTo>
                  <a:pt x="4835747" y="378027"/>
                  <a:pt x="4872504" y="385994"/>
                  <a:pt x="4881015" y="396135"/>
                </a:cubicBezTo>
                <a:cubicBezTo>
                  <a:pt x="4890431" y="406819"/>
                  <a:pt x="4864719" y="415328"/>
                  <a:pt x="4822346" y="414243"/>
                </a:cubicBezTo>
                <a:cubicBezTo>
                  <a:pt x="4779975" y="413155"/>
                  <a:pt x="4743396" y="405731"/>
                  <a:pt x="4735792" y="396135"/>
                </a:cubicBezTo>
                <a:cubicBezTo>
                  <a:pt x="4728186" y="386538"/>
                  <a:pt x="4753900" y="378027"/>
                  <a:pt x="4794822" y="378027"/>
                </a:cubicBezTo>
                <a:close/>
                <a:moveTo>
                  <a:pt x="2783796" y="375673"/>
                </a:moveTo>
                <a:cubicBezTo>
                  <a:pt x="2815121" y="375493"/>
                  <a:pt x="2834858" y="382555"/>
                  <a:pt x="2824356" y="390522"/>
                </a:cubicBezTo>
                <a:cubicBezTo>
                  <a:pt x="2798843" y="401775"/>
                  <a:pt x="2771103" y="407039"/>
                  <a:pt x="2743234" y="405913"/>
                </a:cubicBezTo>
                <a:cubicBezTo>
                  <a:pt x="2711187" y="405913"/>
                  <a:pt x="2693076" y="398307"/>
                  <a:pt x="2705390" y="390159"/>
                </a:cubicBezTo>
                <a:cubicBezTo>
                  <a:pt x="2730232" y="379922"/>
                  <a:pt x="2756939" y="374987"/>
                  <a:pt x="2783796" y="375673"/>
                </a:cubicBezTo>
                <a:close/>
                <a:moveTo>
                  <a:pt x="6031039" y="374949"/>
                </a:moveTo>
                <a:cubicBezTo>
                  <a:pt x="6052326" y="374438"/>
                  <a:pt x="6073521" y="377939"/>
                  <a:pt x="6093511" y="385270"/>
                </a:cubicBezTo>
                <a:cubicBezTo>
                  <a:pt x="6105824" y="391064"/>
                  <a:pt x="6098400" y="395230"/>
                  <a:pt x="6075403" y="395230"/>
                </a:cubicBezTo>
                <a:cubicBezTo>
                  <a:pt x="6053921" y="395790"/>
                  <a:pt x="6032528" y="392224"/>
                  <a:pt x="6012388" y="384726"/>
                </a:cubicBezTo>
                <a:cubicBezTo>
                  <a:pt x="6000618" y="378932"/>
                  <a:pt x="6008222" y="374949"/>
                  <a:pt x="6031039" y="374949"/>
                </a:cubicBezTo>
                <a:close/>
                <a:moveTo>
                  <a:pt x="2633677" y="374044"/>
                </a:moveTo>
                <a:cubicBezTo>
                  <a:pt x="2664103" y="373863"/>
                  <a:pt x="2680218" y="380562"/>
                  <a:pt x="2669355" y="387625"/>
                </a:cubicBezTo>
                <a:cubicBezTo>
                  <a:pt x="2645108" y="398145"/>
                  <a:pt x="2618795" y="403035"/>
                  <a:pt x="2592394" y="401929"/>
                </a:cubicBezTo>
                <a:cubicBezTo>
                  <a:pt x="2561249" y="401929"/>
                  <a:pt x="2546582" y="395410"/>
                  <a:pt x="2559261" y="387442"/>
                </a:cubicBezTo>
                <a:cubicBezTo>
                  <a:pt x="2582867" y="377876"/>
                  <a:pt x="2608220" y="373314"/>
                  <a:pt x="2633677" y="374044"/>
                </a:cubicBezTo>
                <a:close/>
                <a:moveTo>
                  <a:pt x="2489001" y="371145"/>
                </a:moveTo>
                <a:cubicBezTo>
                  <a:pt x="2517248" y="371327"/>
                  <a:pt x="2528836" y="376578"/>
                  <a:pt x="2516523" y="383821"/>
                </a:cubicBezTo>
                <a:cubicBezTo>
                  <a:pt x="2493599" y="393308"/>
                  <a:pt x="2468885" y="397635"/>
                  <a:pt x="2444093" y="396496"/>
                </a:cubicBezTo>
                <a:cubicBezTo>
                  <a:pt x="2413671" y="396496"/>
                  <a:pt x="2402262" y="390701"/>
                  <a:pt x="2416568" y="382916"/>
                </a:cubicBezTo>
                <a:cubicBezTo>
                  <a:pt x="2439675" y="374139"/>
                  <a:pt x="2464301" y="370135"/>
                  <a:pt x="2489001" y="371145"/>
                </a:cubicBezTo>
                <a:close/>
                <a:moveTo>
                  <a:pt x="5862094" y="369698"/>
                </a:moveTo>
                <a:cubicBezTo>
                  <a:pt x="5884968" y="369123"/>
                  <a:pt x="5907747" y="372806"/>
                  <a:pt x="5929273" y="380562"/>
                </a:cubicBezTo>
                <a:cubicBezTo>
                  <a:pt x="5942854" y="387081"/>
                  <a:pt x="5933618" y="392151"/>
                  <a:pt x="5907726" y="392151"/>
                </a:cubicBezTo>
                <a:cubicBezTo>
                  <a:pt x="5884850" y="392697"/>
                  <a:pt x="5862088" y="388760"/>
                  <a:pt x="5840726" y="380562"/>
                </a:cubicBezTo>
                <a:cubicBezTo>
                  <a:pt x="5829318" y="374405"/>
                  <a:pt x="5838372" y="369878"/>
                  <a:pt x="5862094" y="369698"/>
                </a:cubicBezTo>
                <a:close/>
                <a:moveTo>
                  <a:pt x="2333090" y="368974"/>
                </a:moveTo>
                <a:cubicBezTo>
                  <a:pt x="2358080" y="369154"/>
                  <a:pt x="2370395" y="374405"/>
                  <a:pt x="2359710" y="380563"/>
                </a:cubicBezTo>
                <a:cubicBezTo>
                  <a:pt x="2337943" y="388939"/>
                  <a:pt x="2314766" y="392999"/>
                  <a:pt x="2291444" y="392513"/>
                </a:cubicBezTo>
                <a:cubicBezTo>
                  <a:pt x="2265911" y="392513"/>
                  <a:pt x="2253779" y="387262"/>
                  <a:pt x="2265369" y="380924"/>
                </a:cubicBezTo>
                <a:cubicBezTo>
                  <a:pt x="2286988" y="372717"/>
                  <a:pt x="2309970" y="368660"/>
                  <a:pt x="2333090" y="368974"/>
                </a:cubicBezTo>
                <a:close/>
                <a:moveTo>
                  <a:pt x="2188591" y="366257"/>
                </a:moveTo>
                <a:cubicBezTo>
                  <a:pt x="2210686" y="366257"/>
                  <a:pt x="2221007" y="371690"/>
                  <a:pt x="2209238" y="377122"/>
                </a:cubicBezTo>
                <a:cubicBezTo>
                  <a:pt x="2188826" y="384028"/>
                  <a:pt x="2167405" y="387515"/>
                  <a:pt x="2145859" y="387443"/>
                </a:cubicBezTo>
                <a:cubicBezTo>
                  <a:pt x="2123221" y="387443"/>
                  <a:pt x="2113445" y="382011"/>
                  <a:pt x="2125756" y="376397"/>
                </a:cubicBezTo>
                <a:cubicBezTo>
                  <a:pt x="2146020" y="369650"/>
                  <a:pt x="2167245" y="366224"/>
                  <a:pt x="2188591" y="366257"/>
                </a:cubicBezTo>
                <a:close/>
                <a:moveTo>
                  <a:pt x="5704736" y="366076"/>
                </a:moveTo>
                <a:cubicBezTo>
                  <a:pt x="5729454" y="365395"/>
                  <a:pt x="5754063" y="369578"/>
                  <a:pt x="5777167" y="378389"/>
                </a:cubicBezTo>
                <a:cubicBezTo>
                  <a:pt x="5788395" y="385089"/>
                  <a:pt x="5775899" y="390703"/>
                  <a:pt x="5748919" y="390520"/>
                </a:cubicBezTo>
                <a:cubicBezTo>
                  <a:pt x="5724785" y="391062"/>
                  <a:pt x="5700784" y="386817"/>
                  <a:pt x="5678300" y="378026"/>
                </a:cubicBezTo>
                <a:cubicBezTo>
                  <a:pt x="5666891" y="371507"/>
                  <a:pt x="5678300" y="366076"/>
                  <a:pt x="5704736" y="366076"/>
                </a:cubicBezTo>
                <a:close/>
                <a:moveTo>
                  <a:pt x="2038475" y="364809"/>
                </a:moveTo>
                <a:cubicBezTo>
                  <a:pt x="2059482" y="364447"/>
                  <a:pt x="2068899" y="368793"/>
                  <a:pt x="2058935" y="373681"/>
                </a:cubicBezTo>
                <a:cubicBezTo>
                  <a:pt x="2040268" y="380289"/>
                  <a:pt x="2020603" y="383597"/>
                  <a:pt x="2000811" y="383460"/>
                </a:cubicBezTo>
                <a:cubicBezTo>
                  <a:pt x="1980166" y="383460"/>
                  <a:pt x="1972020" y="378933"/>
                  <a:pt x="1982705" y="373863"/>
                </a:cubicBezTo>
                <a:cubicBezTo>
                  <a:pt x="2000704" y="367907"/>
                  <a:pt x="2019518" y="364850"/>
                  <a:pt x="2038475" y="364809"/>
                </a:cubicBezTo>
                <a:close/>
                <a:moveTo>
                  <a:pt x="1897962" y="361911"/>
                </a:moveTo>
                <a:cubicBezTo>
                  <a:pt x="1914803" y="362454"/>
                  <a:pt x="1920775" y="365532"/>
                  <a:pt x="1911360" y="369878"/>
                </a:cubicBezTo>
                <a:cubicBezTo>
                  <a:pt x="1895045" y="375454"/>
                  <a:pt x="1877898" y="378268"/>
                  <a:pt x="1860660" y="378209"/>
                </a:cubicBezTo>
                <a:cubicBezTo>
                  <a:pt x="1841283" y="378209"/>
                  <a:pt x="1835307" y="374407"/>
                  <a:pt x="1847077" y="369698"/>
                </a:cubicBezTo>
                <a:cubicBezTo>
                  <a:pt x="1863537" y="364489"/>
                  <a:pt x="1880703" y="361861"/>
                  <a:pt x="1897962" y="361911"/>
                </a:cubicBezTo>
                <a:close/>
                <a:moveTo>
                  <a:pt x="5545027" y="361006"/>
                </a:moveTo>
                <a:cubicBezTo>
                  <a:pt x="5570826" y="360463"/>
                  <a:pt x="5596502" y="364763"/>
                  <a:pt x="5620716" y="373683"/>
                </a:cubicBezTo>
                <a:cubicBezTo>
                  <a:pt x="5633393" y="380926"/>
                  <a:pt x="5618907" y="387444"/>
                  <a:pt x="5590295" y="387444"/>
                </a:cubicBezTo>
                <a:cubicBezTo>
                  <a:pt x="5564460" y="388163"/>
                  <a:pt x="5538753" y="383538"/>
                  <a:pt x="5514787" y="373863"/>
                </a:cubicBezTo>
                <a:cubicBezTo>
                  <a:pt x="5504285" y="367164"/>
                  <a:pt x="5518408" y="361187"/>
                  <a:pt x="5545027" y="361006"/>
                </a:cubicBezTo>
                <a:close/>
                <a:moveTo>
                  <a:pt x="1752733" y="360643"/>
                </a:moveTo>
                <a:cubicBezTo>
                  <a:pt x="1766497" y="361006"/>
                  <a:pt x="1769937" y="363904"/>
                  <a:pt x="1759438" y="367886"/>
                </a:cubicBezTo>
                <a:cubicBezTo>
                  <a:pt x="1744988" y="372211"/>
                  <a:pt x="1729975" y="374287"/>
                  <a:pt x="1714889" y="374044"/>
                </a:cubicBezTo>
                <a:cubicBezTo>
                  <a:pt x="1698774" y="374044"/>
                  <a:pt x="1695877" y="370603"/>
                  <a:pt x="1708373" y="366438"/>
                </a:cubicBezTo>
                <a:cubicBezTo>
                  <a:pt x="1722766" y="362221"/>
                  <a:pt x="1737741" y="360267"/>
                  <a:pt x="1752733" y="360643"/>
                </a:cubicBezTo>
                <a:close/>
                <a:moveTo>
                  <a:pt x="1601529" y="358109"/>
                </a:moveTo>
                <a:cubicBezTo>
                  <a:pt x="1613300" y="357929"/>
                  <a:pt x="1616920" y="360282"/>
                  <a:pt x="1608954" y="363360"/>
                </a:cubicBezTo>
                <a:cubicBezTo>
                  <a:pt x="1597219" y="366969"/>
                  <a:pt x="1585016" y="368740"/>
                  <a:pt x="1572739" y="368613"/>
                </a:cubicBezTo>
                <a:cubicBezTo>
                  <a:pt x="1561692" y="368613"/>
                  <a:pt x="1558433" y="366440"/>
                  <a:pt x="1565313" y="363543"/>
                </a:cubicBezTo>
                <a:cubicBezTo>
                  <a:pt x="1577047" y="359898"/>
                  <a:pt x="1589252" y="358065"/>
                  <a:pt x="1601529" y="358109"/>
                </a:cubicBezTo>
                <a:close/>
                <a:moveTo>
                  <a:pt x="5390929" y="357746"/>
                </a:moveTo>
                <a:cubicBezTo>
                  <a:pt x="5417102" y="356411"/>
                  <a:pt x="5443234" y="361056"/>
                  <a:pt x="5467345" y="371327"/>
                </a:cubicBezTo>
                <a:cubicBezTo>
                  <a:pt x="5479839" y="379475"/>
                  <a:pt x="5464990" y="385450"/>
                  <a:pt x="5431130" y="385450"/>
                </a:cubicBezTo>
                <a:cubicBezTo>
                  <a:pt x="5405305" y="386556"/>
                  <a:pt x="5379565" y="381853"/>
                  <a:pt x="5355801" y="371688"/>
                </a:cubicBezTo>
                <a:cubicBezTo>
                  <a:pt x="5344573" y="363721"/>
                  <a:pt x="5359240" y="357746"/>
                  <a:pt x="5390929" y="357746"/>
                </a:cubicBezTo>
                <a:close/>
                <a:moveTo>
                  <a:pt x="4562319" y="356841"/>
                </a:moveTo>
                <a:cubicBezTo>
                  <a:pt x="4546488" y="366319"/>
                  <a:pt x="4528240" y="370975"/>
                  <a:pt x="4509805" y="370241"/>
                </a:cubicBezTo>
                <a:cubicBezTo>
                  <a:pt x="4521938" y="372595"/>
                  <a:pt x="4535337" y="374587"/>
                  <a:pt x="4546021" y="377304"/>
                </a:cubicBezTo>
                <a:cubicBezTo>
                  <a:pt x="4554138" y="380026"/>
                  <a:pt x="4562064" y="383294"/>
                  <a:pt x="4569742" y="387081"/>
                </a:cubicBezTo>
                <a:cubicBezTo>
                  <a:pt x="4579158" y="378752"/>
                  <a:pt x="4602517" y="374587"/>
                  <a:pt x="4635111" y="374044"/>
                </a:cubicBezTo>
                <a:cubicBezTo>
                  <a:pt x="4619720" y="371690"/>
                  <a:pt x="4603422" y="369878"/>
                  <a:pt x="4591472" y="367164"/>
                </a:cubicBezTo>
                <a:cubicBezTo>
                  <a:pt x="4581558" y="364304"/>
                  <a:pt x="4571822" y="360858"/>
                  <a:pt x="4562319" y="356841"/>
                </a:cubicBezTo>
                <a:close/>
                <a:moveTo>
                  <a:pt x="4413835" y="356841"/>
                </a:moveTo>
                <a:lnTo>
                  <a:pt x="4371281" y="367344"/>
                </a:lnTo>
                <a:lnTo>
                  <a:pt x="4413835" y="378570"/>
                </a:lnTo>
                <a:cubicBezTo>
                  <a:pt x="4430101" y="372728"/>
                  <a:pt x="4447252" y="369724"/>
                  <a:pt x="4464537" y="369698"/>
                </a:cubicBezTo>
                <a:close/>
                <a:moveTo>
                  <a:pt x="1456657" y="356841"/>
                </a:moveTo>
                <a:cubicBezTo>
                  <a:pt x="1464263" y="357021"/>
                  <a:pt x="1465712" y="358833"/>
                  <a:pt x="1459735" y="360825"/>
                </a:cubicBezTo>
                <a:cubicBezTo>
                  <a:pt x="1451243" y="363234"/>
                  <a:pt x="1442479" y="364512"/>
                  <a:pt x="1433659" y="364628"/>
                </a:cubicBezTo>
                <a:cubicBezTo>
                  <a:pt x="1425511" y="364628"/>
                  <a:pt x="1422977" y="362816"/>
                  <a:pt x="1428409" y="360825"/>
                </a:cubicBezTo>
                <a:cubicBezTo>
                  <a:pt x="1437589" y="358156"/>
                  <a:pt x="1447096" y="356814"/>
                  <a:pt x="1456657" y="356841"/>
                </a:cubicBezTo>
                <a:close/>
                <a:moveTo>
                  <a:pt x="6603426" y="355936"/>
                </a:moveTo>
                <a:cubicBezTo>
                  <a:pt x="6614199" y="356131"/>
                  <a:pt x="6624900" y="357652"/>
                  <a:pt x="6635295" y="360462"/>
                </a:cubicBezTo>
                <a:cubicBezTo>
                  <a:pt x="6642175" y="362635"/>
                  <a:pt x="6640546" y="365171"/>
                  <a:pt x="6631854" y="365352"/>
                </a:cubicBezTo>
                <a:cubicBezTo>
                  <a:pt x="6620229" y="365384"/>
                  <a:pt x="6608640" y="363800"/>
                  <a:pt x="6597450" y="360645"/>
                </a:cubicBezTo>
                <a:cubicBezTo>
                  <a:pt x="6591473" y="358289"/>
                  <a:pt x="6594553" y="356116"/>
                  <a:pt x="6603426" y="355936"/>
                </a:cubicBezTo>
                <a:close/>
                <a:moveTo>
                  <a:pt x="4260823" y="354307"/>
                </a:moveTo>
                <a:lnTo>
                  <a:pt x="4226780" y="363723"/>
                </a:lnTo>
                <a:lnTo>
                  <a:pt x="4262091" y="373682"/>
                </a:lnTo>
                <a:lnTo>
                  <a:pt x="4299211" y="366439"/>
                </a:lnTo>
                <a:close/>
                <a:moveTo>
                  <a:pt x="4108537" y="352858"/>
                </a:moveTo>
                <a:lnTo>
                  <a:pt x="4080470" y="361369"/>
                </a:lnTo>
                <a:lnTo>
                  <a:pt x="4106364" y="368068"/>
                </a:lnTo>
                <a:lnTo>
                  <a:pt x="4138053" y="361730"/>
                </a:lnTo>
                <a:close/>
                <a:moveTo>
                  <a:pt x="5235744" y="352857"/>
                </a:moveTo>
                <a:cubicBezTo>
                  <a:pt x="5262705" y="351596"/>
                  <a:pt x="5289594" y="356552"/>
                  <a:pt x="5314333" y="367343"/>
                </a:cubicBezTo>
                <a:cubicBezTo>
                  <a:pt x="5325741" y="375491"/>
                  <a:pt x="5308358" y="382192"/>
                  <a:pt x="5274676" y="382192"/>
                </a:cubicBezTo>
                <a:cubicBezTo>
                  <a:pt x="5247430" y="383700"/>
                  <a:pt x="5220222" y="378607"/>
                  <a:pt x="5195366" y="367343"/>
                </a:cubicBezTo>
                <a:cubicBezTo>
                  <a:pt x="5185225" y="359195"/>
                  <a:pt x="5203151" y="352857"/>
                  <a:pt x="5235744" y="352857"/>
                </a:cubicBezTo>
                <a:close/>
                <a:moveTo>
                  <a:pt x="6441360" y="350683"/>
                </a:moveTo>
                <a:cubicBezTo>
                  <a:pt x="6455285" y="350843"/>
                  <a:pt x="6469137" y="352976"/>
                  <a:pt x="6482465" y="357021"/>
                </a:cubicBezTo>
                <a:cubicBezTo>
                  <a:pt x="6489889" y="360099"/>
                  <a:pt x="6483914" y="363177"/>
                  <a:pt x="6470876" y="362996"/>
                </a:cubicBezTo>
                <a:cubicBezTo>
                  <a:pt x="6457567" y="362538"/>
                  <a:pt x="6444366" y="360409"/>
                  <a:pt x="6431581" y="356658"/>
                </a:cubicBezTo>
                <a:cubicBezTo>
                  <a:pt x="6423433" y="353580"/>
                  <a:pt x="6428322" y="350503"/>
                  <a:pt x="6441360" y="350683"/>
                </a:cubicBezTo>
                <a:close/>
                <a:moveTo>
                  <a:pt x="5078571" y="349236"/>
                </a:moveTo>
                <a:cubicBezTo>
                  <a:pt x="5111708" y="349236"/>
                  <a:pt x="5149373" y="356480"/>
                  <a:pt x="5159150" y="364628"/>
                </a:cubicBezTo>
                <a:cubicBezTo>
                  <a:pt x="5168929" y="372775"/>
                  <a:pt x="5146837" y="380925"/>
                  <a:pt x="5111526" y="380562"/>
                </a:cubicBezTo>
                <a:cubicBezTo>
                  <a:pt x="5076217" y="380201"/>
                  <a:pt x="5039095" y="372595"/>
                  <a:pt x="5031310" y="364266"/>
                </a:cubicBezTo>
                <a:cubicBezTo>
                  <a:pt x="5023523" y="355936"/>
                  <a:pt x="5045433" y="349056"/>
                  <a:pt x="5078571" y="349236"/>
                </a:cubicBezTo>
                <a:close/>
                <a:moveTo>
                  <a:pt x="3957519" y="349236"/>
                </a:moveTo>
                <a:lnTo>
                  <a:pt x="3921304" y="356660"/>
                </a:lnTo>
                <a:lnTo>
                  <a:pt x="3955164" y="365352"/>
                </a:lnTo>
                <a:lnTo>
                  <a:pt x="3986672" y="358833"/>
                </a:lnTo>
                <a:close/>
                <a:moveTo>
                  <a:pt x="3427504" y="348873"/>
                </a:moveTo>
                <a:cubicBezTo>
                  <a:pt x="3466436" y="348693"/>
                  <a:pt x="3493599" y="355936"/>
                  <a:pt x="3487622" y="365894"/>
                </a:cubicBezTo>
                <a:cubicBezTo>
                  <a:pt x="3481647" y="376034"/>
                  <a:pt x="3445975" y="384002"/>
                  <a:pt x="3404326" y="384002"/>
                </a:cubicBezTo>
                <a:cubicBezTo>
                  <a:pt x="3362679" y="384002"/>
                  <a:pt x="3338053" y="376034"/>
                  <a:pt x="3346020" y="365894"/>
                </a:cubicBezTo>
                <a:cubicBezTo>
                  <a:pt x="3353987" y="355753"/>
                  <a:pt x="3388574" y="349054"/>
                  <a:pt x="3427504" y="348873"/>
                </a:cubicBezTo>
                <a:close/>
                <a:moveTo>
                  <a:pt x="6277122" y="346882"/>
                </a:moveTo>
                <a:cubicBezTo>
                  <a:pt x="6292987" y="346982"/>
                  <a:pt x="6308764" y="349235"/>
                  <a:pt x="6324022" y="353581"/>
                </a:cubicBezTo>
                <a:cubicBezTo>
                  <a:pt x="6334886" y="357203"/>
                  <a:pt x="6330902" y="361187"/>
                  <a:pt x="6315872" y="361549"/>
                </a:cubicBezTo>
                <a:cubicBezTo>
                  <a:pt x="6299081" y="361572"/>
                  <a:pt x="6282375" y="359193"/>
                  <a:pt x="6266257" y="354488"/>
                </a:cubicBezTo>
                <a:cubicBezTo>
                  <a:pt x="6256478" y="350684"/>
                  <a:pt x="6261912" y="346882"/>
                  <a:pt x="6277122" y="346882"/>
                </a:cubicBezTo>
                <a:close/>
                <a:moveTo>
                  <a:pt x="3283186" y="346881"/>
                </a:moveTo>
                <a:cubicBezTo>
                  <a:pt x="3319038" y="346701"/>
                  <a:pt x="3344028" y="353039"/>
                  <a:pt x="3337870" y="362455"/>
                </a:cubicBezTo>
                <a:cubicBezTo>
                  <a:pt x="3331532" y="371328"/>
                  <a:pt x="3292963" y="379476"/>
                  <a:pt x="3255660" y="380563"/>
                </a:cubicBezTo>
                <a:cubicBezTo>
                  <a:pt x="3218359" y="381649"/>
                  <a:pt x="3193008" y="372596"/>
                  <a:pt x="3201337" y="363541"/>
                </a:cubicBezTo>
                <a:cubicBezTo>
                  <a:pt x="3209667" y="354488"/>
                  <a:pt x="3247332" y="347062"/>
                  <a:pt x="3283186" y="346881"/>
                </a:cubicBezTo>
                <a:close/>
                <a:moveTo>
                  <a:pt x="3812657" y="344347"/>
                </a:moveTo>
                <a:lnTo>
                  <a:pt x="3758334" y="354850"/>
                </a:lnTo>
                <a:lnTo>
                  <a:pt x="3796359" y="366439"/>
                </a:lnTo>
                <a:cubicBezTo>
                  <a:pt x="3802517" y="364627"/>
                  <a:pt x="3808853" y="362274"/>
                  <a:pt x="3816640" y="360462"/>
                </a:cubicBezTo>
                <a:cubicBezTo>
                  <a:pt x="3824427" y="358652"/>
                  <a:pt x="3834748" y="357204"/>
                  <a:pt x="3842535" y="355755"/>
                </a:cubicBezTo>
                <a:close/>
                <a:moveTo>
                  <a:pt x="4927913" y="344347"/>
                </a:moveTo>
                <a:cubicBezTo>
                  <a:pt x="4965757" y="344347"/>
                  <a:pt x="4998534" y="351951"/>
                  <a:pt x="5007767" y="361367"/>
                </a:cubicBezTo>
                <a:cubicBezTo>
                  <a:pt x="5016459" y="370602"/>
                  <a:pt x="4994188" y="377303"/>
                  <a:pt x="4955075" y="377121"/>
                </a:cubicBezTo>
                <a:cubicBezTo>
                  <a:pt x="4915963" y="376940"/>
                  <a:pt x="4882645" y="369517"/>
                  <a:pt x="4875401" y="360101"/>
                </a:cubicBezTo>
                <a:cubicBezTo>
                  <a:pt x="4868158" y="350685"/>
                  <a:pt x="4890068" y="344347"/>
                  <a:pt x="4927913" y="344347"/>
                </a:cubicBezTo>
                <a:close/>
                <a:moveTo>
                  <a:pt x="3138324" y="343804"/>
                </a:moveTo>
                <a:cubicBezTo>
                  <a:pt x="3173090" y="343804"/>
                  <a:pt x="3194820" y="350866"/>
                  <a:pt x="3186852" y="359377"/>
                </a:cubicBezTo>
                <a:cubicBezTo>
                  <a:pt x="3178885" y="367886"/>
                  <a:pt x="3141584" y="375492"/>
                  <a:pt x="3106454" y="375310"/>
                </a:cubicBezTo>
                <a:cubicBezTo>
                  <a:pt x="3070239" y="375310"/>
                  <a:pt x="3049234" y="368069"/>
                  <a:pt x="3058650" y="359377"/>
                </a:cubicBezTo>
                <a:cubicBezTo>
                  <a:pt x="3068066" y="350684"/>
                  <a:pt x="3103557" y="343804"/>
                  <a:pt x="3138324" y="343804"/>
                </a:cubicBezTo>
                <a:close/>
                <a:moveTo>
                  <a:pt x="2993101" y="342354"/>
                </a:moveTo>
                <a:cubicBezTo>
                  <a:pt x="3027324" y="342535"/>
                  <a:pt x="3043803" y="348329"/>
                  <a:pt x="3035292" y="356479"/>
                </a:cubicBezTo>
                <a:cubicBezTo>
                  <a:pt x="3026780" y="364627"/>
                  <a:pt x="2993281" y="371690"/>
                  <a:pt x="2957971" y="371690"/>
                </a:cubicBezTo>
                <a:cubicBezTo>
                  <a:pt x="2921755" y="371690"/>
                  <a:pt x="2903647" y="365171"/>
                  <a:pt x="2915236" y="356660"/>
                </a:cubicBezTo>
                <a:cubicBezTo>
                  <a:pt x="2926825" y="348149"/>
                  <a:pt x="2958876" y="342174"/>
                  <a:pt x="2993101" y="342354"/>
                </a:cubicBezTo>
                <a:close/>
                <a:moveTo>
                  <a:pt x="6117231" y="342174"/>
                </a:moveTo>
                <a:cubicBezTo>
                  <a:pt x="6135663" y="341659"/>
                  <a:pt x="6154045" y="344355"/>
                  <a:pt x="6171554" y="350142"/>
                </a:cubicBezTo>
                <a:cubicBezTo>
                  <a:pt x="6182238" y="355029"/>
                  <a:pt x="6176624" y="358289"/>
                  <a:pt x="6157611" y="358470"/>
                </a:cubicBezTo>
                <a:cubicBezTo>
                  <a:pt x="6139855" y="358805"/>
                  <a:pt x="6122170" y="356174"/>
                  <a:pt x="6105280" y="350683"/>
                </a:cubicBezTo>
                <a:cubicBezTo>
                  <a:pt x="6093872" y="345976"/>
                  <a:pt x="6098942" y="342536"/>
                  <a:pt x="6117231" y="342174"/>
                </a:cubicBezTo>
                <a:close/>
                <a:moveTo>
                  <a:pt x="4775446" y="341450"/>
                </a:moveTo>
                <a:cubicBezTo>
                  <a:pt x="4813111" y="341450"/>
                  <a:pt x="4850051" y="348873"/>
                  <a:pt x="4858200" y="358109"/>
                </a:cubicBezTo>
                <a:cubicBezTo>
                  <a:pt x="4866348" y="367344"/>
                  <a:pt x="4841902" y="376217"/>
                  <a:pt x="4802970" y="376217"/>
                </a:cubicBezTo>
                <a:cubicBezTo>
                  <a:pt x="4764040" y="376217"/>
                  <a:pt x="4726556" y="368430"/>
                  <a:pt x="4719494" y="358109"/>
                </a:cubicBezTo>
                <a:cubicBezTo>
                  <a:pt x="4712431" y="347788"/>
                  <a:pt x="4737782" y="341450"/>
                  <a:pt x="4775446" y="341450"/>
                </a:cubicBezTo>
                <a:close/>
                <a:moveTo>
                  <a:pt x="2844091" y="339097"/>
                </a:moveTo>
                <a:cubicBezTo>
                  <a:pt x="2874311" y="339097"/>
                  <a:pt x="2892599" y="345796"/>
                  <a:pt x="2882642" y="353039"/>
                </a:cubicBezTo>
                <a:cubicBezTo>
                  <a:pt x="2858188" y="363396"/>
                  <a:pt x="2831710" y="368160"/>
                  <a:pt x="2805160" y="366982"/>
                </a:cubicBezTo>
                <a:cubicBezTo>
                  <a:pt x="2774195" y="366982"/>
                  <a:pt x="2757355" y="359558"/>
                  <a:pt x="2768944" y="352315"/>
                </a:cubicBezTo>
                <a:cubicBezTo>
                  <a:pt x="2792847" y="342870"/>
                  <a:pt x="2818405" y="338372"/>
                  <a:pt x="2844091" y="339097"/>
                </a:cubicBezTo>
                <a:close/>
                <a:moveTo>
                  <a:pt x="5965850" y="338553"/>
                </a:moveTo>
                <a:cubicBezTo>
                  <a:pt x="5985220" y="338177"/>
                  <a:pt x="6004495" y="341369"/>
                  <a:pt x="6022709" y="347969"/>
                </a:cubicBezTo>
                <a:cubicBezTo>
                  <a:pt x="6033935" y="353401"/>
                  <a:pt x="6025606" y="357203"/>
                  <a:pt x="6002790" y="357022"/>
                </a:cubicBezTo>
                <a:cubicBezTo>
                  <a:pt x="5983284" y="357416"/>
                  <a:pt x="5963878" y="354159"/>
                  <a:pt x="5945569" y="347426"/>
                </a:cubicBezTo>
                <a:cubicBezTo>
                  <a:pt x="5935067" y="342175"/>
                  <a:pt x="5943396" y="338553"/>
                  <a:pt x="5965850" y="338553"/>
                </a:cubicBezTo>
                <a:close/>
                <a:moveTo>
                  <a:pt x="3667795" y="338191"/>
                </a:moveTo>
                <a:cubicBezTo>
                  <a:pt x="3657948" y="341413"/>
                  <a:pt x="3647908" y="344016"/>
                  <a:pt x="3637735" y="345976"/>
                </a:cubicBezTo>
                <a:cubicBezTo>
                  <a:pt x="3625422" y="348149"/>
                  <a:pt x="3609850" y="349417"/>
                  <a:pt x="3594640" y="351046"/>
                </a:cubicBezTo>
                <a:cubicBezTo>
                  <a:pt x="3612480" y="350126"/>
                  <a:pt x="3630084" y="355438"/>
                  <a:pt x="3644435" y="366076"/>
                </a:cubicBezTo>
                <a:cubicBezTo>
                  <a:pt x="3664546" y="358278"/>
                  <a:pt x="3685882" y="354107"/>
                  <a:pt x="3707450" y="353763"/>
                </a:cubicBezTo>
                <a:cubicBezTo>
                  <a:pt x="3698220" y="351888"/>
                  <a:pt x="3689093" y="349531"/>
                  <a:pt x="3680109" y="346700"/>
                </a:cubicBezTo>
                <a:cubicBezTo>
                  <a:pt x="3675540" y="344602"/>
                  <a:pt x="3671373" y="341721"/>
                  <a:pt x="3667795" y="338191"/>
                </a:cubicBezTo>
                <a:close/>
                <a:moveTo>
                  <a:pt x="2700497" y="337645"/>
                </a:moveTo>
                <a:cubicBezTo>
                  <a:pt x="2727838" y="337645"/>
                  <a:pt x="2743231" y="343259"/>
                  <a:pt x="2734179" y="349959"/>
                </a:cubicBezTo>
                <a:cubicBezTo>
                  <a:pt x="2711325" y="359768"/>
                  <a:pt x="2686592" y="364348"/>
                  <a:pt x="2661749" y="363360"/>
                </a:cubicBezTo>
                <a:cubicBezTo>
                  <a:pt x="2633137" y="363360"/>
                  <a:pt x="2617923" y="357565"/>
                  <a:pt x="2628065" y="350502"/>
                </a:cubicBezTo>
                <a:cubicBezTo>
                  <a:pt x="2651008" y="341100"/>
                  <a:pt x="2675707" y="336716"/>
                  <a:pt x="2700497" y="337645"/>
                </a:cubicBezTo>
                <a:close/>
                <a:moveTo>
                  <a:pt x="2557446" y="334930"/>
                </a:moveTo>
                <a:cubicBezTo>
                  <a:pt x="2584789" y="334930"/>
                  <a:pt x="2597648" y="339639"/>
                  <a:pt x="2587325" y="346338"/>
                </a:cubicBezTo>
                <a:cubicBezTo>
                  <a:pt x="2566050" y="355083"/>
                  <a:pt x="2543144" y="359157"/>
                  <a:pt x="2520146" y="358291"/>
                </a:cubicBezTo>
                <a:cubicBezTo>
                  <a:pt x="2491895" y="358291"/>
                  <a:pt x="2479400" y="353220"/>
                  <a:pt x="2490629" y="346519"/>
                </a:cubicBezTo>
                <a:cubicBezTo>
                  <a:pt x="2511850" y="338015"/>
                  <a:pt x="2534611" y="334065"/>
                  <a:pt x="2557446" y="334930"/>
                </a:cubicBezTo>
                <a:close/>
                <a:moveTo>
                  <a:pt x="5811934" y="334567"/>
                </a:moveTo>
                <a:cubicBezTo>
                  <a:pt x="5832286" y="334106"/>
                  <a:pt x="5852547" y="337421"/>
                  <a:pt x="5871689" y="344346"/>
                </a:cubicBezTo>
                <a:cubicBezTo>
                  <a:pt x="5882554" y="349960"/>
                  <a:pt x="5872777" y="354306"/>
                  <a:pt x="5849236" y="354306"/>
                </a:cubicBezTo>
                <a:cubicBezTo>
                  <a:pt x="5827845" y="355063"/>
                  <a:pt x="5806511" y="351681"/>
                  <a:pt x="5786401" y="344346"/>
                </a:cubicBezTo>
                <a:cubicBezTo>
                  <a:pt x="5775899" y="338552"/>
                  <a:pt x="5786401" y="334206"/>
                  <a:pt x="5811934" y="334567"/>
                </a:cubicBezTo>
                <a:close/>
                <a:moveTo>
                  <a:pt x="2416027" y="333120"/>
                </a:moveTo>
                <a:cubicBezTo>
                  <a:pt x="2439929" y="333120"/>
                  <a:pt x="2451338" y="338190"/>
                  <a:pt x="2440650" y="343984"/>
                </a:cubicBezTo>
                <a:cubicBezTo>
                  <a:pt x="2419811" y="351716"/>
                  <a:pt x="2397685" y="355404"/>
                  <a:pt x="2375465" y="354849"/>
                </a:cubicBezTo>
                <a:cubicBezTo>
                  <a:pt x="2351019" y="354849"/>
                  <a:pt x="2339249" y="349598"/>
                  <a:pt x="2351380" y="343803"/>
                </a:cubicBezTo>
                <a:cubicBezTo>
                  <a:pt x="2372115" y="336399"/>
                  <a:pt x="2394007" y="332781"/>
                  <a:pt x="2416027" y="333120"/>
                </a:cubicBezTo>
                <a:close/>
                <a:moveTo>
                  <a:pt x="2275512" y="330403"/>
                </a:moveTo>
                <a:cubicBezTo>
                  <a:pt x="2296695" y="330403"/>
                  <a:pt x="2307198" y="335292"/>
                  <a:pt x="2296516" y="340362"/>
                </a:cubicBezTo>
                <a:cubicBezTo>
                  <a:pt x="2277267" y="346849"/>
                  <a:pt x="2257075" y="350092"/>
                  <a:pt x="2236760" y="349959"/>
                </a:cubicBezTo>
                <a:cubicBezTo>
                  <a:pt x="2214849" y="349959"/>
                  <a:pt x="2204707" y="344889"/>
                  <a:pt x="2216118" y="339819"/>
                </a:cubicBezTo>
                <a:cubicBezTo>
                  <a:pt x="2235293" y="333538"/>
                  <a:pt x="2255337" y="330359"/>
                  <a:pt x="2275512" y="330403"/>
                </a:cubicBezTo>
                <a:close/>
                <a:moveTo>
                  <a:pt x="5656027" y="330224"/>
                </a:moveTo>
                <a:cubicBezTo>
                  <a:pt x="5678959" y="329859"/>
                  <a:pt x="5701772" y="333601"/>
                  <a:pt x="5723388" y="341270"/>
                </a:cubicBezTo>
                <a:cubicBezTo>
                  <a:pt x="5734794" y="347425"/>
                  <a:pt x="5723388" y="352678"/>
                  <a:pt x="5697130" y="352678"/>
                </a:cubicBezTo>
                <a:cubicBezTo>
                  <a:pt x="5674688" y="353020"/>
                  <a:pt x="5652365" y="349340"/>
                  <a:pt x="5631218" y="341813"/>
                </a:cubicBezTo>
                <a:cubicBezTo>
                  <a:pt x="5619629" y="335836"/>
                  <a:pt x="5631400" y="330405"/>
                  <a:pt x="5656027" y="330224"/>
                </a:cubicBezTo>
                <a:close/>
                <a:moveTo>
                  <a:pt x="2127022" y="328954"/>
                </a:moveTo>
                <a:cubicBezTo>
                  <a:pt x="2146764" y="328774"/>
                  <a:pt x="2155637" y="332757"/>
                  <a:pt x="2146764" y="337285"/>
                </a:cubicBezTo>
                <a:cubicBezTo>
                  <a:pt x="2129305" y="343414"/>
                  <a:pt x="2110926" y="346477"/>
                  <a:pt x="2092439" y="346338"/>
                </a:cubicBezTo>
                <a:cubicBezTo>
                  <a:pt x="2072700" y="346338"/>
                  <a:pt x="2064370" y="342173"/>
                  <a:pt x="2074329" y="337466"/>
                </a:cubicBezTo>
                <a:cubicBezTo>
                  <a:pt x="2091350" y="331939"/>
                  <a:pt x="2109133" y="329067"/>
                  <a:pt x="2127022" y="328954"/>
                </a:cubicBezTo>
                <a:close/>
                <a:moveTo>
                  <a:pt x="1988498" y="326240"/>
                </a:moveTo>
                <a:cubicBezTo>
                  <a:pt x="2006607" y="326240"/>
                  <a:pt x="2012764" y="329317"/>
                  <a:pt x="2004252" y="333302"/>
                </a:cubicBezTo>
                <a:cubicBezTo>
                  <a:pt x="1988247" y="338823"/>
                  <a:pt x="1971386" y="341519"/>
                  <a:pt x="1954457" y="341269"/>
                </a:cubicBezTo>
                <a:cubicBezTo>
                  <a:pt x="1937257" y="341269"/>
                  <a:pt x="1931279" y="337829"/>
                  <a:pt x="1940877" y="333663"/>
                </a:cubicBezTo>
                <a:cubicBezTo>
                  <a:pt x="1956267" y="328740"/>
                  <a:pt x="1972330" y="326236"/>
                  <a:pt x="1988498" y="326240"/>
                </a:cubicBezTo>
                <a:close/>
                <a:moveTo>
                  <a:pt x="1848525" y="326239"/>
                </a:moveTo>
                <a:cubicBezTo>
                  <a:pt x="1862651" y="326239"/>
                  <a:pt x="1866634" y="328956"/>
                  <a:pt x="1858484" y="332395"/>
                </a:cubicBezTo>
                <a:cubicBezTo>
                  <a:pt x="1844994" y="336559"/>
                  <a:pt x="1830962" y="338635"/>
                  <a:pt x="1816840" y="338553"/>
                </a:cubicBezTo>
                <a:cubicBezTo>
                  <a:pt x="1802531" y="338553"/>
                  <a:pt x="1798731" y="335655"/>
                  <a:pt x="1807241" y="332214"/>
                </a:cubicBezTo>
                <a:cubicBezTo>
                  <a:pt x="1820604" y="328074"/>
                  <a:pt x="1834529" y="326058"/>
                  <a:pt x="1848525" y="326239"/>
                </a:cubicBezTo>
                <a:close/>
                <a:moveTo>
                  <a:pt x="5499756" y="325696"/>
                </a:moveTo>
                <a:cubicBezTo>
                  <a:pt x="5523413" y="325154"/>
                  <a:pt x="5546956" y="329148"/>
                  <a:pt x="5569107" y="337466"/>
                </a:cubicBezTo>
                <a:cubicBezTo>
                  <a:pt x="5580335" y="343804"/>
                  <a:pt x="5566935" y="349599"/>
                  <a:pt x="5540318" y="349779"/>
                </a:cubicBezTo>
                <a:cubicBezTo>
                  <a:pt x="5516182" y="350426"/>
                  <a:pt x="5492144" y="346431"/>
                  <a:pt x="5469516" y="338009"/>
                </a:cubicBezTo>
                <a:cubicBezTo>
                  <a:pt x="5458108" y="331491"/>
                  <a:pt x="5472594" y="325696"/>
                  <a:pt x="5499756" y="325696"/>
                </a:cubicBezTo>
                <a:close/>
                <a:moveTo>
                  <a:pt x="1709632" y="322799"/>
                </a:moveTo>
                <a:cubicBezTo>
                  <a:pt x="1721584" y="322799"/>
                  <a:pt x="1725387" y="324971"/>
                  <a:pt x="1718143" y="327688"/>
                </a:cubicBezTo>
                <a:cubicBezTo>
                  <a:pt x="1707009" y="331117"/>
                  <a:pt x="1695399" y="332767"/>
                  <a:pt x="1683738" y="332575"/>
                </a:cubicBezTo>
                <a:cubicBezTo>
                  <a:pt x="1671968" y="332575"/>
                  <a:pt x="1669252" y="330222"/>
                  <a:pt x="1677402" y="327325"/>
                </a:cubicBezTo>
                <a:cubicBezTo>
                  <a:pt x="1687884" y="324337"/>
                  <a:pt x="1698733" y="322814"/>
                  <a:pt x="1709632" y="322799"/>
                </a:cubicBezTo>
                <a:close/>
                <a:moveTo>
                  <a:pt x="1570198" y="322618"/>
                </a:moveTo>
                <a:cubicBezTo>
                  <a:pt x="1577802" y="321711"/>
                  <a:pt x="1579795" y="323342"/>
                  <a:pt x="1574544" y="326239"/>
                </a:cubicBezTo>
                <a:cubicBezTo>
                  <a:pt x="1566594" y="328475"/>
                  <a:pt x="1558355" y="329633"/>
                  <a:pt x="1550098" y="329679"/>
                </a:cubicBezTo>
                <a:cubicBezTo>
                  <a:pt x="1541045" y="329679"/>
                  <a:pt x="1538690" y="327869"/>
                  <a:pt x="1545389" y="325876"/>
                </a:cubicBezTo>
                <a:cubicBezTo>
                  <a:pt x="1553484" y="323720"/>
                  <a:pt x="1561815" y="322623"/>
                  <a:pt x="1570198" y="322618"/>
                </a:cubicBezTo>
                <a:close/>
                <a:moveTo>
                  <a:pt x="5351817" y="322617"/>
                </a:moveTo>
                <a:cubicBezTo>
                  <a:pt x="5375732" y="321538"/>
                  <a:pt x="5399576" y="325935"/>
                  <a:pt x="5421531" y="335474"/>
                </a:cubicBezTo>
                <a:cubicBezTo>
                  <a:pt x="5432759" y="342717"/>
                  <a:pt x="5417910" y="347968"/>
                  <a:pt x="5386945" y="347968"/>
                </a:cubicBezTo>
                <a:cubicBezTo>
                  <a:pt x="5362493" y="349196"/>
                  <a:pt x="5338087" y="344797"/>
                  <a:pt x="5315601" y="335111"/>
                </a:cubicBezTo>
                <a:cubicBezTo>
                  <a:pt x="5305098" y="327688"/>
                  <a:pt x="5320852" y="322437"/>
                  <a:pt x="5351817" y="322617"/>
                </a:cubicBezTo>
                <a:close/>
                <a:moveTo>
                  <a:pt x="6512886" y="320082"/>
                </a:moveTo>
                <a:cubicBezTo>
                  <a:pt x="6522627" y="320019"/>
                  <a:pt x="6532315" y="321361"/>
                  <a:pt x="6541676" y="324066"/>
                </a:cubicBezTo>
                <a:cubicBezTo>
                  <a:pt x="6547834" y="326239"/>
                  <a:pt x="6546929" y="327868"/>
                  <a:pt x="6536788" y="328049"/>
                </a:cubicBezTo>
                <a:cubicBezTo>
                  <a:pt x="6527028" y="328163"/>
                  <a:pt x="6517321" y="326758"/>
                  <a:pt x="6507996" y="323884"/>
                </a:cubicBezTo>
                <a:cubicBezTo>
                  <a:pt x="6501839" y="321711"/>
                  <a:pt x="6503831" y="320262"/>
                  <a:pt x="6512886" y="320082"/>
                </a:cubicBezTo>
                <a:close/>
                <a:moveTo>
                  <a:pt x="4406953" y="318635"/>
                </a:moveTo>
                <a:cubicBezTo>
                  <a:pt x="4393916" y="326239"/>
                  <a:pt x="4386129" y="327507"/>
                  <a:pt x="4348465" y="330765"/>
                </a:cubicBezTo>
                <a:cubicBezTo>
                  <a:pt x="4370553" y="330887"/>
                  <a:pt x="4392353" y="335765"/>
                  <a:pt x="4412386" y="345071"/>
                </a:cubicBezTo>
                <a:cubicBezTo>
                  <a:pt x="4430209" y="337351"/>
                  <a:pt x="4449459" y="333463"/>
                  <a:pt x="4468883" y="333663"/>
                </a:cubicBezTo>
                <a:cubicBezTo>
                  <a:pt x="4456569" y="331672"/>
                  <a:pt x="4442444" y="330041"/>
                  <a:pt x="4432667" y="327507"/>
                </a:cubicBezTo>
                <a:cubicBezTo>
                  <a:pt x="4423922" y="325076"/>
                  <a:pt x="4415335" y="322112"/>
                  <a:pt x="4406953" y="318635"/>
                </a:cubicBezTo>
                <a:close/>
                <a:moveTo>
                  <a:pt x="5202790" y="318092"/>
                </a:moveTo>
                <a:cubicBezTo>
                  <a:pt x="5227637" y="317263"/>
                  <a:pt x="5252363" y="321900"/>
                  <a:pt x="5275221" y="331671"/>
                </a:cubicBezTo>
                <a:cubicBezTo>
                  <a:pt x="5284637" y="338734"/>
                  <a:pt x="5267254" y="345072"/>
                  <a:pt x="5236652" y="345072"/>
                </a:cubicBezTo>
                <a:cubicBezTo>
                  <a:pt x="5210799" y="346346"/>
                  <a:pt x="5185005" y="341572"/>
                  <a:pt x="5161324" y="331129"/>
                </a:cubicBezTo>
                <a:cubicBezTo>
                  <a:pt x="5152632" y="323886"/>
                  <a:pt x="5172006" y="317729"/>
                  <a:pt x="5202790" y="318092"/>
                </a:cubicBezTo>
                <a:close/>
                <a:moveTo>
                  <a:pt x="6359513" y="316462"/>
                </a:moveTo>
                <a:cubicBezTo>
                  <a:pt x="6371904" y="316086"/>
                  <a:pt x="6384269" y="317800"/>
                  <a:pt x="6396090" y="321532"/>
                </a:cubicBezTo>
                <a:cubicBezTo>
                  <a:pt x="6404964" y="324791"/>
                  <a:pt x="6401704" y="326783"/>
                  <a:pt x="6387942" y="326783"/>
                </a:cubicBezTo>
                <a:cubicBezTo>
                  <a:pt x="6375647" y="327074"/>
                  <a:pt x="6363395" y="325236"/>
                  <a:pt x="6351726" y="321350"/>
                </a:cubicBezTo>
                <a:cubicBezTo>
                  <a:pt x="6344302" y="318452"/>
                  <a:pt x="6347380" y="316643"/>
                  <a:pt x="6359513" y="316462"/>
                </a:cubicBezTo>
                <a:close/>
                <a:moveTo>
                  <a:pt x="4263359" y="315737"/>
                </a:moveTo>
                <a:lnTo>
                  <a:pt x="4216261" y="327732"/>
                </a:lnTo>
                <a:lnTo>
                  <a:pt x="4214830" y="327326"/>
                </a:lnTo>
                <a:lnTo>
                  <a:pt x="4215011" y="328051"/>
                </a:lnTo>
                <a:lnTo>
                  <a:pt x="4216261" y="327732"/>
                </a:lnTo>
                <a:lnTo>
                  <a:pt x="4263359" y="341088"/>
                </a:lnTo>
                <a:cubicBezTo>
                  <a:pt x="4282393" y="333319"/>
                  <a:pt x="4302738" y="329262"/>
                  <a:pt x="4323296" y="329136"/>
                </a:cubicBezTo>
                <a:cubicBezTo>
                  <a:pt x="4302647" y="328509"/>
                  <a:pt x="4282309" y="323962"/>
                  <a:pt x="4263359" y="315737"/>
                </a:cubicBezTo>
                <a:close/>
                <a:moveTo>
                  <a:pt x="5055030" y="315736"/>
                </a:moveTo>
                <a:cubicBezTo>
                  <a:pt x="5086539" y="315736"/>
                  <a:pt x="5122935" y="322617"/>
                  <a:pt x="5130722" y="330402"/>
                </a:cubicBezTo>
                <a:cubicBezTo>
                  <a:pt x="5138507" y="338189"/>
                  <a:pt x="5118409" y="344347"/>
                  <a:pt x="5085815" y="344347"/>
                </a:cubicBezTo>
                <a:cubicBezTo>
                  <a:pt x="5051953" y="344347"/>
                  <a:pt x="5016461" y="337104"/>
                  <a:pt x="5009762" y="329317"/>
                </a:cubicBezTo>
                <a:cubicBezTo>
                  <a:pt x="5003061" y="321530"/>
                  <a:pt x="5023524" y="315736"/>
                  <a:pt x="5055030" y="315736"/>
                </a:cubicBezTo>
                <a:close/>
                <a:moveTo>
                  <a:pt x="3467524" y="314288"/>
                </a:moveTo>
                <a:cubicBezTo>
                  <a:pt x="3505369" y="314288"/>
                  <a:pt x="3528910" y="321350"/>
                  <a:pt x="3524020" y="330042"/>
                </a:cubicBezTo>
                <a:cubicBezTo>
                  <a:pt x="3518950" y="339095"/>
                  <a:pt x="3485269" y="346338"/>
                  <a:pt x="3447424" y="346519"/>
                </a:cubicBezTo>
                <a:cubicBezTo>
                  <a:pt x="3409579" y="346701"/>
                  <a:pt x="3382055" y="339458"/>
                  <a:pt x="3388574" y="330223"/>
                </a:cubicBezTo>
                <a:cubicBezTo>
                  <a:pt x="3395093" y="320987"/>
                  <a:pt x="3429679" y="314288"/>
                  <a:pt x="3467524" y="314288"/>
                </a:cubicBezTo>
                <a:close/>
                <a:moveTo>
                  <a:pt x="4120489" y="313382"/>
                </a:moveTo>
                <a:cubicBezTo>
                  <a:pt x="4103927" y="320403"/>
                  <a:pt x="4086146" y="324095"/>
                  <a:pt x="4068156" y="324247"/>
                </a:cubicBezTo>
                <a:lnTo>
                  <a:pt x="4067432" y="324247"/>
                </a:lnTo>
                <a:lnTo>
                  <a:pt x="4111615" y="334387"/>
                </a:lnTo>
                <a:lnTo>
                  <a:pt x="4158153" y="325878"/>
                </a:lnTo>
                <a:cubicBezTo>
                  <a:pt x="4144779" y="324787"/>
                  <a:pt x="4131862" y="320502"/>
                  <a:pt x="4120489" y="313382"/>
                </a:cubicBezTo>
                <a:close/>
                <a:moveTo>
                  <a:pt x="6207044" y="311753"/>
                </a:moveTo>
                <a:cubicBezTo>
                  <a:pt x="6221316" y="311546"/>
                  <a:pt x="6235518" y="313749"/>
                  <a:pt x="6249054" y="318272"/>
                </a:cubicBezTo>
                <a:cubicBezTo>
                  <a:pt x="6258109" y="322074"/>
                  <a:pt x="6252676" y="324429"/>
                  <a:pt x="6235836" y="324246"/>
                </a:cubicBezTo>
                <a:cubicBezTo>
                  <a:pt x="6221608" y="324476"/>
                  <a:pt x="6207451" y="322209"/>
                  <a:pt x="6194007" y="317547"/>
                </a:cubicBezTo>
                <a:cubicBezTo>
                  <a:pt x="6186403" y="313926"/>
                  <a:pt x="6191473" y="311753"/>
                  <a:pt x="6207044" y="311753"/>
                </a:cubicBezTo>
                <a:close/>
                <a:moveTo>
                  <a:pt x="4909263" y="311570"/>
                </a:moveTo>
                <a:cubicBezTo>
                  <a:pt x="4944030" y="311753"/>
                  <a:pt x="4976080" y="317365"/>
                  <a:pt x="4984228" y="326239"/>
                </a:cubicBezTo>
                <a:cubicBezTo>
                  <a:pt x="4992559" y="334567"/>
                  <a:pt x="4971734" y="340906"/>
                  <a:pt x="4936063" y="340906"/>
                </a:cubicBezTo>
                <a:cubicBezTo>
                  <a:pt x="4900391" y="340906"/>
                  <a:pt x="4865985" y="334024"/>
                  <a:pt x="4859105" y="325332"/>
                </a:cubicBezTo>
                <a:cubicBezTo>
                  <a:pt x="4852223" y="316641"/>
                  <a:pt x="4874496" y="311390"/>
                  <a:pt x="4909263" y="311570"/>
                </a:cubicBezTo>
                <a:close/>
                <a:moveTo>
                  <a:pt x="3321754" y="311390"/>
                </a:moveTo>
                <a:cubicBezTo>
                  <a:pt x="3356702" y="311390"/>
                  <a:pt x="3380965" y="318633"/>
                  <a:pt x="3373541" y="326781"/>
                </a:cubicBezTo>
                <a:cubicBezTo>
                  <a:pt x="3366118" y="334931"/>
                  <a:pt x="3331351" y="342174"/>
                  <a:pt x="3296221" y="341992"/>
                </a:cubicBezTo>
                <a:cubicBezTo>
                  <a:pt x="3261093" y="341811"/>
                  <a:pt x="3236286" y="334568"/>
                  <a:pt x="3244795" y="326057"/>
                </a:cubicBezTo>
                <a:cubicBezTo>
                  <a:pt x="3253306" y="317547"/>
                  <a:pt x="3287529" y="311390"/>
                  <a:pt x="3321754" y="311390"/>
                </a:cubicBezTo>
                <a:close/>
                <a:moveTo>
                  <a:pt x="3979249" y="310485"/>
                </a:moveTo>
                <a:cubicBezTo>
                  <a:pt x="3970194" y="313021"/>
                  <a:pt x="3963314" y="315374"/>
                  <a:pt x="3954440" y="317186"/>
                </a:cubicBezTo>
                <a:cubicBezTo>
                  <a:pt x="3945567" y="318996"/>
                  <a:pt x="3935427" y="319901"/>
                  <a:pt x="3928184" y="320988"/>
                </a:cubicBezTo>
                <a:lnTo>
                  <a:pt x="3967660" y="331672"/>
                </a:lnTo>
                <a:cubicBezTo>
                  <a:pt x="3986338" y="326285"/>
                  <a:pt x="4005628" y="323302"/>
                  <a:pt x="4025061" y="322798"/>
                </a:cubicBezTo>
                <a:cubicBezTo>
                  <a:pt x="4009143" y="322631"/>
                  <a:pt x="3993497" y="318658"/>
                  <a:pt x="3979429" y="311209"/>
                </a:cubicBezTo>
                <a:close/>
                <a:moveTo>
                  <a:pt x="3181599" y="309761"/>
                </a:moveTo>
                <a:cubicBezTo>
                  <a:pt x="3214556" y="309761"/>
                  <a:pt x="3235198" y="316279"/>
                  <a:pt x="3228862" y="323884"/>
                </a:cubicBezTo>
                <a:cubicBezTo>
                  <a:pt x="3221980" y="331853"/>
                  <a:pt x="3186489" y="338733"/>
                  <a:pt x="3152447" y="338733"/>
                </a:cubicBezTo>
                <a:cubicBezTo>
                  <a:pt x="3118404" y="338733"/>
                  <a:pt x="3098123" y="332033"/>
                  <a:pt x="3105547" y="324247"/>
                </a:cubicBezTo>
                <a:cubicBezTo>
                  <a:pt x="3112973" y="316460"/>
                  <a:pt x="3148644" y="309761"/>
                  <a:pt x="3181599" y="309761"/>
                </a:cubicBezTo>
                <a:close/>
                <a:moveTo>
                  <a:pt x="6057112" y="308313"/>
                </a:moveTo>
                <a:cubicBezTo>
                  <a:pt x="6073017" y="308235"/>
                  <a:pt x="6088836" y="310619"/>
                  <a:pt x="6104012" y="315375"/>
                </a:cubicBezTo>
                <a:cubicBezTo>
                  <a:pt x="6114877" y="319721"/>
                  <a:pt x="6109445" y="322980"/>
                  <a:pt x="6091338" y="322980"/>
                </a:cubicBezTo>
                <a:cubicBezTo>
                  <a:pt x="6074627" y="323377"/>
                  <a:pt x="6057972" y="320927"/>
                  <a:pt x="6042084" y="315737"/>
                </a:cubicBezTo>
                <a:cubicBezTo>
                  <a:pt x="6032124" y="311391"/>
                  <a:pt x="6038643" y="308313"/>
                  <a:pt x="6057112" y="308313"/>
                </a:cubicBezTo>
                <a:close/>
                <a:moveTo>
                  <a:pt x="4763133" y="307588"/>
                </a:moveTo>
                <a:cubicBezTo>
                  <a:pt x="4797720" y="307588"/>
                  <a:pt x="4834659" y="314831"/>
                  <a:pt x="4841539" y="322979"/>
                </a:cubicBezTo>
                <a:cubicBezTo>
                  <a:pt x="4848421" y="331310"/>
                  <a:pt x="4823432" y="338733"/>
                  <a:pt x="4787216" y="338553"/>
                </a:cubicBezTo>
                <a:cubicBezTo>
                  <a:pt x="4751001" y="338370"/>
                  <a:pt x="4714785" y="330946"/>
                  <a:pt x="4708810" y="322618"/>
                </a:cubicBezTo>
                <a:cubicBezTo>
                  <a:pt x="4702835" y="314287"/>
                  <a:pt x="4728547" y="307588"/>
                  <a:pt x="4763133" y="307588"/>
                </a:cubicBezTo>
                <a:close/>
                <a:moveTo>
                  <a:pt x="3043257" y="307227"/>
                </a:moveTo>
                <a:cubicBezTo>
                  <a:pt x="3075489" y="307227"/>
                  <a:pt x="3092329" y="312841"/>
                  <a:pt x="3084725" y="320264"/>
                </a:cubicBezTo>
                <a:cubicBezTo>
                  <a:pt x="3076575" y="328051"/>
                  <a:pt x="3045068" y="334027"/>
                  <a:pt x="3012294" y="334027"/>
                </a:cubicBezTo>
                <a:cubicBezTo>
                  <a:pt x="2979517" y="334027"/>
                  <a:pt x="2962134" y="328232"/>
                  <a:pt x="2970826" y="320626"/>
                </a:cubicBezTo>
                <a:cubicBezTo>
                  <a:pt x="2979517" y="313021"/>
                  <a:pt x="3011026" y="307227"/>
                  <a:pt x="3043257" y="307227"/>
                </a:cubicBezTo>
                <a:close/>
                <a:moveTo>
                  <a:pt x="2904372" y="305415"/>
                </a:moveTo>
                <a:cubicBezTo>
                  <a:pt x="2931713" y="305415"/>
                  <a:pt x="2949640" y="311209"/>
                  <a:pt x="2942216" y="317728"/>
                </a:cubicBezTo>
                <a:cubicBezTo>
                  <a:pt x="2919420" y="327676"/>
                  <a:pt x="2894625" y="332201"/>
                  <a:pt x="2869804" y="330946"/>
                </a:cubicBezTo>
                <a:cubicBezTo>
                  <a:pt x="2841012" y="330946"/>
                  <a:pt x="2823630" y="324971"/>
                  <a:pt x="2831961" y="318270"/>
                </a:cubicBezTo>
                <a:cubicBezTo>
                  <a:pt x="2854881" y="308763"/>
                  <a:pt x="2879580" y="304375"/>
                  <a:pt x="2904372" y="305415"/>
                </a:cubicBezTo>
                <a:close/>
                <a:moveTo>
                  <a:pt x="5900301" y="303786"/>
                </a:moveTo>
                <a:cubicBezTo>
                  <a:pt x="5918770" y="303388"/>
                  <a:pt x="5937161" y="306271"/>
                  <a:pt x="5954624" y="312297"/>
                </a:cubicBezTo>
                <a:cubicBezTo>
                  <a:pt x="5964222" y="317004"/>
                  <a:pt x="5956436" y="320445"/>
                  <a:pt x="5936516" y="320445"/>
                </a:cubicBezTo>
                <a:cubicBezTo>
                  <a:pt x="5918030" y="320890"/>
                  <a:pt x="5899618" y="317945"/>
                  <a:pt x="5882193" y="311753"/>
                </a:cubicBezTo>
                <a:cubicBezTo>
                  <a:pt x="5872596" y="308132"/>
                  <a:pt x="5880564" y="303786"/>
                  <a:pt x="5900301" y="303786"/>
                </a:cubicBezTo>
                <a:close/>
                <a:moveTo>
                  <a:pt x="4615735" y="303785"/>
                </a:moveTo>
                <a:cubicBezTo>
                  <a:pt x="4653399" y="303785"/>
                  <a:pt x="4686175" y="310848"/>
                  <a:pt x="4691970" y="319720"/>
                </a:cubicBezTo>
                <a:cubicBezTo>
                  <a:pt x="4697764" y="328593"/>
                  <a:pt x="4671689" y="335655"/>
                  <a:pt x="4631852" y="335292"/>
                </a:cubicBezTo>
                <a:cubicBezTo>
                  <a:pt x="4592015" y="334931"/>
                  <a:pt x="4561775" y="327869"/>
                  <a:pt x="4556885" y="318996"/>
                </a:cubicBezTo>
                <a:cubicBezTo>
                  <a:pt x="4551996" y="310124"/>
                  <a:pt x="4577709" y="303605"/>
                  <a:pt x="4615735" y="303785"/>
                </a:cubicBezTo>
                <a:close/>
                <a:moveTo>
                  <a:pt x="2768220" y="302518"/>
                </a:moveTo>
                <a:cubicBezTo>
                  <a:pt x="2794658" y="302518"/>
                  <a:pt x="2809148" y="308132"/>
                  <a:pt x="2799729" y="314468"/>
                </a:cubicBezTo>
                <a:cubicBezTo>
                  <a:pt x="2778108" y="323103"/>
                  <a:pt x="2754912" y="327112"/>
                  <a:pt x="2731646" y="326240"/>
                </a:cubicBezTo>
                <a:cubicBezTo>
                  <a:pt x="2704119" y="326240"/>
                  <a:pt x="2689093" y="320806"/>
                  <a:pt x="2698687" y="314288"/>
                </a:cubicBezTo>
                <a:cubicBezTo>
                  <a:pt x="2720778" y="305543"/>
                  <a:pt x="2744483" y="301533"/>
                  <a:pt x="2768220" y="302518"/>
                </a:cubicBezTo>
                <a:close/>
                <a:moveTo>
                  <a:pt x="2621909" y="301430"/>
                </a:moveTo>
                <a:cubicBezTo>
                  <a:pt x="2647805" y="301430"/>
                  <a:pt x="2661203" y="305959"/>
                  <a:pt x="2652150" y="311934"/>
                </a:cubicBezTo>
                <a:cubicBezTo>
                  <a:pt x="2631871" y="320120"/>
                  <a:pt x="2610086" y="323884"/>
                  <a:pt x="2588227" y="322980"/>
                </a:cubicBezTo>
                <a:cubicBezTo>
                  <a:pt x="2561793" y="322980"/>
                  <a:pt x="2549480" y="318090"/>
                  <a:pt x="2560163" y="311934"/>
                </a:cubicBezTo>
                <a:cubicBezTo>
                  <a:pt x="2579847" y="304406"/>
                  <a:pt x="2600833" y="300837"/>
                  <a:pt x="2621909" y="301430"/>
                </a:cubicBezTo>
                <a:close/>
                <a:moveTo>
                  <a:pt x="5752904" y="300527"/>
                </a:moveTo>
                <a:cubicBezTo>
                  <a:pt x="5772717" y="300133"/>
                  <a:pt x="5792448" y="303198"/>
                  <a:pt x="5811210" y="309580"/>
                </a:cubicBezTo>
                <a:cubicBezTo>
                  <a:pt x="5821894" y="314650"/>
                  <a:pt x="5812658" y="318996"/>
                  <a:pt x="5790748" y="319177"/>
                </a:cubicBezTo>
                <a:cubicBezTo>
                  <a:pt x="5770806" y="319510"/>
                  <a:pt x="5750957" y="316386"/>
                  <a:pt x="5732080" y="309943"/>
                </a:cubicBezTo>
                <a:cubicBezTo>
                  <a:pt x="5721939" y="304873"/>
                  <a:pt x="5732080" y="300527"/>
                  <a:pt x="5752904" y="300527"/>
                </a:cubicBezTo>
                <a:close/>
                <a:moveTo>
                  <a:pt x="2488999" y="298897"/>
                </a:moveTo>
                <a:cubicBezTo>
                  <a:pt x="2512177" y="298897"/>
                  <a:pt x="2521595" y="303242"/>
                  <a:pt x="2511453" y="308676"/>
                </a:cubicBezTo>
                <a:cubicBezTo>
                  <a:pt x="2492550" y="315797"/>
                  <a:pt x="2472413" y="319060"/>
                  <a:pt x="2452242" y="318273"/>
                </a:cubicBezTo>
                <a:cubicBezTo>
                  <a:pt x="2428159" y="318273"/>
                  <a:pt x="2418200" y="314288"/>
                  <a:pt x="2428339" y="308676"/>
                </a:cubicBezTo>
                <a:cubicBezTo>
                  <a:pt x="2447712" y="301414"/>
                  <a:pt x="2468340" y="298090"/>
                  <a:pt x="2488999" y="298897"/>
                </a:cubicBezTo>
                <a:close/>
                <a:moveTo>
                  <a:pt x="2353373" y="297265"/>
                </a:moveTo>
                <a:cubicBezTo>
                  <a:pt x="2372568" y="297628"/>
                  <a:pt x="2382166" y="302155"/>
                  <a:pt x="2371483" y="306681"/>
                </a:cubicBezTo>
                <a:cubicBezTo>
                  <a:pt x="2352955" y="312684"/>
                  <a:pt x="2333563" y="315621"/>
                  <a:pt x="2314079" y="315372"/>
                </a:cubicBezTo>
                <a:cubicBezTo>
                  <a:pt x="2293256" y="315372"/>
                  <a:pt x="2284383" y="310122"/>
                  <a:pt x="2295971" y="305415"/>
                </a:cubicBezTo>
                <a:cubicBezTo>
                  <a:pt x="2314586" y="299793"/>
                  <a:pt x="2333944" y="297045"/>
                  <a:pt x="2353373" y="297265"/>
                </a:cubicBezTo>
                <a:close/>
                <a:moveTo>
                  <a:pt x="5605142" y="296180"/>
                </a:moveTo>
                <a:cubicBezTo>
                  <a:pt x="5626208" y="295872"/>
                  <a:pt x="5647166" y="299242"/>
                  <a:pt x="5667072" y="306140"/>
                </a:cubicBezTo>
                <a:cubicBezTo>
                  <a:pt x="5677212" y="311391"/>
                  <a:pt x="5665804" y="316280"/>
                  <a:pt x="5643170" y="316461"/>
                </a:cubicBezTo>
                <a:cubicBezTo>
                  <a:pt x="5621336" y="316938"/>
                  <a:pt x="5599605" y="313377"/>
                  <a:pt x="5579067" y="305959"/>
                </a:cubicBezTo>
                <a:cubicBezTo>
                  <a:pt x="5570376" y="300889"/>
                  <a:pt x="5582869" y="296180"/>
                  <a:pt x="5605142" y="296180"/>
                </a:cubicBezTo>
                <a:close/>
                <a:moveTo>
                  <a:pt x="2215753" y="295999"/>
                </a:moveTo>
                <a:cubicBezTo>
                  <a:pt x="2233320" y="296360"/>
                  <a:pt x="2240380" y="300164"/>
                  <a:pt x="2231147" y="304147"/>
                </a:cubicBezTo>
                <a:cubicBezTo>
                  <a:pt x="2213581" y="309704"/>
                  <a:pt x="2195239" y="312335"/>
                  <a:pt x="2176822" y="311934"/>
                </a:cubicBezTo>
                <a:cubicBezTo>
                  <a:pt x="2159798" y="311934"/>
                  <a:pt x="2153103" y="307588"/>
                  <a:pt x="2162519" y="303603"/>
                </a:cubicBezTo>
                <a:cubicBezTo>
                  <a:pt x="2179737" y="298250"/>
                  <a:pt x="2197718" y="295682"/>
                  <a:pt x="2215753" y="295999"/>
                </a:cubicBezTo>
                <a:close/>
                <a:moveTo>
                  <a:pt x="2080307" y="294370"/>
                </a:moveTo>
                <a:cubicBezTo>
                  <a:pt x="2095700" y="294370"/>
                  <a:pt x="2102216" y="297267"/>
                  <a:pt x="2095158" y="300708"/>
                </a:cubicBezTo>
                <a:cubicBezTo>
                  <a:pt x="2080469" y="305712"/>
                  <a:pt x="2065042" y="308221"/>
                  <a:pt x="2049524" y="308132"/>
                </a:cubicBezTo>
                <a:cubicBezTo>
                  <a:pt x="2032685" y="308132"/>
                  <a:pt x="2025803" y="305054"/>
                  <a:pt x="2034495" y="301252"/>
                </a:cubicBezTo>
                <a:cubicBezTo>
                  <a:pt x="2049290" y="296515"/>
                  <a:pt x="2064769" y="294191"/>
                  <a:pt x="2080307" y="294370"/>
                </a:cubicBezTo>
                <a:close/>
                <a:moveTo>
                  <a:pt x="5460463" y="293463"/>
                </a:moveTo>
                <a:cubicBezTo>
                  <a:pt x="5482116" y="292475"/>
                  <a:pt x="5503747" y="295925"/>
                  <a:pt x="5524020" y="303603"/>
                </a:cubicBezTo>
                <a:cubicBezTo>
                  <a:pt x="5535428" y="310122"/>
                  <a:pt x="5524020" y="314831"/>
                  <a:pt x="5495048" y="314649"/>
                </a:cubicBezTo>
                <a:cubicBezTo>
                  <a:pt x="5473451" y="315544"/>
                  <a:pt x="5451910" y="311839"/>
                  <a:pt x="5431852" y="303784"/>
                </a:cubicBezTo>
                <a:cubicBezTo>
                  <a:pt x="5422436" y="297628"/>
                  <a:pt x="5434388" y="293463"/>
                  <a:pt x="5460463" y="293463"/>
                </a:cubicBezTo>
                <a:close/>
                <a:moveTo>
                  <a:pt x="1943951" y="292377"/>
                </a:moveTo>
                <a:cubicBezTo>
                  <a:pt x="1957713" y="292377"/>
                  <a:pt x="1962058" y="294913"/>
                  <a:pt x="1954999" y="298172"/>
                </a:cubicBezTo>
                <a:cubicBezTo>
                  <a:pt x="1942287" y="302156"/>
                  <a:pt x="1929031" y="304110"/>
                  <a:pt x="1915704" y="303966"/>
                </a:cubicBezTo>
                <a:cubicBezTo>
                  <a:pt x="1901760" y="303966"/>
                  <a:pt x="1897595" y="301249"/>
                  <a:pt x="1905022" y="298172"/>
                </a:cubicBezTo>
                <a:cubicBezTo>
                  <a:pt x="1917605" y="294187"/>
                  <a:pt x="1930756" y="292231"/>
                  <a:pt x="1943951" y="292377"/>
                </a:cubicBezTo>
                <a:close/>
                <a:moveTo>
                  <a:pt x="5315962" y="290205"/>
                </a:moveTo>
                <a:cubicBezTo>
                  <a:pt x="5339249" y="289218"/>
                  <a:pt x="5362487" y="293041"/>
                  <a:pt x="5384230" y="301432"/>
                </a:cubicBezTo>
                <a:cubicBezTo>
                  <a:pt x="5394551" y="307951"/>
                  <a:pt x="5380065" y="313202"/>
                  <a:pt x="5351636" y="313202"/>
                </a:cubicBezTo>
                <a:cubicBezTo>
                  <a:pt x="5328469" y="314312"/>
                  <a:pt x="5305345" y="310291"/>
                  <a:pt x="5283912" y="301432"/>
                </a:cubicBezTo>
                <a:cubicBezTo>
                  <a:pt x="5275220" y="295275"/>
                  <a:pt x="5289526" y="290385"/>
                  <a:pt x="5315962" y="290205"/>
                </a:cubicBezTo>
                <a:close/>
                <a:moveTo>
                  <a:pt x="1806874" y="290204"/>
                </a:moveTo>
                <a:cubicBezTo>
                  <a:pt x="1816471" y="290024"/>
                  <a:pt x="1819732" y="292377"/>
                  <a:pt x="1813756" y="294731"/>
                </a:cubicBezTo>
                <a:cubicBezTo>
                  <a:pt x="1803181" y="297887"/>
                  <a:pt x="1792190" y="299413"/>
                  <a:pt x="1781161" y="299259"/>
                </a:cubicBezTo>
                <a:cubicBezTo>
                  <a:pt x="1771565" y="299259"/>
                  <a:pt x="1768487" y="297086"/>
                  <a:pt x="1774463" y="294731"/>
                </a:cubicBezTo>
                <a:cubicBezTo>
                  <a:pt x="1784982" y="291617"/>
                  <a:pt x="1795902" y="290090"/>
                  <a:pt x="1806874" y="290204"/>
                </a:cubicBezTo>
                <a:close/>
                <a:moveTo>
                  <a:pt x="1669608" y="289119"/>
                </a:moveTo>
                <a:cubicBezTo>
                  <a:pt x="1677758" y="290024"/>
                  <a:pt x="1680653" y="290024"/>
                  <a:pt x="1675946" y="292196"/>
                </a:cubicBezTo>
                <a:cubicBezTo>
                  <a:pt x="1668558" y="294515"/>
                  <a:pt x="1660880" y="295736"/>
                  <a:pt x="1653131" y="295818"/>
                </a:cubicBezTo>
                <a:cubicBezTo>
                  <a:pt x="1644077" y="295818"/>
                  <a:pt x="1640816" y="294369"/>
                  <a:pt x="1646613" y="292379"/>
                </a:cubicBezTo>
                <a:cubicBezTo>
                  <a:pt x="1654109" y="290309"/>
                  <a:pt x="1661840" y="289214"/>
                  <a:pt x="1669608" y="289119"/>
                </a:cubicBezTo>
                <a:close/>
                <a:moveTo>
                  <a:pt x="6437921" y="288032"/>
                </a:moveTo>
                <a:cubicBezTo>
                  <a:pt x="6446358" y="287840"/>
                  <a:pt x="6454797" y="288940"/>
                  <a:pt x="6462909" y="291292"/>
                </a:cubicBezTo>
                <a:cubicBezTo>
                  <a:pt x="6468703" y="293465"/>
                  <a:pt x="6466167" y="294914"/>
                  <a:pt x="6456751" y="294733"/>
                </a:cubicBezTo>
                <a:cubicBezTo>
                  <a:pt x="6448930" y="294695"/>
                  <a:pt x="6441143" y="293661"/>
                  <a:pt x="6433573" y="291653"/>
                </a:cubicBezTo>
                <a:cubicBezTo>
                  <a:pt x="6427237" y="289480"/>
                  <a:pt x="6429047" y="288032"/>
                  <a:pt x="6437921" y="288032"/>
                </a:cubicBezTo>
                <a:close/>
                <a:moveTo>
                  <a:pt x="5172549" y="286039"/>
                </a:moveTo>
                <a:cubicBezTo>
                  <a:pt x="5196677" y="285104"/>
                  <a:pt x="5220735" y="289237"/>
                  <a:pt x="5243168" y="298172"/>
                </a:cubicBezTo>
                <a:cubicBezTo>
                  <a:pt x="5251860" y="304871"/>
                  <a:pt x="5233752" y="310848"/>
                  <a:pt x="5204780" y="310666"/>
                </a:cubicBezTo>
                <a:cubicBezTo>
                  <a:pt x="5180691" y="311728"/>
                  <a:pt x="5156675" y="307333"/>
                  <a:pt x="5134522" y="297811"/>
                </a:cubicBezTo>
                <a:cubicBezTo>
                  <a:pt x="5127822" y="291472"/>
                  <a:pt x="5145386" y="286039"/>
                  <a:pt x="5172549" y="286039"/>
                </a:cubicBezTo>
                <a:close/>
                <a:moveTo>
                  <a:pt x="6286721" y="284591"/>
                </a:moveTo>
                <a:cubicBezTo>
                  <a:pt x="6297616" y="284785"/>
                  <a:pt x="6308420" y="286616"/>
                  <a:pt x="6318771" y="290023"/>
                </a:cubicBezTo>
                <a:cubicBezTo>
                  <a:pt x="6325651" y="292739"/>
                  <a:pt x="6321849" y="294551"/>
                  <a:pt x="6310079" y="294551"/>
                </a:cubicBezTo>
                <a:cubicBezTo>
                  <a:pt x="6299152" y="294703"/>
                  <a:pt x="6288274" y="293114"/>
                  <a:pt x="6277847" y="289842"/>
                </a:cubicBezTo>
                <a:cubicBezTo>
                  <a:pt x="6271147" y="286401"/>
                  <a:pt x="6275313" y="284410"/>
                  <a:pt x="6286721" y="284591"/>
                </a:cubicBezTo>
                <a:close/>
                <a:moveTo>
                  <a:pt x="3634658" y="284410"/>
                </a:moveTo>
                <a:cubicBezTo>
                  <a:pt x="3672684" y="284591"/>
                  <a:pt x="3696405" y="290929"/>
                  <a:pt x="3692421" y="299440"/>
                </a:cubicBezTo>
                <a:cubicBezTo>
                  <a:pt x="3688438" y="307951"/>
                  <a:pt x="3656568" y="314831"/>
                  <a:pt x="3617999" y="314651"/>
                </a:cubicBezTo>
                <a:cubicBezTo>
                  <a:pt x="3579610" y="314651"/>
                  <a:pt x="3555164" y="307769"/>
                  <a:pt x="3560415" y="299077"/>
                </a:cubicBezTo>
                <a:cubicBezTo>
                  <a:pt x="3565666" y="290386"/>
                  <a:pt x="3596631" y="284230"/>
                  <a:pt x="3634658" y="284410"/>
                </a:cubicBezTo>
                <a:close/>
                <a:moveTo>
                  <a:pt x="5025333" y="282781"/>
                </a:moveTo>
                <a:cubicBezTo>
                  <a:pt x="5049771" y="281182"/>
                  <a:pt x="5074238" y="285467"/>
                  <a:pt x="5096678" y="295275"/>
                </a:cubicBezTo>
                <a:cubicBezTo>
                  <a:pt x="5106094" y="303061"/>
                  <a:pt x="5089435" y="308132"/>
                  <a:pt x="5058109" y="308132"/>
                </a:cubicBezTo>
                <a:cubicBezTo>
                  <a:pt x="5025516" y="308132"/>
                  <a:pt x="4994551" y="302698"/>
                  <a:pt x="4985679" y="295275"/>
                </a:cubicBezTo>
                <a:cubicBezTo>
                  <a:pt x="4976806" y="287851"/>
                  <a:pt x="4994914" y="282961"/>
                  <a:pt x="5025333" y="282781"/>
                </a:cubicBezTo>
                <a:close/>
                <a:moveTo>
                  <a:pt x="3499936" y="282600"/>
                </a:moveTo>
                <a:cubicBezTo>
                  <a:pt x="3533979" y="282961"/>
                  <a:pt x="3557156" y="290024"/>
                  <a:pt x="3552267" y="297267"/>
                </a:cubicBezTo>
                <a:cubicBezTo>
                  <a:pt x="3547197" y="305054"/>
                  <a:pt x="3513698" y="311934"/>
                  <a:pt x="3478750" y="311934"/>
                </a:cubicBezTo>
                <a:cubicBezTo>
                  <a:pt x="3443801" y="311934"/>
                  <a:pt x="3417365" y="304873"/>
                  <a:pt x="3424425" y="296723"/>
                </a:cubicBezTo>
                <a:cubicBezTo>
                  <a:pt x="3431488" y="288575"/>
                  <a:pt x="3465894" y="282237"/>
                  <a:pt x="3499936" y="282600"/>
                </a:cubicBezTo>
                <a:close/>
                <a:moveTo>
                  <a:pt x="6138418" y="280064"/>
                </a:moveTo>
                <a:cubicBezTo>
                  <a:pt x="6151368" y="279937"/>
                  <a:pt x="6164259" y="281831"/>
                  <a:pt x="6176624" y="285678"/>
                </a:cubicBezTo>
                <a:cubicBezTo>
                  <a:pt x="6184955" y="288937"/>
                  <a:pt x="6180609" y="291292"/>
                  <a:pt x="6166303" y="291473"/>
                </a:cubicBezTo>
                <a:cubicBezTo>
                  <a:pt x="6152663" y="291756"/>
                  <a:pt x="6139072" y="289735"/>
                  <a:pt x="6126105" y="285498"/>
                </a:cubicBezTo>
                <a:cubicBezTo>
                  <a:pt x="6118679" y="282237"/>
                  <a:pt x="6123932" y="280064"/>
                  <a:pt x="6138418" y="280064"/>
                </a:cubicBezTo>
                <a:close/>
                <a:moveTo>
                  <a:pt x="3361049" y="280064"/>
                </a:moveTo>
                <a:cubicBezTo>
                  <a:pt x="3395455" y="280064"/>
                  <a:pt x="3417184" y="285678"/>
                  <a:pt x="3411751" y="293463"/>
                </a:cubicBezTo>
                <a:cubicBezTo>
                  <a:pt x="3406320" y="301249"/>
                  <a:pt x="3375536" y="307588"/>
                  <a:pt x="3339319" y="307588"/>
                </a:cubicBezTo>
                <a:cubicBezTo>
                  <a:pt x="3303104" y="307588"/>
                  <a:pt x="3283910" y="301793"/>
                  <a:pt x="3289885" y="294006"/>
                </a:cubicBezTo>
                <a:cubicBezTo>
                  <a:pt x="3295861" y="286221"/>
                  <a:pt x="3326825" y="280064"/>
                  <a:pt x="3361049" y="280064"/>
                </a:cubicBezTo>
                <a:close/>
                <a:moveTo>
                  <a:pt x="4887715" y="279340"/>
                </a:moveTo>
                <a:cubicBezTo>
                  <a:pt x="4918497" y="279703"/>
                  <a:pt x="4951272" y="285678"/>
                  <a:pt x="4958154" y="292741"/>
                </a:cubicBezTo>
                <a:cubicBezTo>
                  <a:pt x="4965397" y="299803"/>
                  <a:pt x="4944211" y="306140"/>
                  <a:pt x="4912522" y="306140"/>
                </a:cubicBezTo>
                <a:cubicBezTo>
                  <a:pt x="4880833" y="306140"/>
                  <a:pt x="4845161" y="299260"/>
                  <a:pt x="4840091" y="292016"/>
                </a:cubicBezTo>
                <a:cubicBezTo>
                  <a:pt x="4835021" y="284773"/>
                  <a:pt x="4856931" y="278979"/>
                  <a:pt x="4887715" y="279340"/>
                </a:cubicBezTo>
                <a:close/>
                <a:moveTo>
                  <a:pt x="4128457" y="278798"/>
                </a:moveTo>
                <a:cubicBezTo>
                  <a:pt x="4114332" y="286402"/>
                  <a:pt x="4108357" y="287670"/>
                  <a:pt x="4071597" y="291472"/>
                </a:cubicBezTo>
                <a:cubicBezTo>
                  <a:pt x="4089931" y="291124"/>
                  <a:pt x="4108018" y="295757"/>
                  <a:pt x="4123928" y="304873"/>
                </a:cubicBezTo>
                <a:cubicBezTo>
                  <a:pt x="4142648" y="297464"/>
                  <a:pt x="4162651" y="293833"/>
                  <a:pt x="4182780" y="294189"/>
                </a:cubicBezTo>
                <a:cubicBezTo>
                  <a:pt x="4150004" y="291292"/>
                  <a:pt x="4134251" y="286221"/>
                  <a:pt x="4128457" y="278798"/>
                </a:cubicBezTo>
                <a:close/>
                <a:moveTo>
                  <a:pt x="3227956" y="278252"/>
                </a:moveTo>
                <a:cubicBezTo>
                  <a:pt x="3258377" y="278252"/>
                  <a:pt x="3279565" y="284590"/>
                  <a:pt x="3272502" y="291470"/>
                </a:cubicBezTo>
                <a:cubicBezTo>
                  <a:pt x="3265440" y="298352"/>
                  <a:pt x="3231217" y="305051"/>
                  <a:pt x="3200071" y="304871"/>
                </a:cubicBezTo>
                <a:cubicBezTo>
                  <a:pt x="3168926" y="304690"/>
                  <a:pt x="3147921" y="298171"/>
                  <a:pt x="3155888" y="291109"/>
                </a:cubicBezTo>
                <a:cubicBezTo>
                  <a:pt x="3178555" y="281184"/>
                  <a:pt x="3203256" y="276779"/>
                  <a:pt x="3227956" y="278252"/>
                </a:cubicBezTo>
                <a:close/>
                <a:moveTo>
                  <a:pt x="5992831" y="276806"/>
                </a:moveTo>
                <a:cubicBezTo>
                  <a:pt x="6008505" y="276384"/>
                  <a:pt x="6024132" y="278713"/>
                  <a:pt x="6039004" y="283686"/>
                </a:cubicBezTo>
                <a:cubicBezTo>
                  <a:pt x="6046971" y="287488"/>
                  <a:pt x="6039909" y="290024"/>
                  <a:pt x="6023613" y="290024"/>
                </a:cubicBezTo>
                <a:cubicBezTo>
                  <a:pt x="6008560" y="290216"/>
                  <a:pt x="5993574" y="287954"/>
                  <a:pt x="5979250" y="283325"/>
                </a:cubicBezTo>
                <a:cubicBezTo>
                  <a:pt x="5970919" y="279703"/>
                  <a:pt x="5976894" y="276806"/>
                  <a:pt x="5992831" y="276806"/>
                </a:cubicBezTo>
                <a:close/>
                <a:moveTo>
                  <a:pt x="4746655" y="276623"/>
                </a:moveTo>
                <a:cubicBezTo>
                  <a:pt x="4781060" y="276443"/>
                  <a:pt x="4811481" y="282237"/>
                  <a:pt x="4819086" y="290024"/>
                </a:cubicBezTo>
                <a:cubicBezTo>
                  <a:pt x="4826692" y="297809"/>
                  <a:pt x="4806411" y="303967"/>
                  <a:pt x="4771101" y="304148"/>
                </a:cubicBezTo>
                <a:cubicBezTo>
                  <a:pt x="4734885" y="304148"/>
                  <a:pt x="4704645" y="298353"/>
                  <a:pt x="4698670" y="290386"/>
                </a:cubicBezTo>
                <a:cubicBezTo>
                  <a:pt x="4692694" y="282418"/>
                  <a:pt x="4712251" y="276804"/>
                  <a:pt x="4746655" y="276623"/>
                </a:cubicBezTo>
                <a:close/>
                <a:moveTo>
                  <a:pt x="3990838" y="275900"/>
                </a:moveTo>
                <a:cubicBezTo>
                  <a:pt x="3972181" y="285126"/>
                  <a:pt x="3951516" y="289544"/>
                  <a:pt x="3930720" y="288755"/>
                </a:cubicBezTo>
                <a:cubicBezTo>
                  <a:pt x="3948885" y="289628"/>
                  <a:pt x="3966742" y="293799"/>
                  <a:pt x="3983412" y="301069"/>
                </a:cubicBezTo>
                <a:cubicBezTo>
                  <a:pt x="4002364" y="293999"/>
                  <a:pt x="4022399" y="290261"/>
                  <a:pt x="4042625" y="290023"/>
                </a:cubicBezTo>
                <a:cubicBezTo>
                  <a:pt x="4011118" y="287670"/>
                  <a:pt x="3996993" y="282419"/>
                  <a:pt x="3990838" y="275900"/>
                </a:cubicBezTo>
                <a:close/>
                <a:moveTo>
                  <a:pt x="3087261" y="275899"/>
                </a:moveTo>
                <a:cubicBezTo>
                  <a:pt x="3117499" y="275718"/>
                  <a:pt x="3135970" y="280969"/>
                  <a:pt x="3129088" y="287669"/>
                </a:cubicBezTo>
                <a:cubicBezTo>
                  <a:pt x="3122028" y="294731"/>
                  <a:pt x="3092873" y="300345"/>
                  <a:pt x="3061186" y="300526"/>
                </a:cubicBezTo>
                <a:cubicBezTo>
                  <a:pt x="3029497" y="300706"/>
                  <a:pt x="3011933" y="295094"/>
                  <a:pt x="3019900" y="288212"/>
                </a:cubicBezTo>
                <a:cubicBezTo>
                  <a:pt x="3040991" y="278608"/>
                  <a:pt x="3064134" y="274378"/>
                  <a:pt x="3087261" y="275899"/>
                </a:cubicBezTo>
                <a:close/>
                <a:moveTo>
                  <a:pt x="2955979" y="274453"/>
                </a:moveTo>
                <a:cubicBezTo>
                  <a:pt x="2983502" y="274453"/>
                  <a:pt x="2997808" y="279340"/>
                  <a:pt x="2989658" y="285859"/>
                </a:cubicBezTo>
                <a:cubicBezTo>
                  <a:pt x="2968822" y="294992"/>
                  <a:pt x="2946076" y="298906"/>
                  <a:pt x="2923385" y="297268"/>
                </a:cubicBezTo>
                <a:cubicBezTo>
                  <a:pt x="2893688" y="297268"/>
                  <a:pt x="2879382" y="292017"/>
                  <a:pt x="2889162" y="285317"/>
                </a:cubicBezTo>
                <a:cubicBezTo>
                  <a:pt x="2910347" y="276764"/>
                  <a:pt x="2933175" y="273052"/>
                  <a:pt x="2955979" y="274453"/>
                </a:cubicBezTo>
                <a:close/>
                <a:moveTo>
                  <a:pt x="5849055" y="272821"/>
                </a:moveTo>
                <a:cubicBezTo>
                  <a:pt x="5865640" y="272726"/>
                  <a:pt x="5882138" y="275230"/>
                  <a:pt x="5897947" y="280245"/>
                </a:cubicBezTo>
                <a:cubicBezTo>
                  <a:pt x="5906819" y="284410"/>
                  <a:pt x="5897947" y="288032"/>
                  <a:pt x="5879839" y="287851"/>
                </a:cubicBezTo>
                <a:cubicBezTo>
                  <a:pt x="5863245" y="287893"/>
                  <a:pt x="5846747" y="285324"/>
                  <a:pt x="5830947" y="280245"/>
                </a:cubicBezTo>
                <a:cubicBezTo>
                  <a:pt x="5822619" y="276082"/>
                  <a:pt x="5830947" y="272460"/>
                  <a:pt x="5849055" y="272821"/>
                </a:cubicBezTo>
                <a:close/>
                <a:moveTo>
                  <a:pt x="4609398" y="272821"/>
                </a:moveTo>
                <a:cubicBezTo>
                  <a:pt x="4643622" y="273002"/>
                  <a:pt x="4675854" y="279160"/>
                  <a:pt x="4681829" y="286583"/>
                </a:cubicBezTo>
                <a:cubicBezTo>
                  <a:pt x="4687804" y="294007"/>
                  <a:pt x="4663722" y="301431"/>
                  <a:pt x="4627506" y="301431"/>
                </a:cubicBezTo>
                <a:cubicBezTo>
                  <a:pt x="4591291" y="301431"/>
                  <a:pt x="4559421" y="294731"/>
                  <a:pt x="4555075" y="287127"/>
                </a:cubicBezTo>
                <a:cubicBezTo>
                  <a:pt x="4549824" y="279340"/>
                  <a:pt x="4575175" y="272641"/>
                  <a:pt x="4609398" y="272821"/>
                </a:cubicBezTo>
                <a:close/>
                <a:moveTo>
                  <a:pt x="2820373" y="271915"/>
                </a:moveTo>
                <a:cubicBezTo>
                  <a:pt x="2845722" y="271915"/>
                  <a:pt x="2862202" y="276443"/>
                  <a:pt x="2854775" y="282237"/>
                </a:cubicBezTo>
                <a:cubicBezTo>
                  <a:pt x="2834437" y="290433"/>
                  <a:pt x="2812581" y="294199"/>
                  <a:pt x="2790676" y="293283"/>
                </a:cubicBezTo>
                <a:cubicBezTo>
                  <a:pt x="2764781" y="293283"/>
                  <a:pt x="2749389" y="288212"/>
                  <a:pt x="2758443" y="282418"/>
                </a:cubicBezTo>
                <a:cubicBezTo>
                  <a:pt x="2778182" y="274819"/>
                  <a:pt x="2799232" y="271249"/>
                  <a:pt x="2820373" y="271915"/>
                </a:cubicBezTo>
                <a:close/>
                <a:moveTo>
                  <a:pt x="2690539" y="270467"/>
                </a:moveTo>
                <a:cubicBezTo>
                  <a:pt x="2713536" y="270648"/>
                  <a:pt x="2725123" y="275174"/>
                  <a:pt x="2716432" y="280425"/>
                </a:cubicBezTo>
                <a:cubicBezTo>
                  <a:pt x="2697477" y="287550"/>
                  <a:pt x="2677283" y="290869"/>
                  <a:pt x="2657039" y="290204"/>
                </a:cubicBezTo>
                <a:cubicBezTo>
                  <a:pt x="2631868" y="290204"/>
                  <a:pt x="2619374" y="285677"/>
                  <a:pt x="2628971" y="280064"/>
                </a:cubicBezTo>
                <a:cubicBezTo>
                  <a:pt x="2648693" y="272965"/>
                  <a:pt x="2669588" y="269709"/>
                  <a:pt x="2690539" y="270467"/>
                </a:cubicBezTo>
                <a:close/>
                <a:moveTo>
                  <a:pt x="4472143" y="270285"/>
                </a:moveTo>
                <a:cubicBezTo>
                  <a:pt x="4507634" y="270285"/>
                  <a:pt x="4538960" y="276623"/>
                  <a:pt x="4543306" y="284952"/>
                </a:cubicBezTo>
                <a:cubicBezTo>
                  <a:pt x="4547471" y="293282"/>
                  <a:pt x="4521757" y="299620"/>
                  <a:pt x="4483732" y="299438"/>
                </a:cubicBezTo>
                <a:cubicBezTo>
                  <a:pt x="4445704" y="299257"/>
                  <a:pt x="4416190" y="292377"/>
                  <a:pt x="4413654" y="284047"/>
                </a:cubicBezTo>
                <a:cubicBezTo>
                  <a:pt x="4411120" y="275718"/>
                  <a:pt x="4436651" y="270285"/>
                  <a:pt x="4472143" y="270285"/>
                </a:cubicBezTo>
                <a:close/>
                <a:moveTo>
                  <a:pt x="5706368" y="269743"/>
                </a:moveTo>
                <a:cubicBezTo>
                  <a:pt x="5724825" y="269480"/>
                  <a:pt x="5743193" y="272359"/>
                  <a:pt x="5760691" y="278252"/>
                </a:cubicBezTo>
                <a:cubicBezTo>
                  <a:pt x="5769200" y="282598"/>
                  <a:pt x="5759242" y="286583"/>
                  <a:pt x="5739142" y="286402"/>
                </a:cubicBezTo>
                <a:cubicBezTo>
                  <a:pt x="5720673" y="286790"/>
                  <a:pt x="5702284" y="283908"/>
                  <a:pt x="5684819" y="277891"/>
                </a:cubicBezTo>
                <a:cubicBezTo>
                  <a:pt x="5676488" y="273545"/>
                  <a:pt x="5686811" y="269743"/>
                  <a:pt x="5706368" y="269743"/>
                </a:cubicBezTo>
                <a:close/>
                <a:moveTo>
                  <a:pt x="2558173" y="268112"/>
                </a:moveTo>
                <a:cubicBezTo>
                  <a:pt x="2581351" y="268292"/>
                  <a:pt x="2590402" y="271914"/>
                  <a:pt x="2581351" y="277167"/>
                </a:cubicBezTo>
                <a:cubicBezTo>
                  <a:pt x="2563476" y="283781"/>
                  <a:pt x="2544446" y="286739"/>
                  <a:pt x="2525395" y="285859"/>
                </a:cubicBezTo>
                <a:cubicBezTo>
                  <a:pt x="2502217" y="285859"/>
                  <a:pt x="2492622" y="282054"/>
                  <a:pt x="2502401" y="276804"/>
                </a:cubicBezTo>
                <a:cubicBezTo>
                  <a:pt x="2520272" y="270376"/>
                  <a:pt x="2539193" y="267425"/>
                  <a:pt x="2558173" y="268112"/>
                </a:cubicBezTo>
                <a:close/>
                <a:moveTo>
                  <a:pt x="2425262" y="266663"/>
                </a:moveTo>
                <a:cubicBezTo>
                  <a:pt x="2445360" y="266663"/>
                  <a:pt x="2454593" y="270648"/>
                  <a:pt x="2445903" y="274994"/>
                </a:cubicBezTo>
                <a:cubicBezTo>
                  <a:pt x="2428415" y="280879"/>
                  <a:pt x="2410015" y="283579"/>
                  <a:pt x="2391579" y="282961"/>
                </a:cubicBezTo>
                <a:cubicBezTo>
                  <a:pt x="2371843" y="282961"/>
                  <a:pt x="2363514" y="278615"/>
                  <a:pt x="2373472" y="274269"/>
                </a:cubicBezTo>
                <a:cubicBezTo>
                  <a:pt x="2390222" y="269036"/>
                  <a:pt x="2407716" y="266469"/>
                  <a:pt x="2425262" y="266663"/>
                </a:cubicBezTo>
                <a:close/>
                <a:moveTo>
                  <a:pt x="5566393" y="265939"/>
                </a:moveTo>
                <a:cubicBezTo>
                  <a:pt x="5584930" y="265439"/>
                  <a:pt x="5603386" y="268578"/>
                  <a:pt x="5620716" y="275174"/>
                </a:cubicBezTo>
                <a:cubicBezTo>
                  <a:pt x="5629952" y="280425"/>
                  <a:pt x="5618363" y="284047"/>
                  <a:pt x="5593192" y="283686"/>
                </a:cubicBezTo>
                <a:cubicBezTo>
                  <a:pt x="5574608" y="284397"/>
                  <a:pt x="5556085" y="281125"/>
                  <a:pt x="5538869" y="274087"/>
                </a:cubicBezTo>
                <a:cubicBezTo>
                  <a:pt x="5531807" y="269199"/>
                  <a:pt x="5543215" y="265758"/>
                  <a:pt x="5566393" y="265939"/>
                </a:cubicBezTo>
                <a:close/>
                <a:moveTo>
                  <a:pt x="2291625" y="264310"/>
                </a:moveTo>
                <a:cubicBezTo>
                  <a:pt x="2308103" y="264310"/>
                  <a:pt x="2316074" y="267932"/>
                  <a:pt x="2308103" y="271553"/>
                </a:cubicBezTo>
                <a:cubicBezTo>
                  <a:pt x="2291897" y="276719"/>
                  <a:pt x="2274950" y="279167"/>
                  <a:pt x="2257943" y="278797"/>
                </a:cubicBezTo>
                <a:cubicBezTo>
                  <a:pt x="2241469" y="278797"/>
                  <a:pt x="2234586" y="274812"/>
                  <a:pt x="2243458" y="271190"/>
                </a:cubicBezTo>
                <a:cubicBezTo>
                  <a:pt x="2259069" y="266439"/>
                  <a:pt x="2275314" y="264118"/>
                  <a:pt x="2291625" y="264310"/>
                </a:cubicBezTo>
                <a:close/>
                <a:moveTo>
                  <a:pt x="2160343" y="263225"/>
                </a:moveTo>
                <a:cubicBezTo>
                  <a:pt x="2175193" y="263225"/>
                  <a:pt x="2180988" y="266666"/>
                  <a:pt x="2172294" y="269924"/>
                </a:cubicBezTo>
                <a:cubicBezTo>
                  <a:pt x="2158459" y="273884"/>
                  <a:pt x="2144137" y="275837"/>
                  <a:pt x="2129738" y="275719"/>
                </a:cubicBezTo>
                <a:cubicBezTo>
                  <a:pt x="2114712" y="275719"/>
                  <a:pt x="2109097" y="272097"/>
                  <a:pt x="2118150" y="268839"/>
                </a:cubicBezTo>
                <a:cubicBezTo>
                  <a:pt x="2131895" y="265042"/>
                  <a:pt x="2146095" y="263154"/>
                  <a:pt x="2160343" y="263225"/>
                </a:cubicBezTo>
                <a:close/>
                <a:moveTo>
                  <a:pt x="5422255" y="262498"/>
                </a:moveTo>
                <a:cubicBezTo>
                  <a:pt x="5442062" y="262082"/>
                  <a:pt x="5461756" y="265589"/>
                  <a:pt x="5480200" y="272821"/>
                </a:cubicBezTo>
                <a:cubicBezTo>
                  <a:pt x="5488892" y="278253"/>
                  <a:pt x="5475312" y="282779"/>
                  <a:pt x="5450142" y="282418"/>
                </a:cubicBezTo>
                <a:cubicBezTo>
                  <a:pt x="5430255" y="282905"/>
                  <a:pt x="5410474" y="279332"/>
                  <a:pt x="5392017" y="271914"/>
                </a:cubicBezTo>
                <a:cubicBezTo>
                  <a:pt x="5383867" y="266483"/>
                  <a:pt x="5397629" y="262317"/>
                  <a:pt x="5422255" y="262498"/>
                </a:cubicBezTo>
                <a:close/>
                <a:moveTo>
                  <a:pt x="2030870" y="261052"/>
                </a:moveTo>
                <a:cubicBezTo>
                  <a:pt x="2042460" y="261052"/>
                  <a:pt x="2048071" y="263588"/>
                  <a:pt x="2041010" y="266302"/>
                </a:cubicBezTo>
                <a:cubicBezTo>
                  <a:pt x="2029531" y="269614"/>
                  <a:pt x="2017649" y="271321"/>
                  <a:pt x="2005700" y="271373"/>
                </a:cubicBezTo>
                <a:cubicBezTo>
                  <a:pt x="1992845" y="271373"/>
                  <a:pt x="1987592" y="268839"/>
                  <a:pt x="1994654" y="266122"/>
                </a:cubicBezTo>
                <a:cubicBezTo>
                  <a:pt x="2006427" y="262744"/>
                  <a:pt x="2018627" y="261036"/>
                  <a:pt x="2030870" y="261052"/>
                </a:cubicBezTo>
                <a:close/>
                <a:moveTo>
                  <a:pt x="1900848" y="259964"/>
                </a:moveTo>
                <a:cubicBezTo>
                  <a:pt x="1909539" y="260144"/>
                  <a:pt x="1912438" y="262317"/>
                  <a:pt x="1906823" y="264310"/>
                </a:cubicBezTo>
                <a:cubicBezTo>
                  <a:pt x="1897319" y="266855"/>
                  <a:pt x="1887521" y="268134"/>
                  <a:pt x="1877670" y="268112"/>
                </a:cubicBezTo>
                <a:cubicBezTo>
                  <a:pt x="1868436" y="268112"/>
                  <a:pt x="1864813" y="266121"/>
                  <a:pt x="1870065" y="264129"/>
                </a:cubicBezTo>
                <a:cubicBezTo>
                  <a:pt x="1880080" y="261342"/>
                  <a:pt x="1890435" y="259941"/>
                  <a:pt x="1900848" y="259964"/>
                </a:cubicBezTo>
                <a:close/>
                <a:moveTo>
                  <a:pt x="3919492" y="259783"/>
                </a:moveTo>
                <a:cubicBezTo>
                  <a:pt x="3935613" y="258872"/>
                  <a:pt x="3951786" y="259907"/>
                  <a:pt x="3967660" y="262863"/>
                </a:cubicBezTo>
                <a:cubicBezTo>
                  <a:pt x="3977123" y="265330"/>
                  <a:pt x="3986435" y="268353"/>
                  <a:pt x="3995545" y="271916"/>
                </a:cubicBezTo>
                <a:cubicBezTo>
                  <a:pt x="4017371" y="262713"/>
                  <a:pt x="4041131" y="259042"/>
                  <a:pt x="4064717" y="261232"/>
                </a:cubicBezTo>
                <a:cubicBezTo>
                  <a:pt x="4102382" y="261232"/>
                  <a:pt x="4122480" y="267389"/>
                  <a:pt x="4129542" y="276081"/>
                </a:cubicBezTo>
                <a:cubicBezTo>
                  <a:pt x="4152431" y="266536"/>
                  <a:pt x="4177242" y="262505"/>
                  <a:pt x="4201973" y="264311"/>
                </a:cubicBezTo>
                <a:cubicBezTo>
                  <a:pt x="4232757" y="265397"/>
                  <a:pt x="4257384" y="270648"/>
                  <a:pt x="4263540" y="277530"/>
                </a:cubicBezTo>
                <a:cubicBezTo>
                  <a:pt x="4269697" y="284410"/>
                  <a:pt x="4252314" y="290567"/>
                  <a:pt x="4214287" y="294369"/>
                </a:cubicBezTo>
                <a:cubicBezTo>
                  <a:pt x="4224971" y="296362"/>
                  <a:pt x="4236560" y="297991"/>
                  <a:pt x="4245251" y="300164"/>
                </a:cubicBezTo>
                <a:cubicBezTo>
                  <a:pt x="4252278" y="302215"/>
                  <a:pt x="4259171" y="304694"/>
                  <a:pt x="4265893" y="307588"/>
                </a:cubicBezTo>
                <a:cubicBezTo>
                  <a:pt x="4287611" y="298668"/>
                  <a:pt x="4311112" y="294949"/>
                  <a:pt x="4334522" y="296723"/>
                </a:cubicBezTo>
                <a:cubicBezTo>
                  <a:pt x="4323477" y="295457"/>
                  <a:pt x="4311707" y="294732"/>
                  <a:pt x="4302652" y="293101"/>
                </a:cubicBezTo>
                <a:cubicBezTo>
                  <a:pt x="4295010" y="292039"/>
                  <a:pt x="4287529" y="290033"/>
                  <a:pt x="4280379" y="287126"/>
                </a:cubicBezTo>
                <a:cubicBezTo>
                  <a:pt x="4275492" y="284592"/>
                  <a:pt x="4273319" y="281695"/>
                  <a:pt x="4274043" y="278978"/>
                </a:cubicBezTo>
                <a:cubicBezTo>
                  <a:pt x="4276216" y="271735"/>
                  <a:pt x="4301384" y="266846"/>
                  <a:pt x="4333254" y="266665"/>
                </a:cubicBezTo>
                <a:cubicBezTo>
                  <a:pt x="4357360" y="264714"/>
                  <a:pt x="4381559" y="269018"/>
                  <a:pt x="4403512" y="279159"/>
                </a:cubicBezTo>
                <a:cubicBezTo>
                  <a:pt x="4412748" y="287307"/>
                  <a:pt x="4395364" y="293284"/>
                  <a:pt x="4348103" y="297267"/>
                </a:cubicBezTo>
                <a:cubicBezTo>
                  <a:pt x="4380697" y="300344"/>
                  <a:pt x="4400978" y="305234"/>
                  <a:pt x="4407858" y="313201"/>
                </a:cubicBezTo>
                <a:cubicBezTo>
                  <a:pt x="4430449" y="302635"/>
                  <a:pt x="4455478" y="298381"/>
                  <a:pt x="4480289" y="300888"/>
                </a:cubicBezTo>
                <a:cubicBezTo>
                  <a:pt x="4503870" y="299818"/>
                  <a:pt x="4527327" y="304871"/>
                  <a:pt x="4548374" y="315555"/>
                </a:cubicBezTo>
                <a:cubicBezTo>
                  <a:pt x="4557066" y="322981"/>
                  <a:pt x="4540951" y="329317"/>
                  <a:pt x="4498036" y="333663"/>
                </a:cubicBezTo>
                <a:cubicBezTo>
                  <a:pt x="4532439" y="337284"/>
                  <a:pt x="4555076" y="342898"/>
                  <a:pt x="4561956" y="351770"/>
                </a:cubicBezTo>
                <a:cubicBezTo>
                  <a:pt x="4568374" y="345229"/>
                  <a:pt x="4576911" y="341183"/>
                  <a:pt x="4586038" y="340364"/>
                </a:cubicBezTo>
                <a:cubicBezTo>
                  <a:pt x="4601646" y="337731"/>
                  <a:pt x="4617482" y="336699"/>
                  <a:pt x="4633301" y="337284"/>
                </a:cubicBezTo>
                <a:cubicBezTo>
                  <a:pt x="4658977" y="335978"/>
                  <a:pt x="4684556" y="341341"/>
                  <a:pt x="4707542" y="352858"/>
                </a:cubicBezTo>
                <a:cubicBezTo>
                  <a:pt x="4713880" y="358109"/>
                  <a:pt x="4711707" y="363179"/>
                  <a:pt x="4698126" y="366620"/>
                </a:cubicBezTo>
                <a:cubicBezTo>
                  <a:pt x="4684545" y="370061"/>
                  <a:pt x="4668429" y="371509"/>
                  <a:pt x="4653038" y="373863"/>
                </a:cubicBezTo>
                <a:cubicBezTo>
                  <a:pt x="4689254" y="376760"/>
                  <a:pt x="4714785" y="382916"/>
                  <a:pt x="4721123" y="391971"/>
                </a:cubicBezTo>
                <a:cubicBezTo>
                  <a:pt x="4727461" y="401024"/>
                  <a:pt x="4705550" y="410078"/>
                  <a:pt x="4662273" y="412251"/>
                </a:cubicBezTo>
                <a:cubicBezTo>
                  <a:pt x="4710259" y="417502"/>
                  <a:pt x="4736877" y="424745"/>
                  <a:pt x="4740136" y="434161"/>
                </a:cubicBezTo>
                <a:cubicBezTo>
                  <a:pt x="4744662" y="446475"/>
                  <a:pt x="4719494" y="452269"/>
                  <a:pt x="4672414" y="455529"/>
                </a:cubicBezTo>
                <a:cubicBezTo>
                  <a:pt x="4695679" y="456261"/>
                  <a:pt x="4718724" y="460286"/>
                  <a:pt x="4740860" y="467480"/>
                </a:cubicBezTo>
                <a:cubicBezTo>
                  <a:pt x="4751905" y="472006"/>
                  <a:pt x="4758968" y="476715"/>
                  <a:pt x="4758968" y="481966"/>
                </a:cubicBezTo>
                <a:cubicBezTo>
                  <a:pt x="4758968" y="493194"/>
                  <a:pt x="4733980" y="500074"/>
                  <a:pt x="4689797" y="501522"/>
                </a:cubicBezTo>
                <a:cubicBezTo>
                  <a:pt x="4649960" y="501522"/>
                  <a:pt x="4609941" y="493194"/>
                  <a:pt x="4595637" y="481241"/>
                </a:cubicBezTo>
                <a:cubicBezTo>
                  <a:pt x="4581331" y="469291"/>
                  <a:pt x="4600707" y="460961"/>
                  <a:pt x="4652675" y="454986"/>
                </a:cubicBezTo>
                <a:cubicBezTo>
                  <a:pt x="4638008" y="452632"/>
                  <a:pt x="4622073" y="450640"/>
                  <a:pt x="4609941" y="447743"/>
                </a:cubicBezTo>
                <a:cubicBezTo>
                  <a:pt x="4599194" y="444543"/>
                  <a:pt x="4588618" y="440794"/>
                  <a:pt x="4578253" y="436515"/>
                </a:cubicBezTo>
                <a:cubicBezTo>
                  <a:pt x="4566482" y="445207"/>
                  <a:pt x="4544572" y="450640"/>
                  <a:pt x="4506908" y="450820"/>
                </a:cubicBezTo>
                <a:cubicBezTo>
                  <a:pt x="4477394" y="452090"/>
                  <a:pt x="4447933" y="447283"/>
                  <a:pt x="4420354" y="436697"/>
                </a:cubicBezTo>
                <a:lnTo>
                  <a:pt x="4371825" y="449011"/>
                </a:lnTo>
                <a:cubicBezTo>
                  <a:pt x="4378524" y="450820"/>
                  <a:pt x="4387760" y="452993"/>
                  <a:pt x="4395184" y="455347"/>
                </a:cubicBezTo>
                <a:cubicBezTo>
                  <a:pt x="4402607" y="457702"/>
                  <a:pt x="4408945" y="461866"/>
                  <a:pt x="4417274" y="465487"/>
                </a:cubicBezTo>
                <a:cubicBezTo>
                  <a:pt x="4448805" y="453410"/>
                  <a:pt x="4482890" y="449549"/>
                  <a:pt x="4516324" y="454261"/>
                </a:cubicBezTo>
                <a:cubicBezTo>
                  <a:pt x="4556524" y="457883"/>
                  <a:pt x="4579883" y="466031"/>
                  <a:pt x="4584772" y="476534"/>
                </a:cubicBezTo>
                <a:cubicBezTo>
                  <a:pt x="4589660" y="487036"/>
                  <a:pt x="4572276" y="494642"/>
                  <a:pt x="4521214" y="500798"/>
                </a:cubicBezTo>
                <a:cubicBezTo>
                  <a:pt x="4567389" y="506412"/>
                  <a:pt x="4599620" y="516913"/>
                  <a:pt x="4597990" y="527597"/>
                </a:cubicBezTo>
                <a:cubicBezTo>
                  <a:pt x="4596361" y="538281"/>
                  <a:pt x="4579883" y="548241"/>
                  <a:pt x="4529000" y="550775"/>
                </a:cubicBezTo>
                <a:cubicBezTo>
                  <a:pt x="4491433" y="553355"/>
                  <a:pt x="4453874" y="545656"/>
                  <a:pt x="4420354" y="528502"/>
                </a:cubicBezTo>
                <a:cubicBezTo>
                  <a:pt x="4397670" y="541234"/>
                  <a:pt x="4371928" y="547498"/>
                  <a:pt x="4345930" y="546610"/>
                </a:cubicBezTo>
                <a:lnTo>
                  <a:pt x="4368384" y="550595"/>
                </a:lnTo>
                <a:cubicBezTo>
                  <a:pt x="4401339" y="556750"/>
                  <a:pt x="4422707" y="568702"/>
                  <a:pt x="4417093" y="578480"/>
                </a:cubicBezTo>
                <a:cubicBezTo>
                  <a:pt x="4410031" y="591517"/>
                  <a:pt x="4380878" y="600209"/>
                  <a:pt x="4339773" y="601296"/>
                </a:cubicBezTo>
                <a:cubicBezTo>
                  <a:pt x="4307185" y="603226"/>
                  <a:pt x="4274602" y="597392"/>
                  <a:pt x="4244708" y="584274"/>
                </a:cubicBezTo>
                <a:cubicBezTo>
                  <a:pt x="4241267" y="582101"/>
                  <a:pt x="4238552" y="579928"/>
                  <a:pt x="4233119" y="576126"/>
                </a:cubicBezTo>
                <a:cubicBezTo>
                  <a:pt x="4215011" y="590251"/>
                  <a:pt x="4185134" y="598399"/>
                  <a:pt x="4138597" y="597494"/>
                </a:cubicBezTo>
                <a:cubicBezTo>
                  <a:pt x="4092059" y="596587"/>
                  <a:pt x="4062725" y="586991"/>
                  <a:pt x="4048058" y="572505"/>
                </a:cubicBezTo>
                <a:cubicBezTo>
                  <a:pt x="4026871" y="587354"/>
                  <a:pt x="3991923" y="595321"/>
                  <a:pt x="3943033" y="593148"/>
                </a:cubicBezTo>
                <a:cubicBezTo>
                  <a:pt x="3894141" y="590975"/>
                  <a:pt x="3870602" y="580653"/>
                  <a:pt x="3865169" y="565805"/>
                </a:cubicBezTo>
                <a:cubicBezTo>
                  <a:pt x="3833341" y="582151"/>
                  <a:pt x="3797648" y="589477"/>
                  <a:pt x="3761956" y="586991"/>
                </a:cubicBezTo>
                <a:cubicBezTo>
                  <a:pt x="3707632" y="584637"/>
                  <a:pt x="3686627" y="573773"/>
                  <a:pt x="3683911" y="557838"/>
                </a:cubicBezTo>
                <a:cubicBezTo>
                  <a:pt x="3661818" y="575946"/>
                  <a:pt x="3621257" y="583913"/>
                  <a:pt x="3573452" y="581740"/>
                </a:cubicBezTo>
                <a:cubicBezTo>
                  <a:pt x="3528545" y="579748"/>
                  <a:pt x="3501021" y="568522"/>
                  <a:pt x="3508264" y="555302"/>
                </a:cubicBezTo>
                <a:cubicBezTo>
                  <a:pt x="3515508" y="542084"/>
                  <a:pt x="3551181" y="532124"/>
                  <a:pt x="3595906" y="530314"/>
                </a:cubicBezTo>
                <a:cubicBezTo>
                  <a:pt x="3640633" y="528502"/>
                  <a:pt x="3674314" y="536470"/>
                  <a:pt x="3686445" y="553673"/>
                </a:cubicBezTo>
                <a:cubicBezTo>
                  <a:pt x="3696600" y="548870"/>
                  <a:pt x="3707066" y="544756"/>
                  <a:pt x="3717773" y="541359"/>
                </a:cubicBezTo>
                <a:cubicBezTo>
                  <a:pt x="3730447" y="537918"/>
                  <a:pt x="3746563" y="535745"/>
                  <a:pt x="3761956" y="532848"/>
                </a:cubicBezTo>
                <a:cubicBezTo>
                  <a:pt x="3750329" y="530320"/>
                  <a:pt x="3738844" y="527175"/>
                  <a:pt x="3727550" y="523432"/>
                </a:cubicBezTo>
                <a:cubicBezTo>
                  <a:pt x="3721005" y="520132"/>
                  <a:pt x="3714919" y="515993"/>
                  <a:pt x="3709442" y="511119"/>
                </a:cubicBezTo>
                <a:cubicBezTo>
                  <a:pt x="3676919" y="524554"/>
                  <a:pt x="3641654" y="530017"/>
                  <a:pt x="3606590" y="527054"/>
                </a:cubicBezTo>
                <a:cubicBezTo>
                  <a:pt x="3566572" y="525424"/>
                  <a:pt x="3545748" y="516913"/>
                  <a:pt x="3541402" y="501161"/>
                </a:cubicBezTo>
                <a:cubicBezTo>
                  <a:pt x="3530072" y="509752"/>
                  <a:pt x="3516732" y="515299"/>
                  <a:pt x="3502653" y="517276"/>
                </a:cubicBezTo>
                <a:cubicBezTo>
                  <a:pt x="3481554" y="521457"/>
                  <a:pt x="3460047" y="523219"/>
                  <a:pt x="3438550" y="522527"/>
                </a:cubicBezTo>
                <a:cubicBezTo>
                  <a:pt x="3396359" y="521259"/>
                  <a:pt x="3371732" y="512567"/>
                  <a:pt x="3375535" y="500437"/>
                </a:cubicBezTo>
                <a:cubicBezTo>
                  <a:pt x="3379337" y="488304"/>
                  <a:pt x="3409941" y="479973"/>
                  <a:pt x="3468610" y="475086"/>
                </a:cubicBezTo>
                <a:cubicBezTo>
                  <a:pt x="3427142" y="470377"/>
                  <a:pt x="3404871" y="462409"/>
                  <a:pt x="3417001" y="450096"/>
                </a:cubicBezTo>
                <a:cubicBezTo>
                  <a:pt x="3429134" y="437783"/>
                  <a:pt x="3459374" y="431988"/>
                  <a:pt x="3504462" y="430179"/>
                </a:cubicBezTo>
                <a:cubicBezTo>
                  <a:pt x="3463901" y="424926"/>
                  <a:pt x="3446881" y="416958"/>
                  <a:pt x="3461367" y="405552"/>
                </a:cubicBezTo>
                <a:cubicBezTo>
                  <a:pt x="3485324" y="394414"/>
                  <a:pt x="3511551" y="389020"/>
                  <a:pt x="3537961" y="389798"/>
                </a:cubicBezTo>
                <a:cubicBezTo>
                  <a:pt x="3579610" y="389798"/>
                  <a:pt x="3603512" y="394505"/>
                  <a:pt x="3616187" y="404465"/>
                </a:cubicBezTo>
                <a:cubicBezTo>
                  <a:pt x="3636884" y="397864"/>
                  <a:pt x="3658271" y="393672"/>
                  <a:pt x="3679926" y="391971"/>
                </a:cubicBezTo>
                <a:cubicBezTo>
                  <a:pt x="3655663" y="388169"/>
                  <a:pt x="3640452" y="383460"/>
                  <a:pt x="3638823" y="376216"/>
                </a:cubicBezTo>
                <a:cubicBezTo>
                  <a:pt x="3604550" y="386667"/>
                  <a:pt x="3568561" y="390296"/>
                  <a:pt x="3532891" y="386900"/>
                </a:cubicBezTo>
                <a:cubicBezTo>
                  <a:pt x="3503738" y="384184"/>
                  <a:pt x="3487442" y="376580"/>
                  <a:pt x="3492693" y="368793"/>
                </a:cubicBezTo>
                <a:cubicBezTo>
                  <a:pt x="3497944" y="361006"/>
                  <a:pt x="3525467" y="354307"/>
                  <a:pt x="3576532" y="350685"/>
                </a:cubicBezTo>
                <a:cubicBezTo>
                  <a:pt x="3562285" y="350415"/>
                  <a:pt x="3548219" y="347466"/>
                  <a:pt x="3535064" y="341993"/>
                </a:cubicBezTo>
                <a:cubicBezTo>
                  <a:pt x="3529813" y="338733"/>
                  <a:pt x="3527640" y="335294"/>
                  <a:pt x="3531806" y="331853"/>
                </a:cubicBezTo>
                <a:cubicBezTo>
                  <a:pt x="3552725" y="320988"/>
                  <a:pt x="3576171" y="315924"/>
                  <a:pt x="3599710" y="317186"/>
                </a:cubicBezTo>
                <a:cubicBezTo>
                  <a:pt x="3644435" y="315918"/>
                  <a:pt x="3666527" y="321893"/>
                  <a:pt x="3676668" y="331853"/>
                </a:cubicBezTo>
                <a:cubicBezTo>
                  <a:pt x="3697003" y="324085"/>
                  <a:pt x="3718472" y="319680"/>
                  <a:pt x="3740226" y="318815"/>
                </a:cubicBezTo>
                <a:cubicBezTo>
                  <a:pt x="3726755" y="318106"/>
                  <a:pt x="3713488" y="315232"/>
                  <a:pt x="3700931" y="310304"/>
                </a:cubicBezTo>
                <a:cubicBezTo>
                  <a:pt x="3694412" y="306502"/>
                  <a:pt x="3691515" y="302517"/>
                  <a:pt x="3700931" y="298172"/>
                </a:cubicBezTo>
                <a:cubicBezTo>
                  <a:pt x="3723567" y="289579"/>
                  <a:pt x="3747734" y="285756"/>
                  <a:pt x="3771913" y="286946"/>
                </a:cubicBezTo>
                <a:cubicBezTo>
                  <a:pt x="3803059" y="286946"/>
                  <a:pt x="3828048" y="292016"/>
                  <a:pt x="3834204" y="299440"/>
                </a:cubicBezTo>
                <a:cubicBezTo>
                  <a:pt x="3840362" y="306863"/>
                  <a:pt x="3823703" y="313201"/>
                  <a:pt x="3774269" y="319540"/>
                </a:cubicBezTo>
                <a:cubicBezTo>
                  <a:pt x="3789913" y="320450"/>
                  <a:pt x="3805199" y="324581"/>
                  <a:pt x="3819176" y="331672"/>
                </a:cubicBezTo>
                <a:cubicBezTo>
                  <a:pt x="3838065" y="325087"/>
                  <a:pt x="3857850" y="321424"/>
                  <a:pt x="3877845" y="320808"/>
                </a:cubicBezTo>
                <a:cubicBezTo>
                  <a:pt x="3848510" y="316099"/>
                  <a:pt x="3833299" y="310304"/>
                  <a:pt x="3841630" y="302700"/>
                </a:cubicBezTo>
                <a:cubicBezTo>
                  <a:pt x="3849958" y="295094"/>
                  <a:pt x="3872956" y="290567"/>
                  <a:pt x="3906998" y="289119"/>
                </a:cubicBezTo>
                <a:cubicBezTo>
                  <a:pt x="3868790" y="284229"/>
                  <a:pt x="3852675" y="278615"/>
                  <a:pt x="3860099" y="272096"/>
                </a:cubicBezTo>
                <a:cubicBezTo>
                  <a:pt x="3867522" y="265578"/>
                  <a:pt x="3888527" y="260690"/>
                  <a:pt x="3919492" y="259783"/>
                </a:cubicBezTo>
                <a:close/>
                <a:moveTo>
                  <a:pt x="5281196" y="259059"/>
                </a:moveTo>
                <a:cubicBezTo>
                  <a:pt x="5302488" y="258352"/>
                  <a:pt x="5323694" y="262050"/>
                  <a:pt x="5343487" y="269924"/>
                </a:cubicBezTo>
                <a:cubicBezTo>
                  <a:pt x="5350549" y="275355"/>
                  <a:pt x="5335158" y="280064"/>
                  <a:pt x="5310351" y="279883"/>
                </a:cubicBezTo>
                <a:cubicBezTo>
                  <a:pt x="5288914" y="280759"/>
                  <a:pt x="5267542" y="276992"/>
                  <a:pt x="5247697" y="268836"/>
                </a:cubicBezTo>
                <a:cubicBezTo>
                  <a:pt x="5241541" y="263405"/>
                  <a:pt x="5257113" y="258879"/>
                  <a:pt x="5281196" y="259059"/>
                </a:cubicBezTo>
                <a:close/>
                <a:moveTo>
                  <a:pt x="5144482" y="256525"/>
                </a:moveTo>
                <a:cubicBezTo>
                  <a:pt x="5165865" y="255314"/>
                  <a:pt x="5187237" y="259031"/>
                  <a:pt x="5206955" y="267390"/>
                </a:cubicBezTo>
                <a:cubicBezTo>
                  <a:pt x="5215827" y="273726"/>
                  <a:pt x="5200617" y="278435"/>
                  <a:pt x="5170739" y="278255"/>
                </a:cubicBezTo>
                <a:cubicBezTo>
                  <a:pt x="5149337" y="279502"/>
                  <a:pt x="5127942" y="275719"/>
                  <a:pt x="5108266" y="267209"/>
                </a:cubicBezTo>
                <a:cubicBezTo>
                  <a:pt x="5100299" y="260871"/>
                  <a:pt x="5115692" y="256342"/>
                  <a:pt x="5144482" y="256525"/>
                </a:cubicBezTo>
                <a:close/>
                <a:moveTo>
                  <a:pt x="3794006" y="256524"/>
                </a:moveTo>
                <a:cubicBezTo>
                  <a:pt x="3829861" y="256524"/>
                  <a:pt x="3855392" y="262500"/>
                  <a:pt x="3853763" y="270467"/>
                </a:cubicBezTo>
                <a:cubicBezTo>
                  <a:pt x="3851951" y="278615"/>
                  <a:pt x="3822979" y="284773"/>
                  <a:pt x="3785858" y="284773"/>
                </a:cubicBezTo>
                <a:cubicBezTo>
                  <a:pt x="3748738" y="284773"/>
                  <a:pt x="3723206" y="278615"/>
                  <a:pt x="3726284" y="270467"/>
                </a:cubicBezTo>
                <a:cubicBezTo>
                  <a:pt x="3729362" y="262319"/>
                  <a:pt x="3758154" y="256524"/>
                  <a:pt x="3794006" y="256524"/>
                </a:cubicBezTo>
                <a:close/>
                <a:moveTo>
                  <a:pt x="6221712" y="254893"/>
                </a:moveTo>
                <a:cubicBezTo>
                  <a:pt x="6231430" y="254945"/>
                  <a:pt x="6241105" y="256222"/>
                  <a:pt x="6250504" y="258695"/>
                </a:cubicBezTo>
                <a:cubicBezTo>
                  <a:pt x="6256118" y="260688"/>
                  <a:pt x="6253220" y="262680"/>
                  <a:pt x="6244348" y="262861"/>
                </a:cubicBezTo>
                <a:cubicBezTo>
                  <a:pt x="6234457" y="262876"/>
                  <a:pt x="6224603" y="261659"/>
                  <a:pt x="6215012" y="259239"/>
                </a:cubicBezTo>
                <a:cubicBezTo>
                  <a:pt x="6208132" y="257066"/>
                  <a:pt x="6211571" y="254893"/>
                  <a:pt x="6221712" y="254893"/>
                </a:cubicBezTo>
                <a:close/>
                <a:moveTo>
                  <a:pt x="3660733" y="254713"/>
                </a:moveTo>
                <a:cubicBezTo>
                  <a:pt x="3693871" y="254533"/>
                  <a:pt x="3720851" y="260689"/>
                  <a:pt x="3718317" y="268114"/>
                </a:cubicBezTo>
                <a:cubicBezTo>
                  <a:pt x="3715600" y="275899"/>
                  <a:pt x="3684455" y="282418"/>
                  <a:pt x="3649324" y="282418"/>
                </a:cubicBezTo>
                <a:cubicBezTo>
                  <a:pt x="3614196" y="282418"/>
                  <a:pt x="3588845" y="275899"/>
                  <a:pt x="3593372" y="268295"/>
                </a:cubicBezTo>
                <a:cubicBezTo>
                  <a:pt x="3597898" y="260689"/>
                  <a:pt x="3627595" y="254894"/>
                  <a:pt x="3660733" y="254713"/>
                </a:cubicBezTo>
                <a:close/>
                <a:moveTo>
                  <a:pt x="5005595" y="252723"/>
                </a:moveTo>
                <a:cubicBezTo>
                  <a:pt x="5028278" y="251527"/>
                  <a:pt x="5050937" y="255489"/>
                  <a:pt x="5071870" y="264312"/>
                </a:cubicBezTo>
                <a:cubicBezTo>
                  <a:pt x="5078932" y="270468"/>
                  <a:pt x="5061186" y="275719"/>
                  <a:pt x="5033118" y="275719"/>
                </a:cubicBezTo>
                <a:cubicBezTo>
                  <a:pt x="5005053" y="275719"/>
                  <a:pt x="4973001" y="270287"/>
                  <a:pt x="4966482" y="263768"/>
                </a:cubicBezTo>
                <a:cubicBezTo>
                  <a:pt x="4959963" y="257249"/>
                  <a:pt x="4978071" y="252723"/>
                  <a:pt x="5005595" y="252723"/>
                </a:cubicBezTo>
                <a:close/>
                <a:moveTo>
                  <a:pt x="3526011" y="252359"/>
                </a:moveTo>
                <a:cubicBezTo>
                  <a:pt x="3559329" y="252359"/>
                  <a:pt x="3580334" y="257610"/>
                  <a:pt x="3577255" y="265036"/>
                </a:cubicBezTo>
                <a:cubicBezTo>
                  <a:pt x="3574177" y="272460"/>
                  <a:pt x="3543936" y="278435"/>
                  <a:pt x="3508445" y="278435"/>
                </a:cubicBezTo>
                <a:cubicBezTo>
                  <a:pt x="3472954" y="278435"/>
                  <a:pt x="3454122" y="272640"/>
                  <a:pt x="3458831" y="265036"/>
                </a:cubicBezTo>
                <a:cubicBezTo>
                  <a:pt x="3463538" y="257430"/>
                  <a:pt x="3492693" y="252359"/>
                  <a:pt x="3526011" y="252359"/>
                </a:cubicBezTo>
                <a:close/>
                <a:moveTo>
                  <a:pt x="6079205" y="250730"/>
                </a:moveTo>
                <a:cubicBezTo>
                  <a:pt x="6091081" y="250921"/>
                  <a:pt x="6102888" y="252624"/>
                  <a:pt x="6114333" y="255800"/>
                </a:cubicBezTo>
                <a:cubicBezTo>
                  <a:pt x="6120490" y="258334"/>
                  <a:pt x="6114333" y="260871"/>
                  <a:pt x="6103107" y="260690"/>
                </a:cubicBezTo>
                <a:cubicBezTo>
                  <a:pt x="6091214" y="260696"/>
                  <a:pt x="6079384" y="258987"/>
                  <a:pt x="6067977" y="255620"/>
                </a:cubicBezTo>
                <a:cubicBezTo>
                  <a:pt x="6062002" y="253084"/>
                  <a:pt x="6067977" y="250730"/>
                  <a:pt x="6079205" y="250730"/>
                </a:cubicBezTo>
                <a:close/>
                <a:moveTo>
                  <a:pt x="3396177" y="250547"/>
                </a:moveTo>
                <a:cubicBezTo>
                  <a:pt x="3427142" y="250547"/>
                  <a:pt x="3448328" y="256523"/>
                  <a:pt x="3442353" y="263405"/>
                </a:cubicBezTo>
                <a:cubicBezTo>
                  <a:pt x="3436377" y="270285"/>
                  <a:pt x="3404508" y="276079"/>
                  <a:pt x="3372818" y="275899"/>
                </a:cubicBezTo>
                <a:cubicBezTo>
                  <a:pt x="3341129" y="275718"/>
                  <a:pt x="3321936" y="269743"/>
                  <a:pt x="3327911" y="262861"/>
                </a:cubicBezTo>
                <a:cubicBezTo>
                  <a:pt x="3333886" y="255981"/>
                  <a:pt x="3365214" y="250547"/>
                  <a:pt x="3396177" y="250547"/>
                </a:cubicBezTo>
                <a:close/>
                <a:moveTo>
                  <a:pt x="4871419" y="250367"/>
                </a:moveTo>
                <a:cubicBezTo>
                  <a:pt x="4902384" y="250548"/>
                  <a:pt x="4929725" y="255257"/>
                  <a:pt x="4936787" y="262137"/>
                </a:cubicBezTo>
                <a:cubicBezTo>
                  <a:pt x="4944030" y="269018"/>
                  <a:pt x="4926103" y="274087"/>
                  <a:pt x="4894416" y="274087"/>
                </a:cubicBezTo>
                <a:cubicBezTo>
                  <a:pt x="4862727" y="274087"/>
                  <a:pt x="4835023" y="268836"/>
                  <a:pt x="4828685" y="261774"/>
                </a:cubicBezTo>
                <a:cubicBezTo>
                  <a:pt x="4822346" y="254713"/>
                  <a:pt x="4840454" y="250185"/>
                  <a:pt x="4871419" y="250367"/>
                </a:cubicBezTo>
                <a:close/>
                <a:moveTo>
                  <a:pt x="3264898" y="248375"/>
                </a:moveTo>
                <a:cubicBezTo>
                  <a:pt x="3295680" y="248194"/>
                  <a:pt x="3313968" y="253806"/>
                  <a:pt x="3307812" y="259964"/>
                </a:cubicBezTo>
                <a:cubicBezTo>
                  <a:pt x="3301655" y="266844"/>
                  <a:pt x="3273589" y="271914"/>
                  <a:pt x="3242081" y="271734"/>
                </a:cubicBezTo>
                <a:cubicBezTo>
                  <a:pt x="3210574" y="271553"/>
                  <a:pt x="3193191" y="266483"/>
                  <a:pt x="3200795" y="259601"/>
                </a:cubicBezTo>
                <a:cubicBezTo>
                  <a:pt x="3220874" y="250517"/>
                  <a:pt x="3242925" y="246654"/>
                  <a:pt x="3264898" y="248375"/>
                </a:cubicBezTo>
                <a:close/>
                <a:moveTo>
                  <a:pt x="5939413" y="248013"/>
                </a:moveTo>
                <a:cubicBezTo>
                  <a:pt x="5953321" y="247979"/>
                  <a:pt x="5967161" y="249932"/>
                  <a:pt x="5980518" y="253808"/>
                </a:cubicBezTo>
                <a:cubicBezTo>
                  <a:pt x="5987941" y="256705"/>
                  <a:pt x="5982329" y="259602"/>
                  <a:pt x="5968748" y="259785"/>
                </a:cubicBezTo>
                <a:cubicBezTo>
                  <a:pt x="5954226" y="259926"/>
                  <a:pt x="5939763" y="257912"/>
                  <a:pt x="5925833" y="253808"/>
                </a:cubicBezTo>
                <a:cubicBezTo>
                  <a:pt x="5919132" y="250730"/>
                  <a:pt x="5925833" y="248013"/>
                  <a:pt x="5939413" y="248013"/>
                </a:cubicBezTo>
                <a:close/>
                <a:moveTo>
                  <a:pt x="4736878" y="246928"/>
                </a:moveTo>
                <a:cubicBezTo>
                  <a:pt x="4767479" y="247109"/>
                  <a:pt x="4798444" y="253264"/>
                  <a:pt x="4802790" y="259966"/>
                </a:cubicBezTo>
                <a:cubicBezTo>
                  <a:pt x="4807136" y="266665"/>
                  <a:pt x="4785768" y="271916"/>
                  <a:pt x="4754261" y="271916"/>
                </a:cubicBezTo>
                <a:cubicBezTo>
                  <a:pt x="4722392" y="271916"/>
                  <a:pt x="4691607" y="265397"/>
                  <a:pt x="4688166" y="258517"/>
                </a:cubicBezTo>
                <a:cubicBezTo>
                  <a:pt x="4684727" y="251635"/>
                  <a:pt x="4706274" y="246746"/>
                  <a:pt x="4736878" y="246928"/>
                </a:cubicBezTo>
                <a:close/>
                <a:moveTo>
                  <a:pt x="3135244" y="246746"/>
                </a:moveTo>
                <a:cubicBezTo>
                  <a:pt x="3162044" y="246746"/>
                  <a:pt x="3180695" y="251636"/>
                  <a:pt x="3174901" y="257611"/>
                </a:cubicBezTo>
                <a:cubicBezTo>
                  <a:pt x="3154301" y="266689"/>
                  <a:pt x="3131815" y="270664"/>
                  <a:pt x="3109350" y="269200"/>
                </a:cubicBezTo>
                <a:cubicBezTo>
                  <a:pt x="3081645" y="269200"/>
                  <a:pt x="3064081" y="263767"/>
                  <a:pt x="3071324" y="257791"/>
                </a:cubicBezTo>
                <a:cubicBezTo>
                  <a:pt x="3091540" y="249387"/>
                  <a:pt x="3113382" y="245611"/>
                  <a:pt x="3135244" y="246746"/>
                </a:cubicBezTo>
                <a:close/>
                <a:moveTo>
                  <a:pt x="3006498" y="245477"/>
                </a:moveTo>
                <a:cubicBezTo>
                  <a:pt x="3033297" y="245477"/>
                  <a:pt x="3047784" y="250006"/>
                  <a:pt x="3039999" y="255981"/>
                </a:cubicBezTo>
                <a:cubicBezTo>
                  <a:pt x="3020429" y="264152"/>
                  <a:pt x="2999232" y="267686"/>
                  <a:pt x="2978069" y="266302"/>
                </a:cubicBezTo>
                <a:cubicBezTo>
                  <a:pt x="2950545" y="266302"/>
                  <a:pt x="2936422" y="261595"/>
                  <a:pt x="2944751" y="255618"/>
                </a:cubicBezTo>
                <a:cubicBezTo>
                  <a:pt x="2964292" y="247572"/>
                  <a:pt x="2985411" y="244103"/>
                  <a:pt x="3006498" y="245477"/>
                </a:cubicBezTo>
                <a:close/>
                <a:moveTo>
                  <a:pt x="4596722" y="244392"/>
                </a:moveTo>
                <a:cubicBezTo>
                  <a:pt x="4629859" y="244392"/>
                  <a:pt x="4658832" y="249463"/>
                  <a:pt x="4663719" y="256706"/>
                </a:cubicBezTo>
                <a:cubicBezTo>
                  <a:pt x="4669696" y="264129"/>
                  <a:pt x="4649416" y="269563"/>
                  <a:pt x="4615373" y="269563"/>
                </a:cubicBezTo>
                <a:cubicBezTo>
                  <a:pt x="4581331" y="269563"/>
                  <a:pt x="4552720" y="264312"/>
                  <a:pt x="4547830" y="256886"/>
                </a:cubicBezTo>
                <a:cubicBezTo>
                  <a:pt x="4542942" y="249463"/>
                  <a:pt x="4563584" y="244392"/>
                  <a:pt x="4596722" y="244392"/>
                </a:cubicBezTo>
                <a:close/>
                <a:moveTo>
                  <a:pt x="5794368" y="244029"/>
                </a:moveTo>
                <a:cubicBezTo>
                  <a:pt x="5810056" y="243736"/>
                  <a:pt x="5825694" y="245873"/>
                  <a:pt x="5840724" y="250367"/>
                </a:cubicBezTo>
                <a:cubicBezTo>
                  <a:pt x="5849416" y="253989"/>
                  <a:pt x="5842173" y="257247"/>
                  <a:pt x="5825152" y="257430"/>
                </a:cubicBezTo>
                <a:cubicBezTo>
                  <a:pt x="5809953" y="257542"/>
                  <a:pt x="5794821" y="255407"/>
                  <a:pt x="5780245" y="251091"/>
                </a:cubicBezTo>
                <a:cubicBezTo>
                  <a:pt x="5771373" y="247470"/>
                  <a:pt x="5777892" y="244210"/>
                  <a:pt x="5794368" y="244029"/>
                </a:cubicBezTo>
                <a:close/>
                <a:moveTo>
                  <a:pt x="2878658" y="242943"/>
                </a:moveTo>
                <a:cubicBezTo>
                  <a:pt x="2902560" y="243124"/>
                  <a:pt x="2916683" y="247650"/>
                  <a:pt x="2908898" y="252721"/>
                </a:cubicBezTo>
                <a:cubicBezTo>
                  <a:pt x="2889889" y="260153"/>
                  <a:pt x="2869549" y="263487"/>
                  <a:pt x="2849160" y="262500"/>
                </a:cubicBezTo>
                <a:cubicBezTo>
                  <a:pt x="2824715" y="262500"/>
                  <a:pt x="2810775" y="257791"/>
                  <a:pt x="2819103" y="252540"/>
                </a:cubicBezTo>
                <a:cubicBezTo>
                  <a:pt x="2838145" y="245483"/>
                  <a:pt x="2858384" y="242221"/>
                  <a:pt x="2878658" y="242943"/>
                </a:cubicBezTo>
                <a:close/>
                <a:moveTo>
                  <a:pt x="4466165" y="241675"/>
                </a:moveTo>
                <a:cubicBezTo>
                  <a:pt x="4498035" y="241675"/>
                  <a:pt x="4529360" y="248014"/>
                  <a:pt x="4533163" y="254894"/>
                </a:cubicBezTo>
                <a:cubicBezTo>
                  <a:pt x="4536965" y="261776"/>
                  <a:pt x="4511433" y="268294"/>
                  <a:pt x="4478840" y="268114"/>
                </a:cubicBezTo>
                <a:cubicBezTo>
                  <a:pt x="4446246" y="267931"/>
                  <a:pt x="4414557" y="261593"/>
                  <a:pt x="4411660" y="254532"/>
                </a:cubicBezTo>
                <a:cubicBezTo>
                  <a:pt x="4408762" y="247470"/>
                  <a:pt x="4434657" y="241675"/>
                  <a:pt x="4466165" y="241675"/>
                </a:cubicBezTo>
                <a:close/>
                <a:moveTo>
                  <a:pt x="2744319" y="241675"/>
                </a:moveTo>
                <a:cubicBezTo>
                  <a:pt x="2766770" y="241675"/>
                  <a:pt x="2780535" y="245658"/>
                  <a:pt x="2772750" y="250548"/>
                </a:cubicBezTo>
                <a:cubicBezTo>
                  <a:pt x="2754513" y="257321"/>
                  <a:pt x="2735137" y="260460"/>
                  <a:pt x="2715705" y="259783"/>
                </a:cubicBezTo>
                <a:cubicBezTo>
                  <a:pt x="2693798" y="259783"/>
                  <a:pt x="2681484" y="255618"/>
                  <a:pt x="2688364" y="250911"/>
                </a:cubicBezTo>
                <a:cubicBezTo>
                  <a:pt x="2706256" y="244274"/>
                  <a:pt x="2725253" y="241139"/>
                  <a:pt x="2744319" y="241675"/>
                </a:cubicBezTo>
                <a:close/>
                <a:moveTo>
                  <a:pt x="5657656" y="241313"/>
                </a:moveTo>
                <a:cubicBezTo>
                  <a:pt x="5674142" y="240716"/>
                  <a:pt x="5690594" y="243170"/>
                  <a:pt x="5706185" y="248556"/>
                </a:cubicBezTo>
                <a:cubicBezTo>
                  <a:pt x="5715964" y="253807"/>
                  <a:pt x="5708177" y="255980"/>
                  <a:pt x="5688258" y="255980"/>
                </a:cubicBezTo>
                <a:cubicBezTo>
                  <a:pt x="5671701" y="256581"/>
                  <a:pt x="5655175" y="254062"/>
                  <a:pt x="5639548" y="248556"/>
                </a:cubicBezTo>
                <a:cubicBezTo>
                  <a:pt x="5631037" y="244391"/>
                  <a:pt x="5639548" y="241313"/>
                  <a:pt x="5657656" y="241313"/>
                </a:cubicBezTo>
                <a:close/>
                <a:moveTo>
                  <a:pt x="2617928" y="239502"/>
                </a:moveTo>
                <a:cubicBezTo>
                  <a:pt x="2639474" y="239502"/>
                  <a:pt x="2649613" y="243124"/>
                  <a:pt x="2640922" y="247833"/>
                </a:cubicBezTo>
                <a:cubicBezTo>
                  <a:pt x="2624247" y="253716"/>
                  <a:pt x="2606629" y="256422"/>
                  <a:pt x="2588952" y="255800"/>
                </a:cubicBezTo>
                <a:cubicBezTo>
                  <a:pt x="2566862" y="255800"/>
                  <a:pt x="2557085" y="251998"/>
                  <a:pt x="2566319" y="247289"/>
                </a:cubicBezTo>
                <a:cubicBezTo>
                  <a:pt x="2582889" y="241538"/>
                  <a:pt x="2600396" y="238899"/>
                  <a:pt x="2617928" y="239502"/>
                </a:cubicBezTo>
                <a:close/>
                <a:moveTo>
                  <a:pt x="2490810" y="239322"/>
                </a:moveTo>
                <a:cubicBezTo>
                  <a:pt x="2510188" y="239322"/>
                  <a:pt x="2518153" y="242400"/>
                  <a:pt x="2508918" y="246565"/>
                </a:cubicBezTo>
                <a:cubicBezTo>
                  <a:pt x="2493581" y="251947"/>
                  <a:pt x="2477354" y="254403"/>
                  <a:pt x="2461113" y="253808"/>
                </a:cubicBezTo>
                <a:cubicBezTo>
                  <a:pt x="2441555" y="253808"/>
                  <a:pt x="2433772" y="250548"/>
                  <a:pt x="2443005" y="246384"/>
                </a:cubicBezTo>
                <a:cubicBezTo>
                  <a:pt x="2458344" y="240985"/>
                  <a:pt x="2474564" y="238588"/>
                  <a:pt x="2490810" y="239322"/>
                </a:cubicBezTo>
                <a:close/>
                <a:moveTo>
                  <a:pt x="4333256" y="238597"/>
                </a:moveTo>
                <a:cubicBezTo>
                  <a:pt x="4366574" y="238597"/>
                  <a:pt x="4396452" y="244211"/>
                  <a:pt x="4399893" y="251454"/>
                </a:cubicBezTo>
                <a:cubicBezTo>
                  <a:pt x="4403334" y="258698"/>
                  <a:pt x="4378524" y="265036"/>
                  <a:pt x="4344120" y="265217"/>
                </a:cubicBezTo>
                <a:cubicBezTo>
                  <a:pt x="4309715" y="265217"/>
                  <a:pt x="4279657" y="259059"/>
                  <a:pt x="4277303" y="251816"/>
                </a:cubicBezTo>
                <a:cubicBezTo>
                  <a:pt x="4274948" y="244573"/>
                  <a:pt x="4299937" y="238597"/>
                  <a:pt x="4333256" y="238597"/>
                </a:cubicBezTo>
                <a:close/>
                <a:moveTo>
                  <a:pt x="5522029" y="237512"/>
                </a:moveTo>
                <a:cubicBezTo>
                  <a:pt x="5539519" y="237137"/>
                  <a:pt x="5556937" y="239898"/>
                  <a:pt x="5573455" y="245660"/>
                </a:cubicBezTo>
                <a:cubicBezTo>
                  <a:pt x="5581786" y="250006"/>
                  <a:pt x="5571826" y="253627"/>
                  <a:pt x="5551365" y="253627"/>
                </a:cubicBezTo>
                <a:cubicBezTo>
                  <a:pt x="5533249" y="254279"/>
                  <a:pt x="5515178" y="251452"/>
                  <a:pt x="5498127" y="245297"/>
                </a:cubicBezTo>
                <a:cubicBezTo>
                  <a:pt x="5490884" y="240951"/>
                  <a:pt x="5501749" y="237512"/>
                  <a:pt x="5522029" y="237512"/>
                </a:cubicBezTo>
                <a:close/>
                <a:moveTo>
                  <a:pt x="4203604" y="236424"/>
                </a:moveTo>
                <a:cubicBezTo>
                  <a:pt x="4238190" y="236424"/>
                  <a:pt x="4266075" y="242400"/>
                  <a:pt x="4267524" y="249823"/>
                </a:cubicBezTo>
                <a:cubicBezTo>
                  <a:pt x="4268973" y="257249"/>
                  <a:pt x="4243261" y="263044"/>
                  <a:pt x="4208494" y="263044"/>
                </a:cubicBezTo>
                <a:cubicBezTo>
                  <a:pt x="4173907" y="263044"/>
                  <a:pt x="4145840" y="257249"/>
                  <a:pt x="4144391" y="249823"/>
                </a:cubicBezTo>
                <a:cubicBezTo>
                  <a:pt x="4142942" y="242400"/>
                  <a:pt x="4169018" y="236424"/>
                  <a:pt x="4203604" y="236424"/>
                </a:cubicBezTo>
                <a:close/>
                <a:moveTo>
                  <a:pt x="2364055" y="235701"/>
                </a:moveTo>
                <a:cubicBezTo>
                  <a:pt x="2379993" y="235701"/>
                  <a:pt x="2388142" y="238237"/>
                  <a:pt x="2382166" y="241676"/>
                </a:cubicBezTo>
                <a:cubicBezTo>
                  <a:pt x="2368167" y="246676"/>
                  <a:pt x="2353373" y="249070"/>
                  <a:pt x="2338524" y="248739"/>
                </a:cubicBezTo>
                <a:cubicBezTo>
                  <a:pt x="2321684" y="249283"/>
                  <a:pt x="2312995" y="246385"/>
                  <a:pt x="2320056" y="242764"/>
                </a:cubicBezTo>
                <a:cubicBezTo>
                  <a:pt x="2334196" y="237872"/>
                  <a:pt x="2349101" y="235484"/>
                  <a:pt x="2364055" y="235701"/>
                </a:cubicBezTo>
                <a:close/>
                <a:moveTo>
                  <a:pt x="2236035" y="234976"/>
                </a:moveTo>
                <a:cubicBezTo>
                  <a:pt x="2249614" y="234976"/>
                  <a:pt x="2257583" y="237513"/>
                  <a:pt x="2251788" y="240410"/>
                </a:cubicBezTo>
                <a:cubicBezTo>
                  <a:pt x="2239003" y="244343"/>
                  <a:pt x="2225697" y="246298"/>
                  <a:pt x="2212313" y="246205"/>
                </a:cubicBezTo>
                <a:cubicBezTo>
                  <a:pt x="2198552" y="246205"/>
                  <a:pt x="2191669" y="243307"/>
                  <a:pt x="2198552" y="240410"/>
                </a:cubicBezTo>
                <a:cubicBezTo>
                  <a:pt x="2210756" y="236954"/>
                  <a:pt x="2223358" y="235127"/>
                  <a:pt x="2236035" y="234976"/>
                </a:cubicBezTo>
                <a:close/>
                <a:moveTo>
                  <a:pt x="5386583" y="234793"/>
                </a:moveTo>
                <a:cubicBezTo>
                  <a:pt x="5405756" y="234259"/>
                  <a:pt x="5424860" y="237331"/>
                  <a:pt x="5442899" y="243848"/>
                </a:cubicBezTo>
                <a:cubicBezTo>
                  <a:pt x="5449960" y="248375"/>
                  <a:pt x="5437466" y="252357"/>
                  <a:pt x="5416461" y="252357"/>
                </a:cubicBezTo>
                <a:cubicBezTo>
                  <a:pt x="5397229" y="252886"/>
                  <a:pt x="5378069" y="249814"/>
                  <a:pt x="5359965" y="243304"/>
                </a:cubicBezTo>
                <a:cubicBezTo>
                  <a:pt x="5353446" y="238778"/>
                  <a:pt x="5366122" y="234793"/>
                  <a:pt x="5386583" y="234793"/>
                </a:cubicBezTo>
                <a:close/>
                <a:moveTo>
                  <a:pt x="4074495" y="233527"/>
                </a:moveTo>
                <a:cubicBezTo>
                  <a:pt x="4108901" y="233527"/>
                  <a:pt x="4134432" y="239322"/>
                  <a:pt x="4135337" y="246565"/>
                </a:cubicBezTo>
                <a:cubicBezTo>
                  <a:pt x="4136242" y="254171"/>
                  <a:pt x="4109081" y="260146"/>
                  <a:pt x="4073409" y="259966"/>
                </a:cubicBezTo>
                <a:cubicBezTo>
                  <a:pt x="4037736" y="259783"/>
                  <a:pt x="4011843" y="253808"/>
                  <a:pt x="4012748" y="246565"/>
                </a:cubicBezTo>
                <a:cubicBezTo>
                  <a:pt x="4013653" y="239322"/>
                  <a:pt x="4040091" y="233527"/>
                  <a:pt x="4074495" y="233527"/>
                </a:cubicBezTo>
                <a:close/>
                <a:moveTo>
                  <a:pt x="2113802" y="232803"/>
                </a:moveTo>
                <a:cubicBezTo>
                  <a:pt x="2124848" y="232803"/>
                  <a:pt x="2129738" y="235340"/>
                  <a:pt x="2123763" y="237693"/>
                </a:cubicBezTo>
                <a:cubicBezTo>
                  <a:pt x="2112607" y="240769"/>
                  <a:pt x="2101109" y="242353"/>
                  <a:pt x="2089538" y="242400"/>
                </a:cubicBezTo>
                <a:cubicBezTo>
                  <a:pt x="2078312" y="242400"/>
                  <a:pt x="2073424" y="239866"/>
                  <a:pt x="2079579" y="237513"/>
                </a:cubicBezTo>
                <a:cubicBezTo>
                  <a:pt x="2090717" y="234360"/>
                  <a:pt x="2102231" y="232777"/>
                  <a:pt x="2113802" y="232803"/>
                </a:cubicBezTo>
                <a:close/>
                <a:moveTo>
                  <a:pt x="1980158" y="232259"/>
                </a:moveTo>
                <a:cubicBezTo>
                  <a:pt x="1988850" y="231716"/>
                  <a:pt x="1994103" y="233527"/>
                  <a:pt x="1989937" y="235701"/>
                </a:cubicBezTo>
                <a:cubicBezTo>
                  <a:pt x="1981209" y="238180"/>
                  <a:pt x="1972209" y="239520"/>
                  <a:pt x="1963138" y="239683"/>
                </a:cubicBezTo>
                <a:cubicBezTo>
                  <a:pt x="1955351" y="239683"/>
                  <a:pt x="1950644" y="238054"/>
                  <a:pt x="1953902" y="236425"/>
                </a:cubicBezTo>
                <a:cubicBezTo>
                  <a:pt x="1962414" y="233771"/>
                  <a:pt x="1971249" y="232366"/>
                  <a:pt x="1980158" y="232259"/>
                </a:cubicBezTo>
                <a:close/>
                <a:moveTo>
                  <a:pt x="3939953" y="231715"/>
                </a:moveTo>
                <a:cubicBezTo>
                  <a:pt x="3973271" y="231715"/>
                  <a:pt x="3999529" y="237329"/>
                  <a:pt x="3998985" y="244572"/>
                </a:cubicBezTo>
                <a:cubicBezTo>
                  <a:pt x="3998985" y="251996"/>
                  <a:pt x="3970557" y="257790"/>
                  <a:pt x="3936151" y="257790"/>
                </a:cubicBezTo>
                <a:cubicBezTo>
                  <a:pt x="3901747" y="257790"/>
                  <a:pt x="3875672" y="251815"/>
                  <a:pt x="3877301" y="244392"/>
                </a:cubicBezTo>
                <a:cubicBezTo>
                  <a:pt x="3878931" y="236966"/>
                  <a:pt x="3906635" y="231715"/>
                  <a:pt x="3939953" y="231715"/>
                </a:cubicBezTo>
                <a:close/>
                <a:moveTo>
                  <a:pt x="5252947" y="231535"/>
                </a:moveTo>
                <a:cubicBezTo>
                  <a:pt x="5271973" y="230511"/>
                  <a:pt x="5290996" y="233598"/>
                  <a:pt x="5308719" y="240588"/>
                </a:cubicBezTo>
                <a:cubicBezTo>
                  <a:pt x="5317411" y="246021"/>
                  <a:pt x="5304554" y="250004"/>
                  <a:pt x="5278118" y="249824"/>
                </a:cubicBezTo>
                <a:cubicBezTo>
                  <a:pt x="5259156" y="250890"/>
                  <a:pt x="5240205" y="247607"/>
                  <a:pt x="5222707" y="240227"/>
                </a:cubicBezTo>
                <a:cubicBezTo>
                  <a:pt x="5215646" y="235701"/>
                  <a:pt x="5228321" y="231355"/>
                  <a:pt x="5252947" y="231535"/>
                </a:cubicBezTo>
                <a:close/>
                <a:moveTo>
                  <a:pt x="5118950" y="228819"/>
                </a:moveTo>
                <a:cubicBezTo>
                  <a:pt x="5139297" y="227971"/>
                  <a:pt x="5159608" y="231170"/>
                  <a:pt x="5178706" y="238235"/>
                </a:cubicBezTo>
                <a:cubicBezTo>
                  <a:pt x="5186854" y="243668"/>
                  <a:pt x="5173092" y="248375"/>
                  <a:pt x="5148105" y="248558"/>
                </a:cubicBezTo>
                <a:cubicBezTo>
                  <a:pt x="5127105" y="249657"/>
                  <a:pt x="5106117" y="246259"/>
                  <a:pt x="5086538" y="238598"/>
                </a:cubicBezTo>
                <a:cubicBezTo>
                  <a:pt x="5079656" y="233347"/>
                  <a:pt x="5094506" y="228819"/>
                  <a:pt x="5118950" y="228819"/>
                </a:cubicBezTo>
                <a:close/>
                <a:moveTo>
                  <a:pt x="3811570" y="228818"/>
                </a:moveTo>
                <a:cubicBezTo>
                  <a:pt x="3843620" y="228818"/>
                  <a:pt x="3870058" y="234793"/>
                  <a:pt x="3867885" y="241675"/>
                </a:cubicBezTo>
                <a:cubicBezTo>
                  <a:pt x="3865713" y="248555"/>
                  <a:pt x="3836377" y="254532"/>
                  <a:pt x="3804327" y="254532"/>
                </a:cubicBezTo>
                <a:cubicBezTo>
                  <a:pt x="3772277" y="254532"/>
                  <a:pt x="3744753" y="248375"/>
                  <a:pt x="3748011" y="241312"/>
                </a:cubicBezTo>
                <a:cubicBezTo>
                  <a:pt x="3751272" y="234252"/>
                  <a:pt x="3780425" y="228818"/>
                  <a:pt x="3811570" y="228818"/>
                </a:cubicBezTo>
                <a:close/>
                <a:moveTo>
                  <a:pt x="3684818" y="227552"/>
                </a:moveTo>
                <a:cubicBezTo>
                  <a:pt x="3717049" y="227552"/>
                  <a:pt x="3739141" y="232622"/>
                  <a:pt x="3735700" y="239683"/>
                </a:cubicBezTo>
                <a:cubicBezTo>
                  <a:pt x="3732259" y="246746"/>
                  <a:pt x="3704735" y="252179"/>
                  <a:pt x="3670332" y="251997"/>
                </a:cubicBezTo>
                <a:cubicBezTo>
                  <a:pt x="3635926" y="251816"/>
                  <a:pt x="3616008" y="246202"/>
                  <a:pt x="3621078" y="239141"/>
                </a:cubicBezTo>
                <a:cubicBezTo>
                  <a:pt x="3626148" y="232079"/>
                  <a:pt x="3652585" y="227370"/>
                  <a:pt x="3684818" y="227552"/>
                </a:cubicBezTo>
                <a:close/>
                <a:moveTo>
                  <a:pt x="6155802" y="226645"/>
                </a:moveTo>
                <a:cubicBezTo>
                  <a:pt x="6163461" y="226469"/>
                  <a:pt x="6171100" y="227509"/>
                  <a:pt x="6178436" y="229723"/>
                </a:cubicBezTo>
                <a:cubicBezTo>
                  <a:pt x="6183867" y="231716"/>
                  <a:pt x="6180970" y="232984"/>
                  <a:pt x="6171193" y="232803"/>
                </a:cubicBezTo>
                <a:cubicBezTo>
                  <a:pt x="6163533" y="232980"/>
                  <a:pt x="6155893" y="231940"/>
                  <a:pt x="6148558" y="229723"/>
                </a:cubicBezTo>
                <a:cubicBezTo>
                  <a:pt x="6143306" y="227733"/>
                  <a:pt x="6146203" y="226465"/>
                  <a:pt x="6155802" y="226645"/>
                </a:cubicBezTo>
                <a:close/>
                <a:moveTo>
                  <a:pt x="4980970" y="225741"/>
                </a:moveTo>
                <a:cubicBezTo>
                  <a:pt x="5001865" y="224347"/>
                  <a:pt x="5022799" y="227754"/>
                  <a:pt x="5042175" y="235700"/>
                </a:cubicBezTo>
                <a:cubicBezTo>
                  <a:pt x="5049960" y="241675"/>
                  <a:pt x="5035293" y="246202"/>
                  <a:pt x="5007226" y="246202"/>
                </a:cubicBezTo>
                <a:cubicBezTo>
                  <a:pt x="4986512" y="247709"/>
                  <a:pt x="4965742" y="244103"/>
                  <a:pt x="4946747" y="235700"/>
                </a:cubicBezTo>
                <a:cubicBezTo>
                  <a:pt x="4940409" y="230086"/>
                  <a:pt x="4954895" y="225921"/>
                  <a:pt x="4980970" y="225741"/>
                </a:cubicBezTo>
                <a:close/>
                <a:moveTo>
                  <a:pt x="3557881" y="224835"/>
                </a:moveTo>
                <a:cubicBezTo>
                  <a:pt x="3587940" y="224835"/>
                  <a:pt x="3609307" y="230269"/>
                  <a:pt x="3605324" y="236787"/>
                </a:cubicBezTo>
                <a:cubicBezTo>
                  <a:pt x="3601339" y="243304"/>
                  <a:pt x="3572730" y="248737"/>
                  <a:pt x="3541585" y="248557"/>
                </a:cubicBezTo>
                <a:cubicBezTo>
                  <a:pt x="3510440" y="248376"/>
                  <a:pt x="3489435" y="242943"/>
                  <a:pt x="3494505" y="236424"/>
                </a:cubicBezTo>
                <a:cubicBezTo>
                  <a:pt x="3499575" y="229905"/>
                  <a:pt x="3527823" y="224835"/>
                  <a:pt x="3557881" y="224835"/>
                </a:cubicBezTo>
                <a:close/>
                <a:moveTo>
                  <a:pt x="3432214" y="224293"/>
                </a:moveTo>
                <a:cubicBezTo>
                  <a:pt x="3460099" y="224656"/>
                  <a:pt x="3480018" y="228821"/>
                  <a:pt x="3475129" y="235701"/>
                </a:cubicBezTo>
                <a:cubicBezTo>
                  <a:pt x="3470239" y="242039"/>
                  <a:pt x="3440181" y="247290"/>
                  <a:pt x="3410845" y="247110"/>
                </a:cubicBezTo>
                <a:cubicBezTo>
                  <a:pt x="3381512" y="246929"/>
                  <a:pt x="3362499" y="241496"/>
                  <a:pt x="3368111" y="235340"/>
                </a:cubicBezTo>
                <a:cubicBezTo>
                  <a:pt x="3373724" y="229182"/>
                  <a:pt x="3404327" y="223931"/>
                  <a:pt x="3432214" y="224293"/>
                </a:cubicBezTo>
                <a:close/>
                <a:moveTo>
                  <a:pt x="6020355" y="223748"/>
                </a:moveTo>
                <a:cubicBezTo>
                  <a:pt x="6030092" y="223514"/>
                  <a:pt x="6039805" y="224797"/>
                  <a:pt x="6049147" y="227552"/>
                </a:cubicBezTo>
                <a:cubicBezTo>
                  <a:pt x="6056209" y="230086"/>
                  <a:pt x="6053130" y="231898"/>
                  <a:pt x="6041179" y="231898"/>
                </a:cubicBezTo>
                <a:cubicBezTo>
                  <a:pt x="6030813" y="232346"/>
                  <a:pt x="6020448" y="230936"/>
                  <a:pt x="6010578" y="227732"/>
                </a:cubicBezTo>
                <a:cubicBezTo>
                  <a:pt x="6004240" y="225197"/>
                  <a:pt x="6008042" y="223567"/>
                  <a:pt x="6020355" y="223748"/>
                </a:cubicBezTo>
                <a:close/>
                <a:moveTo>
                  <a:pt x="4850956" y="223024"/>
                </a:moveTo>
                <a:cubicBezTo>
                  <a:pt x="4872377" y="221522"/>
                  <a:pt x="4893848" y="225121"/>
                  <a:pt x="4913608" y="233525"/>
                </a:cubicBezTo>
                <a:cubicBezTo>
                  <a:pt x="4920309" y="239502"/>
                  <a:pt x="4902562" y="244572"/>
                  <a:pt x="4874134" y="244572"/>
                </a:cubicBezTo>
                <a:cubicBezTo>
                  <a:pt x="4853051" y="246025"/>
                  <a:pt x="4831928" y="242360"/>
                  <a:pt x="4812567" y="233889"/>
                </a:cubicBezTo>
                <a:cubicBezTo>
                  <a:pt x="4805868" y="228094"/>
                  <a:pt x="4823251" y="223205"/>
                  <a:pt x="4850956" y="223024"/>
                </a:cubicBezTo>
                <a:close/>
                <a:moveTo>
                  <a:pt x="3305640" y="221034"/>
                </a:moveTo>
                <a:cubicBezTo>
                  <a:pt x="3333525" y="221034"/>
                  <a:pt x="3351633" y="225924"/>
                  <a:pt x="3346019" y="231899"/>
                </a:cubicBezTo>
                <a:cubicBezTo>
                  <a:pt x="3326546" y="240632"/>
                  <a:pt x="3305183" y="244307"/>
                  <a:pt x="3283910" y="242583"/>
                </a:cubicBezTo>
                <a:cubicBezTo>
                  <a:pt x="3256386" y="242583"/>
                  <a:pt x="3239183" y="237513"/>
                  <a:pt x="3244797" y="231718"/>
                </a:cubicBezTo>
                <a:cubicBezTo>
                  <a:pt x="3263856" y="223089"/>
                  <a:pt x="3284783" y="219414"/>
                  <a:pt x="3305640" y="221034"/>
                </a:cubicBezTo>
                <a:close/>
                <a:moveTo>
                  <a:pt x="4722030" y="219946"/>
                </a:moveTo>
                <a:cubicBezTo>
                  <a:pt x="4751544" y="219946"/>
                  <a:pt x="4777258" y="224473"/>
                  <a:pt x="4783052" y="230811"/>
                </a:cubicBezTo>
                <a:cubicBezTo>
                  <a:pt x="4788847" y="237149"/>
                  <a:pt x="4770920" y="241856"/>
                  <a:pt x="4740499" y="241856"/>
                </a:cubicBezTo>
                <a:cubicBezTo>
                  <a:pt x="4710078" y="241856"/>
                  <a:pt x="4684183" y="236967"/>
                  <a:pt x="4679113" y="230631"/>
                </a:cubicBezTo>
                <a:cubicBezTo>
                  <a:pt x="4674043" y="224292"/>
                  <a:pt x="4692333" y="219946"/>
                  <a:pt x="4722030" y="219946"/>
                </a:cubicBezTo>
                <a:close/>
                <a:moveTo>
                  <a:pt x="5884003" y="219946"/>
                </a:moveTo>
                <a:cubicBezTo>
                  <a:pt x="5895647" y="219703"/>
                  <a:pt x="5907257" y="221292"/>
                  <a:pt x="5918409" y="224653"/>
                </a:cubicBezTo>
                <a:cubicBezTo>
                  <a:pt x="5926195" y="227731"/>
                  <a:pt x="5921850" y="229904"/>
                  <a:pt x="5907363" y="229904"/>
                </a:cubicBezTo>
                <a:cubicBezTo>
                  <a:pt x="5895090" y="230273"/>
                  <a:pt x="5882847" y="228560"/>
                  <a:pt x="5871147" y="224834"/>
                </a:cubicBezTo>
                <a:cubicBezTo>
                  <a:pt x="5864265" y="221756"/>
                  <a:pt x="5869336" y="219946"/>
                  <a:pt x="5884003" y="219946"/>
                </a:cubicBezTo>
                <a:close/>
                <a:moveTo>
                  <a:pt x="3175627" y="219765"/>
                </a:moveTo>
                <a:cubicBezTo>
                  <a:pt x="3201702" y="219765"/>
                  <a:pt x="3216730" y="223930"/>
                  <a:pt x="3211842" y="229544"/>
                </a:cubicBezTo>
                <a:cubicBezTo>
                  <a:pt x="3193350" y="238116"/>
                  <a:pt x="3172929" y="241673"/>
                  <a:pt x="3152629" y="239865"/>
                </a:cubicBezTo>
                <a:cubicBezTo>
                  <a:pt x="3124562" y="239865"/>
                  <a:pt x="3109171" y="235519"/>
                  <a:pt x="3116414" y="229725"/>
                </a:cubicBezTo>
                <a:cubicBezTo>
                  <a:pt x="3135067" y="221710"/>
                  <a:pt x="3155376" y="218296"/>
                  <a:pt x="3175627" y="219765"/>
                </a:cubicBezTo>
                <a:close/>
                <a:moveTo>
                  <a:pt x="4591291" y="217592"/>
                </a:moveTo>
                <a:cubicBezTo>
                  <a:pt x="4619539" y="217592"/>
                  <a:pt x="4648872" y="222482"/>
                  <a:pt x="4654667" y="228637"/>
                </a:cubicBezTo>
                <a:cubicBezTo>
                  <a:pt x="4660461" y="234795"/>
                  <a:pt x="4638732" y="240589"/>
                  <a:pt x="4608674" y="240589"/>
                </a:cubicBezTo>
                <a:cubicBezTo>
                  <a:pt x="4578615" y="240589"/>
                  <a:pt x="4550186" y="235156"/>
                  <a:pt x="4545840" y="229001"/>
                </a:cubicBezTo>
                <a:cubicBezTo>
                  <a:pt x="4541494" y="222843"/>
                  <a:pt x="4563224" y="217592"/>
                  <a:pt x="4591291" y="217592"/>
                </a:cubicBezTo>
                <a:close/>
                <a:moveTo>
                  <a:pt x="5752180" y="217591"/>
                </a:moveTo>
                <a:cubicBezTo>
                  <a:pt x="5765398" y="217420"/>
                  <a:pt x="5778554" y="219439"/>
                  <a:pt x="5791112" y="223568"/>
                </a:cubicBezTo>
                <a:cubicBezTo>
                  <a:pt x="5798173" y="227007"/>
                  <a:pt x="5790025" y="229543"/>
                  <a:pt x="5773005" y="229180"/>
                </a:cubicBezTo>
                <a:cubicBezTo>
                  <a:pt x="5759992" y="229372"/>
                  <a:pt x="5747049" y="227228"/>
                  <a:pt x="5734796" y="222844"/>
                </a:cubicBezTo>
                <a:cubicBezTo>
                  <a:pt x="5728639" y="219403"/>
                  <a:pt x="5736426" y="217591"/>
                  <a:pt x="5752180" y="217591"/>
                </a:cubicBezTo>
                <a:close/>
                <a:moveTo>
                  <a:pt x="3050863" y="217591"/>
                </a:moveTo>
                <a:cubicBezTo>
                  <a:pt x="3074585" y="217591"/>
                  <a:pt x="3089976" y="222119"/>
                  <a:pt x="3083820" y="227007"/>
                </a:cubicBezTo>
                <a:cubicBezTo>
                  <a:pt x="3065418" y="234039"/>
                  <a:pt x="3045711" y="237003"/>
                  <a:pt x="3026056" y="235699"/>
                </a:cubicBezTo>
                <a:cubicBezTo>
                  <a:pt x="3001792" y="235699"/>
                  <a:pt x="2986399" y="231172"/>
                  <a:pt x="2993462" y="226102"/>
                </a:cubicBezTo>
                <a:cubicBezTo>
                  <a:pt x="3011807" y="219348"/>
                  <a:pt x="3031349" y="216450"/>
                  <a:pt x="3050863" y="217591"/>
                </a:cubicBezTo>
                <a:close/>
                <a:moveTo>
                  <a:pt x="2927368" y="216324"/>
                </a:moveTo>
                <a:cubicBezTo>
                  <a:pt x="2950003" y="216505"/>
                  <a:pt x="2961592" y="220307"/>
                  <a:pt x="2954168" y="225197"/>
                </a:cubicBezTo>
                <a:cubicBezTo>
                  <a:pt x="2936866" y="231847"/>
                  <a:pt x="2918350" y="234748"/>
                  <a:pt x="2899845" y="233708"/>
                </a:cubicBezTo>
                <a:cubicBezTo>
                  <a:pt x="2876304" y="233708"/>
                  <a:pt x="2864917" y="229543"/>
                  <a:pt x="2873045" y="224653"/>
                </a:cubicBezTo>
                <a:cubicBezTo>
                  <a:pt x="2890400" y="218218"/>
                  <a:pt x="2908882" y="215383"/>
                  <a:pt x="2927368" y="216324"/>
                </a:cubicBezTo>
                <a:close/>
                <a:moveTo>
                  <a:pt x="4465441" y="214515"/>
                </a:moveTo>
                <a:cubicBezTo>
                  <a:pt x="4495682" y="214515"/>
                  <a:pt x="4522118" y="219585"/>
                  <a:pt x="4525922" y="225921"/>
                </a:cubicBezTo>
                <a:cubicBezTo>
                  <a:pt x="4529724" y="232260"/>
                  <a:pt x="4507815" y="237873"/>
                  <a:pt x="4475221" y="237510"/>
                </a:cubicBezTo>
                <a:cubicBezTo>
                  <a:pt x="4442627" y="237149"/>
                  <a:pt x="4418181" y="232079"/>
                  <a:pt x="4415645" y="225560"/>
                </a:cubicBezTo>
                <a:cubicBezTo>
                  <a:pt x="4413111" y="219042"/>
                  <a:pt x="4434840" y="214333"/>
                  <a:pt x="4465441" y="214515"/>
                </a:cubicBezTo>
                <a:close/>
                <a:moveTo>
                  <a:pt x="2803348" y="213971"/>
                </a:moveTo>
                <a:cubicBezTo>
                  <a:pt x="2823992" y="213971"/>
                  <a:pt x="2835762" y="217773"/>
                  <a:pt x="2828699" y="222119"/>
                </a:cubicBezTo>
                <a:cubicBezTo>
                  <a:pt x="2811879" y="228172"/>
                  <a:pt x="2794062" y="230940"/>
                  <a:pt x="2776188" y="230267"/>
                </a:cubicBezTo>
                <a:cubicBezTo>
                  <a:pt x="2755182" y="230267"/>
                  <a:pt x="2743594" y="226284"/>
                  <a:pt x="2751199" y="221938"/>
                </a:cubicBezTo>
                <a:cubicBezTo>
                  <a:pt x="2767949" y="216113"/>
                  <a:pt x="2785622" y="213412"/>
                  <a:pt x="2803348" y="213971"/>
                </a:cubicBezTo>
                <a:close/>
                <a:moveTo>
                  <a:pt x="5616371" y="213608"/>
                </a:moveTo>
                <a:cubicBezTo>
                  <a:pt x="5631528" y="213427"/>
                  <a:pt x="5646621" y="215627"/>
                  <a:pt x="5661096" y="220127"/>
                </a:cubicBezTo>
                <a:cubicBezTo>
                  <a:pt x="5668339" y="223748"/>
                  <a:pt x="5659647" y="226828"/>
                  <a:pt x="5642988" y="226828"/>
                </a:cubicBezTo>
                <a:cubicBezTo>
                  <a:pt x="5627800" y="227045"/>
                  <a:pt x="5612683" y="224718"/>
                  <a:pt x="5598263" y="219946"/>
                </a:cubicBezTo>
                <a:cubicBezTo>
                  <a:pt x="5592286" y="216505"/>
                  <a:pt x="5600797" y="213790"/>
                  <a:pt x="5616371" y="213608"/>
                </a:cubicBezTo>
                <a:close/>
                <a:moveTo>
                  <a:pt x="2680942" y="212703"/>
                </a:moveTo>
                <a:cubicBezTo>
                  <a:pt x="2699049" y="212703"/>
                  <a:pt x="2708284" y="216507"/>
                  <a:pt x="2701404" y="220309"/>
                </a:cubicBezTo>
                <a:cubicBezTo>
                  <a:pt x="2685321" y="225752"/>
                  <a:pt x="2668393" y="228267"/>
                  <a:pt x="2651427" y="227733"/>
                </a:cubicBezTo>
                <a:cubicBezTo>
                  <a:pt x="2632413" y="227733"/>
                  <a:pt x="2622453" y="223750"/>
                  <a:pt x="2630600" y="219765"/>
                </a:cubicBezTo>
                <a:cubicBezTo>
                  <a:pt x="2646881" y="214648"/>
                  <a:pt x="2663885" y="212262"/>
                  <a:pt x="2680942" y="212703"/>
                </a:cubicBezTo>
                <a:close/>
                <a:moveTo>
                  <a:pt x="4333617" y="212522"/>
                </a:moveTo>
                <a:cubicBezTo>
                  <a:pt x="4365486" y="212703"/>
                  <a:pt x="4390474" y="217592"/>
                  <a:pt x="4393371" y="224111"/>
                </a:cubicBezTo>
                <a:cubicBezTo>
                  <a:pt x="4396088" y="230810"/>
                  <a:pt x="4374358" y="235880"/>
                  <a:pt x="4341584" y="235880"/>
                </a:cubicBezTo>
                <a:cubicBezTo>
                  <a:pt x="4308808" y="235880"/>
                  <a:pt x="4283639" y="230630"/>
                  <a:pt x="4281828" y="223928"/>
                </a:cubicBezTo>
                <a:cubicBezTo>
                  <a:pt x="4280018" y="217229"/>
                  <a:pt x="4301747" y="212340"/>
                  <a:pt x="4333617" y="212522"/>
                </a:cubicBezTo>
                <a:close/>
                <a:moveTo>
                  <a:pt x="5485088" y="211072"/>
                </a:moveTo>
                <a:cubicBezTo>
                  <a:pt x="5501272" y="210638"/>
                  <a:pt x="5517418" y="212840"/>
                  <a:pt x="5532893" y="217591"/>
                </a:cubicBezTo>
                <a:cubicBezTo>
                  <a:pt x="5540499" y="221395"/>
                  <a:pt x="5531083" y="224834"/>
                  <a:pt x="5512612" y="225017"/>
                </a:cubicBezTo>
                <a:cubicBezTo>
                  <a:pt x="5496141" y="225410"/>
                  <a:pt x="5479723" y="222959"/>
                  <a:pt x="5464083" y="217773"/>
                </a:cubicBezTo>
                <a:cubicBezTo>
                  <a:pt x="5457383" y="214693"/>
                  <a:pt x="5467163" y="211254"/>
                  <a:pt x="5485088" y="211072"/>
                </a:cubicBezTo>
                <a:close/>
                <a:moveTo>
                  <a:pt x="2555997" y="210893"/>
                </a:moveTo>
                <a:cubicBezTo>
                  <a:pt x="2574106" y="210893"/>
                  <a:pt x="2582255" y="213608"/>
                  <a:pt x="2576278" y="217049"/>
                </a:cubicBezTo>
                <a:cubicBezTo>
                  <a:pt x="2561755" y="222147"/>
                  <a:pt x="2546403" y="224482"/>
                  <a:pt x="2531010" y="223930"/>
                </a:cubicBezTo>
                <a:cubicBezTo>
                  <a:pt x="2512900" y="223930"/>
                  <a:pt x="2505481" y="221033"/>
                  <a:pt x="2512900" y="217412"/>
                </a:cubicBezTo>
                <a:cubicBezTo>
                  <a:pt x="2526775" y="212724"/>
                  <a:pt x="2541369" y="210517"/>
                  <a:pt x="2555997" y="210893"/>
                </a:cubicBezTo>
                <a:close/>
                <a:moveTo>
                  <a:pt x="2427796" y="209806"/>
                </a:moveTo>
                <a:cubicBezTo>
                  <a:pt x="2444275" y="209623"/>
                  <a:pt x="2451336" y="212159"/>
                  <a:pt x="2444275" y="215600"/>
                </a:cubicBezTo>
                <a:cubicBezTo>
                  <a:pt x="2431833" y="219671"/>
                  <a:pt x="2418797" y="221568"/>
                  <a:pt x="2405704" y="221213"/>
                </a:cubicBezTo>
                <a:cubicBezTo>
                  <a:pt x="2389048" y="221213"/>
                  <a:pt x="2382164" y="218859"/>
                  <a:pt x="2389409" y="215418"/>
                </a:cubicBezTo>
                <a:cubicBezTo>
                  <a:pt x="2401773" y="211319"/>
                  <a:pt x="2414777" y="209420"/>
                  <a:pt x="2427796" y="209806"/>
                </a:cubicBezTo>
                <a:close/>
                <a:moveTo>
                  <a:pt x="4207587" y="209625"/>
                </a:moveTo>
                <a:cubicBezTo>
                  <a:pt x="4239274" y="209625"/>
                  <a:pt x="4263359" y="214515"/>
                  <a:pt x="4265349" y="221034"/>
                </a:cubicBezTo>
                <a:cubicBezTo>
                  <a:pt x="4267342" y="227914"/>
                  <a:pt x="4245069" y="232984"/>
                  <a:pt x="4212475" y="232984"/>
                </a:cubicBezTo>
                <a:cubicBezTo>
                  <a:pt x="4179881" y="232984"/>
                  <a:pt x="4153805" y="227734"/>
                  <a:pt x="4153264" y="220853"/>
                </a:cubicBezTo>
                <a:cubicBezTo>
                  <a:pt x="4152720" y="213971"/>
                  <a:pt x="4175898" y="209625"/>
                  <a:pt x="4207587" y="209625"/>
                </a:cubicBezTo>
                <a:close/>
                <a:moveTo>
                  <a:pt x="2306475" y="208718"/>
                </a:moveTo>
                <a:cubicBezTo>
                  <a:pt x="2320415" y="208718"/>
                  <a:pt x="2324581" y="210893"/>
                  <a:pt x="2317517" y="213971"/>
                </a:cubicBezTo>
                <a:cubicBezTo>
                  <a:pt x="2305784" y="217510"/>
                  <a:pt x="2293544" y="219041"/>
                  <a:pt x="2281304" y="218497"/>
                </a:cubicBezTo>
                <a:cubicBezTo>
                  <a:pt x="2268267" y="218497"/>
                  <a:pt x="2264284" y="216324"/>
                  <a:pt x="2270982" y="213607"/>
                </a:cubicBezTo>
                <a:cubicBezTo>
                  <a:pt x="2282428" y="209878"/>
                  <a:pt x="2294452" y="208222"/>
                  <a:pt x="2306475" y="208718"/>
                </a:cubicBezTo>
                <a:close/>
                <a:moveTo>
                  <a:pt x="5349283" y="207997"/>
                </a:moveTo>
                <a:cubicBezTo>
                  <a:pt x="5366315" y="207126"/>
                  <a:pt x="5383353" y="209586"/>
                  <a:pt x="5399441" y="215240"/>
                </a:cubicBezTo>
                <a:cubicBezTo>
                  <a:pt x="5407590" y="219766"/>
                  <a:pt x="5398173" y="223026"/>
                  <a:pt x="5376988" y="223207"/>
                </a:cubicBezTo>
                <a:cubicBezTo>
                  <a:pt x="5359809" y="224078"/>
                  <a:pt x="5342627" y="221490"/>
                  <a:pt x="5326466" y="215601"/>
                </a:cubicBezTo>
                <a:cubicBezTo>
                  <a:pt x="5318679" y="211257"/>
                  <a:pt x="5328278" y="207997"/>
                  <a:pt x="5349283" y="207997"/>
                </a:cubicBezTo>
                <a:close/>
                <a:moveTo>
                  <a:pt x="4081557" y="207633"/>
                </a:moveTo>
                <a:cubicBezTo>
                  <a:pt x="4112340" y="207633"/>
                  <a:pt x="4138959" y="213065"/>
                  <a:pt x="4138778" y="219583"/>
                </a:cubicBezTo>
                <a:cubicBezTo>
                  <a:pt x="4138597" y="226102"/>
                  <a:pt x="4113064" y="231353"/>
                  <a:pt x="4082282" y="231173"/>
                </a:cubicBezTo>
                <a:cubicBezTo>
                  <a:pt x="4051497" y="230992"/>
                  <a:pt x="4023793" y="225378"/>
                  <a:pt x="4025061" y="218859"/>
                </a:cubicBezTo>
                <a:cubicBezTo>
                  <a:pt x="4026329" y="212340"/>
                  <a:pt x="4051497" y="207451"/>
                  <a:pt x="4081557" y="207633"/>
                </a:cubicBezTo>
                <a:close/>
                <a:moveTo>
                  <a:pt x="2184784" y="206908"/>
                </a:moveTo>
                <a:cubicBezTo>
                  <a:pt x="2196737" y="206908"/>
                  <a:pt x="2201084" y="208540"/>
                  <a:pt x="2194383" y="210893"/>
                </a:cubicBezTo>
                <a:cubicBezTo>
                  <a:pt x="2184838" y="213874"/>
                  <a:pt x="2174844" y="215161"/>
                  <a:pt x="2164868" y="214695"/>
                </a:cubicBezTo>
                <a:cubicBezTo>
                  <a:pt x="2154002" y="214695"/>
                  <a:pt x="2150743" y="213247"/>
                  <a:pt x="2155994" y="210893"/>
                </a:cubicBezTo>
                <a:cubicBezTo>
                  <a:pt x="2165300" y="207965"/>
                  <a:pt x="2175025" y="206618"/>
                  <a:pt x="2184784" y="206908"/>
                </a:cubicBezTo>
                <a:close/>
                <a:moveTo>
                  <a:pt x="2063631" y="206004"/>
                </a:moveTo>
                <a:cubicBezTo>
                  <a:pt x="2071235" y="206185"/>
                  <a:pt x="2074313" y="207272"/>
                  <a:pt x="2068881" y="209082"/>
                </a:cubicBezTo>
                <a:cubicBezTo>
                  <a:pt x="2061294" y="211272"/>
                  <a:pt x="2053418" y="212250"/>
                  <a:pt x="2045523" y="211980"/>
                </a:cubicBezTo>
                <a:cubicBezTo>
                  <a:pt x="2037736" y="211980"/>
                  <a:pt x="2035744" y="210714"/>
                  <a:pt x="2040270" y="208902"/>
                </a:cubicBezTo>
                <a:cubicBezTo>
                  <a:pt x="2047857" y="206711"/>
                  <a:pt x="2055735" y="205734"/>
                  <a:pt x="2063631" y="206004"/>
                </a:cubicBezTo>
                <a:close/>
                <a:moveTo>
                  <a:pt x="5219810" y="205460"/>
                </a:moveTo>
                <a:cubicBezTo>
                  <a:pt x="5237838" y="204758"/>
                  <a:pt x="5255838" y="207462"/>
                  <a:pt x="5272866" y="213427"/>
                </a:cubicBezTo>
                <a:cubicBezTo>
                  <a:pt x="5281196" y="217592"/>
                  <a:pt x="5269063" y="221938"/>
                  <a:pt x="5247334" y="221938"/>
                </a:cubicBezTo>
                <a:cubicBezTo>
                  <a:pt x="5228869" y="222765"/>
                  <a:pt x="5210419" y="219999"/>
                  <a:pt x="5193011" y="213788"/>
                </a:cubicBezTo>
                <a:cubicBezTo>
                  <a:pt x="5186131" y="209262"/>
                  <a:pt x="5198444" y="205460"/>
                  <a:pt x="5219810" y="205460"/>
                </a:cubicBezTo>
                <a:close/>
                <a:moveTo>
                  <a:pt x="3957520" y="205098"/>
                </a:moveTo>
                <a:cubicBezTo>
                  <a:pt x="3989209" y="205098"/>
                  <a:pt x="4011843" y="209805"/>
                  <a:pt x="4011843" y="216507"/>
                </a:cubicBezTo>
                <a:cubicBezTo>
                  <a:pt x="4011843" y="223206"/>
                  <a:pt x="3987580" y="228095"/>
                  <a:pt x="3954985" y="228095"/>
                </a:cubicBezTo>
                <a:cubicBezTo>
                  <a:pt x="3922391" y="228095"/>
                  <a:pt x="3900662" y="223025"/>
                  <a:pt x="3900662" y="216326"/>
                </a:cubicBezTo>
                <a:cubicBezTo>
                  <a:pt x="3900662" y="209625"/>
                  <a:pt x="3925108" y="205098"/>
                  <a:pt x="3957520" y="205098"/>
                </a:cubicBezTo>
                <a:close/>
                <a:moveTo>
                  <a:pt x="3834024" y="203469"/>
                </a:moveTo>
                <a:cubicBezTo>
                  <a:pt x="3865169" y="203650"/>
                  <a:pt x="3885089" y="208359"/>
                  <a:pt x="3883821" y="214695"/>
                </a:cubicBezTo>
                <a:cubicBezTo>
                  <a:pt x="3882192" y="221214"/>
                  <a:pt x="3856297" y="226103"/>
                  <a:pt x="3824247" y="225923"/>
                </a:cubicBezTo>
                <a:cubicBezTo>
                  <a:pt x="3792196" y="225742"/>
                  <a:pt x="3772277" y="220852"/>
                  <a:pt x="3774813" y="214334"/>
                </a:cubicBezTo>
                <a:cubicBezTo>
                  <a:pt x="3777347" y="207815"/>
                  <a:pt x="3802879" y="203287"/>
                  <a:pt x="3834024" y="203469"/>
                </a:cubicBezTo>
                <a:close/>
                <a:moveTo>
                  <a:pt x="5092151" y="203287"/>
                </a:moveTo>
                <a:cubicBezTo>
                  <a:pt x="5110772" y="202004"/>
                  <a:pt x="5129444" y="204848"/>
                  <a:pt x="5146837" y="211615"/>
                </a:cubicBezTo>
                <a:cubicBezTo>
                  <a:pt x="5154442" y="216685"/>
                  <a:pt x="5142128" y="220489"/>
                  <a:pt x="5117321" y="220489"/>
                </a:cubicBezTo>
                <a:cubicBezTo>
                  <a:pt x="5098768" y="221778"/>
                  <a:pt x="5080174" y="218742"/>
                  <a:pt x="5062998" y="211615"/>
                </a:cubicBezTo>
                <a:cubicBezTo>
                  <a:pt x="5056840" y="206728"/>
                  <a:pt x="5068792" y="203287"/>
                  <a:pt x="5092151" y="203287"/>
                </a:cubicBezTo>
                <a:close/>
                <a:moveTo>
                  <a:pt x="3708176" y="201657"/>
                </a:moveTo>
                <a:cubicBezTo>
                  <a:pt x="3736244" y="201657"/>
                  <a:pt x="3760146" y="206728"/>
                  <a:pt x="3758334" y="212885"/>
                </a:cubicBezTo>
                <a:cubicBezTo>
                  <a:pt x="3755617" y="219041"/>
                  <a:pt x="3728094" y="224111"/>
                  <a:pt x="3698397" y="223931"/>
                </a:cubicBezTo>
                <a:cubicBezTo>
                  <a:pt x="3668701" y="223750"/>
                  <a:pt x="3646247" y="217592"/>
                  <a:pt x="3649688" y="212342"/>
                </a:cubicBezTo>
                <a:cubicBezTo>
                  <a:pt x="3653129" y="207091"/>
                  <a:pt x="3680109" y="201657"/>
                  <a:pt x="3708176" y="201657"/>
                </a:cubicBezTo>
                <a:close/>
                <a:moveTo>
                  <a:pt x="6100393" y="200933"/>
                </a:moveTo>
                <a:cubicBezTo>
                  <a:pt x="6106811" y="200975"/>
                  <a:pt x="6113200" y="201827"/>
                  <a:pt x="6119406" y="203470"/>
                </a:cubicBezTo>
                <a:cubicBezTo>
                  <a:pt x="6123390" y="204736"/>
                  <a:pt x="6121398" y="206004"/>
                  <a:pt x="6114879" y="206184"/>
                </a:cubicBezTo>
                <a:cubicBezTo>
                  <a:pt x="6107908" y="206203"/>
                  <a:pt x="6100965" y="205291"/>
                  <a:pt x="6094235" y="203470"/>
                </a:cubicBezTo>
                <a:cubicBezTo>
                  <a:pt x="6090796" y="202019"/>
                  <a:pt x="6094235" y="200933"/>
                  <a:pt x="6100393" y="200933"/>
                </a:cubicBezTo>
                <a:close/>
                <a:moveTo>
                  <a:pt x="4967388" y="199846"/>
                </a:moveTo>
                <a:cubicBezTo>
                  <a:pt x="4985715" y="198964"/>
                  <a:pt x="5004013" y="202116"/>
                  <a:pt x="5020987" y="209081"/>
                </a:cubicBezTo>
                <a:cubicBezTo>
                  <a:pt x="5026782" y="214152"/>
                  <a:pt x="5011934" y="218136"/>
                  <a:pt x="4987850" y="218317"/>
                </a:cubicBezTo>
                <a:cubicBezTo>
                  <a:pt x="4968487" y="219513"/>
                  <a:pt x="4949110" y="216292"/>
                  <a:pt x="4931173" y="208901"/>
                </a:cubicBezTo>
                <a:cubicBezTo>
                  <a:pt x="4925742" y="203831"/>
                  <a:pt x="4942218" y="199665"/>
                  <a:pt x="4967388" y="199846"/>
                </a:cubicBezTo>
                <a:close/>
                <a:moveTo>
                  <a:pt x="3581420" y="199485"/>
                </a:moveTo>
                <a:cubicBezTo>
                  <a:pt x="3609851" y="199485"/>
                  <a:pt x="3629587" y="204012"/>
                  <a:pt x="3627051" y="209806"/>
                </a:cubicBezTo>
                <a:cubicBezTo>
                  <a:pt x="3624337" y="215601"/>
                  <a:pt x="3598442" y="220490"/>
                  <a:pt x="3569831" y="220671"/>
                </a:cubicBezTo>
                <a:cubicBezTo>
                  <a:pt x="3541222" y="220853"/>
                  <a:pt x="3520578" y="216144"/>
                  <a:pt x="3523295" y="210169"/>
                </a:cubicBezTo>
                <a:cubicBezTo>
                  <a:pt x="3526011" y="204192"/>
                  <a:pt x="3552991" y="199485"/>
                  <a:pt x="3581420" y="199485"/>
                </a:cubicBezTo>
                <a:close/>
                <a:moveTo>
                  <a:pt x="5970741" y="198217"/>
                </a:moveTo>
                <a:cubicBezTo>
                  <a:pt x="5979200" y="198223"/>
                  <a:pt x="5987615" y="199441"/>
                  <a:pt x="5995729" y="201839"/>
                </a:cubicBezTo>
                <a:cubicBezTo>
                  <a:pt x="5999894" y="203649"/>
                  <a:pt x="5995729" y="205278"/>
                  <a:pt x="5986856" y="205278"/>
                </a:cubicBezTo>
                <a:cubicBezTo>
                  <a:pt x="5977661" y="205398"/>
                  <a:pt x="5968501" y="204116"/>
                  <a:pt x="5959693" y="201475"/>
                </a:cubicBezTo>
                <a:cubicBezTo>
                  <a:pt x="5955167" y="199483"/>
                  <a:pt x="5960600" y="197854"/>
                  <a:pt x="5970741" y="198217"/>
                </a:cubicBezTo>
                <a:close/>
                <a:moveTo>
                  <a:pt x="3460823" y="198036"/>
                </a:moveTo>
                <a:cubicBezTo>
                  <a:pt x="3487622" y="198036"/>
                  <a:pt x="3505186" y="202743"/>
                  <a:pt x="3500297" y="208538"/>
                </a:cubicBezTo>
                <a:cubicBezTo>
                  <a:pt x="3481792" y="216828"/>
                  <a:pt x="3461456" y="220197"/>
                  <a:pt x="3441266" y="218317"/>
                </a:cubicBezTo>
                <a:cubicBezTo>
                  <a:pt x="3414286" y="217592"/>
                  <a:pt x="3396179" y="213427"/>
                  <a:pt x="3402154" y="207633"/>
                </a:cubicBezTo>
                <a:cubicBezTo>
                  <a:pt x="3420596" y="199567"/>
                  <a:pt x="3440770" y="196264"/>
                  <a:pt x="3460823" y="198036"/>
                </a:cubicBezTo>
                <a:close/>
                <a:moveTo>
                  <a:pt x="4836830" y="197854"/>
                </a:moveTo>
                <a:cubicBezTo>
                  <a:pt x="4856594" y="196154"/>
                  <a:pt x="4876473" y="199259"/>
                  <a:pt x="4894775" y="206909"/>
                </a:cubicBezTo>
                <a:cubicBezTo>
                  <a:pt x="4901293" y="212521"/>
                  <a:pt x="4886265" y="216686"/>
                  <a:pt x="4858559" y="216686"/>
                </a:cubicBezTo>
                <a:cubicBezTo>
                  <a:pt x="4839216" y="218427"/>
                  <a:pt x="4819749" y="215121"/>
                  <a:pt x="4802063" y="207089"/>
                </a:cubicBezTo>
                <a:cubicBezTo>
                  <a:pt x="4796993" y="201839"/>
                  <a:pt x="4811662" y="198034"/>
                  <a:pt x="4836830" y="197854"/>
                </a:cubicBezTo>
                <a:close/>
                <a:moveTo>
                  <a:pt x="3337689" y="195683"/>
                </a:moveTo>
                <a:cubicBezTo>
                  <a:pt x="3362135" y="195683"/>
                  <a:pt x="3380063" y="199485"/>
                  <a:pt x="3376441" y="205099"/>
                </a:cubicBezTo>
                <a:cubicBezTo>
                  <a:pt x="3358500" y="213163"/>
                  <a:pt x="3338839" y="216648"/>
                  <a:pt x="3319220" y="215239"/>
                </a:cubicBezTo>
                <a:cubicBezTo>
                  <a:pt x="3294231" y="215239"/>
                  <a:pt x="3276304" y="210532"/>
                  <a:pt x="3280832" y="205462"/>
                </a:cubicBezTo>
                <a:cubicBezTo>
                  <a:pt x="3298746" y="197759"/>
                  <a:pt x="3318232" y="194407"/>
                  <a:pt x="3337689" y="195683"/>
                </a:cubicBezTo>
                <a:close/>
                <a:moveTo>
                  <a:pt x="5836923" y="194958"/>
                </a:moveTo>
                <a:cubicBezTo>
                  <a:pt x="5847580" y="195057"/>
                  <a:pt x="5858177" y="196580"/>
                  <a:pt x="5868431" y="199485"/>
                </a:cubicBezTo>
                <a:cubicBezTo>
                  <a:pt x="5874406" y="201841"/>
                  <a:pt x="5868431" y="204194"/>
                  <a:pt x="5857384" y="204194"/>
                </a:cubicBezTo>
                <a:cubicBezTo>
                  <a:pt x="5846776" y="204078"/>
                  <a:pt x="5836233" y="202493"/>
                  <a:pt x="5826058" y="199485"/>
                </a:cubicBezTo>
                <a:cubicBezTo>
                  <a:pt x="5820083" y="197312"/>
                  <a:pt x="5826058" y="194958"/>
                  <a:pt x="5836923" y="194958"/>
                </a:cubicBezTo>
                <a:close/>
                <a:moveTo>
                  <a:pt x="4709171" y="194596"/>
                </a:moveTo>
                <a:cubicBezTo>
                  <a:pt x="4728672" y="193195"/>
                  <a:pt x="4748216" y="196679"/>
                  <a:pt x="4766031" y="204736"/>
                </a:cubicBezTo>
                <a:cubicBezTo>
                  <a:pt x="4770013" y="210170"/>
                  <a:pt x="4751181" y="214516"/>
                  <a:pt x="4725106" y="214516"/>
                </a:cubicBezTo>
                <a:cubicBezTo>
                  <a:pt x="4705683" y="215884"/>
                  <a:pt x="4686221" y="212462"/>
                  <a:pt x="4668429" y="204556"/>
                </a:cubicBezTo>
                <a:cubicBezTo>
                  <a:pt x="4663903" y="199122"/>
                  <a:pt x="4682735" y="194596"/>
                  <a:pt x="4709171" y="194596"/>
                </a:cubicBezTo>
                <a:close/>
                <a:moveTo>
                  <a:pt x="3217635" y="194595"/>
                </a:moveTo>
                <a:cubicBezTo>
                  <a:pt x="3240995" y="194595"/>
                  <a:pt x="3255481" y="198578"/>
                  <a:pt x="3250411" y="203468"/>
                </a:cubicBezTo>
                <a:cubicBezTo>
                  <a:pt x="3232950" y="210947"/>
                  <a:pt x="3213943" y="214114"/>
                  <a:pt x="3195000" y="212703"/>
                </a:cubicBezTo>
                <a:cubicBezTo>
                  <a:pt x="3169832" y="212703"/>
                  <a:pt x="3154983" y="208357"/>
                  <a:pt x="3161682" y="203287"/>
                </a:cubicBezTo>
                <a:cubicBezTo>
                  <a:pt x="3179459" y="196278"/>
                  <a:pt x="3198572" y="193308"/>
                  <a:pt x="3217635" y="194595"/>
                </a:cubicBezTo>
                <a:close/>
                <a:moveTo>
                  <a:pt x="4586582" y="192603"/>
                </a:moveTo>
                <a:cubicBezTo>
                  <a:pt x="4615374" y="192784"/>
                  <a:pt x="4636740" y="197130"/>
                  <a:pt x="4640725" y="202744"/>
                </a:cubicBezTo>
                <a:cubicBezTo>
                  <a:pt x="4644888" y="208719"/>
                  <a:pt x="4625875" y="213065"/>
                  <a:pt x="4596359" y="212703"/>
                </a:cubicBezTo>
                <a:cubicBezTo>
                  <a:pt x="4566845" y="212340"/>
                  <a:pt x="4544933" y="208177"/>
                  <a:pt x="4542036" y="202382"/>
                </a:cubicBezTo>
                <a:cubicBezTo>
                  <a:pt x="4539138" y="196588"/>
                  <a:pt x="4557790" y="192423"/>
                  <a:pt x="4586582" y="192603"/>
                </a:cubicBezTo>
                <a:close/>
                <a:moveTo>
                  <a:pt x="3094140" y="192423"/>
                </a:moveTo>
                <a:cubicBezTo>
                  <a:pt x="3118404" y="192423"/>
                  <a:pt x="3131804" y="195864"/>
                  <a:pt x="3126371" y="200752"/>
                </a:cubicBezTo>
                <a:cubicBezTo>
                  <a:pt x="3109969" y="207677"/>
                  <a:pt x="3092156" y="210594"/>
                  <a:pt x="3074402" y="209263"/>
                </a:cubicBezTo>
                <a:cubicBezTo>
                  <a:pt x="3049775" y="209263"/>
                  <a:pt x="3037101" y="205641"/>
                  <a:pt x="3043800" y="200752"/>
                </a:cubicBezTo>
                <a:cubicBezTo>
                  <a:pt x="3059746" y="194246"/>
                  <a:pt x="3076947" y="191400"/>
                  <a:pt x="3094140" y="192423"/>
                </a:cubicBezTo>
                <a:close/>
                <a:moveTo>
                  <a:pt x="5704193" y="192061"/>
                </a:moveTo>
                <a:cubicBezTo>
                  <a:pt x="5716504" y="191999"/>
                  <a:pt x="5728762" y="193708"/>
                  <a:pt x="5740589" y="197131"/>
                </a:cubicBezTo>
                <a:cubicBezTo>
                  <a:pt x="5746564" y="199848"/>
                  <a:pt x="5740589" y="202382"/>
                  <a:pt x="5727371" y="202382"/>
                </a:cubicBezTo>
                <a:cubicBezTo>
                  <a:pt x="5714496" y="202661"/>
                  <a:pt x="5701660" y="200888"/>
                  <a:pt x="5689343" y="197131"/>
                </a:cubicBezTo>
                <a:cubicBezTo>
                  <a:pt x="5684093" y="194415"/>
                  <a:pt x="5691336" y="192061"/>
                  <a:pt x="5704193" y="192061"/>
                </a:cubicBezTo>
                <a:close/>
                <a:moveTo>
                  <a:pt x="2974991" y="191517"/>
                </a:moveTo>
                <a:cubicBezTo>
                  <a:pt x="2995816" y="191154"/>
                  <a:pt x="3008673" y="194776"/>
                  <a:pt x="3002878" y="199485"/>
                </a:cubicBezTo>
                <a:cubicBezTo>
                  <a:pt x="2986542" y="205450"/>
                  <a:pt x="2969193" y="208157"/>
                  <a:pt x="2951813" y="207452"/>
                </a:cubicBezTo>
                <a:cubicBezTo>
                  <a:pt x="2930447" y="207452"/>
                  <a:pt x="2917770" y="203650"/>
                  <a:pt x="2924108" y="199304"/>
                </a:cubicBezTo>
                <a:cubicBezTo>
                  <a:pt x="2940418" y="193487"/>
                  <a:pt x="2957689" y="190844"/>
                  <a:pt x="2974991" y="191517"/>
                </a:cubicBezTo>
                <a:close/>
                <a:moveTo>
                  <a:pt x="4460371" y="189344"/>
                </a:moveTo>
                <a:cubicBezTo>
                  <a:pt x="4488438" y="189525"/>
                  <a:pt x="4513065" y="194414"/>
                  <a:pt x="4516506" y="199485"/>
                </a:cubicBezTo>
                <a:cubicBezTo>
                  <a:pt x="4519947" y="205279"/>
                  <a:pt x="4499847" y="209986"/>
                  <a:pt x="4471779" y="209986"/>
                </a:cubicBezTo>
                <a:cubicBezTo>
                  <a:pt x="4443712" y="209986"/>
                  <a:pt x="4416371" y="205099"/>
                  <a:pt x="4414198" y="199304"/>
                </a:cubicBezTo>
                <a:cubicBezTo>
                  <a:pt x="4412025" y="193509"/>
                  <a:pt x="4432305" y="189164"/>
                  <a:pt x="4460371" y="189344"/>
                </a:cubicBezTo>
                <a:close/>
                <a:moveTo>
                  <a:pt x="2849885" y="189164"/>
                </a:moveTo>
                <a:cubicBezTo>
                  <a:pt x="2871075" y="189164"/>
                  <a:pt x="2881374" y="192061"/>
                  <a:pt x="2875399" y="196224"/>
                </a:cubicBezTo>
                <a:cubicBezTo>
                  <a:pt x="2860354" y="201965"/>
                  <a:pt x="2844258" y="204492"/>
                  <a:pt x="2828157" y="203650"/>
                </a:cubicBezTo>
                <a:cubicBezTo>
                  <a:pt x="2807514" y="203650"/>
                  <a:pt x="2797195" y="200389"/>
                  <a:pt x="2804256" y="196224"/>
                </a:cubicBezTo>
                <a:cubicBezTo>
                  <a:pt x="2818872" y="190966"/>
                  <a:pt x="2834367" y="188569"/>
                  <a:pt x="2849885" y="189164"/>
                </a:cubicBezTo>
                <a:close/>
                <a:moveTo>
                  <a:pt x="5575990" y="188258"/>
                </a:moveTo>
                <a:cubicBezTo>
                  <a:pt x="5588953" y="187940"/>
                  <a:pt x="5601873" y="189837"/>
                  <a:pt x="5614198" y="193871"/>
                </a:cubicBezTo>
                <a:cubicBezTo>
                  <a:pt x="5620716" y="197854"/>
                  <a:pt x="5614017" y="199483"/>
                  <a:pt x="5597902" y="199483"/>
                </a:cubicBezTo>
                <a:cubicBezTo>
                  <a:pt x="5584693" y="199956"/>
                  <a:pt x="5571505" y="198055"/>
                  <a:pt x="5558970" y="193871"/>
                </a:cubicBezTo>
                <a:cubicBezTo>
                  <a:pt x="5551727" y="190611"/>
                  <a:pt x="5558970" y="188258"/>
                  <a:pt x="5575990" y="188258"/>
                </a:cubicBezTo>
                <a:close/>
                <a:moveTo>
                  <a:pt x="2730737" y="188076"/>
                </a:moveTo>
                <a:cubicBezTo>
                  <a:pt x="2749206" y="188076"/>
                  <a:pt x="2757718" y="190610"/>
                  <a:pt x="2751923" y="194412"/>
                </a:cubicBezTo>
                <a:cubicBezTo>
                  <a:pt x="2737925" y="199633"/>
                  <a:pt x="2723022" y="201914"/>
                  <a:pt x="2708104" y="201114"/>
                </a:cubicBezTo>
                <a:cubicBezTo>
                  <a:pt x="2689996" y="201114"/>
                  <a:pt x="2680942" y="198397"/>
                  <a:pt x="2687100" y="194775"/>
                </a:cubicBezTo>
                <a:cubicBezTo>
                  <a:pt x="2701024" y="189548"/>
                  <a:pt x="2715889" y="187268"/>
                  <a:pt x="2730737" y="188076"/>
                </a:cubicBezTo>
                <a:close/>
                <a:moveTo>
                  <a:pt x="4336153" y="187713"/>
                </a:moveTo>
                <a:cubicBezTo>
                  <a:pt x="4363495" y="187713"/>
                  <a:pt x="4389933" y="192422"/>
                  <a:pt x="4393011" y="198034"/>
                </a:cubicBezTo>
                <a:cubicBezTo>
                  <a:pt x="4396089" y="203648"/>
                  <a:pt x="4373818" y="208718"/>
                  <a:pt x="4345931" y="208718"/>
                </a:cubicBezTo>
                <a:cubicBezTo>
                  <a:pt x="4318046" y="208718"/>
                  <a:pt x="4291607" y="203829"/>
                  <a:pt x="4288891" y="198217"/>
                </a:cubicBezTo>
                <a:cubicBezTo>
                  <a:pt x="4286176" y="192603"/>
                  <a:pt x="4308810" y="187713"/>
                  <a:pt x="4336153" y="187713"/>
                </a:cubicBezTo>
                <a:close/>
                <a:moveTo>
                  <a:pt x="5451411" y="186628"/>
                </a:moveTo>
                <a:cubicBezTo>
                  <a:pt x="5465102" y="186248"/>
                  <a:pt x="5478741" y="188459"/>
                  <a:pt x="5491609" y="193147"/>
                </a:cubicBezTo>
                <a:cubicBezTo>
                  <a:pt x="5497584" y="196768"/>
                  <a:pt x="5487807" y="199304"/>
                  <a:pt x="5468975" y="198941"/>
                </a:cubicBezTo>
                <a:cubicBezTo>
                  <a:pt x="5455217" y="199451"/>
                  <a:pt x="5441495" y="197236"/>
                  <a:pt x="5428594" y="192423"/>
                </a:cubicBezTo>
                <a:cubicBezTo>
                  <a:pt x="5422980" y="188801"/>
                  <a:pt x="5432940" y="186267"/>
                  <a:pt x="5451411" y="186628"/>
                </a:cubicBezTo>
                <a:close/>
                <a:moveTo>
                  <a:pt x="2614665" y="185904"/>
                </a:moveTo>
                <a:cubicBezTo>
                  <a:pt x="2629334" y="186084"/>
                  <a:pt x="2637301" y="188982"/>
                  <a:pt x="2631328" y="192061"/>
                </a:cubicBezTo>
                <a:cubicBezTo>
                  <a:pt x="2617438" y="196396"/>
                  <a:pt x="2602951" y="198415"/>
                  <a:pt x="2588413" y="198037"/>
                </a:cubicBezTo>
                <a:cubicBezTo>
                  <a:pt x="2573561" y="198037"/>
                  <a:pt x="2565775" y="194776"/>
                  <a:pt x="2571936" y="191879"/>
                </a:cubicBezTo>
                <a:cubicBezTo>
                  <a:pt x="2585766" y="187586"/>
                  <a:pt x="2600199" y="185567"/>
                  <a:pt x="2614665" y="185904"/>
                </a:cubicBezTo>
                <a:close/>
                <a:moveTo>
                  <a:pt x="2493348" y="184999"/>
                </a:moveTo>
                <a:cubicBezTo>
                  <a:pt x="2507108" y="184816"/>
                  <a:pt x="2514714" y="187172"/>
                  <a:pt x="2508918" y="190069"/>
                </a:cubicBezTo>
                <a:cubicBezTo>
                  <a:pt x="2496877" y="193978"/>
                  <a:pt x="2484256" y="195755"/>
                  <a:pt x="2471619" y="195320"/>
                </a:cubicBezTo>
                <a:cubicBezTo>
                  <a:pt x="2457132" y="195320"/>
                  <a:pt x="2450612" y="192966"/>
                  <a:pt x="2457132" y="190069"/>
                </a:cubicBezTo>
                <a:cubicBezTo>
                  <a:pt x="2468845" y="186419"/>
                  <a:pt x="2481087" y="184706"/>
                  <a:pt x="2493348" y="184999"/>
                </a:cubicBezTo>
                <a:close/>
                <a:moveTo>
                  <a:pt x="4215193" y="184998"/>
                </a:moveTo>
                <a:cubicBezTo>
                  <a:pt x="4242534" y="184998"/>
                  <a:pt x="4267523" y="189888"/>
                  <a:pt x="4269516" y="195500"/>
                </a:cubicBezTo>
                <a:cubicBezTo>
                  <a:pt x="4271506" y="201114"/>
                  <a:pt x="4246699" y="206366"/>
                  <a:pt x="4217907" y="206184"/>
                </a:cubicBezTo>
                <a:cubicBezTo>
                  <a:pt x="4189118" y="206003"/>
                  <a:pt x="4165216" y="200752"/>
                  <a:pt x="4165033" y="195139"/>
                </a:cubicBezTo>
                <a:cubicBezTo>
                  <a:pt x="4164852" y="189525"/>
                  <a:pt x="4187850" y="184998"/>
                  <a:pt x="4215193" y="184998"/>
                </a:cubicBezTo>
                <a:close/>
                <a:moveTo>
                  <a:pt x="5322301" y="183369"/>
                </a:moveTo>
                <a:cubicBezTo>
                  <a:pt x="5337538" y="183080"/>
                  <a:pt x="5352718" y="185344"/>
                  <a:pt x="5367208" y="190068"/>
                </a:cubicBezTo>
                <a:cubicBezTo>
                  <a:pt x="5373727" y="193871"/>
                  <a:pt x="5362499" y="197312"/>
                  <a:pt x="5343848" y="197131"/>
                </a:cubicBezTo>
                <a:cubicBezTo>
                  <a:pt x="5328534" y="197460"/>
                  <a:pt x="5313278" y="195131"/>
                  <a:pt x="5298760" y="190249"/>
                </a:cubicBezTo>
                <a:cubicBezTo>
                  <a:pt x="5292604" y="186447"/>
                  <a:pt x="5304010" y="183189"/>
                  <a:pt x="5322301" y="183369"/>
                </a:cubicBezTo>
                <a:close/>
                <a:moveTo>
                  <a:pt x="4094234" y="183369"/>
                </a:moveTo>
                <a:cubicBezTo>
                  <a:pt x="4122301" y="183550"/>
                  <a:pt x="4145116" y="188257"/>
                  <a:pt x="4145840" y="193690"/>
                </a:cubicBezTo>
                <a:cubicBezTo>
                  <a:pt x="4145840" y="199484"/>
                  <a:pt x="4121938" y="204554"/>
                  <a:pt x="4093146" y="204374"/>
                </a:cubicBezTo>
                <a:cubicBezTo>
                  <a:pt x="4064356" y="204191"/>
                  <a:pt x="4041359" y="199304"/>
                  <a:pt x="4041359" y="193690"/>
                </a:cubicBezTo>
                <a:cubicBezTo>
                  <a:pt x="4041359" y="188076"/>
                  <a:pt x="4066166" y="183187"/>
                  <a:pt x="4094234" y="183369"/>
                </a:cubicBezTo>
                <a:close/>
                <a:moveTo>
                  <a:pt x="2376548" y="183187"/>
                </a:moveTo>
                <a:cubicBezTo>
                  <a:pt x="2388501" y="183187"/>
                  <a:pt x="2393569" y="185179"/>
                  <a:pt x="2387955" y="187713"/>
                </a:cubicBezTo>
                <a:cubicBezTo>
                  <a:pt x="2377671" y="190690"/>
                  <a:pt x="2366989" y="192095"/>
                  <a:pt x="2356269" y="191879"/>
                </a:cubicBezTo>
                <a:cubicBezTo>
                  <a:pt x="2344135" y="191879"/>
                  <a:pt x="2339066" y="189886"/>
                  <a:pt x="2344861" y="187533"/>
                </a:cubicBezTo>
                <a:cubicBezTo>
                  <a:pt x="2355127" y="184388"/>
                  <a:pt x="2365829" y="182923"/>
                  <a:pt x="2376548" y="183187"/>
                </a:cubicBezTo>
                <a:close/>
                <a:moveTo>
                  <a:pt x="2252504" y="182282"/>
                </a:moveTo>
                <a:cubicBezTo>
                  <a:pt x="2262463" y="182282"/>
                  <a:pt x="2266627" y="183911"/>
                  <a:pt x="2261739" y="185903"/>
                </a:cubicBezTo>
                <a:cubicBezTo>
                  <a:pt x="2253084" y="188367"/>
                  <a:pt x="2244120" y="189527"/>
                  <a:pt x="2235122" y="189344"/>
                </a:cubicBezTo>
                <a:cubicBezTo>
                  <a:pt x="2226248" y="189344"/>
                  <a:pt x="2222625" y="187715"/>
                  <a:pt x="2226610" y="185903"/>
                </a:cubicBezTo>
                <a:cubicBezTo>
                  <a:pt x="2235012" y="183402"/>
                  <a:pt x="2243739" y="182179"/>
                  <a:pt x="2252504" y="182282"/>
                </a:cubicBezTo>
                <a:close/>
                <a:moveTo>
                  <a:pt x="5196634" y="181376"/>
                </a:moveTo>
                <a:cubicBezTo>
                  <a:pt x="5212466" y="180512"/>
                  <a:pt x="5228308" y="182915"/>
                  <a:pt x="5243171" y="188438"/>
                </a:cubicBezTo>
                <a:cubicBezTo>
                  <a:pt x="5249870" y="192604"/>
                  <a:pt x="5239911" y="195681"/>
                  <a:pt x="5219268" y="195681"/>
                </a:cubicBezTo>
                <a:cubicBezTo>
                  <a:pt x="5202864" y="196729"/>
                  <a:pt x="5186429" y="194195"/>
                  <a:pt x="5171101" y="188258"/>
                </a:cubicBezTo>
                <a:cubicBezTo>
                  <a:pt x="5165306" y="184092"/>
                  <a:pt x="5175990" y="181195"/>
                  <a:pt x="5196634" y="181376"/>
                </a:cubicBezTo>
                <a:close/>
                <a:moveTo>
                  <a:pt x="2136784" y="181376"/>
                </a:moveTo>
                <a:cubicBezTo>
                  <a:pt x="2144388" y="181376"/>
                  <a:pt x="2146741" y="182644"/>
                  <a:pt x="2141854" y="184273"/>
                </a:cubicBezTo>
                <a:cubicBezTo>
                  <a:pt x="2135951" y="185847"/>
                  <a:pt x="2129866" y="186638"/>
                  <a:pt x="2123746" y="186628"/>
                </a:cubicBezTo>
                <a:cubicBezTo>
                  <a:pt x="2115779" y="186628"/>
                  <a:pt x="2112882" y="185541"/>
                  <a:pt x="2117045" y="183912"/>
                </a:cubicBezTo>
                <a:cubicBezTo>
                  <a:pt x="2123455" y="182087"/>
                  <a:pt x="2130120" y="181231"/>
                  <a:pt x="2136784" y="181376"/>
                </a:cubicBezTo>
                <a:close/>
                <a:moveTo>
                  <a:pt x="3969289" y="180833"/>
                </a:moveTo>
                <a:cubicBezTo>
                  <a:pt x="3995184" y="181196"/>
                  <a:pt x="4019810" y="186084"/>
                  <a:pt x="4018542" y="191337"/>
                </a:cubicBezTo>
                <a:cubicBezTo>
                  <a:pt x="4017094" y="196948"/>
                  <a:pt x="3991743" y="201657"/>
                  <a:pt x="3964219" y="201477"/>
                </a:cubicBezTo>
                <a:cubicBezTo>
                  <a:pt x="3936695" y="201294"/>
                  <a:pt x="3912069" y="196043"/>
                  <a:pt x="3914966" y="190430"/>
                </a:cubicBezTo>
                <a:cubicBezTo>
                  <a:pt x="3917863" y="184818"/>
                  <a:pt x="3943395" y="180472"/>
                  <a:pt x="3969289" y="180833"/>
                </a:cubicBezTo>
                <a:close/>
                <a:moveTo>
                  <a:pt x="3848329" y="179204"/>
                </a:moveTo>
                <a:cubicBezTo>
                  <a:pt x="3874765" y="179204"/>
                  <a:pt x="3897582" y="184094"/>
                  <a:pt x="3895770" y="189525"/>
                </a:cubicBezTo>
                <a:cubicBezTo>
                  <a:pt x="3893960" y="194959"/>
                  <a:pt x="3867703" y="199848"/>
                  <a:pt x="3840542" y="199666"/>
                </a:cubicBezTo>
                <a:cubicBezTo>
                  <a:pt x="3813380" y="199485"/>
                  <a:pt x="3790745" y="194234"/>
                  <a:pt x="3794006" y="188801"/>
                </a:cubicBezTo>
                <a:cubicBezTo>
                  <a:pt x="3797264" y="183370"/>
                  <a:pt x="3821891" y="179204"/>
                  <a:pt x="3848329" y="179204"/>
                </a:cubicBezTo>
                <a:close/>
                <a:moveTo>
                  <a:pt x="5068251" y="178117"/>
                </a:moveTo>
                <a:cubicBezTo>
                  <a:pt x="5084845" y="177400"/>
                  <a:pt x="5101415" y="180050"/>
                  <a:pt x="5116960" y="185903"/>
                </a:cubicBezTo>
                <a:cubicBezTo>
                  <a:pt x="5123116" y="190249"/>
                  <a:pt x="5109173" y="193871"/>
                  <a:pt x="5087083" y="193690"/>
                </a:cubicBezTo>
                <a:cubicBezTo>
                  <a:pt x="5070629" y="194422"/>
                  <a:pt x="5054211" y="191645"/>
                  <a:pt x="5038915" y="185542"/>
                </a:cubicBezTo>
                <a:cubicBezTo>
                  <a:pt x="5034208" y="181377"/>
                  <a:pt x="5047607" y="178117"/>
                  <a:pt x="5068251" y="178117"/>
                </a:cubicBezTo>
                <a:close/>
                <a:moveTo>
                  <a:pt x="3726827" y="177031"/>
                </a:moveTo>
                <a:cubicBezTo>
                  <a:pt x="3753807" y="176851"/>
                  <a:pt x="3774269" y="181377"/>
                  <a:pt x="3772459" y="186628"/>
                </a:cubicBezTo>
                <a:cubicBezTo>
                  <a:pt x="3770828" y="192242"/>
                  <a:pt x="3748374" y="196587"/>
                  <a:pt x="3719765" y="196587"/>
                </a:cubicBezTo>
                <a:cubicBezTo>
                  <a:pt x="3691154" y="196587"/>
                  <a:pt x="3672141" y="192242"/>
                  <a:pt x="3675219" y="186628"/>
                </a:cubicBezTo>
                <a:cubicBezTo>
                  <a:pt x="3678299" y="181014"/>
                  <a:pt x="3699846" y="177212"/>
                  <a:pt x="3726827" y="177031"/>
                </a:cubicBezTo>
                <a:close/>
                <a:moveTo>
                  <a:pt x="4945660" y="176126"/>
                </a:moveTo>
                <a:cubicBezTo>
                  <a:pt x="4962389" y="175096"/>
                  <a:pt x="4979143" y="177753"/>
                  <a:pt x="4994732" y="183913"/>
                </a:cubicBezTo>
                <a:cubicBezTo>
                  <a:pt x="5001070" y="188800"/>
                  <a:pt x="4988575" y="192241"/>
                  <a:pt x="4964672" y="192241"/>
                </a:cubicBezTo>
                <a:cubicBezTo>
                  <a:pt x="4947363" y="193616"/>
                  <a:pt x="4929980" y="190821"/>
                  <a:pt x="4913971" y="184093"/>
                </a:cubicBezTo>
                <a:cubicBezTo>
                  <a:pt x="4908720" y="179384"/>
                  <a:pt x="4921938" y="176126"/>
                  <a:pt x="4945660" y="176126"/>
                </a:cubicBezTo>
                <a:close/>
                <a:moveTo>
                  <a:pt x="3608765" y="175582"/>
                </a:moveTo>
                <a:cubicBezTo>
                  <a:pt x="3634840" y="175582"/>
                  <a:pt x="3653853" y="179928"/>
                  <a:pt x="3650775" y="184999"/>
                </a:cubicBezTo>
                <a:cubicBezTo>
                  <a:pt x="3647695" y="190432"/>
                  <a:pt x="3623069" y="194595"/>
                  <a:pt x="3596451" y="194595"/>
                </a:cubicBezTo>
                <a:cubicBezTo>
                  <a:pt x="3569832" y="194595"/>
                  <a:pt x="3552449" y="190250"/>
                  <a:pt x="3555527" y="184999"/>
                </a:cubicBezTo>
                <a:cubicBezTo>
                  <a:pt x="3558605" y="179748"/>
                  <a:pt x="3582689" y="175582"/>
                  <a:pt x="3608765" y="175582"/>
                </a:cubicBezTo>
                <a:close/>
                <a:moveTo>
                  <a:pt x="5919133" y="174495"/>
                </a:moveTo>
                <a:cubicBezTo>
                  <a:pt x="5925805" y="174488"/>
                  <a:pt x="5932447" y="175400"/>
                  <a:pt x="5938869" y="177212"/>
                </a:cubicBezTo>
                <a:cubicBezTo>
                  <a:pt x="5942491" y="179022"/>
                  <a:pt x="5939413" y="180109"/>
                  <a:pt x="5931265" y="179928"/>
                </a:cubicBezTo>
                <a:cubicBezTo>
                  <a:pt x="5924535" y="180082"/>
                  <a:pt x="5917821" y="179229"/>
                  <a:pt x="5911346" y="177392"/>
                </a:cubicBezTo>
                <a:cubicBezTo>
                  <a:pt x="5907000" y="175583"/>
                  <a:pt x="5910080" y="174495"/>
                  <a:pt x="5919133" y="174495"/>
                </a:cubicBezTo>
                <a:close/>
                <a:moveTo>
                  <a:pt x="3490883" y="173410"/>
                </a:moveTo>
                <a:cubicBezTo>
                  <a:pt x="3514966" y="173410"/>
                  <a:pt x="3532713" y="177575"/>
                  <a:pt x="3529633" y="182282"/>
                </a:cubicBezTo>
                <a:cubicBezTo>
                  <a:pt x="3513367" y="189900"/>
                  <a:pt x="3495377" y="193088"/>
                  <a:pt x="3477483" y="191518"/>
                </a:cubicBezTo>
                <a:cubicBezTo>
                  <a:pt x="3452132" y="191518"/>
                  <a:pt x="3433299" y="187172"/>
                  <a:pt x="3438008" y="182102"/>
                </a:cubicBezTo>
                <a:cubicBezTo>
                  <a:pt x="3454717" y="175134"/>
                  <a:pt x="3472823" y="172157"/>
                  <a:pt x="3490883" y="173410"/>
                </a:cubicBezTo>
                <a:close/>
                <a:moveTo>
                  <a:pt x="4822344" y="173048"/>
                </a:moveTo>
                <a:cubicBezTo>
                  <a:pt x="4839845" y="172039"/>
                  <a:pt x="4857354" y="174945"/>
                  <a:pt x="4873589" y="181557"/>
                </a:cubicBezTo>
                <a:cubicBezTo>
                  <a:pt x="4878660" y="186266"/>
                  <a:pt x="4862001" y="190431"/>
                  <a:pt x="4837374" y="190068"/>
                </a:cubicBezTo>
                <a:cubicBezTo>
                  <a:pt x="4820200" y="191241"/>
                  <a:pt x="4802995" y="188260"/>
                  <a:pt x="4787216" y="181377"/>
                </a:cubicBezTo>
                <a:cubicBezTo>
                  <a:pt x="4783595" y="176670"/>
                  <a:pt x="4799530" y="173048"/>
                  <a:pt x="4822344" y="173048"/>
                </a:cubicBezTo>
                <a:close/>
                <a:moveTo>
                  <a:pt x="3372637" y="172142"/>
                </a:moveTo>
                <a:cubicBezTo>
                  <a:pt x="3396903" y="172142"/>
                  <a:pt x="3411931" y="175944"/>
                  <a:pt x="3407585" y="180834"/>
                </a:cubicBezTo>
                <a:cubicBezTo>
                  <a:pt x="3391317" y="187991"/>
                  <a:pt x="3373500" y="190919"/>
                  <a:pt x="3355797" y="189343"/>
                </a:cubicBezTo>
                <a:cubicBezTo>
                  <a:pt x="3330990" y="189343"/>
                  <a:pt x="3316141" y="185541"/>
                  <a:pt x="3321030" y="180471"/>
                </a:cubicBezTo>
                <a:cubicBezTo>
                  <a:pt x="3337324" y="173633"/>
                  <a:pt x="3355016" y="170777"/>
                  <a:pt x="3372637" y="172142"/>
                </a:cubicBezTo>
                <a:close/>
                <a:moveTo>
                  <a:pt x="5790747" y="171237"/>
                </a:moveTo>
                <a:cubicBezTo>
                  <a:pt x="5799264" y="171096"/>
                  <a:pt x="5807750" y="172256"/>
                  <a:pt x="5815918" y="174678"/>
                </a:cubicBezTo>
                <a:cubicBezTo>
                  <a:pt x="5821351" y="177031"/>
                  <a:pt x="5817186" y="178300"/>
                  <a:pt x="5805416" y="178300"/>
                </a:cubicBezTo>
                <a:cubicBezTo>
                  <a:pt x="5796882" y="178505"/>
                  <a:pt x="5788375" y="177282"/>
                  <a:pt x="5780245" y="174678"/>
                </a:cubicBezTo>
                <a:cubicBezTo>
                  <a:pt x="5774995" y="172505"/>
                  <a:pt x="5779158" y="171237"/>
                  <a:pt x="5790747" y="171237"/>
                </a:cubicBezTo>
                <a:close/>
                <a:moveTo>
                  <a:pt x="4699937" y="171237"/>
                </a:moveTo>
                <a:cubicBezTo>
                  <a:pt x="4717705" y="169524"/>
                  <a:pt x="4735613" y="172457"/>
                  <a:pt x="4751907" y="179748"/>
                </a:cubicBezTo>
                <a:cubicBezTo>
                  <a:pt x="4757158" y="184818"/>
                  <a:pt x="4741586" y="188620"/>
                  <a:pt x="4715691" y="188620"/>
                </a:cubicBezTo>
                <a:cubicBezTo>
                  <a:pt x="4697907" y="190293"/>
                  <a:pt x="4679995" y="187297"/>
                  <a:pt x="4663721" y="179928"/>
                </a:cubicBezTo>
                <a:cubicBezTo>
                  <a:pt x="4659195" y="174858"/>
                  <a:pt x="4674769" y="171237"/>
                  <a:pt x="4699937" y="171237"/>
                </a:cubicBezTo>
                <a:close/>
                <a:moveTo>
                  <a:pt x="3251316" y="170150"/>
                </a:moveTo>
                <a:cubicBezTo>
                  <a:pt x="3272502" y="170150"/>
                  <a:pt x="3287532" y="173771"/>
                  <a:pt x="3283549" y="177936"/>
                </a:cubicBezTo>
                <a:cubicBezTo>
                  <a:pt x="3268002" y="184499"/>
                  <a:pt x="3251137" y="187353"/>
                  <a:pt x="3234296" y="186265"/>
                </a:cubicBezTo>
                <a:cubicBezTo>
                  <a:pt x="3212203" y="186265"/>
                  <a:pt x="3196632" y="182824"/>
                  <a:pt x="3200434" y="178478"/>
                </a:cubicBezTo>
                <a:cubicBezTo>
                  <a:pt x="3216481" y="171659"/>
                  <a:pt x="3233933" y="168802"/>
                  <a:pt x="3251316" y="170150"/>
                </a:cubicBezTo>
                <a:close/>
                <a:moveTo>
                  <a:pt x="5667073" y="168883"/>
                </a:moveTo>
                <a:cubicBezTo>
                  <a:pt x="5677145" y="168668"/>
                  <a:pt x="5687183" y="170138"/>
                  <a:pt x="5696770" y="173229"/>
                </a:cubicBezTo>
                <a:cubicBezTo>
                  <a:pt x="5702022" y="175944"/>
                  <a:pt x="5695321" y="177575"/>
                  <a:pt x="5681198" y="177392"/>
                </a:cubicBezTo>
                <a:cubicBezTo>
                  <a:pt x="5671280" y="177531"/>
                  <a:pt x="5661415" y="175938"/>
                  <a:pt x="5652045" y="172685"/>
                </a:cubicBezTo>
                <a:cubicBezTo>
                  <a:pt x="5648060" y="170332"/>
                  <a:pt x="5654218" y="168701"/>
                  <a:pt x="5667073" y="168883"/>
                </a:cubicBezTo>
                <a:close/>
                <a:moveTo>
                  <a:pt x="3134339" y="168883"/>
                </a:moveTo>
                <a:cubicBezTo>
                  <a:pt x="3154802" y="169064"/>
                  <a:pt x="3167296" y="172322"/>
                  <a:pt x="3162587" y="176488"/>
                </a:cubicBezTo>
                <a:cubicBezTo>
                  <a:pt x="3146917" y="182571"/>
                  <a:pt x="3130109" y="185166"/>
                  <a:pt x="3113334" y="184094"/>
                </a:cubicBezTo>
                <a:cubicBezTo>
                  <a:pt x="3092512" y="184094"/>
                  <a:pt x="3080016" y="180472"/>
                  <a:pt x="3085449" y="176488"/>
                </a:cubicBezTo>
                <a:cubicBezTo>
                  <a:pt x="3101010" y="170469"/>
                  <a:pt x="3117686" y="167874"/>
                  <a:pt x="3134339" y="168883"/>
                </a:cubicBezTo>
                <a:close/>
                <a:moveTo>
                  <a:pt x="4580607" y="168340"/>
                </a:moveTo>
                <a:cubicBezTo>
                  <a:pt x="4598118" y="167049"/>
                  <a:pt x="4615673" y="170161"/>
                  <a:pt x="4631672" y="177393"/>
                </a:cubicBezTo>
                <a:cubicBezTo>
                  <a:pt x="4635294" y="182102"/>
                  <a:pt x="4617367" y="186267"/>
                  <a:pt x="4593284" y="186448"/>
                </a:cubicBezTo>
                <a:cubicBezTo>
                  <a:pt x="4569199" y="186628"/>
                  <a:pt x="4542762" y="182102"/>
                  <a:pt x="4539865" y="177212"/>
                </a:cubicBezTo>
                <a:cubicBezTo>
                  <a:pt x="4536968" y="172322"/>
                  <a:pt x="4556524" y="168159"/>
                  <a:pt x="4580607" y="168340"/>
                </a:cubicBezTo>
                <a:close/>
                <a:moveTo>
                  <a:pt x="3016821" y="167796"/>
                </a:moveTo>
                <a:cubicBezTo>
                  <a:pt x="3037282" y="167796"/>
                  <a:pt x="3047785" y="171057"/>
                  <a:pt x="3041447" y="175040"/>
                </a:cubicBezTo>
                <a:cubicBezTo>
                  <a:pt x="3026813" y="180446"/>
                  <a:pt x="3011205" y="182730"/>
                  <a:pt x="2995635" y="181739"/>
                </a:cubicBezTo>
                <a:cubicBezTo>
                  <a:pt x="2974630" y="181739"/>
                  <a:pt x="2964307" y="178481"/>
                  <a:pt x="2971370" y="174315"/>
                </a:cubicBezTo>
                <a:cubicBezTo>
                  <a:pt x="2985953" y="169216"/>
                  <a:pt x="3001391" y="167002"/>
                  <a:pt x="3016821" y="167796"/>
                </a:cubicBezTo>
                <a:close/>
                <a:moveTo>
                  <a:pt x="4461459" y="166528"/>
                </a:moveTo>
                <a:cubicBezTo>
                  <a:pt x="4486991" y="166709"/>
                  <a:pt x="4509081" y="170874"/>
                  <a:pt x="4511617" y="175764"/>
                </a:cubicBezTo>
                <a:cubicBezTo>
                  <a:pt x="4514334" y="180834"/>
                  <a:pt x="4493510" y="185180"/>
                  <a:pt x="4467978" y="184817"/>
                </a:cubicBezTo>
                <a:cubicBezTo>
                  <a:pt x="4442445" y="184455"/>
                  <a:pt x="4419810" y="180290"/>
                  <a:pt x="4417818" y="175400"/>
                </a:cubicBezTo>
                <a:cubicBezTo>
                  <a:pt x="4415828" y="170513"/>
                  <a:pt x="4435926" y="166348"/>
                  <a:pt x="4461459" y="166528"/>
                </a:cubicBezTo>
                <a:close/>
                <a:moveTo>
                  <a:pt x="2900569" y="165804"/>
                </a:moveTo>
                <a:cubicBezTo>
                  <a:pt x="2918677" y="165804"/>
                  <a:pt x="2929541" y="169062"/>
                  <a:pt x="2923747" y="172503"/>
                </a:cubicBezTo>
                <a:cubicBezTo>
                  <a:pt x="2909730" y="177097"/>
                  <a:pt x="2895031" y="179239"/>
                  <a:pt x="2880289" y="178842"/>
                </a:cubicBezTo>
                <a:cubicBezTo>
                  <a:pt x="2862202" y="178842"/>
                  <a:pt x="2851155" y="175581"/>
                  <a:pt x="2857493" y="171960"/>
                </a:cubicBezTo>
                <a:cubicBezTo>
                  <a:pt x="2871408" y="167490"/>
                  <a:pt x="2885959" y="165409"/>
                  <a:pt x="2900569" y="165804"/>
                </a:cubicBezTo>
                <a:close/>
                <a:moveTo>
                  <a:pt x="5538326" y="165625"/>
                </a:moveTo>
                <a:cubicBezTo>
                  <a:pt x="5550763" y="165264"/>
                  <a:pt x="5563177" y="166916"/>
                  <a:pt x="5575086" y="170513"/>
                </a:cubicBezTo>
                <a:cubicBezTo>
                  <a:pt x="5580880" y="173229"/>
                  <a:pt x="5573818" y="175583"/>
                  <a:pt x="5559875" y="175583"/>
                </a:cubicBezTo>
                <a:cubicBezTo>
                  <a:pt x="5547594" y="175878"/>
                  <a:pt x="5535351" y="174100"/>
                  <a:pt x="5523659" y="170332"/>
                </a:cubicBezTo>
                <a:cubicBezTo>
                  <a:pt x="5519133" y="167978"/>
                  <a:pt x="5526013" y="165805"/>
                  <a:pt x="5538326" y="165625"/>
                </a:cubicBezTo>
                <a:close/>
                <a:moveTo>
                  <a:pt x="4336333" y="164718"/>
                </a:moveTo>
                <a:cubicBezTo>
                  <a:pt x="4361865" y="164718"/>
                  <a:pt x="4384682" y="168884"/>
                  <a:pt x="4387035" y="173954"/>
                </a:cubicBezTo>
                <a:cubicBezTo>
                  <a:pt x="4389389" y="179024"/>
                  <a:pt x="4370195" y="183187"/>
                  <a:pt x="4343396" y="183187"/>
                </a:cubicBezTo>
                <a:cubicBezTo>
                  <a:pt x="4316777" y="183187"/>
                  <a:pt x="4294504" y="179024"/>
                  <a:pt x="4292694" y="173773"/>
                </a:cubicBezTo>
                <a:cubicBezTo>
                  <a:pt x="4290882" y="168521"/>
                  <a:pt x="4310802" y="164718"/>
                  <a:pt x="4336333" y="164718"/>
                </a:cubicBezTo>
                <a:close/>
                <a:moveTo>
                  <a:pt x="2784155" y="164716"/>
                </a:moveTo>
                <a:cubicBezTo>
                  <a:pt x="2802263" y="164716"/>
                  <a:pt x="2810049" y="167433"/>
                  <a:pt x="2803711" y="170874"/>
                </a:cubicBezTo>
                <a:cubicBezTo>
                  <a:pt x="2790875" y="175075"/>
                  <a:pt x="2777384" y="176976"/>
                  <a:pt x="2763876" y="176487"/>
                </a:cubicBezTo>
                <a:cubicBezTo>
                  <a:pt x="2745769" y="176487"/>
                  <a:pt x="2737980" y="173771"/>
                  <a:pt x="2744501" y="170330"/>
                </a:cubicBezTo>
                <a:cubicBezTo>
                  <a:pt x="2757283" y="166096"/>
                  <a:pt x="2770701" y="164195"/>
                  <a:pt x="2784155" y="164716"/>
                </a:cubicBezTo>
                <a:close/>
                <a:moveTo>
                  <a:pt x="5413022" y="163450"/>
                </a:moveTo>
                <a:cubicBezTo>
                  <a:pt x="5426196" y="163087"/>
                  <a:pt x="5439344" y="164861"/>
                  <a:pt x="5451951" y="168703"/>
                </a:cubicBezTo>
                <a:cubicBezTo>
                  <a:pt x="5458109" y="171600"/>
                  <a:pt x="5450322" y="174314"/>
                  <a:pt x="5435656" y="174497"/>
                </a:cubicBezTo>
                <a:cubicBezTo>
                  <a:pt x="5421854" y="174951"/>
                  <a:pt x="5408077" y="173052"/>
                  <a:pt x="5394914" y="168883"/>
                </a:cubicBezTo>
                <a:cubicBezTo>
                  <a:pt x="5389661" y="165986"/>
                  <a:pt x="5398172" y="163450"/>
                  <a:pt x="5413022" y="163450"/>
                </a:cubicBezTo>
                <a:close/>
                <a:moveTo>
                  <a:pt x="2664645" y="163269"/>
                </a:moveTo>
                <a:cubicBezTo>
                  <a:pt x="2680035" y="163269"/>
                  <a:pt x="2687277" y="165081"/>
                  <a:pt x="2681664" y="168159"/>
                </a:cubicBezTo>
                <a:cubicBezTo>
                  <a:pt x="2669985" y="171957"/>
                  <a:pt x="2657725" y="173674"/>
                  <a:pt x="2645452" y="173229"/>
                </a:cubicBezTo>
                <a:cubicBezTo>
                  <a:pt x="2630420" y="173229"/>
                  <a:pt x="2623901" y="170875"/>
                  <a:pt x="2630241" y="167796"/>
                </a:cubicBezTo>
                <a:cubicBezTo>
                  <a:pt x="2641375" y="164397"/>
                  <a:pt x="2653001" y="162868"/>
                  <a:pt x="2664645" y="163269"/>
                </a:cubicBezTo>
                <a:close/>
                <a:moveTo>
                  <a:pt x="4218813" y="162365"/>
                </a:moveTo>
                <a:cubicBezTo>
                  <a:pt x="4245071" y="162546"/>
                  <a:pt x="4265351" y="166348"/>
                  <a:pt x="4266800" y="171599"/>
                </a:cubicBezTo>
                <a:cubicBezTo>
                  <a:pt x="4268066" y="176669"/>
                  <a:pt x="4248692" y="180834"/>
                  <a:pt x="4221710" y="180654"/>
                </a:cubicBezTo>
                <a:cubicBezTo>
                  <a:pt x="4194730" y="180473"/>
                  <a:pt x="4172640" y="176488"/>
                  <a:pt x="4172457" y="171057"/>
                </a:cubicBezTo>
                <a:cubicBezTo>
                  <a:pt x="4172276" y="165624"/>
                  <a:pt x="4192557" y="162183"/>
                  <a:pt x="4218813" y="162365"/>
                </a:cubicBezTo>
                <a:close/>
                <a:moveTo>
                  <a:pt x="2549480" y="162001"/>
                </a:moveTo>
                <a:cubicBezTo>
                  <a:pt x="2561067" y="162001"/>
                  <a:pt x="2567590" y="163994"/>
                  <a:pt x="2564324" y="166167"/>
                </a:cubicBezTo>
                <a:cubicBezTo>
                  <a:pt x="2553592" y="169695"/>
                  <a:pt x="2542309" y="171351"/>
                  <a:pt x="2531010" y="171056"/>
                </a:cubicBezTo>
                <a:cubicBezTo>
                  <a:pt x="2519240" y="171056"/>
                  <a:pt x="2512900" y="169064"/>
                  <a:pt x="2516161" y="166710"/>
                </a:cubicBezTo>
                <a:cubicBezTo>
                  <a:pt x="2526933" y="163364"/>
                  <a:pt x="2538199" y="161773"/>
                  <a:pt x="2549480" y="162001"/>
                </a:cubicBezTo>
                <a:close/>
                <a:moveTo>
                  <a:pt x="5290070" y="160735"/>
                </a:moveTo>
                <a:cubicBezTo>
                  <a:pt x="5303899" y="159975"/>
                  <a:pt x="5317744" y="161944"/>
                  <a:pt x="5330812" y="166530"/>
                </a:cubicBezTo>
                <a:cubicBezTo>
                  <a:pt x="5336968" y="169969"/>
                  <a:pt x="5328459" y="172324"/>
                  <a:pt x="5310351" y="172324"/>
                </a:cubicBezTo>
                <a:cubicBezTo>
                  <a:pt x="5296956" y="172946"/>
                  <a:pt x="5283565" y="171041"/>
                  <a:pt x="5270875" y="166710"/>
                </a:cubicBezTo>
                <a:cubicBezTo>
                  <a:pt x="5264356" y="163269"/>
                  <a:pt x="5272504" y="160735"/>
                  <a:pt x="5290070" y="160735"/>
                </a:cubicBezTo>
                <a:close/>
                <a:moveTo>
                  <a:pt x="4100933" y="160735"/>
                </a:moveTo>
                <a:cubicBezTo>
                  <a:pt x="4127188" y="160916"/>
                  <a:pt x="4147108" y="164718"/>
                  <a:pt x="4147469" y="169969"/>
                </a:cubicBezTo>
                <a:cubicBezTo>
                  <a:pt x="4147469" y="175039"/>
                  <a:pt x="4127913" y="179023"/>
                  <a:pt x="4100933" y="179023"/>
                </a:cubicBezTo>
                <a:cubicBezTo>
                  <a:pt x="4073953" y="179023"/>
                  <a:pt x="4052404" y="174858"/>
                  <a:pt x="4053128" y="169427"/>
                </a:cubicBezTo>
                <a:cubicBezTo>
                  <a:pt x="4053852" y="163993"/>
                  <a:pt x="4074677" y="160553"/>
                  <a:pt x="4100933" y="160735"/>
                </a:cubicBezTo>
                <a:close/>
                <a:moveTo>
                  <a:pt x="2434494" y="160191"/>
                </a:moveTo>
                <a:cubicBezTo>
                  <a:pt x="2444450" y="160191"/>
                  <a:pt x="2451152" y="161821"/>
                  <a:pt x="2447528" y="163813"/>
                </a:cubicBezTo>
                <a:cubicBezTo>
                  <a:pt x="2438387" y="166598"/>
                  <a:pt x="2428843" y="167944"/>
                  <a:pt x="2419283" y="167796"/>
                </a:cubicBezTo>
                <a:cubicBezTo>
                  <a:pt x="2408958" y="167796"/>
                  <a:pt x="2403166" y="165986"/>
                  <a:pt x="2407693" y="163994"/>
                </a:cubicBezTo>
                <a:cubicBezTo>
                  <a:pt x="2416422" y="161517"/>
                  <a:pt x="2425423" y="160239"/>
                  <a:pt x="2434494" y="160191"/>
                </a:cubicBezTo>
                <a:close/>
                <a:moveTo>
                  <a:pt x="2321310" y="159284"/>
                </a:moveTo>
                <a:cubicBezTo>
                  <a:pt x="2328010" y="159284"/>
                  <a:pt x="2331993" y="160913"/>
                  <a:pt x="2329276" y="162181"/>
                </a:cubicBezTo>
                <a:cubicBezTo>
                  <a:pt x="2321817" y="164413"/>
                  <a:pt x="2314068" y="165510"/>
                  <a:pt x="2306279" y="165441"/>
                </a:cubicBezTo>
                <a:cubicBezTo>
                  <a:pt x="2298312" y="165441"/>
                  <a:pt x="2293966" y="163810"/>
                  <a:pt x="2297769" y="162362"/>
                </a:cubicBezTo>
                <a:cubicBezTo>
                  <a:pt x="2305447" y="160296"/>
                  <a:pt x="2313360" y="159262"/>
                  <a:pt x="2321310" y="159284"/>
                </a:cubicBezTo>
                <a:close/>
                <a:moveTo>
                  <a:pt x="5168927" y="158380"/>
                </a:moveTo>
                <a:cubicBezTo>
                  <a:pt x="5183852" y="157884"/>
                  <a:pt x="5198749" y="160030"/>
                  <a:pt x="5212929" y="164718"/>
                </a:cubicBezTo>
                <a:cubicBezTo>
                  <a:pt x="5218723" y="168157"/>
                  <a:pt x="5207496" y="171417"/>
                  <a:pt x="5189569" y="171237"/>
                </a:cubicBezTo>
                <a:cubicBezTo>
                  <a:pt x="5174799" y="171864"/>
                  <a:pt x="5160047" y="169649"/>
                  <a:pt x="5146110" y="164718"/>
                </a:cubicBezTo>
                <a:cubicBezTo>
                  <a:pt x="5141584" y="161458"/>
                  <a:pt x="5152087" y="158560"/>
                  <a:pt x="5168927" y="158380"/>
                </a:cubicBezTo>
                <a:close/>
                <a:moveTo>
                  <a:pt x="3981964" y="158379"/>
                </a:moveTo>
                <a:cubicBezTo>
                  <a:pt x="4007858" y="158379"/>
                  <a:pt x="4028320" y="162182"/>
                  <a:pt x="4028502" y="167252"/>
                </a:cubicBezTo>
                <a:cubicBezTo>
                  <a:pt x="4028683" y="172322"/>
                  <a:pt x="4008039" y="176487"/>
                  <a:pt x="3981422" y="176487"/>
                </a:cubicBezTo>
                <a:cubicBezTo>
                  <a:pt x="3954803" y="176487"/>
                  <a:pt x="3934342" y="172503"/>
                  <a:pt x="3934884" y="167434"/>
                </a:cubicBezTo>
                <a:cubicBezTo>
                  <a:pt x="3935427" y="162364"/>
                  <a:pt x="3955889" y="158379"/>
                  <a:pt x="3981964" y="158379"/>
                </a:cubicBezTo>
                <a:close/>
                <a:moveTo>
                  <a:pt x="3866981" y="156750"/>
                </a:moveTo>
                <a:cubicBezTo>
                  <a:pt x="3892512" y="156750"/>
                  <a:pt x="3912069" y="160916"/>
                  <a:pt x="3910620" y="165805"/>
                </a:cubicBezTo>
                <a:cubicBezTo>
                  <a:pt x="3909171" y="170693"/>
                  <a:pt x="3887803" y="174677"/>
                  <a:pt x="3862452" y="174677"/>
                </a:cubicBezTo>
                <a:cubicBezTo>
                  <a:pt x="3837102" y="174677"/>
                  <a:pt x="3816279" y="170693"/>
                  <a:pt x="3817908" y="165623"/>
                </a:cubicBezTo>
                <a:cubicBezTo>
                  <a:pt x="3819538" y="160553"/>
                  <a:pt x="3840906" y="156750"/>
                  <a:pt x="3866981" y="156750"/>
                </a:cubicBezTo>
                <a:close/>
                <a:moveTo>
                  <a:pt x="5049599" y="155663"/>
                </a:moveTo>
                <a:cubicBezTo>
                  <a:pt x="5064397" y="155152"/>
                  <a:pt x="5079140" y="157743"/>
                  <a:pt x="5092877" y="163269"/>
                </a:cubicBezTo>
                <a:cubicBezTo>
                  <a:pt x="5098672" y="167435"/>
                  <a:pt x="5087083" y="170149"/>
                  <a:pt x="5065715" y="169969"/>
                </a:cubicBezTo>
                <a:cubicBezTo>
                  <a:pt x="5051190" y="170957"/>
                  <a:pt x="5036634" y="168604"/>
                  <a:pt x="5023161" y="163089"/>
                </a:cubicBezTo>
                <a:cubicBezTo>
                  <a:pt x="5018453" y="158380"/>
                  <a:pt x="5029679" y="155663"/>
                  <a:pt x="5049599" y="155663"/>
                </a:cubicBezTo>
                <a:close/>
                <a:moveTo>
                  <a:pt x="3749280" y="154576"/>
                </a:moveTo>
                <a:cubicBezTo>
                  <a:pt x="3773182" y="154395"/>
                  <a:pt x="3793282" y="158560"/>
                  <a:pt x="3791834" y="163267"/>
                </a:cubicBezTo>
                <a:cubicBezTo>
                  <a:pt x="3790205" y="167976"/>
                  <a:pt x="3766483" y="172141"/>
                  <a:pt x="3742219" y="172141"/>
                </a:cubicBezTo>
                <a:cubicBezTo>
                  <a:pt x="3717954" y="172141"/>
                  <a:pt x="3698034" y="167613"/>
                  <a:pt x="3700933" y="162906"/>
                </a:cubicBezTo>
                <a:cubicBezTo>
                  <a:pt x="3716062" y="156011"/>
                  <a:pt x="3732716" y="153142"/>
                  <a:pt x="3749280" y="154576"/>
                </a:cubicBezTo>
                <a:close/>
                <a:moveTo>
                  <a:pt x="4930269" y="153671"/>
                </a:moveTo>
                <a:cubicBezTo>
                  <a:pt x="4945880" y="152839"/>
                  <a:pt x="4961490" y="155306"/>
                  <a:pt x="4976081" y="160914"/>
                </a:cubicBezTo>
                <a:cubicBezTo>
                  <a:pt x="4980609" y="164716"/>
                  <a:pt x="4967209" y="168157"/>
                  <a:pt x="4946747" y="167976"/>
                </a:cubicBezTo>
                <a:cubicBezTo>
                  <a:pt x="4931113" y="168974"/>
                  <a:pt x="4915453" y="166435"/>
                  <a:pt x="4900935" y="160553"/>
                </a:cubicBezTo>
                <a:cubicBezTo>
                  <a:pt x="4896770" y="156749"/>
                  <a:pt x="4910351" y="153491"/>
                  <a:pt x="4930269" y="153671"/>
                </a:cubicBezTo>
                <a:close/>
                <a:moveTo>
                  <a:pt x="3630492" y="153310"/>
                </a:moveTo>
                <a:cubicBezTo>
                  <a:pt x="3654395" y="153310"/>
                  <a:pt x="3670510" y="156751"/>
                  <a:pt x="3668520" y="161458"/>
                </a:cubicBezTo>
                <a:cubicBezTo>
                  <a:pt x="3666527" y="166166"/>
                  <a:pt x="3646247" y="169968"/>
                  <a:pt x="3620896" y="169968"/>
                </a:cubicBezTo>
                <a:cubicBezTo>
                  <a:pt x="3595364" y="169968"/>
                  <a:pt x="3578885" y="166347"/>
                  <a:pt x="3582144" y="161458"/>
                </a:cubicBezTo>
                <a:cubicBezTo>
                  <a:pt x="3597185" y="154283"/>
                  <a:pt x="3613932" y="151462"/>
                  <a:pt x="3630492" y="153310"/>
                </a:cubicBezTo>
                <a:close/>
                <a:moveTo>
                  <a:pt x="4809672" y="151137"/>
                </a:moveTo>
                <a:cubicBezTo>
                  <a:pt x="4825565" y="149829"/>
                  <a:pt x="4841547" y="152183"/>
                  <a:pt x="4856389" y="158017"/>
                </a:cubicBezTo>
                <a:cubicBezTo>
                  <a:pt x="4862183" y="162544"/>
                  <a:pt x="4849509" y="165804"/>
                  <a:pt x="4826148" y="165804"/>
                </a:cubicBezTo>
                <a:cubicBezTo>
                  <a:pt x="4810438" y="167175"/>
                  <a:pt x="4794636" y="164624"/>
                  <a:pt x="4780156" y="158380"/>
                </a:cubicBezTo>
                <a:cubicBezTo>
                  <a:pt x="4775629" y="154215"/>
                  <a:pt x="4787942" y="151137"/>
                  <a:pt x="4809672" y="151137"/>
                </a:cubicBezTo>
                <a:close/>
                <a:moveTo>
                  <a:pt x="3515146" y="151137"/>
                </a:moveTo>
                <a:cubicBezTo>
                  <a:pt x="3538142" y="151137"/>
                  <a:pt x="3554440" y="154758"/>
                  <a:pt x="3551180" y="159285"/>
                </a:cubicBezTo>
                <a:cubicBezTo>
                  <a:pt x="3535967" y="166102"/>
                  <a:pt x="3519245" y="168847"/>
                  <a:pt x="3502651" y="167252"/>
                </a:cubicBezTo>
                <a:cubicBezTo>
                  <a:pt x="3479111" y="167252"/>
                  <a:pt x="3463538" y="163450"/>
                  <a:pt x="3467703" y="158922"/>
                </a:cubicBezTo>
                <a:cubicBezTo>
                  <a:pt x="3482651" y="152511"/>
                  <a:pt x="3498934" y="149840"/>
                  <a:pt x="3515146" y="151137"/>
                </a:cubicBezTo>
                <a:close/>
                <a:moveTo>
                  <a:pt x="3401430" y="149871"/>
                </a:moveTo>
                <a:cubicBezTo>
                  <a:pt x="3422252" y="149871"/>
                  <a:pt x="3437645" y="153673"/>
                  <a:pt x="3433841" y="157656"/>
                </a:cubicBezTo>
                <a:cubicBezTo>
                  <a:pt x="3418359" y="163956"/>
                  <a:pt x="3401618" y="166561"/>
                  <a:pt x="3384951" y="165262"/>
                </a:cubicBezTo>
                <a:cubicBezTo>
                  <a:pt x="3363402" y="165262"/>
                  <a:pt x="3348735" y="161278"/>
                  <a:pt x="3353805" y="157295"/>
                </a:cubicBezTo>
                <a:cubicBezTo>
                  <a:pt x="3368978" y="151489"/>
                  <a:pt x="3385208" y="148958"/>
                  <a:pt x="3401430" y="149871"/>
                </a:cubicBezTo>
                <a:close/>
                <a:moveTo>
                  <a:pt x="4689437" y="148964"/>
                </a:moveTo>
                <a:cubicBezTo>
                  <a:pt x="4705392" y="148093"/>
                  <a:pt x="4721344" y="150751"/>
                  <a:pt x="4736154" y="156751"/>
                </a:cubicBezTo>
                <a:cubicBezTo>
                  <a:pt x="4740138" y="160914"/>
                  <a:pt x="4723479" y="164718"/>
                  <a:pt x="4701387" y="164537"/>
                </a:cubicBezTo>
                <a:cubicBezTo>
                  <a:pt x="4685420" y="165651"/>
                  <a:pt x="4669412" y="162982"/>
                  <a:pt x="4654669" y="156751"/>
                </a:cubicBezTo>
                <a:cubicBezTo>
                  <a:pt x="4651048" y="152585"/>
                  <a:pt x="4667888" y="148964"/>
                  <a:pt x="4689437" y="148964"/>
                </a:cubicBezTo>
                <a:close/>
                <a:moveTo>
                  <a:pt x="5745478" y="148964"/>
                </a:moveTo>
                <a:cubicBezTo>
                  <a:pt x="5753130" y="148922"/>
                  <a:pt x="5760750" y="149958"/>
                  <a:pt x="5768113" y="152042"/>
                </a:cubicBezTo>
                <a:cubicBezTo>
                  <a:pt x="5771734" y="153673"/>
                  <a:pt x="5768113" y="154939"/>
                  <a:pt x="5759602" y="155122"/>
                </a:cubicBezTo>
                <a:cubicBezTo>
                  <a:pt x="5751387" y="155219"/>
                  <a:pt x="5743203" y="154057"/>
                  <a:pt x="5735338" y="151680"/>
                </a:cubicBezTo>
                <a:cubicBezTo>
                  <a:pt x="5732078" y="150232"/>
                  <a:pt x="5737511" y="148783"/>
                  <a:pt x="5745478" y="148964"/>
                </a:cubicBezTo>
                <a:close/>
                <a:moveTo>
                  <a:pt x="3287530" y="148059"/>
                </a:moveTo>
                <a:cubicBezTo>
                  <a:pt x="3308535" y="148059"/>
                  <a:pt x="3321936" y="151318"/>
                  <a:pt x="3317227" y="155302"/>
                </a:cubicBezTo>
                <a:cubicBezTo>
                  <a:pt x="3302921" y="161015"/>
                  <a:pt x="3287509" y="163430"/>
                  <a:pt x="3272139" y="162365"/>
                </a:cubicBezTo>
                <a:cubicBezTo>
                  <a:pt x="3250590" y="162365"/>
                  <a:pt x="3237372" y="159105"/>
                  <a:pt x="3242442" y="154939"/>
                </a:cubicBezTo>
                <a:cubicBezTo>
                  <a:pt x="3256816" y="149483"/>
                  <a:pt x="3272185" y="147137"/>
                  <a:pt x="3287530" y="148059"/>
                </a:cubicBezTo>
                <a:close/>
                <a:moveTo>
                  <a:pt x="3172547" y="146791"/>
                </a:moveTo>
                <a:cubicBezTo>
                  <a:pt x="3190655" y="146791"/>
                  <a:pt x="3204236" y="149869"/>
                  <a:pt x="3200434" y="153490"/>
                </a:cubicBezTo>
                <a:cubicBezTo>
                  <a:pt x="3186558" y="158918"/>
                  <a:pt x="3171667" y="161266"/>
                  <a:pt x="3156793" y="160372"/>
                </a:cubicBezTo>
                <a:cubicBezTo>
                  <a:pt x="3137600" y="160372"/>
                  <a:pt x="3124743" y="157292"/>
                  <a:pt x="3129089" y="153671"/>
                </a:cubicBezTo>
                <a:cubicBezTo>
                  <a:pt x="3142947" y="148407"/>
                  <a:pt x="3157743" y="146064"/>
                  <a:pt x="3172547" y="146791"/>
                </a:cubicBezTo>
                <a:close/>
                <a:moveTo>
                  <a:pt x="4571916" y="146608"/>
                </a:moveTo>
                <a:cubicBezTo>
                  <a:pt x="4587812" y="145395"/>
                  <a:pt x="4603768" y="148004"/>
                  <a:pt x="4618452" y="154215"/>
                </a:cubicBezTo>
                <a:cubicBezTo>
                  <a:pt x="4622617" y="158561"/>
                  <a:pt x="4606502" y="162363"/>
                  <a:pt x="4583143" y="162363"/>
                </a:cubicBezTo>
                <a:cubicBezTo>
                  <a:pt x="4566931" y="163660"/>
                  <a:pt x="4550648" y="160987"/>
                  <a:pt x="4535700" y="154576"/>
                </a:cubicBezTo>
                <a:cubicBezTo>
                  <a:pt x="4532259" y="150230"/>
                  <a:pt x="4548376" y="146608"/>
                  <a:pt x="4571916" y="146608"/>
                </a:cubicBezTo>
                <a:close/>
                <a:moveTo>
                  <a:pt x="5624338" y="146067"/>
                </a:moveTo>
                <a:cubicBezTo>
                  <a:pt x="5633096" y="146040"/>
                  <a:pt x="5641817" y="147261"/>
                  <a:pt x="5650233" y="149689"/>
                </a:cubicBezTo>
                <a:cubicBezTo>
                  <a:pt x="5654398" y="151500"/>
                  <a:pt x="5648421" y="153493"/>
                  <a:pt x="5638281" y="153310"/>
                </a:cubicBezTo>
                <a:cubicBezTo>
                  <a:pt x="5629011" y="153489"/>
                  <a:pt x="5619774" y="152141"/>
                  <a:pt x="5610939" y="149327"/>
                </a:cubicBezTo>
                <a:cubicBezTo>
                  <a:pt x="5607498" y="147515"/>
                  <a:pt x="5614378" y="145886"/>
                  <a:pt x="5624338" y="146067"/>
                </a:cubicBezTo>
                <a:close/>
                <a:moveTo>
                  <a:pt x="4455844" y="145162"/>
                </a:moveTo>
                <a:cubicBezTo>
                  <a:pt x="4471618" y="143508"/>
                  <a:pt x="4487541" y="146267"/>
                  <a:pt x="4501839" y="153130"/>
                </a:cubicBezTo>
                <a:cubicBezTo>
                  <a:pt x="4504736" y="157837"/>
                  <a:pt x="4488077" y="161458"/>
                  <a:pt x="4462726" y="161278"/>
                </a:cubicBezTo>
                <a:cubicBezTo>
                  <a:pt x="4437375" y="161097"/>
                  <a:pt x="4419629" y="157476"/>
                  <a:pt x="4417637" y="152947"/>
                </a:cubicBezTo>
                <a:cubicBezTo>
                  <a:pt x="4415646" y="148421"/>
                  <a:pt x="4432123" y="145162"/>
                  <a:pt x="4455844" y="145162"/>
                </a:cubicBezTo>
                <a:close/>
                <a:moveTo>
                  <a:pt x="3056839" y="145162"/>
                </a:moveTo>
                <a:cubicBezTo>
                  <a:pt x="3074947" y="145162"/>
                  <a:pt x="3085268" y="148059"/>
                  <a:pt x="3080379" y="151499"/>
                </a:cubicBezTo>
                <a:cubicBezTo>
                  <a:pt x="3066849" y="156276"/>
                  <a:pt x="3052518" y="158367"/>
                  <a:pt x="3038188" y="157656"/>
                </a:cubicBezTo>
                <a:cubicBezTo>
                  <a:pt x="3020080" y="157656"/>
                  <a:pt x="3009759" y="154759"/>
                  <a:pt x="3014829" y="151318"/>
                </a:cubicBezTo>
                <a:cubicBezTo>
                  <a:pt x="3028306" y="146586"/>
                  <a:pt x="3042570" y="144495"/>
                  <a:pt x="3056839" y="145162"/>
                </a:cubicBezTo>
                <a:close/>
                <a:moveTo>
                  <a:pt x="2943847" y="144074"/>
                </a:moveTo>
                <a:cubicBezTo>
                  <a:pt x="2961955" y="144074"/>
                  <a:pt x="2969379" y="146428"/>
                  <a:pt x="2964309" y="149688"/>
                </a:cubicBezTo>
                <a:cubicBezTo>
                  <a:pt x="2951830" y="154118"/>
                  <a:pt x="2938596" y="156026"/>
                  <a:pt x="2925376" y="155300"/>
                </a:cubicBezTo>
                <a:cubicBezTo>
                  <a:pt x="2907269" y="155300"/>
                  <a:pt x="2899664" y="152766"/>
                  <a:pt x="2905276" y="149506"/>
                </a:cubicBezTo>
                <a:cubicBezTo>
                  <a:pt x="2917654" y="145184"/>
                  <a:pt x="2930758" y="143339"/>
                  <a:pt x="2943847" y="144074"/>
                </a:cubicBezTo>
                <a:close/>
                <a:moveTo>
                  <a:pt x="5502654" y="144074"/>
                </a:moveTo>
                <a:cubicBezTo>
                  <a:pt x="5512885" y="143682"/>
                  <a:pt x="5523111" y="145030"/>
                  <a:pt x="5532892" y="148057"/>
                </a:cubicBezTo>
                <a:cubicBezTo>
                  <a:pt x="5537962" y="150593"/>
                  <a:pt x="5532892" y="152222"/>
                  <a:pt x="5519130" y="152222"/>
                </a:cubicBezTo>
                <a:cubicBezTo>
                  <a:pt x="5509049" y="152636"/>
                  <a:pt x="5498975" y="151163"/>
                  <a:pt x="5489433" y="147876"/>
                </a:cubicBezTo>
                <a:cubicBezTo>
                  <a:pt x="5485270" y="145523"/>
                  <a:pt x="5489433" y="144074"/>
                  <a:pt x="5502654" y="144074"/>
                </a:cubicBezTo>
                <a:close/>
                <a:moveTo>
                  <a:pt x="4339411" y="142445"/>
                </a:moveTo>
                <a:cubicBezTo>
                  <a:pt x="4364038" y="142445"/>
                  <a:pt x="4383231" y="145886"/>
                  <a:pt x="4385043" y="150593"/>
                </a:cubicBezTo>
                <a:cubicBezTo>
                  <a:pt x="4386853" y="155302"/>
                  <a:pt x="4370376" y="158560"/>
                  <a:pt x="4345930" y="158560"/>
                </a:cubicBezTo>
                <a:cubicBezTo>
                  <a:pt x="4321484" y="158560"/>
                  <a:pt x="4301565" y="154939"/>
                  <a:pt x="4300298" y="150232"/>
                </a:cubicBezTo>
                <a:cubicBezTo>
                  <a:pt x="4299030" y="145523"/>
                  <a:pt x="4315509" y="142445"/>
                  <a:pt x="4339411" y="142445"/>
                </a:cubicBezTo>
                <a:close/>
                <a:moveTo>
                  <a:pt x="2831780" y="142082"/>
                </a:moveTo>
                <a:cubicBezTo>
                  <a:pt x="2846267" y="142263"/>
                  <a:pt x="2854777" y="145160"/>
                  <a:pt x="2849888" y="147333"/>
                </a:cubicBezTo>
                <a:cubicBezTo>
                  <a:pt x="2838207" y="151158"/>
                  <a:pt x="2825958" y="152935"/>
                  <a:pt x="2813671" y="152586"/>
                </a:cubicBezTo>
                <a:cubicBezTo>
                  <a:pt x="2799006" y="152586"/>
                  <a:pt x="2790676" y="149869"/>
                  <a:pt x="2795566" y="147152"/>
                </a:cubicBezTo>
                <a:cubicBezTo>
                  <a:pt x="2807271" y="143466"/>
                  <a:pt x="2819510" y="141752"/>
                  <a:pt x="2831780" y="142082"/>
                </a:cubicBezTo>
                <a:close/>
                <a:moveTo>
                  <a:pt x="4223885" y="140816"/>
                </a:moveTo>
                <a:cubicBezTo>
                  <a:pt x="4247424" y="140636"/>
                  <a:pt x="4267524" y="145162"/>
                  <a:pt x="4269153" y="148784"/>
                </a:cubicBezTo>
                <a:cubicBezTo>
                  <a:pt x="4270602" y="153491"/>
                  <a:pt x="4253219" y="157112"/>
                  <a:pt x="4228231" y="156932"/>
                </a:cubicBezTo>
                <a:cubicBezTo>
                  <a:pt x="4203241" y="156751"/>
                  <a:pt x="4184409" y="153310"/>
                  <a:pt x="4183865" y="148603"/>
                </a:cubicBezTo>
                <a:cubicBezTo>
                  <a:pt x="4183324" y="143894"/>
                  <a:pt x="4200344" y="140997"/>
                  <a:pt x="4223885" y="140816"/>
                </a:cubicBezTo>
                <a:close/>
                <a:moveTo>
                  <a:pt x="5382962" y="140633"/>
                </a:moveTo>
                <a:cubicBezTo>
                  <a:pt x="5394302" y="140312"/>
                  <a:pt x="5405615" y="141840"/>
                  <a:pt x="5416461" y="145159"/>
                </a:cubicBezTo>
                <a:cubicBezTo>
                  <a:pt x="5421894" y="147876"/>
                  <a:pt x="5416461" y="149868"/>
                  <a:pt x="5402338" y="150049"/>
                </a:cubicBezTo>
                <a:cubicBezTo>
                  <a:pt x="5390430" y="150537"/>
                  <a:pt x="5378531" y="148883"/>
                  <a:pt x="5367208" y="145159"/>
                </a:cubicBezTo>
                <a:cubicBezTo>
                  <a:pt x="5362501" y="142625"/>
                  <a:pt x="5369381" y="140633"/>
                  <a:pt x="5382962" y="140633"/>
                </a:cubicBezTo>
                <a:close/>
                <a:moveTo>
                  <a:pt x="2719148" y="140453"/>
                </a:moveTo>
                <a:cubicBezTo>
                  <a:pt x="2732187" y="141177"/>
                  <a:pt x="2739248" y="143533"/>
                  <a:pt x="2734178" y="145162"/>
                </a:cubicBezTo>
                <a:cubicBezTo>
                  <a:pt x="2723151" y="148523"/>
                  <a:pt x="2711654" y="150051"/>
                  <a:pt x="2700136" y="149688"/>
                </a:cubicBezTo>
                <a:cubicBezTo>
                  <a:pt x="2687277" y="149688"/>
                  <a:pt x="2680942" y="147154"/>
                  <a:pt x="2686737" y="144618"/>
                </a:cubicBezTo>
                <a:cubicBezTo>
                  <a:pt x="2697276" y="141624"/>
                  <a:pt x="2708195" y="140219"/>
                  <a:pt x="2719148" y="140453"/>
                </a:cubicBezTo>
                <a:close/>
                <a:moveTo>
                  <a:pt x="5265261" y="139731"/>
                </a:moveTo>
                <a:cubicBezTo>
                  <a:pt x="5277528" y="139438"/>
                  <a:pt x="5289760" y="141151"/>
                  <a:pt x="5301476" y="144801"/>
                </a:cubicBezTo>
                <a:cubicBezTo>
                  <a:pt x="5307090" y="146791"/>
                  <a:pt x="5298759" y="149328"/>
                  <a:pt x="5284636" y="149508"/>
                </a:cubicBezTo>
                <a:cubicBezTo>
                  <a:pt x="5271992" y="149997"/>
                  <a:pt x="5259348" y="148531"/>
                  <a:pt x="5247153" y="145162"/>
                </a:cubicBezTo>
                <a:cubicBezTo>
                  <a:pt x="5241358" y="142446"/>
                  <a:pt x="5250411" y="139731"/>
                  <a:pt x="5265261" y="139731"/>
                </a:cubicBezTo>
                <a:close/>
                <a:moveTo>
                  <a:pt x="2607422" y="139548"/>
                </a:moveTo>
                <a:cubicBezTo>
                  <a:pt x="2618830" y="139548"/>
                  <a:pt x="2624624" y="141177"/>
                  <a:pt x="2620642" y="143350"/>
                </a:cubicBezTo>
                <a:cubicBezTo>
                  <a:pt x="2611533" y="146304"/>
                  <a:pt x="2601972" y="147652"/>
                  <a:pt x="2592394" y="147335"/>
                </a:cubicBezTo>
                <a:cubicBezTo>
                  <a:pt x="2580984" y="147335"/>
                  <a:pt x="2574286" y="145706"/>
                  <a:pt x="2579358" y="143533"/>
                </a:cubicBezTo>
                <a:cubicBezTo>
                  <a:pt x="2588409" y="140594"/>
                  <a:pt x="2597915" y="139244"/>
                  <a:pt x="2607422" y="139548"/>
                </a:cubicBezTo>
                <a:close/>
                <a:moveTo>
                  <a:pt x="2494783" y="139006"/>
                </a:moveTo>
                <a:cubicBezTo>
                  <a:pt x="2504563" y="139006"/>
                  <a:pt x="2509270" y="140092"/>
                  <a:pt x="2505648" y="141903"/>
                </a:cubicBezTo>
                <a:cubicBezTo>
                  <a:pt x="2498241" y="144362"/>
                  <a:pt x="2490457" y="145464"/>
                  <a:pt x="2482651" y="145162"/>
                </a:cubicBezTo>
                <a:cubicBezTo>
                  <a:pt x="2472694" y="145162"/>
                  <a:pt x="2468164" y="144076"/>
                  <a:pt x="2471787" y="142265"/>
                </a:cubicBezTo>
                <a:cubicBezTo>
                  <a:pt x="2479192" y="139822"/>
                  <a:pt x="2486979" y="138717"/>
                  <a:pt x="2494783" y="139006"/>
                </a:cubicBezTo>
                <a:close/>
                <a:moveTo>
                  <a:pt x="4110710" y="138643"/>
                </a:moveTo>
                <a:cubicBezTo>
                  <a:pt x="4134975" y="138824"/>
                  <a:pt x="4152178" y="141902"/>
                  <a:pt x="4153264" y="146430"/>
                </a:cubicBezTo>
                <a:cubicBezTo>
                  <a:pt x="4154351" y="150957"/>
                  <a:pt x="4136785" y="154578"/>
                  <a:pt x="4111797" y="154578"/>
                </a:cubicBezTo>
                <a:cubicBezTo>
                  <a:pt x="4086808" y="154578"/>
                  <a:pt x="4068339" y="151137"/>
                  <a:pt x="4068339" y="146430"/>
                </a:cubicBezTo>
                <a:cubicBezTo>
                  <a:pt x="4068339" y="141721"/>
                  <a:pt x="4086447" y="138462"/>
                  <a:pt x="4110710" y="138643"/>
                </a:cubicBezTo>
                <a:close/>
                <a:moveTo>
                  <a:pt x="2379068" y="137919"/>
                </a:moveTo>
                <a:cubicBezTo>
                  <a:pt x="2387035" y="137919"/>
                  <a:pt x="2389932" y="138824"/>
                  <a:pt x="2386674" y="140273"/>
                </a:cubicBezTo>
                <a:cubicBezTo>
                  <a:pt x="2380807" y="142075"/>
                  <a:pt x="2374704" y="142929"/>
                  <a:pt x="2368566" y="142807"/>
                </a:cubicBezTo>
                <a:cubicBezTo>
                  <a:pt x="2360779" y="142807"/>
                  <a:pt x="2357701" y="142807"/>
                  <a:pt x="2360959" y="140453"/>
                </a:cubicBezTo>
                <a:cubicBezTo>
                  <a:pt x="2366828" y="138683"/>
                  <a:pt x="2372928" y="137826"/>
                  <a:pt x="2379068" y="137919"/>
                </a:cubicBezTo>
                <a:close/>
                <a:moveTo>
                  <a:pt x="3991562" y="137194"/>
                </a:moveTo>
                <a:cubicBezTo>
                  <a:pt x="4016007" y="137194"/>
                  <a:pt x="4033752" y="140272"/>
                  <a:pt x="4033752" y="144981"/>
                </a:cubicBezTo>
                <a:cubicBezTo>
                  <a:pt x="4033752" y="149688"/>
                  <a:pt x="4015644" y="152948"/>
                  <a:pt x="3990657" y="152948"/>
                </a:cubicBezTo>
                <a:cubicBezTo>
                  <a:pt x="3965667" y="152948"/>
                  <a:pt x="3949371" y="149688"/>
                  <a:pt x="3949371" y="145162"/>
                </a:cubicBezTo>
                <a:cubicBezTo>
                  <a:pt x="3949371" y="140635"/>
                  <a:pt x="3967479" y="137194"/>
                  <a:pt x="3991562" y="137194"/>
                </a:cubicBezTo>
                <a:close/>
                <a:moveTo>
                  <a:pt x="5148649" y="136470"/>
                </a:moveTo>
                <a:cubicBezTo>
                  <a:pt x="5160956" y="135939"/>
                  <a:pt x="5173253" y="137783"/>
                  <a:pt x="5184864" y="141901"/>
                </a:cubicBezTo>
                <a:cubicBezTo>
                  <a:pt x="5190476" y="145162"/>
                  <a:pt x="5181785" y="147335"/>
                  <a:pt x="5164401" y="147335"/>
                </a:cubicBezTo>
                <a:cubicBezTo>
                  <a:pt x="5151533" y="148149"/>
                  <a:pt x="5138636" y="146236"/>
                  <a:pt x="5126557" y="141721"/>
                </a:cubicBezTo>
                <a:cubicBezTo>
                  <a:pt x="5122030" y="138643"/>
                  <a:pt x="5131266" y="136289"/>
                  <a:pt x="5148649" y="136470"/>
                </a:cubicBezTo>
                <a:close/>
                <a:moveTo>
                  <a:pt x="3878750" y="135021"/>
                </a:moveTo>
                <a:cubicBezTo>
                  <a:pt x="3902291" y="135021"/>
                  <a:pt x="3919130" y="138099"/>
                  <a:pt x="3918767" y="142445"/>
                </a:cubicBezTo>
                <a:cubicBezTo>
                  <a:pt x="3918767" y="146973"/>
                  <a:pt x="3900660" y="150412"/>
                  <a:pt x="3876940" y="150595"/>
                </a:cubicBezTo>
                <a:cubicBezTo>
                  <a:pt x="3853218" y="150775"/>
                  <a:pt x="3834386" y="147334"/>
                  <a:pt x="3835835" y="142627"/>
                </a:cubicBezTo>
                <a:cubicBezTo>
                  <a:pt x="3837284" y="137919"/>
                  <a:pt x="3855211" y="135021"/>
                  <a:pt x="3878750" y="135021"/>
                </a:cubicBezTo>
                <a:close/>
                <a:moveTo>
                  <a:pt x="5025877" y="134478"/>
                </a:moveTo>
                <a:cubicBezTo>
                  <a:pt x="5039726" y="133942"/>
                  <a:pt x="5053568" y="135778"/>
                  <a:pt x="5066799" y="139909"/>
                </a:cubicBezTo>
                <a:cubicBezTo>
                  <a:pt x="5072594" y="143169"/>
                  <a:pt x="5062092" y="146247"/>
                  <a:pt x="5044890" y="146428"/>
                </a:cubicBezTo>
                <a:cubicBezTo>
                  <a:pt x="5030738" y="147110"/>
                  <a:pt x="5016590" y="145019"/>
                  <a:pt x="5003241" y="140272"/>
                </a:cubicBezTo>
                <a:cubicBezTo>
                  <a:pt x="4999078" y="137375"/>
                  <a:pt x="5009760" y="134478"/>
                  <a:pt x="5025877" y="134478"/>
                </a:cubicBezTo>
                <a:close/>
                <a:moveTo>
                  <a:pt x="3766302" y="133572"/>
                </a:moveTo>
                <a:cubicBezTo>
                  <a:pt x="3789660" y="133572"/>
                  <a:pt x="3806139" y="137013"/>
                  <a:pt x="3804327" y="141359"/>
                </a:cubicBezTo>
                <a:cubicBezTo>
                  <a:pt x="3790050" y="148267"/>
                  <a:pt x="3774060" y="150847"/>
                  <a:pt x="3758334" y="148782"/>
                </a:cubicBezTo>
                <a:cubicBezTo>
                  <a:pt x="3735337" y="148782"/>
                  <a:pt x="3719221" y="145161"/>
                  <a:pt x="3722119" y="140815"/>
                </a:cubicBezTo>
                <a:cubicBezTo>
                  <a:pt x="3735943" y="134527"/>
                  <a:pt x="3751192" y="132027"/>
                  <a:pt x="3766302" y="133572"/>
                </a:cubicBezTo>
                <a:close/>
                <a:moveTo>
                  <a:pt x="4910892" y="132667"/>
                </a:moveTo>
                <a:cubicBezTo>
                  <a:pt x="4924979" y="131808"/>
                  <a:pt x="4939088" y="133842"/>
                  <a:pt x="4952358" y="138643"/>
                </a:cubicBezTo>
                <a:cubicBezTo>
                  <a:pt x="4957428" y="142264"/>
                  <a:pt x="4947107" y="144981"/>
                  <a:pt x="4927914" y="145162"/>
                </a:cubicBezTo>
                <a:cubicBezTo>
                  <a:pt x="4913749" y="146152"/>
                  <a:pt x="4899539" y="144052"/>
                  <a:pt x="4886265" y="139004"/>
                </a:cubicBezTo>
                <a:cubicBezTo>
                  <a:pt x="4881015" y="135382"/>
                  <a:pt x="4891879" y="132848"/>
                  <a:pt x="4910892" y="132667"/>
                </a:cubicBezTo>
                <a:close/>
                <a:moveTo>
                  <a:pt x="3654033" y="132124"/>
                </a:moveTo>
                <a:cubicBezTo>
                  <a:pt x="3675219" y="132124"/>
                  <a:pt x="3692422" y="135746"/>
                  <a:pt x="3690068" y="139728"/>
                </a:cubicBezTo>
                <a:cubicBezTo>
                  <a:pt x="3675867" y="146049"/>
                  <a:pt x="3660275" y="148606"/>
                  <a:pt x="3644798" y="147154"/>
                </a:cubicBezTo>
                <a:cubicBezTo>
                  <a:pt x="3623069" y="147154"/>
                  <a:pt x="3606592" y="143350"/>
                  <a:pt x="3610031" y="139367"/>
                </a:cubicBezTo>
                <a:cubicBezTo>
                  <a:pt x="3623905" y="133451"/>
                  <a:pt x="3638998" y="130964"/>
                  <a:pt x="3654033" y="132124"/>
                </a:cubicBezTo>
                <a:close/>
                <a:moveTo>
                  <a:pt x="3543577" y="130313"/>
                </a:moveTo>
                <a:cubicBezTo>
                  <a:pt x="3564762" y="130495"/>
                  <a:pt x="3577256" y="133392"/>
                  <a:pt x="3575264" y="137375"/>
                </a:cubicBezTo>
                <a:cubicBezTo>
                  <a:pt x="3561574" y="143685"/>
                  <a:pt x="3546421" y="146127"/>
                  <a:pt x="3531444" y="144437"/>
                </a:cubicBezTo>
                <a:cubicBezTo>
                  <a:pt x="3509896" y="144437"/>
                  <a:pt x="3496858" y="141360"/>
                  <a:pt x="3499936" y="137375"/>
                </a:cubicBezTo>
                <a:cubicBezTo>
                  <a:pt x="3513599" y="131193"/>
                  <a:pt x="3528661" y="128756"/>
                  <a:pt x="3543577" y="130313"/>
                </a:cubicBezTo>
                <a:close/>
                <a:moveTo>
                  <a:pt x="4796451" y="130132"/>
                </a:moveTo>
                <a:cubicBezTo>
                  <a:pt x="4810698" y="129305"/>
                  <a:pt x="4824960" y="131525"/>
                  <a:pt x="4838279" y="136650"/>
                </a:cubicBezTo>
                <a:cubicBezTo>
                  <a:pt x="4842264" y="140091"/>
                  <a:pt x="4827597" y="143350"/>
                  <a:pt x="4808402" y="143169"/>
                </a:cubicBezTo>
                <a:cubicBezTo>
                  <a:pt x="4794355" y="144019"/>
                  <a:pt x="4780300" y="141665"/>
                  <a:pt x="4767296" y="136287"/>
                </a:cubicBezTo>
                <a:cubicBezTo>
                  <a:pt x="4764582" y="133029"/>
                  <a:pt x="4778524" y="129951"/>
                  <a:pt x="4796451" y="130132"/>
                </a:cubicBezTo>
                <a:close/>
                <a:moveTo>
                  <a:pt x="3430585" y="129226"/>
                </a:moveTo>
                <a:cubicBezTo>
                  <a:pt x="3449778" y="129226"/>
                  <a:pt x="3462272" y="132665"/>
                  <a:pt x="3457926" y="136287"/>
                </a:cubicBezTo>
                <a:cubicBezTo>
                  <a:pt x="3444006" y="141524"/>
                  <a:pt x="3429121" y="143686"/>
                  <a:pt x="3414287" y="142625"/>
                </a:cubicBezTo>
                <a:cubicBezTo>
                  <a:pt x="3394731" y="142625"/>
                  <a:pt x="3381874" y="139184"/>
                  <a:pt x="3385858" y="135563"/>
                </a:cubicBezTo>
                <a:cubicBezTo>
                  <a:pt x="3400107" y="130139"/>
                  <a:pt x="3415390" y="127974"/>
                  <a:pt x="3430585" y="129226"/>
                </a:cubicBezTo>
                <a:close/>
                <a:moveTo>
                  <a:pt x="4681829" y="128322"/>
                </a:moveTo>
                <a:cubicBezTo>
                  <a:pt x="4696420" y="127126"/>
                  <a:pt x="4711085" y="129487"/>
                  <a:pt x="4724564" y="135202"/>
                </a:cubicBezTo>
                <a:cubicBezTo>
                  <a:pt x="4727642" y="138823"/>
                  <a:pt x="4714243" y="141903"/>
                  <a:pt x="4694323" y="141903"/>
                </a:cubicBezTo>
                <a:cubicBezTo>
                  <a:pt x="4679653" y="143154"/>
                  <a:pt x="4664904" y="140726"/>
                  <a:pt x="4651408" y="134841"/>
                </a:cubicBezTo>
                <a:cubicBezTo>
                  <a:pt x="4648692" y="131219"/>
                  <a:pt x="4662454" y="128322"/>
                  <a:pt x="4681829" y="128322"/>
                </a:cubicBezTo>
                <a:close/>
                <a:moveTo>
                  <a:pt x="5706005" y="128320"/>
                </a:moveTo>
                <a:cubicBezTo>
                  <a:pt x="5712296" y="128118"/>
                  <a:pt x="5718581" y="128852"/>
                  <a:pt x="5724654" y="130493"/>
                </a:cubicBezTo>
                <a:cubicBezTo>
                  <a:pt x="5728095" y="131942"/>
                  <a:pt x="5724654" y="132847"/>
                  <a:pt x="5717955" y="132847"/>
                </a:cubicBezTo>
                <a:cubicBezTo>
                  <a:pt x="5711830" y="133090"/>
                  <a:pt x="5705706" y="132293"/>
                  <a:pt x="5699847" y="130493"/>
                </a:cubicBezTo>
                <a:cubicBezTo>
                  <a:pt x="5697131" y="129225"/>
                  <a:pt x="5699847" y="128500"/>
                  <a:pt x="5706005" y="128320"/>
                </a:cubicBezTo>
                <a:close/>
                <a:moveTo>
                  <a:pt x="3317409" y="127234"/>
                </a:moveTo>
                <a:cubicBezTo>
                  <a:pt x="3335878" y="127054"/>
                  <a:pt x="3348374" y="130314"/>
                  <a:pt x="3344752" y="133753"/>
                </a:cubicBezTo>
                <a:cubicBezTo>
                  <a:pt x="3331416" y="138812"/>
                  <a:pt x="3317156" y="140972"/>
                  <a:pt x="3302923" y="140091"/>
                </a:cubicBezTo>
                <a:cubicBezTo>
                  <a:pt x="3284815" y="140091"/>
                  <a:pt x="3271777" y="136833"/>
                  <a:pt x="3275760" y="133392"/>
                </a:cubicBezTo>
                <a:cubicBezTo>
                  <a:pt x="3289071" y="128495"/>
                  <a:pt x="3303250" y="126398"/>
                  <a:pt x="3317409" y="127234"/>
                </a:cubicBezTo>
                <a:close/>
                <a:moveTo>
                  <a:pt x="3207133" y="127054"/>
                </a:moveTo>
                <a:cubicBezTo>
                  <a:pt x="3225241" y="127054"/>
                  <a:pt x="3235925" y="129951"/>
                  <a:pt x="3230855" y="133390"/>
                </a:cubicBezTo>
                <a:cubicBezTo>
                  <a:pt x="3217954" y="137575"/>
                  <a:pt x="3204356" y="139175"/>
                  <a:pt x="3190835" y="138099"/>
                </a:cubicBezTo>
                <a:cubicBezTo>
                  <a:pt x="3172727" y="138099"/>
                  <a:pt x="3162769" y="135383"/>
                  <a:pt x="3166752" y="132124"/>
                </a:cubicBezTo>
                <a:cubicBezTo>
                  <a:pt x="3179708" y="127621"/>
                  <a:pt x="3193466" y="125893"/>
                  <a:pt x="3207133" y="127054"/>
                </a:cubicBezTo>
                <a:close/>
                <a:moveTo>
                  <a:pt x="4567208" y="125967"/>
                </a:moveTo>
                <a:cubicBezTo>
                  <a:pt x="4581608" y="124695"/>
                  <a:pt x="4596100" y="126995"/>
                  <a:pt x="4609398" y="132668"/>
                </a:cubicBezTo>
                <a:cubicBezTo>
                  <a:pt x="4613383" y="136832"/>
                  <a:pt x="4599982" y="139729"/>
                  <a:pt x="4577529" y="139729"/>
                </a:cubicBezTo>
                <a:cubicBezTo>
                  <a:pt x="4563640" y="141010"/>
                  <a:pt x="4549657" y="138638"/>
                  <a:pt x="4536968" y="132849"/>
                </a:cubicBezTo>
                <a:cubicBezTo>
                  <a:pt x="4533165" y="128864"/>
                  <a:pt x="4546022" y="127054"/>
                  <a:pt x="4567208" y="125967"/>
                </a:cubicBezTo>
                <a:close/>
                <a:moveTo>
                  <a:pt x="5588847" y="125425"/>
                </a:moveTo>
                <a:cubicBezTo>
                  <a:pt x="5596240" y="125326"/>
                  <a:pt x="5603611" y="126240"/>
                  <a:pt x="5610757" y="128141"/>
                </a:cubicBezTo>
                <a:cubicBezTo>
                  <a:pt x="5614922" y="129770"/>
                  <a:pt x="5610576" y="131400"/>
                  <a:pt x="5601521" y="131219"/>
                </a:cubicBezTo>
                <a:cubicBezTo>
                  <a:pt x="5594187" y="131331"/>
                  <a:pt x="5586871" y="130419"/>
                  <a:pt x="5579792" y="128503"/>
                </a:cubicBezTo>
                <a:cubicBezTo>
                  <a:pt x="5575626" y="126873"/>
                  <a:pt x="5579792" y="125425"/>
                  <a:pt x="5588847" y="125425"/>
                </a:cubicBezTo>
                <a:close/>
                <a:moveTo>
                  <a:pt x="3096674" y="124520"/>
                </a:moveTo>
                <a:cubicBezTo>
                  <a:pt x="3114782" y="124520"/>
                  <a:pt x="3122930" y="126873"/>
                  <a:pt x="3117679" y="130132"/>
                </a:cubicBezTo>
                <a:cubicBezTo>
                  <a:pt x="3106020" y="134295"/>
                  <a:pt x="3093642" y="136080"/>
                  <a:pt x="3081283" y="135384"/>
                </a:cubicBezTo>
                <a:cubicBezTo>
                  <a:pt x="3063176" y="135384"/>
                  <a:pt x="3055026" y="132848"/>
                  <a:pt x="3060459" y="129590"/>
                </a:cubicBezTo>
                <a:cubicBezTo>
                  <a:pt x="3072084" y="125554"/>
                  <a:pt x="3084386" y="123832"/>
                  <a:pt x="3096674" y="124520"/>
                </a:cubicBezTo>
                <a:close/>
                <a:moveTo>
                  <a:pt x="4456749" y="124337"/>
                </a:moveTo>
                <a:cubicBezTo>
                  <a:pt x="4471070" y="123026"/>
                  <a:pt x="4485484" y="125459"/>
                  <a:pt x="4498579" y="131400"/>
                </a:cubicBezTo>
                <a:cubicBezTo>
                  <a:pt x="4500752" y="135202"/>
                  <a:pt x="4483912" y="138643"/>
                  <a:pt x="4463451" y="138462"/>
                </a:cubicBezTo>
                <a:cubicBezTo>
                  <a:pt x="4448776" y="139806"/>
                  <a:pt x="4434003" y="137375"/>
                  <a:pt x="4420534" y="131400"/>
                </a:cubicBezTo>
                <a:cubicBezTo>
                  <a:pt x="4418180" y="127415"/>
                  <a:pt x="4435383" y="124157"/>
                  <a:pt x="4456749" y="124337"/>
                </a:cubicBezTo>
                <a:close/>
                <a:moveTo>
                  <a:pt x="5472958" y="123613"/>
                </a:moveTo>
                <a:cubicBezTo>
                  <a:pt x="5481894" y="123402"/>
                  <a:pt x="5490810" y="124562"/>
                  <a:pt x="5499396" y="127052"/>
                </a:cubicBezTo>
                <a:cubicBezTo>
                  <a:pt x="5503017" y="128864"/>
                  <a:pt x="5496679" y="130493"/>
                  <a:pt x="5486900" y="130493"/>
                </a:cubicBezTo>
                <a:cubicBezTo>
                  <a:pt x="5477971" y="130613"/>
                  <a:pt x="5469066" y="129455"/>
                  <a:pt x="5460464" y="127052"/>
                </a:cubicBezTo>
                <a:cubicBezTo>
                  <a:pt x="5457023" y="125242"/>
                  <a:pt x="5463361" y="123431"/>
                  <a:pt x="5472958" y="123613"/>
                </a:cubicBezTo>
                <a:close/>
                <a:moveTo>
                  <a:pt x="2987487" y="123250"/>
                </a:moveTo>
                <a:cubicBezTo>
                  <a:pt x="3000886" y="123431"/>
                  <a:pt x="3010302" y="125604"/>
                  <a:pt x="3007043" y="128140"/>
                </a:cubicBezTo>
                <a:cubicBezTo>
                  <a:pt x="2996251" y="132006"/>
                  <a:pt x="2984822" y="133789"/>
                  <a:pt x="2973362" y="133390"/>
                </a:cubicBezTo>
                <a:cubicBezTo>
                  <a:pt x="2958334" y="133390"/>
                  <a:pt x="2947650" y="131217"/>
                  <a:pt x="2951272" y="128501"/>
                </a:cubicBezTo>
                <a:cubicBezTo>
                  <a:pt x="2962900" y="124467"/>
                  <a:pt x="2975191" y="122684"/>
                  <a:pt x="2987487" y="123250"/>
                </a:cubicBezTo>
                <a:close/>
                <a:moveTo>
                  <a:pt x="2877389" y="122708"/>
                </a:moveTo>
                <a:cubicBezTo>
                  <a:pt x="2891695" y="121803"/>
                  <a:pt x="2898938" y="123613"/>
                  <a:pt x="2895136" y="127054"/>
                </a:cubicBezTo>
                <a:cubicBezTo>
                  <a:pt x="2885168" y="130408"/>
                  <a:pt x="2874680" y="131942"/>
                  <a:pt x="2864191" y="131581"/>
                </a:cubicBezTo>
                <a:cubicBezTo>
                  <a:pt x="2849704" y="131581"/>
                  <a:pt x="2841918" y="129589"/>
                  <a:pt x="2846084" y="127054"/>
                </a:cubicBezTo>
                <a:cubicBezTo>
                  <a:pt x="2856165" y="123676"/>
                  <a:pt x="2866789" y="122203"/>
                  <a:pt x="2877389" y="122708"/>
                </a:cubicBezTo>
                <a:close/>
                <a:moveTo>
                  <a:pt x="4340499" y="121984"/>
                </a:moveTo>
                <a:cubicBezTo>
                  <a:pt x="4354370" y="120606"/>
                  <a:pt x="4368352" y="123114"/>
                  <a:pt x="4380880" y="129227"/>
                </a:cubicBezTo>
                <a:cubicBezTo>
                  <a:pt x="4382146" y="133210"/>
                  <a:pt x="4363858" y="136651"/>
                  <a:pt x="4342853" y="136471"/>
                </a:cubicBezTo>
                <a:cubicBezTo>
                  <a:pt x="4321848" y="136288"/>
                  <a:pt x="4303196" y="132667"/>
                  <a:pt x="4302291" y="128864"/>
                </a:cubicBezTo>
                <a:cubicBezTo>
                  <a:pt x="4301387" y="125062"/>
                  <a:pt x="4320399" y="121802"/>
                  <a:pt x="4340499" y="121984"/>
                </a:cubicBezTo>
                <a:close/>
                <a:moveTo>
                  <a:pt x="5352902" y="120899"/>
                </a:moveTo>
                <a:cubicBezTo>
                  <a:pt x="5362484" y="120423"/>
                  <a:pt x="5372071" y="121777"/>
                  <a:pt x="5381150" y="124881"/>
                </a:cubicBezTo>
                <a:cubicBezTo>
                  <a:pt x="5385316" y="127054"/>
                  <a:pt x="5379521" y="128684"/>
                  <a:pt x="5366664" y="128503"/>
                </a:cubicBezTo>
                <a:cubicBezTo>
                  <a:pt x="5357153" y="128957"/>
                  <a:pt x="5347642" y="127670"/>
                  <a:pt x="5338597" y="124701"/>
                </a:cubicBezTo>
                <a:cubicBezTo>
                  <a:pt x="5334431" y="122347"/>
                  <a:pt x="5340408" y="120899"/>
                  <a:pt x="5352902" y="120899"/>
                </a:cubicBezTo>
                <a:close/>
                <a:moveTo>
                  <a:pt x="2764781" y="120896"/>
                </a:moveTo>
                <a:cubicBezTo>
                  <a:pt x="2777458" y="120896"/>
                  <a:pt x="2782888" y="122525"/>
                  <a:pt x="2778180" y="124880"/>
                </a:cubicBezTo>
                <a:cubicBezTo>
                  <a:pt x="2768875" y="127812"/>
                  <a:pt x="2759132" y="129040"/>
                  <a:pt x="2749389" y="128502"/>
                </a:cubicBezTo>
                <a:cubicBezTo>
                  <a:pt x="2737799" y="128502"/>
                  <a:pt x="2732910" y="127053"/>
                  <a:pt x="2736895" y="124698"/>
                </a:cubicBezTo>
                <a:cubicBezTo>
                  <a:pt x="2745876" y="121740"/>
                  <a:pt x="2755329" y="120451"/>
                  <a:pt x="2764781" y="120896"/>
                </a:cubicBezTo>
                <a:close/>
                <a:moveTo>
                  <a:pt x="4226239" y="120534"/>
                </a:moveTo>
                <a:cubicBezTo>
                  <a:pt x="4240626" y="118887"/>
                  <a:pt x="4255189" y="121336"/>
                  <a:pt x="4268249" y="127596"/>
                </a:cubicBezTo>
                <a:cubicBezTo>
                  <a:pt x="4269698" y="131581"/>
                  <a:pt x="4251771" y="135020"/>
                  <a:pt x="4230585" y="135020"/>
                </a:cubicBezTo>
                <a:cubicBezTo>
                  <a:pt x="4216479" y="136400"/>
                  <a:pt x="4202264" y="133896"/>
                  <a:pt x="4189480" y="127777"/>
                </a:cubicBezTo>
                <a:cubicBezTo>
                  <a:pt x="4187850" y="123974"/>
                  <a:pt x="4205415" y="120534"/>
                  <a:pt x="4226239" y="120534"/>
                </a:cubicBezTo>
                <a:close/>
                <a:moveTo>
                  <a:pt x="2658486" y="119267"/>
                </a:moveTo>
                <a:cubicBezTo>
                  <a:pt x="2667358" y="119450"/>
                  <a:pt x="2671888" y="121079"/>
                  <a:pt x="2668447" y="122708"/>
                </a:cubicBezTo>
                <a:cubicBezTo>
                  <a:pt x="2660387" y="124982"/>
                  <a:pt x="2652022" y="126020"/>
                  <a:pt x="2643639" y="125786"/>
                </a:cubicBezTo>
                <a:cubicBezTo>
                  <a:pt x="2633677" y="125786"/>
                  <a:pt x="2628428" y="123976"/>
                  <a:pt x="2633137" y="122164"/>
                </a:cubicBezTo>
                <a:cubicBezTo>
                  <a:pt x="2641412" y="120035"/>
                  <a:pt x="2649940" y="119062"/>
                  <a:pt x="2658486" y="119267"/>
                </a:cubicBezTo>
                <a:close/>
                <a:moveTo>
                  <a:pt x="5238280" y="118906"/>
                </a:moveTo>
                <a:cubicBezTo>
                  <a:pt x="5248835" y="118528"/>
                  <a:pt x="5259376" y="119998"/>
                  <a:pt x="5269425" y="123252"/>
                </a:cubicBezTo>
                <a:cubicBezTo>
                  <a:pt x="5273952" y="125606"/>
                  <a:pt x="5267252" y="127598"/>
                  <a:pt x="5254034" y="127598"/>
                </a:cubicBezTo>
                <a:cubicBezTo>
                  <a:pt x="5242980" y="128210"/>
                  <a:pt x="5231910" y="126672"/>
                  <a:pt x="5221441" y="123070"/>
                </a:cubicBezTo>
                <a:cubicBezTo>
                  <a:pt x="5217819" y="120716"/>
                  <a:pt x="5225062" y="118906"/>
                  <a:pt x="5238280" y="118906"/>
                </a:cubicBezTo>
                <a:close/>
                <a:moveTo>
                  <a:pt x="2548020" y="118362"/>
                </a:moveTo>
                <a:cubicBezTo>
                  <a:pt x="2555264" y="118362"/>
                  <a:pt x="2560150" y="119811"/>
                  <a:pt x="2557255" y="121079"/>
                </a:cubicBezTo>
                <a:cubicBezTo>
                  <a:pt x="2550302" y="122972"/>
                  <a:pt x="2543095" y="123885"/>
                  <a:pt x="2535886" y="123796"/>
                </a:cubicBezTo>
                <a:cubicBezTo>
                  <a:pt x="2528644" y="123796"/>
                  <a:pt x="2524659" y="122165"/>
                  <a:pt x="2528101" y="120898"/>
                </a:cubicBezTo>
                <a:cubicBezTo>
                  <a:pt x="2534602" y="119205"/>
                  <a:pt x="2541300" y="118351"/>
                  <a:pt x="2548020" y="118362"/>
                </a:cubicBezTo>
                <a:close/>
                <a:moveTo>
                  <a:pt x="4115420" y="118362"/>
                </a:moveTo>
                <a:cubicBezTo>
                  <a:pt x="4135520" y="118181"/>
                  <a:pt x="4154713" y="121440"/>
                  <a:pt x="4156705" y="125242"/>
                </a:cubicBezTo>
                <a:cubicBezTo>
                  <a:pt x="4157973" y="129226"/>
                  <a:pt x="4139866" y="132667"/>
                  <a:pt x="4118497" y="132667"/>
                </a:cubicBezTo>
                <a:cubicBezTo>
                  <a:pt x="4097131" y="132667"/>
                  <a:pt x="4078299" y="129226"/>
                  <a:pt x="4078299" y="125424"/>
                </a:cubicBezTo>
                <a:cubicBezTo>
                  <a:pt x="4078299" y="121620"/>
                  <a:pt x="4095319" y="118543"/>
                  <a:pt x="4115420" y="118362"/>
                </a:cubicBezTo>
                <a:close/>
                <a:moveTo>
                  <a:pt x="4005322" y="116913"/>
                </a:moveTo>
                <a:cubicBezTo>
                  <a:pt x="4025061" y="116913"/>
                  <a:pt x="4044435" y="120354"/>
                  <a:pt x="4044074" y="124156"/>
                </a:cubicBezTo>
                <a:cubicBezTo>
                  <a:pt x="4044074" y="127958"/>
                  <a:pt x="4024518" y="131399"/>
                  <a:pt x="4003693" y="131219"/>
                </a:cubicBezTo>
                <a:cubicBezTo>
                  <a:pt x="3982869" y="131038"/>
                  <a:pt x="3964580" y="127417"/>
                  <a:pt x="3966029" y="123795"/>
                </a:cubicBezTo>
                <a:cubicBezTo>
                  <a:pt x="3967478" y="120174"/>
                  <a:pt x="3985585" y="116913"/>
                  <a:pt x="4005322" y="116913"/>
                </a:cubicBezTo>
                <a:close/>
                <a:moveTo>
                  <a:pt x="5123659" y="116370"/>
                </a:moveTo>
                <a:cubicBezTo>
                  <a:pt x="5135091" y="115915"/>
                  <a:pt x="5146509" y="117571"/>
                  <a:pt x="5157339" y="121257"/>
                </a:cubicBezTo>
                <a:cubicBezTo>
                  <a:pt x="5161324" y="123793"/>
                  <a:pt x="5152269" y="125966"/>
                  <a:pt x="5138146" y="125966"/>
                </a:cubicBezTo>
                <a:cubicBezTo>
                  <a:pt x="5126657" y="126339"/>
                  <a:pt x="5115196" y="124685"/>
                  <a:pt x="5104283" y="121077"/>
                </a:cubicBezTo>
                <a:cubicBezTo>
                  <a:pt x="5100662" y="118360"/>
                  <a:pt x="5109715" y="116187"/>
                  <a:pt x="5123659" y="116370"/>
                </a:cubicBezTo>
                <a:close/>
                <a:moveTo>
                  <a:pt x="3896675" y="114922"/>
                </a:moveTo>
                <a:cubicBezTo>
                  <a:pt x="3916051" y="115102"/>
                  <a:pt x="3932891" y="118182"/>
                  <a:pt x="3932166" y="121804"/>
                </a:cubicBezTo>
                <a:cubicBezTo>
                  <a:pt x="3932166" y="125606"/>
                  <a:pt x="3913154" y="128864"/>
                  <a:pt x="3892692" y="128864"/>
                </a:cubicBezTo>
                <a:cubicBezTo>
                  <a:pt x="3872231" y="128864"/>
                  <a:pt x="3853941" y="125425"/>
                  <a:pt x="3856477" y="121621"/>
                </a:cubicBezTo>
                <a:cubicBezTo>
                  <a:pt x="3869047" y="115866"/>
                  <a:pt x="3882919" y="113555"/>
                  <a:pt x="3896675" y="114922"/>
                </a:cubicBezTo>
                <a:close/>
                <a:moveTo>
                  <a:pt x="5009579" y="114560"/>
                </a:moveTo>
                <a:cubicBezTo>
                  <a:pt x="5021868" y="113806"/>
                  <a:pt x="5034185" y="115530"/>
                  <a:pt x="5045795" y="119631"/>
                </a:cubicBezTo>
                <a:cubicBezTo>
                  <a:pt x="5049778" y="122528"/>
                  <a:pt x="5041268" y="124701"/>
                  <a:pt x="5025695" y="124701"/>
                </a:cubicBezTo>
                <a:cubicBezTo>
                  <a:pt x="5013400" y="125593"/>
                  <a:pt x="5001055" y="123865"/>
                  <a:pt x="4989479" y="119631"/>
                </a:cubicBezTo>
                <a:cubicBezTo>
                  <a:pt x="4985677" y="116733"/>
                  <a:pt x="4994368" y="114741"/>
                  <a:pt x="5009579" y="114560"/>
                </a:cubicBezTo>
                <a:close/>
                <a:moveTo>
                  <a:pt x="3783866" y="113836"/>
                </a:moveTo>
                <a:cubicBezTo>
                  <a:pt x="3804327" y="114016"/>
                  <a:pt x="3817547" y="116733"/>
                  <a:pt x="3815916" y="120535"/>
                </a:cubicBezTo>
                <a:cubicBezTo>
                  <a:pt x="3814287" y="124520"/>
                  <a:pt x="3797808" y="127234"/>
                  <a:pt x="3774994" y="127054"/>
                </a:cubicBezTo>
                <a:cubicBezTo>
                  <a:pt x="3752177" y="126873"/>
                  <a:pt x="3740951" y="123976"/>
                  <a:pt x="3742943" y="120174"/>
                </a:cubicBezTo>
                <a:cubicBezTo>
                  <a:pt x="3755720" y="114269"/>
                  <a:pt x="3769901" y="112073"/>
                  <a:pt x="3783866" y="113836"/>
                </a:cubicBezTo>
                <a:close/>
                <a:moveTo>
                  <a:pt x="4897854" y="112024"/>
                </a:moveTo>
                <a:cubicBezTo>
                  <a:pt x="4910175" y="111552"/>
                  <a:pt x="4922469" y="113457"/>
                  <a:pt x="4934069" y="117638"/>
                </a:cubicBezTo>
                <a:cubicBezTo>
                  <a:pt x="4937510" y="120535"/>
                  <a:pt x="4926283" y="123069"/>
                  <a:pt x="4910348" y="123069"/>
                </a:cubicBezTo>
                <a:cubicBezTo>
                  <a:pt x="4898023" y="123617"/>
                  <a:pt x="4885712" y="121710"/>
                  <a:pt x="4874133" y="117457"/>
                </a:cubicBezTo>
                <a:cubicBezTo>
                  <a:pt x="4870874" y="114560"/>
                  <a:pt x="4882100" y="112024"/>
                  <a:pt x="4897854" y="112024"/>
                </a:cubicBezTo>
                <a:close/>
                <a:moveTo>
                  <a:pt x="3674314" y="111841"/>
                </a:moveTo>
                <a:cubicBezTo>
                  <a:pt x="3693326" y="111841"/>
                  <a:pt x="3707088" y="114739"/>
                  <a:pt x="3705459" y="118179"/>
                </a:cubicBezTo>
                <a:cubicBezTo>
                  <a:pt x="3692942" y="124105"/>
                  <a:pt x="3679005" y="126363"/>
                  <a:pt x="3665259" y="124698"/>
                </a:cubicBezTo>
                <a:cubicBezTo>
                  <a:pt x="3645702" y="124698"/>
                  <a:pt x="3631940" y="121801"/>
                  <a:pt x="3634113" y="118179"/>
                </a:cubicBezTo>
                <a:cubicBezTo>
                  <a:pt x="3646710" y="112524"/>
                  <a:pt x="3660588" y="110336"/>
                  <a:pt x="3674314" y="111841"/>
                </a:cubicBezTo>
                <a:close/>
                <a:moveTo>
                  <a:pt x="3563855" y="110575"/>
                </a:moveTo>
                <a:cubicBezTo>
                  <a:pt x="3581963" y="110575"/>
                  <a:pt x="3597174" y="113292"/>
                  <a:pt x="3595001" y="116733"/>
                </a:cubicBezTo>
                <a:cubicBezTo>
                  <a:pt x="3582604" y="122198"/>
                  <a:pt x="3569011" y="124379"/>
                  <a:pt x="3555525" y="123071"/>
                </a:cubicBezTo>
                <a:cubicBezTo>
                  <a:pt x="3537417" y="123071"/>
                  <a:pt x="3523655" y="120354"/>
                  <a:pt x="3525286" y="116913"/>
                </a:cubicBezTo>
                <a:cubicBezTo>
                  <a:pt x="3537398" y="111571"/>
                  <a:pt x="3550669" y="109391"/>
                  <a:pt x="3563855" y="110575"/>
                </a:cubicBezTo>
                <a:close/>
                <a:moveTo>
                  <a:pt x="4786853" y="110395"/>
                </a:moveTo>
                <a:cubicBezTo>
                  <a:pt x="4799438" y="109674"/>
                  <a:pt x="4812033" y="111650"/>
                  <a:pt x="4823793" y="116189"/>
                </a:cubicBezTo>
                <a:cubicBezTo>
                  <a:pt x="4827234" y="119267"/>
                  <a:pt x="4816188" y="121803"/>
                  <a:pt x="4798805" y="121803"/>
                </a:cubicBezTo>
                <a:cubicBezTo>
                  <a:pt x="4785994" y="122622"/>
                  <a:pt x="4773156" y="120710"/>
                  <a:pt x="4761141" y="116189"/>
                </a:cubicBezTo>
                <a:cubicBezTo>
                  <a:pt x="4757339" y="112931"/>
                  <a:pt x="4769108" y="110395"/>
                  <a:pt x="4786853" y="110395"/>
                </a:cubicBezTo>
                <a:close/>
                <a:moveTo>
                  <a:pt x="3457382" y="108946"/>
                </a:moveTo>
                <a:cubicBezTo>
                  <a:pt x="3475671" y="108946"/>
                  <a:pt x="3486716" y="111299"/>
                  <a:pt x="3484001" y="114740"/>
                </a:cubicBezTo>
                <a:cubicBezTo>
                  <a:pt x="3472595" y="119641"/>
                  <a:pt x="3460150" y="121632"/>
                  <a:pt x="3447786" y="120535"/>
                </a:cubicBezTo>
                <a:cubicBezTo>
                  <a:pt x="3428410" y="120535"/>
                  <a:pt x="3416821" y="118001"/>
                  <a:pt x="3420443" y="114560"/>
                </a:cubicBezTo>
                <a:cubicBezTo>
                  <a:pt x="3432144" y="109813"/>
                  <a:pt x="3444799" y="107891"/>
                  <a:pt x="3457382" y="108946"/>
                </a:cubicBezTo>
                <a:close/>
                <a:moveTo>
                  <a:pt x="4672234" y="108222"/>
                </a:moveTo>
                <a:cubicBezTo>
                  <a:pt x="4684674" y="107122"/>
                  <a:pt x="4697193" y="109177"/>
                  <a:pt x="4708630" y="114197"/>
                </a:cubicBezTo>
                <a:cubicBezTo>
                  <a:pt x="4711527" y="117457"/>
                  <a:pt x="4699938" y="119811"/>
                  <a:pt x="4681287" y="119811"/>
                </a:cubicBezTo>
                <a:cubicBezTo>
                  <a:pt x="4668466" y="121202"/>
                  <a:pt x="4655508" y="119073"/>
                  <a:pt x="4643803" y="113655"/>
                </a:cubicBezTo>
                <a:cubicBezTo>
                  <a:pt x="4641630" y="110395"/>
                  <a:pt x="4653582" y="108042"/>
                  <a:pt x="4672234" y="108222"/>
                </a:cubicBezTo>
                <a:close/>
                <a:moveTo>
                  <a:pt x="3349642" y="107678"/>
                </a:moveTo>
                <a:cubicBezTo>
                  <a:pt x="3366481" y="107678"/>
                  <a:pt x="3378071" y="110395"/>
                  <a:pt x="3374269" y="113293"/>
                </a:cubicBezTo>
                <a:cubicBezTo>
                  <a:pt x="3362386" y="117842"/>
                  <a:pt x="3349659" y="119758"/>
                  <a:pt x="3336965" y="118905"/>
                </a:cubicBezTo>
                <a:cubicBezTo>
                  <a:pt x="3318857" y="118905"/>
                  <a:pt x="3308717" y="116190"/>
                  <a:pt x="3312339" y="113110"/>
                </a:cubicBezTo>
                <a:cubicBezTo>
                  <a:pt x="3324253" y="108703"/>
                  <a:pt x="3336963" y="106851"/>
                  <a:pt x="3349642" y="107678"/>
                </a:cubicBezTo>
                <a:close/>
                <a:moveTo>
                  <a:pt x="5553897" y="106593"/>
                </a:moveTo>
                <a:cubicBezTo>
                  <a:pt x="5559492" y="106285"/>
                  <a:pt x="5565093" y="107086"/>
                  <a:pt x="5570376" y="108947"/>
                </a:cubicBezTo>
                <a:cubicBezTo>
                  <a:pt x="5572729" y="110215"/>
                  <a:pt x="5570376" y="110939"/>
                  <a:pt x="5561865" y="110939"/>
                </a:cubicBezTo>
                <a:cubicBezTo>
                  <a:pt x="5556279" y="111091"/>
                  <a:pt x="5550707" y="110297"/>
                  <a:pt x="5545388" y="108586"/>
                </a:cubicBezTo>
                <a:cubicBezTo>
                  <a:pt x="5542852" y="107318"/>
                  <a:pt x="5546293" y="106413"/>
                  <a:pt x="5553897" y="106593"/>
                </a:cubicBezTo>
                <a:close/>
                <a:moveTo>
                  <a:pt x="4561051" y="106591"/>
                </a:moveTo>
                <a:cubicBezTo>
                  <a:pt x="4574018" y="105595"/>
                  <a:pt x="4587040" y="107640"/>
                  <a:pt x="4599078" y="112567"/>
                </a:cubicBezTo>
                <a:cubicBezTo>
                  <a:pt x="4601431" y="115826"/>
                  <a:pt x="4587669" y="118723"/>
                  <a:pt x="4569562" y="118723"/>
                </a:cubicBezTo>
                <a:cubicBezTo>
                  <a:pt x="4556501" y="119734"/>
                  <a:pt x="4543390" y="117560"/>
                  <a:pt x="4531354" y="112385"/>
                </a:cubicBezTo>
                <a:cubicBezTo>
                  <a:pt x="4529544" y="109307"/>
                  <a:pt x="4543486" y="106410"/>
                  <a:pt x="4561051" y="106591"/>
                </a:cubicBezTo>
                <a:close/>
                <a:moveTo>
                  <a:pt x="3241900" y="106049"/>
                </a:moveTo>
                <a:cubicBezTo>
                  <a:pt x="3258377" y="106049"/>
                  <a:pt x="3267612" y="108040"/>
                  <a:pt x="3264534" y="110937"/>
                </a:cubicBezTo>
                <a:cubicBezTo>
                  <a:pt x="3253112" y="115760"/>
                  <a:pt x="3240641" y="117566"/>
                  <a:pt x="3228319" y="116190"/>
                </a:cubicBezTo>
                <a:cubicBezTo>
                  <a:pt x="3211840" y="116190"/>
                  <a:pt x="3203148" y="114017"/>
                  <a:pt x="3206952" y="111119"/>
                </a:cubicBezTo>
                <a:cubicBezTo>
                  <a:pt x="3218041" y="106703"/>
                  <a:pt x="3230014" y="104965"/>
                  <a:pt x="3241900" y="106049"/>
                </a:cubicBezTo>
                <a:close/>
                <a:moveTo>
                  <a:pt x="3131263" y="104418"/>
                </a:moveTo>
                <a:cubicBezTo>
                  <a:pt x="3144843" y="104962"/>
                  <a:pt x="3154441" y="107135"/>
                  <a:pt x="3151724" y="108945"/>
                </a:cubicBezTo>
                <a:cubicBezTo>
                  <a:pt x="3141634" y="112834"/>
                  <a:pt x="3130837" y="114560"/>
                  <a:pt x="3120036" y="114015"/>
                </a:cubicBezTo>
                <a:cubicBezTo>
                  <a:pt x="3105549" y="114015"/>
                  <a:pt x="3094685" y="112024"/>
                  <a:pt x="3097582" y="109308"/>
                </a:cubicBezTo>
                <a:cubicBezTo>
                  <a:pt x="3108392" y="105534"/>
                  <a:pt x="3119826" y="103874"/>
                  <a:pt x="3131263" y="104418"/>
                </a:cubicBezTo>
                <a:close/>
                <a:moveTo>
                  <a:pt x="4450774" y="104239"/>
                </a:moveTo>
                <a:cubicBezTo>
                  <a:pt x="4463901" y="103068"/>
                  <a:pt x="4477110" y="105249"/>
                  <a:pt x="4489163" y="110575"/>
                </a:cubicBezTo>
                <a:cubicBezTo>
                  <a:pt x="4490972" y="114016"/>
                  <a:pt x="4475762" y="116913"/>
                  <a:pt x="4457113" y="116733"/>
                </a:cubicBezTo>
                <a:cubicBezTo>
                  <a:pt x="4438461" y="116552"/>
                  <a:pt x="4420897" y="113473"/>
                  <a:pt x="4419629" y="110214"/>
                </a:cubicBezTo>
                <a:cubicBezTo>
                  <a:pt x="4418361" y="106954"/>
                  <a:pt x="4433028" y="104239"/>
                  <a:pt x="4450774" y="104239"/>
                </a:cubicBezTo>
                <a:close/>
                <a:moveTo>
                  <a:pt x="5440905" y="104237"/>
                </a:moveTo>
                <a:cubicBezTo>
                  <a:pt x="5447766" y="104072"/>
                  <a:pt x="5454612" y="104988"/>
                  <a:pt x="5461186" y="106954"/>
                </a:cubicBezTo>
                <a:cubicBezTo>
                  <a:pt x="5464627" y="108402"/>
                  <a:pt x="5459920" y="109851"/>
                  <a:pt x="5451228" y="109668"/>
                </a:cubicBezTo>
                <a:cubicBezTo>
                  <a:pt x="5444306" y="109828"/>
                  <a:pt x="5437404" y="108912"/>
                  <a:pt x="5430765" y="106954"/>
                </a:cubicBezTo>
                <a:cubicBezTo>
                  <a:pt x="5427507" y="105505"/>
                  <a:pt x="5432214" y="104237"/>
                  <a:pt x="5440905" y="104237"/>
                </a:cubicBezTo>
                <a:close/>
                <a:moveTo>
                  <a:pt x="3023522" y="104057"/>
                </a:moveTo>
                <a:cubicBezTo>
                  <a:pt x="3037645" y="104057"/>
                  <a:pt x="3045252" y="105868"/>
                  <a:pt x="3041630" y="108403"/>
                </a:cubicBezTo>
                <a:cubicBezTo>
                  <a:pt x="3032149" y="111680"/>
                  <a:pt x="3022129" y="113093"/>
                  <a:pt x="3012114" y="112568"/>
                </a:cubicBezTo>
                <a:cubicBezTo>
                  <a:pt x="2997808" y="112568"/>
                  <a:pt x="2990204" y="110758"/>
                  <a:pt x="2994006" y="108222"/>
                </a:cubicBezTo>
                <a:cubicBezTo>
                  <a:pt x="3003506" y="105036"/>
                  <a:pt x="3013511" y="103623"/>
                  <a:pt x="3023522" y="104057"/>
                </a:cubicBezTo>
                <a:close/>
                <a:moveTo>
                  <a:pt x="4341040" y="102608"/>
                </a:moveTo>
                <a:cubicBezTo>
                  <a:pt x="4354234" y="101201"/>
                  <a:pt x="4367562" y="103391"/>
                  <a:pt x="4379611" y="108946"/>
                </a:cubicBezTo>
                <a:cubicBezTo>
                  <a:pt x="4380877" y="112385"/>
                  <a:pt x="4366210" y="115283"/>
                  <a:pt x="4347017" y="115102"/>
                </a:cubicBezTo>
                <a:cubicBezTo>
                  <a:pt x="4334196" y="116422"/>
                  <a:pt x="4321258" y="114296"/>
                  <a:pt x="4309534" y="108946"/>
                </a:cubicBezTo>
                <a:cubicBezTo>
                  <a:pt x="4308085" y="105505"/>
                  <a:pt x="4322391" y="102789"/>
                  <a:pt x="4341040" y="102608"/>
                </a:cubicBezTo>
                <a:close/>
                <a:moveTo>
                  <a:pt x="2915959" y="102428"/>
                </a:moveTo>
                <a:cubicBezTo>
                  <a:pt x="2928454" y="102247"/>
                  <a:pt x="2936964" y="104057"/>
                  <a:pt x="2934249" y="106049"/>
                </a:cubicBezTo>
                <a:cubicBezTo>
                  <a:pt x="2925688" y="108971"/>
                  <a:pt x="2916672" y="110322"/>
                  <a:pt x="2907630" y="110031"/>
                </a:cubicBezTo>
                <a:cubicBezTo>
                  <a:pt x="2895860" y="110031"/>
                  <a:pt x="2887530" y="108583"/>
                  <a:pt x="2889522" y="106410"/>
                </a:cubicBezTo>
                <a:cubicBezTo>
                  <a:pt x="2898043" y="103589"/>
                  <a:pt x="2906986" y="102243"/>
                  <a:pt x="2915959" y="102428"/>
                </a:cubicBezTo>
                <a:close/>
                <a:moveTo>
                  <a:pt x="2812586" y="102245"/>
                </a:moveTo>
                <a:cubicBezTo>
                  <a:pt x="2822545" y="102245"/>
                  <a:pt x="2828700" y="104057"/>
                  <a:pt x="2824899" y="105867"/>
                </a:cubicBezTo>
                <a:cubicBezTo>
                  <a:pt x="2816816" y="108064"/>
                  <a:pt x="2808463" y="109100"/>
                  <a:pt x="2800093" y="108946"/>
                </a:cubicBezTo>
                <a:cubicBezTo>
                  <a:pt x="2789949" y="108946"/>
                  <a:pt x="2783794" y="107134"/>
                  <a:pt x="2787597" y="105505"/>
                </a:cubicBezTo>
                <a:cubicBezTo>
                  <a:pt x="2795726" y="103260"/>
                  <a:pt x="2804144" y="102163"/>
                  <a:pt x="2812586" y="102245"/>
                </a:cubicBezTo>
                <a:close/>
                <a:moveTo>
                  <a:pt x="4234023" y="101523"/>
                </a:moveTo>
                <a:cubicBezTo>
                  <a:pt x="4252856" y="101704"/>
                  <a:pt x="4270239" y="104601"/>
                  <a:pt x="4270239" y="108042"/>
                </a:cubicBezTo>
                <a:cubicBezTo>
                  <a:pt x="4270239" y="111482"/>
                  <a:pt x="4255028" y="114016"/>
                  <a:pt x="4236016" y="114016"/>
                </a:cubicBezTo>
                <a:cubicBezTo>
                  <a:pt x="4216279" y="114016"/>
                  <a:pt x="4199800" y="110758"/>
                  <a:pt x="4199800" y="107317"/>
                </a:cubicBezTo>
                <a:cubicBezTo>
                  <a:pt x="4199800" y="103876"/>
                  <a:pt x="4215191" y="101342"/>
                  <a:pt x="4234023" y="101523"/>
                </a:cubicBezTo>
                <a:close/>
                <a:moveTo>
                  <a:pt x="5326464" y="101522"/>
                </a:moveTo>
                <a:cubicBezTo>
                  <a:pt x="5335025" y="101429"/>
                  <a:pt x="5343557" y="102526"/>
                  <a:pt x="5351815" y="104781"/>
                </a:cubicBezTo>
                <a:cubicBezTo>
                  <a:pt x="5355436" y="106412"/>
                  <a:pt x="5349642" y="108221"/>
                  <a:pt x="5340226" y="108221"/>
                </a:cubicBezTo>
                <a:cubicBezTo>
                  <a:pt x="5331911" y="108240"/>
                  <a:pt x="5323628" y="107144"/>
                  <a:pt x="5315600" y="104963"/>
                </a:cubicBezTo>
                <a:cubicBezTo>
                  <a:pt x="5311254" y="103332"/>
                  <a:pt x="5317048" y="101703"/>
                  <a:pt x="5326464" y="101522"/>
                </a:cubicBezTo>
                <a:close/>
                <a:moveTo>
                  <a:pt x="2708274" y="100072"/>
                </a:moveTo>
                <a:cubicBezTo>
                  <a:pt x="2715881" y="100253"/>
                  <a:pt x="2720047" y="101340"/>
                  <a:pt x="2717329" y="102789"/>
                </a:cubicBezTo>
                <a:cubicBezTo>
                  <a:pt x="2710339" y="104880"/>
                  <a:pt x="2703061" y="105796"/>
                  <a:pt x="2695781" y="105505"/>
                </a:cubicBezTo>
                <a:cubicBezTo>
                  <a:pt x="2688178" y="105505"/>
                  <a:pt x="2684011" y="104237"/>
                  <a:pt x="2686729" y="102789"/>
                </a:cubicBezTo>
                <a:cubicBezTo>
                  <a:pt x="2693735" y="100806"/>
                  <a:pt x="2700996" y="99890"/>
                  <a:pt x="2708274" y="100072"/>
                </a:cubicBezTo>
                <a:close/>
                <a:moveTo>
                  <a:pt x="5216733" y="99891"/>
                </a:moveTo>
                <a:cubicBezTo>
                  <a:pt x="5225706" y="99469"/>
                  <a:pt x="5234679" y="100760"/>
                  <a:pt x="5243170" y="103694"/>
                </a:cubicBezTo>
                <a:cubicBezTo>
                  <a:pt x="5246791" y="105866"/>
                  <a:pt x="5240635" y="107134"/>
                  <a:pt x="5228140" y="107134"/>
                </a:cubicBezTo>
                <a:cubicBezTo>
                  <a:pt x="5219537" y="107551"/>
                  <a:pt x="5210933" y="106321"/>
                  <a:pt x="5202789" y="103513"/>
                </a:cubicBezTo>
                <a:cubicBezTo>
                  <a:pt x="5198806" y="101340"/>
                  <a:pt x="5204420" y="99891"/>
                  <a:pt x="5216733" y="99891"/>
                </a:cubicBezTo>
                <a:close/>
                <a:moveTo>
                  <a:pt x="2600168" y="99530"/>
                </a:moveTo>
                <a:cubicBezTo>
                  <a:pt x="2607411" y="99348"/>
                  <a:pt x="2611033" y="100072"/>
                  <a:pt x="2608860" y="101340"/>
                </a:cubicBezTo>
                <a:cubicBezTo>
                  <a:pt x="2603662" y="103051"/>
                  <a:pt x="2598209" y="103789"/>
                  <a:pt x="2592744" y="103513"/>
                </a:cubicBezTo>
                <a:cubicBezTo>
                  <a:pt x="2585681" y="103513"/>
                  <a:pt x="2582604" y="102608"/>
                  <a:pt x="2585499" y="101521"/>
                </a:cubicBezTo>
                <a:cubicBezTo>
                  <a:pt x="2590206" y="99926"/>
                  <a:pt x="2595189" y="99249"/>
                  <a:pt x="2600168" y="99530"/>
                </a:cubicBezTo>
                <a:close/>
                <a:moveTo>
                  <a:pt x="4121936" y="99530"/>
                </a:moveTo>
                <a:cubicBezTo>
                  <a:pt x="4141312" y="99711"/>
                  <a:pt x="4156703" y="102245"/>
                  <a:pt x="4156703" y="105505"/>
                </a:cubicBezTo>
                <a:cubicBezTo>
                  <a:pt x="4156703" y="109126"/>
                  <a:pt x="4141312" y="112023"/>
                  <a:pt x="4121575" y="111843"/>
                </a:cubicBezTo>
                <a:cubicBezTo>
                  <a:pt x="4101838" y="111660"/>
                  <a:pt x="4087169" y="108946"/>
                  <a:pt x="4086808" y="105505"/>
                </a:cubicBezTo>
                <a:cubicBezTo>
                  <a:pt x="4086445" y="102064"/>
                  <a:pt x="4102562" y="99347"/>
                  <a:pt x="4121936" y="99530"/>
                </a:cubicBezTo>
                <a:close/>
                <a:moveTo>
                  <a:pt x="4014196" y="98081"/>
                </a:moveTo>
                <a:cubicBezTo>
                  <a:pt x="4034477" y="98081"/>
                  <a:pt x="4048239" y="100798"/>
                  <a:pt x="4048421" y="104239"/>
                </a:cubicBezTo>
                <a:cubicBezTo>
                  <a:pt x="4048602" y="107678"/>
                  <a:pt x="4033028" y="110394"/>
                  <a:pt x="4014196" y="110394"/>
                </a:cubicBezTo>
                <a:cubicBezTo>
                  <a:pt x="3995183" y="110394"/>
                  <a:pt x="3979249" y="107678"/>
                  <a:pt x="3977981" y="104419"/>
                </a:cubicBezTo>
                <a:cubicBezTo>
                  <a:pt x="3976715" y="101159"/>
                  <a:pt x="3993915" y="98081"/>
                  <a:pt x="4014196" y="98081"/>
                </a:cubicBezTo>
                <a:close/>
                <a:moveTo>
                  <a:pt x="5104825" y="97538"/>
                </a:moveTo>
                <a:cubicBezTo>
                  <a:pt x="5114886" y="97030"/>
                  <a:pt x="5124952" y="98382"/>
                  <a:pt x="5134522" y="101521"/>
                </a:cubicBezTo>
                <a:cubicBezTo>
                  <a:pt x="5138143" y="103694"/>
                  <a:pt x="5130176" y="105506"/>
                  <a:pt x="5117682" y="105506"/>
                </a:cubicBezTo>
                <a:cubicBezTo>
                  <a:pt x="5107848" y="105972"/>
                  <a:pt x="5098016" y="104557"/>
                  <a:pt x="5088710" y="101340"/>
                </a:cubicBezTo>
                <a:cubicBezTo>
                  <a:pt x="5085993" y="99167"/>
                  <a:pt x="5093419" y="97538"/>
                  <a:pt x="5104825" y="97538"/>
                </a:cubicBezTo>
                <a:close/>
                <a:moveTo>
                  <a:pt x="3907723" y="96813"/>
                </a:moveTo>
                <a:cubicBezTo>
                  <a:pt x="3925831" y="96813"/>
                  <a:pt x="3941222" y="99711"/>
                  <a:pt x="3940317" y="102969"/>
                </a:cubicBezTo>
                <a:cubicBezTo>
                  <a:pt x="3939412" y="106230"/>
                  <a:pt x="3922753" y="108946"/>
                  <a:pt x="3904101" y="108946"/>
                </a:cubicBezTo>
                <a:cubicBezTo>
                  <a:pt x="3885994" y="108946"/>
                  <a:pt x="3870420" y="106049"/>
                  <a:pt x="3871507" y="102789"/>
                </a:cubicBezTo>
                <a:cubicBezTo>
                  <a:pt x="3872595" y="99530"/>
                  <a:pt x="3889615" y="96813"/>
                  <a:pt x="3907723" y="96813"/>
                </a:cubicBezTo>
                <a:close/>
                <a:moveTo>
                  <a:pt x="4993102" y="95909"/>
                </a:moveTo>
                <a:cubicBezTo>
                  <a:pt x="5002900" y="95264"/>
                  <a:pt x="5012721" y="96747"/>
                  <a:pt x="5021892" y="100255"/>
                </a:cubicBezTo>
                <a:cubicBezTo>
                  <a:pt x="5025152" y="102791"/>
                  <a:pt x="5017546" y="104420"/>
                  <a:pt x="5003784" y="104420"/>
                </a:cubicBezTo>
                <a:cubicBezTo>
                  <a:pt x="4993433" y="105240"/>
                  <a:pt x="4983030" y="103690"/>
                  <a:pt x="4973363" y="99894"/>
                </a:cubicBezTo>
                <a:cubicBezTo>
                  <a:pt x="4970829" y="97358"/>
                  <a:pt x="4978977" y="95728"/>
                  <a:pt x="4993102" y="95909"/>
                </a:cubicBezTo>
                <a:close/>
                <a:moveTo>
                  <a:pt x="3799620" y="94821"/>
                </a:moveTo>
                <a:cubicBezTo>
                  <a:pt x="3816460" y="94821"/>
                  <a:pt x="3832032" y="97355"/>
                  <a:pt x="3832214" y="100435"/>
                </a:cubicBezTo>
                <a:cubicBezTo>
                  <a:pt x="3832395" y="103513"/>
                  <a:pt x="3815372" y="106771"/>
                  <a:pt x="3797265" y="106771"/>
                </a:cubicBezTo>
                <a:cubicBezTo>
                  <a:pt x="3779157" y="106771"/>
                  <a:pt x="3763404" y="103874"/>
                  <a:pt x="3764670" y="100796"/>
                </a:cubicBezTo>
                <a:cubicBezTo>
                  <a:pt x="3775609" y="95819"/>
                  <a:pt x="3787651" y="93760"/>
                  <a:pt x="3799620" y="94821"/>
                </a:cubicBezTo>
                <a:close/>
                <a:moveTo>
                  <a:pt x="4883006" y="93555"/>
                </a:moveTo>
                <a:cubicBezTo>
                  <a:pt x="4893465" y="93005"/>
                  <a:pt x="4903929" y="94545"/>
                  <a:pt x="4913790" y="98081"/>
                </a:cubicBezTo>
                <a:cubicBezTo>
                  <a:pt x="4917231" y="100617"/>
                  <a:pt x="4906908" y="102790"/>
                  <a:pt x="4892604" y="102790"/>
                </a:cubicBezTo>
                <a:cubicBezTo>
                  <a:pt x="4881633" y="103480"/>
                  <a:pt x="4870643" y="101813"/>
                  <a:pt x="4860371" y="97901"/>
                </a:cubicBezTo>
                <a:cubicBezTo>
                  <a:pt x="4858018" y="95365"/>
                  <a:pt x="4868882" y="93374"/>
                  <a:pt x="4883006" y="93555"/>
                </a:cubicBezTo>
                <a:close/>
                <a:moveTo>
                  <a:pt x="3696587" y="93192"/>
                </a:moveTo>
                <a:cubicBezTo>
                  <a:pt x="3714695" y="93192"/>
                  <a:pt x="3726826" y="95909"/>
                  <a:pt x="3723928" y="99168"/>
                </a:cubicBezTo>
                <a:cubicBezTo>
                  <a:pt x="3712484" y="103905"/>
                  <a:pt x="3700034" y="105711"/>
                  <a:pt x="3687713" y="104420"/>
                </a:cubicBezTo>
                <a:cubicBezTo>
                  <a:pt x="3668880" y="104238"/>
                  <a:pt x="3657654" y="101704"/>
                  <a:pt x="3660371" y="98443"/>
                </a:cubicBezTo>
                <a:cubicBezTo>
                  <a:pt x="3671816" y="93708"/>
                  <a:pt x="3684266" y="91902"/>
                  <a:pt x="3696587" y="93192"/>
                </a:cubicBezTo>
                <a:close/>
                <a:moveTo>
                  <a:pt x="3589207" y="92107"/>
                </a:moveTo>
                <a:cubicBezTo>
                  <a:pt x="3606048" y="92107"/>
                  <a:pt x="3617818" y="94280"/>
                  <a:pt x="3616189" y="97357"/>
                </a:cubicBezTo>
                <a:cubicBezTo>
                  <a:pt x="3605322" y="102338"/>
                  <a:pt x="3593288" y="104218"/>
                  <a:pt x="3581422" y="102789"/>
                </a:cubicBezTo>
                <a:cubicBezTo>
                  <a:pt x="3564399" y="102789"/>
                  <a:pt x="3552630" y="100616"/>
                  <a:pt x="3554440" y="97538"/>
                </a:cubicBezTo>
                <a:cubicBezTo>
                  <a:pt x="3565371" y="92768"/>
                  <a:pt x="3577346" y="90898"/>
                  <a:pt x="3589207" y="92107"/>
                </a:cubicBezTo>
                <a:close/>
                <a:moveTo>
                  <a:pt x="4772913" y="91924"/>
                </a:moveTo>
                <a:cubicBezTo>
                  <a:pt x="4784127" y="91009"/>
                  <a:pt x="4795403" y="92682"/>
                  <a:pt x="4805868" y="96813"/>
                </a:cubicBezTo>
                <a:cubicBezTo>
                  <a:pt x="4808948" y="99710"/>
                  <a:pt x="4799532" y="101701"/>
                  <a:pt x="4783234" y="101520"/>
                </a:cubicBezTo>
                <a:cubicBezTo>
                  <a:pt x="4772234" y="102573"/>
                  <a:pt x="4761147" y="100830"/>
                  <a:pt x="4751003" y="96450"/>
                </a:cubicBezTo>
                <a:cubicBezTo>
                  <a:pt x="4748647" y="93916"/>
                  <a:pt x="4757702" y="92104"/>
                  <a:pt x="4772913" y="91924"/>
                </a:cubicBezTo>
                <a:close/>
                <a:moveTo>
                  <a:pt x="3482009" y="90295"/>
                </a:moveTo>
                <a:cubicBezTo>
                  <a:pt x="3496676" y="90839"/>
                  <a:pt x="3508265" y="92831"/>
                  <a:pt x="3505912" y="95546"/>
                </a:cubicBezTo>
                <a:cubicBezTo>
                  <a:pt x="3494338" y="99791"/>
                  <a:pt x="3481990" y="101520"/>
                  <a:pt x="3469696" y="100617"/>
                </a:cubicBezTo>
                <a:cubicBezTo>
                  <a:pt x="3454666" y="100617"/>
                  <a:pt x="3443258" y="97901"/>
                  <a:pt x="3445794" y="95365"/>
                </a:cubicBezTo>
                <a:cubicBezTo>
                  <a:pt x="3457375" y="91148"/>
                  <a:pt x="3469715" y="89420"/>
                  <a:pt x="3482009" y="90295"/>
                </a:cubicBezTo>
                <a:close/>
                <a:moveTo>
                  <a:pt x="4665170" y="89753"/>
                </a:moveTo>
                <a:cubicBezTo>
                  <a:pt x="4676575" y="88945"/>
                  <a:pt x="4688015" y="90675"/>
                  <a:pt x="4698669" y="94823"/>
                </a:cubicBezTo>
                <a:cubicBezTo>
                  <a:pt x="4701205" y="97538"/>
                  <a:pt x="4689435" y="99893"/>
                  <a:pt x="4674043" y="99893"/>
                </a:cubicBezTo>
                <a:cubicBezTo>
                  <a:pt x="4662564" y="100713"/>
                  <a:pt x="4651047" y="98918"/>
                  <a:pt x="4640363" y="94641"/>
                </a:cubicBezTo>
                <a:cubicBezTo>
                  <a:pt x="4638190" y="91926"/>
                  <a:pt x="4649779" y="89571"/>
                  <a:pt x="4665170" y="89753"/>
                </a:cubicBezTo>
                <a:close/>
                <a:moveTo>
                  <a:pt x="3375717" y="89388"/>
                </a:moveTo>
                <a:cubicBezTo>
                  <a:pt x="3391652" y="89388"/>
                  <a:pt x="3400887" y="91380"/>
                  <a:pt x="3397808" y="94277"/>
                </a:cubicBezTo>
                <a:cubicBezTo>
                  <a:pt x="3387243" y="98256"/>
                  <a:pt x="3375917" y="99804"/>
                  <a:pt x="3364671" y="98804"/>
                </a:cubicBezTo>
                <a:cubicBezTo>
                  <a:pt x="3349461" y="98804"/>
                  <a:pt x="3340769" y="96813"/>
                  <a:pt x="3343484" y="94097"/>
                </a:cubicBezTo>
                <a:cubicBezTo>
                  <a:pt x="3353733" y="90101"/>
                  <a:pt x="3364755" y="88491"/>
                  <a:pt x="3375717" y="89388"/>
                </a:cubicBezTo>
                <a:close/>
                <a:moveTo>
                  <a:pt x="4555981" y="88121"/>
                </a:moveTo>
                <a:cubicBezTo>
                  <a:pt x="4567992" y="87310"/>
                  <a:pt x="4580037" y="89102"/>
                  <a:pt x="4591291" y="93372"/>
                </a:cubicBezTo>
                <a:cubicBezTo>
                  <a:pt x="4594189" y="96089"/>
                  <a:pt x="4582056" y="98623"/>
                  <a:pt x="4565941" y="98623"/>
                </a:cubicBezTo>
                <a:cubicBezTo>
                  <a:pt x="4554161" y="99584"/>
                  <a:pt x="4542320" y="97786"/>
                  <a:pt x="4531354" y="93372"/>
                </a:cubicBezTo>
                <a:cubicBezTo>
                  <a:pt x="4529544" y="90656"/>
                  <a:pt x="4540953" y="88302"/>
                  <a:pt x="4555981" y="88121"/>
                </a:cubicBezTo>
                <a:close/>
                <a:moveTo>
                  <a:pt x="3274494" y="87578"/>
                </a:moveTo>
                <a:cubicBezTo>
                  <a:pt x="3288256" y="87578"/>
                  <a:pt x="3296223" y="90475"/>
                  <a:pt x="3291334" y="92648"/>
                </a:cubicBezTo>
                <a:cubicBezTo>
                  <a:pt x="3280644" y="95794"/>
                  <a:pt x="3269510" y="97140"/>
                  <a:pt x="3258377" y="96633"/>
                </a:cubicBezTo>
                <a:cubicBezTo>
                  <a:pt x="3244254" y="96633"/>
                  <a:pt x="3236467" y="93735"/>
                  <a:pt x="3241718" y="91382"/>
                </a:cubicBezTo>
                <a:cubicBezTo>
                  <a:pt x="3252377" y="88401"/>
                  <a:pt x="3263438" y="87116"/>
                  <a:pt x="3274494" y="87578"/>
                </a:cubicBezTo>
                <a:close/>
                <a:moveTo>
                  <a:pt x="3168382" y="86674"/>
                </a:moveTo>
                <a:cubicBezTo>
                  <a:pt x="3181602" y="86854"/>
                  <a:pt x="3188301" y="88666"/>
                  <a:pt x="3184860" y="90839"/>
                </a:cubicBezTo>
                <a:cubicBezTo>
                  <a:pt x="3175710" y="93897"/>
                  <a:pt x="3166062" y="95188"/>
                  <a:pt x="3156431" y="94641"/>
                </a:cubicBezTo>
                <a:cubicBezTo>
                  <a:pt x="3142669" y="94641"/>
                  <a:pt x="3135246" y="92831"/>
                  <a:pt x="3138324" y="90476"/>
                </a:cubicBezTo>
                <a:cubicBezTo>
                  <a:pt x="3148000" y="87263"/>
                  <a:pt x="3158211" y="85970"/>
                  <a:pt x="3168382" y="86674"/>
                </a:cubicBezTo>
                <a:close/>
                <a:moveTo>
                  <a:pt x="4446972" y="85766"/>
                </a:moveTo>
                <a:cubicBezTo>
                  <a:pt x="4458510" y="84375"/>
                  <a:pt x="4470209" y="86126"/>
                  <a:pt x="4480832" y="90836"/>
                </a:cubicBezTo>
                <a:cubicBezTo>
                  <a:pt x="4482644" y="94458"/>
                  <a:pt x="4470511" y="96813"/>
                  <a:pt x="4453491" y="96813"/>
                </a:cubicBezTo>
                <a:cubicBezTo>
                  <a:pt x="4441866" y="98037"/>
                  <a:pt x="4430133" y="95967"/>
                  <a:pt x="4419629" y="90836"/>
                </a:cubicBezTo>
                <a:cubicBezTo>
                  <a:pt x="4418361" y="87939"/>
                  <a:pt x="4430131" y="85766"/>
                  <a:pt x="4446972" y="85766"/>
                </a:cubicBezTo>
                <a:close/>
                <a:moveTo>
                  <a:pt x="5412115" y="85586"/>
                </a:moveTo>
                <a:cubicBezTo>
                  <a:pt x="5417442" y="85303"/>
                  <a:pt x="5422778" y="85976"/>
                  <a:pt x="5427867" y="87579"/>
                </a:cubicBezTo>
                <a:cubicBezTo>
                  <a:pt x="5430223" y="88666"/>
                  <a:pt x="5426782" y="89571"/>
                  <a:pt x="5419719" y="89390"/>
                </a:cubicBezTo>
                <a:cubicBezTo>
                  <a:pt x="5414824" y="89600"/>
                  <a:pt x="5409927" y="88987"/>
                  <a:pt x="5405233" y="87579"/>
                </a:cubicBezTo>
                <a:cubicBezTo>
                  <a:pt x="5402336" y="86311"/>
                  <a:pt x="5405233" y="85586"/>
                  <a:pt x="5412115" y="85586"/>
                </a:cubicBezTo>
                <a:close/>
                <a:moveTo>
                  <a:pt x="3063176" y="85044"/>
                </a:moveTo>
                <a:cubicBezTo>
                  <a:pt x="3074041" y="85044"/>
                  <a:pt x="3082732" y="86854"/>
                  <a:pt x="3081284" y="88665"/>
                </a:cubicBezTo>
                <a:cubicBezTo>
                  <a:pt x="3072320" y="91717"/>
                  <a:pt x="3062851" y="93007"/>
                  <a:pt x="3053397" y="92468"/>
                </a:cubicBezTo>
                <a:cubicBezTo>
                  <a:pt x="3042352" y="92468"/>
                  <a:pt x="3035289" y="90658"/>
                  <a:pt x="3037462" y="88846"/>
                </a:cubicBezTo>
                <a:cubicBezTo>
                  <a:pt x="3045770" y="86196"/>
                  <a:pt x="3054454" y="84911"/>
                  <a:pt x="3063176" y="85044"/>
                </a:cubicBezTo>
                <a:close/>
                <a:moveTo>
                  <a:pt x="4342128" y="84863"/>
                </a:moveTo>
                <a:cubicBezTo>
                  <a:pt x="4353097" y="83888"/>
                  <a:pt x="4364125" y="85956"/>
                  <a:pt x="4373997" y="90838"/>
                </a:cubicBezTo>
                <a:cubicBezTo>
                  <a:pt x="4375809" y="93192"/>
                  <a:pt x="4363676" y="95545"/>
                  <a:pt x="4345749" y="95545"/>
                </a:cubicBezTo>
                <a:cubicBezTo>
                  <a:pt x="4327642" y="95545"/>
                  <a:pt x="4313699" y="93011"/>
                  <a:pt x="4312612" y="89933"/>
                </a:cubicBezTo>
                <a:cubicBezTo>
                  <a:pt x="4311526" y="86854"/>
                  <a:pt x="4324383" y="84681"/>
                  <a:pt x="4342128" y="84863"/>
                </a:cubicBezTo>
                <a:close/>
                <a:moveTo>
                  <a:pt x="2961592" y="84319"/>
                </a:moveTo>
                <a:cubicBezTo>
                  <a:pt x="2970825" y="84319"/>
                  <a:pt x="2976983" y="85768"/>
                  <a:pt x="2973905" y="87578"/>
                </a:cubicBezTo>
                <a:cubicBezTo>
                  <a:pt x="2965826" y="90098"/>
                  <a:pt x="2957370" y="91201"/>
                  <a:pt x="2948916" y="90838"/>
                </a:cubicBezTo>
                <a:cubicBezTo>
                  <a:pt x="2938775" y="90838"/>
                  <a:pt x="2933161" y="89207"/>
                  <a:pt x="2936965" y="87397"/>
                </a:cubicBezTo>
                <a:cubicBezTo>
                  <a:pt x="2944963" y="85097"/>
                  <a:pt x="2953273" y="84057"/>
                  <a:pt x="2961592" y="84319"/>
                </a:cubicBezTo>
                <a:close/>
                <a:moveTo>
                  <a:pt x="5300029" y="83595"/>
                </a:moveTo>
                <a:cubicBezTo>
                  <a:pt x="5306512" y="83578"/>
                  <a:pt x="5312966" y="84430"/>
                  <a:pt x="5319222" y="86132"/>
                </a:cubicBezTo>
                <a:cubicBezTo>
                  <a:pt x="5322300" y="87580"/>
                  <a:pt x="5317413" y="88847"/>
                  <a:pt x="5309082" y="88847"/>
                </a:cubicBezTo>
                <a:cubicBezTo>
                  <a:pt x="5302597" y="88902"/>
                  <a:pt x="5296138" y="88048"/>
                  <a:pt x="5289889" y="86312"/>
                </a:cubicBezTo>
                <a:cubicBezTo>
                  <a:pt x="5286809" y="84864"/>
                  <a:pt x="5291699" y="83595"/>
                  <a:pt x="5300029" y="83595"/>
                </a:cubicBezTo>
                <a:close/>
                <a:moveTo>
                  <a:pt x="4236016" y="82871"/>
                </a:moveTo>
                <a:cubicBezTo>
                  <a:pt x="4253943" y="82871"/>
                  <a:pt x="4266980" y="85225"/>
                  <a:pt x="4267705" y="88305"/>
                </a:cubicBezTo>
                <a:cubicBezTo>
                  <a:pt x="4268429" y="91382"/>
                  <a:pt x="4255935" y="93555"/>
                  <a:pt x="4237827" y="93555"/>
                </a:cubicBezTo>
                <a:cubicBezTo>
                  <a:pt x="4219720" y="93555"/>
                  <a:pt x="4206500" y="91202"/>
                  <a:pt x="4206139" y="87942"/>
                </a:cubicBezTo>
                <a:cubicBezTo>
                  <a:pt x="4205776" y="84681"/>
                  <a:pt x="4218089" y="82871"/>
                  <a:pt x="4236016" y="82871"/>
                </a:cubicBezTo>
                <a:close/>
                <a:moveTo>
                  <a:pt x="2854767" y="82871"/>
                </a:moveTo>
                <a:cubicBezTo>
                  <a:pt x="2863276" y="82871"/>
                  <a:pt x="2867622" y="84138"/>
                  <a:pt x="2864364" y="85769"/>
                </a:cubicBezTo>
                <a:cubicBezTo>
                  <a:pt x="2858119" y="87499"/>
                  <a:pt x="2851647" y="88294"/>
                  <a:pt x="2845168" y="88123"/>
                </a:cubicBezTo>
                <a:cubicBezTo>
                  <a:pt x="2836476" y="88123"/>
                  <a:pt x="2831770" y="87035"/>
                  <a:pt x="2834486" y="85586"/>
                </a:cubicBezTo>
                <a:cubicBezTo>
                  <a:pt x="2841046" y="83550"/>
                  <a:pt x="2847903" y="82632"/>
                  <a:pt x="2854767" y="82871"/>
                </a:cubicBezTo>
                <a:close/>
                <a:moveTo>
                  <a:pt x="2750641" y="82328"/>
                </a:moveTo>
                <a:cubicBezTo>
                  <a:pt x="2757884" y="82147"/>
                  <a:pt x="2760961" y="83052"/>
                  <a:pt x="2758790" y="84139"/>
                </a:cubicBezTo>
                <a:cubicBezTo>
                  <a:pt x="2753793" y="85845"/>
                  <a:pt x="2748504" y="86582"/>
                  <a:pt x="2743216" y="86312"/>
                </a:cubicBezTo>
                <a:cubicBezTo>
                  <a:pt x="2735974" y="86312"/>
                  <a:pt x="2732896" y="86312"/>
                  <a:pt x="2735068" y="84320"/>
                </a:cubicBezTo>
                <a:cubicBezTo>
                  <a:pt x="2740083" y="82695"/>
                  <a:pt x="2745371" y="82020"/>
                  <a:pt x="2750641" y="82328"/>
                </a:cubicBezTo>
                <a:close/>
                <a:moveTo>
                  <a:pt x="4129905" y="81603"/>
                </a:moveTo>
                <a:cubicBezTo>
                  <a:pt x="4147650" y="81603"/>
                  <a:pt x="4161050" y="83776"/>
                  <a:pt x="4161775" y="86674"/>
                </a:cubicBezTo>
                <a:cubicBezTo>
                  <a:pt x="4162499" y="89571"/>
                  <a:pt x="4150186" y="92105"/>
                  <a:pt x="4132259" y="92287"/>
                </a:cubicBezTo>
                <a:cubicBezTo>
                  <a:pt x="4114151" y="92287"/>
                  <a:pt x="4100933" y="89934"/>
                  <a:pt x="4100389" y="86854"/>
                </a:cubicBezTo>
                <a:cubicBezTo>
                  <a:pt x="4099845" y="83776"/>
                  <a:pt x="4112159" y="81603"/>
                  <a:pt x="4129905" y="81603"/>
                </a:cubicBezTo>
                <a:close/>
                <a:moveTo>
                  <a:pt x="5191925" y="81242"/>
                </a:moveTo>
                <a:cubicBezTo>
                  <a:pt x="5199128" y="81010"/>
                  <a:pt x="5206310" y="82114"/>
                  <a:pt x="5213110" y="84500"/>
                </a:cubicBezTo>
                <a:cubicBezTo>
                  <a:pt x="5215283" y="85949"/>
                  <a:pt x="5209308" y="87217"/>
                  <a:pt x="5200436" y="87217"/>
                </a:cubicBezTo>
                <a:cubicBezTo>
                  <a:pt x="5193024" y="87432"/>
                  <a:pt x="5185627" y="86453"/>
                  <a:pt x="5178524" y="84320"/>
                </a:cubicBezTo>
                <a:cubicBezTo>
                  <a:pt x="5175810" y="82690"/>
                  <a:pt x="5182509" y="81242"/>
                  <a:pt x="5191925" y="81242"/>
                </a:cubicBezTo>
                <a:close/>
                <a:moveTo>
                  <a:pt x="4026329" y="80335"/>
                </a:moveTo>
                <a:cubicBezTo>
                  <a:pt x="4043894" y="80335"/>
                  <a:pt x="4055663" y="82508"/>
                  <a:pt x="4056207" y="85406"/>
                </a:cubicBezTo>
                <a:cubicBezTo>
                  <a:pt x="4056751" y="88303"/>
                  <a:pt x="4043713" y="90839"/>
                  <a:pt x="4025966" y="90839"/>
                </a:cubicBezTo>
                <a:cubicBezTo>
                  <a:pt x="4007858" y="90839"/>
                  <a:pt x="3995003" y="88666"/>
                  <a:pt x="3995184" y="85586"/>
                </a:cubicBezTo>
                <a:cubicBezTo>
                  <a:pt x="3995365" y="82508"/>
                  <a:pt x="4008765" y="80335"/>
                  <a:pt x="4026329" y="80335"/>
                </a:cubicBezTo>
                <a:close/>
                <a:moveTo>
                  <a:pt x="5083458" y="79793"/>
                </a:moveTo>
                <a:cubicBezTo>
                  <a:pt x="5091606" y="79382"/>
                  <a:pt x="5099760" y="80424"/>
                  <a:pt x="5107543" y="82871"/>
                </a:cubicBezTo>
                <a:cubicBezTo>
                  <a:pt x="5110801" y="84863"/>
                  <a:pt x="5105551" y="86129"/>
                  <a:pt x="5094867" y="86311"/>
                </a:cubicBezTo>
                <a:cubicBezTo>
                  <a:pt x="5086483" y="86701"/>
                  <a:pt x="5078094" y="85661"/>
                  <a:pt x="5070060" y="83232"/>
                </a:cubicBezTo>
                <a:cubicBezTo>
                  <a:pt x="5066075" y="81241"/>
                  <a:pt x="5071870" y="79793"/>
                  <a:pt x="5083458" y="79793"/>
                </a:cubicBezTo>
                <a:close/>
                <a:moveTo>
                  <a:pt x="3922391" y="78525"/>
                </a:moveTo>
                <a:cubicBezTo>
                  <a:pt x="3939774" y="78706"/>
                  <a:pt x="3952088" y="80879"/>
                  <a:pt x="3950820" y="83958"/>
                </a:cubicBezTo>
                <a:cubicBezTo>
                  <a:pt x="3940961" y="88437"/>
                  <a:pt x="3930064" y="90129"/>
                  <a:pt x="3919311" y="88846"/>
                </a:cubicBezTo>
                <a:cubicBezTo>
                  <a:pt x="3902472" y="88846"/>
                  <a:pt x="3890158" y="86493"/>
                  <a:pt x="3890702" y="83595"/>
                </a:cubicBezTo>
                <a:cubicBezTo>
                  <a:pt x="3891246" y="80698"/>
                  <a:pt x="3905008" y="78344"/>
                  <a:pt x="3922391" y="78525"/>
                </a:cubicBezTo>
                <a:close/>
                <a:moveTo>
                  <a:pt x="4976082" y="77438"/>
                </a:moveTo>
                <a:cubicBezTo>
                  <a:pt x="4984993" y="77103"/>
                  <a:pt x="4993888" y="78390"/>
                  <a:pt x="5002338" y="81242"/>
                </a:cubicBezTo>
                <a:cubicBezTo>
                  <a:pt x="5004692" y="83052"/>
                  <a:pt x="4996000" y="84864"/>
                  <a:pt x="4985135" y="84681"/>
                </a:cubicBezTo>
                <a:cubicBezTo>
                  <a:pt x="4976386" y="85023"/>
                  <a:pt x="4967657" y="83672"/>
                  <a:pt x="4959423" y="80698"/>
                </a:cubicBezTo>
                <a:cubicBezTo>
                  <a:pt x="4957975" y="79069"/>
                  <a:pt x="4965942" y="77438"/>
                  <a:pt x="4976082" y="77438"/>
                </a:cubicBezTo>
                <a:close/>
                <a:moveTo>
                  <a:pt x="3814106" y="76713"/>
                </a:moveTo>
                <a:cubicBezTo>
                  <a:pt x="3830222" y="76713"/>
                  <a:pt x="3843079" y="78886"/>
                  <a:pt x="3842535" y="81603"/>
                </a:cubicBezTo>
                <a:cubicBezTo>
                  <a:pt x="3841991" y="84317"/>
                  <a:pt x="3827868" y="86673"/>
                  <a:pt x="3811570" y="86853"/>
                </a:cubicBezTo>
                <a:cubicBezTo>
                  <a:pt x="3795274" y="86853"/>
                  <a:pt x="3782417" y="84500"/>
                  <a:pt x="3783142" y="81783"/>
                </a:cubicBezTo>
                <a:cubicBezTo>
                  <a:pt x="3783866" y="79067"/>
                  <a:pt x="3797991" y="76713"/>
                  <a:pt x="3814106" y="76713"/>
                </a:cubicBezTo>
                <a:close/>
                <a:moveTo>
                  <a:pt x="4869424" y="75989"/>
                </a:moveTo>
                <a:cubicBezTo>
                  <a:pt x="4878806" y="75386"/>
                  <a:pt x="4888216" y="76618"/>
                  <a:pt x="4897130" y="79610"/>
                </a:cubicBezTo>
                <a:cubicBezTo>
                  <a:pt x="4900752" y="81966"/>
                  <a:pt x="4892965" y="83776"/>
                  <a:pt x="4879022" y="83595"/>
                </a:cubicBezTo>
                <a:cubicBezTo>
                  <a:pt x="4869802" y="84219"/>
                  <a:pt x="4860554" y="82924"/>
                  <a:pt x="4851860" y="79793"/>
                </a:cubicBezTo>
                <a:cubicBezTo>
                  <a:pt x="4849687" y="77620"/>
                  <a:pt x="4856930" y="75989"/>
                  <a:pt x="4869424" y="75989"/>
                </a:cubicBezTo>
                <a:close/>
                <a:moveTo>
                  <a:pt x="3712159" y="75448"/>
                </a:moveTo>
                <a:cubicBezTo>
                  <a:pt x="3726826" y="75448"/>
                  <a:pt x="3739140" y="77982"/>
                  <a:pt x="3737872" y="80518"/>
                </a:cubicBezTo>
                <a:cubicBezTo>
                  <a:pt x="3727125" y="84780"/>
                  <a:pt x="3715524" y="86455"/>
                  <a:pt x="3704010" y="85405"/>
                </a:cubicBezTo>
                <a:cubicBezTo>
                  <a:pt x="3689162" y="85405"/>
                  <a:pt x="3677210" y="82691"/>
                  <a:pt x="3679383" y="80155"/>
                </a:cubicBezTo>
                <a:cubicBezTo>
                  <a:pt x="3689831" y="76204"/>
                  <a:pt x="3701021" y="74596"/>
                  <a:pt x="3712159" y="75448"/>
                </a:cubicBezTo>
                <a:close/>
                <a:moveTo>
                  <a:pt x="3608221" y="74540"/>
                </a:moveTo>
                <a:cubicBezTo>
                  <a:pt x="3623976" y="74540"/>
                  <a:pt x="3633753" y="76352"/>
                  <a:pt x="3632485" y="79067"/>
                </a:cubicBezTo>
                <a:cubicBezTo>
                  <a:pt x="3622780" y="83405"/>
                  <a:pt x="3612079" y="85032"/>
                  <a:pt x="3601522" y="83776"/>
                </a:cubicBezTo>
                <a:cubicBezTo>
                  <a:pt x="3585768" y="83776"/>
                  <a:pt x="3576352" y="81783"/>
                  <a:pt x="3578525" y="79067"/>
                </a:cubicBezTo>
                <a:cubicBezTo>
                  <a:pt x="3587846" y="74949"/>
                  <a:pt x="3598094" y="73386"/>
                  <a:pt x="3608221" y="74540"/>
                </a:cubicBezTo>
                <a:close/>
                <a:moveTo>
                  <a:pt x="4760054" y="74360"/>
                </a:moveTo>
                <a:cubicBezTo>
                  <a:pt x="4770373" y="73649"/>
                  <a:pt x="4780728" y="75067"/>
                  <a:pt x="4790475" y="78524"/>
                </a:cubicBezTo>
                <a:cubicBezTo>
                  <a:pt x="4793372" y="80697"/>
                  <a:pt x="4784139" y="82689"/>
                  <a:pt x="4770738" y="82689"/>
                </a:cubicBezTo>
                <a:cubicBezTo>
                  <a:pt x="4760976" y="83210"/>
                  <a:pt x="4751202" y="81858"/>
                  <a:pt x="4741946" y="78706"/>
                </a:cubicBezTo>
                <a:cubicBezTo>
                  <a:pt x="4738868" y="76533"/>
                  <a:pt x="4747560" y="74360"/>
                  <a:pt x="4760054" y="74360"/>
                </a:cubicBezTo>
                <a:close/>
                <a:moveTo>
                  <a:pt x="3403965" y="72730"/>
                </a:moveTo>
                <a:cubicBezTo>
                  <a:pt x="3417003" y="72730"/>
                  <a:pt x="3426780" y="73635"/>
                  <a:pt x="3424970" y="75808"/>
                </a:cubicBezTo>
                <a:cubicBezTo>
                  <a:pt x="3415952" y="79417"/>
                  <a:pt x="3406226" y="80903"/>
                  <a:pt x="3396542" y="80154"/>
                </a:cubicBezTo>
                <a:cubicBezTo>
                  <a:pt x="3383321" y="80154"/>
                  <a:pt x="3373544" y="78344"/>
                  <a:pt x="3375537" y="75989"/>
                </a:cubicBezTo>
                <a:cubicBezTo>
                  <a:pt x="3384673" y="72896"/>
                  <a:pt x="3394365" y="71786"/>
                  <a:pt x="3403965" y="72730"/>
                </a:cubicBezTo>
                <a:close/>
                <a:moveTo>
                  <a:pt x="3507180" y="72729"/>
                </a:moveTo>
                <a:cubicBezTo>
                  <a:pt x="3520942" y="72729"/>
                  <a:pt x="3530902" y="74721"/>
                  <a:pt x="3528548" y="77075"/>
                </a:cubicBezTo>
                <a:cubicBezTo>
                  <a:pt x="3519003" y="80845"/>
                  <a:pt x="3508710" y="82334"/>
                  <a:pt x="3498488" y="81421"/>
                </a:cubicBezTo>
                <a:cubicBezTo>
                  <a:pt x="3484545" y="81421"/>
                  <a:pt x="3474585" y="79248"/>
                  <a:pt x="3477121" y="76894"/>
                </a:cubicBezTo>
                <a:cubicBezTo>
                  <a:pt x="3486720" y="73343"/>
                  <a:pt x="3496977" y="71925"/>
                  <a:pt x="3507180" y="72729"/>
                </a:cubicBezTo>
                <a:close/>
                <a:moveTo>
                  <a:pt x="4657203" y="72368"/>
                </a:moveTo>
                <a:cubicBezTo>
                  <a:pt x="4667085" y="71512"/>
                  <a:pt x="4677025" y="73067"/>
                  <a:pt x="4686175" y="76894"/>
                </a:cubicBezTo>
                <a:cubicBezTo>
                  <a:pt x="4686356" y="79067"/>
                  <a:pt x="4675854" y="81060"/>
                  <a:pt x="4663722" y="80879"/>
                </a:cubicBezTo>
                <a:cubicBezTo>
                  <a:pt x="4653842" y="81675"/>
                  <a:pt x="4643914" y="80126"/>
                  <a:pt x="4634749" y="76352"/>
                </a:cubicBezTo>
                <a:cubicBezTo>
                  <a:pt x="4633662" y="73997"/>
                  <a:pt x="4644346" y="72187"/>
                  <a:pt x="4657203" y="72368"/>
                </a:cubicBezTo>
                <a:close/>
                <a:moveTo>
                  <a:pt x="4550910" y="70921"/>
                </a:moveTo>
                <a:cubicBezTo>
                  <a:pt x="4561149" y="69975"/>
                  <a:pt x="4571464" y="71530"/>
                  <a:pt x="4580969" y="75448"/>
                </a:cubicBezTo>
                <a:cubicBezTo>
                  <a:pt x="4582779" y="77982"/>
                  <a:pt x="4573183" y="79794"/>
                  <a:pt x="4558697" y="79794"/>
                </a:cubicBezTo>
                <a:cubicBezTo>
                  <a:pt x="4548456" y="80830"/>
                  <a:pt x="4538120" y="79271"/>
                  <a:pt x="4528639" y="75267"/>
                </a:cubicBezTo>
                <a:cubicBezTo>
                  <a:pt x="4527008" y="72731"/>
                  <a:pt x="4536967" y="70921"/>
                  <a:pt x="4550910" y="70921"/>
                </a:cubicBezTo>
                <a:close/>
                <a:moveTo>
                  <a:pt x="3303647" y="70375"/>
                </a:moveTo>
                <a:cubicBezTo>
                  <a:pt x="3315599" y="70375"/>
                  <a:pt x="3323747" y="72728"/>
                  <a:pt x="3321031" y="73996"/>
                </a:cubicBezTo>
                <a:cubicBezTo>
                  <a:pt x="3312725" y="77165"/>
                  <a:pt x="3303822" y="78464"/>
                  <a:pt x="3294956" y="77798"/>
                </a:cubicBezTo>
                <a:cubicBezTo>
                  <a:pt x="3281918" y="77798"/>
                  <a:pt x="3273589" y="76169"/>
                  <a:pt x="3276848" y="73996"/>
                </a:cubicBezTo>
                <a:cubicBezTo>
                  <a:pt x="3285450" y="71014"/>
                  <a:pt x="3294562" y="69784"/>
                  <a:pt x="3303647" y="70375"/>
                </a:cubicBezTo>
                <a:close/>
                <a:moveTo>
                  <a:pt x="3199166" y="69290"/>
                </a:moveTo>
                <a:cubicBezTo>
                  <a:pt x="3209126" y="69471"/>
                  <a:pt x="3216187" y="71102"/>
                  <a:pt x="3213833" y="72731"/>
                </a:cubicBezTo>
                <a:cubicBezTo>
                  <a:pt x="3205360" y="75450"/>
                  <a:pt x="3196465" y="76615"/>
                  <a:pt x="3187577" y="76172"/>
                </a:cubicBezTo>
                <a:cubicBezTo>
                  <a:pt x="3177437" y="76172"/>
                  <a:pt x="3169469" y="74360"/>
                  <a:pt x="3172910" y="72551"/>
                </a:cubicBezTo>
                <a:cubicBezTo>
                  <a:pt x="3181402" y="69929"/>
                  <a:pt x="3190290" y="68826"/>
                  <a:pt x="3199166" y="69290"/>
                </a:cubicBezTo>
                <a:close/>
                <a:moveTo>
                  <a:pt x="4447514" y="69109"/>
                </a:moveTo>
                <a:cubicBezTo>
                  <a:pt x="4462907" y="69109"/>
                  <a:pt x="4475038" y="70921"/>
                  <a:pt x="4476306" y="73635"/>
                </a:cubicBezTo>
                <a:cubicBezTo>
                  <a:pt x="4477574" y="76352"/>
                  <a:pt x="4468339" y="77981"/>
                  <a:pt x="4453491" y="77981"/>
                </a:cubicBezTo>
                <a:cubicBezTo>
                  <a:pt x="4443241" y="78941"/>
                  <a:pt x="4432922" y="77130"/>
                  <a:pt x="4423612" y="72730"/>
                </a:cubicBezTo>
                <a:cubicBezTo>
                  <a:pt x="4421983" y="70921"/>
                  <a:pt x="4431943" y="68928"/>
                  <a:pt x="4447514" y="69109"/>
                </a:cubicBezTo>
                <a:close/>
                <a:moveTo>
                  <a:pt x="3098307" y="68024"/>
                </a:moveTo>
                <a:cubicBezTo>
                  <a:pt x="3106455" y="68024"/>
                  <a:pt x="3113154" y="69473"/>
                  <a:pt x="3110981" y="70921"/>
                </a:cubicBezTo>
                <a:cubicBezTo>
                  <a:pt x="3103512" y="73370"/>
                  <a:pt x="3095653" y="74415"/>
                  <a:pt x="3087803" y="73999"/>
                </a:cubicBezTo>
                <a:cubicBezTo>
                  <a:pt x="3078931" y="73999"/>
                  <a:pt x="3072773" y="72550"/>
                  <a:pt x="3074946" y="70921"/>
                </a:cubicBezTo>
                <a:cubicBezTo>
                  <a:pt x="3082520" y="68668"/>
                  <a:pt x="3090413" y="67689"/>
                  <a:pt x="3098307" y="68024"/>
                </a:cubicBezTo>
                <a:close/>
                <a:moveTo>
                  <a:pt x="4344482" y="67660"/>
                </a:moveTo>
                <a:cubicBezTo>
                  <a:pt x="4359875" y="67660"/>
                  <a:pt x="4372369" y="69653"/>
                  <a:pt x="4373093" y="72550"/>
                </a:cubicBezTo>
                <a:cubicBezTo>
                  <a:pt x="4373817" y="75447"/>
                  <a:pt x="4363496" y="76896"/>
                  <a:pt x="4347742" y="76715"/>
                </a:cubicBezTo>
                <a:cubicBezTo>
                  <a:pt x="4331444" y="76715"/>
                  <a:pt x="4319675" y="74723"/>
                  <a:pt x="4319131" y="72006"/>
                </a:cubicBezTo>
                <a:cubicBezTo>
                  <a:pt x="4318589" y="69290"/>
                  <a:pt x="4329091" y="67660"/>
                  <a:pt x="4344482" y="67660"/>
                </a:cubicBezTo>
                <a:close/>
                <a:moveTo>
                  <a:pt x="2997807" y="67298"/>
                </a:moveTo>
                <a:cubicBezTo>
                  <a:pt x="3005412" y="67298"/>
                  <a:pt x="3009758" y="68385"/>
                  <a:pt x="3007043" y="69834"/>
                </a:cubicBezTo>
                <a:cubicBezTo>
                  <a:pt x="3000726" y="71826"/>
                  <a:pt x="2994095" y="72625"/>
                  <a:pt x="2987487" y="72187"/>
                </a:cubicBezTo>
                <a:cubicBezTo>
                  <a:pt x="2978795" y="72187"/>
                  <a:pt x="2974630" y="71100"/>
                  <a:pt x="2977527" y="69651"/>
                </a:cubicBezTo>
                <a:cubicBezTo>
                  <a:pt x="2984068" y="67556"/>
                  <a:pt x="2990960" y="66758"/>
                  <a:pt x="2997807" y="67298"/>
                </a:cubicBezTo>
                <a:close/>
                <a:moveTo>
                  <a:pt x="5277033" y="66754"/>
                </a:moveTo>
                <a:cubicBezTo>
                  <a:pt x="5282112" y="66417"/>
                  <a:pt x="5287209" y="67031"/>
                  <a:pt x="5292063" y="68566"/>
                </a:cubicBezTo>
                <a:cubicBezTo>
                  <a:pt x="5294236" y="69651"/>
                  <a:pt x="5290795" y="70376"/>
                  <a:pt x="5283913" y="70376"/>
                </a:cubicBezTo>
                <a:cubicBezTo>
                  <a:pt x="5279253" y="70606"/>
                  <a:pt x="5274592" y="69992"/>
                  <a:pt x="5270151" y="68566"/>
                </a:cubicBezTo>
                <a:cubicBezTo>
                  <a:pt x="5267436" y="67478"/>
                  <a:pt x="5270514" y="66754"/>
                  <a:pt x="5277033" y="66754"/>
                </a:cubicBezTo>
                <a:close/>
                <a:moveTo>
                  <a:pt x="2896765" y="65849"/>
                </a:moveTo>
                <a:cubicBezTo>
                  <a:pt x="2904008" y="65849"/>
                  <a:pt x="2907268" y="66756"/>
                  <a:pt x="2904371" y="68022"/>
                </a:cubicBezTo>
                <a:cubicBezTo>
                  <a:pt x="2899430" y="69432"/>
                  <a:pt x="2894294" y="70045"/>
                  <a:pt x="2889161" y="69834"/>
                </a:cubicBezTo>
                <a:cubicBezTo>
                  <a:pt x="2881737" y="69834"/>
                  <a:pt x="2878477" y="68929"/>
                  <a:pt x="2881374" y="67660"/>
                </a:cubicBezTo>
                <a:cubicBezTo>
                  <a:pt x="2886381" y="66267"/>
                  <a:pt x="2891573" y="65657"/>
                  <a:pt x="2896765" y="65849"/>
                </a:cubicBezTo>
                <a:close/>
                <a:moveTo>
                  <a:pt x="4241450" y="65848"/>
                </a:moveTo>
                <a:cubicBezTo>
                  <a:pt x="4256841" y="65848"/>
                  <a:pt x="4268973" y="67841"/>
                  <a:pt x="4269335" y="70557"/>
                </a:cubicBezTo>
                <a:cubicBezTo>
                  <a:pt x="4269698" y="73272"/>
                  <a:pt x="4259194" y="74903"/>
                  <a:pt x="4243622" y="74903"/>
                </a:cubicBezTo>
                <a:cubicBezTo>
                  <a:pt x="4227325" y="74903"/>
                  <a:pt x="4215736" y="72911"/>
                  <a:pt x="4215555" y="70194"/>
                </a:cubicBezTo>
                <a:cubicBezTo>
                  <a:pt x="4215374" y="67478"/>
                  <a:pt x="4226057" y="65848"/>
                  <a:pt x="4241450" y="65848"/>
                </a:cubicBezTo>
                <a:close/>
                <a:moveTo>
                  <a:pt x="4136061" y="64583"/>
                </a:moveTo>
                <a:cubicBezTo>
                  <a:pt x="4150910" y="64763"/>
                  <a:pt x="4162680" y="66573"/>
                  <a:pt x="4163584" y="69109"/>
                </a:cubicBezTo>
                <a:cubicBezTo>
                  <a:pt x="4164491" y="71643"/>
                  <a:pt x="4151815" y="73816"/>
                  <a:pt x="4136785" y="73816"/>
                </a:cubicBezTo>
                <a:cubicBezTo>
                  <a:pt x="4121575" y="73816"/>
                  <a:pt x="4108176" y="71643"/>
                  <a:pt x="4108176" y="69109"/>
                </a:cubicBezTo>
                <a:cubicBezTo>
                  <a:pt x="4108176" y="66573"/>
                  <a:pt x="4121214" y="64400"/>
                  <a:pt x="4136061" y="64583"/>
                </a:cubicBezTo>
                <a:close/>
                <a:moveTo>
                  <a:pt x="5170737" y="64403"/>
                </a:moveTo>
                <a:cubicBezTo>
                  <a:pt x="5176836" y="64279"/>
                  <a:pt x="5182921" y="64948"/>
                  <a:pt x="5188845" y="66393"/>
                </a:cubicBezTo>
                <a:cubicBezTo>
                  <a:pt x="5191924" y="67480"/>
                  <a:pt x="5188845" y="68748"/>
                  <a:pt x="5181421" y="68929"/>
                </a:cubicBezTo>
                <a:cubicBezTo>
                  <a:pt x="5174828" y="69233"/>
                  <a:pt x="5168230" y="68499"/>
                  <a:pt x="5161865" y="66756"/>
                </a:cubicBezTo>
                <a:cubicBezTo>
                  <a:pt x="5159331" y="65669"/>
                  <a:pt x="5164038" y="64403"/>
                  <a:pt x="5170737" y="64403"/>
                </a:cubicBezTo>
                <a:close/>
                <a:moveTo>
                  <a:pt x="5063541" y="62952"/>
                </a:moveTo>
                <a:cubicBezTo>
                  <a:pt x="5069909" y="62573"/>
                  <a:pt x="5076293" y="63372"/>
                  <a:pt x="5082373" y="65305"/>
                </a:cubicBezTo>
                <a:cubicBezTo>
                  <a:pt x="5085451" y="66936"/>
                  <a:pt x="5081105" y="68021"/>
                  <a:pt x="5071328" y="68021"/>
                </a:cubicBezTo>
                <a:cubicBezTo>
                  <a:pt x="5064883" y="68474"/>
                  <a:pt x="5058414" y="67613"/>
                  <a:pt x="5052313" y="65487"/>
                </a:cubicBezTo>
                <a:cubicBezTo>
                  <a:pt x="5049416" y="63856"/>
                  <a:pt x="5053944" y="62952"/>
                  <a:pt x="5063541" y="62952"/>
                </a:cubicBezTo>
                <a:close/>
                <a:moveTo>
                  <a:pt x="4035020" y="62771"/>
                </a:moveTo>
                <a:cubicBezTo>
                  <a:pt x="4051135" y="62771"/>
                  <a:pt x="4060371" y="64764"/>
                  <a:pt x="4060008" y="67478"/>
                </a:cubicBezTo>
                <a:cubicBezTo>
                  <a:pt x="4060008" y="70014"/>
                  <a:pt x="4047875" y="72006"/>
                  <a:pt x="4031579" y="71826"/>
                </a:cubicBezTo>
                <a:cubicBezTo>
                  <a:pt x="4015281" y="71643"/>
                  <a:pt x="4006228" y="69834"/>
                  <a:pt x="4006590" y="67117"/>
                </a:cubicBezTo>
                <a:cubicBezTo>
                  <a:pt x="4006953" y="64401"/>
                  <a:pt x="4018903" y="62771"/>
                  <a:pt x="4035020" y="62771"/>
                </a:cubicBezTo>
                <a:close/>
                <a:moveTo>
                  <a:pt x="3932349" y="61683"/>
                </a:moveTo>
                <a:cubicBezTo>
                  <a:pt x="3947559" y="61683"/>
                  <a:pt x="3957519" y="63495"/>
                  <a:pt x="3957519" y="66029"/>
                </a:cubicBezTo>
                <a:cubicBezTo>
                  <a:pt x="3957519" y="68746"/>
                  <a:pt x="3945748" y="70555"/>
                  <a:pt x="3930356" y="70555"/>
                </a:cubicBezTo>
                <a:cubicBezTo>
                  <a:pt x="3914965" y="70555"/>
                  <a:pt x="3904462" y="68565"/>
                  <a:pt x="3905186" y="66029"/>
                </a:cubicBezTo>
                <a:cubicBezTo>
                  <a:pt x="3905911" y="63495"/>
                  <a:pt x="3917138" y="61683"/>
                  <a:pt x="3932349" y="61683"/>
                </a:cubicBezTo>
                <a:close/>
                <a:moveTo>
                  <a:pt x="4959241" y="60598"/>
                </a:moveTo>
                <a:cubicBezTo>
                  <a:pt x="4966422" y="60478"/>
                  <a:pt x="4973577" y="61518"/>
                  <a:pt x="4980427" y="63676"/>
                </a:cubicBezTo>
                <a:cubicBezTo>
                  <a:pt x="4982961" y="65125"/>
                  <a:pt x="4975901" y="66754"/>
                  <a:pt x="4966484" y="66574"/>
                </a:cubicBezTo>
                <a:cubicBezTo>
                  <a:pt x="4959249" y="66832"/>
                  <a:pt x="4952021" y="65853"/>
                  <a:pt x="4945116" y="63676"/>
                </a:cubicBezTo>
                <a:cubicBezTo>
                  <a:pt x="4942582" y="62047"/>
                  <a:pt x="4949643" y="60598"/>
                  <a:pt x="4959241" y="60598"/>
                </a:cubicBezTo>
                <a:close/>
                <a:moveTo>
                  <a:pt x="3832214" y="60055"/>
                </a:moveTo>
                <a:cubicBezTo>
                  <a:pt x="3847061" y="60235"/>
                  <a:pt x="3856116" y="61867"/>
                  <a:pt x="3855572" y="64220"/>
                </a:cubicBezTo>
                <a:cubicBezTo>
                  <a:pt x="3855572" y="66755"/>
                  <a:pt x="3842715" y="68566"/>
                  <a:pt x="3827505" y="68566"/>
                </a:cubicBezTo>
                <a:cubicBezTo>
                  <a:pt x="3812294" y="68566"/>
                  <a:pt x="3803422" y="66574"/>
                  <a:pt x="3804327" y="64220"/>
                </a:cubicBezTo>
                <a:cubicBezTo>
                  <a:pt x="3805232" y="61867"/>
                  <a:pt x="3817364" y="59874"/>
                  <a:pt x="3832214" y="60055"/>
                </a:cubicBezTo>
                <a:close/>
                <a:moveTo>
                  <a:pt x="4855662" y="59332"/>
                </a:moveTo>
                <a:cubicBezTo>
                  <a:pt x="4863418" y="58612"/>
                  <a:pt x="4871236" y="59728"/>
                  <a:pt x="4878479" y="62590"/>
                </a:cubicBezTo>
                <a:cubicBezTo>
                  <a:pt x="4880832" y="64402"/>
                  <a:pt x="4874314" y="65668"/>
                  <a:pt x="4862544" y="65668"/>
                </a:cubicBezTo>
                <a:cubicBezTo>
                  <a:pt x="4854955" y="66214"/>
                  <a:pt x="4847343" y="65037"/>
                  <a:pt x="4840271" y="62229"/>
                </a:cubicBezTo>
                <a:cubicBezTo>
                  <a:pt x="4838822" y="60418"/>
                  <a:pt x="4844617" y="59332"/>
                  <a:pt x="4855662" y="59332"/>
                </a:cubicBezTo>
                <a:close/>
                <a:moveTo>
                  <a:pt x="3729723" y="58788"/>
                </a:moveTo>
                <a:cubicBezTo>
                  <a:pt x="3742941" y="58788"/>
                  <a:pt x="3754530" y="60598"/>
                  <a:pt x="3753988" y="62952"/>
                </a:cubicBezTo>
                <a:cubicBezTo>
                  <a:pt x="3745456" y="66708"/>
                  <a:pt x="3736103" y="68205"/>
                  <a:pt x="3726825" y="67300"/>
                </a:cubicBezTo>
                <a:cubicBezTo>
                  <a:pt x="3713244" y="67300"/>
                  <a:pt x="3702199" y="65307"/>
                  <a:pt x="3703647" y="62952"/>
                </a:cubicBezTo>
                <a:cubicBezTo>
                  <a:pt x="3711910" y="59600"/>
                  <a:pt x="3720827" y="58176"/>
                  <a:pt x="3729723" y="58788"/>
                </a:cubicBezTo>
                <a:close/>
                <a:moveTo>
                  <a:pt x="3630494" y="57340"/>
                </a:moveTo>
                <a:cubicBezTo>
                  <a:pt x="3643349" y="57340"/>
                  <a:pt x="3653490" y="58969"/>
                  <a:pt x="3652404" y="61142"/>
                </a:cubicBezTo>
                <a:cubicBezTo>
                  <a:pt x="3644133" y="64684"/>
                  <a:pt x="3635108" y="66114"/>
                  <a:pt x="3626148" y="65308"/>
                </a:cubicBezTo>
                <a:cubicBezTo>
                  <a:pt x="3613291" y="65308"/>
                  <a:pt x="3602970" y="63496"/>
                  <a:pt x="3604237" y="61323"/>
                </a:cubicBezTo>
                <a:cubicBezTo>
                  <a:pt x="3612542" y="57908"/>
                  <a:pt x="3621548" y="56541"/>
                  <a:pt x="3630494" y="57340"/>
                </a:cubicBezTo>
                <a:close/>
                <a:moveTo>
                  <a:pt x="4752993" y="57157"/>
                </a:moveTo>
                <a:cubicBezTo>
                  <a:pt x="4761101" y="56880"/>
                  <a:pt x="4769194" y="58043"/>
                  <a:pt x="4776895" y="60598"/>
                </a:cubicBezTo>
                <a:cubicBezTo>
                  <a:pt x="4779068" y="62228"/>
                  <a:pt x="4771281" y="64039"/>
                  <a:pt x="4760778" y="64039"/>
                </a:cubicBezTo>
                <a:cubicBezTo>
                  <a:pt x="4752004" y="64593"/>
                  <a:pt x="4743208" y="63423"/>
                  <a:pt x="4734885" y="60598"/>
                </a:cubicBezTo>
                <a:cubicBezTo>
                  <a:pt x="4733437" y="58789"/>
                  <a:pt x="4741585" y="57157"/>
                  <a:pt x="4752993" y="57157"/>
                </a:cubicBezTo>
                <a:close/>
                <a:moveTo>
                  <a:pt x="3528545" y="56433"/>
                </a:moveTo>
                <a:cubicBezTo>
                  <a:pt x="3539954" y="56433"/>
                  <a:pt x="3547921" y="57882"/>
                  <a:pt x="3546653" y="59874"/>
                </a:cubicBezTo>
                <a:cubicBezTo>
                  <a:pt x="3538659" y="63262"/>
                  <a:pt x="3529939" y="64568"/>
                  <a:pt x="3521302" y="63677"/>
                </a:cubicBezTo>
                <a:cubicBezTo>
                  <a:pt x="3508809" y="63677"/>
                  <a:pt x="3500841" y="62228"/>
                  <a:pt x="3503195" y="60055"/>
                </a:cubicBezTo>
                <a:cubicBezTo>
                  <a:pt x="3511253" y="56910"/>
                  <a:pt x="3519930" y="55671"/>
                  <a:pt x="3528545" y="56433"/>
                </a:cubicBezTo>
                <a:close/>
                <a:moveTo>
                  <a:pt x="4651589" y="55889"/>
                </a:moveTo>
                <a:cubicBezTo>
                  <a:pt x="4659602" y="55448"/>
                  <a:pt x="4667619" y="56682"/>
                  <a:pt x="4675130" y="59511"/>
                </a:cubicBezTo>
                <a:cubicBezTo>
                  <a:pt x="4677121" y="61503"/>
                  <a:pt x="4668611" y="63132"/>
                  <a:pt x="4656659" y="62952"/>
                </a:cubicBezTo>
                <a:cubicBezTo>
                  <a:pt x="4648283" y="63591"/>
                  <a:pt x="4639871" y="62353"/>
                  <a:pt x="4632033" y="59330"/>
                </a:cubicBezTo>
                <a:cubicBezTo>
                  <a:pt x="4630765" y="57338"/>
                  <a:pt x="4639820" y="55708"/>
                  <a:pt x="4651589" y="55889"/>
                </a:cubicBezTo>
                <a:close/>
                <a:moveTo>
                  <a:pt x="3329539" y="54623"/>
                </a:moveTo>
                <a:cubicBezTo>
                  <a:pt x="3341853" y="54623"/>
                  <a:pt x="3346923" y="54623"/>
                  <a:pt x="3344389" y="57157"/>
                </a:cubicBezTo>
                <a:cubicBezTo>
                  <a:pt x="3336891" y="59752"/>
                  <a:pt x="3328944" y="60800"/>
                  <a:pt x="3321030" y="60235"/>
                </a:cubicBezTo>
                <a:cubicBezTo>
                  <a:pt x="3309983" y="60235"/>
                  <a:pt x="3304371" y="58606"/>
                  <a:pt x="3307449" y="56796"/>
                </a:cubicBezTo>
                <a:cubicBezTo>
                  <a:pt x="3314586" y="54558"/>
                  <a:pt x="3322104" y="53819"/>
                  <a:pt x="3329539" y="54623"/>
                </a:cubicBezTo>
                <a:close/>
                <a:moveTo>
                  <a:pt x="4547471" y="54623"/>
                </a:moveTo>
                <a:cubicBezTo>
                  <a:pt x="4556209" y="53733"/>
                  <a:pt x="4565032" y="54976"/>
                  <a:pt x="4573183" y="58244"/>
                </a:cubicBezTo>
                <a:cubicBezTo>
                  <a:pt x="4574813" y="60237"/>
                  <a:pt x="4567208" y="61685"/>
                  <a:pt x="4555076" y="61866"/>
                </a:cubicBezTo>
                <a:cubicBezTo>
                  <a:pt x="4546279" y="62706"/>
                  <a:pt x="4537409" y="61465"/>
                  <a:pt x="4529181" y="58244"/>
                </a:cubicBezTo>
                <a:cubicBezTo>
                  <a:pt x="4527732" y="55708"/>
                  <a:pt x="4535339" y="54623"/>
                  <a:pt x="4547471" y="54623"/>
                </a:cubicBezTo>
                <a:close/>
                <a:moveTo>
                  <a:pt x="3427687" y="54623"/>
                </a:moveTo>
                <a:cubicBezTo>
                  <a:pt x="3438912" y="54623"/>
                  <a:pt x="3448148" y="56252"/>
                  <a:pt x="3445794" y="58064"/>
                </a:cubicBezTo>
                <a:cubicBezTo>
                  <a:pt x="3438390" y="60819"/>
                  <a:pt x="3430508" y="62051"/>
                  <a:pt x="3422617" y="61686"/>
                </a:cubicBezTo>
                <a:cubicBezTo>
                  <a:pt x="3411933" y="61686"/>
                  <a:pt x="3403060" y="60237"/>
                  <a:pt x="3404509" y="58606"/>
                </a:cubicBezTo>
                <a:cubicBezTo>
                  <a:pt x="3411830" y="55524"/>
                  <a:pt x="3419757" y="54163"/>
                  <a:pt x="3427687" y="54623"/>
                </a:cubicBezTo>
                <a:close/>
                <a:moveTo>
                  <a:pt x="4443712" y="52812"/>
                </a:moveTo>
                <a:cubicBezTo>
                  <a:pt x="4452213" y="51909"/>
                  <a:pt x="4460804" y="53154"/>
                  <a:pt x="4468699" y="56433"/>
                </a:cubicBezTo>
                <a:cubicBezTo>
                  <a:pt x="4470511" y="58606"/>
                  <a:pt x="4462544" y="60054"/>
                  <a:pt x="4449506" y="60237"/>
                </a:cubicBezTo>
                <a:cubicBezTo>
                  <a:pt x="4440632" y="61222"/>
                  <a:pt x="4431653" y="59912"/>
                  <a:pt x="4423431" y="56433"/>
                </a:cubicBezTo>
                <a:cubicBezTo>
                  <a:pt x="4422344" y="54260"/>
                  <a:pt x="4430674" y="52812"/>
                  <a:pt x="4443712" y="52812"/>
                </a:cubicBezTo>
                <a:close/>
                <a:moveTo>
                  <a:pt x="3230852" y="51906"/>
                </a:moveTo>
                <a:cubicBezTo>
                  <a:pt x="3239364" y="52450"/>
                  <a:pt x="3246426" y="54623"/>
                  <a:pt x="3244977" y="54623"/>
                </a:cubicBezTo>
                <a:cubicBezTo>
                  <a:pt x="3238274" y="56863"/>
                  <a:pt x="3231214" y="57844"/>
                  <a:pt x="3224153" y="57521"/>
                </a:cubicBezTo>
                <a:cubicBezTo>
                  <a:pt x="3215461" y="57521"/>
                  <a:pt x="3208399" y="56252"/>
                  <a:pt x="3210211" y="54804"/>
                </a:cubicBezTo>
                <a:cubicBezTo>
                  <a:pt x="3216855" y="52576"/>
                  <a:pt x="3223853" y="51591"/>
                  <a:pt x="3230852" y="51906"/>
                </a:cubicBezTo>
                <a:close/>
                <a:moveTo>
                  <a:pt x="3132349" y="51724"/>
                </a:moveTo>
                <a:cubicBezTo>
                  <a:pt x="3140497" y="51724"/>
                  <a:pt x="3145567" y="52812"/>
                  <a:pt x="3143756" y="54080"/>
                </a:cubicBezTo>
                <a:cubicBezTo>
                  <a:pt x="3137581" y="56142"/>
                  <a:pt x="3131054" y="56943"/>
                  <a:pt x="3124562" y="56433"/>
                </a:cubicBezTo>
                <a:cubicBezTo>
                  <a:pt x="3116414" y="56433"/>
                  <a:pt x="3111886" y="55346"/>
                  <a:pt x="3114241" y="53897"/>
                </a:cubicBezTo>
                <a:cubicBezTo>
                  <a:pt x="3120116" y="52175"/>
                  <a:pt x="3126233" y="51441"/>
                  <a:pt x="3132349" y="51724"/>
                </a:cubicBezTo>
                <a:close/>
                <a:moveTo>
                  <a:pt x="3030582" y="50821"/>
                </a:moveTo>
                <a:cubicBezTo>
                  <a:pt x="3037644" y="50821"/>
                  <a:pt x="3040903" y="51726"/>
                  <a:pt x="3038549" y="52994"/>
                </a:cubicBezTo>
                <a:cubicBezTo>
                  <a:pt x="3033764" y="54239"/>
                  <a:pt x="3028823" y="54788"/>
                  <a:pt x="3023882" y="54623"/>
                </a:cubicBezTo>
                <a:cubicBezTo>
                  <a:pt x="3016640" y="54623"/>
                  <a:pt x="3013379" y="54623"/>
                  <a:pt x="3015915" y="52631"/>
                </a:cubicBezTo>
                <a:cubicBezTo>
                  <a:pt x="3020668" y="51209"/>
                  <a:pt x="3025626" y="50597"/>
                  <a:pt x="3030582" y="50821"/>
                </a:cubicBezTo>
                <a:close/>
                <a:moveTo>
                  <a:pt x="4342490" y="50639"/>
                </a:moveTo>
                <a:cubicBezTo>
                  <a:pt x="4351370" y="50007"/>
                  <a:pt x="4360280" y="51369"/>
                  <a:pt x="4368565" y="54621"/>
                </a:cubicBezTo>
                <a:cubicBezTo>
                  <a:pt x="4370014" y="56614"/>
                  <a:pt x="4359873" y="58606"/>
                  <a:pt x="4347199" y="58606"/>
                </a:cubicBezTo>
                <a:cubicBezTo>
                  <a:pt x="4338258" y="59269"/>
                  <a:pt x="4329283" y="57908"/>
                  <a:pt x="4320941" y="54621"/>
                </a:cubicBezTo>
                <a:cubicBezTo>
                  <a:pt x="4319855" y="52448"/>
                  <a:pt x="4329815" y="50639"/>
                  <a:pt x="4342490" y="50639"/>
                </a:cubicBezTo>
                <a:close/>
                <a:moveTo>
                  <a:pt x="4243261" y="49553"/>
                </a:moveTo>
                <a:cubicBezTo>
                  <a:pt x="4251852" y="48749"/>
                  <a:pt x="4260507" y="50117"/>
                  <a:pt x="4268431" y="53536"/>
                </a:cubicBezTo>
                <a:cubicBezTo>
                  <a:pt x="4268431" y="55528"/>
                  <a:pt x="4258471" y="57520"/>
                  <a:pt x="4245977" y="57520"/>
                </a:cubicBezTo>
                <a:cubicBezTo>
                  <a:pt x="4233482" y="57520"/>
                  <a:pt x="4220083" y="55528"/>
                  <a:pt x="4220083" y="53355"/>
                </a:cubicBezTo>
                <a:cubicBezTo>
                  <a:pt x="4220083" y="51182"/>
                  <a:pt x="4231128" y="49553"/>
                  <a:pt x="4243261" y="49553"/>
                </a:cubicBezTo>
                <a:close/>
                <a:moveTo>
                  <a:pt x="4143487" y="48466"/>
                </a:moveTo>
                <a:cubicBezTo>
                  <a:pt x="4151887" y="47585"/>
                  <a:pt x="4160370" y="48895"/>
                  <a:pt x="4168113" y="52268"/>
                </a:cubicBezTo>
                <a:cubicBezTo>
                  <a:pt x="4168657" y="54623"/>
                  <a:pt x="4157973" y="56253"/>
                  <a:pt x="4145296" y="56253"/>
                </a:cubicBezTo>
                <a:cubicBezTo>
                  <a:pt x="4136660" y="57194"/>
                  <a:pt x="4127926" y="55884"/>
                  <a:pt x="4119945" y="52450"/>
                </a:cubicBezTo>
                <a:cubicBezTo>
                  <a:pt x="4118860" y="50458"/>
                  <a:pt x="4130630" y="48466"/>
                  <a:pt x="4143487" y="48466"/>
                </a:cubicBezTo>
                <a:close/>
                <a:moveTo>
                  <a:pt x="5048512" y="47017"/>
                </a:moveTo>
                <a:cubicBezTo>
                  <a:pt x="5053385" y="46588"/>
                  <a:pt x="5058289" y="47333"/>
                  <a:pt x="5062816" y="49190"/>
                </a:cubicBezTo>
                <a:cubicBezTo>
                  <a:pt x="5063723" y="50095"/>
                  <a:pt x="5059919" y="50820"/>
                  <a:pt x="5053219" y="50820"/>
                </a:cubicBezTo>
                <a:cubicBezTo>
                  <a:pt x="5048550" y="50987"/>
                  <a:pt x="5043888" y="50314"/>
                  <a:pt x="5039457" y="48829"/>
                </a:cubicBezTo>
                <a:cubicBezTo>
                  <a:pt x="5037465" y="47742"/>
                  <a:pt x="5041086" y="47017"/>
                  <a:pt x="5048512" y="47017"/>
                </a:cubicBezTo>
                <a:close/>
                <a:moveTo>
                  <a:pt x="4044617" y="46836"/>
                </a:moveTo>
                <a:cubicBezTo>
                  <a:pt x="4057111" y="46836"/>
                  <a:pt x="4067976" y="48647"/>
                  <a:pt x="4067795" y="50638"/>
                </a:cubicBezTo>
                <a:cubicBezTo>
                  <a:pt x="4067613" y="52630"/>
                  <a:pt x="4056387" y="54623"/>
                  <a:pt x="4043710" y="54442"/>
                </a:cubicBezTo>
                <a:cubicBezTo>
                  <a:pt x="4031036" y="54259"/>
                  <a:pt x="4020171" y="52630"/>
                  <a:pt x="4020533" y="50457"/>
                </a:cubicBezTo>
                <a:cubicBezTo>
                  <a:pt x="4020896" y="48284"/>
                  <a:pt x="4032122" y="46655"/>
                  <a:pt x="4044617" y="46836"/>
                </a:cubicBezTo>
                <a:close/>
                <a:moveTo>
                  <a:pt x="3945026" y="45749"/>
                </a:moveTo>
                <a:cubicBezTo>
                  <a:pt x="3957520" y="45568"/>
                  <a:pt x="3968385" y="47378"/>
                  <a:pt x="3968022" y="49551"/>
                </a:cubicBezTo>
                <a:cubicBezTo>
                  <a:pt x="3968022" y="51543"/>
                  <a:pt x="3956252" y="53354"/>
                  <a:pt x="3943577" y="53172"/>
                </a:cubicBezTo>
                <a:cubicBezTo>
                  <a:pt x="3930901" y="52991"/>
                  <a:pt x="3921304" y="51362"/>
                  <a:pt x="3921304" y="49189"/>
                </a:cubicBezTo>
                <a:cubicBezTo>
                  <a:pt x="3928832" y="46203"/>
                  <a:pt x="3936958" y="45024"/>
                  <a:pt x="3945026" y="45749"/>
                </a:cubicBezTo>
                <a:close/>
                <a:moveTo>
                  <a:pt x="4946384" y="44844"/>
                </a:moveTo>
                <a:cubicBezTo>
                  <a:pt x="4952169" y="44576"/>
                  <a:pt x="4957950" y="45437"/>
                  <a:pt x="4963406" y="47380"/>
                </a:cubicBezTo>
                <a:cubicBezTo>
                  <a:pt x="4964131" y="48648"/>
                  <a:pt x="4958878" y="49553"/>
                  <a:pt x="4951635" y="49372"/>
                </a:cubicBezTo>
                <a:cubicBezTo>
                  <a:pt x="4946061" y="49589"/>
                  <a:pt x="4940487" y="48853"/>
                  <a:pt x="4935158" y="47199"/>
                </a:cubicBezTo>
                <a:cubicBezTo>
                  <a:pt x="4933166" y="45931"/>
                  <a:pt x="4938416" y="44844"/>
                  <a:pt x="4946384" y="44844"/>
                </a:cubicBezTo>
                <a:close/>
                <a:moveTo>
                  <a:pt x="3843440" y="44121"/>
                </a:moveTo>
                <a:cubicBezTo>
                  <a:pt x="3856114" y="44121"/>
                  <a:pt x="3864988" y="45751"/>
                  <a:pt x="3864264" y="47743"/>
                </a:cubicBezTo>
                <a:cubicBezTo>
                  <a:pt x="3864264" y="49916"/>
                  <a:pt x="3853580" y="51364"/>
                  <a:pt x="3840723" y="51364"/>
                </a:cubicBezTo>
                <a:cubicBezTo>
                  <a:pt x="3827866" y="51364"/>
                  <a:pt x="3819537" y="49553"/>
                  <a:pt x="3820805" y="47560"/>
                </a:cubicBezTo>
                <a:cubicBezTo>
                  <a:pt x="3827931" y="44494"/>
                  <a:pt x="3835723" y="43310"/>
                  <a:pt x="3843440" y="44121"/>
                </a:cubicBezTo>
                <a:close/>
                <a:moveTo>
                  <a:pt x="4844800" y="43576"/>
                </a:moveTo>
                <a:cubicBezTo>
                  <a:pt x="4850950" y="43019"/>
                  <a:pt x="4857145" y="43886"/>
                  <a:pt x="4862907" y="46112"/>
                </a:cubicBezTo>
                <a:cubicBezTo>
                  <a:pt x="4864900" y="47560"/>
                  <a:pt x="4859829" y="48465"/>
                  <a:pt x="4850231" y="48465"/>
                </a:cubicBezTo>
                <a:cubicBezTo>
                  <a:pt x="4844094" y="49049"/>
                  <a:pt x="4837908" y="48244"/>
                  <a:pt x="4832123" y="46112"/>
                </a:cubicBezTo>
                <a:cubicBezTo>
                  <a:pt x="4831399" y="44483"/>
                  <a:pt x="4835927" y="43576"/>
                  <a:pt x="4844800" y="43576"/>
                </a:cubicBezTo>
                <a:close/>
                <a:moveTo>
                  <a:pt x="3745658" y="43215"/>
                </a:moveTo>
                <a:cubicBezTo>
                  <a:pt x="3757427" y="43215"/>
                  <a:pt x="3765939" y="44664"/>
                  <a:pt x="3765214" y="46476"/>
                </a:cubicBezTo>
                <a:cubicBezTo>
                  <a:pt x="3757703" y="49759"/>
                  <a:pt x="3749458" y="51008"/>
                  <a:pt x="3741312" y="50097"/>
                </a:cubicBezTo>
                <a:cubicBezTo>
                  <a:pt x="3729723" y="50097"/>
                  <a:pt x="3721575" y="48468"/>
                  <a:pt x="3723204" y="46476"/>
                </a:cubicBezTo>
                <a:cubicBezTo>
                  <a:pt x="3730329" y="43643"/>
                  <a:pt x="3738021" y="42525"/>
                  <a:pt x="3745658" y="43215"/>
                </a:cubicBezTo>
                <a:close/>
                <a:moveTo>
                  <a:pt x="4741585" y="41586"/>
                </a:moveTo>
                <a:cubicBezTo>
                  <a:pt x="4748273" y="41306"/>
                  <a:pt x="4754957" y="42227"/>
                  <a:pt x="4761322" y="44301"/>
                </a:cubicBezTo>
                <a:cubicBezTo>
                  <a:pt x="4762590" y="45749"/>
                  <a:pt x="4755527" y="47017"/>
                  <a:pt x="4747016" y="47017"/>
                </a:cubicBezTo>
                <a:cubicBezTo>
                  <a:pt x="4740267" y="47325"/>
                  <a:pt x="4733518" y="46405"/>
                  <a:pt x="4727099" y="44301"/>
                </a:cubicBezTo>
                <a:cubicBezTo>
                  <a:pt x="4725831" y="42852"/>
                  <a:pt x="4733074" y="41586"/>
                  <a:pt x="4741585" y="41586"/>
                </a:cubicBezTo>
                <a:close/>
                <a:moveTo>
                  <a:pt x="3649687" y="41585"/>
                </a:moveTo>
                <a:cubicBezTo>
                  <a:pt x="3660008" y="41585"/>
                  <a:pt x="3667795" y="43034"/>
                  <a:pt x="3667795" y="44846"/>
                </a:cubicBezTo>
                <a:cubicBezTo>
                  <a:pt x="3660381" y="47787"/>
                  <a:pt x="3652383" y="48968"/>
                  <a:pt x="3644436" y="48285"/>
                </a:cubicBezTo>
                <a:cubicBezTo>
                  <a:pt x="3633209" y="48105"/>
                  <a:pt x="3624698" y="46656"/>
                  <a:pt x="3625422" y="45027"/>
                </a:cubicBezTo>
                <a:cubicBezTo>
                  <a:pt x="3633127" y="41988"/>
                  <a:pt x="3641440" y="40810"/>
                  <a:pt x="3649687" y="41585"/>
                </a:cubicBezTo>
                <a:close/>
                <a:moveTo>
                  <a:pt x="3550999" y="40678"/>
                </a:moveTo>
                <a:cubicBezTo>
                  <a:pt x="3561863" y="40678"/>
                  <a:pt x="3569107" y="41946"/>
                  <a:pt x="3567116" y="43756"/>
                </a:cubicBezTo>
                <a:cubicBezTo>
                  <a:pt x="3560457" y="46427"/>
                  <a:pt x="3553244" y="47422"/>
                  <a:pt x="3546111" y="46653"/>
                </a:cubicBezTo>
                <a:cubicBezTo>
                  <a:pt x="3535064" y="46653"/>
                  <a:pt x="3528003" y="45568"/>
                  <a:pt x="3529994" y="43756"/>
                </a:cubicBezTo>
                <a:cubicBezTo>
                  <a:pt x="3536627" y="40988"/>
                  <a:pt x="3543851" y="39929"/>
                  <a:pt x="3550999" y="40678"/>
                </a:cubicBezTo>
                <a:close/>
                <a:moveTo>
                  <a:pt x="4643080" y="40317"/>
                </a:moveTo>
                <a:cubicBezTo>
                  <a:pt x="4649671" y="39892"/>
                  <a:pt x="4656278" y="40878"/>
                  <a:pt x="4662454" y="43215"/>
                </a:cubicBezTo>
                <a:cubicBezTo>
                  <a:pt x="4664085" y="44844"/>
                  <a:pt x="4658291" y="45930"/>
                  <a:pt x="4647968" y="46112"/>
                </a:cubicBezTo>
                <a:cubicBezTo>
                  <a:pt x="4641001" y="46720"/>
                  <a:pt x="4633988" y="45663"/>
                  <a:pt x="4627507" y="43032"/>
                </a:cubicBezTo>
                <a:cubicBezTo>
                  <a:pt x="4626421" y="41403"/>
                  <a:pt x="4632758" y="40317"/>
                  <a:pt x="4643080" y="40317"/>
                </a:cubicBezTo>
                <a:close/>
                <a:moveTo>
                  <a:pt x="3454123" y="39230"/>
                </a:moveTo>
                <a:cubicBezTo>
                  <a:pt x="3464081" y="39230"/>
                  <a:pt x="3470782" y="40498"/>
                  <a:pt x="3468609" y="42128"/>
                </a:cubicBezTo>
                <a:cubicBezTo>
                  <a:pt x="3461900" y="44333"/>
                  <a:pt x="3454834" y="45253"/>
                  <a:pt x="3447785" y="44844"/>
                </a:cubicBezTo>
                <a:cubicBezTo>
                  <a:pt x="3438369" y="44844"/>
                  <a:pt x="3431850" y="43396"/>
                  <a:pt x="3434204" y="41766"/>
                </a:cubicBezTo>
                <a:cubicBezTo>
                  <a:pt x="3440635" y="39726"/>
                  <a:pt x="3447384" y="38869"/>
                  <a:pt x="3454123" y="39230"/>
                </a:cubicBezTo>
                <a:close/>
                <a:moveTo>
                  <a:pt x="4541494" y="38506"/>
                </a:moveTo>
                <a:cubicBezTo>
                  <a:pt x="4548804" y="37805"/>
                  <a:pt x="4556178" y="38797"/>
                  <a:pt x="4563043" y="41403"/>
                </a:cubicBezTo>
                <a:cubicBezTo>
                  <a:pt x="4564853" y="43215"/>
                  <a:pt x="4558697" y="44483"/>
                  <a:pt x="4547289" y="44483"/>
                </a:cubicBezTo>
                <a:cubicBezTo>
                  <a:pt x="4540198" y="45265"/>
                  <a:pt x="4533025" y="44204"/>
                  <a:pt x="4526464" y="41403"/>
                </a:cubicBezTo>
                <a:cubicBezTo>
                  <a:pt x="4525379" y="39774"/>
                  <a:pt x="4531173" y="38689"/>
                  <a:pt x="4541494" y="38506"/>
                </a:cubicBezTo>
                <a:close/>
                <a:moveTo>
                  <a:pt x="3352176" y="38506"/>
                </a:moveTo>
                <a:cubicBezTo>
                  <a:pt x="3362317" y="38325"/>
                  <a:pt x="3367748" y="39230"/>
                  <a:pt x="3366480" y="40861"/>
                </a:cubicBezTo>
                <a:cubicBezTo>
                  <a:pt x="3360733" y="43139"/>
                  <a:pt x="3354524" y="44008"/>
                  <a:pt x="3348372" y="43395"/>
                </a:cubicBezTo>
                <a:cubicBezTo>
                  <a:pt x="3338956" y="43395"/>
                  <a:pt x="3333886" y="42310"/>
                  <a:pt x="3335698" y="40861"/>
                </a:cubicBezTo>
                <a:cubicBezTo>
                  <a:pt x="3340975" y="38969"/>
                  <a:pt x="3346579" y="38169"/>
                  <a:pt x="3352176" y="38506"/>
                </a:cubicBezTo>
                <a:close/>
                <a:moveTo>
                  <a:pt x="4442988" y="37240"/>
                </a:moveTo>
                <a:cubicBezTo>
                  <a:pt x="4450606" y="36641"/>
                  <a:pt x="4458265" y="37692"/>
                  <a:pt x="4465442" y="40317"/>
                </a:cubicBezTo>
                <a:cubicBezTo>
                  <a:pt x="4466710" y="41947"/>
                  <a:pt x="4458923" y="43395"/>
                  <a:pt x="4449144" y="43395"/>
                </a:cubicBezTo>
                <a:cubicBezTo>
                  <a:pt x="4441464" y="44085"/>
                  <a:pt x="4433728" y="43034"/>
                  <a:pt x="4426510" y="40317"/>
                </a:cubicBezTo>
                <a:cubicBezTo>
                  <a:pt x="4425424" y="38869"/>
                  <a:pt x="4433209" y="37420"/>
                  <a:pt x="4442988" y="37240"/>
                </a:cubicBezTo>
                <a:close/>
                <a:moveTo>
                  <a:pt x="3257654" y="37057"/>
                </a:moveTo>
                <a:cubicBezTo>
                  <a:pt x="3265258" y="37057"/>
                  <a:pt x="3270872" y="38144"/>
                  <a:pt x="3269062" y="39230"/>
                </a:cubicBezTo>
                <a:cubicBezTo>
                  <a:pt x="3263747" y="40948"/>
                  <a:pt x="3258163" y="41686"/>
                  <a:pt x="3252584" y="41402"/>
                </a:cubicBezTo>
                <a:cubicBezTo>
                  <a:pt x="3245884" y="41402"/>
                  <a:pt x="3240814" y="40317"/>
                  <a:pt x="3242080" y="39230"/>
                </a:cubicBezTo>
                <a:cubicBezTo>
                  <a:pt x="3247090" y="37532"/>
                  <a:pt x="3252371" y="36794"/>
                  <a:pt x="3257654" y="37057"/>
                </a:cubicBezTo>
                <a:close/>
                <a:moveTo>
                  <a:pt x="3160777" y="36516"/>
                </a:moveTo>
                <a:cubicBezTo>
                  <a:pt x="3168020" y="36516"/>
                  <a:pt x="3171642" y="36516"/>
                  <a:pt x="3170554" y="37964"/>
                </a:cubicBezTo>
                <a:cubicBezTo>
                  <a:pt x="3166534" y="39563"/>
                  <a:pt x="3162188" y="40182"/>
                  <a:pt x="3157878" y="39774"/>
                </a:cubicBezTo>
                <a:cubicBezTo>
                  <a:pt x="3151179" y="39774"/>
                  <a:pt x="3147377" y="39774"/>
                  <a:pt x="3148464" y="38325"/>
                </a:cubicBezTo>
                <a:cubicBezTo>
                  <a:pt x="3152401" y="36890"/>
                  <a:pt x="3156591" y="36274"/>
                  <a:pt x="3160777" y="36516"/>
                </a:cubicBezTo>
                <a:close/>
                <a:moveTo>
                  <a:pt x="4346474" y="35428"/>
                </a:moveTo>
                <a:cubicBezTo>
                  <a:pt x="4353631" y="34899"/>
                  <a:pt x="4360816" y="36015"/>
                  <a:pt x="4367479" y="38688"/>
                </a:cubicBezTo>
                <a:cubicBezTo>
                  <a:pt x="4367479" y="40498"/>
                  <a:pt x="4358063" y="42129"/>
                  <a:pt x="4347379" y="41946"/>
                </a:cubicBezTo>
                <a:cubicBezTo>
                  <a:pt x="4336695" y="41765"/>
                  <a:pt x="4327098" y="40136"/>
                  <a:pt x="4327098" y="38507"/>
                </a:cubicBezTo>
                <a:cubicBezTo>
                  <a:pt x="4327098" y="36876"/>
                  <a:pt x="4336514" y="35428"/>
                  <a:pt x="4346474" y="35428"/>
                </a:cubicBezTo>
                <a:close/>
                <a:moveTo>
                  <a:pt x="4248873" y="34342"/>
                </a:moveTo>
                <a:cubicBezTo>
                  <a:pt x="4255975" y="33738"/>
                  <a:pt x="4263117" y="34857"/>
                  <a:pt x="4269697" y="37601"/>
                </a:cubicBezTo>
                <a:cubicBezTo>
                  <a:pt x="4270602" y="39230"/>
                  <a:pt x="4260825" y="40861"/>
                  <a:pt x="4249778" y="40861"/>
                </a:cubicBezTo>
                <a:cubicBezTo>
                  <a:pt x="4242736" y="41447"/>
                  <a:pt x="4235655" y="40331"/>
                  <a:pt x="4229136" y="37601"/>
                </a:cubicBezTo>
                <a:cubicBezTo>
                  <a:pt x="4229136" y="35791"/>
                  <a:pt x="4238189" y="34342"/>
                  <a:pt x="4248873" y="34342"/>
                </a:cubicBezTo>
                <a:close/>
                <a:moveTo>
                  <a:pt x="4148193" y="32713"/>
                </a:moveTo>
                <a:cubicBezTo>
                  <a:pt x="4155106" y="32025"/>
                  <a:pt x="4162079" y="33082"/>
                  <a:pt x="4168474" y="35791"/>
                </a:cubicBezTo>
                <a:cubicBezTo>
                  <a:pt x="4168474" y="37601"/>
                  <a:pt x="4159058" y="39232"/>
                  <a:pt x="4148193" y="39232"/>
                </a:cubicBezTo>
                <a:cubicBezTo>
                  <a:pt x="4137329" y="39232"/>
                  <a:pt x="4127188" y="37421"/>
                  <a:pt x="4127732" y="35611"/>
                </a:cubicBezTo>
                <a:cubicBezTo>
                  <a:pt x="4134198" y="32934"/>
                  <a:pt x="4141237" y="31936"/>
                  <a:pt x="4148193" y="32713"/>
                </a:cubicBezTo>
                <a:close/>
                <a:moveTo>
                  <a:pt x="4051497" y="31625"/>
                </a:moveTo>
                <a:cubicBezTo>
                  <a:pt x="4061638" y="31625"/>
                  <a:pt x="4071054" y="33254"/>
                  <a:pt x="4071054" y="34884"/>
                </a:cubicBezTo>
                <a:cubicBezTo>
                  <a:pt x="4071054" y="36513"/>
                  <a:pt x="4061457" y="37961"/>
                  <a:pt x="4051317" y="37961"/>
                </a:cubicBezTo>
                <a:cubicBezTo>
                  <a:pt x="4041176" y="37961"/>
                  <a:pt x="4029950" y="36513"/>
                  <a:pt x="4030855" y="34703"/>
                </a:cubicBezTo>
                <a:cubicBezTo>
                  <a:pt x="4037395" y="32057"/>
                  <a:pt x="4044471" y="31002"/>
                  <a:pt x="4051497" y="31625"/>
                </a:cubicBezTo>
                <a:close/>
                <a:moveTo>
                  <a:pt x="3954622" y="29996"/>
                </a:moveTo>
                <a:cubicBezTo>
                  <a:pt x="3964580" y="29996"/>
                  <a:pt x="3974179" y="31625"/>
                  <a:pt x="3973816" y="33254"/>
                </a:cubicBezTo>
                <a:cubicBezTo>
                  <a:pt x="3967196" y="35840"/>
                  <a:pt x="3960076" y="36893"/>
                  <a:pt x="3952991" y="36334"/>
                </a:cubicBezTo>
                <a:cubicBezTo>
                  <a:pt x="3943033" y="36334"/>
                  <a:pt x="3933617" y="34522"/>
                  <a:pt x="3934883" y="32893"/>
                </a:cubicBezTo>
                <a:cubicBezTo>
                  <a:pt x="3941172" y="30502"/>
                  <a:pt x="3947909" y="29513"/>
                  <a:pt x="3954622" y="29996"/>
                </a:cubicBezTo>
                <a:close/>
                <a:moveTo>
                  <a:pt x="4929907" y="29995"/>
                </a:moveTo>
                <a:cubicBezTo>
                  <a:pt x="4934125" y="29699"/>
                  <a:pt x="4938363" y="30189"/>
                  <a:pt x="4942401" y="31444"/>
                </a:cubicBezTo>
                <a:cubicBezTo>
                  <a:pt x="4944213" y="32351"/>
                  <a:pt x="4940228" y="33256"/>
                  <a:pt x="4934253" y="33075"/>
                </a:cubicBezTo>
                <a:cubicBezTo>
                  <a:pt x="4930202" y="33305"/>
                  <a:pt x="4926143" y="32752"/>
                  <a:pt x="4922301" y="31444"/>
                </a:cubicBezTo>
                <a:cubicBezTo>
                  <a:pt x="4921215" y="30719"/>
                  <a:pt x="4924656" y="29995"/>
                  <a:pt x="4929907" y="29995"/>
                </a:cubicBezTo>
                <a:close/>
                <a:moveTo>
                  <a:pt x="3857745" y="29090"/>
                </a:moveTo>
                <a:cubicBezTo>
                  <a:pt x="3868247" y="28909"/>
                  <a:pt x="3875853" y="30177"/>
                  <a:pt x="3875853" y="31987"/>
                </a:cubicBezTo>
                <a:cubicBezTo>
                  <a:pt x="3875853" y="33799"/>
                  <a:pt x="3868429" y="34884"/>
                  <a:pt x="3857745" y="34884"/>
                </a:cubicBezTo>
                <a:cubicBezTo>
                  <a:pt x="3846700" y="34884"/>
                  <a:pt x="3839637" y="33799"/>
                  <a:pt x="3839637" y="32168"/>
                </a:cubicBezTo>
                <a:cubicBezTo>
                  <a:pt x="3839637" y="30538"/>
                  <a:pt x="3847241" y="29270"/>
                  <a:pt x="3857745" y="29090"/>
                </a:cubicBezTo>
                <a:close/>
                <a:moveTo>
                  <a:pt x="4832125" y="28185"/>
                </a:moveTo>
                <a:cubicBezTo>
                  <a:pt x="4836416" y="27905"/>
                  <a:pt x="4840720" y="28459"/>
                  <a:pt x="4844800" y="29814"/>
                </a:cubicBezTo>
                <a:cubicBezTo>
                  <a:pt x="4846429" y="30901"/>
                  <a:pt x="4842446" y="31626"/>
                  <a:pt x="4835384" y="31626"/>
                </a:cubicBezTo>
                <a:cubicBezTo>
                  <a:pt x="4831076" y="31993"/>
                  <a:pt x="4826741" y="31373"/>
                  <a:pt x="4822709" y="29814"/>
                </a:cubicBezTo>
                <a:cubicBezTo>
                  <a:pt x="4821078" y="28728"/>
                  <a:pt x="4825063" y="28004"/>
                  <a:pt x="4832125" y="28185"/>
                </a:cubicBezTo>
                <a:close/>
                <a:moveTo>
                  <a:pt x="3762678" y="27642"/>
                </a:moveTo>
                <a:cubicBezTo>
                  <a:pt x="3772638" y="27461"/>
                  <a:pt x="3780786" y="28729"/>
                  <a:pt x="3779520" y="30539"/>
                </a:cubicBezTo>
                <a:cubicBezTo>
                  <a:pt x="3773596" y="33107"/>
                  <a:pt x="3767094" y="34044"/>
                  <a:pt x="3760688" y="33255"/>
                </a:cubicBezTo>
                <a:cubicBezTo>
                  <a:pt x="3750547" y="33255"/>
                  <a:pt x="3744029" y="31987"/>
                  <a:pt x="3744570" y="30539"/>
                </a:cubicBezTo>
                <a:cubicBezTo>
                  <a:pt x="3745114" y="29090"/>
                  <a:pt x="3752720" y="27822"/>
                  <a:pt x="3762678" y="27642"/>
                </a:cubicBezTo>
                <a:close/>
                <a:moveTo>
                  <a:pt x="3664174" y="26738"/>
                </a:moveTo>
                <a:cubicBezTo>
                  <a:pt x="3673047" y="26556"/>
                  <a:pt x="3680834" y="28004"/>
                  <a:pt x="3679927" y="29453"/>
                </a:cubicBezTo>
                <a:cubicBezTo>
                  <a:pt x="3674134" y="31557"/>
                  <a:pt x="3667967" y="32421"/>
                  <a:pt x="3661819" y="31989"/>
                </a:cubicBezTo>
                <a:cubicBezTo>
                  <a:pt x="3652946" y="31989"/>
                  <a:pt x="3645159" y="30721"/>
                  <a:pt x="3646066" y="29272"/>
                </a:cubicBezTo>
                <a:cubicBezTo>
                  <a:pt x="3651863" y="27185"/>
                  <a:pt x="3658028" y="26322"/>
                  <a:pt x="3664174" y="26738"/>
                </a:cubicBezTo>
                <a:close/>
                <a:moveTo>
                  <a:pt x="4734524" y="26736"/>
                </a:moveTo>
                <a:cubicBezTo>
                  <a:pt x="4739668" y="26544"/>
                  <a:pt x="4744810" y="27217"/>
                  <a:pt x="4749734" y="28728"/>
                </a:cubicBezTo>
                <a:cubicBezTo>
                  <a:pt x="4751000" y="29813"/>
                  <a:pt x="4745930" y="30901"/>
                  <a:pt x="4739411" y="30901"/>
                </a:cubicBezTo>
                <a:cubicBezTo>
                  <a:pt x="4733890" y="31245"/>
                  <a:pt x="4728353" y="30509"/>
                  <a:pt x="4723115" y="28728"/>
                </a:cubicBezTo>
                <a:cubicBezTo>
                  <a:pt x="4723115" y="27641"/>
                  <a:pt x="4727822" y="26736"/>
                  <a:pt x="4734524" y="26736"/>
                </a:cubicBezTo>
                <a:close/>
                <a:moveTo>
                  <a:pt x="3569830" y="25832"/>
                </a:moveTo>
                <a:cubicBezTo>
                  <a:pt x="3578522" y="25832"/>
                  <a:pt x="3584680" y="27098"/>
                  <a:pt x="3583412" y="28365"/>
                </a:cubicBezTo>
                <a:cubicBezTo>
                  <a:pt x="3577608" y="30413"/>
                  <a:pt x="3571439" y="31215"/>
                  <a:pt x="3565304" y="30719"/>
                </a:cubicBezTo>
                <a:cubicBezTo>
                  <a:pt x="3556793" y="30719"/>
                  <a:pt x="3549913" y="29453"/>
                  <a:pt x="3551723" y="28004"/>
                </a:cubicBezTo>
                <a:cubicBezTo>
                  <a:pt x="3557571" y="26155"/>
                  <a:pt x="3563713" y="25417"/>
                  <a:pt x="3569830" y="25832"/>
                </a:cubicBezTo>
                <a:close/>
                <a:moveTo>
                  <a:pt x="4637647" y="25468"/>
                </a:moveTo>
                <a:cubicBezTo>
                  <a:pt x="4643006" y="25075"/>
                  <a:pt x="4648388" y="25879"/>
                  <a:pt x="4653399" y="27824"/>
                </a:cubicBezTo>
                <a:cubicBezTo>
                  <a:pt x="4654487" y="29090"/>
                  <a:pt x="4649236" y="29996"/>
                  <a:pt x="4641086" y="29996"/>
                </a:cubicBezTo>
                <a:cubicBezTo>
                  <a:pt x="4635725" y="30390"/>
                  <a:pt x="4630345" y="29586"/>
                  <a:pt x="4625334" y="27641"/>
                </a:cubicBezTo>
                <a:cubicBezTo>
                  <a:pt x="4624427" y="26375"/>
                  <a:pt x="4629497" y="25468"/>
                  <a:pt x="4637647" y="25468"/>
                </a:cubicBezTo>
                <a:close/>
                <a:moveTo>
                  <a:pt x="3476397" y="24564"/>
                </a:moveTo>
                <a:cubicBezTo>
                  <a:pt x="3484184" y="24564"/>
                  <a:pt x="3488891" y="25651"/>
                  <a:pt x="3487081" y="26917"/>
                </a:cubicBezTo>
                <a:cubicBezTo>
                  <a:pt x="3482038" y="28436"/>
                  <a:pt x="3476764" y="29050"/>
                  <a:pt x="3471508" y="28729"/>
                </a:cubicBezTo>
                <a:cubicBezTo>
                  <a:pt x="3463723" y="28729"/>
                  <a:pt x="3458470" y="28729"/>
                  <a:pt x="3459919" y="26556"/>
                </a:cubicBezTo>
                <a:cubicBezTo>
                  <a:pt x="3465207" y="24721"/>
                  <a:pt x="3470825" y="24041"/>
                  <a:pt x="3476397" y="24564"/>
                </a:cubicBezTo>
                <a:close/>
                <a:moveTo>
                  <a:pt x="4539501" y="23839"/>
                </a:moveTo>
                <a:cubicBezTo>
                  <a:pt x="4545326" y="23254"/>
                  <a:pt x="4551206" y="23999"/>
                  <a:pt x="4556704" y="26012"/>
                </a:cubicBezTo>
                <a:cubicBezTo>
                  <a:pt x="4558153" y="27461"/>
                  <a:pt x="4553263" y="28366"/>
                  <a:pt x="4544028" y="28366"/>
                </a:cubicBezTo>
                <a:cubicBezTo>
                  <a:pt x="4538517" y="28836"/>
                  <a:pt x="4532968" y="28159"/>
                  <a:pt x="4527732" y="26374"/>
                </a:cubicBezTo>
                <a:cubicBezTo>
                  <a:pt x="4525920" y="24925"/>
                  <a:pt x="4530629" y="23839"/>
                  <a:pt x="4539501" y="23839"/>
                </a:cubicBezTo>
                <a:close/>
                <a:moveTo>
                  <a:pt x="3380605" y="23658"/>
                </a:moveTo>
                <a:cubicBezTo>
                  <a:pt x="3386400" y="23658"/>
                  <a:pt x="3391833" y="24563"/>
                  <a:pt x="3391470" y="25468"/>
                </a:cubicBezTo>
                <a:cubicBezTo>
                  <a:pt x="3387303" y="26998"/>
                  <a:pt x="3382868" y="27675"/>
                  <a:pt x="3378432" y="27460"/>
                </a:cubicBezTo>
                <a:cubicBezTo>
                  <a:pt x="3371732" y="27460"/>
                  <a:pt x="3365757" y="27460"/>
                  <a:pt x="3366843" y="25651"/>
                </a:cubicBezTo>
                <a:cubicBezTo>
                  <a:pt x="3371265" y="24128"/>
                  <a:pt x="3375934" y="23453"/>
                  <a:pt x="3380605" y="23658"/>
                </a:cubicBezTo>
                <a:close/>
                <a:moveTo>
                  <a:pt x="4441178" y="22573"/>
                </a:moveTo>
                <a:cubicBezTo>
                  <a:pt x="4447328" y="21982"/>
                  <a:pt x="4453533" y="22849"/>
                  <a:pt x="4459286" y="25107"/>
                </a:cubicBezTo>
                <a:cubicBezTo>
                  <a:pt x="4459286" y="26375"/>
                  <a:pt x="4451680" y="27643"/>
                  <a:pt x="4443712" y="27643"/>
                </a:cubicBezTo>
                <a:cubicBezTo>
                  <a:pt x="4438110" y="27838"/>
                  <a:pt x="4432519" y="26977"/>
                  <a:pt x="4427234" y="25107"/>
                </a:cubicBezTo>
                <a:cubicBezTo>
                  <a:pt x="4425605" y="23839"/>
                  <a:pt x="4432848" y="22573"/>
                  <a:pt x="4441178" y="22573"/>
                </a:cubicBezTo>
                <a:close/>
                <a:moveTo>
                  <a:pt x="3288436" y="22391"/>
                </a:moveTo>
                <a:cubicBezTo>
                  <a:pt x="3293507" y="22573"/>
                  <a:pt x="3296767" y="23298"/>
                  <a:pt x="3295499" y="24022"/>
                </a:cubicBezTo>
                <a:cubicBezTo>
                  <a:pt x="3291699" y="25233"/>
                  <a:pt x="3287708" y="25724"/>
                  <a:pt x="3283730" y="25471"/>
                </a:cubicBezTo>
                <a:cubicBezTo>
                  <a:pt x="3278477" y="25471"/>
                  <a:pt x="3274855" y="25471"/>
                  <a:pt x="3275580" y="24022"/>
                </a:cubicBezTo>
                <a:cubicBezTo>
                  <a:pt x="3279732" y="22710"/>
                  <a:pt x="3284087" y="22159"/>
                  <a:pt x="3288436" y="22391"/>
                </a:cubicBezTo>
                <a:close/>
                <a:moveTo>
                  <a:pt x="4344481" y="20942"/>
                </a:moveTo>
                <a:cubicBezTo>
                  <a:pt x="4350630" y="20465"/>
                  <a:pt x="4356808" y="21330"/>
                  <a:pt x="4362589" y="23476"/>
                </a:cubicBezTo>
                <a:cubicBezTo>
                  <a:pt x="4363677" y="24744"/>
                  <a:pt x="4355890" y="26012"/>
                  <a:pt x="4348103" y="26012"/>
                </a:cubicBezTo>
                <a:cubicBezTo>
                  <a:pt x="4341957" y="26434"/>
                  <a:pt x="4335790" y="25571"/>
                  <a:pt x="4329995" y="23476"/>
                </a:cubicBezTo>
                <a:cubicBezTo>
                  <a:pt x="4329090" y="22210"/>
                  <a:pt x="4336333" y="20942"/>
                  <a:pt x="4344481" y="20942"/>
                </a:cubicBezTo>
                <a:close/>
                <a:moveTo>
                  <a:pt x="4249416" y="19856"/>
                </a:moveTo>
                <a:cubicBezTo>
                  <a:pt x="4255566" y="19251"/>
                  <a:pt x="4261773" y="20120"/>
                  <a:pt x="4267524" y="22392"/>
                </a:cubicBezTo>
                <a:cubicBezTo>
                  <a:pt x="4267885" y="23658"/>
                  <a:pt x="4260642" y="24926"/>
                  <a:pt x="4252494" y="24926"/>
                </a:cubicBezTo>
                <a:cubicBezTo>
                  <a:pt x="4246340" y="25643"/>
                  <a:pt x="4240106" y="24770"/>
                  <a:pt x="4234386" y="22392"/>
                </a:cubicBezTo>
                <a:cubicBezTo>
                  <a:pt x="4234386" y="21124"/>
                  <a:pt x="4241266" y="19856"/>
                  <a:pt x="4249416" y="19856"/>
                </a:cubicBezTo>
                <a:close/>
                <a:moveTo>
                  <a:pt x="4155437" y="18408"/>
                </a:moveTo>
                <a:cubicBezTo>
                  <a:pt x="4161112" y="17931"/>
                  <a:pt x="4166819" y="18799"/>
                  <a:pt x="4172096" y="20942"/>
                </a:cubicBezTo>
                <a:cubicBezTo>
                  <a:pt x="4172096" y="22390"/>
                  <a:pt x="4164309" y="23658"/>
                  <a:pt x="4155437" y="23658"/>
                </a:cubicBezTo>
                <a:cubicBezTo>
                  <a:pt x="4149821" y="24105"/>
                  <a:pt x="4144179" y="23238"/>
                  <a:pt x="4138958" y="21124"/>
                </a:cubicBezTo>
                <a:cubicBezTo>
                  <a:pt x="4138595" y="19493"/>
                  <a:pt x="4146745" y="18408"/>
                  <a:pt x="4155437" y="18408"/>
                </a:cubicBezTo>
                <a:close/>
                <a:moveTo>
                  <a:pt x="4060191" y="17320"/>
                </a:moveTo>
                <a:cubicBezTo>
                  <a:pt x="4065912" y="16698"/>
                  <a:pt x="4071699" y="17508"/>
                  <a:pt x="4077031" y="19673"/>
                </a:cubicBezTo>
                <a:cubicBezTo>
                  <a:pt x="4077031" y="20941"/>
                  <a:pt x="4069607" y="22209"/>
                  <a:pt x="4061277" y="22390"/>
                </a:cubicBezTo>
                <a:cubicBezTo>
                  <a:pt x="4055541" y="22895"/>
                  <a:pt x="4049770" y="22025"/>
                  <a:pt x="4044437" y="19854"/>
                </a:cubicBezTo>
                <a:cubicBezTo>
                  <a:pt x="4044437" y="18588"/>
                  <a:pt x="4052041" y="17320"/>
                  <a:pt x="4060191" y="17320"/>
                </a:cubicBezTo>
                <a:close/>
                <a:moveTo>
                  <a:pt x="3965485" y="15691"/>
                </a:moveTo>
                <a:cubicBezTo>
                  <a:pt x="3973091" y="15691"/>
                  <a:pt x="3979791" y="17140"/>
                  <a:pt x="3979610" y="18227"/>
                </a:cubicBezTo>
                <a:cubicBezTo>
                  <a:pt x="3974124" y="20524"/>
                  <a:pt x="3968128" y="21335"/>
                  <a:pt x="3962227" y="20581"/>
                </a:cubicBezTo>
                <a:cubicBezTo>
                  <a:pt x="3954079" y="20581"/>
                  <a:pt x="3946472" y="19313"/>
                  <a:pt x="3947377" y="18045"/>
                </a:cubicBezTo>
                <a:cubicBezTo>
                  <a:pt x="3953181" y="15997"/>
                  <a:pt x="3959350" y="15195"/>
                  <a:pt x="3965485" y="15691"/>
                </a:cubicBezTo>
                <a:close/>
                <a:moveTo>
                  <a:pt x="3870239" y="14966"/>
                </a:moveTo>
                <a:cubicBezTo>
                  <a:pt x="3879294" y="14966"/>
                  <a:pt x="3883457" y="14966"/>
                  <a:pt x="3883457" y="16959"/>
                </a:cubicBezTo>
                <a:cubicBezTo>
                  <a:pt x="3883457" y="18949"/>
                  <a:pt x="3877845" y="19312"/>
                  <a:pt x="3868971" y="19312"/>
                </a:cubicBezTo>
                <a:cubicBezTo>
                  <a:pt x="3859918" y="19312"/>
                  <a:pt x="3854304" y="19312"/>
                  <a:pt x="3854848" y="17139"/>
                </a:cubicBezTo>
                <a:cubicBezTo>
                  <a:pt x="3855392" y="14966"/>
                  <a:pt x="3861186" y="14966"/>
                  <a:pt x="3870239" y="14966"/>
                </a:cubicBezTo>
                <a:close/>
                <a:moveTo>
                  <a:pt x="3776984" y="13518"/>
                </a:moveTo>
                <a:cubicBezTo>
                  <a:pt x="3784771" y="13518"/>
                  <a:pt x="3790022" y="14423"/>
                  <a:pt x="3789480" y="15691"/>
                </a:cubicBezTo>
                <a:cubicBezTo>
                  <a:pt x="3784712" y="17590"/>
                  <a:pt x="3779547" y="18274"/>
                  <a:pt x="3774450" y="17683"/>
                </a:cubicBezTo>
                <a:cubicBezTo>
                  <a:pt x="3766482" y="17683"/>
                  <a:pt x="3761412" y="16778"/>
                  <a:pt x="3762137" y="15510"/>
                </a:cubicBezTo>
                <a:cubicBezTo>
                  <a:pt x="3766870" y="13721"/>
                  <a:pt x="3771948" y="13041"/>
                  <a:pt x="3776984" y="13518"/>
                </a:cubicBezTo>
                <a:close/>
                <a:moveTo>
                  <a:pt x="3683547" y="12613"/>
                </a:moveTo>
                <a:cubicBezTo>
                  <a:pt x="3690790" y="12613"/>
                  <a:pt x="3696585" y="13518"/>
                  <a:pt x="3695680" y="14606"/>
                </a:cubicBezTo>
                <a:cubicBezTo>
                  <a:pt x="3691176" y="16303"/>
                  <a:pt x="3686353" y="16984"/>
                  <a:pt x="3681557" y="16596"/>
                </a:cubicBezTo>
                <a:cubicBezTo>
                  <a:pt x="3674131" y="16596"/>
                  <a:pt x="3668337" y="16596"/>
                  <a:pt x="3669424" y="14423"/>
                </a:cubicBezTo>
                <a:cubicBezTo>
                  <a:pt x="3673973" y="12919"/>
                  <a:pt x="3678768" y="12303"/>
                  <a:pt x="3683547" y="12613"/>
                </a:cubicBezTo>
                <a:close/>
                <a:moveTo>
                  <a:pt x="3593009" y="11164"/>
                </a:moveTo>
                <a:cubicBezTo>
                  <a:pt x="3598623" y="11164"/>
                  <a:pt x="3603149" y="12430"/>
                  <a:pt x="3601883" y="13155"/>
                </a:cubicBezTo>
                <a:cubicBezTo>
                  <a:pt x="3597300" y="14497"/>
                  <a:pt x="3592532" y="15109"/>
                  <a:pt x="3587758" y="14966"/>
                </a:cubicBezTo>
                <a:cubicBezTo>
                  <a:pt x="3582144" y="14966"/>
                  <a:pt x="3577257" y="13879"/>
                  <a:pt x="3578161" y="12974"/>
                </a:cubicBezTo>
                <a:cubicBezTo>
                  <a:pt x="3582981" y="11575"/>
                  <a:pt x="3587996" y="10963"/>
                  <a:pt x="3593009" y="11164"/>
                </a:cubicBezTo>
                <a:close/>
                <a:moveTo>
                  <a:pt x="4628592" y="10982"/>
                </a:moveTo>
                <a:cubicBezTo>
                  <a:pt x="4632693" y="10660"/>
                  <a:pt x="4636816" y="11153"/>
                  <a:pt x="4640725" y="12430"/>
                </a:cubicBezTo>
                <a:cubicBezTo>
                  <a:pt x="4641630" y="13518"/>
                  <a:pt x="4638008" y="14061"/>
                  <a:pt x="4631853" y="14061"/>
                </a:cubicBezTo>
                <a:cubicBezTo>
                  <a:pt x="4627972" y="14480"/>
                  <a:pt x="4624050" y="13917"/>
                  <a:pt x="4620444" y="12430"/>
                </a:cubicBezTo>
                <a:cubicBezTo>
                  <a:pt x="4620444" y="11525"/>
                  <a:pt x="4622798" y="10982"/>
                  <a:pt x="4628592" y="10982"/>
                </a:cubicBezTo>
                <a:close/>
                <a:moveTo>
                  <a:pt x="3498850" y="10440"/>
                </a:moveTo>
                <a:cubicBezTo>
                  <a:pt x="3504825" y="10440"/>
                  <a:pt x="3508627" y="11164"/>
                  <a:pt x="3507542" y="12069"/>
                </a:cubicBezTo>
                <a:cubicBezTo>
                  <a:pt x="3503658" y="13460"/>
                  <a:pt x="3499510" y="13955"/>
                  <a:pt x="3495409" y="13517"/>
                </a:cubicBezTo>
                <a:cubicBezTo>
                  <a:pt x="3489795" y="13517"/>
                  <a:pt x="3486898" y="13517"/>
                  <a:pt x="3487442" y="12069"/>
                </a:cubicBezTo>
                <a:cubicBezTo>
                  <a:pt x="3491054" y="10603"/>
                  <a:pt x="3494970" y="10045"/>
                  <a:pt x="3498850" y="10440"/>
                </a:cubicBezTo>
                <a:close/>
                <a:moveTo>
                  <a:pt x="4535155" y="9897"/>
                </a:moveTo>
                <a:cubicBezTo>
                  <a:pt x="4539197" y="9547"/>
                  <a:pt x="4543265" y="10041"/>
                  <a:pt x="4547105" y="11345"/>
                </a:cubicBezTo>
                <a:cubicBezTo>
                  <a:pt x="4548373" y="12433"/>
                  <a:pt x="4544391" y="13157"/>
                  <a:pt x="4537689" y="13157"/>
                </a:cubicBezTo>
                <a:cubicBezTo>
                  <a:pt x="4533633" y="13606"/>
                  <a:pt x="4529528" y="13045"/>
                  <a:pt x="4525739" y="11528"/>
                </a:cubicBezTo>
                <a:cubicBezTo>
                  <a:pt x="4524471" y="11528"/>
                  <a:pt x="4528274" y="9897"/>
                  <a:pt x="4535155" y="9897"/>
                </a:cubicBezTo>
                <a:close/>
                <a:moveTo>
                  <a:pt x="4441541" y="8268"/>
                </a:moveTo>
                <a:cubicBezTo>
                  <a:pt x="4445786" y="7967"/>
                  <a:pt x="4450048" y="8585"/>
                  <a:pt x="4454035" y="10077"/>
                </a:cubicBezTo>
                <a:cubicBezTo>
                  <a:pt x="4454035" y="10982"/>
                  <a:pt x="4448421" y="11889"/>
                  <a:pt x="4441902" y="11889"/>
                </a:cubicBezTo>
                <a:cubicBezTo>
                  <a:pt x="4437882" y="12077"/>
                  <a:pt x="4433867" y="11397"/>
                  <a:pt x="4430133" y="9897"/>
                </a:cubicBezTo>
                <a:cubicBezTo>
                  <a:pt x="4430133" y="8992"/>
                  <a:pt x="4435927" y="8085"/>
                  <a:pt x="4441541" y="8268"/>
                </a:cubicBezTo>
                <a:close/>
                <a:moveTo>
                  <a:pt x="4349190" y="7182"/>
                </a:moveTo>
                <a:cubicBezTo>
                  <a:pt x="4353200" y="6923"/>
                  <a:pt x="4357213" y="7541"/>
                  <a:pt x="4360960" y="8992"/>
                </a:cubicBezTo>
                <a:cubicBezTo>
                  <a:pt x="4361321" y="9897"/>
                  <a:pt x="4355890" y="10984"/>
                  <a:pt x="4349008" y="10803"/>
                </a:cubicBezTo>
                <a:cubicBezTo>
                  <a:pt x="4342672" y="10803"/>
                  <a:pt x="4335970" y="9716"/>
                  <a:pt x="4336153" y="8811"/>
                </a:cubicBezTo>
                <a:cubicBezTo>
                  <a:pt x="4340314" y="7265"/>
                  <a:pt x="4344776" y="6705"/>
                  <a:pt x="4349190" y="7182"/>
                </a:cubicBezTo>
                <a:close/>
                <a:moveTo>
                  <a:pt x="4251950" y="5550"/>
                </a:moveTo>
                <a:cubicBezTo>
                  <a:pt x="4256494" y="5231"/>
                  <a:pt x="4261055" y="5847"/>
                  <a:pt x="4265349" y="7360"/>
                </a:cubicBezTo>
                <a:cubicBezTo>
                  <a:pt x="4265349" y="8447"/>
                  <a:pt x="4260461" y="9352"/>
                  <a:pt x="4253943" y="9352"/>
                </a:cubicBezTo>
                <a:cubicBezTo>
                  <a:pt x="4249082" y="9939"/>
                  <a:pt x="4244152" y="9253"/>
                  <a:pt x="4239637" y="7360"/>
                </a:cubicBezTo>
                <a:cubicBezTo>
                  <a:pt x="4239637" y="7360"/>
                  <a:pt x="4245612" y="5550"/>
                  <a:pt x="4251950" y="5550"/>
                </a:cubicBezTo>
                <a:close/>
                <a:moveTo>
                  <a:pt x="4159421" y="4645"/>
                </a:moveTo>
                <a:cubicBezTo>
                  <a:pt x="4163670" y="4210"/>
                  <a:pt x="4167963" y="4832"/>
                  <a:pt x="4171915" y="6457"/>
                </a:cubicBezTo>
                <a:cubicBezTo>
                  <a:pt x="4171915" y="7542"/>
                  <a:pt x="4166301" y="8447"/>
                  <a:pt x="4159963" y="8447"/>
                </a:cubicBezTo>
                <a:cubicBezTo>
                  <a:pt x="4155419" y="8789"/>
                  <a:pt x="4150855" y="8171"/>
                  <a:pt x="4146564" y="6637"/>
                </a:cubicBezTo>
                <a:cubicBezTo>
                  <a:pt x="4146564" y="5550"/>
                  <a:pt x="4152359" y="4465"/>
                  <a:pt x="4159421" y="4645"/>
                </a:cubicBezTo>
                <a:close/>
                <a:moveTo>
                  <a:pt x="4067071" y="3560"/>
                </a:moveTo>
                <a:cubicBezTo>
                  <a:pt x="4073228" y="3741"/>
                  <a:pt x="4079384" y="4646"/>
                  <a:pt x="4079203" y="5550"/>
                </a:cubicBezTo>
                <a:cubicBezTo>
                  <a:pt x="4074903" y="7045"/>
                  <a:pt x="4070346" y="7661"/>
                  <a:pt x="4065805" y="7362"/>
                </a:cubicBezTo>
                <a:cubicBezTo>
                  <a:pt x="4059466" y="7362"/>
                  <a:pt x="4053852" y="6094"/>
                  <a:pt x="4054577" y="5189"/>
                </a:cubicBezTo>
                <a:cubicBezTo>
                  <a:pt x="4058622" y="3954"/>
                  <a:pt x="4062845" y="3404"/>
                  <a:pt x="4067071" y="3560"/>
                </a:cubicBezTo>
                <a:close/>
                <a:moveTo>
                  <a:pt x="3974722" y="2292"/>
                </a:moveTo>
                <a:cubicBezTo>
                  <a:pt x="3980517" y="2292"/>
                  <a:pt x="3987399" y="2292"/>
                  <a:pt x="3987216" y="4102"/>
                </a:cubicBezTo>
                <a:cubicBezTo>
                  <a:pt x="3983513" y="5466"/>
                  <a:pt x="3979562" y="6021"/>
                  <a:pt x="3975627" y="5734"/>
                </a:cubicBezTo>
                <a:cubicBezTo>
                  <a:pt x="3971574" y="6082"/>
                  <a:pt x="3967491" y="5523"/>
                  <a:pt x="3963677" y="4102"/>
                </a:cubicBezTo>
                <a:cubicBezTo>
                  <a:pt x="3963677" y="3197"/>
                  <a:pt x="3968928" y="2292"/>
                  <a:pt x="3974722" y="2292"/>
                </a:cubicBezTo>
                <a:close/>
                <a:moveTo>
                  <a:pt x="3882915" y="1385"/>
                </a:moveTo>
                <a:cubicBezTo>
                  <a:pt x="3888890" y="1385"/>
                  <a:pt x="3894143" y="1385"/>
                  <a:pt x="3893780" y="3014"/>
                </a:cubicBezTo>
                <a:cubicBezTo>
                  <a:pt x="3893419" y="4645"/>
                  <a:pt x="3889254" y="4645"/>
                  <a:pt x="3883279" y="4645"/>
                </a:cubicBezTo>
                <a:cubicBezTo>
                  <a:pt x="3876577" y="4645"/>
                  <a:pt x="3872051" y="4645"/>
                  <a:pt x="3872595" y="3014"/>
                </a:cubicBezTo>
                <a:cubicBezTo>
                  <a:pt x="3873138" y="1385"/>
                  <a:pt x="3876941" y="1385"/>
                  <a:pt x="3882915" y="1385"/>
                </a:cubicBezTo>
                <a:close/>
                <a:moveTo>
                  <a:pt x="3792013" y="119"/>
                </a:moveTo>
                <a:cubicBezTo>
                  <a:pt x="3797988" y="300"/>
                  <a:pt x="3802153" y="300"/>
                  <a:pt x="3801792" y="1568"/>
                </a:cubicBezTo>
                <a:cubicBezTo>
                  <a:pt x="3801792" y="1568"/>
                  <a:pt x="3797083" y="3016"/>
                  <a:pt x="3791108" y="3016"/>
                </a:cubicBezTo>
                <a:cubicBezTo>
                  <a:pt x="3785133" y="3016"/>
                  <a:pt x="3781329" y="3016"/>
                  <a:pt x="3782236" y="1385"/>
                </a:cubicBezTo>
                <a:cubicBezTo>
                  <a:pt x="3785350" y="201"/>
                  <a:pt x="3788700" y="-234"/>
                  <a:pt x="3792013" y="119"/>
                </a:cubicBezTo>
                <a:close/>
              </a:path>
            </a:pathLst>
          </a:custGeom>
          <a:gradFill flip="none" rotWithShape="1">
            <a:gsLst>
              <a:gs pos="0">
                <a:schemeClr val="accent1">
                  <a:alpha val="20000"/>
                </a:schemeClr>
              </a:gs>
              <a:gs pos="89000">
                <a:schemeClr val="accent1">
                  <a:alpha val="0"/>
                </a:schemeClr>
              </a:gs>
            </a:gsLst>
            <a:lin ang="16200000" scaled="1"/>
            <a:tileRect/>
          </a:gra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cs"/>
            </a:endParaRPr>
          </a:p>
        </p:txBody>
      </p:sp>
      <p:sp>
        <p:nvSpPr>
          <p:cNvPr id="54" name="矩形: 圆角 53">
            <a:extLst>
              <a:ext uri="{FF2B5EF4-FFF2-40B4-BE49-F238E27FC236}">
                <a16:creationId xmlns:a16="http://schemas.microsoft.com/office/drawing/2014/main" id="{41D38F84-724B-C906-4226-9CD02F53F5EF}"/>
              </a:ext>
            </a:extLst>
          </p:cNvPr>
          <p:cNvSpPr/>
          <p:nvPr/>
        </p:nvSpPr>
        <p:spPr>
          <a:xfrm>
            <a:off x="8372274" y="2328611"/>
            <a:ext cx="3448451" cy="2568001"/>
          </a:xfrm>
          <a:prstGeom prst="roundRect">
            <a:avLst>
              <a:gd name="adj" fmla="val 1782"/>
            </a:avLst>
          </a:prstGeom>
          <a:solidFill>
            <a:schemeClr val="lt1"/>
          </a:solidFill>
          <a:ln w="9525" cap="rnd">
            <a:gradFill>
              <a:gsLst>
                <a:gs pos="100000">
                  <a:schemeClr val="accent1"/>
                </a:gs>
                <a:gs pos="0">
                  <a:schemeClr val="accent1">
                    <a:alpha val="0"/>
                  </a:schemeClr>
                </a:gs>
              </a:gsLst>
              <a:lin ang="5400000" scaled="1"/>
            </a:gradFill>
            <a:round/>
          </a:ln>
          <a:effectLst>
            <a:outerShdw blurRad="63500" algn="ctr"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7" name="文本框 56">
            <a:extLst>
              <a:ext uri="{FF2B5EF4-FFF2-40B4-BE49-F238E27FC236}">
                <a16:creationId xmlns:a16="http://schemas.microsoft.com/office/drawing/2014/main" id="{41EE3D63-3736-3385-4758-96D30DA07BAE}"/>
              </a:ext>
            </a:extLst>
          </p:cNvPr>
          <p:cNvSpPr txBox="1"/>
          <p:nvPr/>
        </p:nvSpPr>
        <p:spPr>
          <a:xfrm>
            <a:off x="8687925" y="2677188"/>
            <a:ext cx="2859910" cy="2043252"/>
          </a:xfrm>
          <a:prstGeom prst="rect">
            <a:avLst/>
          </a:prstGeom>
          <a:noFill/>
        </p:spPr>
        <p:txBody>
          <a:bodyPr wrap="square" lIns="0" tIns="0" rIns="0" bIns="0" rtlCol="0" anchor="ctr" anchorCtr="0">
            <a:spAutoFit/>
          </a:bodyPr>
          <a:lstStyle/>
          <a:p>
            <a:pPr algn="just">
              <a:lnSpc>
                <a:spcPct val="120000"/>
              </a:lnSpc>
            </a:pPr>
            <a:r>
              <a:rPr lang="zh-CN" altLang="en-US" sz="1600" dirty="0">
                <a:latin typeface="+mn-ea"/>
              </a:rPr>
              <a:t>骨转移通过骨桥蛋白（</a:t>
            </a:r>
            <a:r>
              <a:rPr lang="en-US" altLang="zh-CN" sz="1600" dirty="0">
                <a:latin typeface="+mn-ea"/>
              </a:rPr>
              <a:t>OPN</a:t>
            </a:r>
            <a:r>
              <a:rPr lang="zh-CN" altLang="en-US" sz="1600" dirty="0">
                <a:latin typeface="+mn-ea"/>
              </a:rPr>
              <a:t>）直接导致骨外全身病灶形成免疫“冷肿瘤”</a:t>
            </a:r>
            <a:endParaRPr lang="en-US" altLang="zh-CN" sz="1600" dirty="0">
              <a:latin typeface="+mn-ea"/>
            </a:endParaRPr>
          </a:p>
          <a:p>
            <a:pPr algn="just">
              <a:lnSpc>
                <a:spcPct val="120000"/>
              </a:lnSpc>
            </a:pPr>
            <a:endParaRPr lang="en-US" altLang="zh-CN" sz="1600" dirty="0">
              <a:latin typeface="+mn-ea"/>
            </a:endParaRPr>
          </a:p>
          <a:p>
            <a:pPr algn="just">
              <a:lnSpc>
                <a:spcPct val="120000"/>
              </a:lnSpc>
            </a:pPr>
            <a:r>
              <a:rPr lang="zh-CN" altLang="en-US" sz="1600" dirty="0">
                <a:latin typeface="+mn-ea"/>
              </a:rPr>
              <a:t>地舒单抗阻断</a:t>
            </a:r>
            <a:r>
              <a:rPr lang="en-US" altLang="zh-CN" sz="1600" dirty="0">
                <a:latin typeface="+mn-ea"/>
              </a:rPr>
              <a:t>RANKL-OPN</a:t>
            </a:r>
            <a:r>
              <a:rPr lang="zh-CN" altLang="en-US" sz="1600" dirty="0">
                <a:latin typeface="+mn-ea"/>
              </a:rPr>
              <a:t>通路，联合免疫治疗疗效更好、</a:t>
            </a:r>
            <a:r>
              <a:rPr lang="en-US" altLang="zh-CN" sz="1600" dirty="0">
                <a:latin typeface="+mn-ea"/>
              </a:rPr>
              <a:t>ORR</a:t>
            </a:r>
            <a:r>
              <a:rPr lang="zh-CN" altLang="en-US" sz="1600" dirty="0">
                <a:latin typeface="+mn-ea"/>
              </a:rPr>
              <a:t>更高</a:t>
            </a:r>
            <a:r>
              <a:rPr lang="en-US" altLang="zh-CN" sz="1600" baseline="30000" dirty="0">
                <a:latin typeface="+mn-ea"/>
              </a:rPr>
              <a:t>5-6</a:t>
            </a:r>
            <a:endParaRPr lang="zh-CN" altLang="en-US" sz="1600" baseline="30000" dirty="0">
              <a:latin typeface="+mn-ea"/>
            </a:endParaRPr>
          </a:p>
        </p:txBody>
      </p:sp>
      <p:sp>
        <p:nvSpPr>
          <p:cNvPr id="61" name="任意多边形: 形状 60">
            <a:extLst>
              <a:ext uri="{FF2B5EF4-FFF2-40B4-BE49-F238E27FC236}">
                <a16:creationId xmlns:a16="http://schemas.microsoft.com/office/drawing/2014/main" id="{FD964421-D708-72AF-CF54-73865FD954EC}"/>
              </a:ext>
            </a:extLst>
          </p:cNvPr>
          <p:cNvSpPr/>
          <p:nvPr/>
        </p:nvSpPr>
        <p:spPr>
          <a:xfrm>
            <a:off x="8372072" y="3833281"/>
            <a:ext cx="3448453" cy="1035050"/>
          </a:xfrm>
          <a:custGeom>
            <a:avLst/>
            <a:gdLst>
              <a:gd name="connsiteX0" fmla="*/ 4234736 w 8115305"/>
              <a:gd name="connsiteY0" fmla="*/ 3069959 h 3192694"/>
              <a:gd name="connsiteX1" fmla="*/ 4243983 w 8115305"/>
              <a:gd name="connsiteY1" fmla="*/ 3070105 h 3192694"/>
              <a:gd name="connsiteX2" fmla="*/ 4304644 w 8115305"/>
              <a:gd name="connsiteY2" fmla="*/ 3132937 h 3192694"/>
              <a:gd name="connsiteX3" fmla="*/ 4245983 w 8115305"/>
              <a:gd name="connsiteY3" fmla="*/ 3192694 h 3192694"/>
              <a:gd name="connsiteX4" fmla="*/ 4244707 w 8115305"/>
              <a:gd name="connsiteY4" fmla="*/ 3192694 h 3192694"/>
              <a:gd name="connsiteX5" fmla="*/ 4179158 w 8115305"/>
              <a:gd name="connsiteY5" fmla="*/ 3132937 h 3192694"/>
              <a:gd name="connsiteX6" fmla="*/ 4234736 w 8115305"/>
              <a:gd name="connsiteY6" fmla="*/ 3069959 h 3192694"/>
              <a:gd name="connsiteX7" fmla="*/ 3636106 w 8115305"/>
              <a:gd name="connsiteY7" fmla="*/ 3007634 h 3192694"/>
              <a:gd name="connsiteX8" fmla="*/ 3692089 w 8115305"/>
              <a:gd name="connsiteY8" fmla="*/ 3052849 h 3192694"/>
              <a:gd name="connsiteX9" fmla="*/ 3692239 w 8115305"/>
              <a:gd name="connsiteY9" fmla="*/ 3061957 h 3192694"/>
              <a:gd name="connsiteX10" fmla="*/ 3624337 w 8115305"/>
              <a:gd name="connsiteY10" fmla="*/ 3130405 h 3192694"/>
              <a:gd name="connsiteX11" fmla="*/ 3563624 w 8115305"/>
              <a:gd name="connsiteY11" fmla="*/ 3086312 h 3192694"/>
              <a:gd name="connsiteX12" fmla="*/ 3563675 w 8115305"/>
              <a:gd name="connsiteY12" fmla="*/ 3069381 h 3192694"/>
              <a:gd name="connsiteX13" fmla="*/ 3636106 w 8115305"/>
              <a:gd name="connsiteY13" fmla="*/ 3007634 h 3192694"/>
              <a:gd name="connsiteX14" fmla="*/ 3062089 w 8115305"/>
              <a:gd name="connsiteY14" fmla="*/ 2969970 h 3192694"/>
              <a:gd name="connsiteX15" fmla="*/ 3111357 w 8115305"/>
              <a:gd name="connsiteY15" fmla="*/ 3009227 h 3192694"/>
              <a:gd name="connsiteX16" fmla="*/ 3110798 w 8115305"/>
              <a:gd name="connsiteY16" fmla="*/ 3022844 h 3192694"/>
              <a:gd name="connsiteX17" fmla="*/ 3039999 w 8115305"/>
              <a:gd name="connsiteY17" fmla="*/ 3086947 h 3192694"/>
              <a:gd name="connsiteX18" fmla="*/ 2986109 w 8115305"/>
              <a:gd name="connsiteY18" fmla="*/ 3051437 h 3192694"/>
              <a:gd name="connsiteX19" fmla="*/ 2987666 w 8115305"/>
              <a:gd name="connsiteY19" fmla="*/ 3027371 h 3192694"/>
              <a:gd name="connsiteX20" fmla="*/ 3062089 w 8115305"/>
              <a:gd name="connsiteY20" fmla="*/ 2969970 h 3192694"/>
              <a:gd name="connsiteX21" fmla="*/ 2514513 w 8115305"/>
              <a:gd name="connsiteY21" fmla="*/ 2932123 h 3192694"/>
              <a:gd name="connsiteX22" fmla="*/ 2540768 w 8115305"/>
              <a:gd name="connsiteY22" fmla="*/ 2992965 h 3192694"/>
              <a:gd name="connsiteX23" fmla="*/ 2454575 w 8115305"/>
              <a:gd name="connsiteY23" fmla="*/ 3046203 h 3192694"/>
              <a:gd name="connsiteX24" fmla="*/ 2427052 w 8115305"/>
              <a:gd name="connsiteY24" fmla="*/ 2978659 h 3192694"/>
              <a:gd name="connsiteX25" fmla="*/ 2514513 w 8115305"/>
              <a:gd name="connsiteY25" fmla="*/ 2932123 h 3192694"/>
              <a:gd name="connsiteX26" fmla="*/ 6417275 w 8115305"/>
              <a:gd name="connsiteY26" fmla="*/ 2735474 h 3192694"/>
              <a:gd name="connsiteX27" fmla="*/ 6515600 w 8115305"/>
              <a:gd name="connsiteY27" fmla="*/ 2785632 h 3192694"/>
              <a:gd name="connsiteX28" fmla="*/ 6494052 w 8115305"/>
              <a:gd name="connsiteY28" fmla="*/ 2839955 h 3192694"/>
              <a:gd name="connsiteX29" fmla="*/ 6396270 w 8115305"/>
              <a:gd name="connsiteY29" fmla="*/ 2783098 h 3192694"/>
              <a:gd name="connsiteX30" fmla="*/ 6417275 w 8115305"/>
              <a:gd name="connsiteY30" fmla="*/ 2735474 h 3192694"/>
              <a:gd name="connsiteX31" fmla="*/ 5858834 w 8115305"/>
              <a:gd name="connsiteY31" fmla="*/ 2681512 h 3192694"/>
              <a:gd name="connsiteX32" fmla="*/ 5945932 w 8115305"/>
              <a:gd name="connsiteY32" fmla="*/ 2734569 h 3192694"/>
              <a:gd name="connsiteX33" fmla="*/ 5911889 w 8115305"/>
              <a:gd name="connsiteY33" fmla="*/ 2790702 h 3192694"/>
              <a:gd name="connsiteX34" fmla="*/ 5823343 w 8115305"/>
              <a:gd name="connsiteY34" fmla="*/ 2736379 h 3192694"/>
              <a:gd name="connsiteX35" fmla="*/ 5858834 w 8115305"/>
              <a:gd name="connsiteY35" fmla="*/ 2681512 h 3192694"/>
              <a:gd name="connsiteX36" fmla="*/ 5293689 w 8115305"/>
              <a:gd name="connsiteY36" fmla="*/ 2641494 h 3192694"/>
              <a:gd name="connsiteX37" fmla="*/ 5388030 w 8115305"/>
              <a:gd name="connsiteY37" fmla="*/ 2704872 h 3192694"/>
              <a:gd name="connsiteX38" fmla="*/ 5353643 w 8115305"/>
              <a:gd name="connsiteY38" fmla="*/ 2763376 h 3192694"/>
              <a:gd name="connsiteX39" fmla="*/ 5333707 w 8115305"/>
              <a:gd name="connsiteY39" fmla="*/ 2764266 h 3192694"/>
              <a:gd name="connsiteX40" fmla="*/ 5243168 w 8115305"/>
              <a:gd name="connsiteY40" fmla="*/ 2694551 h 3192694"/>
              <a:gd name="connsiteX41" fmla="*/ 5284927 w 8115305"/>
              <a:gd name="connsiteY41" fmla="*/ 2641709 h 3192694"/>
              <a:gd name="connsiteX42" fmla="*/ 5293689 w 8115305"/>
              <a:gd name="connsiteY42" fmla="*/ 2641494 h 3192694"/>
              <a:gd name="connsiteX43" fmla="*/ 4759512 w 8115305"/>
              <a:gd name="connsiteY43" fmla="*/ 2591153 h 3192694"/>
              <a:gd name="connsiteX44" fmla="*/ 4849327 w 8115305"/>
              <a:gd name="connsiteY44" fmla="*/ 2654892 h 3192694"/>
              <a:gd name="connsiteX45" fmla="*/ 4792650 w 8115305"/>
              <a:gd name="connsiteY45" fmla="*/ 2717366 h 3192694"/>
              <a:gd name="connsiteX46" fmla="*/ 4702111 w 8115305"/>
              <a:gd name="connsiteY46" fmla="*/ 2651271 h 3192694"/>
              <a:gd name="connsiteX47" fmla="*/ 4759512 w 8115305"/>
              <a:gd name="connsiteY47" fmla="*/ 2591153 h 3192694"/>
              <a:gd name="connsiteX48" fmla="*/ 4245432 w 8115305"/>
              <a:gd name="connsiteY48" fmla="*/ 2559828 h 3192694"/>
              <a:gd name="connsiteX49" fmla="*/ 4324925 w 8115305"/>
              <a:gd name="connsiteY49" fmla="*/ 2621938 h 3192694"/>
              <a:gd name="connsiteX50" fmla="*/ 4252494 w 8115305"/>
              <a:gd name="connsiteY50" fmla="*/ 2685496 h 3192694"/>
              <a:gd name="connsiteX51" fmla="*/ 4177346 w 8115305"/>
              <a:gd name="connsiteY51" fmla="*/ 2624835 h 3192694"/>
              <a:gd name="connsiteX52" fmla="*/ 4245432 w 8115305"/>
              <a:gd name="connsiteY52" fmla="*/ 2559828 h 3192694"/>
              <a:gd name="connsiteX53" fmla="*/ 3742036 w 8115305"/>
              <a:gd name="connsiteY53" fmla="*/ 2514196 h 3192694"/>
              <a:gd name="connsiteX54" fmla="*/ 3812295 w 8115305"/>
              <a:gd name="connsiteY54" fmla="*/ 2573589 h 3192694"/>
              <a:gd name="connsiteX55" fmla="*/ 3733525 w 8115305"/>
              <a:gd name="connsiteY55" fmla="*/ 2638416 h 3192694"/>
              <a:gd name="connsiteX56" fmla="*/ 3663267 w 8115305"/>
              <a:gd name="connsiteY56" fmla="*/ 2576486 h 3192694"/>
              <a:gd name="connsiteX57" fmla="*/ 3742036 w 8115305"/>
              <a:gd name="connsiteY57" fmla="*/ 2514196 h 3192694"/>
              <a:gd name="connsiteX58" fmla="*/ 3249687 w 8115305"/>
              <a:gd name="connsiteY58" fmla="*/ 2485950 h 3192694"/>
              <a:gd name="connsiteX59" fmla="*/ 3309805 w 8115305"/>
              <a:gd name="connsiteY59" fmla="*/ 2544256 h 3192694"/>
              <a:gd name="connsiteX60" fmla="*/ 3221619 w 8115305"/>
              <a:gd name="connsiteY60" fmla="*/ 2607815 h 3192694"/>
              <a:gd name="connsiteX61" fmla="*/ 3161865 w 8115305"/>
              <a:gd name="connsiteY61" fmla="*/ 2547154 h 3192694"/>
              <a:gd name="connsiteX62" fmla="*/ 3249687 w 8115305"/>
              <a:gd name="connsiteY62" fmla="*/ 2485950 h 3192694"/>
              <a:gd name="connsiteX63" fmla="*/ 2772383 w 8115305"/>
              <a:gd name="connsiteY63" fmla="*/ 2443758 h 3192694"/>
              <a:gd name="connsiteX64" fmla="*/ 2820550 w 8115305"/>
              <a:gd name="connsiteY64" fmla="*/ 2501702 h 3192694"/>
              <a:gd name="connsiteX65" fmla="*/ 2721318 w 8115305"/>
              <a:gd name="connsiteY65" fmla="*/ 2560191 h 3192694"/>
              <a:gd name="connsiteX66" fmla="*/ 2676955 w 8115305"/>
              <a:gd name="connsiteY66" fmla="*/ 2503695 h 3192694"/>
              <a:gd name="connsiteX67" fmla="*/ 2772383 w 8115305"/>
              <a:gd name="connsiteY67" fmla="*/ 2443758 h 3192694"/>
              <a:gd name="connsiteX68" fmla="*/ 2285460 w 8115305"/>
              <a:gd name="connsiteY68" fmla="*/ 2416958 h 3192694"/>
              <a:gd name="connsiteX69" fmla="*/ 2321674 w 8115305"/>
              <a:gd name="connsiteY69" fmla="*/ 2470196 h 3192694"/>
              <a:gd name="connsiteX70" fmla="*/ 2215381 w 8115305"/>
              <a:gd name="connsiteY70" fmla="*/ 2529407 h 3192694"/>
              <a:gd name="connsiteX71" fmla="*/ 2180251 w 8115305"/>
              <a:gd name="connsiteY71" fmla="*/ 2473998 h 3192694"/>
              <a:gd name="connsiteX72" fmla="*/ 2285460 w 8115305"/>
              <a:gd name="connsiteY72" fmla="*/ 2416958 h 3192694"/>
              <a:gd name="connsiteX73" fmla="*/ 1830592 w 8115305"/>
              <a:gd name="connsiteY73" fmla="*/ 2376760 h 3192694"/>
              <a:gd name="connsiteX74" fmla="*/ 1857029 w 8115305"/>
              <a:gd name="connsiteY74" fmla="*/ 2429454 h 3192694"/>
              <a:gd name="connsiteX75" fmla="*/ 1751460 w 8115305"/>
              <a:gd name="connsiteY75" fmla="*/ 2483777 h 3192694"/>
              <a:gd name="connsiteX76" fmla="*/ 1724660 w 8115305"/>
              <a:gd name="connsiteY76" fmla="*/ 2426376 h 3192694"/>
              <a:gd name="connsiteX77" fmla="*/ 1830592 w 8115305"/>
              <a:gd name="connsiteY77" fmla="*/ 2376760 h 3192694"/>
              <a:gd name="connsiteX78" fmla="*/ 7166577 w 8115305"/>
              <a:gd name="connsiteY78" fmla="*/ 2374043 h 3192694"/>
              <a:gd name="connsiteX79" fmla="*/ 7265083 w 8115305"/>
              <a:gd name="connsiteY79" fmla="*/ 2417321 h 3192694"/>
              <a:gd name="connsiteX80" fmla="*/ 7254580 w 8115305"/>
              <a:gd name="connsiteY80" fmla="*/ 2459511 h 3192694"/>
              <a:gd name="connsiteX81" fmla="*/ 7154988 w 8115305"/>
              <a:gd name="connsiteY81" fmla="*/ 2414967 h 3192694"/>
              <a:gd name="connsiteX82" fmla="*/ 7166577 w 8115305"/>
              <a:gd name="connsiteY82" fmla="*/ 2374043 h 3192694"/>
              <a:gd name="connsiteX83" fmla="*/ 1372644 w 8115305"/>
              <a:gd name="connsiteY83" fmla="*/ 2354307 h 3192694"/>
              <a:gd name="connsiteX84" fmla="*/ 1390751 w 8115305"/>
              <a:gd name="connsiteY84" fmla="*/ 2400843 h 3192694"/>
              <a:gd name="connsiteX85" fmla="*/ 1278120 w 8115305"/>
              <a:gd name="connsiteY85" fmla="*/ 2451726 h 3192694"/>
              <a:gd name="connsiteX86" fmla="*/ 1268342 w 8115305"/>
              <a:gd name="connsiteY86" fmla="*/ 2400119 h 3192694"/>
              <a:gd name="connsiteX87" fmla="*/ 1372644 w 8115305"/>
              <a:gd name="connsiteY87" fmla="*/ 2354307 h 3192694"/>
              <a:gd name="connsiteX88" fmla="*/ 6638192 w 8115305"/>
              <a:gd name="connsiteY88" fmla="*/ 2339640 h 3192694"/>
              <a:gd name="connsiteX89" fmla="*/ 6748287 w 8115305"/>
              <a:gd name="connsiteY89" fmla="*/ 2389074 h 3192694"/>
              <a:gd name="connsiteX90" fmla="*/ 6728006 w 8115305"/>
              <a:gd name="connsiteY90" fmla="*/ 2440138 h 3192694"/>
              <a:gd name="connsiteX91" fmla="*/ 6617730 w 8115305"/>
              <a:gd name="connsiteY91" fmla="*/ 2385815 h 3192694"/>
              <a:gd name="connsiteX92" fmla="*/ 6638192 w 8115305"/>
              <a:gd name="connsiteY92" fmla="*/ 2339640 h 3192694"/>
              <a:gd name="connsiteX93" fmla="*/ 938235 w 8115305"/>
              <a:gd name="connsiteY93" fmla="*/ 2321713 h 3192694"/>
              <a:gd name="connsiteX94" fmla="*/ 939684 w 8115305"/>
              <a:gd name="connsiteY94" fmla="*/ 2365535 h 3192694"/>
              <a:gd name="connsiteX95" fmla="*/ 840995 w 8115305"/>
              <a:gd name="connsiteY95" fmla="*/ 2404104 h 3192694"/>
              <a:gd name="connsiteX96" fmla="*/ 840995 w 8115305"/>
              <a:gd name="connsiteY96" fmla="*/ 2359377 h 3192694"/>
              <a:gd name="connsiteX97" fmla="*/ 938235 w 8115305"/>
              <a:gd name="connsiteY97" fmla="*/ 2321713 h 3192694"/>
              <a:gd name="connsiteX98" fmla="*/ 6137149 w 8115305"/>
              <a:gd name="connsiteY98" fmla="*/ 2295999 h 3192694"/>
              <a:gd name="connsiteX99" fmla="*/ 6244347 w 8115305"/>
              <a:gd name="connsiteY99" fmla="*/ 2348873 h 3192694"/>
              <a:gd name="connsiteX100" fmla="*/ 6216099 w 8115305"/>
              <a:gd name="connsiteY100" fmla="*/ 2403197 h 3192694"/>
              <a:gd name="connsiteX101" fmla="*/ 6107453 w 8115305"/>
              <a:gd name="connsiteY101" fmla="*/ 2348873 h 3192694"/>
              <a:gd name="connsiteX102" fmla="*/ 6137149 w 8115305"/>
              <a:gd name="connsiteY102" fmla="*/ 2295999 h 3192694"/>
              <a:gd name="connsiteX103" fmla="*/ 5654577 w 8115305"/>
              <a:gd name="connsiteY103" fmla="*/ 2269199 h 3192694"/>
              <a:gd name="connsiteX104" fmla="*/ 5759241 w 8115305"/>
              <a:gd name="connsiteY104" fmla="*/ 2323161 h 3192694"/>
              <a:gd name="connsiteX105" fmla="*/ 5717774 w 8115305"/>
              <a:gd name="connsiteY105" fmla="*/ 2379294 h 3192694"/>
              <a:gd name="connsiteX106" fmla="*/ 5614379 w 8115305"/>
              <a:gd name="connsiteY106" fmla="*/ 2320264 h 3192694"/>
              <a:gd name="connsiteX107" fmla="*/ 5654577 w 8115305"/>
              <a:gd name="connsiteY107" fmla="*/ 2269199 h 3192694"/>
              <a:gd name="connsiteX108" fmla="*/ 5185950 w 8115305"/>
              <a:gd name="connsiteY108" fmla="*/ 2238598 h 3192694"/>
              <a:gd name="connsiteX109" fmla="*/ 5289163 w 8115305"/>
              <a:gd name="connsiteY109" fmla="*/ 2299984 h 3192694"/>
              <a:gd name="connsiteX110" fmla="*/ 5231762 w 8115305"/>
              <a:gd name="connsiteY110" fmla="*/ 2360645 h 3192694"/>
              <a:gd name="connsiteX111" fmla="*/ 5127642 w 8115305"/>
              <a:gd name="connsiteY111" fmla="*/ 2296723 h 3192694"/>
              <a:gd name="connsiteX112" fmla="*/ 5185950 w 8115305"/>
              <a:gd name="connsiteY112" fmla="*/ 2238598 h 3192694"/>
              <a:gd name="connsiteX113" fmla="*/ 4724020 w 8115305"/>
              <a:gd name="connsiteY113" fmla="*/ 2200570 h 3192694"/>
              <a:gd name="connsiteX114" fmla="*/ 4814559 w 8115305"/>
              <a:gd name="connsiteY114" fmla="*/ 2259059 h 3192694"/>
              <a:gd name="connsiteX115" fmla="*/ 4749554 w 8115305"/>
              <a:gd name="connsiteY115" fmla="*/ 2322798 h 3192694"/>
              <a:gd name="connsiteX116" fmla="*/ 4652857 w 8115305"/>
              <a:gd name="connsiteY116" fmla="*/ 2258515 h 3192694"/>
              <a:gd name="connsiteX117" fmla="*/ 4724020 w 8115305"/>
              <a:gd name="connsiteY117" fmla="*/ 2200570 h 3192694"/>
              <a:gd name="connsiteX118" fmla="*/ 4268610 w 8115305"/>
              <a:gd name="connsiteY118" fmla="*/ 2176668 h 3192694"/>
              <a:gd name="connsiteX119" fmla="*/ 4355164 w 8115305"/>
              <a:gd name="connsiteY119" fmla="*/ 2235880 h 3192694"/>
              <a:gd name="connsiteX120" fmla="*/ 4279111 w 8115305"/>
              <a:gd name="connsiteY120" fmla="*/ 2297808 h 3192694"/>
              <a:gd name="connsiteX121" fmla="*/ 4192377 w 8115305"/>
              <a:gd name="connsiteY121" fmla="*/ 2236061 h 3192694"/>
              <a:gd name="connsiteX122" fmla="*/ 4268610 w 8115305"/>
              <a:gd name="connsiteY122" fmla="*/ 2176668 h 3192694"/>
              <a:gd name="connsiteX123" fmla="*/ 3815916 w 8115305"/>
              <a:gd name="connsiteY123" fmla="*/ 2141540 h 3192694"/>
              <a:gd name="connsiteX124" fmla="*/ 3887079 w 8115305"/>
              <a:gd name="connsiteY124" fmla="*/ 2202926 h 3192694"/>
              <a:gd name="connsiteX125" fmla="*/ 3798896 w 8115305"/>
              <a:gd name="connsiteY125" fmla="*/ 2261232 h 3192694"/>
              <a:gd name="connsiteX126" fmla="*/ 3725377 w 8115305"/>
              <a:gd name="connsiteY126" fmla="*/ 2194415 h 3192694"/>
              <a:gd name="connsiteX127" fmla="*/ 3815916 w 8115305"/>
              <a:gd name="connsiteY127" fmla="*/ 2141540 h 3192694"/>
              <a:gd name="connsiteX128" fmla="*/ 3375717 w 8115305"/>
              <a:gd name="connsiteY128" fmla="*/ 2118906 h 3192694"/>
              <a:gd name="connsiteX129" fmla="*/ 3443983 w 8115305"/>
              <a:gd name="connsiteY129" fmla="*/ 2173229 h 3192694"/>
              <a:gd name="connsiteX130" fmla="*/ 3345477 w 8115305"/>
              <a:gd name="connsiteY130" fmla="*/ 2235882 h 3192694"/>
              <a:gd name="connsiteX131" fmla="*/ 3282281 w 8115305"/>
              <a:gd name="connsiteY131" fmla="*/ 2175402 h 3192694"/>
              <a:gd name="connsiteX132" fmla="*/ 3375717 w 8115305"/>
              <a:gd name="connsiteY132" fmla="*/ 2118906 h 3192694"/>
              <a:gd name="connsiteX133" fmla="*/ 7761054 w 8115305"/>
              <a:gd name="connsiteY133" fmla="*/ 2097357 h 3192694"/>
              <a:gd name="connsiteX134" fmla="*/ 7856663 w 8115305"/>
              <a:gd name="connsiteY134" fmla="*/ 2128683 h 3192694"/>
              <a:gd name="connsiteX135" fmla="*/ 7862277 w 8115305"/>
              <a:gd name="connsiteY135" fmla="*/ 2164898 h 3192694"/>
              <a:gd name="connsiteX136" fmla="*/ 7765400 w 8115305"/>
              <a:gd name="connsiteY136" fmla="*/ 2130314 h 3192694"/>
              <a:gd name="connsiteX137" fmla="*/ 7761054 w 8115305"/>
              <a:gd name="connsiteY137" fmla="*/ 2097357 h 3192694"/>
              <a:gd name="connsiteX138" fmla="*/ 2955435 w 8115305"/>
              <a:gd name="connsiteY138" fmla="*/ 2086854 h 3192694"/>
              <a:gd name="connsiteX139" fmla="*/ 3009938 w 8115305"/>
              <a:gd name="connsiteY139" fmla="*/ 2143531 h 3192694"/>
              <a:gd name="connsiteX140" fmla="*/ 2906543 w 8115305"/>
              <a:gd name="connsiteY140" fmla="*/ 2200209 h 3192694"/>
              <a:gd name="connsiteX141" fmla="*/ 2852964 w 8115305"/>
              <a:gd name="connsiteY141" fmla="*/ 2141177 h 3192694"/>
              <a:gd name="connsiteX142" fmla="*/ 2955435 w 8115305"/>
              <a:gd name="connsiteY142" fmla="*/ 2086854 h 3192694"/>
              <a:gd name="connsiteX143" fmla="*/ 7293329 w 8115305"/>
              <a:gd name="connsiteY143" fmla="*/ 2068385 h 3192694"/>
              <a:gd name="connsiteX144" fmla="*/ 7403424 w 8115305"/>
              <a:gd name="connsiteY144" fmla="*/ 2107136 h 3192694"/>
              <a:gd name="connsiteX145" fmla="*/ 7399983 w 8115305"/>
              <a:gd name="connsiteY145" fmla="*/ 2150595 h 3192694"/>
              <a:gd name="connsiteX146" fmla="*/ 7295502 w 8115305"/>
              <a:gd name="connsiteY146" fmla="*/ 2113292 h 3192694"/>
              <a:gd name="connsiteX147" fmla="*/ 7293329 w 8115305"/>
              <a:gd name="connsiteY147" fmla="*/ 2068385 h 3192694"/>
              <a:gd name="connsiteX148" fmla="*/ 2535537 w 8115305"/>
              <a:gd name="connsiteY148" fmla="*/ 2065125 h 3192694"/>
              <a:gd name="connsiteX149" fmla="*/ 2581348 w 8115305"/>
              <a:gd name="connsiteY149" fmla="*/ 2121260 h 3192694"/>
              <a:gd name="connsiteX150" fmla="*/ 2468898 w 8115305"/>
              <a:gd name="connsiteY150" fmla="*/ 2175583 h 3192694"/>
              <a:gd name="connsiteX151" fmla="*/ 2430146 w 8115305"/>
              <a:gd name="connsiteY151" fmla="*/ 2115283 h 3192694"/>
              <a:gd name="connsiteX152" fmla="*/ 2535537 w 8115305"/>
              <a:gd name="connsiteY152" fmla="*/ 2065125 h 3192694"/>
              <a:gd name="connsiteX153" fmla="*/ 2132635 w 8115305"/>
              <a:gd name="connsiteY153" fmla="*/ 2034704 h 3192694"/>
              <a:gd name="connsiteX154" fmla="*/ 2170120 w 8115305"/>
              <a:gd name="connsiteY154" fmla="*/ 2084862 h 3192694"/>
              <a:gd name="connsiteX155" fmla="*/ 2052781 w 8115305"/>
              <a:gd name="connsiteY155" fmla="*/ 2141177 h 3192694"/>
              <a:gd name="connsiteX156" fmla="*/ 2016563 w 8115305"/>
              <a:gd name="connsiteY156" fmla="*/ 2089027 h 3192694"/>
              <a:gd name="connsiteX157" fmla="*/ 2132635 w 8115305"/>
              <a:gd name="connsiteY157" fmla="*/ 2034704 h 3192694"/>
              <a:gd name="connsiteX158" fmla="*/ 6833392 w 8115305"/>
              <a:gd name="connsiteY158" fmla="*/ 2031986 h 3192694"/>
              <a:gd name="connsiteX159" fmla="*/ 6942039 w 8115305"/>
              <a:gd name="connsiteY159" fmla="*/ 2075808 h 3192694"/>
              <a:gd name="connsiteX160" fmla="*/ 6923931 w 8115305"/>
              <a:gd name="connsiteY160" fmla="*/ 2121801 h 3192694"/>
              <a:gd name="connsiteX161" fmla="*/ 6815285 w 8115305"/>
              <a:gd name="connsiteY161" fmla="*/ 2076532 h 3192694"/>
              <a:gd name="connsiteX162" fmla="*/ 6833392 w 8115305"/>
              <a:gd name="connsiteY162" fmla="*/ 2031986 h 3192694"/>
              <a:gd name="connsiteX163" fmla="*/ 1711085 w 8115305"/>
              <a:gd name="connsiteY163" fmla="*/ 2017320 h 3192694"/>
              <a:gd name="connsiteX164" fmla="*/ 1737524 w 8115305"/>
              <a:gd name="connsiteY164" fmla="*/ 2064581 h 3192694"/>
              <a:gd name="connsiteX165" fmla="*/ 1625435 w 8115305"/>
              <a:gd name="connsiteY165" fmla="*/ 2114921 h 3192694"/>
              <a:gd name="connsiteX166" fmla="*/ 1594293 w 8115305"/>
              <a:gd name="connsiteY166" fmla="*/ 2068746 h 3192694"/>
              <a:gd name="connsiteX167" fmla="*/ 1711085 w 8115305"/>
              <a:gd name="connsiteY167" fmla="*/ 2017320 h 3192694"/>
              <a:gd name="connsiteX168" fmla="*/ 6383959 w 8115305"/>
              <a:gd name="connsiteY168" fmla="*/ 2006094 h 3192694"/>
              <a:gd name="connsiteX169" fmla="*/ 6501838 w 8115305"/>
              <a:gd name="connsiteY169" fmla="*/ 2054442 h 3192694"/>
              <a:gd name="connsiteX170" fmla="*/ 6483731 w 8115305"/>
              <a:gd name="connsiteY170" fmla="*/ 2105325 h 3192694"/>
              <a:gd name="connsiteX171" fmla="*/ 6362590 w 8115305"/>
              <a:gd name="connsiteY171" fmla="*/ 2057883 h 3192694"/>
              <a:gd name="connsiteX172" fmla="*/ 6383959 w 8115305"/>
              <a:gd name="connsiteY172" fmla="*/ 2006094 h 3192694"/>
              <a:gd name="connsiteX173" fmla="*/ 1317960 w 8115305"/>
              <a:gd name="connsiteY173" fmla="*/ 1992152 h 3192694"/>
              <a:gd name="connsiteX174" fmla="*/ 1336069 w 8115305"/>
              <a:gd name="connsiteY174" fmla="*/ 2033801 h 3192694"/>
              <a:gd name="connsiteX175" fmla="*/ 1228328 w 8115305"/>
              <a:gd name="connsiteY175" fmla="*/ 2077077 h 3192694"/>
              <a:gd name="connsiteX176" fmla="*/ 1212031 w 8115305"/>
              <a:gd name="connsiteY176" fmla="*/ 2034162 h 3192694"/>
              <a:gd name="connsiteX177" fmla="*/ 1317960 w 8115305"/>
              <a:gd name="connsiteY177" fmla="*/ 1992152 h 3192694"/>
              <a:gd name="connsiteX178" fmla="*/ 925203 w 8115305"/>
              <a:gd name="connsiteY178" fmla="*/ 1974044 h 3192694"/>
              <a:gd name="connsiteX179" fmla="*/ 936792 w 8115305"/>
              <a:gd name="connsiteY179" fmla="*/ 2011708 h 3192694"/>
              <a:gd name="connsiteX180" fmla="*/ 824886 w 8115305"/>
              <a:gd name="connsiteY180" fmla="*/ 2053357 h 3192694"/>
              <a:gd name="connsiteX181" fmla="*/ 821808 w 8115305"/>
              <a:gd name="connsiteY181" fmla="*/ 2011889 h 3192694"/>
              <a:gd name="connsiteX182" fmla="*/ 925203 w 8115305"/>
              <a:gd name="connsiteY182" fmla="*/ 1974044 h 3192694"/>
              <a:gd name="connsiteX183" fmla="*/ 5943035 w 8115305"/>
              <a:gd name="connsiteY183" fmla="*/ 1972776 h 3192694"/>
              <a:gd name="connsiteX184" fmla="*/ 6056388 w 8115305"/>
              <a:gd name="connsiteY184" fmla="*/ 2023297 h 3192694"/>
              <a:gd name="connsiteX185" fmla="*/ 6021802 w 8115305"/>
              <a:gd name="connsiteY185" fmla="*/ 2076352 h 3192694"/>
              <a:gd name="connsiteX186" fmla="*/ 5906819 w 8115305"/>
              <a:gd name="connsiteY186" fmla="*/ 2023658 h 3192694"/>
              <a:gd name="connsiteX187" fmla="*/ 5943035 w 8115305"/>
              <a:gd name="connsiteY187" fmla="*/ 1972776 h 3192694"/>
              <a:gd name="connsiteX188" fmla="*/ 5524383 w 8115305"/>
              <a:gd name="connsiteY188" fmla="*/ 1950322 h 3192694"/>
              <a:gd name="connsiteX189" fmla="*/ 5630676 w 8115305"/>
              <a:gd name="connsiteY189" fmla="*/ 2007181 h 3192694"/>
              <a:gd name="connsiteX190" fmla="*/ 5575265 w 8115305"/>
              <a:gd name="connsiteY190" fmla="*/ 2057883 h 3192694"/>
              <a:gd name="connsiteX191" fmla="*/ 5468250 w 8115305"/>
              <a:gd name="connsiteY191" fmla="*/ 1998670 h 3192694"/>
              <a:gd name="connsiteX192" fmla="*/ 5524383 w 8115305"/>
              <a:gd name="connsiteY192" fmla="*/ 1950322 h 3192694"/>
              <a:gd name="connsiteX193" fmla="*/ 546202 w 8115305"/>
              <a:gd name="connsiteY193" fmla="*/ 1950322 h 3192694"/>
              <a:gd name="connsiteX194" fmla="*/ 545115 w 8115305"/>
              <a:gd name="connsiteY194" fmla="*/ 1985089 h 3192694"/>
              <a:gd name="connsiteX195" fmla="*/ 454939 w 8115305"/>
              <a:gd name="connsiteY195" fmla="*/ 2015510 h 3192694"/>
              <a:gd name="connsiteX196" fmla="*/ 457473 w 8115305"/>
              <a:gd name="connsiteY196" fmla="*/ 1979294 h 3192694"/>
              <a:gd name="connsiteX197" fmla="*/ 546202 w 8115305"/>
              <a:gd name="connsiteY197" fmla="*/ 1950322 h 3192694"/>
              <a:gd name="connsiteX198" fmla="*/ 162318 w 8115305"/>
              <a:gd name="connsiteY198" fmla="*/ 1934388 h 3192694"/>
              <a:gd name="connsiteX199" fmla="*/ 163404 w 8115305"/>
              <a:gd name="connsiteY199" fmla="*/ 1961731 h 3192694"/>
              <a:gd name="connsiteX200" fmla="*/ 77030 w 8115305"/>
              <a:gd name="connsiteY200" fmla="*/ 1992152 h 3192694"/>
              <a:gd name="connsiteX201" fmla="*/ 77030 w 8115305"/>
              <a:gd name="connsiteY201" fmla="*/ 1961731 h 3192694"/>
              <a:gd name="connsiteX202" fmla="*/ 162318 w 8115305"/>
              <a:gd name="connsiteY202" fmla="*/ 1934388 h 3192694"/>
              <a:gd name="connsiteX203" fmla="*/ 5080200 w 8115305"/>
              <a:gd name="connsiteY203" fmla="*/ 1916643 h 3192694"/>
              <a:gd name="connsiteX204" fmla="*/ 5188846 w 8115305"/>
              <a:gd name="connsiteY204" fmla="*/ 1970785 h 3192694"/>
              <a:gd name="connsiteX205" fmla="*/ 5134523 w 8115305"/>
              <a:gd name="connsiteY205" fmla="*/ 2031627 h 3192694"/>
              <a:gd name="connsiteX206" fmla="*/ 5019539 w 8115305"/>
              <a:gd name="connsiteY206" fmla="*/ 1972415 h 3192694"/>
              <a:gd name="connsiteX207" fmla="*/ 5080200 w 8115305"/>
              <a:gd name="connsiteY207" fmla="*/ 1916643 h 3192694"/>
              <a:gd name="connsiteX208" fmla="*/ 4671688 w 8115305"/>
              <a:gd name="connsiteY208" fmla="*/ 1896180 h 3192694"/>
              <a:gd name="connsiteX209" fmla="*/ 4774359 w 8115305"/>
              <a:gd name="connsiteY209" fmla="*/ 1953220 h 3192694"/>
              <a:gd name="connsiteX210" fmla="*/ 4701928 w 8115305"/>
              <a:gd name="connsiteY210" fmla="*/ 2012252 h 3192694"/>
              <a:gd name="connsiteX211" fmla="*/ 4601068 w 8115305"/>
              <a:gd name="connsiteY211" fmla="*/ 1950505 h 3192694"/>
              <a:gd name="connsiteX212" fmla="*/ 4671688 w 8115305"/>
              <a:gd name="connsiteY212" fmla="*/ 1896180 h 3192694"/>
              <a:gd name="connsiteX213" fmla="*/ 4280199 w 8115305"/>
              <a:gd name="connsiteY213" fmla="*/ 1867207 h 3192694"/>
              <a:gd name="connsiteX214" fmla="*/ 4363675 w 8115305"/>
              <a:gd name="connsiteY214" fmla="*/ 1928229 h 3192694"/>
              <a:gd name="connsiteX215" fmla="*/ 4276216 w 8115305"/>
              <a:gd name="connsiteY215" fmla="*/ 1982915 h 3192694"/>
              <a:gd name="connsiteX216" fmla="*/ 4189660 w 8115305"/>
              <a:gd name="connsiteY216" fmla="*/ 1921530 h 3192694"/>
              <a:gd name="connsiteX217" fmla="*/ 4280199 w 8115305"/>
              <a:gd name="connsiteY217" fmla="*/ 1867207 h 3192694"/>
              <a:gd name="connsiteX218" fmla="*/ 3878389 w 8115305"/>
              <a:gd name="connsiteY218" fmla="*/ 1849824 h 3192694"/>
              <a:gd name="connsiteX219" fmla="*/ 3959873 w 8115305"/>
              <a:gd name="connsiteY219" fmla="*/ 1905052 h 3192694"/>
              <a:gd name="connsiteX220" fmla="*/ 3871870 w 8115305"/>
              <a:gd name="connsiteY220" fmla="*/ 1962997 h 3192694"/>
              <a:gd name="connsiteX221" fmla="*/ 3787850 w 8115305"/>
              <a:gd name="connsiteY221" fmla="*/ 1903060 h 3192694"/>
              <a:gd name="connsiteX222" fmla="*/ 3878389 w 8115305"/>
              <a:gd name="connsiteY222" fmla="*/ 1849824 h 3192694"/>
              <a:gd name="connsiteX223" fmla="*/ 7838916 w 8115305"/>
              <a:gd name="connsiteY223" fmla="*/ 1838961 h 3192694"/>
              <a:gd name="connsiteX224" fmla="*/ 7926557 w 8115305"/>
              <a:gd name="connsiteY224" fmla="*/ 1867751 h 3192694"/>
              <a:gd name="connsiteX225" fmla="*/ 7926557 w 8115305"/>
              <a:gd name="connsiteY225" fmla="*/ 1897992 h 3192694"/>
              <a:gd name="connsiteX226" fmla="*/ 7837287 w 8115305"/>
              <a:gd name="connsiteY226" fmla="*/ 1868476 h 3192694"/>
              <a:gd name="connsiteX227" fmla="*/ 7838916 w 8115305"/>
              <a:gd name="connsiteY227" fmla="*/ 1838961 h 3192694"/>
              <a:gd name="connsiteX228" fmla="*/ 3488708 w 8115305"/>
              <a:gd name="connsiteY228" fmla="*/ 1823388 h 3192694"/>
              <a:gd name="connsiteX229" fmla="*/ 3564036 w 8115305"/>
              <a:gd name="connsiteY229" fmla="*/ 1879521 h 3192694"/>
              <a:gd name="connsiteX230" fmla="*/ 3465169 w 8115305"/>
              <a:gd name="connsiteY230" fmla="*/ 1934207 h 3192694"/>
              <a:gd name="connsiteX231" fmla="*/ 3392738 w 8115305"/>
              <a:gd name="connsiteY231" fmla="*/ 1877711 h 3192694"/>
              <a:gd name="connsiteX232" fmla="*/ 3488708 w 8115305"/>
              <a:gd name="connsiteY232" fmla="*/ 1823388 h 3192694"/>
              <a:gd name="connsiteX233" fmla="*/ 7411935 w 8115305"/>
              <a:gd name="connsiteY233" fmla="*/ 1814152 h 3192694"/>
              <a:gd name="connsiteX234" fmla="*/ 7520040 w 8115305"/>
              <a:gd name="connsiteY234" fmla="*/ 1851997 h 3192694"/>
              <a:gd name="connsiteX235" fmla="*/ 7507907 w 8115305"/>
              <a:gd name="connsiteY235" fmla="*/ 1886583 h 3192694"/>
              <a:gd name="connsiteX236" fmla="*/ 7405055 w 8115305"/>
              <a:gd name="connsiteY236" fmla="*/ 1850367 h 3192694"/>
              <a:gd name="connsiteX237" fmla="*/ 7411935 w 8115305"/>
              <a:gd name="connsiteY237" fmla="*/ 1814152 h 3192694"/>
              <a:gd name="connsiteX238" fmla="*/ 3095951 w 8115305"/>
              <a:gd name="connsiteY238" fmla="*/ 1805824 h 3192694"/>
              <a:gd name="connsiteX239" fmla="*/ 3160776 w 8115305"/>
              <a:gd name="connsiteY239" fmla="*/ 1857250 h 3192694"/>
              <a:gd name="connsiteX240" fmla="*/ 3058106 w 8115305"/>
              <a:gd name="connsiteY240" fmla="*/ 1914651 h 3192694"/>
              <a:gd name="connsiteX241" fmla="*/ 2991470 w 8115305"/>
              <a:gd name="connsiteY241" fmla="*/ 1858516 h 3192694"/>
              <a:gd name="connsiteX242" fmla="*/ 3095951 w 8115305"/>
              <a:gd name="connsiteY242" fmla="*/ 1805824 h 3192694"/>
              <a:gd name="connsiteX243" fmla="*/ 6991472 w 8115305"/>
              <a:gd name="connsiteY243" fmla="*/ 1791155 h 3192694"/>
              <a:gd name="connsiteX244" fmla="*/ 7110078 w 8115305"/>
              <a:gd name="connsiteY244" fmla="*/ 1830811 h 3192694"/>
              <a:gd name="connsiteX245" fmla="*/ 7100299 w 8115305"/>
              <a:gd name="connsiteY245" fmla="*/ 1874451 h 3192694"/>
              <a:gd name="connsiteX246" fmla="*/ 6980427 w 8115305"/>
              <a:gd name="connsiteY246" fmla="*/ 1831353 h 3192694"/>
              <a:gd name="connsiteX247" fmla="*/ 6991472 w 8115305"/>
              <a:gd name="connsiteY247" fmla="*/ 1791155 h 3192694"/>
              <a:gd name="connsiteX248" fmla="*/ 2720782 w 8115305"/>
              <a:gd name="connsiteY248" fmla="*/ 1789345 h 3192694"/>
              <a:gd name="connsiteX249" fmla="*/ 2775104 w 8115305"/>
              <a:gd name="connsiteY249" fmla="*/ 1841495 h 3192694"/>
              <a:gd name="connsiteX250" fmla="*/ 2659937 w 8115305"/>
              <a:gd name="connsiteY250" fmla="*/ 1895819 h 3192694"/>
              <a:gd name="connsiteX251" fmla="*/ 2609240 w 8115305"/>
              <a:gd name="connsiteY251" fmla="*/ 1843307 h 3192694"/>
              <a:gd name="connsiteX252" fmla="*/ 2720782 w 8115305"/>
              <a:gd name="connsiteY252" fmla="*/ 1789345 h 3192694"/>
              <a:gd name="connsiteX253" fmla="*/ 2355367 w 8115305"/>
              <a:gd name="connsiteY253" fmla="*/ 1765623 h 3192694"/>
              <a:gd name="connsiteX254" fmla="*/ 2402623 w 8115305"/>
              <a:gd name="connsiteY254" fmla="*/ 1812342 h 3192694"/>
              <a:gd name="connsiteX255" fmla="*/ 2289089 w 8115305"/>
              <a:gd name="connsiteY255" fmla="*/ 1866666 h 3192694"/>
              <a:gd name="connsiteX256" fmla="*/ 2241469 w 8115305"/>
              <a:gd name="connsiteY256" fmla="*/ 1815057 h 3192694"/>
              <a:gd name="connsiteX257" fmla="*/ 2355367 w 8115305"/>
              <a:gd name="connsiteY257" fmla="*/ 1765623 h 3192694"/>
              <a:gd name="connsiteX258" fmla="*/ 6583144 w 8115305"/>
              <a:gd name="connsiteY258" fmla="*/ 1762726 h 3192694"/>
              <a:gd name="connsiteX259" fmla="*/ 6698310 w 8115305"/>
              <a:gd name="connsiteY259" fmla="*/ 1805821 h 3192694"/>
              <a:gd name="connsiteX260" fmla="*/ 6672597 w 8115305"/>
              <a:gd name="connsiteY260" fmla="*/ 1850548 h 3192694"/>
              <a:gd name="connsiteX261" fmla="*/ 6556888 w 8115305"/>
              <a:gd name="connsiteY261" fmla="*/ 1803831 h 3192694"/>
              <a:gd name="connsiteX262" fmla="*/ 6583144 w 8115305"/>
              <a:gd name="connsiteY262" fmla="*/ 1762726 h 3192694"/>
              <a:gd name="connsiteX263" fmla="*/ 1988498 w 8115305"/>
              <a:gd name="connsiteY263" fmla="*/ 1752586 h 3192694"/>
              <a:gd name="connsiteX264" fmla="*/ 2024715 w 8115305"/>
              <a:gd name="connsiteY264" fmla="*/ 1796044 h 3192694"/>
              <a:gd name="connsiteX265" fmla="*/ 1911358 w 8115305"/>
              <a:gd name="connsiteY265" fmla="*/ 1843668 h 3192694"/>
              <a:gd name="connsiteX266" fmla="*/ 1877134 w 8115305"/>
              <a:gd name="connsiteY266" fmla="*/ 1798398 h 3192694"/>
              <a:gd name="connsiteX267" fmla="*/ 1988498 w 8115305"/>
              <a:gd name="connsiteY267" fmla="*/ 1752586 h 3192694"/>
              <a:gd name="connsiteX268" fmla="*/ 6167934 w 8115305"/>
              <a:gd name="connsiteY268" fmla="*/ 1742082 h 3192694"/>
              <a:gd name="connsiteX269" fmla="*/ 6285994 w 8115305"/>
              <a:gd name="connsiteY269" fmla="*/ 1784455 h 3192694"/>
              <a:gd name="connsiteX270" fmla="*/ 6262636 w 8115305"/>
              <a:gd name="connsiteY270" fmla="*/ 1837147 h 3192694"/>
              <a:gd name="connsiteX271" fmla="*/ 6142400 w 8115305"/>
              <a:gd name="connsiteY271" fmla="*/ 1792964 h 3192694"/>
              <a:gd name="connsiteX272" fmla="*/ 6167934 w 8115305"/>
              <a:gd name="connsiteY272" fmla="*/ 1742082 h 3192694"/>
              <a:gd name="connsiteX273" fmla="*/ 1639746 w 8115305"/>
              <a:gd name="connsiteY273" fmla="*/ 1729769 h 3192694"/>
              <a:gd name="connsiteX274" fmla="*/ 1663466 w 8115305"/>
              <a:gd name="connsiteY274" fmla="*/ 1771418 h 3192694"/>
              <a:gd name="connsiteX275" fmla="*/ 1550476 w 8115305"/>
              <a:gd name="connsiteY275" fmla="*/ 1815238 h 3192694"/>
              <a:gd name="connsiteX276" fmla="*/ 1522587 w 8115305"/>
              <a:gd name="connsiteY276" fmla="*/ 1774133 h 3192694"/>
              <a:gd name="connsiteX277" fmla="*/ 1639746 w 8115305"/>
              <a:gd name="connsiteY277" fmla="*/ 1729769 h 3192694"/>
              <a:gd name="connsiteX278" fmla="*/ 1282656 w 8115305"/>
              <a:gd name="connsiteY278" fmla="*/ 1715102 h 3192694"/>
              <a:gd name="connsiteX279" fmla="*/ 1298590 w 8115305"/>
              <a:gd name="connsiteY279" fmla="*/ 1756751 h 3192694"/>
              <a:gd name="connsiteX280" fmla="*/ 1185417 w 8115305"/>
              <a:gd name="connsiteY280" fmla="*/ 1796225 h 3192694"/>
              <a:gd name="connsiteX281" fmla="*/ 1171112 w 8115305"/>
              <a:gd name="connsiteY281" fmla="*/ 1753310 h 3192694"/>
              <a:gd name="connsiteX282" fmla="*/ 1282656 w 8115305"/>
              <a:gd name="connsiteY282" fmla="*/ 1715102 h 3192694"/>
              <a:gd name="connsiteX283" fmla="*/ 5774090 w 8115305"/>
              <a:gd name="connsiteY283" fmla="*/ 1714559 h 3192694"/>
              <a:gd name="connsiteX284" fmla="*/ 5893240 w 8115305"/>
              <a:gd name="connsiteY284" fmla="*/ 1762727 h 3192694"/>
              <a:gd name="connsiteX285" fmla="*/ 5850867 w 8115305"/>
              <a:gd name="connsiteY285" fmla="*/ 1814153 h 3192694"/>
              <a:gd name="connsiteX286" fmla="*/ 5732080 w 8115305"/>
              <a:gd name="connsiteY286" fmla="*/ 1761639 h 3192694"/>
              <a:gd name="connsiteX287" fmla="*/ 5774090 w 8115305"/>
              <a:gd name="connsiteY287" fmla="*/ 1714559 h 3192694"/>
              <a:gd name="connsiteX288" fmla="*/ 5395276 w 8115305"/>
              <a:gd name="connsiteY288" fmla="*/ 1697538 h 3192694"/>
              <a:gd name="connsiteX289" fmla="*/ 5508629 w 8115305"/>
              <a:gd name="connsiteY289" fmla="*/ 1748059 h 3192694"/>
              <a:gd name="connsiteX290" fmla="*/ 5453221 w 8115305"/>
              <a:gd name="connsiteY290" fmla="*/ 1798580 h 3192694"/>
              <a:gd name="connsiteX291" fmla="*/ 5340953 w 8115305"/>
              <a:gd name="connsiteY291" fmla="*/ 1744257 h 3192694"/>
              <a:gd name="connsiteX292" fmla="*/ 5395276 w 8115305"/>
              <a:gd name="connsiteY292" fmla="*/ 1697538 h 3192694"/>
              <a:gd name="connsiteX293" fmla="*/ 927562 w 8115305"/>
              <a:gd name="connsiteY293" fmla="*/ 1695185 h 3192694"/>
              <a:gd name="connsiteX294" fmla="*/ 938428 w 8115305"/>
              <a:gd name="connsiteY294" fmla="*/ 1727418 h 3192694"/>
              <a:gd name="connsiteX295" fmla="*/ 831953 w 8115305"/>
              <a:gd name="connsiteY295" fmla="*/ 1765624 h 3192694"/>
              <a:gd name="connsiteX296" fmla="*/ 821813 w 8115305"/>
              <a:gd name="connsiteY296" fmla="*/ 1729408 h 3192694"/>
              <a:gd name="connsiteX297" fmla="*/ 927562 w 8115305"/>
              <a:gd name="connsiteY297" fmla="*/ 1695185 h 3192694"/>
              <a:gd name="connsiteX298" fmla="*/ 579889 w 8115305"/>
              <a:gd name="connsiteY298" fmla="*/ 1683596 h 3192694"/>
              <a:gd name="connsiteX299" fmla="*/ 582243 w 8115305"/>
              <a:gd name="connsiteY299" fmla="*/ 1714198 h 3192694"/>
              <a:gd name="connsiteX300" fmla="*/ 484461 w 8115305"/>
              <a:gd name="connsiteY300" fmla="*/ 1745526 h 3192694"/>
              <a:gd name="connsiteX301" fmla="*/ 477037 w 8115305"/>
              <a:gd name="connsiteY301" fmla="*/ 1716190 h 3192694"/>
              <a:gd name="connsiteX302" fmla="*/ 579889 w 8115305"/>
              <a:gd name="connsiteY302" fmla="*/ 1683596 h 3192694"/>
              <a:gd name="connsiteX303" fmla="*/ 5012657 w 8115305"/>
              <a:gd name="connsiteY303" fmla="*/ 1670919 h 3192694"/>
              <a:gd name="connsiteX304" fmla="*/ 5125650 w 8115305"/>
              <a:gd name="connsiteY304" fmla="*/ 1721077 h 3192694"/>
              <a:gd name="connsiteX305" fmla="*/ 5063903 w 8115305"/>
              <a:gd name="connsiteY305" fmla="*/ 1776488 h 3192694"/>
              <a:gd name="connsiteX306" fmla="*/ 4952179 w 8115305"/>
              <a:gd name="connsiteY306" fmla="*/ 1722165 h 3192694"/>
              <a:gd name="connsiteX307" fmla="*/ 5012657 w 8115305"/>
              <a:gd name="connsiteY307" fmla="*/ 1670919 h 3192694"/>
              <a:gd name="connsiteX308" fmla="*/ 241809 w 8115305"/>
              <a:gd name="connsiteY308" fmla="*/ 1666212 h 3192694"/>
              <a:gd name="connsiteX309" fmla="*/ 243620 w 8115305"/>
              <a:gd name="connsiteY309" fmla="*/ 1689753 h 3192694"/>
              <a:gd name="connsiteX310" fmla="*/ 160867 w 8115305"/>
              <a:gd name="connsiteY310" fmla="*/ 1715104 h 3192694"/>
              <a:gd name="connsiteX311" fmla="*/ 159962 w 8115305"/>
              <a:gd name="connsiteY311" fmla="*/ 1691201 h 3192694"/>
              <a:gd name="connsiteX312" fmla="*/ 241809 w 8115305"/>
              <a:gd name="connsiteY312" fmla="*/ 1666212 h 3192694"/>
              <a:gd name="connsiteX313" fmla="*/ 4647061 w 8115305"/>
              <a:gd name="connsiteY313" fmla="*/ 1653175 h 3192694"/>
              <a:gd name="connsiteX314" fmla="*/ 4754259 w 8115305"/>
              <a:gd name="connsiteY314" fmla="*/ 1706411 h 3192694"/>
              <a:gd name="connsiteX315" fmla="*/ 4681828 w 8115305"/>
              <a:gd name="connsiteY315" fmla="*/ 1761821 h 3192694"/>
              <a:gd name="connsiteX316" fmla="*/ 4574630 w 8115305"/>
              <a:gd name="connsiteY316" fmla="*/ 1710032 h 3192694"/>
              <a:gd name="connsiteX317" fmla="*/ 4647061 w 8115305"/>
              <a:gd name="connsiteY317" fmla="*/ 1653175 h 3192694"/>
              <a:gd name="connsiteX318" fmla="*/ 7909176 w 8115305"/>
              <a:gd name="connsiteY318" fmla="*/ 1635065 h 3192694"/>
              <a:gd name="connsiteX319" fmla="*/ 7997179 w 8115305"/>
              <a:gd name="connsiteY319" fmla="*/ 1661864 h 3192694"/>
              <a:gd name="connsiteX320" fmla="*/ 7994463 w 8115305"/>
              <a:gd name="connsiteY320" fmla="*/ 1684500 h 3192694"/>
              <a:gd name="connsiteX321" fmla="*/ 7905011 w 8115305"/>
              <a:gd name="connsiteY321" fmla="*/ 1657157 h 3192694"/>
              <a:gd name="connsiteX322" fmla="*/ 7909176 w 8115305"/>
              <a:gd name="connsiteY322" fmla="*/ 1635065 h 3192694"/>
              <a:gd name="connsiteX323" fmla="*/ 4275672 w 8115305"/>
              <a:gd name="connsiteY323" fmla="*/ 1629997 h 3192694"/>
              <a:gd name="connsiteX324" fmla="*/ 4370016 w 8115305"/>
              <a:gd name="connsiteY324" fmla="*/ 1684320 h 3192694"/>
              <a:gd name="connsiteX325" fmla="*/ 4279477 w 8115305"/>
              <a:gd name="connsiteY325" fmla="*/ 1737556 h 3192694"/>
              <a:gd name="connsiteX326" fmla="*/ 4188938 w 8115305"/>
              <a:gd name="connsiteY326" fmla="*/ 1681967 h 3192694"/>
              <a:gd name="connsiteX327" fmla="*/ 4275672 w 8115305"/>
              <a:gd name="connsiteY327" fmla="*/ 1629997 h 3192694"/>
              <a:gd name="connsiteX328" fmla="*/ 3919673 w 8115305"/>
              <a:gd name="connsiteY328" fmla="*/ 1614604 h 3192694"/>
              <a:gd name="connsiteX329" fmla="*/ 4005685 w 8115305"/>
              <a:gd name="connsiteY329" fmla="*/ 1667659 h 3192694"/>
              <a:gd name="connsiteX330" fmla="*/ 3911164 w 8115305"/>
              <a:gd name="connsiteY330" fmla="*/ 1721982 h 3192694"/>
              <a:gd name="connsiteX331" fmla="*/ 3825332 w 8115305"/>
              <a:gd name="connsiteY331" fmla="*/ 1666210 h 3192694"/>
              <a:gd name="connsiteX332" fmla="*/ 3919673 w 8115305"/>
              <a:gd name="connsiteY332" fmla="*/ 1614604 h 3192694"/>
              <a:gd name="connsiteX333" fmla="*/ 7508630 w 8115305"/>
              <a:gd name="connsiteY333" fmla="*/ 1606817 h 3192694"/>
              <a:gd name="connsiteX334" fmla="*/ 7608767 w 8115305"/>
              <a:gd name="connsiteY334" fmla="*/ 1638325 h 3192694"/>
              <a:gd name="connsiteX335" fmla="*/ 7600980 w 8115305"/>
              <a:gd name="connsiteY335" fmla="*/ 1667841 h 3192694"/>
              <a:gd name="connsiteX336" fmla="*/ 7499757 w 8115305"/>
              <a:gd name="connsiteY336" fmla="*/ 1635428 h 3192694"/>
              <a:gd name="connsiteX337" fmla="*/ 7508630 w 8115305"/>
              <a:gd name="connsiteY337" fmla="*/ 1606817 h 3192694"/>
              <a:gd name="connsiteX338" fmla="*/ 3570918 w 8115305"/>
              <a:gd name="connsiteY338" fmla="*/ 1593419 h 3192694"/>
              <a:gd name="connsiteX339" fmla="*/ 3647514 w 8115305"/>
              <a:gd name="connsiteY339" fmla="*/ 1645208 h 3192694"/>
              <a:gd name="connsiteX340" fmla="*/ 3545023 w 8115305"/>
              <a:gd name="connsiteY340" fmla="*/ 1698082 h 3192694"/>
              <a:gd name="connsiteX341" fmla="*/ 3469153 w 8115305"/>
              <a:gd name="connsiteY341" fmla="*/ 1643759 h 3192694"/>
              <a:gd name="connsiteX342" fmla="*/ 3570918 w 8115305"/>
              <a:gd name="connsiteY342" fmla="*/ 1593419 h 3192694"/>
              <a:gd name="connsiteX343" fmla="*/ 7113881 w 8115305"/>
              <a:gd name="connsiteY343" fmla="*/ 1586358 h 3192694"/>
              <a:gd name="connsiteX344" fmla="*/ 7223796 w 8115305"/>
              <a:gd name="connsiteY344" fmla="*/ 1621305 h 3192694"/>
              <a:gd name="connsiteX345" fmla="*/ 7213475 w 8115305"/>
              <a:gd name="connsiteY345" fmla="*/ 1658788 h 3192694"/>
              <a:gd name="connsiteX346" fmla="*/ 7101750 w 8115305"/>
              <a:gd name="connsiteY346" fmla="*/ 1622573 h 3192694"/>
              <a:gd name="connsiteX347" fmla="*/ 7113881 w 8115305"/>
              <a:gd name="connsiteY347" fmla="*/ 1586358 h 3192694"/>
              <a:gd name="connsiteX348" fmla="*/ 3224336 w 8115305"/>
              <a:gd name="connsiteY348" fmla="*/ 1578932 h 3192694"/>
              <a:gd name="connsiteX349" fmla="*/ 3293326 w 8115305"/>
              <a:gd name="connsiteY349" fmla="*/ 1629997 h 3192694"/>
              <a:gd name="connsiteX350" fmla="*/ 3182326 w 8115305"/>
              <a:gd name="connsiteY350" fmla="*/ 1681965 h 3192694"/>
              <a:gd name="connsiteX351" fmla="*/ 3118405 w 8115305"/>
              <a:gd name="connsiteY351" fmla="*/ 1626556 h 3192694"/>
              <a:gd name="connsiteX352" fmla="*/ 3224336 w 8115305"/>
              <a:gd name="connsiteY352" fmla="*/ 1578932 h 3192694"/>
              <a:gd name="connsiteX353" fmla="*/ 6730541 w 8115305"/>
              <a:gd name="connsiteY353" fmla="*/ 1562636 h 3192694"/>
              <a:gd name="connsiteX354" fmla="*/ 6844982 w 8115305"/>
              <a:gd name="connsiteY354" fmla="*/ 1598851 h 3192694"/>
              <a:gd name="connsiteX355" fmla="*/ 6831764 w 8115305"/>
              <a:gd name="connsiteY355" fmla="*/ 1639052 h 3192694"/>
              <a:gd name="connsiteX356" fmla="*/ 6715330 w 8115305"/>
              <a:gd name="connsiteY356" fmla="*/ 1601387 h 3192694"/>
              <a:gd name="connsiteX357" fmla="*/ 6730541 w 8115305"/>
              <a:gd name="connsiteY357" fmla="*/ 1562636 h 3192694"/>
              <a:gd name="connsiteX358" fmla="*/ 2890066 w 8115305"/>
              <a:gd name="connsiteY358" fmla="*/ 1558471 h 3192694"/>
              <a:gd name="connsiteX359" fmla="*/ 2946382 w 8115305"/>
              <a:gd name="connsiteY359" fmla="*/ 1610439 h 3192694"/>
              <a:gd name="connsiteX360" fmla="*/ 2831239 w 8115305"/>
              <a:gd name="connsiteY360" fmla="*/ 1658607 h 3192694"/>
              <a:gd name="connsiteX361" fmla="*/ 2776915 w 8115305"/>
              <a:gd name="connsiteY361" fmla="*/ 1604283 h 3192694"/>
              <a:gd name="connsiteX362" fmla="*/ 2890066 w 8115305"/>
              <a:gd name="connsiteY362" fmla="*/ 1558471 h 3192694"/>
              <a:gd name="connsiteX363" fmla="*/ 2550566 w 8115305"/>
              <a:gd name="connsiteY363" fmla="*/ 1546157 h 3192694"/>
              <a:gd name="connsiteX364" fmla="*/ 2602898 w 8115305"/>
              <a:gd name="connsiteY364" fmla="*/ 1592152 h 3192694"/>
              <a:gd name="connsiteX365" fmla="*/ 2485920 w 8115305"/>
              <a:gd name="connsiteY365" fmla="*/ 1641766 h 3192694"/>
              <a:gd name="connsiteX366" fmla="*/ 2435038 w 8115305"/>
              <a:gd name="connsiteY366" fmla="*/ 1593781 h 3192694"/>
              <a:gd name="connsiteX367" fmla="*/ 2550566 w 8115305"/>
              <a:gd name="connsiteY367" fmla="*/ 1546157 h 3192694"/>
              <a:gd name="connsiteX368" fmla="*/ 6366032 w 8115305"/>
              <a:gd name="connsiteY368" fmla="*/ 1543985 h 3192694"/>
              <a:gd name="connsiteX369" fmla="*/ 6487716 w 8115305"/>
              <a:gd name="connsiteY369" fmla="*/ 1586175 h 3192694"/>
              <a:gd name="connsiteX370" fmla="*/ 6458561 w 8115305"/>
              <a:gd name="connsiteY370" fmla="*/ 1629092 h 3192694"/>
              <a:gd name="connsiteX371" fmla="*/ 6336335 w 8115305"/>
              <a:gd name="connsiteY371" fmla="*/ 1583641 h 3192694"/>
              <a:gd name="connsiteX372" fmla="*/ 6366032 w 8115305"/>
              <a:gd name="connsiteY372" fmla="*/ 1543985 h 3192694"/>
              <a:gd name="connsiteX373" fmla="*/ 2209960 w 8115305"/>
              <a:gd name="connsiteY373" fmla="*/ 1528593 h 3192694"/>
              <a:gd name="connsiteX374" fmla="*/ 2253417 w 8115305"/>
              <a:gd name="connsiteY374" fmla="*/ 1570060 h 3192694"/>
              <a:gd name="connsiteX375" fmla="*/ 2138617 w 8115305"/>
              <a:gd name="connsiteY375" fmla="*/ 1616416 h 3192694"/>
              <a:gd name="connsiteX376" fmla="*/ 2096424 w 8115305"/>
              <a:gd name="connsiteY376" fmla="*/ 1573138 h 3192694"/>
              <a:gd name="connsiteX377" fmla="*/ 2209960 w 8115305"/>
              <a:gd name="connsiteY377" fmla="*/ 1528593 h 3192694"/>
              <a:gd name="connsiteX378" fmla="*/ 6004601 w 8115305"/>
              <a:gd name="connsiteY378" fmla="*/ 1521350 h 3192694"/>
              <a:gd name="connsiteX379" fmla="*/ 6121396 w 8115305"/>
              <a:gd name="connsiteY379" fmla="*/ 1564446 h 3192694"/>
              <a:gd name="connsiteX380" fmla="*/ 6085180 w 8115305"/>
              <a:gd name="connsiteY380" fmla="*/ 1608992 h 3192694"/>
              <a:gd name="connsiteX381" fmla="*/ 5967479 w 8115305"/>
              <a:gd name="connsiteY381" fmla="*/ 1564085 h 3192694"/>
              <a:gd name="connsiteX382" fmla="*/ 6004601 w 8115305"/>
              <a:gd name="connsiteY382" fmla="*/ 1521350 h 3192694"/>
              <a:gd name="connsiteX383" fmla="*/ 1884198 w 8115305"/>
              <a:gd name="connsiteY383" fmla="*/ 1516642 h 3192694"/>
              <a:gd name="connsiteX384" fmla="*/ 1918060 w 8115305"/>
              <a:gd name="connsiteY384" fmla="*/ 1556298 h 3192694"/>
              <a:gd name="connsiteX385" fmla="*/ 1802714 w 8115305"/>
              <a:gd name="connsiteY385" fmla="*/ 1600118 h 3192694"/>
              <a:gd name="connsiteX386" fmla="*/ 1769031 w 8115305"/>
              <a:gd name="connsiteY386" fmla="*/ 1557203 h 3192694"/>
              <a:gd name="connsiteX387" fmla="*/ 1884198 w 8115305"/>
              <a:gd name="connsiteY387" fmla="*/ 1516642 h 3192694"/>
              <a:gd name="connsiteX388" fmla="*/ 5660553 w 8115305"/>
              <a:gd name="connsiteY388" fmla="*/ 1504872 h 3192694"/>
              <a:gd name="connsiteX389" fmla="*/ 5775718 w 8115305"/>
              <a:gd name="connsiteY389" fmla="*/ 1557385 h 3192694"/>
              <a:gd name="connsiteX390" fmla="*/ 5715963 w 8115305"/>
              <a:gd name="connsiteY390" fmla="*/ 1598490 h 3192694"/>
              <a:gd name="connsiteX391" fmla="*/ 5600074 w 8115305"/>
              <a:gd name="connsiteY391" fmla="*/ 1544167 h 3192694"/>
              <a:gd name="connsiteX392" fmla="*/ 5660553 w 8115305"/>
              <a:gd name="connsiteY392" fmla="*/ 1504872 h 3192694"/>
              <a:gd name="connsiteX393" fmla="*/ 1572926 w 8115305"/>
              <a:gd name="connsiteY393" fmla="*/ 1497810 h 3192694"/>
              <a:gd name="connsiteX394" fmla="*/ 1592120 w 8115305"/>
              <a:gd name="connsiteY394" fmla="*/ 1538191 h 3192694"/>
              <a:gd name="connsiteX395" fmla="*/ 1474058 w 8115305"/>
              <a:gd name="connsiteY395" fmla="*/ 1577123 h 3192694"/>
              <a:gd name="connsiteX396" fmla="*/ 1455949 w 8115305"/>
              <a:gd name="connsiteY396" fmla="*/ 1534025 h 3192694"/>
              <a:gd name="connsiteX397" fmla="*/ 1572926 w 8115305"/>
              <a:gd name="connsiteY397" fmla="*/ 1497810 h 3192694"/>
              <a:gd name="connsiteX398" fmla="*/ 1248616 w 8115305"/>
              <a:gd name="connsiteY398" fmla="*/ 1489481 h 3192694"/>
              <a:gd name="connsiteX399" fmla="*/ 1263464 w 8115305"/>
              <a:gd name="connsiteY399" fmla="*/ 1522799 h 3192694"/>
              <a:gd name="connsiteX400" fmla="*/ 1150834 w 8115305"/>
              <a:gd name="connsiteY400" fmla="*/ 1558471 h 3192694"/>
              <a:gd name="connsiteX401" fmla="*/ 1137616 w 8115305"/>
              <a:gd name="connsiteY401" fmla="*/ 1524067 h 3192694"/>
              <a:gd name="connsiteX402" fmla="*/ 1248616 w 8115305"/>
              <a:gd name="connsiteY402" fmla="*/ 1489481 h 3192694"/>
              <a:gd name="connsiteX403" fmla="*/ 5293870 w 8115305"/>
              <a:gd name="connsiteY403" fmla="*/ 1483506 h 3192694"/>
              <a:gd name="connsiteX404" fmla="*/ 5405052 w 8115305"/>
              <a:gd name="connsiteY404" fmla="*/ 1530223 h 3192694"/>
              <a:gd name="connsiteX405" fmla="*/ 5346383 w 8115305"/>
              <a:gd name="connsiteY405" fmla="*/ 1578934 h 3192694"/>
              <a:gd name="connsiteX406" fmla="*/ 5233935 w 8115305"/>
              <a:gd name="connsiteY406" fmla="*/ 1530223 h 3192694"/>
              <a:gd name="connsiteX407" fmla="*/ 5293870 w 8115305"/>
              <a:gd name="connsiteY407" fmla="*/ 1483506 h 3192694"/>
              <a:gd name="connsiteX408" fmla="*/ 931366 w 8115305"/>
              <a:gd name="connsiteY408" fmla="*/ 1478616 h 3192694"/>
              <a:gd name="connsiteX409" fmla="*/ 938610 w 8115305"/>
              <a:gd name="connsiteY409" fmla="*/ 1510848 h 3192694"/>
              <a:gd name="connsiteX410" fmla="*/ 830870 w 8115305"/>
              <a:gd name="connsiteY410" fmla="*/ 1542718 h 3192694"/>
              <a:gd name="connsiteX411" fmla="*/ 825078 w 8115305"/>
              <a:gd name="connsiteY411" fmla="*/ 1509217 h 3192694"/>
              <a:gd name="connsiteX412" fmla="*/ 931366 w 8115305"/>
              <a:gd name="connsiteY412" fmla="*/ 1478616 h 3192694"/>
              <a:gd name="connsiteX413" fmla="*/ 4949822 w 8115305"/>
              <a:gd name="connsiteY413" fmla="*/ 1469924 h 3192694"/>
              <a:gd name="connsiteX414" fmla="*/ 5059375 w 8115305"/>
              <a:gd name="connsiteY414" fmla="*/ 1515375 h 3192694"/>
              <a:gd name="connsiteX415" fmla="*/ 4998170 w 8115305"/>
              <a:gd name="connsiteY415" fmla="*/ 1565896 h 3192694"/>
              <a:gd name="connsiteX416" fmla="*/ 4887351 w 8115305"/>
              <a:gd name="connsiteY416" fmla="*/ 1518272 h 3192694"/>
              <a:gd name="connsiteX417" fmla="*/ 4949822 w 8115305"/>
              <a:gd name="connsiteY417" fmla="*/ 1469924 h 3192694"/>
              <a:gd name="connsiteX418" fmla="*/ 620091 w 8115305"/>
              <a:gd name="connsiteY418" fmla="*/ 1464130 h 3192694"/>
              <a:gd name="connsiteX419" fmla="*/ 629144 w 8115305"/>
              <a:gd name="connsiteY419" fmla="*/ 1489118 h 3192694"/>
              <a:gd name="connsiteX420" fmla="*/ 535165 w 8115305"/>
              <a:gd name="connsiteY420" fmla="*/ 1517366 h 3192694"/>
              <a:gd name="connsiteX421" fmla="*/ 527378 w 8115305"/>
              <a:gd name="connsiteY421" fmla="*/ 1491654 h 3192694"/>
              <a:gd name="connsiteX422" fmla="*/ 620091 w 8115305"/>
              <a:gd name="connsiteY422" fmla="*/ 1464130 h 3192694"/>
              <a:gd name="connsiteX423" fmla="*/ 7943760 w 8115305"/>
              <a:gd name="connsiteY423" fmla="*/ 1456887 h 3192694"/>
              <a:gd name="connsiteX424" fmla="*/ 8024702 w 8115305"/>
              <a:gd name="connsiteY424" fmla="*/ 1477892 h 3192694"/>
              <a:gd name="connsiteX425" fmla="*/ 8028685 w 8115305"/>
              <a:gd name="connsiteY425" fmla="*/ 1498353 h 3192694"/>
              <a:gd name="connsiteX426" fmla="*/ 7946657 w 8115305"/>
              <a:gd name="connsiteY426" fmla="*/ 1476987 h 3192694"/>
              <a:gd name="connsiteX427" fmla="*/ 7943760 w 8115305"/>
              <a:gd name="connsiteY427" fmla="*/ 1456887 h 3192694"/>
              <a:gd name="connsiteX428" fmla="*/ 4620808 w 8115305"/>
              <a:gd name="connsiteY428" fmla="*/ 1454897 h 3192694"/>
              <a:gd name="connsiteX429" fmla="*/ 4723297 w 8115305"/>
              <a:gd name="connsiteY429" fmla="*/ 1505959 h 3192694"/>
              <a:gd name="connsiteX430" fmla="*/ 4640364 w 8115305"/>
              <a:gd name="connsiteY430" fmla="*/ 1554307 h 3192694"/>
              <a:gd name="connsiteX431" fmla="*/ 4540951 w 8115305"/>
              <a:gd name="connsiteY431" fmla="*/ 1499984 h 3192694"/>
              <a:gd name="connsiteX432" fmla="*/ 4620808 w 8115305"/>
              <a:gd name="connsiteY432" fmla="*/ 1454897 h 3192694"/>
              <a:gd name="connsiteX433" fmla="*/ 295233 w 8115305"/>
              <a:gd name="connsiteY433" fmla="*/ 1454714 h 3192694"/>
              <a:gd name="connsiteX434" fmla="*/ 298855 w 8115305"/>
              <a:gd name="connsiteY434" fmla="*/ 1477711 h 3192694"/>
              <a:gd name="connsiteX435" fmla="*/ 214654 w 8115305"/>
              <a:gd name="connsiteY435" fmla="*/ 1500709 h 3192694"/>
              <a:gd name="connsiteX436" fmla="*/ 212118 w 8115305"/>
              <a:gd name="connsiteY436" fmla="*/ 1478797 h 3192694"/>
              <a:gd name="connsiteX437" fmla="*/ 295233 w 8115305"/>
              <a:gd name="connsiteY437" fmla="*/ 1454714 h 3192694"/>
              <a:gd name="connsiteX438" fmla="*/ 7585953 w 8115305"/>
              <a:gd name="connsiteY438" fmla="*/ 1439140 h 3192694"/>
              <a:gd name="connsiteX439" fmla="*/ 7679389 w 8115305"/>
              <a:gd name="connsiteY439" fmla="*/ 1464491 h 3192694"/>
              <a:gd name="connsiteX440" fmla="*/ 7679389 w 8115305"/>
              <a:gd name="connsiteY440" fmla="*/ 1490929 h 3192694"/>
              <a:gd name="connsiteX441" fmla="*/ 7584685 w 8115305"/>
              <a:gd name="connsiteY441" fmla="*/ 1464854 h 3192694"/>
              <a:gd name="connsiteX442" fmla="*/ 7585953 w 8115305"/>
              <a:gd name="connsiteY442" fmla="*/ 1439140 h 3192694"/>
              <a:gd name="connsiteX443" fmla="*/ 4287624 w 8115305"/>
              <a:gd name="connsiteY443" fmla="*/ 1434614 h 3192694"/>
              <a:gd name="connsiteX444" fmla="*/ 4386672 w 8115305"/>
              <a:gd name="connsiteY444" fmla="*/ 1485496 h 3192694"/>
              <a:gd name="connsiteX445" fmla="*/ 4300298 w 8115305"/>
              <a:gd name="connsiteY445" fmla="*/ 1535656 h 3192694"/>
              <a:gd name="connsiteX446" fmla="*/ 4201068 w 8115305"/>
              <a:gd name="connsiteY446" fmla="*/ 1482238 h 3192694"/>
              <a:gd name="connsiteX447" fmla="*/ 4287624 w 8115305"/>
              <a:gd name="connsiteY447" fmla="*/ 1434614 h 3192694"/>
              <a:gd name="connsiteX448" fmla="*/ 3966572 w 8115305"/>
              <a:gd name="connsiteY448" fmla="*/ 1422120 h 3192694"/>
              <a:gd name="connsiteX449" fmla="*/ 4054396 w 8115305"/>
              <a:gd name="connsiteY449" fmla="*/ 1474270 h 3192694"/>
              <a:gd name="connsiteX450" fmla="*/ 3956976 w 8115305"/>
              <a:gd name="connsiteY450" fmla="*/ 1522438 h 3192694"/>
              <a:gd name="connsiteX451" fmla="*/ 3869515 w 8115305"/>
              <a:gd name="connsiteY451" fmla="*/ 1468115 h 3192694"/>
              <a:gd name="connsiteX452" fmla="*/ 3966572 w 8115305"/>
              <a:gd name="connsiteY452" fmla="*/ 1422120 h 3192694"/>
              <a:gd name="connsiteX453" fmla="*/ 7222347 w 8115305"/>
              <a:gd name="connsiteY453" fmla="*/ 1415419 h 3192694"/>
              <a:gd name="connsiteX454" fmla="*/ 7330994 w 8115305"/>
              <a:gd name="connsiteY454" fmla="*/ 1446203 h 3192694"/>
              <a:gd name="connsiteX455" fmla="*/ 7320853 w 8115305"/>
              <a:gd name="connsiteY455" fmla="*/ 1477166 h 3192694"/>
              <a:gd name="connsiteX456" fmla="*/ 7216914 w 8115305"/>
              <a:gd name="connsiteY456" fmla="*/ 1446927 h 3192694"/>
              <a:gd name="connsiteX457" fmla="*/ 7222347 w 8115305"/>
              <a:gd name="connsiteY457" fmla="*/ 1415419 h 3192694"/>
              <a:gd name="connsiteX458" fmla="*/ 3647876 w 8115305"/>
              <a:gd name="connsiteY458" fmla="*/ 1404737 h 3192694"/>
              <a:gd name="connsiteX459" fmla="*/ 3727006 w 8115305"/>
              <a:gd name="connsiteY459" fmla="*/ 1451997 h 3192694"/>
              <a:gd name="connsiteX460" fmla="*/ 3621981 w 8115305"/>
              <a:gd name="connsiteY460" fmla="*/ 1503243 h 3192694"/>
              <a:gd name="connsiteX461" fmla="*/ 3543394 w 8115305"/>
              <a:gd name="connsiteY461" fmla="*/ 1452722 h 3192694"/>
              <a:gd name="connsiteX462" fmla="*/ 3647876 w 8115305"/>
              <a:gd name="connsiteY462" fmla="*/ 1404737 h 3192694"/>
              <a:gd name="connsiteX463" fmla="*/ 6876309 w 8115305"/>
              <a:gd name="connsiteY463" fmla="*/ 1399123 h 3192694"/>
              <a:gd name="connsiteX464" fmla="*/ 6993104 w 8115305"/>
              <a:gd name="connsiteY464" fmla="*/ 1433165 h 3192694"/>
              <a:gd name="connsiteX465" fmla="*/ 6984049 w 8115305"/>
              <a:gd name="connsiteY465" fmla="*/ 1469381 h 3192694"/>
              <a:gd name="connsiteX466" fmla="*/ 6864539 w 8115305"/>
              <a:gd name="connsiteY466" fmla="*/ 1435701 h 3192694"/>
              <a:gd name="connsiteX467" fmla="*/ 6876309 w 8115305"/>
              <a:gd name="connsiteY467" fmla="*/ 1399123 h 3192694"/>
              <a:gd name="connsiteX468" fmla="*/ 3322118 w 8115305"/>
              <a:gd name="connsiteY468" fmla="*/ 1392423 h 3192694"/>
              <a:gd name="connsiteX469" fmla="*/ 3391289 w 8115305"/>
              <a:gd name="connsiteY469" fmla="*/ 1440228 h 3192694"/>
              <a:gd name="connsiteX470" fmla="*/ 3278659 w 8115305"/>
              <a:gd name="connsiteY470" fmla="*/ 1489118 h 3192694"/>
              <a:gd name="connsiteX471" fmla="*/ 3210392 w 8115305"/>
              <a:gd name="connsiteY471" fmla="*/ 1438960 h 3192694"/>
              <a:gd name="connsiteX472" fmla="*/ 3322118 w 8115305"/>
              <a:gd name="connsiteY472" fmla="*/ 1392423 h 3192694"/>
              <a:gd name="connsiteX473" fmla="*/ 6535882 w 8115305"/>
              <a:gd name="connsiteY473" fmla="*/ 1379205 h 3192694"/>
              <a:gd name="connsiteX474" fmla="*/ 6649962 w 8115305"/>
              <a:gd name="connsiteY474" fmla="*/ 1415420 h 3192694"/>
              <a:gd name="connsiteX475" fmla="*/ 6628774 w 8115305"/>
              <a:gd name="connsiteY475" fmla="*/ 1451636 h 3192694"/>
              <a:gd name="connsiteX476" fmla="*/ 6508358 w 8115305"/>
              <a:gd name="connsiteY476" fmla="*/ 1412704 h 3192694"/>
              <a:gd name="connsiteX477" fmla="*/ 6535882 w 8115305"/>
              <a:gd name="connsiteY477" fmla="*/ 1379205 h 3192694"/>
              <a:gd name="connsiteX478" fmla="*/ 3013741 w 8115305"/>
              <a:gd name="connsiteY478" fmla="*/ 1375764 h 3192694"/>
              <a:gd name="connsiteX479" fmla="*/ 3072229 w 8115305"/>
              <a:gd name="connsiteY479" fmla="*/ 1423388 h 3192694"/>
              <a:gd name="connsiteX480" fmla="*/ 2955796 w 8115305"/>
              <a:gd name="connsiteY480" fmla="*/ 1468656 h 3192694"/>
              <a:gd name="connsiteX481" fmla="*/ 2898758 w 8115305"/>
              <a:gd name="connsiteY481" fmla="*/ 1418859 h 3192694"/>
              <a:gd name="connsiteX482" fmla="*/ 3013741 w 8115305"/>
              <a:gd name="connsiteY482" fmla="*/ 1375764 h 3192694"/>
              <a:gd name="connsiteX483" fmla="*/ 2705026 w 8115305"/>
              <a:gd name="connsiteY483" fmla="*/ 1366529 h 3192694"/>
              <a:gd name="connsiteX484" fmla="*/ 2753554 w 8115305"/>
              <a:gd name="connsiteY484" fmla="*/ 1410531 h 3192694"/>
              <a:gd name="connsiteX485" fmla="*/ 2639474 w 8115305"/>
              <a:gd name="connsiteY485" fmla="*/ 1453626 h 3192694"/>
              <a:gd name="connsiteX486" fmla="*/ 2590762 w 8115305"/>
              <a:gd name="connsiteY486" fmla="*/ 1406185 h 3192694"/>
              <a:gd name="connsiteX487" fmla="*/ 2705026 w 8115305"/>
              <a:gd name="connsiteY487" fmla="*/ 1366529 h 3192694"/>
              <a:gd name="connsiteX488" fmla="*/ 6192017 w 8115305"/>
              <a:gd name="connsiteY488" fmla="*/ 1363449 h 3192694"/>
              <a:gd name="connsiteX489" fmla="*/ 6311529 w 8115305"/>
              <a:gd name="connsiteY489" fmla="*/ 1403830 h 3192694"/>
              <a:gd name="connsiteX490" fmla="*/ 6279478 w 8115305"/>
              <a:gd name="connsiteY490" fmla="*/ 1444391 h 3192694"/>
              <a:gd name="connsiteX491" fmla="*/ 6153992 w 8115305"/>
              <a:gd name="connsiteY491" fmla="*/ 1400932 h 3192694"/>
              <a:gd name="connsiteX492" fmla="*/ 6192017 w 8115305"/>
              <a:gd name="connsiteY492" fmla="*/ 1363449 h 3192694"/>
              <a:gd name="connsiteX493" fmla="*/ 2397740 w 8115305"/>
              <a:gd name="connsiteY493" fmla="*/ 1350233 h 3192694"/>
              <a:gd name="connsiteX494" fmla="*/ 2447898 w 8115305"/>
              <a:gd name="connsiteY494" fmla="*/ 1389887 h 3192694"/>
              <a:gd name="connsiteX495" fmla="*/ 2330918 w 8115305"/>
              <a:gd name="connsiteY495" fmla="*/ 1433890 h 3192694"/>
              <a:gd name="connsiteX496" fmla="*/ 2286376 w 8115305"/>
              <a:gd name="connsiteY496" fmla="*/ 1390975 h 3192694"/>
              <a:gd name="connsiteX497" fmla="*/ 2397740 w 8115305"/>
              <a:gd name="connsiteY497" fmla="*/ 1350233 h 3192694"/>
              <a:gd name="connsiteX498" fmla="*/ 5864267 w 8115305"/>
              <a:gd name="connsiteY498" fmla="*/ 1344980 h 3192694"/>
              <a:gd name="connsiteX499" fmla="*/ 5978525 w 8115305"/>
              <a:gd name="connsiteY499" fmla="*/ 1386629 h 3192694"/>
              <a:gd name="connsiteX500" fmla="*/ 5938145 w 8115305"/>
              <a:gd name="connsiteY500" fmla="*/ 1427552 h 3192694"/>
              <a:gd name="connsiteX501" fmla="*/ 5816824 w 8115305"/>
              <a:gd name="connsiteY501" fmla="*/ 1383912 h 3192694"/>
              <a:gd name="connsiteX502" fmla="*/ 5864267 w 8115305"/>
              <a:gd name="connsiteY502" fmla="*/ 1344980 h 3192694"/>
              <a:gd name="connsiteX503" fmla="*/ 2101130 w 8115305"/>
              <a:gd name="connsiteY503" fmla="*/ 1340273 h 3192694"/>
              <a:gd name="connsiteX504" fmla="*/ 2137349 w 8115305"/>
              <a:gd name="connsiteY504" fmla="*/ 1381015 h 3192694"/>
              <a:gd name="connsiteX505" fmla="*/ 2020008 w 8115305"/>
              <a:gd name="connsiteY505" fmla="*/ 1420491 h 3192694"/>
              <a:gd name="connsiteX506" fmla="*/ 1985784 w 8115305"/>
              <a:gd name="connsiteY506" fmla="*/ 1378118 h 3192694"/>
              <a:gd name="connsiteX507" fmla="*/ 2101130 w 8115305"/>
              <a:gd name="connsiteY507" fmla="*/ 1340273 h 3192694"/>
              <a:gd name="connsiteX508" fmla="*/ 5535972 w 8115305"/>
              <a:gd name="connsiteY508" fmla="*/ 1330857 h 3192694"/>
              <a:gd name="connsiteX509" fmla="*/ 5656570 w 8115305"/>
              <a:gd name="connsiteY509" fmla="*/ 1373410 h 3192694"/>
              <a:gd name="connsiteX510" fmla="*/ 5612205 w 8115305"/>
              <a:gd name="connsiteY510" fmla="*/ 1418318 h 3192694"/>
              <a:gd name="connsiteX511" fmla="*/ 5488348 w 8115305"/>
              <a:gd name="connsiteY511" fmla="*/ 1375403 h 3192694"/>
              <a:gd name="connsiteX512" fmla="*/ 5535972 w 8115305"/>
              <a:gd name="connsiteY512" fmla="*/ 1330857 h 3192694"/>
              <a:gd name="connsiteX513" fmla="*/ 1807241 w 8115305"/>
              <a:gd name="connsiteY513" fmla="*/ 1325785 h 3192694"/>
              <a:gd name="connsiteX514" fmla="*/ 1839837 w 8115305"/>
              <a:gd name="connsiteY514" fmla="*/ 1361820 h 3192694"/>
              <a:gd name="connsiteX515" fmla="*/ 1720323 w 8115305"/>
              <a:gd name="connsiteY515" fmla="*/ 1400572 h 3192694"/>
              <a:gd name="connsiteX516" fmla="*/ 1690445 w 8115305"/>
              <a:gd name="connsiteY516" fmla="*/ 1364356 h 3192694"/>
              <a:gd name="connsiteX517" fmla="*/ 1807241 w 8115305"/>
              <a:gd name="connsiteY517" fmla="*/ 1325785 h 3192694"/>
              <a:gd name="connsiteX518" fmla="*/ 1503393 w 8115305"/>
              <a:gd name="connsiteY518" fmla="*/ 1316915 h 3192694"/>
              <a:gd name="connsiteX519" fmla="*/ 1524762 w 8115305"/>
              <a:gd name="connsiteY519" fmla="*/ 1350596 h 3192694"/>
              <a:gd name="connsiteX520" fmla="*/ 1412856 w 8115305"/>
              <a:gd name="connsiteY520" fmla="*/ 1385363 h 3192694"/>
              <a:gd name="connsiteX521" fmla="*/ 1392394 w 8115305"/>
              <a:gd name="connsiteY521" fmla="*/ 1349147 h 3192694"/>
              <a:gd name="connsiteX522" fmla="*/ 1503393 w 8115305"/>
              <a:gd name="connsiteY522" fmla="*/ 1316915 h 3192694"/>
              <a:gd name="connsiteX523" fmla="*/ 5220534 w 8115305"/>
              <a:gd name="connsiteY523" fmla="*/ 1312568 h 3192694"/>
              <a:gd name="connsiteX524" fmla="*/ 5333707 w 8115305"/>
              <a:gd name="connsiteY524" fmla="*/ 1355120 h 3192694"/>
              <a:gd name="connsiteX525" fmla="*/ 5276669 w 8115305"/>
              <a:gd name="connsiteY525" fmla="*/ 1402563 h 3192694"/>
              <a:gd name="connsiteX526" fmla="*/ 5158607 w 8115305"/>
              <a:gd name="connsiteY526" fmla="*/ 1356388 h 3192694"/>
              <a:gd name="connsiteX527" fmla="*/ 5220534 w 8115305"/>
              <a:gd name="connsiteY527" fmla="*/ 1312568 h 3192694"/>
              <a:gd name="connsiteX528" fmla="*/ 7991021 w 8115305"/>
              <a:gd name="connsiteY528" fmla="*/ 1306050 h 3192694"/>
              <a:gd name="connsiteX529" fmla="*/ 8060918 w 8115305"/>
              <a:gd name="connsiteY529" fmla="*/ 1324157 h 3192694"/>
              <a:gd name="connsiteX530" fmla="*/ 8060918 w 8115305"/>
              <a:gd name="connsiteY530" fmla="*/ 1340997 h 3192694"/>
              <a:gd name="connsiteX531" fmla="*/ 7990297 w 8115305"/>
              <a:gd name="connsiteY531" fmla="*/ 1322889 h 3192694"/>
              <a:gd name="connsiteX532" fmla="*/ 7991021 w 8115305"/>
              <a:gd name="connsiteY532" fmla="*/ 1306050 h 3192694"/>
              <a:gd name="connsiteX533" fmla="*/ 1220910 w 8115305"/>
              <a:gd name="connsiteY533" fmla="*/ 1304058 h 3192694"/>
              <a:gd name="connsiteX534" fmla="*/ 1229060 w 8115305"/>
              <a:gd name="connsiteY534" fmla="*/ 1337196 h 3192694"/>
              <a:gd name="connsiteX535" fmla="*/ 1121861 w 8115305"/>
              <a:gd name="connsiteY535" fmla="*/ 1365444 h 3192694"/>
              <a:gd name="connsiteX536" fmla="*/ 1115342 w 8115305"/>
              <a:gd name="connsiteY536" fmla="*/ 1331220 h 3192694"/>
              <a:gd name="connsiteX537" fmla="*/ 1220910 w 8115305"/>
              <a:gd name="connsiteY537" fmla="*/ 1304058 h 3192694"/>
              <a:gd name="connsiteX538" fmla="*/ 4914333 w 8115305"/>
              <a:gd name="connsiteY538" fmla="*/ 1300978 h 3192694"/>
              <a:gd name="connsiteX539" fmla="*/ 5019176 w 8115305"/>
              <a:gd name="connsiteY539" fmla="*/ 1346609 h 3192694"/>
              <a:gd name="connsiteX540" fmla="*/ 4945478 w 8115305"/>
              <a:gd name="connsiteY540" fmla="*/ 1391517 h 3192694"/>
              <a:gd name="connsiteX541" fmla="*/ 4839910 w 8115305"/>
              <a:gd name="connsiteY541" fmla="*/ 1343712 h 3192694"/>
              <a:gd name="connsiteX542" fmla="*/ 4914333 w 8115305"/>
              <a:gd name="connsiteY542" fmla="*/ 1300978 h 3192694"/>
              <a:gd name="connsiteX543" fmla="*/ 925031 w 8115305"/>
              <a:gd name="connsiteY543" fmla="*/ 1295908 h 3192694"/>
              <a:gd name="connsiteX544" fmla="*/ 937708 w 8115305"/>
              <a:gd name="connsiteY544" fmla="*/ 1322164 h 3192694"/>
              <a:gd name="connsiteX545" fmla="*/ 835941 w 8115305"/>
              <a:gd name="connsiteY545" fmla="*/ 1350414 h 3192694"/>
              <a:gd name="connsiteX546" fmla="*/ 829603 w 8115305"/>
              <a:gd name="connsiteY546" fmla="*/ 1321983 h 3192694"/>
              <a:gd name="connsiteX547" fmla="*/ 925031 w 8115305"/>
              <a:gd name="connsiteY547" fmla="*/ 1295908 h 3192694"/>
              <a:gd name="connsiteX548" fmla="*/ 7655306 w 8115305"/>
              <a:gd name="connsiteY548" fmla="*/ 1290113 h 3192694"/>
              <a:gd name="connsiteX549" fmla="*/ 7742040 w 8115305"/>
              <a:gd name="connsiteY549" fmla="*/ 1311481 h 3192694"/>
              <a:gd name="connsiteX550" fmla="*/ 7743489 w 8115305"/>
              <a:gd name="connsiteY550" fmla="*/ 1334476 h 3192694"/>
              <a:gd name="connsiteX551" fmla="*/ 7655306 w 8115305"/>
              <a:gd name="connsiteY551" fmla="*/ 1312566 h 3192694"/>
              <a:gd name="connsiteX552" fmla="*/ 7655306 w 8115305"/>
              <a:gd name="connsiteY552" fmla="*/ 1290113 h 3192694"/>
              <a:gd name="connsiteX553" fmla="*/ 4601250 w 8115305"/>
              <a:gd name="connsiteY553" fmla="*/ 1284138 h 3192694"/>
              <a:gd name="connsiteX554" fmla="*/ 4704463 w 8115305"/>
              <a:gd name="connsiteY554" fmla="*/ 1327777 h 3192694"/>
              <a:gd name="connsiteX555" fmla="*/ 4625696 w 8115305"/>
              <a:gd name="connsiteY555" fmla="*/ 1374857 h 3192694"/>
              <a:gd name="connsiteX556" fmla="*/ 4524293 w 8115305"/>
              <a:gd name="connsiteY556" fmla="*/ 1327596 h 3192694"/>
              <a:gd name="connsiteX557" fmla="*/ 4601250 w 8115305"/>
              <a:gd name="connsiteY557" fmla="*/ 1284138 h 3192694"/>
              <a:gd name="connsiteX558" fmla="*/ 649429 w 8115305"/>
              <a:gd name="connsiteY558" fmla="*/ 1283777 h 3192694"/>
              <a:gd name="connsiteX559" fmla="*/ 655042 w 8115305"/>
              <a:gd name="connsiteY559" fmla="*/ 1305325 h 3192694"/>
              <a:gd name="connsiteX560" fmla="*/ 564865 w 8115305"/>
              <a:gd name="connsiteY560" fmla="*/ 1329952 h 3192694"/>
              <a:gd name="connsiteX561" fmla="*/ 559796 w 8115305"/>
              <a:gd name="connsiteY561" fmla="*/ 1306593 h 3192694"/>
              <a:gd name="connsiteX562" fmla="*/ 649429 w 8115305"/>
              <a:gd name="connsiteY562" fmla="*/ 1283777 h 3192694"/>
              <a:gd name="connsiteX563" fmla="*/ 367303 w 8115305"/>
              <a:gd name="connsiteY563" fmla="*/ 1276351 h 3192694"/>
              <a:gd name="connsiteX564" fmla="*/ 363499 w 8115305"/>
              <a:gd name="connsiteY564" fmla="*/ 1296271 h 3192694"/>
              <a:gd name="connsiteX565" fmla="*/ 281651 w 8115305"/>
              <a:gd name="connsiteY565" fmla="*/ 1316008 h 3192694"/>
              <a:gd name="connsiteX566" fmla="*/ 286541 w 8115305"/>
              <a:gd name="connsiteY566" fmla="*/ 1294459 h 3192694"/>
              <a:gd name="connsiteX567" fmla="*/ 367303 w 8115305"/>
              <a:gd name="connsiteY567" fmla="*/ 1276351 h 3192694"/>
              <a:gd name="connsiteX568" fmla="*/ 4288710 w 8115305"/>
              <a:gd name="connsiteY568" fmla="*/ 1273093 h 3192694"/>
              <a:gd name="connsiteX569" fmla="*/ 4385767 w 8115305"/>
              <a:gd name="connsiteY569" fmla="*/ 1318724 h 3192694"/>
              <a:gd name="connsiteX570" fmla="*/ 4301384 w 8115305"/>
              <a:gd name="connsiteY570" fmla="*/ 1363995 h 3192694"/>
              <a:gd name="connsiteX571" fmla="*/ 4203965 w 8115305"/>
              <a:gd name="connsiteY571" fmla="*/ 1316190 h 3192694"/>
              <a:gd name="connsiteX572" fmla="*/ 4288710 w 8115305"/>
              <a:gd name="connsiteY572" fmla="*/ 1273093 h 3192694"/>
              <a:gd name="connsiteX573" fmla="*/ 7322665 w 8115305"/>
              <a:gd name="connsiteY573" fmla="*/ 1269832 h 3192694"/>
              <a:gd name="connsiteX574" fmla="*/ 7418635 w 8115305"/>
              <a:gd name="connsiteY574" fmla="*/ 1296451 h 3192694"/>
              <a:gd name="connsiteX575" fmla="*/ 7410487 w 8115305"/>
              <a:gd name="connsiteY575" fmla="*/ 1322165 h 3192694"/>
              <a:gd name="connsiteX576" fmla="*/ 7307455 w 8115305"/>
              <a:gd name="connsiteY576" fmla="*/ 1294098 h 3192694"/>
              <a:gd name="connsiteX577" fmla="*/ 7322665 w 8115305"/>
              <a:gd name="connsiteY577" fmla="*/ 1269832 h 3192694"/>
              <a:gd name="connsiteX578" fmla="*/ 78115 w 8115305"/>
              <a:gd name="connsiteY578" fmla="*/ 1264762 h 3192694"/>
              <a:gd name="connsiteX579" fmla="*/ 79022 w 8115305"/>
              <a:gd name="connsiteY579" fmla="*/ 1279067 h 3192694"/>
              <a:gd name="connsiteX580" fmla="*/ 10030 w 8115305"/>
              <a:gd name="connsiteY580" fmla="*/ 1295546 h 3192694"/>
              <a:gd name="connsiteX581" fmla="*/ 15282 w 8115305"/>
              <a:gd name="connsiteY581" fmla="*/ 1279611 h 3192694"/>
              <a:gd name="connsiteX582" fmla="*/ 78115 w 8115305"/>
              <a:gd name="connsiteY582" fmla="*/ 1264762 h 3192694"/>
              <a:gd name="connsiteX583" fmla="*/ 3992466 w 8115305"/>
              <a:gd name="connsiteY583" fmla="*/ 1256434 h 3192694"/>
              <a:gd name="connsiteX584" fmla="*/ 4083005 w 8115305"/>
              <a:gd name="connsiteY584" fmla="*/ 1301882 h 3192694"/>
              <a:gd name="connsiteX585" fmla="*/ 3987757 w 8115305"/>
              <a:gd name="connsiteY585" fmla="*/ 1348238 h 3192694"/>
              <a:gd name="connsiteX586" fmla="*/ 3897219 w 8115305"/>
              <a:gd name="connsiteY586" fmla="*/ 1300616 h 3192694"/>
              <a:gd name="connsiteX587" fmla="*/ 3992466 w 8115305"/>
              <a:gd name="connsiteY587" fmla="*/ 1256434 h 3192694"/>
              <a:gd name="connsiteX588" fmla="*/ 6984956 w 8115305"/>
              <a:gd name="connsiteY588" fmla="*/ 1255890 h 3192694"/>
              <a:gd name="connsiteX589" fmla="*/ 7095052 w 8115305"/>
              <a:gd name="connsiteY589" fmla="*/ 1284862 h 3192694"/>
              <a:gd name="connsiteX590" fmla="*/ 7083824 w 8115305"/>
              <a:gd name="connsiteY590" fmla="*/ 1315646 h 3192694"/>
              <a:gd name="connsiteX591" fmla="*/ 6976989 w 8115305"/>
              <a:gd name="connsiteY591" fmla="*/ 1287035 h 3192694"/>
              <a:gd name="connsiteX592" fmla="*/ 6984956 w 8115305"/>
              <a:gd name="connsiteY592" fmla="*/ 1255890 h 3192694"/>
              <a:gd name="connsiteX593" fmla="*/ 3698758 w 8115305"/>
              <a:gd name="connsiteY593" fmla="*/ 1246293 h 3192694"/>
              <a:gd name="connsiteX594" fmla="*/ 3780968 w 8115305"/>
              <a:gd name="connsiteY594" fmla="*/ 1291200 h 3192694"/>
              <a:gd name="connsiteX595" fmla="*/ 3678841 w 8115305"/>
              <a:gd name="connsiteY595" fmla="*/ 1337012 h 3192694"/>
              <a:gd name="connsiteX596" fmla="*/ 3597355 w 8115305"/>
              <a:gd name="connsiteY596" fmla="*/ 1289932 h 3192694"/>
              <a:gd name="connsiteX597" fmla="*/ 3698758 w 8115305"/>
              <a:gd name="connsiteY597" fmla="*/ 1246293 h 3192694"/>
              <a:gd name="connsiteX598" fmla="*/ 6665897 w 8115305"/>
              <a:gd name="connsiteY598" fmla="*/ 1238326 h 3192694"/>
              <a:gd name="connsiteX599" fmla="*/ 6778345 w 8115305"/>
              <a:gd name="connsiteY599" fmla="*/ 1270376 h 3192694"/>
              <a:gd name="connsiteX600" fmla="*/ 6756796 w 8115305"/>
              <a:gd name="connsiteY600" fmla="*/ 1302065 h 3192694"/>
              <a:gd name="connsiteX601" fmla="*/ 6643804 w 8115305"/>
              <a:gd name="connsiteY601" fmla="*/ 1267842 h 3192694"/>
              <a:gd name="connsiteX602" fmla="*/ 6665897 w 8115305"/>
              <a:gd name="connsiteY602" fmla="*/ 1238326 h 3192694"/>
              <a:gd name="connsiteX603" fmla="*/ 3407768 w 8115305"/>
              <a:gd name="connsiteY603" fmla="*/ 1231627 h 3192694"/>
              <a:gd name="connsiteX604" fmla="*/ 3484906 w 8115305"/>
              <a:gd name="connsiteY604" fmla="*/ 1274180 h 3192694"/>
              <a:gd name="connsiteX605" fmla="*/ 3378796 w 8115305"/>
              <a:gd name="connsiteY605" fmla="*/ 1320536 h 3192694"/>
              <a:gd name="connsiteX606" fmla="*/ 3302199 w 8115305"/>
              <a:gd name="connsiteY606" fmla="*/ 1275448 h 3192694"/>
              <a:gd name="connsiteX607" fmla="*/ 3407768 w 8115305"/>
              <a:gd name="connsiteY607" fmla="*/ 1231627 h 3192694"/>
              <a:gd name="connsiteX608" fmla="*/ 6360599 w 8115305"/>
              <a:gd name="connsiteY608" fmla="*/ 1224564 h 3192694"/>
              <a:gd name="connsiteX609" fmla="*/ 6478481 w 8115305"/>
              <a:gd name="connsiteY609" fmla="*/ 1262591 h 3192694"/>
              <a:gd name="connsiteX610" fmla="*/ 6443534 w 8115305"/>
              <a:gd name="connsiteY610" fmla="*/ 1295185 h 3192694"/>
              <a:gd name="connsiteX611" fmla="*/ 6324383 w 8115305"/>
              <a:gd name="connsiteY611" fmla="*/ 1256072 h 3192694"/>
              <a:gd name="connsiteX612" fmla="*/ 6360599 w 8115305"/>
              <a:gd name="connsiteY612" fmla="*/ 1224564 h 3192694"/>
              <a:gd name="connsiteX613" fmla="*/ 3124562 w 8115305"/>
              <a:gd name="connsiteY613" fmla="*/ 1223115 h 3192694"/>
              <a:gd name="connsiteX614" fmla="*/ 3188301 w 8115305"/>
              <a:gd name="connsiteY614" fmla="*/ 1264764 h 3192694"/>
              <a:gd name="connsiteX615" fmla="*/ 3074402 w 8115305"/>
              <a:gd name="connsiteY615" fmla="*/ 1307679 h 3192694"/>
              <a:gd name="connsiteX616" fmla="*/ 3015191 w 8115305"/>
              <a:gd name="connsiteY616" fmla="*/ 1262772 h 3192694"/>
              <a:gd name="connsiteX617" fmla="*/ 3124562 w 8115305"/>
              <a:gd name="connsiteY617" fmla="*/ 1223115 h 3192694"/>
              <a:gd name="connsiteX618" fmla="*/ 2834494 w 8115305"/>
              <a:gd name="connsiteY618" fmla="*/ 1213880 h 3192694"/>
              <a:gd name="connsiteX619" fmla="*/ 2896404 w 8115305"/>
              <a:gd name="connsiteY619" fmla="*/ 1253173 h 3192694"/>
              <a:gd name="connsiteX620" fmla="*/ 2782707 w 8115305"/>
              <a:gd name="connsiteY620" fmla="*/ 1296271 h 3192694"/>
              <a:gd name="connsiteX621" fmla="*/ 2725848 w 8115305"/>
              <a:gd name="connsiteY621" fmla="*/ 1253717 h 3192694"/>
              <a:gd name="connsiteX622" fmla="*/ 2834494 w 8115305"/>
              <a:gd name="connsiteY622" fmla="*/ 1213880 h 3192694"/>
              <a:gd name="connsiteX623" fmla="*/ 6052044 w 8115305"/>
              <a:gd name="connsiteY623" fmla="*/ 1213519 h 3192694"/>
              <a:gd name="connsiteX624" fmla="*/ 6168475 w 8115305"/>
              <a:gd name="connsiteY624" fmla="*/ 1248647 h 3192694"/>
              <a:gd name="connsiteX625" fmla="*/ 6136425 w 8115305"/>
              <a:gd name="connsiteY625" fmla="*/ 1285949 h 3192694"/>
              <a:gd name="connsiteX626" fmla="*/ 6018182 w 8115305"/>
              <a:gd name="connsiteY626" fmla="*/ 1249734 h 3192694"/>
              <a:gd name="connsiteX627" fmla="*/ 6052044 w 8115305"/>
              <a:gd name="connsiteY627" fmla="*/ 1213519 h 3192694"/>
              <a:gd name="connsiteX628" fmla="*/ 2551654 w 8115305"/>
              <a:gd name="connsiteY628" fmla="*/ 1200119 h 3192694"/>
              <a:gd name="connsiteX629" fmla="*/ 2600545 w 8115305"/>
              <a:gd name="connsiteY629" fmla="*/ 1239412 h 3192694"/>
              <a:gd name="connsiteX630" fmla="*/ 2482481 w 8115305"/>
              <a:gd name="connsiteY630" fmla="*/ 1279793 h 3192694"/>
              <a:gd name="connsiteX631" fmla="*/ 2435219 w 8115305"/>
              <a:gd name="connsiteY631" fmla="*/ 1238507 h 3192694"/>
              <a:gd name="connsiteX632" fmla="*/ 2551654 w 8115305"/>
              <a:gd name="connsiteY632" fmla="*/ 1200119 h 3192694"/>
              <a:gd name="connsiteX633" fmla="*/ 5743669 w 8115305"/>
              <a:gd name="connsiteY633" fmla="*/ 1195411 h 3192694"/>
              <a:gd name="connsiteX634" fmla="*/ 5865714 w 8115305"/>
              <a:gd name="connsiteY634" fmla="*/ 1232893 h 3192694"/>
              <a:gd name="connsiteX635" fmla="*/ 5824429 w 8115305"/>
              <a:gd name="connsiteY635" fmla="*/ 1274179 h 3192694"/>
              <a:gd name="connsiteX636" fmla="*/ 5701839 w 8115305"/>
              <a:gd name="connsiteY636" fmla="*/ 1233800 h 3192694"/>
              <a:gd name="connsiteX637" fmla="*/ 5743669 w 8115305"/>
              <a:gd name="connsiteY637" fmla="*/ 1195411 h 3192694"/>
              <a:gd name="connsiteX638" fmla="*/ 2273519 w 8115305"/>
              <a:gd name="connsiteY638" fmla="*/ 1191970 h 3192694"/>
              <a:gd name="connsiteX639" fmla="*/ 2313535 w 8115305"/>
              <a:gd name="connsiteY639" fmla="*/ 1229634 h 3192694"/>
              <a:gd name="connsiteX640" fmla="*/ 2194748 w 8115305"/>
              <a:gd name="connsiteY640" fmla="*/ 1267840 h 3192694"/>
              <a:gd name="connsiteX641" fmla="*/ 2156539 w 8115305"/>
              <a:gd name="connsiteY641" fmla="*/ 1228547 h 3192694"/>
              <a:gd name="connsiteX642" fmla="*/ 2273519 w 8115305"/>
              <a:gd name="connsiteY642" fmla="*/ 1191970 h 3192694"/>
              <a:gd name="connsiteX643" fmla="*/ 5454668 w 8115305"/>
              <a:gd name="connsiteY643" fmla="*/ 1184907 h 3192694"/>
              <a:gd name="connsiteX644" fmla="*/ 5570015 w 8115305"/>
              <a:gd name="connsiteY644" fmla="*/ 1225649 h 3192694"/>
              <a:gd name="connsiteX645" fmla="*/ 5513157 w 8115305"/>
              <a:gd name="connsiteY645" fmla="*/ 1264944 h 3192694"/>
              <a:gd name="connsiteX646" fmla="*/ 5400165 w 8115305"/>
              <a:gd name="connsiteY646" fmla="*/ 1223839 h 3192694"/>
              <a:gd name="connsiteX647" fmla="*/ 5454668 w 8115305"/>
              <a:gd name="connsiteY647" fmla="*/ 1184907 h 3192694"/>
              <a:gd name="connsiteX648" fmla="*/ 8041542 w 8115305"/>
              <a:gd name="connsiteY648" fmla="*/ 1180742 h 3192694"/>
              <a:gd name="connsiteX649" fmla="*/ 8102023 w 8115305"/>
              <a:gd name="connsiteY649" fmla="*/ 1195411 h 3192694"/>
              <a:gd name="connsiteX650" fmla="*/ 8104196 w 8115305"/>
              <a:gd name="connsiteY650" fmla="*/ 1208991 h 3192694"/>
              <a:gd name="connsiteX651" fmla="*/ 8043354 w 8115305"/>
              <a:gd name="connsiteY651" fmla="*/ 1195411 h 3192694"/>
              <a:gd name="connsiteX652" fmla="*/ 8041542 w 8115305"/>
              <a:gd name="connsiteY652" fmla="*/ 1180742 h 3192694"/>
              <a:gd name="connsiteX653" fmla="*/ 2001900 w 8115305"/>
              <a:gd name="connsiteY653" fmla="*/ 1180201 h 3192694"/>
              <a:gd name="connsiteX654" fmla="*/ 2033951 w 8115305"/>
              <a:gd name="connsiteY654" fmla="*/ 1215148 h 3192694"/>
              <a:gd name="connsiteX655" fmla="*/ 1916428 w 8115305"/>
              <a:gd name="connsiteY655" fmla="*/ 1249734 h 3192694"/>
              <a:gd name="connsiteX656" fmla="*/ 1890535 w 8115305"/>
              <a:gd name="connsiteY656" fmla="*/ 1212070 h 3192694"/>
              <a:gd name="connsiteX657" fmla="*/ 2001900 w 8115305"/>
              <a:gd name="connsiteY657" fmla="*/ 1180201 h 3192694"/>
              <a:gd name="connsiteX658" fmla="*/ 1732095 w 8115305"/>
              <a:gd name="connsiteY658" fmla="*/ 1172053 h 3192694"/>
              <a:gd name="connsiteX659" fmla="*/ 1755997 w 8115305"/>
              <a:gd name="connsiteY659" fmla="*/ 1204827 h 3192694"/>
              <a:gd name="connsiteX660" fmla="*/ 1637389 w 8115305"/>
              <a:gd name="connsiteY660" fmla="*/ 1238509 h 3192694"/>
              <a:gd name="connsiteX661" fmla="*/ 1615477 w 8115305"/>
              <a:gd name="connsiteY661" fmla="*/ 1204286 h 3192694"/>
              <a:gd name="connsiteX662" fmla="*/ 1732095 w 8115305"/>
              <a:gd name="connsiteY662" fmla="*/ 1172053 h 3192694"/>
              <a:gd name="connsiteX663" fmla="*/ 5147200 w 8115305"/>
              <a:gd name="connsiteY663" fmla="*/ 1168611 h 3192694"/>
              <a:gd name="connsiteX664" fmla="*/ 5262909 w 8115305"/>
              <a:gd name="connsiteY664" fmla="*/ 1208810 h 3192694"/>
              <a:gd name="connsiteX665" fmla="*/ 5203333 w 8115305"/>
              <a:gd name="connsiteY665" fmla="*/ 1252268 h 3192694"/>
              <a:gd name="connsiteX666" fmla="*/ 5086177 w 8115305"/>
              <a:gd name="connsiteY666" fmla="*/ 1209897 h 3192694"/>
              <a:gd name="connsiteX667" fmla="*/ 5147200 w 8115305"/>
              <a:gd name="connsiteY667" fmla="*/ 1168611 h 3192694"/>
              <a:gd name="connsiteX668" fmla="*/ 7706550 w 8115305"/>
              <a:gd name="connsiteY668" fmla="*/ 1163360 h 3192694"/>
              <a:gd name="connsiteX669" fmla="*/ 7783868 w 8115305"/>
              <a:gd name="connsiteY669" fmla="*/ 1180019 h 3192694"/>
              <a:gd name="connsiteX670" fmla="*/ 7783868 w 8115305"/>
              <a:gd name="connsiteY670" fmla="*/ 1199576 h 3192694"/>
              <a:gd name="connsiteX671" fmla="*/ 7706550 w 8115305"/>
              <a:gd name="connsiteY671" fmla="*/ 1181468 h 3192694"/>
              <a:gd name="connsiteX672" fmla="*/ 7706550 w 8115305"/>
              <a:gd name="connsiteY672" fmla="*/ 1163360 h 3192694"/>
              <a:gd name="connsiteX673" fmla="*/ 1461379 w 8115305"/>
              <a:gd name="connsiteY673" fmla="*/ 1161369 h 3192694"/>
              <a:gd name="connsiteX674" fmla="*/ 1483111 w 8115305"/>
              <a:gd name="connsiteY674" fmla="*/ 1189980 h 3192694"/>
              <a:gd name="connsiteX675" fmla="*/ 1374828 w 8115305"/>
              <a:gd name="connsiteY675" fmla="*/ 1220038 h 3192694"/>
              <a:gd name="connsiteX676" fmla="*/ 1358893 w 8115305"/>
              <a:gd name="connsiteY676" fmla="*/ 1189256 h 3192694"/>
              <a:gd name="connsiteX677" fmla="*/ 1461379 w 8115305"/>
              <a:gd name="connsiteY677" fmla="*/ 1161369 h 3192694"/>
              <a:gd name="connsiteX678" fmla="*/ 4862905 w 8115305"/>
              <a:gd name="connsiteY678" fmla="*/ 1159196 h 3192694"/>
              <a:gd name="connsiteX679" fmla="*/ 4973000 w 8115305"/>
              <a:gd name="connsiteY679" fmla="*/ 1200301 h 3192694"/>
              <a:gd name="connsiteX680" fmla="*/ 4900569 w 8115305"/>
              <a:gd name="connsiteY680" fmla="*/ 1243397 h 3192694"/>
              <a:gd name="connsiteX681" fmla="*/ 4790474 w 8115305"/>
              <a:gd name="connsiteY681" fmla="*/ 1197948 h 3192694"/>
              <a:gd name="connsiteX682" fmla="*/ 4862905 w 8115305"/>
              <a:gd name="connsiteY682" fmla="*/ 1159196 h 3192694"/>
              <a:gd name="connsiteX683" fmla="*/ 1185964 w 8115305"/>
              <a:gd name="connsiteY683" fmla="*/ 1153943 h 3192694"/>
              <a:gd name="connsiteX684" fmla="*/ 1199908 w 8115305"/>
              <a:gd name="connsiteY684" fmla="*/ 1180562 h 3192694"/>
              <a:gd name="connsiteX685" fmla="*/ 1096511 w 8115305"/>
              <a:gd name="connsiteY685" fmla="*/ 1208447 h 3192694"/>
              <a:gd name="connsiteX686" fmla="*/ 1079491 w 8115305"/>
              <a:gd name="connsiteY686" fmla="*/ 1182191 h 3192694"/>
              <a:gd name="connsiteX687" fmla="*/ 1185964 w 8115305"/>
              <a:gd name="connsiteY687" fmla="*/ 1153943 h 3192694"/>
              <a:gd name="connsiteX688" fmla="*/ 7399081 w 8115305"/>
              <a:gd name="connsiteY688" fmla="*/ 1149236 h 3192694"/>
              <a:gd name="connsiteX689" fmla="*/ 7491249 w 8115305"/>
              <a:gd name="connsiteY689" fmla="*/ 1170784 h 3192694"/>
              <a:gd name="connsiteX690" fmla="*/ 7489800 w 8115305"/>
              <a:gd name="connsiteY690" fmla="*/ 1194143 h 3192694"/>
              <a:gd name="connsiteX691" fmla="*/ 7396545 w 8115305"/>
              <a:gd name="connsiteY691" fmla="*/ 1172052 h 3192694"/>
              <a:gd name="connsiteX692" fmla="*/ 7399081 w 8115305"/>
              <a:gd name="connsiteY692" fmla="*/ 1149236 h 3192694"/>
              <a:gd name="connsiteX693" fmla="*/ 4580607 w 8115305"/>
              <a:gd name="connsiteY693" fmla="*/ 1143985 h 3192694"/>
              <a:gd name="connsiteX694" fmla="*/ 4681829 w 8115305"/>
              <a:gd name="connsiteY694" fmla="*/ 1185451 h 3192694"/>
              <a:gd name="connsiteX695" fmla="*/ 4602336 w 8115305"/>
              <a:gd name="connsiteY695" fmla="*/ 1229092 h 3192694"/>
              <a:gd name="connsiteX696" fmla="*/ 4500752 w 8115305"/>
              <a:gd name="connsiteY696" fmla="*/ 1185451 h 3192694"/>
              <a:gd name="connsiteX697" fmla="*/ 4580607 w 8115305"/>
              <a:gd name="connsiteY697" fmla="*/ 1143985 h 3192694"/>
              <a:gd name="connsiteX698" fmla="*/ 924668 w 8115305"/>
              <a:gd name="connsiteY698" fmla="*/ 1143622 h 3192694"/>
              <a:gd name="connsiteX699" fmla="*/ 935715 w 8115305"/>
              <a:gd name="connsiteY699" fmla="*/ 1165895 h 3192694"/>
              <a:gd name="connsiteX700" fmla="*/ 843003 w 8115305"/>
              <a:gd name="connsiteY700" fmla="*/ 1190522 h 3192694"/>
              <a:gd name="connsiteX701" fmla="*/ 832499 w 8115305"/>
              <a:gd name="connsiteY701" fmla="*/ 1166619 h 3192694"/>
              <a:gd name="connsiteX702" fmla="*/ 924668 w 8115305"/>
              <a:gd name="connsiteY702" fmla="*/ 1143622 h 3192694"/>
              <a:gd name="connsiteX703" fmla="*/ 655405 w 8115305"/>
              <a:gd name="connsiteY703" fmla="*/ 1138371 h 3192694"/>
              <a:gd name="connsiteX704" fmla="*/ 665183 w 8115305"/>
              <a:gd name="connsiteY704" fmla="*/ 1156478 h 3192694"/>
              <a:gd name="connsiteX705" fmla="*/ 582250 w 8115305"/>
              <a:gd name="connsiteY705" fmla="*/ 1177303 h 3192694"/>
              <a:gd name="connsiteX706" fmla="*/ 578084 w 8115305"/>
              <a:gd name="connsiteY706" fmla="*/ 1157566 h 3192694"/>
              <a:gd name="connsiteX707" fmla="*/ 655405 w 8115305"/>
              <a:gd name="connsiteY707" fmla="*/ 1138371 h 3192694"/>
              <a:gd name="connsiteX708" fmla="*/ 4303015 w 8115305"/>
              <a:gd name="connsiteY708" fmla="*/ 1134206 h 3192694"/>
              <a:gd name="connsiteX709" fmla="*/ 4398080 w 8115305"/>
              <a:gd name="connsiteY709" fmla="*/ 1177304 h 3192694"/>
              <a:gd name="connsiteX710" fmla="*/ 4308990 w 8115305"/>
              <a:gd name="connsiteY710" fmla="*/ 1219314 h 3192694"/>
              <a:gd name="connsiteX711" fmla="*/ 4213925 w 8115305"/>
              <a:gd name="connsiteY711" fmla="*/ 1174043 h 3192694"/>
              <a:gd name="connsiteX712" fmla="*/ 4303015 w 8115305"/>
              <a:gd name="connsiteY712" fmla="*/ 1134206 h 3192694"/>
              <a:gd name="connsiteX713" fmla="*/ 7092154 w 8115305"/>
              <a:gd name="connsiteY713" fmla="*/ 1132577 h 3192694"/>
              <a:gd name="connsiteX714" fmla="*/ 7195006 w 8115305"/>
              <a:gd name="connsiteY714" fmla="*/ 1159195 h 3192694"/>
              <a:gd name="connsiteX715" fmla="*/ 7183778 w 8115305"/>
              <a:gd name="connsiteY715" fmla="*/ 1183459 h 3192694"/>
              <a:gd name="connsiteX716" fmla="*/ 7079660 w 8115305"/>
              <a:gd name="connsiteY716" fmla="*/ 1156479 h 3192694"/>
              <a:gd name="connsiteX717" fmla="*/ 7092154 w 8115305"/>
              <a:gd name="connsiteY717" fmla="*/ 1132577 h 3192694"/>
              <a:gd name="connsiteX718" fmla="*/ 404062 w 8115305"/>
              <a:gd name="connsiteY718" fmla="*/ 1128230 h 3192694"/>
              <a:gd name="connsiteX719" fmla="*/ 408407 w 8115305"/>
              <a:gd name="connsiteY719" fmla="*/ 1143623 h 3192694"/>
              <a:gd name="connsiteX720" fmla="*/ 333803 w 8115305"/>
              <a:gd name="connsiteY720" fmla="*/ 1161731 h 3192694"/>
              <a:gd name="connsiteX721" fmla="*/ 330362 w 8115305"/>
              <a:gd name="connsiteY721" fmla="*/ 1146338 h 3192694"/>
              <a:gd name="connsiteX722" fmla="*/ 404062 w 8115305"/>
              <a:gd name="connsiteY722" fmla="*/ 1128230 h 3192694"/>
              <a:gd name="connsiteX723" fmla="*/ 6800435 w 8115305"/>
              <a:gd name="connsiteY723" fmla="*/ 1121351 h 3192694"/>
              <a:gd name="connsiteX724" fmla="*/ 6903107 w 8115305"/>
              <a:gd name="connsiteY724" fmla="*/ 1148331 h 3192694"/>
              <a:gd name="connsiteX725" fmla="*/ 6887172 w 8115305"/>
              <a:gd name="connsiteY725" fmla="*/ 1176580 h 3192694"/>
              <a:gd name="connsiteX726" fmla="*/ 6778525 w 8115305"/>
              <a:gd name="connsiteY726" fmla="*/ 1146520 h 3192694"/>
              <a:gd name="connsiteX727" fmla="*/ 6800435 w 8115305"/>
              <a:gd name="connsiteY727" fmla="*/ 1121351 h 3192694"/>
              <a:gd name="connsiteX728" fmla="*/ 4024336 w 8115305"/>
              <a:gd name="connsiteY728" fmla="*/ 1120988 h 3192694"/>
              <a:gd name="connsiteX729" fmla="*/ 4115419 w 8115305"/>
              <a:gd name="connsiteY729" fmla="*/ 1161912 h 3192694"/>
              <a:gd name="connsiteX730" fmla="*/ 4024880 w 8115305"/>
              <a:gd name="connsiteY730" fmla="*/ 1205371 h 3192694"/>
              <a:gd name="connsiteX731" fmla="*/ 3931624 w 8115305"/>
              <a:gd name="connsiteY731" fmla="*/ 1161369 h 3192694"/>
              <a:gd name="connsiteX732" fmla="*/ 4024336 w 8115305"/>
              <a:gd name="connsiteY732" fmla="*/ 1120988 h 3192694"/>
              <a:gd name="connsiteX733" fmla="*/ 3754169 w 8115305"/>
              <a:gd name="connsiteY733" fmla="*/ 1111934 h 3192694"/>
              <a:gd name="connsiteX734" fmla="*/ 3836196 w 8115305"/>
              <a:gd name="connsiteY734" fmla="*/ 1153581 h 3192694"/>
              <a:gd name="connsiteX735" fmla="*/ 3737690 w 8115305"/>
              <a:gd name="connsiteY735" fmla="*/ 1195411 h 3192694"/>
              <a:gd name="connsiteX736" fmla="*/ 3654032 w 8115305"/>
              <a:gd name="connsiteY736" fmla="*/ 1151047 h 3192694"/>
              <a:gd name="connsiteX737" fmla="*/ 3754169 w 8115305"/>
              <a:gd name="connsiteY737" fmla="*/ 1111934 h 3192694"/>
              <a:gd name="connsiteX738" fmla="*/ 6497494 w 8115305"/>
              <a:gd name="connsiteY738" fmla="*/ 1104873 h 3192694"/>
              <a:gd name="connsiteX739" fmla="*/ 6612115 w 8115305"/>
              <a:gd name="connsiteY739" fmla="*/ 1134208 h 3192694"/>
              <a:gd name="connsiteX740" fmla="*/ 6592017 w 8115305"/>
              <a:gd name="connsiteY740" fmla="*/ 1166439 h 3192694"/>
              <a:gd name="connsiteX741" fmla="*/ 6476489 w 8115305"/>
              <a:gd name="connsiteY741" fmla="*/ 1134750 h 3192694"/>
              <a:gd name="connsiteX742" fmla="*/ 6497494 w 8115305"/>
              <a:gd name="connsiteY742" fmla="*/ 1104873 h 3192694"/>
              <a:gd name="connsiteX743" fmla="*/ 3472954 w 8115305"/>
              <a:gd name="connsiteY743" fmla="*/ 1099622 h 3192694"/>
              <a:gd name="connsiteX744" fmla="*/ 3551361 w 8115305"/>
              <a:gd name="connsiteY744" fmla="*/ 1138915 h 3192694"/>
              <a:gd name="connsiteX745" fmla="*/ 3448146 w 8115305"/>
              <a:gd name="connsiteY745" fmla="*/ 1181469 h 3192694"/>
              <a:gd name="connsiteX746" fmla="*/ 3370464 w 8115305"/>
              <a:gd name="connsiteY746" fmla="*/ 1140183 h 3192694"/>
              <a:gd name="connsiteX747" fmla="*/ 3472954 w 8115305"/>
              <a:gd name="connsiteY747" fmla="*/ 1099622 h 3192694"/>
              <a:gd name="connsiteX748" fmla="*/ 6217548 w 8115305"/>
              <a:gd name="connsiteY748" fmla="*/ 1094549 h 3192694"/>
              <a:gd name="connsiteX749" fmla="*/ 6329636 w 8115305"/>
              <a:gd name="connsiteY749" fmla="*/ 1125695 h 3192694"/>
              <a:gd name="connsiteX750" fmla="*/ 6299395 w 8115305"/>
              <a:gd name="connsiteY750" fmla="*/ 1159193 h 3192694"/>
              <a:gd name="connsiteX751" fmla="*/ 6186766 w 8115305"/>
              <a:gd name="connsiteY751" fmla="*/ 1126599 h 3192694"/>
              <a:gd name="connsiteX752" fmla="*/ 6217548 w 8115305"/>
              <a:gd name="connsiteY752" fmla="*/ 1094549 h 3192694"/>
              <a:gd name="connsiteX753" fmla="*/ 3206409 w 8115305"/>
              <a:gd name="connsiteY753" fmla="*/ 1091473 h 3192694"/>
              <a:gd name="connsiteX754" fmla="*/ 3277572 w 8115305"/>
              <a:gd name="connsiteY754" fmla="*/ 1130766 h 3192694"/>
              <a:gd name="connsiteX755" fmla="*/ 3170555 w 8115305"/>
              <a:gd name="connsiteY755" fmla="*/ 1171689 h 3192694"/>
              <a:gd name="connsiteX756" fmla="*/ 3100297 w 8115305"/>
              <a:gd name="connsiteY756" fmla="*/ 1130586 h 3192694"/>
              <a:gd name="connsiteX757" fmla="*/ 3206409 w 8115305"/>
              <a:gd name="connsiteY757" fmla="*/ 1091473 h 3192694"/>
              <a:gd name="connsiteX758" fmla="*/ 2947469 w 8115305"/>
              <a:gd name="connsiteY758" fmla="*/ 1079341 h 3192694"/>
              <a:gd name="connsiteX759" fmla="*/ 3010301 w 8115305"/>
              <a:gd name="connsiteY759" fmla="*/ 1116642 h 3192694"/>
              <a:gd name="connsiteX760" fmla="*/ 2898940 w 8115305"/>
              <a:gd name="connsiteY760" fmla="*/ 1157386 h 3192694"/>
              <a:gd name="connsiteX761" fmla="*/ 2835582 w 8115305"/>
              <a:gd name="connsiteY761" fmla="*/ 1117185 h 3192694"/>
              <a:gd name="connsiteX762" fmla="*/ 2947469 w 8115305"/>
              <a:gd name="connsiteY762" fmla="*/ 1079341 h 3192694"/>
              <a:gd name="connsiteX763" fmla="*/ 5921849 w 8115305"/>
              <a:gd name="connsiteY763" fmla="*/ 1079158 h 3192694"/>
              <a:gd name="connsiteX764" fmla="*/ 6038824 w 8115305"/>
              <a:gd name="connsiteY764" fmla="*/ 1115374 h 3192694"/>
              <a:gd name="connsiteX765" fmla="*/ 5996814 w 8115305"/>
              <a:gd name="connsiteY765" fmla="*/ 1148511 h 3192694"/>
              <a:gd name="connsiteX766" fmla="*/ 5880744 w 8115305"/>
              <a:gd name="connsiteY766" fmla="*/ 1113201 h 3192694"/>
              <a:gd name="connsiteX767" fmla="*/ 5921849 w 8115305"/>
              <a:gd name="connsiteY767" fmla="*/ 1079158 h 3192694"/>
              <a:gd name="connsiteX768" fmla="*/ 2689272 w 8115305"/>
              <a:gd name="connsiteY768" fmla="*/ 1071191 h 3192694"/>
              <a:gd name="connsiteX769" fmla="*/ 2741242 w 8115305"/>
              <a:gd name="connsiteY769" fmla="*/ 1109036 h 3192694"/>
              <a:gd name="connsiteX770" fmla="*/ 2625530 w 8115305"/>
              <a:gd name="connsiteY770" fmla="*/ 1147244 h 3192694"/>
              <a:gd name="connsiteX771" fmla="*/ 2573561 w 8115305"/>
              <a:gd name="connsiteY771" fmla="*/ 1107406 h 3192694"/>
              <a:gd name="connsiteX772" fmla="*/ 2689272 w 8115305"/>
              <a:gd name="connsiteY772" fmla="*/ 1071191 h 3192694"/>
              <a:gd name="connsiteX773" fmla="*/ 5642989 w 8115305"/>
              <a:gd name="connsiteY773" fmla="*/ 1069743 h 3192694"/>
              <a:gd name="connsiteX774" fmla="*/ 5759059 w 8115305"/>
              <a:gd name="connsiteY774" fmla="*/ 1105958 h 3192694"/>
              <a:gd name="connsiteX775" fmla="*/ 5713972 w 8115305"/>
              <a:gd name="connsiteY775" fmla="*/ 1141089 h 3192694"/>
              <a:gd name="connsiteX776" fmla="*/ 5596451 w 8115305"/>
              <a:gd name="connsiteY776" fmla="*/ 1103785 h 3192694"/>
              <a:gd name="connsiteX777" fmla="*/ 5642989 w 8115305"/>
              <a:gd name="connsiteY777" fmla="*/ 1069743 h 3192694"/>
              <a:gd name="connsiteX778" fmla="*/ 2432867 w 8115305"/>
              <a:gd name="connsiteY778" fmla="*/ 1062680 h 3192694"/>
              <a:gd name="connsiteX779" fmla="*/ 2477229 w 8115305"/>
              <a:gd name="connsiteY779" fmla="*/ 1095817 h 3192694"/>
              <a:gd name="connsiteX780" fmla="*/ 2364236 w 8115305"/>
              <a:gd name="connsiteY780" fmla="*/ 1132033 h 3192694"/>
              <a:gd name="connsiteX781" fmla="*/ 2320056 w 8115305"/>
              <a:gd name="connsiteY781" fmla="*/ 1095817 h 3192694"/>
              <a:gd name="connsiteX782" fmla="*/ 2432867 w 8115305"/>
              <a:gd name="connsiteY782" fmla="*/ 1062680 h 3192694"/>
              <a:gd name="connsiteX783" fmla="*/ 2166679 w 8115305"/>
              <a:gd name="connsiteY783" fmla="*/ 1054714 h 3192694"/>
              <a:gd name="connsiteX784" fmla="*/ 2204531 w 8115305"/>
              <a:gd name="connsiteY784" fmla="*/ 1087670 h 3192694"/>
              <a:gd name="connsiteX785" fmla="*/ 2088816 w 8115305"/>
              <a:gd name="connsiteY785" fmla="*/ 1121532 h 3192694"/>
              <a:gd name="connsiteX786" fmla="*/ 2052601 w 8115305"/>
              <a:gd name="connsiteY786" fmla="*/ 1087308 h 3192694"/>
              <a:gd name="connsiteX787" fmla="*/ 2166679 w 8115305"/>
              <a:gd name="connsiteY787" fmla="*/ 1054714 h 3192694"/>
              <a:gd name="connsiteX788" fmla="*/ 5368476 w 8115305"/>
              <a:gd name="connsiteY788" fmla="*/ 1054532 h 3192694"/>
              <a:gd name="connsiteX789" fmla="*/ 5483098 w 8115305"/>
              <a:gd name="connsiteY789" fmla="*/ 1092739 h 3192694"/>
              <a:gd name="connsiteX790" fmla="*/ 5426060 w 8115305"/>
              <a:gd name="connsiteY790" fmla="*/ 1130223 h 3192694"/>
              <a:gd name="connsiteX791" fmla="*/ 5310351 w 8115305"/>
              <a:gd name="connsiteY791" fmla="*/ 1090747 h 3192694"/>
              <a:gd name="connsiteX792" fmla="*/ 5368476 w 8115305"/>
              <a:gd name="connsiteY792" fmla="*/ 1054532 h 3192694"/>
              <a:gd name="connsiteX793" fmla="*/ 7761778 w 8115305"/>
              <a:gd name="connsiteY793" fmla="*/ 1052179 h 3192694"/>
              <a:gd name="connsiteX794" fmla="*/ 7832580 w 8115305"/>
              <a:gd name="connsiteY794" fmla="*/ 1068657 h 3192694"/>
              <a:gd name="connsiteX795" fmla="*/ 7828958 w 8115305"/>
              <a:gd name="connsiteY795" fmla="*/ 1082238 h 3192694"/>
              <a:gd name="connsiteX796" fmla="*/ 7761778 w 8115305"/>
              <a:gd name="connsiteY796" fmla="*/ 1066665 h 3192694"/>
              <a:gd name="connsiteX797" fmla="*/ 7761778 w 8115305"/>
              <a:gd name="connsiteY797" fmla="*/ 1052179 h 3192694"/>
              <a:gd name="connsiteX798" fmla="*/ 5096135 w 8115305"/>
              <a:gd name="connsiteY798" fmla="*/ 1046565 h 3192694"/>
              <a:gd name="connsiteX799" fmla="*/ 5209127 w 8115305"/>
              <a:gd name="connsiteY799" fmla="*/ 1082600 h 3192694"/>
              <a:gd name="connsiteX800" fmla="*/ 5149734 w 8115305"/>
              <a:gd name="connsiteY800" fmla="*/ 1122979 h 3192694"/>
              <a:gd name="connsiteX801" fmla="*/ 5035474 w 8115305"/>
              <a:gd name="connsiteY801" fmla="*/ 1084590 h 3192694"/>
              <a:gd name="connsiteX802" fmla="*/ 5096135 w 8115305"/>
              <a:gd name="connsiteY802" fmla="*/ 1046565 h 3192694"/>
              <a:gd name="connsiteX803" fmla="*/ 1919691 w 8115305"/>
              <a:gd name="connsiteY803" fmla="*/ 1045299 h 3192694"/>
              <a:gd name="connsiteX804" fmla="*/ 1947577 w 8115305"/>
              <a:gd name="connsiteY804" fmla="*/ 1075176 h 3192694"/>
              <a:gd name="connsiteX805" fmla="*/ 1838931 w 8115305"/>
              <a:gd name="connsiteY805" fmla="*/ 1105778 h 3192694"/>
              <a:gd name="connsiteX806" fmla="*/ 1808509 w 8115305"/>
              <a:gd name="connsiteY806" fmla="*/ 1074813 h 3192694"/>
              <a:gd name="connsiteX807" fmla="*/ 1919691 w 8115305"/>
              <a:gd name="connsiteY807" fmla="*/ 1045299 h 3192694"/>
              <a:gd name="connsiteX808" fmla="*/ 7473502 w 8115305"/>
              <a:gd name="connsiteY808" fmla="*/ 1040409 h 3192694"/>
              <a:gd name="connsiteX809" fmla="*/ 7559151 w 8115305"/>
              <a:gd name="connsiteY809" fmla="*/ 1059604 h 3192694"/>
              <a:gd name="connsiteX810" fmla="*/ 7552452 w 8115305"/>
              <a:gd name="connsiteY810" fmla="*/ 1077712 h 3192694"/>
              <a:gd name="connsiteX811" fmla="*/ 7470424 w 8115305"/>
              <a:gd name="connsiteY811" fmla="*/ 1058516 h 3192694"/>
              <a:gd name="connsiteX812" fmla="*/ 7473502 w 8115305"/>
              <a:gd name="connsiteY812" fmla="*/ 1040409 h 3192694"/>
              <a:gd name="connsiteX813" fmla="*/ 1664370 w 8115305"/>
              <a:gd name="connsiteY813" fmla="*/ 1038597 h 3192694"/>
              <a:gd name="connsiteX814" fmla="*/ 1690083 w 8115305"/>
              <a:gd name="connsiteY814" fmla="*/ 1066301 h 3192694"/>
              <a:gd name="connsiteX815" fmla="*/ 1581436 w 8115305"/>
              <a:gd name="connsiteY815" fmla="*/ 1095818 h 3192694"/>
              <a:gd name="connsiteX816" fmla="*/ 1556990 w 8115305"/>
              <a:gd name="connsiteY816" fmla="*/ 1067208 h 3192694"/>
              <a:gd name="connsiteX817" fmla="*/ 1664370 w 8115305"/>
              <a:gd name="connsiteY817" fmla="*/ 1038597 h 3192694"/>
              <a:gd name="connsiteX818" fmla="*/ 1416477 w 8115305"/>
              <a:gd name="connsiteY818" fmla="*/ 1033346 h 3192694"/>
              <a:gd name="connsiteX819" fmla="*/ 1430600 w 8115305"/>
              <a:gd name="connsiteY819" fmla="*/ 1059239 h 3192694"/>
              <a:gd name="connsiteX820" fmla="*/ 1329197 w 8115305"/>
              <a:gd name="connsiteY820" fmla="*/ 1084590 h 3192694"/>
              <a:gd name="connsiteX821" fmla="*/ 1312357 w 8115305"/>
              <a:gd name="connsiteY821" fmla="*/ 1058878 h 3192694"/>
              <a:gd name="connsiteX822" fmla="*/ 1416477 w 8115305"/>
              <a:gd name="connsiteY822" fmla="*/ 1033346 h 3192694"/>
              <a:gd name="connsiteX823" fmla="*/ 4830674 w 8115305"/>
              <a:gd name="connsiteY823" fmla="*/ 1032442 h 3192694"/>
              <a:gd name="connsiteX824" fmla="*/ 4939865 w 8115305"/>
              <a:gd name="connsiteY824" fmla="*/ 1070830 h 3192694"/>
              <a:gd name="connsiteX825" fmla="*/ 4870331 w 8115305"/>
              <a:gd name="connsiteY825" fmla="*/ 1111392 h 3192694"/>
              <a:gd name="connsiteX826" fmla="*/ 4757158 w 8115305"/>
              <a:gd name="connsiteY826" fmla="*/ 1069925 h 3192694"/>
              <a:gd name="connsiteX827" fmla="*/ 4830674 w 8115305"/>
              <a:gd name="connsiteY827" fmla="*/ 1032442 h 3192694"/>
              <a:gd name="connsiteX828" fmla="*/ 7198446 w 8115305"/>
              <a:gd name="connsiteY828" fmla="*/ 1030629 h 3192694"/>
              <a:gd name="connsiteX829" fmla="*/ 7288985 w 8115305"/>
              <a:gd name="connsiteY829" fmla="*/ 1053807 h 3192694"/>
              <a:gd name="connsiteX830" fmla="*/ 7274499 w 8115305"/>
              <a:gd name="connsiteY830" fmla="*/ 1071915 h 3192694"/>
              <a:gd name="connsiteX831" fmla="*/ 7182329 w 8115305"/>
              <a:gd name="connsiteY831" fmla="*/ 1048737 h 3192694"/>
              <a:gd name="connsiteX832" fmla="*/ 7198446 w 8115305"/>
              <a:gd name="connsiteY832" fmla="*/ 1030629 h 3192694"/>
              <a:gd name="connsiteX833" fmla="*/ 1172926 w 8115305"/>
              <a:gd name="connsiteY833" fmla="*/ 1023387 h 3192694"/>
              <a:gd name="connsiteX834" fmla="*/ 1183609 w 8115305"/>
              <a:gd name="connsiteY834" fmla="*/ 1047470 h 3192694"/>
              <a:gd name="connsiteX835" fmla="*/ 1087638 w 8115305"/>
              <a:gd name="connsiteY835" fmla="*/ 1070287 h 3192694"/>
              <a:gd name="connsiteX836" fmla="*/ 1078044 w 8115305"/>
              <a:gd name="connsiteY836" fmla="*/ 1045479 h 3192694"/>
              <a:gd name="connsiteX837" fmla="*/ 1172926 w 8115305"/>
              <a:gd name="connsiteY837" fmla="*/ 1023387 h 3192694"/>
              <a:gd name="connsiteX838" fmla="*/ 4565758 w 8115305"/>
              <a:gd name="connsiteY838" fmla="*/ 1023386 h 3192694"/>
              <a:gd name="connsiteX839" fmla="*/ 4673499 w 8115305"/>
              <a:gd name="connsiteY839" fmla="*/ 1062318 h 3192694"/>
              <a:gd name="connsiteX840" fmla="*/ 4594006 w 8115305"/>
              <a:gd name="connsiteY840" fmla="*/ 1103785 h 3192694"/>
              <a:gd name="connsiteX841" fmla="*/ 4487715 w 8115305"/>
              <a:gd name="connsiteY841" fmla="*/ 1061955 h 3192694"/>
              <a:gd name="connsiteX842" fmla="*/ 4565758 w 8115305"/>
              <a:gd name="connsiteY842" fmla="*/ 1023386 h 3192694"/>
              <a:gd name="connsiteX843" fmla="*/ 926297 w 8115305"/>
              <a:gd name="connsiteY843" fmla="*/ 1018680 h 3192694"/>
              <a:gd name="connsiteX844" fmla="*/ 931550 w 8115305"/>
              <a:gd name="connsiteY844" fmla="*/ 1038960 h 3192694"/>
              <a:gd name="connsiteX845" fmla="*/ 845358 w 8115305"/>
              <a:gd name="connsiteY845" fmla="*/ 1058880 h 3192694"/>
              <a:gd name="connsiteX846" fmla="*/ 836846 w 8115305"/>
              <a:gd name="connsiteY846" fmla="*/ 1039141 h 3192694"/>
              <a:gd name="connsiteX847" fmla="*/ 926297 w 8115305"/>
              <a:gd name="connsiteY847" fmla="*/ 1018680 h 3192694"/>
              <a:gd name="connsiteX848" fmla="*/ 4301567 w 8115305"/>
              <a:gd name="connsiteY848" fmla="*/ 1015238 h 3192694"/>
              <a:gd name="connsiteX849" fmla="*/ 4399168 w 8115305"/>
              <a:gd name="connsiteY849" fmla="*/ 1055075 h 3192694"/>
              <a:gd name="connsiteX850" fmla="*/ 4312612 w 8115305"/>
              <a:gd name="connsiteY850" fmla="*/ 1095819 h 3192694"/>
              <a:gd name="connsiteX851" fmla="*/ 4212658 w 8115305"/>
              <a:gd name="connsiteY851" fmla="*/ 1054894 h 3192694"/>
              <a:gd name="connsiteX852" fmla="*/ 4301567 w 8115305"/>
              <a:gd name="connsiteY852" fmla="*/ 1015238 h 3192694"/>
              <a:gd name="connsiteX853" fmla="*/ 6909084 w 8115305"/>
              <a:gd name="connsiteY853" fmla="*/ 1014334 h 3192694"/>
              <a:gd name="connsiteX854" fmla="*/ 7007410 w 8115305"/>
              <a:gd name="connsiteY854" fmla="*/ 1038960 h 3192694"/>
              <a:gd name="connsiteX855" fmla="*/ 6995097 w 8115305"/>
              <a:gd name="connsiteY855" fmla="*/ 1062863 h 3192694"/>
              <a:gd name="connsiteX856" fmla="*/ 6895503 w 8115305"/>
              <a:gd name="connsiteY856" fmla="*/ 1039141 h 3192694"/>
              <a:gd name="connsiteX857" fmla="*/ 6909084 w 8115305"/>
              <a:gd name="connsiteY857" fmla="*/ 1014334 h 3192694"/>
              <a:gd name="connsiteX858" fmla="*/ 676952 w 8115305"/>
              <a:gd name="connsiteY858" fmla="*/ 1010530 h 3192694"/>
              <a:gd name="connsiteX859" fmla="*/ 680213 w 8115305"/>
              <a:gd name="connsiteY859" fmla="*/ 1026284 h 3192694"/>
              <a:gd name="connsiteX860" fmla="*/ 604340 w 8115305"/>
              <a:gd name="connsiteY860" fmla="*/ 1043124 h 3192694"/>
              <a:gd name="connsiteX861" fmla="*/ 601804 w 8115305"/>
              <a:gd name="connsiteY861" fmla="*/ 1027008 h 3192694"/>
              <a:gd name="connsiteX862" fmla="*/ 676952 w 8115305"/>
              <a:gd name="connsiteY862" fmla="*/ 1010530 h 3192694"/>
              <a:gd name="connsiteX863" fmla="*/ 435748 w 8115305"/>
              <a:gd name="connsiteY863" fmla="*/ 1004735 h 3192694"/>
              <a:gd name="connsiteX864" fmla="*/ 432669 w 8115305"/>
              <a:gd name="connsiteY864" fmla="*/ 1019040 h 3192694"/>
              <a:gd name="connsiteX865" fmla="*/ 368025 w 8115305"/>
              <a:gd name="connsiteY865" fmla="*/ 1032439 h 3192694"/>
              <a:gd name="connsiteX866" fmla="*/ 368025 w 8115305"/>
              <a:gd name="connsiteY866" fmla="*/ 1018677 h 3192694"/>
              <a:gd name="connsiteX867" fmla="*/ 435748 w 8115305"/>
              <a:gd name="connsiteY867" fmla="*/ 1004735 h 3192694"/>
              <a:gd name="connsiteX868" fmla="*/ 6630223 w 8115305"/>
              <a:gd name="connsiteY868" fmla="*/ 1004556 h 3192694"/>
              <a:gd name="connsiteX869" fmla="*/ 6734343 w 8115305"/>
              <a:gd name="connsiteY869" fmla="*/ 1032441 h 3192694"/>
              <a:gd name="connsiteX870" fmla="*/ 6707362 w 8115305"/>
              <a:gd name="connsiteY870" fmla="*/ 1058336 h 3192694"/>
              <a:gd name="connsiteX871" fmla="*/ 6602157 w 8115305"/>
              <a:gd name="connsiteY871" fmla="*/ 1029544 h 3192694"/>
              <a:gd name="connsiteX872" fmla="*/ 6630223 w 8115305"/>
              <a:gd name="connsiteY872" fmla="*/ 1004556 h 3192694"/>
              <a:gd name="connsiteX873" fmla="*/ 4048058 w 8115305"/>
              <a:gd name="connsiteY873" fmla="*/ 1003650 h 3192694"/>
              <a:gd name="connsiteX874" fmla="*/ 4137329 w 8115305"/>
              <a:gd name="connsiteY874" fmla="*/ 1042763 h 3192694"/>
              <a:gd name="connsiteX875" fmla="*/ 4041539 w 8115305"/>
              <a:gd name="connsiteY875" fmla="*/ 1083324 h 3192694"/>
              <a:gd name="connsiteX876" fmla="*/ 3951000 w 8115305"/>
              <a:gd name="connsiteY876" fmla="*/ 1041314 h 3192694"/>
              <a:gd name="connsiteX877" fmla="*/ 4048058 w 8115305"/>
              <a:gd name="connsiteY877" fmla="*/ 1003650 h 3192694"/>
              <a:gd name="connsiteX878" fmla="*/ 3787850 w 8115305"/>
              <a:gd name="connsiteY878" fmla="*/ 996226 h 3192694"/>
              <a:gd name="connsiteX879" fmla="*/ 3876577 w 8115305"/>
              <a:gd name="connsiteY879" fmla="*/ 1034070 h 3192694"/>
              <a:gd name="connsiteX880" fmla="*/ 3776442 w 8115305"/>
              <a:gd name="connsiteY880" fmla="*/ 1074995 h 3192694"/>
              <a:gd name="connsiteX881" fmla="*/ 3690429 w 8115305"/>
              <a:gd name="connsiteY881" fmla="*/ 1034070 h 3192694"/>
              <a:gd name="connsiteX882" fmla="*/ 3787850 w 8115305"/>
              <a:gd name="connsiteY882" fmla="*/ 996226 h 3192694"/>
              <a:gd name="connsiteX883" fmla="*/ 6352088 w 8115305"/>
              <a:gd name="connsiteY883" fmla="*/ 991156 h 3192694"/>
              <a:gd name="connsiteX884" fmla="*/ 6458561 w 8115305"/>
              <a:gd name="connsiteY884" fmla="*/ 1018679 h 3192694"/>
              <a:gd name="connsiteX885" fmla="*/ 6433211 w 8115305"/>
              <a:gd name="connsiteY885" fmla="*/ 1047651 h 3192694"/>
              <a:gd name="connsiteX886" fmla="*/ 6324564 w 8115305"/>
              <a:gd name="connsiteY886" fmla="*/ 1019223 h 3192694"/>
              <a:gd name="connsiteX887" fmla="*/ 6352088 w 8115305"/>
              <a:gd name="connsiteY887" fmla="*/ 991156 h 3192694"/>
              <a:gd name="connsiteX888" fmla="*/ 3542671 w 8115305"/>
              <a:gd name="connsiteY888" fmla="*/ 985000 h 3192694"/>
              <a:gd name="connsiteX889" fmla="*/ 3619991 w 8115305"/>
              <a:gd name="connsiteY889" fmla="*/ 1022844 h 3192694"/>
              <a:gd name="connsiteX890" fmla="*/ 3512974 w 8115305"/>
              <a:gd name="connsiteY890" fmla="*/ 1062501 h 3192694"/>
              <a:gd name="connsiteX891" fmla="*/ 3436379 w 8115305"/>
              <a:gd name="connsiteY891" fmla="*/ 1022844 h 3192694"/>
              <a:gd name="connsiteX892" fmla="*/ 3542671 w 8115305"/>
              <a:gd name="connsiteY892" fmla="*/ 985000 h 3192694"/>
              <a:gd name="connsiteX893" fmla="*/ 6082826 w 8115305"/>
              <a:gd name="connsiteY893" fmla="*/ 981196 h 3192694"/>
              <a:gd name="connsiteX894" fmla="*/ 6197991 w 8115305"/>
              <a:gd name="connsiteY894" fmla="*/ 1011256 h 3192694"/>
              <a:gd name="connsiteX895" fmla="*/ 6168656 w 8115305"/>
              <a:gd name="connsiteY895" fmla="*/ 1042581 h 3192694"/>
              <a:gd name="connsiteX896" fmla="*/ 6051862 w 8115305"/>
              <a:gd name="connsiteY896" fmla="*/ 1011256 h 3192694"/>
              <a:gd name="connsiteX897" fmla="*/ 6082826 w 8115305"/>
              <a:gd name="connsiteY897" fmla="*/ 981196 h 3192694"/>
              <a:gd name="connsiteX898" fmla="*/ 3290247 w 8115305"/>
              <a:gd name="connsiteY898" fmla="*/ 978118 h 3192694"/>
              <a:gd name="connsiteX899" fmla="*/ 3365214 w 8115305"/>
              <a:gd name="connsiteY899" fmla="*/ 1014333 h 3192694"/>
              <a:gd name="connsiteX900" fmla="*/ 3257653 w 8115305"/>
              <a:gd name="connsiteY900" fmla="*/ 1054170 h 3192694"/>
              <a:gd name="connsiteX901" fmla="*/ 3183412 w 8115305"/>
              <a:gd name="connsiteY901" fmla="*/ 1016145 h 3192694"/>
              <a:gd name="connsiteX902" fmla="*/ 3290247 w 8115305"/>
              <a:gd name="connsiteY902" fmla="*/ 978118 h 3192694"/>
              <a:gd name="connsiteX903" fmla="*/ 5820083 w 8115305"/>
              <a:gd name="connsiteY903" fmla="*/ 967978 h 3192694"/>
              <a:gd name="connsiteX904" fmla="*/ 5934705 w 8115305"/>
              <a:gd name="connsiteY904" fmla="*/ 1000391 h 3192694"/>
              <a:gd name="connsiteX905" fmla="*/ 5893600 w 8115305"/>
              <a:gd name="connsiteY905" fmla="*/ 1033166 h 3192694"/>
              <a:gd name="connsiteX906" fmla="*/ 5777349 w 8115305"/>
              <a:gd name="connsiteY906" fmla="*/ 999484 h 3192694"/>
              <a:gd name="connsiteX907" fmla="*/ 5820083 w 8115305"/>
              <a:gd name="connsiteY907" fmla="*/ 967978 h 3192694"/>
              <a:gd name="connsiteX908" fmla="*/ 3041809 w 8115305"/>
              <a:gd name="connsiteY908" fmla="*/ 967615 h 3192694"/>
              <a:gd name="connsiteX909" fmla="*/ 3104643 w 8115305"/>
              <a:gd name="connsiteY909" fmla="*/ 1003650 h 3192694"/>
              <a:gd name="connsiteX910" fmla="*/ 2989658 w 8115305"/>
              <a:gd name="connsiteY910" fmla="*/ 1041314 h 3192694"/>
              <a:gd name="connsiteX911" fmla="*/ 2928092 w 8115305"/>
              <a:gd name="connsiteY911" fmla="*/ 1003830 h 3192694"/>
              <a:gd name="connsiteX912" fmla="*/ 3041809 w 8115305"/>
              <a:gd name="connsiteY912" fmla="*/ 967615 h 3192694"/>
              <a:gd name="connsiteX913" fmla="*/ 2795561 w 8115305"/>
              <a:gd name="connsiteY913" fmla="*/ 962364 h 3192694"/>
              <a:gd name="connsiteX914" fmla="*/ 2851515 w 8115305"/>
              <a:gd name="connsiteY914" fmla="*/ 995682 h 3192694"/>
              <a:gd name="connsiteX915" fmla="*/ 2737258 w 8115305"/>
              <a:gd name="connsiteY915" fmla="*/ 1031898 h 3192694"/>
              <a:gd name="connsiteX916" fmla="*/ 2685468 w 8115305"/>
              <a:gd name="connsiteY916" fmla="*/ 995682 h 3192694"/>
              <a:gd name="connsiteX917" fmla="*/ 2795561 w 8115305"/>
              <a:gd name="connsiteY917" fmla="*/ 962364 h 3192694"/>
              <a:gd name="connsiteX918" fmla="*/ 7822800 w 8115305"/>
              <a:gd name="connsiteY918" fmla="*/ 960011 h 3192694"/>
              <a:gd name="connsiteX919" fmla="*/ 7877123 w 8115305"/>
              <a:gd name="connsiteY919" fmla="*/ 971600 h 3192694"/>
              <a:gd name="connsiteX920" fmla="*/ 7877123 w 8115305"/>
              <a:gd name="connsiteY920" fmla="*/ 981921 h 3192694"/>
              <a:gd name="connsiteX921" fmla="*/ 7821714 w 8115305"/>
              <a:gd name="connsiteY921" fmla="*/ 970875 h 3192694"/>
              <a:gd name="connsiteX922" fmla="*/ 7822800 w 8115305"/>
              <a:gd name="connsiteY922" fmla="*/ 960011 h 3192694"/>
              <a:gd name="connsiteX923" fmla="*/ 5564039 w 8115305"/>
              <a:gd name="connsiteY923" fmla="*/ 959467 h 3192694"/>
              <a:gd name="connsiteX924" fmla="*/ 5675944 w 8115305"/>
              <a:gd name="connsiteY924" fmla="*/ 992424 h 3192694"/>
              <a:gd name="connsiteX925" fmla="*/ 5626691 w 8115305"/>
              <a:gd name="connsiteY925" fmla="*/ 1026827 h 3192694"/>
              <a:gd name="connsiteX926" fmla="*/ 5513338 w 8115305"/>
              <a:gd name="connsiteY926" fmla="*/ 992424 h 3192694"/>
              <a:gd name="connsiteX927" fmla="*/ 5564039 w 8115305"/>
              <a:gd name="connsiteY927" fmla="*/ 959467 h 3192694"/>
              <a:gd name="connsiteX928" fmla="*/ 2556724 w 8115305"/>
              <a:gd name="connsiteY928" fmla="*/ 952404 h 3192694"/>
              <a:gd name="connsiteX929" fmla="*/ 2607424 w 8115305"/>
              <a:gd name="connsiteY929" fmla="*/ 984093 h 3192694"/>
              <a:gd name="connsiteX930" fmla="*/ 2496062 w 8115305"/>
              <a:gd name="connsiteY930" fmla="*/ 1018860 h 3192694"/>
              <a:gd name="connsiteX931" fmla="*/ 2445360 w 8115305"/>
              <a:gd name="connsiteY931" fmla="*/ 984998 h 3192694"/>
              <a:gd name="connsiteX932" fmla="*/ 2556724 w 8115305"/>
              <a:gd name="connsiteY932" fmla="*/ 952404 h 3192694"/>
              <a:gd name="connsiteX933" fmla="*/ 5304918 w 8115305"/>
              <a:gd name="connsiteY933" fmla="*/ 947697 h 3192694"/>
              <a:gd name="connsiteX934" fmla="*/ 5418635 w 8115305"/>
              <a:gd name="connsiteY934" fmla="*/ 981739 h 3192694"/>
              <a:gd name="connsiteX935" fmla="*/ 5361958 w 8115305"/>
              <a:gd name="connsiteY935" fmla="*/ 1017955 h 3192694"/>
              <a:gd name="connsiteX936" fmla="*/ 5246973 w 8115305"/>
              <a:gd name="connsiteY936" fmla="*/ 981739 h 3192694"/>
              <a:gd name="connsiteX937" fmla="*/ 5304918 w 8115305"/>
              <a:gd name="connsiteY937" fmla="*/ 947697 h 3192694"/>
              <a:gd name="connsiteX938" fmla="*/ 2319330 w 8115305"/>
              <a:gd name="connsiteY938" fmla="*/ 946610 h 3192694"/>
              <a:gd name="connsiteX939" fmla="*/ 2359533 w 8115305"/>
              <a:gd name="connsiteY939" fmla="*/ 977936 h 3192694"/>
              <a:gd name="connsiteX940" fmla="*/ 2245085 w 8115305"/>
              <a:gd name="connsiteY940" fmla="*/ 1009806 h 3192694"/>
              <a:gd name="connsiteX941" fmla="*/ 2206337 w 8115305"/>
              <a:gd name="connsiteY941" fmla="*/ 977212 h 3192694"/>
              <a:gd name="connsiteX942" fmla="*/ 2319330 w 8115305"/>
              <a:gd name="connsiteY942" fmla="*/ 946610 h 3192694"/>
              <a:gd name="connsiteX943" fmla="*/ 7541770 w 8115305"/>
              <a:gd name="connsiteY943" fmla="*/ 945524 h 3192694"/>
              <a:gd name="connsiteX944" fmla="*/ 7611302 w 8115305"/>
              <a:gd name="connsiteY944" fmla="*/ 960010 h 3192694"/>
              <a:gd name="connsiteX945" fmla="*/ 7606414 w 8115305"/>
              <a:gd name="connsiteY945" fmla="*/ 974135 h 3192694"/>
              <a:gd name="connsiteX946" fmla="*/ 7540682 w 8115305"/>
              <a:gd name="connsiteY946" fmla="*/ 960191 h 3192694"/>
              <a:gd name="connsiteX947" fmla="*/ 7541770 w 8115305"/>
              <a:gd name="connsiteY947" fmla="*/ 945524 h 3192694"/>
              <a:gd name="connsiteX948" fmla="*/ 5043985 w 8115305"/>
              <a:gd name="connsiteY948" fmla="*/ 938643 h 3192694"/>
              <a:gd name="connsiteX949" fmla="*/ 5156253 w 8115305"/>
              <a:gd name="connsiteY949" fmla="*/ 973229 h 3192694"/>
              <a:gd name="connsiteX950" fmla="*/ 5091065 w 8115305"/>
              <a:gd name="connsiteY950" fmla="*/ 1011074 h 3192694"/>
              <a:gd name="connsiteX951" fmla="*/ 4979521 w 8115305"/>
              <a:gd name="connsiteY951" fmla="*/ 973590 h 3192694"/>
              <a:gd name="connsiteX952" fmla="*/ 5043985 w 8115305"/>
              <a:gd name="connsiteY952" fmla="*/ 938643 h 3192694"/>
              <a:gd name="connsiteX953" fmla="*/ 2082117 w 8115305"/>
              <a:gd name="connsiteY953" fmla="*/ 937918 h 3192694"/>
              <a:gd name="connsiteX954" fmla="*/ 2119238 w 8115305"/>
              <a:gd name="connsiteY954" fmla="*/ 966167 h 3192694"/>
              <a:gd name="connsiteX955" fmla="*/ 2008238 w 8115305"/>
              <a:gd name="connsiteY955" fmla="*/ 996226 h 3192694"/>
              <a:gd name="connsiteX956" fmla="*/ 1976005 w 8115305"/>
              <a:gd name="connsiteY956" fmla="*/ 965986 h 3192694"/>
              <a:gd name="connsiteX957" fmla="*/ 2082117 w 8115305"/>
              <a:gd name="connsiteY957" fmla="*/ 937918 h 3192694"/>
              <a:gd name="connsiteX958" fmla="*/ 7265625 w 8115305"/>
              <a:gd name="connsiteY958" fmla="*/ 934116 h 3192694"/>
              <a:gd name="connsiteX959" fmla="*/ 7347472 w 8115305"/>
              <a:gd name="connsiteY959" fmla="*/ 952223 h 3192694"/>
              <a:gd name="connsiteX960" fmla="*/ 7342402 w 8115305"/>
              <a:gd name="connsiteY960" fmla="*/ 970331 h 3192694"/>
              <a:gd name="connsiteX961" fmla="*/ 7259650 w 8115305"/>
              <a:gd name="connsiteY961" fmla="*/ 952223 h 3192694"/>
              <a:gd name="connsiteX962" fmla="*/ 7265625 w 8115305"/>
              <a:gd name="connsiteY962" fmla="*/ 934116 h 3192694"/>
              <a:gd name="connsiteX963" fmla="*/ 1846532 w 8115305"/>
              <a:gd name="connsiteY963" fmla="*/ 933574 h 3192694"/>
              <a:gd name="connsiteX964" fmla="*/ 1877136 w 8115305"/>
              <a:gd name="connsiteY964" fmla="*/ 960010 h 3192694"/>
              <a:gd name="connsiteX965" fmla="*/ 1768490 w 8115305"/>
              <a:gd name="connsiteY965" fmla="*/ 988259 h 3192694"/>
              <a:gd name="connsiteX966" fmla="*/ 1740060 w 8115305"/>
              <a:gd name="connsiteY966" fmla="*/ 960735 h 3192694"/>
              <a:gd name="connsiteX967" fmla="*/ 1846532 w 8115305"/>
              <a:gd name="connsiteY967" fmla="*/ 933574 h 3192694"/>
              <a:gd name="connsiteX968" fmla="*/ 4795547 w 8115305"/>
              <a:gd name="connsiteY968" fmla="*/ 927597 h 3192694"/>
              <a:gd name="connsiteX969" fmla="*/ 4902564 w 8115305"/>
              <a:gd name="connsiteY969" fmla="*/ 962907 h 3192694"/>
              <a:gd name="connsiteX970" fmla="*/ 4833574 w 8115305"/>
              <a:gd name="connsiteY970" fmla="*/ 1000389 h 3192694"/>
              <a:gd name="connsiteX971" fmla="*/ 4723116 w 8115305"/>
              <a:gd name="connsiteY971" fmla="*/ 962364 h 3192694"/>
              <a:gd name="connsiteX972" fmla="*/ 4795547 w 8115305"/>
              <a:gd name="connsiteY972" fmla="*/ 927597 h 3192694"/>
              <a:gd name="connsiteX973" fmla="*/ 1612221 w 8115305"/>
              <a:gd name="connsiteY973" fmla="*/ 923795 h 3192694"/>
              <a:gd name="connsiteX974" fmla="*/ 1631232 w 8115305"/>
              <a:gd name="connsiteY974" fmla="*/ 949146 h 3192694"/>
              <a:gd name="connsiteX975" fmla="*/ 1529471 w 8115305"/>
              <a:gd name="connsiteY975" fmla="*/ 973953 h 3192694"/>
              <a:gd name="connsiteX976" fmla="*/ 1511362 w 8115305"/>
              <a:gd name="connsiteY976" fmla="*/ 947516 h 3192694"/>
              <a:gd name="connsiteX977" fmla="*/ 1612221 w 8115305"/>
              <a:gd name="connsiteY977" fmla="*/ 923795 h 3192694"/>
              <a:gd name="connsiteX978" fmla="*/ 7000527 w 8115305"/>
              <a:gd name="connsiteY978" fmla="*/ 921441 h 3192694"/>
              <a:gd name="connsiteX979" fmla="*/ 7088893 w 8115305"/>
              <a:gd name="connsiteY979" fmla="*/ 941903 h 3192694"/>
              <a:gd name="connsiteX980" fmla="*/ 7076216 w 8115305"/>
              <a:gd name="connsiteY980" fmla="*/ 962727 h 3192694"/>
              <a:gd name="connsiteX981" fmla="*/ 6982420 w 8115305"/>
              <a:gd name="connsiteY981" fmla="*/ 940635 h 3192694"/>
              <a:gd name="connsiteX982" fmla="*/ 7000527 w 8115305"/>
              <a:gd name="connsiteY982" fmla="*/ 921441 h 3192694"/>
              <a:gd name="connsiteX983" fmla="*/ 1376278 w 8115305"/>
              <a:gd name="connsiteY983" fmla="*/ 920897 h 3192694"/>
              <a:gd name="connsiteX984" fmla="*/ 1393663 w 8115305"/>
              <a:gd name="connsiteY984" fmla="*/ 941902 h 3192694"/>
              <a:gd name="connsiteX985" fmla="*/ 1299861 w 8115305"/>
              <a:gd name="connsiteY985" fmla="*/ 964900 h 3192694"/>
              <a:gd name="connsiteX986" fmla="*/ 1279945 w 8115305"/>
              <a:gd name="connsiteY986" fmla="*/ 943895 h 3192694"/>
              <a:gd name="connsiteX987" fmla="*/ 1376278 w 8115305"/>
              <a:gd name="connsiteY987" fmla="*/ 920897 h 3192694"/>
              <a:gd name="connsiteX988" fmla="*/ 4549099 w 8115305"/>
              <a:gd name="connsiteY988" fmla="*/ 919991 h 3192694"/>
              <a:gd name="connsiteX989" fmla="*/ 4653762 w 8115305"/>
              <a:gd name="connsiteY989" fmla="*/ 956206 h 3192694"/>
              <a:gd name="connsiteX990" fmla="*/ 4574813 w 8115305"/>
              <a:gd name="connsiteY990" fmla="*/ 993690 h 3192694"/>
              <a:gd name="connsiteX991" fmla="*/ 4471961 w 8115305"/>
              <a:gd name="connsiteY991" fmla="*/ 957474 h 3192694"/>
              <a:gd name="connsiteX992" fmla="*/ 4549099 w 8115305"/>
              <a:gd name="connsiteY992" fmla="*/ 919991 h 3192694"/>
              <a:gd name="connsiteX993" fmla="*/ 6736698 w 8115305"/>
              <a:gd name="connsiteY993" fmla="*/ 912206 h 3192694"/>
              <a:gd name="connsiteX994" fmla="*/ 6836653 w 8115305"/>
              <a:gd name="connsiteY994" fmla="*/ 934479 h 3192694"/>
              <a:gd name="connsiteX995" fmla="*/ 6823254 w 8115305"/>
              <a:gd name="connsiteY995" fmla="*/ 958201 h 3192694"/>
              <a:gd name="connsiteX996" fmla="*/ 6722212 w 8115305"/>
              <a:gd name="connsiteY996" fmla="*/ 935203 h 3192694"/>
              <a:gd name="connsiteX997" fmla="*/ 6736698 w 8115305"/>
              <a:gd name="connsiteY997" fmla="*/ 912206 h 3192694"/>
              <a:gd name="connsiteX998" fmla="*/ 1151739 w 8115305"/>
              <a:gd name="connsiteY998" fmla="*/ 911663 h 3192694"/>
              <a:gd name="connsiteX999" fmla="*/ 1164958 w 8115305"/>
              <a:gd name="connsiteY999" fmla="*/ 930677 h 3192694"/>
              <a:gd name="connsiteX1000" fmla="*/ 1076771 w 8115305"/>
              <a:gd name="connsiteY1000" fmla="*/ 951683 h 3192694"/>
              <a:gd name="connsiteX1001" fmla="*/ 1063916 w 8115305"/>
              <a:gd name="connsiteY1001" fmla="*/ 931219 h 3192694"/>
              <a:gd name="connsiteX1002" fmla="*/ 1151739 w 8115305"/>
              <a:gd name="connsiteY1002" fmla="*/ 911663 h 3192694"/>
              <a:gd name="connsiteX1003" fmla="*/ 4305912 w 8115305"/>
              <a:gd name="connsiteY1003" fmla="*/ 908402 h 3192694"/>
              <a:gd name="connsiteX1004" fmla="*/ 4408220 w 8115305"/>
              <a:gd name="connsiteY1004" fmla="*/ 945161 h 3192694"/>
              <a:gd name="connsiteX1005" fmla="*/ 4320760 w 8115305"/>
              <a:gd name="connsiteY1005" fmla="*/ 984093 h 3192694"/>
              <a:gd name="connsiteX1006" fmla="*/ 4220081 w 8115305"/>
              <a:gd name="connsiteY1006" fmla="*/ 944617 h 3192694"/>
              <a:gd name="connsiteX1007" fmla="*/ 4305912 w 8115305"/>
              <a:gd name="connsiteY1007" fmla="*/ 908402 h 3192694"/>
              <a:gd name="connsiteX1008" fmla="*/ 920865 w 8115305"/>
              <a:gd name="connsiteY1008" fmla="*/ 908221 h 3192694"/>
              <a:gd name="connsiteX1009" fmla="*/ 927569 w 8115305"/>
              <a:gd name="connsiteY1009" fmla="*/ 924880 h 3192694"/>
              <a:gd name="connsiteX1010" fmla="*/ 847168 w 8115305"/>
              <a:gd name="connsiteY1010" fmla="*/ 941720 h 3192694"/>
              <a:gd name="connsiteX1011" fmla="*/ 845358 w 8115305"/>
              <a:gd name="connsiteY1011" fmla="*/ 923612 h 3192694"/>
              <a:gd name="connsiteX1012" fmla="*/ 920865 w 8115305"/>
              <a:gd name="connsiteY1012" fmla="*/ 908221 h 3192694"/>
              <a:gd name="connsiteX1013" fmla="*/ 4065623 w 8115305"/>
              <a:gd name="connsiteY1013" fmla="*/ 901883 h 3192694"/>
              <a:gd name="connsiteX1014" fmla="*/ 4163043 w 8115305"/>
              <a:gd name="connsiteY1014" fmla="*/ 937737 h 3192694"/>
              <a:gd name="connsiteX1015" fmla="*/ 4070332 w 8115305"/>
              <a:gd name="connsiteY1015" fmla="*/ 976850 h 3192694"/>
              <a:gd name="connsiteX1016" fmla="*/ 3975086 w 8115305"/>
              <a:gd name="connsiteY1016" fmla="*/ 938098 h 3192694"/>
              <a:gd name="connsiteX1017" fmla="*/ 4065623 w 8115305"/>
              <a:gd name="connsiteY1017" fmla="*/ 901883 h 3192694"/>
              <a:gd name="connsiteX1018" fmla="*/ 6482282 w 8115305"/>
              <a:gd name="connsiteY1018" fmla="*/ 901161 h 3192694"/>
              <a:gd name="connsiteX1019" fmla="*/ 6583142 w 8115305"/>
              <a:gd name="connsiteY1019" fmla="*/ 925968 h 3192694"/>
              <a:gd name="connsiteX1020" fmla="*/ 6556525 w 8115305"/>
              <a:gd name="connsiteY1020" fmla="*/ 949507 h 3192694"/>
              <a:gd name="connsiteX1021" fmla="*/ 6454397 w 8115305"/>
              <a:gd name="connsiteY1021" fmla="*/ 923795 h 3192694"/>
              <a:gd name="connsiteX1022" fmla="*/ 6482282 w 8115305"/>
              <a:gd name="connsiteY1022" fmla="*/ 901161 h 3192694"/>
              <a:gd name="connsiteX1023" fmla="*/ 697409 w 8115305"/>
              <a:gd name="connsiteY1023" fmla="*/ 900798 h 3192694"/>
              <a:gd name="connsiteX1024" fmla="*/ 702843 w 8115305"/>
              <a:gd name="connsiteY1024" fmla="*/ 914016 h 3192694"/>
              <a:gd name="connsiteX1025" fmla="*/ 636387 w 8115305"/>
              <a:gd name="connsiteY1025" fmla="*/ 928141 h 3192694"/>
              <a:gd name="connsiteX1026" fmla="*/ 631497 w 8115305"/>
              <a:gd name="connsiteY1026" fmla="*/ 914740 h 3192694"/>
              <a:gd name="connsiteX1027" fmla="*/ 697409 w 8115305"/>
              <a:gd name="connsiteY1027" fmla="*/ 900798 h 3192694"/>
              <a:gd name="connsiteX1028" fmla="*/ 470874 w 8115305"/>
              <a:gd name="connsiteY1028" fmla="*/ 897357 h 3192694"/>
              <a:gd name="connsiteX1029" fmla="*/ 468340 w 8115305"/>
              <a:gd name="connsiteY1029" fmla="*/ 908402 h 3192694"/>
              <a:gd name="connsiteX1030" fmla="*/ 416009 w 8115305"/>
              <a:gd name="connsiteY1030" fmla="*/ 918181 h 3192694"/>
              <a:gd name="connsiteX1031" fmla="*/ 419087 w 8115305"/>
              <a:gd name="connsiteY1031" fmla="*/ 906953 h 3192694"/>
              <a:gd name="connsiteX1032" fmla="*/ 470874 w 8115305"/>
              <a:gd name="connsiteY1032" fmla="*/ 897357 h 3192694"/>
              <a:gd name="connsiteX1033" fmla="*/ 3822617 w 8115305"/>
              <a:gd name="connsiteY1033" fmla="*/ 892106 h 3192694"/>
              <a:gd name="connsiteX1034" fmla="*/ 3911888 w 8115305"/>
              <a:gd name="connsiteY1034" fmla="*/ 927597 h 3192694"/>
              <a:gd name="connsiteX1035" fmla="*/ 3813381 w 8115305"/>
              <a:gd name="connsiteY1035" fmla="*/ 965986 h 3192694"/>
              <a:gd name="connsiteX1036" fmla="*/ 3724472 w 8115305"/>
              <a:gd name="connsiteY1036" fmla="*/ 928321 h 3192694"/>
              <a:gd name="connsiteX1037" fmla="*/ 3822617 w 8115305"/>
              <a:gd name="connsiteY1037" fmla="*/ 892106 h 3192694"/>
              <a:gd name="connsiteX1038" fmla="*/ 6226603 w 8115305"/>
              <a:gd name="connsiteY1038" fmla="*/ 891201 h 3192694"/>
              <a:gd name="connsiteX1039" fmla="*/ 6334525 w 8115305"/>
              <a:gd name="connsiteY1039" fmla="*/ 917095 h 3192694"/>
              <a:gd name="connsiteX1040" fmla="*/ 6311167 w 8115305"/>
              <a:gd name="connsiteY1040" fmla="*/ 945163 h 3192694"/>
              <a:gd name="connsiteX1041" fmla="*/ 6198355 w 8115305"/>
              <a:gd name="connsiteY1041" fmla="*/ 917457 h 3192694"/>
              <a:gd name="connsiteX1042" fmla="*/ 6226603 w 8115305"/>
              <a:gd name="connsiteY1042" fmla="*/ 891201 h 3192694"/>
              <a:gd name="connsiteX1043" fmla="*/ 3589751 w 8115305"/>
              <a:gd name="connsiteY1043" fmla="*/ 885044 h 3192694"/>
              <a:gd name="connsiteX1044" fmla="*/ 3670873 w 8115305"/>
              <a:gd name="connsiteY1044" fmla="*/ 919630 h 3192694"/>
              <a:gd name="connsiteX1045" fmla="*/ 3568204 w 8115305"/>
              <a:gd name="connsiteY1045" fmla="*/ 958562 h 3192694"/>
              <a:gd name="connsiteX1046" fmla="*/ 3485633 w 8115305"/>
              <a:gd name="connsiteY1046" fmla="*/ 921259 h 3192694"/>
              <a:gd name="connsiteX1047" fmla="*/ 3589751 w 8115305"/>
              <a:gd name="connsiteY1047" fmla="*/ 885044 h 3192694"/>
              <a:gd name="connsiteX1048" fmla="*/ 5974180 w 8115305"/>
              <a:gd name="connsiteY1048" fmla="*/ 879432 h 3192694"/>
              <a:gd name="connsiteX1049" fmla="*/ 6086087 w 8115305"/>
              <a:gd name="connsiteY1049" fmla="*/ 907316 h 3192694"/>
              <a:gd name="connsiteX1050" fmla="*/ 6053493 w 8115305"/>
              <a:gd name="connsiteY1050" fmla="*/ 937013 h 3192694"/>
              <a:gd name="connsiteX1051" fmla="*/ 5939957 w 8115305"/>
              <a:gd name="connsiteY1051" fmla="*/ 908041 h 3192694"/>
              <a:gd name="connsiteX1052" fmla="*/ 5974180 w 8115305"/>
              <a:gd name="connsiteY1052" fmla="*/ 879432 h 3192694"/>
              <a:gd name="connsiteX1053" fmla="*/ 3359960 w 8115305"/>
              <a:gd name="connsiteY1053" fmla="*/ 876534 h 3192694"/>
              <a:gd name="connsiteX1054" fmla="*/ 3432392 w 8115305"/>
              <a:gd name="connsiteY1054" fmla="*/ 911301 h 3192694"/>
              <a:gd name="connsiteX1055" fmla="*/ 3321211 w 8115305"/>
              <a:gd name="connsiteY1055" fmla="*/ 947517 h 3192694"/>
              <a:gd name="connsiteX1056" fmla="*/ 3252763 w 8115305"/>
              <a:gd name="connsiteY1056" fmla="*/ 910214 h 3192694"/>
              <a:gd name="connsiteX1057" fmla="*/ 3359960 w 8115305"/>
              <a:gd name="connsiteY1057" fmla="*/ 876534 h 3192694"/>
              <a:gd name="connsiteX1058" fmla="*/ 5725017 w 8115305"/>
              <a:gd name="connsiteY1058" fmla="*/ 871644 h 3192694"/>
              <a:gd name="connsiteX1059" fmla="*/ 5833664 w 8115305"/>
              <a:gd name="connsiteY1059" fmla="*/ 900436 h 3192694"/>
              <a:gd name="connsiteX1060" fmla="*/ 5794371 w 8115305"/>
              <a:gd name="connsiteY1060" fmla="*/ 931582 h 3192694"/>
              <a:gd name="connsiteX1061" fmla="*/ 5680654 w 8115305"/>
              <a:gd name="connsiteY1061" fmla="*/ 900797 h 3192694"/>
              <a:gd name="connsiteX1062" fmla="*/ 5725017 w 8115305"/>
              <a:gd name="connsiteY1062" fmla="*/ 871644 h 3192694"/>
              <a:gd name="connsiteX1063" fmla="*/ 3127276 w 8115305"/>
              <a:gd name="connsiteY1063" fmla="*/ 871282 h 3192694"/>
              <a:gd name="connsiteX1064" fmla="*/ 3193732 w 8115305"/>
              <a:gd name="connsiteY1064" fmla="*/ 903512 h 3192694"/>
              <a:gd name="connsiteX1065" fmla="*/ 3088346 w 8115305"/>
              <a:gd name="connsiteY1065" fmla="*/ 938823 h 3192694"/>
              <a:gd name="connsiteX1066" fmla="*/ 3020803 w 8115305"/>
              <a:gd name="connsiteY1066" fmla="*/ 904237 h 3192694"/>
              <a:gd name="connsiteX1067" fmla="*/ 3127276 w 8115305"/>
              <a:gd name="connsiteY1067" fmla="*/ 871282 h 3192694"/>
              <a:gd name="connsiteX1068" fmla="*/ 2900389 w 8115305"/>
              <a:gd name="connsiteY1068" fmla="*/ 865487 h 3192694"/>
              <a:gd name="connsiteX1069" fmla="*/ 2958876 w 8115305"/>
              <a:gd name="connsiteY1069" fmla="*/ 897176 h 3192694"/>
              <a:gd name="connsiteX1070" fmla="*/ 2846267 w 8115305"/>
              <a:gd name="connsiteY1070" fmla="*/ 931399 h 3192694"/>
              <a:gd name="connsiteX1071" fmla="*/ 2788866 w 8115305"/>
              <a:gd name="connsiteY1071" fmla="*/ 898261 h 3192694"/>
              <a:gd name="connsiteX1072" fmla="*/ 2900389 w 8115305"/>
              <a:gd name="connsiteY1072" fmla="*/ 865487 h 3192694"/>
              <a:gd name="connsiteX1073" fmla="*/ 7600620 w 8115305"/>
              <a:gd name="connsiteY1073" fmla="*/ 863677 h 3192694"/>
              <a:gd name="connsiteX1074" fmla="*/ 7658382 w 8115305"/>
              <a:gd name="connsiteY1074" fmla="*/ 874905 h 3192694"/>
              <a:gd name="connsiteX1075" fmla="*/ 7658382 w 8115305"/>
              <a:gd name="connsiteY1075" fmla="*/ 886493 h 3192694"/>
              <a:gd name="connsiteX1076" fmla="*/ 7600620 w 8115305"/>
              <a:gd name="connsiteY1076" fmla="*/ 875991 h 3192694"/>
              <a:gd name="connsiteX1077" fmla="*/ 7600620 w 8115305"/>
              <a:gd name="connsiteY1077" fmla="*/ 863677 h 3192694"/>
              <a:gd name="connsiteX1078" fmla="*/ 5481830 w 8115305"/>
              <a:gd name="connsiteY1078" fmla="*/ 863314 h 3192694"/>
              <a:gd name="connsiteX1079" fmla="*/ 5596451 w 8115305"/>
              <a:gd name="connsiteY1079" fmla="*/ 895183 h 3192694"/>
              <a:gd name="connsiteX1080" fmla="*/ 5546657 w 8115305"/>
              <a:gd name="connsiteY1080" fmla="*/ 927053 h 3192694"/>
              <a:gd name="connsiteX1081" fmla="*/ 5430767 w 8115305"/>
              <a:gd name="connsiteY1081" fmla="*/ 893735 h 3192694"/>
              <a:gd name="connsiteX1082" fmla="*/ 5481830 w 8115305"/>
              <a:gd name="connsiteY1082" fmla="*/ 863314 h 3192694"/>
              <a:gd name="connsiteX1083" fmla="*/ 2677502 w 8115305"/>
              <a:gd name="connsiteY1083" fmla="*/ 856977 h 3192694"/>
              <a:gd name="connsiteX1084" fmla="*/ 2726393 w 8115305"/>
              <a:gd name="connsiteY1084" fmla="*/ 889390 h 3192694"/>
              <a:gd name="connsiteX1085" fmla="*/ 2613220 w 8115305"/>
              <a:gd name="connsiteY1085" fmla="*/ 920172 h 3192694"/>
              <a:gd name="connsiteX1086" fmla="*/ 2565958 w 8115305"/>
              <a:gd name="connsiteY1086" fmla="*/ 886311 h 3192694"/>
              <a:gd name="connsiteX1087" fmla="*/ 2677502 w 8115305"/>
              <a:gd name="connsiteY1087" fmla="*/ 856977 h 3192694"/>
              <a:gd name="connsiteX1088" fmla="*/ 5242446 w 8115305"/>
              <a:gd name="connsiteY1088" fmla="*/ 852993 h 3192694"/>
              <a:gd name="connsiteX1089" fmla="*/ 5353446 w 8115305"/>
              <a:gd name="connsiteY1089" fmla="*/ 885406 h 3192694"/>
              <a:gd name="connsiteX1090" fmla="*/ 5293691 w 8115305"/>
              <a:gd name="connsiteY1090" fmla="*/ 917819 h 3192694"/>
              <a:gd name="connsiteX1091" fmla="*/ 5183233 w 8115305"/>
              <a:gd name="connsiteY1091" fmla="*/ 883052 h 3192694"/>
              <a:gd name="connsiteX1092" fmla="*/ 5242446 w 8115305"/>
              <a:gd name="connsiteY1092" fmla="*/ 852993 h 3192694"/>
              <a:gd name="connsiteX1093" fmla="*/ 2440834 w 8115305"/>
              <a:gd name="connsiteY1093" fmla="*/ 852813 h 3192694"/>
              <a:gd name="connsiteX1094" fmla="*/ 2485196 w 8115305"/>
              <a:gd name="connsiteY1094" fmla="*/ 881424 h 3192694"/>
              <a:gd name="connsiteX1095" fmla="*/ 2374557 w 8115305"/>
              <a:gd name="connsiteY1095" fmla="*/ 911120 h 3192694"/>
              <a:gd name="connsiteX1096" fmla="*/ 2334541 w 8115305"/>
              <a:gd name="connsiteY1096" fmla="*/ 880517 h 3192694"/>
              <a:gd name="connsiteX1097" fmla="*/ 2440834 w 8115305"/>
              <a:gd name="connsiteY1097" fmla="*/ 852813 h 3192694"/>
              <a:gd name="connsiteX1098" fmla="*/ 7340773 w 8115305"/>
              <a:gd name="connsiteY1098" fmla="*/ 851364 h 3192694"/>
              <a:gd name="connsiteX1099" fmla="*/ 7410848 w 8115305"/>
              <a:gd name="connsiteY1099" fmla="*/ 865669 h 3192694"/>
              <a:gd name="connsiteX1100" fmla="*/ 7403968 w 8115305"/>
              <a:gd name="connsiteY1100" fmla="*/ 880155 h 3192694"/>
              <a:gd name="connsiteX1101" fmla="*/ 7333529 w 8115305"/>
              <a:gd name="connsiteY1101" fmla="*/ 864945 h 3192694"/>
              <a:gd name="connsiteX1102" fmla="*/ 7340773 w 8115305"/>
              <a:gd name="connsiteY1102" fmla="*/ 851364 h 3192694"/>
              <a:gd name="connsiteX1103" fmla="*/ 5007767 w 8115305"/>
              <a:gd name="connsiteY1103" fmla="*/ 845750 h 3192694"/>
              <a:gd name="connsiteX1104" fmla="*/ 5116414 w 8115305"/>
              <a:gd name="connsiteY1104" fmla="*/ 878888 h 3192694"/>
              <a:gd name="connsiteX1105" fmla="*/ 5050140 w 8115305"/>
              <a:gd name="connsiteY1105" fmla="*/ 912025 h 3192694"/>
              <a:gd name="connsiteX1106" fmla="*/ 4943303 w 8115305"/>
              <a:gd name="connsiteY1106" fmla="*/ 878344 h 3192694"/>
              <a:gd name="connsiteX1107" fmla="*/ 5007767 w 8115305"/>
              <a:gd name="connsiteY1107" fmla="*/ 845750 h 3192694"/>
              <a:gd name="connsiteX1108" fmla="*/ 2222634 w 8115305"/>
              <a:gd name="connsiteY1108" fmla="*/ 844482 h 3192694"/>
              <a:gd name="connsiteX1109" fmla="*/ 2258851 w 8115305"/>
              <a:gd name="connsiteY1109" fmla="*/ 872549 h 3192694"/>
              <a:gd name="connsiteX1110" fmla="*/ 2150203 w 8115305"/>
              <a:gd name="connsiteY1110" fmla="*/ 900254 h 3192694"/>
              <a:gd name="connsiteX1111" fmla="*/ 2113987 w 8115305"/>
              <a:gd name="connsiteY1111" fmla="*/ 871101 h 3192694"/>
              <a:gd name="connsiteX1112" fmla="*/ 2222634 w 8115305"/>
              <a:gd name="connsiteY1112" fmla="*/ 844482 h 3192694"/>
              <a:gd name="connsiteX1113" fmla="*/ 7091973 w 8115305"/>
              <a:gd name="connsiteY1113" fmla="*/ 842853 h 3192694"/>
              <a:gd name="connsiteX1114" fmla="*/ 7171103 w 8115305"/>
              <a:gd name="connsiteY1114" fmla="*/ 859151 h 3192694"/>
              <a:gd name="connsiteX1115" fmla="*/ 7163860 w 8115305"/>
              <a:gd name="connsiteY1115" fmla="*/ 875991 h 3192694"/>
              <a:gd name="connsiteX1116" fmla="*/ 7083823 w 8115305"/>
              <a:gd name="connsiteY1116" fmla="*/ 859331 h 3192694"/>
              <a:gd name="connsiteX1117" fmla="*/ 7091973 w 8115305"/>
              <a:gd name="connsiteY1117" fmla="*/ 842853 h 3192694"/>
              <a:gd name="connsiteX1118" fmla="*/ 1998276 w 8115305"/>
              <a:gd name="connsiteY1118" fmla="*/ 840499 h 3192694"/>
              <a:gd name="connsiteX1119" fmla="*/ 2030509 w 8115305"/>
              <a:gd name="connsiteY1119" fmla="*/ 865306 h 3192694"/>
              <a:gd name="connsiteX1120" fmla="*/ 1925120 w 8115305"/>
              <a:gd name="connsiteY1120" fmla="*/ 891381 h 3192694"/>
              <a:gd name="connsiteX1121" fmla="*/ 1895063 w 8115305"/>
              <a:gd name="connsiteY1121" fmla="*/ 866394 h 3192694"/>
              <a:gd name="connsiteX1122" fmla="*/ 1998276 w 8115305"/>
              <a:gd name="connsiteY1122" fmla="*/ 840499 h 3192694"/>
              <a:gd name="connsiteX1123" fmla="*/ 4774180 w 8115305"/>
              <a:gd name="connsiteY1123" fmla="*/ 835066 h 3192694"/>
              <a:gd name="connsiteX1124" fmla="*/ 4881015 w 8115305"/>
              <a:gd name="connsiteY1124" fmla="*/ 869471 h 3192694"/>
              <a:gd name="connsiteX1125" fmla="*/ 4808584 w 8115305"/>
              <a:gd name="connsiteY1125" fmla="*/ 904056 h 3192694"/>
              <a:gd name="connsiteX1126" fmla="*/ 4699937 w 8115305"/>
              <a:gd name="connsiteY1126" fmla="*/ 869108 h 3192694"/>
              <a:gd name="connsiteX1127" fmla="*/ 4774180 w 8115305"/>
              <a:gd name="connsiteY1127" fmla="*/ 835066 h 3192694"/>
              <a:gd name="connsiteX1128" fmla="*/ 1783518 w 8115305"/>
              <a:gd name="connsiteY1128" fmla="*/ 833256 h 3192694"/>
              <a:gd name="connsiteX1129" fmla="*/ 1810138 w 8115305"/>
              <a:gd name="connsiteY1129" fmla="*/ 856253 h 3192694"/>
              <a:gd name="connsiteX1130" fmla="*/ 1708555 w 8115305"/>
              <a:gd name="connsiteY1130" fmla="*/ 880336 h 3192694"/>
              <a:gd name="connsiteX1131" fmla="*/ 1683202 w 8115305"/>
              <a:gd name="connsiteY1131" fmla="*/ 856434 h 3192694"/>
              <a:gd name="connsiteX1132" fmla="*/ 1783518 w 8115305"/>
              <a:gd name="connsiteY1132" fmla="*/ 833256 h 3192694"/>
              <a:gd name="connsiteX1133" fmla="*/ 6840273 w 8115305"/>
              <a:gd name="connsiteY1133" fmla="*/ 831263 h 3192694"/>
              <a:gd name="connsiteX1134" fmla="*/ 6929182 w 8115305"/>
              <a:gd name="connsiteY1134" fmla="*/ 850276 h 3192694"/>
              <a:gd name="connsiteX1135" fmla="*/ 6914334 w 8115305"/>
              <a:gd name="connsiteY1135" fmla="*/ 868383 h 3192694"/>
              <a:gd name="connsiteX1136" fmla="*/ 6827959 w 8115305"/>
              <a:gd name="connsiteY1136" fmla="*/ 850276 h 3192694"/>
              <a:gd name="connsiteX1137" fmla="*/ 6840273 w 8115305"/>
              <a:gd name="connsiteY1137" fmla="*/ 831263 h 3192694"/>
              <a:gd name="connsiteX1138" fmla="*/ 1565685 w 8115305"/>
              <a:gd name="connsiteY1138" fmla="*/ 828730 h 3192694"/>
              <a:gd name="connsiteX1139" fmla="*/ 1583792 w 8115305"/>
              <a:gd name="connsiteY1139" fmla="*/ 850278 h 3192694"/>
              <a:gd name="connsiteX1140" fmla="*/ 1487641 w 8115305"/>
              <a:gd name="connsiteY1140" fmla="*/ 871827 h 3192694"/>
              <a:gd name="connsiteX1141" fmla="*/ 1470619 w 8115305"/>
              <a:gd name="connsiteY1141" fmla="*/ 849554 h 3192694"/>
              <a:gd name="connsiteX1142" fmla="*/ 1565685 w 8115305"/>
              <a:gd name="connsiteY1142" fmla="*/ 828730 h 3192694"/>
              <a:gd name="connsiteX1143" fmla="*/ 4533527 w 8115305"/>
              <a:gd name="connsiteY1143" fmla="*/ 828547 h 3192694"/>
              <a:gd name="connsiteX1144" fmla="*/ 4638190 w 8115305"/>
              <a:gd name="connsiteY1144" fmla="*/ 861865 h 3192694"/>
              <a:gd name="connsiteX1145" fmla="*/ 4561050 w 8115305"/>
              <a:gd name="connsiteY1145" fmla="*/ 898081 h 3192694"/>
              <a:gd name="connsiteX1146" fmla="*/ 4455845 w 8115305"/>
              <a:gd name="connsiteY1146" fmla="*/ 863133 h 3192694"/>
              <a:gd name="connsiteX1147" fmla="*/ 4533527 w 8115305"/>
              <a:gd name="connsiteY1147" fmla="*/ 828547 h 3192694"/>
              <a:gd name="connsiteX1148" fmla="*/ 6597269 w 8115305"/>
              <a:gd name="connsiteY1148" fmla="*/ 822753 h 3192694"/>
              <a:gd name="connsiteX1149" fmla="*/ 6692878 w 8115305"/>
              <a:gd name="connsiteY1149" fmla="*/ 843033 h 3192694"/>
              <a:gd name="connsiteX1150" fmla="*/ 6676036 w 8115305"/>
              <a:gd name="connsiteY1150" fmla="*/ 865487 h 3192694"/>
              <a:gd name="connsiteX1151" fmla="*/ 6579703 w 8115305"/>
              <a:gd name="connsiteY1151" fmla="*/ 843758 h 3192694"/>
              <a:gd name="connsiteX1152" fmla="*/ 6597269 w 8115305"/>
              <a:gd name="connsiteY1152" fmla="*/ 822753 h 3192694"/>
              <a:gd name="connsiteX1153" fmla="*/ 1353279 w 8115305"/>
              <a:gd name="connsiteY1153" fmla="*/ 822392 h 3192694"/>
              <a:gd name="connsiteX1154" fmla="*/ 1366860 w 8115305"/>
              <a:gd name="connsiteY1154" fmla="*/ 840499 h 3192694"/>
              <a:gd name="connsiteX1155" fmla="*/ 1279037 w 8115305"/>
              <a:gd name="connsiteY1155" fmla="*/ 859693 h 3192694"/>
              <a:gd name="connsiteX1156" fmla="*/ 1266000 w 8115305"/>
              <a:gd name="connsiteY1156" fmla="*/ 840499 h 3192694"/>
              <a:gd name="connsiteX1157" fmla="*/ 1353279 w 8115305"/>
              <a:gd name="connsiteY1157" fmla="*/ 822392 h 3192694"/>
              <a:gd name="connsiteX1158" fmla="*/ 4305549 w 8115305"/>
              <a:gd name="connsiteY1158" fmla="*/ 819312 h 3192694"/>
              <a:gd name="connsiteX1159" fmla="*/ 4405504 w 8115305"/>
              <a:gd name="connsiteY1159" fmla="*/ 853174 h 3192694"/>
              <a:gd name="connsiteX1160" fmla="*/ 4322389 w 8115305"/>
              <a:gd name="connsiteY1160" fmla="*/ 889389 h 3192694"/>
              <a:gd name="connsiteX1161" fmla="*/ 4222073 w 8115305"/>
              <a:gd name="connsiteY1161" fmla="*/ 853174 h 3192694"/>
              <a:gd name="connsiteX1162" fmla="*/ 4305549 w 8115305"/>
              <a:gd name="connsiteY1162" fmla="*/ 819312 h 3192694"/>
              <a:gd name="connsiteX1163" fmla="*/ 1123676 w 8115305"/>
              <a:gd name="connsiteY1163" fmla="*/ 818045 h 3192694"/>
              <a:gd name="connsiteX1164" fmla="*/ 1138701 w 8115305"/>
              <a:gd name="connsiteY1164" fmla="*/ 834160 h 3192694"/>
              <a:gd name="connsiteX1165" fmla="*/ 1060296 w 8115305"/>
              <a:gd name="connsiteY1165" fmla="*/ 851363 h 3192694"/>
              <a:gd name="connsiteX1166" fmla="*/ 1045812 w 8115305"/>
              <a:gd name="connsiteY1166" fmla="*/ 835065 h 3192694"/>
              <a:gd name="connsiteX1167" fmla="*/ 1123676 w 8115305"/>
              <a:gd name="connsiteY1167" fmla="*/ 818045 h 3192694"/>
              <a:gd name="connsiteX1168" fmla="*/ 4078477 w 8115305"/>
              <a:gd name="connsiteY1168" fmla="*/ 813337 h 3192694"/>
              <a:gd name="connsiteX1169" fmla="*/ 4174810 w 8115305"/>
              <a:gd name="connsiteY1169" fmla="*/ 846111 h 3192694"/>
              <a:gd name="connsiteX1170" fmla="*/ 4084271 w 8115305"/>
              <a:gd name="connsiteY1170" fmla="*/ 882327 h 3192694"/>
              <a:gd name="connsiteX1171" fmla="*/ 3990474 w 8115305"/>
              <a:gd name="connsiteY1171" fmla="*/ 847018 h 3192694"/>
              <a:gd name="connsiteX1172" fmla="*/ 4078477 w 8115305"/>
              <a:gd name="connsiteY1172" fmla="*/ 813337 h 3192694"/>
              <a:gd name="connsiteX1173" fmla="*/ 916521 w 8115305"/>
              <a:gd name="connsiteY1173" fmla="*/ 811526 h 3192694"/>
              <a:gd name="connsiteX1174" fmla="*/ 925573 w 8115305"/>
              <a:gd name="connsiteY1174" fmla="*/ 825288 h 3192694"/>
              <a:gd name="connsiteX1175" fmla="*/ 853140 w 8115305"/>
              <a:gd name="connsiteY1175" fmla="*/ 840136 h 3192694"/>
              <a:gd name="connsiteX1176" fmla="*/ 845358 w 8115305"/>
              <a:gd name="connsiteY1176" fmla="*/ 826013 h 3192694"/>
              <a:gd name="connsiteX1177" fmla="*/ 916521 w 8115305"/>
              <a:gd name="connsiteY1177" fmla="*/ 811526 h 3192694"/>
              <a:gd name="connsiteX1178" fmla="*/ 6347924 w 8115305"/>
              <a:gd name="connsiteY1178" fmla="*/ 811344 h 3192694"/>
              <a:gd name="connsiteX1179" fmla="*/ 6448784 w 8115305"/>
              <a:gd name="connsiteY1179" fmla="*/ 834705 h 3192694"/>
              <a:gd name="connsiteX1180" fmla="*/ 6423614 w 8115305"/>
              <a:gd name="connsiteY1180" fmla="*/ 858788 h 3192694"/>
              <a:gd name="connsiteX1181" fmla="*/ 6321486 w 8115305"/>
              <a:gd name="connsiteY1181" fmla="*/ 834705 h 3192694"/>
              <a:gd name="connsiteX1182" fmla="*/ 6347924 w 8115305"/>
              <a:gd name="connsiteY1182" fmla="*/ 811344 h 3192694"/>
              <a:gd name="connsiteX1183" fmla="*/ 702302 w 8115305"/>
              <a:gd name="connsiteY1183" fmla="*/ 808447 h 3192694"/>
              <a:gd name="connsiteX1184" fmla="*/ 706466 w 8115305"/>
              <a:gd name="connsiteY1184" fmla="*/ 819492 h 3192694"/>
              <a:gd name="connsiteX1185" fmla="*/ 648702 w 8115305"/>
              <a:gd name="connsiteY1185" fmla="*/ 831264 h 3192694"/>
              <a:gd name="connsiteX1186" fmla="*/ 644719 w 8115305"/>
              <a:gd name="connsiteY1186" fmla="*/ 819311 h 3192694"/>
              <a:gd name="connsiteX1187" fmla="*/ 702302 w 8115305"/>
              <a:gd name="connsiteY1187" fmla="*/ 808447 h 3192694"/>
              <a:gd name="connsiteX1188" fmla="*/ 6112704 w 8115305"/>
              <a:gd name="connsiteY1188" fmla="*/ 804464 h 3192694"/>
              <a:gd name="connsiteX1189" fmla="*/ 6215375 w 8115305"/>
              <a:gd name="connsiteY1189" fmla="*/ 828367 h 3192694"/>
              <a:gd name="connsiteX1190" fmla="*/ 6188937 w 8115305"/>
              <a:gd name="connsiteY1190" fmla="*/ 853717 h 3192694"/>
              <a:gd name="connsiteX1191" fmla="*/ 6081739 w 8115305"/>
              <a:gd name="connsiteY1191" fmla="*/ 828186 h 3192694"/>
              <a:gd name="connsiteX1192" fmla="*/ 6112704 w 8115305"/>
              <a:gd name="connsiteY1192" fmla="*/ 804464 h 3192694"/>
              <a:gd name="connsiteX1193" fmla="*/ 3861547 w 8115305"/>
              <a:gd name="connsiteY1193" fmla="*/ 803560 h 3192694"/>
              <a:gd name="connsiteX1194" fmla="*/ 3947559 w 8115305"/>
              <a:gd name="connsiteY1194" fmla="*/ 838146 h 3192694"/>
              <a:gd name="connsiteX1195" fmla="*/ 3849958 w 8115305"/>
              <a:gd name="connsiteY1195" fmla="*/ 872732 h 3192694"/>
              <a:gd name="connsiteX1196" fmla="*/ 3764309 w 8115305"/>
              <a:gd name="connsiteY1196" fmla="*/ 836516 h 3192694"/>
              <a:gd name="connsiteX1197" fmla="*/ 3861547 w 8115305"/>
              <a:gd name="connsiteY1197" fmla="*/ 803560 h 3192694"/>
              <a:gd name="connsiteX1198" fmla="*/ 496585 w 8115305"/>
              <a:gd name="connsiteY1198" fmla="*/ 802472 h 3192694"/>
              <a:gd name="connsiteX1199" fmla="*/ 496765 w 8115305"/>
              <a:gd name="connsiteY1199" fmla="*/ 810802 h 3192694"/>
              <a:gd name="connsiteX1200" fmla="*/ 452221 w 8115305"/>
              <a:gd name="connsiteY1200" fmla="*/ 819494 h 3192694"/>
              <a:gd name="connsiteX1201" fmla="*/ 452221 w 8115305"/>
              <a:gd name="connsiteY1201" fmla="*/ 810439 h 3192694"/>
              <a:gd name="connsiteX1202" fmla="*/ 496585 w 8115305"/>
              <a:gd name="connsiteY1202" fmla="*/ 802472 h 3192694"/>
              <a:gd name="connsiteX1203" fmla="*/ 3638642 w 8115305"/>
              <a:gd name="connsiteY1203" fmla="*/ 798851 h 3192694"/>
              <a:gd name="connsiteX1204" fmla="*/ 3720850 w 8115305"/>
              <a:gd name="connsiteY1204" fmla="*/ 831625 h 3192694"/>
              <a:gd name="connsiteX1205" fmla="*/ 3619266 w 8115305"/>
              <a:gd name="connsiteY1205" fmla="*/ 866212 h 3192694"/>
              <a:gd name="connsiteX1206" fmla="*/ 3539229 w 8115305"/>
              <a:gd name="connsiteY1206" fmla="*/ 833256 h 3192694"/>
              <a:gd name="connsiteX1207" fmla="*/ 3638642 w 8115305"/>
              <a:gd name="connsiteY1207" fmla="*/ 798851 h 3192694"/>
              <a:gd name="connsiteX1208" fmla="*/ 5875674 w 8115305"/>
              <a:gd name="connsiteY1208" fmla="*/ 793599 h 3192694"/>
              <a:gd name="connsiteX1209" fmla="*/ 5984321 w 8115305"/>
              <a:gd name="connsiteY1209" fmla="*/ 820399 h 3192694"/>
              <a:gd name="connsiteX1210" fmla="*/ 5948105 w 8115305"/>
              <a:gd name="connsiteY1210" fmla="*/ 846838 h 3192694"/>
              <a:gd name="connsiteX1211" fmla="*/ 5838010 w 8115305"/>
              <a:gd name="connsiteY1211" fmla="*/ 819131 h 3192694"/>
              <a:gd name="connsiteX1212" fmla="*/ 5875674 w 8115305"/>
              <a:gd name="connsiteY1212" fmla="*/ 793599 h 3192694"/>
              <a:gd name="connsiteX1213" fmla="*/ 3422434 w 8115305"/>
              <a:gd name="connsiteY1213" fmla="*/ 790703 h 3192694"/>
              <a:gd name="connsiteX1214" fmla="*/ 3497038 w 8115305"/>
              <a:gd name="connsiteY1214" fmla="*/ 822392 h 3192694"/>
              <a:gd name="connsiteX1215" fmla="*/ 3390565 w 8115305"/>
              <a:gd name="connsiteY1215" fmla="*/ 856435 h 3192694"/>
              <a:gd name="connsiteX1216" fmla="*/ 3318133 w 8115305"/>
              <a:gd name="connsiteY1216" fmla="*/ 822392 h 3192694"/>
              <a:gd name="connsiteX1217" fmla="*/ 3422434 w 8115305"/>
              <a:gd name="connsiteY1217" fmla="*/ 790703 h 3192694"/>
              <a:gd name="connsiteX1218" fmla="*/ 7655848 w 8115305"/>
              <a:gd name="connsiteY1218" fmla="*/ 788529 h 3192694"/>
              <a:gd name="connsiteX1219" fmla="*/ 7700392 w 8115305"/>
              <a:gd name="connsiteY1219" fmla="*/ 797038 h 3192694"/>
              <a:gd name="connsiteX1220" fmla="*/ 7700392 w 8115305"/>
              <a:gd name="connsiteY1220" fmla="*/ 805369 h 3192694"/>
              <a:gd name="connsiteX1221" fmla="*/ 7651863 w 8115305"/>
              <a:gd name="connsiteY1221" fmla="*/ 796133 h 3192694"/>
              <a:gd name="connsiteX1222" fmla="*/ 7655848 w 8115305"/>
              <a:gd name="connsiteY1222" fmla="*/ 788529 h 3192694"/>
              <a:gd name="connsiteX1223" fmla="*/ 5648240 w 8115305"/>
              <a:gd name="connsiteY1223" fmla="*/ 785994 h 3192694"/>
              <a:gd name="connsiteX1224" fmla="*/ 5757069 w 8115305"/>
              <a:gd name="connsiteY1224" fmla="*/ 813881 h 3192694"/>
              <a:gd name="connsiteX1225" fmla="*/ 5711980 w 8115305"/>
              <a:gd name="connsiteY1225" fmla="*/ 842853 h 3192694"/>
              <a:gd name="connsiteX1226" fmla="*/ 5601885 w 8115305"/>
              <a:gd name="connsiteY1226" fmla="*/ 813881 h 3192694"/>
              <a:gd name="connsiteX1227" fmla="*/ 5648240 w 8115305"/>
              <a:gd name="connsiteY1227" fmla="*/ 785994 h 3192694"/>
              <a:gd name="connsiteX1228" fmla="*/ 3199709 w 8115305"/>
              <a:gd name="connsiteY1228" fmla="*/ 785451 h 3192694"/>
              <a:gd name="connsiteX1229" fmla="*/ 3265983 w 8115305"/>
              <a:gd name="connsiteY1229" fmla="*/ 816777 h 3192694"/>
              <a:gd name="connsiteX1230" fmla="*/ 3155887 w 8115305"/>
              <a:gd name="connsiteY1230" fmla="*/ 849732 h 3192694"/>
              <a:gd name="connsiteX1231" fmla="*/ 3091063 w 8115305"/>
              <a:gd name="connsiteY1231" fmla="*/ 816777 h 3192694"/>
              <a:gd name="connsiteX1232" fmla="*/ 3199709 w 8115305"/>
              <a:gd name="connsiteY1232" fmla="*/ 785451 h 3192694"/>
              <a:gd name="connsiteX1233" fmla="*/ 2988210 w 8115305"/>
              <a:gd name="connsiteY1233" fmla="*/ 777665 h 3192694"/>
              <a:gd name="connsiteX1234" fmla="*/ 3044887 w 8115305"/>
              <a:gd name="connsiteY1234" fmla="*/ 809898 h 3192694"/>
              <a:gd name="connsiteX1235" fmla="*/ 2933162 w 8115305"/>
              <a:gd name="connsiteY1235" fmla="*/ 839775 h 3192694"/>
              <a:gd name="connsiteX1236" fmla="*/ 2877933 w 8115305"/>
              <a:gd name="connsiteY1236" fmla="*/ 806276 h 3192694"/>
              <a:gd name="connsiteX1237" fmla="*/ 2988210 w 8115305"/>
              <a:gd name="connsiteY1237" fmla="*/ 777665 h 3192694"/>
              <a:gd name="connsiteX1238" fmla="*/ 7405780 w 8115305"/>
              <a:gd name="connsiteY1238" fmla="*/ 776941 h 3192694"/>
              <a:gd name="connsiteX1239" fmla="*/ 7466259 w 8115305"/>
              <a:gd name="connsiteY1239" fmla="*/ 788168 h 3192694"/>
              <a:gd name="connsiteX1240" fmla="*/ 7464810 w 8115305"/>
              <a:gd name="connsiteY1240" fmla="*/ 799214 h 3192694"/>
              <a:gd name="connsiteX1241" fmla="*/ 7403788 w 8115305"/>
              <a:gd name="connsiteY1241" fmla="*/ 787986 h 3192694"/>
              <a:gd name="connsiteX1242" fmla="*/ 7405780 w 8115305"/>
              <a:gd name="connsiteY1242" fmla="*/ 776941 h 3192694"/>
              <a:gd name="connsiteX1243" fmla="*/ 5419178 w 8115305"/>
              <a:gd name="connsiteY1243" fmla="*/ 776758 h 3192694"/>
              <a:gd name="connsiteX1244" fmla="*/ 5527824 w 8115305"/>
              <a:gd name="connsiteY1244" fmla="*/ 805731 h 3192694"/>
              <a:gd name="connsiteX1245" fmla="*/ 5476398 w 8115305"/>
              <a:gd name="connsiteY1245" fmla="*/ 834886 h 3192694"/>
              <a:gd name="connsiteX1246" fmla="*/ 5367752 w 8115305"/>
              <a:gd name="connsiteY1246" fmla="*/ 804645 h 3192694"/>
              <a:gd name="connsiteX1247" fmla="*/ 5419178 w 8115305"/>
              <a:gd name="connsiteY1247" fmla="*/ 776758 h 3192694"/>
              <a:gd name="connsiteX1248" fmla="*/ 2773653 w 8115305"/>
              <a:gd name="connsiteY1248" fmla="*/ 773863 h 3192694"/>
              <a:gd name="connsiteX1249" fmla="*/ 2823813 w 8115305"/>
              <a:gd name="connsiteY1249" fmla="*/ 802835 h 3192694"/>
              <a:gd name="connsiteX1250" fmla="*/ 2715346 w 8115305"/>
              <a:gd name="connsiteY1250" fmla="*/ 831988 h 3192694"/>
              <a:gd name="connsiteX1251" fmla="*/ 2663923 w 8115305"/>
              <a:gd name="connsiteY1251" fmla="*/ 802472 h 3192694"/>
              <a:gd name="connsiteX1252" fmla="*/ 2773653 w 8115305"/>
              <a:gd name="connsiteY1252" fmla="*/ 773863 h 3192694"/>
              <a:gd name="connsiteX1253" fmla="*/ 5187217 w 8115305"/>
              <a:gd name="connsiteY1253" fmla="*/ 769336 h 3192694"/>
              <a:gd name="connsiteX1254" fmla="*/ 5295864 w 8115305"/>
              <a:gd name="connsiteY1254" fmla="*/ 798850 h 3192694"/>
              <a:gd name="connsiteX1255" fmla="*/ 5239729 w 8115305"/>
              <a:gd name="connsiteY1255" fmla="*/ 830903 h 3192694"/>
              <a:gd name="connsiteX1256" fmla="*/ 5126917 w 8115305"/>
              <a:gd name="connsiteY1256" fmla="*/ 799214 h 3192694"/>
              <a:gd name="connsiteX1257" fmla="*/ 5187217 w 8115305"/>
              <a:gd name="connsiteY1257" fmla="*/ 769336 h 3192694"/>
              <a:gd name="connsiteX1258" fmla="*/ 7169836 w 8115305"/>
              <a:gd name="connsiteY1258" fmla="*/ 768793 h 3192694"/>
              <a:gd name="connsiteX1259" fmla="*/ 7241906 w 8115305"/>
              <a:gd name="connsiteY1259" fmla="*/ 782735 h 3192694"/>
              <a:gd name="connsiteX1260" fmla="*/ 7233575 w 8115305"/>
              <a:gd name="connsiteY1260" fmla="*/ 796497 h 3192694"/>
              <a:gd name="connsiteX1261" fmla="*/ 7161144 w 8115305"/>
              <a:gd name="connsiteY1261" fmla="*/ 781467 h 3192694"/>
              <a:gd name="connsiteX1262" fmla="*/ 7169836 w 8115305"/>
              <a:gd name="connsiteY1262" fmla="*/ 768793 h 3192694"/>
              <a:gd name="connsiteX1263" fmla="*/ 2563240 w 8115305"/>
              <a:gd name="connsiteY1263" fmla="*/ 766257 h 3192694"/>
              <a:gd name="connsiteX1264" fmla="*/ 2609596 w 8115305"/>
              <a:gd name="connsiteY1264" fmla="*/ 793056 h 3192694"/>
              <a:gd name="connsiteX1265" fmla="*/ 2500950 w 8115305"/>
              <a:gd name="connsiteY1265" fmla="*/ 822209 h 3192694"/>
              <a:gd name="connsiteX1266" fmla="*/ 2454593 w 8115305"/>
              <a:gd name="connsiteY1266" fmla="*/ 793600 h 3192694"/>
              <a:gd name="connsiteX1267" fmla="*/ 2563240 w 8115305"/>
              <a:gd name="connsiteY1267" fmla="*/ 766257 h 3192694"/>
              <a:gd name="connsiteX1268" fmla="*/ 2352470 w 8115305"/>
              <a:gd name="connsiteY1268" fmla="*/ 762817 h 3192694"/>
              <a:gd name="connsiteX1269" fmla="*/ 2389949 w 8115305"/>
              <a:gd name="connsiteY1269" fmla="*/ 788529 h 3192694"/>
              <a:gd name="connsiteX1270" fmla="*/ 2284020 w 8115305"/>
              <a:gd name="connsiteY1270" fmla="*/ 815149 h 3192694"/>
              <a:gd name="connsiteX1271" fmla="*/ 2247803 w 8115305"/>
              <a:gd name="connsiteY1271" fmla="*/ 788529 h 3192694"/>
              <a:gd name="connsiteX1272" fmla="*/ 2352470 w 8115305"/>
              <a:gd name="connsiteY1272" fmla="*/ 762817 h 3192694"/>
              <a:gd name="connsiteX1273" fmla="*/ 4962138 w 8115305"/>
              <a:gd name="connsiteY1273" fmla="*/ 760825 h 3192694"/>
              <a:gd name="connsiteX1274" fmla="*/ 5070965 w 8115305"/>
              <a:gd name="connsiteY1274" fmla="*/ 790341 h 3192694"/>
              <a:gd name="connsiteX1275" fmla="*/ 5008313 w 8115305"/>
              <a:gd name="connsiteY1275" fmla="*/ 822754 h 3192694"/>
              <a:gd name="connsiteX1276" fmla="*/ 4898399 w 8115305"/>
              <a:gd name="connsiteY1276" fmla="*/ 791426 h 3192694"/>
              <a:gd name="connsiteX1277" fmla="*/ 4962138 w 8115305"/>
              <a:gd name="connsiteY1277" fmla="*/ 760825 h 3192694"/>
              <a:gd name="connsiteX1278" fmla="*/ 6927011 w 8115305"/>
              <a:gd name="connsiteY1278" fmla="*/ 758108 h 3192694"/>
              <a:gd name="connsiteX1279" fmla="*/ 7005055 w 8115305"/>
              <a:gd name="connsiteY1279" fmla="*/ 774767 h 3192694"/>
              <a:gd name="connsiteX1280" fmla="*/ 6989845 w 8115305"/>
              <a:gd name="connsiteY1280" fmla="*/ 790519 h 3192694"/>
              <a:gd name="connsiteX1281" fmla="*/ 6911076 w 8115305"/>
              <a:gd name="connsiteY1281" fmla="*/ 773499 h 3192694"/>
              <a:gd name="connsiteX1282" fmla="*/ 6927011 w 8115305"/>
              <a:gd name="connsiteY1282" fmla="*/ 758108 h 3192694"/>
              <a:gd name="connsiteX1283" fmla="*/ 2146764 w 8115305"/>
              <a:gd name="connsiteY1283" fmla="*/ 755573 h 3192694"/>
              <a:gd name="connsiteX1284" fmla="*/ 2180621 w 8115305"/>
              <a:gd name="connsiteY1284" fmla="*/ 779294 h 3192694"/>
              <a:gd name="connsiteX1285" fmla="*/ 2074329 w 8115305"/>
              <a:gd name="connsiteY1285" fmla="*/ 804464 h 3192694"/>
              <a:gd name="connsiteX1286" fmla="*/ 2043909 w 8115305"/>
              <a:gd name="connsiteY1286" fmla="*/ 778750 h 3192694"/>
              <a:gd name="connsiteX1287" fmla="*/ 2146764 w 8115305"/>
              <a:gd name="connsiteY1287" fmla="*/ 755573 h 3192694"/>
              <a:gd name="connsiteX1288" fmla="*/ 4745933 w 8115305"/>
              <a:gd name="connsiteY1288" fmla="*/ 754307 h 3192694"/>
              <a:gd name="connsiteX1289" fmla="*/ 4850414 w 8115305"/>
              <a:gd name="connsiteY1289" fmla="*/ 785815 h 3192694"/>
              <a:gd name="connsiteX1290" fmla="*/ 4777983 w 8115305"/>
              <a:gd name="connsiteY1290" fmla="*/ 817685 h 3192694"/>
              <a:gd name="connsiteX1291" fmla="*/ 4673501 w 8115305"/>
              <a:gd name="connsiteY1291" fmla="*/ 784728 h 3192694"/>
              <a:gd name="connsiteX1292" fmla="*/ 4745933 w 8115305"/>
              <a:gd name="connsiteY1292" fmla="*/ 754307 h 3192694"/>
              <a:gd name="connsiteX1293" fmla="*/ 1929469 w 8115305"/>
              <a:gd name="connsiteY1293" fmla="*/ 752314 h 3192694"/>
              <a:gd name="connsiteX1294" fmla="*/ 1958077 w 8115305"/>
              <a:gd name="connsiteY1294" fmla="*/ 773500 h 3192694"/>
              <a:gd name="connsiteX1295" fmla="*/ 1858486 w 8115305"/>
              <a:gd name="connsiteY1295" fmla="*/ 796678 h 3192694"/>
              <a:gd name="connsiteX1296" fmla="*/ 1831326 w 8115305"/>
              <a:gd name="connsiteY1296" fmla="*/ 774768 h 3192694"/>
              <a:gd name="connsiteX1297" fmla="*/ 1929469 w 8115305"/>
              <a:gd name="connsiteY1297" fmla="*/ 752314 h 3192694"/>
              <a:gd name="connsiteX1298" fmla="*/ 6691791 w 8115305"/>
              <a:gd name="connsiteY1298" fmla="*/ 750322 h 3192694"/>
              <a:gd name="connsiteX1299" fmla="*/ 6780338 w 8115305"/>
              <a:gd name="connsiteY1299" fmla="*/ 768429 h 3192694"/>
              <a:gd name="connsiteX1300" fmla="*/ 6765490 w 8115305"/>
              <a:gd name="connsiteY1300" fmla="*/ 787805 h 3192694"/>
              <a:gd name="connsiteX1301" fmla="*/ 6676400 w 8115305"/>
              <a:gd name="connsiteY1301" fmla="*/ 769697 h 3192694"/>
              <a:gd name="connsiteX1302" fmla="*/ 6691791 w 8115305"/>
              <a:gd name="connsiteY1302" fmla="*/ 750322 h 3192694"/>
              <a:gd name="connsiteX1303" fmla="*/ 1722496 w 8115305"/>
              <a:gd name="connsiteY1303" fmla="*/ 748875 h 3192694"/>
              <a:gd name="connsiteX1304" fmla="*/ 1742416 w 8115305"/>
              <a:gd name="connsiteY1304" fmla="*/ 769336 h 3192694"/>
              <a:gd name="connsiteX1305" fmla="*/ 1651877 w 8115305"/>
              <a:gd name="connsiteY1305" fmla="*/ 788892 h 3192694"/>
              <a:gd name="connsiteX1306" fmla="*/ 1633768 w 8115305"/>
              <a:gd name="connsiteY1306" fmla="*/ 767887 h 3192694"/>
              <a:gd name="connsiteX1307" fmla="*/ 1722496 w 8115305"/>
              <a:gd name="connsiteY1307" fmla="*/ 748875 h 3192694"/>
              <a:gd name="connsiteX1308" fmla="*/ 4528456 w 8115305"/>
              <a:gd name="connsiteY1308" fmla="*/ 744891 h 3192694"/>
              <a:gd name="connsiteX1309" fmla="*/ 4631671 w 8115305"/>
              <a:gd name="connsiteY1309" fmla="*/ 777121 h 3192694"/>
              <a:gd name="connsiteX1310" fmla="*/ 4551634 w 8115305"/>
              <a:gd name="connsiteY1310" fmla="*/ 810440 h 3192694"/>
              <a:gd name="connsiteX1311" fmla="*/ 4447877 w 8115305"/>
              <a:gd name="connsiteY1311" fmla="*/ 776580 h 3192694"/>
              <a:gd name="connsiteX1312" fmla="*/ 4528456 w 8115305"/>
              <a:gd name="connsiteY1312" fmla="*/ 744891 h 3192694"/>
              <a:gd name="connsiteX1313" fmla="*/ 6469427 w 8115305"/>
              <a:gd name="connsiteY1313" fmla="*/ 743984 h 3192694"/>
              <a:gd name="connsiteX1314" fmla="*/ 6559966 w 8115305"/>
              <a:gd name="connsiteY1314" fmla="*/ 763540 h 3192694"/>
              <a:gd name="connsiteX1315" fmla="*/ 6540410 w 8115305"/>
              <a:gd name="connsiteY1315" fmla="*/ 783097 h 3192694"/>
              <a:gd name="connsiteX1316" fmla="*/ 6445706 w 8115305"/>
              <a:gd name="connsiteY1316" fmla="*/ 762092 h 3192694"/>
              <a:gd name="connsiteX1317" fmla="*/ 6469427 w 8115305"/>
              <a:gd name="connsiteY1317" fmla="*/ 743984 h 3192694"/>
              <a:gd name="connsiteX1318" fmla="*/ 1522587 w 8115305"/>
              <a:gd name="connsiteY1318" fmla="*/ 742718 h 3192694"/>
              <a:gd name="connsiteX1319" fmla="*/ 1540695 w 8115305"/>
              <a:gd name="connsiteY1319" fmla="*/ 760825 h 3192694"/>
              <a:gd name="connsiteX1320" fmla="*/ 1450156 w 8115305"/>
              <a:gd name="connsiteY1320" fmla="*/ 779838 h 3192694"/>
              <a:gd name="connsiteX1321" fmla="*/ 1436396 w 8115305"/>
              <a:gd name="connsiteY1321" fmla="*/ 760282 h 3192694"/>
              <a:gd name="connsiteX1322" fmla="*/ 1522587 w 8115305"/>
              <a:gd name="connsiteY1322" fmla="*/ 742718 h 3192694"/>
              <a:gd name="connsiteX1323" fmla="*/ 1317606 w 8115305"/>
              <a:gd name="connsiteY1323" fmla="*/ 739096 h 3192694"/>
              <a:gd name="connsiteX1324" fmla="*/ 1329017 w 8115305"/>
              <a:gd name="connsiteY1324" fmla="*/ 755211 h 3192694"/>
              <a:gd name="connsiteX1325" fmla="*/ 1246081 w 8115305"/>
              <a:gd name="connsiteY1325" fmla="*/ 771329 h 3192694"/>
              <a:gd name="connsiteX1326" fmla="*/ 1238838 w 8115305"/>
              <a:gd name="connsiteY1326" fmla="*/ 754306 h 3192694"/>
              <a:gd name="connsiteX1327" fmla="*/ 1317606 w 8115305"/>
              <a:gd name="connsiteY1327" fmla="*/ 739096 h 3192694"/>
              <a:gd name="connsiteX1328" fmla="*/ 4315509 w 8115305"/>
              <a:gd name="connsiteY1328" fmla="*/ 738371 h 3192694"/>
              <a:gd name="connsiteX1329" fmla="*/ 4414015 w 8115305"/>
              <a:gd name="connsiteY1329" fmla="*/ 772414 h 3192694"/>
              <a:gd name="connsiteX1330" fmla="*/ 4323477 w 8115305"/>
              <a:gd name="connsiteY1330" fmla="*/ 805008 h 3192694"/>
              <a:gd name="connsiteX1331" fmla="*/ 4227687 w 8115305"/>
              <a:gd name="connsiteY1331" fmla="*/ 768792 h 3192694"/>
              <a:gd name="connsiteX1332" fmla="*/ 4315509 w 8115305"/>
              <a:gd name="connsiteY1332" fmla="*/ 738371 h 3192694"/>
              <a:gd name="connsiteX1333" fmla="*/ 4103649 w 8115305"/>
              <a:gd name="connsiteY1333" fmla="*/ 733845 h 3192694"/>
              <a:gd name="connsiteX1334" fmla="*/ 4196903 w 8115305"/>
              <a:gd name="connsiteY1334" fmla="*/ 766258 h 3192694"/>
              <a:gd name="connsiteX1335" fmla="*/ 4104735 w 8115305"/>
              <a:gd name="connsiteY1335" fmla="*/ 799576 h 3192694"/>
              <a:gd name="connsiteX1336" fmla="*/ 4011479 w 8115305"/>
              <a:gd name="connsiteY1336" fmla="*/ 765533 h 3192694"/>
              <a:gd name="connsiteX1337" fmla="*/ 4103649 w 8115305"/>
              <a:gd name="connsiteY1337" fmla="*/ 733845 h 3192694"/>
              <a:gd name="connsiteX1338" fmla="*/ 6239639 w 8115305"/>
              <a:gd name="connsiteY1338" fmla="*/ 733844 h 3192694"/>
              <a:gd name="connsiteX1339" fmla="*/ 6335431 w 8115305"/>
              <a:gd name="connsiteY1339" fmla="*/ 754849 h 3192694"/>
              <a:gd name="connsiteX1340" fmla="*/ 6310260 w 8115305"/>
              <a:gd name="connsiteY1340" fmla="*/ 776941 h 3192694"/>
              <a:gd name="connsiteX1341" fmla="*/ 6213383 w 8115305"/>
              <a:gd name="connsiteY1341" fmla="*/ 755392 h 3192694"/>
              <a:gd name="connsiteX1342" fmla="*/ 6239639 w 8115305"/>
              <a:gd name="connsiteY1342" fmla="*/ 733844 h 3192694"/>
              <a:gd name="connsiteX1343" fmla="*/ 1120593 w 8115305"/>
              <a:gd name="connsiteY1343" fmla="*/ 733663 h 3192694"/>
              <a:gd name="connsiteX1344" fmla="*/ 1122223 w 8115305"/>
              <a:gd name="connsiteY1344" fmla="*/ 748873 h 3192694"/>
              <a:gd name="connsiteX1345" fmla="*/ 1053050 w 8115305"/>
              <a:gd name="connsiteY1345" fmla="*/ 760823 h 3192694"/>
              <a:gd name="connsiteX1346" fmla="*/ 1053050 w 8115305"/>
              <a:gd name="connsiteY1346" fmla="*/ 745251 h 3192694"/>
              <a:gd name="connsiteX1347" fmla="*/ 1120593 w 8115305"/>
              <a:gd name="connsiteY1347" fmla="*/ 733663 h 3192694"/>
              <a:gd name="connsiteX1348" fmla="*/ 915432 w 8115305"/>
              <a:gd name="connsiteY1348" fmla="*/ 730585 h 3192694"/>
              <a:gd name="connsiteX1349" fmla="*/ 919416 w 8115305"/>
              <a:gd name="connsiteY1349" fmla="*/ 742174 h 3192694"/>
              <a:gd name="connsiteX1350" fmla="*/ 858573 w 8115305"/>
              <a:gd name="connsiteY1350" fmla="*/ 753219 h 3192694"/>
              <a:gd name="connsiteX1351" fmla="*/ 855313 w 8115305"/>
              <a:gd name="connsiteY1351" fmla="*/ 741993 h 3192694"/>
              <a:gd name="connsiteX1352" fmla="*/ 915432 w 8115305"/>
              <a:gd name="connsiteY1352" fmla="*/ 730585 h 3192694"/>
              <a:gd name="connsiteX1353" fmla="*/ 6019811 w 8115305"/>
              <a:gd name="connsiteY1353" fmla="*/ 726602 h 3192694"/>
              <a:gd name="connsiteX1354" fmla="*/ 6119403 w 8115305"/>
              <a:gd name="connsiteY1354" fmla="*/ 749960 h 3192694"/>
              <a:gd name="connsiteX1355" fmla="*/ 6087353 w 8115305"/>
              <a:gd name="connsiteY1355" fmla="*/ 773682 h 3192694"/>
              <a:gd name="connsiteX1356" fmla="*/ 5983596 w 8115305"/>
              <a:gd name="connsiteY1356" fmla="*/ 748873 h 3192694"/>
              <a:gd name="connsiteX1357" fmla="*/ 6019811 w 8115305"/>
              <a:gd name="connsiteY1357" fmla="*/ 726602 h 3192694"/>
              <a:gd name="connsiteX1358" fmla="*/ 3885993 w 8115305"/>
              <a:gd name="connsiteY1358" fmla="*/ 726239 h 3192694"/>
              <a:gd name="connsiteX1359" fmla="*/ 3973815 w 8115305"/>
              <a:gd name="connsiteY1359" fmla="*/ 757928 h 3192694"/>
              <a:gd name="connsiteX1360" fmla="*/ 3877121 w 8115305"/>
              <a:gd name="connsiteY1360" fmla="*/ 790883 h 3192694"/>
              <a:gd name="connsiteX1361" fmla="*/ 3789660 w 8115305"/>
              <a:gd name="connsiteY1361" fmla="*/ 757565 h 3192694"/>
              <a:gd name="connsiteX1362" fmla="*/ 3885993 w 8115305"/>
              <a:gd name="connsiteY1362" fmla="*/ 726239 h 3192694"/>
              <a:gd name="connsiteX1363" fmla="*/ 708267 w 8115305"/>
              <a:gd name="connsiteY1363" fmla="*/ 726059 h 3192694"/>
              <a:gd name="connsiteX1364" fmla="*/ 712071 w 8115305"/>
              <a:gd name="connsiteY1364" fmla="*/ 734570 h 3192694"/>
              <a:gd name="connsiteX1365" fmla="*/ 667706 w 8115305"/>
              <a:gd name="connsiteY1365" fmla="*/ 742718 h 3192694"/>
              <a:gd name="connsiteX1366" fmla="*/ 664084 w 8115305"/>
              <a:gd name="connsiteY1366" fmla="*/ 734207 h 3192694"/>
              <a:gd name="connsiteX1367" fmla="*/ 708267 w 8115305"/>
              <a:gd name="connsiteY1367" fmla="*/ 726059 h 3192694"/>
              <a:gd name="connsiteX1368" fmla="*/ 3675943 w 8115305"/>
              <a:gd name="connsiteY1368" fmla="*/ 721168 h 3192694"/>
              <a:gd name="connsiteX1369" fmla="*/ 3760144 w 8115305"/>
              <a:gd name="connsiteY1369" fmla="*/ 752131 h 3192694"/>
              <a:gd name="connsiteX1370" fmla="*/ 3659104 w 8115305"/>
              <a:gd name="connsiteY1370" fmla="*/ 785269 h 3192694"/>
              <a:gd name="connsiteX1371" fmla="*/ 3577437 w 8115305"/>
              <a:gd name="connsiteY1371" fmla="*/ 751950 h 3192694"/>
              <a:gd name="connsiteX1372" fmla="*/ 3675943 w 8115305"/>
              <a:gd name="connsiteY1372" fmla="*/ 721168 h 3192694"/>
              <a:gd name="connsiteX1373" fmla="*/ 5786947 w 8115305"/>
              <a:gd name="connsiteY1373" fmla="*/ 718633 h 3192694"/>
              <a:gd name="connsiteX1374" fmla="*/ 5891248 w 8115305"/>
              <a:gd name="connsiteY1374" fmla="*/ 742716 h 3192694"/>
              <a:gd name="connsiteX1375" fmla="*/ 5853584 w 8115305"/>
              <a:gd name="connsiteY1375" fmla="*/ 767706 h 3192694"/>
              <a:gd name="connsiteX1376" fmla="*/ 5749101 w 8115305"/>
              <a:gd name="connsiteY1376" fmla="*/ 741992 h 3192694"/>
              <a:gd name="connsiteX1377" fmla="*/ 5786947 w 8115305"/>
              <a:gd name="connsiteY1377" fmla="*/ 718633 h 3192694"/>
              <a:gd name="connsiteX1378" fmla="*/ 3471868 w 8115305"/>
              <a:gd name="connsiteY1378" fmla="*/ 713745 h 3192694"/>
              <a:gd name="connsiteX1379" fmla="*/ 3549008 w 8115305"/>
              <a:gd name="connsiteY1379" fmla="*/ 743985 h 3192694"/>
              <a:gd name="connsiteX1380" fmla="*/ 3446880 w 8115305"/>
              <a:gd name="connsiteY1380" fmla="*/ 776579 h 3192694"/>
              <a:gd name="connsiteX1381" fmla="*/ 3368654 w 8115305"/>
              <a:gd name="connsiteY1381" fmla="*/ 744346 h 3192694"/>
              <a:gd name="connsiteX1382" fmla="*/ 3471868 w 8115305"/>
              <a:gd name="connsiteY1382" fmla="*/ 713745 h 3192694"/>
              <a:gd name="connsiteX1383" fmla="*/ 7470605 w 8115305"/>
              <a:gd name="connsiteY1383" fmla="*/ 713201 h 3192694"/>
              <a:gd name="connsiteX1384" fmla="*/ 7514787 w 8115305"/>
              <a:gd name="connsiteY1384" fmla="*/ 721712 h 3192694"/>
              <a:gd name="connsiteX1385" fmla="*/ 7509717 w 8115305"/>
              <a:gd name="connsiteY1385" fmla="*/ 729136 h 3192694"/>
              <a:gd name="connsiteX1386" fmla="*/ 7465354 w 8115305"/>
              <a:gd name="connsiteY1386" fmla="*/ 720444 h 3192694"/>
              <a:gd name="connsiteX1387" fmla="*/ 7470605 w 8115305"/>
              <a:gd name="connsiteY1387" fmla="*/ 713201 h 3192694"/>
              <a:gd name="connsiteX1388" fmla="*/ 5570196 w 8115305"/>
              <a:gd name="connsiteY1388" fmla="*/ 711029 h 3192694"/>
              <a:gd name="connsiteX1389" fmla="*/ 5677756 w 8115305"/>
              <a:gd name="connsiteY1389" fmla="*/ 736379 h 3192694"/>
              <a:gd name="connsiteX1390" fmla="*/ 5633935 w 8115305"/>
              <a:gd name="connsiteY1390" fmla="*/ 763179 h 3192694"/>
              <a:gd name="connsiteX1391" fmla="*/ 5527644 w 8115305"/>
              <a:gd name="connsiteY1391" fmla="*/ 737284 h 3192694"/>
              <a:gd name="connsiteX1392" fmla="*/ 5570196 w 8115305"/>
              <a:gd name="connsiteY1392" fmla="*/ 711029 h 3192694"/>
              <a:gd name="connsiteX1393" fmla="*/ 3267975 w 8115305"/>
              <a:gd name="connsiteY1393" fmla="*/ 709580 h 3192694"/>
              <a:gd name="connsiteX1394" fmla="*/ 3336785 w 8115305"/>
              <a:gd name="connsiteY1394" fmla="*/ 739096 h 3192694"/>
              <a:gd name="connsiteX1395" fmla="*/ 3232303 w 8115305"/>
              <a:gd name="connsiteY1395" fmla="*/ 770061 h 3192694"/>
              <a:gd name="connsiteX1396" fmla="*/ 3161865 w 8115305"/>
              <a:gd name="connsiteY1396" fmla="*/ 740001 h 3192694"/>
              <a:gd name="connsiteX1397" fmla="*/ 3267975 w 8115305"/>
              <a:gd name="connsiteY1397" fmla="*/ 709580 h 3192694"/>
              <a:gd name="connsiteX1398" fmla="*/ 3068246 w 8115305"/>
              <a:gd name="connsiteY1398" fmla="*/ 703424 h 3192694"/>
              <a:gd name="connsiteX1399" fmla="*/ 3126915 w 8115305"/>
              <a:gd name="connsiteY1399" fmla="*/ 731853 h 3192694"/>
              <a:gd name="connsiteX1400" fmla="*/ 3020984 w 8115305"/>
              <a:gd name="connsiteY1400" fmla="*/ 760645 h 3192694"/>
              <a:gd name="connsiteX1401" fmla="*/ 2961954 w 8115305"/>
              <a:gd name="connsiteY1401" fmla="*/ 730224 h 3192694"/>
              <a:gd name="connsiteX1402" fmla="*/ 3068246 w 8115305"/>
              <a:gd name="connsiteY1402" fmla="*/ 703424 h 3192694"/>
              <a:gd name="connsiteX1403" fmla="*/ 7237377 w 8115305"/>
              <a:gd name="connsiteY1403" fmla="*/ 703061 h 3192694"/>
              <a:gd name="connsiteX1404" fmla="*/ 7292788 w 8115305"/>
              <a:gd name="connsiteY1404" fmla="*/ 713382 h 3192694"/>
              <a:gd name="connsiteX1405" fmla="*/ 7287898 w 8115305"/>
              <a:gd name="connsiteY1405" fmla="*/ 724066 h 3192694"/>
              <a:gd name="connsiteX1406" fmla="*/ 7231946 w 8115305"/>
              <a:gd name="connsiteY1406" fmla="*/ 713745 h 3192694"/>
              <a:gd name="connsiteX1407" fmla="*/ 7237377 w 8115305"/>
              <a:gd name="connsiteY1407" fmla="*/ 703061 h 3192694"/>
              <a:gd name="connsiteX1408" fmla="*/ 5356888 w 8115305"/>
              <a:gd name="connsiteY1408" fmla="*/ 701793 h 3192694"/>
              <a:gd name="connsiteX1409" fmla="*/ 5463361 w 8115305"/>
              <a:gd name="connsiteY1409" fmla="*/ 728593 h 3192694"/>
              <a:gd name="connsiteX1410" fmla="*/ 5411211 w 8115305"/>
              <a:gd name="connsiteY1410" fmla="*/ 757021 h 3192694"/>
              <a:gd name="connsiteX1411" fmla="*/ 5302564 w 8115305"/>
              <a:gd name="connsiteY1411" fmla="*/ 728954 h 3192694"/>
              <a:gd name="connsiteX1412" fmla="*/ 5356888 w 8115305"/>
              <a:gd name="connsiteY1412" fmla="*/ 701793 h 3192694"/>
              <a:gd name="connsiteX1413" fmla="*/ 2863286 w 8115305"/>
              <a:gd name="connsiteY1413" fmla="*/ 699077 h 3192694"/>
              <a:gd name="connsiteX1414" fmla="*/ 2919943 w 8115305"/>
              <a:gd name="connsiteY1414" fmla="*/ 725876 h 3192694"/>
              <a:gd name="connsiteX1415" fmla="*/ 2813128 w 8115305"/>
              <a:gd name="connsiteY1415" fmla="*/ 754668 h 3192694"/>
              <a:gd name="connsiteX1416" fmla="*/ 2757537 w 8115305"/>
              <a:gd name="connsiteY1416" fmla="*/ 726420 h 3192694"/>
              <a:gd name="connsiteX1417" fmla="*/ 2863286 w 8115305"/>
              <a:gd name="connsiteY1417" fmla="*/ 699077 h 3192694"/>
              <a:gd name="connsiteX1418" fmla="*/ 5145750 w 8115305"/>
              <a:gd name="connsiteY1418" fmla="*/ 695999 h 3192694"/>
              <a:gd name="connsiteX1419" fmla="*/ 5251860 w 8115305"/>
              <a:gd name="connsiteY1419" fmla="*/ 724066 h 3192694"/>
              <a:gd name="connsiteX1420" fmla="*/ 5193374 w 8115305"/>
              <a:gd name="connsiteY1420" fmla="*/ 752495 h 3192694"/>
              <a:gd name="connsiteX1421" fmla="*/ 5086356 w 8115305"/>
              <a:gd name="connsiteY1421" fmla="*/ 723342 h 3192694"/>
              <a:gd name="connsiteX1422" fmla="*/ 5145750 w 8115305"/>
              <a:gd name="connsiteY1422" fmla="*/ 695999 h 3192694"/>
              <a:gd name="connsiteX1423" fmla="*/ 7015377 w 8115305"/>
              <a:gd name="connsiteY1423" fmla="*/ 695818 h 3192694"/>
              <a:gd name="connsiteX1424" fmla="*/ 7081289 w 8115305"/>
              <a:gd name="connsiteY1424" fmla="*/ 708673 h 3192694"/>
              <a:gd name="connsiteX1425" fmla="*/ 7075494 w 8115305"/>
              <a:gd name="connsiteY1425" fmla="*/ 721530 h 3192694"/>
              <a:gd name="connsiteX1426" fmla="*/ 7005237 w 8115305"/>
              <a:gd name="connsiteY1426" fmla="*/ 708492 h 3192694"/>
              <a:gd name="connsiteX1427" fmla="*/ 7015377 w 8115305"/>
              <a:gd name="connsiteY1427" fmla="*/ 695818 h 3192694"/>
              <a:gd name="connsiteX1428" fmla="*/ 2657764 w 8115305"/>
              <a:gd name="connsiteY1428" fmla="*/ 693284 h 3192694"/>
              <a:gd name="connsiteX1429" fmla="*/ 2706291 w 8115305"/>
              <a:gd name="connsiteY1429" fmla="*/ 718091 h 3192694"/>
              <a:gd name="connsiteX1430" fmla="*/ 2600002 w 8115305"/>
              <a:gd name="connsiteY1430" fmla="*/ 744890 h 3192694"/>
              <a:gd name="connsiteX1431" fmla="*/ 2555093 w 8115305"/>
              <a:gd name="connsiteY1431" fmla="*/ 718454 h 3192694"/>
              <a:gd name="connsiteX1432" fmla="*/ 2657764 w 8115305"/>
              <a:gd name="connsiteY1432" fmla="*/ 693284 h 3192694"/>
              <a:gd name="connsiteX1433" fmla="*/ 2458216 w 8115305"/>
              <a:gd name="connsiteY1433" fmla="*/ 689299 h 3192694"/>
              <a:gd name="connsiteX1434" fmla="*/ 2501676 w 8115305"/>
              <a:gd name="connsiteY1434" fmla="*/ 713384 h 3192694"/>
              <a:gd name="connsiteX1435" fmla="*/ 2396109 w 8115305"/>
              <a:gd name="connsiteY1435" fmla="*/ 738735 h 3192694"/>
              <a:gd name="connsiteX1436" fmla="*/ 2356453 w 8115305"/>
              <a:gd name="connsiteY1436" fmla="*/ 713021 h 3192694"/>
              <a:gd name="connsiteX1437" fmla="*/ 2458216 w 8115305"/>
              <a:gd name="connsiteY1437" fmla="*/ 689299 h 3192694"/>
              <a:gd name="connsiteX1438" fmla="*/ 4932259 w 8115305"/>
              <a:gd name="connsiteY1438" fmla="*/ 687126 h 3192694"/>
              <a:gd name="connsiteX1439" fmla="*/ 5041268 w 8115305"/>
              <a:gd name="connsiteY1439" fmla="*/ 715916 h 3192694"/>
              <a:gd name="connsiteX1440" fmla="*/ 4975898 w 8115305"/>
              <a:gd name="connsiteY1440" fmla="*/ 746337 h 3192694"/>
              <a:gd name="connsiteX1441" fmla="*/ 4867252 w 8115305"/>
              <a:gd name="connsiteY1441" fmla="*/ 715555 h 3192694"/>
              <a:gd name="connsiteX1442" fmla="*/ 4932259 w 8115305"/>
              <a:gd name="connsiteY1442" fmla="*/ 687126 h 3192694"/>
              <a:gd name="connsiteX1443" fmla="*/ 6787761 w 8115305"/>
              <a:gd name="connsiteY1443" fmla="*/ 686402 h 3192694"/>
              <a:gd name="connsiteX1444" fmla="*/ 6863994 w 8115305"/>
              <a:gd name="connsiteY1444" fmla="*/ 700707 h 3192694"/>
              <a:gd name="connsiteX1445" fmla="*/ 6855666 w 8115305"/>
              <a:gd name="connsiteY1445" fmla="*/ 716279 h 3192694"/>
              <a:gd name="connsiteX1446" fmla="*/ 6775448 w 8115305"/>
              <a:gd name="connsiteY1446" fmla="*/ 700888 h 3192694"/>
              <a:gd name="connsiteX1447" fmla="*/ 6787761 w 8115305"/>
              <a:gd name="connsiteY1447" fmla="*/ 686402 h 3192694"/>
              <a:gd name="connsiteX1448" fmla="*/ 2266272 w 8115305"/>
              <a:gd name="connsiteY1448" fmla="*/ 683505 h 3192694"/>
              <a:gd name="connsiteX1449" fmla="*/ 2297962 w 8115305"/>
              <a:gd name="connsiteY1449" fmla="*/ 706503 h 3192694"/>
              <a:gd name="connsiteX1450" fmla="*/ 2196740 w 8115305"/>
              <a:gd name="connsiteY1450" fmla="*/ 728776 h 3192694"/>
              <a:gd name="connsiteX1451" fmla="*/ 2166319 w 8115305"/>
              <a:gd name="connsiteY1451" fmla="*/ 704873 h 3192694"/>
              <a:gd name="connsiteX1452" fmla="*/ 2266272 w 8115305"/>
              <a:gd name="connsiteY1452" fmla="*/ 683505 h 3192694"/>
              <a:gd name="connsiteX1453" fmla="*/ 4728730 w 8115305"/>
              <a:gd name="connsiteY1453" fmla="*/ 681693 h 3192694"/>
              <a:gd name="connsiteX1454" fmla="*/ 4833030 w 8115305"/>
              <a:gd name="connsiteY1454" fmla="*/ 711570 h 3192694"/>
              <a:gd name="connsiteX1455" fmla="*/ 4758607 w 8115305"/>
              <a:gd name="connsiteY1455" fmla="*/ 742716 h 3192694"/>
              <a:gd name="connsiteX1456" fmla="*/ 4655031 w 8115305"/>
              <a:gd name="connsiteY1456" fmla="*/ 710665 h 3192694"/>
              <a:gd name="connsiteX1457" fmla="*/ 4728730 w 8115305"/>
              <a:gd name="connsiteY1457" fmla="*/ 681693 h 3192694"/>
              <a:gd name="connsiteX1458" fmla="*/ 2068176 w 8115305"/>
              <a:gd name="connsiteY1458" fmla="*/ 680246 h 3192694"/>
              <a:gd name="connsiteX1459" fmla="*/ 2096605 w 8115305"/>
              <a:gd name="connsiteY1459" fmla="*/ 701432 h 3192694"/>
              <a:gd name="connsiteX1460" fmla="*/ 1998641 w 8115305"/>
              <a:gd name="connsiteY1460" fmla="*/ 722800 h 3192694"/>
              <a:gd name="connsiteX1461" fmla="*/ 1971297 w 8115305"/>
              <a:gd name="connsiteY1461" fmla="*/ 700707 h 3192694"/>
              <a:gd name="connsiteX1462" fmla="*/ 2068176 w 8115305"/>
              <a:gd name="connsiteY1462" fmla="*/ 680246 h 3192694"/>
              <a:gd name="connsiteX1463" fmla="*/ 6571012 w 8115305"/>
              <a:gd name="connsiteY1463" fmla="*/ 679521 h 3192694"/>
              <a:gd name="connsiteX1464" fmla="*/ 6656481 w 8115305"/>
              <a:gd name="connsiteY1464" fmla="*/ 696542 h 3192694"/>
              <a:gd name="connsiteX1465" fmla="*/ 6638373 w 8115305"/>
              <a:gd name="connsiteY1465" fmla="*/ 713381 h 3192694"/>
              <a:gd name="connsiteX1466" fmla="*/ 6552904 w 8115305"/>
              <a:gd name="connsiteY1466" fmla="*/ 695274 h 3192694"/>
              <a:gd name="connsiteX1467" fmla="*/ 6571012 w 8115305"/>
              <a:gd name="connsiteY1467" fmla="*/ 679521 h 3192694"/>
              <a:gd name="connsiteX1468" fmla="*/ 1877860 w 8115305"/>
              <a:gd name="connsiteY1468" fmla="*/ 674632 h 3192694"/>
              <a:gd name="connsiteX1469" fmla="*/ 1897780 w 8115305"/>
              <a:gd name="connsiteY1469" fmla="*/ 694730 h 3192694"/>
              <a:gd name="connsiteX1470" fmla="*/ 1804160 w 8115305"/>
              <a:gd name="connsiteY1470" fmla="*/ 712838 h 3192694"/>
              <a:gd name="connsiteX1471" fmla="*/ 1785511 w 8115305"/>
              <a:gd name="connsiteY1471" fmla="*/ 692740 h 3192694"/>
              <a:gd name="connsiteX1472" fmla="*/ 1877860 w 8115305"/>
              <a:gd name="connsiteY1472" fmla="*/ 674632 h 3192694"/>
              <a:gd name="connsiteX1473" fmla="*/ 4516324 w 8115305"/>
              <a:gd name="connsiteY1473" fmla="*/ 674089 h 3192694"/>
              <a:gd name="connsiteX1474" fmla="*/ 4617003 w 8115305"/>
              <a:gd name="connsiteY1474" fmla="*/ 703785 h 3192694"/>
              <a:gd name="connsiteX1475" fmla="*/ 4538235 w 8115305"/>
              <a:gd name="connsiteY1475" fmla="*/ 734570 h 3192694"/>
              <a:gd name="connsiteX1476" fmla="*/ 4437374 w 8115305"/>
              <a:gd name="connsiteY1476" fmla="*/ 703242 h 3192694"/>
              <a:gd name="connsiteX1477" fmla="*/ 4516324 w 8115305"/>
              <a:gd name="connsiteY1477" fmla="*/ 674089 h 3192694"/>
              <a:gd name="connsiteX1478" fmla="*/ 1681572 w 8115305"/>
              <a:gd name="connsiteY1478" fmla="*/ 671916 h 3192694"/>
              <a:gd name="connsiteX1479" fmla="*/ 1698774 w 8115305"/>
              <a:gd name="connsiteY1479" fmla="*/ 688757 h 3192694"/>
              <a:gd name="connsiteX1480" fmla="*/ 1612762 w 8115305"/>
              <a:gd name="connsiteY1480" fmla="*/ 706502 h 3192694"/>
              <a:gd name="connsiteX1481" fmla="*/ 1595922 w 8115305"/>
              <a:gd name="connsiteY1481" fmla="*/ 688394 h 3192694"/>
              <a:gd name="connsiteX1482" fmla="*/ 1681572 w 8115305"/>
              <a:gd name="connsiteY1482" fmla="*/ 671916 h 3192694"/>
              <a:gd name="connsiteX1483" fmla="*/ 6346656 w 8115305"/>
              <a:gd name="connsiteY1483" fmla="*/ 670287 h 3192694"/>
              <a:gd name="connsiteX1484" fmla="*/ 6438282 w 8115305"/>
              <a:gd name="connsiteY1484" fmla="*/ 690024 h 3192694"/>
              <a:gd name="connsiteX1485" fmla="*/ 6413836 w 8115305"/>
              <a:gd name="connsiteY1485" fmla="*/ 708132 h 3192694"/>
              <a:gd name="connsiteX1486" fmla="*/ 6321124 w 8115305"/>
              <a:gd name="connsiteY1486" fmla="*/ 688395 h 3192694"/>
              <a:gd name="connsiteX1487" fmla="*/ 6346656 w 8115305"/>
              <a:gd name="connsiteY1487" fmla="*/ 670287 h 3192694"/>
              <a:gd name="connsiteX1488" fmla="*/ 4312068 w 8115305"/>
              <a:gd name="connsiteY1488" fmla="*/ 668476 h 3192694"/>
              <a:gd name="connsiteX1489" fmla="*/ 4412567 w 8115305"/>
              <a:gd name="connsiteY1489" fmla="*/ 698715 h 3192694"/>
              <a:gd name="connsiteX1490" fmla="*/ 4329090 w 8115305"/>
              <a:gd name="connsiteY1490" fmla="*/ 730404 h 3192694"/>
              <a:gd name="connsiteX1491" fmla="*/ 4228411 w 8115305"/>
              <a:gd name="connsiteY1491" fmla="*/ 699802 h 3192694"/>
              <a:gd name="connsiteX1492" fmla="*/ 4312068 w 8115305"/>
              <a:gd name="connsiteY1492" fmla="*/ 668476 h 3192694"/>
              <a:gd name="connsiteX1493" fmla="*/ 1483293 w 8115305"/>
              <a:gd name="connsiteY1493" fmla="*/ 666845 h 3192694"/>
              <a:gd name="connsiteX1494" fmla="*/ 1496693 w 8115305"/>
              <a:gd name="connsiteY1494" fmla="*/ 681693 h 3192694"/>
              <a:gd name="connsiteX1495" fmla="*/ 1420279 w 8115305"/>
              <a:gd name="connsiteY1495" fmla="*/ 696904 h 3192694"/>
              <a:gd name="connsiteX1496" fmla="*/ 1407239 w 8115305"/>
              <a:gd name="connsiteY1496" fmla="*/ 680969 h 3192694"/>
              <a:gd name="connsiteX1497" fmla="*/ 1483293 w 8115305"/>
              <a:gd name="connsiteY1497" fmla="*/ 666845 h 3192694"/>
              <a:gd name="connsiteX1498" fmla="*/ 6135701 w 8115305"/>
              <a:gd name="connsiteY1498" fmla="*/ 665035 h 3192694"/>
              <a:gd name="connsiteX1499" fmla="*/ 6230042 w 8115305"/>
              <a:gd name="connsiteY1499" fmla="*/ 685496 h 3192694"/>
              <a:gd name="connsiteX1500" fmla="*/ 6201794 w 8115305"/>
              <a:gd name="connsiteY1500" fmla="*/ 704328 h 3192694"/>
              <a:gd name="connsiteX1501" fmla="*/ 6106548 w 8115305"/>
              <a:gd name="connsiteY1501" fmla="*/ 683143 h 3192694"/>
              <a:gd name="connsiteX1502" fmla="*/ 6135701 w 8115305"/>
              <a:gd name="connsiteY1502" fmla="*/ 665035 h 3192694"/>
              <a:gd name="connsiteX1503" fmla="*/ 1288453 w 8115305"/>
              <a:gd name="connsiteY1503" fmla="*/ 663585 h 3192694"/>
              <a:gd name="connsiteX1504" fmla="*/ 1300947 w 8115305"/>
              <a:gd name="connsiteY1504" fmla="*/ 676803 h 3192694"/>
              <a:gd name="connsiteX1505" fmla="*/ 1232682 w 8115305"/>
              <a:gd name="connsiteY1505" fmla="*/ 690384 h 3192694"/>
              <a:gd name="connsiteX1506" fmla="*/ 1217471 w 8115305"/>
              <a:gd name="connsiteY1506" fmla="*/ 677709 h 3192694"/>
              <a:gd name="connsiteX1507" fmla="*/ 1288453 w 8115305"/>
              <a:gd name="connsiteY1507" fmla="*/ 663585 h 3192694"/>
              <a:gd name="connsiteX1508" fmla="*/ 4113787 w 8115305"/>
              <a:gd name="connsiteY1508" fmla="*/ 661051 h 3192694"/>
              <a:gd name="connsiteX1509" fmla="*/ 4208128 w 8115305"/>
              <a:gd name="connsiteY1509" fmla="*/ 691472 h 3192694"/>
              <a:gd name="connsiteX1510" fmla="*/ 4116323 w 8115305"/>
              <a:gd name="connsiteY1510" fmla="*/ 723161 h 3192694"/>
              <a:gd name="connsiteX1511" fmla="*/ 4021981 w 8115305"/>
              <a:gd name="connsiteY1511" fmla="*/ 691109 h 3192694"/>
              <a:gd name="connsiteX1512" fmla="*/ 4113787 w 8115305"/>
              <a:gd name="connsiteY1512" fmla="*/ 661051 h 3192694"/>
              <a:gd name="connsiteX1513" fmla="*/ 1101760 w 8115305"/>
              <a:gd name="connsiteY1513" fmla="*/ 658517 h 3192694"/>
              <a:gd name="connsiteX1514" fmla="*/ 1110814 w 8115305"/>
              <a:gd name="connsiteY1514" fmla="*/ 669562 h 3192694"/>
              <a:gd name="connsiteX1515" fmla="*/ 1048886 w 8115305"/>
              <a:gd name="connsiteY1515" fmla="*/ 681334 h 3192694"/>
              <a:gd name="connsiteX1516" fmla="*/ 1040375 w 8115305"/>
              <a:gd name="connsiteY1516" fmla="*/ 670106 h 3192694"/>
              <a:gd name="connsiteX1517" fmla="*/ 1101760 w 8115305"/>
              <a:gd name="connsiteY1517" fmla="*/ 658517 h 3192694"/>
              <a:gd name="connsiteX1518" fmla="*/ 3916234 w 8115305"/>
              <a:gd name="connsiteY1518" fmla="*/ 656344 h 3192694"/>
              <a:gd name="connsiteX1519" fmla="*/ 4004600 w 8115305"/>
              <a:gd name="connsiteY1519" fmla="*/ 686945 h 3192694"/>
              <a:gd name="connsiteX1520" fmla="*/ 3907362 w 8115305"/>
              <a:gd name="connsiteY1520" fmla="*/ 718091 h 3192694"/>
              <a:gd name="connsiteX1521" fmla="*/ 3819176 w 8115305"/>
              <a:gd name="connsiteY1521" fmla="*/ 686041 h 3192694"/>
              <a:gd name="connsiteX1522" fmla="*/ 3916234 w 8115305"/>
              <a:gd name="connsiteY1522" fmla="*/ 656344 h 3192694"/>
              <a:gd name="connsiteX1523" fmla="*/ 911810 w 8115305"/>
              <a:gd name="connsiteY1523" fmla="*/ 656162 h 3192694"/>
              <a:gd name="connsiteX1524" fmla="*/ 915432 w 8115305"/>
              <a:gd name="connsiteY1524" fmla="*/ 665217 h 3192694"/>
              <a:gd name="connsiteX1525" fmla="*/ 865453 w 8115305"/>
              <a:gd name="connsiteY1525" fmla="*/ 674270 h 3192694"/>
              <a:gd name="connsiteX1526" fmla="*/ 862012 w 8115305"/>
              <a:gd name="connsiteY1526" fmla="*/ 664492 h 3192694"/>
              <a:gd name="connsiteX1527" fmla="*/ 911810 w 8115305"/>
              <a:gd name="connsiteY1527" fmla="*/ 656162 h 3192694"/>
              <a:gd name="connsiteX1528" fmla="*/ 5922573 w 8115305"/>
              <a:gd name="connsiteY1528" fmla="*/ 655801 h 3192694"/>
              <a:gd name="connsiteX1529" fmla="*/ 6020718 w 8115305"/>
              <a:gd name="connsiteY1529" fmla="*/ 677347 h 3192694"/>
              <a:gd name="connsiteX1530" fmla="*/ 5986312 w 8115305"/>
              <a:gd name="connsiteY1530" fmla="*/ 698715 h 3192694"/>
              <a:gd name="connsiteX1531" fmla="*/ 5889799 w 8115305"/>
              <a:gd name="connsiteY1531" fmla="*/ 676986 h 3192694"/>
              <a:gd name="connsiteX1532" fmla="*/ 5922573 w 8115305"/>
              <a:gd name="connsiteY1532" fmla="*/ 655801 h 3192694"/>
              <a:gd name="connsiteX1533" fmla="*/ 3721395 w 8115305"/>
              <a:gd name="connsiteY1533" fmla="*/ 649824 h 3192694"/>
              <a:gd name="connsiteX1534" fmla="*/ 3802698 w 8115305"/>
              <a:gd name="connsiteY1534" fmla="*/ 679340 h 3192694"/>
              <a:gd name="connsiteX1535" fmla="*/ 3701838 w 8115305"/>
              <a:gd name="connsiteY1535" fmla="*/ 710305 h 3192694"/>
              <a:gd name="connsiteX1536" fmla="*/ 3619811 w 8115305"/>
              <a:gd name="connsiteY1536" fmla="*/ 678616 h 3192694"/>
              <a:gd name="connsiteX1537" fmla="*/ 3721395 w 8115305"/>
              <a:gd name="connsiteY1537" fmla="*/ 649824 h 3192694"/>
              <a:gd name="connsiteX1538" fmla="*/ 5716144 w 8115305"/>
              <a:gd name="connsiteY1538" fmla="*/ 649281 h 3192694"/>
              <a:gd name="connsiteX1539" fmla="*/ 5818272 w 8115305"/>
              <a:gd name="connsiteY1539" fmla="*/ 672459 h 3192694"/>
              <a:gd name="connsiteX1540" fmla="*/ 5778796 w 8115305"/>
              <a:gd name="connsiteY1540" fmla="*/ 695817 h 3192694"/>
              <a:gd name="connsiteX1541" fmla="*/ 5675583 w 8115305"/>
              <a:gd name="connsiteY1541" fmla="*/ 671915 h 3192694"/>
              <a:gd name="connsiteX1542" fmla="*/ 5716144 w 8115305"/>
              <a:gd name="connsiteY1542" fmla="*/ 649281 h 3192694"/>
              <a:gd name="connsiteX1543" fmla="*/ 7308359 w 8115305"/>
              <a:gd name="connsiteY1543" fmla="*/ 646204 h 3192694"/>
              <a:gd name="connsiteX1544" fmla="*/ 7352723 w 8115305"/>
              <a:gd name="connsiteY1544" fmla="*/ 653810 h 3192694"/>
              <a:gd name="connsiteX1545" fmla="*/ 7351274 w 8115305"/>
              <a:gd name="connsiteY1545" fmla="*/ 661053 h 3192694"/>
              <a:gd name="connsiteX1546" fmla="*/ 7306547 w 8115305"/>
              <a:gd name="connsiteY1546" fmla="*/ 653447 h 3192694"/>
              <a:gd name="connsiteX1547" fmla="*/ 7308359 w 8115305"/>
              <a:gd name="connsiteY1547" fmla="*/ 646204 h 3192694"/>
              <a:gd name="connsiteX1548" fmla="*/ 3522933 w 8115305"/>
              <a:gd name="connsiteY1548" fmla="*/ 646204 h 3192694"/>
              <a:gd name="connsiteX1549" fmla="*/ 3599710 w 8115305"/>
              <a:gd name="connsiteY1549" fmla="*/ 674271 h 3192694"/>
              <a:gd name="connsiteX1550" fmla="*/ 3499755 w 8115305"/>
              <a:gd name="connsiteY1550" fmla="*/ 704149 h 3192694"/>
              <a:gd name="connsiteX1551" fmla="*/ 3423520 w 8115305"/>
              <a:gd name="connsiteY1551" fmla="*/ 674815 h 3192694"/>
              <a:gd name="connsiteX1552" fmla="*/ 3522933 w 8115305"/>
              <a:gd name="connsiteY1552" fmla="*/ 646204 h 3192694"/>
              <a:gd name="connsiteX1553" fmla="*/ 5508810 w 8115305"/>
              <a:gd name="connsiteY1553" fmla="*/ 641676 h 3192694"/>
              <a:gd name="connsiteX1554" fmla="*/ 5611118 w 8115305"/>
              <a:gd name="connsiteY1554" fmla="*/ 665397 h 3192694"/>
              <a:gd name="connsiteX1555" fmla="*/ 5566211 w 8115305"/>
              <a:gd name="connsiteY1555" fmla="*/ 689480 h 3192694"/>
              <a:gd name="connsiteX1556" fmla="*/ 5463722 w 8115305"/>
              <a:gd name="connsiteY1556" fmla="*/ 664492 h 3192694"/>
              <a:gd name="connsiteX1557" fmla="*/ 5508810 w 8115305"/>
              <a:gd name="connsiteY1557" fmla="*/ 641676 h 3192694"/>
              <a:gd name="connsiteX1558" fmla="*/ 3323746 w 8115305"/>
              <a:gd name="connsiteY1558" fmla="*/ 640046 h 3192694"/>
              <a:gd name="connsiteX1559" fmla="*/ 3394004 w 8115305"/>
              <a:gd name="connsiteY1559" fmla="*/ 667026 h 3192694"/>
              <a:gd name="connsiteX1560" fmla="*/ 3289523 w 8115305"/>
              <a:gd name="connsiteY1560" fmla="*/ 696362 h 3192694"/>
              <a:gd name="connsiteX1561" fmla="*/ 3221981 w 8115305"/>
              <a:gd name="connsiteY1561" fmla="*/ 667389 h 3192694"/>
              <a:gd name="connsiteX1562" fmla="*/ 3323746 w 8115305"/>
              <a:gd name="connsiteY1562" fmla="*/ 640046 h 3192694"/>
              <a:gd name="connsiteX1563" fmla="*/ 7088349 w 8115305"/>
              <a:gd name="connsiteY1563" fmla="*/ 636605 h 3192694"/>
              <a:gd name="connsiteX1564" fmla="*/ 7145933 w 8115305"/>
              <a:gd name="connsiteY1564" fmla="*/ 646384 h 3192694"/>
              <a:gd name="connsiteX1565" fmla="*/ 7143397 w 8115305"/>
              <a:gd name="connsiteY1565" fmla="*/ 657249 h 3192694"/>
              <a:gd name="connsiteX1566" fmla="*/ 7085272 w 8115305"/>
              <a:gd name="connsiteY1566" fmla="*/ 647833 h 3192694"/>
              <a:gd name="connsiteX1567" fmla="*/ 7088349 w 8115305"/>
              <a:gd name="connsiteY1567" fmla="*/ 636605 h 3192694"/>
              <a:gd name="connsiteX1568" fmla="*/ 3129993 w 8115305"/>
              <a:gd name="connsiteY1568" fmla="*/ 636061 h 3192694"/>
              <a:gd name="connsiteX1569" fmla="*/ 3195001 w 8115305"/>
              <a:gd name="connsiteY1569" fmla="*/ 662317 h 3192694"/>
              <a:gd name="connsiteX1570" fmla="*/ 3091244 w 8115305"/>
              <a:gd name="connsiteY1570" fmla="*/ 690748 h 3192694"/>
              <a:gd name="connsiteX1571" fmla="*/ 3026961 w 8115305"/>
              <a:gd name="connsiteY1571" fmla="*/ 663224 h 3192694"/>
              <a:gd name="connsiteX1572" fmla="*/ 3129993 w 8115305"/>
              <a:gd name="connsiteY1572" fmla="*/ 636061 h 3192694"/>
              <a:gd name="connsiteX1573" fmla="*/ 5307453 w 8115305"/>
              <a:gd name="connsiteY1573" fmla="*/ 635701 h 3192694"/>
              <a:gd name="connsiteX1574" fmla="*/ 5411934 w 8115305"/>
              <a:gd name="connsiteY1574" fmla="*/ 660871 h 3192694"/>
              <a:gd name="connsiteX1575" fmla="*/ 5362501 w 8115305"/>
              <a:gd name="connsiteY1575" fmla="*/ 686402 h 3192694"/>
              <a:gd name="connsiteX1576" fmla="*/ 5255664 w 8115305"/>
              <a:gd name="connsiteY1576" fmla="*/ 660690 h 3192694"/>
              <a:gd name="connsiteX1577" fmla="*/ 5307453 w 8115305"/>
              <a:gd name="connsiteY1577" fmla="*/ 635701 h 3192694"/>
              <a:gd name="connsiteX1578" fmla="*/ 2939139 w 8115305"/>
              <a:gd name="connsiteY1578" fmla="*/ 633165 h 3192694"/>
              <a:gd name="connsiteX1579" fmla="*/ 2993462 w 8115305"/>
              <a:gd name="connsiteY1579" fmla="*/ 658878 h 3192694"/>
              <a:gd name="connsiteX1580" fmla="*/ 2891876 w 8115305"/>
              <a:gd name="connsiteY1580" fmla="*/ 684410 h 3192694"/>
              <a:gd name="connsiteX1581" fmla="*/ 2837574 w 8115305"/>
              <a:gd name="connsiteY1581" fmla="*/ 657610 h 3192694"/>
              <a:gd name="connsiteX1582" fmla="*/ 2939139 w 8115305"/>
              <a:gd name="connsiteY1582" fmla="*/ 633165 h 3192694"/>
              <a:gd name="connsiteX1583" fmla="*/ 6873774 w 8115305"/>
              <a:gd name="connsiteY1583" fmla="*/ 630630 h 3192694"/>
              <a:gd name="connsiteX1584" fmla="*/ 6938418 w 8115305"/>
              <a:gd name="connsiteY1584" fmla="*/ 642580 h 3192694"/>
              <a:gd name="connsiteX1585" fmla="*/ 6928278 w 8115305"/>
              <a:gd name="connsiteY1585" fmla="*/ 654352 h 3192694"/>
              <a:gd name="connsiteX1586" fmla="*/ 6863090 w 8115305"/>
              <a:gd name="connsiteY1586" fmla="*/ 642039 h 3192694"/>
              <a:gd name="connsiteX1587" fmla="*/ 6873774 w 8115305"/>
              <a:gd name="connsiteY1587" fmla="*/ 630630 h 3192694"/>
              <a:gd name="connsiteX1588" fmla="*/ 5101928 w 8115305"/>
              <a:gd name="connsiteY1588" fmla="*/ 629906 h 3192694"/>
              <a:gd name="connsiteX1589" fmla="*/ 5206591 w 8115305"/>
              <a:gd name="connsiteY1589" fmla="*/ 656886 h 3192694"/>
              <a:gd name="connsiteX1590" fmla="*/ 5146293 w 8115305"/>
              <a:gd name="connsiteY1590" fmla="*/ 683142 h 3192694"/>
              <a:gd name="connsiteX1591" fmla="*/ 5040905 w 8115305"/>
              <a:gd name="connsiteY1591" fmla="*/ 654894 h 3192694"/>
              <a:gd name="connsiteX1592" fmla="*/ 5101928 w 8115305"/>
              <a:gd name="connsiteY1592" fmla="*/ 629906 h 3192694"/>
              <a:gd name="connsiteX1593" fmla="*/ 2754454 w 8115305"/>
              <a:gd name="connsiteY1593" fmla="*/ 627189 h 3192694"/>
              <a:gd name="connsiteX1594" fmla="*/ 2800812 w 8115305"/>
              <a:gd name="connsiteY1594" fmla="*/ 652178 h 3192694"/>
              <a:gd name="connsiteX1595" fmla="*/ 2695425 w 8115305"/>
              <a:gd name="connsiteY1595" fmla="*/ 676441 h 3192694"/>
              <a:gd name="connsiteX1596" fmla="*/ 2650336 w 8115305"/>
              <a:gd name="connsiteY1596" fmla="*/ 650366 h 3192694"/>
              <a:gd name="connsiteX1597" fmla="*/ 2754454 w 8115305"/>
              <a:gd name="connsiteY1597" fmla="*/ 627189 h 3192694"/>
              <a:gd name="connsiteX1598" fmla="*/ 2561609 w 8115305"/>
              <a:gd name="connsiteY1598" fmla="*/ 624473 h 3192694"/>
              <a:gd name="connsiteX1599" fmla="*/ 2605432 w 8115305"/>
              <a:gd name="connsiteY1599" fmla="*/ 646383 h 3192694"/>
              <a:gd name="connsiteX1600" fmla="*/ 2506925 w 8115305"/>
              <a:gd name="connsiteY1600" fmla="*/ 670104 h 3192694"/>
              <a:gd name="connsiteX1601" fmla="*/ 2463283 w 8115305"/>
              <a:gd name="connsiteY1601" fmla="*/ 646565 h 3192694"/>
              <a:gd name="connsiteX1602" fmla="*/ 2561609 w 8115305"/>
              <a:gd name="connsiteY1602" fmla="*/ 624473 h 3192694"/>
              <a:gd name="connsiteX1603" fmla="*/ 4901656 w 8115305"/>
              <a:gd name="connsiteY1603" fmla="*/ 622482 h 3192694"/>
              <a:gd name="connsiteX1604" fmla="*/ 5005415 w 8115305"/>
              <a:gd name="connsiteY1604" fmla="*/ 649281 h 3192694"/>
              <a:gd name="connsiteX1605" fmla="*/ 4940589 w 8115305"/>
              <a:gd name="connsiteY1605" fmla="*/ 676986 h 3192694"/>
              <a:gd name="connsiteX1606" fmla="*/ 4836107 w 8115305"/>
              <a:gd name="connsiteY1606" fmla="*/ 648920 h 3192694"/>
              <a:gd name="connsiteX1607" fmla="*/ 4901656 w 8115305"/>
              <a:gd name="connsiteY1607" fmla="*/ 622482 h 3192694"/>
              <a:gd name="connsiteX1608" fmla="*/ 6661370 w 8115305"/>
              <a:gd name="connsiteY1608" fmla="*/ 621938 h 3192694"/>
              <a:gd name="connsiteX1609" fmla="*/ 6733801 w 8115305"/>
              <a:gd name="connsiteY1609" fmla="*/ 636063 h 3192694"/>
              <a:gd name="connsiteX1610" fmla="*/ 6719676 w 8115305"/>
              <a:gd name="connsiteY1610" fmla="*/ 649645 h 3192694"/>
              <a:gd name="connsiteX1611" fmla="*/ 6645977 w 8115305"/>
              <a:gd name="connsiteY1611" fmla="*/ 635159 h 3192694"/>
              <a:gd name="connsiteX1612" fmla="*/ 6661370 w 8115305"/>
              <a:gd name="connsiteY1612" fmla="*/ 621938 h 3192694"/>
              <a:gd name="connsiteX1613" fmla="*/ 2380172 w 8115305"/>
              <a:gd name="connsiteY1613" fmla="*/ 618859 h 3192694"/>
              <a:gd name="connsiteX1614" fmla="*/ 2414031 w 8115305"/>
              <a:gd name="connsiteY1614" fmla="*/ 640588 h 3192694"/>
              <a:gd name="connsiteX1615" fmla="*/ 2312627 w 8115305"/>
              <a:gd name="connsiteY1615" fmla="*/ 662137 h 3192694"/>
              <a:gd name="connsiteX1616" fmla="*/ 2280033 w 8115305"/>
              <a:gd name="connsiteY1616" fmla="*/ 639503 h 3192694"/>
              <a:gd name="connsiteX1617" fmla="*/ 2380172 w 8115305"/>
              <a:gd name="connsiteY1617" fmla="*/ 618859 h 3192694"/>
              <a:gd name="connsiteX1618" fmla="*/ 4707181 w 8115305"/>
              <a:gd name="connsiteY1618" fmla="*/ 617048 h 3192694"/>
              <a:gd name="connsiteX1619" fmla="*/ 4808585 w 8115305"/>
              <a:gd name="connsiteY1619" fmla="*/ 644392 h 3192694"/>
              <a:gd name="connsiteX1620" fmla="*/ 4739412 w 8115305"/>
              <a:gd name="connsiteY1620" fmla="*/ 673364 h 3192694"/>
              <a:gd name="connsiteX1621" fmla="*/ 4633119 w 8115305"/>
              <a:gd name="connsiteY1621" fmla="*/ 644755 h 3192694"/>
              <a:gd name="connsiteX1622" fmla="*/ 4707181 w 8115305"/>
              <a:gd name="connsiteY1622" fmla="*/ 617048 h 3192694"/>
              <a:gd name="connsiteX1623" fmla="*/ 2184789 w 8115305"/>
              <a:gd name="connsiteY1623" fmla="*/ 616505 h 3192694"/>
              <a:gd name="connsiteX1624" fmla="*/ 2213220 w 8115305"/>
              <a:gd name="connsiteY1624" fmla="*/ 636061 h 3192694"/>
              <a:gd name="connsiteX1625" fmla="*/ 2119421 w 8115305"/>
              <a:gd name="connsiteY1625" fmla="*/ 655798 h 3192694"/>
              <a:gd name="connsiteX1626" fmla="*/ 2091169 w 8115305"/>
              <a:gd name="connsiteY1626" fmla="*/ 634613 h 3192694"/>
              <a:gd name="connsiteX1627" fmla="*/ 2184789 w 8115305"/>
              <a:gd name="connsiteY1627" fmla="*/ 616505 h 3192694"/>
              <a:gd name="connsiteX1628" fmla="*/ 6458744 w 8115305"/>
              <a:gd name="connsiteY1628" fmla="*/ 615783 h 3192694"/>
              <a:gd name="connsiteX1629" fmla="*/ 6538599 w 8115305"/>
              <a:gd name="connsiteY1629" fmla="*/ 632623 h 3192694"/>
              <a:gd name="connsiteX1630" fmla="*/ 6516870 w 8115305"/>
              <a:gd name="connsiteY1630" fmla="*/ 647109 h 3192694"/>
              <a:gd name="connsiteX1631" fmla="*/ 6435566 w 8115305"/>
              <a:gd name="connsiteY1631" fmla="*/ 630269 h 3192694"/>
              <a:gd name="connsiteX1632" fmla="*/ 6458744 w 8115305"/>
              <a:gd name="connsiteY1632" fmla="*/ 615783 h 3192694"/>
              <a:gd name="connsiteX1633" fmla="*/ 1999365 w 8115305"/>
              <a:gd name="connsiteY1633" fmla="*/ 610893 h 3192694"/>
              <a:gd name="connsiteX1634" fmla="*/ 2025076 w 8115305"/>
              <a:gd name="connsiteY1634" fmla="*/ 629001 h 3192694"/>
              <a:gd name="connsiteX1635" fmla="*/ 1937072 w 8115305"/>
              <a:gd name="connsiteY1635" fmla="*/ 647108 h 3192694"/>
              <a:gd name="connsiteX1636" fmla="*/ 1912265 w 8115305"/>
              <a:gd name="connsiteY1636" fmla="*/ 629001 h 3192694"/>
              <a:gd name="connsiteX1637" fmla="*/ 1999365 w 8115305"/>
              <a:gd name="connsiteY1637" fmla="*/ 610893 h 3192694"/>
              <a:gd name="connsiteX1638" fmla="*/ 4512161 w 8115305"/>
              <a:gd name="connsiteY1638" fmla="*/ 609806 h 3192694"/>
              <a:gd name="connsiteX1639" fmla="*/ 4613021 w 8115305"/>
              <a:gd name="connsiteY1639" fmla="*/ 638417 h 3192694"/>
              <a:gd name="connsiteX1640" fmla="*/ 4531898 w 8115305"/>
              <a:gd name="connsiteY1640" fmla="*/ 667389 h 3192694"/>
              <a:gd name="connsiteX1641" fmla="*/ 4432123 w 8115305"/>
              <a:gd name="connsiteY1641" fmla="*/ 636786 h 3192694"/>
              <a:gd name="connsiteX1642" fmla="*/ 4512161 w 8115305"/>
              <a:gd name="connsiteY1642" fmla="*/ 609806 h 3192694"/>
              <a:gd name="connsiteX1643" fmla="*/ 1813760 w 8115305"/>
              <a:gd name="connsiteY1643" fmla="*/ 608177 h 3192694"/>
              <a:gd name="connsiteX1644" fmla="*/ 1836395 w 8115305"/>
              <a:gd name="connsiteY1644" fmla="*/ 624474 h 3192694"/>
              <a:gd name="connsiteX1645" fmla="*/ 1752194 w 8115305"/>
              <a:gd name="connsiteY1645" fmla="*/ 641495 h 3192694"/>
              <a:gd name="connsiteX1646" fmla="*/ 1730282 w 8115305"/>
              <a:gd name="connsiteY1646" fmla="*/ 624836 h 3192694"/>
              <a:gd name="connsiteX1647" fmla="*/ 1813760 w 8115305"/>
              <a:gd name="connsiteY1647" fmla="*/ 608177 h 3192694"/>
              <a:gd name="connsiteX1648" fmla="*/ 6249962 w 8115305"/>
              <a:gd name="connsiteY1648" fmla="*/ 606004 h 3192694"/>
              <a:gd name="connsiteX1649" fmla="*/ 6335974 w 8115305"/>
              <a:gd name="connsiteY1649" fmla="*/ 625016 h 3192694"/>
              <a:gd name="connsiteX1650" fmla="*/ 6313157 w 8115305"/>
              <a:gd name="connsiteY1650" fmla="*/ 642219 h 3192694"/>
              <a:gd name="connsiteX1651" fmla="*/ 6225516 w 8115305"/>
              <a:gd name="connsiteY1651" fmla="*/ 624111 h 3192694"/>
              <a:gd name="connsiteX1652" fmla="*/ 6249962 w 8115305"/>
              <a:gd name="connsiteY1652" fmla="*/ 606004 h 3192694"/>
              <a:gd name="connsiteX1653" fmla="*/ 4320941 w 8115305"/>
              <a:gd name="connsiteY1653" fmla="*/ 605280 h 3192694"/>
              <a:gd name="connsiteX1654" fmla="*/ 4417637 w 8115305"/>
              <a:gd name="connsiteY1654" fmla="*/ 634252 h 3192694"/>
              <a:gd name="connsiteX1655" fmla="*/ 4332530 w 8115305"/>
              <a:gd name="connsiteY1655" fmla="*/ 663044 h 3192694"/>
              <a:gd name="connsiteX1656" fmla="*/ 4235652 w 8115305"/>
              <a:gd name="connsiteY1656" fmla="*/ 632442 h 3192694"/>
              <a:gd name="connsiteX1657" fmla="*/ 4320941 w 8115305"/>
              <a:gd name="connsiteY1657" fmla="*/ 605280 h 3192694"/>
              <a:gd name="connsiteX1658" fmla="*/ 1634129 w 8115305"/>
              <a:gd name="connsiteY1658" fmla="*/ 603468 h 3192694"/>
              <a:gd name="connsiteX1659" fmla="*/ 1650065 w 8115305"/>
              <a:gd name="connsiteY1659" fmla="*/ 618678 h 3192694"/>
              <a:gd name="connsiteX1660" fmla="*/ 1573109 w 8115305"/>
              <a:gd name="connsiteY1660" fmla="*/ 633165 h 3192694"/>
              <a:gd name="connsiteX1661" fmla="*/ 1557896 w 8115305"/>
              <a:gd name="connsiteY1661" fmla="*/ 617593 h 3192694"/>
              <a:gd name="connsiteX1662" fmla="*/ 1634129 w 8115305"/>
              <a:gd name="connsiteY1662" fmla="*/ 603468 h 3192694"/>
              <a:gd name="connsiteX1663" fmla="*/ 6048059 w 8115305"/>
              <a:gd name="connsiteY1663" fmla="*/ 602382 h 3192694"/>
              <a:gd name="connsiteX1664" fmla="*/ 6139503 w 8115305"/>
              <a:gd name="connsiteY1664" fmla="*/ 619947 h 3192694"/>
              <a:gd name="connsiteX1665" fmla="*/ 6112886 w 8115305"/>
              <a:gd name="connsiteY1665" fmla="*/ 639504 h 3192694"/>
              <a:gd name="connsiteX1666" fmla="*/ 6020355 w 8115305"/>
              <a:gd name="connsiteY1666" fmla="*/ 621396 h 3192694"/>
              <a:gd name="connsiteX1667" fmla="*/ 6048059 w 8115305"/>
              <a:gd name="connsiteY1667" fmla="*/ 602382 h 3192694"/>
              <a:gd name="connsiteX1668" fmla="*/ 1449976 w 8115305"/>
              <a:gd name="connsiteY1668" fmla="*/ 601114 h 3192694"/>
              <a:gd name="connsiteX1669" fmla="*/ 1463377 w 8115305"/>
              <a:gd name="connsiteY1669" fmla="*/ 613608 h 3192694"/>
              <a:gd name="connsiteX1670" fmla="*/ 1390944 w 8115305"/>
              <a:gd name="connsiteY1670" fmla="*/ 626828 h 3192694"/>
              <a:gd name="connsiteX1671" fmla="*/ 1380985 w 8115305"/>
              <a:gd name="connsiteY1671" fmla="*/ 613608 h 3192694"/>
              <a:gd name="connsiteX1672" fmla="*/ 1449976 w 8115305"/>
              <a:gd name="connsiteY1672" fmla="*/ 601114 h 3192694"/>
              <a:gd name="connsiteX1673" fmla="*/ 4129000 w 8115305"/>
              <a:gd name="connsiteY1673" fmla="*/ 598761 h 3192694"/>
              <a:gd name="connsiteX1674" fmla="*/ 4222797 w 8115305"/>
              <a:gd name="connsiteY1674" fmla="*/ 626648 h 3192694"/>
              <a:gd name="connsiteX1675" fmla="*/ 4134795 w 8115305"/>
              <a:gd name="connsiteY1675" fmla="*/ 656345 h 3192694"/>
              <a:gd name="connsiteX1676" fmla="*/ 4040815 w 8115305"/>
              <a:gd name="connsiteY1676" fmla="*/ 627009 h 3192694"/>
              <a:gd name="connsiteX1677" fmla="*/ 4129000 w 8115305"/>
              <a:gd name="connsiteY1677" fmla="*/ 598761 h 3192694"/>
              <a:gd name="connsiteX1678" fmla="*/ 1266364 w 8115305"/>
              <a:gd name="connsiteY1678" fmla="*/ 596948 h 3192694"/>
              <a:gd name="connsiteX1679" fmla="*/ 1272882 w 8115305"/>
              <a:gd name="connsiteY1679" fmla="*/ 607813 h 3192694"/>
              <a:gd name="connsiteX1680" fmla="*/ 1213127 w 8115305"/>
              <a:gd name="connsiteY1680" fmla="*/ 618317 h 3192694"/>
              <a:gd name="connsiteX1681" fmla="*/ 1204073 w 8115305"/>
              <a:gd name="connsiteY1681" fmla="*/ 607632 h 3192694"/>
              <a:gd name="connsiteX1682" fmla="*/ 1266364 w 8115305"/>
              <a:gd name="connsiteY1682" fmla="*/ 596948 h 3192694"/>
              <a:gd name="connsiteX1683" fmla="*/ 1080209 w 8115305"/>
              <a:gd name="connsiteY1683" fmla="*/ 594777 h 3192694"/>
              <a:gd name="connsiteX1684" fmla="*/ 1088537 w 8115305"/>
              <a:gd name="connsiteY1684" fmla="*/ 602926 h 3192694"/>
              <a:gd name="connsiteX1685" fmla="*/ 1039104 w 8115305"/>
              <a:gd name="connsiteY1685" fmla="*/ 611981 h 3192694"/>
              <a:gd name="connsiteX1686" fmla="*/ 1031137 w 8115305"/>
              <a:gd name="connsiteY1686" fmla="*/ 603650 h 3192694"/>
              <a:gd name="connsiteX1687" fmla="*/ 1080209 w 8115305"/>
              <a:gd name="connsiteY1687" fmla="*/ 594777 h 3192694"/>
              <a:gd name="connsiteX1688" fmla="*/ 3935246 w 8115305"/>
              <a:gd name="connsiteY1688" fmla="*/ 594596 h 3192694"/>
              <a:gd name="connsiteX1689" fmla="*/ 4022887 w 8115305"/>
              <a:gd name="connsiteY1689" fmla="*/ 622663 h 3192694"/>
              <a:gd name="connsiteX1690" fmla="*/ 3928908 w 8115305"/>
              <a:gd name="connsiteY1690" fmla="*/ 651816 h 3192694"/>
              <a:gd name="connsiteX1691" fmla="*/ 3841447 w 8115305"/>
              <a:gd name="connsiteY1691" fmla="*/ 622300 h 3192694"/>
              <a:gd name="connsiteX1692" fmla="*/ 3935246 w 8115305"/>
              <a:gd name="connsiteY1692" fmla="*/ 594596 h 3192694"/>
              <a:gd name="connsiteX1693" fmla="*/ 5850322 w 8115305"/>
              <a:gd name="connsiteY1693" fmla="*/ 594415 h 3192694"/>
              <a:gd name="connsiteX1694" fmla="*/ 5941405 w 8115305"/>
              <a:gd name="connsiteY1694" fmla="*/ 614154 h 3192694"/>
              <a:gd name="connsiteX1695" fmla="*/ 5906819 w 8115305"/>
              <a:gd name="connsiteY1695" fmla="*/ 634072 h 3192694"/>
              <a:gd name="connsiteX1696" fmla="*/ 5814107 w 8115305"/>
              <a:gd name="connsiteY1696" fmla="*/ 613610 h 3192694"/>
              <a:gd name="connsiteX1697" fmla="*/ 5850322 w 8115305"/>
              <a:gd name="connsiteY1697" fmla="*/ 594415 h 3192694"/>
              <a:gd name="connsiteX1698" fmla="*/ 905097 w 8115305"/>
              <a:gd name="connsiteY1698" fmla="*/ 591154 h 3192694"/>
              <a:gd name="connsiteX1699" fmla="*/ 906546 w 8115305"/>
              <a:gd name="connsiteY1699" fmla="*/ 597853 h 3192694"/>
              <a:gd name="connsiteX1700" fmla="*/ 868157 w 8115305"/>
              <a:gd name="connsiteY1700" fmla="*/ 603648 h 3192694"/>
              <a:gd name="connsiteX1701" fmla="*/ 867071 w 8115305"/>
              <a:gd name="connsiteY1701" fmla="*/ 597492 h 3192694"/>
              <a:gd name="connsiteX1702" fmla="*/ 905097 w 8115305"/>
              <a:gd name="connsiteY1702" fmla="*/ 591154 h 3192694"/>
              <a:gd name="connsiteX1703" fmla="*/ 5648059 w 8115305"/>
              <a:gd name="connsiteY1703" fmla="*/ 588620 h 3192694"/>
              <a:gd name="connsiteX1704" fmla="*/ 5742400 w 8115305"/>
              <a:gd name="connsiteY1704" fmla="*/ 609808 h 3192694"/>
              <a:gd name="connsiteX1705" fmla="*/ 5702563 w 8115305"/>
              <a:gd name="connsiteY1705" fmla="*/ 631355 h 3192694"/>
              <a:gd name="connsiteX1706" fmla="*/ 5604601 w 8115305"/>
              <a:gd name="connsiteY1706" fmla="*/ 608901 h 3192694"/>
              <a:gd name="connsiteX1707" fmla="*/ 5648059 w 8115305"/>
              <a:gd name="connsiteY1707" fmla="*/ 588620 h 3192694"/>
              <a:gd name="connsiteX1708" fmla="*/ 3748916 w 8115305"/>
              <a:gd name="connsiteY1708" fmla="*/ 588620 h 3192694"/>
              <a:gd name="connsiteX1709" fmla="*/ 3830764 w 8115305"/>
              <a:gd name="connsiteY1709" fmla="*/ 616687 h 3192694"/>
              <a:gd name="connsiteX1710" fmla="*/ 3733345 w 8115305"/>
              <a:gd name="connsiteY1710" fmla="*/ 644755 h 3192694"/>
              <a:gd name="connsiteX1711" fmla="*/ 3651859 w 8115305"/>
              <a:gd name="connsiteY1711" fmla="*/ 615239 h 3192694"/>
              <a:gd name="connsiteX1712" fmla="*/ 3748916 w 8115305"/>
              <a:gd name="connsiteY1712" fmla="*/ 588620 h 3192694"/>
              <a:gd name="connsiteX1713" fmla="*/ 3561683 w 8115305"/>
              <a:gd name="connsiteY1713" fmla="*/ 584636 h 3192694"/>
              <a:gd name="connsiteX1714" fmla="*/ 3640269 w 8115305"/>
              <a:gd name="connsiteY1714" fmla="*/ 611255 h 3192694"/>
              <a:gd name="connsiteX1715" fmla="*/ 3541222 w 8115305"/>
              <a:gd name="connsiteY1715" fmla="*/ 640047 h 3192694"/>
              <a:gd name="connsiteX1716" fmla="*/ 3462996 w 8115305"/>
              <a:gd name="connsiteY1716" fmla="*/ 612160 h 3192694"/>
              <a:gd name="connsiteX1717" fmla="*/ 3561683 w 8115305"/>
              <a:gd name="connsiteY1717" fmla="*/ 584636 h 3192694"/>
              <a:gd name="connsiteX1718" fmla="*/ 7152633 w 8115305"/>
              <a:gd name="connsiteY1718" fmla="*/ 583189 h 3192694"/>
              <a:gd name="connsiteX1719" fmla="*/ 7198808 w 8115305"/>
              <a:gd name="connsiteY1719" fmla="*/ 591337 h 3192694"/>
              <a:gd name="connsiteX1720" fmla="*/ 7191385 w 8115305"/>
              <a:gd name="connsiteY1720" fmla="*/ 598580 h 3192694"/>
              <a:gd name="connsiteX1721" fmla="*/ 7145390 w 8115305"/>
              <a:gd name="connsiteY1721" fmla="*/ 589888 h 3192694"/>
              <a:gd name="connsiteX1722" fmla="*/ 7152633 w 8115305"/>
              <a:gd name="connsiteY1722" fmla="*/ 583189 h 3192694"/>
              <a:gd name="connsiteX1723" fmla="*/ 5447245 w 8115305"/>
              <a:gd name="connsiteY1723" fmla="*/ 581014 h 3192694"/>
              <a:gd name="connsiteX1724" fmla="*/ 5548466 w 8115305"/>
              <a:gd name="connsiteY1724" fmla="*/ 602925 h 3192694"/>
              <a:gd name="connsiteX1725" fmla="*/ 5505370 w 8115305"/>
              <a:gd name="connsiteY1725" fmla="*/ 626465 h 3192694"/>
              <a:gd name="connsiteX1726" fmla="*/ 5402880 w 8115305"/>
              <a:gd name="connsiteY1726" fmla="*/ 603650 h 3192694"/>
              <a:gd name="connsiteX1727" fmla="*/ 5447245 w 8115305"/>
              <a:gd name="connsiteY1727" fmla="*/ 581014 h 3192694"/>
              <a:gd name="connsiteX1728" fmla="*/ 3380244 w 8115305"/>
              <a:gd name="connsiteY1728" fmla="*/ 579204 h 3192694"/>
              <a:gd name="connsiteX1729" fmla="*/ 3450502 w 8115305"/>
              <a:gd name="connsiteY1729" fmla="*/ 605822 h 3192694"/>
              <a:gd name="connsiteX1730" fmla="*/ 3346381 w 8115305"/>
              <a:gd name="connsiteY1730" fmla="*/ 632622 h 3192694"/>
              <a:gd name="connsiteX1731" fmla="*/ 3278840 w 8115305"/>
              <a:gd name="connsiteY1731" fmla="*/ 604374 h 3192694"/>
              <a:gd name="connsiteX1732" fmla="*/ 3380244 w 8115305"/>
              <a:gd name="connsiteY1732" fmla="*/ 579204 h 3192694"/>
              <a:gd name="connsiteX1733" fmla="*/ 6949646 w 8115305"/>
              <a:gd name="connsiteY1733" fmla="*/ 577212 h 3192694"/>
              <a:gd name="connsiteX1734" fmla="*/ 7006142 w 8115305"/>
              <a:gd name="connsiteY1734" fmla="*/ 586628 h 3192694"/>
              <a:gd name="connsiteX1735" fmla="*/ 7002882 w 8115305"/>
              <a:gd name="connsiteY1735" fmla="*/ 596407 h 3192694"/>
              <a:gd name="connsiteX1736" fmla="*/ 6945661 w 8115305"/>
              <a:gd name="connsiteY1736" fmla="*/ 587352 h 3192694"/>
              <a:gd name="connsiteX1737" fmla="*/ 6949646 w 8115305"/>
              <a:gd name="connsiteY1737" fmla="*/ 577212 h 3192694"/>
              <a:gd name="connsiteX1738" fmla="*/ 3198261 w 8115305"/>
              <a:gd name="connsiteY1738" fmla="*/ 576489 h 3192694"/>
              <a:gd name="connsiteX1739" fmla="*/ 3259644 w 8115305"/>
              <a:gd name="connsiteY1739" fmla="*/ 601296 h 3192694"/>
              <a:gd name="connsiteX1740" fmla="*/ 3156793 w 8115305"/>
              <a:gd name="connsiteY1740" fmla="*/ 627008 h 3192694"/>
              <a:gd name="connsiteX1741" fmla="*/ 3096494 w 8115305"/>
              <a:gd name="connsiteY1741" fmla="*/ 601116 h 3192694"/>
              <a:gd name="connsiteX1742" fmla="*/ 3198261 w 8115305"/>
              <a:gd name="connsiteY1742" fmla="*/ 576489 h 3192694"/>
              <a:gd name="connsiteX1743" fmla="*/ 5260010 w 8115305"/>
              <a:gd name="connsiteY1743" fmla="*/ 576126 h 3192694"/>
              <a:gd name="connsiteX1744" fmla="*/ 5358516 w 8115305"/>
              <a:gd name="connsiteY1744" fmla="*/ 600029 h 3192694"/>
              <a:gd name="connsiteX1745" fmla="*/ 5304193 w 8115305"/>
              <a:gd name="connsiteY1745" fmla="*/ 622844 h 3192694"/>
              <a:gd name="connsiteX1746" fmla="*/ 5205687 w 8115305"/>
              <a:gd name="connsiteY1746" fmla="*/ 597673 h 3192694"/>
              <a:gd name="connsiteX1747" fmla="*/ 5260010 w 8115305"/>
              <a:gd name="connsiteY1747" fmla="*/ 576126 h 3192694"/>
              <a:gd name="connsiteX1748" fmla="*/ 3015552 w 8115305"/>
              <a:gd name="connsiteY1748" fmla="*/ 571056 h 3192694"/>
              <a:gd name="connsiteX1749" fmla="*/ 3074221 w 8115305"/>
              <a:gd name="connsiteY1749" fmla="*/ 594597 h 3192694"/>
              <a:gd name="connsiteX1750" fmla="*/ 2972998 w 8115305"/>
              <a:gd name="connsiteY1750" fmla="*/ 619948 h 3192694"/>
              <a:gd name="connsiteX1751" fmla="*/ 2915053 w 8115305"/>
              <a:gd name="connsiteY1751" fmla="*/ 595139 h 3192694"/>
              <a:gd name="connsiteX1752" fmla="*/ 3015552 w 8115305"/>
              <a:gd name="connsiteY1752" fmla="*/ 571056 h 3192694"/>
              <a:gd name="connsiteX1753" fmla="*/ 6746839 w 8115305"/>
              <a:gd name="connsiteY1753" fmla="*/ 569245 h 3192694"/>
              <a:gd name="connsiteX1754" fmla="*/ 6812207 w 8115305"/>
              <a:gd name="connsiteY1754" fmla="*/ 580834 h 3192694"/>
              <a:gd name="connsiteX1755" fmla="*/ 6800075 w 8115305"/>
              <a:gd name="connsiteY1755" fmla="*/ 592242 h 3192694"/>
              <a:gd name="connsiteX1756" fmla="*/ 6734706 w 8115305"/>
              <a:gd name="connsiteY1756" fmla="*/ 579929 h 3192694"/>
              <a:gd name="connsiteX1757" fmla="*/ 6746839 w 8115305"/>
              <a:gd name="connsiteY1757" fmla="*/ 569245 h 3192694"/>
              <a:gd name="connsiteX1758" fmla="*/ 5069697 w 8115305"/>
              <a:gd name="connsiteY1758" fmla="*/ 568703 h 3192694"/>
              <a:gd name="connsiteX1759" fmla="*/ 5168203 w 8115305"/>
              <a:gd name="connsiteY1759" fmla="*/ 593329 h 3192694"/>
              <a:gd name="connsiteX1760" fmla="*/ 5107905 w 8115305"/>
              <a:gd name="connsiteY1760" fmla="*/ 618136 h 3192694"/>
              <a:gd name="connsiteX1761" fmla="*/ 5006502 w 8115305"/>
              <a:gd name="connsiteY1761" fmla="*/ 591881 h 3192694"/>
              <a:gd name="connsiteX1762" fmla="*/ 5069697 w 8115305"/>
              <a:gd name="connsiteY1762" fmla="*/ 568703 h 3192694"/>
              <a:gd name="connsiteX1763" fmla="*/ 2828699 w 8115305"/>
              <a:gd name="connsiteY1763" fmla="*/ 568520 h 3192694"/>
              <a:gd name="connsiteX1764" fmla="*/ 2878658 w 8115305"/>
              <a:gd name="connsiteY1764" fmla="*/ 590612 h 3192694"/>
              <a:gd name="connsiteX1765" fmla="*/ 2780896 w 8115305"/>
              <a:gd name="connsiteY1765" fmla="*/ 613971 h 3192694"/>
              <a:gd name="connsiteX1766" fmla="*/ 2730737 w 8115305"/>
              <a:gd name="connsiteY1766" fmla="*/ 590430 h 3192694"/>
              <a:gd name="connsiteX1767" fmla="*/ 2828699 w 8115305"/>
              <a:gd name="connsiteY1767" fmla="*/ 568520 h 3192694"/>
              <a:gd name="connsiteX1768" fmla="*/ 4877935 w 8115305"/>
              <a:gd name="connsiteY1768" fmla="*/ 563994 h 3192694"/>
              <a:gd name="connsiteX1769" fmla="*/ 4978797 w 8115305"/>
              <a:gd name="connsiteY1769" fmla="*/ 588440 h 3192694"/>
              <a:gd name="connsiteX1770" fmla="*/ 4918316 w 8115305"/>
              <a:gd name="connsiteY1770" fmla="*/ 614515 h 3192694"/>
              <a:gd name="connsiteX1771" fmla="*/ 4814379 w 8115305"/>
              <a:gd name="connsiteY1771" fmla="*/ 588620 h 3192694"/>
              <a:gd name="connsiteX1772" fmla="*/ 4877935 w 8115305"/>
              <a:gd name="connsiteY1772" fmla="*/ 563994 h 3192694"/>
              <a:gd name="connsiteX1773" fmla="*/ 6554171 w 8115305"/>
              <a:gd name="connsiteY1773" fmla="*/ 563631 h 3192694"/>
              <a:gd name="connsiteX1774" fmla="*/ 6623705 w 8115305"/>
              <a:gd name="connsiteY1774" fmla="*/ 576849 h 3192694"/>
              <a:gd name="connsiteX1775" fmla="*/ 6607409 w 8115305"/>
              <a:gd name="connsiteY1775" fmla="*/ 589886 h 3192694"/>
              <a:gd name="connsiteX1776" fmla="*/ 6534978 w 8115305"/>
              <a:gd name="connsiteY1776" fmla="*/ 575944 h 3192694"/>
              <a:gd name="connsiteX1777" fmla="*/ 6554171 w 8115305"/>
              <a:gd name="connsiteY1777" fmla="*/ 563631 h 3192694"/>
              <a:gd name="connsiteX1778" fmla="*/ 2652513 w 8115305"/>
              <a:gd name="connsiteY1778" fmla="*/ 563269 h 3192694"/>
              <a:gd name="connsiteX1779" fmla="*/ 2695790 w 8115305"/>
              <a:gd name="connsiteY1779" fmla="*/ 584635 h 3192694"/>
              <a:gd name="connsiteX1780" fmla="*/ 2595656 w 8115305"/>
              <a:gd name="connsiteY1780" fmla="*/ 606908 h 3192694"/>
              <a:gd name="connsiteX1781" fmla="*/ 2553463 w 8115305"/>
              <a:gd name="connsiteY1781" fmla="*/ 584635 h 3192694"/>
              <a:gd name="connsiteX1782" fmla="*/ 2652513 w 8115305"/>
              <a:gd name="connsiteY1782" fmla="*/ 563269 h 3192694"/>
              <a:gd name="connsiteX1783" fmla="*/ 2472703 w 8115305"/>
              <a:gd name="connsiteY1783" fmla="*/ 561638 h 3192694"/>
              <a:gd name="connsiteX1784" fmla="*/ 2510188 w 8115305"/>
              <a:gd name="connsiteY1784" fmla="*/ 580653 h 3192694"/>
              <a:gd name="connsiteX1785" fmla="*/ 2413490 w 8115305"/>
              <a:gd name="connsiteY1785" fmla="*/ 601114 h 3192694"/>
              <a:gd name="connsiteX1786" fmla="*/ 2377274 w 8115305"/>
              <a:gd name="connsiteY1786" fmla="*/ 580653 h 3192694"/>
              <a:gd name="connsiteX1787" fmla="*/ 2472703 w 8115305"/>
              <a:gd name="connsiteY1787" fmla="*/ 561638 h 3192694"/>
              <a:gd name="connsiteX1788" fmla="*/ 2296696 w 8115305"/>
              <a:gd name="connsiteY1788" fmla="*/ 557114 h 3192694"/>
              <a:gd name="connsiteX1789" fmla="*/ 2328746 w 8115305"/>
              <a:gd name="connsiteY1789" fmla="*/ 575221 h 3192694"/>
              <a:gd name="connsiteX1790" fmla="*/ 2239839 w 8115305"/>
              <a:gd name="connsiteY1790" fmla="*/ 593329 h 3192694"/>
              <a:gd name="connsiteX1791" fmla="*/ 2206157 w 8115305"/>
              <a:gd name="connsiteY1791" fmla="*/ 575221 h 3192694"/>
              <a:gd name="connsiteX1792" fmla="*/ 2296696 w 8115305"/>
              <a:gd name="connsiteY1792" fmla="*/ 557114 h 3192694"/>
              <a:gd name="connsiteX1793" fmla="*/ 4689797 w 8115305"/>
              <a:gd name="connsiteY1793" fmla="*/ 556931 h 3192694"/>
              <a:gd name="connsiteX1794" fmla="*/ 4792288 w 8115305"/>
              <a:gd name="connsiteY1794" fmla="*/ 582282 h 3192694"/>
              <a:gd name="connsiteX1795" fmla="*/ 4723478 w 8115305"/>
              <a:gd name="connsiteY1795" fmla="*/ 609625 h 3192694"/>
              <a:gd name="connsiteX1796" fmla="*/ 4620263 w 8115305"/>
              <a:gd name="connsiteY1796" fmla="*/ 583187 h 3192694"/>
              <a:gd name="connsiteX1797" fmla="*/ 4689797 w 8115305"/>
              <a:gd name="connsiteY1797" fmla="*/ 556931 h 3192694"/>
              <a:gd name="connsiteX1798" fmla="*/ 6351546 w 8115305"/>
              <a:gd name="connsiteY1798" fmla="*/ 556570 h 3192694"/>
              <a:gd name="connsiteX1799" fmla="*/ 6428323 w 8115305"/>
              <a:gd name="connsiteY1799" fmla="*/ 570151 h 3192694"/>
              <a:gd name="connsiteX1800" fmla="*/ 6413112 w 8115305"/>
              <a:gd name="connsiteY1800" fmla="*/ 584998 h 3192694"/>
              <a:gd name="connsiteX1801" fmla="*/ 6335611 w 8115305"/>
              <a:gd name="connsiteY1801" fmla="*/ 571056 h 3192694"/>
              <a:gd name="connsiteX1802" fmla="*/ 6351546 w 8115305"/>
              <a:gd name="connsiteY1802" fmla="*/ 556570 h 3192694"/>
              <a:gd name="connsiteX1803" fmla="*/ 2119784 w 8115305"/>
              <a:gd name="connsiteY1803" fmla="*/ 554214 h 3192694"/>
              <a:gd name="connsiteX1804" fmla="*/ 2146764 w 8115305"/>
              <a:gd name="connsiteY1804" fmla="*/ 570693 h 3192694"/>
              <a:gd name="connsiteX1805" fmla="*/ 2059845 w 8115305"/>
              <a:gd name="connsiteY1805" fmla="*/ 588801 h 3192694"/>
              <a:gd name="connsiteX1806" fmla="*/ 2033045 w 8115305"/>
              <a:gd name="connsiteY1806" fmla="*/ 570693 h 3192694"/>
              <a:gd name="connsiteX1807" fmla="*/ 2119784 w 8115305"/>
              <a:gd name="connsiteY1807" fmla="*/ 554214 h 3192694"/>
              <a:gd name="connsiteX1808" fmla="*/ 4504191 w 8115305"/>
              <a:gd name="connsiteY1808" fmla="*/ 552585 h 3192694"/>
              <a:gd name="connsiteX1809" fmla="*/ 4600163 w 8115305"/>
              <a:gd name="connsiteY1809" fmla="*/ 579565 h 3192694"/>
              <a:gd name="connsiteX1810" fmla="*/ 4520126 w 8115305"/>
              <a:gd name="connsiteY1810" fmla="*/ 606003 h 3192694"/>
              <a:gd name="connsiteX1811" fmla="*/ 4423975 w 8115305"/>
              <a:gd name="connsiteY1811" fmla="*/ 577755 h 3192694"/>
              <a:gd name="connsiteX1812" fmla="*/ 4504191 w 8115305"/>
              <a:gd name="connsiteY1812" fmla="*/ 552585 h 3192694"/>
              <a:gd name="connsiteX1813" fmla="*/ 1936348 w 8115305"/>
              <a:gd name="connsiteY1813" fmla="*/ 551317 h 3192694"/>
              <a:gd name="connsiteX1814" fmla="*/ 1958440 w 8115305"/>
              <a:gd name="connsiteY1814" fmla="*/ 566891 h 3192694"/>
              <a:gd name="connsiteX1815" fmla="*/ 1876230 w 8115305"/>
              <a:gd name="connsiteY1815" fmla="*/ 582463 h 3192694"/>
              <a:gd name="connsiteX1816" fmla="*/ 1855044 w 8115305"/>
              <a:gd name="connsiteY1816" fmla="*/ 566528 h 3192694"/>
              <a:gd name="connsiteX1817" fmla="*/ 1936348 w 8115305"/>
              <a:gd name="connsiteY1817" fmla="*/ 551317 h 3192694"/>
              <a:gd name="connsiteX1818" fmla="*/ 6153990 w 8115305"/>
              <a:gd name="connsiteY1818" fmla="*/ 550956 h 3192694"/>
              <a:gd name="connsiteX1819" fmla="*/ 6237466 w 8115305"/>
              <a:gd name="connsiteY1819" fmla="*/ 566710 h 3192694"/>
              <a:gd name="connsiteX1820" fmla="*/ 6213383 w 8115305"/>
              <a:gd name="connsiteY1820" fmla="*/ 582825 h 3192694"/>
              <a:gd name="connsiteX1821" fmla="*/ 6130449 w 8115305"/>
              <a:gd name="connsiteY1821" fmla="*/ 566166 h 3192694"/>
              <a:gd name="connsiteX1822" fmla="*/ 6153990 w 8115305"/>
              <a:gd name="connsiteY1822" fmla="*/ 550956 h 3192694"/>
              <a:gd name="connsiteX1823" fmla="*/ 1763058 w 8115305"/>
              <a:gd name="connsiteY1823" fmla="*/ 547335 h 3192694"/>
              <a:gd name="connsiteX1824" fmla="*/ 1780259 w 8115305"/>
              <a:gd name="connsiteY1824" fmla="*/ 561277 h 3192694"/>
              <a:gd name="connsiteX1825" fmla="*/ 1707828 w 8115305"/>
              <a:gd name="connsiteY1825" fmla="*/ 574678 h 3192694"/>
              <a:gd name="connsiteX1826" fmla="*/ 1691350 w 8115305"/>
              <a:gd name="connsiteY1826" fmla="*/ 560372 h 3192694"/>
              <a:gd name="connsiteX1827" fmla="*/ 1763058 w 8115305"/>
              <a:gd name="connsiteY1827" fmla="*/ 547335 h 3192694"/>
              <a:gd name="connsiteX1828" fmla="*/ 1587051 w 8115305"/>
              <a:gd name="connsiteY1828" fmla="*/ 545161 h 3192694"/>
              <a:gd name="connsiteX1829" fmla="*/ 1601354 w 8115305"/>
              <a:gd name="connsiteY1829" fmla="*/ 556933 h 3192694"/>
              <a:gd name="connsiteX1830" fmla="*/ 1533814 w 8115305"/>
              <a:gd name="connsiteY1830" fmla="*/ 569064 h 3192694"/>
              <a:gd name="connsiteX1831" fmla="*/ 1522768 w 8115305"/>
              <a:gd name="connsiteY1831" fmla="*/ 556389 h 3192694"/>
              <a:gd name="connsiteX1832" fmla="*/ 1587051 w 8115305"/>
              <a:gd name="connsiteY1832" fmla="*/ 545161 h 3192694"/>
              <a:gd name="connsiteX1833" fmla="*/ 5962952 w 8115305"/>
              <a:gd name="connsiteY1833" fmla="*/ 544437 h 3192694"/>
              <a:gd name="connsiteX1834" fmla="*/ 6051318 w 8115305"/>
              <a:gd name="connsiteY1834" fmla="*/ 562544 h 3192694"/>
              <a:gd name="connsiteX1835" fmla="*/ 6025245 w 8115305"/>
              <a:gd name="connsiteY1835" fmla="*/ 580652 h 3192694"/>
              <a:gd name="connsiteX1836" fmla="*/ 5935972 w 8115305"/>
              <a:gd name="connsiteY1836" fmla="*/ 562544 h 3192694"/>
              <a:gd name="connsiteX1837" fmla="*/ 5962952 w 8115305"/>
              <a:gd name="connsiteY1837" fmla="*/ 544437 h 3192694"/>
              <a:gd name="connsiteX1838" fmla="*/ 1417922 w 8115305"/>
              <a:gd name="connsiteY1838" fmla="*/ 541359 h 3192694"/>
              <a:gd name="connsiteX1839" fmla="*/ 1426796 w 8115305"/>
              <a:gd name="connsiteY1839" fmla="*/ 551500 h 3192694"/>
              <a:gd name="connsiteX1840" fmla="*/ 1368128 w 8115305"/>
              <a:gd name="connsiteY1840" fmla="*/ 561640 h 3192694"/>
              <a:gd name="connsiteX1841" fmla="*/ 1359619 w 8115305"/>
              <a:gd name="connsiteY1841" fmla="*/ 551136 h 3192694"/>
              <a:gd name="connsiteX1842" fmla="*/ 1417922 w 8115305"/>
              <a:gd name="connsiteY1842" fmla="*/ 541359 h 3192694"/>
              <a:gd name="connsiteX1843" fmla="*/ 1244629 w 8115305"/>
              <a:gd name="connsiteY1843" fmla="*/ 538643 h 3192694"/>
              <a:gd name="connsiteX1844" fmla="*/ 1251872 w 8115305"/>
              <a:gd name="connsiteY1844" fmla="*/ 547154 h 3192694"/>
              <a:gd name="connsiteX1845" fmla="*/ 1201172 w 8115305"/>
              <a:gd name="connsiteY1845" fmla="*/ 556027 h 3192694"/>
              <a:gd name="connsiteX1846" fmla="*/ 1191392 w 8115305"/>
              <a:gd name="connsiteY1846" fmla="*/ 547878 h 3192694"/>
              <a:gd name="connsiteX1847" fmla="*/ 1244629 w 8115305"/>
              <a:gd name="connsiteY1847" fmla="*/ 538643 h 3192694"/>
              <a:gd name="connsiteX1848" fmla="*/ 5772098 w 8115305"/>
              <a:gd name="connsiteY1848" fmla="*/ 538462 h 3192694"/>
              <a:gd name="connsiteX1849" fmla="*/ 5865353 w 8115305"/>
              <a:gd name="connsiteY1849" fmla="*/ 556570 h 3192694"/>
              <a:gd name="connsiteX1850" fmla="*/ 5832216 w 8115305"/>
              <a:gd name="connsiteY1850" fmla="*/ 576126 h 3192694"/>
              <a:gd name="connsiteX1851" fmla="*/ 5738055 w 8115305"/>
              <a:gd name="connsiteY1851" fmla="*/ 556570 h 3192694"/>
              <a:gd name="connsiteX1852" fmla="*/ 5772098 w 8115305"/>
              <a:gd name="connsiteY1852" fmla="*/ 538462 h 3192694"/>
              <a:gd name="connsiteX1853" fmla="*/ 1077306 w 8115305"/>
              <a:gd name="connsiteY1853" fmla="*/ 535021 h 3192694"/>
              <a:gd name="connsiteX1854" fmla="*/ 1079298 w 8115305"/>
              <a:gd name="connsiteY1854" fmla="*/ 541903 h 3192694"/>
              <a:gd name="connsiteX1855" fmla="*/ 1038555 w 8115305"/>
              <a:gd name="connsiteY1855" fmla="*/ 548422 h 3192694"/>
              <a:gd name="connsiteX1856" fmla="*/ 1034028 w 8115305"/>
              <a:gd name="connsiteY1856" fmla="*/ 541720 h 3192694"/>
              <a:gd name="connsiteX1857" fmla="*/ 1077306 w 8115305"/>
              <a:gd name="connsiteY1857" fmla="*/ 535021 h 3192694"/>
              <a:gd name="connsiteX1858" fmla="*/ 5587217 w 8115305"/>
              <a:gd name="connsiteY1858" fmla="*/ 533753 h 3192694"/>
              <a:gd name="connsiteX1859" fmla="*/ 5681015 w 8115305"/>
              <a:gd name="connsiteY1859" fmla="*/ 553491 h 3192694"/>
              <a:gd name="connsiteX1860" fmla="*/ 5642265 w 8115305"/>
              <a:gd name="connsiteY1860" fmla="*/ 573048 h 3192694"/>
              <a:gd name="connsiteX1861" fmla="*/ 5547561 w 8115305"/>
              <a:gd name="connsiteY1861" fmla="*/ 552585 h 3192694"/>
              <a:gd name="connsiteX1862" fmla="*/ 5587217 w 8115305"/>
              <a:gd name="connsiteY1862" fmla="*/ 533753 h 3192694"/>
              <a:gd name="connsiteX1863" fmla="*/ 7023344 w 8115305"/>
              <a:gd name="connsiteY1863" fmla="*/ 528864 h 3192694"/>
              <a:gd name="connsiteX1864" fmla="*/ 7066983 w 8115305"/>
              <a:gd name="connsiteY1864" fmla="*/ 535745 h 3192694"/>
              <a:gd name="connsiteX1865" fmla="*/ 7064991 w 8115305"/>
              <a:gd name="connsiteY1865" fmla="*/ 543350 h 3192694"/>
              <a:gd name="connsiteX1866" fmla="*/ 7018274 w 8115305"/>
              <a:gd name="connsiteY1866" fmla="*/ 535926 h 3192694"/>
              <a:gd name="connsiteX1867" fmla="*/ 7023344 w 8115305"/>
              <a:gd name="connsiteY1867" fmla="*/ 528864 h 3192694"/>
              <a:gd name="connsiteX1868" fmla="*/ 5404692 w 8115305"/>
              <a:gd name="connsiteY1868" fmla="*/ 526873 h 3192694"/>
              <a:gd name="connsiteX1869" fmla="*/ 5497584 w 8115305"/>
              <a:gd name="connsiteY1869" fmla="*/ 547879 h 3192694"/>
              <a:gd name="connsiteX1870" fmla="*/ 5449962 w 8115305"/>
              <a:gd name="connsiteY1870" fmla="*/ 568703 h 3192694"/>
              <a:gd name="connsiteX1871" fmla="*/ 5354171 w 8115305"/>
              <a:gd name="connsiteY1871" fmla="*/ 546249 h 3192694"/>
              <a:gd name="connsiteX1872" fmla="*/ 5404692 w 8115305"/>
              <a:gd name="connsiteY1872" fmla="*/ 526873 h 3192694"/>
              <a:gd name="connsiteX1873" fmla="*/ 4242535 w 8115305"/>
              <a:gd name="connsiteY1873" fmla="*/ 525424 h 3192694"/>
              <a:gd name="connsiteX1874" fmla="*/ 4168836 w 8115305"/>
              <a:gd name="connsiteY1874" fmla="*/ 541903 h 3192694"/>
              <a:gd name="connsiteX1875" fmla="*/ 4234930 w 8115305"/>
              <a:gd name="connsiteY1875" fmla="*/ 567073 h 3192694"/>
              <a:gd name="connsiteX1876" fmla="*/ 4309715 w 8115305"/>
              <a:gd name="connsiteY1876" fmla="*/ 544256 h 3192694"/>
              <a:gd name="connsiteX1877" fmla="*/ 4242535 w 8115305"/>
              <a:gd name="connsiteY1877" fmla="*/ 525424 h 3192694"/>
              <a:gd name="connsiteX1878" fmla="*/ 3426058 w 8115305"/>
              <a:gd name="connsiteY1878" fmla="*/ 524881 h 3192694"/>
              <a:gd name="connsiteX1879" fmla="*/ 3493780 w 8115305"/>
              <a:gd name="connsiteY1879" fmla="*/ 549690 h 3192694"/>
              <a:gd name="connsiteX1880" fmla="*/ 3394912 w 8115305"/>
              <a:gd name="connsiteY1880" fmla="*/ 574678 h 3192694"/>
              <a:gd name="connsiteX1881" fmla="*/ 3326464 w 8115305"/>
              <a:gd name="connsiteY1881" fmla="*/ 548242 h 3192694"/>
              <a:gd name="connsiteX1882" fmla="*/ 3426058 w 8115305"/>
              <a:gd name="connsiteY1882" fmla="*/ 524881 h 3192694"/>
              <a:gd name="connsiteX1883" fmla="*/ 6832488 w 8115305"/>
              <a:gd name="connsiteY1883" fmla="*/ 523432 h 3192694"/>
              <a:gd name="connsiteX1884" fmla="*/ 6886448 w 8115305"/>
              <a:gd name="connsiteY1884" fmla="*/ 532485 h 3192694"/>
              <a:gd name="connsiteX1885" fmla="*/ 6877576 w 8115305"/>
              <a:gd name="connsiteY1885" fmla="*/ 541360 h 3192694"/>
              <a:gd name="connsiteX1886" fmla="*/ 6823252 w 8115305"/>
              <a:gd name="connsiteY1886" fmla="*/ 532124 h 3192694"/>
              <a:gd name="connsiteX1887" fmla="*/ 6832488 w 8115305"/>
              <a:gd name="connsiteY1887" fmla="*/ 523432 h 3192694"/>
              <a:gd name="connsiteX1888" fmla="*/ 5215647 w 8115305"/>
              <a:gd name="connsiteY1888" fmla="*/ 522165 h 3192694"/>
              <a:gd name="connsiteX1889" fmla="*/ 5315602 w 8115305"/>
              <a:gd name="connsiteY1889" fmla="*/ 543533 h 3192694"/>
              <a:gd name="connsiteX1890" fmla="*/ 5265624 w 8115305"/>
              <a:gd name="connsiteY1890" fmla="*/ 566528 h 3192694"/>
              <a:gd name="connsiteX1891" fmla="*/ 5165669 w 8115305"/>
              <a:gd name="connsiteY1891" fmla="*/ 543713 h 3192694"/>
              <a:gd name="connsiteX1892" fmla="*/ 5215647 w 8115305"/>
              <a:gd name="connsiteY1892" fmla="*/ 522165 h 3192694"/>
              <a:gd name="connsiteX1893" fmla="*/ 3250048 w 8115305"/>
              <a:gd name="connsiteY1893" fmla="*/ 521801 h 3192694"/>
              <a:gd name="connsiteX1894" fmla="*/ 3313605 w 8115305"/>
              <a:gd name="connsiteY1894" fmla="*/ 545885 h 3192694"/>
              <a:gd name="connsiteX1895" fmla="*/ 3211840 w 8115305"/>
              <a:gd name="connsiteY1895" fmla="*/ 569968 h 3192694"/>
              <a:gd name="connsiteX1896" fmla="*/ 3151179 w 8115305"/>
              <a:gd name="connsiteY1896" fmla="*/ 544437 h 3192694"/>
              <a:gd name="connsiteX1897" fmla="*/ 3250048 w 8115305"/>
              <a:gd name="connsiteY1897" fmla="*/ 521801 h 3192694"/>
              <a:gd name="connsiteX1898" fmla="*/ 4062544 w 8115305"/>
              <a:gd name="connsiteY1898" fmla="*/ 518725 h 3192694"/>
              <a:gd name="connsiteX1899" fmla="*/ 3984861 w 8115305"/>
              <a:gd name="connsiteY1899" fmla="*/ 537918 h 3192694"/>
              <a:gd name="connsiteX1900" fmla="*/ 4050773 w 8115305"/>
              <a:gd name="connsiteY1900" fmla="*/ 562184 h 3192694"/>
              <a:gd name="connsiteX1901" fmla="*/ 4122119 w 8115305"/>
              <a:gd name="connsiteY1901" fmla="*/ 541359 h 3192694"/>
              <a:gd name="connsiteX1902" fmla="*/ 4062544 w 8115305"/>
              <a:gd name="connsiteY1902" fmla="*/ 518725 h 3192694"/>
              <a:gd name="connsiteX1903" fmla="*/ 3077844 w 8115305"/>
              <a:gd name="connsiteY1903" fmla="*/ 517639 h 3192694"/>
              <a:gd name="connsiteX1904" fmla="*/ 3134158 w 8115305"/>
              <a:gd name="connsiteY1904" fmla="*/ 539911 h 3192694"/>
              <a:gd name="connsiteX1905" fmla="*/ 3037283 w 8115305"/>
              <a:gd name="connsiteY1905" fmla="*/ 562908 h 3192694"/>
              <a:gd name="connsiteX1906" fmla="*/ 2980785 w 8115305"/>
              <a:gd name="connsiteY1906" fmla="*/ 539186 h 3192694"/>
              <a:gd name="connsiteX1907" fmla="*/ 3077844 w 8115305"/>
              <a:gd name="connsiteY1907" fmla="*/ 517639 h 3192694"/>
              <a:gd name="connsiteX1908" fmla="*/ 3883096 w 8115305"/>
              <a:gd name="connsiteY1908" fmla="*/ 516733 h 3192694"/>
              <a:gd name="connsiteX1909" fmla="*/ 3850139 w 8115305"/>
              <a:gd name="connsiteY1909" fmla="*/ 526692 h 3192694"/>
              <a:gd name="connsiteX1910" fmla="*/ 3811751 w 8115305"/>
              <a:gd name="connsiteY1910" fmla="*/ 532487 h 3192694"/>
              <a:gd name="connsiteX1911" fmla="*/ 3848873 w 8115305"/>
              <a:gd name="connsiteY1911" fmla="*/ 543532 h 3192694"/>
              <a:gd name="connsiteX1912" fmla="*/ 3871327 w 8115305"/>
              <a:gd name="connsiteY1912" fmla="*/ 557838 h 3192694"/>
              <a:gd name="connsiteX1913" fmla="*/ 3958968 w 8115305"/>
              <a:gd name="connsiteY1913" fmla="*/ 538101 h 3192694"/>
              <a:gd name="connsiteX1914" fmla="*/ 3883096 w 8115305"/>
              <a:gd name="connsiteY1914" fmla="*/ 517457 h 3192694"/>
              <a:gd name="connsiteX1915" fmla="*/ 5031310 w 8115305"/>
              <a:gd name="connsiteY1915" fmla="*/ 515646 h 3192694"/>
              <a:gd name="connsiteX1916" fmla="*/ 5127643 w 8115305"/>
              <a:gd name="connsiteY1916" fmla="*/ 537738 h 3192694"/>
              <a:gd name="connsiteX1917" fmla="*/ 5070423 w 8115305"/>
              <a:gd name="connsiteY1917" fmla="*/ 561097 h 3192694"/>
              <a:gd name="connsiteX1918" fmla="*/ 4973183 w 8115305"/>
              <a:gd name="connsiteY1918" fmla="*/ 537919 h 3192694"/>
              <a:gd name="connsiteX1919" fmla="*/ 5031310 w 8115305"/>
              <a:gd name="connsiteY1919" fmla="*/ 515646 h 3192694"/>
              <a:gd name="connsiteX1920" fmla="*/ 6634026 w 8115305"/>
              <a:gd name="connsiteY1920" fmla="*/ 515645 h 3192694"/>
              <a:gd name="connsiteX1921" fmla="*/ 6697222 w 8115305"/>
              <a:gd name="connsiteY1921" fmla="*/ 527054 h 3192694"/>
              <a:gd name="connsiteX1922" fmla="*/ 6682555 w 8115305"/>
              <a:gd name="connsiteY1922" fmla="*/ 537736 h 3192694"/>
              <a:gd name="connsiteX1923" fmla="*/ 6619360 w 8115305"/>
              <a:gd name="connsiteY1923" fmla="*/ 525423 h 3192694"/>
              <a:gd name="connsiteX1924" fmla="*/ 6634026 w 8115305"/>
              <a:gd name="connsiteY1924" fmla="*/ 515645 h 3192694"/>
              <a:gd name="connsiteX1925" fmla="*/ 2902017 w 8115305"/>
              <a:gd name="connsiteY1925" fmla="*/ 514921 h 3192694"/>
              <a:gd name="connsiteX1926" fmla="*/ 2956340 w 8115305"/>
              <a:gd name="connsiteY1926" fmla="*/ 536108 h 3192694"/>
              <a:gd name="connsiteX1927" fmla="*/ 2859845 w 8115305"/>
              <a:gd name="connsiteY1927" fmla="*/ 558018 h 3192694"/>
              <a:gd name="connsiteX1928" fmla="*/ 2808059 w 8115305"/>
              <a:gd name="connsiteY1928" fmla="*/ 536469 h 3192694"/>
              <a:gd name="connsiteX1929" fmla="*/ 2902017 w 8115305"/>
              <a:gd name="connsiteY1929" fmla="*/ 514921 h 3192694"/>
              <a:gd name="connsiteX1930" fmla="*/ 6446794 w 8115305"/>
              <a:gd name="connsiteY1930" fmla="*/ 510938 h 3192694"/>
              <a:gd name="connsiteX1931" fmla="*/ 6515423 w 8115305"/>
              <a:gd name="connsiteY1931" fmla="*/ 523252 h 3192694"/>
              <a:gd name="connsiteX1932" fmla="*/ 6501117 w 8115305"/>
              <a:gd name="connsiteY1932" fmla="*/ 535565 h 3192694"/>
              <a:gd name="connsiteX1933" fmla="*/ 6428686 w 8115305"/>
              <a:gd name="connsiteY1933" fmla="*/ 522708 h 3192694"/>
              <a:gd name="connsiteX1934" fmla="*/ 6446794 w 8115305"/>
              <a:gd name="connsiteY1934" fmla="*/ 510938 h 3192694"/>
              <a:gd name="connsiteX1935" fmla="*/ 4852584 w 8115305"/>
              <a:gd name="connsiteY1935" fmla="*/ 510756 h 3192694"/>
              <a:gd name="connsiteX1936" fmla="*/ 4951634 w 8115305"/>
              <a:gd name="connsiteY1936" fmla="*/ 535021 h 3192694"/>
              <a:gd name="connsiteX1937" fmla="*/ 4885903 w 8115305"/>
              <a:gd name="connsiteY1937" fmla="*/ 558743 h 3192694"/>
              <a:gd name="connsiteX1938" fmla="*/ 4786311 w 8115305"/>
              <a:gd name="connsiteY1938" fmla="*/ 533209 h 3192694"/>
              <a:gd name="connsiteX1939" fmla="*/ 4852584 w 8115305"/>
              <a:gd name="connsiteY1939" fmla="*/ 510756 h 3192694"/>
              <a:gd name="connsiteX1940" fmla="*/ 2735084 w 8115305"/>
              <a:gd name="connsiteY1940" fmla="*/ 510576 h 3192694"/>
              <a:gd name="connsiteX1941" fmla="*/ 2780537 w 8115305"/>
              <a:gd name="connsiteY1941" fmla="*/ 530132 h 3192694"/>
              <a:gd name="connsiteX1942" fmla="*/ 2685469 w 8115305"/>
              <a:gd name="connsiteY1942" fmla="*/ 551137 h 3192694"/>
              <a:gd name="connsiteX1943" fmla="*/ 2640742 w 8115305"/>
              <a:gd name="connsiteY1943" fmla="*/ 530856 h 3192694"/>
              <a:gd name="connsiteX1944" fmla="*/ 2735084 w 8115305"/>
              <a:gd name="connsiteY1944" fmla="*/ 510576 h 3192694"/>
              <a:gd name="connsiteX1945" fmla="*/ 2559258 w 8115305"/>
              <a:gd name="connsiteY1945" fmla="*/ 507317 h 3192694"/>
              <a:gd name="connsiteX1946" fmla="*/ 2595470 w 8115305"/>
              <a:gd name="connsiteY1946" fmla="*/ 527054 h 3192694"/>
              <a:gd name="connsiteX1947" fmla="*/ 2504937 w 8115305"/>
              <a:gd name="connsiteY1947" fmla="*/ 545162 h 3192694"/>
              <a:gd name="connsiteX1948" fmla="*/ 2468719 w 8115305"/>
              <a:gd name="connsiteY1948" fmla="*/ 525424 h 3192694"/>
              <a:gd name="connsiteX1949" fmla="*/ 2559258 w 8115305"/>
              <a:gd name="connsiteY1949" fmla="*/ 507317 h 3192694"/>
              <a:gd name="connsiteX1950" fmla="*/ 6257205 w 8115305"/>
              <a:gd name="connsiteY1950" fmla="*/ 504781 h 3192694"/>
              <a:gd name="connsiteX1951" fmla="*/ 6331628 w 8115305"/>
              <a:gd name="connsiteY1951" fmla="*/ 517819 h 3192694"/>
              <a:gd name="connsiteX1952" fmla="*/ 6314606 w 8115305"/>
              <a:gd name="connsiteY1952" fmla="*/ 531039 h 3192694"/>
              <a:gd name="connsiteX1953" fmla="*/ 6239097 w 8115305"/>
              <a:gd name="connsiteY1953" fmla="*/ 517638 h 3192694"/>
              <a:gd name="connsiteX1954" fmla="*/ 6257205 w 8115305"/>
              <a:gd name="connsiteY1954" fmla="*/ 504781 h 3192694"/>
              <a:gd name="connsiteX1955" fmla="*/ 4674585 w 8115305"/>
              <a:gd name="connsiteY1955" fmla="*/ 504781 h 3192694"/>
              <a:gd name="connsiteX1956" fmla="*/ 4772367 w 8115305"/>
              <a:gd name="connsiteY1956" fmla="*/ 529046 h 3192694"/>
              <a:gd name="connsiteX1957" fmla="*/ 4701928 w 8115305"/>
              <a:gd name="connsiteY1957" fmla="*/ 553490 h 3192694"/>
              <a:gd name="connsiteX1958" fmla="*/ 4604509 w 8115305"/>
              <a:gd name="connsiteY1958" fmla="*/ 528322 h 3192694"/>
              <a:gd name="connsiteX1959" fmla="*/ 4674585 w 8115305"/>
              <a:gd name="connsiteY1959" fmla="*/ 504781 h 3192694"/>
              <a:gd name="connsiteX1960" fmla="*/ 2391036 w 8115305"/>
              <a:gd name="connsiteY1960" fmla="*/ 504237 h 3192694"/>
              <a:gd name="connsiteX1961" fmla="*/ 2423630 w 8115305"/>
              <a:gd name="connsiteY1961" fmla="*/ 522345 h 3192694"/>
              <a:gd name="connsiteX1962" fmla="*/ 2333090 w 8115305"/>
              <a:gd name="connsiteY1962" fmla="*/ 540452 h 3192694"/>
              <a:gd name="connsiteX1963" fmla="*/ 2303755 w 8115305"/>
              <a:gd name="connsiteY1963" fmla="*/ 522345 h 3192694"/>
              <a:gd name="connsiteX1964" fmla="*/ 2391036 w 8115305"/>
              <a:gd name="connsiteY1964" fmla="*/ 504237 h 3192694"/>
              <a:gd name="connsiteX1965" fmla="*/ 2221551 w 8115305"/>
              <a:gd name="connsiteY1965" fmla="*/ 501884 h 3192694"/>
              <a:gd name="connsiteX1966" fmla="*/ 2249072 w 8115305"/>
              <a:gd name="connsiteY1966" fmla="*/ 517999 h 3192694"/>
              <a:gd name="connsiteX1967" fmla="*/ 2164872 w 8115305"/>
              <a:gd name="connsiteY1967" fmla="*/ 534116 h 3192694"/>
              <a:gd name="connsiteX1968" fmla="*/ 2138250 w 8115305"/>
              <a:gd name="connsiteY1968" fmla="*/ 517457 h 3192694"/>
              <a:gd name="connsiteX1969" fmla="*/ 2221551 w 8115305"/>
              <a:gd name="connsiteY1969" fmla="*/ 501884 h 3192694"/>
              <a:gd name="connsiteX1970" fmla="*/ 6076127 w 8115305"/>
              <a:gd name="connsiteY1970" fmla="*/ 499711 h 3192694"/>
              <a:gd name="connsiteX1971" fmla="*/ 6154533 w 8115305"/>
              <a:gd name="connsiteY1971" fmla="*/ 514197 h 3192694"/>
              <a:gd name="connsiteX1972" fmla="*/ 6131535 w 8115305"/>
              <a:gd name="connsiteY1972" fmla="*/ 528864 h 3192694"/>
              <a:gd name="connsiteX1973" fmla="*/ 6052224 w 8115305"/>
              <a:gd name="connsiteY1973" fmla="*/ 514016 h 3192694"/>
              <a:gd name="connsiteX1974" fmla="*/ 6076127 w 8115305"/>
              <a:gd name="connsiteY1974" fmla="*/ 499711 h 3192694"/>
              <a:gd name="connsiteX1975" fmla="*/ 2054411 w 8115305"/>
              <a:gd name="connsiteY1975" fmla="*/ 498081 h 3192694"/>
              <a:gd name="connsiteX1976" fmla="*/ 2078132 w 8115305"/>
              <a:gd name="connsiteY1976" fmla="*/ 512387 h 3192694"/>
              <a:gd name="connsiteX1977" fmla="*/ 1999545 w 8115305"/>
              <a:gd name="connsiteY1977" fmla="*/ 526873 h 3192694"/>
              <a:gd name="connsiteX1978" fmla="*/ 1978902 w 8115305"/>
              <a:gd name="connsiteY1978" fmla="*/ 511843 h 3192694"/>
              <a:gd name="connsiteX1979" fmla="*/ 2054411 w 8115305"/>
              <a:gd name="connsiteY1979" fmla="*/ 498081 h 3192694"/>
              <a:gd name="connsiteX1980" fmla="*/ 1890718 w 8115305"/>
              <a:gd name="connsiteY1980" fmla="*/ 496089 h 3192694"/>
              <a:gd name="connsiteX1981" fmla="*/ 1903756 w 8115305"/>
              <a:gd name="connsiteY1981" fmla="*/ 509851 h 3192694"/>
              <a:gd name="connsiteX1982" fmla="*/ 1831506 w 8115305"/>
              <a:gd name="connsiteY1982" fmla="*/ 521801 h 3192694"/>
              <a:gd name="connsiteX1983" fmla="*/ 1816837 w 8115305"/>
              <a:gd name="connsiteY1983" fmla="*/ 508222 h 3192694"/>
              <a:gd name="connsiteX1984" fmla="*/ 1890718 w 8115305"/>
              <a:gd name="connsiteY1984" fmla="*/ 496089 h 3192694"/>
              <a:gd name="connsiteX1985" fmla="*/ 5890521 w 8115305"/>
              <a:gd name="connsiteY1985" fmla="*/ 493191 h 3192694"/>
              <a:gd name="connsiteX1986" fmla="*/ 5973635 w 8115305"/>
              <a:gd name="connsiteY1986" fmla="*/ 508402 h 3192694"/>
              <a:gd name="connsiteX1987" fmla="*/ 5945751 w 8115305"/>
              <a:gd name="connsiteY1987" fmla="*/ 524880 h 3192694"/>
              <a:gd name="connsiteX1988" fmla="*/ 5862453 w 8115305"/>
              <a:gd name="connsiteY1988" fmla="*/ 508765 h 3192694"/>
              <a:gd name="connsiteX1989" fmla="*/ 5890521 w 8115305"/>
              <a:gd name="connsiteY1989" fmla="*/ 493191 h 3192694"/>
              <a:gd name="connsiteX1990" fmla="*/ 1723039 w 8115305"/>
              <a:gd name="connsiteY1990" fmla="*/ 491926 h 3192694"/>
              <a:gd name="connsiteX1991" fmla="*/ 1740060 w 8115305"/>
              <a:gd name="connsiteY1991" fmla="*/ 503334 h 3192694"/>
              <a:gd name="connsiteX1992" fmla="*/ 1673062 w 8115305"/>
              <a:gd name="connsiteY1992" fmla="*/ 515285 h 3192694"/>
              <a:gd name="connsiteX1993" fmla="*/ 1656765 w 8115305"/>
              <a:gd name="connsiteY1993" fmla="*/ 503695 h 3192694"/>
              <a:gd name="connsiteX1994" fmla="*/ 1723039 w 8115305"/>
              <a:gd name="connsiteY1994" fmla="*/ 491926 h 3192694"/>
              <a:gd name="connsiteX1995" fmla="*/ 1551921 w 8115305"/>
              <a:gd name="connsiteY1995" fmla="*/ 489934 h 3192694"/>
              <a:gd name="connsiteX1996" fmla="*/ 1562967 w 8115305"/>
              <a:gd name="connsiteY1996" fmla="*/ 500074 h 3192694"/>
              <a:gd name="connsiteX1997" fmla="*/ 1503755 w 8115305"/>
              <a:gd name="connsiteY1997" fmla="*/ 510215 h 3192694"/>
              <a:gd name="connsiteX1998" fmla="*/ 1492890 w 8115305"/>
              <a:gd name="connsiteY1998" fmla="*/ 499530 h 3192694"/>
              <a:gd name="connsiteX1999" fmla="*/ 1551921 w 8115305"/>
              <a:gd name="connsiteY1999" fmla="*/ 489934 h 3192694"/>
              <a:gd name="connsiteX2000" fmla="*/ 5710712 w 8115305"/>
              <a:gd name="connsiteY2000" fmla="*/ 488485 h 3192694"/>
              <a:gd name="connsiteX2001" fmla="*/ 5799439 w 8115305"/>
              <a:gd name="connsiteY2001" fmla="*/ 505144 h 3192694"/>
              <a:gd name="connsiteX2002" fmla="*/ 5766303 w 8115305"/>
              <a:gd name="connsiteY2002" fmla="*/ 523252 h 3192694"/>
              <a:gd name="connsiteX2003" fmla="*/ 5677574 w 8115305"/>
              <a:gd name="connsiteY2003" fmla="*/ 505144 h 3192694"/>
              <a:gd name="connsiteX2004" fmla="*/ 5710712 w 8115305"/>
              <a:gd name="connsiteY2004" fmla="*/ 488485 h 3192694"/>
              <a:gd name="connsiteX2005" fmla="*/ 1388045 w 8115305"/>
              <a:gd name="connsiteY2005" fmla="*/ 486493 h 3192694"/>
              <a:gd name="connsiteX2006" fmla="*/ 1398004 w 8115305"/>
              <a:gd name="connsiteY2006" fmla="*/ 494641 h 3192694"/>
              <a:gd name="connsiteX2007" fmla="*/ 1347485 w 8115305"/>
              <a:gd name="connsiteY2007" fmla="*/ 503152 h 3192694"/>
              <a:gd name="connsiteX2008" fmla="*/ 1337708 w 8115305"/>
              <a:gd name="connsiteY2008" fmla="*/ 495004 h 3192694"/>
              <a:gd name="connsiteX2009" fmla="*/ 1388045 w 8115305"/>
              <a:gd name="connsiteY2009" fmla="*/ 486493 h 3192694"/>
              <a:gd name="connsiteX2010" fmla="*/ 1225426 w 8115305"/>
              <a:gd name="connsiteY2010" fmla="*/ 485044 h 3192694"/>
              <a:gd name="connsiteX2011" fmla="*/ 1227963 w 8115305"/>
              <a:gd name="connsiteY2011" fmla="*/ 491562 h 3192694"/>
              <a:gd name="connsiteX2012" fmla="*/ 1187038 w 8115305"/>
              <a:gd name="connsiteY2012" fmla="*/ 497720 h 3192694"/>
              <a:gd name="connsiteX2013" fmla="*/ 1184321 w 8115305"/>
              <a:gd name="connsiteY2013" fmla="*/ 490838 h 3192694"/>
              <a:gd name="connsiteX2014" fmla="*/ 1225426 w 8115305"/>
              <a:gd name="connsiteY2014" fmla="*/ 485044 h 3192694"/>
              <a:gd name="connsiteX2015" fmla="*/ 4246881 w 8115305"/>
              <a:gd name="connsiteY2015" fmla="*/ 482146 h 3192694"/>
              <a:gd name="connsiteX2016" fmla="*/ 4202154 w 8115305"/>
              <a:gd name="connsiteY2016" fmla="*/ 493374 h 3192694"/>
              <a:gd name="connsiteX2017" fmla="*/ 4243983 w 8115305"/>
              <a:gd name="connsiteY2017" fmla="*/ 508585 h 3192694"/>
              <a:gd name="connsiteX2018" fmla="*/ 4293780 w 8115305"/>
              <a:gd name="connsiteY2018" fmla="*/ 494823 h 3192694"/>
              <a:gd name="connsiteX2019" fmla="*/ 4414559 w 8115305"/>
              <a:gd name="connsiteY2019" fmla="*/ 481966 h 3192694"/>
              <a:gd name="connsiteX2020" fmla="*/ 4359319 w 8115305"/>
              <a:gd name="connsiteY2020" fmla="*/ 495642 h 3192694"/>
              <a:gd name="connsiteX2021" fmla="*/ 4358063 w 8115305"/>
              <a:gd name="connsiteY2021" fmla="*/ 495184 h 3192694"/>
              <a:gd name="connsiteX2022" fmla="*/ 4358244 w 8115305"/>
              <a:gd name="connsiteY2022" fmla="*/ 495908 h 3192694"/>
              <a:gd name="connsiteX2023" fmla="*/ 4359319 w 8115305"/>
              <a:gd name="connsiteY2023" fmla="*/ 495642 h 3192694"/>
              <a:gd name="connsiteX2024" fmla="*/ 4421078 w 8115305"/>
              <a:gd name="connsiteY2024" fmla="*/ 518181 h 3192694"/>
              <a:gd name="connsiteX2025" fmla="*/ 4489888 w 8115305"/>
              <a:gd name="connsiteY2025" fmla="*/ 500074 h 3192694"/>
              <a:gd name="connsiteX2026" fmla="*/ 4414559 w 8115305"/>
              <a:gd name="connsiteY2026" fmla="*/ 481966 h 3192694"/>
              <a:gd name="connsiteX2027" fmla="*/ 5525470 w 8115305"/>
              <a:gd name="connsiteY2027" fmla="*/ 481603 h 3192694"/>
              <a:gd name="connsiteX2028" fmla="*/ 5615104 w 8115305"/>
              <a:gd name="connsiteY2028" fmla="*/ 499710 h 3192694"/>
              <a:gd name="connsiteX2029" fmla="*/ 5578889 w 8115305"/>
              <a:gd name="connsiteY2029" fmla="*/ 517818 h 3192694"/>
              <a:gd name="connsiteX2030" fmla="*/ 5488350 w 8115305"/>
              <a:gd name="connsiteY2030" fmla="*/ 499710 h 3192694"/>
              <a:gd name="connsiteX2031" fmla="*/ 5525470 w 8115305"/>
              <a:gd name="connsiteY2031" fmla="*/ 481603 h 3192694"/>
              <a:gd name="connsiteX2032" fmla="*/ 6901478 w 8115305"/>
              <a:gd name="connsiteY2032" fmla="*/ 479791 h 3192694"/>
              <a:gd name="connsiteX2033" fmla="*/ 6942220 w 8115305"/>
              <a:gd name="connsiteY2033" fmla="*/ 486129 h 3192694"/>
              <a:gd name="connsiteX2034" fmla="*/ 6938418 w 8115305"/>
              <a:gd name="connsiteY2034" fmla="*/ 492829 h 3192694"/>
              <a:gd name="connsiteX2035" fmla="*/ 6897132 w 8115305"/>
              <a:gd name="connsiteY2035" fmla="*/ 486854 h 3192694"/>
              <a:gd name="connsiteX2036" fmla="*/ 6901478 w 8115305"/>
              <a:gd name="connsiteY2036" fmla="*/ 479791 h 3192694"/>
              <a:gd name="connsiteX2037" fmla="*/ 4073951 w 8115305"/>
              <a:gd name="connsiteY2037" fmla="*/ 478888 h 3192694"/>
              <a:gd name="connsiteX2038" fmla="*/ 4025422 w 8115305"/>
              <a:gd name="connsiteY2038" fmla="*/ 489209 h 3192694"/>
              <a:gd name="connsiteX2039" fmla="*/ 4049507 w 8115305"/>
              <a:gd name="connsiteY2039" fmla="*/ 496815 h 3192694"/>
              <a:gd name="connsiteX2040" fmla="*/ 4065442 w 8115305"/>
              <a:gd name="connsiteY2040" fmla="*/ 506049 h 3192694"/>
              <a:gd name="connsiteX2041" fmla="*/ 4114512 w 8115305"/>
              <a:gd name="connsiteY2041" fmla="*/ 491382 h 3192694"/>
              <a:gd name="connsiteX2042" fmla="*/ 5350368 w 8115305"/>
              <a:gd name="connsiteY2042" fmla="*/ 478345 h 3192694"/>
              <a:gd name="connsiteX2043" fmla="*/ 5442356 w 8115305"/>
              <a:gd name="connsiteY2043" fmla="*/ 496091 h 3192694"/>
              <a:gd name="connsiteX2044" fmla="*/ 5401794 w 8115305"/>
              <a:gd name="connsiteY2044" fmla="*/ 516009 h 3192694"/>
              <a:gd name="connsiteX2045" fmla="*/ 5306727 w 8115305"/>
              <a:gd name="connsiteY2045" fmla="*/ 496452 h 3192694"/>
              <a:gd name="connsiteX2046" fmla="*/ 5350368 w 8115305"/>
              <a:gd name="connsiteY2046" fmla="*/ 478345 h 3192694"/>
              <a:gd name="connsiteX2047" fmla="*/ 6718047 w 8115305"/>
              <a:gd name="connsiteY2047" fmla="*/ 474723 h 3192694"/>
              <a:gd name="connsiteX2048" fmla="*/ 6770197 w 8115305"/>
              <a:gd name="connsiteY2048" fmla="*/ 483053 h 3192694"/>
              <a:gd name="connsiteX2049" fmla="*/ 6762410 w 8115305"/>
              <a:gd name="connsiteY2049" fmla="*/ 491202 h 3192694"/>
              <a:gd name="connsiteX2050" fmla="*/ 6709899 w 8115305"/>
              <a:gd name="connsiteY2050" fmla="*/ 482690 h 3192694"/>
              <a:gd name="connsiteX2051" fmla="*/ 6718047 w 8115305"/>
              <a:gd name="connsiteY2051" fmla="*/ 474723 h 3192694"/>
              <a:gd name="connsiteX2052" fmla="*/ 3904825 w 8115305"/>
              <a:gd name="connsiteY2052" fmla="*/ 474179 h 3192694"/>
              <a:gd name="connsiteX2053" fmla="*/ 3851951 w 8115305"/>
              <a:gd name="connsiteY2053" fmla="*/ 484863 h 3192694"/>
              <a:gd name="connsiteX2054" fmla="*/ 3889976 w 8115305"/>
              <a:gd name="connsiteY2054" fmla="*/ 499169 h 3192694"/>
              <a:gd name="connsiteX2055" fmla="*/ 3941041 w 8115305"/>
              <a:gd name="connsiteY2055" fmla="*/ 486131 h 3192694"/>
              <a:gd name="connsiteX2056" fmla="*/ 5176353 w 8115305"/>
              <a:gd name="connsiteY2056" fmla="*/ 471102 h 3192694"/>
              <a:gd name="connsiteX2057" fmla="*/ 5269970 w 8115305"/>
              <a:gd name="connsiteY2057" fmla="*/ 491382 h 3192694"/>
              <a:gd name="connsiteX2058" fmla="*/ 5220356 w 8115305"/>
              <a:gd name="connsiteY2058" fmla="*/ 512207 h 3192694"/>
              <a:gd name="connsiteX2059" fmla="*/ 5124746 w 8115305"/>
              <a:gd name="connsiteY2059" fmla="*/ 491745 h 3192694"/>
              <a:gd name="connsiteX2060" fmla="*/ 5176353 w 8115305"/>
              <a:gd name="connsiteY2060" fmla="*/ 471102 h 3192694"/>
              <a:gd name="connsiteX2061" fmla="*/ 3303103 w 8115305"/>
              <a:gd name="connsiteY2061" fmla="*/ 471102 h 3192694"/>
              <a:gd name="connsiteX2062" fmla="*/ 3368471 w 8115305"/>
              <a:gd name="connsiteY2062" fmla="*/ 492650 h 3192694"/>
              <a:gd name="connsiteX2063" fmla="*/ 3273769 w 8115305"/>
              <a:gd name="connsiteY2063" fmla="*/ 515828 h 3192694"/>
              <a:gd name="connsiteX2064" fmla="*/ 3208943 w 8115305"/>
              <a:gd name="connsiteY2064" fmla="*/ 493374 h 3192694"/>
              <a:gd name="connsiteX2065" fmla="*/ 3303103 w 8115305"/>
              <a:gd name="connsiteY2065" fmla="*/ 471102 h 3192694"/>
              <a:gd name="connsiteX2066" fmla="*/ 3133617 w 8115305"/>
              <a:gd name="connsiteY2066" fmla="*/ 468566 h 3192694"/>
              <a:gd name="connsiteX2067" fmla="*/ 3188845 w 8115305"/>
              <a:gd name="connsiteY2067" fmla="*/ 489209 h 3192694"/>
              <a:gd name="connsiteX2068" fmla="*/ 3094685 w 8115305"/>
              <a:gd name="connsiteY2068" fmla="*/ 510395 h 3192694"/>
              <a:gd name="connsiteX2069" fmla="*/ 3040361 w 8115305"/>
              <a:gd name="connsiteY2069" fmla="*/ 488846 h 3192694"/>
              <a:gd name="connsiteX2070" fmla="*/ 3133617 w 8115305"/>
              <a:gd name="connsiteY2070" fmla="*/ 468566 h 3192694"/>
              <a:gd name="connsiteX2071" fmla="*/ 6536065 w 8115305"/>
              <a:gd name="connsiteY2071" fmla="*/ 468023 h 3192694"/>
              <a:gd name="connsiteX2072" fmla="*/ 6593466 w 8115305"/>
              <a:gd name="connsiteY2072" fmla="*/ 477801 h 3192694"/>
              <a:gd name="connsiteX2073" fmla="*/ 6583325 w 8115305"/>
              <a:gd name="connsiteY2073" fmla="*/ 487761 h 3192694"/>
              <a:gd name="connsiteX2074" fmla="*/ 6522483 w 8115305"/>
              <a:gd name="connsiteY2074" fmla="*/ 477801 h 3192694"/>
              <a:gd name="connsiteX2075" fmla="*/ 6536065 w 8115305"/>
              <a:gd name="connsiteY2075" fmla="*/ 468023 h 3192694"/>
              <a:gd name="connsiteX2076" fmla="*/ 5002336 w 8115305"/>
              <a:gd name="connsiteY2076" fmla="*/ 467480 h 3192694"/>
              <a:gd name="connsiteX2077" fmla="*/ 5097402 w 8115305"/>
              <a:gd name="connsiteY2077" fmla="*/ 487580 h 3192694"/>
              <a:gd name="connsiteX2078" fmla="*/ 5043985 w 8115305"/>
              <a:gd name="connsiteY2078" fmla="*/ 509309 h 3192694"/>
              <a:gd name="connsiteX2079" fmla="*/ 4948193 w 8115305"/>
              <a:gd name="connsiteY2079" fmla="*/ 488304 h 3192694"/>
              <a:gd name="connsiteX2080" fmla="*/ 5002336 w 8115305"/>
              <a:gd name="connsiteY2080" fmla="*/ 467480 h 3192694"/>
              <a:gd name="connsiteX2081" fmla="*/ 2968111 w 8115305"/>
              <a:gd name="connsiteY2081" fmla="*/ 466574 h 3192694"/>
              <a:gd name="connsiteX2082" fmla="*/ 3018993 w 8115305"/>
              <a:gd name="connsiteY2082" fmla="*/ 486131 h 3192694"/>
              <a:gd name="connsiteX2083" fmla="*/ 2926282 w 8115305"/>
              <a:gd name="connsiteY2083" fmla="*/ 506773 h 3192694"/>
              <a:gd name="connsiteX2084" fmla="*/ 2875217 w 8115305"/>
              <a:gd name="connsiteY2084" fmla="*/ 485768 h 3192694"/>
              <a:gd name="connsiteX2085" fmla="*/ 2968111 w 8115305"/>
              <a:gd name="connsiteY2085" fmla="*/ 466574 h 3192694"/>
              <a:gd name="connsiteX2086" fmla="*/ 6357340 w 8115305"/>
              <a:gd name="connsiteY2086" fmla="*/ 463315 h 3192694"/>
              <a:gd name="connsiteX2087" fmla="*/ 6422889 w 8115305"/>
              <a:gd name="connsiteY2087" fmla="*/ 474721 h 3192694"/>
              <a:gd name="connsiteX2088" fmla="*/ 6406774 w 8115305"/>
              <a:gd name="connsiteY2088" fmla="*/ 485768 h 3192694"/>
              <a:gd name="connsiteX2089" fmla="*/ 6339232 w 8115305"/>
              <a:gd name="connsiteY2089" fmla="*/ 473816 h 3192694"/>
              <a:gd name="connsiteX2090" fmla="*/ 6357340 w 8115305"/>
              <a:gd name="connsiteY2090" fmla="*/ 463315 h 3192694"/>
              <a:gd name="connsiteX2091" fmla="*/ 4835745 w 8115305"/>
              <a:gd name="connsiteY2091" fmla="*/ 463132 h 3192694"/>
              <a:gd name="connsiteX2092" fmla="*/ 4929181 w 8115305"/>
              <a:gd name="connsiteY2092" fmla="*/ 485405 h 3192694"/>
              <a:gd name="connsiteX2093" fmla="*/ 4865441 w 8115305"/>
              <a:gd name="connsiteY2093" fmla="*/ 507315 h 3192694"/>
              <a:gd name="connsiteX2094" fmla="*/ 4770376 w 8115305"/>
              <a:gd name="connsiteY2094" fmla="*/ 484500 h 3192694"/>
              <a:gd name="connsiteX2095" fmla="*/ 4835745 w 8115305"/>
              <a:gd name="connsiteY2095" fmla="*/ 463132 h 3192694"/>
              <a:gd name="connsiteX2096" fmla="*/ 2805886 w 8115305"/>
              <a:gd name="connsiteY2096" fmla="*/ 462771 h 3192694"/>
              <a:gd name="connsiteX2097" fmla="*/ 2849525 w 8115305"/>
              <a:gd name="connsiteY2097" fmla="*/ 480878 h 3192694"/>
              <a:gd name="connsiteX2098" fmla="*/ 2756994 w 8115305"/>
              <a:gd name="connsiteY2098" fmla="*/ 498986 h 3192694"/>
              <a:gd name="connsiteX2099" fmla="*/ 2716250 w 8115305"/>
              <a:gd name="connsiteY2099" fmla="*/ 479610 h 3192694"/>
              <a:gd name="connsiteX2100" fmla="*/ 2805886 w 8115305"/>
              <a:gd name="connsiteY2100" fmla="*/ 462771 h 3192694"/>
              <a:gd name="connsiteX2101" fmla="*/ 3735698 w 8115305"/>
              <a:gd name="connsiteY2101" fmla="*/ 462048 h 3192694"/>
              <a:gd name="connsiteX2102" fmla="*/ 3660733 w 8115305"/>
              <a:gd name="connsiteY2102" fmla="*/ 477983 h 3192694"/>
              <a:gd name="connsiteX2103" fmla="*/ 3717773 w 8115305"/>
              <a:gd name="connsiteY2103" fmla="*/ 499169 h 3192694"/>
              <a:gd name="connsiteX2104" fmla="*/ 3717590 w 8115305"/>
              <a:gd name="connsiteY2104" fmla="*/ 498444 h 3192694"/>
              <a:gd name="connsiteX2105" fmla="*/ 3782961 w 8115305"/>
              <a:gd name="connsiteY2105" fmla="*/ 481422 h 3192694"/>
              <a:gd name="connsiteX2106" fmla="*/ 3735698 w 8115305"/>
              <a:gd name="connsiteY2106" fmla="*/ 462048 h 3192694"/>
              <a:gd name="connsiteX2107" fmla="*/ 2639474 w 8115305"/>
              <a:gd name="connsiteY2107" fmla="*/ 460781 h 3192694"/>
              <a:gd name="connsiteX2108" fmla="*/ 2680217 w 8115305"/>
              <a:gd name="connsiteY2108" fmla="*/ 477620 h 3192694"/>
              <a:gd name="connsiteX2109" fmla="*/ 2593660 w 8115305"/>
              <a:gd name="connsiteY2109" fmla="*/ 495728 h 3192694"/>
              <a:gd name="connsiteX2110" fmla="*/ 2555636 w 8115305"/>
              <a:gd name="connsiteY2110" fmla="*/ 477620 h 3192694"/>
              <a:gd name="connsiteX2111" fmla="*/ 2639474 w 8115305"/>
              <a:gd name="connsiteY2111" fmla="*/ 460781 h 3192694"/>
              <a:gd name="connsiteX2112" fmla="*/ 3571643 w 8115305"/>
              <a:gd name="connsiteY2112" fmla="*/ 457520 h 3192694"/>
              <a:gd name="connsiteX2113" fmla="*/ 3472773 w 8115305"/>
              <a:gd name="connsiteY2113" fmla="*/ 475628 h 3192694"/>
              <a:gd name="connsiteX2114" fmla="*/ 3541946 w 8115305"/>
              <a:gd name="connsiteY2114" fmla="*/ 496633 h 3192694"/>
              <a:gd name="connsiteX2115" fmla="*/ 3576893 w 8115305"/>
              <a:gd name="connsiteY2115" fmla="*/ 485044 h 3192694"/>
              <a:gd name="connsiteX2116" fmla="*/ 3619628 w 8115305"/>
              <a:gd name="connsiteY2116" fmla="*/ 477439 h 3192694"/>
              <a:gd name="connsiteX2117" fmla="*/ 3571643 w 8115305"/>
              <a:gd name="connsiteY2117" fmla="*/ 457520 h 3192694"/>
              <a:gd name="connsiteX2118" fmla="*/ 6175901 w 8115305"/>
              <a:gd name="connsiteY2118" fmla="*/ 457157 h 3192694"/>
              <a:gd name="connsiteX2119" fmla="*/ 6248332 w 8115305"/>
              <a:gd name="connsiteY2119" fmla="*/ 469470 h 3192694"/>
              <a:gd name="connsiteX2120" fmla="*/ 6232217 w 8115305"/>
              <a:gd name="connsiteY2120" fmla="*/ 482146 h 3192694"/>
              <a:gd name="connsiteX2121" fmla="*/ 6159786 w 8115305"/>
              <a:gd name="connsiteY2121" fmla="*/ 470013 h 3192694"/>
              <a:gd name="connsiteX2122" fmla="*/ 6175901 w 8115305"/>
              <a:gd name="connsiteY2122" fmla="*/ 457157 h 3192694"/>
              <a:gd name="connsiteX2123" fmla="*/ 2481394 w 8115305"/>
              <a:gd name="connsiteY2123" fmla="*/ 456796 h 3192694"/>
              <a:gd name="connsiteX2124" fmla="*/ 2515619 w 8115305"/>
              <a:gd name="connsiteY2124" fmla="*/ 472911 h 3192694"/>
              <a:gd name="connsiteX2125" fmla="*/ 2430513 w 8115305"/>
              <a:gd name="connsiteY2125" fmla="*/ 489390 h 3192694"/>
              <a:gd name="connsiteX2126" fmla="*/ 2397195 w 8115305"/>
              <a:gd name="connsiteY2126" fmla="*/ 472731 h 3192694"/>
              <a:gd name="connsiteX2127" fmla="*/ 2481394 w 8115305"/>
              <a:gd name="connsiteY2127" fmla="*/ 456796 h 3192694"/>
              <a:gd name="connsiteX2128" fmla="*/ 2318607 w 8115305"/>
              <a:gd name="connsiteY2128" fmla="*/ 454804 h 3192694"/>
              <a:gd name="connsiteX2129" fmla="*/ 2348483 w 8115305"/>
              <a:gd name="connsiteY2129" fmla="*/ 469110 h 3192694"/>
              <a:gd name="connsiteX2130" fmla="*/ 2268267 w 8115305"/>
              <a:gd name="connsiteY2130" fmla="*/ 484683 h 3192694"/>
              <a:gd name="connsiteX2131" fmla="*/ 2239110 w 8115305"/>
              <a:gd name="connsiteY2131" fmla="*/ 469834 h 3192694"/>
              <a:gd name="connsiteX2132" fmla="*/ 2318607 w 8115305"/>
              <a:gd name="connsiteY2132" fmla="*/ 454804 h 3192694"/>
              <a:gd name="connsiteX2133" fmla="*/ 5996634 w 8115305"/>
              <a:gd name="connsiteY2133" fmla="*/ 452992 h 3192694"/>
              <a:gd name="connsiteX2134" fmla="*/ 6071057 w 8115305"/>
              <a:gd name="connsiteY2134" fmla="*/ 465849 h 3192694"/>
              <a:gd name="connsiteX2135" fmla="*/ 6048060 w 8115305"/>
              <a:gd name="connsiteY2135" fmla="*/ 479791 h 3192694"/>
              <a:gd name="connsiteX2136" fmla="*/ 5973819 w 8115305"/>
              <a:gd name="connsiteY2136" fmla="*/ 466212 h 3192694"/>
              <a:gd name="connsiteX2137" fmla="*/ 5996634 w 8115305"/>
              <a:gd name="connsiteY2137" fmla="*/ 452992 h 3192694"/>
              <a:gd name="connsiteX2138" fmla="*/ 2154188 w 8115305"/>
              <a:gd name="connsiteY2138" fmla="*/ 451364 h 3192694"/>
              <a:gd name="connsiteX2139" fmla="*/ 2178452 w 8115305"/>
              <a:gd name="connsiteY2139" fmla="*/ 464583 h 3192694"/>
              <a:gd name="connsiteX2140" fmla="*/ 2106020 w 8115305"/>
              <a:gd name="connsiteY2140" fmla="*/ 478164 h 3192694"/>
              <a:gd name="connsiteX2141" fmla="*/ 2081754 w 8115305"/>
              <a:gd name="connsiteY2141" fmla="*/ 464221 h 3192694"/>
              <a:gd name="connsiteX2142" fmla="*/ 2154188 w 8115305"/>
              <a:gd name="connsiteY2142" fmla="*/ 451364 h 3192694"/>
              <a:gd name="connsiteX2143" fmla="*/ 1994654 w 8115305"/>
              <a:gd name="connsiteY2143" fmla="*/ 449190 h 3192694"/>
              <a:gd name="connsiteX2144" fmla="*/ 2014031 w 8115305"/>
              <a:gd name="connsiteY2144" fmla="*/ 461503 h 3192694"/>
              <a:gd name="connsiteX2145" fmla="*/ 1942870 w 8115305"/>
              <a:gd name="connsiteY2145" fmla="*/ 473816 h 3192694"/>
              <a:gd name="connsiteX2146" fmla="*/ 1924217 w 8115305"/>
              <a:gd name="connsiteY2146" fmla="*/ 461142 h 3192694"/>
              <a:gd name="connsiteX2147" fmla="*/ 1994654 w 8115305"/>
              <a:gd name="connsiteY2147" fmla="*/ 449190 h 3192694"/>
              <a:gd name="connsiteX2148" fmla="*/ 5822075 w 8115305"/>
              <a:gd name="connsiteY2148" fmla="*/ 447017 h 3192694"/>
              <a:gd name="connsiteX2149" fmla="*/ 5900301 w 8115305"/>
              <a:gd name="connsiteY2149" fmla="*/ 461142 h 3192694"/>
              <a:gd name="connsiteX2150" fmla="*/ 5872777 w 8115305"/>
              <a:gd name="connsiteY2150" fmla="*/ 476172 h 3192694"/>
              <a:gd name="connsiteX2151" fmla="*/ 5793827 w 8115305"/>
              <a:gd name="connsiteY2151" fmla="*/ 461686 h 3192694"/>
              <a:gd name="connsiteX2152" fmla="*/ 5822075 w 8115305"/>
              <a:gd name="connsiteY2152" fmla="*/ 447017 h 3192694"/>
              <a:gd name="connsiteX2153" fmla="*/ 1835670 w 8115305"/>
              <a:gd name="connsiteY2153" fmla="*/ 445751 h 3192694"/>
              <a:gd name="connsiteX2154" fmla="*/ 1855226 w 8115305"/>
              <a:gd name="connsiteY2154" fmla="*/ 455710 h 3192694"/>
              <a:gd name="connsiteX2155" fmla="*/ 1790579 w 8115305"/>
              <a:gd name="connsiteY2155" fmla="*/ 467661 h 3192694"/>
              <a:gd name="connsiteX2156" fmla="*/ 1772474 w 8115305"/>
              <a:gd name="connsiteY2156" fmla="*/ 456435 h 3192694"/>
              <a:gd name="connsiteX2157" fmla="*/ 1835670 w 8115305"/>
              <a:gd name="connsiteY2157" fmla="*/ 445751 h 3192694"/>
              <a:gd name="connsiteX2158" fmla="*/ 1678132 w 8115305"/>
              <a:gd name="connsiteY2158" fmla="*/ 443939 h 3192694"/>
              <a:gd name="connsiteX2159" fmla="*/ 1689177 w 8115305"/>
              <a:gd name="connsiteY2159" fmla="*/ 453718 h 3192694"/>
              <a:gd name="connsiteX2160" fmla="*/ 1630690 w 8115305"/>
              <a:gd name="connsiteY2160" fmla="*/ 462771 h 3192694"/>
              <a:gd name="connsiteX2161" fmla="*/ 1620548 w 8115305"/>
              <a:gd name="connsiteY2161" fmla="*/ 453355 h 3192694"/>
              <a:gd name="connsiteX2162" fmla="*/ 1678132 w 8115305"/>
              <a:gd name="connsiteY2162" fmla="*/ 443939 h 3192694"/>
              <a:gd name="connsiteX2163" fmla="*/ 5652767 w 8115305"/>
              <a:gd name="connsiteY2163" fmla="*/ 442490 h 3192694"/>
              <a:gd name="connsiteX2164" fmla="*/ 5734794 w 8115305"/>
              <a:gd name="connsiteY2164" fmla="*/ 458425 h 3192694"/>
              <a:gd name="connsiteX2165" fmla="*/ 5700210 w 8115305"/>
              <a:gd name="connsiteY2165" fmla="*/ 474359 h 3192694"/>
              <a:gd name="connsiteX2166" fmla="*/ 5616551 w 8115305"/>
              <a:gd name="connsiteY2166" fmla="*/ 457700 h 3192694"/>
              <a:gd name="connsiteX2167" fmla="*/ 5652767 w 8115305"/>
              <a:gd name="connsiteY2167" fmla="*/ 442490 h 3192694"/>
              <a:gd name="connsiteX2168" fmla="*/ 1522587 w 8115305"/>
              <a:gd name="connsiteY2168" fmla="*/ 440861 h 3192694"/>
              <a:gd name="connsiteX2169" fmla="*/ 1530374 w 8115305"/>
              <a:gd name="connsiteY2169" fmla="*/ 449009 h 3192694"/>
              <a:gd name="connsiteX2170" fmla="*/ 1480211 w 8115305"/>
              <a:gd name="connsiteY2170" fmla="*/ 456433 h 3192694"/>
              <a:gd name="connsiteX2171" fmla="*/ 1473333 w 8115305"/>
              <a:gd name="connsiteY2171" fmla="*/ 448465 h 3192694"/>
              <a:gd name="connsiteX2172" fmla="*/ 1522587 w 8115305"/>
              <a:gd name="connsiteY2172" fmla="*/ 440861 h 3192694"/>
              <a:gd name="connsiteX2173" fmla="*/ 1362508 w 8115305"/>
              <a:gd name="connsiteY2173" fmla="*/ 439232 h 3192694"/>
              <a:gd name="connsiteX2174" fmla="*/ 1369027 w 8115305"/>
              <a:gd name="connsiteY2174" fmla="*/ 445751 h 3192694"/>
              <a:gd name="connsiteX2175" fmla="*/ 1330458 w 8115305"/>
              <a:gd name="connsiteY2175" fmla="*/ 451726 h 3192694"/>
              <a:gd name="connsiteX2176" fmla="*/ 1324120 w 8115305"/>
              <a:gd name="connsiteY2176" fmla="*/ 445207 h 3192694"/>
              <a:gd name="connsiteX2177" fmla="*/ 1362508 w 8115305"/>
              <a:gd name="connsiteY2177" fmla="*/ 439232 h 3192694"/>
              <a:gd name="connsiteX2178" fmla="*/ 4253580 w 8115305"/>
              <a:gd name="connsiteY2178" fmla="*/ 437059 h 3192694"/>
              <a:gd name="connsiteX2179" fmla="*/ 4212657 w 8115305"/>
              <a:gd name="connsiteY2179" fmla="*/ 447018 h 3192694"/>
              <a:gd name="connsiteX2180" fmla="*/ 4248873 w 8115305"/>
              <a:gd name="connsiteY2180" fmla="*/ 458064 h 3192694"/>
              <a:gd name="connsiteX2181" fmla="*/ 4292693 w 8115305"/>
              <a:gd name="connsiteY2181" fmla="*/ 448104 h 3192694"/>
              <a:gd name="connsiteX2182" fmla="*/ 4082462 w 8115305"/>
              <a:gd name="connsiteY2182" fmla="*/ 436515 h 3192694"/>
              <a:gd name="connsiteX2183" fmla="*/ 4053309 w 8115305"/>
              <a:gd name="connsiteY2183" fmla="*/ 443034 h 3192694"/>
              <a:gd name="connsiteX2184" fmla="*/ 4082281 w 8115305"/>
              <a:gd name="connsiteY2184" fmla="*/ 452993 h 3192694"/>
              <a:gd name="connsiteX2185" fmla="*/ 4116143 w 8115305"/>
              <a:gd name="connsiteY2185" fmla="*/ 445207 h 3192694"/>
              <a:gd name="connsiteX2186" fmla="*/ 5480924 w 8115305"/>
              <a:gd name="connsiteY2186" fmla="*/ 435973 h 3192694"/>
              <a:gd name="connsiteX2187" fmla="*/ 5565488 w 8115305"/>
              <a:gd name="connsiteY2187" fmla="*/ 452993 h 3192694"/>
              <a:gd name="connsiteX2188" fmla="*/ 5527280 w 8115305"/>
              <a:gd name="connsiteY2188" fmla="*/ 469833 h 3192694"/>
              <a:gd name="connsiteX2189" fmla="*/ 5440000 w 8115305"/>
              <a:gd name="connsiteY2189" fmla="*/ 451725 h 3192694"/>
              <a:gd name="connsiteX2190" fmla="*/ 5480924 w 8115305"/>
              <a:gd name="connsiteY2190" fmla="*/ 435973 h 3192694"/>
              <a:gd name="connsiteX2191" fmla="*/ 6794280 w 8115305"/>
              <a:gd name="connsiteY2191" fmla="*/ 434706 h 3192694"/>
              <a:gd name="connsiteX2192" fmla="*/ 6835022 w 8115305"/>
              <a:gd name="connsiteY2192" fmla="*/ 441044 h 3192694"/>
              <a:gd name="connsiteX2193" fmla="*/ 6827599 w 8115305"/>
              <a:gd name="connsiteY2193" fmla="*/ 446839 h 3192694"/>
              <a:gd name="connsiteX2194" fmla="*/ 6789029 w 8115305"/>
              <a:gd name="connsiteY2194" fmla="*/ 440681 h 3192694"/>
              <a:gd name="connsiteX2195" fmla="*/ 6794280 w 8115305"/>
              <a:gd name="connsiteY2195" fmla="*/ 434706 h 3192694"/>
              <a:gd name="connsiteX2196" fmla="*/ 5311075 w 8115305"/>
              <a:gd name="connsiteY2196" fmla="*/ 431808 h 3192694"/>
              <a:gd name="connsiteX2197" fmla="*/ 5398716 w 8115305"/>
              <a:gd name="connsiteY2197" fmla="*/ 449916 h 3192694"/>
              <a:gd name="connsiteX2198" fmla="*/ 5358696 w 8115305"/>
              <a:gd name="connsiteY2198" fmla="*/ 468024 h 3192694"/>
              <a:gd name="connsiteX2199" fmla="*/ 5268158 w 8115305"/>
              <a:gd name="connsiteY2199" fmla="*/ 449916 h 3192694"/>
              <a:gd name="connsiteX2200" fmla="*/ 5311075 w 8115305"/>
              <a:gd name="connsiteY2200" fmla="*/ 431808 h 3192694"/>
              <a:gd name="connsiteX2201" fmla="*/ 3919131 w 8115305"/>
              <a:gd name="connsiteY2201" fmla="*/ 431627 h 3192694"/>
              <a:gd name="connsiteX2202" fmla="*/ 3881647 w 8115305"/>
              <a:gd name="connsiteY2202" fmla="*/ 438870 h 3192694"/>
              <a:gd name="connsiteX2203" fmla="*/ 3912612 w 8115305"/>
              <a:gd name="connsiteY2203" fmla="*/ 448828 h 3192694"/>
              <a:gd name="connsiteX2204" fmla="*/ 3946472 w 8115305"/>
              <a:gd name="connsiteY2204" fmla="*/ 440319 h 3192694"/>
              <a:gd name="connsiteX2205" fmla="*/ 6616282 w 8115305"/>
              <a:gd name="connsiteY2205" fmla="*/ 428548 h 3192694"/>
              <a:gd name="connsiteX2206" fmla="*/ 6665352 w 8115305"/>
              <a:gd name="connsiteY2206" fmla="*/ 436335 h 3192694"/>
              <a:gd name="connsiteX2207" fmla="*/ 6657024 w 8115305"/>
              <a:gd name="connsiteY2207" fmla="*/ 443759 h 3192694"/>
              <a:gd name="connsiteX2208" fmla="*/ 6607771 w 8115305"/>
              <a:gd name="connsiteY2208" fmla="*/ 435972 h 3192694"/>
              <a:gd name="connsiteX2209" fmla="*/ 6616282 w 8115305"/>
              <a:gd name="connsiteY2209" fmla="*/ 428548 h 3192694"/>
              <a:gd name="connsiteX2210" fmla="*/ 5148103 w 8115305"/>
              <a:gd name="connsiteY2210" fmla="*/ 426736 h 3192694"/>
              <a:gd name="connsiteX2211" fmla="*/ 5235203 w 8115305"/>
              <a:gd name="connsiteY2211" fmla="*/ 444844 h 3192694"/>
              <a:gd name="connsiteX2212" fmla="*/ 5181965 w 8115305"/>
              <a:gd name="connsiteY2212" fmla="*/ 462952 h 3192694"/>
              <a:gd name="connsiteX2213" fmla="*/ 5093780 w 8115305"/>
              <a:gd name="connsiteY2213" fmla="*/ 444844 h 3192694"/>
              <a:gd name="connsiteX2214" fmla="*/ 5148103 w 8115305"/>
              <a:gd name="connsiteY2214" fmla="*/ 426736 h 3192694"/>
              <a:gd name="connsiteX2215" fmla="*/ 3348916 w 8115305"/>
              <a:gd name="connsiteY2215" fmla="*/ 426736 h 3192694"/>
              <a:gd name="connsiteX2216" fmla="*/ 3409939 w 8115305"/>
              <a:gd name="connsiteY2216" fmla="*/ 447016 h 3192694"/>
              <a:gd name="connsiteX2217" fmla="*/ 3316685 w 8115305"/>
              <a:gd name="connsiteY2217" fmla="*/ 468021 h 3192694"/>
              <a:gd name="connsiteX2218" fmla="*/ 3256384 w 8115305"/>
              <a:gd name="connsiteY2218" fmla="*/ 447016 h 3192694"/>
              <a:gd name="connsiteX2219" fmla="*/ 3348916 w 8115305"/>
              <a:gd name="connsiteY2219" fmla="*/ 426736 h 3192694"/>
              <a:gd name="connsiteX2220" fmla="*/ 3190655 w 8115305"/>
              <a:gd name="connsiteY2220" fmla="*/ 425468 h 3192694"/>
              <a:gd name="connsiteX2221" fmla="*/ 3246065 w 8115305"/>
              <a:gd name="connsiteY2221" fmla="*/ 444663 h 3192694"/>
              <a:gd name="connsiteX2222" fmla="*/ 3153897 w 8115305"/>
              <a:gd name="connsiteY2222" fmla="*/ 464039 h 3192694"/>
              <a:gd name="connsiteX2223" fmla="*/ 3098487 w 8115305"/>
              <a:gd name="connsiteY2223" fmla="*/ 443576 h 3192694"/>
              <a:gd name="connsiteX2224" fmla="*/ 3190655 w 8115305"/>
              <a:gd name="connsiteY2224" fmla="*/ 425468 h 3192694"/>
              <a:gd name="connsiteX2225" fmla="*/ 3759783 w 8115305"/>
              <a:gd name="connsiteY2225" fmla="*/ 425289 h 3192694"/>
              <a:gd name="connsiteX2226" fmla="*/ 3704011 w 8115305"/>
              <a:gd name="connsiteY2226" fmla="*/ 434886 h 3192694"/>
              <a:gd name="connsiteX2227" fmla="*/ 3743848 w 8115305"/>
              <a:gd name="connsiteY2227" fmla="*/ 450820 h 3192694"/>
              <a:gd name="connsiteX2228" fmla="*/ 3794006 w 8115305"/>
              <a:gd name="connsiteY2228" fmla="*/ 437422 h 3192694"/>
              <a:gd name="connsiteX2229" fmla="*/ 6440997 w 8115305"/>
              <a:gd name="connsiteY2229" fmla="*/ 424202 h 3192694"/>
              <a:gd name="connsiteX2230" fmla="*/ 6494959 w 8115305"/>
              <a:gd name="connsiteY2230" fmla="*/ 433074 h 3192694"/>
              <a:gd name="connsiteX2231" fmla="*/ 6481741 w 8115305"/>
              <a:gd name="connsiteY2231" fmla="*/ 442129 h 3192694"/>
              <a:gd name="connsiteX2232" fmla="*/ 6427418 w 8115305"/>
              <a:gd name="connsiteY2232" fmla="*/ 433074 h 3192694"/>
              <a:gd name="connsiteX2233" fmla="*/ 6440997 w 8115305"/>
              <a:gd name="connsiteY2233" fmla="*/ 424202 h 3192694"/>
              <a:gd name="connsiteX2234" fmla="*/ 4973727 w 8115305"/>
              <a:gd name="connsiteY2234" fmla="*/ 423658 h 3192694"/>
              <a:gd name="connsiteX2235" fmla="*/ 5065532 w 8115305"/>
              <a:gd name="connsiteY2235" fmla="*/ 443395 h 3192694"/>
              <a:gd name="connsiteX2236" fmla="*/ 5010304 w 8115305"/>
              <a:gd name="connsiteY2236" fmla="*/ 462410 h 3192694"/>
              <a:gd name="connsiteX2237" fmla="*/ 4917773 w 8115305"/>
              <a:gd name="connsiteY2237" fmla="*/ 441766 h 3192694"/>
              <a:gd name="connsiteX2238" fmla="*/ 4973727 w 8115305"/>
              <a:gd name="connsiteY2238" fmla="*/ 423658 h 3192694"/>
              <a:gd name="connsiteX2239" fmla="*/ 3032575 w 8115305"/>
              <a:gd name="connsiteY2239" fmla="*/ 421849 h 3192694"/>
              <a:gd name="connsiteX2240" fmla="*/ 3083277 w 8115305"/>
              <a:gd name="connsiteY2240" fmla="*/ 439956 h 3192694"/>
              <a:gd name="connsiteX2241" fmla="*/ 2994549 w 8115305"/>
              <a:gd name="connsiteY2241" fmla="*/ 458064 h 3192694"/>
              <a:gd name="connsiteX2242" fmla="*/ 2943667 w 8115305"/>
              <a:gd name="connsiteY2242" fmla="*/ 439956 h 3192694"/>
              <a:gd name="connsiteX2243" fmla="*/ 3032575 w 8115305"/>
              <a:gd name="connsiteY2243" fmla="*/ 421849 h 3192694"/>
              <a:gd name="connsiteX2244" fmla="*/ 6264267 w 8115305"/>
              <a:gd name="connsiteY2244" fmla="*/ 418227 h 3192694"/>
              <a:gd name="connsiteX2245" fmla="*/ 6327826 w 8115305"/>
              <a:gd name="connsiteY2245" fmla="*/ 428728 h 3192694"/>
              <a:gd name="connsiteX2246" fmla="*/ 6311528 w 8115305"/>
              <a:gd name="connsiteY2246" fmla="*/ 438871 h 3192694"/>
              <a:gd name="connsiteX2247" fmla="*/ 6249600 w 8115305"/>
              <a:gd name="connsiteY2247" fmla="*/ 428548 h 3192694"/>
              <a:gd name="connsiteX2248" fmla="*/ 6264267 w 8115305"/>
              <a:gd name="connsiteY2248" fmla="*/ 418227 h 3192694"/>
              <a:gd name="connsiteX2249" fmla="*/ 2876122 w 8115305"/>
              <a:gd name="connsiteY2249" fmla="*/ 418045 h 3192694"/>
              <a:gd name="connsiteX2250" fmla="*/ 2920488 w 8115305"/>
              <a:gd name="connsiteY2250" fmla="*/ 434704 h 3192694"/>
              <a:gd name="connsiteX2251" fmla="*/ 2834856 w 8115305"/>
              <a:gd name="connsiteY2251" fmla="*/ 452992 h 3192694"/>
              <a:gd name="connsiteX2252" fmla="*/ 2790313 w 8115305"/>
              <a:gd name="connsiteY2252" fmla="*/ 434884 h 3192694"/>
              <a:gd name="connsiteX2253" fmla="*/ 2876122 w 8115305"/>
              <a:gd name="connsiteY2253" fmla="*/ 418045 h 3192694"/>
              <a:gd name="connsiteX2254" fmla="*/ 4808040 w 8115305"/>
              <a:gd name="connsiteY2254" fmla="*/ 417864 h 3192694"/>
              <a:gd name="connsiteX2255" fmla="*/ 4900751 w 8115305"/>
              <a:gd name="connsiteY2255" fmla="*/ 437783 h 3192694"/>
              <a:gd name="connsiteX2256" fmla="*/ 4842263 w 8115305"/>
              <a:gd name="connsiteY2256" fmla="*/ 458245 h 3192694"/>
              <a:gd name="connsiteX2257" fmla="*/ 4748827 w 8115305"/>
              <a:gd name="connsiteY2257" fmla="*/ 437603 h 3192694"/>
              <a:gd name="connsiteX2258" fmla="*/ 4808040 w 8115305"/>
              <a:gd name="connsiteY2258" fmla="*/ 417864 h 3192694"/>
              <a:gd name="connsiteX2259" fmla="*/ 3605322 w 8115305"/>
              <a:gd name="connsiteY2259" fmla="*/ 416054 h 3192694"/>
              <a:gd name="connsiteX2260" fmla="*/ 3528917 w 8115305"/>
              <a:gd name="connsiteY2260" fmla="*/ 430313 h 3192694"/>
              <a:gd name="connsiteX2261" fmla="*/ 3526735 w 8115305"/>
              <a:gd name="connsiteY2261" fmla="*/ 429996 h 3192694"/>
              <a:gd name="connsiteX2262" fmla="*/ 3526735 w 8115305"/>
              <a:gd name="connsiteY2262" fmla="*/ 430720 h 3192694"/>
              <a:gd name="connsiteX2263" fmla="*/ 3528917 w 8115305"/>
              <a:gd name="connsiteY2263" fmla="*/ 430313 h 3192694"/>
              <a:gd name="connsiteX2264" fmla="*/ 3554814 w 8115305"/>
              <a:gd name="connsiteY2264" fmla="*/ 434077 h 3192694"/>
              <a:gd name="connsiteX2265" fmla="*/ 3579971 w 8115305"/>
              <a:gd name="connsiteY2265" fmla="*/ 447199 h 3192694"/>
              <a:gd name="connsiteX2266" fmla="*/ 3647151 w 8115305"/>
              <a:gd name="connsiteY2266" fmla="*/ 431808 h 3192694"/>
              <a:gd name="connsiteX2267" fmla="*/ 3621620 w 8115305"/>
              <a:gd name="connsiteY2267" fmla="*/ 425108 h 3192694"/>
              <a:gd name="connsiteX2268" fmla="*/ 3605322 w 8115305"/>
              <a:gd name="connsiteY2268" fmla="*/ 416054 h 3192694"/>
              <a:gd name="connsiteX2269" fmla="*/ 2715889 w 8115305"/>
              <a:gd name="connsiteY2269" fmla="*/ 415512 h 3192694"/>
              <a:gd name="connsiteX2270" fmla="*/ 2754095 w 8115305"/>
              <a:gd name="connsiteY2270" fmla="*/ 431627 h 3192694"/>
              <a:gd name="connsiteX2271" fmla="*/ 2668447 w 8115305"/>
              <a:gd name="connsiteY2271" fmla="*/ 448104 h 3192694"/>
              <a:gd name="connsiteX2272" fmla="*/ 2630783 w 8115305"/>
              <a:gd name="connsiteY2272" fmla="*/ 431446 h 3192694"/>
              <a:gd name="connsiteX2273" fmla="*/ 2715889 w 8115305"/>
              <a:gd name="connsiteY2273" fmla="*/ 415512 h 3192694"/>
              <a:gd name="connsiteX2274" fmla="*/ 6101659 w 8115305"/>
              <a:gd name="connsiteY2274" fmla="*/ 414242 h 3192694"/>
              <a:gd name="connsiteX2275" fmla="*/ 6166666 w 8115305"/>
              <a:gd name="connsiteY2275" fmla="*/ 425831 h 3192694"/>
              <a:gd name="connsiteX2276" fmla="*/ 6143850 w 8115305"/>
              <a:gd name="connsiteY2276" fmla="*/ 436878 h 3192694"/>
              <a:gd name="connsiteX2277" fmla="*/ 6077032 w 8115305"/>
              <a:gd name="connsiteY2277" fmla="*/ 424746 h 3192694"/>
              <a:gd name="connsiteX2278" fmla="*/ 6101659 w 8115305"/>
              <a:gd name="connsiteY2278" fmla="*/ 414242 h 3192694"/>
              <a:gd name="connsiteX2279" fmla="*/ 2561976 w 8115305"/>
              <a:gd name="connsiteY2279" fmla="*/ 413700 h 3192694"/>
              <a:gd name="connsiteX2280" fmla="*/ 2591666 w 8115305"/>
              <a:gd name="connsiteY2280" fmla="*/ 429272 h 3192694"/>
              <a:gd name="connsiteX2281" fmla="*/ 2510006 w 8115305"/>
              <a:gd name="connsiteY2281" fmla="*/ 443758 h 3192694"/>
              <a:gd name="connsiteX2282" fmla="*/ 2479222 w 8115305"/>
              <a:gd name="connsiteY2282" fmla="*/ 428006 h 3192694"/>
              <a:gd name="connsiteX2283" fmla="*/ 2561976 w 8115305"/>
              <a:gd name="connsiteY2283" fmla="*/ 413700 h 3192694"/>
              <a:gd name="connsiteX2284" fmla="*/ 2407154 w 8115305"/>
              <a:gd name="connsiteY2284" fmla="*/ 410440 h 3192694"/>
              <a:gd name="connsiteX2285" fmla="*/ 2433408 w 8115305"/>
              <a:gd name="connsiteY2285" fmla="*/ 424563 h 3192694"/>
              <a:gd name="connsiteX2286" fmla="*/ 2356814 w 8115305"/>
              <a:gd name="connsiteY2286" fmla="*/ 437782 h 3192694"/>
              <a:gd name="connsiteX2287" fmla="*/ 2331282 w 8115305"/>
              <a:gd name="connsiteY2287" fmla="*/ 423295 h 3192694"/>
              <a:gd name="connsiteX2288" fmla="*/ 2407154 w 8115305"/>
              <a:gd name="connsiteY2288" fmla="*/ 410440 h 3192694"/>
              <a:gd name="connsiteX2289" fmla="*/ 5929997 w 8115305"/>
              <a:gd name="connsiteY2289" fmla="*/ 408992 h 3192694"/>
              <a:gd name="connsiteX2290" fmla="*/ 5999531 w 8115305"/>
              <a:gd name="connsiteY2290" fmla="*/ 421124 h 3192694"/>
              <a:gd name="connsiteX2291" fmla="*/ 5975628 w 8115305"/>
              <a:gd name="connsiteY2291" fmla="*/ 433257 h 3192694"/>
              <a:gd name="connsiteX2292" fmla="*/ 5905551 w 8115305"/>
              <a:gd name="connsiteY2292" fmla="*/ 420763 h 3192694"/>
              <a:gd name="connsiteX2293" fmla="*/ 5929997 w 8115305"/>
              <a:gd name="connsiteY2293" fmla="*/ 408992 h 3192694"/>
              <a:gd name="connsiteX2294" fmla="*/ 2250701 w 8115305"/>
              <a:gd name="connsiteY2294" fmla="*/ 408628 h 3192694"/>
              <a:gd name="connsiteX2295" fmla="*/ 2274242 w 8115305"/>
              <a:gd name="connsiteY2295" fmla="*/ 421485 h 3192694"/>
              <a:gd name="connsiteX2296" fmla="*/ 2203982 w 8115305"/>
              <a:gd name="connsiteY2296" fmla="*/ 433436 h 3192694"/>
              <a:gd name="connsiteX2297" fmla="*/ 2181163 w 8115305"/>
              <a:gd name="connsiteY2297" fmla="*/ 420398 h 3192694"/>
              <a:gd name="connsiteX2298" fmla="*/ 2250701 w 8115305"/>
              <a:gd name="connsiteY2298" fmla="*/ 408628 h 3192694"/>
              <a:gd name="connsiteX2299" fmla="*/ 2098777 w 8115305"/>
              <a:gd name="connsiteY2299" fmla="*/ 406457 h 3192694"/>
              <a:gd name="connsiteX2300" fmla="*/ 2117609 w 8115305"/>
              <a:gd name="connsiteY2300" fmla="*/ 418410 h 3192694"/>
              <a:gd name="connsiteX2301" fmla="*/ 2047712 w 8115305"/>
              <a:gd name="connsiteY2301" fmla="*/ 429635 h 3192694"/>
              <a:gd name="connsiteX2302" fmla="*/ 2029604 w 8115305"/>
              <a:gd name="connsiteY2302" fmla="*/ 417685 h 3192694"/>
              <a:gd name="connsiteX2303" fmla="*/ 2098777 w 8115305"/>
              <a:gd name="connsiteY2303" fmla="*/ 406457 h 3192694"/>
              <a:gd name="connsiteX2304" fmla="*/ 5765396 w 8115305"/>
              <a:gd name="connsiteY2304" fmla="*/ 404826 h 3192694"/>
              <a:gd name="connsiteX2305" fmla="*/ 5838734 w 8115305"/>
              <a:gd name="connsiteY2305" fmla="*/ 418045 h 3192694"/>
              <a:gd name="connsiteX2306" fmla="*/ 5810123 w 8115305"/>
              <a:gd name="connsiteY2306" fmla="*/ 431445 h 3192694"/>
              <a:gd name="connsiteX2307" fmla="*/ 5736243 w 8115305"/>
              <a:gd name="connsiteY2307" fmla="*/ 418045 h 3192694"/>
              <a:gd name="connsiteX2308" fmla="*/ 5765396 w 8115305"/>
              <a:gd name="connsiteY2308" fmla="*/ 404826 h 3192694"/>
              <a:gd name="connsiteX2309" fmla="*/ 1945403 w 8115305"/>
              <a:gd name="connsiteY2309" fmla="*/ 403378 h 3192694"/>
              <a:gd name="connsiteX2310" fmla="*/ 1963509 w 8115305"/>
              <a:gd name="connsiteY2310" fmla="*/ 413518 h 3192694"/>
              <a:gd name="connsiteX2311" fmla="*/ 1901400 w 8115305"/>
              <a:gd name="connsiteY2311" fmla="*/ 423839 h 3192694"/>
              <a:gd name="connsiteX2312" fmla="*/ 1884198 w 8115305"/>
              <a:gd name="connsiteY2312" fmla="*/ 413881 h 3192694"/>
              <a:gd name="connsiteX2313" fmla="*/ 1945403 w 8115305"/>
              <a:gd name="connsiteY2313" fmla="*/ 403378 h 3192694"/>
              <a:gd name="connsiteX2314" fmla="*/ 1787142 w 8115305"/>
              <a:gd name="connsiteY2314" fmla="*/ 401929 h 3192694"/>
              <a:gd name="connsiteX2315" fmla="*/ 1800543 w 8115305"/>
              <a:gd name="connsiteY2315" fmla="*/ 410620 h 3192694"/>
              <a:gd name="connsiteX2316" fmla="*/ 1746218 w 8115305"/>
              <a:gd name="connsiteY2316" fmla="*/ 419493 h 3192694"/>
              <a:gd name="connsiteX2317" fmla="*/ 1734811 w 8115305"/>
              <a:gd name="connsiteY2317" fmla="*/ 410259 h 3192694"/>
              <a:gd name="connsiteX2318" fmla="*/ 1787142 w 8115305"/>
              <a:gd name="connsiteY2318" fmla="*/ 401929 h 3192694"/>
              <a:gd name="connsiteX2319" fmla="*/ 5598987 w 8115305"/>
              <a:gd name="connsiteY2319" fmla="*/ 400663 h 3192694"/>
              <a:gd name="connsiteX2320" fmla="*/ 5679024 w 8115305"/>
              <a:gd name="connsiteY2320" fmla="*/ 414967 h 3192694"/>
              <a:gd name="connsiteX2321" fmla="*/ 5647155 w 8115305"/>
              <a:gd name="connsiteY2321" fmla="*/ 429816 h 3192694"/>
              <a:gd name="connsiteX2322" fmla="*/ 5567298 w 8115305"/>
              <a:gd name="connsiteY2322" fmla="*/ 414786 h 3192694"/>
              <a:gd name="connsiteX2323" fmla="*/ 5598987 w 8115305"/>
              <a:gd name="connsiteY2323" fmla="*/ 400663 h 3192694"/>
              <a:gd name="connsiteX2324" fmla="*/ 1639742 w 8115305"/>
              <a:gd name="connsiteY2324" fmla="*/ 398671 h 3192694"/>
              <a:gd name="connsiteX2325" fmla="*/ 1648074 w 8115305"/>
              <a:gd name="connsiteY2325" fmla="*/ 406094 h 3192694"/>
              <a:gd name="connsiteX2326" fmla="*/ 1600449 w 8115305"/>
              <a:gd name="connsiteY2326" fmla="*/ 413520 h 3192694"/>
              <a:gd name="connsiteX2327" fmla="*/ 1592483 w 8115305"/>
              <a:gd name="connsiteY2327" fmla="*/ 405914 h 3192694"/>
              <a:gd name="connsiteX2328" fmla="*/ 1639742 w 8115305"/>
              <a:gd name="connsiteY2328" fmla="*/ 398671 h 3192694"/>
              <a:gd name="connsiteX2329" fmla="*/ 1484736 w 8115305"/>
              <a:gd name="connsiteY2329" fmla="*/ 397583 h 3192694"/>
              <a:gd name="connsiteX2330" fmla="*/ 1492884 w 8115305"/>
              <a:gd name="connsiteY2330" fmla="*/ 403197 h 3192694"/>
              <a:gd name="connsiteX2331" fmla="*/ 1454312 w 8115305"/>
              <a:gd name="connsiteY2331" fmla="*/ 409173 h 3192694"/>
              <a:gd name="connsiteX2332" fmla="*/ 1448519 w 8115305"/>
              <a:gd name="connsiteY2332" fmla="*/ 403015 h 3192694"/>
              <a:gd name="connsiteX2333" fmla="*/ 1484736 w 8115305"/>
              <a:gd name="connsiteY2333" fmla="*/ 397583 h 3192694"/>
              <a:gd name="connsiteX2334" fmla="*/ 4414559 w 8115305"/>
              <a:gd name="connsiteY2334" fmla="*/ 397402 h 3192694"/>
              <a:gd name="connsiteX2335" fmla="*/ 4376171 w 8115305"/>
              <a:gd name="connsiteY2335" fmla="*/ 407362 h 3192694"/>
              <a:gd name="connsiteX2336" fmla="*/ 4416913 w 8115305"/>
              <a:gd name="connsiteY2336" fmla="*/ 418951 h 3192694"/>
              <a:gd name="connsiteX2337" fmla="*/ 4463269 w 8115305"/>
              <a:gd name="connsiteY2337" fmla="*/ 408810 h 3192694"/>
              <a:gd name="connsiteX2338" fmla="*/ 4568837 w 8115305"/>
              <a:gd name="connsiteY2338" fmla="*/ 395592 h 3192694"/>
              <a:gd name="connsiteX2339" fmla="*/ 4517229 w 8115305"/>
              <a:gd name="connsiteY2339" fmla="*/ 409898 h 3192694"/>
              <a:gd name="connsiteX2340" fmla="*/ 4579520 w 8115305"/>
              <a:gd name="connsiteY2340" fmla="*/ 428006 h 3192694"/>
              <a:gd name="connsiteX2341" fmla="*/ 4640362 w 8115305"/>
              <a:gd name="connsiteY2341" fmla="*/ 412613 h 3192694"/>
              <a:gd name="connsiteX2342" fmla="*/ 4568837 w 8115305"/>
              <a:gd name="connsiteY2342" fmla="*/ 395592 h 3192694"/>
              <a:gd name="connsiteX2343" fmla="*/ 4256840 w 8115305"/>
              <a:gd name="connsiteY2343" fmla="*/ 395592 h 3192694"/>
              <a:gd name="connsiteX2344" fmla="*/ 4227324 w 8115305"/>
              <a:gd name="connsiteY2344" fmla="*/ 403016 h 3192694"/>
              <a:gd name="connsiteX2345" fmla="*/ 4257926 w 8115305"/>
              <a:gd name="connsiteY2345" fmla="*/ 413337 h 3192694"/>
              <a:gd name="connsiteX2346" fmla="*/ 4294141 w 8115305"/>
              <a:gd name="connsiteY2346" fmla="*/ 405552 h 3192694"/>
              <a:gd name="connsiteX2347" fmla="*/ 5430766 w 8115305"/>
              <a:gd name="connsiteY2347" fmla="*/ 395412 h 3192694"/>
              <a:gd name="connsiteX2348" fmla="*/ 5512070 w 8115305"/>
              <a:gd name="connsiteY2348" fmla="*/ 410623 h 3192694"/>
              <a:gd name="connsiteX2349" fmla="*/ 5475854 w 8115305"/>
              <a:gd name="connsiteY2349" fmla="*/ 426195 h 3192694"/>
              <a:gd name="connsiteX2350" fmla="*/ 5392197 w 8115305"/>
              <a:gd name="connsiteY2350" fmla="*/ 410260 h 3192694"/>
              <a:gd name="connsiteX2351" fmla="*/ 5430766 w 8115305"/>
              <a:gd name="connsiteY2351" fmla="*/ 395412 h 3192694"/>
              <a:gd name="connsiteX2352" fmla="*/ 1337873 w 8115305"/>
              <a:gd name="connsiteY2352" fmla="*/ 394505 h 3192694"/>
              <a:gd name="connsiteX2353" fmla="*/ 1341856 w 8115305"/>
              <a:gd name="connsiteY2353" fmla="*/ 398670 h 3192694"/>
              <a:gd name="connsiteX2354" fmla="*/ 1314332 w 8115305"/>
              <a:gd name="connsiteY2354" fmla="*/ 402836 h 3192694"/>
              <a:gd name="connsiteX2355" fmla="*/ 1310168 w 8115305"/>
              <a:gd name="connsiteY2355" fmla="*/ 398307 h 3192694"/>
              <a:gd name="connsiteX2356" fmla="*/ 1337873 w 8115305"/>
              <a:gd name="connsiteY2356" fmla="*/ 394505 h 3192694"/>
              <a:gd name="connsiteX2357" fmla="*/ 6691608 w 8115305"/>
              <a:gd name="connsiteY2357" fmla="*/ 393781 h 3192694"/>
              <a:gd name="connsiteX2358" fmla="*/ 6728004 w 8115305"/>
              <a:gd name="connsiteY2358" fmla="*/ 398670 h 3192694"/>
              <a:gd name="connsiteX2359" fmla="*/ 6723478 w 8115305"/>
              <a:gd name="connsiteY2359" fmla="*/ 404465 h 3192694"/>
              <a:gd name="connsiteX2360" fmla="*/ 6689254 w 8115305"/>
              <a:gd name="connsiteY2360" fmla="*/ 399756 h 3192694"/>
              <a:gd name="connsiteX2361" fmla="*/ 6691608 w 8115305"/>
              <a:gd name="connsiteY2361" fmla="*/ 393781 h 3192694"/>
              <a:gd name="connsiteX2362" fmla="*/ 4100570 w 8115305"/>
              <a:gd name="connsiteY2362" fmla="*/ 393600 h 3192694"/>
              <a:gd name="connsiteX2363" fmla="*/ 4071054 w 8115305"/>
              <a:gd name="connsiteY2363" fmla="*/ 400482 h 3192694"/>
              <a:gd name="connsiteX2364" fmla="*/ 4092059 w 8115305"/>
              <a:gd name="connsiteY2364" fmla="*/ 406457 h 3192694"/>
              <a:gd name="connsiteX2365" fmla="*/ 4121031 w 8115305"/>
              <a:gd name="connsiteY2365" fmla="*/ 400119 h 3192694"/>
              <a:gd name="connsiteX2366" fmla="*/ 5272323 w 8115305"/>
              <a:gd name="connsiteY2366" fmla="*/ 391789 h 3192694"/>
              <a:gd name="connsiteX2367" fmla="*/ 5353809 w 8115305"/>
              <a:gd name="connsiteY2367" fmla="*/ 408087 h 3192694"/>
              <a:gd name="connsiteX2368" fmla="*/ 5311436 w 8115305"/>
              <a:gd name="connsiteY2368" fmla="*/ 424022 h 3192694"/>
              <a:gd name="connsiteX2369" fmla="*/ 5228320 w 8115305"/>
              <a:gd name="connsiteY2369" fmla="*/ 407724 h 3192694"/>
              <a:gd name="connsiteX2370" fmla="*/ 5272323 w 8115305"/>
              <a:gd name="connsiteY2370" fmla="*/ 391789 h 3192694"/>
              <a:gd name="connsiteX2371" fmla="*/ 3939412 w 8115305"/>
              <a:gd name="connsiteY2371" fmla="*/ 389254 h 3192694"/>
              <a:gd name="connsiteX2372" fmla="*/ 3904101 w 8115305"/>
              <a:gd name="connsiteY2372" fmla="*/ 395412 h 3192694"/>
              <a:gd name="connsiteX2373" fmla="*/ 3930357 w 8115305"/>
              <a:gd name="connsiteY2373" fmla="*/ 404284 h 3192694"/>
              <a:gd name="connsiteX2374" fmla="*/ 3962046 w 8115305"/>
              <a:gd name="connsiteY2374" fmla="*/ 397041 h 3192694"/>
              <a:gd name="connsiteX2375" fmla="*/ 6521758 w 8115305"/>
              <a:gd name="connsiteY2375" fmla="*/ 387987 h 3192694"/>
              <a:gd name="connsiteX2376" fmla="*/ 6566485 w 8115305"/>
              <a:gd name="connsiteY2376" fmla="*/ 394686 h 3192694"/>
              <a:gd name="connsiteX2377" fmla="*/ 6558698 w 8115305"/>
              <a:gd name="connsiteY2377" fmla="*/ 401749 h 3192694"/>
              <a:gd name="connsiteX2378" fmla="*/ 6513791 w 8115305"/>
              <a:gd name="connsiteY2378" fmla="*/ 394869 h 3192694"/>
              <a:gd name="connsiteX2379" fmla="*/ 6521758 w 8115305"/>
              <a:gd name="connsiteY2379" fmla="*/ 387987 h 3192694"/>
              <a:gd name="connsiteX2380" fmla="*/ 3393282 w 8115305"/>
              <a:gd name="connsiteY2380" fmla="*/ 386357 h 3192694"/>
              <a:gd name="connsiteX2381" fmla="*/ 3453399 w 8115305"/>
              <a:gd name="connsiteY2381" fmla="*/ 405008 h 3192694"/>
              <a:gd name="connsiteX2382" fmla="*/ 3365213 w 8115305"/>
              <a:gd name="connsiteY2382" fmla="*/ 424202 h 3192694"/>
              <a:gd name="connsiteX2383" fmla="*/ 3305639 w 8115305"/>
              <a:gd name="connsiteY2383" fmla="*/ 404465 h 3192694"/>
              <a:gd name="connsiteX2384" fmla="*/ 3393282 w 8115305"/>
              <a:gd name="connsiteY2384" fmla="*/ 386357 h 3192694"/>
              <a:gd name="connsiteX2385" fmla="*/ 5108992 w 8115305"/>
              <a:gd name="connsiteY2385" fmla="*/ 386177 h 3192694"/>
              <a:gd name="connsiteX2386" fmla="*/ 5195365 w 8115305"/>
              <a:gd name="connsiteY2386" fmla="*/ 403197 h 3192694"/>
              <a:gd name="connsiteX2387" fmla="*/ 5148466 w 8115305"/>
              <a:gd name="connsiteY2387" fmla="*/ 420763 h 3192694"/>
              <a:gd name="connsiteX2388" fmla="*/ 5061368 w 8115305"/>
              <a:gd name="connsiteY2388" fmla="*/ 402655 h 3192694"/>
              <a:gd name="connsiteX2389" fmla="*/ 5108992 w 8115305"/>
              <a:gd name="connsiteY2389" fmla="*/ 386177 h 3192694"/>
              <a:gd name="connsiteX2390" fmla="*/ 3234113 w 8115305"/>
              <a:gd name="connsiteY2390" fmla="*/ 384365 h 3192694"/>
              <a:gd name="connsiteX2391" fmla="*/ 3290790 w 8115305"/>
              <a:gd name="connsiteY2391" fmla="*/ 402472 h 3192694"/>
              <a:gd name="connsiteX2392" fmla="*/ 3203873 w 8115305"/>
              <a:gd name="connsiteY2392" fmla="*/ 420580 h 3192694"/>
              <a:gd name="connsiteX2393" fmla="*/ 3147740 w 8115305"/>
              <a:gd name="connsiteY2393" fmla="*/ 402472 h 3192694"/>
              <a:gd name="connsiteX2394" fmla="*/ 3234113 w 8115305"/>
              <a:gd name="connsiteY2394" fmla="*/ 384365 h 3192694"/>
              <a:gd name="connsiteX2395" fmla="*/ 6357884 w 8115305"/>
              <a:gd name="connsiteY2395" fmla="*/ 383821 h 3192694"/>
              <a:gd name="connsiteX2396" fmla="*/ 6409311 w 8115305"/>
              <a:gd name="connsiteY2396" fmla="*/ 391788 h 3192694"/>
              <a:gd name="connsiteX2397" fmla="*/ 6396454 w 8115305"/>
              <a:gd name="connsiteY2397" fmla="*/ 400119 h 3192694"/>
              <a:gd name="connsiteX2398" fmla="*/ 6345208 w 8115305"/>
              <a:gd name="connsiteY2398" fmla="*/ 391788 h 3192694"/>
              <a:gd name="connsiteX2399" fmla="*/ 6357884 w 8115305"/>
              <a:gd name="connsiteY2399" fmla="*/ 383821 h 3192694"/>
              <a:gd name="connsiteX2400" fmla="*/ 4952903 w 8115305"/>
              <a:gd name="connsiteY2400" fmla="*/ 382373 h 3192694"/>
              <a:gd name="connsiteX2401" fmla="*/ 5038915 w 8115305"/>
              <a:gd name="connsiteY2401" fmla="*/ 400480 h 3192694"/>
              <a:gd name="connsiteX2402" fmla="*/ 4984592 w 8115305"/>
              <a:gd name="connsiteY2402" fmla="*/ 418588 h 3192694"/>
              <a:gd name="connsiteX2403" fmla="*/ 4898579 w 8115305"/>
              <a:gd name="connsiteY2403" fmla="*/ 400480 h 3192694"/>
              <a:gd name="connsiteX2404" fmla="*/ 4952903 w 8115305"/>
              <a:gd name="connsiteY2404" fmla="*/ 382373 h 3192694"/>
              <a:gd name="connsiteX2405" fmla="*/ 3786763 w 8115305"/>
              <a:gd name="connsiteY2405" fmla="*/ 382011 h 3192694"/>
              <a:gd name="connsiteX2406" fmla="*/ 3735517 w 8115305"/>
              <a:gd name="connsiteY2406" fmla="*/ 392514 h 3192694"/>
              <a:gd name="connsiteX2407" fmla="*/ 3773181 w 8115305"/>
              <a:gd name="connsiteY2407" fmla="*/ 403740 h 3192694"/>
              <a:gd name="connsiteX2408" fmla="*/ 3820805 w 8115305"/>
              <a:gd name="connsiteY2408" fmla="*/ 394324 h 3192694"/>
              <a:gd name="connsiteX2409" fmla="*/ 3084906 w 8115305"/>
              <a:gd name="connsiteY2409" fmla="*/ 380563 h 3192694"/>
              <a:gd name="connsiteX2410" fmla="*/ 3133798 w 8115305"/>
              <a:gd name="connsiteY2410" fmla="*/ 398670 h 3192694"/>
              <a:gd name="connsiteX2411" fmla="*/ 3048329 w 8115305"/>
              <a:gd name="connsiteY2411" fmla="*/ 415691 h 3192694"/>
              <a:gd name="connsiteX2412" fmla="*/ 3000344 w 8115305"/>
              <a:gd name="connsiteY2412" fmla="*/ 397583 h 3192694"/>
              <a:gd name="connsiteX2413" fmla="*/ 3084906 w 8115305"/>
              <a:gd name="connsiteY2413" fmla="*/ 380563 h 3192694"/>
              <a:gd name="connsiteX2414" fmla="*/ 2932438 w 8115305"/>
              <a:gd name="connsiteY2414" fmla="*/ 379114 h 3192694"/>
              <a:gd name="connsiteX2415" fmla="*/ 2976803 w 8115305"/>
              <a:gd name="connsiteY2415" fmla="*/ 394866 h 3192694"/>
              <a:gd name="connsiteX2416" fmla="*/ 2894412 w 8115305"/>
              <a:gd name="connsiteY2416" fmla="*/ 410984 h 3192694"/>
              <a:gd name="connsiteX2417" fmla="*/ 2852422 w 8115305"/>
              <a:gd name="connsiteY2417" fmla="*/ 394325 h 3192694"/>
              <a:gd name="connsiteX2418" fmla="*/ 2932438 w 8115305"/>
              <a:gd name="connsiteY2418" fmla="*/ 379114 h 3192694"/>
              <a:gd name="connsiteX2419" fmla="*/ 6191293 w 8115305"/>
              <a:gd name="connsiteY2419" fmla="*/ 378571 h 3192694"/>
              <a:gd name="connsiteX2420" fmla="*/ 6249238 w 8115305"/>
              <a:gd name="connsiteY2420" fmla="*/ 387625 h 3192694"/>
              <a:gd name="connsiteX2421" fmla="*/ 6235295 w 8115305"/>
              <a:gd name="connsiteY2421" fmla="*/ 397222 h 3192694"/>
              <a:gd name="connsiteX2422" fmla="*/ 6176807 w 8115305"/>
              <a:gd name="connsiteY2422" fmla="*/ 387986 h 3192694"/>
              <a:gd name="connsiteX2423" fmla="*/ 6191293 w 8115305"/>
              <a:gd name="connsiteY2423" fmla="*/ 378571 h 3192694"/>
              <a:gd name="connsiteX2424" fmla="*/ 4794822 w 8115305"/>
              <a:gd name="connsiteY2424" fmla="*/ 378027 h 3192694"/>
              <a:gd name="connsiteX2425" fmla="*/ 4881015 w 8115305"/>
              <a:gd name="connsiteY2425" fmla="*/ 396135 h 3192694"/>
              <a:gd name="connsiteX2426" fmla="*/ 4822346 w 8115305"/>
              <a:gd name="connsiteY2426" fmla="*/ 414243 h 3192694"/>
              <a:gd name="connsiteX2427" fmla="*/ 4735792 w 8115305"/>
              <a:gd name="connsiteY2427" fmla="*/ 396135 h 3192694"/>
              <a:gd name="connsiteX2428" fmla="*/ 4794822 w 8115305"/>
              <a:gd name="connsiteY2428" fmla="*/ 378027 h 3192694"/>
              <a:gd name="connsiteX2429" fmla="*/ 2783796 w 8115305"/>
              <a:gd name="connsiteY2429" fmla="*/ 375673 h 3192694"/>
              <a:gd name="connsiteX2430" fmla="*/ 2824356 w 8115305"/>
              <a:gd name="connsiteY2430" fmla="*/ 390522 h 3192694"/>
              <a:gd name="connsiteX2431" fmla="*/ 2743234 w 8115305"/>
              <a:gd name="connsiteY2431" fmla="*/ 405913 h 3192694"/>
              <a:gd name="connsiteX2432" fmla="*/ 2705390 w 8115305"/>
              <a:gd name="connsiteY2432" fmla="*/ 390159 h 3192694"/>
              <a:gd name="connsiteX2433" fmla="*/ 2783796 w 8115305"/>
              <a:gd name="connsiteY2433" fmla="*/ 375673 h 3192694"/>
              <a:gd name="connsiteX2434" fmla="*/ 6031039 w 8115305"/>
              <a:gd name="connsiteY2434" fmla="*/ 374949 h 3192694"/>
              <a:gd name="connsiteX2435" fmla="*/ 6093511 w 8115305"/>
              <a:gd name="connsiteY2435" fmla="*/ 385270 h 3192694"/>
              <a:gd name="connsiteX2436" fmla="*/ 6075403 w 8115305"/>
              <a:gd name="connsiteY2436" fmla="*/ 395230 h 3192694"/>
              <a:gd name="connsiteX2437" fmla="*/ 6012388 w 8115305"/>
              <a:gd name="connsiteY2437" fmla="*/ 384726 h 3192694"/>
              <a:gd name="connsiteX2438" fmla="*/ 6031039 w 8115305"/>
              <a:gd name="connsiteY2438" fmla="*/ 374949 h 3192694"/>
              <a:gd name="connsiteX2439" fmla="*/ 2633677 w 8115305"/>
              <a:gd name="connsiteY2439" fmla="*/ 374044 h 3192694"/>
              <a:gd name="connsiteX2440" fmla="*/ 2669355 w 8115305"/>
              <a:gd name="connsiteY2440" fmla="*/ 387625 h 3192694"/>
              <a:gd name="connsiteX2441" fmla="*/ 2592394 w 8115305"/>
              <a:gd name="connsiteY2441" fmla="*/ 401929 h 3192694"/>
              <a:gd name="connsiteX2442" fmla="*/ 2559261 w 8115305"/>
              <a:gd name="connsiteY2442" fmla="*/ 387442 h 3192694"/>
              <a:gd name="connsiteX2443" fmla="*/ 2633677 w 8115305"/>
              <a:gd name="connsiteY2443" fmla="*/ 374044 h 3192694"/>
              <a:gd name="connsiteX2444" fmla="*/ 2489001 w 8115305"/>
              <a:gd name="connsiteY2444" fmla="*/ 371145 h 3192694"/>
              <a:gd name="connsiteX2445" fmla="*/ 2516523 w 8115305"/>
              <a:gd name="connsiteY2445" fmla="*/ 383821 h 3192694"/>
              <a:gd name="connsiteX2446" fmla="*/ 2444093 w 8115305"/>
              <a:gd name="connsiteY2446" fmla="*/ 396496 h 3192694"/>
              <a:gd name="connsiteX2447" fmla="*/ 2416568 w 8115305"/>
              <a:gd name="connsiteY2447" fmla="*/ 382916 h 3192694"/>
              <a:gd name="connsiteX2448" fmla="*/ 2489001 w 8115305"/>
              <a:gd name="connsiteY2448" fmla="*/ 371145 h 3192694"/>
              <a:gd name="connsiteX2449" fmla="*/ 5862094 w 8115305"/>
              <a:gd name="connsiteY2449" fmla="*/ 369698 h 3192694"/>
              <a:gd name="connsiteX2450" fmla="*/ 5929273 w 8115305"/>
              <a:gd name="connsiteY2450" fmla="*/ 380562 h 3192694"/>
              <a:gd name="connsiteX2451" fmla="*/ 5907726 w 8115305"/>
              <a:gd name="connsiteY2451" fmla="*/ 392151 h 3192694"/>
              <a:gd name="connsiteX2452" fmla="*/ 5840726 w 8115305"/>
              <a:gd name="connsiteY2452" fmla="*/ 380562 h 3192694"/>
              <a:gd name="connsiteX2453" fmla="*/ 5862094 w 8115305"/>
              <a:gd name="connsiteY2453" fmla="*/ 369698 h 3192694"/>
              <a:gd name="connsiteX2454" fmla="*/ 2333090 w 8115305"/>
              <a:gd name="connsiteY2454" fmla="*/ 368974 h 3192694"/>
              <a:gd name="connsiteX2455" fmla="*/ 2359710 w 8115305"/>
              <a:gd name="connsiteY2455" fmla="*/ 380563 h 3192694"/>
              <a:gd name="connsiteX2456" fmla="*/ 2291444 w 8115305"/>
              <a:gd name="connsiteY2456" fmla="*/ 392513 h 3192694"/>
              <a:gd name="connsiteX2457" fmla="*/ 2265369 w 8115305"/>
              <a:gd name="connsiteY2457" fmla="*/ 380924 h 3192694"/>
              <a:gd name="connsiteX2458" fmla="*/ 2333090 w 8115305"/>
              <a:gd name="connsiteY2458" fmla="*/ 368974 h 3192694"/>
              <a:gd name="connsiteX2459" fmla="*/ 2188591 w 8115305"/>
              <a:gd name="connsiteY2459" fmla="*/ 366257 h 3192694"/>
              <a:gd name="connsiteX2460" fmla="*/ 2209238 w 8115305"/>
              <a:gd name="connsiteY2460" fmla="*/ 377122 h 3192694"/>
              <a:gd name="connsiteX2461" fmla="*/ 2145859 w 8115305"/>
              <a:gd name="connsiteY2461" fmla="*/ 387443 h 3192694"/>
              <a:gd name="connsiteX2462" fmla="*/ 2125756 w 8115305"/>
              <a:gd name="connsiteY2462" fmla="*/ 376397 h 3192694"/>
              <a:gd name="connsiteX2463" fmla="*/ 2188591 w 8115305"/>
              <a:gd name="connsiteY2463" fmla="*/ 366257 h 3192694"/>
              <a:gd name="connsiteX2464" fmla="*/ 5704736 w 8115305"/>
              <a:gd name="connsiteY2464" fmla="*/ 366076 h 3192694"/>
              <a:gd name="connsiteX2465" fmla="*/ 5777167 w 8115305"/>
              <a:gd name="connsiteY2465" fmla="*/ 378389 h 3192694"/>
              <a:gd name="connsiteX2466" fmla="*/ 5748919 w 8115305"/>
              <a:gd name="connsiteY2466" fmla="*/ 390520 h 3192694"/>
              <a:gd name="connsiteX2467" fmla="*/ 5678300 w 8115305"/>
              <a:gd name="connsiteY2467" fmla="*/ 378026 h 3192694"/>
              <a:gd name="connsiteX2468" fmla="*/ 5704736 w 8115305"/>
              <a:gd name="connsiteY2468" fmla="*/ 366076 h 3192694"/>
              <a:gd name="connsiteX2469" fmla="*/ 2038475 w 8115305"/>
              <a:gd name="connsiteY2469" fmla="*/ 364809 h 3192694"/>
              <a:gd name="connsiteX2470" fmla="*/ 2058935 w 8115305"/>
              <a:gd name="connsiteY2470" fmla="*/ 373681 h 3192694"/>
              <a:gd name="connsiteX2471" fmla="*/ 2000811 w 8115305"/>
              <a:gd name="connsiteY2471" fmla="*/ 383460 h 3192694"/>
              <a:gd name="connsiteX2472" fmla="*/ 1982705 w 8115305"/>
              <a:gd name="connsiteY2472" fmla="*/ 373863 h 3192694"/>
              <a:gd name="connsiteX2473" fmla="*/ 2038475 w 8115305"/>
              <a:gd name="connsiteY2473" fmla="*/ 364809 h 3192694"/>
              <a:gd name="connsiteX2474" fmla="*/ 1897962 w 8115305"/>
              <a:gd name="connsiteY2474" fmla="*/ 361911 h 3192694"/>
              <a:gd name="connsiteX2475" fmla="*/ 1911360 w 8115305"/>
              <a:gd name="connsiteY2475" fmla="*/ 369878 h 3192694"/>
              <a:gd name="connsiteX2476" fmla="*/ 1860660 w 8115305"/>
              <a:gd name="connsiteY2476" fmla="*/ 378209 h 3192694"/>
              <a:gd name="connsiteX2477" fmla="*/ 1847077 w 8115305"/>
              <a:gd name="connsiteY2477" fmla="*/ 369698 h 3192694"/>
              <a:gd name="connsiteX2478" fmla="*/ 1897962 w 8115305"/>
              <a:gd name="connsiteY2478" fmla="*/ 361911 h 3192694"/>
              <a:gd name="connsiteX2479" fmla="*/ 5545027 w 8115305"/>
              <a:gd name="connsiteY2479" fmla="*/ 361006 h 3192694"/>
              <a:gd name="connsiteX2480" fmla="*/ 5620716 w 8115305"/>
              <a:gd name="connsiteY2480" fmla="*/ 373683 h 3192694"/>
              <a:gd name="connsiteX2481" fmla="*/ 5590295 w 8115305"/>
              <a:gd name="connsiteY2481" fmla="*/ 387444 h 3192694"/>
              <a:gd name="connsiteX2482" fmla="*/ 5514787 w 8115305"/>
              <a:gd name="connsiteY2482" fmla="*/ 373863 h 3192694"/>
              <a:gd name="connsiteX2483" fmla="*/ 5545027 w 8115305"/>
              <a:gd name="connsiteY2483" fmla="*/ 361006 h 3192694"/>
              <a:gd name="connsiteX2484" fmla="*/ 1752733 w 8115305"/>
              <a:gd name="connsiteY2484" fmla="*/ 360643 h 3192694"/>
              <a:gd name="connsiteX2485" fmla="*/ 1759438 w 8115305"/>
              <a:gd name="connsiteY2485" fmla="*/ 367886 h 3192694"/>
              <a:gd name="connsiteX2486" fmla="*/ 1714889 w 8115305"/>
              <a:gd name="connsiteY2486" fmla="*/ 374044 h 3192694"/>
              <a:gd name="connsiteX2487" fmla="*/ 1708373 w 8115305"/>
              <a:gd name="connsiteY2487" fmla="*/ 366438 h 3192694"/>
              <a:gd name="connsiteX2488" fmla="*/ 1752733 w 8115305"/>
              <a:gd name="connsiteY2488" fmla="*/ 360643 h 3192694"/>
              <a:gd name="connsiteX2489" fmla="*/ 1601529 w 8115305"/>
              <a:gd name="connsiteY2489" fmla="*/ 358109 h 3192694"/>
              <a:gd name="connsiteX2490" fmla="*/ 1608954 w 8115305"/>
              <a:gd name="connsiteY2490" fmla="*/ 363360 h 3192694"/>
              <a:gd name="connsiteX2491" fmla="*/ 1572739 w 8115305"/>
              <a:gd name="connsiteY2491" fmla="*/ 368613 h 3192694"/>
              <a:gd name="connsiteX2492" fmla="*/ 1565313 w 8115305"/>
              <a:gd name="connsiteY2492" fmla="*/ 363543 h 3192694"/>
              <a:gd name="connsiteX2493" fmla="*/ 1601529 w 8115305"/>
              <a:gd name="connsiteY2493" fmla="*/ 358109 h 3192694"/>
              <a:gd name="connsiteX2494" fmla="*/ 5390929 w 8115305"/>
              <a:gd name="connsiteY2494" fmla="*/ 357746 h 3192694"/>
              <a:gd name="connsiteX2495" fmla="*/ 5467345 w 8115305"/>
              <a:gd name="connsiteY2495" fmla="*/ 371327 h 3192694"/>
              <a:gd name="connsiteX2496" fmla="*/ 5431130 w 8115305"/>
              <a:gd name="connsiteY2496" fmla="*/ 385450 h 3192694"/>
              <a:gd name="connsiteX2497" fmla="*/ 5355801 w 8115305"/>
              <a:gd name="connsiteY2497" fmla="*/ 371688 h 3192694"/>
              <a:gd name="connsiteX2498" fmla="*/ 5390929 w 8115305"/>
              <a:gd name="connsiteY2498" fmla="*/ 357746 h 3192694"/>
              <a:gd name="connsiteX2499" fmla="*/ 4562319 w 8115305"/>
              <a:gd name="connsiteY2499" fmla="*/ 356841 h 3192694"/>
              <a:gd name="connsiteX2500" fmla="*/ 4509805 w 8115305"/>
              <a:gd name="connsiteY2500" fmla="*/ 370241 h 3192694"/>
              <a:gd name="connsiteX2501" fmla="*/ 4546021 w 8115305"/>
              <a:gd name="connsiteY2501" fmla="*/ 377304 h 3192694"/>
              <a:gd name="connsiteX2502" fmla="*/ 4569742 w 8115305"/>
              <a:gd name="connsiteY2502" fmla="*/ 387081 h 3192694"/>
              <a:gd name="connsiteX2503" fmla="*/ 4635111 w 8115305"/>
              <a:gd name="connsiteY2503" fmla="*/ 374044 h 3192694"/>
              <a:gd name="connsiteX2504" fmla="*/ 4591472 w 8115305"/>
              <a:gd name="connsiteY2504" fmla="*/ 367164 h 3192694"/>
              <a:gd name="connsiteX2505" fmla="*/ 4562319 w 8115305"/>
              <a:gd name="connsiteY2505" fmla="*/ 356841 h 3192694"/>
              <a:gd name="connsiteX2506" fmla="*/ 4413835 w 8115305"/>
              <a:gd name="connsiteY2506" fmla="*/ 356841 h 3192694"/>
              <a:gd name="connsiteX2507" fmla="*/ 4371281 w 8115305"/>
              <a:gd name="connsiteY2507" fmla="*/ 367344 h 3192694"/>
              <a:gd name="connsiteX2508" fmla="*/ 4413835 w 8115305"/>
              <a:gd name="connsiteY2508" fmla="*/ 378570 h 3192694"/>
              <a:gd name="connsiteX2509" fmla="*/ 4464537 w 8115305"/>
              <a:gd name="connsiteY2509" fmla="*/ 369698 h 3192694"/>
              <a:gd name="connsiteX2510" fmla="*/ 1456657 w 8115305"/>
              <a:gd name="connsiteY2510" fmla="*/ 356841 h 3192694"/>
              <a:gd name="connsiteX2511" fmla="*/ 1459735 w 8115305"/>
              <a:gd name="connsiteY2511" fmla="*/ 360825 h 3192694"/>
              <a:gd name="connsiteX2512" fmla="*/ 1433659 w 8115305"/>
              <a:gd name="connsiteY2512" fmla="*/ 364628 h 3192694"/>
              <a:gd name="connsiteX2513" fmla="*/ 1428409 w 8115305"/>
              <a:gd name="connsiteY2513" fmla="*/ 360825 h 3192694"/>
              <a:gd name="connsiteX2514" fmla="*/ 1456657 w 8115305"/>
              <a:gd name="connsiteY2514" fmla="*/ 356841 h 3192694"/>
              <a:gd name="connsiteX2515" fmla="*/ 6603426 w 8115305"/>
              <a:gd name="connsiteY2515" fmla="*/ 355936 h 3192694"/>
              <a:gd name="connsiteX2516" fmla="*/ 6635295 w 8115305"/>
              <a:gd name="connsiteY2516" fmla="*/ 360462 h 3192694"/>
              <a:gd name="connsiteX2517" fmla="*/ 6631854 w 8115305"/>
              <a:gd name="connsiteY2517" fmla="*/ 365352 h 3192694"/>
              <a:gd name="connsiteX2518" fmla="*/ 6597450 w 8115305"/>
              <a:gd name="connsiteY2518" fmla="*/ 360645 h 3192694"/>
              <a:gd name="connsiteX2519" fmla="*/ 6603426 w 8115305"/>
              <a:gd name="connsiteY2519" fmla="*/ 355936 h 3192694"/>
              <a:gd name="connsiteX2520" fmla="*/ 4260823 w 8115305"/>
              <a:gd name="connsiteY2520" fmla="*/ 354307 h 3192694"/>
              <a:gd name="connsiteX2521" fmla="*/ 4226780 w 8115305"/>
              <a:gd name="connsiteY2521" fmla="*/ 363723 h 3192694"/>
              <a:gd name="connsiteX2522" fmla="*/ 4262091 w 8115305"/>
              <a:gd name="connsiteY2522" fmla="*/ 373682 h 3192694"/>
              <a:gd name="connsiteX2523" fmla="*/ 4299211 w 8115305"/>
              <a:gd name="connsiteY2523" fmla="*/ 366439 h 3192694"/>
              <a:gd name="connsiteX2524" fmla="*/ 4108537 w 8115305"/>
              <a:gd name="connsiteY2524" fmla="*/ 352858 h 3192694"/>
              <a:gd name="connsiteX2525" fmla="*/ 4080470 w 8115305"/>
              <a:gd name="connsiteY2525" fmla="*/ 361369 h 3192694"/>
              <a:gd name="connsiteX2526" fmla="*/ 4106364 w 8115305"/>
              <a:gd name="connsiteY2526" fmla="*/ 368068 h 3192694"/>
              <a:gd name="connsiteX2527" fmla="*/ 4138053 w 8115305"/>
              <a:gd name="connsiteY2527" fmla="*/ 361730 h 3192694"/>
              <a:gd name="connsiteX2528" fmla="*/ 5235744 w 8115305"/>
              <a:gd name="connsiteY2528" fmla="*/ 352857 h 3192694"/>
              <a:gd name="connsiteX2529" fmla="*/ 5314333 w 8115305"/>
              <a:gd name="connsiteY2529" fmla="*/ 367343 h 3192694"/>
              <a:gd name="connsiteX2530" fmla="*/ 5274676 w 8115305"/>
              <a:gd name="connsiteY2530" fmla="*/ 382192 h 3192694"/>
              <a:gd name="connsiteX2531" fmla="*/ 5195366 w 8115305"/>
              <a:gd name="connsiteY2531" fmla="*/ 367343 h 3192694"/>
              <a:gd name="connsiteX2532" fmla="*/ 5235744 w 8115305"/>
              <a:gd name="connsiteY2532" fmla="*/ 352857 h 3192694"/>
              <a:gd name="connsiteX2533" fmla="*/ 6441360 w 8115305"/>
              <a:gd name="connsiteY2533" fmla="*/ 350683 h 3192694"/>
              <a:gd name="connsiteX2534" fmla="*/ 6482465 w 8115305"/>
              <a:gd name="connsiteY2534" fmla="*/ 357021 h 3192694"/>
              <a:gd name="connsiteX2535" fmla="*/ 6470876 w 8115305"/>
              <a:gd name="connsiteY2535" fmla="*/ 362996 h 3192694"/>
              <a:gd name="connsiteX2536" fmla="*/ 6431581 w 8115305"/>
              <a:gd name="connsiteY2536" fmla="*/ 356658 h 3192694"/>
              <a:gd name="connsiteX2537" fmla="*/ 6441360 w 8115305"/>
              <a:gd name="connsiteY2537" fmla="*/ 350683 h 3192694"/>
              <a:gd name="connsiteX2538" fmla="*/ 5078571 w 8115305"/>
              <a:gd name="connsiteY2538" fmla="*/ 349236 h 3192694"/>
              <a:gd name="connsiteX2539" fmla="*/ 5159150 w 8115305"/>
              <a:gd name="connsiteY2539" fmla="*/ 364628 h 3192694"/>
              <a:gd name="connsiteX2540" fmla="*/ 5111526 w 8115305"/>
              <a:gd name="connsiteY2540" fmla="*/ 380562 h 3192694"/>
              <a:gd name="connsiteX2541" fmla="*/ 5031310 w 8115305"/>
              <a:gd name="connsiteY2541" fmla="*/ 364266 h 3192694"/>
              <a:gd name="connsiteX2542" fmla="*/ 5078571 w 8115305"/>
              <a:gd name="connsiteY2542" fmla="*/ 349236 h 3192694"/>
              <a:gd name="connsiteX2543" fmla="*/ 3957519 w 8115305"/>
              <a:gd name="connsiteY2543" fmla="*/ 349236 h 3192694"/>
              <a:gd name="connsiteX2544" fmla="*/ 3921304 w 8115305"/>
              <a:gd name="connsiteY2544" fmla="*/ 356660 h 3192694"/>
              <a:gd name="connsiteX2545" fmla="*/ 3955164 w 8115305"/>
              <a:gd name="connsiteY2545" fmla="*/ 365352 h 3192694"/>
              <a:gd name="connsiteX2546" fmla="*/ 3986672 w 8115305"/>
              <a:gd name="connsiteY2546" fmla="*/ 358833 h 3192694"/>
              <a:gd name="connsiteX2547" fmla="*/ 3427504 w 8115305"/>
              <a:gd name="connsiteY2547" fmla="*/ 348873 h 3192694"/>
              <a:gd name="connsiteX2548" fmla="*/ 3487622 w 8115305"/>
              <a:gd name="connsiteY2548" fmla="*/ 365894 h 3192694"/>
              <a:gd name="connsiteX2549" fmla="*/ 3404326 w 8115305"/>
              <a:gd name="connsiteY2549" fmla="*/ 384002 h 3192694"/>
              <a:gd name="connsiteX2550" fmla="*/ 3346020 w 8115305"/>
              <a:gd name="connsiteY2550" fmla="*/ 365894 h 3192694"/>
              <a:gd name="connsiteX2551" fmla="*/ 3427504 w 8115305"/>
              <a:gd name="connsiteY2551" fmla="*/ 348873 h 3192694"/>
              <a:gd name="connsiteX2552" fmla="*/ 6277122 w 8115305"/>
              <a:gd name="connsiteY2552" fmla="*/ 346882 h 3192694"/>
              <a:gd name="connsiteX2553" fmla="*/ 6324022 w 8115305"/>
              <a:gd name="connsiteY2553" fmla="*/ 353581 h 3192694"/>
              <a:gd name="connsiteX2554" fmla="*/ 6315872 w 8115305"/>
              <a:gd name="connsiteY2554" fmla="*/ 361549 h 3192694"/>
              <a:gd name="connsiteX2555" fmla="*/ 6266257 w 8115305"/>
              <a:gd name="connsiteY2555" fmla="*/ 354488 h 3192694"/>
              <a:gd name="connsiteX2556" fmla="*/ 6277122 w 8115305"/>
              <a:gd name="connsiteY2556" fmla="*/ 346882 h 3192694"/>
              <a:gd name="connsiteX2557" fmla="*/ 3283186 w 8115305"/>
              <a:gd name="connsiteY2557" fmla="*/ 346881 h 3192694"/>
              <a:gd name="connsiteX2558" fmla="*/ 3337870 w 8115305"/>
              <a:gd name="connsiteY2558" fmla="*/ 362455 h 3192694"/>
              <a:gd name="connsiteX2559" fmla="*/ 3255660 w 8115305"/>
              <a:gd name="connsiteY2559" fmla="*/ 380563 h 3192694"/>
              <a:gd name="connsiteX2560" fmla="*/ 3201337 w 8115305"/>
              <a:gd name="connsiteY2560" fmla="*/ 363541 h 3192694"/>
              <a:gd name="connsiteX2561" fmla="*/ 3283186 w 8115305"/>
              <a:gd name="connsiteY2561" fmla="*/ 346881 h 3192694"/>
              <a:gd name="connsiteX2562" fmla="*/ 3812657 w 8115305"/>
              <a:gd name="connsiteY2562" fmla="*/ 344347 h 3192694"/>
              <a:gd name="connsiteX2563" fmla="*/ 3758334 w 8115305"/>
              <a:gd name="connsiteY2563" fmla="*/ 354850 h 3192694"/>
              <a:gd name="connsiteX2564" fmla="*/ 3796359 w 8115305"/>
              <a:gd name="connsiteY2564" fmla="*/ 366439 h 3192694"/>
              <a:gd name="connsiteX2565" fmla="*/ 3816640 w 8115305"/>
              <a:gd name="connsiteY2565" fmla="*/ 360462 h 3192694"/>
              <a:gd name="connsiteX2566" fmla="*/ 3842535 w 8115305"/>
              <a:gd name="connsiteY2566" fmla="*/ 355755 h 3192694"/>
              <a:gd name="connsiteX2567" fmla="*/ 4927913 w 8115305"/>
              <a:gd name="connsiteY2567" fmla="*/ 344347 h 3192694"/>
              <a:gd name="connsiteX2568" fmla="*/ 5007767 w 8115305"/>
              <a:gd name="connsiteY2568" fmla="*/ 361367 h 3192694"/>
              <a:gd name="connsiteX2569" fmla="*/ 4955075 w 8115305"/>
              <a:gd name="connsiteY2569" fmla="*/ 377121 h 3192694"/>
              <a:gd name="connsiteX2570" fmla="*/ 4875401 w 8115305"/>
              <a:gd name="connsiteY2570" fmla="*/ 360101 h 3192694"/>
              <a:gd name="connsiteX2571" fmla="*/ 4927913 w 8115305"/>
              <a:gd name="connsiteY2571" fmla="*/ 344347 h 3192694"/>
              <a:gd name="connsiteX2572" fmla="*/ 3138324 w 8115305"/>
              <a:gd name="connsiteY2572" fmla="*/ 343804 h 3192694"/>
              <a:gd name="connsiteX2573" fmla="*/ 3186852 w 8115305"/>
              <a:gd name="connsiteY2573" fmla="*/ 359377 h 3192694"/>
              <a:gd name="connsiteX2574" fmla="*/ 3106454 w 8115305"/>
              <a:gd name="connsiteY2574" fmla="*/ 375310 h 3192694"/>
              <a:gd name="connsiteX2575" fmla="*/ 3058650 w 8115305"/>
              <a:gd name="connsiteY2575" fmla="*/ 359377 h 3192694"/>
              <a:gd name="connsiteX2576" fmla="*/ 3138324 w 8115305"/>
              <a:gd name="connsiteY2576" fmla="*/ 343804 h 3192694"/>
              <a:gd name="connsiteX2577" fmla="*/ 2993101 w 8115305"/>
              <a:gd name="connsiteY2577" fmla="*/ 342354 h 3192694"/>
              <a:gd name="connsiteX2578" fmla="*/ 3035292 w 8115305"/>
              <a:gd name="connsiteY2578" fmla="*/ 356479 h 3192694"/>
              <a:gd name="connsiteX2579" fmla="*/ 2957971 w 8115305"/>
              <a:gd name="connsiteY2579" fmla="*/ 371690 h 3192694"/>
              <a:gd name="connsiteX2580" fmla="*/ 2915236 w 8115305"/>
              <a:gd name="connsiteY2580" fmla="*/ 356660 h 3192694"/>
              <a:gd name="connsiteX2581" fmla="*/ 2993101 w 8115305"/>
              <a:gd name="connsiteY2581" fmla="*/ 342354 h 3192694"/>
              <a:gd name="connsiteX2582" fmla="*/ 6117231 w 8115305"/>
              <a:gd name="connsiteY2582" fmla="*/ 342174 h 3192694"/>
              <a:gd name="connsiteX2583" fmla="*/ 6171554 w 8115305"/>
              <a:gd name="connsiteY2583" fmla="*/ 350142 h 3192694"/>
              <a:gd name="connsiteX2584" fmla="*/ 6157611 w 8115305"/>
              <a:gd name="connsiteY2584" fmla="*/ 358470 h 3192694"/>
              <a:gd name="connsiteX2585" fmla="*/ 6105280 w 8115305"/>
              <a:gd name="connsiteY2585" fmla="*/ 350683 h 3192694"/>
              <a:gd name="connsiteX2586" fmla="*/ 6117231 w 8115305"/>
              <a:gd name="connsiteY2586" fmla="*/ 342174 h 3192694"/>
              <a:gd name="connsiteX2587" fmla="*/ 4775446 w 8115305"/>
              <a:gd name="connsiteY2587" fmla="*/ 341450 h 3192694"/>
              <a:gd name="connsiteX2588" fmla="*/ 4858200 w 8115305"/>
              <a:gd name="connsiteY2588" fmla="*/ 358109 h 3192694"/>
              <a:gd name="connsiteX2589" fmla="*/ 4802970 w 8115305"/>
              <a:gd name="connsiteY2589" fmla="*/ 376217 h 3192694"/>
              <a:gd name="connsiteX2590" fmla="*/ 4719494 w 8115305"/>
              <a:gd name="connsiteY2590" fmla="*/ 358109 h 3192694"/>
              <a:gd name="connsiteX2591" fmla="*/ 4775446 w 8115305"/>
              <a:gd name="connsiteY2591" fmla="*/ 341450 h 3192694"/>
              <a:gd name="connsiteX2592" fmla="*/ 2844091 w 8115305"/>
              <a:gd name="connsiteY2592" fmla="*/ 339097 h 3192694"/>
              <a:gd name="connsiteX2593" fmla="*/ 2882642 w 8115305"/>
              <a:gd name="connsiteY2593" fmla="*/ 353039 h 3192694"/>
              <a:gd name="connsiteX2594" fmla="*/ 2805160 w 8115305"/>
              <a:gd name="connsiteY2594" fmla="*/ 366982 h 3192694"/>
              <a:gd name="connsiteX2595" fmla="*/ 2768944 w 8115305"/>
              <a:gd name="connsiteY2595" fmla="*/ 352315 h 3192694"/>
              <a:gd name="connsiteX2596" fmla="*/ 2844091 w 8115305"/>
              <a:gd name="connsiteY2596" fmla="*/ 339097 h 3192694"/>
              <a:gd name="connsiteX2597" fmla="*/ 5965850 w 8115305"/>
              <a:gd name="connsiteY2597" fmla="*/ 338553 h 3192694"/>
              <a:gd name="connsiteX2598" fmla="*/ 6022709 w 8115305"/>
              <a:gd name="connsiteY2598" fmla="*/ 347969 h 3192694"/>
              <a:gd name="connsiteX2599" fmla="*/ 6002790 w 8115305"/>
              <a:gd name="connsiteY2599" fmla="*/ 357022 h 3192694"/>
              <a:gd name="connsiteX2600" fmla="*/ 5945569 w 8115305"/>
              <a:gd name="connsiteY2600" fmla="*/ 347426 h 3192694"/>
              <a:gd name="connsiteX2601" fmla="*/ 5965850 w 8115305"/>
              <a:gd name="connsiteY2601" fmla="*/ 338553 h 3192694"/>
              <a:gd name="connsiteX2602" fmla="*/ 3667795 w 8115305"/>
              <a:gd name="connsiteY2602" fmla="*/ 338191 h 3192694"/>
              <a:gd name="connsiteX2603" fmla="*/ 3637735 w 8115305"/>
              <a:gd name="connsiteY2603" fmla="*/ 345976 h 3192694"/>
              <a:gd name="connsiteX2604" fmla="*/ 3594640 w 8115305"/>
              <a:gd name="connsiteY2604" fmla="*/ 351046 h 3192694"/>
              <a:gd name="connsiteX2605" fmla="*/ 3644435 w 8115305"/>
              <a:gd name="connsiteY2605" fmla="*/ 366076 h 3192694"/>
              <a:gd name="connsiteX2606" fmla="*/ 3707450 w 8115305"/>
              <a:gd name="connsiteY2606" fmla="*/ 353763 h 3192694"/>
              <a:gd name="connsiteX2607" fmla="*/ 3680109 w 8115305"/>
              <a:gd name="connsiteY2607" fmla="*/ 346700 h 3192694"/>
              <a:gd name="connsiteX2608" fmla="*/ 3667795 w 8115305"/>
              <a:gd name="connsiteY2608" fmla="*/ 338191 h 3192694"/>
              <a:gd name="connsiteX2609" fmla="*/ 2700497 w 8115305"/>
              <a:gd name="connsiteY2609" fmla="*/ 337645 h 3192694"/>
              <a:gd name="connsiteX2610" fmla="*/ 2734179 w 8115305"/>
              <a:gd name="connsiteY2610" fmla="*/ 349959 h 3192694"/>
              <a:gd name="connsiteX2611" fmla="*/ 2661749 w 8115305"/>
              <a:gd name="connsiteY2611" fmla="*/ 363360 h 3192694"/>
              <a:gd name="connsiteX2612" fmla="*/ 2628065 w 8115305"/>
              <a:gd name="connsiteY2612" fmla="*/ 350502 h 3192694"/>
              <a:gd name="connsiteX2613" fmla="*/ 2700497 w 8115305"/>
              <a:gd name="connsiteY2613" fmla="*/ 337645 h 3192694"/>
              <a:gd name="connsiteX2614" fmla="*/ 2557446 w 8115305"/>
              <a:gd name="connsiteY2614" fmla="*/ 334930 h 3192694"/>
              <a:gd name="connsiteX2615" fmla="*/ 2587325 w 8115305"/>
              <a:gd name="connsiteY2615" fmla="*/ 346338 h 3192694"/>
              <a:gd name="connsiteX2616" fmla="*/ 2520146 w 8115305"/>
              <a:gd name="connsiteY2616" fmla="*/ 358291 h 3192694"/>
              <a:gd name="connsiteX2617" fmla="*/ 2490629 w 8115305"/>
              <a:gd name="connsiteY2617" fmla="*/ 346519 h 3192694"/>
              <a:gd name="connsiteX2618" fmla="*/ 2557446 w 8115305"/>
              <a:gd name="connsiteY2618" fmla="*/ 334930 h 3192694"/>
              <a:gd name="connsiteX2619" fmla="*/ 5811934 w 8115305"/>
              <a:gd name="connsiteY2619" fmla="*/ 334567 h 3192694"/>
              <a:gd name="connsiteX2620" fmla="*/ 5871689 w 8115305"/>
              <a:gd name="connsiteY2620" fmla="*/ 344346 h 3192694"/>
              <a:gd name="connsiteX2621" fmla="*/ 5849236 w 8115305"/>
              <a:gd name="connsiteY2621" fmla="*/ 354306 h 3192694"/>
              <a:gd name="connsiteX2622" fmla="*/ 5786401 w 8115305"/>
              <a:gd name="connsiteY2622" fmla="*/ 344346 h 3192694"/>
              <a:gd name="connsiteX2623" fmla="*/ 5811934 w 8115305"/>
              <a:gd name="connsiteY2623" fmla="*/ 334567 h 3192694"/>
              <a:gd name="connsiteX2624" fmla="*/ 2416027 w 8115305"/>
              <a:gd name="connsiteY2624" fmla="*/ 333120 h 3192694"/>
              <a:gd name="connsiteX2625" fmla="*/ 2440650 w 8115305"/>
              <a:gd name="connsiteY2625" fmla="*/ 343984 h 3192694"/>
              <a:gd name="connsiteX2626" fmla="*/ 2375465 w 8115305"/>
              <a:gd name="connsiteY2626" fmla="*/ 354849 h 3192694"/>
              <a:gd name="connsiteX2627" fmla="*/ 2351380 w 8115305"/>
              <a:gd name="connsiteY2627" fmla="*/ 343803 h 3192694"/>
              <a:gd name="connsiteX2628" fmla="*/ 2416027 w 8115305"/>
              <a:gd name="connsiteY2628" fmla="*/ 333120 h 3192694"/>
              <a:gd name="connsiteX2629" fmla="*/ 2275512 w 8115305"/>
              <a:gd name="connsiteY2629" fmla="*/ 330403 h 3192694"/>
              <a:gd name="connsiteX2630" fmla="*/ 2296516 w 8115305"/>
              <a:gd name="connsiteY2630" fmla="*/ 340362 h 3192694"/>
              <a:gd name="connsiteX2631" fmla="*/ 2236760 w 8115305"/>
              <a:gd name="connsiteY2631" fmla="*/ 349959 h 3192694"/>
              <a:gd name="connsiteX2632" fmla="*/ 2216118 w 8115305"/>
              <a:gd name="connsiteY2632" fmla="*/ 339819 h 3192694"/>
              <a:gd name="connsiteX2633" fmla="*/ 2275512 w 8115305"/>
              <a:gd name="connsiteY2633" fmla="*/ 330403 h 3192694"/>
              <a:gd name="connsiteX2634" fmla="*/ 5656027 w 8115305"/>
              <a:gd name="connsiteY2634" fmla="*/ 330224 h 3192694"/>
              <a:gd name="connsiteX2635" fmla="*/ 5723388 w 8115305"/>
              <a:gd name="connsiteY2635" fmla="*/ 341270 h 3192694"/>
              <a:gd name="connsiteX2636" fmla="*/ 5697130 w 8115305"/>
              <a:gd name="connsiteY2636" fmla="*/ 352678 h 3192694"/>
              <a:gd name="connsiteX2637" fmla="*/ 5631218 w 8115305"/>
              <a:gd name="connsiteY2637" fmla="*/ 341813 h 3192694"/>
              <a:gd name="connsiteX2638" fmla="*/ 5656027 w 8115305"/>
              <a:gd name="connsiteY2638" fmla="*/ 330224 h 3192694"/>
              <a:gd name="connsiteX2639" fmla="*/ 2127022 w 8115305"/>
              <a:gd name="connsiteY2639" fmla="*/ 328954 h 3192694"/>
              <a:gd name="connsiteX2640" fmla="*/ 2146764 w 8115305"/>
              <a:gd name="connsiteY2640" fmla="*/ 337285 h 3192694"/>
              <a:gd name="connsiteX2641" fmla="*/ 2092439 w 8115305"/>
              <a:gd name="connsiteY2641" fmla="*/ 346338 h 3192694"/>
              <a:gd name="connsiteX2642" fmla="*/ 2074329 w 8115305"/>
              <a:gd name="connsiteY2642" fmla="*/ 337466 h 3192694"/>
              <a:gd name="connsiteX2643" fmla="*/ 2127022 w 8115305"/>
              <a:gd name="connsiteY2643" fmla="*/ 328954 h 3192694"/>
              <a:gd name="connsiteX2644" fmla="*/ 1988498 w 8115305"/>
              <a:gd name="connsiteY2644" fmla="*/ 326240 h 3192694"/>
              <a:gd name="connsiteX2645" fmla="*/ 2004252 w 8115305"/>
              <a:gd name="connsiteY2645" fmla="*/ 333302 h 3192694"/>
              <a:gd name="connsiteX2646" fmla="*/ 1954457 w 8115305"/>
              <a:gd name="connsiteY2646" fmla="*/ 341269 h 3192694"/>
              <a:gd name="connsiteX2647" fmla="*/ 1940877 w 8115305"/>
              <a:gd name="connsiteY2647" fmla="*/ 333663 h 3192694"/>
              <a:gd name="connsiteX2648" fmla="*/ 1988498 w 8115305"/>
              <a:gd name="connsiteY2648" fmla="*/ 326240 h 3192694"/>
              <a:gd name="connsiteX2649" fmla="*/ 1848525 w 8115305"/>
              <a:gd name="connsiteY2649" fmla="*/ 326239 h 3192694"/>
              <a:gd name="connsiteX2650" fmla="*/ 1858484 w 8115305"/>
              <a:gd name="connsiteY2650" fmla="*/ 332395 h 3192694"/>
              <a:gd name="connsiteX2651" fmla="*/ 1816840 w 8115305"/>
              <a:gd name="connsiteY2651" fmla="*/ 338553 h 3192694"/>
              <a:gd name="connsiteX2652" fmla="*/ 1807241 w 8115305"/>
              <a:gd name="connsiteY2652" fmla="*/ 332214 h 3192694"/>
              <a:gd name="connsiteX2653" fmla="*/ 1848525 w 8115305"/>
              <a:gd name="connsiteY2653" fmla="*/ 326239 h 3192694"/>
              <a:gd name="connsiteX2654" fmla="*/ 5499756 w 8115305"/>
              <a:gd name="connsiteY2654" fmla="*/ 325696 h 3192694"/>
              <a:gd name="connsiteX2655" fmla="*/ 5569107 w 8115305"/>
              <a:gd name="connsiteY2655" fmla="*/ 337466 h 3192694"/>
              <a:gd name="connsiteX2656" fmla="*/ 5540318 w 8115305"/>
              <a:gd name="connsiteY2656" fmla="*/ 349779 h 3192694"/>
              <a:gd name="connsiteX2657" fmla="*/ 5469516 w 8115305"/>
              <a:gd name="connsiteY2657" fmla="*/ 338009 h 3192694"/>
              <a:gd name="connsiteX2658" fmla="*/ 5499756 w 8115305"/>
              <a:gd name="connsiteY2658" fmla="*/ 325696 h 3192694"/>
              <a:gd name="connsiteX2659" fmla="*/ 1709632 w 8115305"/>
              <a:gd name="connsiteY2659" fmla="*/ 322799 h 3192694"/>
              <a:gd name="connsiteX2660" fmla="*/ 1718143 w 8115305"/>
              <a:gd name="connsiteY2660" fmla="*/ 327688 h 3192694"/>
              <a:gd name="connsiteX2661" fmla="*/ 1683738 w 8115305"/>
              <a:gd name="connsiteY2661" fmla="*/ 332575 h 3192694"/>
              <a:gd name="connsiteX2662" fmla="*/ 1677402 w 8115305"/>
              <a:gd name="connsiteY2662" fmla="*/ 327325 h 3192694"/>
              <a:gd name="connsiteX2663" fmla="*/ 1709632 w 8115305"/>
              <a:gd name="connsiteY2663" fmla="*/ 322799 h 3192694"/>
              <a:gd name="connsiteX2664" fmla="*/ 1570198 w 8115305"/>
              <a:gd name="connsiteY2664" fmla="*/ 322618 h 3192694"/>
              <a:gd name="connsiteX2665" fmla="*/ 1574544 w 8115305"/>
              <a:gd name="connsiteY2665" fmla="*/ 326239 h 3192694"/>
              <a:gd name="connsiteX2666" fmla="*/ 1550098 w 8115305"/>
              <a:gd name="connsiteY2666" fmla="*/ 329679 h 3192694"/>
              <a:gd name="connsiteX2667" fmla="*/ 1545389 w 8115305"/>
              <a:gd name="connsiteY2667" fmla="*/ 325876 h 3192694"/>
              <a:gd name="connsiteX2668" fmla="*/ 1570198 w 8115305"/>
              <a:gd name="connsiteY2668" fmla="*/ 322618 h 3192694"/>
              <a:gd name="connsiteX2669" fmla="*/ 5351817 w 8115305"/>
              <a:gd name="connsiteY2669" fmla="*/ 322617 h 3192694"/>
              <a:gd name="connsiteX2670" fmla="*/ 5421531 w 8115305"/>
              <a:gd name="connsiteY2670" fmla="*/ 335474 h 3192694"/>
              <a:gd name="connsiteX2671" fmla="*/ 5386945 w 8115305"/>
              <a:gd name="connsiteY2671" fmla="*/ 347968 h 3192694"/>
              <a:gd name="connsiteX2672" fmla="*/ 5315601 w 8115305"/>
              <a:gd name="connsiteY2672" fmla="*/ 335111 h 3192694"/>
              <a:gd name="connsiteX2673" fmla="*/ 5351817 w 8115305"/>
              <a:gd name="connsiteY2673" fmla="*/ 322617 h 3192694"/>
              <a:gd name="connsiteX2674" fmla="*/ 6512886 w 8115305"/>
              <a:gd name="connsiteY2674" fmla="*/ 320082 h 3192694"/>
              <a:gd name="connsiteX2675" fmla="*/ 6541676 w 8115305"/>
              <a:gd name="connsiteY2675" fmla="*/ 324066 h 3192694"/>
              <a:gd name="connsiteX2676" fmla="*/ 6536788 w 8115305"/>
              <a:gd name="connsiteY2676" fmla="*/ 328049 h 3192694"/>
              <a:gd name="connsiteX2677" fmla="*/ 6507996 w 8115305"/>
              <a:gd name="connsiteY2677" fmla="*/ 323884 h 3192694"/>
              <a:gd name="connsiteX2678" fmla="*/ 6512886 w 8115305"/>
              <a:gd name="connsiteY2678" fmla="*/ 320082 h 3192694"/>
              <a:gd name="connsiteX2679" fmla="*/ 4406953 w 8115305"/>
              <a:gd name="connsiteY2679" fmla="*/ 318635 h 3192694"/>
              <a:gd name="connsiteX2680" fmla="*/ 4348465 w 8115305"/>
              <a:gd name="connsiteY2680" fmla="*/ 330765 h 3192694"/>
              <a:gd name="connsiteX2681" fmla="*/ 4412386 w 8115305"/>
              <a:gd name="connsiteY2681" fmla="*/ 345071 h 3192694"/>
              <a:gd name="connsiteX2682" fmla="*/ 4468883 w 8115305"/>
              <a:gd name="connsiteY2682" fmla="*/ 333663 h 3192694"/>
              <a:gd name="connsiteX2683" fmla="*/ 4432667 w 8115305"/>
              <a:gd name="connsiteY2683" fmla="*/ 327507 h 3192694"/>
              <a:gd name="connsiteX2684" fmla="*/ 4406953 w 8115305"/>
              <a:gd name="connsiteY2684" fmla="*/ 318635 h 3192694"/>
              <a:gd name="connsiteX2685" fmla="*/ 5202790 w 8115305"/>
              <a:gd name="connsiteY2685" fmla="*/ 318092 h 3192694"/>
              <a:gd name="connsiteX2686" fmla="*/ 5275221 w 8115305"/>
              <a:gd name="connsiteY2686" fmla="*/ 331671 h 3192694"/>
              <a:gd name="connsiteX2687" fmla="*/ 5236652 w 8115305"/>
              <a:gd name="connsiteY2687" fmla="*/ 345072 h 3192694"/>
              <a:gd name="connsiteX2688" fmla="*/ 5161324 w 8115305"/>
              <a:gd name="connsiteY2688" fmla="*/ 331129 h 3192694"/>
              <a:gd name="connsiteX2689" fmla="*/ 5202790 w 8115305"/>
              <a:gd name="connsiteY2689" fmla="*/ 318092 h 3192694"/>
              <a:gd name="connsiteX2690" fmla="*/ 6359513 w 8115305"/>
              <a:gd name="connsiteY2690" fmla="*/ 316462 h 3192694"/>
              <a:gd name="connsiteX2691" fmla="*/ 6396090 w 8115305"/>
              <a:gd name="connsiteY2691" fmla="*/ 321532 h 3192694"/>
              <a:gd name="connsiteX2692" fmla="*/ 6387942 w 8115305"/>
              <a:gd name="connsiteY2692" fmla="*/ 326783 h 3192694"/>
              <a:gd name="connsiteX2693" fmla="*/ 6351726 w 8115305"/>
              <a:gd name="connsiteY2693" fmla="*/ 321350 h 3192694"/>
              <a:gd name="connsiteX2694" fmla="*/ 6359513 w 8115305"/>
              <a:gd name="connsiteY2694" fmla="*/ 316462 h 3192694"/>
              <a:gd name="connsiteX2695" fmla="*/ 4263359 w 8115305"/>
              <a:gd name="connsiteY2695" fmla="*/ 315737 h 3192694"/>
              <a:gd name="connsiteX2696" fmla="*/ 4216261 w 8115305"/>
              <a:gd name="connsiteY2696" fmla="*/ 327732 h 3192694"/>
              <a:gd name="connsiteX2697" fmla="*/ 4214830 w 8115305"/>
              <a:gd name="connsiteY2697" fmla="*/ 327326 h 3192694"/>
              <a:gd name="connsiteX2698" fmla="*/ 4215011 w 8115305"/>
              <a:gd name="connsiteY2698" fmla="*/ 328051 h 3192694"/>
              <a:gd name="connsiteX2699" fmla="*/ 4216261 w 8115305"/>
              <a:gd name="connsiteY2699" fmla="*/ 327732 h 3192694"/>
              <a:gd name="connsiteX2700" fmla="*/ 4263359 w 8115305"/>
              <a:gd name="connsiteY2700" fmla="*/ 341088 h 3192694"/>
              <a:gd name="connsiteX2701" fmla="*/ 4323296 w 8115305"/>
              <a:gd name="connsiteY2701" fmla="*/ 329136 h 3192694"/>
              <a:gd name="connsiteX2702" fmla="*/ 4263359 w 8115305"/>
              <a:gd name="connsiteY2702" fmla="*/ 315737 h 3192694"/>
              <a:gd name="connsiteX2703" fmla="*/ 5055030 w 8115305"/>
              <a:gd name="connsiteY2703" fmla="*/ 315736 h 3192694"/>
              <a:gd name="connsiteX2704" fmla="*/ 5130722 w 8115305"/>
              <a:gd name="connsiteY2704" fmla="*/ 330402 h 3192694"/>
              <a:gd name="connsiteX2705" fmla="*/ 5085815 w 8115305"/>
              <a:gd name="connsiteY2705" fmla="*/ 344347 h 3192694"/>
              <a:gd name="connsiteX2706" fmla="*/ 5009762 w 8115305"/>
              <a:gd name="connsiteY2706" fmla="*/ 329317 h 3192694"/>
              <a:gd name="connsiteX2707" fmla="*/ 5055030 w 8115305"/>
              <a:gd name="connsiteY2707" fmla="*/ 315736 h 3192694"/>
              <a:gd name="connsiteX2708" fmla="*/ 3467524 w 8115305"/>
              <a:gd name="connsiteY2708" fmla="*/ 314288 h 3192694"/>
              <a:gd name="connsiteX2709" fmla="*/ 3524020 w 8115305"/>
              <a:gd name="connsiteY2709" fmla="*/ 330042 h 3192694"/>
              <a:gd name="connsiteX2710" fmla="*/ 3447424 w 8115305"/>
              <a:gd name="connsiteY2710" fmla="*/ 346519 h 3192694"/>
              <a:gd name="connsiteX2711" fmla="*/ 3388574 w 8115305"/>
              <a:gd name="connsiteY2711" fmla="*/ 330223 h 3192694"/>
              <a:gd name="connsiteX2712" fmla="*/ 3467524 w 8115305"/>
              <a:gd name="connsiteY2712" fmla="*/ 314288 h 3192694"/>
              <a:gd name="connsiteX2713" fmla="*/ 4120489 w 8115305"/>
              <a:gd name="connsiteY2713" fmla="*/ 313382 h 3192694"/>
              <a:gd name="connsiteX2714" fmla="*/ 4068156 w 8115305"/>
              <a:gd name="connsiteY2714" fmla="*/ 324247 h 3192694"/>
              <a:gd name="connsiteX2715" fmla="*/ 4067432 w 8115305"/>
              <a:gd name="connsiteY2715" fmla="*/ 324247 h 3192694"/>
              <a:gd name="connsiteX2716" fmla="*/ 4111615 w 8115305"/>
              <a:gd name="connsiteY2716" fmla="*/ 334387 h 3192694"/>
              <a:gd name="connsiteX2717" fmla="*/ 4158153 w 8115305"/>
              <a:gd name="connsiteY2717" fmla="*/ 325878 h 3192694"/>
              <a:gd name="connsiteX2718" fmla="*/ 4120489 w 8115305"/>
              <a:gd name="connsiteY2718" fmla="*/ 313382 h 3192694"/>
              <a:gd name="connsiteX2719" fmla="*/ 6207044 w 8115305"/>
              <a:gd name="connsiteY2719" fmla="*/ 311753 h 3192694"/>
              <a:gd name="connsiteX2720" fmla="*/ 6249054 w 8115305"/>
              <a:gd name="connsiteY2720" fmla="*/ 318272 h 3192694"/>
              <a:gd name="connsiteX2721" fmla="*/ 6235836 w 8115305"/>
              <a:gd name="connsiteY2721" fmla="*/ 324246 h 3192694"/>
              <a:gd name="connsiteX2722" fmla="*/ 6194007 w 8115305"/>
              <a:gd name="connsiteY2722" fmla="*/ 317547 h 3192694"/>
              <a:gd name="connsiteX2723" fmla="*/ 6207044 w 8115305"/>
              <a:gd name="connsiteY2723" fmla="*/ 311753 h 3192694"/>
              <a:gd name="connsiteX2724" fmla="*/ 4909263 w 8115305"/>
              <a:gd name="connsiteY2724" fmla="*/ 311570 h 3192694"/>
              <a:gd name="connsiteX2725" fmla="*/ 4984228 w 8115305"/>
              <a:gd name="connsiteY2725" fmla="*/ 326239 h 3192694"/>
              <a:gd name="connsiteX2726" fmla="*/ 4936063 w 8115305"/>
              <a:gd name="connsiteY2726" fmla="*/ 340906 h 3192694"/>
              <a:gd name="connsiteX2727" fmla="*/ 4859105 w 8115305"/>
              <a:gd name="connsiteY2727" fmla="*/ 325332 h 3192694"/>
              <a:gd name="connsiteX2728" fmla="*/ 4909263 w 8115305"/>
              <a:gd name="connsiteY2728" fmla="*/ 311570 h 3192694"/>
              <a:gd name="connsiteX2729" fmla="*/ 3321754 w 8115305"/>
              <a:gd name="connsiteY2729" fmla="*/ 311390 h 3192694"/>
              <a:gd name="connsiteX2730" fmla="*/ 3373541 w 8115305"/>
              <a:gd name="connsiteY2730" fmla="*/ 326781 h 3192694"/>
              <a:gd name="connsiteX2731" fmla="*/ 3296221 w 8115305"/>
              <a:gd name="connsiteY2731" fmla="*/ 341992 h 3192694"/>
              <a:gd name="connsiteX2732" fmla="*/ 3244795 w 8115305"/>
              <a:gd name="connsiteY2732" fmla="*/ 326057 h 3192694"/>
              <a:gd name="connsiteX2733" fmla="*/ 3321754 w 8115305"/>
              <a:gd name="connsiteY2733" fmla="*/ 311390 h 3192694"/>
              <a:gd name="connsiteX2734" fmla="*/ 3979249 w 8115305"/>
              <a:gd name="connsiteY2734" fmla="*/ 310485 h 3192694"/>
              <a:gd name="connsiteX2735" fmla="*/ 3954440 w 8115305"/>
              <a:gd name="connsiteY2735" fmla="*/ 317186 h 3192694"/>
              <a:gd name="connsiteX2736" fmla="*/ 3928184 w 8115305"/>
              <a:gd name="connsiteY2736" fmla="*/ 320988 h 3192694"/>
              <a:gd name="connsiteX2737" fmla="*/ 3967660 w 8115305"/>
              <a:gd name="connsiteY2737" fmla="*/ 331672 h 3192694"/>
              <a:gd name="connsiteX2738" fmla="*/ 4025061 w 8115305"/>
              <a:gd name="connsiteY2738" fmla="*/ 322798 h 3192694"/>
              <a:gd name="connsiteX2739" fmla="*/ 3979429 w 8115305"/>
              <a:gd name="connsiteY2739" fmla="*/ 311209 h 3192694"/>
              <a:gd name="connsiteX2740" fmla="*/ 3181599 w 8115305"/>
              <a:gd name="connsiteY2740" fmla="*/ 309761 h 3192694"/>
              <a:gd name="connsiteX2741" fmla="*/ 3228862 w 8115305"/>
              <a:gd name="connsiteY2741" fmla="*/ 323884 h 3192694"/>
              <a:gd name="connsiteX2742" fmla="*/ 3152447 w 8115305"/>
              <a:gd name="connsiteY2742" fmla="*/ 338733 h 3192694"/>
              <a:gd name="connsiteX2743" fmla="*/ 3105547 w 8115305"/>
              <a:gd name="connsiteY2743" fmla="*/ 324247 h 3192694"/>
              <a:gd name="connsiteX2744" fmla="*/ 3181599 w 8115305"/>
              <a:gd name="connsiteY2744" fmla="*/ 309761 h 3192694"/>
              <a:gd name="connsiteX2745" fmla="*/ 6057112 w 8115305"/>
              <a:gd name="connsiteY2745" fmla="*/ 308313 h 3192694"/>
              <a:gd name="connsiteX2746" fmla="*/ 6104012 w 8115305"/>
              <a:gd name="connsiteY2746" fmla="*/ 315375 h 3192694"/>
              <a:gd name="connsiteX2747" fmla="*/ 6091338 w 8115305"/>
              <a:gd name="connsiteY2747" fmla="*/ 322980 h 3192694"/>
              <a:gd name="connsiteX2748" fmla="*/ 6042084 w 8115305"/>
              <a:gd name="connsiteY2748" fmla="*/ 315737 h 3192694"/>
              <a:gd name="connsiteX2749" fmla="*/ 6057112 w 8115305"/>
              <a:gd name="connsiteY2749" fmla="*/ 308313 h 3192694"/>
              <a:gd name="connsiteX2750" fmla="*/ 4763133 w 8115305"/>
              <a:gd name="connsiteY2750" fmla="*/ 307588 h 3192694"/>
              <a:gd name="connsiteX2751" fmla="*/ 4841539 w 8115305"/>
              <a:gd name="connsiteY2751" fmla="*/ 322979 h 3192694"/>
              <a:gd name="connsiteX2752" fmla="*/ 4787216 w 8115305"/>
              <a:gd name="connsiteY2752" fmla="*/ 338553 h 3192694"/>
              <a:gd name="connsiteX2753" fmla="*/ 4708810 w 8115305"/>
              <a:gd name="connsiteY2753" fmla="*/ 322618 h 3192694"/>
              <a:gd name="connsiteX2754" fmla="*/ 4763133 w 8115305"/>
              <a:gd name="connsiteY2754" fmla="*/ 307588 h 3192694"/>
              <a:gd name="connsiteX2755" fmla="*/ 3043257 w 8115305"/>
              <a:gd name="connsiteY2755" fmla="*/ 307227 h 3192694"/>
              <a:gd name="connsiteX2756" fmla="*/ 3084725 w 8115305"/>
              <a:gd name="connsiteY2756" fmla="*/ 320264 h 3192694"/>
              <a:gd name="connsiteX2757" fmla="*/ 3012294 w 8115305"/>
              <a:gd name="connsiteY2757" fmla="*/ 334027 h 3192694"/>
              <a:gd name="connsiteX2758" fmla="*/ 2970826 w 8115305"/>
              <a:gd name="connsiteY2758" fmla="*/ 320626 h 3192694"/>
              <a:gd name="connsiteX2759" fmla="*/ 3043257 w 8115305"/>
              <a:gd name="connsiteY2759" fmla="*/ 307227 h 3192694"/>
              <a:gd name="connsiteX2760" fmla="*/ 2904372 w 8115305"/>
              <a:gd name="connsiteY2760" fmla="*/ 305415 h 3192694"/>
              <a:gd name="connsiteX2761" fmla="*/ 2942216 w 8115305"/>
              <a:gd name="connsiteY2761" fmla="*/ 317728 h 3192694"/>
              <a:gd name="connsiteX2762" fmla="*/ 2869804 w 8115305"/>
              <a:gd name="connsiteY2762" fmla="*/ 330946 h 3192694"/>
              <a:gd name="connsiteX2763" fmla="*/ 2831961 w 8115305"/>
              <a:gd name="connsiteY2763" fmla="*/ 318270 h 3192694"/>
              <a:gd name="connsiteX2764" fmla="*/ 2904372 w 8115305"/>
              <a:gd name="connsiteY2764" fmla="*/ 305415 h 3192694"/>
              <a:gd name="connsiteX2765" fmla="*/ 5900301 w 8115305"/>
              <a:gd name="connsiteY2765" fmla="*/ 303786 h 3192694"/>
              <a:gd name="connsiteX2766" fmla="*/ 5954624 w 8115305"/>
              <a:gd name="connsiteY2766" fmla="*/ 312297 h 3192694"/>
              <a:gd name="connsiteX2767" fmla="*/ 5936516 w 8115305"/>
              <a:gd name="connsiteY2767" fmla="*/ 320445 h 3192694"/>
              <a:gd name="connsiteX2768" fmla="*/ 5882193 w 8115305"/>
              <a:gd name="connsiteY2768" fmla="*/ 311753 h 3192694"/>
              <a:gd name="connsiteX2769" fmla="*/ 5900301 w 8115305"/>
              <a:gd name="connsiteY2769" fmla="*/ 303786 h 3192694"/>
              <a:gd name="connsiteX2770" fmla="*/ 4615735 w 8115305"/>
              <a:gd name="connsiteY2770" fmla="*/ 303785 h 3192694"/>
              <a:gd name="connsiteX2771" fmla="*/ 4691970 w 8115305"/>
              <a:gd name="connsiteY2771" fmla="*/ 319720 h 3192694"/>
              <a:gd name="connsiteX2772" fmla="*/ 4631852 w 8115305"/>
              <a:gd name="connsiteY2772" fmla="*/ 335292 h 3192694"/>
              <a:gd name="connsiteX2773" fmla="*/ 4556885 w 8115305"/>
              <a:gd name="connsiteY2773" fmla="*/ 318996 h 3192694"/>
              <a:gd name="connsiteX2774" fmla="*/ 4615735 w 8115305"/>
              <a:gd name="connsiteY2774" fmla="*/ 303785 h 3192694"/>
              <a:gd name="connsiteX2775" fmla="*/ 2768220 w 8115305"/>
              <a:gd name="connsiteY2775" fmla="*/ 302518 h 3192694"/>
              <a:gd name="connsiteX2776" fmla="*/ 2799729 w 8115305"/>
              <a:gd name="connsiteY2776" fmla="*/ 314468 h 3192694"/>
              <a:gd name="connsiteX2777" fmla="*/ 2731646 w 8115305"/>
              <a:gd name="connsiteY2777" fmla="*/ 326240 h 3192694"/>
              <a:gd name="connsiteX2778" fmla="*/ 2698687 w 8115305"/>
              <a:gd name="connsiteY2778" fmla="*/ 314288 h 3192694"/>
              <a:gd name="connsiteX2779" fmla="*/ 2768220 w 8115305"/>
              <a:gd name="connsiteY2779" fmla="*/ 302518 h 3192694"/>
              <a:gd name="connsiteX2780" fmla="*/ 2621909 w 8115305"/>
              <a:gd name="connsiteY2780" fmla="*/ 301430 h 3192694"/>
              <a:gd name="connsiteX2781" fmla="*/ 2652150 w 8115305"/>
              <a:gd name="connsiteY2781" fmla="*/ 311934 h 3192694"/>
              <a:gd name="connsiteX2782" fmla="*/ 2588227 w 8115305"/>
              <a:gd name="connsiteY2782" fmla="*/ 322980 h 3192694"/>
              <a:gd name="connsiteX2783" fmla="*/ 2560163 w 8115305"/>
              <a:gd name="connsiteY2783" fmla="*/ 311934 h 3192694"/>
              <a:gd name="connsiteX2784" fmla="*/ 2621909 w 8115305"/>
              <a:gd name="connsiteY2784" fmla="*/ 301430 h 3192694"/>
              <a:gd name="connsiteX2785" fmla="*/ 5752904 w 8115305"/>
              <a:gd name="connsiteY2785" fmla="*/ 300527 h 3192694"/>
              <a:gd name="connsiteX2786" fmla="*/ 5811210 w 8115305"/>
              <a:gd name="connsiteY2786" fmla="*/ 309580 h 3192694"/>
              <a:gd name="connsiteX2787" fmla="*/ 5790748 w 8115305"/>
              <a:gd name="connsiteY2787" fmla="*/ 319177 h 3192694"/>
              <a:gd name="connsiteX2788" fmla="*/ 5732080 w 8115305"/>
              <a:gd name="connsiteY2788" fmla="*/ 309943 h 3192694"/>
              <a:gd name="connsiteX2789" fmla="*/ 5752904 w 8115305"/>
              <a:gd name="connsiteY2789" fmla="*/ 300527 h 3192694"/>
              <a:gd name="connsiteX2790" fmla="*/ 2488999 w 8115305"/>
              <a:gd name="connsiteY2790" fmla="*/ 298897 h 3192694"/>
              <a:gd name="connsiteX2791" fmla="*/ 2511453 w 8115305"/>
              <a:gd name="connsiteY2791" fmla="*/ 308676 h 3192694"/>
              <a:gd name="connsiteX2792" fmla="*/ 2452242 w 8115305"/>
              <a:gd name="connsiteY2792" fmla="*/ 318273 h 3192694"/>
              <a:gd name="connsiteX2793" fmla="*/ 2428339 w 8115305"/>
              <a:gd name="connsiteY2793" fmla="*/ 308676 h 3192694"/>
              <a:gd name="connsiteX2794" fmla="*/ 2488999 w 8115305"/>
              <a:gd name="connsiteY2794" fmla="*/ 298897 h 3192694"/>
              <a:gd name="connsiteX2795" fmla="*/ 2353373 w 8115305"/>
              <a:gd name="connsiteY2795" fmla="*/ 297265 h 3192694"/>
              <a:gd name="connsiteX2796" fmla="*/ 2371483 w 8115305"/>
              <a:gd name="connsiteY2796" fmla="*/ 306681 h 3192694"/>
              <a:gd name="connsiteX2797" fmla="*/ 2314079 w 8115305"/>
              <a:gd name="connsiteY2797" fmla="*/ 315372 h 3192694"/>
              <a:gd name="connsiteX2798" fmla="*/ 2295971 w 8115305"/>
              <a:gd name="connsiteY2798" fmla="*/ 305415 h 3192694"/>
              <a:gd name="connsiteX2799" fmla="*/ 2353373 w 8115305"/>
              <a:gd name="connsiteY2799" fmla="*/ 297265 h 3192694"/>
              <a:gd name="connsiteX2800" fmla="*/ 5605142 w 8115305"/>
              <a:gd name="connsiteY2800" fmla="*/ 296180 h 3192694"/>
              <a:gd name="connsiteX2801" fmla="*/ 5667072 w 8115305"/>
              <a:gd name="connsiteY2801" fmla="*/ 306140 h 3192694"/>
              <a:gd name="connsiteX2802" fmla="*/ 5643170 w 8115305"/>
              <a:gd name="connsiteY2802" fmla="*/ 316461 h 3192694"/>
              <a:gd name="connsiteX2803" fmla="*/ 5579067 w 8115305"/>
              <a:gd name="connsiteY2803" fmla="*/ 305959 h 3192694"/>
              <a:gd name="connsiteX2804" fmla="*/ 5605142 w 8115305"/>
              <a:gd name="connsiteY2804" fmla="*/ 296180 h 3192694"/>
              <a:gd name="connsiteX2805" fmla="*/ 2215753 w 8115305"/>
              <a:gd name="connsiteY2805" fmla="*/ 295999 h 3192694"/>
              <a:gd name="connsiteX2806" fmla="*/ 2231147 w 8115305"/>
              <a:gd name="connsiteY2806" fmla="*/ 304147 h 3192694"/>
              <a:gd name="connsiteX2807" fmla="*/ 2176822 w 8115305"/>
              <a:gd name="connsiteY2807" fmla="*/ 311934 h 3192694"/>
              <a:gd name="connsiteX2808" fmla="*/ 2162519 w 8115305"/>
              <a:gd name="connsiteY2808" fmla="*/ 303603 h 3192694"/>
              <a:gd name="connsiteX2809" fmla="*/ 2215753 w 8115305"/>
              <a:gd name="connsiteY2809" fmla="*/ 295999 h 3192694"/>
              <a:gd name="connsiteX2810" fmla="*/ 2080307 w 8115305"/>
              <a:gd name="connsiteY2810" fmla="*/ 294370 h 3192694"/>
              <a:gd name="connsiteX2811" fmla="*/ 2095158 w 8115305"/>
              <a:gd name="connsiteY2811" fmla="*/ 300708 h 3192694"/>
              <a:gd name="connsiteX2812" fmla="*/ 2049524 w 8115305"/>
              <a:gd name="connsiteY2812" fmla="*/ 308132 h 3192694"/>
              <a:gd name="connsiteX2813" fmla="*/ 2034495 w 8115305"/>
              <a:gd name="connsiteY2813" fmla="*/ 301252 h 3192694"/>
              <a:gd name="connsiteX2814" fmla="*/ 2080307 w 8115305"/>
              <a:gd name="connsiteY2814" fmla="*/ 294370 h 3192694"/>
              <a:gd name="connsiteX2815" fmla="*/ 5460463 w 8115305"/>
              <a:gd name="connsiteY2815" fmla="*/ 293463 h 3192694"/>
              <a:gd name="connsiteX2816" fmla="*/ 5524020 w 8115305"/>
              <a:gd name="connsiteY2816" fmla="*/ 303603 h 3192694"/>
              <a:gd name="connsiteX2817" fmla="*/ 5495048 w 8115305"/>
              <a:gd name="connsiteY2817" fmla="*/ 314649 h 3192694"/>
              <a:gd name="connsiteX2818" fmla="*/ 5431852 w 8115305"/>
              <a:gd name="connsiteY2818" fmla="*/ 303784 h 3192694"/>
              <a:gd name="connsiteX2819" fmla="*/ 5460463 w 8115305"/>
              <a:gd name="connsiteY2819" fmla="*/ 293463 h 3192694"/>
              <a:gd name="connsiteX2820" fmla="*/ 1943951 w 8115305"/>
              <a:gd name="connsiteY2820" fmla="*/ 292377 h 3192694"/>
              <a:gd name="connsiteX2821" fmla="*/ 1954999 w 8115305"/>
              <a:gd name="connsiteY2821" fmla="*/ 298172 h 3192694"/>
              <a:gd name="connsiteX2822" fmla="*/ 1915704 w 8115305"/>
              <a:gd name="connsiteY2822" fmla="*/ 303966 h 3192694"/>
              <a:gd name="connsiteX2823" fmla="*/ 1905022 w 8115305"/>
              <a:gd name="connsiteY2823" fmla="*/ 298172 h 3192694"/>
              <a:gd name="connsiteX2824" fmla="*/ 1943951 w 8115305"/>
              <a:gd name="connsiteY2824" fmla="*/ 292377 h 3192694"/>
              <a:gd name="connsiteX2825" fmla="*/ 5315962 w 8115305"/>
              <a:gd name="connsiteY2825" fmla="*/ 290205 h 3192694"/>
              <a:gd name="connsiteX2826" fmla="*/ 5384230 w 8115305"/>
              <a:gd name="connsiteY2826" fmla="*/ 301432 h 3192694"/>
              <a:gd name="connsiteX2827" fmla="*/ 5351636 w 8115305"/>
              <a:gd name="connsiteY2827" fmla="*/ 313202 h 3192694"/>
              <a:gd name="connsiteX2828" fmla="*/ 5283912 w 8115305"/>
              <a:gd name="connsiteY2828" fmla="*/ 301432 h 3192694"/>
              <a:gd name="connsiteX2829" fmla="*/ 5315962 w 8115305"/>
              <a:gd name="connsiteY2829" fmla="*/ 290205 h 3192694"/>
              <a:gd name="connsiteX2830" fmla="*/ 1806874 w 8115305"/>
              <a:gd name="connsiteY2830" fmla="*/ 290204 h 3192694"/>
              <a:gd name="connsiteX2831" fmla="*/ 1813756 w 8115305"/>
              <a:gd name="connsiteY2831" fmla="*/ 294731 h 3192694"/>
              <a:gd name="connsiteX2832" fmla="*/ 1781161 w 8115305"/>
              <a:gd name="connsiteY2832" fmla="*/ 299259 h 3192694"/>
              <a:gd name="connsiteX2833" fmla="*/ 1774463 w 8115305"/>
              <a:gd name="connsiteY2833" fmla="*/ 294731 h 3192694"/>
              <a:gd name="connsiteX2834" fmla="*/ 1806874 w 8115305"/>
              <a:gd name="connsiteY2834" fmla="*/ 290204 h 3192694"/>
              <a:gd name="connsiteX2835" fmla="*/ 1669608 w 8115305"/>
              <a:gd name="connsiteY2835" fmla="*/ 289119 h 3192694"/>
              <a:gd name="connsiteX2836" fmla="*/ 1675946 w 8115305"/>
              <a:gd name="connsiteY2836" fmla="*/ 292196 h 3192694"/>
              <a:gd name="connsiteX2837" fmla="*/ 1653131 w 8115305"/>
              <a:gd name="connsiteY2837" fmla="*/ 295818 h 3192694"/>
              <a:gd name="connsiteX2838" fmla="*/ 1646613 w 8115305"/>
              <a:gd name="connsiteY2838" fmla="*/ 292379 h 3192694"/>
              <a:gd name="connsiteX2839" fmla="*/ 1669608 w 8115305"/>
              <a:gd name="connsiteY2839" fmla="*/ 289119 h 3192694"/>
              <a:gd name="connsiteX2840" fmla="*/ 6437921 w 8115305"/>
              <a:gd name="connsiteY2840" fmla="*/ 288032 h 3192694"/>
              <a:gd name="connsiteX2841" fmla="*/ 6462909 w 8115305"/>
              <a:gd name="connsiteY2841" fmla="*/ 291292 h 3192694"/>
              <a:gd name="connsiteX2842" fmla="*/ 6456751 w 8115305"/>
              <a:gd name="connsiteY2842" fmla="*/ 294733 h 3192694"/>
              <a:gd name="connsiteX2843" fmla="*/ 6433573 w 8115305"/>
              <a:gd name="connsiteY2843" fmla="*/ 291653 h 3192694"/>
              <a:gd name="connsiteX2844" fmla="*/ 6437921 w 8115305"/>
              <a:gd name="connsiteY2844" fmla="*/ 288032 h 3192694"/>
              <a:gd name="connsiteX2845" fmla="*/ 5172549 w 8115305"/>
              <a:gd name="connsiteY2845" fmla="*/ 286039 h 3192694"/>
              <a:gd name="connsiteX2846" fmla="*/ 5243168 w 8115305"/>
              <a:gd name="connsiteY2846" fmla="*/ 298172 h 3192694"/>
              <a:gd name="connsiteX2847" fmla="*/ 5204780 w 8115305"/>
              <a:gd name="connsiteY2847" fmla="*/ 310666 h 3192694"/>
              <a:gd name="connsiteX2848" fmla="*/ 5134522 w 8115305"/>
              <a:gd name="connsiteY2848" fmla="*/ 297811 h 3192694"/>
              <a:gd name="connsiteX2849" fmla="*/ 5172549 w 8115305"/>
              <a:gd name="connsiteY2849" fmla="*/ 286039 h 3192694"/>
              <a:gd name="connsiteX2850" fmla="*/ 6286721 w 8115305"/>
              <a:gd name="connsiteY2850" fmla="*/ 284591 h 3192694"/>
              <a:gd name="connsiteX2851" fmla="*/ 6318771 w 8115305"/>
              <a:gd name="connsiteY2851" fmla="*/ 290023 h 3192694"/>
              <a:gd name="connsiteX2852" fmla="*/ 6310079 w 8115305"/>
              <a:gd name="connsiteY2852" fmla="*/ 294551 h 3192694"/>
              <a:gd name="connsiteX2853" fmla="*/ 6277847 w 8115305"/>
              <a:gd name="connsiteY2853" fmla="*/ 289842 h 3192694"/>
              <a:gd name="connsiteX2854" fmla="*/ 6286721 w 8115305"/>
              <a:gd name="connsiteY2854" fmla="*/ 284591 h 3192694"/>
              <a:gd name="connsiteX2855" fmla="*/ 3634658 w 8115305"/>
              <a:gd name="connsiteY2855" fmla="*/ 284410 h 3192694"/>
              <a:gd name="connsiteX2856" fmla="*/ 3692421 w 8115305"/>
              <a:gd name="connsiteY2856" fmla="*/ 299440 h 3192694"/>
              <a:gd name="connsiteX2857" fmla="*/ 3617999 w 8115305"/>
              <a:gd name="connsiteY2857" fmla="*/ 314651 h 3192694"/>
              <a:gd name="connsiteX2858" fmla="*/ 3560415 w 8115305"/>
              <a:gd name="connsiteY2858" fmla="*/ 299077 h 3192694"/>
              <a:gd name="connsiteX2859" fmla="*/ 3634658 w 8115305"/>
              <a:gd name="connsiteY2859" fmla="*/ 284410 h 3192694"/>
              <a:gd name="connsiteX2860" fmla="*/ 5025333 w 8115305"/>
              <a:gd name="connsiteY2860" fmla="*/ 282781 h 3192694"/>
              <a:gd name="connsiteX2861" fmla="*/ 5096678 w 8115305"/>
              <a:gd name="connsiteY2861" fmla="*/ 295275 h 3192694"/>
              <a:gd name="connsiteX2862" fmla="*/ 5058109 w 8115305"/>
              <a:gd name="connsiteY2862" fmla="*/ 308132 h 3192694"/>
              <a:gd name="connsiteX2863" fmla="*/ 4985679 w 8115305"/>
              <a:gd name="connsiteY2863" fmla="*/ 295275 h 3192694"/>
              <a:gd name="connsiteX2864" fmla="*/ 5025333 w 8115305"/>
              <a:gd name="connsiteY2864" fmla="*/ 282781 h 3192694"/>
              <a:gd name="connsiteX2865" fmla="*/ 3499936 w 8115305"/>
              <a:gd name="connsiteY2865" fmla="*/ 282600 h 3192694"/>
              <a:gd name="connsiteX2866" fmla="*/ 3552267 w 8115305"/>
              <a:gd name="connsiteY2866" fmla="*/ 297267 h 3192694"/>
              <a:gd name="connsiteX2867" fmla="*/ 3478750 w 8115305"/>
              <a:gd name="connsiteY2867" fmla="*/ 311934 h 3192694"/>
              <a:gd name="connsiteX2868" fmla="*/ 3424425 w 8115305"/>
              <a:gd name="connsiteY2868" fmla="*/ 296723 h 3192694"/>
              <a:gd name="connsiteX2869" fmla="*/ 3499936 w 8115305"/>
              <a:gd name="connsiteY2869" fmla="*/ 282600 h 3192694"/>
              <a:gd name="connsiteX2870" fmla="*/ 6138418 w 8115305"/>
              <a:gd name="connsiteY2870" fmla="*/ 280064 h 3192694"/>
              <a:gd name="connsiteX2871" fmla="*/ 6176624 w 8115305"/>
              <a:gd name="connsiteY2871" fmla="*/ 285678 h 3192694"/>
              <a:gd name="connsiteX2872" fmla="*/ 6166303 w 8115305"/>
              <a:gd name="connsiteY2872" fmla="*/ 291473 h 3192694"/>
              <a:gd name="connsiteX2873" fmla="*/ 6126105 w 8115305"/>
              <a:gd name="connsiteY2873" fmla="*/ 285498 h 3192694"/>
              <a:gd name="connsiteX2874" fmla="*/ 6138418 w 8115305"/>
              <a:gd name="connsiteY2874" fmla="*/ 280064 h 3192694"/>
              <a:gd name="connsiteX2875" fmla="*/ 3361049 w 8115305"/>
              <a:gd name="connsiteY2875" fmla="*/ 280064 h 3192694"/>
              <a:gd name="connsiteX2876" fmla="*/ 3411751 w 8115305"/>
              <a:gd name="connsiteY2876" fmla="*/ 293463 h 3192694"/>
              <a:gd name="connsiteX2877" fmla="*/ 3339319 w 8115305"/>
              <a:gd name="connsiteY2877" fmla="*/ 307588 h 3192694"/>
              <a:gd name="connsiteX2878" fmla="*/ 3289885 w 8115305"/>
              <a:gd name="connsiteY2878" fmla="*/ 294006 h 3192694"/>
              <a:gd name="connsiteX2879" fmla="*/ 3361049 w 8115305"/>
              <a:gd name="connsiteY2879" fmla="*/ 280064 h 3192694"/>
              <a:gd name="connsiteX2880" fmla="*/ 4887715 w 8115305"/>
              <a:gd name="connsiteY2880" fmla="*/ 279340 h 3192694"/>
              <a:gd name="connsiteX2881" fmla="*/ 4958154 w 8115305"/>
              <a:gd name="connsiteY2881" fmla="*/ 292741 h 3192694"/>
              <a:gd name="connsiteX2882" fmla="*/ 4912522 w 8115305"/>
              <a:gd name="connsiteY2882" fmla="*/ 306140 h 3192694"/>
              <a:gd name="connsiteX2883" fmla="*/ 4840091 w 8115305"/>
              <a:gd name="connsiteY2883" fmla="*/ 292016 h 3192694"/>
              <a:gd name="connsiteX2884" fmla="*/ 4887715 w 8115305"/>
              <a:gd name="connsiteY2884" fmla="*/ 279340 h 3192694"/>
              <a:gd name="connsiteX2885" fmla="*/ 4128457 w 8115305"/>
              <a:gd name="connsiteY2885" fmla="*/ 278798 h 3192694"/>
              <a:gd name="connsiteX2886" fmla="*/ 4071597 w 8115305"/>
              <a:gd name="connsiteY2886" fmla="*/ 291472 h 3192694"/>
              <a:gd name="connsiteX2887" fmla="*/ 4123928 w 8115305"/>
              <a:gd name="connsiteY2887" fmla="*/ 304873 h 3192694"/>
              <a:gd name="connsiteX2888" fmla="*/ 4182780 w 8115305"/>
              <a:gd name="connsiteY2888" fmla="*/ 294189 h 3192694"/>
              <a:gd name="connsiteX2889" fmla="*/ 4128457 w 8115305"/>
              <a:gd name="connsiteY2889" fmla="*/ 278798 h 3192694"/>
              <a:gd name="connsiteX2890" fmla="*/ 3227956 w 8115305"/>
              <a:gd name="connsiteY2890" fmla="*/ 278252 h 3192694"/>
              <a:gd name="connsiteX2891" fmla="*/ 3272502 w 8115305"/>
              <a:gd name="connsiteY2891" fmla="*/ 291470 h 3192694"/>
              <a:gd name="connsiteX2892" fmla="*/ 3200071 w 8115305"/>
              <a:gd name="connsiteY2892" fmla="*/ 304871 h 3192694"/>
              <a:gd name="connsiteX2893" fmla="*/ 3155888 w 8115305"/>
              <a:gd name="connsiteY2893" fmla="*/ 291109 h 3192694"/>
              <a:gd name="connsiteX2894" fmla="*/ 3227956 w 8115305"/>
              <a:gd name="connsiteY2894" fmla="*/ 278252 h 3192694"/>
              <a:gd name="connsiteX2895" fmla="*/ 5992831 w 8115305"/>
              <a:gd name="connsiteY2895" fmla="*/ 276806 h 3192694"/>
              <a:gd name="connsiteX2896" fmla="*/ 6039004 w 8115305"/>
              <a:gd name="connsiteY2896" fmla="*/ 283686 h 3192694"/>
              <a:gd name="connsiteX2897" fmla="*/ 6023613 w 8115305"/>
              <a:gd name="connsiteY2897" fmla="*/ 290024 h 3192694"/>
              <a:gd name="connsiteX2898" fmla="*/ 5979250 w 8115305"/>
              <a:gd name="connsiteY2898" fmla="*/ 283325 h 3192694"/>
              <a:gd name="connsiteX2899" fmla="*/ 5992831 w 8115305"/>
              <a:gd name="connsiteY2899" fmla="*/ 276806 h 3192694"/>
              <a:gd name="connsiteX2900" fmla="*/ 4746655 w 8115305"/>
              <a:gd name="connsiteY2900" fmla="*/ 276623 h 3192694"/>
              <a:gd name="connsiteX2901" fmla="*/ 4819086 w 8115305"/>
              <a:gd name="connsiteY2901" fmla="*/ 290024 h 3192694"/>
              <a:gd name="connsiteX2902" fmla="*/ 4771101 w 8115305"/>
              <a:gd name="connsiteY2902" fmla="*/ 304148 h 3192694"/>
              <a:gd name="connsiteX2903" fmla="*/ 4698670 w 8115305"/>
              <a:gd name="connsiteY2903" fmla="*/ 290386 h 3192694"/>
              <a:gd name="connsiteX2904" fmla="*/ 4746655 w 8115305"/>
              <a:gd name="connsiteY2904" fmla="*/ 276623 h 3192694"/>
              <a:gd name="connsiteX2905" fmla="*/ 3990838 w 8115305"/>
              <a:gd name="connsiteY2905" fmla="*/ 275900 h 3192694"/>
              <a:gd name="connsiteX2906" fmla="*/ 3930720 w 8115305"/>
              <a:gd name="connsiteY2906" fmla="*/ 288755 h 3192694"/>
              <a:gd name="connsiteX2907" fmla="*/ 3983412 w 8115305"/>
              <a:gd name="connsiteY2907" fmla="*/ 301069 h 3192694"/>
              <a:gd name="connsiteX2908" fmla="*/ 4042625 w 8115305"/>
              <a:gd name="connsiteY2908" fmla="*/ 290023 h 3192694"/>
              <a:gd name="connsiteX2909" fmla="*/ 3990838 w 8115305"/>
              <a:gd name="connsiteY2909" fmla="*/ 275900 h 3192694"/>
              <a:gd name="connsiteX2910" fmla="*/ 3087261 w 8115305"/>
              <a:gd name="connsiteY2910" fmla="*/ 275899 h 3192694"/>
              <a:gd name="connsiteX2911" fmla="*/ 3129088 w 8115305"/>
              <a:gd name="connsiteY2911" fmla="*/ 287669 h 3192694"/>
              <a:gd name="connsiteX2912" fmla="*/ 3061186 w 8115305"/>
              <a:gd name="connsiteY2912" fmla="*/ 300526 h 3192694"/>
              <a:gd name="connsiteX2913" fmla="*/ 3019900 w 8115305"/>
              <a:gd name="connsiteY2913" fmla="*/ 288212 h 3192694"/>
              <a:gd name="connsiteX2914" fmla="*/ 3087261 w 8115305"/>
              <a:gd name="connsiteY2914" fmla="*/ 275899 h 3192694"/>
              <a:gd name="connsiteX2915" fmla="*/ 2955979 w 8115305"/>
              <a:gd name="connsiteY2915" fmla="*/ 274453 h 3192694"/>
              <a:gd name="connsiteX2916" fmla="*/ 2989658 w 8115305"/>
              <a:gd name="connsiteY2916" fmla="*/ 285859 h 3192694"/>
              <a:gd name="connsiteX2917" fmla="*/ 2923385 w 8115305"/>
              <a:gd name="connsiteY2917" fmla="*/ 297268 h 3192694"/>
              <a:gd name="connsiteX2918" fmla="*/ 2889162 w 8115305"/>
              <a:gd name="connsiteY2918" fmla="*/ 285317 h 3192694"/>
              <a:gd name="connsiteX2919" fmla="*/ 2955979 w 8115305"/>
              <a:gd name="connsiteY2919" fmla="*/ 274453 h 3192694"/>
              <a:gd name="connsiteX2920" fmla="*/ 5849055 w 8115305"/>
              <a:gd name="connsiteY2920" fmla="*/ 272821 h 3192694"/>
              <a:gd name="connsiteX2921" fmla="*/ 5897947 w 8115305"/>
              <a:gd name="connsiteY2921" fmla="*/ 280245 h 3192694"/>
              <a:gd name="connsiteX2922" fmla="*/ 5879839 w 8115305"/>
              <a:gd name="connsiteY2922" fmla="*/ 287851 h 3192694"/>
              <a:gd name="connsiteX2923" fmla="*/ 5830947 w 8115305"/>
              <a:gd name="connsiteY2923" fmla="*/ 280245 h 3192694"/>
              <a:gd name="connsiteX2924" fmla="*/ 5849055 w 8115305"/>
              <a:gd name="connsiteY2924" fmla="*/ 272821 h 3192694"/>
              <a:gd name="connsiteX2925" fmla="*/ 4609398 w 8115305"/>
              <a:gd name="connsiteY2925" fmla="*/ 272821 h 3192694"/>
              <a:gd name="connsiteX2926" fmla="*/ 4681829 w 8115305"/>
              <a:gd name="connsiteY2926" fmla="*/ 286583 h 3192694"/>
              <a:gd name="connsiteX2927" fmla="*/ 4627506 w 8115305"/>
              <a:gd name="connsiteY2927" fmla="*/ 301431 h 3192694"/>
              <a:gd name="connsiteX2928" fmla="*/ 4555075 w 8115305"/>
              <a:gd name="connsiteY2928" fmla="*/ 287127 h 3192694"/>
              <a:gd name="connsiteX2929" fmla="*/ 4609398 w 8115305"/>
              <a:gd name="connsiteY2929" fmla="*/ 272821 h 3192694"/>
              <a:gd name="connsiteX2930" fmla="*/ 2820373 w 8115305"/>
              <a:gd name="connsiteY2930" fmla="*/ 271915 h 3192694"/>
              <a:gd name="connsiteX2931" fmla="*/ 2854775 w 8115305"/>
              <a:gd name="connsiteY2931" fmla="*/ 282237 h 3192694"/>
              <a:gd name="connsiteX2932" fmla="*/ 2790676 w 8115305"/>
              <a:gd name="connsiteY2932" fmla="*/ 293283 h 3192694"/>
              <a:gd name="connsiteX2933" fmla="*/ 2758443 w 8115305"/>
              <a:gd name="connsiteY2933" fmla="*/ 282418 h 3192694"/>
              <a:gd name="connsiteX2934" fmla="*/ 2820373 w 8115305"/>
              <a:gd name="connsiteY2934" fmla="*/ 271915 h 3192694"/>
              <a:gd name="connsiteX2935" fmla="*/ 2690539 w 8115305"/>
              <a:gd name="connsiteY2935" fmla="*/ 270467 h 3192694"/>
              <a:gd name="connsiteX2936" fmla="*/ 2716432 w 8115305"/>
              <a:gd name="connsiteY2936" fmla="*/ 280425 h 3192694"/>
              <a:gd name="connsiteX2937" fmla="*/ 2657039 w 8115305"/>
              <a:gd name="connsiteY2937" fmla="*/ 290204 h 3192694"/>
              <a:gd name="connsiteX2938" fmla="*/ 2628971 w 8115305"/>
              <a:gd name="connsiteY2938" fmla="*/ 280064 h 3192694"/>
              <a:gd name="connsiteX2939" fmla="*/ 2690539 w 8115305"/>
              <a:gd name="connsiteY2939" fmla="*/ 270467 h 3192694"/>
              <a:gd name="connsiteX2940" fmla="*/ 4472143 w 8115305"/>
              <a:gd name="connsiteY2940" fmla="*/ 270285 h 3192694"/>
              <a:gd name="connsiteX2941" fmla="*/ 4543306 w 8115305"/>
              <a:gd name="connsiteY2941" fmla="*/ 284952 h 3192694"/>
              <a:gd name="connsiteX2942" fmla="*/ 4483732 w 8115305"/>
              <a:gd name="connsiteY2942" fmla="*/ 299438 h 3192694"/>
              <a:gd name="connsiteX2943" fmla="*/ 4413654 w 8115305"/>
              <a:gd name="connsiteY2943" fmla="*/ 284047 h 3192694"/>
              <a:gd name="connsiteX2944" fmla="*/ 4472143 w 8115305"/>
              <a:gd name="connsiteY2944" fmla="*/ 270285 h 3192694"/>
              <a:gd name="connsiteX2945" fmla="*/ 5706368 w 8115305"/>
              <a:gd name="connsiteY2945" fmla="*/ 269743 h 3192694"/>
              <a:gd name="connsiteX2946" fmla="*/ 5760691 w 8115305"/>
              <a:gd name="connsiteY2946" fmla="*/ 278252 h 3192694"/>
              <a:gd name="connsiteX2947" fmla="*/ 5739142 w 8115305"/>
              <a:gd name="connsiteY2947" fmla="*/ 286402 h 3192694"/>
              <a:gd name="connsiteX2948" fmla="*/ 5684819 w 8115305"/>
              <a:gd name="connsiteY2948" fmla="*/ 277891 h 3192694"/>
              <a:gd name="connsiteX2949" fmla="*/ 5706368 w 8115305"/>
              <a:gd name="connsiteY2949" fmla="*/ 269743 h 3192694"/>
              <a:gd name="connsiteX2950" fmla="*/ 2558173 w 8115305"/>
              <a:gd name="connsiteY2950" fmla="*/ 268112 h 3192694"/>
              <a:gd name="connsiteX2951" fmla="*/ 2581351 w 8115305"/>
              <a:gd name="connsiteY2951" fmla="*/ 277167 h 3192694"/>
              <a:gd name="connsiteX2952" fmla="*/ 2525395 w 8115305"/>
              <a:gd name="connsiteY2952" fmla="*/ 285859 h 3192694"/>
              <a:gd name="connsiteX2953" fmla="*/ 2502401 w 8115305"/>
              <a:gd name="connsiteY2953" fmla="*/ 276804 h 3192694"/>
              <a:gd name="connsiteX2954" fmla="*/ 2558173 w 8115305"/>
              <a:gd name="connsiteY2954" fmla="*/ 268112 h 3192694"/>
              <a:gd name="connsiteX2955" fmla="*/ 2425262 w 8115305"/>
              <a:gd name="connsiteY2955" fmla="*/ 266663 h 3192694"/>
              <a:gd name="connsiteX2956" fmla="*/ 2445903 w 8115305"/>
              <a:gd name="connsiteY2956" fmla="*/ 274994 h 3192694"/>
              <a:gd name="connsiteX2957" fmla="*/ 2391579 w 8115305"/>
              <a:gd name="connsiteY2957" fmla="*/ 282961 h 3192694"/>
              <a:gd name="connsiteX2958" fmla="*/ 2373472 w 8115305"/>
              <a:gd name="connsiteY2958" fmla="*/ 274269 h 3192694"/>
              <a:gd name="connsiteX2959" fmla="*/ 2425262 w 8115305"/>
              <a:gd name="connsiteY2959" fmla="*/ 266663 h 3192694"/>
              <a:gd name="connsiteX2960" fmla="*/ 5566393 w 8115305"/>
              <a:gd name="connsiteY2960" fmla="*/ 265939 h 3192694"/>
              <a:gd name="connsiteX2961" fmla="*/ 5620716 w 8115305"/>
              <a:gd name="connsiteY2961" fmla="*/ 275174 h 3192694"/>
              <a:gd name="connsiteX2962" fmla="*/ 5593192 w 8115305"/>
              <a:gd name="connsiteY2962" fmla="*/ 283686 h 3192694"/>
              <a:gd name="connsiteX2963" fmla="*/ 5538869 w 8115305"/>
              <a:gd name="connsiteY2963" fmla="*/ 274087 h 3192694"/>
              <a:gd name="connsiteX2964" fmla="*/ 5566393 w 8115305"/>
              <a:gd name="connsiteY2964" fmla="*/ 265939 h 3192694"/>
              <a:gd name="connsiteX2965" fmla="*/ 2291625 w 8115305"/>
              <a:gd name="connsiteY2965" fmla="*/ 264310 h 3192694"/>
              <a:gd name="connsiteX2966" fmla="*/ 2308103 w 8115305"/>
              <a:gd name="connsiteY2966" fmla="*/ 271553 h 3192694"/>
              <a:gd name="connsiteX2967" fmla="*/ 2257943 w 8115305"/>
              <a:gd name="connsiteY2967" fmla="*/ 278797 h 3192694"/>
              <a:gd name="connsiteX2968" fmla="*/ 2243458 w 8115305"/>
              <a:gd name="connsiteY2968" fmla="*/ 271190 h 3192694"/>
              <a:gd name="connsiteX2969" fmla="*/ 2291625 w 8115305"/>
              <a:gd name="connsiteY2969" fmla="*/ 264310 h 3192694"/>
              <a:gd name="connsiteX2970" fmla="*/ 2160343 w 8115305"/>
              <a:gd name="connsiteY2970" fmla="*/ 263225 h 3192694"/>
              <a:gd name="connsiteX2971" fmla="*/ 2172294 w 8115305"/>
              <a:gd name="connsiteY2971" fmla="*/ 269924 h 3192694"/>
              <a:gd name="connsiteX2972" fmla="*/ 2129738 w 8115305"/>
              <a:gd name="connsiteY2972" fmla="*/ 275719 h 3192694"/>
              <a:gd name="connsiteX2973" fmla="*/ 2118150 w 8115305"/>
              <a:gd name="connsiteY2973" fmla="*/ 268839 h 3192694"/>
              <a:gd name="connsiteX2974" fmla="*/ 2160343 w 8115305"/>
              <a:gd name="connsiteY2974" fmla="*/ 263225 h 3192694"/>
              <a:gd name="connsiteX2975" fmla="*/ 5422255 w 8115305"/>
              <a:gd name="connsiteY2975" fmla="*/ 262498 h 3192694"/>
              <a:gd name="connsiteX2976" fmla="*/ 5480200 w 8115305"/>
              <a:gd name="connsiteY2976" fmla="*/ 272821 h 3192694"/>
              <a:gd name="connsiteX2977" fmla="*/ 5450142 w 8115305"/>
              <a:gd name="connsiteY2977" fmla="*/ 282418 h 3192694"/>
              <a:gd name="connsiteX2978" fmla="*/ 5392017 w 8115305"/>
              <a:gd name="connsiteY2978" fmla="*/ 271914 h 3192694"/>
              <a:gd name="connsiteX2979" fmla="*/ 5422255 w 8115305"/>
              <a:gd name="connsiteY2979" fmla="*/ 262498 h 3192694"/>
              <a:gd name="connsiteX2980" fmla="*/ 2030870 w 8115305"/>
              <a:gd name="connsiteY2980" fmla="*/ 261052 h 3192694"/>
              <a:gd name="connsiteX2981" fmla="*/ 2041010 w 8115305"/>
              <a:gd name="connsiteY2981" fmla="*/ 266302 h 3192694"/>
              <a:gd name="connsiteX2982" fmla="*/ 2005700 w 8115305"/>
              <a:gd name="connsiteY2982" fmla="*/ 271373 h 3192694"/>
              <a:gd name="connsiteX2983" fmla="*/ 1994654 w 8115305"/>
              <a:gd name="connsiteY2983" fmla="*/ 266122 h 3192694"/>
              <a:gd name="connsiteX2984" fmla="*/ 2030870 w 8115305"/>
              <a:gd name="connsiteY2984" fmla="*/ 261052 h 3192694"/>
              <a:gd name="connsiteX2985" fmla="*/ 1900848 w 8115305"/>
              <a:gd name="connsiteY2985" fmla="*/ 259964 h 3192694"/>
              <a:gd name="connsiteX2986" fmla="*/ 1906823 w 8115305"/>
              <a:gd name="connsiteY2986" fmla="*/ 264310 h 3192694"/>
              <a:gd name="connsiteX2987" fmla="*/ 1877670 w 8115305"/>
              <a:gd name="connsiteY2987" fmla="*/ 268112 h 3192694"/>
              <a:gd name="connsiteX2988" fmla="*/ 1870065 w 8115305"/>
              <a:gd name="connsiteY2988" fmla="*/ 264129 h 3192694"/>
              <a:gd name="connsiteX2989" fmla="*/ 1900848 w 8115305"/>
              <a:gd name="connsiteY2989" fmla="*/ 259964 h 3192694"/>
              <a:gd name="connsiteX2990" fmla="*/ 3919492 w 8115305"/>
              <a:gd name="connsiteY2990" fmla="*/ 259783 h 3192694"/>
              <a:gd name="connsiteX2991" fmla="*/ 3967660 w 8115305"/>
              <a:gd name="connsiteY2991" fmla="*/ 262863 h 3192694"/>
              <a:gd name="connsiteX2992" fmla="*/ 3995545 w 8115305"/>
              <a:gd name="connsiteY2992" fmla="*/ 271916 h 3192694"/>
              <a:gd name="connsiteX2993" fmla="*/ 4064717 w 8115305"/>
              <a:gd name="connsiteY2993" fmla="*/ 261232 h 3192694"/>
              <a:gd name="connsiteX2994" fmla="*/ 4129542 w 8115305"/>
              <a:gd name="connsiteY2994" fmla="*/ 276081 h 3192694"/>
              <a:gd name="connsiteX2995" fmla="*/ 4201973 w 8115305"/>
              <a:gd name="connsiteY2995" fmla="*/ 264311 h 3192694"/>
              <a:gd name="connsiteX2996" fmla="*/ 4263540 w 8115305"/>
              <a:gd name="connsiteY2996" fmla="*/ 277530 h 3192694"/>
              <a:gd name="connsiteX2997" fmla="*/ 4214287 w 8115305"/>
              <a:gd name="connsiteY2997" fmla="*/ 294369 h 3192694"/>
              <a:gd name="connsiteX2998" fmla="*/ 4245251 w 8115305"/>
              <a:gd name="connsiteY2998" fmla="*/ 300164 h 3192694"/>
              <a:gd name="connsiteX2999" fmla="*/ 4265893 w 8115305"/>
              <a:gd name="connsiteY2999" fmla="*/ 307588 h 3192694"/>
              <a:gd name="connsiteX3000" fmla="*/ 4334522 w 8115305"/>
              <a:gd name="connsiteY3000" fmla="*/ 296723 h 3192694"/>
              <a:gd name="connsiteX3001" fmla="*/ 4302652 w 8115305"/>
              <a:gd name="connsiteY3001" fmla="*/ 293101 h 3192694"/>
              <a:gd name="connsiteX3002" fmla="*/ 4280379 w 8115305"/>
              <a:gd name="connsiteY3002" fmla="*/ 287126 h 3192694"/>
              <a:gd name="connsiteX3003" fmla="*/ 4274043 w 8115305"/>
              <a:gd name="connsiteY3003" fmla="*/ 278978 h 3192694"/>
              <a:gd name="connsiteX3004" fmla="*/ 4333254 w 8115305"/>
              <a:gd name="connsiteY3004" fmla="*/ 266665 h 3192694"/>
              <a:gd name="connsiteX3005" fmla="*/ 4403512 w 8115305"/>
              <a:gd name="connsiteY3005" fmla="*/ 279159 h 3192694"/>
              <a:gd name="connsiteX3006" fmla="*/ 4348103 w 8115305"/>
              <a:gd name="connsiteY3006" fmla="*/ 297267 h 3192694"/>
              <a:gd name="connsiteX3007" fmla="*/ 4407858 w 8115305"/>
              <a:gd name="connsiteY3007" fmla="*/ 313201 h 3192694"/>
              <a:gd name="connsiteX3008" fmla="*/ 4480289 w 8115305"/>
              <a:gd name="connsiteY3008" fmla="*/ 300888 h 3192694"/>
              <a:gd name="connsiteX3009" fmla="*/ 4548374 w 8115305"/>
              <a:gd name="connsiteY3009" fmla="*/ 315555 h 3192694"/>
              <a:gd name="connsiteX3010" fmla="*/ 4498036 w 8115305"/>
              <a:gd name="connsiteY3010" fmla="*/ 333663 h 3192694"/>
              <a:gd name="connsiteX3011" fmla="*/ 4561956 w 8115305"/>
              <a:gd name="connsiteY3011" fmla="*/ 351770 h 3192694"/>
              <a:gd name="connsiteX3012" fmla="*/ 4586038 w 8115305"/>
              <a:gd name="connsiteY3012" fmla="*/ 340364 h 3192694"/>
              <a:gd name="connsiteX3013" fmla="*/ 4633301 w 8115305"/>
              <a:gd name="connsiteY3013" fmla="*/ 337284 h 3192694"/>
              <a:gd name="connsiteX3014" fmla="*/ 4707542 w 8115305"/>
              <a:gd name="connsiteY3014" fmla="*/ 352858 h 3192694"/>
              <a:gd name="connsiteX3015" fmla="*/ 4698126 w 8115305"/>
              <a:gd name="connsiteY3015" fmla="*/ 366620 h 3192694"/>
              <a:gd name="connsiteX3016" fmla="*/ 4653038 w 8115305"/>
              <a:gd name="connsiteY3016" fmla="*/ 373863 h 3192694"/>
              <a:gd name="connsiteX3017" fmla="*/ 4721123 w 8115305"/>
              <a:gd name="connsiteY3017" fmla="*/ 391971 h 3192694"/>
              <a:gd name="connsiteX3018" fmla="*/ 4662273 w 8115305"/>
              <a:gd name="connsiteY3018" fmla="*/ 412251 h 3192694"/>
              <a:gd name="connsiteX3019" fmla="*/ 4740136 w 8115305"/>
              <a:gd name="connsiteY3019" fmla="*/ 434161 h 3192694"/>
              <a:gd name="connsiteX3020" fmla="*/ 4672414 w 8115305"/>
              <a:gd name="connsiteY3020" fmla="*/ 455529 h 3192694"/>
              <a:gd name="connsiteX3021" fmla="*/ 4740860 w 8115305"/>
              <a:gd name="connsiteY3021" fmla="*/ 467480 h 3192694"/>
              <a:gd name="connsiteX3022" fmla="*/ 4758968 w 8115305"/>
              <a:gd name="connsiteY3022" fmla="*/ 481966 h 3192694"/>
              <a:gd name="connsiteX3023" fmla="*/ 4689797 w 8115305"/>
              <a:gd name="connsiteY3023" fmla="*/ 501522 h 3192694"/>
              <a:gd name="connsiteX3024" fmla="*/ 4595637 w 8115305"/>
              <a:gd name="connsiteY3024" fmla="*/ 481241 h 3192694"/>
              <a:gd name="connsiteX3025" fmla="*/ 4652675 w 8115305"/>
              <a:gd name="connsiteY3025" fmla="*/ 454986 h 3192694"/>
              <a:gd name="connsiteX3026" fmla="*/ 4609941 w 8115305"/>
              <a:gd name="connsiteY3026" fmla="*/ 447743 h 3192694"/>
              <a:gd name="connsiteX3027" fmla="*/ 4578253 w 8115305"/>
              <a:gd name="connsiteY3027" fmla="*/ 436515 h 3192694"/>
              <a:gd name="connsiteX3028" fmla="*/ 4506908 w 8115305"/>
              <a:gd name="connsiteY3028" fmla="*/ 450820 h 3192694"/>
              <a:gd name="connsiteX3029" fmla="*/ 4420354 w 8115305"/>
              <a:gd name="connsiteY3029" fmla="*/ 436697 h 3192694"/>
              <a:gd name="connsiteX3030" fmla="*/ 4371825 w 8115305"/>
              <a:gd name="connsiteY3030" fmla="*/ 449011 h 3192694"/>
              <a:gd name="connsiteX3031" fmla="*/ 4395184 w 8115305"/>
              <a:gd name="connsiteY3031" fmla="*/ 455347 h 3192694"/>
              <a:gd name="connsiteX3032" fmla="*/ 4417274 w 8115305"/>
              <a:gd name="connsiteY3032" fmla="*/ 465487 h 3192694"/>
              <a:gd name="connsiteX3033" fmla="*/ 4516324 w 8115305"/>
              <a:gd name="connsiteY3033" fmla="*/ 454261 h 3192694"/>
              <a:gd name="connsiteX3034" fmla="*/ 4584772 w 8115305"/>
              <a:gd name="connsiteY3034" fmla="*/ 476534 h 3192694"/>
              <a:gd name="connsiteX3035" fmla="*/ 4521214 w 8115305"/>
              <a:gd name="connsiteY3035" fmla="*/ 500798 h 3192694"/>
              <a:gd name="connsiteX3036" fmla="*/ 4597990 w 8115305"/>
              <a:gd name="connsiteY3036" fmla="*/ 527597 h 3192694"/>
              <a:gd name="connsiteX3037" fmla="*/ 4529000 w 8115305"/>
              <a:gd name="connsiteY3037" fmla="*/ 550775 h 3192694"/>
              <a:gd name="connsiteX3038" fmla="*/ 4420354 w 8115305"/>
              <a:gd name="connsiteY3038" fmla="*/ 528502 h 3192694"/>
              <a:gd name="connsiteX3039" fmla="*/ 4345930 w 8115305"/>
              <a:gd name="connsiteY3039" fmla="*/ 546610 h 3192694"/>
              <a:gd name="connsiteX3040" fmla="*/ 4368384 w 8115305"/>
              <a:gd name="connsiteY3040" fmla="*/ 550595 h 3192694"/>
              <a:gd name="connsiteX3041" fmla="*/ 4417093 w 8115305"/>
              <a:gd name="connsiteY3041" fmla="*/ 578480 h 3192694"/>
              <a:gd name="connsiteX3042" fmla="*/ 4339773 w 8115305"/>
              <a:gd name="connsiteY3042" fmla="*/ 601296 h 3192694"/>
              <a:gd name="connsiteX3043" fmla="*/ 4244708 w 8115305"/>
              <a:gd name="connsiteY3043" fmla="*/ 584274 h 3192694"/>
              <a:gd name="connsiteX3044" fmla="*/ 4233119 w 8115305"/>
              <a:gd name="connsiteY3044" fmla="*/ 576126 h 3192694"/>
              <a:gd name="connsiteX3045" fmla="*/ 4138597 w 8115305"/>
              <a:gd name="connsiteY3045" fmla="*/ 597494 h 3192694"/>
              <a:gd name="connsiteX3046" fmla="*/ 4048058 w 8115305"/>
              <a:gd name="connsiteY3046" fmla="*/ 572505 h 3192694"/>
              <a:gd name="connsiteX3047" fmla="*/ 3943033 w 8115305"/>
              <a:gd name="connsiteY3047" fmla="*/ 593148 h 3192694"/>
              <a:gd name="connsiteX3048" fmla="*/ 3865169 w 8115305"/>
              <a:gd name="connsiteY3048" fmla="*/ 565805 h 3192694"/>
              <a:gd name="connsiteX3049" fmla="*/ 3761956 w 8115305"/>
              <a:gd name="connsiteY3049" fmla="*/ 586991 h 3192694"/>
              <a:gd name="connsiteX3050" fmla="*/ 3683911 w 8115305"/>
              <a:gd name="connsiteY3050" fmla="*/ 557838 h 3192694"/>
              <a:gd name="connsiteX3051" fmla="*/ 3573452 w 8115305"/>
              <a:gd name="connsiteY3051" fmla="*/ 581740 h 3192694"/>
              <a:gd name="connsiteX3052" fmla="*/ 3508264 w 8115305"/>
              <a:gd name="connsiteY3052" fmla="*/ 555302 h 3192694"/>
              <a:gd name="connsiteX3053" fmla="*/ 3595906 w 8115305"/>
              <a:gd name="connsiteY3053" fmla="*/ 530314 h 3192694"/>
              <a:gd name="connsiteX3054" fmla="*/ 3686445 w 8115305"/>
              <a:gd name="connsiteY3054" fmla="*/ 553673 h 3192694"/>
              <a:gd name="connsiteX3055" fmla="*/ 3717773 w 8115305"/>
              <a:gd name="connsiteY3055" fmla="*/ 541359 h 3192694"/>
              <a:gd name="connsiteX3056" fmla="*/ 3761956 w 8115305"/>
              <a:gd name="connsiteY3056" fmla="*/ 532848 h 3192694"/>
              <a:gd name="connsiteX3057" fmla="*/ 3727550 w 8115305"/>
              <a:gd name="connsiteY3057" fmla="*/ 523432 h 3192694"/>
              <a:gd name="connsiteX3058" fmla="*/ 3709442 w 8115305"/>
              <a:gd name="connsiteY3058" fmla="*/ 511119 h 3192694"/>
              <a:gd name="connsiteX3059" fmla="*/ 3606590 w 8115305"/>
              <a:gd name="connsiteY3059" fmla="*/ 527054 h 3192694"/>
              <a:gd name="connsiteX3060" fmla="*/ 3541402 w 8115305"/>
              <a:gd name="connsiteY3060" fmla="*/ 501161 h 3192694"/>
              <a:gd name="connsiteX3061" fmla="*/ 3502653 w 8115305"/>
              <a:gd name="connsiteY3061" fmla="*/ 517276 h 3192694"/>
              <a:gd name="connsiteX3062" fmla="*/ 3438550 w 8115305"/>
              <a:gd name="connsiteY3062" fmla="*/ 522527 h 3192694"/>
              <a:gd name="connsiteX3063" fmla="*/ 3375535 w 8115305"/>
              <a:gd name="connsiteY3063" fmla="*/ 500437 h 3192694"/>
              <a:gd name="connsiteX3064" fmla="*/ 3468610 w 8115305"/>
              <a:gd name="connsiteY3064" fmla="*/ 475086 h 3192694"/>
              <a:gd name="connsiteX3065" fmla="*/ 3417001 w 8115305"/>
              <a:gd name="connsiteY3065" fmla="*/ 450096 h 3192694"/>
              <a:gd name="connsiteX3066" fmla="*/ 3504462 w 8115305"/>
              <a:gd name="connsiteY3066" fmla="*/ 430179 h 3192694"/>
              <a:gd name="connsiteX3067" fmla="*/ 3461367 w 8115305"/>
              <a:gd name="connsiteY3067" fmla="*/ 405552 h 3192694"/>
              <a:gd name="connsiteX3068" fmla="*/ 3537961 w 8115305"/>
              <a:gd name="connsiteY3068" fmla="*/ 389798 h 3192694"/>
              <a:gd name="connsiteX3069" fmla="*/ 3616187 w 8115305"/>
              <a:gd name="connsiteY3069" fmla="*/ 404465 h 3192694"/>
              <a:gd name="connsiteX3070" fmla="*/ 3679926 w 8115305"/>
              <a:gd name="connsiteY3070" fmla="*/ 391971 h 3192694"/>
              <a:gd name="connsiteX3071" fmla="*/ 3638823 w 8115305"/>
              <a:gd name="connsiteY3071" fmla="*/ 376216 h 3192694"/>
              <a:gd name="connsiteX3072" fmla="*/ 3532891 w 8115305"/>
              <a:gd name="connsiteY3072" fmla="*/ 386900 h 3192694"/>
              <a:gd name="connsiteX3073" fmla="*/ 3492693 w 8115305"/>
              <a:gd name="connsiteY3073" fmla="*/ 368793 h 3192694"/>
              <a:gd name="connsiteX3074" fmla="*/ 3576532 w 8115305"/>
              <a:gd name="connsiteY3074" fmla="*/ 350685 h 3192694"/>
              <a:gd name="connsiteX3075" fmla="*/ 3535064 w 8115305"/>
              <a:gd name="connsiteY3075" fmla="*/ 341993 h 3192694"/>
              <a:gd name="connsiteX3076" fmla="*/ 3531806 w 8115305"/>
              <a:gd name="connsiteY3076" fmla="*/ 331853 h 3192694"/>
              <a:gd name="connsiteX3077" fmla="*/ 3599710 w 8115305"/>
              <a:gd name="connsiteY3077" fmla="*/ 317186 h 3192694"/>
              <a:gd name="connsiteX3078" fmla="*/ 3676668 w 8115305"/>
              <a:gd name="connsiteY3078" fmla="*/ 331853 h 3192694"/>
              <a:gd name="connsiteX3079" fmla="*/ 3740226 w 8115305"/>
              <a:gd name="connsiteY3079" fmla="*/ 318815 h 3192694"/>
              <a:gd name="connsiteX3080" fmla="*/ 3700931 w 8115305"/>
              <a:gd name="connsiteY3080" fmla="*/ 310304 h 3192694"/>
              <a:gd name="connsiteX3081" fmla="*/ 3700931 w 8115305"/>
              <a:gd name="connsiteY3081" fmla="*/ 298172 h 3192694"/>
              <a:gd name="connsiteX3082" fmla="*/ 3771913 w 8115305"/>
              <a:gd name="connsiteY3082" fmla="*/ 286946 h 3192694"/>
              <a:gd name="connsiteX3083" fmla="*/ 3834204 w 8115305"/>
              <a:gd name="connsiteY3083" fmla="*/ 299440 h 3192694"/>
              <a:gd name="connsiteX3084" fmla="*/ 3774269 w 8115305"/>
              <a:gd name="connsiteY3084" fmla="*/ 319540 h 3192694"/>
              <a:gd name="connsiteX3085" fmla="*/ 3819176 w 8115305"/>
              <a:gd name="connsiteY3085" fmla="*/ 331672 h 3192694"/>
              <a:gd name="connsiteX3086" fmla="*/ 3877845 w 8115305"/>
              <a:gd name="connsiteY3086" fmla="*/ 320808 h 3192694"/>
              <a:gd name="connsiteX3087" fmla="*/ 3841630 w 8115305"/>
              <a:gd name="connsiteY3087" fmla="*/ 302700 h 3192694"/>
              <a:gd name="connsiteX3088" fmla="*/ 3906998 w 8115305"/>
              <a:gd name="connsiteY3088" fmla="*/ 289119 h 3192694"/>
              <a:gd name="connsiteX3089" fmla="*/ 3860099 w 8115305"/>
              <a:gd name="connsiteY3089" fmla="*/ 272096 h 3192694"/>
              <a:gd name="connsiteX3090" fmla="*/ 3919492 w 8115305"/>
              <a:gd name="connsiteY3090" fmla="*/ 259783 h 3192694"/>
              <a:gd name="connsiteX3091" fmla="*/ 5281196 w 8115305"/>
              <a:gd name="connsiteY3091" fmla="*/ 259059 h 3192694"/>
              <a:gd name="connsiteX3092" fmla="*/ 5343487 w 8115305"/>
              <a:gd name="connsiteY3092" fmla="*/ 269924 h 3192694"/>
              <a:gd name="connsiteX3093" fmla="*/ 5310351 w 8115305"/>
              <a:gd name="connsiteY3093" fmla="*/ 279883 h 3192694"/>
              <a:gd name="connsiteX3094" fmla="*/ 5247697 w 8115305"/>
              <a:gd name="connsiteY3094" fmla="*/ 268836 h 3192694"/>
              <a:gd name="connsiteX3095" fmla="*/ 5281196 w 8115305"/>
              <a:gd name="connsiteY3095" fmla="*/ 259059 h 3192694"/>
              <a:gd name="connsiteX3096" fmla="*/ 5144482 w 8115305"/>
              <a:gd name="connsiteY3096" fmla="*/ 256525 h 3192694"/>
              <a:gd name="connsiteX3097" fmla="*/ 5206955 w 8115305"/>
              <a:gd name="connsiteY3097" fmla="*/ 267390 h 3192694"/>
              <a:gd name="connsiteX3098" fmla="*/ 5170739 w 8115305"/>
              <a:gd name="connsiteY3098" fmla="*/ 278255 h 3192694"/>
              <a:gd name="connsiteX3099" fmla="*/ 5108266 w 8115305"/>
              <a:gd name="connsiteY3099" fmla="*/ 267209 h 3192694"/>
              <a:gd name="connsiteX3100" fmla="*/ 5144482 w 8115305"/>
              <a:gd name="connsiteY3100" fmla="*/ 256525 h 3192694"/>
              <a:gd name="connsiteX3101" fmla="*/ 3794006 w 8115305"/>
              <a:gd name="connsiteY3101" fmla="*/ 256524 h 3192694"/>
              <a:gd name="connsiteX3102" fmla="*/ 3853763 w 8115305"/>
              <a:gd name="connsiteY3102" fmla="*/ 270467 h 3192694"/>
              <a:gd name="connsiteX3103" fmla="*/ 3785858 w 8115305"/>
              <a:gd name="connsiteY3103" fmla="*/ 284773 h 3192694"/>
              <a:gd name="connsiteX3104" fmla="*/ 3726284 w 8115305"/>
              <a:gd name="connsiteY3104" fmla="*/ 270467 h 3192694"/>
              <a:gd name="connsiteX3105" fmla="*/ 3794006 w 8115305"/>
              <a:gd name="connsiteY3105" fmla="*/ 256524 h 3192694"/>
              <a:gd name="connsiteX3106" fmla="*/ 6221712 w 8115305"/>
              <a:gd name="connsiteY3106" fmla="*/ 254893 h 3192694"/>
              <a:gd name="connsiteX3107" fmla="*/ 6250504 w 8115305"/>
              <a:gd name="connsiteY3107" fmla="*/ 258695 h 3192694"/>
              <a:gd name="connsiteX3108" fmla="*/ 6244348 w 8115305"/>
              <a:gd name="connsiteY3108" fmla="*/ 262861 h 3192694"/>
              <a:gd name="connsiteX3109" fmla="*/ 6215012 w 8115305"/>
              <a:gd name="connsiteY3109" fmla="*/ 259239 h 3192694"/>
              <a:gd name="connsiteX3110" fmla="*/ 6221712 w 8115305"/>
              <a:gd name="connsiteY3110" fmla="*/ 254893 h 3192694"/>
              <a:gd name="connsiteX3111" fmla="*/ 3660733 w 8115305"/>
              <a:gd name="connsiteY3111" fmla="*/ 254713 h 3192694"/>
              <a:gd name="connsiteX3112" fmla="*/ 3718317 w 8115305"/>
              <a:gd name="connsiteY3112" fmla="*/ 268114 h 3192694"/>
              <a:gd name="connsiteX3113" fmla="*/ 3649324 w 8115305"/>
              <a:gd name="connsiteY3113" fmla="*/ 282418 h 3192694"/>
              <a:gd name="connsiteX3114" fmla="*/ 3593372 w 8115305"/>
              <a:gd name="connsiteY3114" fmla="*/ 268295 h 3192694"/>
              <a:gd name="connsiteX3115" fmla="*/ 3660733 w 8115305"/>
              <a:gd name="connsiteY3115" fmla="*/ 254713 h 3192694"/>
              <a:gd name="connsiteX3116" fmla="*/ 5005595 w 8115305"/>
              <a:gd name="connsiteY3116" fmla="*/ 252723 h 3192694"/>
              <a:gd name="connsiteX3117" fmla="*/ 5071870 w 8115305"/>
              <a:gd name="connsiteY3117" fmla="*/ 264312 h 3192694"/>
              <a:gd name="connsiteX3118" fmla="*/ 5033118 w 8115305"/>
              <a:gd name="connsiteY3118" fmla="*/ 275719 h 3192694"/>
              <a:gd name="connsiteX3119" fmla="*/ 4966482 w 8115305"/>
              <a:gd name="connsiteY3119" fmla="*/ 263768 h 3192694"/>
              <a:gd name="connsiteX3120" fmla="*/ 5005595 w 8115305"/>
              <a:gd name="connsiteY3120" fmla="*/ 252723 h 3192694"/>
              <a:gd name="connsiteX3121" fmla="*/ 3526011 w 8115305"/>
              <a:gd name="connsiteY3121" fmla="*/ 252359 h 3192694"/>
              <a:gd name="connsiteX3122" fmla="*/ 3577255 w 8115305"/>
              <a:gd name="connsiteY3122" fmla="*/ 265036 h 3192694"/>
              <a:gd name="connsiteX3123" fmla="*/ 3508445 w 8115305"/>
              <a:gd name="connsiteY3123" fmla="*/ 278435 h 3192694"/>
              <a:gd name="connsiteX3124" fmla="*/ 3458831 w 8115305"/>
              <a:gd name="connsiteY3124" fmla="*/ 265036 h 3192694"/>
              <a:gd name="connsiteX3125" fmla="*/ 3526011 w 8115305"/>
              <a:gd name="connsiteY3125" fmla="*/ 252359 h 3192694"/>
              <a:gd name="connsiteX3126" fmla="*/ 6079205 w 8115305"/>
              <a:gd name="connsiteY3126" fmla="*/ 250730 h 3192694"/>
              <a:gd name="connsiteX3127" fmla="*/ 6114333 w 8115305"/>
              <a:gd name="connsiteY3127" fmla="*/ 255800 h 3192694"/>
              <a:gd name="connsiteX3128" fmla="*/ 6103107 w 8115305"/>
              <a:gd name="connsiteY3128" fmla="*/ 260690 h 3192694"/>
              <a:gd name="connsiteX3129" fmla="*/ 6067977 w 8115305"/>
              <a:gd name="connsiteY3129" fmla="*/ 255620 h 3192694"/>
              <a:gd name="connsiteX3130" fmla="*/ 6079205 w 8115305"/>
              <a:gd name="connsiteY3130" fmla="*/ 250730 h 3192694"/>
              <a:gd name="connsiteX3131" fmla="*/ 3396177 w 8115305"/>
              <a:gd name="connsiteY3131" fmla="*/ 250547 h 3192694"/>
              <a:gd name="connsiteX3132" fmla="*/ 3442353 w 8115305"/>
              <a:gd name="connsiteY3132" fmla="*/ 263405 h 3192694"/>
              <a:gd name="connsiteX3133" fmla="*/ 3372818 w 8115305"/>
              <a:gd name="connsiteY3133" fmla="*/ 275899 h 3192694"/>
              <a:gd name="connsiteX3134" fmla="*/ 3327911 w 8115305"/>
              <a:gd name="connsiteY3134" fmla="*/ 262861 h 3192694"/>
              <a:gd name="connsiteX3135" fmla="*/ 3396177 w 8115305"/>
              <a:gd name="connsiteY3135" fmla="*/ 250547 h 3192694"/>
              <a:gd name="connsiteX3136" fmla="*/ 4871419 w 8115305"/>
              <a:gd name="connsiteY3136" fmla="*/ 250367 h 3192694"/>
              <a:gd name="connsiteX3137" fmla="*/ 4936787 w 8115305"/>
              <a:gd name="connsiteY3137" fmla="*/ 262137 h 3192694"/>
              <a:gd name="connsiteX3138" fmla="*/ 4894416 w 8115305"/>
              <a:gd name="connsiteY3138" fmla="*/ 274087 h 3192694"/>
              <a:gd name="connsiteX3139" fmla="*/ 4828685 w 8115305"/>
              <a:gd name="connsiteY3139" fmla="*/ 261774 h 3192694"/>
              <a:gd name="connsiteX3140" fmla="*/ 4871419 w 8115305"/>
              <a:gd name="connsiteY3140" fmla="*/ 250367 h 3192694"/>
              <a:gd name="connsiteX3141" fmla="*/ 3264898 w 8115305"/>
              <a:gd name="connsiteY3141" fmla="*/ 248375 h 3192694"/>
              <a:gd name="connsiteX3142" fmla="*/ 3307812 w 8115305"/>
              <a:gd name="connsiteY3142" fmla="*/ 259964 h 3192694"/>
              <a:gd name="connsiteX3143" fmla="*/ 3242081 w 8115305"/>
              <a:gd name="connsiteY3143" fmla="*/ 271734 h 3192694"/>
              <a:gd name="connsiteX3144" fmla="*/ 3200795 w 8115305"/>
              <a:gd name="connsiteY3144" fmla="*/ 259601 h 3192694"/>
              <a:gd name="connsiteX3145" fmla="*/ 3264898 w 8115305"/>
              <a:gd name="connsiteY3145" fmla="*/ 248375 h 3192694"/>
              <a:gd name="connsiteX3146" fmla="*/ 5939413 w 8115305"/>
              <a:gd name="connsiteY3146" fmla="*/ 248013 h 3192694"/>
              <a:gd name="connsiteX3147" fmla="*/ 5980518 w 8115305"/>
              <a:gd name="connsiteY3147" fmla="*/ 253808 h 3192694"/>
              <a:gd name="connsiteX3148" fmla="*/ 5968748 w 8115305"/>
              <a:gd name="connsiteY3148" fmla="*/ 259785 h 3192694"/>
              <a:gd name="connsiteX3149" fmla="*/ 5925833 w 8115305"/>
              <a:gd name="connsiteY3149" fmla="*/ 253808 h 3192694"/>
              <a:gd name="connsiteX3150" fmla="*/ 5939413 w 8115305"/>
              <a:gd name="connsiteY3150" fmla="*/ 248013 h 3192694"/>
              <a:gd name="connsiteX3151" fmla="*/ 4736878 w 8115305"/>
              <a:gd name="connsiteY3151" fmla="*/ 246928 h 3192694"/>
              <a:gd name="connsiteX3152" fmla="*/ 4802790 w 8115305"/>
              <a:gd name="connsiteY3152" fmla="*/ 259966 h 3192694"/>
              <a:gd name="connsiteX3153" fmla="*/ 4754261 w 8115305"/>
              <a:gd name="connsiteY3153" fmla="*/ 271916 h 3192694"/>
              <a:gd name="connsiteX3154" fmla="*/ 4688166 w 8115305"/>
              <a:gd name="connsiteY3154" fmla="*/ 258517 h 3192694"/>
              <a:gd name="connsiteX3155" fmla="*/ 4736878 w 8115305"/>
              <a:gd name="connsiteY3155" fmla="*/ 246928 h 3192694"/>
              <a:gd name="connsiteX3156" fmla="*/ 3135244 w 8115305"/>
              <a:gd name="connsiteY3156" fmla="*/ 246746 h 3192694"/>
              <a:gd name="connsiteX3157" fmla="*/ 3174901 w 8115305"/>
              <a:gd name="connsiteY3157" fmla="*/ 257611 h 3192694"/>
              <a:gd name="connsiteX3158" fmla="*/ 3109350 w 8115305"/>
              <a:gd name="connsiteY3158" fmla="*/ 269200 h 3192694"/>
              <a:gd name="connsiteX3159" fmla="*/ 3071324 w 8115305"/>
              <a:gd name="connsiteY3159" fmla="*/ 257791 h 3192694"/>
              <a:gd name="connsiteX3160" fmla="*/ 3135244 w 8115305"/>
              <a:gd name="connsiteY3160" fmla="*/ 246746 h 3192694"/>
              <a:gd name="connsiteX3161" fmla="*/ 3006498 w 8115305"/>
              <a:gd name="connsiteY3161" fmla="*/ 245477 h 3192694"/>
              <a:gd name="connsiteX3162" fmla="*/ 3039999 w 8115305"/>
              <a:gd name="connsiteY3162" fmla="*/ 255981 h 3192694"/>
              <a:gd name="connsiteX3163" fmla="*/ 2978069 w 8115305"/>
              <a:gd name="connsiteY3163" fmla="*/ 266302 h 3192694"/>
              <a:gd name="connsiteX3164" fmla="*/ 2944751 w 8115305"/>
              <a:gd name="connsiteY3164" fmla="*/ 255618 h 3192694"/>
              <a:gd name="connsiteX3165" fmla="*/ 3006498 w 8115305"/>
              <a:gd name="connsiteY3165" fmla="*/ 245477 h 3192694"/>
              <a:gd name="connsiteX3166" fmla="*/ 4596722 w 8115305"/>
              <a:gd name="connsiteY3166" fmla="*/ 244392 h 3192694"/>
              <a:gd name="connsiteX3167" fmla="*/ 4663719 w 8115305"/>
              <a:gd name="connsiteY3167" fmla="*/ 256706 h 3192694"/>
              <a:gd name="connsiteX3168" fmla="*/ 4615373 w 8115305"/>
              <a:gd name="connsiteY3168" fmla="*/ 269563 h 3192694"/>
              <a:gd name="connsiteX3169" fmla="*/ 4547830 w 8115305"/>
              <a:gd name="connsiteY3169" fmla="*/ 256886 h 3192694"/>
              <a:gd name="connsiteX3170" fmla="*/ 4596722 w 8115305"/>
              <a:gd name="connsiteY3170" fmla="*/ 244392 h 3192694"/>
              <a:gd name="connsiteX3171" fmla="*/ 5794368 w 8115305"/>
              <a:gd name="connsiteY3171" fmla="*/ 244029 h 3192694"/>
              <a:gd name="connsiteX3172" fmla="*/ 5840724 w 8115305"/>
              <a:gd name="connsiteY3172" fmla="*/ 250367 h 3192694"/>
              <a:gd name="connsiteX3173" fmla="*/ 5825152 w 8115305"/>
              <a:gd name="connsiteY3173" fmla="*/ 257430 h 3192694"/>
              <a:gd name="connsiteX3174" fmla="*/ 5780245 w 8115305"/>
              <a:gd name="connsiteY3174" fmla="*/ 251091 h 3192694"/>
              <a:gd name="connsiteX3175" fmla="*/ 5794368 w 8115305"/>
              <a:gd name="connsiteY3175" fmla="*/ 244029 h 3192694"/>
              <a:gd name="connsiteX3176" fmla="*/ 2878658 w 8115305"/>
              <a:gd name="connsiteY3176" fmla="*/ 242943 h 3192694"/>
              <a:gd name="connsiteX3177" fmla="*/ 2908898 w 8115305"/>
              <a:gd name="connsiteY3177" fmla="*/ 252721 h 3192694"/>
              <a:gd name="connsiteX3178" fmla="*/ 2849160 w 8115305"/>
              <a:gd name="connsiteY3178" fmla="*/ 262500 h 3192694"/>
              <a:gd name="connsiteX3179" fmla="*/ 2819103 w 8115305"/>
              <a:gd name="connsiteY3179" fmla="*/ 252540 h 3192694"/>
              <a:gd name="connsiteX3180" fmla="*/ 2878658 w 8115305"/>
              <a:gd name="connsiteY3180" fmla="*/ 242943 h 3192694"/>
              <a:gd name="connsiteX3181" fmla="*/ 4466165 w 8115305"/>
              <a:gd name="connsiteY3181" fmla="*/ 241675 h 3192694"/>
              <a:gd name="connsiteX3182" fmla="*/ 4533163 w 8115305"/>
              <a:gd name="connsiteY3182" fmla="*/ 254894 h 3192694"/>
              <a:gd name="connsiteX3183" fmla="*/ 4478840 w 8115305"/>
              <a:gd name="connsiteY3183" fmla="*/ 268114 h 3192694"/>
              <a:gd name="connsiteX3184" fmla="*/ 4411660 w 8115305"/>
              <a:gd name="connsiteY3184" fmla="*/ 254532 h 3192694"/>
              <a:gd name="connsiteX3185" fmla="*/ 4466165 w 8115305"/>
              <a:gd name="connsiteY3185" fmla="*/ 241675 h 3192694"/>
              <a:gd name="connsiteX3186" fmla="*/ 2744319 w 8115305"/>
              <a:gd name="connsiteY3186" fmla="*/ 241675 h 3192694"/>
              <a:gd name="connsiteX3187" fmla="*/ 2772750 w 8115305"/>
              <a:gd name="connsiteY3187" fmla="*/ 250548 h 3192694"/>
              <a:gd name="connsiteX3188" fmla="*/ 2715705 w 8115305"/>
              <a:gd name="connsiteY3188" fmla="*/ 259783 h 3192694"/>
              <a:gd name="connsiteX3189" fmla="*/ 2688364 w 8115305"/>
              <a:gd name="connsiteY3189" fmla="*/ 250911 h 3192694"/>
              <a:gd name="connsiteX3190" fmla="*/ 2744319 w 8115305"/>
              <a:gd name="connsiteY3190" fmla="*/ 241675 h 3192694"/>
              <a:gd name="connsiteX3191" fmla="*/ 5657656 w 8115305"/>
              <a:gd name="connsiteY3191" fmla="*/ 241313 h 3192694"/>
              <a:gd name="connsiteX3192" fmla="*/ 5706185 w 8115305"/>
              <a:gd name="connsiteY3192" fmla="*/ 248556 h 3192694"/>
              <a:gd name="connsiteX3193" fmla="*/ 5688258 w 8115305"/>
              <a:gd name="connsiteY3193" fmla="*/ 255980 h 3192694"/>
              <a:gd name="connsiteX3194" fmla="*/ 5639548 w 8115305"/>
              <a:gd name="connsiteY3194" fmla="*/ 248556 h 3192694"/>
              <a:gd name="connsiteX3195" fmla="*/ 5657656 w 8115305"/>
              <a:gd name="connsiteY3195" fmla="*/ 241313 h 3192694"/>
              <a:gd name="connsiteX3196" fmla="*/ 2617928 w 8115305"/>
              <a:gd name="connsiteY3196" fmla="*/ 239502 h 3192694"/>
              <a:gd name="connsiteX3197" fmla="*/ 2640922 w 8115305"/>
              <a:gd name="connsiteY3197" fmla="*/ 247833 h 3192694"/>
              <a:gd name="connsiteX3198" fmla="*/ 2588952 w 8115305"/>
              <a:gd name="connsiteY3198" fmla="*/ 255800 h 3192694"/>
              <a:gd name="connsiteX3199" fmla="*/ 2566319 w 8115305"/>
              <a:gd name="connsiteY3199" fmla="*/ 247289 h 3192694"/>
              <a:gd name="connsiteX3200" fmla="*/ 2617928 w 8115305"/>
              <a:gd name="connsiteY3200" fmla="*/ 239502 h 3192694"/>
              <a:gd name="connsiteX3201" fmla="*/ 2490810 w 8115305"/>
              <a:gd name="connsiteY3201" fmla="*/ 239322 h 3192694"/>
              <a:gd name="connsiteX3202" fmla="*/ 2508918 w 8115305"/>
              <a:gd name="connsiteY3202" fmla="*/ 246565 h 3192694"/>
              <a:gd name="connsiteX3203" fmla="*/ 2461113 w 8115305"/>
              <a:gd name="connsiteY3203" fmla="*/ 253808 h 3192694"/>
              <a:gd name="connsiteX3204" fmla="*/ 2443005 w 8115305"/>
              <a:gd name="connsiteY3204" fmla="*/ 246384 h 3192694"/>
              <a:gd name="connsiteX3205" fmla="*/ 2490810 w 8115305"/>
              <a:gd name="connsiteY3205" fmla="*/ 239322 h 3192694"/>
              <a:gd name="connsiteX3206" fmla="*/ 4333256 w 8115305"/>
              <a:gd name="connsiteY3206" fmla="*/ 238597 h 3192694"/>
              <a:gd name="connsiteX3207" fmla="*/ 4399893 w 8115305"/>
              <a:gd name="connsiteY3207" fmla="*/ 251454 h 3192694"/>
              <a:gd name="connsiteX3208" fmla="*/ 4344120 w 8115305"/>
              <a:gd name="connsiteY3208" fmla="*/ 265217 h 3192694"/>
              <a:gd name="connsiteX3209" fmla="*/ 4277303 w 8115305"/>
              <a:gd name="connsiteY3209" fmla="*/ 251816 h 3192694"/>
              <a:gd name="connsiteX3210" fmla="*/ 4333256 w 8115305"/>
              <a:gd name="connsiteY3210" fmla="*/ 238597 h 3192694"/>
              <a:gd name="connsiteX3211" fmla="*/ 5522029 w 8115305"/>
              <a:gd name="connsiteY3211" fmla="*/ 237512 h 3192694"/>
              <a:gd name="connsiteX3212" fmla="*/ 5573455 w 8115305"/>
              <a:gd name="connsiteY3212" fmla="*/ 245660 h 3192694"/>
              <a:gd name="connsiteX3213" fmla="*/ 5551365 w 8115305"/>
              <a:gd name="connsiteY3213" fmla="*/ 253627 h 3192694"/>
              <a:gd name="connsiteX3214" fmla="*/ 5498127 w 8115305"/>
              <a:gd name="connsiteY3214" fmla="*/ 245297 h 3192694"/>
              <a:gd name="connsiteX3215" fmla="*/ 5522029 w 8115305"/>
              <a:gd name="connsiteY3215" fmla="*/ 237512 h 3192694"/>
              <a:gd name="connsiteX3216" fmla="*/ 4203604 w 8115305"/>
              <a:gd name="connsiteY3216" fmla="*/ 236424 h 3192694"/>
              <a:gd name="connsiteX3217" fmla="*/ 4267524 w 8115305"/>
              <a:gd name="connsiteY3217" fmla="*/ 249823 h 3192694"/>
              <a:gd name="connsiteX3218" fmla="*/ 4208494 w 8115305"/>
              <a:gd name="connsiteY3218" fmla="*/ 263044 h 3192694"/>
              <a:gd name="connsiteX3219" fmla="*/ 4144391 w 8115305"/>
              <a:gd name="connsiteY3219" fmla="*/ 249823 h 3192694"/>
              <a:gd name="connsiteX3220" fmla="*/ 4203604 w 8115305"/>
              <a:gd name="connsiteY3220" fmla="*/ 236424 h 3192694"/>
              <a:gd name="connsiteX3221" fmla="*/ 2364055 w 8115305"/>
              <a:gd name="connsiteY3221" fmla="*/ 235701 h 3192694"/>
              <a:gd name="connsiteX3222" fmla="*/ 2382166 w 8115305"/>
              <a:gd name="connsiteY3222" fmla="*/ 241676 h 3192694"/>
              <a:gd name="connsiteX3223" fmla="*/ 2338524 w 8115305"/>
              <a:gd name="connsiteY3223" fmla="*/ 248739 h 3192694"/>
              <a:gd name="connsiteX3224" fmla="*/ 2320056 w 8115305"/>
              <a:gd name="connsiteY3224" fmla="*/ 242764 h 3192694"/>
              <a:gd name="connsiteX3225" fmla="*/ 2364055 w 8115305"/>
              <a:gd name="connsiteY3225" fmla="*/ 235701 h 3192694"/>
              <a:gd name="connsiteX3226" fmla="*/ 2236035 w 8115305"/>
              <a:gd name="connsiteY3226" fmla="*/ 234976 h 3192694"/>
              <a:gd name="connsiteX3227" fmla="*/ 2251788 w 8115305"/>
              <a:gd name="connsiteY3227" fmla="*/ 240410 h 3192694"/>
              <a:gd name="connsiteX3228" fmla="*/ 2212313 w 8115305"/>
              <a:gd name="connsiteY3228" fmla="*/ 246205 h 3192694"/>
              <a:gd name="connsiteX3229" fmla="*/ 2198552 w 8115305"/>
              <a:gd name="connsiteY3229" fmla="*/ 240410 h 3192694"/>
              <a:gd name="connsiteX3230" fmla="*/ 2236035 w 8115305"/>
              <a:gd name="connsiteY3230" fmla="*/ 234976 h 3192694"/>
              <a:gd name="connsiteX3231" fmla="*/ 5386583 w 8115305"/>
              <a:gd name="connsiteY3231" fmla="*/ 234793 h 3192694"/>
              <a:gd name="connsiteX3232" fmla="*/ 5442899 w 8115305"/>
              <a:gd name="connsiteY3232" fmla="*/ 243848 h 3192694"/>
              <a:gd name="connsiteX3233" fmla="*/ 5416461 w 8115305"/>
              <a:gd name="connsiteY3233" fmla="*/ 252357 h 3192694"/>
              <a:gd name="connsiteX3234" fmla="*/ 5359965 w 8115305"/>
              <a:gd name="connsiteY3234" fmla="*/ 243304 h 3192694"/>
              <a:gd name="connsiteX3235" fmla="*/ 5386583 w 8115305"/>
              <a:gd name="connsiteY3235" fmla="*/ 234793 h 3192694"/>
              <a:gd name="connsiteX3236" fmla="*/ 4074495 w 8115305"/>
              <a:gd name="connsiteY3236" fmla="*/ 233527 h 3192694"/>
              <a:gd name="connsiteX3237" fmla="*/ 4135337 w 8115305"/>
              <a:gd name="connsiteY3237" fmla="*/ 246565 h 3192694"/>
              <a:gd name="connsiteX3238" fmla="*/ 4073409 w 8115305"/>
              <a:gd name="connsiteY3238" fmla="*/ 259966 h 3192694"/>
              <a:gd name="connsiteX3239" fmla="*/ 4012748 w 8115305"/>
              <a:gd name="connsiteY3239" fmla="*/ 246565 h 3192694"/>
              <a:gd name="connsiteX3240" fmla="*/ 4074495 w 8115305"/>
              <a:gd name="connsiteY3240" fmla="*/ 233527 h 3192694"/>
              <a:gd name="connsiteX3241" fmla="*/ 2113802 w 8115305"/>
              <a:gd name="connsiteY3241" fmla="*/ 232803 h 3192694"/>
              <a:gd name="connsiteX3242" fmla="*/ 2123763 w 8115305"/>
              <a:gd name="connsiteY3242" fmla="*/ 237693 h 3192694"/>
              <a:gd name="connsiteX3243" fmla="*/ 2089538 w 8115305"/>
              <a:gd name="connsiteY3243" fmla="*/ 242400 h 3192694"/>
              <a:gd name="connsiteX3244" fmla="*/ 2079579 w 8115305"/>
              <a:gd name="connsiteY3244" fmla="*/ 237513 h 3192694"/>
              <a:gd name="connsiteX3245" fmla="*/ 2113802 w 8115305"/>
              <a:gd name="connsiteY3245" fmla="*/ 232803 h 3192694"/>
              <a:gd name="connsiteX3246" fmla="*/ 1980158 w 8115305"/>
              <a:gd name="connsiteY3246" fmla="*/ 232259 h 3192694"/>
              <a:gd name="connsiteX3247" fmla="*/ 1989937 w 8115305"/>
              <a:gd name="connsiteY3247" fmla="*/ 235701 h 3192694"/>
              <a:gd name="connsiteX3248" fmla="*/ 1963138 w 8115305"/>
              <a:gd name="connsiteY3248" fmla="*/ 239683 h 3192694"/>
              <a:gd name="connsiteX3249" fmla="*/ 1953902 w 8115305"/>
              <a:gd name="connsiteY3249" fmla="*/ 236425 h 3192694"/>
              <a:gd name="connsiteX3250" fmla="*/ 1980158 w 8115305"/>
              <a:gd name="connsiteY3250" fmla="*/ 232259 h 3192694"/>
              <a:gd name="connsiteX3251" fmla="*/ 3939953 w 8115305"/>
              <a:gd name="connsiteY3251" fmla="*/ 231715 h 3192694"/>
              <a:gd name="connsiteX3252" fmla="*/ 3998985 w 8115305"/>
              <a:gd name="connsiteY3252" fmla="*/ 244572 h 3192694"/>
              <a:gd name="connsiteX3253" fmla="*/ 3936151 w 8115305"/>
              <a:gd name="connsiteY3253" fmla="*/ 257790 h 3192694"/>
              <a:gd name="connsiteX3254" fmla="*/ 3877301 w 8115305"/>
              <a:gd name="connsiteY3254" fmla="*/ 244392 h 3192694"/>
              <a:gd name="connsiteX3255" fmla="*/ 3939953 w 8115305"/>
              <a:gd name="connsiteY3255" fmla="*/ 231715 h 3192694"/>
              <a:gd name="connsiteX3256" fmla="*/ 5252947 w 8115305"/>
              <a:gd name="connsiteY3256" fmla="*/ 231535 h 3192694"/>
              <a:gd name="connsiteX3257" fmla="*/ 5308719 w 8115305"/>
              <a:gd name="connsiteY3257" fmla="*/ 240588 h 3192694"/>
              <a:gd name="connsiteX3258" fmla="*/ 5278118 w 8115305"/>
              <a:gd name="connsiteY3258" fmla="*/ 249824 h 3192694"/>
              <a:gd name="connsiteX3259" fmla="*/ 5222707 w 8115305"/>
              <a:gd name="connsiteY3259" fmla="*/ 240227 h 3192694"/>
              <a:gd name="connsiteX3260" fmla="*/ 5252947 w 8115305"/>
              <a:gd name="connsiteY3260" fmla="*/ 231535 h 3192694"/>
              <a:gd name="connsiteX3261" fmla="*/ 5118950 w 8115305"/>
              <a:gd name="connsiteY3261" fmla="*/ 228819 h 3192694"/>
              <a:gd name="connsiteX3262" fmla="*/ 5178706 w 8115305"/>
              <a:gd name="connsiteY3262" fmla="*/ 238235 h 3192694"/>
              <a:gd name="connsiteX3263" fmla="*/ 5148105 w 8115305"/>
              <a:gd name="connsiteY3263" fmla="*/ 248558 h 3192694"/>
              <a:gd name="connsiteX3264" fmla="*/ 5086538 w 8115305"/>
              <a:gd name="connsiteY3264" fmla="*/ 238598 h 3192694"/>
              <a:gd name="connsiteX3265" fmla="*/ 5118950 w 8115305"/>
              <a:gd name="connsiteY3265" fmla="*/ 228819 h 3192694"/>
              <a:gd name="connsiteX3266" fmla="*/ 3811570 w 8115305"/>
              <a:gd name="connsiteY3266" fmla="*/ 228818 h 3192694"/>
              <a:gd name="connsiteX3267" fmla="*/ 3867885 w 8115305"/>
              <a:gd name="connsiteY3267" fmla="*/ 241675 h 3192694"/>
              <a:gd name="connsiteX3268" fmla="*/ 3804327 w 8115305"/>
              <a:gd name="connsiteY3268" fmla="*/ 254532 h 3192694"/>
              <a:gd name="connsiteX3269" fmla="*/ 3748011 w 8115305"/>
              <a:gd name="connsiteY3269" fmla="*/ 241312 h 3192694"/>
              <a:gd name="connsiteX3270" fmla="*/ 3811570 w 8115305"/>
              <a:gd name="connsiteY3270" fmla="*/ 228818 h 3192694"/>
              <a:gd name="connsiteX3271" fmla="*/ 3684818 w 8115305"/>
              <a:gd name="connsiteY3271" fmla="*/ 227552 h 3192694"/>
              <a:gd name="connsiteX3272" fmla="*/ 3735700 w 8115305"/>
              <a:gd name="connsiteY3272" fmla="*/ 239683 h 3192694"/>
              <a:gd name="connsiteX3273" fmla="*/ 3670332 w 8115305"/>
              <a:gd name="connsiteY3273" fmla="*/ 251997 h 3192694"/>
              <a:gd name="connsiteX3274" fmla="*/ 3621078 w 8115305"/>
              <a:gd name="connsiteY3274" fmla="*/ 239141 h 3192694"/>
              <a:gd name="connsiteX3275" fmla="*/ 3684818 w 8115305"/>
              <a:gd name="connsiteY3275" fmla="*/ 227552 h 3192694"/>
              <a:gd name="connsiteX3276" fmla="*/ 6155802 w 8115305"/>
              <a:gd name="connsiteY3276" fmla="*/ 226645 h 3192694"/>
              <a:gd name="connsiteX3277" fmla="*/ 6178436 w 8115305"/>
              <a:gd name="connsiteY3277" fmla="*/ 229723 h 3192694"/>
              <a:gd name="connsiteX3278" fmla="*/ 6171193 w 8115305"/>
              <a:gd name="connsiteY3278" fmla="*/ 232803 h 3192694"/>
              <a:gd name="connsiteX3279" fmla="*/ 6148558 w 8115305"/>
              <a:gd name="connsiteY3279" fmla="*/ 229723 h 3192694"/>
              <a:gd name="connsiteX3280" fmla="*/ 6155802 w 8115305"/>
              <a:gd name="connsiteY3280" fmla="*/ 226645 h 3192694"/>
              <a:gd name="connsiteX3281" fmla="*/ 4980970 w 8115305"/>
              <a:gd name="connsiteY3281" fmla="*/ 225741 h 3192694"/>
              <a:gd name="connsiteX3282" fmla="*/ 5042175 w 8115305"/>
              <a:gd name="connsiteY3282" fmla="*/ 235700 h 3192694"/>
              <a:gd name="connsiteX3283" fmla="*/ 5007226 w 8115305"/>
              <a:gd name="connsiteY3283" fmla="*/ 246202 h 3192694"/>
              <a:gd name="connsiteX3284" fmla="*/ 4946747 w 8115305"/>
              <a:gd name="connsiteY3284" fmla="*/ 235700 h 3192694"/>
              <a:gd name="connsiteX3285" fmla="*/ 4980970 w 8115305"/>
              <a:gd name="connsiteY3285" fmla="*/ 225741 h 3192694"/>
              <a:gd name="connsiteX3286" fmla="*/ 3557881 w 8115305"/>
              <a:gd name="connsiteY3286" fmla="*/ 224835 h 3192694"/>
              <a:gd name="connsiteX3287" fmla="*/ 3605324 w 8115305"/>
              <a:gd name="connsiteY3287" fmla="*/ 236787 h 3192694"/>
              <a:gd name="connsiteX3288" fmla="*/ 3541585 w 8115305"/>
              <a:gd name="connsiteY3288" fmla="*/ 248557 h 3192694"/>
              <a:gd name="connsiteX3289" fmla="*/ 3494505 w 8115305"/>
              <a:gd name="connsiteY3289" fmla="*/ 236424 h 3192694"/>
              <a:gd name="connsiteX3290" fmla="*/ 3557881 w 8115305"/>
              <a:gd name="connsiteY3290" fmla="*/ 224835 h 3192694"/>
              <a:gd name="connsiteX3291" fmla="*/ 3432214 w 8115305"/>
              <a:gd name="connsiteY3291" fmla="*/ 224293 h 3192694"/>
              <a:gd name="connsiteX3292" fmla="*/ 3475129 w 8115305"/>
              <a:gd name="connsiteY3292" fmla="*/ 235701 h 3192694"/>
              <a:gd name="connsiteX3293" fmla="*/ 3410845 w 8115305"/>
              <a:gd name="connsiteY3293" fmla="*/ 247110 h 3192694"/>
              <a:gd name="connsiteX3294" fmla="*/ 3368111 w 8115305"/>
              <a:gd name="connsiteY3294" fmla="*/ 235340 h 3192694"/>
              <a:gd name="connsiteX3295" fmla="*/ 3432214 w 8115305"/>
              <a:gd name="connsiteY3295" fmla="*/ 224293 h 3192694"/>
              <a:gd name="connsiteX3296" fmla="*/ 6020355 w 8115305"/>
              <a:gd name="connsiteY3296" fmla="*/ 223748 h 3192694"/>
              <a:gd name="connsiteX3297" fmla="*/ 6049147 w 8115305"/>
              <a:gd name="connsiteY3297" fmla="*/ 227552 h 3192694"/>
              <a:gd name="connsiteX3298" fmla="*/ 6041179 w 8115305"/>
              <a:gd name="connsiteY3298" fmla="*/ 231898 h 3192694"/>
              <a:gd name="connsiteX3299" fmla="*/ 6010578 w 8115305"/>
              <a:gd name="connsiteY3299" fmla="*/ 227732 h 3192694"/>
              <a:gd name="connsiteX3300" fmla="*/ 6020355 w 8115305"/>
              <a:gd name="connsiteY3300" fmla="*/ 223748 h 3192694"/>
              <a:gd name="connsiteX3301" fmla="*/ 4850956 w 8115305"/>
              <a:gd name="connsiteY3301" fmla="*/ 223024 h 3192694"/>
              <a:gd name="connsiteX3302" fmla="*/ 4913608 w 8115305"/>
              <a:gd name="connsiteY3302" fmla="*/ 233525 h 3192694"/>
              <a:gd name="connsiteX3303" fmla="*/ 4874134 w 8115305"/>
              <a:gd name="connsiteY3303" fmla="*/ 244572 h 3192694"/>
              <a:gd name="connsiteX3304" fmla="*/ 4812567 w 8115305"/>
              <a:gd name="connsiteY3304" fmla="*/ 233889 h 3192694"/>
              <a:gd name="connsiteX3305" fmla="*/ 4850956 w 8115305"/>
              <a:gd name="connsiteY3305" fmla="*/ 223024 h 3192694"/>
              <a:gd name="connsiteX3306" fmla="*/ 3305640 w 8115305"/>
              <a:gd name="connsiteY3306" fmla="*/ 221034 h 3192694"/>
              <a:gd name="connsiteX3307" fmla="*/ 3346019 w 8115305"/>
              <a:gd name="connsiteY3307" fmla="*/ 231899 h 3192694"/>
              <a:gd name="connsiteX3308" fmla="*/ 3283910 w 8115305"/>
              <a:gd name="connsiteY3308" fmla="*/ 242583 h 3192694"/>
              <a:gd name="connsiteX3309" fmla="*/ 3244797 w 8115305"/>
              <a:gd name="connsiteY3309" fmla="*/ 231718 h 3192694"/>
              <a:gd name="connsiteX3310" fmla="*/ 3305640 w 8115305"/>
              <a:gd name="connsiteY3310" fmla="*/ 221034 h 3192694"/>
              <a:gd name="connsiteX3311" fmla="*/ 4722030 w 8115305"/>
              <a:gd name="connsiteY3311" fmla="*/ 219946 h 3192694"/>
              <a:gd name="connsiteX3312" fmla="*/ 4783052 w 8115305"/>
              <a:gd name="connsiteY3312" fmla="*/ 230811 h 3192694"/>
              <a:gd name="connsiteX3313" fmla="*/ 4740499 w 8115305"/>
              <a:gd name="connsiteY3313" fmla="*/ 241856 h 3192694"/>
              <a:gd name="connsiteX3314" fmla="*/ 4679113 w 8115305"/>
              <a:gd name="connsiteY3314" fmla="*/ 230631 h 3192694"/>
              <a:gd name="connsiteX3315" fmla="*/ 4722030 w 8115305"/>
              <a:gd name="connsiteY3315" fmla="*/ 219946 h 3192694"/>
              <a:gd name="connsiteX3316" fmla="*/ 5884003 w 8115305"/>
              <a:gd name="connsiteY3316" fmla="*/ 219946 h 3192694"/>
              <a:gd name="connsiteX3317" fmla="*/ 5918409 w 8115305"/>
              <a:gd name="connsiteY3317" fmla="*/ 224653 h 3192694"/>
              <a:gd name="connsiteX3318" fmla="*/ 5907363 w 8115305"/>
              <a:gd name="connsiteY3318" fmla="*/ 229904 h 3192694"/>
              <a:gd name="connsiteX3319" fmla="*/ 5871147 w 8115305"/>
              <a:gd name="connsiteY3319" fmla="*/ 224834 h 3192694"/>
              <a:gd name="connsiteX3320" fmla="*/ 5884003 w 8115305"/>
              <a:gd name="connsiteY3320" fmla="*/ 219946 h 3192694"/>
              <a:gd name="connsiteX3321" fmla="*/ 3175627 w 8115305"/>
              <a:gd name="connsiteY3321" fmla="*/ 219765 h 3192694"/>
              <a:gd name="connsiteX3322" fmla="*/ 3211842 w 8115305"/>
              <a:gd name="connsiteY3322" fmla="*/ 229544 h 3192694"/>
              <a:gd name="connsiteX3323" fmla="*/ 3152629 w 8115305"/>
              <a:gd name="connsiteY3323" fmla="*/ 239865 h 3192694"/>
              <a:gd name="connsiteX3324" fmla="*/ 3116414 w 8115305"/>
              <a:gd name="connsiteY3324" fmla="*/ 229725 h 3192694"/>
              <a:gd name="connsiteX3325" fmla="*/ 3175627 w 8115305"/>
              <a:gd name="connsiteY3325" fmla="*/ 219765 h 3192694"/>
              <a:gd name="connsiteX3326" fmla="*/ 4591291 w 8115305"/>
              <a:gd name="connsiteY3326" fmla="*/ 217592 h 3192694"/>
              <a:gd name="connsiteX3327" fmla="*/ 4654667 w 8115305"/>
              <a:gd name="connsiteY3327" fmla="*/ 228637 h 3192694"/>
              <a:gd name="connsiteX3328" fmla="*/ 4608674 w 8115305"/>
              <a:gd name="connsiteY3328" fmla="*/ 240589 h 3192694"/>
              <a:gd name="connsiteX3329" fmla="*/ 4545840 w 8115305"/>
              <a:gd name="connsiteY3329" fmla="*/ 229001 h 3192694"/>
              <a:gd name="connsiteX3330" fmla="*/ 4591291 w 8115305"/>
              <a:gd name="connsiteY3330" fmla="*/ 217592 h 3192694"/>
              <a:gd name="connsiteX3331" fmla="*/ 5752180 w 8115305"/>
              <a:gd name="connsiteY3331" fmla="*/ 217591 h 3192694"/>
              <a:gd name="connsiteX3332" fmla="*/ 5791112 w 8115305"/>
              <a:gd name="connsiteY3332" fmla="*/ 223568 h 3192694"/>
              <a:gd name="connsiteX3333" fmla="*/ 5773005 w 8115305"/>
              <a:gd name="connsiteY3333" fmla="*/ 229180 h 3192694"/>
              <a:gd name="connsiteX3334" fmla="*/ 5734796 w 8115305"/>
              <a:gd name="connsiteY3334" fmla="*/ 222844 h 3192694"/>
              <a:gd name="connsiteX3335" fmla="*/ 5752180 w 8115305"/>
              <a:gd name="connsiteY3335" fmla="*/ 217591 h 3192694"/>
              <a:gd name="connsiteX3336" fmla="*/ 3050863 w 8115305"/>
              <a:gd name="connsiteY3336" fmla="*/ 217591 h 3192694"/>
              <a:gd name="connsiteX3337" fmla="*/ 3083820 w 8115305"/>
              <a:gd name="connsiteY3337" fmla="*/ 227007 h 3192694"/>
              <a:gd name="connsiteX3338" fmla="*/ 3026056 w 8115305"/>
              <a:gd name="connsiteY3338" fmla="*/ 235699 h 3192694"/>
              <a:gd name="connsiteX3339" fmla="*/ 2993462 w 8115305"/>
              <a:gd name="connsiteY3339" fmla="*/ 226102 h 3192694"/>
              <a:gd name="connsiteX3340" fmla="*/ 3050863 w 8115305"/>
              <a:gd name="connsiteY3340" fmla="*/ 217591 h 3192694"/>
              <a:gd name="connsiteX3341" fmla="*/ 2927368 w 8115305"/>
              <a:gd name="connsiteY3341" fmla="*/ 216324 h 3192694"/>
              <a:gd name="connsiteX3342" fmla="*/ 2954168 w 8115305"/>
              <a:gd name="connsiteY3342" fmla="*/ 225197 h 3192694"/>
              <a:gd name="connsiteX3343" fmla="*/ 2899845 w 8115305"/>
              <a:gd name="connsiteY3343" fmla="*/ 233708 h 3192694"/>
              <a:gd name="connsiteX3344" fmla="*/ 2873045 w 8115305"/>
              <a:gd name="connsiteY3344" fmla="*/ 224653 h 3192694"/>
              <a:gd name="connsiteX3345" fmla="*/ 2927368 w 8115305"/>
              <a:gd name="connsiteY3345" fmla="*/ 216324 h 3192694"/>
              <a:gd name="connsiteX3346" fmla="*/ 4465441 w 8115305"/>
              <a:gd name="connsiteY3346" fmla="*/ 214515 h 3192694"/>
              <a:gd name="connsiteX3347" fmla="*/ 4525922 w 8115305"/>
              <a:gd name="connsiteY3347" fmla="*/ 225921 h 3192694"/>
              <a:gd name="connsiteX3348" fmla="*/ 4475221 w 8115305"/>
              <a:gd name="connsiteY3348" fmla="*/ 237510 h 3192694"/>
              <a:gd name="connsiteX3349" fmla="*/ 4415645 w 8115305"/>
              <a:gd name="connsiteY3349" fmla="*/ 225560 h 3192694"/>
              <a:gd name="connsiteX3350" fmla="*/ 4465441 w 8115305"/>
              <a:gd name="connsiteY3350" fmla="*/ 214515 h 3192694"/>
              <a:gd name="connsiteX3351" fmla="*/ 2803348 w 8115305"/>
              <a:gd name="connsiteY3351" fmla="*/ 213971 h 3192694"/>
              <a:gd name="connsiteX3352" fmla="*/ 2828699 w 8115305"/>
              <a:gd name="connsiteY3352" fmla="*/ 222119 h 3192694"/>
              <a:gd name="connsiteX3353" fmla="*/ 2776188 w 8115305"/>
              <a:gd name="connsiteY3353" fmla="*/ 230267 h 3192694"/>
              <a:gd name="connsiteX3354" fmla="*/ 2751199 w 8115305"/>
              <a:gd name="connsiteY3354" fmla="*/ 221938 h 3192694"/>
              <a:gd name="connsiteX3355" fmla="*/ 2803348 w 8115305"/>
              <a:gd name="connsiteY3355" fmla="*/ 213971 h 3192694"/>
              <a:gd name="connsiteX3356" fmla="*/ 5616371 w 8115305"/>
              <a:gd name="connsiteY3356" fmla="*/ 213608 h 3192694"/>
              <a:gd name="connsiteX3357" fmla="*/ 5661096 w 8115305"/>
              <a:gd name="connsiteY3357" fmla="*/ 220127 h 3192694"/>
              <a:gd name="connsiteX3358" fmla="*/ 5642988 w 8115305"/>
              <a:gd name="connsiteY3358" fmla="*/ 226828 h 3192694"/>
              <a:gd name="connsiteX3359" fmla="*/ 5598263 w 8115305"/>
              <a:gd name="connsiteY3359" fmla="*/ 219946 h 3192694"/>
              <a:gd name="connsiteX3360" fmla="*/ 5616371 w 8115305"/>
              <a:gd name="connsiteY3360" fmla="*/ 213608 h 3192694"/>
              <a:gd name="connsiteX3361" fmla="*/ 2680942 w 8115305"/>
              <a:gd name="connsiteY3361" fmla="*/ 212703 h 3192694"/>
              <a:gd name="connsiteX3362" fmla="*/ 2701404 w 8115305"/>
              <a:gd name="connsiteY3362" fmla="*/ 220309 h 3192694"/>
              <a:gd name="connsiteX3363" fmla="*/ 2651427 w 8115305"/>
              <a:gd name="connsiteY3363" fmla="*/ 227733 h 3192694"/>
              <a:gd name="connsiteX3364" fmla="*/ 2630600 w 8115305"/>
              <a:gd name="connsiteY3364" fmla="*/ 219765 h 3192694"/>
              <a:gd name="connsiteX3365" fmla="*/ 2680942 w 8115305"/>
              <a:gd name="connsiteY3365" fmla="*/ 212703 h 3192694"/>
              <a:gd name="connsiteX3366" fmla="*/ 4333617 w 8115305"/>
              <a:gd name="connsiteY3366" fmla="*/ 212522 h 3192694"/>
              <a:gd name="connsiteX3367" fmla="*/ 4393371 w 8115305"/>
              <a:gd name="connsiteY3367" fmla="*/ 224111 h 3192694"/>
              <a:gd name="connsiteX3368" fmla="*/ 4341584 w 8115305"/>
              <a:gd name="connsiteY3368" fmla="*/ 235880 h 3192694"/>
              <a:gd name="connsiteX3369" fmla="*/ 4281828 w 8115305"/>
              <a:gd name="connsiteY3369" fmla="*/ 223928 h 3192694"/>
              <a:gd name="connsiteX3370" fmla="*/ 4333617 w 8115305"/>
              <a:gd name="connsiteY3370" fmla="*/ 212522 h 3192694"/>
              <a:gd name="connsiteX3371" fmla="*/ 5485088 w 8115305"/>
              <a:gd name="connsiteY3371" fmla="*/ 211072 h 3192694"/>
              <a:gd name="connsiteX3372" fmla="*/ 5532893 w 8115305"/>
              <a:gd name="connsiteY3372" fmla="*/ 217591 h 3192694"/>
              <a:gd name="connsiteX3373" fmla="*/ 5512612 w 8115305"/>
              <a:gd name="connsiteY3373" fmla="*/ 225017 h 3192694"/>
              <a:gd name="connsiteX3374" fmla="*/ 5464083 w 8115305"/>
              <a:gd name="connsiteY3374" fmla="*/ 217773 h 3192694"/>
              <a:gd name="connsiteX3375" fmla="*/ 5485088 w 8115305"/>
              <a:gd name="connsiteY3375" fmla="*/ 211072 h 3192694"/>
              <a:gd name="connsiteX3376" fmla="*/ 2555997 w 8115305"/>
              <a:gd name="connsiteY3376" fmla="*/ 210893 h 3192694"/>
              <a:gd name="connsiteX3377" fmla="*/ 2576278 w 8115305"/>
              <a:gd name="connsiteY3377" fmla="*/ 217049 h 3192694"/>
              <a:gd name="connsiteX3378" fmla="*/ 2531010 w 8115305"/>
              <a:gd name="connsiteY3378" fmla="*/ 223930 h 3192694"/>
              <a:gd name="connsiteX3379" fmla="*/ 2512900 w 8115305"/>
              <a:gd name="connsiteY3379" fmla="*/ 217412 h 3192694"/>
              <a:gd name="connsiteX3380" fmla="*/ 2555997 w 8115305"/>
              <a:gd name="connsiteY3380" fmla="*/ 210893 h 3192694"/>
              <a:gd name="connsiteX3381" fmla="*/ 2427796 w 8115305"/>
              <a:gd name="connsiteY3381" fmla="*/ 209806 h 3192694"/>
              <a:gd name="connsiteX3382" fmla="*/ 2444275 w 8115305"/>
              <a:gd name="connsiteY3382" fmla="*/ 215600 h 3192694"/>
              <a:gd name="connsiteX3383" fmla="*/ 2405704 w 8115305"/>
              <a:gd name="connsiteY3383" fmla="*/ 221213 h 3192694"/>
              <a:gd name="connsiteX3384" fmla="*/ 2389409 w 8115305"/>
              <a:gd name="connsiteY3384" fmla="*/ 215418 h 3192694"/>
              <a:gd name="connsiteX3385" fmla="*/ 2427796 w 8115305"/>
              <a:gd name="connsiteY3385" fmla="*/ 209806 h 3192694"/>
              <a:gd name="connsiteX3386" fmla="*/ 4207587 w 8115305"/>
              <a:gd name="connsiteY3386" fmla="*/ 209625 h 3192694"/>
              <a:gd name="connsiteX3387" fmla="*/ 4265349 w 8115305"/>
              <a:gd name="connsiteY3387" fmla="*/ 221034 h 3192694"/>
              <a:gd name="connsiteX3388" fmla="*/ 4212475 w 8115305"/>
              <a:gd name="connsiteY3388" fmla="*/ 232984 h 3192694"/>
              <a:gd name="connsiteX3389" fmla="*/ 4153264 w 8115305"/>
              <a:gd name="connsiteY3389" fmla="*/ 220853 h 3192694"/>
              <a:gd name="connsiteX3390" fmla="*/ 4207587 w 8115305"/>
              <a:gd name="connsiteY3390" fmla="*/ 209625 h 3192694"/>
              <a:gd name="connsiteX3391" fmla="*/ 2306475 w 8115305"/>
              <a:gd name="connsiteY3391" fmla="*/ 208718 h 3192694"/>
              <a:gd name="connsiteX3392" fmla="*/ 2317517 w 8115305"/>
              <a:gd name="connsiteY3392" fmla="*/ 213971 h 3192694"/>
              <a:gd name="connsiteX3393" fmla="*/ 2281304 w 8115305"/>
              <a:gd name="connsiteY3393" fmla="*/ 218497 h 3192694"/>
              <a:gd name="connsiteX3394" fmla="*/ 2270982 w 8115305"/>
              <a:gd name="connsiteY3394" fmla="*/ 213607 h 3192694"/>
              <a:gd name="connsiteX3395" fmla="*/ 2306475 w 8115305"/>
              <a:gd name="connsiteY3395" fmla="*/ 208718 h 3192694"/>
              <a:gd name="connsiteX3396" fmla="*/ 5349283 w 8115305"/>
              <a:gd name="connsiteY3396" fmla="*/ 207997 h 3192694"/>
              <a:gd name="connsiteX3397" fmla="*/ 5399441 w 8115305"/>
              <a:gd name="connsiteY3397" fmla="*/ 215240 h 3192694"/>
              <a:gd name="connsiteX3398" fmla="*/ 5376988 w 8115305"/>
              <a:gd name="connsiteY3398" fmla="*/ 223207 h 3192694"/>
              <a:gd name="connsiteX3399" fmla="*/ 5326466 w 8115305"/>
              <a:gd name="connsiteY3399" fmla="*/ 215601 h 3192694"/>
              <a:gd name="connsiteX3400" fmla="*/ 5349283 w 8115305"/>
              <a:gd name="connsiteY3400" fmla="*/ 207997 h 3192694"/>
              <a:gd name="connsiteX3401" fmla="*/ 4081557 w 8115305"/>
              <a:gd name="connsiteY3401" fmla="*/ 207633 h 3192694"/>
              <a:gd name="connsiteX3402" fmla="*/ 4138778 w 8115305"/>
              <a:gd name="connsiteY3402" fmla="*/ 219583 h 3192694"/>
              <a:gd name="connsiteX3403" fmla="*/ 4082282 w 8115305"/>
              <a:gd name="connsiteY3403" fmla="*/ 231173 h 3192694"/>
              <a:gd name="connsiteX3404" fmla="*/ 4025061 w 8115305"/>
              <a:gd name="connsiteY3404" fmla="*/ 218859 h 3192694"/>
              <a:gd name="connsiteX3405" fmla="*/ 4081557 w 8115305"/>
              <a:gd name="connsiteY3405" fmla="*/ 207633 h 3192694"/>
              <a:gd name="connsiteX3406" fmla="*/ 2184784 w 8115305"/>
              <a:gd name="connsiteY3406" fmla="*/ 206908 h 3192694"/>
              <a:gd name="connsiteX3407" fmla="*/ 2194383 w 8115305"/>
              <a:gd name="connsiteY3407" fmla="*/ 210893 h 3192694"/>
              <a:gd name="connsiteX3408" fmla="*/ 2164868 w 8115305"/>
              <a:gd name="connsiteY3408" fmla="*/ 214695 h 3192694"/>
              <a:gd name="connsiteX3409" fmla="*/ 2155994 w 8115305"/>
              <a:gd name="connsiteY3409" fmla="*/ 210893 h 3192694"/>
              <a:gd name="connsiteX3410" fmla="*/ 2184784 w 8115305"/>
              <a:gd name="connsiteY3410" fmla="*/ 206908 h 3192694"/>
              <a:gd name="connsiteX3411" fmla="*/ 2063631 w 8115305"/>
              <a:gd name="connsiteY3411" fmla="*/ 206004 h 3192694"/>
              <a:gd name="connsiteX3412" fmla="*/ 2068881 w 8115305"/>
              <a:gd name="connsiteY3412" fmla="*/ 209082 h 3192694"/>
              <a:gd name="connsiteX3413" fmla="*/ 2045523 w 8115305"/>
              <a:gd name="connsiteY3413" fmla="*/ 211980 h 3192694"/>
              <a:gd name="connsiteX3414" fmla="*/ 2040270 w 8115305"/>
              <a:gd name="connsiteY3414" fmla="*/ 208902 h 3192694"/>
              <a:gd name="connsiteX3415" fmla="*/ 2063631 w 8115305"/>
              <a:gd name="connsiteY3415" fmla="*/ 206004 h 3192694"/>
              <a:gd name="connsiteX3416" fmla="*/ 5219810 w 8115305"/>
              <a:gd name="connsiteY3416" fmla="*/ 205460 h 3192694"/>
              <a:gd name="connsiteX3417" fmla="*/ 5272866 w 8115305"/>
              <a:gd name="connsiteY3417" fmla="*/ 213427 h 3192694"/>
              <a:gd name="connsiteX3418" fmla="*/ 5247334 w 8115305"/>
              <a:gd name="connsiteY3418" fmla="*/ 221938 h 3192694"/>
              <a:gd name="connsiteX3419" fmla="*/ 5193011 w 8115305"/>
              <a:gd name="connsiteY3419" fmla="*/ 213788 h 3192694"/>
              <a:gd name="connsiteX3420" fmla="*/ 5219810 w 8115305"/>
              <a:gd name="connsiteY3420" fmla="*/ 205460 h 3192694"/>
              <a:gd name="connsiteX3421" fmla="*/ 3957520 w 8115305"/>
              <a:gd name="connsiteY3421" fmla="*/ 205098 h 3192694"/>
              <a:gd name="connsiteX3422" fmla="*/ 4011843 w 8115305"/>
              <a:gd name="connsiteY3422" fmla="*/ 216507 h 3192694"/>
              <a:gd name="connsiteX3423" fmla="*/ 3954985 w 8115305"/>
              <a:gd name="connsiteY3423" fmla="*/ 228095 h 3192694"/>
              <a:gd name="connsiteX3424" fmla="*/ 3900662 w 8115305"/>
              <a:gd name="connsiteY3424" fmla="*/ 216326 h 3192694"/>
              <a:gd name="connsiteX3425" fmla="*/ 3957520 w 8115305"/>
              <a:gd name="connsiteY3425" fmla="*/ 205098 h 3192694"/>
              <a:gd name="connsiteX3426" fmla="*/ 3834024 w 8115305"/>
              <a:gd name="connsiteY3426" fmla="*/ 203469 h 3192694"/>
              <a:gd name="connsiteX3427" fmla="*/ 3883821 w 8115305"/>
              <a:gd name="connsiteY3427" fmla="*/ 214695 h 3192694"/>
              <a:gd name="connsiteX3428" fmla="*/ 3824247 w 8115305"/>
              <a:gd name="connsiteY3428" fmla="*/ 225923 h 3192694"/>
              <a:gd name="connsiteX3429" fmla="*/ 3774813 w 8115305"/>
              <a:gd name="connsiteY3429" fmla="*/ 214334 h 3192694"/>
              <a:gd name="connsiteX3430" fmla="*/ 3834024 w 8115305"/>
              <a:gd name="connsiteY3430" fmla="*/ 203469 h 3192694"/>
              <a:gd name="connsiteX3431" fmla="*/ 5092151 w 8115305"/>
              <a:gd name="connsiteY3431" fmla="*/ 203287 h 3192694"/>
              <a:gd name="connsiteX3432" fmla="*/ 5146837 w 8115305"/>
              <a:gd name="connsiteY3432" fmla="*/ 211615 h 3192694"/>
              <a:gd name="connsiteX3433" fmla="*/ 5117321 w 8115305"/>
              <a:gd name="connsiteY3433" fmla="*/ 220489 h 3192694"/>
              <a:gd name="connsiteX3434" fmla="*/ 5062998 w 8115305"/>
              <a:gd name="connsiteY3434" fmla="*/ 211615 h 3192694"/>
              <a:gd name="connsiteX3435" fmla="*/ 5092151 w 8115305"/>
              <a:gd name="connsiteY3435" fmla="*/ 203287 h 3192694"/>
              <a:gd name="connsiteX3436" fmla="*/ 3708176 w 8115305"/>
              <a:gd name="connsiteY3436" fmla="*/ 201657 h 3192694"/>
              <a:gd name="connsiteX3437" fmla="*/ 3758334 w 8115305"/>
              <a:gd name="connsiteY3437" fmla="*/ 212885 h 3192694"/>
              <a:gd name="connsiteX3438" fmla="*/ 3698397 w 8115305"/>
              <a:gd name="connsiteY3438" fmla="*/ 223931 h 3192694"/>
              <a:gd name="connsiteX3439" fmla="*/ 3649688 w 8115305"/>
              <a:gd name="connsiteY3439" fmla="*/ 212342 h 3192694"/>
              <a:gd name="connsiteX3440" fmla="*/ 3708176 w 8115305"/>
              <a:gd name="connsiteY3440" fmla="*/ 201657 h 3192694"/>
              <a:gd name="connsiteX3441" fmla="*/ 6100393 w 8115305"/>
              <a:gd name="connsiteY3441" fmla="*/ 200933 h 3192694"/>
              <a:gd name="connsiteX3442" fmla="*/ 6119406 w 8115305"/>
              <a:gd name="connsiteY3442" fmla="*/ 203470 h 3192694"/>
              <a:gd name="connsiteX3443" fmla="*/ 6114879 w 8115305"/>
              <a:gd name="connsiteY3443" fmla="*/ 206184 h 3192694"/>
              <a:gd name="connsiteX3444" fmla="*/ 6094235 w 8115305"/>
              <a:gd name="connsiteY3444" fmla="*/ 203470 h 3192694"/>
              <a:gd name="connsiteX3445" fmla="*/ 6100393 w 8115305"/>
              <a:gd name="connsiteY3445" fmla="*/ 200933 h 3192694"/>
              <a:gd name="connsiteX3446" fmla="*/ 4967388 w 8115305"/>
              <a:gd name="connsiteY3446" fmla="*/ 199846 h 3192694"/>
              <a:gd name="connsiteX3447" fmla="*/ 5020987 w 8115305"/>
              <a:gd name="connsiteY3447" fmla="*/ 209081 h 3192694"/>
              <a:gd name="connsiteX3448" fmla="*/ 4987850 w 8115305"/>
              <a:gd name="connsiteY3448" fmla="*/ 218317 h 3192694"/>
              <a:gd name="connsiteX3449" fmla="*/ 4931173 w 8115305"/>
              <a:gd name="connsiteY3449" fmla="*/ 208901 h 3192694"/>
              <a:gd name="connsiteX3450" fmla="*/ 4967388 w 8115305"/>
              <a:gd name="connsiteY3450" fmla="*/ 199846 h 3192694"/>
              <a:gd name="connsiteX3451" fmla="*/ 3581420 w 8115305"/>
              <a:gd name="connsiteY3451" fmla="*/ 199485 h 3192694"/>
              <a:gd name="connsiteX3452" fmla="*/ 3627051 w 8115305"/>
              <a:gd name="connsiteY3452" fmla="*/ 209806 h 3192694"/>
              <a:gd name="connsiteX3453" fmla="*/ 3569831 w 8115305"/>
              <a:gd name="connsiteY3453" fmla="*/ 220671 h 3192694"/>
              <a:gd name="connsiteX3454" fmla="*/ 3523295 w 8115305"/>
              <a:gd name="connsiteY3454" fmla="*/ 210169 h 3192694"/>
              <a:gd name="connsiteX3455" fmla="*/ 3581420 w 8115305"/>
              <a:gd name="connsiteY3455" fmla="*/ 199485 h 3192694"/>
              <a:gd name="connsiteX3456" fmla="*/ 5970741 w 8115305"/>
              <a:gd name="connsiteY3456" fmla="*/ 198217 h 3192694"/>
              <a:gd name="connsiteX3457" fmla="*/ 5995729 w 8115305"/>
              <a:gd name="connsiteY3457" fmla="*/ 201839 h 3192694"/>
              <a:gd name="connsiteX3458" fmla="*/ 5986856 w 8115305"/>
              <a:gd name="connsiteY3458" fmla="*/ 205278 h 3192694"/>
              <a:gd name="connsiteX3459" fmla="*/ 5959693 w 8115305"/>
              <a:gd name="connsiteY3459" fmla="*/ 201475 h 3192694"/>
              <a:gd name="connsiteX3460" fmla="*/ 5970741 w 8115305"/>
              <a:gd name="connsiteY3460" fmla="*/ 198217 h 3192694"/>
              <a:gd name="connsiteX3461" fmla="*/ 3460823 w 8115305"/>
              <a:gd name="connsiteY3461" fmla="*/ 198036 h 3192694"/>
              <a:gd name="connsiteX3462" fmla="*/ 3500297 w 8115305"/>
              <a:gd name="connsiteY3462" fmla="*/ 208538 h 3192694"/>
              <a:gd name="connsiteX3463" fmla="*/ 3441266 w 8115305"/>
              <a:gd name="connsiteY3463" fmla="*/ 218317 h 3192694"/>
              <a:gd name="connsiteX3464" fmla="*/ 3402154 w 8115305"/>
              <a:gd name="connsiteY3464" fmla="*/ 207633 h 3192694"/>
              <a:gd name="connsiteX3465" fmla="*/ 3460823 w 8115305"/>
              <a:gd name="connsiteY3465" fmla="*/ 198036 h 3192694"/>
              <a:gd name="connsiteX3466" fmla="*/ 4836830 w 8115305"/>
              <a:gd name="connsiteY3466" fmla="*/ 197854 h 3192694"/>
              <a:gd name="connsiteX3467" fmla="*/ 4894775 w 8115305"/>
              <a:gd name="connsiteY3467" fmla="*/ 206909 h 3192694"/>
              <a:gd name="connsiteX3468" fmla="*/ 4858559 w 8115305"/>
              <a:gd name="connsiteY3468" fmla="*/ 216686 h 3192694"/>
              <a:gd name="connsiteX3469" fmla="*/ 4802063 w 8115305"/>
              <a:gd name="connsiteY3469" fmla="*/ 207089 h 3192694"/>
              <a:gd name="connsiteX3470" fmla="*/ 4836830 w 8115305"/>
              <a:gd name="connsiteY3470" fmla="*/ 197854 h 3192694"/>
              <a:gd name="connsiteX3471" fmla="*/ 3337689 w 8115305"/>
              <a:gd name="connsiteY3471" fmla="*/ 195683 h 3192694"/>
              <a:gd name="connsiteX3472" fmla="*/ 3376441 w 8115305"/>
              <a:gd name="connsiteY3472" fmla="*/ 205099 h 3192694"/>
              <a:gd name="connsiteX3473" fmla="*/ 3319220 w 8115305"/>
              <a:gd name="connsiteY3473" fmla="*/ 215239 h 3192694"/>
              <a:gd name="connsiteX3474" fmla="*/ 3280832 w 8115305"/>
              <a:gd name="connsiteY3474" fmla="*/ 205462 h 3192694"/>
              <a:gd name="connsiteX3475" fmla="*/ 3337689 w 8115305"/>
              <a:gd name="connsiteY3475" fmla="*/ 195683 h 3192694"/>
              <a:gd name="connsiteX3476" fmla="*/ 5836923 w 8115305"/>
              <a:gd name="connsiteY3476" fmla="*/ 194958 h 3192694"/>
              <a:gd name="connsiteX3477" fmla="*/ 5868431 w 8115305"/>
              <a:gd name="connsiteY3477" fmla="*/ 199485 h 3192694"/>
              <a:gd name="connsiteX3478" fmla="*/ 5857384 w 8115305"/>
              <a:gd name="connsiteY3478" fmla="*/ 204194 h 3192694"/>
              <a:gd name="connsiteX3479" fmla="*/ 5826058 w 8115305"/>
              <a:gd name="connsiteY3479" fmla="*/ 199485 h 3192694"/>
              <a:gd name="connsiteX3480" fmla="*/ 5836923 w 8115305"/>
              <a:gd name="connsiteY3480" fmla="*/ 194958 h 3192694"/>
              <a:gd name="connsiteX3481" fmla="*/ 4709171 w 8115305"/>
              <a:gd name="connsiteY3481" fmla="*/ 194596 h 3192694"/>
              <a:gd name="connsiteX3482" fmla="*/ 4766031 w 8115305"/>
              <a:gd name="connsiteY3482" fmla="*/ 204736 h 3192694"/>
              <a:gd name="connsiteX3483" fmla="*/ 4725106 w 8115305"/>
              <a:gd name="connsiteY3483" fmla="*/ 214516 h 3192694"/>
              <a:gd name="connsiteX3484" fmla="*/ 4668429 w 8115305"/>
              <a:gd name="connsiteY3484" fmla="*/ 204556 h 3192694"/>
              <a:gd name="connsiteX3485" fmla="*/ 4709171 w 8115305"/>
              <a:gd name="connsiteY3485" fmla="*/ 194596 h 3192694"/>
              <a:gd name="connsiteX3486" fmla="*/ 3217635 w 8115305"/>
              <a:gd name="connsiteY3486" fmla="*/ 194595 h 3192694"/>
              <a:gd name="connsiteX3487" fmla="*/ 3250411 w 8115305"/>
              <a:gd name="connsiteY3487" fmla="*/ 203468 h 3192694"/>
              <a:gd name="connsiteX3488" fmla="*/ 3195000 w 8115305"/>
              <a:gd name="connsiteY3488" fmla="*/ 212703 h 3192694"/>
              <a:gd name="connsiteX3489" fmla="*/ 3161682 w 8115305"/>
              <a:gd name="connsiteY3489" fmla="*/ 203287 h 3192694"/>
              <a:gd name="connsiteX3490" fmla="*/ 3217635 w 8115305"/>
              <a:gd name="connsiteY3490" fmla="*/ 194595 h 3192694"/>
              <a:gd name="connsiteX3491" fmla="*/ 4586582 w 8115305"/>
              <a:gd name="connsiteY3491" fmla="*/ 192603 h 3192694"/>
              <a:gd name="connsiteX3492" fmla="*/ 4640725 w 8115305"/>
              <a:gd name="connsiteY3492" fmla="*/ 202744 h 3192694"/>
              <a:gd name="connsiteX3493" fmla="*/ 4596359 w 8115305"/>
              <a:gd name="connsiteY3493" fmla="*/ 212703 h 3192694"/>
              <a:gd name="connsiteX3494" fmla="*/ 4542036 w 8115305"/>
              <a:gd name="connsiteY3494" fmla="*/ 202382 h 3192694"/>
              <a:gd name="connsiteX3495" fmla="*/ 4586582 w 8115305"/>
              <a:gd name="connsiteY3495" fmla="*/ 192603 h 3192694"/>
              <a:gd name="connsiteX3496" fmla="*/ 3094140 w 8115305"/>
              <a:gd name="connsiteY3496" fmla="*/ 192423 h 3192694"/>
              <a:gd name="connsiteX3497" fmla="*/ 3126371 w 8115305"/>
              <a:gd name="connsiteY3497" fmla="*/ 200752 h 3192694"/>
              <a:gd name="connsiteX3498" fmla="*/ 3074402 w 8115305"/>
              <a:gd name="connsiteY3498" fmla="*/ 209263 h 3192694"/>
              <a:gd name="connsiteX3499" fmla="*/ 3043800 w 8115305"/>
              <a:gd name="connsiteY3499" fmla="*/ 200752 h 3192694"/>
              <a:gd name="connsiteX3500" fmla="*/ 3094140 w 8115305"/>
              <a:gd name="connsiteY3500" fmla="*/ 192423 h 3192694"/>
              <a:gd name="connsiteX3501" fmla="*/ 5704193 w 8115305"/>
              <a:gd name="connsiteY3501" fmla="*/ 192061 h 3192694"/>
              <a:gd name="connsiteX3502" fmla="*/ 5740589 w 8115305"/>
              <a:gd name="connsiteY3502" fmla="*/ 197131 h 3192694"/>
              <a:gd name="connsiteX3503" fmla="*/ 5727371 w 8115305"/>
              <a:gd name="connsiteY3503" fmla="*/ 202382 h 3192694"/>
              <a:gd name="connsiteX3504" fmla="*/ 5689343 w 8115305"/>
              <a:gd name="connsiteY3504" fmla="*/ 197131 h 3192694"/>
              <a:gd name="connsiteX3505" fmla="*/ 5704193 w 8115305"/>
              <a:gd name="connsiteY3505" fmla="*/ 192061 h 3192694"/>
              <a:gd name="connsiteX3506" fmla="*/ 2974991 w 8115305"/>
              <a:gd name="connsiteY3506" fmla="*/ 191517 h 3192694"/>
              <a:gd name="connsiteX3507" fmla="*/ 3002878 w 8115305"/>
              <a:gd name="connsiteY3507" fmla="*/ 199485 h 3192694"/>
              <a:gd name="connsiteX3508" fmla="*/ 2951813 w 8115305"/>
              <a:gd name="connsiteY3508" fmla="*/ 207452 h 3192694"/>
              <a:gd name="connsiteX3509" fmla="*/ 2924108 w 8115305"/>
              <a:gd name="connsiteY3509" fmla="*/ 199304 h 3192694"/>
              <a:gd name="connsiteX3510" fmla="*/ 2974991 w 8115305"/>
              <a:gd name="connsiteY3510" fmla="*/ 191517 h 3192694"/>
              <a:gd name="connsiteX3511" fmla="*/ 4460371 w 8115305"/>
              <a:gd name="connsiteY3511" fmla="*/ 189344 h 3192694"/>
              <a:gd name="connsiteX3512" fmla="*/ 4516506 w 8115305"/>
              <a:gd name="connsiteY3512" fmla="*/ 199485 h 3192694"/>
              <a:gd name="connsiteX3513" fmla="*/ 4471779 w 8115305"/>
              <a:gd name="connsiteY3513" fmla="*/ 209986 h 3192694"/>
              <a:gd name="connsiteX3514" fmla="*/ 4414198 w 8115305"/>
              <a:gd name="connsiteY3514" fmla="*/ 199304 h 3192694"/>
              <a:gd name="connsiteX3515" fmla="*/ 4460371 w 8115305"/>
              <a:gd name="connsiteY3515" fmla="*/ 189344 h 3192694"/>
              <a:gd name="connsiteX3516" fmla="*/ 2849885 w 8115305"/>
              <a:gd name="connsiteY3516" fmla="*/ 189164 h 3192694"/>
              <a:gd name="connsiteX3517" fmla="*/ 2875399 w 8115305"/>
              <a:gd name="connsiteY3517" fmla="*/ 196224 h 3192694"/>
              <a:gd name="connsiteX3518" fmla="*/ 2828157 w 8115305"/>
              <a:gd name="connsiteY3518" fmla="*/ 203650 h 3192694"/>
              <a:gd name="connsiteX3519" fmla="*/ 2804256 w 8115305"/>
              <a:gd name="connsiteY3519" fmla="*/ 196224 h 3192694"/>
              <a:gd name="connsiteX3520" fmla="*/ 2849885 w 8115305"/>
              <a:gd name="connsiteY3520" fmla="*/ 189164 h 3192694"/>
              <a:gd name="connsiteX3521" fmla="*/ 5575990 w 8115305"/>
              <a:gd name="connsiteY3521" fmla="*/ 188258 h 3192694"/>
              <a:gd name="connsiteX3522" fmla="*/ 5614198 w 8115305"/>
              <a:gd name="connsiteY3522" fmla="*/ 193871 h 3192694"/>
              <a:gd name="connsiteX3523" fmla="*/ 5597902 w 8115305"/>
              <a:gd name="connsiteY3523" fmla="*/ 199483 h 3192694"/>
              <a:gd name="connsiteX3524" fmla="*/ 5558970 w 8115305"/>
              <a:gd name="connsiteY3524" fmla="*/ 193871 h 3192694"/>
              <a:gd name="connsiteX3525" fmla="*/ 5575990 w 8115305"/>
              <a:gd name="connsiteY3525" fmla="*/ 188258 h 3192694"/>
              <a:gd name="connsiteX3526" fmla="*/ 2730737 w 8115305"/>
              <a:gd name="connsiteY3526" fmla="*/ 188076 h 3192694"/>
              <a:gd name="connsiteX3527" fmla="*/ 2751923 w 8115305"/>
              <a:gd name="connsiteY3527" fmla="*/ 194412 h 3192694"/>
              <a:gd name="connsiteX3528" fmla="*/ 2708104 w 8115305"/>
              <a:gd name="connsiteY3528" fmla="*/ 201114 h 3192694"/>
              <a:gd name="connsiteX3529" fmla="*/ 2687100 w 8115305"/>
              <a:gd name="connsiteY3529" fmla="*/ 194775 h 3192694"/>
              <a:gd name="connsiteX3530" fmla="*/ 2730737 w 8115305"/>
              <a:gd name="connsiteY3530" fmla="*/ 188076 h 3192694"/>
              <a:gd name="connsiteX3531" fmla="*/ 4336153 w 8115305"/>
              <a:gd name="connsiteY3531" fmla="*/ 187713 h 3192694"/>
              <a:gd name="connsiteX3532" fmla="*/ 4393011 w 8115305"/>
              <a:gd name="connsiteY3532" fmla="*/ 198034 h 3192694"/>
              <a:gd name="connsiteX3533" fmla="*/ 4345931 w 8115305"/>
              <a:gd name="connsiteY3533" fmla="*/ 208718 h 3192694"/>
              <a:gd name="connsiteX3534" fmla="*/ 4288891 w 8115305"/>
              <a:gd name="connsiteY3534" fmla="*/ 198217 h 3192694"/>
              <a:gd name="connsiteX3535" fmla="*/ 4336153 w 8115305"/>
              <a:gd name="connsiteY3535" fmla="*/ 187713 h 3192694"/>
              <a:gd name="connsiteX3536" fmla="*/ 5451411 w 8115305"/>
              <a:gd name="connsiteY3536" fmla="*/ 186628 h 3192694"/>
              <a:gd name="connsiteX3537" fmla="*/ 5491609 w 8115305"/>
              <a:gd name="connsiteY3537" fmla="*/ 193147 h 3192694"/>
              <a:gd name="connsiteX3538" fmla="*/ 5468975 w 8115305"/>
              <a:gd name="connsiteY3538" fmla="*/ 198941 h 3192694"/>
              <a:gd name="connsiteX3539" fmla="*/ 5428594 w 8115305"/>
              <a:gd name="connsiteY3539" fmla="*/ 192423 h 3192694"/>
              <a:gd name="connsiteX3540" fmla="*/ 5451411 w 8115305"/>
              <a:gd name="connsiteY3540" fmla="*/ 186628 h 3192694"/>
              <a:gd name="connsiteX3541" fmla="*/ 2614665 w 8115305"/>
              <a:gd name="connsiteY3541" fmla="*/ 185904 h 3192694"/>
              <a:gd name="connsiteX3542" fmla="*/ 2631328 w 8115305"/>
              <a:gd name="connsiteY3542" fmla="*/ 192061 h 3192694"/>
              <a:gd name="connsiteX3543" fmla="*/ 2588413 w 8115305"/>
              <a:gd name="connsiteY3543" fmla="*/ 198037 h 3192694"/>
              <a:gd name="connsiteX3544" fmla="*/ 2571936 w 8115305"/>
              <a:gd name="connsiteY3544" fmla="*/ 191879 h 3192694"/>
              <a:gd name="connsiteX3545" fmla="*/ 2614665 w 8115305"/>
              <a:gd name="connsiteY3545" fmla="*/ 185904 h 3192694"/>
              <a:gd name="connsiteX3546" fmla="*/ 2493348 w 8115305"/>
              <a:gd name="connsiteY3546" fmla="*/ 184999 h 3192694"/>
              <a:gd name="connsiteX3547" fmla="*/ 2508918 w 8115305"/>
              <a:gd name="connsiteY3547" fmla="*/ 190069 h 3192694"/>
              <a:gd name="connsiteX3548" fmla="*/ 2471619 w 8115305"/>
              <a:gd name="connsiteY3548" fmla="*/ 195320 h 3192694"/>
              <a:gd name="connsiteX3549" fmla="*/ 2457132 w 8115305"/>
              <a:gd name="connsiteY3549" fmla="*/ 190069 h 3192694"/>
              <a:gd name="connsiteX3550" fmla="*/ 2493348 w 8115305"/>
              <a:gd name="connsiteY3550" fmla="*/ 184999 h 3192694"/>
              <a:gd name="connsiteX3551" fmla="*/ 4215193 w 8115305"/>
              <a:gd name="connsiteY3551" fmla="*/ 184998 h 3192694"/>
              <a:gd name="connsiteX3552" fmla="*/ 4269516 w 8115305"/>
              <a:gd name="connsiteY3552" fmla="*/ 195500 h 3192694"/>
              <a:gd name="connsiteX3553" fmla="*/ 4217907 w 8115305"/>
              <a:gd name="connsiteY3553" fmla="*/ 206184 h 3192694"/>
              <a:gd name="connsiteX3554" fmla="*/ 4165033 w 8115305"/>
              <a:gd name="connsiteY3554" fmla="*/ 195139 h 3192694"/>
              <a:gd name="connsiteX3555" fmla="*/ 4215193 w 8115305"/>
              <a:gd name="connsiteY3555" fmla="*/ 184998 h 3192694"/>
              <a:gd name="connsiteX3556" fmla="*/ 5322301 w 8115305"/>
              <a:gd name="connsiteY3556" fmla="*/ 183369 h 3192694"/>
              <a:gd name="connsiteX3557" fmla="*/ 5367208 w 8115305"/>
              <a:gd name="connsiteY3557" fmla="*/ 190068 h 3192694"/>
              <a:gd name="connsiteX3558" fmla="*/ 5343848 w 8115305"/>
              <a:gd name="connsiteY3558" fmla="*/ 197131 h 3192694"/>
              <a:gd name="connsiteX3559" fmla="*/ 5298760 w 8115305"/>
              <a:gd name="connsiteY3559" fmla="*/ 190249 h 3192694"/>
              <a:gd name="connsiteX3560" fmla="*/ 5322301 w 8115305"/>
              <a:gd name="connsiteY3560" fmla="*/ 183369 h 3192694"/>
              <a:gd name="connsiteX3561" fmla="*/ 4094234 w 8115305"/>
              <a:gd name="connsiteY3561" fmla="*/ 183369 h 3192694"/>
              <a:gd name="connsiteX3562" fmla="*/ 4145840 w 8115305"/>
              <a:gd name="connsiteY3562" fmla="*/ 193690 h 3192694"/>
              <a:gd name="connsiteX3563" fmla="*/ 4093146 w 8115305"/>
              <a:gd name="connsiteY3563" fmla="*/ 204374 h 3192694"/>
              <a:gd name="connsiteX3564" fmla="*/ 4041359 w 8115305"/>
              <a:gd name="connsiteY3564" fmla="*/ 193690 h 3192694"/>
              <a:gd name="connsiteX3565" fmla="*/ 4094234 w 8115305"/>
              <a:gd name="connsiteY3565" fmla="*/ 183369 h 3192694"/>
              <a:gd name="connsiteX3566" fmla="*/ 2376548 w 8115305"/>
              <a:gd name="connsiteY3566" fmla="*/ 183187 h 3192694"/>
              <a:gd name="connsiteX3567" fmla="*/ 2387955 w 8115305"/>
              <a:gd name="connsiteY3567" fmla="*/ 187713 h 3192694"/>
              <a:gd name="connsiteX3568" fmla="*/ 2356269 w 8115305"/>
              <a:gd name="connsiteY3568" fmla="*/ 191879 h 3192694"/>
              <a:gd name="connsiteX3569" fmla="*/ 2344861 w 8115305"/>
              <a:gd name="connsiteY3569" fmla="*/ 187533 h 3192694"/>
              <a:gd name="connsiteX3570" fmla="*/ 2376548 w 8115305"/>
              <a:gd name="connsiteY3570" fmla="*/ 183187 h 3192694"/>
              <a:gd name="connsiteX3571" fmla="*/ 2252504 w 8115305"/>
              <a:gd name="connsiteY3571" fmla="*/ 182282 h 3192694"/>
              <a:gd name="connsiteX3572" fmla="*/ 2261739 w 8115305"/>
              <a:gd name="connsiteY3572" fmla="*/ 185903 h 3192694"/>
              <a:gd name="connsiteX3573" fmla="*/ 2235122 w 8115305"/>
              <a:gd name="connsiteY3573" fmla="*/ 189344 h 3192694"/>
              <a:gd name="connsiteX3574" fmla="*/ 2226610 w 8115305"/>
              <a:gd name="connsiteY3574" fmla="*/ 185903 h 3192694"/>
              <a:gd name="connsiteX3575" fmla="*/ 2252504 w 8115305"/>
              <a:gd name="connsiteY3575" fmla="*/ 182282 h 3192694"/>
              <a:gd name="connsiteX3576" fmla="*/ 5196634 w 8115305"/>
              <a:gd name="connsiteY3576" fmla="*/ 181376 h 3192694"/>
              <a:gd name="connsiteX3577" fmla="*/ 5243171 w 8115305"/>
              <a:gd name="connsiteY3577" fmla="*/ 188438 h 3192694"/>
              <a:gd name="connsiteX3578" fmla="*/ 5219268 w 8115305"/>
              <a:gd name="connsiteY3578" fmla="*/ 195681 h 3192694"/>
              <a:gd name="connsiteX3579" fmla="*/ 5171101 w 8115305"/>
              <a:gd name="connsiteY3579" fmla="*/ 188258 h 3192694"/>
              <a:gd name="connsiteX3580" fmla="*/ 5196634 w 8115305"/>
              <a:gd name="connsiteY3580" fmla="*/ 181376 h 3192694"/>
              <a:gd name="connsiteX3581" fmla="*/ 2136784 w 8115305"/>
              <a:gd name="connsiteY3581" fmla="*/ 181376 h 3192694"/>
              <a:gd name="connsiteX3582" fmla="*/ 2141854 w 8115305"/>
              <a:gd name="connsiteY3582" fmla="*/ 184273 h 3192694"/>
              <a:gd name="connsiteX3583" fmla="*/ 2123746 w 8115305"/>
              <a:gd name="connsiteY3583" fmla="*/ 186628 h 3192694"/>
              <a:gd name="connsiteX3584" fmla="*/ 2117045 w 8115305"/>
              <a:gd name="connsiteY3584" fmla="*/ 183912 h 3192694"/>
              <a:gd name="connsiteX3585" fmla="*/ 2136784 w 8115305"/>
              <a:gd name="connsiteY3585" fmla="*/ 181376 h 3192694"/>
              <a:gd name="connsiteX3586" fmla="*/ 3969289 w 8115305"/>
              <a:gd name="connsiteY3586" fmla="*/ 180833 h 3192694"/>
              <a:gd name="connsiteX3587" fmla="*/ 4018542 w 8115305"/>
              <a:gd name="connsiteY3587" fmla="*/ 191337 h 3192694"/>
              <a:gd name="connsiteX3588" fmla="*/ 3964219 w 8115305"/>
              <a:gd name="connsiteY3588" fmla="*/ 201477 h 3192694"/>
              <a:gd name="connsiteX3589" fmla="*/ 3914966 w 8115305"/>
              <a:gd name="connsiteY3589" fmla="*/ 190430 h 3192694"/>
              <a:gd name="connsiteX3590" fmla="*/ 3969289 w 8115305"/>
              <a:gd name="connsiteY3590" fmla="*/ 180833 h 3192694"/>
              <a:gd name="connsiteX3591" fmla="*/ 3848329 w 8115305"/>
              <a:gd name="connsiteY3591" fmla="*/ 179204 h 3192694"/>
              <a:gd name="connsiteX3592" fmla="*/ 3895770 w 8115305"/>
              <a:gd name="connsiteY3592" fmla="*/ 189525 h 3192694"/>
              <a:gd name="connsiteX3593" fmla="*/ 3840542 w 8115305"/>
              <a:gd name="connsiteY3593" fmla="*/ 199666 h 3192694"/>
              <a:gd name="connsiteX3594" fmla="*/ 3794006 w 8115305"/>
              <a:gd name="connsiteY3594" fmla="*/ 188801 h 3192694"/>
              <a:gd name="connsiteX3595" fmla="*/ 3848329 w 8115305"/>
              <a:gd name="connsiteY3595" fmla="*/ 179204 h 3192694"/>
              <a:gd name="connsiteX3596" fmla="*/ 5068251 w 8115305"/>
              <a:gd name="connsiteY3596" fmla="*/ 178117 h 3192694"/>
              <a:gd name="connsiteX3597" fmla="*/ 5116960 w 8115305"/>
              <a:gd name="connsiteY3597" fmla="*/ 185903 h 3192694"/>
              <a:gd name="connsiteX3598" fmla="*/ 5087083 w 8115305"/>
              <a:gd name="connsiteY3598" fmla="*/ 193690 h 3192694"/>
              <a:gd name="connsiteX3599" fmla="*/ 5038915 w 8115305"/>
              <a:gd name="connsiteY3599" fmla="*/ 185542 h 3192694"/>
              <a:gd name="connsiteX3600" fmla="*/ 5068251 w 8115305"/>
              <a:gd name="connsiteY3600" fmla="*/ 178117 h 3192694"/>
              <a:gd name="connsiteX3601" fmla="*/ 3726827 w 8115305"/>
              <a:gd name="connsiteY3601" fmla="*/ 177031 h 3192694"/>
              <a:gd name="connsiteX3602" fmla="*/ 3772459 w 8115305"/>
              <a:gd name="connsiteY3602" fmla="*/ 186628 h 3192694"/>
              <a:gd name="connsiteX3603" fmla="*/ 3719765 w 8115305"/>
              <a:gd name="connsiteY3603" fmla="*/ 196587 h 3192694"/>
              <a:gd name="connsiteX3604" fmla="*/ 3675219 w 8115305"/>
              <a:gd name="connsiteY3604" fmla="*/ 186628 h 3192694"/>
              <a:gd name="connsiteX3605" fmla="*/ 3726827 w 8115305"/>
              <a:gd name="connsiteY3605" fmla="*/ 177031 h 3192694"/>
              <a:gd name="connsiteX3606" fmla="*/ 4945660 w 8115305"/>
              <a:gd name="connsiteY3606" fmla="*/ 176126 h 3192694"/>
              <a:gd name="connsiteX3607" fmla="*/ 4994732 w 8115305"/>
              <a:gd name="connsiteY3607" fmla="*/ 183913 h 3192694"/>
              <a:gd name="connsiteX3608" fmla="*/ 4964672 w 8115305"/>
              <a:gd name="connsiteY3608" fmla="*/ 192241 h 3192694"/>
              <a:gd name="connsiteX3609" fmla="*/ 4913971 w 8115305"/>
              <a:gd name="connsiteY3609" fmla="*/ 184093 h 3192694"/>
              <a:gd name="connsiteX3610" fmla="*/ 4945660 w 8115305"/>
              <a:gd name="connsiteY3610" fmla="*/ 176126 h 3192694"/>
              <a:gd name="connsiteX3611" fmla="*/ 3608765 w 8115305"/>
              <a:gd name="connsiteY3611" fmla="*/ 175582 h 3192694"/>
              <a:gd name="connsiteX3612" fmla="*/ 3650775 w 8115305"/>
              <a:gd name="connsiteY3612" fmla="*/ 184999 h 3192694"/>
              <a:gd name="connsiteX3613" fmla="*/ 3596451 w 8115305"/>
              <a:gd name="connsiteY3613" fmla="*/ 194595 h 3192694"/>
              <a:gd name="connsiteX3614" fmla="*/ 3555527 w 8115305"/>
              <a:gd name="connsiteY3614" fmla="*/ 184999 h 3192694"/>
              <a:gd name="connsiteX3615" fmla="*/ 3608765 w 8115305"/>
              <a:gd name="connsiteY3615" fmla="*/ 175582 h 3192694"/>
              <a:gd name="connsiteX3616" fmla="*/ 5919133 w 8115305"/>
              <a:gd name="connsiteY3616" fmla="*/ 174495 h 3192694"/>
              <a:gd name="connsiteX3617" fmla="*/ 5938869 w 8115305"/>
              <a:gd name="connsiteY3617" fmla="*/ 177212 h 3192694"/>
              <a:gd name="connsiteX3618" fmla="*/ 5931265 w 8115305"/>
              <a:gd name="connsiteY3618" fmla="*/ 179928 h 3192694"/>
              <a:gd name="connsiteX3619" fmla="*/ 5911346 w 8115305"/>
              <a:gd name="connsiteY3619" fmla="*/ 177392 h 3192694"/>
              <a:gd name="connsiteX3620" fmla="*/ 5919133 w 8115305"/>
              <a:gd name="connsiteY3620" fmla="*/ 174495 h 3192694"/>
              <a:gd name="connsiteX3621" fmla="*/ 3490883 w 8115305"/>
              <a:gd name="connsiteY3621" fmla="*/ 173410 h 3192694"/>
              <a:gd name="connsiteX3622" fmla="*/ 3529633 w 8115305"/>
              <a:gd name="connsiteY3622" fmla="*/ 182282 h 3192694"/>
              <a:gd name="connsiteX3623" fmla="*/ 3477483 w 8115305"/>
              <a:gd name="connsiteY3623" fmla="*/ 191518 h 3192694"/>
              <a:gd name="connsiteX3624" fmla="*/ 3438008 w 8115305"/>
              <a:gd name="connsiteY3624" fmla="*/ 182102 h 3192694"/>
              <a:gd name="connsiteX3625" fmla="*/ 3490883 w 8115305"/>
              <a:gd name="connsiteY3625" fmla="*/ 173410 h 3192694"/>
              <a:gd name="connsiteX3626" fmla="*/ 4822344 w 8115305"/>
              <a:gd name="connsiteY3626" fmla="*/ 173048 h 3192694"/>
              <a:gd name="connsiteX3627" fmla="*/ 4873589 w 8115305"/>
              <a:gd name="connsiteY3627" fmla="*/ 181557 h 3192694"/>
              <a:gd name="connsiteX3628" fmla="*/ 4837374 w 8115305"/>
              <a:gd name="connsiteY3628" fmla="*/ 190068 h 3192694"/>
              <a:gd name="connsiteX3629" fmla="*/ 4787216 w 8115305"/>
              <a:gd name="connsiteY3629" fmla="*/ 181377 h 3192694"/>
              <a:gd name="connsiteX3630" fmla="*/ 4822344 w 8115305"/>
              <a:gd name="connsiteY3630" fmla="*/ 173048 h 3192694"/>
              <a:gd name="connsiteX3631" fmla="*/ 3372637 w 8115305"/>
              <a:gd name="connsiteY3631" fmla="*/ 172142 h 3192694"/>
              <a:gd name="connsiteX3632" fmla="*/ 3407585 w 8115305"/>
              <a:gd name="connsiteY3632" fmla="*/ 180834 h 3192694"/>
              <a:gd name="connsiteX3633" fmla="*/ 3355797 w 8115305"/>
              <a:gd name="connsiteY3633" fmla="*/ 189343 h 3192694"/>
              <a:gd name="connsiteX3634" fmla="*/ 3321030 w 8115305"/>
              <a:gd name="connsiteY3634" fmla="*/ 180471 h 3192694"/>
              <a:gd name="connsiteX3635" fmla="*/ 3372637 w 8115305"/>
              <a:gd name="connsiteY3635" fmla="*/ 172142 h 3192694"/>
              <a:gd name="connsiteX3636" fmla="*/ 5790747 w 8115305"/>
              <a:gd name="connsiteY3636" fmla="*/ 171237 h 3192694"/>
              <a:gd name="connsiteX3637" fmla="*/ 5815918 w 8115305"/>
              <a:gd name="connsiteY3637" fmla="*/ 174678 h 3192694"/>
              <a:gd name="connsiteX3638" fmla="*/ 5805416 w 8115305"/>
              <a:gd name="connsiteY3638" fmla="*/ 178300 h 3192694"/>
              <a:gd name="connsiteX3639" fmla="*/ 5780245 w 8115305"/>
              <a:gd name="connsiteY3639" fmla="*/ 174678 h 3192694"/>
              <a:gd name="connsiteX3640" fmla="*/ 5790747 w 8115305"/>
              <a:gd name="connsiteY3640" fmla="*/ 171237 h 3192694"/>
              <a:gd name="connsiteX3641" fmla="*/ 4699937 w 8115305"/>
              <a:gd name="connsiteY3641" fmla="*/ 171237 h 3192694"/>
              <a:gd name="connsiteX3642" fmla="*/ 4751907 w 8115305"/>
              <a:gd name="connsiteY3642" fmla="*/ 179748 h 3192694"/>
              <a:gd name="connsiteX3643" fmla="*/ 4715691 w 8115305"/>
              <a:gd name="connsiteY3643" fmla="*/ 188620 h 3192694"/>
              <a:gd name="connsiteX3644" fmla="*/ 4663721 w 8115305"/>
              <a:gd name="connsiteY3644" fmla="*/ 179928 h 3192694"/>
              <a:gd name="connsiteX3645" fmla="*/ 4699937 w 8115305"/>
              <a:gd name="connsiteY3645" fmla="*/ 171237 h 3192694"/>
              <a:gd name="connsiteX3646" fmla="*/ 3251316 w 8115305"/>
              <a:gd name="connsiteY3646" fmla="*/ 170150 h 3192694"/>
              <a:gd name="connsiteX3647" fmla="*/ 3283549 w 8115305"/>
              <a:gd name="connsiteY3647" fmla="*/ 177936 h 3192694"/>
              <a:gd name="connsiteX3648" fmla="*/ 3234296 w 8115305"/>
              <a:gd name="connsiteY3648" fmla="*/ 186265 h 3192694"/>
              <a:gd name="connsiteX3649" fmla="*/ 3200434 w 8115305"/>
              <a:gd name="connsiteY3649" fmla="*/ 178478 h 3192694"/>
              <a:gd name="connsiteX3650" fmla="*/ 3251316 w 8115305"/>
              <a:gd name="connsiteY3650" fmla="*/ 170150 h 3192694"/>
              <a:gd name="connsiteX3651" fmla="*/ 5667073 w 8115305"/>
              <a:gd name="connsiteY3651" fmla="*/ 168883 h 3192694"/>
              <a:gd name="connsiteX3652" fmla="*/ 5696770 w 8115305"/>
              <a:gd name="connsiteY3652" fmla="*/ 173229 h 3192694"/>
              <a:gd name="connsiteX3653" fmla="*/ 5681198 w 8115305"/>
              <a:gd name="connsiteY3653" fmla="*/ 177392 h 3192694"/>
              <a:gd name="connsiteX3654" fmla="*/ 5652045 w 8115305"/>
              <a:gd name="connsiteY3654" fmla="*/ 172685 h 3192694"/>
              <a:gd name="connsiteX3655" fmla="*/ 5667073 w 8115305"/>
              <a:gd name="connsiteY3655" fmla="*/ 168883 h 3192694"/>
              <a:gd name="connsiteX3656" fmla="*/ 3134339 w 8115305"/>
              <a:gd name="connsiteY3656" fmla="*/ 168883 h 3192694"/>
              <a:gd name="connsiteX3657" fmla="*/ 3162587 w 8115305"/>
              <a:gd name="connsiteY3657" fmla="*/ 176488 h 3192694"/>
              <a:gd name="connsiteX3658" fmla="*/ 3113334 w 8115305"/>
              <a:gd name="connsiteY3658" fmla="*/ 184094 h 3192694"/>
              <a:gd name="connsiteX3659" fmla="*/ 3085449 w 8115305"/>
              <a:gd name="connsiteY3659" fmla="*/ 176488 h 3192694"/>
              <a:gd name="connsiteX3660" fmla="*/ 3134339 w 8115305"/>
              <a:gd name="connsiteY3660" fmla="*/ 168883 h 3192694"/>
              <a:gd name="connsiteX3661" fmla="*/ 4580607 w 8115305"/>
              <a:gd name="connsiteY3661" fmla="*/ 168340 h 3192694"/>
              <a:gd name="connsiteX3662" fmla="*/ 4631672 w 8115305"/>
              <a:gd name="connsiteY3662" fmla="*/ 177393 h 3192694"/>
              <a:gd name="connsiteX3663" fmla="*/ 4593284 w 8115305"/>
              <a:gd name="connsiteY3663" fmla="*/ 186448 h 3192694"/>
              <a:gd name="connsiteX3664" fmla="*/ 4539865 w 8115305"/>
              <a:gd name="connsiteY3664" fmla="*/ 177212 h 3192694"/>
              <a:gd name="connsiteX3665" fmla="*/ 4580607 w 8115305"/>
              <a:gd name="connsiteY3665" fmla="*/ 168340 h 3192694"/>
              <a:gd name="connsiteX3666" fmla="*/ 3016821 w 8115305"/>
              <a:gd name="connsiteY3666" fmla="*/ 167796 h 3192694"/>
              <a:gd name="connsiteX3667" fmla="*/ 3041447 w 8115305"/>
              <a:gd name="connsiteY3667" fmla="*/ 175040 h 3192694"/>
              <a:gd name="connsiteX3668" fmla="*/ 2995635 w 8115305"/>
              <a:gd name="connsiteY3668" fmla="*/ 181739 h 3192694"/>
              <a:gd name="connsiteX3669" fmla="*/ 2971370 w 8115305"/>
              <a:gd name="connsiteY3669" fmla="*/ 174315 h 3192694"/>
              <a:gd name="connsiteX3670" fmla="*/ 3016821 w 8115305"/>
              <a:gd name="connsiteY3670" fmla="*/ 167796 h 3192694"/>
              <a:gd name="connsiteX3671" fmla="*/ 4461459 w 8115305"/>
              <a:gd name="connsiteY3671" fmla="*/ 166528 h 3192694"/>
              <a:gd name="connsiteX3672" fmla="*/ 4511617 w 8115305"/>
              <a:gd name="connsiteY3672" fmla="*/ 175764 h 3192694"/>
              <a:gd name="connsiteX3673" fmla="*/ 4467978 w 8115305"/>
              <a:gd name="connsiteY3673" fmla="*/ 184817 h 3192694"/>
              <a:gd name="connsiteX3674" fmla="*/ 4417818 w 8115305"/>
              <a:gd name="connsiteY3674" fmla="*/ 175400 h 3192694"/>
              <a:gd name="connsiteX3675" fmla="*/ 4461459 w 8115305"/>
              <a:gd name="connsiteY3675" fmla="*/ 166528 h 3192694"/>
              <a:gd name="connsiteX3676" fmla="*/ 2900569 w 8115305"/>
              <a:gd name="connsiteY3676" fmla="*/ 165804 h 3192694"/>
              <a:gd name="connsiteX3677" fmla="*/ 2923747 w 8115305"/>
              <a:gd name="connsiteY3677" fmla="*/ 172503 h 3192694"/>
              <a:gd name="connsiteX3678" fmla="*/ 2880289 w 8115305"/>
              <a:gd name="connsiteY3678" fmla="*/ 178842 h 3192694"/>
              <a:gd name="connsiteX3679" fmla="*/ 2857493 w 8115305"/>
              <a:gd name="connsiteY3679" fmla="*/ 171960 h 3192694"/>
              <a:gd name="connsiteX3680" fmla="*/ 2900569 w 8115305"/>
              <a:gd name="connsiteY3680" fmla="*/ 165804 h 3192694"/>
              <a:gd name="connsiteX3681" fmla="*/ 5538326 w 8115305"/>
              <a:gd name="connsiteY3681" fmla="*/ 165625 h 3192694"/>
              <a:gd name="connsiteX3682" fmla="*/ 5575086 w 8115305"/>
              <a:gd name="connsiteY3682" fmla="*/ 170513 h 3192694"/>
              <a:gd name="connsiteX3683" fmla="*/ 5559875 w 8115305"/>
              <a:gd name="connsiteY3683" fmla="*/ 175583 h 3192694"/>
              <a:gd name="connsiteX3684" fmla="*/ 5523659 w 8115305"/>
              <a:gd name="connsiteY3684" fmla="*/ 170332 h 3192694"/>
              <a:gd name="connsiteX3685" fmla="*/ 5538326 w 8115305"/>
              <a:gd name="connsiteY3685" fmla="*/ 165625 h 3192694"/>
              <a:gd name="connsiteX3686" fmla="*/ 4336333 w 8115305"/>
              <a:gd name="connsiteY3686" fmla="*/ 164718 h 3192694"/>
              <a:gd name="connsiteX3687" fmla="*/ 4387035 w 8115305"/>
              <a:gd name="connsiteY3687" fmla="*/ 173954 h 3192694"/>
              <a:gd name="connsiteX3688" fmla="*/ 4343396 w 8115305"/>
              <a:gd name="connsiteY3688" fmla="*/ 183187 h 3192694"/>
              <a:gd name="connsiteX3689" fmla="*/ 4292694 w 8115305"/>
              <a:gd name="connsiteY3689" fmla="*/ 173773 h 3192694"/>
              <a:gd name="connsiteX3690" fmla="*/ 4336333 w 8115305"/>
              <a:gd name="connsiteY3690" fmla="*/ 164718 h 3192694"/>
              <a:gd name="connsiteX3691" fmla="*/ 2784155 w 8115305"/>
              <a:gd name="connsiteY3691" fmla="*/ 164716 h 3192694"/>
              <a:gd name="connsiteX3692" fmla="*/ 2803711 w 8115305"/>
              <a:gd name="connsiteY3692" fmla="*/ 170874 h 3192694"/>
              <a:gd name="connsiteX3693" fmla="*/ 2763876 w 8115305"/>
              <a:gd name="connsiteY3693" fmla="*/ 176487 h 3192694"/>
              <a:gd name="connsiteX3694" fmla="*/ 2744501 w 8115305"/>
              <a:gd name="connsiteY3694" fmla="*/ 170330 h 3192694"/>
              <a:gd name="connsiteX3695" fmla="*/ 2784155 w 8115305"/>
              <a:gd name="connsiteY3695" fmla="*/ 164716 h 3192694"/>
              <a:gd name="connsiteX3696" fmla="*/ 5413022 w 8115305"/>
              <a:gd name="connsiteY3696" fmla="*/ 163450 h 3192694"/>
              <a:gd name="connsiteX3697" fmla="*/ 5451951 w 8115305"/>
              <a:gd name="connsiteY3697" fmla="*/ 168703 h 3192694"/>
              <a:gd name="connsiteX3698" fmla="*/ 5435656 w 8115305"/>
              <a:gd name="connsiteY3698" fmla="*/ 174497 h 3192694"/>
              <a:gd name="connsiteX3699" fmla="*/ 5394914 w 8115305"/>
              <a:gd name="connsiteY3699" fmla="*/ 168883 h 3192694"/>
              <a:gd name="connsiteX3700" fmla="*/ 5413022 w 8115305"/>
              <a:gd name="connsiteY3700" fmla="*/ 163450 h 3192694"/>
              <a:gd name="connsiteX3701" fmla="*/ 2664645 w 8115305"/>
              <a:gd name="connsiteY3701" fmla="*/ 163269 h 3192694"/>
              <a:gd name="connsiteX3702" fmla="*/ 2681664 w 8115305"/>
              <a:gd name="connsiteY3702" fmla="*/ 168159 h 3192694"/>
              <a:gd name="connsiteX3703" fmla="*/ 2645452 w 8115305"/>
              <a:gd name="connsiteY3703" fmla="*/ 173229 h 3192694"/>
              <a:gd name="connsiteX3704" fmla="*/ 2630241 w 8115305"/>
              <a:gd name="connsiteY3704" fmla="*/ 167796 h 3192694"/>
              <a:gd name="connsiteX3705" fmla="*/ 2664645 w 8115305"/>
              <a:gd name="connsiteY3705" fmla="*/ 163269 h 3192694"/>
              <a:gd name="connsiteX3706" fmla="*/ 4218813 w 8115305"/>
              <a:gd name="connsiteY3706" fmla="*/ 162365 h 3192694"/>
              <a:gd name="connsiteX3707" fmla="*/ 4266800 w 8115305"/>
              <a:gd name="connsiteY3707" fmla="*/ 171599 h 3192694"/>
              <a:gd name="connsiteX3708" fmla="*/ 4221710 w 8115305"/>
              <a:gd name="connsiteY3708" fmla="*/ 180654 h 3192694"/>
              <a:gd name="connsiteX3709" fmla="*/ 4172457 w 8115305"/>
              <a:gd name="connsiteY3709" fmla="*/ 171057 h 3192694"/>
              <a:gd name="connsiteX3710" fmla="*/ 4218813 w 8115305"/>
              <a:gd name="connsiteY3710" fmla="*/ 162365 h 3192694"/>
              <a:gd name="connsiteX3711" fmla="*/ 2549480 w 8115305"/>
              <a:gd name="connsiteY3711" fmla="*/ 162001 h 3192694"/>
              <a:gd name="connsiteX3712" fmla="*/ 2564324 w 8115305"/>
              <a:gd name="connsiteY3712" fmla="*/ 166167 h 3192694"/>
              <a:gd name="connsiteX3713" fmla="*/ 2531010 w 8115305"/>
              <a:gd name="connsiteY3713" fmla="*/ 171056 h 3192694"/>
              <a:gd name="connsiteX3714" fmla="*/ 2516161 w 8115305"/>
              <a:gd name="connsiteY3714" fmla="*/ 166710 h 3192694"/>
              <a:gd name="connsiteX3715" fmla="*/ 2549480 w 8115305"/>
              <a:gd name="connsiteY3715" fmla="*/ 162001 h 3192694"/>
              <a:gd name="connsiteX3716" fmla="*/ 5290070 w 8115305"/>
              <a:gd name="connsiteY3716" fmla="*/ 160735 h 3192694"/>
              <a:gd name="connsiteX3717" fmla="*/ 5330812 w 8115305"/>
              <a:gd name="connsiteY3717" fmla="*/ 166530 h 3192694"/>
              <a:gd name="connsiteX3718" fmla="*/ 5310351 w 8115305"/>
              <a:gd name="connsiteY3718" fmla="*/ 172324 h 3192694"/>
              <a:gd name="connsiteX3719" fmla="*/ 5270875 w 8115305"/>
              <a:gd name="connsiteY3719" fmla="*/ 166710 h 3192694"/>
              <a:gd name="connsiteX3720" fmla="*/ 5290070 w 8115305"/>
              <a:gd name="connsiteY3720" fmla="*/ 160735 h 3192694"/>
              <a:gd name="connsiteX3721" fmla="*/ 4100933 w 8115305"/>
              <a:gd name="connsiteY3721" fmla="*/ 160735 h 3192694"/>
              <a:gd name="connsiteX3722" fmla="*/ 4147469 w 8115305"/>
              <a:gd name="connsiteY3722" fmla="*/ 169969 h 3192694"/>
              <a:gd name="connsiteX3723" fmla="*/ 4100933 w 8115305"/>
              <a:gd name="connsiteY3723" fmla="*/ 179023 h 3192694"/>
              <a:gd name="connsiteX3724" fmla="*/ 4053128 w 8115305"/>
              <a:gd name="connsiteY3724" fmla="*/ 169427 h 3192694"/>
              <a:gd name="connsiteX3725" fmla="*/ 4100933 w 8115305"/>
              <a:gd name="connsiteY3725" fmla="*/ 160735 h 3192694"/>
              <a:gd name="connsiteX3726" fmla="*/ 2434494 w 8115305"/>
              <a:gd name="connsiteY3726" fmla="*/ 160191 h 3192694"/>
              <a:gd name="connsiteX3727" fmla="*/ 2447528 w 8115305"/>
              <a:gd name="connsiteY3727" fmla="*/ 163813 h 3192694"/>
              <a:gd name="connsiteX3728" fmla="*/ 2419283 w 8115305"/>
              <a:gd name="connsiteY3728" fmla="*/ 167796 h 3192694"/>
              <a:gd name="connsiteX3729" fmla="*/ 2407693 w 8115305"/>
              <a:gd name="connsiteY3729" fmla="*/ 163994 h 3192694"/>
              <a:gd name="connsiteX3730" fmla="*/ 2434494 w 8115305"/>
              <a:gd name="connsiteY3730" fmla="*/ 160191 h 3192694"/>
              <a:gd name="connsiteX3731" fmla="*/ 2321310 w 8115305"/>
              <a:gd name="connsiteY3731" fmla="*/ 159284 h 3192694"/>
              <a:gd name="connsiteX3732" fmla="*/ 2329276 w 8115305"/>
              <a:gd name="connsiteY3732" fmla="*/ 162181 h 3192694"/>
              <a:gd name="connsiteX3733" fmla="*/ 2306279 w 8115305"/>
              <a:gd name="connsiteY3733" fmla="*/ 165441 h 3192694"/>
              <a:gd name="connsiteX3734" fmla="*/ 2297769 w 8115305"/>
              <a:gd name="connsiteY3734" fmla="*/ 162362 h 3192694"/>
              <a:gd name="connsiteX3735" fmla="*/ 2321310 w 8115305"/>
              <a:gd name="connsiteY3735" fmla="*/ 159284 h 3192694"/>
              <a:gd name="connsiteX3736" fmla="*/ 5168927 w 8115305"/>
              <a:gd name="connsiteY3736" fmla="*/ 158380 h 3192694"/>
              <a:gd name="connsiteX3737" fmla="*/ 5212929 w 8115305"/>
              <a:gd name="connsiteY3737" fmla="*/ 164718 h 3192694"/>
              <a:gd name="connsiteX3738" fmla="*/ 5189569 w 8115305"/>
              <a:gd name="connsiteY3738" fmla="*/ 171237 h 3192694"/>
              <a:gd name="connsiteX3739" fmla="*/ 5146110 w 8115305"/>
              <a:gd name="connsiteY3739" fmla="*/ 164718 h 3192694"/>
              <a:gd name="connsiteX3740" fmla="*/ 5168927 w 8115305"/>
              <a:gd name="connsiteY3740" fmla="*/ 158380 h 3192694"/>
              <a:gd name="connsiteX3741" fmla="*/ 3981964 w 8115305"/>
              <a:gd name="connsiteY3741" fmla="*/ 158379 h 3192694"/>
              <a:gd name="connsiteX3742" fmla="*/ 4028502 w 8115305"/>
              <a:gd name="connsiteY3742" fmla="*/ 167252 h 3192694"/>
              <a:gd name="connsiteX3743" fmla="*/ 3981422 w 8115305"/>
              <a:gd name="connsiteY3743" fmla="*/ 176487 h 3192694"/>
              <a:gd name="connsiteX3744" fmla="*/ 3934884 w 8115305"/>
              <a:gd name="connsiteY3744" fmla="*/ 167434 h 3192694"/>
              <a:gd name="connsiteX3745" fmla="*/ 3981964 w 8115305"/>
              <a:gd name="connsiteY3745" fmla="*/ 158379 h 3192694"/>
              <a:gd name="connsiteX3746" fmla="*/ 3866981 w 8115305"/>
              <a:gd name="connsiteY3746" fmla="*/ 156750 h 3192694"/>
              <a:gd name="connsiteX3747" fmla="*/ 3910620 w 8115305"/>
              <a:gd name="connsiteY3747" fmla="*/ 165805 h 3192694"/>
              <a:gd name="connsiteX3748" fmla="*/ 3862452 w 8115305"/>
              <a:gd name="connsiteY3748" fmla="*/ 174677 h 3192694"/>
              <a:gd name="connsiteX3749" fmla="*/ 3817908 w 8115305"/>
              <a:gd name="connsiteY3749" fmla="*/ 165623 h 3192694"/>
              <a:gd name="connsiteX3750" fmla="*/ 3866981 w 8115305"/>
              <a:gd name="connsiteY3750" fmla="*/ 156750 h 3192694"/>
              <a:gd name="connsiteX3751" fmla="*/ 5049599 w 8115305"/>
              <a:gd name="connsiteY3751" fmla="*/ 155663 h 3192694"/>
              <a:gd name="connsiteX3752" fmla="*/ 5092877 w 8115305"/>
              <a:gd name="connsiteY3752" fmla="*/ 163269 h 3192694"/>
              <a:gd name="connsiteX3753" fmla="*/ 5065715 w 8115305"/>
              <a:gd name="connsiteY3753" fmla="*/ 169969 h 3192694"/>
              <a:gd name="connsiteX3754" fmla="*/ 5023161 w 8115305"/>
              <a:gd name="connsiteY3754" fmla="*/ 163089 h 3192694"/>
              <a:gd name="connsiteX3755" fmla="*/ 5049599 w 8115305"/>
              <a:gd name="connsiteY3755" fmla="*/ 155663 h 3192694"/>
              <a:gd name="connsiteX3756" fmla="*/ 3749280 w 8115305"/>
              <a:gd name="connsiteY3756" fmla="*/ 154576 h 3192694"/>
              <a:gd name="connsiteX3757" fmla="*/ 3791834 w 8115305"/>
              <a:gd name="connsiteY3757" fmla="*/ 163267 h 3192694"/>
              <a:gd name="connsiteX3758" fmla="*/ 3742219 w 8115305"/>
              <a:gd name="connsiteY3758" fmla="*/ 172141 h 3192694"/>
              <a:gd name="connsiteX3759" fmla="*/ 3700933 w 8115305"/>
              <a:gd name="connsiteY3759" fmla="*/ 162906 h 3192694"/>
              <a:gd name="connsiteX3760" fmla="*/ 3749280 w 8115305"/>
              <a:gd name="connsiteY3760" fmla="*/ 154576 h 3192694"/>
              <a:gd name="connsiteX3761" fmla="*/ 4930269 w 8115305"/>
              <a:gd name="connsiteY3761" fmla="*/ 153671 h 3192694"/>
              <a:gd name="connsiteX3762" fmla="*/ 4976081 w 8115305"/>
              <a:gd name="connsiteY3762" fmla="*/ 160914 h 3192694"/>
              <a:gd name="connsiteX3763" fmla="*/ 4946747 w 8115305"/>
              <a:gd name="connsiteY3763" fmla="*/ 167976 h 3192694"/>
              <a:gd name="connsiteX3764" fmla="*/ 4900935 w 8115305"/>
              <a:gd name="connsiteY3764" fmla="*/ 160553 h 3192694"/>
              <a:gd name="connsiteX3765" fmla="*/ 4930269 w 8115305"/>
              <a:gd name="connsiteY3765" fmla="*/ 153671 h 3192694"/>
              <a:gd name="connsiteX3766" fmla="*/ 3630492 w 8115305"/>
              <a:gd name="connsiteY3766" fmla="*/ 153310 h 3192694"/>
              <a:gd name="connsiteX3767" fmla="*/ 3668520 w 8115305"/>
              <a:gd name="connsiteY3767" fmla="*/ 161458 h 3192694"/>
              <a:gd name="connsiteX3768" fmla="*/ 3620896 w 8115305"/>
              <a:gd name="connsiteY3768" fmla="*/ 169968 h 3192694"/>
              <a:gd name="connsiteX3769" fmla="*/ 3582144 w 8115305"/>
              <a:gd name="connsiteY3769" fmla="*/ 161458 h 3192694"/>
              <a:gd name="connsiteX3770" fmla="*/ 3630492 w 8115305"/>
              <a:gd name="connsiteY3770" fmla="*/ 153310 h 3192694"/>
              <a:gd name="connsiteX3771" fmla="*/ 4809672 w 8115305"/>
              <a:gd name="connsiteY3771" fmla="*/ 151137 h 3192694"/>
              <a:gd name="connsiteX3772" fmla="*/ 4856389 w 8115305"/>
              <a:gd name="connsiteY3772" fmla="*/ 158017 h 3192694"/>
              <a:gd name="connsiteX3773" fmla="*/ 4826148 w 8115305"/>
              <a:gd name="connsiteY3773" fmla="*/ 165804 h 3192694"/>
              <a:gd name="connsiteX3774" fmla="*/ 4780156 w 8115305"/>
              <a:gd name="connsiteY3774" fmla="*/ 158380 h 3192694"/>
              <a:gd name="connsiteX3775" fmla="*/ 4809672 w 8115305"/>
              <a:gd name="connsiteY3775" fmla="*/ 151137 h 3192694"/>
              <a:gd name="connsiteX3776" fmla="*/ 3515146 w 8115305"/>
              <a:gd name="connsiteY3776" fmla="*/ 151137 h 3192694"/>
              <a:gd name="connsiteX3777" fmla="*/ 3551180 w 8115305"/>
              <a:gd name="connsiteY3777" fmla="*/ 159285 h 3192694"/>
              <a:gd name="connsiteX3778" fmla="*/ 3502651 w 8115305"/>
              <a:gd name="connsiteY3778" fmla="*/ 167252 h 3192694"/>
              <a:gd name="connsiteX3779" fmla="*/ 3467703 w 8115305"/>
              <a:gd name="connsiteY3779" fmla="*/ 158922 h 3192694"/>
              <a:gd name="connsiteX3780" fmla="*/ 3515146 w 8115305"/>
              <a:gd name="connsiteY3780" fmla="*/ 151137 h 3192694"/>
              <a:gd name="connsiteX3781" fmla="*/ 3401430 w 8115305"/>
              <a:gd name="connsiteY3781" fmla="*/ 149871 h 3192694"/>
              <a:gd name="connsiteX3782" fmla="*/ 3433841 w 8115305"/>
              <a:gd name="connsiteY3782" fmla="*/ 157656 h 3192694"/>
              <a:gd name="connsiteX3783" fmla="*/ 3384951 w 8115305"/>
              <a:gd name="connsiteY3783" fmla="*/ 165262 h 3192694"/>
              <a:gd name="connsiteX3784" fmla="*/ 3353805 w 8115305"/>
              <a:gd name="connsiteY3784" fmla="*/ 157295 h 3192694"/>
              <a:gd name="connsiteX3785" fmla="*/ 3401430 w 8115305"/>
              <a:gd name="connsiteY3785" fmla="*/ 149871 h 3192694"/>
              <a:gd name="connsiteX3786" fmla="*/ 4689437 w 8115305"/>
              <a:gd name="connsiteY3786" fmla="*/ 148964 h 3192694"/>
              <a:gd name="connsiteX3787" fmla="*/ 4736154 w 8115305"/>
              <a:gd name="connsiteY3787" fmla="*/ 156751 h 3192694"/>
              <a:gd name="connsiteX3788" fmla="*/ 4701387 w 8115305"/>
              <a:gd name="connsiteY3788" fmla="*/ 164537 h 3192694"/>
              <a:gd name="connsiteX3789" fmla="*/ 4654669 w 8115305"/>
              <a:gd name="connsiteY3789" fmla="*/ 156751 h 3192694"/>
              <a:gd name="connsiteX3790" fmla="*/ 4689437 w 8115305"/>
              <a:gd name="connsiteY3790" fmla="*/ 148964 h 3192694"/>
              <a:gd name="connsiteX3791" fmla="*/ 5745478 w 8115305"/>
              <a:gd name="connsiteY3791" fmla="*/ 148964 h 3192694"/>
              <a:gd name="connsiteX3792" fmla="*/ 5768113 w 8115305"/>
              <a:gd name="connsiteY3792" fmla="*/ 152042 h 3192694"/>
              <a:gd name="connsiteX3793" fmla="*/ 5759602 w 8115305"/>
              <a:gd name="connsiteY3793" fmla="*/ 155122 h 3192694"/>
              <a:gd name="connsiteX3794" fmla="*/ 5735338 w 8115305"/>
              <a:gd name="connsiteY3794" fmla="*/ 151680 h 3192694"/>
              <a:gd name="connsiteX3795" fmla="*/ 5745478 w 8115305"/>
              <a:gd name="connsiteY3795" fmla="*/ 148964 h 3192694"/>
              <a:gd name="connsiteX3796" fmla="*/ 3287530 w 8115305"/>
              <a:gd name="connsiteY3796" fmla="*/ 148059 h 3192694"/>
              <a:gd name="connsiteX3797" fmla="*/ 3317227 w 8115305"/>
              <a:gd name="connsiteY3797" fmla="*/ 155302 h 3192694"/>
              <a:gd name="connsiteX3798" fmla="*/ 3272139 w 8115305"/>
              <a:gd name="connsiteY3798" fmla="*/ 162365 h 3192694"/>
              <a:gd name="connsiteX3799" fmla="*/ 3242442 w 8115305"/>
              <a:gd name="connsiteY3799" fmla="*/ 154939 h 3192694"/>
              <a:gd name="connsiteX3800" fmla="*/ 3287530 w 8115305"/>
              <a:gd name="connsiteY3800" fmla="*/ 148059 h 3192694"/>
              <a:gd name="connsiteX3801" fmla="*/ 3172547 w 8115305"/>
              <a:gd name="connsiteY3801" fmla="*/ 146791 h 3192694"/>
              <a:gd name="connsiteX3802" fmla="*/ 3200434 w 8115305"/>
              <a:gd name="connsiteY3802" fmla="*/ 153490 h 3192694"/>
              <a:gd name="connsiteX3803" fmla="*/ 3156793 w 8115305"/>
              <a:gd name="connsiteY3803" fmla="*/ 160372 h 3192694"/>
              <a:gd name="connsiteX3804" fmla="*/ 3129089 w 8115305"/>
              <a:gd name="connsiteY3804" fmla="*/ 153671 h 3192694"/>
              <a:gd name="connsiteX3805" fmla="*/ 3172547 w 8115305"/>
              <a:gd name="connsiteY3805" fmla="*/ 146791 h 3192694"/>
              <a:gd name="connsiteX3806" fmla="*/ 4571916 w 8115305"/>
              <a:gd name="connsiteY3806" fmla="*/ 146608 h 3192694"/>
              <a:gd name="connsiteX3807" fmla="*/ 4618452 w 8115305"/>
              <a:gd name="connsiteY3807" fmla="*/ 154215 h 3192694"/>
              <a:gd name="connsiteX3808" fmla="*/ 4583143 w 8115305"/>
              <a:gd name="connsiteY3808" fmla="*/ 162363 h 3192694"/>
              <a:gd name="connsiteX3809" fmla="*/ 4535700 w 8115305"/>
              <a:gd name="connsiteY3809" fmla="*/ 154576 h 3192694"/>
              <a:gd name="connsiteX3810" fmla="*/ 4571916 w 8115305"/>
              <a:gd name="connsiteY3810" fmla="*/ 146608 h 3192694"/>
              <a:gd name="connsiteX3811" fmla="*/ 5624338 w 8115305"/>
              <a:gd name="connsiteY3811" fmla="*/ 146067 h 3192694"/>
              <a:gd name="connsiteX3812" fmla="*/ 5650233 w 8115305"/>
              <a:gd name="connsiteY3812" fmla="*/ 149689 h 3192694"/>
              <a:gd name="connsiteX3813" fmla="*/ 5638281 w 8115305"/>
              <a:gd name="connsiteY3813" fmla="*/ 153310 h 3192694"/>
              <a:gd name="connsiteX3814" fmla="*/ 5610939 w 8115305"/>
              <a:gd name="connsiteY3814" fmla="*/ 149327 h 3192694"/>
              <a:gd name="connsiteX3815" fmla="*/ 5624338 w 8115305"/>
              <a:gd name="connsiteY3815" fmla="*/ 146067 h 3192694"/>
              <a:gd name="connsiteX3816" fmla="*/ 4455844 w 8115305"/>
              <a:gd name="connsiteY3816" fmla="*/ 145162 h 3192694"/>
              <a:gd name="connsiteX3817" fmla="*/ 4501839 w 8115305"/>
              <a:gd name="connsiteY3817" fmla="*/ 153130 h 3192694"/>
              <a:gd name="connsiteX3818" fmla="*/ 4462726 w 8115305"/>
              <a:gd name="connsiteY3818" fmla="*/ 161278 h 3192694"/>
              <a:gd name="connsiteX3819" fmla="*/ 4417637 w 8115305"/>
              <a:gd name="connsiteY3819" fmla="*/ 152947 h 3192694"/>
              <a:gd name="connsiteX3820" fmla="*/ 4455844 w 8115305"/>
              <a:gd name="connsiteY3820" fmla="*/ 145162 h 3192694"/>
              <a:gd name="connsiteX3821" fmla="*/ 3056839 w 8115305"/>
              <a:gd name="connsiteY3821" fmla="*/ 145162 h 3192694"/>
              <a:gd name="connsiteX3822" fmla="*/ 3080379 w 8115305"/>
              <a:gd name="connsiteY3822" fmla="*/ 151499 h 3192694"/>
              <a:gd name="connsiteX3823" fmla="*/ 3038188 w 8115305"/>
              <a:gd name="connsiteY3823" fmla="*/ 157656 h 3192694"/>
              <a:gd name="connsiteX3824" fmla="*/ 3014829 w 8115305"/>
              <a:gd name="connsiteY3824" fmla="*/ 151318 h 3192694"/>
              <a:gd name="connsiteX3825" fmla="*/ 3056839 w 8115305"/>
              <a:gd name="connsiteY3825" fmla="*/ 145162 h 3192694"/>
              <a:gd name="connsiteX3826" fmla="*/ 2943847 w 8115305"/>
              <a:gd name="connsiteY3826" fmla="*/ 144074 h 3192694"/>
              <a:gd name="connsiteX3827" fmla="*/ 2964309 w 8115305"/>
              <a:gd name="connsiteY3827" fmla="*/ 149688 h 3192694"/>
              <a:gd name="connsiteX3828" fmla="*/ 2925376 w 8115305"/>
              <a:gd name="connsiteY3828" fmla="*/ 155300 h 3192694"/>
              <a:gd name="connsiteX3829" fmla="*/ 2905276 w 8115305"/>
              <a:gd name="connsiteY3829" fmla="*/ 149506 h 3192694"/>
              <a:gd name="connsiteX3830" fmla="*/ 2943847 w 8115305"/>
              <a:gd name="connsiteY3830" fmla="*/ 144074 h 3192694"/>
              <a:gd name="connsiteX3831" fmla="*/ 5502654 w 8115305"/>
              <a:gd name="connsiteY3831" fmla="*/ 144074 h 3192694"/>
              <a:gd name="connsiteX3832" fmla="*/ 5532892 w 8115305"/>
              <a:gd name="connsiteY3832" fmla="*/ 148057 h 3192694"/>
              <a:gd name="connsiteX3833" fmla="*/ 5519130 w 8115305"/>
              <a:gd name="connsiteY3833" fmla="*/ 152222 h 3192694"/>
              <a:gd name="connsiteX3834" fmla="*/ 5489433 w 8115305"/>
              <a:gd name="connsiteY3834" fmla="*/ 147876 h 3192694"/>
              <a:gd name="connsiteX3835" fmla="*/ 5502654 w 8115305"/>
              <a:gd name="connsiteY3835" fmla="*/ 144074 h 3192694"/>
              <a:gd name="connsiteX3836" fmla="*/ 4339411 w 8115305"/>
              <a:gd name="connsiteY3836" fmla="*/ 142445 h 3192694"/>
              <a:gd name="connsiteX3837" fmla="*/ 4385043 w 8115305"/>
              <a:gd name="connsiteY3837" fmla="*/ 150593 h 3192694"/>
              <a:gd name="connsiteX3838" fmla="*/ 4345930 w 8115305"/>
              <a:gd name="connsiteY3838" fmla="*/ 158560 h 3192694"/>
              <a:gd name="connsiteX3839" fmla="*/ 4300298 w 8115305"/>
              <a:gd name="connsiteY3839" fmla="*/ 150232 h 3192694"/>
              <a:gd name="connsiteX3840" fmla="*/ 4339411 w 8115305"/>
              <a:gd name="connsiteY3840" fmla="*/ 142445 h 3192694"/>
              <a:gd name="connsiteX3841" fmla="*/ 2831780 w 8115305"/>
              <a:gd name="connsiteY3841" fmla="*/ 142082 h 3192694"/>
              <a:gd name="connsiteX3842" fmla="*/ 2849888 w 8115305"/>
              <a:gd name="connsiteY3842" fmla="*/ 147333 h 3192694"/>
              <a:gd name="connsiteX3843" fmla="*/ 2813671 w 8115305"/>
              <a:gd name="connsiteY3843" fmla="*/ 152586 h 3192694"/>
              <a:gd name="connsiteX3844" fmla="*/ 2795566 w 8115305"/>
              <a:gd name="connsiteY3844" fmla="*/ 147152 h 3192694"/>
              <a:gd name="connsiteX3845" fmla="*/ 2831780 w 8115305"/>
              <a:gd name="connsiteY3845" fmla="*/ 142082 h 3192694"/>
              <a:gd name="connsiteX3846" fmla="*/ 4223885 w 8115305"/>
              <a:gd name="connsiteY3846" fmla="*/ 140816 h 3192694"/>
              <a:gd name="connsiteX3847" fmla="*/ 4269153 w 8115305"/>
              <a:gd name="connsiteY3847" fmla="*/ 148784 h 3192694"/>
              <a:gd name="connsiteX3848" fmla="*/ 4228231 w 8115305"/>
              <a:gd name="connsiteY3848" fmla="*/ 156932 h 3192694"/>
              <a:gd name="connsiteX3849" fmla="*/ 4183865 w 8115305"/>
              <a:gd name="connsiteY3849" fmla="*/ 148603 h 3192694"/>
              <a:gd name="connsiteX3850" fmla="*/ 4223885 w 8115305"/>
              <a:gd name="connsiteY3850" fmla="*/ 140816 h 3192694"/>
              <a:gd name="connsiteX3851" fmla="*/ 5382962 w 8115305"/>
              <a:gd name="connsiteY3851" fmla="*/ 140633 h 3192694"/>
              <a:gd name="connsiteX3852" fmla="*/ 5416461 w 8115305"/>
              <a:gd name="connsiteY3852" fmla="*/ 145159 h 3192694"/>
              <a:gd name="connsiteX3853" fmla="*/ 5402338 w 8115305"/>
              <a:gd name="connsiteY3853" fmla="*/ 150049 h 3192694"/>
              <a:gd name="connsiteX3854" fmla="*/ 5367208 w 8115305"/>
              <a:gd name="connsiteY3854" fmla="*/ 145159 h 3192694"/>
              <a:gd name="connsiteX3855" fmla="*/ 5382962 w 8115305"/>
              <a:gd name="connsiteY3855" fmla="*/ 140633 h 3192694"/>
              <a:gd name="connsiteX3856" fmla="*/ 2719148 w 8115305"/>
              <a:gd name="connsiteY3856" fmla="*/ 140453 h 3192694"/>
              <a:gd name="connsiteX3857" fmla="*/ 2734178 w 8115305"/>
              <a:gd name="connsiteY3857" fmla="*/ 145162 h 3192694"/>
              <a:gd name="connsiteX3858" fmla="*/ 2700136 w 8115305"/>
              <a:gd name="connsiteY3858" fmla="*/ 149688 h 3192694"/>
              <a:gd name="connsiteX3859" fmla="*/ 2686737 w 8115305"/>
              <a:gd name="connsiteY3859" fmla="*/ 144618 h 3192694"/>
              <a:gd name="connsiteX3860" fmla="*/ 2719148 w 8115305"/>
              <a:gd name="connsiteY3860" fmla="*/ 140453 h 3192694"/>
              <a:gd name="connsiteX3861" fmla="*/ 5265261 w 8115305"/>
              <a:gd name="connsiteY3861" fmla="*/ 139731 h 3192694"/>
              <a:gd name="connsiteX3862" fmla="*/ 5301476 w 8115305"/>
              <a:gd name="connsiteY3862" fmla="*/ 144801 h 3192694"/>
              <a:gd name="connsiteX3863" fmla="*/ 5284636 w 8115305"/>
              <a:gd name="connsiteY3863" fmla="*/ 149508 h 3192694"/>
              <a:gd name="connsiteX3864" fmla="*/ 5247153 w 8115305"/>
              <a:gd name="connsiteY3864" fmla="*/ 145162 h 3192694"/>
              <a:gd name="connsiteX3865" fmla="*/ 5265261 w 8115305"/>
              <a:gd name="connsiteY3865" fmla="*/ 139731 h 3192694"/>
              <a:gd name="connsiteX3866" fmla="*/ 2607422 w 8115305"/>
              <a:gd name="connsiteY3866" fmla="*/ 139548 h 3192694"/>
              <a:gd name="connsiteX3867" fmla="*/ 2620642 w 8115305"/>
              <a:gd name="connsiteY3867" fmla="*/ 143350 h 3192694"/>
              <a:gd name="connsiteX3868" fmla="*/ 2592394 w 8115305"/>
              <a:gd name="connsiteY3868" fmla="*/ 147335 h 3192694"/>
              <a:gd name="connsiteX3869" fmla="*/ 2579358 w 8115305"/>
              <a:gd name="connsiteY3869" fmla="*/ 143533 h 3192694"/>
              <a:gd name="connsiteX3870" fmla="*/ 2607422 w 8115305"/>
              <a:gd name="connsiteY3870" fmla="*/ 139548 h 3192694"/>
              <a:gd name="connsiteX3871" fmla="*/ 2494783 w 8115305"/>
              <a:gd name="connsiteY3871" fmla="*/ 139006 h 3192694"/>
              <a:gd name="connsiteX3872" fmla="*/ 2505648 w 8115305"/>
              <a:gd name="connsiteY3872" fmla="*/ 141903 h 3192694"/>
              <a:gd name="connsiteX3873" fmla="*/ 2482651 w 8115305"/>
              <a:gd name="connsiteY3873" fmla="*/ 145162 h 3192694"/>
              <a:gd name="connsiteX3874" fmla="*/ 2471787 w 8115305"/>
              <a:gd name="connsiteY3874" fmla="*/ 142265 h 3192694"/>
              <a:gd name="connsiteX3875" fmla="*/ 2494783 w 8115305"/>
              <a:gd name="connsiteY3875" fmla="*/ 139006 h 3192694"/>
              <a:gd name="connsiteX3876" fmla="*/ 4110710 w 8115305"/>
              <a:gd name="connsiteY3876" fmla="*/ 138643 h 3192694"/>
              <a:gd name="connsiteX3877" fmla="*/ 4153264 w 8115305"/>
              <a:gd name="connsiteY3877" fmla="*/ 146430 h 3192694"/>
              <a:gd name="connsiteX3878" fmla="*/ 4111797 w 8115305"/>
              <a:gd name="connsiteY3878" fmla="*/ 154578 h 3192694"/>
              <a:gd name="connsiteX3879" fmla="*/ 4068339 w 8115305"/>
              <a:gd name="connsiteY3879" fmla="*/ 146430 h 3192694"/>
              <a:gd name="connsiteX3880" fmla="*/ 4110710 w 8115305"/>
              <a:gd name="connsiteY3880" fmla="*/ 138643 h 3192694"/>
              <a:gd name="connsiteX3881" fmla="*/ 2379068 w 8115305"/>
              <a:gd name="connsiteY3881" fmla="*/ 137919 h 3192694"/>
              <a:gd name="connsiteX3882" fmla="*/ 2386674 w 8115305"/>
              <a:gd name="connsiteY3882" fmla="*/ 140273 h 3192694"/>
              <a:gd name="connsiteX3883" fmla="*/ 2368566 w 8115305"/>
              <a:gd name="connsiteY3883" fmla="*/ 142807 h 3192694"/>
              <a:gd name="connsiteX3884" fmla="*/ 2360959 w 8115305"/>
              <a:gd name="connsiteY3884" fmla="*/ 140453 h 3192694"/>
              <a:gd name="connsiteX3885" fmla="*/ 2379068 w 8115305"/>
              <a:gd name="connsiteY3885" fmla="*/ 137919 h 3192694"/>
              <a:gd name="connsiteX3886" fmla="*/ 3991562 w 8115305"/>
              <a:gd name="connsiteY3886" fmla="*/ 137194 h 3192694"/>
              <a:gd name="connsiteX3887" fmla="*/ 4033752 w 8115305"/>
              <a:gd name="connsiteY3887" fmla="*/ 144981 h 3192694"/>
              <a:gd name="connsiteX3888" fmla="*/ 3990657 w 8115305"/>
              <a:gd name="connsiteY3888" fmla="*/ 152948 h 3192694"/>
              <a:gd name="connsiteX3889" fmla="*/ 3949371 w 8115305"/>
              <a:gd name="connsiteY3889" fmla="*/ 145162 h 3192694"/>
              <a:gd name="connsiteX3890" fmla="*/ 3991562 w 8115305"/>
              <a:gd name="connsiteY3890" fmla="*/ 137194 h 3192694"/>
              <a:gd name="connsiteX3891" fmla="*/ 5148649 w 8115305"/>
              <a:gd name="connsiteY3891" fmla="*/ 136470 h 3192694"/>
              <a:gd name="connsiteX3892" fmla="*/ 5184864 w 8115305"/>
              <a:gd name="connsiteY3892" fmla="*/ 141901 h 3192694"/>
              <a:gd name="connsiteX3893" fmla="*/ 5164401 w 8115305"/>
              <a:gd name="connsiteY3893" fmla="*/ 147335 h 3192694"/>
              <a:gd name="connsiteX3894" fmla="*/ 5126557 w 8115305"/>
              <a:gd name="connsiteY3894" fmla="*/ 141721 h 3192694"/>
              <a:gd name="connsiteX3895" fmla="*/ 5148649 w 8115305"/>
              <a:gd name="connsiteY3895" fmla="*/ 136470 h 3192694"/>
              <a:gd name="connsiteX3896" fmla="*/ 3878750 w 8115305"/>
              <a:gd name="connsiteY3896" fmla="*/ 135021 h 3192694"/>
              <a:gd name="connsiteX3897" fmla="*/ 3918767 w 8115305"/>
              <a:gd name="connsiteY3897" fmla="*/ 142445 h 3192694"/>
              <a:gd name="connsiteX3898" fmla="*/ 3876940 w 8115305"/>
              <a:gd name="connsiteY3898" fmla="*/ 150595 h 3192694"/>
              <a:gd name="connsiteX3899" fmla="*/ 3835835 w 8115305"/>
              <a:gd name="connsiteY3899" fmla="*/ 142627 h 3192694"/>
              <a:gd name="connsiteX3900" fmla="*/ 3878750 w 8115305"/>
              <a:gd name="connsiteY3900" fmla="*/ 135021 h 3192694"/>
              <a:gd name="connsiteX3901" fmla="*/ 5025877 w 8115305"/>
              <a:gd name="connsiteY3901" fmla="*/ 134478 h 3192694"/>
              <a:gd name="connsiteX3902" fmla="*/ 5066799 w 8115305"/>
              <a:gd name="connsiteY3902" fmla="*/ 139909 h 3192694"/>
              <a:gd name="connsiteX3903" fmla="*/ 5044890 w 8115305"/>
              <a:gd name="connsiteY3903" fmla="*/ 146428 h 3192694"/>
              <a:gd name="connsiteX3904" fmla="*/ 5003241 w 8115305"/>
              <a:gd name="connsiteY3904" fmla="*/ 140272 h 3192694"/>
              <a:gd name="connsiteX3905" fmla="*/ 5025877 w 8115305"/>
              <a:gd name="connsiteY3905" fmla="*/ 134478 h 3192694"/>
              <a:gd name="connsiteX3906" fmla="*/ 3766302 w 8115305"/>
              <a:gd name="connsiteY3906" fmla="*/ 133572 h 3192694"/>
              <a:gd name="connsiteX3907" fmla="*/ 3804327 w 8115305"/>
              <a:gd name="connsiteY3907" fmla="*/ 141359 h 3192694"/>
              <a:gd name="connsiteX3908" fmla="*/ 3758334 w 8115305"/>
              <a:gd name="connsiteY3908" fmla="*/ 148782 h 3192694"/>
              <a:gd name="connsiteX3909" fmla="*/ 3722119 w 8115305"/>
              <a:gd name="connsiteY3909" fmla="*/ 140815 h 3192694"/>
              <a:gd name="connsiteX3910" fmla="*/ 3766302 w 8115305"/>
              <a:gd name="connsiteY3910" fmla="*/ 133572 h 3192694"/>
              <a:gd name="connsiteX3911" fmla="*/ 4910892 w 8115305"/>
              <a:gd name="connsiteY3911" fmla="*/ 132667 h 3192694"/>
              <a:gd name="connsiteX3912" fmla="*/ 4952358 w 8115305"/>
              <a:gd name="connsiteY3912" fmla="*/ 138643 h 3192694"/>
              <a:gd name="connsiteX3913" fmla="*/ 4927914 w 8115305"/>
              <a:gd name="connsiteY3913" fmla="*/ 145162 h 3192694"/>
              <a:gd name="connsiteX3914" fmla="*/ 4886265 w 8115305"/>
              <a:gd name="connsiteY3914" fmla="*/ 139004 h 3192694"/>
              <a:gd name="connsiteX3915" fmla="*/ 4910892 w 8115305"/>
              <a:gd name="connsiteY3915" fmla="*/ 132667 h 3192694"/>
              <a:gd name="connsiteX3916" fmla="*/ 3654033 w 8115305"/>
              <a:gd name="connsiteY3916" fmla="*/ 132124 h 3192694"/>
              <a:gd name="connsiteX3917" fmla="*/ 3690068 w 8115305"/>
              <a:gd name="connsiteY3917" fmla="*/ 139728 h 3192694"/>
              <a:gd name="connsiteX3918" fmla="*/ 3644798 w 8115305"/>
              <a:gd name="connsiteY3918" fmla="*/ 147154 h 3192694"/>
              <a:gd name="connsiteX3919" fmla="*/ 3610031 w 8115305"/>
              <a:gd name="connsiteY3919" fmla="*/ 139367 h 3192694"/>
              <a:gd name="connsiteX3920" fmla="*/ 3654033 w 8115305"/>
              <a:gd name="connsiteY3920" fmla="*/ 132124 h 3192694"/>
              <a:gd name="connsiteX3921" fmla="*/ 3543577 w 8115305"/>
              <a:gd name="connsiteY3921" fmla="*/ 130313 h 3192694"/>
              <a:gd name="connsiteX3922" fmla="*/ 3575264 w 8115305"/>
              <a:gd name="connsiteY3922" fmla="*/ 137375 h 3192694"/>
              <a:gd name="connsiteX3923" fmla="*/ 3531444 w 8115305"/>
              <a:gd name="connsiteY3923" fmla="*/ 144437 h 3192694"/>
              <a:gd name="connsiteX3924" fmla="*/ 3499936 w 8115305"/>
              <a:gd name="connsiteY3924" fmla="*/ 137375 h 3192694"/>
              <a:gd name="connsiteX3925" fmla="*/ 3543577 w 8115305"/>
              <a:gd name="connsiteY3925" fmla="*/ 130313 h 3192694"/>
              <a:gd name="connsiteX3926" fmla="*/ 4796451 w 8115305"/>
              <a:gd name="connsiteY3926" fmla="*/ 130132 h 3192694"/>
              <a:gd name="connsiteX3927" fmla="*/ 4838279 w 8115305"/>
              <a:gd name="connsiteY3927" fmla="*/ 136650 h 3192694"/>
              <a:gd name="connsiteX3928" fmla="*/ 4808402 w 8115305"/>
              <a:gd name="connsiteY3928" fmla="*/ 143169 h 3192694"/>
              <a:gd name="connsiteX3929" fmla="*/ 4767296 w 8115305"/>
              <a:gd name="connsiteY3929" fmla="*/ 136287 h 3192694"/>
              <a:gd name="connsiteX3930" fmla="*/ 4796451 w 8115305"/>
              <a:gd name="connsiteY3930" fmla="*/ 130132 h 3192694"/>
              <a:gd name="connsiteX3931" fmla="*/ 3430585 w 8115305"/>
              <a:gd name="connsiteY3931" fmla="*/ 129226 h 3192694"/>
              <a:gd name="connsiteX3932" fmla="*/ 3457926 w 8115305"/>
              <a:gd name="connsiteY3932" fmla="*/ 136287 h 3192694"/>
              <a:gd name="connsiteX3933" fmla="*/ 3414287 w 8115305"/>
              <a:gd name="connsiteY3933" fmla="*/ 142625 h 3192694"/>
              <a:gd name="connsiteX3934" fmla="*/ 3385858 w 8115305"/>
              <a:gd name="connsiteY3934" fmla="*/ 135563 h 3192694"/>
              <a:gd name="connsiteX3935" fmla="*/ 3430585 w 8115305"/>
              <a:gd name="connsiteY3935" fmla="*/ 129226 h 3192694"/>
              <a:gd name="connsiteX3936" fmla="*/ 4681829 w 8115305"/>
              <a:gd name="connsiteY3936" fmla="*/ 128322 h 3192694"/>
              <a:gd name="connsiteX3937" fmla="*/ 4724564 w 8115305"/>
              <a:gd name="connsiteY3937" fmla="*/ 135202 h 3192694"/>
              <a:gd name="connsiteX3938" fmla="*/ 4694323 w 8115305"/>
              <a:gd name="connsiteY3938" fmla="*/ 141903 h 3192694"/>
              <a:gd name="connsiteX3939" fmla="*/ 4651408 w 8115305"/>
              <a:gd name="connsiteY3939" fmla="*/ 134841 h 3192694"/>
              <a:gd name="connsiteX3940" fmla="*/ 4681829 w 8115305"/>
              <a:gd name="connsiteY3940" fmla="*/ 128322 h 3192694"/>
              <a:gd name="connsiteX3941" fmla="*/ 5706005 w 8115305"/>
              <a:gd name="connsiteY3941" fmla="*/ 128320 h 3192694"/>
              <a:gd name="connsiteX3942" fmla="*/ 5724654 w 8115305"/>
              <a:gd name="connsiteY3942" fmla="*/ 130493 h 3192694"/>
              <a:gd name="connsiteX3943" fmla="*/ 5717955 w 8115305"/>
              <a:gd name="connsiteY3943" fmla="*/ 132847 h 3192694"/>
              <a:gd name="connsiteX3944" fmla="*/ 5699847 w 8115305"/>
              <a:gd name="connsiteY3944" fmla="*/ 130493 h 3192694"/>
              <a:gd name="connsiteX3945" fmla="*/ 5706005 w 8115305"/>
              <a:gd name="connsiteY3945" fmla="*/ 128320 h 3192694"/>
              <a:gd name="connsiteX3946" fmla="*/ 3317409 w 8115305"/>
              <a:gd name="connsiteY3946" fmla="*/ 127234 h 3192694"/>
              <a:gd name="connsiteX3947" fmla="*/ 3344752 w 8115305"/>
              <a:gd name="connsiteY3947" fmla="*/ 133753 h 3192694"/>
              <a:gd name="connsiteX3948" fmla="*/ 3302923 w 8115305"/>
              <a:gd name="connsiteY3948" fmla="*/ 140091 h 3192694"/>
              <a:gd name="connsiteX3949" fmla="*/ 3275760 w 8115305"/>
              <a:gd name="connsiteY3949" fmla="*/ 133392 h 3192694"/>
              <a:gd name="connsiteX3950" fmla="*/ 3317409 w 8115305"/>
              <a:gd name="connsiteY3950" fmla="*/ 127234 h 3192694"/>
              <a:gd name="connsiteX3951" fmla="*/ 3207133 w 8115305"/>
              <a:gd name="connsiteY3951" fmla="*/ 127054 h 3192694"/>
              <a:gd name="connsiteX3952" fmla="*/ 3230855 w 8115305"/>
              <a:gd name="connsiteY3952" fmla="*/ 133390 h 3192694"/>
              <a:gd name="connsiteX3953" fmla="*/ 3190835 w 8115305"/>
              <a:gd name="connsiteY3953" fmla="*/ 138099 h 3192694"/>
              <a:gd name="connsiteX3954" fmla="*/ 3166752 w 8115305"/>
              <a:gd name="connsiteY3954" fmla="*/ 132124 h 3192694"/>
              <a:gd name="connsiteX3955" fmla="*/ 3207133 w 8115305"/>
              <a:gd name="connsiteY3955" fmla="*/ 127054 h 3192694"/>
              <a:gd name="connsiteX3956" fmla="*/ 4567208 w 8115305"/>
              <a:gd name="connsiteY3956" fmla="*/ 125967 h 3192694"/>
              <a:gd name="connsiteX3957" fmla="*/ 4609398 w 8115305"/>
              <a:gd name="connsiteY3957" fmla="*/ 132668 h 3192694"/>
              <a:gd name="connsiteX3958" fmla="*/ 4577529 w 8115305"/>
              <a:gd name="connsiteY3958" fmla="*/ 139729 h 3192694"/>
              <a:gd name="connsiteX3959" fmla="*/ 4536968 w 8115305"/>
              <a:gd name="connsiteY3959" fmla="*/ 132849 h 3192694"/>
              <a:gd name="connsiteX3960" fmla="*/ 4567208 w 8115305"/>
              <a:gd name="connsiteY3960" fmla="*/ 125967 h 3192694"/>
              <a:gd name="connsiteX3961" fmla="*/ 5588847 w 8115305"/>
              <a:gd name="connsiteY3961" fmla="*/ 125425 h 3192694"/>
              <a:gd name="connsiteX3962" fmla="*/ 5610757 w 8115305"/>
              <a:gd name="connsiteY3962" fmla="*/ 128141 h 3192694"/>
              <a:gd name="connsiteX3963" fmla="*/ 5601521 w 8115305"/>
              <a:gd name="connsiteY3963" fmla="*/ 131219 h 3192694"/>
              <a:gd name="connsiteX3964" fmla="*/ 5579792 w 8115305"/>
              <a:gd name="connsiteY3964" fmla="*/ 128503 h 3192694"/>
              <a:gd name="connsiteX3965" fmla="*/ 5588847 w 8115305"/>
              <a:gd name="connsiteY3965" fmla="*/ 125425 h 3192694"/>
              <a:gd name="connsiteX3966" fmla="*/ 3096674 w 8115305"/>
              <a:gd name="connsiteY3966" fmla="*/ 124520 h 3192694"/>
              <a:gd name="connsiteX3967" fmla="*/ 3117679 w 8115305"/>
              <a:gd name="connsiteY3967" fmla="*/ 130132 h 3192694"/>
              <a:gd name="connsiteX3968" fmla="*/ 3081283 w 8115305"/>
              <a:gd name="connsiteY3968" fmla="*/ 135384 h 3192694"/>
              <a:gd name="connsiteX3969" fmla="*/ 3060459 w 8115305"/>
              <a:gd name="connsiteY3969" fmla="*/ 129590 h 3192694"/>
              <a:gd name="connsiteX3970" fmla="*/ 3096674 w 8115305"/>
              <a:gd name="connsiteY3970" fmla="*/ 124520 h 3192694"/>
              <a:gd name="connsiteX3971" fmla="*/ 4456749 w 8115305"/>
              <a:gd name="connsiteY3971" fmla="*/ 124337 h 3192694"/>
              <a:gd name="connsiteX3972" fmla="*/ 4498579 w 8115305"/>
              <a:gd name="connsiteY3972" fmla="*/ 131400 h 3192694"/>
              <a:gd name="connsiteX3973" fmla="*/ 4463451 w 8115305"/>
              <a:gd name="connsiteY3973" fmla="*/ 138462 h 3192694"/>
              <a:gd name="connsiteX3974" fmla="*/ 4420534 w 8115305"/>
              <a:gd name="connsiteY3974" fmla="*/ 131400 h 3192694"/>
              <a:gd name="connsiteX3975" fmla="*/ 4456749 w 8115305"/>
              <a:gd name="connsiteY3975" fmla="*/ 124337 h 3192694"/>
              <a:gd name="connsiteX3976" fmla="*/ 5472958 w 8115305"/>
              <a:gd name="connsiteY3976" fmla="*/ 123613 h 3192694"/>
              <a:gd name="connsiteX3977" fmla="*/ 5499396 w 8115305"/>
              <a:gd name="connsiteY3977" fmla="*/ 127052 h 3192694"/>
              <a:gd name="connsiteX3978" fmla="*/ 5486900 w 8115305"/>
              <a:gd name="connsiteY3978" fmla="*/ 130493 h 3192694"/>
              <a:gd name="connsiteX3979" fmla="*/ 5460464 w 8115305"/>
              <a:gd name="connsiteY3979" fmla="*/ 127052 h 3192694"/>
              <a:gd name="connsiteX3980" fmla="*/ 5472958 w 8115305"/>
              <a:gd name="connsiteY3980" fmla="*/ 123613 h 3192694"/>
              <a:gd name="connsiteX3981" fmla="*/ 2987487 w 8115305"/>
              <a:gd name="connsiteY3981" fmla="*/ 123250 h 3192694"/>
              <a:gd name="connsiteX3982" fmla="*/ 3007043 w 8115305"/>
              <a:gd name="connsiteY3982" fmla="*/ 128140 h 3192694"/>
              <a:gd name="connsiteX3983" fmla="*/ 2973362 w 8115305"/>
              <a:gd name="connsiteY3983" fmla="*/ 133390 h 3192694"/>
              <a:gd name="connsiteX3984" fmla="*/ 2951272 w 8115305"/>
              <a:gd name="connsiteY3984" fmla="*/ 128501 h 3192694"/>
              <a:gd name="connsiteX3985" fmla="*/ 2987487 w 8115305"/>
              <a:gd name="connsiteY3985" fmla="*/ 123250 h 3192694"/>
              <a:gd name="connsiteX3986" fmla="*/ 2877389 w 8115305"/>
              <a:gd name="connsiteY3986" fmla="*/ 122708 h 3192694"/>
              <a:gd name="connsiteX3987" fmla="*/ 2895136 w 8115305"/>
              <a:gd name="connsiteY3987" fmla="*/ 127054 h 3192694"/>
              <a:gd name="connsiteX3988" fmla="*/ 2864191 w 8115305"/>
              <a:gd name="connsiteY3988" fmla="*/ 131581 h 3192694"/>
              <a:gd name="connsiteX3989" fmla="*/ 2846084 w 8115305"/>
              <a:gd name="connsiteY3989" fmla="*/ 127054 h 3192694"/>
              <a:gd name="connsiteX3990" fmla="*/ 2877389 w 8115305"/>
              <a:gd name="connsiteY3990" fmla="*/ 122708 h 3192694"/>
              <a:gd name="connsiteX3991" fmla="*/ 4340499 w 8115305"/>
              <a:gd name="connsiteY3991" fmla="*/ 121984 h 3192694"/>
              <a:gd name="connsiteX3992" fmla="*/ 4380880 w 8115305"/>
              <a:gd name="connsiteY3992" fmla="*/ 129227 h 3192694"/>
              <a:gd name="connsiteX3993" fmla="*/ 4342853 w 8115305"/>
              <a:gd name="connsiteY3993" fmla="*/ 136471 h 3192694"/>
              <a:gd name="connsiteX3994" fmla="*/ 4302291 w 8115305"/>
              <a:gd name="connsiteY3994" fmla="*/ 128864 h 3192694"/>
              <a:gd name="connsiteX3995" fmla="*/ 4340499 w 8115305"/>
              <a:gd name="connsiteY3995" fmla="*/ 121984 h 3192694"/>
              <a:gd name="connsiteX3996" fmla="*/ 5352902 w 8115305"/>
              <a:gd name="connsiteY3996" fmla="*/ 120899 h 3192694"/>
              <a:gd name="connsiteX3997" fmla="*/ 5381150 w 8115305"/>
              <a:gd name="connsiteY3997" fmla="*/ 124881 h 3192694"/>
              <a:gd name="connsiteX3998" fmla="*/ 5366664 w 8115305"/>
              <a:gd name="connsiteY3998" fmla="*/ 128503 h 3192694"/>
              <a:gd name="connsiteX3999" fmla="*/ 5338597 w 8115305"/>
              <a:gd name="connsiteY3999" fmla="*/ 124701 h 3192694"/>
              <a:gd name="connsiteX4000" fmla="*/ 5352902 w 8115305"/>
              <a:gd name="connsiteY4000" fmla="*/ 120899 h 3192694"/>
              <a:gd name="connsiteX4001" fmla="*/ 2764781 w 8115305"/>
              <a:gd name="connsiteY4001" fmla="*/ 120896 h 3192694"/>
              <a:gd name="connsiteX4002" fmla="*/ 2778180 w 8115305"/>
              <a:gd name="connsiteY4002" fmla="*/ 124880 h 3192694"/>
              <a:gd name="connsiteX4003" fmla="*/ 2749389 w 8115305"/>
              <a:gd name="connsiteY4003" fmla="*/ 128502 h 3192694"/>
              <a:gd name="connsiteX4004" fmla="*/ 2736895 w 8115305"/>
              <a:gd name="connsiteY4004" fmla="*/ 124698 h 3192694"/>
              <a:gd name="connsiteX4005" fmla="*/ 2764781 w 8115305"/>
              <a:gd name="connsiteY4005" fmla="*/ 120896 h 3192694"/>
              <a:gd name="connsiteX4006" fmla="*/ 4226239 w 8115305"/>
              <a:gd name="connsiteY4006" fmla="*/ 120534 h 3192694"/>
              <a:gd name="connsiteX4007" fmla="*/ 4268249 w 8115305"/>
              <a:gd name="connsiteY4007" fmla="*/ 127596 h 3192694"/>
              <a:gd name="connsiteX4008" fmla="*/ 4230585 w 8115305"/>
              <a:gd name="connsiteY4008" fmla="*/ 135020 h 3192694"/>
              <a:gd name="connsiteX4009" fmla="*/ 4189480 w 8115305"/>
              <a:gd name="connsiteY4009" fmla="*/ 127777 h 3192694"/>
              <a:gd name="connsiteX4010" fmla="*/ 4226239 w 8115305"/>
              <a:gd name="connsiteY4010" fmla="*/ 120534 h 3192694"/>
              <a:gd name="connsiteX4011" fmla="*/ 2658486 w 8115305"/>
              <a:gd name="connsiteY4011" fmla="*/ 119267 h 3192694"/>
              <a:gd name="connsiteX4012" fmla="*/ 2668447 w 8115305"/>
              <a:gd name="connsiteY4012" fmla="*/ 122708 h 3192694"/>
              <a:gd name="connsiteX4013" fmla="*/ 2643639 w 8115305"/>
              <a:gd name="connsiteY4013" fmla="*/ 125786 h 3192694"/>
              <a:gd name="connsiteX4014" fmla="*/ 2633137 w 8115305"/>
              <a:gd name="connsiteY4014" fmla="*/ 122164 h 3192694"/>
              <a:gd name="connsiteX4015" fmla="*/ 2658486 w 8115305"/>
              <a:gd name="connsiteY4015" fmla="*/ 119267 h 3192694"/>
              <a:gd name="connsiteX4016" fmla="*/ 5238280 w 8115305"/>
              <a:gd name="connsiteY4016" fmla="*/ 118906 h 3192694"/>
              <a:gd name="connsiteX4017" fmla="*/ 5269425 w 8115305"/>
              <a:gd name="connsiteY4017" fmla="*/ 123252 h 3192694"/>
              <a:gd name="connsiteX4018" fmla="*/ 5254034 w 8115305"/>
              <a:gd name="connsiteY4018" fmla="*/ 127598 h 3192694"/>
              <a:gd name="connsiteX4019" fmla="*/ 5221441 w 8115305"/>
              <a:gd name="connsiteY4019" fmla="*/ 123070 h 3192694"/>
              <a:gd name="connsiteX4020" fmla="*/ 5238280 w 8115305"/>
              <a:gd name="connsiteY4020" fmla="*/ 118906 h 3192694"/>
              <a:gd name="connsiteX4021" fmla="*/ 2548020 w 8115305"/>
              <a:gd name="connsiteY4021" fmla="*/ 118362 h 3192694"/>
              <a:gd name="connsiteX4022" fmla="*/ 2557255 w 8115305"/>
              <a:gd name="connsiteY4022" fmla="*/ 121079 h 3192694"/>
              <a:gd name="connsiteX4023" fmla="*/ 2535886 w 8115305"/>
              <a:gd name="connsiteY4023" fmla="*/ 123796 h 3192694"/>
              <a:gd name="connsiteX4024" fmla="*/ 2528101 w 8115305"/>
              <a:gd name="connsiteY4024" fmla="*/ 120898 h 3192694"/>
              <a:gd name="connsiteX4025" fmla="*/ 2548020 w 8115305"/>
              <a:gd name="connsiteY4025" fmla="*/ 118362 h 3192694"/>
              <a:gd name="connsiteX4026" fmla="*/ 4115420 w 8115305"/>
              <a:gd name="connsiteY4026" fmla="*/ 118362 h 3192694"/>
              <a:gd name="connsiteX4027" fmla="*/ 4156705 w 8115305"/>
              <a:gd name="connsiteY4027" fmla="*/ 125242 h 3192694"/>
              <a:gd name="connsiteX4028" fmla="*/ 4118497 w 8115305"/>
              <a:gd name="connsiteY4028" fmla="*/ 132667 h 3192694"/>
              <a:gd name="connsiteX4029" fmla="*/ 4078299 w 8115305"/>
              <a:gd name="connsiteY4029" fmla="*/ 125424 h 3192694"/>
              <a:gd name="connsiteX4030" fmla="*/ 4115420 w 8115305"/>
              <a:gd name="connsiteY4030" fmla="*/ 118362 h 3192694"/>
              <a:gd name="connsiteX4031" fmla="*/ 4005322 w 8115305"/>
              <a:gd name="connsiteY4031" fmla="*/ 116913 h 3192694"/>
              <a:gd name="connsiteX4032" fmla="*/ 4044074 w 8115305"/>
              <a:gd name="connsiteY4032" fmla="*/ 124156 h 3192694"/>
              <a:gd name="connsiteX4033" fmla="*/ 4003693 w 8115305"/>
              <a:gd name="connsiteY4033" fmla="*/ 131219 h 3192694"/>
              <a:gd name="connsiteX4034" fmla="*/ 3966029 w 8115305"/>
              <a:gd name="connsiteY4034" fmla="*/ 123795 h 3192694"/>
              <a:gd name="connsiteX4035" fmla="*/ 4005322 w 8115305"/>
              <a:gd name="connsiteY4035" fmla="*/ 116913 h 3192694"/>
              <a:gd name="connsiteX4036" fmla="*/ 5123659 w 8115305"/>
              <a:gd name="connsiteY4036" fmla="*/ 116370 h 3192694"/>
              <a:gd name="connsiteX4037" fmla="*/ 5157339 w 8115305"/>
              <a:gd name="connsiteY4037" fmla="*/ 121257 h 3192694"/>
              <a:gd name="connsiteX4038" fmla="*/ 5138146 w 8115305"/>
              <a:gd name="connsiteY4038" fmla="*/ 125966 h 3192694"/>
              <a:gd name="connsiteX4039" fmla="*/ 5104283 w 8115305"/>
              <a:gd name="connsiteY4039" fmla="*/ 121077 h 3192694"/>
              <a:gd name="connsiteX4040" fmla="*/ 5123659 w 8115305"/>
              <a:gd name="connsiteY4040" fmla="*/ 116370 h 3192694"/>
              <a:gd name="connsiteX4041" fmla="*/ 3896675 w 8115305"/>
              <a:gd name="connsiteY4041" fmla="*/ 114922 h 3192694"/>
              <a:gd name="connsiteX4042" fmla="*/ 3932166 w 8115305"/>
              <a:gd name="connsiteY4042" fmla="*/ 121804 h 3192694"/>
              <a:gd name="connsiteX4043" fmla="*/ 3892692 w 8115305"/>
              <a:gd name="connsiteY4043" fmla="*/ 128864 h 3192694"/>
              <a:gd name="connsiteX4044" fmla="*/ 3856477 w 8115305"/>
              <a:gd name="connsiteY4044" fmla="*/ 121621 h 3192694"/>
              <a:gd name="connsiteX4045" fmla="*/ 3896675 w 8115305"/>
              <a:gd name="connsiteY4045" fmla="*/ 114922 h 3192694"/>
              <a:gd name="connsiteX4046" fmla="*/ 5009579 w 8115305"/>
              <a:gd name="connsiteY4046" fmla="*/ 114560 h 3192694"/>
              <a:gd name="connsiteX4047" fmla="*/ 5045795 w 8115305"/>
              <a:gd name="connsiteY4047" fmla="*/ 119631 h 3192694"/>
              <a:gd name="connsiteX4048" fmla="*/ 5025695 w 8115305"/>
              <a:gd name="connsiteY4048" fmla="*/ 124701 h 3192694"/>
              <a:gd name="connsiteX4049" fmla="*/ 4989479 w 8115305"/>
              <a:gd name="connsiteY4049" fmla="*/ 119631 h 3192694"/>
              <a:gd name="connsiteX4050" fmla="*/ 5009579 w 8115305"/>
              <a:gd name="connsiteY4050" fmla="*/ 114560 h 3192694"/>
              <a:gd name="connsiteX4051" fmla="*/ 3783866 w 8115305"/>
              <a:gd name="connsiteY4051" fmla="*/ 113836 h 3192694"/>
              <a:gd name="connsiteX4052" fmla="*/ 3815916 w 8115305"/>
              <a:gd name="connsiteY4052" fmla="*/ 120535 h 3192694"/>
              <a:gd name="connsiteX4053" fmla="*/ 3774994 w 8115305"/>
              <a:gd name="connsiteY4053" fmla="*/ 127054 h 3192694"/>
              <a:gd name="connsiteX4054" fmla="*/ 3742943 w 8115305"/>
              <a:gd name="connsiteY4054" fmla="*/ 120174 h 3192694"/>
              <a:gd name="connsiteX4055" fmla="*/ 3783866 w 8115305"/>
              <a:gd name="connsiteY4055" fmla="*/ 113836 h 3192694"/>
              <a:gd name="connsiteX4056" fmla="*/ 4897854 w 8115305"/>
              <a:gd name="connsiteY4056" fmla="*/ 112024 h 3192694"/>
              <a:gd name="connsiteX4057" fmla="*/ 4934069 w 8115305"/>
              <a:gd name="connsiteY4057" fmla="*/ 117638 h 3192694"/>
              <a:gd name="connsiteX4058" fmla="*/ 4910348 w 8115305"/>
              <a:gd name="connsiteY4058" fmla="*/ 123069 h 3192694"/>
              <a:gd name="connsiteX4059" fmla="*/ 4874133 w 8115305"/>
              <a:gd name="connsiteY4059" fmla="*/ 117457 h 3192694"/>
              <a:gd name="connsiteX4060" fmla="*/ 4897854 w 8115305"/>
              <a:gd name="connsiteY4060" fmla="*/ 112024 h 3192694"/>
              <a:gd name="connsiteX4061" fmla="*/ 3674314 w 8115305"/>
              <a:gd name="connsiteY4061" fmla="*/ 111841 h 3192694"/>
              <a:gd name="connsiteX4062" fmla="*/ 3705459 w 8115305"/>
              <a:gd name="connsiteY4062" fmla="*/ 118179 h 3192694"/>
              <a:gd name="connsiteX4063" fmla="*/ 3665259 w 8115305"/>
              <a:gd name="connsiteY4063" fmla="*/ 124698 h 3192694"/>
              <a:gd name="connsiteX4064" fmla="*/ 3634113 w 8115305"/>
              <a:gd name="connsiteY4064" fmla="*/ 118179 h 3192694"/>
              <a:gd name="connsiteX4065" fmla="*/ 3674314 w 8115305"/>
              <a:gd name="connsiteY4065" fmla="*/ 111841 h 3192694"/>
              <a:gd name="connsiteX4066" fmla="*/ 3563855 w 8115305"/>
              <a:gd name="connsiteY4066" fmla="*/ 110575 h 3192694"/>
              <a:gd name="connsiteX4067" fmla="*/ 3595001 w 8115305"/>
              <a:gd name="connsiteY4067" fmla="*/ 116733 h 3192694"/>
              <a:gd name="connsiteX4068" fmla="*/ 3555525 w 8115305"/>
              <a:gd name="connsiteY4068" fmla="*/ 123071 h 3192694"/>
              <a:gd name="connsiteX4069" fmla="*/ 3525286 w 8115305"/>
              <a:gd name="connsiteY4069" fmla="*/ 116913 h 3192694"/>
              <a:gd name="connsiteX4070" fmla="*/ 3563855 w 8115305"/>
              <a:gd name="connsiteY4070" fmla="*/ 110575 h 3192694"/>
              <a:gd name="connsiteX4071" fmla="*/ 4786853 w 8115305"/>
              <a:gd name="connsiteY4071" fmla="*/ 110395 h 3192694"/>
              <a:gd name="connsiteX4072" fmla="*/ 4823793 w 8115305"/>
              <a:gd name="connsiteY4072" fmla="*/ 116189 h 3192694"/>
              <a:gd name="connsiteX4073" fmla="*/ 4798805 w 8115305"/>
              <a:gd name="connsiteY4073" fmla="*/ 121803 h 3192694"/>
              <a:gd name="connsiteX4074" fmla="*/ 4761141 w 8115305"/>
              <a:gd name="connsiteY4074" fmla="*/ 116189 h 3192694"/>
              <a:gd name="connsiteX4075" fmla="*/ 4786853 w 8115305"/>
              <a:gd name="connsiteY4075" fmla="*/ 110395 h 3192694"/>
              <a:gd name="connsiteX4076" fmla="*/ 3457382 w 8115305"/>
              <a:gd name="connsiteY4076" fmla="*/ 108946 h 3192694"/>
              <a:gd name="connsiteX4077" fmla="*/ 3484001 w 8115305"/>
              <a:gd name="connsiteY4077" fmla="*/ 114740 h 3192694"/>
              <a:gd name="connsiteX4078" fmla="*/ 3447786 w 8115305"/>
              <a:gd name="connsiteY4078" fmla="*/ 120535 h 3192694"/>
              <a:gd name="connsiteX4079" fmla="*/ 3420443 w 8115305"/>
              <a:gd name="connsiteY4079" fmla="*/ 114560 h 3192694"/>
              <a:gd name="connsiteX4080" fmla="*/ 3457382 w 8115305"/>
              <a:gd name="connsiteY4080" fmla="*/ 108946 h 3192694"/>
              <a:gd name="connsiteX4081" fmla="*/ 4672234 w 8115305"/>
              <a:gd name="connsiteY4081" fmla="*/ 108222 h 3192694"/>
              <a:gd name="connsiteX4082" fmla="*/ 4708630 w 8115305"/>
              <a:gd name="connsiteY4082" fmla="*/ 114197 h 3192694"/>
              <a:gd name="connsiteX4083" fmla="*/ 4681287 w 8115305"/>
              <a:gd name="connsiteY4083" fmla="*/ 119811 h 3192694"/>
              <a:gd name="connsiteX4084" fmla="*/ 4643803 w 8115305"/>
              <a:gd name="connsiteY4084" fmla="*/ 113655 h 3192694"/>
              <a:gd name="connsiteX4085" fmla="*/ 4672234 w 8115305"/>
              <a:gd name="connsiteY4085" fmla="*/ 108222 h 3192694"/>
              <a:gd name="connsiteX4086" fmla="*/ 3349642 w 8115305"/>
              <a:gd name="connsiteY4086" fmla="*/ 107678 h 3192694"/>
              <a:gd name="connsiteX4087" fmla="*/ 3374269 w 8115305"/>
              <a:gd name="connsiteY4087" fmla="*/ 113293 h 3192694"/>
              <a:gd name="connsiteX4088" fmla="*/ 3336965 w 8115305"/>
              <a:gd name="connsiteY4088" fmla="*/ 118905 h 3192694"/>
              <a:gd name="connsiteX4089" fmla="*/ 3312339 w 8115305"/>
              <a:gd name="connsiteY4089" fmla="*/ 113110 h 3192694"/>
              <a:gd name="connsiteX4090" fmla="*/ 3349642 w 8115305"/>
              <a:gd name="connsiteY4090" fmla="*/ 107678 h 3192694"/>
              <a:gd name="connsiteX4091" fmla="*/ 5553897 w 8115305"/>
              <a:gd name="connsiteY4091" fmla="*/ 106593 h 3192694"/>
              <a:gd name="connsiteX4092" fmla="*/ 5570376 w 8115305"/>
              <a:gd name="connsiteY4092" fmla="*/ 108947 h 3192694"/>
              <a:gd name="connsiteX4093" fmla="*/ 5561865 w 8115305"/>
              <a:gd name="connsiteY4093" fmla="*/ 110939 h 3192694"/>
              <a:gd name="connsiteX4094" fmla="*/ 5545388 w 8115305"/>
              <a:gd name="connsiteY4094" fmla="*/ 108586 h 3192694"/>
              <a:gd name="connsiteX4095" fmla="*/ 5553897 w 8115305"/>
              <a:gd name="connsiteY4095" fmla="*/ 106593 h 3192694"/>
              <a:gd name="connsiteX4096" fmla="*/ 4561051 w 8115305"/>
              <a:gd name="connsiteY4096" fmla="*/ 106591 h 3192694"/>
              <a:gd name="connsiteX4097" fmla="*/ 4599078 w 8115305"/>
              <a:gd name="connsiteY4097" fmla="*/ 112567 h 3192694"/>
              <a:gd name="connsiteX4098" fmla="*/ 4569562 w 8115305"/>
              <a:gd name="connsiteY4098" fmla="*/ 118723 h 3192694"/>
              <a:gd name="connsiteX4099" fmla="*/ 4531354 w 8115305"/>
              <a:gd name="connsiteY4099" fmla="*/ 112385 h 3192694"/>
              <a:gd name="connsiteX4100" fmla="*/ 4561051 w 8115305"/>
              <a:gd name="connsiteY4100" fmla="*/ 106591 h 3192694"/>
              <a:gd name="connsiteX4101" fmla="*/ 3241900 w 8115305"/>
              <a:gd name="connsiteY4101" fmla="*/ 106049 h 3192694"/>
              <a:gd name="connsiteX4102" fmla="*/ 3264534 w 8115305"/>
              <a:gd name="connsiteY4102" fmla="*/ 110937 h 3192694"/>
              <a:gd name="connsiteX4103" fmla="*/ 3228319 w 8115305"/>
              <a:gd name="connsiteY4103" fmla="*/ 116190 h 3192694"/>
              <a:gd name="connsiteX4104" fmla="*/ 3206952 w 8115305"/>
              <a:gd name="connsiteY4104" fmla="*/ 111119 h 3192694"/>
              <a:gd name="connsiteX4105" fmla="*/ 3241900 w 8115305"/>
              <a:gd name="connsiteY4105" fmla="*/ 106049 h 3192694"/>
              <a:gd name="connsiteX4106" fmla="*/ 3131263 w 8115305"/>
              <a:gd name="connsiteY4106" fmla="*/ 104418 h 3192694"/>
              <a:gd name="connsiteX4107" fmla="*/ 3151724 w 8115305"/>
              <a:gd name="connsiteY4107" fmla="*/ 108945 h 3192694"/>
              <a:gd name="connsiteX4108" fmla="*/ 3120036 w 8115305"/>
              <a:gd name="connsiteY4108" fmla="*/ 114015 h 3192694"/>
              <a:gd name="connsiteX4109" fmla="*/ 3097582 w 8115305"/>
              <a:gd name="connsiteY4109" fmla="*/ 109308 h 3192694"/>
              <a:gd name="connsiteX4110" fmla="*/ 3131263 w 8115305"/>
              <a:gd name="connsiteY4110" fmla="*/ 104418 h 3192694"/>
              <a:gd name="connsiteX4111" fmla="*/ 4450774 w 8115305"/>
              <a:gd name="connsiteY4111" fmla="*/ 104239 h 3192694"/>
              <a:gd name="connsiteX4112" fmla="*/ 4489163 w 8115305"/>
              <a:gd name="connsiteY4112" fmla="*/ 110575 h 3192694"/>
              <a:gd name="connsiteX4113" fmla="*/ 4457113 w 8115305"/>
              <a:gd name="connsiteY4113" fmla="*/ 116733 h 3192694"/>
              <a:gd name="connsiteX4114" fmla="*/ 4419629 w 8115305"/>
              <a:gd name="connsiteY4114" fmla="*/ 110214 h 3192694"/>
              <a:gd name="connsiteX4115" fmla="*/ 4450774 w 8115305"/>
              <a:gd name="connsiteY4115" fmla="*/ 104239 h 3192694"/>
              <a:gd name="connsiteX4116" fmla="*/ 5440905 w 8115305"/>
              <a:gd name="connsiteY4116" fmla="*/ 104237 h 3192694"/>
              <a:gd name="connsiteX4117" fmla="*/ 5461186 w 8115305"/>
              <a:gd name="connsiteY4117" fmla="*/ 106954 h 3192694"/>
              <a:gd name="connsiteX4118" fmla="*/ 5451228 w 8115305"/>
              <a:gd name="connsiteY4118" fmla="*/ 109668 h 3192694"/>
              <a:gd name="connsiteX4119" fmla="*/ 5430765 w 8115305"/>
              <a:gd name="connsiteY4119" fmla="*/ 106954 h 3192694"/>
              <a:gd name="connsiteX4120" fmla="*/ 5440905 w 8115305"/>
              <a:gd name="connsiteY4120" fmla="*/ 104237 h 3192694"/>
              <a:gd name="connsiteX4121" fmla="*/ 3023522 w 8115305"/>
              <a:gd name="connsiteY4121" fmla="*/ 104057 h 3192694"/>
              <a:gd name="connsiteX4122" fmla="*/ 3041630 w 8115305"/>
              <a:gd name="connsiteY4122" fmla="*/ 108403 h 3192694"/>
              <a:gd name="connsiteX4123" fmla="*/ 3012114 w 8115305"/>
              <a:gd name="connsiteY4123" fmla="*/ 112568 h 3192694"/>
              <a:gd name="connsiteX4124" fmla="*/ 2994006 w 8115305"/>
              <a:gd name="connsiteY4124" fmla="*/ 108222 h 3192694"/>
              <a:gd name="connsiteX4125" fmla="*/ 3023522 w 8115305"/>
              <a:gd name="connsiteY4125" fmla="*/ 104057 h 3192694"/>
              <a:gd name="connsiteX4126" fmla="*/ 4341040 w 8115305"/>
              <a:gd name="connsiteY4126" fmla="*/ 102608 h 3192694"/>
              <a:gd name="connsiteX4127" fmla="*/ 4379611 w 8115305"/>
              <a:gd name="connsiteY4127" fmla="*/ 108946 h 3192694"/>
              <a:gd name="connsiteX4128" fmla="*/ 4347017 w 8115305"/>
              <a:gd name="connsiteY4128" fmla="*/ 115102 h 3192694"/>
              <a:gd name="connsiteX4129" fmla="*/ 4309534 w 8115305"/>
              <a:gd name="connsiteY4129" fmla="*/ 108946 h 3192694"/>
              <a:gd name="connsiteX4130" fmla="*/ 4341040 w 8115305"/>
              <a:gd name="connsiteY4130" fmla="*/ 102608 h 3192694"/>
              <a:gd name="connsiteX4131" fmla="*/ 2915959 w 8115305"/>
              <a:gd name="connsiteY4131" fmla="*/ 102428 h 3192694"/>
              <a:gd name="connsiteX4132" fmla="*/ 2934249 w 8115305"/>
              <a:gd name="connsiteY4132" fmla="*/ 106049 h 3192694"/>
              <a:gd name="connsiteX4133" fmla="*/ 2907630 w 8115305"/>
              <a:gd name="connsiteY4133" fmla="*/ 110031 h 3192694"/>
              <a:gd name="connsiteX4134" fmla="*/ 2889522 w 8115305"/>
              <a:gd name="connsiteY4134" fmla="*/ 106410 h 3192694"/>
              <a:gd name="connsiteX4135" fmla="*/ 2915959 w 8115305"/>
              <a:gd name="connsiteY4135" fmla="*/ 102428 h 3192694"/>
              <a:gd name="connsiteX4136" fmla="*/ 2812586 w 8115305"/>
              <a:gd name="connsiteY4136" fmla="*/ 102245 h 3192694"/>
              <a:gd name="connsiteX4137" fmla="*/ 2824899 w 8115305"/>
              <a:gd name="connsiteY4137" fmla="*/ 105867 h 3192694"/>
              <a:gd name="connsiteX4138" fmla="*/ 2800093 w 8115305"/>
              <a:gd name="connsiteY4138" fmla="*/ 108946 h 3192694"/>
              <a:gd name="connsiteX4139" fmla="*/ 2787597 w 8115305"/>
              <a:gd name="connsiteY4139" fmla="*/ 105505 h 3192694"/>
              <a:gd name="connsiteX4140" fmla="*/ 2812586 w 8115305"/>
              <a:gd name="connsiteY4140" fmla="*/ 102245 h 3192694"/>
              <a:gd name="connsiteX4141" fmla="*/ 4234023 w 8115305"/>
              <a:gd name="connsiteY4141" fmla="*/ 101523 h 3192694"/>
              <a:gd name="connsiteX4142" fmla="*/ 4270239 w 8115305"/>
              <a:gd name="connsiteY4142" fmla="*/ 108042 h 3192694"/>
              <a:gd name="connsiteX4143" fmla="*/ 4236016 w 8115305"/>
              <a:gd name="connsiteY4143" fmla="*/ 114016 h 3192694"/>
              <a:gd name="connsiteX4144" fmla="*/ 4199800 w 8115305"/>
              <a:gd name="connsiteY4144" fmla="*/ 107317 h 3192694"/>
              <a:gd name="connsiteX4145" fmla="*/ 4234023 w 8115305"/>
              <a:gd name="connsiteY4145" fmla="*/ 101523 h 3192694"/>
              <a:gd name="connsiteX4146" fmla="*/ 5326464 w 8115305"/>
              <a:gd name="connsiteY4146" fmla="*/ 101522 h 3192694"/>
              <a:gd name="connsiteX4147" fmla="*/ 5351815 w 8115305"/>
              <a:gd name="connsiteY4147" fmla="*/ 104781 h 3192694"/>
              <a:gd name="connsiteX4148" fmla="*/ 5340226 w 8115305"/>
              <a:gd name="connsiteY4148" fmla="*/ 108221 h 3192694"/>
              <a:gd name="connsiteX4149" fmla="*/ 5315600 w 8115305"/>
              <a:gd name="connsiteY4149" fmla="*/ 104963 h 3192694"/>
              <a:gd name="connsiteX4150" fmla="*/ 5326464 w 8115305"/>
              <a:gd name="connsiteY4150" fmla="*/ 101522 h 3192694"/>
              <a:gd name="connsiteX4151" fmla="*/ 2708274 w 8115305"/>
              <a:gd name="connsiteY4151" fmla="*/ 100072 h 3192694"/>
              <a:gd name="connsiteX4152" fmla="*/ 2717329 w 8115305"/>
              <a:gd name="connsiteY4152" fmla="*/ 102789 h 3192694"/>
              <a:gd name="connsiteX4153" fmla="*/ 2695781 w 8115305"/>
              <a:gd name="connsiteY4153" fmla="*/ 105505 h 3192694"/>
              <a:gd name="connsiteX4154" fmla="*/ 2686729 w 8115305"/>
              <a:gd name="connsiteY4154" fmla="*/ 102789 h 3192694"/>
              <a:gd name="connsiteX4155" fmla="*/ 2708274 w 8115305"/>
              <a:gd name="connsiteY4155" fmla="*/ 100072 h 3192694"/>
              <a:gd name="connsiteX4156" fmla="*/ 5216733 w 8115305"/>
              <a:gd name="connsiteY4156" fmla="*/ 99891 h 3192694"/>
              <a:gd name="connsiteX4157" fmla="*/ 5243170 w 8115305"/>
              <a:gd name="connsiteY4157" fmla="*/ 103694 h 3192694"/>
              <a:gd name="connsiteX4158" fmla="*/ 5228140 w 8115305"/>
              <a:gd name="connsiteY4158" fmla="*/ 107134 h 3192694"/>
              <a:gd name="connsiteX4159" fmla="*/ 5202789 w 8115305"/>
              <a:gd name="connsiteY4159" fmla="*/ 103513 h 3192694"/>
              <a:gd name="connsiteX4160" fmla="*/ 5216733 w 8115305"/>
              <a:gd name="connsiteY4160" fmla="*/ 99891 h 3192694"/>
              <a:gd name="connsiteX4161" fmla="*/ 2600168 w 8115305"/>
              <a:gd name="connsiteY4161" fmla="*/ 99530 h 3192694"/>
              <a:gd name="connsiteX4162" fmla="*/ 2608860 w 8115305"/>
              <a:gd name="connsiteY4162" fmla="*/ 101340 h 3192694"/>
              <a:gd name="connsiteX4163" fmla="*/ 2592744 w 8115305"/>
              <a:gd name="connsiteY4163" fmla="*/ 103513 h 3192694"/>
              <a:gd name="connsiteX4164" fmla="*/ 2585499 w 8115305"/>
              <a:gd name="connsiteY4164" fmla="*/ 101521 h 3192694"/>
              <a:gd name="connsiteX4165" fmla="*/ 2600168 w 8115305"/>
              <a:gd name="connsiteY4165" fmla="*/ 99530 h 3192694"/>
              <a:gd name="connsiteX4166" fmla="*/ 4121936 w 8115305"/>
              <a:gd name="connsiteY4166" fmla="*/ 99530 h 3192694"/>
              <a:gd name="connsiteX4167" fmla="*/ 4156703 w 8115305"/>
              <a:gd name="connsiteY4167" fmla="*/ 105505 h 3192694"/>
              <a:gd name="connsiteX4168" fmla="*/ 4121575 w 8115305"/>
              <a:gd name="connsiteY4168" fmla="*/ 111843 h 3192694"/>
              <a:gd name="connsiteX4169" fmla="*/ 4086808 w 8115305"/>
              <a:gd name="connsiteY4169" fmla="*/ 105505 h 3192694"/>
              <a:gd name="connsiteX4170" fmla="*/ 4121936 w 8115305"/>
              <a:gd name="connsiteY4170" fmla="*/ 99530 h 3192694"/>
              <a:gd name="connsiteX4171" fmla="*/ 4014196 w 8115305"/>
              <a:gd name="connsiteY4171" fmla="*/ 98081 h 3192694"/>
              <a:gd name="connsiteX4172" fmla="*/ 4048421 w 8115305"/>
              <a:gd name="connsiteY4172" fmla="*/ 104239 h 3192694"/>
              <a:gd name="connsiteX4173" fmla="*/ 4014196 w 8115305"/>
              <a:gd name="connsiteY4173" fmla="*/ 110394 h 3192694"/>
              <a:gd name="connsiteX4174" fmla="*/ 3977981 w 8115305"/>
              <a:gd name="connsiteY4174" fmla="*/ 104419 h 3192694"/>
              <a:gd name="connsiteX4175" fmla="*/ 4014196 w 8115305"/>
              <a:gd name="connsiteY4175" fmla="*/ 98081 h 3192694"/>
              <a:gd name="connsiteX4176" fmla="*/ 5104825 w 8115305"/>
              <a:gd name="connsiteY4176" fmla="*/ 97538 h 3192694"/>
              <a:gd name="connsiteX4177" fmla="*/ 5134522 w 8115305"/>
              <a:gd name="connsiteY4177" fmla="*/ 101521 h 3192694"/>
              <a:gd name="connsiteX4178" fmla="*/ 5117682 w 8115305"/>
              <a:gd name="connsiteY4178" fmla="*/ 105506 h 3192694"/>
              <a:gd name="connsiteX4179" fmla="*/ 5088710 w 8115305"/>
              <a:gd name="connsiteY4179" fmla="*/ 101340 h 3192694"/>
              <a:gd name="connsiteX4180" fmla="*/ 5104825 w 8115305"/>
              <a:gd name="connsiteY4180" fmla="*/ 97538 h 3192694"/>
              <a:gd name="connsiteX4181" fmla="*/ 3907723 w 8115305"/>
              <a:gd name="connsiteY4181" fmla="*/ 96813 h 3192694"/>
              <a:gd name="connsiteX4182" fmla="*/ 3940317 w 8115305"/>
              <a:gd name="connsiteY4182" fmla="*/ 102969 h 3192694"/>
              <a:gd name="connsiteX4183" fmla="*/ 3904101 w 8115305"/>
              <a:gd name="connsiteY4183" fmla="*/ 108946 h 3192694"/>
              <a:gd name="connsiteX4184" fmla="*/ 3871507 w 8115305"/>
              <a:gd name="connsiteY4184" fmla="*/ 102789 h 3192694"/>
              <a:gd name="connsiteX4185" fmla="*/ 3907723 w 8115305"/>
              <a:gd name="connsiteY4185" fmla="*/ 96813 h 3192694"/>
              <a:gd name="connsiteX4186" fmla="*/ 4993102 w 8115305"/>
              <a:gd name="connsiteY4186" fmla="*/ 95909 h 3192694"/>
              <a:gd name="connsiteX4187" fmla="*/ 5021892 w 8115305"/>
              <a:gd name="connsiteY4187" fmla="*/ 100255 h 3192694"/>
              <a:gd name="connsiteX4188" fmla="*/ 5003784 w 8115305"/>
              <a:gd name="connsiteY4188" fmla="*/ 104420 h 3192694"/>
              <a:gd name="connsiteX4189" fmla="*/ 4973363 w 8115305"/>
              <a:gd name="connsiteY4189" fmla="*/ 99894 h 3192694"/>
              <a:gd name="connsiteX4190" fmla="*/ 4993102 w 8115305"/>
              <a:gd name="connsiteY4190" fmla="*/ 95909 h 3192694"/>
              <a:gd name="connsiteX4191" fmla="*/ 3799620 w 8115305"/>
              <a:gd name="connsiteY4191" fmla="*/ 94821 h 3192694"/>
              <a:gd name="connsiteX4192" fmla="*/ 3832214 w 8115305"/>
              <a:gd name="connsiteY4192" fmla="*/ 100435 h 3192694"/>
              <a:gd name="connsiteX4193" fmla="*/ 3797265 w 8115305"/>
              <a:gd name="connsiteY4193" fmla="*/ 106771 h 3192694"/>
              <a:gd name="connsiteX4194" fmla="*/ 3764670 w 8115305"/>
              <a:gd name="connsiteY4194" fmla="*/ 100796 h 3192694"/>
              <a:gd name="connsiteX4195" fmla="*/ 3799620 w 8115305"/>
              <a:gd name="connsiteY4195" fmla="*/ 94821 h 3192694"/>
              <a:gd name="connsiteX4196" fmla="*/ 4883006 w 8115305"/>
              <a:gd name="connsiteY4196" fmla="*/ 93555 h 3192694"/>
              <a:gd name="connsiteX4197" fmla="*/ 4913790 w 8115305"/>
              <a:gd name="connsiteY4197" fmla="*/ 98081 h 3192694"/>
              <a:gd name="connsiteX4198" fmla="*/ 4892604 w 8115305"/>
              <a:gd name="connsiteY4198" fmla="*/ 102790 h 3192694"/>
              <a:gd name="connsiteX4199" fmla="*/ 4860371 w 8115305"/>
              <a:gd name="connsiteY4199" fmla="*/ 97901 h 3192694"/>
              <a:gd name="connsiteX4200" fmla="*/ 4883006 w 8115305"/>
              <a:gd name="connsiteY4200" fmla="*/ 93555 h 3192694"/>
              <a:gd name="connsiteX4201" fmla="*/ 3696587 w 8115305"/>
              <a:gd name="connsiteY4201" fmla="*/ 93192 h 3192694"/>
              <a:gd name="connsiteX4202" fmla="*/ 3723928 w 8115305"/>
              <a:gd name="connsiteY4202" fmla="*/ 99168 h 3192694"/>
              <a:gd name="connsiteX4203" fmla="*/ 3687713 w 8115305"/>
              <a:gd name="connsiteY4203" fmla="*/ 104420 h 3192694"/>
              <a:gd name="connsiteX4204" fmla="*/ 3660371 w 8115305"/>
              <a:gd name="connsiteY4204" fmla="*/ 98443 h 3192694"/>
              <a:gd name="connsiteX4205" fmla="*/ 3696587 w 8115305"/>
              <a:gd name="connsiteY4205" fmla="*/ 93192 h 3192694"/>
              <a:gd name="connsiteX4206" fmla="*/ 3589207 w 8115305"/>
              <a:gd name="connsiteY4206" fmla="*/ 92107 h 3192694"/>
              <a:gd name="connsiteX4207" fmla="*/ 3616189 w 8115305"/>
              <a:gd name="connsiteY4207" fmla="*/ 97357 h 3192694"/>
              <a:gd name="connsiteX4208" fmla="*/ 3581422 w 8115305"/>
              <a:gd name="connsiteY4208" fmla="*/ 102789 h 3192694"/>
              <a:gd name="connsiteX4209" fmla="*/ 3554440 w 8115305"/>
              <a:gd name="connsiteY4209" fmla="*/ 97538 h 3192694"/>
              <a:gd name="connsiteX4210" fmla="*/ 3589207 w 8115305"/>
              <a:gd name="connsiteY4210" fmla="*/ 92107 h 3192694"/>
              <a:gd name="connsiteX4211" fmla="*/ 4772913 w 8115305"/>
              <a:gd name="connsiteY4211" fmla="*/ 91924 h 3192694"/>
              <a:gd name="connsiteX4212" fmla="*/ 4805868 w 8115305"/>
              <a:gd name="connsiteY4212" fmla="*/ 96813 h 3192694"/>
              <a:gd name="connsiteX4213" fmla="*/ 4783234 w 8115305"/>
              <a:gd name="connsiteY4213" fmla="*/ 101520 h 3192694"/>
              <a:gd name="connsiteX4214" fmla="*/ 4751003 w 8115305"/>
              <a:gd name="connsiteY4214" fmla="*/ 96450 h 3192694"/>
              <a:gd name="connsiteX4215" fmla="*/ 4772913 w 8115305"/>
              <a:gd name="connsiteY4215" fmla="*/ 91924 h 3192694"/>
              <a:gd name="connsiteX4216" fmla="*/ 3482009 w 8115305"/>
              <a:gd name="connsiteY4216" fmla="*/ 90295 h 3192694"/>
              <a:gd name="connsiteX4217" fmla="*/ 3505912 w 8115305"/>
              <a:gd name="connsiteY4217" fmla="*/ 95546 h 3192694"/>
              <a:gd name="connsiteX4218" fmla="*/ 3469696 w 8115305"/>
              <a:gd name="connsiteY4218" fmla="*/ 100617 h 3192694"/>
              <a:gd name="connsiteX4219" fmla="*/ 3445794 w 8115305"/>
              <a:gd name="connsiteY4219" fmla="*/ 95365 h 3192694"/>
              <a:gd name="connsiteX4220" fmla="*/ 3482009 w 8115305"/>
              <a:gd name="connsiteY4220" fmla="*/ 90295 h 3192694"/>
              <a:gd name="connsiteX4221" fmla="*/ 4665170 w 8115305"/>
              <a:gd name="connsiteY4221" fmla="*/ 89753 h 3192694"/>
              <a:gd name="connsiteX4222" fmla="*/ 4698669 w 8115305"/>
              <a:gd name="connsiteY4222" fmla="*/ 94823 h 3192694"/>
              <a:gd name="connsiteX4223" fmla="*/ 4674043 w 8115305"/>
              <a:gd name="connsiteY4223" fmla="*/ 99893 h 3192694"/>
              <a:gd name="connsiteX4224" fmla="*/ 4640363 w 8115305"/>
              <a:gd name="connsiteY4224" fmla="*/ 94641 h 3192694"/>
              <a:gd name="connsiteX4225" fmla="*/ 4665170 w 8115305"/>
              <a:gd name="connsiteY4225" fmla="*/ 89753 h 3192694"/>
              <a:gd name="connsiteX4226" fmla="*/ 3375717 w 8115305"/>
              <a:gd name="connsiteY4226" fmla="*/ 89388 h 3192694"/>
              <a:gd name="connsiteX4227" fmla="*/ 3397808 w 8115305"/>
              <a:gd name="connsiteY4227" fmla="*/ 94277 h 3192694"/>
              <a:gd name="connsiteX4228" fmla="*/ 3364671 w 8115305"/>
              <a:gd name="connsiteY4228" fmla="*/ 98804 h 3192694"/>
              <a:gd name="connsiteX4229" fmla="*/ 3343484 w 8115305"/>
              <a:gd name="connsiteY4229" fmla="*/ 94097 h 3192694"/>
              <a:gd name="connsiteX4230" fmla="*/ 3375717 w 8115305"/>
              <a:gd name="connsiteY4230" fmla="*/ 89388 h 3192694"/>
              <a:gd name="connsiteX4231" fmla="*/ 4555981 w 8115305"/>
              <a:gd name="connsiteY4231" fmla="*/ 88121 h 3192694"/>
              <a:gd name="connsiteX4232" fmla="*/ 4591291 w 8115305"/>
              <a:gd name="connsiteY4232" fmla="*/ 93372 h 3192694"/>
              <a:gd name="connsiteX4233" fmla="*/ 4565941 w 8115305"/>
              <a:gd name="connsiteY4233" fmla="*/ 98623 h 3192694"/>
              <a:gd name="connsiteX4234" fmla="*/ 4531354 w 8115305"/>
              <a:gd name="connsiteY4234" fmla="*/ 93372 h 3192694"/>
              <a:gd name="connsiteX4235" fmla="*/ 4555981 w 8115305"/>
              <a:gd name="connsiteY4235" fmla="*/ 88121 h 3192694"/>
              <a:gd name="connsiteX4236" fmla="*/ 3274494 w 8115305"/>
              <a:gd name="connsiteY4236" fmla="*/ 87578 h 3192694"/>
              <a:gd name="connsiteX4237" fmla="*/ 3291334 w 8115305"/>
              <a:gd name="connsiteY4237" fmla="*/ 92648 h 3192694"/>
              <a:gd name="connsiteX4238" fmla="*/ 3258377 w 8115305"/>
              <a:gd name="connsiteY4238" fmla="*/ 96633 h 3192694"/>
              <a:gd name="connsiteX4239" fmla="*/ 3241718 w 8115305"/>
              <a:gd name="connsiteY4239" fmla="*/ 91382 h 3192694"/>
              <a:gd name="connsiteX4240" fmla="*/ 3274494 w 8115305"/>
              <a:gd name="connsiteY4240" fmla="*/ 87578 h 3192694"/>
              <a:gd name="connsiteX4241" fmla="*/ 3168382 w 8115305"/>
              <a:gd name="connsiteY4241" fmla="*/ 86674 h 3192694"/>
              <a:gd name="connsiteX4242" fmla="*/ 3184860 w 8115305"/>
              <a:gd name="connsiteY4242" fmla="*/ 90839 h 3192694"/>
              <a:gd name="connsiteX4243" fmla="*/ 3156431 w 8115305"/>
              <a:gd name="connsiteY4243" fmla="*/ 94641 h 3192694"/>
              <a:gd name="connsiteX4244" fmla="*/ 3138324 w 8115305"/>
              <a:gd name="connsiteY4244" fmla="*/ 90476 h 3192694"/>
              <a:gd name="connsiteX4245" fmla="*/ 3168382 w 8115305"/>
              <a:gd name="connsiteY4245" fmla="*/ 86674 h 3192694"/>
              <a:gd name="connsiteX4246" fmla="*/ 4446972 w 8115305"/>
              <a:gd name="connsiteY4246" fmla="*/ 85766 h 3192694"/>
              <a:gd name="connsiteX4247" fmla="*/ 4480832 w 8115305"/>
              <a:gd name="connsiteY4247" fmla="*/ 90836 h 3192694"/>
              <a:gd name="connsiteX4248" fmla="*/ 4453491 w 8115305"/>
              <a:gd name="connsiteY4248" fmla="*/ 96813 h 3192694"/>
              <a:gd name="connsiteX4249" fmla="*/ 4419629 w 8115305"/>
              <a:gd name="connsiteY4249" fmla="*/ 90836 h 3192694"/>
              <a:gd name="connsiteX4250" fmla="*/ 4446972 w 8115305"/>
              <a:gd name="connsiteY4250" fmla="*/ 85766 h 3192694"/>
              <a:gd name="connsiteX4251" fmla="*/ 5412115 w 8115305"/>
              <a:gd name="connsiteY4251" fmla="*/ 85586 h 3192694"/>
              <a:gd name="connsiteX4252" fmla="*/ 5427867 w 8115305"/>
              <a:gd name="connsiteY4252" fmla="*/ 87579 h 3192694"/>
              <a:gd name="connsiteX4253" fmla="*/ 5419719 w 8115305"/>
              <a:gd name="connsiteY4253" fmla="*/ 89390 h 3192694"/>
              <a:gd name="connsiteX4254" fmla="*/ 5405233 w 8115305"/>
              <a:gd name="connsiteY4254" fmla="*/ 87579 h 3192694"/>
              <a:gd name="connsiteX4255" fmla="*/ 5412115 w 8115305"/>
              <a:gd name="connsiteY4255" fmla="*/ 85586 h 3192694"/>
              <a:gd name="connsiteX4256" fmla="*/ 3063176 w 8115305"/>
              <a:gd name="connsiteY4256" fmla="*/ 85044 h 3192694"/>
              <a:gd name="connsiteX4257" fmla="*/ 3081284 w 8115305"/>
              <a:gd name="connsiteY4257" fmla="*/ 88665 h 3192694"/>
              <a:gd name="connsiteX4258" fmla="*/ 3053397 w 8115305"/>
              <a:gd name="connsiteY4258" fmla="*/ 92468 h 3192694"/>
              <a:gd name="connsiteX4259" fmla="*/ 3037462 w 8115305"/>
              <a:gd name="connsiteY4259" fmla="*/ 88846 h 3192694"/>
              <a:gd name="connsiteX4260" fmla="*/ 3063176 w 8115305"/>
              <a:gd name="connsiteY4260" fmla="*/ 85044 h 3192694"/>
              <a:gd name="connsiteX4261" fmla="*/ 4342128 w 8115305"/>
              <a:gd name="connsiteY4261" fmla="*/ 84863 h 3192694"/>
              <a:gd name="connsiteX4262" fmla="*/ 4373997 w 8115305"/>
              <a:gd name="connsiteY4262" fmla="*/ 90838 h 3192694"/>
              <a:gd name="connsiteX4263" fmla="*/ 4345749 w 8115305"/>
              <a:gd name="connsiteY4263" fmla="*/ 95545 h 3192694"/>
              <a:gd name="connsiteX4264" fmla="*/ 4312612 w 8115305"/>
              <a:gd name="connsiteY4264" fmla="*/ 89933 h 3192694"/>
              <a:gd name="connsiteX4265" fmla="*/ 4342128 w 8115305"/>
              <a:gd name="connsiteY4265" fmla="*/ 84863 h 3192694"/>
              <a:gd name="connsiteX4266" fmla="*/ 2961592 w 8115305"/>
              <a:gd name="connsiteY4266" fmla="*/ 84319 h 3192694"/>
              <a:gd name="connsiteX4267" fmla="*/ 2973905 w 8115305"/>
              <a:gd name="connsiteY4267" fmla="*/ 87578 h 3192694"/>
              <a:gd name="connsiteX4268" fmla="*/ 2948916 w 8115305"/>
              <a:gd name="connsiteY4268" fmla="*/ 90838 h 3192694"/>
              <a:gd name="connsiteX4269" fmla="*/ 2936965 w 8115305"/>
              <a:gd name="connsiteY4269" fmla="*/ 87397 h 3192694"/>
              <a:gd name="connsiteX4270" fmla="*/ 2961592 w 8115305"/>
              <a:gd name="connsiteY4270" fmla="*/ 84319 h 3192694"/>
              <a:gd name="connsiteX4271" fmla="*/ 5300029 w 8115305"/>
              <a:gd name="connsiteY4271" fmla="*/ 83595 h 3192694"/>
              <a:gd name="connsiteX4272" fmla="*/ 5319222 w 8115305"/>
              <a:gd name="connsiteY4272" fmla="*/ 86132 h 3192694"/>
              <a:gd name="connsiteX4273" fmla="*/ 5309082 w 8115305"/>
              <a:gd name="connsiteY4273" fmla="*/ 88847 h 3192694"/>
              <a:gd name="connsiteX4274" fmla="*/ 5289889 w 8115305"/>
              <a:gd name="connsiteY4274" fmla="*/ 86312 h 3192694"/>
              <a:gd name="connsiteX4275" fmla="*/ 5300029 w 8115305"/>
              <a:gd name="connsiteY4275" fmla="*/ 83595 h 3192694"/>
              <a:gd name="connsiteX4276" fmla="*/ 4236016 w 8115305"/>
              <a:gd name="connsiteY4276" fmla="*/ 82871 h 3192694"/>
              <a:gd name="connsiteX4277" fmla="*/ 4267705 w 8115305"/>
              <a:gd name="connsiteY4277" fmla="*/ 88305 h 3192694"/>
              <a:gd name="connsiteX4278" fmla="*/ 4237827 w 8115305"/>
              <a:gd name="connsiteY4278" fmla="*/ 93555 h 3192694"/>
              <a:gd name="connsiteX4279" fmla="*/ 4206139 w 8115305"/>
              <a:gd name="connsiteY4279" fmla="*/ 87942 h 3192694"/>
              <a:gd name="connsiteX4280" fmla="*/ 4236016 w 8115305"/>
              <a:gd name="connsiteY4280" fmla="*/ 82871 h 3192694"/>
              <a:gd name="connsiteX4281" fmla="*/ 2854767 w 8115305"/>
              <a:gd name="connsiteY4281" fmla="*/ 82871 h 3192694"/>
              <a:gd name="connsiteX4282" fmla="*/ 2864364 w 8115305"/>
              <a:gd name="connsiteY4282" fmla="*/ 85769 h 3192694"/>
              <a:gd name="connsiteX4283" fmla="*/ 2845168 w 8115305"/>
              <a:gd name="connsiteY4283" fmla="*/ 88123 h 3192694"/>
              <a:gd name="connsiteX4284" fmla="*/ 2834486 w 8115305"/>
              <a:gd name="connsiteY4284" fmla="*/ 85586 h 3192694"/>
              <a:gd name="connsiteX4285" fmla="*/ 2854767 w 8115305"/>
              <a:gd name="connsiteY4285" fmla="*/ 82871 h 3192694"/>
              <a:gd name="connsiteX4286" fmla="*/ 2750641 w 8115305"/>
              <a:gd name="connsiteY4286" fmla="*/ 82328 h 3192694"/>
              <a:gd name="connsiteX4287" fmla="*/ 2758790 w 8115305"/>
              <a:gd name="connsiteY4287" fmla="*/ 84139 h 3192694"/>
              <a:gd name="connsiteX4288" fmla="*/ 2743216 w 8115305"/>
              <a:gd name="connsiteY4288" fmla="*/ 86312 h 3192694"/>
              <a:gd name="connsiteX4289" fmla="*/ 2735068 w 8115305"/>
              <a:gd name="connsiteY4289" fmla="*/ 84320 h 3192694"/>
              <a:gd name="connsiteX4290" fmla="*/ 2750641 w 8115305"/>
              <a:gd name="connsiteY4290" fmla="*/ 82328 h 3192694"/>
              <a:gd name="connsiteX4291" fmla="*/ 4129905 w 8115305"/>
              <a:gd name="connsiteY4291" fmla="*/ 81603 h 3192694"/>
              <a:gd name="connsiteX4292" fmla="*/ 4161775 w 8115305"/>
              <a:gd name="connsiteY4292" fmla="*/ 86674 h 3192694"/>
              <a:gd name="connsiteX4293" fmla="*/ 4132259 w 8115305"/>
              <a:gd name="connsiteY4293" fmla="*/ 92287 h 3192694"/>
              <a:gd name="connsiteX4294" fmla="*/ 4100389 w 8115305"/>
              <a:gd name="connsiteY4294" fmla="*/ 86854 h 3192694"/>
              <a:gd name="connsiteX4295" fmla="*/ 4129905 w 8115305"/>
              <a:gd name="connsiteY4295" fmla="*/ 81603 h 3192694"/>
              <a:gd name="connsiteX4296" fmla="*/ 5191925 w 8115305"/>
              <a:gd name="connsiteY4296" fmla="*/ 81242 h 3192694"/>
              <a:gd name="connsiteX4297" fmla="*/ 5213110 w 8115305"/>
              <a:gd name="connsiteY4297" fmla="*/ 84500 h 3192694"/>
              <a:gd name="connsiteX4298" fmla="*/ 5200436 w 8115305"/>
              <a:gd name="connsiteY4298" fmla="*/ 87217 h 3192694"/>
              <a:gd name="connsiteX4299" fmla="*/ 5178524 w 8115305"/>
              <a:gd name="connsiteY4299" fmla="*/ 84320 h 3192694"/>
              <a:gd name="connsiteX4300" fmla="*/ 5191925 w 8115305"/>
              <a:gd name="connsiteY4300" fmla="*/ 81242 h 3192694"/>
              <a:gd name="connsiteX4301" fmla="*/ 4026329 w 8115305"/>
              <a:gd name="connsiteY4301" fmla="*/ 80335 h 3192694"/>
              <a:gd name="connsiteX4302" fmla="*/ 4056207 w 8115305"/>
              <a:gd name="connsiteY4302" fmla="*/ 85406 h 3192694"/>
              <a:gd name="connsiteX4303" fmla="*/ 4025966 w 8115305"/>
              <a:gd name="connsiteY4303" fmla="*/ 90839 h 3192694"/>
              <a:gd name="connsiteX4304" fmla="*/ 3995184 w 8115305"/>
              <a:gd name="connsiteY4304" fmla="*/ 85586 h 3192694"/>
              <a:gd name="connsiteX4305" fmla="*/ 4026329 w 8115305"/>
              <a:gd name="connsiteY4305" fmla="*/ 80335 h 3192694"/>
              <a:gd name="connsiteX4306" fmla="*/ 5083458 w 8115305"/>
              <a:gd name="connsiteY4306" fmla="*/ 79793 h 3192694"/>
              <a:gd name="connsiteX4307" fmla="*/ 5107543 w 8115305"/>
              <a:gd name="connsiteY4307" fmla="*/ 82871 h 3192694"/>
              <a:gd name="connsiteX4308" fmla="*/ 5094867 w 8115305"/>
              <a:gd name="connsiteY4308" fmla="*/ 86311 h 3192694"/>
              <a:gd name="connsiteX4309" fmla="*/ 5070060 w 8115305"/>
              <a:gd name="connsiteY4309" fmla="*/ 83232 h 3192694"/>
              <a:gd name="connsiteX4310" fmla="*/ 5083458 w 8115305"/>
              <a:gd name="connsiteY4310" fmla="*/ 79793 h 3192694"/>
              <a:gd name="connsiteX4311" fmla="*/ 3922391 w 8115305"/>
              <a:gd name="connsiteY4311" fmla="*/ 78525 h 3192694"/>
              <a:gd name="connsiteX4312" fmla="*/ 3950820 w 8115305"/>
              <a:gd name="connsiteY4312" fmla="*/ 83958 h 3192694"/>
              <a:gd name="connsiteX4313" fmla="*/ 3919311 w 8115305"/>
              <a:gd name="connsiteY4313" fmla="*/ 88846 h 3192694"/>
              <a:gd name="connsiteX4314" fmla="*/ 3890702 w 8115305"/>
              <a:gd name="connsiteY4314" fmla="*/ 83595 h 3192694"/>
              <a:gd name="connsiteX4315" fmla="*/ 3922391 w 8115305"/>
              <a:gd name="connsiteY4315" fmla="*/ 78525 h 3192694"/>
              <a:gd name="connsiteX4316" fmla="*/ 4976082 w 8115305"/>
              <a:gd name="connsiteY4316" fmla="*/ 77438 h 3192694"/>
              <a:gd name="connsiteX4317" fmla="*/ 5002338 w 8115305"/>
              <a:gd name="connsiteY4317" fmla="*/ 81242 h 3192694"/>
              <a:gd name="connsiteX4318" fmla="*/ 4985135 w 8115305"/>
              <a:gd name="connsiteY4318" fmla="*/ 84681 h 3192694"/>
              <a:gd name="connsiteX4319" fmla="*/ 4959423 w 8115305"/>
              <a:gd name="connsiteY4319" fmla="*/ 80698 h 3192694"/>
              <a:gd name="connsiteX4320" fmla="*/ 4976082 w 8115305"/>
              <a:gd name="connsiteY4320" fmla="*/ 77438 h 3192694"/>
              <a:gd name="connsiteX4321" fmla="*/ 3814106 w 8115305"/>
              <a:gd name="connsiteY4321" fmla="*/ 76713 h 3192694"/>
              <a:gd name="connsiteX4322" fmla="*/ 3842535 w 8115305"/>
              <a:gd name="connsiteY4322" fmla="*/ 81603 h 3192694"/>
              <a:gd name="connsiteX4323" fmla="*/ 3811570 w 8115305"/>
              <a:gd name="connsiteY4323" fmla="*/ 86853 h 3192694"/>
              <a:gd name="connsiteX4324" fmla="*/ 3783142 w 8115305"/>
              <a:gd name="connsiteY4324" fmla="*/ 81783 h 3192694"/>
              <a:gd name="connsiteX4325" fmla="*/ 3814106 w 8115305"/>
              <a:gd name="connsiteY4325" fmla="*/ 76713 h 3192694"/>
              <a:gd name="connsiteX4326" fmla="*/ 4869424 w 8115305"/>
              <a:gd name="connsiteY4326" fmla="*/ 75989 h 3192694"/>
              <a:gd name="connsiteX4327" fmla="*/ 4897130 w 8115305"/>
              <a:gd name="connsiteY4327" fmla="*/ 79610 h 3192694"/>
              <a:gd name="connsiteX4328" fmla="*/ 4879022 w 8115305"/>
              <a:gd name="connsiteY4328" fmla="*/ 83595 h 3192694"/>
              <a:gd name="connsiteX4329" fmla="*/ 4851860 w 8115305"/>
              <a:gd name="connsiteY4329" fmla="*/ 79793 h 3192694"/>
              <a:gd name="connsiteX4330" fmla="*/ 4869424 w 8115305"/>
              <a:gd name="connsiteY4330" fmla="*/ 75989 h 3192694"/>
              <a:gd name="connsiteX4331" fmla="*/ 3712159 w 8115305"/>
              <a:gd name="connsiteY4331" fmla="*/ 75448 h 3192694"/>
              <a:gd name="connsiteX4332" fmla="*/ 3737872 w 8115305"/>
              <a:gd name="connsiteY4332" fmla="*/ 80518 h 3192694"/>
              <a:gd name="connsiteX4333" fmla="*/ 3704010 w 8115305"/>
              <a:gd name="connsiteY4333" fmla="*/ 85405 h 3192694"/>
              <a:gd name="connsiteX4334" fmla="*/ 3679383 w 8115305"/>
              <a:gd name="connsiteY4334" fmla="*/ 80155 h 3192694"/>
              <a:gd name="connsiteX4335" fmla="*/ 3712159 w 8115305"/>
              <a:gd name="connsiteY4335" fmla="*/ 75448 h 3192694"/>
              <a:gd name="connsiteX4336" fmla="*/ 3608221 w 8115305"/>
              <a:gd name="connsiteY4336" fmla="*/ 74540 h 3192694"/>
              <a:gd name="connsiteX4337" fmla="*/ 3632485 w 8115305"/>
              <a:gd name="connsiteY4337" fmla="*/ 79067 h 3192694"/>
              <a:gd name="connsiteX4338" fmla="*/ 3601522 w 8115305"/>
              <a:gd name="connsiteY4338" fmla="*/ 83776 h 3192694"/>
              <a:gd name="connsiteX4339" fmla="*/ 3578525 w 8115305"/>
              <a:gd name="connsiteY4339" fmla="*/ 79067 h 3192694"/>
              <a:gd name="connsiteX4340" fmla="*/ 3608221 w 8115305"/>
              <a:gd name="connsiteY4340" fmla="*/ 74540 h 3192694"/>
              <a:gd name="connsiteX4341" fmla="*/ 4760054 w 8115305"/>
              <a:gd name="connsiteY4341" fmla="*/ 74360 h 3192694"/>
              <a:gd name="connsiteX4342" fmla="*/ 4790475 w 8115305"/>
              <a:gd name="connsiteY4342" fmla="*/ 78524 h 3192694"/>
              <a:gd name="connsiteX4343" fmla="*/ 4770738 w 8115305"/>
              <a:gd name="connsiteY4343" fmla="*/ 82689 h 3192694"/>
              <a:gd name="connsiteX4344" fmla="*/ 4741946 w 8115305"/>
              <a:gd name="connsiteY4344" fmla="*/ 78706 h 3192694"/>
              <a:gd name="connsiteX4345" fmla="*/ 4760054 w 8115305"/>
              <a:gd name="connsiteY4345" fmla="*/ 74360 h 3192694"/>
              <a:gd name="connsiteX4346" fmla="*/ 3403965 w 8115305"/>
              <a:gd name="connsiteY4346" fmla="*/ 72730 h 3192694"/>
              <a:gd name="connsiteX4347" fmla="*/ 3424970 w 8115305"/>
              <a:gd name="connsiteY4347" fmla="*/ 75808 h 3192694"/>
              <a:gd name="connsiteX4348" fmla="*/ 3396542 w 8115305"/>
              <a:gd name="connsiteY4348" fmla="*/ 80154 h 3192694"/>
              <a:gd name="connsiteX4349" fmla="*/ 3375537 w 8115305"/>
              <a:gd name="connsiteY4349" fmla="*/ 75989 h 3192694"/>
              <a:gd name="connsiteX4350" fmla="*/ 3403965 w 8115305"/>
              <a:gd name="connsiteY4350" fmla="*/ 72730 h 3192694"/>
              <a:gd name="connsiteX4351" fmla="*/ 3507180 w 8115305"/>
              <a:gd name="connsiteY4351" fmla="*/ 72729 h 3192694"/>
              <a:gd name="connsiteX4352" fmla="*/ 3528548 w 8115305"/>
              <a:gd name="connsiteY4352" fmla="*/ 77075 h 3192694"/>
              <a:gd name="connsiteX4353" fmla="*/ 3498488 w 8115305"/>
              <a:gd name="connsiteY4353" fmla="*/ 81421 h 3192694"/>
              <a:gd name="connsiteX4354" fmla="*/ 3477121 w 8115305"/>
              <a:gd name="connsiteY4354" fmla="*/ 76894 h 3192694"/>
              <a:gd name="connsiteX4355" fmla="*/ 3507180 w 8115305"/>
              <a:gd name="connsiteY4355" fmla="*/ 72729 h 3192694"/>
              <a:gd name="connsiteX4356" fmla="*/ 4657203 w 8115305"/>
              <a:gd name="connsiteY4356" fmla="*/ 72368 h 3192694"/>
              <a:gd name="connsiteX4357" fmla="*/ 4686175 w 8115305"/>
              <a:gd name="connsiteY4357" fmla="*/ 76894 h 3192694"/>
              <a:gd name="connsiteX4358" fmla="*/ 4663722 w 8115305"/>
              <a:gd name="connsiteY4358" fmla="*/ 80879 h 3192694"/>
              <a:gd name="connsiteX4359" fmla="*/ 4634749 w 8115305"/>
              <a:gd name="connsiteY4359" fmla="*/ 76352 h 3192694"/>
              <a:gd name="connsiteX4360" fmla="*/ 4657203 w 8115305"/>
              <a:gd name="connsiteY4360" fmla="*/ 72368 h 3192694"/>
              <a:gd name="connsiteX4361" fmla="*/ 4550910 w 8115305"/>
              <a:gd name="connsiteY4361" fmla="*/ 70921 h 3192694"/>
              <a:gd name="connsiteX4362" fmla="*/ 4580969 w 8115305"/>
              <a:gd name="connsiteY4362" fmla="*/ 75448 h 3192694"/>
              <a:gd name="connsiteX4363" fmla="*/ 4558697 w 8115305"/>
              <a:gd name="connsiteY4363" fmla="*/ 79794 h 3192694"/>
              <a:gd name="connsiteX4364" fmla="*/ 4528639 w 8115305"/>
              <a:gd name="connsiteY4364" fmla="*/ 75267 h 3192694"/>
              <a:gd name="connsiteX4365" fmla="*/ 4550910 w 8115305"/>
              <a:gd name="connsiteY4365" fmla="*/ 70921 h 3192694"/>
              <a:gd name="connsiteX4366" fmla="*/ 3303647 w 8115305"/>
              <a:gd name="connsiteY4366" fmla="*/ 70375 h 3192694"/>
              <a:gd name="connsiteX4367" fmla="*/ 3321031 w 8115305"/>
              <a:gd name="connsiteY4367" fmla="*/ 73996 h 3192694"/>
              <a:gd name="connsiteX4368" fmla="*/ 3294956 w 8115305"/>
              <a:gd name="connsiteY4368" fmla="*/ 77798 h 3192694"/>
              <a:gd name="connsiteX4369" fmla="*/ 3276848 w 8115305"/>
              <a:gd name="connsiteY4369" fmla="*/ 73996 h 3192694"/>
              <a:gd name="connsiteX4370" fmla="*/ 3303647 w 8115305"/>
              <a:gd name="connsiteY4370" fmla="*/ 70375 h 3192694"/>
              <a:gd name="connsiteX4371" fmla="*/ 3199166 w 8115305"/>
              <a:gd name="connsiteY4371" fmla="*/ 69290 h 3192694"/>
              <a:gd name="connsiteX4372" fmla="*/ 3213833 w 8115305"/>
              <a:gd name="connsiteY4372" fmla="*/ 72731 h 3192694"/>
              <a:gd name="connsiteX4373" fmla="*/ 3187577 w 8115305"/>
              <a:gd name="connsiteY4373" fmla="*/ 76172 h 3192694"/>
              <a:gd name="connsiteX4374" fmla="*/ 3172910 w 8115305"/>
              <a:gd name="connsiteY4374" fmla="*/ 72551 h 3192694"/>
              <a:gd name="connsiteX4375" fmla="*/ 3199166 w 8115305"/>
              <a:gd name="connsiteY4375" fmla="*/ 69290 h 3192694"/>
              <a:gd name="connsiteX4376" fmla="*/ 4447514 w 8115305"/>
              <a:gd name="connsiteY4376" fmla="*/ 69109 h 3192694"/>
              <a:gd name="connsiteX4377" fmla="*/ 4476306 w 8115305"/>
              <a:gd name="connsiteY4377" fmla="*/ 73635 h 3192694"/>
              <a:gd name="connsiteX4378" fmla="*/ 4453491 w 8115305"/>
              <a:gd name="connsiteY4378" fmla="*/ 77981 h 3192694"/>
              <a:gd name="connsiteX4379" fmla="*/ 4423612 w 8115305"/>
              <a:gd name="connsiteY4379" fmla="*/ 72730 h 3192694"/>
              <a:gd name="connsiteX4380" fmla="*/ 4447514 w 8115305"/>
              <a:gd name="connsiteY4380" fmla="*/ 69109 h 3192694"/>
              <a:gd name="connsiteX4381" fmla="*/ 3098307 w 8115305"/>
              <a:gd name="connsiteY4381" fmla="*/ 68024 h 3192694"/>
              <a:gd name="connsiteX4382" fmla="*/ 3110981 w 8115305"/>
              <a:gd name="connsiteY4382" fmla="*/ 70921 h 3192694"/>
              <a:gd name="connsiteX4383" fmla="*/ 3087803 w 8115305"/>
              <a:gd name="connsiteY4383" fmla="*/ 73999 h 3192694"/>
              <a:gd name="connsiteX4384" fmla="*/ 3074946 w 8115305"/>
              <a:gd name="connsiteY4384" fmla="*/ 70921 h 3192694"/>
              <a:gd name="connsiteX4385" fmla="*/ 3098307 w 8115305"/>
              <a:gd name="connsiteY4385" fmla="*/ 68024 h 3192694"/>
              <a:gd name="connsiteX4386" fmla="*/ 4344482 w 8115305"/>
              <a:gd name="connsiteY4386" fmla="*/ 67660 h 3192694"/>
              <a:gd name="connsiteX4387" fmla="*/ 4373093 w 8115305"/>
              <a:gd name="connsiteY4387" fmla="*/ 72550 h 3192694"/>
              <a:gd name="connsiteX4388" fmla="*/ 4347742 w 8115305"/>
              <a:gd name="connsiteY4388" fmla="*/ 76715 h 3192694"/>
              <a:gd name="connsiteX4389" fmla="*/ 4319131 w 8115305"/>
              <a:gd name="connsiteY4389" fmla="*/ 72006 h 3192694"/>
              <a:gd name="connsiteX4390" fmla="*/ 4344482 w 8115305"/>
              <a:gd name="connsiteY4390" fmla="*/ 67660 h 3192694"/>
              <a:gd name="connsiteX4391" fmla="*/ 2997807 w 8115305"/>
              <a:gd name="connsiteY4391" fmla="*/ 67298 h 3192694"/>
              <a:gd name="connsiteX4392" fmla="*/ 3007043 w 8115305"/>
              <a:gd name="connsiteY4392" fmla="*/ 69834 h 3192694"/>
              <a:gd name="connsiteX4393" fmla="*/ 2987487 w 8115305"/>
              <a:gd name="connsiteY4393" fmla="*/ 72187 h 3192694"/>
              <a:gd name="connsiteX4394" fmla="*/ 2977527 w 8115305"/>
              <a:gd name="connsiteY4394" fmla="*/ 69651 h 3192694"/>
              <a:gd name="connsiteX4395" fmla="*/ 2997807 w 8115305"/>
              <a:gd name="connsiteY4395" fmla="*/ 67298 h 3192694"/>
              <a:gd name="connsiteX4396" fmla="*/ 5277033 w 8115305"/>
              <a:gd name="connsiteY4396" fmla="*/ 66754 h 3192694"/>
              <a:gd name="connsiteX4397" fmla="*/ 5292063 w 8115305"/>
              <a:gd name="connsiteY4397" fmla="*/ 68566 h 3192694"/>
              <a:gd name="connsiteX4398" fmla="*/ 5283913 w 8115305"/>
              <a:gd name="connsiteY4398" fmla="*/ 70376 h 3192694"/>
              <a:gd name="connsiteX4399" fmla="*/ 5270151 w 8115305"/>
              <a:gd name="connsiteY4399" fmla="*/ 68566 h 3192694"/>
              <a:gd name="connsiteX4400" fmla="*/ 5277033 w 8115305"/>
              <a:gd name="connsiteY4400" fmla="*/ 66754 h 3192694"/>
              <a:gd name="connsiteX4401" fmla="*/ 2896765 w 8115305"/>
              <a:gd name="connsiteY4401" fmla="*/ 65849 h 3192694"/>
              <a:gd name="connsiteX4402" fmla="*/ 2904371 w 8115305"/>
              <a:gd name="connsiteY4402" fmla="*/ 68022 h 3192694"/>
              <a:gd name="connsiteX4403" fmla="*/ 2889161 w 8115305"/>
              <a:gd name="connsiteY4403" fmla="*/ 69834 h 3192694"/>
              <a:gd name="connsiteX4404" fmla="*/ 2881374 w 8115305"/>
              <a:gd name="connsiteY4404" fmla="*/ 67660 h 3192694"/>
              <a:gd name="connsiteX4405" fmla="*/ 2896765 w 8115305"/>
              <a:gd name="connsiteY4405" fmla="*/ 65849 h 3192694"/>
              <a:gd name="connsiteX4406" fmla="*/ 4241450 w 8115305"/>
              <a:gd name="connsiteY4406" fmla="*/ 65848 h 3192694"/>
              <a:gd name="connsiteX4407" fmla="*/ 4269335 w 8115305"/>
              <a:gd name="connsiteY4407" fmla="*/ 70557 h 3192694"/>
              <a:gd name="connsiteX4408" fmla="*/ 4243622 w 8115305"/>
              <a:gd name="connsiteY4408" fmla="*/ 74903 h 3192694"/>
              <a:gd name="connsiteX4409" fmla="*/ 4215555 w 8115305"/>
              <a:gd name="connsiteY4409" fmla="*/ 70194 h 3192694"/>
              <a:gd name="connsiteX4410" fmla="*/ 4241450 w 8115305"/>
              <a:gd name="connsiteY4410" fmla="*/ 65848 h 3192694"/>
              <a:gd name="connsiteX4411" fmla="*/ 4136061 w 8115305"/>
              <a:gd name="connsiteY4411" fmla="*/ 64583 h 3192694"/>
              <a:gd name="connsiteX4412" fmla="*/ 4163584 w 8115305"/>
              <a:gd name="connsiteY4412" fmla="*/ 69109 h 3192694"/>
              <a:gd name="connsiteX4413" fmla="*/ 4136785 w 8115305"/>
              <a:gd name="connsiteY4413" fmla="*/ 73816 h 3192694"/>
              <a:gd name="connsiteX4414" fmla="*/ 4108176 w 8115305"/>
              <a:gd name="connsiteY4414" fmla="*/ 69109 h 3192694"/>
              <a:gd name="connsiteX4415" fmla="*/ 4136061 w 8115305"/>
              <a:gd name="connsiteY4415" fmla="*/ 64583 h 3192694"/>
              <a:gd name="connsiteX4416" fmla="*/ 5170737 w 8115305"/>
              <a:gd name="connsiteY4416" fmla="*/ 64403 h 3192694"/>
              <a:gd name="connsiteX4417" fmla="*/ 5188845 w 8115305"/>
              <a:gd name="connsiteY4417" fmla="*/ 66393 h 3192694"/>
              <a:gd name="connsiteX4418" fmla="*/ 5181421 w 8115305"/>
              <a:gd name="connsiteY4418" fmla="*/ 68929 h 3192694"/>
              <a:gd name="connsiteX4419" fmla="*/ 5161865 w 8115305"/>
              <a:gd name="connsiteY4419" fmla="*/ 66756 h 3192694"/>
              <a:gd name="connsiteX4420" fmla="*/ 5170737 w 8115305"/>
              <a:gd name="connsiteY4420" fmla="*/ 64403 h 3192694"/>
              <a:gd name="connsiteX4421" fmla="*/ 5063541 w 8115305"/>
              <a:gd name="connsiteY4421" fmla="*/ 62952 h 3192694"/>
              <a:gd name="connsiteX4422" fmla="*/ 5082373 w 8115305"/>
              <a:gd name="connsiteY4422" fmla="*/ 65305 h 3192694"/>
              <a:gd name="connsiteX4423" fmla="*/ 5071328 w 8115305"/>
              <a:gd name="connsiteY4423" fmla="*/ 68021 h 3192694"/>
              <a:gd name="connsiteX4424" fmla="*/ 5052313 w 8115305"/>
              <a:gd name="connsiteY4424" fmla="*/ 65487 h 3192694"/>
              <a:gd name="connsiteX4425" fmla="*/ 5063541 w 8115305"/>
              <a:gd name="connsiteY4425" fmla="*/ 62952 h 3192694"/>
              <a:gd name="connsiteX4426" fmla="*/ 4035020 w 8115305"/>
              <a:gd name="connsiteY4426" fmla="*/ 62771 h 3192694"/>
              <a:gd name="connsiteX4427" fmla="*/ 4060008 w 8115305"/>
              <a:gd name="connsiteY4427" fmla="*/ 67478 h 3192694"/>
              <a:gd name="connsiteX4428" fmla="*/ 4031579 w 8115305"/>
              <a:gd name="connsiteY4428" fmla="*/ 71826 h 3192694"/>
              <a:gd name="connsiteX4429" fmla="*/ 4006590 w 8115305"/>
              <a:gd name="connsiteY4429" fmla="*/ 67117 h 3192694"/>
              <a:gd name="connsiteX4430" fmla="*/ 4035020 w 8115305"/>
              <a:gd name="connsiteY4430" fmla="*/ 62771 h 3192694"/>
              <a:gd name="connsiteX4431" fmla="*/ 3932349 w 8115305"/>
              <a:gd name="connsiteY4431" fmla="*/ 61683 h 3192694"/>
              <a:gd name="connsiteX4432" fmla="*/ 3957519 w 8115305"/>
              <a:gd name="connsiteY4432" fmla="*/ 66029 h 3192694"/>
              <a:gd name="connsiteX4433" fmla="*/ 3930356 w 8115305"/>
              <a:gd name="connsiteY4433" fmla="*/ 70555 h 3192694"/>
              <a:gd name="connsiteX4434" fmla="*/ 3905186 w 8115305"/>
              <a:gd name="connsiteY4434" fmla="*/ 66029 h 3192694"/>
              <a:gd name="connsiteX4435" fmla="*/ 3932349 w 8115305"/>
              <a:gd name="connsiteY4435" fmla="*/ 61683 h 3192694"/>
              <a:gd name="connsiteX4436" fmla="*/ 4959241 w 8115305"/>
              <a:gd name="connsiteY4436" fmla="*/ 60598 h 3192694"/>
              <a:gd name="connsiteX4437" fmla="*/ 4980427 w 8115305"/>
              <a:gd name="connsiteY4437" fmla="*/ 63676 h 3192694"/>
              <a:gd name="connsiteX4438" fmla="*/ 4966484 w 8115305"/>
              <a:gd name="connsiteY4438" fmla="*/ 66574 h 3192694"/>
              <a:gd name="connsiteX4439" fmla="*/ 4945116 w 8115305"/>
              <a:gd name="connsiteY4439" fmla="*/ 63676 h 3192694"/>
              <a:gd name="connsiteX4440" fmla="*/ 4959241 w 8115305"/>
              <a:gd name="connsiteY4440" fmla="*/ 60598 h 3192694"/>
              <a:gd name="connsiteX4441" fmla="*/ 3832214 w 8115305"/>
              <a:gd name="connsiteY4441" fmla="*/ 60055 h 3192694"/>
              <a:gd name="connsiteX4442" fmla="*/ 3855572 w 8115305"/>
              <a:gd name="connsiteY4442" fmla="*/ 64220 h 3192694"/>
              <a:gd name="connsiteX4443" fmla="*/ 3827505 w 8115305"/>
              <a:gd name="connsiteY4443" fmla="*/ 68566 h 3192694"/>
              <a:gd name="connsiteX4444" fmla="*/ 3804327 w 8115305"/>
              <a:gd name="connsiteY4444" fmla="*/ 64220 h 3192694"/>
              <a:gd name="connsiteX4445" fmla="*/ 3832214 w 8115305"/>
              <a:gd name="connsiteY4445" fmla="*/ 60055 h 3192694"/>
              <a:gd name="connsiteX4446" fmla="*/ 4855662 w 8115305"/>
              <a:gd name="connsiteY4446" fmla="*/ 59332 h 3192694"/>
              <a:gd name="connsiteX4447" fmla="*/ 4878479 w 8115305"/>
              <a:gd name="connsiteY4447" fmla="*/ 62590 h 3192694"/>
              <a:gd name="connsiteX4448" fmla="*/ 4862544 w 8115305"/>
              <a:gd name="connsiteY4448" fmla="*/ 65668 h 3192694"/>
              <a:gd name="connsiteX4449" fmla="*/ 4840271 w 8115305"/>
              <a:gd name="connsiteY4449" fmla="*/ 62229 h 3192694"/>
              <a:gd name="connsiteX4450" fmla="*/ 4855662 w 8115305"/>
              <a:gd name="connsiteY4450" fmla="*/ 59332 h 3192694"/>
              <a:gd name="connsiteX4451" fmla="*/ 3729723 w 8115305"/>
              <a:gd name="connsiteY4451" fmla="*/ 58788 h 3192694"/>
              <a:gd name="connsiteX4452" fmla="*/ 3753988 w 8115305"/>
              <a:gd name="connsiteY4452" fmla="*/ 62952 h 3192694"/>
              <a:gd name="connsiteX4453" fmla="*/ 3726825 w 8115305"/>
              <a:gd name="connsiteY4453" fmla="*/ 67300 h 3192694"/>
              <a:gd name="connsiteX4454" fmla="*/ 3703647 w 8115305"/>
              <a:gd name="connsiteY4454" fmla="*/ 62952 h 3192694"/>
              <a:gd name="connsiteX4455" fmla="*/ 3729723 w 8115305"/>
              <a:gd name="connsiteY4455" fmla="*/ 58788 h 3192694"/>
              <a:gd name="connsiteX4456" fmla="*/ 3630494 w 8115305"/>
              <a:gd name="connsiteY4456" fmla="*/ 57340 h 3192694"/>
              <a:gd name="connsiteX4457" fmla="*/ 3652404 w 8115305"/>
              <a:gd name="connsiteY4457" fmla="*/ 61142 h 3192694"/>
              <a:gd name="connsiteX4458" fmla="*/ 3626148 w 8115305"/>
              <a:gd name="connsiteY4458" fmla="*/ 65308 h 3192694"/>
              <a:gd name="connsiteX4459" fmla="*/ 3604237 w 8115305"/>
              <a:gd name="connsiteY4459" fmla="*/ 61323 h 3192694"/>
              <a:gd name="connsiteX4460" fmla="*/ 3630494 w 8115305"/>
              <a:gd name="connsiteY4460" fmla="*/ 57340 h 3192694"/>
              <a:gd name="connsiteX4461" fmla="*/ 4752993 w 8115305"/>
              <a:gd name="connsiteY4461" fmla="*/ 57157 h 3192694"/>
              <a:gd name="connsiteX4462" fmla="*/ 4776895 w 8115305"/>
              <a:gd name="connsiteY4462" fmla="*/ 60598 h 3192694"/>
              <a:gd name="connsiteX4463" fmla="*/ 4760778 w 8115305"/>
              <a:gd name="connsiteY4463" fmla="*/ 64039 h 3192694"/>
              <a:gd name="connsiteX4464" fmla="*/ 4734885 w 8115305"/>
              <a:gd name="connsiteY4464" fmla="*/ 60598 h 3192694"/>
              <a:gd name="connsiteX4465" fmla="*/ 4752993 w 8115305"/>
              <a:gd name="connsiteY4465" fmla="*/ 57157 h 3192694"/>
              <a:gd name="connsiteX4466" fmla="*/ 3528545 w 8115305"/>
              <a:gd name="connsiteY4466" fmla="*/ 56433 h 3192694"/>
              <a:gd name="connsiteX4467" fmla="*/ 3546653 w 8115305"/>
              <a:gd name="connsiteY4467" fmla="*/ 59874 h 3192694"/>
              <a:gd name="connsiteX4468" fmla="*/ 3521302 w 8115305"/>
              <a:gd name="connsiteY4468" fmla="*/ 63677 h 3192694"/>
              <a:gd name="connsiteX4469" fmla="*/ 3503195 w 8115305"/>
              <a:gd name="connsiteY4469" fmla="*/ 60055 h 3192694"/>
              <a:gd name="connsiteX4470" fmla="*/ 3528545 w 8115305"/>
              <a:gd name="connsiteY4470" fmla="*/ 56433 h 3192694"/>
              <a:gd name="connsiteX4471" fmla="*/ 4651589 w 8115305"/>
              <a:gd name="connsiteY4471" fmla="*/ 55889 h 3192694"/>
              <a:gd name="connsiteX4472" fmla="*/ 4675130 w 8115305"/>
              <a:gd name="connsiteY4472" fmla="*/ 59511 h 3192694"/>
              <a:gd name="connsiteX4473" fmla="*/ 4656659 w 8115305"/>
              <a:gd name="connsiteY4473" fmla="*/ 62952 h 3192694"/>
              <a:gd name="connsiteX4474" fmla="*/ 4632033 w 8115305"/>
              <a:gd name="connsiteY4474" fmla="*/ 59330 h 3192694"/>
              <a:gd name="connsiteX4475" fmla="*/ 4651589 w 8115305"/>
              <a:gd name="connsiteY4475" fmla="*/ 55889 h 3192694"/>
              <a:gd name="connsiteX4476" fmla="*/ 3329539 w 8115305"/>
              <a:gd name="connsiteY4476" fmla="*/ 54623 h 3192694"/>
              <a:gd name="connsiteX4477" fmla="*/ 3344389 w 8115305"/>
              <a:gd name="connsiteY4477" fmla="*/ 57157 h 3192694"/>
              <a:gd name="connsiteX4478" fmla="*/ 3321030 w 8115305"/>
              <a:gd name="connsiteY4478" fmla="*/ 60235 h 3192694"/>
              <a:gd name="connsiteX4479" fmla="*/ 3307449 w 8115305"/>
              <a:gd name="connsiteY4479" fmla="*/ 56796 h 3192694"/>
              <a:gd name="connsiteX4480" fmla="*/ 3329539 w 8115305"/>
              <a:gd name="connsiteY4480" fmla="*/ 54623 h 3192694"/>
              <a:gd name="connsiteX4481" fmla="*/ 4547471 w 8115305"/>
              <a:gd name="connsiteY4481" fmla="*/ 54623 h 3192694"/>
              <a:gd name="connsiteX4482" fmla="*/ 4573183 w 8115305"/>
              <a:gd name="connsiteY4482" fmla="*/ 58244 h 3192694"/>
              <a:gd name="connsiteX4483" fmla="*/ 4555076 w 8115305"/>
              <a:gd name="connsiteY4483" fmla="*/ 61866 h 3192694"/>
              <a:gd name="connsiteX4484" fmla="*/ 4529181 w 8115305"/>
              <a:gd name="connsiteY4484" fmla="*/ 58244 h 3192694"/>
              <a:gd name="connsiteX4485" fmla="*/ 4547471 w 8115305"/>
              <a:gd name="connsiteY4485" fmla="*/ 54623 h 3192694"/>
              <a:gd name="connsiteX4486" fmla="*/ 3427687 w 8115305"/>
              <a:gd name="connsiteY4486" fmla="*/ 54623 h 3192694"/>
              <a:gd name="connsiteX4487" fmla="*/ 3445794 w 8115305"/>
              <a:gd name="connsiteY4487" fmla="*/ 58064 h 3192694"/>
              <a:gd name="connsiteX4488" fmla="*/ 3422617 w 8115305"/>
              <a:gd name="connsiteY4488" fmla="*/ 61686 h 3192694"/>
              <a:gd name="connsiteX4489" fmla="*/ 3404509 w 8115305"/>
              <a:gd name="connsiteY4489" fmla="*/ 58606 h 3192694"/>
              <a:gd name="connsiteX4490" fmla="*/ 3427687 w 8115305"/>
              <a:gd name="connsiteY4490" fmla="*/ 54623 h 3192694"/>
              <a:gd name="connsiteX4491" fmla="*/ 4443712 w 8115305"/>
              <a:gd name="connsiteY4491" fmla="*/ 52812 h 3192694"/>
              <a:gd name="connsiteX4492" fmla="*/ 4468699 w 8115305"/>
              <a:gd name="connsiteY4492" fmla="*/ 56433 h 3192694"/>
              <a:gd name="connsiteX4493" fmla="*/ 4449506 w 8115305"/>
              <a:gd name="connsiteY4493" fmla="*/ 60237 h 3192694"/>
              <a:gd name="connsiteX4494" fmla="*/ 4423431 w 8115305"/>
              <a:gd name="connsiteY4494" fmla="*/ 56433 h 3192694"/>
              <a:gd name="connsiteX4495" fmla="*/ 4443712 w 8115305"/>
              <a:gd name="connsiteY4495" fmla="*/ 52812 h 3192694"/>
              <a:gd name="connsiteX4496" fmla="*/ 3230852 w 8115305"/>
              <a:gd name="connsiteY4496" fmla="*/ 51906 h 3192694"/>
              <a:gd name="connsiteX4497" fmla="*/ 3244977 w 8115305"/>
              <a:gd name="connsiteY4497" fmla="*/ 54623 h 3192694"/>
              <a:gd name="connsiteX4498" fmla="*/ 3224153 w 8115305"/>
              <a:gd name="connsiteY4498" fmla="*/ 57521 h 3192694"/>
              <a:gd name="connsiteX4499" fmla="*/ 3210211 w 8115305"/>
              <a:gd name="connsiteY4499" fmla="*/ 54804 h 3192694"/>
              <a:gd name="connsiteX4500" fmla="*/ 3230852 w 8115305"/>
              <a:gd name="connsiteY4500" fmla="*/ 51906 h 3192694"/>
              <a:gd name="connsiteX4501" fmla="*/ 3132349 w 8115305"/>
              <a:gd name="connsiteY4501" fmla="*/ 51724 h 3192694"/>
              <a:gd name="connsiteX4502" fmla="*/ 3143756 w 8115305"/>
              <a:gd name="connsiteY4502" fmla="*/ 54080 h 3192694"/>
              <a:gd name="connsiteX4503" fmla="*/ 3124562 w 8115305"/>
              <a:gd name="connsiteY4503" fmla="*/ 56433 h 3192694"/>
              <a:gd name="connsiteX4504" fmla="*/ 3114241 w 8115305"/>
              <a:gd name="connsiteY4504" fmla="*/ 53897 h 3192694"/>
              <a:gd name="connsiteX4505" fmla="*/ 3132349 w 8115305"/>
              <a:gd name="connsiteY4505" fmla="*/ 51724 h 3192694"/>
              <a:gd name="connsiteX4506" fmla="*/ 3030582 w 8115305"/>
              <a:gd name="connsiteY4506" fmla="*/ 50821 h 3192694"/>
              <a:gd name="connsiteX4507" fmla="*/ 3038549 w 8115305"/>
              <a:gd name="connsiteY4507" fmla="*/ 52994 h 3192694"/>
              <a:gd name="connsiteX4508" fmla="*/ 3023882 w 8115305"/>
              <a:gd name="connsiteY4508" fmla="*/ 54623 h 3192694"/>
              <a:gd name="connsiteX4509" fmla="*/ 3015915 w 8115305"/>
              <a:gd name="connsiteY4509" fmla="*/ 52631 h 3192694"/>
              <a:gd name="connsiteX4510" fmla="*/ 3030582 w 8115305"/>
              <a:gd name="connsiteY4510" fmla="*/ 50821 h 3192694"/>
              <a:gd name="connsiteX4511" fmla="*/ 4342490 w 8115305"/>
              <a:gd name="connsiteY4511" fmla="*/ 50639 h 3192694"/>
              <a:gd name="connsiteX4512" fmla="*/ 4368565 w 8115305"/>
              <a:gd name="connsiteY4512" fmla="*/ 54621 h 3192694"/>
              <a:gd name="connsiteX4513" fmla="*/ 4347199 w 8115305"/>
              <a:gd name="connsiteY4513" fmla="*/ 58606 h 3192694"/>
              <a:gd name="connsiteX4514" fmla="*/ 4320941 w 8115305"/>
              <a:gd name="connsiteY4514" fmla="*/ 54621 h 3192694"/>
              <a:gd name="connsiteX4515" fmla="*/ 4342490 w 8115305"/>
              <a:gd name="connsiteY4515" fmla="*/ 50639 h 3192694"/>
              <a:gd name="connsiteX4516" fmla="*/ 4243261 w 8115305"/>
              <a:gd name="connsiteY4516" fmla="*/ 49553 h 3192694"/>
              <a:gd name="connsiteX4517" fmla="*/ 4268431 w 8115305"/>
              <a:gd name="connsiteY4517" fmla="*/ 53536 h 3192694"/>
              <a:gd name="connsiteX4518" fmla="*/ 4245977 w 8115305"/>
              <a:gd name="connsiteY4518" fmla="*/ 57520 h 3192694"/>
              <a:gd name="connsiteX4519" fmla="*/ 4220083 w 8115305"/>
              <a:gd name="connsiteY4519" fmla="*/ 53355 h 3192694"/>
              <a:gd name="connsiteX4520" fmla="*/ 4243261 w 8115305"/>
              <a:gd name="connsiteY4520" fmla="*/ 49553 h 3192694"/>
              <a:gd name="connsiteX4521" fmla="*/ 4143487 w 8115305"/>
              <a:gd name="connsiteY4521" fmla="*/ 48466 h 3192694"/>
              <a:gd name="connsiteX4522" fmla="*/ 4168113 w 8115305"/>
              <a:gd name="connsiteY4522" fmla="*/ 52268 h 3192694"/>
              <a:gd name="connsiteX4523" fmla="*/ 4145296 w 8115305"/>
              <a:gd name="connsiteY4523" fmla="*/ 56253 h 3192694"/>
              <a:gd name="connsiteX4524" fmla="*/ 4119945 w 8115305"/>
              <a:gd name="connsiteY4524" fmla="*/ 52450 h 3192694"/>
              <a:gd name="connsiteX4525" fmla="*/ 4143487 w 8115305"/>
              <a:gd name="connsiteY4525" fmla="*/ 48466 h 3192694"/>
              <a:gd name="connsiteX4526" fmla="*/ 5048512 w 8115305"/>
              <a:gd name="connsiteY4526" fmla="*/ 47017 h 3192694"/>
              <a:gd name="connsiteX4527" fmla="*/ 5062816 w 8115305"/>
              <a:gd name="connsiteY4527" fmla="*/ 49190 h 3192694"/>
              <a:gd name="connsiteX4528" fmla="*/ 5053219 w 8115305"/>
              <a:gd name="connsiteY4528" fmla="*/ 50820 h 3192694"/>
              <a:gd name="connsiteX4529" fmla="*/ 5039457 w 8115305"/>
              <a:gd name="connsiteY4529" fmla="*/ 48829 h 3192694"/>
              <a:gd name="connsiteX4530" fmla="*/ 5048512 w 8115305"/>
              <a:gd name="connsiteY4530" fmla="*/ 47017 h 3192694"/>
              <a:gd name="connsiteX4531" fmla="*/ 4044617 w 8115305"/>
              <a:gd name="connsiteY4531" fmla="*/ 46836 h 3192694"/>
              <a:gd name="connsiteX4532" fmla="*/ 4067795 w 8115305"/>
              <a:gd name="connsiteY4532" fmla="*/ 50638 h 3192694"/>
              <a:gd name="connsiteX4533" fmla="*/ 4043710 w 8115305"/>
              <a:gd name="connsiteY4533" fmla="*/ 54442 h 3192694"/>
              <a:gd name="connsiteX4534" fmla="*/ 4020533 w 8115305"/>
              <a:gd name="connsiteY4534" fmla="*/ 50457 h 3192694"/>
              <a:gd name="connsiteX4535" fmla="*/ 4044617 w 8115305"/>
              <a:gd name="connsiteY4535" fmla="*/ 46836 h 3192694"/>
              <a:gd name="connsiteX4536" fmla="*/ 3945026 w 8115305"/>
              <a:gd name="connsiteY4536" fmla="*/ 45749 h 3192694"/>
              <a:gd name="connsiteX4537" fmla="*/ 3968022 w 8115305"/>
              <a:gd name="connsiteY4537" fmla="*/ 49551 h 3192694"/>
              <a:gd name="connsiteX4538" fmla="*/ 3943577 w 8115305"/>
              <a:gd name="connsiteY4538" fmla="*/ 53172 h 3192694"/>
              <a:gd name="connsiteX4539" fmla="*/ 3921304 w 8115305"/>
              <a:gd name="connsiteY4539" fmla="*/ 49189 h 3192694"/>
              <a:gd name="connsiteX4540" fmla="*/ 3945026 w 8115305"/>
              <a:gd name="connsiteY4540" fmla="*/ 45749 h 3192694"/>
              <a:gd name="connsiteX4541" fmla="*/ 4946384 w 8115305"/>
              <a:gd name="connsiteY4541" fmla="*/ 44844 h 3192694"/>
              <a:gd name="connsiteX4542" fmla="*/ 4963406 w 8115305"/>
              <a:gd name="connsiteY4542" fmla="*/ 47380 h 3192694"/>
              <a:gd name="connsiteX4543" fmla="*/ 4951635 w 8115305"/>
              <a:gd name="connsiteY4543" fmla="*/ 49372 h 3192694"/>
              <a:gd name="connsiteX4544" fmla="*/ 4935158 w 8115305"/>
              <a:gd name="connsiteY4544" fmla="*/ 47199 h 3192694"/>
              <a:gd name="connsiteX4545" fmla="*/ 4946384 w 8115305"/>
              <a:gd name="connsiteY4545" fmla="*/ 44844 h 3192694"/>
              <a:gd name="connsiteX4546" fmla="*/ 3843440 w 8115305"/>
              <a:gd name="connsiteY4546" fmla="*/ 44121 h 3192694"/>
              <a:gd name="connsiteX4547" fmla="*/ 3864264 w 8115305"/>
              <a:gd name="connsiteY4547" fmla="*/ 47743 h 3192694"/>
              <a:gd name="connsiteX4548" fmla="*/ 3840723 w 8115305"/>
              <a:gd name="connsiteY4548" fmla="*/ 51364 h 3192694"/>
              <a:gd name="connsiteX4549" fmla="*/ 3820805 w 8115305"/>
              <a:gd name="connsiteY4549" fmla="*/ 47560 h 3192694"/>
              <a:gd name="connsiteX4550" fmla="*/ 3843440 w 8115305"/>
              <a:gd name="connsiteY4550" fmla="*/ 44121 h 3192694"/>
              <a:gd name="connsiteX4551" fmla="*/ 4844800 w 8115305"/>
              <a:gd name="connsiteY4551" fmla="*/ 43576 h 3192694"/>
              <a:gd name="connsiteX4552" fmla="*/ 4862907 w 8115305"/>
              <a:gd name="connsiteY4552" fmla="*/ 46112 h 3192694"/>
              <a:gd name="connsiteX4553" fmla="*/ 4850231 w 8115305"/>
              <a:gd name="connsiteY4553" fmla="*/ 48465 h 3192694"/>
              <a:gd name="connsiteX4554" fmla="*/ 4832123 w 8115305"/>
              <a:gd name="connsiteY4554" fmla="*/ 46112 h 3192694"/>
              <a:gd name="connsiteX4555" fmla="*/ 4844800 w 8115305"/>
              <a:gd name="connsiteY4555" fmla="*/ 43576 h 3192694"/>
              <a:gd name="connsiteX4556" fmla="*/ 3745658 w 8115305"/>
              <a:gd name="connsiteY4556" fmla="*/ 43215 h 3192694"/>
              <a:gd name="connsiteX4557" fmla="*/ 3765214 w 8115305"/>
              <a:gd name="connsiteY4557" fmla="*/ 46476 h 3192694"/>
              <a:gd name="connsiteX4558" fmla="*/ 3741312 w 8115305"/>
              <a:gd name="connsiteY4558" fmla="*/ 50097 h 3192694"/>
              <a:gd name="connsiteX4559" fmla="*/ 3723204 w 8115305"/>
              <a:gd name="connsiteY4559" fmla="*/ 46476 h 3192694"/>
              <a:gd name="connsiteX4560" fmla="*/ 3745658 w 8115305"/>
              <a:gd name="connsiteY4560" fmla="*/ 43215 h 3192694"/>
              <a:gd name="connsiteX4561" fmla="*/ 4741585 w 8115305"/>
              <a:gd name="connsiteY4561" fmla="*/ 41586 h 3192694"/>
              <a:gd name="connsiteX4562" fmla="*/ 4761322 w 8115305"/>
              <a:gd name="connsiteY4562" fmla="*/ 44301 h 3192694"/>
              <a:gd name="connsiteX4563" fmla="*/ 4747016 w 8115305"/>
              <a:gd name="connsiteY4563" fmla="*/ 47017 h 3192694"/>
              <a:gd name="connsiteX4564" fmla="*/ 4727099 w 8115305"/>
              <a:gd name="connsiteY4564" fmla="*/ 44301 h 3192694"/>
              <a:gd name="connsiteX4565" fmla="*/ 4741585 w 8115305"/>
              <a:gd name="connsiteY4565" fmla="*/ 41586 h 3192694"/>
              <a:gd name="connsiteX4566" fmla="*/ 3649687 w 8115305"/>
              <a:gd name="connsiteY4566" fmla="*/ 41585 h 3192694"/>
              <a:gd name="connsiteX4567" fmla="*/ 3667795 w 8115305"/>
              <a:gd name="connsiteY4567" fmla="*/ 44846 h 3192694"/>
              <a:gd name="connsiteX4568" fmla="*/ 3644436 w 8115305"/>
              <a:gd name="connsiteY4568" fmla="*/ 48285 h 3192694"/>
              <a:gd name="connsiteX4569" fmla="*/ 3625422 w 8115305"/>
              <a:gd name="connsiteY4569" fmla="*/ 45027 h 3192694"/>
              <a:gd name="connsiteX4570" fmla="*/ 3649687 w 8115305"/>
              <a:gd name="connsiteY4570" fmla="*/ 41585 h 3192694"/>
              <a:gd name="connsiteX4571" fmla="*/ 3550999 w 8115305"/>
              <a:gd name="connsiteY4571" fmla="*/ 40678 h 3192694"/>
              <a:gd name="connsiteX4572" fmla="*/ 3567116 w 8115305"/>
              <a:gd name="connsiteY4572" fmla="*/ 43756 h 3192694"/>
              <a:gd name="connsiteX4573" fmla="*/ 3546111 w 8115305"/>
              <a:gd name="connsiteY4573" fmla="*/ 46653 h 3192694"/>
              <a:gd name="connsiteX4574" fmla="*/ 3529994 w 8115305"/>
              <a:gd name="connsiteY4574" fmla="*/ 43756 h 3192694"/>
              <a:gd name="connsiteX4575" fmla="*/ 3550999 w 8115305"/>
              <a:gd name="connsiteY4575" fmla="*/ 40678 h 3192694"/>
              <a:gd name="connsiteX4576" fmla="*/ 4643080 w 8115305"/>
              <a:gd name="connsiteY4576" fmla="*/ 40317 h 3192694"/>
              <a:gd name="connsiteX4577" fmla="*/ 4662454 w 8115305"/>
              <a:gd name="connsiteY4577" fmla="*/ 43215 h 3192694"/>
              <a:gd name="connsiteX4578" fmla="*/ 4647968 w 8115305"/>
              <a:gd name="connsiteY4578" fmla="*/ 46112 h 3192694"/>
              <a:gd name="connsiteX4579" fmla="*/ 4627507 w 8115305"/>
              <a:gd name="connsiteY4579" fmla="*/ 43032 h 3192694"/>
              <a:gd name="connsiteX4580" fmla="*/ 4643080 w 8115305"/>
              <a:gd name="connsiteY4580" fmla="*/ 40317 h 3192694"/>
              <a:gd name="connsiteX4581" fmla="*/ 3454123 w 8115305"/>
              <a:gd name="connsiteY4581" fmla="*/ 39230 h 3192694"/>
              <a:gd name="connsiteX4582" fmla="*/ 3468609 w 8115305"/>
              <a:gd name="connsiteY4582" fmla="*/ 42128 h 3192694"/>
              <a:gd name="connsiteX4583" fmla="*/ 3447785 w 8115305"/>
              <a:gd name="connsiteY4583" fmla="*/ 44844 h 3192694"/>
              <a:gd name="connsiteX4584" fmla="*/ 3434204 w 8115305"/>
              <a:gd name="connsiteY4584" fmla="*/ 41766 h 3192694"/>
              <a:gd name="connsiteX4585" fmla="*/ 3454123 w 8115305"/>
              <a:gd name="connsiteY4585" fmla="*/ 39230 h 3192694"/>
              <a:gd name="connsiteX4586" fmla="*/ 4541494 w 8115305"/>
              <a:gd name="connsiteY4586" fmla="*/ 38506 h 3192694"/>
              <a:gd name="connsiteX4587" fmla="*/ 4563043 w 8115305"/>
              <a:gd name="connsiteY4587" fmla="*/ 41403 h 3192694"/>
              <a:gd name="connsiteX4588" fmla="*/ 4547289 w 8115305"/>
              <a:gd name="connsiteY4588" fmla="*/ 44483 h 3192694"/>
              <a:gd name="connsiteX4589" fmla="*/ 4526464 w 8115305"/>
              <a:gd name="connsiteY4589" fmla="*/ 41403 h 3192694"/>
              <a:gd name="connsiteX4590" fmla="*/ 4541494 w 8115305"/>
              <a:gd name="connsiteY4590" fmla="*/ 38506 h 3192694"/>
              <a:gd name="connsiteX4591" fmla="*/ 3352176 w 8115305"/>
              <a:gd name="connsiteY4591" fmla="*/ 38506 h 3192694"/>
              <a:gd name="connsiteX4592" fmla="*/ 3366480 w 8115305"/>
              <a:gd name="connsiteY4592" fmla="*/ 40861 h 3192694"/>
              <a:gd name="connsiteX4593" fmla="*/ 3348372 w 8115305"/>
              <a:gd name="connsiteY4593" fmla="*/ 43395 h 3192694"/>
              <a:gd name="connsiteX4594" fmla="*/ 3335698 w 8115305"/>
              <a:gd name="connsiteY4594" fmla="*/ 40861 h 3192694"/>
              <a:gd name="connsiteX4595" fmla="*/ 3352176 w 8115305"/>
              <a:gd name="connsiteY4595" fmla="*/ 38506 h 3192694"/>
              <a:gd name="connsiteX4596" fmla="*/ 4442988 w 8115305"/>
              <a:gd name="connsiteY4596" fmla="*/ 37240 h 3192694"/>
              <a:gd name="connsiteX4597" fmla="*/ 4465442 w 8115305"/>
              <a:gd name="connsiteY4597" fmla="*/ 40317 h 3192694"/>
              <a:gd name="connsiteX4598" fmla="*/ 4449144 w 8115305"/>
              <a:gd name="connsiteY4598" fmla="*/ 43395 h 3192694"/>
              <a:gd name="connsiteX4599" fmla="*/ 4426510 w 8115305"/>
              <a:gd name="connsiteY4599" fmla="*/ 40317 h 3192694"/>
              <a:gd name="connsiteX4600" fmla="*/ 4442988 w 8115305"/>
              <a:gd name="connsiteY4600" fmla="*/ 37240 h 3192694"/>
              <a:gd name="connsiteX4601" fmla="*/ 3257654 w 8115305"/>
              <a:gd name="connsiteY4601" fmla="*/ 37057 h 3192694"/>
              <a:gd name="connsiteX4602" fmla="*/ 3269062 w 8115305"/>
              <a:gd name="connsiteY4602" fmla="*/ 39230 h 3192694"/>
              <a:gd name="connsiteX4603" fmla="*/ 3252584 w 8115305"/>
              <a:gd name="connsiteY4603" fmla="*/ 41402 h 3192694"/>
              <a:gd name="connsiteX4604" fmla="*/ 3242080 w 8115305"/>
              <a:gd name="connsiteY4604" fmla="*/ 39230 h 3192694"/>
              <a:gd name="connsiteX4605" fmla="*/ 3257654 w 8115305"/>
              <a:gd name="connsiteY4605" fmla="*/ 37057 h 3192694"/>
              <a:gd name="connsiteX4606" fmla="*/ 3160777 w 8115305"/>
              <a:gd name="connsiteY4606" fmla="*/ 36516 h 3192694"/>
              <a:gd name="connsiteX4607" fmla="*/ 3170554 w 8115305"/>
              <a:gd name="connsiteY4607" fmla="*/ 37964 h 3192694"/>
              <a:gd name="connsiteX4608" fmla="*/ 3157878 w 8115305"/>
              <a:gd name="connsiteY4608" fmla="*/ 39774 h 3192694"/>
              <a:gd name="connsiteX4609" fmla="*/ 3148464 w 8115305"/>
              <a:gd name="connsiteY4609" fmla="*/ 38325 h 3192694"/>
              <a:gd name="connsiteX4610" fmla="*/ 3160777 w 8115305"/>
              <a:gd name="connsiteY4610" fmla="*/ 36516 h 3192694"/>
              <a:gd name="connsiteX4611" fmla="*/ 4346474 w 8115305"/>
              <a:gd name="connsiteY4611" fmla="*/ 35428 h 3192694"/>
              <a:gd name="connsiteX4612" fmla="*/ 4367479 w 8115305"/>
              <a:gd name="connsiteY4612" fmla="*/ 38688 h 3192694"/>
              <a:gd name="connsiteX4613" fmla="*/ 4347379 w 8115305"/>
              <a:gd name="connsiteY4613" fmla="*/ 41946 h 3192694"/>
              <a:gd name="connsiteX4614" fmla="*/ 4327098 w 8115305"/>
              <a:gd name="connsiteY4614" fmla="*/ 38507 h 3192694"/>
              <a:gd name="connsiteX4615" fmla="*/ 4346474 w 8115305"/>
              <a:gd name="connsiteY4615" fmla="*/ 35428 h 3192694"/>
              <a:gd name="connsiteX4616" fmla="*/ 4248873 w 8115305"/>
              <a:gd name="connsiteY4616" fmla="*/ 34342 h 3192694"/>
              <a:gd name="connsiteX4617" fmla="*/ 4269697 w 8115305"/>
              <a:gd name="connsiteY4617" fmla="*/ 37601 h 3192694"/>
              <a:gd name="connsiteX4618" fmla="*/ 4249778 w 8115305"/>
              <a:gd name="connsiteY4618" fmla="*/ 40861 h 3192694"/>
              <a:gd name="connsiteX4619" fmla="*/ 4229136 w 8115305"/>
              <a:gd name="connsiteY4619" fmla="*/ 37601 h 3192694"/>
              <a:gd name="connsiteX4620" fmla="*/ 4248873 w 8115305"/>
              <a:gd name="connsiteY4620" fmla="*/ 34342 h 3192694"/>
              <a:gd name="connsiteX4621" fmla="*/ 4148193 w 8115305"/>
              <a:gd name="connsiteY4621" fmla="*/ 32713 h 3192694"/>
              <a:gd name="connsiteX4622" fmla="*/ 4168474 w 8115305"/>
              <a:gd name="connsiteY4622" fmla="*/ 35791 h 3192694"/>
              <a:gd name="connsiteX4623" fmla="*/ 4148193 w 8115305"/>
              <a:gd name="connsiteY4623" fmla="*/ 39232 h 3192694"/>
              <a:gd name="connsiteX4624" fmla="*/ 4127732 w 8115305"/>
              <a:gd name="connsiteY4624" fmla="*/ 35611 h 3192694"/>
              <a:gd name="connsiteX4625" fmla="*/ 4148193 w 8115305"/>
              <a:gd name="connsiteY4625" fmla="*/ 32713 h 3192694"/>
              <a:gd name="connsiteX4626" fmla="*/ 4051497 w 8115305"/>
              <a:gd name="connsiteY4626" fmla="*/ 31625 h 3192694"/>
              <a:gd name="connsiteX4627" fmla="*/ 4071054 w 8115305"/>
              <a:gd name="connsiteY4627" fmla="*/ 34884 h 3192694"/>
              <a:gd name="connsiteX4628" fmla="*/ 4051317 w 8115305"/>
              <a:gd name="connsiteY4628" fmla="*/ 37961 h 3192694"/>
              <a:gd name="connsiteX4629" fmla="*/ 4030855 w 8115305"/>
              <a:gd name="connsiteY4629" fmla="*/ 34703 h 3192694"/>
              <a:gd name="connsiteX4630" fmla="*/ 4051497 w 8115305"/>
              <a:gd name="connsiteY4630" fmla="*/ 31625 h 3192694"/>
              <a:gd name="connsiteX4631" fmla="*/ 3954622 w 8115305"/>
              <a:gd name="connsiteY4631" fmla="*/ 29996 h 3192694"/>
              <a:gd name="connsiteX4632" fmla="*/ 3973816 w 8115305"/>
              <a:gd name="connsiteY4632" fmla="*/ 33254 h 3192694"/>
              <a:gd name="connsiteX4633" fmla="*/ 3952991 w 8115305"/>
              <a:gd name="connsiteY4633" fmla="*/ 36334 h 3192694"/>
              <a:gd name="connsiteX4634" fmla="*/ 3934883 w 8115305"/>
              <a:gd name="connsiteY4634" fmla="*/ 32893 h 3192694"/>
              <a:gd name="connsiteX4635" fmla="*/ 3954622 w 8115305"/>
              <a:gd name="connsiteY4635" fmla="*/ 29996 h 3192694"/>
              <a:gd name="connsiteX4636" fmla="*/ 4929907 w 8115305"/>
              <a:gd name="connsiteY4636" fmla="*/ 29995 h 3192694"/>
              <a:gd name="connsiteX4637" fmla="*/ 4942401 w 8115305"/>
              <a:gd name="connsiteY4637" fmla="*/ 31444 h 3192694"/>
              <a:gd name="connsiteX4638" fmla="*/ 4934253 w 8115305"/>
              <a:gd name="connsiteY4638" fmla="*/ 33075 h 3192694"/>
              <a:gd name="connsiteX4639" fmla="*/ 4922301 w 8115305"/>
              <a:gd name="connsiteY4639" fmla="*/ 31444 h 3192694"/>
              <a:gd name="connsiteX4640" fmla="*/ 4929907 w 8115305"/>
              <a:gd name="connsiteY4640" fmla="*/ 29995 h 3192694"/>
              <a:gd name="connsiteX4641" fmla="*/ 3857745 w 8115305"/>
              <a:gd name="connsiteY4641" fmla="*/ 29090 h 3192694"/>
              <a:gd name="connsiteX4642" fmla="*/ 3875853 w 8115305"/>
              <a:gd name="connsiteY4642" fmla="*/ 31987 h 3192694"/>
              <a:gd name="connsiteX4643" fmla="*/ 3857745 w 8115305"/>
              <a:gd name="connsiteY4643" fmla="*/ 34884 h 3192694"/>
              <a:gd name="connsiteX4644" fmla="*/ 3839637 w 8115305"/>
              <a:gd name="connsiteY4644" fmla="*/ 32168 h 3192694"/>
              <a:gd name="connsiteX4645" fmla="*/ 3857745 w 8115305"/>
              <a:gd name="connsiteY4645" fmla="*/ 29090 h 3192694"/>
              <a:gd name="connsiteX4646" fmla="*/ 4832125 w 8115305"/>
              <a:gd name="connsiteY4646" fmla="*/ 28185 h 3192694"/>
              <a:gd name="connsiteX4647" fmla="*/ 4844800 w 8115305"/>
              <a:gd name="connsiteY4647" fmla="*/ 29814 h 3192694"/>
              <a:gd name="connsiteX4648" fmla="*/ 4835384 w 8115305"/>
              <a:gd name="connsiteY4648" fmla="*/ 31626 h 3192694"/>
              <a:gd name="connsiteX4649" fmla="*/ 4822709 w 8115305"/>
              <a:gd name="connsiteY4649" fmla="*/ 29814 h 3192694"/>
              <a:gd name="connsiteX4650" fmla="*/ 4832125 w 8115305"/>
              <a:gd name="connsiteY4650" fmla="*/ 28185 h 3192694"/>
              <a:gd name="connsiteX4651" fmla="*/ 3762678 w 8115305"/>
              <a:gd name="connsiteY4651" fmla="*/ 27642 h 3192694"/>
              <a:gd name="connsiteX4652" fmla="*/ 3779520 w 8115305"/>
              <a:gd name="connsiteY4652" fmla="*/ 30539 h 3192694"/>
              <a:gd name="connsiteX4653" fmla="*/ 3760688 w 8115305"/>
              <a:gd name="connsiteY4653" fmla="*/ 33255 h 3192694"/>
              <a:gd name="connsiteX4654" fmla="*/ 3744570 w 8115305"/>
              <a:gd name="connsiteY4654" fmla="*/ 30539 h 3192694"/>
              <a:gd name="connsiteX4655" fmla="*/ 3762678 w 8115305"/>
              <a:gd name="connsiteY4655" fmla="*/ 27642 h 3192694"/>
              <a:gd name="connsiteX4656" fmla="*/ 3664174 w 8115305"/>
              <a:gd name="connsiteY4656" fmla="*/ 26738 h 3192694"/>
              <a:gd name="connsiteX4657" fmla="*/ 3679927 w 8115305"/>
              <a:gd name="connsiteY4657" fmla="*/ 29453 h 3192694"/>
              <a:gd name="connsiteX4658" fmla="*/ 3661819 w 8115305"/>
              <a:gd name="connsiteY4658" fmla="*/ 31989 h 3192694"/>
              <a:gd name="connsiteX4659" fmla="*/ 3646066 w 8115305"/>
              <a:gd name="connsiteY4659" fmla="*/ 29272 h 3192694"/>
              <a:gd name="connsiteX4660" fmla="*/ 3664174 w 8115305"/>
              <a:gd name="connsiteY4660" fmla="*/ 26738 h 3192694"/>
              <a:gd name="connsiteX4661" fmla="*/ 4734524 w 8115305"/>
              <a:gd name="connsiteY4661" fmla="*/ 26736 h 3192694"/>
              <a:gd name="connsiteX4662" fmla="*/ 4749734 w 8115305"/>
              <a:gd name="connsiteY4662" fmla="*/ 28728 h 3192694"/>
              <a:gd name="connsiteX4663" fmla="*/ 4739411 w 8115305"/>
              <a:gd name="connsiteY4663" fmla="*/ 30901 h 3192694"/>
              <a:gd name="connsiteX4664" fmla="*/ 4723115 w 8115305"/>
              <a:gd name="connsiteY4664" fmla="*/ 28728 h 3192694"/>
              <a:gd name="connsiteX4665" fmla="*/ 4734524 w 8115305"/>
              <a:gd name="connsiteY4665" fmla="*/ 26736 h 3192694"/>
              <a:gd name="connsiteX4666" fmla="*/ 3569830 w 8115305"/>
              <a:gd name="connsiteY4666" fmla="*/ 25832 h 3192694"/>
              <a:gd name="connsiteX4667" fmla="*/ 3583412 w 8115305"/>
              <a:gd name="connsiteY4667" fmla="*/ 28365 h 3192694"/>
              <a:gd name="connsiteX4668" fmla="*/ 3565304 w 8115305"/>
              <a:gd name="connsiteY4668" fmla="*/ 30719 h 3192694"/>
              <a:gd name="connsiteX4669" fmla="*/ 3551723 w 8115305"/>
              <a:gd name="connsiteY4669" fmla="*/ 28004 h 3192694"/>
              <a:gd name="connsiteX4670" fmla="*/ 3569830 w 8115305"/>
              <a:gd name="connsiteY4670" fmla="*/ 25832 h 3192694"/>
              <a:gd name="connsiteX4671" fmla="*/ 4637647 w 8115305"/>
              <a:gd name="connsiteY4671" fmla="*/ 25468 h 3192694"/>
              <a:gd name="connsiteX4672" fmla="*/ 4653399 w 8115305"/>
              <a:gd name="connsiteY4672" fmla="*/ 27824 h 3192694"/>
              <a:gd name="connsiteX4673" fmla="*/ 4641086 w 8115305"/>
              <a:gd name="connsiteY4673" fmla="*/ 29996 h 3192694"/>
              <a:gd name="connsiteX4674" fmla="*/ 4625334 w 8115305"/>
              <a:gd name="connsiteY4674" fmla="*/ 27641 h 3192694"/>
              <a:gd name="connsiteX4675" fmla="*/ 4637647 w 8115305"/>
              <a:gd name="connsiteY4675" fmla="*/ 25468 h 3192694"/>
              <a:gd name="connsiteX4676" fmla="*/ 3476397 w 8115305"/>
              <a:gd name="connsiteY4676" fmla="*/ 24564 h 3192694"/>
              <a:gd name="connsiteX4677" fmla="*/ 3487081 w 8115305"/>
              <a:gd name="connsiteY4677" fmla="*/ 26917 h 3192694"/>
              <a:gd name="connsiteX4678" fmla="*/ 3471508 w 8115305"/>
              <a:gd name="connsiteY4678" fmla="*/ 28729 h 3192694"/>
              <a:gd name="connsiteX4679" fmla="*/ 3459919 w 8115305"/>
              <a:gd name="connsiteY4679" fmla="*/ 26556 h 3192694"/>
              <a:gd name="connsiteX4680" fmla="*/ 3476397 w 8115305"/>
              <a:gd name="connsiteY4680" fmla="*/ 24564 h 3192694"/>
              <a:gd name="connsiteX4681" fmla="*/ 4539501 w 8115305"/>
              <a:gd name="connsiteY4681" fmla="*/ 23839 h 3192694"/>
              <a:gd name="connsiteX4682" fmla="*/ 4556704 w 8115305"/>
              <a:gd name="connsiteY4682" fmla="*/ 26012 h 3192694"/>
              <a:gd name="connsiteX4683" fmla="*/ 4544028 w 8115305"/>
              <a:gd name="connsiteY4683" fmla="*/ 28366 h 3192694"/>
              <a:gd name="connsiteX4684" fmla="*/ 4527732 w 8115305"/>
              <a:gd name="connsiteY4684" fmla="*/ 26374 h 3192694"/>
              <a:gd name="connsiteX4685" fmla="*/ 4539501 w 8115305"/>
              <a:gd name="connsiteY4685" fmla="*/ 23839 h 3192694"/>
              <a:gd name="connsiteX4686" fmla="*/ 3380605 w 8115305"/>
              <a:gd name="connsiteY4686" fmla="*/ 23658 h 3192694"/>
              <a:gd name="connsiteX4687" fmla="*/ 3391470 w 8115305"/>
              <a:gd name="connsiteY4687" fmla="*/ 25468 h 3192694"/>
              <a:gd name="connsiteX4688" fmla="*/ 3378432 w 8115305"/>
              <a:gd name="connsiteY4688" fmla="*/ 27460 h 3192694"/>
              <a:gd name="connsiteX4689" fmla="*/ 3366843 w 8115305"/>
              <a:gd name="connsiteY4689" fmla="*/ 25651 h 3192694"/>
              <a:gd name="connsiteX4690" fmla="*/ 3380605 w 8115305"/>
              <a:gd name="connsiteY4690" fmla="*/ 23658 h 3192694"/>
              <a:gd name="connsiteX4691" fmla="*/ 4441178 w 8115305"/>
              <a:gd name="connsiteY4691" fmla="*/ 22573 h 3192694"/>
              <a:gd name="connsiteX4692" fmla="*/ 4459286 w 8115305"/>
              <a:gd name="connsiteY4692" fmla="*/ 25107 h 3192694"/>
              <a:gd name="connsiteX4693" fmla="*/ 4443712 w 8115305"/>
              <a:gd name="connsiteY4693" fmla="*/ 27643 h 3192694"/>
              <a:gd name="connsiteX4694" fmla="*/ 4427234 w 8115305"/>
              <a:gd name="connsiteY4694" fmla="*/ 25107 h 3192694"/>
              <a:gd name="connsiteX4695" fmla="*/ 4441178 w 8115305"/>
              <a:gd name="connsiteY4695" fmla="*/ 22573 h 3192694"/>
              <a:gd name="connsiteX4696" fmla="*/ 3288436 w 8115305"/>
              <a:gd name="connsiteY4696" fmla="*/ 22391 h 3192694"/>
              <a:gd name="connsiteX4697" fmla="*/ 3295499 w 8115305"/>
              <a:gd name="connsiteY4697" fmla="*/ 24022 h 3192694"/>
              <a:gd name="connsiteX4698" fmla="*/ 3283730 w 8115305"/>
              <a:gd name="connsiteY4698" fmla="*/ 25471 h 3192694"/>
              <a:gd name="connsiteX4699" fmla="*/ 3275580 w 8115305"/>
              <a:gd name="connsiteY4699" fmla="*/ 24022 h 3192694"/>
              <a:gd name="connsiteX4700" fmla="*/ 3288436 w 8115305"/>
              <a:gd name="connsiteY4700" fmla="*/ 22391 h 3192694"/>
              <a:gd name="connsiteX4701" fmla="*/ 4344481 w 8115305"/>
              <a:gd name="connsiteY4701" fmla="*/ 20942 h 3192694"/>
              <a:gd name="connsiteX4702" fmla="*/ 4362589 w 8115305"/>
              <a:gd name="connsiteY4702" fmla="*/ 23476 h 3192694"/>
              <a:gd name="connsiteX4703" fmla="*/ 4348103 w 8115305"/>
              <a:gd name="connsiteY4703" fmla="*/ 26012 h 3192694"/>
              <a:gd name="connsiteX4704" fmla="*/ 4329995 w 8115305"/>
              <a:gd name="connsiteY4704" fmla="*/ 23476 h 3192694"/>
              <a:gd name="connsiteX4705" fmla="*/ 4344481 w 8115305"/>
              <a:gd name="connsiteY4705" fmla="*/ 20942 h 3192694"/>
              <a:gd name="connsiteX4706" fmla="*/ 4249416 w 8115305"/>
              <a:gd name="connsiteY4706" fmla="*/ 19856 h 3192694"/>
              <a:gd name="connsiteX4707" fmla="*/ 4267524 w 8115305"/>
              <a:gd name="connsiteY4707" fmla="*/ 22392 h 3192694"/>
              <a:gd name="connsiteX4708" fmla="*/ 4252494 w 8115305"/>
              <a:gd name="connsiteY4708" fmla="*/ 24926 h 3192694"/>
              <a:gd name="connsiteX4709" fmla="*/ 4234386 w 8115305"/>
              <a:gd name="connsiteY4709" fmla="*/ 22392 h 3192694"/>
              <a:gd name="connsiteX4710" fmla="*/ 4249416 w 8115305"/>
              <a:gd name="connsiteY4710" fmla="*/ 19856 h 3192694"/>
              <a:gd name="connsiteX4711" fmla="*/ 4155437 w 8115305"/>
              <a:gd name="connsiteY4711" fmla="*/ 18408 h 3192694"/>
              <a:gd name="connsiteX4712" fmla="*/ 4172096 w 8115305"/>
              <a:gd name="connsiteY4712" fmla="*/ 20942 h 3192694"/>
              <a:gd name="connsiteX4713" fmla="*/ 4155437 w 8115305"/>
              <a:gd name="connsiteY4713" fmla="*/ 23658 h 3192694"/>
              <a:gd name="connsiteX4714" fmla="*/ 4138958 w 8115305"/>
              <a:gd name="connsiteY4714" fmla="*/ 21124 h 3192694"/>
              <a:gd name="connsiteX4715" fmla="*/ 4155437 w 8115305"/>
              <a:gd name="connsiteY4715" fmla="*/ 18408 h 3192694"/>
              <a:gd name="connsiteX4716" fmla="*/ 4060191 w 8115305"/>
              <a:gd name="connsiteY4716" fmla="*/ 17320 h 3192694"/>
              <a:gd name="connsiteX4717" fmla="*/ 4077031 w 8115305"/>
              <a:gd name="connsiteY4717" fmla="*/ 19673 h 3192694"/>
              <a:gd name="connsiteX4718" fmla="*/ 4061277 w 8115305"/>
              <a:gd name="connsiteY4718" fmla="*/ 22390 h 3192694"/>
              <a:gd name="connsiteX4719" fmla="*/ 4044437 w 8115305"/>
              <a:gd name="connsiteY4719" fmla="*/ 19854 h 3192694"/>
              <a:gd name="connsiteX4720" fmla="*/ 4060191 w 8115305"/>
              <a:gd name="connsiteY4720" fmla="*/ 17320 h 3192694"/>
              <a:gd name="connsiteX4721" fmla="*/ 3965485 w 8115305"/>
              <a:gd name="connsiteY4721" fmla="*/ 15691 h 3192694"/>
              <a:gd name="connsiteX4722" fmla="*/ 3979610 w 8115305"/>
              <a:gd name="connsiteY4722" fmla="*/ 18227 h 3192694"/>
              <a:gd name="connsiteX4723" fmla="*/ 3962227 w 8115305"/>
              <a:gd name="connsiteY4723" fmla="*/ 20581 h 3192694"/>
              <a:gd name="connsiteX4724" fmla="*/ 3947377 w 8115305"/>
              <a:gd name="connsiteY4724" fmla="*/ 18045 h 3192694"/>
              <a:gd name="connsiteX4725" fmla="*/ 3965485 w 8115305"/>
              <a:gd name="connsiteY4725" fmla="*/ 15691 h 3192694"/>
              <a:gd name="connsiteX4726" fmla="*/ 3870239 w 8115305"/>
              <a:gd name="connsiteY4726" fmla="*/ 14966 h 3192694"/>
              <a:gd name="connsiteX4727" fmla="*/ 3883457 w 8115305"/>
              <a:gd name="connsiteY4727" fmla="*/ 16959 h 3192694"/>
              <a:gd name="connsiteX4728" fmla="*/ 3868971 w 8115305"/>
              <a:gd name="connsiteY4728" fmla="*/ 19312 h 3192694"/>
              <a:gd name="connsiteX4729" fmla="*/ 3854848 w 8115305"/>
              <a:gd name="connsiteY4729" fmla="*/ 17139 h 3192694"/>
              <a:gd name="connsiteX4730" fmla="*/ 3870239 w 8115305"/>
              <a:gd name="connsiteY4730" fmla="*/ 14966 h 3192694"/>
              <a:gd name="connsiteX4731" fmla="*/ 3776984 w 8115305"/>
              <a:gd name="connsiteY4731" fmla="*/ 13518 h 3192694"/>
              <a:gd name="connsiteX4732" fmla="*/ 3789480 w 8115305"/>
              <a:gd name="connsiteY4732" fmla="*/ 15691 h 3192694"/>
              <a:gd name="connsiteX4733" fmla="*/ 3774450 w 8115305"/>
              <a:gd name="connsiteY4733" fmla="*/ 17683 h 3192694"/>
              <a:gd name="connsiteX4734" fmla="*/ 3762137 w 8115305"/>
              <a:gd name="connsiteY4734" fmla="*/ 15510 h 3192694"/>
              <a:gd name="connsiteX4735" fmla="*/ 3776984 w 8115305"/>
              <a:gd name="connsiteY4735" fmla="*/ 13518 h 3192694"/>
              <a:gd name="connsiteX4736" fmla="*/ 3683547 w 8115305"/>
              <a:gd name="connsiteY4736" fmla="*/ 12613 h 3192694"/>
              <a:gd name="connsiteX4737" fmla="*/ 3695680 w 8115305"/>
              <a:gd name="connsiteY4737" fmla="*/ 14606 h 3192694"/>
              <a:gd name="connsiteX4738" fmla="*/ 3681557 w 8115305"/>
              <a:gd name="connsiteY4738" fmla="*/ 16596 h 3192694"/>
              <a:gd name="connsiteX4739" fmla="*/ 3669424 w 8115305"/>
              <a:gd name="connsiteY4739" fmla="*/ 14423 h 3192694"/>
              <a:gd name="connsiteX4740" fmla="*/ 3683547 w 8115305"/>
              <a:gd name="connsiteY4740" fmla="*/ 12613 h 3192694"/>
              <a:gd name="connsiteX4741" fmla="*/ 3593009 w 8115305"/>
              <a:gd name="connsiteY4741" fmla="*/ 11164 h 3192694"/>
              <a:gd name="connsiteX4742" fmla="*/ 3601883 w 8115305"/>
              <a:gd name="connsiteY4742" fmla="*/ 13155 h 3192694"/>
              <a:gd name="connsiteX4743" fmla="*/ 3587758 w 8115305"/>
              <a:gd name="connsiteY4743" fmla="*/ 14966 h 3192694"/>
              <a:gd name="connsiteX4744" fmla="*/ 3578161 w 8115305"/>
              <a:gd name="connsiteY4744" fmla="*/ 12974 h 3192694"/>
              <a:gd name="connsiteX4745" fmla="*/ 3593009 w 8115305"/>
              <a:gd name="connsiteY4745" fmla="*/ 11164 h 3192694"/>
              <a:gd name="connsiteX4746" fmla="*/ 4628592 w 8115305"/>
              <a:gd name="connsiteY4746" fmla="*/ 10982 h 3192694"/>
              <a:gd name="connsiteX4747" fmla="*/ 4640725 w 8115305"/>
              <a:gd name="connsiteY4747" fmla="*/ 12430 h 3192694"/>
              <a:gd name="connsiteX4748" fmla="*/ 4631853 w 8115305"/>
              <a:gd name="connsiteY4748" fmla="*/ 14061 h 3192694"/>
              <a:gd name="connsiteX4749" fmla="*/ 4620444 w 8115305"/>
              <a:gd name="connsiteY4749" fmla="*/ 12430 h 3192694"/>
              <a:gd name="connsiteX4750" fmla="*/ 4628592 w 8115305"/>
              <a:gd name="connsiteY4750" fmla="*/ 10982 h 3192694"/>
              <a:gd name="connsiteX4751" fmla="*/ 3498850 w 8115305"/>
              <a:gd name="connsiteY4751" fmla="*/ 10440 h 3192694"/>
              <a:gd name="connsiteX4752" fmla="*/ 3507542 w 8115305"/>
              <a:gd name="connsiteY4752" fmla="*/ 12069 h 3192694"/>
              <a:gd name="connsiteX4753" fmla="*/ 3495409 w 8115305"/>
              <a:gd name="connsiteY4753" fmla="*/ 13517 h 3192694"/>
              <a:gd name="connsiteX4754" fmla="*/ 3487442 w 8115305"/>
              <a:gd name="connsiteY4754" fmla="*/ 12069 h 3192694"/>
              <a:gd name="connsiteX4755" fmla="*/ 3498850 w 8115305"/>
              <a:gd name="connsiteY4755" fmla="*/ 10440 h 3192694"/>
              <a:gd name="connsiteX4756" fmla="*/ 4535155 w 8115305"/>
              <a:gd name="connsiteY4756" fmla="*/ 9897 h 3192694"/>
              <a:gd name="connsiteX4757" fmla="*/ 4547105 w 8115305"/>
              <a:gd name="connsiteY4757" fmla="*/ 11345 h 3192694"/>
              <a:gd name="connsiteX4758" fmla="*/ 4537689 w 8115305"/>
              <a:gd name="connsiteY4758" fmla="*/ 13157 h 3192694"/>
              <a:gd name="connsiteX4759" fmla="*/ 4525739 w 8115305"/>
              <a:gd name="connsiteY4759" fmla="*/ 11528 h 3192694"/>
              <a:gd name="connsiteX4760" fmla="*/ 4535155 w 8115305"/>
              <a:gd name="connsiteY4760" fmla="*/ 9897 h 3192694"/>
              <a:gd name="connsiteX4761" fmla="*/ 4441541 w 8115305"/>
              <a:gd name="connsiteY4761" fmla="*/ 8268 h 3192694"/>
              <a:gd name="connsiteX4762" fmla="*/ 4454035 w 8115305"/>
              <a:gd name="connsiteY4762" fmla="*/ 10077 h 3192694"/>
              <a:gd name="connsiteX4763" fmla="*/ 4441902 w 8115305"/>
              <a:gd name="connsiteY4763" fmla="*/ 11889 h 3192694"/>
              <a:gd name="connsiteX4764" fmla="*/ 4430133 w 8115305"/>
              <a:gd name="connsiteY4764" fmla="*/ 9897 h 3192694"/>
              <a:gd name="connsiteX4765" fmla="*/ 4441541 w 8115305"/>
              <a:gd name="connsiteY4765" fmla="*/ 8268 h 3192694"/>
              <a:gd name="connsiteX4766" fmla="*/ 4349190 w 8115305"/>
              <a:gd name="connsiteY4766" fmla="*/ 7182 h 3192694"/>
              <a:gd name="connsiteX4767" fmla="*/ 4360960 w 8115305"/>
              <a:gd name="connsiteY4767" fmla="*/ 8992 h 3192694"/>
              <a:gd name="connsiteX4768" fmla="*/ 4349008 w 8115305"/>
              <a:gd name="connsiteY4768" fmla="*/ 10803 h 3192694"/>
              <a:gd name="connsiteX4769" fmla="*/ 4336153 w 8115305"/>
              <a:gd name="connsiteY4769" fmla="*/ 8811 h 3192694"/>
              <a:gd name="connsiteX4770" fmla="*/ 4349190 w 8115305"/>
              <a:gd name="connsiteY4770" fmla="*/ 7182 h 3192694"/>
              <a:gd name="connsiteX4771" fmla="*/ 4251950 w 8115305"/>
              <a:gd name="connsiteY4771" fmla="*/ 5550 h 3192694"/>
              <a:gd name="connsiteX4772" fmla="*/ 4265349 w 8115305"/>
              <a:gd name="connsiteY4772" fmla="*/ 7360 h 3192694"/>
              <a:gd name="connsiteX4773" fmla="*/ 4253943 w 8115305"/>
              <a:gd name="connsiteY4773" fmla="*/ 9352 h 3192694"/>
              <a:gd name="connsiteX4774" fmla="*/ 4239637 w 8115305"/>
              <a:gd name="connsiteY4774" fmla="*/ 7360 h 3192694"/>
              <a:gd name="connsiteX4775" fmla="*/ 4251950 w 8115305"/>
              <a:gd name="connsiteY4775" fmla="*/ 5550 h 3192694"/>
              <a:gd name="connsiteX4776" fmla="*/ 4159421 w 8115305"/>
              <a:gd name="connsiteY4776" fmla="*/ 4645 h 3192694"/>
              <a:gd name="connsiteX4777" fmla="*/ 4171915 w 8115305"/>
              <a:gd name="connsiteY4777" fmla="*/ 6457 h 3192694"/>
              <a:gd name="connsiteX4778" fmla="*/ 4159963 w 8115305"/>
              <a:gd name="connsiteY4778" fmla="*/ 8447 h 3192694"/>
              <a:gd name="connsiteX4779" fmla="*/ 4146564 w 8115305"/>
              <a:gd name="connsiteY4779" fmla="*/ 6637 h 3192694"/>
              <a:gd name="connsiteX4780" fmla="*/ 4159421 w 8115305"/>
              <a:gd name="connsiteY4780" fmla="*/ 4645 h 3192694"/>
              <a:gd name="connsiteX4781" fmla="*/ 4067071 w 8115305"/>
              <a:gd name="connsiteY4781" fmla="*/ 3560 h 3192694"/>
              <a:gd name="connsiteX4782" fmla="*/ 4079203 w 8115305"/>
              <a:gd name="connsiteY4782" fmla="*/ 5550 h 3192694"/>
              <a:gd name="connsiteX4783" fmla="*/ 4065805 w 8115305"/>
              <a:gd name="connsiteY4783" fmla="*/ 7362 h 3192694"/>
              <a:gd name="connsiteX4784" fmla="*/ 4054577 w 8115305"/>
              <a:gd name="connsiteY4784" fmla="*/ 5189 h 3192694"/>
              <a:gd name="connsiteX4785" fmla="*/ 4067071 w 8115305"/>
              <a:gd name="connsiteY4785" fmla="*/ 3560 h 3192694"/>
              <a:gd name="connsiteX4786" fmla="*/ 3974722 w 8115305"/>
              <a:gd name="connsiteY4786" fmla="*/ 2292 h 3192694"/>
              <a:gd name="connsiteX4787" fmla="*/ 3987216 w 8115305"/>
              <a:gd name="connsiteY4787" fmla="*/ 4102 h 3192694"/>
              <a:gd name="connsiteX4788" fmla="*/ 3975627 w 8115305"/>
              <a:gd name="connsiteY4788" fmla="*/ 5734 h 3192694"/>
              <a:gd name="connsiteX4789" fmla="*/ 3963677 w 8115305"/>
              <a:gd name="connsiteY4789" fmla="*/ 4102 h 3192694"/>
              <a:gd name="connsiteX4790" fmla="*/ 3974722 w 8115305"/>
              <a:gd name="connsiteY4790" fmla="*/ 2292 h 3192694"/>
              <a:gd name="connsiteX4791" fmla="*/ 3882915 w 8115305"/>
              <a:gd name="connsiteY4791" fmla="*/ 1385 h 3192694"/>
              <a:gd name="connsiteX4792" fmla="*/ 3893780 w 8115305"/>
              <a:gd name="connsiteY4792" fmla="*/ 3014 h 3192694"/>
              <a:gd name="connsiteX4793" fmla="*/ 3883279 w 8115305"/>
              <a:gd name="connsiteY4793" fmla="*/ 4645 h 3192694"/>
              <a:gd name="connsiteX4794" fmla="*/ 3872595 w 8115305"/>
              <a:gd name="connsiteY4794" fmla="*/ 3014 h 3192694"/>
              <a:gd name="connsiteX4795" fmla="*/ 3882915 w 8115305"/>
              <a:gd name="connsiteY4795" fmla="*/ 1385 h 3192694"/>
              <a:gd name="connsiteX4796" fmla="*/ 3792013 w 8115305"/>
              <a:gd name="connsiteY4796" fmla="*/ 119 h 3192694"/>
              <a:gd name="connsiteX4797" fmla="*/ 3801792 w 8115305"/>
              <a:gd name="connsiteY4797" fmla="*/ 1568 h 3192694"/>
              <a:gd name="connsiteX4798" fmla="*/ 3791108 w 8115305"/>
              <a:gd name="connsiteY4798" fmla="*/ 3016 h 3192694"/>
              <a:gd name="connsiteX4799" fmla="*/ 3782236 w 8115305"/>
              <a:gd name="connsiteY4799" fmla="*/ 1385 h 3192694"/>
              <a:gd name="connsiteX4800" fmla="*/ 3792013 w 8115305"/>
              <a:gd name="connsiteY4800" fmla="*/ 119 h 3192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Lst>
            <a:rect l="l" t="t" r="r" b="b"/>
            <a:pathLst>
              <a:path w="8115305" h="3192694">
                <a:moveTo>
                  <a:pt x="4234736" y="3069959"/>
                </a:moveTo>
                <a:cubicBezTo>
                  <a:pt x="4237818" y="3069761"/>
                  <a:pt x="4240909" y="3069814"/>
                  <a:pt x="4243983" y="3070105"/>
                </a:cubicBezTo>
                <a:cubicBezTo>
                  <a:pt x="4276710" y="3073689"/>
                  <a:pt x="4302218" y="3100108"/>
                  <a:pt x="4304644" y="3132937"/>
                </a:cubicBezTo>
                <a:cubicBezTo>
                  <a:pt x="4304946" y="3165640"/>
                  <a:pt x="4278683" y="3192386"/>
                  <a:pt x="4245983" y="3192694"/>
                </a:cubicBezTo>
                <a:cubicBezTo>
                  <a:pt x="4245557" y="3192694"/>
                  <a:pt x="4245133" y="3192694"/>
                  <a:pt x="4244707" y="3192694"/>
                </a:cubicBezTo>
                <a:cubicBezTo>
                  <a:pt x="4211007" y="3191914"/>
                  <a:pt x="4183034" y="3166419"/>
                  <a:pt x="4179158" y="3132937"/>
                </a:cubicBezTo>
                <a:cubicBezTo>
                  <a:pt x="4177112" y="3100199"/>
                  <a:pt x="4201996" y="3072006"/>
                  <a:pt x="4234736" y="3069959"/>
                </a:cubicBezTo>
                <a:close/>
                <a:moveTo>
                  <a:pt x="3636106" y="3007634"/>
                </a:moveTo>
                <a:cubicBezTo>
                  <a:pt x="3664050" y="3004664"/>
                  <a:pt x="3689114" y="3024890"/>
                  <a:pt x="3692089" y="3052849"/>
                </a:cubicBezTo>
                <a:cubicBezTo>
                  <a:pt x="3692414" y="3055874"/>
                  <a:pt x="3692462" y="3058915"/>
                  <a:pt x="3692239" y="3061957"/>
                </a:cubicBezTo>
                <a:cubicBezTo>
                  <a:pt x="3692241" y="3099549"/>
                  <a:pt x="3661925" y="3130114"/>
                  <a:pt x="3624337" y="3130405"/>
                </a:cubicBezTo>
                <a:cubicBezTo>
                  <a:pt x="3595397" y="3134987"/>
                  <a:pt x="3568215" y="3115248"/>
                  <a:pt x="3563624" y="3086312"/>
                </a:cubicBezTo>
                <a:cubicBezTo>
                  <a:pt x="3562734" y="3080700"/>
                  <a:pt x="3562751" y="3074995"/>
                  <a:pt x="3563675" y="3069381"/>
                </a:cubicBezTo>
                <a:cubicBezTo>
                  <a:pt x="3567035" y="3032532"/>
                  <a:pt x="3599197" y="3005117"/>
                  <a:pt x="3636106" y="3007634"/>
                </a:cubicBezTo>
                <a:close/>
                <a:moveTo>
                  <a:pt x="3062089" y="2969970"/>
                </a:moveTo>
                <a:cubicBezTo>
                  <a:pt x="3086535" y="2967200"/>
                  <a:pt x="3108593" y="2984783"/>
                  <a:pt x="3111357" y="3009227"/>
                </a:cubicBezTo>
                <a:cubicBezTo>
                  <a:pt x="3111870" y="3013773"/>
                  <a:pt x="3111682" y="3018354"/>
                  <a:pt x="3110798" y="3022844"/>
                </a:cubicBezTo>
                <a:cubicBezTo>
                  <a:pt x="3101979" y="3056343"/>
                  <a:pt x="3074210" y="3081496"/>
                  <a:pt x="3039999" y="3086947"/>
                </a:cubicBezTo>
                <a:cubicBezTo>
                  <a:pt x="3015313" y="3092017"/>
                  <a:pt x="2991187" y="3076135"/>
                  <a:pt x="2986109" y="3051437"/>
                </a:cubicBezTo>
                <a:cubicBezTo>
                  <a:pt x="2984459" y="3043433"/>
                  <a:pt x="2984997" y="3035104"/>
                  <a:pt x="2987666" y="3027371"/>
                </a:cubicBezTo>
                <a:cubicBezTo>
                  <a:pt x="2998983" y="2995229"/>
                  <a:pt x="3028132" y="2972759"/>
                  <a:pt x="3062089" y="2969970"/>
                </a:cubicBezTo>
                <a:close/>
                <a:moveTo>
                  <a:pt x="2514513" y="2932123"/>
                </a:moveTo>
                <a:cubicBezTo>
                  <a:pt x="2543302" y="2935925"/>
                  <a:pt x="2555616" y="2963992"/>
                  <a:pt x="2540768" y="2992965"/>
                </a:cubicBezTo>
                <a:cubicBezTo>
                  <a:pt x="2523221" y="3024454"/>
                  <a:pt x="2490591" y="3044608"/>
                  <a:pt x="2454575" y="3046203"/>
                </a:cubicBezTo>
                <a:cubicBezTo>
                  <a:pt x="2418360" y="3044752"/>
                  <a:pt x="2405866" y="3011436"/>
                  <a:pt x="2427052" y="2978659"/>
                </a:cubicBezTo>
                <a:cubicBezTo>
                  <a:pt x="2446625" y="2949533"/>
                  <a:pt x="2479419" y="2932079"/>
                  <a:pt x="2514513" y="2932123"/>
                </a:cubicBezTo>
                <a:close/>
                <a:moveTo>
                  <a:pt x="6417275" y="2735474"/>
                </a:moveTo>
                <a:cubicBezTo>
                  <a:pt x="6456043" y="2736080"/>
                  <a:pt x="6492350" y="2754600"/>
                  <a:pt x="6515600" y="2785632"/>
                </a:cubicBezTo>
                <a:cubicBezTo>
                  <a:pt x="6539683" y="2817501"/>
                  <a:pt x="6530811" y="2839955"/>
                  <a:pt x="6494052" y="2839955"/>
                </a:cubicBezTo>
                <a:cubicBezTo>
                  <a:pt x="6454342" y="2837402"/>
                  <a:pt x="6418132" y="2816347"/>
                  <a:pt x="6396270" y="2783098"/>
                </a:cubicBezTo>
                <a:cubicBezTo>
                  <a:pt x="6378162" y="2753582"/>
                  <a:pt x="6385588" y="2737284"/>
                  <a:pt x="6417275" y="2735474"/>
                </a:cubicBezTo>
                <a:close/>
                <a:moveTo>
                  <a:pt x="5858834" y="2681512"/>
                </a:moveTo>
                <a:cubicBezTo>
                  <a:pt x="5894879" y="2683626"/>
                  <a:pt x="5927520" y="2703507"/>
                  <a:pt x="5945932" y="2734569"/>
                </a:cubicBezTo>
                <a:cubicBezTo>
                  <a:pt x="5966576" y="2768973"/>
                  <a:pt x="5952632" y="2792514"/>
                  <a:pt x="5911889" y="2790702"/>
                </a:cubicBezTo>
                <a:cubicBezTo>
                  <a:pt x="5875067" y="2788791"/>
                  <a:pt x="5841728" y="2768340"/>
                  <a:pt x="5823343" y="2736379"/>
                </a:cubicBezTo>
                <a:cubicBezTo>
                  <a:pt x="5804511" y="2702156"/>
                  <a:pt x="5818997" y="2680246"/>
                  <a:pt x="5858834" y="2681512"/>
                </a:cubicBezTo>
                <a:close/>
                <a:moveTo>
                  <a:pt x="5293689" y="2641494"/>
                </a:moveTo>
                <a:cubicBezTo>
                  <a:pt x="5329180" y="2642038"/>
                  <a:pt x="5378433" y="2674995"/>
                  <a:pt x="5388030" y="2704872"/>
                </a:cubicBezTo>
                <a:cubicBezTo>
                  <a:pt x="5394691" y="2730523"/>
                  <a:pt x="5379294" y="2756716"/>
                  <a:pt x="5353643" y="2763376"/>
                </a:cubicBezTo>
                <a:cubicBezTo>
                  <a:pt x="5347134" y="2765066"/>
                  <a:pt x="5340341" y="2765370"/>
                  <a:pt x="5333707" y="2764266"/>
                </a:cubicBezTo>
                <a:cubicBezTo>
                  <a:pt x="5295862" y="2761005"/>
                  <a:pt x="5248782" y="2724790"/>
                  <a:pt x="5243168" y="2694551"/>
                </a:cubicBezTo>
                <a:cubicBezTo>
                  <a:pt x="5240109" y="2668429"/>
                  <a:pt x="5258804" y="2644770"/>
                  <a:pt x="5284927" y="2641709"/>
                </a:cubicBezTo>
                <a:cubicBezTo>
                  <a:pt x="5287836" y="2641369"/>
                  <a:pt x="5290769" y="2641296"/>
                  <a:pt x="5293689" y="2641494"/>
                </a:cubicBezTo>
                <a:close/>
                <a:moveTo>
                  <a:pt x="4759512" y="2591153"/>
                </a:moveTo>
                <a:cubicBezTo>
                  <a:pt x="4798625" y="2589705"/>
                  <a:pt x="4841721" y="2619945"/>
                  <a:pt x="4849327" y="2654892"/>
                </a:cubicBezTo>
                <a:cubicBezTo>
                  <a:pt x="4856389" y="2687306"/>
                  <a:pt x="4831219" y="2716098"/>
                  <a:pt x="4792650" y="2717366"/>
                </a:cubicBezTo>
                <a:cubicBezTo>
                  <a:pt x="4750820" y="2718632"/>
                  <a:pt x="4707362" y="2686945"/>
                  <a:pt x="4702111" y="2651271"/>
                </a:cubicBezTo>
                <a:cubicBezTo>
                  <a:pt x="4696677" y="2619401"/>
                  <a:pt x="4722753" y="2592241"/>
                  <a:pt x="4759512" y="2591153"/>
                </a:cubicBezTo>
                <a:close/>
                <a:moveTo>
                  <a:pt x="4245432" y="2559828"/>
                </a:moveTo>
                <a:cubicBezTo>
                  <a:pt x="4287081" y="2559104"/>
                  <a:pt x="4322028" y="2586266"/>
                  <a:pt x="4324925" y="2621938"/>
                </a:cubicBezTo>
                <a:cubicBezTo>
                  <a:pt x="4327823" y="2658153"/>
                  <a:pt x="4295409" y="2686945"/>
                  <a:pt x="4252494" y="2685496"/>
                </a:cubicBezTo>
                <a:cubicBezTo>
                  <a:pt x="4215868" y="2686713"/>
                  <a:pt x="4183884" y="2660895"/>
                  <a:pt x="4177346" y="2624835"/>
                </a:cubicBezTo>
                <a:cubicBezTo>
                  <a:pt x="4173544" y="2588620"/>
                  <a:pt x="4203785" y="2560552"/>
                  <a:pt x="4245432" y="2559828"/>
                </a:cubicBezTo>
                <a:close/>
                <a:moveTo>
                  <a:pt x="3742036" y="2514196"/>
                </a:moveTo>
                <a:cubicBezTo>
                  <a:pt x="3784590" y="2513472"/>
                  <a:pt x="3814468" y="2538279"/>
                  <a:pt x="3812295" y="2573589"/>
                </a:cubicBezTo>
                <a:cubicBezTo>
                  <a:pt x="3810122" y="2608900"/>
                  <a:pt x="3776440" y="2637691"/>
                  <a:pt x="3733525" y="2638416"/>
                </a:cubicBezTo>
                <a:cubicBezTo>
                  <a:pt x="3689523" y="2638416"/>
                  <a:pt x="3659826" y="2612702"/>
                  <a:pt x="3663267" y="2576486"/>
                </a:cubicBezTo>
                <a:cubicBezTo>
                  <a:pt x="3666708" y="2540271"/>
                  <a:pt x="3699483" y="2514920"/>
                  <a:pt x="3742036" y="2514196"/>
                </a:cubicBezTo>
                <a:close/>
                <a:moveTo>
                  <a:pt x="3249687" y="2485950"/>
                </a:moveTo>
                <a:cubicBezTo>
                  <a:pt x="3291697" y="2485950"/>
                  <a:pt x="3317048" y="2509670"/>
                  <a:pt x="3309805" y="2544256"/>
                </a:cubicBezTo>
                <a:cubicBezTo>
                  <a:pt x="3298237" y="2582998"/>
                  <a:pt x="3262031" y="2609093"/>
                  <a:pt x="3221619" y="2607815"/>
                </a:cubicBezTo>
                <a:cubicBezTo>
                  <a:pt x="3177800" y="2607815"/>
                  <a:pt x="3152629" y="2582645"/>
                  <a:pt x="3161865" y="2547154"/>
                </a:cubicBezTo>
                <a:cubicBezTo>
                  <a:pt x="3174651" y="2509779"/>
                  <a:pt x="3210196" y="2485007"/>
                  <a:pt x="3249687" y="2485950"/>
                </a:cubicBezTo>
                <a:close/>
                <a:moveTo>
                  <a:pt x="2772383" y="2443758"/>
                </a:moveTo>
                <a:cubicBezTo>
                  <a:pt x="2812581" y="2443758"/>
                  <a:pt x="2834131" y="2468745"/>
                  <a:pt x="2820550" y="2501702"/>
                </a:cubicBezTo>
                <a:cubicBezTo>
                  <a:pt x="2801380" y="2538570"/>
                  <a:pt x="2762858" y="2561274"/>
                  <a:pt x="2721318" y="2560191"/>
                </a:cubicBezTo>
                <a:cubicBezTo>
                  <a:pt x="2683835" y="2558742"/>
                  <a:pt x="2665003" y="2534477"/>
                  <a:pt x="2676955" y="2503695"/>
                </a:cubicBezTo>
                <a:cubicBezTo>
                  <a:pt x="2695097" y="2467491"/>
                  <a:pt x="2731894" y="2444389"/>
                  <a:pt x="2772383" y="2443758"/>
                </a:cubicBezTo>
                <a:close/>
                <a:moveTo>
                  <a:pt x="2285460" y="2416958"/>
                </a:moveTo>
                <a:cubicBezTo>
                  <a:pt x="2319863" y="2417863"/>
                  <a:pt x="2336341" y="2441765"/>
                  <a:pt x="2321674" y="2470196"/>
                </a:cubicBezTo>
                <a:cubicBezTo>
                  <a:pt x="2297952" y="2506012"/>
                  <a:pt x="2258315" y="2528089"/>
                  <a:pt x="2215381" y="2529407"/>
                </a:cubicBezTo>
                <a:cubicBezTo>
                  <a:pt x="2179528" y="2528502"/>
                  <a:pt x="2163773" y="2502970"/>
                  <a:pt x="2180251" y="2473998"/>
                </a:cubicBezTo>
                <a:cubicBezTo>
                  <a:pt x="2204388" y="2439489"/>
                  <a:pt x="2243373" y="2418357"/>
                  <a:pt x="2285460" y="2416958"/>
                </a:cubicBezTo>
                <a:close/>
                <a:moveTo>
                  <a:pt x="1830592" y="2376760"/>
                </a:moveTo>
                <a:cubicBezTo>
                  <a:pt x="1863367" y="2378028"/>
                  <a:pt x="1876223" y="2402835"/>
                  <a:pt x="1857029" y="2429454"/>
                </a:cubicBezTo>
                <a:cubicBezTo>
                  <a:pt x="1830048" y="2460350"/>
                  <a:pt x="1792294" y="2479781"/>
                  <a:pt x="1751460" y="2483777"/>
                </a:cubicBezTo>
                <a:cubicBezTo>
                  <a:pt x="1712347" y="2485045"/>
                  <a:pt x="1699310" y="2456253"/>
                  <a:pt x="1724660" y="2426376"/>
                </a:cubicBezTo>
                <a:cubicBezTo>
                  <a:pt x="1752619" y="2397297"/>
                  <a:pt x="1790356" y="2379619"/>
                  <a:pt x="1830592" y="2376760"/>
                </a:cubicBezTo>
                <a:close/>
                <a:moveTo>
                  <a:pt x="7166577" y="2374043"/>
                </a:moveTo>
                <a:cubicBezTo>
                  <a:pt x="7203498" y="2376370"/>
                  <a:pt x="7238392" y="2391702"/>
                  <a:pt x="7265083" y="2417321"/>
                </a:cubicBezTo>
                <a:cubicBezTo>
                  <a:pt x="7292605" y="2443396"/>
                  <a:pt x="7288623" y="2460055"/>
                  <a:pt x="7254580" y="2459511"/>
                </a:cubicBezTo>
                <a:cubicBezTo>
                  <a:pt x="7217079" y="2457207"/>
                  <a:pt x="7181697" y="2441381"/>
                  <a:pt x="7154988" y="2414967"/>
                </a:cubicBezTo>
                <a:cubicBezTo>
                  <a:pt x="7128913" y="2389434"/>
                  <a:pt x="7133620" y="2373499"/>
                  <a:pt x="7166577" y="2374043"/>
                </a:cubicBezTo>
                <a:close/>
                <a:moveTo>
                  <a:pt x="1372644" y="2354307"/>
                </a:moveTo>
                <a:cubicBezTo>
                  <a:pt x="1401433" y="2354307"/>
                  <a:pt x="1410850" y="2377848"/>
                  <a:pt x="1390751" y="2400843"/>
                </a:cubicBezTo>
                <a:cubicBezTo>
                  <a:pt x="1360547" y="2430806"/>
                  <a:pt x="1320566" y="2448872"/>
                  <a:pt x="1278120" y="2451726"/>
                </a:cubicBezTo>
                <a:cubicBezTo>
                  <a:pt x="1249691" y="2449555"/>
                  <a:pt x="1245164" y="2423480"/>
                  <a:pt x="1268342" y="2400119"/>
                </a:cubicBezTo>
                <a:cubicBezTo>
                  <a:pt x="1297441" y="2374293"/>
                  <a:pt x="1333928" y="2358267"/>
                  <a:pt x="1372644" y="2354307"/>
                </a:cubicBezTo>
                <a:close/>
                <a:moveTo>
                  <a:pt x="6638192" y="2339640"/>
                </a:moveTo>
                <a:cubicBezTo>
                  <a:pt x="6679314" y="2343607"/>
                  <a:pt x="6717993" y="2360976"/>
                  <a:pt x="6748287" y="2389074"/>
                </a:cubicBezTo>
                <a:cubicBezTo>
                  <a:pt x="6771464" y="2414244"/>
                  <a:pt x="6760961" y="2441224"/>
                  <a:pt x="6728006" y="2440138"/>
                </a:cubicBezTo>
                <a:cubicBezTo>
                  <a:pt x="6686232" y="2434768"/>
                  <a:pt x="6647444" y="2415656"/>
                  <a:pt x="6617730" y="2385815"/>
                </a:cubicBezTo>
                <a:cubicBezTo>
                  <a:pt x="6600708" y="2363723"/>
                  <a:pt x="6611212" y="2340545"/>
                  <a:pt x="6638192" y="2339640"/>
                </a:cubicBezTo>
                <a:close/>
                <a:moveTo>
                  <a:pt x="938235" y="2321713"/>
                </a:moveTo>
                <a:cubicBezTo>
                  <a:pt x="967025" y="2323342"/>
                  <a:pt x="967932" y="2340545"/>
                  <a:pt x="939684" y="2365535"/>
                </a:cubicBezTo>
                <a:cubicBezTo>
                  <a:pt x="912485" y="2389817"/>
                  <a:pt x="877445" y="2403505"/>
                  <a:pt x="840995" y="2404104"/>
                </a:cubicBezTo>
                <a:cubicBezTo>
                  <a:pt x="810936" y="2402474"/>
                  <a:pt x="810936" y="2384547"/>
                  <a:pt x="840995" y="2359377"/>
                </a:cubicBezTo>
                <a:cubicBezTo>
                  <a:pt x="867941" y="2335729"/>
                  <a:pt x="902381" y="2322386"/>
                  <a:pt x="938235" y="2321713"/>
                </a:cubicBezTo>
                <a:close/>
                <a:moveTo>
                  <a:pt x="6137149" y="2295999"/>
                </a:moveTo>
                <a:cubicBezTo>
                  <a:pt x="6178825" y="2297373"/>
                  <a:pt x="6217890" y="2316643"/>
                  <a:pt x="6244347" y="2348873"/>
                </a:cubicBezTo>
                <a:cubicBezTo>
                  <a:pt x="6268067" y="2380019"/>
                  <a:pt x="6256297" y="2403197"/>
                  <a:pt x="6216099" y="2403197"/>
                </a:cubicBezTo>
                <a:cubicBezTo>
                  <a:pt x="6173637" y="2402028"/>
                  <a:pt x="6133864" y="2382140"/>
                  <a:pt x="6107453" y="2348873"/>
                </a:cubicBezTo>
                <a:cubicBezTo>
                  <a:pt x="6085541" y="2318452"/>
                  <a:pt x="6098217" y="2296179"/>
                  <a:pt x="6137149" y="2295999"/>
                </a:cubicBezTo>
                <a:close/>
                <a:moveTo>
                  <a:pt x="5654577" y="2269199"/>
                </a:moveTo>
                <a:cubicBezTo>
                  <a:pt x="5696528" y="2267522"/>
                  <a:pt x="5736274" y="2288014"/>
                  <a:pt x="5759241" y="2323161"/>
                </a:cubicBezTo>
                <a:cubicBezTo>
                  <a:pt x="5779883" y="2357747"/>
                  <a:pt x="5763767" y="2380018"/>
                  <a:pt x="5717774" y="2379294"/>
                </a:cubicBezTo>
                <a:cubicBezTo>
                  <a:pt x="5675114" y="2379978"/>
                  <a:pt x="5635475" y="2357348"/>
                  <a:pt x="5614379" y="2320264"/>
                </a:cubicBezTo>
                <a:cubicBezTo>
                  <a:pt x="5599349" y="2289299"/>
                  <a:pt x="5614379" y="2270106"/>
                  <a:pt x="5654577" y="2269199"/>
                </a:cubicBezTo>
                <a:close/>
                <a:moveTo>
                  <a:pt x="5185950" y="2238598"/>
                </a:moveTo>
                <a:cubicBezTo>
                  <a:pt x="5225243" y="2239503"/>
                  <a:pt x="5277394" y="2269199"/>
                  <a:pt x="5289163" y="2299984"/>
                </a:cubicBezTo>
                <a:cubicBezTo>
                  <a:pt x="5301476" y="2330948"/>
                  <a:pt x="5272867" y="2361731"/>
                  <a:pt x="5231762" y="2360645"/>
                </a:cubicBezTo>
                <a:cubicBezTo>
                  <a:pt x="5190657" y="2359558"/>
                  <a:pt x="5138145" y="2327327"/>
                  <a:pt x="5127642" y="2296723"/>
                </a:cubicBezTo>
                <a:cubicBezTo>
                  <a:pt x="5117140" y="2266122"/>
                  <a:pt x="5146654" y="2237693"/>
                  <a:pt x="5185950" y="2238598"/>
                </a:cubicBezTo>
                <a:close/>
                <a:moveTo>
                  <a:pt x="4724020" y="2200570"/>
                </a:moveTo>
                <a:cubicBezTo>
                  <a:pt x="4767479" y="2202382"/>
                  <a:pt x="4806050" y="2228457"/>
                  <a:pt x="4814559" y="2259059"/>
                </a:cubicBezTo>
                <a:cubicBezTo>
                  <a:pt x="4825607" y="2292921"/>
                  <a:pt x="4795185" y="2322978"/>
                  <a:pt x="4749554" y="2322798"/>
                </a:cubicBezTo>
                <a:cubicBezTo>
                  <a:pt x="4703740" y="2322798"/>
                  <a:pt x="4659015" y="2292377"/>
                  <a:pt x="4652857" y="2258515"/>
                </a:cubicBezTo>
                <a:cubicBezTo>
                  <a:pt x="4646702" y="2224653"/>
                  <a:pt x="4680562" y="2198760"/>
                  <a:pt x="4724020" y="2200570"/>
                </a:cubicBezTo>
                <a:close/>
                <a:moveTo>
                  <a:pt x="4268610" y="2176668"/>
                </a:moveTo>
                <a:cubicBezTo>
                  <a:pt x="4313154" y="2176668"/>
                  <a:pt x="4351181" y="2202382"/>
                  <a:pt x="4355164" y="2235880"/>
                </a:cubicBezTo>
                <a:cubicBezTo>
                  <a:pt x="4359148" y="2269379"/>
                  <a:pt x="4325467" y="2297808"/>
                  <a:pt x="4279111" y="2297808"/>
                </a:cubicBezTo>
                <a:cubicBezTo>
                  <a:pt x="4232755" y="2297808"/>
                  <a:pt x="4194367" y="2270284"/>
                  <a:pt x="4192377" y="2236061"/>
                </a:cubicBezTo>
                <a:cubicBezTo>
                  <a:pt x="4190384" y="2201838"/>
                  <a:pt x="4224246" y="2176668"/>
                  <a:pt x="4268610" y="2176668"/>
                </a:cubicBezTo>
                <a:close/>
                <a:moveTo>
                  <a:pt x="3815916" y="2141540"/>
                </a:moveTo>
                <a:cubicBezTo>
                  <a:pt x="3861186" y="2142989"/>
                  <a:pt x="3890883" y="2168701"/>
                  <a:pt x="3887079" y="2202926"/>
                </a:cubicBezTo>
                <a:cubicBezTo>
                  <a:pt x="3883277" y="2237693"/>
                  <a:pt x="3847061" y="2261956"/>
                  <a:pt x="3798896" y="2261232"/>
                </a:cubicBezTo>
                <a:cubicBezTo>
                  <a:pt x="3748011" y="2261232"/>
                  <a:pt x="3717048" y="2231716"/>
                  <a:pt x="3725377" y="2194415"/>
                </a:cubicBezTo>
                <a:cubicBezTo>
                  <a:pt x="3732981" y="2161277"/>
                  <a:pt x="3770647" y="2140092"/>
                  <a:pt x="3815916" y="2141540"/>
                </a:cubicBezTo>
                <a:close/>
                <a:moveTo>
                  <a:pt x="3375717" y="2118906"/>
                </a:moveTo>
                <a:cubicBezTo>
                  <a:pt x="3421529" y="2118906"/>
                  <a:pt x="3449597" y="2140816"/>
                  <a:pt x="3443983" y="2173229"/>
                </a:cubicBezTo>
                <a:cubicBezTo>
                  <a:pt x="3437827" y="2209444"/>
                  <a:pt x="3395998" y="2236968"/>
                  <a:pt x="3345477" y="2235882"/>
                </a:cubicBezTo>
                <a:cubicBezTo>
                  <a:pt x="3298216" y="2235882"/>
                  <a:pt x="3273046" y="2209988"/>
                  <a:pt x="3282281" y="2175402"/>
                </a:cubicBezTo>
                <a:cubicBezTo>
                  <a:pt x="3291517" y="2140816"/>
                  <a:pt x="3330086" y="2118906"/>
                  <a:pt x="3375717" y="2118906"/>
                </a:cubicBezTo>
                <a:close/>
                <a:moveTo>
                  <a:pt x="7761054" y="2097357"/>
                </a:moveTo>
                <a:cubicBezTo>
                  <a:pt x="7795296" y="2098252"/>
                  <a:pt x="7828523" y="2109141"/>
                  <a:pt x="7856663" y="2128683"/>
                </a:cubicBezTo>
                <a:cubicBezTo>
                  <a:pt x="7887808" y="2149326"/>
                  <a:pt x="7890344" y="2164898"/>
                  <a:pt x="7862277" y="2164898"/>
                </a:cubicBezTo>
                <a:cubicBezTo>
                  <a:pt x="7827293" y="2163092"/>
                  <a:pt x="7793612" y="2151068"/>
                  <a:pt x="7765400" y="2130314"/>
                </a:cubicBezTo>
                <a:cubicBezTo>
                  <a:pt x="7739144" y="2110938"/>
                  <a:pt x="7738239" y="2099893"/>
                  <a:pt x="7761054" y="2097357"/>
                </a:cubicBezTo>
                <a:close/>
                <a:moveTo>
                  <a:pt x="2955435" y="2086854"/>
                </a:moveTo>
                <a:cubicBezTo>
                  <a:pt x="2997988" y="2086854"/>
                  <a:pt x="3022795" y="2112385"/>
                  <a:pt x="3009938" y="2143531"/>
                </a:cubicBezTo>
                <a:cubicBezTo>
                  <a:pt x="2996901" y="2175400"/>
                  <a:pt x="2950908" y="2200934"/>
                  <a:pt x="2906543" y="2200209"/>
                </a:cubicBezTo>
                <a:cubicBezTo>
                  <a:pt x="2862200" y="2199485"/>
                  <a:pt x="2838840" y="2173227"/>
                  <a:pt x="2852964" y="2141177"/>
                </a:cubicBezTo>
                <a:cubicBezTo>
                  <a:pt x="2867087" y="2109127"/>
                  <a:pt x="2912881" y="2086854"/>
                  <a:pt x="2955435" y="2086854"/>
                </a:cubicBezTo>
                <a:close/>
                <a:moveTo>
                  <a:pt x="7293329" y="2068385"/>
                </a:moveTo>
                <a:cubicBezTo>
                  <a:pt x="7332786" y="2071480"/>
                  <a:pt x="7370741" y="2084839"/>
                  <a:pt x="7403424" y="2107136"/>
                </a:cubicBezTo>
                <a:cubicBezTo>
                  <a:pt x="7430586" y="2127597"/>
                  <a:pt x="7428957" y="2150412"/>
                  <a:pt x="7399983" y="2150595"/>
                </a:cubicBezTo>
                <a:cubicBezTo>
                  <a:pt x="7362682" y="2146661"/>
                  <a:pt x="7326866" y="2133873"/>
                  <a:pt x="7295502" y="2113292"/>
                </a:cubicBezTo>
                <a:cubicBezTo>
                  <a:pt x="7267617" y="2093192"/>
                  <a:pt x="7266710" y="2070197"/>
                  <a:pt x="7293329" y="2068385"/>
                </a:cubicBezTo>
                <a:close/>
                <a:moveTo>
                  <a:pt x="2535537" y="2065125"/>
                </a:moveTo>
                <a:cubicBezTo>
                  <a:pt x="2577540" y="2065849"/>
                  <a:pt x="2599454" y="2091200"/>
                  <a:pt x="2581348" y="2121260"/>
                </a:cubicBezTo>
                <a:cubicBezTo>
                  <a:pt x="2563238" y="2151862"/>
                  <a:pt x="2510908" y="2177756"/>
                  <a:pt x="2468898" y="2175583"/>
                </a:cubicBezTo>
                <a:cubicBezTo>
                  <a:pt x="2426890" y="2173410"/>
                  <a:pt x="2408780" y="2145162"/>
                  <a:pt x="2430146" y="2115283"/>
                </a:cubicBezTo>
                <a:cubicBezTo>
                  <a:pt x="2456605" y="2084415"/>
                  <a:pt x="2494903" y="2066193"/>
                  <a:pt x="2535537" y="2065125"/>
                </a:cubicBezTo>
                <a:close/>
                <a:moveTo>
                  <a:pt x="2132635" y="2034704"/>
                </a:moveTo>
                <a:cubicBezTo>
                  <a:pt x="2168853" y="2034704"/>
                  <a:pt x="2186958" y="2058969"/>
                  <a:pt x="2170120" y="2084862"/>
                </a:cubicBezTo>
                <a:cubicBezTo>
                  <a:pt x="2153279" y="2110756"/>
                  <a:pt x="2093340" y="2141540"/>
                  <a:pt x="2052781" y="2141177"/>
                </a:cubicBezTo>
                <a:cubicBezTo>
                  <a:pt x="2015477" y="2141177"/>
                  <a:pt x="1998456" y="2115282"/>
                  <a:pt x="2016563" y="2089027"/>
                </a:cubicBezTo>
                <a:cubicBezTo>
                  <a:pt x="2034672" y="2062771"/>
                  <a:pt x="2093704" y="2034704"/>
                  <a:pt x="2132635" y="2034704"/>
                </a:cubicBezTo>
                <a:close/>
                <a:moveTo>
                  <a:pt x="6833392" y="2031986"/>
                </a:moveTo>
                <a:cubicBezTo>
                  <a:pt x="6873537" y="2033773"/>
                  <a:pt x="6911890" y="2049237"/>
                  <a:pt x="6942039" y="2075808"/>
                </a:cubicBezTo>
                <a:cubicBezTo>
                  <a:pt x="6974089" y="2104600"/>
                  <a:pt x="6967390" y="2123069"/>
                  <a:pt x="6923931" y="2121801"/>
                </a:cubicBezTo>
                <a:cubicBezTo>
                  <a:pt x="6883550" y="2119790"/>
                  <a:pt x="6845145" y="2103783"/>
                  <a:pt x="6815285" y="2076532"/>
                </a:cubicBezTo>
                <a:cubicBezTo>
                  <a:pt x="6785227" y="2048284"/>
                  <a:pt x="6793011" y="2030901"/>
                  <a:pt x="6833392" y="2031986"/>
                </a:cubicBezTo>
                <a:close/>
                <a:moveTo>
                  <a:pt x="1711085" y="2017320"/>
                </a:moveTo>
                <a:cubicBezTo>
                  <a:pt x="1745311" y="2017864"/>
                  <a:pt x="1758165" y="2040317"/>
                  <a:pt x="1737524" y="2064581"/>
                </a:cubicBezTo>
                <a:cubicBezTo>
                  <a:pt x="1707084" y="2093785"/>
                  <a:pt x="1667483" y="2111570"/>
                  <a:pt x="1625435" y="2114921"/>
                </a:cubicBezTo>
                <a:cubicBezTo>
                  <a:pt x="1589221" y="2116189"/>
                  <a:pt x="1573830" y="2093916"/>
                  <a:pt x="1594293" y="2068746"/>
                </a:cubicBezTo>
                <a:cubicBezTo>
                  <a:pt x="1625817" y="2038178"/>
                  <a:pt x="1667247" y="2019932"/>
                  <a:pt x="1711085" y="2017320"/>
                </a:cubicBezTo>
                <a:close/>
                <a:moveTo>
                  <a:pt x="6383959" y="2006094"/>
                </a:moveTo>
                <a:cubicBezTo>
                  <a:pt x="6427525" y="2008681"/>
                  <a:pt x="6468992" y="2025690"/>
                  <a:pt x="6501838" y="2054442"/>
                </a:cubicBezTo>
                <a:cubicBezTo>
                  <a:pt x="6524474" y="2078164"/>
                  <a:pt x="6515783" y="2102791"/>
                  <a:pt x="6483731" y="2105325"/>
                </a:cubicBezTo>
                <a:cubicBezTo>
                  <a:pt x="6439204" y="2103433"/>
                  <a:pt x="6396566" y="2086738"/>
                  <a:pt x="6362590" y="2057883"/>
                </a:cubicBezTo>
                <a:cubicBezTo>
                  <a:pt x="6337240" y="2033074"/>
                  <a:pt x="6348648" y="2007181"/>
                  <a:pt x="6383959" y="2006094"/>
                </a:cubicBezTo>
                <a:close/>
                <a:moveTo>
                  <a:pt x="1317960" y="1992152"/>
                </a:moveTo>
                <a:cubicBezTo>
                  <a:pt x="1353090" y="1992152"/>
                  <a:pt x="1360696" y="2010260"/>
                  <a:pt x="1336069" y="2033801"/>
                </a:cubicBezTo>
                <a:cubicBezTo>
                  <a:pt x="1306209" y="2060199"/>
                  <a:pt x="1268146" y="2075486"/>
                  <a:pt x="1228328" y="2077077"/>
                </a:cubicBezTo>
                <a:cubicBezTo>
                  <a:pt x="1192111" y="2077077"/>
                  <a:pt x="1185412" y="2058969"/>
                  <a:pt x="1212031" y="2034162"/>
                </a:cubicBezTo>
                <a:cubicBezTo>
                  <a:pt x="1241636" y="2008678"/>
                  <a:pt x="1278938" y="1993884"/>
                  <a:pt x="1317960" y="1992152"/>
                </a:cubicBezTo>
                <a:close/>
                <a:moveTo>
                  <a:pt x="925203" y="1974044"/>
                </a:moveTo>
                <a:cubicBezTo>
                  <a:pt x="953994" y="1974044"/>
                  <a:pt x="959609" y="1992152"/>
                  <a:pt x="936792" y="2011708"/>
                </a:cubicBezTo>
                <a:cubicBezTo>
                  <a:pt x="904489" y="2036468"/>
                  <a:pt x="865520" y="2050973"/>
                  <a:pt x="824886" y="2053357"/>
                </a:cubicBezTo>
                <a:cubicBezTo>
                  <a:pt x="796999" y="2051908"/>
                  <a:pt x="795733" y="2031989"/>
                  <a:pt x="821808" y="2011889"/>
                </a:cubicBezTo>
                <a:cubicBezTo>
                  <a:pt x="852338" y="1990389"/>
                  <a:pt x="888010" y="1977335"/>
                  <a:pt x="925203" y="1974044"/>
                </a:cubicBezTo>
                <a:close/>
                <a:moveTo>
                  <a:pt x="5943035" y="1972776"/>
                </a:moveTo>
                <a:cubicBezTo>
                  <a:pt x="5986124" y="1973460"/>
                  <a:pt x="6027070" y="1991709"/>
                  <a:pt x="6056388" y="2023297"/>
                </a:cubicBezTo>
                <a:cubicBezTo>
                  <a:pt x="6079566" y="2052630"/>
                  <a:pt x="6064175" y="2076171"/>
                  <a:pt x="6021802" y="2076352"/>
                </a:cubicBezTo>
                <a:cubicBezTo>
                  <a:pt x="5977767" y="2075755"/>
                  <a:pt x="5936022" y="2056624"/>
                  <a:pt x="5906819" y="2023658"/>
                </a:cubicBezTo>
                <a:cubicBezTo>
                  <a:pt x="5885995" y="1995049"/>
                  <a:pt x="5902473" y="1972776"/>
                  <a:pt x="5943035" y="1972776"/>
                </a:cubicBezTo>
                <a:close/>
                <a:moveTo>
                  <a:pt x="5524383" y="1950322"/>
                </a:moveTo>
                <a:cubicBezTo>
                  <a:pt x="5571283" y="1952314"/>
                  <a:pt x="5614198" y="1975673"/>
                  <a:pt x="5630676" y="2007181"/>
                </a:cubicBezTo>
                <a:cubicBezTo>
                  <a:pt x="5647155" y="2038870"/>
                  <a:pt x="5624338" y="2060056"/>
                  <a:pt x="5575265" y="2057883"/>
                </a:cubicBezTo>
                <a:cubicBezTo>
                  <a:pt x="5526195" y="2055710"/>
                  <a:pt x="5483097" y="2030903"/>
                  <a:pt x="5468250" y="1998670"/>
                </a:cubicBezTo>
                <a:cubicBezTo>
                  <a:pt x="5453400" y="1966439"/>
                  <a:pt x="5477483" y="1948332"/>
                  <a:pt x="5524383" y="1950322"/>
                </a:cubicBezTo>
                <a:close/>
                <a:moveTo>
                  <a:pt x="546202" y="1950322"/>
                </a:moveTo>
                <a:cubicBezTo>
                  <a:pt x="575355" y="1950322"/>
                  <a:pt x="574994" y="1964989"/>
                  <a:pt x="545115" y="1985089"/>
                </a:cubicBezTo>
                <a:cubicBezTo>
                  <a:pt x="518515" y="2003489"/>
                  <a:pt x="487261" y="2014033"/>
                  <a:pt x="454939" y="2015510"/>
                </a:cubicBezTo>
                <a:cubicBezTo>
                  <a:pt x="425062" y="2015510"/>
                  <a:pt x="426328" y="2000480"/>
                  <a:pt x="457473" y="1979294"/>
                </a:cubicBezTo>
                <a:cubicBezTo>
                  <a:pt x="483893" y="1961804"/>
                  <a:pt x="514549" y="1951791"/>
                  <a:pt x="546202" y="1950322"/>
                </a:cubicBezTo>
                <a:close/>
                <a:moveTo>
                  <a:pt x="162318" y="1934388"/>
                </a:moveTo>
                <a:cubicBezTo>
                  <a:pt x="184952" y="1934388"/>
                  <a:pt x="185313" y="1946701"/>
                  <a:pt x="163404" y="1961731"/>
                </a:cubicBezTo>
                <a:cubicBezTo>
                  <a:pt x="137256" y="1978210"/>
                  <a:pt x="107740" y="1988607"/>
                  <a:pt x="77030" y="1992152"/>
                </a:cubicBezTo>
                <a:cubicBezTo>
                  <a:pt x="49143" y="1993781"/>
                  <a:pt x="49506" y="1978934"/>
                  <a:pt x="77030" y="1961731"/>
                </a:cubicBezTo>
                <a:cubicBezTo>
                  <a:pt x="102997" y="1946220"/>
                  <a:pt x="132167" y="1936865"/>
                  <a:pt x="162318" y="1934388"/>
                </a:cubicBezTo>
                <a:close/>
                <a:moveTo>
                  <a:pt x="5080200" y="1916643"/>
                </a:moveTo>
                <a:cubicBezTo>
                  <a:pt x="5122752" y="1916279"/>
                  <a:pt x="5174360" y="1942174"/>
                  <a:pt x="5188846" y="1970785"/>
                </a:cubicBezTo>
                <a:cubicBezTo>
                  <a:pt x="5203694" y="1999575"/>
                  <a:pt x="5177438" y="2029455"/>
                  <a:pt x="5134523" y="2031627"/>
                </a:cubicBezTo>
                <a:cubicBezTo>
                  <a:pt x="5091607" y="2033800"/>
                  <a:pt x="5031128" y="2003379"/>
                  <a:pt x="5019539" y="1972415"/>
                </a:cubicBezTo>
                <a:cubicBezTo>
                  <a:pt x="5007950" y="1941450"/>
                  <a:pt x="5037646" y="1917004"/>
                  <a:pt x="5080200" y="1916643"/>
                </a:cubicBezTo>
                <a:close/>
                <a:moveTo>
                  <a:pt x="4671688" y="1896180"/>
                </a:moveTo>
                <a:cubicBezTo>
                  <a:pt x="4718044" y="1895999"/>
                  <a:pt x="4765306" y="1922255"/>
                  <a:pt x="4774359" y="1953220"/>
                </a:cubicBezTo>
                <a:cubicBezTo>
                  <a:pt x="4783595" y="1984909"/>
                  <a:pt x="4749189" y="2013157"/>
                  <a:pt x="4701928" y="2012252"/>
                </a:cubicBezTo>
                <a:cubicBezTo>
                  <a:pt x="4654667" y="2011347"/>
                  <a:pt x="4605595" y="1981648"/>
                  <a:pt x="4601068" y="1950505"/>
                </a:cubicBezTo>
                <a:cubicBezTo>
                  <a:pt x="4596542" y="1919358"/>
                  <a:pt x="4629316" y="1896180"/>
                  <a:pt x="4671688" y="1896180"/>
                </a:cubicBezTo>
                <a:close/>
                <a:moveTo>
                  <a:pt x="4280199" y="1867207"/>
                </a:moveTo>
                <a:cubicBezTo>
                  <a:pt x="4326555" y="1870285"/>
                  <a:pt x="4363314" y="1896903"/>
                  <a:pt x="4363675" y="1928229"/>
                </a:cubicBezTo>
                <a:cubicBezTo>
                  <a:pt x="4364038" y="1959557"/>
                  <a:pt x="4325287" y="1984908"/>
                  <a:pt x="4276216" y="1982915"/>
                </a:cubicBezTo>
                <a:cubicBezTo>
                  <a:pt x="4227505" y="1980923"/>
                  <a:pt x="4189479" y="1953399"/>
                  <a:pt x="4189660" y="1921530"/>
                </a:cubicBezTo>
                <a:cubicBezTo>
                  <a:pt x="4189841" y="1889660"/>
                  <a:pt x="4230585" y="1865034"/>
                  <a:pt x="4280199" y="1867207"/>
                </a:cubicBezTo>
                <a:close/>
                <a:moveTo>
                  <a:pt x="3878389" y="1849824"/>
                </a:moveTo>
                <a:cubicBezTo>
                  <a:pt x="3924201" y="1850909"/>
                  <a:pt x="3960780" y="1874087"/>
                  <a:pt x="3959873" y="1905052"/>
                </a:cubicBezTo>
                <a:cubicBezTo>
                  <a:pt x="3958968" y="1936741"/>
                  <a:pt x="3920579" y="1962272"/>
                  <a:pt x="3871870" y="1962997"/>
                </a:cubicBezTo>
                <a:cubicBezTo>
                  <a:pt x="3820444" y="1962997"/>
                  <a:pt x="3782599" y="1936378"/>
                  <a:pt x="3787850" y="1903060"/>
                </a:cubicBezTo>
                <a:cubicBezTo>
                  <a:pt x="3792739" y="1872458"/>
                  <a:pt x="3832576" y="1848737"/>
                  <a:pt x="3878389" y="1849824"/>
                </a:cubicBezTo>
                <a:close/>
                <a:moveTo>
                  <a:pt x="7838916" y="1838961"/>
                </a:moveTo>
                <a:cubicBezTo>
                  <a:pt x="7870044" y="1841284"/>
                  <a:pt x="7900121" y="1851166"/>
                  <a:pt x="7926557" y="1867751"/>
                </a:cubicBezTo>
                <a:cubicBezTo>
                  <a:pt x="7956798" y="1885859"/>
                  <a:pt x="7956617" y="1899079"/>
                  <a:pt x="7926557" y="1897992"/>
                </a:cubicBezTo>
                <a:cubicBezTo>
                  <a:pt x="7894832" y="1895654"/>
                  <a:pt x="7864158" y="1885515"/>
                  <a:pt x="7837287" y="1868476"/>
                </a:cubicBezTo>
                <a:cubicBezTo>
                  <a:pt x="7808134" y="1850368"/>
                  <a:pt x="7809039" y="1837874"/>
                  <a:pt x="7838916" y="1838961"/>
                </a:cubicBezTo>
                <a:close/>
                <a:moveTo>
                  <a:pt x="3488708" y="1823388"/>
                </a:moveTo>
                <a:cubicBezTo>
                  <a:pt x="3538685" y="1823388"/>
                  <a:pt x="3571823" y="1846929"/>
                  <a:pt x="3564036" y="1879521"/>
                </a:cubicBezTo>
                <a:cubicBezTo>
                  <a:pt x="3556251" y="1912117"/>
                  <a:pt x="3514422" y="1934570"/>
                  <a:pt x="3465169" y="1934207"/>
                </a:cubicBezTo>
                <a:cubicBezTo>
                  <a:pt x="3416096" y="1934207"/>
                  <a:pt x="3385314" y="1909400"/>
                  <a:pt x="3392738" y="1877711"/>
                </a:cubicBezTo>
                <a:cubicBezTo>
                  <a:pt x="3400161" y="1846022"/>
                  <a:pt x="3441810" y="1823388"/>
                  <a:pt x="3488708" y="1823388"/>
                </a:cubicBezTo>
                <a:close/>
                <a:moveTo>
                  <a:pt x="7411935" y="1814152"/>
                </a:moveTo>
                <a:cubicBezTo>
                  <a:pt x="7450687" y="1816950"/>
                  <a:pt x="7488007" y="1830013"/>
                  <a:pt x="7520040" y="1851997"/>
                </a:cubicBezTo>
                <a:cubicBezTo>
                  <a:pt x="7548288" y="1872821"/>
                  <a:pt x="7543035" y="1888212"/>
                  <a:pt x="7507907" y="1886583"/>
                </a:cubicBezTo>
                <a:cubicBezTo>
                  <a:pt x="7471167" y="1883161"/>
                  <a:pt x="7435838" y="1870720"/>
                  <a:pt x="7405055" y="1850367"/>
                </a:cubicBezTo>
                <a:cubicBezTo>
                  <a:pt x="7376444" y="1829906"/>
                  <a:pt x="7379705" y="1814152"/>
                  <a:pt x="7411935" y="1814152"/>
                </a:cubicBezTo>
                <a:close/>
                <a:moveTo>
                  <a:pt x="3095951" y="1805824"/>
                </a:moveTo>
                <a:cubicBezTo>
                  <a:pt x="3141582" y="1805641"/>
                  <a:pt x="3170374" y="1827553"/>
                  <a:pt x="3160776" y="1857250"/>
                </a:cubicBezTo>
                <a:cubicBezTo>
                  <a:pt x="3151179" y="1887671"/>
                  <a:pt x="3106452" y="1913202"/>
                  <a:pt x="3058106" y="1914651"/>
                </a:cubicBezTo>
                <a:cubicBezTo>
                  <a:pt x="3006861" y="1916280"/>
                  <a:pt x="2977164" y="1890748"/>
                  <a:pt x="2991470" y="1858516"/>
                </a:cubicBezTo>
                <a:cubicBezTo>
                  <a:pt x="3005773" y="1826285"/>
                  <a:pt x="3050319" y="1806004"/>
                  <a:pt x="3095951" y="1805824"/>
                </a:cubicBezTo>
                <a:close/>
                <a:moveTo>
                  <a:pt x="6991472" y="1791155"/>
                </a:moveTo>
                <a:cubicBezTo>
                  <a:pt x="7033790" y="1793767"/>
                  <a:pt x="7074695" y="1807441"/>
                  <a:pt x="7110078" y="1830811"/>
                </a:cubicBezTo>
                <a:cubicBezTo>
                  <a:pt x="7138870" y="1852178"/>
                  <a:pt x="7134161" y="1874270"/>
                  <a:pt x="7100299" y="1874451"/>
                </a:cubicBezTo>
                <a:cubicBezTo>
                  <a:pt x="7057149" y="1871375"/>
                  <a:pt x="7015665" y="1856465"/>
                  <a:pt x="6980427" y="1831353"/>
                </a:cubicBezTo>
                <a:cubicBezTo>
                  <a:pt x="6957430" y="1811979"/>
                  <a:pt x="6962319" y="1792603"/>
                  <a:pt x="6991472" y="1791155"/>
                </a:cubicBezTo>
                <a:close/>
                <a:moveTo>
                  <a:pt x="2720782" y="1789345"/>
                </a:moveTo>
                <a:cubicBezTo>
                  <a:pt x="2764600" y="1789345"/>
                  <a:pt x="2790315" y="1813247"/>
                  <a:pt x="2775104" y="1841495"/>
                </a:cubicBezTo>
                <a:cubicBezTo>
                  <a:pt x="2759893" y="1869744"/>
                  <a:pt x="2704661" y="1895819"/>
                  <a:pt x="2659937" y="1895819"/>
                </a:cubicBezTo>
                <a:cubicBezTo>
                  <a:pt x="2618107" y="1894733"/>
                  <a:pt x="2594751" y="1870287"/>
                  <a:pt x="2609240" y="1843307"/>
                </a:cubicBezTo>
                <a:cubicBezTo>
                  <a:pt x="2623722" y="1816325"/>
                  <a:pt x="2676960" y="1789708"/>
                  <a:pt x="2720782" y="1789345"/>
                </a:cubicBezTo>
                <a:close/>
                <a:moveTo>
                  <a:pt x="2355367" y="1765623"/>
                </a:moveTo>
                <a:cubicBezTo>
                  <a:pt x="2395385" y="1765080"/>
                  <a:pt x="2418380" y="1787172"/>
                  <a:pt x="2402623" y="1812342"/>
                </a:cubicBezTo>
                <a:cubicBezTo>
                  <a:pt x="2387054" y="1838054"/>
                  <a:pt x="2332730" y="1863949"/>
                  <a:pt x="2289089" y="1866666"/>
                </a:cubicBezTo>
                <a:cubicBezTo>
                  <a:pt x="2245450" y="1869380"/>
                  <a:pt x="2220642" y="1842400"/>
                  <a:pt x="2241469" y="1815057"/>
                </a:cubicBezTo>
                <a:cubicBezTo>
                  <a:pt x="2262289" y="1787716"/>
                  <a:pt x="2315347" y="1766167"/>
                  <a:pt x="2355367" y="1765623"/>
                </a:cubicBezTo>
                <a:close/>
                <a:moveTo>
                  <a:pt x="6583144" y="1762726"/>
                </a:moveTo>
                <a:cubicBezTo>
                  <a:pt x="6625245" y="1763912"/>
                  <a:pt x="6665771" y="1779073"/>
                  <a:pt x="6698310" y="1805821"/>
                </a:cubicBezTo>
                <a:cubicBezTo>
                  <a:pt x="6729094" y="1832984"/>
                  <a:pt x="6718410" y="1852360"/>
                  <a:pt x="6672597" y="1850548"/>
                </a:cubicBezTo>
                <a:cubicBezTo>
                  <a:pt x="6629827" y="1848635"/>
                  <a:pt x="6588994" y="1832151"/>
                  <a:pt x="6556888" y="1803831"/>
                </a:cubicBezTo>
                <a:cubicBezTo>
                  <a:pt x="6532081" y="1778841"/>
                  <a:pt x="6542946" y="1762182"/>
                  <a:pt x="6583144" y="1762726"/>
                </a:cubicBezTo>
                <a:close/>
                <a:moveTo>
                  <a:pt x="1988498" y="1752586"/>
                </a:moveTo>
                <a:cubicBezTo>
                  <a:pt x="2031232" y="1752586"/>
                  <a:pt x="2045903" y="1769606"/>
                  <a:pt x="2024715" y="1796044"/>
                </a:cubicBezTo>
                <a:cubicBezTo>
                  <a:pt x="1994982" y="1826687"/>
                  <a:pt x="1954059" y="1843885"/>
                  <a:pt x="1911358" y="1843668"/>
                </a:cubicBezTo>
                <a:cubicBezTo>
                  <a:pt x="1866814" y="1843668"/>
                  <a:pt x="1853052" y="1825560"/>
                  <a:pt x="1877134" y="1798398"/>
                </a:cubicBezTo>
                <a:cubicBezTo>
                  <a:pt x="1906778" y="1769068"/>
                  <a:pt x="1946793" y="1752605"/>
                  <a:pt x="1988498" y="1752586"/>
                </a:cubicBezTo>
                <a:close/>
                <a:moveTo>
                  <a:pt x="6167934" y="1742082"/>
                </a:moveTo>
                <a:cubicBezTo>
                  <a:pt x="6210788" y="1743314"/>
                  <a:pt x="6252138" y="1758152"/>
                  <a:pt x="6285994" y="1784455"/>
                </a:cubicBezTo>
                <a:cubicBezTo>
                  <a:pt x="6314244" y="1809806"/>
                  <a:pt x="6303017" y="1835881"/>
                  <a:pt x="6262636" y="1837147"/>
                </a:cubicBezTo>
                <a:cubicBezTo>
                  <a:pt x="6218801" y="1835980"/>
                  <a:pt x="6176561" y="1820457"/>
                  <a:pt x="6142400" y="1792964"/>
                </a:cubicBezTo>
                <a:cubicBezTo>
                  <a:pt x="6116144" y="1767976"/>
                  <a:pt x="6129001" y="1743169"/>
                  <a:pt x="6167934" y="1742082"/>
                </a:cubicBezTo>
                <a:close/>
                <a:moveTo>
                  <a:pt x="1639746" y="1729769"/>
                </a:moveTo>
                <a:cubicBezTo>
                  <a:pt x="1678132" y="1729769"/>
                  <a:pt x="1688092" y="1747877"/>
                  <a:pt x="1663466" y="1771418"/>
                </a:cubicBezTo>
                <a:cubicBezTo>
                  <a:pt x="1632173" y="1798940"/>
                  <a:pt x="1592140" y="1814468"/>
                  <a:pt x="1550476" y="1815238"/>
                </a:cubicBezTo>
                <a:cubicBezTo>
                  <a:pt x="1509190" y="1815238"/>
                  <a:pt x="1497781" y="1798759"/>
                  <a:pt x="1522587" y="1774133"/>
                </a:cubicBezTo>
                <a:cubicBezTo>
                  <a:pt x="1554911" y="1745535"/>
                  <a:pt x="1596592" y="1729755"/>
                  <a:pt x="1639746" y="1729769"/>
                </a:cubicBezTo>
                <a:close/>
                <a:moveTo>
                  <a:pt x="1282656" y="1715102"/>
                </a:moveTo>
                <a:cubicBezTo>
                  <a:pt x="1317241" y="1715102"/>
                  <a:pt x="1325391" y="1735383"/>
                  <a:pt x="1298590" y="1756751"/>
                </a:cubicBezTo>
                <a:cubicBezTo>
                  <a:pt x="1265057" y="1779737"/>
                  <a:pt x="1225978" y="1793362"/>
                  <a:pt x="1185417" y="1796225"/>
                </a:cubicBezTo>
                <a:cubicBezTo>
                  <a:pt x="1149201" y="1796225"/>
                  <a:pt x="1142682" y="1774858"/>
                  <a:pt x="1171112" y="1753310"/>
                </a:cubicBezTo>
                <a:cubicBezTo>
                  <a:pt x="1204341" y="1731096"/>
                  <a:pt x="1242783" y="1717929"/>
                  <a:pt x="1282656" y="1715102"/>
                </a:cubicBezTo>
                <a:close/>
                <a:moveTo>
                  <a:pt x="5774090" y="1714559"/>
                </a:moveTo>
                <a:cubicBezTo>
                  <a:pt x="5814471" y="1713835"/>
                  <a:pt x="5870967" y="1735564"/>
                  <a:pt x="5893240" y="1762727"/>
                </a:cubicBezTo>
                <a:cubicBezTo>
                  <a:pt x="5915874" y="1790612"/>
                  <a:pt x="5896679" y="1814514"/>
                  <a:pt x="5850867" y="1814153"/>
                </a:cubicBezTo>
                <a:cubicBezTo>
                  <a:pt x="5805054" y="1813790"/>
                  <a:pt x="5750187" y="1789526"/>
                  <a:pt x="5732080" y="1761639"/>
                </a:cubicBezTo>
                <a:cubicBezTo>
                  <a:pt x="5713972" y="1733754"/>
                  <a:pt x="5733709" y="1715283"/>
                  <a:pt x="5774090" y="1714559"/>
                </a:cubicBezTo>
                <a:close/>
                <a:moveTo>
                  <a:pt x="5395276" y="1697538"/>
                </a:moveTo>
                <a:cubicBezTo>
                  <a:pt x="5442898" y="1697538"/>
                  <a:pt x="5490341" y="1718543"/>
                  <a:pt x="5508629" y="1748059"/>
                </a:cubicBezTo>
                <a:cubicBezTo>
                  <a:pt x="5526918" y="1777575"/>
                  <a:pt x="5503740" y="1799665"/>
                  <a:pt x="5453221" y="1798580"/>
                </a:cubicBezTo>
                <a:cubicBezTo>
                  <a:pt x="5403785" y="1797673"/>
                  <a:pt x="5355619" y="1773953"/>
                  <a:pt x="5340953" y="1744257"/>
                </a:cubicBezTo>
                <a:cubicBezTo>
                  <a:pt x="5327552" y="1716914"/>
                  <a:pt x="5350369" y="1697538"/>
                  <a:pt x="5395276" y="1697538"/>
                </a:cubicBezTo>
                <a:close/>
                <a:moveTo>
                  <a:pt x="927562" y="1695185"/>
                </a:moveTo>
                <a:cubicBezTo>
                  <a:pt x="959073" y="1695185"/>
                  <a:pt x="963779" y="1707859"/>
                  <a:pt x="938428" y="1727418"/>
                </a:cubicBezTo>
                <a:cubicBezTo>
                  <a:pt x="907626" y="1750651"/>
                  <a:pt x="870506" y="1763976"/>
                  <a:pt x="831953" y="1765624"/>
                </a:cubicBezTo>
                <a:cubicBezTo>
                  <a:pt x="795738" y="1765624"/>
                  <a:pt x="791392" y="1752225"/>
                  <a:pt x="821813" y="1729408"/>
                </a:cubicBezTo>
                <a:cubicBezTo>
                  <a:pt x="852903" y="1707781"/>
                  <a:pt x="889700" y="1695871"/>
                  <a:pt x="927562" y="1695185"/>
                </a:cubicBezTo>
                <a:close/>
                <a:moveTo>
                  <a:pt x="579889" y="1683596"/>
                </a:moveTo>
                <a:cubicBezTo>
                  <a:pt x="604516" y="1683596"/>
                  <a:pt x="605784" y="1698806"/>
                  <a:pt x="582243" y="1714198"/>
                </a:cubicBezTo>
                <a:cubicBezTo>
                  <a:pt x="552421" y="1731853"/>
                  <a:pt x="518994" y="1742560"/>
                  <a:pt x="484461" y="1745526"/>
                </a:cubicBezTo>
                <a:cubicBezTo>
                  <a:pt x="457662" y="1745526"/>
                  <a:pt x="454222" y="1731944"/>
                  <a:pt x="477037" y="1716190"/>
                </a:cubicBezTo>
                <a:cubicBezTo>
                  <a:pt x="508165" y="1697113"/>
                  <a:pt x="543457" y="1685925"/>
                  <a:pt x="579889" y="1683596"/>
                </a:cubicBezTo>
                <a:close/>
                <a:moveTo>
                  <a:pt x="5012657" y="1670919"/>
                </a:moveTo>
                <a:cubicBezTo>
                  <a:pt x="5056116" y="1669471"/>
                  <a:pt x="5110439" y="1692468"/>
                  <a:pt x="5125650" y="1721077"/>
                </a:cubicBezTo>
                <a:cubicBezTo>
                  <a:pt x="5140860" y="1749688"/>
                  <a:pt x="5112612" y="1776125"/>
                  <a:pt x="5063903" y="1776488"/>
                </a:cubicBezTo>
                <a:cubicBezTo>
                  <a:pt x="5015374" y="1776488"/>
                  <a:pt x="4963404" y="1750956"/>
                  <a:pt x="4952179" y="1722165"/>
                </a:cubicBezTo>
                <a:cubicBezTo>
                  <a:pt x="4940951" y="1693373"/>
                  <a:pt x="4969199" y="1672368"/>
                  <a:pt x="5012657" y="1670919"/>
                </a:cubicBezTo>
                <a:close/>
                <a:moveTo>
                  <a:pt x="241809" y="1666212"/>
                </a:moveTo>
                <a:cubicBezTo>
                  <a:pt x="266979" y="1666212"/>
                  <a:pt x="267884" y="1675084"/>
                  <a:pt x="243620" y="1689753"/>
                </a:cubicBezTo>
                <a:cubicBezTo>
                  <a:pt x="218541" y="1704861"/>
                  <a:pt x="190111" y="1713568"/>
                  <a:pt x="160867" y="1715104"/>
                </a:cubicBezTo>
                <a:cubicBezTo>
                  <a:pt x="135155" y="1715104"/>
                  <a:pt x="134791" y="1706049"/>
                  <a:pt x="159962" y="1691201"/>
                </a:cubicBezTo>
                <a:cubicBezTo>
                  <a:pt x="184788" y="1676305"/>
                  <a:pt x="212891" y="1667725"/>
                  <a:pt x="241809" y="1666212"/>
                </a:cubicBezTo>
                <a:close/>
                <a:moveTo>
                  <a:pt x="4647061" y="1653175"/>
                </a:moveTo>
                <a:cubicBezTo>
                  <a:pt x="4694866" y="1652088"/>
                  <a:pt x="4744843" y="1677619"/>
                  <a:pt x="4754259" y="1706411"/>
                </a:cubicBezTo>
                <a:cubicBezTo>
                  <a:pt x="4763675" y="1735203"/>
                  <a:pt x="4728728" y="1760734"/>
                  <a:pt x="4681828" y="1761821"/>
                </a:cubicBezTo>
                <a:cubicBezTo>
                  <a:pt x="4635835" y="1762907"/>
                  <a:pt x="4585314" y="1738280"/>
                  <a:pt x="4574630" y="1710032"/>
                </a:cubicBezTo>
                <a:cubicBezTo>
                  <a:pt x="4563948" y="1681784"/>
                  <a:pt x="4599257" y="1654261"/>
                  <a:pt x="4647061" y="1653175"/>
                </a:cubicBezTo>
                <a:close/>
                <a:moveTo>
                  <a:pt x="7909176" y="1635065"/>
                </a:moveTo>
                <a:cubicBezTo>
                  <a:pt x="7940230" y="1636888"/>
                  <a:pt x="7970380" y="1646074"/>
                  <a:pt x="7997179" y="1661864"/>
                </a:cubicBezTo>
                <a:cubicBezTo>
                  <a:pt x="8019996" y="1675626"/>
                  <a:pt x="8019089" y="1684680"/>
                  <a:pt x="7994463" y="1684500"/>
                </a:cubicBezTo>
                <a:cubicBezTo>
                  <a:pt x="7962865" y="1682785"/>
                  <a:pt x="7932172" y="1673400"/>
                  <a:pt x="7905011" y="1657157"/>
                </a:cubicBezTo>
                <a:cubicBezTo>
                  <a:pt x="7883825" y="1643576"/>
                  <a:pt x="7885274" y="1634884"/>
                  <a:pt x="7909176" y="1635065"/>
                </a:cubicBezTo>
                <a:close/>
                <a:moveTo>
                  <a:pt x="4275672" y="1629997"/>
                </a:moveTo>
                <a:cubicBezTo>
                  <a:pt x="4323296" y="1629997"/>
                  <a:pt x="4368023" y="1656253"/>
                  <a:pt x="4370016" y="1684320"/>
                </a:cubicBezTo>
                <a:cubicBezTo>
                  <a:pt x="4372006" y="1712388"/>
                  <a:pt x="4329272" y="1739548"/>
                  <a:pt x="4279477" y="1737556"/>
                </a:cubicBezTo>
                <a:cubicBezTo>
                  <a:pt x="4229680" y="1735566"/>
                  <a:pt x="4190204" y="1709671"/>
                  <a:pt x="4188938" y="1681967"/>
                </a:cubicBezTo>
                <a:cubicBezTo>
                  <a:pt x="4187670" y="1654262"/>
                  <a:pt x="4229136" y="1629997"/>
                  <a:pt x="4275672" y="1629997"/>
                </a:cubicBezTo>
                <a:close/>
                <a:moveTo>
                  <a:pt x="3919673" y="1614604"/>
                </a:moveTo>
                <a:cubicBezTo>
                  <a:pt x="3967116" y="1614967"/>
                  <a:pt x="4006773" y="1639230"/>
                  <a:pt x="4005685" y="1667659"/>
                </a:cubicBezTo>
                <a:cubicBezTo>
                  <a:pt x="4004600" y="1696089"/>
                  <a:pt x="3961141" y="1721982"/>
                  <a:pt x="3911164" y="1721982"/>
                </a:cubicBezTo>
                <a:cubicBezTo>
                  <a:pt x="3861186" y="1721982"/>
                  <a:pt x="3821891" y="1695726"/>
                  <a:pt x="3825332" y="1666210"/>
                </a:cubicBezTo>
                <a:cubicBezTo>
                  <a:pt x="3828773" y="1637781"/>
                  <a:pt x="3872232" y="1614242"/>
                  <a:pt x="3919673" y="1614604"/>
                </a:cubicBezTo>
                <a:close/>
                <a:moveTo>
                  <a:pt x="7508630" y="1606817"/>
                </a:moveTo>
                <a:cubicBezTo>
                  <a:pt x="7544085" y="1608920"/>
                  <a:pt x="7578490" y="1619743"/>
                  <a:pt x="7608767" y="1638325"/>
                </a:cubicBezTo>
                <a:cubicBezTo>
                  <a:pt x="7636291" y="1656433"/>
                  <a:pt x="7633211" y="1668566"/>
                  <a:pt x="7600980" y="1667841"/>
                </a:cubicBezTo>
                <a:cubicBezTo>
                  <a:pt x="7565073" y="1665636"/>
                  <a:pt x="7530270" y="1654494"/>
                  <a:pt x="7499757" y="1635428"/>
                </a:cubicBezTo>
                <a:cubicBezTo>
                  <a:pt x="7473502" y="1617321"/>
                  <a:pt x="7477304" y="1605912"/>
                  <a:pt x="7508630" y="1606817"/>
                </a:cubicBezTo>
                <a:close/>
                <a:moveTo>
                  <a:pt x="3570918" y="1593419"/>
                </a:moveTo>
                <a:cubicBezTo>
                  <a:pt x="3618361" y="1593782"/>
                  <a:pt x="3653128" y="1617321"/>
                  <a:pt x="3647514" y="1645208"/>
                </a:cubicBezTo>
                <a:cubicBezTo>
                  <a:pt x="3641539" y="1673999"/>
                  <a:pt x="3594276" y="1698626"/>
                  <a:pt x="3545023" y="1698082"/>
                </a:cubicBezTo>
                <a:cubicBezTo>
                  <a:pt x="3495770" y="1697538"/>
                  <a:pt x="3461003" y="1672007"/>
                  <a:pt x="3469153" y="1643759"/>
                </a:cubicBezTo>
                <a:cubicBezTo>
                  <a:pt x="3477301" y="1615511"/>
                  <a:pt x="3523477" y="1593057"/>
                  <a:pt x="3570918" y="1593419"/>
                </a:cubicBezTo>
                <a:close/>
                <a:moveTo>
                  <a:pt x="7113881" y="1586358"/>
                </a:moveTo>
                <a:cubicBezTo>
                  <a:pt x="7152705" y="1589466"/>
                  <a:pt x="7190314" y="1601420"/>
                  <a:pt x="7223796" y="1621305"/>
                </a:cubicBezTo>
                <a:cubicBezTo>
                  <a:pt x="7252768" y="1640500"/>
                  <a:pt x="7247698" y="1659332"/>
                  <a:pt x="7213475" y="1658788"/>
                </a:cubicBezTo>
                <a:cubicBezTo>
                  <a:pt x="7173945" y="1655492"/>
                  <a:pt x="7135701" y="1643097"/>
                  <a:pt x="7101750" y="1622573"/>
                </a:cubicBezTo>
                <a:cubicBezTo>
                  <a:pt x="7074407" y="1603561"/>
                  <a:pt x="7080743" y="1586358"/>
                  <a:pt x="7113881" y="1586358"/>
                </a:cubicBezTo>
                <a:close/>
                <a:moveTo>
                  <a:pt x="3224336" y="1578932"/>
                </a:moveTo>
                <a:cubicBezTo>
                  <a:pt x="3267976" y="1578932"/>
                  <a:pt x="3303467" y="1603015"/>
                  <a:pt x="3293326" y="1629997"/>
                </a:cubicBezTo>
                <a:cubicBezTo>
                  <a:pt x="3282823" y="1658062"/>
                  <a:pt x="3230131" y="1683052"/>
                  <a:pt x="3182326" y="1681965"/>
                </a:cubicBezTo>
                <a:cubicBezTo>
                  <a:pt x="3134522" y="1680879"/>
                  <a:pt x="3104101" y="1654080"/>
                  <a:pt x="3118405" y="1626556"/>
                </a:cubicBezTo>
                <a:cubicBezTo>
                  <a:pt x="3132710" y="1599032"/>
                  <a:pt x="3180695" y="1578932"/>
                  <a:pt x="3224336" y="1578932"/>
                </a:cubicBezTo>
                <a:close/>
                <a:moveTo>
                  <a:pt x="6730541" y="1562636"/>
                </a:moveTo>
                <a:cubicBezTo>
                  <a:pt x="6771482" y="1562805"/>
                  <a:pt x="6811392" y="1575436"/>
                  <a:pt x="6844982" y="1598851"/>
                </a:cubicBezTo>
                <a:cubicBezTo>
                  <a:pt x="6875946" y="1621849"/>
                  <a:pt x="6870876" y="1638325"/>
                  <a:pt x="6831764" y="1639052"/>
                </a:cubicBezTo>
                <a:cubicBezTo>
                  <a:pt x="6789989" y="1638892"/>
                  <a:pt x="6749283" y="1625727"/>
                  <a:pt x="6715330" y="1601387"/>
                </a:cubicBezTo>
                <a:cubicBezTo>
                  <a:pt x="6686358" y="1578751"/>
                  <a:pt x="6692696" y="1563180"/>
                  <a:pt x="6730541" y="1562636"/>
                </a:cubicBezTo>
                <a:close/>
                <a:moveTo>
                  <a:pt x="2890066" y="1558471"/>
                </a:moveTo>
                <a:cubicBezTo>
                  <a:pt x="2935156" y="1558471"/>
                  <a:pt x="2962498" y="1584183"/>
                  <a:pt x="2946382" y="1610439"/>
                </a:cubicBezTo>
                <a:cubicBezTo>
                  <a:pt x="2930267" y="1636697"/>
                  <a:pt x="2875580" y="1659331"/>
                  <a:pt x="2831239" y="1658607"/>
                </a:cubicBezTo>
                <a:cubicBezTo>
                  <a:pt x="2783975" y="1658607"/>
                  <a:pt x="2757537" y="1631083"/>
                  <a:pt x="2776915" y="1604283"/>
                </a:cubicBezTo>
                <a:cubicBezTo>
                  <a:pt x="2796292" y="1577484"/>
                  <a:pt x="2847532" y="1557564"/>
                  <a:pt x="2890066" y="1558471"/>
                </a:cubicBezTo>
                <a:close/>
                <a:moveTo>
                  <a:pt x="2550566" y="1546157"/>
                </a:moveTo>
                <a:cubicBezTo>
                  <a:pt x="2593660" y="1545616"/>
                  <a:pt x="2618648" y="1566801"/>
                  <a:pt x="2602898" y="1592152"/>
                </a:cubicBezTo>
                <a:cubicBezTo>
                  <a:pt x="2586781" y="1617683"/>
                  <a:pt x="2531914" y="1641224"/>
                  <a:pt x="2485920" y="1641766"/>
                </a:cubicBezTo>
                <a:cubicBezTo>
                  <a:pt x="2439929" y="1642310"/>
                  <a:pt x="2416931" y="1619495"/>
                  <a:pt x="2435038" y="1593781"/>
                </a:cubicBezTo>
                <a:cubicBezTo>
                  <a:pt x="2453146" y="1568069"/>
                  <a:pt x="2507469" y="1546701"/>
                  <a:pt x="2550566" y="1546157"/>
                </a:cubicBezTo>
                <a:close/>
                <a:moveTo>
                  <a:pt x="6366032" y="1543985"/>
                </a:moveTo>
                <a:cubicBezTo>
                  <a:pt x="6409983" y="1545116"/>
                  <a:pt x="6452494" y="1559859"/>
                  <a:pt x="6487716" y="1586175"/>
                </a:cubicBezTo>
                <a:cubicBezTo>
                  <a:pt x="6514515" y="1610078"/>
                  <a:pt x="6501478" y="1629997"/>
                  <a:pt x="6458561" y="1629092"/>
                </a:cubicBezTo>
                <a:cubicBezTo>
                  <a:pt x="6415646" y="1628185"/>
                  <a:pt x="6359150" y="1607180"/>
                  <a:pt x="6336335" y="1583641"/>
                </a:cubicBezTo>
                <a:cubicBezTo>
                  <a:pt x="6313518" y="1560100"/>
                  <a:pt x="6328368" y="1544348"/>
                  <a:pt x="6366032" y="1543985"/>
                </a:cubicBezTo>
                <a:close/>
                <a:moveTo>
                  <a:pt x="2209960" y="1528593"/>
                </a:moveTo>
                <a:cubicBezTo>
                  <a:pt x="2255230" y="1528593"/>
                  <a:pt x="2273335" y="1544889"/>
                  <a:pt x="2253417" y="1570060"/>
                </a:cubicBezTo>
                <a:cubicBezTo>
                  <a:pt x="2233499" y="1595230"/>
                  <a:pt x="2185154" y="1615511"/>
                  <a:pt x="2138617" y="1616416"/>
                </a:cubicBezTo>
                <a:cubicBezTo>
                  <a:pt x="2091353" y="1616416"/>
                  <a:pt x="2074149" y="1598308"/>
                  <a:pt x="2096424" y="1573138"/>
                </a:cubicBezTo>
                <a:cubicBezTo>
                  <a:pt x="2127077" y="1544156"/>
                  <a:pt x="2167770" y="1528188"/>
                  <a:pt x="2209960" y="1528593"/>
                </a:cubicBezTo>
                <a:close/>
                <a:moveTo>
                  <a:pt x="6004601" y="1521350"/>
                </a:moveTo>
                <a:cubicBezTo>
                  <a:pt x="6047505" y="1520871"/>
                  <a:pt x="6089085" y="1536215"/>
                  <a:pt x="6121396" y="1564446"/>
                </a:cubicBezTo>
                <a:cubicBezTo>
                  <a:pt x="6146384" y="1590884"/>
                  <a:pt x="6131717" y="1609172"/>
                  <a:pt x="6085180" y="1608992"/>
                </a:cubicBezTo>
                <a:cubicBezTo>
                  <a:pt x="6041640" y="1609663"/>
                  <a:pt x="5999506" y="1593587"/>
                  <a:pt x="5967479" y="1564085"/>
                </a:cubicBezTo>
                <a:cubicBezTo>
                  <a:pt x="5944120" y="1539458"/>
                  <a:pt x="5959874" y="1521350"/>
                  <a:pt x="6004601" y="1521350"/>
                </a:cubicBezTo>
                <a:close/>
                <a:moveTo>
                  <a:pt x="1884198" y="1516642"/>
                </a:moveTo>
                <a:cubicBezTo>
                  <a:pt x="1924578" y="1516461"/>
                  <a:pt x="1939611" y="1533481"/>
                  <a:pt x="1918060" y="1556298"/>
                </a:cubicBezTo>
                <a:cubicBezTo>
                  <a:pt x="1885682" y="1583556"/>
                  <a:pt x="1845012" y="1599006"/>
                  <a:pt x="1802714" y="1600118"/>
                </a:cubicBezTo>
                <a:cubicBezTo>
                  <a:pt x="1757084" y="1601386"/>
                  <a:pt x="1742413" y="1582010"/>
                  <a:pt x="1769031" y="1557203"/>
                </a:cubicBezTo>
                <a:cubicBezTo>
                  <a:pt x="1802062" y="1531658"/>
                  <a:pt x="1842444" y="1517434"/>
                  <a:pt x="1884198" y="1516642"/>
                </a:cubicBezTo>
                <a:close/>
                <a:moveTo>
                  <a:pt x="5660553" y="1504872"/>
                </a:moveTo>
                <a:cubicBezTo>
                  <a:pt x="5707996" y="1508132"/>
                  <a:pt x="5763044" y="1532939"/>
                  <a:pt x="5775718" y="1557385"/>
                </a:cubicBezTo>
                <a:cubicBezTo>
                  <a:pt x="5788394" y="1581831"/>
                  <a:pt x="5760871" y="1601568"/>
                  <a:pt x="5715963" y="1598490"/>
                </a:cubicBezTo>
                <a:cubicBezTo>
                  <a:pt x="5666167" y="1595049"/>
                  <a:pt x="5610756" y="1568793"/>
                  <a:pt x="5600074" y="1544167"/>
                </a:cubicBezTo>
                <a:cubicBezTo>
                  <a:pt x="5589390" y="1519540"/>
                  <a:pt x="5617638" y="1501974"/>
                  <a:pt x="5660553" y="1504872"/>
                </a:cubicBezTo>
                <a:close/>
                <a:moveTo>
                  <a:pt x="1572926" y="1497810"/>
                </a:moveTo>
                <a:cubicBezTo>
                  <a:pt x="1606607" y="1499620"/>
                  <a:pt x="1616206" y="1518815"/>
                  <a:pt x="1592120" y="1538191"/>
                </a:cubicBezTo>
                <a:cubicBezTo>
                  <a:pt x="1557119" y="1561819"/>
                  <a:pt x="1516254" y="1575294"/>
                  <a:pt x="1474058" y="1577123"/>
                </a:cubicBezTo>
                <a:cubicBezTo>
                  <a:pt x="1435670" y="1577123"/>
                  <a:pt x="1426979" y="1555030"/>
                  <a:pt x="1455949" y="1534025"/>
                </a:cubicBezTo>
                <a:cubicBezTo>
                  <a:pt x="1491098" y="1511916"/>
                  <a:pt x="1531442" y="1499428"/>
                  <a:pt x="1572926" y="1497810"/>
                </a:cubicBezTo>
                <a:close/>
                <a:moveTo>
                  <a:pt x="1248616" y="1489481"/>
                </a:moveTo>
                <a:cubicBezTo>
                  <a:pt x="1283201" y="1489481"/>
                  <a:pt x="1289178" y="1503062"/>
                  <a:pt x="1263464" y="1522799"/>
                </a:cubicBezTo>
                <a:cubicBezTo>
                  <a:pt x="1230488" y="1546017"/>
                  <a:pt x="1191161" y="1558477"/>
                  <a:pt x="1150834" y="1558471"/>
                </a:cubicBezTo>
                <a:cubicBezTo>
                  <a:pt x="1114619" y="1558471"/>
                  <a:pt x="1110094" y="1544167"/>
                  <a:pt x="1137616" y="1524067"/>
                </a:cubicBezTo>
                <a:cubicBezTo>
                  <a:pt x="1170283" y="1501604"/>
                  <a:pt x="1208979" y="1489547"/>
                  <a:pt x="1248616" y="1489481"/>
                </a:cubicBezTo>
                <a:close/>
                <a:moveTo>
                  <a:pt x="5293870" y="1483506"/>
                </a:moveTo>
                <a:cubicBezTo>
                  <a:pt x="5340589" y="1485135"/>
                  <a:pt x="5388030" y="1503243"/>
                  <a:pt x="5405052" y="1530223"/>
                </a:cubicBezTo>
                <a:cubicBezTo>
                  <a:pt x="5423160" y="1558471"/>
                  <a:pt x="5398170" y="1579839"/>
                  <a:pt x="5346383" y="1578934"/>
                </a:cubicBezTo>
                <a:cubicBezTo>
                  <a:pt x="5294594" y="1578027"/>
                  <a:pt x="5249326" y="1557205"/>
                  <a:pt x="5233935" y="1530223"/>
                </a:cubicBezTo>
                <a:cubicBezTo>
                  <a:pt x="5218542" y="1503243"/>
                  <a:pt x="5244256" y="1482782"/>
                  <a:pt x="5293870" y="1483506"/>
                </a:cubicBezTo>
                <a:close/>
                <a:moveTo>
                  <a:pt x="931366" y="1478616"/>
                </a:moveTo>
                <a:cubicBezTo>
                  <a:pt x="959434" y="1478616"/>
                  <a:pt x="963238" y="1495094"/>
                  <a:pt x="938610" y="1510848"/>
                </a:cubicBezTo>
                <a:cubicBezTo>
                  <a:pt x="905564" y="1529463"/>
                  <a:pt x="868731" y="1540358"/>
                  <a:pt x="830870" y="1542718"/>
                </a:cubicBezTo>
                <a:cubicBezTo>
                  <a:pt x="801897" y="1542718"/>
                  <a:pt x="799181" y="1524610"/>
                  <a:pt x="825078" y="1509217"/>
                </a:cubicBezTo>
                <a:cubicBezTo>
                  <a:pt x="857778" y="1491222"/>
                  <a:pt x="894102" y="1480768"/>
                  <a:pt x="931366" y="1478616"/>
                </a:cubicBezTo>
                <a:close/>
                <a:moveTo>
                  <a:pt x="4949822" y="1469924"/>
                </a:moveTo>
                <a:cubicBezTo>
                  <a:pt x="4998895" y="1469381"/>
                  <a:pt x="5043982" y="1487851"/>
                  <a:pt x="5059375" y="1515375"/>
                </a:cubicBezTo>
                <a:cubicBezTo>
                  <a:pt x="5074767" y="1543803"/>
                  <a:pt x="5049416" y="1565171"/>
                  <a:pt x="4998170" y="1565896"/>
                </a:cubicBezTo>
                <a:cubicBezTo>
                  <a:pt x="4946925" y="1566620"/>
                  <a:pt x="4900208" y="1546520"/>
                  <a:pt x="4887351" y="1518272"/>
                </a:cubicBezTo>
                <a:cubicBezTo>
                  <a:pt x="4874494" y="1490024"/>
                  <a:pt x="4900752" y="1470468"/>
                  <a:pt x="4949822" y="1469924"/>
                </a:cubicBezTo>
                <a:close/>
                <a:moveTo>
                  <a:pt x="620091" y="1464130"/>
                </a:moveTo>
                <a:cubicBezTo>
                  <a:pt x="649425" y="1463406"/>
                  <a:pt x="653229" y="1473907"/>
                  <a:pt x="629144" y="1489118"/>
                </a:cubicBezTo>
                <a:cubicBezTo>
                  <a:pt x="600534" y="1505931"/>
                  <a:pt x="568302" y="1515621"/>
                  <a:pt x="535165" y="1517366"/>
                </a:cubicBezTo>
                <a:cubicBezTo>
                  <a:pt x="505287" y="1517366"/>
                  <a:pt x="502028" y="1507225"/>
                  <a:pt x="527378" y="1491654"/>
                </a:cubicBezTo>
                <a:cubicBezTo>
                  <a:pt x="555716" y="1475367"/>
                  <a:pt x="587460" y="1465942"/>
                  <a:pt x="620091" y="1464130"/>
                </a:cubicBezTo>
                <a:close/>
                <a:moveTo>
                  <a:pt x="7943760" y="1456887"/>
                </a:moveTo>
                <a:cubicBezTo>
                  <a:pt x="7971991" y="1457623"/>
                  <a:pt x="7999677" y="1464805"/>
                  <a:pt x="8024702" y="1477892"/>
                </a:cubicBezTo>
                <a:cubicBezTo>
                  <a:pt x="8047880" y="1489844"/>
                  <a:pt x="8049510" y="1497811"/>
                  <a:pt x="8028685" y="1498353"/>
                </a:cubicBezTo>
                <a:cubicBezTo>
                  <a:pt x="8000057" y="1497667"/>
                  <a:pt x="7971991" y="1490353"/>
                  <a:pt x="7946657" y="1476987"/>
                </a:cubicBezTo>
                <a:cubicBezTo>
                  <a:pt x="7924567" y="1465398"/>
                  <a:pt x="7923118" y="1457431"/>
                  <a:pt x="7943760" y="1456887"/>
                </a:cubicBezTo>
                <a:close/>
                <a:moveTo>
                  <a:pt x="4620808" y="1454897"/>
                </a:moveTo>
                <a:cubicBezTo>
                  <a:pt x="4666620" y="1455982"/>
                  <a:pt x="4718046" y="1479523"/>
                  <a:pt x="4723297" y="1505959"/>
                </a:cubicBezTo>
                <a:cubicBezTo>
                  <a:pt x="4729454" y="1533483"/>
                  <a:pt x="4690883" y="1556480"/>
                  <a:pt x="4640364" y="1554307"/>
                </a:cubicBezTo>
                <a:cubicBezTo>
                  <a:pt x="4589843" y="1552134"/>
                  <a:pt x="4542762" y="1526420"/>
                  <a:pt x="4540951" y="1499984"/>
                </a:cubicBezTo>
                <a:cubicBezTo>
                  <a:pt x="4539141" y="1473546"/>
                  <a:pt x="4574993" y="1453809"/>
                  <a:pt x="4620808" y="1454897"/>
                </a:cubicBezTo>
                <a:close/>
                <a:moveTo>
                  <a:pt x="295233" y="1454714"/>
                </a:moveTo>
                <a:cubicBezTo>
                  <a:pt x="319679" y="1453446"/>
                  <a:pt x="321489" y="1465579"/>
                  <a:pt x="298855" y="1477711"/>
                </a:cubicBezTo>
                <a:cubicBezTo>
                  <a:pt x="272381" y="1490333"/>
                  <a:pt x="243861" y="1498119"/>
                  <a:pt x="214654" y="1500709"/>
                </a:cubicBezTo>
                <a:cubicBezTo>
                  <a:pt x="193650" y="1500709"/>
                  <a:pt x="192381" y="1490025"/>
                  <a:pt x="212118" y="1478797"/>
                </a:cubicBezTo>
                <a:cubicBezTo>
                  <a:pt x="238177" y="1465911"/>
                  <a:pt x="266316" y="1457758"/>
                  <a:pt x="295233" y="1454714"/>
                </a:cubicBezTo>
                <a:close/>
                <a:moveTo>
                  <a:pt x="7585953" y="1439140"/>
                </a:moveTo>
                <a:cubicBezTo>
                  <a:pt x="7618600" y="1440455"/>
                  <a:pt x="7650542" y="1449120"/>
                  <a:pt x="7679389" y="1464491"/>
                </a:cubicBezTo>
                <a:cubicBezTo>
                  <a:pt x="7706550" y="1479520"/>
                  <a:pt x="7706369" y="1490746"/>
                  <a:pt x="7679389" y="1490929"/>
                </a:cubicBezTo>
                <a:cubicBezTo>
                  <a:pt x="7646251" y="1489520"/>
                  <a:pt x="7613874" y="1480606"/>
                  <a:pt x="7584685" y="1464854"/>
                </a:cubicBezTo>
                <a:cubicBezTo>
                  <a:pt x="7557885" y="1450004"/>
                  <a:pt x="7558971" y="1439140"/>
                  <a:pt x="7585953" y="1439140"/>
                </a:cubicBezTo>
                <a:close/>
                <a:moveTo>
                  <a:pt x="4287624" y="1434614"/>
                </a:moveTo>
                <a:cubicBezTo>
                  <a:pt x="4335246" y="1434614"/>
                  <a:pt x="4384138" y="1459421"/>
                  <a:pt x="4386672" y="1485496"/>
                </a:cubicBezTo>
                <a:cubicBezTo>
                  <a:pt x="4389208" y="1511571"/>
                  <a:pt x="4347922" y="1535656"/>
                  <a:pt x="4300298" y="1535656"/>
                </a:cubicBezTo>
                <a:cubicBezTo>
                  <a:pt x="4252675" y="1535656"/>
                  <a:pt x="4201249" y="1509037"/>
                  <a:pt x="4201068" y="1482238"/>
                </a:cubicBezTo>
                <a:cubicBezTo>
                  <a:pt x="4200887" y="1455438"/>
                  <a:pt x="4242173" y="1434614"/>
                  <a:pt x="4287624" y="1434614"/>
                </a:cubicBezTo>
                <a:close/>
                <a:moveTo>
                  <a:pt x="3966572" y="1422120"/>
                </a:moveTo>
                <a:cubicBezTo>
                  <a:pt x="4015101" y="1423025"/>
                  <a:pt x="4057111" y="1448015"/>
                  <a:pt x="4054396" y="1474270"/>
                </a:cubicBezTo>
                <a:cubicBezTo>
                  <a:pt x="4051680" y="1500526"/>
                  <a:pt x="4004780" y="1523523"/>
                  <a:pt x="3956976" y="1522438"/>
                </a:cubicBezTo>
                <a:cubicBezTo>
                  <a:pt x="3905913" y="1521350"/>
                  <a:pt x="3863540" y="1494551"/>
                  <a:pt x="3869515" y="1468115"/>
                </a:cubicBezTo>
                <a:cubicBezTo>
                  <a:pt x="3875492" y="1441677"/>
                  <a:pt x="3921304" y="1421215"/>
                  <a:pt x="3966572" y="1422120"/>
                </a:cubicBezTo>
                <a:close/>
                <a:moveTo>
                  <a:pt x="7222347" y="1415419"/>
                </a:moveTo>
                <a:cubicBezTo>
                  <a:pt x="7260483" y="1417001"/>
                  <a:pt x="7297693" y="1427546"/>
                  <a:pt x="7330994" y="1446203"/>
                </a:cubicBezTo>
                <a:cubicBezTo>
                  <a:pt x="7358698" y="1463404"/>
                  <a:pt x="7354172" y="1477890"/>
                  <a:pt x="7320853" y="1477166"/>
                </a:cubicBezTo>
                <a:cubicBezTo>
                  <a:pt x="7284438" y="1474687"/>
                  <a:pt x="7248983" y="1464372"/>
                  <a:pt x="7216914" y="1446927"/>
                </a:cubicBezTo>
                <a:cubicBezTo>
                  <a:pt x="7188304" y="1430810"/>
                  <a:pt x="7191382" y="1415599"/>
                  <a:pt x="7222347" y="1415419"/>
                </a:cubicBezTo>
                <a:close/>
                <a:moveTo>
                  <a:pt x="3647876" y="1404737"/>
                </a:moveTo>
                <a:cubicBezTo>
                  <a:pt x="3695317" y="1405822"/>
                  <a:pt x="3730991" y="1427371"/>
                  <a:pt x="3727006" y="1451997"/>
                </a:cubicBezTo>
                <a:cubicBezTo>
                  <a:pt x="3722116" y="1478797"/>
                  <a:pt x="3671778" y="1503243"/>
                  <a:pt x="3621981" y="1503243"/>
                </a:cubicBezTo>
                <a:cubicBezTo>
                  <a:pt x="3572184" y="1503243"/>
                  <a:pt x="3537237" y="1478073"/>
                  <a:pt x="3543394" y="1452722"/>
                </a:cubicBezTo>
                <a:cubicBezTo>
                  <a:pt x="3549550" y="1427371"/>
                  <a:pt x="3600432" y="1403650"/>
                  <a:pt x="3647876" y="1404737"/>
                </a:cubicBezTo>
                <a:close/>
                <a:moveTo>
                  <a:pt x="6876309" y="1399123"/>
                </a:moveTo>
                <a:cubicBezTo>
                  <a:pt x="6917376" y="1401096"/>
                  <a:pt x="6957396" y="1412761"/>
                  <a:pt x="6993104" y="1433165"/>
                </a:cubicBezTo>
                <a:cubicBezTo>
                  <a:pt x="7018274" y="1450005"/>
                  <a:pt x="7014109" y="1467208"/>
                  <a:pt x="6984049" y="1469381"/>
                </a:cubicBezTo>
                <a:cubicBezTo>
                  <a:pt x="6942077" y="1467949"/>
                  <a:pt x="6901080" y="1456394"/>
                  <a:pt x="6864539" y="1435701"/>
                </a:cubicBezTo>
                <a:cubicBezTo>
                  <a:pt x="6837921" y="1417774"/>
                  <a:pt x="6844076" y="1399667"/>
                  <a:pt x="6876309" y="1399123"/>
                </a:cubicBezTo>
                <a:close/>
                <a:moveTo>
                  <a:pt x="3322118" y="1392423"/>
                </a:moveTo>
                <a:cubicBezTo>
                  <a:pt x="3367567" y="1393691"/>
                  <a:pt x="3399800" y="1416326"/>
                  <a:pt x="3391289" y="1440228"/>
                </a:cubicBezTo>
                <a:cubicBezTo>
                  <a:pt x="3382236" y="1466122"/>
                  <a:pt x="3326281" y="1490567"/>
                  <a:pt x="3278659" y="1489118"/>
                </a:cubicBezTo>
                <a:cubicBezTo>
                  <a:pt x="3231035" y="1487669"/>
                  <a:pt x="3199708" y="1463406"/>
                  <a:pt x="3210392" y="1438960"/>
                </a:cubicBezTo>
                <a:cubicBezTo>
                  <a:pt x="3221076" y="1414514"/>
                  <a:pt x="3276667" y="1391155"/>
                  <a:pt x="3322118" y="1392423"/>
                </a:cubicBezTo>
                <a:close/>
                <a:moveTo>
                  <a:pt x="6535882" y="1379205"/>
                </a:moveTo>
                <a:cubicBezTo>
                  <a:pt x="6576552" y="1380359"/>
                  <a:pt x="6616081" y="1392906"/>
                  <a:pt x="6649962" y="1415420"/>
                </a:cubicBezTo>
                <a:cubicBezTo>
                  <a:pt x="6676942" y="1436062"/>
                  <a:pt x="6668070" y="1451636"/>
                  <a:pt x="6628774" y="1451636"/>
                </a:cubicBezTo>
                <a:cubicBezTo>
                  <a:pt x="6585588" y="1451345"/>
                  <a:pt x="6543541" y="1437752"/>
                  <a:pt x="6508358" y="1412704"/>
                </a:cubicBezTo>
                <a:cubicBezTo>
                  <a:pt x="6484819" y="1393328"/>
                  <a:pt x="6496950" y="1378661"/>
                  <a:pt x="6535882" y="1379205"/>
                </a:cubicBezTo>
                <a:close/>
                <a:moveTo>
                  <a:pt x="3013741" y="1375764"/>
                </a:moveTo>
                <a:cubicBezTo>
                  <a:pt x="3057743" y="1377032"/>
                  <a:pt x="3086172" y="1399485"/>
                  <a:pt x="3072229" y="1423388"/>
                </a:cubicBezTo>
                <a:cubicBezTo>
                  <a:pt x="3058287" y="1447290"/>
                  <a:pt x="3001971" y="1470285"/>
                  <a:pt x="2955796" y="1468656"/>
                </a:cubicBezTo>
                <a:cubicBezTo>
                  <a:pt x="2909623" y="1467027"/>
                  <a:pt x="2881916" y="1443305"/>
                  <a:pt x="2898758" y="1418859"/>
                </a:cubicBezTo>
                <a:cubicBezTo>
                  <a:pt x="2915598" y="1394596"/>
                  <a:pt x="2969740" y="1374496"/>
                  <a:pt x="3013741" y="1375764"/>
                </a:cubicBezTo>
                <a:close/>
                <a:moveTo>
                  <a:pt x="2705026" y="1366529"/>
                </a:moveTo>
                <a:cubicBezTo>
                  <a:pt x="2752290" y="1367433"/>
                  <a:pt x="2771299" y="1385180"/>
                  <a:pt x="2753554" y="1410531"/>
                </a:cubicBezTo>
                <a:cubicBezTo>
                  <a:pt x="2735447" y="1436062"/>
                  <a:pt x="2689093" y="1453806"/>
                  <a:pt x="2639474" y="1453626"/>
                </a:cubicBezTo>
                <a:cubicBezTo>
                  <a:pt x="2589861" y="1453445"/>
                  <a:pt x="2568132" y="1433526"/>
                  <a:pt x="2590762" y="1406185"/>
                </a:cubicBezTo>
                <a:cubicBezTo>
                  <a:pt x="2613399" y="1378842"/>
                  <a:pt x="2657764" y="1365624"/>
                  <a:pt x="2705026" y="1366529"/>
                </a:cubicBezTo>
                <a:close/>
                <a:moveTo>
                  <a:pt x="6192017" y="1363449"/>
                </a:moveTo>
                <a:cubicBezTo>
                  <a:pt x="6234896" y="1365202"/>
                  <a:pt x="6276374" y="1379216"/>
                  <a:pt x="6311529" y="1403830"/>
                </a:cubicBezTo>
                <a:cubicBezTo>
                  <a:pt x="6335070" y="1425015"/>
                  <a:pt x="6320220" y="1444391"/>
                  <a:pt x="6279478" y="1444391"/>
                </a:cubicBezTo>
                <a:cubicBezTo>
                  <a:pt x="6238736" y="1444391"/>
                  <a:pt x="6174272" y="1422481"/>
                  <a:pt x="6153992" y="1400932"/>
                </a:cubicBezTo>
                <a:cubicBezTo>
                  <a:pt x="6133711" y="1379384"/>
                  <a:pt x="6152724" y="1362544"/>
                  <a:pt x="6192017" y="1363449"/>
                </a:cubicBezTo>
                <a:close/>
                <a:moveTo>
                  <a:pt x="2397740" y="1350233"/>
                </a:moveTo>
                <a:cubicBezTo>
                  <a:pt x="2444637" y="1349326"/>
                  <a:pt x="2466366" y="1365985"/>
                  <a:pt x="2447898" y="1389887"/>
                </a:cubicBezTo>
                <a:cubicBezTo>
                  <a:pt x="2429788" y="1414697"/>
                  <a:pt x="2379087" y="1433709"/>
                  <a:pt x="2330918" y="1433890"/>
                </a:cubicBezTo>
                <a:cubicBezTo>
                  <a:pt x="2282754" y="1434070"/>
                  <a:pt x="2263924" y="1415782"/>
                  <a:pt x="2286376" y="1390975"/>
                </a:cubicBezTo>
                <a:cubicBezTo>
                  <a:pt x="2308829" y="1366168"/>
                  <a:pt x="2353737" y="1351138"/>
                  <a:pt x="2397740" y="1350233"/>
                </a:cubicBezTo>
                <a:close/>
                <a:moveTo>
                  <a:pt x="5864267" y="1344980"/>
                </a:moveTo>
                <a:cubicBezTo>
                  <a:pt x="5911708" y="1346429"/>
                  <a:pt x="5957159" y="1363812"/>
                  <a:pt x="5978525" y="1386629"/>
                </a:cubicBezTo>
                <a:cubicBezTo>
                  <a:pt x="6000435" y="1409988"/>
                  <a:pt x="5983415" y="1427552"/>
                  <a:pt x="5938145" y="1427552"/>
                </a:cubicBezTo>
                <a:cubicBezTo>
                  <a:pt x="5892876" y="1427552"/>
                  <a:pt x="5837829" y="1408539"/>
                  <a:pt x="5816824" y="1383912"/>
                </a:cubicBezTo>
                <a:cubicBezTo>
                  <a:pt x="5795819" y="1359286"/>
                  <a:pt x="5816824" y="1343531"/>
                  <a:pt x="5864267" y="1344980"/>
                </a:cubicBezTo>
                <a:close/>
                <a:moveTo>
                  <a:pt x="2101130" y="1340273"/>
                </a:moveTo>
                <a:cubicBezTo>
                  <a:pt x="2142056" y="1340273"/>
                  <a:pt x="2159798" y="1359829"/>
                  <a:pt x="2137349" y="1381015"/>
                </a:cubicBezTo>
                <a:cubicBezTo>
                  <a:pt x="2103211" y="1405921"/>
                  <a:pt x="2062253" y="1419704"/>
                  <a:pt x="2020008" y="1420491"/>
                </a:cubicBezTo>
                <a:cubicBezTo>
                  <a:pt x="1977456" y="1420491"/>
                  <a:pt x="1961156" y="1399666"/>
                  <a:pt x="1985784" y="1378118"/>
                </a:cubicBezTo>
                <a:cubicBezTo>
                  <a:pt x="2019679" y="1354455"/>
                  <a:pt x="2059808" y="1341292"/>
                  <a:pt x="2101130" y="1340273"/>
                </a:cubicBezTo>
                <a:close/>
                <a:moveTo>
                  <a:pt x="5535972" y="1330857"/>
                </a:moveTo>
                <a:cubicBezTo>
                  <a:pt x="5580335" y="1330857"/>
                  <a:pt x="5636651" y="1348965"/>
                  <a:pt x="5656570" y="1373410"/>
                </a:cubicBezTo>
                <a:cubicBezTo>
                  <a:pt x="5676488" y="1397856"/>
                  <a:pt x="5656570" y="1416869"/>
                  <a:pt x="5612205" y="1418318"/>
                </a:cubicBezTo>
                <a:cubicBezTo>
                  <a:pt x="5567841" y="1419766"/>
                  <a:pt x="5508629" y="1400210"/>
                  <a:pt x="5488348" y="1375403"/>
                </a:cubicBezTo>
                <a:cubicBezTo>
                  <a:pt x="5468067" y="1350594"/>
                  <a:pt x="5491428" y="1331581"/>
                  <a:pt x="5535972" y="1330857"/>
                </a:cubicBezTo>
                <a:close/>
                <a:moveTo>
                  <a:pt x="1807241" y="1325785"/>
                </a:moveTo>
                <a:cubicBezTo>
                  <a:pt x="1847260" y="1324700"/>
                  <a:pt x="1862471" y="1341359"/>
                  <a:pt x="1839837" y="1361820"/>
                </a:cubicBezTo>
                <a:cubicBezTo>
                  <a:pt x="1804763" y="1386382"/>
                  <a:pt x="1763132" y="1399878"/>
                  <a:pt x="1720323" y="1400572"/>
                </a:cubicBezTo>
                <a:cubicBezTo>
                  <a:pt x="1681756" y="1400572"/>
                  <a:pt x="1668537" y="1383730"/>
                  <a:pt x="1690445" y="1364356"/>
                </a:cubicBezTo>
                <a:cubicBezTo>
                  <a:pt x="1724759" y="1340347"/>
                  <a:pt x="1765376" y="1326937"/>
                  <a:pt x="1807241" y="1325785"/>
                </a:cubicBezTo>
                <a:close/>
                <a:moveTo>
                  <a:pt x="1503393" y="1316915"/>
                </a:moveTo>
                <a:cubicBezTo>
                  <a:pt x="1539244" y="1317639"/>
                  <a:pt x="1549206" y="1331945"/>
                  <a:pt x="1524762" y="1350596"/>
                </a:cubicBezTo>
                <a:cubicBezTo>
                  <a:pt x="1491390" y="1372308"/>
                  <a:pt x="1452655" y="1384342"/>
                  <a:pt x="1412856" y="1385363"/>
                </a:cubicBezTo>
                <a:cubicBezTo>
                  <a:pt x="1372292" y="1385363"/>
                  <a:pt x="1363421" y="1369789"/>
                  <a:pt x="1392394" y="1349147"/>
                </a:cubicBezTo>
                <a:cubicBezTo>
                  <a:pt x="1425873" y="1328726"/>
                  <a:pt x="1464188" y="1317599"/>
                  <a:pt x="1503393" y="1316915"/>
                </a:cubicBezTo>
                <a:close/>
                <a:moveTo>
                  <a:pt x="5220534" y="1312568"/>
                </a:moveTo>
                <a:cubicBezTo>
                  <a:pt x="5266529" y="1313110"/>
                  <a:pt x="5316867" y="1332486"/>
                  <a:pt x="5333707" y="1355120"/>
                </a:cubicBezTo>
                <a:cubicBezTo>
                  <a:pt x="5350549" y="1377756"/>
                  <a:pt x="5324654" y="1402019"/>
                  <a:pt x="5276669" y="1402563"/>
                </a:cubicBezTo>
                <a:cubicBezTo>
                  <a:pt x="5229045" y="1402563"/>
                  <a:pt x="5172549" y="1380653"/>
                  <a:pt x="5158607" y="1356388"/>
                </a:cubicBezTo>
                <a:cubicBezTo>
                  <a:pt x="5144662" y="1332124"/>
                  <a:pt x="5174541" y="1312025"/>
                  <a:pt x="5220534" y="1312568"/>
                </a:cubicBezTo>
                <a:close/>
                <a:moveTo>
                  <a:pt x="7991021" y="1306050"/>
                </a:moveTo>
                <a:cubicBezTo>
                  <a:pt x="8015304" y="1307253"/>
                  <a:pt x="8039097" y="1313414"/>
                  <a:pt x="8060918" y="1324157"/>
                </a:cubicBezTo>
                <a:cubicBezTo>
                  <a:pt x="8082647" y="1334478"/>
                  <a:pt x="8083008" y="1341180"/>
                  <a:pt x="8060918" y="1340997"/>
                </a:cubicBezTo>
                <a:cubicBezTo>
                  <a:pt x="8036400" y="1339757"/>
                  <a:pt x="8012389" y="1333598"/>
                  <a:pt x="7990297" y="1322889"/>
                </a:cubicBezTo>
                <a:cubicBezTo>
                  <a:pt x="7969836" y="1312205"/>
                  <a:pt x="7969836" y="1305869"/>
                  <a:pt x="7991021" y="1306050"/>
                </a:cubicBezTo>
                <a:close/>
                <a:moveTo>
                  <a:pt x="1220910" y="1304058"/>
                </a:moveTo>
                <a:cubicBezTo>
                  <a:pt x="1252054" y="1304058"/>
                  <a:pt x="1257127" y="1321080"/>
                  <a:pt x="1229060" y="1337196"/>
                </a:cubicBezTo>
                <a:cubicBezTo>
                  <a:pt x="1195957" y="1354697"/>
                  <a:pt x="1159290" y="1364360"/>
                  <a:pt x="1121861" y="1365444"/>
                </a:cubicBezTo>
                <a:cubicBezTo>
                  <a:pt x="1089631" y="1364539"/>
                  <a:pt x="1086732" y="1347336"/>
                  <a:pt x="1115342" y="1331220"/>
                </a:cubicBezTo>
                <a:cubicBezTo>
                  <a:pt x="1148115" y="1314563"/>
                  <a:pt x="1184154" y="1305292"/>
                  <a:pt x="1220910" y="1304058"/>
                </a:cubicBezTo>
                <a:close/>
                <a:moveTo>
                  <a:pt x="4914333" y="1300978"/>
                </a:moveTo>
                <a:cubicBezTo>
                  <a:pt x="4962499" y="1302426"/>
                  <a:pt x="5007769" y="1322163"/>
                  <a:pt x="5019176" y="1346609"/>
                </a:cubicBezTo>
                <a:cubicBezTo>
                  <a:pt x="5031308" y="1372865"/>
                  <a:pt x="4999078" y="1392965"/>
                  <a:pt x="4945478" y="1391517"/>
                </a:cubicBezTo>
                <a:cubicBezTo>
                  <a:pt x="4894957" y="1390068"/>
                  <a:pt x="4849326" y="1369063"/>
                  <a:pt x="4839910" y="1343712"/>
                </a:cubicBezTo>
                <a:cubicBezTo>
                  <a:pt x="4830494" y="1318361"/>
                  <a:pt x="4862907" y="1299710"/>
                  <a:pt x="4914333" y="1300978"/>
                </a:cubicBezTo>
                <a:close/>
                <a:moveTo>
                  <a:pt x="925031" y="1295908"/>
                </a:moveTo>
                <a:cubicBezTo>
                  <a:pt x="955453" y="1295366"/>
                  <a:pt x="961429" y="1307497"/>
                  <a:pt x="937708" y="1322164"/>
                </a:cubicBezTo>
                <a:cubicBezTo>
                  <a:pt x="906416" y="1339287"/>
                  <a:pt x="871576" y="1348954"/>
                  <a:pt x="835941" y="1350414"/>
                </a:cubicBezTo>
                <a:cubicBezTo>
                  <a:pt x="805882" y="1350414"/>
                  <a:pt x="803165" y="1337013"/>
                  <a:pt x="829603" y="1321983"/>
                </a:cubicBezTo>
                <a:cubicBezTo>
                  <a:pt x="859281" y="1306835"/>
                  <a:pt x="891768" y="1297959"/>
                  <a:pt x="925031" y="1295908"/>
                </a:cubicBezTo>
                <a:close/>
                <a:moveTo>
                  <a:pt x="7655306" y="1290113"/>
                </a:moveTo>
                <a:cubicBezTo>
                  <a:pt x="7685383" y="1291223"/>
                  <a:pt x="7714897" y="1298496"/>
                  <a:pt x="7742040" y="1311481"/>
                </a:cubicBezTo>
                <a:cubicBezTo>
                  <a:pt x="7768116" y="1324518"/>
                  <a:pt x="7768840" y="1334115"/>
                  <a:pt x="7743489" y="1334476"/>
                </a:cubicBezTo>
                <a:cubicBezTo>
                  <a:pt x="7712887" y="1333415"/>
                  <a:pt x="7682846" y="1325951"/>
                  <a:pt x="7655306" y="1312566"/>
                </a:cubicBezTo>
                <a:cubicBezTo>
                  <a:pt x="7630135" y="1299892"/>
                  <a:pt x="7630135" y="1290476"/>
                  <a:pt x="7655306" y="1290113"/>
                </a:cubicBezTo>
                <a:close/>
                <a:moveTo>
                  <a:pt x="4601250" y="1284138"/>
                </a:moveTo>
                <a:cubicBezTo>
                  <a:pt x="4651771" y="1284138"/>
                  <a:pt x="4694867" y="1302246"/>
                  <a:pt x="4704463" y="1327777"/>
                </a:cubicBezTo>
                <a:cubicBezTo>
                  <a:pt x="4714062" y="1353310"/>
                  <a:pt x="4681829" y="1376488"/>
                  <a:pt x="4625696" y="1374857"/>
                </a:cubicBezTo>
                <a:cubicBezTo>
                  <a:pt x="4573002" y="1374857"/>
                  <a:pt x="4530268" y="1354035"/>
                  <a:pt x="4524293" y="1327596"/>
                </a:cubicBezTo>
                <a:cubicBezTo>
                  <a:pt x="4518316" y="1301160"/>
                  <a:pt x="4550549" y="1284138"/>
                  <a:pt x="4601250" y="1284138"/>
                </a:cubicBezTo>
                <a:close/>
                <a:moveTo>
                  <a:pt x="649429" y="1283777"/>
                </a:moveTo>
                <a:cubicBezTo>
                  <a:pt x="675142" y="1283777"/>
                  <a:pt x="677497" y="1292288"/>
                  <a:pt x="655042" y="1305325"/>
                </a:cubicBezTo>
                <a:cubicBezTo>
                  <a:pt x="627337" y="1320507"/>
                  <a:pt x="596447" y="1328942"/>
                  <a:pt x="564865" y="1329952"/>
                </a:cubicBezTo>
                <a:cubicBezTo>
                  <a:pt x="534806" y="1329952"/>
                  <a:pt x="532996" y="1321079"/>
                  <a:pt x="559796" y="1306593"/>
                </a:cubicBezTo>
                <a:cubicBezTo>
                  <a:pt x="587519" y="1292172"/>
                  <a:pt x="618193" y="1284364"/>
                  <a:pt x="649429" y="1283777"/>
                </a:cubicBezTo>
                <a:close/>
                <a:moveTo>
                  <a:pt x="367303" y="1276351"/>
                </a:moveTo>
                <a:cubicBezTo>
                  <a:pt x="382875" y="1277619"/>
                  <a:pt x="381065" y="1287579"/>
                  <a:pt x="363499" y="1296271"/>
                </a:cubicBezTo>
                <a:cubicBezTo>
                  <a:pt x="337606" y="1307650"/>
                  <a:pt x="309883" y="1314335"/>
                  <a:pt x="281651" y="1316008"/>
                </a:cubicBezTo>
                <a:cubicBezTo>
                  <a:pt x="262638" y="1316008"/>
                  <a:pt x="265175" y="1304056"/>
                  <a:pt x="286541" y="1294459"/>
                </a:cubicBezTo>
                <a:cubicBezTo>
                  <a:pt x="312164" y="1283661"/>
                  <a:pt x="339524" y="1277528"/>
                  <a:pt x="367303" y="1276351"/>
                </a:cubicBezTo>
                <a:close/>
                <a:moveTo>
                  <a:pt x="4288710" y="1273093"/>
                </a:moveTo>
                <a:cubicBezTo>
                  <a:pt x="4340860" y="1273093"/>
                  <a:pt x="4382146" y="1291201"/>
                  <a:pt x="4385767" y="1318724"/>
                </a:cubicBezTo>
                <a:cubicBezTo>
                  <a:pt x="4389389" y="1346248"/>
                  <a:pt x="4354078" y="1363995"/>
                  <a:pt x="4301384" y="1363995"/>
                </a:cubicBezTo>
                <a:cubicBezTo>
                  <a:pt x="4248692" y="1363995"/>
                  <a:pt x="4205233" y="1343532"/>
                  <a:pt x="4203965" y="1316190"/>
                </a:cubicBezTo>
                <a:cubicBezTo>
                  <a:pt x="4202697" y="1288847"/>
                  <a:pt x="4238552" y="1273093"/>
                  <a:pt x="4288710" y="1273093"/>
                </a:cubicBezTo>
                <a:close/>
                <a:moveTo>
                  <a:pt x="7322665" y="1269832"/>
                </a:moveTo>
                <a:cubicBezTo>
                  <a:pt x="7356092" y="1272273"/>
                  <a:pt x="7388722" y="1281321"/>
                  <a:pt x="7418635" y="1296451"/>
                </a:cubicBezTo>
                <a:cubicBezTo>
                  <a:pt x="7445254" y="1311118"/>
                  <a:pt x="7441271" y="1323431"/>
                  <a:pt x="7410487" y="1322165"/>
                </a:cubicBezTo>
                <a:cubicBezTo>
                  <a:pt x="7374525" y="1320319"/>
                  <a:pt x="7339378" y="1310747"/>
                  <a:pt x="7307455" y="1294098"/>
                </a:cubicBezTo>
                <a:cubicBezTo>
                  <a:pt x="7284277" y="1279611"/>
                  <a:pt x="7291520" y="1268384"/>
                  <a:pt x="7322665" y="1269832"/>
                </a:cubicBezTo>
                <a:close/>
                <a:moveTo>
                  <a:pt x="78115" y="1264762"/>
                </a:moveTo>
                <a:cubicBezTo>
                  <a:pt x="94957" y="1264762"/>
                  <a:pt x="96223" y="1271100"/>
                  <a:pt x="79022" y="1279067"/>
                </a:cubicBezTo>
                <a:cubicBezTo>
                  <a:pt x="57293" y="1288930"/>
                  <a:pt x="33879" y="1294525"/>
                  <a:pt x="10030" y="1295546"/>
                </a:cubicBezTo>
                <a:cubicBezTo>
                  <a:pt x="-5180" y="1295546"/>
                  <a:pt x="-2825" y="1287759"/>
                  <a:pt x="15282" y="1279611"/>
                </a:cubicBezTo>
                <a:cubicBezTo>
                  <a:pt x="35237" y="1271146"/>
                  <a:pt x="56477" y="1266125"/>
                  <a:pt x="78115" y="1264762"/>
                </a:cubicBezTo>
                <a:close/>
                <a:moveTo>
                  <a:pt x="3992466" y="1256434"/>
                </a:moveTo>
                <a:cubicBezTo>
                  <a:pt x="4041176" y="1256434"/>
                  <a:pt x="4083005" y="1277619"/>
                  <a:pt x="4083005" y="1301882"/>
                </a:cubicBezTo>
                <a:cubicBezTo>
                  <a:pt x="4083005" y="1326148"/>
                  <a:pt x="4038459" y="1348782"/>
                  <a:pt x="3987757" y="1348238"/>
                </a:cubicBezTo>
                <a:cubicBezTo>
                  <a:pt x="3937056" y="1347696"/>
                  <a:pt x="3895046" y="1325423"/>
                  <a:pt x="3897219" y="1300616"/>
                </a:cubicBezTo>
                <a:cubicBezTo>
                  <a:pt x="3899392" y="1275807"/>
                  <a:pt x="3944118" y="1256070"/>
                  <a:pt x="3992466" y="1256434"/>
                </a:cubicBezTo>
                <a:close/>
                <a:moveTo>
                  <a:pt x="6984956" y="1255890"/>
                </a:moveTo>
                <a:cubicBezTo>
                  <a:pt x="7023309" y="1257563"/>
                  <a:pt x="7060846" y="1267443"/>
                  <a:pt x="7095052" y="1284862"/>
                </a:cubicBezTo>
                <a:cubicBezTo>
                  <a:pt x="7121127" y="1300253"/>
                  <a:pt x="7115874" y="1315826"/>
                  <a:pt x="7083824" y="1315646"/>
                </a:cubicBezTo>
                <a:cubicBezTo>
                  <a:pt x="7046631" y="1313511"/>
                  <a:pt x="7010271" y="1303774"/>
                  <a:pt x="6976989" y="1287035"/>
                </a:cubicBezTo>
                <a:cubicBezTo>
                  <a:pt x="6951094" y="1272188"/>
                  <a:pt x="6955440" y="1256614"/>
                  <a:pt x="6984956" y="1255890"/>
                </a:cubicBezTo>
                <a:close/>
                <a:moveTo>
                  <a:pt x="3698758" y="1246293"/>
                </a:moveTo>
                <a:cubicBezTo>
                  <a:pt x="3745838" y="1246837"/>
                  <a:pt x="3785314" y="1267842"/>
                  <a:pt x="3780968" y="1291200"/>
                </a:cubicBezTo>
                <a:cubicBezTo>
                  <a:pt x="3776622" y="1314559"/>
                  <a:pt x="3729179" y="1337556"/>
                  <a:pt x="3678841" y="1337012"/>
                </a:cubicBezTo>
                <a:cubicBezTo>
                  <a:pt x="3628139" y="1337012"/>
                  <a:pt x="3590475" y="1314378"/>
                  <a:pt x="3597355" y="1289932"/>
                </a:cubicBezTo>
                <a:cubicBezTo>
                  <a:pt x="3604237" y="1265486"/>
                  <a:pt x="3651678" y="1245750"/>
                  <a:pt x="3698758" y="1246293"/>
                </a:cubicBezTo>
                <a:close/>
                <a:moveTo>
                  <a:pt x="6665897" y="1238326"/>
                </a:moveTo>
                <a:cubicBezTo>
                  <a:pt x="6705570" y="1238822"/>
                  <a:pt x="6744375" y="1249884"/>
                  <a:pt x="6778345" y="1270376"/>
                </a:cubicBezTo>
                <a:cubicBezTo>
                  <a:pt x="6806049" y="1289028"/>
                  <a:pt x="6797177" y="1302789"/>
                  <a:pt x="6756796" y="1302065"/>
                </a:cubicBezTo>
                <a:cubicBezTo>
                  <a:pt x="6716687" y="1301305"/>
                  <a:pt x="6677594" y="1289459"/>
                  <a:pt x="6643804" y="1267842"/>
                </a:cubicBezTo>
                <a:cubicBezTo>
                  <a:pt x="6620807" y="1249734"/>
                  <a:pt x="6630223" y="1238326"/>
                  <a:pt x="6665897" y="1238326"/>
                </a:cubicBezTo>
                <a:close/>
                <a:moveTo>
                  <a:pt x="3407768" y="1231627"/>
                </a:moveTo>
                <a:cubicBezTo>
                  <a:pt x="3455572" y="1231627"/>
                  <a:pt x="3491244" y="1249735"/>
                  <a:pt x="3484906" y="1274180"/>
                </a:cubicBezTo>
                <a:cubicBezTo>
                  <a:pt x="3478568" y="1298263"/>
                  <a:pt x="3429315" y="1319993"/>
                  <a:pt x="3378796" y="1320536"/>
                </a:cubicBezTo>
                <a:cubicBezTo>
                  <a:pt x="3328274" y="1321080"/>
                  <a:pt x="3293327" y="1299712"/>
                  <a:pt x="3302199" y="1275448"/>
                </a:cubicBezTo>
                <a:cubicBezTo>
                  <a:pt x="3311071" y="1251183"/>
                  <a:pt x="3359963" y="1231627"/>
                  <a:pt x="3407768" y="1231627"/>
                </a:cubicBezTo>
                <a:close/>
                <a:moveTo>
                  <a:pt x="6360599" y="1224564"/>
                </a:moveTo>
                <a:cubicBezTo>
                  <a:pt x="6400799" y="1225832"/>
                  <a:pt x="6458020" y="1244120"/>
                  <a:pt x="6478481" y="1262591"/>
                </a:cubicBezTo>
                <a:cubicBezTo>
                  <a:pt x="6498942" y="1281060"/>
                  <a:pt x="6482283" y="1296453"/>
                  <a:pt x="6443534" y="1295185"/>
                </a:cubicBezTo>
                <a:cubicBezTo>
                  <a:pt x="6402067" y="1293917"/>
                  <a:pt x="6343578" y="1274723"/>
                  <a:pt x="6324383" y="1256072"/>
                </a:cubicBezTo>
                <a:cubicBezTo>
                  <a:pt x="6305190" y="1237421"/>
                  <a:pt x="6322754" y="1223478"/>
                  <a:pt x="6360599" y="1224564"/>
                </a:cubicBezTo>
                <a:close/>
                <a:moveTo>
                  <a:pt x="3124562" y="1223115"/>
                </a:moveTo>
                <a:cubicBezTo>
                  <a:pt x="3172908" y="1223115"/>
                  <a:pt x="3199708" y="1241223"/>
                  <a:pt x="3188301" y="1264764"/>
                </a:cubicBezTo>
                <a:cubicBezTo>
                  <a:pt x="3176893" y="1288303"/>
                  <a:pt x="3127640" y="1308766"/>
                  <a:pt x="3074402" y="1307679"/>
                </a:cubicBezTo>
                <a:cubicBezTo>
                  <a:pt x="3024607" y="1307679"/>
                  <a:pt x="2999981" y="1287579"/>
                  <a:pt x="3015191" y="1262772"/>
                </a:cubicBezTo>
                <a:cubicBezTo>
                  <a:pt x="3030402" y="1237964"/>
                  <a:pt x="3074765" y="1222573"/>
                  <a:pt x="3124562" y="1223115"/>
                </a:cubicBezTo>
                <a:close/>
                <a:moveTo>
                  <a:pt x="2834494" y="1213880"/>
                </a:moveTo>
                <a:cubicBezTo>
                  <a:pt x="2880288" y="1213155"/>
                  <a:pt x="2909985" y="1229995"/>
                  <a:pt x="2896404" y="1253173"/>
                </a:cubicBezTo>
                <a:cubicBezTo>
                  <a:pt x="2882098" y="1277256"/>
                  <a:pt x="2832864" y="1296088"/>
                  <a:pt x="2782707" y="1296271"/>
                </a:cubicBezTo>
                <a:cubicBezTo>
                  <a:pt x="2732549" y="1296451"/>
                  <a:pt x="2708104" y="1278163"/>
                  <a:pt x="2725848" y="1253717"/>
                </a:cubicBezTo>
                <a:cubicBezTo>
                  <a:pt x="2743594" y="1229271"/>
                  <a:pt x="2788683" y="1214604"/>
                  <a:pt x="2834494" y="1213880"/>
                </a:cubicBezTo>
                <a:close/>
                <a:moveTo>
                  <a:pt x="6052044" y="1213519"/>
                </a:moveTo>
                <a:cubicBezTo>
                  <a:pt x="6093586" y="1212669"/>
                  <a:pt x="6134336" y="1224963"/>
                  <a:pt x="6168475" y="1248647"/>
                </a:cubicBezTo>
                <a:cubicBezTo>
                  <a:pt x="6194370" y="1270376"/>
                  <a:pt x="6181152" y="1285949"/>
                  <a:pt x="6136425" y="1285949"/>
                </a:cubicBezTo>
                <a:cubicBezTo>
                  <a:pt x="6094097" y="1287238"/>
                  <a:pt x="6052529" y="1274507"/>
                  <a:pt x="6018182" y="1249734"/>
                </a:cubicBezTo>
                <a:cubicBezTo>
                  <a:pt x="5994823" y="1228729"/>
                  <a:pt x="6008946" y="1213519"/>
                  <a:pt x="6052044" y="1213519"/>
                </a:cubicBezTo>
                <a:close/>
                <a:moveTo>
                  <a:pt x="2551654" y="1200119"/>
                </a:moveTo>
                <a:cubicBezTo>
                  <a:pt x="2595656" y="1200480"/>
                  <a:pt x="2618110" y="1218226"/>
                  <a:pt x="2600545" y="1239412"/>
                </a:cubicBezTo>
                <a:cubicBezTo>
                  <a:pt x="2582979" y="1260598"/>
                  <a:pt x="2528112" y="1279973"/>
                  <a:pt x="2482481" y="1279793"/>
                </a:cubicBezTo>
                <a:cubicBezTo>
                  <a:pt x="2436849" y="1279612"/>
                  <a:pt x="2415119" y="1260598"/>
                  <a:pt x="2435219" y="1238507"/>
                </a:cubicBezTo>
                <a:cubicBezTo>
                  <a:pt x="2454777" y="1217139"/>
                  <a:pt x="2507651" y="1199755"/>
                  <a:pt x="2551654" y="1200119"/>
                </a:cubicBezTo>
                <a:close/>
                <a:moveTo>
                  <a:pt x="5743669" y="1195411"/>
                </a:moveTo>
                <a:cubicBezTo>
                  <a:pt x="5783867" y="1194324"/>
                  <a:pt x="5843261" y="1212251"/>
                  <a:pt x="5865714" y="1232893"/>
                </a:cubicBezTo>
                <a:cubicBezTo>
                  <a:pt x="5888531" y="1254081"/>
                  <a:pt x="5869155" y="1273998"/>
                  <a:pt x="5824429" y="1274179"/>
                </a:cubicBezTo>
                <a:cubicBezTo>
                  <a:pt x="5779702" y="1274361"/>
                  <a:pt x="5721215" y="1254986"/>
                  <a:pt x="5701839" y="1233800"/>
                </a:cubicBezTo>
                <a:cubicBezTo>
                  <a:pt x="5682464" y="1212612"/>
                  <a:pt x="5703469" y="1196497"/>
                  <a:pt x="5743669" y="1195411"/>
                </a:cubicBezTo>
                <a:close/>
                <a:moveTo>
                  <a:pt x="2273519" y="1191970"/>
                </a:moveTo>
                <a:cubicBezTo>
                  <a:pt x="2314440" y="1191970"/>
                  <a:pt x="2333455" y="1210078"/>
                  <a:pt x="2313535" y="1229634"/>
                </a:cubicBezTo>
                <a:cubicBezTo>
                  <a:pt x="2293613" y="1249190"/>
                  <a:pt x="2237299" y="1267840"/>
                  <a:pt x="2194748" y="1267840"/>
                </a:cubicBezTo>
                <a:cubicBezTo>
                  <a:pt x="2152194" y="1267840"/>
                  <a:pt x="2134449" y="1248647"/>
                  <a:pt x="2156539" y="1228547"/>
                </a:cubicBezTo>
                <a:cubicBezTo>
                  <a:pt x="2178634" y="1208447"/>
                  <a:pt x="2233499" y="1191426"/>
                  <a:pt x="2273519" y="1191970"/>
                </a:cubicBezTo>
                <a:close/>
                <a:moveTo>
                  <a:pt x="5454668" y="1184907"/>
                </a:moveTo>
                <a:cubicBezTo>
                  <a:pt x="5502473" y="1184907"/>
                  <a:pt x="5551726" y="1203015"/>
                  <a:pt x="5570015" y="1225649"/>
                </a:cubicBezTo>
                <a:cubicBezTo>
                  <a:pt x="5588303" y="1248285"/>
                  <a:pt x="5564039" y="1266030"/>
                  <a:pt x="5513157" y="1264944"/>
                </a:cubicBezTo>
                <a:cubicBezTo>
                  <a:pt x="5465170" y="1264944"/>
                  <a:pt x="5417004" y="1246837"/>
                  <a:pt x="5400165" y="1223839"/>
                </a:cubicBezTo>
                <a:cubicBezTo>
                  <a:pt x="5383323" y="1200842"/>
                  <a:pt x="5406140" y="1184546"/>
                  <a:pt x="5454668" y="1184907"/>
                </a:cubicBezTo>
                <a:close/>
                <a:moveTo>
                  <a:pt x="8041542" y="1180742"/>
                </a:moveTo>
                <a:cubicBezTo>
                  <a:pt x="8062366" y="1182316"/>
                  <a:pt x="8082792" y="1187271"/>
                  <a:pt x="8102023" y="1195411"/>
                </a:cubicBezTo>
                <a:cubicBezTo>
                  <a:pt x="8118500" y="1202654"/>
                  <a:pt x="8120131" y="1208991"/>
                  <a:pt x="8104196" y="1208991"/>
                </a:cubicBezTo>
                <a:cubicBezTo>
                  <a:pt x="8083299" y="1207896"/>
                  <a:pt x="8062728" y="1203307"/>
                  <a:pt x="8043354" y="1195411"/>
                </a:cubicBezTo>
                <a:cubicBezTo>
                  <a:pt x="8023615" y="1187261"/>
                  <a:pt x="8022891" y="1180200"/>
                  <a:pt x="8041542" y="1180742"/>
                </a:cubicBezTo>
                <a:close/>
                <a:moveTo>
                  <a:pt x="2001900" y="1180201"/>
                </a:moveTo>
                <a:cubicBezTo>
                  <a:pt x="2044274" y="1180381"/>
                  <a:pt x="2057854" y="1195411"/>
                  <a:pt x="2033951" y="1215148"/>
                </a:cubicBezTo>
                <a:cubicBezTo>
                  <a:pt x="1999513" y="1238989"/>
                  <a:pt x="1958295" y="1251114"/>
                  <a:pt x="1916428" y="1249734"/>
                </a:cubicBezTo>
                <a:cubicBezTo>
                  <a:pt x="1873697" y="1249734"/>
                  <a:pt x="1863014" y="1232895"/>
                  <a:pt x="1890535" y="1212070"/>
                </a:cubicBezTo>
                <a:cubicBezTo>
                  <a:pt x="1923729" y="1190740"/>
                  <a:pt x="1962462" y="1179655"/>
                  <a:pt x="2001900" y="1180201"/>
                </a:cubicBezTo>
                <a:close/>
                <a:moveTo>
                  <a:pt x="1732095" y="1172053"/>
                </a:moveTo>
                <a:cubicBezTo>
                  <a:pt x="1766498" y="1172777"/>
                  <a:pt x="1777725" y="1188168"/>
                  <a:pt x="1755997" y="1204827"/>
                </a:cubicBezTo>
                <a:cubicBezTo>
                  <a:pt x="1720163" y="1226393"/>
                  <a:pt x="1679216" y="1238018"/>
                  <a:pt x="1637389" y="1238509"/>
                </a:cubicBezTo>
                <a:cubicBezTo>
                  <a:pt x="1601172" y="1237421"/>
                  <a:pt x="1591758" y="1220401"/>
                  <a:pt x="1615477" y="1204286"/>
                </a:cubicBezTo>
                <a:cubicBezTo>
                  <a:pt x="1650954" y="1183733"/>
                  <a:pt x="1691099" y="1172634"/>
                  <a:pt x="1732095" y="1172053"/>
                </a:cubicBezTo>
                <a:close/>
                <a:moveTo>
                  <a:pt x="5147200" y="1168611"/>
                </a:moveTo>
                <a:cubicBezTo>
                  <a:pt x="5193193" y="1168248"/>
                  <a:pt x="5246791" y="1186900"/>
                  <a:pt x="5262909" y="1208810"/>
                </a:cubicBezTo>
                <a:cubicBezTo>
                  <a:pt x="5279385" y="1231626"/>
                  <a:pt x="5251320" y="1251907"/>
                  <a:pt x="5203333" y="1252268"/>
                </a:cubicBezTo>
                <a:cubicBezTo>
                  <a:pt x="5155348" y="1252631"/>
                  <a:pt x="5100481" y="1232531"/>
                  <a:pt x="5086177" y="1209897"/>
                </a:cubicBezTo>
                <a:cubicBezTo>
                  <a:pt x="5071872" y="1187261"/>
                  <a:pt x="5101205" y="1168973"/>
                  <a:pt x="5147200" y="1168611"/>
                </a:cubicBezTo>
                <a:close/>
                <a:moveTo>
                  <a:pt x="7706550" y="1163360"/>
                </a:moveTo>
                <a:cubicBezTo>
                  <a:pt x="7733094" y="1164431"/>
                  <a:pt x="7759242" y="1170065"/>
                  <a:pt x="7783868" y="1180019"/>
                </a:cubicBezTo>
                <a:cubicBezTo>
                  <a:pt x="7807228" y="1190521"/>
                  <a:pt x="7807409" y="1199756"/>
                  <a:pt x="7783868" y="1199576"/>
                </a:cubicBezTo>
                <a:cubicBezTo>
                  <a:pt x="7757251" y="1198004"/>
                  <a:pt x="7731104" y="1191878"/>
                  <a:pt x="7706550" y="1181468"/>
                </a:cubicBezTo>
                <a:cubicBezTo>
                  <a:pt x="7684096" y="1171145"/>
                  <a:pt x="7684457" y="1162092"/>
                  <a:pt x="7706550" y="1163360"/>
                </a:cubicBezTo>
                <a:close/>
                <a:moveTo>
                  <a:pt x="1461379" y="1161369"/>
                </a:moveTo>
                <a:cubicBezTo>
                  <a:pt x="1497598" y="1161369"/>
                  <a:pt x="1507558" y="1172958"/>
                  <a:pt x="1483111" y="1189980"/>
                </a:cubicBezTo>
                <a:cubicBezTo>
                  <a:pt x="1450372" y="1209555"/>
                  <a:pt x="1412961" y="1219939"/>
                  <a:pt x="1374828" y="1220038"/>
                </a:cubicBezTo>
                <a:cubicBezTo>
                  <a:pt x="1337525" y="1220038"/>
                  <a:pt x="1331006" y="1206639"/>
                  <a:pt x="1358893" y="1189256"/>
                </a:cubicBezTo>
                <a:cubicBezTo>
                  <a:pt x="1390235" y="1171672"/>
                  <a:pt x="1425437" y="1162095"/>
                  <a:pt x="1461379" y="1161369"/>
                </a:cubicBezTo>
                <a:close/>
                <a:moveTo>
                  <a:pt x="4862905" y="1159196"/>
                </a:moveTo>
                <a:cubicBezTo>
                  <a:pt x="4909624" y="1159196"/>
                  <a:pt x="4961955" y="1177304"/>
                  <a:pt x="4973000" y="1200301"/>
                </a:cubicBezTo>
                <a:cubicBezTo>
                  <a:pt x="4984589" y="1223660"/>
                  <a:pt x="4950547" y="1244121"/>
                  <a:pt x="4900569" y="1243397"/>
                </a:cubicBezTo>
                <a:cubicBezTo>
                  <a:pt x="4850592" y="1242672"/>
                  <a:pt x="4797900" y="1220943"/>
                  <a:pt x="4790474" y="1197948"/>
                </a:cubicBezTo>
                <a:cubicBezTo>
                  <a:pt x="4783050" y="1174950"/>
                  <a:pt x="4816188" y="1159196"/>
                  <a:pt x="4862905" y="1159196"/>
                </a:cubicBezTo>
                <a:close/>
                <a:moveTo>
                  <a:pt x="1185964" y="1153943"/>
                </a:moveTo>
                <a:cubicBezTo>
                  <a:pt x="1214756" y="1153943"/>
                  <a:pt x="1222177" y="1166800"/>
                  <a:pt x="1199908" y="1180562"/>
                </a:cubicBezTo>
                <a:cubicBezTo>
                  <a:pt x="1167785" y="1197031"/>
                  <a:pt x="1132562" y="1206532"/>
                  <a:pt x="1096511" y="1208447"/>
                </a:cubicBezTo>
                <a:cubicBezTo>
                  <a:pt x="1065910" y="1208447"/>
                  <a:pt x="1057944" y="1196133"/>
                  <a:pt x="1079491" y="1182191"/>
                </a:cubicBezTo>
                <a:cubicBezTo>
                  <a:pt x="1112501" y="1165112"/>
                  <a:pt x="1148842" y="1155469"/>
                  <a:pt x="1185964" y="1153943"/>
                </a:cubicBezTo>
                <a:close/>
                <a:moveTo>
                  <a:pt x="7399081" y="1149236"/>
                </a:moveTo>
                <a:cubicBezTo>
                  <a:pt x="7430842" y="1150931"/>
                  <a:pt x="7462041" y="1158226"/>
                  <a:pt x="7491249" y="1170784"/>
                </a:cubicBezTo>
                <a:cubicBezTo>
                  <a:pt x="7514427" y="1182010"/>
                  <a:pt x="7513883" y="1193782"/>
                  <a:pt x="7489800" y="1194143"/>
                </a:cubicBezTo>
                <a:cubicBezTo>
                  <a:pt x="7457622" y="1192513"/>
                  <a:pt x="7426025" y="1185027"/>
                  <a:pt x="7396545" y="1172052"/>
                </a:cubicBezTo>
                <a:cubicBezTo>
                  <a:pt x="7374274" y="1161005"/>
                  <a:pt x="7375722" y="1149599"/>
                  <a:pt x="7399081" y="1149236"/>
                </a:cubicBezTo>
                <a:close/>
                <a:moveTo>
                  <a:pt x="4580607" y="1143985"/>
                </a:moveTo>
                <a:cubicBezTo>
                  <a:pt x="4630766" y="1144529"/>
                  <a:pt x="4674406" y="1162998"/>
                  <a:pt x="4681829" y="1185451"/>
                </a:cubicBezTo>
                <a:cubicBezTo>
                  <a:pt x="4691426" y="1209717"/>
                  <a:pt x="4655211" y="1229634"/>
                  <a:pt x="4602336" y="1229092"/>
                </a:cubicBezTo>
                <a:cubicBezTo>
                  <a:pt x="4549461" y="1228549"/>
                  <a:pt x="4506003" y="1208629"/>
                  <a:pt x="4500752" y="1185451"/>
                </a:cubicBezTo>
                <a:cubicBezTo>
                  <a:pt x="4495501" y="1162273"/>
                  <a:pt x="4530449" y="1143441"/>
                  <a:pt x="4580607" y="1143985"/>
                </a:cubicBezTo>
                <a:close/>
                <a:moveTo>
                  <a:pt x="924668" y="1143622"/>
                </a:moveTo>
                <a:cubicBezTo>
                  <a:pt x="954004" y="1143622"/>
                  <a:pt x="958711" y="1152494"/>
                  <a:pt x="935715" y="1165895"/>
                </a:cubicBezTo>
                <a:cubicBezTo>
                  <a:pt x="907031" y="1180908"/>
                  <a:pt x="875361" y="1189322"/>
                  <a:pt x="843003" y="1190522"/>
                </a:cubicBezTo>
                <a:cubicBezTo>
                  <a:pt x="809682" y="1190522"/>
                  <a:pt x="805339" y="1181105"/>
                  <a:pt x="832499" y="1166619"/>
                </a:cubicBezTo>
                <a:cubicBezTo>
                  <a:pt x="861165" y="1152289"/>
                  <a:pt x="892635" y="1144437"/>
                  <a:pt x="924668" y="1143622"/>
                </a:cubicBezTo>
                <a:close/>
                <a:moveTo>
                  <a:pt x="655405" y="1138371"/>
                </a:moveTo>
                <a:cubicBezTo>
                  <a:pt x="683290" y="1137466"/>
                  <a:pt x="687275" y="1144709"/>
                  <a:pt x="665183" y="1156478"/>
                </a:cubicBezTo>
                <a:cubicBezTo>
                  <a:pt x="639452" y="1169550"/>
                  <a:pt x="611114" y="1176666"/>
                  <a:pt x="582250" y="1177303"/>
                </a:cubicBezTo>
                <a:cubicBezTo>
                  <a:pt x="554907" y="1177303"/>
                  <a:pt x="553278" y="1169879"/>
                  <a:pt x="578084" y="1157566"/>
                </a:cubicBezTo>
                <a:cubicBezTo>
                  <a:pt x="602278" y="1145948"/>
                  <a:pt x="628587" y="1139416"/>
                  <a:pt x="655405" y="1138371"/>
                </a:cubicBezTo>
                <a:close/>
                <a:moveTo>
                  <a:pt x="4303015" y="1134206"/>
                </a:moveTo>
                <a:cubicBezTo>
                  <a:pt x="4354622" y="1134750"/>
                  <a:pt x="4394641" y="1153582"/>
                  <a:pt x="4398080" y="1177304"/>
                </a:cubicBezTo>
                <a:cubicBezTo>
                  <a:pt x="4401521" y="1201750"/>
                  <a:pt x="4363133" y="1220038"/>
                  <a:pt x="4308990" y="1219314"/>
                </a:cubicBezTo>
                <a:cubicBezTo>
                  <a:pt x="4254850" y="1218589"/>
                  <a:pt x="4214830" y="1198852"/>
                  <a:pt x="4213925" y="1174043"/>
                </a:cubicBezTo>
                <a:cubicBezTo>
                  <a:pt x="4213020" y="1149236"/>
                  <a:pt x="4251409" y="1133664"/>
                  <a:pt x="4303015" y="1134206"/>
                </a:cubicBezTo>
                <a:close/>
                <a:moveTo>
                  <a:pt x="7092154" y="1132577"/>
                </a:moveTo>
                <a:cubicBezTo>
                  <a:pt x="7127898" y="1134276"/>
                  <a:pt x="7162919" y="1143339"/>
                  <a:pt x="7195006" y="1159195"/>
                </a:cubicBezTo>
                <a:cubicBezTo>
                  <a:pt x="7216916" y="1171689"/>
                  <a:pt x="7211845" y="1183459"/>
                  <a:pt x="7183778" y="1183459"/>
                </a:cubicBezTo>
                <a:cubicBezTo>
                  <a:pt x="7147562" y="1181902"/>
                  <a:pt x="7112071" y="1172706"/>
                  <a:pt x="7079660" y="1156479"/>
                </a:cubicBezTo>
                <a:cubicBezTo>
                  <a:pt x="7058836" y="1143804"/>
                  <a:pt x="7064811" y="1132577"/>
                  <a:pt x="7092154" y="1132577"/>
                </a:cubicBezTo>
                <a:close/>
                <a:moveTo>
                  <a:pt x="404062" y="1128230"/>
                </a:moveTo>
                <a:cubicBezTo>
                  <a:pt x="422893" y="1126782"/>
                  <a:pt x="425247" y="1135293"/>
                  <a:pt x="408407" y="1143623"/>
                </a:cubicBezTo>
                <a:cubicBezTo>
                  <a:pt x="384705" y="1153701"/>
                  <a:pt x="359498" y="1159816"/>
                  <a:pt x="333803" y="1161731"/>
                </a:cubicBezTo>
                <a:cubicBezTo>
                  <a:pt x="317325" y="1161731"/>
                  <a:pt x="315695" y="1153763"/>
                  <a:pt x="330362" y="1146338"/>
                </a:cubicBezTo>
                <a:cubicBezTo>
                  <a:pt x="353776" y="1136315"/>
                  <a:pt x="378674" y="1130200"/>
                  <a:pt x="404062" y="1128230"/>
                </a:cubicBezTo>
                <a:close/>
                <a:moveTo>
                  <a:pt x="6800435" y="1121351"/>
                </a:moveTo>
                <a:cubicBezTo>
                  <a:pt x="6836290" y="1122233"/>
                  <a:pt x="6871454" y="1131473"/>
                  <a:pt x="6903107" y="1148331"/>
                </a:cubicBezTo>
                <a:cubicBezTo>
                  <a:pt x="6930994" y="1164810"/>
                  <a:pt x="6924475" y="1177123"/>
                  <a:pt x="6887172" y="1176580"/>
                </a:cubicBezTo>
                <a:cubicBezTo>
                  <a:pt x="6848983" y="1175986"/>
                  <a:pt x="6811591" y="1165639"/>
                  <a:pt x="6778525" y="1146520"/>
                </a:cubicBezTo>
                <a:cubicBezTo>
                  <a:pt x="6757159" y="1131672"/>
                  <a:pt x="6766393" y="1120988"/>
                  <a:pt x="6800435" y="1121351"/>
                </a:cubicBezTo>
                <a:close/>
                <a:moveTo>
                  <a:pt x="4024336" y="1120988"/>
                </a:moveTo>
                <a:cubicBezTo>
                  <a:pt x="4076306" y="1120988"/>
                  <a:pt x="4113970" y="1138010"/>
                  <a:pt x="4115419" y="1161912"/>
                </a:cubicBezTo>
                <a:cubicBezTo>
                  <a:pt x="4116685" y="1186719"/>
                  <a:pt x="4079203" y="1205008"/>
                  <a:pt x="4024880" y="1205371"/>
                </a:cubicBezTo>
                <a:cubicBezTo>
                  <a:pt x="3970556" y="1205732"/>
                  <a:pt x="3929088" y="1187263"/>
                  <a:pt x="3931624" y="1161369"/>
                </a:cubicBezTo>
                <a:cubicBezTo>
                  <a:pt x="3934158" y="1135474"/>
                  <a:pt x="3972366" y="1120988"/>
                  <a:pt x="4024336" y="1120988"/>
                </a:cubicBezTo>
                <a:close/>
                <a:moveTo>
                  <a:pt x="3754169" y="1111934"/>
                </a:moveTo>
                <a:cubicBezTo>
                  <a:pt x="3805775" y="1112295"/>
                  <a:pt x="3839455" y="1129679"/>
                  <a:pt x="3836196" y="1153581"/>
                </a:cubicBezTo>
                <a:cubicBezTo>
                  <a:pt x="3832936" y="1177303"/>
                  <a:pt x="3791833" y="1195411"/>
                  <a:pt x="3737690" y="1195411"/>
                </a:cubicBezTo>
                <a:cubicBezTo>
                  <a:pt x="3683548" y="1195411"/>
                  <a:pt x="3647152" y="1177303"/>
                  <a:pt x="3654032" y="1151047"/>
                </a:cubicBezTo>
                <a:cubicBezTo>
                  <a:pt x="3660914" y="1124791"/>
                  <a:pt x="3702560" y="1111571"/>
                  <a:pt x="3754169" y="1111934"/>
                </a:cubicBezTo>
                <a:close/>
                <a:moveTo>
                  <a:pt x="6497494" y="1104873"/>
                </a:moveTo>
                <a:cubicBezTo>
                  <a:pt x="6537494" y="1105411"/>
                  <a:pt x="6576788" y="1115467"/>
                  <a:pt x="6612115" y="1134208"/>
                </a:cubicBezTo>
                <a:cubicBezTo>
                  <a:pt x="6638554" y="1150867"/>
                  <a:pt x="6629138" y="1166258"/>
                  <a:pt x="6592017" y="1166439"/>
                </a:cubicBezTo>
                <a:cubicBezTo>
                  <a:pt x="6551473" y="1165659"/>
                  <a:pt x="6511763" y="1154766"/>
                  <a:pt x="6476489" y="1134750"/>
                </a:cubicBezTo>
                <a:cubicBezTo>
                  <a:pt x="6454579" y="1119178"/>
                  <a:pt x="6464356" y="1104873"/>
                  <a:pt x="6497494" y="1104873"/>
                </a:cubicBezTo>
                <a:close/>
                <a:moveTo>
                  <a:pt x="3472954" y="1099622"/>
                </a:moveTo>
                <a:cubicBezTo>
                  <a:pt x="3523294" y="1099441"/>
                  <a:pt x="3557336" y="1115918"/>
                  <a:pt x="3551361" y="1138915"/>
                </a:cubicBezTo>
                <a:cubicBezTo>
                  <a:pt x="3545204" y="1162637"/>
                  <a:pt x="3501021" y="1181106"/>
                  <a:pt x="3448146" y="1181469"/>
                </a:cubicBezTo>
                <a:cubicBezTo>
                  <a:pt x="3395272" y="1181830"/>
                  <a:pt x="3361773" y="1163361"/>
                  <a:pt x="3370464" y="1140183"/>
                </a:cubicBezTo>
                <a:cubicBezTo>
                  <a:pt x="3379157" y="1117005"/>
                  <a:pt x="3422615" y="1099802"/>
                  <a:pt x="3472954" y="1099622"/>
                </a:cubicBezTo>
                <a:close/>
                <a:moveTo>
                  <a:pt x="6217548" y="1094549"/>
                </a:moveTo>
                <a:cubicBezTo>
                  <a:pt x="6257092" y="1094211"/>
                  <a:pt x="6295935" y="1105003"/>
                  <a:pt x="6329636" y="1125695"/>
                </a:cubicBezTo>
                <a:cubicBezTo>
                  <a:pt x="6355892" y="1145432"/>
                  <a:pt x="6344122" y="1159193"/>
                  <a:pt x="6299395" y="1159193"/>
                </a:cubicBezTo>
                <a:cubicBezTo>
                  <a:pt x="6259463" y="1159655"/>
                  <a:pt x="6220280" y="1148317"/>
                  <a:pt x="6186766" y="1126599"/>
                </a:cubicBezTo>
                <a:cubicBezTo>
                  <a:pt x="6161776" y="1107406"/>
                  <a:pt x="6174633" y="1094369"/>
                  <a:pt x="6217548" y="1094549"/>
                </a:cubicBezTo>
                <a:close/>
                <a:moveTo>
                  <a:pt x="3206409" y="1091473"/>
                </a:moveTo>
                <a:cubicBezTo>
                  <a:pt x="3253670" y="1090929"/>
                  <a:pt x="3287712" y="1108313"/>
                  <a:pt x="3277572" y="1130766"/>
                </a:cubicBezTo>
                <a:cubicBezTo>
                  <a:pt x="3267432" y="1153220"/>
                  <a:pt x="3219990" y="1171147"/>
                  <a:pt x="3170555" y="1171689"/>
                </a:cubicBezTo>
                <a:cubicBezTo>
                  <a:pt x="3118587" y="1171689"/>
                  <a:pt x="3087259" y="1153581"/>
                  <a:pt x="3100297" y="1130586"/>
                </a:cubicBezTo>
                <a:cubicBezTo>
                  <a:pt x="3113334" y="1107588"/>
                  <a:pt x="3159148" y="1092015"/>
                  <a:pt x="3206409" y="1091473"/>
                </a:cubicBezTo>
                <a:close/>
                <a:moveTo>
                  <a:pt x="2947469" y="1079341"/>
                </a:moveTo>
                <a:cubicBezTo>
                  <a:pt x="2993281" y="1079160"/>
                  <a:pt x="3022070" y="1096000"/>
                  <a:pt x="3010301" y="1116642"/>
                </a:cubicBezTo>
                <a:cubicBezTo>
                  <a:pt x="2997807" y="1137829"/>
                  <a:pt x="2947469" y="1156661"/>
                  <a:pt x="2898940" y="1157386"/>
                </a:cubicBezTo>
                <a:cubicBezTo>
                  <a:pt x="2850433" y="1158110"/>
                  <a:pt x="2819468" y="1139278"/>
                  <a:pt x="2835582" y="1117185"/>
                </a:cubicBezTo>
                <a:cubicBezTo>
                  <a:pt x="2851697" y="1095095"/>
                  <a:pt x="2901655" y="1079521"/>
                  <a:pt x="2947469" y="1079341"/>
                </a:cubicBezTo>
                <a:close/>
                <a:moveTo>
                  <a:pt x="5921849" y="1079158"/>
                </a:moveTo>
                <a:cubicBezTo>
                  <a:pt x="5966756" y="1079702"/>
                  <a:pt x="6018000" y="1095637"/>
                  <a:pt x="6038824" y="1115374"/>
                </a:cubicBezTo>
                <a:cubicBezTo>
                  <a:pt x="6059648" y="1135113"/>
                  <a:pt x="6040997" y="1149055"/>
                  <a:pt x="5996814" y="1148511"/>
                </a:cubicBezTo>
                <a:cubicBezTo>
                  <a:pt x="5952814" y="1148511"/>
                  <a:pt x="5901930" y="1132396"/>
                  <a:pt x="5880744" y="1113201"/>
                </a:cubicBezTo>
                <a:cubicBezTo>
                  <a:pt x="5859559" y="1094007"/>
                  <a:pt x="5876942" y="1078616"/>
                  <a:pt x="5921849" y="1079158"/>
                </a:cubicBezTo>
                <a:close/>
                <a:moveTo>
                  <a:pt x="2689272" y="1071191"/>
                </a:moveTo>
                <a:cubicBezTo>
                  <a:pt x="2730737" y="1071191"/>
                  <a:pt x="2756634" y="1090023"/>
                  <a:pt x="2741242" y="1109036"/>
                </a:cubicBezTo>
                <a:cubicBezTo>
                  <a:pt x="2726208" y="1128775"/>
                  <a:pt x="2670079" y="1147244"/>
                  <a:pt x="2625530" y="1147244"/>
                </a:cubicBezTo>
                <a:cubicBezTo>
                  <a:pt x="2580990" y="1147244"/>
                  <a:pt x="2553100" y="1127507"/>
                  <a:pt x="2573561" y="1107406"/>
                </a:cubicBezTo>
                <a:cubicBezTo>
                  <a:pt x="2594023" y="1087306"/>
                  <a:pt x="2647805" y="1071191"/>
                  <a:pt x="2689272" y="1071191"/>
                </a:cubicBezTo>
                <a:close/>
                <a:moveTo>
                  <a:pt x="5642989" y="1069743"/>
                </a:moveTo>
                <a:cubicBezTo>
                  <a:pt x="5687533" y="1069743"/>
                  <a:pt x="5738416" y="1084592"/>
                  <a:pt x="5759059" y="1105958"/>
                </a:cubicBezTo>
                <a:cubicBezTo>
                  <a:pt x="5779701" y="1127327"/>
                  <a:pt x="5760508" y="1141089"/>
                  <a:pt x="5713972" y="1141089"/>
                </a:cubicBezTo>
                <a:cubicBezTo>
                  <a:pt x="5665443" y="1141089"/>
                  <a:pt x="5615466" y="1125154"/>
                  <a:pt x="5596451" y="1103785"/>
                </a:cubicBezTo>
                <a:cubicBezTo>
                  <a:pt x="5577438" y="1082419"/>
                  <a:pt x="5598443" y="1069743"/>
                  <a:pt x="5642989" y="1069743"/>
                </a:cubicBezTo>
                <a:close/>
                <a:moveTo>
                  <a:pt x="2432867" y="1062680"/>
                </a:moveTo>
                <a:cubicBezTo>
                  <a:pt x="2477229" y="1062860"/>
                  <a:pt x="2495698" y="1076080"/>
                  <a:pt x="2477229" y="1095817"/>
                </a:cubicBezTo>
                <a:cubicBezTo>
                  <a:pt x="2459124" y="1116098"/>
                  <a:pt x="2410772" y="1132033"/>
                  <a:pt x="2364236" y="1132033"/>
                </a:cubicBezTo>
                <a:cubicBezTo>
                  <a:pt x="2317701" y="1132033"/>
                  <a:pt x="2297059" y="1116642"/>
                  <a:pt x="2320056" y="1095817"/>
                </a:cubicBezTo>
                <a:cubicBezTo>
                  <a:pt x="2343054" y="1074993"/>
                  <a:pt x="2388501" y="1062499"/>
                  <a:pt x="2432867" y="1062680"/>
                </a:cubicBezTo>
                <a:close/>
                <a:moveTo>
                  <a:pt x="2166679" y="1054714"/>
                </a:moveTo>
                <a:cubicBezTo>
                  <a:pt x="2207786" y="1054895"/>
                  <a:pt x="2224991" y="1069742"/>
                  <a:pt x="2204531" y="1087670"/>
                </a:cubicBezTo>
                <a:cubicBezTo>
                  <a:pt x="2183884" y="1105777"/>
                  <a:pt x="2131008" y="1121712"/>
                  <a:pt x="2088816" y="1121532"/>
                </a:cubicBezTo>
                <a:cubicBezTo>
                  <a:pt x="2046628" y="1121351"/>
                  <a:pt x="2030690" y="1105597"/>
                  <a:pt x="2052601" y="1087308"/>
                </a:cubicBezTo>
                <a:cubicBezTo>
                  <a:pt x="2086697" y="1065706"/>
                  <a:pt x="2126316" y="1054389"/>
                  <a:pt x="2166679" y="1054714"/>
                </a:cubicBezTo>
                <a:close/>
                <a:moveTo>
                  <a:pt x="5368476" y="1054532"/>
                </a:moveTo>
                <a:cubicBezTo>
                  <a:pt x="5413746" y="1054532"/>
                  <a:pt x="5466802" y="1072639"/>
                  <a:pt x="5483098" y="1092739"/>
                </a:cubicBezTo>
                <a:cubicBezTo>
                  <a:pt x="5499576" y="1113201"/>
                  <a:pt x="5473501" y="1130947"/>
                  <a:pt x="5426060" y="1130223"/>
                </a:cubicBezTo>
                <a:cubicBezTo>
                  <a:pt x="5378616" y="1129498"/>
                  <a:pt x="5324656" y="1112115"/>
                  <a:pt x="5310351" y="1090747"/>
                </a:cubicBezTo>
                <a:cubicBezTo>
                  <a:pt x="5296045" y="1069381"/>
                  <a:pt x="5323208" y="1054532"/>
                  <a:pt x="5368476" y="1054532"/>
                </a:cubicBezTo>
                <a:close/>
                <a:moveTo>
                  <a:pt x="7761778" y="1052179"/>
                </a:moveTo>
                <a:cubicBezTo>
                  <a:pt x="7786133" y="1053734"/>
                  <a:pt x="7810054" y="1059302"/>
                  <a:pt x="7832580" y="1068657"/>
                </a:cubicBezTo>
                <a:cubicBezTo>
                  <a:pt x="7847790" y="1075720"/>
                  <a:pt x="7845981" y="1082599"/>
                  <a:pt x="7828958" y="1082238"/>
                </a:cubicBezTo>
                <a:cubicBezTo>
                  <a:pt x="7805908" y="1080466"/>
                  <a:pt x="7783254" y="1075216"/>
                  <a:pt x="7761778" y="1066665"/>
                </a:cubicBezTo>
                <a:cubicBezTo>
                  <a:pt x="7745843" y="1059602"/>
                  <a:pt x="7745843" y="1052359"/>
                  <a:pt x="7761778" y="1052179"/>
                </a:cubicBezTo>
                <a:close/>
                <a:moveTo>
                  <a:pt x="5096135" y="1046565"/>
                </a:moveTo>
                <a:cubicBezTo>
                  <a:pt x="5144483" y="1046384"/>
                  <a:pt x="5193012" y="1061051"/>
                  <a:pt x="5209127" y="1082600"/>
                </a:cubicBezTo>
                <a:cubicBezTo>
                  <a:pt x="5225062" y="1104871"/>
                  <a:pt x="5200436" y="1122979"/>
                  <a:pt x="5149734" y="1122979"/>
                </a:cubicBezTo>
                <a:cubicBezTo>
                  <a:pt x="5099032" y="1122979"/>
                  <a:pt x="5049599" y="1106683"/>
                  <a:pt x="5035474" y="1084590"/>
                </a:cubicBezTo>
                <a:cubicBezTo>
                  <a:pt x="5021351" y="1062499"/>
                  <a:pt x="5047787" y="1046745"/>
                  <a:pt x="5096135" y="1046565"/>
                </a:cubicBezTo>
                <a:close/>
                <a:moveTo>
                  <a:pt x="1919691" y="1045299"/>
                </a:moveTo>
                <a:cubicBezTo>
                  <a:pt x="1957536" y="1045840"/>
                  <a:pt x="1968943" y="1057793"/>
                  <a:pt x="1947577" y="1075176"/>
                </a:cubicBezTo>
                <a:cubicBezTo>
                  <a:pt x="1915091" y="1095696"/>
                  <a:pt x="1877356" y="1106329"/>
                  <a:pt x="1838931" y="1105778"/>
                </a:cubicBezTo>
                <a:cubicBezTo>
                  <a:pt x="1795471" y="1105778"/>
                  <a:pt x="1783157" y="1093284"/>
                  <a:pt x="1808509" y="1074813"/>
                </a:cubicBezTo>
                <a:cubicBezTo>
                  <a:pt x="1841955" y="1054469"/>
                  <a:pt x="1880558" y="1044221"/>
                  <a:pt x="1919691" y="1045299"/>
                </a:cubicBezTo>
                <a:close/>
                <a:moveTo>
                  <a:pt x="7473502" y="1040409"/>
                </a:moveTo>
                <a:cubicBezTo>
                  <a:pt x="7502963" y="1041680"/>
                  <a:pt x="7531972" y="1048180"/>
                  <a:pt x="7559151" y="1059604"/>
                </a:cubicBezTo>
                <a:cubicBezTo>
                  <a:pt x="7578346" y="1069200"/>
                  <a:pt x="7575267" y="1077712"/>
                  <a:pt x="7552452" y="1077712"/>
                </a:cubicBezTo>
                <a:cubicBezTo>
                  <a:pt x="7524221" y="1076001"/>
                  <a:pt x="7496480" y="1069510"/>
                  <a:pt x="7470424" y="1058516"/>
                </a:cubicBezTo>
                <a:cubicBezTo>
                  <a:pt x="7450868" y="1049100"/>
                  <a:pt x="7452317" y="1040409"/>
                  <a:pt x="7473502" y="1040409"/>
                </a:cubicBezTo>
                <a:close/>
                <a:moveTo>
                  <a:pt x="1664370" y="1038597"/>
                </a:moveTo>
                <a:cubicBezTo>
                  <a:pt x="1699498" y="1038597"/>
                  <a:pt x="1711631" y="1051091"/>
                  <a:pt x="1690083" y="1066301"/>
                </a:cubicBezTo>
                <a:cubicBezTo>
                  <a:pt x="1656893" y="1085048"/>
                  <a:pt x="1619551" y="1095194"/>
                  <a:pt x="1581436" y="1095818"/>
                </a:cubicBezTo>
                <a:cubicBezTo>
                  <a:pt x="1545221" y="1095818"/>
                  <a:pt x="1533811" y="1082780"/>
                  <a:pt x="1556990" y="1067208"/>
                </a:cubicBezTo>
                <a:cubicBezTo>
                  <a:pt x="1589947" y="1049131"/>
                  <a:pt x="1626796" y="1039313"/>
                  <a:pt x="1664370" y="1038597"/>
                </a:cubicBezTo>
                <a:close/>
                <a:moveTo>
                  <a:pt x="1416477" y="1033346"/>
                </a:moveTo>
                <a:cubicBezTo>
                  <a:pt x="1449070" y="1033346"/>
                  <a:pt x="1455045" y="1044392"/>
                  <a:pt x="1430600" y="1059239"/>
                </a:cubicBezTo>
                <a:cubicBezTo>
                  <a:pt x="1399347" y="1075759"/>
                  <a:pt x="1364543" y="1084459"/>
                  <a:pt x="1329197" y="1084590"/>
                </a:cubicBezTo>
                <a:cubicBezTo>
                  <a:pt x="1294427" y="1084590"/>
                  <a:pt x="1287730" y="1073908"/>
                  <a:pt x="1312357" y="1058878"/>
                </a:cubicBezTo>
                <a:cubicBezTo>
                  <a:pt x="1344426" y="1041926"/>
                  <a:pt x="1380188" y="1033156"/>
                  <a:pt x="1416477" y="1033346"/>
                </a:cubicBezTo>
                <a:close/>
                <a:moveTo>
                  <a:pt x="4830674" y="1032442"/>
                </a:moveTo>
                <a:cubicBezTo>
                  <a:pt x="4877394" y="1032442"/>
                  <a:pt x="4928457" y="1050550"/>
                  <a:pt x="4939865" y="1070830"/>
                </a:cubicBezTo>
                <a:cubicBezTo>
                  <a:pt x="4951635" y="1092016"/>
                  <a:pt x="4919584" y="1111031"/>
                  <a:pt x="4870331" y="1111392"/>
                </a:cubicBezTo>
                <a:cubicBezTo>
                  <a:pt x="4821078" y="1111755"/>
                  <a:pt x="4765125" y="1091655"/>
                  <a:pt x="4757158" y="1069925"/>
                </a:cubicBezTo>
                <a:cubicBezTo>
                  <a:pt x="4749190" y="1048196"/>
                  <a:pt x="4783957" y="1032442"/>
                  <a:pt x="4830674" y="1032442"/>
                </a:cubicBezTo>
                <a:close/>
                <a:moveTo>
                  <a:pt x="7198446" y="1030629"/>
                </a:moveTo>
                <a:cubicBezTo>
                  <a:pt x="7229936" y="1031732"/>
                  <a:pt x="7260826" y="1039638"/>
                  <a:pt x="7288985" y="1053807"/>
                </a:cubicBezTo>
                <a:cubicBezTo>
                  <a:pt x="7309807" y="1065577"/>
                  <a:pt x="7304013" y="1073003"/>
                  <a:pt x="7274499" y="1071915"/>
                </a:cubicBezTo>
                <a:cubicBezTo>
                  <a:pt x="7242447" y="1071003"/>
                  <a:pt x="7210993" y="1063092"/>
                  <a:pt x="7182329" y="1048737"/>
                </a:cubicBezTo>
                <a:cubicBezTo>
                  <a:pt x="7160239" y="1036604"/>
                  <a:pt x="7166938" y="1028819"/>
                  <a:pt x="7198446" y="1030629"/>
                </a:cubicBezTo>
                <a:close/>
                <a:moveTo>
                  <a:pt x="1172926" y="1023387"/>
                </a:moveTo>
                <a:cubicBezTo>
                  <a:pt x="1201538" y="1023387"/>
                  <a:pt x="1207151" y="1035339"/>
                  <a:pt x="1183609" y="1047470"/>
                </a:cubicBezTo>
                <a:cubicBezTo>
                  <a:pt x="1153387" y="1061211"/>
                  <a:pt x="1120813" y="1068960"/>
                  <a:pt x="1087638" y="1070287"/>
                </a:cubicBezTo>
                <a:cubicBezTo>
                  <a:pt x="1058125" y="1070287"/>
                  <a:pt x="1053598" y="1057793"/>
                  <a:pt x="1078044" y="1045479"/>
                </a:cubicBezTo>
                <a:cubicBezTo>
                  <a:pt x="1107993" y="1032177"/>
                  <a:pt x="1140186" y="1024681"/>
                  <a:pt x="1172926" y="1023387"/>
                </a:cubicBezTo>
                <a:close/>
                <a:moveTo>
                  <a:pt x="4565758" y="1023386"/>
                </a:moveTo>
                <a:cubicBezTo>
                  <a:pt x="4612657" y="1022842"/>
                  <a:pt x="4664627" y="1041133"/>
                  <a:pt x="4673499" y="1062318"/>
                </a:cubicBezTo>
                <a:cubicBezTo>
                  <a:pt x="4681830" y="1084048"/>
                  <a:pt x="4645614" y="1104872"/>
                  <a:pt x="4594006" y="1103785"/>
                </a:cubicBezTo>
                <a:cubicBezTo>
                  <a:pt x="4542399" y="1102699"/>
                  <a:pt x="4492603" y="1083504"/>
                  <a:pt x="4487715" y="1061955"/>
                </a:cubicBezTo>
                <a:cubicBezTo>
                  <a:pt x="4482825" y="1040408"/>
                  <a:pt x="4518860" y="1023930"/>
                  <a:pt x="4565758" y="1023386"/>
                </a:cubicBezTo>
                <a:close/>
                <a:moveTo>
                  <a:pt x="926297" y="1018680"/>
                </a:moveTo>
                <a:cubicBezTo>
                  <a:pt x="952011" y="1018680"/>
                  <a:pt x="954365" y="1027371"/>
                  <a:pt x="931550" y="1038960"/>
                </a:cubicBezTo>
                <a:cubicBezTo>
                  <a:pt x="904496" y="1051441"/>
                  <a:pt x="875142" y="1058220"/>
                  <a:pt x="845358" y="1058880"/>
                </a:cubicBezTo>
                <a:cubicBezTo>
                  <a:pt x="817651" y="1058880"/>
                  <a:pt x="814212" y="1050730"/>
                  <a:pt x="836846" y="1039141"/>
                </a:cubicBezTo>
                <a:cubicBezTo>
                  <a:pt x="864820" y="1025923"/>
                  <a:pt x="895352" y="1018942"/>
                  <a:pt x="926297" y="1018680"/>
                </a:cubicBezTo>
                <a:close/>
                <a:moveTo>
                  <a:pt x="4301567" y="1015238"/>
                </a:moveTo>
                <a:cubicBezTo>
                  <a:pt x="4351906" y="1016145"/>
                  <a:pt x="4395184" y="1033346"/>
                  <a:pt x="4399168" y="1055075"/>
                </a:cubicBezTo>
                <a:cubicBezTo>
                  <a:pt x="4403151" y="1076804"/>
                  <a:pt x="4364038" y="1095819"/>
                  <a:pt x="4312612" y="1095819"/>
                </a:cubicBezTo>
                <a:cubicBezTo>
                  <a:pt x="4261186" y="1095819"/>
                  <a:pt x="4215555" y="1077711"/>
                  <a:pt x="4212658" y="1054894"/>
                </a:cubicBezTo>
                <a:cubicBezTo>
                  <a:pt x="4209760" y="1032080"/>
                  <a:pt x="4251227" y="1014333"/>
                  <a:pt x="4301567" y="1015238"/>
                </a:cubicBezTo>
                <a:close/>
                <a:moveTo>
                  <a:pt x="6909084" y="1014334"/>
                </a:moveTo>
                <a:cubicBezTo>
                  <a:pt x="6943254" y="1015391"/>
                  <a:pt x="6976789" y="1023790"/>
                  <a:pt x="7007410" y="1038960"/>
                </a:cubicBezTo>
                <a:cubicBezTo>
                  <a:pt x="7032217" y="1052361"/>
                  <a:pt x="7026966" y="1062863"/>
                  <a:pt x="6995097" y="1062863"/>
                </a:cubicBezTo>
                <a:cubicBezTo>
                  <a:pt x="6960566" y="1062275"/>
                  <a:pt x="6926595" y="1054182"/>
                  <a:pt x="6895503" y="1039141"/>
                </a:cubicBezTo>
                <a:cubicBezTo>
                  <a:pt x="6869428" y="1025018"/>
                  <a:pt x="6875766" y="1014334"/>
                  <a:pt x="6909084" y="1014334"/>
                </a:cubicBezTo>
                <a:close/>
                <a:moveTo>
                  <a:pt x="676952" y="1010530"/>
                </a:moveTo>
                <a:cubicBezTo>
                  <a:pt x="698501" y="1010530"/>
                  <a:pt x="699769" y="1016868"/>
                  <a:pt x="680213" y="1026284"/>
                </a:cubicBezTo>
                <a:cubicBezTo>
                  <a:pt x="656418" y="1037278"/>
                  <a:pt x="630543" y="1043023"/>
                  <a:pt x="604340" y="1043124"/>
                </a:cubicBezTo>
                <a:cubicBezTo>
                  <a:pt x="582431" y="1043124"/>
                  <a:pt x="581524" y="1036605"/>
                  <a:pt x="601804" y="1027008"/>
                </a:cubicBezTo>
                <a:cubicBezTo>
                  <a:pt x="625435" y="1016372"/>
                  <a:pt x="651041" y="1010762"/>
                  <a:pt x="676952" y="1010530"/>
                </a:cubicBezTo>
                <a:close/>
                <a:moveTo>
                  <a:pt x="435748" y="1004735"/>
                </a:moveTo>
                <a:cubicBezTo>
                  <a:pt x="450053" y="1004735"/>
                  <a:pt x="448604" y="1012521"/>
                  <a:pt x="432669" y="1019040"/>
                </a:cubicBezTo>
                <a:cubicBezTo>
                  <a:pt x="411918" y="1026709"/>
                  <a:pt x="390116" y="1031226"/>
                  <a:pt x="368025" y="1032439"/>
                </a:cubicBezTo>
                <a:cubicBezTo>
                  <a:pt x="352632" y="1032439"/>
                  <a:pt x="352271" y="1025378"/>
                  <a:pt x="368025" y="1018677"/>
                </a:cubicBezTo>
                <a:cubicBezTo>
                  <a:pt x="389646" y="1010242"/>
                  <a:pt x="412552" y="1005527"/>
                  <a:pt x="435748" y="1004735"/>
                </a:cubicBezTo>
                <a:close/>
                <a:moveTo>
                  <a:pt x="6630223" y="1004556"/>
                </a:moveTo>
                <a:cubicBezTo>
                  <a:pt x="6666512" y="1006368"/>
                  <a:pt x="6702003" y="1015874"/>
                  <a:pt x="6734343" y="1032441"/>
                </a:cubicBezTo>
                <a:cubicBezTo>
                  <a:pt x="6756977" y="1047291"/>
                  <a:pt x="6743939" y="1059965"/>
                  <a:pt x="6707362" y="1058336"/>
                </a:cubicBezTo>
                <a:cubicBezTo>
                  <a:pt x="6670622" y="1056520"/>
                  <a:pt x="6634715" y="1046694"/>
                  <a:pt x="6602157" y="1029544"/>
                </a:cubicBezTo>
                <a:cubicBezTo>
                  <a:pt x="6581152" y="1015058"/>
                  <a:pt x="6594914" y="1003108"/>
                  <a:pt x="6630223" y="1004556"/>
                </a:cubicBezTo>
                <a:close/>
                <a:moveTo>
                  <a:pt x="4048058" y="1003650"/>
                </a:moveTo>
                <a:cubicBezTo>
                  <a:pt x="4099665" y="1004555"/>
                  <a:pt x="4136424" y="1021758"/>
                  <a:pt x="4137329" y="1042763"/>
                </a:cubicBezTo>
                <a:cubicBezTo>
                  <a:pt x="4138236" y="1063768"/>
                  <a:pt x="4094777" y="1083687"/>
                  <a:pt x="4041539" y="1083324"/>
                </a:cubicBezTo>
                <a:cubicBezTo>
                  <a:pt x="3988303" y="1083324"/>
                  <a:pt x="3947379" y="1063768"/>
                  <a:pt x="3951000" y="1041314"/>
                </a:cubicBezTo>
                <a:cubicBezTo>
                  <a:pt x="3954622" y="1018860"/>
                  <a:pt x="3996451" y="1002745"/>
                  <a:pt x="4048058" y="1003650"/>
                </a:cubicBezTo>
                <a:close/>
                <a:moveTo>
                  <a:pt x="3787850" y="996226"/>
                </a:moveTo>
                <a:cubicBezTo>
                  <a:pt x="3836560" y="996226"/>
                  <a:pt x="3878209" y="1012524"/>
                  <a:pt x="3876577" y="1034070"/>
                </a:cubicBezTo>
                <a:cubicBezTo>
                  <a:pt x="3874768" y="1056343"/>
                  <a:pt x="3830765" y="1074995"/>
                  <a:pt x="3776442" y="1074995"/>
                </a:cubicBezTo>
                <a:cubicBezTo>
                  <a:pt x="3722118" y="1074995"/>
                  <a:pt x="3685903" y="1056887"/>
                  <a:pt x="3690429" y="1034070"/>
                </a:cubicBezTo>
                <a:cubicBezTo>
                  <a:pt x="3694958" y="1011256"/>
                  <a:pt x="3739141" y="996226"/>
                  <a:pt x="3787850" y="996226"/>
                </a:cubicBezTo>
                <a:close/>
                <a:moveTo>
                  <a:pt x="6352088" y="991156"/>
                </a:moveTo>
                <a:cubicBezTo>
                  <a:pt x="6389341" y="991137"/>
                  <a:pt x="6425986" y="1000610"/>
                  <a:pt x="6458561" y="1018679"/>
                </a:cubicBezTo>
                <a:cubicBezTo>
                  <a:pt x="6485361" y="1036787"/>
                  <a:pt x="6475040" y="1048014"/>
                  <a:pt x="6433211" y="1047651"/>
                </a:cubicBezTo>
                <a:cubicBezTo>
                  <a:pt x="6395101" y="1048094"/>
                  <a:pt x="6357572" y="1038275"/>
                  <a:pt x="6324564" y="1019223"/>
                </a:cubicBezTo>
                <a:cubicBezTo>
                  <a:pt x="6300661" y="1002383"/>
                  <a:pt x="6311526" y="990975"/>
                  <a:pt x="6352088" y="991156"/>
                </a:cubicBezTo>
                <a:close/>
                <a:moveTo>
                  <a:pt x="3542671" y="985000"/>
                </a:moveTo>
                <a:cubicBezTo>
                  <a:pt x="3592287" y="985542"/>
                  <a:pt x="3625425" y="1002383"/>
                  <a:pt x="3619991" y="1022844"/>
                </a:cubicBezTo>
                <a:cubicBezTo>
                  <a:pt x="3614197" y="1044754"/>
                  <a:pt x="3565668" y="1063225"/>
                  <a:pt x="3512974" y="1062501"/>
                </a:cubicBezTo>
                <a:cubicBezTo>
                  <a:pt x="3460282" y="1061776"/>
                  <a:pt x="3428230" y="1044393"/>
                  <a:pt x="3436379" y="1022844"/>
                </a:cubicBezTo>
                <a:cubicBezTo>
                  <a:pt x="3444527" y="1001296"/>
                  <a:pt x="3493056" y="984456"/>
                  <a:pt x="3542671" y="985000"/>
                </a:cubicBezTo>
                <a:close/>
                <a:moveTo>
                  <a:pt x="6082826" y="981196"/>
                </a:moveTo>
                <a:cubicBezTo>
                  <a:pt x="6123213" y="980719"/>
                  <a:pt x="6162989" y="991100"/>
                  <a:pt x="6197991" y="1011256"/>
                </a:cubicBezTo>
                <a:cubicBezTo>
                  <a:pt x="6221350" y="1028276"/>
                  <a:pt x="6208675" y="1042038"/>
                  <a:pt x="6168656" y="1042581"/>
                </a:cubicBezTo>
                <a:cubicBezTo>
                  <a:pt x="6127557" y="1043302"/>
                  <a:pt x="6087085" y="1032447"/>
                  <a:pt x="6051862" y="1011256"/>
                </a:cubicBezTo>
                <a:cubicBezTo>
                  <a:pt x="6030495" y="994597"/>
                  <a:pt x="6044257" y="981740"/>
                  <a:pt x="6082826" y="981196"/>
                </a:cubicBezTo>
                <a:close/>
                <a:moveTo>
                  <a:pt x="3290247" y="978118"/>
                </a:moveTo>
                <a:cubicBezTo>
                  <a:pt x="3337510" y="978118"/>
                  <a:pt x="3372457" y="994233"/>
                  <a:pt x="3365214" y="1014333"/>
                </a:cubicBezTo>
                <a:cubicBezTo>
                  <a:pt x="3357971" y="1034794"/>
                  <a:pt x="3307089" y="1053627"/>
                  <a:pt x="3257653" y="1054170"/>
                </a:cubicBezTo>
                <a:cubicBezTo>
                  <a:pt x="3208219" y="1054714"/>
                  <a:pt x="3173452" y="1036063"/>
                  <a:pt x="3183412" y="1016145"/>
                </a:cubicBezTo>
                <a:cubicBezTo>
                  <a:pt x="3193371" y="996225"/>
                  <a:pt x="3242986" y="978118"/>
                  <a:pt x="3290247" y="978118"/>
                </a:cubicBezTo>
                <a:close/>
                <a:moveTo>
                  <a:pt x="5820083" y="967978"/>
                </a:moveTo>
                <a:cubicBezTo>
                  <a:pt x="5861006" y="968158"/>
                  <a:pt x="5914787" y="983369"/>
                  <a:pt x="5934705" y="1000391"/>
                </a:cubicBezTo>
                <a:cubicBezTo>
                  <a:pt x="5955349" y="1018499"/>
                  <a:pt x="5936153" y="1033346"/>
                  <a:pt x="5893600" y="1033166"/>
                </a:cubicBezTo>
                <a:cubicBezTo>
                  <a:pt x="5851048" y="1032985"/>
                  <a:pt x="5795818" y="1016868"/>
                  <a:pt x="5777349" y="999484"/>
                </a:cubicBezTo>
                <a:cubicBezTo>
                  <a:pt x="5758878" y="982101"/>
                  <a:pt x="5779158" y="967797"/>
                  <a:pt x="5820083" y="967978"/>
                </a:cubicBezTo>
                <a:close/>
                <a:moveTo>
                  <a:pt x="3041809" y="967615"/>
                </a:moveTo>
                <a:cubicBezTo>
                  <a:pt x="3087440" y="967615"/>
                  <a:pt x="3115871" y="984637"/>
                  <a:pt x="3104643" y="1003650"/>
                </a:cubicBezTo>
                <a:cubicBezTo>
                  <a:pt x="3092874" y="1023567"/>
                  <a:pt x="3037645" y="1042038"/>
                  <a:pt x="2989658" y="1041314"/>
                </a:cubicBezTo>
                <a:cubicBezTo>
                  <a:pt x="2941673" y="1040589"/>
                  <a:pt x="2914512" y="1023206"/>
                  <a:pt x="2928092" y="1003830"/>
                </a:cubicBezTo>
                <a:cubicBezTo>
                  <a:pt x="2941673" y="984454"/>
                  <a:pt x="2996177" y="967615"/>
                  <a:pt x="3041809" y="967615"/>
                </a:cubicBezTo>
                <a:close/>
                <a:moveTo>
                  <a:pt x="2795561" y="962364"/>
                </a:moveTo>
                <a:cubicBezTo>
                  <a:pt x="2842461" y="962364"/>
                  <a:pt x="2866004" y="976126"/>
                  <a:pt x="2851515" y="995682"/>
                </a:cubicBezTo>
                <a:cubicBezTo>
                  <a:pt x="2837031" y="1015238"/>
                  <a:pt x="2787959" y="1031898"/>
                  <a:pt x="2737258" y="1031898"/>
                </a:cubicBezTo>
                <a:cubicBezTo>
                  <a:pt x="2686555" y="1031898"/>
                  <a:pt x="2667540" y="1016506"/>
                  <a:pt x="2685468" y="995682"/>
                </a:cubicBezTo>
                <a:cubicBezTo>
                  <a:pt x="2703393" y="974858"/>
                  <a:pt x="2748664" y="962364"/>
                  <a:pt x="2795561" y="962364"/>
                </a:cubicBezTo>
                <a:close/>
                <a:moveTo>
                  <a:pt x="7822800" y="960011"/>
                </a:moveTo>
                <a:cubicBezTo>
                  <a:pt x="7841432" y="960765"/>
                  <a:pt x="7859812" y="964684"/>
                  <a:pt x="7877123" y="971600"/>
                </a:cubicBezTo>
                <a:cubicBezTo>
                  <a:pt x="7891609" y="977997"/>
                  <a:pt x="7891609" y="981438"/>
                  <a:pt x="7877123" y="981921"/>
                </a:cubicBezTo>
                <a:cubicBezTo>
                  <a:pt x="7858147" y="981546"/>
                  <a:pt x="7839387" y="977807"/>
                  <a:pt x="7821714" y="970875"/>
                </a:cubicBezTo>
                <a:cubicBezTo>
                  <a:pt x="7806141" y="963813"/>
                  <a:pt x="7806323" y="960011"/>
                  <a:pt x="7822800" y="960011"/>
                </a:cubicBezTo>
                <a:close/>
                <a:moveTo>
                  <a:pt x="5564039" y="959467"/>
                </a:moveTo>
                <a:cubicBezTo>
                  <a:pt x="5609127" y="960011"/>
                  <a:pt x="5657112" y="974497"/>
                  <a:pt x="5675944" y="992424"/>
                </a:cubicBezTo>
                <a:cubicBezTo>
                  <a:pt x="5696044" y="1011436"/>
                  <a:pt x="5673771" y="1027371"/>
                  <a:pt x="5626691" y="1026827"/>
                </a:cubicBezTo>
                <a:cubicBezTo>
                  <a:pt x="5579611" y="1026286"/>
                  <a:pt x="5530721" y="1010712"/>
                  <a:pt x="5513338" y="992424"/>
                </a:cubicBezTo>
                <a:cubicBezTo>
                  <a:pt x="5495954" y="974136"/>
                  <a:pt x="5518952" y="958925"/>
                  <a:pt x="5564039" y="959467"/>
                </a:cubicBezTo>
                <a:close/>
                <a:moveTo>
                  <a:pt x="2556724" y="952404"/>
                </a:moveTo>
                <a:cubicBezTo>
                  <a:pt x="2599458" y="952223"/>
                  <a:pt x="2622634" y="966346"/>
                  <a:pt x="2607424" y="984093"/>
                </a:cubicBezTo>
                <a:cubicBezTo>
                  <a:pt x="2591850" y="1002201"/>
                  <a:pt x="2541152" y="1018136"/>
                  <a:pt x="2496062" y="1018860"/>
                </a:cubicBezTo>
                <a:cubicBezTo>
                  <a:pt x="2450975" y="1019584"/>
                  <a:pt x="2425804" y="1003830"/>
                  <a:pt x="2445360" y="984998"/>
                </a:cubicBezTo>
                <a:cubicBezTo>
                  <a:pt x="2464917" y="966166"/>
                  <a:pt x="2513988" y="952584"/>
                  <a:pt x="2556724" y="952404"/>
                </a:cubicBezTo>
                <a:close/>
                <a:moveTo>
                  <a:pt x="5304918" y="947697"/>
                </a:moveTo>
                <a:cubicBezTo>
                  <a:pt x="5349825" y="947877"/>
                  <a:pt x="5402700" y="963088"/>
                  <a:pt x="5418635" y="981739"/>
                </a:cubicBezTo>
                <a:cubicBezTo>
                  <a:pt x="5435113" y="1000752"/>
                  <a:pt x="5409038" y="1017955"/>
                  <a:pt x="5361958" y="1017955"/>
                </a:cubicBezTo>
                <a:cubicBezTo>
                  <a:pt x="5314878" y="1017955"/>
                  <a:pt x="5261098" y="999847"/>
                  <a:pt x="5246973" y="981739"/>
                </a:cubicBezTo>
                <a:cubicBezTo>
                  <a:pt x="5232850" y="963631"/>
                  <a:pt x="5260011" y="947516"/>
                  <a:pt x="5304918" y="947697"/>
                </a:cubicBezTo>
                <a:close/>
                <a:moveTo>
                  <a:pt x="2319330" y="946610"/>
                </a:moveTo>
                <a:cubicBezTo>
                  <a:pt x="2359167" y="946610"/>
                  <a:pt x="2378362" y="961458"/>
                  <a:pt x="2359533" y="977936"/>
                </a:cubicBezTo>
                <a:cubicBezTo>
                  <a:pt x="2340700" y="994415"/>
                  <a:pt x="2286193" y="1010169"/>
                  <a:pt x="2245085" y="1009806"/>
                </a:cubicBezTo>
                <a:cubicBezTo>
                  <a:pt x="2203982" y="1009445"/>
                  <a:pt x="2185512" y="994052"/>
                  <a:pt x="2206337" y="977212"/>
                </a:cubicBezTo>
                <a:cubicBezTo>
                  <a:pt x="2240472" y="956798"/>
                  <a:pt x="2279566" y="946207"/>
                  <a:pt x="2319330" y="946610"/>
                </a:cubicBezTo>
                <a:close/>
                <a:moveTo>
                  <a:pt x="7541770" y="945524"/>
                </a:moveTo>
                <a:cubicBezTo>
                  <a:pt x="7565617" y="946180"/>
                  <a:pt x="7589175" y="951084"/>
                  <a:pt x="7611302" y="960010"/>
                </a:cubicBezTo>
                <a:cubicBezTo>
                  <a:pt x="7629409" y="968341"/>
                  <a:pt x="7628143" y="974677"/>
                  <a:pt x="7606414" y="974135"/>
                </a:cubicBezTo>
                <a:cubicBezTo>
                  <a:pt x="7583888" y="973168"/>
                  <a:pt x="7561668" y="968455"/>
                  <a:pt x="7540682" y="960191"/>
                </a:cubicBezTo>
                <a:cubicBezTo>
                  <a:pt x="7521126" y="952043"/>
                  <a:pt x="7522574" y="945524"/>
                  <a:pt x="7541770" y="945524"/>
                </a:cubicBezTo>
                <a:close/>
                <a:moveTo>
                  <a:pt x="5043985" y="938643"/>
                </a:moveTo>
                <a:cubicBezTo>
                  <a:pt x="5089616" y="938643"/>
                  <a:pt x="5141584" y="954397"/>
                  <a:pt x="5156253" y="973229"/>
                </a:cubicBezTo>
                <a:cubicBezTo>
                  <a:pt x="5170920" y="992061"/>
                  <a:pt x="5140860" y="1011437"/>
                  <a:pt x="5091065" y="1011074"/>
                </a:cubicBezTo>
                <a:cubicBezTo>
                  <a:pt x="5041268" y="1010713"/>
                  <a:pt x="4990927" y="992966"/>
                  <a:pt x="4979521" y="973590"/>
                </a:cubicBezTo>
                <a:cubicBezTo>
                  <a:pt x="4968112" y="954216"/>
                  <a:pt x="4998534" y="938643"/>
                  <a:pt x="5043985" y="938643"/>
                </a:cubicBezTo>
                <a:close/>
                <a:moveTo>
                  <a:pt x="2082117" y="937918"/>
                </a:moveTo>
                <a:cubicBezTo>
                  <a:pt x="2123223" y="937557"/>
                  <a:pt x="2139518" y="949688"/>
                  <a:pt x="2119238" y="966167"/>
                </a:cubicBezTo>
                <a:cubicBezTo>
                  <a:pt x="2085919" y="986696"/>
                  <a:pt x="2047369" y="997137"/>
                  <a:pt x="2008238" y="996226"/>
                </a:cubicBezTo>
                <a:cubicBezTo>
                  <a:pt x="1966229" y="996226"/>
                  <a:pt x="1952465" y="983006"/>
                  <a:pt x="1976005" y="965986"/>
                </a:cubicBezTo>
                <a:cubicBezTo>
                  <a:pt x="2008254" y="947382"/>
                  <a:pt x="2044887" y="937696"/>
                  <a:pt x="2082117" y="937918"/>
                </a:cubicBezTo>
                <a:close/>
                <a:moveTo>
                  <a:pt x="7265625" y="934116"/>
                </a:moveTo>
                <a:cubicBezTo>
                  <a:pt x="7293784" y="935053"/>
                  <a:pt x="7321543" y="941191"/>
                  <a:pt x="7347472" y="952223"/>
                </a:cubicBezTo>
                <a:cubicBezTo>
                  <a:pt x="7369384" y="962363"/>
                  <a:pt x="7367211" y="970331"/>
                  <a:pt x="7342402" y="970331"/>
                </a:cubicBezTo>
                <a:cubicBezTo>
                  <a:pt x="7313937" y="969500"/>
                  <a:pt x="7285870" y="963360"/>
                  <a:pt x="7259650" y="952223"/>
                </a:cubicBezTo>
                <a:cubicBezTo>
                  <a:pt x="7238645" y="942446"/>
                  <a:pt x="7241542" y="934116"/>
                  <a:pt x="7265625" y="934116"/>
                </a:cubicBezTo>
                <a:close/>
                <a:moveTo>
                  <a:pt x="1846532" y="933574"/>
                </a:moveTo>
                <a:cubicBezTo>
                  <a:pt x="1882749" y="932306"/>
                  <a:pt x="1896874" y="944800"/>
                  <a:pt x="1877136" y="960010"/>
                </a:cubicBezTo>
                <a:cubicBezTo>
                  <a:pt x="1843781" y="978166"/>
                  <a:pt x="1806463" y="987865"/>
                  <a:pt x="1768490" y="988259"/>
                </a:cubicBezTo>
                <a:cubicBezTo>
                  <a:pt x="1732277" y="988259"/>
                  <a:pt x="1718695" y="975402"/>
                  <a:pt x="1740060" y="960735"/>
                </a:cubicBezTo>
                <a:cubicBezTo>
                  <a:pt x="1772944" y="943486"/>
                  <a:pt x="1809413" y="934182"/>
                  <a:pt x="1846532" y="933574"/>
                </a:cubicBezTo>
                <a:close/>
                <a:moveTo>
                  <a:pt x="4795547" y="927597"/>
                </a:moveTo>
                <a:cubicBezTo>
                  <a:pt x="4845524" y="927777"/>
                  <a:pt x="4890794" y="941902"/>
                  <a:pt x="4902564" y="962907"/>
                </a:cubicBezTo>
                <a:cubicBezTo>
                  <a:pt x="4914514" y="983912"/>
                  <a:pt x="4884456" y="1000028"/>
                  <a:pt x="4833574" y="1000389"/>
                </a:cubicBezTo>
                <a:cubicBezTo>
                  <a:pt x="4782690" y="1000752"/>
                  <a:pt x="4732170" y="984093"/>
                  <a:pt x="4723116" y="962364"/>
                </a:cubicBezTo>
                <a:cubicBezTo>
                  <a:pt x="4714063" y="940634"/>
                  <a:pt x="4745569" y="927416"/>
                  <a:pt x="4795547" y="927597"/>
                </a:cubicBezTo>
                <a:close/>
                <a:moveTo>
                  <a:pt x="1612221" y="923795"/>
                </a:moveTo>
                <a:cubicBezTo>
                  <a:pt x="1644273" y="924882"/>
                  <a:pt x="1652962" y="935927"/>
                  <a:pt x="1631232" y="949146"/>
                </a:cubicBezTo>
                <a:cubicBezTo>
                  <a:pt x="1599671" y="965115"/>
                  <a:pt x="1564851" y="973603"/>
                  <a:pt x="1529471" y="973953"/>
                </a:cubicBezTo>
                <a:cubicBezTo>
                  <a:pt x="1493252" y="973953"/>
                  <a:pt x="1485647" y="961822"/>
                  <a:pt x="1511362" y="947516"/>
                </a:cubicBezTo>
                <a:cubicBezTo>
                  <a:pt x="1542850" y="932329"/>
                  <a:pt x="1577274" y="924234"/>
                  <a:pt x="1612221" y="923795"/>
                </a:cubicBezTo>
                <a:close/>
                <a:moveTo>
                  <a:pt x="7000527" y="921441"/>
                </a:moveTo>
                <a:cubicBezTo>
                  <a:pt x="7030967" y="922913"/>
                  <a:pt x="7060898" y="929844"/>
                  <a:pt x="7088893" y="941903"/>
                </a:cubicBezTo>
                <a:cubicBezTo>
                  <a:pt x="7110983" y="953491"/>
                  <a:pt x="7105191" y="963270"/>
                  <a:pt x="7076216" y="962727"/>
                </a:cubicBezTo>
                <a:cubicBezTo>
                  <a:pt x="7043841" y="961388"/>
                  <a:pt x="7011989" y="953891"/>
                  <a:pt x="6982420" y="940635"/>
                </a:cubicBezTo>
                <a:cubicBezTo>
                  <a:pt x="6962683" y="929589"/>
                  <a:pt x="6971011" y="920537"/>
                  <a:pt x="7000527" y="921441"/>
                </a:cubicBezTo>
                <a:close/>
                <a:moveTo>
                  <a:pt x="1376278" y="920897"/>
                </a:moveTo>
                <a:cubicBezTo>
                  <a:pt x="1407784" y="919992"/>
                  <a:pt x="1415026" y="928684"/>
                  <a:pt x="1393663" y="941902"/>
                </a:cubicBezTo>
                <a:cubicBezTo>
                  <a:pt x="1364559" y="956638"/>
                  <a:pt x="1332474" y="964506"/>
                  <a:pt x="1299861" y="964900"/>
                </a:cubicBezTo>
                <a:cubicBezTo>
                  <a:pt x="1266543" y="964900"/>
                  <a:pt x="1258394" y="956569"/>
                  <a:pt x="1279945" y="943895"/>
                </a:cubicBezTo>
                <a:cubicBezTo>
                  <a:pt x="1309820" y="928808"/>
                  <a:pt x="1342815" y="920933"/>
                  <a:pt x="1376278" y="920897"/>
                </a:cubicBezTo>
                <a:close/>
                <a:moveTo>
                  <a:pt x="4549099" y="919991"/>
                </a:moveTo>
                <a:cubicBezTo>
                  <a:pt x="4600705" y="919991"/>
                  <a:pt x="4645071" y="934840"/>
                  <a:pt x="4653762" y="956206"/>
                </a:cubicBezTo>
                <a:cubicBezTo>
                  <a:pt x="4662454" y="977574"/>
                  <a:pt x="4629136" y="993870"/>
                  <a:pt x="4574813" y="993690"/>
                </a:cubicBezTo>
                <a:cubicBezTo>
                  <a:pt x="4520489" y="993509"/>
                  <a:pt x="4479021" y="977755"/>
                  <a:pt x="4471961" y="957474"/>
                </a:cubicBezTo>
                <a:cubicBezTo>
                  <a:pt x="4464898" y="937194"/>
                  <a:pt x="4497853" y="920171"/>
                  <a:pt x="4549099" y="919991"/>
                </a:cubicBezTo>
                <a:close/>
                <a:moveTo>
                  <a:pt x="6736698" y="912206"/>
                </a:moveTo>
                <a:cubicBezTo>
                  <a:pt x="6771176" y="912835"/>
                  <a:pt x="6805163" y="920409"/>
                  <a:pt x="6836653" y="934479"/>
                </a:cubicBezTo>
                <a:cubicBezTo>
                  <a:pt x="6860013" y="946792"/>
                  <a:pt x="6854761" y="958018"/>
                  <a:pt x="6823254" y="958201"/>
                </a:cubicBezTo>
                <a:cubicBezTo>
                  <a:pt x="6788343" y="957573"/>
                  <a:pt x="6753956" y="949743"/>
                  <a:pt x="6722212" y="935203"/>
                </a:cubicBezTo>
                <a:cubicBezTo>
                  <a:pt x="6699758" y="923070"/>
                  <a:pt x="6706821" y="912386"/>
                  <a:pt x="6736698" y="912206"/>
                </a:cubicBezTo>
                <a:close/>
                <a:moveTo>
                  <a:pt x="1151739" y="911663"/>
                </a:moveTo>
                <a:cubicBezTo>
                  <a:pt x="1176729" y="911482"/>
                  <a:pt x="1183247" y="920718"/>
                  <a:pt x="1164958" y="930677"/>
                </a:cubicBezTo>
                <a:cubicBezTo>
                  <a:pt x="1137108" y="943067"/>
                  <a:pt x="1107211" y="950190"/>
                  <a:pt x="1076771" y="951683"/>
                </a:cubicBezTo>
                <a:cubicBezTo>
                  <a:pt x="1048526" y="951683"/>
                  <a:pt x="1042188" y="941903"/>
                  <a:pt x="1063916" y="931219"/>
                </a:cubicBezTo>
                <a:cubicBezTo>
                  <a:pt x="1091766" y="919468"/>
                  <a:pt x="1121537" y="912841"/>
                  <a:pt x="1151739" y="911663"/>
                </a:cubicBezTo>
                <a:close/>
                <a:moveTo>
                  <a:pt x="4305912" y="908402"/>
                </a:moveTo>
                <a:cubicBezTo>
                  <a:pt x="4353173" y="908402"/>
                  <a:pt x="4402970" y="925241"/>
                  <a:pt x="4408220" y="945161"/>
                </a:cubicBezTo>
                <a:cubicBezTo>
                  <a:pt x="4413471" y="965261"/>
                  <a:pt x="4372005" y="984093"/>
                  <a:pt x="4320760" y="984093"/>
                </a:cubicBezTo>
                <a:cubicBezTo>
                  <a:pt x="4269516" y="984093"/>
                  <a:pt x="4221349" y="964717"/>
                  <a:pt x="4220081" y="944617"/>
                </a:cubicBezTo>
                <a:cubicBezTo>
                  <a:pt x="4218814" y="924517"/>
                  <a:pt x="4258651" y="908402"/>
                  <a:pt x="4305912" y="908402"/>
                </a:cubicBezTo>
                <a:close/>
                <a:moveTo>
                  <a:pt x="920865" y="908221"/>
                </a:moveTo>
                <a:cubicBezTo>
                  <a:pt x="944226" y="907678"/>
                  <a:pt x="947484" y="915645"/>
                  <a:pt x="927569" y="924880"/>
                </a:cubicBezTo>
                <a:cubicBezTo>
                  <a:pt x="902018" y="935349"/>
                  <a:pt x="874764" y="941056"/>
                  <a:pt x="847168" y="941720"/>
                </a:cubicBezTo>
                <a:cubicBezTo>
                  <a:pt x="824532" y="941720"/>
                  <a:pt x="823808" y="932484"/>
                  <a:pt x="845358" y="923612"/>
                </a:cubicBezTo>
                <a:cubicBezTo>
                  <a:pt x="869494" y="914291"/>
                  <a:pt x="895009" y="909088"/>
                  <a:pt x="920865" y="908221"/>
                </a:cubicBezTo>
                <a:close/>
                <a:moveTo>
                  <a:pt x="4065623" y="901883"/>
                </a:moveTo>
                <a:cubicBezTo>
                  <a:pt x="4113066" y="901883"/>
                  <a:pt x="4160327" y="917817"/>
                  <a:pt x="4163043" y="937737"/>
                </a:cubicBezTo>
                <a:cubicBezTo>
                  <a:pt x="4165760" y="957835"/>
                  <a:pt x="4121758" y="976667"/>
                  <a:pt x="4070332" y="976850"/>
                </a:cubicBezTo>
                <a:cubicBezTo>
                  <a:pt x="4018905" y="977030"/>
                  <a:pt x="3973818" y="958742"/>
                  <a:pt x="3975086" y="938098"/>
                </a:cubicBezTo>
                <a:cubicBezTo>
                  <a:pt x="3976352" y="917456"/>
                  <a:pt x="4018181" y="901883"/>
                  <a:pt x="4065623" y="901883"/>
                </a:cubicBezTo>
                <a:close/>
                <a:moveTo>
                  <a:pt x="6482282" y="901161"/>
                </a:moveTo>
                <a:cubicBezTo>
                  <a:pt x="6517412" y="901233"/>
                  <a:pt x="6551996" y="909740"/>
                  <a:pt x="6583142" y="925968"/>
                </a:cubicBezTo>
                <a:cubicBezTo>
                  <a:pt x="6605958" y="940273"/>
                  <a:pt x="6594913" y="950231"/>
                  <a:pt x="6556525" y="949507"/>
                </a:cubicBezTo>
                <a:cubicBezTo>
                  <a:pt x="6520887" y="949440"/>
                  <a:pt x="6485814" y="940611"/>
                  <a:pt x="6454397" y="923795"/>
                </a:cubicBezTo>
                <a:cubicBezTo>
                  <a:pt x="6433392" y="909852"/>
                  <a:pt x="6445162" y="900436"/>
                  <a:pt x="6482282" y="901161"/>
                </a:cubicBezTo>
                <a:close/>
                <a:moveTo>
                  <a:pt x="697409" y="900798"/>
                </a:moveTo>
                <a:cubicBezTo>
                  <a:pt x="717872" y="900798"/>
                  <a:pt x="720227" y="906231"/>
                  <a:pt x="702843" y="914016"/>
                </a:cubicBezTo>
                <a:cubicBezTo>
                  <a:pt x="681766" y="922810"/>
                  <a:pt x="659220" y="927599"/>
                  <a:pt x="636387" y="928141"/>
                </a:cubicBezTo>
                <a:cubicBezTo>
                  <a:pt x="615382" y="928141"/>
                  <a:pt x="613572" y="922707"/>
                  <a:pt x="631497" y="914740"/>
                </a:cubicBezTo>
                <a:cubicBezTo>
                  <a:pt x="652430" y="906079"/>
                  <a:pt x="674775" y="901353"/>
                  <a:pt x="697409" y="900798"/>
                </a:cubicBezTo>
                <a:close/>
                <a:moveTo>
                  <a:pt x="470874" y="897357"/>
                </a:moveTo>
                <a:cubicBezTo>
                  <a:pt x="485724" y="897357"/>
                  <a:pt x="484638" y="902066"/>
                  <a:pt x="468340" y="908402"/>
                </a:cubicBezTo>
                <a:cubicBezTo>
                  <a:pt x="451609" y="914705"/>
                  <a:pt x="433898" y="918015"/>
                  <a:pt x="416009" y="918181"/>
                </a:cubicBezTo>
                <a:cubicBezTo>
                  <a:pt x="401160" y="918181"/>
                  <a:pt x="402428" y="913291"/>
                  <a:pt x="419087" y="906953"/>
                </a:cubicBezTo>
                <a:cubicBezTo>
                  <a:pt x="435655" y="900725"/>
                  <a:pt x="453184" y="897475"/>
                  <a:pt x="470874" y="897357"/>
                </a:cubicBezTo>
                <a:close/>
                <a:moveTo>
                  <a:pt x="3822617" y="892106"/>
                </a:moveTo>
                <a:cubicBezTo>
                  <a:pt x="3871146" y="892106"/>
                  <a:pt x="3912793" y="908221"/>
                  <a:pt x="3911888" y="927597"/>
                </a:cubicBezTo>
                <a:cubicBezTo>
                  <a:pt x="3910802" y="947334"/>
                  <a:pt x="3864264" y="965805"/>
                  <a:pt x="3813381" y="965986"/>
                </a:cubicBezTo>
                <a:cubicBezTo>
                  <a:pt x="3762499" y="966166"/>
                  <a:pt x="3720850" y="947878"/>
                  <a:pt x="3724472" y="928321"/>
                </a:cubicBezTo>
                <a:cubicBezTo>
                  <a:pt x="3728093" y="908765"/>
                  <a:pt x="3774088" y="892106"/>
                  <a:pt x="3822617" y="892106"/>
                </a:cubicBezTo>
                <a:close/>
                <a:moveTo>
                  <a:pt x="6226603" y="891201"/>
                </a:moveTo>
                <a:cubicBezTo>
                  <a:pt x="6264109" y="891244"/>
                  <a:pt x="6301079" y="900115"/>
                  <a:pt x="6334525" y="917095"/>
                </a:cubicBezTo>
                <a:cubicBezTo>
                  <a:pt x="6358608" y="931943"/>
                  <a:pt x="6348287" y="944619"/>
                  <a:pt x="6311167" y="945163"/>
                </a:cubicBezTo>
                <a:cubicBezTo>
                  <a:pt x="6271811" y="945733"/>
                  <a:pt x="6232968" y="936194"/>
                  <a:pt x="6198355" y="917457"/>
                </a:cubicBezTo>
                <a:cubicBezTo>
                  <a:pt x="6177169" y="902970"/>
                  <a:pt x="6190025" y="891381"/>
                  <a:pt x="6226603" y="891201"/>
                </a:cubicBezTo>
                <a:close/>
                <a:moveTo>
                  <a:pt x="3589751" y="885044"/>
                </a:moveTo>
                <a:cubicBezTo>
                  <a:pt x="3637375" y="885044"/>
                  <a:pt x="3673771" y="901159"/>
                  <a:pt x="3670873" y="919630"/>
                </a:cubicBezTo>
                <a:cubicBezTo>
                  <a:pt x="3667976" y="938099"/>
                  <a:pt x="3618723" y="958198"/>
                  <a:pt x="3568204" y="958562"/>
                </a:cubicBezTo>
                <a:cubicBezTo>
                  <a:pt x="3518044" y="958562"/>
                  <a:pt x="3477665" y="940454"/>
                  <a:pt x="3485633" y="921259"/>
                </a:cubicBezTo>
                <a:cubicBezTo>
                  <a:pt x="3493600" y="902066"/>
                  <a:pt x="3542129" y="885044"/>
                  <a:pt x="3589751" y="885044"/>
                </a:cubicBezTo>
                <a:close/>
                <a:moveTo>
                  <a:pt x="5974180" y="879432"/>
                </a:moveTo>
                <a:cubicBezTo>
                  <a:pt x="6013216" y="879304"/>
                  <a:pt x="6051673" y="888887"/>
                  <a:pt x="6086087" y="907316"/>
                </a:cubicBezTo>
                <a:cubicBezTo>
                  <a:pt x="6108177" y="922707"/>
                  <a:pt x="6093147" y="936652"/>
                  <a:pt x="6053493" y="937013"/>
                </a:cubicBezTo>
                <a:cubicBezTo>
                  <a:pt x="6013783" y="937289"/>
                  <a:pt x="5974678" y="927310"/>
                  <a:pt x="5939957" y="908041"/>
                </a:cubicBezTo>
                <a:cubicBezTo>
                  <a:pt x="5919856" y="893011"/>
                  <a:pt x="5935972" y="879612"/>
                  <a:pt x="5974180" y="879432"/>
                </a:cubicBezTo>
                <a:close/>
                <a:moveTo>
                  <a:pt x="3359960" y="876534"/>
                </a:moveTo>
                <a:cubicBezTo>
                  <a:pt x="3406860" y="876534"/>
                  <a:pt x="3439998" y="892649"/>
                  <a:pt x="3432392" y="911301"/>
                </a:cubicBezTo>
                <a:cubicBezTo>
                  <a:pt x="3424787" y="929951"/>
                  <a:pt x="3371188" y="947517"/>
                  <a:pt x="3321211" y="947517"/>
                </a:cubicBezTo>
                <a:cubicBezTo>
                  <a:pt x="3271233" y="947517"/>
                  <a:pt x="3240812" y="929409"/>
                  <a:pt x="3252763" y="910214"/>
                </a:cubicBezTo>
                <a:cubicBezTo>
                  <a:pt x="3264715" y="891020"/>
                  <a:pt x="3313604" y="875990"/>
                  <a:pt x="3359960" y="876534"/>
                </a:cubicBezTo>
                <a:close/>
                <a:moveTo>
                  <a:pt x="5725017" y="871644"/>
                </a:moveTo>
                <a:cubicBezTo>
                  <a:pt x="5763195" y="871055"/>
                  <a:pt x="5800791" y="881019"/>
                  <a:pt x="5833664" y="900436"/>
                </a:cubicBezTo>
                <a:cubicBezTo>
                  <a:pt x="5855937" y="917639"/>
                  <a:pt x="5838734" y="931582"/>
                  <a:pt x="5794371" y="931582"/>
                </a:cubicBezTo>
                <a:cubicBezTo>
                  <a:pt x="5750007" y="931582"/>
                  <a:pt x="5699847" y="918000"/>
                  <a:pt x="5680654" y="900797"/>
                </a:cubicBezTo>
                <a:cubicBezTo>
                  <a:pt x="5661459" y="883596"/>
                  <a:pt x="5681922" y="871283"/>
                  <a:pt x="5725017" y="871644"/>
                </a:cubicBezTo>
                <a:close/>
                <a:moveTo>
                  <a:pt x="3127276" y="871282"/>
                </a:moveTo>
                <a:cubicBezTo>
                  <a:pt x="3175444" y="871101"/>
                  <a:pt x="3203692" y="884680"/>
                  <a:pt x="3193732" y="903512"/>
                </a:cubicBezTo>
                <a:cubicBezTo>
                  <a:pt x="3183231" y="923793"/>
                  <a:pt x="3138323" y="938279"/>
                  <a:pt x="3088346" y="938823"/>
                </a:cubicBezTo>
                <a:cubicBezTo>
                  <a:pt x="3035289" y="938823"/>
                  <a:pt x="3006680" y="924517"/>
                  <a:pt x="3020803" y="904237"/>
                </a:cubicBezTo>
                <a:cubicBezTo>
                  <a:pt x="3034928" y="883956"/>
                  <a:pt x="3079111" y="871462"/>
                  <a:pt x="3127276" y="871282"/>
                </a:cubicBezTo>
                <a:close/>
                <a:moveTo>
                  <a:pt x="2900389" y="865487"/>
                </a:moveTo>
                <a:cubicBezTo>
                  <a:pt x="2946382" y="865667"/>
                  <a:pt x="2971008" y="879792"/>
                  <a:pt x="2958876" y="897176"/>
                </a:cubicBezTo>
                <a:cubicBezTo>
                  <a:pt x="2945838" y="915283"/>
                  <a:pt x="2894231" y="931579"/>
                  <a:pt x="2846267" y="931399"/>
                </a:cubicBezTo>
                <a:cubicBezTo>
                  <a:pt x="2798281" y="931218"/>
                  <a:pt x="2773837" y="916008"/>
                  <a:pt x="2788866" y="898261"/>
                </a:cubicBezTo>
                <a:cubicBezTo>
                  <a:pt x="2803895" y="880516"/>
                  <a:pt x="2854415" y="865306"/>
                  <a:pt x="2900389" y="865487"/>
                </a:cubicBezTo>
                <a:close/>
                <a:moveTo>
                  <a:pt x="7600620" y="863677"/>
                </a:moveTo>
                <a:cubicBezTo>
                  <a:pt x="7620301" y="864784"/>
                  <a:pt x="7639732" y="868560"/>
                  <a:pt x="7658382" y="874905"/>
                </a:cubicBezTo>
                <a:cubicBezTo>
                  <a:pt x="7672326" y="880337"/>
                  <a:pt x="7672868" y="886131"/>
                  <a:pt x="7658382" y="886493"/>
                </a:cubicBezTo>
                <a:cubicBezTo>
                  <a:pt x="7638736" y="885675"/>
                  <a:pt x="7619288" y="882141"/>
                  <a:pt x="7600620" y="875991"/>
                </a:cubicBezTo>
                <a:cubicBezTo>
                  <a:pt x="7584141" y="869835"/>
                  <a:pt x="7584141" y="863497"/>
                  <a:pt x="7600620" y="863677"/>
                </a:cubicBezTo>
                <a:close/>
                <a:moveTo>
                  <a:pt x="5481830" y="863314"/>
                </a:moveTo>
                <a:cubicBezTo>
                  <a:pt x="5523659" y="863314"/>
                  <a:pt x="5579792" y="878344"/>
                  <a:pt x="5596451" y="895183"/>
                </a:cubicBezTo>
                <a:cubicBezTo>
                  <a:pt x="5613110" y="912023"/>
                  <a:pt x="5590296" y="926872"/>
                  <a:pt x="5546657" y="927053"/>
                </a:cubicBezTo>
                <a:cubicBezTo>
                  <a:pt x="5501567" y="927053"/>
                  <a:pt x="5445795" y="910937"/>
                  <a:pt x="5430767" y="893735"/>
                </a:cubicBezTo>
                <a:cubicBezTo>
                  <a:pt x="5415737" y="876532"/>
                  <a:pt x="5440001" y="863314"/>
                  <a:pt x="5481830" y="863314"/>
                </a:cubicBezTo>
                <a:close/>
                <a:moveTo>
                  <a:pt x="2677502" y="856977"/>
                </a:moveTo>
                <a:cubicBezTo>
                  <a:pt x="2718242" y="857338"/>
                  <a:pt x="2744139" y="872912"/>
                  <a:pt x="2726393" y="889390"/>
                </a:cubicBezTo>
                <a:cubicBezTo>
                  <a:pt x="2708647" y="905867"/>
                  <a:pt x="2655773" y="920716"/>
                  <a:pt x="2613220" y="920172"/>
                </a:cubicBezTo>
                <a:cubicBezTo>
                  <a:pt x="2568492" y="920172"/>
                  <a:pt x="2546041" y="903333"/>
                  <a:pt x="2565958" y="886311"/>
                </a:cubicBezTo>
                <a:cubicBezTo>
                  <a:pt x="2585874" y="869290"/>
                  <a:pt x="2636756" y="856614"/>
                  <a:pt x="2677502" y="856977"/>
                </a:cubicBezTo>
                <a:close/>
                <a:moveTo>
                  <a:pt x="5242446" y="852993"/>
                </a:moveTo>
                <a:cubicBezTo>
                  <a:pt x="5287172" y="853173"/>
                  <a:pt x="5338055" y="867298"/>
                  <a:pt x="5353446" y="885406"/>
                </a:cubicBezTo>
                <a:cubicBezTo>
                  <a:pt x="5369200" y="903514"/>
                  <a:pt x="5342764" y="918361"/>
                  <a:pt x="5293691" y="917819"/>
                </a:cubicBezTo>
                <a:cubicBezTo>
                  <a:pt x="5244619" y="917276"/>
                  <a:pt x="5195729" y="901521"/>
                  <a:pt x="5183233" y="883052"/>
                </a:cubicBezTo>
                <a:cubicBezTo>
                  <a:pt x="5170739" y="864582"/>
                  <a:pt x="5197719" y="852812"/>
                  <a:pt x="5242446" y="852993"/>
                </a:cubicBezTo>
                <a:close/>
                <a:moveTo>
                  <a:pt x="2440834" y="852813"/>
                </a:moveTo>
                <a:cubicBezTo>
                  <a:pt x="2481394" y="852632"/>
                  <a:pt x="2502943" y="865126"/>
                  <a:pt x="2485196" y="881424"/>
                </a:cubicBezTo>
                <a:cubicBezTo>
                  <a:pt x="2467089" y="898263"/>
                  <a:pt x="2418380" y="911481"/>
                  <a:pt x="2374557" y="911120"/>
                </a:cubicBezTo>
                <a:cubicBezTo>
                  <a:pt x="2330739" y="910757"/>
                  <a:pt x="2313717" y="897176"/>
                  <a:pt x="2334541" y="880517"/>
                </a:cubicBezTo>
                <a:cubicBezTo>
                  <a:pt x="2355367" y="863858"/>
                  <a:pt x="2400272" y="852993"/>
                  <a:pt x="2440834" y="852813"/>
                </a:cubicBezTo>
                <a:close/>
                <a:moveTo>
                  <a:pt x="7340773" y="851364"/>
                </a:moveTo>
                <a:cubicBezTo>
                  <a:pt x="7364711" y="852588"/>
                  <a:pt x="7388341" y="857409"/>
                  <a:pt x="7410848" y="865669"/>
                </a:cubicBezTo>
                <a:cubicBezTo>
                  <a:pt x="7428956" y="873456"/>
                  <a:pt x="7426058" y="880879"/>
                  <a:pt x="7403968" y="880155"/>
                </a:cubicBezTo>
                <a:cubicBezTo>
                  <a:pt x="7379830" y="878885"/>
                  <a:pt x="7356036" y="873750"/>
                  <a:pt x="7333529" y="864945"/>
                </a:cubicBezTo>
                <a:cubicBezTo>
                  <a:pt x="7317775" y="857339"/>
                  <a:pt x="7321216" y="851364"/>
                  <a:pt x="7340773" y="851364"/>
                </a:cubicBezTo>
                <a:close/>
                <a:moveTo>
                  <a:pt x="5007767" y="845750"/>
                </a:moveTo>
                <a:cubicBezTo>
                  <a:pt x="5056659" y="845750"/>
                  <a:pt x="5102835" y="859875"/>
                  <a:pt x="5116414" y="878888"/>
                </a:cubicBezTo>
                <a:cubicBezTo>
                  <a:pt x="5129995" y="897900"/>
                  <a:pt x="5101928" y="912567"/>
                  <a:pt x="5050140" y="912025"/>
                </a:cubicBezTo>
                <a:cubicBezTo>
                  <a:pt x="4998351" y="911482"/>
                  <a:pt x="4955436" y="897176"/>
                  <a:pt x="4943303" y="878344"/>
                </a:cubicBezTo>
                <a:cubicBezTo>
                  <a:pt x="4931173" y="859512"/>
                  <a:pt x="4958333" y="845750"/>
                  <a:pt x="5007767" y="845750"/>
                </a:cubicBezTo>
                <a:close/>
                <a:moveTo>
                  <a:pt x="2222634" y="844482"/>
                </a:moveTo>
                <a:cubicBezTo>
                  <a:pt x="2260481" y="844482"/>
                  <a:pt x="2278768" y="858063"/>
                  <a:pt x="2258851" y="872549"/>
                </a:cubicBezTo>
                <a:cubicBezTo>
                  <a:pt x="2225498" y="890676"/>
                  <a:pt x="2188156" y="900200"/>
                  <a:pt x="2150203" y="900254"/>
                </a:cubicBezTo>
                <a:cubicBezTo>
                  <a:pt x="2110726" y="900254"/>
                  <a:pt x="2093528" y="885767"/>
                  <a:pt x="2113987" y="871101"/>
                </a:cubicBezTo>
                <a:cubicBezTo>
                  <a:pt x="2147521" y="853567"/>
                  <a:pt x="2184809" y="844430"/>
                  <a:pt x="2222634" y="844482"/>
                </a:cubicBezTo>
                <a:close/>
                <a:moveTo>
                  <a:pt x="7091973" y="842853"/>
                </a:moveTo>
                <a:cubicBezTo>
                  <a:pt x="7119134" y="843239"/>
                  <a:pt x="7145986" y="848769"/>
                  <a:pt x="7171103" y="859151"/>
                </a:cubicBezTo>
                <a:cubicBezTo>
                  <a:pt x="7192833" y="869109"/>
                  <a:pt x="7189211" y="875991"/>
                  <a:pt x="7163860" y="875991"/>
                </a:cubicBezTo>
                <a:cubicBezTo>
                  <a:pt x="7136353" y="875667"/>
                  <a:pt x="7109174" y="870010"/>
                  <a:pt x="7083823" y="859331"/>
                </a:cubicBezTo>
                <a:cubicBezTo>
                  <a:pt x="7062999" y="849552"/>
                  <a:pt x="7065715" y="842853"/>
                  <a:pt x="7091973" y="842853"/>
                </a:cubicBezTo>
                <a:close/>
                <a:moveTo>
                  <a:pt x="1998276" y="840499"/>
                </a:moveTo>
                <a:cubicBezTo>
                  <a:pt x="2036664" y="840499"/>
                  <a:pt x="2050791" y="850820"/>
                  <a:pt x="2030509" y="865306"/>
                </a:cubicBezTo>
                <a:cubicBezTo>
                  <a:pt x="1998314" y="883188"/>
                  <a:pt x="1961937" y="892187"/>
                  <a:pt x="1925120" y="891381"/>
                </a:cubicBezTo>
                <a:cubicBezTo>
                  <a:pt x="1887821" y="891381"/>
                  <a:pt x="1875145" y="880517"/>
                  <a:pt x="1895063" y="866394"/>
                </a:cubicBezTo>
                <a:cubicBezTo>
                  <a:pt x="1926678" y="849046"/>
                  <a:pt x="1962226" y="840128"/>
                  <a:pt x="1998276" y="840499"/>
                </a:cubicBezTo>
                <a:close/>
                <a:moveTo>
                  <a:pt x="4774180" y="835066"/>
                </a:moveTo>
                <a:cubicBezTo>
                  <a:pt x="4822709" y="835610"/>
                  <a:pt x="4870331" y="851364"/>
                  <a:pt x="4881015" y="869471"/>
                </a:cubicBezTo>
                <a:cubicBezTo>
                  <a:pt x="4891699" y="887579"/>
                  <a:pt x="4858200" y="903875"/>
                  <a:pt x="4808584" y="904056"/>
                </a:cubicBezTo>
                <a:cubicBezTo>
                  <a:pt x="4759331" y="904056"/>
                  <a:pt x="4708992" y="887760"/>
                  <a:pt x="4699937" y="869108"/>
                </a:cubicBezTo>
                <a:cubicBezTo>
                  <a:pt x="4690884" y="850457"/>
                  <a:pt x="4725651" y="834522"/>
                  <a:pt x="4774180" y="835066"/>
                </a:cubicBezTo>
                <a:close/>
                <a:moveTo>
                  <a:pt x="1783518" y="833256"/>
                </a:moveTo>
                <a:cubicBezTo>
                  <a:pt x="1816477" y="833256"/>
                  <a:pt x="1829147" y="843759"/>
                  <a:pt x="1810138" y="856253"/>
                </a:cubicBezTo>
                <a:cubicBezTo>
                  <a:pt x="1778504" y="871781"/>
                  <a:pt x="1743790" y="880012"/>
                  <a:pt x="1708555" y="880336"/>
                </a:cubicBezTo>
                <a:cubicBezTo>
                  <a:pt x="1674511" y="880336"/>
                  <a:pt x="1662738" y="869110"/>
                  <a:pt x="1683202" y="856434"/>
                </a:cubicBezTo>
                <a:cubicBezTo>
                  <a:pt x="1714565" y="841546"/>
                  <a:pt x="1748786" y="833638"/>
                  <a:pt x="1783518" y="833256"/>
                </a:cubicBezTo>
                <a:close/>
                <a:moveTo>
                  <a:pt x="6840273" y="831263"/>
                </a:moveTo>
                <a:cubicBezTo>
                  <a:pt x="6870893" y="831501"/>
                  <a:pt x="6901151" y="837970"/>
                  <a:pt x="6929182" y="850276"/>
                </a:cubicBezTo>
                <a:cubicBezTo>
                  <a:pt x="6951455" y="861502"/>
                  <a:pt x="6945297" y="869651"/>
                  <a:pt x="6914334" y="868383"/>
                </a:cubicBezTo>
                <a:cubicBezTo>
                  <a:pt x="6884638" y="868041"/>
                  <a:pt x="6855302" y="861888"/>
                  <a:pt x="6827959" y="850276"/>
                </a:cubicBezTo>
                <a:cubicBezTo>
                  <a:pt x="6805506" y="839048"/>
                  <a:pt x="6810939" y="831081"/>
                  <a:pt x="6840273" y="831263"/>
                </a:cubicBezTo>
                <a:close/>
                <a:moveTo>
                  <a:pt x="1565685" y="828730"/>
                </a:moveTo>
                <a:cubicBezTo>
                  <a:pt x="1595744" y="828910"/>
                  <a:pt x="1603529" y="838689"/>
                  <a:pt x="1583792" y="850278"/>
                </a:cubicBezTo>
                <a:cubicBezTo>
                  <a:pt x="1553571" y="864025"/>
                  <a:pt x="1520834" y="871363"/>
                  <a:pt x="1487641" y="871827"/>
                </a:cubicBezTo>
                <a:cubicBezTo>
                  <a:pt x="1456677" y="871827"/>
                  <a:pt x="1448891" y="861323"/>
                  <a:pt x="1470619" y="849554"/>
                </a:cubicBezTo>
                <a:cubicBezTo>
                  <a:pt x="1500568" y="836235"/>
                  <a:pt x="1532912" y="829150"/>
                  <a:pt x="1565685" y="828730"/>
                </a:cubicBezTo>
                <a:close/>
                <a:moveTo>
                  <a:pt x="4533527" y="828547"/>
                </a:moveTo>
                <a:cubicBezTo>
                  <a:pt x="4583867" y="828547"/>
                  <a:pt x="4629499" y="842672"/>
                  <a:pt x="4638190" y="861865"/>
                </a:cubicBezTo>
                <a:cubicBezTo>
                  <a:pt x="4646882" y="881060"/>
                  <a:pt x="4613381" y="898081"/>
                  <a:pt x="4561050" y="898081"/>
                </a:cubicBezTo>
                <a:cubicBezTo>
                  <a:pt x="4508719" y="898081"/>
                  <a:pt x="4462183" y="882690"/>
                  <a:pt x="4455845" y="863133"/>
                </a:cubicBezTo>
                <a:cubicBezTo>
                  <a:pt x="4449507" y="843577"/>
                  <a:pt x="4483730" y="828727"/>
                  <a:pt x="4533527" y="828547"/>
                </a:cubicBezTo>
                <a:close/>
                <a:moveTo>
                  <a:pt x="6597269" y="822753"/>
                </a:moveTo>
                <a:cubicBezTo>
                  <a:pt x="6630171" y="823101"/>
                  <a:pt x="6662674" y="829996"/>
                  <a:pt x="6692878" y="843033"/>
                </a:cubicBezTo>
                <a:cubicBezTo>
                  <a:pt x="6717141" y="855347"/>
                  <a:pt x="6709717" y="865850"/>
                  <a:pt x="6676036" y="865487"/>
                </a:cubicBezTo>
                <a:cubicBezTo>
                  <a:pt x="6642773" y="864919"/>
                  <a:pt x="6609980" y="857523"/>
                  <a:pt x="6579703" y="843758"/>
                </a:cubicBezTo>
                <a:cubicBezTo>
                  <a:pt x="6559061" y="832169"/>
                  <a:pt x="6567029" y="822753"/>
                  <a:pt x="6597269" y="822753"/>
                </a:cubicBezTo>
                <a:close/>
                <a:moveTo>
                  <a:pt x="1353279" y="822392"/>
                </a:moveTo>
                <a:cubicBezTo>
                  <a:pt x="1379895" y="822392"/>
                  <a:pt x="1385694" y="830177"/>
                  <a:pt x="1366860" y="840499"/>
                </a:cubicBezTo>
                <a:cubicBezTo>
                  <a:pt x="1339318" y="853181"/>
                  <a:pt x="1309349" y="859731"/>
                  <a:pt x="1279037" y="859693"/>
                </a:cubicBezTo>
                <a:cubicBezTo>
                  <a:pt x="1248977" y="859693"/>
                  <a:pt x="1242822" y="851725"/>
                  <a:pt x="1266000" y="840499"/>
                </a:cubicBezTo>
                <a:cubicBezTo>
                  <a:pt x="1293524" y="828456"/>
                  <a:pt x="1323240" y="822287"/>
                  <a:pt x="1353279" y="822392"/>
                </a:cubicBezTo>
                <a:close/>
                <a:moveTo>
                  <a:pt x="4305549" y="819312"/>
                </a:moveTo>
                <a:cubicBezTo>
                  <a:pt x="4357519" y="819312"/>
                  <a:pt x="4400434" y="833254"/>
                  <a:pt x="4405504" y="853174"/>
                </a:cubicBezTo>
                <a:cubicBezTo>
                  <a:pt x="4410574" y="873091"/>
                  <a:pt x="4374902" y="888121"/>
                  <a:pt x="4322389" y="889389"/>
                </a:cubicBezTo>
                <a:cubicBezTo>
                  <a:pt x="4269878" y="890657"/>
                  <a:pt x="4224427" y="874179"/>
                  <a:pt x="4222073" y="853174"/>
                </a:cubicBezTo>
                <a:cubicBezTo>
                  <a:pt x="4219718" y="832169"/>
                  <a:pt x="4255392" y="819492"/>
                  <a:pt x="4305549" y="819312"/>
                </a:cubicBezTo>
                <a:close/>
                <a:moveTo>
                  <a:pt x="1123676" y="818045"/>
                </a:moveTo>
                <a:cubicBezTo>
                  <a:pt x="1148842" y="817321"/>
                  <a:pt x="1156270" y="825106"/>
                  <a:pt x="1138701" y="834160"/>
                </a:cubicBezTo>
                <a:cubicBezTo>
                  <a:pt x="1113751" y="844369"/>
                  <a:pt x="1087222" y="850188"/>
                  <a:pt x="1060296" y="851363"/>
                </a:cubicBezTo>
                <a:cubicBezTo>
                  <a:pt x="1034402" y="852268"/>
                  <a:pt x="1027522" y="844120"/>
                  <a:pt x="1045812" y="835065"/>
                </a:cubicBezTo>
                <a:cubicBezTo>
                  <a:pt x="1070617" y="825037"/>
                  <a:pt x="1096948" y="819283"/>
                  <a:pt x="1123676" y="818045"/>
                </a:cubicBezTo>
                <a:close/>
                <a:moveTo>
                  <a:pt x="4078477" y="813337"/>
                </a:moveTo>
                <a:cubicBezTo>
                  <a:pt x="4128637" y="812793"/>
                  <a:pt x="4172820" y="826555"/>
                  <a:pt x="4174810" y="846111"/>
                </a:cubicBezTo>
                <a:cubicBezTo>
                  <a:pt x="4177527" y="866574"/>
                  <a:pt x="4139501" y="882327"/>
                  <a:pt x="4084271" y="882327"/>
                </a:cubicBezTo>
                <a:cubicBezTo>
                  <a:pt x="4029043" y="882327"/>
                  <a:pt x="3989569" y="867299"/>
                  <a:pt x="3990474" y="847018"/>
                </a:cubicBezTo>
                <a:cubicBezTo>
                  <a:pt x="3991379" y="826738"/>
                  <a:pt x="4028319" y="813881"/>
                  <a:pt x="4078477" y="813337"/>
                </a:cubicBezTo>
                <a:close/>
                <a:moveTo>
                  <a:pt x="916521" y="811526"/>
                </a:moveTo>
                <a:cubicBezTo>
                  <a:pt x="936800" y="811346"/>
                  <a:pt x="940966" y="818226"/>
                  <a:pt x="925573" y="825288"/>
                </a:cubicBezTo>
                <a:cubicBezTo>
                  <a:pt x="902395" y="834140"/>
                  <a:pt x="877932" y="839155"/>
                  <a:pt x="853140" y="840136"/>
                </a:cubicBezTo>
                <a:cubicBezTo>
                  <a:pt x="833042" y="840136"/>
                  <a:pt x="829238" y="833256"/>
                  <a:pt x="845358" y="826013"/>
                </a:cubicBezTo>
                <a:cubicBezTo>
                  <a:pt x="868171" y="817500"/>
                  <a:pt x="892181" y="812612"/>
                  <a:pt x="916521" y="811526"/>
                </a:cubicBezTo>
                <a:close/>
                <a:moveTo>
                  <a:pt x="6347924" y="811344"/>
                </a:moveTo>
                <a:cubicBezTo>
                  <a:pt x="6382773" y="812253"/>
                  <a:pt x="6417082" y="820198"/>
                  <a:pt x="6448784" y="834705"/>
                </a:cubicBezTo>
                <a:cubicBezTo>
                  <a:pt x="6470875" y="847379"/>
                  <a:pt x="6458924" y="859331"/>
                  <a:pt x="6423614" y="858788"/>
                </a:cubicBezTo>
                <a:cubicBezTo>
                  <a:pt x="6388267" y="857938"/>
                  <a:pt x="6353489" y="849735"/>
                  <a:pt x="6321486" y="834705"/>
                </a:cubicBezTo>
                <a:cubicBezTo>
                  <a:pt x="6301024" y="822209"/>
                  <a:pt x="6314062" y="810983"/>
                  <a:pt x="6347924" y="811344"/>
                </a:cubicBezTo>
                <a:close/>
                <a:moveTo>
                  <a:pt x="702302" y="808447"/>
                </a:moveTo>
                <a:cubicBezTo>
                  <a:pt x="717875" y="808447"/>
                  <a:pt x="719867" y="813697"/>
                  <a:pt x="706466" y="819492"/>
                </a:cubicBezTo>
                <a:cubicBezTo>
                  <a:pt x="687887" y="826235"/>
                  <a:pt x="668441" y="830201"/>
                  <a:pt x="648702" y="831264"/>
                </a:cubicBezTo>
                <a:cubicBezTo>
                  <a:pt x="630594" y="831264"/>
                  <a:pt x="628421" y="825650"/>
                  <a:pt x="644719" y="819311"/>
                </a:cubicBezTo>
                <a:cubicBezTo>
                  <a:pt x="663297" y="812933"/>
                  <a:pt x="682691" y="809274"/>
                  <a:pt x="702302" y="808447"/>
                </a:cubicBezTo>
                <a:close/>
                <a:moveTo>
                  <a:pt x="6112704" y="804464"/>
                </a:moveTo>
                <a:cubicBezTo>
                  <a:pt x="6148364" y="803944"/>
                  <a:pt x="6183612" y="812150"/>
                  <a:pt x="6215375" y="828367"/>
                </a:cubicBezTo>
                <a:cubicBezTo>
                  <a:pt x="6238190" y="842853"/>
                  <a:pt x="6227145" y="853537"/>
                  <a:pt x="6188937" y="853717"/>
                </a:cubicBezTo>
                <a:cubicBezTo>
                  <a:pt x="6151579" y="854795"/>
                  <a:pt x="6114601" y="845988"/>
                  <a:pt x="6081739" y="828186"/>
                </a:cubicBezTo>
                <a:cubicBezTo>
                  <a:pt x="6061821" y="814244"/>
                  <a:pt x="6075039" y="804284"/>
                  <a:pt x="6112704" y="804464"/>
                </a:cubicBezTo>
                <a:close/>
                <a:moveTo>
                  <a:pt x="3861547" y="803560"/>
                </a:moveTo>
                <a:cubicBezTo>
                  <a:pt x="3913517" y="803740"/>
                  <a:pt x="3949369" y="818589"/>
                  <a:pt x="3947559" y="838146"/>
                </a:cubicBezTo>
                <a:cubicBezTo>
                  <a:pt x="3945567" y="858246"/>
                  <a:pt x="3904462" y="872912"/>
                  <a:pt x="3849958" y="872732"/>
                </a:cubicBezTo>
                <a:cubicBezTo>
                  <a:pt x="3795454" y="872549"/>
                  <a:pt x="3759419" y="857339"/>
                  <a:pt x="3764309" y="836516"/>
                </a:cubicBezTo>
                <a:cubicBezTo>
                  <a:pt x="3769199" y="815692"/>
                  <a:pt x="3809577" y="803379"/>
                  <a:pt x="3861547" y="803560"/>
                </a:cubicBezTo>
                <a:close/>
                <a:moveTo>
                  <a:pt x="496585" y="802472"/>
                </a:moveTo>
                <a:cubicBezTo>
                  <a:pt x="507449" y="802652"/>
                  <a:pt x="507993" y="806456"/>
                  <a:pt x="496765" y="810802"/>
                </a:cubicBezTo>
                <a:cubicBezTo>
                  <a:pt x="482443" y="815929"/>
                  <a:pt x="467432" y="818859"/>
                  <a:pt x="452221" y="819494"/>
                </a:cubicBezTo>
                <a:cubicBezTo>
                  <a:pt x="437554" y="819494"/>
                  <a:pt x="437191" y="815509"/>
                  <a:pt x="452221" y="810439"/>
                </a:cubicBezTo>
                <a:cubicBezTo>
                  <a:pt x="466527" y="805563"/>
                  <a:pt x="481483" y="802877"/>
                  <a:pt x="496585" y="802472"/>
                </a:cubicBezTo>
                <a:close/>
                <a:moveTo>
                  <a:pt x="3638642" y="798851"/>
                </a:moveTo>
                <a:cubicBezTo>
                  <a:pt x="3690248" y="798851"/>
                  <a:pt x="3725196" y="812432"/>
                  <a:pt x="3720850" y="831625"/>
                </a:cubicBezTo>
                <a:cubicBezTo>
                  <a:pt x="3716504" y="850820"/>
                  <a:pt x="3673226" y="866212"/>
                  <a:pt x="3619266" y="866212"/>
                </a:cubicBezTo>
                <a:cubicBezTo>
                  <a:pt x="3565304" y="866212"/>
                  <a:pt x="3533434" y="851364"/>
                  <a:pt x="3539229" y="833256"/>
                </a:cubicBezTo>
                <a:cubicBezTo>
                  <a:pt x="3545023" y="815149"/>
                  <a:pt x="3587577" y="799031"/>
                  <a:pt x="3638642" y="798851"/>
                </a:cubicBezTo>
                <a:close/>
                <a:moveTo>
                  <a:pt x="5875674" y="793599"/>
                </a:moveTo>
                <a:cubicBezTo>
                  <a:pt x="5913589" y="793052"/>
                  <a:pt x="5951008" y="802282"/>
                  <a:pt x="5984321" y="820399"/>
                </a:cubicBezTo>
                <a:cubicBezTo>
                  <a:pt x="6003697" y="834885"/>
                  <a:pt x="5987399" y="846838"/>
                  <a:pt x="5948105" y="846838"/>
                </a:cubicBezTo>
                <a:cubicBezTo>
                  <a:pt x="5908812" y="846838"/>
                  <a:pt x="5857566" y="834161"/>
                  <a:pt x="5838010" y="819131"/>
                </a:cubicBezTo>
                <a:cubicBezTo>
                  <a:pt x="5818453" y="804103"/>
                  <a:pt x="5837466" y="793780"/>
                  <a:pt x="5875674" y="793599"/>
                </a:cubicBezTo>
                <a:close/>
                <a:moveTo>
                  <a:pt x="3422434" y="790703"/>
                </a:moveTo>
                <a:cubicBezTo>
                  <a:pt x="3471144" y="790703"/>
                  <a:pt x="3503557" y="804284"/>
                  <a:pt x="3497038" y="822392"/>
                </a:cubicBezTo>
                <a:cubicBezTo>
                  <a:pt x="3490520" y="840500"/>
                  <a:pt x="3442715" y="856615"/>
                  <a:pt x="3390565" y="856435"/>
                </a:cubicBezTo>
                <a:cubicBezTo>
                  <a:pt x="3338414" y="856254"/>
                  <a:pt x="3308898" y="841043"/>
                  <a:pt x="3318133" y="822392"/>
                </a:cubicBezTo>
                <a:cubicBezTo>
                  <a:pt x="3327369" y="803740"/>
                  <a:pt x="3373542" y="790703"/>
                  <a:pt x="3422434" y="790703"/>
                </a:cubicBezTo>
                <a:close/>
                <a:moveTo>
                  <a:pt x="7655848" y="788529"/>
                </a:moveTo>
                <a:cubicBezTo>
                  <a:pt x="7671020" y="789314"/>
                  <a:pt x="7685997" y="792179"/>
                  <a:pt x="7700392" y="797038"/>
                </a:cubicBezTo>
                <a:cubicBezTo>
                  <a:pt x="7712162" y="801384"/>
                  <a:pt x="7712162" y="805188"/>
                  <a:pt x="7700392" y="805369"/>
                </a:cubicBezTo>
                <a:cubicBezTo>
                  <a:pt x="7683824" y="804888"/>
                  <a:pt x="7667454" y="801770"/>
                  <a:pt x="7651863" y="796133"/>
                </a:cubicBezTo>
                <a:cubicBezTo>
                  <a:pt x="7641542" y="791788"/>
                  <a:pt x="7643352" y="788347"/>
                  <a:pt x="7655848" y="788529"/>
                </a:cubicBezTo>
                <a:close/>
                <a:moveTo>
                  <a:pt x="5648240" y="785994"/>
                </a:moveTo>
                <a:cubicBezTo>
                  <a:pt x="5689345" y="786538"/>
                  <a:pt x="5738961" y="799395"/>
                  <a:pt x="5757069" y="813881"/>
                </a:cubicBezTo>
                <a:cubicBezTo>
                  <a:pt x="5776443" y="829453"/>
                  <a:pt x="5755077" y="843397"/>
                  <a:pt x="5711980" y="842853"/>
                </a:cubicBezTo>
                <a:cubicBezTo>
                  <a:pt x="5668884" y="842310"/>
                  <a:pt x="5618907" y="828728"/>
                  <a:pt x="5601885" y="813881"/>
                </a:cubicBezTo>
                <a:cubicBezTo>
                  <a:pt x="5584864" y="799032"/>
                  <a:pt x="5607137" y="785452"/>
                  <a:pt x="5648240" y="785994"/>
                </a:cubicBezTo>
                <a:close/>
                <a:moveTo>
                  <a:pt x="3199709" y="785451"/>
                </a:moveTo>
                <a:cubicBezTo>
                  <a:pt x="3245882" y="785812"/>
                  <a:pt x="3275399" y="799935"/>
                  <a:pt x="3265983" y="816777"/>
                </a:cubicBezTo>
                <a:cubicBezTo>
                  <a:pt x="3256025" y="834885"/>
                  <a:pt x="3204597" y="850095"/>
                  <a:pt x="3155887" y="849732"/>
                </a:cubicBezTo>
                <a:cubicBezTo>
                  <a:pt x="3107178" y="849371"/>
                  <a:pt x="3079111" y="833980"/>
                  <a:pt x="3091063" y="816777"/>
                </a:cubicBezTo>
                <a:cubicBezTo>
                  <a:pt x="3103013" y="799574"/>
                  <a:pt x="3153534" y="785088"/>
                  <a:pt x="3199709" y="785451"/>
                </a:cubicBezTo>
                <a:close/>
                <a:moveTo>
                  <a:pt x="2988210" y="777665"/>
                </a:moveTo>
                <a:cubicBezTo>
                  <a:pt x="3032756" y="778572"/>
                  <a:pt x="3060641" y="793782"/>
                  <a:pt x="3044887" y="809898"/>
                </a:cubicBezTo>
                <a:cubicBezTo>
                  <a:pt x="3029134" y="826013"/>
                  <a:pt x="2976984" y="840680"/>
                  <a:pt x="2933162" y="839775"/>
                </a:cubicBezTo>
                <a:cubicBezTo>
                  <a:pt x="2886625" y="838870"/>
                  <a:pt x="2860749" y="822755"/>
                  <a:pt x="2877933" y="806276"/>
                </a:cubicBezTo>
                <a:cubicBezTo>
                  <a:pt x="2895136" y="789798"/>
                  <a:pt x="2946380" y="776941"/>
                  <a:pt x="2988210" y="777665"/>
                </a:cubicBezTo>
                <a:close/>
                <a:moveTo>
                  <a:pt x="7405780" y="776941"/>
                </a:moveTo>
                <a:cubicBezTo>
                  <a:pt x="7426405" y="777530"/>
                  <a:pt x="7446794" y="781315"/>
                  <a:pt x="7466259" y="788168"/>
                </a:cubicBezTo>
                <a:cubicBezTo>
                  <a:pt x="7480564" y="793963"/>
                  <a:pt x="7480021" y="799033"/>
                  <a:pt x="7464810" y="799214"/>
                </a:cubicBezTo>
                <a:cubicBezTo>
                  <a:pt x="7444005" y="798761"/>
                  <a:pt x="7423399" y="794970"/>
                  <a:pt x="7403788" y="787986"/>
                </a:cubicBezTo>
                <a:cubicBezTo>
                  <a:pt x="7389845" y="782191"/>
                  <a:pt x="7390750" y="777304"/>
                  <a:pt x="7405780" y="776941"/>
                </a:cubicBezTo>
                <a:close/>
                <a:moveTo>
                  <a:pt x="5419178" y="776758"/>
                </a:moveTo>
                <a:cubicBezTo>
                  <a:pt x="5463724" y="776758"/>
                  <a:pt x="5509716" y="789254"/>
                  <a:pt x="5527824" y="805731"/>
                </a:cubicBezTo>
                <a:cubicBezTo>
                  <a:pt x="5545932" y="822209"/>
                  <a:pt x="5523298" y="835066"/>
                  <a:pt x="5476398" y="834886"/>
                </a:cubicBezTo>
                <a:cubicBezTo>
                  <a:pt x="5429500" y="834703"/>
                  <a:pt x="5382601" y="821485"/>
                  <a:pt x="5367752" y="804645"/>
                </a:cubicBezTo>
                <a:cubicBezTo>
                  <a:pt x="5352904" y="787805"/>
                  <a:pt x="5374270" y="776397"/>
                  <a:pt x="5419178" y="776758"/>
                </a:cubicBezTo>
                <a:close/>
                <a:moveTo>
                  <a:pt x="2773653" y="773863"/>
                </a:moveTo>
                <a:cubicBezTo>
                  <a:pt x="2819649" y="774406"/>
                  <a:pt x="2839023" y="786357"/>
                  <a:pt x="2823813" y="802835"/>
                </a:cubicBezTo>
                <a:cubicBezTo>
                  <a:pt x="2808603" y="819313"/>
                  <a:pt x="2762426" y="832168"/>
                  <a:pt x="2715346" y="831988"/>
                </a:cubicBezTo>
                <a:cubicBezTo>
                  <a:pt x="2668811" y="831988"/>
                  <a:pt x="2647262" y="819131"/>
                  <a:pt x="2663923" y="802472"/>
                </a:cubicBezTo>
                <a:cubicBezTo>
                  <a:pt x="2680581" y="785813"/>
                  <a:pt x="2727661" y="773319"/>
                  <a:pt x="2773653" y="773863"/>
                </a:cubicBezTo>
                <a:close/>
                <a:moveTo>
                  <a:pt x="5187217" y="769336"/>
                </a:moveTo>
                <a:cubicBezTo>
                  <a:pt x="5231218" y="769697"/>
                  <a:pt x="5280653" y="783098"/>
                  <a:pt x="5295864" y="798850"/>
                </a:cubicBezTo>
                <a:cubicBezTo>
                  <a:pt x="5311074" y="814605"/>
                  <a:pt x="5285724" y="830720"/>
                  <a:pt x="5239729" y="830903"/>
                </a:cubicBezTo>
                <a:cubicBezTo>
                  <a:pt x="5194097" y="830903"/>
                  <a:pt x="5139774" y="815692"/>
                  <a:pt x="5126917" y="799214"/>
                </a:cubicBezTo>
                <a:cubicBezTo>
                  <a:pt x="5114062" y="782735"/>
                  <a:pt x="5143215" y="768973"/>
                  <a:pt x="5187217" y="769336"/>
                </a:cubicBezTo>
                <a:close/>
                <a:moveTo>
                  <a:pt x="7169836" y="768793"/>
                </a:moveTo>
                <a:cubicBezTo>
                  <a:pt x="7194462" y="769380"/>
                  <a:pt x="7218836" y="774091"/>
                  <a:pt x="7241906" y="782735"/>
                </a:cubicBezTo>
                <a:cubicBezTo>
                  <a:pt x="7260014" y="790342"/>
                  <a:pt x="7255848" y="796860"/>
                  <a:pt x="7233575" y="796497"/>
                </a:cubicBezTo>
                <a:cubicBezTo>
                  <a:pt x="7208749" y="795610"/>
                  <a:pt x="7184269" y="790528"/>
                  <a:pt x="7161144" y="781467"/>
                </a:cubicBezTo>
                <a:cubicBezTo>
                  <a:pt x="7146297" y="774407"/>
                  <a:pt x="7150279" y="768793"/>
                  <a:pt x="7169836" y="768793"/>
                </a:cubicBezTo>
                <a:close/>
                <a:moveTo>
                  <a:pt x="2563240" y="766257"/>
                </a:moveTo>
                <a:cubicBezTo>
                  <a:pt x="2602715" y="766437"/>
                  <a:pt x="2623537" y="778750"/>
                  <a:pt x="2609596" y="793056"/>
                </a:cubicBezTo>
                <a:cubicBezTo>
                  <a:pt x="2595656" y="807361"/>
                  <a:pt x="2543503" y="822028"/>
                  <a:pt x="2500950" y="822209"/>
                </a:cubicBezTo>
                <a:cubicBezTo>
                  <a:pt x="2458577" y="822209"/>
                  <a:pt x="2436849" y="808629"/>
                  <a:pt x="2454593" y="793600"/>
                </a:cubicBezTo>
                <a:cubicBezTo>
                  <a:pt x="2472339" y="778570"/>
                  <a:pt x="2523766" y="766076"/>
                  <a:pt x="2563240" y="766257"/>
                </a:cubicBezTo>
                <a:close/>
                <a:moveTo>
                  <a:pt x="2352470" y="762817"/>
                </a:moveTo>
                <a:cubicBezTo>
                  <a:pt x="2392305" y="762817"/>
                  <a:pt x="2408420" y="773863"/>
                  <a:pt x="2389949" y="788529"/>
                </a:cubicBezTo>
                <a:cubicBezTo>
                  <a:pt x="2371483" y="803196"/>
                  <a:pt x="2325848" y="815149"/>
                  <a:pt x="2284020" y="815149"/>
                </a:cubicBezTo>
                <a:cubicBezTo>
                  <a:pt x="2242191" y="815149"/>
                  <a:pt x="2227523" y="803379"/>
                  <a:pt x="2247803" y="788529"/>
                </a:cubicBezTo>
                <a:cubicBezTo>
                  <a:pt x="2279729" y="770642"/>
                  <a:pt x="2315887" y="761756"/>
                  <a:pt x="2352470" y="762817"/>
                </a:cubicBezTo>
                <a:close/>
                <a:moveTo>
                  <a:pt x="4962138" y="760825"/>
                </a:moveTo>
                <a:cubicBezTo>
                  <a:pt x="5009218" y="760825"/>
                  <a:pt x="5057203" y="773318"/>
                  <a:pt x="5070965" y="790341"/>
                </a:cubicBezTo>
                <a:cubicBezTo>
                  <a:pt x="5085090" y="808448"/>
                  <a:pt x="5057567" y="822571"/>
                  <a:pt x="5008313" y="822754"/>
                </a:cubicBezTo>
                <a:cubicBezTo>
                  <a:pt x="4959060" y="822934"/>
                  <a:pt x="4910168" y="808992"/>
                  <a:pt x="4898399" y="791426"/>
                </a:cubicBezTo>
                <a:cubicBezTo>
                  <a:pt x="4886629" y="773862"/>
                  <a:pt x="4915058" y="760825"/>
                  <a:pt x="4962138" y="760825"/>
                </a:cubicBezTo>
                <a:close/>
                <a:moveTo>
                  <a:pt x="6927011" y="758108"/>
                </a:moveTo>
                <a:cubicBezTo>
                  <a:pt x="6953755" y="759418"/>
                  <a:pt x="6980102" y="765045"/>
                  <a:pt x="7005055" y="774767"/>
                </a:cubicBezTo>
                <a:cubicBezTo>
                  <a:pt x="7023163" y="783639"/>
                  <a:pt x="7015920" y="791243"/>
                  <a:pt x="6989845" y="790519"/>
                </a:cubicBezTo>
                <a:cubicBezTo>
                  <a:pt x="6962827" y="789213"/>
                  <a:pt x="6936227" y="783462"/>
                  <a:pt x="6911076" y="773499"/>
                </a:cubicBezTo>
                <a:cubicBezTo>
                  <a:pt x="6892968" y="764807"/>
                  <a:pt x="6901660" y="757384"/>
                  <a:pt x="6927011" y="758108"/>
                </a:cubicBezTo>
                <a:close/>
                <a:moveTo>
                  <a:pt x="2146764" y="755573"/>
                </a:moveTo>
                <a:cubicBezTo>
                  <a:pt x="2180805" y="755573"/>
                  <a:pt x="2196921" y="766800"/>
                  <a:pt x="2180621" y="779294"/>
                </a:cubicBezTo>
                <a:cubicBezTo>
                  <a:pt x="2147777" y="796214"/>
                  <a:pt x="2111288" y="804854"/>
                  <a:pt x="2074329" y="804464"/>
                </a:cubicBezTo>
                <a:cubicBezTo>
                  <a:pt x="2038117" y="804464"/>
                  <a:pt x="2022904" y="791607"/>
                  <a:pt x="2043909" y="778750"/>
                </a:cubicBezTo>
                <a:cubicBezTo>
                  <a:pt x="2076067" y="763523"/>
                  <a:pt x="2111178" y="755607"/>
                  <a:pt x="2146764" y="755573"/>
                </a:cubicBezTo>
                <a:close/>
                <a:moveTo>
                  <a:pt x="4745933" y="754307"/>
                </a:moveTo>
                <a:cubicBezTo>
                  <a:pt x="4795366" y="754487"/>
                  <a:pt x="4840093" y="767707"/>
                  <a:pt x="4850414" y="785815"/>
                </a:cubicBezTo>
                <a:cubicBezTo>
                  <a:pt x="4860917" y="803923"/>
                  <a:pt x="4830314" y="817865"/>
                  <a:pt x="4777983" y="817685"/>
                </a:cubicBezTo>
                <a:cubicBezTo>
                  <a:pt x="4725652" y="817502"/>
                  <a:pt x="4681830" y="803379"/>
                  <a:pt x="4673501" y="784728"/>
                </a:cubicBezTo>
                <a:cubicBezTo>
                  <a:pt x="4665171" y="766076"/>
                  <a:pt x="4696497" y="754126"/>
                  <a:pt x="4745933" y="754307"/>
                </a:cubicBezTo>
                <a:close/>
                <a:moveTo>
                  <a:pt x="1929469" y="752314"/>
                </a:moveTo>
                <a:cubicBezTo>
                  <a:pt x="1963692" y="752314"/>
                  <a:pt x="1976006" y="760825"/>
                  <a:pt x="1958077" y="773500"/>
                </a:cubicBezTo>
                <a:cubicBezTo>
                  <a:pt x="1927259" y="789214"/>
                  <a:pt x="1893070" y="797170"/>
                  <a:pt x="1858486" y="796678"/>
                </a:cubicBezTo>
                <a:cubicBezTo>
                  <a:pt x="1823359" y="796678"/>
                  <a:pt x="1811771" y="787081"/>
                  <a:pt x="1831326" y="774768"/>
                </a:cubicBezTo>
                <a:cubicBezTo>
                  <a:pt x="1861820" y="759664"/>
                  <a:pt x="1895444" y="751972"/>
                  <a:pt x="1929469" y="752314"/>
                </a:cubicBezTo>
                <a:close/>
                <a:moveTo>
                  <a:pt x="6691791" y="750322"/>
                </a:moveTo>
                <a:cubicBezTo>
                  <a:pt x="6722123" y="751219"/>
                  <a:pt x="6752089" y="757346"/>
                  <a:pt x="6780338" y="768429"/>
                </a:cubicBezTo>
                <a:cubicBezTo>
                  <a:pt x="6801886" y="778570"/>
                  <a:pt x="6794643" y="788166"/>
                  <a:pt x="6765490" y="787805"/>
                </a:cubicBezTo>
                <a:cubicBezTo>
                  <a:pt x="6734942" y="787187"/>
                  <a:pt x="6704756" y="781052"/>
                  <a:pt x="6676400" y="769697"/>
                </a:cubicBezTo>
                <a:cubicBezTo>
                  <a:pt x="6658653" y="759013"/>
                  <a:pt x="6666079" y="750502"/>
                  <a:pt x="6691791" y="750322"/>
                </a:cubicBezTo>
                <a:close/>
                <a:moveTo>
                  <a:pt x="1722496" y="748875"/>
                </a:moveTo>
                <a:cubicBezTo>
                  <a:pt x="1755814" y="748875"/>
                  <a:pt x="1764324" y="757384"/>
                  <a:pt x="1742416" y="769336"/>
                </a:cubicBezTo>
                <a:cubicBezTo>
                  <a:pt x="1714058" y="782468"/>
                  <a:pt x="1683131" y="789149"/>
                  <a:pt x="1651877" y="788892"/>
                </a:cubicBezTo>
                <a:cubicBezTo>
                  <a:pt x="1617473" y="788892"/>
                  <a:pt x="1609869" y="780020"/>
                  <a:pt x="1633768" y="767887"/>
                </a:cubicBezTo>
                <a:cubicBezTo>
                  <a:pt x="1661634" y="755264"/>
                  <a:pt x="1691896" y="748780"/>
                  <a:pt x="1722496" y="748875"/>
                </a:cubicBezTo>
                <a:close/>
                <a:moveTo>
                  <a:pt x="4528456" y="744891"/>
                </a:moveTo>
                <a:cubicBezTo>
                  <a:pt x="4575899" y="745071"/>
                  <a:pt x="4624608" y="760825"/>
                  <a:pt x="4631671" y="777121"/>
                </a:cubicBezTo>
                <a:cubicBezTo>
                  <a:pt x="4639095" y="795229"/>
                  <a:pt x="4601611" y="810622"/>
                  <a:pt x="4551634" y="810440"/>
                </a:cubicBezTo>
                <a:cubicBezTo>
                  <a:pt x="4501656" y="810259"/>
                  <a:pt x="4452767" y="794144"/>
                  <a:pt x="4447877" y="776580"/>
                </a:cubicBezTo>
                <a:cubicBezTo>
                  <a:pt x="4442987" y="759014"/>
                  <a:pt x="4481015" y="744710"/>
                  <a:pt x="4528456" y="744891"/>
                </a:cubicBezTo>
                <a:close/>
                <a:moveTo>
                  <a:pt x="6469427" y="743984"/>
                </a:moveTo>
                <a:cubicBezTo>
                  <a:pt x="6500664" y="743982"/>
                  <a:pt x="6531518" y="750649"/>
                  <a:pt x="6559966" y="763540"/>
                </a:cubicBezTo>
                <a:cubicBezTo>
                  <a:pt x="6581515" y="775129"/>
                  <a:pt x="6573728" y="783097"/>
                  <a:pt x="6540410" y="783097"/>
                </a:cubicBezTo>
                <a:cubicBezTo>
                  <a:pt x="6507635" y="783568"/>
                  <a:pt x="6475205" y="776373"/>
                  <a:pt x="6445706" y="762092"/>
                </a:cubicBezTo>
                <a:cubicBezTo>
                  <a:pt x="6427598" y="750866"/>
                  <a:pt x="6436472" y="743984"/>
                  <a:pt x="6469427" y="743984"/>
                </a:cubicBezTo>
                <a:close/>
                <a:moveTo>
                  <a:pt x="1522587" y="742718"/>
                </a:moveTo>
                <a:cubicBezTo>
                  <a:pt x="1548662" y="742718"/>
                  <a:pt x="1556993" y="751229"/>
                  <a:pt x="1540695" y="760825"/>
                </a:cubicBezTo>
                <a:cubicBezTo>
                  <a:pt x="1512029" y="772990"/>
                  <a:pt x="1481285" y="779448"/>
                  <a:pt x="1450156" y="779838"/>
                </a:cubicBezTo>
                <a:cubicBezTo>
                  <a:pt x="1421907" y="779838"/>
                  <a:pt x="1415389" y="770061"/>
                  <a:pt x="1436396" y="760282"/>
                </a:cubicBezTo>
                <a:cubicBezTo>
                  <a:pt x="1463882" y="749421"/>
                  <a:pt x="1493056" y="743474"/>
                  <a:pt x="1522587" y="742718"/>
                </a:cubicBezTo>
                <a:close/>
                <a:moveTo>
                  <a:pt x="1317606" y="739096"/>
                </a:moveTo>
                <a:cubicBezTo>
                  <a:pt x="1342232" y="739096"/>
                  <a:pt x="1347301" y="746339"/>
                  <a:pt x="1329017" y="755211"/>
                </a:cubicBezTo>
                <a:cubicBezTo>
                  <a:pt x="1302720" y="766036"/>
                  <a:pt x="1274528" y="771515"/>
                  <a:pt x="1246081" y="771329"/>
                </a:cubicBezTo>
                <a:cubicBezTo>
                  <a:pt x="1221817" y="771329"/>
                  <a:pt x="1218738" y="763361"/>
                  <a:pt x="1238838" y="754306"/>
                </a:cubicBezTo>
                <a:cubicBezTo>
                  <a:pt x="1263953" y="744527"/>
                  <a:pt x="1290643" y="739373"/>
                  <a:pt x="1317606" y="739096"/>
                </a:cubicBezTo>
                <a:close/>
                <a:moveTo>
                  <a:pt x="4315509" y="738371"/>
                </a:moveTo>
                <a:cubicBezTo>
                  <a:pt x="4363314" y="738732"/>
                  <a:pt x="4410213" y="754667"/>
                  <a:pt x="4414015" y="772414"/>
                </a:cubicBezTo>
                <a:cubicBezTo>
                  <a:pt x="4417276" y="790521"/>
                  <a:pt x="4375990" y="805912"/>
                  <a:pt x="4323477" y="805008"/>
                </a:cubicBezTo>
                <a:cubicBezTo>
                  <a:pt x="4270965" y="804103"/>
                  <a:pt x="4227506" y="786900"/>
                  <a:pt x="4227687" y="768792"/>
                </a:cubicBezTo>
                <a:cubicBezTo>
                  <a:pt x="4227868" y="750685"/>
                  <a:pt x="4267705" y="738008"/>
                  <a:pt x="4315509" y="738371"/>
                </a:cubicBezTo>
                <a:close/>
                <a:moveTo>
                  <a:pt x="4103649" y="733845"/>
                </a:moveTo>
                <a:cubicBezTo>
                  <a:pt x="4153988" y="734025"/>
                  <a:pt x="4195273" y="748331"/>
                  <a:pt x="4196903" y="766258"/>
                </a:cubicBezTo>
                <a:cubicBezTo>
                  <a:pt x="4198534" y="784365"/>
                  <a:pt x="4157609" y="799756"/>
                  <a:pt x="4104735" y="799576"/>
                </a:cubicBezTo>
                <a:cubicBezTo>
                  <a:pt x="4051860" y="799393"/>
                  <a:pt x="4010574" y="784002"/>
                  <a:pt x="4011479" y="765533"/>
                </a:cubicBezTo>
                <a:cubicBezTo>
                  <a:pt x="4012386" y="747063"/>
                  <a:pt x="4053309" y="733664"/>
                  <a:pt x="4103649" y="733845"/>
                </a:cubicBezTo>
                <a:close/>
                <a:moveTo>
                  <a:pt x="6239639" y="733844"/>
                </a:moveTo>
                <a:cubicBezTo>
                  <a:pt x="6272712" y="733849"/>
                  <a:pt x="6305392" y="741014"/>
                  <a:pt x="6335431" y="754849"/>
                </a:cubicBezTo>
                <a:cubicBezTo>
                  <a:pt x="6357702" y="767344"/>
                  <a:pt x="6346837" y="777302"/>
                  <a:pt x="6310260" y="776941"/>
                </a:cubicBezTo>
                <a:cubicBezTo>
                  <a:pt x="6276765" y="777068"/>
                  <a:pt x="6243668" y="769706"/>
                  <a:pt x="6213383" y="755392"/>
                </a:cubicBezTo>
                <a:cubicBezTo>
                  <a:pt x="6192559" y="742898"/>
                  <a:pt x="6204330" y="733663"/>
                  <a:pt x="6239639" y="733844"/>
                </a:cubicBezTo>
                <a:close/>
                <a:moveTo>
                  <a:pt x="1120593" y="733663"/>
                </a:moveTo>
                <a:cubicBezTo>
                  <a:pt x="1142505" y="733663"/>
                  <a:pt x="1143226" y="740543"/>
                  <a:pt x="1122223" y="748873"/>
                </a:cubicBezTo>
                <a:cubicBezTo>
                  <a:pt x="1100078" y="756975"/>
                  <a:pt x="1076645" y="761025"/>
                  <a:pt x="1053050" y="760823"/>
                </a:cubicBezTo>
                <a:cubicBezTo>
                  <a:pt x="1030779" y="760823"/>
                  <a:pt x="1030599" y="753763"/>
                  <a:pt x="1053050" y="745251"/>
                </a:cubicBezTo>
                <a:cubicBezTo>
                  <a:pt x="1074726" y="737493"/>
                  <a:pt x="1097578" y="733571"/>
                  <a:pt x="1120593" y="733663"/>
                </a:cubicBezTo>
                <a:close/>
                <a:moveTo>
                  <a:pt x="915432" y="730585"/>
                </a:moveTo>
                <a:cubicBezTo>
                  <a:pt x="935169" y="730585"/>
                  <a:pt x="936800" y="735294"/>
                  <a:pt x="919416" y="742174"/>
                </a:cubicBezTo>
                <a:cubicBezTo>
                  <a:pt x="900004" y="749626"/>
                  <a:pt x="879360" y="753371"/>
                  <a:pt x="858573" y="753219"/>
                </a:cubicBezTo>
                <a:cubicBezTo>
                  <a:pt x="840464" y="753219"/>
                  <a:pt x="840464" y="748512"/>
                  <a:pt x="855313" y="741993"/>
                </a:cubicBezTo>
                <a:cubicBezTo>
                  <a:pt x="874508" y="734602"/>
                  <a:pt x="894861" y="730737"/>
                  <a:pt x="915432" y="730585"/>
                </a:cubicBezTo>
                <a:close/>
                <a:moveTo>
                  <a:pt x="6019811" y="726602"/>
                </a:moveTo>
                <a:cubicBezTo>
                  <a:pt x="6054308" y="727092"/>
                  <a:pt x="6088286" y="735062"/>
                  <a:pt x="6119403" y="749960"/>
                </a:cubicBezTo>
                <a:cubicBezTo>
                  <a:pt x="6139503" y="762635"/>
                  <a:pt x="6124473" y="774043"/>
                  <a:pt x="6087353" y="773682"/>
                </a:cubicBezTo>
                <a:cubicBezTo>
                  <a:pt x="6051297" y="773693"/>
                  <a:pt x="6015747" y="765194"/>
                  <a:pt x="5983596" y="748873"/>
                </a:cubicBezTo>
                <a:cubicBezTo>
                  <a:pt x="5966754" y="736379"/>
                  <a:pt x="5983596" y="725877"/>
                  <a:pt x="6019811" y="726602"/>
                </a:cubicBezTo>
                <a:close/>
                <a:moveTo>
                  <a:pt x="3885993" y="726239"/>
                </a:moveTo>
                <a:cubicBezTo>
                  <a:pt x="3935790" y="726239"/>
                  <a:pt x="3974903" y="740181"/>
                  <a:pt x="3973815" y="757928"/>
                </a:cubicBezTo>
                <a:cubicBezTo>
                  <a:pt x="3972730" y="775672"/>
                  <a:pt x="3929452" y="791063"/>
                  <a:pt x="3877121" y="790883"/>
                </a:cubicBezTo>
                <a:cubicBezTo>
                  <a:pt x="3824790" y="790702"/>
                  <a:pt x="3786582" y="775853"/>
                  <a:pt x="3789660" y="757565"/>
                </a:cubicBezTo>
                <a:cubicBezTo>
                  <a:pt x="3792738" y="739276"/>
                  <a:pt x="3836016" y="726058"/>
                  <a:pt x="3885993" y="726239"/>
                </a:cubicBezTo>
                <a:close/>
                <a:moveTo>
                  <a:pt x="708267" y="726059"/>
                </a:moveTo>
                <a:cubicBezTo>
                  <a:pt x="724202" y="726059"/>
                  <a:pt x="726375" y="729136"/>
                  <a:pt x="712071" y="734570"/>
                </a:cubicBezTo>
                <a:cubicBezTo>
                  <a:pt x="697801" y="739604"/>
                  <a:pt x="682827" y="742353"/>
                  <a:pt x="667706" y="742718"/>
                </a:cubicBezTo>
                <a:cubicBezTo>
                  <a:pt x="651590" y="742718"/>
                  <a:pt x="649598" y="739459"/>
                  <a:pt x="664084" y="734207"/>
                </a:cubicBezTo>
                <a:cubicBezTo>
                  <a:pt x="678262" y="729102"/>
                  <a:pt x="693203" y="726348"/>
                  <a:pt x="708267" y="726059"/>
                </a:cubicBezTo>
                <a:close/>
                <a:moveTo>
                  <a:pt x="3675943" y="721168"/>
                </a:moveTo>
                <a:cubicBezTo>
                  <a:pt x="3723567" y="720805"/>
                  <a:pt x="3763585" y="734748"/>
                  <a:pt x="3760144" y="752131"/>
                </a:cubicBezTo>
                <a:cubicBezTo>
                  <a:pt x="3756705" y="770239"/>
                  <a:pt x="3710530" y="785269"/>
                  <a:pt x="3659104" y="785269"/>
                </a:cubicBezTo>
                <a:cubicBezTo>
                  <a:pt x="3607678" y="785269"/>
                  <a:pt x="3570557" y="769697"/>
                  <a:pt x="3577437" y="751950"/>
                </a:cubicBezTo>
                <a:cubicBezTo>
                  <a:pt x="3584319" y="734206"/>
                  <a:pt x="3628320" y="721529"/>
                  <a:pt x="3675943" y="721168"/>
                </a:cubicBezTo>
                <a:close/>
                <a:moveTo>
                  <a:pt x="5786947" y="718633"/>
                </a:moveTo>
                <a:cubicBezTo>
                  <a:pt x="5823225" y="717367"/>
                  <a:pt x="5859195" y="725673"/>
                  <a:pt x="5891248" y="742716"/>
                </a:cubicBezTo>
                <a:cubicBezTo>
                  <a:pt x="5911709" y="757385"/>
                  <a:pt x="5896318" y="767886"/>
                  <a:pt x="5853584" y="767706"/>
                </a:cubicBezTo>
                <a:cubicBezTo>
                  <a:pt x="5810849" y="767525"/>
                  <a:pt x="5767391" y="756660"/>
                  <a:pt x="5749101" y="741992"/>
                </a:cubicBezTo>
                <a:cubicBezTo>
                  <a:pt x="5730812" y="727325"/>
                  <a:pt x="5747834" y="718814"/>
                  <a:pt x="5786947" y="718633"/>
                </a:cubicBezTo>
                <a:close/>
                <a:moveTo>
                  <a:pt x="3471868" y="713745"/>
                </a:moveTo>
                <a:cubicBezTo>
                  <a:pt x="3518587" y="713564"/>
                  <a:pt x="3554258" y="727507"/>
                  <a:pt x="3549008" y="743985"/>
                </a:cubicBezTo>
                <a:cubicBezTo>
                  <a:pt x="3543574" y="760644"/>
                  <a:pt x="3496133" y="776036"/>
                  <a:pt x="3446880" y="776579"/>
                </a:cubicBezTo>
                <a:cubicBezTo>
                  <a:pt x="3397627" y="777121"/>
                  <a:pt x="3359963" y="760825"/>
                  <a:pt x="3368654" y="744346"/>
                </a:cubicBezTo>
                <a:cubicBezTo>
                  <a:pt x="3377347" y="727868"/>
                  <a:pt x="3425151" y="713925"/>
                  <a:pt x="3471868" y="713745"/>
                </a:cubicBezTo>
                <a:close/>
                <a:moveTo>
                  <a:pt x="7470605" y="713201"/>
                </a:moveTo>
                <a:cubicBezTo>
                  <a:pt x="7485690" y="713618"/>
                  <a:pt x="7500628" y="716494"/>
                  <a:pt x="7514787" y="721712"/>
                </a:cubicBezTo>
                <a:cubicBezTo>
                  <a:pt x="7526739" y="726419"/>
                  <a:pt x="7524747" y="729317"/>
                  <a:pt x="7509717" y="729136"/>
                </a:cubicBezTo>
                <a:cubicBezTo>
                  <a:pt x="7494543" y="728699"/>
                  <a:pt x="7479568" y="725762"/>
                  <a:pt x="7465354" y="720444"/>
                </a:cubicBezTo>
                <a:cubicBezTo>
                  <a:pt x="7453584" y="715918"/>
                  <a:pt x="7455757" y="713021"/>
                  <a:pt x="7470605" y="713201"/>
                </a:cubicBezTo>
                <a:close/>
                <a:moveTo>
                  <a:pt x="5570196" y="711029"/>
                </a:moveTo>
                <a:cubicBezTo>
                  <a:pt x="5611662" y="711029"/>
                  <a:pt x="5659286" y="721893"/>
                  <a:pt x="5677756" y="736379"/>
                </a:cubicBezTo>
                <a:cubicBezTo>
                  <a:pt x="5696225" y="750866"/>
                  <a:pt x="5677756" y="763359"/>
                  <a:pt x="5633935" y="763179"/>
                </a:cubicBezTo>
                <a:cubicBezTo>
                  <a:pt x="5590115" y="762998"/>
                  <a:pt x="5545208" y="751770"/>
                  <a:pt x="5527644" y="737284"/>
                </a:cubicBezTo>
                <a:cubicBezTo>
                  <a:pt x="5510078" y="722798"/>
                  <a:pt x="5528729" y="711209"/>
                  <a:pt x="5570196" y="711029"/>
                </a:cubicBezTo>
                <a:close/>
                <a:moveTo>
                  <a:pt x="3267975" y="709580"/>
                </a:moveTo>
                <a:cubicBezTo>
                  <a:pt x="3315419" y="709580"/>
                  <a:pt x="3345296" y="722798"/>
                  <a:pt x="3336785" y="739096"/>
                </a:cubicBezTo>
                <a:cubicBezTo>
                  <a:pt x="3328276" y="755575"/>
                  <a:pt x="3281013" y="769698"/>
                  <a:pt x="3232303" y="770061"/>
                </a:cubicBezTo>
                <a:cubicBezTo>
                  <a:pt x="3183594" y="770422"/>
                  <a:pt x="3152266" y="756660"/>
                  <a:pt x="3161865" y="740001"/>
                </a:cubicBezTo>
                <a:cubicBezTo>
                  <a:pt x="3171461" y="723342"/>
                  <a:pt x="3220534" y="709580"/>
                  <a:pt x="3267975" y="709580"/>
                </a:cubicBezTo>
                <a:close/>
                <a:moveTo>
                  <a:pt x="3068246" y="703424"/>
                </a:moveTo>
                <a:cubicBezTo>
                  <a:pt x="3113695" y="703785"/>
                  <a:pt x="3138866" y="716099"/>
                  <a:pt x="3126915" y="731853"/>
                </a:cubicBezTo>
                <a:cubicBezTo>
                  <a:pt x="3114783" y="748151"/>
                  <a:pt x="3068788" y="760825"/>
                  <a:pt x="3020984" y="760645"/>
                </a:cubicBezTo>
                <a:cubicBezTo>
                  <a:pt x="2973180" y="760464"/>
                  <a:pt x="2946380" y="747063"/>
                  <a:pt x="2961954" y="730224"/>
                </a:cubicBezTo>
                <a:cubicBezTo>
                  <a:pt x="2977525" y="713384"/>
                  <a:pt x="3022796" y="703061"/>
                  <a:pt x="3068246" y="703424"/>
                </a:cubicBezTo>
                <a:close/>
                <a:moveTo>
                  <a:pt x="7237377" y="703061"/>
                </a:moveTo>
                <a:cubicBezTo>
                  <a:pt x="7256301" y="703379"/>
                  <a:pt x="7275022" y="706867"/>
                  <a:pt x="7292788" y="713382"/>
                </a:cubicBezTo>
                <a:cubicBezTo>
                  <a:pt x="7310896" y="720083"/>
                  <a:pt x="7308360" y="724246"/>
                  <a:pt x="7287898" y="724066"/>
                </a:cubicBezTo>
                <a:cubicBezTo>
                  <a:pt x="7268794" y="723800"/>
                  <a:pt x="7249890" y="720311"/>
                  <a:pt x="7231946" y="713745"/>
                </a:cubicBezTo>
                <a:cubicBezTo>
                  <a:pt x="7214923" y="707046"/>
                  <a:pt x="7217096" y="702881"/>
                  <a:pt x="7237377" y="703061"/>
                </a:cubicBezTo>
                <a:close/>
                <a:moveTo>
                  <a:pt x="5356888" y="701793"/>
                </a:moveTo>
                <a:cubicBezTo>
                  <a:pt x="5399983" y="702154"/>
                  <a:pt x="5447427" y="714468"/>
                  <a:pt x="5463361" y="728593"/>
                </a:cubicBezTo>
                <a:cubicBezTo>
                  <a:pt x="5480021" y="743622"/>
                  <a:pt x="5455031" y="757384"/>
                  <a:pt x="5411211" y="757021"/>
                </a:cubicBezTo>
                <a:cubicBezTo>
                  <a:pt x="5367389" y="756660"/>
                  <a:pt x="5317594" y="743440"/>
                  <a:pt x="5302564" y="728954"/>
                </a:cubicBezTo>
                <a:cubicBezTo>
                  <a:pt x="5287534" y="714468"/>
                  <a:pt x="5313790" y="701430"/>
                  <a:pt x="5356888" y="701793"/>
                </a:cubicBezTo>
                <a:close/>
                <a:moveTo>
                  <a:pt x="2863286" y="699077"/>
                </a:moveTo>
                <a:cubicBezTo>
                  <a:pt x="2905276" y="698896"/>
                  <a:pt x="2932076" y="711390"/>
                  <a:pt x="2919943" y="725876"/>
                </a:cubicBezTo>
                <a:cubicBezTo>
                  <a:pt x="2907630" y="740725"/>
                  <a:pt x="2857128" y="754487"/>
                  <a:pt x="2813128" y="754668"/>
                </a:cubicBezTo>
                <a:cubicBezTo>
                  <a:pt x="2769127" y="754848"/>
                  <a:pt x="2743231" y="741450"/>
                  <a:pt x="2757537" y="726420"/>
                </a:cubicBezTo>
                <a:cubicBezTo>
                  <a:pt x="2771842" y="711390"/>
                  <a:pt x="2821277" y="699257"/>
                  <a:pt x="2863286" y="699077"/>
                </a:cubicBezTo>
                <a:close/>
                <a:moveTo>
                  <a:pt x="5145750" y="695999"/>
                </a:moveTo>
                <a:cubicBezTo>
                  <a:pt x="5191381" y="696179"/>
                  <a:pt x="5237374" y="708312"/>
                  <a:pt x="5251860" y="724066"/>
                </a:cubicBezTo>
                <a:cubicBezTo>
                  <a:pt x="5266347" y="739820"/>
                  <a:pt x="5241178" y="752675"/>
                  <a:pt x="5193374" y="752495"/>
                </a:cubicBezTo>
                <a:cubicBezTo>
                  <a:pt x="5145930" y="752495"/>
                  <a:pt x="5099031" y="739457"/>
                  <a:pt x="5086356" y="723342"/>
                </a:cubicBezTo>
                <a:cubicBezTo>
                  <a:pt x="5073680" y="707226"/>
                  <a:pt x="5100118" y="695818"/>
                  <a:pt x="5145750" y="695999"/>
                </a:cubicBezTo>
                <a:close/>
                <a:moveTo>
                  <a:pt x="7015377" y="695818"/>
                </a:moveTo>
                <a:cubicBezTo>
                  <a:pt x="7037939" y="696202"/>
                  <a:pt x="7060248" y="700555"/>
                  <a:pt x="7081289" y="708673"/>
                </a:cubicBezTo>
                <a:cubicBezTo>
                  <a:pt x="7099397" y="716098"/>
                  <a:pt x="7096861" y="721168"/>
                  <a:pt x="7075494" y="721530"/>
                </a:cubicBezTo>
                <a:cubicBezTo>
                  <a:pt x="7051465" y="721587"/>
                  <a:pt x="7027635" y="717165"/>
                  <a:pt x="7005237" y="708492"/>
                </a:cubicBezTo>
                <a:cubicBezTo>
                  <a:pt x="6987129" y="700525"/>
                  <a:pt x="6991293" y="695455"/>
                  <a:pt x="7015377" y="695818"/>
                </a:cubicBezTo>
                <a:close/>
                <a:moveTo>
                  <a:pt x="2657764" y="693284"/>
                </a:moveTo>
                <a:cubicBezTo>
                  <a:pt x="2700136" y="693284"/>
                  <a:pt x="2720778" y="703605"/>
                  <a:pt x="2706291" y="718091"/>
                </a:cubicBezTo>
                <a:cubicBezTo>
                  <a:pt x="2691807" y="732577"/>
                  <a:pt x="2645452" y="745070"/>
                  <a:pt x="2600002" y="744890"/>
                </a:cubicBezTo>
                <a:cubicBezTo>
                  <a:pt x="2554549" y="744709"/>
                  <a:pt x="2537708" y="733301"/>
                  <a:pt x="2555093" y="718454"/>
                </a:cubicBezTo>
                <a:cubicBezTo>
                  <a:pt x="2572473" y="703605"/>
                  <a:pt x="2615574" y="693464"/>
                  <a:pt x="2657764" y="693284"/>
                </a:cubicBezTo>
                <a:close/>
                <a:moveTo>
                  <a:pt x="2458216" y="689299"/>
                </a:moveTo>
                <a:cubicBezTo>
                  <a:pt x="2496604" y="688394"/>
                  <a:pt x="2517248" y="700346"/>
                  <a:pt x="2501676" y="713384"/>
                </a:cubicBezTo>
                <a:cubicBezTo>
                  <a:pt x="2485741" y="726783"/>
                  <a:pt x="2435582" y="738915"/>
                  <a:pt x="2396109" y="738735"/>
                </a:cubicBezTo>
                <a:cubicBezTo>
                  <a:pt x="2356635" y="738552"/>
                  <a:pt x="2337980" y="726239"/>
                  <a:pt x="2356453" y="713021"/>
                </a:cubicBezTo>
                <a:cubicBezTo>
                  <a:pt x="2387975" y="697037"/>
                  <a:pt x="2422888" y="688898"/>
                  <a:pt x="2458216" y="689299"/>
                </a:cubicBezTo>
                <a:close/>
                <a:moveTo>
                  <a:pt x="4932259" y="687126"/>
                </a:moveTo>
                <a:cubicBezTo>
                  <a:pt x="4976080" y="686763"/>
                  <a:pt x="5028772" y="700344"/>
                  <a:pt x="5041268" y="715916"/>
                </a:cubicBezTo>
                <a:cubicBezTo>
                  <a:pt x="5054123" y="731851"/>
                  <a:pt x="5023160" y="746337"/>
                  <a:pt x="4975898" y="746337"/>
                </a:cubicBezTo>
                <a:cubicBezTo>
                  <a:pt x="4928637" y="746337"/>
                  <a:pt x="4876850" y="731309"/>
                  <a:pt x="4867252" y="715555"/>
                </a:cubicBezTo>
                <a:cubicBezTo>
                  <a:pt x="4857655" y="699801"/>
                  <a:pt x="4888439" y="687487"/>
                  <a:pt x="4932259" y="687126"/>
                </a:cubicBezTo>
                <a:close/>
                <a:moveTo>
                  <a:pt x="6787761" y="686402"/>
                </a:moveTo>
                <a:cubicBezTo>
                  <a:pt x="6813836" y="686502"/>
                  <a:pt x="6839659" y="691350"/>
                  <a:pt x="6863994" y="700707"/>
                </a:cubicBezTo>
                <a:cubicBezTo>
                  <a:pt x="6883370" y="709218"/>
                  <a:pt x="6879929" y="715917"/>
                  <a:pt x="6855666" y="716279"/>
                </a:cubicBezTo>
                <a:cubicBezTo>
                  <a:pt x="6828197" y="716208"/>
                  <a:pt x="6800999" y="710988"/>
                  <a:pt x="6775448" y="700888"/>
                </a:cubicBezTo>
                <a:cubicBezTo>
                  <a:pt x="6757340" y="692559"/>
                  <a:pt x="6763315" y="686402"/>
                  <a:pt x="6787761" y="686402"/>
                </a:cubicBezTo>
                <a:close/>
                <a:moveTo>
                  <a:pt x="2266272" y="683505"/>
                </a:moveTo>
                <a:cubicBezTo>
                  <a:pt x="2302854" y="684229"/>
                  <a:pt x="2316616" y="694009"/>
                  <a:pt x="2297962" y="706503"/>
                </a:cubicBezTo>
                <a:cubicBezTo>
                  <a:pt x="2266617" y="722301"/>
                  <a:pt x="2231816" y="729962"/>
                  <a:pt x="2196740" y="728776"/>
                </a:cubicBezTo>
                <a:cubicBezTo>
                  <a:pt x="2158894" y="728776"/>
                  <a:pt x="2145859" y="717911"/>
                  <a:pt x="2166319" y="704873"/>
                </a:cubicBezTo>
                <a:cubicBezTo>
                  <a:pt x="2197411" y="689735"/>
                  <a:pt x="2231708" y="682401"/>
                  <a:pt x="2266272" y="683505"/>
                </a:cubicBezTo>
                <a:close/>
                <a:moveTo>
                  <a:pt x="4728730" y="681693"/>
                </a:moveTo>
                <a:cubicBezTo>
                  <a:pt x="4775627" y="681873"/>
                  <a:pt x="4823795" y="695274"/>
                  <a:pt x="4833030" y="711570"/>
                </a:cubicBezTo>
                <a:cubicBezTo>
                  <a:pt x="4842627" y="728229"/>
                  <a:pt x="4808584" y="742716"/>
                  <a:pt x="4758607" y="742716"/>
                </a:cubicBezTo>
                <a:cubicBezTo>
                  <a:pt x="4708630" y="742716"/>
                  <a:pt x="4661186" y="727324"/>
                  <a:pt x="4655031" y="710665"/>
                </a:cubicBezTo>
                <a:cubicBezTo>
                  <a:pt x="4648873" y="694006"/>
                  <a:pt x="4681830" y="681512"/>
                  <a:pt x="4728730" y="681693"/>
                </a:cubicBezTo>
                <a:close/>
                <a:moveTo>
                  <a:pt x="2068176" y="680246"/>
                </a:moveTo>
                <a:cubicBezTo>
                  <a:pt x="2100951" y="680246"/>
                  <a:pt x="2114531" y="690206"/>
                  <a:pt x="2096605" y="701432"/>
                </a:cubicBezTo>
                <a:cubicBezTo>
                  <a:pt x="2065913" y="715644"/>
                  <a:pt x="2032465" y="722938"/>
                  <a:pt x="1998641" y="722800"/>
                </a:cubicBezTo>
                <a:cubicBezTo>
                  <a:pt x="1964599" y="722437"/>
                  <a:pt x="1951923" y="712116"/>
                  <a:pt x="1971297" y="700707"/>
                </a:cubicBezTo>
                <a:cubicBezTo>
                  <a:pt x="2001737" y="687001"/>
                  <a:pt x="2034784" y="680020"/>
                  <a:pt x="2068176" y="680246"/>
                </a:cubicBezTo>
                <a:close/>
                <a:moveTo>
                  <a:pt x="6571012" y="679521"/>
                </a:moveTo>
                <a:cubicBezTo>
                  <a:pt x="6600311" y="679902"/>
                  <a:pt x="6629284" y="685670"/>
                  <a:pt x="6656481" y="696542"/>
                </a:cubicBezTo>
                <a:cubicBezTo>
                  <a:pt x="6674589" y="705777"/>
                  <a:pt x="6666441" y="713744"/>
                  <a:pt x="6638373" y="713381"/>
                </a:cubicBezTo>
                <a:cubicBezTo>
                  <a:pt x="6609003" y="712672"/>
                  <a:pt x="6580031" y="706534"/>
                  <a:pt x="6552904" y="695274"/>
                </a:cubicBezTo>
                <a:cubicBezTo>
                  <a:pt x="6537332" y="686584"/>
                  <a:pt x="6546024" y="679341"/>
                  <a:pt x="6571012" y="679521"/>
                </a:cubicBezTo>
                <a:close/>
                <a:moveTo>
                  <a:pt x="1877860" y="674632"/>
                </a:moveTo>
                <a:cubicBezTo>
                  <a:pt x="1907920" y="674632"/>
                  <a:pt x="1917154" y="684409"/>
                  <a:pt x="1897780" y="694730"/>
                </a:cubicBezTo>
                <a:cubicBezTo>
                  <a:pt x="1868153" y="707163"/>
                  <a:pt x="1836285" y="713329"/>
                  <a:pt x="1804160" y="712838"/>
                </a:cubicBezTo>
                <a:cubicBezTo>
                  <a:pt x="1773199" y="712838"/>
                  <a:pt x="1764868" y="703241"/>
                  <a:pt x="1785511" y="692740"/>
                </a:cubicBezTo>
                <a:cubicBezTo>
                  <a:pt x="1814752" y="680548"/>
                  <a:pt x="1846169" y="674391"/>
                  <a:pt x="1877860" y="674632"/>
                </a:cubicBezTo>
                <a:close/>
                <a:moveTo>
                  <a:pt x="4516324" y="674089"/>
                </a:moveTo>
                <a:cubicBezTo>
                  <a:pt x="4567208" y="674269"/>
                  <a:pt x="4609398" y="686402"/>
                  <a:pt x="4617003" y="703785"/>
                </a:cubicBezTo>
                <a:cubicBezTo>
                  <a:pt x="4624790" y="721893"/>
                  <a:pt x="4591652" y="734570"/>
                  <a:pt x="4538235" y="734570"/>
                </a:cubicBezTo>
                <a:cubicBezTo>
                  <a:pt x="4484817" y="734570"/>
                  <a:pt x="4442627" y="721169"/>
                  <a:pt x="4437374" y="703242"/>
                </a:cubicBezTo>
                <a:cubicBezTo>
                  <a:pt x="4432123" y="685316"/>
                  <a:pt x="4465441" y="673908"/>
                  <a:pt x="4516324" y="674089"/>
                </a:cubicBezTo>
                <a:close/>
                <a:moveTo>
                  <a:pt x="1681572" y="671916"/>
                </a:moveTo>
                <a:cubicBezTo>
                  <a:pt x="1709460" y="671916"/>
                  <a:pt x="1716701" y="679159"/>
                  <a:pt x="1698774" y="688757"/>
                </a:cubicBezTo>
                <a:cubicBezTo>
                  <a:pt x="1671740" y="700859"/>
                  <a:pt x="1642384" y="706916"/>
                  <a:pt x="1612762" y="706502"/>
                </a:cubicBezTo>
                <a:cubicBezTo>
                  <a:pt x="1581980" y="706502"/>
                  <a:pt x="1575099" y="698897"/>
                  <a:pt x="1595922" y="688394"/>
                </a:cubicBezTo>
                <a:cubicBezTo>
                  <a:pt x="1623047" y="677105"/>
                  <a:pt x="1652203" y="671497"/>
                  <a:pt x="1681572" y="671916"/>
                </a:cubicBezTo>
                <a:close/>
                <a:moveTo>
                  <a:pt x="6346656" y="670287"/>
                </a:moveTo>
                <a:cubicBezTo>
                  <a:pt x="6378191" y="670844"/>
                  <a:pt x="6409314" y="677549"/>
                  <a:pt x="6438282" y="690024"/>
                </a:cubicBezTo>
                <a:cubicBezTo>
                  <a:pt x="6454759" y="699803"/>
                  <a:pt x="6443170" y="708132"/>
                  <a:pt x="6413836" y="708132"/>
                </a:cubicBezTo>
                <a:cubicBezTo>
                  <a:pt x="6381919" y="707856"/>
                  <a:pt x="6350386" y="701145"/>
                  <a:pt x="6321124" y="688395"/>
                </a:cubicBezTo>
                <a:cubicBezTo>
                  <a:pt x="6305914" y="678254"/>
                  <a:pt x="6318227" y="670287"/>
                  <a:pt x="6346656" y="670287"/>
                </a:cubicBezTo>
                <a:close/>
                <a:moveTo>
                  <a:pt x="4312068" y="668476"/>
                </a:moveTo>
                <a:cubicBezTo>
                  <a:pt x="4361504" y="668113"/>
                  <a:pt x="4407860" y="682056"/>
                  <a:pt x="4412567" y="698715"/>
                </a:cubicBezTo>
                <a:cubicBezTo>
                  <a:pt x="4417276" y="715374"/>
                  <a:pt x="4379429" y="729860"/>
                  <a:pt x="4329090" y="730404"/>
                </a:cubicBezTo>
                <a:cubicBezTo>
                  <a:pt x="4279293" y="730404"/>
                  <a:pt x="4233481" y="716642"/>
                  <a:pt x="4228411" y="699802"/>
                </a:cubicBezTo>
                <a:cubicBezTo>
                  <a:pt x="4223341" y="682962"/>
                  <a:pt x="4262634" y="668837"/>
                  <a:pt x="4312068" y="668476"/>
                </a:cubicBezTo>
                <a:close/>
                <a:moveTo>
                  <a:pt x="1483293" y="666845"/>
                </a:moveTo>
                <a:cubicBezTo>
                  <a:pt x="1509008" y="667026"/>
                  <a:pt x="1514439" y="673001"/>
                  <a:pt x="1496693" y="681693"/>
                </a:cubicBezTo>
                <a:cubicBezTo>
                  <a:pt x="1472462" y="691746"/>
                  <a:pt x="1446498" y="696913"/>
                  <a:pt x="1420279" y="696904"/>
                </a:cubicBezTo>
                <a:cubicBezTo>
                  <a:pt x="1391847" y="696904"/>
                  <a:pt x="1386418" y="690204"/>
                  <a:pt x="1407239" y="680969"/>
                </a:cubicBezTo>
                <a:cubicBezTo>
                  <a:pt x="1431468" y="671490"/>
                  <a:pt x="1457273" y="666697"/>
                  <a:pt x="1483293" y="666845"/>
                </a:cubicBezTo>
                <a:close/>
                <a:moveTo>
                  <a:pt x="6135701" y="665035"/>
                </a:moveTo>
                <a:cubicBezTo>
                  <a:pt x="6168303" y="664524"/>
                  <a:pt x="6200583" y="671524"/>
                  <a:pt x="6230042" y="685496"/>
                </a:cubicBezTo>
                <a:cubicBezTo>
                  <a:pt x="6248694" y="696361"/>
                  <a:pt x="6236922" y="704509"/>
                  <a:pt x="6201794" y="704328"/>
                </a:cubicBezTo>
                <a:cubicBezTo>
                  <a:pt x="6168812" y="704929"/>
                  <a:pt x="6136165" y="697669"/>
                  <a:pt x="6106548" y="683143"/>
                </a:cubicBezTo>
                <a:cubicBezTo>
                  <a:pt x="6089526" y="672096"/>
                  <a:pt x="6101839" y="665035"/>
                  <a:pt x="6135701" y="665035"/>
                </a:cubicBezTo>
                <a:close/>
                <a:moveTo>
                  <a:pt x="1288453" y="663585"/>
                </a:moveTo>
                <a:cubicBezTo>
                  <a:pt x="1309458" y="663585"/>
                  <a:pt x="1315975" y="669923"/>
                  <a:pt x="1300947" y="676803"/>
                </a:cubicBezTo>
                <a:cubicBezTo>
                  <a:pt x="1279018" y="684817"/>
                  <a:pt x="1256005" y="689399"/>
                  <a:pt x="1232682" y="690384"/>
                </a:cubicBezTo>
                <a:cubicBezTo>
                  <a:pt x="1210589" y="690384"/>
                  <a:pt x="1202984" y="684589"/>
                  <a:pt x="1217471" y="677709"/>
                </a:cubicBezTo>
                <a:cubicBezTo>
                  <a:pt x="1240235" y="669240"/>
                  <a:pt x="1264189" y="664471"/>
                  <a:pt x="1288453" y="663585"/>
                </a:cubicBezTo>
                <a:close/>
                <a:moveTo>
                  <a:pt x="4113787" y="661051"/>
                </a:moveTo>
                <a:cubicBezTo>
                  <a:pt x="4161592" y="661231"/>
                  <a:pt x="4206499" y="675356"/>
                  <a:pt x="4208128" y="691472"/>
                </a:cubicBezTo>
                <a:cubicBezTo>
                  <a:pt x="4209940" y="708311"/>
                  <a:pt x="4166662" y="723341"/>
                  <a:pt x="4116323" y="723161"/>
                </a:cubicBezTo>
                <a:cubicBezTo>
                  <a:pt x="4065983" y="722978"/>
                  <a:pt x="4021256" y="707768"/>
                  <a:pt x="4021981" y="691109"/>
                </a:cubicBezTo>
                <a:cubicBezTo>
                  <a:pt x="4022705" y="674449"/>
                  <a:pt x="4065983" y="660870"/>
                  <a:pt x="4113787" y="661051"/>
                </a:cubicBezTo>
                <a:close/>
                <a:moveTo>
                  <a:pt x="1101760" y="658517"/>
                </a:moveTo>
                <a:cubicBezTo>
                  <a:pt x="1119867" y="658517"/>
                  <a:pt x="1123671" y="663950"/>
                  <a:pt x="1110814" y="669562"/>
                </a:cubicBezTo>
                <a:cubicBezTo>
                  <a:pt x="1090879" y="676558"/>
                  <a:pt x="1070001" y="680526"/>
                  <a:pt x="1048886" y="681334"/>
                </a:cubicBezTo>
                <a:cubicBezTo>
                  <a:pt x="1030778" y="681334"/>
                  <a:pt x="1026976" y="675900"/>
                  <a:pt x="1040375" y="670106"/>
                </a:cubicBezTo>
                <a:cubicBezTo>
                  <a:pt x="1060149" y="663224"/>
                  <a:pt x="1080848" y="659317"/>
                  <a:pt x="1101760" y="658517"/>
                </a:cubicBezTo>
                <a:close/>
                <a:moveTo>
                  <a:pt x="3916234" y="656344"/>
                </a:moveTo>
                <a:cubicBezTo>
                  <a:pt x="3963858" y="656524"/>
                  <a:pt x="4006773" y="670830"/>
                  <a:pt x="4004600" y="686945"/>
                </a:cubicBezTo>
                <a:cubicBezTo>
                  <a:pt x="4002427" y="703061"/>
                  <a:pt x="3957520" y="718454"/>
                  <a:pt x="3907362" y="718091"/>
                </a:cubicBezTo>
                <a:cubicBezTo>
                  <a:pt x="3856841" y="718091"/>
                  <a:pt x="3815374" y="702519"/>
                  <a:pt x="3819176" y="686041"/>
                </a:cubicBezTo>
                <a:cubicBezTo>
                  <a:pt x="3822979" y="669562"/>
                  <a:pt x="3868610" y="656163"/>
                  <a:pt x="3916234" y="656344"/>
                </a:cubicBezTo>
                <a:close/>
                <a:moveTo>
                  <a:pt x="911810" y="656162"/>
                </a:moveTo>
                <a:cubicBezTo>
                  <a:pt x="924665" y="656342"/>
                  <a:pt x="926476" y="660688"/>
                  <a:pt x="915432" y="665217"/>
                </a:cubicBezTo>
                <a:cubicBezTo>
                  <a:pt x="899277" y="670566"/>
                  <a:pt x="882456" y="673614"/>
                  <a:pt x="865453" y="674270"/>
                </a:cubicBezTo>
                <a:cubicBezTo>
                  <a:pt x="849699" y="674270"/>
                  <a:pt x="847344" y="669563"/>
                  <a:pt x="862012" y="664492"/>
                </a:cubicBezTo>
                <a:cubicBezTo>
                  <a:pt x="878146" y="659403"/>
                  <a:pt x="894895" y="656601"/>
                  <a:pt x="911810" y="656162"/>
                </a:cubicBezTo>
                <a:close/>
                <a:moveTo>
                  <a:pt x="5922573" y="655801"/>
                </a:moveTo>
                <a:cubicBezTo>
                  <a:pt x="5956526" y="655168"/>
                  <a:pt x="5990151" y="662551"/>
                  <a:pt x="6020718" y="677347"/>
                </a:cubicBezTo>
                <a:cubicBezTo>
                  <a:pt x="6038826" y="689661"/>
                  <a:pt x="6024520" y="699077"/>
                  <a:pt x="5986312" y="698715"/>
                </a:cubicBezTo>
                <a:cubicBezTo>
                  <a:pt x="5952886" y="699103"/>
                  <a:pt x="5919834" y="691661"/>
                  <a:pt x="5889799" y="676986"/>
                </a:cubicBezTo>
                <a:cubicBezTo>
                  <a:pt x="5871510" y="665034"/>
                  <a:pt x="5886177" y="655618"/>
                  <a:pt x="5922573" y="655801"/>
                </a:cubicBezTo>
                <a:close/>
                <a:moveTo>
                  <a:pt x="3721395" y="649824"/>
                </a:moveTo>
                <a:cubicBezTo>
                  <a:pt x="3766846" y="650006"/>
                  <a:pt x="3805595" y="663768"/>
                  <a:pt x="3802698" y="679340"/>
                </a:cubicBezTo>
                <a:cubicBezTo>
                  <a:pt x="3799801" y="694914"/>
                  <a:pt x="3751635" y="710485"/>
                  <a:pt x="3701838" y="710305"/>
                </a:cubicBezTo>
                <a:cubicBezTo>
                  <a:pt x="3651498" y="710305"/>
                  <a:pt x="3611299" y="694914"/>
                  <a:pt x="3619811" y="678616"/>
                </a:cubicBezTo>
                <a:cubicBezTo>
                  <a:pt x="3629768" y="659603"/>
                  <a:pt x="3675944" y="649643"/>
                  <a:pt x="3721395" y="649824"/>
                </a:cubicBezTo>
                <a:close/>
                <a:moveTo>
                  <a:pt x="5716144" y="649281"/>
                </a:moveTo>
                <a:cubicBezTo>
                  <a:pt x="5751529" y="648908"/>
                  <a:pt x="5786511" y="656849"/>
                  <a:pt x="5818272" y="672459"/>
                </a:cubicBezTo>
                <a:cubicBezTo>
                  <a:pt x="5836380" y="684953"/>
                  <a:pt x="5817184" y="696178"/>
                  <a:pt x="5778796" y="695817"/>
                </a:cubicBezTo>
                <a:cubicBezTo>
                  <a:pt x="5740408" y="695454"/>
                  <a:pt x="5691518" y="684228"/>
                  <a:pt x="5675583" y="671915"/>
                </a:cubicBezTo>
                <a:cubicBezTo>
                  <a:pt x="5659648" y="659602"/>
                  <a:pt x="5679205" y="649098"/>
                  <a:pt x="5716144" y="649281"/>
                </a:cubicBezTo>
                <a:close/>
                <a:moveTo>
                  <a:pt x="7308359" y="646204"/>
                </a:moveTo>
                <a:cubicBezTo>
                  <a:pt x="7323461" y="646257"/>
                  <a:pt x="7338453" y="648827"/>
                  <a:pt x="7352723" y="653810"/>
                </a:cubicBezTo>
                <a:cubicBezTo>
                  <a:pt x="7364131" y="657973"/>
                  <a:pt x="7363587" y="660870"/>
                  <a:pt x="7351274" y="661053"/>
                </a:cubicBezTo>
                <a:cubicBezTo>
                  <a:pt x="7336045" y="661015"/>
                  <a:pt x="7320925" y="658444"/>
                  <a:pt x="7306547" y="653447"/>
                </a:cubicBezTo>
                <a:cubicBezTo>
                  <a:pt x="7295502" y="649281"/>
                  <a:pt x="7296226" y="646567"/>
                  <a:pt x="7308359" y="646204"/>
                </a:cubicBezTo>
                <a:close/>
                <a:moveTo>
                  <a:pt x="3522933" y="646204"/>
                </a:moveTo>
                <a:cubicBezTo>
                  <a:pt x="3572910" y="646204"/>
                  <a:pt x="3605141" y="657793"/>
                  <a:pt x="3599710" y="674271"/>
                </a:cubicBezTo>
                <a:cubicBezTo>
                  <a:pt x="3594277" y="690750"/>
                  <a:pt x="3551905" y="703968"/>
                  <a:pt x="3499755" y="704149"/>
                </a:cubicBezTo>
                <a:cubicBezTo>
                  <a:pt x="3447605" y="704329"/>
                  <a:pt x="3415553" y="691835"/>
                  <a:pt x="3423520" y="674815"/>
                </a:cubicBezTo>
                <a:cubicBezTo>
                  <a:pt x="3431488" y="657793"/>
                  <a:pt x="3472773" y="646384"/>
                  <a:pt x="3522933" y="646204"/>
                </a:cubicBezTo>
                <a:close/>
                <a:moveTo>
                  <a:pt x="5508810" y="641676"/>
                </a:moveTo>
                <a:cubicBezTo>
                  <a:pt x="5549191" y="641676"/>
                  <a:pt x="5593735" y="652179"/>
                  <a:pt x="5611118" y="665397"/>
                </a:cubicBezTo>
                <a:cubicBezTo>
                  <a:pt x="5629226" y="679340"/>
                  <a:pt x="5610033" y="689843"/>
                  <a:pt x="5566211" y="689480"/>
                </a:cubicBezTo>
                <a:cubicBezTo>
                  <a:pt x="5522391" y="689119"/>
                  <a:pt x="5479113" y="678615"/>
                  <a:pt x="5463722" y="664492"/>
                </a:cubicBezTo>
                <a:cubicBezTo>
                  <a:pt x="5448331" y="650367"/>
                  <a:pt x="5468429" y="641676"/>
                  <a:pt x="5508810" y="641676"/>
                </a:cubicBezTo>
                <a:close/>
                <a:moveTo>
                  <a:pt x="3323746" y="640046"/>
                </a:moveTo>
                <a:cubicBezTo>
                  <a:pt x="3370826" y="640046"/>
                  <a:pt x="3401610" y="651635"/>
                  <a:pt x="3394004" y="667026"/>
                </a:cubicBezTo>
                <a:cubicBezTo>
                  <a:pt x="3386400" y="682419"/>
                  <a:pt x="3339680" y="696542"/>
                  <a:pt x="3289523" y="696362"/>
                </a:cubicBezTo>
                <a:cubicBezTo>
                  <a:pt x="3239365" y="696181"/>
                  <a:pt x="3211297" y="683324"/>
                  <a:pt x="3221981" y="667389"/>
                </a:cubicBezTo>
                <a:cubicBezTo>
                  <a:pt x="3232665" y="651454"/>
                  <a:pt x="3276304" y="640046"/>
                  <a:pt x="3323746" y="640046"/>
                </a:cubicBezTo>
                <a:close/>
                <a:moveTo>
                  <a:pt x="7088349" y="636605"/>
                </a:moveTo>
                <a:cubicBezTo>
                  <a:pt x="7107906" y="637072"/>
                  <a:pt x="7127318" y="640363"/>
                  <a:pt x="7145933" y="646384"/>
                </a:cubicBezTo>
                <a:cubicBezTo>
                  <a:pt x="7160057" y="651635"/>
                  <a:pt x="7158971" y="656885"/>
                  <a:pt x="7143397" y="657249"/>
                </a:cubicBezTo>
                <a:cubicBezTo>
                  <a:pt x="7123679" y="656872"/>
                  <a:pt x="7104104" y="653703"/>
                  <a:pt x="7085272" y="647833"/>
                </a:cubicBezTo>
                <a:cubicBezTo>
                  <a:pt x="7069517" y="642219"/>
                  <a:pt x="7071148" y="636605"/>
                  <a:pt x="7088349" y="636605"/>
                </a:cubicBezTo>
                <a:close/>
                <a:moveTo>
                  <a:pt x="3129993" y="636061"/>
                </a:moveTo>
                <a:cubicBezTo>
                  <a:pt x="3173633" y="635700"/>
                  <a:pt x="3204054" y="648013"/>
                  <a:pt x="3195001" y="662317"/>
                </a:cubicBezTo>
                <a:cubicBezTo>
                  <a:pt x="3185946" y="676986"/>
                  <a:pt x="3137056" y="690385"/>
                  <a:pt x="3091244" y="690748"/>
                </a:cubicBezTo>
                <a:cubicBezTo>
                  <a:pt x="3045430" y="691109"/>
                  <a:pt x="3015916" y="677891"/>
                  <a:pt x="3026961" y="663224"/>
                </a:cubicBezTo>
                <a:cubicBezTo>
                  <a:pt x="3038006" y="648555"/>
                  <a:pt x="3086354" y="636424"/>
                  <a:pt x="3129993" y="636061"/>
                </a:cubicBezTo>
                <a:close/>
                <a:moveTo>
                  <a:pt x="5307453" y="635701"/>
                </a:moveTo>
                <a:cubicBezTo>
                  <a:pt x="5350368" y="635881"/>
                  <a:pt x="5396724" y="646746"/>
                  <a:pt x="5411934" y="660871"/>
                </a:cubicBezTo>
                <a:cubicBezTo>
                  <a:pt x="5427145" y="674994"/>
                  <a:pt x="5405235" y="686221"/>
                  <a:pt x="5362501" y="686402"/>
                </a:cubicBezTo>
                <a:cubicBezTo>
                  <a:pt x="5319766" y="686582"/>
                  <a:pt x="5270333" y="675176"/>
                  <a:pt x="5255664" y="660690"/>
                </a:cubicBezTo>
                <a:cubicBezTo>
                  <a:pt x="5241360" y="646565"/>
                  <a:pt x="5264538" y="635520"/>
                  <a:pt x="5307453" y="635701"/>
                </a:cubicBezTo>
                <a:close/>
                <a:moveTo>
                  <a:pt x="2939139" y="633165"/>
                </a:moveTo>
                <a:cubicBezTo>
                  <a:pt x="2982598" y="633347"/>
                  <a:pt x="3007585" y="644212"/>
                  <a:pt x="2993462" y="658878"/>
                </a:cubicBezTo>
                <a:cubicBezTo>
                  <a:pt x="2979337" y="673545"/>
                  <a:pt x="2937147" y="684410"/>
                  <a:pt x="2891876" y="684410"/>
                </a:cubicBezTo>
                <a:cubicBezTo>
                  <a:pt x="2845360" y="684410"/>
                  <a:pt x="2822361" y="672640"/>
                  <a:pt x="2837574" y="657610"/>
                </a:cubicBezTo>
                <a:cubicBezTo>
                  <a:pt x="2852784" y="642581"/>
                  <a:pt x="2895680" y="632984"/>
                  <a:pt x="2939139" y="633165"/>
                </a:cubicBezTo>
                <a:close/>
                <a:moveTo>
                  <a:pt x="6873774" y="630630"/>
                </a:moveTo>
                <a:cubicBezTo>
                  <a:pt x="6895864" y="630672"/>
                  <a:pt x="6917774" y="634721"/>
                  <a:pt x="6938418" y="642580"/>
                </a:cubicBezTo>
                <a:cubicBezTo>
                  <a:pt x="6954897" y="649643"/>
                  <a:pt x="6950732" y="654352"/>
                  <a:pt x="6928278" y="654352"/>
                </a:cubicBezTo>
                <a:cubicBezTo>
                  <a:pt x="6905988" y="654192"/>
                  <a:pt x="6883895" y="650019"/>
                  <a:pt x="6863090" y="642039"/>
                </a:cubicBezTo>
                <a:cubicBezTo>
                  <a:pt x="6847155" y="634976"/>
                  <a:pt x="6851501" y="630450"/>
                  <a:pt x="6873774" y="630630"/>
                </a:cubicBezTo>
                <a:close/>
                <a:moveTo>
                  <a:pt x="5101928" y="629906"/>
                </a:moveTo>
                <a:cubicBezTo>
                  <a:pt x="5146654" y="629906"/>
                  <a:pt x="5195002" y="642581"/>
                  <a:pt x="5206591" y="656886"/>
                </a:cubicBezTo>
                <a:cubicBezTo>
                  <a:pt x="5218180" y="671192"/>
                  <a:pt x="5191018" y="683505"/>
                  <a:pt x="5146293" y="683142"/>
                </a:cubicBezTo>
                <a:cubicBezTo>
                  <a:pt x="5101566" y="682781"/>
                  <a:pt x="5050502" y="669561"/>
                  <a:pt x="5040905" y="654894"/>
                </a:cubicBezTo>
                <a:cubicBezTo>
                  <a:pt x="5031309" y="640227"/>
                  <a:pt x="5059013" y="629543"/>
                  <a:pt x="5101928" y="629906"/>
                </a:cubicBezTo>
                <a:close/>
                <a:moveTo>
                  <a:pt x="2754454" y="627189"/>
                </a:moveTo>
                <a:cubicBezTo>
                  <a:pt x="2793754" y="627189"/>
                  <a:pt x="2815665" y="639502"/>
                  <a:pt x="2800812" y="652178"/>
                </a:cubicBezTo>
                <a:cubicBezTo>
                  <a:pt x="2785967" y="664852"/>
                  <a:pt x="2735264" y="677166"/>
                  <a:pt x="2695425" y="676441"/>
                </a:cubicBezTo>
                <a:cubicBezTo>
                  <a:pt x="2655589" y="675717"/>
                  <a:pt x="2633499" y="663404"/>
                  <a:pt x="2650336" y="650366"/>
                </a:cubicBezTo>
                <a:cubicBezTo>
                  <a:pt x="2667180" y="637329"/>
                  <a:pt x="2716069" y="626647"/>
                  <a:pt x="2754454" y="627189"/>
                </a:cubicBezTo>
                <a:close/>
                <a:moveTo>
                  <a:pt x="2561609" y="624473"/>
                </a:moveTo>
                <a:cubicBezTo>
                  <a:pt x="2601264" y="624473"/>
                  <a:pt x="2620098" y="634069"/>
                  <a:pt x="2605432" y="646383"/>
                </a:cubicBezTo>
                <a:cubicBezTo>
                  <a:pt x="2590219" y="659603"/>
                  <a:pt x="2548214" y="669743"/>
                  <a:pt x="2506925" y="670104"/>
                </a:cubicBezTo>
                <a:cubicBezTo>
                  <a:pt x="2465640" y="670467"/>
                  <a:pt x="2445177" y="660144"/>
                  <a:pt x="2463283" y="646565"/>
                </a:cubicBezTo>
                <a:cubicBezTo>
                  <a:pt x="2481394" y="632984"/>
                  <a:pt x="2521958" y="624473"/>
                  <a:pt x="2561609" y="624473"/>
                </a:cubicBezTo>
                <a:close/>
                <a:moveTo>
                  <a:pt x="4901656" y="622482"/>
                </a:moveTo>
                <a:cubicBezTo>
                  <a:pt x="4947651" y="622662"/>
                  <a:pt x="4993644" y="634071"/>
                  <a:pt x="5005415" y="649281"/>
                </a:cubicBezTo>
                <a:cubicBezTo>
                  <a:pt x="5017365" y="664492"/>
                  <a:pt x="4988756" y="676986"/>
                  <a:pt x="4940589" y="676986"/>
                </a:cubicBezTo>
                <a:cubicBezTo>
                  <a:pt x="4892423" y="676986"/>
                  <a:pt x="4846067" y="664311"/>
                  <a:pt x="4836107" y="648920"/>
                </a:cubicBezTo>
                <a:cubicBezTo>
                  <a:pt x="4826148" y="633527"/>
                  <a:pt x="4855664" y="622301"/>
                  <a:pt x="4901656" y="622482"/>
                </a:cubicBezTo>
                <a:close/>
                <a:moveTo>
                  <a:pt x="6661370" y="621938"/>
                </a:moveTo>
                <a:cubicBezTo>
                  <a:pt x="6686177" y="622094"/>
                  <a:pt x="6710749" y="626885"/>
                  <a:pt x="6733801" y="636063"/>
                </a:cubicBezTo>
                <a:cubicBezTo>
                  <a:pt x="6752089" y="644211"/>
                  <a:pt x="6746114" y="649825"/>
                  <a:pt x="6719676" y="649645"/>
                </a:cubicBezTo>
                <a:cubicBezTo>
                  <a:pt x="6694398" y="649647"/>
                  <a:pt x="6669374" y="644727"/>
                  <a:pt x="6645977" y="635159"/>
                </a:cubicBezTo>
                <a:cubicBezTo>
                  <a:pt x="6629137" y="627191"/>
                  <a:pt x="6635476" y="621758"/>
                  <a:pt x="6661370" y="621938"/>
                </a:cubicBezTo>
                <a:close/>
                <a:moveTo>
                  <a:pt x="2380172" y="618859"/>
                </a:moveTo>
                <a:cubicBezTo>
                  <a:pt x="2414215" y="619402"/>
                  <a:pt x="2430149" y="629543"/>
                  <a:pt x="2414031" y="640588"/>
                </a:cubicBezTo>
                <a:cubicBezTo>
                  <a:pt x="2382416" y="655713"/>
                  <a:pt x="2347666" y="663099"/>
                  <a:pt x="2312627" y="662137"/>
                </a:cubicBezTo>
                <a:cubicBezTo>
                  <a:pt x="2277319" y="662137"/>
                  <a:pt x="2262471" y="650911"/>
                  <a:pt x="2280033" y="639503"/>
                </a:cubicBezTo>
                <a:cubicBezTo>
                  <a:pt x="2311415" y="625142"/>
                  <a:pt x="2345656" y="618083"/>
                  <a:pt x="2380172" y="618859"/>
                </a:cubicBezTo>
                <a:close/>
                <a:moveTo>
                  <a:pt x="4707181" y="617048"/>
                </a:moveTo>
                <a:cubicBezTo>
                  <a:pt x="4754442" y="618136"/>
                  <a:pt x="4799349" y="629544"/>
                  <a:pt x="4808585" y="644392"/>
                </a:cubicBezTo>
                <a:cubicBezTo>
                  <a:pt x="4818725" y="659783"/>
                  <a:pt x="4787580" y="673003"/>
                  <a:pt x="4739412" y="673364"/>
                </a:cubicBezTo>
                <a:cubicBezTo>
                  <a:pt x="4691246" y="673727"/>
                  <a:pt x="4641086" y="660507"/>
                  <a:pt x="4633119" y="644755"/>
                </a:cubicBezTo>
                <a:cubicBezTo>
                  <a:pt x="4625151" y="629000"/>
                  <a:pt x="4659918" y="615963"/>
                  <a:pt x="4707181" y="617048"/>
                </a:cubicBezTo>
                <a:close/>
                <a:moveTo>
                  <a:pt x="2184789" y="616505"/>
                </a:moveTo>
                <a:cubicBezTo>
                  <a:pt x="2217022" y="615961"/>
                  <a:pt x="2230059" y="625560"/>
                  <a:pt x="2213220" y="636061"/>
                </a:cubicBezTo>
                <a:cubicBezTo>
                  <a:pt x="2183774" y="649415"/>
                  <a:pt x="2151761" y="656152"/>
                  <a:pt x="2119421" y="655798"/>
                </a:cubicBezTo>
                <a:cubicBezTo>
                  <a:pt x="2084291" y="655798"/>
                  <a:pt x="2071253" y="645658"/>
                  <a:pt x="2091169" y="634613"/>
                </a:cubicBezTo>
                <a:cubicBezTo>
                  <a:pt x="2120777" y="622119"/>
                  <a:pt x="2152663" y="615952"/>
                  <a:pt x="2184789" y="616505"/>
                </a:cubicBezTo>
                <a:close/>
                <a:moveTo>
                  <a:pt x="6458744" y="615783"/>
                </a:moveTo>
                <a:cubicBezTo>
                  <a:pt x="6486215" y="615996"/>
                  <a:pt x="6513375" y="621724"/>
                  <a:pt x="6538599" y="632623"/>
                </a:cubicBezTo>
                <a:cubicBezTo>
                  <a:pt x="6554353" y="641314"/>
                  <a:pt x="6545300" y="647289"/>
                  <a:pt x="6516870" y="647109"/>
                </a:cubicBezTo>
                <a:cubicBezTo>
                  <a:pt x="6488912" y="647095"/>
                  <a:pt x="6461244" y="641364"/>
                  <a:pt x="6435566" y="630269"/>
                </a:cubicBezTo>
                <a:cubicBezTo>
                  <a:pt x="6419087" y="621395"/>
                  <a:pt x="6429047" y="615239"/>
                  <a:pt x="6458744" y="615783"/>
                </a:cubicBezTo>
                <a:close/>
                <a:moveTo>
                  <a:pt x="1999365" y="610893"/>
                </a:moveTo>
                <a:cubicBezTo>
                  <a:pt x="2031597" y="611436"/>
                  <a:pt x="2042462" y="618680"/>
                  <a:pt x="2025076" y="629001"/>
                </a:cubicBezTo>
                <a:cubicBezTo>
                  <a:pt x="1997481" y="641610"/>
                  <a:pt x="1967409" y="647802"/>
                  <a:pt x="1937072" y="647108"/>
                </a:cubicBezTo>
                <a:cubicBezTo>
                  <a:pt x="1903752" y="647108"/>
                  <a:pt x="1893433" y="639504"/>
                  <a:pt x="1912265" y="629001"/>
                </a:cubicBezTo>
                <a:cubicBezTo>
                  <a:pt x="1939626" y="616662"/>
                  <a:pt x="1969358" y="610480"/>
                  <a:pt x="1999365" y="610893"/>
                </a:cubicBezTo>
                <a:close/>
                <a:moveTo>
                  <a:pt x="4512161" y="609806"/>
                </a:moveTo>
                <a:cubicBezTo>
                  <a:pt x="4559241" y="609986"/>
                  <a:pt x="4606502" y="622843"/>
                  <a:pt x="4613021" y="638417"/>
                </a:cubicBezTo>
                <a:cubicBezTo>
                  <a:pt x="4619720" y="654352"/>
                  <a:pt x="4582600" y="667931"/>
                  <a:pt x="4531898" y="667389"/>
                </a:cubicBezTo>
                <a:cubicBezTo>
                  <a:pt x="4481196" y="666846"/>
                  <a:pt x="4435384" y="652179"/>
                  <a:pt x="4432123" y="636786"/>
                </a:cubicBezTo>
                <a:cubicBezTo>
                  <a:pt x="4428865" y="621395"/>
                  <a:pt x="4465081" y="609625"/>
                  <a:pt x="4512161" y="609806"/>
                </a:cubicBezTo>
                <a:close/>
                <a:moveTo>
                  <a:pt x="1813760" y="608177"/>
                </a:moveTo>
                <a:cubicBezTo>
                  <a:pt x="1841465" y="608177"/>
                  <a:pt x="1852148" y="615600"/>
                  <a:pt x="1836395" y="624474"/>
                </a:cubicBezTo>
                <a:cubicBezTo>
                  <a:pt x="1809667" y="635480"/>
                  <a:pt x="1781092" y="641257"/>
                  <a:pt x="1752194" y="641495"/>
                </a:cubicBezTo>
                <a:cubicBezTo>
                  <a:pt x="1723765" y="641495"/>
                  <a:pt x="1713624" y="633708"/>
                  <a:pt x="1730282" y="624836"/>
                </a:cubicBezTo>
                <a:cubicBezTo>
                  <a:pt x="1756827" y="614106"/>
                  <a:pt x="1785131" y="608458"/>
                  <a:pt x="1813760" y="608177"/>
                </a:cubicBezTo>
                <a:close/>
                <a:moveTo>
                  <a:pt x="6249962" y="606004"/>
                </a:moveTo>
                <a:cubicBezTo>
                  <a:pt x="6279601" y="606648"/>
                  <a:pt x="6308825" y="613108"/>
                  <a:pt x="6335974" y="625016"/>
                </a:cubicBezTo>
                <a:cubicBezTo>
                  <a:pt x="6354082" y="634615"/>
                  <a:pt x="6343761" y="643124"/>
                  <a:pt x="6313157" y="642219"/>
                </a:cubicBezTo>
                <a:cubicBezTo>
                  <a:pt x="6283027" y="642105"/>
                  <a:pt x="6253224" y="635949"/>
                  <a:pt x="6225516" y="624111"/>
                </a:cubicBezTo>
                <a:cubicBezTo>
                  <a:pt x="6207408" y="614334"/>
                  <a:pt x="6218455" y="606004"/>
                  <a:pt x="6249962" y="606004"/>
                </a:cubicBezTo>
                <a:close/>
                <a:moveTo>
                  <a:pt x="4320941" y="605280"/>
                </a:moveTo>
                <a:cubicBezTo>
                  <a:pt x="4370013" y="605460"/>
                  <a:pt x="4413653" y="617956"/>
                  <a:pt x="4417637" y="634252"/>
                </a:cubicBezTo>
                <a:cubicBezTo>
                  <a:pt x="4421620" y="650550"/>
                  <a:pt x="4384499" y="663224"/>
                  <a:pt x="4332530" y="663044"/>
                </a:cubicBezTo>
                <a:cubicBezTo>
                  <a:pt x="4279655" y="663044"/>
                  <a:pt x="4237284" y="649282"/>
                  <a:pt x="4235652" y="632442"/>
                </a:cubicBezTo>
                <a:cubicBezTo>
                  <a:pt x="4234023" y="615601"/>
                  <a:pt x="4271868" y="605099"/>
                  <a:pt x="4320941" y="605280"/>
                </a:cubicBezTo>
                <a:close/>
                <a:moveTo>
                  <a:pt x="1634129" y="603468"/>
                </a:moveTo>
                <a:cubicBezTo>
                  <a:pt x="1659120" y="603468"/>
                  <a:pt x="1667083" y="610891"/>
                  <a:pt x="1650065" y="618678"/>
                </a:cubicBezTo>
                <a:cubicBezTo>
                  <a:pt x="1625421" y="627868"/>
                  <a:pt x="1599399" y="632767"/>
                  <a:pt x="1573109" y="633165"/>
                </a:cubicBezTo>
                <a:cubicBezTo>
                  <a:pt x="1547395" y="633165"/>
                  <a:pt x="1540150" y="625560"/>
                  <a:pt x="1557896" y="617593"/>
                </a:cubicBezTo>
                <a:cubicBezTo>
                  <a:pt x="1582360" y="608703"/>
                  <a:pt x="1608108" y="603930"/>
                  <a:pt x="1634129" y="603468"/>
                </a:cubicBezTo>
                <a:close/>
                <a:moveTo>
                  <a:pt x="6048059" y="602382"/>
                </a:moveTo>
                <a:cubicBezTo>
                  <a:pt x="6079382" y="602374"/>
                  <a:pt x="6110415" y="608334"/>
                  <a:pt x="6139503" y="619947"/>
                </a:cubicBezTo>
                <a:cubicBezTo>
                  <a:pt x="6157611" y="629905"/>
                  <a:pt x="6145298" y="639684"/>
                  <a:pt x="6112886" y="639504"/>
                </a:cubicBezTo>
                <a:cubicBezTo>
                  <a:pt x="6081150" y="639627"/>
                  <a:pt x="6049702" y="633473"/>
                  <a:pt x="6020355" y="621396"/>
                </a:cubicBezTo>
                <a:cubicBezTo>
                  <a:pt x="6002247" y="611617"/>
                  <a:pt x="6016553" y="602201"/>
                  <a:pt x="6048059" y="602382"/>
                </a:cubicBezTo>
                <a:close/>
                <a:moveTo>
                  <a:pt x="1449976" y="601114"/>
                </a:moveTo>
                <a:cubicBezTo>
                  <a:pt x="1472431" y="601114"/>
                  <a:pt x="1478404" y="606547"/>
                  <a:pt x="1463377" y="613608"/>
                </a:cubicBezTo>
                <a:cubicBezTo>
                  <a:pt x="1440270" y="622478"/>
                  <a:pt x="1415699" y="626961"/>
                  <a:pt x="1390944" y="626828"/>
                </a:cubicBezTo>
                <a:cubicBezTo>
                  <a:pt x="1368672" y="626828"/>
                  <a:pt x="1364327" y="620851"/>
                  <a:pt x="1380985" y="613608"/>
                </a:cubicBezTo>
                <a:cubicBezTo>
                  <a:pt x="1403077" y="605444"/>
                  <a:pt x="1426416" y="601214"/>
                  <a:pt x="1449976" y="601114"/>
                </a:cubicBezTo>
                <a:close/>
                <a:moveTo>
                  <a:pt x="4129000" y="598761"/>
                </a:moveTo>
                <a:cubicBezTo>
                  <a:pt x="4180063" y="598761"/>
                  <a:pt x="4219539" y="610350"/>
                  <a:pt x="4222797" y="626648"/>
                </a:cubicBezTo>
                <a:cubicBezTo>
                  <a:pt x="4226057" y="642944"/>
                  <a:pt x="4188030" y="656345"/>
                  <a:pt x="4134795" y="656345"/>
                </a:cubicBezTo>
                <a:cubicBezTo>
                  <a:pt x="4081557" y="656345"/>
                  <a:pt x="4040996" y="643668"/>
                  <a:pt x="4040815" y="627009"/>
                </a:cubicBezTo>
                <a:cubicBezTo>
                  <a:pt x="4040634" y="610350"/>
                  <a:pt x="4078299" y="598761"/>
                  <a:pt x="4129000" y="598761"/>
                </a:cubicBezTo>
                <a:close/>
                <a:moveTo>
                  <a:pt x="1266364" y="596948"/>
                </a:moveTo>
                <a:cubicBezTo>
                  <a:pt x="1285194" y="597855"/>
                  <a:pt x="1287910" y="601657"/>
                  <a:pt x="1272882" y="607813"/>
                </a:cubicBezTo>
                <a:cubicBezTo>
                  <a:pt x="1253705" y="614699"/>
                  <a:pt x="1233498" y="618250"/>
                  <a:pt x="1213127" y="618317"/>
                </a:cubicBezTo>
                <a:cubicBezTo>
                  <a:pt x="1193025" y="618317"/>
                  <a:pt x="1189405" y="613971"/>
                  <a:pt x="1204073" y="607632"/>
                </a:cubicBezTo>
                <a:cubicBezTo>
                  <a:pt x="1224026" y="600342"/>
                  <a:pt x="1245121" y="596722"/>
                  <a:pt x="1266364" y="596948"/>
                </a:cubicBezTo>
                <a:close/>
                <a:moveTo>
                  <a:pt x="1080209" y="594777"/>
                </a:moveTo>
                <a:cubicBezTo>
                  <a:pt x="1096505" y="594597"/>
                  <a:pt x="1100308" y="597855"/>
                  <a:pt x="1088537" y="602926"/>
                </a:cubicBezTo>
                <a:cubicBezTo>
                  <a:pt x="1072639" y="608540"/>
                  <a:pt x="1055962" y="611597"/>
                  <a:pt x="1039104" y="611981"/>
                </a:cubicBezTo>
                <a:cubicBezTo>
                  <a:pt x="1022264" y="611981"/>
                  <a:pt x="1019003" y="608720"/>
                  <a:pt x="1031137" y="603650"/>
                </a:cubicBezTo>
                <a:cubicBezTo>
                  <a:pt x="1046908" y="598078"/>
                  <a:pt x="1063477" y="595083"/>
                  <a:pt x="1080209" y="594777"/>
                </a:cubicBezTo>
                <a:close/>
                <a:moveTo>
                  <a:pt x="3935246" y="594596"/>
                </a:moveTo>
                <a:cubicBezTo>
                  <a:pt x="3985947" y="594776"/>
                  <a:pt x="4023248" y="606548"/>
                  <a:pt x="4022887" y="622663"/>
                </a:cubicBezTo>
                <a:cubicBezTo>
                  <a:pt x="4022887" y="639141"/>
                  <a:pt x="3982143" y="651816"/>
                  <a:pt x="3928908" y="651816"/>
                </a:cubicBezTo>
                <a:cubicBezTo>
                  <a:pt x="3875670" y="651816"/>
                  <a:pt x="3838369" y="638959"/>
                  <a:pt x="3841447" y="622300"/>
                </a:cubicBezTo>
                <a:cubicBezTo>
                  <a:pt x="3844525" y="605641"/>
                  <a:pt x="3884544" y="594415"/>
                  <a:pt x="3935246" y="594596"/>
                </a:cubicBezTo>
                <a:close/>
                <a:moveTo>
                  <a:pt x="5850322" y="594415"/>
                </a:moveTo>
                <a:cubicBezTo>
                  <a:pt x="5881806" y="593814"/>
                  <a:pt x="5912993" y="600574"/>
                  <a:pt x="5941405" y="614154"/>
                </a:cubicBezTo>
                <a:cubicBezTo>
                  <a:pt x="5959513" y="625923"/>
                  <a:pt x="5945751" y="634435"/>
                  <a:pt x="5906819" y="634072"/>
                </a:cubicBezTo>
                <a:cubicBezTo>
                  <a:pt x="5874704" y="634963"/>
                  <a:pt x="5842865" y="627935"/>
                  <a:pt x="5814107" y="613610"/>
                </a:cubicBezTo>
                <a:cubicBezTo>
                  <a:pt x="5795999" y="602021"/>
                  <a:pt x="5811934" y="594054"/>
                  <a:pt x="5850322" y="594415"/>
                </a:cubicBezTo>
                <a:close/>
                <a:moveTo>
                  <a:pt x="905097" y="591154"/>
                </a:moveTo>
                <a:cubicBezTo>
                  <a:pt x="917049" y="590793"/>
                  <a:pt x="917593" y="593690"/>
                  <a:pt x="906546" y="597853"/>
                </a:cubicBezTo>
                <a:cubicBezTo>
                  <a:pt x="894143" y="601821"/>
                  <a:pt x="881178" y="603777"/>
                  <a:pt x="868157" y="603648"/>
                </a:cubicBezTo>
                <a:cubicBezTo>
                  <a:pt x="858018" y="603648"/>
                  <a:pt x="857474" y="601114"/>
                  <a:pt x="867071" y="597492"/>
                </a:cubicBezTo>
                <a:cubicBezTo>
                  <a:pt x="879312" y="593308"/>
                  <a:pt x="892169" y="591166"/>
                  <a:pt x="905097" y="591154"/>
                </a:cubicBezTo>
                <a:close/>
                <a:moveTo>
                  <a:pt x="5648059" y="588620"/>
                </a:moveTo>
                <a:cubicBezTo>
                  <a:pt x="5680741" y="588109"/>
                  <a:pt x="5713078" y="595369"/>
                  <a:pt x="5742400" y="609808"/>
                </a:cubicBezTo>
                <a:cubicBezTo>
                  <a:pt x="5759603" y="621939"/>
                  <a:pt x="5742039" y="631537"/>
                  <a:pt x="5702563" y="631355"/>
                </a:cubicBezTo>
                <a:cubicBezTo>
                  <a:pt x="5663089" y="631355"/>
                  <a:pt x="5619631" y="621034"/>
                  <a:pt x="5604601" y="608901"/>
                </a:cubicBezTo>
                <a:cubicBezTo>
                  <a:pt x="5589571" y="596770"/>
                  <a:pt x="5609490" y="588259"/>
                  <a:pt x="5648059" y="588620"/>
                </a:cubicBezTo>
                <a:close/>
                <a:moveTo>
                  <a:pt x="3748916" y="588620"/>
                </a:moveTo>
                <a:cubicBezTo>
                  <a:pt x="3799076" y="588620"/>
                  <a:pt x="3834568" y="600752"/>
                  <a:pt x="3830764" y="616687"/>
                </a:cubicBezTo>
                <a:cubicBezTo>
                  <a:pt x="3826961" y="632622"/>
                  <a:pt x="3784951" y="644935"/>
                  <a:pt x="3733345" y="644755"/>
                </a:cubicBezTo>
                <a:cubicBezTo>
                  <a:pt x="3681738" y="644572"/>
                  <a:pt x="3645522" y="631717"/>
                  <a:pt x="3651859" y="615239"/>
                </a:cubicBezTo>
                <a:cubicBezTo>
                  <a:pt x="3658197" y="598760"/>
                  <a:pt x="3699663" y="588439"/>
                  <a:pt x="3748916" y="588620"/>
                </a:cubicBezTo>
                <a:close/>
                <a:moveTo>
                  <a:pt x="3561683" y="584636"/>
                </a:moveTo>
                <a:cubicBezTo>
                  <a:pt x="3609307" y="584455"/>
                  <a:pt x="3644798" y="596225"/>
                  <a:pt x="3640269" y="611255"/>
                </a:cubicBezTo>
                <a:cubicBezTo>
                  <a:pt x="3635562" y="626826"/>
                  <a:pt x="3591199" y="639864"/>
                  <a:pt x="3541222" y="640047"/>
                </a:cubicBezTo>
                <a:cubicBezTo>
                  <a:pt x="3491244" y="640227"/>
                  <a:pt x="3456114" y="627551"/>
                  <a:pt x="3462996" y="612160"/>
                </a:cubicBezTo>
                <a:cubicBezTo>
                  <a:pt x="3469876" y="596768"/>
                  <a:pt x="3514059" y="584816"/>
                  <a:pt x="3561683" y="584636"/>
                </a:cubicBezTo>
                <a:close/>
                <a:moveTo>
                  <a:pt x="7152633" y="583189"/>
                </a:moveTo>
                <a:cubicBezTo>
                  <a:pt x="7168315" y="583856"/>
                  <a:pt x="7183851" y="586595"/>
                  <a:pt x="7198808" y="591337"/>
                </a:cubicBezTo>
                <a:cubicBezTo>
                  <a:pt x="7208405" y="595141"/>
                  <a:pt x="7204603" y="598943"/>
                  <a:pt x="7191385" y="598580"/>
                </a:cubicBezTo>
                <a:cubicBezTo>
                  <a:pt x="7175722" y="597795"/>
                  <a:pt x="7160256" y="594871"/>
                  <a:pt x="7145390" y="589888"/>
                </a:cubicBezTo>
                <a:cubicBezTo>
                  <a:pt x="7137785" y="586449"/>
                  <a:pt x="7141407" y="583189"/>
                  <a:pt x="7152633" y="583189"/>
                </a:cubicBezTo>
                <a:close/>
                <a:moveTo>
                  <a:pt x="5447245" y="581014"/>
                </a:moveTo>
                <a:cubicBezTo>
                  <a:pt x="5485090" y="580833"/>
                  <a:pt x="5532350" y="590973"/>
                  <a:pt x="5548466" y="602925"/>
                </a:cubicBezTo>
                <a:cubicBezTo>
                  <a:pt x="5564583" y="614876"/>
                  <a:pt x="5544664" y="626284"/>
                  <a:pt x="5505370" y="626465"/>
                </a:cubicBezTo>
                <a:cubicBezTo>
                  <a:pt x="5466258" y="626465"/>
                  <a:pt x="5417729" y="615781"/>
                  <a:pt x="5402880" y="603650"/>
                </a:cubicBezTo>
                <a:cubicBezTo>
                  <a:pt x="5388032" y="591517"/>
                  <a:pt x="5409399" y="581196"/>
                  <a:pt x="5447245" y="581014"/>
                </a:cubicBezTo>
                <a:close/>
                <a:moveTo>
                  <a:pt x="3380244" y="579204"/>
                </a:moveTo>
                <a:cubicBezTo>
                  <a:pt x="3423703" y="579384"/>
                  <a:pt x="3458833" y="591880"/>
                  <a:pt x="3450502" y="605822"/>
                </a:cubicBezTo>
                <a:cubicBezTo>
                  <a:pt x="3437103" y="623025"/>
                  <a:pt x="3391472" y="632802"/>
                  <a:pt x="3346381" y="632622"/>
                </a:cubicBezTo>
                <a:cubicBezTo>
                  <a:pt x="3301293" y="632441"/>
                  <a:pt x="3267251" y="618497"/>
                  <a:pt x="3278840" y="604374"/>
                </a:cubicBezTo>
                <a:cubicBezTo>
                  <a:pt x="3290429" y="590249"/>
                  <a:pt x="3336785" y="579023"/>
                  <a:pt x="3380244" y="579204"/>
                </a:cubicBezTo>
                <a:close/>
                <a:moveTo>
                  <a:pt x="6949646" y="577212"/>
                </a:moveTo>
                <a:cubicBezTo>
                  <a:pt x="6968822" y="577723"/>
                  <a:pt x="6987835" y="580890"/>
                  <a:pt x="7006142" y="586628"/>
                </a:cubicBezTo>
                <a:cubicBezTo>
                  <a:pt x="7018092" y="591154"/>
                  <a:pt x="7016644" y="595863"/>
                  <a:pt x="7002882" y="596407"/>
                </a:cubicBezTo>
                <a:cubicBezTo>
                  <a:pt x="6983470" y="596192"/>
                  <a:pt x="6964185" y="593142"/>
                  <a:pt x="6945661" y="587352"/>
                </a:cubicBezTo>
                <a:cubicBezTo>
                  <a:pt x="6932443" y="582645"/>
                  <a:pt x="6934616" y="577573"/>
                  <a:pt x="6949646" y="577212"/>
                </a:cubicBezTo>
                <a:close/>
                <a:moveTo>
                  <a:pt x="3198261" y="576489"/>
                </a:moveTo>
                <a:cubicBezTo>
                  <a:pt x="3244253" y="576850"/>
                  <a:pt x="3269424" y="587171"/>
                  <a:pt x="3259644" y="601296"/>
                </a:cubicBezTo>
                <a:cubicBezTo>
                  <a:pt x="3249504" y="615963"/>
                  <a:pt x="3205321" y="627371"/>
                  <a:pt x="3156793" y="627008"/>
                </a:cubicBezTo>
                <a:cubicBezTo>
                  <a:pt x="3108264" y="626647"/>
                  <a:pt x="3084362" y="615419"/>
                  <a:pt x="3096494" y="601116"/>
                </a:cubicBezTo>
                <a:cubicBezTo>
                  <a:pt x="3108627" y="586810"/>
                  <a:pt x="3152266" y="576126"/>
                  <a:pt x="3198261" y="576489"/>
                </a:cubicBezTo>
                <a:close/>
                <a:moveTo>
                  <a:pt x="5260010" y="576126"/>
                </a:moveTo>
                <a:cubicBezTo>
                  <a:pt x="5302020" y="576307"/>
                  <a:pt x="5344393" y="586447"/>
                  <a:pt x="5358516" y="600029"/>
                </a:cubicBezTo>
                <a:cubicBezTo>
                  <a:pt x="5372461" y="613608"/>
                  <a:pt x="5349100" y="623387"/>
                  <a:pt x="5304193" y="622844"/>
                </a:cubicBezTo>
                <a:cubicBezTo>
                  <a:pt x="5259286" y="622300"/>
                  <a:pt x="5217639" y="611435"/>
                  <a:pt x="5205687" y="597673"/>
                </a:cubicBezTo>
                <a:cubicBezTo>
                  <a:pt x="5193736" y="583911"/>
                  <a:pt x="5218000" y="575944"/>
                  <a:pt x="5260010" y="576126"/>
                </a:cubicBezTo>
                <a:close/>
                <a:moveTo>
                  <a:pt x="3015552" y="571056"/>
                </a:moveTo>
                <a:cubicBezTo>
                  <a:pt x="3057018" y="570875"/>
                  <a:pt x="3084361" y="581920"/>
                  <a:pt x="3074221" y="594597"/>
                </a:cubicBezTo>
                <a:cubicBezTo>
                  <a:pt x="3063900" y="607634"/>
                  <a:pt x="3016276" y="619765"/>
                  <a:pt x="2972998" y="619948"/>
                </a:cubicBezTo>
                <a:cubicBezTo>
                  <a:pt x="2929722" y="620128"/>
                  <a:pt x="2902923" y="608359"/>
                  <a:pt x="2915053" y="595139"/>
                </a:cubicBezTo>
                <a:cubicBezTo>
                  <a:pt x="2927186" y="581920"/>
                  <a:pt x="2974086" y="571236"/>
                  <a:pt x="3015552" y="571056"/>
                </a:cubicBezTo>
                <a:close/>
                <a:moveTo>
                  <a:pt x="6746839" y="569245"/>
                </a:moveTo>
                <a:cubicBezTo>
                  <a:pt x="6769093" y="569785"/>
                  <a:pt x="6791130" y="573691"/>
                  <a:pt x="6812207" y="580834"/>
                </a:cubicBezTo>
                <a:cubicBezTo>
                  <a:pt x="6825969" y="586809"/>
                  <a:pt x="6819994" y="592604"/>
                  <a:pt x="6800075" y="592242"/>
                </a:cubicBezTo>
                <a:cubicBezTo>
                  <a:pt x="6777784" y="591478"/>
                  <a:pt x="6755747" y="587326"/>
                  <a:pt x="6734706" y="579929"/>
                </a:cubicBezTo>
                <a:cubicBezTo>
                  <a:pt x="6723117" y="574496"/>
                  <a:pt x="6729092" y="569245"/>
                  <a:pt x="6746839" y="569245"/>
                </a:cubicBezTo>
                <a:close/>
                <a:moveTo>
                  <a:pt x="5069697" y="568703"/>
                </a:moveTo>
                <a:cubicBezTo>
                  <a:pt x="5112975" y="569427"/>
                  <a:pt x="5156614" y="580472"/>
                  <a:pt x="5168203" y="593329"/>
                </a:cubicBezTo>
                <a:cubicBezTo>
                  <a:pt x="5179792" y="606186"/>
                  <a:pt x="5152632" y="618499"/>
                  <a:pt x="5107905" y="618136"/>
                </a:cubicBezTo>
                <a:cubicBezTo>
                  <a:pt x="5062817" y="618136"/>
                  <a:pt x="5016098" y="605462"/>
                  <a:pt x="5006502" y="591881"/>
                </a:cubicBezTo>
                <a:cubicBezTo>
                  <a:pt x="4996905" y="578299"/>
                  <a:pt x="5026421" y="567978"/>
                  <a:pt x="5069697" y="568703"/>
                </a:cubicBezTo>
                <a:close/>
                <a:moveTo>
                  <a:pt x="2828699" y="568520"/>
                </a:moveTo>
                <a:cubicBezTo>
                  <a:pt x="2869441" y="568520"/>
                  <a:pt x="2891152" y="578116"/>
                  <a:pt x="2878658" y="590612"/>
                </a:cubicBezTo>
                <a:cubicBezTo>
                  <a:pt x="2865822" y="603650"/>
                  <a:pt x="2823267" y="613790"/>
                  <a:pt x="2780896" y="613971"/>
                </a:cubicBezTo>
                <a:cubicBezTo>
                  <a:pt x="2738526" y="614151"/>
                  <a:pt x="2714987" y="603830"/>
                  <a:pt x="2730737" y="590430"/>
                </a:cubicBezTo>
                <a:cubicBezTo>
                  <a:pt x="2746493" y="577031"/>
                  <a:pt x="2787959" y="568520"/>
                  <a:pt x="2828699" y="568520"/>
                </a:cubicBezTo>
                <a:close/>
                <a:moveTo>
                  <a:pt x="4877935" y="563994"/>
                </a:moveTo>
                <a:cubicBezTo>
                  <a:pt x="4923386" y="563813"/>
                  <a:pt x="4966664" y="574134"/>
                  <a:pt x="4978797" y="588440"/>
                </a:cubicBezTo>
                <a:cubicBezTo>
                  <a:pt x="4991472" y="602926"/>
                  <a:pt x="4965940" y="614334"/>
                  <a:pt x="4918316" y="614515"/>
                </a:cubicBezTo>
                <a:cubicBezTo>
                  <a:pt x="4870692" y="614695"/>
                  <a:pt x="4824337" y="603650"/>
                  <a:pt x="4814379" y="588620"/>
                </a:cubicBezTo>
                <a:cubicBezTo>
                  <a:pt x="4804419" y="573592"/>
                  <a:pt x="4832486" y="564174"/>
                  <a:pt x="4877935" y="563994"/>
                </a:cubicBezTo>
                <a:close/>
                <a:moveTo>
                  <a:pt x="6554171" y="563631"/>
                </a:moveTo>
                <a:cubicBezTo>
                  <a:pt x="6577912" y="564207"/>
                  <a:pt x="6601398" y="568672"/>
                  <a:pt x="6623705" y="576849"/>
                </a:cubicBezTo>
                <a:cubicBezTo>
                  <a:pt x="6639278" y="584092"/>
                  <a:pt x="6632035" y="590250"/>
                  <a:pt x="6607409" y="589886"/>
                </a:cubicBezTo>
                <a:cubicBezTo>
                  <a:pt x="6582638" y="589518"/>
                  <a:pt x="6558120" y="584799"/>
                  <a:pt x="6534978" y="575944"/>
                </a:cubicBezTo>
                <a:cubicBezTo>
                  <a:pt x="6520673" y="568701"/>
                  <a:pt x="6529727" y="563087"/>
                  <a:pt x="6554171" y="563631"/>
                </a:cubicBezTo>
                <a:close/>
                <a:moveTo>
                  <a:pt x="2652513" y="563269"/>
                </a:moveTo>
                <a:cubicBezTo>
                  <a:pt x="2689093" y="563630"/>
                  <a:pt x="2708104" y="573590"/>
                  <a:pt x="2695790" y="584635"/>
                </a:cubicBezTo>
                <a:cubicBezTo>
                  <a:pt x="2682028" y="596407"/>
                  <a:pt x="2633677" y="607271"/>
                  <a:pt x="2595656" y="606908"/>
                </a:cubicBezTo>
                <a:cubicBezTo>
                  <a:pt x="2557626" y="606547"/>
                  <a:pt x="2538613" y="596043"/>
                  <a:pt x="2553463" y="584635"/>
                </a:cubicBezTo>
                <a:cubicBezTo>
                  <a:pt x="2568312" y="573229"/>
                  <a:pt x="2615935" y="562906"/>
                  <a:pt x="2652513" y="563269"/>
                </a:cubicBezTo>
                <a:close/>
                <a:moveTo>
                  <a:pt x="2472703" y="561638"/>
                </a:moveTo>
                <a:cubicBezTo>
                  <a:pt x="2507834" y="561638"/>
                  <a:pt x="2524493" y="569969"/>
                  <a:pt x="2510188" y="580653"/>
                </a:cubicBezTo>
                <a:cubicBezTo>
                  <a:pt x="2494976" y="592059"/>
                  <a:pt x="2450430" y="601475"/>
                  <a:pt x="2413490" y="601114"/>
                </a:cubicBezTo>
                <a:cubicBezTo>
                  <a:pt x="2376548" y="600751"/>
                  <a:pt x="2361884" y="591518"/>
                  <a:pt x="2377274" y="580653"/>
                </a:cubicBezTo>
                <a:cubicBezTo>
                  <a:pt x="2407135" y="566847"/>
                  <a:pt x="2439836" y="560332"/>
                  <a:pt x="2472703" y="561638"/>
                </a:cubicBezTo>
                <a:close/>
                <a:moveTo>
                  <a:pt x="2296696" y="557114"/>
                </a:moveTo>
                <a:cubicBezTo>
                  <a:pt x="2330918" y="557114"/>
                  <a:pt x="2344320" y="564537"/>
                  <a:pt x="2328746" y="575221"/>
                </a:cubicBezTo>
                <a:cubicBezTo>
                  <a:pt x="2301025" y="588384"/>
                  <a:pt x="2270512" y="594599"/>
                  <a:pt x="2239839" y="593329"/>
                </a:cubicBezTo>
                <a:cubicBezTo>
                  <a:pt x="2203623" y="593329"/>
                  <a:pt x="2190042" y="585723"/>
                  <a:pt x="2206157" y="575221"/>
                </a:cubicBezTo>
                <a:cubicBezTo>
                  <a:pt x="2234422" y="561935"/>
                  <a:pt x="2265497" y="555720"/>
                  <a:pt x="2296696" y="557114"/>
                </a:cubicBezTo>
                <a:close/>
                <a:moveTo>
                  <a:pt x="4689797" y="556931"/>
                </a:moveTo>
                <a:cubicBezTo>
                  <a:pt x="4736153" y="556750"/>
                  <a:pt x="4782148" y="567976"/>
                  <a:pt x="4792288" y="582282"/>
                </a:cubicBezTo>
                <a:cubicBezTo>
                  <a:pt x="4802789" y="596949"/>
                  <a:pt x="4772007" y="609262"/>
                  <a:pt x="4723478" y="609625"/>
                </a:cubicBezTo>
                <a:cubicBezTo>
                  <a:pt x="4674949" y="609986"/>
                  <a:pt x="4628411" y="597855"/>
                  <a:pt x="4620263" y="583187"/>
                </a:cubicBezTo>
                <a:cubicBezTo>
                  <a:pt x="4612115" y="568520"/>
                  <a:pt x="4643441" y="557111"/>
                  <a:pt x="4689797" y="556931"/>
                </a:cubicBezTo>
                <a:close/>
                <a:moveTo>
                  <a:pt x="6351546" y="556570"/>
                </a:moveTo>
                <a:cubicBezTo>
                  <a:pt x="6377765" y="556218"/>
                  <a:pt x="6403814" y="560824"/>
                  <a:pt x="6428323" y="570151"/>
                </a:cubicBezTo>
                <a:cubicBezTo>
                  <a:pt x="6446430" y="578660"/>
                  <a:pt x="6440636" y="584817"/>
                  <a:pt x="6413112" y="584998"/>
                </a:cubicBezTo>
                <a:cubicBezTo>
                  <a:pt x="6386617" y="585431"/>
                  <a:pt x="6360292" y="580694"/>
                  <a:pt x="6335611" y="571056"/>
                </a:cubicBezTo>
                <a:cubicBezTo>
                  <a:pt x="6317503" y="562725"/>
                  <a:pt x="6324746" y="556750"/>
                  <a:pt x="6351546" y="556570"/>
                </a:cubicBezTo>
                <a:close/>
                <a:moveTo>
                  <a:pt x="2119784" y="554214"/>
                </a:moveTo>
                <a:cubicBezTo>
                  <a:pt x="2148937" y="553853"/>
                  <a:pt x="2161973" y="561640"/>
                  <a:pt x="2146764" y="570693"/>
                </a:cubicBezTo>
                <a:cubicBezTo>
                  <a:pt x="2119294" y="582468"/>
                  <a:pt x="2089740" y="588626"/>
                  <a:pt x="2059845" y="588801"/>
                </a:cubicBezTo>
                <a:cubicBezTo>
                  <a:pt x="2028518" y="588801"/>
                  <a:pt x="2015483" y="579748"/>
                  <a:pt x="2033045" y="570693"/>
                </a:cubicBezTo>
                <a:cubicBezTo>
                  <a:pt x="2060642" y="559710"/>
                  <a:pt x="2090087" y="554117"/>
                  <a:pt x="2119784" y="554214"/>
                </a:cubicBezTo>
                <a:close/>
                <a:moveTo>
                  <a:pt x="4504191" y="552585"/>
                </a:moveTo>
                <a:cubicBezTo>
                  <a:pt x="4552902" y="552585"/>
                  <a:pt x="4594730" y="564355"/>
                  <a:pt x="4600163" y="579565"/>
                </a:cubicBezTo>
                <a:cubicBezTo>
                  <a:pt x="4605594" y="594775"/>
                  <a:pt x="4572095" y="606364"/>
                  <a:pt x="4520126" y="606003"/>
                </a:cubicBezTo>
                <a:cubicBezTo>
                  <a:pt x="4468158" y="605640"/>
                  <a:pt x="4427777" y="593327"/>
                  <a:pt x="4423975" y="577755"/>
                </a:cubicBezTo>
                <a:cubicBezTo>
                  <a:pt x="4420171" y="562182"/>
                  <a:pt x="4454577" y="552224"/>
                  <a:pt x="4504191" y="552585"/>
                </a:cubicBezTo>
                <a:close/>
                <a:moveTo>
                  <a:pt x="1936348" y="551317"/>
                </a:moveTo>
                <a:cubicBezTo>
                  <a:pt x="1964235" y="551317"/>
                  <a:pt x="1974376" y="558380"/>
                  <a:pt x="1958440" y="566891"/>
                </a:cubicBezTo>
                <a:cubicBezTo>
                  <a:pt x="1932331" y="577418"/>
                  <a:pt x="1904385" y="582708"/>
                  <a:pt x="1876230" y="582463"/>
                </a:cubicBezTo>
                <a:cubicBezTo>
                  <a:pt x="1847618" y="582463"/>
                  <a:pt x="1838931" y="575039"/>
                  <a:pt x="1855044" y="566528"/>
                </a:cubicBezTo>
                <a:cubicBezTo>
                  <a:pt x="1880918" y="556274"/>
                  <a:pt x="1908517" y="551108"/>
                  <a:pt x="1936348" y="551317"/>
                </a:cubicBezTo>
                <a:close/>
                <a:moveTo>
                  <a:pt x="6153990" y="550956"/>
                </a:moveTo>
                <a:cubicBezTo>
                  <a:pt x="6182586" y="550616"/>
                  <a:pt x="6210961" y="555971"/>
                  <a:pt x="6237466" y="566710"/>
                </a:cubicBezTo>
                <a:cubicBezTo>
                  <a:pt x="6254669" y="575945"/>
                  <a:pt x="6244709" y="583006"/>
                  <a:pt x="6213383" y="582825"/>
                </a:cubicBezTo>
                <a:cubicBezTo>
                  <a:pt x="6184882" y="583087"/>
                  <a:pt x="6156638" y="577415"/>
                  <a:pt x="6130449" y="566166"/>
                </a:cubicBezTo>
                <a:cubicBezTo>
                  <a:pt x="6115238" y="557475"/>
                  <a:pt x="6125378" y="551136"/>
                  <a:pt x="6153990" y="550956"/>
                </a:cubicBezTo>
                <a:close/>
                <a:moveTo>
                  <a:pt x="1763058" y="547335"/>
                </a:moveTo>
                <a:cubicBezTo>
                  <a:pt x="1789675" y="547335"/>
                  <a:pt x="1797280" y="553310"/>
                  <a:pt x="1780259" y="561277"/>
                </a:cubicBezTo>
                <a:cubicBezTo>
                  <a:pt x="1757155" y="570172"/>
                  <a:pt x="1732600" y="574716"/>
                  <a:pt x="1707828" y="574678"/>
                </a:cubicBezTo>
                <a:cubicBezTo>
                  <a:pt x="1680668" y="574678"/>
                  <a:pt x="1673605" y="568520"/>
                  <a:pt x="1691350" y="560372"/>
                </a:cubicBezTo>
                <a:cubicBezTo>
                  <a:pt x="1714256" y="551709"/>
                  <a:pt x="1738558" y="547291"/>
                  <a:pt x="1763058" y="547335"/>
                </a:cubicBezTo>
                <a:close/>
                <a:moveTo>
                  <a:pt x="1587051" y="545161"/>
                </a:moveTo>
                <a:cubicBezTo>
                  <a:pt x="1610591" y="544981"/>
                  <a:pt x="1616747" y="550051"/>
                  <a:pt x="1601354" y="556933"/>
                </a:cubicBezTo>
                <a:cubicBezTo>
                  <a:pt x="1579772" y="565096"/>
                  <a:pt x="1556884" y="569208"/>
                  <a:pt x="1533814" y="569064"/>
                </a:cubicBezTo>
                <a:cubicBezTo>
                  <a:pt x="1510635" y="569064"/>
                  <a:pt x="1505928" y="563452"/>
                  <a:pt x="1522768" y="556389"/>
                </a:cubicBezTo>
                <a:cubicBezTo>
                  <a:pt x="1543375" y="548931"/>
                  <a:pt x="1565140" y="545131"/>
                  <a:pt x="1587051" y="545161"/>
                </a:cubicBezTo>
                <a:close/>
                <a:moveTo>
                  <a:pt x="5962952" y="544437"/>
                </a:moveTo>
                <a:cubicBezTo>
                  <a:pt x="5993314" y="544579"/>
                  <a:pt x="6023348" y="550735"/>
                  <a:pt x="6051318" y="562544"/>
                </a:cubicBezTo>
                <a:cubicBezTo>
                  <a:pt x="6069426" y="571960"/>
                  <a:pt x="6056932" y="580652"/>
                  <a:pt x="6025245" y="580652"/>
                </a:cubicBezTo>
                <a:cubicBezTo>
                  <a:pt x="5994562" y="580773"/>
                  <a:pt x="5964180" y="574610"/>
                  <a:pt x="5935972" y="562544"/>
                </a:cubicBezTo>
                <a:cubicBezTo>
                  <a:pt x="5919676" y="553128"/>
                  <a:pt x="5932351" y="544437"/>
                  <a:pt x="5962952" y="544437"/>
                </a:cubicBezTo>
                <a:close/>
                <a:moveTo>
                  <a:pt x="1417922" y="541359"/>
                </a:moveTo>
                <a:cubicBezTo>
                  <a:pt x="1437660" y="541359"/>
                  <a:pt x="1441281" y="545523"/>
                  <a:pt x="1426796" y="551500"/>
                </a:cubicBezTo>
                <a:cubicBezTo>
                  <a:pt x="1408000" y="558322"/>
                  <a:pt x="1388136" y="561756"/>
                  <a:pt x="1368128" y="561640"/>
                </a:cubicBezTo>
                <a:cubicBezTo>
                  <a:pt x="1348029" y="561640"/>
                  <a:pt x="1344588" y="557111"/>
                  <a:pt x="1359619" y="551136"/>
                </a:cubicBezTo>
                <a:cubicBezTo>
                  <a:pt x="1378323" y="544487"/>
                  <a:pt x="1398058" y="541177"/>
                  <a:pt x="1417922" y="541359"/>
                </a:cubicBezTo>
                <a:close/>
                <a:moveTo>
                  <a:pt x="1244629" y="538643"/>
                </a:moveTo>
                <a:cubicBezTo>
                  <a:pt x="1259476" y="538823"/>
                  <a:pt x="1262737" y="543532"/>
                  <a:pt x="1251872" y="547154"/>
                </a:cubicBezTo>
                <a:cubicBezTo>
                  <a:pt x="1235502" y="552612"/>
                  <a:pt x="1218410" y="555601"/>
                  <a:pt x="1201172" y="556027"/>
                </a:cubicBezTo>
                <a:cubicBezTo>
                  <a:pt x="1185596" y="556027"/>
                  <a:pt x="1181069" y="552405"/>
                  <a:pt x="1191392" y="547878"/>
                </a:cubicBezTo>
                <a:cubicBezTo>
                  <a:pt x="1208559" y="542110"/>
                  <a:pt x="1226522" y="538998"/>
                  <a:pt x="1244629" y="538643"/>
                </a:cubicBezTo>
                <a:close/>
                <a:moveTo>
                  <a:pt x="5772098" y="538462"/>
                </a:moveTo>
                <a:cubicBezTo>
                  <a:pt x="5804120" y="537766"/>
                  <a:pt x="5835919" y="543941"/>
                  <a:pt x="5865353" y="556570"/>
                </a:cubicBezTo>
                <a:cubicBezTo>
                  <a:pt x="5880744" y="567254"/>
                  <a:pt x="5865534" y="575945"/>
                  <a:pt x="5832216" y="576126"/>
                </a:cubicBezTo>
                <a:cubicBezTo>
                  <a:pt x="5799772" y="576613"/>
                  <a:pt x="5767621" y="569934"/>
                  <a:pt x="5738055" y="556570"/>
                </a:cubicBezTo>
                <a:cubicBezTo>
                  <a:pt x="5724113" y="546790"/>
                  <a:pt x="5740048" y="538462"/>
                  <a:pt x="5772098" y="538462"/>
                </a:cubicBezTo>
                <a:close/>
                <a:moveTo>
                  <a:pt x="1077306" y="535021"/>
                </a:moveTo>
                <a:cubicBezTo>
                  <a:pt x="1087446" y="535021"/>
                  <a:pt x="1088531" y="538823"/>
                  <a:pt x="1079298" y="541903"/>
                </a:cubicBezTo>
                <a:cubicBezTo>
                  <a:pt x="1066062" y="545855"/>
                  <a:pt x="1052372" y="548047"/>
                  <a:pt x="1038555" y="548422"/>
                </a:cubicBezTo>
                <a:cubicBezTo>
                  <a:pt x="1027873" y="548422"/>
                  <a:pt x="1025518" y="544981"/>
                  <a:pt x="1034028" y="541720"/>
                </a:cubicBezTo>
                <a:cubicBezTo>
                  <a:pt x="1048079" y="537504"/>
                  <a:pt x="1062640" y="535249"/>
                  <a:pt x="1077306" y="535021"/>
                </a:cubicBezTo>
                <a:close/>
                <a:moveTo>
                  <a:pt x="5587217" y="533753"/>
                </a:moveTo>
                <a:cubicBezTo>
                  <a:pt x="5619640" y="532388"/>
                  <a:pt x="5651890" y="539175"/>
                  <a:pt x="5681015" y="553491"/>
                </a:cubicBezTo>
                <a:cubicBezTo>
                  <a:pt x="5696588" y="564717"/>
                  <a:pt x="5681015" y="573048"/>
                  <a:pt x="5642265" y="573048"/>
                </a:cubicBezTo>
                <a:cubicBezTo>
                  <a:pt x="5603513" y="573048"/>
                  <a:pt x="5562591" y="564173"/>
                  <a:pt x="5547561" y="552585"/>
                </a:cubicBezTo>
                <a:cubicBezTo>
                  <a:pt x="5532531" y="540996"/>
                  <a:pt x="5551002" y="533753"/>
                  <a:pt x="5587217" y="533753"/>
                </a:cubicBezTo>
                <a:close/>
                <a:moveTo>
                  <a:pt x="7023344" y="528864"/>
                </a:moveTo>
                <a:cubicBezTo>
                  <a:pt x="7038119" y="529267"/>
                  <a:pt x="7052788" y="531582"/>
                  <a:pt x="7066983" y="535745"/>
                </a:cubicBezTo>
                <a:cubicBezTo>
                  <a:pt x="7077486" y="539367"/>
                  <a:pt x="7076579" y="542988"/>
                  <a:pt x="7064991" y="543350"/>
                </a:cubicBezTo>
                <a:cubicBezTo>
                  <a:pt x="7049147" y="543179"/>
                  <a:pt x="7033393" y="540677"/>
                  <a:pt x="7018274" y="535926"/>
                </a:cubicBezTo>
                <a:cubicBezTo>
                  <a:pt x="7008677" y="532305"/>
                  <a:pt x="7011212" y="528864"/>
                  <a:pt x="7023344" y="528864"/>
                </a:cubicBezTo>
                <a:close/>
                <a:moveTo>
                  <a:pt x="5404692" y="526873"/>
                </a:moveTo>
                <a:cubicBezTo>
                  <a:pt x="5443985" y="527598"/>
                  <a:pt x="5484004" y="536833"/>
                  <a:pt x="5497584" y="547879"/>
                </a:cubicBezTo>
                <a:cubicBezTo>
                  <a:pt x="5511165" y="558924"/>
                  <a:pt x="5490341" y="569064"/>
                  <a:pt x="5449962" y="568703"/>
                </a:cubicBezTo>
                <a:cubicBezTo>
                  <a:pt x="5409401" y="568703"/>
                  <a:pt x="5365942" y="558019"/>
                  <a:pt x="5354171" y="546249"/>
                </a:cubicBezTo>
                <a:cubicBezTo>
                  <a:pt x="5342401" y="534480"/>
                  <a:pt x="5365398" y="526149"/>
                  <a:pt x="5404692" y="526873"/>
                </a:cubicBezTo>
                <a:close/>
                <a:moveTo>
                  <a:pt x="4242535" y="525424"/>
                </a:moveTo>
                <a:cubicBezTo>
                  <a:pt x="4219556" y="536492"/>
                  <a:pt x="4194340" y="542131"/>
                  <a:pt x="4168836" y="541903"/>
                </a:cubicBezTo>
                <a:cubicBezTo>
                  <a:pt x="4203785" y="547334"/>
                  <a:pt x="4223159" y="554941"/>
                  <a:pt x="4234930" y="567073"/>
                </a:cubicBezTo>
                <a:cubicBezTo>
                  <a:pt x="4243803" y="553673"/>
                  <a:pt x="4271146" y="547878"/>
                  <a:pt x="4309715" y="544256"/>
                </a:cubicBezTo>
                <a:cubicBezTo>
                  <a:pt x="4286265" y="542660"/>
                  <a:pt x="4263397" y="536249"/>
                  <a:pt x="4242535" y="525424"/>
                </a:cubicBezTo>
                <a:close/>
                <a:moveTo>
                  <a:pt x="3426058" y="524881"/>
                </a:moveTo>
                <a:cubicBezTo>
                  <a:pt x="3471326" y="525244"/>
                  <a:pt x="3501204" y="535928"/>
                  <a:pt x="3493780" y="549690"/>
                </a:cubicBezTo>
                <a:cubicBezTo>
                  <a:pt x="3486356" y="563633"/>
                  <a:pt x="3442715" y="574858"/>
                  <a:pt x="3394912" y="574678"/>
                </a:cubicBezTo>
                <a:cubicBezTo>
                  <a:pt x="3347107" y="574497"/>
                  <a:pt x="3315780" y="562728"/>
                  <a:pt x="3326464" y="548242"/>
                </a:cubicBezTo>
                <a:cubicBezTo>
                  <a:pt x="3337148" y="533755"/>
                  <a:pt x="3380787" y="524520"/>
                  <a:pt x="3426058" y="524881"/>
                </a:cubicBezTo>
                <a:close/>
                <a:moveTo>
                  <a:pt x="6832488" y="523432"/>
                </a:moveTo>
                <a:cubicBezTo>
                  <a:pt x="6850812" y="523953"/>
                  <a:pt x="6868956" y="526999"/>
                  <a:pt x="6886448" y="532485"/>
                </a:cubicBezTo>
                <a:cubicBezTo>
                  <a:pt x="6897676" y="537014"/>
                  <a:pt x="6893330" y="541540"/>
                  <a:pt x="6877576" y="541360"/>
                </a:cubicBezTo>
                <a:cubicBezTo>
                  <a:pt x="6859124" y="540812"/>
                  <a:pt x="6840854" y="537704"/>
                  <a:pt x="6823252" y="532124"/>
                </a:cubicBezTo>
                <a:cubicBezTo>
                  <a:pt x="6812387" y="527598"/>
                  <a:pt x="6816914" y="523252"/>
                  <a:pt x="6832488" y="523432"/>
                </a:cubicBezTo>
                <a:close/>
                <a:moveTo>
                  <a:pt x="5215647" y="522165"/>
                </a:moveTo>
                <a:cubicBezTo>
                  <a:pt x="5253672" y="521621"/>
                  <a:pt x="5302020" y="531581"/>
                  <a:pt x="5315602" y="543533"/>
                </a:cubicBezTo>
                <a:cubicBezTo>
                  <a:pt x="5330088" y="555483"/>
                  <a:pt x="5306366" y="566347"/>
                  <a:pt x="5265624" y="566528"/>
                </a:cubicBezTo>
                <a:cubicBezTo>
                  <a:pt x="5224880" y="566710"/>
                  <a:pt x="5177439" y="555663"/>
                  <a:pt x="5165669" y="543713"/>
                </a:cubicBezTo>
                <a:cubicBezTo>
                  <a:pt x="5153898" y="531761"/>
                  <a:pt x="5177619" y="522708"/>
                  <a:pt x="5215647" y="522165"/>
                </a:cubicBezTo>
                <a:close/>
                <a:moveTo>
                  <a:pt x="3250048" y="521801"/>
                </a:moveTo>
                <a:cubicBezTo>
                  <a:pt x="3291151" y="521983"/>
                  <a:pt x="3323745" y="533209"/>
                  <a:pt x="3313605" y="545885"/>
                </a:cubicBezTo>
                <a:cubicBezTo>
                  <a:pt x="3298757" y="561457"/>
                  <a:pt x="3254211" y="570148"/>
                  <a:pt x="3211840" y="569968"/>
                </a:cubicBezTo>
                <a:cubicBezTo>
                  <a:pt x="3169467" y="569787"/>
                  <a:pt x="3139409" y="557291"/>
                  <a:pt x="3151179" y="544437"/>
                </a:cubicBezTo>
                <a:cubicBezTo>
                  <a:pt x="3162948" y="531580"/>
                  <a:pt x="3208943" y="521620"/>
                  <a:pt x="3250048" y="521801"/>
                </a:cubicBezTo>
                <a:close/>
                <a:moveTo>
                  <a:pt x="4062544" y="518725"/>
                </a:moveTo>
                <a:cubicBezTo>
                  <a:pt x="4038405" y="530835"/>
                  <a:pt x="4011864" y="537394"/>
                  <a:pt x="3984861" y="537918"/>
                </a:cubicBezTo>
                <a:cubicBezTo>
                  <a:pt x="4018903" y="542447"/>
                  <a:pt x="4039184" y="550232"/>
                  <a:pt x="4050773" y="562184"/>
                </a:cubicBezTo>
                <a:cubicBezTo>
                  <a:pt x="4063449" y="550775"/>
                  <a:pt x="4088257" y="545161"/>
                  <a:pt x="4122119" y="541359"/>
                </a:cubicBezTo>
                <a:cubicBezTo>
                  <a:pt x="4090249" y="536108"/>
                  <a:pt x="4070512" y="529590"/>
                  <a:pt x="4062544" y="518725"/>
                </a:cubicBezTo>
                <a:close/>
                <a:moveTo>
                  <a:pt x="3077844" y="517639"/>
                </a:moveTo>
                <a:cubicBezTo>
                  <a:pt x="3120579" y="517820"/>
                  <a:pt x="3144662" y="527236"/>
                  <a:pt x="3134158" y="539911"/>
                </a:cubicBezTo>
                <a:cubicBezTo>
                  <a:pt x="3123657" y="552587"/>
                  <a:pt x="3081283" y="562727"/>
                  <a:pt x="3037283" y="562908"/>
                </a:cubicBezTo>
                <a:cubicBezTo>
                  <a:pt x="2993281" y="563088"/>
                  <a:pt x="2967206" y="552406"/>
                  <a:pt x="2980785" y="539186"/>
                </a:cubicBezTo>
                <a:cubicBezTo>
                  <a:pt x="2994366" y="525968"/>
                  <a:pt x="3035108" y="517457"/>
                  <a:pt x="3077844" y="517639"/>
                </a:cubicBezTo>
                <a:close/>
                <a:moveTo>
                  <a:pt x="3883096" y="516733"/>
                </a:moveTo>
                <a:cubicBezTo>
                  <a:pt x="3872051" y="520174"/>
                  <a:pt x="3862635" y="523976"/>
                  <a:pt x="3850139" y="526692"/>
                </a:cubicBezTo>
                <a:cubicBezTo>
                  <a:pt x="3837645" y="529409"/>
                  <a:pt x="3823703" y="530675"/>
                  <a:pt x="3811751" y="532487"/>
                </a:cubicBezTo>
                <a:cubicBezTo>
                  <a:pt x="3824319" y="535485"/>
                  <a:pt x="3836712" y="539173"/>
                  <a:pt x="3848873" y="543532"/>
                </a:cubicBezTo>
                <a:cubicBezTo>
                  <a:pt x="3856882" y="547424"/>
                  <a:pt x="3864414" y="552224"/>
                  <a:pt x="3871327" y="557838"/>
                </a:cubicBezTo>
                <a:cubicBezTo>
                  <a:pt x="3887261" y="545705"/>
                  <a:pt x="3917863" y="539730"/>
                  <a:pt x="3958968" y="538101"/>
                </a:cubicBezTo>
                <a:cubicBezTo>
                  <a:pt x="3916776" y="534479"/>
                  <a:pt x="3894141" y="527236"/>
                  <a:pt x="3883096" y="517457"/>
                </a:cubicBezTo>
                <a:close/>
                <a:moveTo>
                  <a:pt x="5031310" y="515646"/>
                </a:moveTo>
                <a:cubicBezTo>
                  <a:pt x="5075493" y="515828"/>
                  <a:pt x="5115148" y="525425"/>
                  <a:pt x="5127643" y="537738"/>
                </a:cubicBezTo>
                <a:cubicBezTo>
                  <a:pt x="5141042" y="551137"/>
                  <a:pt x="5116416" y="561277"/>
                  <a:pt x="5070423" y="561097"/>
                </a:cubicBezTo>
                <a:cubicBezTo>
                  <a:pt x="5024428" y="560916"/>
                  <a:pt x="4984230" y="550956"/>
                  <a:pt x="4973183" y="537919"/>
                </a:cubicBezTo>
                <a:cubicBezTo>
                  <a:pt x="4962137" y="524881"/>
                  <a:pt x="4987127" y="515465"/>
                  <a:pt x="5031310" y="515646"/>
                </a:cubicBezTo>
                <a:close/>
                <a:moveTo>
                  <a:pt x="6634026" y="515645"/>
                </a:moveTo>
                <a:cubicBezTo>
                  <a:pt x="6655575" y="516039"/>
                  <a:pt x="6676905" y="519890"/>
                  <a:pt x="6697222" y="527054"/>
                </a:cubicBezTo>
                <a:cubicBezTo>
                  <a:pt x="6708450" y="533029"/>
                  <a:pt x="6701748" y="537918"/>
                  <a:pt x="6682555" y="537736"/>
                </a:cubicBezTo>
                <a:cubicBezTo>
                  <a:pt x="6660970" y="536966"/>
                  <a:pt x="6639657" y="532810"/>
                  <a:pt x="6619360" y="525423"/>
                </a:cubicBezTo>
                <a:cubicBezTo>
                  <a:pt x="6608312" y="519991"/>
                  <a:pt x="6615194" y="515465"/>
                  <a:pt x="6634026" y="515645"/>
                </a:cubicBezTo>
                <a:close/>
                <a:moveTo>
                  <a:pt x="2902017" y="514921"/>
                </a:moveTo>
                <a:cubicBezTo>
                  <a:pt x="2941674" y="514379"/>
                  <a:pt x="2967386" y="524156"/>
                  <a:pt x="2956340" y="536108"/>
                </a:cubicBezTo>
                <a:cubicBezTo>
                  <a:pt x="2945295" y="548058"/>
                  <a:pt x="2900930" y="557837"/>
                  <a:pt x="2859845" y="558018"/>
                </a:cubicBezTo>
                <a:cubicBezTo>
                  <a:pt x="2819103" y="558018"/>
                  <a:pt x="2795925" y="548421"/>
                  <a:pt x="2808059" y="536469"/>
                </a:cubicBezTo>
                <a:cubicBezTo>
                  <a:pt x="2820189" y="524519"/>
                  <a:pt x="2862382" y="515464"/>
                  <a:pt x="2902017" y="514921"/>
                </a:cubicBezTo>
                <a:close/>
                <a:moveTo>
                  <a:pt x="6446794" y="510938"/>
                </a:moveTo>
                <a:cubicBezTo>
                  <a:pt x="6470171" y="511385"/>
                  <a:pt x="6493349" y="515541"/>
                  <a:pt x="6515423" y="523252"/>
                </a:cubicBezTo>
                <a:cubicBezTo>
                  <a:pt x="6529909" y="529590"/>
                  <a:pt x="6523209" y="535565"/>
                  <a:pt x="6501117" y="535565"/>
                </a:cubicBezTo>
                <a:cubicBezTo>
                  <a:pt x="6476418" y="535428"/>
                  <a:pt x="6451919" y="531080"/>
                  <a:pt x="6428686" y="522708"/>
                </a:cubicBezTo>
                <a:cubicBezTo>
                  <a:pt x="6416010" y="516372"/>
                  <a:pt x="6424340" y="510758"/>
                  <a:pt x="6446794" y="510938"/>
                </a:cubicBezTo>
                <a:close/>
                <a:moveTo>
                  <a:pt x="4852584" y="510756"/>
                </a:moveTo>
                <a:cubicBezTo>
                  <a:pt x="4894958" y="510938"/>
                  <a:pt x="4943123" y="522345"/>
                  <a:pt x="4951634" y="535021"/>
                </a:cubicBezTo>
                <a:cubicBezTo>
                  <a:pt x="4960146" y="547695"/>
                  <a:pt x="4930266" y="558923"/>
                  <a:pt x="4885903" y="558743"/>
                </a:cubicBezTo>
                <a:cubicBezTo>
                  <a:pt x="4839910" y="558743"/>
                  <a:pt x="4793191" y="546429"/>
                  <a:pt x="4786311" y="533209"/>
                </a:cubicBezTo>
                <a:cubicBezTo>
                  <a:pt x="4779429" y="519991"/>
                  <a:pt x="4810213" y="510575"/>
                  <a:pt x="4852584" y="510756"/>
                </a:cubicBezTo>
                <a:close/>
                <a:moveTo>
                  <a:pt x="2735084" y="510576"/>
                </a:moveTo>
                <a:cubicBezTo>
                  <a:pt x="2772567" y="510576"/>
                  <a:pt x="2792125" y="519448"/>
                  <a:pt x="2780537" y="530132"/>
                </a:cubicBezTo>
                <a:cubicBezTo>
                  <a:pt x="2768403" y="541359"/>
                  <a:pt x="2724400" y="551137"/>
                  <a:pt x="2685469" y="551137"/>
                </a:cubicBezTo>
                <a:cubicBezTo>
                  <a:pt x="2646538" y="551137"/>
                  <a:pt x="2627525" y="541721"/>
                  <a:pt x="2640742" y="530856"/>
                </a:cubicBezTo>
                <a:cubicBezTo>
                  <a:pt x="2653961" y="519992"/>
                  <a:pt x="2697601" y="510576"/>
                  <a:pt x="2735084" y="510576"/>
                </a:cubicBezTo>
                <a:close/>
                <a:moveTo>
                  <a:pt x="2559258" y="507317"/>
                </a:moveTo>
                <a:cubicBezTo>
                  <a:pt x="2594385" y="508765"/>
                  <a:pt x="2609959" y="516552"/>
                  <a:pt x="2595470" y="527054"/>
                </a:cubicBezTo>
                <a:cubicBezTo>
                  <a:pt x="2567297" y="540612"/>
                  <a:pt x="2536150" y="546840"/>
                  <a:pt x="2504937" y="545162"/>
                </a:cubicBezTo>
                <a:cubicBezTo>
                  <a:pt x="2466366" y="545162"/>
                  <a:pt x="2450610" y="536650"/>
                  <a:pt x="2468719" y="525424"/>
                </a:cubicBezTo>
                <a:cubicBezTo>
                  <a:pt x="2497038" y="512282"/>
                  <a:pt x="2528074" y="506073"/>
                  <a:pt x="2559258" y="507317"/>
                </a:cubicBezTo>
                <a:close/>
                <a:moveTo>
                  <a:pt x="6257205" y="504781"/>
                </a:moveTo>
                <a:cubicBezTo>
                  <a:pt x="6282628" y="504203"/>
                  <a:pt x="6307916" y="508633"/>
                  <a:pt x="6331628" y="517819"/>
                </a:cubicBezTo>
                <a:cubicBezTo>
                  <a:pt x="6347744" y="525425"/>
                  <a:pt x="6340864" y="530856"/>
                  <a:pt x="6314606" y="531039"/>
                </a:cubicBezTo>
                <a:cubicBezTo>
                  <a:pt x="6288791" y="531687"/>
                  <a:pt x="6263112" y="527128"/>
                  <a:pt x="6239097" y="517638"/>
                </a:cubicBezTo>
                <a:cubicBezTo>
                  <a:pt x="6223887" y="510034"/>
                  <a:pt x="6231130" y="504781"/>
                  <a:pt x="6257205" y="504781"/>
                </a:cubicBezTo>
                <a:close/>
                <a:moveTo>
                  <a:pt x="4674585" y="504781"/>
                </a:moveTo>
                <a:cubicBezTo>
                  <a:pt x="4721665" y="504781"/>
                  <a:pt x="4762589" y="515102"/>
                  <a:pt x="4772367" y="529046"/>
                </a:cubicBezTo>
                <a:cubicBezTo>
                  <a:pt x="4781241" y="542988"/>
                  <a:pt x="4751181" y="553672"/>
                  <a:pt x="4701928" y="553490"/>
                </a:cubicBezTo>
                <a:cubicBezTo>
                  <a:pt x="4652675" y="553309"/>
                  <a:pt x="4611389" y="542445"/>
                  <a:pt x="4604509" y="528322"/>
                </a:cubicBezTo>
                <a:cubicBezTo>
                  <a:pt x="4597627" y="514197"/>
                  <a:pt x="4627504" y="504781"/>
                  <a:pt x="4674585" y="504781"/>
                </a:cubicBezTo>
                <a:close/>
                <a:moveTo>
                  <a:pt x="2391036" y="504237"/>
                </a:moveTo>
                <a:cubicBezTo>
                  <a:pt x="2422183" y="504237"/>
                  <a:pt x="2437392" y="512385"/>
                  <a:pt x="2423630" y="522345"/>
                </a:cubicBezTo>
                <a:cubicBezTo>
                  <a:pt x="2395147" y="534964"/>
                  <a:pt x="2364236" y="541146"/>
                  <a:pt x="2333090" y="540452"/>
                </a:cubicBezTo>
                <a:cubicBezTo>
                  <a:pt x="2301042" y="540452"/>
                  <a:pt x="2287638" y="531399"/>
                  <a:pt x="2303755" y="522345"/>
                </a:cubicBezTo>
                <a:cubicBezTo>
                  <a:pt x="2331300" y="510383"/>
                  <a:pt x="2361010" y="504218"/>
                  <a:pt x="2391036" y="504237"/>
                </a:cubicBezTo>
                <a:close/>
                <a:moveTo>
                  <a:pt x="2221551" y="501884"/>
                </a:moveTo>
                <a:cubicBezTo>
                  <a:pt x="2250883" y="501884"/>
                  <a:pt x="2263741" y="509490"/>
                  <a:pt x="2249072" y="517999"/>
                </a:cubicBezTo>
                <a:cubicBezTo>
                  <a:pt x="2222378" y="528991"/>
                  <a:pt x="2193734" y="534472"/>
                  <a:pt x="2164872" y="534116"/>
                </a:cubicBezTo>
                <a:cubicBezTo>
                  <a:pt x="2134631" y="534116"/>
                  <a:pt x="2122314" y="526149"/>
                  <a:pt x="2138250" y="517457"/>
                </a:cubicBezTo>
                <a:cubicBezTo>
                  <a:pt x="2164707" y="506813"/>
                  <a:pt x="2193026" y="501521"/>
                  <a:pt x="2221551" y="501884"/>
                </a:cubicBezTo>
                <a:close/>
                <a:moveTo>
                  <a:pt x="6076127" y="499711"/>
                </a:moveTo>
                <a:cubicBezTo>
                  <a:pt x="6102974" y="499171"/>
                  <a:pt x="6129651" y="504100"/>
                  <a:pt x="6154533" y="514197"/>
                </a:cubicBezTo>
                <a:cubicBezTo>
                  <a:pt x="6171192" y="522708"/>
                  <a:pt x="6161776" y="529046"/>
                  <a:pt x="6131535" y="528864"/>
                </a:cubicBezTo>
                <a:cubicBezTo>
                  <a:pt x="6104356" y="529446"/>
                  <a:pt x="6077353" y="524391"/>
                  <a:pt x="6052224" y="514016"/>
                </a:cubicBezTo>
                <a:cubicBezTo>
                  <a:pt x="6035927" y="505686"/>
                  <a:pt x="6046067" y="499711"/>
                  <a:pt x="6076127" y="499711"/>
                </a:cubicBezTo>
                <a:close/>
                <a:moveTo>
                  <a:pt x="2054411" y="498081"/>
                </a:moveTo>
                <a:cubicBezTo>
                  <a:pt x="2083021" y="498081"/>
                  <a:pt x="2093524" y="504239"/>
                  <a:pt x="2078132" y="512387"/>
                </a:cubicBezTo>
                <a:cubicBezTo>
                  <a:pt x="2053216" y="522573"/>
                  <a:pt x="2026452" y="527507"/>
                  <a:pt x="1999545" y="526873"/>
                </a:cubicBezTo>
                <a:cubicBezTo>
                  <a:pt x="1970574" y="526873"/>
                  <a:pt x="1961699" y="520174"/>
                  <a:pt x="1978902" y="511843"/>
                </a:cubicBezTo>
                <a:cubicBezTo>
                  <a:pt x="2002931" y="502359"/>
                  <a:pt x="2028589" y="497684"/>
                  <a:pt x="2054411" y="498081"/>
                </a:cubicBezTo>
                <a:close/>
                <a:moveTo>
                  <a:pt x="1890718" y="496089"/>
                </a:moveTo>
                <a:cubicBezTo>
                  <a:pt x="1914981" y="496089"/>
                  <a:pt x="1920412" y="502245"/>
                  <a:pt x="1903756" y="509851"/>
                </a:cubicBezTo>
                <a:cubicBezTo>
                  <a:pt x="1880651" y="518408"/>
                  <a:pt x="1856131" y="522465"/>
                  <a:pt x="1831506" y="521801"/>
                </a:cubicBezTo>
                <a:cubicBezTo>
                  <a:pt x="1805975" y="521801"/>
                  <a:pt x="1800177" y="515826"/>
                  <a:pt x="1816837" y="508222"/>
                </a:cubicBezTo>
                <a:cubicBezTo>
                  <a:pt x="1840448" y="499448"/>
                  <a:pt x="1865548" y="495329"/>
                  <a:pt x="1890718" y="496089"/>
                </a:cubicBezTo>
                <a:close/>
                <a:moveTo>
                  <a:pt x="5890521" y="493191"/>
                </a:moveTo>
                <a:cubicBezTo>
                  <a:pt x="5918953" y="492775"/>
                  <a:pt x="5947193" y="497944"/>
                  <a:pt x="5973635" y="508402"/>
                </a:cubicBezTo>
                <a:cubicBezTo>
                  <a:pt x="5990658" y="517457"/>
                  <a:pt x="5977801" y="525061"/>
                  <a:pt x="5945751" y="524880"/>
                </a:cubicBezTo>
                <a:cubicBezTo>
                  <a:pt x="5917183" y="525169"/>
                  <a:pt x="5888851" y="519688"/>
                  <a:pt x="5862453" y="508765"/>
                </a:cubicBezTo>
                <a:cubicBezTo>
                  <a:pt x="5848150" y="500254"/>
                  <a:pt x="5861007" y="493191"/>
                  <a:pt x="5890521" y="493191"/>
                </a:cubicBezTo>
                <a:close/>
                <a:moveTo>
                  <a:pt x="1723039" y="491926"/>
                </a:moveTo>
                <a:cubicBezTo>
                  <a:pt x="1744952" y="491926"/>
                  <a:pt x="1752916" y="497177"/>
                  <a:pt x="1740060" y="503334"/>
                </a:cubicBezTo>
                <a:cubicBezTo>
                  <a:pt x="1718549" y="511045"/>
                  <a:pt x="1695914" y="515085"/>
                  <a:pt x="1673062" y="515285"/>
                </a:cubicBezTo>
                <a:cubicBezTo>
                  <a:pt x="1650789" y="515285"/>
                  <a:pt x="1643184" y="510034"/>
                  <a:pt x="1656765" y="503695"/>
                </a:cubicBezTo>
                <a:cubicBezTo>
                  <a:pt x="1678041" y="496112"/>
                  <a:pt x="1700443" y="492135"/>
                  <a:pt x="1723039" y="491926"/>
                </a:cubicBezTo>
                <a:close/>
                <a:moveTo>
                  <a:pt x="1551921" y="489934"/>
                </a:moveTo>
                <a:cubicBezTo>
                  <a:pt x="1569484" y="490114"/>
                  <a:pt x="1574736" y="495004"/>
                  <a:pt x="1562967" y="500074"/>
                </a:cubicBezTo>
                <a:cubicBezTo>
                  <a:pt x="1543846" y="506352"/>
                  <a:pt x="1523889" y="509770"/>
                  <a:pt x="1503755" y="510215"/>
                </a:cubicBezTo>
                <a:cubicBezTo>
                  <a:pt x="1484379" y="510215"/>
                  <a:pt x="1478947" y="504783"/>
                  <a:pt x="1492890" y="499530"/>
                </a:cubicBezTo>
                <a:cubicBezTo>
                  <a:pt x="1511994" y="493470"/>
                  <a:pt x="1531877" y="490238"/>
                  <a:pt x="1551921" y="489934"/>
                </a:cubicBezTo>
                <a:close/>
                <a:moveTo>
                  <a:pt x="5710712" y="488485"/>
                </a:moveTo>
                <a:cubicBezTo>
                  <a:pt x="5741110" y="487989"/>
                  <a:pt x="5771294" y="493656"/>
                  <a:pt x="5799439" y="505144"/>
                </a:cubicBezTo>
                <a:cubicBezTo>
                  <a:pt x="5815013" y="514379"/>
                  <a:pt x="5799439" y="523252"/>
                  <a:pt x="5766303" y="523252"/>
                </a:cubicBezTo>
                <a:cubicBezTo>
                  <a:pt x="5735770" y="523664"/>
                  <a:pt x="5705505" y="517488"/>
                  <a:pt x="5677574" y="505144"/>
                </a:cubicBezTo>
                <a:cubicBezTo>
                  <a:pt x="5664717" y="496272"/>
                  <a:pt x="5680110" y="488666"/>
                  <a:pt x="5710712" y="488485"/>
                </a:cubicBezTo>
                <a:close/>
                <a:moveTo>
                  <a:pt x="1388045" y="486493"/>
                </a:moveTo>
                <a:cubicBezTo>
                  <a:pt x="1403074" y="486493"/>
                  <a:pt x="1407964" y="490477"/>
                  <a:pt x="1398004" y="494641"/>
                </a:cubicBezTo>
                <a:cubicBezTo>
                  <a:pt x="1381671" y="499929"/>
                  <a:pt x="1364649" y="502796"/>
                  <a:pt x="1347485" y="503152"/>
                </a:cubicBezTo>
                <a:cubicBezTo>
                  <a:pt x="1332272" y="503152"/>
                  <a:pt x="1327383" y="499169"/>
                  <a:pt x="1337708" y="495004"/>
                </a:cubicBezTo>
                <a:cubicBezTo>
                  <a:pt x="1354002" y="489833"/>
                  <a:pt x="1370950" y="486970"/>
                  <a:pt x="1388045" y="486493"/>
                </a:cubicBezTo>
                <a:close/>
                <a:moveTo>
                  <a:pt x="1225426" y="485044"/>
                </a:moveTo>
                <a:cubicBezTo>
                  <a:pt x="1234482" y="485044"/>
                  <a:pt x="1235748" y="488665"/>
                  <a:pt x="1227963" y="491562"/>
                </a:cubicBezTo>
                <a:cubicBezTo>
                  <a:pt x="1214653" y="495408"/>
                  <a:pt x="1200892" y="497480"/>
                  <a:pt x="1187038" y="497720"/>
                </a:cubicBezTo>
                <a:cubicBezTo>
                  <a:pt x="1176172" y="497720"/>
                  <a:pt x="1174905" y="493916"/>
                  <a:pt x="1184321" y="490838"/>
                </a:cubicBezTo>
                <a:cubicBezTo>
                  <a:pt x="1197702" y="487064"/>
                  <a:pt x="1211520" y="485114"/>
                  <a:pt x="1225426" y="485044"/>
                </a:cubicBezTo>
                <a:close/>
                <a:moveTo>
                  <a:pt x="4246881" y="482146"/>
                </a:moveTo>
                <a:lnTo>
                  <a:pt x="4202154" y="493374"/>
                </a:lnTo>
                <a:lnTo>
                  <a:pt x="4243983" y="508585"/>
                </a:lnTo>
                <a:lnTo>
                  <a:pt x="4293780" y="494823"/>
                </a:lnTo>
                <a:close/>
                <a:moveTo>
                  <a:pt x="4414559" y="481966"/>
                </a:moveTo>
                <a:lnTo>
                  <a:pt x="4359319" y="495642"/>
                </a:lnTo>
                <a:lnTo>
                  <a:pt x="4358063" y="495184"/>
                </a:lnTo>
                <a:lnTo>
                  <a:pt x="4358244" y="495908"/>
                </a:lnTo>
                <a:lnTo>
                  <a:pt x="4359319" y="495642"/>
                </a:lnTo>
                <a:lnTo>
                  <a:pt x="4421078" y="518181"/>
                </a:lnTo>
                <a:cubicBezTo>
                  <a:pt x="4431036" y="508041"/>
                  <a:pt x="4452948" y="502971"/>
                  <a:pt x="4489888" y="500074"/>
                </a:cubicBezTo>
                <a:cubicBezTo>
                  <a:pt x="4463797" y="499302"/>
                  <a:pt x="4438148" y="493136"/>
                  <a:pt x="4414559" y="481966"/>
                </a:cubicBezTo>
                <a:close/>
                <a:moveTo>
                  <a:pt x="5525470" y="481603"/>
                </a:moveTo>
                <a:cubicBezTo>
                  <a:pt x="5556355" y="480532"/>
                  <a:pt x="5587056" y="486735"/>
                  <a:pt x="5615104" y="499710"/>
                </a:cubicBezTo>
                <a:cubicBezTo>
                  <a:pt x="5631220" y="510394"/>
                  <a:pt x="5615104" y="517818"/>
                  <a:pt x="5578889" y="517818"/>
                </a:cubicBezTo>
                <a:cubicBezTo>
                  <a:pt x="5547665" y="519506"/>
                  <a:pt x="5516522" y="513276"/>
                  <a:pt x="5488350" y="499710"/>
                </a:cubicBezTo>
                <a:cubicBezTo>
                  <a:pt x="5475130" y="489570"/>
                  <a:pt x="5490884" y="481603"/>
                  <a:pt x="5525470" y="481603"/>
                </a:cubicBezTo>
                <a:close/>
                <a:moveTo>
                  <a:pt x="6901478" y="479791"/>
                </a:moveTo>
                <a:cubicBezTo>
                  <a:pt x="6915276" y="480124"/>
                  <a:pt x="6928966" y="482253"/>
                  <a:pt x="6942220" y="486129"/>
                </a:cubicBezTo>
                <a:cubicBezTo>
                  <a:pt x="6951636" y="489207"/>
                  <a:pt x="6949826" y="492648"/>
                  <a:pt x="6938418" y="492829"/>
                </a:cubicBezTo>
                <a:cubicBezTo>
                  <a:pt x="6924456" y="492595"/>
                  <a:pt x="6910586" y="490585"/>
                  <a:pt x="6897132" y="486854"/>
                </a:cubicBezTo>
                <a:cubicBezTo>
                  <a:pt x="6886087" y="483232"/>
                  <a:pt x="6888260" y="479611"/>
                  <a:pt x="6901478" y="479791"/>
                </a:cubicBezTo>
                <a:close/>
                <a:moveTo>
                  <a:pt x="4073951" y="478888"/>
                </a:moveTo>
                <a:lnTo>
                  <a:pt x="4025422" y="489209"/>
                </a:lnTo>
                <a:cubicBezTo>
                  <a:pt x="4033572" y="491745"/>
                  <a:pt x="4043530" y="493918"/>
                  <a:pt x="4049507" y="496815"/>
                </a:cubicBezTo>
                <a:cubicBezTo>
                  <a:pt x="4055060" y="499452"/>
                  <a:pt x="4060391" y="502541"/>
                  <a:pt x="4065442" y="506049"/>
                </a:cubicBezTo>
                <a:lnTo>
                  <a:pt x="4114512" y="491382"/>
                </a:lnTo>
                <a:close/>
                <a:moveTo>
                  <a:pt x="5350368" y="478345"/>
                </a:moveTo>
                <a:cubicBezTo>
                  <a:pt x="5382014" y="476742"/>
                  <a:pt x="5413577" y="482829"/>
                  <a:pt x="5442356" y="496091"/>
                </a:cubicBezTo>
                <a:cubicBezTo>
                  <a:pt x="5457386" y="506956"/>
                  <a:pt x="5439820" y="515828"/>
                  <a:pt x="5401794" y="516009"/>
                </a:cubicBezTo>
                <a:cubicBezTo>
                  <a:pt x="5363767" y="516189"/>
                  <a:pt x="5320128" y="507317"/>
                  <a:pt x="5306727" y="496452"/>
                </a:cubicBezTo>
                <a:cubicBezTo>
                  <a:pt x="5293329" y="485588"/>
                  <a:pt x="5313066" y="478345"/>
                  <a:pt x="5350368" y="478345"/>
                </a:cubicBezTo>
                <a:close/>
                <a:moveTo>
                  <a:pt x="6718047" y="474723"/>
                </a:moveTo>
                <a:cubicBezTo>
                  <a:pt x="6735738" y="474936"/>
                  <a:pt x="6753321" y="477742"/>
                  <a:pt x="6770197" y="483053"/>
                </a:cubicBezTo>
                <a:cubicBezTo>
                  <a:pt x="6780338" y="487036"/>
                  <a:pt x="6776716" y="491019"/>
                  <a:pt x="6762410" y="491202"/>
                </a:cubicBezTo>
                <a:cubicBezTo>
                  <a:pt x="6744593" y="490949"/>
                  <a:pt x="6726883" y="488082"/>
                  <a:pt x="6709899" y="482690"/>
                </a:cubicBezTo>
                <a:cubicBezTo>
                  <a:pt x="6699939" y="478706"/>
                  <a:pt x="6703924" y="474723"/>
                  <a:pt x="6718047" y="474723"/>
                </a:cubicBezTo>
                <a:close/>
                <a:moveTo>
                  <a:pt x="3904825" y="474179"/>
                </a:moveTo>
                <a:lnTo>
                  <a:pt x="3851951" y="484863"/>
                </a:lnTo>
                <a:lnTo>
                  <a:pt x="3889976" y="499169"/>
                </a:lnTo>
                <a:lnTo>
                  <a:pt x="3941041" y="486131"/>
                </a:lnTo>
                <a:close/>
                <a:moveTo>
                  <a:pt x="5176353" y="471102"/>
                </a:moveTo>
                <a:cubicBezTo>
                  <a:pt x="5215466" y="471102"/>
                  <a:pt x="5257657" y="480518"/>
                  <a:pt x="5269970" y="491382"/>
                </a:cubicBezTo>
                <a:cubicBezTo>
                  <a:pt x="5282283" y="502247"/>
                  <a:pt x="5259469" y="512024"/>
                  <a:pt x="5220356" y="512207"/>
                </a:cubicBezTo>
                <a:cubicBezTo>
                  <a:pt x="5181060" y="512207"/>
                  <a:pt x="5136697" y="502610"/>
                  <a:pt x="5124746" y="491745"/>
                </a:cubicBezTo>
                <a:cubicBezTo>
                  <a:pt x="5112794" y="480881"/>
                  <a:pt x="5137240" y="471102"/>
                  <a:pt x="5176353" y="471102"/>
                </a:cubicBezTo>
                <a:close/>
                <a:moveTo>
                  <a:pt x="3303103" y="471102"/>
                </a:moveTo>
                <a:cubicBezTo>
                  <a:pt x="3346200" y="471102"/>
                  <a:pt x="3375534" y="480518"/>
                  <a:pt x="3368471" y="492650"/>
                </a:cubicBezTo>
                <a:cubicBezTo>
                  <a:pt x="3361411" y="504783"/>
                  <a:pt x="3318676" y="515647"/>
                  <a:pt x="3273769" y="515828"/>
                </a:cubicBezTo>
                <a:cubicBezTo>
                  <a:pt x="3228862" y="516008"/>
                  <a:pt x="3199707" y="505868"/>
                  <a:pt x="3208943" y="493374"/>
                </a:cubicBezTo>
                <a:cubicBezTo>
                  <a:pt x="3218178" y="480881"/>
                  <a:pt x="3260007" y="471102"/>
                  <a:pt x="3303103" y="471102"/>
                </a:cubicBezTo>
                <a:close/>
                <a:moveTo>
                  <a:pt x="3133617" y="468566"/>
                </a:moveTo>
                <a:cubicBezTo>
                  <a:pt x="3175988" y="468566"/>
                  <a:pt x="3198805" y="477801"/>
                  <a:pt x="3188845" y="489209"/>
                </a:cubicBezTo>
                <a:cubicBezTo>
                  <a:pt x="3178524" y="501523"/>
                  <a:pt x="3139048" y="510575"/>
                  <a:pt x="3094685" y="510395"/>
                </a:cubicBezTo>
                <a:cubicBezTo>
                  <a:pt x="3050321" y="510214"/>
                  <a:pt x="3027504" y="501159"/>
                  <a:pt x="3040361" y="488846"/>
                </a:cubicBezTo>
                <a:cubicBezTo>
                  <a:pt x="3053218" y="476533"/>
                  <a:pt x="3091244" y="468566"/>
                  <a:pt x="3133617" y="468566"/>
                </a:cubicBezTo>
                <a:close/>
                <a:moveTo>
                  <a:pt x="6536065" y="468023"/>
                </a:moveTo>
                <a:cubicBezTo>
                  <a:pt x="6555566" y="468512"/>
                  <a:pt x="6574905" y="471805"/>
                  <a:pt x="6593466" y="477801"/>
                </a:cubicBezTo>
                <a:cubicBezTo>
                  <a:pt x="6605598" y="482871"/>
                  <a:pt x="6600889" y="487397"/>
                  <a:pt x="6583325" y="487761"/>
                </a:cubicBezTo>
                <a:cubicBezTo>
                  <a:pt x="6562647" y="487578"/>
                  <a:pt x="6542131" y="484219"/>
                  <a:pt x="6522483" y="477801"/>
                </a:cubicBezTo>
                <a:cubicBezTo>
                  <a:pt x="6510170" y="472550"/>
                  <a:pt x="6516869" y="467841"/>
                  <a:pt x="6536065" y="468023"/>
                </a:cubicBezTo>
                <a:close/>
                <a:moveTo>
                  <a:pt x="5002336" y="467480"/>
                </a:moveTo>
                <a:cubicBezTo>
                  <a:pt x="5044709" y="467480"/>
                  <a:pt x="5084908" y="475810"/>
                  <a:pt x="5097402" y="487580"/>
                </a:cubicBezTo>
                <a:cubicBezTo>
                  <a:pt x="5109897" y="499349"/>
                  <a:pt x="5087624" y="509128"/>
                  <a:pt x="5043985" y="509309"/>
                </a:cubicBezTo>
                <a:cubicBezTo>
                  <a:pt x="5000344" y="509489"/>
                  <a:pt x="4959241" y="500437"/>
                  <a:pt x="4948193" y="488304"/>
                </a:cubicBezTo>
                <a:cubicBezTo>
                  <a:pt x="4937148" y="476171"/>
                  <a:pt x="4960326" y="467480"/>
                  <a:pt x="5002336" y="467480"/>
                </a:cubicBezTo>
                <a:close/>
                <a:moveTo>
                  <a:pt x="2968111" y="466574"/>
                </a:moveTo>
                <a:cubicBezTo>
                  <a:pt x="3005231" y="466755"/>
                  <a:pt x="3029134" y="475627"/>
                  <a:pt x="3018993" y="486131"/>
                </a:cubicBezTo>
                <a:cubicBezTo>
                  <a:pt x="3008490" y="496996"/>
                  <a:pt x="2964670" y="506592"/>
                  <a:pt x="2926282" y="506773"/>
                </a:cubicBezTo>
                <a:cubicBezTo>
                  <a:pt x="2887893" y="506953"/>
                  <a:pt x="2862019" y="496813"/>
                  <a:pt x="2875217" y="485768"/>
                </a:cubicBezTo>
                <a:cubicBezTo>
                  <a:pt x="2888437" y="474723"/>
                  <a:pt x="2930989" y="466392"/>
                  <a:pt x="2968111" y="466574"/>
                </a:cubicBezTo>
                <a:close/>
                <a:moveTo>
                  <a:pt x="6357340" y="463315"/>
                </a:moveTo>
                <a:cubicBezTo>
                  <a:pt x="6379655" y="463634"/>
                  <a:pt x="6401778" y="467484"/>
                  <a:pt x="6422889" y="474721"/>
                </a:cubicBezTo>
                <a:cubicBezTo>
                  <a:pt x="6435746" y="480698"/>
                  <a:pt x="6428142" y="485948"/>
                  <a:pt x="6406774" y="485768"/>
                </a:cubicBezTo>
                <a:cubicBezTo>
                  <a:pt x="6383742" y="485669"/>
                  <a:pt x="6360899" y="481625"/>
                  <a:pt x="6339232" y="473816"/>
                </a:cubicBezTo>
                <a:cubicBezTo>
                  <a:pt x="6328187" y="468022"/>
                  <a:pt x="6337240" y="462952"/>
                  <a:pt x="6357340" y="463315"/>
                </a:cubicBezTo>
                <a:close/>
                <a:moveTo>
                  <a:pt x="4835745" y="463132"/>
                </a:moveTo>
                <a:cubicBezTo>
                  <a:pt x="4880291" y="463495"/>
                  <a:pt x="4919764" y="473272"/>
                  <a:pt x="4929181" y="485405"/>
                </a:cubicBezTo>
                <a:cubicBezTo>
                  <a:pt x="4938597" y="497538"/>
                  <a:pt x="4910529" y="507315"/>
                  <a:pt x="4865441" y="507315"/>
                </a:cubicBezTo>
                <a:cubicBezTo>
                  <a:pt x="4820715" y="507315"/>
                  <a:pt x="4778705" y="496994"/>
                  <a:pt x="4770376" y="484500"/>
                </a:cubicBezTo>
                <a:cubicBezTo>
                  <a:pt x="4762046" y="472006"/>
                  <a:pt x="4791201" y="462771"/>
                  <a:pt x="4835745" y="463132"/>
                </a:cubicBezTo>
                <a:close/>
                <a:moveTo>
                  <a:pt x="2805886" y="462771"/>
                </a:moveTo>
                <a:cubicBezTo>
                  <a:pt x="2842102" y="462771"/>
                  <a:pt x="2861477" y="470919"/>
                  <a:pt x="2849525" y="480878"/>
                </a:cubicBezTo>
                <a:cubicBezTo>
                  <a:pt x="2837575" y="490838"/>
                  <a:pt x="2796471" y="500072"/>
                  <a:pt x="2756994" y="498986"/>
                </a:cubicBezTo>
                <a:cubicBezTo>
                  <a:pt x="2717522" y="497899"/>
                  <a:pt x="2702668" y="490114"/>
                  <a:pt x="2716250" y="479610"/>
                </a:cubicBezTo>
                <a:cubicBezTo>
                  <a:pt x="2729834" y="469109"/>
                  <a:pt x="2768946" y="462771"/>
                  <a:pt x="2805886" y="462771"/>
                </a:cubicBezTo>
                <a:close/>
                <a:moveTo>
                  <a:pt x="3735698" y="462048"/>
                </a:moveTo>
                <a:cubicBezTo>
                  <a:pt x="3711988" y="472196"/>
                  <a:pt x="3686521" y="477610"/>
                  <a:pt x="3660733" y="477983"/>
                </a:cubicBezTo>
                <a:cubicBezTo>
                  <a:pt x="3694051" y="482146"/>
                  <a:pt x="3709081" y="489209"/>
                  <a:pt x="3717773" y="499169"/>
                </a:cubicBezTo>
                <a:lnTo>
                  <a:pt x="3717590" y="498444"/>
                </a:lnTo>
                <a:cubicBezTo>
                  <a:pt x="3738101" y="488671"/>
                  <a:pt x="3760286" y="482895"/>
                  <a:pt x="3782961" y="481422"/>
                </a:cubicBezTo>
                <a:cubicBezTo>
                  <a:pt x="3753988" y="476896"/>
                  <a:pt x="3742760" y="470196"/>
                  <a:pt x="3735698" y="462048"/>
                </a:cubicBezTo>
                <a:close/>
                <a:moveTo>
                  <a:pt x="2639474" y="460781"/>
                </a:moveTo>
                <a:cubicBezTo>
                  <a:pt x="2675509" y="460600"/>
                  <a:pt x="2692892" y="467661"/>
                  <a:pt x="2680217" y="477620"/>
                </a:cubicBezTo>
                <a:cubicBezTo>
                  <a:pt x="2667361" y="487760"/>
                  <a:pt x="2630422" y="495728"/>
                  <a:pt x="2593660" y="495728"/>
                </a:cubicBezTo>
                <a:cubicBezTo>
                  <a:pt x="2556904" y="495728"/>
                  <a:pt x="2540787" y="488123"/>
                  <a:pt x="2555636" y="477620"/>
                </a:cubicBezTo>
                <a:cubicBezTo>
                  <a:pt x="2581855" y="465442"/>
                  <a:pt x="2610595" y="459669"/>
                  <a:pt x="2639474" y="460781"/>
                </a:cubicBezTo>
                <a:close/>
                <a:moveTo>
                  <a:pt x="3571643" y="457520"/>
                </a:moveTo>
                <a:cubicBezTo>
                  <a:pt x="3540339" y="470485"/>
                  <a:pt x="3506641" y="476656"/>
                  <a:pt x="3472773" y="475628"/>
                </a:cubicBezTo>
                <a:cubicBezTo>
                  <a:pt x="3519492" y="477983"/>
                  <a:pt x="3539410" y="485044"/>
                  <a:pt x="3541946" y="496633"/>
                </a:cubicBezTo>
                <a:cubicBezTo>
                  <a:pt x="3555164" y="492287"/>
                  <a:pt x="3564580" y="488123"/>
                  <a:pt x="3576893" y="485044"/>
                </a:cubicBezTo>
                <a:cubicBezTo>
                  <a:pt x="3589207" y="481966"/>
                  <a:pt x="3604237" y="480156"/>
                  <a:pt x="3619628" y="477439"/>
                </a:cubicBezTo>
                <a:cubicBezTo>
                  <a:pt x="3589931" y="473274"/>
                  <a:pt x="3575808" y="467299"/>
                  <a:pt x="3571643" y="457520"/>
                </a:cubicBezTo>
                <a:close/>
                <a:moveTo>
                  <a:pt x="6175901" y="457157"/>
                </a:moveTo>
                <a:cubicBezTo>
                  <a:pt x="6200575" y="457044"/>
                  <a:pt x="6225082" y="461211"/>
                  <a:pt x="6248332" y="469470"/>
                </a:cubicBezTo>
                <a:cubicBezTo>
                  <a:pt x="6262275" y="475808"/>
                  <a:pt x="6255032" y="481602"/>
                  <a:pt x="6232217" y="482146"/>
                </a:cubicBezTo>
                <a:cubicBezTo>
                  <a:pt x="6207556" y="482266"/>
                  <a:pt x="6183059" y="478161"/>
                  <a:pt x="6159786" y="470013"/>
                </a:cubicBezTo>
                <a:cubicBezTo>
                  <a:pt x="6143669" y="463314"/>
                  <a:pt x="6151999" y="457520"/>
                  <a:pt x="6175901" y="457157"/>
                </a:cubicBezTo>
                <a:close/>
                <a:moveTo>
                  <a:pt x="2481394" y="456796"/>
                </a:moveTo>
                <a:cubicBezTo>
                  <a:pt x="2512359" y="456796"/>
                  <a:pt x="2528476" y="464402"/>
                  <a:pt x="2515619" y="472911"/>
                </a:cubicBezTo>
                <a:cubicBezTo>
                  <a:pt x="2488786" y="484502"/>
                  <a:pt x="2459738" y="490124"/>
                  <a:pt x="2430513" y="489390"/>
                </a:cubicBezTo>
                <a:cubicBezTo>
                  <a:pt x="2398642" y="489390"/>
                  <a:pt x="2383069" y="481422"/>
                  <a:pt x="2397195" y="472731"/>
                </a:cubicBezTo>
                <a:cubicBezTo>
                  <a:pt x="2423810" y="461520"/>
                  <a:pt x="2452511" y="456088"/>
                  <a:pt x="2481394" y="456796"/>
                </a:cubicBezTo>
                <a:close/>
                <a:moveTo>
                  <a:pt x="2318607" y="454804"/>
                </a:moveTo>
                <a:cubicBezTo>
                  <a:pt x="2347578" y="454804"/>
                  <a:pt x="2360978" y="461142"/>
                  <a:pt x="2348483" y="469110"/>
                </a:cubicBezTo>
                <a:cubicBezTo>
                  <a:pt x="2323207" y="480121"/>
                  <a:pt x="2295827" y="485438"/>
                  <a:pt x="2268267" y="484683"/>
                </a:cubicBezTo>
                <a:cubicBezTo>
                  <a:pt x="2238388" y="484683"/>
                  <a:pt x="2225533" y="477982"/>
                  <a:pt x="2239110" y="469834"/>
                </a:cubicBezTo>
                <a:cubicBezTo>
                  <a:pt x="2264246" y="459269"/>
                  <a:pt x="2291335" y="454150"/>
                  <a:pt x="2318607" y="454804"/>
                </a:cubicBezTo>
                <a:close/>
                <a:moveTo>
                  <a:pt x="5996634" y="452992"/>
                </a:moveTo>
                <a:cubicBezTo>
                  <a:pt x="6022034" y="452492"/>
                  <a:pt x="6047295" y="456857"/>
                  <a:pt x="6071057" y="465849"/>
                </a:cubicBezTo>
                <a:cubicBezTo>
                  <a:pt x="6087716" y="473997"/>
                  <a:pt x="6078119" y="479974"/>
                  <a:pt x="6048060" y="479791"/>
                </a:cubicBezTo>
                <a:cubicBezTo>
                  <a:pt x="6022642" y="480407"/>
                  <a:pt x="5997371" y="475784"/>
                  <a:pt x="5973819" y="466212"/>
                </a:cubicBezTo>
                <a:cubicBezTo>
                  <a:pt x="5959333" y="458606"/>
                  <a:pt x="5969110" y="452992"/>
                  <a:pt x="5996634" y="452992"/>
                </a:cubicBezTo>
                <a:close/>
                <a:moveTo>
                  <a:pt x="2154188" y="451364"/>
                </a:moveTo>
                <a:cubicBezTo>
                  <a:pt x="2181893" y="451545"/>
                  <a:pt x="2192033" y="456978"/>
                  <a:pt x="2178452" y="464583"/>
                </a:cubicBezTo>
                <a:cubicBezTo>
                  <a:pt x="2155474" y="473940"/>
                  <a:pt x="2130828" y="478557"/>
                  <a:pt x="2106020" y="478164"/>
                </a:cubicBezTo>
                <a:cubicBezTo>
                  <a:pt x="2075957" y="478164"/>
                  <a:pt x="2065821" y="472369"/>
                  <a:pt x="2081754" y="464221"/>
                </a:cubicBezTo>
                <a:cubicBezTo>
                  <a:pt x="2104860" y="455336"/>
                  <a:pt x="2129454" y="450971"/>
                  <a:pt x="2154188" y="451364"/>
                </a:cubicBezTo>
                <a:close/>
                <a:moveTo>
                  <a:pt x="1994654" y="449190"/>
                </a:moveTo>
                <a:cubicBezTo>
                  <a:pt x="2018196" y="449190"/>
                  <a:pt x="2027432" y="455165"/>
                  <a:pt x="2014031" y="461503"/>
                </a:cubicBezTo>
                <a:cubicBezTo>
                  <a:pt x="1991236" y="469820"/>
                  <a:pt x="1967132" y="473991"/>
                  <a:pt x="1942870" y="473816"/>
                </a:cubicBezTo>
                <a:cubicBezTo>
                  <a:pt x="1918783" y="473635"/>
                  <a:pt x="1910091" y="467660"/>
                  <a:pt x="1924217" y="461142"/>
                </a:cubicBezTo>
                <a:cubicBezTo>
                  <a:pt x="1946831" y="453125"/>
                  <a:pt x="1970661" y="449083"/>
                  <a:pt x="1994654" y="449190"/>
                </a:cubicBezTo>
                <a:close/>
                <a:moveTo>
                  <a:pt x="5822075" y="447017"/>
                </a:moveTo>
                <a:cubicBezTo>
                  <a:pt x="5848825" y="446534"/>
                  <a:pt x="5875408" y="451332"/>
                  <a:pt x="5900301" y="461142"/>
                </a:cubicBezTo>
                <a:cubicBezTo>
                  <a:pt x="5916055" y="469470"/>
                  <a:pt x="5903922" y="476352"/>
                  <a:pt x="5872777" y="476172"/>
                </a:cubicBezTo>
                <a:cubicBezTo>
                  <a:pt x="5845755" y="476700"/>
                  <a:pt x="5818902" y="471773"/>
                  <a:pt x="5793827" y="461686"/>
                </a:cubicBezTo>
                <a:cubicBezTo>
                  <a:pt x="5779341" y="453355"/>
                  <a:pt x="5792017" y="446836"/>
                  <a:pt x="5822075" y="447017"/>
                </a:cubicBezTo>
                <a:close/>
                <a:moveTo>
                  <a:pt x="1835670" y="445751"/>
                </a:moveTo>
                <a:cubicBezTo>
                  <a:pt x="1856131" y="445751"/>
                  <a:pt x="1865548" y="450097"/>
                  <a:pt x="1855226" y="455710"/>
                </a:cubicBezTo>
                <a:cubicBezTo>
                  <a:pt x="1834547" y="463431"/>
                  <a:pt x="1812654" y="467476"/>
                  <a:pt x="1790579" y="467661"/>
                </a:cubicBezTo>
                <a:cubicBezTo>
                  <a:pt x="1768310" y="467661"/>
                  <a:pt x="1759798" y="462410"/>
                  <a:pt x="1772474" y="456435"/>
                </a:cubicBezTo>
                <a:cubicBezTo>
                  <a:pt x="1792844" y="449541"/>
                  <a:pt x="1814174" y="445933"/>
                  <a:pt x="1835670" y="445751"/>
                </a:cubicBezTo>
                <a:close/>
                <a:moveTo>
                  <a:pt x="1678132" y="443939"/>
                </a:moveTo>
                <a:cubicBezTo>
                  <a:pt x="1696239" y="443939"/>
                  <a:pt x="1701673" y="448828"/>
                  <a:pt x="1689177" y="453718"/>
                </a:cubicBezTo>
                <a:cubicBezTo>
                  <a:pt x="1670292" y="459836"/>
                  <a:pt x="1650534" y="462892"/>
                  <a:pt x="1630690" y="462771"/>
                </a:cubicBezTo>
                <a:cubicBezTo>
                  <a:pt x="1613668" y="462771"/>
                  <a:pt x="1609143" y="458062"/>
                  <a:pt x="1620548" y="453355"/>
                </a:cubicBezTo>
                <a:cubicBezTo>
                  <a:pt x="1639146" y="447277"/>
                  <a:pt x="1658576" y="444102"/>
                  <a:pt x="1678132" y="443939"/>
                </a:cubicBezTo>
                <a:close/>
                <a:moveTo>
                  <a:pt x="5652767" y="442490"/>
                </a:moveTo>
                <a:cubicBezTo>
                  <a:pt x="5680908" y="442165"/>
                  <a:pt x="5708822" y="447589"/>
                  <a:pt x="5734794" y="458425"/>
                </a:cubicBezTo>
                <a:cubicBezTo>
                  <a:pt x="5748195" y="467116"/>
                  <a:pt x="5731897" y="474542"/>
                  <a:pt x="5700210" y="474359"/>
                </a:cubicBezTo>
                <a:cubicBezTo>
                  <a:pt x="5671454" y="474846"/>
                  <a:pt x="5642927" y="469165"/>
                  <a:pt x="5616551" y="457700"/>
                </a:cubicBezTo>
                <a:cubicBezTo>
                  <a:pt x="5604419" y="449372"/>
                  <a:pt x="5621078" y="442309"/>
                  <a:pt x="5652767" y="442490"/>
                </a:cubicBezTo>
                <a:close/>
                <a:moveTo>
                  <a:pt x="1522587" y="440861"/>
                </a:moveTo>
                <a:cubicBezTo>
                  <a:pt x="1538157" y="440861"/>
                  <a:pt x="1541780" y="444844"/>
                  <a:pt x="1530374" y="449009"/>
                </a:cubicBezTo>
                <a:cubicBezTo>
                  <a:pt x="1514132" y="454013"/>
                  <a:pt x="1497216" y="456515"/>
                  <a:pt x="1480211" y="456433"/>
                </a:cubicBezTo>
                <a:cubicBezTo>
                  <a:pt x="1466091" y="456433"/>
                  <a:pt x="1463193" y="452631"/>
                  <a:pt x="1473333" y="448465"/>
                </a:cubicBezTo>
                <a:cubicBezTo>
                  <a:pt x="1489284" y="443488"/>
                  <a:pt x="1505873" y="440925"/>
                  <a:pt x="1522587" y="440861"/>
                </a:cubicBezTo>
                <a:close/>
                <a:moveTo>
                  <a:pt x="1362508" y="439232"/>
                </a:moveTo>
                <a:cubicBezTo>
                  <a:pt x="1375547" y="439232"/>
                  <a:pt x="1378624" y="442310"/>
                  <a:pt x="1369027" y="445751"/>
                </a:cubicBezTo>
                <a:cubicBezTo>
                  <a:pt x="1356478" y="449387"/>
                  <a:pt x="1343512" y="451395"/>
                  <a:pt x="1330458" y="451726"/>
                </a:cubicBezTo>
                <a:cubicBezTo>
                  <a:pt x="1317237" y="451726"/>
                  <a:pt x="1314159" y="448648"/>
                  <a:pt x="1324120" y="445207"/>
                </a:cubicBezTo>
                <a:cubicBezTo>
                  <a:pt x="1336613" y="441572"/>
                  <a:pt x="1349507" y="439562"/>
                  <a:pt x="1362508" y="439232"/>
                </a:cubicBezTo>
                <a:close/>
                <a:moveTo>
                  <a:pt x="4253580" y="437059"/>
                </a:moveTo>
                <a:lnTo>
                  <a:pt x="4212657" y="447018"/>
                </a:lnTo>
                <a:lnTo>
                  <a:pt x="4248873" y="458064"/>
                </a:lnTo>
                <a:lnTo>
                  <a:pt x="4292693" y="448104"/>
                </a:lnTo>
                <a:close/>
                <a:moveTo>
                  <a:pt x="4082462" y="436515"/>
                </a:moveTo>
                <a:lnTo>
                  <a:pt x="4053309" y="443034"/>
                </a:lnTo>
                <a:lnTo>
                  <a:pt x="4082281" y="452993"/>
                </a:lnTo>
                <a:lnTo>
                  <a:pt x="4116143" y="445207"/>
                </a:lnTo>
                <a:close/>
                <a:moveTo>
                  <a:pt x="5480924" y="435973"/>
                </a:moveTo>
                <a:cubicBezTo>
                  <a:pt x="5510024" y="435336"/>
                  <a:pt x="5538901" y="441150"/>
                  <a:pt x="5565488" y="452993"/>
                </a:cubicBezTo>
                <a:cubicBezTo>
                  <a:pt x="5578525" y="462229"/>
                  <a:pt x="5560959" y="470015"/>
                  <a:pt x="5527280" y="469833"/>
                </a:cubicBezTo>
                <a:cubicBezTo>
                  <a:pt x="5493599" y="469652"/>
                  <a:pt x="5451047" y="461324"/>
                  <a:pt x="5440000" y="451725"/>
                </a:cubicBezTo>
                <a:cubicBezTo>
                  <a:pt x="5428955" y="442129"/>
                  <a:pt x="5448150" y="435610"/>
                  <a:pt x="5480924" y="435973"/>
                </a:cubicBezTo>
                <a:close/>
                <a:moveTo>
                  <a:pt x="6794280" y="434706"/>
                </a:moveTo>
                <a:cubicBezTo>
                  <a:pt x="6808095" y="434922"/>
                  <a:pt x="6821804" y="437055"/>
                  <a:pt x="6835022" y="441044"/>
                </a:cubicBezTo>
                <a:cubicBezTo>
                  <a:pt x="6842809" y="444122"/>
                  <a:pt x="6839187" y="446839"/>
                  <a:pt x="6827599" y="446839"/>
                </a:cubicBezTo>
                <a:cubicBezTo>
                  <a:pt x="6814525" y="446481"/>
                  <a:pt x="6801559" y="444409"/>
                  <a:pt x="6789029" y="440681"/>
                </a:cubicBezTo>
                <a:cubicBezTo>
                  <a:pt x="6780699" y="437784"/>
                  <a:pt x="6783235" y="434886"/>
                  <a:pt x="6794280" y="434706"/>
                </a:cubicBezTo>
                <a:close/>
                <a:moveTo>
                  <a:pt x="5311075" y="431808"/>
                </a:moveTo>
                <a:cubicBezTo>
                  <a:pt x="5341324" y="430633"/>
                  <a:pt x="5371407" y="436848"/>
                  <a:pt x="5398716" y="449916"/>
                </a:cubicBezTo>
                <a:cubicBezTo>
                  <a:pt x="5412658" y="459874"/>
                  <a:pt x="5395455" y="468024"/>
                  <a:pt x="5358696" y="468024"/>
                </a:cubicBezTo>
                <a:cubicBezTo>
                  <a:pt x="5321939" y="468024"/>
                  <a:pt x="5280834" y="460417"/>
                  <a:pt x="5268158" y="449916"/>
                </a:cubicBezTo>
                <a:cubicBezTo>
                  <a:pt x="5255483" y="439413"/>
                  <a:pt x="5275040" y="431808"/>
                  <a:pt x="5311075" y="431808"/>
                </a:cubicBezTo>
                <a:close/>
                <a:moveTo>
                  <a:pt x="3919131" y="431627"/>
                </a:moveTo>
                <a:lnTo>
                  <a:pt x="3881647" y="438870"/>
                </a:lnTo>
                <a:lnTo>
                  <a:pt x="3912612" y="448828"/>
                </a:lnTo>
                <a:lnTo>
                  <a:pt x="3946472" y="440319"/>
                </a:lnTo>
                <a:close/>
                <a:moveTo>
                  <a:pt x="6616282" y="428548"/>
                </a:moveTo>
                <a:cubicBezTo>
                  <a:pt x="6632922" y="428829"/>
                  <a:pt x="6649436" y="431451"/>
                  <a:pt x="6665352" y="436335"/>
                </a:cubicBezTo>
                <a:cubicBezTo>
                  <a:pt x="6674768" y="439956"/>
                  <a:pt x="6670785" y="443578"/>
                  <a:pt x="6657024" y="443759"/>
                </a:cubicBezTo>
                <a:cubicBezTo>
                  <a:pt x="6640328" y="443508"/>
                  <a:pt x="6623742" y="440884"/>
                  <a:pt x="6607771" y="435972"/>
                </a:cubicBezTo>
                <a:cubicBezTo>
                  <a:pt x="6598535" y="432169"/>
                  <a:pt x="6602881" y="428728"/>
                  <a:pt x="6616282" y="428548"/>
                </a:cubicBezTo>
                <a:close/>
                <a:moveTo>
                  <a:pt x="5148103" y="426736"/>
                </a:moveTo>
                <a:cubicBezTo>
                  <a:pt x="5186311" y="426736"/>
                  <a:pt x="5225061" y="435971"/>
                  <a:pt x="5235203" y="444844"/>
                </a:cubicBezTo>
                <a:cubicBezTo>
                  <a:pt x="5245341" y="453716"/>
                  <a:pt x="5221078" y="463856"/>
                  <a:pt x="5181965" y="462952"/>
                </a:cubicBezTo>
                <a:cubicBezTo>
                  <a:pt x="5142852" y="462047"/>
                  <a:pt x="5102652" y="454623"/>
                  <a:pt x="5093780" y="444844"/>
                </a:cubicBezTo>
                <a:cubicBezTo>
                  <a:pt x="5084727" y="434703"/>
                  <a:pt x="5109895" y="426736"/>
                  <a:pt x="5148103" y="426736"/>
                </a:cubicBezTo>
                <a:close/>
                <a:moveTo>
                  <a:pt x="3348916" y="426736"/>
                </a:moveTo>
                <a:cubicBezTo>
                  <a:pt x="3392194" y="426918"/>
                  <a:pt x="3417182" y="434885"/>
                  <a:pt x="3409939" y="447016"/>
                </a:cubicBezTo>
                <a:cubicBezTo>
                  <a:pt x="3402334" y="459149"/>
                  <a:pt x="3361953" y="468203"/>
                  <a:pt x="3316685" y="468021"/>
                </a:cubicBezTo>
                <a:cubicBezTo>
                  <a:pt x="3271414" y="467840"/>
                  <a:pt x="3247331" y="458605"/>
                  <a:pt x="3256384" y="447016"/>
                </a:cubicBezTo>
                <a:cubicBezTo>
                  <a:pt x="3265439" y="435427"/>
                  <a:pt x="3305638" y="426555"/>
                  <a:pt x="3348916" y="426736"/>
                </a:cubicBezTo>
                <a:close/>
                <a:moveTo>
                  <a:pt x="3190655" y="425468"/>
                </a:moveTo>
                <a:cubicBezTo>
                  <a:pt x="3228501" y="426555"/>
                  <a:pt x="3254033" y="434523"/>
                  <a:pt x="3246065" y="444663"/>
                </a:cubicBezTo>
                <a:cubicBezTo>
                  <a:pt x="3238098" y="454803"/>
                  <a:pt x="3193915" y="464219"/>
                  <a:pt x="3153897" y="464039"/>
                </a:cubicBezTo>
                <a:cubicBezTo>
                  <a:pt x="3113517" y="464039"/>
                  <a:pt x="3086173" y="454079"/>
                  <a:pt x="3098487" y="443576"/>
                </a:cubicBezTo>
                <a:cubicBezTo>
                  <a:pt x="3110800" y="433074"/>
                  <a:pt x="3152810" y="424382"/>
                  <a:pt x="3190655" y="425468"/>
                </a:cubicBezTo>
                <a:close/>
                <a:moveTo>
                  <a:pt x="3759783" y="425289"/>
                </a:moveTo>
                <a:lnTo>
                  <a:pt x="3704011" y="434886"/>
                </a:lnTo>
                <a:cubicBezTo>
                  <a:pt x="3726101" y="438507"/>
                  <a:pt x="3740226" y="444121"/>
                  <a:pt x="3743848" y="450820"/>
                </a:cubicBezTo>
                <a:lnTo>
                  <a:pt x="3794006" y="437422"/>
                </a:lnTo>
                <a:close/>
                <a:moveTo>
                  <a:pt x="6440997" y="424202"/>
                </a:moveTo>
                <a:cubicBezTo>
                  <a:pt x="6459324" y="424508"/>
                  <a:pt x="6477503" y="427498"/>
                  <a:pt x="6494959" y="433074"/>
                </a:cubicBezTo>
                <a:cubicBezTo>
                  <a:pt x="6506909" y="437964"/>
                  <a:pt x="6500390" y="442309"/>
                  <a:pt x="6481741" y="442129"/>
                </a:cubicBezTo>
                <a:cubicBezTo>
                  <a:pt x="6463289" y="441724"/>
                  <a:pt x="6444999" y="438675"/>
                  <a:pt x="6427418" y="433074"/>
                </a:cubicBezTo>
                <a:cubicBezTo>
                  <a:pt x="6416010" y="428186"/>
                  <a:pt x="6422709" y="423840"/>
                  <a:pt x="6440997" y="424202"/>
                </a:cubicBezTo>
                <a:close/>
                <a:moveTo>
                  <a:pt x="4973727" y="423658"/>
                </a:moveTo>
                <a:cubicBezTo>
                  <a:pt x="5011572" y="423658"/>
                  <a:pt x="5056116" y="432713"/>
                  <a:pt x="5065532" y="443395"/>
                </a:cubicBezTo>
                <a:cubicBezTo>
                  <a:pt x="5074948" y="454079"/>
                  <a:pt x="5049961" y="462410"/>
                  <a:pt x="5010304" y="462410"/>
                </a:cubicBezTo>
                <a:cubicBezTo>
                  <a:pt x="4969199" y="462410"/>
                  <a:pt x="4925923" y="452630"/>
                  <a:pt x="4917773" y="441766"/>
                </a:cubicBezTo>
                <a:cubicBezTo>
                  <a:pt x="4909625" y="430901"/>
                  <a:pt x="4935881" y="423658"/>
                  <a:pt x="4973727" y="423658"/>
                </a:cubicBezTo>
                <a:close/>
                <a:moveTo>
                  <a:pt x="3032575" y="421849"/>
                </a:moveTo>
                <a:cubicBezTo>
                  <a:pt x="3069878" y="421849"/>
                  <a:pt x="3091788" y="429997"/>
                  <a:pt x="3083277" y="439956"/>
                </a:cubicBezTo>
                <a:cubicBezTo>
                  <a:pt x="3074766" y="449916"/>
                  <a:pt x="3034024" y="458064"/>
                  <a:pt x="2994549" y="458064"/>
                </a:cubicBezTo>
                <a:cubicBezTo>
                  <a:pt x="2955437" y="458064"/>
                  <a:pt x="2932259" y="449553"/>
                  <a:pt x="2943667" y="439956"/>
                </a:cubicBezTo>
                <a:cubicBezTo>
                  <a:pt x="2955073" y="430360"/>
                  <a:pt x="2995274" y="421849"/>
                  <a:pt x="3032575" y="421849"/>
                </a:cubicBezTo>
                <a:close/>
                <a:moveTo>
                  <a:pt x="6264267" y="418227"/>
                </a:moveTo>
                <a:cubicBezTo>
                  <a:pt x="6285873" y="418367"/>
                  <a:pt x="6307321" y="421911"/>
                  <a:pt x="6327826" y="428728"/>
                </a:cubicBezTo>
                <a:cubicBezTo>
                  <a:pt x="6340139" y="434886"/>
                  <a:pt x="6332533" y="438871"/>
                  <a:pt x="6311528" y="438871"/>
                </a:cubicBezTo>
                <a:cubicBezTo>
                  <a:pt x="6290479" y="438616"/>
                  <a:pt x="6269594" y="435133"/>
                  <a:pt x="6249600" y="428548"/>
                </a:cubicBezTo>
                <a:cubicBezTo>
                  <a:pt x="6237648" y="423297"/>
                  <a:pt x="6244711" y="418407"/>
                  <a:pt x="6264267" y="418227"/>
                </a:cubicBezTo>
                <a:close/>
                <a:moveTo>
                  <a:pt x="2876122" y="418045"/>
                </a:moveTo>
                <a:cubicBezTo>
                  <a:pt x="2913062" y="418045"/>
                  <a:pt x="2930445" y="425107"/>
                  <a:pt x="2920488" y="434704"/>
                </a:cubicBezTo>
                <a:cubicBezTo>
                  <a:pt x="2910528" y="444300"/>
                  <a:pt x="2872338" y="452992"/>
                  <a:pt x="2834856" y="452992"/>
                </a:cubicBezTo>
                <a:cubicBezTo>
                  <a:pt x="2796468" y="452992"/>
                  <a:pt x="2777634" y="445387"/>
                  <a:pt x="2790313" y="434884"/>
                </a:cubicBezTo>
                <a:cubicBezTo>
                  <a:pt x="2802987" y="424383"/>
                  <a:pt x="2839201" y="418045"/>
                  <a:pt x="2876122" y="418045"/>
                </a:cubicBezTo>
                <a:close/>
                <a:moveTo>
                  <a:pt x="4808040" y="417864"/>
                </a:moveTo>
                <a:cubicBezTo>
                  <a:pt x="4849145" y="417683"/>
                  <a:pt x="4890972" y="426375"/>
                  <a:pt x="4900751" y="437783"/>
                </a:cubicBezTo>
                <a:cubicBezTo>
                  <a:pt x="4910529" y="449192"/>
                  <a:pt x="4884997" y="458064"/>
                  <a:pt x="4842263" y="458245"/>
                </a:cubicBezTo>
                <a:cubicBezTo>
                  <a:pt x="4798080" y="458245"/>
                  <a:pt x="4756975" y="449192"/>
                  <a:pt x="4748827" y="437603"/>
                </a:cubicBezTo>
                <a:cubicBezTo>
                  <a:pt x="4740679" y="426014"/>
                  <a:pt x="4766935" y="418046"/>
                  <a:pt x="4808040" y="417864"/>
                </a:cubicBezTo>
                <a:close/>
                <a:moveTo>
                  <a:pt x="3605322" y="416054"/>
                </a:moveTo>
                <a:lnTo>
                  <a:pt x="3528917" y="430313"/>
                </a:lnTo>
                <a:lnTo>
                  <a:pt x="3526735" y="429996"/>
                </a:lnTo>
                <a:lnTo>
                  <a:pt x="3526735" y="430720"/>
                </a:lnTo>
                <a:lnTo>
                  <a:pt x="3528917" y="430313"/>
                </a:lnTo>
                <a:lnTo>
                  <a:pt x="3554814" y="434077"/>
                </a:lnTo>
                <a:cubicBezTo>
                  <a:pt x="3563815" y="436985"/>
                  <a:pt x="3572328" y="441401"/>
                  <a:pt x="3579971" y="447199"/>
                </a:cubicBezTo>
                <a:cubicBezTo>
                  <a:pt x="3601292" y="438176"/>
                  <a:pt x="3624031" y="432967"/>
                  <a:pt x="3647151" y="431808"/>
                </a:cubicBezTo>
                <a:cubicBezTo>
                  <a:pt x="3637916" y="429454"/>
                  <a:pt x="3629044" y="427462"/>
                  <a:pt x="3621620" y="425108"/>
                </a:cubicBezTo>
                <a:cubicBezTo>
                  <a:pt x="3615919" y="422603"/>
                  <a:pt x="3610463" y="419572"/>
                  <a:pt x="3605322" y="416054"/>
                </a:cubicBezTo>
                <a:close/>
                <a:moveTo>
                  <a:pt x="2715889" y="415512"/>
                </a:moveTo>
                <a:cubicBezTo>
                  <a:pt x="2747215" y="415692"/>
                  <a:pt x="2765140" y="423116"/>
                  <a:pt x="2754095" y="431627"/>
                </a:cubicBezTo>
                <a:cubicBezTo>
                  <a:pt x="2727169" y="443570"/>
                  <a:pt x="2697873" y="449206"/>
                  <a:pt x="2668447" y="448104"/>
                </a:cubicBezTo>
                <a:cubicBezTo>
                  <a:pt x="2636031" y="448104"/>
                  <a:pt x="2618648" y="439956"/>
                  <a:pt x="2630783" y="431446"/>
                </a:cubicBezTo>
                <a:cubicBezTo>
                  <a:pt x="2657635" y="419958"/>
                  <a:pt x="2686699" y="414519"/>
                  <a:pt x="2715889" y="415512"/>
                </a:cubicBezTo>
                <a:close/>
                <a:moveTo>
                  <a:pt x="6101659" y="414242"/>
                </a:moveTo>
                <a:cubicBezTo>
                  <a:pt x="6123833" y="414328"/>
                  <a:pt x="6145829" y="418250"/>
                  <a:pt x="6166666" y="425831"/>
                </a:cubicBezTo>
                <a:cubicBezTo>
                  <a:pt x="6178436" y="431989"/>
                  <a:pt x="6168115" y="437240"/>
                  <a:pt x="6143850" y="436878"/>
                </a:cubicBezTo>
                <a:cubicBezTo>
                  <a:pt x="6121021" y="436962"/>
                  <a:pt x="6098374" y="432848"/>
                  <a:pt x="6077032" y="424746"/>
                </a:cubicBezTo>
                <a:cubicBezTo>
                  <a:pt x="6065987" y="418408"/>
                  <a:pt x="6077032" y="413701"/>
                  <a:pt x="6101659" y="414242"/>
                </a:cubicBezTo>
                <a:close/>
                <a:moveTo>
                  <a:pt x="2561976" y="413700"/>
                </a:moveTo>
                <a:cubicBezTo>
                  <a:pt x="2591490" y="413700"/>
                  <a:pt x="2605068" y="421305"/>
                  <a:pt x="2591666" y="429272"/>
                </a:cubicBezTo>
                <a:cubicBezTo>
                  <a:pt x="2565740" y="439711"/>
                  <a:pt x="2537945" y="444644"/>
                  <a:pt x="2510006" y="443758"/>
                </a:cubicBezTo>
                <a:cubicBezTo>
                  <a:pt x="2479400" y="443758"/>
                  <a:pt x="2465459" y="436154"/>
                  <a:pt x="2479222" y="428006"/>
                </a:cubicBezTo>
                <a:cubicBezTo>
                  <a:pt x="2505476" y="417445"/>
                  <a:pt x="2533690" y="412571"/>
                  <a:pt x="2561976" y="413700"/>
                </a:cubicBezTo>
                <a:close/>
                <a:moveTo>
                  <a:pt x="2407154" y="410440"/>
                </a:moveTo>
                <a:cubicBezTo>
                  <a:pt x="2436488" y="410621"/>
                  <a:pt x="2447173" y="416777"/>
                  <a:pt x="2433408" y="424563"/>
                </a:cubicBezTo>
                <a:cubicBezTo>
                  <a:pt x="2409110" y="434346"/>
                  <a:pt x="2382997" y="438854"/>
                  <a:pt x="2356814" y="437782"/>
                </a:cubicBezTo>
                <a:cubicBezTo>
                  <a:pt x="2327477" y="437782"/>
                  <a:pt x="2316614" y="431263"/>
                  <a:pt x="2331282" y="423295"/>
                </a:cubicBezTo>
                <a:cubicBezTo>
                  <a:pt x="2355455" y="413961"/>
                  <a:pt x="2381257" y="409590"/>
                  <a:pt x="2407154" y="410440"/>
                </a:cubicBezTo>
                <a:close/>
                <a:moveTo>
                  <a:pt x="5929997" y="408992"/>
                </a:moveTo>
                <a:cubicBezTo>
                  <a:pt x="5953751" y="408379"/>
                  <a:pt x="5977389" y="412503"/>
                  <a:pt x="5999531" y="421124"/>
                </a:cubicBezTo>
                <a:cubicBezTo>
                  <a:pt x="6013292" y="428367"/>
                  <a:pt x="6003333" y="433438"/>
                  <a:pt x="5975628" y="433257"/>
                </a:cubicBezTo>
                <a:cubicBezTo>
                  <a:pt x="5951662" y="433898"/>
                  <a:pt x="5927818" y="429647"/>
                  <a:pt x="5905551" y="420763"/>
                </a:cubicBezTo>
                <a:cubicBezTo>
                  <a:pt x="5892694" y="413701"/>
                  <a:pt x="5903015" y="408811"/>
                  <a:pt x="5929997" y="408992"/>
                </a:cubicBezTo>
                <a:close/>
                <a:moveTo>
                  <a:pt x="2250701" y="408628"/>
                </a:moveTo>
                <a:cubicBezTo>
                  <a:pt x="2278225" y="408628"/>
                  <a:pt x="2288184" y="414061"/>
                  <a:pt x="2274242" y="421485"/>
                </a:cubicBezTo>
                <a:cubicBezTo>
                  <a:pt x="2251861" y="430164"/>
                  <a:pt x="2227974" y="434228"/>
                  <a:pt x="2203982" y="433436"/>
                </a:cubicBezTo>
                <a:cubicBezTo>
                  <a:pt x="2175915" y="433436"/>
                  <a:pt x="2166319" y="427824"/>
                  <a:pt x="2181163" y="420398"/>
                </a:cubicBezTo>
                <a:cubicBezTo>
                  <a:pt x="2203383" y="412077"/>
                  <a:pt x="2226980" y="408081"/>
                  <a:pt x="2250701" y="408628"/>
                </a:cubicBezTo>
                <a:close/>
                <a:moveTo>
                  <a:pt x="2098777" y="406457"/>
                </a:moveTo>
                <a:cubicBezTo>
                  <a:pt x="2121049" y="407001"/>
                  <a:pt x="2129740" y="412615"/>
                  <a:pt x="2117609" y="418410"/>
                </a:cubicBezTo>
                <a:cubicBezTo>
                  <a:pt x="2095137" y="426141"/>
                  <a:pt x="2071488" y="429938"/>
                  <a:pt x="2047712" y="429635"/>
                </a:cubicBezTo>
                <a:cubicBezTo>
                  <a:pt x="2025803" y="429635"/>
                  <a:pt x="2017471" y="423478"/>
                  <a:pt x="2029604" y="417685"/>
                </a:cubicBezTo>
                <a:cubicBezTo>
                  <a:pt x="2051876" y="410111"/>
                  <a:pt x="2075254" y="406317"/>
                  <a:pt x="2098777" y="406457"/>
                </a:cubicBezTo>
                <a:close/>
                <a:moveTo>
                  <a:pt x="5765396" y="404826"/>
                </a:moveTo>
                <a:cubicBezTo>
                  <a:pt x="5790469" y="404427"/>
                  <a:pt x="5815377" y="408918"/>
                  <a:pt x="5838734" y="418045"/>
                </a:cubicBezTo>
                <a:cubicBezTo>
                  <a:pt x="5852496" y="425468"/>
                  <a:pt x="5838734" y="431807"/>
                  <a:pt x="5810123" y="431445"/>
                </a:cubicBezTo>
                <a:cubicBezTo>
                  <a:pt x="5784852" y="431924"/>
                  <a:pt x="5759736" y="427368"/>
                  <a:pt x="5736243" y="418045"/>
                </a:cubicBezTo>
                <a:cubicBezTo>
                  <a:pt x="5723386" y="410440"/>
                  <a:pt x="5736243" y="404646"/>
                  <a:pt x="5765396" y="404826"/>
                </a:cubicBezTo>
                <a:close/>
                <a:moveTo>
                  <a:pt x="1945403" y="403378"/>
                </a:moveTo>
                <a:cubicBezTo>
                  <a:pt x="1966408" y="403378"/>
                  <a:pt x="1975099" y="408087"/>
                  <a:pt x="1963509" y="413518"/>
                </a:cubicBezTo>
                <a:cubicBezTo>
                  <a:pt x="1943540" y="420461"/>
                  <a:pt x="1922535" y="423949"/>
                  <a:pt x="1901400" y="423839"/>
                </a:cubicBezTo>
                <a:cubicBezTo>
                  <a:pt x="1881302" y="423839"/>
                  <a:pt x="1873517" y="419132"/>
                  <a:pt x="1884198" y="413881"/>
                </a:cubicBezTo>
                <a:cubicBezTo>
                  <a:pt x="1903864" y="406967"/>
                  <a:pt x="1924561" y="403416"/>
                  <a:pt x="1945403" y="403378"/>
                </a:cubicBezTo>
                <a:close/>
                <a:moveTo>
                  <a:pt x="1787142" y="401929"/>
                </a:moveTo>
                <a:cubicBezTo>
                  <a:pt x="1805248" y="401929"/>
                  <a:pt x="1811766" y="405913"/>
                  <a:pt x="1800543" y="410620"/>
                </a:cubicBezTo>
                <a:cubicBezTo>
                  <a:pt x="1783028" y="416474"/>
                  <a:pt x="1764685" y="419472"/>
                  <a:pt x="1746218" y="419493"/>
                </a:cubicBezTo>
                <a:cubicBezTo>
                  <a:pt x="1728111" y="419493"/>
                  <a:pt x="1722496" y="414966"/>
                  <a:pt x="1734811" y="410259"/>
                </a:cubicBezTo>
                <a:cubicBezTo>
                  <a:pt x="1751740" y="404885"/>
                  <a:pt x="1769378" y="402079"/>
                  <a:pt x="1787142" y="401929"/>
                </a:cubicBezTo>
                <a:close/>
                <a:moveTo>
                  <a:pt x="5598987" y="400663"/>
                </a:moveTo>
                <a:cubicBezTo>
                  <a:pt x="5626351" y="400068"/>
                  <a:pt x="5653561" y="404931"/>
                  <a:pt x="5679024" y="414967"/>
                </a:cubicBezTo>
                <a:cubicBezTo>
                  <a:pt x="5692423" y="422753"/>
                  <a:pt x="5677393" y="429816"/>
                  <a:pt x="5647155" y="429816"/>
                </a:cubicBezTo>
                <a:cubicBezTo>
                  <a:pt x="5619781" y="430400"/>
                  <a:pt x="5592586" y="425280"/>
                  <a:pt x="5567298" y="414786"/>
                </a:cubicBezTo>
                <a:cubicBezTo>
                  <a:pt x="5556253" y="407362"/>
                  <a:pt x="5570920" y="400844"/>
                  <a:pt x="5598987" y="400663"/>
                </a:cubicBezTo>
                <a:close/>
                <a:moveTo>
                  <a:pt x="1639742" y="398671"/>
                </a:moveTo>
                <a:cubicBezTo>
                  <a:pt x="1654953" y="398671"/>
                  <a:pt x="1657852" y="402112"/>
                  <a:pt x="1648074" y="406094"/>
                </a:cubicBezTo>
                <a:cubicBezTo>
                  <a:pt x="1632701" y="411117"/>
                  <a:pt x="1616621" y="413622"/>
                  <a:pt x="1600449" y="413520"/>
                </a:cubicBezTo>
                <a:cubicBezTo>
                  <a:pt x="1585059" y="413520"/>
                  <a:pt x="1582343" y="410079"/>
                  <a:pt x="1592483" y="405914"/>
                </a:cubicBezTo>
                <a:cubicBezTo>
                  <a:pt x="1607768" y="401077"/>
                  <a:pt x="1623719" y="398635"/>
                  <a:pt x="1639742" y="398671"/>
                </a:cubicBezTo>
                <a:close/>
                <a:moveTo>
                  <a:pt x="1484736" y="397583"/>
                </a:moveTo>
                <a:cubicBezTo>
                  <a:pt x="1497773" y="397403"/>
                  <a:pt x="1501394" y="399937"/>
                  <a:pt x="1492884" y="403197"/>
                </a:cubicBezTo>
                <a:cubicBezTo>
                  <a:pt x="1480407" y="407167"/>
                  <a:pt x="1467405" y="409184"/>
                  <a:pt x="1454312" y="409173"/>
                </a:cubicBezTo>
                <a:cubicBezTo>
                  <a:pt x="1441457" y="409173"/>
                  <a:pt x="1438920" y="406456"/>
                  <a:pt x="1448519" y="403015"/>
                </a:cubicBezTo>
                <a:cubicBezTo>
                  <a:pt x="1460290" y="399610"/>
                  <a:pt x="1472475" y="397785"/>
                  <a:pt x="1484736" y="397583"/>
                </a:cubicBezTo>
                <a:close/>
                <a:moveTo>
                  <a:pt x="4414559" y="397402"/>
                </a:moveTo>
                <a:lnTo>
                  <a:pt x="4376171" y="407362"/>
                </a:lnTo>
                <a:lnTo>
                  <a:pt x="4416913" y="418951"/>
                </a:lnTo>
                <a:lnTo>
                  <a:pt x="4463269" y="408810"/>
                </a:lnTo>
                <a:close/>
                <a:moveTo>
                  <a:pt x="4568837" y="395592"/>
                </a:moveTo>
                <a:cubicBezTo>
                  <a:pt x="4553627" y="404284"/>
                  <a:pt x="4553627" y="404284"/>
                  <a:pt x="4517229" y="409898"/>
                </a:cubicBezTo>
                <a:cubicBezTo>
                  <a:pt x="4539240" y="410248"/>
                  <a:pt x="4560752" y="416500"/>
                  <a:pt x="4579520" y="428006"/>
                </a:cubicBezTo>
                <a:cubicBezTo>
                  <a:pt x="4588755" y="418951"/>
                  <a:pt x="4610304" y="414605"/>
                  <a:pt x="4640362" y="412613"/>
                </a:cubicBezTo>
                <a:cubicBezTo>
                  <a:pt x="4615612" y="411854"/>
                  <a:pt x="4591276" y="406063"/>
                  <a:pt x="4568837" y="395592"/>
                </a:cubicBezTo>
                <a:close/>
                <a:moveTo>
                  <a:pt x="4256840" y="395592"/>
                </a:moveTo>
                <a:lnTo>
                  <a:pt x="4227324" y="403016"/>
                </a:lnTo>
                <a:lnTo>
                  <a:pt x="4257926" y="413337"/>
                </a:lnTo>
                <a:lnTo>
                  <a:pt x="4294141" y="405552"/>
                </a:lnTo>
                <a:close/>
                <a:moveTo>
                  <a:pt x="5430766" y="395412"/>
                </a:moveTo>
                <a:cubicBezTo>
                  <a:pt x="5458638" y="394682"/>
                  <a:pt x="5486348" y="399866"/>
                  <a:pt x="5512070" y="410623"/>
                </a:cubicBezTo>
                <a:cubicBezTo>
                  <a:pt x="5524746" y="418771"/>
                  <a:pt x="5508448" y="426195"/>
                  <a:pt x="5475854" y="426195"/>
                </a:cubicBezTo>
                <a:cubicBezTo>
                  <a:pt x="5447118" y="427354"/>
                  <a:pt x="5418497" y="421902"/>
                  <a:pt x="5392197" y="410260"/>
                </a:cubicBezTo>
                <a:cubicBezTo>
                  <a:pt x="5381694" y="402112"/>
                  <a:pt x="5399440" y="395412"/>
                  <a:pt x="5430766" y="395412"/>
                </a:cubicBezTo>
                <a:close/>
                <a:moveTo>
                  <a:pt x="1337873" y="394505"/>
                </a:moveTo>
                <a:cubicBezTo>
                  <a:pt x="1346201" y="395048"/>
                  <a:pt x="1348014" y="396858"/>
                  <a:pt x="1341856" y="398670"/>
                </a:cubicBezTo>
                <a:cubicBezTo>
                  <a:pt x="1332911" y="401318"/>
                  <a:pt x="1323658" y="402722"/>
                  <a:pt x="1314332" y="402836"/>
                </a:cubicBezTo>
                <a:cubicBezTo>
                  <a:pt x="1304374" y="402836"/>
                  <a:pt x="1302381" y="400843"/>
                  <a:pt x="1310168" y="398307"/>
                </a:cubicBezTo>
                <a:cubicBezTo>
                  <a:pt x="1319204" y="395893"/>
                  <a:pt x="1328510" y="394615"/>
                  <a:pt x="1337873" y="394505"/>
                </a:cubicBezTo>
                <a:close/>
                <a:moveTo>
                  <a:pt x="6691608" y="393781"/>
                </a:moveTo>
                <a:cubicBezTo>
                  <a:pt x="6703904" y="393897"/>
                  <a:pt x="6716126" y="395539"/>
                  <a:pt x="6728004" y="398670"/>
                </a:cubicBezTo>
                <a:cubicBezTo>
                  <a:pt x="6736154" y="401387"/>
                  <a:pt x="6733618" y="404284"/>
                  <a:pt x="6723478" y="404465"/>
                </a:cubicBezTo>
                <a:cubicBezTo>
                  <a:pt x="6711925" y="404130"/>
                  <a:pt x="6700463" y="402550"/>
                  <a:pt x="6689254" y="399756"/>
                </a:cubicBezTo>
                <a:cubicBezTo>
                  <a:pt x="6680563" y="397041"/>
                  <a:pt x="6681831" y="393961"/>
                  <a:pt x="6691608" y="393781"/>
                </a:cubicBezTo>
                <a:close/>
                <a:moveTo>
                  <a:pt x="4100570" y="393600"/>
                </a:moveTo>
                <a:lnTo>
                  <a:pt x="4071054" y="400482"/>
                </a:lnTo>
                <a:lnTo>
                  <a:pt x="4092059" y="406457"/>
                </a:lnTo>
                <a:lnTo>
                  <a:pt x="4121031" y="400119"/>
                </a:lnTo>
                <a:close/>
                <a:moveTo>
                  <a:pt x="5272323" y="391789"/>
                </a:moveTo>
                <a:cubicBezTo>
                  <a:pt x="5300410" y="390450"/>
                  <a:pt x="5328395" y="396047"/>
                  <a:pt x="5353809" y="408087"/>
                </a:cubicBezTo>
                <a:cubicBezTo>
                  <a:pt x="5365579" y="416779"/>
                  <a:pt x="5347471" y="424202"/>
                  <a:pt x="5311436" y="424022"/>
                </a:cubicBezTo>
                <a:cubicBezTo>
                  <a:pt x="5275220" y="424022"/>
                  <a:pt x="5239005" y="416959"/>
                  <a:pt x="5228320" y="407724"/>
                </a:cubicBezTo>
                <a:cubicBezTo>
                  <a:pt x="5217638" y="398488"/>
                  <a:pt x="5236107" y="391608"/>
                  <a:pt x="5272323" y="391789"/>
                </a:cubicBezTo>
                <a:close/>
                <a:moveTo>
                  <a:pt x="3939412" y="389254"/>
                </a:moveTo>
                <a:lnTo>
                  <a:pt x="3904101" y="395412"/>
                </a:lnTo>
                <a:lnTo>
                  <a:pt x="3930357" y="404284"/>
                </a:lnTo>
                <a:lnTo>
                  <a:pt x="3962046" y="397041"/>
                </a:lnTo>
                <a:close/>
                <a:moveTo>
                  <a:pt x="6521758" y="387987"/>
                </a:moveTo>
                <a:cubicBezTo>
                  <a:pt x="6536897" y="388257"/>
                  <a:pt x="6551926" y="390509"/>
                  <a:pt x="6566485" y="394686"/>
                </a:cubicBezTo>
                <a:cubicBezTo>
                  <a:pt x="6575901" y="397946"/>
                  <a:pt x="6572099" y="401568"/>
                  <a:pt x="6558698" y="401749"/>
                </a:cubicBezTo>
                <a:cubicBezTo>
                  <a:pt x="6543488" y="401539"/>
                  <a:pt x="6528368" y="399224"/>
                  <a:pt x="6513791" y="394869"/>
                </a:cubicBezTo>
                <a:cubicBezTo>
                  <a:pt x="6504557" y="391608"/>
                  <a:pt x="6508540" y="388167"/>
                  <a:pt x="6521758" y="387987"/>
                </a:cubicBezTo>
                <a:close/>
                <a:moveTo>
                  <a:pt x="3393282" y="386357"/>
                </a:moveTo>
                <a:cubicBezTo>
                  <a:pt x="3434928" y="386357"/>
                  <a:pt x="3460279" y="394324"/>
                  <a:pt x="3453399" y="405008"/>
                </a:cubicBezTo>
                <a:cubicBezTo>
                  <a:pt x="3446337" y="416054"/>
                  <a:pt x="3408492" y="424382"/>
                  <a:pt x="3365213" y="424202"/>
                </a:cubicBezTo>
                <a:cubicBezTo>
                  <a:pt x="3321935" y="424021"/>
                  <a:pt x="3296947" y="415510"/>
                  <a:pt x="3305639" y="404465"/>
                </a:cubicBezTo>
                <a:cubicBezTo>
                  <a:pt x="3314331" y="393419"/>
                  <a:pt x="3351632" y="386357"/>
                  <a:pt x="3393282" y="386357"/>
                </a:cubicBezTo>
                <a:close/>
                <a:moveTo>
                  <a:pt x="5108992" y="386177"/>
                </a:moveTo>
                <a:cubicBezTo>
                  <a:pt x="5143576" y="386177"/>
                  <a:pt x="5185044" y="393963"/>
                  <a:pt x="5195365" y="403197"/>
                </a:cubicBezTo>
                <a:cubicBezTo>
                  <a:pt x="5205686" y="412432"/>
                  <a:pt x="5184320" y="420763"/>
                  <a:pt x="5148466" y="420763"/>
                </a:cubicBezTo>
                <a:cubicBezTo>
                  <a:pt x="5111345" y="420763"/>
                  <a:pt x="5070603" y="412432"/>
                  <a:pt x="5061368" y="402655"/>
                </a:cubicBezTo>
                <a:cubicBezTo>
                  <a:pt x="5052133" y="392876"/>
                  <a:pt x="5074406" y="386177"/>
                  <a:pt x="5108992" y="386177"/>
                </a:cubicBezTo>
                <a:close/>
                <a:moveTo>
                  <a:pt x="3234113" y="384365"/>
                </a:moveTo>
                <a:cubicBezTo>
                  <a:pt x="3271233" y="384365"/>
                  <a:pt x="3297852" y="392513"/>
                  <a:pt x="3290790" y="402472"/>
                </a:cubicBezTo>
                <a:cubicBezTo>
                  <a:pt x="3283729" y="412432"/>
                  <a:pt x="3242444" y="420580"/>
                  <a:pt x="3203873" y="420580"/>
                </a:cubicBezTo>
                <a:cubicBezTo>
                  <a:pt x="3165304" y="420580"/>
                  <a:pt x="3139048" y="411888"/>
                  <a:pt x="3147740" y="402472"/>
                </a:cubicBezTo>
                <a:cubicBezTo>
                  <a:pt x="3156431" y="393056"/>
                  <a:pt x="3196993" y="384365"/>
                  <a:pt x="3234113" y="384365"/>
                </a:cubicBezTo>
                <a:close/>
                <a:moveTo>
                  <a:pt x="6357884" y="383821"/>
                </a:moveTo>
                <a:cubicBezTo>
                  <a:pt x="6375319" y="383988"/>
                  <a:pt x="6392642" y="386670"/>
                  <a:pt x="6409311" y="391788"/>
                </a:cubicBezTo>
                <a:cubicBezTo>
                  <a:pt x="6420717" y="396134"/>
                  <a:pt x="6414198" y="400480"/>
                  <a:pt x="6396454" y="400119"/>
                </a:cubicBezTo>
                <a:cubicBezTo>
                  <a:pt x="6379051" y="399908"/>
                  <a:pt x="6361780" y="397102"/>
                  <a:pt x="6345208" y="391788"/>
                </a:cubicBezTo>
                <a:cubicBezTo>
                  <a:pt x="6335792" y="387623"/>
                  <a:pt x="6341949" y="383821"/>
                  <a:pt x="6357884" y="383821"/>
                </a:cubicBezTo>
                <a:close/>
                <a:moveTo>
                  <a:pt x="4952903" y="382373"/>
                </a:moveTo>
                <a:cubicBezTo>
                  <a:pt x="4990206" y="382373"/>
                  <a:pt x="5029319" y="391064"/>
                  <a:pt x="5038915" y="400480"/>
                </a:cubicBezTo>
                <a:cubicBezTo>
                  <a:pt x="5049056" y="410620"/>
                  <a:pt x="5023885" y="418588"/>
                  <a:pt x="4984592" y="418588"/>
                </a:cubicBezTo>
                <a:cubicBezTo>
                  <a:pt x="4945298" y="418588"/>
                  <a:pt x="4906910" y="409896"/>
                  <a:pt x="4898579" y="400480"/>
                </a:cubicBezTo>
                <a:cubicBezTo>
                  <a:pt x="4890251" y="391064"/>
                  <a:pt x="4915602" y="382373"/>
                  <a:pt x="4952903" y="382373"/>
                </a:cubicBezTo>
                <a:close/>
                <a:moveTo>
                  <a:pt x="3786763" y="382011"/>
                </a:moveTo>
                <a:lnTo>
                  <a:pt x="3735517" y="392514"/>
                </a:lnTo>
                <a:lnTo>
                  <a:pt x="3773181" y="403740"/>
                </a:lnTo>
                <a:lnTo>
                  <a:pt x="3820805" y="394324"/>
                </a:lnTo>
                <a:close/>
                <a:moveTo>
                  <a:pt x="3084906" y="380563"/>
                </a:moveTo>
                <a:cubicBezTo>
                  <a:pt x="3121304" y="380563"/>
                  <a:pt x="3142670" y="388350"/>
                  <a:pt x="3133798" y="398670"/>
                </a:cubicBezTo>
                <a:cubicBezTo>
                  <a:pt x="3124201" y="408087"/>
                  <a:pt x="3086174" y="415873"/>
                  <a:pt x="3048329" y="415691"/>
                </a:cubicBezTo>
                <a:cubicBezTo>
                  <a:pt x="3010484" y="415510"/>
                  <a:pt x="2989479" y="407725"/>
                  <a:pt x="3000344" y="397583"/>
                </a:cubicBezTo>
                <a:cubicBezTo>
                  <a:pt x="3011209" y="387445"/>
                  <a:pt x="3048510" y="380563"/>
                  <a:pt x="3084906" y="380563"/>
                </a:cubicBezTo>
                <a:close/>
                <a:moveTo>
                  <a:pt x="2932438" y="379114"/>
                </a:moveTo>
                <a:cubicBezTo>
                  <a:pt x="2968111" y="379114"/>
                  <a:pt x="2987124" y="385633"/>
                  <a:pt x="2976803" y="394866"/>
                </a:cubicBezTo>
                <a:cubicBezTo>
                  <a:pt x="2966300" y="404102"/>
                  <a:pt x="2931172" y="411164"/>
                  <a:pt x="2894412" y="410984"/>
                </a:cubicBezTo>
                <a:cubicBezTo>
                  <a:pt x="2857675" y="410801"/>
                  <a:pt x="2840109" y="403741"/>
                  <a:pt x="2852422" y="394325"/>
                </a:cubicBezTo>
                <a:cubicBezTo>
                  <a:pt x="2877443" y="382808"/>
                  <a:pt x="2904918" y="377588"/>
                  <a:pt x="2932438" y="379114"/>
                </a:cubicBezTo>
                <a:close/>
                <a:moveTo>
                  <a:pt x="6191293" y="378571"/>
                </a:moveTo>
                <a:cubicBezTo>
                  <a:pt x="6210969" y="378464"/>
                  <a:pt x="6230533" y="381523"/>
                  <a:pt x="6249238" y="387625"/>
                </a:cubicBezTo>
                <a:cubicBezTo>
                  <a:pt x="6261371" y="392515"/>
                  <a:pt x="6254852" y="397041"/>
                  <a:pt x="6235295" y="397222"/>
                </a:cubicBezTo>
                <a:cubicBezTo>
                  <a:pt x="6215442" y="397138"/>
                  <a:pt x="6195719" y="394024"/>
                  <a:pt x="6176807" y="387986"/>
                </a:cubicBezTo>
                <a:cubicBezTo>
                  <a:pt x="6165398" y="383099"/>
                  <a:pt x="6172098" y="378753"/>
                  <a:pt x="6191293" y="378571"/>
                </a:cubicBezTo>
                <a:close/>
                <a:moveTo>
                  <a:pt x="4794822" y="378027"/>
                </a:moveTo>
                <a:cubicBezTo>
                  <a:pt x="4835747" y="378027"/>
                  <a:pt x="4872504" y="385994"/>
                  <a:pt x="4881015" y="396135"/>
                </a:cubicBezTo>
                <a:cubicBezTo>
                  <a:pt x="4890431" y="406819"/>
                  <a:pt x="4864719" y="415328"/>
                  <a:pt x="4822346" y="414243"/>
                </a:cubicBezTo>
                <a:cubicBezTo>
                  <a:pt x="4779975" y="413155"/>
                  <a:pt x="4743396" y="405731"/>
                  <a:pt x="4735792" y="396135"/>
                </a:cubicBezTo>
                <a:cubicBezTo>
                  <a:pt x="4728186" y="386538"/>
                  <a:pt x="4753900" y="378027"/>
                  <a:pt x="4794822" y="378027"/>
                </a:cubicBezTo>
                <a:close/>
                <a:moveTo>
                  <a:pt x="2783796" y="375673"/>
                </a:moveTo>
                <a:cubicBezTo>
                  <a:pt x="2815121" y="375493"/>
                  <a:pt x="2834858" y="382555"/>
                  <a:pt x="2824356" y="390522"/>
                </a:cubicBezTo>
                <a:cubicBezTo>
                  <a:pt x="2798843" y="401775"/>
                  <a:pt x="2771103" y="407039"/>
                  <a:pt x="2743234" y="405913"/>
                </a:cubicBezTo>
                <a:cubicBezTo>
                  <a:pt x="2711187" y="405913"/>
                  <a:pt x="2693076" y="398307"/>
                  <a:pt x="2705390" y="390159"/>
                </a:cubicBezTo>
                <a:cubicBezTo>
                  <a:pt x="2730232" y="379922"/>
                  <a:pt x="2756939" y="374987"/>
                  <a:pt x="2783796" y="375673"/>
                </a:cubicBezTo>
                <a:close/>
                <a:moveTo>
                  <a:pt x="6031039" y="374949"/>
                </a:moveTo>
                <a:cubicBezTo>
                  <a:pt x="6052326" y="374438"/>
                  <a:pt x="6073521" y="377939"/>
                  <a:pt x="6093511" y="385270"/>
                </a:cubicBezTo>
                <a:cubicBezTo>
                  <a:pt x="6105824" y="391064"/>
                  <a:pt x="6098400" y="395230"/>
                  <a:pt x="6075403" y="395230"/>
                </a:cubicBezTo>
                <a:cubicBezTo>
                  <a:pt x="6053921" y="395790"/>
                  <a:pt x="6032528" y="392224"/>
                  <a:pt x="6012388" y="384726"/>
                </a:cubicBezTo>
                <a:cubicBezTo>
                  <a:pt x="6000618" y="378932"/>
                  <a:pt x="6008222" y="374949"/>
                  <a:pt x="6031039" y="374949"/>
                </a:cubicBezTo>
                <a:close/>
                <a:moveTo>
                  <a:pt x="2633677" y="374044"/>
                </a:moveTo>
                <a:cubicBezTo>
                  <a:pt x="2664103" y="373863"/>
                  <a:pt x="2680218" y="380562"/>
                  <a:pt x="2669355" y="387625"/>
                </a:cubicBezTo>
                <a:cubicBezTo>
                  <a:pt x="2645108" y="398145"/>
                  <a:pt x="2618795" y="403035"/>
                  <a:pt x="2592394" y="401929"/>
                </a:cubicBezTo>
                <a:cubicBezTo>
                  <a:pt x="2561249" y="401929"/>
                  <a:pt x="2546582" y="395410"/>
                  <a:pt x="2559261" y="387442"/>
                </a:cubicBezTo>
                <a:cubicBezTo>
                  <a:pt x="2582867" y="377876"/>
                  <a:pt x="2608220" y="373314"/>
                  <a:pt x="2633677" y="374044"/>
                </a:cubicBezTo>
                <a:close/>
                <a:moveTo>
                  <a:pt x="2489001" y="371145"/>
                </a:moveTo>
                <a:cubicBezTo>
                  <a:pt x="2517248" y="371327"/>
                  <a:pt x="2528836" y="376578"/>
                  <a:pt x="2516523" y="383821"/>
                </a:cubicBezTo>
                <a:cubicBezTo>
                  <a:pt x="2493599" y="393308"/>
                  <a:pt x="2468885" y="397635"/>
                  <a:pt x="2444093" y="396496"/>
                </a:cubicBezTo>
                <a:cubicBezTo>
                  <a:pt x="2413671" y="396496"/>
                  <a:pt x="2402262" y="390701"/>
                  <a:pt x="2416568" y="382916"/>
                </a:cubicBezTo>
                <a:cubicBezTo>
                  <a:pt x="2439675" y="374139"/>
                  <a:pt x="2464301" y="370135"/>
                  <a:pt x="2489001" y="371145"/>
                </a:cubicBezTo>
                <a:close/>
                <a:moveTo>
                  <a:pt x="5862094" y="369698"/>
                </a:moveTo>
                <a:cubicBezTo>
                  <a:pt x="5884968" y="369123"/>
                  <a:pt x="5907747" y="372806"/>
                  <a:pt x="5929273" y="380562"/>
                </a:cubicBezTo>
                <a:cubicBezTo>
                  <a:pt x="5942854" y="387081"/>
                  <a:pt x="5933618" y="392151"/>
                  <a:pt x="5907726" y="392151"/>
                </a:cubicBezTo>
                <a:cubicBezTo>
                  <a:pt x="5884850" y="392697"/>
                  <a:pt x="5862088" y="388760"/>
                  <a:pt x="5840726" y="380562"/>
                </a:cubicBezTo>
                <a:cubicBezTo>
                  <a:pt x="5829318" y="374405"/>
                  <a:pt x="5838372" y="369878"/>
                  <a:pt x="5862094" y="369698"/>
                </a:cubicBezTo>
                <a:close/>
                <a:moveTo>
                  <a:pt x="2333090" y="368974"/>
                </a:moveTo>
                <a:cubicBezTo>
                  <a:pt x="2358080" y="369154"/>
                  <a:pt x="2370395" y="374405"/>
                  <a:pt x="2359710" y="380563"/>
                </a:cubicBezTo>
                <a:cubicBezTo>
                  <a:pt x="2337943" y="388939"/>
                  <a:pt x="2314766" y="392999"/>
                  <a:pt x="2291444" y="392513"/>
                </a:cubicBezTo>
                <a:cubicBezTo>
                  <a:pt x="2265911" y="392513"/>
                  <a:pt x="2253779" y="387262"/>
                  <a:pt x="2265369" y="380924"/>
                </a:cubicBezTo>
                <a:cubicBezTo>
                  <a:pt x="2286988" y="372717"/>
                  <a:pt x="2309970" y="368660"/>
                  <a:pt x="2333090" y="368974"/>
                </a:cubicBezTo>
                <a:close/>
                <a:moveTo>
                  <a:pt x="2188591" y="366257"/>
                </a:moveTo>
                <a:cubicBezTo>
                  <a:pt x="2210686" y="366257"/>
                  <a:pt x="2221007" y="371690"/>
                  <a:pt x="2209238" y="377122"/>
                </a:cubicBezTo>
                <a:cubicBezTo>
                  <a:pt x="2188826" y="384028"/>
                  <a:pt x="2167405" y="387515"/>
                  <a:pt x="2145859" y="387443"/>
                </a:cubicBezTo>
                <a:cubicBezTo>
                  <a:pt x="2123221" y="387443"/>
                  <a:pt x="2113445" y="382011"/>
                  <a:pt x="2125756" y="376397"/>
                </a:cubicBezTo>
                <a:cubicBezTo>
                  <a:pt x="2146020" y="369650"/>
                  <a:pt x="2167245" y="366224"/>
                  <a:pt x="2188591" y="366257"/>
                </a:cubicBezTo>
                <a:close/>
                <a:moveTo>
                  <a:pt x="5704736" y="366076"/>
                </a:moveTo>
                <a:cubicBezTo>
                  <a:pt x="5729454" y="365395"/>
                  <a:pt x="5754063" y="369578"/>
                  <a:pt x="5777167" y="378389"/>
                </a:cubicBezTo>
                <a:cubicBezTo>
                  <a:pt x="5788395" y="385089"/>
                  <a:pt x="5775899" y="390703"/>
                  <a:pt x="5748919" y="390520"/>
                </a:cubicBezTo>
                <a:cubicBezTo>
                  <a:pt x="5724785" y="391062"/>
                  <a:pt x="5700784" y="386817"/>
                  <a:pt x="5678300" y="378026"/>
                </a:cubicBezTo>
                <a:cubicBezTo>
                  <a:pt x="5666891" y="371507"/>
                  <a:pt x="5678300" y="366076"/>
                  <a:pt x="5704736" y="366076"/>
                </a:cubicBezTo>
                <a:close/>
                <a:moveTo>
                  <a:pt x="2038475" y="364809"/>
                </a:moveTo>
                <a:cubicBezTo>
                  <a:pt x="2059482" y="364447"/>
                  <a:pt x="2068899" y="368793"/>
                  <a:pt x="2058935" y="373681"/>
                </a:cubicBezTo>
                <a:cubicBezTo>
                  <a:pt x="2040268" y="380289"/>
                  <a:pt x="2020603" y="383597"/>
                  <a:pt x="2000811" y="383460"/>
                </a:cubicBezTo>
                <a:cubicBezTo>
                  <a:pt x="1980166" y="383460"/>
                  <a:pt x="1972020" y="378933"/>
                  <a:pt x="1982705" y="373863"/>
                </a:cubicBezTo>
                <a:cubicBezTo>
                  <a:pt x="2000704" y="367907"/>
                  <a:pt x="2019518" y="364850"/>
                  <a:pt x="2038475" y="364809"/>
                </a:cubicBezTo>
                <a:close/>
                <a:moveTo>
                  <a:pt x="1897962" y="361911"/>
                </a:moveTo>
                <a:cubicBezTo>
                  <a:pt x="1914803" y="362454"/>
                  <a:pt x="1920775" y="365532"/>
                  <a:pt x="1911360" y="369878"/>
                </a:cubicBezTo>
                <a:cubicBezTo>
                  <a:pt x="1895045" y="375454"/>
                  <a:pt x="1877898" y="378268"/>
                  <a:pt x="1860660" y="378209"/>
                </a:cubicBezTo>
                <a:cubicBezTo>
                  <a:pt x="1841283" y="378209"/>
                  <a:pt x="1835307" y="374407"/>
                  <a:pt x="1847077" y="369698"/>
                </a:cubicBezTo>
                <a:cubicBezTo>
                  <a:pt x="1863537" y="364489"/>
                  <a:pt x="1880703" y="361861"/>
                  <a:pt x="1897962" y="361911"/>
                </a:cubicBezTo>
                <a:close/>
                <a:moveTo>
                  <a:pt x="5545027" y="361006"/>
                </a:moveTo>
                <a:cubicBezTo>
                  <a:pt x="5570826" y="360463"/>
                  <a:pt x="5596502" y="364763"/>
                  <a:pt x="5620716" y="373683"/>
                </a:cubicBezTo>
                <a:cubicBezTo>
                  <a:pt x="5633393" y="380926"/>
                  <a:pt x="5618907" y="387444"/>
                  <a:pt x="5590295" y="387444"/>
                </a:cubicBezTo>
                <a:cubicBezTo>
                  <a:pt x="5564460" y="388163"/>
                  <a:pt x="5538753" y="383538"/>
                  <a:pt x="5514787" y="373863"/>
                </a:cubicBezTo>
                <a:cubicBezTo>
                  <a:pt x="5504285" y="367164"/>
                  <a:pt x="5518408" y="361187"/>
                  <a:pt x="5545027" y="361006"/>
                </a:cubicBezTo>
                <a:close/>
                <a:moveTo>
                  <a:pt x="1752733" y="360643"/>
                </a:moveTo>
                <a:cubicBezTo>
                  <a:pt x="1766497" y="361006"/>
                  <a:pt x="1769937" y="363904"/>
                  <a:pt x="1759438" y="367886"/>
                </a:cubicBezTo>
                <a:cubicBezTo>
                  <a:pt x="1744988" y="372211"/>
                  <a:pt x="1729975" y="374287"/>
                  <a:pt x="1714889" y="374044"/>
                </a:cubicBezTo>
                <a:cubicBezTo>
                  <a:pt x="1698774" y="374044"/>
                  <a:pt x="1695877" y="370603"/>
                  <a:pt x="1708373" y="366438"/>
                </a:cubicBezTo>
                <a:cubicBezTo>
                  <a:pt x="1722766" y="362221"/>
                  <a:pt x="1737741" y="360267"/>
                  <a:pt x="1752733" y="360643"/>
                </a:cubicBezTo>
                <a:close/>
                <a:moveTo>
                  <a:pt x="1601529" y="358109"/>
                </a:moveTo>
                <a:cubicBezTo>
                  <a:pt x="1613300" y="357929"/>
                  <a:pt x="1616920" y="360282"/>
                  <a:pt x="1608954" y="363360"/>
                </a:cubicBezTo>
                <a:cubicBezTo>
                  <a:pt x="1597219" y="366969"/>
                  <a:pt x="1585016" y="368740"/>
                  <a:pt x="1572739" y="368613"/>
                </a:cubicBezTo>
                <a:cubicBezTo>
                  <a:pt x="1561692" y="368613"/>
                  <a:pt x="1558433" y="366440"/>
                  <a:pt x="1565313" y="363543"/>
                </a:cubicBezTo>
                <a:cubicBezTo>
                  <a:pt x="1577047" y="359898"/>
                  <a:pt x="1589252" y="358065"/>
                  <a:pt x="1601529" y="358109"/>
                </a:cubicBezTo>
                <a:close/>
                <a:moveTo>
                  <a:pt x="5390929" y="357746"/>
                </a:moveTo>
                <a:cubicBezTo>
                  <a:pt x="5417102" y="356411"/>
                  <a:pt x="5443234" y="361056"/>
                  <a:pt x="5467345" y="371327"/>
                </a:cubicBezTo>
                <a:cubicBezTo>
                  <a:pt x="5479839" y="379475"/>
                  <a:pt x="5464990" y="385450"/>
                  <a:pt x="5431130" y="385450"/>
                </a:cubicBezTo>
                <a:cubicBezTo>
                  <a:pt x="5405305" y="386556"/>
                  <a:pt x="5379565" y="381853"/>
                  <a:pt x="5355801" y="371688"/>
                </a:cubicBezTo>
                <a:cubicBezTo>
                  <a:pt x="5344573" y="363721"/>
                  <a:pt x="5359240" y="357746"/>
                  <a:pt x="5390929" y="357746"/>
                </a:cubicBezTo>
                <a:close/>
                <a:moveTo>
                  <a:pt x="4562319" y="356841"/>
                </a:moveTo>
                <a:cubicBezTo>
                  <a:pt x="4546488" y="366319"/>
                  <a:pt x="4528240" y="370975"/>
                  <a:pt x="4509805" y="370241"/>
                </a:cubicBezTo>
                <a:cubicBezTo>
                  <a:pt x="4521938" y="372595"/>
                  <a:pt x="4535337" y="374587"/>
                  <a:pt x="4546021" y="377304"/>
                </a:cubicBezTo>
                <a:cubicBezTo>
                  <a:pt x="4554138" y="380026"/>
                  <a:pt x="4562064" y="383294"/>
                  <a:pt x="4569742" y="387081"/>
                </a:cubicBezTo>
                <a:cubicBezTo>
                  <a:pt x="4579158" y="378752"/>
                  <a:pt x="4602517" y="374587"/>
                  <a:pt x="4635111" y="374044"/>
                </a:cubicBezTo>
                <a:cubicBezTo>
                  <a:pt x="4619720" y="371690"/>
                  <a:pt x="4603422" y="369878"/>
                  <a:pt x="4591472" y="367164"/>
                </a:cubicBezTo>
                <a:cubicBezTo>
                  <a:pt x="4581558" y="364304"/>
                  <a:pt x="4571822" y="360858"/>
                  <a:pt x="4562319" y="356841"/>
                </a:cubicBezTo>
                <a:close/>
                <a:moveTo>
                  <a:pt x="4413835" y="356841"/>
                </a:moveTo>
                <a:lnTo>
                  <a:pt x="4371281" y="367344"/>
                </a:lnTo>
                <a:lnTo>
                  <a:pt x="4413835" y="378570"/>
                </a:lnTo>
                <a:cubicBezTo>
                  <a:pt x="4430101" y="372728"/>
                  <a:pt x="4447252" y="369724"/>
                  <a:pt x="4464537" y="369698"/>
                </a:cubicBezTo>
                <a:close/>
                <a:moveTo>
                  <a:pt x="1456657" y="356841"/>
                </a:moveTo>
                <a:cubicBezTo>
                  <a:pt x="1464263" y="357021"/>
                  <a:pt x="1465712" y="358833"/>
                  <a:pt x="1459735" y="360825"/>
                </a:cubicBezTo>
                <a:cubicBezTo>
                  <a:pt x="1451243" y="363234"/>
                  <a:pt x="1442479" y="364512"/>
                  <a:pt x="1433659" y="364628"/>
                </a:cubicBezTo>
                <a:cubicBezTo>
                  <a:pt x="1425511" y="364628"/>
                  <a:pt x="1422977" y="362816"/>
                  <a:pt x="1428409" y="360825"/>
                </a:cubicBezTo>
                <a:cubicBezTo>
                  <a:pt x="1437589" y="358156"/>
                  <a:pt x="1447096" y="356814"/>
                  <a:pt x="1456657" y="356841"/>
                </a:cubicBezTo>
                <a:close/>
                <a:moveTo>
                  <a:pt x="6603426" y="355936"/>
                </a:moveTo>
                <a:cubicBezTo>
                  <a:pt x="6614199" y="356131"/>
                  <a:pt x="6624900" y="357652"/>
                  <a:pt x="6635295" y="360462"/>
                </a:cubicBezTo>
                <a:cubicBezTo>
                  <a:pt x="6642175" y="362635"/>
                  <a:pt x="6640546" y="365171"/>
                  <a:pt x="6631854" y="365352"/>
                </a:cubicBezTo>
                <a:cubicBezTo>
                  <a:pt x="6620229" y="365384"/>
                  <a:pt x="6608640" y="363800"/>
                  <a:pt x="6597450" y="360645"/>
                </a:cubicBezTo>
                <a:cubicBezTo>
                  <a:pt x="6591473" y="358289"/>
                  <a:pt x="6594553" y="356116"/>
                  <a:pt x="6603426" y="355936"/>
                </a:cubicBezTo>
                <a:close/>
                <a:moveTo>
                  <a:pt x="4260823" y="354307"/>
                </a:moveTo>
                <a:lnTo>
                  <a:pt x="4226780" y="363723"/>
                </a:lnTo>
                <a:lnTo>
                  <a:pt x="4262091" y="373682"/>
                </a:lnTo>
                <a:lnTo>
                  <a:pt x="4299211" y="366439"/>
                </a:lnTo>
                <a:close/>
                <a:moveTo>
                  <a:pt x="4108537" y="352858"/>
                </a:moveTo>
                <a:lnTo>
                  <a:pt x="4080470" y="361369"/>
                </a:lnTo>
                <a:lnTo>
                  <a:pt x="4106364" y="368068"/>
                </a:lnTo>
                <a:lnTo>
                  <a:pt x="4138053" y="361730"/>
                </a:lnTo>
                <a:close/>
                <a:moveTo>
                  <a:pt x="5235744" y="352857"/>
                </a:moveTo>
                <a:cubicBezTo>
                  <a:pt x="5262705" y="351596"/>
                  <a:pt x="5289594" y="356552"/>
                  <a:pt x="5314333" y="367343"/>
                </a:cubicBezTo>
                <a:cubicBezTo>
                  <a:pt x="5325741" y="375491"/>
                  <a:pt x="5308358" y="382192"/>
                  <a:pt x="5274676" y="382192"/>
                </a:cubicBezTo>
                <a:cubicBezTo>
                  <a:pt x="5247430" y="383700"/>
                  <a:pt x="5220222" y="378607"/>
                  <a:pt x="5195366" y="367343"/>
                </a:cubicBezTo>
                <a:cubicBezTo>
                  <a:pt x="5185225" y="359195"/>
                  <a:pt x="5203151" y="352857"/>
                  <a:pt x="5235744" y="352857"/>
                </a:cubicBezTo>
                <a:close/>
                <a:moveTo>
                  <a:pt x="6441360" y="350683"/>
                </a:moveTo>
                <a:cubicBezTo>
                  <a:pt x="6455285" y="350843"/>
                  <a:pt x="6469137" y="352976"/>
                  <a:pt x="6482465" y="357021"/>
                </a:cubicBezTo>
                <a:cubicBezTo>
                  <a:pt x="6489889" y="360099"/>
                  <a:pt x="6483914" y="363177"/>
                  <a:pt x="6470876" y="362996"/>
                </a:cubicBezTo>
                <a:cubicBezTo>
                  <a:pt x="6457567" y="362538"/>
                  <a:pt x="6444366" y="360409"/>
                  <a:pt x="6431581" y="356658"/>
                </a:cubicBezTo>
                <a:cubicBezTo>
                  <a:pt x="6423433" y="353580"/>
                  <a:pt x="6428322" y="350503"/>
                  <a:pt x="6441360" y="350683"/>
                </a:cubicBezTo>
                <a:close/>
                <a:moveTo>
                  <a:pt x="5078571" y="349236"/>
                </a:moveTo>
                <a:cubicBezTo>
                  <a:pt x="5111708" y="349236"/>
                  <a:pt x="5149373" y="356480"/>
                  <a:pt x="5159150" y="364628"/>
                </a:cubicBezTo>
                <a:cubicBezTo>
                  <a:pt x="5168929" y="372775"/>
                  <a:pt x="5146837" y="380925"/>
                  <a:pt x="5111526" y="380562"/>
                </a:cubicBezTo>
                <a:cubicBezTo>
                  <a:pt x="5076217" y="380201"/>
                  <a:pt x="5039095" y="372595"/>
                  <a:pt x="5031310" y="364266"/>
                </a:cubicBezTo>
                <a:cubicBezTo>
                  <a:pt x="5023523" y="355936"/>
                  <a:pt x="5045433" y="349056"/>
                  <a:pt x="5078571" y="349236"/>
                </a:cubicBezTo>
                <a:close/>
                <a:moveTo>
                  <a:pt x="3957519" y="349236"/>
                </a:moveTo>
                <a:lnTo>
                  <a:pt x="3921304" y="356660"/>
                </a:lnTo>
                <a:lnTo>
                  <a:pt x="3955164" y="365352"/>
                </a:lnTo>
                <a:lnTo>
                  <a:pt x="3986672" y="358833"/>
                </a:lnTo>
                <a:close/>
                <a:moveTo>
                  <a:pt x="3427504" y="348873"/>
                </a:moveTo>
                <a:cubicBezTo>
                  <a:pt x="3466436" y="348693"/>
                  <a:pt x="3493599" y="355936"/>
                  <a:pt x="3487622" y="365894"/>
                </a:cubicBezTo>
                <a:cubicBezTo>
                  <a:pt x="3481647" y="376034"/>
                  <a:pt x="3445975" y="384002"/>
                  <a:pt x="3404326" y="384002"/>
                </a:cubicBezTo>
                <a:cubicBezTo>
                  <a:pt x="3362679" y="384002"/>
                  <a:pt x="3338053" y="376034"/>
                  <a:pt x="3346020" y="365894"/>
                </a:cubicBezTo>
                <a:cubicBezTo>
                  <a:pt x="3353987" y="355753"/>
                  <a:pt x="3388574" y="349054"/>
                  <a:pt x="3427504" y="348873"/>
                </a:cubicBezTo>
                <a:close/>
                <a:moveTo>
                  <a:pt x="6277122" y="346882"/>
                </a:moveTo>
                <a:cubicBezTo>
                  <a:pt x="6292987" y="346982"/>
                  <a:pt x="6308764" y="349235"/>
                  <a:pt x="6324022" y="353581"/>
                </a:cubicBezTo>
                <a:cubicBezTo>
                  <a:pt x="6334886" y="357203"/>
                  <a:pt x="6330902" y="361187"/>
                  <a:pt x="6315872" y="361549"/>
                </a:cubicBezTo>
                <a:cubicBezTo>
                  <a:pt x="6299081" y="361572"/>
                  <a:pt x="6282375" y="359193"/>
                  <a:pt x="6266257" y="354488"/>
                </a:cubicBezTo>
                <a:cubicBezTo>
                  <a:pt x="6256478" y="350684"/>
                  <a:pt x="6261912" y="346882"/>
                  <a:pt x="6277122" y="346882"/>
                </a:cubicBezTo>
                <a:close/>
                <a:moveTo>
                  <a:pt x="3283186" y="346881"/>
                </a:moveTo>
                <a:cubicBezTo>
                  <a:pt x="3319038" y="346701"/>
                  <a:pt x="3344028" y="353039"/>
                  <a:pt x="3337870" y="362455"/>
                </a:cubicBezTo>
                <a:cubicBezTo>
                  <a:pt x="3331532" y="371328"/>
                  <a:pt x="3292963" y="379476"/>
                  <a:pt x="3255660" y="380563"/>
                </a:cubicBezTo>
                <a:cubicBezTo>
                  <a:pt x="3218359" y="381649"/>
                  <a:pt x="3193008" y="372596"/>
                  <a:pt x="3201337" y="363541"/>
                </a:cubicBezTo>
                <a:cubicBezTo>
                  <a:pt x="3209667" y="354488"/>
                  <a:pt x="3247332" y="347062"/>
                  <a:pt x="3283186" y="346881"/>
                </a:cubicBezTo>
                <a:close/>
                <a:moveTo>
                  <a:pt x="3812657" y="344347"/>
                </a:moveTo>
                <a:lnTo>
                  <a:pt x="3758334" y="354850"/>
                </a:lnTo>
                <a:lnTo>
                  <a:pt x="3796359" y="366439"/>
                </a:lnTo>
                <a:cubicBezTo>
                  <a:pt x="3802517" y="364627"/>
                  <a:pt x="3808853" y="362274"/>
                  <a:pt x="3816640" y="360462"/>
                </a:cubicBezTo>
                <a:cubicBezTo>
                  <a:pt x="3824427" y="358652"/>
                  <a:pt x="3834748" y="357204"/>
                  <a:pt x="3842535" y="355755"/>
                </a:cubicBezTo>
                <a:close/>
                <a:moveTo>
                  <a:pt x="4927913" y="344347"/>
                </a:moveTo>
                <a:cubicBezTo>
                  <a:pt x="4965757" y="344347"/>
                  <a:pt x="4998534" y="351951"/>
                  <a:pt x="5007767" y="361367"/>
                </a:cubicBezTo>
                <a:cubicBezTo>
                  <a:pt x="5016459" y="370602"/>
                  <a:pt x="4994188" y="377303"/>
                  <a:pt x="4955075" y="377121"/>
                </a:cubicBezTo>
                <a:cubicBezTo>
                  <a:pt x="4915963" y="376940"/>
                  <a:pt x="4882645" y="369517"/>
                  <a:pt x="4875401" y="360101"/>
                </a:cubicBezTo>
                <a:cubicBezTo>
                  <a:pt x="4868158" y="350685"/>
                  <a:pt x="4890068" y="344347"/>
                  <a:pt x="4927913" y="344347"/>
                </a:cubicBezTo>
                <a:close/>
                <a:moveTo>
                  <a:pt x="3138324" y="343804"/>
                </a:moveTo>
                <a:cubicBezTo>
                  <a:pt x="3173090" y="343804"/>
                  <a:pt x="3194820" y="350866"/>
                  <a:pt x="3186852" y="359377"/>
                </a:cubicBezTo>
                <a:cubicBezTo>
                  <a:pt x="3178885" y="367886"/>
                  <a:pt x="3141584" y="375492"/>
                  <a:pt x="3106454" y="375310"/>
                </a:cubicBezTo>
                <a:cubicBezTo>
                  <a:pt x="3070239" y="375310"/>
                  <a:pt x="3049234" y="368069"/>
                  <a:pt x="3058650" y="359377"/>
                </a:cubicBezTo>
                <a:cubicBezTo>
                  <a:pt x="3068066" y="350684"/>
                  <a:pt x="3103557" y="343804"/>
                  <a:pt x="3138324" y="343804"/>
                </a:cubicBezTo>
                <a:close/>
                <a:moveTo>
                  <a:pt x="2993101" y="342354"/>
                </a:moveTo>
                <a:cubicBezTo>
                  <a:pt x="3027324" y="342535"/>
                  <a:pt x="3043803" y="348329"/>
                  <a:pt x="3035292" y="356479"/>
                </a:cubicBezTo>
                <a:cubicBezTo>
                  <a:pt x="3026780" y="364627"/>
                  <a:pt x="2993281" y="371690"/>
                  <a:pt x="2957971" y="371690"/>
                </a:cubicBezTo>
                <a:cubicBezTo>
                  <a:pt x="2921755" y="371690"/>
                  <a:pt x="2903647" y="365171"/>
                  <a:pt x="2915236" y="356660"/>
                </a:cubicBezTo>
                <a:cubicBezTo>
                  <a:pt x="2926825" y="348149"/>
                  <a:pt x="2958876" y="342174"/>
                  <a:pt x="2993101" y="342354"/>
                </a:cubicBezTo>
                <a:close/>
                <a:moveTo>
                  <a:pt x="6117231" y="342174"/>
                </a:moveTo>
                <a:cubicBezTo>
                  <a:pt x="6135663" y="341659"/>
                  <a:pt x="6154045" y="344355"/>
                  <a:pt x="6171554" y="350142"/>
                </a:cubicBezTo>
                <a:cubicBezTo>
                  <a:pt x="6182238" y="355029"/>
                  <a:pt x="6176624" y="358289"/>
                  <a:pt x="6157611" y="358470"/>
                </a:cubicBezTo>
                <a:cubicBezTo>
                  <a:pt x="6139855" y="358805"/>
                  <a:pt x="6122170" y="356174"/>
                  <a:pt x="6105280" y="350683"/>
                </a:cubicBezTo>
                <a:cubicBezTo>
                  <a:pt x="6093872" y="345976"/>
                  <a:pt x="6098942" y="342536"/>
                  <a:pt x="6117231" y="342174"/>
                </a:cubicBezTo>
                <a:close/>
                <a:moveTo>
                  <a:pt x="4775446" y="341450"/>
                </a:moveTo>
                <a:cubicBezTo>
                  <a:pt x="4813111" y="341450"/>
                  <a:pt x="4850051" y="348873"/>
                  <a:pt x="4858200" y="358109"/>
                </a:cubicBezTo>
                <a:cubicBezTo>
                  <a:pt x="4866348" y="367344"/>
                  <a:pt x="4841902" y="376217"/>
                  <a:pt x="4802970" y="376217"/>
                </a:cubicBezTo>
                <a:cubicBezTo>
                  <a:pt x="4764040" y="376217"/>
                  <a:pt x="4726556" y="368430"/>
                  <a:pt x="4719494" y="358109"/>
                </a:cubicBezTo>
                <a:cubicBezTo>
                  <a:pt x="4712431" y="347788"/>
                  <a:pt x="4737782" y="341450"/>
                  <a:pt x="4775446" y="341450"/>
                </a:cubicBezTo>
                <a:close/>
                <a:moveTo>
                  <a:pt x="2844091" y="339097"/>
                </a:moveTo>
                <a:cubicBezTo>
                  <a:pt x="2874311" y="339097"/>
                  <a:pt x="2892599" y="345796"/>
                  <a:pt x="2882642" y="353039"/>
                </a:cubicBezTo>
                <a:cubicBezTo>
                  <a:pt x="2858188" y="363396"/>
                  <a:pt x="2831710" y="368160"/>
                  <a:pt x="2805160" y="366982"/>
                </a:cubicBezTo>
                <a:cubicBezTo>
                  <a:pt x="2774195" y="366982"/>
                  <a:pt x="2757355" y="359558"/>
                  <a:pt x="2768944" y="352315"/>
                </a:cubicBezTo>
                <a:cubicBezTo>
                  <a:pt x="2792847" y="342870"/>
                  <a:pt x="2818405" y="338372"/>
                  <a:pt x="2844091" y="339097"/>
                </a:cubicBezTo>
                <a:close/>
                <a:moveTo>
                  <a:pt x="5965850" y="338553"/>
                </a:moveTo>
                <a:cubicBezTo>
                  <a:pt x="5985220" y="338177"/>
                  <a:pt x="6004495" y="341369"/>
                  <a:pt x="6022709" y="347969"/>
                </a:cubicBezTo>
                <a:cubicBezTo>
                  <a:pt x="6033935" y="353401"/>
                  <a:pt x="6025606" y="357203"/>
                  <a:pt x="6002790" y="357022"/>
                </a:cubicBezTo>
                <a:cubicBezTo>
                  <a:pt x="5983284" y="357416"/>
                  <a:pt x="5963878" y="354159"/>
                  <a:pt x="5945569" y="347426"/>
                </a:cubicBezTo>
                <a:cubicBezTo>
                  <a:pt x="5935067" y="342175"/>
                  <a:pt x="5943396" y="338553"/>
                  <a:pt x="5965850" y="338553"/>
                </a:cubicBezTo>
                <a:close/>
                <a:moveTo>
                  <a:pt x="3667795" y="338191"/>
                </a:moveTo>
                <a:cubicBezTo>
                  <a:pt x="3657948" y="341413"/>
                  <a:pt x="3647908" y="344016"/>
                  <a:pt x="3637735" y="345976"/>
                </a:cubicBezTo>
                <a:cubicBezTo>
                  <a:pt x="3625422" y="348149"/>
                  <a:pt x="3609850" y="349417"/>
                  <a:pt x="3594640" y="351046"/>
                </a:cubicBezTo>
                <a:cubicBezTo>
                  <a:pt x="3612480" y="350126"/>
                  <a:pt x="3630084" y="355438"/>
                  <a:pt x="3644435" y="366076"/>
                </a:cubicBezTo>
                <a:cubicBezTo>
                  <a:pt x="3664546" y="358278"/>
                  <a:pt x="3685882" y="354107"/>
                  <a:pt x="3707450" y="353763"/>
                </a:cubicBezTo>
                <a:cubicBezTo>
                  <a:pt x="3698220" y="351888"/>
                  <a:pt x="3689093" y="349531"/>
                  <a:pt x="3680109" y="346700"/>
                </a:cubicBezTo>
                <a:cubicBezTo>
                  <a:pt x="3675540" y="344602"/>
                  <a:pt x="3671373" y="341721"/>
                  <a:pt x="3667795" y="338191"/>
                </a:cubicBezTo>
                <a:close/>
                <a:moveTo>
                  <a:pt x="2700497" y="337645"/>
                </a:moveTo>
                <a:cubicBezTo>
                  <a:pt x="2727838" y="337645"/>
                  <a:pt x="2743231" y="343259"/>
                  <a:pt x="2734179" y="349959"/>
                </a:cubicBezTo>
                <a:cubicBezTo>
                  <a:pt x="2711325" y="359768"/>
                  <a:pt x="2686592" y="364348"/>
                  <a:pt x="2661749" y="363360"/>
                </a:cubicBezTo>
                <a:cubicBezTo>
                  <a:pt x="2633137" y="363360"/>
                  <a:pt x="2617923" y="357565"/>
                  <a:pt x="2628065" y="350502"/>
                </a:cubicBezTo>
                <a:cubicBezTo>
                  <a:pt x="2651008" y="341100"/>
                  <a:pt x="2675707" y="336716"/>
                  <a:pt x="2700497" y="337645"/>
                </a:cubicBezTo>
                <a:close/>
                <a:moveTo>
                  <a:pt x="2557446" y="334930"/>
                </a:moveTo>
                <a:cubicBezTo>
                  <a:pt x="2584789" y="334930"/>
                  <a:pt x="2597648" y="339639"/>
                  <a:pt x="2587325" y="346338"/>
                </a:cubicBezTo>
                <a:cubicBezTo>
                  <a:pt x="2566050" y="355083"/>
                  <a:pt x="2543144" y="359157"/>
                  <a:pt x="2520146" y="358291"/>
                </a:cubicBezTo>
                <a:cubicBezTo>
                  <a:pt x="2491895" y="358291"/>
                  <a:pt x="2479400" y="353220"/>
                  <a:pt x="2490629" y="346519"/>
                </a:cubicBezTo>
                <a:cubicBezTo>
                  <a:pt x="2511850" y="338015"/>
                  <a:pt x="2534611" y="334065"/>
                  <a:pt x="2557446" y="334930"/>
                </a:cubicBezTo>
                <a:close/>
                <a:moveTo>
                  <a:pt x="5811934" y="334567"/>
                </a:moveTo>
                <a:cubicBezTo>
                  <a:pt x="5832286" y="334106"/>
                  <a:pt x="5852547" y="337421"/>
                  <a:pt x="5871689" y="344346"/>
                </a:cubicBezTo>
                <a:cubicBezTo>
                  <a:pt x="5882554" y="349960"/>
                  <a:pt x="5872777" y="354306"/>
                  <a:pt x="5849236" y="354306"/>
                </a:cubicBezTo>
                <a:cubicBezTo>
                  <a:pt x="5827845" y="355063"/>
                  <a:pt x="5806511" y="351681"/>
                  <a:pt x="5786401" y="344346"/>
                </a:cubicBezTo>
                <a:cubicBezTo>
                  <a:pt x="5775899" y="338552"/>
                  <a:pt x="5786401" y="334206"/>
                  <a:pt x="5811934" y="334567"/>
                </a:cubicBezTo>
                <a:close/>
                <a:moveTo>
                  <a:pt x="2416027" y="333120"/>
                </a:moveTo>
                <a:cubicBezTo>
                  <a:pt x="2439929" y="333120"/>
                  <a:pt x="2451338" y="338190"/>
                  <a:pt x="2440650" y="343984"/>
                </a:cubicBezTo>
                <a:cubicBezTo>
                  <a:pt x="2419811" y="351716"/>
                  <a:pt x="2397685" y="355404"/>
                  <a:pt x="2375465" y="354849"/>
                </a:cubicBezTo>
                <a:cubicBezTo>
                  <a:pt x="2351019" y="354849"/>
                  <a:pt x="2339249" y="349598"/>
                  <a:pt x="2351380" y="343803"/>
                </a:cubicBezTo>
                <a:cubicBezTo>
                  <a:pt x="2372115" y="336399"/>
                  <a:pt x="2394007" y="332781"/>
                  <a:pt x="2416027" y="333120"/>
                </a:cubicBezTo>
                <a:close/>
                <a:moveTo>
                  <a:pt x="2275512" y="330403"/>
                </a:moveTo>
                <a:cubicBezTo>
                  <a:pt x="2296695" y="330403"/>
                  <a:pt x="2307198" y="335292"/>
                  <a:pt x="2296516" y="340362"/>
                </a:cubicBezTo>
                <a:cubicBezTo>
                  <a:pt x="2277267" y="346849"/>
                  <a:pt x="2257075" y="350092"/>
                  <a:pt x="2236760" y="349959"/>
                </a:cubicBezTo>
                <a:cubicBezTo>
                  <a:pt x="2214849" y="349959"/>
                  <a:pt x="2204707" y="344889"/>
                  <a:pt x="2216118" y="339819"/>
                </a:cubicBezTo>
                <a:cubicBezTo>
                  <a:pt x="2235293" y="333538"/>
                  <a:pt x="2255337" y="330359"/>
                  <a:pt x="2275512" y="330403"/>
                </a:cubicBezTo>
                <a:close/>
                <a:moveTo>
                  <a:pt x="5656027" y="330224"/>
                </a:moveTo>
                <a:cubicBezTo>
                  <a:pt x="5678959" y="329859"/>
                  <a:pt x="5701772" y="333601"/>
                  <a:pt x="5723388" y="341270"/>
                </a:cubicBezTo>
                <a:cubicBezTo>
                  <a:pt x="5734794" y="347425"/>
                  <a:pt x="5723388" y="352678"/>
                  <a:pt x="5697130" y="352678"/>
                </a:cubicBezTo>
                <a:cubicBezTo>
                  <a:pt x="5674688" y="353020"/>
                  <a:pt x="5652365" y="349340"/>
                  <a:pt x="5631218" y="341813"/>
                </a:cubicBezTo>
                <a:cubicBezTo>
                  <a:pt x="5619629" y="335836"/>
                  <a:pt x="5631400" y="330405"/>
                  <a:pt x="5656027" y="330224"/>
                </a:cubicBezTo>
                <a:close/>
                <a:moveTo>
                  <a:pt x="2127022" y="328954"/>
                </a:moveTo>
                <a:cubicBezTo>
                  <a:pt x="2146764" y="328774"/>
                  <a:pt x="2155637" y="332757"/>
                  <a:pt x="2146764" y="337285"/>
                </a:cubicBezTo>
                <a:cubicBezTo>
                  <a:pt x="2129305" y="343414"/>
                  <a:pt x="2110926" y="346477"/>
                  <a:pt x="2092439" y="346338"/>
                </a:cubicBezTo>
                <a:cubicBezTo>
                  <a:pt x="2072700" y="346338"/>
                  <a:pt x="2064370" y="342173"/>
                  <a:pt x="2074329" y="337466"/>
                </a:cubicBezTo>
                <a:cubicBezTo>
                  <a:pt x="2091350" y="331939"/>
                  <a:pt x="2109133" y="329067"/>
                  <a:pt x="2127022" y="328954"/>
                </a:cubicBezTo>
                <a:close/>
                <a:moveTo>
                  <a:pt x="1988498" y="326240"/>
                </a:moveTo>
                <a:cubicBezTo>
                  <a:pt x="2006607" y="326240"/>
                  <a:pt x="2012764" y="329317"/>
                  <a:pt x="2004252" y="333302"/>
                </a:cubicBezTo>
                <a:cubicBezTo>
                  <a:pt x="1988247" y="338823"/>
                  <a:pt x="1971386" y="341519"/>
                  <a:pt x="1954457" y="341269"/>
                </a:cubicBezTo>
                <a:cubicBezTo>
                  <a:pt x="1937257" y="341269"/>
                  <a:pt x="1931279" y="337829"/>
                  <a:pt x="1940877" y="333663"/>
                </a:cubicBezTo>
                <a:cubicBezTo>
                  <a:pt x="1956267" y="328740"/>
                  <a:pt x="1972330" y="326236"/>
                  <a:pt x="1988498" y="326240"/>
                </a:cubicBezTo>
                <a:close/>
                <a:moveTo>
                  <a:pt x="1848525" y="326239"/>
                </a:moveTo>
                <a:cubicBezTo>
                  <a:pt x="1862651" y="326239"/>
                  <a:pt x="1866634" y="328956"/>
                  <a:pt x="1858484" y="332395"/>
                </a:cubicBezTo>
                <a:cubicBezTo>
                  <a:pt x="1844994" y="336559"/>
                  <a:pt x="1830962" y="338635"/>
                  <a:pt x="1816840" y="338553"/>
                </a:cubicBezTo>
                <a:cubicBezTo>
                  <a:pt x="1802531" y="338553"/>
                  <a:pt x="1798731" y="335655"/>
                  <a:pt x="1807241" y="332214"/>
                </a:cubicBezTo>
                <a:cubicBezTo>
                  <a:pt x="1820604" y="328074"/>
                  <a:pt x="1834529" y="326058"/>
                  <a:pt x="1848525" y="326239"/>
                </a:cubicBezTo>
                <a:close/>
                <a:moveTo>
                  <a:pt x="5499756" y="325696"/>
                </a:moveTo>
                <a:cubicBezTo>
                  <a:pt x="5523413" y="325154"/>
                  <a:pt x="5546956" y="329148"/>
                  <a:pt x="5569107" y="337466"/>
                </a:cubicBezTo>
                <a:cubicBezTo>
                  <a:pt x="5580335" y="343804"/>
                  <a:pt x="5566935" y="349599"/>
                  <a:pt x="5540318" y="349779"/>
                </a:cubicBezTo>
                <a:cubicBezTo>
                  <a:pt x="5516182" y="350426"/>
                  <a:pt x="5492144" y="346431"/>
                  <a:pt x="5469516" y="338009"/>
                </a:cubicBezTo>
                <a:cubicBezTo>
                  <a:pt x="5458108" y="331491"/>
                  <a:pt x="5472594" y="325696"/>
                  <a:pt x="5499756" y="325696"/>
                </a:cubicBezTo>
                <a:close/>
                <a:moveTo>
                  <a:pt x="1709632" y="322799"/>
                </a:moveTo>
                <a:cubicBezTo>
                  <a:pt x="1721584" y="322799"/>
                  <a:pt x="1725387" y="324971"/>
                  <a:pt x="1718143" y="327688"/>
                </a:cubicBezTo>
                <a:cubicBezTo>
                  <a:pt x="1707009" y="331117"/>
                  <a:pt x="1695399" y="332767"/>
                  <a:pt x="1683738" y="332575"/>
                </a:cubicBezTo>
                <a:cubicBezTo>
                  <a:pt x="1671968" y="332575"/>
                  <a:pt x="1669252" y="330222"/>
                  <a:pt x="1677402" y="327325"/>
                </a:cubicBezTo>
                <a:cubicBezTo>
                  <a:pt x="1687884" y="324337"/>
                  <a:pt x="1698733" y="322814"/>
                  <a:pt x="1709632" y="322799"/>
                </a:cubicBezTo>
                <a:close/>
                <a:moveTo>
                  <a:pt x="1570198" y="322618"/>
                </a:moveTo>
                <a:cubicBezTo>
                  <a:pt x="1577802" y="321711"/>
                  <a:pt x="1579795" y="323342"/>
                  <a:pt x="1574544" y="326239"/>
                </a:cubicBezTo>
                <a:cubicBezTo>
                  <a:pt x="1566594" y="328475"/>
                  <a:pt x="1558355" y="329633"/>
                  <a:pt x="1550098" y="329679"/>
                </a:cubicBezTo>
                <a:cubicBezTo>
                  <a:pt x="1541045" y="329679"/>
                  <a:pt x="1538690" y="327869"/>
                  <a:pt x="1545389" y="325876"/>
                </a:cubicBezTo>
                <a:cubicBezTo>
                  <a:pt x="1553484" y="323720"/>
                  <a:pt x="1561815" y="322623"/>
                  <a:pt x="1570198" y="322618"/>
                </a:cubicBezTo>
                <a:close/>
                <a:moveTo>
                  <a:pt x="5351817" y="322617"/>
                </a:moveTo>
                <a:cubicBezTo>
                  <a:pt x="5375732" y="321538"/>
                  <a:pt x="5399576" y="325935"/>
                  <a:pt x="5421531" y="335474"/>
                </a:cubicBezTo>
                <a:cubicBezTo>
                  <a:pt x="5432759" y="342717"/>
                  <a:pt x="5417910" y="347968"/>
                  <a:pt x="5386945" y="347968"/>
                </a:cubicBezTo>
                <a:cubicBezTo>
                  <a:pt x="5362493" y="349196"/>
                  <a:pt x="5338087" y="344797"/>
                  <a:pt x="5315601" y="335111"/>
                </a:cubicBezTo>
                <a:cubicBezTo>
                  <a:pt x="5305098" y="327688"/>
                  <a:pt x="5320852" y="322437"/>
                  <a:pt x="5351817" y="322617"/>
                </a:cubicBezTo>
                <a:close/>
                <a:moveTo>
                  <a:pt x="6512886" y="320082"/>
                </a:moveTo>
                <a:cubicBezTo>
                  <a:pt x="6522627" y="320019"/>
                  <a:pt x="6532315" y="321361"/>
                  <a:pt x="6541676" y="324066"/>
                </a:cubicBezTo>
                <a:cubicBezTo>
                  <a:pt x="6547834" y="326239"/>
                  <a:pt x="6546929" y="327868"/>
                  <a:pt x="6536788" y="328049"/>
                </a:cubicBezTo>
                <a:cubicBezTo>
                  <a:pt x="6527028" y="328163"/>
                  <a:pt x="6517321" y="326758"/>
                  <a:pt x="6507996" y="323884"/>
                </a:cubicBezTo>
                <a:cubicBezTo>
                  <a:pt x="6501839" y="321711"/>
                  <a:pt x="6503831" y="320262"/>
                  <a:pt x="6512886" y="320082"/>
                </a:cubicBezTo>
                <a:close/>
                <a:moveTo>
                  <a:pt x="4406953" y="318635"/>
                </a:moveTo>
                <a:cubicBezTo>
                  <a:pt x="4393916" y="326239"/>
                  <a:pt x="4386129" y="327507"/>
                  <a:pt x="4348465" y="330765"/>
                </a:cubicBezTo>
                <a:cubicBezTo>
                  <a:pt x="4370553" y="330887"/>
                  <a:pt x="4392353" y="335765"/>
                  <a:pt x="4412386" y="345071"/>
                </a:cubicBezTo>
                <a:cubicBezTo>
                  <a:pt x="4430209" y="337351"/>
                  <a:pt x="4449459" y="333463"/>
                  <a:pt x="4468883" y="333663"/>
                </a:cubicBezTo>
                <a:cubicBezTo>
                  <a:pt x="4456569" y="331672"/>
                  <a:pt x="4442444" y="330041"/>
                  <a:pt x="4432667" y="327507"/>
                </a:cubicBezTo>
                <a:cubicBezTo>
                  <a:pt x="4423922" y="325076"/>
                  <a:pt x="4415335" y="322112"/>
                  <a:pt x="4406953" y="318635"/>
                </a:cubicBezTo>
                <a:close/>
                <a:moveTo>
                  <a:pt x="5202790" y="318092"/>
                </a:moveTo>
                <a:cubicBezTo>
                  <a:pt x="5227637" y="317263"/>
                  <a:pt x="5252363" y="321900"/>
                  <a:pt x="5275221" y="331671"/>
                </a:cubicBezTo>
                <a:cubicBezTo>
                  <a:pt x="5284637" y="338734"/>
                  <a:pt x="5267254" y="345072"/>
                  <a:pt x="5236652" y="345072"/>
                </a:cubicBezTo>
                <a:cubicBezTo>
                  <a:pt x="5210799" y="346346"/>
                  <a:pt x="5185005" y="341572"/>
                  <a:pt x="5161324" y="331129"/>
                </a:cubicBezTo>
                <a:cubicBezTo>
                  <a:pt x="5152632" y="323886"/>
                  <a:pt x="5172006" y="317729"/>
                  <a:pt x="5202790" y="318092"/>
                </a:cubicBezTo>
                <a:close/>
                <a:moveTo>
                  <a:pt x="6359513" y="316462"/>
                </a:moveTo>
                <a:cubicBezTo>
                  <a:pt x="6371904" y="316086"/>
                  <a:pt x="6384269" y="317800"/>
                  <a:pt x="6396090" y="321532"/>
                </a:cubicBezTo>
                <a:cubicBezTo>
                  <a:pt x="6404964" y="324791"/>
                  <a:pt x="6401704" y="326783"/>
                  <a:pt x="6387942" y="326783"/>
                </a:cubicBezTo>
                <a:cubicBezTo>
                  <a:pt x="6375647" y="327074"/>
                  <a:pt x="6363395" y="325236"/>
                  <a:pt x="6351726" y="321350"/>
                </a:cubicBezTo>
                <a:cubicBezTo>
                  <a:pt x="6344302" y="318452"/>
                  <a:pt x="6347380" y="316643"/>
                  <a:pt x="6359513" y="316462"/>
                </a:cubicBezTo>
                <a:close/>
                <a:moveTo>
                  <a:pt x="4263359" y="315737"/>
                </a:moveTo>
                <a:lnTo>
                  <a:pt x="4216261" y="327732"/>
                </a:lnTo>
                <a:lnTo>
                  <a:pt x="4214830" y="327326"/>
                </a:lnTo>
                <a:lnTo>
                  <a:pt x="4215011" y="328051"/>
                </a:lnTo>
                <a:lnTo>
                  <a:pt x="4216261" y="327732"/>
                </a:lnTo>
                <a:lnTo>
                  <a:pt x="4263359" y="341088"/>
                </a:lnTo>
                <a:cubicBezTo>
                  <a:pt x="4282393" y="333319"/>
                  <a:pt x="4302738" y="329262"/>
                  <a:pt x="4323296" y="329136"/>
                </a:cubicBezTo>
                <a:cubicBezTo>
                  <a:pt x="4302647" y="328509"/>
                  <a:pt x="4282309" y="323962"/>
                  <a:pt x="4263359" y="315737"/>
                </a:cubicBezTo>
                <a:close/>
                <a:moveTo>
                  <a:pt x="5055030" y="315736"/>
                </a:moveTo>
                <a:cubicBezTo>
                  <a:pt x="5086539" y="315736"/>
                  <a:pt x="5122935" y="322617"/>
                  <a:pt x="5130722" y="330402"/>
                </a:cubicBezTo>
                <a:cubicBezTo>
                  <a:pt x="5138507" y="338189"/>
                  <a:pt x="5118409" y="344347"/>
                  <a:pt x="5085815" y="344347"/>
                </a:cubicBezTo>
                <a:cubicBezTo>
                  <a:pt x="5051953" y="344347"/>
                  <a:pt x="5016461" y="337104"/>
                  <a:pt x="5009762" y="329317"/>
                </a:cubicBezTo>
                <a:cubicBezTo>
                  <a:pt x="5003061" y="321530"/>
                  <a:pt x="5023524" y="315736"/>
                  <a:pt x="5055030" y="315736"/>
                </a:cubicBezTo>
                <a:close/>
                <a:moveTo>
                  <a:pt x="3467524" y="314288"/>
                </a:moveTo>
                <a:cubicBezTo>
                  <a:pt x="3505369" y="314288"/>
                  <a:pt x="3528910" y="321350"/>
                  <a:pt x="3524020" y="330042"/>
                </a:cubicBezTo>
                <a:cubicBezTo>
                  <a:pt x="3518950" y="339095"/>
                  <a:pt x="3485269" y="346338"/>
                  <a:pt x="3447424" y="346519"/>
                </a:cubicBezTo>
                <a:cubicBezTo>
                  <a:pt x="3409579" y="346701"/>
                  <a:pt x="3382055" y="339458"/>
                  <a:pt x="3388574" y="330223"/>
                </a:cubicBezTo>
                <a:cubicBezTo>
                  <a:pt x="3395093" y="320987"/>
                  <a:pt x="3429679" y="314288"/>
                  <a:pt x="3467524" y="314288"/>
                </a:cubicBezTo>
                <a:close/>
                <a:moveTo>
                  <a:pt x="4120489" y="313382"/>
                </a:moveTo>
                <a:cubicBezTo>
                  <a:pt x="4103927" y="320403"/>
                  <a:pt x="4086146" y="324095"/>
                  <a:pt x="4068156" y="324247"/>
                </a:cubicBezTo>
                <a:lnTo>
                  <a:pt x="4067432" y="324247"/>
                </a:lnTo>
                <a:lnTo>
                  <a:pt x="4111615" y="334387"/>
                </a:lnTo>
                <a:lnTo>
                  <a:pt x="4158153" y="325878"/>
                </a:lnTo>
                <a:cubicBezTo>
                  <a:pt x="4144779" y="324787"/>
                  <a:pt x="4131862" y="320502"/>
                  <a:pt x="4120489" y="313382"/>
                </a:cubicBezTo>
                <a:close/>
                <a:moveTo>
                  <a:pt x="6207044" y="311753"/>
                </a:moveTo>
                <a:cubicBezTo>
                  <a:pt x="6221316" y="311546"/>
                  <a:pt x="6235518" y="313749"/>
                  <a:pt x="6249054" y="318272"/>
                </a:cubicBezTo>
                <a:cubicBezTo>
                  <a:pt x="6258109" y="322074"/>
                  <a:pt x="6252676" y="324429"/>
                  <a:pt x="6235836" y="324246"/>
                </a:cubicBezTo>
                <a:cubicBezTo>
                  <a:pt x="6221608" y="324476"/>
                  <a:pt x="6207451" y="322209"/>
                  <a:pt x="6194007" y="317547"/>
                </a:cubicBezTo>
                <a:cubicBezTo>
                  <a:pt x="6186403" y="313926"/>
                  <a:pt x="6191473" y="311753"/>
                  <a:pt x="6207044" y="311753"/>
                </a:cubicBezTo>
                <a:close/>
                <a:moveTo>
                  <a:pt x="4909263" y="311570"/>
                </a:moveTo>
                <a:cubicBezTo>
                  <a:pt x="4944030" y="311753"/>
                  <a:pt x="4976080" y="317365"/>
                  <a:pt x="4984228" y="326239"/>
                </a:cubicBezTo>
                <a:cubicBezTo>
                  <a:pt x="4992559" y="334567"/>
                  <a:pt x="4971734" y="340906"/>
                  <a:pt x="4936063" y="340906"/>
                </a:cubicBezTo>
                <a:cubicBezTo>
                  <a:pt x="4900391" y="340906"/>
                  <a:pt x="4865985" y="334024"/>
                  <a:pt x="4859105" y="325332"/>
                </a:cubicBezTo>
                <a:cubicBezTo>
                  <a:pt x="4852223" y="316641"/>
                  <a:pt x="4874496" y="311390"/>
                  <a:pt x="4909263" y="311570"/>
                </a:cubicBezTo>
                <a:close/>
                <a:moveTo>
                  <a:pt x="3321754" y="311390"/>
                </a:moveTo>
                <a:cubicBezTo>
                  <a:pt x="3356702" y="311390"/>
                  <a:pt x="3380965" y="318633"/>
                  <a:pt x="3373541" y="326781"/>
                </a:cubicBezTo>
                <a:cubicBezTo>
                  <a:pt x="3366118" y="334931"/>
                  <a:pt x="3331351" y="342174"/>
                  <a:pt x="3296221" y="341992"/>
                </a:cubicBezTo>
                <a:cubicBezTo>
                  <a:pt x="3261093" y="341811"/>
                  <a:pt x="3236286" y="334568"/>
                  <a:pt x="3244795" y="326057"/>
                </a:cubicBezTo>
                <a:cubicBezTo>
                  <a:pt x="3253306" y="317547"/>
                  <a:pt x="3287529" y="311390"/>
                  <a:pt x="3321754" y="311390"/>
                </a:cubicBezTo>
                <a:close/>
                <a:moveTo>
                  <a:pt x="3979249" y="310485"/>
                </a:moveTo>
                <a:cubicBezTo>
                  <a:pt x="3970194" y="313021"/>
                  <a:pt x="3963314" y="315374"/>
                  <a:pt x="3954440" y="317186"/>
                </a:cubicBezTo>
                <a:cubicBezTo>
                  <a:pt x="3945567" y="318996"/>
                  <a:pt x="3935427" y="319901"/>
                  <a:pt x="3928184" y="320988"/>
                </a:cubicBezTo>
                <a:lnTo>
                  <a:pt x="3967660" y="331672"/>
                </a:lnTo>
                <a:cubicBezTo>
                  <a:pt x="3986338" y="326285"/>
                  <a:pt x="4005628" y="323302"/>
                  <a:pt x="4025061" y="322798"/>
                </a:cubicBezTo>
                <a:cubicBezTo>
                  <a:pt x="4009143" y="322631"/>
                  <a:pt x="3993497" y="318658"/>
                  <a:pt x="3979429" y="311209"/>
                </a:cubicBezTo>
                <a:close/>
                <a:moveTo>
                  <a:pt x="3181599" y="309761"/>
                </a:moveTo>
                <a:cubicBezTo>
                  <a:pt x="3214556" y="309761"/>
                  <a:pt x="3235198" y="316279"/>
                  <a:pt x="3228862" y="323884"/>
                </a:cubicBezTo>
                <a:cubicBezTo>
                  <a:pt x="3221980" y="331853"/>
                  <a:pt x="3186489" y="338733"/>
                  <a:pt x="3152447" y="338733"/>
                </a:cubicBezTo>
                <a:cubicBezTo>
                  <a:pt x="3118404" y="338733"/>
                  <a:pt x="3098123" y="332033"/>
                  <a:pt x="3105547" y="324247"/>
                </a:cubicBezTo>
                <a:cubicBezTo>
                  <a:pt x="3112973" y="316460"/>
                  <a:pt x="3148644" y="309761"/>
                  <a:pt x="3181599" y="309761"/>
                </a:cubicBezTo>
                <a:close/>
                <a:moveTo>
                  <a:pt x="6057112" y="308313"/>
                </a:moveTo>
                <a:cubicBezTo>
                  <a:pt x="6073017" y="308235"/>
                  <a:pt x="6088836" y="310619"/>
                  <a:pt x="6104012" y="315375"/>
                </a:cubicBezTo>
                <a:cubicBezTo>
                  <a:pt x="6114877" y="319721"/>
                  <a:pt x="6109445" y="322980"/>
                  <a:pt x="6091338" y="322980"/>
                </a:cubicBezTo>
                <a:cubicBezTo>
                  <a:pt x="6074627" y="323377"/>
                  <a:pt x="6057972" y="320927"/>
                  <a:pt x="6042084" y="315737"/>
                </a:cubicBezTo>
                <a:cubicBezTo>
                  <a:pt x="6032124" y="311391"/>
                  <a:pt x="6038643" y="308313"/>
                  <a:pt x="6057112" y="308313"/>
                </a:cubicBezTo>
                <a:close/>
                <a:moveTo>
                  <a:pt x="4763133" y="307588"/>
                </a:moveTo>
                <a:cubicBezTo>
                  <a:pt x="4797720" y="307588"/>
                  <a:pt x="4834659" y="314831"/>
                  <a:pt x="4841539" y="322979"/>
                </a:cubicBezTo>
                <a:cubicBezTo>
                  <a:pt x="4848421" y="331310"/>
                  <a:pt x="4823432" y="338733"/>
                  <a:pt x="4787216" y="338553"/>
                </a:cubicBezTo>
                <a:cubicBezTo>
                  <a:pt x="4751001" y="338370"/>
                  <a:pt x="4714785" y="330946"/>
                  <a:pt x="4708810" y="322618"/>
                </a:cubicBezTo>
                <a:cubicBezTo>
                  <a:pt x="4702835" y="314287"/>
                  <a:pt x="4728547" y="307588"/>
                  <a:pt x="4763133" y="307588"/>
                </a:cubicBezTo>
                <a:close/>
                <a:moveTo>
                  <a:pt x="3043257" y="307227"/>
                </a:moveTo>
                <a:cubicBezTo>
                  <a:pt x="3075489" y="307227"/>
                  <a:pt x="3092329" y="312841"/>
                  <a:pt x="3084725" y="320264"/>
                </a:cubicBezTo>
                <a:cubicBezTo>
                  <a:pt x="3076575" y="328051"/>
                  <a:pt x="3045068" y="334027"/>
                  <a:pt x="3012294" y="334027"/>
                </a:cubicBezTo>
                <a:cubicBezTo>
                  <a:pt x="2979517" y="334027"/>
                  <a:pt x="2962134" y="328232"/>
                  <a:pt x="2970826" y="320626"/>
                </a:cubicBezTo>
                <a:cubicBezTo>
                  <a:pt x="2979517" y="313021"/>
                  <a:pt x="3011026" y="307227"/>
                  <a:pt x="3043257" y="307227"/>
                </a:cubicBezTo>
                <a:close/>
                <a:moveTo>
                  <a:pt x="2904372" y="305415"/>
                </a:moveTo>
                <a:cubicBezTo>
                  <a:pt x="2931713" y="305415"/>
                  <a:pt x="2949640" y="311209"/>
                  <a:pt x="2942216" y="317728"/>
                </a:cubicBezTo>
                <a:cubicBezTo>
                  <a:pt x="2919420" y="327676"/>
                  <a:pt x="2894625" y="332201"/>
                  <a:pt x="2869804" y="330946"/>
                </a:cubicBezTo>
                <a:cubicBezTo>
                  <a:pt x="2841012" y="330946"/>
                  <a:pt x="2823630" y="324971"/>
                  <a:pt x="2831961" y="318270"/>
                </a:cubicBezTo>
                <a:cubicBezTo>
                  <a:pt x="2854881" y="308763"/>
                  <a:pt x="2879580" y="304375"/>
                  <a:pt x="2904372" y="305415"/>
                </a:cubicBezTo>
                <a:close/>
                <a:moveTo>
                  <a:pt x="5900301" y="303786"/>
                </a:moveTo>
                <a:cubicBezTo>
                  <a:pt x="5918770" y="303388"/>
                  <a:pt x="5937161" y="306271"/>
                  <a:pt x="5954624" y="312297"/>
                </a:cubicBezTo>
                <a:cubicBezTo>
                  <a:pt x="5964222" y="317004"/>
                  <a:pt x="5956436" y="320445"/>
                  <a:pt x="5936516" y="320445"/>
                </a:cubicBezTo>
                <a:cubicBezTo>
                  <a:pt x="5918030" y="320890"/>
                  <a:pt x="5899618" y="317945"/>
                  <a:pt x="5882193" y="311753"/>
                </a:cubicBezTo>
                <a:cubicBezTo>
                  <a:pt x="5872596" y="308132"/>
                  <a:pt x="5880564" y="303786"/>
                  <a:pt x="5900301" y="303786"/>
                </a:cubicBezTo>
                <a:close/>
                <a:moveTo>
                  <a:pt x="4615735" y="303785"/>
                </a:moveTo>
                <a:cubicBezTo>
                  <a:pt x="4653399" y="303785"/>
                  <a:pt x="4686175" y="310848"/>
                  <a:pt x="4691970" y="319720"/>
                </a:cubicBezTo>
                <a:cubicBezTo>
                  <a:pt x="4697764" y="328593"/>
                  <a:pt x="4671689" y="335655"/>
                  <a:pt x="4631852" y="335292"/>
                </a:cubicBezTo>
                <a:cubicBezTo>
                  <a:pt x="4592015" y="334931"/>
                  <a:pt x="4561775" y="327869"/>
                  <a:pt x="4556885" y="318996"/>
                </a:cubicBezTo>
                <a:cubicBezTo>
                  <a:pt x="4551996" y="310124"/>
                  <a:pt x="4577709" y="303605"/>
                  <a:pt x="4615735" y="303785"/>
                </a:cubicBezTo>
                <a:close/>
                <a:moveTo>
                  <a:pt x="2768220" y="302518"/>
                </a:moveTo>
                <a:cubicBezTo>
                  <a:pt x="2794658" y="302518"/>
                  <a:pt x="2809148" y="308132"/>
                  <a:pt x="2799729" y="314468"/>
                </a:cubicBezTo>
                <a:cubicBezTo>
                  <a:pt x="2778108" y="323103"/>
                  <a:pt x="2754912" y="327112"/>
                  <a:pt x="2731646" y="326240"/>
                </a:cubicBezTo>
                <a:cubicBezTo>
                  <a:pt x="2704119" y="326240"/>
                  <a:pt x="2689093" y="320806"/>
                  <a:pt x="2698687" y="314288"/>
                </a:cubicBezTo>
                <a:cubicBezTo>
                  <a:pt x="2720778" y="305543"/>
                  <a:pt x="2744483" y="301533"/>
                  <a:pt x="2768220" y="302518"/>
                </a:cubicBezTo>
                <a:close/>
                <a:moveTo>
                  <a:pt x="2621909" y="301430"/>
                </a:moveTo>
                <a:cubicBezTo>
                  <a:pt x="2647805" y="301430"/>
                  <a:pt x="2661203" y="305959"/>
                  <a:pt x="2652150" y="311934"/>
                </a:cubicBezTo>
                <a:cubicBezTo>
                  <a:pt x="2631871" y="320120"/>
                  <a:pt x="2610086" y="323884"/>
                  <a:pt x="2588227" y="322980"/>
                </a:cubicBezTo>
                <a:cubicBezTo>
                  <a:pt x="2561793" y="322980"/>
                  <a:pt x="2549480" y="318090"/>
                  <a:pt x="2560163" y="311934"/>
                </a:cubicBezTo>
                <a:cubicBezTo>
                  <a:pt x="2579847" y="304406"/>
                  <a:pt x="2600833" y="300837"/>
                  <a:pt x="2621909" y="301430"/>
                </a:cubicBezTo>
                <a:close/>
                <a:moveTo>
                  <a:pt x="5752904" y="300527"/>
                </a:moveTo>
                <a:cubicBezTo>
                  <a:pt x="5772717" y="300133"/>
                  <a:pt x="5792448" y="303198"/>
                  <a:pt x="5811210" y="309580"/>
                </a:cubicBezTo>
                <a:cubicBezTo>
                  <a:pt x="5821894" y="314650"/>
                  <a:pt x="5812658" y="318996"/>
                  <a:pt x="5790748" y="319177"/>
                </a:cubicBezTo>
                <a:cubicBezTo>
                  <a:pt x="5770806" y="319510"/>
                  <a:pt x="5750957" y="316386"/>
                  <a:pt x="5732080" y="309943"/>
                </a:cubicBezTo>
                <a:cubicBezTo>
                  <a:pt x="5721939" y="304873"/>
                  <a:pt x="5732080" y="300527"/>
                  <a:pt x="5752904" y="300527"/>
                </a:cubicBezTo>
                <a:close/>
                <a:moveTo>
                  <a:pt x="2488999" y="298897"/>
                </a:moveTo>
                <a:cubicBezTo>
                  <a:pt x="2512177" y="298897"/>
                  <a:pt x="2521595" y="303242"/>
                  <a:pt x="2511453" y="308676"/>
                </a:cubicBezTo>
                <a:cubicBezTo>
                  <a:pt x="2492550" y="315797"/>
                  <a:pt x="2472413" y="319060"/>
                  <a:pt x="2452242" y="318273"/>
                </a:cubicBezTo>
                <a:cubicBezTo>
                  <a:pt x="2428159" y="318273"/>
                  <a:pt x="2418200" y="314288"/>
                  <a:pt x="2428339" y="308676"/>
                </a:cubicBezTo>
                <a:cubicBezTo>
                  <a:pt x="2447712" y="301414"/>
                  <a:pt x="2468340" y="298090"/>
                  <a:pt x="2488999" y="298897"/>
                </a:cubicBezTo>
                <a:close/>
                <a:moveTo>
                  <a:pt x="2353373" y="297265"/>
                </a:moveTo>
                <a:cubicBezTo>
                  <a:pt x="2372568" y="297628"/>
                  <a:pt x="2382166" y="302155"/>
                  <a:pt x="2371483" y="306681"/>
                </a:cubicBezTo>
                <a:cubicBezTo>
                  <a:pt x="2352955" y="312684"/>
                  <a:pt x="2333563" y="315621"/>
                  <a:pt x="2314079" y="315372"/>
                </a:cubicBezTo>
                <a:cubicBezTo>
                  <a:pt x="2293256" y="315372"/>
                  <a:pt x="2284383" y="310122"/>
                  <a:pt x="2295971" y="305415"/>
                </a:cubicBezTo>
                <a:cubicBezTo>
                  <a:pt x="2314586" y="299793"/>
                  <a:pt x="2333944" y="297045"/>
                  <a:pt x="2353373" y="297265"/>
                </a:cubicBezTo>
                <a:close/>
                <a:moveTo>
                  <a:pt x="5605142" y="296180"/>
                </a:moveTo>
                <a:cubicBezTo>
                  <a:pt x="5626208" y="295872"/>
                  <a:pt x="5647166" y="299242"/>
                  <a:pt x="5667072" y="306140"/>
                </a:cubicBezTo>
                <a:cubicBezTo>
                  <a:pt x="5677212" y="311391"/>
                  <a:pt x="5665804" y="316280"/>
                  <a:pt x="5643170" y="316461"/>
                </a:cubicBezTo>
                <a:cubicBezTo>
                  <a:pt x="5621336" y="316938"/>
                  <a:pt x="5599605" y="313377"/>
                  <a:pt x="5579067" y="305959"/>
                </a:cubicBezTo>
                <a:cubicBezTo>
                  <a:pt x="5570376" y="300889"/>
                  <a:pt x="5582869" y="296180"/>
                  <a:pt x="5605142" y="296180"/>
                </a:cubicBezTo>
                <a:close/>
                <a:moveTo>
                  <a:pt x="2215753" y="295999"/>
                </a:moveTo>
                <a:cubicBezTo>
                  <a:pt x="2233320" y="296360"/>
                  <a:pt x="2240380" y="300164"/>
                  <a:pt x="2231147" y="304147"/>
                </a:cubicBezTo>
                <a:cubicBezTo>
                  <a:pt x="2213581" y="309704"/>
                  <a:pt x="2195239" y="312335"/>
                  <a:pt x="2176822" y="311934"/>
                </a:cubicBezTo>
                <a:cubicBezTo>
                  <a:pt x="2159798" y="311934"/>
                  <a:pt x="2153103" y="307588"/>
                  <a:pt x="2162519" y="303603"/>
                </a:cubicBezTo>
                <a:cubicBezTo>
                  <a:pt x="2179737" y="298250"/>
                  <a:pt x="2197718" y="295682"/>
                  <a:pt x="2215753" y="295999"/>
                </a:cubicBezTo>
                <a:close/>
                <a:moveTo>
                  <a:pt x="2080307" y="294370"/>
                </a:moveTo>
                <a:cubicBezTo>
                  <a:pt x="2095700" y="294370"/>
                  <a:pt x="2102216" y="297267"/>
                  <a:pt x="2095158" y="300708"/>
                </a:cubicBezTo>
                <a:cubicBezTo>
                  <a:pt x="2080469" y="305712"/>
                  <a:pt x="2065042" y="308221"/>
                  <a:pt x="2049524" y="308132"/>
                </a:cubicBezTo>
                <a:cubicBezTo>
                  <a:pt x="2032685" y="308132"/>
                  <a:pt x="2025803" y="305054"/>
                  <a:pt x="2034495" y="301252"/>
                </a:cubicBezTo>
                <a:cubicBezTo>
                  <a:pt x="2049290" y="296515"/>
                  <a:pt x="2064769" y="294191"/>
                  <a:pt x="2080307" y="294370"/>
                </a:cubicBezTo>
                <a:close/>
                <a:moveTo>
                  <a:pt x="5460463" y="293463"/>
                </a:moveTo>
                <a:cubicBezTo>
                  <a:pt x="5482116" y="292475"/>
                  <a:pt x="5503747" y="295925"/>
                  <a:pt x="5524020" y="303603"/>
                </a:cubicBezTo>
                <a:cubicBezTo>
                  <a:pt x="5535428" y="310122"/>
                  <a:pt x="5524020" y="314831"/>
                  <a:pt x="5495048" y="314649"/>
                </a:cubicBezTo>
                <a:cubicBezTo>
                  <a:pt x="5473451" y="315544"/>
                  <a:pt x="5451910" y="311839"/>
                  <a:pt x="5431852" y="303784"/>
                </a:cubicBezTo>
                <a:cubicBezTo>
                  <a:pt x="5422436" y="297628"/>
                  <a:pt x="5434388" y="293463"/>
                  <a:pt x="5460463" y="293463"/>
                </a:cubicBezTo>
                <a:close/>
                <a:moveTo>
                  <a:pt x="1943951" y="292377"/>
                </a:moveTo>
                <a:cubicBezTo>
                  <a:pt x="1957713" y="292377"/>
                  <a:pt x="1962058" y="294913"/>
                  <a:pt x="1954999" y="298172"/>
                </a:cubicBezTo>
                <a:cubicBezTo>
                  <a:pt x="1942287" y="302156"/>
                  <a:pt x="1929031" y="304110"/>
                  <a:pt x="1915704" y="303966"/>
                </a:cubicBezTo>
                <a:cubicBezTo>
                  <a:pt x="1901760" y="303966"/>
                  <a:pt x="1897595" y="301249"/>
                  <a:pt x="1905022" y="298172"/>
                </a:cubicBezTo>
                <a:cubicBezTo>
                  <a:pt x="1917605" y="294187"/>
                  <a:pt x="1930756" y="292231"/>
                  <a:pt x="1943951" y="292377"/>
                </a:cubicBezTo>
                <a:close/>
                <a:moveTo>
                  <a:pt x="5315962" y="290205"/>
                </a:moveTo>
                <a:cubicBezTo>
                  <a:pt x="5339249" y="289218"/>
                  <a:pt x="5362487" y="293041"/>
                  <a:pt x="5384230" y="301432"/>
                </a:cubicBezTo>
                <a:cubicBezTo>
                  <a:pt x="5394551" y="307951"/>
                  <a:pt x="5380065" y="313202"/>
                  <a:pt x="5351636" y="313202"/>
                </a:cubicBezTo>
                <a:cubicBezTo>
                  <a:pt x="5328469" y="314312"/>
                  <a:pt x="5305345" y="310291"/>
                  <a:pt x="5283912" y="301432"/>
                </a:cubicBezTo>
                <a:cubicBezTo>
                  <a:pt x="5275220" y="295275"/>
                  <a:pt x="5289526" y="290385"/>
                  <a:pt x="5315962" y="290205"/>
                </a:cubicBezTo>
                <a:close/>
                <a:moveTo>
                  <a:pt x="1806874" y="290204"/>
                </a:moveTo>
                <a:cubicBezTo>
                  <a:pt x="1816471" y="290024"/>
                  <a:pt x="1819732" y="292377"/>
                  <a:pt x="1813756" y="294731"/>
                </a:cubicBezTo>
                <a:cubicBezTo>
                  <a:pt x="1803181" y="297887"/>
                  <a:pt x="1792190" y="299413"/>
                  <a:pt x="1781161" y="299259"/>
                </a:cubicBezTo>
                <a:cubicBezTo>
                  <a:pt x="1771565" y="299259"/>
                  <a:pt x="1768487" y="297086"/>
                  <a:pt x="1774463" y="294731"/>
                </a:cubicBezTo>
                <a:cubicBezTo>
                  <a:pt x="1784982" y="291617"/>
                  <a:pt x="1795902" y="290090"/>
                  <a:pt x="1806874" y="290204"/>
                </a:cubicBezTo>
                <a:close/>
                <a:moveTo>
                  <a:pt x="1669608" y="289119"/>
                </a:moveTo>
                <a:cubicBezTo>
                  <a:pt x="1677758" y="290024"/>
                  <a:pt x="1680653" y="290024"/>
                  <a:pt x="1675946" y="292196"/>
                </a:cubicBezTo>
                <a:cubicBezTo>
                  <a:pt x="1668558" y="294515"/>
                  <a:pt x="1660880" y="295736"/>
                  <a:pt x="1653131" y="295818"/>
                </a:cubicBezTo>
                <a:cubicBezTo>
                  <a:pt x="1644077" y="295818"/>
                  <a:pt x="1640816" y="294369"/>
                  <a:pt x="1646613" y="292379"/>
                </a:cubicBezTo>
                <a:cubicBezTo>
                  <a:pt x="1654109" y="290309"/>
                  <a:pt x="1661840" y="289214"/>
                  <a:pt x="1669608" y="289119"/>
                </a:cubicBezTo>
                <a:close/>
                <a:moveTo>
                  <a:pt x="6437921" y="288032"/>
                </a:moveTo>
                <a:cubicBezTo>
                  <a:pt x="6446358" y="287840"/>
                  <a:pt x="6454797" y="288940"/>
                  <a:pt x="6462909" y="291292"/>
                </a:cubicBezTo>
                <a:cubicBezTo>
                  <a:pt x="6468703" y="293465"/>
                  <a:pt x="6466167" y="294914"/>
                  <a:pt x="6456751" y="294733"/>
                </a:cubicBezTo>
                <a:cubicBezTo>
                  <a:pt x="6448930" y="294695"/>
                  <a:pt x="6441143" y="293661"/>
                  <a:pt x="6433573" y="291653"/>
                </a:cubicBezTo>
                <a:cubicBezTo>
                  <a:pt x="6427237" y="289480"/>
                  <a:pt x="6429047" y="288032"/>
                  <a:pt x="6437921" y="288032"/>
                </a:cubicBezTo>
                <a:close/>
                <a:moveTo>
                  <a:pt x="5172549" y="286039"/>
                </a:moveTo>
                <a:cubicBezTo>
                  <a:pt x="5196677" y="285104"/>
                  <a:pt x="5220735" y="289237"/>
                  <a:pt x="5243168" y="298172"/>
                </a:cubicBezTo>
                <a:cubicBezTo>
                  <a:pt x="5251860" y="304871"/>
                  <a:pt x="5233752" y="310848"/>
                  <a:pt x="5204780" y="310666"/>
                </a:cubicBezTo>
                <a:cubicBezTo>
                  <a:pt x="5180691" y="311728"/>
                  <a:pt x="5156675" y="307333"/>
                  <a:pt x="5134522" y="297811"/>
                </a:cubicBezTo>
                <a:cubicBezTo>
                  <a:pt x="5127822" y="291472"/>
                  <a:pt x="5145386" y="286039"/>
                  <a:pt x="5172549" y="286039"/>
                </a:cubicBezTo>
                <a:close/>
                <a:moveTo>
                  <a:pt x="6286721" y="284591"/>
                </a:moveTo>
                <a:cubicBezTo>
                  <a:pt x="6297616" y="284785"/>
                  <a:pt x="6308420" y="286616"/>
                  <a:pt x="6318771" y="290023"/>
                </a:cubicBezTo>
                <a:cubicBezTo>
                  <a:pt x="6325651" y="292739"/>
                  <a:pt x="6321849" y="294551"/>
                  <a:pt x="6310079" y="294551"/>
                </a:cubicBezTo>
                <a:cubicBezTo>
                  <a:pt x="6299152" y="294703"/>
                  <a:pt x="6288274" y="293114"/>
                  <a:pt x="6277847" y="289842"/>
                </a:cubicBezTo>
                <a:cubicBezTo>
                  <a:pt x="6271147" y="286401"/>
                  <a:pt x="6275313" y="284410"/>
                  <a:pt x="6286721" y="284591"/>
                </a:cubicBezTo>
                <a:close/>
                <a:moveTo>
                  <a:pt x="3634658" y="284410"/>
                </a:moveTo>
                <a:cubicBezTo>
                  <a:pt x="3672684" y="284591"/>
                  <a:pt x="3696405" y="290929"/>
                  <a:pt x="3692421" y="299440"/>
                </a:cubicBezTo>
                <a:cubicBezTo>
                  <a:pt x="3688438" y="307951"/>
                  <a:pt x="3656568" y="314831"/>
                  <a:pt x="3617999" y="314651"/>
                </a:cubicBezTo>
                <a:cubicBezTo>
                  <a:pt x="3579610" y="314651"/>
                  <a:pt x="3555164" y="307769"/>
                  <a:pt x="3560415" y="299077"/>
                </a:cubicBezTo>
                <a:cubicBezTo>
                  <a:pt x="3565666" y="290386"/>
                  <a:pt x="3596631" y="284230"/>
                  <a:pt x="3634658" y="284410"/>
                </a:cubicBezTo>
                <a:close/>
                <a:moveTo>
                  <a:pt x="5025333" y="282781"/>
                </a:moveTo>
                <a:cubicBezTo>
                  <a:pt x="5049771" y="281182"/>
                  <a:pt x="5074238" y="285467"/>
                  <a:pt x="5096678" y="295275"/>
                </a:cubicBezTo>
                <a:cubicBezTo>
                  <a:pt x="5106094" y="303061"/>
                  <a:pt x="5089435" y="308132"/>
                  <a:pt x="5058109" y="308132"/>
                </a:cubicBezTo>
                <a:cubicBezTo>
                  <a:pt x="5025516" y="308132"/>
                  <a:pt x="4994551" y="302698"/>
                  <a:pt x="4985679" y="295275"/>
                </a:cubicBezTo>
                <a:cubicBezTo>
                  <a:pt x="4976806" y="287851"/>
                  <a:pt x="4994914" y="282961"/>
                  <a:pt x="5025333" y="282781"/>
                </a:cubicBezTo>
                <a:close/>
                <a:moveTo>
                  <a:pt x="3499936" y="282600"/>
                </a:moveTo>
                <a:cubicBezTo>
                  <a:pt x="3533979" y="282961"/>
                  <a:pt x="3557156" y="290024"/>
                  <a:pt x="3552267" y="297267"/>
                </a:cubicBezTo>
                <a:cubicBezTo>
                  <a:pt x="3547197" y="305054"/>
                  <a:pt x="3513698" y="311934"/>
                  <a:pt x="3478750" y="311934"/>
                </a:cubicBezTo>
                <a:cubicBezTo>
                  <a:pt x="3443801" y="311934"/>
                  <a:pt x="3417365" y="304873"/>
                  <a:pt x="3424425" y="296723"/>
                </a:cubicBezTo>
                <a:cubicBezTo>
                  <a:pt x="3431488" y="288575"/>
                  <a:pt x="3465894" y="282237"/>
                  <a:pt x="3499936" y="282600"/>
                </a:cubicBezTo>
                <a:close/>
                <a:moveTo>
                  <a:pt x="6138418" y="280064"/>
                </a:moveTo>
                <a:cubicBezTo>
                  <a:pt x="6151368" y="279937"/>
                  <a:pt x="6164259" y="281831"/>
                  <a:pt x="6176624" y="285678"/>
                </a:cubicBezTo>
                <a:cubicBezTo>
                  <a:pt x="6184955" y="288937"/>
                  <a:pt x="6180609" y="291292"/>
                  <a:pt x="6166303" y="291473"/>
                </a:cubicBezTo>
                <a:cubicBezTo>
                  <a:pt x="6152663" y="291756"/>
                  <a:pt x="6139072" y="289735"/>
                  <a:pt x="6126105" y="285498"/>
                </a:cubicBezTo>
                <a:cubicBezTo>
                  <a:pt x="6118679" y="282237"/>
                  <a:pt x="6123932" y="280064"/>
                  <a:pt x="6138418" y="280064"/>
                </a:cubicBezTo>
                <a:close/>
                <a:moveTo>
                  <a:pt x="3361049" y="280064"/>
                </a:moveTo>
                <a:cubicBezTo>
                  <a:pt x="3395455" y="280064"/>
                  <a:pt x="3417184" y="285678"/>
                  <a:pt x="3411751" y="293463"/>
                </a:cubicBezTo>
                <a:cubicBezTo>
                  <a:pt x="3406320" y="301249"/>
                  <a:pt x="3375536" y="307588"/>
                  <a:pt x="3339319" y="307588"/>
                </a:cubicBezTo>
                <a:cubicBezTo>
                  <a:pt x="3303104" y="307588"/>
                  <a:pt x="3283910" y="301793"/>
                  <a:pt x="3289885" y="294006"/>
                </a:cubicBezTo>
                <a:cubicBezTo>
                  <a:pt x="3295861" y="286221"/>
                  <a:pt x="3326825" y="280064"/>
                  <a:pt x="3361049" y="280064"/>
                </a:cubicBezTo>
                <a:close/>
                <a:moveTo>
                  <a:pt x="4887715" y="279340"/>
                </a:moveTo>
                <a:cubicBezTo>
                  <a:pt x="4918497" y="279703"/>
                  <a:pt x="4951272" y="285678"/>
                  <a:pt x="4958154" y="292741"/>
                </a:cubicBezTo>
                <a:cubicBezTo>
                  <a:pt x="4965397" y="299803"/>
                  <a:pt x="4944211" y="306140"/>
                  <a:pt x="4912522" y="306140"/>
                </a:cubicBezTo>
                <a:cubicBezTo>
                  <a:pt x="4880833" y="306140"/>
                  <a:pt x="4845161" y="299260"/>
                  <a:pt x="4840091" y="292016"/>
                </a:cubicBezTo>
                <a:cubicBezTo>
                  <a:pt x="4835021" y="284773"/>
                  <a:pt x="4856931" y="278979"/>
                  <a:pt x="4887715" y="279340"/>
                </a:cubicBezTo>
                <a:close/>
                <a:moveTo>
                  <a:pt x="4128457" y="278798"/>
                </a:moveTo>
                <a:cubicBezTo>
                  <a:pt x="4114332" y="286402"/>
                  <a:pt x="4108357" y="287670"/>
                  <a:pt x="4071597" y="291472"/>
                </a:cubicBezTo>
                <a:cubicBezTo>
                  <a:pt x="4089931" y="291124"/>
                  <a:pt x="4108018" y="295757"/>
                  <a:pt x="4123928" y="304873"/>
                </a:cubicBezTo>
                <a:cubicBezTo>
                  <a:pt x="4142648" y="297464"/>
                  <a:pt x="4162651" y="293833"/>
                  <a:pt x="4182780" y="294189"/>
                </a:cubicBezTo>
                <a:cubicBezTo>
                  <a:pt x="4150004" y="291292"/>
                  <a:pt x="4134251" y="286221"/>
                  <a:pt x="4128457" y="278798"/>
                </a:cubicBezTo>
                <a:close/>
                <a:moveTo>
                  <a:pt x="3227956" y="278252"/>
                </a:moveTo>
                <a:cubicBezTo>
                  <a:pt x="3258377" y="278252"/>
                  <a:pt x="3279565" y="284590"/>
                  <a:pt x="3272502" y="291470"/>
                </a:cubicBezTo>
                <a:cubicBezTo>
                  <a:pt x="3265440" y="298352"/>
                  <a:pt x="3231217" y="305051"/>
                  <a:pt x="3200071" y="304871"/>
                </a:cubicBezTo>
                <a:cubicBezTo>
                  <a:pt x="3168926" y="304690"/>
                  <a:pt x="3147921" y="298171"/>
                  <a:pt x="3155888" y="291109"/>
                </a:cubicBezTo>
                <a:cubicBezTo>
                  <a:pt x="3178555" y="281184"/>
                  <a:pt x="3203256" y="276779"/>
                  <a:pt x="3227956" y="278252"/>
                </a:cubicBezTo>
                <a:close/>
                <a:moveTo>
                  <a:pt x="5992831" y="276806"/>
                </a:moveTo>
                <a:cubicBezTo>
                  <a:pt x="6008505" y="276384"/>
                  <a:pt x="6024132" y="278713"/>
                  <a:pt x="6039004" y="283686"/>
                </a:cubicBezTo>
                <a:cubicBezTo>
                  <a:pt x="6046971" y="287488"/>
                  <a:pt x="6039909" y="290024"/>
                  <a:pt x="6023613" y="290024"/>
                </a:cubicBezTo>
                <a:cubicBezTo>
                  <a:pt x="6008560" y="290216"/>
                  <a:pt x="5993574" y="287954"/>
                  <a:pt x="5979250" y="283325"/>
                </a:cubicBezTo>
                <a:cubicBezTo>
                  <a:pt x="5970919" y="279703"/>
                  <a:pt x="5976894" y="276806"/>
                  <a:pt x="5992831" y="276806"/>
                </a:cubicBezTo>
                <a:close/>
                <a:moveTo>
                  <a:pt x="4746655" y="276623"/>
                </a:moveTo>
                <a:cubicBezTo>
                  <a:pt x="4781060" y="276443"/>
                  <a:pt x="4811481" y="282237"/>
                  <a:pt x="4819086" y="290024"/>
                </a:cubicBezTo>
                <a:cubicBezTo>
                  <a:pt x="4826692" y="297809"/>
                  <a:pt x="4806411" y="303967"/>
                  <a:pt x="4771101" y="304148"/>
                </a:cubicBezTo>
                <a:cubicBezTo>
                  <a:pt x="4734885" y="304148"/>
                  <a:pt x="4704645" y="298353"/>
                  <a:pt x="4698670" y="290386"/>
                </a:cubicBezTo>
                <a:cubicBezTo>
                  <a:pt x="4692694" y="282418"/>
                  <a:pt x="4712251" y="276804"/>
                  <a:pt x="4746655" y="276623"/>
                </a:cubicBezTo>
                <a:close/>
                <a:moveTo>
                  <a:pt x="3990838" y="275900"/>
                </a:moveTo>
                <a:cubicBezTo>
                  <a:pt x="3972181" y="285126"/>
                  <a:pt x="3951516" y="289544"/>
                  <a:pt x="3930720" y="288755"/>
                </a:cubicBezTo>
                <a:cubicBezTo>
                  <a:pt x="3948885" y="289628"/>
                  <a:pt x="3966742" y="293799"/>
                  <a:pt x="3983412" y="301069"/>
                </a:cubicBezTo>
                <a:cubicBezTo>
                  <a:pt x="4002364" y="293999"/>
                  <a:pt x="4022399" y="290261"/>
                  <a:pt x="4042625" y="290023"/>
                </a:cubicBezTo>
                <a:cubicBezTo>
                  <a:pt x="4011118" y="287670"/>
                  <a:pt x="3996993" y="282419"/>
                  <a:pt x="3990838" y="275900"/>
                </a:cubicBezTo>
                <a:close/>
                <a:moveTo>
                  <a:pt x="3087261" y="275899"/>
                </a:moveTo>
                <a:cubicBezTo>
                  <a:pt x="3117499" y="275718"/>
                  <a:pt x="3135970" y="280969"/>
                  <a:pt x="3129088" y="287669"/>
                </a:cubicBezTo>
                <a:cubicBezTo>
                  <a:pt x="3122028" y="294731"/>
                  <a:pt x="3092873" y="300345"/>
                  <a:pt x="3061186" y="300526"/>
                </a:cubicBezTo>
                <a:cubicBezTo>
                  <a:pt x="3029497" y="300706"/>
                  <a:pt x="3011933" y="295094"/>
                  <a:pt x="3019900" y="288212"/>
                </a:cubicBezTo>
                <a:cubicBezTo>
                  <a:pt x="3040991" y="278608"/>
                  <a:pt x="3064134" y="274378"/>
                  <a:pt x="3087261" y="275899"/>
                </a:cubicBezTo>
                <a:close/>
                <a:moveTo>
                  <a:pt x="2955979" y="274453"/>
                </a:moveTo>
                <a:cubicBezTo>
                  <a:pt x="2983502" y="274453"/>
                  <a:pt x="2997808" y="279340"/>
                  <a:pt x="2989658" y="285859"/>
                </a:cubicBezTo>
                <a:cubicBezTo>
                  <a:pt x="2968822" y="294992"/>
                  <a:pt x="2946076" y="298906"/>
                  <a:pt x="2923385" y="297268"/>
                </a:cubicBezTo>
                <a:cubicBezTo>
                  <a:pt x="2893688" y="297268"/>
                  <a:pt x="2879382" y="292017"/>
                  <a:pt x="2889162" y="285317"/>
                </a:cubicBezTo>
                <a:cubicBezTo>
                  <a:pt x="2910347" y="276764"/>
                  <a:pt x="2933175" y="273052"/>
                  <a:pt x="2955979" y="274453"/>
                </a:cubicBezTo>
                <a:close/>
                <a:moveTo>
                  <a:pt x="5849055" y="272821"/>
                </a:moveTo>
                <a:cubicBezTo>
                  <a:pt x="5865640" y="272726"/>
                  <a:pt x="5882138" y="275230"/>
                  <a:pt x="5897947" y="280245"/>
                </a:cubicBezTo>
                <a:cubicBezTo>
                  <a:pt x="5906819" y="284410"/>
                  <a:pt x="5897947" y="288032"/>
                  <a:pt x="5879839" y="287851"/>
                </a:cubicBezTo>
                <a:cubicBezTo>
                  <a:pt x="5863245" y="287893"/>
                  <a:pt x="5846747" y="285324"/>
                  <a:pt x="5830947" y="280245"/>
                </a:cubicBezTo>
                <a:cubicBezTo>
                  <a:pt x="5822619" y="276082"/>
                  <a:pt x="5830947" y="272460"/>
                  <a:pt x="5849055" y="272821"/>
                </a:cubicBezTo>
                <a:close/>
                <a:moveTo>
                  <a:pt x="4609398" y="272821"/>
                </a:moveTo>
                <a:cubicBezTo>
                  <a:pt x="4643622" y="273002"/>
                  <a:pt x="4675854" y="279160"/>
                  <a:pt x="4681829" y="286583"/>
                </a:cubicBezTo>
                <a:cubicBezTo>
                  <a:pt x="4687804" y="294007"/>
                  <a:pt x="4663722" y="301431"/>
                  <a:pt x="4627506" y="301431"/>
                </a:cubicBezTo>
                <a:cubicBezTo>
                  <a:pt x="4591291" y="301431"/>
                  <a:pt x="4559421" y="294731"/>
                  <a:pt x="4555075" y="287127"/>
                </a:cubicBezTo>
                <a:cubicBezTo>
                  <a:pt x="4549824" y="279340"/>
                  <a:pt x="4575175" y="272641"/>
                  <a:pt x="4609398" y="272821"/>
                </a:cubicBezTo>
                <a:close/>
                <a:moveTo>
                  <a:pt x="2820373" y="271915"/>
                </a:moveTo>
                <a:cubicBezTo>
                  <a:pt x="2845722" y="271915"/>
                  <a:pt x="2862202" y="276443"/>
                  <a:pt x="2854775" y="282237"/>
                </a:cubicBezTo>
                <a:cubicBezTo>
                  <a:pt x="2834437" y="290433"/>
                  <a:pt x="2812581" y="294199"/>
                  <a:pt x="2790676" y="293283"/>
                </a:cubicBezTo>
                <a:cubicBezTo>
                  <a:pt x="2764781" y="293283"/>
                  <a:pt x="2749389" y="288212"/>
                  <a:pt x="2758443" y="282418"/>
                </a:cubicBezTo>
                <a:cubicBezTo>
                  <a:pt x="2778182" y="274819"/>
                  <a:pt x="2799232" y="271249"/>
                  <a:pt x="2820373" y="271915"/>
                </a:cubicBezTo>
                <a:close/>
                <a:moveTo>
                  <a:pt x="2690539" y="270467"/>
                </a:moveTo>
                <a:cubicBezTo>
                  <a:pt x="2713536" y="270648"/>
                  <a:pt x="2725123" y="275174"/>
                  <a:pt x="2716432" y="280425"/>
                </a:cubicBezTo>
                <a:cubicBezTo>
                  <a:pt x="2697477" y="287550"/>
                  <a:pt x="2677283" y="290869"/>
                  <a:pt x="2657039" y="290204"/>
                </a:cubicBezTo>
                <a:cubicBezTo>
                  <a:pt x="2631868" y="290204"/>
                  <a:pt x="2619374" y="285677"/>
                  <a:pt x="2628971" y="280064"/>
                </a:cubicBezTo>
                <a:cubicBezTo>
                  <a:pt x="2648693" y="272965"/>
                  <a:pt x="2669588" y="269709"/>
                  <a:pt x="2690539" y="270467"/>
                </a:cubicBezTo>
                <a:close/>
                <a:moveTo>
                  <a:pt x="4472143" y="270285"/>
                </a:moveTo>
                <a:cubicBezTo>
                  <a:pt x="4507634" y="270285"/>
                  <a:pt x="4538960" y="276623"/>
                  <a:pt x="4543306" y="284952"/>
                </a:cubicBezTo>
                <a:cubicBezTo>
                  <a:pt x="4547471" y="293282"/>
                  <a:pt x="4521757" y="299620"/>
                  <a:pt x="4483732" y="299438"/>
                </a:cubicBezTo>
                <a:cubicBezTo>
                  <a:pt x="4445704" y="299257"/>
                  <a:pt x="4416190" y="292377"/>
                  <a:pt x="4413654" y="284047"/>
                </a:cubicBezTo>
                <a:cubicBezTo>
                  <a:pt x="4411120" y="275718"/>
                  <a:pt x="4436651" y="270285"/>
                  <a:pt x="4472143" y="270285"/>
                </a:cubicBezTo>
                <a:close/>
                <a:moveTo>
                  <a:pt x="5706368" y="269743"/>
                </a:moveTo>
                <a:cubicBezTo>
                  <a:pt x="5724825" y="269480"/>
                  <a:pt x="5743193" y="272359"/>
                  <a:pt x="5760691" y="278252"/>
                </a:cubicBezTo>
                <a:cubicBezTo>
                  <a:pt x="5769200" y="282598"/>
                  <a:pt x="5759242" y="286583"/>
                  <a:pt x="5739142" y="286402"/>
                </a:cubicBezTo>
                <a:cubicBezTo>
                  <a:pt x="5720673" y="286790"/>
                  <a:pt x="5702284" y="283908"/>
                  <a:pt x="5684819" y="277891"/>
                </a:cubicBezTo>
                <a:cubicBezTo>
                  <a:pt x="5676488" y="273545"/>
                  <a:pt x="5686811" y="269743"/>
                  <a:pt x="5706368" y="269743"/>
                </a:cubicBezTo>
                <a:close/>
                <a:moveTo>
                  <a:pt x="2558173" y="268112"/>
                </a:moveTo>
                <a:cubicBezTo>
                  <a:pt x="2581351" y="268292"/>
                  <a:pt x="2590402" y="271914"/>
                  <a:pt x="2581351" y="277167"/>
                </a:cubicBezTo>
                <a:cubicBezTo>
                  <a:pt x="2563476" y="283781"/>
                  <a:pt x="2544446" y="286739"/>
                  <a:pt x="2525395" y="285859"/>
                </a:cubicBezTo>
                <a:cubicBezTo>
                  <a:pt x="2502217" y="285859"/>
                  <a:pt x="2492622" y="282054"/>
                  <a:pt x="2502401" y="276804"/>
                </a:cubicBezTo>
                <a:cubicBezTo>
                  <a:pt x="2520272" y="270376"/>
                  <a:pt x="2539193" y="267425"/>
                  <a:pt x="2558173" y="268112"/>
                </a:cubicBezTo>
                <a:close/>
                <a:moveTo>
                  <a:pt x="2425262" y="266663"/>
                </a:moveTo>
                <a:cubicBezTo>
                  <a:pt x="2445360" y="266663"/>
                  <a:pt x="2454593" y="270648"/>
                  <a:pt x="2445903" y="274994"/>
                </a:cubicBezTo>
                <a:cubicBezTo>
                  <a:pt x="2428415" y="280879"/>
                  <a:pt x="2410015" y="283579"/>
                  <a:pt x="2391579" y="282961"/>
                </a:cubicBezTo>
                <a:cubicBezTo>
                  <a:pt x="2371843" y="282961"/>
                  <a:pt x="2363514" y="278615"/>
                  <a:pt x="2373472" y="274269"/>
                </a:cubicBezTo>
                <a:cubicBezTo>
                  <a:pt x="2390222" y="269036"/>
                  <a:pt x="2407716" y="266469"/>
                  <a:pt x="2425262" y="266663"/>
                </a:cubicBezTo>
                <a:close/>
                <a:moveTo>
                  <a:pt x="5566393" y="265939"/>
                </a:moveTo>
                <a:cubicBezTo>
                  <a:pt x="5584930" y="265439"/>
                  <a:pt x="5603386" y="268578"/>
                  <a:pt x="5620716" y="275174"/>
                </a:cubicBezTo>
                <a:cubicBezTo>
                  <a:pt x="5629952" y="280425"/>
                  <a:pt x="5618363" y="284047"/>
                  <a:pt x="5593192" y="283686"/>
                </a:cubicBezTo>
                <a:cubicBezTo>
                  <a:pt x="5574608" y="284397"/>
                  <a:pt x="5556085" y="281125"/>
                  <a:pt x="5538869" y="274087"/>
                </a:cubicBezTo>
                <a:cubicBezTo>
                  <a:pt x="5531807" y="269199"/>
                  <a:pt x="5543215" y="265758"/>
                  <a:pt x="5566393" y="265939"/>
                </a:cubicBezTo>
                <a:close/>
                <a:moveTo>
                  <a:pt x="2291625" y="264310"/>
                </a:moveTo>
                <a:cubicBezTo>
                  <a:pt x="2308103" y="264310"/>
                  <a:pt x="2316074" y="267932"/>
                  <a:pt x="2308103" y="271553"/>
                </a:cubicBezTo>
                <a:cubicBezTo>
                  <a:pt x="2291897" y="276719"/>
                  <a:pt x="2274950" y="279167"/>
                  <a:pt x="2257943" y="278797"/>
                </a:cubicBezTo>
                <a:cubicBezTo>
                  <a:pt x="2241469" y="278797"/>
                  <a:pt x="2234586" y="274812"/>
                  <a:pt x="2243458" y="271190"/>
                </a:cubicBezTo>
                <a:cubicBezTo>
                  <a:pt x="2259069" y="266439"/>
                  <a:pt x="2275314" y="264118"/>
                  <a:pt x="2291625" y="264310"/>
                </a:cubicBezTo>
                <a:close/>
                <a:moveTo>
                  <a:pt x="2160343" y="263225"/>
                </a:moveTo>
                <a:cubicBezTo>
                  <a:pt x="2175193" y="263225"/>
                  <a:pt x="2180988" y="266666"/>
                  <a:pt x="2172294" y="269924"/>
                </a:cubicBezTo>
                <a:cubicBezTo>
                  <a:pt x="2158459" y="273884"/>
                  <a:pt x="2144137" y="275837"/>
                  <a:pt x="2129738" y="275719"/>
                </a:cubicBezTo>
                <a:cubicBezTo>
                  <a:pt x="2114712" y="275719"/>
                  <a:pt x="2109097" y="272097"/>
                  <a:pt x="2118150" y="268839"/>
                </a:cubicBezTo>
                <a:cubicBezTo>
                  <a:pt x="2131895" y="265042"/>
                  <a:pt x="2146095" y="263154"/>
                  <a:pt x="2160343" y="263225"/>
                </a:cubicBezTo>
                <a:close/>
                <a:moveTo>
                  <a:pt x="5422255" y="262498"/>
                </a:moveTo>
                <a:cubicBezTo>
                  <a:pt x="5442062" y="262082"/>
                  <a:pt x="5461756" y="265589"/>
                  <a:pt x="5480200" y="272821"/>
                </a:cubicBezTo>
                <a:cubicBezTo>
                  <a:pt x="5488892" y="278253"/>
                  <a:pt x="5475312" y="282779"/>
                  <a:pt x="5450142" y="282418"/>
                </a:cubicBezTo>
                <a:cubicBezTo>
                  <a:pt x="5430255" y="282905"/>
                  <a:pt x="5410474" y="279332"/>
                  <a:pt x="5392017" y="271914"/>
                </a:cubicBezTo>
                <a:cubicBezTo>
                  <a:pt x="5383867" y="266483"/>
                  <a:pt x="5397629" y="262317"/>
                  <a:pt x="5422255" y="262498"/>
                </a:cubicBezTo>
                <a:close/>
                <a:moveTo>
                  <a:pt x="2030870" y="261052"/>
                </a:moveTo>
                <a:cubicBezTo>
                  <a:pt x="2042460" y="261052"/>
                  <a:pt x="2048071" y="263588"/>
                  <a:pt x="2041010" y="266302"/>
                </a:cubicBezTo>
                <a:cubicBezTo>
                  <a:pt x="2029531" y="269614"/>
                  <a:pt x="2017649" y="271321"/>
                  <a:pt x="2005700" y="271373"/>
                </a:cubicBezTo>
                <a:cubicBezTo>
                  <a:pt x="1992845" y="271373"/>
                  <a:pt x="1987592" y="268839"/>
                  <a:pt x="1994654" y="266122"/>
                </a:cubicBezTo>
                <a:cubicBezTo>
                  <a:pt x="2006427" y="262744"/>
                  <a:pt x="2018627" y="261036"/>
                  <a:pt x="2030870" y="261052"/>
                </a:cubicBezTo>
                <a:close/>
                <a:moveTo>
                  <a:pt x="1900848" y="259964"/>
                </a:moveTo>
                <a:cubicBezTo>
                  <a:pt x="1909539" y="260144"/>
                  <a:pt x="1912438" y="262317"/>
                  <a:pt x="1906823" y="264310"/>
                </a:cubicBezTo>
                <a:cubicBezTo>
                  <a:pt x="1897319" y="266855"/>
                  <a:pt x="1887521" y="268134"/>
                  <a:pt x="1877670" y="268112"/>
                </a:cubicBezTo>
                <a:cubicBezTo>
                  <a:pt x="1868436" y="268112"/>
                  <a:pt x="1864813" y="266121"/>
                  <a:pt x="1870065" y="264129"/>
                </a:cubicBezTo>
                <a:cubicBezTo>
                  <a:pt x="1880080" y="261342"/>
                  <a:pt x="1890435" y="259941"/>
                  <a:pt x="1900848" y="259964"/>
                </a:cubicBezTo>
                <a:close/>
                <a:moveTo>
                  <a:pt x="3919492" y="259783"/>
                </a:moveTo>
                <a:cubicBezTo>
                  <a:pt x="3935613" y="258872"/>
                  <a:pt x="3951786" y="259907"/>
                  <a:pt x="3967660" y="262863"/>
                </a:cubicBezTo>
                <a:cubicBezTo>
                  <a:pt x="3977123" y="265330"/>
                  <a:pt x="3986435" y="268353"/>
                  <a:pt x="3995545" y="271916"/>
                </a:cubicBezTo>
                <a:cubicBezTo>
                  <a:pt x="4017371" y="262713"/>
                  <a:pt x="4041131" y="259042"/>
                  <a:pt x="4064717" y="261232"/>
                </a:cubicBezTo>
                <a:cubicBezTo>
                  <a:pt x="4102382" y="261232"/>
                  <a:pt x="4122480" y="267389"/>
                  <a:pt x="4129542" y="276081"/>
                </a:cubicBezTo>
                <a:cubicBezTo>
                  <a:pt x="4152431" y="266536"/>
                  <a:pt x="4177242" y="262505"/>
                  <a:pt x="4201973" y="264311"/>
                </a:cubicBezTo>
                <a:cubicBezTo>
                  <a:pt x="4232757" y="265397"/>
                  <a:pt x="4257384" y="270648"/>
                  <a:pt x="4263540" y="277530"/>
                </a:cubicBezTo>
                <a:cubicBezTo>
                  <a:pt x="4269697" y="284410"/>
                  <a:pt x="4252314" y="290567"/>
                  <a:pt x="4214287" y="294369"/>
                </a:cubicBezTo>
                <a:cubicBezTo>
                  <a:pt x="4224971" y="296362"/>
                  <a:pt x="4236560" y="297991"/>
                  <a:pt x="4245251" y="300164"/>
                </a:cubicBezTo>
                <a:cubicBezTo>
                  <a:pt x="4252278" y="302215"/>
                  <a:pt x="4259171" y="304694"/>
                  <a:pt x="4265893" y="307588"/>
                </a:cubicBezTo>
                <a:cubicBezTo>
                  <a:pt x="4287611" y="298668"/>
                  <a:pt x="4311112" y="294949"/>
                  <a:pt x="4334522" y="296723"/>
                </a:cubicBezTo>
                <a:cubicBezTo>
                  <a:pt x="4323477" y="295457"/>
                  <a:pt x="4311707" y="294732"/>
                  <a:pt x="4302652" y="293101"/>
                </a:cubicBezTo>
                <a:cubicBezTo>
                  <a:pt x="4295010" y="292039"/>
                  <a:pt x="4287529" y="290033"/>
                  <a:pt x="4280379" y="287126"/>
                </a:cubicBezTo>
                <a:cubicBezTo>
                  <a:pt x="4275492" y="284592"/>
                  <a:pt x="4273319" y="281695"/>
                  <a:pt x="4274043" y="278978"/>
                </a:cubicBezTo>
                <a:cubicBezTo>
                  <a:pt x="4276216" y="271735"/>
                  <a:pt x="4301384" y="266846"/>
                  <a:pt x="4333254" y="266665"/>
                </a:cubicBezTo>
                <a:cubicBezTo>
                  <a:pt x="4357360" y="264714"/>
                  <a:pt x="4381559" y="269018"/>
                  <a:pt x="4403512" y="279159"/>
                </a:cubicBezTo>
                <a:cubicBezTo>
                  <a:pt x="4412748" y="287307"/>
                  <a:pt x="4395364" y="293284"/>
                  <a:pt x="4348103" y="297267"/>
                </a:cubicBezTo>
                <a:cubicBezTo>
                  <a:pt x="4380697" y="300344"/>
                  <a:pt x="4400978" y="305234"/>
                  <a:pt x="4407858" y="313201"/>
                </a:cubicBezTo>
                <a:cubicBezTo>
                  <a:pt x="4430449" y="302635"/>
                  <a:pt x="4455478" y="298381"/>
                  <a:pt x="4480289" y="300888"/>
                </a:cubicBezTo>
                <a:cubicBezTo>
                  <a:pt x="4503870" y="299818"/>
                  <a:pt x="4527327" y="304871"/>
                  <a:pt x="4548374" y="315555"/>
                </a:cubicBezTo>
                <a:cubicBezTo>
                  <a:pt x="4557066" y="322981"/>
                  <a:pt x="4540951" y="329317"/>
                  <a:pt x="4498036" y="333663"/>
                </a:cubicBezTo>
                <a:cubicBezTo>
                  <a:pt x="4532439" y="337284"/>
                  <a:pt x="4555076" y="342898"/>
                  <a:pt x="4561956" y="351770"/>
                </a:cubicBezTo>
                <a:cubicBezTo>
                  <a:pt x="4568374" y="345229"/>
                  <a:pt x="4576911" y="341183"/>
                  <a:pt x="4586038" y="340364"/>
                </a:cubicBezTo>
                <a:cubicBezTo>
                  <a:pt x="4601646" y="337731"/>
                  <a:pt x="4617482" y="336699"/>
                  <a:pt x="4633301" y="337284"/>
                </a:cubicBezTo>
                <a:cubicBezTo>
                  <a:pt x="4658977" y="335978"/>
                  <a:pt x="4684556" y="341341"/>
                  <a:pt x="4707542" y="352858"/>
                </a:cubicBezTo>
                <a:cubicBezTo>
                  <a:pt x="4713880" y="358109"/>
                  <a:pt x="4711707" y="363179"/>
                  <a:pt x="4698126" y="366620"/>
                </a:cubicBezTo>
                <a:cubicBezTo>
                  <a:pt x="4684545" y="370061"/>
                  <a:pt x="4668429" y="371509"/>
                  <a:pt x="4653038" y="373863"/>
                </a:cubicBezTo>
                <a:cubicBezTo>
                  <a:pt x="4689254" y="376760"/>
                  <a:pt x="4714785" y="382916"/>
                  <a:pt x="4721123" y="391971"/>
                </a:cubicBezTo>
                <a:cubicBezTo>
                  <a:pt x="4727461" y="401024"/>
                  <a:pt x="4705550" y="410078"/>
                  <a:pt x="4662273" y="412251"/>
                </a:cubicBezTo>
                <a:cubicBezTo>
                  <a:pt x="4710259" y="417502"/>
                  <a:pt x="4736877" y="424745"/>
                  <a:pt x="4740136" y="434161"/>
                </a:cubicBezTo>
                <a:cubicBezTo>
                  <a:pt x="4744662" y="446475"/>
                  <a:pt x="4719494" y="452269"/>
                  <a:pt x="4672414" y="455529"/>
                </a:cubicBezTo>
                <a:cubicBezTo>
                  <a:pt x="4695679" y="456261"/>
                  <a:pt x="4718724" y="460286"/>
                  <a:pt x="4740860" y="467480"/>
                </a:cubicBezTo>
                <a:cubicBezTo>
                  <a:pt x="4751905" y="472006"/>
                  <a:pt x="4758968" y="476715"/>
                  <a:pt x="4758968" y="481966"/>
                </a:cubicBezTo>
                <a:cubicBezTo>
                  <a:pt x="4758968" y="493194"/>
                  <a:pt x="4733980" y="500074"/>
                  <a:pt x="4689797" y="501522"/>
                </a:cubicBezTo>
                <a:cubicBezTo>
                  <a:pt x="4649960" y="501522"/>
                  <a:pt x="4609941" y="493194"/>
                  <a:pt x="4595637" y="481241"/>
                </a:cubicBezTo>
                <a:cubicBezTo>
                  <a:pt x="4581331" y="469291"/>
                  <a:pt x="4600707" y="460961"/>
                  <a:pt x="4652675" y="454986"/>
                </a:cubicBezTo>
                <a:cubicBezTo>
                  <a:pt x="4638008" y="452632"/>
                  <a:pt x="4622073" y="450640"/>
                  <a:pt x="4609941" y="447743"/>
                </a:cubicBezTo>
                <a:cubicBezTo>
                  <a:pt x="4599194" y="444543"/>
                  <a:pt x="4588618" y="440794"/>
                  <a:pt x="4578253" y="436515"/>
                </a:cubicBezTo>
                <a:cubicBezTo>
                  <a:pt x="4566482" y="445207"/>
                  <a:pt x="4544572" y="450640"/>
                  <a:pt x="4506908" y="450820"/>
                </a:cubicBezTo>
                <a:cubicBezTo>
                  <a:pt x="4477394" y="452090"/>
                  <a:pt x="4447933" y="447283"/>
                  <a:pt x="4420354" y="436697"/>
                </a:cubicBezTo>
                <a:lnTo>
                  <a:pt x="4371825" y="449011"/>
                </a:lnTo>
                <a:cubicBezTo>
                  <a:pt x="4378524" y="450820"/>
                  <a:pt x="4387760" y="452993"/>
                  <a:pt x="4395184" y="455347"/>
                </a:cubicBezTo>
                <a:cubicBezTo>
                  <a:pt x="4402607" y="457702"/>
                  <a:pt x="4408945" y="461866"/>
                  <a:pt x="4417274" y="465487"/>
                </a:cubicBezTo>
                <a:cubicBezTo>
                  <a:pt x="4448805" y="453410"/>
                  <a:pt x="4482890" y="449549"/>
                  <a:pt x="4516324" y="454261"/>
                </a:cubicBezTo>
                <a:cubicBezTo>
                  <a:pt x="4556524" y="457883"/>
                  <a:pt x="4579883" y="466031"/>
                  <a:pt x="4584772" y="476534"/>
                </a:cubicBezTo>
                <a:cubicBezTo>
                  <a:pt x="4589660" y="487036"/>
                  <a:pt x="4572276" y="494642"/>
                  <a:pt x="4521214" y="500798"/>
                </a:cubicBezTo>
                <a:cubicBezTo>
                  <a:pt x="4567389" y="506412"/>
                  <a:pt x="4599620" y="516913"/>
                  <a:pt x="4597990" y="527597"/>
                </a:cubicBezTo>
                <a:cubicBezTo>
                  <a:pt x="4596361" y="538281"/>
                  <a:pt x="4579883" y="548241"/>
                  <a:pt x="4529000" y="550775"/>
                </a:cubicBezTo>
                <a:cubicBezTo>
                  <a:pt x="4491433" y="553355"/>
                  <a:pt x="4453874" y="545656"/>
                  <a:pt x="4420354" y="528502"/>
                </a:cubicBezTo>
                <a:cubicBezTo>
                  <a:pt x="4397670" y="541234"/>
                  <a:pt x="4371928" y="547498"/>
                  <a:pt x="4345930" y="546610"/>
                </a:cubicBezTo>
                <a:lnTo>
                  <a:pt x="4368384" y="550595"/>
                </a:lnTo>
                <a:cubicBezTo>
                  <a:pt x="4401339" y="556750"/>
                  <a:pt x="4422707" y="568702"/>
                  <a:pt x="4417093" y="578480"/>
                </a:cubicBezTo>
                <a:cubicBezTo>
                  <a:pt x="4410031" y="591517"/>
                  <a:pt x="4380878" y="600209"/>
                  <a:pt x="4339773" y="601296"/>
                </a:cubicBezTo>
                <a:cubicBezTo>
                  <a:pt x="4307185" y="603226"/>
                  <a:pt x="4274602" y="597392"/>
                  <a:pt x="4244708" y="584274"/>
                </a:cubicBezTo>
                <a:cubicBezTo>
                  <a:pt x="4241267" y="582101"/>
                  <a:pt x="4238552" y="579928"/>
                  <a:pt x="4233119" y="576126"/>
                </a:cubicBezTo>
                <a:cubicBezTo>
                  <a:pt x="4215011" y="590251"/>
                  <a:pt x="4185134" y="598399"/>
                  <a:pt x="4138597" y="597494"/>
                </a:cubicBezTo>
                <a:cubicBezTo>
                  <a:pt x="4092059" y="596587"/>
                  <a:pt x="4062725" y="586991"/>
                  <a:pt x="4048058" y="572505"/>
                </a:cubicBezTo>
                <a:cubicBezTo>
                  <a:pt x="4026871" y="587354"/>
                  <a:pt x="3991923" y="595321"/>
                  <a:pt x="3943033" y="593148"/>
                </a:cubicBezTo>
                <a:cubicBezTo>
                  <a:pt x="3894141" y="590975"/>
                  <a:pt x="3870602" y="580653"/>
                  <a:pt x="3865169" y="565805"/>
                </a:cubicBezTo>
                <a:cubicBezTo>
                  <a:pt x="3833341" y="582151"/>
                  <a:pt x="3797648" y="589477"/>
                  <a:pt x="3761956" y="586991"/>
                </a:cubicBezTo>
                <a:cubicBezTo>
                  <a:pt x="3707632" y="584637"/>
                  <a:pt x="3686627" y="573773"/>
                  <a:pt x="3683911" y="557838"/>
                </a:cubicBezTo>
                <a:cubicBezTo>
                  <a:pt x="3661818" y="575946"/>
                  <a:pt x="3621257" y="583913"/>
                  <a:pt x="3573452" y="581740"/>
                </a:cubicBezTo>
                <a:cubicBezTo>
                  <a:pt x="3528545" y="579748"/>
                  <a:pt x="3501021" y="568522"/>
                  <a:pt x="3508264" y="555302"/>
                </a:cubicBezTo>
                <a:cubicBezTo>
                  <a:pt x="3515508" y="542084"/>
                  <a:pt x="3551181" y="532124"/>
                  <a:pt x="3595906" y="530314"/>
                </a:cubicBezTo>
                <a:cubicBezTo>
                  <a:pt x="3640633" y="528502"/>
                  <a:pt x="3674314" y="536470"/>
                  <a:pt x="3686445" y="553673"/>
                </a:cubicBezTo>
                <a:cubicBezTo>
                  <a:pt x="3696600" y="548870"/>
                  <a:pt x="3707066" y="544756"/>
                  <a:pt x="3717773" y="541359"/>
                </a:cubicBezTo>
                <a:cubicBezTo>
                  <a:pt x="3730447" y="537918"/>
                  <a:pt x="3746563" y="535745"/>
                  <a:pt x="3761956" y="532848"/>
                </a:cubicBezTo>
                <a:cubicBezTo>
                  <a:pt x="3750329" y="530320"/>
                  <a:pt x="3738844" y="527175"/>
                  <a:pt x="3727550" y="523432"/>
                </a:cubicBezTo>
                <a:cubicBezTo>
                  <a:pt x="3721005" y="520132"/>
                  <a:pt x="3714919" y="515993"/>
                  <a:pt x="3709442" y="511119"/>
                </a:cubicBezTo>
                <a:cubicBezTo>
                  <a:pt x="3676919" y="524554"/>
                  <a:pt x="3641654" y="530017"/>
                  <a:pt x="3606590" y="527054"/>
                </a:cubicBezTo>
                <a:cubicBezTo>
                  <a:pt x="3566572" y="525424"/>
                  <a:pt x="3545748" y="516913"/>
                  <a:pt x="3541402" y="501161"/>
                </a:cubicBezTo>
                <a:cubicBezTo>
                  <a:pt x="3530072" y="509752"/>
                  <a:pt x="3516732" y="515299"/>
                  <a:pt x="3502653" y="517276"/>
                </a:cubicBezTo>
                <a:cubicBezTo>
                  <a:pt x="3481554" y="521457"/>
                  <a:pt x="3460047" y="523219"/>
                  <a:pt x="3438550" y="522527"/>
                </a:cubicBezTo>
                <a:cubicBezTo>
                  <a:pt x="3396359" y="521259"/>
                  <a:pt x="3371732" y="512567"/>
                  <a:pt x="3375535" y="500437"/>
                </a:cubicBezTo>
                <a:cubicBezTo>
                  <a:pt x="3379337" y="488304"/>
                  <a:pt x="3409941" y="479973"/>
                  <a:pt x="3468610" y="475086"/>
                </a:cubicBezTo>
                <a:cubicBezTo>
                  <a:pt x="3427142" y="470377"/>
                  <a:pt x="3404871" y="462409"/>
                  <a:pt x="3417001" y="450096"/>
                </a:cubicBezTo>
                <a:cubicBezTo>
                  <a:pt x="3429134" y="437783"/>
                  <a:pt x="3459374" y="431988"/>
                  <a:pt x="3504462" y="430179"/>
                </a:cubicBezTo>
                <a:cubicBezTo>
                  <a:pt x="3463901" y="424926"/>
                  <a:pt x="3446881" y="416958"/>
                  <a:pt x="3461367" y="405552"/>
                </a:cubicBezTo>
                <a:cubicBezTo>
                  <a:pt x="3485324" y="394414"/>
                  <a:pt x="3511551" y="389020"/>
                  <a:pt x="3537961" y="389798"/>
                </a:cubicBezTo>
                <a:cubicBezTo>
                  <a:pt x="3579610" y="389798"/>
                  <a:pt x="3603512" y="394505"/>
                  <a:pt x="3616187" y="404465"/>
                </a:cubicBezTo>
                <a:cubicBezTo>
                  <a:pt x="3636884" y="397864"/>
                  <a:pt x="3658271" y="393672"/>
                  <a:pt x="3679926" y="391971"/>
                </a:cubicBezTo>
                <a:cubicBezTo>
                  <a:pt x="3655663" y="388169"/>
                  <a:pt x="3640452" y="383460"/>
                  <a:pt x="3638823" y="376216"/>
                </a:cubicBezTo>
                <a:cubicBezTo>
                  <a:pt x="3604550" y="386667"/>
                  <a:pt x="3568561" y="390296"/>
                  <a:pt x="3532891" y="386900"/>
                </a:cubicBezTo>
                <a:cubicBezTo>
                  <a:pt x="3503738" y="384184"/>
                  <a:pt x="3487442" y="376580"/>
                  <a:pt x="3492693" y="368793"/>
                </a:cubicBezTo>
                <a:cubicBezTo>
                  <a:pt x="3497944" y="361006"/>
                  <a:pt x="3525467" y="354307"/>
                  <a:pt x="3576532" y="350685"/>
                </a:cubicBezTo>
                <a:cubicBezTo>
                  <a:pt x="3562285" y="350415"/>
                  <a:pt x="3548219" y="347466"/>
                  <a:pt x="3535064" y="341993"/>
                </a:cubicBezTo>
                <a:cubicBezTo>
                  <a:pt x="3529813" y="338733"/>
                  <a:pt x="3527640" y="335294"/>
                  <a:pt x="3531806" y="331853"/>
                </a:cubicBezTo>
                <a:cubicBezTo>
                  <a:pt x="3552725" y="320988"/>
                  <a:pt x="3576171" y="315924"/>
                  <a:pt x="3599710" y="317186"/>
                </a:cubicBezTo>
                <a:cubicBezTo>
                  <a:pt x="3644435" y="315918"/>
                  <a:pt x="3666527" y="321893"/>
                  <a:pt x="3676668" y="331853"/>
                </a:cubicBezTo>
                <a:cubicBezTo>
                  <a:pt x="3697003" y="324085"/>
                  <a:pt x="3718472" y="319680"/>
                  <a:pt x="3740226" y="318815"/>
                </a:cubicBezTo>
                <a:cubicBezTo>
                  <a:pt x="3726755" y="318106"/>
                  <a:pt x="3713488" y="315232"/>
                  <a:pt x="3700931" y="310304"/>
                </a:cubicBezTo>
                <a:cubicBezTo>
                  <a:pt x="3694412" y="306502"/>
                  <a:pt x="3691515" y="302517"/>
                  <a:pt x="3700931" y="298172"/>
                </a:cubicBezTo>
                <a:cubicBezTo>
                  <a:pt x="3723567" y="289579"/>
                  <a:pt x="3747734" y="285756"/>
                  <a:pt x="3771913" y="286946"/>
                </a:cubicBezTo>
                <a:cubicBezTo>
                  <a:pt x="3803059" y="286946"/>
                  <a:pt x="3828048" y="292016"/>
                  <a:pt x="3834204" y="299440"/>
                </a:cubicBezTo>
                <a:cubicBezTo>
                  <a:pt x="3840362" y="306863"/>
                  <a:pt x="3823703" y="313201"/>
                  <a:pt x="3774269" y="319540"/>
                </a:cubicBezTo>
                <a:cubicBezTo>
                  <a:pt x="3789913" y="320450"/>
                  <a:pt x="3805199" y="324581"/>
                  <a:pt x="3819176" y="331672"/>
                </a:cubicBezTo>
                <a:cubicBezTo>
                  <a:pt x="3838065" y="325087"/>
                  <a:pt x="3857850" y="321424"/>
                  <a:pt x="3877845" y="320808"/>
                </a:cubicBezTo>
                <a:cubicBezTo>
                  <a:pt x="3848510" y="316099"/>
                  <a:pt x="3833299" y="310304"/>
                  <a:pt x="3841630" y="302700"/>
                </a:cubicBezTo>
                <a:cubicBezTo>
                  <a:pt x="3849958" y="295094"/>
                  <a:pt x="3872956" y="290567"/>
                  <a:pt x="3906998" y="289119"/>
                </a:cubicBezTo>
                <a:cubicBezTo>
                  <a:pt x="3868790" y="284229"/>
                  <a:pt x="3852675" y="278615"/>
                  <a:pt x="3860099" y="272096"/>
                </a:cubicBezTo>
                <a:cubicBezTo>
                  <a:pt x="3867522" y="265578"/>
                  <a:pt x="3888527" y="260690"/>
                  <a:pt x="3919492" y="259783"/>
                </a:cubicBezTo>
                <a:close/>
                <a:moveTo>
                  <a:pt x="5281196" y="259059"/>
                </a:moveTo>
                <a:cubicBezTo>
                  <a:pt x="5302488" y="258352"/>
                  <a:pt x="5323694" y="262050"/>
                  <a:pt x="5343487" y="269924"/>
                </a:cubicBezTo>
                <a:cubicBezTo>
                  <a:pt x="5350549" y="275355"/>
                  <a:pt x="5335158" y="280064"/>
                  <a:pt x="5310351" y="279883"/>
                </a:cubicBezTo>
                <a:cubicBezTo>
                  <a:pt x="5288914" y="280759"/>
                  <a:pt x="5267542" y="276992"/>
                  <a:pt x="5247697" y="268836"/>
                </a:cubicBezTo>
                <a:cubicBezTo>
                  <a:pt x="5241541" y="263405"/>
                  <a:pt x="5257113" y="258879"/>
                  <a:pt x="5281196" y="259059"/>
                </a:cubicBezTo>
                <a:close/>
                <a:moveTo>
                  <a:pt x="5144482" y="256525"/>
                </a:moveTo>
                <a:cubicBezTo>
                  <a:pt x="5165865" y="255314"/>
                  <a:pt x="5187237" y="259031"/>
                  <a:pt x="5206955" y="267390"/>
                </a:cubicBezTo>
                <a:cubicBezTo>
                  <a:pt x="5215827" y="273726"/>
                  <a:pt x="5200617" y="278435"/>
                  <a:pt x="5170739" y="278255"/>
                </a:cubicBezTo>
                <a:cubicBezTo>
                  <a:pt x="5149337" y="279502"/>
                  <a:pt x="5127942" y="275719"/>
                  <a:pt x="5108266" y="267209"/>
                </a:cubicBezTo>
                <a:cubicBezTo>
                  <a:pt x="5100299" y="260871"/>
                  <a:pt x="5115692" y="256342"/>
                  <a:pt x="5144482" y="256525"/>
                </a:cubicBezTo>
                <a:close/>
                <a:moveTo>
                  <a:pt x="3794006" y="256524"/>
                </a:moveTo>
                <a:cubicBezTo>
                  <a:pt x="3829861" y="256524"/>
                  <a:pt x="3855392" y="262500"/>
                  <a:pt x="3853763" y="270467"/>
                </a:cubicBezTo>
                <a:cubicBezTo>
                  <a:pt x="3851951" y="278615"/>
                  <a:pt x="3822979" y="284773"/>
                  <a:pt x="3785858" y="284773"/>
                </a:cubicBezTo>
                <a:cubicBezTo>
                  <a:pt x="3748738" y="284773"/>
                  <a:pt x="3723206" y="278615"/>
                  <a:pt x="3726284" y="270467"/>
                </a:cubicBezTo>
                <a:cubicBezTo>
                  <a:pt x="3729362" y="262319"/>
                  <a:pt x="3758154" y="256524"/>
                  <a:pt x="3794006" y="256524"/>
                </a:cubicBezTo>
                <a:close/>
                <a:moveTo>
                  <a:pt x="6221712" y="254893"/>
                </a:moveTo>
                <a:cubicBezTo>
                  <a:pt x="6231430" y="254945"/>
                  <a:pt x="6241105" y="256222"/>
                  <a:pt x="6250504" y="258695"/>
                </a:cubicBezTo>
                <a:cubicBezTo>
                  <a:pt x="6256118" y="260688"/>
                  <a:pt x="6253220" y="262680"/>
                  <a:pt x="6244348" y="262861"/>
                </a:cubicBezTo>
                <a:cubicBezTo>
                  <a:pt x="6234457" y="262876"/>
                  <a:pt x="6224603" y="261659"/>
                  <a:pt x="6215012" y="259239"/>
                </a:cubicBezTo>
                <a:cubicBezTo>
                  <a:pt x="6208132" y="257066"/>
                  <a:pt x="6211571" y="254893"/>
                  <a:pt x="6221712" y="254893"/>
                </a:cubicBezTo>
                <a:close/>
                <a:moveTo>
                  <a:pt x="3660733" y="254713"/>
                </a:moveTo>
                <a:cubicBezTo>
                  <a:pt x="3693871" y="254533"/>
                  <a:pt x="3720851" y="260689"/>
                  <a:pt x="3718317" y="268114"/>
                </a:cubicBezTo>
                <a:cubicBezTo>
                  <a:pt x="3715600" y="275899"/>
                  <a:pt x="3684455" y="282418"/>
                  <a:pt x="3649324" y="282418"/>
                </a:cubicBezTo>
                <a:cubicBezTo>
                  <a:pt x="3614196" y="282418"/>
                  <a:pt x="3588845" y="275899"/>
                  <a:pt x="3593372" y="268295"/>
                </a:cubicBezTo>
                <a:cubicBezTo>
                  <a:pt x="3597898" y="260689"/>
                  <a:pt x="3627595" y="254894"/>
                  <a:pt x="3660733" y="254713"/>
                </a:cubicBezTo>
                <a:close/>
                <a:moveTo>
                  <a:pt x="5005595" y="252723"/>
                </a:moveTo>
                <a:cubicBezTo>
                  <a:pt x="5028278" y="251527"/>
                  <a:pt x="5050937" y="255489"/>
                  <a:pt x="5071870" y="264312"/>
                </a:cubicBezTo>
                <a:cubicBezTo>
                  <a:pt x="5078932" y="270468"/>
                  <a:pt x="5061186" y="275719"/>
                  <a:pt x="5033118" y="275719"/>
                </a:cubicBezTo>
                <a:cubicBezTo>
                  <a:pt x="5005053" y="275719"/>
                  <a:pt x="4973001" y="270287"/>
                  <a:pt x="4966482" y="263768"/>
                </a:cubicBezTo>
                <a:cubicBezTo>
                  <a:pt x="4959963" y="257249"/>
                  <a:pt x="4978071" y="252723"/>
                  <a:pt x="5005595" y="252723"/>
                </a:cubicBezTo>
                <a:close/>
                <a:moveTo>
                  <a:pt x="3526011" y="252359"/>
                </a:moveTo>
                <a:cubicBezTo>
                  <a:pt x="3559329" y="252359"/>
                  <a:pt x="3580334" y="257610"/>
                  <a:pt x="3577255" y="265036"/>
                </a:cubicBezTo>
                <a:cubicBezTo>
                  <a:pt x="3574177" y="272460"/>
                  <a:pt x="3543936" y="278435"/>
                  <a:pt x="3508445" y="278435"/>
                </a:cubicBezTo>
                <a:cubicBezTo>
                  <a:pt x="3472954" y="278435"/>
                  <a:pt x="3454122" y="272640"/>
                  <a:pt x="3458831" y="265036"/>
                </a:cubicBezTo>
                <a:cubicBezTo>
                  <a:pt x="3463538" y="257430"/>
                  <a:pt x="3492693" y="252359"/>
                  <a:pt x="3526011" y="252359"/>
                </a:cubicBezTo>
                <a:close/>
                <a:moveTo>
                  <a:pt x="6079205" y="250730"/>
                </a:moveTo>
                <a:cubicBezTo>
                  <a:pt x="6091081" y="250921"/>
                  <a:pt x="6102888" y="252624"/>
                  <a:pt x="6114333" y="255800"/>
                </a:cubicBezTo>
                <a:cubicBezTo>
                  <a:pt x="6120490" y="258334"/>
                  <a:pt x="6114333" y="260871"/>
                  <a:pt x="6103107" y="260690"/>
                </a:cubicBezTo>
                <a:cubicBezTo>
                  <a:pt x="6091214" y="260696"/>
                  <a:pt x="6079384" y="258987"/>
                  <a:pt x="6067977" y="255620"/>
                </a:cubicBezTo>
                <a:cubicBezTo>
                  <a:pt x="6062002" y="253084"/>
                  <a:pt x="6067977" y="250730"/>
                  <a:pt x="6079205" y="250730"/>
                </a:cubicBezTo>
                <a:close/>
                <a:moveTo>
                  <a:pt x="3396177" y="250547"/>
                </a:moveTo>
                <a:cubicBezTo>
                  <a:pt x="3427142" y="250547"/>
                  <a:pt x="3448328" y="256523"/>
                  <a:pt x="3442353" y="263405"/>
                </a:cubicBezTo>
                <a:cubicBezTo>
                  <a:pt x="3436377" y="270285"/>
                  <a:pt x="3404508" y="276079"/>
                  <a:pt x="3372818" y="275899"/>
                </a:cubicBezTo>
                <a:cubicBezTo>
                  <a:pt x="3341129" y="275718"/>
                  <a:pt x="3321936" y="269743"/>
                  <a:pt x="3327911" y="262861"/>
                </a:cubicBezTo>
                <a:cubicBezTo>
                  <a:pt x="3333886" y="255981"/>
                  <a:pt x="3365214" y="250547"/>
                  <a:pt x="3396177" y="250547"/>
                </a:cubicBezTo>
                <a:close/>
                <a:moveTo>
                  <a:pt x="4871419" y="250367"/>
                </a:moveTo>
                <a:cubicBezTo>
                  <a:pt x="4902384" y="250548"/>
                  <a:pt x="4929725" y="255257"/>
                  <a:pt x="4936787" y="262137"/>
                </a:cubicBezTo>
                <a:cubicBezTo>
                  <a:pt x="4944030" y="269018"/>
                  <a:pt x="4926103" y="274087"/>
                  <a:pt x="4894416" y="274087"/>
                </a:cubicBezTo>
                <a:cubicBezTo>
                  <a:pt x="4862727" y="274087"/>
                  <a:pt x="4835023" y="268836"/>
                  <a:pt x="4828685" y="261774"/>
                </a:cubicBezTo>
                <a:cubicBezTo>
                  <a:pt x="4822346" y="254713"/>
                  <a:pt x="4840454" y="250185"/>
                  <a:pt x="4871419" y="250367"/>
                </a:cubicBezTo>
                <a:close/>
                <a:moveTo>
                  <a:pt x="3264898" y="248375"/>
                </a:moveTo>
                <a:cubicBezTo>
                  <a:pt x="3295680" y="248194"/>
                  <a:pt x="3313968" y="253806"/>
                  <a:pt x="3307812" y="259964"/>
                </a:cubicBezTo>
                <a:cubicBezTo>
                  <a:pt x="3301655" y="266844"/>
                  <a:pt x="3273589" y="271914"/>
                  <a:pt x="3242081" y="271734"/>
                </a:cubicBezTo>
                <a:cubicBezTo>
                  <a:pt x="3210574" y="271553"/>
                  <a:pt x="3193191" y="266483"/>
                  <a:pt x="3200795" y="259601"/>
                </a:cubicBezTo>
                <a:cubicBezTo>
                  <a:pt x="3220874" y="250517"/>
                  <a:pt x="3242925" y="246654"/>
                  <a:pt x="3264898" y="248375"/>
                </a:cubicBezTo>
                <a:close/>
                <a:moveTo>
                  <a:pt x="5939413" y="248013"/>
                </a:moveTo>
                <a:cubicBezTo>
                  <a:pt x="5953321" y="247979"/>
                  <a:pt x="5967161" y="249932"/>
                  <a:pt x="5980518" y="253808"/>
                </a:cubicBezTo>
                <a:cubicBezTo>
                  <a:pt x="5987941" y="256705"/>
                  <a:pt x="5982329" y="259602"/>
                  <a:pt x="5968748" y="259785"/>
                </a:cubicBezTo>
                <a:cubicBezTo>
                  <a:pt x="5954226" y="259926"/>
                  <a:pt x="5939763" y="257912"/>
                  <a:pt x="5925833" y="253808"/>
                </a:cubicBezTo>
                <a:cubicBezTo>
                  <a:pt x="5919132" y="250730"/>
                  <a:pt x="5925833" y="248013"/>
                  <a:pt x="5939413" y="248013"/>
                </a:cubicBezTo>
                <a:close/>
                <a:moveTo>
                  <a:pt x="4736878" y="246928"/>
                </a:moveTo>
                <a:cubicBezTo>
                  <a:pt x="4767479" y="247109"/>
                  <a:pt x="4798444" y="253264"/>
                  <a:pt x="4802790" y="259966"/>
                </a:cubicBezTo>
                <a:cubicBezTo>
                  <a:pt x="4807136" y="266665"/>
                  <a:pt x="4785768" y="271916"/>
                  <a:pt x="4754261" y="271916"/>
                </a:cubicBezTo>
                <a:cubicBezTo>
                  <a:pt x="4722392" y="271916"/>
                  <a:pt x="4691607" y="265397"/>
                  <a:pt x="4688166" y="258517"/>
                </a:cubicBezTo>
                <a:cubicBezTo>
                  <a:pt x="4684727" y="251635"/>
                  <a:pt x="4706274" y="246746"/>
                  <a:pt x="4736878" y="246928"/>
                </a:cubicBezTo>
                <a:close/>
                <a:moveTo>
                  <a:pt x="3135244" y="246746"/>
                </a:moveTo>
                <a:cubicBezTo>
                  <a:pt x="3162044" y="246746"/>
                  <a:pt x="3180695" y="251636"/>
                  <a:pt x="3174901" y="257611"/>
                </a:cubicBezTo>
                <a:cubicBezTo>
                  <a:pt x="3154301" y="266689"/>
                  <a:pt x="3131815" y="270664"/>
                  <a:pt x="3109350" y="269200"/>
                </a:cubicBezTo>
                <a:cubicBezTo>
                  <a:pt x="3081645" y="269200"/>
                  <a:pt x="3064081" y="263767"/>
                  <a:pt x="3071324" y="257791"/>
                </a:cubicBezTo>
                <a:cubicBezTo>
                  <a:pt x="3091540" y="249387"/>
                  <a:pt x="3113382" y="245611"/>
                  <a:pt x="3135244" y="246746"/>
                </a:cubicBezTo>
                <a:close/>
                <a:moveTo>
                  <a:pt x="3006498" y="245477"/>
                </a:moveTo>
                <a:cubicBezTo>
                  <a:pt x="3033297" y="245477"/>
                  <a:pt x="3047784" y="250006"/>
                  <a:pt x="3039999" y="255981"/>
                </a:cubicBezTo>
                <a:cubicBezTo>
                  <a:pt x="3020429" y="264152"/>
                  <a:pt x="2999232" y="267686"/>
                  <a:pt x="2978069" y="266302"/>
                </a:cubicBezTo>
                <a:cubicBezTo>
                  <a:pt x="2950545" y="266302"/>
                  <a:pt x="2936422" y="261595"/>
                  <a:pt x="2944751" y="255618"/>
                </a:cubicBezTo>
                <a:cubicBezTo>
                  <a:pt x="2964292" y="247572"/>
                  <a:pt x="2985411" y="244103"/>
                  <a:pt x="3006498" y="245477"/>
                </a:cubicBezTo>
                <a:close/>
                <a:moveTo>
                  <a:pt x="4596722" y="244392"/>
                </a:moveTo>
                <a:cubicBezTo>
                  <a:pt x="4629859" y="244392"/>
                  <a:pt x="4658832" y="249463"/>
                  <a:pt x="4663719" y="256706"/>
                </a:cubicBezTo>
                <a:cubicBezTo>
                  <a:pt x="4669696" y="264129"/>
                  <a:pt x="4649416" y="269563"/>
                  <a:pt x="4615373" y="269563"/>
                </a:cubicBezTo>
                <a:cubicBezTo>
                  <a:pt x="4581331" y="269563"/>
                  <a:pt x="4552720" y="264312"/>
                  <a:pt x="4547830" y="256886"/>
                </a:cubicBezTo>
                <a:cubicBezTo>
                  <a:pt x="4542942" y="249463"/>
                  <a:pt x="4563584" y="244392"/>
                  <a:pt x="4596722" y="244392"/>
                </a:cubicBezTo>
                <a:close/>
                <a:moveTo>
                  <a:pt x="5794368" y="244029"/>
                </a:moveTo>
                <a:cubicBezTo>
                  <a:pt x="5810056" y="243736"/>
                  <a:pt x="5825694" y="245873"/>
                  <a:pt x="5840724" y="250367"/>
                </a:cubicBezTo>
                <a:cubicBezTo>
                  <a:pt x="5849416" y="253989"/>
                  <a:pt x="5842173" y="257247"/>
                  <a:pt x="5825152" y="257430"/>
                </a:cubicBezTo>
                <a:cubicBezTo>
                  <a:pt x="5809953" y="257542"/>
                  <a:pt x="5794821" y="255407"/>
                  <a:pt x="5780245" y="251091"/>
                </a:cubicBezTo>
                <a:cubicBezTo>
                  <a:pt x="5771373" y="247470"/>
                  <a:pt x="5777892" y="244210"/>
                  <a:pt x="5794368" y="244029"/>
                </a:cubicBezTo>
                <a:close/>
                <a:moveTo>
                  <a:pt x="2878658" y="242943"/>
                </a:moveTo>
                <a:cubicBezTo>
                  <a:pt x="2902560" y="243124"/>
                  <a:pt x="2916683" y="247650"/>
                  <a:pt x="2908898" y="252721"/>
                </a:cubicBezTo>
                <a:cubicBezTo>
                  <a:pt x="2889889" y="260153"/>
                  <a:pt x="2869549" y="263487"/>
                  <a:pt x="2849160" y="262500"/>
                </a:cubicBezTo>
                <a:cubicBezTo>
                  <a:pt x="2824715" y="262500"/>
                  <a:pt x="2810775" y="257791"/>
                  <a:pt x="2819103" y="252540"/>
                </a:cubicBezTo>
                <a:cubicBezTo>
                  <a:pt x="2838145" y="245483"/>
                  <a:pt x="2858384" y="242221"/>
                  <a:pt x="2878658" y="242943"/>
                </a:cubicBezTo>
                <a:close/>
                <a:moveTo>
                  <a:pt x="4466165" y="241675"/>
                </a:moveTo>
                <a:cubicBezTo>
                  <a:pt x="4498035" y="241675"/>
                  <a:pt x="4529360" y="248014"/>
                  <a:pt x="4533163" y="254894"/>
                </a:cubicBezTo>
                <a:cubicBezTo>
                  <a:pt x="4536965" y="261776"/>
                  <a:pt x="4511433" y="268294"/>
                  <a:pt x="4478840" y="268114"/>
                </a:cubicBezTo>
                <a:cubicBezTo>
                  <a:pt x="4446246" y="267931"/>
                  <a:pt x="4414557" y="261593"/>
                  <a:pt x="4411660" y="254532"/>
                </a:cubicBezTo>
                <a:cubicBezTo>
                  <a:pt x="4408762" y="247470"/>
                  <a:pt x="4434657" y="241675"/>
                  <a:pt x="4466165" y="241675"/>
                </a:cubicBezTo>
                <a:close/>
                <a:moveTo>
                  <a:pt x="2744319" y="241675"/>
                </a:moveTo>
                <a:cubicBezTo>
                  <a:pt x="2766770" y="241675"/>
                  <a:pt x="2780535" y="245658"/>
                  <a:pt x="2772750" y="250548"/>
                </a:cubicBezTo>
                <a:cubicBezTo>
                  <a:pt x="2754513" y="257321"/>
                  <a:pt x="2735137" y="260460"/>
                  <a:pt x="2715705" y="259783"/>
                </a:cubicBezTo>
                <a:cubicBezTo>
                  <a:pt x="2693798" y="259783"/>
                  <a:pt x="2681484" y="255618"/>
                  <a:pt x="2688364" y="250911"/>
                </a:cubicBezTo>
                <a:cubicBezTo>
                  <a:pt x="2706256" y="244274"/>
                  <a:pt x="2725253" y="241139"/>
                  <a:pt x="2744319" y="241675"/>
                </a:cubicBezTo>
                <a:close/>
                <a:moveTo>
                  <a:pt x="5657656" y="241313"/>
                </a:moveTo>
                <a:cubicBezTo>
                  <a:pt x="5674142" y="240716"/>
                  <a:pt x="5690594" y="243170"/>
                  <a:pt x="5706185" y="248556"/>
                </a:cubicBezTo>
                <a:cubicBezTo>
                  <a:pt x="5715964" y="253807"/>
                  <a:pt x="5708177" y="255980"/>
                  <a:pt x="5688258" y="255980"/>
                </a:cubicBezTo>
                <a:cubicBezTo>
                  <a:pt x="5671701" y="256581"/>
                  <a:pt x="5655175" y="254062"/>
                  <a:pt x="5639548" y="248556"/>
                </a:cubicBezTo>
                <a:cubicBezTo>
                  <a:pt x="5631037" y="244391"/>
                  <a:pt x="5639548" y="241313"/>
                  <a:pt x="5657656" y="241313"/>
                </a:cubicBezTo>
                <a:close/>
                <a:moveTo>
                  <a:pt x="2617928" y="239502"/>
                </a:moveTo>
                <a:cubicBezTo>
                  <a:pt x="2639474" y="239502"/>
                  <a:pt x="2649613" y="243124"/>
                  <a:pt x="2640922" y="247833"/>
                </a:cubicBezTo>
                <a:cubicBezTo>
                  <a:pt x="2624247" y="253716"/>
                  <a:pt x="2606629" y="256422"/>
                  <a:pt x="2588952" y="255800"/>
                </a:cubicBezTo>
                <a:cubicBezTo>
                  <a:pt x="2566862" y="255800"/>
                  <a:pt x="2557085" y="251998"/>
                  <a:pt x="2566319" y="247289"/>
                </a:cubicBezTo>
                <a:cubicBezTo>
                  <a:pt x="2582889" y="241538"/>
                  <a:pt x="2600396" y="238899"/>
                  <a:pt x="2617928" y="239502"/>
                </a:cubicBezTo>
                <a:close/>
                <a:moveTo>
                  <a:pt x="2490810" y="239322"/>
                </a:moveTo>
                <a:cubicBezTo>
                  <a:pt x="2510188" y="239322"/>
                  <a:pt x="2518153" y="242400"/>
                  <a:pt x="2508918" y="246565"/>
                </a:cubicBezTo>
                <a:cubicBezTo>
                  <a:pt x="2493581" y="251947"/>
                  <a:pt x="2477354" y="254403"/>
                  <a:pt x="2461113" y="253808"/>
                </a:cubicBezTo>
                <a:cubicBezTo>
                  <a:pt x="2441555" y="253808"/>
                  <a:pt x="2433772" y="250548"/>
                  <a:pt x="2443005" y="246384"/>
                </a:cubicBezTo>
                <a:cubicBezTo>
                  <a:pt x="2458344" y="240985"/>
                  <a:pt x="2474564" y="238588"/>
                  <a:pt x="2490810" y="239322"/>
                </a:cubicBezTo>
                <a:close/>
                <a:moveTo>
                  <a:pt x="4333256" y="238597"/>
                </a:moveTo>
                <a:cubicBezTo>
                  <a:pt x="4366574" y="238597"/>
                  <a:pt x="4396452" y="244211"/>
                  <a:pt x="4399893" y="251454"/>
                </a:cubicBezTo>
                <a:cubicBezTo>
                  <a:pt x="4403334" y="258698"/>
                  <a:pt x="4378524" y="265036"/>
                  <a:pt x="4344120" y="265217"/>
                </a:cubicBezTo>
                <a:cubicBezTo>
                  <a:pt x="4309715" y="265217"/>
                  <a:pt x="4279657" y="259059"/>
                  <a:pt x="4277303" y="251816"/>
                </a:cubicBezTo>
                <a:cubicBezTo>
                  <a:pt x="4274948" y="244573"/>
                  <a:pt x="4299937" y="238597"/>
                  <a:pt x="4333256" y="238597"/>
                </a:cubicBezTo>
                <a:close/>
                <a:moveTo>
                  <a:pt x="5522029" y="237512"/>
                </a:moveTo>
                <a:cubicBezTo>
                  <a:pt x="5539519" y="237137"/>
                  <a:pt x="5556937" y="239898"/>
                  <a:pt x="5573455" y="245660"/>
                </a:cubicBezTo>
                <a:cubicBezTo>
                  <a:pt x="5581786" y="250006"/>
                  <a:pt x="5571826" y="253627"/>
                  <a:pt x="5551365" y="253627"/>
                </a:cubicBezTo>
                <a:cubicBezTo>
                  <a:pt x="5533249" y="254279"/>
                  <a:pt x="5515178" y="251452"/>
                  <a:pt x="5498127" y="245297"/>
                </a:cubicBezTo>
                <a:cubicBezTo>
                  <a:pt x="5490884" y="240951"/>
                  <a:pt x="5501749" y="237512"/>
                  <a:pt x="5522029" y="237512"/>
                </a:cubicBezTo>
                <a:close/>
                <a:moveTo>
                  <a:pt x="4203604" y="236424"/>
                </a:moveTo>
                <a:cubicBezTo>
                  <a:pt x="4238190" y="236424"/>
                  <a:pt x="4266075" y="242400"/>
                  <a:pt x="4267524" y="249823"/>
                </a:cubicBezTo>
                <a:cubicBezTo>
                  <a:pt x="4268973" y="257249"/>
                  <a:pt x="4243261" y="263044"/>
                  <a:pt x="4208494" y="263044"/>
                </a:cubicBezTo>
                <a:cubicBezTo>
                  <a:pt x="4173907" y="263044"/>
                  <a:pt x="4145840" y="257249"/>
                  <a:pt x="4144391" y="249823"/>
                </a:cubicBezTo>
                <a:cubicBezTo>
                  <a:pt x="4142942" y="242400"/>
                  <a:pt x="4169018" y="236424"/>
                  <a:pt x="4203604" y="236424"/>
                </a:cubicBezTo>
                <a:close/>
                <a:moveTo>
                  <a:pt x="2364055" y="235701"/>
                </a:moveTo>
                <a:cubicBezTo>
                  <a:pt x="2379993" y="235701"/>
                  <a:pt x="2388142" y="238237"/>
                  <a:pt x="2382166" y="241676"/>
                </a:cubicBezTo>
                <a:cubicBezTo>
                  <a:pt x="2368167" y="246676"/>
                  <a:pt x="2353373" y="249070"/>
                  <a:pt x="2338524" y="248739"/>
                </a:cubicBezTo>
                <a:cubicBezTo>
                  <a:pt x="2321684" y="249283"/>
                  <a:pt x="2312995" y="246385"/>
                  <a:pt x="2320056" y="242764"/>
                </a:cubicBezTo>
                <a:cubicBezTo>
                  <a:pt x="2334196" y="237872"/>
                  <a:pt x="2349101" y="235484"/>
                  <a:pt x="2364055" y="235701"/>
                </a:cubicBezTo>
                <a:close/>
                <a:moveTo>
                  <a:pt x="2236035" y="234976"/>
                </a:moveTo>
                <a:cubicBezTo>
                  <a:pt x="2249614" y="234976"/>
                  <a:pt x="2257583" y="237513"/>
                  <a:pt x="2251788" y="240410"/>
                </a:cubicBezTo>
                <a:cubicBezTo>
                  <a:pt x="2239003" y="244343"/>
                  <a:pt x="2225697" y="246298"/>
                  <a:pt x="2212313" y="246205"/>
                </a:cubicBezTo>
                <a:cubicBezTo>
                  <a:pt x="2198552" y="246205"/>
                  <a:pt x="2191669" y="243307"/>
                  <a:pt x="2198552" y="240410"/>
                </a:cubicBezTo>
                <a:cubicBezTo>
                  <a:pt x="2210756" y="236954"/>
                  <a:pt x="2223358" y="235127"/>
                  <a:pt x="2236035" y="234976"/>
                </a:cubicBezTo>
                <a:close/>
                <a:moveTo>
                  <a:pt x="5386583" y="234793"/>
                </a:moveTo>
                <a:cubicBezTo>
                  <a:pt x="5405756" y="234259"/>
                  <a:pt x="5424860" y="237331"/>
                  <a:pt x="5442899" y="243848"/>
                </a:cubicBezTo>
                <a:cubicBezTo>
                  <a:pt x="5449960" y="248375"/>
                  <a:pt x="5437466" y="252357"/>
                  <a:pt x="5416461" y="252357"/>
                </a:cubicBezTo>
                <a:cubicBezTo>
                  <a:pt x="5397229" y="252886"/>
                  <a:pt x="5378069" y="249814"/>
                  <a:pt x="5359965" y="243304"/>
                </a:cubicBezTo>
                <a:cubicBezTo>
                  <a:pt x="5353446" y="238778"/>
                  <a:pt x="5366122" y="234793"/>
                  <a:pt x="5386583" y="234793"/>
                </a:cubicBezTo>
                <a:close/>
                <a:moveTo>
                  <a:pt x="4074495" y="233527"/>
                </a:moveTo>
                <a:cubicBezTo>
                  <a:pt x="4108901" y="233527"/>
                  <a:pt x="4134432" y="239322"/>
                  <a:pt x="4135337" y="246565"/>
                </a:cubicBezTo>
                <a:cubicBezTo>
                  <a:pt x="4136242" y="254171"/>
                  <a:pt x="4109081" y="260146"/>
                  <a:pt x="4073409" y="259966"/>
                </a:cubicBezTo>
                <a:cubicBezTo>
                  <a:pt x="4037736" y="259783"/>
                  <a:pt x="4011843" y="253808"/>
                  <a:pt x="4012748" y="246565"/>
                </a:cubicBezTo>
                <a:cubicBezTo>
                  <a:pt x="4013653" y="239322"/>
                  <a:pt x="4040091" y="233527"/>
                  <a:pt x="4074495" y="233527"/>
                </a:cubicBezTo>
                <a:close/>
                <a:moveTo>
                  <a:pt x="2113802" y="232803"/>
                </a:moveTo>
                <a:cubicBezTo>
                  <a:pt x="2124848" y="232803"/>
                  <a:pt x="2129738" y="235340"/>
                  <a:pt x="2123763" y="237693"/>
                </a:cubicBezTo>
                <a:cubicBezTo>
                  <a:pt x="2112607" y="240769"/>
                  <a:pt x="2101109" y="242353"/>
                  <a:pt x="2089538" y="242400"/>
                </a:cubicBezTo>
                <a:cubicBezTo>
                  <a:pt x="2078312" y="242400"/>
                  <a:pt x="2073424" y="239866"/>
                  <a:pt x="2079579" y="237513"/>
                </a:cubicBezTo>
                <a:cubicBezTo>
                  <a:pt x="2090717" y="234360"/>
                  <a:pt x="2102231" y="232777"/>
                  <a:pt x="2113802" y="232803"/>
                </a:cubicBezTo>
                <a:close/>
                <a:moveTo>
                  <a:pt x="1980158" y="232259"/>
                </a:moveTo>
                <a:cubicBezTo>
                  <a:pt x="1988850" y="231716"/>
                  <a:pt x="1994103" y="233527"/>
                  <a:pt x="1989937" y="235701"/>
                </a:cubicBezTo>
                <a:cubicBezTo>
                  <a:pt x="1981209" y="238180"/>
                  <a:pt x="1972209" y="239520"/>
                  <a:pt x="1963138" y="239683"/>
                </a:cubicBezTo>
                <a:cubicBezTo>
                  <a:pt x="1955351" y="239683"/>
                  <a:pt x="1950644" y="238054"/>
                  <a:pt x="1953902" y="236425"/>
                </a:cubicBezTo>
                <a:cubicBezTo>
                  <a:pt x="1962414" y="233771"/>
                  <a:pt x="1971249" y="232366"/>
                  <a:pt x="1980158" y="232259"/>
                </a:cubicBezTo>
                <a:close/>
                <a:moveTo>
                  <a:pt x="3939953" y="231715"/>
                </a:moveTo>
                <a:cubicBezTo>
                  <a:pt x="3973271" y="231715"/>
                  <a:pt x="3999529" y="237329"/>
                  <a:pt x="3998985" y="244572"/>
                </a:cubicBezTo>
                <a:cubicBezTo>
                  <a:pt x="3998985" y="251996"/>
                  <a:pt x="3970557" y="257790"/>
                  <a:pt x="3936151" y="257790"/>
                </a:cubicBezTo>
                <a:cubicBezTo>
                  <a:pt x="3901747" y="257790"/>
                  <a:pt x="3875672" y="251815"/>
                  <a:pt x="3877301" y="244392"/>
                </a:cubicBezTo>
                <a:cubicBezTo>
                  <a:pt x="3878931" y="236966"/>
                  <a:pt x="3906635" y="231715"/>
                  <a:pt x="3939953" y="231715"/>
                </a:cubicBezTo>
                <a:close/>
                <a:moveTo>
                  <a:pt x="5252947" y="231535"/>
                </a:moveTo>
                <a:cubicBezTo>
                  <a:pt x="5271973" y="230511"/>
                  <a:pt x="5290996" y="233598"/>
                  <a:pt x="5308719" y="240588"/>
                </a:cubicBezTo>
                <a:cubicBezTo>
                  <a:pt x="5317411" y="246021"/>
                  <a:pt x="5304554" y="250004"/>
                  <a:pt x="5278118" y="249824"/>
                </a:cubicBezTo>
                <a:cubicBezTo>
                  <a:pt x="5259156" y="250890"/>
                  <a:pt x="5240205" y="247607"/>
                  <a:pt x="5222707" y="240227"/>
                </a:cubicBezTo>
                <a:cubicBezTo>
                  <a:pt x="5215646" y="235701"/>
                  <a:pt x="5228321" y="231355"/>
                  <a:pt x="5252947" y="231535"/>
                </a:cubicBezTo>
                <a:close/>
                <a:moveTo>
                  <a:pt x="5118950" y="228819"/>
                </a:moveTo>
                <a:cubicBezTo>
                  <a:pt x="5139297" y="227971"/>
                  <a:pt x="5159608" y="231170"/>
                  <a:pt x="5178706" y="238235"/>
                </a:cubicBezTo>
                <a:cubicBezTo>
                  <a:pt x="5186854" y="243668"/>
                  <a:pt x="5173092" y="248375"/>
                  <a:pt x="5148105" y="248558"/>
                </a:cubicBezTo>
                <a:cubicBezTo>
                  <a:pt x="5127105" y="249657"/>
                  <a:pt x="5106117" y="246259"/>
                  <a:pt x="5086538" y="238598"/>
                </a:cubicBezTo>
                <a:cubicBezTo>
                  <a:pt x="5079656" y="233347"/>
                  <a:pt x="5094506" y="228819"/>
                  <a:pt x="5118950" y="228819"/>
                </a:cubicBezTo>
                <a:close/>
                <a:moveTo>
                  <a:pt x="3811570" y="228818"/>
                </a:moveTo>
                <a:cubicBezTo>
                  <a:pt x="3843620" y="228818"/>
                  <a:pt x="3870058" y="234793"/>
                  <a:pt x="3867885" y="241675"/>
                </a:cubicBezTo>
                <a:cubicBezTo>
                  <a:pt x="3865713" y="248555"/>
                  <a:pt x="3836377" y="254532"/>
                  <a:pt x="3804327" y="254532"/>
                </a:cubicBezTo>
                <a:cubicBezTo>
                  <a:pt x="3772277" y="254532"/>
                  <a:pt x="3744753" y="248375"/>
                  <a:pt x="3748011" y="241312"/>
                </a:cubicBezTo>
                <a:cubicBezTo>
                  <a:pt x="3751272" y="234252"/>
                  <a:pt x="3780425" y="228818"/>
                  <a:pt x="3811570" y="228818"/>
                </a:cubicBezTo>
                <a:close/>
                <a:moveTo>
                  <a:pt x="3684818" y="227552"/>
                </a:moveTo>
                <a:cubicBezTo>
                  <a:pt x="3717049" y="227552"/>
                  <a:pt x="3739141" y="232622"/>
                  <a:pt x="3735700" y="239683"/>
                </a:cubicBezTo>
                <a:cubicBezTo>
                  <a:pt x="3732259" y="246746"/>
                  <a:pt x="3704735" y="252179"/>
                  <a:pt x="3670332" y="251997"/>
                </a:cubicBezTo>
                <a:cubicBezTo>
                  <a:pt x="3635926" y="251816"/>
                  <a:pt x="3616008" y="246202"/>
                  <a:pt x="3621078" y="239141"/>
                </a:cubicBezTo>
                <a:cubicBezTo>
                  <a:pt x="3626148" y="232079"/>
                  <a:pt x="3652585" y="227370"/>
                  <a:pt x="3684818" y="227552"/>
                </a:cubicBezTo>
                <a:close/>
                <a:moveTo>
                  <a:pt x="6155802" y="226645"/>
                </a:moveTo>
                <a:cubicBezTo>
                  <a:pt x="6163461" y="226469"/>
                  <a:pt x="6171100" y="227509"/>
                  <a:pt x="6178436" y="229723"/>
                </a:cubicBezTo>
                <a:cubicBezTo>
                  <a:pt x="6183867" y="231716"/>
                  <a:pt x="6180970" y="232984"/>
                  <a:pt x="6171193" y="232803"/>
                </a:cubicBezTo>
                <a:cubicBezTo>
                  <a:pt x="6163533" y="232980"/>
                  <a:pt x="6155893" y="231940"/>
                  <a:pt x="6148558" y="229723"/>
                </a:cubicBezTo>
                <a:cubicBezTo>
                  <a:pt x="6143306" y="227733"/>
                  <a:pt x="6146203" y="226465"/>
                  <a:pt x="6155802" y="226645"/>
                </a:cubicBezTo>
                <a:close/>
                <a:moveTo>
                  <a:pt x="4980970" y="225741"/>
                </a:moveTo>
                <a:cubicBezTo>
                  <a:pt x="5001865" y="224347"/>
                  <a:pt x="5022799" y="227754"/>
                  <a:pt x="5042175" y="235700"/>
                </a:cubicBezTo>
                <a:cubicBezTo>
                  <a:pt x="5049960" y="241675"/>
                  <a:pt x="5035293" y="246202"/>
                  <a:pt x="5007226" y="246202"/>
                </a:cubicBezTo>
                <a:cubicBezTo>
                  <a:pt x="4986512" y="247709"/>
                  <a:pt x="4965742" y="244103"/>
                  <a:pt x="4946747" y="235700"/>
                </a:cubicBezTo>
                <a:cubicBezTo>
                  <a:pt x="4940409" y="230086"/>
                  <a:pt x="4954895" y="225921"/>
                  <a:pt x="4980970" y="225741"/>
                </a:cubicBezTo>
                <a:close/>
                <a:moveTo>
                  <a:pt x="3557881" y="224835"/>
                </a:moveTo>
                <a:cubicBezTo>
                  <a:pt x="3587940" y="224835"/>
                  <a:pt x="3609307" y="230269"/>
                  <a:pt x="3605324" y="236787"/>
                </a:cubicBezTo>
                <a:cubicBezTo>
                  <a:pt x="3601339" y="243304"/>
                  <a:pt x="3572730" y="248737"/>
                  <a:pt x="3541585" y="248557"/>
                </a:cubicBezTo>
                <a:cubicBezTo>
                  <a:pt x="3510440" y="248376"/>
                  <a:pt x="3489435" y="242943"/>
                  <a:pt x="3494505" y="236424"/>
                </a:cubicBezTo>
                <a:cubicBezTo>
                  <a:pt x="3499575" y="229905"/>
                  <a:pt x="3527823" y="224835"/>
                  <a:pt x="3557881" y="224835"/>
                </a:cubicBezTo>
                <a:close/>
                <a:moveTo>
                  <a:pt x="3432214" y="224293"/>
                </a:moveTo>
                <a:cubicBezTo>
                  <a:pt x="3460099" y="224656"/>
                  <a:pt x="3480018" y="228821"/>
                  <a:pt x="3475129" y="235701"/>
                </a:cubicBezTo>
                <a:cubicBezTo>
                  <a:pt x="3470239" y="242039"/>
                  <a:pt x="3440181" y="247290"/>
                  <a:pt x="3410845" y="247110"/>
                </a:cubicBezTo>
                <a:cubicBezTo>
                  <a:pt x="3381512" y="246929"/>
                  <a:pt x="3362499" y="241496"/>
                  <a:pt x="3368111" y="235340"/>
                </a:cubicBezTo>
                <a:cubicBezTo>
                  <a:pt x="3373724" y="229182"/>
                  <a:pt x="3404327" y="223931"/>
                  <a:pt x="3432214" y="224293"/>
                </a:cubicBezTo>
                <a:close/>
                <a:moveTo>
                  <a:pt x="6020355" y="223748"/>
                </a:moveTo>
                <a:cubicBezTo>
                  <a:pt x="6030092" y="223514"/>
                  <a:pt x="6039805" y="224797"/>
                  <a:pt x="6049147" y="227552"/>
                </a:cubicBezTo>
                <a:cubicBezTo>
                  <a:pt x="6056209" y="230086"/>
                  <a:pt x="6053130" y="231898"/>
                  <a:pt x="6041179" y="231898"/>
                </a:cubicBezTo>
                <a:cubicBezTo>
                  <a:pt x="6030813" y="232346"/>
                  <a:pt x="6020448" y="230936"/>
                  <a:pt x="6010578" y="227732"/>
                </a:cubicBezTo>
                <a:cubicBezTo>
                  <a:pt x="6004240" y="225197"/>
                  <a:pt x="6008042" y="223567"/>
                  <a:pt x="6020355" y="223748"/>
                </a:cubicBezTo>
                <a:close/>
                <a:moveTo>
                  <a:pt x="4850956" y="223024"/>
                </a:moveTo>
                <a:cubicBezTo>
                  <a:pt x="4872377" y="221522"/>
                  <a:pt x="4893848" y="225121"/>
                  <a:pt x="4913608" y="233525"/>
                </a:cubicBezTo>
                <a:cubicBezTo>
                  <a:pt x="4920309" y="239502"/>
                  <a:pt x="4902562" y="244572"/>
                  <a:pt x="4874134" y="244572"/>
                </a:cubicBezTo>
                <a:cubicBezTo>
                  <a:pt x="4853051" y="246025"/>
                  <a:pt x="4831928" y="242360"/>
                  <a:pt x="4812567" y="233889"/>
                </a:cubicBezTo>
                <a:cubicBezTo>
                  <a:pt x="4805868" y="228094"/>
                  <a:pt x="4823251" y="223205"/>
                  <a:pt x="4850956" y="223024"/>
                </a:cubicBezTo>
                <a:close/>
                <a:moveTo>
                  <a:pt x="3305640" y="221034"/>
                </a:moveTo>
                <a:cubicBezTo>
                  <a:pt x="3333525" y="221034"/>
                  <a:pt x="3351633" y="225924"/>
                  <a:pt x="3346019" y="231899"/>
                </a:cubicBezTo>
                <a:cubicBezTo>
                  <a:pt x="3326546" y="240632"/>
                  <a:pt x="3305183" y="244307"/>
                  <a:pt x="3283910" y="242583"/>
                </a:cubicBezTo>
                <a:cubicBezTo>
                  <a:pt x="3256386" y="242583"/>
                  <a:pt x="3239183" y="237513"/>
                  <a:pt x="3244797" y="231718"/>
                </a:cubicBezTo>
                <a:cubicBezTo>
                  <a:pt x="3263856" y="223089"/>
                  <a:pt x="3284783" y="219414"/>
                  <a:pt x="3305640" y="221034"/>
                </a:cubicBezTo>
                <a:close/>
                <a:moveTo>
                  <a:pt x="4722030" y="219946"/>
                </a:moveTo>
                <a:cubicBezTo>
                  <a:pt x="4751544" y="219946"/>
                  <a:pt x="4777258" y="224473"/>
                  <a:pt x="4783052" y="230811"/>
                </a:cubicBezTo>
                <a:cubicBezTo>
                  <a:pt x="4788847" y="237149"/>
                  <a:pt x="4770920" y="241856"/>
                  <a:pt x="4740499" y="241856"/>
                </a:cubicBezTo>
                <a:cubicBezTo>
                  <a:pt x="4710078" y="241856"/>
                  <a:pt x="4684183" y="236967"/>
                  <a:pt x="4679113" y="230631"/>
                </a:cubicBezTo>
                <a:cubicBezTo>
                  <a:pt x="4674043" y="224292"/>
                  <a:pt x="4692333" y="219946"/>
                  <a:pt x="4722030" y="219946"/>
                </a:cubicBezTo>
                <a:close/>
                <a:moveTo>
                  <a:pt x="5884003" y="219946"/>
                </a:moveTo>
                <a:cubicBezTo>
                  <a:pt x="5895647" y="219703"/>
                  <a:pt x="5907257" y="221292"/>
                  <a:pt x="5918409" y="224653"/>
                </a:cubicBezTo>
                <a:cubicBezTo>
                  <a:pt x="5926195" y="227731"/>
                  <a:pt x="5921850" y="229904"/>
                  <a:pt x="5907363" y="229904"/>
                </a:cubicBezTo>
                <a:cubicBezTo>
                  <a:pt x="5895090" y="230273"/>
                  <a:pt x="5882847" y="228560"/>
                  <a:pt x="5871147" y="224834"/>
                </a:cubicBezTo>
                <a:cubicBezTo>
                  <a:pt x="5864265" y="221756"/>
                  <a:pt x="5869336" y="219946"/>
                  <a:pt x="5884003" y="219946"/>
                </a:cubicBezTo>
                <a:close/>
                <a:moveTo>
                  <a:pt x="3175627" y="219765"/>
                </a:moveTo>
                <a:cubicBezTo>
                  <a:pt x="3201702" y="219765"/>
                  <a:pt x="3216730" y="223930"/>
                  <a:pt x="3211842" y="229544"/>
                </a:cubicBezTo>
                <a:cubicBezTo>
                  <a:pt x="3193350" y="238116"/>
                  <a:pt x="3172929" y="241673"/>
                  <a:pt x="3152629" y="239865"/>
                </a:cubicBezTo>
                <a:cubicBezTo>
                  <a:pt x="3124562" y="239865"/>
                  <a:pt x="3109171" y="235519"/>
                  <a:pt x="3116414" y="229725"/>
                </a:cubicBezTo>
                <a:cubicBezTo>
                  <a:pt x="3135067" y="221710"/>
                  <a:pt x="3155376" y="218296"/>
                  <a:pt x="3175627" y="219765"/>
                </a:cubicBezTo>
                <a:close/>
                <a:moveTo>
                  <a:pt x="4591291" y="217592"/>
                </a:moveTo>
                <a:cubicBezTo>
                  <a:pt x="4619539" y="217592"/>
                  <a:pt x="4648872" y="222482"/>
                  <a:pt x="4654667" y="228637"/>
                </a:cubicBezTo>
                <a:cubicBezTo>
                  <a:pt x="4660461" y="234795"/>
                  <a:pt x="4638732" y="240589"/>
                  <a:pt x="4608674" y="240589"/>
                </a:cubicBezTo>
                <a:cubicBezTo>
                  <a:pt x="4578615" y="240589"/>
                  <a:pt x="4550186" y="235156"/>
                  <a:pt x="4545840" y="229001"/>
                </a:cubicBezTo>
                <a:cubicBezTo>
                  <a:pt x="4541494" y="222843"/>
                  <a:pt x="4563224" y="217592"/>
                  <a:pt x="4591291" y="217592"/>
                </a:cubicBezTo>
                <a:close/>
                <a:moveTo>
                  <a:pt x="5752180" y="217591"/>
                </a:moveTo>
                <a:cubicBezTo>
                  <a:pt x="5765398" y="217420"/>
                  <a:pt x="5778554" y="219439"/>
                  <a:pt x="5791112" y="223568"/>
                </a:cubicBezTo>
                <a:cubicBezTo>
                  <a:pt x="5798173" y="227007"/>
                  <a:pt x="5790025" y="229543"/>
                  <a:pt x="5773005" y="229180"/>
                </a:cubicBezTo>
                <a:cubicBezTo>
                  <a:pt x="5759992" y="229372"/>
                  <a:pt x="5747049" y="227228"/>
                  <a:pt x="5734796" y="222844"/>
                </a:cubicBezTo>
                <a:cubicBezTo>
                  <a:pt x="5728639" y="219403"/>
                  <a:pt x="5736426" y="217591"/>
                  <a:pt x="5752180" y="217591"/>
                </a:cubicBezTo>
                <a:close/>
                <a:moveTo>
                  <a:pt x="3050863" y="217591"/>
                </a:moveTo>
                <a:cubicBezTo>
                  <a:pt x="3074585" y="217591"/>
                  <a:pt x="3089976" y="222119"/>
                  <a:pt x="3083820" y="227007"/>
                </a:cubicBezTo>
                <a:cubicBezTo>
                  <a:pt x="3065418" y="234039"/>
                  <a:pt x="3045711" y="237003"/>
                  <a:pt x="3026056" y="235699"/>
                </a:cubicBezTo>
                <a:cubicBezTo>
                  <a:pt x="3001792" y="235699"/>
                  <a:pt x="2986399" y="231172"/>
                  <a:pt x="2993462" y="226102"/>
                </a:cubicBezTo>
                <a:cubicBezTo>
                  <a:pt x="3011807" y="219348"/>
                  <a:pt x="3031349" y="216450"/>
                  <a:pt x="3050863" y="217591"/>
                </a:cubicBezTo>
                <a:close/>
                <a:moveTo>
                  <a:pt x="2927368" y="216324"/>
                </a:moveTo>
                <a:cubicBezTo>
                  <a:pt x="2950003" y="216505"/>
                  <a:pt x="2961592" y="220307"/>
                  <a:pt x="2954168" y="225197"/>
                </a:cubicBezTo>
                <a:cubicBezTo>
                  <a:pt x="2936866" y="231847"/>
                  <a:pt x="2918350" y="234748"/>
                  <a:pt x="2899845" y="233708"/>
                </a:cubicBezTo>
                <a:cubicBezTo>
                  <a:pt x="2876304" y="233708"/>
                  <a:pt x="2864917" y="229543"/>
                  <a:pt x="2873045" y="224653"/>
                </a:cubicBezTo>
                <a:cubicBezTo>
                  <a:pt x="2890400" y="218218"/>
                  <a:pt x="2908882" y="215383"/>
                  <a:pt x="2927368" y="216324"/>
                </a:cubicBezTo>
                <a:close/>
                <a:moveTo>
                  <a:pt x="4465441" y="214515"/>
                </a:moveTo>
                <a:cubicBezTo>
                  <a:pt x="4495682" y="214515"/>
                  <a:pt x="4522118" y="219585"/>
                  <a:pt x="4525922" y="225921"/>
                </a:cubicBezTo>
                <a:cubicBezTo>
                  <a:pt x="4529724" y="232260"/>
                  <a:pt x="4507815" y="237873"/>
                  <a:pt x="4475221" y="237510"/>
                </a:cubicBezTo>
                <a:cubicBezTo>
                  <a:pt x="4442627" y="237149"/>
                  <a:pt x="4418181" y="232079"/>
                  <a:pt x="4415645" y="225560"/>
                </a:cubicBezTo>
                <a:cubicBezTo>
                  <a:pt x="4413111" y="219042"/>
                  <a:pt x="4434840" y="214333"/>
                  <a:pt x="4465441" y="214515"/>
                </a:cubicBezTo>
                <a:close/>
                <a:moveTo>
                  <a:pt x="2803348" y="213971"/>
                </a:moveTo>
                <a:cubicBezTo>
                  <a:pt x="2823992" y="213971"/>
                  <a:pt x="2835762" y="217773"/>
                  <a:pt x="2828699" y="222119"/>
                </a:cubicBezTo>
                <a:cubicBezTo>
                  <a:pt x="2811879" y="228172"/>
                  <a:pt x="2794062" y="230940"/>
                  <a:pt x="2776188" y="230267"/>
                </a:cubicBezTo>
                <a:cubicBezTo>
                  <a:pt x="2755182" y="230267"/>
                  <a:pt x="2743594" y="226284"/>
                  <a:pt x="2751199" y="221938"/>
                </a:cubicBezTo>
                <a:cubicBezTo>
                  <a:pt x="2767949" y="216113"/>
                  <a:pt x="2785622" y="213412"/>
                  <a:pt x="2803348" y="213971"/>
                </a:cubicBezTo>
                <a:close/>
                <a:moveTo>
                  <a:pt x="5616371" y="213608"/>
                </a:moveTo>
                <a:cubicBezTo>
                  <a:pt x="5631528" y="213427"/>
                  <a:pt x="5646621" y="215627"/>
                  <a:pt x="5661096" y="220127"/>
                </a:cubicBezTo>
                <a:cubicBezTo>
                  <a:pt x="5668339" y="223748"/>
                  <a:pt x="5659647" y="226828"/>
                  <a:pt x="5642988" y="226828"/>
                </a:cubicBezTo>
                <a:cubicBezTo>
                  <a:pt x="5627800" y="227045"/>
                  <a:pt x="5612683" y="224718"/>
                  <a:pt x="5598263" y="219946"/>
                </a:cubicBezTo>
                <a:cubicBezTo>
                  <a:pt x="5592286" y="216505"/>
                  <a:pt x="5600797" y="213790"/>
                  <a:pt x="5616371" y="213608"/>
                </a:cubicBezTo>
                <a:close/>
                <a:moveTo>
                  <a:pt x="2680942" y="212703"/>
                </a:moveTo>
                <a:cubicBezTo>
                  <a:pt x="2699049" y="212703"/>
                  <a:pt x="2708284" y="216507"/>
                  <a:pt x="2701404" y="220309"/>
                </a:cubicBezTo>
                <a:cubicBezTo>
                  <a:pt x="2685321" y="225752"/>
                  <a:pt x="2668393" y="228267"/>
                  <a:pt x="2651427" y="227733"/>
                </a:cubicBezTo>
                <a:cubicBezTo>
                  <a:pt x="2632413" y="227733"/>
                  <a:pt x="2622453" y="223750"/>
                  <a:pt x="2630600" y="219765"/>
                </a:cubicBezTo>
                <a:cubicBezTo>
                  <a:pt x="2646881" y="214648"/>
                  <a:pt x="2663885" y="212262"/>
                  <a:pt x="2680942" y="212703"/>
                </a:cubicBezTo>
                <a:close/>
                <a:moveTo>
                  <a:pt x="4333617" y="212522"/>
                </a:moveTo>
                <a:cubicBezTo>
                  <a:pt x="4365486" y="212703"/>
                  <a:pt x="4390474" y="217592"/>
                  <a:pt x="4393371" y="224111"/>
                </a:cubicBezTo>
                <a:cubicBezTo>
                  <a:pt x="4396088" y="230810"/>
                  <a:pt x="4374358" y="235880"/>
                  <a:pt x="4341584" y="235880"/>
                </a:cubicBezTo>
                <a:cubicBezTo>
                  <a:pt x="4308808" y="235880"/>
                  <a:pt x="4283639" y="230630"/>
                  <a:pt x="4281828" y="223928"/>
                </a:cubicBezTo>
                <a:cubicBezTo>
                  <a:pt x="4280018" y="217229"/>
                  <a:pt x="4301747" y="212340"/>
                  <a:pt x="4333617" y="212522"/>
                </a:cubicBezTo>
                <a:close/>
                <a:moveTo>
                  <a:pt x="5485088" y="211072"/>
                </a:moveTo>
                <a:cubicBezTo>
                  <a:pt x="5501272" y="210638"/>
                  <a:pt x="5517418" y="212840"/>
                  <a:pt x="5532893" y="217591"/>
                </a:cubicBezTo>
                <a:cubicBezTo>
                  <a:pt x="5540499" y="221395"/>
                  <a:pt x="5531083" y="224834"/>
                  <a:pt x="5512612" y="225017"/>
                </a:cubicBezTo>
                <a:cubicBezTo>
                  <a:pt x="5496141" y="225410"/>
                  <a:pt x="5479723" y="222959"/>
                  <a:pt x="5464083" y="217773"/>
                </a:cubicBezTo>
                <a:cubicBezTo>
                  <a:pt x="5457383" y="214693"/>
                  <a:pt x="5467163" y="211254"/>
                  <a:pt x="5485088" y="211072"/>
                </a:cubicBezTo>
                <a:close/>
                <a:moveTo>
                  <a:pt x="2555997" y="210893"/>
                </a:moveTo>
                <a:cubicBezTo>
                  <a:pt x="2574106" y="210893"/>
                  <a:pt x="2582255" y="213608"/>
                  <a:pt x="2576278" y="217049"/>
                </a:cubicBezTo>
                <a:cubicBezTo>
                  <a:pt x="2561755" y="222147"/>
                  <a:pt x="2546403" y="224482"/>
                  <a:pt x="2531010" y="223930"/>
                </a:cubicBezTo>
                <a:cubicBezTo>
                  <a:pt x="2512900" y="223930"/>
                  <a:pt x="2505481" y="221033"/>
                  <a:pt x="2512900" y="217412"/>
                </a:cubicBezTo>
                <a:cubicBezTo>
                  <a:pt x="2526775" y="212724"/>
                  <a:pt x="2541369" y="210517"/>
                  <a:pt x="2555997" y="210893"/>
                </a:cubicBezTo>
                <a:close/>
                <a:moveTo>
                  <a:pt x="2427796" y="209806"/>
                </a:moveTo>
                <a:cubicBezTo>
                  <a:pt x="2444275" y="209623"/>
                  <a:pt x="2451336" y="212159"/>
                  <a:pt x="2444275" y="215600"/>
                </a:cubicBezTo>
                <a:cubicBezTo>
                  <a:pt x="2431833" y="219671"/>
                  <a:pt x="2418797" y="221568"/>
                  <a:pt x="2405704" y="221213"/>
                </a:cubicBezTo>
                <a:cubicBezTo>
                  <a:pt x="2389048" y="221213"/>
                  <a:pt x="2382164" y="218859"/>
                  <a:pt x="2389409" y="215418"/>
                </a:cubicBezTo>
                <a:cubicBezTo>
                  <a:pt x="2401773" y="211319"/>
                  <a:pt x="2414777" y="209420"/>
                  <a:pt x="2427796" y="209806"/>
                </a:cubicBezTo>
                <a:close/>
                <a:moveTo>
                  <a:pt x="4207587" y="209625"/>
                </a:moveTo>
                <a:cubicBezTo>
                  <a:pt x="4239274" y="209625"/>
                  <a:pt x="4263359" y="214515"/>
                  <a:pt x="4265349" y="221034"/>
                </a:cubicBezTo>
                <a:cubicBezTo>
                  <a:pt x="4267342" y="227914"/>
                  <a:pt x="4245069" y="232984"/>
                  <a:pt x="4212475" y="232984"/>
                </a:cubicBezTo>
                <a:cubicBezTo>
                  <a:pt x="4179881" y="232984"/>
                  <a:pt x="4153805" y="227734"/>
                  <a:pt x="4153264" y="220853"/>
                </a:cubicBezTo>
                <a:cubicBezTo>
                  <a:pt x="4152720" y="213971"/>
                  <a:pt x="4175898" y="209625"/>
                  <a:pt x="4207587" y="209625"/>
                </a:cubicBezTo>
                <a:close/>
                <a:moveTo>
                  <a:pt x="2306475" y="208718"/>
                </a:moveTo>
                <a:cubicBezTo>
                  <a:pt x="2320415" y="208718"/>
                  <a:pt x="2324581" y="210893"/>
                  <a:pt x="2317517" y="213971"/>
                </a:cubicBezTo>
                <a:cubicBezTo>
                  <a:pt x="2305784" y="217510"/>
                  <a:pt x="2293544" y="219041"/>
                  <a:pt x="2281304" y="218497"/>
                </a:cubicBezTo>
                <a:cubicBezTo>
                  <a:pt x="2268267" y="218497"/>
                  <a:pt x="2264284" y="216324"/>
                  <a:pt x="2270982" y="213607"/>
                </a:cubicBezTo>
                <a:cubicBezTo>
                  <a:pt x="2282428" y="209878"/>
                  <a:pt x="2294452" y="208222"/>
                  <a:pt x="2306475" y="208718"/>
                </a:cubicBezTo>
                <a:close/>
                <a:moveTo>
                  <a:pt x="5349283" y="207997"/>
                </a:moveTo>
                <a:cubicBezTo>
                  <a:pt x="5366315" y="207126"/>
                  <a:pt x="5383353" y="209586"/>
                  <a:pt x="5399441" y="215240"/>
                </a:cubicBezTo>
                <a:cubicBezTo>
                  <a:pt x="5407590" y="219766"/>
                  <a:pt x="5398173" y="223026"/>
                  <a:pt x="5376988" y="223207"/>
                </a:cubicBezTo>
                <a:cubicBezTo>
                  <a:pt x="5359809" y="224078"/>
                  <a:pt x="5342627" y="221490"/>
                  <a:pt x="5326466" y="215601"/>
                </a:cubicBezTo>
                <a:cubicBezTo>
                  <a:pt x="5318679" y="211257"/>
                  <a:pt x="5328278" y="207997"/>
                  <a:pt x="5349283" y="207997"/>
                </a:cubicBezTo>
                <a:close/>
                <a:moveTo>
                  <a:pt x="4081557" y="207633"/>
                </a:moveTo>
                <a:cubicBezTo>
                  <a:pt x="4112340" y="207633"/>
                  <a:pt x="4138959" y="213065"/>
                  <a:pt x="4138778" y="219583"/>
                </a:cubicBezTo>
                <a:cubicBezTo>
                  <a:pt x="4138597" y="226102"/>
                  <a:pt x="4113064" y="231353"/>
                  <a:pt x="4082282" y="231173"/>
                </a:cubicBezTo>
                <a:cubicBezTo>
                  <a:pt x="4051497" y="230992"/>
                  <a:pt x="4023793" y="225378"/>
                  <a:pt x="4025061" y="218859"/>
                </a:cubicBezTo>
                <a:cubicBezTo>
                  <a:pt x="4026329" y="212340"/>
                  <a:pt x="4051497" y="207451"/>
                  <a:pt x="4081557" y="207633"/>
                </a:cubicBezTo>
                <a:close/>
                <a:moveTo>
                  <a:pt x="2184784" y="206908"/>
                </a:moveTo>
                <a:cubicBezTo>
                  <a:pt x="2196737" y="206908"/>
                  <a:pt x="2201084" y="208540"/>
                  <a:pt x="2194383" y="210893"/>
                </a:cubicBezTo>
                <a:cubicBezTo>
                  <a:pt x="2184838" y="213874"/>
                  <a:pt x="2174844" y="215161"/>
                  <a:pt x="2164868" y="214695"/>
                </a:cubicBezTo>
                <a:cubicBezTo>
                  <a:pt x="2154002" y="214695"/>
                  <a:pt x="2150743" y="213247"/>
                  <a:pt x="2155994" y="210893"/>
                </a:cubicBezTo>
                <a:cubicBezTo>
                  <a:pt x="2165300" y="207965"/>
                  <a:pt x="2175025" y="206618"/>
                  <a:pt x="2184784" y="206908"/>
                </a:cubicBezTo>
                <a:close/>
                <a:moveTo>
                  <a:pt x="2063631" y="206004"/>
                </a:moveTo>
                <a:cubicBezTo>
                  <a:pt x="2071235" y="206185"/>
                  <a:pt x="2074313" y="207272"/>
                  <a:pt x="2068881" y="209082"/>
                </a:cubicBezTo>
                <a:cubicBezTo>
                  <a:pt x="2061294" y="211272"/>
                  <a:pt x="2053418" y="212250"/>
                  <a:pt x="2045523" y="211980"/>
                </a:cubicBezTo>
                <a:cubicBezTo>
                  <a:pt x="2037736" y="211980"/>
                  <a:pt x="2035744" y="210714"/>
                  <a:pt x="2040270" y="208902"/>
                </a:cubicBezTo>
                <a:cubicBezTo>
                  <a:pt x="2047857" y="206711"/>
                  <a:pt x="2055735" y="205734"/>
                  <a:pt x="2063631" y="206004"/>
                </a:cubicBezTo>
                <a:close/>
                <a:moveTo>
                  <a:pt x="5219810" y="205460"/>
                </a:moveTo>
                <a:cubicBezTo>
                  <a:pt x="5237838" y="204758"/>
                  <a:pt x="5255838" y="207462"/>
                  <a:pt x="5272866" y="213427"/>
                </a:cubicBezTo>
                <a:cubicBezTo>
                  <a:pt x="5281196" y="217592"/>
                  <a:pt x="5269063" y="221938"/>
                  <a:pt x="5247334" y="221938"/>
                </a:cubicBezTo>
                <a:cubicBezTo>
                  <a:pt x="5228869" y="222765"/>
                  <a:pt x="5210419" y="219999"/>
                  <a:pt x="5193011" y="213788"/>
                </a:cubicBezTo>
                <a:cubicBezTo>
                  <a:pt x="5186131" y="209262"/>
                  <a:pt x="5198444" y="205460"/>
                  <a:pt x="5219810" y="205460"/>
                </a:cubicBezTo>
                <a:close/>
                <a:moveTo>
                  <a:pt x="3957520" y="205098"/>
                </a:moveTo>
                <a:cubicBezTo>
                  <a:pt x="3989209" y="205098"/>
                  <a:pt x="4011843" y="209805"/>
                  <a:pt x="4011843" y="216507"/>
                </a:cubicBezTo>
                <a:cubicBezTo>
                  <a:pt x="4011843" y="223206"/>
                  <a:pt x="3987580" y="228095"/>
                  <a:pt x="3954985" y="228095"/>
                </a:cubicBezTo>
                <a:cubicBezTo>
                  <a:pt x="3922391" y="228095"/>
                  <a:pt x="3900662" y="223025"/>
                  <a:pt x="3900662" y="216326"/>
                </a:cubicBezTo>
                <a:cubicBezTo>
                  <a:pt x="3900662" y="209625"/>
                  <a:pt x="3925108" y="205098"/>
                  <a:pt x="3957520" y="205098"/>
                </a:cubicBezTo>
                <a:close/>
                <a:moveTo>
                  <a:pt x="3834024" y="203469"/>
                </a:moveTo>
                <a:cubicBezTo>
                  <a:pt x="3865169" y="203650"/>
                  <a:pt x="3885089" y="208359"/>
                  <a:pt x="3883821" y="214695"/>
                </a:cubicBezTo>
                <a:cubicBezTo>
                  <a:pt x="3882192" y="221214"/>
                  <a:pt x="3856297" y="226103"/>
                  <a:pt x="3824247" y="225923"/>
                </a:cubicBezTo>
                <a:cubicBezTo>
                  <a:pt x="3792196" y="225742"/>
                  <a:pt x="3772277" y="220852"/>
                  <a:pt x="3774813" y="214334"/>
                </a:cubicBezTo>
                <a:cubicBezTo>
                  <a:pt x="3777347" y="207815"/>
                  <a:pt x="3802879" y="203287"/>
                  <a:pt x="3834024" y="203469"/>
                </a:cubicBezTo>
                <a:close/>
                <a:moveTo>
                  <a:pt x="5092151" y="203287"/>
                </a:moveTo>
                <a:cubicBezTo>
                  <a:pt x="5110772" y="202004"/>
                  <a:pt x="5129444" y="204848"/>
                  <a:pt x="5146837" y="211615"/>
                </a:cubicBezTo>
                <a:cubicBezTo>
                  <a:pt x="5154442" y="216685"/>
                  <a:pt x="5142128" y="220489"/>
                  <a:pt x="5117321" y="220489"/>
                </a:cubicBezTo>
                <a:cubicBezTo>
                  <a:pt x="5098768" y="221778"/>
                  <a:pt x="5080174" y="218742"/>
                  <a:pt x="5062998" y="211615"/>
                </a:cubicBezTo>
                <a:cubicBezTo>
                  <a:pt x="5056840" y="206728"/>
                  <a:pt x="5068792" y="203287"/>
                  <a:pt x="5092151" y="203287"/>
                </a:cubicBezTo>
                <a:close/>
                <a:moveTo>
                  <a:pt x="3708176" y="201657"/>
                </a:moveTo>
                <a:cubicBezTo>
                  <a:pt x="3736244" y="201657"/>
                  <a:pt x="3760146" y="206728"/>
                  <a:pt x="3758334" y="212885"/>
                </a:cubicBezTo>
                <a:cubicBezTo>
                  <a:pt x="3755617" y="219041"/>
                  <a:pt x="3728094" y="224111"/>
                  <a:pt x="3698397" y="223931"/>
                </a:cubicBezTo>
                <a:cubicBezTo>
                  <a:pt x="3668701" y="223750"/>
                  <a:pt x="3646247" y="217592"/>
                  <a:pt x="3649688" y="212342"/>
                </a:cubicBezTo>
                <a:cubicBezTo>
                  <a:pt x="3653129" y="207091"/>
                  <a:pt x="3680109" y="201657"/>
                  <a:pt x="3708176" y="201657"/>
                </a:cubicBezTo>
                <a:close/>
                <a:moveTo>
                  <a:pt x="6100393" y="200933"/>
                </a:moveTo>
                <a:cubicBezTo>
                  <a:pt x="6106811" y="200975"/>
                  <a:pt x="6113200" y="201827"/>
                  <a:pt x="6119406" y="203470"/>
                </a:cubicBezTo>
                <a:cubicBezTo>
                  <a:pt x="6123390" y="204736"/>
                  <a:pt x="6121398" y="206004"/>
                  <a:pt x="6114879" y="206184"/>
                </a:cubicBezTo>
                <a:cubicBezTo>
                  <a:pt x="6107908" y="206203"/>
                  <a:pt x="6100965" y="205291"/>
                  <a:pt x="6094235" y="203470"/>
                </a:cubicBezTo>
                <a:cubicBezTo>
                  <a:pt x="6090796" y="202019"/>
                  <a:pt x="6094235" y="200933"/>
                  <a:pt x="6100393" y="200933"/>
                </a:cubicBezTo>
                <a:close/>
                <a:moveTo>
                  <a:pt x="4967388" y="199846"/>
                </a:moveTo>
                <a:cubicBezTo>
                  <a:pt x="4985715" y="198964"/>
                  <a:pt x="5004013" y="202116"/>
                  <a:pt x="5020987" y="209081"/>
                </a:cubicBezTo>
                <a:cubicBezTo>
                  <a:pt x="5026782" y="214152"/>
                  <a:pt x="5011934" y="218136"/>
                  <a:pt x="4987850" y="218317"/>
                </a:cubicBezTo>
                <a:cubicBezTo>
                  <a:pt x="4968487" y="219513"/>
                  <a:pt x="4949110" y="216292"/>
                  <a:pt x="4931173" y="208901"/>
                </a:cubicBezTo>
                <a:cubicBezTo>
                  <a:pt x="4925742" y="203831"/>
                  <a:pt x="4942218" y="199665"/>
                  <a:pt x="4967388" y="199846"/>
                </a:cubicBezTo>
                <a:close/>
                <a:moveTo>
                  <a:pt x="3581420" y="199485"/>
                </a:moveTo>
                <a:cubicBezTo>
                  <a:pt x="3609851" y="199485"/>
                  <a:pt x="3629587" y="204012"/>
                  <a:pt x="3627051" y="209806"/>
                </a:cubicBezTo>
                <a:cubicBezTo>
                  <a:pt x="3624337" y="215601"/>
                  <a:pt x="3598442" y="220490"/>
                  <a:pt x="3569831" y="220671"/>
                </a:cubicBezTo>
                <a:cubicBezTo>
                  <a:pt x="3541222" y="220853"/>
                  <a:pt x="3520578" y="216144"/>
                  <a:pt x="3523295" y="210169"/>
                </a:cubicBezTo>
                <a:cubicBezTo>
                  <a:pt x="3526011" y="204192"/>
                  <a:pt x="3552991" y="199485"/>
                  <a:pt x="3581420" y="199485"/>
                </a:cubicBezTo>
                <a:close/>
                <a:moveTo>
                  <a:pt x="5970741" y="198217"/>
                </a:moveTo>
                <a:cubicBezTo>
                  <a:pt x="5979200" y="198223"/>
                  <a:pt x="5987615" y="199441"/>
                  <a:pt x="5995729" y="201839"/>
                </a:cubicBezTo>
                <a:cubicBezTo>
                  <a:pt x="5999894" y="203649"/>
                  <a:pt x="5995729" y="205278"/>
                  <a:pt x="5986856" y="205278"/>
                </a:cubicBezTo>
                <a:cubicBezTo>
                  <a:pt x="5977661" y="205398"/>
                  <a:pt x="5968501" y="204116"/>
                  <a:pt x="5959693" y="201475"/>
                </a:cubicBezTo>
                <a:cubicBezTo>
                  <a:pt x="5955167" y="199483"/>
                  <a:pt x="5960600" y="197854"/>
                  <a:pt x="5970741" y="198217"/>
                </a:cubicBezTo>
                <a:close/>
                <a:moveTo>
                  <a:pt x="3460823" y="198036"/>
                </a:moveTo>
                <a:cubicBezTo>
                  <a:pt x="3487622" y="198036"/>
                  <a:pt x="3505186" y="202743"/>
                  <a:pt x="3500297" y="208538"/>
                </a:cubicBezTo>
                <a:cubicBezTo>
                  <a:pt x="3481792" y="216828"/>
                  <a:pt x="3461456" y="220197"/>
                  <a:pt x="3441266" y="218317"/>
                </a:cubicBezTo>
                <a:cubicBezTo>
                  <a:pt x="3414286" y="217592"/>
                  <a:pt x="3396179" y="213427"/>
                  <a:pt x="3402154" y="207633"/>
                </a:cubicBezTo>
                <a:cubicBezTo>
                  <a:pt x="3420596" y="199567"/>
                  <a:pt x="3440770" y="196264"/>
                  <a:pt x="3460823" y="198036"/>
                </a:cubicBezTo>
                <a:close/>
                <a:moveTo>
                  <a:pt x="4836830" y="197854"/>
                </a:moveTo>
                <a:cubicBezTo>
                  <a:pt x="4856594" y="196154"/>
                  <a:pt x="4876473" y="199259"/>
                  <a:pt x="4894775" y="206909"/>
                </a:cubicBezTo>
                <a:cubicBezTo>
                  <a:pt x="4901293" y="212521"/>
                  <a:pt x="4886265" y="216686"/>
                  <a:pt x="4858559" y="216686"/>
                </a:cubicBezTo>
                <a:cubicBezTo>
                  <a:pt x="4839216" y="218427"/>
                  <a:pt x="4819749" y="215121"/>
                  <a:pt x="4802063" y="207089"/>
                </a:cubicBezTo>
                <a:cubicBezTo>
                  <a:pt x="4796993" y="201839"/>
                  <a:pt x="4811662" y="198034"/>
                  <a:pt x="4836830" y="197854"/>
                </a:cubicBezTo>
                <a:close/>
                <a:moveTo>
                  <a:pt x="3337689" y="195683"/>
                </a:moveTo>
                <a:cubicBezTo>
                  <a:pt x="3362135" y="195683"/>
                  <a:pt x="3380063" y="199485"/>
                  <a:pt x="3376441" y="205099"/>
                </a:cubicBezTo>
                <a:cubicBezTo>
                  <a:pt x="3358500" y="213163"/>
                  <a:pt x="3338839" y="216648"/>
                  <a:pt x="3319220" y="215239"/>
                </a:cubicBezTo>
                <a:cubicBezTo>
                  <a:pt x="3294231" y="215239"/>
                  <a:pt x="3276304" y="210532"/>
                  <a:pt x="3280832" y="205462"/>
                </a:cubicBezTo>
                <a:cubicBezTo>
                  <a:pt x="3298746" y="197759"/>
                  <a:pt x="3318232" y="194407"/>
                  <a:pt x="3337689" y="195683"/>
                </a:cubicBezTo>
                <a:close/>
                <a:moveTo>
                  <a:pt x="5836923" y="194958"/>
                </a:moveTo>
                <a:cubicBezTo>
                  <a:pt x="5847580" y="195057"/>
                  <a:pt x="5858177" y="196580"/>
                  <a:pt x="5868431" y="199485"/>
                </a:cubicBezTo>
                <a:cubicBezTo>
                  <a:pt x="5874406" y="201841"/>
                  <a:pt x="5868431" y="204194"/>
                  <a:pt x="5857384" y="204194"/>
                </a:cubicBezTo>
                <a:cubicBezTo>
                  <a:pt x="5846776" y="204078"/>
                  <a:pt x="5836233" y="202493"/>
                  <a:pt x="5826058" y="199485"/>
                </a:cubicBezTo>
                <a:cubicBezTo>
                  <a:pt x="5820083" y="197312"/>
                  <a:pt x="5826058" y="194958"/>
                  <a:pt x="5836923" y="194958"/>
                </a:cubicBezTo>
                <a:close/>
                <a:moveTo>
                  <a:pt x="4709171" y="194596"/>
                </a:moveTo>
                <a:cubicBezTo>
                  <a:pt x="4728672" y="193195"/>
                  <a:pt x="4748216" y="196679"/>
                  <a:pt x="4766031" y="204736"/>
                </a:cubicBezTo>
                <a:cubicBezTo>
                  <a:pt x="4770013" y="210170"/>
                  <a:pt x="4751181" y="214516"/>
                  <a:pt x="4725106" y="214516"/>
                </a:cubicBezTo>
                <a:cubicBezTo>
                  <a:pt x="4705683" y="215884"/>
                  <a:pt x="4686221" y="212462"/>
                  <a:pt x="4668429" y="204556"/>
                </a:cubicBezTo>
                <a:cubicBezTo>
                  <a:pt x="4663903" y="199122"/>
                  <a:pt x="4682735" y="194596"/>
                  <a:pt x="4709171" y="194596"/>
                </a:cubicBezTo>
                <a:close/>
                <a:moveTo>
                  <a:pt x="3217635" y="194595"/>
                </a:moveTo>
                <a:cubicBezTo>
                  <a:pt x="3240995" y="194595"/>
                  <a:pt x="3255481" y="198578"/>
                  <a:pt x="3250411" y="203468"/>
                </a:cubicBezTo>
                <a:cubicBezTo>
                  <a:pt x="3232950" y="210947"/>
                  <a:pt x="3213943" y="214114"/>
                  <a:pt x="3195000" y="212703"/>
                </a:cubicBezTo>
                <a:cubicBezTo>
                  <a:pt x="3169832" y="212703"/>
                  <a:pt x="3154983" y="208357"/>
                  <a:pt x="3161682" y="203287"/>
                </a:cubicBezTo>
                <a:cubicBezTo>
                  <a:pt x="3179459" y="196278"/>
                  <a:pt x="3198572" y="193308"/>
                  <a:pt x="3217635" y="194595"/>
                </a:cubicBezTo>
                <a:close/>
                <a:moveTo>
                  <a:pt x="4586582" y="192603"/>
                </a:moveTo>
                <a:cubicBezTo>
                  <a:pt x="4615374" y="192784"/>
                  <a:pt x="4636740" y="197130"/>
                  <a:pt x="4640725" y="202744"/>
                </a:cubicBezTo>
                <a:cubicBezTo>
                  <a:pt x="4644888" y="208719"/>
                  <a:pt x="4625875" y="213065"/>
                  <a:pt x="4596359" y="212703"/>
                </a:cubicBezTo>
                <a:cubicBezTo>
                  <a:pt x="4566845" y="212340"/>
                  <a:pt x="4544933" y="208177"/>
                  <a:pt x="4542036" y="202382"/>
                </a:cubicBezTo>
                <a:cubicBezTo>
                  <a:pt x="4539138" y="196588"/>
                  <a:pt x="4557790" y="192423"/>
                  <a:pt x="4586582" y="192603"/>
                </a:cubicBezTo>
                <a:close/>
                <a:moveTo>
                  <a:pt x="3094140" y="192423"/>
                </a:moveTo>
                <a:cubicBezTo>
                  <a:pt x="3118404" y="192423"/>
                  <a:pt x="3131804" y="195864"/>
                  <a:pt x="3126371" y="200752"/>
                </a:cubicBezTo>
                <a:cubicBezTo>
                  <a:pt x="3109969" y="207677"/>
                  <a:pt x="3092156" y="210594"/>
                  <a:pt x="3074402" y="209263"/>
                </a:cubicBezTo>
                <a:cubicBezTo>
                  <a:pt x="3049775" y="209263"/>
                  <a:pt x="3037101" y="205641"/>
                  <a:pt x="3043800" y="200752"/>
                </a:cubicBezTo>
                <a:cubicBezTo>
                  <a:pt x="3059746" y="194246"/>
                  <a:pt x="3076947" y="191400"/>
                  <a:pt x="3094140" y="192423"/>
                </a:cubicBezTo>
                <a:close/>
                <a:moveTo>
                  <a:pt x="5704193" y="192061"/>
                </a:moveTo>
                <a:cubicBezTo>
                  <a:pt x="5716504" y="191999"/>
                  <a:pt x="5728762" y="193708"/>
                  <a:pt x="5740589" y="197131"/>
                </a:cubicBezTo>
                <a:cubicBezTo>
                  <a:pt x="5746564" y="199848"/>
                  <a:pt x="5740589" y="202382"/>
                  <a:pt x="5727371" y="202382"/>
                </a:cubicBezTo>
                <a:cubicBezTo>
                  <a:pt x="5714496" y="202661"/>
                  <a:pt x="5701660" y="200888"/>
                  <a:pt x="5689343" y="197131"/>
                </a:cubicBezTo>
                <a:cubicBezTo>
                  <a:pt x="5684093" y="194415"/>
                  <a:pt x="5691336" y="192061"/>
                  <a:pt x="5704193" y="192061"/>
                </a:cubicBezTo>
                <a:close/>
                <a:moveTo>
                  <a:pt x="2974991" y="191517"/>
                </a:moveTo>
                <a:cubicBezTo>
                  <a:pt x="2995816" y="191154"/>
                  <a:pt x="3008673" y="194776"/>
                  <a:pt x="3002878" y="199485"/>
                </a:cubicBezTo>
                <a:cubicBezTo>
                  <a:pt x="2986542" y="205450"/>
                  <a:pt x="2969193" y="208157"/>
                  <a:pt x="2951813" y="207452"/>
                </a:cubicBezTo>
                <a:cubicBezTo>
                  <a:pt x="2930447" y="207452"/>
                  <a:pt x="2917770" y="203650"/>
                  <a:pt x="2924108" y="199304"/>
                </a:cubicBezTo>
                <a:cubicBezTo>
                  <a:pt x="2940418" y="193487"/>
                  <a:pt x="2957689" y="190844"/>
                  <a:pt x="2974991" y="191517"/>
                </a:cubicBezTo>
                <a:close/>
                <a:moveTo>
                  <a:pt x="4460371" y="189344"/>
                </a:moveTo>
                <a:cubicBezTo>
                  <a:pt x="4488438" y="189525"/>
                  <a:pt x="4513065" y="194414"/>
                  <a:pt x="4516506" y="199485"/>
                </a:cubicBezTo>
                <a:cubicBezTo>
                  <a:pt x="4519947" y="205279"/>
                  <a:pt x="4499847" y="209986"/>
                  <a:pt x="4471779" y="209986"/>
                </a:cubicBezTo>
                <a:cubicBezTo>
                  <a:pt x="4443712" y="209986"/>
                  <a:pt x="4416371" y="205099"/>
                  <a:pt x="4414198" y="199304"/>
                </a:cubicBezTo>
                <a:cubicBezTo>
                  <a:pt x="4412025" y="193509"/>
                  <a:pt x="4432305" y="189164"/>
                  <a:pt x="4460371" y="189344"/>
                </a:cubicBezTo>
                <a:close/>
                <a:moveTo>
                  <a:pt x="2849885" y="189164"/>
                </a:moveTo>
                <a:cubicBezTo>
                  <a:pt x="2871075" y="189164"/>
                  <a:pt x="2881374" y="192061"/>
                  <a:pt x="2875399" y="196224"/>
                </a:cubicBezTo>
                <a:cubicBezTo>
                  <a:pt x="2860354" y="201965"/>
                  <a:pt x="2844258" y="204492"/>
                  <a:pt x="2828157" y="203650"/>
                </a:cubicBezTo>
                <a:cubicBezTo>
                  <a:pt x="2807514" y="203650"/>
                  <a:pt x="2797195" y="200389"/>
                  <a:pt x="2804256" y="196224"/>
                </a:cubicBezTo>
                <a:cubicBezTo>
                  <a:pt x="2818872" y="190966"/>
                  <a:pt x="2834367" y="188569"/>
                  <a:pt x="2849885" y="189164"/>
                </a:cubicBezTo>
                <a:close/>
                <a:moveTo>
                  <a:pt x="5575990" y="188258"/>
                </a:moveTo>
                <a:cubicBezTo>
                  <a:pt x="5588953" y="187940"/>
                  <a:pt x="5601873" y="189837"/>
                  <a:pt x="5614198" y="193871"/>
                </a:cubicBezTo>
                <a:cubicBezTo>
                  <a:pt x="5620716" y="197854"/>
                  <a:pt x="5614017" y="199483"/>
                  <a:pt x="5597902" y="199483"/>
                </a:cubicBezTo>
                <a:cubicBezTo>
                  <a:pt x="5584693" y="199956"/>
                  <a:pt x="5571505" y="198055"/>
                  <a:pt x="5558970" y="193871"/>
                </a:cubicBezTo>
                <a:cubicBezTo>
                  <a:pt x="5551727" y="190611"/>
                  <a:pt x="5558970" y="188258"/>
                  <a:pt x="5575990" y="188258"/>
                </a:cubicBezTo>
                <a:close/>
                <a:moveTo>
                  <a:pt x="2730737" y="188076"/>
                </a:moveTo>
                <a:cubicBezTo>
                  <a:pt x="2749206" y="188076"/>
                  <a:pt x="2757718" y="190610"/>
                  <a:pt x="2751923" y="194412"/>
                </a:cubicBezTo>
                <a:cubicBezTo>
                  <a:pt x="2737925" y="199633"/>
                  <a:pt x="2723022" y="201914"/>
                  <a:pt x="2708104" y="201114"/>
                </a:cubicBezTo>
                <a:cubicBezTo>
                  <a:pt x="2689996" y="201114"/>
                  <a:pt x="2680942" y="198397"/>
                  <a:pt x="2687100" y="194775"/>
                </a:cubicBezTo>
                <a:cubicBezTo>
                  <a:pt x="2701024" y="189548"/>
                  <a:pt x="2715889" y="187268"/>
                  <a:pt x="2730737" y="188076"/>
                </a:cubicBezTo>
                <a:close/>
                <a:moveTo>
                  <a:pt x="4336153" y="187713"/>
                </a:moveTo>
                <a:cubicBezTo>
                  <a:pt x="4363495" y="187713"/>
                  <a:pt x="4389933" y="192422"/>
                  <a:pt x="4393011" y="198034"/>
                </a:cubicBezTo>
                <a:cubicBezTo>
                  <a:pt x="4396089" y="203648"/>
                  <a:pt x="4373818" y="208718"/>
                  <a:pt x="4345931" y="208718"/>
                </a:cubicBezTo>
                <a:cubicBezTo>
                  <a:pt x="4318046" y="208718"/>
                  <a:pt x="4291607" y="203829"/>
                  <a:pt x="4288891" y="198217"/>
                </a:cubicBezTo>
                <a:cubicBezTo>
                  <a:pt x="4286176" y="192603"/>
                  <a:pt x="4308810" y="187713"/>
                  <a:pt x="4336153" y="187713"/>
                </a:cubicBezTo>
                <a:close/>
                <a:moveTo>
                  <a:pt x="5451411" y="186628"/>
                </a:moveTo>
                <a:cubicBezTo>
                  <a:pt x="5465102" y="186248"/>
                  <a:pt x="5478741" y="188459"/>
                  <a:pt x="5491609" y="193147"/>
                </a:cubicBezTo>
                <a:cubicBezTo>
                  <a:pt x="5497584" y="196768"/>
                  <a:pt x="5487807" y="199304"/>
                  <a:pt x="5468975" y="198941"/>
                </a:cubicBezTo>
                <a:cubicBezTo>
                  <a:pt x="5455217" y="199451"/>
                  <a:pt x="5441495" y="197236"/>
                  <a:pt x="5428594" y="192423"/>
                </a:cubicBezTo>
                <a:cubicBezTo>
                  <a:pt x="5422980" y="188801"/>
                  <a:pt x="5432940" y="186267"/>
                  <a:pt x="5451411" y="186628"/>
                </a:cubicBezTo>
                <a:close/>
                <a:moveTo>
                  <a:pt x="2614665" y="185904"/>
                </a:moveTo>
                <a:cubicBezTo>
                  <a:pt x="2629334" y="186084"/>
                  <a:pt x="2637301" y="188982"/>
                  <a:pt x="2631328" y="192061"/>
                </a:cubicBezTo>
                <a:cubicBezTo>
                  <a:pt x="2617438" y="196396"/>
                  <a:pt x="2602951" y="198415"/>
                  <a:pt x="2588413" y="198037"/>
                </a:cubicBezTo>
                <a:cubicBezTo>
                  <a:pt x="2573561" y="198037"/>
                  <a:pt x="2565775" y="194776"/>
                  <a:pt x="2571936" y="191879"/>
                </a:cubicBezTo>
                <a:cubicBezTo>
                  <a:pt x="2585766" y="187586"/>
                  <a:pt x="2600199" y="185567"/>
                  <a:pt x="2614665" y="185904"/>
                </a:cubicBezTo>
                <a:close/>
                <a:moveTo>
                  <a:pt x="2493348" y="184999"/>
                </a:moveTo>
                <a:cubicBezTo>
                  <a:pt x="2507108" y="184816"/>
                  <a:pt x="2514714" y="187172"/>
                  <a:pt x="2508918" y="190069"/>
                </a:cubicBezTo>
                <a:cubicBezTo>
                  <a:pt x="2496877" y="193978"/>
                  <a:pt x="2484256" y="195755"/>
                  <a:pt x="2471619" y="195320"/>
                </a:cubicBezTo>
                <a:cubicBezTo>
                  <a:pt x="2457132" y="195320"/>
                  <a:pt x="2450612" y="192966"/>
                  <a:pt x="2457132" y="190069"/>
                </a:cubicBezTo>
                <a:cubicBezTo>
                  <a:pt x="2468845" y="186419"/>
                  <a:pt x="2481087" y="184706"/>
                  <a:pt x="2493348" y="184999"/>
                </a:cubicBezTo>
                <a:close/>
                <a:moveTo>
                  <a:pt x="4215193" y="184998"/>
                </a:moveTo>
                <a:cubicBezTo>
                  <a:pt x="4242534" y="184998"/>
                  <a:pt x="4267523" y="189888"/>
                  <a:pt x="4269516" y="195500"/>
                </a:cubicBezTo>
                <a:cubicBezTo>
                  <a:pt x="4271506" y="201114"/>
                  <a:pt x="4246699" y="206366"/>
                  <a:pt x="4217907" y="206184"/>
                </a:cubicBezTo>
                <a:cubicBezTo>
                  <a:pt x="4189118" y="206003"/>
                  <a:pt x="4165216" y="200752"/>
                  <a:pt x="4165033" y="195139"/>
                </a:cubicBezTo>
                <a:cubicBezTo>
                  <a:pt x="4164852" y="189525"/>
                  <a:pt x="4187850" y="184998"/>
                  <a:pt x="4215193" y="184998"/>
                </a:cubicBezTo>
                <a:close/>
                <a:moveTo>
                  <a:pt x="5322301" y="183369"/>
                </a:moveTo>
                <a:cubicBezTo>
                  <a:pt x="5337538" y="183080"/>
                  <a:pt x="5352718" y="185344"/>
                  <a:pt x="5367208" y="190068"/>
                </a:cubicBezTo>
                <a:cubicBezTo>
                  <a:pt x="5373727" y="193871"/>
                  <a:pt x="5362499" y="197312"/>
                  <a:pt x="5343848" y="197131"/>
                </a:cubicBezTo>
                <a:cubicBezTo>
                  <a:pt x="5328534" y="197460"/>
                  <a:pt x="5313278" y="195131"/>
                  <a:pt x="5298760" y="190249"/>
                </a:cubicBezTo>
                <a:cubicBezTo>
                  <a:pt x="5292604" y="186447"/>
                  <a:pt x="5304010" y="183189"/>
                  <a:pt x="5322301" y="183369"/>
                </a:cubicBezTo>
                <a:close/>
                <a:moveTo>
                  <a:pt x="4094234" y="183369"/>
                </a:moveTo>
                <a:cubicBezTo>
                  <a:pt x="4122301" y="183550"/>
                  <a:pt x="4145116" y="188257"/>
                  <a:pt x="4145840" y="193690"/>
                </a:cubicBezTo>
                <a:cubicBezTo>
                  <a:pt x="4145840" y="199484"/>
                  <a:pt x="4121938" y="204554"/>
                  <a:pt x="4093146" y="204374"/>
                </a:cubicBezTo>
                <a:cubicBezTo>
                  <a:pt x="4064356" y="204191"/>
                  <a:pt x="4041359" y="199304"/>
                  <a:pt x="4041359" y="193690"/>
                </a:cubicBezTo>
                <a:cubicBezTo>
                  <a:pt x="4041359" y="188076"/>
                  <a:pt x="4066166" y="183187"/>
                  <a:pt x="4094234" y="183369"/>
                </a:cubicBezTo>
                <a:close/>
                <a:moveTo>
                  <a:pt x="2376548" y="183187"/>
                </a:moveTo>
                <a:cubicBezTo>
                  <a:pt x="2388501" y="183187"/>
                  <a:pt x="2393569" y="185179"/>
                  <a:pt x="2387955" y="187713"/>
                </a:cubicBezTo>
                <a:cubicBezTo>
                  <a:pt x="2377671" y="190690"/>
                  <a:pt x="2366989" y="192095"/>
                  <a:pt x="2356269" y="191879"/>
                </a:cubicBezTo>
                <a:cubicBezTo>
                  <a:pt x="2344135" y="191879"/>
                  <a:pt x="2339066" y="189886"/>
                  <a:pt x="2344861" y="187533"/>
                </a:cubicBezTo>
                <a:cubicBezTo>
                  <a:pt x="2355127" y="184388"/>
                  <a:pt x="2365829" y="182923"/>
                  <a:pt x="2376548" y="183187"/>
                </a:cubicBezTo>
                <a:close/>
                <a:moveTo>
                  <a:pt x="2252504" y="182282"/>
                </a:moveTo>
                <a:cubicBezTo>
                  <a:pt x="2262463" y="182282"/>
                  <a:pt x="2266627" y="183911"/>
                  <a:pt x="2261739" y="185903"/>
                </a:cubicBezTo>
                <a:cubicBezTo>
                  <a:pt x="2253084" y="188367"/>
                  <a:pt x="2244120" y="189527"/>
                  <a:pt x="2235122" y="189344"/>
                </a:cubicBezTo>
                <a:cubicBezTo>
                  <a:pt x="2226248" y="189344"/>
                  <a:pt x="2222625" y="187715"/>
                  <a:pt x="2226610" y="185903"/>
                </a:cubicBezTo>
                <a:cubicBezTo>
                  <a:pt x="2235012" y="183402"/>
                  <a:pt x="2243739" y="182179"/>
                  <a:pt x="2252504" y="182282"/>
                </a:cubicBezTo>
                <a:close/>
                <a:moveTo>
                  <a:pt x="5196634" y="181376"/>
                </a:moveTo>
                <a:cubicBezTo>
                  <a:pt x="5212466" y="180512"/>
                  <a:pt x="5228308" y="182915"/>
                  <a:pt x="5243171" y="188438"/>
                </a:cubicBezTo>
                <a:cubicBezTo>
                  <a:pt x="5249870" y="192604"/>
                  <a:pt x="5239911" y="195681"/>
                  <a:pt x="5219268" y="195681"/>
                </a:cubicBezTo>
                <a:cubicBezTo>
                  <a:pt x="5202864" y="196729"/>
                  <a:pt x="5186429" y="194195"/>
                  <a:pt x="5171101" y="188258"/>
                </a:cubicBezTo>
                <a:cubicBezTo>
                  <a:pt x="5165306" y="184092"/>
                  <a:pt x="5175990" y="181195"/>
                  <a:pt x="5196634" y="181376"/>
                </a:cubicBezTo>
                <a:close/>
                <a:moveTo>
                  <a:pt x="2136784" y="181376"/>
                </a:moveTo>
                <a:cubicBezTo>
                  <a:pt x="2144388" y="181376"/>
                  <a:pt x="2146741" y="182644"/>
                  <a:pt x="2141854" y="184273"/>
                </a:cubicBezTo>
                <a:cubicBezTo>
                  <a:pt x="2135951" y="185847"/>
                  <a:pt x="2129866" y="186638"/>
                  <a:pt x="2123746" y="186628"/>
                </a:cubicBezTo>
                <a:cubicBezTo>
                  <a:pt x="2115779" y="186628"/>
                  <a:pt x="2112882" y="185541"/>
                  <a:pt x="2117045" y="183912"/>
                </a:cubicBezTo>
                <a:cubicBezTo>
                  <a:pt x="2123455" y="182087"/>
                  <a:pt x="2130120" y="181231"/>
                  <a:pt x="2136784" y="181376"/>
                </a:cubicBezTo>
                <a:close/>
                <a:moveTo>
                  <a:pt x="3969289" y="180833"/>
                </a:moveTo>
                <a:cubicBezTo>
                  <a:pt x="3995184" y="181196"/>
                  <a:pt x="4019810" y="186084"/>
                  <a:pt x="4018542" y="191337"/>
                </a:cubicBezTo>
                <a:cubicBezTo>
                  <a:pt x="4017094" y="196948"/>
                  <a:pt x="3991743" y="201657"/>
                  <a:pt x="3964219" y="201477"/>
                </a:cubicBezTo>
                <a:cubicBezTo>
                  <a:pt x="3936695" y="201294"/>
                  <a:pt x="3912069" y="196043"/>
                  <a:pt x="3914966" y="190430"/>
                </a:cubicBezTo>
                <a:cubicBezTo>
                  <a:pt x="3917863" y="184818"/>
                  <a:pt x="3943395" y="180472"/>
                  <a:pt x="3969289" y="180833"/>
                </a:cubicBezTo>
                <a:close/>
                <a:moveTo>
                  <a:pt x="3848329" y="179204"/>
                </a:moveTo>
                <a:cubicBezTo>
                  <a:pt x="3874765" y="179204"/>
                  <a:pt x="3897582" y="184094"/>
                  <a:pt x="3895770" y="189525"/>
                </a:cubicBezTo>
                <a:cubicBezTo>
                  <a:pt x="3893960" y="194959"/>
                  <a:pt x="3867703" y="199848"/>
                  <a:pt x="3840542" y="199666"/>
                </a:cubicBezTo>
                <a:cubicBezTo>
                  <a:pt x="3813380" y="199485"/>
                  <a:pt x="3790745" y="194234"/>
                  <a:pt x="3794006" y="188801"/>
                </a:cubicBezTo>
                <a:cubicBezTo>
                  <a:pt x="3797264" y="183370"/>
                  <a:pt x="3821891" y="179204"/>
                  <a:pt x="3848329" y="179204"/>
                </a:cubicBezTo>
                <a:close/>
                <a:moveTo>
                  <a:pt x="5068251" y="178117"/>
                </a:moveTo>
                <a:cubicBezTo>
                  <a:pt x="5084845" y="177400"/>
                  <a:pt x="5101415" y="180050"/>
                  <a:pt x="5116960" y="185903"/>
                </a:cubicBezTo>
                <a:cubicBezTo>
                  <a:pt x="5123116" y="190249"/>
                  <a:pt x="5109173" y="193871"/>
                  <a:pt x="5087083" y="193690"/>
                </a:cubicBezTo>
                <a:cubicBezTo>
                  <a:pt x="5070629" y="194422"/>
                  <a:pt x="5054211" y="191645"/>
                  <a:pt x="5038915" y="185542"/>
                </a:cubicBezTo>
                <a:cubicBezTo>
                  <a:pt x="5034208" y="181377"/>
                  <a:pt x="5047607" y="178117"/>
                  <a:pt x="5068251" y="178117"/>
                </a:cubicBezTo>
                <a:close/>
                <a:moveTo>
                  <a:pt x="3726827" y="177031"/>
                </a:moveTo>
                <a:cubicBezTo>
                  <a:pt x="3753807" y="176851"/>
                  <a:pt x="3774269" y="181377"/>
                  <a:pt x="3772459" y="186628"/>
                </a:cubicBezTo>
                <a:cubicBezTo>
                  <a:pt x="3770828" y="192242"/>
                  <a:pt x="3748374" y="196587"/>
                  <a:pt x="3719765" y="196587"/>
                </a:cubicBezTo>
                <a:cubicBezTo>
                  <a:pt x="3691154" y="196587"/>
                  <a:pt x="3672141" y="192242"/>
                  <a:pt x="3675219" y="186628"/>
                </a:cubicBezTo>
                <a:cubicBezTo>
                  <a:pt x="3678299" y="181014"/>
                  <a:pt x="3699846" y="177212"/>
                  <a:pt x="3726827" y="177031"/>
                </a:cubicBezTo>
                <a:close/>
                <a:moveTo>
                  <a:pt x="4945660" y="176126"/>
                </a:moveTo>
                <a:cubicBezTo>
                  <a:pt x="4962389" y="175096"/>
                  <a:pt x="4979143" y="177753"/>
                  <a:pt x="4994732" y="183913"/>
                </a:cubicBezTo>
                <a:cubicBezTo>
                  <a:pt x="5001070" y="188800"/>
                  <a:pt x="4988575" y="192241"/>
                  <a:pt x="4964672" y="192241"/>
                </a:cubicBezTo>
                <a:cubicBezTo>
                  <a:pt x="4947363" y="193616"/>
                  <a:pt x="4929980" y="190821"/>
                  <a:pt x="4913971" y="184093"/>
                </a:cubicBezTo>
                <a:cubicBezTo>
                  <a:pt x="4908720" y="179384"/>
                  <a:pt x="4921938" y="176126"/>
                  <a:pt x="4945660" y="176126"/>
                </a:cubicBezTo>
                <a:close/>
                <a:moveTo>
                  <a:pt x="3608765" y="175582"/>
                </a:moveTo>
                <a:cubicBezTo>
                  <a:pt x="3634840" y="175582"/>
                  <a:pt x="3653853" y="179928"/>
                  <a:pt x="3650775" y="184999"/>
                </a:cubicBezTo>
                <a:cubicBezTo>
                  <a:pt x="3647695" y="190432"/>
                  <a:pt x="3623069" y="194595"/>
                  <a:pt x="3596451" y="194595"/>
                </a:cubicBezTo>
                <a:cubicBezTo>
                  <a:pt x="3569832" y="194595"/>
                  <a:pt x="3552449" y="190250"/>
                  <a:pt x="3555527" y="184999"/>
                </a:cubicBezTo>
                <a:cubicBezTo>
                  <a:pt x="3558605" y="179748"/>
                  <a:pt x="3582689" y="175582"/>
                  <a:pt x="3608765" y="175582"/>
                </a:cubicBezTo>
                <a:close/>
                <a:moveTo>
                  <a:pt x="5919133" y="174495"/>
                </a:moveTo>
                <a:cubicBezTo>
                  <a:pt x="5925805" y="174488"/>
                  <a:pt x="5932447" y="175400"/>
                  <a:pt x="5938869" y="177212"/>
                </a:cubicBezTo>
                <a:cubicBezTo>
                  <a:pt x="5942491" y="179022"/>
                  <a:pt x="5939413" y="180109"/>
                  <a:pt x="5931265" y="179928"/>
                </a:cubicBezTo>
                <a:cubicBezTo>
                  <a:pt x="5924535" y="180082"/>
                  <a:pt x="5917821" y="179229"/>
                  <a:pt x="5911346" y="177392"/>
                </a:cubicBezTo>
                <a:cubicBezTo>
                  <a:pt x="5907000" y="175583"/>
                  <a:pt x="5910080" y="174495"/>
                  <a:pt x="5919133" y="174495"/>
                </a:cubicBezTo>
                <a:close/>
                <a:moveTo>
                  <a:pt x="3490883" y="173410"/>
                </a:moveTo>
                <a:cubicBezTo>
                  <a:pt x="3514966" y="173410"/>
                  <a:pt x="3532713" y="177575"/>
                  <a:pt x="3529633" y="182282"/>
                </a:cubicBezTo>
                <a:cubicBezTo>
                  <a:pt x="3513367" y="189900"/>
                  <a:pt x="3495377" y="193088"/>
                  <a:pt x="3477483" y="191518"/>
                </a:cubicBezTo>
                <a:cubicBezTo>
                  <a:pt x="3452132" y="191518"/>
                  <a:pt x="3433299" y="187172"/>
                  <a:pt x="3438008" y="182102"/>
                </a:cubicBezTo>
                <a:cubicBezTo>
                  <a:pt x="3454717" y="175134"/>
                  <a:pt x="3472823" y="172157"/>
                  <a:pt x="3490883" y="173410"/>
                </a:cubicBezTo>
                <a:close/>
                <a:moveTo>
                  <a:pt x="4822344" y="173048"/>
                </a:moveTo>
                <a:cubicBezTo>
                  <a:pt x="4839845" y="172039"/>
                  <a:pt x="4857354" y="174945"/>
                  <a:pt x="4873589" y="181557"/>
                </a:cubicBezTo>
                <a:cubicBezTo>
                  <a:pt x="4878660" y="186266"/>
                  <a:pt x="4862001" y="190431"/>
                  <a:pt x="4837374" y="190068"/>
                </a:cubicBezTo>
                <a:cubicBezTo>
                  <a:pt x="4820200" y="191241"/>
                  <a:pt x="4802995" y="188260"/>
                  <a:pt x="4787216" y="181377"/>
                </a:cubicBezTo>
                <a:cubicBezTo>
                  <a:pt x="4783595" y="176670"/>
                  <a:pt x="4799530" y="173048"/>
                  <a:pt x="4822344" y="173048"/>
                </a:cubicBezTo>
                <a:close/>
                <a:moveTo>
                  <a:pt x="3372637" y="172142"/>
                </a:moveTo>
                <a:cubicBezTo>
                  <a:pt x="3396903" y="172142"/>
                  <a:pt x="3411931" y="175944"/>
                  <a:pt x="3407585" y="180834"/>
                </a:cubicBezTo>
                <a:cubicBezTo>
                  <a:pt x="3391317" y="187991"/>
                  <a:pt x="3373500" y="190919"/>
                  <a:pt x="3355797" y="189343"/>
                </a:cubicBezTo>
                <a:cubicBezTo>
                  <a:pt x="3330990" y="189343"/>
                  <a:pt x="3316141" y="185541"/>
                  <a:pt x="3321030" y="180471"/>
                </a:cubicBezTo>
                <a:cubicBezTo>
                  <a:pt x="3337324" y="173633"/>
                  <a:pt x="3355016" y="170777"/>
                  <a:pt x="3372637" y="172142"/>
                </a:cubicBezTo>
                <a:close/>
                <a:moveTo>
                  <a:pt x="5790747" y="171237"/>
                </a:moveTo>
                <a:cubicBezTo>
                  <a:pt x="5799264" y="171096"/>
                  <a:pt x="5807750" y="172256"/>
                  <a:pt x="5815918" y="174678"/>
                </a:cubicBezTo>
                <a:cubicBezTo>
                  <a:pt x="5821351" y="177031"/>
                  <a:pt x="5817186" y="178300"/>
                  <a:pt x="5805416" y="178300"/>
                </a:cubicBezTo>
                <a:cubicBezTo>
                  <a:pt x="5796882" y="178505"/>
                  <a:pt x="5788375" y="177282"/>
                  <a:pt x="5780245" y="174678"/>
                </a:cubicBezTo>
                <a:cubicBezTo>
                  <a:pt x="5774995" y="172505"/>
                  <a:pt x="5779158" y="171237"/>
                  <a:pt x="5790747" y="171237"/>
                </a:cubicBezTo>
                <a:close/>
                <a:moveTo>
                  <a:pt x="4699937" y="171237"/>
                </a:moveTo>
                <a:cubicBezTo>
                  <a:pt x="4717705" y="169524"/>
                  <a:pt x="4735613" y="172457"/>
                  <a:pt x="4751907" y="179748"/>
                </a:cubicBezTo>
                <a:cubicBezTo>
                  <a:pt x="4757158" y="184818"/>
                  <a:pt x="4741586" y="188620"/>
                  <a:pt x="4715691" y="188620"/>
                </a:cubicBezTo>
                <a:cubicBezTo>
                  <a:pt x="4697907" y="190293"/>
                  <a:pt x="4679995" y="187297"/>
                  <a:pt x="4663721" y="179928"/>
                </a:cubicBezTo>
                <a:cubicBezTo>
                  <a:pt x="4659195" y="174858"/>
                  <a:pt x="4674769" y="171237"/>
                  <a:pt x="4699937" y="171237"/>
                </a:cubicBezTo>
                <a:close/>
                <a:moveTo>
                  <a:pt x="3251316" y="170150"/>
                </a:moveTo>
                <a:cubicBezTo>
                  <a:pt x="3272502" y="170150"/>
                  <a:pt x="3287532" y="173771"/>
                  <a:pt x="3283549" y="177936"/>
                </a:cubicBezTo>
                <a:cubicBezTo>
                  <a:pt x="3268002" y="184499"/>
                  <a:pt x="3251137" y="187353"/>
                  <a:pt x="3234296" y="186265"/>
                </a:cubicBezTo>
                <a:cubicBezTo>
                  <a:pt x="3212203" y="186265"/>
                  <a:pt x="3196632" y="182824"/>
                  <a:pt x="3200434" y="178478"/>
                </a:cubicBezTo>
                <a:cubicBezTo>
                  <a:pt x="3216481" y="171659"/>
                  <a:pt x="3233933" y="168802"/>
                  <a:pt x="3251316" y="170150"/>
                </a:cubicBezTo>
                <a:close/>
                <a:moveTo>
                  <a:pt x="5667073" y="168883"/>
                </a:moveTo>
                <a:cubicBezTo>
                  <a:pt x="5677145" y="168668"/>
                  <a:pt x="5687183" y="170138"/>
                  <a:pt x="5696770" y="173229"/>
                </a:cubicBezTo>
                <a:cubicBezTo>
                  <a:pt x="5702022" y="175944"/>
                  <a:pt x="5695321" y="177575"/>
                  <a:pt x="5681198" y="177392"/>
                </a:cubicBezTo>
                <a:cubicBezTo>
                  <a:pt x="5671280" y="177531"/>
                  <a:pt x="5661415" y="175938"/>
                  <a:pt x="5652045" y="172685"/>
                </a:cubicBezTo>
                <a:cubicBezTo>
                  <a:pt x="5648060" y="170332"/>
                  <a:pt x="5654218" y="168701"/>
                  <a:pt x="5667073" y="168883"/>
                </a:cubicBezTo>
                <a:close/>
                <a:moveTo>
                  <a:pt x="3134339" y="168883"/>
                </a:moveTo>
                <a:cubicBezTo>
                  <a:pt x="3154802" y="169064"/>
                  <a:pt x="3167296" y="172322"/>
                  <a:pt x="3162587" y="176488"/>
                </a:cubicBezTo>
                <a:cubicBezTo>
                  <a:pt x="3146917" y="182571"/>
                  <a:pt x="3130109" y="185166"/>
                  <a:pt x="3113334" y="184094"/>
                </a:cubicBezTo>
                <a:cubicBezTo>
                  <a:pt x="3092512" y="184094"/>
                  <a:pt x="3080016" y="180472"/>
                  <a:pt x="3085449" y="176488"/>
                </a:cubicBezTo>
                <a:cubicBezTo>
                  <a:pt x="3101010" y="170469"/>
                  <a:pt x="3117686" y="167874"/>
                  <a:pt x="3134339" y="168883"/>
                </a:cubicBezTo>
                <a:close/>
                <a:moveTo>
                  <a:pt x="4580607" y="168340"/>
                </a:moveTo>
                <a:cubicBezTo>
                  <a:pt x="4598118" y="167049"/>
                  <a:pt x="4615673" y="170161"/>
                  <a:pt x="4631672" y="177393"/>
                </a:cubicBezTo>
                <a:cubicBezTo>
                  <a:pt x="4635294" y="182102"/>
                  <a:pt x="4617367" y="186267"/>
                  <a:pt x="4593284" y="186448"/>
                </a:cubicBezTo>
                <a:cubicBezTo>
                  <a:pt x="4569199" y="186628"/>
                  <a:pt x="4542762" y="182102"/>
                  <a:pt x="4539865" y="177212"/>
                </a:cubicBezTo>
                <a:cubicBezTo>
                  <a:pt x="4536968" y="172322"/>
                  <a:pt x="4556524" y="168159"/>
                  <a:pt x="4580607" y="168340"/>
                </a:cubicBezTo>
                <a:close/>
                <a:moveTo>
                  <a:pt x="3016821" y="167796"/>
                </a:moveTo>
                <a:cubicBezTo>
                  <a:pt x="3037282" y="167796"/>
                  <a:pt x="3047785" y="171057"/>
                  <a:pt x="3041447" y="175040"/>
                </a:cubicBezTo>
                <a:cubicBezTo>
                  <a:pt x="3026813" y="180446"/>
                  <a:pt x="3011205" y="182730"/>
                  <a:pt x="2995635" y="181739"/>
                </a:cubicBezTo>
                <a:cubicBezTo>
                  <a:pt x="2974630" y="181739"/>
                  <a:pt x="2964307" y="178481"/>
                  <a:pt x="2971370" y="174315"/>
                </a:cubicBezTo>
                <a:cubicBezTo>
                  <a:pt x="2985953" y="169216"/>
                  <a:pt x="3001391" y="167002"/>
                  <a:pt x="3016821" y="167796"/>
                </a:cubicBezTo>
                <a:close/>
                <a:moveTo>
                  <a:pt x="4461459" y="166528"/>
                </a:moveTo>
                <a:cubicBezTo>
                  <a:pt x="4486991" y="166709"/>
                  <a:pt x="4509081" y="170874"/>
                  <a:pt x="4511617" y="175764"/>
                </a:cubicBezTo>
                <a:cubicBezTo>
                  <a:pt x="4514334" y="180834"/>
                  <a:pt x="4493510" y="185180"/>
                  <a:pt x="4467978" y="184817"/>
                </a:cubicBezTo>
                <a:cubicBezTo>
                  <a:pt x="4442445" y="184455"/>
                  <a:pt x="4419810" y="180290"/>
                  <a:pt x="4417818" y="175400"/>
                </a:cubicBezTo>
                <a:cubicBezTo>
                  <a:pt x="4415828" y="170513"/>
                  <a:pt x="4435926" y="166348"/>
                  <a:pt x="4461459" y="166528"/>
                </a:cubicBezTo>
                <a:close/>
                <a:moveTo>
                  <a:pt x="2900569" y="165804"/>
                </a:moveTo>
                <a:cubicBezTo>
                  <a:pt x="2918677" y="165804"/>
                  <a:pt x="2929541" y="169062"/>
                  <a:pt x="2923747" y="172503"/>
                </a:cubicBezTo>
                <a:cubicBezTo>
                  <a:pt x="2909730" y="177097"/>
                  <a:pt x="2895031" y="179239"/>
                  <a:pt x="2880289" y="178842"/>
                </a:cubicBezTo>
                <a:cubicBezTo>
                  <a:pt x="2862202" y="178842"/>
                  <a:pt x="2851155" y="175581"/>
                  <a:pt x="2857493" y="171960"/>
                </a:cubicBezTo>
                <a:cubicBezTo>
                  <a:pt x="2871408" y="167490"/>
                  <a:pt x="2885959" y="165409"/>
                  <a:pt x="2900569" y="165804"/>
                </a:cubicBezTo>
                <a:close/>
                <a:moveTo>
                  <a:pt x="5538326" y="165625"/>
                </a:moveTo>
                <a:cubicBezTo>
                  <a:pt x="5550763" y="165264"/>
                  <a:pt x="5563177" y="166916"/>
                  <a:pt x="5575086" y="170513"/>
                </a:cubicBezTo>
                <a:cubicBezTo>
                  <a:pt x="5580880" y="173229"/>
                  <a:pt x="5573818" y="175583"/>
                  <a:pt x="5559875" y="175583"/>
                </a:cubicBezTo>
                <a:cubicBezTo>
                  <a:pt x="5547594" y="175878"/>
                  <a:pt x="5535351" y="174100"/>
                  <a:pt x="5523659" y="170332"/>
                </a:cubicBezTo>
                <a:cubicBezTo>
                  <a:pt x="5519133" y="167978"/>
                  <a:pt x="5526013" y="165805"/>
                  <a:pt x="5538326" y="165625"/>
                </a:cubicBezTo>
                <a:close/>
                <a:moveTo>
                  <a:pt x="4336333" y="164718"/>
                </a:moveTo>
                <a:cubicBezTo>
                  <a:pt x="4361865" y="164718"/>
                  <a:pt x="4384682" y="168884"/>
                  <a:pt x="4387035" y="173954"/>
                </a:cubicBezTo>
                <a:cubicBezTo>
                  <a:pt x="4389389" y="179024"/>
                  <a:pt x="4370195" y="183187"/>
                  <a:pt x="4343396" y="183187"/>
                </a:cubicBezTo>
                <a:cubicBezTo>
                  <a:pt x="4316777" y="183187"/>
                  <a:pt x="4294504" y="179024"/>
                  <a:pt x="4292694" y="173773"/>
                </a:cubicBezTo>
                <a:cubicBezTo>
                  <a:pt x="4290882" y="168521"/>
                  <a:pt x="4310802" y="164718"/>
                  <a:pt x="4336333" y="164718"/>
                </a:cubicBezTo>
                <a:close/>
                <a:moveTo>
                  <a:pt x="2784155" y="164716"/>
                </a:moveTo>
                <a:cubicBezTo>
                  <a:pt x="2802263" y="164716"/>
                  <a:pt x="2810049" y="167433"/>
                  <a:pt x="2803711" y="170874"/>
                </a:cubicBezTo>
                <a:cubicBezTo>
                  <a:pt x="2790875" y="175075"/>
                  <a:pt x="2777384" y="176976"/>
                  <a:pt x="2763876" y="176487"/>
                </a:cubicBezTo>
                <a:cubicBezTo>
                  <a:pt x="2745769" y="176487"/>
                  <a:pt x="2737980" y="173771"/>
                  <a:pt x="2744501" y="170330"/>
                </a:cubicBezTo>
                <a:cubicBezTo>
                  <a:pt x="2757283" y="166096"/>
                  <a:pt x="2770701" y="164195"/>
                  <a:pt x="2784155" y="164716"/>
                </a:cubicBezTo>
                <a:close/>
                <a:moveTo>
                  <a:pt x="5413022" y="163450"/>
                </a:moveTo>
                <a:cubicBezTo>
                  <a:pt x="5426196" y="163087"/>
                  <a:pt x="5439344" y="164861"/>
                  <a:pt x="5451951" y="168703"/>
                </a:cubicBezTo>
                <a:cubicBezTo>
                  <a:pt x="5458109" y="171600"/>
                  <a:pt x="5450322" y="174314"/>
                  <a:pt x="5435656" y="174497"/>
                </a:cubicBezTo>
                <a:cubicBezTo>
                  <a:pt x="5421854" y="174951"/>
                  <a:pt x="5408077" y="173052"/>
                  <a:pt x="5394914" y="168883"/>
                </a:cubicBezTo>
                <a:cubicBezTo>
                  <a:pt x="5389661" y="165986"/>
                  <a:pt x="5398172" y="163450"/>
                  <a:pt x="5413022" y="163450"/>
                </a:cubicBezTo>
                <a:close/>
                <a:moveTo>
                  <a:pt x="2664645" y="163269"/>
                </a:moveTo>
                <a:cubicBezTo>
                  <a:pt x="2680035" y="163269"/>
                  <a:pt x="2687277" y="165081"/>
                  <a:pt x="2681664" y="168159"/>
                </a:cubicBezTo>
                <a:cubicBezTo>
                  <a:pt x="2669985" y="171957"/>
                  <a:pt x="2657725" y="173674"/>
                  <a:pt x="2645452" y="173229"/>
                </a:cubicBezTo>
                <a:cubicBezTo>
                  <a:pt x="2630420" y="173229"/>
                  <a:pt x="2623901" y="170875"/>
                  <a:pt x="2630241" y="167796"/>
                </a:cubicBezTo>
                <a:cubicBezTo>
                  <a:pt x="2641375" y="164397"/>
                  <a:pt x="2653001" y="162868"/>
                  <a:pt x="2664645" y="163269"/>
                </a:cubicBezTo>
                <a:close/>
                <a:moveTo>
                  <a:pt x="4218813" y="162365"/>
                </a:moveTo>
                <a:cubicBezTo>
                  <a:pt x="4245071" y="162546"/>
                  <a:pt x="4265351" y="166348"/>
                  <a:pt x="4266800" y="171599"/>
                </a:cubicBezTo>
                <a:cubicBezTo>
                  <a:pt x="4268066" y="176669"/>
                  <a:pt x="4248692" y="180834"/>
                  <a:pt x="4221710" y="180654"/>
                </a:cubicBezTo>
                <a:cubicBezTo>
                  <a:pt x="4194730" y="180473"/>
                  <a:pt x="4172640" y="176488"/>
                  <a:pt x="4172457" y="171057"/>
                </a:cubicBezTo>
                <a:cubicBezTo>
                  <a:pt x="4172276" y="165624"/>
                  <a:pt x="4192557" y="162183"/>
                  <a:pt x="4218813" y="162365"/>
                </a:cubicBezTo>
                <a:close/>
                <a:moveTo>
                  <a:pt x="2549480" y="162001"/>
                </a:moveTo>
                <a:cubicBezTo>
                  <a:pt x="2561067" y="162001"/>
                  <a:pt x="2567590" y="163994"/>
                  <a:pt x="2564324" y="166167"/>
                </a:cubicBezTo>
                <a:cubicBezTo>
                  <a:pt x="2553592" y="169695"/>
                  <a:pt x="2542309" y="171351"/>
                  <a:pt x="2531010" y="171056"/>
                </a:cubicBezTo>
                <a:cubicBezTo>
                  <a:pt x="2519240" y="171056"/>
                  <a:pt x="2512900" y="169064"/>
                  <a:pt x="2516161" y="166710"/>
                </a:cubicBezTo>
                <a:cubicBezTo>
                  <a:pt x="2526933" y="163364"/>
                  <a:pt x="2538199" y="161773"/>
                  <a:pt x="2549480" y="162001"/>
                </a:cubicBezTo>
                <a:close/>
                <a:moveTo>
                  <a:pt x="5290070" y="160735"/>
                </a:moveTo>
                <a:cubicBezTo>
                  <a:pt x="5303899" y="159975"/>
                  <a:pt x="5317744" y="161944"/>
                  <a:pt x="5330812" y="166530"/>
                </a:cubicBezTo>
                <a:cubicBezTo>
                  <a:pt x="5336968" y="169969"/>
                  <a:pt x="5328459" y="172324"/>
                  <a:pt x="5310351" y="172324"/>
                </a:cubicBezTo>
                <a:cubicBezTo>
                  <a:pt x="5296956" y="172946"/>
                  <a:pt x="5283565" y="171041"/>
                  <a:pt x="5270875" y="166710"/>
                </a:cubicBezTo>
                <a:cubicBezTo>
                  <a:pt x="5264356" y="163269"/>
                  <a:pt x="5272504" y="160735"/>
                  <a:pt x="5290070" y="160735"/>
                </a:cubicBezTo>
                <a:close/>
                <a:moveTo>
                  <a:pt x="4100933" y="160735"/>
                </a:moveTo>
                <a:cubicBezTo>
                  <a:pt x="4127188" y="160916"/>
                  <a:pt x="4147108" y="164718"/>
                  <a:pt x="4147469" y="169969"/>
                </a:cubicBezTo>
                <a:cubicBezTo>
                  <a:pt x="4147469" y="175039"/>
                  <a:pt x="4127913" y="179023"/>
                  <a:pt x="4100933" y="179023"/>
                </a:cubicBezTo>
                <a:cubicBezTo>
                  <a:pt x="4073953" y="179023"/>
                  <a:pt x="4052404" y="174858"/>
                  <a:pt x="4053128" y="169427"/>
                </a:cubicBezTo>
                <a:cubicBezTo>
                  <a:pt x="4053852" y="163993"/>
                  <a:pt x="4074677" y="160553"/>
                  <a:pt x="4100933" y="160735"/>
                </a:cubicBezTo>
                <a:close/>
                <a:moveTo>
                  <a:pt x="2434494" y="160191"/>
                </a:moveTo>
                <a:cubicBezTo>
                  <a:pt x="2444450" y="160191"/>
                  <a:pt x="2451152" y="161821"/>
                  <a:pt x="2447528" y="163813"/>
                </a:cubicBezTo>
                <a:cubicBezTo>
                  <a:pt x="2438387" y="166598"/>
                  <a:pt x="2428843" y="167944"/>
                  <a:pt x="2419283" y="167796"/>
                </a:cubicBezTo>
                <a:cubicBezTo>
                  <a:pt x="2408958" y="167796"/>
                  <a:pt x="2403166" y="165986"/>
                  <a:pt x="2407693" y="163994"/>
                </a:cubicBezTo>
                <a:cubicBezTo>
                  <a:pt x="2416422" y="161517"/>
                  <a:pt x="2425423" y="160239"/>
                  <a:pt x="2434494" y="160191"/>
                </a:cubicBezTo>
                <a:close/>
                <a:moveTo>
                  <a:pt x="2321310" y="159284"/>
                </a:moveTo>
                <a:cubicBezTo>
                  <a:pt x="2328010" y="159284"/>
                  <a:pt x="2331993" y="160913"/>
                  <a:pt x="2329276" y="162181"/>
                </a:cubicBezTo>
                <a:cubicBezTo>
                  <a:pt x="2321817" y="164413"/>
                  <a:pt x="2314068" y="165510"/>
                  <a:pt x="2306279" y="165441"/>
                </a:cubicBezTo>
                <a:cubicBezTo>
                  <a:pt x="2298312" y="165441"/>
                  <a:pt x="2293966" y="163810"/>
                  <a:pt x="2297769" y="162362"/>
                </a:cubicBezTo>
                <a:cubicBezTo>
                  <a:pt x="2305447" y="160296"/>
                  <a:pt x="2313360" y="159262"/>
                  <a:pt x="2321310" y="159284"/>
                </a:cubicBezTo>
                <a:close/>
                <a:moveTo>
                  <a:pt x="5168927" y="158380"/>
                </a:moveTo>
                <a:cubicBezTo>
                  <a:pt x="5183852" y="157884"/>
                  <a:pt x="5198749" y="160030"/>
                  <a:pt x="5212929" y="164718"/>
                </a:cubicBezTo>
                <a:cubicBezTo>
                  <a:pt x="5218723" y="168157"/>
                  <a:pt x="5207496" y="171417"/>
                  <a:pt x="5189569" y="171237"/>
                </a:cubicBezTo>
                <a:cubicBezTo>
                  <a:pt x="5174799" y="171864"/>
                  <a:pt x="5160047" y="169649"/>
                  <a:pt x="5146110" y="164718"/>
                </a:cubicBezTo>
                <a:cubicBezTo>
                  <a:pt x="5141584" y="161458"/>
                  <a:pt x="5152087" y="158560"/>
                  <a:pt x="5168927" y="158380"/>
                </a:cubicBezTo>
                <a:close/>
                <a:moveTo>
                  <a:pt x="3981964" y="158379"/>
                </a:moveTo>
                <a:cubicBezTo>
                  <a:pt x="4007858" y="158379"/>
                  <a:pt x="4028320" y="162182"/>
                  <a:pt x="4028502" y="167252"/>
                </a:cubicBezTo>
                <a:cubicBezTo>
                  <a:pt x="4028683" y="172322"/>
                  <a:pt x="4008039" y="176487"/>
                  <a:pt x="3981422" y="176487"/>
                </a:cubicBezTo>
                <a:cubicBezTo>
                  <a:pt x="3954803" y="176487"/>
                  <a:pt x="3934342" y="172503"/>
                  <a:pt x="3934884" y="167434"/>
                </a:cubicBezTo>
                <a:cubicBezTo>
                  <a:pt x="3935427" y="162364"/>
                  <a:pt x="3955889" y="158379"/>
                  <a:pt x="3981964" y="158379"/>
                </a:cubicBezTo>
                <a:close/>
                <a:moveTo>
                  <a:pt x="3866981" y="156750"/>
                </a:moveTo>
                <a:cubicBezTo>
                  <a:pt x="3892512" y="156750"/>
                  <a:pt x="3912069" y="160916"/>
                  <a:pt x="3910620" y="165805"/>
                </a:cubicBezTo>
                <a:cubicBezTo>
                  <a:pt x="3909171" y="170693"/>
                  <a:pt x="3887803" y="174677"/>
                  <a:pt x="3862452" y="174677"/>
                </a:cubicBezTo>
                <a:cubicBezTo>
                  <a:pt x="3837102" y="174677"/>
                  <a:pt x="3816279" y="170693"/>
                  <a:pt x="3817908" y="165623"/>
                </a:cubicBezTo>
                <a:cubicBezTo>
                  <a:pt x="3819538" y="160553"/>
                  <a:pt x="3840906" y="156750"/>
                  <a:pt x="3866981" y="156750"/>
                </a:cubicBezTo>
                <a:close/>
                <a:moveTo>
                  <a:pt x="5049599" y="155663"/>
                </a:moveTo>
                <a:cubicBezTo>
                  <a:pt x="5064397" y="155152"/>
                  <a:pt x="5079140" y="157743"/>
                  <a:pt x="5092877" y="163269"/>
                </a:cubicBezTo>
                <a:cubicBezTo>
                  <a:pt x="5098672" y="167435"/>
                  <a:pt x="5087083" y="170149"/>
                  <a:pt x="5065715" y="169969"/>
                </a:cubicBezTo>
                <a:cubicBezTo>
                  <a:pt x="5051190" y="170957"/>
                  <a:pt x="5036634" y="168604"/>
                  <a:pt x="5023161" y="163089"/>
                </a:cubicBezTo>
                <a:cubicBezTo>
                  <a:pt x="5018453" y="158380"/>
                  <a:pt x="5029679" y="155663"/>
                  <a:pt x="5049599" y="155663"/>
                </a:cubicBezTo>
                <a:close/>
                <a:moveTo>
                  <a:pt x="3749280" y="154576"/>
                </a:moveTo>
                <a:cubicBezTo>
                  <a:pt x="3773182" y="154395"/>
                  <a:pt x="3793282" y="158560"/>
                  <a:pt x="3791834" y="163267"/>
                </a:cubicBezTo>
                <a:cubicBezTo>
                  <a:pt x="3790205" y="167976"/>
                  <a:pt x="3766483" y="172141"/>
                  <a:pt x="3742219" y="172141"/>
                </a:cubicBezTo>
                <a:cubicBezTo>
                  <a:pt x="3717954" y="172141"/>
                  <a:pt x="3698034" y="167613"/>
                  <a:pt x="3700933" y="162906"/>
                </a:cubicBezTo>
                <a:cubicBezTo>
                  <a:pt x="3716062" y="156011"/>
                  <a:pt x="3732716" y="153142"/>
                  <a:pt x="3749280" y="154576"/>
                </a:cubicBezTo>
                <a:close/>
                <a:moveTo>
                  <a:pt x="4930269" y="153671"/>
                </a:moveTo>
                <a:cubicBezTo>
                  <a:pt x="4945880" y="152839"/>
                  <a:pt x="4961490" y="155306"/>
                  <a:pt x="4976081" y="160914"/>
                </a:cubicBezTo>
                <a:cubicBezTo>
                  <a:pt x="4980609" y="164716"/>
                  <a:pt x="4967209" y="168157"/>
                  <a:pt x="4946747" y="167976"/>
                </a:cubicBezTo>
                <a:cubicBezTo>
                  <a:pt x="4931113" y="168974"/>
                  <a:pt x="4915453" y="166435"/>
                  <a:pt x="4900935" y="160553"/>
                </a:cubicBezTo>
                <a:cubicBezTo>
                  <a:pt x="4896770" y="156749"/>
                  <a:pt x="4910351" y="153491"/>
                  <a:pt x="4930269" y="153671"/>
                </a:cubicBezTo>
                <a:close/>
                <a:moveTo>
                  <a:pt x="3630492" y="153310"/>
                </a:moveTo>
                <a:cubicBezTo>
                  <a:pt x="3654395" y="153310"/>
                  <a:pt x="3670510" y="156751"/>
                  <a:pt x="3668520" y="161458"/>
                </a:cubicBezTo>
                <a:cubicBezTo>
                  <a:pt x="3666527" y="166166"/>
                  <a:pt x="3646247" y="169968"/>
                  <a:pt x="3620896" y="169968"/>
                </a:cubicBezTo>
                <a:cubicBezTo>
                  <a:pt x="3595364" y="169968"/>
                  <a:pt x="3578885" y="166347"/>
                  <a:pt x="3582144" y="161458"/>
                </a:cubicBezTo>
                <a:cubicBezTo>
                  <a:pt x="3597185" y="154283"/>
                  <a:pt x="3613932" y="151462"/>
                  <a:pt x="3630492" y="153310"/>
                </a:cubicBezTo>
                <a:close/>
                <a:moveTo>
                  <a:pt x="4809672" y="151137"/>
                </a:moveTo>
                <a:cubicBezTo>
                  <a:pt x="4825565" y="149829"/>
                  <a:pt x="4841547" y="152183"/>
                  <a:pt x="4856389" y="158017"/>
                </a:cubicBezTo>
                <a:cubicBezTo>
                  <a:pt x="4862183" y="162544"/>
                  <a:pt x="4849509" y="165804"/>
                  <a:pt x="4826148" y="165804"/>
                </a:cubicBezTo>
                <a:cubicBezTo>
                  <a:pt x="4810438" y="167175"/>
                  <a:pt x="4794636" y="164624"/>
                  <a:pt x="4780156" y="158380"/>
                </a:cubicBezTo>
                <a:cubicBezTo>
                  <a:pt x="4775629" y="154215"/>
                  <a:pt x="4787942" y="151137"/>
                  <a:pt x="4809672" y="151137"/>
                </a:cubicBezTo>
                <a:close/>
                <a:moveTo>
                  <a:pt x="3515146" y="151137"/>
                </a:moveTo>
                <a:cubicBezTo>
                  <a:pt x="3538142" y="151137"/>
                  <a:pt x="3554440" y="154758"/>
                  <a:pt x="3551180" y="159285"/>
                </a:cubicBezTo>
                <a:cubicBezTo>
                  <a:pt x="3535967" y="166102"/>
                  <a:pt x="3519245" y="168847"/>
                  <a:pt x="3502651" y="167252"/>
                </a:cubicBezTo>
                <a:cubicBezTo>
                  <a:pt x="3479111" y="167252"/>
                  <a:pt x="3463538" y="163450"/>
                  <a:pt x="3467703" y="158922"/>
                </a:cubicBezTo>
                <a:cubicBezTo>
                  <a:pt x="3482651" y="152511"/>
                  <a:pt x="3498934" y="149840"/>
                  <a:pt x="3515146" y="151137"/>
                </a:cubicBezTo>
                <a:close/>
                <a:moveTo>
                  <a:pt x="3401430" y="149871"/>
                </a:moveTo>
                <a:cubicBezTo>
                  <a:pt x="3422252" y="149871"/>
                  <a:pt x="3437645" y="153673"/>
                  <a:pt x="3433841" y="157656"/>
                </a:cubicBezTo>
                <a:cubicBezTo>
                  <a:pt x="3418359" y="163956"/>
                  <a:pt x="3401618" y="166561"/>
                  <a:pt x="3384951" y="165262"/>
                </a:cubicBezTo>
                <a:cubicBezTo>
                  <a:pt x="3363402" y="165262"/>
                  <a:pt x="3348735" y="161278"/>
                  <a:pt x="3353805" y="157295"/>
                </a:cubicBezTo>
                <a:cubicBezTo>
                  <a:pt x="3368978" y="151489"/>
                  <a:pt x="3385208" y="148958"/>
                  <a:pt x="3401430" y="149871"/>
                </a:cubicBezTo>
                <a:close/>
                <a:moveTo>
                  <a:pt x="4689437" y="148964"/>
                </a:moveTo>
                <a:cubicBezTo>
                  <a:pt x="4705392" y="148093"/>
                  <a:pt x="4721344" y="150751"/>
                  <a:pt x="4736154" y="156751"/>
                </a:cubicBezTo>
                <a:cubicBezTo>
                  <a:pt x="4740138" y="160914"/>
                  <a:pt x="4723479" y="164718"/>
                  <a:pt x="4701387" y="164537"/>
                </a:cubicBezTo>
                <a:cubicBezTo>
                  <a:pt x="4685420" y="165651"/>
                  <a:pt x="4669412" y="162982"/>
                  <a:pt x="4654669" y="156751"/>
                </a:cubicBezTo>
                <a:cubicBezTo>
                  <a:pt x="4651048" y="152585"/>
                  <a:pt x="4667888" y="148964"/>
                  <a:pt x="4689437" y="148964"/>
                </a:cubicBezTo>
                <a:close/>
                <a:moveTo>
                  <a:pt x="5745478" y="148964"/>
                </a:moveTo>
                <a:cubicBezTo>
                  <a:pt x="5753130" y="148922"/>
                  <a:pt x="5760750" y="149958"/>
                  <a:pt x="5768113" y="152042"/>
                </a:cubicBezTo>
                <a:cubicBezTo>
                  <a:pt x="5771734" y="153673"/>
                  <a:pt x="5768113" y="154939"/>
                  <a:pt x="5759602" y="155122"/>
                </a:cubicBezTo>
                <a:cubicBezTo>
                  <a:pt x="5751387" y="155219"/>
                  <a:pt x="5743203" y="154057"/>
                  <a:pt x="5735338" y="151680"/>
                </a:cubicBezTo>
                <a:cubicBezTo>
                  <a:pt x="5732078" y="150232"/>
                  <a:pt x="5737511" y="148783"/>
                  <a:pt x="5745478" y="148964"/>
                </a:cubicBezTo>
                <a:close/>
                <a:moveTo>
                  <a:pt x="3287530" y="148059"/>
                </a:moveTo>
                <a:cubicBezTo>
                  <a:pt x="3308535" y="148059"/>
                  <a:pt x="3321936" y="151318"/>
                  <a:pt x="3317227" y="155302"/>
                </a:cubicBezTo>
                <a:cubicBezTo>
                  <a:pt x="3302921" y="161015"/>
                  <a:pt x="3287509" y="163430"/>
                  <a:pt x="3272139" y="162365"/>
                </a:cubicBezTo>
                <a:cubicBezTo>
                  <a:pt x="3250590" y="162365"/>
                  <a:pt x="3237372" y="159105"/>
                  <a:pt x="3242442" y="154939"/>
                </a:cubicBezTo>
                <a:cubicBezTo>
                  <a:pt x="3256816" y="149483"/>
                  <a:pt x="3272185" y="147137"/>
                  <a:pt x="3287530" y="148059"/>
                </a:cubicBezTo>
                <a:close/>
                <a:moveTo>
                  <a:pt x="3172547" y="146791"/>
                </a:moveTo>
                <a:cubicBezTo>
                  <a:pt x="3190655" y="146791"/>
                  <a:pt x="3204236" y="149869"/>
                  <a:pt x="3200434" y="153490"/>
                </a:cubicBezTo>
                <a:cubicBezTo>
                  <a:pt x="3186558" y="158918"/>
                  <a:pt x="3171667" y="161266"/>
                  <a:pt x="3156793" y="160372"/>
                </a:cubicBezTo>
                <a:cubicBezTo>
                  <a:pt x="3137600" y="160372"/>
                  <a:pt x="3124743" y="157292"/>
                  <a:pt x="3129089" y="153671"/>
                </a:cubicBezTo>
                <a:cubicBezTo>
                  <a:pt x="3142947" y="148407"/>
                  <a:pt x="3157743" y="146064"/>
                  <a:pt x="3172547" y="146791"/>
                </a:cubicBezTo>
                <a:close/>
                <a:moveTo>
                  <a:pt x="4571916" y="146608"/>
                </a:moveTo>
                <a:cubicBezTo>
                  <a:pt x="4587812" y="145395"/>
                  <a:pt x="4603768" y="148004"/>
                  <a:pt x="4618452" y="154215"/>
                </a:cubicBezTo>
                <a:cubicBezTo>
                  <a:pt x="4622617" y="158561"/>
                  <a:pt x="4606502" y="162363"/>
                  <a:pt x="4583143" y="162363"/>
                </a:cubicBezTo>
                <a:cubicBezTo>
                  <a:pt x="4566931" y="163660"/>
                  <a:pt x="4550648" y="160987"/>
                  <a:pt x="4535700" y="154576"/>
                </a:cubicBezTo>
                <a:cubicBezTo>
                  <a:pt x="4532259" y="150230"/>
                  <a:pt x="4548376" y="146608"/>
                  <a:pt x="4571916" y="146608"/>
                </a:cubicBezTo>
                <a:close/>
                <a:moveTo>
                  <a:pt x="5624338" y="146067"/>
                </a:moveTo>
                <a:cubicBezTo>
                  <a:pt x="5633096" y="146040"/>
                  <a:pt x="5641817" y="147261"/>
                  <a:pt x="5650233" y="149689"/>
                </a:cubicBezTo>
                <a:cubicBezTo>
                  <a:pt x="5654398" y="151500"/>
                  <a:pt x="5648421" y="153493"/>
                  <a:pt x="5638281" y="153310"/>
                </a:cubicBezTo>
                <a:cubicBezTo>
                  <a:pt x="5629011" y="153489"/>
                  <a:pt x="5619774" y="152141"/>
                  <a:pt x="5610939" y="149327"/>
                </a:cubicBezTo>
                <a:cubicBezTo>
                  <a:pt x="5607498" y="147515"/>
                  <a:pt x="5614378" y="145886"/>
                  <a:pt x="5624338" y="146067"/>
                </a:cubicBezTo>
                <a:close/>
                <a:moveTo>
                  <a:pt x="4455844" y="145162"/>
                </a:moveTo>
                <a:cubicBezTo>
                  <a:pt x="4471618" y="143508"/>
                  <a:pt x="4487541" y="146267"/>
                  <a:pt x="4501839" y="153130"/>
                </a:cubicBezTo>
                <a:cubicBezTo>
                  <a:pt x="4504736" y="157837"/>
                  <a:pt x="4488077" y="161458"/>
                  <a:pt x="4462726" y="161278"/>
                </a:cubicBezTo>
                <a:cubicBezTo>
                  <a:pt x="4437375" y="161097"/>
                  <a:pt x="4419629" y="157476"/>
                  <a:pt x="4417637" y="152947"/>
                </a:cubicBezTo>
                <a:cubicBezTo>
                  <a:pt x="4415646" y="148421"/>
                  <a:pt x="4432123" y="145162"/>
                  <a:pt x="4455844" y="145162"/>
                </a:cubicBezTo>
                <a:close/>
                <a:moveTo>
                  <a:pt x="3056839" y="145162"/>
                </a:moveTo>
                <a:cubicBezTo>
                  <a:pt x="3074947" y="145162"/>
                  <a:pt x="3085268" y="148059"/>
                  <a:pt x="3080379" y="151499"/>
                </a:cubicBezTo>
                <a:cubicBezTo>
                  <a:pt x="3066849" y="156276"/>
                  <a:pt x="3052518" y="158367"/>
                  <a:pt x="3038188" y="157656"/>
                </a:cubicBezTo>
                <a:cubicBezTo>
                  <a:pt x="3020080" y="157656"/>
                  <a:pt x="3009759" y="154759"/>
                  <a:pt x="3014829" y="151318"/>
                </a:cubicBezTo>
                <a:cubicBezTo>
                  <a:pt x="3028306" y="146586"/>
                  <a:pt x="3042570" y="144495"/>
                  <a:pt x="3056839" y="145162"/>
                </a:cubicBezTo>
                <a:close/>
                <a:moveTo>
                  <a:pt x="2943847" y="144074"/>
                </a:moveTo>
                <a:cubicBezTo>
                  <a:pt x="2961955" y="144074"/>
                  <a:pt x="2969379" y="146428"/>
                  <a:pt x="2964309" y="149688"/>
                </a:cubicBezTo>
                <a:cubicBezTo>
                  <a:pt x="2951830" y="154118"/>
                  <a:pt x="2938596" y="156026"/>
                  <a:pt x="2925376" y="155300"/>
                </a:cubicBezTo>
                <a:cubicBezTo>
                  <a:pt x="2907269" y="155300"/>
                  <a:pt x="2899664" y="152766"/>
                  <a:pt x="2905276" y="149506"/>
                </a:cubicBezTo>
                <a:cubicBezTo>
                  <a:pt x="2917654" y="145184"/>
                  <a:pt x="2930758" y="143339"/>
                  <a:pt x="2943847" y="144074"/>
                </a:cubicBezTo>
                <a:close/>
                <a:moveTo>
                  <a:pt x="5502654" y="144074"/>
                </a:moveTo>
                <a:cubicBezTo>
                  <a:pt x="5512885" y="143682"/>
                  <a:pt x="5523111" y="145030"/>
                  <a:pt x="5532892" y="148057"/>
                </a:cubicBezTo>
                <a:cubicBezTo>
                  <a:pt x="5537962" y="150593"/>
                  <a:pt x="5532892" y="152222"/>
                  <a:pt x="5519130" y="152222"/>
                </a:cubicBezTo>
                <a:cubicBezTo>
                  <a:pt x="5509049" y="152636"/>
                  <a:pt x="5498975" y="151163"/>
                  <a:pt x="5489433" y="147876"/>
                </a:cubicBezTo>
                <a:cubicBezTo>
                  <a:pt x="5485270" y="145523"/>
                  <a:pt x="5489433" y="144074"/>
                  <a:pt x="5502654" y="144074"/>
                </a:cubicBezTo>
                <a:close/>
                <a:moveTo>
                  <a:pt x="4339411" y="142445"/>
                </a:moveTo>
                <a:cubicBezTo>
                  <a:pt x="4364038" y="142445"/>
                  <a:pt x="4383231" y="145886"/>
                  <a:pt x="4385043" y="150593"/>
                </a:cubicBezTo>
                <a:cubicBezTo>
                  <a:pt x="4386853" y="155302"/>
                  <a:pt x="4370376" y="158560"/>
                  <a:pt x="4345930" y="158560"/>
                </a:cubicBezTo>
                <a:cubicBezTo>
                  <a:pt x="4321484" y="158560"/>
                  <a:pt x="4301565" y="154939"/>
                  <a:pt x="4300298" y="150232"/>
                </a:cubicBezTo>
                <a:cubicBezTo>
                  <a:pt x="4299030" y="145523"/>
                  <a:pt x="4315509" y="142445"/>
                  <a:pt x="4339411" y="142445"/>
                </a:cubicBezTo>
                <a:close/>
                <a:moveTo>
                  <a:pt x="2831780" y="142082"/>
                </a:moveTo>
                <a:cubicBezTo>
                  <a:pt x="2846267" y="142263"/>
                  <a:pt x="2854777" y="145160"/>
                  <a:pt x="2849888" y="147333"/>
                </a:cubicBezTo>
                <a:cubicBezTo>
                  <a:pt x="2838207" y="151158"/>
                  <a:pt x="2825958" y="152935"/>
                  <a:pt x="2813671" y="152586"/>
                </a:cubicBezTo>
                <a:cubicBezTo>
                  <a:pt x="2799006" y="152586"/>
                  <a:pt x="2790676" y="149869"/>
                  <a:pt x="2795566" y="147152"/>
                </a:cubicBezTo>
                <a:cubicBezTo>
                  <a:pt x="2807271" y="143466"/>
                  <a:pt x="2819510" y="141752"/>
                  <a:pt x="2831780" y="142082"/>
                </a:cubicBezTo>
                <a:close/>
                <a:moveTo>
                  <a:pt x="4223885" y="140816"/>
                </a:moveTo>
                <a:cubicBezTo>
                  <a:pt x="4247424" y="140636"/>
                  <a:pt x="4267524" y="145162"/>
                  <a:pt x="4269153" y="148784"/>
                </a:cubicBezTo>
                <a:cubicBezTo>
                  <a:pt x="4270602" y="153491"/>
                  <a:pt x="4253219" y="157112"/>
                  <a:pt x="4228231" y="156932"/>
                </a:cubicBezTo>
                <a:cubicBezTo>
                  <a:pt x="4203241" y="156751"/>
                  <a:pt x="4184409" y="153310"/>
                  <a:pt x="4183865" y="148603"/>
                </a:cubicBezTo>
                <a:cubicBezTo>
                  <a:pt x="4183324" y="143894"/>
                  <a:pt x="4200344" y="140997"/>
                  <a:pt x="4223885" y="140816"/>
                </a:cubicBezTo>
                <a:close/>
                <a:moveTo>
                  <a:pt x="5382962" y="140633"/>
                </a:moveTo>
                <a:cubicBezTo>
                  <a:pt x="5394302" y="140312"/>
                  <a:pt x="5405615" y="141840"/>
                  <a:pt x="5416461" y="145159"/>
                </a:cubicBezTo>
                <a:cubicBezTo>
                  <a:pt x="5421894" y="147876"/>
                  <a:pt x="5416461" y="149868"/>
                  <a:pt x="5402338" y="150049"/>
                </a:cubicBezTo>
                <a:cubicBezTo>
                  <a:pt x="5390430" y="150537"/>
                  <a:pt x="5378531" y="148883"/>
                  <a:pt x="5367208" y="145159"/>
                </a:cubicBezTo>
                <a:cubicBezTo>
                  <a:pt x="5362501" y="142625"/>
                  <a:pt x="5369381" y="140633"/>
                  <a:pt x="5382962" y="140633"/>
                </a:cubicBezTo>
                <a:close/>
                <a:moveTo>
                  <a:pt x="2719148" y="140453"/>
                </a:moveTo>
                <a:cubicBezTo>
                  <a:pt x="2732187" y="141177"/>
                  <a:pt x="2739248" y="143533"/>
                  <a:pt x="2734178" y="145162"/>
                </a:cubicBezTo>
                <a:cubicBezTo>
                  <a:pt x="2723151" y="148523"/>
                  <a:pt x="2711654" y="150051"/>
                  <a:pt x="2700136" y="149688"/>
                </a:cubicBezTo>
                <a:cubicBezTo>
                  <a:pt x="2687277" y="149688"/>
                  <a:pt x="2680942" y="147154"/>
                  <a:pt x="2686737" y="144618"/>
                </a:cubicBezTo>
                <a:cubicBezTo>
                  <a:pt x="2697276" y="141624"/>
                  <a:pt x="2708195" y="140219"/>
                  <a:pt x="2719148" y="140453"/>
                </a:cubicBezTo>
                <a:close/>
                <a:moveTo>
                  <a:pt x="5265261" y="139731"/>
                </a:moveTo>
                <a:cubicBezTo>
                  <a:pt x="5277528" y="139438"/>
                  <a:pt x="5289760" y="141151"/>
                  <a:pt x="5301476" y="144801"/>
                </a:cubicBezTo>
                <a:cubicBezTo>
                  <a:pt x="5307090" y="146791"/>
                  <a:pt x="5298759" y="149328"/>
                  <a:pt x="5284636" y="149508"/>
                </a:cubicBezTo>
                <a:cubicBezTo>
                  <a:pt x="5271992" y="149997"/>
                  <a:pt x="5259348" y="148531"/>
                  <a:pt x="5247153" y="145162"/>
                </a:cubicBezTo>
                <a:cubicBezTo>
                  <a:pt x="5241358" y="142446"/>
                  <a:pt x="5250411" y="139731"/>
                  <a:pt x="5265261" y="139731"/>
                </a:cubicBezTo>
                <a:close/>
                <a:moveTo>
                  <a:pt x="2607422" y="139548"/>
                </a:moveTo>
                <a:cubicBezTo>
                  <a:pt x="2618830" y="139548"/>
                  <a:pt x="2624624" y="141177"/>
                  <a:pt x="2620642" y="143350"/>
                </a:cubicBezTo>
                <a:cubicBezTo>
                  <a:pt x="2611533" y="146304"/>
                  <a:pt x="2601972" y="147652"/>
                  <a:pt x="2592394" y="147335"/>
                </a:cubicBezTo>
                <a:cubicBezTo>
                  <a:pt x="2580984" y="147335"/>
                  <a:pt x="2574286" y="145706"/>
                  <a:pt x="2579358" y="143533"/>
                </a:cubicBezTo>
                <a:cubicBezTo>
                  <a:pt x="2588409" y="140594"/>
                  <a:pt x="2597915" y="139244"/>
                  <a:pt x="2607422" y="139548"/>
                </a:cubicBezTo>
                <a:close/>
                <a:moveTo>
                  <a:pt x="2494783" y="139006"/>
                </a:moveTo>
                <a:cubicBezTo>
                  <a:pt x="2504563" y="139006"/>
                  <a:pt x="2509270" y="140092"/>
                  <a:pt x="2505648" y="141903"/>
                </a:cubicBezTo>
                <a:cubicBezTo>
                  <a:pt x="2498241" y="144362"/>
                  <a:pt x="2490457" y="145464"/>
                  <a:pt x="2482651" y="145162"/>
                </a:cubicBezTo>
                <a:cubicBezTo>
                  <a:pt x="2472694" y="145162"/>
                  <a:pt x="2468164" y="144076"/>
                  <a:pt x="2471787" y="142265"/>
                </a:cubicBezTo>
                <a:cubicBezTo>
                  <a:pt x="2479192" y="139822"/>
                  <a:pt x="2486979" y="138717"/>
                  <a:pt x="2494783" y="139006"/>
                </a:cubicBezTo>
                <a:close/>
                <a:moveTo>
                  <a:pt x="4110710" y="138643"/>
                </a:moveTo>
                <a:cubicBezTo>
                  <a:pt x="4134975" y="138824"/>
                  <a:pt x="4152178" y="141902"/>
                  <a:pt x="4153264" y="146430"/>
                </a:cubicBezTo>
                <a:cubicBezTo>
                  <a:pt x="4154351" y="150957"/>
                  <a:pt x="4136785" y="154578"/>
                  <a:pt x="4111797" y="154578"/>
                </a:cubicBezTo>
                <a:cubicBezTo>
                  <a:pt x="4086808" y="154578"/>
                  <a:pt x="4068339" y="151137"/>
                  <a:pt x="4068339" y="146430"/>
                </a:cubicBezTo>
                <a:cubicBezTo>
                  <a:pt x="4068339" y="141721"/>
                  <a:pt x="4086447" y="138462"/>
                  <a:pt x="4110710" y="138643"/>
                </a:cubicBezTo>
                <a:close/>
                <a:moveTo>
                  <a:pt x="2379068" y="137919"/>
                </a:moveTo>
                <a:cubicBezTo>
                  <a:pt x="2387035" y="137919"/>
                  <a:pt x="2389932" y="138824"/>
                  <a:pt x="2386674" y="140273"/>
                </a:cubicBezTo>
                <a:cubicBezTo>
                  <a:pt x="2380807" y="142075"/>
                  <a:pt x="2374704" y="142929"/>
                  <a:pt x="2368566" y="142807"/>
                </a:cubicBezTo>
                <a:cubicBezTo>
                  <a:pt x="2360779" y="142807"/>
                  <a:pt x="2357701" y="142807"/>
                  <a:pt x="2360959" y="140453"/>
                </a:cubicBezTo>
                <a:cubicBezTo>
                  <a:pt x="2366828" y="138683"/>
                  <a:pt x="2372928" y="137826"/>
                  <a:pt x="2379068" y="137919"/>
                </a:cubicBezTo>
                <a:close/>
                <a:moveTo>
                  <a:pt x="3991562" y="137194"/>
                </a:moveTo>
                <a:cubicBezTo>
                  <a:pt x="4016007" y="137194"/>
                  <a:pt x="4033752" y="140272"/>
                  <a:pt x="4033752" y="144981"/>
                </a:cubicBezTo>
                <a:cubicBezTo>
                  <a:pt x="4033752" y="149688"/>
                  <a:pt x="4015644" y="152948"/>
                  <a:pt x="3990657" y="152948"/>
                </a:cubicBezTo>
                <a:cubicBezTo>
                  <a:pt x="3965667" y="152948"/>
                  <a:pt x="3949371" y="149688"/>
                  <a:pt x="3949371" y="145162"/>
                </a:cubicBezTo>
                <a:cubicBezTo>
                  <a:pt x="3949371" y="140635"/>
                  <a:pt x="3967479" y="137194"/>
                  <a:pt x="3991562" y="137194"/>
                </a:cubicBezTo>
                <a:close/>
                <a:moveTo>
                  <a:pt x="5148649" y="136470"/>
                </a:moveTo>
                <a:cubicBezTo>
                  <a:pt x="5160956" y="135939"/>
                  <a:pt x="5173253" y="137783"/>
                  <a:pt x="5184864" y="141901"/>
                </a:cubicBezTo>
                <a:cubicBezTo>
                  <a:pt x="5190476" y="145162"/>
                  <a:pt x="5181785" y="147335"/>
                  <a:pt x="5164401" y="147335"/>
                </a:cubicBezTo>
                <a:cubicBezTo>
                  <a:pt x="5151533" y="148149"/>
                  <a:pt x="5138636" y="146236"/>
                  <a:pt x="5126557" y="141721"/>
                </a:cubicBezTo>
                <a:cubicBezTo>
                  <a:pt x="5122030" y="138643"/>
                  <a:pt x="5131266" y="136289"/>
                  <a:pt x="5148649" y="136470"/>
                </a:cubicBezTo>
                <a:close/>
                <a:moveTo>
                  <a:pt x="3878750" y="135021"/>
                </a:moveTo>
                <a:cubicBezTo>
                  <a:pt x="3902291" y="135021"/>
                  <a:pt x="3919130" y="138099"/>
                  <a:pt x="3918767" y="142445"/>
                </a:cubicBezTo>
                <a:cubicBezTo>
                  <a:pt x="3918767" y="146973"/>
                  <a:pt x="3900660" y="150412"/>
                  <a:pt x="3876940" y="150595"/>
                </a:cubicBezTo>
                <a:cubicBezTo>
                  <a:pt x="3853218" y="150775"/>
                  <a:pt x="3834386" y="147334"/>
                  <a:pt x="3835835" y="142627"/>
                </a:cubicBezTo>
                <a:cubicBezTo>
                  <a:pt x="3837284" y="137919"/>
                  <a:pt x="3855211" y="135021"/>
                  <a:pt x="3878750" y="135021"/>
                </a:cubicBezTo>
                <a:close/>
                <a:moveTo>
                  <a:pt x="5025877" y="134478"/>
                </a:moveTo>
                <a:cubicBezTo>
                  <a:pt x="5039726" y="133942"/>
                  <a:pt x="5053568" y="135778"/>
                  <a:pt x="5066799" y="139909"/>
                </a:cubicBezTo>
                <a:cubicBezTo>
                  <a:pt x="5072594" y="143169"/>
                  <a:pt x="5062092" y="146247"/>
                  <a:pt x="5044890" y="146428"/>
                </a:cubicBezTo>
                <a:cubicBezTo>
                  <a:pt x="5030738" y="147110"/>
                  <a:pt x="5016590" y="145019"/>
                  <a:pt x="5003241" y="140272"/>
                </a:cubicBezTo>
                <a:cubicBezTo>
                  <a:pt x="4999078" y="137375"/>
                  <a:pt x="5009760" y="134478"/>
                  <a:pt x="5025877" y="134478"/>
                </a:cubicBezTo>
                <a:close/>
                <a:moveTo>
                  <a:pt x="3766302" y="133572"/>
                </a:moveTo>
                <a:cubicBezTo>
                  <a:pt x="3789660" y="133572"/>
                  <a:pt x="3806139" y="137013"/>
                  <a:pt x="3804327" y="141359"/>
                </a:cubicBezTo>
                <a:cubicBezTo>
                  <a:pt x="3790050" y="148267"/>
                  <a:pt x="3774060" y="150847"/>
                  <a:pt x="3758334" y="148782"/>
                </a:cubicBezTo>
                <a:cubicBezTo>
                  <a:pt x="3735337" y="148782"/>
                  <a:pt x="3719221" y="145161"/>
                  <a:pt x="3722119" y="140815"/>
                </a:cubicBezTo>
                <a:cubicBezTo>
                  <a:pt x="3735943" y="134527"/>
                  <a:pt x="3751192" y="132027"/>
                  <a:pt x="3766302" y="133572"/>
                </a:cubicBezTo>
                <a:close/>
                <a:moveTo>
                  <a:pt x="4910892" y="132667"/>
                </a:moveTo>
                <a:cubicBezTo>
                  <a:pt x="4924979" y="131808"/>
                  <a:pt x="4939088" y="133842"/>
                  <a:pt x="4952358" y="138643"/>
                </a:cubicBezTo>
                <a:cubicBezTo>
                  <a:pt x="4957428" y="142264"/>
                  <a:pt x="4947107" y="144981"/>
                  <a:pt x="4927914" y="145162"/>
                </a:cubicBezTo>
                <a:cubicBezTo>
                  <a:pt x="4913749" y="146152"/>
                  <a:pt x="4899539" y="144052"/>
                  <a:pt x="4886265" y="139004"/>
                </a:cubicBezTo>
                <a:cubicBezTo>
                  <a:pt x="4881015" y="135382"/>
                  <a:pt x="4891879" y="132848"/>
                  <a:pt x="4910892" y="132667"/>
                </a:cubicBezTo>
                <a:close/>
                <a:moveTo>
                  <a:pt x="3654033" y="132124"/>
                </a:moveTo>
                <a:cubicBezTo>
                  <a:pt x="3675219" y="132124"/>
                  <a:pt x="3692422" y="135746"/>
                  <a:pt x="3690068" y="139728"/>
                </a:cubicBezTo>
                <a:cubicBezTo>
                  <a:pt x="3675867" y="146049"/>
                  <a:pt x="3660275" y="148606"/>
                  <a:pt x="3644798" y="147154"/>
                </a:cubicBezTo>
                <a:cubicBezTo>
                  <a:pt x="3623069" y="147154"/>
                  <a:pt x="3606592" y="143350"/>
                  <a:pt x="3610031" y="139367"/>
                </a:cubicBezTo>
                <a:cubicBezTo>
                  <a:pt x="3623905" y="133451"/>
                  <a:pt x="3638998" y="130964"/>
                  <a:pt x="3654033" y="132124"/>
                </a:cubicBezTo>
                <a:close/>
                <a:moveTo>
                  <a:pt x="3543577" y="130313"/>
                </a:moveTo>
                <a:cubicBezTo>
                  <a:pt x="3564762" y="130495"/>
                  <a:pt x="3577256" y="133392"/>
                  <a:pt x="3575264" y="137375"/>
                </a:cubicBezTo>
                <a:cubicBezTo>
                  <a:pt x="3561574" y="143685"/>
                  <a:pt x="3546421" y="146127"/>
                  <a:pt x="3531444" y="144437"/>
                </a:cubicBezTo>
                <a:cubicBezTo>
                  <a:pt x="3509896" y="144437"/>
                  <a:pt x="3496858" y="141360"/>
                  <a:pt x="3499936" y="137375"/>
                </a:cubicBezTo>
                <a:cubicBezTo>
                  <a:pt x="3513599" y="131193"/>
                  <a:pt x="3528661" y="128756"/>
                  <a:pt x="3543577" y="130313"/>
                </a:cubicBezTo>
                <a:close/>
                <a:moveTo>
                  <a:pt x="4796451" y="130132"/>
                </a:moveTo>
                <a:cubicBezTo>
                  <a:pt x="4810698" y="129305"/>
                  <a:pt x="4824960" y="131525"/>
                  <a:pt x="4838279" y="136650"/>
                </a:cubicBezTo>
                <a:cubicBezTo>
                  <a:pt x="4842264" y="140091"/>
                  <a:pt x="4827597" y="143350"/>
                  <a:pt x="4808402" y="143169"/>
                </a:cubicBezTo>
                <a:cubicBezTo>
                  <a:pt x="4794355" y="144019"/>
                  <a:pt x="4780300" y="141665"/>
                  <a:pt x="4767296" y="136287"/>
                </a:cubicBezTo>
                <a:cubicBezTo>
                  <a:pt x="4764582" y="133029"/>
                  <a:pt x="4778524" y="129951"/>
                  <a:pt x="4796451" y="130132"/>
                </a:cubicBezTo>
                <a:close/>
                <a:moveTo>
                  <a:pt x="3430585" y="129226"/>
                </a:moveTo>
                <a:cubicBezTo>
                  <a:pt x="3449778" y="129226"/>
                  <a:pt x="3462272" y="132665"/>
                  <a:pt x="3457926" y="136287"/>
                </a:cubicBezTo>
                <a:cubicBezTo>
                  <a:pt x="3444006" y="141524"/>
                  <a:pt x="3429121" y="143686"/>
                  <a:pt x="3414287" y="142625"/>
                </a:cubicBezTo>
                <a:cubicBezTo>
                  <a:pt x="3394731" y="142625"/>
                  <a:pt x="3381874" y="139184"/>
                  <a:pt x="3385858" y="135563"/>
                </a:cubicBezTo>
                <a:cubicBezTo>
                  <a:pt x="3400107" y="130139"/>
                  <a:pt x="3415390" y="127974"/>
                  <a:pt x="3430585" y="129226"/>
                </a:cubicBezTo>
                <a:close/>
                <a:moveTo>
                  <a:pt x="4681829" y="128322"/>
                </a:moveTo>
                <a:cubicBezTo>
                  <a:pt x="4696420" y="127126"/>
                  <a:pt x="4711085" y="129487"/>
                  <a:pt x="4724564" y="135202"/>
                </a:cubicBezTo>
                <a:cubicBezTo>
                  <a:pt x="4727642" y="138823"/>
                  <a:pt x="4714243" y="141903"/>
                  <a:pt x="4694323" y="141903"/>
                </a:cubicBezTo>
                <a:cubicBezTo>
                  <a:pt x="4679653" y="143154"/>
                  <a:pt x="4664904" y="140726"/>
                  <a:pt x="4651408" y="134841"/>
                </a:cubicBezTo>
                <a:cubicBezTo>
                  <a:pt x="4648692" y="131219"/>
                  <a:pt x="4662454" y="128322"/>
                  <a:pt x="4681829" y="128322"/>
                </a:cubicBezTo>
                <a:close/>
                <a:moveTo>
                  <a:pt x="5706005" y="128320"/>
                </a:moveTo>
                <a:cubicBezTo>
                  <a:pt x="5712296" y="128118"/>
                  <a:pt x="5718581" y="128852"/>
                  <a:pt x="5724654" y="130493"/>
                </a:cubicBezTo>
                <a:cubicBezTo>
                  <a:pt x="5728095" y="131942"/>
                  <a:pt x="5724654" y="132847"/>
                  <a:pt x="5717955" y="132847"/>
                </a:cubicBezTo>
                <a:cubicBezTo>
                  <a:pt x="5711830" y="133090"/>
                  <a:pt x="5705706" y="132293"/>
                  <a:pt x="5699847" y="130493"/>
                </a:cubicBezTo>
                <a:cubicBezTo>
                  <a:pt x="5697131" y="129225"/>
                  <a:pt x="5699847" y="128500"/>
                  <a:pt x="5706005" y="128320"/>
                </a:cubicBezTo>
                <a:close/>
                <a:moveTo>
                  <a:pt x="3317409" y="127234"/>
                </a:moveTo>
                <a:cubicBezTo>
                  <a:pt x="3335878" y="127054"/>
                  <a:pt x="3348374" y="130314"/>
                  <a:pt x="3344752" y="133753"/>
                </a:cubicBezTo>
                <a:cubicBezTo>
                  <a:pt x="3331416" y="138812"/>
                  <a:pt x="3317156" y="140972"/>
                  <a:pt x="3302923" y="140091"/>
                </a:cubicBezTo>
                <a:cubicBezTo>
                  <a:pt x="3284815" y="140091"/>
                  <a:pt x="3271777" y="136833"/>
                  <a:pt x="3275760" y="133392"/>
                </a:cubicBezTo>
                <a:cubicBezTo>
                  <a:pt x="3289071" y="128495"/>
                  <a:pt x="3303250" y="126398"/>
                  <a:pt x="3317409" y="127234"/>
                </a:cubicBezTo>
                <a:close/>
                <a:moveTo>
                  <a:pt x="3207133" y="127054"/>
                </a:moveTo>
                <a:cubicBezTo>
                  <a:pt x="3225241" y="127054"/>
                  <a:pt x="3235925" y="129951"/>
                  <a:pt x="3230855" y="133390"/>
                </a:cubicBezTo>
                <a:cubicBezTo>
                  <a:pt x="3217954" y="137575"/>
                  <a:pt x="3204356" y="139175"/>
                  <a:pt x="3190835" y="138099"/>
                </a:cubicBezTo>
                <a:cubicBezTo>
                  <a:pt x="3172727" y="138099"/>
                  <a:pt x="3162769" y="135383"/>
                  <a:pt x="3166752" y="132124"/>
                </a:cubicBezTo>
                <a:cubicBezTo>
                  <a:pt x="3179708" y="127621"/>
                  <a:pt x="3193466" y="125893"/>
                  <a:pt x="3207133" y="127054"/>
                </a:cubicBezTo>
                <a:close/>
                <a:moveTo>
                  <a:pt x="4567208" y="125967"/>
                </a:moveTo>
                <a:cubicBezTo>
                  <a:pt x="4581608" y="124695"/>
                  <a:pt x="4596100" y="126995"/>
                  <a:pt x="4609398" y="132668"/>
                </a:cubicBezTo>
                <a:cubicBezTo>
                  <a:pt x="4613383" y="136832"/>
                  <a:pt x="4599982" y="139729"/>
                  <a:pt x="4577529" y="139729"/>
                </a:cubicBezTo>
                <a:cubicBezTo>
                  <a:pt x="4563640" y="141010"/>
                  <a:pt x="4549657" y="138638"/>
                  <a:pt x="4536968" y="132849"/>
                </a:cubicBezTo>
                <a:cubicBezTo>
                  <a:pt x="4533165" y="128864"/>
                  <a:pt x="4546022" y="127054"/>
                  <a:pt x="4567208" y="125967"/>
                </a:cubicBezTo>
                <a:close/>
                <a:moveTo>
                  <a:pt x="5588847" y="125425"/>
                </a:moveTo>
                <a:cubicBezTo>
                  <a:pt x="5596240" y="125326"/>
                  <a:pt x="5603611" y="126240"/>
                  <a:pt x="5610757" y="128141"/>
                </a:cubicBezTo>
                <a:cubicBezTo>
                  <a:pt x="5614922" y="129770"/>
                  <a:pt x="5610576" y="131400"/>
                  <a:pt x="5601521" y="131219"/>
                </a:cubicBezTo>
                <a:cubicBezTo>
                  <a:pt x="5594187" y="131331"/>
                  <a:pt x="5586871" y="130419"/>
                  <a:pt x="5579792" y="128503"/>
                </a:cubicBezTo>
                <a:cubicBezTo>
                  <a:pt x="5575626" y="126873"/>
                  <a:pt x="5579792" y="125425"/>
                  <a:pt x="5588847" y="125425"/>
                </a:cubicBezTo>
                <a:close/>
                <a:moveTo>
                  <a:pt x="3096674" y="124520"/>
                </a:moveTo>
                <a:cubicBezTo>
                  <a:pt x="3114782" y="124520"/>
                  <a:pt x="3122930" y="126873"/>
                  <a:pt x="3117679" y="130132"/>
                </a:cubicBezTo>
                <a:cubicBezTo>
                  <a:pt x="3106020" y="134295"/>
                  <a:pt x="3093642" y="136080"/>
                  <a:pt x="3081283" y="135384"/>
                </a:cubicBezTo>
                <a:cubicBezTo>
                  <a:pt x="3063176" y="135384"/>
                  <a:pt x="3055026" y="132848"/>
                  <a:pt x="3060459" y="129590"/>
                </a:cubicBezTo>
                <a:cubicBezTo>
                  <a:pt x="3072084" y="125554"/>
                  <a:pt x="3084386" y="123832"/>
                  <a:pt x="3096674" y="124520"/>
                </a:cubicBezTo>
                <a:close/>
                <a:moveTo>
                  <a:pt x="4456749" y="124337"/>
                </a:moveTo>
                <a:cubicBezTo>
                  <a:pt x="4471070" y="123026"/>
                  <a:pt x="4485484" y="125459"/>
                  <a:pt x="4498579" y="131400"/>
                </a:cubicBezTo>
                <a:cubicBezTo>
                  <a:pt x="4500752" y="135202"/>
                  <a:pt x="4483912" y="138643"/>
                  <a:pt x="4463451" y="138462"/>
                </a:cubicBezTo>
                <a:cubicBezTo>
                  <a:pt x="4448776" y="139806"/>
                  <a:pt x="4434003" y="137375"/>
                  <a:pt x="4420534" y="131400"/>
                </a:cubicBezTo>
                <a:cubicBezTo>
                  <a:pt x="4418180" y="127415"/>
                  <a:pt x="4435383" y="124157"/>
                  <a:pt x="4456749" y="124337"/>
                </a:cubicBezTo>
                <a:close/>
                <a:moveTo>
                  <a:pt x="5472958" y="123613"/>
                </a:moveTo>
                <a:cubicBezTo>
                  <a:pt x="5481894" y="123402"/>
                  <a:pt x="5490810" y="124562"/>
                  <a:pt x="5499396" y="127052"/>
                </a:cubicBezTo>
                <a:cubicBezTo>
                  <a:pt x="5503017" y="128864"/>
                  <a:pt x="5496679" y="130493"/>
                  <a:pt x="5486900" y="130493"/>
                </a:cubicBezTo>
                <a:cubicBezTo>
                  <a:pt x="5477971" y="130613"/>
                  <a:pt x="5469066" y="129455"/>
                  <a:pt x="5460464" y="127052"/>
                </a:cubicBezTo>
                <a:cubicBezTo>
                  <a:pt x="5457023" y="125242"/>
                  <a:pt x="5463361" y="123431"/>
                  <a:pt x="5472958" y="123613"/>
                </a:cubicBezTo>
                <a:close/>
                <a:moveTo>
                  <a:pt x="2987487" y="123250"/>
                </a:moveTo>
                <a:cubicBezTo>
                  <a:pt x="3000886" y="123431"/>
                  <a:pt x="3010302" y="125604"/>
                  <a:pt x="3007043" y="128140"/>
                </a:cubicBezTo>
                <a:cubicBezTo>
                  <a:pt x="2996251" y="132006"/>
                  <a:pt x="2984822" y="133789"/>
                  <a:pt x="2973362" y="133390"/>
                </a:cubicBezTo>
                <a:cubicBezTo>
                  <a:pt x="2958334" y="133390"/>
                  <a:pt x="2947650" y="131217"/>
                  <a:pt x="2951272" y="128501"/>
                </a:cubicBezTo>
                <a:cubicBezTo>
                  <a:pt x="2962900" y="124467"/>
                  <a:pt x="2975191" y="122684"/>
                  <a:pt x="2987487" y="123250"/>
                </a:cubicBezTo>
                <a:close/>
                <a:moveTo>
                  <a:pt x="2877389" y="122708"/>
                </a:moveTo>
                <a:cubicBezTo>
                  <a:pt x="2891695" y="121803"/>
                  <a:pt x="2898938" y="123613"/>
                  <a:pt x="2895136" y="127054"/>
                </a:cubicBezTo>
                <a:cubicBezTo>
                  <a:pt x="2885168" y="130408"/>
                  <a:pt x="2874680" y="131942"/>
                  <a:pt x="2864191" y="131581"/>
                </a:cubicBezTo>
                <a:cubicBezTo>
                  <a:pt x="2849704" y="131581"/>
                  <a:pt x="2841918" y="129589"/>
                  <a:pt x="2846084" y="127054"/>
                </a:cubicBezTo>
                <a:cubicBezTo>
                  <a:pt x="2856165" y="123676"/>
                  <a:pt x="2866789" y="122203"/>
                  <a:pt x="2877389" y="122708"/>
                </a:cubicBezTo>
                <a:close/>
                <a:moveTo>
                  <a:pt x="4340499" y="121984"/>
                </a:moveTo>
                <a:cubicBezTo>
                  <a:pt x="4354370" y="120606"/>
                  <a:pt x="4368352" y="123114"/>
                  <a:pt x="4380880" y="129227"/>
                </a:cubicBezTo>
                <a:cubicBezTo>
                  <a:pt x="4382146" y="133210"/>
                  <a:pt x="4363858" y="136651"/>
                  <a:pt x="4342853" y="136471"/>
                </a:cubicBezTo>
                <a:cubicBezTo>
                  <a:pt x="4321848" y="136288"/>
                  <a:pt x="4303196" y="132667"/>
                  <a:pt x="4302291" y="128864"/>
                </a:cubicBezTo>
                <a:cubicBezTo>
                  <a:pt x="4301387" y="125062"/>
                  <a:pt x="4320399" y="121802"/>
                  <a:pt x="4340499" y="121984"/>
                </a:cubicBezTo>
                <a:close/>
                <a:moveTo>
                  <a:pt x="5352902" y="120899"/>
                </a:moveTo>
                <a:cubicBezTo>
                  <a:pt x="5362484" y="120423"/>
                  <a:pt x="5372071" y="121777"/>
                  <a:pt x="5381150" y="124881"/>
                </a:cubicBezTo>
                <a:cubicBezTo>
                  <a:pt x="5385316" y="127054"/>
                  <a:pt x="5379521" y="128684"/>
                  <a:pt x="5366664" y="128503"/>
                </a:cubicBezTo>
                <a:cubicBezTo>
                  <a:pt x="5357153" y="128957"/>
                  <a:pt x="5347642" y="127670"/>
                  <a:pt x="5338597" y="124701"/>
                </a:cubicBezTo>
                <a:cubicBezTo>
                  <a:pt x="5334431" y="122347"/>
                  <a:pt x="5340408" y="120899"/>
                  <a:pt x="5352902" y="120899"/>
                </a:cubicBezTo>
                <a:close/>
                <a:moveTo>
                  <a:pt x="2764781" y="120896"/>
                </a:moveTo>
                <a:cubicBezTo>
                  <a:pt x="2777458" y="120896"/>
                  <a:pt x="2782888" y="122525"/>
                  <a:pt x="2778180" y="124880"/>
                </a:cubicBezTo>
                <a:cubicBezTo>
                  <a:pt x="2768875" y="127812"/>
                  <a:pt x="2759132" y="129040"/>
                  <a:pt x="2749389" y="128502"/>
                </a:cubicBezTo>
                <a:cubicBezTo>
                  <a:pt x="2737799" y="128502"/>
                  <a:pt x="2732910" y="127053"/>
                  <a:pt x="2736895" y="124698"/>
                </a:cubicBezTo>
                <a:cubicBezTo>
                  <a:pt x="2745876" y="121740"/>
                  <a:pt x="2755329" y="120451"/>
                  <a:pt x="2764781" y="120896"/>
                </a:cubicBezTo>
                <a:close/>
                <a:moveTo>
                  <a:pt x="4226239" y="120534"/>
                </a:moveTo>
                <a:cubicBezTo>
                  <a:pt x="4240626" y="118887"/>
                  <a:pt x="4255189" y="121336"/>
                  <a:pt x="4268249" y="127596"/>
                </a:cubicBezTo>
                <a:cubicBezTo>
                  <a:pt x="4269698" y="131581"/>
                  <a:pt x="4251771" y="135020"/>
                  <a:pt x="4230585" y="135020"/>
                </a:cubicBezTo>
                <a:cubicBezTo>
                  <a:pt x="4216479" y="136400"/>
                  <a:pt x="4202264" y="133896"/>
                  <a:pt x="4189480" y="127777"/>
                </a:cubicBezTo>
                <a:cubicBezTo>
                  <a:pt x="4187850" y="123974"/>
                  <a:pt x="4205415" y="120534"/>
                  <a:pt x="4226239" y="120534"/>
                </a:cubicBezTo>
                <a:close/>
                <a:moveTo>
                  <a:pt x="2658486" y="119267"/>
                </a:moveTo>
                <a:cubicBezTo>
                  <a:pt x="2667358" y="119450"/>
                  <a:pt x="2671888" y="121079"/>
                  <a:pt x="2668447" y="122708"/>
                </a:cubicBezTo>
                <a:cubicBezTo>
                  <a:pt x="2660387" y="124982"/>
                  <a:pt x="2652022" y="126020"/>
                  <a:pt x="2643639" y="125786"/>
                </a:cubicBezTo>
                <a:cubicBezTo>
                  <a:pt x="2633677" y="125786"/>
                  <a:pt x="2628428" y="123976"/>
                  <a:pt x="2633137" y="122164"/>
                </a:cubicBezTo>
                <a:cubicBezTo>
                  <a:pt x="2641412" y="120035"/>
                  <a:pt x="2649940" y="119062"/>
                  <a:pt x="2658486" y="119267"/>
                </a:cubicBezTo>
                <a:close/>
                <a:moveTo>
                  <a:pt x="5238280" y="118906"/>
                </a:moveTo>
                <a:cubicBezTo>
                  <a:pt x="5248835" y="118528"/>
                  <a:pt x="5259376" y="119998"/>
                  <a:pt x="5269425" y="123252"/>
                </a:cubicBezTo>
                <a:cubicBezTo>
                  <a:pt x="5273952" y="125606"/>
                  <a:pt x="5267252" y="127598"/>
                  <a:pt x="5254034" y="127598"/>
                </a:cubicBezTo>
                <a:cubicBezTo>
                  <a:pt x="5242980" y="128210"/>
                  <a:pt x="5231910" y="126672"/>
                  <a:pt x="5221441" y="123070"/>
                </a:cubicBezTo>
                <a:cubicBezTo>
                  <a:pt x="5217819" y="120716"/>
                  <a:pt x="5225062" y="118906"/>
                  <a:pt x="5238280" y="118906"/>
                </a:cubicBezTo>
                <a:close/>
                <a:moveTo>
                  <a:pt x="2548020" y="118362"/>
                </a:moveTo>
                <a:cubicBezTo>
                  <a:pt x="2555264" y="118362"/>
                  <a:pt x="2560150" y="119811"/>
                  <a:pt x="2557255" y="121079"/>
                </a:cubicBezTo>
                <a:cubicBezTo>
                  <a:pt x="2550302" y="122972"/>
                  <a:pt x="2543095" y="123885"/>
                  <a:pt x="2535886" y="123796"/>
                </a:cubicBezTo>
                <a:cubicBezTo>
                  <a:pt x="2528644" y="123796"/>
                  <a:pt x="2524659" y="122165"/>
                  <a:pt x="2528101" y="120898"/>
                </a:cubicBezTo>
                <a:cubicBezTo>
                  <a:pt x="2534602" y="119205"/>
                  <a:pt x="2541300" y="118351"/>
                  <a:pt x="2548020" y="118362"/>
                </a:cubicBezTo>
                <a:close/>
                <a:moveTo>
                  <a:pt x="4115420" y="118362"/>
                </a:moveTo>
                <a:cubicBezTo>
                  <a:pt x="4135520" y="118181"/>
                  <a:pt x="4154713" y="121440"/>
                  <a:pt x="4156705" y="125242"/>
                </a:cubicBezTo>
                <a:cubicBezTo>
                  <a:pt x="4157973" y="129226"/>
                  <a:pt x="4139866" y="132667"/>
                  <a:pt x="4118497" y="132667"/>
                </a:cubicBezTo>
                <a:cubicBezTo>
                  <a:pt x="4097131" y="132667"/>
                  <a:pt x="4078299" y="129226"/>
                  <a:pt x="4078299" y="125424"/>
                </a:cubicBezTo>
                <a:cubicBezTo>
                  <a:pt x="4078299" y="121620"/>
                  <a:pt x="4095319" y="118543"/>
                  <a:pt x="4115420" y="118362"/>
                </a:cubicBezTo>
                <a:close/>
                <a:moveTo>
                  <a:pt x="4005322" y="116913"/>
                </a:moveTo>
                <a:cubicBezTo>
                  <a:pt x="4025061" y="116913"/>
                  <a:pt x="4044435" y="120354"/>
                  <a:pt x="4044074" y="124156"/>
                </a:cubicBezTo>
                <a:cubicBezTo>
                  <a:pt x="4044074" y="127958"/>
                  <a:pt x="4024518" y="131399"/>
                  <a:pt x="4003693" y="131219"/>
                </a:cubicBezTo>
                <a:cubicBezTo>
                  <a:pt x="3982869" y="131038"/>
                  <a:pt x="3964580" y="127417"/>
                  <a:pt x="3966029" y="123795"/>
                </a:cubicBezTo>
                <a:cubicBezTo>
                  <a:pt x="3967478" y="120174"/>
                  <a:pt x="3985585" y="116913"/>
                  <a:pt x="4005322" y="116913"/>
                </a:cubicBezTo>
                <a:close/>
                <a:moveTo>
                  <a:pt x="5123659" y="116370"/>
                </a:moveTo>
                <a:cubicBezTo>
                  <a:pt x="5135091" y="115915"/>
                  <a:pt x="5146509" y="117571"/>
                  <a:pt x="5157339" y="121257"/>
                </a:cubicBezTo>
                <a:cubicBezTo>
                  <a:pt x="5161324" y="123793"/>
                  <a:pt x="5152269" y="125966"/>
                  <a:pt x="5138146" y="125966"/>
                </a:cubicBezTo>
                <a:cubicBezTo>
                  <a:pt x="5126657" y="126339"/>
                  <a:pt x="5115196" y="124685"/>
                  <a:pt x="5104283" y="121077"/>
                </a:cubicBezTo>
                <a:cubicBezTo>
                  <a:pt x="5100662" y="118360"/>
                  <a:pt x="5109715" y="116187"/>
                  <a:pt x="5123659" y="116370"/>
                </a:cubicBezTo>
                <a:close/>
                <a:moveTo>
                  <a:pt x="3896675" y="114922"/>
                </a:moveTo>
                <a:cubicBezTo>
                  <a:pt x="3916051" y="115102"/>
                  <a:pt x="3932891" y="118182"/>
                  <a:pt x="3932166" y="121804"/>
                </a:cubicBezTo>
                <a:cubicBezTo>
                  <a:pt x="3932166" y="125606"/>
                  <a:pt x="3913154" y="128864"/>
                  <a:pt x="3892692" y="128864"/>
                </a:cubicBezTo>
                <a:cubicBezTo>
                  <a:pt x="3872231" y="128864"/>
                  <a:pt x="3853941" y="125425"/>
                  <a:pt x="3856477" y="121621"/>
                </a:cubicBezTo>
                <a:cubicBezTo>
                  <a:pt x="3869047" y="115866"/>
                  <a:pt x="3882919" y="113555"/>
                  <a:pt x="3896675" y="114922"/>
                </a:cubicBezTo>
                <a:close/>
                <a:moveTo>
                  <a:pt x="5009579" y="114560"/>
                </a:moveTo>
                <a:cubicBezTo>
                  <a:pt x="5021868" y="113806"/>
                  <a:pt x="5034185" y="115530"/>
                  <a:pt x="5045795" y="119631"/>
                </a:cubicBezTo>
                <a:cubicBezTo>
                  <a:pt x="5049778" y="122528"/>
                  <a:pt x="5041268" y="124701"/>
                  <a:pt x="5025695" y="124701"/>
                </a:cubicBezTo>
                <a:cubicBezTo>
                  <a:pt x="5013400" y="125593"/>
                  <a:pt x="5001055" y="123865"/>
                  <a:pt x="4989479" y="119631"/>
                </a:cubicBezTo>
                <a:cubicBezTo>
                  <a:pt x="4985677" y="116733"/>
                  <a:pt x="4994368" y="114741"/>
                  <a:pt x="5009579" y="114560"/>
                </a:cubicBezTo>
                <a:close/>
                <a:moveTo>
                  <a:pt x="3783866" y="113836"/>
                </a:moveTo>
                <a:cubicBezTo>
                  <a:pt x="3804327" y="114016"/>
                  <a:pt x="3817547" y="116733"/>
                  <a:pt x="3815916" y="120535"/>
                </a:cubicBezTo>
                <a:cubicBezTo>
                  <a:pt x="3814287" y="124520"/>
                  <a:pt x="3797808" y="127234"/>
                  <a:pt x="3774994" y="127054"/>
                </a:cubicBezTo>
                <a:cubicBezTo>
                  <a:pt x="3752177" y="126873"/>
                  <a:pt x="3740951" y="123976"/>
                  <a:pt x="3742943" y="120174"/>
                </a:cubicBezTo>
                <a:cubicBezTo>
                  <a:pt x="3755720" y="114269"/>
                  <a:pt x="3769901" y="112073"/>
                  <a:pt x="3783866" y="113836"/>
                </a:cubicBezTo>
                <a:close/>
                <a:moveTo>
                  <a:pt x="4897854" y="112024"/>
                </a:moveTo>
                <a:cubicBezTo>
                  <a:pt x="4910175" y="111552"/>
                  <a:pt x="4922469" y="113457"/>
                  <a:pt x="4934069" y="117638"/>
                </a:cubicBezTo>
                <a:cubicBezTo>
                  <a:pt x="4937510" y="120535"/>
                  <a:pt x="4926283" y="123069"/>
                  <a:pt x="4910348" y="123069"/>
                </a:cubicBezTo>
                <a:cubicBezTo>
                  <a:pt x="4898023" y="123617"/>
                  <a:pt x="4885712" y="121710"/>
                  <a:pt x="4874133" y="117457"/>
                </a:cubicBezTo>
                <a:cubicBezTo>
                  <a:pt x="4870874" y="114560"/>
                  <a:pt x="4882100" y="112024"/>
                  <a:pt x="4897854" y="112024"/>
                </a:cubicBezTo>
                <a:close/>
                <a:moveTo>
                  <a:pt x="3674314" y="111841"/>
                </a:moveTo>
                <a:cubicBezTo>
                  <a:pt x="3693326" y="111841"/>
                  <a:pt x="3707088" y="114739"/>
                  <a:pt x="3705459" y="118179"/>
                </a:cubicBezTo>
                <a:cubicBezTo>
                  <a:pt x="3692942" y="124105"/>
                  <a:pt x="3679005" y="126363"/>
                  <a:pt x="3665259" y="124698"/>
                </a:cubicBezTo>
                <a:cubicBezTo>
                  <a:pt x="3645702" y="124698"/>
                  <a:pt x="3631940" y="121801"/>
                  <a:pt x="3634113" y="118179"/>
                </a:cubicBezTo>
                <a:cubicBezTo>
                  <a:pt x="3646710" y="112524"/>
                  <a:pt x="3660588" y="110336"/>
                  <a:pt x="3674314" y="111841"/>
                </a:cubicBezTo>
                <a:close/>
                <a:moveTo>
                  <a:pt x="3563855" y="110575"/>
                </a:moveTo>
                <a:cubicBezTo>
                  <a:pt x="3581963" y="110575"/>
                  <a:pt x="3597174" y="113292"/>
                  <a:pt x="3595001" y="116733"/>
                </a:cubicBezTo>
                <a:cubicBezTo>
                  <a:pt x="3582604" y="122198"/>
                  <a:pt x="3569011" y="124379"/>
                  <a:pt x="3555525" y="123071"/>
                </a:cubicBezTo>
                <a:cubicBezTo>
                  <a:pt x="3537417" y="123071"/>
                  <a:pt x="3523655" y="120354"/>
                  <a:pt x="3525286" y="116913"/>
                </a:cubicBezTo>
                <a:cubicBezTo>
                  <a:pt x="3537398" y="111571"/>
                  <a:pt x="3550669" y="109391"/>
                  <a:pt x="3563855" y="110575"/>
                </a:cubicBezTo>
                <a:close/>
                <a:moveTo>
                  <a:pt x="4786853" y="110395"/>
                </a:moveTo>
                <a:cubicBezTo>
                  <a:pt x="4799438" y="109674"/>
                  <a:pt x="4812033" y="111650"/>
                  <a:pt x="4823793" y="116189"/>
                </a:cubicBezTo>
                <a:cubicBezTo>
                  <a:pt x="4827234" y="119267"/>
                  <a:pt x="4816188" y="121803"/>
                  <a:pt x="4798805" y="121803"/>
                </a:cubicBezTo>
                <a:cubicBezTo>
                  <a:pt x="4785994" y="122622"/>
                  <a:pt x="4773156" y="120710"/>
                  <a:pt x="4761141" y="116189"/>
                </a:cubicBezTo>
                <a:cubicBezTo>
                  <a:pt x="4757339" y="112931"/>
                  <a:pt x="4769108" y="110395"/>
                  <a:pt x="4786853" y="110395"/>
                </a:cubicBezTo>
                <a:close/>
                <a:moveTo>
                  <a:pt x="3457382" y="108946"/>
                </a:moveTo>
                <a:cubicBezTo>
                  <a:pt x="3475671" y="108946"/>
                  <a:pt x="3486716" y="111299"/>
                  <a:pt x="3484001" y="114740"/>
                </a:cubicBezTo>
                <a:cubicBezTo>
                  <a:pt x="3472595" y="119641"/>
                  <a:pt x="3460150" y="121632"/>
                  <a:pt x="3447786" y="120535"/>
                </a:cubicBezTo>
                <a:cubicBezTo>
                  <a:pt x="3428410" y="120535"/>
                  <a:pt x="3416821" y="118001"/>
                  <a:pt x="3420443" y="114560"/>
                </a:cubicBezTo>
                <a:cubicBezTo>
                  <a:pt x="3432144" y="109813"/>
                  <a:pt x="3444799" y="107891"/>
                  <a:pt x="3457382" y="108946"/>
                </a:cubicBezTo>
                <a:close/>
                <a:moveTo>
                  <a:pt x="4672234" y="108222"/>
                </a:moveTo>
                <a:cubicBezTo>
                  <a:pt x="4684674" y="107122"/>
                  <a:pt x="4697193" y="109177"/>
                  <a:pt x="4708630" y="114197"/>
                </a:cubicBezTo>
                <a:cubicBezTo>
                  <a:pt x="4711527" y="117457"/>
                  <a:pt x="4699938" y="119811"/>
                  <a:pt x="4681287" y="119811"/>
                </a:cubicBezTo>
                <a:cubicBezTo>
                  <a:pt x="4668466" y="121202"/>
                  <a:pt x="4655508" y="119073"/>
                  <a:pt x="4643803" y="113655"/>
                </a:cubicBezTo>
                <a:cubicBezTo>
                  <a:pt x="4641630" y="110395"/>
                  <a:pt x="4653582" y="108042"/>
                  <a:pt x="4672234" y="108222"/>
                </a:cubicBezTo>
                <a:close/>
                <a:moveTo>
                  <a:pt x="3349642" y="107678"/>
                </a:moveTo>
                <a:cubicBezTo>
                  <a:pt x="3366481" y="107678"/>
                  <a:pt x="3378071" y="110395"/>
                  <a:pt x="3374269" y="113293"/>
                </a:cubicBezTo>
                <a:cubicBezTo>
                  <a:pt x="3362386" y="117842"/>
                  <a:pt x="3349659" y="119758"/>
                  <a:pt x="3336965" y="118905"/>
                </a:cubicBezTo>
                <a:cubicBezTo>
                  <a:pt x="3318857" y="118905"/>
                  <a:pt x="3308717" y="116190"/>
                  <a:pt x="3312339" y="113110"/>
                </a:cubicBezTo>
                <a:cubicBezTo>
                  <a:pt x="3324253" y="108703"/>
                  <a:pt x="3336963" y="106851"/>
                  <a:pt x="3349642" y="107678"/>
                </a:cubicBezTo>
                <a:close/>
                <a:moveTo>
                  <a:pt x="5553897" y="106593"/>
                </a:moveTo>
                <a:cubicBezTo>
                  <a:pt x="5559492" y="106285"/>
                  <a:pt x="5565093" y="107086"/>
                  <a:pt x="5570376" y="108947"/>
                </a:cubicBezTo>
                <a:cubicBezTo>
                  <a:pt x="5572729" y="110215"/>
                  <a:pt x="5570376" y="110939"/>
                  <a:pt x="5561865" y="110939"/>
                </a:cubicBezTo>
                <a:cubicBezTo>
                  <a:pt x="5556279" y="111091"/>
                  <a:pt x="5550707" y="110297"/>
                  <a:pt x="5545388" y="108586"/>
                </a:cubicBezTo>
                <a:cubicBezTo>
                  <a:pt x="5542852" y="107318"/>
                  <a:pt x="5546293" y="106413"/>
                  <a:pt x="5553897" y="106593"/>
                </a:cubicBezTo>
                <a:close/>
                <a:moveTo>
                  <a:pt x="4561051" y="106591"/>
                </a:moveTo>
                <a:cubicBezTo>
                  <a:pt x="4574018" y="105595"/>
                  <a:pt x="4587040" y="107640"/>
                  <a:pt x="4599078" y="112567"/>
                </a:cubicBezTo>
                <a:cubicBezTo>
                  <a:pt x="4601431" y="115826"/>
                  <a:pt x="4587669" y="118723"/>
                  <a:pt x="4569562" y="118723"/>
                </a:cubicBezTo>
                <a:cubicBezTo>
                  <a:pt x="4556501" y="119734"/>
                  <a:pt x="4543390" y="117560"/>
                  <a:pt x="4531354" y="112385"/>
                </a:cubicBezTo>
                <a:cubicBezTo>
                  <a:pt x="4529544" y="109307"/>
                  <a:pt x="4543486" y="106410"/>
                  <a:pt x="4561051" y="106591"/>
                </a:cubicBezTo>
                <a:close/>
                <a:moveTo>
                  <a:pt x="3241900" y="106049"/>
                </a:moveTo>
                <a:cubicBezTo>
                  <a:pt x="3258377" y="106049"/>
                  <a:pt x="3267612" y="108040"/>
                  <a:pt x="3264534" y="110937"/>
                </a:cubicBezTo>
                <a:cubicBezTo>
                  <a:pt x="3253112" y="115760"/>
                  <a:pt x="3240641" y="117566"/>
                  <a:pt x="3228319" y="116190"/>
                </a:cubicBezTo>
                <a:cubicBezTo>
                  <a:pt x="3211840" y="116190"/>
                  <a:pt x="3203148" y="114017"/>
                  <a:pt x="3206952" y="111119"/>
                </a:cubicBezTo>
                <a:cubicBezTo>
                  <a:pt x="3218041" y="106703"/>
                  <a:pt x="3230014" y="104965"/>
                  <a:pt x="3241900" y="106049"/>
                </a:cubicBezTo>
                <a:close/>
                <a:moveTo>
                  <a:pt x="3131263" y="104418"/>
                </a:moveTo>
                <a:cubicBezTo>
                  <a:pt x="3144843" y="104962"/>
                  <a:pt x="3154441" y="107135"/>
                  <a:pt x="3151724" y="108945"/>
                </a:cubicBezTo>
                <a:cubicBezTo>
                  <a:pt x="3141634" y="112834"/>
                  <a:pt x="3130837" y="114560"/>
                  <a:pt x="3120036" y="114015"/>
                </a:cubicBezTo>
                <a:cubicBezTo>
                  <a:pt x="3105549" y="114015"/>
                  <a:pt x="3094685" y="112024"/>
                  <a:pt x="3097582" y="109308"/>
                </a:cubicBezTo>
                <a:cubicBezTo>
                  <a:pt x="3108392" y="105534"/>
                  <a:pt x="3119826" y="103874"/>
                  <a:pt x="3131263" y="104418"/>
                </a:cubicBezTo>
                <a:close/>
                <a:moveTo>
                  <a:pt x="4450774" y="104239"/>
                </a:moveTo>
                <a:cubicBezTo>
                  <a:pt x="4463901" y="103068"/>
                  <a:pt x="4477110" y="105249"/>
                  <a:pt x="4489163" y="110575"/>
                </a:cubicBezTo>
                <a:cubicBezTo>
                  <a:pt x="4490972" y="114016"/>
                  <a:pt x="4475762" y="116913"/>
                  <a:pt x="4457113" y="116733"/>
                </a:cubicBezTo>
                <a:cubicBezTo>
                  <a:pt x="4438461" y="116552"/>
                  <a:pt x="4420897" y="113473"/>
                  <a:pt x="4419629" y="110214"/>
                </a:cubicBezTo>
                <a:cubicBezTo>
                  <a:pt x="4418361" y="106954"/>
                  <a:pt x="4433028" y="104239"/>
                  <a:pt x="4450774" y="104239"/>
                </a:cubicBezTo>
                <a:close/>
                <a:moveTo>
                  <a:pt x="5440905" y="104237"/>
                </a:moveTo>
                <a:cubicBezTo>
                  <a:pt x="5447766" y="104072"/>
                  <a:pt x="5454612" y="104988"/>
                  <a:pt x="5461186" y="106954"/>
                </a:cubicBezTo>
                <a:cubicBezTo>
                  <a:pt x="5464627" y="108402"/>
                  <a:pt x="5459920" y="109851"/>
                  <a:pt x="5451228" y="109668"/>
                </a:cubicBezTo>
                <a:cubicBezTo>
                  <a:pt x="5444306" y="109828"/>
                  <a:pt x="5437404" y="108912"/>
                  <a:pt x="5430765" y="106954"/>
                </a:cubicBezTo>
                <a:cubicBezTo>
                  <a:pt x="5427507" y="105505"/>
                  <a:pt x="5432214" y="104237"/>
                  <a:pt x="5440905" y="104237"/>
                </a:cubicBezTo>
                <a:close/>
                <a:moveTo>
                  <a:pt x="3023522" y="104057"/>
                </a:moveTo>
                <a:cubicBezTo>
                  <a:pt x="3037645" y="104057"/>
                  <a:pt x="3045252" y="105868"/>
                  <a:pt x="3041630" y="108403"/>
                </a:cubicBezTo>
                <a:cubicBezTo>
                  <a:pt x="3032149" y="111680"/>
                  <a:pt x="3022129" y="113093"/>
                  <a:pt x="3012114" y="112568"/>
                </a:cubicBezTo>
                <a:cubicBezTo>
                  <a:pt x="2997808" y="112568"/>
                  <a:pt x="2990204" y="110758"/>
                  <a:pt x="2994006" y="108222"/>
                </a:cubicBezTo>
                <a:cubicBezTo>
                  <a:pt x="3003506" y="105036"/>
                  <a:pt x="3013511" y="103623"/>
                  <a:pt x="3023522" y="104057"/>
                </a:cubicBezTo>
                <a:close/>
                <a:moveTo>
                  <a:pt x="4341040" y="102608"/>
                </a:moveTo>
                <a:cubicBezTo>
                  <a:pt x="4354234" y="101201"/>
                  <a:pt x="4367562" y="103391"/>
                  <a:pt x="4379611" y="108946"/>
                </a:cubicBezTo>
                <a:cubicBezTo>
                  <a:pt x="4380877" y="112385"/>
                  <a:pt x="4366210" y="115283"/>
                  <a:pt x="4347017" y="115102"/>
                </a:cubicBezTo>
                <a:cubicBezTo>
                  <a:pt x="4334196" y="116422"/>
                  <a:pt x="4321258" y="114296"/>
                  <a:pt x="4309534" y="108946"/>
                </a:cubicBezTo>
                <a:cubicBezTo>
                  <a:pt x="4308085" y="105505"/>
                  <a:pt x="4322391" y="102789"/>
                  <a:pt x="4341040" y="102608"/>
                </a:cubicBezTo>
                <a:close/>
                <a:moveTo>
                  <a:pt x="2915959" y="102428"/>
                </a:moveTo>
                <a:cubicBezTo>
                  <a:pt x="2928454" y="102247"/>
                  <a:pt x="2936964" y="104057"/>
                  <a:pt x="2934249" y="106049"/>
                </a:cubicBezTo>
                <a:cubicBezTo>
                  <a:pt x="2925688" y="108971"/>
                  <a:pt x="2916672" y="110322"/>
                  <a:pt x="2907630" y="110031"/>
                </a:cubicBezTo>
                <a:cubicBezTo>
                  <a:pt x="2895860" y="110031"/>
                  <a:pt x="2887530" y="108583"/>
                  <a:pt x="2889522" y="106410"/>
                </a:cubicBezTo>
                <a:cubicBezTo>
                  <a:pt x="2898043" y="103589"/>
                  <a:pt x="2906986" y="102243"/>
                  <a:pt x="2915959" y="102428"/>
                </a:cubicBezTo>
                <a:close/>
                <a:moveTo>
                  <a:pt x="2812586" y="102245"/>
                </a:moveTo>
                <a:cubicBezTo>
                  <a:pt x="2822545" y="102245"/>
                  <a:pt x="2828700" y="104057"/>
                  <a:pt x="2824899" y="105867"/>
                </a:cubicBezTo>
                <a:cubicBezTo>
                  <a:pt x="2816816" y="108064"/>
                  <a:pt x="2808463" y="109100"/>
                  <a:pt x="2800093" y="108946"/>
                </a:cubicBezTo>
                <a:cubicBezTo>
                  <a:pt x="2789949" y="108946"/>
                  <a:pt x="2783794" y="107134"/>
                  <a:pt x="2787597" y="105505"/>
                </a:cubicBezTo>
                <a:cubicBezTo>
                  <a:pt x="2795726" y="103260"/>
                  <a:pt x="2804144" y="102163"/>
                  <a:pt x="2812586" y="102245"/>
                </a:cubicBezTo>
                <a:close/>
                <a:moveTo>
                  <a:pt x="4234023" y="101523"/>
                </a:moveTo>
                <a:cubicBezTo>
                  <a:pt x="4252856" y="101704"/>
                  <a:pt x="4270239" y="104601"/>
                  <a:pt x="4270239" y="108042"/>
                </a:cubicBezTo>
                <a:cubicBezTo>
                  <a:pt x="4270239" y="111482"/>
                  <a:pt x="4255028" y="114016"/>
                  <a:pt x="4236016" y="114016"/>
                </a:cubicBezTo>
                <a:cubicBezTo>
                  <a:pt x="4216279" y="114016"/>
                  <a:pt x="4199800" y="110758"/>
                  <a:pt x="4199800" y="107317"/>
                </a:cubicBezTo>
                <a:cubicBezTo>
                  <a:pt x="4199800" y="103876"/>
                  <a:pt x="4215191" y="101342"/>
                  <a:pt x="4234023" y="101523"/>
                </a:cubicBezTo>
                <a:close/>
                <a:moveTo>
                  <a:pt x="5326464" y="101522"/>
                </a:moveTo>
                <a:cubicBezTo>
                  <a:pt x="5335025" y="101429"/>
                  <a:pt x="5343557" y="102526"/>
                  <a:pt x="5351815" y="104781"/>
                </a:cubicBezTo>
                <a:cubicBezTo>
                  <a:pt x="5355436" y="106412"/>
                  <a:pt x="5349642" y="108221"/>
                  <a:pt x="5340226" y="108221"/>
                </a:cubicBezTo>
                <a:cubicBezTo>
                  <a:pt x="5331911" y="108240"/>
                  <a:pt x="5323628" y="107144"/>
                  <a:pt x="5315600" y="104963"/>
                </a:cubicBezTo>
                <a:cubicBezTo>
                  <a:pt x="5311254" y="103332"/>
                  <a:pt x="5317048" y="101703"/>
                  <a:pt x="5326464" y="101522"/>
                </a:cubicBezTo>
                <a:close/>
                <a:moveTo>
                  <a:pt x="2708274" y="100072"/>
                </a:moveTo>
                <a:cubicBezTo>
                  <a:pt x="2715881" y="100253"/>
                  <a:pt x="2720047" y="101340"/>
                  <a:pt x="2717329" y="102789"/>
                </a:cubicBezTo>
                <a:cubicBezTo>
                  <a:pt x="2710339" y="104880"/>
                  <a:pt x="2703061" y="105796"/>
                  <a:pt x="2695781" y="105505"/>
                </a:cubicBezTo>
                <a:cubicBezTo>
                  <a:pt x="2688178" y="105505"/>
                  <a:pt x="2684011" y="104237"/>
                  <a:pt x="2686729" y="102789"/>
                </a:cubicBezTo>
                <a:cubicBezTo>
                  <a:pt x="2693735" y="100806"/>
                  <a:pt x="2700996" y="99890"/>
                  <a:pt x="2708274" y="100072"/>
                </a:cubicBezTo>
                <a:close/>
                <a:moveTo>
                  <a:pt x="5216733" y="99891"/>
                </a:moveTo>
                <a:cubicBezTo>
                  <a:pt x="5225706" y="99469"/>
                  <a:pt x="5234679" y="100760"/>
                  <a:pt x="5243170" y="103694"/>
                </a:cubicBezTo>
                <a:cubicBezTo>
                  <a:pt x="5246791" y="105866"/>
                  <a:pt x="5240635" y="107134"/>
                  <a:pt x="5228140" y="107134"/>
                </a:cubicBezTo>
                <a:cubicBezTo>
                  <a:pt x="5219537" y="107551"/>
                  <a:pt x="5210933" y="106321"/>
                  <a:pt x="5202789" y="103513"/>
                </a:cubicBezTo>
                <a:cubicBezTo>
                  <a:pt x="5198806" y="101340"/>
                  <a:pt x="5204420" y="99891"/>
                  <a:pt x="5216733" y="99891"/>
                </a:cubicBezTo>
                <a:close/>
                <a:moveTo>
                  <a:pt x="2600168" y="99530"/>
                </a:moveTo>
                <a:cubicBezTo>
                  <a:pt x="2607411" y="99348"/>
                  <a:pt x="2611033" y="100072"/>
                  <a:pt x="2608860" y="101340"/>
                </a:cubicBezTo>
                <a:cubicBezTo>
                  <a:pt x="2603662" y="103051"/>
                  <a:pt x="2598209" y="103789"/>
                  <a:pt x="2592744" y="103513"/>
                </a:cubicBezTo>
                <a:cubicBezTo>
                  <a:pt x="2585681" y="103513"/>
                  <a:pt x="2582604" y="102608"/>
                  <a:pt x="2585499" y="101521"/>
                </a:cubicBezTo>
                <a:cubicBezTo>
                  <a:pt x="2590206" y="99926"/>
                  <a:pt x="2595189" y="99249"/>
                  <a:pt x="2600168" y="99530"/>
                </a:cubicBezTo>
                <a:close/>
                <a:moveTo>
                  <a:pt x="4121936" y="99530"/>
                </a:moveTo>
                <a:cubicBezTo>
                  <a:pt x="4141312" y="99711"/>
                  <a:pt x="4156703" y="102245"/>
                  <a:pt x="4156703" y="105505"/>
                </a:cubicBezTo>
                <a:cubicBezTo>
                  <a:pt x="4156703" y="109126"/>
                  <a:pt x="4141312" y="112023"/>
                  <a:pt x="4121575" y="111843"/>
                </a:cubicBezTo>
                <a:cubicBezTo>
                  <a:pt x="4101838" y="111660"/>
                  <a:pt x="4087169" y="108946"/>
                  <a:pt x="4086808" y="105505"/>
                </a:cubicBezTo>
                <a:cubicBezTo>
                  <a:pt x="4086445" y="102064"/>
                  <a:pt x="4102562" y="99347"/>
                  <a:pt x="4121936" y="99530"/>
                </a:cubicBezTo>
                <a:close/>
                <a:moveTo>
                  <a:pt x="4014196" y="98081"/>
                </a:moveTo>
                <a:cubicBezTo>
                  <a:pt x="4034477" y="98081"/>
                  <a:pt x="4048239" y="100798"/>
                  <a:pt x="4048421" y="104239"/>
                </a:cubicBezTo>
                <a:cubicBezTo>
                  <a:pt x="4048602" y="107678"/>
                  <a:pt x="4033028" y="110394"/>
                  <a:pt x="4014196" y="110394"/>
                </a:cubicBezTo>
                <a:cubicBezTo>
                  <a:pt x="3995183" y="110394"/>
                  <a:pt x="3979249" y="107678"/>
                  <a:pt x="3977981" y="104419"/>
                </a:cubicBezTo>
                <a:cubicBezTo>
                  <a:pt x="3976715" y="101159"/>
                  <a:pt x="3993915" y="98081"/>
                  <a:pt x="4014196" y="98081"/>
                </a:cubicBezTo>
                <a:close/>
                <a:moveTo>
                  <a:pt x="5104825" y="97538"/>
                </a:moveTo>
                <a:cubicBezTo>
                  <a:pt x="5114886" y="97030"/>
                  <a:pt x="5124952" y="98382"/>
                  <a:pt x="5134522" y="101521"/>
                </a:cubicBezTo>
                <a:cubicBezTo>
                  <a:pt x="5138143" y="103694"/>
                  <a:pt x="5130176" y="105506"/>
                  <a:pt x="5117682" y="105506"/>
                </a:cubicBezTo>
                <a:cubicBezTo>
                  <a:pt x="5107848" y="105972"/>
                  <a:pt x="5098016" y="104557"/>
                  <a:pt x="5088710" y="101340"/>
                </a:cubicBezTo>
                <a:cubicBezTo>
                  <a:pt x="5085993" y="99167"/>
                  <a:pt x="5093419" y="97538"/>
                  <a:pt x="5104825" y="97538"/>
                </a:cubicBezTo>
                <a:close/>
                <a:moveTo>
                  <a:pt x="3907723" y="96813"/>
                </a:moveTo>
                <a:cubicBezTo>
                  <a:pt x="3925831" y="96813"/>
                  <a:pt x="3941222" y="99711"/>
                  <a:pt x="3940317" y="102969"/>
                </a:cubicBezTo>
                <a:cubicBezTo>
                  <a:pt x="3939412" y="106230"/>
                  <a:pt x="3922753" y="108946"/>
                  <a:pt x="3904101" y="108946"/>
                </a:cubicBezTo>
                <a:cubicBezTo>
                  <a:pt x="3885994" y="108946"/>
                  <a:pt x="3870420" y="106049"/>
                  <a:pt x="3871507" y="102789"/>
                </a:cubicBezTo>
                <a:cubicBezTo>
                  <a:pt x="3872595" y="99530"/>
                  <a:pt x="3889615" y="96813"/>
                  <a:pt x="3907723" y="96813"/>
                </a:cubicBezTo>
                <a:close/>
                <a:moveTo>
                  <a:pt x="4993102" y="95909"/>
                </a:moveTo>
                <a:cubicBezTo>
                  <a:pt x="5002900" y="95264"/>
                  <a:pt x="5012721" y="96747"/>
                  <a:pt x="5021892" y="100255"/>
                </a:cubicBezTo>
                <a:cubicBezTo>
                  <a:pt x="5025152" y="102791"/>
                  <a:pt x="5017546" y="104420"/>
                  <a:pt x="5003784" y="104420"/>
                </a:cubicBezTo>
                <a:cubicBezTo>
                  <a:pt x="4993433" y="105240"/>
                  <a:pt x="4983030" y="103690"/>
                  <a:pt x="4973363" y="99894"/>
                </a:cubicBezTo>
                <a:cubicBezTo>
                  <a:pt x="4970829" y="97358"/>
                  <a:pt x="4978977" y="95728"/>
                  <a:pt x="4993102" y="95909"/>
                </a:cubicBezTo>
                <a:close/>
                <a:moveTo>
                  <a:pt x="3799620" y="94821"/>
                </a:moveTo>
                <a:cubicBezTo>
                  <a:pt x="3816460" y="94821"/>
                  <a:pt x="3832032" y="97355"/>
                  <a:pt x="3832214" y="100435"/>
                </a:cubicBezTo>
                <a:cubicBezTo>
                  <a:pt x="3832395" y="103513"/>
                  <a:pt x="3815372" y="106771"/>
                  <a:pt x="3797265" y="106771"/>
                </a:cubicBezTo>
                <a:cubicBezTo>
                  <a:pt x="3779157" y="106771"/>
                  <a:pt x="3763404" y="103874"/>
                  <a:pt x="3764670" y="100796"/>
                </a:cubicBezTo>
                <a:cubicBezTo>
                  <a:pt x="3775609" y="95819"/>
                  <a:pt x="3787651" y="93760"/>
                  <a:pt x="3799620" y="94821"/>
                </a:cubicBezTo>
                <a:close/>
                <a:moveTo>
                  <a:pt x="4883006" y="93555"/>
                </a:moveTo>
                <a:cubicBezTo>
                  <a:pt x="4893465" y="93005"/>
                  <a:pt x="4903929" y="94545"/>
                  <a:pt x="4913790" y="98081"/>
                </a:cubicBezTo>
                <a:cubicBezTo>
                  <a:pt x="4917231" y="100617"/>
                  <a:pt x="4906908" y="102790"/>
                  <a:pt x="4892604" y="102790"/>
                </a:cubicBezTo>
                <a:cubicBezTo>
                  <a:pt x="4881633" y="103480"/>
                  <a:pt x="4870643" y="101813"/>
                  <a:pt x="4860371" y="97901"/>
                </a:cubicBezTo>
                <a:cubicBezTo>
                  <a:pt x="4858018" y="95365"/>
                  <a:pt x="4868882" y="93374"/>
                  <a:pt x="4883006" y="93555"/>
                </a:cubicBezTo>
                <a:close/>
                <a:moveTo>
                  <a:pt x="3696587" y="93192"/>
                </a:moveTo>
                <a:cubicBezTo>
                  <a:pt x="3714695" y="93192"/>
                  <a:pt x="3726826" y="95909"/>
                  <a:pt x="3723928" y="99168"/>
                </a:cubicBezTo>
                <a:cubicBezTo>
                  <a:pt x="3712484" y="103905"/>
                  <a:pt x="3700034" y="105711"/>
                  <a:pt x="3687713" y="104420"/>
                </a:cubicBezTo>
                <a:cubicBezTo>
                  <a:pt x="3668880" y="104238"/>
                  <a:pt x="3657654" y="101704"/>
                  <a:pt x="3660371" y="98443"/>
                </a:cubicBezTo>
                <a:cubicBezTo>
                  <a:pt x="3671816" y="93708"/>
                  <a:pt x="3684266" y="91902"/>
                  <a:pt x="3696587" y="93192"/>
                </a:cubicBezTo>
                <a:close/>
                <a:moveTo>
                  <a:pt x="3589207" y="92107"/>
                </a:moveTo>
                <a:cubicBezTo>
                  <a:pt x="3606048" y="92107"/>
                  <a:pt x="3617818" y="94280"/>
                  <a:pt x="3616189" y="97357"/>
                </a:cubicBezTo>
                <a:cubicBezTo>
                  <a:pt x="3605322" y="102338"/>
                  <a:pt x="3593288" y="104218"/>
                  <a:pt x="3581422" y="102789"/>
                </a:cubicBezTo>
                <a:cubicBezTo>
                  <a:pt x="3564399" y="102789"/>
                  <a:pt x="3552630" y="100616"/>
                  <a:pt x="3554440" y="97538"/>
                </a:cubicBezTo>
                <a:cubicBezTo>
                  <a:pt x="3565371" y="92768"/>
                  <a:pt x="3577346" y="90898"/>
                  <a:pt x="3589207" y="92107"/>
                </a:cubicBezTo>
                <a:close/>
                <a:moveTo>
                  <a:pt x="4772913" y="91924"/>
                </a:moveTo>
                <a:cubicBezTo>
                  <a:pt x="4784127" y="91009"/>
                  <a:pt x="4795403" y="92682"/>
                  <a:pt x="4805868" y="96813"/>
                </a:cubicBezTo>
                <a:cubicBezTo>
                  <a:pt x="4808948" y="99710"/>
                  <a:pt x="4799532" y="101701"/>
                  <a:pt x="4783234" y="101520"/>
                </a:cubicBezTo>
                <a:cubicBezTo>
                  <a:pt x="4772234" y="102573"/>
                  <a:pt x="4761147" y="100830"/>
                  <a:pt x="4751003" y="96450"/>
                </a:cubicBezTo>
                <a:cubicBezTo>
                  <a:pt x="4748647" y="93916"/>
                  <a:pt x="4757702" y="92104"/>
                  <a:pt x="4772913" y="91924"/>
                </a:cubicBezTo>
                <a:close/>
                <a:moveTo>
                  <a:pt x="3482009" y="90295"/>
                </a:moveTo>
                <a:cubicBezTo>
                  <a:pt x="3496676" y="90839"/>
                  <a:pt x="3508265" y="92831"/>
                  <a:pt x="3505912" y="95546"/>
                </a:cubicBezTo>
                <a:cubicBezTo>
                  <a:pt x="3494338" y="99791"/>
                  <a:pt x="3481990" y="101520"/>
                  <a:pt x="3469696" y="100617"/>
                </a:cubicBezTo>
                <a:cubicBezTo>
                  <a:pt x="3454666" y="100617"/>
                  <a:pt x="3443258" y="97901"/>
                  <a:pt x="3445794" y="95365"/>
                </a:cubicBezTo>
                <a:cubicBezTo>
                  <a:pt x="3457375" y="91148"/>
                  <a:pt x="3469715" y="89420"/>
                  <a:pt x="3482009" y="90295"/>
                </a:cubicBezTo>
                <a:close/>
                <a:moveTo>
                  <a:pt x="4665170" y="89753"/>
                </a:moveTo>
                <a:cubicBezTo>
                  <a:pt x="4676575" y="88945"/>
                  <a:pt x="4688015" y="90675"/>
                  <a:pt x="4698669" y="94823"/>
                </a:cubicBezTo>
                <a:cubicBezTo>
                  <a:pt x="4701205" y="97538"/>
                  <a:pt x="4689435" y="99893"/>
                  <a:pt x="4674043" y="99893"/>
                </a:cubicBezTo>
                <a:cubicBezTo>
                  <a:pt x="4662564" y="100713"/>
                  <a:pt x="4651047" y="98918"/>
                  <a:pt x="4640363" y="94641"/>
                </a:cubicBezTo>
                <a:cubicBezTo>
                  <a:pt x="4638190" y="91926"/>
                  <a:pt x="4649779" y="89571"/>
                  <a:pt x="4665170" y="89753"/>
                </a:cubicBezTo>
                <a:close/>
                <a:moveTo>
                  <a:pt x="3375717" y="89388"/>
                </a:moveTo>
                <a:cubicBezTo>
                  <a:pt x="3391652" y="89388"/>
                  <a:pt x="3400887" y="91380"/>
                  <a:pt x="3397808" y="94277"/>
                </a:cubicBezTo>
                <a:cubicBezTo>
                  <a:pt x="3387243" y="98256"/>
                  <a:pt x="3375917" y="99804"/>
                  <a:pt x="3364671" y="98804"/>
                </a:cubicBezTo>
                <a:cubicBezTo>
                  <a:pt x="3349461" y="98804"/>
                  <a:pt x="3340769" y="96813"/>
                  <a:pt x="3343484" y="94097"/>
                </a:cubicBezTo>
                <a:cubicBezTo>
                  <a:pt x="3353733" y="90101"/>
                  <a:pt x="3364755" y="88491"/>
                  <a:pt x="3375717" y="89388"/>
                </a:cubicBezTo>
                <a:close/>
                <a:moveTo>
                  <a:pt x="4555981" y="88121"/>
                </a:moveTo>
                <a:cubicBezTo>
                  <a:pt x="4567992" y="87310"/>
                  <a:pt x="4580037" y="89102"/>
                  <a:pt x="4591291" y="93372"/>
                </a:cubicBezTo>
                <a:cubicBezTo>
                  <a:pt x="4594189" y="96089"/>
                  <a:pt x="4582056" y="98623"/>
                  <a:pt x="4565941" y="98623"/>
                </a:cubicBezTo>
                <a:cubicBezTo>
                  <a:pt x="4554161" y="99584"/>
                  <a:pt x="4542320" y="97786"/>
                  <a:pt x="4531354" y="93372"/>
                </a:cubicBezTo>
                <a:cubicBezTo>
                  <a:pt x="4529544" y="90656"/>
                  <a:pt x="4540953" y="88302"/>
                  <a:pt x="4555981" y="88121"/>
                </a:cubicBezTo>
                <a:close/>
                <a:moveTo>
                  <a:pt x="3274494" y="87578"/>
                </a:moveTo>
                <a:cubicBezTo>
                  <a:pt x="3288256" y="87578"/>
                  <a:pt x="3296223" y="90475"/>
                  <a:pt x="3291334" y="92648"/>
                </a:cubicBezTo>
                <a:cubicBezTo>
                  <a:pt x="3280644" y="95794"/>
                  <a:pt x="3269510" y="97140"/>
                  <a:pt x="3258377" y="96633"/>
                </a:cubicBezTo>
                <a:cubicBezTo>
                  <a:pt x="3244254" y="96633"/>
                  <a:pt x="3236467" y="93735"/>
                  <a:pt x="3241718" y="91382"/>
                </a:cubicBezTo>
                <a:cubicBezTo>
                  <a:pt x="3252377" y="88401"/>
                  <a:pt x="3263438" y="87116"/>
                  <a:pt x="3274494" y="87578"/>
                </a:cubicBezTo>
                <a:close/>
                <a:moveTo>
                  <a:pt x="3168382" y="86674"/>
                </a:moveTo>
                <a:cubicBezTo>
                  <a:pt x="3181602" y="86854"/>
                  <a:pt x="3188301" y="88666"/>
                  <a:pt x="3184860" y="90839"/>
                </a:cubicBezTo>
                <a:cubicBezTo>
                  <a:pt x="3175710" y="93897"/>
                  <a:pt x="3166062" y="95188"/>
                  <a:pt x="3156431" y="94641"/>
                </a:cubicBezTo>
                <a:cubicBezTo>
                  <a:pt x="3142669" y="94641"/>
                  <a:pt x="3135246" y="92831"/>
                  <a:pt x="3138324" y="90476"/>
                </a:cubicBezTo>
                <a:cubicBezTo>
                  <a:pt x="3148000" y="87263"/>
                  <a:pt x="3158211" y="85970"/>
                  <a:pt x="3168382" y="86674"/>
                </a:cubicBezTo>
                <a:close/>
                <a:moveTo>
                  <a:pt x="4446972" y="85766"/>
                </a:moveTo>
                <a:cubicBezTo>
                  <a:pt x="4458510" y="84375"/>
                  <a:pt x="4470209" y="86126"/>
                  <a:pt x="4480832" y="90836"/>
                </a:cubicBezTo>
                <a:cubicBezTo>
                  <a:pt x="4482644" y="94458"/>
                  <a:pt x="4470511" y="96813"/>
                  <a:pt x="4453491" y="96813"/>
                </a:cubicBezTo>
                <a:cubicBezTo>
                  <a:pt x="4441866" y="98037"/>
                  <a:pt x="4430133" y="95967"/>
                  <a:pt x="4419629" y="90836"/>
                </a:cubicBezTo>
                <a:cubicBezTo>
                  <a:pt x="4418361" y="87939"/>
                  <a:pt x="4430131" y="85766"/>
                  <a:pt x="4446972" y="85766"/>
                </a:cubicBezTo>
                <a:close/>
                <a:moveTo>
                  <a:pt x="5412115" y="85586"/>
                </a:moveTo>
                <a:cubicBezTo>
                  <a:pt x="5417442" y="85303"/>
                  <a:pt x="5422778" y="85976"/>
                  <a:pt x="5427867" y="87579"/>
                </a:cubicBezTo>
                <a:cubicBezTo>
                  <a:pt x="5430223" y="88666"/>
                  <a:pt x="5426782" y="89571"/>
                  <a:pt x="5419719" y="89390"/>
                </a:cubicBezTo>
                <a:cubicBezTo>
                  <a:pt x="5414824" y="89600"/>
                  <a:pt x="5409927" y="88987"/>
                  <a:pt x="5405233" y="87579"/>
                </a:cubicBezTo>
                <a:cubicBezTo>
                  <a:pt x="5402336" y="86311"/>
                  <a:pt x="5405233" y="85586"/>
                  <a:pt x="5412115" y="85586"/>
                </a:cubicBezTo>
                <a:close/>
                <a:moveTo>
                  <a:pt x="3063176" y="85044"/>
                </a:moveTo>
                <a:cubicBezTo>
                  <a:pt x="3074041" y="85044"/>
                  <a:pt x="3082732" y="86854"/>
                  <a:pt x="3081284" y="88665"/>
                </a:cubicBezTo>
                <a:cubicBezTo>
                  <a:pt x="3072320" y="91717"/>
                  <a:pt x="3062851" y="93007"/>
                  <a:pt x="3053397" y="92468"/>
                </a:cubicBezTo>
                <a:cubicBezTo>
                  <a:pt x="3042352" y="92468"/>
                  <a:pt x="3035289" y="90658"/>
                  <a:pt x="3037462" y="88846"/>
                </a:cubicBezTo>
                <a:cubicBezTo>
                  <a:pt x="3045770" y="86196"/>
                  <a:pt x="3054454" y="84911"/>
                  <a:pt x="3063176" y="85044"/>
                </a:cubicBezTo>
                <a:close/>
                <a:moveTo>
                  <a:pt x="4342128" y="84863"/>
                </a:moveTo>
                <a:cubicBezTo>
                  <a:pt x="4353097" y="83888"/>
                  <a:pt x="4364125" y="85956"/>
                  <a:pt x="4373997" y="90838"/>
                </a:cubicBezTo>
                <a:cubicBezTo>
                  <a:pt x="4375809" y="93192"/>
                  <a:pt x="4363676" y="95545"/>
                  <a:pt x="4345749" y="95545"/>
                </a:cubicBezTo>
                <a:cubicBezTo>
                  <a:pt x="4327642" y="95545"/>
                  <a:pt x="4313699" y="93011"/>
                  <a:pt x="4312612" y="89933"/>
                </a:cubicBezTo>
                <a:cubicBezTo>
                  <a:pt x="4311526" y="86854"/>
                  <a:pt x="4324383" y="84681"/>
                  <a:pt x="4342128" y="84863"/>
                </a:cubicBezTo>
                <a:close/>
                <a:moveTo>
                  <a:pt x="2961592" y="84319"/>
                </a:moveTo>
                <a:cubicBezTo>
                  <a:pt x="2970825" y="84319"/>
                  <a:pt x="2976983" y="85768"/>
                  <a:pt x="2973905" y="87578"/>
                </a:cubicBezTo>
                <a:cubicBezTo>
                  <a:pt x="2965826" y="90098"/>
                  <a:pt x="2957370" y="91201"/>
                  <a:pt x="2948916" y="90838"/>
                </a:cubicBezTo>
                <a:cubicBezTo>
                  <a:pt x="2938775" y="90838"/>
                  <a:pt x="2933161" y="89207"/>
                  <a:pt x="2936965" y="87397"/>
                </a:cubicBezTo>
                <a:cubicBezTo>
                  <a:pt x="2944963" y="85097"/>
                  <a:pt x="2953273" y="84057"/>
                  <a:pt x="2961592" y="84319"/>
                </a:cubicBezTo>
                <a:close/>
                <a:moveTo>
                  <a:pt x="5300029" y="83595"/>
                </a:moveTo>
                <a:cubicBezTo>
                  <a:pt x="5306512" y="83578"/>
                  <a:pt x="5312966" y="84430"/>
                  <a:pt x="5319222" y="86132"/>
                </a:cubicBezTo>
                <a:cubicBezTo>
                  <a:pt x="5322300" y="87580"/>
                  <a:pt x="5317413" y="88847"/>
                  <a:pt x="5309082" y="88847"/>
                </a:cubicBezTo>
                <a:cubicBezTo>
                  <a:pt x="5302597" y="88902"/>
                  <a:pt x="5296138" y="88048"/>
                  <a:pt x="5289889" y="86312"/>
                </a:cubicBezTo>
                <a:cubicBezTo>
                  <a:pt x="5286809" y="84864"/>
                  <a:pt x="5291699" y="83595"/>
                  <a:pt x="5300029" y="83595"/>
                </a:cubicBezTo>
                <a:close/>
                <a:moveTo>
                  <a:pt x="4236016" y="82871"/>
                </a:moveTo>
                <a:cubicBezTo>
                  <a:pt x="4253943" y="82871"/>
                  <a:pt x="4266980" y="85225"/>
                  <a:pt x="4267705" y="88305"/>
                </a:cubicBezTo>
                <a:cubicBezTo>
                  <a:pt x="4268429" y="91382"/>
                  <a:pt x="4255935" y="93555"/>
                  <a:pt x="4237827" y="93555"/>
                </a:cubicBezTo>
                <a:cubicBezTo>
                  <a:pt x="4219720" y="93555"/>
                  <a:pt x="4206500" y="91202"/>
                  <a:pt x="4206139" y="87942"/>
                </a:cubicBezTo>
                <a:cubicBezTo>
                  <a:pt x="4205776" y="84681"/>
                  <a:pt x="4218089" y="82871"/>
                  <a:pt x="4236016" y="82871"/>
                </a:cubicBezTo>
                <a:close/>
                <a:moveTo>
                  <a:pt x="2854767" y="82871"/>
                </a:moveTo>
                <a:cubicBezTo>
                  <a:pt x="2863276" y="82871"/>
                  <a:pt x="2867622" y="84138"/>
                  <a:pt x="2864364" y="85769"/>
                </a:cubicBezTo>
                <a:cubicBezTo>
                  <a:pt x="2858119" y="87499"/>
                  <a:pt x="2851647" y="88294"/>
                  <a:pt x="2845168" y="88123"/>
                </a:cubicBezTo>
                <a:cubicBezTo>
                  <a:pt x="2836476" y="88123"/>
                  <a:pt x="2831770" y="87035"/>
                  <a:pt x="2834486" y="85586"/>
                </a:cubicBezTo>
                <a:cubicBezTo>
                  <a:pt x="2841046" y="83550"/>
                  <a:pt x="2847903" y="82632"/>
                  <a:pt x="2854767" y="82871"/>
                </a:cubicBezTo>
                <a:close/>
                <a:moveTo>
                  <a:pt x="2750641" y="82328"/>
                </a:moveTo>
                <a:cubicBezTo>
                  <a:pt x="2757884" y="82147"/>
                  <a:pt x="2760961" y="83052"/>
                  <a:pt x="2758790" y="84139"/>
                </a:cubicBezTo>
                <a:cubicBezTo>
                  <a:pt x="2753793" y="85845"/>
                  <a:pt x="2748504" y="86582"/>
                  <a:pt x="2743216" y="86312"/>
                </a:cubicBezTo>
                <a:cubicBezTo>
                  <a:pt x="2735974" y="86312"/>
                  <a:pt x="2732896" y="86312"/>
                  <a:pt x="2735068" y="84320"/>
                </a:cubicBezTo>
                <a:cubicBezTo>
                  <a:pt x="2740083" y="82695"/>
                  <a:pt x="2745371" y="82020"/>
                  <a:pt x="2750641" y="82328"/>
                </a:cubicBezTo>
                <a:close/>
                <a:moveTo>
                  <a:pt x="4129905" y="81603"/>
                </a:moveTo>
                <a:cubicBezTo>
                  <a:pt x="4147650" y="81603"/>
                  <a:pt x="4161050" y="83776"/>
                  <a:pt x="4161775" y="86674"/>
                </a:cubicBezTo>
                <a:cubicBezTo>
                  <a:pt x="4162499" y="89571"/>
                  <a:pt x="4150186" y="92105"/>
                  <a:pt x="4132259" y="92287"/>
                </a:cubicBezTo>
                <a:cubicBezTo>
                  <a:pt x="4114151" y="92287"/>
                  <a:pt x="4100933" y="89934"/>
                  <a:pt x="4100389" y="86854"/>
                </a:cubicBezTo>
                <a:cubicBezTo>
                  <a:pt x="4099845" y="83776"/>
                  <a:pt x="4112159" y="81603"/>
                  <a:pt x="4129905" y="81603"/>
                </a:cubicBezTo>
                <a:close/>
                <a:moveTo>
                  <a:pt x="5191925" y="81242"/>
                </a:moveTo>
                <a:cubicBezTo>
                  <a:pt x="5199128" y="81010"/>
                  <a:pt x="5206310" y="82114"/>
                  <a:pt x="5213110" y="84500"/>
                </a:cubicBezTo>
                <a:cubicBezTo>
                  <a:pt x="5215283" y="85949"/>
                  <a:pt x="5209308" y="87217"/>
                  <a:pt x="5200436" y="87217"/>
                </a:cubicBezTo>
                <a:cubicBezTo>
                  <a:pt x="5193024" y="87432"/>
                  <a:pt x="5185627" y="86453"/>
                  <a:pt x="5178524" y="84320"/>
                </a:cubicBezTo>
                <a:cubicBezTo>
                  <a:pt x="5175810" y="82690"/>
                  <a:pt x="5182509" y="81242"/>
                  <a:pt x="5191925" y="81242"/>
                </a:cubicBezTo>
                <a:close/>
                <a:moveTo>
                  <a:pt x="4026329" y="80335"/>
                </a:moveTo>
                <a:cubicBezTo>
                  <a:pt x="4043894" y="80335"/>
                  <a:pt x="4055663" y="82508"/>
                  <a:pt x="4056207" y="85406"/>
                </a:cubicBezTo>
                <a:cubicBezTo>
                  <a:pt x="4056751" y="88303"/>
                  <a:pt x="4043713" y="90839"/>
                  <a:pt x="4025966" y="90839"/>
                </a:cubicBezTo>
                <a:cubicBezTo>
                  <a:pt x="4007858" y="90839"/>
                  <a:pt x="3995003" y="88666"/>
                  <a:pt x="3995184" y="85586"/>
                </a:cubicBezTo>
                <a:cubicBezTo>
                  <a:pt x="3995365" y="82508"/>
                  <a:pt x="4008765" y="80335"/>
                  <a:pt x="4026329" y="80335"/>
                </a:cubicBezTo>
                <a:close/>
                <a:moveTo>
                  <a:pt x="5083458" y="79793"/>
                </a:moveTo>
                <a:cubicBezTo>
                  <a:pt x="5091606" y="79382"/>
                  <a:pt x="5099760" y="80424"/>
                  <a:pt x="5107543" y="82871"/>
                </a:cubicBezTo>
                <a:cubicBezTo>
                  <a:pt x="5110801" y="84863"/>
                  <a:pt x="5105551" y="86129"/>
                  <a:pt x="5094867" y="86311"/>
                </a:cubicBezTo>
                <a:cubicBezTo>
                  <a:pt x="5086483" y="86701"/>
                  <a:pt x="5078094" y="85661"/>
                  <a:pt x="5070060" y="83232"/>
                </a:cubicBezTo>
                <a:cubicBezTo>
                  <a:pt x="5066075" y="81241"/>
                  <a:pt x="5071870" y="79793"/>
                  <a:pt x="5083458" y="79793"/>
                </a:cubicBezTo>
                <a:close/>
                <a:moveTo>
                  <a:pt x="3922391" y="78525"/>
                </a:moveTo>
                <a:cubicBezTo>
                  <a:pt x="3939774" y="78706"/>
                  <a:pt x="3952088" y="80879"/>
                  <a:pt x="3950820" y="83958"/>
                </a:cubicBezTo>
                <a:cubicBezTo>
                  <a:pt x="3940961" y="88437"/>
                  <a:pt x="3930064" y="90129"/>
                  <a:pt x="3919311" y="88846"/>
                </a:cubicBezTo>
                <a:cubicBezTo>
                  <a:pt x="3902472" y="88846"/>
                  <a:pt x="3890158" y="86493"/>
                  <a:pt x="3890702" y="83595"/>
                </a:cubicBezTo>
                <a:cubicBezTo>
                  <a:pt x="3891246" y="80698"/>
                  <a:pt x="3905008" y="78344"/>
                  <a:pt x="3922391" y="78525"/>
                </a:cubicBezTo>
                <a:close/>
                <a:moveTo>
                  <a:pt x="4976082" y="77438"/>
                </a:moveTo>
                <a:cubicBezTo>
                  <a:pt x="4984993" y="77103"/>
                  <a:pt x="4993888" y="78390"/>
                  <a:pt x="5002338" y="81242"/>
                </a:cubicBezTo>
                <a:cubicBezTo>
                  <a:pt x="5004692" y="83052"/>
                  <a:pt x="4996000" y="84864"/>
                  <a:pt x="4985135" y="84681"/>
                </a:cubicBezTo>
                <a:cubicBezTo>
                  <a:pt x="4976386" y="85023"/>
                  <a:pt x="4967657" y="83672"/>
                  <a:pt x="4959423" y="80698"/>
                </a:cubicBezTo>
                <a:cubicBezTo>
                  <a:pt x="4957975" y="79069"/>
                  <a:pt x="4965942" y="77438"/>
                  <a:pt x="4976082" y="77438"/>
                </a:cubicBezTo>
                <a:close/>
                <a:moveTo>
                  <a:pt x="3814106" y="76713"/>
                </a:moveTo>
                <a:cubicBezTo>
                  <a:pt x="3830222" y="76713"/>
                  <a:pt x="3843079" y="78886"/>
                  <a:pt x="3842535" y="81603"/>
                </a:cubicBezTo>
                <a:cubicBezTo>
                  <a:pt x="3841991" y="84317"/>
                  <a:pt x="3827868" y="86673"/>
                  <a:pt x="3811570" y="86853"/>
                </a:cubicBezTo>
                <a:cubicBezTo>
                  <a:pt x="3795274" y="86853"/>
                  <a:pt x="3782417" y="84500"/>
                  <a:pt x="3783142" y="81783"/>
                </a:cubicBezTo>
                <a:cubicBezTo>
                  <a:pt x="3783866" y="79067"/>
                  <a:pt x="3797991" y="76713"/>
                  <a:pt x="3814106" y="76713"/>
                </a:cubicBezTo>
                <a:close/>
                <a:moveTo>
                  <a:pt x="4869424" y="75989"/>
                </a:moveTo>
                <a:cubicBezTo>
                  <a:pt x="4878806" y="75386"/>
                  <a:pt x="4888216" y="76618"/>
                  <a:pt x="4897130" y="79610"/>
                </a:cubicBezTo>
                <a:cubicBezTo>
                  <a:pt x="4900752" y="81966"/>
                  <a:pt x="4892965" y="83776"/>
                  <a:pt x="4879022" y="83595"/>
                </a:cubicBezTo>
                <a:cubicBezTo>
                  <a:pt x="4869802" y="84219"/>
                  <a:pt x="4860554" y="82924"/>
                  <a:pt x="4851860" y="79793"/>
                </a:cubicBezTo>
                <a:cubicBezTo>
                  <a:pt x="4849687" y="77620"/>
                  <a:pt x="4856930" y="75989"/>
                  <a:pt x="4869424" y="75989"/>
                </a:cubicBezTo>
                <a:close/>
                <a:moveTo>
                  <a:pt x="3712159" y="75448"/>
                </a:moveTo>
                <a:cubicBezTo>
                  <a:pt x="3726826" y="75448"/>
                  <a:pt x="3739140" y="77982"/>
                  <a:pt x="3737872" y="80518"/>
                </a:cubicBezTo>
                <a:cubicBezTo>
                  <a:pt x="3727125" y="84780"/>
                  <a:pt x="3715524" y="86455"/>
                  <a:pt x="3704010" y="85405"/>
                </a:cubicBezTo>
                <a:cubicBezTo>
                  <a:pt x="3689162" y="85405"/>
                  <a:pt x="3677210" y="82691"/>
                  <a:pt x="3679383" y="80155"/>
                </a:cubicBezTo>
                <a:cubicBezTo>
                  <a:pt x="3689831" y="76204"/>
                  <a:pt x="3701021" y="74596"/>
                  <a:pt x="3712159" y="75448"/>
                </a:cubicBezTo>
                <a:close/>
                <a:moveTo>
                  <a:pt x="3608221" y="74540"/>
                </a:moveTo>
                <a:cubicBezTo>
                  <a:pt x="3623976" y="74540"/>
                  <a:pt x="3633753" y="76352"/>
                  <a:pt x="3632485" y="79067"/>
                </a:cubicBezTo>
                <a:cubicBezTo>
                  <a:pt x="3622780" y="83405"/>
                  <a:pt x="3612079" y="85032"/>
                  <a:pt x="3601522" y="83776"/>
                </a:cubicBezTo>
                <a:cubicBezTo>
                  <a:pt x="3585768" y="83776"/>
                  <a:pt x="3576352" y="81783"/>
                  <a:pt x="3578525" y="79067"/>
                </a:cubicBezTo>
                <a:cubicBezTo>
                  <a:pt x="3587846" y="74949"/>
                  <a:pt x="3598094" y="73386"/>
                  <a:pt x="3608221" y="74540"/>
                </a:cubicBezTo>
                <a:close/>
                <a:moveTo>
                  <a:pt x="4760054" y="74360"/>
                </a:moveTo>
                <a:cubicBezTo>
                  <a:pt x="4770373" y="73649"/>
                  <a:pt x="4780728" y="75067"/>
                  <a:pt x="4790475" y="78524"/>
                </a:cubicBezTo>
                <a:cubicBezTo>
                  <a:pt x="4793372" y="80697"/>
                  <a:pt x="4784139" y="82689"/>
                  <a:pt x="4770738" y="82689"/>
                </a:cubicBezTo>
                <a:cubicBezTo>
                  <a:pt x="4760976" y="83210"/>
                  <a:pt x="4751202" y="81858"/>
                  <a:pt x="4741946" y="78706"/>
                </a:cubicBezTo>
                <a:cubicBezTo>
                  <a:pt x="4738868" y="76533"/>
                  <a:pt x="4747560" y="74360"/>
                  <a:pt x="4760054" y="74360"/>
                </a:cubicBezTo>
                <a:close/>
                <a:moveTo>
                  <a:pt x="3403965" y="72730"/>
                </a:moveTo>
                <a:cubicBezTo>
                  <a:pt x="3417003" y="72730"/>
                  <a:pt x="3426780" y="73635"/>
                  <a:pt x="3424970" y="75808"/>
                </a:cubicBezTo>
                <a:cubicBezTo>
                  <a:pt x="3415952" y="79417"/>
                  <a:pt x="3406226" y="80903"/>
                  <a:pt x="3396542" y="80154"/>
                </a:cubicBezTo>
                <a:cubicBezTo>
                  <a:pt x="3383321" y="80154"/>
                  <a:pt x="3373544" y="78344"/>
                  <a:pt x="3375537" y="75989"/>
                </a:cubicBezTo>
                <a:cubicBezTo>
                  <a:pt x="3384673" y="72896"/>
                  <a:pt x="3394365" y="71786"/>
                  <a:pt x="3403965" y="72730"/>
                </a:cubicBezTo>
                <a:close/>
                <a:moveTo>
                  <a:pt x="3507180" y="72729"/>
                </a:moveTo>
                <a:cubicBezTo>
                  <a:pt x="3520942" y="72729"/>
                  <a:pt x="3530902" y="74721"/>
                  <a:pt x="3528548" y="77075"/>
                </a:cubicBezTo>
                <a:cubicBezTo>
                  <a:pt x="3519003" y="80845"/>
                  <a:pt x="3508710" y="82334"/>
                  <a:pt x="3498488" y="81421"/>
                </a:cubicBezTo>
                <a:cubicBezTo>
                  <a:pt x="3484545" y="81421"/>
                  <a:pt x="3474585" y="79248"/>
                  <a:pt x="3477121" y="76894"/>
                </a:cubicBezTo>
                <a:cubicBezTo>
                  <a:pt x="3486720" y="73343"/>
                  <a:pt x="3496977" y="71925"/>
                  <a:pt x="3507180" y="72729"/>
                </a:cubicBezTo>
                <a:close/>
                <a:moveTo>
                  <a:pt x="4657203" y="72368"/>
                </a:moveTo>
                <a:cubicBezTo>
                  <a:pt x="4667085" y="71512"/>
                  <a:pt x="4677025" y="73067"/>
                  <a:pt x="4686175" y="76894"/>
                </a:cubicBezTo>
                <a:cubicBezTo>
                  <a:pt x="4686356" y="79067"/>
                  <a:pt x="4675854" y="81060"/>
                  <a:pt x="4663722" y="80879"/>
                </a:cubicBezTo>
                <a:cubicBezTo>
                  <a:pt x="4653842" y="81675"/>
                  <a:pt x="4643914" y="80126"/>
                  <a:pt x="4634749" y="76352"/>
                </a:cubicBezTo>
                <a:cubicBezTo>
                  <a:pt x="4633662" y="73997"/>
                  <a:pt x="4644346" y="72187"/>
                  <a:pt x="4657203" y="72368"/>
                </a:cubicBezTo>
                <a:close/>
                <a:moveTo>
                  <a:pt x="4550910" y="70921"/>
                </a:moveTo>
                <a:cubicBezTo>
                  <a:pt x="4561149" y="69975"/>
                  <a:pt x="4571464" y="71530"/>
                  <a:pt x="4580969" y="75448"/>
                </a:cubicBezTo>
                <a:cubicBezTo>
                  <a:pt x="4582779" y="77982"/>
                  <a:pt x="4573183" y="79794"/>
                  <a:pt x="4558697" y="79794"/>
                </a:cubicBezTo>
                <a:cubicBezTo>
                  <a:pt x="4548456" y="80830"/>
                  <a:pt x="4538120" y="79271"/>
                  <a:pt x="4528639" y="75267"/>
                </a:cubicBezTo>
                <a:cubicBezTo>
                  <a:pt x="4527008" y="72731"/>
                  <a:pt x="4536967" y="70921"/>
                  <a:pt x="4550910" y="70921"/>
                </a:cubicBezTo>
                <a:close/>
                <a:moveTo>
                  <a:pt x="3303647" y="70375"/>
                </a:moveTo>
                <a:cubicBezTo>
                  <a:pt x="3315599" y="70375"/>
                  <a:pt x="3323747" y="72728"/>
                  <a:pt x="3321031" y="73996"/>
                </a:cubicBezTo>
                <a:cubicBezTo>
                  <a:pt x="3312725" y="77165"/>
                  <a:pt x="3303822" y="78464"/>
                  <a:pt x="3294956" y="77798"/>
                </a:cubicBezTo>
                <a:cubicBezTo>
                  <a:pt x="3281918" y="77798"/>
                  <a:pt x="3273589" y="76169"/>
                  <a:pt x="3276848" y="73996"/>
                </a:cubicBezTo>
                <a:cubicBezTo>
                  <a:pt x="3285450" y="71014"/>
                  <a:pt x="3294562" y="69784"/>
                  <a:pt x="3303647" y="70375"/>
                </a:cubicBezTo>
                <a:close/>
                <a:moveTo>
                  <a:pt x="3199166" y="69290"/>
                </a:moveTo>
                <a:cubicBezTo>
                  <a:pt x="3209126" y="69471"/>
                  <a:pt x="3216187" y="71102"/>
                  <a:pt x="3213833" y="72731"/>
                </a:cubicBezTo>
                <a:cubicBezTo>
                  <a:pt x="3205360" y="75450"/>
                  <a:pt x="3196465" y="76615"/>
                  <a:pt x="3187577" y="76172"/>
                </a:cubicBezTo>
                <a:cubicBezTo>
                  <a:pt x="3177437" y="76172"/>
                  <a:pt x="3169469" y="74360"/>
                  <a:pt x="3172910" y="72551"/>
                </a:cubicBezTo>
                <a:cubicBezTo>
                  <a:pt x="3181402" y="69929"/>
                  <a:pt x="3190290" y="68826"/>
                  <a:pt x="3199166" y="69290"/>
                </a:cubicBezTo>
                <a:close/>
                <a:moveTo>
                  <a:pt x="4447514" y="69109"/>
                </a:moveTo>
                <a:cubicBezTo>
                  <a:pt x="4462907" y="69109"/>
                  <a:pt x="4475038" y="70921"/>
                  <a:pt x="4476306" y="73635"/>
                </a:cubicBezTo>
                <a:cubicBezTo>
                  <a:pt x="4477574" y="76352"/>
                  <a:pt x="4468339" y="77981"/>
                  <a:pt x="4453491" y="77981"/>
                </a:cubicBezTo>
                <a:cubicBezTo>
                  <a:pt x="4443241" y="78941"/>
                  <a:pt x="4432922" y="77130"/>
                  <a:pt x="4423612" y="72730"/>
                </a:cubicBezTo>
                <a:cubicBezTo>
                  <a:pt x="4421983" y="70921"/>
                  <a:pt x="4431943" y="68928"/>
                  <a:pt x="4447514" y="69109"/>
                </a:cubicBezTo>
                <a:close/>
                <a:moveTo>
                  <a:pt x="3098307" y="68024"/>
                </a:moveTo>
                <a:cubicBezTo>
                  <a:pt x="3106455" y="68024"/>
                  <a:pt x="3113154" y="69473"/>
                  <a:pt x="3110981" y="70921"/>
                </a:cubicBezTo>
                <a:cubicBezTo>
                  <a:pt x="3103512" y="73370"/>
                  <a:pt x="3095653" y="74415"/>
                  <a:pt x="3087803" y="73999"/>
                </a:cubicBezTo>
                <a:cubicBezTo>
                  <a:pt x="3078931" y="73999"/>
                  <a:pt x="3072773" y="72550"/>
                  <a:pt x="3074946" y="70921"/>
                </a:cubicBezTo>
                <a:cubicBezTo>
                  <a:pt x="3082520" y="68668"/>
                  <a:pt x="3090413" y="67689"/>
                  <a:pt x="3098307" y="68024"/>
                </a:cubicBezTo>
                <a:close/>
                <a:moveTo>
                  <a:pt x="4344482" y="67660"/>
                </a:moveTo>
                <a:cubicBezTo>
                  <a:pt x="4359875" y="67660"/>
                  <a:pt x="4372369" y="69653"/>
                  <a:pt x="4373093" y="72550"/>
                </a:cubicBezTo>
                <a:cubicBezTo>
                  <a:pt x="4373817" y="75447"/>
                  <a:pt x="4363496" y="76896"/>
                  <a:pt x="4347742" y="76715"/>
                </a:cubicBezTo>
                <a:cubicBezTo>
                  <a:pt x="4331444" y="76715"/>
                  <a:pt x="4319675" y="74723"/>
                  <a:pt x="4319131" y="72006"/>
                </a:cubicBezTo>
                <a:cubicBezTo>
                  <a:pt x="4318589" y="69290"/>
                  <a:pt x="4329091" y="67660"/>
                  <a:pt x="4344482" y="67660"/>
                </a:cubicBezTo>
                <a:close/>
                <a:moveTo>
                  <a:pt x="2997807" y="67298"/>
                </a:moveTo>
                <a:cubicBezTo>
                  <a:pt x="3005412" y="67298"/>
                  <a:pt x="3009758" y="68385"/>
                  <a:pt x="3007043" y="69834"/>
                </a:cubicBezTo>
                <a:cubicBezTo>
                  <a:pt x="3000726" y="71826"/>
                  <a:pt x="2994095" y="72625"/>
                  <a:pt x="2987487" y="72187"/>
                </a:cubicBezTo>
                <a:cubicBezTo>
                  <a:pt x="2978795" y="72187"/>
                  <a:pt x="2974630" y="71100"/>
                  <a:pt x="2977527" y="69651"/>
                </a:cubicBezTo>
                <a:cubicBezTo>
                  <a:pt x="2984068" y="67556"/>
                  <a:pt x="2990960" y="66758"/>
                  <a:pt x="2997807" y="67298"/>
                </a:cubicBezTo>
                <a:close/>
                <a:moveTo>
                  <a:pt x="5277033" y="66754"/>
                </a:moveTo>
                <a:cubicBezTo>
                  <a:pt x="5282112" y="66417"/>
                  <a:pt x="5287209" y="67031"/>
                  <a:pt x="5292063" y="68566"/>
                </a:cubicBezTo>
                <a:cubicBezTo>
                  <a:pt x="5294236" y="69651"/>
                  <a:pt x="5290795" y="70376"/>
                  <a:pt x="5283913" y="70376"/>
                </a:cubicBezTo>
                <a:cubicBezTo>
                  <a:pt x="5279253" y="70606"/>
                  <a:pt x="5274592" y="69992"/>
                  <a:pt x="5270151" y="68566"/>
                </a:cubicBezTo>
                <a:cubicBezTo>
                  <a:pt x="5267436" y="67478"/>
                  <a:pt x="5270514" y="66754"/>
                  <a:pt x="5277033" y="66754"/>
                </a:cubicBezTo>
                <a:close/>
                <a:moveTo>
                  <a:pt x="2896765" y="65849"/>
                </a:moveTo>
                <a:cubicBezTo>
                  <a:pt x="2904008" y="65849"/>
                  <a:pt x="2907268" y="66756"/>
                  <a:pt x="2904371" y="68022"/>
                </a:cubicBezTo>
                <a:cubicBezTo>
                  <a:pt x="2899430" y="69432"/>
                  <a:pt x="2894294" y="70045"/>
                  <a:pt x="2889161" y="69834"/>
                </a:cubicBezTo>
                <a:cubicBezTo>
                  <a:pt x="2881737" y="69834"/>
                  <a:pt x="2878477" y="68929"/>
                  <a:pt x="2881374" y="67660"/>
                </a:cubicBezTo>
                <a:cubicBezTo>
                  <a:pt x="2886381" y="66267"/>
                  <a:pt x="2891573" y="65657"/>
                  <a:pt x="2896765" y="65849"/>
                </a:cubicBezTo>
                <a:close/>
                <a:moveTo>
                  <a:pt x="4241450" y="65848"/>
                </a:moveTo>
                <a:cubicBezTo>
                  <a:pt x="4256841" y="65848"/>
                  <a:pt x="4268973" y="67841"/>
                  <a:pt x="4269335" y="70557"/>
                </a:cubicBezTo>
                <a:cubicBezTo>
                  <a:pt x="4269698" y="73272"/>
                  <a:pt x="4259194" y="74903"/>
                  <a:pt x="4243622" y="74903"/>
                </a:cubicBezTo>
                <a:cubicBezTo>
                  <a:pt x="4227325" y="74903"/>
                  <a:pt x="4215736" y="72911"/>
                  <a:pt x="4215555" y="70194"/>
                </a:cubicBezTo>
                <a:cubicBezTo>
                  <a:pt x="4215374" y="67478"/>
                  <a:pt x="4226057" y="65848"/>
                  <a:pt x="4241450" y="65848"/>
                </a:cubicBezTo>
                <a:close/>
                <a:moveTo>
                  <a:pt x="4136061" y="64583"/>
                </a:moveTo>
                <a:cubicBezTo>
                  <a:pt x="4150910" y="64763"/>
                  <a:pt x="4162680" y="66573"/>
                  <a:pt x="4163584" y="69109"/>
                </a:cubicBezTo>
                <a:cubicBezTo>
                  <a:pt x="4164491" y="71643"/>
                  <a:pt x="4151815" y="73816"/>
                  <a:pt x="4136785" y="73816"/>
                </a:cubicBezTo>
                <a:cubicBezTo>
                  <a:pt x="4121575" y="73816"/>
                  <a:pt x="4108176" y="71643"/>
                  <a:pt x="4108176" y="69109"/>
                </a:cubicBezTo>
                <a:cubicBezTo>
                  <a:pt x="4108176" y="66573"/>
                  <a:pt x="4121214" y="64400"/>
                  <a:pt x="4136061" y="64583"/>
                </a:cubicBezTo>
                <a:close/>
                <a:moveTo>
                  <a:pt x="5170737" y="64403"/>
                </a:moveTo>
                <a:cubicBezTo>
                  <a:pt x="5176836" y="64279"/>
                  <a:pt x="5182921" y="64948"/>
                  <a:pt x="5188845" y="66393"/>
                </a:cubicBezTo>
                <a:cubicBezTo>
                  <a:pt x="5191924" y="67480"/>
                  <a:pt x="5188845" y="68748"/>
                  <a:pt x="5181421" y="68929"/>
                </a:cubicBezTo>
                <a:cubicBezTo>
                  <a:pt x="5174828" y="69233"/>
                  <a:pt x="5168230" y="68499"/>
                  <a:pt x="5161865" y="66756"/>
                </a:cubicBezTo>
                <a:cubicBezTo>
                  <a:pt x="5159331" y="65669"/>
                  <a:pt x="5164038" y="64403"/>
                  <a:pt x="5170737" y="64403"/>
                </a:cubicBezTo>
                <a:close/>
                <a:moveTo>
                  <a:pt x="5063541" y="62952"/>
                </a:moveTo>
                <a:cubicBezTo>
                  <a:pt x="5069909" y="62573"/>
                  <a:pt x="5076293" y="63372"/>
                  <a:pt x="5082373" y="65305"/>
                </a:cubicBezTo>
                <a:cubicBezTo>
                  <a:pt x="5085451" y="66936"/>
                  <a:pt x="5081105" y="68021"/>
                  <a:pt x="5071328" y="68021"/>
                </a:cubicBezTo>
                <a:cubicBezTo>
                  <a:pt x="5064883" y="68474"/>
                  <a:pt x="5058414" y="67613"/>
                  <a:pt x="5052313" y="65487"/>
                </a:cubicBezTo>
                <a:cubicBezTo>
                  <a:pt x="5049416" y="63856"/>
                  <a:pt x="5053944" y="62952"/>
                  <a:pt x="5063541" y="62952"/>
                </a:cubicBezTo>
                <a:close/>
                <a:moveTo>
                  <a:pt x="4035020" y="62771"/>
                </a:moveTo>
                <a:cubicBezTo>
                  <a:pt x="4051135" y="62771"/>
                  <a:pt x="4060371" y="64764"/>
                  <a:pt x="4060008" y="67478"/>
                </a:cubicBezTo>
                <a:cubicBezTo>
                  <a:pt x="4060008" y="70014"/>
                  <a:pt x="4047875" y="72006"/>
                  <a:pt x="4031579" y="71826"/>
                </a:cubicBezTo>
                <a:cubicBezTo>
                  <a:pt x="4015281" y="71643"/>
                  <a:pt x="4006228" y="69834"/>
                  <a:pt x="4006590" y="67117"/>
                </a:cubicBezTo>
                <a:cubicBezTo>
                  <a:pt x="4006953" y="64401"/>
                  <a:pt x="4018903" y="62771"/>
                  <a:pt x="4035020" y="62771"/>
                </a:cubicBezTo>
                <a:close/>
                <a:moveTo>
                  <a:pt x="3932349" y="61683"/>
                </a:moveTo>
                <a:cubicBezTo>
                  <a:pt x="3947559" y="61683"/>
                  <a:pt x="3957519" y="63495"/>
                  <a:pt x="3957519" y="66029"/>
                </a:cubicBezTo>
                <a:cubicBezTo>
                  <a:pt x="3957519" y="68746"/>
                  <a:pt x="3945748" y="70555"/>
                  <a:pt x="3930356" y="70555"/>
                </a:cubicBezTo>
                <a:cubicBezTo>
                  <a:pt x="3914965" y="70555"/>
                  <a:pt x="3904462" y="68565"/>
                  <a:pt x="3905186" y="66029"/>
                </a:cubicBezTo>
                <a:cubicBezTo>
                  <a:pt x="3905911" y="63495"/>
                  <a:pt x="3917138" y="61683"/>
                  <a:pt x="3932349" y="61683"/>
                </a:cubicBezTo>
                <a:close/>
                <a:moveTo>
                  <a:pt x="4959241" y="60598"/>
                </a:moveTo>
                <a:cubicBezTo>
                  <a:pt x="4966422" y="60478"/>
                  <a:pt x="4973577" y="61518"/>
                  <a:pt x="4980427" y="63676"/>
                </a:cubicBezTo>
                <a:cubicBezTo>
                  <a:pt x="4982961" y="65125"/>
                  <a:pt x="4975901" y="66754"/>
                  <a:pt x="4966484" y="66574"/>
                </a:cubicBezTo>
                <a:cubicBezTo>
                  <a:pt x="4959249" y="66832"/>
                  <a:pt x="4952021" y="65853"/>
                  <a:pt x="4945116" y="63676"/>
                </a:cubicBezTo>
                <a:cubicBezTo>
                  <a:pt x="4942582" y="62047"/>
                  <a:pt x="4949643" y="60598"/>
                  <a:pt x="4959241" y="60598"/>
                </a:cubicBezTo>
                <a:close/>
                <a:moveTo>
                  <a:pt x="3832214" y="60055"/>
                </a:moveTo>
                <a:cubicBezTo>
                  <a:pt x="3847061" y="60235"/>
                  <a:pt x="3856116" y="61867"/>
                  <a:pt x="3855572" y="64220"/>
                </a:cubicBezTo>
                <a:cubicBezTo>
                  <a:pt x="3855572" y="66755"/>
                  <a:pt x="3842715" y="68566"/>
                  <a:pt x="3827505" y="68566"/>
                </a:cubicBezTo>
                <a:cubicBezTo>
                  <a:pt x="3812294" y="68566"/>
                  <a:pt x="3803422" y="66574"/>
                  <a:pt x="3804327" y="64220"/>
                </a:cubicBezTo>
                <a:cubicBezTo>
                  <a:pt x="3805232" y="61867"/>
                  <a:pt x="3817364" y="59874"/>
                  <a:pt x="3832214" y="60055"/>
                </a:cubicBezTo>
                <a:close/>
                <a:moveTo>
                  <a:pt x="4855662" y="59332"/>
                </a:moveTo>
                <a:cubicBezTo>
                  <a:pt x="4863418" y="58612"/>
                  <a:pt x="4871236" y="59728"/>
                  <a:pt x="4878479" y="62590"/>
                </a:cubicBezTo>
                <a:cubicBezTo>
                  <a:pt x="4880832" y="64402"/>
                  <a:pt x="4874314" y="65668"/>
                  <a:pt x="4862544" y="65668"/>
                </a:cubicBezTo>
                <a:cubicBezTo>
                  <a:pt x="4854955" y="66214"/>
                  <a:pt x="4847343" y="65037"/>
                  <a:pt x="4840271" y="62229"/>
                </a:cubicBezTo>
                <a:cubicBezTo>
                  <a:pt x="4838822" y="60418"/>
                  <a:pt x="4844617" y="59332"/>
                  <a:pt x="4855662" y="59332"/>
                </a:cubicBezTo>
                <a:close/>
                <a:moveTo>
                  <a:pt x="3729723" y="58788"/>
                </a:moveTo>
                <a:cubicBezTo>
                  <a:pt x="3742941" y="58788"/>
                  <a:pt x="3754530" y="60598"/>
                  <a:pt x="3753988" y="62952"/>
                </a:cubicBezTo>
                <a:cubicBezTo>
                  <a:pt x="3745456" y="66708"/>
                  <a:pt x="3736103" y="68205"/>
                  <a:pt x="3726825" y="67300"/>
                </a:cubicBezTo>
                <a:cubicBezTo>
                  <a:pt x="3713244" y="67300"/>
                  <a:pt x="3702199" y="65307"/>
                  <a:pt x="3703647" y="62952"/>
                </a:cubicBezTo>
                <a:cubicBezTo>
                  <a:pt x="3711910" y="59600"/>
                  <a:pt x="3720827" y="58176"/>
                  <a:pt x="3729723" y="58788"/>
                </a:cubicBezTo>
                <a:close/>
                <a:moveTo>
                  <a:pt x="3630494" y="57340"/>
                </a:moveTo>
                <a:cubicBezTo>
                  <a:pt x="3643349" y="57340"/>
                  <a:pt x="3653490" y="58969"/>
                  <a:pt x="3652404" y="61142"/>
                </a:cubicBezTo>
                <a:cubicBezTo>
                  <a:pt x="3644133" y="64684"/>
                  <a:pt x="3635108" y="66114"/>
                  <a:pt x="3626148" y="65308"/>
                </a:cubicBezTo>
                <a:cubicBezTo>
                  <a:pt x="3613291" y="65308"/>
                  <a:pt x="3602970" y="63496"/>
                  <a:pt x="3604237" y="61323"/>
                </a:cubicBezTo>
                <a:cubicBezTo>
                  <a:pt x="3612542" y="57908"/>
                  <a:pt x="3621548" y="56541"/>
                  <a:pt x="3630494" y="57340"/>
                </a:cubicBezTo>
                <a:close/>
                <a:moveTo>
                  <a:pt x="4752993" y="57157"/>
                </a:moveTo>
                <a:cubicBezTo>
                  <a:pt x="4761101" y="56880"/>
                  <a:pt x="4769194" y="58043"/>
                  <a:pt x="4776895" y="60598"/>
                </a:cubicBezTo>
                <a:cubicBezTo>
                  <a:pt x="4779068" y="62228"/>
                  <a:pt x="4771281" y="64039"/>
                  <a:pt x="4760778" y="64039"/>
                </a:cubicBezTo>
                <a:cubicBezTo>
                  <a:pt x="4752004" y="64593"/>
                  <a:pt x="4743208" y="63423"/>
                  <a:pt x="4734885" y="60598"/>
                </a:cubicBezTo>
                <a:cubicBezTo>
                  <a:pt x="4733437" y="58789"/>
                  <a:pt x="4741585" y="57157"/>
                  <a:pt x="4752993" y="57157"/>
                </a:cubicBezTo>
                <a:close/>
                <a:moveTo>
                  <a:pt x="3528545" y="56433"/>
                </a:moveTo>
                <a:cubicBezTo>
                  <a:pt x="3539954" y="56433"/>
                  <a:pt x="3547921" y="57882"/>
                  <a:pt x="3546653" y="59874"/>
                </a:cubicBezTo>
                <a:cubicBezTo>
                  <a:pt x="3538659" y="63262"/>
                  <a:pt x="3529939" y="64568"/>
                  <a:pt x="3521302" y="63677"/>
                </a:cubicBezTo>
                <a:cubicBezTo>
                  <a:pt x="3508809" y="63677"/>
                  <a:pt x="3500841" y="62228"/>
                  <a:pt x="3503195" y="60055"/>
                </a:cubicBezTo>
                <a:cubicBezTo>
                  <a:pt x="3511253" y="56910"/>
                  <a:pt x="3519930" y="55671"/>
                  <a:pt x="3528545" y="56433"/>
                </a:cubicBezTo>
                <a:close/>
                <a:moveTo>
                  <a:pt x="4651589" y="55889"/>
                </a:moveTo>
                <a:cubicBezTo>
                  <a:pt x="4659602" y="55448"/>
                  <a:pt x="4667619" y="56682"/>
                  <a:pt x="4675130" y="59511"/>
                </a:cubicBezTo>
                <a:cubicBezTo>
                  <a:pt x="4677121" y="61503"/>
                  <a:pt x="4668611" y="63132"/>
                  <a:pt x="4656659" y="62952"/>
                </a:cubicBezTo>
                <a:cubicBezTo>
                  <a:pt x="4648283" y="63591"/>
                  <a:pt x="4639871" y="62353"/>
                  <a:pt x="4632033" y="59330"/>
                </a:cubicBezTo>
                <a:cubicBezTo>
                  <a:pt x="4630765" y="57338"/>
                  <a:pt x="4639820" y="55708"/>
                  <a:pt x="4651589" y="55889"/>
                </a:cubicBezTo>
                <a:close/>
                <a:moveTo>
                  <a:pt x="3329539" y="54623"/>
                </a:moveTo>
                <a:cubicBezTo>
                  <a:pt x="3341853" y="54623"/>
                  <a:pt x="3346923" y="54623"/>
                  <a:pt x="3344389" y="57157"/>
                </a:cubicBezTo>
                <a:cubicBezTo>
                  <a:pt x="3336891" y="59752"/>
                  <a:pt x="3328944" y="60800"/>
                  <a:pt x="3321030" y="60235"/>
                </a:cubicBezTo>
                <a:cubicBezTo>
                  <a:pt x="3309983" y="60235"/>
                  <a:pt x="3304371" y="58606"/>
                  <a:pt x="3307449" y="56796"/>
                </a:cubicBezTo>
                <a:cubicBezTo>
                  <a:pt x="3314586" y="54558"/>
                  <a:pt x="3322104" y="53819"/>
                  <a:pt x="3329539" y="54623"/>
                </a:cubicBezTo>
                <a:close/>
                <a:moveTo>
                  <a:pt x="4547471" y="54623"/>
                </a:moveTo>
                <a:cubicBezTo>
                  <a:pt x="4556209" y="53733"/>
                  <a:pt x="4565032" y="54976"/>
                  <a:pt x="4573183" y="58244"/>
                </a:cubicBezTo>
                <a:cubicBezTo>
                  <a:pt x="4574813" y="60237"/>
                  <a:pt x="4567208" y="61685"/>
                  <a:pt x="4555076" y="61866"/>
                </a:cubicBezTo>
                <a:cubicBezTo>
                  <a:pt x="4546279" y="62706"/>
                  <a:pt x="4537409" y="61465"/>
                  <a:pt x="4529181" y="58244"/>
                </a:cubicBezTo>
                <a:cubicBezTo>
                  <a:pt x="4527732" y="55708"/>
                  <a:pt x="4535339" y="54623"/>
                  <a:pt x="4547471" y="54623"/>
                </a:cubicBezTo>
                <a:close/>
                <a:moveTo>
                  <a:pt x="3427687" y="54623"/>
                </a:moveTo>
                <a:cubicBezTo>
                  <a:pt x="3438912" y="54623"/>
                  <a:pt x="3448148" y="56252"/>
                  <a:pt x="3445794" y="58064"/>
                </a:cubicBezTo>
                <a:cubicBezTo>
                  <a:pt x="3438390" y="60819"/>
                  <a:pt x="3430508" y="62051"/>
                  <a:pt x="3422617" y="61686"/>
                </a:cubicBezTo>
                <a:cubicBezTo>
                  <a:pt x="3411933" y="61686"/>
                  <a:pt x="3403060" y="60237"/>
                  <a:pt x="3404509" y="58606"/>
                </a:cubicBezTo>
                <a:cubicBezTo>
                  <a:pt x="3411830" y="55524"/>
                  <a:pt x="3419757" y="54163"/>
                  <a:pt x="3427687" y="54623"/>
                </a:cubicBezTo>
                <a:close/>
                <a:moveTo>
                  <a:pt x="4443712" y="52812"/>
                </a:moveTo>
                <a:cubicBezTo>
                  <a:pt x="4452213" y="51909"/>
                  <a:pt x="4460804" y="53154"/>
                  <a:pt x="4468699" y="56433"/>
                </a:cubicBezTo>
                <a:cubicBezTo>
                  <a:pt x="4470511" y="58606"/>
                  <a:pt x="4462544" y="60054"/>
                  <a:pt x="4449506" y="60237"/>
                </a:cubicBezTo>
                <a:cubicBezTo>
                  <a:pt x="4440632" y="61222"/>
                  <a:pt x="4431653" y="59912"/>
                  <a:pt x="4423431" y="56433"/>
                </a:cubicBezTo>
                <a:cubicBezTo>
                  <a:pt x="4422344" y="54260"/>
                  <a:pt x="4430674" y="52812"/>
                  <a:pt x="4443712" y="52812"/>
                </a:cubicBezTo>
                <a:close/>
                <a:moveTo>
                  <a:pt x="3230852" y="51906"/>
                </a:moveTo>
                <a:cubicBezTo>
                  <a:pt x="3239364" y="52450"/>
                  <a:pt x="3246426" y="54623"/>
                  <a:pt x="3244977" y="54623"/>
                </a:cubicBezTo>
                <a:cubicBezTo>
                  <a:pt x="3238274" y="56863"/>
                  <a:pt x="3231214" y="57844"/>
                  <a:pt x="3224153" y="57521"/>
                </a:cubicBezTo>
                <a:cubicBezTo>
                  <a:pt x="3215461" y="57521"/>
                  <a:pt x="3208399" y="56252"/>
                  <a:pt x="3210211" y="54804"/>
                </a:cubicBezTo>
                <a:cubicBezTo>
                  <a:pt x="3216855" y="52576"/>
                  <a:pt x="3223853" y="51591"/>
                  <a:pt x="3230852" y="51906"/>
                </a:cubicBezTo>
                <a:close/>
                <a:moveTo>
                  <a:pt x="3132349" y="51724"/>
                </a:moveTo>
                <a:cubicBezTo>
                  <a:pt x="3140497" y="51724"/>
                  <a:pt x="3145567" y="52812"/>
                  <a:pt x="3143756" y="54080"/>
                </a:cubicBezTo>
                <a:cubicBezTo>
                  <a:pt x="3137581" y="56142"/>
                  <a:pt x="3131054" y="56943"/>
                  <a:pt x="3124562" y="56433"/>
                </a:cubicBezTo>
                <a:cubicBezTo>
                  <a:pt x="3116414" y="56433"/>
                  <a:pt x="3111886" y="55346"/>
                  <a:pt x="3114241" y="53897"/>
                </a:cubicBezTo>
                <a:cubicBezTo>
                  <a:pt x="3120116" y="52175"/>
                  <a:pt x="3126233" y="51441"/>
                  <a:pt x="3132349" y="51724"/>
                </a:cubicBezTo>
                <a:close/>
                <a:moveTo>
                  <a:pt x="3030582" y="50821"/>
                </a:moveTo>
                <a:cubicBezTo>
                  <a:pt x="3037644" y="50821"/>
                  <a:pt x="3040903" y="51726"/>
                  <a:pt x="3038549" y="52994"/>
                </a:cubicBezTo>
                <a:cubicBezTo>
                  <a:pt x="3033764" y="54239"/>
                  <a:pt x="3028823" y="54788"/>
                  <a:pt x="3023882" y="54623"/>
                </a:cubicBezTo>
                <a:cubicBezTo>
                  <a:pt x="3016640" y="54623"/>
                  <a:pt x="3013379" y="54623"/>
                  <a:pt x="3015915" y="52631"/>
                </a:cubicBezTo>
                <a:cubicBezTo>
                  <a:pt x="3020668" y="51209"/>
                  <a:pt x="3025626" y="50597"/>
                  <a:pt x="3030582" y="50821"/>
                </a:cubicBezTo>
                <a:close/>
                <a:moveTo>
                  <a:pt x="4342490" y="50639"/>
                </a:moveTo>
                <a:cubicBezTo>
                  <a:pt x="4351370" y="50007"/>
                  <a:pt x="4360280" y="51369"/>
                  <a:pt x="4368565" y="54621"/>
                </a:cubicBezTo>
                <a:cubicBezTo>
                  <a:pt x="4370014" y="56614"/>
                  <a:pt x="4359873" y="58606"/>
                  <a:pt x="4347199" y="58606"/>
                </a:cubicBezTo>
                <a:cubicBezTo>
                  <a:pt x="4338258" y="59269"/>
                  <a:pt x="4329283" y="57908"/>
                  <a:pt x="4320941" y="54621"/>
                </a:cubicBezTo>
                <a:cubicBezTo>
                  <a:pt x="4319855" y="52448"/>
                  <a:pt x="4329815" y="50639"/>
                  <a:pt x="4342490" y="50639"/>
                </a:cubicBezTo>
                <a:close/>
                <a:moveTo>
                  <a:pt x="4243261" y="49553"/>
                </a:moveTo>
                <a:cubicBezTo>
                  <a:pt x="4251852" y="48749"/>
                  <a:pt x="4260507" y="50117"/>
                  <a:pt x="4268431" y="53536"/>
                </a:cubicBezTo>
                <a:cubicBezTo>
                  <a:pt x="4268431" y="55528"/>
                  <a:pt x="4258471" y="57520"/>
                  <a:pt x="4245977" y="57520"/>
                </a:cubicBezTo>
                <a:cubicBezTo>
                  <a:pt x="4233482" y="57520"/>
                  <a:pt x="4220083" y="55528"/>
                  <a:pt x="4220083" y="53355"/>
                </a:cubicBezTo>
                <a:cubicBezTo>
                  <a:pt x="4220083" y="51182"/>
                  <a:pt x="4231128" y="49553"/>
                  <a:pt x="4243261" y="49553"/>
                </a:cubicBezTo>
                <a:close/>
                <a:moveTo>
                  <a:pt x="4143487" y="48466"/>
                </a:moveTo>
                <a:cubicBezTo>
                  <a:pt x="4151887" y="47585"/>
                  <a:pt x="4160370" y="48895"/>
                  <a:pt x="4168113" y="52268"/>
                </a:cubicBezTo>
                <a:cubicBezTo>
                  <a:pt x="4168657" y="54623"/>
                  <a:pt x="4157973" y="56253"/>
                  <a:pt x="4145296" y="56253"/>
                </a:cubicBezTo>
                <a:cubicBezTo>
                  <a:pt x="4136660" y="57194"/>
                  <a:pt x="4127926" y="55884"/>
                  <a:pt x="4119945" y="52450"/>
                </a:cubicBezTo>
                <a:cubicBezTo>
                  <a:pt x="4118860" y="50458"/>
                  <a:pt x="4130630" y="48466"/>
                  <a:pt x="4143487" y="48466"/>
                </a:cubicBezTo>
                <a:close/>
                <a:moveTo>
                  <a:pt x="5048512" y="47017"/>
                </a:moveTo>
                <a:cubicBezTo>
                  <a:pt x="5053385" y="46588"/>
                  <a:pt x="5058289" y="47333"/>
                  <a:pt x="5062816" y="49190"/>
                </a:cubicBezTo>
                <a:cubicBezTo>
                  <a:pt x="5063723" y="50095"/>
                  <a:pt x="5059919" y="50820"/>
                  <a:pt x="5053219" y="50820"/>
                </a:cubicBezTo>
                <a:cubicBezTo>
                  <a:pt x="5048550" y="50987"/>
                  <a:pt x="5043888" y="50314"/>
                  <a:pt x="5039457" y="48829"/>
                </a:cubicBezTo>
                <a:cubicBezTo>
                  <a:pt x="5037465" y="47742"/>
                  <a:pt x="5041086" y="47017"/>
                  <a:pt x="5048512" y="47017"/>
                </a:cubicBezTo>
                <a:close/>
                <a:moveTo>
                  <a:pt x="4044617" y="46836"/>
                </a:moveTo>
                <a:cubicBezTo>
                  <a:pt x="4057111" y="46836"/>
                  <a:pt x="4067976" y="48647"/>
                  <a:pt x="4067795" y="50638"/>
                </a:cubicBezTo>
                <a:cubicBezTo>
                  <a:pt x="4067613" y="52630"/>
                  <a:pt x="4056387" y="54623"/>
                  <a:pt x="4043710" y="54442"/>
                </a:cubicBezTo>
                <a:cubicBezTo>
                  <a:pt x="4031036" y="54259"/>
                  <a:pt x="4020171" y="52630"/>
                  <a:pt x="4020533" y="50457"/>
                </a:cubicBezTo>
                <a:cubicBezTo>
                  <a:pt x="4020896" y="48284"/>
                  <a:pt x="4032122" y="46655"/>
                  <a:pt x="4044617" y="46836"/>
                </a:cubicBezTo>
                <a:close/>
                <a:moveTo>
                  <a:pt x="3945026" y="45749"/>
                </a:moveTo>
                <a:cubicBezTo>
                  <a:pt x="3957520" y="45568"/>
                  <a:pt x="3968385" y="47378"/>
                  <a:pt x="3968022" y="49551"/>
                </a:cubicBezTo>
                <a:cubicBezTo>
                  <a:pt x="3968022" y="51543"/>
                  <a:pt x="3956252" y="53354"/>
                  <a:pt x="3943577" y="53172"/>
                </a:cubicBezTo>
                <a:cubicBezTo>
                  <a:pt x="3930901" y="52991"/>
                  <a:pt x="3921304" y="51362"/>
                  <a:pt x="3921304" y="49189"/>
                </a:cubicBezTo>
                <a:cubicBezTo>
                  <a:pt x="3928832" y="46203"/>
                  <a:pt x="3936958" y="45024"/>
                  <a:pt x="3945026" y="45749"/>
                </a:cubicBezTo>
                <a:close/>
                <a:moveTo>
                  <a:pt x="4946384" y="44844"/>
                </a:moveTo>
                <a:cubicBezTo>
                  <a:pt x="4952169" y="44576"/>
                  <a:pt x="4957950" y="45437"/>
                  <a:pt x="4963406" y="47380"/>
                </a:cubicBezTo>
                <a:cubicBezTo>
                  <a:pt x="4964131" y="48648"/>
                  <a:pt x="4958878" y="49553"/>
                  <a:pt x="4951635" y="49372"/>
                </a:cubicBezTo>
                <a:cubicBezTo>
                  <a:pt x="4946061" y="49589"/>
                  <a:pt x="4940487" y="48853"/>
                  <a:pt x="4935158" y="47199"/>
                </a:cubicBezTo>
                <a:cubicBezTo>
                  <a:pt x="4933166" y="45931"/>
                  <a:pt x="4938416" y="44844"/>
                  <a:pt x="4946384" y="44844"/>
                </a:cubicBezTo>
                <a:close/>
                <a:moveTo>
                  <a:pt x="3843440" y="44121"/>
                </a:moveTo>
                <a:cubicBezTo>
                  <a:pt x="3856114" y="44121"/>
                  <a:pt x="3864988" y="45751"/>
                  <a:pt x="3864264" y="47743"/>
                </a:cubicBezTo>
                <a:cubicBezTo>
                  <a:pt x="3864264" y="49916"/>
                  <a:pt x="3853580" y="51364"/>
                  <a:pt x="3840723" y="51364"/>
                </a:cubicBezTo>
                <a:cubicBezTo>
                  <a:pt x="3827866" y="51364"/>
                  <a:pt x="3819537" y="49553"/>
                  <a:pt x="3820805" y="47560"/>
                </a:cubicBezTo>
                <a:cubicBezTo>
                  <a:pt x="3827931" y="44494"/>
                  <a:pt x="3835723" y="43310"/>
                  <a:pt x="3843440" y="44121"/>
                </a:cubicBezTo>
                <a:close/>
                <a:moveTo>
                  <a:pt x="4844800" y="43576"/>
                </a:moveTo>
                <a:cubicBezTo>
                  <a:pt x="4850950" y="43019"/>
                  <a:pt x="4857145" y="43886"/>
                  <a:pt x="4862907" y="46112"/>
                </a:cubicBezTo>
                <a:cubicBezTo>
                  <a:pt x="4864900" y="47560"/>
                  <a:pt x="4859829" y="48465"/>
                  <a:pt x="4850231" y="48465"/>
                </a:cubicBezTo>
                <a:cubicBezTo>
                  <a:pt x="4844094" y="49049"/>
                  <a:pt x="4837908" y="48244"/>
                  <a:pt x="4832123" y="46112"/>
                </a:cubicBezTo>
                <a:cubicBezTo>
                  <a:pt x="4831399" y="44483"/>
                  <a:pt x="4835927" y="43576"/>
                  <a:pt x="4844800" y="43576"/>
                </a:cubicBezTo>
                <a:close/>
                <a:moveTo>
                  <a:pt x="3745658" y="43215"/>
                </a:moveTo>
                <a:cubicBezTo>
                  <a:pt x="3757427" y="43215"/>
                  <a:pt x="3765939" y="44664"/>
                  <a:pt x="3765214" y="46476"/>
                </a:cubicBezTo>
                <a:cubicBezTo>
                  <a:pt x="3757703" y="49759"/>
                  <a:pt x="3749458" y="51008"/>
                  <a:pt x="3741312" y="50097"/>
                </a:cubicBezTo>
                <a:cubicBezTo>
                  <a:pt x="3729723" y="50097"/>
                  <a:pt x="3721575" y="48468"/>
                  <a:pt x="3723204" y="46476"/>
                </a:cubicBezTo>
                <a:cubicBezTo>
                  <a:pt x="3730329" y="43643"/>
                  <a:pt x="3738021" y="42525"/>
                  <a:pt x="3745658" y="43215"/>
                </a:cubicBezTo>
                <a:close/>
                <a:moveTo>
                  <a:pt x="4741585" y="41586"/>
                </a:moveTo>
                <a:cubicBezTo>
                  <a:pt x="4748273" y="41306"/>
                  <a:pt x="4754957" y="42227"/>
                  <a:pt x="4761322" y="44301"/>
                </a:cubicBezTo>
                <a:cubicBezTo>
                  <a:pt x="4762590" y="45749"/>
                  <a:pt x="4755527" y="47017"/>
                  <a:pt x="4747016" y="47017"/>
                </a:cubicBezTo>
                <a:cubicBezTo>
                  <a:pt x="4740267" y="47325"/>
                  <a:pt x="4733518" y="46405"/>
                  <a:pt x="4727099" y="44301"/>
                </a:cubicBezTo>
                <a:cubicBezTo>
                  <a:pt x="4725831" y="42852"/>
                  <a:pt x="4733074" y="41586"/>
                  <a:pt x="4741585" y="41586"/>
                </a:cubicBezTo>
                <a:close/>
                <a:moveTo>
                  <a:pt x="3649687" y="41585"/>
                </a:moveTo>
                <a:cubicBezTo>
                  <a:pt x="3660008" y="41585"/>
                  <a:pt x="3667795" y="43034"/>
                  <a:pt x="3667795" y="44846"/>
                </a:cubicBezTo>
                <a:cubicBezTo>
                  <a:pt x="3660381" y="47787"/>
                  <a:pt x="3652383" y="48968"/>
                  <a:pt x="3644436" y="48285"/>
                </a:cubicBezTo>
                <a:cubicBezTo>
                  <a:pt x="3633209" y="48105"/>
                  <a:pt x="3624698" y="46656"/>
                  <a:pt x="3625422" y="45027"/>
                </a:cubicBezTo>
                <a:cubicBezTo>
                  <a:pt x="3633127" y="41988"/>
                  <a:pt x="3641440" y="40810"/>
                  <a:pt x="3649687" y="41585"/>
                </a:cubicBezTo>
                <a:close/>
                <a:moveTo>
                  <a:pt x="3550999" y="40678"/>
                </a:moveTo>
                <a:cubicBezTo>
                  <a:pt x="3561863" y="40678"/>
                  <a:pt x="3569107" y="41946"/>
                  <a:pt x="3567116" y="43756"/>
                </a:cubicBezTo>
                <a:cubicBezTo>
                  <a:pt x="3560457" y="46427"/>
                  <a:pt x="3553244" y="47422"/>
                  <a:pt x="3546111" y="46653"/>
                </a:cubicBezTo>
                <a:cubicBezTo>
                  <a:pt x="3535064" y="46653"/>
                  <a:pt x="3528003" y="45568"/>
                  <a:pt x="3529994" y="43756"/>
                </a:cubicBezTo>
                <a:cubicBezTo>
                  <a:pt x="3536627" y="40988"/>
                  <a:pt x="3543851" y="39929"/>
                  <a:pt x="3550999" y="40678"/>
                </a:cubicBezTo>
                <a:close/>
                <a:moveTo>
                  <a:pt x="4643080" y="40317"/>
                </a:moveTo>
                <a:cubicBezTo>
                  <a:pt x="4649671" y="39892"/>
                  <a:pt x="4656278" y="40878"/>
                  <a:pt x="4662454" y="43215"/>
                </a:cubicBezTo>
                <a:cubicBezTo>
                  <a:pt x="4664085" y="44844"/>
                  <a:pt x="4658291" y="45930"/>
                  <a:pt x="4647968" y="46112"/>
                </a:cubicBezTo>
                <a:cubicBezTo>
                  <a:pt x="4641001" y="46720"/>
                  <a:pt x="4633988" y="45663"/>
                  <a:pt x="4627507" y="43032"/>
                </a:cubicBezTo>
                <a:cubicBezTo>
                  <a:pt x="4626421" y="41403"/>
                  <a:pt x="4632758" y="40317"/>
                  <a:pt x="4643080" y="40317"/>
                </a:cubicBezTo>
                <a:close/>
                <a:moveTo>
                  <a:pt x="3454123" y="39230"/>
                </a:moveTo>
                <a:cubicBezTo>
                  <a:pt x="3464081" y="39230"/>
                  <a:pt x="3470782" y="40498"/>
                  <a:pt x="3468609" y="42128"/>
                </a:cubicBezTo>
                <a:cubicBezTo>
                  <a:pt x="3461900" y="44333"/>
                  <a:pt x="3454834" y="45253"/>
                  <a:pt x="3447785" y="44844"/>
                </a:cubicBezTo>
                <a:cubicBezTo>
                  <a:pt x="3438369" y="44844"/>
                  <a:pt x="3431850" y="43396"/>
                  <a:pt x="3434204" y="41766"/>
                </a:cubicBezTo>
                <a:cubicBezTo>
                  <a:pt x="3440635" y="39726"/>
                  <a:pt x="3447384" y="38869"/>
                  <a:pt x="3454123" y="39230"/>
                </a:cubicBezTo>
                <a:close/>
                <a:moveTo>
                  <a:pt x="4541494" y="38506"/>
                </a:moveTo>
                <a:cubicBezTo>
                  <a:pt x="4548804" y="37805"/>
                  <a:pt x="4556178" y="38797"/>
                  <a:pt x="4563043" y="41403"/>
                </a:cubicBezTo>
                <a:cubicBezTo>
                  <a:pt x="4564853" y="43215"/>
                  <a:pt x="4558697" y="44483"/>
                  <a:pt x="4547289" y="44483"/>
                </a:cubicBezTo>
                <a:cubicBezTo>
                  <a:pt x="4540198" y="45265"/>
                  <a:pt x="4533025" y="44204"/>
                  <a:pt x="4526464" y="41403"/>
                </a:cubicBezTo>
                <a:cubicBezTo>
                  <a:pt x="4525379" y="39774"/>
                  <a:pt x="4531173" y="38689"/>
                  <a:pt x="4541494" y="38506"/>
                </a:cubicBezTo>
                <a:close/>
                <a:moveTo>
                  <a:pt x="3352176" y="38506"/>
                </a:moveTo>
                <a:cubicBezTo>
                  <a:pt x="3362317" y="38325"/>
                  <a:pt x="3367748" y="39230"/>
                  <a:pt x="3366480" y="40861"/>
                </a:cubicBezTo>
                <a:cubicBezTo>
                  <a:pt x="3360733" y="43139"/>
                  <a:pt x="3354524" y="44008"/>
                  <a:pt x="3348372" y="43395"/>
                </a:cubicBezTo>
                <a:cubicBezTo>
                  <a:pt x="3338956" y="43395"/>
                  <a:pt x="3333886" y="42310"/>
                  <a:pt x="3335698" y="40861"/>
                </a:cubicBezTo>
                <a:cubicBezTo>
                  <a:pt x="3340975" y="38969"/>
                  <a:pt x="3346579" y="38169"/>
                  <a:pt x="3352176" y="38506"/>
                </a:cubicBezTo>
                <a:close/>
                <a:moveTo>
                  <a:pt x="4442988" y="37240"/>
                </a:moveTo>
                <a:cubicBezTo>
                  <a:pt x="4450606" y="36641"/>
                  <a:pt x="4458265" y="37692"/>
                  <a:pt x="4465442" y="40317"/>
                </a:cubicBezTo>
                <a:cubicBezTo>
                  <a:pt x="4466710" y="41947"/>
                  <a:pt x="4458923" y="43395"/>
                  <a:pt x="4449144" y="43395"/>
                </a:cubicBezTo>
                <a:cubicBezTo>
                  <a:pt x="4441464" y="44085"/>
                  <a:pt x="4433728" y="43034"/>
                  <a:pt x="4426510" y="40317"/>
                </a:cubicBezTo>
                <a:cubicBezTo>
                  <a:pt x="4425424" y="38869"/>
                  <a:pt x="4433209" y="37420"/>
                  <a:pt x="4442988" y="37240"/>
                </a:cubicBezTo>
                <a:close/>
                <a:moveTo>
                  <a:pt x="3257654" y="37057"/>
                </a:moveTo>
                <a:cubicBezTo>
                  <a:pt x="3265258" y="37057"/>
                  <a:pt x="3270872" y="38144"/>
                  <a:pt x="3269062" y="39230"/>
                </a:cubicBezTo>
                <a:cubicBezTo>
                  <a:pt x="3263747" y="40948"/>
                  <a:pt x="3258163" y="41686"/>
                  <a:pt x="3252584" y="41402"/>
                </a:cubicBezTo>
                <a:cubicBezTo>
                  <a:pt x="3245884" y="41402"/>
                  <a:pt x="3240814" y="40317"/>
                  <a:pt x="3242080" y="39230"/>
                </a:cubicBezTo>
                <a:cubicBezTo>
                  <a:pt x="3247090" y="37532"/>
                  <a:pt x="3252371" y="36794"/>
                  <a:pt x="3257654" y="37057"/>
                </a:cubicBezTo>
                <a:close/>
                <a:moveTo>
                  <a:pt x="3160777" y="36516"/>
                </a:moveTo>
                <a:cubicBezTo>
                  <a:pt x="3168020" y="36516"/>
                  <a:pt x="3171642" y="36516"/>
                  <a:pt x="3170554" y="37964"/>
                </a:cubicBezTo>
                <a:cubicBezTo>
                  <a:pt x="3166534" y="39563"/>
                  <a:pt x="3162188" y="40182"/>
                  <a:pt x="3157878" y="39774"/>
                </a:cubicBezTo>
                <a:cubicBezTo>
                  <a:pt x="3151179" y="39774"/>
                  <a:pt x="3147377" y="39774"/>
                  <a:pt x="3148464" y="38325"/>
                </a:cubicBezTo>
                <a:cubicBezTo>
                  <a:pt x="3152401" y="36890"/>
                  <a:pt x="3156591" y="36274"/>
                  <a:pt x="3160777" y="36516"/>
                </a:cubicBezTo>
                <a:close/>
                <a:moveTo>
                  <a:pt x="4346474" y="35428"/>
                </a:moveTo>
                <a:cubicBezTo>
                  <a:pt x="4353631" y="34899"/>
                  <a:pt x="4360816" y="36015"/>
                  <a:pt x="4367479" y="38688"/>
                </a:cubicBezTo>
                <a:cubicBezTo>
                  <a:pt x="4367479" y="40498"/>
                  <a:pt x="4358063" y="42129"/>
                  <a:pt x="4347379" y="41946"/>
                </a:cubicBezTo>
                <a:cubicBezTo>
                  <a:pt x="4336695" y="41765"/>
                  <a:pt x="4327098" y="40136"/>
                  <a:pt x="4327098" y="38507"/>
                </a:cubicBezTo>
                <a:cubicBezTo>
                  <a:pt x="4327098" y="36876"/>
                  <a:pt x="4336514" y="35428"/>
                  <a:pt x="4346474" y="35428"/>
                </a:cubicBezTo>
                <a:close/>
                <a:moveTo>
                  <a:pt x="4248873" y="34342"/>
                </a:moveTo>
                <a:cubicBezTo>
                  <a:pt x="4255975" y="33738"/>
                  <a:pt x="4263117" y="34857"/>
                  <a:pt x="4269697" y="37601"/>
                </a:cubicBezTo>
                <a:cubicBezTo>
                  <a:pt x="4270602" y="39230"/>
                  <a:pt x="4260825" y="40861"/>
                  <a:pt x="4249778" y="40861"/>
                </a:cubicBezTo>
                <a:cubicBezTo>
                  <a:pt x="4242736" y="41447"/>
                  <a:pt x="4235655" y="40331"/>
                  <a:pt x="4229136" y="37601"/>
                </a:cubicBezTo>
                <a:cubicBezTo>
                  <a:pt x="4229136" y="35791"/>
                  <a:pt x="4238189" y="34342"/>
                  <a:pt x="4248873" y="34342"/>
                </a:cubicBezTo>
                <a:close/>
                <a:moveTo>
                  <a:pt x="4148193" y="32713"/>
                </a:moveTo>
                <a:cubicBezTo>
                  <a:pt x="4155106" y="32025"/>
                  <a:pt x="4162079" y="33082"/>
                  <a:pt x="4168474" y="35791"/>
                </a:cubicBezTo>
                <a:cubicBezTo>
                  <a:pt x="4168474" y="37601"/>
                  <a:pt x="4159058" y="39232"/>
                  <a:pt x="4148193" y="39232"/>
                </a:cubicBezTo>
                <a:cubicBezTo>
                  <a:pt x="4137329" y="39232"/>
                  <a:pt x="4127188" y="37421"/>
                  <a:pt x="4127732" y="35611"/>
                </a:cubicBezTo>
                <a:cubicBezTo>
                  <a:pt x="4134198" y="32934"/>
                  <a:pt x="4141237" y="31936"/>
                  <a:pt x="4148193" y="32713"/>
                </a:cubicBezTo>
                <a:close/>
                <a:moveTo>
                  <a:pt x="4051497" y="31625"/>
                </a:moveTo>
                <a:cubicBezTo>
                  <a:pt x="4061638" y="31625"/>
                  <a:pt x="4071054" y="33254"/>
                  <a:pt x="4071054" y="34884"/>
                </a:cubicBezTo>
                <a:cubicBezTo>
                  <a:pt x="4071054" y="36513"/>
                  <a:pt x="4061457" y="37961"/>
                  <a:pt x="4051317" y="37961"/>
                </a:cubicBezTo>
                <a:cubicBezTo>
                  <a:pt x="4041176" y="37961"/>
                  <a:pt x="4029950" y="36513"/>
                  <a:pt x="4030855" y="34703"/>
                </a:cubicBezTo>
                <a:cubicBezTo>
                  <a:pt x="4037395" y="32057"/>
                  <a:pt x="4044471" y="31002"/>
                  <a:pt x="4051497" y="31625"/>
                </a:cubicBezTo>
                <a:close/>
                <a:moveTo>
                  <a:pt x="3954622" y="29996"/>
                </a:moveTo>
                <a:cubicBezTo>
                  <a:pt x="3964580" y="29996"/>
                  <a:pt x="3974179" y="31625"/>
                  <a:pt x="3973816" y="33254"/>
                </a:cubicBezTo>
                <a:cubicBezTo>
                  <a:pt x="3967196" y="35840"/>
                  <a:pt x="3960076" y="36893"/>
                  <a:pt x="3952991" y="36334"/>
                </a:cubicBezTo>
                <a:cubicBezTo>
                  <a:pt x="3943033" y="36334"/>
                  <a:pt x="3933617" y="34522"/>
                  <a:pt x="3934883" y="32893"/>
                </a:cubicBezTo>
                <a:cubicBezTo>
                  <a:pt x="3941172" y="30502"/>
                  <a:pt x="3947909" y="29513"/>
                  <a:pt x="3954622" y="29996"/>
                </a:cubicBezTo>
                <a:close/>
                <a:moveTo>
                  <a:pt x="4929907" y="29995"/>
                </a:moveTo>
                <a:cubicBezTo>
                  <a:pt x="4934125" y="29699"/>
                  <a:pt x="4938363" y="30189"/>
                  <a:pt x="4942401" y="31444"/>
                </a:cubicBezTo>
                <a:cubicBezTo>
                  <a:pt x="4944213" y="32351"/>
                  <a:pt x="4940228" y="33256"/>
                  <a:pt x="4934253" y="33075"/>
                </a:cubicBezTo>
                <a:cubicBezTo>
                  <a:pt x="4930202" y="33305"/>
                  <a:pt x="4926143" y="32752"/>
                  <a:pt x="4922301" y="31444"/>
                </a:cubicBezTo>
                <a:cubicBezTo>
                  <a:pt x="4921215" y="30719"/>
                  <a:pt x="4924656" y="29995"/>
                  <a:pt x="4929907" y="29995"/>
                </a:cubicBezTo>
                <a:close/>
                <a:moveTo>
                  <a:pt x="3857745" y="29090"/>
                </a:moveTo>
                <a:cubicBezTo>
                  <a:pt x="3868247" y="28909"/>
                  <a:pt x="3875853" y="30177"/>
                  <a:pt x="3875853" y="31987"/>
                </a:cubicBezTo>
                <a:cubicBezTo>
                  <a:pt x="3875853" y="33799"/>
                  <a:pt x="3868429" y="34884"/>
                  <a:pt x="3857745" y="34884"/>
                </a:cubicBezTo>
                <a:cubicBezTo>
                  <a:pt x="3846700" y="34884"/>
                  <a:pt x="3839637" y="33799"/>
                  <a:pt x="3839637" y="32168"/>
                </a:cubicBezTo>
                <a:cubicBezTo>
                  <a:pt x="3839637" y="30538"/>
                  <a:pt x="3847241" y="29270"/>
                  <a:pt x="3857745" y="29090"/>
                </a:cubicBezTo>
                <a:close/>
                <a:moveTo>
                  <a:pt x="4832125" y="28185"/>
                </a:moveTo>
                <a:cubicBezTo>
                  <a:pt x="4836416" y="27905"/>
                  <a:pt x="4840720" y="28459"/>
                  <a:pt x="4844800" y="29814"/>
                </a:cubicBezTo>
                <a:cubicBezTo>
                  <a:pt x="4846429" y="30901"/>
                  <a:pt x="4842446" y="31626"/>
                  <a:pt x="4835384" y="31626"/>
                </a:cubicBezTo>
                <a:cubicBezTo>
                  <a:pt x="4831076" y="31993"/>
                  <a:pt x="4826741" y="31373"/>
                  <a:pt x="4822709" y="29814"/>
                </a:cubicBezTo>
                <a:cubicBezTo>
                  <a:pt x="4821078" y="28728"/>
                  <a:pt x="4825063" y="28004"/>
                  <a:pt x="4832125" y="28185"/>
                </a:cubicBezTo>
                <a:close/>
                <a:moveTo>
                  <a:pt x="3762678" y="27642"/>
                </a:moveTo>
                <a:cubicBezTo>
                  <a:pt x="3772638" y="27461"/>
                  <a:pt x="3780786" y="28729"/>
                  <a:pt x="3779520" y="30539"/>
                </a:cubicBezTo>
                <a:cubicBezTo>
                  <a:pt x="3773596" y="33107"/>
                  <a:pt x="3767094" y="34044"/>
                  <a:pt x="3760688" y="33255"/>
                </a:cubicBezTo>
                <a:cubicBezTo>
                  <a:pt x="3750547" y="33255"/>
                  <a:pt x="3744029" y="31987"/>
                  <a:pt x="3744570" y="30539"/>
                </a:cubicBezTo>
                <a:cubicBezTo>
                  <a:pt x="3745114" y="29090"/>
                  <a:pt x="3752720" y="27822"/>
                  <a:pt x="3762678" y="27642"/>
                </a:cubicBezTo>
                <a:close/>
                <a:moveTo>
                  <a:pt x="3664174" y="26738"/>
                </a:moveTo>
                <a:cubicBezTo>
                  <a:pt x="3673047" y="26556"/>
                  <a:pt x="3680834" y="28004"/>
                  <a:pt x="3679927" y="29453"/>
                </a:cubicBezTo>
                <a:cubicBezTo>
                  <a:pt x="3674134" y="31557"/>
                  <a:pt x="3667967" y="32421"/>
                  <a:pt x="3661819" y="31989"/>
                </a:cubicBezTo>
                <a:cubicBezTo>
                  <a:pt x="3652946" y="31989"/>
                  <a:pt x="3645159" y="30721"/>
                  <a:pt x="3646066" y="29272"/>
                </a:cubicBezTo>
                <a:cubicBezTo>
                  <a:pt x="3651863" y="27185"/>
                  <a:pt x="3658028" y="26322"/>
                  <a:pt x="3664174" y="26738"/>
                </a:cubicBezTo>
                <a:close/>
                <a:moveTo>
                  <a:pt x="4734524" y="26736"/>
                </a:moveTo>
                <a:cubicBezTo>
                  <a:pt x="4739668" y="26544"/>
                  <a:pt x="4744810" y="27217"/>
                  <a:pt x="4749734" y="28728"/>
                </a:cubicBezTo>
                <a:cubicBezTo>
                  <a:pt x="4751000" y="29813"/>
                  <a:pt x="4745930" y="30901"/>
                  <a:pt x="4739411" y="30901"/>
                </a:cubicBezTo>
                <a:cubicBezTo>
                  <a:pt x="4733890" y="31245"/>
                  <a:pt x="4728353" y="30509"/>
                  <a:pt x="4723115" y="28728"/>
                </a:cubicBezTo>
                <a:cubicBezTo>
                  <a:pt x="4723115" y="27641"/>
                  <a:pt x="4727822" y="26736"/>
                  <a:pt x="4734524" y="26736"/>
                </a:cubicBezTo>
                <a:close/>
                <a:moveTo>
                  <a:pt x="3569830" y="25832"/>
                </a:moveTo>
                <a:cubicBezTo>
                  <a:pt x="3578522" y="25832"/>
                  <a:pt x="3584680" y="27098"/>
                  <a:pt x="3583412" y="28365"/>
                </a:cubicBezTo>
                <a:cubicBezTo>
                  <a:pt x="3577608" y="30413"/>
                  <a:pt x="3571439" y="31215"/>
                  <a:pt x="3565304" y="30719"/>
                </a:cubicBezTo>
                <a:cubicBezTo>
                  <a:pt x="3556793" y="30719"/>
                  <a:pt x="3549913" y="29453"/>
                  <a:pt x="3551723" y="28004"/>
                </a:cubicBezTo>
                <a:cubicBezTo>
                  <a:pt x="3557571" y="26155"/>
                  <a:pt x="3563713" y="25417"/>
                  <a:pt x="3569830" y="25832"/>
                </a:cubicBezTo>
                <a:close/>
                <a:moveTo>
                  <a:pt x="4637647" y="25468"/>
                </a:moveTo>
                <a:cubicBezTo>
                  <a:pt x="4643006" y="25075"/>
                  <a:pt x="4648388" y="25879"/>
                  <a:pt x="4653399" y="27824"/>
                </a:cubicBezTo>
                <a:cubicBezTo>
                  <a:pt x="4654487" y="29090"/>
                  <a:pt x="4649236" y="29996"/>
                  <a:pt x="4641086" y="29996"/>
                </a:cubicBezTo>
                <a:cubicBezTo>
                  <a:pt x="4635725" y="30390"/>
                  <a:pt x="4630345" y="29586"/>
                  <a:pt x="4625334" y="27641"/>
                </a:cubicBezTo>
                <a:cubicBezTo>
                  <a:pt x="4624427" y="26375"/>
                  <a:pt x="4629497" y="25468"/>
                  <a:pt x="4637647" y="25468"/>
                </a:cubicBezTo>
                <a:close/>
                <a:moveTo>
                  <a:pt x="3476397" y="24564"/>
                </a:moveTo>
                <a:cubicBezTo>
                  <a:pt x="3484184" y="24564"/>
                  <a:pt x="3488891" y="25651"/>
                  <a:pt x="3487081" y="26917"/>
                </a:cubicBezTo>
                <a:cubicBezTo>
                  <a:pt x="3482038" y="28436"/>
                  <a:pt x="3476764" y="29050"/>
                  <a:pt x="3471508" y="28729"/>
                </a:cubicBezTo>
                <a:cubicBezTo>
                  <a:pt x="3463723" y="28729"/>
                  <a:pt x="3458470" y="28729"/>
                  <a:pt x="3459919" y="26556"/>
                </a:cubicBezTo>
                <a:cubicBezTo>
                  <a:pt x="3465207" y="24721"/>
                  <a:pt x="3470825" y="24041"/>
                  <a:pt x="3476397" y="24564"/>
                </a:cubicBezTo>
                <a:close/>
                <a:moveTo>
                  <a:pt x="4539501" y="23839"/>
                </a:moveTo>
                <a:cubicBezTo>
                  <a:pt x="4545326" y="23254"/>
                  <a:pt x="4551206" y="23999"/>
                  <a:pt x="4556704" y="26012"/>
                </a:cubicBezTo>
                <a:cubicBezTo>
                  <a:pt x="4558153" y="27461"/>
                  <a:pt x="4553263" y="28366"/>
                  <a:pt x="4544028" y="28366"/>
                </a:cubicBezTo>
                <a:cubicBezTo>
                  <a:pt x="4538517" y="28836"/>
                  <a:pt x="4532968" y="28159"/>
                  <a:pt x="4527732" y="26374"/>
                </a:cubicBezTo>
                <a:cubicBezTo>
                  <a:pt x="4525920" y="24925"/>
                  <a:pt x="4530629" y="23839"/>
                  <a:pt x="4539501" y="23839"/>
                </a:cubicBezTo>
                <a:close/>
                <a:moveTo>
                  <a:pt x="3380605" y="23658"/>
                </a:moveTo>
                <a:cubicBezTo>
                  <a:pt x="3386400" y="23658"/>
                  <a:pt x="3391833" y="24563"/>
                  <a:pt x="3391470" y="25468"/>
                </a:cubicBezTo>
                <a:cubicBezTo>
                  <a:pt x="3387303" y="26998"/>
                  <a:pt x="3382868" y="27675"/>
                  <a:pt x="3378432" y="27460"/>
                </a:cubicBezTo>
                <a:cubicBezTo>
                  <a:pt x="3371732" y="27460"/>
                  <a:pt x="3365757" y="27460"/>
                  <a:pt x="3366843" y="25651"/>
                </a:cubicBezTo>
                <a:cubicBezTo>
                  <a:pt x="3371265" y="24128"/>
                  <a:pt x="3375934" y="23453"/>
                  <a:pt x="3380605" y="23658"/>
                </a:cubicBezTo>
                <a:close/>
                <a:moveTo>
                  <a:pt x="4441178" y="22573"/>
                </a:moveTo>
                <a:cubicBezTo>
                  <a:pt x="4447328" y="21982"/>
                  <a:pt x="4453533" y="22849"/>
                  <a:pt x="4459286" y="25107"/>
                </a:cubicBezTo>
                <a:cubicBezTo>
                  <a:pt x="4459286" y="26375"/>
                  <a:pt x="4451680" y="27643"/>
                  <a:pt x="4443712" y="27643"/>
                </a:cubicBezTo>
                <a:cubicBezTo>
                  <a:pt x="4438110" y="27838"/>
                  <a:pt x="4432519" y="26977"/>
                  <a:pt x="4427234" y="25107"/>
                </a:cubicBezTo>
                <a:cubicBezTo>
                  <a:pt x="4425605" y="23839"/>
                  <a:pt x="4432848" y="22573"/>
                  <a:pt x="4441178" y="22573"/>
                </a:cubicBezTo>
                <a:close/>
                <a:moveTo>
                  <a:pt x="3288436" y="22391"/>
                </a:moveTo>
                <a:cubicBezTo>
                  <a:pt x="3293507" y="22573"/>
                  <a:pt x="3296767" y="23298"/>
                  <a:pt x="3295499" y="24022"/>
                </a:cubicBezTo>
                <a:cubicBezTo>
                  <a:pt x="3291699" y="25233"/>
                  <a:pt x="3287708" y="25724"/>
                  <a:pt x="3283730" y="25471"/>
                </a:cubicBezTo>
                <a:cubicBezTo>
                  <a:pt x="3278477" y="25471"/>
                  <a:pt x="3274855" y="25471"/>
                  <a:pt x="3275580" y="24022"/>
                </a:cubicBezTo>
                <a:cubicBezTo>
                  <a:pt x="3279732" y="22710"/>
                  <a:pt x="3284087" y="22159"/>
                  <a:pt x="3288436" y="22391"/>
                </a:cubicBezTo>
                <a:close/>
                <a:moveTo>
                  <a:pt x="4344481" y="20942"/>
                </a:moveTo>
                <a:cubicBezTo>
                  <a:pt x="4350630" y="20465"/>
                  <a:pt x="4356808" y="21330"/>
                  <a:pt x="4362589" y="23476"/>
                </a:cubicBezTo>
                <a:cubicBezTo>
                  <a:pt x="4363677" y="24744"/>
                  <a:pt x="4355890" y="26012"/>
                  <a:pt x="4348103" y="26012"/>
                </a:cubicBezTo>
                <a:cubicBezTo>
                  <a:pt x="4341957" y="26434"/>
                  <a:pt x="4335790" y="25571"/>
                  <a:pt x="4329995" y="23476"/>
                </a:cubicBezTo>
                <a:cubicBezTo>
                  <a:pt x="4329090" y="22210"/>
                  <a:pt x="4336333" y="20942"/>
                  <a:pt x="4344481" y="20942"/>
                </a:cubicBezTo>
                <a:close/>
                <a:moveTo>
                  <a:pt x="4249416" y="19856"/>
                </a:moveTo>
                <a:cubicBezTo>
                  <a:pt x="4255566" y="19251"/>
                  <a:pt x="4261773" y="20120"/>
                  <a:pt x="4267524" y="22392"/>
                </a:cubicBezTo>
                <a:cubicBezTo>
                  <a:pt x="4267885" y="23658"/>
                  <a:pt x="4260642" y="24926"/>
                  <a:pt x="4252494" y="24926"/>
                </a:cubicBezTo>
                <a:cubicBezTo>
                  <a:pt x="4246340" y="25643"/>
                  <a:pt x="4240106" y="24770"/>
                  <a:pt x="4234386" y="22392"/>
                </a:cubicBezTo>
                <a:cubicBezTo>
                  <a:pt x="4234386" y="21124"/>
                  <a:pt x="4241266" y="19856"/>
                  <a:pt x="4249416" y="19856"/>
                </a:cubicBezTo>
                <a:close/>
                <a:moveTo>
                  <a:pt x="4155437" y="18408"/>
                </a:moveTo>
                <a:cubicBezTo>
                  <a:pt x="4161112" y="17931"/>
                  <a:pt x="4166819" y="18799"/>
                  <a:pt x="4172096" y="20942"/>
                </a:cubicBezTo>
                <a:cubicBezTo>
                  <a:pt x="4172096" y="22390"/>
                  <a:pt x="4164309" y="23658"/>
                  <a:pt x="4155437" y="23658"/>
                </a:cubicBezTo>
                <a:cubicBezTo>
                  <a:pt x="4149821" y="24105"/>
                  <a:pt x="4144179" y="23238"/>
                  <a:pt x="4138958" y="21124"/>
                </a:cubicBezTo>
                <a:cubicBezTo>
                  <a:pt x="4138595" y="19493"/>
                  <a:pt x="4146745" y="18408"/>
                  <a:pt x="4155437" y="18408"/>
                </a:cubicBezTo>
                <a:close/>
                <a:moveTo>
                  <a:pt x="4060191" y="17320"/>
                </a:moveTo>
                <a:cubicBezTo>
                  <a:pt x="4065912" y="16698"/>
                  <a:pt x="4071699" y="17508"/>
                  <a:pt x="4077031" y="19673"/>
                </a:cubicBezTo>
                <a:cubicBezTo>
                  <a:pt x="4077031" y="20941"/>
                  <a:pt x="4069607" y="22209"/>
                  <a:pt x="4061277" y="22390"/>
                </a:cubicBezTo>
                <a:cubicBezTo>
                  <a:pt x="4055541" y="22895"/>
                  <a:pt x="4049770" y="22025"/>
                  <a:pt x="4044437" y="19854"/>
                </a:cubicBezTo>
                <a:cubicBezTo>
                  <a:pt x="4044437" y="18588"/>
                  <a:pt x="4052041" y="17320"/>
                  <a:pt x="4060191" y="17320"/>
                </a:cubicBezTo>
                <a:close/>
                <a:moveTo>
                  <a:pt x="3965485" y="15691"/>
                </a:moveTo>
                <a:cubicBezTo>
                  <a:pt x="3973091" y="15691"/>
                  <a:pt x="3979791" y="17140"/>
                  <a:pt x="3979610" y="18227"/>
                </a:cubicBezTo>
                <a:cubicBezTo>
                  <a:pt x="3974124" y="20524"/>
                  <a:pt x="3968128" y="21335"/>
                  <a:pt x="3962227" y="20581"/>
                </a:cubicBezTo>
                <a:cubicBezTo>
                  <a:pt x="3954079" y="20581"/>
                  <a:pt x="3946472" y="19313"/>
                  <a:pt x="3947377" y="18045"/>
                </a:cubicBezTo>
                <a:cubicBezTo>
                  <a:pt x="3953181" y="15997"/>
                  <a:pt x="3959350" y="15195"/>
                  <a:pt x="3965485" y="15691"/>
                </a:cubicBezTo>
                <a:close/>
                <a:moveTo>
                  <a:pt x="3870239" y="14966"/>
                </a:moveTo>
                <a:cubicBezTo>
                  <a:pt x="3879294" y="14966"/>
                  <a:pt x="3883457" y="14966"/>
                  <a:pt x="3883457" y="16959"/>
                </a:cubicBezTo>
                <a:cubicBezTo>
                  <a:pt x="3883457" y="18949"/>
                  <a:pt x="3877845" y="19312"/>
                  <a:pt x="3868971" y="19312"/>
                </a:cubicBezTo>
                <a:cubicBezTo>
                  <a:pt x="3859918" y="19312"/>
                  <a:pt x="3854304" y="19312"/>
                  <a:pt x="3854848" y="17139"/>
                </a:cubicBezTo>
                <a:cubicBezTo>
                  <a:pt x="3855392" y="14966"/>
                  <a:pt x="3861186" y="14966"/>
                  <a:pt x="3870239" y="14966"/>
                </a:cubicBezTo>
                <a:close/>
                <a:moveTo>
                  <a:pt x="3776984" y="13518"/>
                </a:moveTo>
                <a:cubicBezTo>
                  <a:pt x="3784771" y="13518"/>
                  <a:pt x="3790022" y="14423"/>
                  <a:pt x="3789480" y="15691"/>
                </a:cubicBezTo>
                <a:cubicBezTo>
                  <a:pt x="3784712" y="17590"/>
                  <a:pt x="3779547" y="18274"/>
                  <a:pt x="3774450" y="17683"/>
                </a:cubicBezTo>
                <a:cubicBezTo>
                  <a:pt x="3766482" y="17683"/>
                  <a:pt x="3761412" y="16778"/>
                  <a:pt x="3762137" y="15510"/>
                </a:cubicBezTo>
                <a:cubicBezTo>
                  <a:pt x="3766870" y="13721"/>
                  <a:pt x="3771948" y="13041"/>
                  <a:pt x="3776984" y="13518"/>
                </a:cubicBezTo>
                <a:close/>
                <a:moveTo>
                  <a:pt x="3683547" y="12613"/>
                </a:moveTo>
                <a:cubicBezTo>
                  <a:pt x="3690790" y="12613"/>
                  <a:pt x="3696585" y="13518"/>
                  <a:pt x="3695680" y="14606"/>
                </a:cubicBezTo>
                <a:cubicBezTo>
                  <a:pt x="3691176" y="16303"/>
                  <a:pt x="3686353" y="16984"/>
                  <a:pt x="3681557" y="16596"/>
                </a:cubicBezTo>
                <a:cubicBezTo>
                  <a:pt x="3674131" y="16596"/>
                  <a:pt x="3668337" y="16596"/>
                  <a:pt x="3669424" y="14423"/>
                </a:cubicBezTo>
                <a:cubicBezTo>
                  <a:pt x="3673973" y="12919"/>
                  <a:pt x="3678768" y="12303"/>
                  <a:pt x="3683547" y="12613"/>
                </a:cubicBezTo>
                <a:close/>
                <a:moveTo>
                  <a:pt x="3593009" y="11164"/>
                </a:moveTo>
                <a:cubicBezTo>
                  <a:pt x="3598623" y="11164"/>
                  <a:pt x="3603149" y="12430"/>
                  <a:pt x="3601883" y="13155"/>
                </a:cubicBezTo>
                <a:cubicBezTo>
                  <a:pt x="3597300" y="14497"/>
                  <a:pt x="3592532" y="15109"/>
                  <a:pt x="3587758" y="14966"/>
                </a:cubicBezTo>
                <a:cubicBezTo>
                  <a:pt x="3582144" y="14966"/>
                  <a:pt x="3577257" y="13879"/>
                  <a:pt x="3578161" y="12974"/>
                </a:cubicBezTo>
                <a:cubicBezTo>
                  <a:pt x="3582981" y="11575"/>
                  <a:pt x="3587996" y="10963"/>
                  <a:pt x="3593009" y="11164"/>
                </a:cubicBezTo>
                <a:close/>
                <a:moveTo>
                  <a:pt x="4628592" y="10982"/>
                </a:moveTo>
                <a:cubicBezTo>
                  <a:pt x="4632693" y="10660"/>
                  <a:pt x="4636816" y="11153"/>
                  <a:pt x="4640725" y="12430"/>
                </a:cubicBezTo>
                <a:cubicBezTo>
                  <a:pt x="4641630" y="13518"/>
                  <a:pt x="4638008" y="14061"/>
                  <a:pt x="4631853" y="14061"/>
                </a:cubicBezTo>
                <a:cubicBezTo>
                  <a:pt x="4627972" y="14480"/>
                  <a:pt x="4624050" y="13917"/>
                  <a:pt x="4620444" y="12430"/>
                </a:cubicBezTo>
                <a:cubicBezTo>
                  <a:pt x="4620444" y="11525"/>
                  <a:pt x="4622798" y="10982"/>
                  <a:pt x="4628592" y="10982"/>
                </a:cubicBezTo>
                <a:close/>
                <a:moveTo>
                  <a:pt x="3498850" y="10440"/>
                </a:moveTo>
                <a:cubicBezTo>
                  <a:pt x="3504825" y="10440"/>
                  <a:pt x="3508627" y="11164"/>
                  <a:pt x="3507542" y="12069"/>
                </a:cubicBezTo>
                <a:cubicBezTo>
                  <a:pt x="3503658" y="13460"/>
                  <a:pt x="3499510" y="13955"/>
                  <a:pt x="3495409" y="13517"/>
                </a:cubicBezTo>
                <a:cubicBezTo>
                  <a:pt x="3489795" y="13517"/>
                  <a:pt x="3486898" y="13517"/>
                  <a:pt x="3487442" y="12069"/>
                </a:cubicBezTo>
                <a:cubicBezTo>
                  <a:pt x="3491054" y="10603"/>
                  <a:pt x="3494970" y="10045"/>
                  <a:pt x="3498850" y="10440"/>
                </a:cubicBezTo>
                <a:close/>
                <a:moveTo>
                  <a:pt x="4535155" y="9897"/>
                </a:moveTo>
                <a:cubicBezTo>
                  <a:pt x="4539197" y="9547"/>
                  <a:pt x="4543265" y="10041"/>
                  <a:pt x="4547105" y="11345"/>
                </a:cubicBezTo>
                <a:cubicBezTo>
                  <a:pt x="4548373" y="12433"/>
                  <a:pt x="4544391" y="13157"/>
                  <a:pt x="4537689" y="13157"/>
                </a:cubicBezTo>
                <a:cubicBezTo>
                  <a:pt x="4533633" y="13606"/>
                  <a:pt x="4529528" y="13045"/>
                  <a:pt x="4525739" y="11528"/>
                </a:cubicBezTo>
                <a:cubicBezTo>
                  <a:pt x="4524471" y="11528"/>
                  <a:pt x="4528274" y="9897"/>
                  <a:pt x="4535155" y="9897"/>
                </a:cubicBezTo>
                <a:close/>
                <a:moveTo>
                  <a:pt x="4441541" y="8268"/>
                </a:moveTo>
                <a:cubicBezTo>
                  <a:pt x="4445786" y="7967"/>
                  <a:pt x="4450048" y="8585"/>
                  <a:pt x="4454035" y="10077"/>
                </a:cubicBezTo>
                <a:cubicBezTo>
                  <a:pt x="4454035" y="10982"/>
                  <a:pt x="4448421" y="11889"/>
                  <a:pt x="4441902" y="11889"/>
                </a:cubicBezTo>
                <a:cubicBezTo>
                  <a:pt x="4437882" y="12077"/>
                  <a:pt x="4433867" y="11397"/>
                  <a:pt x="4430133" y="9897"/>
                </a:cubicBezTo>
                <a:cubicBezTo>
                  <a:pt x="4430133" y="8992"/>
                  <a:pt x="4435927" y="8085"/>
                  <a:pt x="4441541" y="8268"/>
                </a:cubicBezTo>
                <a:close/>
                <a:moveTo>
                  <a:pt x="4349190" y="7182"/>
                </a:moveTo>
                <a:cubicBezTo>
                  <a:pt x="4353200" y="6923"/>
                  <a:pt x="4357213" y="7541"/>
                  <a:pt x="4360960" y="8992"/>
                </a:cubicBezTo>
                <a:cubicBezTo>
                  <a:pt x="4361321" y="9897"/>
                  <a:pt x="4355890" y="10984"/>
                  <a:pt x="4349008" y="10803"/>
                </a:cubicBezTo>
                <a:cubicBezTo>
                  <a:pt x="4342672" y="10803"/>
                  <a:pt x="4335970" y="9716"/>
                  <a:pt x="4336153" y="8811"/>
                </a:cubicBezTo>
                <a:cubicBezTo>
                  <a:pt x="4340314" y="7265"/>
                  <a:pt x="4344776" y="6705"/>
                  <a:pt x="4349190" y="7182"/>
                </a:cubicBezTo>
                <a:close/>
                <a:moveTo>
                  <a:pt x="4251950" y="5550"/>
                </a:moveTo>
                <a:cubicBezTo>
                  <a:pt x="4256494" y="5231"/>
                  <a:pt x="4261055" y="5847"/>
                  <a:pt x="4265349" y="7360"/>
                </a:cubicBezTo>
                <a:cubicBezTo>
                  <a:pt x="4265349" y="8447"/>
                  <a:pt x="4260461" y="9352"/>
                  <a:pt x="4253943" y="9352"/>
                </a:cubicBezTo>
                <a:cubicBezTo>
                  <a:pt x="4249082" y="9939"/>
                  <a:pt x="4244152" y="9253"/>
                  <a:pt x="4239637" y="7360"/>
                </a:cubicBezTo>
                <a:cubicBezTo>
                  <a:pt x="4239637" y="7360"/>
                  <a:pt x="4245612" y="5550"/>
                  <a:pt x="4251950" y="5550"/>
                </a:cubicBezTo>
                <a:close/>
                <a:moveTo>
                  <a:pt x="4159421" y="4645"/>
                </a:moveTo>
                <a:cubicBezTo>
                  <a:pt x="4163670" y="4210"/>
                  <a:pt x="4167963" y="4832"/>
                  <a:pt x="4171915" y="6457"/>
                </a:cubicBezTo>
                <a:cubicBezTo>
                  <a:pt x="4171915" y="7542"/>
                  <a:pt x="4166301" y="8447"/>
                  <a:pt x="4159963" y="8447"/>
                </a:cubicBezTo>
                <a:cubicBezTo>
                  <a:pt x="4155419" y="8789"/>
                  <a:pt x="4150855" y="8171"/>
                  <a:pt x="4146564" y="6637"/>
                </a:cubicBezTo>
                <a:cubicBezTo>
                  <a:pt x="4146564" y="5550"/>
                  <a:pt x="4152359" y="4465"/>
                  <a:pt x="4159421" y="4645"/>
                </a:cubicBezTo>
                <a:close/>
                <a:moveTo>
                  <a:pt x="4067071" y="3560"/>
                </a:moveTo>
                <a:cubicBezTo>
                  <a:pt x="4073228" y="3741"/>
                  <a:pt x="4079384" y="4646"/>
                  <a:pt x="4079203" y="5550"/>
                </a:cubicBezTo>
                <a:cubicBezTo>
                  <a:pt x="4074903" y="7045"/>
                  <a:pt x="4070346" y="7661"/>
                  <a:pt x="4065805" y="7362"/>
                </a:cubicBezTo>
                <a:cubicBezTo>
                  <a:pt x="4059466" y="7362"/>
                  <a:pt x="4053852" y="6094"/>
                  <a:pt x="4054577" y="5189"/>
                </a:cubicBezTo>
                <a:cubicBezTo>
                  <a:pt x="4058622" y="3954"/>
                  <a:pt x="4062845" y="3404"/>
                  <a:pt x="4067071" y="3560"/>
                </a:cubicBezTo>
                <a:close/>
                <a:moveTo>
                  <a:pt x="3974722" y="2292"/>
                </a:moveTo>
                <a:cubicBezTo>
                  <a:pt x="3980517" y="2292"/>
                  <a:pt x="3987399" y="2292"/>
                  <a:pt x="3987216" y="4102"/>
                </a:cubicBezTo>
                <a:cubicBezTo>
                  <a:pt x="3983513" y="5466"/>
                  <a:pt x="3979562" y="6021"/>
                  <a:pt x="3975627" y="5734"/>
                </a:cubicBezTo>
                <a:cubicBezTo>
                  <a:pt x="3971574" y="6082"/>
                  <a:pt x="3967491" y="5523"/>
                  <a:pt x="3963677" y="4102"/>
                </a:cubicBezTo>
                <a:cubicBezTo>
                  <a:pt x="3963677" y="3197"/>
                  <a:pt x="3968928" y="2292"/>
                  <a:pt x="3974722" y="2292"/>
                </a:cubicBezTo>
                <a:close/>
                <a:moveTo>
                  <a:pt x="3882915" y="1385"/>
                </a:moveTo>
                <a:cubicBezTo>
                  <a:pt x="3888890" y="1385"/>
                  <a:pt x="3894143" y="1385"/>
                  <a:pt x="3893780" y="3014"/>
                </a:cubicBezTo>
                <a:cubicBezTo>
                  <a:pt x="3893419" y="4645"/>
                  <a:pt x="3889254" y="4645"/>
                  <a:pt x="3883279" y="4645"/>
                </a:cubicBezTo>
                <a:cubicBezTo>
                  <a:pt x="3876577" y="4645"/>
                  <a:pt x="3872051" y="4645"/>
                  <a:pt x="3872595" y="3014"/>
                </a:cubicBezTo>
                <a:cubicBezTo>
                  <a:pt x="3873138" y="1385"/>
                  <a:pt x="3876941" y="1385"/>
                  <a:pt x="3882915" y="1385"/>
                </a:cubicBezTo>
                <a:close/>
                <a:moveTo>
                  <a:pt x="3792013" y="119"/>
                </a:moveTo>
                <a:cubicBezTo>
                  <a:pt x="3797988" y="300"/>
                  <a:pt x="3802153" y="300"/>
                  <a:pt x="3801792" y="1568"/>
                </a:cubicBezTo>
                <a:cubicBezTo>
                  <a:pt x="3801792" y="1568"/>
                  <a:pt x="3797083" y="3016"/>
                  <a:pt x="3791108" y="3016"/>
                </a:cubicBezTo>
                <a:cubicBezTo>
                  <a:pt x="3785133" y="3016"/>
                  <a:pt x="3781329" y="3016"/>
                  <a:pt x="3782236" y="1385"/>
                </a:cubicBezTo>
                <a:cubicBezTo>
                  <a:pt x="3785350" y="201"/>
                  <a:pt x="3788700" y="-234"/>
                  <a:pt x="3792013" y="119"/>
                </a:cubicBezTo>
                <a:close/>
              </a:path>
            </a:pathLst>
          </a:custGeom>
          <a:gradFill flip="none" rotWithShape="1">
            <a:gsLst>
              <a:gs pos="0">
                <a:schemeClr val="accent1">
                  <a:alpha val="20000"/>
                </a:schemeClr>
              </a:gs>
              <a:gs pos="89000">
                <a:schemeClr val="accent1">
                  <a:alpha val="0"/>
                </a:schemeClr>
              </a:gs>
            </a:gsLst>
            <a:lin ang="16200000" scaled="1"/>
            <a:tileRect/>
          </a:gra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cs"/>
            </a:endParaRPr>
          </a:p>
        </p:txBody>
      </p:sp>
      <p:grpSp>
        <p:nvGrpSpPr>
          <p:cNvPr id="2" name="组合 1">
            <a:extLst>
              <a:ext uri="{FF2B5EF4-FFF2-40B4-BE49-F238E27FC236}">
                <a16:creationId xmlns:a16="http://schemas.microsoft.com/office/drawing/2014/main" id="{8B57B2C2-BF2E-E356-C662-696B3517A908}"/>
              </a:ext>
            </a:extLst>
          </p:cNvPr>
          <p:cNvGrpSpPr/>
          <p:nvPr/>
        </p:nvGrpSpPr>
        <p:grpSpPr>
          <a:xfrm>
            <a:off x="371074" y="2034413"/>
            <a:ext cx="3448451" cy="426391"/>
            <a:chOff x="371074" y="1094305"/>
            <a:chExt cx="11460162" cy="426391"/>
          </a:xfrm>
        </p:grpSpPr>
        <p:sp>
          <p:nvSpPr>
            <p:cNvPr id="3" name="矩形: 圆顶角 2">
              <a:extLst>
                <a:ext uri="{FF2B5EF4-FFF2-40B4-BE49-F238E27FC236}">
                  <a16:creationId xmlns:a16="http://schemas.microsoft.com/office/drawing/2014/main" id="{0D5F01A3-657E-A8AD-21CC-10FA21979120}"/>
                </a:ext>
              </a:extLst>
            </p:cNvPr>
            <p:cNvSpPr/>
            <p:nvPr/>
          </p:nvSpPr>
          <p:spPr>
            <a:xfrm>
              <a:off x="371075" y="1094305"/>
              <a:ext cx="11460161" cy="426391"/>
            </a:xfrm>
            <a:prstGeom prst="round2SameRect">
              <a:avLst/>
            </a:prstGeom>
            <a:solidFill>
              <a:schemeClr val="accent1"/>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altLang="zh-CN" sz="1400" b="1" i="0" u="none" strike="noStrike" cap="none" spc="0" normalizeH="0" baseline="0" dirty="0">
                  <a:ln>
                    <a:noFill/>
                  </a:ln>
                  <a:solidFill>
                    <a:schemeClr val="bg1"/>
                  </a:solidFill>
                  <a:effectLst/>
                  <a:uFillTx/>
                  <a:latin typeface="+mn-ea"/>
                  <a:ea typeface="+mn-ea"/>
                  <a:cs typeface="Helvetica Neue Medium"/>
                  <a:sym typeface="Helvetica Neue Medium"/>
                </a:rPr>
                <a:t>HR</a:t>
              </a:r>
              <a:r>
                <a:rPr kumimoji="0" lang="en-US" altLang="zh-CN" sz="1400" b="1" i="0" u="none" strike="noStrike" cap="none" spc="0" normalizeH="0" baseline="30000" dirty="0">
                  <a:ln>
                    <a:noFill/>
                  </a:ln>
                  <a:solidFill>
                    <a:schemeClr val="bg1"/>
                  </a:solidFill>
                  <a:effectLst/>
                  <a:uFillTx/>
                  <a:latin typeface="+mn-ea"/>
                  <a:ea typeface="+mn-ea"/>
                  <a:cs typeface="Helvetica Neue Medium"/>
                  <a:sym typeface="Helvetica Neue Medium"/>
                </a:rPr>
                <a:t>+</a:t>
              </a:r>
            </a:p>
          </p:txBody>
        </p:sp>
        <p:grpSp>
          <p:nvGrpSpPr>
            <p:cNvPr id="4" name="组合 3">
              <a:extLst>
                <a:ext uri="{FF2B5EF4-FFF2-40B4-BE49-F238E27FC236}">
                  <a16:creationId xmlns:a16="http://schemas.microsoft.com/office/drawing/2014/main" id="{A1633532-C5D8-1B9A-9430-ED316ACC63EC}"/>
                </a:ext>
              </a:extLst>
            </p:cNvPr>
            <p:cNvGrpSpPr/>
            <p:nvPr/>
          </p:nvGrpSpPr>
          <p:grpSpPr>
            <a:xfrm>
              <a:off x="10149394" y="1094305"/>
              <a:ext cx="1681842" cy="426391"/>
              <a:chOff x="7075258" y="258372"/>
              <a:chExt cx="1042318" cy="369100"/>
            </a:xfrm>
          </p:grpSpPr>
          <p:sp>
            <p:nvSpPr>
              <p:cNvPr id="8" name="直角三角形 7">
                <a:extLst>
                  <a:ext uri="{FF2B5EF4-FFF2-40B4-BE49-F238E27FC236}">
                    <a16:creationId xmlns:a16="http://schemas.microsoft.com/office/drawing/2014/main" id="{BD5E2A26-1EEB-429C-D81A-4B145EDE7BBB}"/>
                  </a:ext>
                </a:extLst>
              </p:cNvPr>
              <p:cNvSpPr/>
              <p:nvPr/>
            </p:nvSpPr>
            <p:spPr>
              <a:xfrm rot="10800000">
                <a:off x="7642811" y="258372"/>
                <a:ext cx="474765" cy="369100"/>
              </a:xfrm>
              <a:prstGeom prst="rtTriangle">
                <a:avLst/>
              </a:prstGeom>
              <a:solidFill>
                <a:schemeClr val="bg1">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ea"/>
                  <a:sym typeface="微软雅黑" panose="020B0503020204020204" pitchFamily="34" charset="-122"/>
                </a:endParaRPr>
              </a:p>
            </p:txBody>
          </p:sp>
          <p:sp>
            <p:nvSpPr>
              <p:cNvPr id="9" name="直角三角形 8">
                <a:extLst>
                  <a:ext uri="{FF2B5EF4-FFF2-40B4-BE49-F238E27FC236}">
                    <a16:creationId xmlns:a16="http://schemas.microsoft.com/office/drawing/2014/main" id="{1BD90555-57FD-499E-247F-C7289B84FEEF}"/>
                  </a:ext>
                </a:extLst>
              </p:cNvPr>
              <p:cNvSpPr/>
              <p:nvPr/>
            </p:nvSpPr>
            <p:spPr>
              <a:xfrm rot="10800000" flipV="1">
                <a:off x="7075258" y="290045"/>
                <a:ext cx="1042318" cy="337427"/>
              </a:xfrm>
              <a:prstGeom prst="rtTriangle">
                <a:avLst/>
              </a:prstGeom>
              <a:solidFill>
                <a:schemeClr val="bg1">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ea"/>
                  <a:sym typeface="微软雅黑" panose="020B0503020204020204" pitchFamily="34" charset="-122"/>
                </a:endParaRPr>
              </a:p>
            </p:txBody>
          </p:sp>
        </p:grpSp>
        <p:grpSp>
          <p:nvGrpSpPr>
            <p:cNvPr id="5" name="组合 4">
              <a:extLst>
                <a:ext uri="{FF2B5EF4-FFF2-40B4-BE49-F238E27FC236}">
                  <a16:creationId xmlns:a16="http://schemas.microsoft.com/office/drawing/2014/main" id="{F4023A7B-CEFE-A8E5-9E90-F0FE71025E38}"/>
                </a:ext>
              </a:extLst>
            </p:cNvPr>
            <p:cNvGrpSpPr/>
            <p:nvPr/>
          </p:nvGrpSpPr>
          <p:grpSpPr>
            <a:xfrm flipH="1">
              <a:off x="371074" y="1094305"/>
              <a:ext cx="1681842" cy="426391"/>
              <a:chOff x="7075258" y="258372"/>
              <a:chExt cx="1042318" cy="369100"/>
            </a:xfrm>
          </p:grpSpPr>
          <p:sp>
            <p:nvSpPr>
              <p:cNvPr id="6" name="直角三角形 5">
                <a:extLst>
                  <a:ext uri="{FF2B5EF4-FFF2-40B4-BE49-F238E27FC236}">
                    <a16:creationId xmlns:a16="http://schemas.microsoft.com/office/drawing/2014/main" id="{3536CDDB-0CC6-4B79-0A7D-CC11AFF06D45}"/>
                  </a:ext>
                </a:extLst>
              </p:cNvPr>
              <p:cNvSpPr/>
              <p:nvPr/>
            </p:nvSpPr>
            <p:spPr>
              <a:xfrm rot="10800000">
                <a:off x="7642811" y="258372"/>
                <a:ext cx="474765" cy="369100"/>
              </a:xfrm>
              <a:prstGeom prst="rtTriangle">
                <a:avLst/>
              </a:prstGeom>
              <a:solidFill>
                <a:schemeClr val="bg1">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ea"/>
                  <a:sym typeface="微软雅黑" panose="020B0503020204020204" pitchFamily="34" charset="-122"/>
                </a:endParaRPr>
              </a:p>
            </p:txBody>
          </p:sp>
          <p:sp>
            <p:nvSpPr>
              <p:cNvPr id="7" name="直角三角形 6">
                <a:extLst>
                  <a:ext uri="{FF2B5EF4-FFF2-40B4-BE49-F238E27FC236}">
                    <a16:creationId xmlns:a16="http://schemas.microsoft.com/office/drawing/2014/main" id="{DE6F26FB-1FDB-E045-FD35-53865A2C46A0}"/>
                  </a:ext>
                </a:extLst>
              </p:cNvPr>
              <p:cNvSpPr/>
              <p:nvPr/>
            </p:nvSpPr>
            <p:spPr>
              <a:xfrm rot="10800000" flipV="1">
                <a:off x="7075258" y="290045"/>
                <a:ext cx="1042318" cy="337427"/>
              </a:xfrm>
              <a:prstGeom prst="rtTriangle">
                <a:avLst/>
              </a:prstGeom>
              <a:solidFill>
                <a:schemeClr val="bg1">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ea"/>
                  <a:sym typeface="微软雅黑" panose="020B0503020204020204" pitchFamily="34" charset="-122"/>
                </a:endParaRPr>
              </a:p>
            </p:txBody>
          </p:sp>
        </p:grpSp>
      </p:grpSp>
      <p:grpSp>
        <p:nvGrpSpPr>
          <p:cNvPr id="10" name="组合 9">
            <a:extLst>
              <a:ext uri="{FF2B5EF4-FFF2-40B4-BE49-F238E27FC236}">
                <a16:creationId xmlns:a16="http://schemas.microsoft.com/office/drawing/2014/main" id="{2DE10B81-7B02-ACF5-232F-B1F594E5E687}"/>
              </a:ext>
            </a:extLst>
          </p:cNvPr>
          <p:cNvGrpSpPr/>
          <p:nvPr/>
        </p:nvGrpSpPr>
        <p:grpSpPr>
          <a:xfrm>
            <a:off x="4371976" y="2034413"/>
            <a:ext cx="3448451" cy="426391"/>
            <a:chOff x="371074" y="1094305"/>
            <a:chExt cx="11460162" cy="426391"/>
          </a:xfrm>
        </p:grpSpPr>
        <p:sp>
          <p:nvSpPr>
            <p:cNvPr id="12" name="矩形: 圆顶角 11">
              <a:extLst>
                <a:ext uri="{FF2B5EF4-FFF2-40B4-BE49-F238E27FC236}">
                  <a16:creationId xmlns:a16="http://schemas.microsoft.com/office/drawing/2014/main" id="{30905720-0D70-F565-6632-77D5C326D486}"/>
                </a:ext>
              </a:extLst>
            </p:cNvPr>
            <p:cNvSpPr/>
            <p:nvPr/>
          </p:nvSpPr>
          <p:spPr>
            <a:xfrm>
              <a:off x="371075" y="1094305"/>
              <a:ext cx="11460161" cy="426391"/>
            </a:xfrm>
            <a:prstGeom prst="round2SameRect">
              <a:avLst/>
            </a:prstGeom>
            <a:solidFill>
              <a:schemeClr val="accent1"/>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altLang="zh-CN" sz="1400" b="1" i="0" u="none" strike="noStrike" cap="none" spc="0" normalizeH="0" baseline="0" dirty="0">
                  <a:ln>
                    <a:noFill/>
                  </a:ln>
                  <a:solidFill>
                    <a:schemeClr val="bg1"/>
                  </a:solidFill>
                  <a:effectLst/>
                  <a:uFillTx/>
                  <a:latin typeface="+mn-ea"/>
                  <a:ea typeface="+mn-ea"/>
                  <a:cs typeface="Helvetica Neue Medium"/>
                  <a:sym typeface="Helvetica Neue Medium"/>
                </a:rPr>
                <a:t>HER2</a:t>
              </a:r>
              <a:r>
                <a:rPr lang="en-US" altLang="zh-CN" sz="1400" b="1" baseline="30000" dirty="0">
                  <a:solidFill>
                    <a:schemeClr val="bg1"/>
                  </a:solidFill>
                  <a:latin typeface="+mn-ea"/>
                  <a:sym typeface="Helvetica Neue Medium"/>
                </a:rPr>
                <a:t>+</a:t>
              </a:r>
            </a:p>
          </p:txBody>
        </p:sp>
        <p:grpSp>
          <p:nvGrpSpPr>
            <p:cNvPr id="13" name="组合 12">
              <a:extLst>
                <a:ext uri="{FF2B5EF4-FFF2-40B4-BE49-F238E27FC236}">
                  <a16:creationId xmlns:a16="http://schemas.microsoft.com/office/drawing/2014/main" id="{9CB8A2FC-38BC-2C12-8789-E3EF334FD02C}"/>
                </a:ext>
              </a:extLst>
            </p:cNvPr>
            <p:cNvGrpSpPr/>
            <p:nvPr/>
          </p:nvGrpSpPr>
          <p:grpSpPr>
            <a:xfrm>
              <a:off x="10149394" y="1094305"/>
              <a:ext cx="1681842" cy="426391"/>
              <a:chOff x="7075258" y="258372"/>
              <a:chExt cx="1042318" cy="369100"/>
            </a:xfrm>
          </p:grpSpPr>
          <p:sp>
            <p:nvSpPr>
              <p:cNvPr id="17" name="直角三角形 16">
                <a:extLst>
                  <a:ext uri="{FF2B5EF4-FFF2-40B4-BE49-F238E27FC236}">
                    <a16:creationId xmlns:a16="http://schemas.microsoft.com/office/drawing/2014/main" id="{C26EC249-1174-3B9C-BD57-B616E145D39F}"/>
                  </a:ext>
                </a:extLst>
              </p:cNvPr>
              <p:cNvSpPr/>
              <p:nvPr/>
            </p:nvSpPr>
            <p:spPr>
              <a:xfrm rot="10800000">
                <a:off x="7642811" y="258372"/>
                <a:ext cx="474765" cy="369100"/>
              </a:xfrm>
              <a:prstGeom prst="rtTriangle">
                <a:avLst/>
              </a:prstGeom>
              <a:solidFill>
                <a:schemeClr val="bg1">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ea"/>
                  <a:sym typeface="微软雅黑" panose="020B0503020204020204" pitchFamily="34" charset="-122"/>
                </a:endParaRPr>
              </a:p>
            </p:txBody>
          </p:sp>
          <p:sp>
            <p:nvSpPr>
              <p:cNvPr id="18" name="直角三角形 17">
                <a:extLst>
                  <a:ext uri="{FF2B5EF4-FFF2-40B4-BE49-F238E27FC236}">
                    <a16:creationId xmlns:a16="http://schemas.microsoft.com/office/drawing/2014/main" id="{9B89A07F-EBC5-01FB-BA9A-E531E0A4C49E}"/>
                  </a:ext>
                </a:extLst>
              </p:cNvPr>
              <p:cNvSpPr/>
              <p:nvPr/>
            </p:nvSpPr>
            <p:spPr>
              <a:xfrm rot="10800000" flipV="1">
                <a:off x="7075258" y="290045"/>
                <a:ext cx="1042318" cy="337427"/>
              </a:xfrm>
              <a:prstGeom prst="rtTriangle">
                <a:avLst/>
              </a:prstGeom>
              <a:solidFill>
                <a:schemeClr val="bg1">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ea"/>
                  <a:sym typeface="微软雅黑" panose="020B0503020204020204" pitchFamily="34" charset="-122"/>
                </a:endParaRPr>
              </a:p>
            </p:txBody>
          </p:sp>
        </p:grpSp>
        <p:grpSp>
          <p:nvGrpSpPr>
            <p:cNvPr id="14" name="组合 13">
              <a:extLst>
                <a:ext uri="{FF2B5EF4-FFF2-40B4-BE49-F238E27FC236}">
                  <a16:creationId xmlns:a16="http://schemas.microsoft.com/office/drawing/2014/main" id="{C087594C-5F9B-8424-5CEE-D0D9D6A37DAB}"/>
                </a:ext>
              </a:extLst>
            </p:cNvPr>
            <p:cNvGrpSpPr/>
            <p:nvPr/>
          </p:nvGrpSpPr>
          <p:grpSpPr>
            <a:xfrm flipH="1">
              <a:off x="371074" y="1094305"/>
              <a:ext cx="1681842" cy="426391"/>
              <a:chOff x="7075258" y="258372"/>
              <a:chExt cx="1042318" cy="369100"/>
            </a:xfrm>
          </p:grpSpPr>
          <p:sp>
            <p:nvSpPr>
              <p:cNvPr id="15" name="直角三角形 14">
                <a:extLst>
                  <a:ext uri="{FF2B5EF4-FFF2-40B4-BE49-F238E27FC236}">
                    <a16:creationId xmlns:a16="http://schemas.microsoft.com/office/drawing/2014/main" id="{D64A4F10-A811-E09B-1F76-611A3B07374E}"/>
                  </a:ext>
                </a:extLst>
              </p:cNvPr>
              <p:cNvSpPr/>
              <p:nvPr/>
            </p:nvSpPr>
            <p:spPr>
              <a:xfrm rot="10800000">
                <a:off x="7642811" y="258372"/>
                <a:ext cx="474765" cy="369100"/>
              </a:xfrm>
              <a:prstGeom prst="rtTriangle">
                <a:avLst/>
              </a:prstGeom>
              <a:solidFill>
                <a:schemeClr val="bg1">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ea"/>
                  <a:sym typeface="微软雅黑" panose="020B0503020204020204" pitchFamily="34" charset="-122"/>
                </a:endParaRPr>
              </a:p>
            </p:txBody>
          </p:sp>
          <p:sp>
            <p:nvSpPr>
              <p:cNvPr id="16" name="直角三角形 15">
                <a:extLst>
                  <a:ext uri="{FF2B5EF4-FFF2-40B4-BE49-F238E27FC236}">
                    <a16:creationId xmlns:a16="http://schemas.microsoft.com/office/drawing/2014/main" id="{A3F5E657-C174-0B10-3DF1-B246E618C0FD}"/>
                  </a:ext>
                </a:extLst>
              </p:cNvPr>
              <p:cNvSpPr/>
              <p:nvPr/>
            </p:nvSpPr>
            <p:spPr>
              <a:xfrm rot="10800000" flipV="1">
                <a:off x="7075258" y="290045"/>
                <a:ext cx="1042318" cy="337427"/>
              </a:xfrm>
              <a:prstGeom prst="rtTriangle">
                <a:avLst/>
              </a:prstGeom>
              <a:solidFill>
                <a:schemeClr val="bg1">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ea"/>
                  <a:sym typeface="微软雅黑" panose="020B0503020204020204" pitchFamily="34" charset="-122"/>
                </a:endParaRPr>
              </a:p>
            </p:txBody>
          </p:sp>
        </p:grpSp>
      </p:grpSp>
      <p:grpSp>
        <p:nvGrpSpPr>
          <p:cNvPr id="19" name="组合 18">
            <a:extLst>
              <a:ext uri="{FF2B5EF4-FFF2-40B4-BE49-F238E27FC236}">
                <a16:creationId xmlns:a16="http://schemas.microsoft.com/office/drawing/2014/main" id="{39B5CBAD-0293-4719-2CC9-D14CFB4ED1D5}"/>
              </a:ext>
            </a:extLst>
          </p:cNvPr>
          <p:cNvGrpSpPr/>
          <p:nvPr/>
        </p:nvGrpSpPr>
        <p:grpSpPr>
          <a:xfrm>
            <a:off x="8372274" y="2034413"/>
            <a:ext cx="3448451" cy="426391"/>
            <a:chOff x="371074" y="1094305"/>
            <a:chExt cx="11460162" cy="426391"/>
          </a:xfrm>
        </p:grpSpPr>
        <p:sp>
          <p:nvSpPr>
            <p:cNvPr id="20" name="矩形: 圆顶角 19">
              <a:extLst>
                <a:ext uri="{FF2B5EF4-FFF2-40B4-BE49-F238E27FC236}">
                  <a16:creationId xmlns:a16="http://schemas.microsoft.com/office/drawing/2014/main" id="{6BD11AAD-3C06-B51C-2D4A-783962E8CCD8}"/>
                </a:ext>
              </a:extLst>
            </p:cNvPr>
            <p:cNvSpPr/>
            <p:nvPr/>
          </p:nvSpPr>
          <p:spPr>
            <a:xfrm>
              <a:off x="371075" y="1094305"/>
              <a:ext cx="11460161" cy="426391"/>
            </a:xfrm>
            <a:prstGeom prst="round2SameRect">
              <a:avLst/>
            </a:prstGeom>
            <a:solidFill>
              <a:schemeClr val="accent1"/>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altLang="zh-CN" sz="1400" b="1" i="0" u="none" strike="noStrike" cap="none" spc="0" normalizeH="0" baseline="0" dirty="0">
                  <a:ln>
                    <a:noFill/>
                  </a:ln>
                  <a:solidFill>
                    <a:schemeClr val="bg1"/>
                  </a:solidFill>
                  <a:effectLst/>
                  <a:uFillTx/>
                  <a:latin typeface="+mn-ea"/>
                  <a:ea typeface="+mn-ea"/>
                  <a:cs typeface="Helvetica Neue Medium"/>
                  <a:sym typeface="Helvetica Neue Medium"/>
                </a:rPr>
                <a:t>TNBC</a:t>
              </a:r>
            </a:p>
          </p:txBody>
        </p:sp>
        <p:grpSp>
          <p:nvGrpSpPr>
            <p:cNvPr id="28" name="组合 27">
              <a:extLst>
                <a:ext uri="{FF2B5EF4-FFF2-40B4-BE49-F238E27FC236}">
                  <a16:creationId xmlns:a16="http://schemas.microsoft.com/office/drawing/2014/main" id="{1B3E450F-8304-42A2-026C-215573E91C21}"/>
                </a:ext>
              </a:extLst>
            </p:cNvPr>
            <p:cNvGrpSpPr/>
            <p:nvPr/>
          </p:nvGrpSpPr>
          <p:grpSpPr>
            <a:xfrm>
              <a:off x="10149394" y="1094305"/>
              <a:ext cx="1681842" cy="426391"/>
              <a:chOff x="7075258" y="258372"/>
              <a:chExt cx="1042318" cy="369100"/>
            </a:xfrm>
          </p:grpSpPr>
          <p:sp>
            <p:nvSpPr>
              <p:cNvPr id="32" name="直角三角形 31">
                <a:extLst>
                  <a:ext uri="{FF2B5EF4-FFF2-40B4-BE49-F238E27FC236}">
                    <a16:creationId xmlns:a16="http://schemas.microsoft.com/office/drawing/2014/main" id="{C88E9519-EB26-69DB-CE16-8875BDB29035}"/>
                  </a:ext>
                </a:extLst>
              </p:cNvPr>
              <p:cNvSpPr/>
              <p:nvPr/>
            </p:nvSpPr>
            <p:spPr>
              <a:xfrm rot="10800000">
                <a:off x="7642811" y="258372"/>
                <a:ext cx="474765" cy="369100"/>
              </a:xfrm>
              <a:prstGeom prst="rtTriangle">
                <a:avLst/>
              </a:prstGeom>
              <a:solidFill>
                <a:schemeClr val="bg1">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ea"/>
                  <a:sym typeface="微软雅黑" panose="020B0503020204020204" pitchFamily="34" charset="-122"/>
                </a:endParaRPr>
              </a:p>
            </p:txBody>
          </p:sp>
          <p:sp>
            <p:nvSpPr>
              <p:cNvPr id="33" name="直角三角形 32">
                <a:extLst>
                  <a:ext uri="{FF2B5EF4-FFF2-40B4-BE49-F238E27FC236}">
                    <a16:creationId xmlns:a16="http://schemas.microsoft.com/office/drawing/2014/main" id="{23F49A01-650E-CE1D-6C18-1ED35249A584}"/>
                  </a:ext>
                </a:extLst>
              </p:cNvPr>
              <p:cNvSpPr/>
              <p:nvPr/>
            </p:nvSpPr>
            <p:spPr>
              <a:xfrm rot="10800000" flipV="1">
                <a:off x="7075258" y="290045"/>
                <a:ext cx="1042318" cy="337427"/>
              </a:xfrm>
              <a:prstGeom prst="rtTriangle">
                <a:avLst/>
              </a:prstGeom>
              <a:solidFill>
                <a:schemeClr val="bg1">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ea"/>
                  <a:sym typeface="微软雅黑" panose="020B0503020204020204" pitchFamily="34" charset="-122"/>
                </a:endParaRPr>
              </a:p>
            </p:txBody>
          </p:sp>
        </p:grpSp>
        <p:grpSp>
          <p:nvGrpSpPr>
            <p:cNvPr id="29" name="组合 28">
              <a:extLst>
                <a:ext uri="{FF2B5EF4-FFF2-40B4-BE49-F238E27FC236}">
                  <a16:creationId xmlns:a16="http://schemas.microsoft.com/office/drawing/2014/main" id="{EA50ED84-8FFE-30A4-F0AE-7B8E4EF4EF63}"/>
                </a:ext>
              </a:extLst>
            </p:cNvPr>
            <p:cNvGrpSpPr/>
            <p:nvPr/>
          </p:nvGrpSpPr>
          <p:grpSpPr>
            <a:xfrm flipH="1">
              <a:off x="371074" y="1094305"/>
              <a:ext cx="1681842" cy="426391"/>
              <a:chOff x="7075258" y="258372"/>
              <a:chExt cx="1042318" cy="369100"/>
            </a:xfrm>
          </p:grpSpPr>
          <p:sp>
            <p:nvSpPr>
              <p:cNvPr id="30" name="直角三角形 29">
                <a:extLst>
                  <a:ext uri="{FF2B5EF4-FFF2-40B4-BE49-F238E27FC236}">
                    <a16:creationId xmlns:a16="http://schemas.microsoft.com/office/drawing/2014/main" id="{5DB5D6C9-F3A8-83E7-4962-83931C81301C}"/>
                  </a:ext>
                </a:extLst>
              </p:cNvPr>
              <p:cNvSpPr/>
              <p:nvPr/>
            </p:nvSpPr>
            <p:spPr>
              <a:xfrm rot="10800000">
                <a:off x="7642811" y="258372"/>
                <a:ext cx="474765" cy="369100"/>
              </a:xfrm>
              <a:prstGeom prst="rtTriangle">
                <a:avLst/>
              </a:prstGeom>
              <a:solidFill>
                <a:schemeClr val="bg1">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ea"/>
                  <a:sym typeface="微软雅黑" panose="020B0503020204020204" pitchFamily="34" charset="-122"/>
                </a:endParaRPr>
              </a:p>
            </p:txBody>
          </p:sp>
          <p:sp>
            <p:nvSpPr>
              <p:cNvPr id="31" name="直角三角形 30">
                <a:extLst>
                  <a:ext uri="{FF2B5EF4-FFF2-40B4-BE49-F238E27FC236}">
                    <a16:creationId xmlns:a16="http://schemas.microsoft.com/office/drawing/2014/main" id="{BD129E61-61F1-5B4C-C041-FFFD94E9EEC9}"/>
                  </a:ext>
                </a:extLst>
              </p:cNvPr>
              <p:cNvSpPr/>
              <p:nvPr/>
            </p:nvSpPr>
            <p:spPr>
              <a:xfrm rot="10800000" flipV="1">
                <a:off x="7075258" y="290045"/>
                <a:ext cx="1042318" cy="337427"/>
              </a:xfrm>
              <a:prstGeom prst="rtTriangle">
                <a:avLst/>
              </a:prstGeom>
              <a:solidFill>
                <a:schemeClr val="bg1">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ea"/>
                  <a:sym typeface="微软雅黑" panose="020B0503020204020204" pitchFamily="34" charset="-122"/>
                </a:endParaRPr>
              </a:p>
            </p:txBody>
          </p:sp>
        </p:grpSp>
      </p:grpSp>
      <p:sp>
        <p:nvSpPr>
          <p:cNvPr id="22" name="文本框 21">
            <a:extLst>
              <a:ext uri="{FF2B5EF4-FFF2-40B4-BE49-F238E27FC236}">
                <a16:creationId xmlns:a16="http://schemas.microsoft.com/office/drawing/2014/main" id="{D63AA2C7-0B44-B5B1-85B7-350B6C29F0E7}"/>
              </a:ext>
            </a:extLst>
          </p:cNvPr>
          <p:cNvSpPr txBox="1"/>
          <p:nvPr/>
        </p:nvSpPr>
        <p:spPr>
          <a:xfrm>
            <a:off x="264836" y="6014064"/>
            <a:ext cx="6097218" cy="830997"/>
          </a:xfrm>
          <a:prstGeom prst="rect">
            <a:avLst/>
          </a:prstGeom>
        </p:spPr>
        <p:txBody>
          <a:bodyPr lIns="0" tIns="0" rIns="0" bIns="0" anchor="t" anchorCtr="0"/>
          <a:lstStyle>
            <a:lvl1pPr marL="107950" indent="-107950">
              <a:lnSpc>
                <a:spcPct val="100000"/>
              </a:lnSpc>
              <a:spcBef>
                <a:spcPts val="0"/>
              </a:spcBef>
              <a:spcAft>
                <a:spcPts val="0"/>
              </a:spcAft>
              <a:buFont typeface="+mj-lt"/>
              <a:buAutoNum type="arabicPeriod"/>
              <a:defRPr sz="800">
                <a:solidFill>
                  <a:schemeClr val="bg2">
                    <a:lumMod val="50000"/>
                  </a:schemeClr>
                </a:solidFill>
              </a:defRPr>
            </a:lvl1pPr>
            <a:lvl2pPr indent="0">
              <a:lnSpc>
                <a:spcPct val="90000"/>
              </a:lnSpc>
              <a:spcBef>
                <a:spcPts val="0"/>
              </a:spcBef>
              <a:spcAft>
                <a:spcPts val="0"/>
              </a:spcAft>
              <a:buFont typeface="Arial" panose="020B0604020202020204" pitchFamily="34" charset="0"/>
              <a:buNone/>
              <a:defRPr sz="800">
                <a:solidFill>
                  <a:schemeClr val="tx1">
                    <a:lumMod val="75000"/>
                    <a:lumOff val="25000"/>
                  </a:schemeClr>
                </a:solidFill>
              </a:defRPr>
            </a:lvl2pPr>
            <a:lvl3pPr indent="0">
              <a:lnSpc>
                <a:spcPct val="90000"/>
              </a:lnSpc>
              <a:spcBef>
                <a:spcPts val="0"/>
              </a:spcBef>
              <a:spcAft>
                <a:spcPts val="0"/>
              </a:spcAft>
              <a:buFont typeface="Arial" panose="020B0604020202020204" pitchFamily="34" charset="0"/>
              <a:buNone/>
              <a:defRPr sz="800">
                <a:solidFill>
                  <a:schemeClr val="tx1">
                    <a:lumMod val="75000"/>
                    <a:lumOff val="25000"/>
                  </a:schemeClr>
                </a:solidFill>
              </a:defRPr>
            </a:lvl3pPr>
            <a:lvl4pPr marL="1600200" indent="-228600">
              <a:lnSpc>
                <a:spcPct val="90000"/>
              </a:lnSpc>
              <a:spcBef>
                <a:spcPts val="0"/>
              </a:spcBef>
              <a:spcAft>
                <a:spcPts val="0"/>
              </a:spcAft>
              <a:buFont typeface="Arial" panose="020B0604020202020204" pitchFamily="34" charset="0"/>
              <a:buAutoNum type="arabicPeriod"/>
              <a:defRPr sz="800">
                <a:solidFill>
                  <a:schemeClr val="tx1">
                    <a:lumMod val="75000"/>
                    <a:lumOff val="25000"/>
                  </a:schemeClr>
                </a:solidFill>
              </a:defRPr>
            </a:lvl4pPr>
            <a:lvl5pPr marL="2057400" indent="-228600">
              <a:lnSpc>
                <a:spcPct val="90000"/>
              </a:lnSpc>
              <a:spcBef>
                <a:spcPts val="0"/>
              </a:spcBef>
              <a:spcAft>
                <a:spcPts val="0"/>
              </a:spcAft>
              <a:buFont typeface="Arial" panose="020B0604020202020204" pitchFamily="34" charset="0"/>
              <a:buAutoNum type="arabicPeriod"/>
              <a:defRPr sz="800">
                <a:solidFill>
                  <a:schemeClr val="tx1">
                    <a:lumMod val="75000"/>
                    <a:lumOff val="25000"/>
                  </a:schemeClr>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altLang="zh-CN" dirty="0"/>
              <a:t>Inês Gomes et al. Cell Rep Med. 2023 Aug 15;4(8):101120.</a:t>
            </a:r>
          </a:p>
          <a:p>
            <a:r>
              <a:rPr lang="en-US" altLang="zh-CN" dirty="0"/>
              <a:t>İrem Öner et al. Medicina (Kaunas). 2025 Feb 19;61(2):360.</a:t>
            </a:r>
          </a:p>
          <a:p>
            <a:r>
              <a:rPr lang="en-US" altLang="zh-CN" dirty="0"/>
              <a:t>Adrián Sanz-Moreno et al. Breast Cancer Res. 2021 Mar 30;23(1):42.</a:t>
            </a:r>
          </a:p>
          <a:p>
            <a:r>
              <a:rPr lang="fr-FR" altLang="zh-CN" dirty="0"/>
              <a:t>Rahman Ladak et al. Cureus. 2024 Sep 3;16(9):e68576.</a:t>
            </a:r>
          </a:p>
          <a:p>
            <a:r>
              <a:rPr lang="it-IT" altLang="zh-CN" dirty="0"/>
              <a:t>Cheng JN, et al. Cancer Cell. 2025 Jun 9;43(6):1093-1107.e9.</a:t>
            </a:r>
          </a:p>
          <a:p>
            <a:r>
              <a:rPr lang="fr-FR" altLang="zh-CN" dirty="0"/>
              <a:t>Alexis LeVee et al. Oncologist. 2025 Jun 4;30(6):oyaf134.</a:t>
            </a:r>
          </a:p>
        </p:txBody>
      </p:sp>
      <p:sp>
        <p:nvSpPr>
          <p:cNvPr id="26" name="矩形: 圆角 25">
            <a:extLst>
              <a:ext uri="{FF2B5EF4-FFF2-40B4-BE49-F238E27FC236}">
                <a16:creationId xmlns:a16="http://schemas.microsoft.com/office/drawing/2014/main" id="{1A97FA43-C1F1-3685-8C38-7A5BD6D0B43C}"/>
              </a:ext>
            </a:extLst>
          </p:cNvPr>
          <p:cNvSpPr/>
          <p:nvPr/>
        </p:nvSpPr>
        <p:spPr>
          <a:xfrm rot="2684045">
            <a:off x="520970" y="2750607"/>
            <a:ext cx="117064" cy="117064"/>
          </a:xfrm>
          <a:prstGeom prst="roundRect">
            <a:avLst>
              <a:gd name="adj" fmla="val 33114"/>
            </a:avLst>
          </a:prstGeom>
          <a:ln w="31750">
            <a:solidFill>
              <a:schemeClr val="bg1"/>
            </a:solidFill>
          </a:ln>
          <a:effectLst>
            <a:outerShdw blurRad="292100" dist="127000" dir="5400000" sx="101000" sy="101000" algn="t" rotWithShape="0">
              <a:schemeClr val="accent1">
                <a:alpha val="4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7" name="矩形: 圆角 26">
            <a:extLst>
              <a:ext uri="{FF2B5EF4-FFF2-40B4-BE49-F238E27FC236}">
                <a16:creationId xmlns:a16="http://schemas.microsoft.com/office/drawing/2014/main" id="{40AB8505-F08F-E3BC-4301-A461A6D16709}"/>
              </a:ext>
            </a:extLst>
          </p:cNvPr>
          <p:cNvSpPr/>
          <p:nvPr/>
        </p:nvSpPr>
        <p:spPr>
          <a:xfrm rot="2684045">
            <a:off x="536210" y="3597951"/>
            <a:ext cx="117064" cy="117064"/>
          </a:xfrm>
          <a:prstGeom prst="roundRect">
            <a:avLst>
              <a:gd name="adj" fmla="val 33114"/>
            </a:avLst>
          </a:prstGeom>
          <a:ln w="31750">
            <a:solidFill>
              <a:schemeClr val="bg1"/>
            </a:solidFill>
          </a:ln>
          <a:effectLst>
            <a:outerShdw blurRad="292100" dist="127000" dir="5400000" sx="101000" sy="101000" algn="t" rotWithShape="0">
              <a:schemeClr val="accent1">
                <a:alpha val="4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5" name="矩形: 圆角 34">
            <a:extLst>
              <a:ext uri="{FF2B5EF4-FFF2-40B4-BE49-F238E27FC236}">
                <a16:creationId xmlns:a16="http://schemas.microsoft.com/office/drawing/2014/main" id="{9B8BF277-89CD-CB6C-DE86-4B557BF9CA99}"/>
              </a:ext>
            </a:extLst>
          </p:cNvPr>
          <p:cNvSpPr/>
          <p:nvPr/>
        </p:nvSpPr>
        <p:spPr>
          <a:xfrm rot="2684045">
            <a:off x="4458986" y="2784135"/>
            <a:ext cx="117064" cy="117064"/>
          </a:xfrm>
          <a:prstGeom prst="roundRect">
            <a:avLst>
              <a:gd name="adj" fmla="val 33114"/>
            </a:avLst>
          </a:prstGeom>
          <a:ln w="31750">
            <a:solidFill>
              <a:schemeClr val="bg1"/>
            </a:solidFill>
          </a:ln>
          <a:effectLst>
            <a:outerShdw blurRad="292100" dist="127000" dir="5400000" sx="101000" sy="101000" algn="t" rotWithShape="0">
              <a:schemeClr val="accent1">
                <a:alpha val="4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6" name="矩形: 圆角 35">
            <a:extLst>
              <a:ext uri="{FF2B5EF4-FFF2-40B4-BE49-F238E27FC236}">
                <a16:creationId xmlns:a16="http://schemas.microsoft.com/office/drawing/2014/main" id="{5F461D0C-013C-5634-2582-BC1B0C8C0F83}"/>
              </a:ext>
            </a:extLst>
          </p:cNvPr>
          <p:cNvSpPr/>
          <p:nvPr/>
        </p:nvSpPr>
        <p:spPr>
          <a:xfrm rot="2684045">
            <a:off x="4465082" y="3704631"/>
            <a:ext cx="117064" cy="117064"/>
          </a:xfrm>
          <a:prstGeom prst="roundRect">
            <a:avLst>
              <a:gd name="adj" fmla="val 33114"/>
            </a:avLst>
          </a:prstGeom>
          <a:ln w="31750">
            <a:solidFill>
              <a:schemeClr val="bg1"/>
            </a:solidFill>
          </a:ln>
          <a:effectLst>
            <a:outerShdw blurRad="292100" dist="127000" dir="5400000" sx="101000" sy="101000" algn="t" rotWithShape="0">
              <a:schemeClr val="accent1">
                <a:alpha val="4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7" name="矩形: 圆角 36">
            <a:extLst>
              <a:ext uri="{FF2B5EF4-FFF2-40B4-BE49-F238E27FC236}">
                <a16:creationId xmlns:a16="http://schemas.microsoft.com/office/drawing/2014/main" id="{C7216531-C3E0-89D4-69B4-BA834E377BE3}"/>
              </a:ext>
            </a:extLst>
          </p:cNvPr>
          <p:cNvSpPr/>
          <p:nvPr/>
        </p:nvSpPr>
        <p:spPr>
          <a:xfrm rot="2684045">
            <a:off x="8433578" y="2762799"/>
            <a:ext cx="117064" cy="117064"/>
          </a:xfrm>
          <a:prstGeom prst="roundRect">
            <a:avLst>
              <a:gd name="adj" fmla="val 33114"/>
            </a:avLst>
          </a:prstGeom>
          <a:ln w="31750">
            <a:solidFill>
              <a:schemeClr val="bg1"/>
            </a:solidFill>
          </a:ln>
          <a:effectLst>
            <a:outerShdw blurRad="292100" dist="127000" dir="5400000" sx="101000" sy="101000" algn="t" rotWithShape="0">
              <a:schemeClr val="accent1">
                <a:alpha val="4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8" name="矩形: 圆角 37">
            <a:extLst>
              <a:ext uri="{FF2B5EF4-FFF2-40B4-BE49-F238E27FC236}">
                <a16:creationId xmlns:a16="http://schemas.microsoft.com/office/drawing/2014/main" id="{1732DDB3-E864-BCD6-9586-8822E2D3C938}"/>
              </a:ext>
            </a:extLst>
          </p:cNvPr>
          <p:cNvSpPr/>
          <p:nvPr/>
        </p:nvSpPr>
        <p:spPr>
          <a:xfrm rot="2684045">
            <a:off x="8457962" y="3948471"/>
            <a:ext cx="117064" cy="117064"/>
          </a:xfrm>
          <a:prstGeom prst="roundRect">
            <a:avLst>
              <a:gd name="adj" fmla="val 33114"/>
            </a:avLst>
          </a:prstGeom>
          <a:ln w="31750">
            <a:solidFill>
              <a:schemeClr val="bg1"/>
            </a:solidFill>
          </a:ln>
          <a:effectLst>
            <a:outerShdw blurRad="292100" dist="127000" dir="5400000" sx="101000" sy="101000" algn="t" rotWithShape="0">
              <a:schemeClr val="accent1">
                <a:alpha val="4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Tree>
    <p:extLst>
      <p:ext uri="{BB962C8B-B14F-4D97-AF65-F5344CB8AC3E}">
        <p14:creationId xmlns:p14="http://schemas.microsoft.com/office/powerpoint/2010/main" val="40423466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3BE5B378-0801-9BFC-50E4-2D33161EC346}"/>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幻灯片" r:id="rId4" imgW="426" imgH="426" progId="TCLayout.ActiveDocument.1">
                  <p:embed/>
                </p:oleObj>
              </mc:Choice>
              <mc:Fallback>
                <p:oleObj name="think-cell 幻灯片" r:id="rId4" imgW="426" imgH="426" progId="TCLayout.ActiveDocument.1">
                  <p:embed/>
                  <p:pic>
                    <p:nvPicPr>
                      <p:cNvPr id="2" name="think-cell data - do not delete" hidden="1">
                        <a:extLst>
                          <a:ext uri="{FF2B5EF4-FFF2-40B4-BE49-F238E27FC236}">
                            <a16:creationId xmlns:a16="http://schemas.microsoft.com/office/drawing/2014/main" id="{3BE5B378-0801-9BFC-50E4-2D33161EC34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0" name="标题 9">
            <a:extLst>
              <a:ext uri="{FF2B5EF4-FFF2-40B4-BE49-F238E27FC236}">
                <a16:creationId xmlns:a16="http://schemas.microsoft.com/office/drawing/2014/main" id="{D41F6F53-B978-7418-C6BA-C1B3DF3E37D0}"/>
              </a:ext>
            </a:extLst>
          </p:cNvPr>
          <p:cNvSpPr>
            <a:spLocks noGrp="1"/>
          </p:cNvSpPr>
          <p:nvPr>
            <p:ph type="title"/>
          </p:nvPr>
        </p:nvSpPr>
        <p:spPr>
          <a:xfrm>
            <a:off x="542925" y="115888"/>
            <a:ext cx="11288713" cy="727075"/>
          </a:xfrm>
        </p:spPr>
        <p:txBody>
          <a:bodyPr vert="horz"/>
          <a:lstStyle/>
          <a:p>
            <a:r>
              <a:rPr lang="zh-CN" altLang="en-US" dirty="0"/>
              <a:t>基础研究表明地舒单抗联合</a:t>
            </a:r>
            <a:r>
              <a:rPr lang="en-US" altLang="zh-CN" dirty="0"/>
              <a:t>CDK4/6i</a:t>
            </a:r>
            <a:r>
              <a:rPr lang="zh-CN" altLang="en-US" dirty="0"/>
              <a:t>或可克服</a:t>
            </a:r>
            <a:r>
              <a:rPr lang="en-US" altLang="zh-CN" dirty="0"/>
              <a:t>CDK4/6i</a:t>
            </a:r>
            <a:r>
              <a:rPr lang="zh-CN" altLang="en-US" dirty="0"/>
              <a:t>耐药</a:t>
            </a:r>
          </a:p>
        </p:txBody>
      </p:sp>
      <p:sp>
        <p:nvSpPr>
          <p:cNvPr id="12" name="内容占位符 11">
            <a:extLst>
              <a:ext uri="{FF2B5EF4-FFF2-40B4-BE49-F238E27FC236}">
                <a16:creationId xmlns:a16="http://schemas.microsoft.com/office/drawing/2014/main" id="{262F8FD2-AE1B-C099-0C43-51AED3BB29F4}"/>
              </a:ext>
            </a:extLst>
          </p:cNvPr>
          <p:cNvSpPr>
            <a:spLocks noGrp="1"/>
          </p:cNvSpPr>
          <p:nvPr>
            <p:ph idx="13"/>
          </p:nvPr>
        </p:nvSpPr>
        <p:spPr>
          <a:xfrm>
            <a:off x="409172" y="6200777"/>
            <a:ext cx="11422063" cy="426391"/>
          </a:xfrm>
        </p:spPr>
        <p:txBody>
          <a:bodyPr/>
          <a:lstStyle/>
          <a:p>
            <a:r>
              <a:rPr lang="en-US" altLang="zh-CN" dirty="0"/>
              <a:t>Inês Gomes et al. Cell Rep Med. 2023 Aug 15;4(8):101120.</a:t>
            </a:r>
          </a:p>
        </p:txBody>
      </p:sp>
      <p:sp>
        <p:nvSpPr>
          <p:cNvPr id="26" name="文本框 25">
            <a:extLst>
              <a:ext uri="{FF2B5EF4-FFF2-40B4-BE49-F238E27FC236}">
                <a16:creationId xmlns:a16="http://schemas.microsoft.com/office/drawing/2014/main" id="{023A4ABC-53B6-E0AA-2B8D-5418A519CC0E}"/>
              </a:ext>
            </a:extLst>
          </p:cNvPr>
          <p:cNvSpPr txBox="1"/>
          <p:nvPr/>
        </p:nvSpPr>
        <p:spPr>
          <a:xfrm>
            <a:off x="371073" y="2748646"/>
            <a:ext cx="7013056" cy="123111"/>
          </a:xfrm>
          <a:prstGeom prst="rect">
            <a:avLst/>
          </a:prstGeom>
          <a:noFill/>
        </p:spPr>
        <p:txBody>
          <a:bodyPr wrap="square" lIns="0" tIns="0" rIns="0" bIns="0">
            <a:spAutoFit/>
          </a:bodyPr>
          <a:lstStyle/>
          <a:p>
            <a:r>
              <a:rPr lang="en-US" altLang="zh-CN" sz="800" dirty="0">
                <a:latin typeface="+mn-ea"/>
                <a:cs typeface="Arial" panose="020B0604020202020204" pitchFamily="34" charset="0"/>
              </a:rPr>
              <a:t>*</a:t>
            </a:r>
            <a:r>
              <a:rPr lang="zh-CN" altLang="en-US" sz="800" dirty="0">
                <a:latin typeface="+mn-ea"/>
                <a:cs typeface="Arial" panose="020B0604020202020204" pitchFamily="34" charset="0"/>
              </a:rPr>
              <a:t>：在</a:t>
            </a:r>
            <a:r>
              <a:rPr lang="en-US" altLang="zh-CN" sz="800" dirty="0">
                <a:latin typeface="+mn-ea"/>
                <a:cs typeface="Arial" panose="020B0604020202020204" pitchFamily="34" charset="0"/>
              </a:rPr>
              <a:t>OPG-Fc(Rank</a:t>
            </a:r>
            <a:r>
              <a:rPr lang="zh-CN" altLang="en-US" sz="800" dirty="0">
                <a:latin typeface="+mn-ea"/>
                <a:cs typeface="Arial" panose="020B0604020202020204" pitchFamily="34" charset="0"/>
              </a:rPr>
              <a:t>抑制剂</a:t>
            </a:r>
            <a:r>
              <a:rPr lang="en-US" altLang="zh-CN" sz="800" dirty="0">
                <a:latin typeface="+mn-ea"/>
                <a:cs typeface="Arial" panose="020B0604020202020204" pitchFamily="34" charset="0"/>
              </a:rPr>
              <a:t>)</a:t>
            </a:r>
            <a:r>
              <a:rPr lang="zh-CN" altLang="en-US" sz="800" dirty="0">
                <a:latin typeface="+mn-ea"/>
                <a:cs typeface="Arial" panose="020B0604020202020204" pitchFamily="34" charset="0"/>
              </a:rPr>
              <a:t>或</a:t>
            </a:r>
            <a:r>
              <a:rPr lang="en-US" altLang="zh-CN" sz="800" dirty="0">
                <a:latin typeface="+mn-ea"/>
                <a:cs typeface="Arial" panose="020B0604020202020204" pitchFamily="34" charset="0"/>
              </a:rPr>
              <a:t>RANK-Fc (Rank</a:t>
            </a:r>
            <a:r>
              <a:rPr lang="zh-CN" altLang="en-US" sz="800" dirty="0">
                <a:latin typeface="+mn-ea"/>
                <a:cs typeface="Arial" panose="020B0604020202020204" pitchFamily="34" charset="0"/>
              </a:rPr>
              <a:t>抑制剂</a:t>
            </a:r>
            <a:r>
              <a:rPr lang="en-US" altLang="zh-CN" sz="800" dirty="0">
                <a:latin typeface="+mn-ea"/>
                <a:cs typeface="Arial" panose="020B0604020202020204" pitchFamily="34" charset="0"/>
              </a:rPr>
              <a:t>)</a:t>
            </a:r>
            <a:r>
              <a:rPr lang="zh-CN" altLang="en-US" sz="800" dirty="0">
                <a:latin typeface="+mn-ea"/>
                <a:cs typeface="Arial" panose="020B0604020202020204" pitchFamily="34" charset="0"/>
              </a:rPr>
              <a:t>的持续存在下，将</a:t>
            </a:r>
            <a:r>
              <a:rPr lang="en-US" altLang="zh-CN" sz="800" dirty="0">
                <a:latin typeface="+mn-ea"/>
                <a:cs typeface="Arial" panose="020B0604020202020204" pitchFamily="34" charset="0"/>
              </a:rPr>
              <a:t>MCF-7</a:t>
            </a:r>
            <a:r>
              <a:rPr lang="zh-CN" altLang="en-US" sz="800" dirty="0">
                <a:latin typeface="+mn-ea"/>
                <a:cs typeface="Arial" panose="020B0604020202020204" pitchFamily="34" charset="0"/>
              </a:rPr>
              <a:t>细胞暴露于浓度不断增加的哌柏西利中三个月形成</a:t>
            </a:r>
            <a:r>
              <a:rPr lang="en-US" altLang="zh-CN" sz="800" dirty="0">
                <a:latin typeface="+mn-ea"/>
                <a:cs typeface="Arial" panose="020B0604020202020204" pitchFamily="34" charset="0"/>
              </a:rPr>
              <a:t>MCF-7_Prev</a:t>
            </a:r>
            <a:r>
              <a:rPr lang="zh-CN" altLang="en-US" sz="800" dirty="0">
                <a:latin typeface="+mn-ea"/>
                <a:cs typeface="Arial" panose="020B0604020202020204" pitchFamily="34" charset="0"/>
              </a:rPr>
              <a:t>细胞系；</a:t>
            </a:r>
          </a:p>
        </p:txBody>
      </p:sp>
      <p:grpSp>
        <p:nvGrpSpPr>
          <p:cNvPr id="38" name="组合 37">
            <a:extLst>
              <a:ext uri="{FF2B5EF4-FFF2-40B4-BE49-F238E27FC236}">
                <a16:creationId xmlns:a16="http://schemas.microsoft.com/office/drawing/2014/main" id="{21FD8961-FFDF-A883-0369-8E2F7FCD6D20}"/>
              </a:ext>
            </a:extLst>
          </p:cNvPr>
          <p:cNvGrpSpPr/>
          <p:nvPr/>
        </p:nvGrpSpPr>
        <p:grpSpPr>
          <a:xfrm>
            <a:off x="24203" y="7009635"/>
            <a:ext cx="12192000" cy="1095829"/>
            <a:chOff x="0" y="13462980"/>
            <a:chExt cx="12192000" cy="1095829"/>
          </a:xfrm>
        </p:grpSpPr>
        <p:sp>
          <p:nvSpPr>
            <p:cNvPr id="14" name="矩形: 圆角 13">
              <a:extLst>
                <a:ext uri="{FF2B5EF4-FFF2-40B4-BE49-F238E27FC236}">
                  <a16:creationId xmlns:a16="http://schemas.microsoft.com/office/drawing/2014/main" id="{E121FB7B-7AEE-36AA-414C-87C189FDD321}"/>
                </a:ext>
              </a:extLst>
            </p:cNvPr>
            <p:cNvSpPr/>
            <p:nvPr/>
          </p:nvSpPr>
          <p:spPr>
            <a:xfrm>
              <a:off x="0" y="13462980"/>
              <a:ext cx="12192000" cy="1095829"/>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标题 1">
              <a:extLst>
                <a:ext uri="{FF2B5EF4-FFF2-40B4-BE49-F238E27FC236}">
                  <a16:creationId xmlns:a16="http://schemas.microsoft.com/office/drawing/2014/main" id="{AB477C14-7D15-B297-74E7-82CB5D7D44A8}"/>
                </a:ext>
              </a:extLst>
            </p:cNvPr>
            <p:cNvSpPr txBox="1">
              <a:spLocks/>
            </p:cNvSpPr>
            <p:nvPr/>
          </p:nvSpPr>
          <p:spPr>
            <a:xfrm>
              <a:off x="410982" y="13750617"/>
              <a:ext cx="10515600" cy="52055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2400" b="1" dirty="0">
                  <a:solidFill>
                    <a:schemeClr val="accent2"/>
                  </a:solidFill>
                  <a:latin typeface="Arial" panose="020B0604020202020204" pitchFamily="34" charset="0"/>
                  <a:ea typeface="微软雅黑" panose="020B0503020204020204" pitchFamily="34" charset="-122"/>
                  <a:cs typeface="Arial" panose="020B0604020202020204" pitchFamily="34" charset="0"/>
                </a:rPr>
                <a:t>HR+</a:t>
              </a:r>
              <a:r>
                <a:rPr lang="zh-CN" altLang="en-US" sz="2400" b="1" dirty="0">
                  <a:solidFill>
                    <a:schemeClr val="accent2"/>
                  </a:solidFill>
                  <a:latin typeface="Arial" panose="020B0604020202020204" pitchFamily="34" charset="0"/>
                  <a:ea typeface="微软雅黑" panose="020B0503020204020204" pitchFamily="34" charset="-122"/>
                  <a:cs typeface="Arial" panose="020B0604020202020204" pitchFamily="34" charset="0"/>
                </a:rPr>
                <a:t>乳腺癌</a:t>
              </a:r>
              <a:r>
                <a:rPr lang="en-US" altLang="zh-CN" sz="2400" b="1" baseline="30000" dirty="0">
                  <a:solidFill>
                    <a:schemeClr val="accent2"/>
                  </a:solidFill>
                  <a:latin typeface="Arial" panose="020B0604020202020204" pitchFamily="34" charset="0"/>
                  <a:ea typeface="微软雅黑" panose="020B0503020204020204" pitchFamily="34" charset="-122"/>
                  <a:cs typeface="Arial" panose="020B0604020202020204" pitchFamily="34" charset="0"/>
                </a:rPr>
                <a:t>1</a:t>
              </a:r>
              <a:r>
                <a:rPr lang="zh-CN" altLang="en-US" sz="2400" b="1" dirty="0">
                  <a:solidFill>
                    <a:schemeClr val="accent2"/>
                  </a:solidFill>
                  <a:latin typeface="Arial" panose="020B0604020202020204" pitchFamily="34" charset="0"/>
                  <a:ea typeface="微软雅黑" panose="020B0503020204020204" pitchFamily="34" charset="-122"/>
                  <a:cs typeface="Arial" panose="020B0604020202020204" pitchFamily="34" charset="0"/>
                </a:rPr>
                <a:t>：</a:t>
              </a:r>
              <a:r>
                <a:rPr lang="zh-CN" altLang="en-US" sz="2400" b="1" dirty="0">
                  <a:latin typeface="Arial" panose="020B0604020202020204" pitchFamily="34" charset="0"/>
                  <a:ea typeface="微软雅黑" panose="020B0503020204020204" pitchFamily="34" charset="-122"/>
                  <a:cs typeface="Arial" panose="020B0604020202020204" pitchFamily="34" charset="0"/>
                </a:rPr>
                <a:t>基础研究表明地舒单抗联合</a:t>
              </a:r>
              <a:r>
                <a:rPr lang="en-US" altLang="zh-CN" sz="2400" b="1" dirty="0">
                  <a:latin typeface="Arial" panose="020B0604020202020204" pitchFamily="34" charset="0"/>
                  <a:ea typeface="微软雅黑" panose="020B0503020204020204" pitchFamily="34" charset="-122"/>
                  <a:cs typeface="Arial" panose="020B0604020202020204" pitchFamily="34" charset="0"/>
                </a:rPr>
                <a:t>CDK4/6i</a:t>
              </a:r>
              <a:r>
                <a:rPr lang="zh-CN" altLang="en-US" sz="2400" b="1" dirty="0">
                  <a:latin typeface="Arial" panose="020B0604020202020204" pitchFamily="34" charset="0"/>
                  <a:ea typeface="微软雅黑" panose="020B0503020204020204" pitchFamily="34" charset="-122"/>
                  <a:cs typeface="Arial" panose="020B0604020202020204" pitchFamily="34" charset="0"/>
                </a:rPr>
                <a:t>或可克服</a:t>
              </a:r>
              <a:r>
                <a:rPr lang="en-US" altLang="zh-CN" sz="2400" b="1" dirty="0">
                  <a:latin typeface="Arial" panose="020B0604020202020204" pitchFamily="34" charset="0"/>
                  <a:ea typeface="微软雅黑" panose="020B0503020204020204" pitchFamily="34" charset="-122"/>
                  <a:cs typeface="Arial" panose="020B0604020202020204" pitchFamily="34" charset="0"/>
                </a:rPr>
                <a:t>CDK4/6i</a:t>
              </a:r>
              <a:r>
                <a:rPr lang="zh-CN" altLang="en-US" sz="2400" b="1" dirty="0">
                  <a:latin typeface="Arial" panose="020B0604020202020204" pitchFamily="34" charset="0"/>
                  <a:ea typeface="微软雅黑" panose="020B0503020204020204" pitchFamily="34" charset="-122"/>
                  <a:cs typeface="Arial" panose="020B0604020202020204" pitchFamily="34" charset="0"/>
                </a:rPr>
                <a:t>耐药</a:t>
              </a:r>
            </a:p>
          </p:txBody>
        </p:sp>
      </p:grpSp>
      <p:grpSp>
        <p:nvGrpSpPr>
          <p:cNvPr id="36" name="组合 35">
            <a:extLst>
              <a:ext uri="{FF2B5EF4-FFF2-40B4-BE49-F238E27FC236}">
                <a16:creationId xmlns:a16="http://schemas.microsoft.com/office/drawing/2014/main" id="{5B9DD75C-6756-A91E-25B9-6B9C92FFFC6B}"/>
              </a:ext>
            </a:extLst>
          </p:cNvPr>
          <p:cNvGrpSpPr/>
          <p:nvPr/>
        </p:nvGrpSpPr>
        <p:grpSpPr>
          <a:xfrm>
            <a:off x="371073" y="1033970"/>
            <a:ext cx="11435582" cy="1687307"/>
            <a:chOff x="371073" y="1033970"/>
            <a:chExt cx="11435582" cy="1687307"/>
          </a:xfrm>
        </p:grpSpPr>
        <p:grpSp>
          <p:nvGrpSpPr>
            <p:cNvPr id="29" name="组合 28">
              <a:extLst>
                <a:ext uri="{FF2B5EF4-FFF2-40B4-BE49-F238E27FC236}">
                  <a16:creationId xmlns:a16="http://schemas.microsoft.com/office/drawing/2014/main" id="{E245F697-C18B-6FDD-E216-38C5E6E2A11E}"/>
                </a:ext>
              </a:extLst>
            </p:cNvPr>
            <p:cNvGrpSpPr/>
            <p:nvPr/>
          </p:nvGrpSpPr>
          <p:grpSpPr>
            <a:xfrm>
              <a:off x="371073" y="1033970"/>
              <a:ext cx="11435582" cy="1687307"/>
              <a:chOff x="372172" y="1040880"/>
              <a:chExt cx="11435582" cy="829686"/>
            </a:xfrm>
          </p:grpSpPr>
          <p:sp>
            <p:nvSpPr>
              <p:cNvPr id="31" name="矩形 30">
                <a:extLst>
                  <a:ext uri="{FF2B5EF4-FFF2-40B4-BE49-F238E27FC236}">
                    <a16:creationId xmlns:a16="http://schemas.microsoft.com/office/drawing/2014/main" id="{58D07C68-FC26-34F1-C229-34C385EDEDC1}"/>
                  </a:ext>
                </a:extLst>
              </p:cNvPr>
              <p:cNvSpPr/>
              <p:nvPr/>
            </p:nvSpPr>
            <p:spPr>
              <a:xfrm>
                <a:off x="372172" y="1040880"/>
                <a:ext cx="11435582" cy="820566"/>
              </a:xfrm>
              <a:prstGeom prst="rect">
                <a:avLst/>
              </a:prstGeom>
              <a:gradFill>
                <a:gsLst>
                  <a:gs pos="0">
                    <a:schemeClr val="accent1">
                      <a:alpha val="10000"/>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37160" tIns="137160" rIns="137160" bIns="137160" rtlCol="0" anchor="ctr"/>
              <a:lstStyle/>
              <a:p>
                <a:pPr marL="172800" marR="0" lvl="0" algn="just" defTabSz="457200" rtl="0" eaLnBrk="1" fontAlgn="auto" latinLnBrk="0" hangingPunct="1">
                  <a:lnSpc>
                    <a:spcPct val="100000"/>
                  </a:lnSpc>
                  <a:spcBef>
                    <a:spcPts val="600"/>
                  </a:spcBef>
                  <a:spcAft>
                    <a:spcPts val="0"/>
                  </a:spcAft>
                  <a:buClrTx/>
                  <a:buSzTx/>
                  <a:tabLst/>
                  <a:defRPr/>
                </a:pPr>
                <a:r>
                  <a:rPr kumimoji="0" lang="en-US" altLang="zh-CN" sz="1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《Cell Rep Med》</a:t>
                </a:r>
                <a:r>
                  <a:rPr kumimoji="0" lang="zh-CN" altLang="en-US" sz="1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报道了一项基础研究，</a:t>
                </a:r>
                <a:r>
                  <a:rPr lang="zh-CN" altLang="en-US" sz="14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该研究</a:t>
                </a:r>
                <a:r>
                  <a:rPr kumimoji="0" lang="zh-CN" altLang="en-US" sz="1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发现</a:t>
                </a:r>
                <a:r>
                  <a:rPr kumimoji="0" lang="en-US" altLang="zh-CN" sz="1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RANK</a:t>
                </a:r>
                <a:r>
                  <a:rPr lang="zh-CN" altLang="en-US" sz="14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通路</a:t>
                </a:r>
                <a:r>
                  <a:rPr kumimoji="0" lang="zh-CN" altLang="en-US" sz="1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在</a:t>
                </a:r>
                <a:r>
                  <a:rPr kumimoji="0" lang="en-US" altLang="zh-CN" sz="1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CDK4/6</a:t>
                </a:r>
                <a:r>
                  <a:rPr lang="en-US" altLang="zh-CN" sz="1400" b="1" dirty="0" err="1">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i</a:t>
                </a:r>
                <a:r>
                  <a:rPr kumimoji="0" lang="zh-CN" altLang="en-US" sz="1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的原发性与获得性耐药</a:t>
                </a:r>
                <a:r>
                  <a:rPr lang="zh-CN" altLang="en-US" sz="14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中</a:t>
                </a:r>
                <a:r>
                  <a:rPr kumimoji="0" lang="zh-CN" altLang="en-US" sz="1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均有相关作用</a:t>
                </a:r>
                <a:endParaRPr kumimoji="0" lang="en-US" altLang="zh-CN" sz="1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a:p>
                <a:pPr marL="172800" marR="0" lvl="0" algn="just" defTabSz="457200" rtl="0" eaLnBrk="1" fontAlgn="auto" latinLnBrk="0" hangingPunct="1">
                  <a:lnSpc>
                    <a:spcPct val="100000"/>
                  </a:lnSpc>
                  <a:spcBef>
                    <a:spcPts val="600"/>
                  </a:spcBef>
                  <a:spcAft>
                    <a:spcPts val="0"/>
                  </a:spcAft>
                  <a:buClrTx/>
                  <a:buSzTx/>
                  <a:tabLst/>
                  <a:defRPr/>
                </a:pPr>
                <a:r>
                  <a:rPr kumimoji="0" lang="zh-CN" altLang="en-US" sz="14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细胞试验中，右图</a:t>
                </a:r>
                <a:r>
                  <a:rPr kumimoji="0" lang="en-US" altLang="zh-CN" sz="14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A</a:t>
                </a:r>
                <a:r>
                  <a:rPr lang="en-US" altLang="zh-CN" sz="14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a:t>
                </a:r>
                <a:r>
                  <a:rPr kumimoji="0" lang="en-US" altLang="zh-CN" sz="14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B,C</a:t>
                </a:r>
                <a:r>
                  <a:rPr kumimoji="0" lang="zh-CN" altLang="en-US" sz="14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均呈上调，</a:t>
                </a:r>
                <a:r>
                  <a:rPr kumimoji="0" lang="zh-CN" altLang="en-US" sz="1400" b="1"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证实了</a:t>
                </a:r>
                <a:r>
                  <a:rPr kumimoji="0" lang="en-US" altLang="zh-CN" sz="1400" b="1"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RANK-IFN</a:t>
                </a:r>
                <a:r>
                  <a:rPr kumimoji="0" lang="zh-CN" altLang="en-US" sz="1400" b="1"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反应体系对</a:t>
                </a:r>
                <a:r>
                  <a:rPr kumimoji="0" lang="en-US" altLang="zh-CN" sz="1400" b="1"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CDK4/6</a:t>
                </a:r>
                <a:r>
                  <a:rPr lang="en-US" altLang="zh-CN" sz="1400" b="1" dirty="0" err="1">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rPr>
                  <a:t>i</a:t>
                </a:r>
                <a:r>
                  <a:rPr kumimoji="0" lang="zh-CN" altLang="en-US" sz="1400" b="1"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获得性耐药具有影响</a:t>
                </a:r>
                <a:endParaRPr kumimoji="0" lang="en-US" altLang="zh-CN" sz="1400" b="1"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a:p>
                <a:pPr marL="172800" marR="0" lvl="0" algn="just" defTabSz="457200" rtl="0" eaLnBrk="1" fontAlgn="auto" latinLnBrk="0" hangingPunct="1">
                  <a:lnSpc>
                    <a:spcPct val="100000"/>
                  </a:lnSpc>
                  <a:spcBef>
                    <a:spcPts val="600"/>
                  </a:spcBef>
                  <a:spcAft>
                    <a:spcPts val="0"/>
                  </a:spcAft>
                  <a:buClrTx/>
                  <a:buSzTx/>
                  <a:tabLst/>
                  <a:defRPr/>
                </a:pPr>
                <a:r>
                  <a:rPr kumimoji="0" lang="zh-CN" altLang="en-US" sz="14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将</a:t>
                </a:r>
                <a:r>
                  <a:rPr kumimoji="0" lang="en-US" altLang="zh-CN" sz="14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MCF-7</a:t>
                </a:r>
                <a:r>
                  <a:rPr kumimoji="0" lang="zh-CN" altLang="en-US" sz="14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细胞系在标准条件下或单独与哌柏西利一起以及</a:t>
                </a:r>
                <a:r>
                  <a:rPr kumimoji="0" lang="en-US" altLang="zh-CN" sz="14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MCF-7_Prev*</a:t>
                </a:r>
                <a:r>
                  <a:rPr kumimoji="0" lang="zh-CN" altLang="en-US" sz="14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三种细胞系并行培养发现：</a:t>
                </a:r>
                <a:r>
                  <a:rPr lang="zh-CN" altLang="en-US" sz="1400" b="1"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rPr>
                  <a:t>同时抑制</a:t>
                </a:r>
                <a:r>
                  <a:rPr lang="en-US" altLang="zh-CN" sz="1400" b="1"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rPr>
                  <a:t>RANK</a:t>
                </a:r>
                <a:r>
                  <a:rPr lang="zh-CN" altLang="en-US" sz="1400" b="1"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rPr>
                  <a:t>通路与</a:t>
                </a:r>
                <a:r>
                  <a:rPr lang="en-US" altLang="zh-CN" sz="1400" b="1"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rPr>
                  <a:t>CDK4/6</a:t>
                </a:r>
                <a:r>
                  <a:rPr lang="zh-CN" altLang="en-US" sz="1400" b="1"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rPr>
                  <a:t>抑制剂不仅能阻止获得性耐药的发生</a:t>
                </a:r>
                <a:r>
                  <a:rPr kumimoji="0" lang="en-US" altLang="zh-CN" sz="14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a:t>
                </a:r>
                <a:r>
                  <a:rPr kumimoji="0" lang="zh-CN" altLang="en-US" sz="14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右图</a:t>
                </a:r>
                <a:r>
                  <a:rPr kumimoji="0" lang="en-US" altLang="zh-CN" sz="14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G)</a:t>
                </a:r>
                <a:r>
                  <a:rPr kumimoji="0" lang="zh-CN" altLang="en-US" sz="14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，还可抑制</a:t>
                </a:r>
                <a:r>
                  <a:rPr kumimoji="0" lang="en-US" altLang="zh-CN" sz="14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RANK(</a:t>
                </a:r>
                <a:r>
                  <a:rPr kumimoji="0" lang="zh-CN" altLang="en-US" sz="14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右图</a:t>
                </a:r>
                <a:r>
                  <a:rPr kumimoji="0" lang="en-US" altLang="zh-CN" sz="14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H)</a:t>
                </a:r>
                <a:r>
                  <a:rPr kumimoji="0" lang="zh-CN" altLang="en-US" sz="14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及</a:t>
                </a:r>
                <a:r>
                  <a:rPr kumimoji="0" lang="en-US" altLang="zh-CN" sz="14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ISG</a:t>
                </a:r>
                <a:r>
                  <a:rPr kumimoji="0" lang="zh-CN" altLang="en-US" sz="14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上调</a:t>
                </a:r>
                <a:r>
                  <a:rPr kumimoji="0" lang="en-US" altLang="zh-CN" sz="14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a:t>
                </a:r>
                <a:r>
                  <a:rPr kumimoji="0" lang="zh-CN" altLang="en-US" sz="14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右图</a:t>
                </a:r>
                <a:r>
                  <a:rPr kumimoji="0" lang="en-US" altLang="zh-CN" sz="14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I)</a:t>
                </a:r>
                <a:r>
                  <a:rPr lang="zh-CN" altLang="en-US" sz="14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现象，其效果显著优于仅用哌柏西利处理的细胞</a:t>
                </a:r>
                <a:endParaRPr lang="en-US" altLang="zh-CN" sz="14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cxnSp>
            <p:nvCxnSpPr>
              <p:cNvPr id="32" name="直接连接符 31">
                <a:extLst>
                  <a:ext uri="{FF2B5EF4-FFF2-40B4-BE49-F238E27FC236}">
                    <a16:creationId xmlns:a16="http://schemas.microsoft.com/office/drawing/2014/main" id="{ABC06AA3-8659-E5EC-BDFC-3F80AB795619}"/>
                  </a:ext>
                </a:extLst>
              </p:cNvPr>
              <p:cNvCxnSpPr>
                <a:cxnSpLocks/>
              </p:cNvCxnSpPr>
              <p:nvPr/>
            </p:nvCxnSpPr>
            <p:spPr>
              <a:xfrm>
                <a:off x="386444" y="1049998"/>
                <a:ext cx="0" cy="820568"/>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33" name="矩形: 圆角 32">
              <a:extLst>
                <a:ext uri="{FF2B5EF4-FFF2-40B4-BE49-F238E27FC236}">
                  <a16:creationId xmlns:a16="http://schemas.microsoft.com/office/drawing/2014/main" id="{7ECF2C76-8614-A543-73F7-11868E48A0B9}"/>
                </a:ext>
              </a:extLst>
            </p:cNvPr>
            <p:cNvSpPr/>
            <p:nvPr/>
          </p:nvSpPr>
          <p:spPr>
            <a:xfrm rot="2684045">
              <a:off x="484394" y="1690214"/>
              <a:ext cx="117064" cy="117064"/>
            </a:xfrm>
            <a:prstGeom prst="roundRect">
              <a:avLst>
                <a:gd name="adj" fmla="val 33114"/>
              </a:avLst>
            </a:prstGeom>
            <a:ln w="31750">
              <a:solidFill>
                <a:schemeClr val="bg1"/>
              </a:solidFill>
            </a:ln>
            <a:effectLst>
              <a:outerShdw blurRad="292100" dist="127000" dir="5400000" sx="101000" sy="101000" algn="t" rotWithShape="0">
                <a:schemeClr val="accent1">
                  <a:alpha val="4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5" name="矩形: 圆角 34">
              <a:extLst>
                <a:ext uri="{FF2B5EF4-FFF2-40B4-BE49-F238E27FC236}">
                  <a16:creationId xmlns:a16="http://schemas.microsoft.com/office/drawing/2014/main" id="{E3E8FD48-9C92-C25F-B429-3009CB64ED59}"/>
                </a:ext>
              </a:extLst>
            </p:cNvPr>
            <p:cNvSpPr/>
            <p:nvPr/>
          </p:nvSpPr>
          <p:spPr>
            <a:xfrm rot="2684045">
              <a:off x="484394" y="2003059"/>
              <a:ext cx="117064" cy="117064"/>
            </a:xfrm>
            <a:prstGeom prst="roundRect">
              <a:avLst>
                <a:gd name="adj" fmla="val 33114"/>
              </a:avLst>
            </a:prstGeom>
            <a:ln w="31750">
              <a:solidFill>
                <a:schemeClr val="bg1"/>
              </a:solidFill>
            </a:ln>
            <a:effectLst>
              <a:outerShdw blurRad="292100" dist="127000" dir="5400000" sx="101000" sy="101000" algn="t" rotWithShape="0">
                <a:schemeClr val="accent1">
                  <a:alpha val="4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39" name="矩形: 圆角 38">
            <a:extLst>
              <a:ext uri="{FF2B5EF4-FFF2-40B4-BE49-F238E27FC236}">
                <a16:creationId xmlns:a16="http://schemas.microsoft.com/office/drawing/2014/main" id="{B2CEE4DD-F660-AD57-8E8E-371D627CDCBB}"/>
              </a:ext>
            </a:extLst>
          </p:cNvPr>
          <p:cNvSpPr/>
          <p:nvPr/>
        </p:nvSpPr>
        <p:spPr>
          <a:xfrm>
            <a:off x="371073" y="2899126"/>
            <a:ext cx="2905527" cy="3230212"/>
          </a:xfrm>
          <a:prstGeom prst="roundRect">
            <a:avLst>
              <a:gd name="adj" fmla="val 1782"/>
            </a:avLst>
          </a:prstGeom>
          <a:solidFill>
            <a:schemeClr val="lt1"/>
          </a:solidFill>
          <a:ln w="9525" cap="rnd">
            <a:gradFill>
              <a:gsLst>
                <a:gs pos="100000">
                  <a:schemeClr val="accent1"/>
                </a:gs>
                <a:gs pos="0">
                  <a:schemeClr val="accent1">
                    <a:alpha val="0"/>
                  </a:schemeClr>
                </a:gs>
              </a:gsLst>
              <a:lin ang="5400000" scaled="1"/>
            </a:gradFill>
            <a:round/>
          </a:ln>
          <a:effectLst>
            <a:outerShdw blurRad="63500" algn="ctr"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6" name="图片 15">
            <a:extLst>
              <a:ext uri="{FF2B5EF4-FFF2-40B4-BE49-F238E27FC236}">
                <a16:creationId xmlns:a16="http://schemas.microsoft.com/office/drawing/2014/main" id="{AC6847DC-12F6-30B5-8A1C-8BB651287E17}"/>
              </a:ext>
            </a:extLst>
          </p:cNvPr>
          <p:cNvPicPr>
            <a:picLocks noChangeAspect="1"/>
          </p:cNvPicPr>
          <p:nvPr/>
        </p:nvPicPr>
        <p:blipFill>
          <a:blip r:embed="rId6"/>
          <a:stretch>
            <a:fillRect/>
          </a:stretch>
        </p:blipFill>
        <p:spPr>
          <a:xfrm>
            <a:off x="447272" y="2975771"/>
            <a:ext cx="2753128" cy="3076922"/>
          </a:xfrm>
          <a:prstGeom prst="rect">
            <a:avLst/>
          </a:prstGeom>
        </p:spPr>
      </p:pic>
      <p:sp>
        <p:nvSpPr>
          <p:cNvPr id="42" name="矩形: 圆角 41">
            <a:extLst>
              <a:ext uri="{FF2B5EF4-FFF2-40B4-BE49-F238E27FC236}">
                <a16:creationId xmlns:a16="http://schemas.microsoft.com/office/drawing/2014/main" id="{98790BE7-268F-7BC6-A531-F79819E8FBD0}"/>
              </a:ext>
            </a:extLst>
          </p:cNvPr>
          <p:cNvSpPr/>
          <p:nvPr/>
        </p:nvSpPr>
        <p:spPr>
          <a:xfrm>
            <a:off x="3365690" y="2899126"/>
            <a:ext cx="2905527" cy="3230212"/>
          </a:xfrm>
          <a:prstGeom prst="roundRect">
            <a:avLst>
              <a:gd name="adj" fmla="val 1782"/>
            </a:avLst>
          </a:prstGeom>
          <a:solidFill>
            <a:schemeClr val="lt1"/>
          </a:solidFill>
          <a:ln w="9525" cap="rnd">
            <a:gradFill>
              <a:gsLst>
                <a:gs pos="100000">
                  <a:schemeClr val="accent1"/>
                </a:gs>
                <a:gs pos="0">
                  <a:schemeClr val="accent1">
                    <a:alpha val="0"/>
                  </a:schemeClr>
                </a:gs>
              </a:gsLst>
              <a:lin ang="5400000" scaled="1"/>
            </a:gradFill>
            <a:round/>
          </a:ln>
          <a:effectLst>
            <a:outerShdw blurRad="63500" algn="ctr"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7" name="图片 16">
            <a:extLst>
              <a:ext uri="{FF2B5EF4-FFF2-40B4-BE49-F238E27FC236}">
                <a16:creationId xmlns:a16="http://schemas.microsoft.com/office/drawing/2014/main" id="{93E5A744-1123-04FF-90C8-7DCA7422B04E}"/>
              </a:ext>
            </a:extLst>
          </p:cNvPr>
          <p:cNvPicPr>
            <a:picLocks/>
          </p:cNvPicPr>
          <p:nvPr/>
        </p:nvPicPr>
        <p:blipFill>
          <a:blip r:embed="rId7"/>
          <a:stretch>
            <a:fillRect/>
          </a:stretch>
        </p:blipFill>
        <p:spPr>
          <a:xfrm>
            <a:off x="3441889" y="2975771"/>
            <a:ext cx="2753128" cy="3076922"/>
          </a:xfrm>
          <a:prstGeom prst="rect">
            <a:avLst/>
          </a:prstGeom>
        </p:spPr>
      </p:pic>
      <p:grpSp>
        <p:nvGrpSpPr>
          <p:cNvPr id="48" name="组合 47">
            <a:extLst>
              <a:ext uri="{FF2B5EF4-FFF2-40B4-BE49-F238E27FC236}">
                <a16:creationId xmlns:a16="http://schemas.microsoft.com/office/drawing/2014/main" id="{2E1307E3-EA63-B1DD-C501-22871A0D24F2}"/>
              </a:ext>
            </a:extLst>
          </p:cNvPr>
          <p:cNvGrpSpPr/>
          <p:nvPr/>
        </p:nvGrpSpPr>
        <p:grpSpPr>
          <a:xfrm>
            <a:off x="6366574" y="2899126"/>
            <a:ext cx="5440081" cy="1580331"/>
            <a:chOff x="6366574" y="2899126"/>
            <a:chExt cx="5440081" cy="1668760"/>
          </a:xfrm>
        </p:grpSpPr>
        <p:sp>
          <p:nvSpPr>
            <p:cNvPr id="45" name="矩形: 圆角 44">
              <a:extLst>
                <a:ext uri="{FF2B5EF4-FFF2-40B4-BE49-F238E27FC236}">
                  <a16:creationId xmlns:a16="http://schemas.microsoft.com/office/drawing/2014/main" id="{7222EE48-84A3-A60A-FE7F-94B7CE72F36D}"/>
                </a:ext>
              </a:extLst>
            </p:cNvPr>
            <p:cNvSpPr/>
            <p:nvPr/>
          </p:nvSpPr>
          <p:spPr>
            <a:xfrm>
              <a:off x="6366574" y="2899126"/>
              <a:ext cx="5440081" cy="1668760"/>
            </a:xfrm>
            <a:prstGeom prst="roundRect">
              <a:avLst>
                <a:gd name="adj" fmla="val 1782"/>
              </a:avLst>
            </a:prstGeom>
            <a:solidFill>
              <a:schemeClr val="lt1"/>
            </a:solidFill>
            <a:ln w="9525" cap="rnd">
              <a:gradFill>
                <a:gsLst>
                  <a:gs pos="100000">
                    <a:schemeClr val="accent1"/>
                  </a:gs>
                  <a:gs pos="0">
                    <a:schemeClr val="accent1">
                      <a:alpha val="0"/>
                    </a:schemeClr>
                  </a:gs>
                </a:gsLst>
                <a:lin ang="5400000" scaled="1"/>
              </a:gradFill>
              <a:round/>
            </a:ln>
            <a:effectLst>
              <a:outerShdw blurRad="63500" algn="ctr"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8" name="图片 17">
              <a:extLst>
                <a:ext uri="{FF2B5EF4-FFF2-40B4-BE49-F238E27FC236}">
                  <a16:creationId xmlns:a16="http://schemas.microsoft.com/office/drawing/2014/main" id="{590944EC-3CED-E32C-B6C5-5531AEA3B5A8}"/>
                </a:ext>
              </a:extLst>
            </p:cNvPr>
            <p:cNvPicPr>
              <a:picLocks/>
            </p:cNvPicPr>
            <p:nvPr/>
          </p:nvPicPr>
          <p:blipFill>
            <a:blip r:embed="rId8"/>
            <a:stretch>
              <a:fillRect/>
            </a:stretch>
          </p:blipFill>
          <p:spPr>
            <a:xfrm>
              <a:off x="6509243" y="2938722"/>
              <a:ext cx="5154741" cy="1589569"/>
            </a:xfrm>
            <a:prstGeom prst="rect">
              <a:avLst/>
            </a:prstGeom>
          </p:spPr>
        </p:pic>
      </p:grpSp>
      <p:sp>
        <p:nvSpPr>
          <p:cNvPr id="50" name="矩形: 圆角 49">
            <a:extLst>
              <a:ext uri="{FF2B5EF4-FFF2-40B4-BE49-F238E27FC236}">
                <a16:creationId xmlns:a16="http://schemas.microsoft.com/office/drawing/2014/main" id="{62262268-8AD3-333B-16DA-040D53DFCF1B}"/>
              </a:ext>
            </a:extLst>
          </p:cNvPr>
          <p:cNvSpPr/>
          <p:nvPr/>
        </p:nvSpPr>
        <p:spPr>
          <a:xfrm>
            <a:off x="6366574" y="4549007"/>
            <a:ext cx="5440081" cy="1580331"/>
          </a:xfrm>
          <a:prstGeom prst="roundRect">
            <a:avLst>
              <a:gd name="adj" fmla="val 1782"/>
            </a:avLst>
          </a:prstGeom>
          <a:solidFill>
            <a:schemeClr val="lt1"/>
          </a:solidFill>
          <a:ln w="9525" cap="rnd">
            <a:gradFill>
              <a:gsLst>
                <a:gs pos="100000">
                  <a:schemeClr val="accent1"/>
                </a:gs>
                <a:gs pos="0">
                  <a:schemeClr val="accent1">
                    <a:alpha val="0"/>
                  </a:schemeClr>
                </a:gs>
              </a:gsLst>
              <a:lin ang="5400000" scaled="1"/>
            </a:gradFill>
            <a:round/>
          </a:ln>
          <a:effectLst>
            <a:outerShdw blurRad="63500" algn="ctr"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20" name="图片 19">
            <a:extLst>
              <a:ext uri="{FF2B5EF4-FFF2-40B4-BE49-F238E27FC236}">
                <a16:creationId xmlns:a16="http://schemas.microsoft.com/office/drawing/2014/main" id="{588BE89F-AC80-24A3-B26C-6FEDB536FBC3}"/>
              </a:ext>
            </a:extLst>
          </p:cNvPr>
          <p:cNvPicPr>
            <a:picLocks/>
          </p:cNvPicPr>
          <p:nvPr/>
        </p:nvPicPr>
        <p:blipFill>
          <a:blip r:embed="rId9"/>
          <a:stretch>
            <a:fillRect/>
          </a:stretch>
        </p:blipFill>
        <p:spPr>
          <a:xfrm>
            <a:off x="6509244" y="4586505"/>
            <a:ext cx="3701948" cy="1505336"/>
          </a:xfrm>
          <a:prstGeom prst="rect">
            <a:avLst/>
          </a:prstGeom>
        </p:spPr>
      </p:pic>
      <p:pic>
        <p:nvPicPr>
          <p:cNvPr id="3" name="图片 2">
            <a:extLst>
              <a:ext uri="{FF2B5EF4-FFF2-40B4-BE49-F238E27FC236}">
                <a16:creationId xmlns:a16="http://schemas.microsoft.com/office/drawing/2014/main" id="{AB25DF73-C2F9-88C3-189C-AE278DA253BB}"/>
              </a:ext>
            </a:extLst>
          </p:cNvPr>
          <p:cNvPicPr>
            <a:picLocks noChangeAspect="1"/>
          </p:cNvPicPr>
          <p:nvPr/>
        </p:nvPicPr>
        <p:blipFill>
          <a:blip r:embed="rId10"/>
          <a:stretch>
            <a:fillRect/>
          </a:stretch>
        </p:blipFill>
        <p:spPr>
          <a:xfrm>
            <a:off x="10274845" y="4624258"/>
            <a:ext cx="1351880" cy="1395997"/>
          </a:xfrm>
          <a:prstGeom prst="rect">
            <a:avLst/>
          </a:prstGeom>
        </p:spPr>
      </p:pic>
      <p:sp>
        <p:nvSpPr>
          <p:cNvPr id="6" name="矩形: 圆顶角 5">
            <a:extLst>
              <a:ext uri="{FF2B5EF4-FFF2-40B4-BE49-F238E27FC236}">
                <a16:creationId xmlns:a16="http://schemas.microsoft.com/office/drawing/2014/main" id="{4DFAD95B-FE3F-1FAA-B0C3-B7F400C3AAEE}"/>
              </a:ext>
            </a:extLst>
          </p:cNvPr>
          <p:cNvSpPr/>
          <p:nvPr/>
        </p:nvSpPr>
        <p:spPr>
          <a:xfrm>
            <a:off x="542925" y="0"/>
            <a:ext cx="938214" cy="135731"/>
          </a:xfrm>
          <a:prstGeom prst="round2SameRect">
            <a:avLst>
              <a:gd name="adj1" fmla="val 0"/>
              <a:gd name="adj2" fmla="val 13448"/>
            </a:avLst>
          </a:prstGeom>
          <a:solidFill>
            <a:schemeClr val="accent1"/>
          </a:solidFill>
          <a:ln w="57150" cap="rnd">
            <a:no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800" b="1" dirty="0">
                <a:latin typeface="+mn-ea"/>
              </a:rPr>
              <a:t>HR</a:t>
            </a:r>
            <a:r>
              <a:rPr lang="en-US" altLang="zh-CN" sz="800" b="1" baseline="30000" dirty="0">
                <a:latin typeface="+mn-ea"/>
              </a:rPr>
              <a:t>+</a:t>
            </a:r>
            <a:r>
              <a:rPr lang="zh-CN" altLang="en-US" sz="800" b="1" dirty="0">
                <a:latin typeface="+mn-ea"/>
              </a:rPr>
              <a:t>乳腺癌</a:t>
            </a:r>
          </a:p>
        </p:txBody>
      </p:sp>
    </p:spTree>
    <p:extLst>
      <p:ext uri="{BB962C8B-B14F-4D97-AF65-F5344CB8AC3E}">
        <p14:creationId xmlns:p14="http://schemas.microsoft.com/office/powerpoint/2010/main" val="12683852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124B8E-455A-4919-6B90-BD3BA5B036C9}"/>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E06AA518-6F7E-B896-D81D-E12E376CE4E8}"/>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幻灯片" r:id="rId4" imgW="426" imgH="426" progId="TCLayout.ActiveDocument.1">
                  <p:embed/>
                </p:oleObj>
              </mc:Choice>
              <mc:Fallback>
                <p:oleObj name="think-cell 幻灯片" r:id="rId4" imgW="426" imgH="426" progId="TCLayout.ActiveDocument.1">
                  <p:embed/>
                  <p:pic>
                    <p:nvPicPr>
                      <p:cNvPr id="2" name="think-cell data - do not delete" hidden="1">
                        <a:extLst>
                          <a:ext uri="{FF2B5EF4-FFF2-40B4-BE49-F238E27FC236}">
                            <a16:creationId xmlns:a16="http://schemas.microsoft.com/office/drawing/2014/main" id="{E06AA518-6F7E-B896-D81D-E12E376CE4E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标题 4">
            <a:extLst>
              <a:ext uri="{FF2B5EF4-FFF2-40B4-BE49-F238E27FC236}">
                <a16:creationId xmlns:a16="http://schemas.microsoft.com/office/drawing/2014/main" id="{5C6501DE-6CAA-6DA2-7A4E-711A521FBE62}"/>
              </a:ext>
            </a:extLst>
          </p:cNvPr>
          <p:cNvSpPr>
            <a:spLocks noGrp="1"/>
          </p:cNvSpPr>
          <p:nvPr>
            <p:ph type="title"/>
          </p:nvPr>
        </p:nvSpPr>
        <p:spPr>
          <a:xfrm>
            <a:off x="542926" y="115527"/>
            <a:ext cx="11288309" cy="726700"/>
          </a:xfrm>
        </p:spPr>
        <p:txBody>
          <a:bodyPr vert="horz"/>
          <a:lstStyle/>
          <a:p>
            <a:r>
              <a:rPr lang="zh-CN" altLang="en-US" sz="2000" dirty="0"/>
              <a:t>地舒单抗联合</a:t>
            </a:r>
            <a:r>
              <a:rPr lang="en-US" altLang="zh-CN" sz="2000" dirty="0"/>
              <a:t>CDK4/6</a:t>
            </a:r>
            <a:r>
              <a:rPr lang="zh-CN" altLang="en-US" sz="2000" dirty="0"/>
              <a:t>抑制剂治疗</a:t>
            </a:r>
            <a:r>
              <a:rPr lang="en-US" altLang="zh-CN" sz="2000" dirty="0"/>
              <a:t>HR+</a:t>
            </a:r>
            <a:r>
              <a:rPr lang="zh-CN" altLang="en-US" sz="2000" dirty="0"/>
              <a:t>乳腺癌骨转移患者，延缓</a:t>
            </a:r>
            <a:r>
              <a:rPr lang="en-US" altLang="zh-CN" sz="2000" dirty="0"/>
              <a:t>SRE</a:t>
            </a:r>
            <a:r>
              <a:rPr lang="zh-CN" altLang="en-US" sz="2000" dirty="0"/>
              <a:t>发生、降低首次</a:t>
            </a:r>
            <a:r>
              <a:rPr lang="en-US" altLang="zh-CN" sz="2000" dirty="0"/>
              <a:t>SRE</a:t>
            </a:r>
            <a:r>
              <a:rPr lang="zh-CN" altLang="en-US" sz="2000" dirty="0"/>
              <a:t>风险</a:t>
            </a:r>
            <a:r>
              <a:rPr lang="en-US" altLang="zh-CN" sz="2000"/>
              <a:t>32%</a:t>
            </a:r>
            <a:endParaRPr lang="zh-CN" altLang="en-US" sz="2000" dirty="0"/>
          </a:p>
        </p:txBody>
      </p:sp>
      <p:sp>
        <p:nvSpPr>
          <p:cNvPr id="6" name="内容占位符 5">
            <a:extLst>
              <a:ext uri="{FF2B5EF4-FFF2-40B4-BE49-F238E27FC236}">
                <a16:creationId xmlns:a16="http://schemas.microsoft.com/office/drawing/2014/main" id="{06671B9B-5900-C2CA-3562-B34286CFE4C3}"/>
              </a:ext>
            </a:extLst>
          </p:cNvPr>
          <p:cNvSpPr>
            <a:spLocks noGrp="1"/>
          </p:cNvSpPr>
          <p:nvPr>
            <p:ph idx="13"/>
          </p:nvPr>
        </p:nvSpPr>
        <p:spPr>
          <a:xfrm>
            <a:off x="398462" y="6429547"/>
            <a:ext cx="11422063" cy="426391"/>
          </a:xfrm>
        </p:spPr>
        <p:txBody>
          <a:bodyPr/>
          <a:lstStyle/>
          <a:p>
            <a:r>
              <a:rPr lang="en-US" altLang="zh-CN" dirty="0"/>
              <a:t>İrem Öner et al. Medicina (Kaunas). 2025 Feb 19;61(2):360.</a:t>
            </a:r>
          </a:p>
        </p:txBody>
      </p:sp>
      <p:grpSp>
        <p:nvGrpSpPr>
          <p:cNvPr id="23" name="组合 22">
            <a:extLst>
              <a:ext uri="{FF2B5EF4-FFF2-40B4-BE49-F238E27FC236}">
                <a16:creationId xmlns:a16="http://schemas.microsoft.com/office/drawing/2014/main" id="{84EBAE39-FFD5-2D51-78FA-8486DA0C3486}"/>
              </a:ext>
            </a:extLst>
          </p:cNvPr>
          <p:cNvGrpSpPr/>
          <p:nvPr/>
        </p:nvGrpSpPr>
        <p:grpSpPr>
          <a:xfrm>
            <a:off x="371073" y="1052513"/>
            <a:ext cx="11435582" cy="1339568"/>
            <a:chOff x="371073" y="1052513"/>
            <a:chExt cx="11435582" cy="1339568"/>
          </a:xfrm>
        </p:grpSpPr>
        <p:grpSp>
          <p:nvGrpSpPr>
            <p:cNvPr id="16" name="组合 15">
              <a:extLst>
                <a:ext uri="{FF2B5EF4-FFF2-40B4-BE49-F238E27FC236}">
                  <a16:creationId xmlns:a16="http://schemas.microsoft.com/office/drawing/2014/main" id="{7C247659-1AE3-85E1-F662-32C689D97E88}"/>
                </a:ext>
              </a:extLst>
            </p:cNvPr>
            <p:cNvGrpSpPr/>
            <p:nvPr/>
          </p:nvGrpSpPr>
          <p:grpSpPr>
            <a:xfrm>
              <a:off x="371073" y="1052513"/>
              <a:ext cx="11435582" cy="1339568"/>
              <a:chOff x="372172" y="1049998"/>
              <a:chExt cx="11435582" cy="820568"/>
            </a:xfrm>
          </p:grpSpPr>
          <p:sp>
            <p:nvSpPr>
              <p:cNvPr id="21" name="矩形 20">
                <a:extLst>
                  <a:ext uri="{FF2B5EF4-FFF2-40B4-BE49-F238E27FC236}">
                    <a16:creationId xmlns:a16="http://schemas.microsoft.com/office/drawing/2014/main" id="{0A91002B-97C4-C9C9-5842-985EFF333C86}"/>
                  </a:ext>
                </a:extLst>
              </p:cNvPr>
              <p:cNvSpPr/>
              <p:nvPr/>
            </p:nvSpPr>
            <p:spPr>
              <a:xfrm>
                <a:off x="372172" y="1050000"/>
                <a:ext cx="11435582" cy="820566"/>
              </a:xfrm>
              <a:prstGeom prst="rect">
                <a:avLst/>
              </a:prstGeom>
              <a:gradFill>
                <a:gsLst>
                  <a:gs pos="0">
                    <a:schemeClr val="accent1">
                      <a:alpha val="10000"/>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37160" tIns="137160" rIns="137160" bIns="137160" rtlCol="0" anchor="ctr"/>
              <a:lstStyle/>
              <a:p>
                <a:pPr marL="172800" marR="0" lvl="0" algn="l" defTabSz="457200" rtl="0" eaLnBrk="1" fontAlgn="auto" latinLnBrk="0" hangingPunct="1">
                  <a:lnSpc>
                    <a:spcPct val="100000"/>
                  </a:lnSpc>
                  <a:spcBef>
                    <a:spcPts val="600"/>
                  </a:spcBef>
                  <a:spcAft>
                    <a:spcPts val="0"/>
                  </a:spcAft>
                  <a:buClrTx/>
                  <a:buSzTx/>
                  <a:tabLst/>
                  <a:defRPr/>
                </a:pPr>
                <a:r>
                  <a:rPr kumimoji="0" lang="zh-CN" altLang="en-US" sz="14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一项回顾性研究纳入了</a:t>
                </a:r>
                <a:r>
                  <a:rPr kumimoji="0" lang="en-US" altLang="zh-CN" sz="14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328</a:t>
                </a:r>
                <a:r>
                  <a:rPr kumimoji="0" lang="zh-CN" altLang="en-US" sz="14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例被诊断为乳腺癌的骨转移患者，一线接受</a:t>
                </a:r>
                <a:r>
                  <a:rPr kumimoji="0" lang="en-US" altLang="zh-CN" sz="14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CDK4/6</a:t>
                </a:r>
                <a:r>
                  <a:rPr kumimoji="0" lang="zh-CN" altLang="en-US" sz="14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抑制剂治疗</a:t>
                </a:r>
                <a:r>
                  <a:rPr kumimoji="0" lang="en-US" altLang="zh-CN" sz="14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a:t>
                </a:r>
                <a:r>
                  <a:rPr kumimoji="0" lang="zh-CN" altLang="en-US" sz="14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瑞波西利或哌柏西利</a:t>
                </a:r>
                <a:r>
                  <a:rPr kumimoji="0" lang="en-US" altLang="zh-CN" sz="14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14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a:t>
                </a:r>
                <a:r>
                  <a:rPr kumimoji="0" lang="zh-CN" altLang="en-US" sz="14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患者被</a:t>
                </a:r>
                <a:r>
                  <a:rPr lang="zh-CN" altLang="en-US" sz="14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随机至</a:t>
                </a:r>
                <a:r>
                  <a:rPr kumimoji="0" lang="zh-CN" altLang="en-US" sz="14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每</a:t>
                </a:r>
                <a:r>
                  <a:rPr kumimoji="0" lang="en-US" altLang="zh-CN" sz="14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4</a:t>
                </a:r>
                <a:r>
                  <a:rPr kumimoji="0" lang="zh-CN" altLang="en-US" sz="14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周一次地舒单抗或唑来膦酸治疗。研究终点包括：接受骨保护剂治疗后首次发生</a:t>
                </a:r>
                <a:r>
                  <a:rPr lang="en-US" altLang="zh-CN" sz="14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SRE</a:t>
                </a:r>
                <a:r>
                  <a:rPr kumimoji="0" lang="zh-CN" altLang="en-US" sz="14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的时间、</a:t>
                </a:r>
                <a:r>
                  <a:rPr lang="en-US" altLang="zh-CN" sz="14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SRE</a:t>
                </a:r>
                <a:r>
                  <a:rPr kumimoji="0" lang="zh-CN" altLang="en-US" sz="14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发生率以及安全性</a:t>
                </a:r>
              </a:p>
              <a:p>
                <a:pPr marL="172800" marR="0" lvl="0" algn="l" defTabSz="457200" rtl="0" eaLnBrk="1" fontAlgn="auto" latinLnBrk="0" hangingPunct="1">
                  <a:lnSpc>
                    <a:spcPct val="100000"/>
                  </a:lnSpc>
                  <a:spcBef>
                    <a:spcPts val="600"/>
                  </a:spcBef>
                  <a:spcAft>
                    <a:spcPts val="0"/>
                  </a:spcAft>
                  <a:buClrTx/>
                  <a:buSzTx/>
                  <a:tabLst/>
                  <a:defRPr/>
                </a:pPr>
                <a:r>
                  <a:rPr kumimoji="0" lang="zh-CN" altLang="en-US" sz="14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在地舒单抗组中，首次</a:t>
                </a:r>
                <a:r>
                  <a:rPr lang="en-US" altLang="zh-CN" sz="14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SRE</a:t>
                </a:r>
                <a:r>
                  <a:rPr kumimoji="0" lang="zh-CN" altLang="en-US" sz="14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的中位发生时间显著长于唑来膦酸组</a:t>
                </a:r>
                <a:r>
                  <a:rPr kumimoji="0" lang="en-US" altLang="zh-CN" sz="14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(44.55 m vs 29.16 m)</a:t>
                </a:r>
                <a:r>
                  <a:rPr kumimoji="0" lang="zh-CN" altLang="en-US" sz="14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a:t>
                </a:r>
                <a:r>
                  <a:rPr kumimoji="0" lang="en-US" altLang="zh-CN" sz="14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HR=0.68 (95%CI 0.48-0.96),</a:t>
                </a:r>
                <a:r>
                  <a:rPr kumimoji="0" lang="zh-CN" altLang="en-US" sz="14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 </a:t>
                </a:r>
                <a:r>
                  <a:rPr kumimoji="0" lang="en-US" altLang="zh-CN" sz="14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P=</a:t>
                </a:r>
                <a:r>
                  <a:rPr kumimoji="0" lang="zh-CN" altLang="en-US" sz="14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 </a:t>
                </a:r>
                <a:r>
                  <a:rPr kumimoji="0" lang="en-US" altLang="zh-CN" sz="14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0.028</a:t>
                </a:r>
                <a:r>
                  <a:rPr lang="zh-CN" altLang="en-US" sz="14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a:t>
                </a:r>
                <a:r>
                  <a:rPr kumimoji="0" lang="zh-CN" altLang="en-US" sz="1400" b="1"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地舒单抗治疗可显著降低首次</a:t>
                </a:r>
                <a:r>
                  <a:rPr kumimoji="0" lang="en-US" altLang="zh-CN" sz="1400" b="1"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SRE</a:t>
                </a:r>
                <a:r>
                  <a:rPr kumimoji="0" lang="zh-CN" altLang="en-US" sz="1400" b="1"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的发生风险</a:t>
                </a:r>
                <a:r>
                  <a:rPr lang="en-US" altLang="zh-CN" sz="1400" b="1"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rPr>
                  <a:t>32%</a:t>
                </a:r>
                <a:endParaRPr kumimoji="0" lang="en-US" altLang="zh-CN" sz="1400" b="1" i="0" u="none" strike="noStrike" kern="1200" cap="none" spc="0" normalizeH="0" baseline="0" noProof="0" dirty="0">
                  <a:ln>
                    <a:noFill/>
                  </a:ln>
                  <a:solidFill>
                    <a:schemeClr val="accent1"/>
                  </a:solidFill>
                  <a:effectLst/>
                  <a:highlight>
                    <a:srgbClr val="FFFF00"/>
                  </a:highlight>
                  <a:uLnTx/>
                  <a:uFillTx/>
                  <a:latin typeface="微软雅黑" panose="020B0503020204020204" pitchFamily="34" charset="-122"/>
                  <a:ea typeface="微软雅黑" panose="020B0503020204020204" pitchFamily="34" charset="-122"/>
                  <a:sym typeface="微软雅黑" panose="020B0503020204020204" pitchFamily="34" charset="-122"/>
                </a:endParaRPr>
              </a:p>
              <a:p>
                <a:pPr marL="172800" defTabSz="457200">
                  <a:defRPr/>
                </a:pPr>
                <a:r>
                  <a:rPr lang="zh-CN" altLang="en-US" sz="1400" dirty="0">
                    <a:solidFill>
                      <a:schemeClr val="tx1"/>
                    </a:solidFill>
                    <a:latin typeface="微软雅黑" panose="020B0503020204020204" pitchFamily="34" charset="-122"/>
                    <a:ea typeface="微软雅黑" panose="020B0503020204020204" pitchFamily="34" charset="-122"/>
                  </a:rPr>
                  <a:t>研究结果提示：</a:t>
                </a:r>
                <a:r>
                  <a:rPr lang="zh-CN" altLang="en-US" sz="1400" b="1" dirty="0">
                    <a:solidFill>
                      <a:schemeClr val="accent1"/>
                    </a:solidFill>
                    <a:latin typeface="+mn-ea"/>
                    <a:cs typeface="Arial" panose="020B0604020202020204" pitchFamily="34" charset="0"/>
                  </a:rPr>
                  <a:t>地舒单</a:t>
                </a:r>
                <a:r>
                  <a:rPr lang="zh-CN" altLang="en-US" sz="1400" b="1">
                    <a:solidFill>
                      <a:schemeClr val="accent1"/>
                    </a:solidFill>
                    <a:latin typeface="+mn-ea"/>
                    <a:cs typeface="Arial" panose="020B0604020202020204" pitchFamily="34" charset="0"/>
                  </a:rPr>
                  <a:t>抗联合</a:t>
                </a:r>
                <a:r>
                  <a:rPr lang="en-US" altLang="zh-CN" sz="1400" b="1" dirty="0">
                    <a:solidFill>
                      <a:schemeClr val="accent1"/>
                    </a:solidFill>
                    <a:latin typeface="+mn-ea"/>
                    <a:cs typeface="Arial" panose="020B0604020202020204" pitchFamily="34" charset="0"/>
                  </a:rPr>
                  <a:t>CDK4/6</a:t>
                </a:r>
                <a:r>
                  <a:rPr lang="zh-CN" altLang="en-US" sz="1400" b="1">
                    <a:solidFill>
                      <a:schemeClr val="accent1"/>
                    </a:solidFill>
                    <a:latin typeface="+mn-ea"/>
                    <a:cs typeface="Arial" panose="020B0604020202020204" pitchFamily="34" charset="0"/>
                  </a:rPr>
                  <a:t>抑制剂</a:t>
                </a:r>
                <a:r>
                  <a:rPr lang="zh-CN" altLang="en-US" sz="1400" b="1" dirty="0">
                    <a:solidFill>
                      <a:schemeClr val="accent1"/>
                    </a:solidFill>
                    <a:latin typeface="+mn-ea"/>
                    <a:cs typeface="Arial" panose="020B0604020202020204" pitchFamily="34" charset="0"/>
                  </a:rPr>
                  <a:t>对骨微环境或可产生独特影响，从而改善预后</a:t>
                </a:r>
              </a:p>
            </p:txBody>
          </p:sp>
          <p:cxnSp>
            <p:nvCxnSpPr>
              <p:cNvPr id="22" name="直接连接符 21">
                <a:extLst>
                  <a:ext uri="{FF2B5EF4-FFF2-40B4-BE49-F238E27FC236}">
                    <a16:creationId xmlns:a16="http://schemas.microsoft.com/office/drawing/2014/main" id="{5D3B8A0B-D4CA-A3C2-35D9-D32BF2DADD43}"/>
                  </a:ext>
                </a:extLst>
              </p:cNvPr>
              <p:cNvCxnSpPr>
                <a:cxnSpLocks/>
              </p:cNvCxnSpPr>
              <p:nvPr/>
            </p:nvCxnSpPr>
            <p:spPr>
              <a:xfrm>
                <a:off x="386444" y="1049998"/>
                <a:ext cx="0" cy="820568"/>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17" name="矩形: 圆角 16">
              <a:extLst>
                <a:ext uri="{FF2B5EF4-FFF2-40B4-BE49-F238E27FC236}">
                  <a16:creationId xmlns:a16="http://schemas.microsoft.com/office/drawing/2014/main" id="{841E253E-50C3-AE2D-7EF0-29BFACE0DE9E}"/>
                </a:ext>
              </a:extLst>
            </p:cNvPr>
            <p:cNvSpPr/>
            <p:nvPr/>
          </p:nvSpPr>
          <p:spPr>
            <a:xfrm rot="2684045">
              <a:off x="465825" y="1679702"/>
              <a:ext cx="117064" cy="117064"/>
            </a:xfrm>
            <a:prstGeom prst="roundRect">
              <a:avLst>
                <a:gd name="adj" fmla="val 33114"/>
              </a:avLst>
            </a:prstGeom>
            <a:ln w="31750">
              <a:solidFill>
                <a:schemeClr val="bg1"/>
              </a:solidFill>
            </a:ln>
            <a:effectLst>
              <a:outerShdw blurRad="292100" dist="127000" dir="5400000" sx="101000" sy="101000" algn="t" rotWithShape="0">
                <a:schemeClr val="accent1">
                  <a:alpha val="4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9" name="矩形: 圆角 18">
              <a:extLst>
                <a:ext uri="{FF2B5EF4-FFF2-40B4-BE49-F238E27FC236}">
                  <a16:creationId xmlns:a16="http://schemas.microsoft.com/office/drawing/2014/main" id="{68B16E3D-0932-C24F-0B74-CDAF2ED54C81}"/>
                </a:ext>
              </a:extLst>
            </p:cNvPr>
            <p:cNvSpPr/>
            <p:nvPr/>
          </p:nvSpPr>
          <p:spPr>
            <a:xfrm rot="2684045">
              <a:off x="474967" y="2132263"/>
              <a:ext cx="117064" cy="117064"/>
            </a:xfrm>
            <a:prstGeom prst="roundRect">
              <a:avLst>
                <a:gd name="adj" fmla="val 33114"/>
              </a:avLst>
            </a:prstGeom>
            <a:ln w="31750">
              <a:solidFill>
                <a:schemeClr val="bg1"/>
              </a:solidFill>
            </a:ln>
            <a:effectLst>
              <a:outerShdw blurRad="292100" dist="127000" dir="5400000" sx="101000" sy="101000" algn="t" rotWithShape="0">
                <a:schemeClr val="accent1">
                  <a:alpha val="4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40" name="组合 39">
            <a:extLst>
              <a:ext uri="{FF2B5EF4-FFF2-40B4-BE49-F238E27FC236}">
                <a16:creationId xmlns:a16="http://schemas.microsoft.com/office/drawing/2014/main" id="{64116C26-BE97-7066-10D1-648F7047AEAF}"/>
              </a:ext>
            </a:extLst>
          </p:cNvPr>
          <p:cNvGrpSpPr/>
          <p:nvPr/>
        </p:nvGrpSpPr>
        <p:grpSpPr>
          <a:xfrm>
            <a:off x="371073" y="2427545"/>
            <a:ext cx="5592075" cy="3343396"/>
            <a:chOff x="371073" y="2657001"/>
            <a:chExt cx="5592075" cy="3343396"/>
          </a:xfrm>
        </p:grpSpPr>
        <p:sp>
          <p:nvSpPr>
            <p:cNvPr id="41" name="矩形: 圆角 40">
              <a:extLst>
                <a:ext uri="{FF2B5EF4-FFF2-40B4-BE49-F238E27FC236}">
                  <a16:creationId xmlns:a16="http://schemas.microsoft.com/office/drawing/2014/main" id="{F7615C33-AC43-9B85-CB43-85A68E70ABB0}"/>
                </a:ext>
              </a:extLst>
            </p:cNvPr>
            <p:cNvSpPr/>
            <p:nvPr/>
          </p:nvSpPr>
          <p:spPr>
            <a:xfrm>
              <a:off x="371073" y="2953682"/>
              <a:ext cx="5592073" cy="3046715"/>
            </a:xfrm>
            <a:prstGeom prst="roundRect">
              <a:avLst>
                <a:gd name="adj" fmla="val 1782"/>
              </a:avLst>
            </a:prstGeom>
            <a:solidFill>
              <a:schemeClr val="lt1"/>
            </a:solidFill>
            <a:ln w="9525" cap="rnd">
              <a:gradFill>
                <a:gsLst>
                  <a:gs pos="100000">
                    <a:schemeClr val="accent1"/>
                  </a:gs>
                  <a:gs pos="0">
                    <a:schemeClr val="accent1">
                      <a:alpha val="0"/>
                    </a:schemeClr>
                  </a:gs>
                </a:gsLst>
                <a:lin ang="5400000" scaled="1"/>
              </a:gradFill>
              <a:round/>
            </a:ln>
            <a:effectLst>
              <a:outerShdw blurRad="63500" algn="ctr"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42" name="组合 41">
              <a:extLst>
                <a:ext uri="{FF2B5EF4-FFF2-40B4-BE49-F238E27FC236}">
                  <a16:creationId xmlns:a16="http://schemas.microsoft.com/office/drawing/2014/main" id="{85F800D9-527A-91EB-A93B-2FB4A501278E}"/>
                </a:ext>
              </a:extLst>
            </p:cNvPr>
            <p:cNvGrpSpPr/>
            <p:nvPr/>
          </p:nvGrpSpPr>
          <p:grpSpPr>
            <a:xfrm>
              <a:off x="371074" y="2657001"/>
              <a:ext cx="5592074" cy="454980"/>
              <a:chOff x="1030288" y="3300172"/>
              <a:chExt cx="7176245" cy="771261"/>
            </a:xfrm>
          </p:grpSpPr>
          <p:sp>
            <p:nvSpPr>
              <p:cNvPr id="43" name="矩形: 圆顶角 42">
                <a:extLst>
                  <a:ext uri="{FF2B5EF4-FFF2-40B4-BE49-F238E27FC236}">
                    <a16:creationId xmlns:a16="http://schemas.microsoft.com/office/drawing/2014/main" id="{06D57E20-65BA-076C-7645-75E34C1575A5}"/>
                  </a:ext>
                </a:extLst>
              </p:cNvPr>
              <p:cNvSpPr/>
              <p:nvPr/>
            </p:nvSpPr>
            <p:spPr>
              <a:xfrm>
                <a:off x="1030289" y="3300172"/>
                <a:ext cx="7176244" cy="771261"/>
              </a:xfrm>
              <a:prstGeom prst="round2SameRect">
                <a:avLst/>
              </a:prstGeom>
              <a:solidFill>
                <a:schemeClr val="accent1"/>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altLang="zh-CN" sz="1400" b="1" i="0" u="none" strike="noStrike" cap="none" spc="0" normalizeH="0" baseline="0" dirty="0">
                    <a:ln>
                      <a:noFill/>
                    </a:ln>
                    <a:solidFill>
                      <a:schemeClr val="bg1"/>
                    </a:solidFill>
                    <a:effectLst/>
                    <a:uFillTx/>
                    <a:latin typeface="+mn-ea"/>
                    <a:ea typeface="+mn-ea"/>
                    <a:cs typeface="Helvetica Neue Medium"/>
                    <a:sym typeface="Helvetica Neue Medium"/>
                  </a:rPr>
                  <a:t>Kaplan–Meier</a:t>
                </a:r>
                <a:r>
                  <a:rPr kumimoji="0" lang="zh-CN" altLang="en-US" sz="1400" b="1" i="0" u="none" strike="noStrike" cap="none" spc="0" normalizeH="0" baseline="0" dirty="0">
                    <a:ln>
                      <a:noFill/>
                    </a:ln>
                    <a:solidFill>
                      <a:schemeClr val="bg1"/>
                    </a:solidFill>
                    <a:effectLst/>
                    <a:uFillTx/>
                    <a:latin typeface="+mn-ea"/>
                    <a:ea typeface="+mn-ea"/>
                    <a:cs typeface="Helvetica Neue Medium"/>
                    <a:sym typeface="Helvetica Neue Medium"/>
                  </a:rPr>
                  <a:t>曲线估算各治疗组患者使用骨保护剂</a:t>
                </a:r>
                <a:endParaRPr kumimoji="0" lang="en-US" altLang="zh-CN" sz="1400" b="1" i="0" u="none" strike="noStrike" cap="none" spc="0" normalizeH="0" baseline="0" dirty="0">
                  <a:ln>
                    <a:noFill/>
                  </a:ln>
                  <a:solidFill>
                    <a:schemeClr val="bg1"/>
                  </a:solidFill>
                  <a:effectLst/>
                  <a:uFillTx/>
                  <a:latin typeface="+mn-ea"/>
                  <a:ea typeface="+mn-ea"/>
                  <a:cs typeface="Helvetica Neue Medium"/>
                  <a:sym typeface="Helvetica Neue Medium"/>
                </a:endParaRPr>
              </a:p>
              <a:p>
                <a:pPr marL="0" marR="0" indent="0" algn="ctr" defTabSz="825500" rtl="0" fontAlgn="auto" latinLnBrk="0" hangingPunct="0">
                  <a:lnSpc>
                    <a:spcPct val="100000"/>
                  </a:lnSpc>
                  <a:spcBef>
                    <a:spcPts val="0"/>
                  </a:spcBef>
                  <a:spcAft>
                    <a:spcPts val="0"/>
                  </a:spcAft>
                  <a:buClrTx/>
                  <a:buSzTx/>
                  <a:buFontTx/>
                  <a:buNone/>
                  <a:tabLst/>
                </a:pPr>
                <a:r>
                  <a:rPr kumimoji="0" lang="zh-CN" altLang="en-US" sz="1400" b="1" i="0" u="none" strike="noStrike" cap="none" spc="0" normalizeH="0" baseline="0" dirty="0">
                    <a:ln>
                      <a:noFill/>
                    </a:ln>
                    <a:solidFill>
                      <a:schemeClr val="bg1"/>
                    </a:solidFill>
                    <a:effectLst/>
                    <a:uFillTx/>
                    <a:latin typeface="+mn-ea"/>
                    <a:ea typeface="+mn-ea"/>
                    <a:cs typeface="Helvetica Neue Medium"/>
                    <a:sym typeface="Helvetica Neue Medium"/>
                  </a:rPr>
                  <a:t>首次发生</a:t>
                </a:r>
                <a:r>
                  <a:rPr kumimoji="0" lang="en-US" altLang="zh-CN" sz="1400" b="1" i="0" u="none" strike="noStrike" cap="none" spc="0" normalizeH="0" baseline="0" dirty="0">
                    <a:ln>
                      <a:noFill/>
                    </a:ln>
                    <a:solidFill>
                      <a:schemeClr val="bg1"/>
                    </a:solidFill>
                    <a:effectLst/>
                    <a:uFillTx/>
                    <a:latin typeface="+mn-ea"/>
                    <a:ea typeface="+mn-ea"/>
                    <a:cs typeface="Helvetica Neue Medium"/>
                    <a:sym typeface="Helvetica Neue Medium"/>
                  </a:rPr>
                  <a:t>SRE</a:t>
                </a:r>
                <a:r>
                  <a:rPr kumimoji="0" lang="zh-CN" altLang="en-US" sz="1400" b="1" i="0" u="none" strike="noStrike" cap="none" spc="0" normalizeH="0" baseline="0" dirty="0">
                    <a:ln>
                      <a:noFill/>
                    </a:ln>
                    <a:solidFill>
                      <a:schemeClr val="bg1"/>
                    </a:solidFill>
                    <a:effectLst/>
                    <a:uFillTx/>
                    <a:latin typeface="+mn-ea"/>
                    <a:ea typeface="+mn-ea"/>
                    <a:cs typeface="Helvetica Neue Medium"/>
                    <a:sym typeface="Helvetica Neue Medium"/>
                  </a:rPr>
                  <a:t>的时间</a:t>
                </a:r>
              </a:p>
            </p:txBody>
          </p:sp>
          <p:grpSp>
            <p:nvGrpSpPr>
              <p:cNvPr id="44" name="组合 43">
                <a:extLst>
                  <a:ext uri="{FF2B5EF4-FFF2-40B4-BE49-F238E27FC236}">
                    <a16:creationId xmlns:a16="http://schemas.microsoft.com/office/drawing/2014/main" id="{A4EDAD20-BC68-C1AB-7197-A6BC2E59E4FD}"/>
                  </a:ext>
                </a:extLst>
              </p:cNvPr>
              <p:cNvGrpSpPr/>
              <p:nvPr/>
            </p:nvGrpSpPr>
            <p:grpSpPr>
              <a:xfrm>
                <a:off x="6028535" y="3300172"/>
                <a:ext cx="2177998" cy="771261"/>
                <a:chOff x="7075258" y="258372"/>
                <a:chExt cx="1042318" cy="369100"/>
              </a:xfrm>
            </p:grpSpPr>
            <p:sp>
              <p:nvSpPr>
                <p:cNvPr id="48" name="直角三角形 47">
                  <a:extLst>
                    <a:ext uri="{FF2B5EF4-FFF2-40B4-BE49-F238E27FC236}">
                      <a16:creationId xmlns:a16="http://schemas.microsoft.com/office/drawing/2014/main" id="{526E5922-F179-2A26-8C95-45E26AC7C9A4}"/>
                    </a:ext>
                  </a:extLst>
                </p:cNvPr>
                <p:cNvSpPr/>
                <p:nvPr/>
              </p:nvSpPr>
              <p:spPr>
                <a:xfrm rot="10800000">
                  <a:off x="7642811" y="258372"/>
                  <a:ext cx="474765" cy="369100"/>
                </a:xfrm>
                <a:prstGeom prst="rtTriangle">
                  <a:avLst/>
                </a:prstGeom>
                <a:solidFill>
                  <a:schemeClr val="bg1">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ea"/>
                    <a:sym typeface="微软雅黑" panose="020B0503020204020204" pitchFamily="34" charset="-122"/>
                  </a:endParaRPr>
                </a:p>
              </p:txBody>
            </p:sp>
            <p:sp>
              <p:nvSpPr>
                <p:cNvPr id="49" name="直角三角形 48">
                  <a:extLst>
                    <a:ext uri="{FF2B5EF4-FFF2-40B4-BE49-F238E27FC236}">
                      <a16:creationId xmlns:a16="http://schemas.microsoft.com/office/drawing/2014/main" id="{206EAD95-90A5-D19C-69F6-A9D37B622F64}"/>
                    </a:ext>
                  </a:extLst>
                </p:cNvPr>
                <p:cNvSpPr/>
                <p:nvPr/>
              </p:nvSpPr>
              <p:spPr>
                <a:xfrm rot="10800000" flipV="1">
                  <a:off x="7075258" y="290045"/>
                  <a:ext cx="1042318" cy="337427"/>
                </a:xfrm>
                <a:prstGeom prst="rtTriangle">
                  <a:avLst/>
                </a:prstGeom>
                <a:solidFill>
                  <a:schemeClr val="bg1">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ea"/>
                    <a:sym typeface="微软雅黑" panose="020B0503020204020204" pitchFamily="34" charset="-122"/>
                  </a:endParaRPr>
                </a:p>
              </p:txBody>
            </p:sp>
          </p:grpSp>
          <p:grpSp>
            <p:nvGrpSpPr>
              <p:cNvPr id="45" name="组合 44">
                <a:extLst>
                  <a:ext uri="{FF2B5EF4-FFF2-40B4-BE49-F238E27FC236}">
                    <a16:creationId xmlns:a16="http://schemas.microsoft.com/office/drawing/2014/main" id="{D3962661-CE48-0D75-A61E-120889882B03}"/>
                  </a:ext>
                </a:extLst>
              </p:cNvPr>
              <p:cNvGrpSpPr/>
              <p:nvPr/>
            </p:nvGrpSpPr>
            <p:grpSpPr>
              <a:xfrm flipH="1">
                <a:off x="1030288" y="3300172"/>
                <a:ext cx="2177998" cy="771261"/>
                <a:chOff x="7075258" y="258372"/>
                <a:chExt cx="1042318" cy="369100"/>
              </a:xfrm>
            </p:grpSpPr>
            <p:sp>
              <p:nvSpPr>
                <p:cNvPr id="46" name="直角三角形 45">
                  <a:extLst>
                    <a:ext uri="{FF2B5EF4-FFF2-40B4-BE49-F238E27FC236}">
                      <a16:creationId xmlns:a16="http://schemas.microsoft.com/office/drawing/2014/main" id="{3209F322-B05B-693D-DB9E-313BAF3DE5ED}"/>
                    </a:ext>
                  </a:extLst>
                </p:cNvPr>
                <p:cNvSpPr/>
                <p:nvPr/>
              </p:nvSpPr>
              <p:spPr>
                <a:xfrm rot="10800000">
                  <a:off x="7642811" y="258372"/>
                  <a:ext cx="474765" cy="369100"/>
                </a:xfrm>
                <a:prstGeom prst="rtTriangle">
                  <a:avLst/>
                </a:prstGeom>
                <a:solidFill>
                  <a:schemeClr val="bg1">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ea"/>
                    <a:sym typeface="微软雅黑" panose="020B0503020204020204" pitchFamily="34" charset="-122"/>
                  </a:endParaRPr>
                </a:p>
              </p:txBody>
            </p:sp>
            <p:sp>
              <p:nvSpPr>
                <p:cNvPr id="47" name="直角三角形 46">
                  <a:extLst>
                    <a:ext uri="{FF2B5EF4-FFF2-40B4-BE49-F238E27FC236}">
                      <a16:creationId xmlns:a16="http://schemas.microsoft.com/office/drawing/2014/main" id="{2F971AA7-7C3B-96B9-280E-90000725B169}"/>
                    </a:ext>
                  </a:extLst>
                </p:cNvPr>
                <p:cNvSpPr/>
                <p:nvPr/>
              </p:nvSpPr>
              <p:spPr>
                <a:xfrm rot="10800000" flipV="1">
                  <a:off x="7075258" y="290045"/>
                  <a:ext cx="1042318" cy="337427"/>
                </a:xfrm>
                <a:prstGeom prst="rtTriangle">
                  <a:avLst/>
                </a:prstGeom>
                <a:solidFill>
                  <a:schemeClr val="bg1">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ea"/>
                    <a:sym typeface="微软雅黑" panose="020B0503020204020204" pitchFamily="34" charset="-122"/>
                  </a:endParaRPr>
                </a:p>
              </p:txBody>
            </p:sp>
          </p:grpSp>
        </p:grpSp>
      </p:grpSp>
      <p:grpSp>
        <p:nvGrpSpPr>
          <p:cNvPr id="50" name="组合 49">
            <a:extLst>
              <a:ext uri="{FF2B5EF4-FFF2-40B4-BE49-F238E27FC236}">
                <a16:creationId xmlns:a16="http://schemas.microsoft.com/office/drawing/2014/main" id="{E4730051-6982-BB06-174C-39E7CD303963}"/>
              </a:ext>
            </a:extLst>
          </p:cNvPr>
          <p:cNvGrpSpPr/>
          <p:nvPr/>
        </p:nvGrpSpPr>
        <p:grpSpPr>
          <a:xfrm>
            <a:off x="6229094" y="2427545"/>
            <a:ext cx="5592075" cy="3343396"/>
            <a:chOff x="371073" y="2657001"/>
            <a:chExt cx="5592075" cy="3343396"/>
          </a:xfrm>
        </p:grpSpPr>
        <p:sp>
          <p:nvSpPr>
            <p:cNvPr id="51" name="矩形: 圆角 50">
              <a:extLst>
                <a:ext uri="{FF2B5EF4-FFF2-40B4-BE49-F238E27FC236}">
                  <a16:creationId xmlns:a16="http://schemas.microsoft.com/office/drawing/2014/main" id="{F4CD3058-DE95-0F37-5770-65AB6A4E30F1}"/>
                </a:ext>
              </a:extLst>
            </p:cNvPr>
            <p:cNvSpPr/>
            <p:nvPr/>
          </p:nvSpPr>
          <p:spPr>
            <a:xfrm>
              <a:off x="371073" y="2953682"/>
              <a:ext cx="5592073" cy="3046715"/>
            </a:xfrm>
            <a:prstGeom prst="roundRect">
              <a:avLst>
                <a:gd name="adj" fmla="val 1782"/>
              </a:avLst>
            </a:prstGeom>
            <a:solidFill>
              <a:schemeClr val="lt1"/>
            </a:solidFill>
            <a:ln w="9525" cap="rnd">
              <a:gradFill>
                <a:gsLst>
                  <a:gs pos="100000">
                    <a:schemeClr val="accent1"/>
                  </a:gs>
                  <a:gs pos="0">
                    <a:schemeClr val="accent1">
                      <a:alpha val="0"/>
                    </a:schemeClr>
                  </a:gs>
                </a:gsLst>
                <a:lin ang="5400000" scaled="1"/>
              </a:gradFill>
              <a:round/>
            </a:ln>
            <a:effectLst>
              <a:outerShdw blurRad="63500" algn="ctr"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52" name="组合 51">
              <a:extLst>
                <a:ext uri="{FF2B5EF4-FFF2-40B4-BE49-F238E27FC236}">
                  <a16:creationId xmlns:a16="http://schemas.microsoft.com/office/drawing/2014/main" id="{BDAFA5C9-2113-955F-A36A-B012B99B8941}"/>
                </a:ext>
              </a:extLst>
            </p:cNvPr>
            <p:cNvGrpSpPr/>
            <p:nvPr/>
          </p:nvGrpSpPr>
          <p:grpSpPr>
            <a:xfrm>
              <a:off x="371074" y="2657001"/>
              <a:ext cx="5592074" cy="454980"/>
              <a:chOff x="1030288" y="3300172"/>
              <a:chExt cx="7176245" cy="771261"/>
            </a:xfrm>
          </p:grpSpPr>
          <p:sp>
            <p:nvSpPr>
              <p:cNvPr id="53" name="矩形: 圆顶角 52">
                <a:extLst>
                  <a:ext uri="{FF2B5EF4-FFF2-40B4-BE49-F238E27FC236}">
                    <a16:creationId xmlns:a16="http://schemas.microsoft.com/office/drawing/2014/main" id="{776AD035-04E5-92ED-EC3E-972B24C979BF}"/>
                  </a:ext>
                </a:extLst>
              </p:cNvPr>
              <p:cNvSpPr/>
              <p:nvPr/>
            </p:nvSpPr>
            <p:spPr>
              <a:xfrm>
                <a:off x="1030289" y="3300172"/>
                <a:ext cx="7176244" cy="771261"/>
              </a:xfrm>
              <a:prstGeom prst="round2SameRect">
                <a:avLst/>
              </a:prstGeom>
              <a:solidFill>
                <a:schemeClr val="accent1"/>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altLang="zh-CN" sz="1400" b="1" i="0" u="none" strike="noStrike" cap="none" spc="0" normalizeH="0" baseline="0" dirty="0">
                    <a:ln>
                      <a:noFill/>
                    </a:ln>
                    <a:solidFill>
                      <a:schemeClr val="bg1"/>
                    </a:solidFill>
                    <a:effectLst/>
                    <a:uFillTx/>
                    <a:latin typeface="+mn-ea"/>
                    <a:ea typeface="+mn-ea"/>
                    <a:cs typeface="Helvetica Neue Medium"/>
                    <a:sym typeface="Helvetica Neue Medium"/>
                  </a:rPr>
                  <a:t>COX</a:t>
                </a:r>
                <a:r>
                  <a:rPr kumimoji="0" lang="zh-CN" altLang="en-US" sz="1400" b="1" i="0" u="none" strike="noStrike" cap="none" spc="0" normalizeH="0" baseline="0" dirty="0">
                    <a:ln>
                      <a:noFill/>
                    </a:ln>
                    <a:solidFill>
                      <a:schemeClr val="bg1"/>
                    </a:solidFill>
                    <a:effectLst/>
                    <a:uFillTx/>
                    <a:latin typeface="+mn-ea"/>
                    <a:ea typeface="+mn-ea"/>
                    <a:cs typeface="Helvetica Neue Medium"/>
                    <a:sym typeface="Helvetica Neue Medium"/>
                  </a:rPr>
                  <a:t>回归分析</a:t>
                </a:r>
              </a:p>
            </p:txBody>
          </p:sp>
          <p:grpSp>
            <p:nvGrpSpPr>
              <p:cNvPr id="54" name="组合 53">
                <a:extLst>
                  <a:ext uri="{FF2B5EF4-FFF2-40B4-BE49-F238E27FC236}">
                    <a16:creationId xmlns:a16="http://schemas.microsoft.com/office/drawing/2014/main" id="{A917952B-9E3F-6AD9-70FB-D74D43491F9D}"/>
                  </a:ext>
                </a:extLst>
              </p:cNvPr>
              <p:cNvGrpSpPr/>
              <p:nvPr/>
            </p:nvGrpSpPr>
            <p:grpSpPr>
              <a:xfrm>
                <a:off x="6028535" y="3300172"/>
                <a:ext cx="2177998" cy="771261"/>
                <a:chOff x="7075258" y="258372"/>
                <a:chExt cx="1042318" cy="369100"/>
              </a:xfrm>
            </p:grpSpPr>
            <p:sp>
              <p:nvSpPr>
                <p:cNvPr id="58" name="直角三角形 57">
                  <a:extLst>
                    <a:ext uri="{FF2B5EF4-FFF2-40B4-BE49-F238E27FC236}">
                      <a16:creationId xmlns:a16="http://schemas.microsoft.com/office/drawing/2014/main" id="{C75978C2-E3DF-07BC-AE7A-4A236B820A78}"/>
                    </a:ext>
                  </a:extLst>
                </p:cNvPr>
                <p:cNvSpPr/>
                <p:nvPr/>
              </p:nvSpPr>
              <p:spPr>
                <a:xfrm rot="10800000">
                  <a:off x="7642811" y="258372"/>
                  <a:ext cx="474765" cy="369100"/>
                </a:xfrm>
                <a:prstGeom prst="rtTriangle">
                  <a:avLst/>
                </a:prstGeom>
                <a:solidFill>
                  <a:schemeClr val="bg1">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ea"/>
                    <a:sym typeface="微软雅黑" panose="020B0503020204020204" pitchFamily="34" charset="-122"/>
                  </a:endParaRPr>
                </a:p>
              </p:txBody>
            </p:sp>
            <p:sp>
              <p:nvSpPr>
                <p:cNvPr id="59" name="直角三角形 58">
                  <a:extLst>
                    <a:ext uri="{FF2B5EF4-FFF2-40B4-BE49-F238E27FC236}">
                      <a16:creationId xmlns:a16="http://schemas.microsoft.com/office/drawing/2014/main" id="{F2EBCF7A-8FD9-FABF-14DD-D899C6976EFA}"/>
                    </a:ext>
                  </a:extLst>
                </p:cNvPr>
                <p:cNvSpPr/>
                <p:nvPr/>
              </p:nvSpPr>
              <p:spPr>
                <a:xfrm rot="10800000" flipV="1">
                  <a:off x="7075258" y="290045"/>
                  <a:ext cx="1042318" cy="337427"/>
                </a:xfrm>
                <a:prstGeom prst="rtTriangle">
                  <a:avLst/>
                </a:prstGeom>
                <a:solidFill>
                  <a:schemeClr val="bg1">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ea"/>
                    <a:sym typeface="微软雅黑" panose="020B0503020204020204" pitchFamily="34" charset="-122"/>
                  </a:endParaRPr>
                </a:p>
              </p:txBody>
            </p:sp>
          </p:grpSp>
          <p:grpSp>
            <p:nvGrpSpPr>
              <p:cNvPr id="55" name="组合 54">
                <a:extLst>
                  <a:ext uri="{FF2B5EF4-FFF2-40B4-BE49-F238E27FC236}">
                    <a16:creationId xmlns:a16="http://schemas.microsoft.com/office/drawing/2014/main" id="{C6D02555-5AD7-FECD-4531-885A54B4EF46}"/>
                  </a:ext>
                </a:extLst>
              </p:cNvPr>
              <p:cNvGrpSpPr/>
              <p:nvPr/>
            </p:nvGrpSpPr>
            <p:grpSpPr>
              <a:xfrm flipH="1">
                <a:off x="1030288" y="3300172"/>
                <a:ext cx="2177998" cy="771261"/>
                <a:chOff x="7075258" y="258372"/>
                <a:chExt cx="1042318" cy="369100"/>
              </a:xfrm>
            </p:grpSpPr>
            <p:sp>
              <p:nvSpPr>
                <p:cNvPr id="56" name="直角三角形 55">
                  <a:extLst>
                    <a:ext uri="{FF2B5EF4-FFF2-40B4-BE49-F238E27FC236}">
                      <a16:creationId xmlns:a16="http://schemas.microsoft.com/office/drawing/2014/main" id="{2544E488-3DAD-0787-C30C-C59EF9AC97D4}"/>
                    </a:ext>
                  </a:extLst>
                </p:cNvPr>
                <p:cNvSpPr/>
                <p:nvPr/>
              </p:nvSpPr>
              <p:spPr>
                <a:xfrm rot="10800000">
                  <a:off x="7642811" y="258372"/>
                  <a:ext cx="474765" cy="369100"/>
                </a:xfrm>
                <a:prstGeom prst="rtTriangle">
                  <a:avLst/>
                </a:prstGeom>
                <a:solidFill>
                  <a:schemeClr val="bg1">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ea"/>
                    <a:sym typeface="微软雅黑" panose="020B0503020204020204" pitchFamily="34" charset="-122"/>
                  </a:endParaRPr>
                </a:p>
              </p:txBody>
            </p:sp>
            <p:sp>
              <p:nvSpPr>
                <p:cNvPr id="57" name="直角三角形 56">
                  <a:extLst>
                    <a:ext uri="{FF2B5EF4-FFF2-40B4-BE49-F238E27FC236}">
                      <a16:creationId xmlns:a16="http://schemas.microsoft.com/office/drawing/2014/main" id="{94627DD1-22E0-EC3C-2ED1-AC03E2ED72B2}"/>
                    </a:ext>
                  </a:extLst>
                </p:cNvPr>
                <p:cNvSpPr/>
                <p:nvPr/>
              </p:nvSpPr>
              <p:spPr>
                <a:xfrm rot="10800000" flipV="1">
                  <a:off x="7075258" y="290045"/>
                  <a:ext cx="1042318" cy="337427"/>
                </a:xfrm>
                <a:prstGeom prst="rtTriangle">
                  <a:avLst/>
                </a:prstGeom>
                <a:solidFill>
                  <a:schemeClr val="bg1">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ea"/>
                    <a:sym typeface="微软雅黑" panose="020B0503020204020204" pitchFamily="34" charset="-122"/>
                  </a:endParaRPr>
                </a:p>
              </p:txBody>
            </p:sp>
          </p:grpSp>
        </p:grpSp>
      </p:grpSp>
      <p:pic>
        <p:nvPicPr>
          <p:cNvPr id="9" name="图片 8">
            <a:extLst>
              <a:ext uri="{FF2B5EF4-FFF2-40B4-BE49-F238E27FC236}">
                <a16:creationId xmlns:a16="http://schemas.microsoft.com/office/drawing/2014/main" id="{BA6ACEB0-B79D-FAAD-879B-2537A6B3CC16}"/>
              </a:ext>
            </a:extLst>
          </p:cNvPr>
          <p:cNvPicPr>
            <a:picLocks noChangeAspect="1"/>
          </p:cNvPicPr>
          <p:nvPr/>
        </p:nvPicPr>
        <p:blipFill>
          <a:blip r:embed="rId6"/>
          <a:stretch>
            <a:fillRect/>
          </a:stretch>
        </p:blipFill>
        <p:spPr>
          <a:xfrm>
            <a:off x="596360" y="2946270"/>
            <a:ext cx="5141500" cy="2816475"/>
          </a:xfrm>
          <a:prstGeom prst="rect">
            <a:avLst/>
          </a:prstGeom>
        </p:spPr>
      </p:pic>
      <p:pic>
        <p:nvPicPr>
          <p:cNvPr id="10" name="图片 9">
            <a:extLst>
              <a:ext uri="{FF2B5EF4-FFF2-40B4-BE49-F238E27FC236}">
                <a16:creationId xmlns:a16="http://schemas.microsoft.com/office/drawing/2014/main" id="{3F31A3D1-18C0-38CF-41D1-7886D8CA7DF0}"/>
              </a:ext>
            </a:extLst>
          </p:cNvPr>
          <p:cNvPicPr>
            <a:picLocks/>
          </p:cNvPicPr>
          <p:nvPr/>
        </p:nvPicPr>
        <p:blipFill>
          <a:blip r:embed="rId7"/>
          <a:srcRect t="6624"/>
          <a:stretch>
            <a:fillRect/>
          </a:stretch>
        </p:blipFill>
        <p:spPr>
          <a:xfrm>
            <a:off x="6454381" y="2917989"/>
            <a:ext cx="5141500" cy="2816475"/>
          </a:xfrm>
          <a:prstGeom prst="rect">
            <a:avLst/>
          </a:prstGeom>
        </p:spPr>
      </p:pic>
      <p:sp>
        <p:nvSpPr>
          <p:cNvPr id="11" name="矩形: 圆顶角 10">
            <a:extLst>
              <a:ext uri="{FF2B5EF4-FFF2-40B4-BE49-F238E27FC236}">
                <a16:creationId xmlns:a16="http://schemas.microsoft.com/office/drawing/2014/main" id="{48872FE5-4FCB-DD46-7DB9-A3EB1027CFB4}"/>
              </a:ext>
            </a:extLst>
          </p:cNvPr>
          <p:cNvSpPr/>
          <p:nvPr/>
        </p:nvSpPr>
        <p:spPr>
          <a:xfrm>
            <a:off x="542925" y="0"/>
            <a:ext cx="938214" cy="135731"/>
          </a:xfrm>
          <a:prstGeom prst="round2SameRect">
            <a:avLst>
              <a:gd name="adj1" fmla="val 0"/>
              <a:gd name="adj2" fmla="val 13448"/>
            </a:avLst>
          </a:prstGeom>
          <a:solidFill>
            <a:schemeClr val="accent1"/>
          </a:solidFill>
          <a:ln w="57150" cap="rnd">
            <a:no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800" b="1" dirty="0">
                <a:latin typeface="+mn-ea"/>
              </a:rPr>
              <a:t>HR</a:t>
            </a:r>
            <a:r>
              <a:rPr lang="en-US" altLang="zh-CN" sz="800" b="1" baseline="30000" dirty="0">
                <a:latin typeface="+mn-ea"/>
              </a:rPr>
              <a:t>+</a:t>
            </a:r>
            <a:r>
              <a:rPr lang="zh-CN" altLang="en-US" sz="800" b="1" dirty="0">
                <a:latin typeface="+mn-ea"/>
              </a:rPr>
              <a:t>乳腺癌</a:t>
            </a:r>
          </a:p>
        </p:txBody>
      </p:sp>
    </p:spTree>
    <p:extLst>
      <p:ext uri="{BB962C8B-B14F-4D97-AF65-F5344CB8AC3E}">
        <p14:creationId xmlns:p14="http://schemas.microsoft.com/office/powerpoint/2010/main" val="24841570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86E41B-EEAD-28D3-B196-22C80D0CCFEF}"/>
            </a:ext>
          </a:extLst>
        </p:cNvPr>
        <p:cNvGrpSpPr/>
        <p:nvPr/>
      </p:nvGrpSpPr>
      <p:grpSpPr>
        <a:xfrm>
          <a:off x="0" y="0"/>
          <a:ext cx="0" cy="0"/>
          <a:chOff x="0" y="0"/>
          <a:chExt cx="0" cy="0"/>
        </a:xfrm>
      </p:grpSpPr>
      <p:sp>
        <p:nvSpPr>
          <p:cNvPr id="36" name="矩形: 圆角 35">
            <a:extLst>
              <a:ext uri="{FF2B5EF4-FFF2-40B4-BE49-F238E27FC236}">
                <a16:creationId xmlns:a16="http://schemas.microsoft.com/office/drawing/2014/main" id="{84BCD2F0-97E6-45C2-6DA6-570D4E413A2B}"/>
              </a:ext>
            </a:extLst>
          </p:cNvPr>
          <p:cNvSpPr/>
          <p:nvPr/>
        </p:nvSpPr>
        <p:spPr>
          <a:xfrm>
            <a:off x="6783542" y="1052513"/>
            <a:ext cx="5047693" cy="5076825"/>
          </a:xfrm>
          <a:prstGeom prst="roundRect">
            <a:avLst>
              <a:gd name="adj" fmla="val 1782"/>
            </a:avLst>
          </a:prstGeom>
          <a:solidFill>
            <a:schemeClr val="lt1"/>
          </a:solidFill>
          <a:ln w="9525" cap="rnd">
            <a:gradFill>
              <a:gsLst>
                <a:gs pos="100000">
                  <a:schemeClr val="accent1"/>
                </a:gs>
                <a:gs pos="0">
                  <a:schemeClr val="accent1">
                    <a:alpha val="0"/>
                  </a:schemeClr>
                </a:gs>
              </a:gsLst>
              <a:lin ang="5400000" scaled="1"/>
            </a:gradFill>
            <a:round/>
          </a:ln>
          <a:effectLst>
            <a:outerShdw blurRad="63500" algn="ctr"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 name="标题 4">
            <a:extLst>
              <a:ext uri="{FF2B5EF4-FFF2-40B4-BE49-F238E27FC236}">
                <a16:creationId xmlns:a16="http://schemas.microsoft.com/office/drawing/2014/main" id="{A769E78D-C055-DACE-265C-1D5F65FBC4F6}"/>
              </a:ext>
            </a:extLst>
          </p:cNvPr>
          <p:cNvSpPr>
            <a:spLocks noGrp="1"/>
          </p:cNvSpPr>
          <p:nvPr>
            <p:ph type="title"/>
          </p:nvPr>
        </p:nvSpPr>
        <p:spPr>
          <a:xfrm>
            <a:off x="542925" y="115888"/>
            <a:ext cx="11422063" cy="727075"/>
          </a:xfrm>
        </p:spPr>
        <p:txBody>
          <a:bodyPr/>
          <a:lstStyle/>
          <a:p>
            <a:r>
              <a:rPr lang="zh-CN" altLang="en-US" dirty="0"/>
              <a:t>基础研究表明</a:t>
            </a:r>
            <a:r>
              <a:rPr lang="en-US" altLang="zh-CN" dirty="0"/>
              <a:t>RANK</a:t>
            </a:r>
            <a:r>
              <a:rPr lang="zh-CN" altLang="en-US" dirty="0"/>
              <a:t>通路过度激活可能导致</a:t>
            </a:r>
            <a:r>
              <a:rPr lang="en-US" altLang="zh-CN" dirty="0"/>
              <a:t>HER2</a:t>
            </a:r>
            <a:r>
              <a:rPr lang="zh-CN" altLang="en-US" dirty="0"/>
              <a:t>耐药性的出现</a:t>
            </a:r>
          </a:p>
        </p:txBody>
      </p:sp>
      <p:sp>
        <p:nvSpPr>
          <p:cNvPr id="6" name="内容占位符 5">
            <a:extLst>
              <a:ext uri="{FF2B5EF4-FFF2-40B4-BE49-F238E27FC236}">
                <a16:creationId xmlns:a16="http://schemas.microsoft.com/office/drawing/2014/main" id="{88E48539-298E-CE03-D3FF-DA22EDF1F244}"/>
              </a:ext>
            </a:extLst>
          </p:cNvPr>
          <p:cNvSpPr>
            <a:spLocks noGrp="1"/>
          </p:cNvSpPr>
          <p:nvPr>
            <p:ph idx="13"/>
          </p:nvPr>
        </p:nvSpPr>
        <p:spPr>
          <a:xfrm>
            <a:off x="409172" y="6200777"/>
            <a:ext cx="11422063" cy="426391"/>
          </a:xfrm>
        </p:spPr>
        <p:txBody>
          <a:bodyPr/>
          <a:lstStyle/>
          <a:p>
            <a:r>
              <a:rPr lang="en-US" altLang="zh-CN" dirty="0"/>
              <a:t>Adrián Sanz-Moreno et al. Breast Cancer Res. 2021 Mar 30;23(1):42.</a:t>
            </a:r>
          </a:p>
        </p:txBody>
      </p:sp>
      <p:pic>
        <p:nvPicPr>
          <p:cNvPr id="11" name="图片 10">
            <a:extLst>
              <a:ext uri="{FF2B5EF4-FFF2-40B4-BE49-F238E27FC236}">
                <a16:creationId xmlns:a16="http://schemas.microsoft.com/office/drawing/2014/main" id="{C6B2B8A3-34B3-2BC8-4963-82890FC8E257}"/>
              </a:ext>
            </a:extLst>
          </p:cNvPr>
          <p:cNvPicPr>
            <a:picLocks noChangeAspect="1"/>
          </p:cNvPicPr>
          <p:nvPr/>
        </p:nvPicPr>
        <p:blipFill>
          <a:blip r:embed="rId3"/>
          <a:stretch>
            <a:fillRect/>
          </a:stretch>
        </p:blipFill>
        <p:spPr>
          <a:xfrm>
            <a:off x="6961873" y="1100120"/>
            <a:ext cx="4691032" cy="1637321"/>
          </a:xfrm>
          <a:prstGeom prst="rect">
            <a:avLst/>
          </a:prstGeom>
        </p:spPr>
      </p:pic>
      <p:pic>
        <p:nvPicPr>
          <p:cNvPr id="12" name="图片 11">
            <a:extLst>
              <a:ext uri="{FF2B5EF4-FFF2-40B4-BE49-F238E27FC236}">
                <a16:creationId xmlns:a16="http://schemas.microsoft.com/office/drawing/2014/main" id="{3B83AEC9-BFA3-582A-E747-21FB2F9A2205}"/>
              </a:ext>
            </a:extLst>
          </p:cNvPr>
          <p:cNvPicPr>
            <a:picLocks noChangeAspect="1"/>
          </p:cNvPicPr>
          <p:nvPr/>
        </p:nvPicPr>
        <p:blipFill>
          <a:blip r:embed="rId4"/>
          <a:stretch>
            <a:fillRect/>
          </a:stretch>
        </p:blipFill>
        <p:spPr>
          <a:xfrm>
            <a:off x="6961873" y="3670009"/>
            <a:ext cx="4691031" cy="1479892"/>
          </a:xfrm>
          <a:prstGeom prst="rect">
            <a:avLst/>
          </a:prstGeom>
        </p:spPr>
      </p:pic>
      <p:sp>
        <p:nvSpPr>
          <p:cNvPr id="23" name="矩形: 圆角 22">
            <a:extLst>
              <a:ext uri="{FF2B5EF4-FFF2-40B4-BE49-F238E27FC236}">
                <a16:creationId xmlns:a16="http://schemas.microsoft.com/office/drawing/2014/main" id="{FE4251D1-A2AC-AFE8-F474-9CFE45C22AA1}"/>
              </a:ext>
            </a:extLst>
          </p:cNvPr>
          <p:cNvSpPr/>
          <p:nvPr/>
        </p:nvSpPr>
        <p:spPr>
          <a:xfrm>
            <a:off x="371073" y="1052513"/>
            <a:ext cx="6299552" cy="5076825"/>
          </a:xfrm>
          <a:prstGeom prst="roundRect">
            <a:avLst>
              <a:gd name="adj" fmla="val 1782"/>
            </a:avLst>
          </a:prstGeom>
          <a:solidFill>
            <a:schemeClr val="lt1"/>
          </a:solidFill>
          <a:ln w="9525" cap="rnd">
            <a:gradFill>
              <a:gsLst>
                <a:gs pos="100000">
                  <a:schemeClr val="accent1"/>
                </a:gs>
                <a:gs pos="0">
                  <a:schemeClr val="accent1">
                    <a:alpha val="0"/>
                  </a:schemeClr>
                </a:gs>
              </a:gsLst>
              <a:lin ang="5400000" scaled="1"/>
            </a:gradFill>
            <a:round/>
          </a:ln>
          <a:effectLst>
            <a:outerShdw blurRad="63500" algn="ctr"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8" name="图片 7">
            <a:extLst>
              <a:ext uri="{FF2B5EF4-FFF2-40B4-BE49-F238E27FC236}">
                <a16:creationId xmlns:a16="http://schemas.microsoft.com/office/drawing/2014/main" id="{A02F32C4-A905-98ED-C0F0-C93D3AF25E6A}"/>
              </a:ext>
            </a:extLst>
          </p:cNvPr>
          <p:cNvPicPr>
            <a:picLocks noChangeAspect="1"/>
          </p:cNvPicPr>
          <p:nvPr/>
        </p:nvPicPr>
        <p:blipFill>
          <a:blip r:embed="rId5"/>
          <a:stretch>
            <a:fillRect/>
          </a:stretch>
        </p:blipFill>
        <p:spPr>
          <a:xfrm>
            <a:off x="538193" y="3621654"/>
            <a:ext cx="2767318" cy="2389400"/>
          </a:xfrm>
          <a:prstGeom prst="rect">
            <a:avLst/>
          </a:prstGeom>
        </p:spPr>
      </p:pic>
      <p:pic>
        <p:nvPicPr>
          <p:cNvPr id="9" name="图片 8">
            <a:extLst>
              <a:ext uri="{FF2B5EF4-FFF2-40B4-BE49-F238E27FC236}">
                <a16:creationId xmlns:a16="http://schemas.microsoft.com/office/drawing/2014/main" id="{E3715691-99DF-ED51-E5CD-5894DE9B8BF2}"/>
              </a:ext>
            </a:extLst>
          </p:cNvPr>
          <p:cNvPicPr>
            <a:picLocks/>
          </p:cNvPicPr>
          <p:nvPr/>
        </p:nvPicPr>
        <p:blipFill>
          <a:blip r:embed="rId6"/>
          <a:stretch>
            <a:fillRect/>
          </a:stretch>
        </p:blipFill>
        <p:spPr>
          <a:xfrm>
            <a:off x="3849104" y="3621654"/>
            <a:ext cx="2767318" cy="2389400"/>
          </a:xfrm>
          <a:prstGeom prst="rect">
            <a:avLst/>
          </a:prstGeom>
        </p:spPr>
      </p:pic>
      <p:sp>
        <p:nvSpPr>
          <p:cNvPr id="39" name="矩形: 圆角 38">
            <a:extLst>
              <a:ext uri="{FF2B5EF4-FFF2-40B4-BE49-F238E27FC236}">
                <a16:creationId xmlns:a16="http://schemas.microsoft.com/office/drawing/2014/main" id="{38955A0D-2901-8D1F-2722-3D6A1F021900}"/>
              </a:ext>
            </a:extLst>
          </p:cNvPr>
          <p:cNvSpPr/>
          <p:nvPr/>
        </p:nvSpPr>
        <p:spPr>
          <a:xfrm>
            <a:off x="6961873" y="2713544"/>
            <a:ext cx="4691031" cy="885026"/>
          </a:xfrm>
          <a:prstGeom prst="roundRect">
            <a:avLst>
              <a:gd name="adj" fmla="val 3428"/>
            </a:avLst>
          </a:prstGeom>
          <a:solidFill>
            <a:schemeClr val="accent1">
              <a:lumMod val="60000"/>
              <a:lumOff val="4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7160" tIns="137160" rIns="137160" bIns="137160" rtlCol="0" anchor="ctr"/>
          <a:lstStyle/>
          <a:p>
            <a:pPr marL="171450" lvl="0" indent="-171450" algn="just" defTabSz="457200">
              <a:buFont typeface="Arial" panose="020B0604020202020204" pitchFamily="34" charset="0"/>
              <a:buChar char="•"/>
              <a:defRPr/>
            </a:pPr>
            <a:r>
              <a:rPr kumimoji="0" lang="zh-CN" altLang="en-US" sz="10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抗</a:t>
            </a:r>
            <a:r>
              <a:rPr kumimoji="0" lang="en-US" altLang="zh-CN" sz="10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HER2</a:t>
            </a:r>
            <a:r>
              <a:rPr kumimoji="0" lang="zh-CN" altLang="en-US" sz="10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治疗后，</a:t>
            </a:r>
            <a:r>
              <a:rPr kumimoji="0" lang="en-US" altLang="zh-CN" sz="10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HER2</a:t>
            </a:r>
            <a:r>
              <a:rPr lang="en-US" altLang="zh-CN" sz="1000" baseline="300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 +</a:t>
            </a:r>
            <a:r>
              <a:rPr kumimoji="0" lang="zh-CN" altLang="en-US" sz="10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乳腺癌细胞系及抗</a:t>
            </a:r>
            <a:r>
              <a:rPr kumimoji="0" lang="en-US" altLang="zh-CN" sz="10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HER2</a:t>
            </a:r>
            <a:r>
              <a:rPr kumimoji="0" lang="zh-CN" altLang="en-US" sz="10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耐药细胞中</a:t>
            </a:r>
            <a:r>
              <a:rPr kumimoji="0" lang="en-US" altLang="zh-CN" sz="10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RANK</a:t>
            </a:r>
            <a:r>
              <a:rPr kumimoji="0" lang="zh-CN" altLang="en-US" sz="10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表达均呈上升趋势。相对未处理对照组</a:t>
            </a:r>
            <a:r>
              <a:rPr kumimoji="0" lang="en-US" altLang="zh-CN" sz="10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(Ctr)</a:t>
            </a:r>
            <a:r>
              <a:rPr kumimoji="0" lang="zh-CN" altLang="en-US" sz="10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，通过</a:t>
            </a:r>
            <a:r>
              <a:rPr kumimoji="0" lang="en-US" altLang="zh-CN" sz="10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RT-qPCR</a:t>
            </a:r>
            <a:r>
              <a:rPr kumimoji="0" lang="zh-CN" altLang="en-US" sz="10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测定指定</a:t>
            </a:r>
            <a:r>
              <a:rPr kumimoji="0" lang="en-US" altLang="zh-CN" sz="10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HER2</a:t>
            </a:r>
            <a:r>
              <a:rPr lang="en-US" altLang="zh-CN" sz="1000" baseline="300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 +</a:t>
            </a:r>
            <a:r>
              <a:rPr kumimoji="0" lang="zh-CN" altLang="en-US" sz="10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细胞系经拉帕替尼</a:t>
            </a:r>
            <a:r>
              <a:rPr kumimoji="0" lang="en-US" altLang="zh-CN" sz="10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(Lapa)</a:t>
            </a:r>
            <a:r>
              <a:rPr kumimoji="0" lang="zh-CN" altLang="en-US" sz="10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、曲妥珠单抗或联合治疗后</a:t>
            </a:r>
            <a:r>
              <a:rPr kumimoji="0" lang="en-US" altLang="zh-CN" sz="10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RANK</a:t>
            </a:r>
            <a:r>
              <a:rPr kumimoji="0" lang="zh-CN" altLang="en-US" sz="10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基因表达水平</a:t>
            </a:r>
          </a:p>
        </p:txBody>
      </p:sp>
      <p:sp>
        <p:nvSpPr>
          <p:cNvPr id="40" name="矩形: 圆角 39">
            <a:extLst>
              <a:ext uri="{FF2B5EF4-FFF2-40B4-BE49-F238E27FC236}">
                <a16:creationId xmlns:a16="http://schemas.microsoft.com/office/drawing/2014/main" id="{A56B2DC8-434E-5747-3A3B-F250A0732FA5}"/>
              </a:ext>
            </a:extLst>
          </p:cNvPr>
          <p:cNvSpPr/>
          <p:nvPr/>
        </p:nvSpPr>
        <p:spPr>
          <a:xfrm>
            <a:off x="6961873" y="5197106"/>
            <a:ext cx="4691031" cy="885026"/>
          </a:xfrm>
          <a:prstGeom prst="roundRect">
            <a:avLst>
              <a:gd name="adj" fmla="val 3428"/>
            </a:avLst>
          </a:prstGeom>
          <a:solidFill>
            <a:schemeClr val="accent1">
              <a:lumMod val="60000"/>
              <a:lumOff val="4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7160" tIns="137160" rIns="137160" bIns="137160" rtlCol="0" anchor="ctr"/>
          <a:lstStyle/>
          <a:p>
            <a:pPr marL="171450" lvl="0" indent="-171450" algn="just" defTabSz="457200">
              <a:buFont typeface="Arial" panose="020B0604020202020204" pitchFamily="34" charset="0"/>
              <a:buChar char="•"/>
              <a:defRPr/>
            </a:pPr>
            <a:r>
              <a:rPr kumimoji="0" lang="en-US" altLang="zh-CN" sz="10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RANK</a:t>
            </a:r>
            <a:r>
              <a:rPr kumimoji="0" lang="zh-CN" altLang="en-US" sz="10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敲低可轻度恢复</a:t>
            </a:r>
            <a:r>
              <a:rPr kumimoji="0" lang="en-US" altLang="zh-CN" sz="10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SKLR(</a:t>
            </a:r>
            <a:r>
              <a:rPr lang="zh-CN" altLang="en-US" sz="10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拉帕替尼耐药的</a:t>
            </a:r>
            <a:r>
              <a:rPr lang="en-US" altLang="zh-CN" sz="10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SKBR3)</a:t>
            </a:r>
            <a:r>
              <a:rPr kumimoji="0" lang="zh-CN" altLang="en-US" sz="10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细胞对拉帕替尼的敏感性。</a:t>
            </a:r>
            <a:r>
              <a:rPr kumimoji="0" lang="en-US" altLang="zh-CN" sz="10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a </a:t>
            </a:r>
            <a:r>
              <a:rPr kumimoji="0" lang="zh-CN" altLang="en-US" sz="10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稳定转导非靶向</a:t>
            </a:r>
            <a:r>
              <a:rPr kumimoji="0" lang="en-US" altLang="zh-CN" sz="10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a:t>
            </a:r>
            <a:r>
              <a:rPr kumimoji="0" lang="zh-CN" altLang="en-US" sz="10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对照</a:t>
            </a:r>
            <a:r>
              <a:rPr kumimoji="0" lang="en-US" altLang="zh-CN" sz="10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a:t>
            </a:r>
            <a:r>
              <a:rPr kumimoji="0" lang="zh-CN" altLang="en-US" sz="10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或两个独立</a:t>
            </a:r>
            <a:r>
              <a:rPr kumimoji="0" lang="en-US" altLang="zh-CN" sz="10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RANK</a:t>
            </a:r>
            <a:r>
              <a:rPr kumimoji="0" lang="zh-CN" altLang="en-US" sz="10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敲低</a:t>
            </a:r>
            <a:r>
              <a:rPr kumimoji="0" lang="en-US" altLang="zh-CN" sz="10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(sh#3</a:t>
            </a:r>
            <a:r>
              <a:rPr kumimoji="0" lang="zh-CN" altLang="en-US" sz="10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和</a:t>
            </a:r>
            <a:r>
              <a:rPr kumimoji="0" lang="en-US" altLang="zh-CN" sz="10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#4)</a:t>
            </a:r>
            <a:r>
              <a:rPr kumimoji="0" lang="zh-CN" altLang="en-US" sz="10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载体的拉帕替尼耐药</a:t>
            </a:r>
            <a:r>
              <a:rPr kumimoji="0" lang="en-US" altLang="zh-CN" sz="10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SKLR</a:t>
            </a:r>
            <a:r>
              <a:rPr kumimoji="0" lang="zh-CN" altLang="en-US" sz="10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细胞中</a:t>
            </a:r>
            <a:r>
              <a:rPr kumimoji="0" lang="en-US" altLang="zh-CN" sz="10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RANK mRNA</a:t>
            </a:r>
            <a:r>
              <a:rPr kumimoji="0" lang="zh-CN" altLang="en-US" sz="10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表达水平。</a:t>
            </a:r>
            <a:r>
              <a:rPr kumimoji="0" lang="en-US" altLang="zh-CN" sz="10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RANK</a:t>
            </a:r>
            <a:r>
              <a:rPr kumimoji="0" lang="zh-CN" altLang="en-US" sz="10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表达值通过</a:t>
            </a:r>
            <a:r>
              <a:rPr kumimoji="0" lang="en-US" altLang="zh-CN" sz="10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RT-qPCR</a:t>
            </a:r>
            <a:r>
              <a:rPr kumimoji="0" lang="zh-CN" altLang="en-US" sz="10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相对</a:t>
            </a:r>
            <a:r>
              <a:rPr kumimoji="0" lang="en-US" altLang="zh-CN" sz="10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PP1A</a:t>
            </a:r>
            <a:r>
              <a:rPr kumimoji="0" lang="zh-CN" altLang="en-US" sz="10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基因表达进行量化。定量分析重复三次。</a:t>
            </a:r>
            <a:r>
              <a:rPr kumimoji="0" lang="en-US" altLang="zh-CN" sz="10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b </a:t>
            </a:r>
            <a:r>
              <a:rPr kumimoji="0" lang="zh-CN" altLang="en-US" sz="10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稳定转导对照</a:t>
            </a:r>
            <a:r>
              <a:rPr kumimoji="0" lang="en-US" altLang="zh-CN" sz="10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(SKBR3</a:t>
            </a:r>
            <a:r>
              <a:rPr kumimoji="0" lang="zh-CN" altLang="en-US" sz="10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和</a:t>
            </a:r>
            <a:r>
              <a:rPr kumimoji="0" lang="en-US" altLang="zh-CN" sz="10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SKLR)</a:t>
            </a:r>
            <a:r>
              <a:rPr kumimoji="0" lang="zh-CN" altLang="en-US" sz="10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a:t>
            </a:r>
            <a:r>
              <a:rPr kumimoji="0" lang="en-US" altLang="zh-CN" sz="10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sh#3</a:t>
            </a:r>
            <a:r>
              <a:rPr kumimoji="0" lang="zh-CN" altLang="en-US" sz="10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或</a:t>
            </a:r>
            <a:r>
              <a:rPr kumimoji="0" lang="en-US" altLang="zh-CN" sz="10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sh#4 (SKLR)</a:t>
            </a:r>
            <a:r>
              <a:rPr kumimoji="0" lang="zh-CN" altLang="en-US" sz="10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的细胞经指定浓度拉帕替尼孵育</a:t>
            </a:r>
            <a:r>
              <a:rPr kumimoji="0" lang="en-US" altLang="zh-CN" sz="10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4</a:t>
            </a:r>
            <a:r>
              <a:rPr kumimoji="0" lang="zh-CN" altLang="en-US" sz="10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天后的相对存活细胞数</a:t>
            </a:r>
          </a:p>
        </p:txBody>
      </p:sp>
      <p:sp>
        <p:nvSpPr>
          <p:cNvPr id="7" name="矩形: 圆顶角 6">
            <a:extLst>
              <a:ext uri="{FF2B5EF4-FFF2-40B4-BE49-F238E27FC236}">
                <a16:creationId xmlns:a16="http://schemas.microsoft.com/office/drawing/2014/main" id="{81EB2BEA-E403-DFF9-AF2C-E74FC9550DBA}"/>
              </a:ext>
            </a:extLst>
          </p:cNvPr>
          <p:cNvSpPr/>
          <p:nvPr/>
        </p:nvSpPr>
        <p:spPr>
          <a:xfrm>
            <a:off x="542925" y="0"/>
            <a:ext cx="938214" cy="135731"/>
          </a:xfrm>
          <a:prstGeom prst="round2SameRect">
            <a:avLst>
              <a:gd name="adj1" fmla="val 0"/>
              <a:gd name="adj2" fmla="val 13448"/>
            </a:avLst>
          </a:prstGeom>
          <a:solidFill>
            <a:schemeClr val="accent1"/>
          </a:solidFill>
          <a:ln w="57150" cap="rnd">
            <a:no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800" b="1" dirty="0">
                <a:latin typeface="+mn-ea"/>
              </a:rPr>
              <a:t>HER2</a:t>
            </a:r>
            <a:r>
              <a:rPr lang="en-US" altLang="zh-CN" sz="800" b="1" baseline="30000" dirty="0">
                <a:latin typeface="+mn-ea"/>
              </a:rPr>
              <a:t>+</a:t>
            </a:r>
            <a:r>
              <a:rPr lang="zh-CN" altLang="en-US" sz="800" b="1" dirty="0">
                <a:latin typeface="+mn-ea"/>
              </a:rPr>
              <a:t>乳腺癌</a:t>
            </a:r>
          </a:p>
        </p:txBody>
      </p:sp>
      <p:grpSp>
        <p:nvGrpSpPr>
          <p:cNvPr id="14" name="组合 13">
            <a:extLst>
              <a:ext uri="{FF2B5EF4-FFF2-40B4-BE49-F238E27FC236}">
                <a16:creationId xmlns:a16="http://schemas.microsoft.com/office/drawing/2014/main" id="{FE318746-A873-61B2-BD1E-6CB76BB0970C}"/>
              </a:ext>
            </a:extLst>
          </p:cNvPr>
          <p:cNvGrpSpPr/>
          <p:nvPr/>
        </p:nvGrpSpPr>
        <p:grpSpPr>
          <a:xfrm>
            <a:off x="538193" y="1162574"/>
            <a:ext cx="6078229" cy="2398704"/>
            <a:chOff x="538193" y="1143913"/>
            <a:chExt cx="6078229" cy="2398704"/>
          </a:xfrm>
        </p:grpSpPr>
        <p:sp>
          <p:nvSpPr>
            <p:cNvPr id="32" name="矩形: 圆角 31">
              <a:extLst>
                <a:ext uri="{FF2B5EF4-FFF2-40B4-BE49-F238E27FC236}">
                  <a16:creationId xmlns:a16="http://schemas.microsoft.com/office/drawing/2014/main" id="{568FF66B-FA4E-EDDB-E9D4-58A99D2FEC90}"/>
                </a:ext>
              </a:extLst>
            </p:cNvPr>
            <p:cNvSpPr/>
            <p:nvPr/>
          </p:nvSpPr>
          <p:spPr>
            <a:xfrm>
              <a:off x="538193" y="1143913"/>
              <a:ext cx="6078229" cy="2398704"/>
            </a:xfrm>
            <a:prstGeom prst="roundRect">
              <a:avLst>
                <a:gd name="adj" fmla="val 3428"/>
              </a:avLst>
            </a:prstGeom>
            <a:gradFill>
              <a:gsLst>
                <a:gs pos="0">
                  <a:schemeClr val="accent1">
                    <a:alpha val="10000"/>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37160" tIns="137160" rIns="137160" bIns="137160" rtlCol="0" anchor="ctr"/>
            <a:lstStyle/>
            <a:p>
              <a:pPr marL="172800" marR="0" lvl="0" algn="l" defTabSz="457200" rtl="0" eaLnBrk="1" fontAlgn="auto" latinLnBrk="0" hangingPunct="1">
                <a:lnSpc>
                  <a:spcPct val="100000"/>
                </a:lnSpc>
                <a:spcBef>
                  <a:spcPts val="600"/>
                </a:spcBef>
                <a:spcAft>
                  <a:spcPts val="0"/>
                </a:spcAft>
                <a:buClrTx/>
                <a:buSzTx/>
                <a:tabLst/>
                <a:defRPr/>
              </a:pPr>
              <a:r>
                <a:rPr kumimoji="0" lang="en-US" altLang="zh-CN" sz="140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HER2</a:t>
              </a:r>
              <a:r>
                <a:rPr kumimoji="0" lang="zh-CN" altLang="en-US" sz="140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耐药的</a:t>
              </a:r>
              <a:r>
                <a:rPr lang="en-US" altLang="zh-CN" sz="14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HER2+</a:t>
              </a:r>
              <a:r>
                <a:rPr kumimoji="0" lang="zh-CN" altLang="en-US" sz="140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肿瘤中，</a:t>
              </a:r>
              <a:r>
                <a:rPr lang="en-US" altLang="zh-CN" sz="14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RANK</a:t>
              </a:r>
              <a:r>
                <a:rPr lang="zh-CN" altLang="en-US" sz="14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和</a:t>
              </a:r>
              <a:r>
                <a:rPr lang="en-US" altLang="zh-CN" sz="14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RANKL</a:t>
              </a:r>
              <a:r>
                <a:rPr lang="zh-CN" altLang="en-US" sz="14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蛋白被检出的比例更高（左图）</a:t>
              </a:r>
              <a:endParaRPr lang="en-US" altLang="zh-CN" sz="14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a:p>
              <a:pPr marL="172800" marR="0" lvl="0" algn="l" defTabSz="457200" rtl="0" eaLnBrk="1" fontAlgn="auto" latinLnBrk="0" hangingPunct="1">
                <a:lnSpc>
                  <a:spcPct val="100000"/>
                </a:lnSpc>
                <a:spcBef>
                  <a:spcPts val="600"/>
                </a:spcBef>
                <a:spcAft>
                  <a:spcPts val="0"/>
                </a:spcAft>
                <a:buClrTx/>
                <a:buSzTx/>
                <a:tabLst/>
                <a:defRPr/>
              </a:pPr>
              <a:r>
                <a:rPr kumimoji="0" lang="zh-CN" altLang="en-US" sz="140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使用</a:t>
              </a:r>
              <a:r>
                <a:rPr kumimoji="0" lang="en-US" altLang="zh-CN" sz="140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HER2</a:t>
              </a:r>
              <a:r>
                <a:rPr kumimoji="0" lang="zh-CN" altLang="en-US" sz="140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抑制剂或</a:t>
              </a:r>
              <a:r>
                <a:rPr kumimoji="0" lang="en-US" altLang="zh-CN" sz="140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HER2</a:t>
              </a:r>
              <a:r>
                <a:rPr kumimoji="0" lang="zh-CN" altLang="en-US" sz="140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双抗治疗后，</a:t>
              </a:r>
              <a:r>
                <a:rPr lang="zh-CN" altLang="en-US" sz="14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均观察到</a:t>
              </a:r>
              <a:r>
                <a:rPr lang="en-US" altLang="zh-CN" sz="14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RANK</a:t>
              </a:r>
              <a:r>
                <a:rPr lang="zh-CN" altLang="en-US" sz="14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表达增加</a:t>
              </a:r>
              <a:r>
                <a:rPr kumimoji="0" lang="en-US" altLang="zh-CN" sz="140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a:t>
              </a:r>
              <a:r>
                <a:rPr kumimoji="0" lang="zh-CN" altLang="en-US" sz="140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右上图</a:t>
              </a:r>
              <a:r>
                <a:rPr kumimoji="0" lang="en-US" altLang="zh-CN" sz="140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a:t>
              </a:r>
            </a:p>
            <a:p>
              <a:pPr marL="172800" lvl="0" defTabSz="457200">
                <a:spcBef>
                  <a:spcPts val="600"/>
                </a:spcBef>
                <a:defRPr/>
              </a:pPr>
              <a:r>
                <a:rPr lang="en-US" altLang="zh-CN" sz="1400" b="1"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rPr>
                <a:t>RANK</a:t>
              </a:r>
              <a:r>
                <a:rPr lang="zh-CN" altLang="en-US" sz="1400" b="1"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rPr>
                <a:t>信号通路过度激活</a:t>
              </a:r>
              <a:r>
                <a:rPr kumimoji="0" lang="zh-CN" altLang="en-US" sz="14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可增强</a:t>
              </a:r>
              <a:r>
                <a:rPr kumimoji="0" lang="en-US" altLang="zh-CN" sz="14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ERK</a:t>
              </a:r>
              <a:r>
                <a:rPr lang="en-US" altLang="zh-CN" sz="14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14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细胞外信号调节激酶</a:t>
              </a:r>
              <a:r>
                <a:rPr lang="en-US" altLang="zh-CN" sz="14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a:t>
              </a:r>
              <a:r>
                <a:rPr kumimoji="0" lang="zh-CN" altLang="en-US" sz="14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和</a:t>
              </a:r>
              <a:r>
                <a:rPr kumimoji="0" lang="en-US" altLang="zh-CN" sz="14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NF-</a:t>
              </a:r>
              <a:r>
                <a:rPr kumimoji="0" lang="en-US" altLang="zh-CN" sz="1400" b="0" i="0" u="none" strike="noStrike" kern="1200" cap="none" spc="0" normalizeH="0" baseline="0" noProof="0" dirty="0" err="1">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κB</a:t>
              </a:r>
              <a:r>
                <a:rPr kumimoji="0" lang="zh-CN" altLang="en-US" sz="14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信号传导，并在不同</a:t>
              </a:r>
              <a:r>
                <a:rPr kumimoji="0" lang="en-US" altLang="zh-CN" sz="14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HER2+</a:t>
              </a:r>
              <a:r>
                <a:rPr kumimoji="0" lang="zh-CN" altLang="en-US" sz="14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乳腺癌细胞系中</a:t>
              </a:r>
              <a:r>
                <a:rPr lang="zh-CN" altLang="en-US" sz="1400" b="1"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rPr>
                <a:t>加剧拉帕替尼耐药性，而</a:t>
              </a:r>
              <a:r>
                <a:rPr lang="en-US" altLang="zh-CN" sz="1400" b="1"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rPr>
                <a:t>RANK</a:t>
              </a:r>
              <a:r>
                <a:rPr lang="zh-CN" altLang="en-US" sz="1400" b="1"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rPr>
                <a:t>缺失则使耐药细胞对该药治疗更敏感</a:t>
              </a:r>
              <a:r>
                <a:rPr kumimoji="0" lang="en-US" altLang="zh-CN" sz="14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a:t>
              </a:r>
              <a:r>
                <a:rPr kumimoji="0" lang="zh-CN" altLang="en-US" sz="14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右下图</a:t>
              </a:r>
              <a:r>
                <a:rPr kumimoji="0" lang="en-US" altLang="zh-CN" sz="14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a:t>
              </a:r>
            </a:p>
          </p:txBody>
        </p:sp>
        <p:sp>
          <p:nvSpPr>
            <p:cNvPr id="3" name="矩形: 圆角 2">
              <a:extLst>
                <a:ext uri="{FF2B5EF4-FFF2-40B4-BE49-F238E27FC236}">
                  <a16:creationId xmlns:a16="http://schemas.microsoft.com/office/drawing/2014/main" id="{C55EB79E-48FB-1930-FC50-ED0FFD78BD41}"/>
                </a:ext>
              </a:extLst>
            </p:cNvPr>
            <p:cNvSpPr/>
            <p:nvPr/>
          </p:nvSpPr>
          <p:spPr>
            <a:xfrm rot="2684045">
              <a:off x="703850" y="1645337"/>
              <a:ext cx="117064" cy="117064"/>
            </a:xfrm>
            <a:prstGeom prst="roundRect">
              <a:avLst>
                <a:gd name="adj" fmla="val 33114"/>
              </a:avLst>
            </a:prstGeom>
            <a:ln w="31750">
              <a:solidFill>
                <a:schemeClr val="bg1"/>
              </a:solidFill>
            </a:ln>
            <a:effectLst>
              <a:outerShdw blurRad="292100" dist="127000" dir="5400000" sx="101000" sy="101000" algn="t" rotWithShape="0">
                <a:schemeClr val="accent1">
                  <a:alpha val="4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 name="矩形: 圆角 9">
              <a:extLst>
                <a:ext uri="{FF2B5EF4-FFF2-40B4-BE49-F238E27FC236}">
                  <a16:creationId xmlns:a16="http://schemas.microsoft.com/office/drawing/2014/main" id="{B33DF1B9-8698-258B-8F0C-50C5F62209BD}"/>
                </a:ext>
              </a:extLst>
            </p:cNvPr>
            <p:cNvSpPr/>
            <p:nvPr/>
          </p:nvSpPr>
          <p:spPr>
            <a:xfrm rot="2684045">
              <a:off x="703850" y="2180744"/>
              <a:ext cx="117064" cy="117064"/>
            </a:xfrm>
            <a:prstGeom prst="roundRect">
              <a:avLst>
                <a:gd name="adj" fmla="val 33114"/>
              </a:avLst>
            </a:prstGeom>
            <a:ln w="31750">
              <a:solidFill>
                <a:schemeClr val="bg1"/>
              </a:solidFill>
            </a:ln>
            <a:effectLst>
              <a:outerShdw blurRad="292100" dist="127000" dir="5400000" sx="101000" sy="101000" algn="t" rotWithShape="0">
                <a:schemeClr val="accent1">
                  <a:alpha val="4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3" name="矩形: 圆角 12">
              <a:extLst>
                <a:ext uri="{FF2B5EF4-FFF2-40B4-BE49-F238E27FC236}">
                  <a16:creationId xmlns:a16="http://schemas.microsoft.com/office/drawing/2014/main" id="{3FB68053-BF52-4F18-04A6-AEE5FFC1B2E9}"/>
                </a:ext>
              </a:extLst>
            </p:cNvPr>
            <p:cNvSpPr/>
            <p:nvPr/>
          </p:nvSpPr>
          <p:spPr>
            <a:xfrm rot="2684045">
              <a:off x="703850" y="2482935"/>
              <a:ext cx="117064" cy="117064"/>
            </a:xfrm>
            <a:prstGeom prst="roundRect">
              <a:avLst>
                <a:gd name="adj" fmla="val 33114"/>
              </a:avLst>
            </a:prstGeom>
            <a:ln w="31750">
              <a:solidFill>
                <a:schemeClr val="bg1"/>
              </a:solidFill>
            </a:ln>
            <a:effectLst>
              <a:outerShdw blurRad="292100" dist="127000" dir="5400000" sx="101000" sy="101000" algn="t" rotWithShape="0">
                <a:schemeClr val="accent1">
                  <a:alpha val="4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spTree>
    <p:extLst>
      <p:ext uri="{BB962C8B-B14F-4D97-AF65-F5344CB8AC3E}">
        <p14:creationId xmlns:p14="http://schemas.microsoft.com/office/powerpoint/2010/main" val="36831572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ED6C37-8ED9-945D-758D-A1387B70864D}"/>
            </a:ext>
          </a:extLst>
        </p:cNvPr>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278593CC-E88A-D43F-248B-27B8CE26357F}"/>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幻灯片" r:id="rId5" imgW="426" imgH="426" progId="TCLayout.ActiveDocument.1">
                  <p:embed/>
                </p:oleObj>
              </mc:Choice>
              <mc:Fallback>
                <p:oleObj name="think-cell 幻灯片" r:id="rId5" imgW="426" imgH="426" progId="TCLayout.ActiveDocument.1">
                  <p:embed/>
                  <p:pic>
                    <p:nvPicPr>
                      <p:cNvPr id="4" name="think-cell data - do not delete" hidden="1">
                        <a:extLst>
                          <a:ext uri="{FF2B5EF4-FFF2-40B4-BE49-F238E27FC236}">
                            <a16:creationId xmlns:a16="http://schemas.microsoft.com/office/drawing/2014/main" id="{278593CC-E88A-D43F-248B-27B8CE26357F}"/>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标题 4">
            <a:extLst>
              <a:ext uri="{FF2B5EF4-FFF2-40B4-BE49-F238E27FC236}">
                <a16:creationId xmlns:a16="http://schemas.microsoft.com/office/drawing/2014/main" id="{5D6C5ED4-56BF-5A51-35FB-662E477AE620}"/>
              </a:ext>
            </a:extLst>
          </p:cNvPr>
          <p:cNvSpPr>
            <a:spLocks noGrp="1"/>
          </p:cNvSpPr>
          <p:nvPr>
            <p:ph type="title"/>
          </p:nvPr>
        </p:nvSpPr>
        <p:spPr>
          <a:xfrm>
            <a:off x="596188" y="143519"/>
            <a:ext cx="11224337" cy="726700"/>
          </a:xfrm>
        </p:spPr>
        <p:txBody>
          <a:bodyPr vert="horz"/>
          <a:lstStyle/>
          <a:p>
            <a:r>
              <a:rPr lang="en-US" altLang="zh-CN" sz="2000" dirty="0"/>
              <a:t>Cancer Cell</a:t>
            </a:r>
            <a:r>
              <a:rPr lang="zh-CN" altLang="en-US" sz="2000" dirty="0"/>
              <a:t>一项研究表明，骨转移通过骨桥蛋白直接导致骨外全身病灶形成“冷肿瘤”、抑制免疫治疗疗效；三阴性乳腺癌属于免疫治疗“冷肿瘤”或与此通路相关</a:t>
            </a:r>
          </a:p>
        </p:txBody>
      </p:sp>
      <p:sp>
        <p:nvSpPr>
          <p:cNvPr id="6" name="内容占位符 5">
            <a:extLst>
              <a:ext uri="{FF2B5EF4-FFF2-40B4-BE49-F238E27FC236}">
                <a16:creationId xmlns:a16="http://schemas.microsoft.com/office/drawing/2014/main" id="{5C56FC3B-AD46-9707-8792-1529487E7026}"/>
              </a:ext>
            </a:extLst>
          </p:cNvPr>
          <p:cNvSpPr>
            <a:spLocks noGrp="1"/>
          </p:cNvSpPr>
          <p:nvPr>
            <p:ph idx="13"/>
          </p:nvPr>
        </p:nvSpPr>
        <p:spPr>
          <a:xfrm>
            <a:off x="409172" y="6200777"/>
            <a:ext cx="11422063" cy="426391"/>
          </a:xfrm>
        </p:spPr>
        <p:txBody>
          <a:bodyPr/>
          <a:lstStyle/>
          <a:p>
            <a:r>
              <a:rPr lang="en-US" altLang="zh-CN" dirty="0"/>
              <a:t>Cheng JN, et al. Cancer Cell. 2025 Jun 9;43(6):1093-1107.e9.</a:t>
            </a:r>
          </a:p>
          <a:p>
            <a:r>
              <a:rPr lang="en-US" altLang="zh-CN" dirty="0"/>
              <a:t>Clara Gómez-Aleza et al. Nat Commun. 2020 Dec 10;11(1):6335.</a:t>
            </a:r>
          </a:p>
        </p:txBody>
      </p:sp>
      <p:grpSp>
        <p:nvGrpSpPr>
          <p:cNvPr id="118" name="组合 117">
            <a:extLst>
              <a:ext uri="{FF2B5EF4-FFF2-40B4-BE49-F238E27FC236}">
                <a16:creationId xmlns:a16="http://schemas.microsoft.com/office/drawing/2014/main" id="{20423502-1C0F-42B5-5485-E815EDA32AC0}"/>
              </a:ext>
            </a:extLst>
          </p:cNvPr>
          <p:cNvGrpSpPr/>
          <p:nvPr/>
        </p:nvGrpSpPr>
        <p:grpSpPr>
          <a:xfrm>
            <a:off x="371475" y="1052514"/>
            <a:ext cx="4312065" cy="5076824"/>
            <a:chOff x="371474" y="1052514"/>
            <a:chExt cx="4899039" cy="5076824"/>
          </a:xfrm>
        </p:grpSpPr>
        <p:sp>
          <p:nvSpPr>
            <p:cNvPr id="117" name="矩形 116">
              <a:extLst>
                <a:ext uri="{FF2B5EF4-FFF2-40B4-BE49-F238E27FC236}">
                  <a16:creationId xmlns:a16="http://schemas.microsoft.com/office/drawing/2014/main" id="{116A73DC-E936-A264-C7E0-8187F7E24C67}"/>
                </a:ext>
              </a:extLst>
            </p:cNvPr>
            <p:cNvSpPr/>
            <p:nvPr/>
          </p:nvSpPr>
          <p:spPr>
            <a:xfrm>
              <a:off x="371474" y="1052514"/>
              <a:ext cx="4899039" cy="5076824"/>
            </a:xfrm>
            <a:prstGeom prst="rect">
              <a:avLst/>
            </a:prstGeom>
            <a:gradFill>
              <a:gsLst>
                <a:gs pos="0">
                  <a:schemeClr val="accent1">
                    <a:alpha val="15000"/>
                  </a:schemeClr>
                </a:gs>
                <a:gs pos="100000">
                  <a:schemeClr val="accent1">
                    <a:alpha val="0"/>
                  </a:schemeClr>
                </a:gs>
              </a:gsLst>
              <a:lin ang="5400000" scaled="1"/>
            </a:gradFill>
            <a:ln>
              <a:gradFill>
                <a:gsLst>
                  <a:gs pos="0">
                    <a:schemeClr val="accent1">
                      <a:alpha val="75000"/>
                    </a:schemeClr>
                  </a:gs>
                  <a:gs pos="100000">
                    <a:schemeClr val="accent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lIns="137160" tIns="137160" rIns="137160" bIns="13716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srgbClr val="3C3C3C"/>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9" name="Picture 25" descr="A screenshot of a medical information&#10;&#10;AI-generated content may be incorrect.">
              <a:extLst>
                <a:ext uri="{FF2B5EF4-FFF2-40B4-BE49-F238E27FC236}">
                  <a16:creationId xmlns:a16="http://schemas.microsoft.com/office/drawing/2014/main" id="{D572AB24-6C65-0CEE-9E16-BA8BCC53F56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1295" y="1121620"/>
              <a:ext cx="4619396" cy="4938612"/>
            </a:xfrm>
            <a:prstGeom prst="rect">
              <a:avLst/>
            </a:prstGeom>
          </p:spPr>
        </p:pic>
      </p:grpSp>
      <p:grpSp>
        <p:nvGrpSpPr>
          <p:cNvPr id="80" name="组合 79">
            <a:extLst>
              <a:ext uri="{FF2B5EF4-FFF2-40B4-BE49-F238E27FC236}">
                <a16:creationId xmlns:a16="http://schemas.microsoft.com/office/drawing/2014/main" id="{590DEFF1-AB05-1804-A318-E2D643914B85}"/>
              </a:ext>
            </a:extLst>
          </p:cNvPr>
          <p:cNvGrpSpPr/>
          <p:nvPr/>
        </p:nvGrpSpPr>
        <p:grpSpPr>
          <a:xfrm>
            <a:off x="4806608" y="1052513"/>
            <a:ext cx="7000046" cy="5076826"/>
            <a:chOff x="5397500" y="1052513"/>
            <a:chExt cx="6409154" cy="5076826"/>
          </a:xfrm>
        </p:grpSpPr>
        <p:sp>
          <p:nvSpPr>
            <p:cNvPr id="114" name="矩形: 圆角 113">
              <a:extLst>
                <a:ext uri="{FF2B5EF4-FFF2-40B4-BE49-F238E27FC236}">
                  <a16:creationId xmlns:a16="http://schemas.microsoft.com/office/drawing/2014/main" id="{58192E1A-2643-92C2-87B0-C1B4EB0B751D}"/>
                </a:ext>
              </a:extLst>
            </p:cNvPr>
            <p:cNvSpPr/>
            <p:nvPr/>
          </p:nvSpPr>
          <p:spPr>
            <a:xfrm>
              <a:off x="5397500" y="1052513"/>
              <a:ext cx="6409154" cy="5076826"/>
            </a:xfrm>
            <a:prstGeom prst="roundRect">
              <a:avLst>
                <a:gd name="adj" fmla="val 1782"/>
              </a:avLst>
            </a:prstGeom>
            <a:solidFill>
              <a:schemeClr val="lt1"/>
            </a:solidFill>
            <a:ln w="9525" cap="rnd">
              <a:gradFill>
                <a:gsLst>
                  <a:gs pos="100000">
                    <a:schemeClr val="accent1"/>
                  </a:gs>
                  <a:gs pos="0">
                    <a:schemeClr val="accent1">
                      <a:alpha val="0"/>
                    </a:schemeClr>
                  </a:gs>
                </a:gsLst>
                <a:lin ang="5400000" scaled="1"/>
              </a:gradFill>
              <a:round/>
            </a:ln>
            <a:effectLst>
              <a:outerShdw blurRad="63500" algn="ctr"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6" name="组合 115">
              <a:extLst>
                <a:ext uri="{FF2B5EF4-FFF2-40B4-BE49-F238E27FC236}">
                  <a16:creationId xmlns:a16="http://schemas.microsoft.com/office/drawing/2014/main" id="{0F53F103-377F-A61C-58F2-F5D185B29DD3}"/>
                </a:ext>
              </a:extLst>
            </p:cNvPr>
            <p:cNvGrpSpPr/>
            <p:nvPr/>
          </p:nvGrpSpPr>
          <p:grpSpPr>
            <a:xfrm>
              <a:off x="5842229" y="1408888"/>
              <a:ext cx="5519696" cy="4364076"/>
              <a:chOff x="5676283" y="1332173"/>
              <a:chExt cx="5519696" cy="4364076"/>
            </a:xfrm>
          </p:grpSpPr>
          <p:pic>
            <p:nvPicPr>
              <p:cNvPr id="12" name="图片 11">
                <a:extLst>
                  <a:ext uri="{FF2B5EF4-FFF2-40B4-BE49-F238E27FC236}">
                    <a16:creationId xmlns:a16="http://schemas.microsoft.com/office/drawing/2014/main" id="{55807DD9-6FAF-B220-065A-252342C8D8B2}"/>
                  </a:ext>
                </a:extLst>
              </p:cNvPr>
              <p:cNvPicPr>
                <a:picLocks noChangeAspect="1"/>
              </p:cNvPicPr>
              <p:nvPr/>
            </p:nvPicPr>
            <p:blipFill>
              <a:blip r:embed="rId8">
                <a:alphaModFix amt="50000"/>
                <a:duotone>
                  <a:srgbClr val="5B9BD5">
                    <a:shade val="45000"/>
                    <a:satMod val="135000"/>
                  </a:srgbClr>
                  <a:prstClr val="white"/>
                </a:duotone>
              </a:blip>
              <a:stretch>
                <a:fillRect/>
              </a:stretch>
            </p:blipFill>
            <p:spPr>
              <a:xfrm>
                <a:off x="9303109" y="2635964"/>
                <a:ext cx="1892870" cy="2045737"/>
              </a:xfrm>
              <a:prstGeom prst="rect">
                <a:avLst/>
              </a:prstGeom>
            </p:spPr>
          </p:pic>
          <p:sp>
            <p:nvSpPr>
              <p:cNvPr id="103" name="矩形: 圆角 102">
                <a:extLst>
                  <a:ext uri="{FF2B5EF4-FFF2-40B4-BE49-F238E27FC236}">
                    <a16:creationId xmlns:a16="http://schemas.microsoft.com/office/drawing/2014/main" id="{59255413-32A1-168B-56FA-9FF17CABEB4C}"/>
                  </a:ext>
                </a:extLst>
              </p:cNvPr>
              <p:cNvSpPr/>
              <p:nvPr/>
            </p:nvSpPr>
            <p:spPr>
              <a:xfrm>
                <a:off x="5676283" y="4867320"/>
                <a:ext cx="5367768" cy="828929"/>
              </a:xfrm>
              <a:prstGeom prst="roundRect">
                <a:avLst>
                  <a:gd name="adj" fmla="val 4224"/>
                </a:avLst>
              </a:prstGeom>
              <a:solidFill>
                <a:sysClr val="window" lastClr="FFFFFF"/>
              </a:solidFill>
              <a:ln w="9525" cap="flat" cmpd="sng" algn="ctr">
                <a:solidFill>
                  <a:schemeClr val="accent1"/>
                </a:solidFill>
                <a:prstDash val="solid"/>
                <a:round/>
                <a:headEnd type="none" w="med" len="med"/>
                <a:tailEnd type="none" w="med" len="med"/>
              </a:ln>
              <a:effectLst/>
            </p:spPr>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E97600"/>
                  </a:solidFill>
                  <a:effectLst/>
                  <a:uLnTx/>
                  <a:uFillTx/>
                  <a:latin typeface="Arial"/>
                  <a:ea typeface="微软雅黑"/>
                  <a:cs typeface="+mn-ea"/>
                  <a:sym typeface="+mn-lt"/>
                </a:endParaRPr>
              </a:p>
            </p:txBody>
          </p:sp>
          <p:sp>
            <p:nvSpPr>
              <p:cNvPr id="104" name="文本框 103">
                <a:extLst>
                  <a:ext uri="{FF2B5EF4-FFF2-40B4-BE49-F238E27FC236}">
                    <a16:creationId xmlns:a16="http://schemas.microsoft.com/office/drawing/2014/main" id="{3D8F53D0-FD7B-DDBF-FF40-7D9F34816252}"/>
                  </a:ext>
                </a:extLst>
              </p:cNvPr>
              <p:cNvSpPr txBox="1"/>
              <p:nvPr/>
            </p:nvSpPr>
            <p:spPr>
              <a:xfrm>
                <a:off x="5733757" y="4920147"/>
                <a:ext cx="5252821" cy="7386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zh-CN" altLang="en-US" sz="1200" b="1" i="0" u="none" strike="noStrike" kern="0" cap="none" spc="0" normalizeH="0" baseline="0" noProof="0" dirty="0">
                    <a:ln>
                      <a:noFill/>
                    </a:ln>
                    <a:solidFill>
                      <a:srgbClr val="F06E45"/>
                    </a:solidFill>
                    <a:effectLst/>
                    <a:uLnTx/>
                    <a:uFillTx/>
                    <a:latin typeface="+mn-ea"/>
                    <a:cs typeface="+mn-ea"/>
                    <a:sym typeface="+mn-lt"/>
                  </a:rPr>
                  <a:t>骨转移灶诱导全身骨外病灶形成免疫“冷肿瘤”</a:t>
                </a:r>
                <a:endParaRPr kumimoji="0" lang="en-US" altLang="zh-CN" sz="1200" b="1" i="0" u="none" strike="noStrike" kern="0" cap="none" spc="0" normalizeH="0" baseline="30000" noProof="0" dirty="0">
                  <a:ln>
                    <a:noFill/>
                  </a:ln>
                  <a:solidFill>
                    <a:srgbClr val="F06E45"/>
                  </a:solidFill>
                  <a:effectLst/>
                  <a:uLnTx/>
                  <a:uFillTx/>
                  <a:latin typeface="+mn-ea"/>
                  <a:cs typeface="+mn-ea"/>
                  <a:sym typeface="+mn-lt"/>
                </a:endParaRPr>
              </a:p>
              <a:p>
                <a:pPr marL="177800" marR="0" lvl="0" indent="0" algn="l" defTabSz="914400" rtl="0" eaLnBrk="1" fontAlgn="auto" latinLnBrk="0" hangingPunct="1">
                  <a:lnSpc>
                    <a:spcPct val="100000"/>
                  </a:lnSpc>
                  <a:spcBef>
                    <a:spcPts val="0"/>
                  </a:spcBef>
                  <a:spcAft>
                    <a:spcPts val="600"/>
                  </a:spcAft>
                  <a:buClrTx/>
                  <a:buSzTx/>
                  <a:buFontTx/>
                  <a:buNone/>
                  <a:tabLst/>
                  <a:defRPr/>
                </a:pPr>
                <a:r>
                  <a:rPr kumimoji="0" lang="en-US" altLang="zh-CN" sz="1000" b="1" i="0" u="none" strike="noStrike" kern="0" cap="none" spc="0" normalizeH="0" baseline="0" noProof="0" dirty="0">
                    <a:ln>
                      <a:noFill/>
                    </a:ln>
                    <a:solidFill>
                      <a:prstClr val="black">
                        <a:lumMod val="75000"/>
                        <a:lumOff val="25000"/>
                      </a:prstClr>
                    </a:solidFill>
                    <a:effectLst/>
                    <a:uLnTx/>
                    <a:uFillTx/>
                    <a:latin typeface="+mn-ea"/>
                    <a:cs typeface="+mn-ea"/>
                    <a:sym typeface="+mn-lt"/>
                  </a:rPr>
                  <a:t>1</a:t>
                </a:r>
                <a:r>
                  <a:rPr kumimoji="0" lang="zh-CN" altLang="en-US" sz="1000" b="1" i="0" u="none" strike="noStrike" kern="0" cap="none" spc="0" normalizeH="0" baseline="0" noProof="0" dirty="0">
                    <a:ln>
                      <a:noFill/>
                    </a:ln>
                    <a:solidFill>
                      <a:prstClr val="black">
                        <a:lumMod val="75000"/>
                        <a:lumOff val="25000"/>
                      </a:prstClr>
                    </a:solidFill>
                    <a:effectLst/>
                    <a:uLnTx/>
                    <a:uFillTx/>
                    <a:latin typeface="+mn-ea"/>
                    <a:cs typeface="+mn-ea"/>
                    <a:sym typeface="+mn-lt"/>
                  </a:rPr>
                  <a:t>）</a:t>
                </a:r>
                <a:r>
                  <a:rPr kumimoji="0" lang="zh-CN" altLang="en-US" sz="1000" b="1" i="0" u="none" strike="noStrike" kern="0" cap="none" spc="0" normalizeH="0" baseline="0" noProof="0" dirty="0">
                    <a:ln>
                      <a:noFill/>
                    </a:ln>
                    <a:effectLst/>
                    <a:uLnTx/>
                    <a:uFillTx/>
                    <a:latin typeface="+mn-ea"/>
                    <a:cs typeface="+mn-ea"/>
                    <a:sym typeface="+mn-lt"/>
                  </a:rPr>
                  <a:t>抗肿瘤 </a:t>
                </a:r>
                <a:r>
                  <a:rPr kumimoji="0" lang="zh-CN" altLang="en-US" sz="1000" b="0" i="0" u="none" strike="noStrike" kern="0" cap="none" spc="0" normalizeH="0" baseline="0" noProof="0" dirty="0">
                    <a:ln>
                      <a:noFill/>
                    </a:ln>
                    <a:effectLst/>
                    <a:uLnTx/>
                    <a:uFillTx/>
                    <a:latin typeface="+mn-ea"/>
                    <a:cs typeface="+mn-ea"/>
                    <a:sym typeface="+mn-lt"/>
                  </a:rPr>
                  <a:t>免疫调节细胞浸润 </a:t>
                </a:r>
                <a:r>
                  <a:rPr kumimoji="0" lang="zh-CN" altLang="en-US" sz="1000" b="1" i="0" u="none" strike="noStrike" kern="0" cap="none" spc="0" normalizeH="0" baseline="0" noProof="0" dirty="0">
                    <a:ln>
                      <a:noFill/>
                    </a:ln>
                    <a:effectLst/>
                    <a:uLnTx/>
                    <a:uFillTx/>
                    <a:latin typeface="+mn-ea"/>
                    <a:cs typeface="+mn-ea"/>
                    <a:sym typeface="+mn-lt"/>
                  </a:rPr>
                  <a:t>大幅减少 </a:t>
                </a:r>
                <a:r>
                  <a:rPr kumimoji="0" lang="zh-CN" altLang="en-US" sz="1000" b="0" i="0" u="none" strike="noStrike" kern="0" cap="none" spc="0" normalizeH="0" baseline="0" noProof="0" dirty="0">
                    <a:ln>
                      <a:noFill/>
                    </a:ln>
                    <a:effectLst/>
                    <a:uLnTx/>
                    <a:uFillTx/>
                    <a:latin typeface="+mn-ea"/>
                    <a:cs typeface="+mn-ea"/>
                    <a:sym typeface="+mn-lt"/>
                  </a:rPr>
                  <a:t>（</a:t>
                </a:r>
                <a:r>
                  <a:rPr kumimoji="0" lang="en-US" altLang="zh-CN" sz="1000" b="0" i="0" u="none" strike="noStrike" kern="0" cap="none" spc="0" normalizeH="0" baseline="0" noProof="0" dirty="0">
                    <a:ln>
                      <a:noFill/>
                    </a:ln>
                    <a:effectLst/>
                    <a:uLnTx/>
                    <a:uFillTx/>
                    <a:latin typeface="+mn-ea"/>
                    <a:cs typeface="+mn-ea"/>
                    <a:sym typeface="+mn-lt"/>
                  </a:rPr>
                  <a:t>CD8</a:t>
                </a:r>
                <a:r>
                  <a:rPr kumimoji="0" lang="en-US" altLang="zh-CN" sz="1000" b="0" i="0" u="none" strike="noStrike" kern="0" cap="none" spc="0" normalizeH="0" noProof="0" dirty="0">
                    <a:ln>
                      <a:noFill/>
                    </a:ln>
                    <a:effectLst/>
                    <a:uLnTx/>
                    <a:uFillTx/>
                    <a:latin typeface="+mn-ea"/>
                    <a:cs typeface="+mn-ea"/>
                    <a:sym typeface="+mn-lt"/>
                  </a:rPr>
                  <a:t>+</a:t>
                </a:r>
                <a:r>
                  <a:rPr kumimoji="0" lang="en-US" altLang="zh-CN" sz="1000" b="0" i="0" u="none" strike="noStrike" kern="0" cap="none" spc="0" normalizeH="0" baseline="0" noProof="0" dirty="0">
                    <a:ln>
                      <a:noFill/>
                    </a:ln>
                    <a:effectLst/>
                    <a:uLnTx/>
                    <a:uFillTx/>
                    <a:latin typeface="+mn-ea"/>
                    <a:cs typeface="+mn-ea"/>
                    <a:sym typeface="+mn-lt"/>
                  </a:rPr>
                  <a:t>T</a:t>
                </a:r>
                <a:r>
                  <a:rPr kumimoji="0" lang="zh-CN" altLang="en-US" sz="1000" b="0" i="0" u="none" strike="noStrike" kern="0" cap="none" spc="0" normalizeH="0" baseline="0" noProof="0" dirty="0">
                    <a:ln>
                      <a:noFill/>
                    </a:ln>
                    <a:effectLst/>
                    <a:uLnTx/>
                    <a:uFillTx/>
                    <a:latin typeface="+mn-ea"/>
                    <a:cs typeface="+mn-ea"/>
                    <a:sym typeface="+mn-lt"/>
                  </a:rPr>
                  <a:t>、</a:t>
                </a:r>
                <a:r>
                  <a:rPr kumimoji="0" lang="en-US" altLang="zh-CN" sz="1000" b="0" i="0" u="none" strike="noStrike" kern="0" cap="none" spc="0" normalizeH="0" baseline="0" noProof="0" dirty="0">
                    <a:ln>
                      <a:noFill/>
                    </a:ln>
                    <a:effectLst/>
                    <a:uLnTx/>
                    <a:uFillTx/>
                    <a:latin typeface="+mn-ea"/>
                    <a:cs typeface="+mn-ea"/>
                    <a:sym typeface="+mn-lt"/>
                  </a:rPr>
                  <a:t>CD4+T</a:t>
                </a:r>
                <a:r>
                  <a:rPr kumimoji="0" lang="zh-CN" altLang="en-US" sz="1000" b="0" i="0" u="none" strike="noStrike" kern="0" cap="none" spc="0" normalizeH="0" baseline="0" noProof="0" dirty="0">
                    <a:ln>
                      <a:noFill/>
                    </a:ln>
                    <a:effectLst/>
                    <a:uLnTx/>
                    <a:uFillTx/>
                    <a:latin typeface="+mn-ea"/>
                    <a:cs typeface="+mn-ea"/>
                    <a:sym typeface="+mn-lt"/>
                  </a:rPr>
                  <a:t>、</a:t>
                </a:r>
                <a:r>
                  <a:rPr kumimoji="0" lang="en-US" altLang="zh-CN" sz="1000" b="0" i="0" u="none" strike="noStrike" kern="0" cap="none" spc="0" normalizeH="0" baseline="0" noProof="0" dirty="0">
                    <a:ln>
                      <a:noFill/>
                    </a:ln>
                    <a:effectLst/>
                    <a:uLnTx/>
                    <a:uFillTx/>
                    <a:latin typeface="+mn-ea"/>
                    <a:cs typeface="+mn-ea"/>
                    <a:sym typeface="+mn-lt"/>
                  </a:rPr>
                  <a:t>NK</a:t>
                </a:r>
                <a:r>
                  <a:rPr kumimoji="0" lang="zh-CN" altLang="en-US" sz="1000" b="0" i="0" u="none" strike="noStrike" kern="0" cap="none" spc="0" normalizeH="0" baseline="0" noProof="0" dirty="0">
                    <a:ln>
                      <a:noFill/>
                    </a:ln>
                    <a:effectLst/>
                    <a:uLnTx/>
                    <a:uFillTx/>
                    <a:latin typeface="+mn-ea"/>
                    <a:cs typeface="+mn-ea"/>
                    <a:sym typeface="+mn-lt"/>
                  </a:rPr>
                  <a:t>细胞）</a:t>
                </a:r>
                <a:endParaRPr kumimoji="0" lang="en-US" altLang="zh-CN" sz="1000" b="1" i="0" u="none" strike="noStrike" kern="0" cap="none" spc="0" normalizeH="0" baseline="0" noProof="0" dirty="0">
                  <a:ln>
                    <a:noFill/>
                  </a:ln>
                  <a:effectLst/>
                  <a:uLnTx/>
                  <a:uFillTx/>
                  <a:latin typeface="+mn-ea"/>
                  <a:cs typeface="+mn-ea"/>
                  <a:sym typeface="+mn-lt"/>
                </a:endParaRPr>
              </a:p>
              <a:p>
                <a:pPr marL="177800" marR="0" lvl="0" indent="0" algn="l" defTabSz="914400" rtl="0" eaLnBrk="1" fontAlgn="auto" latinLnBrk="0" hangingPunct="1">
                  <a:lnSpc>
                    <a:spcPct val="100000"/>
                  </a:lnSpc>
                  <a:spcBef>
                    <a:spcPts val="0"/>
                  </a:spcBef>
                  <a:spcAft>
                    <a:spcPts val="600"/>
                  </a:spcAft>
                  <a:buClrTx/>
                  <a:buSzTx/>
                  <a:buFontTx/>
                  <a:buNone/>
                  <a:tabLst/>
                  <a:defRPr/>
                </a:pPr>
                <a:r>
                  <a:rPr kumimoji="0" lang="en-US" altLang="zh-CN" sz="1000" b="1" i="0" u="none" strike="noStrike" kern="0" cap="none" spc="0" normalizeH="0" baseline="0" noProof="0" dirty="0">
                    <a:ln>
                      <a:noFill/>
                    </a:ln>
                    <a:effectLst/>
                    <a:uLnTx/>
                    <a:uFillTx/>
                    <a:latin typeface="+mn-ea"/>
                    <a:cs typeface="+mn-ea"/>
                    <a:sym typeface="+mn-lt"/>
                  </a:rPr>
                  <a:t>2</a:t>
                </a:r>
                <a:r>
                  <a:rPr kumimoji="0" lang="zh-CN" altLang="en-US" sz="1000" b="1" i="0" u="none" strike="noStrike" kern="0" cap="none" spc="0" normalizeH="0" baseline="0" noProof="0" dirty="0">
                    <a:ln>
                      <a:noFill/>
                    </a:ln>
                    <a:effectLst/>
                    <a:uLnTx/>
                    <a:uFillTx/>
                    <a:latin typeface="+mn-ea"/>
                    <a:cs typeface="+mn-ea"/>
                    <a:sym typeface="+mn-lt"/>
                  </a:rPr>
                  <a:t>）促肿瘤 </a:t>
                </a:r>
                <a:r>
                  <a:rPr kumimoji="0" lang="zh-CN" altLang="en-US" sz="1000" b="0" i="0" u="none" strike="noStrike" kern="0" cap="none" spc="0" normalizeH="0" baseline="0" noProof="0" dirty="0">
                    <a:ln>
                      <a:noFill/>
                    </a:ln>
                    <a:effectLst/>
                    <a:uLnTx/>
                    <a:uFillTx/>
                    <a:latin typeface="+mn-ea"/>
                    <a:cs typeface="+mn-ea"/>
                    <a:sym typeface="+mn-lt"/>
                  </a:rPr>
                  <a:t>免疫调节细胞浸润 </a:t>
                </a:r>
                <a:r>
                  <a:rPr kumimoji="0" lang="zh-CN" altLang="en-US" sz="1000" b="1" i="0" u="none" strike="noStrike" kern="0" cap="none" spc="0" normalizeH="0" baseline="0" noProof="0" dirty="0">
                    <a:ln>
                      <a:noFill/>
                    </a:ln>
                    <a:effectLst/>
                    <a:uLnTx/>
                    <a:uFillTx/>
                    <a:latin typeface="+mn-ea"/>
                    <a:cs typeface="+mn-ea"/>
                    <a:sym typeface="+mn-lt"/>
                  </a:rPr>
                  <a:t>大幅增加 </a:t>
                </a:r>
                <a:r>
                  <a:rPr kumimoji="0" lang="zh-CN" altLang="en-US" sz="1000" b="0" i="0" u="none" strike="noStrike" kern="0" cap="none" spc="0" normalizeH="0" baseline="0" noProof="0" dirty="0">
                    <a:ln>
                      <a:noFill/>
                    </a:ln>
                    <a:effectLst/>
                    <a:uLnTx/>
                    <a:uFillTx/>
                    <a:latin typeface="+mn-ea"/>
                    <a:cs typeface="+mn-ea"/>
                    <a:sym typeface="+mn-lt"/>
                  </a:rPr>
                  <a:t>（肿瘤相关巨噬细胞、单核髓系抑制性细胞）</a:t>
                </a:r>
                <a:endParaRPr kumimoji="0" lang="en-US" altLang="zh-CN" sz="1000" b="1" i="0" u="none" strike="noStrike" kern="0" cap="none" spc="0" normalizeH="0" baseline="0" noProof="0" dirty="0">
                  <a:ln>
                    <a:noFill/>
                  </a:ln>
                  <a:effectLst/>
                  <a:uLnTx/>
                  <a:uFillTx/>
                  <a:latin typeface="+mn-ea"/>
                  <a:cs typeface="+mn-ea"/>
                  <a:sym typeface="+mn-lt"/>
                </a:endParaRPr>
              </a:p>
            </p:txBody>
          </p:sp>
          <p:sp>
            <p:nvSpPr>
              <p:cNvPr id="14" name="矩形: 圆角 13">
                <a:extLst>
                  <a:ext uri="{FF2B5EF4-FFF2-40B4-BE49-F238E27FC236}">
                    <a16:creationId xmlns:a16="http://schemas.microsoft.com/office/drawing/2014/main" id="{146FA695-A89B-B13B-3FCD-208EE89062E4}"/>
                  </a:ext>
                </a:extLst>
              </p:cNvPr>
              <p:cNvSpPr/>
              <p:nvPr/>
            </p:nvSpPr>
            <p:spPr>
              <a:xfrm>
                <a:off x="6977886" y="1508000"/>
                <a:ext cx="2450724" cy="264163"/>
              </a:xfrm>
              <a:prstGeom prst="roundRect">
                <a:avLst>
                  <a:gd name="adj" fmla="val 50000"/>
                </a:avLst>
              </a:prstGeom>
              <a:solidFill>
                <a:schemeClr val="accent1"/>
              </a:solidFill>
              <a:ln w="12700" cap="flat" cmpd="sng" algn="ctr">
                <a:noFill/>
                <a:prstDash val="solid"/>
                <a:miter lim="800000"/>
              </a:ln>
              <a:effectLst>
                <a:glow rad="12700">
                  <a:srgbClr val="F0894A">
                    <a:satMod val="175000"/>
                    <a:alpha val="40000"/>
                  </a:srgbClr>
                </a:glow>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4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微软雅黑"/>
                    <a:cs typeface="+mn-ea"/>
                    <a:sym typeface="+mn-lt"/>
                  </a:rPr>
                  <a:t>骨转移灶</a:t>
                </a:r>
                <a:endParaRPr kumimoji="0" lang="en-US" sz="14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微软雅黑"/>
                  <a:cs typeface="+mn-ea"/>
                  <a:sym typeface="+mn-lt"/>
                </a:endParaRPr>
              </a:p>
            </p:txBody>
          </p:sp>
          <p:grpSp>
            <p:nvGrpSpPr>
              <p:cNvPr id="16" name="组合 15">
                <a:extLst>
                  <a:ext uri="{FF2B5EF4-FFF2-40B4-BE49-F238E27FC236}">
                    <a16:creationId xmlns:a16="http://schemas.microsoft.com/office/drawing/2014/main" id="{EE609415-7030-A9D9-01B3-C2229B8F1917}"/>
                  </a:ext>
                </a:extLst>
              </p:cNvPr>
              <p:cNvGrpSpPr/>
              <p:nvPr/>
            </p:nvGrpSpPr>
            <p:grpSpPr>
              <a:xfrm rot="14539248">
                <a:off x="9616020" y="1128902"/>
                <a:ext cx="548278" cy="954820"/>
                <a:chOff x="812536" y="2956076"/>
                <a:chExt cx="797021" cy="1388003"/>
              </a:xfrm>
            </p:grpSpPr>
            <p:pic>
              <p:nvPicPr>
                <p:cNvPr id="53" name="图片 52">
                  <a:extLst>
                    <a:ext uri="{FF2B5EF4-FFF2-40B4-BE49-F238E27FC236}">
                      <a16:creationId xmlns:a16="http://schemas.microsoft.com/office/drawing/2014/main" id="{E474CA8F-7923-6E96-F1B1-7D8B8AD9C8E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7946" y="2956076"/>
                  <a:ext cx="369201" cy="1388003"/>
                </a:xfrm>
                <a:prstGeom prst="rect">
                  <a:avLst/>
                </a:prstGeom>
              </p:spPr>
            </p:pic>
            <p:pic>
              <p:nvPicPr>
                <p:cNvPr id="102" name="图片 101">
                  <a:extLst>
                    <a:ext uri="{FF2B5EF4-FFF2-40B4-BE49-F238E27FC236}">
                      <a16:creationId xmlns:a16="http://schemas.microsoft.com/office/drawing/2014/main" id="{801B1896-CFA1-ED3E-FCD8-6D0B3863C1B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12536" y="3249996"/>
                  <a:ext cx="797021" cy="806335"/>
                </a:xfrm>
                <a:prstGeom prst="rect">
                  <a:avLst/>
                </a:prstGeom>
              </p:spPr>
            </p:pic>
          </p:grpSp>
          <p:sp>
            <p:nvSpPr>
              <p:cNvPr id="17" name="文本框 16">
                <a:extLst>
                  <a:ext uri="{FF2B5EF4-FFF2-40B4-BE49-F238E27FC236}">
                    <a16:creationId xmlns:a16="http://schemas.microsoft.com/office/drawing/2014/main" id="{A7B27492-997C-E73A-F229-8E974C4B35FE}"/>
                  </a:ext>
                </a:extLst>
              </p:cNvPr>
              <p:cNvSpPr txBox="1"/>
              <p:nvPr/>
            </p:nvSpPr>
            <p:spPr>
              <a:xfrm>
                <a:off x="7725489" y="1867307"/>
                <a:ext cx="189937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400" b="1" i="0" u="none" strike="noStrike" kern="0" cap="none" spc="0" normalizeH="0" baseline="0" noProof="0">
                    <a:ln>
                      <a:noFill/>
                    </a:ln>
                    <a:solidFill>
                      <a:srgbClr val="C00000"/>
                    </a:solidFill>
                    <a:effectLst/>
                    <a:uLnTx/>
                    <a:uFillTx/>
                    <a:latin typeface="Arial"/>
                    <a:ea typeface="微软雅黑"/>
                    <a:cs typeface="+mn-ea"/>
                    <a:sym typeface="+mn-lt"/>
                  </a:rPr>
                  <a:t>骨桥蛋白 （</a:t>
                </a:r>
                <a:r>
                  <a:rPr kumimoji="0" lang="en-US" sz="1400" b="1" i="0" u="none" strike="noStrike" kern="0" cap="none" spc="0" normalizeH="0" baseline="0" noProof="0">
                    <a:ln>
                      <a:noFill/>
                    </a:ln>
                    <a:solidFill>
                      <a:srgbClr val="C00000"/>
                    </a:solidFill>
                    <a:effectLst/>
                    <a:uLnTx/>
                    <a:uFillTx/>
                    <a:latin typeface="Arial"/>
                    <a:ea typeface="微软雅黑"/>
                    <a:cs typeface="+mn-ea"/>
                    <a:sym typeface="+mn-lt"/>
                  </a:rPr>
                  <a:t>OPN</a:t>
                </a:r>
                <a:r>
                  <a:rPr kumimoji="0" lang="zh-CN" altLang="en-US" sz="1400" b="1" i="0" u="none" strike="noStrike" kern="0" cap="none" spc="0" normalizeH="0" baseline="0" noProof="0">
                    <a:ln>
                      <a:noFill/>
                    </a:ln>
                    <a:solidFill>
                      <a:srgbClr val="C00000"/>
                    </a:solidFill>
                    <a:effectLst/>
                    <a:uLnTx/>
                    <a:uFillTx/>
                    <a:latin typeface="Arial"/>
                    <a:ea typeface="微软雅黑"/>
                    <a:cs typeface="+mn-ea"/>
                    <a:sym typeface="+mn-lt"/>
                  </a:rPr>
                  <a:t>）</a:t>
                </a:r>
                <a:endParaRPr kumimoji="0" lang="en-US" sz="1400" b="1" i="0" u="none" strike="noStrike" kern="0" cap="none" spc="0" normalizeH="0" baseline="0" noProof="0">
                  <a:ln>
                    <a:noFill/>
                  </a:ln>
                  <a:solidFill>
                    <a:srgbClr val="C00000"/>
                  </a:solidFill>
                  <a:effectLst/>
                  <a:uLnTx/>
                  <a:uFillTx/>
                  <a:latin typeface="Arial"/>
                  <a:ea typeface="微软雅黑"/>
                  <a:cs typeface="+mn-ea"/>
                  <a:sym typeface="+mn-lt"/>
                </a:endParaRPr>
              </a:p>
            </p:txBody>
          </p:sp>
          <p:grpSp>
            <p:nvGrpSpPr>
              <p:cNvPr id="18" name="组合 17">
                <a:extLst>
                  <a:ext uri="{FF2B5EF4-FFF2-40B4-BE49-F238E27FC236}">
                    <a16:creationId xmlns:a16="http://schemas.microsoft.com/office/drawing/2014/main" id="{074BC3CF-F9B4-D4F6-6B75-E011BF762AED}"/>
                  </a:ext>
                </a:extLst>
              </p:cNvPr>
              <p:cNvGrpSpPr/>
              <p:nvPr/>
            </p:nvGrpSpPr>
            <p:grpSpPr>
              <a:xfrm>
                <a:off x="7281268" y="1901634"/>
                <a:ext cx="483771" cy="206382"/>
                <a:chOff x="7263905" y="2012074"/>
                <a:chExt cx="903995" cy="216840"/>
              </a:xfrm>
            </p:grpSpPr>
            <p:sp>
              <p:nvSpPr>
                <p:cNvPr id="51" name="KSO_Shape">
                  <a:extLst>
                    <a:ext uri="{FF2B5EF4-FFF2-40B4-BE49-F238E27FC236}">
                      <a16:creationId xmlns:a16="http://schemas.microsoft.com/office/drawing/2014/main" id="{58C4D6CC-0F4F-24D2-3EC8-129AB3B6EB8A}"/>
                    </a:ext>
                  </a:extLst>
                </p:cNvPr>
                <p:cNvSpPr/>
                <p:nvPr/>
              </p:nvSpPr>
              <p:spPr bwMode="auto">
                <a:xfrm rot="10800000">
                  <a:off x="7263905" y="2012074"/>
                  <a:ext cx="903995" cy="118913"/>
                </a:xfrm>
                <a:custGeom>
                  <a:avLst/>
                  <a:gdLst/>
                  <a:ahLst/>
                  <a:cxnLst/>
                  <a:rect l="l" t="t" r="r" b="b"/>
                  <a:pathLst>
                    <a:path w="751403" h="647761">
                      <a:moveTo>
                        <a:pt x="375702" y="0"/>
                      </a:moveTo>
                      <a:lnTo>
                        <a:pt x="751403" y="647761"/>
                      </a:lnTo>
                      <a:lnTo>
                        <a:pt x="745416" y="647761"/>
                      </a:lnTo>
                      <a:lnTo>
                        <a:pt x="375702" y="432047"/>
                      </a:lnTo>
                      <a:lnTo>
                        <a:pt x="5987" y="647761"/>
                      </a:lnTo>
                      <a:lnTo>
                        <a:pt x="0" y="647761"/>
                      </a:lnTo>
                      <a:close/>
                    </a:path>
                  </a:pathLst>
                </a:custGeom>
                <a:solidFill>
                  <a:srgbClr val="F8734A">
                    <a:lumMod val="60000"/>
                    <a:lumOff val="40000"/>
                  </a:srgbClr>
                </a:solidFill>
                <a:ln w="12700" cap="flat" cmpd="sng" algn="ctr">
                  <a:noFill/>
                  <a:prstDash val="solid"/>
                  <a:miter lim="800000"/>
                </a:ln>
                <a:effectLst/>
              </p:spPr>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tabLst/>
                    <a:defRPr/>
                  </a:pPr>
                  <a:endParaRPr kumimoji="0" lang="zh-CN" altLang="en-US" sz="1400" b="0" i="0" u="none" strike="noStrike" kern="1200" cap="none" spc="0" normalizeH="0" baseline="0" noProof="0">
                    <a:ln>
                      <a:noFill/>
                    </a:ln>
                    <a:solidFill>
                      <a:srgbClr val="FFFFFF"/>
                    </a:solidFill>
                    <a:effectLst/>
                    <a:uLnTx/>
                    <a:uFillTx/>
                    <a:latin typeface="Arial"/>
                    <a:ea typeface="微软雅黑"/>
                    <a:cs typeface="+mn-ea"/>
                    <a:sym typeface="+mn-lt"/>
                  </a:endParaRPr>
                </a:p>
              </p:txBody>
            </p:sp>
            <p:sp>
              <p:nvSpPr>
                <p:cNvPr id="52" name="KSO_Shape">
                  <a:extLst>
                    <a:ext uri="{FF2B5EF4-FFF2-40B4-BE49-F238E27FC236}">
                      <a16:creationId xmlns:a16="http://schemas.microsoft.com/office/drawing/2014/main" id="{C4FCB8CD-E664-0EDD-8406-A962989085D7}"/>
                    </a:ext>
                  </a:extLst>
                </p:cNvPr>
                <p:cNvSpPr/>
                <p:nvPr/>
              </p:nvSpPr>
              <p:spPr bwMode="auto">
                <a:xfrm rot="10800000">
                  <a:off x="7263905" y="2110001"/>
                  <a:ext cx="903995" cy="118913"/>
                </a:xfrm>
                <a:custGeom>
                  <a:avLst/>
                  <a:gdLst/>
                  <a:ahLst/>
                  <a:cxnLst/>
                  <a:rect l="l" t="t" r="r" b="b"/>
                  <a:pathLst>
                    <a:path w="751403" h="647761">
                      <a:moveTo>
                        <a:pt x="375702" y="0"/>
                      </a:moveTo>
                      <a:lnTo>
                        <a:pt x="751403" y="647761"/>
                      </a:lnTo>
                      <a:lnTo>
                        <a:pt x="745416" y="647761"/>
                      </a:lnTo>
                      <a:lnTo>
                        <a:pt x="375702" y="432047"/>
                      </a:lnTo>
                      <a:lnTo>
                        <a:pt x="5987" y="647761"/>
                      </a:lnTo>
                      <a:lnTo>
                        <a:pt x="0" y="647761"/>
                      </a:lnTo>
                      <a:close/>
                    </a:path>
                  </a:pathLst>
                </a:custGeom>
                <a:solidFill>
                  <a:srgbClr val="F8734A">
                    <a:lumMod val="60000"/>
                    <a:lumOff val="40000"/>
                  </a:srgbClr>
                </a:solidFill>
                <a:ln w="12700" cap="flat" cmpd="sng" algn="ctr">
                  <a:noFill/>
                  <a:prstDash val="solid"/>
                  <a:miter lim="800000"/>
                </a:ln>
                <a:effectLst/>
              </p:spPr>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tabLst/>
                    <a:defRPr/>
                  </a:pPr>
                  <a:endParaRPr kumimoji="0" lang="zh-CN" altLang="en-US" sz="1400" b="0" i="0" u="none" strike="noStrike" kern="1200" cap="none" spc="0" normalizeH="0" baseline="0" noProof="0">
                    <a:ln>
                      <a:noFill/>
                    </a:ln>
                    <a:solidFill>
                      <a:srgbClr val="FFFFFF"/>
                    </a:solidFill>
                    <a:effectLst/>
                    <a:uLnTx/>
                    <a:uFillTx/>
                    <a:latin typeface="Arial"/>
                    <a:ea typeface="微软雅黑"/>
                    <a:cs typeface="+mn-ea"/>
                    <a:sym typeface="+mn-lt"/>
                  </a:endParaRPr>
                </a:p>
              </p:txBody>
            </p:sp>
          </p:grpSp>
          <p:grpSp>
            <p:nvGrpSpPr>
              <p:cNvPr id="20" name="组合 19">
                <a:extLst>
                  <a:ext uri="{FF2B5EF4-FFF2-40B4-BE49-F238E27FC236}">
                    <a16:creationId xmlns:a16="http://schemas.microsoft.com/office/drawing/2014/main" id="{6E9DEC37-5237-C20D-3E68-D133BA678CDA}"/>
                  </a:ext>
                </a:extLst>
              </p:cNvPr>
              <p:cNvGrpSpPr/>
              <p:nvPr/>
            </p:nvGrpSpPr>
            <p:grpSpPr>
              <a:xfrm>
                <a:off x="5676795" y="2489749"/>
                <a:ext cx="4995409" cy="1172228"/>
                <a:chOff x="5622092" y="2441891"/>
                <a:chExt cx="5248532" cy="1231626"/>
              </a:xfrm>
            </p:grpSpPr>
            <p:sp>
              <p:nvSpPr>
                <p:cNvPr id="35" name="矩形: 圆角 34">
                  <a:extLst>
                    <a:ext uri="{FF2B5EF4-FFF2-40B4-BE49-F238E27FC236}">
                      <a16:creationId xmlns:a16="http://schemas.microsoft.com/office/drawing/2014/main" id="{057A53B8-1BB5-B72C-5EF2-C23AF96F271E}"/>
                    </a:ext>
                  </a:extLst>
                </p:cNvPr>
                <p:cNvSpPr/>
                <p:nvPr/>
              </p:nvSpPr>
              <p:spPr>
                <a:xfrm>
                  <a:off x="5622092" y="2441891"/>
                  <a:ext cx="5248532" cy="1231626"/>
                </a:xfrm>
                <a:prstGeom prst="roundRect">
                  <a:avLst>
                    <a:gd name="adj" fmla="val 4224"/>
                  </a:avLst>
                </a:prstGeom>
                <a:solidFill>
                  <a:srgbClr val="FDF6F1"/>
                </a:solidFill>
                <a:ln w="9525" cap="flat" cmpd="sng" algn="ctr">
                  <a:solidFill>
                    <a:srgbClr val="F8734A">
                      <a:lumMod val="20000"/>
                      <a:lumOff val="80000"/>
                    </a:srgbClr>
                  </a:solidFill>
                  <a:prstDash val="solid"/>
                  <a:round/>
                  <a:headEnd type="none" w="med" len="med"/>
                  <a:tailEnd type="none" w="med" len="med"/>
                </a:ln>
                <a:effectLst/>
              </p:spPr>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E97600"/>
                    </a:solidFill>
                    <a:effectLst/>
                    <a:uLnTx/>
                    <a:uFillTx/>
                    <a:latin typeface="Arial"/>
                    <a:ea typeface="微软雅黑"/>
                    <a:cs typeface="+mn-ea"/>
                    <a:sym typeface="+mn-lt"/>
                  </a:endParaRPr>
                </a:p>
              </p:txBody>
            </p:sp>
            <p:grpSp>
              <p:nvGrpSpPr>
                <p:cNvPr id="36" name="组合 35">
                  <a:extLst>
                    <a:ext uri="{FF2B5EF4-FFF2-40B4-BE49-F238E27FC236}">
                      <a16:creationId xmlns:a16="http://schemas.microsoft.com/office/drawing/2014/main" id="{A323F358-A951-9388-EAA6-243D1E0A8BA1}"/>
                    </a:ext>
                  </a:extLst>
                </p:cNvPr>
                <p:cNvGrpSpPr/>
                <p:nvPr/>
              </p:nvGrpSpPr>
              <p:grpSpPr>
                <a:xfrm>
                  <a:off x="8318746" y="2843477"/>
                  <a:ext cx="1117885" cy="754764"/>
                  <a:chOff x="7097836" y="2639579"/>
                  <a:chExt cx="1311596" cy="882634"/>
                </a:xfrm>
              </p:grpSpPr>
              <p:sp>
                <p:nvSpPr>
                  <p:cNvPr id="49" name="文本框 48">
                    <a:extLst>
                      <a:ext uri="{FF2B5EF4-FFF2-40B4-BE49-F238E27FC236}">
                        <a16:creationId xmlns:a16="http://schemas.microsoft.com/office/drawing/2014/main" id="{487DD57F-7FCF-DEE2-25D2-2673DBFB9D48}"/>
                      </a:ext>
                    </a:extLst>
                  </p:cNvPr>
                  <p:cNvSpPr txBox="1"/>
                  <p:nvPr/>
                </p:nvSpPr>
                <p:spPr>
                  <a:xfrm>
                    <a:off x="7097836" y="3238596"/>
                    <a:ext cx="1311596" cy="2836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00" b="1" i="0" u="none" strike="noStrike" kern="0" cap="none" spc="0" normalizeH="0" baseline="0" noProof="0" dirty="0">
                        <a:ln>
                          <a:noFill/>
                        </a:ln>
                        <a:solidFill>
                          <a:srgbClr val="F26649"/>
                        </a:solidFill>
                        <a:effectLst/>
                        <a:uLnTx/>
                        <a:uFillTx/>
                        <a:latin typeface="Arial"/>
                        <a:ea typeface="微软雅黑"/>
                        <a:cs typeface="+mn-ea"/>
                        <a:sym typeface="+mn-lt"/>
                      </a:rPr>
                      <a:t>CD4+T</a:t>
                    </a:r>
                    <a:r>
                      <a:rPr kumimoji="0" lang="zh-CN" altLang="en-US" sz="900" b="1" i="0" u="none" strike="noStrike" kern="0" cap="none" spc="0" normalizeH="0" baseline="0" noProof="0" dirty="0">
                        <a:ln>
                          <a:noFill/>
                        </a:ln>
                        <a:solidFill>
                          <a:srgbClr val="F26649"/>
                        </a:solidFill>
                        <a:effectLst/>
                        <a:uLnTx/>
                        <a:uFillTx/>
                        <a:latin typeface="Arial"/>
                        <a:ea typeface="微软雅黑"/>
                        <a:cs typeface="+mn-ea"/>
                        <a:sym typeface="+mn-lt"/>
                      </a:rPr>
                      <a:t>细胞</a:t>
                    </a:r>
                  </a:p>
                </p:txBody>
              </p:sp>
              <p:pic>
                <p:nvPicPr>
                  <p:cNvPr id="50" name="图片 49">
                    <a:extLst>
                      <a:ext uri="{FF2B5EF4-FFF2-40B4-BE49-F238E27FC236}">
                        <a16:creationId xmlns:a16="http://schemas.microsoft.com/office/drawing/2014/main" id="{576A56E2-FBC9-B982-0695-50BB5CD15F5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452226" y="2639579"/>
                    <a:ext cx="855813" cy="596955"/>
                  </a:xfrm>
                  <a:prstGeom prst="rect">
                    <a:avLst/>
                  </a:prstGeom>
                </p:spPr>
              </p:pic>
            </p:grpSp>
            <p:grpSp>
              <p:nvGrpSpPr>
                <p:cNvPr id="38" name="组合 37">
                  <a:extLst>
                    <a:ext uri="{FF2B5EF4-FFF2-40B4-BE49-F238E27FC236}">
                      <a16:creationId xmlns:a16="http://schemas.microsoft.com/office/drawing/2014/main" id="{51141DC1-ECCE-7898-E608-3AE125D64E53}"/>
                    </a:ext>
                  </a:extLst>
                </p:cNvPr>
                <p:cNvGrpSpPr/>
                <p:nvPr/>
              </p:nvGrpSpPr>
              <p:grpSpPr>
                <a:xfrm>
                  <a:off x="9630640" y="2853175"/>
                  <a:ext cx="757642" cy="745068"/>
                  <a:chOff x="8689479" y="2650919"/>
                  <a:chExt cx="888929" cy="871295"/>
                </a:xfrm>
              </p:grpSpPr>
              <p:sp>
                <p:nvSpPr>
                  <p:cNvPr id="47" name="文本框 46">
                    <a:extLst>
                      <a:ext uri="{FF2B5EF4-FFF2-40B4-BE49-F238E27FC236}">
                        <a16:creationId xmlns:a16="http://schemas.microsoft.com/office/drawing/2014/main" id="{1D120D23-75CD-861D-5E9F-697F33DD43D6}"/>
                      </a:ext>
                    </a:extLst>
                  </p:cNvPr>
                  <p:cNvSpPr txBox="1"/>
                  <p:nvPr/>
                </p:nvSpPr>
                <p:spPr>
                  <a:xfrm>
                    <a:off x="8689479" y="3238597"/>
                    <a:ext cx="888929" cy="2836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00" b="1" i="0" u="none" strike="noStrike" kern="0" cap="none" spc="0" normalizeH="0" baseline="0" noProof="0">
                        <a:ln>
                          <a:noFill/>
                        </a:ln>
                        <a:solidFill>
                          <a:srgbClr val="F26649"/>
                        </a:solidFill>
                        <a:effectLst/>
                        <a:uLnTx/>
                        <a:uFillTx/>
                        <a:latin typeface="Arial"/>
                        <a:ea typeface="微软雅黑"/>
                        <a:cs typeface="+mn-ea"/>
                        <a:sym typeface="+mn-lt"/>
                      </a:rPr>
                      <a:t>NK</a:t>
                    </a:r>
                    <a:r>
                      <a:rPr kumimoji="0" lang="zh-CN" altLang="en-US" sz="900" b="1" i="0" u="none" strike="noStrike" kern="0" cap="none" spc="0" normalizeH="0" baseline="0" noProof="0">
                        <a:ln>
                          <a:noFill/>
                        </a:ln>
                        <a:solidFill>
                          <a:srgbClr val="F26649"/>
                        </a:solidFill>
                        <a:effectLst/>
                        <a:uLnTx/>
                        <a:uFillTx/>
                        <a:latin typeface="Arial"/>
                        <a:ea typeface="微软雅黑"/>
                        <a:cs typeface="+mn-ea"/>
                        <a:sym typeface="+mn-lt"/>
                      </a:rPr>
                      <a:t>细胞</a:t>
                    </a:r>
                  </a:p>
                </p:txBody>
              </p:sp>
              <p:pic>
                <p:nvPicPr>
                  <p:cNvPr id="48" name="图片 47">
                    <a:extLst>
                      <a:ext uri="{FF2B5EF4-FFF2-40B4-BE49-F238E27FC236}">
                        <a16:creationId xmlns:a16="http://schemas.microsoft.com/office/drawing/2014/main" id="{BC7A066F-FCBB-4A9E-B544-00A25FD538F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842566" y="2650919"/>
                    <a:ext cx="612000" cy="612000"/>
                  </a:xfrm>
                  <a:prstGeom prst="rect">
                    <a:avLst/>
                  </a:prstGeom>
                </p:spPr>
              </p:pic>
            </p:grpSp>
            <p:grpSp>
              <p:nvGrpSpPr>
                <p:cNvPr id="39" name="组合 38">
                  <a:extLst>
                    <a:ext uri="{FF2B5EF4-FFF2-40B4-BE49-F238E27FC236}">
                      <a16:creationId xmlns:a16="http://schemas.microsoft.com/office/drawing/2014/main" id="{0D42E141-4858-0088-3318-1AA9FD2E4D0A}"/>
                    </a:ext>
                  </a:extLst>
                </p:cNvPr>
                <p:cNvGrpSpPr/>
                <p:nvPr/>
              </p:nvGrpSpPr>
              <p:grpSpPr>
                <a:xfrm>
                  <a:off x="7179023" y="2838809"/>
                  <a:ext cx="957828" cy="759432"/>
                  <a:chOff x="5842832" y="2634120"/>
                  <a:chExt cx="1123803" cy="888092"/>
                </a:xfrm>
              </p:grpSpPr>
              <p:sp>
                <p:nvSpPr>
                  <p:cNvPr id="45" name="文本框 44">
                    <a:extLst>
                      <a:ext uri="{FF2B5EF4-FFF2-40B4-BE49-F238E27FC236}">
                        <a16:creationId xmlns:a16="http://schemas.microsoft.com/office/drawing/2014/main" id="{FF809C02-AEAD-EC0B-DD63-48A04596F121}"/>
                      </a:ext>
                    </a:extLst>
                  </p:cNvPr>
                  <p:cNvSpPr txBox="1"/>
                  <p:nvPr/>
                </p:nvSpPr>
                <p:spPr>
                  <a:xfrm>
                    <a:off x="5842832" y="3238596"/>
                    <a:ext cx="1123803" cy="2836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00" b="1" i="0" u="none" strike="noStrike" kern="0" cap="none" spc="0" normalizeH="0" baseline="0" noProof="0" dirty="0">
                        <a:ln>
                          <a:noFill/>
                        </a:ln>
                        <a:solidFill>
                          <a:srgbClr val="F26649"/>
                        </a:solidFill>
                        <a:effectLst/>
                        <a:uLnTx/>
                        <a:uFillTx/>
                        <a:latin typeface="Arial"/>
                        <a:ea typeface="微软雅黑"/>
                        <a:cs typeface="+mn-ea"/>
                        <a:sym typeface="+mn-lt"/>
                      </a:rPr>
                      <a:t>CD8+T</a:t>
                    </a:r>
                    <a:r>
                      <a:rPr kumimoji="0" lang="zh-CN" altLang="en-US" sz="900" b="1" i="0" u="none" strike="noStrike" kern="0" cap="none" spc="0" normalizeH="0" baseline="0" noProof="0" dirty="0">
                        <a:ln>
                          <a:noFill/>
                        </a:ln>
                        <a:solidFill>
                          <a:srgbClr val="F26649"/>
                        </a:solidFill>
                        <a:effectLst/>
                        <a:uLnTx/>
                        <a:uFillTx/>
                        <a:latin typeface="Arial"/>
                        <a:ea typeface="微软雅黑"/>
                        <a:cs typeface="+mn-ea"/>
                        <a:sym typeface="+mn-lt"/>
                      </a:rPr>
                      <a:t>细胞</a:t>
                    </a:r>
                  </a:p>
                </p:txBody>
              </p:sp>
              <p:pic>
                <p:nvPicPr>
                  <p:cNvPr id="46" name="图片 45">
                    <a:extLst>
                      <a:ext uri="{FF2B5EF4-FFF2-40B4-BE49-F238E27FC236}">
                        <a16:creationId xmlns:a16="http://schemas.microsoft.com/office/drawing/2014/main" id="{36813C1A-EB7C-0FB8-3555-AAC1ECE1EFEF}"/>
                      </a:ext>
                    </a:extLst>
                  </p:cNvPr>
                  <p:cNvPicPr>
                    <a:picLocks noChangeAspect="1"/>
                  </p:cNvPicPr>
                  <p:nvPr/>
                </p:nvPicPr>
                <p:blipFill>
                  <a:blip r:embed="rId13"/>
                  <a:stretch>
                    <a:fillRect/>
                  </a:stretch>
                </p:blipFill>
                <p:spPr>
                  <a:xfrm>
                    <a:off x="6080256" y="2634120"/>
                    <a:ext cx="855813" cy="593293"/>
                  </a:xfrm>
                  <a:prstGeom prst="rect">
                    <a:avLst/>
                  </a:prstGeom>
                </p:spPr>
              </p:pic>
            </p:grpSp>
            <p:grpSp>
              <p:nvGrpSpPr>
                <p:cNvPr id="40" name="组合 39">
                  <a:extLst>
                    <a:ext uri="{FF2B5EF4-FFF2-40B4-BE49-F238E27FC236}">
                      <a16:creationId xmlns:a16="http://schemas.microsoft.com/office/drawing/2014/main" id="{2C1C9B84-7AF1-42EB-6E4E-3E5C21D3BEAE}"/>
                    </a:ext>
                  </a:extLst>
                </p:cNvPr>
                <p:cNvGrpSpPr/>
                <p:nvPr/>
              </p:nvGrpSpPr>
              <p:grpSpPr>
                <a:xfrm>
                  <a:off x="5813021" y="2765217"/>
                  <a:ext cx="1040205" cy="701058"/>
                  <a:chOff x="9707775" y="2774946"/>
                  <a:chExt cx="493252" cy="610812"/>
                </a:xfrm>
              </p:grpSpPr>
              <p:sp>
                <p:nvSpPr>
                  <p:cNvPr id="41" name="箭头: 右 40">
                    <a:extLst>
                      <a:ext uri="{FF2B5EF4-FFF2-40B4-BE49-F238E27FC236}">
                        <a16:creationId xmlns:a16="http://schemas.microsoft.com/office/drawing/2014/main" id="{6D6F7C6E-AD1C-F512-6037-41FEA04160C7}"/>
                      </a:ext>
                    </a:extLst>
                  </p:cNvPr>
                  <p:cNvSpPr/>
                  <p:nvPr/>
                </p:nvSpPr>
                <p:spPr>
                  <a:xfrm rot="5400000">
                    <a:off x="9644863" y="2837858"/>
                    <a:ext cx="589534" cy="463709"/>
                  </a:xfrm>
                  <a:prstGeom prst="rightArrow">
                    <a:avLst>
                      <a:gd name="adj1" fmla="val 73623"/>
                      <a:gd name="adj2" fmla="val 50000"/>
                    </a:avLst>
                  </a:prstGeom>
                  <a:solidFill>
                    <a:srgbClr val="F8734A">
                      <a:lumMod val="20000"/>
                      <a:lumOff val="8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Arial"/>
                      <a:ea typeface="微软雅黑"/>
                      <a:cs typeface="+mn-ea"/>
                      <a:sym typeface="+mn-lt"/>
                    </a:endParaRPr>
                  </a:p>
                </p:txBody>
              </p:sp>
              <p:grpSp>
                <p:nvGrpSpPr>
                  <p:cNvPr id="42" name="组合 41">
                    <a:extLst>
                      <a:ext uri="{FF2B5EF4-FFF2-40B4-BE49-F238E27FC236}">
                        <a16:creationId xmlns:a16="http://schemas.microsoft.com/office/drawing/2014/main" id="{0A36A5A5-2727-CBAF-13E8-B6598A89296B}"/>
                      </a:ext>
                    </a:extLst>
                  </p:cNvPr>
                  <p:cNvGrpSpPr/>
                  <p:nvPr/>
                </p:nvGrpSpPr>
                <p:grpSpPr>
                  <a:xfrm>
                    <a:off x="9720046" y="2796222"/>
                    <a:ext cx="480981" cy="589536"/>
                    <a:chOff x="9390533" y="2706107"/>
                    <a:chExt cx="480981" cy="589536"/>
                  </a:xfrm>
                </p:grpSpPr>
                <p:sp>
                  <p:nvSpPr>
                    <p:cNvPr id="43" name="箭头: 右 42">
                      <a:extLst>
                        <a:ext uri="{FF2B5EF4-FFF2-40B4-BE49-F238E27FC236}">
                          <a16:creationId xmlns:a16="http://schemas.microsoft.com/office/drawing/2014/main" id="{BECCAB1B-50F6-7F4D-98AD-C236F1D3607E}"/>
                        </a:ext>
                      </a:extLst>
                    </p:cNvPr>
                    <p:cNvSpPr/>
                    <p:nvPr/>
                  </p:nvSpPr>
                  <p:spPr>
                    <a:xfrm rot="5400000">
                      <a:off x="9344893" y="2769021"/>
                      <a:ext cx="589534" cy="463709"/>
                    </a:xfrm>
                    <a:prstGeom prst="rightArrow">
                      <a:avLst>
                        <a:gd name="adj1" fmla="val 73623"/>
                        <a:gd name="adj2" fmla="val 50000"/>
                      </a:avLst>
                    </a:prstGeom>
                    <a:solidFill>
                      <a:srgbClr val="F8734A"/>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Arial"/>
                        <a:ea typeface="微软雅黑"/>
                        <a:cs typeface="+mn-ea"/>
                        <a:sym typeface="+mn-lt"/>
                      </a:endParaRPr>
                    </a:p>
                  </p:txBody>
                </p:sp>
                <p:sp>
                  <p:nvSpPr>
                    <p:cNvPr id="44" name="文本框 43">
                      <a:extLst>
                        <a:ext uri="{FF2B5EF4-FFF2-40B4-BE49-F238E27FC236}">
                          <a16:creationId xmlns:a16="http://schemas.microsoft.com/office/drawing/2014/main" id="{A4531642-429A-DA92-B649-6DB18C970750}"/>
                        </a:ext>
                      </a:extLst>
                    </p:cNvPr>
                    <p:cNvSpPr txBox="1"/>
                    <p:nvPr/>
                  </p:nvSpPr>
                  <p:spPr>
                    <a:xfrm>
                      <a:off x="9390533" y="2706107"/>
                      <a:ext cx="439167" cy="422617"/>
                    </a:xfrm>
                    <a:prstGeom prst="rect">
                      <a:avLst/>
                    </a:prstGeom>
                    <a:noFill/>
                  </p:spPr>
                  <p:txBody>
                    <a:bodyPr wrap="square" anchor="ctr">
                      <a:spAutoFit/>
                    </a:bodyPr>
                    <a:lstStyle>
                      <a:defPPr>
                        <a:defRPr lang="zh-CN"/>
                      </a:defPPr>
                      <a:lvl1pPr algn="ctr">
                        <a:defRPr sz="1000" b="1">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2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微软雅黑"/>
                          <a:cs typeface="+mn-ea"/>
                          <a:sym typeface="+mn-lt"/>
                        </a:rPr>
                        <a:t>“警察”减少</a:t>
                      </a:r>
                      <a:endParaRPr kumimoji="0" lang="en-US" altLang="zh-CN" sz="12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微软雅黑"/>
                        <a:cs typeface="+mn-ea"/>
                        <a:sym typeface="+mn-lt"/>
                      </a:endParaRPr>
                    </a:p>
                  </p:txBody>
                </p:sp>
              </p:grpSp>
            </p:grpSp>
          </p:grpSp>
          <p:grpSp>
            <p:nvGrpSpPr>
              <p:cNvPr id="21" name="组合 20">
                <a:extLst>
                  <a:ext uri="{FF2B5EF4-FFF2-40B4-BE49-F238E27FC236}">
                    <a16:creationId xmlns:a16="http://schemas.microsoft.com/office/drawing/2014/main" id="{8FEE0E15-2763-0939-EE64-AABA21360786}"/>
                  </a:ext>
                </a:extLst>
              </p:cNvPr>
              <p:cNvGrpSpPr/>
              <p:nvPr/>
            </p:nvGrpSpPr>
            <p:grpSpPr>
              <a:xfrm>
                <a:off x="5676795" y="3686580"/>
                <a:ext cx="4995409" cy="1074541"/>
                <a:chOff x="5622092" y="3682822"/>
                <a:chExt cx="5248532" cy="1128989"/>
              </a:xfrm>
            </p:grpSpPr>
            <p:sp>
              <p:nvSpPr>
                <p:cNvPr id="23" name="矩形: 圆角 22">
                  <a:extLst>
                    <a:ext uri="{FF2B5EF4-FFF2-40B4-BE49-F238E27FC236}">
                      <a16:creationId xmlns:a16="http://schemas.microsoft.com/office/drawing/2014/main" id="{A2576FE8-C98E-3A32-17E5-70A89E507D32}"/>
                    </a:ext>
                  </a:extLst>
                </p:cNvPr>
                <p:cNvSpPr/>
                <p:nvPr/>
              </p:nvSpPr>
              <p:spPr>
                <a:xfrm>
                  <a:off x="5622092" y="3682822"/>
                  <a:ext cx="5248532" cy="1128989"/>
                </a:xfrm>
                <a:prstGeom prst="roundRect">
                  <a:avLst>
                    <a:gd name="adj" fmla="val 2813"/>
                  </a:avLst>
                </a:prstGeom>
                <a:solidFill>
                  <a:srgbClr val="F5F5F5"/>
                </a:solidFill>
                <a:ln w="9525" cap="flat" cmpd="sng" algn="ctr">
                  <a:solidFill>
                    <a:srgbClr val="E7E6E6"/>
                  </a:solidFill>
                  <a:prstDash val="solid"/>
                  <a:round/>
                  <a:headEnd type="none" w="med" len="med"/>
                  <a:tailEnd type="none" w="med" len="med"/>
                </a:ln>
                <a:effectLst/>
              </p:spPr>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E97600"/>
                    </a:solidFill>
                    <a:effectLst/>
                    <a:uLnTx/>
                    <a:uFillTx/>
                    <a:latin typeface="Arial"/>
                    <a:ea typeface="微软雅黑"/>
                    <a:cs typeface="+mn-ea"/>
                    <a:sym typeface="+mn-lt"/>
                  </a:endParaRPr>
                </a:p>
              </p:txBody>
            </p:sp>
            <p:grpSp>
              <p:nvGrpSpPr>
                <p:cNvPr id="24" name="组合 23">
                  <a:extLst>
                    <a:ext uri="{FF2B5EF4-FFF2-40B4-BE49-F238E27FC236}">
                      <a16:creationId xmlns:a16="http://schemas.microsoft.com/office/drawing/2014/main" id="{74F0D094-3F1F-E240-13E4-305E9053B6C3}"/>
                    </a:ext>
                  </a:extLst>
                </p:cNvPr>
                <p:cNvGrpSpPr/>
                <p:nvPr/>
              </p:nvGrpSpPr>
              <p:grpSpPr>
                <a:xfrm>
                  <a:off x="8791980" y="3938492"/>
                  <a:ext cx="1163501" cy="788271"/>
                  <a:chOff x="7716071" y="4074189"/>
                  <a:chExt cx="1365116" cy="924865"/>
                </a:xfrm>
              </p:grpSpPr>
              <p:sp>
                <p:nvSpPr>
                  <p:cNvPr id="33" name="文本框 32">
                    <a:extLst>
                      <a:ext uri="{FF2B5EF4-FFF2-40B4-BE49-F238E27FC236}">
                        <a16:creationId xmlns:a16="http://schemas.microsoft.com/office/drawing/2014/main" id="{31F3683B-1439-37F2-D903-B86328BA919E}"/>
                      </a:ext>
                    </a:extLst>
                  </p:cNvPr>
                  <p:cNvSpPr txBox="1"/>
                  <p:nvPr/>
                </p:nvSpPr>
                <p:spPr>
                  <a:xfrm>
                    <a:off x="7716071" y="4714500"/>
                    <a:ext cx="1365116" cy="284554"/>
                  </a:xfrm>
                  <a:prstGeom prst="rect">
                    <a:avLst/>
                  </a:prstGeom>
                  <a:noFill/>
                </p:spPr>
                <p:txBody>
                  <a:bodyPr wrap="square" rtlCol="0">
                    <a:spAutoFit/>
                  </a:bodyPr>
                  <a:lstStyle>
                    <a:defPPr>
                      <a:defRPr lang="zh-CN"/>
                    </a:defPPr>
                    <a:lvl1pPr algn="ctr">
                      <a:defRPr sz="1600" b="1"/>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00" b="1" i="0" u="none" strike="noStrike" kern="0" cap="none" spc="0" normalizeH="0" baseline="0" noProof="0">
                        <a:ln>
                          <a:noFill/>
                        </a:ln>
                        <a:solidFill>
                          <a:prstClr val="black">
                            <a:lumMod val="75000"/>
                            <a:lumOff val="25000"/>
                          </a:prstClr>
                        </a:solidFill>
                        <a:effectLst/>
                        <a:uLnTx/>
                        <a:uFillTx/>
                        <a:latin typeface="Arial"/>
                        <a:ea typeface="微软雅黑"/>
                        <a:cs typeface="+mn-ea"/>
                        <a:sym typeface="+mn-lt"/>
                      </a:rPr>
                      <a:t>M-MDSCs</a:t>
                    </a:r>
                    <a:r>
                      <a:rPr kumimoji="0" lang="zh-CN" altLang="en-US" sz="900" b="1" i="0" u="none" strike="noStrike" kern="0" cap="none" spc="0" normalizeH="0" baseline="0" noProof="0">
                        <a:ln>
                          <a:noFill/>
                        </a:ln>
                        <a:solidFill>
                          <a:prstClr val="black">
                            <a:lumMod val="75000"/>
                            <a:lumOff val="25000"/>
                          </a:prstClr>
                        </a:solidFill>
                        <a:effectLst/>
                        <a:uLnTx/>
                        <a:uFillTx/>
                        <a:latin typeface="Arial"/>
                        <a:ea typeface="微软雅黑"/>
                        <a:cs typeface="+mn-ea"/>
                        <a:sym typeface="+mn-lt"/>
                      </a:rPr>
                      <a:t>细胞</a:t>
                    </a:r>
                  </a:p>
                </p:txBody>
              </p:sp>
              <p:pic>
                <p:nvPicPr>
                  <p:cNvPr id="34" name="图片 33">
                    <a:extLst>
                      <a:ext uri="{FF2B5EF4-FFF2-40B4-BE49-F238E27FC236}">
                        <a16:creationId xmlns:a16="http://schemas.microsoft.com/office/drawing/2014/main" id="{EAFC5FA2-6282-1A13-2422-472B3EB4778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100348" y="4074189"/>
                    <a:ext cx="665809" cy="638188"/>
                  </a:xfrm>
                  <a:prstGeom prst="rect">
                    <a:avLst/>
                  </a:prstGeom>
                </p:spPr>
              </p:pic>
            </p:grpSp>
            <p:grpSp>
              <p:nvGrpSpPr>
                <p:cNvPr id="25" name="组合 24">
                  <a:extLst>
                    <a:ext uri="{FF2B5EF4-FFF2-40B4-BE49-F238E27FC236}">
                      <a16:creationId xmlns:a16="http://schemas.microsoft.com/office/drawing/2014/main" id="{03807D7A-1D12-2DB0-472B-817EAFB6F500}"/>
                    </a:ext>
                  </a:extLst>
                </p:cNvPr>
                <p:cNvGrpSpPr/>
                <p:nvPr/>
              </p:nvGrpSpPr>
              <p:grpSpPr>
                <a:xfrm>
                  <a:off x="7449314" y="3939944"/>
                  <a:ext cx="1284447" cy="786821"/>
                  <a:chOff x="6209051" y="4075892"/>
                  <a:chExt cx="1507020" cy="923163"/>
                </a:xfrm>
              </p:grpSpPr>
              <p:pic>
                <p:nvPicPr>
                  <p:cNvPr id="31" name="图片 30">
                    <a:extLst>
                      <a:ext uri="{FF2B5EF4-FFF2-40B4-BE49-F238E27FC236}">
                        <a16:creationId xmlns:a16="http://schemas.microsoft.com/office/drawing/2014/main" id="{8426C018-A24A-841C-50E5-498E3AE7B0E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629399" y="4075892"/>
                    <a:ext cx="666324" cy="649784"/>
                  </a:xfrm>
                  <a:prstGeom prst="rect">
                    <a:avLst/>
                  </a:prstGeom>
                </p:spPr>
              </p:pic>
              <p:sp>
                <p:nvSpPr>
                  <p:cNvPr id="32" name="文本框 31">
                    <a:extLst>
                      <a:ext uri="{FF2B5EF4-FFF2-40B4-BE49-F238E27FC236}">
                        <a16:creationId xmlns:a16="http://schemas.microsoft.com/office/drawing/2014/main" id="{93FDEDDB-A13D-4FC4-D60E-318EB2519F36}"/>
                      </a:ext>
                    </a:extLst>
                  </p:cNvPr>
                  <p:cNvSpPr txBox="1"/>
                  <p:nvPr/>
                </p:nvSpPr>
                <p:spPr>
                  <a:xfrm>
                    <a:off x="6209051" y="4714501"/>
                    <a:ext cx="1507020" cy="284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00" b="1" i="0" u="none" strike="noStrike" kern="0" cap="none" spc="0" normalizeH="0" baseline="0" noProof="0">
                        <a:ln>
                          <a:noFill/>
                        </a:ln>
                        <a:solidFill>
                          <a:prstClr val="black">
                            <a:lumMod val="75000"/>
                            <a:lumOff val="25000"/>
                          </a:prstClr>
                        </a:solidFill>
                        <a:effectLst/>
                        <a:uLnTx/>
                        <a:uFillTx/>
                        <a:latin typeface="Arial"/>
                        <a:ea typeface="微软雅黑"/>
                        <a:cs typeface="+mn-ea"/>
                        <a:sym typeface="+mn-lt"/>
                      </a:rPr>
                      <a:t>TAMs</a:t>
                    </a:r>
                    <a:r>
                      <a:rPr kumimoji="0" lang="zh-CN" altLang="en-US" sz="900" b="1" i="0" u="none" strike="noStrike" kern="0" cap="none" spc="0" normalizeH="0" baseline="0" noProof="0">
                        <a:ln>
                          <a:noFill/>
                        </a:ln>
                        <a:solidFill>
                          <a:prstClr val="black">
                            <a:lumMod val="75000"/>
                            <a:lumOff val="25000"/>
                          </a:prstClr>
                        </a:solidFill>
                        <a:effectLst/>
                        <a:uLnTx/>
                        <a:uFillTx/>
                        <a:latin typeface="Arial"/>
                        <a:ea typeface="微软雅黑"/>
                        <a:cs typeface="+mn-ea"/>
                        <a:sym typeface="+mn-lt"/>
                      </a:rPr>
                      <a:t>细胞</a:t>
                    </a:r>
                  </a:p>
                </p:txBody>
              </p:sp>
            </p:grpSp>
            <p:grpSp>
              <p:nvGrpSpPr>
                <p:cNvPr id="26" name="组合 25">
                  <a:extLst>
                    <a:ext uri="{FF2B5EF4-FFF2-40B4-BE49-F238E27FC236}">
                      <a16:creationId xmlns:a16="http://schemas.microsoft.com/office/drawing/2014/main" id="{319CA17B-B606-B92A-CBCD-C0E05ABD8052}"/>
                    </a:ext>
                  </a:extLst>
                </p:cNvPr>
                <p:cNvGrpSpPr/>
                <p:nvPr/>
              </p:nvGrpSpPr>
              <p:grpSpPr>
                <a:xfrm rot="10800000">
                  <a:off x="5861392" y="3891537"/>
                  <a:ext cx="1051190" cy="701058"/>
                  <a:chOff x="9707775" y="2774946"/>
                  <a:chExt cx="498461" cy="610812"/>
                </a:xfrm>
              </p:grpSpPr>
              <p:sp>
                <p:nvSpPr>
                  <p:cNvPr id="27" name="箭头: 右 26">
                    <a:extLst>
                      <a:ext uri="{FF2B5EF4-FFF2-40B4-BE49-F238E27FC236}">
                        <a16:creationId xmlns:a16="http://schemas.microsoft.com/office/drawing/2014/main" id="{B71FE193-1600-6827-A9A3-8361E1FEDA5F}"/>
                      </a:ext>
                    </a:extLst>
                  </p:cNvPr>
                  <p:cNvSpPr/>
                  <p:nvPr/>
                </p:nvSpPr>
                <p:spPr>
                  <a:xfrm rot="5400000">
                    <a:off x="9644863" y="2837858"/>
                    <a:ext cx="589534" cy="463709"/>
                  </a:xfrm>
                  <a:prstGeom prst="rightArrow">
                    <a:avLst>
                      <a:gd name="adj1" fmla="val 73623"/>
                      <a:gd name="adj2" fmla="val 50000"/>
                    </a:avLst>
                  </a:prstGeom>
                  <a:solidFill>
                    <a:sysClr val="window" lastClr="FFFFFF">
                      <a:lumMod val="85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Arial"/>
                      <a:ea typeface="微软雅黑"/>
                      <a:cs typeface="+mn-ea"/>
                      <a:sym typeface="+mn-lt"/>
                    </a:endParaRPr>
                  </a:p>
                </p:txBody>
              </p:sp>
              <p:grpSp>
                <p:nvGrpSpPr>
                  <p:cNvPr id="28" name="组合 27">
                    <a:extLst>
                      <a:ext uri="{FF2B5EF4-FFF2-40B4-BE49-F238E27FC236}">
                        <a16:creationId xmlns:a16="http://schemas.microsoft.com/office/drawing/2014/main" id="{8C7CA720-8096-D9AE-E294-B835E2D49F22}"/>
                      </a:ext>
                    </a:extLst>
                  </p:cNvPr>
                  <p:cNvGrpSpPr/>
                  <p:nvPr/>
                </p:nvGrpSpPr>
                <p:grpSpPr>
                  <a:xfrm>
                    <a:off x="9737318" y="2791097"/>
                    <a:ext cx="468918" cy="594661"/>
                    <a:chOff x="9407805" y="2700982"/>
                    <a:chExt cx="468918" cy="594661"/>
                  </a:xfrm>
                </p:grpSpPr>
                <p:sp>
                  <p:nvSpPr>
                    <p:cNvPr id="29" name="箭头: 右 28">
                      <a:extLst>
                        <a:ext uri="{FF2B5EF4-FFF2-40B4-BE49-F238E27FC236}">
                          <a16:creationId xmlns:a16="http://schemas.microsoft.com/office/drawing/2014/main" id="{F94BED12-1E17-B7CE-B8D2-07B1F5B6565C}"/>
                        </a:ext>
                      </a:extLst>
                    </p:cNvPr>
                    <p:cNvSpPr/>
                    <p:nvPr/>
                  </p:nvSpPr>
                  <p:spPr>
                    <a:xfrm rot="5400000">
                      <a:off x="9344893" y="2769021"/>
                      <a:ext cx="589534" cy="463709"/>
                    </a:xfrm>
                    <a:prstGeom prst="rightArrow">
                      <a:avLst>
                        <a:gd name="adj1" fmla="val 73623"/>
                        <a:gd name="adj2" fmla="val 50000"/>
                      </a:avLst>
                    </a:prstGeom>
                    <a:solidFill>
                      <a:sysClr val="window" lastClr="FFFFFF">
                        <a:lumMod val="65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Arial"/>
                        <a:ea typeface="微软雅黑"/>
                        <a:cs typeface="+mn-ea"/>
                        <a:sym typeface="+mn-lt"/>
                      </a:endParaRPr>
                    </a:p>
                  </p:txBody>
                </p:sp>
                <p:sp>
                  <p:nvSpPr>
                    <p:cNvPr id="30" name="文本框 29">
                      <a:extLst>
                        <a:ext uri="{FF2B5EF4-FFF2-40B4-BE49-F238E27FC236}">
                          <a16:creationId xmlns:a16="http://schemas.microsoft.com/office/drawing/2014/main" id="{64DE945B-8F50-67AC-307E-9588E31386E9}"/>
                        </a:ext>
                      </a:extLst>
                    </p:cNvPr>
                    <p:cNvSpPr txBox="1"/>
                    <p:nvPr/>
                  </p:nvSpPr>
                  <p:spPr>
                    <a:xfrm rot="10800000">
                      <a:off x="9437556" y="2700982"/>
                      <a:ext cx="439167" cy="422617"/>
                    </a:xfrm>
                    <a:prstGeom prst="rect">
                      <a:avLst/>
                    </a:prstGeom>
                    <a:noFill/>
                  </p:spPr>
                  <p:txBody>
                    <a:bodyPr wrap="square" anchor="ctr">
                      <a:spAutoFit/>
                    </a:bodyPr>
                    <a:lstStyle>
                      <a:defPPr>
                        <a:defRPr lang="zh-CN"/>
                      </a:defPPr>
                      <a:lvl1pPr algn="ctr">
                        <a:defRPr sz="1000" b="1">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2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微软雅黑"/>
                          <a:cs typeface="+mn-ea"/>
                          <a:sym typeface="+mn-lt"/>
                        </a:rPr>
                        <a:t>“帮凶”增加</a:t>
                      </a:r>
                      <a:endParaRPr kumimoji="0" lang="en-US" altLang="zh-CN" sz="12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微软雅黑"/>
                        <a:cs typeface="+mn-ea"/>
                        <a:sym typeface="+mn-lt"/>
                      </a:endParaRPr>
                    </a:p>
                  </p:txBody>
                </p:sp>
              </p:grpSp>
            </p:grpSp>
          </p:grpSp>
          <p:sp>
            <p:nvSpPr>
              <p:cNvPr id="22" name="矩形: 圆角 21">
                <a:extLst>
                  <a:ext uri="{FF2B5EF4-FFF2-40B4-BE49-F238E27FC236}">
                    <a16:creationId xmlns:a16="http://schemas.microsoft.com/office/drawing/2014/main" id="{704531AC-AEF5-BAA3-620B-87125138E0A8}"/>
                  </a:ext>
                </a:extLst>
              </p:cNvPr>
              <p:cNvSpPr/>
              <p:nvPr/>
            </p:nvSpPr>
            <p:spPr>
              <a:xfrm>
                <a:off x="6665440" y="2255784"/>
                <a:ext cx="3075617" cy="264163"/>
              </a:xfrm>
              <a:prstGeom prst="roundRect">
                <a:avLst>
                  <a:gd name="adj" fmla="val 50000"/>
                </a:avLst>
              </a:prstGeom>
              <a:solidFill>
                <a:schemeClr val="accent1"/>
              </a:solidFill>
              <a:ln w="12700" cap="flat" cmpd="sng" algn="ctr">
                <a:noFill/>
                <a:prstDash val="solid"/>
                <a:miter lim="800000"/>
              </a:ln>
              <a:effectLst>
                <a:glow rad="12700">
                  <a:srgbClr val="F0894A">
                    <a:satMod val="175000"/>
                    <a:alpha val="40000"/>
                  </a:srgbClr>
                </a:glow>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400" b="1" i="0" u="none" strike="noStrike" kern="0" cap="none" spc="0" normalizeH="0" baseline="0" noProof="0">
                    <a:ln>
                      <a:noFill/>
                    </a:ln>
                    <a:solidFill>
                      <a:prstClr val="white"/>
                    </a:solidFill>
                    <a:effectLst>
                      <a:outerShdw blurRad="38100" dist="38100" dir="2700000" algn="tl">
                        <a:srgbClr val="000000">
                          <a:alpha val="43137"/>
                        </a:srgbClr>
                      </a:outerShdw>
                    </a:effectLst>
                    <a:uLnTx/>
                    <a:uFillTx/>
                    <a:latin typeface="Arial"/>
                    <a:ea typeface="微软雅黑"/>
                    <a:cs typeface="+mn-ea"/>
                    <a:sym typeface="+mn-lt"/>
                  </a:rPr>
                  <a:t>骨外病灶“冷肿瘤”</a:t>
                </a:r>
              </a:p>
            </p:txBody>
          </p:sp>
          <p:cxnSp>
            <p:nvCxnSpPr>
              <p:cNvPr id="106" name="直接连接符 105">
                <a:extLst>
                  <a:ext uri="{FF2B5EF4-FFF2-40B4-BE49-F238E27FC236}">
                    <a16:creationId xmlns:a16="http://schemas.microsoft.com/office/drawing/2014/main" id="{E59FB551-FBC8-E830-CFCB-6FE2F4A26EF4}"/>
                  </a:ext>
                </a:extLst>
              </p:cNvPr>
              <p:cNvCxnSpPr/>
              <p:nvPr/>
            </p:nvCxnSpPr>
            <p:spPr>
              <a:xfrm flipH="1">
                <a:off x="8243396" y="2591745"/>
                <a:ext cx="0" cy="972000"/>
              </a:xfrm>
              <a:prstGeom prst="line">
                <a:avLst/>
              </a:prstGeom>
              <a:noFill/>
              <a:ln w="12700" cap="flat" cmpd="sng" algn="ctr">
                <a:gradFill flip="none" rotWithShape="1">
                  <a:gsLst>
                    <a:gs pos="0">
                      <a:srgbClr val="EC642F">
                        <a:lumMod val="5000"/>
                        <a:lumOff val="95000"/>
                      </a:srgbClr>
                    </a:gs>
                    <a:gs pos="74000">
                      <a:srgbClr val="EC642F">
                        <a:lumMod val="45000"/>
                        <a:lumOff val="55000"/>
                      </a:srgbClr>
                    </a:gs>
                    <a:gs pos="83000">
                      <a:srgbClr val="EC642F">
                        <a:lumMod val="45000"/>
                        <a:lumOff val="55000"/>
                      </a:srgbClr>
                    </a:gs>
                    <a:gs pos="100000">
                      <a:srgbClr val="EC642F">
                        <a:lumMod val="30000"/>
                        <a:lumOff val="70000"/>
                      </a:srgbClr>
                    </a:gs>
                  </a:gsLst>
                  <a:lin ang="18900000" scaled="1"/>
                </a:gradFill>
                <a:prstDash val="solid"/>
                <a:miter lim="800000"/>
              </a:ln>
              <a:effectLst/>
            </p:spPr>
          </p:cxnSp>
          <p:cxnSp>
            <p:nvCxnSpPr>
              <p:cNvPr id="107" name="直接连接符 106">
                <a:extLst>
                  <a:ext uri="{FF2B5EF4-FFF2-40B4-BE49-F238E27FC236}">
                    <a16:creationId xmlns:a16="http://schemas.microsoft.com/office/drawing/2014/main" id="{48F509B8-C5FD-3450-EDB3-237A8AFE019A}"/>
                  </a:ext>
                </a:extLst>
              </p:cNvPr>
              <p:cNvCxnSpPr/>
              <p:nvPr/>
            </p:nvCxnSpPr>
            <p:spPr>
              <a:xfrm flipH="1">
                <a:off x="9387903" y="2591745"/>
                <a:ext cx="0" cy="972000"/>
              </a:xfrm>
              <a:prstGeom prst="line">
                <a:avLst/>
              </a:prstGeom>
              <a:noFill/>
              <a:ln w="12700" cap="flat" cmpd="sng" algn="ctr">
                <a:gradFill flip="none" rotWithShape="1">
                  <a:gsLst>
                    <a:gs pos="0">
                      <a:srgbClr val="EC642F">
                        <a:lumMod val="5000"/>
                        <a:lumOff val="95000"/>
                      </a:srgbClr>
                    </a:gs>
                    <a:gs pos="74000">
                      <a:srgbClr val="EC642F">
                        <a:lumMod val="45000"/>
                        <a:lumOff val="55000"/>
                      </a:srgbClr>
                    </a:gs>
                    <a:gs pos="83000">
                      <a:srgbClr val="EC642F">
                        <a:lumMod val="45000"/>
                        <a:lumOff val="55000"/>
                      </a:srgbClr>
                    </a:gs>
                    <a:gs pos="100000">
                      <a:srgbClr val="EC642F">
                        <a:lumMod val="30000"/>
                        <a:lumOff val="70000"/>
                      </a:srgbClr>
                    </a:gs>
                  </a:gsLst>
                  <a:lin ang="18900000" scaled="1"/>
                </a:gradFill>
                <a:prstDash val="solid"/>
                <a:miter lim="800000"/>
              </a:ln>
              <a:effectLst/>
            </p:spPr>
          </p:cxnSp>
          <p:cxnSp>
            <p:nvCxnSpPr>
              <p:cNvPr id="108" name="直接连接符 107">
                <a:extLst>
                  <a:ext uri="{FF2B5EF4-FFF2-40B4-BE49-F238E27FC236}">
                    <a16:creationId xmlns:a16="http://schemas.microsoft.com/office/drawing/2014/main" id="{E80E37C2-723B-79DF-24CF-EDEB853526AB}"/>
                  </a:ext>
                </a:extLst>
              </p:cNvPr>
              <p:cNvCxnSpPr/>
              <p:nvPr/>
            </p:nvCxnSpPr>
            <p:spPr>
              <a:xfrm flipH="1">
                <a:off x="8618076" y="3838481"/>
                <a:ext cx="0" cy="777208"/>
              </a:xfrm>
              <a:prstGeom prst="line">
                <a:avLst/>
              </a:prstGeom>
              <a:noFill/>
              <a:ln w="12700" cap="flat" cmpd="sng" algn="ctr">
                <a:gradFill flip="none" rotWithShape="1">
                  <a:gsLst>
                    <a:gs pos="0">
                      <a:srgbClr val="A5A5A5">
                        <a:lumMod val="5000"/>
                        <a:lumOff val="95000"/>
                      </a:srgbClr>
                    </a:gs>
                    <a:gs pos="74000">
                      <a:srgbClr val="A5A5A5">
                        <a:lumMod val="45000"/>
                        <a:lumOff val="55000"/>
                      </a:srgbClr>
                    </a:gs>
                    <a:gs pos="83000">
                      <a:srgbClr val="A5A5A5">
                        <a:lumMod val="45000"/>
                        <a:lumOff val="55000"/>
                      </a:srgbClr>
                    </a:gs>
                    <a:gs pos="100000">
                      <a:srgbClr val="A5A5A5">
                        <a:lumMod val="30000"/>
                        <a:lumOff val="70000"/>
                      </a:srgbClr>
                    </a:gs>
                  </a:gsLst>
                  <a:lin ang="8100000" scaled="1"/>
                </a:gradFill>
                <a:prstDash val="solid"/>
                <a:miter lim="800000"/>
              </a:ln>
              <a:effectLst/>
            </p:spPr>
          </p:cxnSp>
          <p:pic>
            <p:nvPicPr>
              <p:cNvPr id="109" name="图片 108">
                <a:extLst>
                  <a:ext uri="{FF2B5EF4-FFF2-40B4-BE49-F238E27FC236}">
                    <a16:creationId xmlns:a16="http://schemas.microsoft.com/office/drawing/2014/main" id="{EC82F6A4-0AD4-C078-C90D-9E95D10EB65B}"/>
                  </a:ext>
                </a:extLst>
              </p:cNvPr>
              <p:cNvPicPr>
                <a:picLocks noChangeAspect="1"/>
              </p:cNvPicPr>
              <p:nvPr/>
            </p:nvPicPr>
            <p:blipFill>
              <a:blip r:embed="rId16" cstate="print">
                <a:alphaModFix amt="50000"/>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18912500" flipV="1">
                <a:off x="10095603" y="1629100"/>
                <a:ext cx="649707" cy="1469685"/>
              </a:xfrm>
              <a:prstGeom prst="rect">
                <a:avLst/>
              </a:prstGeom>
            </p:spPr>
          </p:pic>
        </p:grpSp>
      </p:grpSp>
      <p:sp>
        <p:nvSpPr>
          <p:cNvPr id="8" name="矩形: 圆顶角 7">
            <a:extLst>
              <a:ext uri="{FF2B5EF4-FFF2-40B4-BE49-F238E27FC236}">
                <a16:creationId xmlns:a16="http://schemas.microsoft.com/office/drawing/2014/main" id="{CDDBAD5B-7CF7-117F-BCC3-954060FE64CB}"/>
              </a:ext>
            </a:extLst>
          </p:cNvPr>
          <p:cNvSpPr/>
          <p:nvPr/>
        </p:nvSpPr>
        <p:spPr>
          <a:xfrm>
            <a:off x="542925" y="0"/>
            <a:ext cx="938214" cy="135731"/>
          </a:xfrm>
          <a:prstGeom prst="round2SameRect">
            <a:avLst>
              <a:gd name="adj1" fmla="val 0"/>
              <a:gd name="adj2" fmla="val 13448"/>
            </a:avLst>
          </a:prstGeom>
          <a:solidFill>
            <a:schemeClr val="accent1"/>
          </a:solidFill>
          <a:ln w="57150" cap="rnd">
            <a:no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800" b="1" dirty="0">
                <a:latin typeface="+mn-ea"/>
              </a:rPr>
              <a:t>TNBC</a:t>
            </a:r>
            <a:endParaRPr lang="zh-CN" altLang="en-US" sz="800" b="1" dirty="0">
              <a:latin typeface="+mn-ea"/>
            </a:endParaRPr>
          </a:p>
        </p:txBody>
      </p:sp>
      <p:grpSp>
        <p:nvGrpSpPr>
          <p:cNvPr id="79" name="组合 78">
            <a:extLst>
              <a:ext uri="{FF2B5EF4-FFF2-40B4-BE49-F238E27FC236}">
                <a16:creationId xmlns:a16="http://schemas.microsoft.com/office/drawing/2014/main" id="{00EB4641-EF6A-922A-DC37-67ECF76F4A67}"/>
              </a:ext>
            </a:extLst>
          </p:cNvPr>
          <p:cNvGrpSpPr/>
          <p:nvPr/>
        </p:nvGrpSpPr>
        <p:grpSpPr>
          <a:xfrm>
            <a:off x="4770855" y="996285"/>
            <a:ext cx="7035799" cy="5288350"/>
            <a:chOff x="5397500" y="1264320"/>
            <a:chExt cx="7035799" cy="4842535"/>
          </a:xfrm>
        </p:grpSpPr>
        <p:sp>
          <p:nvSpPr>
            <p:cNvPr id="2" name="矩形: 圆角 1">
              <a:extLst>
                <a:ext uri="{FF2B5EF4-FFF2-40B4-BE49-F238E27FC236}">
                  <a16:creationId xmlns:a16="http://schemas.microsoft.com/office/drawing/2014/main" id="{ECBC5DA9-1611-4CBD-4216-4FF7B964867E}"/>
                </a:ext>
              </a:extLst>
            </p:cNvPr>
            <p:cNvSpPr/>
            <p:nvPr>
              <p:custDataLst>
                <p:tags r:id="rId2"/>
              </p:custDataLst>
            </p:nvPr>
          </p:nvSpPr>
          <p:spPr>
            <a:xfrm>
              <a:off x="5397500" y="1264320"/>
              <a:ext cx="7035799" cy="4842534"/>
            </a:xfrm>
            <a:prstGeom prst="roundRect">
              <a:avLst>
                <a:gd name="adj" fmla="val 4099"/>
              </a:avLst>
            </a:prstGeom>
            <a:gradFill>
              <a:gsLst>
                <a:gs pos="49100">
                  <a:srgbClr val="FDF5EF"/>
                </a:gs>
                <a:gs pos="0">
                  <a:srgbClr val="FCEBE0"/>
                </a:gs>
                <a:gs pos="100000">
                  <a:sysClr val="window" lastClr="FFFFFF"/>
                </a:gs>
              </a:gsLst>
              <a:lin ang="5400000" scaled="1"/>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微软雅黑"/>
                <a:ea typeface="微软雅黑"/>
                <a:cs typeface="Arial"/>
              </a:endParaRPr>
            </a:p>
          </p:txBody>
        </p:sp>
        <p:grpSp>
          <p:nvGrpSpPr>
            <p:cNvPr id="3" name="组合 2">
              <a:extLst>
                <a:ext uri="{FF2B5EF4-FFF2-40B4-BE49-F238E27FC236}">
                  <a16:creationId xmlns:a16="http://schemas.microsoft.com/office/drawing/2014/main" id="{718311A5-953D-95A6-4E03-8E2CED5FFDCE}"/>
                </a:ext>
              </a:extLst>
            </p:cNvPr>
            <p:cNvGrpSpPr/>
            <p:nvPr/>
          </p:nvGrpSpPr>
          <p:grpSpPr>
            <a:xfrm>
              <a:off x="6105298" y="2279726"/>
              <a:ext cx="5820001" cy="3715456"/>
              <a:chOff x="4886099" y="2063659"/>
              <a:chExt cx="6296755" cy="4019813"/>
            </a:xfrm>
          </p:grpSpPr>
          <p:pic>
            <p:nvPicPr>
              <p:cNvPr id="7" name="图片 17">
                <a:extLst>
                  <a:ext uri="{FF2B5EF4-FFF2-40B4-BE49-F238E27FC236}">
                    <a16:creationId xmlns:a16="http://schemas.microsoft.com/office/drawing/2014/main" id="{07D51FB7-E29E-55FD-37A8-3D603D8DEEF0}"/>
                  </a:ext>
                </a:extLst>
              </p:cNvPr>
              <p:cNvPicPr>
                <a:picLocks noChangeAspect="1"/>
              </p:cNvPicPr>
              <p:nvPr/>
            </p:nvPicPr>
            <p:blipFill>
              <a:blip r:embed="rId17">
                <a:extLst>
                  <a:ext uri="{96DAC541-7B7A-43D3-8B79-37D633B846F1}">
                    <asvg:svgBlip xmlns:asvg="http://schemas.microsoft.com/office/drawing/2016/SVG/main" r:embed="rId18"/>
                  </a:ext>
                </a:extLst>
              </a:blip>
              <a:srcRect b="21637"/>
              <a:stretch>
                <a:fillRect/>
              </a:stretch>
            </p:blipFill>
            <p:spPr>
              <a:xfrm>
                <a:off x="4886099" y="2195670"/>
                <a:ext cx="2174800" cy="2982417"/>
              </a:xfrm>
              <a:prstGeom prst="rect">
                <a:avLst/>
              </a:prstGeom>
            </p:spPr>
          </p:pic>
          <p:pic>
            <p:nvPicPr>
              <p:cNvPr id="10" name="图片 9">
                <a:extLst>
                  <a:ext uri="{FF2B5EF4-FFF2-40B4-BE49-F238E27FC236}">
                    <a16:creationId xmlns:a16="http://schemas.microsoft.com/office/drawing/2014/main" id="{0277F00A-4984-20A5-C610-BA41BEE14CCC}"/>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537582" y="2277874"/>
                <a:ext cx="862598" cy="2364014"/>
              </a:xfrm>
              <a:prstGeom prst="rect">
                <a:avLst/>
              </a:prstGeom>
            </p:spPr>
          </p:pic>
          <p:sp>
            <p:nvSpPr>
              <p:cNvPr id="11" name="等腰三角形 10">
                <a:extLst>
                  <a:ext uri="{FF2B5EF4-FFF2-40B4-BE49-F238E27FC236}">
                    <a16:creationId xmlns:a16="http://schemas.microsoft.com/office/drawing/2014/main" id="{43906786-7E03-249E-7D4E-BA08570D6383}"/>
                  </a:ext>
                </a:extLst>
              </p:cNvPr>
              <p:cNvSpPr/>
              <p:nvPr/>
            </p:nvSpPr>
            <p:spPr>
              <a:xfrm rot="17195672">
                <a:off x="7017460" y="3497277"/>
                <a:ext cx="1382815" cy="1693313"/>
              </a:xfrm>
              <a:prstGeom prst="triangle">
                <a:avLst/>
              </a:prstGeom>
              <a:gradFill>
                <a:gsLst>
                  <a:gs pos="0">
                    <a:sysClr val="window" lastClr="FFFFFF">
                      <a:lumMod val="75000"/>
                    </a:sysClr>
                  </a:gs>
                  <a:gs pos="100000">
                    <a:sysClr val="window" lastClr="FFFFFF">
                      <a:lumMod val="95000"/>
                    </a:sysClr>
                  </a:gs>
                </a:gsLst>
                <a:lin ang="5400000" scaled="1"/>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微软雅黑"/>
                  <a:ea typeface="微软雅黑"/>
                  <a:cs typeface="Arial"/>
                </a:endParaRPr>
              </a:p>
            </p:txBody>
          </p:sp>
          <p:pic>
            <p:nvPicPr>
              <p:cNvPr id="13" name="图片 12">
                <a:extLst>
                  <a:ext uri="{FF2B5EF4-FFF2-40B4-BE49-F238E27FC236}">
                    <a16:creationId xmlns:a16="http://schemas.microsoft.com/office/drawing/2014/main" id="{9E5E6E59-A7F0-5A10-3CAB-029EA16C7F7A}"/>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6536212" y="3786819"/>
                <a:ext cx="562629" cy="569203"/>
              </a:xfrm>
              <a:prstGeom prst="rect">
                <a:avLst/>
              </a:prstGeom>
            </p:spPr>
          </p:pic>
          <p:pic>
            <p:nvPicPr>
              <p:cNvPr id="15" name="图片 14">
                <a:extLst>
                  <a:ext uri="{FF2B5EF4-FFF2-40B4-BE49-F238E27FC236}">
                    <a16:creationId xmlns:a16="http://schemas.microsoft.com/office/drawing/2014/main" id="{AAC0DC60-B127-C5BB-9459-DC65220CF2C3}"/>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flipH="1">
                <a:off x="5463428" y="2808975"/>
                <a:ext cx="1397517" cy="2620327"/>
              </a:xfrm>
              <a:prstGeom prst="rect">
                <a:avLst/>
              </a:prstGeom>
            </p:spPr>
          </p:pic>
          <p:sp>
            <p:nvSpPr>
              <p:cNvPr id="19" name="矩形: 圆角 18">
                <a:extLst>
                  <a:ext uri="{FF2B5EF4-FFF2-40B4-BE49-F238E27FC236}">
                    <a16:creationId xmlns:a16="http://schemas.microsoft.com/office/drawing/2014/main" id="{7CB084EF-5657-348F-D3E1-AE822DCC91AF}"/>
                  </a:ext>
                </a:extLst>
              </p:cNvPr>
              <p:cNvSpPr/>
              <p:nvPr/>
            </p:nvSpPr>
            <p:spPr>
              <a:xfrm>
                <a:off x="6704525" y="2063659"/>
                <a:ext cx="2307617" cy="932315"/>
              </a:xfrm>
              <a:prstGeom prst="roundRect">
                <a:avLst/>
              </a:prstGeom>
              <a:solidFill>
                <a:sysClr val="window" lastClr="FFFFFF"/>
              </a:solidFill>
              <a:ln w="28575" cap="rnd" cmpd="sng" algn="ctr">
                <a:solidFill>
                  <a:srgbClr val="664CC8"/>
                </a:solidFill>
                <a:prstDash val="sys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微软雅黑"/>
                  <a:ea typeface="微软雅黑"/>
                  <a:cs typeface="Arial"/>
                </a:endParaRPr>
              </a:p>
            </p:txBody>
          </p:sp>
          <p:grpSp>
            <p:nvGrpSpPr>
              <p:cNvPr id="37" name="组合 36">
                <a:extLst>
                  <a:ext uri="{FF2B5EF4-FFF2-40B4-BE49-F238E27FC236}">
                    <a16:creationId xmlns:a16="http://schemas.microsoft.com/office/drawing/2014/main" id="{35547145-9B04-F295-076F-77D3FF8ED565}"/>
                  </a:ext>
                </a:extLst>
              </p:cNvPr>
              <p:cNvGrpSpPr/>
              <p:nvPr/>
            </p:nvGrpSpPr>
            <p:grpSpPr>
              <a:xfrm>
                <a:off x="6763813" y="2252410"/>
                <a:ext cx="2181073" cy="705970"/>
                <a:chOff x="6828060" y="2252410"/>
                <a:chExt cx="2181073" cy="705970"/>
              </a:xfrm>
            </p:grpSpPr>
            <p:pic>
              <p:nvPicPr>
                <p:cNvPr id="69" name="图片 68">
                  <a:extLst>
                    <a:ext uri="{FF2B5EF4-FFF2-40B4-BE49-F238E27FC236}">
                      <a16:creationId xmlns:a16="http://schemas.microsoft.com/office/drawing/2014/main" id="{84856D40-EECC-DC3C-BF18-48B806E2EB50}"/>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6919751" y="2252410"/>
                  <a:ext cx="495029" cy="489176"/>
                </a:xfrm>
                <a:prstGeom prst="rect">
                  <a:avLst/>
                </a:prstGeom>
              </p:spPr>
            </p:pic>
            <p:sp>
              <p:nvSpPr>
                <p:cNvPr id="70" name="文本框 69">
                  <a:extLst>
                    <a:ext uri="{FF2B5EF4-FFF2-40B4-BE49-F238E27FC236}">
                      <a16:creationId xmlns:a16="http://schemas.microsoft.com/office/drawing/2014/main" id="{BB0000B0-0F3C-90B2-BCDE-17143839CF2E}"/>
                    </a:ext>
                  </a:extLst>
                </p:cNvPr>
                <p:cNvSpPr txBox="1"/>
                <p:nvPr/>
              </p:nvSpPr>
              <p:spPr>
                <a:xfrm>
                  <a:off x="8263180" y="2337126"/>
                  <a:ext cx="745953" cy="382164"/>
                </a:xfrm>
                <a:prstGeom prst="rect">
                  <a:avLst/>
                </a:prstGeom>
                <a:noFill/>
              </p:spPr>
              <p:txBody>
                <a:bodyPr wrap="non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000" b="1" i="0" u="none" strike="noStrike" kern="0" cap="none" spc="0" normalizeH="0" baseline="0" noProof="0">
                      <a:ln>
                        <a:noFill/>
                      </a:ln>
                      <a:solidFill>
                        <a:srgbClr val="664CC8"/>
                      </a:solidFill>
                      <a:effectLst/>
                      <a:uLnTx/>
                      <a:uFillTx/>
                      <a:latin typeface="微软雅黑"/>
                      <a:cs typeface="Arial"/>
                    </a:rPr>
                    <a:t>OPN</a:t>
                  </a:r>
                  <a:endParaRPr kumimoji="0" lang="zh-CN" altLang="en-US" sz="2000" b="1" i="0" u="none" strike="noStrike" kern="0" cap="none" spc="0" normalizeH="0" baseline="0" noProof="0">
                    <a:ln>
                      <a:noFill/>
                    </a:ln>
                    <a:solidFill>
                      <a:srgbClr val="664CC8"/>
                    </a:solidFill>
                    <a:effectLst/>
                    <a:uLnTx/>
                    <a:uFillTx/>
                    <a:latin typeface="微软雅黑"/>
                    <a:cs typeface="Arial"/>
                  </a:endParaRPr>
                </a:p>
              </p:txBody>
            </p:sp>
            <p:pic>
              <p:nvPicPr>
                <p:cNvPr id="71" name="图片 70" descr="橘子色的鸡蛋&#10;&#10;AI 生成的内容可能不正确。">
                  <a:extLst>
                    <a:ext uri="{FF2B5EF4-FFF2-40B4-BE49-F238E27FC236}">
                      <a16:creationId xmlns:a16="http://schemas.microsoft.com/office/drawing/2014/main" id="{D99BAB6B-0DFD-E546-FFA8-8F44C131D622}"/>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7650046" y="2252411"/>
                  <a:ext cx="493623" cy="489176"/>
                </a:xfrm>
                <a:prstGeom prst="rect">
                  <a:avLst/>
                </a:prstGeom>
              </p:spPr>
            </p:pic>
            <p:sp>
              <p:nvSpPr>
                <p:cNvPr id="72" name="文本框 71">
                  <a:extLst>
                    <a:ext uri="{FF2B5EF4-FFF2-40B4-BE49-F238E27FC236}">
                      <a16:creationId xmlns:a16="http://schemas.microsoft.com/office/drawing/2014/main" id="{0BF06307-AD71-5ED7-19A6-22A781349147}"/>
                    </a:ext>
                  </a:extLst>
                </p:cNvPr>
                <p:cNvSpPr txBox="1"/>
                <p:nvPr/>
              </p:nvSpPr>
              <p:spPr>
                <a:xfrm>
                  <a:off x="7546206" y="2712159"/>
                  <a:ext cx="678411" cy="24622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000" b="0" i="0" u="none" strike="noStrike" kern="0" cap="none" spc="0" normalizeH="0" baseline="0" noProof="0">
                      <a:ln>
                        <a:noFill/>
                      </a:ln>
                      <a:solidFill>
                        <a:prstClr val="black"/>
                      </a:solidFill>
                      <a:effectLst/>
                      <a:uLnTx/>
                      <a:uFillTx/>
                      <a:latin typeface="微软雅黑"/>
                      <a:cs typeface="Arial"/>
                    </a:rPr>
                    <a:t>热肿瘤</a:t>
                  </a:r>
                  <a:endParaRPr kumimoji="0" lang="en-US" sz="1000" b="0" i="0" u="none" strike="noStrike" kern="0" cap="none" spc="0" normalizeH="0" baseline="0" noProof="0">
                    <a:ln>
                      <a:noFill/>
                    </a:ln>
                    <a:solidFill>
                      <a:prstClr val="black"/>
                    </a:solidFill>
                    <a:effectLst/>
                    <a:uLnTx/>
                    <a:uFillTx/>
                    <a:latin typeface="微软雅黑"/>
                    <a:cs typeface="Arial"/>
                  </a:endParaRPr>
                </a:p>
              </p:txBody>
            </p:sp>
            <p:sp>
              <p:nvSpPr>
                <p:cNvPr id="73" name="文本框 72">
                  <a:extLst>
                    <a:ext uri="{FF2B5EF4-FFF2-40B4-BE49-F238E27FC236}">
                      <a16:creationId xmlns:a16="http://schemas.microsoft.com/office/drawing/2014/main" id="{E8145FD4-93C5-5F65-AEE4-433876E5A883}"/>
                    </a:ext>
                  </a:extLst>
                </p:cNvPr>
                <p:cNvSpPr txBox="1"/>
                <p:nvPr/>
              </p:nvSpPr>
              <p:spPr>
                <a:xfrm>
                  <a:off x="6828060" y="2710462"/>
                  <a:ext cx="678411" cy="24622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000" b="0" i="0" u="none" strike="noStrike" kern="0" cap="none" spc="0" normalizeH="0" baseline="0" noProof="0">
                      <a:ln>
                        <a:noFill/>
                      </a:ln>
                      <a:solidFill>
                        <a:prstClr val="black"/>
                      </a:solidFill>
                      <a:effectLst/>
                      <a:uLnTx/>
                      <a:uFillTx/>
                      <a:latin typeface="微软雅黑"/>
                      <a:cs typeface="Arial"/>
                    </a:rPr>
                    <a:t>冷肿瘤</a:t>
                  </a:r>
                  <a:endParaRPr kumimoji="0" lang="en-US" sz="1000" b="0" i="0" u="none" strike="noStrike" kern="0" cap="none" spc="0" normalizeH="0" baseline="0" noProof="0">
                    <a:ln>
                      <a:noFill/>
                    </a:ln>
                    <a:solidFill>
                      <a:prstClr val="black"/>
                    </a:solidFill>
                    <a:effectLst/>
                    <a:uLnTx/>
                    <a:uFillTx/>
                    <a:latin typeface="微软雅黑"/>
                    <a:cs typeface="Arial"/>
                  </a:endParaRPr>
                </a:p>
              </p:txBody>
            </p:sp>
            <p:sp>
              <p:nvSpPr>
                <p:cNvPr id="74" name="箭头: V 形 73">
                  <a:extLst>
                    <a:ext uri="{FF2B5EF4-FFF2-40B4-BE49-F238E27FC236}">
                      <a16:creationId xmlns:a16="http://schemas.microsoft.com/office/drawing/2014/main" id="{77A8340E-9755-C215-84E5-D3CA5BAEB03B}"/>
                    </a:ext>
                  </a:extLst>
                </p:cNvPr>
                <p:cNvSpPr/>
                <p:nvPr/>
              </p:nvSpPr>
              <p:spPr>
                <a:xfrm flipH="1">
                  <a:off x="8199960" y="2425580"/>
                  <a:ext cx="72351" cy="190846"/>
                </a:xfrm>
                <a:prstGeom prst="chevron">
                  <a:avLst>
                    <a:gd name="adj" fmla="val 66807"/>
                  </a:avLst>
                </a:prstGeom>
                <a:solidFill>
                  <a:srgbClr val="664CC8">
                    <a:alpha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微软雅黑"/>
                    <a:ea typeface="微软雅黑"/>
                    <a:cs typeface="Arial"/>
                  </a:endParaRPr>
                </a:p>
              </p:txBody>
            </p:sp>
            <p:sp>
              <p:nvSpPr>
                <p:cNvPr id="75" name="箭头: V 形 74">
                  <a:extLst>
                    <a:ext uri="{FF2B5EF4-FFF2-40B4-BE49-F238E27FC236}">
                      <a16:creationId xmlns:a16="http://schemas.microsoft.com/office/drawing/2014/main" id="{35AF89D9-E090-7827-949E-F69DA559CD19}"/>
                    </a:ext>
                  </a:extLst>
                </p:cNvPr>
                <p:cNvSpPr/>
                <p:nvPr/>
              </p:nvSpPr>
              <p:spPr>
                <a:xfrm flipH="1">
                  <a:off x="7479982" y="2425581"/>
                  <a:ext cx="72350" cy="190845"/>
                </a:xfrm>
                <a:prstGeom prst="chevron">
                  <a:avLst>
                    <a:gd name="adj" fmla="val 66807"/>
                  </a:avLst>
                </a:prstGeom>
                <a:solidFill>
                  <a:srgbClr val="664CC8">
                    <a:alpha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微软雅黑"/>
                    <a:ea typeface="微软雅黑"/>
                    <a:cs typeface="Arial"/>
                  </a:endParaRPr>
                </a:p>
              </p:txBody>
            </p:sp>
          </p:grpSp>
          <p:cxnSp>
            <p:nvCxnSpPr>
              <p:cNvPr id="54" name="连接符: 肘形 53">
                <a:extLst>
                  <a:ext uri="{FF2B5EF4-FFF2-40B4-BE49-F238E27FC236}">
                    <a16:creationId xmlns:a16="http://schemas.microsoft.com/office/drawing/2014/main" id="{700691C3-6F63-3C47-E640-4AE13DD9C299}"/>
                  </a:ext>
                </a:extLst>
              </p:cNvPr>
              <p:cNvCxnSpPr>
                <a:stCxn id="19" idx="1"/>
              </p:cNvCxnSpPr>
              <p:nvPr/>
            </p:nvCxnSpPr>
            <p:spPr>
              <a:xfrm rot="10800000" flipV="1">
                <a:off x="6243310" y="2529815"/>
                <a:ext cx="461216" cy="1091918"/>
              </a:xfrm>
              <a:prstGeom prst="bentConnector2">
                <a:avLst/>
              </a:prstGeom>
              <a:noFill/>
              <a:ln w="28575" cap="rnd" cmpd="sng" algn="ctr">
                <a:solidFill>
                  <a:srgbClr val="664CC8"/>
                </a:solidFill>
                <a:prstDash val="sysDash"/>
                <a:round/>
                <a:headEnd type="none" w="med" len="med"/>
                <a:tailEnd type="triangle" w="med" len="med"/>
              </a:ln>
              <a:effectLst/>
            </p:spPr>
          </p:cxnSp>
          <p:sp>
            <p:nvSpPr>
              <p:cNvPr id="55" name="文本框 54">
                <a:extLst>
                  <a:ext uri="{FF2B5EF4-FFF2-40B4-BE49-F238E27FC236}">
                    <a16:creationId xmlns:a16="http://schemas.microsoft.com/office/drawing/2014/main" id="{B83233CA-2A49-F557-13EC-5AF26F8A6B65}"/>
                  </a:ext>
                </a:extLst>
              </p:cNvPr>
              <p:cNvSpPr txBox="1"/>
              <p:nvPr/>
            </p:nvSpPr>
            <p:spPr>
              <a:xfrm>
                <a:off x="7071393" y="3625123"/>
                <a:ext cx="1058679" cy="293972"/>
              </a:xfrm>
              <a:prstGeom prst="rect">
                <a:avLst/>
              </a:prstGeom>
              <a:noFill/>
              <a:ln>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400" b="1" i="0" u="none" strike="noStrike" kern="0" cap="none" spc="0" normalizeH="0" baseline="0" noProof="0">
                    <a:ln>
                      <a:noFill/>
                    </a:ln>
                    <a:solidFill>
                      <a:srgbClr val="F3501E"/>
                    </a:solidFill>
                    <a:effectLst/>
                    <a:uLnTx/>
                    <a:uFillTx/>
                    <a:latin typeface="微软雅黑"/>
                    <a:cs typeface="Arial"/>
                  </a:rPr>
                  <a:t>RANKL</a:t>
                </a:r>
                <a:r>
                  <a:rPr kumimoji="0" lang="zh-CN" altLang="en-US" sz="1400" b="1" i="0" u="none" strike="noStrike" kern="0" cap="none" spc="0" normalizeH="0" baseline="0" noProof="0">
                    <a:ln>
                      <a:noFill/>
                    </a:ln>
                    <a:solidFill>
                      <a:srgbClr val="F3501E"/>
                    </a:solidFill>
                    <a:effectLst/>
                    <a:uLnTx/>
                    <a:uFillTx/>
                    <a:latin typeface="微软雅黑"/>
                    <a:cs typeface="Arial"/>
                  </a:rPr>
                  <a:t>↑</a:t>
                </a:r>
              </a:p>
            </p:txBody>
          </p:sp>
          <p:pic>
            <p:nvPicPr>
              <p:cNvPr id="56" name="图片 55">
                <a:extLst>
                  <a:ext uri="{FF2B5EF4-FFF2-40B4-BE49-F238E27FC236}">
                    <a16:creationId xmlns:a16="http://schemas.microsoft.com/office/drawing/2014/main" id="{458A58E6-B179-15C2-2F45-1A8CB47D0C2C}"/>
                  </a:ext>
                </a:extLst>
              </p:cNvPr>
              <p:cNvPicPr>
                <a:picLocks noChangeAspect="1"/>
              </p:cNvPicPr>
              <p:nvPr/>
            </p:nvPicPr>
            <p:blipFill>
              <a:blip r:embed="rId24"/>
              <a:stretch>
                <a:fillRect/>
              </a:stretch>
            </p:blipFill>
            <p:spPr>
              <a:xfrm>
                <a:off x="7140082" y="3861170"/>
                <a:ext cx="814141" cy="814141"/>
              </a:xfrm>
              <a:prstGeom prst="rect">
                <a:avLst/>
              </a:prstGeom>
            </p:spPr>
          </p:pic>
          <p:cxnSp>
            <p:nvCxnSpPr>
              <p:cNvPr id="57" name="连接符: 肘形 56">
                <a:extLst>
                  <a:ext uri="{FF2B5EF4-FFF2-40B4-BE49-F238E27FC236}">
                    <a16:creationId xmlns:a16="http://schemas.microsoft.com/office/drawing/2014/main" id="{BF65CFFB-1616-E952-980F-96C43B1CB1C8}"/>
                  </a:ext>
                </a:extLst>
              </p:cNvPr>
              <p:cNvCxnSpPr>
                <a:stCxn id="19" idx="1"/>
              </p:cNvCxnSpPr>
              <p:nvPr/>
            </p:nvCxnSpPr>
            <p:spPr>
              <a:xfrm rot="10800000" flipV="1">
                <a:off x="5684165" y="2529815"/>
                <a:ext cx="1020359" cy="1339953"/>
              </a:xfrm>
              <a:prstGeom prst="bentConnector2">
                <a:avLst/>
              </a:prstGeom>
              <a:noFill/>
              <a:ln w="28575" cap="rnd" cmpd="sng" algn="ctr">
                <a:solidFill>
                  <a:srgbClr val="664CC8"/>
                </a:solidFill>
                <a:prstDash val="sysDash"/>
                <a:round/>
                <a:headEnd type="none" w="med" len="med"/>
                <a:tailEnd type="triangle" w="med" len="med"/>
              </a:ln>
              <a:effectLst/>
            </p:spPr>
          </p:cxnSp>
          <p:sp>
            <p:nvSpPr>
              <p:cNvPr id="58" name="文本框 57">
                <a:extLst>
                  <a:ext uri="{FF2B5EF4-FFF2-40B4-BE49-F238E27FC236}">
                    <a16:creationId xmlns:a16="http://schemas.microsoft.com/office/drawing/2014/main" id="{BDACD3FE-4986-6FAF-6301-055FB3F2A00B}"/>
                  </a:ext>
                </a:extLst>
              </p:cNvPr>
              <p:cNvSpPr txBox="1"/>
              <p:nvPr/>
            </p:nvSpPr>
            <p:spPr>
              <a:xfrm>
                <a:off x="9029276" y="3091983"/>
                <a:ext cx="1283371" cy="558546"/>
              </a:xfrm>
              <a:prstGeom prst="rect">
                <a:avLst/>
              </a:prstGeom>
              <a:noFill/>
            </p:spPr>
            <p:txBody>
              <a:bodyPr wrap="non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a:ln>
                      <a:noFill/>
                    </a:ln>
                    <a:solidFill>
                      <a:srgbClr val="664CC8"/>
                    </a:solidFill>
                    <a:effectLst/>
                    <a:uLnTx/>
                    <a:uFillTx/>
                    <a:latin typeface="微软雅黑"/>
                    <a:cs typeface="Arial"/>
                  </a:rPr>
                  <a:t>OPN</a:t>
                </a:r>
                <a:r>
                  <a:rPr kumimoji="0" lang="zh-CN" altLang="en-US" sz="3200" b="1" i="0" u="none" strike="noStrike" kern="0" cap="none" spc="0" normalizeH="0" baseline="0" noProof="0">
                    <a:ln>
                      <a:noFill/>
                    </a:ln>
                    <a:solidFill>
                      <a:srgbClr val="664CC8"/>
                    </a:solidFill>
                    <a:effectLst/>
                    <a:uLnTx/>
                    <a:uFillTx/>
                    <a:latin typeface="微软雅黑"/>
                    <a:cs typeface="Arial"/>
                  </a:rPr>
                  <a:t>↑</a:t>
                </a:r>
              </a:p>
            </p:txBody>
          </p:sp>
          <p:grpSp>
            <p:nvGrpSpPr>
              <p:cNvPr id="59" name="组合 58">
                <a:extLst>
                  <a:ext uri="{FF2B5EF4-FFF2-40B4-BE49-F238E27FC236}">
                    <a16:creationId xmlns:a16="http://schemas.microsoft.com/office/drawing/2014/main" id="{D8F9855F-19CA-2C80-5CA6-1211C4C14C3D}"/>
                  </a:ext>
                </a:extLst>
              </p:cNvPr>
              <p:cNvGrpSpPr/>
              <p:nvPr/>
            </p:nvGrpSpPr>
            <p:grpSpPr>
              <a:xfrm>
                <a:off x="7991778" y="2120376"/>
                <a:ext cx="3191076" cy="3963096"/>
                <a:chOff x="7977549" y="1845713"/>
                <a:chExt cx="3340928" cy="4149202"/>
              </a:xfrm>
            </p:grpSpPr>
            <p:grpSp>
              <p:nvGrpSpPr>
                <p:cNvPr id="60" name="组合 59">
                  <a:extLst>
                    <a:ext uri="{FF2B5EF4-FFF2-40B4-BE49-F238E27FC236}">
                      <a16:creationId xmlns:a16="http://schemas.microsoft.com/office/drawing/2014/main" id="{956618A3-3014-950D-A53C-7729801C8A64}"/>
                    </a:ext>
                  </a:extLst>
                </p:cNvPr>
                <p:cNvGrpSpPr/>
                <p:nvPr/>
              </p:nvGrpSpPr>
              <p:grpSpPr>
                <a:xfrm>
                  <a:off x="7977549" y="2693711"/>
                  <a:ext cx="3340928" cy="3301204"/>
                  <a:chOff x="5509637" y="3535977"/>
                  <a:chExt cx="2530803" cy="2500711"/>
                </a:xfrm>
              </p:grpSpPr>
              <p:pic>
                <p:nvPicPr>
                  <p:cNvPr id="63" name="图片 62">
                    <a:extLst>
                      <a:ext uri="{FF2B5EF4-FFF2-40B4-BE49-F238E27FC236}">
                        <a16:creationId xmlns:a16="http://schemas.microsoft.com/office/drawing/2014/main" id="{68172281-8B9E-BFE1-3BCE-9AAABA7AB273}"/>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5539729" y="3535977"/>
                    <a:ext cx="2500711" cy="2500711"/>
                  </a:xfrm>
                  <a:prstGeom prst="rect">
                    <a:avLst/>
                  </a:prstGeom>
                </p:spPr>
              </p:pic>
              <p:pic>
                <p:nvPicPr>
                  <p:cNvPr id="64" name="图片 63">
                    <a:extLst>
                      <a:ext uri="{FF2B5EF4-FFF2-40B4-BE49-F238E27FC236}">
                        <a16:creationId xmlns:a16="http://schemas.microsoft.com/office/drawing/2014/main" id="{DEF91F46-A4CF-7937-D8D4-01041FFF2F66}"/>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6991905" y="5468797"/>
                    <a:ext cx="438189" cy="370391"/>
                  </a:xfrm>
                  <a:prstGeom prst="rect">
                    <a:avLst/>
                  </a:prstGeom>
                </p:spPr>
              </p:pic>
              <p:pic>
                <p:nvPicPr>
                  <p:cNvPr id="65" name="图片 64">
                    <a:extLst>
                      <a:ext uri="{FF2B5EF4-FFF2-40B4-BE49-F238E27FC236}">
                        <a16:creationId xmlns:a16="http://schemas.microsoft.com/office/drawing/2014/main" id="{423F0038-75ED-19D9-6608-F4780D3D725D}"/>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6849515" y="5286324"/>
                    <a:ext cx="545915" cy="416462"/>
                  </a:xfrm>
                  <a:prstGeom prst="rect">
                    <a:avLst/>
                  </a:prstGeom>
                </p:spPr>
              </p:pic>
              <p:pic>
                <p:nvPicPr>
                  <p:cNvPr id="66" name="图片 65">
                    <a:extLst>
                      <a:ext uri="{FF2B5EF4-FFF2-40B4-BE49-F238E27FC236}">
                        <a16:creationId xmlns:a16="http://schemas.microsoft.com/office/drawing/2014/main" id="{AD582EDF-A86B-F994-2DFD-A648EB9CE6A4}"/>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6664749" y="4075802"/>
                    <a:ext cx="1183484" cy="762808"/>
                  </a:xfrm>
                  <a:prstGeom prst="rect">
                    <a:avLst/>
                  </a:prstGeom>
                </p:spPr>
              </p:pic>
              <p:sp>
                <p:nvSpPr>
                  <p:cNvPr id="67" name="文本框 66">
                    <a:extLst>
                      <a:ext uri="{FF2B5EF4-FFF2-40B4-BE49-F238E27FC236}">
                        <a16:creationId xmlns:a16="http://schemas.microsoft.com/office/drawing/2014/main" id="{A5F5EBDB-9E08-490C-B507-24C82DA87D68}"/>
                      </a:ext>
                    </a:extLst>
                  </p:cNvPr>
                  <p:cNvSpPr txBox="1"/>
                  <p:nvPr/>
                </p:nvSpPr>
                <p:spPr>
                  <a:xfrm>
                    <a:off x="7135832" y="4927202"/>
                    <a:ext cx="767340" cy="380060"/>
                  </a:xfrm>
                  <a:prstGeom prst="roundRect">
                    <a:avLst/>
                  </a:prstGeom>
                  <a:solidFill>
                    <a:srgbClr val="B796C0">
                      <a:alpha val="50000"/>
                    </a:srgbClr>
                  </a:solidFill>
                </p:spPr>
                <p:txBody>
                  <a:bodyPr wrap="square" lIns="0" tIns="0" rIns="0" bIns="0" rtlCol="0" anchor="ctr">
                    <a:noAutofit/>
                  </a:bodyPr>
                  <a:lstStyle/>
                  <a:p>
                    <a:pPr marL="0" marR="0" lvl="0" indent="0" algn="ctr" defTabSz="914400" eaLnBrk="1" fontAlgn="auto" latinLnBrk="0" hangingPunct="1">
                      <a:lnSpc>
                        <a:spcPct val="100000"/>
                      </a:lnSpc>
                      <a:spcBef>
                        <a:spcPct val="0"/>
                      </a:spcBef>
                      <a:spcAft>
                        <a:spcPct val="0"/>
                      </a:spcAft>
                      <a:buClrTx/>
                      <a:buSzTx/>
                      <a:buFontTx/>
                      <a:buNone/>
                      <a:tabLst/>
                      <a:defRPr/>
                    </a:pPr>
                    <a:r>
                      <a:rPr kumimoji="0" lang="zh-CN" altLang="en-US" sz="1400" b="1" i="0" u="none" strike="noStrike" kern="0" cap="none" spc="0" normalizeH="0" baseline="0" noProof="0">
                        <a:ln>
                          <a:noFill/>
                        </a:ln>
                        <a:solidFill>
                          <a:prstClr val="white"/>
                        </a:solidFill>
                        <a:effectLst>
                          <a:outerShdw blurRad="50800" dist="50800" dir="2400000" algn="tl" rotWithShape="0">
                            <a:prstClr val="black">
                              <a:alpha val="70000"/>
                            </a:prstClr>
                          </a:outerShdw>
                        </a:effectLst>
                        <a:uLnTx/>
                        <a:uFillTx/>
                        <a:latin typeface="微软雅黑"/>
                        <a:cs typeface="Arial"/>
                      </a:rPr>
                      <a:t>破骨细胞</a:t>
                    </a:r>
                    <a:endParaRPr kumimoji="0" lang="en-US" sz="1400" b="1" i="0" u="none" strike="noStrike" kern="0" cap="none" spc="0" normalizeH="0" baseline="0" noProof="0">
                      <a:ln>
                        <a:noFill/>
                      </a:ln>
                      <a:solidFill>
                        <a:prstClr val="white"/>
                      </a:solidFill>
                      <a:effectLst>
                        <a:outerShdw blurRad="50800" dist="50800" dir="2400000" algn="tl" rotWithShape="0">
                          <a:prstClr val="black">
                            <a:alpha val="70000"/>
                          </a:prstClr>
                        </a:outerShdw>
                      </a:effectLst>
                      <a:uLnTx/>
                      <a:uFillTx/>
                      <a:latin typeface="微软雅黑"/>
                      <a:cs typeface="Arial"/>
                    </a:endParaRPr>
                  </a:p>
                </p:txBody>
              </p:sp>
              <p:sp>
                <p:nvSpPr>
                  <p:cNvPr id="68" name="文本框 67">
                    <a:extLst>
                      <a:ext uri="{FF2B5EF4-FFF2-40B4-BE49-F238E27FC236}">
                        <a16:creationId xmlns:a16="http://schemas.microsoft.com/office/drawing/2014/main" id="{DCC05264-A2B9-B186-0EC7-9361665E4758}"/>
                      </a:ext>
                    </a:extLst>
                  </p:cNvPr>
                  <p:cNvSpPr txBox="1"/>
                  <p:nvPr/>
                </p:nvSpPr>
                <p:spPr>
                  <a:xfrm>
                    <a:off x="5509637" y="5499518"/>
                    <a:ext cx="931371" cy="380060"/>
                  </a:xfrm>
                  <a:prstGeom prst="roundRect">
                    <a:avLst/>
                  </a:prstGeom>
                  <a:solidFill>
                    <a:srgbClr val="D62B1E">
                      <a:lumMod val="40000"/>
                      <a:lumOff val="60000"/>
                      <a:alpha val="50000"/>
                    </a:srgbClr>
                  </a:solidFill>
                </p:spPr>
                <p:txBody>
                  <a:bodyPr wrap="square" lIns="0" tIns="0" rIns="0" bIns="0" rtlCol="0" anchor="ctr">
                    <a:noAutofit/>
                  </a:bodyPr>
                  <a:lstStyle/>
                  <a:p>
                    <a:pPr marL="0" marR="0" lvl="0" indent="0" algn="ctr" defTabSz="914400" eaLnBrk="1" fontAlgn="auto" latinLnBrk="0" hangingPunct="1">
                      <a:lnSpc>
                        <a:spcPct val="100000"/>
                      </a:lnSpc>
                      <a:spcBef>
                        <a:spcPct val="0"/>
                      </a:spcBef>
                      <a:spcAft>
                        <a:spcPct val="0"/>
                      </a:spcAft>
                      <a:buClrTx/>
                      <a:buSzTx/>
                      <a:buFontTx/>
                      <a:buNone/>
                      <a:tabLst/>
                      <a:defRPr/>
                    </a:pPr>
                    <a:r>
                      <a:rPr kumimoji="0" lang="zh-CN" altLang="en-US" sz="1400" b="1" i="0" u="none" strike="noStrike" kern="0" cap="none" spc="0" normalizeH="0" baseline="0" noProof="0">
                        <a:ln>
                          <a:noFill/>
                        </a:ln>
                        <a:solidFill>
                          <a:srgbClr val="FFFFFF"/>
                        </a:solidFill>
                        <a:effectLst>
                          <a:outerShdw blurRad="50800" dist="50800" dir="2400000" algn="tl" rotWithShape="0">
                            <a:prstClr val="black">
                              <a:alpha val="70000"/>
                            </a:prstClr>
                          </a:outerShdw>
                        </a:effectLst>
                        <a:uLnTx/>
                        <a:uFillTx/>
                        <a:latin typeface="微软雅黑"/>
                        <a:cs typeface="Arial"/>
                      </a:rPr>
                      <a:t>骨转移肿瘤</a:t>
                    </a:r>
                    <a:endParaRPr kumimoji="0" lang="en-US" sz="1400" b="1" i="0" u="none" strike="noStrike" kern="0" cap="none" spc="0" normalizeH="0" baseline="0" noProof="0">
                      <a:ln>
                        <a:noFill/>
                      </a:ln>
                      <a:solidFill>
                        <a:srgbClr val="FFFFFF"/>
                      </a:solidFill>
                      <a:effectLst>
                        <a:outerShdw blurRad="50800" dist="50800" dir="2400000" algn="tl" rotWithShape="0">
                          <a:prstClr val="black">
                            <a:alpha val="70000"/>
                          </a:prstClr>
                        </a:outerShdw>
                      </a:effectLst>
                      <a:uLnTx/>
                      <a:uFillTx/>
                      <a:latin typeface="微软雅黑"/>
                      <a:cs typeface="Arial"/>
                    </a:endParaRPr>
                  </a:p>
                </p:txBody>
              </p:sp>
            </p:grpSp>
            <p:pic>
              <p:nvPicPr>
                <p:cNvPr id="61" name="图片 60">
                  <a:extLst>
                    <a:ext uri="{FF2B5EF4-FFF2-40B4-BE49-F238E27FC236}">
                      <a16:creationId xmlns:a16="http://schemas.microsoft.com/office/drawing/2014/main" id="{E3777650-21BF-D43A-0463-E363D2AB48B3}"/>
                    </a:ext>
                  </a:extLst>
                </p:cNvPr>
                <p:cNvPicPr>
                  <a:picLocks noChangeAspect="1"/>
                </p:cNvPicPr>
                <p:nvPr/>
              </p:nvPicPr>
              <p:blipFill>
                <a:blip r:embed="rId29">
                  <a:alphaModFix amt="50000"/>
                  <a:extLst>
                    <a:ext uri="{28A0092B-C50C-407E-A947-70E740481C1C}">
                      <a14:useLocalDpi xmlns:a14="http://schemas.microsoft.com/office/drawing/2010/main" val="0"/>
                    </a:ext>
                  </a:extLst>
                </a:blip>
                <a:stretch>
                  <a:fillRect/>
                </a:stretch>
              </p:blipFill>
              <p:spPr>
                <a:xfrm rot="19978322">
                  <a:off x="9439812" y="1845713"/>
                  <a:ext cx="1292663" cy="2081376"/>
                </a:xfrm>
                <a:prstGeom prst="rect">
                  <a:avLst/>
                </a:prstGeom>
              </p:spPr>
            </p:pic>
            <p:pic>
              <p:nvPicPr>
                <p:cNvPr id="62" name="图片 61">
                  <a:extLst>
                    <a:ext uri="{FF2B5EF4-FFF2-40B4-BE49-F238E27FC236}">
                      <a16:creationId xmlns:a16="http://schemas.microsoft.com/office/drawing/2014/main" id="{CEB07292-54DB-1869-CEA7-1C6346FE30F2}"/>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9186062" y="2946695"/>
                  <a:ext cx="1209119" cy="362219"/>
                </a:xfrm>
                <a:prstGeom prst="rect">
                  <a:avLst/>
                </a:prstGeom>
              </p:spPr>
            </p:pic>
          </p:grpSp>
        </p:grpSp>
        <p:sp>
          <p:nvSpPr>
            <p:cNvPr id="76" name="矩形: 圆角 75">
              <a:extLst>
                <a:ext uri="{FF2B5EF4-FFF2-40B4-BE49-F238E27FC236}">
                  <a16:creationId xmlns:a16="http://schemas.microsoft.com/office/drawing/2014/main" id="{525C8C12-B8DF-11DA-7617-1223DC907786}"/>
                </a:ext>
              </a:extLst>
            </p:cNvPr>
            <p:cNvSpPr/>
            <p:nvPr/>
          </p:nvSpPr>
          <p:spPr>
            <a:xfrm>
              <a:off x="6129501" y="1432031"/>
              <a:ext cx="5571796" cy="570514"/>
            </a:xfrm>
            <a:prstGeom prst="roundRect">
              <a:avLst>
                <a:gd name="adj" fmla="val 50000"/>
              </a:avLst>
            </a:prstGeom>
            <a:solidFill>
              <a:srgbClr val="EC642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800" b="1" i="0" u="none" strike="noStrike" kern="0" cap="none" spc="0" normalizeH="0" baseline="0" noProof="0">
                  <a:ln>
                    <a:noFill/>
                  </a:ln>
                  <a:solidFill>
                    <a:prstClr val="white"/>
                  </a:solidFill>
                  <a:effectLst>
                    <a:outerShdw blurRad="38100" dist="38100" dir="2700000" algn="tl">
                      <a:srgbClr val="000000">
                        <a:alpha val="43137"/>
                      </a:srgbClr>
                    </a:outerShdw>
                  </a:effectLst>
                  <a:uLnTx/>
                  <a:uFillTx/>
                  <a:latin typeface="微软雅黑"/>
                  <a:ea typeface="微软雅黑"/>
                  <a:cs typeface="Arial"/>
                </a:rPr>
                <a:t>骨转移</a:t>
              </a:r>
              <a:r>
                <a:rPr kumimoji="0" lang="en-US" altLang="zh-CN" sz="1800" b="1" i="0" u="none" strike="noStrike" kern="0" cap="none" spc="0" normalizeH="0" baseline="0" noProof="0">
                  <a:ln>
                    <a:noFill/>
                  </a:ln>
                  <a:solidFill>
                    <a:prstClr val="white"/>
                  </a:solidFill>
                  <a:effectLst>
                    <a:outerShdw blurRad="38100" dist="38100" dir="2700000" algn="tl">
                      <a:srgbClr val="000000">
                        <a:alpha val="43137"/>
                      </a:srgbClr>
                    </a:outerShdw>
                  </a:effectLst>
                  <a:uLnTx/>
                  <a:uFillTx/>
                  <a:latin typeface="微软雅黑"/>
                  <a:ea typeface="微软雅黑"/>
                  <a:cs typeface="Arial"/>
                </a:rPr>
                <a:t>OPN</a:t>
              </a:r>
              <a:r>
                <a:rPr kumimoji="0" lang="zh-CN" altLang="en-US" sz="1800" b="1" i="0" u="none" strike="noStrike" kern="0" cap="none" spc="0" normalizeH="0" baseline="0" noProof="0">
                  <a:ln>
                    <a:noFill/>
                  </a:ln>
                  <a:solidFill>
                    <a:prstClr val="white"/>
                  </a:solidFill>
                  <a:effectLst>
                    <a:outerShdw blurRad="38100" dist="38100" dir="2700000" algn="tl">
                      <a:srgbClr val="000000">
                        <a:alpha val="43137"/>
                      </a:srgbClr>
                    </a:outerShdw>
                  </a:effectLst>
                  <a:uLnTx/>
                  <a:uFillTx/>
                  <a:latin typeface="微软雅黑"/>
                  <a:ea typeface="微软雅黑"/>
                  <a:cs typeface="Arial"/>
                </a:rPr>
                <a:t>导致骨外全身病灶形成“冷肿瘤”</a:t>
              </a:r>
              <a:r>
                <a:rPr kumimoji="0" lang="en-US" altLang="zh-CN" sz="1800" b="1" i="0" u="none" strike="noStrike" kern="0" cap="none" spc="0" normalizeH="0" baseline="30000" noProof="0">
                  <a:ln>
                    <a:noFill/>
                  </a:ln>
                  <a:solidFill>
                    <a:prstClr val="white"/>
                  </a:solidFill>
                  <a:effectLst>
                    <a:outerShdw blurRad="38100" dist="38100" dir="2700000" algn="tl">
                      <a:srgbClr val="000000">
                        <a:alpha val="43137"/>
                      </a:srgbClr>
                    </a:outerShdw>
                  </a:effectLst>
                  <a:uLnTx/>
                  <a:uFillTx/>
                  <a:latin typeface="微软雅黑"/>
                  <a:ea typeface="微软雅黑"/>
                  <a:cs typeface="Arial"/>
                </a:rPr>
                <a:t>1</a:t>
              </a:r>
              <a:endParaRPr kumimoji="0" lang="zh-CN" altLang="en-US" sz="1800" b="0" i="0" u="none" strike="noStrike" kern="0" cap="none" spc="0" normalizeH="0" baseline="0" noProof="0">
                <a:ln>
                  <a:noFill/>
                </a:ln>
                <a:solidFill>
                  <a:prstClr val="white"/>
                </a:solidFill>
                <a:effectLst>
                  <a:outerShdw blurRad="38100" dist="38100" dir="2700000" algn="tl">
                    <a:srgbClr val="000000">
                      <a:alpha val="43137"/>
                    </a:srgbClr>
                  </a:outerShdw>
                </a:effectLst>
                <a:uLnTx/>
                <a:uFillTx/>
                <a:latin typeface="微软雅黑"/>
                <a:ea typeface="微软雅黑"/>
                <a:cs typeface="Arial"/>
              </a:endParaRPr>
            </a:p>
          </p:txBody>
        </p:sp>
        <p:pic>
          <p:nvPicPr>
            <p:cNvPr id="77" name="图片 76">
              <a:extLst>
                <a:ext uri="{FF2B5EF4-FFF2-40B4-BE49-F238E27FC236}">
                  <a16:creationId xmlns:a16="http://schemas.microsoft.com/office/drawing/2014/main" id="{43A776A9-24E4-C4A3-8673-398C82943A3D}"/>
                </a:ext>
              </a:extLst>
            </p:cNvPr>
            <p:cNvPicPr>
              <a:picLocks noChangeAspect="1"/>
            </p:cNvPicPr>
            <p:nvPr/>
          </p:nvPicPr>
          <p:blipFill>
            <a:blip r:embed="rId31">
              <a:alphaModFix amt="50000"/>
            </a:blip>
            <a:stretch>
              <a:fillRect/>
            </a:stretch>
          </p:blipFill>
          <p:spPr>
            <a:xfrm>
              <a:off x="5434794" y="4725888"/>
              <a:ext cx="1838801" cy="1380967"/>
            </a:xfrm>
            <a:prstGeom prst="rect">
              <a:avLst/>
            </a:prstGeom>
            <a:effectLst>
              <a:softEdge rad="31750"/>
            </a:effectLst>
          </p:spPr>
        </p:pic>
        <p:pic>
          <p:nvPicPr>
            <p:cNvPr id="78" name="图片 77">
              <a:extLst>
                <a:ext uri="{FF2B5EF4-FFF2-40B4-BE49-F238E27FC236}">
                  <a16:creationId xmlns:a16="http://schemas.microsoft.com/office/drawing/2014/main" id="{180AD8B7-8C81-6209-9FB2-271236FFB490}"/>
                </a:ext>
              </a:extLst>
            </p:cNvPr>
            <p:cNvPicPr>
              <a:picLocks noChangeAspect="1"/>
            </p:cNvPicPr>
            <p:nvPr/>
          </p:nvPicPr>
          <p:blipFill>
            <a:blip r:embed="rId29">
              <a:alphaModFix amt="50000"/>
              <a:extLst>
                <a:ext uri="{28A0092B-C50C-407E-A947-70E740481C1C}">
                  <a14:useLocalDpi xmlns:a14="http://schemas.microsoft.com/office/drawing/2010/main" val="0"/>
                </a:ext>
              </a:extLst>
            </a:blip>
            <a:stretch>
              <a:fillRect/>
            </a:stretch>
          </p:blipFill>
          <p:spPr>
            <a:xfrm rot="14608618">
              <a:off x="6009491" y="3815586"/>
              <a:ext cx="710924" cy="1102182"/>
            </a:xfrm>
            <a:prstGeom prst="rect">
              <a:avLst/>
            </a:prstGeom>
          </p:spPr>
        </p:pic>
      </p:grpSp>
    </p:spTree>
    <p:extLst>
      <p:ext uri="{BB962C8B-B14F-4D97-AF65-F5344CB8AC3E}">
        <p14:creationId xmlns:p14="http://schemas.microsoft.com/office/powerpoint/2010/main" val="1587559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nodeType="clickEffect">
                                  <p:stCondLst>
                                    <p:cond delay="0"/>
                                  </p:stCondLst>
                                  <p:childTnLst>
                                    <p:animEffect transition="out" filter="barn(inVertical)">
                                      <p:cBhvr>
                                        <p:cTn id="6" dur="500"/>
                                        <p:tgtEl>
                                          <p:spTgt spid="79"/>
                                        </p:tgtEl>
                                      </p:cBhvr>
                                    </p:animEffect>
                                    <p:set>
                                      <p:cBhvr>
                                        <p:cTn id="7" dur="1" fill="hold">
                                          <p:stCondLst>
                                            <p:cond delay="499"/>
                                          </p:stCondLst>
                                        </p:cTn>
                                        <p:tgtEl>
                                          <p:spTgt spid="7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think-cell data - do not delete" hidden="1">
            <a:extLst>
              <a:ext uri="{FF2B5EF4-FFF2-40B4-BE49-F238E27FC236}">
                <a16:creationId xmlns:a16="http://schemas.microsoft.com/office/drawing/2014/main" id="{9C7A7241-703B-702D-A382-7D2E0B36357B}"/>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幻灯片" r:id="rId4" imgW="426" imgH="426" progId="TCLayout.ActiveDocument.1">
                  <p:embed/>
                </p:oleObj>
              </mc:Choice>
              <mc:Fallback>
                <p:oleObj name="think-cell 幻灯片" r:id="rId4" imgW="426" imgH="426" progId="TCLayout.ActiveDocument.1">
                  <p:embed/>
                  <p:pic>
                    <p:nvPicPr>
                      <p:cNvPr id="20" name="think-cell data - do not delete" hidden="1">
                        <a:extLst>
                          <a:ext uri="{FF2B5EF4-FFF2-40B4-BE49-F238E27FC236}">
                            <a16:creationId xmlns:a16="http://schemas.microsoft.com/office/drawing/2014/main" id="{9C7A7241-703B-702D-A382-7D2E0B36357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标题 5">
            <a:extLst>
              <a:ext uri="{FF2B5EF4-FFF2-40B4-BE49-F238E27FC236}">
                <a16:creationId xmlns:a16="http://schemas.microsoft.com/office/drawing/2014/main" id="{23825BA8-42D2-2361-AFF3-2AC9B69BFD3B}"/>
              </a:ext>
            </a:extLst>
          </p:cNvPr>
          <p:cNvSpPr>
            <a:spLocks noGrp="1"/>
          </p:cNvSpPr>
          <p:nvPr>
            <p:ph type="title"/>
          </p:nvPr>
        </p:nvSpPr>
        <p:spPr>
          <a:xfrm>
            <a:off x="542926" y="115527"/>
            <a:ext cx="11288309" cy="726700"/>
          </a:xfrm>
        </p:spPr>
        <p:txBody>
          <a:bodyPr vert="horz"/>
          <a:lstStyle/>
          <a:p>
            <a:r>
              <a:rPr lang="zh-CN" altLang="en-US" sz="2000" dirty="0"/>
              <a:t>地舒单抗联合</a:t>
            </a:r>
            <a:r>
              <a:rPr lang="en-US" altLang="zh-CN" sz="2000" dirty="0"/>
              <a:t>IO</a:t>
            </a:r>
            <a:r>
              <a:rPr lang="zh-CN" altLang="en-US" sz="2000" dirty="0"/>
              <a:t>治疗</a:t>
            </a:r>
            <a:r>
              <a:rPr lang="en-US" altLang="zh-CN" sz="2000" dirty="0"/>
              <a:t>TNBC</a:t>
            </a:r>
            <a:r>
              <a:rPr lang="zh-CN" altLang="en-US" sz="2000" dirty="0"/>
              <a:t>患者</a:t>
            </a:r>
            <a:r>
              <a:rPr lang="en-US" altLang="zh-CN" sz="2000" dirty="0"/>
              <a:t>ORR</a:t>
            </a:r>
            <a:r>
              <a:rPr lang="zh-CN" altLang="en-US" sz="2000" dirty="0"/>
              <a:t>更高，提示地舒单抗与免疫治疗可能存在协同效应</a:t>
            </a:r>
          </a:p>
        </p:txBody>
      </p:sp>
      <p:sp>
        <p:nvSpPr>
          <p:cNvPr id="9" name="内容占位符 8">
            <a:extLst>
              <a:ext uri="{FF2B5EF4-FFF2-40B4-BE49-F238E27FC236}">
                <a16:creationId xmlns:a16="http://schemas.microsoft.com/office/drawing/2014/main" id="{F07237D1-E4C1-DAF6-93DF-CFFB1CC1ADB0}"/>
              </a:ext>
            </a:extLst>
          </p:cNvPr>
          <p:cNvSpPr>
            <a:spLocks noGrp="1"/>
          </p:cNvSpPr>
          <p:nvPr>
            <p:ph idx="13"/>
          </p:nvPr>
        </p:nvSpPr>
        <p:spPr>
          <a:xfrm>
            <a:off x="409172" y="6200777"/>
            <a:ext cx="11422063" cy="426391"/>
          </a:xfrm>
        </p:spPr>
        <p:txBody>
          <a:bodyPr/>
          <a:lstStyle/>
          <a:p>
            <a:r>
              <a:rPr lang="fr-FR" altLang="zh-CN" dirty="0"/>
              <a:t>Alexis LeVee et al. Oncologist. 2025 Jun 4;30(6):oyaf134.</a:t>
            </a:r>
          </a:p>
        </p:txBody>
      </p:sp>
      <p:grpSp>
        <p:nvGrpSpPr>
          <p:cNvPr id="2" name="组合 1">
            <a:extLst>
              <a:ext uri="{FF2B5EF4-FFF2-40B4-BE49-F238E27FC236}">
                <a16:creationId xmlns:a16="http://schemas.microsoft.com/office/drawing/2014/main" id="{01BCBB46-C294-5B96-9D7C-98231E99A2C9}"/>
              </a:ext>
            </a:extLst>
          </p:cNvPr>
          <p:cNvGrpSpPr/>
          <p:nvPr/>
        </p:nvGrpSpPr>
        <p:grpSpPr>
          <a:xfrm>
            <a:off x="371475" y="1137354"/>
            <a:ext cx="11261201" cy="1754188"/>
            <a:chOff x="371475" y="1052513"/>
            <a:chExt cx="11001353" cy="1754188"/>
          </a:xfrm>
        </p:grpSpPr>
        <p:sp>
          <p:nvSpPr>
            <p:cNvPr id="28" name="矩形 27">
              <a:extLst>
                <a:ext uri="{FF2B5EF4-FFF2-40B4-BE49-F238E27FC236}">
                  <a16:creationId xmlns:a16="http://schemas.microsoft.com/office/drawing/2014/main" id="{89FBAE97-6F54-D859-9041-5C17C9F510CD}"/>
                </a:ext>
              </a:extLst>
            </p:cNvPr>
            <p:cNvSpPr/>
            <p:nvPr/>
          </p:nvSpPr>
          <p:spPr>
            <a:xfrm>
              <a:off x="371475" y="1052513"/>
              <a:ext cx="11001353" cy="1754184"/>
            </a:xfrm>
            <a:prstGeom prst="rect">
              <a:avLst/>
            </a:prstGeom>
            <a:gradFill>
              <a:gsLst>
                <a:gs pos="0">
                  <a:schemeClr val="accent1">
                    <a:alpha val="10000"/>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37160" tIns="137160" rIns="137160" bIns="137160" rtlCol="0" anchor="ctr"/>
            <a:lstStyle/>
            <a:p>
              <a:pPr marL="172800" lvl="0" defTabSz="457200">
                <a:spcBef>
                  <a:spcPts val="600"/>
                </a:spcBef>
                <a:defRPr/>
              </a:pPr>
              <a:r>
                <a:rPr kumimoji="0" lang="zh-CN" altLang="en-US" sz="14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一项研究纳入</a:t>
              </a:r>
              <a:r>
                <a:rPr kumimoji="0" lang="en-US" altLang="zh-CN" sz="14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2017</a:t>
              </a:r>
              <a:r>
                <a:rPr kumimoji="0" lang="zh-CN" altLang="en-US" sz="14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年至</a:t>
              </a:r>
              <a:r>
                <a:rPr kumimoji="0" lang="en-US" altLang="zh-CN" sz="14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2024</a:t>
              </a:r>
              <a:r>
                <a:rPr kumimoji="0" lang="zh-CN" altLang="en-US" sz="14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年间接受帕博利珠单抗治疗的</a:t>
              </a:r>
              <a:r>
                <a:rPr kumimoji="0" lang="en-US" altLang="zh-CN" sz="14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425</a:t>
              </a:r>
              <a:r>
                <a:rPr kumimoji="0" lang="zh-CN" altLang="en-US" sz="14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名乳腺癌患者，根据接受</a:t>
              </a:r>
              <a:r>
                <a:rPr kumimoji="0" lang="en-US" altLang="zh-CN" sz="14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BTA</a:t>
              </a:r>
              <a:r>
                <a:rPr kumimoji="0" lang="zh-CN" altLang="en-US" sz="14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情况进行分类：唑来膦酸 </a:t>
              </a:r>
              <a:r>
                <a:rPr kumimoji="0" lang="en-US" altLang="zh-CN" sz="14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vs </a:t>
              </a:r>
              <a:r>
                <a:rPr kumimoji="0" lang="zh-CN" altLang="en-US" sz="14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地舒单抗 </a:t>
              </a:r>
              <a:r>
                <a:rPr kumimoji="0" lang="en-US" altLang="zh-CN" sz="14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vs </a:t>
              </a:r>
              <a:r>
                <a:rPr kumimoji="0" lang="zh-CN" altLang="en-US" sz="14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未使用</a:t>
              </a:r>
              <a:r>
                <a:rPr kumimoji="0" lang="en-US" altLang="zh-CN" sz="14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BTA</a:t>
              </a:r>
              <a:endParaRPr lang="en-US" altLang="zh-CN" sz="14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a:p>
              <a:pPr marL="172800" lvl="0" defTabSz="457200">
                <a:spcBef>
                  <a:spcPts val="600"/>
                </a:spcBef>
                <a:defRPr/>
              </a:pPr>
              <a:r>
                <a:rPr lang="zh-CN" altLang="en-US" sz="14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结果显示，</a:t>
              </a:r>
              <a:r>
                <a:rPr kumimoji="0" lang="zh-CN" altLang="en-US" sz="14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地舒单抗联合</a:t>
              </a:r>
              <a:r>
                <a:rPr lang="en-US" altLang="zh-CN" sz="14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IO</a:t>
              </a:r>
              <a:r>
                <a:rPr kumimoji="0" lang="zh-CN" altLang="en-US" sz="14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治疗的</a:t>
              </a:r>
              <a:r>
                <a:rPr lang="zh-CN" altLang="en-US" sz="14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患者</a:t>
              </a:r>
              <a:r>
                <a:rPr kumimoji="0" lang="en-US" altLang="zh-CN" sz="14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ORR</a:t>
              </a:r>
              <a:r>
                <a:rPr kumimoji="0" lang="zh-CN" altLang="en-US" sz="14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更高：</a:t>
              </a:r>
              <a:r>
                <a:rPr kumimoji="0" lang="en-US" altLang="zh-CN" sz="14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48% vs. 31.6% (</a:t>
              </a:r>
              <a:r>
                <a:rPr lang="zh-CN" altLang="en-US" sz="14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唑来膦酸组</a:t>
              </a:r>
              <a:r>
                <a:rPr kumimoji="0" lang="en-US" altLang="zh-CN" sz="14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14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  </a:t>
              </a:r>
              <a:r>
                <a:rPr lang="en-US" altLang="zh-CN" sz="14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vs.</a:t>
              </a:r>
              <a:r>
                <a:rPr lang="zh-CN" altLang="en-US" sz="14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 </a:t>
              </a:r>
              <a:r>
                <a:rPr lang="en-US" altLang="zh-CN" sz="14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35%</a:t>
              </a:r>
              <a:r>
                <a:rPr lang="zh-CN" altLang="en-US" sz="14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a:t>
              </a:r>
              <a:r>
                <a:rPr kumimoji="0" lang="zh-CN" altLang="en-US" sz="14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未</a:t>
              </a:r>
              <a:r>
                <a:rPr lang="zh-CN" altLang="en-US" sz="14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使用</a:t>
              </a:r>
              <a:r>
                <a:rPr lang="en-US" altLang="zh-CN" sz="14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BTA</a:t>
              </a:r>
              <a:r>
                <a:rPr kumimoji="0" lang="zh-CN" altLang="en-US" sz="14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a:t>
              </a:r>
              <a:r>
                <a:rPr lang="en-US" altLang="zh-CN" sz="14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PFS</a:t>
              </a:r>
              <a:r>
                <a:rPr lang="zh-CN" altLang="en-US" sz="14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和</a:t>
              </a:r>
              <a:r>
                <a:rPr lang="en-US" altLang="zh-CN" sz="14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OS</a:t>
              </a:r>
              <a:r>
                <a:rPr lang="zh-CN" altLang="en-US" sz="14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没有发现显著性差异</a:t>
              </a:r>
              <a:endParaRPr kumimoji="0" lang="zh-CN" altLang="en-US" sz="1400" b="0" i="0" u="non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cxnSp>
          <p:nvCxnSpPr>
            <p:cNvPr id="29" name="直接连接符 28">
              <a:extLst>
                <a:ext uri="{FF2B5EF4-FFF2-40B4-BE49-F238E27FC236}">
                  <a16:creationId xmlns:a16="http://schemas.microsoft.com/office/drawing/2014/main" id="{07D611B3-81FE-BEF7-A51B-C87B88E2845F}"/>
                </a:ext>
              </a:extLst>
            </p:cNvPr>
            <p:cNvCxnSpPr>
              <a:cxnSpLocks/>
            </p:cNvCxnSpPr>
            <p:nvPr/>
          </p:nvCxnSpPr>
          <p:spPr>
            <a:xfrm>
              <a:off x="385345" y="1052513"/>
              <a:ext cx="0" cy="1754188"/>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5" name="矩形: 圆角 24">
              <a:extLst>
                <a:ext uri="{FF2B5EF4-FFF2-40B4-BE49-F238E27FC236}">
                  <a16:creationId xmlns:a16="http://schemas.microsoft.com/office/drawing/2014/main" id="{4B0C4C2A-6244-7153-7F64-8D32E3242748}"/>
                </a:ext>
              </a:extLst>
            </p:cNvPr>
            <p:cNvSpPr/>
            <p:nvPr/>
          </p:nvSpPr>
          <p:spPr>
            <a:xfrm rot="2684045">
              <a:off x="503030" y="1609120"/>
              <a:ext cx="117064" cy="117064"/>
            </a:xfrm>
            <a:prstGeom prst="roundRect">
              <a:avLst>
                <a:gd name="adj" fmla="val 33114"/>
              </a:avLst>
            </a:prstGeom>
            <a:ln w="31750">
              <a:solidFill>
                <a:schemeClr val="bg1"/>
              </a:solidFill>
            </a:ln>
            <a:effectLst>
              <a:outerShdw blurRad="292100" dist="127000" dir="5400000" sx="101000" sy="101000" algn="t" rotWithShape="0">
                <a:schemeClr val="accent1">
                  <a:alpha val="4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6" name="矩形: 圆角 25">
              <a:extLst>
                <a:ext uri="{FF2B5EF4-FFF2-40B4-BE49-F238E27FC236}">
                  <a16:creationId xmlns:a16="http://schemas.microsoft.com/office/drawing/2014/main" id="{66D070DF-97E3-A905-17D5-14242CB2FCC8}"/>
                </a:ext>
              </a:extLst>
            </p:cNvPr>
            <p:cNvSpPr/>
            <p:nvPr/>
          </p:nvSpPr>
          <p:spPr>
            <a:xfrm rot="2684045">
              <a:off x="484394" y="2072809"/>
              <a:ext cx="117064" cy="117064"/>
            </a:xfrm>
            <a:prstGeom prst="roundRect">
              <a:avLst>
                <a:gd name="adj" fmla="val 33114"/>
              </a:avLst>
            </a:prstGeom>
            <a:ln w="31750">
              <a:solidFill>
                <a:schemeClr val="bg1"/>
              </a:solidFill>
            </a:ln>
            <a:effectLst>
              <a:outerShdw blurRad="292100" dist="127000" dir="5400000" sx="101000" sy="101000" algn="t" rotWithShape="0">
                <a:schemeClr val="accent1">
                  <a:alpha val="4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3" name="组合 2">
            <a:extLst>
              <a:ext uri="{FF2B5EF4-FFF2-40B4-BE49-F238E27FC236}">
                <a16:creationId xmlns:a16="http://schemas.microsoft.com/office/drawing/2014/main" id="{E900588F-3522-F184-7AB6-4637F40E94B2}"/>
              </a:ext>
            </a:extLst>
          </p:cNvPr>
          <p:cNvGrpSpPr/>
          <p:nvPr/>
        </p:nvGrpSpPr>
        <p:grpSpPr>
          <a:xfrm>
            <a:off x="6771992" y="2855866"/>
            <a:ext cx="5059644" cy="2940386"/>
            <a:chOff x="371073" y="2855866"/>
            <a:chExt cx="11460563" cy="2940386"/>
          </a:xfrm>
        </p:grpSpPr>
        <p:sp>
          <p:nvSpPr>
            <p:cNvPr id="44" name="矩形: 圆角 43">
              <a:extLst>
                <a:ext uri="{FF2B5EF4-FFF2-40B4-BE49-F238E27FC236}">
                  <a16:creationId xmlns:a16="http://schemas.microsoft.com/office/drawing/2014/main" id="{38D0EF3E-68CC-CBA8-4EF3-B2D213881AC9}"/>
                </a:ext>
              </a:extLst>
            </p:cNvPr>
            <p:cNvSpPr/>
            <p:nvPr/>
          </p:nvSpPr>
          <p:spPr>
            <a:xfrm>
              <a:off x="371073" y="3152548"/>
              <a:ext cx="11460561" cy="2629883"/>
            </a:xfrm>
            <a:prstGeom prst="roundRect">
              <a:avLst>
                <a:gd name="adj" fmla="val 1782"/>
              </a:avLst>
            </a:prstGeom>
            <a:solidFill>
              <a:schemeClr val="lt1"/>
            </a:solidFill>
            <a:ln w="9525" cap="rnd">
              <a:gradFill>
                <a:gsLst>
                  <a:gs pos="100000">
                    <a:schemeClr val="accent1"/>
                  </a:gs>
                  <a:gs pos="0">
                    <a:schemeClr val="accent1">
                      <a:alpha val="0"/>
                    </a:schemeClr>
                  </a:gs>
                </a:gsLst>
                <a:lin ang="5400000" scaled="1"/>
              </a:gradFill>
              <a:round/>
            </a:ln>
            <a:effectLst>
              <a:outerShdw blurRad="63500" algn="ctr"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0" name="组合 9">
              <a:extLst>
                <a:ext uri="{FF2B5EF4-FFF2-40B4-BE49-F238E27FC236}">
                  <a16:creationId xmlns:a16="http://schemas.microsoft.com/office/drawing/2014/main" id="{AC765850-3B12-8629-C734-6C0B34F25A8C}"/>
                </a:ext>
              </a:extLst>
            </p:cNvPr>
            <p:cNvGrpSpPr/>
            <p:nvPr/>
          </p:nvGrpSpPr>
          <p:grpSpPr>
            <a:xfrm>
              <a:off x="371074" y="2855866"/>
              <a:ext cx="11460562" cy="454980"/>
              <a:chOff x="371074" y="2855866"/>
              <a:chExt cx="11460562" cy="454980"/>
            </a:xfrm>
          </p:grpSpPr>
          <p:sp>
            <p:nvSpPr>
              <p:cNvPr id="46" name="矩形: 圆顶角 45">
                <a:extLst>
                  <a:ext uri="{FF2B5EF4-FFF2-40B4-BE49-F238E27FC236}">
                    <a16:creationId xmlns:a16="http://schemas.microsoft.com/office/drawing/2014/main" id="{3165D3D3-8E11-6985-F6A1-7A62A8C8B80A}"/>
                  </a:ext>
                </a:extLst>
              </p:cNvPr>
              <p:cNvSpPr/>
              <p:nvPr/>
            </p:nvSpPr>
            <p:spPr>
              <a:xfrm>
                <a:off x="371075" y="2855866"/>
                <a:ext cx="11460561" cy="454980"/>
              </a:xfrm>
              <a:prstGeom prst="round2SameRect">
                <a:avLst/>
              </a:prstGeom>
              <a:solidFill>
                <a:schemeClr val="accent1"/>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zh-CN" altLang="en-US" sz="1400" b="1" i="0" u="none" strike="noStrike" cap="none" spc="0" normalizeH="0" baseline="0" dirty="0">
                    <a:ln>
                      <a:noFill/>
                    </a:ln>
                    <a:solidFill>
                      <a:schemeClr val="bg1"/>
                    </a:solidFill>
                    <a:effectLst/>
                    <a:uFillTx/>
                    <a:latin typeface="+mn-ea"/>
                    <a:ea typeface="+mn-ea"/>
                    <a:cs typeface="Helvetica Neue Medium"/>
                    <a:sym typeface="Helvetica Neue Medium"/>
                  </a:rPr>
                  <a:t>帕博利珠单抗联合不同骨保护剂的</a:t>
                </a:r>
                <a:r>
                  <a:rPr kumimoji="0" lang="en-US" altLang="zh-CN" sz="1400" b="1" i="0" u="none" strike="noStrike" cap="none" spc="0" normalizeH="0" baseline="0" dirty="0">
                    <a:ln>
                      <a:noFill/>
                    </a:ln>
                    <a:solidFill>
                      <a:schemeClr val="bg1"/>
                    </a:solidFill>
                    <a:effectLst/>
                    <a:uFillTx/>
                    <a:latin typeface="+mn-ea"/>
                    <a:ea typeface="+mn-ea"/>
                    <a:cs typeface="Helvetica Neue Medium"/>
                    <a:sym typeface="Helvetica Neue Medium"/>
                  </a:rPr>
                  <a:t>ORR</a:t>
                </a:r>
              </a:p>
            </p:txBody>
          </p:sp>
          <p:grpSp>
            <p:nvGrpSpPr>
              <p:cNvPr id="47" name="组合 46">
                <a:extLst>
                  <a:ext uri="{FF2B5EF4-FFF2-40B4-BE49-F238E27FC236}">
                    <a16:creationId xmlns:a16="http://schemas.microsoft.com/office/drawing/2014/main" id="{B853362F-8EDD-AA6F-7DD2-E20F1566FA77}"/>
                  </a:ext>
                </a:extLst>
              </p:cNvPr>
              <p:cNvGrpSpPr/>
              <p:nvPr/>
            </p:nvGrpSpPr>
            <p:grpSpPr>
              <a:xfrm>
                <a:off x="10294547" y="2855866"/>
                <a:ext cx="1537089" cy="454980"/>
                <a:chOff x="7075258" y="258372"/>
                <a:chExt cx="1042318" cy="369100"/>
              </a:xfrm>
            </p:grpSpPr>
            <p:sp>
              <p:nvSpPr>
                <p:cNvPr id="51" name="直角三角形 50">
                  <a:extLst>
                    <a:ext uri="{FF2B5EF4-FFF2-40B4-BE49-F238E27FC236}">
                      <a16:creationId xmlns:a16="http://schemas.microsoft.com/office/drawing/2014/main" id="{FFC55EAF-7008-F12F-E0F5-51C184B06330}"/>
                    </a:ext>
                  </a:extLst>
                </p:cNvPr>
                <p:cNvSpPr/>
                <p:nvPr/>
              </p:nvSpPr>
              <p:spPr>
                <a:xfrm rot="10800000">
                  <a:off x="7642811" y="258372"/>
                  <a:ext cx="474765" cy="369100"/>
                </a:xfrm>
                <a:prstGeom prst="rtTriangle">
                  <a:avLst/>
                </a:prstGeom>
                <a:solidFill>
                  <a:schemeClr val="bg1">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ea"/>
                    <a:sym typeface="微软雅黑" panose="020B0503020204020204" pitchFamily="34" charset="-122"/>
                  </a:endParaRPr>
                </a:p>
              </p:txBody>
            </p:sp>
            <p:sp>
              <p:nvSpPr>
                <p:cNvPr id="52" name="直角三角形 51">
                  <a:extLst>
                    <a:ext uri="{FF2B5EF4-FFF2-40B4-BE49-F238E27FC236}">
                      <a16:creationId xmlns:a16="http://schemas.microsoft.com/office/drawing/2014/main" id="{D2AE4498-3772-9871-B9A0-AF07EB68ACAA}"/>
                    </a:ext>
                  </a:extLst>
                </p:cNvPr>
                <p:cNvSpPr/>
                <p:nvPr/>
              </p:nvSpPr>
              <p:spPr>
                <a:xfrm rot="10800000" flipV="1">
                  <a:off x="7075258" y="290045"/>
                  <a:ext cx="1042318" cy="337427"/>
                </a:xfrm>
                <a:prstGeom prst="rtTriangle">
                  <a:avLst/>
                </a:prstGeom>
                <a:solidFill>
                  <a:schemeClr val="bg1">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ea"/>
                    <a:sym typeface="微软雅黑" panose="020B0503020204020204" pitchFamily="34" charset="-122"/>
                  </a:endParaRPr>
                </a:p>
              </p:txBody>
            </p:sp>
          </p:grpSp>
          <p:grpSp>
            <p:nvGrpSpPr>
              <p:cNvPr id="48" name="组合 47">
                <a:extLst>
                  <a:ext uri="{FF2B5EF4-FFF2-40B4-BE49-F238E27FC236}">
                    <a16:creationId xmlns:a16="http://schemas.microsoft.com/office/drawing/2014/main" id="{E0C4B4AB-C834-01AC-214D-1B200EC21A65}"/>
                  </a:ext>
                </a:extLst>
              </p:cNvPr>
              <p:cNvGrpSpPr/>
              <p:nvPr/>
            </p:nvGrpSpPr>
            <p:grpSpPr>
              <a:xfrm flipH="1">
                <a:off x="371074" y="2855866"/>
                <a:ext cx="1537089" cy="454980"/>
                <a:chOff x="7075258" y="258372"/>
                <a:chExt cx="1042318" cy="369100"/>
              </a:xfrm>
            </p:grpSpPr>
            <p:sp>
              <p:nvSpPr>
                <p:cNvPr id="49" name="直角三角形 48">
                  <a:extLst>
                    <a:ext uri="{FF2B5EF4-FFF2-40B4-BE49-F238E27FC236}">
                      <a16:creationId xmlns:a16="http://schemas.microsoft.com/office/drawing/2014/main" id="{6FAAACBA-C5B1-3353-58FB-554C3FF1C483}"/>
                    </a:ext>
                  </a:extLst>
                </p:cNvPr>
                <p:cNvSpPr/>
                <p:nvPr/>
              </p:nvSpPr>
              <p:spPr>
                <a:xfrm rot="10800000">
                  <a:off x="7642811" y="258372"/>
                  <a:ext cx="474765" cy="369100"/>
                </a:xfrm>
                <a:prstGeom prst="rtTriangle">
                  <a:avLst/>
                </a:prstGeom>
                <a:solidFill>
                  <a:schemeClr val="bg1">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ea"/>
                    <a:sym typeface="微软雅黑" panose="020B0503020204020204" pitchFamily="34" charset="-122"/>
                  </a:endParaRPr>
                </a:p>
              </p:txBody>
            </p:sp>
            <p:sp>
              <p:nvSpPr>
                <p:cNvPr id="50" name="直角三角形 49">
                  <a:extLst>
                    <a:ext uri="{FF2B5EF4-FFF2-40B4-BE49-F238E27FC236}">
                      <a16:creationId xmlns:a16="http://schemas.microsoft.com/office/drawing/2014/main" id="{5D1EB183-97FD-A1E6-F9FC-A115CB6B1C24}"/>
                    </a:ext>
                  </a:extLst>
                </p:cNvPr>
                <p:cNvSpPr/>
                <p:nvPr/>
              </p:nvSpPr>
              <p:spPr>
                <a:xfrm rot="10800000" flipV="1">
                  <a:off x="7075258" y="290045"/>
                  <a:ext cx="1042318" cy="337427"/>
                </a:xfrm>
                <a:prstGeom prst="rtTriangle">
                  <a:avLst/>
                </a:prstGeom>
                <a:solidFill>
                  <a:schemeClr val="bg1">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ea"/>
                    <a:sym typeface="微软雅黑" panose="020B0503020204020204" pitchFamily="34" charset="-122"/>
                  </a:endParaRPr>
                </a:p>
              </p:txBody>
            </p:sp>
          </p:grpSp>
        </p:grpSp>
        <p:graphicFrame>
          <p:nvGraphicFramePr>
            <p:cNvPr id="13" name="图表 12">
              <a:extLst>
                <a:ext uri="{FF2B5EF4-FFF2-40B4-BE49-F238E27FC236}">
                  <a16:creationId xmlns:a16="http://schemas.microsoft.com/office/drawing/2014/main" id="{CA86C2CA-40DA-FF3B-E4E0-6FEC2C313CEA}"/>
                </a:ext>
              </a:extLst>
            </p:cNvPr>
            <p:cNvGraphicFramePr/>
            <p:nvPr/>
          </p:nvGraphicFramePr>
          <p:xfrm>
            <a:off x="1071200" y="3298052"/>
            <a:ext cx="10060306" cy="2498200"/>
          </p:xfrm>
          <a:graphic>
            <a:graphicData uri="http://schemas.openxmlformats.org/drawingml/2006/chart">
              <c:chart xmlns:c="http://schemas.openxmlformats.org/drawingml/2006/chart" xmlns:r="http://schemas.openxmlformats.org/officeDocument/2006/relationships" r:id="rId6"/>
            </a:graphicData>
          </a:graphic>
        </p:graphicFrame>
      </p:grpSp>
      <p:sp>
        <p:nvSpPr>
          <p:cNvPr id="8" name="矩形: 圆顶角 7">
            <a:extLst>
              <a:ext uri="{FF2B5EF4-FFF2-40B4-BE49-F238E27FC236}">
                <a16:creationId xmlns:a16="http://schemas.microsoft.com/office/drawing/2014/main" id="{3F99B508-76F3-C42D-6F49-D22333EF05F5}"/>
              </a:ext>
            </a:extLst>
          </p:cNvPr>
          <p:cNvSpPr/>
          <p:nvPr/>
        </p:nvSpPr>
        <p:spPr>
          <a:xfrm>
            <a:off x="542925" y="0"/>
            <a:ext cx="938214" cy="135731"/>
          </a:xfrm>
          <a:prstGeom prst="round2SameRect">
            <a:avLst>
              <a:gd name="adj1" fmla="val 0"/>
              <a:gd name="adj2" fmla="val 13448"/>
            </a:avLst>
          </a:prstGeom>
          <a:solidFill>
            <a:schemeClr val="accent1"/>
          </a:solidFill>
          <a:ln w="57150" cap="rnd">
            <a:no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800" b="1" dirty="0">
                <a:latin typeface="+mn-ea"/>
              </a:rPr>
              <a:t>TNBC</a:t>
            </a:r>
            <a:endParaRPr lang="zh-CN" altLang="en-US" sz="800" b="1" dirty="0">
              <a:latin typeface="+mn-ea"/>
            </a:endParaRPr>
          </a:p>
        </p:txBody>
      </p:sp>
      <p:grpSp>
        <p:nvGrpSpPr>
          <p:cNvPr id="4" name="组合 3">
            <a:extLst>
              <a:ext uri="{FF2B5EF4-FFF2-40B4-BE49-F238E27FC236}">
                <a16:creationId xmlns:a16="http://schemas.microsoft.com/office/drawing/2014/main" id="{F578081D-2472-D3D3-DDC3-46C43FA6EC5F}"/>
              </a:ext>
            </a:extLst>
          </p:cNvPr>
          <p:cNvGrpSpPr/>
          <p:nvPr/>
        </p:nvGrpSpPr>
        <p:grpSpPr>
          <a:xfrm>
            <a:off x="1127436" y="2820147"/>
            <a:ext cx="5059644" cy="2940386"/>
            <a:chOff x="371073" y="2855866"/>
            <a:chExt cx="11460563" cy="2940386"/>
          </a:xfrm>
        </p:grpSpPr>
        <p:sp>
          <p:nvSpPr>
            <p:cNvPr id="5" name="矩形: 圆角 4">
              <a:extLst>
                <a:ext uri="{FF2B5EF4-FFF2-40B4-BE49-F238E27FC236}">
                  <a16:creationId xmlns:a16="http://schemas.microsoft.com/office/drawing/2014/main" id="{644AEC9E-D92B-A81B-A00B-D755B4D25B2A}"/>
                </a:ext>
              </a:extLst>
            </p:cNvPr>
            <p:cNvSpPr/>
            <p:nvPr/>
          </p:nvSpPr>
          <p:spPr>
            <a:xfrm>
              <a:off x="371073" y="3152548"/>
              <a:ext cx="11460561" cy="2629883"/>
            </a:xfrm>
            <a:prstGeom prst="roundRect">
              <a:avLst>
                <a:gd name="adj" fmla="val 1782"/>
              </a:avLst>
            </a:prstGeom>
            <a:solidFill>
              <a:schemeClr val="lt1"/>
            </a:solidFill>
            <a:ln w="9525" cap="rnd">
              <a:gradFill>
                <a:gsLst>
                  <a:gs pos="100000">
                    <a:schemeClr val="accent1"/>
                  </a:gs>
                  <a:gs pos="0">
                    <a:schemeClr val="accent1">
                      <a:alpha val="0"/>
                    </a:schemeClr>
                  </a:gs>
                </a:gsLst>
                <a:lin ang="5400000" scaled="1"/>
              </a:gradFill>
              <a:round/>
            </a:ln>
            <a:effectLst>
              <a:outerShdw blurRad="63500" algn="ctr"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7" name="组合 6">
              <a:extLst>
                <a:ext uri="{FF2B5EF4-FFF2-40B4-BE49-F238E27FC236}">
                  <a16:creationId xmlns:a16="http://schemas.microsoft.com/office/drawing/2014/main" id="{6A141BCD-72A0-2F9B-43B5-87F1AD71A0AC}"/>
                </a:ext>
              </a:extLst>
            </p:cNvPr>
            <p:cNvGrpSpPr/>
            <p:nvPr/>
          </p:nvGrpSpPr>
          <p:grpSpPr>
            <a:xfrm>
              <a:off x="371074" y="2855866"/>
              <a:ext cx="11460562" cy="454980"/>
              <a:chOff x="371074" y="2855866"/>
              <a:chExt cx="11460562" cy="454980"/>
            </a:xfrm>
          </p:grpSpPr>
          <p:sp>
            <p:nvSpPr>
              <p:cNvPr id="12" name="矩形: 圆顶角 11">
                <a:extLst>
                  <a:ext uri="{FF2B5EF4-FFF2-40B4-BE49-F238E27FC236}">
                    <a16:creationId xmlns:a16="http://schemas.microsoft.com/office/drawing/2014/main" id="{76C0756A-52D4-86AC-4F7D-54B6EFAFA3F3}"/>
                  </a:ext>
                </a:extLst>
              </p:cNvPr>
              <p:cNvSpPr/>
              <p:nvPr/>
            </p:nvSpPr>
            <p:spPr>
              <a:xfrm>
                <a:off x="371075" y="2855866"/>
                <a:ext cx="11460561" cy="454980"/>
              </a:xfrm>
              <a:prstGeom prst="round2SameRect">
                <a:avLst/>
              </a:prstGeom>
              <a:solidFill>
                <a:schemeClr val="accent1"/>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zh-CN" altLang="en-US" sz="1400" b="1" i="0" u="none" strike="noStrike" cap="none" spc="0" normalizeH="0" baseline="0" dirty="0">
                    <a:ln>
                      <a:noFill/>
                    </a:ln>
                    <a:solidFill>
                      <a:schemeClr val="bg1"/>
                    </a:solidFill>
                    <a:effectLst/>
                    <a:uFillTx/>
                    <a:latin typeface="+mn-ea"/>
                    <a:ea typeface="+mn-ea"/>
                    <a:cs typeface="Helvetica Neue Medium"/>
                    <a:sym typeface="Helvetica Neue Medium"/>
                  </a:rPr>
                  <a:t>帕博利珠单抗联合</a:t>
                </a:r>
                <a:r>
                  <a:rPr kumimoji="0" lang="en-US" altLang="zh-CN" sz="1400" b="1" i="0" u="none" strike="noStrike" cap="none" spc="0" normalizeH="0" baseline="0" dirty="0">
                    <a:ln>
                      <a:noFill/>
                    </a:ln>
                    <a:solidFill>
                      <a:schemeClr val="bg1"/>
                    </a:solidFill>
                    <a:effectLst/>
                    <a:uFillTx/>
                    <a:latin typeface="+mn-ea"/>
                    <a:ea typeface="+mn-ea"/>
                    <a:cs typeface="Helvetica Neue Medium"/>
                    <a:sym typeface="Helvetica Neue Medium"/>
                  </a:rPr>
                  <a:t>/</a:t>
                </a:r>
                <a:r>
                  <a:rPr lang="zh-CN" altLang="en-US" sz="1400" b="1" dirty="0">
                    <a:solidFill>
                      <a:schemeClr val="bg1"/>
                    </a:solidFill>
                    <a:latin typeface="+mn-ea"/>
                    <a:cs typeface="Helvetica Neue Medium"/>
                    <a:sym typeface="Helvetica Neue Medium"/>
                  </a:rPr>
                  <a:t>不联合</a:t>
                </a:r>
                <a:r>
                  <a:rPr kumimoji="0" lang="zh-CN" altLang="en-US" sz="1400" b="1" i="0" u="none" strike="noStrike" cap="none" spc="0" normalizeH="0" baseline="0" dirty="0">
                    <a:ln>
                      <a:noFill/>
                    </a:ln>
                    <a:solidFill>
                      <a:schemeClr val="bg1"/>
                    </a:solidFill>
                    <a:effectLst/>
                    <a:uFillTx/>
                    <a:latin typeface="+mn-ea"/>
                    <a:ea typeface="+mn-ea"/>
                    <a:cs typeface="Helvetica Neue Medium"/>
                    <a:sym typeface="Helvetica Neue Medium"/>
                  </a:rPr>
                  <a:t>骨保护剂的占比</a:t>
                </a:r>
                <a:endParaRPr kumimoji="0" lang="en-US" altLang="zh-CN" sz="1400" b="1" i="0" u="none" strike="noStrike" cap="none" spc="0" normalizeH="0" baseline="0" dirty="0">
                  <a:ln>
                    <a:noFill/>
                  </a:ln>
                  <a:solidFill>
                    <a:schemeClr val="bg1"/>
                  </a:solidFill>
                  <a:effectLst/>
                  <a:uFillTx/>
                  <a:latin typeface="+mn-ea"/>
                  <a:ea typeface="+mn-ea"/>
                  <a:cs typeface="Helvetica Neue Medium"/>
                  <a:sym typeface="Helvetica Neue Medium"/>
                </a:endParaRPr>
              </a:p>
            </p:txBody>
          </p:sp>
          <p:grpSp>
            <p:nvGrpSpPr>
              <p:cNvPr id="14" name="组合 13">
                <a:extLst>
                  <a:ext uri="{FF2B5EF4-FFF2-40B4-BE49-F238E27FC236}">
                    <a16:creationId xmlns:a16="http://schemas.microsoft.com/office/drawing/2014/main" id="{B2D0E5F0-CCD0-BEF4-6099-16EBBF1BB32E}"/>
                  </a:ext>
                </a:extLst>
              </p:cNvPr>
              <p:cNvGrpSpPr/>
              <p:nvPr/>
            </p:nvGrpSpPr>
            <p:grpSpPr>
              <a:xfrm>
                <a:off x="10294547" y="2855866"/>
                <a:ext cx="1537089" cy="454980"/>
                <a:chOff x="7075258" y="258372"/>
                <a:chExt cx="1042318" cy="369100"/>
              </a:xfrm>
            </p:grpSpPr>
            <p:sp>
              <p:nvSpPr>
                <p:cNvPr id="18" name="直角三角形 17">
                  <a:extLst>
                    <a:ext uri="{FF2B5EF4-FFF2-40B4-BE49-F238E27FC236}">
                      <a16:creationId xmlns:a16="http://schemas.microsoft.com/office/drawing/2014/main" id="{70C57885-2BE8-B589-2854-05D81BAAFC5D}"/>
                    </a:ext>
                  </a:extLst>
                </p:cNvPr>
                <p:cNvSpPr/>
                <p:nvPr/>
              </p:nvSpPr>
              <p:spPr>
                <a:xfrm rot="10800000">
                  <a:off x="7642811" y="258372"/>
                  <a:ext cx="474765" cy="369100"/>
                </a:xfrm>
                <a:prstGeom prst="rtTriangle">
                  <a:avLst/>
                </a:prstGeom>
                <a:solidFill>
                  <a:schemeClr val="bg1">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ea"/>
                    <a:sym typeface="微软雅黑" panose="020B0503020204020204" pitchFamily="34" charset="-122"/>
                  </a:endParaRPr>
                </a:p>
              </p:txBody>
            </p:sp>
            <p:sp>
              <p:nvSpPr>
                <p:cNvPr id="19" name="直角三角形 18">
                  <a:extLst>
                    <a:ext uri="{FF2B5EF4-FFF2-40B4-BE49-F238E27FC236}">
                      <a16:creationId xmlns:a16="http://schemas.microsoft.com/office/drawing/2014/main" id="{0C389F25-4D5A-E815-8A13-6139634D1409}"/>
                    </a:ext>
                  </a:extLst>
                </p:cNvPr>
                <p:cNvSpPr/>
                <p:nvPr/>
              </p:nvSpPr>
              <p:spPr>
                <a:xfrm rot="10800000" flipV="1">
                  <a:off x="7075258" y="290045"/>
                  <a:ext cx="1042318" cy="337427"/>
                </a:xfrm>
                <a:prstGeom prst="rtTriangle">
                  <a:avLst/>
                </a:prstGeom>
                <a:solidFill>
                  <a:schemeClr val="bg1">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ea"/>
                    <a:sym typeface="微软雅黑" panose="020B0503020204020204" pitchFamily="34" charset="-122"/>
                  </a:endParaRPr>
                </a:p>
              </p:txBody>
            </p:sp>
          </p:grpSp>
          <p:grpSp>
            <p:nvGrpSpPr>
              <p:cNvPr id="15" name="组合 14">
                <a:extLst>
                  <a:ext uri="{FF2B5EF4-FFF2-40B4-BE49-F238E27FC236}">
                    <a16:creationId xmlns:a16="http://schemas.microsoft.com/office/drawing/2014/main" id="{B4A9E853-E008-C9BD-EA0E-2DE1F3B845D7}"/>
                  </a:ext>
                </a:extLst>
              </p:cNvPr>
              <p:cNvGrpSpPr/>
              <p:nvPr/>
            </p:nvGrpSpPr>
            <p:grpSpPr>
              <a:xfrm flipH="1">
                <a:off x="371074" y="2855866"/>
                <a:ext cx="1537089" cy="454980"/>
                <a:chOff x="7075258" y="258372"/>
                <a:chExt cx="1042318" cy="369100"/>
              </a:xfrm>
            </p:grpSpPr>
            <p:sp>
              <p:nvSpPr>
                <p:cNvPr id="16" name="直角三角形 15">
                  <a:extLst>
                    <a:ext uri="{FF2B5EF4-FFF2-40B4-BE49-F238E27FC236}">
                      <a16:creationId xmlns:a16="http://schemas.microsoft.com/office/drawing/2014/main" id="{65FCB83E-DBCE-5BC1-D19F-C65C83F59D01}"/>
                    </a:ext>
                  </a:extLst>
                </p:cNvPr>
                <p:cNvSpPr/>
                <p:nvPr/>
              </p:nvSpPr>
              <p:spPr>
                <a:xfrm rot="10800000">
                  <a:off x="7642811" y="258372"/>
                  <a:ext cx="474765" cy="369100"/>
                </a:xfrm>
                <a:prstGeom prst="rtTriangle">
                  <a:avLst/>
                </a:prstGeom>
                <a:solidFill>
                  <a:schemeClr val="bg1">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ea"/>
                    <a:sym typeface="微软雅黑" panose="020B0503020204020204" pitchFamily="34" charset="-122"/>
                  </a:endParaRPr>
                </a:p>
              </p:txBody>
            </p:sp>
            <p:sp>
              <p:nvSpPr>
                <p:cNvPr id="17" name="直角三角形 16">
                  <a:extLst>
                    <a:ext uri="{FF2B5EF4-FFF2-40B4-BE49-F238E27FC236}">
                      <a16:creationId xmlns:a16="http://schemas.microsoft.com/office/drawing/2014/main" id="{AE6AE27A-EDC8-ACCD-BAA6-0D38E2F97AA7}"/>
                    </a:ext>
                  </a:extLst>
                </p:cNvPr>
                <p:cNvSpPr/>
                <p:nvPr/>
              </p:nvSpPr>
              <p:spPr>
                <a:xfrm rot="10800000" flipV="1">
                  <a:off x="7075258" y="290045"/>
                  <a:ext cx="1042318" cy="337427"/>
                </a:xfrm>
                <a:prstGeom prst="rtTriangle">
                  <a:avLst/>
                </a:prstGeom>
                <a:solidFill>
                  <a:schemeClr val="bg1">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ea"/>
                    <a:sym typeface="微软雅黑" panose="020B0503020204020204" pitchFamily="34" charset="-122"/>
                  </a:endParaRPr>
                </a:p>
              </p:txBody>
            </p:sp>
          </p:grpSp>
        </p:grpSp>
        <p:graphicFrame>
          <p:nvGraphicFramePr>
            <p:cNvPr id="11" name="图表 10">
              <a:extLst>
                <a:ext uri="{FF2B5EF4-FFF2-40B4-BE49-F238E27FC236}">
                  <a16:creationId xmlns:a16="http://schemas.microsoft.com/office/drawing/2014/main" id="{0FF2163D-FE33-4B68-0445-BF9A42865D90}"/>
                </a:ext>
              </a:extLst>
            </p:cNvPr>
            <p:cNvGraphicFramePr/>
            <p:nvPr/>
          </p:nvGraphicFramePr>
          <p:xfrm>
            <a:off x="1071200" y="3298052"/>
            <a:ext cx="10060306" cy="2498200"/>
          </p:xfrm>
          <a:graphic>
            <a:graphicData uri="http://schemas.openxmlformats.org/drawingml/2006/chart">
              <c:chart xmlns:c="http://schemas.openxmlformats.org/drawingml/2006/chart" xmlns:r="http://schemas.openxmlformats.org/officeDocument/2006/relationships" r:id="rId7"/>
            </a:graphicData>
          </a:graphic>
        </p:graphicFrame>
      </p:grpSp>
    </p:spTree>
    <p:extLst>
      <p:ext uri="{BB962C8B-B14F-4D97-AF65-F5344CB8AC3E}">
        <p14:creationId xmlns:p14="http://schemas.microsoft.com/office/powerpoint/2010/main" val="416209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0C972F-6C25-8271-05D2-13B72B1900FC}"/>
            </a:ext>
          </a:extLst>
        </p:cNvPr>
        <p:cNvGrpSpPr/>
        <p:nvPr/>
      </p:nvGrpSpPr>
      <p:grpSpPr>
        <a:xfrm>
          <a:off x="0" y="0"/>
          <a:ext cx="0" cy="0"/>
          <a:chOff x="0" y="0"/>
          <a:chExt cx="0" cy="0"/>
        </a:xfrm>
      </p:grpSpPr>
      <p:sp>
        <p:nvSpPr>
          <p:cNvPr id="4" name="标题 3">
            <a:extLst>
              <a:ext uri="{FF2B5EF4-FFF2-40B4-BE49-F238E27FC236}">
                <a16:creationId xmlns:a16="http://schemas.microsoft.com/office/drawing/2014/main" id="{A4C41E8A-8C8C-094D-83C9-A61C6E1FC429}"/>
              </a:ext>
            </a:extLst>
          </p:cNvPr>
          <p:cNvSpPr>
            <a:spLocks noGrp="1"/>
          </p:cNvSpPr>
          <p:nvPr>
            <p:ph type="title"/>
          </p:nvPr>
        </p:nvSpPr>
        <p:spPr/>
        <p:txBody>
          <a:bodyPr/>
          <a:lstStyle/>
          <a:p>
            <a:r>
              <a:rPr lang="zh-CN" altLang="en-US" dirty="0"/>
              <a:t>总结</a:t>
            </a:r>
          </a:p>
        </p:txBody>
      </p:sp>
      <p:grpSp>
        <p:nvGrpSpPr>
          <p:cNvPr id="43" name="组合 42">
            <a:extLst>
              <a:ext uri="{FF2B5EF4-FFF2-40B4-BE49-F238E27FC236}">
                <a16:creationId xmlns:a16="http://schemas.microsoft.com/office/drawing/2014/main" id="{B85EE03C-E5F4-4066-BB31-957139E97297}"/>
              </a:ext>
            </a:extLst>
          </p:cNvPr>
          <p:cNvGrpSpPr/>
          <p:nvPr/>
        </p:nvGrpSpPr>
        <p:grpSpPr>
          <a:xfrm>
            <a:off x="371475" y="1331932"/>
            <a:ext cx="11449050" cy="1152000"/>
            <a:chOff x="371475" y="1665815"/>
            <a:chExt cx="11449050" cy="1152000"/>
          </a:xfrm>
        </p:grpSpPr>
        <p:grpSp>
          <p:nvGrpSpPr>
            <p:cNvPr id="28" name="组合 27">
              <a:extLst>
                <a:ext uri="{FF2B5EF4-FFF2-40B4-BE49-F238E27FC236}">
                  <a16:creationId xmlns:a16="http://schemas.microsoft.com/office/drawing/2014/main" id="{8A6CFF1A-CF6B-473D-1120-25E069D5D509}"/>
                </a:ext>
              </a:extLst>
            </p:cNvPr>
            <p:cNvGrpSpPr/>
            <p:nvPr/>
          </p:nvGrpSpPr>
          <p:grpSpPr>
            <a:xfrm>
              <a:off x="371475" y="1665815"/>
              <a:ext cx="11449050" cy="1152000"/>
              <a:chOff x="371475" y="1665815"/>
              <a:chExt cx="11449050" cy="1152000"/>
            </a:xfrm>
          </p:grpSpPr>
          <p:sp>
            <p:nvSpPr>
              <p:cNvPr id="23" name="矩形: 圆角 22">
                <a:extLst>
                  <a:ext uri="{FF2B5EF4-FFF2-40B4-BE49-F238E27FC236}">
                    <a16:creationId xmlns:a16="http://schemas.microsoft.com/office/drawing/2014/main" id="{1C7D4E8C-202B-B60F-6285-FDC325A7FD2D}"/>
                  </a:ext>
                </a:extLst>
              </p:cNvPr>
              <p:cNvSpPr/>
              <p:nvPr/>
            </p:nvSpPr>
            <p:spPr>
              <a:xfrm>
                <a:off x="371475" y="1665815"/>
                <a:ext cx="11449050" cy="1152000"/>
              </a:xfrm>
              <a:prstGeom prst="roundRect">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微软雅黑" panose="020B0503020204020204" pitchFamily="34" charset="-122"/>
                  <a:ea typeface="微软雅黑"/>
                  <a:cs typeface="+mn-cs"/>
                </a:endParaRPr>
              </a:p>
            </p:txBody>
          </p:sp>
          <p:sp>
            <p:nvSpPr>
              <p:cNvPr id="26" name="broken-bone_160953">
                <a:extLst>
                  <a:ext uri="{FF2B5EF4-FFF2-40B4-BE49-F238E27FC236}">
                    <a16:creationId xmlns:a16="http://schemas.microsoft.com/office/drawing/2014/main" id="{B4296226-43B0-D892-E251-8880E5D3F4B5}"/>
                  </a:ext>
                </a:extLst>
              </p:cNvPr>
              <p:cNvSpPr/>
              <p:nvPr/>
            </p:nvSpPr>
            <p:spPr>
              <a:xfrm>
                <a:off x="708025" y="1902115"/>
                <a:ext cx="680868" cy="679400"/>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606274" h="604968">
                    <a:moveTo>
                      <a:pt x="276387" y="444062"/>
                    </a:moveTo>
                    <a:cubicBezTo>
                      <a:pt x="282604" y="446010"/>
                      <a:pt x="286409" y="452224"/>
                      <a:pt x="284460" y="458902"/>
                    </a:cubicBezTo>
                    <a:lnTo>
                      <a:pt x="264324" y="529952"/>
                    </a:lnTo>
                    <a:cubicBezTo>
                      <a:pt x="262933" y="535332"/>
                      <a:pt x="257272" y="540248"/>
                      <a:pt x="249478" y="538115"/>
                    </a:cubicBezTo>
                    <a:cubicBezTo>
                      <a:pt x="243261" y="536260"/>
                      <a:pt x="239271" y="529581"/>
                      <a:pt x="241312" y="523274"/>
                    </a:cubicBezTo>
                    <a:lnTo>
                      <a:pt x="261541" y="452224"/>
                    </a:lnTo>
                    <a:cubicBezTo>
                      <a:pt x="263396" y="446010"/>
                      <a:pt x="270077" y="442021"/>
                      <a:pt x="276387" y="444062"/>
                    </a:cubicBezTo>
                    <a:close/>
                    <a:moveTo>
                      <a:pt x="232073" y="428215"/>
                    </a:moveTo>
                    <a:cubicBezTo>
                      <a:pt x="236437" y="423391"/>
                      <a:pt x="244051" y="423391"/>
                      <a:pt x="248879" y="428215"/>
                    </a:cubicBezTo>
                    <a:cubicBezTo>
                      <a:pt x="253243" y="433040"/>
                      <a:pt x="253243" y="440184"/>
                      <a:pt x="248879" y="445008"/>
                    </a:cubicBezTo>
                    <a:lnTo>
                      <a:pt x="206540" y="487313"/>
                    </a:lnTo>
                    <a:cubicBezTo>
                      <a:pt x="204126" y="489726"/>
                      <a:pt x="195955" y="493251"/>
                      <a:pt x="189270" y="487313"/>
                    </a:cubicBezTo>
                    <a:cubicBezTo>
                      <a:pt x="184442" y="483046"/>
                      <a:pt x="184442" y="475345"/>
                      <a:pt x="189270" y="470521"/>
                    </a:cubicBezTo>
                    <a:close/>
                    <a:moveTo>
                      <a:pt x="213405" y="387939"/>
                    </a:moveTo>
                    <a:cubicBezTo>
                      <a:pt x="219532" y="385992"/>
                      <a:pt x="226217" y="389793"/>
                      <a:pt x="228259" y="396096"/>
                    </a:cubicBezTo>
                    <a:cubicBezTo>
                      <a:pt x="229745" y="402307"/>
                      <a:pt x="226217" y="409073"/>
                      <a:pt x="219532" y="410927"/>
                    </a:cubicBezTo>
                    <a:lnTo>
                      <a:pt x="148415" y="431135"/>
                    </a:lnTo>
                    <a:cubicBezTo>
                      <a:pt x="140988" y="432989"/>
                      <a:pt x="135046" y="428262"/>
                      <a:pt x="133560" y="422978"/>
                    </a:cubicBezTo>
                    <a:cubicBezTo>
                      <a:pt x="131518" y="416767"/>
                      <a:pt x="135417" y="410093"/>
                      <a:pt x="141730" y="408147"/>
                    </a:cubicBezTo>
                    <a:close/>
                    <a:moveTo>
                      <a:pt x="290794" y="201605"/>
                    </a:moveTo>
                    <a:lnTo>
                      <a:pt x="507294" y="417781"/>
                    </a:lnTo>
                    <a:cubicBezTo>
                      <a:pt x="512586" y="423065"/>
                      <a:pt x="521313" y="425383"/>
                      <a:pt x="528462" y="422602"/>
                    </a:cubicBezTo>
                    <a:cubicBezTo>
                      <a:pt x="549629" y="414815"/>
                      <a:pt x="574603" y="420099"/>
                      <a:pt x="590942" y="437897"/>
                    </a:cubicBezTo>
                    <a:cubicBezTo>
                      <a:pt x="610624" y="459496"/>
                      <a:pt x="611645" y="492683"/>
                      <a:pt x="592335" y="514746"/>
                    </a:cubicBezTo>
                    <a:cubicBezTo>
                      <a:pt x="581658" y="526797"/>
                      <a:pt x="567361" y="533471"/>
                      <a:pt x="552878" y="534954"/>
                    </a:cubicBezTo>
                    <a:cubicBezTo>
                      <a:pt x="543687" y="535418"/>
                      <a:pt x="537003" y="542555"/>
                      <a:pt x="535982" y="551733"/>
                    </a:cubicBezTo>
                    <a:cubicBezTo>
                      <a:pt x="534682" y="566657"/>
                      <a:pt x="527812" y="580655"/>
                      <a:pt x="515836" y="591130"/>
                    </a:cubicBezTo>
                    <a:cubicBezTo>
                      <a:pt x="493647" y="610319"/>
                      <a:pt x="460504" y="609299"/>
                      <a:pt x="438872" y="589647"/>
                    </a:cubicBezTo>
                    <a:cubicBezTo>
                      <a:pt x="421140" y="572868"/>
                      <a:pt x="415848" y="548396"/>
                      <a:pt x="423461" y="527260"/>
                    </a:cubicBezTo>
                    <a:cubicBezTo>
                      <a:pt x="426339" y="520122"/>
                      <a:pt x="424482" y="511965"/>
                      <a:pt x="418633" y="506124"/>
                    </a:cubicBezTo>
                    <a:lnTo>
                      <a:pt x="303142" y="391269"/>
                    </a:lnTo>
                    <a:cubicBezTo>
                      <a:pt x="301285" y="377828"/>
                      <a:pt x="286338" y="340377"/>
                      <a:pt x="287359" y="333239"/>
                    </a:cubicBezTo>
                    <a:cubicBezTo>
                      <a:pt x="288287" y="324525"/>
                      <a:pt x="294972" y="317758"/>
                      <a:pt x="299335" y="310620"/>
                    </a:cubicBezTo>
                    <a:cubicBezTo>
                      <a:pt x="307598" y="297086"/>
                      <a:pt x="308527" y="279844"/>
                      <a:pt x="305649" y="263992"/>
                    </a:cubicBezTo>
                    <a:cubicBezTo>
                      <a:pt x="302770" y="248140"/>
                      <a:pt x="291258" y="206889"/>
                      <a:pt x="290794" y="201605"/>
                    </a:cubicBezTo>
                    <a:close/>
                    <a:moveTo>
                      <a:pt x="408128" y="154579"/>
                    </a:moveTo>
                    <a:cubicBezTo>
                      <a:pt x="414347" y="152632"/>
                      <a:pt x="421030" y="156432"/>
                      <a:pt x="422979" y="162735"/>
                    </a:cubicBezTo>
                    <a:cubicBezTo>
                      <a:pt x="424928" y="168945"/>
                      <a:pt x="421123" y="175618"/>
                      <a:pt x="414811" y="177565"/>
                    </a:cubicBezTo>
                    <a:lnTo>
                      <a:pt x="343620" y="197214"/>
                    </a:lnTo>
                    <a:cubicBezTo>
                      <a:pt x="336102" y="199346"/>
                      <a:pt x="330255" y="194341"/>
                      <a:pt x="328770" y="189058"/>
                    </a:cubicBezTo>
                    <a:cubicBezTo>
                      <a:pt x="326913" y="182755"/>
                      <a:pt x="330812" y="176082"/>
                      <a:pt x="336938" y="174228"/>
                    </a:cubicBezTo>
                    <a:close/>
                    <a:moveTo>
                      <a:pt x="350949" y="97891"/>
                    </a:moveTo>
                    <a:cubicBezTo>
                      <a:pt x="355310" y="93075"/>
                      <a:pt x="362920" y="93075"/>
                      <a:pt x="367745" y="97891"/>
                    </a:cubicBezTo>
                    <a:cubicBezTo>
                      <a:pt x="372570" y="102245"/>
                      <a:pt x="372570" y="109840"/>
                      <a:pt x="367745" y="114656"/>
                    </a:cubicBezTo>
                    <a:lnTo>
                      <a:pt x="325430" y="156892"/>
                    </a:lnTo>
                    <a:cubicBezTo>
                      <a:pt x="317914" y="163005"/>
                      <a:pt x="310490" y="159300"/>
                      <a:pt x="308171" y="156892"/>
                    </a:cubicBezTo>
                    <a:cubicBezTo>
                      <a:pt x="303345" y="152631"/>
                      <a:pt x="303345" y="144851"/>
                      <a:pt x="308171" y="140127"/>
                    </a:cubicBezTo>
                    <a:close/>
                    <a:moveTo>
                      <a:pt x="307588" y="46989"/>
                    </a:moveTo>
                    <a:cubicBezTo>
                      <a:pt x="313814" y="48842"/>
                      <a:pt x="317810" y="55514"/>
                      <a:pt x="315766" y="61815"/>
                    </a:cubicBezTo>
                    <a:lnTo>
                      <a:pt x="295600" y="132798"/>
                    </a:lnTo>
                    <a:cubicBezTo>
                      <a:pt x="294206" y="138173"/>
                      <a:pt x="288444" y="143177"/>
                      <a:pt x="280731" y="140953"/>
                    </a:cubicBezTo>
                    <a:cubicBezTo>
                      <a:pt x="274412" y="139100"/>
                      <a:pt x="270602" y="132798"/>
                      <a:pt x="272553" y="126126"/>
                    </a:cubicBezTo>
                    <a:lnTo>
                      <a:pt x="292719" y="55143"/>
                    </a:lnTo>
                    <a:cubicBezTo>
                      <a:pt x="294577" y="48935"/>
                      <a:pt x="301268" y="44950"/>
                      <a:pt x="307588" y="46989"/>
                    </a:cubicBezTo>
                    <a:close/>
                    <a:moveTo>
                      <a:pt x="129419" y="14"/>
                    </a:moveTo>
                    <a:cubicBezTo>
                      <a:pt x="143194" y="315"/>
                      <a:pt x="156912" y="5460"/>
                      <a:pt x="167774" y="15286"/>
                    </a:cubicBezTo>
                    <a:cubicBezTo>
                      <a:pt x="185414" y="32157"/>
                      <a:pt x="190799" y="56630"/>
                      <a:pt x="183093" y="77765"/>
                    </a:cubicBezTo>
                    <a:cubicBezTo>
                      <a:pt x="180215" y="84903"/>
                      <a:pt x="182072" y="93060"/>
                      <a:pt x="187921" y="98901"/>
                    </a:cubicBezTo>
                    <a:lnTo>
                      <a:pt x="254303" y="165088"/>
                    </a:lnTo>
                    <a:cubicBezTo>
                      <a:pt x="255138" y="170464"/>
                      <a:pt x="266279" y="211715"/>
                      <a:pt x="269158" y="227567"/>
                    </a:cubicBezTo>
                    <a:cubicBezTo>
                      <a:pt x="271943" y="243326"/>
                      <a:pt x="271014" y="260197"/>
                      <a:pt x="262844" y="274102"/>
                    </a:cubicBezTo>
                    <a:cubicBezTo>
                      <a:pt x="258481" y="281796"/>
                      <a:pt x="242883" y="293754"/>
                      <a:pt x="256160" y="316929"/>
                    </a:cubicBezTo>
                    <a:cubicBezTo>
                      <a:pt x="261452" y="328887"/>
                      <a:pt x="264794" y="341401"/>
                      <a:pt x="266744" y="354379"/>
                    </a:cubicBezTo>
                    <a:lnTo>
                      <a:pt x="98886" y="186594"/>
                    </a:lnTo>
                    <a:cubicBezTo>
                      <a:pt x="93594" y="181310"/>
                      <a:pt x="84959" y="178993"/>
                      <a:pt x="77718" y="181774"/>
                    </a:cubicBezTo>
                    <a:cubicBezTo>
                      <a:pt x="56550" y="189560"/>
                      <a:pt x="31575" y="184277"/>
                      <a:pt x="15235" y="166478"/>
                    </a:cubicBezTo>
                    <a:cubicBezTo>
                      <a:pt x="-4540" y="145343"/>
                      <a:pt x="-5097" y="111693"/>
                      <a:pt x="13750" y="89723"/>
                    </a:cubicBezTo>
                    <a:cubicBezTo>
                      <a:pt x="24426" y="77765"/>
                      <a:pt x="38724" y="71091"/>
                      <a:pt x="53207" y="69608"/>
                    </a:cubicBezTo>
                    <a:cubicBezTo>
                      <a:pt x="62399" y="69051"/>
                      <a:pt x="69083" y="61914"/>
                      <a:pt x="70105" y="52736"/>
                    </a:cubicBezTo>
                    <a:cubicBezTo>
                      <a:pt x="71590" y="38275"/>
                      <a:pt x="78275" y="24000"/>
                      <a:pt x="90716" y="13803"/>
                    </a:cubicBezTo>
                    <a:cubicBezTo>
                      <a:pt x="101810" y="4255"/>
                      <a:pt x="115644" y="-287"/>
                      <a:pt x="129419" y="1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27" name="矩形: 圆角 26">
                <a:extLst>
                  <a:ext uri="{FF2B5EF4-FFF2-40B4-BE49-F238E27FC236}">
                    <a16:creationId xmlns:a16="http://schemas.microsoft.com/office/drawing/2014/main" id="{6470D5D3-4315-008D-A035-EED49DAC2FAF}"/>
                  </a:ext>
                </a:extLst>
              </p:cNvPr>
              <p:cNvSpPr/>
              <p:nvPr/>
            </p:nvSpPr>
            <p:spPr>
              <a:xfrm>
                <a:off x="1625600" y="1665815"/>
                <a:ext cx="10194925" cy="1152000"/>
              </a:xfrm>
              <a:prstGeom prst="round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28440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600" i="0" u="none" strike="noStrike" kern="1200" cap="none" spc="0" normalizeH="0" baseline="0" noProof="1">
                    <a:ln>
                      <a:noFill/>
                    </a:ln>
                    <a:solidFill>
                      <a:prstClr val="black"/>
                    </a:solidFill>
                    <a:effectLst/>
                    <a:uLnTx/>
                    <a:uFillTx/>
                    <a:latin typeface="微软雅黑"/>
                    <a:ea typeface="微软雅黑"/>
                    <a:cs typeface="+mn-cs"/>
                  </a:rPr>
                  <a:t>乳腺癌已步入长生存时代，骨转移发生率不断升高，尽管诊疗方案不断升级，但骨转移仍是影响乳腺癌患者总生存的重要因素</a:t>
                </a:r>
              </a:p>
            </p:txBody>
          </p:sp>
        </p:grpSp>
        <p:sp>
          <p:nvSpPr>
            <p:cNvPr id="37" name="菱形 57">
              <a:extLst>
                <a:ext uri="{FF2B5EF4-FFF2-40B4-BE49-F238E27FC236}">
                  <a16:creationId xmlns:a16="http://schemas.microsoft.com/office/drawing/2014/main" id="{CD1C035D-F7EB-26C1-9BDD-E6DFEDBA6B05}"/>
                </a:ext>
              </a:extLst>
            </p:cNvPr>
            <p:cNvSpPr/>
            <p:nvPr/>
          </p:nvSpPr>
          <p:spPr>
            <a:xfrm>
              <a:off x="1745069" y="2046692"/>
              <a:ext cx="158568" cy="158568"/>
            </a:xfrm>
            <a:custGeom>
              <a:avLst/>
              <a:gdLst>
                <a:gd name="connsiteX0" fmla="*/ 5270 w 98862"/>
                <a:gd name="connsiteY0" fmla="*/ 36704 h 98862"/>
                <a:gd name="connsiteX1" fmla="*/ 36704 w 98862"/>
                <a:gd name="connsiteY1" fmla="*/ 5270 h 98862"/>
                <a:gd name="connsiteX2" fmla="*/ 62160 w 98862"/>
                <a:gd name="connsiteY2" fmla="*/ 5270 h 98862"/>
                <a:gd name="connsiteX3" fmla="*/ 93593 w 98862"/>
                <a:gd name="connsiteY3" fmla="*/ 36704 h 98862"/>
                <a:gd name="connsiteX4" fmla="*/ 93593 w 98862"/>
                <a:gd name="connsiteY4" fmla="*/ 62160 h 98862"/>
                <a:gd name="connsiteX5" fmla="*/ 62160 w 98862"/>
                <a:gd name="connsiteY5" fmla="*/ 93593 h 98862"/>
                <a:gd name="connsiteX6" fmla="*/ 36704 w 98862"/>
                <a:gd name="connsiteY6" fmla="*/ 93593 h 98862"/>
                <a:gd name="connsiteX7" fmla="*/ 5270 w 98862"/>
                <a:gd name="connsiteY7" fmla="*/ 62160 h 98862"/>
                <a:gd name="connsiteX8" fmla="*/ 5270 w 98862"/>
                <a:gd name="connsiteY8" fmla="*/ 36704 h 9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862" h="98862">
                  <a:moveTo>
                    <a:pt x="5270" y="36704"/>
                  </a:moveTo>
                  <a:lnTo>
                    <a:pt x="36704" y="5270"/>
                  </a:lnTo>
                  <a:cubicBezTo>
                    <a:pt x="43730" y="-1756"/>
                    <a:pt x="55134" y="-1756"/>
                    <a:pt x="62160" y="5270"/>
                  </a:cubicBezTo>
                  <a:lnTo>
                    <a:pt x="93593" y="36704"/>
                  </a:lnTo>
                  <a:cubicBezTo>
                    <a:pt x="100619" y="43730"/>
                    <a:pt x="100619" y="55134"/>
                    <a:pt x="93593" y="62160"/>
                  </a:cubicBezTo>
                  <a:lnTo>
                    <a:pt x="62160" y="93593"/>
                  </a:lnTo>
                  <a:cubicBezTo>
                    <a:pt x="55134" y="100619"/>
                    <a:pt x="43730" y="100619"/>
                    <a:pt x="36704" y="93593"/>
                  </a:cubicBezTo>
                  <a:lnTo>
                    <a:pt x="5270" y="62160"/>
                  </a:lnTo>
                  <a:cubicBezTo>
                    <a:pt x="-1756" y="55134"/>
                    <a:pt x="-1756" y="43730"/>
                    <a:pt x="5270" y="36704"/>
                  </a:cubicBezTo>
                </a:path>
              </a:pathLst>
            </a:custGeom>
            <a:solidFill>
              <a:schemeClr val="accent1"/>
            </a:solidFill>
            <a:ln w="31750">
              <a:solidFill>
                <a:schemeClr val="accent1">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grpSp>
      <p:grpSp>
        <p:nvGrpSpPr>
          <p:cNvPr id="7" name="组合 6">
            <a:extLst>
              <a:ext uri="{FF2B5EF4-FFF2-40B4-BE49-F238E27FC236}">
                <a16:creationId xmlns:a16="http://schemas.microsoft.com/office/drawing/2014/main" id="{6ADC3C78-1676-D928-BA64-D4DF6DC56AA2}"/>
              </a:ext>
            </a:extLst>
          </p:cNvPr>
          <p:cNvGrpSpPr/>
          <p:nvPr/>
        </p:nvGrpSpPr>
        <p:grpSpPr>
          <a:xfrm>
            <a:off x="371475" y="2889513"/>
            <a:ext cx="11449050" cy="1152000"/>
            <a:chOff x="371475" y="3100243"/>
            <a:chExt cx="11449050" cy="1152000"/>
          </a:xfrm>
        </p:grpSpPr>
        <p:sp>
          <p:nvSpPr>
            <p:cNvPr id="9" name="矩形: 圆角 8">
              <a:extLst>
                <a:ext uri="{FF2B5EF4-FFF2-40B4-BE49-F238E27FC236}">
                  <a16:creationId xmlns:a16="http://schemas.microsoft.com/office/drawing/2014/main" id="{78520FF1-2639-FB36-52CE-D648FD6A01FF}"/>
                </a:ext>
              </a:extLst>
            </p:cNvPr>
            <p:cNvSpPr/>
            <p:nvPr/>
          </p:nvSpPr>
          <p:spPr>
            <a:xfrm>
              <a:off x="371475" y="3100243"/>
              <a:ext cx="11449050" cy="1152000"/>
            </a:xfrm>
            <a:prstGeom prst="roundRect">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微软雅黑" panose="020B0503020204020204" pitchFamily="34" charset="-122"/>
                <a:ea typeface="微软雅黑"/>
                <a:cs typeface="+mn-cs"/>
              </a:endParaRPr>
            </a:p>
          </p:txBody>
        </p:sp>
        <p:sp>
          <p:nvSpPr>
            <p:cNvPr id="10" name="0fee8bdf-7c13-4cfa-a17f-34dfbd684dfd">
              <a:extLst>
                <a:ext uri="{FF2B5EF4-FFF2-40B4-BE49-F238E27FC236}">
                  <a16:creationId xmlns:a16="http://schemas.microsoft.com/office/drawing/2014/main" id="{261E4610-2FA5-A1AC-A40E-3B5C5758A138}"/>
                </a:ext>
              </a:extLst>
            </p:cNvPr>
            <p:cNvSpPr>
              <a:spLocks/>
            </p:cNvSpPr>
            <p:nvPr/>
          </p:nvSpPr>
          <p:spPr>
            <a:xfrm>
              <a:off x="708025" y="3336542"/>
              <a:ext cx="680868" cy="679400"/>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581577" h="581112">
                  <a:moveTo>
                    <a:pt x="108023" y="336653"/>
                  </a:moveTo>
                  <a:cubicBezTo>
                    <a:pt x="113675" y="336642"/>
                    <a:pt x="119350" y="338597"/>
                    <a:pt x="123934" y="342552"/>
                  </a:cubicBezTo>
                  <a:cubicBezTo>
                    <a:pt x="138710" y="355351"/>
                    <a:pt x="213037" y="422364"/>
                    <a:pt x="213126" y="475335"/>
                  </a:cubicBezTo>
                  <a:cubicBezTo>
                    <a:pt x="213126" y="533105"/>
                    <a:pt x="166038" y="580210"/>
                    <a:pt x="108090" y="580210"/>
                  </a:cubicBezTo>
                  <a:cubicBezTo>
                    <a:pt x="50230" y="580210"/>
                    <a:pt x="3053" y="533105"/>
                    <a:pt x="3053" y="475335"/>
                  </a:cubicBezTo>
                  <a:cubicBezTo>
                    <a:pt x="3053" y="422453"/>
                    <a:pt x="77291" y="355528"/>
                    <a:pt x="92245" y="342552"/>
                  </a:cubicBezTo>
                  <a:cubicBezTo>
                    <a:pt x="96740" y="338642"/>
                    <a:pt x="102370" y="336664"/>
                    <a:pt x="108023" y="336653"/>
                  </a:cubicBezTo>
                  <a:close/>
                  <a:moveTo>
                    <a:pt x="233518" y="121864"/>
                  </a:moveTo>
                  <a:cubicBezTo>
                    <a:pt x="262045" y="121864"/>
                    <a:pt x="290573" y="132707"/>
                    <a:pt x="312291" y="154392"/>
                  </a:cubicBezTo>
                  <a:lnTo>
                    <a:pt x="512740" y="354804"/>
                  </a:lnTo>
                  <a:lnTo>
                    <a:pt x="532144" y="335341"/>
                  </a:lnTo>
                  <a:cubicBezTo>
                    <a:pt x="541668" y="325831"/>
                    <a:pt x="556977" y="325831"/>
                    <a:pt x="566501" y="335341"/>
                  </a:cubicBezTo>
                  <a:cubicBezTo>
                    <a:pt x="575936" y="344850"/>
                    <a:pt x="575936" y="360137"/>
                    <a:pt x="566501" y="369558"/>
                  </a:cubicBezTo>
                  <a:lnTo>
                    <a:pt x="485414" y="450522"/>
                  </a:lnTo>
                  <a:lnTo>
                    <a:pt x="515677" y="480740"/>
                  </a:lnTo>
                  <a:lnTo>
                    <a:pt x="540155" y="456299"/>
                  </a:lnTo>
                  <a:cubicBezTo>
                    <a:pt x="549590" y="446879"/>
                    <a:pt x="564899" y="446879"/>
                    <a:pt x="574423" y="456299"/>
                  </a:cubicBezTo>
                  <a:cubicBezTo>
                    <a:pt x="583947" y="465809"/>
                    <a:pt x="583947" y="481095"/>
                    <a:pt x="574512" y="490960"/>
                  </a:cubicBezTo>
                  <a:lnTo>
                    <a:pt x="491466" y="573880"/>
                  </a:lnTo>
                  <a:cubicBezTo>
                    <a:pt x="476780" y="587478"/>
                    <a:pt x="461915" y="578591"/>
                    <a:pt x="457198" y="573880"/>
                  </a:cubicBezTo>
                  <a:cubicBezTo>
                    <a:pt x="447674" y="564371"/>
                    <a:pt x="447674" y="549084"/>
                    <a:pt x="457198" y="539664"/>
                  </a:cubicBezTo>
                  <a:lnTo>
                    <a:pt x="481586" y="515223"/>
                  </a:lnTo>
                  <a:lnTo>
                    <a:pt x="451323" y="485006"/>
                  </a:lnTo>
                  <a:lnTo>
                    <a:pt x="370325" y="565971"/>
                  </a:lnTo>
                  <a:cubicBezTo>
                    <a:pt x="355193" y="579213"/>
                    <a:pt x="340774" y="570681"/>
                    <a:pt x="335967" y="565971"/>
                  </a:cubicBezTo>
                  <a:cubicBezTo>
                    <a:pt x="326532" y="556461"/>
                    <a:pt x="326532" y="541175"/>
                    <a:pt x="335967" y="531665"/>
                  </a:cubicBezTo>
                  <a:lnTo>
                    <a:pt x="355460" y="512290"/>
                  </a:lnTo>
                  <a:lnTo>
                    <a:pt x="316563" y="473363"/>
                  </a:lnTo>
                  <a:lnTo>
                    <a:pt x="381006" y="409018"/>
                  </a:lnTo>
                  <a:cubicBezTo>
                    <a:pt x="390441" y="399597"/>
                    <a:pt x="390441" y="384311"/>
                    <a:pt x="381006" y="374801"/>
                  </a:cubicBezTo>
                  <a:cubicBezTo>
                    <a:pt x="371482" y="365292"/>
                    <a:pt x="356172" y="365292"/>
                    <a:pt x="346648" y="374801"/>
                  </a:cubicBezTo>
                  <a:lnTo>
                    <a:pt x="282206" y="439146"/>
                  </a:lnTo>
                  <a:lnTo>
                    <a:pt x="246780" y="403685"/>
                  </a:lnTo>
                  <a:lnTo>
                    <a:pt x="311223" y="339340"/>
                  </a:lnTo>
                  <a:cubicBezTo>
                    <a:pt x="320658" y="329920"/>
                    <a:pt x="320658" y="314633"/>
                    <a:pt x="311223" y="305123"/>
                  </a:cubicBezTo>
                  <a:cubicBezTo>
                    <a:pt x="301699" y="295614"/>
                    <a:pt x="286389" y="295614"/>
                    <a:pt x="276865" y="305123"/>
                  </a:cubicBezTo>
                  <a:lnTo>
                    <a:pt x="212422" y="369469"/>
                  </a:lnTo>
                  <a:lnTo>
                    <a:pt x="176997" y="334008"/>
                  </a:lnTo>
                  <a:lnTo>
                    <a:pt x="241439" y="269662"/>
                  </a:lnTo>
                  <a:cubicBezTo>
                    <a:pt x="250874" y="260242"/>
                    <a:pt x="250874" y="244955"/>
                    <a:pt x="241439" y="235446"/>
                  </a:cubicBezTo>
                  <a:cubicBezTo>
                    <a:pt x="231915" y="225936"/>
                    <a:pt x="216606" y="225936"/>
                    <a:pt x="207082" y="235446"/>
                  </a:cubicBezTo>
                  <a:lnTo>
                    <a:pt x="143707" y="298725"/>
                  </a:lnTo>
                  <a:cubicBezTo>
                    <a:pt x="129733" y="279794"/>
                    <a:pt x="122167" y="257042"/>
                    <a:pt x="122167" y="233046"/>
                  </a:cubicBezTo>
                  <a:cubicBezTo>
                    <a:pt x="122167" y="203362"/>
                    <a:pt x="133738" y="175366"/>
                    <a:pt x="154744" y="154392"/>
                  </a:cubicBezTo>
                  <a:cubicBezTo>
                    <a:pt x="176463" y="132707"/>
                    <a:pt x="204990" y="121864"/>
                    <a:pt x="233518" y="121864"/>
                  </a:cubicBezTo>
                  <a:close/>
                  <a:moveTo>
                    <a:pt x="24247" y="0"/>
                  </a:moveTo>
                  <a:cubicBezTo>
                    <a:pt x="30445" y="0"/>
                    <a:pt x="36654" y="2377"/>
                    <a:pt x="41416" y="7132"/>
                  </a:cubicBezTo>
                  <a:lnTo>
                    <a:pt x="138891" y="104626"/>
                  </a:lnTo>
                  <a:cubicBezTo>
                    <a:pt x="132482" y="109336"/>
                    <a:pt x="126161" y="114491"/>
                    <a:pt x="120375" y="120268"/>
                  </a:cubicBezTo>
                  <a:cubicBezTo>
                    <a:pt x="114500" y="126044"/>
                    <a:pt x="109426" y="132265"/>
                    <a:pt x="104708" y="138753"/>
                  </a:cubicBezTo>
                  <a:lnTo>
                    <a:pt x="7144" y="41348"/>
                  </a:lnTo>
                  <a:cubicBezTo>
                    <a:pt x="-2381" y="31839"/>
                    <a:pt x="-2381" y="16552"/>
                    <a:pt x="7144" y="7132"/>
                  </a:cubicBezTo>
                  <a:cubicBezTo>
                    <a:pt x="11862" y="2377"/>
                    <a:pt x="18049" y="0"/>
                    <a:pt x="2424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1">
                <a:ln>
                  <a:noFill/>
                </a:ln>
                <a:solidFill>
                  <a:prstClr val="white"/>
                </a:solidFill>
                <a:effectLst/>
                <a:uLnTx/>
                <a:uFillTx/>
                <a:latin typeface="微软雅黑" panose="020B0503020204020204" pitchFamily="34" charset="-122"/>
                <a:ea typeface="微软雅黑"/>
                <a:cs typeface="+mn-cs"/>
              </a:endParaRPr>
            </a:p>
          </p:txBody>
        </p:sp>
        <p:sp>
          <p:nvSpPr>
            <p:cNvPr id="11" name="矩形: 圆角 10">
              <a:extLst>
                <a:ext uri="{FF2B5EF4-FFF2-40B4-BE49-F238E27FC236}">
                  <a16:creationId xmlns:a16="http://schemas.microsoft.com/office/drawing/2014/main" id="{ED60D10B-F7D3-5A8E-8CA1-623D789FFF42}"/>
                </a:ext>
              </a:extLst>
            </p:cNvPr>
            <p:cNvSpPr/>
            <p:nvPr/>
          </p:nvSpPr>
          <p:spPr>
            <a:xfrm>
              <a:off x="1636310" y="3100243"/>
              <a:ext cx="10184215" cy="1152000"/>
            </a:xfrm>
            <a:prstGeom prst="round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284400" marR="0" lvl="0" indent="0" algn="l" defTabSz="914400" rtl="0" eaLnBrk="1" fontAlgn="auto" latinLnBrk="0" hangingPunct="1">
                <a:lnSpc>
                  <a:spcPct val="100000"/>
                </a:lnSpc>
                <a:spcBef>
                  <a:spcPts val="600"/>
                </a:spcBef>
                <a:spcAft>
                  <a:spcPts val="0"/>
                </a:spcAft>
                <a:buClrTx/>
                <a:buSzTx/>
                <a:buFontTx/>
                <a:buNone/>
                <a:tabLst/>
                <a:defRPr/>
              </a:pPr>
              <a:r>
                <a:rPr kumimoji="0" lang="zh-CN" altLang="en-US" sz="1600" i="0" u="none" strike="noStrike" kern="1200" cap="none" spc="0" normalizeH="0" baseline="0" noProof="1">
                  <a:ln>
                    <a:noFill/>
                  </a:ln>
                  <a:solidFill>
                    <a:prstClr val="black"/>
                  </a:solidFill>
                  <a:effectLst/>
                  <a:uLnTx/>
                  <a:uFillTx/>
                  <a:latin typeface="微软雅黑"/>
                  <a:ea typeface="微软雅黑"/>
                  <a:cs typeface="+mn-cs"/>
                </a:rPr>
                <a:t>骨保护</a:t>
              </a:r>
              <a:r>
                <a:rPr lang="zh-CN" altLang="en-US" sz="1600" noProof="1">
                  <a:solidFill>
                    <a:prstClr val="black"/>
                  </a:solidFill>
                  <a:latin typeface="微软雅黑"/>
                  <a:ea typeface="微软雅黑"/>
                </a:rPr>
                <a:t>药物首选</a:t>
              </a:r>
              <a:r>
                <a:rPr kumimoji="0" lang="zh-CN" altLang="en-US" sz="1600" i="0" u="none" strike="noStrike" kern="1200" cap="none" spc="0" normalizeH="0" baseline="0" noProof="1">
                  <a:ln>
                    <a:noFill/>
                  </a:ln>
                  <a:solidFill>
                    <a:prstClr val="black"/>
                  </a:solidFill>
                  <a:effectLst/>
                  <a:uLnTx/>
                  <a:uFillTx/>
                  <a:latin typeface="微软雅黑"/>
                  <a:ea typeface="微软雅黑"/>
                  <a:cs typeface="+mn-cs"/>
                </a:rPr>
                <a:t>地舒单抗</a:t>
              </a:r>
              <a:r>
                <a:rPr lang="zh-CN" altLang="en-US" sz="1600" noProof="1">
                  <a:solidFill>
                    <a:prstClr val="black"/>
                  </a:solidFill>
                  <a:latin typeface="微软雅黑"/>
                  <a:ea typeface="微软雅黑"/>
                </a:rPr>
                <a:t>，源头抑制</a:t>
              </a:r>
              <a:r>
                <a:rPr lang="en-US" altLang="zh-CN" sz="1600" noProof="1">
                  <a:solidFill>
                    <a:prstClr val="black"/>
                  </a:solidFill>
                  <a:latin typeface="微软雅黑"/>
                  <a:ea typeface="微软雅黑"/>
                </a:rPr>
                <a:t>RANKL</a:t>
              </a:r>
              <a:r>
                <a:rPr lang="zh-CN" altLang="en-US" sz="1600" noProof="1">
                  <a:solidFill>
                    <a:prstClr val="black"/>
                  </a:solidFill>
                  <a:latin typeface="微软雅黑"/>
                  <a:ea typeface="微软雅黑"/>
                </a:rPr>
                <a:t>，更好助力骨转移治疗目标实现</a:t>
              </a:r>
              <a:endParaRPr lang="en-US" altLang="zh-CN" sz="1600" noProof="1">
                <a:solidFill>
                  <a:prstClr val="black"/>
                </a:solidFill>
                <a:latin typeface="微软雅黑"/>
                <a:ea typeface="微软雅黑"/>
              </a:endParaRPr>
            </a:p>
            <a:p>
              <a:pPr marL="284400" lvl="0">
                <a:defRPr/>
              </a:pPr>
              <a:r>
                <a:rPr lang="zh-CN" altLang="en-US" sz="1600" dirty="0">
                  <a:solidFill>
                    <a:srgbClr val="231F20"/>
                  </a:solidFill>
                  <a:latin typeface="Arial" panose="020B0604020202020204" pitchFamily="34" charset="0"/>
                  <a:ea typeface="微软雅黑" panose="020B0503020204020204" pitchFamily="34" charset="-122"/>
                  <a:cs typeface="Arial" panose="020B0604020202020204" pitchFamily="34" charset="0"/>
                </a:rPr>
                <a:t>地舒单抗改善患者生活质量，持续优于唑来膦酸、无疼痛与轻度疼痛患者同样获益</a:t>
              </a:r>
            </a:p>
            <a:p>
              <a:pPr marL="284400" lvl="0">
                <a:defRPr/>
              </a:pPr>
              <a:r>
                <a:rPr lang="zh-CN" altLang="en-US" sz="1600" dirty="0">
                  <a:solidFill>
                    <a:srgbClr val="231F20"/>
                  </a:solidFill>
                  <a:latin typeface="Arial" panose="020B0604020202020204" pitchFamily="34" charset="0"/>
                  <a:ea typeface="微软雅黑" panose="020B0503020204020204" pitchFamily="34" charset="-122"/>
                  <a:cs typeface="Arial" panose="020B0604020202020204" pitchFamily="34" charset="0"/>
                </a:rPr>
                <a:t>地舒单抗安全性良好、急性期反应发生率低，皮下注射更便捷，临床更安心</a:t>
              </a:r>
            </a:p>
          </p:txBody>
        </p:sp>
        <p:sp>
          <p:nvSpPr>
            <p:cNvPr id="12" name="菱形 57">
              <a:extLst>
                <a:ext uri="{FF2B5EF4-FFF2-40B4-BE49-F238E27FC236}">
                  <a16:creationId xmlns:a16="http://schemas.microsoft.com/office/drawing/2014/main" id="{14919F8C-1429-DEB0-C98E-A824B37E6B3E}"/>
                </a:ext>
              </a:extLst>
            </p:cNvPr>
            <p:cNvSpPr/>
            <p:nvPr/>
          </p:nvSpPr>
          <p:spPr>
            <a:xfrm>
              <a:off x="1783027" y="3297560"/>
              <a:ext cx="158568" cy="158568"/>
            </a:xfrm>
            <a:custGeom>
              <a:avLst/>
              <a:gdLst>
                <a:gd name="connsiteX0" fmla="*/ 5270 w 98862"/>
                <a:gd name="connsiteY0" fmla="*/ 36704 h 98862"/>
                <a:gd name="connsiteX1" fmla="*/ 36704 w 98862"/>
                <a:gd name="connsiteY1" fmla="*/ 5270 h 98862"/>
                <a:gd name="connsiteX2" fmla="*/ 62160 w 98862"/>
                <a:gd name="connsiteY2" fmla="*/ 5270 h 98862"/>
                <a:gd name="connsiteX3" fmla="*/ 93593 w 98862"/>
                <a:gd name="connsiteY3" fmla="*/ 36704 h 98862"/>
                <a:gd name="connsiteX4" fmla="*/ 93593 w 98862"/>
                <a:gd name="connsiteY4" fmla="*/ 62160 h 98862"/>
                <a:gd name="connsiteX5" fmla="*/ 62160 w 98862"/>
                <a:gd name="connsiteY5" fmla="*/ 93593 h 98862"/>
                <a:gd name="connsiteX6" fmla="*/ 36704 w 98862"/>
                <a:gd name="connsiteY6" fmla="*/ 93593 h 98862"/>
                <a:gd name="connsiteX7" fmla="*/ 5270 w 98862"/>
                <a:gd name="connsiteY7" fmla="*/ 62160 h 98862"/>
                <a:gd name="connsiteX8" fmla="*/ 5270 w 98862"/>
                <a:gd name="connsiteY8" fmla="*/ 36704 h 9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862" h="98862">
                  <a:moveTo>
                    <a:pt x="5270" y="36704"/>
                  </a:moveTo>
                  <a:lnTo>
                    <a:pt x="36704" y="5270"/>
                  </a:lnTo>
                  <a:cubicBezTo>
                    <a:pt x="43730" y="-1756"/>
                    <a:pt x="55134" y="-1756"/>
                    <a:pt x="62160" y="5270"/>
                  </a:cubicBezTo>
                  <a:lnTo>
                    <a:pt x="93593" y="36704"/>
                  </a:lnTo>
                  <a:cubicBezTo>
                    <a:pt x="100619" y="43730"/>
                    <a:pt x="100619" y="55134"/>
                    <a:pt x="93593" y="62160"/>
                  </a:cubicBezTo>
                  <a:lnTo>
                    <a:pt x="62160" y="93593"/>
                  </a:lnTo>
                  <a:cubicBezTo>
                    <a:pt x="55134" y="100619"/>
                    <a:pt x="43730" y="100619"/>
                    <a:pt x="36704" y="93593"/>
                  </a:cubicBezTo>
                  <a:lnTo>
                    <a:pt x="5270" y="62160"/>
                  </a:lnTo>
                  <a:cubicBezTo>
                    <a:pt x="-1756" y="55134"/>
                    <a:pt x="-1756" y="43730"/>
                    <a:pt x="5270" y="36704"/>
                  </a:cubicBezTo>
                </a:path>
              </a:pathLst>
            </a:custGeom>
            <a:solidFill>
              <a:schemeClr val="accent1"/>
            </a:solidFill>
            <a:ln w="31750">
              <a:solidFill>
                <a:schemeClr val="accent1">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3" name="菱形 57">
              <a:extLst>
                <a:ext uri="{FF2B5EF4-FFF2-40B4-BE49-F238E27FC236}">
                  <a16:creationId xmlns:a16="http://schemas.microsoft.com/office/drawing/2014/main" id="{40B4C829-07E7-27F3-F39A-67EEC938E82F}"/>
                </a:ext>
              </a:extLst>
            </p:cNvPr>
            <p:cNvSpPr/>
            <p:nvPr/>
          </p:nvSpPr>
          <p:spPr>
            <a:xfrm>
              <a:off x="1783027" y="3633472"/>
              <a:ext cx="158568" cy="158568"/>
            </a:xfrm>
            <a:custGeom>
              <a:avLst/>
              <a:gdLst>
                <a:gd name="connsiteX0" fmla="*/ 5270 w 98862"/>
                <a:gd name="connsiteY0" fmla="*/ 36704 h 98862"/>
                <a:gd name="connsiteX1" fmla="*/ 36704 w 98862"/>
                <a:gd name="connsiteY1" fmla="*/ 5270 h 98862"/>
                <a:gd name="connsiteX2" fmla="*/ 62160 w 98862"/>
                <a:gd name="connsiteY2" fmla="*/ 5270 h 98862"/>
                <a:gd name="connsiteX3" fmla="*/ 93593 w 98862"/>
                <a:gd name="connsiteY3" fmla="*/ 36704 h 98862"/>
                <a:gd name="connsiteX4" fmla="*/ 93593 w 98862"/>
                <a:gd name="connsiteY4" fmla="*/ 62160 h 98862"/>
                <a:gd name="connsiteX5" fmla="*/ 62160 w 98862"/>
                <a:gd name="connsiteY5" fmla="*/ 93593 h 98862"/>
                <a:gd name="connsiteX6" fmla="*/ 36704 w 98862"/>
                <a:gd name="connsiteY6" fmla="*/ 93593 h 98862"/>
                <a:gd name="connsiteX7" fmla="*/ 5270 w 98862"/>
                <a:gd name="connsiteY7" fmla="*/ 62160 h 98862"/>
                <a:gd name="connsiteX8" fmla="*/ 5270 w 98862"/>
                <a:gd name="connsiteY8" fmla="*/ 36704 h 9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862" h="98862">
                  <a:moveTo>
                    <a:pt x="5270" y="36704"/>
                  </a:moveTo>
                  <a:lnTo>
                    <a:pt x="36704" y="5270"/>
                  </a:lnTo>
                  <a:cubicBezTo>
                    <a:pt x="43730" y="-1756"/>
                    <a:pt x="55134" y="-1756"/>
                    <a:pt x="62160" y="5270"/>
                  </a:cubicBezTo>
                  <a:lnTo>
                    <a:pt x="93593" y="36704"/>
                  </a:lnTo>
                  <a:cubicBezTo>
                    <a:pt x="100619" y="43730"/>
                    <a:pt x="100619" y="55134"/>
                    <a:pt x="93593" y="62160"/>
                  </a:cubicBezTo>
                  <a:lnTo>
                    <a:pt x="62160" y="93593"/>
                  </a:lnTo>
                  <a:cubicBezTo>
                    <a:pt x="55134" y="100619"/>
                    <a:pt x="43730" y="100619"/>
                    <a:pt x="36704" y="93593"/>
                  </a:cubicBezTo>
                  <a:lnTo>
                    <a:pt x="5270" y="62160"/>
                  </a:lnTo>
                  <a:cubicBezTo>
                    <a:pt x="-1756" y="55134"/>
                    <a:pt x="-1756" y="43730"/>
                    <a:pt x="5270" y="36704"/>
                  </a:cubicBezTo>
                </a:path>
              </a:pathLst>
            </a:custGeom>
            <a:solidFill>
              <a:schemeClr val="accent1"/>
            </a:solidFill>
            <a:ln w="31750">
              <a:solidFill>
                <a:schemeClr val="accent1">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4" name="菱形 57">
              <a:extLst>
                <a:ext uri="{FF2B5EF4-FFF2-40B4-BE49-F238E27FC236}">
                  <a16:creationId xmlns:a16="http://schemas.microsoft.com/office/drawing/2014/main" id="{84152240-5835-B72E-1052-CF668CC851C8}"/>
                </a:ext>
              </a:extLst>
            </p:cNvPr>
            <p:cNvSpPr/>
            <p:nvPr/>
          </p:nvSpPr>
          <p:spPr>
            <a:xfrm>
              <a:off x="1783027" y="3919799"/>
              <a:ext cx="158568" cy="158568"/>
            </a:xfrm>
            <a:custGeom>
              <a:avLst/>
              <a:gdLst>
                <a:gd name="connsiteX0" fmla="*/ 5270 w 98862"/>
                <a:gd name="connsiteY0" fmla="*/ 36704 h 98862"/>
                <a:gd name="connsiteX1" fmla="*/ 36704 w 98862"/>
                <a:gd name="connsiteY1" fmla="*/ 5270 h 98862"/>
                <a:gd name="connsiteX2" fmla="*/ 62160 w 98862"/>
                <a:gd name="connsiteY2" fmla="*/ 5270 h 98862"/>
                <a:gd name="connsiteX3" fmla="*/ 93593 w 98862"/>
                <a:gd name="connsiteY3" fmla="*/ 36704 h 98862"/>
                <a:gd name="connsiteX4" fmla="*/ 93593 w 98862"/>
                <a:gd name="connsiteY4" fmla="*/ 62160 h 98862"/>
                <a:gd name="connsiteX5" fmla="*/ 62160 w 98862"/>
                <a:gd name="connsiteY5" fmla="*/ 93593 h 98862"/>
                <a:gd name="connsiteX6" fmla="*/ 36704 w 98862"/>
                <a:gd name="connsiteY6" fmla="*/ 93593 h 98862"/>
                <a:gd name="connsiteX7" fmla="*/ 5270 w 98862"/>
                <a:gd name="connsiteY7" fmla="*/ 62160 h 98862"/>
                <a:gd name="connsiteX8" fmla="*/ 5270 w 98862"/>
                <a:gd name="connsiteY8" fmla="*/ 36704 h 9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862" h="98862">
                  <a:moveTo>
                    <a:pt x="5270" y="36704"/>
                  </a:moveTo>
                  <a:lnTo>
                    <a:pt x="36704" y="5270"/>
                  </a:lnTo>
                  <a:cubicBezTo>
                    <a:pt x="43730" y="-1756"/>
                    <a:pt x="55134" y="-1756"/>
                    <a:pt x="62160" y="5270"/>
                  </a:cubicBezTo>
                  <a:lnTo>
                    <a:pt x="93593" y="36704"/>
                  </a:lnTo>
                  <a:cubicBezTo>
                    <a:pt x="100619" y="43730"/>
                    <a:pt x="100619" y="55134"/>
                    <a:pt x="93593" y="62160"/>
                  </a:cubicBezTo>
                  <a:lnTo>
                    <a:pt x="62160" y="93593"/>
                  </a:lnTo>
                  <a:cubicBezTo>
                    <a:pt x="55134" y="100619"/>
                    <a:pt x="43730" y="100619"/>
                    <a:pt x="36704" y="93593"/>
                  </a:cubicBezTo>
                  <a:lnTo>
                    <a:pt x="5270" y="62160"/>
                  </a:lnTo>
                  <a:cubicBezTo>
                    <a:pt x="-1756" y="55134"/>
                    <a:pt x="-1756" y="43730"/>
                    <a:pt x="5270" y="36704"/>
                  </a:cubicBezTo>
                </a:path>
              </a:pathLst>
            </a:custGeom>
            <a:solidFill>
              <a:schemeClr val="accent1"/>
            </a:solidFill>
            <a:ln w="31750">
              <a:solidFill>
                <a:schemeClr val="accent1">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grpSp>
      <p:grpSp>
        <p:nvGrpSpPr>
          <p:cNvPr id="15" name="组合 14">
            <a:extLst>
              <a:ext uri="{FF2B5EF4-FFF2-40B4-BE49-F238E27FC236}">
                <a16:creationId xmlns:a16="http://schemas.microsoft.com/office/drawing/2014/main" id="{EFA02BE7-CB7F-7C3B-6530-CD31C863A6E8}"/>
              </a:ext>
            </a:extLst>
          </p:cNvPr>
          <p:cNvGrpSpPr/>
          <p:nvPr/>
        </p:nvGrpSpPr>
        <p:grpSpPr>
          <a:xfrm>
            <a:off x="371475" y="4447094"/>
            <a:ext cx="11449050" cy="1152000"/>
            <a:chOff x="371475" y="4534671"/>
            <a:chExt cx="11449050" cy="1152000"/>
          </a:xfrm>
        </p:grpSpPr>
        <p:sp>
          <p:nvSpPr>
            <p:cNvPr id="16" name="矩形: 圆角 15">
              <a:extLst>
                <a:ext uri="{FF2B5EF4-FFF2-40B4-BE49-F238E27FC236}">
                  <a16:creationId xmlns:a16="http://schemas.microsoft.com/office/drawing/2014/main" id="{AD19DF65-D719-391C-E4CF-30668CA18E53}"/>
                </a:ext>
              </a:extLst>
            </p:cNvPr>
            <p:cNvSpPr/>
            <p:nvPr/>
          </p:nvSpPr>
          <p:spPr>
            <a:xfrm>
              <a:off x="371475" y="4534671"/>
              <a:ext cx="11449050" cy="1152000"/>
            </a:xfrm>
            <a:prstGeom prst="roundRect">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微软雅黑" panose="020B0503020204020204" pitchFamily="34" charset="-122"/>
                <a:ea typeface="微软雅黑"/>
                <a:cs typeface="+mn-cs"/>
              </a:endParaRPr>
            </a:p>
          </p:txBody>
        </p:sp>
        <p:sp>
          <p:nvSpPr>
            <p:cNvPr id="17" name="recycle-sign_16303">
              <a:extLst>
                <a:ext uri="{FF2B5EF4-FFF2-40B4-BE49-F238E27FC236}">
                  <a16:creationId xmlns:a16="http://schemas.microsoft.com/office/drawing/2014/main" id="{A24384E1-E4F5-1458-24B0-409176C229F2}"/>
                </a:ext>
              </a:extLst>
            </p:cNvPr>
            <p:cNvSpPr>
              <a:spLocks/>
            </p:cNvSpPr>
            <p:nvPr/>
          </p:nvSpPr>
          <p:spPr>
            <a:xfrm>
              <a:off x="708024" y="4770970"/>
              <a:ext cx="680868" cy="679400"/>
            </a:xfrm>
            <a:custGeom>
              <a:avLst/>
              <a:gdLst>
                <a:gd name="connsiteX0" fmla="*/ 548430 w 590840"/>
                <a:gd name="connsiteY0" fmla="*/ 403446 h 607927"/>
                <a:gd name="connsiteX1" fmla="*/ 576944 w 590840"/>
                <a:gd name="connsiteY1" fmla="*/ 429362 h 607927"/>
                <a:gd name="connsiteX2" fmla="*/ 548730 w 590840"/>
                <a:gd name="connsiteY2" fmla="*/ 528082 h 607927"/>
                <a:gd name="connsiteX3" fmla="*/ 518415 w 590840"/>
                <a:gd name="connsiteY3" fmla="*/ 552350 h 607927"/>
                <a:gd name="connsiteX4" fmla="*/ 500105 w 590840"/>
                <a:gd name="connsiteY4" fmla="*/ 534674 h 607927"/>
                <a:gd name="connsiteX5" fmla="*/ 305008 w 590840"/>
                <a:gd name="connsiteY5" fmla="*/ 607927 h 607927"/>
                <a:gd name="connsiteX6" fmla="*/ 234472 w 590840"/>
                <a:gd name="connsiteY6" fmla="*/ 600737 h 607927"/>
                <a:gd name="connsiteX7" fmla="*/ 206258 w 590840"/>
                <a:gd name="connsiteY7" fmla="*/ 553699 h 607927"/>
                <a:gd name="connsiteX8" fmla="*/ 262086 w 590840"/>
                <a:gd name="connsiteY8" fmla="*/ 528682 h 607927"/>
                <a:gd name="connsiteX9" fmla="*/ 445028 w 590840"/>
                <a:gd name="connsiteY9" fmla="*/ 481793 h 607927"/>
                <a:gd name="connsiteX10" fmla="*/ 431071 w 590840"/>
                <a:gd name="connsiteY10" fmla="*/ 468311 h 607927"/>
                <a:gd name="connsiteX11" fmla="*/ 457634 w 590840"/>
                <a:gd name="connsiteY11" fmla="*/ 439100 h 607927"/>
                <a:gd name="connsiteX12" fmla="*/ 126132 w 590840"/>
                <a:gd name="connsiteY12" fmla="*/ 94146 h 607927"/>
                <a:gd name="connsiteX13" fmla="*/ 152583 w 590840"/>
                <a:gd name="connsiteY13" fmla="*/ 106560 h 607927"/>
                <a:gd name="connsiteX14" fmla="*/ 146580 w 590840"/>
                <a:gd name="connsiteY14" fmla="*/ 167378 h 607927"/>
                <a:gd name="connsiteX15" fmla="*/ 97053 w 590840"/>
                <a:gd name="connsiteY15" fmla="*/ 353725 h 607927"/>
                <a:gd name="connsiteX16" fmla="*/ 121666 w 590840"/>
                <a:gd name="connsiteY16" fmla="*/ 346535 h 607927"/>
                <a:gd name="connsiteX17" fmla="*/ 139826 w 590840"/>
                <a:gd name="connsiteY17" fmla="*/ 382336 h 607927"/>
                <a:gd name="connsiteX18" fmla="*/ 125569 w 590840"/>
                <a:gd name="connsiteY18" fmla="*/ 478806 h 607927"/>
                <a:gd name="connsiteX19" fmla="*/ 88798 w 590840"/>
                <a:gd name="connsiteY19" fmla="*/ 490639 h 607927"/>
                <a:gd name="connsiteX20" fmla="*/ 17059 w 590840"/>
                <a:gd name="connsiteY20" fmla="*/ 416939 h 607927"/>
                <a:gd name="connsiteX21" fmla="*/ 5203 w 590840"/>
                <a:gd name="connsiteY21" fmla="*/ 380389 h 607927"/>
                <a:gd name="connsiteX22" fmla="*/ 23813 w 590840"/>
                <a:gd name="connsiteY22" fmla="*/ 374996 h 607927"/>
                <a:gd name="connsiteX23" fmla="*/ 97653 w 590840"/>
                <a:gd name="connsiteY23" fmla="*/ 107459 h 607927"/>
                <a:gd name="connsiteX24" fmla="*/ 126132 w 590840"/>
                <a:gd name="connsiteY24" fmla="*/ 94146 h 607927"/>
                <a:gd name="connsiteX25" fmla="*/ 395371 w 590840"/>
                <a:gd name="connsiteY25" fmla="*/ 928 h 607927"/>
                <a:gd name="connsiteX26" fmla="*/ 429887 w 590840"/>
                <a:gd name="connsiteY26" fmla="*/ 18606 h 607927"/>
                <a:gd name="connsiteX27" fmla="*/ 421483 w 590840"/>
                <a:gd name="connsiteY27" fmla="*/ 43026 h 607927"/>
                <a:gd name="connsiteX28" fmla="*/ 589709 w 590840"/>
                <a:gd name="connsiteY28" fmla="*/ 255010 h 607927"/>
                <a:gd name="connsiteX29" fmla="*/ 558795 w 590840"/>
                <a:gd name="connsiteY29" fmla="*/ 300254 h 607927"/>
                <a:gd name="connsiteX30" fmla="*/ 512574 w 590840"/>
                <a:gd name="connsiteY30" fmla="*/ 260104 h 607927"/>
                <a:gd name="connsiteX31" fmla="*/ 396272 w 590840"/>
                <a:gd name="connsiteY31" fmla="*/ 115235 h 607927"/>
                <a:gd name="connsiteX32" fmla="*/ 390119 w 590840"/>
                <a:gd name="connsiteY32" fmla="*/ 133063 h 607927"/>
                <a:gd name="connsiteX33" fmla="*/ 352452 w 590840"/>
                <a:gd name="connsiteY33" fmla="*/ 120778 h 607927"/>
                <a:gd name="connsiteX34" fmla="*/ 282070 w 590840"/>
                <a:gd name="connsiteY34" fmla="*/ 53363 h 607927"/>
                <a:gd name="connsiteX35" fmla="*/ 293625 w 590840"/>
                <a:gd name="connsiteY35" fmla="*/ 16659 h 607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90840" h="607927">
                  <a:moveTo>
                    <a:pt x="548430" y="403446"/>
                  </a:moveTo>
                  <a:cubicBezTo>
                    <a:pt x="570791" y="394608"/>
                    <a:pt x="583547" y="406293"/>
                    <a:pt x="576944" y="429362"/>
                  </a:cubicBezTo>
                  <a:lnTo>
                    <a:pt x="548730" y="528082"/>
                  </a:lnTo>
                  <a:cubicBezTo>
                    <a:pt x="542126" y="551152"/>
                    <a:pt x="528470" y="562088"/>
                    <a:pt x="518415" y="552350"/>
                  </a:cubicBezTo>
                  <a:cubicBezTo>
                    <a:pt x="508360" y="542613"/>
                    <a:pt x="500105" y="534674"/>
                    <a:pt x="500105" y="534674"/>
                  </a:cubicBezTo>
                  <a:cubicBezTo>
                    <a:pt x="435723" y="592647"/>
                    <a:pt x="363387" y="607927"/>
                    <a:pt x="305008" y="607927"/>
                  </a:cubicBezTo>
                  <a:cubicBezTo>
                    <a:pt x="277694" y="607927"/>
                    <a:pt x="253381" y="604631"/>
                    <a:pt x="234472" y="600737"/>
                  </a:cubicBezTo>
                  <a:cubicBezTo>
                    <a:pt x="210910" y="595943"/>
                    <a:pt x="198754" y="573323"/>
                    <a:pt x="206258" y="553699"/>
                  </a:cubicBezTo>
                  <a:cubicBezTo>
                    <a:pt x="213761" y="534074"/>
                    <a:pt x="238374" y="524787"/>
                    <a:pt x="262086" y="528682"/>
                  </a:cubicBezTo>
                  <a:cubicBezTo>
                    <a:pt x="307559" y="535872"/>
                    <a:pt x="381546" y="536022"/>
                    <a:pt x="445028" y="481793"/>
                  </a:cubicBezTo>
                  <a:lnTo>
                    <a:pt x="431071" y="468311"/>
                  </a:lnTo>
                  <a:cubicBezTo>
                    <a:pt x="423267" y="460971"/>
                    <a:pt x="435273" y="447788"/>
                    <a:pt x="457634" y="439100"/>
                  </a:cubicBezTo>
                  <a:close/>
                  <a:moveTo>
                    <a:pt x="126132" y="94146"/>
                  </a:moveTo>
                  <a:cubicBezTo>
                    <a:pt x="136225" y="94127"/>
                    <a:pt x="145980" y="98396"/>
                    <a:pt x="152583" y="106560"/>
                  </a:cubicBezTo>
                  <a:cubicBezTo>
                    <a:pt x="165941" y="122738"/>
                    <a:pt x="161588" y="148653"/>
                    <a:pt x="146580" y="167378"/>
                  </a:cubicBezTo>
                  <a:cubicBezTo>
                    <a:pt x="117164" y="203778"/>
                    <a:pt x="79343" y="269539"/>
                    <a:pt x="97053" y="353725"/>
                  </a:cubicBezTo>
                  <a:lnTo>
                    <a:pt x="121666" y="346535"/>
                  </a:lnTo>
                  <a:cubicBezTo>
                    <a:pt x="135174" y="342640"/>
                    <a:pt x="143428" y="358668"/>
                    <a:pt x="139826" y="382336"/>
                  </a:cubicBezTo>
                  <a:lnTo>
                    <a:pt x="125569" y="478806"/>
                  </a:lnTo>
                  <a:cubicBezTo>
                    <a:pt x="121967" y="502473"/>
                    <a:pt x="105608" y="507866"/>
                    <a:pt x="88798" y="490639"/>
                  </a:cubicBezTo>
                  <a:lnTo>
                    <a:pt x="17059" y="416939"/>
                  </a:lnTo>
                  <a:cubicBezTo>
                    <a:pt x="250" y="399713"/>
                    <a:pt x="-5003" y="383235"/>
                    <a:pt x="5203" y="380389"/>
                  </a:cubicBezTo>
                  <a:cubicBezTo>
                    <a:pt x="15558" y="377393"/>
                    <a:pt x="23813" y="374996"/>
                    <a:pt x="23813" y="374996"/>
                  </a:cubicBezTo>
                  <a:cubicBezTo>
                    <a:pt x="-5603" y="248418"/>
                    <a:pt x="56981" y="153446"/>
                    <a:pt x="97653" y="107459"/>
                  </a:cubicBezTo>
                  <a:cubicBezTo>
                    <a:pt x="105608" y="98471"/>
                    <a:pt x="116039" y="94164"/>
                    <a:pt x="126132" y="94146"/>
                  </a:cubicBezTo>
                  <a:close/>
                  <a:moveTo>
                    <a:pt x="395371" y="928"/>
                  </a:moveTo>
                  <a:cubicBezTo>
                    <a:pt x="419082" y="-2817"/>
                    <a:pt x="434539" y="5123"/>
                    <a:pt x="429887" y="18606"/>
                  </a:cubicBezTo>
                  <a:cubicBezTo>
                    <a:pt x="425235" y="32089"/>
                    <a:pt x="421483" y="43026"/>
                    <a:pt x="421483" y="43026"/>
                  </a:cubicBezTo>
                  <a:cubicBezTo>
                    <a:pt x="536135" y="93662"/>
                    <a:pt x="576053" y="196434"/>
                    <a:pt x="589709" y="255010"/>
                  </a:cubicBezTo>
                  <a:cubicBezTo>
                    <a:pt x="595261" y="278381"/>
                    <a:pt x="579654" y="298906"/>
                    <a:pt x="558795" y="300254"/>
                  </a:cubicBezTo>
                  <a:cubicBezTo>
                    <a:pt x="537785" y="301602"/>
                    <a:pt x="519027" y="283175"/>
                    <a:pt x="512574" y="260104"/>
                  </a:cubicBezTo>
                  <a:cubicBezTo>
                    <a:pt x="500268" y="216509"/>
                    <a:pt x="469955" y="150591"/>
                    <a:pt x="396272" y="115235"/>
                  </a:cubicBezTo>
                  <a:lnTo>
                    <a:pt x="390119" y="133063"/>
                  </a:lnTo>
                  <a:cubicBezTo>
                    <a:pt x="386667" y="142951"/>
                    <a:pt x="369860" y="137408"/>
                    <a:pt x="352452" y="120778"/>
                  </a:cubicBezTo>
                  <a:lnTo>
                    <a:pt x="282070" y="53363"/>
                  </a:lnTo>
                  <a:cubicBezTo>
                    <a:pt x="264662" y="36734"/>
                    <a:pt x="269915" y="20404"/>
                    <a:pt x="293625" y="1665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8" name="矩形: 圆角 17">
              <a:extLst>
                <a:ext uri="{FF2B5EF4-FFF2-40B4-BE49-F238E27FC236}">
                  <a16:creationId xmlns:a16="http://schemas.microsoft.com/office/drawing/2014/main" id="{92ABE64B-0AED-1F35-A961-8CCA295400BC}"/>
                </a:ext>
              </a:extLst>
            </p:cNvPr>
            <p:cNvSpPr/>
            <p:nvPr/>
          </p:nvSpPr>
          <p:spPr>
            <a:xfrm>
              <a:off x="1625600" y="4534671"/>
              <a:ext cx="10194925" cy="1152000"/>
            </a:xfrm>
            <a:prstGeom prst="round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284400" marR="0" lvl="0" indent="0" algn="l" defTabSz="914400" rtl="0" eaLnBrk="1" fontAlgn="auto" latinLnBrk="0" hangingPunct="1">
                <a:lnSpc>
                  <a:spcPct val="100000"/>
                </a:lnSpc>
                <a:spcBef>
                  <a:spcPts val="0"/>
                </a:spcBef>
                <a:spcAft>
                  <a:spcPts val="0"/>
                </a:spcAft>
                <a:buClrTx/>
                <a:buSzTx/>
                <a:buFontTx/>
                <a:buNone/>
                <a:tabLst/>
                <a:defRPr/>
              </a:pPr>
              <a:r>
                <a:rPr lang="zh-CN" altLang="en-US" sz="1600" dirty="0">
                  <a:solidFill>
                    <a:srgbClr val="231F20"/>
                  </a:solidFill>
                  <a:latin typeface="Arial" panose="020B0604020202020204" pitchFamily="34" charset="0"/>
                  <a:ea typeface="微软雅黑" panose="020B0503020204020204" pitchFamily="34" charset="-122"/>
                  <a:cs typeface="Arial" panose="020B0604020202020204" pitchFamily="34" charset="0"/>
                </a:rPr>
                <a:t>骨保护药物是否对原发灶方案存在协同作用是未来探索的方向</a:t>
              </a:r>
              <a:endParaRPr lang="en-US" altLang="zh-CN" sz="1600" dirty="0">
                <a:solidFill>
                  <a:srgbClr val="231F20"/>
                </a:solidFill>
                <a:latin typeface="Arial" panose="020B0604020202020204" pitchFamily="34" charset="0"/>
                <a:ea typeface="微软雅黑" panose="020B0503020204020204" pitchFamily="34" charset="-122"/>
                <a:cs typeface="Arial" panose="020B0604020202020204" pitchFamily="34" charset="0"/>
              </a:endParaRPr>
            </a:p>
            <a:p>
              <a:pPr marL="284400" marR="0" lvl="0" indent="0" algn="l" defTabSz="914400" rtl="0" eaLnBrk="1" fontAlgn="auto" latinLnBrk="0" hangingPunct="1">
                <a:lnSpc>
                  <a:spcPct val="100000"/>
                </a:lnSpc>
                <a:spcBef>
                  <a:spcPts val="0"/>
                </a:spcBef>
                <a:spcAft>
                  <a:spcPts val="0"/>
                </a:spcAft>
                <a:buClrTx/>
                <a:buSzTx/>
                <a:buFontTx/>
                <a:buNone/>
                <a:tabLst/>
                <a:defRPr/>
              </a:pPr>
              <a:r>
                <a:rPr lang="zh-CN" altLang="en-US" sz="1600" dirty="0">
                  <a:solidFill>
                    <a:srgbClr val="231F20"/>
                  </a:solidFill>
                  <a:latin typeface="Arial" panose="020B0604020202020204" pitchFamily="34" charset="0"/>
                  <a:ea typeface="微软雅黑" panose="020B0503020204020204" pitchFamily="34" charset="-122"/>
                  <a:cs typeface="Arial" panose="020B0604020202020204" pitchFamily="34" charset="0"/>
                </a:rPr>
                <a:t>目前已有基础及小型临床研究表明，在</a:t>
              </a:r>
              <a:r>
                <a:rPr kumimoji="0" lang="zh-CN" altLang="en-US" sz="1600" i="0" u="none" strike="noStrike" kern="1200" cap="none" spc="0" normalizeH="0" baseline="0" noProof="0" dirty="0">
                  <a:ln>
                    <a:noFill/>
                  </a:ln>
                  <a:solidFill>
                    <a:srgbClr val="231F20"/>
                  </a:solidFill>
                  <a:effectLst/>
                  <a:uLnTx/>
                  <a:uFillTx/>
                  <a:latin typeface="Arial" panose="020B0604020202020204" pitchFamily="34" charset="0"/>
                  <a:ea typeface="微软雅黑" panose="020B0503020204020204" pitchFamily="34" charset="-122"/>
                  <a:cs typeface="Arial" panose="020B0604020202020204" pitchFamily="34" charset="0"/>
                </a:rPr>
                <a:t>各类分子分型的乳腺癌患者中（</a:t>
              </a:r>
              <a:r>
                <a:rPr kumimoji="0" lang="en-US" altLang="zh-CN" sz="1600" i="0" u="none" strike="noStrike" kern="1200" cap="none" spc="0" normalizeH="0" baseline="0" noProof="0" dirty="0">
                  <a:ln>
                    <a:noFill/>
                  </a:ln>
                  <a:solidFill>
                    <a:srgbClr val="231F20"/>
                  </a:solidFill>
                  <a:effectLst/>
                  <a:uLnTx/>
                  <a:uFillTx/>
                  <a:latin typeface="Arial" panose="020B0604020202020204" pitchFamily="34" charset="0"/>
                  <a:ea typeface="微软雅黑" panose="020B0503020204020204" pitchFamily="34" charset="-122"/>
                  <a:cs typeface="Arial" panose="020B0604020202020204" pitchFamily="34" charset="0"/>
                </a:rPr>
                <a:t>HR</a:t>
              </a:r>
              <a:r>
                <a:rPr kumimoji="0" lang="en-US" altLang="zh-CN" sz="1600" i="0" u="none" strike="noStrike" kern="1200" cap="none" spc="0" normalizeH="0" baseline="30000" noProof="0" dirty="0">
                  <a:ln>
                    <a:noFill/>
                  </a:ln>
                  <a:solidFill>
                    <a:srgbClr val="231F20"/>
                  </a:solidFill>
                  <a:effectLst/>
                  <a:uLnTx/>
                  <a:uFillTx/>
                  <a:latin typeface="Arial" panose="020B0604020202020204" pitchFamily="34" charset="0"/>
                  <a:ea typeface="微软雅黑" panose="020B0503020204020204" pitchFamily="34" charset="-122"/>
                  <a:cs typeface="Arial" panose="020B0604020202020204" pitchFamily="34" charset="0"/>
                </a:rPr>
                <a:t>+</a:t>
              </a:r>
              <a:r>
                <a:rPr kumimoji="0" lang="en-US" altLang="zh-CN" sz="1600" i="0" u="none" strike="noStrike" kern="1200" cap="none" spc="0" normalizeH="0" baseline="0" noProof="0" dirty="0">
                  <a:ln>
                    <a:noFill/>
                  </a:ln>
                  <a:solidFill>
                    <a:srgbClr val="231F20"/>
                  </a:solidFill>
                  <a:effectLst/>
                  <a:uLnTx/>
                  <a:uFillTx/>
                  <a:latin typeface="Arial" panose="020B0604020202020204" pitchFamily="34" charset="0"/>
                  <a:ea typeface="微软雅黑" panose="020B0503020204020204" pitchFamily="34" charset="-122"/>
                  <a:cs typeface="Arial" panose="020B0604020202020204" pitchFamily="34" charset="0"/>
                </a:rPr>
                <a:t>/HER2</a:t>
              </a:r>
              <a:r>
                <a:rPr kumimoji="0" lang="en-US" altLang="zh-CN" sz="1600" i="0" u="none" strike="noStrike" kern="1200" cap="none" spc="0" normalizeH="0" baseline="30000" noProof="0" dirty="0">
                  <a:ln>
                    <a:noFill/>
                  </a:ln>
                  <a:solidFill>
                    <a:srgbClr val="231F20"/>
                  </a:solidFill>
                  <a:effectLst/>
                  <a:uLnTx/>
                  <a:uFillTx/>
                  <a:latin typeface="Arial" panose="020B0604020202020204" pitchFamily="34" charset="0"/>
                  <a:ea typeface="微软雅黑" panose="020B0503020204020204" pitchFamily="34" charset="-122"/>
                  <a:cs typeface="Arial" panose="020B0604020202020204" pitchFamily="34" charset="0"/>
                </a:rPr>
                <a:t>+</a:t>
              </a:r>
              <a:r>
                <a:rPr kumimoji="0" lang="en-US" altLang="zh-CN" sz="1600" i="0" u="none" strike="noStrike" kern="1200" cap="none" spc="0" normalizeH="0" baseline="0" noProof="0" dirty="0">
                  <a:ln>
                    <a:noFill/>
                  </a:ln>
                  <a:solidFill>
                    <a:srgbClr val="231F20"/>
                  </a:solidFill>
                  <a:effectLst/>
                  <a:uLnTx/>
                  <a:uFillTx/>
                  <a:latin typeface="Arial" panose="020B0604020202020204" pitchFamily="34" charset="0"/>
                  <a:ea typeface="微软雅黑" panose="020B0503020204020204" pitchFamily="34" charset="-122"/>
                  <a:cs typeface="Arial" panose="020B0604020202020204" pitchFamily="34" charset="0"/>
                </a:rPr>
                <a:t>/TNBC)</a:t>
              </a:r>
              <a:r>
                <a:rPr kumimoji="0" lang="zh-CN" altLang="en-US" sz="1600" i="0" u="none" strike="noStrike" kern="1200" cap="none" spc="0" normalizeH="0" baseline="0" noProof="0" dirty="0">
                  <a:ln>
                    <a:noFill/>
                  </a:ln>
                  <a:solidFill>
                    <a:srgbClr val="231F20"/>
                  </a:solidFill>
                  <a:effectLst/>
                  <a:uLnTx/>
                  <a:uFillTx/>
                  <a:latin typeface="Arial" panose="020B0604020202020204" pitchFamily="34" charset="0"/>
                  <a:ea typeface="微软雅黑" panose="020B0503020204020204" pitchFamily="34" charset="-122"/>
                  <a:cs typeface="Arial" panose="020B0604020202020204" pitchFamily="34" charset="0"/>
                </a:rPr>
                <a:t>，地舒单抗对原发灶治疗</a:t>
              </a:r>
              <a:r>
                <a:rPr lang="zh-CN" altLang="en-US" sz="1600" dirty="0">
                  <a:solidFill>
                    <a:srgbClr val="231F20"/>
                  </a:solidFill>
                  <a:latin typeface="Arial" panose="020B0604020202020204" pitchFamily="34" charset="0"/>
                  <a:ea typeface="微软雅黑" panose="020B0503020204020204" pitchFamily="34" charset="-122"/>
                  <a:cs typeface="Arial" panose="020B0604020202020204" pitchFamily="34" charset="0"/>
                </a:rPr>
                <a:t>或有</a:t>
              </a:r>
              <a:r>
                <a:rPr kumimoji="0" lang="zh-CN" altLang="en-US" sz="1600" i="0" u="none" strike="noStrike" kern="1200" cap="none" spc="0" normalizeH="0" baseline="0" noProof="0" dirty="0">
                  <a:ln>
                    <a:noFill/>
                  </a:ln>
                  <a:solidFill>
                    <a:srgbClr val="231F20"/>
                  </a:solidFill>
                  <a:effectLst/>
                  <a:uLnTx/>
                  <a:uFillTx/>
                  <a:latin typeface="Arial" panose="020B0604020202020204" pitchFamily="34" charset="0"/>
                  <a:ea typeface="微软雅黑" panose="020B0503020204020204" pitchFamily="34" charset="-122"/>
                  <a:cs typeface="Arial" panose="020B0604020202020204" pitchFamily="34" charset="0"/>
                </a:rPr>
                <a:t>潜在协同增效作用</a:t>
              </a:r>
              <a:endParaRPr kumimoji="0" lang="en-US" altLang="zh-CN" sz="1600" i="0" u="none" strike="noStrike" kern="1200" cap="none" spc="0" normalizeH="0" baseline="30000" noProof="0" dirty="0">
                <a:ln>
                  <a:noFill/>
                </a:ln>
                <a:solidFill>
                  <a:srgbClr val="231F2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19" name="菱形 57">
              <a:extLst>
                <a:ext uri="{FF2B5EF4-FFF2-40B4-BE49-F238E27FC236}">
                  <a16:creationId xmlns:a16="http://schemas.microsoft.com/office/drawing/2014/main" id="{727ED076-5C69-65CA-C3FD-44F7A9C9A735}"/>
                </a:ext>
              </a:extLst>
            </p:cNvPr>
            <p:cNvSpPr/>
            <p:nvPr/>
          </p:nvSpPr>
          <p:spPr>
            <a:xfrm>
              <a:off x="1717360" y="4800769"/>
              <a:ext cx="158568" cy="158568"/>
            </a:xfrm>
            <a:custGeom>
              <a:avLst/>
              <a:gdLst>
                <a:gd name="connsiteX0" fmla="*/ 5270 w 98862"/>
                <a:gd name="connsiteY0" fmla="*/ 36704 h 98862"/>
                <a:gd name="connsiteX1" fmla="*/ 36704 w 98862"/>
                <a:gd name="connsiteY1" fmla="*/ 5270 h 98862"/>
                <a:gd name="connsiteX2" fmla="*/ 62160 w 98862"/>
                <a:gd name="connsiteY2" fmla="*/ 5270 h 98862"/>
                <a:gd name="connsiteX3" fmla="*/ 93593 w 98862"/>
                <a:gd name="connsiteY3" fmla="*/ 36704 h 98862"/>
                <a:gd name="connsiteX4" fmla="*/ 93593 w 98862"/>
                <a:gd name="connsiteY4" fmla="*/ 62160 h 98862"/>
                <a:gd name="connsiteX5" fmla="*/ 62160 w 98862"/>
                <a:gd name="connsiteY5" fmla="*/ 93593 h 98862"/>
                <a:gd name="connsiteX6" fmla="*/ 36704 w 98862"/>
                <a:gd name="connsiteY6" fmla="*/ 93593 h 98862"/>
                <a:gd name="connsiteX7" fmla="*/ 5270 w 98862"/>
                <a:gd name="connsiteY7" fmla="*/ 62160 h 98862"/>
                <a:gd name="connsiteX8" fmla="*/ 5270 w 98862"/>
                <a:gd name="connsiteY8" fmla="*/ 36704 h 9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862" h="98862">
                  <a:moveTo>
                    <a:pt x="5270" y="36704"/>
                  </a:moveTo>
                  <a:lnTo>
                    <a:pt x="36704" y="5270"/>
                  </a:lnTo>
                  <a:cubicBezTo>
                    <a:pt x="43730" y="-1756"/>
                    <a:pt x="55134" y="-1756"/>
                    <a:pt x="62160" y="5270"/>
                  </a:cubicBezTo>
                  <a:lnTo>
                    <a:pt x="93593" y="36704"/>
                  </a:lnTo>
                  <a:cubicBezTo>
                    <a:pt x="100619" y="43730"/>
                    <a:pt x="100619" y="55134"/>
                    <a:pt x="93593" y="62160"/>
                  </a:cubicBezTo>
                  <a:lnTo>
                    <a:pt x="62160" y="93593"/>
                  </a:lnTo>
                  <a:cubicBezTo>
                    <a:pt x="55134" y="100619"/>
                    <a:pt x="43730" y="100619"/>
                    <a:pt x="36704" y="93593"/>
                  </a:cubicBezTo>
                  <a:lnTo>
                    <a:pt x="5270" y="62160"/>
                  </a:lnTo>
                  <a:cubicBezTo>
                    <a:pt x="-1756" y="55134"/>
                    <a:pt x="-1756" y="43730"/>
                    <a:pt x="5270" y="36704"/>
                  </a:cubicBezTo>
                </a:path>
              </a:pathLst>
            </a:custGeom>
            <a:solidFill>
              <a:schemeClr val="accent1"/>
            </a:solidFill>
            <a:ln w="31750">
              <a:solidFill>
                <a:schemeClr val="accent1">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20" name="菱形 57">
              <a:extLst>
                <a:ext uri="{FF2B5EF4-FFF2-40B4-BE49-F238E27FC236}">
                  <a16:creationId xmlns:a16="http://schemas.microsoft.com/office/drawing/2014/main" id="{C2421077-5ABF-D4FF-D171-CCA80237A272}"/>
                </a:ext>
              </a:extLst>
            </p:cNvPr>
            <p:cNvSpPr/>
            <p:nvPr/>
          </p:nvSpPr>
          <p:spPr>
            <a:xfrm>
              <a:off x="1717360" y="5040914"/>
              <a:ext cx="158568" cy="158568"/>
            </a:xfrm>
            <a:custGeom>
              <a:avLst/>
              <a:gdLst>
                <a:gd name="connsiteX0" fmla="*/ 5270 w 98862"/>
                <a:gd name="connsiteY0" fmla="*/ 36704 h 98862"/>
                <a:gd name="connsiteX1" fmla="*/ 36704 w 98862"/>
                <a:gd name="connsiteY1" fmla="*/ 5270 h 98862"/>
                <a:gd name="connsiteX2" fmla="*/ 62160 w 98862"/>
                <a:gd name="connsiteY2" fmla="*/ 5270 h 98862"/>
                <a:gd name="connsiteX3" fmla="*/ 93593 w 98862"/>
                <a:gd name="connsiteY3" fmla="*/ 36704 h 98862"/>
                <a:gd name="connsiteX4" fmla="*/ 93593 w 98862"/>
                <a:gd name="connsiteY4" fmla="*/ 62160 h 98862"/>
                <a:gd name="connsiteX5" fmla="*/ 62160 w 98862"/>
                <a:gd name="connsiteY5" fmla="*/ 93593 h 98862"/>
                <a:gd name="connsiteX6" fmla="*/ 36704 w 98862"/>
                <a:gd name="connsiteY6" fmla="*/ 93593 h 98862"/>
                <a:gd name="connsiteX7" fmla="*/ 5270 w 98862"/>
                <a:gd name="connsiteY7" fmla="*/ 62160 h 98862"/>
                <a:gd name="connsiteX8" fmla="*/ 5270 w 98862"/>
                <a:gd name="connsiteY8" fmla="*/ 36704 h 9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862" h="98862">
                  <a:moveTo>
                    <a:pt x="5270" y="36704"/>
                  </a:moveTo>
                  <a:lnTo>
                    <a:pt x="36704" y="5270"/>
                  </a:lnTo>
                  <a:cubicBezTo>
                    <a:pt x="43730" y="-1756"/>
                    <a:pt x="55134" y="-1756"/>
                    <a:pt x="62160" y="5270"/>
                  </a:cubicBezTo>
                  <a:lnTo>
                    <a:pt x="93593" y="36704"/>
                  </a:lnTo>
                  <a:cubicBezTo>
                    <a:pt x="100619" y="43730"/>
                    <a:pt x="100619" y="55134"/>
                    <a:pt x="93593" y="62160"/>
                  </a:cubicBezTo>
                  <a:lnTo>
                    <a:pt x="62160" y="93593"/>
                  </a:lnTo>
                  <a:cubicBezTo>
                    <a:pt x="55134" y="100619"/>
                    <a:pt x="43730" y="100619"/>
                    <a:pt x="36704" y="93593"/>
                  </a:cubicBezTo>
                  <a:lnTo>
                    <a:pt x="5270" y="62160"/>
                  </a:lnTo>
                  <a:cubicBezTo>
                    <a:pt x="-1756" y="55134"/>
                    <a:pt x="-1756" y="43730"/>
                    <a:pt x="5270" y="36704"/>
                  </a:cubicBezTo>
                </a:path>
              </a:pathLst>
            </a:custGeom>
            <a:solidFill>
              <a:schemeClr val="accent1"/>
            </a:solidFill>
            <a:ln w="31750">
              <a:solidFill>
                <a:schemeClr val="accent1">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grpSp>
    </p:spTree>
    <p:extLst>
      <p:ext uri="{BB962C8B-B14F-4D97-AF65-F5344CB8AC3E}">
        <p14:creationId xmlns:p14="http://schemas.microsoft.com/office/powerpoint/2010/main" val="36063994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E5C1AF-1125-C036-8A93-05FBE72F362C}"/>
            </a:ext>
          </a:extLst>
        </p:cNvPr>
        <p:cNvGrpSpPr/>
        <p:nvPr/>
      </p:nvGrpSpPr>
      <p:grpSpPr>
        <a:xfrm>
          <a:off x="0" y="0"/>
          <a:ext cx="0" cy="0"/>
          <a:chOff x="0" y="0"/>
          <a:chExt cx="0" cy="0"/>
        </a:xfrm>
      </p:grpSpPr>
      <p:pic>
        <p:nvPicPr>
          <p:cNvPr id="116" name="图片 115" descr="3">
            <a:extLst>
              <a:ext uri="{FF2B5EF4-FFF2-40B4-BE49-F238E27FC236}">
                <a16:creationId xmlns:a16="http://schemas.microsoft.com/office/drawing/2014/main" id="{A94A6734-89B2-EF9B-FE37-7729F2DAE00D}"/>
              </a:ext>
            </a:extLst>
          </p:cNvPr>
          <p:cNvPicPr>
            <a:picLocks noChangeAspect="1"/>
          </p:cNvPicPr>
          <p:nvPr/>
        </p:nvPicPr>
        <p:blipFill>
          <a:blip r:embed="rId3">
            <a:duotone>
              <a:schemeClr val="accent1">
                <a:shade val="45000"/>
                <a:satMod val="135000"/>
              </a:schemeClr>
              <a:prstClr val="white"/>
            </a:duotone>
          </a:blip>
          <a:stretch>
            <a:fillRect/>
          </a:stretch>
        </p:blipFill>
        <p:spPr>
          <a:xfrm>
            <a:off x="0" y="0"/>
            <a:ext cx="12192000" cy="6858000"/>
          </a:xfrm>
          <a:prstGeom prst="rect">
            <a:avLst/>
          </a:prstGeom>
        </p:spPr>
      </p:pic>
      <p:sp>
        <p:nvSpPr>
          <p:cNvPr id="48" name="object 2">
            <a:extLst>
              <a:ext uri="{FF2B5EF4-FFF2-40B4-BE49-F238E27FC236}">
                <a16:creationId xmlns:a16="http://schemas.microsoft.com/office/drawing/2014/main" id="{AFE847BF-D34E-FFBD-A1A1-DBB7781F11B7}"/>
              </a:ext>
            </a:extLst>
          </p:cNvPr>
          <p:cNvSpPr txBox="1"/>
          <p:nvPr/>
        </p:nvSpPr>
        <p:spPr>
          <a:xfrm>
            <a:off x="1698171" y="2802910"/>
            <a:ext cx="8795658" cy="923330"/>
          </a:xfrm>
          <a:prstGeom prst="rect">
            <a:avLst/>
          </a:prstGeom>
          <a:effectLst/>
        </p:spPr>
        <p:txBody>
          <a:bodyPr vert="horz" wrap="square" lIns="0" tIns="0" rIns="0" bIns="0" rtlCol="0" anchor="b" anchorCtr="0">
            <a:spAutoFit/>
          </a:bodyPr>
          <a:lstStyle>
            <a:lvl1pPr algn="l" defTabSz="1219200" rtl="0" eaLnBrk="1" latinLnBrk="0" hangingPunct="1">
              <a:lnSpc>
                <a:spcPct val="100000"/>
              </a:lnSpc>
              <a:spcBef>
                <a:spcPct val="0"/>
              </a:spcBef>
              <a:buNone/>
              <a:defRPr sz="3600" b="1" kern="1200">
                <a:solidFill>
                  <a:schemeClr val="bg1"/>
                </a:solidFill>
                <a:latin typeface="+mj-lt"/>
                <a:ea typeface="+mj-ea"/>
                <a:cs typeface="+mj-cs"/>
              </a:defRPr>
            </a:lvl1pPr>
          </a:lstStyle>
          <a:p>
            <a:pPr marL="17145" marR="6985" lvl="0" indent="0" algn="ctr" defTabSz="1219200" rtl="0" eaLnBrk="1" fontAlgn="auto" latinLnBrk="0" hangingPunct="1">
              <a:lnSpc>
                <a:spcPct val="100000"/>
              </a:lnSpc>
              <a:spcBef>
                <a:spcPct val="0"/>
              </a:spcBef>
              <a:spcAft>
                <a:spcPts val="1200"/>
              </a:spcAft>
              <a:buClrTx/>
              <a:buSzTx/>
              <a:buFontTx/>
              <a:buNone/>
              <a:tabLst/>
              <a:defRPr/>
            </a:pPr>
            <a:r>
              <a:rPr kumimoji="0" lang="en-US" altLang="zh-CN" sz="6000" b="1" i="0" u="none" strike="noStrike" kern="1200" cap="none" spc="0" normalizeH="0" baseline="0" noProof="0" dirty="0">
                <a:ln>
                  <a:noFill/>
                </a:ln>
                <a:solidFill>
                  <a:srgbClr val="EB6440"/>
                </a:solidFill>
                <a:effectLst>
                  <a:reflection blurRad="12700" stA="35000" endPos="32000" dist="50800" dir="5400000" sy="-100000" algn="bl" rotWithShape="0"/>
                </a:effectLst>
                <a:uLnTx/>
                <a:uFillTx/>
                <a:latin typeface="微软雅黑"/>
                <a:ea typeface="微软雅黑"/>
                <a:cs typeface="+mn-ea"/>
                <a:sym typeface="微软雅黑" panose="020B0503020204020204" pitchFamily="34" charset="-122"/>
              </a:rPr>
              <a:t>Thank you</a:t>
            </a:r>
            <a:r>
              <a:rPr kumimoji="0" lang="zh-CN" altLang="en-US" sz="6000" b="1" i="0" u="none" strike="noStrike" kern="1200" cap="none" spc="0" normalizeH="0" baseline="0" noProof="0" dirty="0">
                <a:ln>
                  <a:noFill/>
                </a:ln>
                <a:solidFill>
                  <a:srgbClr val="EB6440"/>
                </a:solidFill>
                <a:effectLst>
                  <a:reflection blurRad="12700" stA="35000" endPos="32000" dist="50800" dir="5400000" sy="-100000" algn="bl" rotWithShape="0"/>
                </a:effectLst>
                <a:uLnTx/>
                <a:uFillTx/>
                <a:latin typeface="微软雅黑"/>
                <a:ea typeface="微软雅黑"/>
                <a:cs typeface="+mn-ea"/>
                <a:sym typeface="微软雅黑" panose="020B0503020204020204" pitchFamily="34" charset="-122"/>
              </a:rPr>
              <a:t>！</a:t>
            </a:r>
            <a:endParaRPr kumimoji="0" lang="zh-CN" altLang="en-US" sz="6000" b="1" i="0" u="none" strike="noStrike" kern="1200" cap="none" spc="0" normalizeH="0" baseline="0" noProof="0" dirty="0">
              <a:ln>
                <a:noFill/>
              </a:ln>
              <a:solidFill>
                <a:srgbClr val="EB6440"/>
              </a:solidFill>
              <a:effectLst>
                <a:reflection blurRad="12700" stA="35000" endPos="32000" dist="50800" dir="5400000" sy="-100000" algn="bl" rotWithShape="0"/>
              </a:effectLst>
              <a:uLnTx/>
              <a:uFillTx/>
              <a:latin typeface="微软雅黑"/>
              <a:ea typeface="微软雅黑"/>
              <a:cs typeface="+mn-ea"/>
              <a:sym typeface="+mn-lt"/>
            </a:endParaRPr>
          </a:p>
        </p:txBody>
      </p:sp>
    </p:spTree>
    <p:custDataLst>
      <p:tags r:id="rId1"/>
    </p:custDataLst>
    <p:extLst>
      <p:ext uri="{BB962C8B-B14F-4D97-AF65-F5344CB8AC3E}">
        <p14:creationId xmlns:p14="http://schemas.microsoft.com/office/powerpoint/2010/main" val="8675183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349FF24-8146-08A4-1E19-16AF2233552F}"/>
              </a:ext>
            </a:extLst>
          </p:cNvPr>
          <p:cNvSpPr>
            <a:spLocks noGrp="1"/>
          </p:cNvSpPr>
          <p:nvPr>
            <p:ph type="title"/>
          </p:nvPr>
        </p:nvSpPr>
        <p:spPr/>
        <p:txBody>
          <a:bodyPr/>
          <a:lstStyle/>
          <a:p>
            <a:r>
              <a:rPr lang="zh-CN" altLang="en-US" dirty="0"/>
              <a:t>晚期乳腺癌通常不可治愈，仅部分患者通过优化治疗模式实现长期生存</a:t>
            </a:r>
          </a:p>
        </p:txBody>
      </p:sp>
      <p:sp>
        <p:nvSpPr>
          <p:cNvPr id="3" name="矩形 2">
            <a:extLst>
              <a:ext uri="{FF2B5EF4-FFF2-40B4-BE49-F238E27FC236}">
                <a16:creationId xmlns:a16="http://schemas.microsoft.com/office/drawing/2014/main" id="{88CD0C1F-1EFC-E395-2C66-6A39981DDB42}"/>
              </a:ext>
            </a:extLst>
          </p:cNvPr>
          <p:cNvSpPr/>
          <p:nvPr/>
        </p:nvSpPr>
        <p:spPr>
          <a:xfrm>
            <a:off x="4134632" y="1849903"/>
            <a:ext cx="3563473" cy="411909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4" name="矩形 3">
            <a:extLst>
              <a:ext uri="{FF2B5EF4-FFF2-40B4-BE49-F238E27FC236}">
                <a16:creationId xmlns:a16="http://schemas.microsoft.com/office/drawing/2014/main" id="{E30A1713-DE84-EB88-391C-04CBC41F5875}"/>
              </a:ext>
            </a:extLst>
          </p:cNvPr>
          <p:cNvSpPr/>
          <p:nvPr/>
        </p:nvSpPr>
        <p:spPr>
          <a:xfrm>
            <a:off x="353209" y="1849903"/>
            <a:ext cx="3570966" cy="412413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5" name="矩形 4">
            <a:extLst>
              <a:ext uri="{FF2B5EF4-FFF2-40B4-BE49-F238E27FC236}">
                <a16:creationId xmlns:a16="http://schemas.microsoft.com/office/drawing/2014/main" id="{50AF958D-4895-D5AB-5C0D-ABC9AE8C8B47}"/>
              </a:ext>
            </a:extLst>
          </p:cNvPr>
          <p:cNvSpPr/>
          <p:nvPr/>
        </p:nvSpPr>
        <p:spPr>
          <a:xfrm>
            <a:off x="671712" y="2277683"/>
            <a:ext cx="3027612" cy="1200329"/>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zh-CN" altLang="en-US" sz="1600" b="1" i="0" u="none" strike="noStrike" kern="1200" cap="none" spc="0" normalizeH="0" baseline="0" noProof="0" dirty="0">
                <a:ln>
                  <a:noFill/>
                </a:ln>
                <a:solidFill>
                  <a:schemeClr val="accent2"/>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晚期乳腺癌的主要治疗目的不是治愈患者，而是提高患者生活质量、延长患者生存时间</a:t>
            </a:r>
            <a:r>
              <a:rPr kumimoji="0" lang="en-US" altLang="zh-CN" sz="1600" b="1" i="0" u="none" strike="noStrike" kern="1200" cap="none" spc="0" normalizeH="0" baseline="30000" noProof="0" dirty="0">
                <a:ln>
                  <a:noFill/>
                </a:ln>
                <a:solidFill>
                  <a:schemeClr val="accent2"/>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1</a:t>
            </a:r>
            <a:r>
              <a:rPr kumimoji="0" lang="zh-CN" altLang="en-US" sz="1600" b="1" i="0" u="none" strike="noStrike" kern="1200" cap="none" spc="0" normalizeH="0" baseline="0" noProof="0" dirty="0">
                <a:ln>
                  <a:noFill/>
                </a:ln>
                <a:solidFill>
                  <a:schemeClr val="accent2"/>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a:t>
            </a:r>
          </a:p>
        </p:txBody>
      </p:sp>
      <p:sp>
        <p:nvSpPr>
          <p:cNvPr id="6" name="矩形 5">
            <a:extLst>
              <a:ext uri="{FF2B5EF4-FFF2-40B4-BE49-F238E27FC236}">
                <a16:creationId xmlns:a16="http://schemas.microsoft.com/office/drawing/2014/main" id="{95FB739E-7B1F-2678-542C-D1827EFAEF26}"/>
              </a:ext>
            </a:extLst>
          </p:cNvPr>
          <p:cNvSpPr/>
          <p:nvPr/>
        </p:nvSpPr>
        <p:spPr>
          <a:xfrm>
            <a:off x="416703" y="1297459"/>
            <a:ext cx="3537630"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600" b="1"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乳腺癌诊疗指南（</a:t>
            </a:r>
            <a:r>
              <a:rPr kumimoji="0" lang="en-US" altLang="zh-CN" sz="1600" b="1"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2022</a:t>
            </a:r>
            <a:r>
              <a:rPr kumimoji="0" lang="zh-CN" altLang="en-US" sz="1600" b="1"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版）</a:t>
            </a:r>
          </a:p>
        </p:txBody>
      </p:sp>
      <p:pic>
        <p:nvPicPr>
          <p:cNvPr id="7" name="图片 6">
            <a:extLst>
              <a:ext uri="{FF2B5EF4-FFF2-40B4-BE49-F238E27FC236}">
                <a16:creationId xmlns:a16="http://schemas.microsoft.com/office/drawing/2014/main" id="{8B749C11-B2D8-718E-A46E-2BC4CF437243}"/>
              </a:ext>
            </a:extLst>
          </p:cNvPr>
          <p:cNvPicPr>
            <a:picLocks noChangeAspect="1"/>
          </p:cNvPicPr>
          <p:nvPr/>
        </p:nvPicPr>
        <p:blipFill>
          <a:blip r:embed="rId2"/>
          <a:stretch>
            <a:fillRect/>
          </a:stretch>
        </p:blipFill>
        <p:spPr>
          <a:xfrm>
            <a:off x="479954" y="4838686"/>
            <a:ext cx="3219370" cy="420244"/>
          </a:xfrm>
          <a:prstGeom prst="rect">
            <a:avLst/>
          </a:prstGeom>
        </p:spPr>
      </p:pic>
      <p:sp>
        <p:nvSpPr>
          <p:cNvPr id="8" name="矩形 7">
            <a:extLst>
              <a:ext uri="{FF2B5EF4-FFF2-40B4-BE49-F238E27FC236}">
                <a16:creationId xmlns:a16="http://schemas.microsoft.com/office/drawing/2014/main" id="{E3BB1E5C-EE71-2FD2-6EB2-92C121341773}"/>
              </a:ext>
            </a:extLst>
          </p:cNvPr>
          <p:cNvSpPr/>
          <p:nvPr/>
        </p:nvSpPr>
        <p:spPr>
          <a:xfrm>
            <a:off x="4490336" y="1297459"/>
            <a:ext cx="2852063"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600" b="1"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中国晚期乳腺癌规范诊疗指南</a:t>
            </a:r>
            <a:endParaRPr kumimoji="0" lang="en-US" altLang="zh-CN" sz="1600" b="1"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600" b="1"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a:t>
            </a:r>
            <a:r>
              <a:rPr kumimoji="0" lang="en-US" altLang="zh-CN" sz="1600" b="1"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2020</a:t>
            </a:r>
            <a:r>
              <a:rPr kumimoji="0" lang="zh-CN" altLang="en-US" sz="1600" b="1"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版）</a:t>
            </a:r>
          </a:p>
        </p:txBody>
      </p:sp>
      <p:sp>
        <p:nvSpPr>
          <p:cNvPr id="9" name="矩形 8">
            <a:extLst>
              <a:ext uri="{FF2B5EF4-FFF2-40B4-BE49-F238E27FC236}">
                <a16:creationId xmlns:a16="http://schemas.microsoft.com/office/drawing/2014/main" id="{8F4EC6F4-15B8-3927-7223-AAB283F14F9F}"/>
              </a:ext>
            </a:extLst>
          </p:cNvPr>
          <p:cNvSpPr/>
          <p:nvPr/>
        </p:nvSpPr>
        <p:spPr>
          <a:xfrm>
            <a:off x="4173624" y="2277683"/>
            <a:ext cx="3322891" cy="2308324"/>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zh-CN" altLang="en-US" sz="1600" b="1" i="0" u="none" strike="noStrike" kern="1200" cap="none" spc="0" normalizeH="0" baseline="0" noProof="0" dirty="0">
                <a:ln>
                  <a:noFill/>
                </a:ln>
                <a:solidFill>
                  <a:schemeClr val="accent2"/>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晚期乳腺癌虽难以治愈，但可通过研发新型治疗药物、优化治疗模式等方法来缓解患者的临床症状，改善患者的生活质量，进一步延长患者的生存时间，以期达到长期带瘤生存的目的</a:t>
            </a:r>
            <a:r>
              <a:rPr kumimoji="0" lang="en-US" altLang="zh-CN" sz="1600" b="1" i="0" u="none" strike="noStrike" kern="1200" cap="none" spc="0" normalizeH="0" baseline="30000" noProof="0" dirty="0">
                <a:ln>
                  <a:noFill/>
                </a:ln>
                <a:solidFill>
                  <a:schemeClr val="accent2"/>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2</a:t>
            </a:r>
            <a:r>
              <a:rPr kumimoji="0" lang="zh-CN" altLang="en-US" sz="1600" b="1" i="0" u="none" strike="noStrike" kern="1200" cap="none" spc="0" normalizeH="0" baseline="0" noProof="0" dirty="0">
                <a:ln>
                  <a:noFill/>
                </a:ln>
                <a:solidFill>
                  <a:schemeClr val="accent2"/>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a:t>
            </a:r>
          </a:p>
        </p:txBody>
      </p:sp>
      <p:pic>
        <p:nvPicPr>
          <p:cNvPr id="10" name="图片 9">
            <a:extLst>
              <a:ext uri="{FF2B5EF4-FFF2-40B4-BE49-F238E27FC236}">
                <a16:creationId xmlns:a16="http://schemas.microsoft.com/office/drawing/2014/main" id="{60EFE7D2-EF77-1818-800D-F4DEA01770CD}"/>
              </a:ext>
            </a:extLst>
          </p:cNvPr>
          <p:cNvPicPr>
            <a:picLocks noChangeAspect="1"/>
          </p:cNvPicPr>
          <p:nvPr/>
        </p:nvPicPr>
        <p:blipFill>
          <a:blip r:embed="rId3"/>
          <a:stretch>
            <a:fillRect/>
          </a:stretch>
        </p:blipFill>
        <p:spPr>
          <a:xfrm>
            <a:off x="4606296" y="4666806"/>
            <a:ext cx="2374912" cy="613216"/>
          </a:xfrm>
          <a:prstGeom prst="rect">
            <a:avLst/>
          </a:prstGeom>
        </p:spPr>
      </p:pic>
      <p:pic>
        <p:nvPicPr>
          <p:cNvPr id="11" name="图片 10">
            <a:extLst>
              <a:ext uri="{FF2B5EF4-FFF2-40B4-BE49-F238E27FC236}">
                <a16:creationId xmlns:a16="http://schemas.microsoft.com/office/drawing/2014/main" id="{C4223782-94C0-7596-7F2B-5ADB53941599}"/>
              </a:ext>
            </a:extLst>
          </p:cNvPr>
          <p:cNvPicPr>
            <a:picLocks noChangeAspect="1"/>
          </p:cNvPicPr>
          <p:nvPr/>
        </p:nvPicPr>
        <p:blipFill>
          <a:blip r:embed="rId4"/>
          <a:stretch>
            <a:fillRect/>
          </a:stretch>
        </p:blipFill>
        <p:spPr>
          <a:xfrm>
            <a:off x="4647613" y="5384261"/>
            <a:ext cx="2374912" cy="485537"/>
          </a:xfrm>
          <a:prstGeom prst="rect">
            <a:avLst/>
          </a:prstGeom>
        </p:spPr>
      </p:pic>
      <p:sp>
        <p:nvSpPr>
          <p:cNvPr id="12" name="矩形 11">
            <a:extLst>
              <a:ext uri="{FF2B5EF4-FFF2-40B4-BE49-F238E27FC236}">
                <a16:creationId xmlns:a16="http://schemas.microsoft.com/office/drawing/2014/main" id="{0AE623EA-7ABB-944E-3CC6-CC396221B35E}"/>
              </a:ext>
            </a:extLst>
          </p:cNvPr>
          <p:cNvSpPr/>
          <p:nvPr/>
        </p:nvSpPr>
        <p:spPr>
          <a:xfrm>
            <a:off x="2689" y="6454325"/>
            <a:ext cx="3331361" cy="415498"/>
          </a:xfrm>
          <a:prstGeom prst="rect">
            <a:avLst/>
          </a:prstGeom>
        </p:spPr>
        <p:txBody>
          <a:bodyPr wrap="none">
            <a:spAutoFit/>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zh-CN" altLang="en-US" sz="700" b="0"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中华人民共和国国家卫生健康委员会</a:t>
            </a:r>
            <a:r>
              <a:rPr kumimoji="0" lang="en-US" altLang="zh-CN" sz="700" b="0"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a:t>
            </a:r>
            <a:r>
              <a:rPr kumimoji="0" lang="zh-CN" altLang="en-US" sz="700" b="0"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乳腺癌诊疗指南（</a:t>
            </a:r>
            <a:r>
              <a:rPr kumimoji="0" lang="en-US" altLang="zh-CN" sz="700" b="0"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2022</a:t>
            </a:r>
            <a:r>
              <a:rPr kumimoji="0" lang="zh-CN" altLang="en-US" sz="700" b="0"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年版）</a:t>
            </a:r>
            <a:r>
              <a:rPr kumimoji="0" lang="en-US" altLang="zh-CN" sz="700" b="0"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.2022.</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zh-CN" altLang="en-US" sz="700" b="0"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国家肿瘤质控中心乳腺癌专家委员</a:t>
            </a:r>
            <a:r>
              <a:rPr kumimoji="0" lang="en-US" altLang="zh-CN" sz="700" b="0"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a:t>
            </a:r>
            <a:r>
              <a:rPr kumimoji="0" lang="zh-CN" altLang="en-US" sz="700" b="0"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等</a:t>
            </a:r>
            <a:r>
              <a:rPr kumimoji="0" lang="en-US" altLang="zh-CN" sz="700" b="0"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a:t>
            </a:r>
            <a:r>
              <a:rPr kumimoji="0" lang="zh-CN" altLang="en-US" sz="700" b="0"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中华肿瘤杂志</a:t>
            </a:r>
            <a:r>
              <a:rPr kumimoji="0" lang="en-US" altLang="zh-CN" sz="700" b="0"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.2020;42(10):781-797.</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it-IT" altLang="zh-CN" sz="700" b="0"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Gennari A, et al. Ann Oncol. 2021 Dec;32(12):1475-1495. </a:t>
            </a:r>
          </a:p>
        </p:txBody>
      </p:sp>
      <p:sp>
        <p:nvSpPr>
          <p:cNvPr id="13" name="矩形 12">
            <a:extLst>
              <a:ext uri="{FF2B5EF4-FFF2-40B4-BE49-F238E27FC236}">
                <a16:creationId xmlns:a16="http://schemas.microsoft.com/office/drawing/2014/main" id="{BDA74FA4-D3E1-1B2D-C0FF-8A4726DD25DC}"/>
              </a:ext>
            </a:extLst>
          </p:cNvPr>
          <p:cNvSpPr/>
          <p:nvPr/>
        </p:nvSpPr>
        <p:spPr>
          <a:xfrm>
            <a:off x="7955025" y="1849903"/>
            <a:ext cx="3563473" cy="412413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4" name="矩形 13">
            <a:extLst>
              <a:ext uri="{FF2B5EF4-FFF2-40B4-BE49-F238E27FC236}">
                <a16:creationId xmlns:a16="http://schemas.microsoft.com/office/drawing/2014/main" id="{74FB0190-FE8B-416C-2863-7756BB99DE18}"/>
              </a:ext>
            </a:extLst>
          </p:cNvPr>
          <p:cNvSpPr/>
          <p:nvPr/>
        </p:nvSpPr>
        <p:spPr>
          <a:xfrm>
            <a:off x="7994017" y="2277683"/>
            <a:ext cx="3322891" cy="1200329"/>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zh-CN" altLang="en-US" sz="1600" b="1" i="0" u="none" strike="noStrike" kern="1200" cap="none" spc="0" normalizeH="0" baseline="0" noProof="0" dirty="0">
                <a:ln>
                  <a:noFill/>
                </a:ln>
                <a:solidFill>
                  <a:schemeClr val="accent2"/>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转移性乳腺癌（</a:t>
            </a:r>
            <a:r>
              <a:rPr kumimoji="0" lang="en-US" altLang="zh-CN" sz="1600" b="1" i="0" u="none" strike="noStrike" kern="1200" cap="none" spc="0" normalizeH="0" baseline="0" noProof="0" dirty="0">
                <a:ln>
                  <a:noFill/>
                </a:ln>
                <a:solidFill>
                  <a:schemeClr val="accent2"/>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mBC</a:t>
            </a:r>
            <a:r>
              <a:rPr kumimoji="0" lang="zh-CN" altLang="en-US" sz="1600" b="1" i="0" u="none" strike="noStrike" kern="1200" cap="none" spc="0" normalizeH="0" baseline="0" noProof="0" dirty="0">
                <a:ln>
                  <a:noFill/>
                </a:ln>
                <a:solidFill>
                  <a:schemeClr val="accent2"/>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）是一种不可治愈的疾病，但据报道，通过适当的治疗策略，生存率有所提高</a:t>
            </a:r>
            <a:r>
              <a:rPr kumimoji="0" lang="en-US" altLang="zh-CN" sz="1600" b="1" i="0" u="none" strike="noStrike" kern="1200" cap="none" spc="0" normalizeH="0" baseline="30000" noProof="0" dirty="0">
                <a:ln>
                  <a:noFill/>
                </a:ln>
                <a:solidFill>
                  <a:schemeClr val="accent2"/>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3</a:t>
            </a:r>
            <a:r>
              <a:rPr kumimoji="0" lang="zh-CN" altLang="en-US" sz="1600" b="1" i="0" u="none" strike="noStrike" kern="1200" cap="none" spc="0" normalizeH="0" baseline="0" noProof="0" dirty="0">
                <a:ln>
                  <a:noFill/>
                </a:ln>
                <a:solidFill>
                  <a:schemeClr val="accent2"/>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a:t>
            </a:r>
          </a:p>
        </p:txBody>
      </p:sp>
      <p:sp>
        <p:nvSpPr>
          <p:cNvPr id="15" name="矩形 14">
            <a:extLst>
              <a:ext uri="{FF2B5EF4-FFF2-40B4-BE49-F238E27FC236}">
                <a16:creationId xmlns:a16="http://schemas.microsoft.com/office/drawing/2014/main" id="{BC5CAC4D-8FF2-BDBF-5175-2064839DF832}"/>
              </a:ext>
            </a:extLst>
          </p:cNvPr>
          <p:cNvSpPr/>
          <p:nvPr/>
        </p:nvSpPr>
        <p:spPr>
          <a:xfrm>
            <a:off x="7972702" y="1297459"/>
            <a:ext cx="3545796"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ESMO </a:t>
            </a:r>
            <a:r>
              <a:rPr kumimoji="0" lang="zh-CN" altLang="en-US" sz="1600" b="1"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转移性乳腺癌的诊断、分期和治疗指南（</a:t>
            </a:r>
            <a:r>
              <a:rPr kumimoji="0" lang="en-US" altLang="zh-CN" sz="1600" b="1"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2021</a:t>
            </a:r>
            <a:r>
              <a:rPr kumimoji="0" lang="zh-CN" altLang="en-US" sz="1600" b="1"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a:t>
            </a:r>
          </a:p>
        </p:txBody>
      </p:sp>
      <p:pic>
        <p:nvPicPr>
          <p:cNvPr id="16" name="图片 15">
            <a:extLst>
              <a:ext uri="{FF2B5EF4-FFF2-40B4-BE49-F238E27FC236}">
                <a16:creationId xmlns:a16="http://schemas.microsoft.com/office/drawing/2014/main" id="{A646D196-2C7F-7C3A-B039-66C03BED1F10}"/>
              </a:ext>
            </a:extLst>
          </p:cNvPr>
          <p:cNvPicPr>
            <a:picLocks noChangeAspect="1"/>
          </p:cNvPicPr>
          <p:nvPr/>
        </p:nvPicPr>
        <p:blipFill>
          <a:blip r:embed="rId5"/>
          <a:stretch>
            <a:fillRect/>
          </a:stretch>
        </p:blipFill>
        <p:spPr>
          <a:xfrm>
            <a:off x="9033124" y="4779436"/>
            <a:ext cx="1828696" cy="538744"/>
          </a:xfrm>
          <a:prstGeom prst="rect">
            <a:avLst/>
          </a:prstGeom>
        </p:spPr>
      </p:pic>
    </p:spTree>
    <p:extLst>
      <p:ext uri="{BB962C8B-B14F-4D97-AF65-F5344CB8AC3E}">
        <p14:creationId xmlns:p14="http://schemas.microsoft.com/office/powerpoint/2010/main" val="3941751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07E232F-378F-E906-F8CB-6E5FC0A1A6BC}"/>
              </a:ext>
            </a:extLst>
          </p:cNvPr>
          <p:cNvSpPr>
            <a:spLocks noGrp="1"/>
          </p:cNvSpPr>
          <p:nvPr>
            <p:ph type="title"/>
          </p:nvPr>
        </p:nvSpPr>
        <p:spPr/>
        <p:txBody>
          <a:bodyPr/>
          <a:lstStyle/>
          <a:p>
            <a:r>
              <a:rPr lang="zh-CN" altLang="en-US" dirty="0"/>
              <a:t>近年来，随着治疗方案不断升级，晚期乳腺癌已步入长生存时代</a:t>
            </a:r>
          </a:p>
        </p:txBody>
      </p:sp>
      <p:sp>
        <p:nvSpPr>
          <p:cNvPr id="38" name="内容占位符 2">
            <a:extLst>
              <a:ext uri="{FF2B5EF4-FFF2-40B4-BE49-F238E27FC236}">
                <a16:creationId xmlns:a16="http://schemas.microsoft.com/office/drawing/2014/main" id="{3796D12B-D08C-9D5C-AFA8-FE100AC377F6}"/>
              </a:ext>
            </a:extLst>
          </p:cNvPr>
          <p:cNvSpPr txBox="1">
            <a:spLocks/>
          </p:cNvSpPr>
          <p:nvPr/>
        </p:nvSpPr>
        <p:spPr>
          <a:xfrm>
            <a:off x="334962" y="6527800"/>
            <a:ext cx="5761037" cy="324478"/>
          </a:xfrm>
          <a:prstGeom prst="rect">
            <a:avLst/>
          </a:prstGeom>
        </p:spPr>
        <p:txBody>
          <a:bodyPr lIns="0" tIns="0" rIns="0" bIns="0" anchor="ctr" anchorCtr="0"/>
          <a:lstStyle>
            <a:lvl1pPr marL="107950" indent="-107950" algn="l" defTabSz="914400" rtl="0" eaLnBrk="1" latinLnBrk="0" hangingPunct="1">
              <a:lnSpc>
                <a:spcPct val="100000"/>
              </a:lnSpc>
              <a:spcBef>
                <a:spcPts val="0"/>
              </a:spcBef>
              <a:spcAft>
                <a:spcPts val="0"/>
              </a:spcAft>
              <a:buFont typeface="+mj-lt"/>
              <a:buAutoNum type="arabicPeriod"/>
              <a:defRPr sz="800" kern="1200">
                <a:solidFill>
                  <a:schemeClr val="tx1">
                    <a:lumMod val="75000"/>
                    <a:lumOff val="25000"/>
                  </a:schemeClr>
                </a:solidFill>
                <a:latin typeface="+mn-lt"/>
                <a:ea typeface="+mn-ea"/>
                <a:cs typeface="+mn-cs"/>
              </a:defRPr>
            </a:lvl1pPr>
            <a:lvl2pPr marL="457200" indent="0" algn="l" defTabSz="914400" rtl="0" eaLnBrk="1" latinLnBrk="0" hangingPunct="1">
              <a:lnSpc>
                <a:spcPct val="90000"/>
              </a:lnSpc>
              <a:spcBef>
                <a:spcPts val="0"/>
              </a:spcBef>
              <a:spcAft>
                <a:spcPts val="0"/>
              </a:spcAft>
              <a:buFont typeface="Arial" panose="020B0604020202020204" pitchFamily="34" charset="0"/>
              <a:buNone/>
              <a:defRPr sz="800" kern="1200">
                <a:solidFill>
                  <a:schemeClr val="tx1">
                    <a:lumMod val="75000"/>
                    <a:lumOff val="25000"/>
                  </a:schemeClr>
                </a:solidFill>
                <a:latin typeface="+mn-lt"/>
                <a:ea typeface="+mn-ea"/>
                <a:cs typeface="+mn-cs"/>
              </a:defRPr>
            </a:lvl2pPr>
            <a:lvl3pPr marL="914400" indent="0" algn="l" defTabSz="914400" rtl="0" eaLnBrk="1" latinLnBrk="0" hangingPunct="1">
              <a:lnSpc>
                <a:spcPct val="90000"/>
              </a:lnSpc>
              <a:spcBef>
                <a:spcPts val="0"/>
              </a:spcBef>
              <a:spcAft>
                <a:spcPts val="0"/>
              </a:spcAft>
              <a:buFont typeface="Arial" panose="020B0604020202020204" pitchFamily="34" charset="0"/>
              <a:buNone/>
              <a:defRPr sz="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0"/>
              </a:spcBef>
              <a:spcAft>
                <a:spcPts val="0"/>
              </a:spcAft>
              <a:buFont typeface="Arial" panose="020B0604020202020204" pitchFamily="34" charset="0"/>
              <a:buAutoNum type="arabicPeriod"/>
              <a:defRPr sz="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0"/>
              </a:spcBef>
              <a:spcAft>
                <a:spcPts val="0"/>
              </a:spcAft>
              <a:buFont typeface="Arial" panose="020B0604020202020204" pitchFamily="34" charset="0"/>
              <a:buAutoNum type="arabicPeriod"/>
              <a:defRPr sz="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7950" marR="0" lvl="0" indent="-10795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800" b="0" i="0" u="none" strike="noStrike" kern="1200" cap="none" spc="0" normalizeH="0" baseline="0" noProof="0">
                <a:ln>
                  <a:noFill/>
                </a:ln>
                <a:solidFill>
                  <a:sysClr val="windowText" lastClr="000000">
                    <a:lumMod val="75000"/>
                    <a:lumOff val="25000"/>
                  </a:sysClr>
                </a:solidFill>
                <a:effectLst/>
                <a:uLnTx/>
                <a:uFillTx/>
                <a:latin typeface="微软雅黑"/>
                <a:ea typeface="微软雅黑"/>
                <a:cs typeface="+mn-cs"/>
              </a:rPr>
              <a:t>Courtinard, Coralie, et al. BMC medicine 21.1 (2023): 87.</a:t>
            </a:r>
          </a:p>
          <a:p>
            <a:pPr marL="107950" marR="0" lvl="0" indent="-10795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800" b="0" i="0" u="none" strike="noStrike" kern="1200" cap="none" spc="0" normalizeH="0" baseline="0" noProof="0">
                <a:ln>
                  <a:noFill/>
                </a:ln>
                <a:solidFill>
                  <a:sysClr val="windowText" lastClr="000000">
                    <a:lumMod val="75000"/>
                    <a:lumOff val="25000"/>
                  </a:sysClr>
                </a:solidFill>
                <a:effectLst/>
                <a:uLnTx/>
                <a:uFillTx/>
                <a:latin typeface="微软雅黑"/>
                <a:ea typeface="微软雅黑"/>
                <a:cs typeface="+mn-cs"/>
              </a:rPr>
              <a:t>Hortobagyi, Gabriel N., et al. New England Journal of Medicine 386.10 (2022): 942-950.</a:t>
            </a:r>
          </a:p>
        </p:txBody>
      </p:sp>
      <p:grpSp>
        <p:nvGrpSpPr>
          <p:cNvPr id="39" name="组合 38">
            <a:extLst>
              <a:ext uri="{FF2B5EF4-FFF2-40B4-BE49-F238E27FC236}">
                <a16:creationId xmlns:a16="http://schemas.microsoft.com/office/drawing/2014/main" id="{DE7625FF-0C77-4592-7916-E5A6B68AD467}"/>
              </a:ext>
            </a:extLst>
          </p:cNvPr>
          <p:cNvGrpSpPr/>
          <p:nvPr/>
        </p:nvGrpSpPr>
        <p:grpSpPr>
          <a:xfrm>
            <a:off x="330200" y="1061720"/>
            <a:ext cx="11538321" cy="911878"/>
            <a:chOff x="1326474" y="2505242"/>
            <a:chExt cx="9257993" cy="1937859"/>
          </a:xfrm>
        </p:grpSpPr>
        <p:sp>
          <p:nvSpPr>
            <p:cNvPr id="40" name="矩形: 圆角 9">
              <a:extLst>
                <a:ext uri="{FF2B5EF4-FFF2-40B4-BE49-F238E27FC236}">
                  <a16:creationId xmlns:a16="http://schemas.microsoft.com/office/drawing/2014/main" id="{28095332-88B4-453C-3294-906DD9BB2B43}"/>
                </a:ext>
              </a:extLst>
            </p:cNvPr>
            <p:cNvSpPr/>
            <p:nvPr>
              <p:custDataLst>
                <p:tags r:id="rId3"/>
              </p:custDataLst>
            </p:nvPr>
          </p:nvSpPr>
          <p:spPr>
            <a:xfrm>
              <a:off x="1352728" y="2547135"/>
              <a:ext cx="9231739" cy="1895966"/>
            </a:xfrm>
            <a:prstGeom prst="roundRect">
              <a:avLst>
                <a:gd name="adj" fmla="val 2106"/>
              </a:avLst>
            </a:prstGeom>
            <a:solidFill>
              <a:srgbClr val="EA6F3F">
                <a:alpha val="63000"/>
              </a:srgbClr>
            </a:solidFill>
            <a:ln w="952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0">
                <a:ln>
                  <a:noFill/>
                </a:ln>
                <a:solidFill>
                  <a:prstClr val="white"/>
                </a:solidFill>
                <a:effectLst/>
                <a:uLnTx/>
                <a:uFillTx/>
                <a:latin typeface="微软雅黑" panose="020B0503020204020204" charset="-122"/>
                <a:ea typeface="微软雅黑"/>
                <a:cs typeface="+mn-cs"/>
                <a:sym typeface="Calibri" panose="020F0502020204030204" pitchFamily="34" charset="0"/>
              </a:endParaRPr>
            </a:p>
          </p:txBody>
        </p:sp>
        <p:sp>
          <p:nvSpPr>
            <p:cNvPr id="41" name="矩形: 圆角 10">
              <a:extLst>
                <a:ext uri="{FF2B5EF4-FFF2-40B4-BE49-F238E27FC236}">
                  <a16:creationId xmlns:a16="http://schemas.microsoft.com/office/drawing/2014/main" id="{9B024D4F-8C38-E322-4CF6-0B6B06C202BB}"/>
                </a:ext>
              </a:extLst>
            </p:cNvPr>
            <p:cNvSpPr/>
            <p:nvPr>
              <p:custDataLst>
                <p:tags r:id="rId4"/>
              </p:custDataLst>
            </p:nvPr>
          </p:nvSpPr>
          <p:spPr>
            <a:xfrm>
              <a:off x="1326474" y="2505242"/>
              <a:ext cx="9216000" cy="1842068"/>
            </a:xfrm>
            <a:prstGeom prst="roundRect">
              <a:avLst>
                <a:gd name="adj" fmla="val 2106"/>
              </a:avLst>
            </a:prstGeom>
            <a:solidFill>
              <a:sysClr val="window" lastClr="FFFFFF"/>
            </a:solidFill>
            <a:ln w="12700" cap="flat" cmpd="sng" algn="ctr">
              <a:gradFill flip="none" rotWithShape="1">
                <a:gsLst>
                  <a:gs pos="52000">
                    <a:srgbClr val="FFFFFF"/>
                  </a:gs>
                  <a:gs pos="0">
                    <a:srgbClr val="ED7D31">
                      <a:lumMod val="40000"/>
                      <a:lumOff val="60000"/>
                    </a:srgbClr>
                  </a:gs>
                  <a:gs pos="100000">
                    <a:srgbClr val="FFFFFF"/>
                  </a:gs>
                </a:gsLst>
                <a:lin ang="4800000" scaled="0"/>
                <a:tileRect/>
              </a:gradFill>
              <a:prstDash val="solid"/>
              <a:miter lim="800000"/>
            </a:ln>
            <a:effectLst/>
          </p:spPr>
          <p:txBody>
            <a:bodyPr lIns="108000" tIns="0" rIns="0" bIns="0" rtlCol="0" anchor="ctr"/>
            <a:lstStyle/>
            <a:p>
              <a:pPr marL="252000" marR="0" lvl="0" indent="-252000" defTabSz="914400" eaLnBrk="1" fontAlgn="auto" latinLnBrk="0" hangingPunct="1">
                <a:lnSpc>
                  <a:spcPct val="120000"/>
                </a:lnSpc>
                <a:spcBef>
                  <a:spcPts val="0"/>
                </a:spcBef>
                <a:spcAft>
                  <a:spcPts val="0"/>
                </a:spcAft>
                <a:buClr>
                  <a:srgbClr val="EB613B"/>
                </a:buClr>
                <a:buSzTx/>
                <a:buFont typeface="Wingdings" panose="05000000000000000000" pitchFamily="2" charset="2"/>
                <a:buChar char="Ø"/>
                <a:tabLst/>
                <a:defRPr/>
              </a:pPr>
              <a:r>
                <a:rPr kumimoji="0" lang="zh-CN" altLang="en-US" sz="1500" b="0" i="0" u="none" strike="noStrike" kern="100" cap="none" spc="0" normalizeH="0" baseline="0" noProof="0">
                  <a:ln>
                    <a:noFill/>
                  </a:ln>
                  <a:solidFill>
                    <a:prstClr val="black">
                      <a:lumMod val="75000"/>
                      <a:lumOff val="25000"/>
                    </a:prstClr>
                  </a:solidFill>
                  <a:effectLst/>
                  <a:uLnTx/>
                  <a:uFillTx/>
                  <a:latin typeface="微软雅黑" panose="020B0503020204020204" charset="-122"/>
                  <a:ea typeface="微软雅黑"/>
                  <a:cs typeface="+mn-cs"/>
                  <a:sym typeface="+mn-lt"/>
                </a:rPr>
                <a:t>真实世界数据显示：晚期乳腺癌患者中位总生存已达</a:t>
              </a:r>
              <a:r>
                <a:rPr kumimoji="0" lang="en-US" altLang="zh-CN" sz="1500" b="0" i="0" u="none" strike="noStrike" kern="100" cap="none" spc="0" normalizeH="0" baseline="0" noProof="0">
                  <a:ln>
                    <a:noFill/>
                  </a:ln>
                  <a:solidFill>
                    <a:prstClr val="black">
                      <a:lumMod val="75000"/>
                      <a:lumOff val="25000"/>
                    </a:prstClr>
                  </a:solidFill>
                  <a:effectLst/>
                  <a:uLnTx/>
                  <a:uFillTx/>
                  <a:latin typeface="微软雅黑" panose="020B0503020204020204" charset="-122"/>
                  <a:ea typeface="微软雅黑"/>
                  <a:cs typeface="+mn-cs"/>
                  <a:sym typeface="+mn-lt"/>
                </a:rPr>
                <a:t>39.5</a:t>
              </a:r>
              <a:r>
                <a:rPr kumimoji="0" lang="zh-CN" altLang="en-US" sz="1500" b="0" i="0" u="none" strike="noStrike" kern="100" cap="none" spc="0" normalizeH="0" baseline="0" noProof="0">
                  <a:ln>
                    <a:noFill/>
                  </a:ln>
                  <a:solidFill>
                    <a:prstClr val="black">
                      <a:lumMod val="75000"/>
                      <a:lumOff val="25000"/>
                    </a:prstClr>
                  </a:solidFill>
                  <a:effectLst/>
                  <a:uLnTx/>
                  <a:uFillTx/>
                  <a:latin typeface="微软雅黑" panose="020B0503020204020204" charset="-122"/>
                  <a:ea typeface="微软雅黑"/>
                  <a:cs typeface="+mn-cs"/>
                  <a:sym typeface="+mn-lt"/>
                </a:rPr>
                <a:t>个月，其中</a:t>
              </a:r>
              <a:r>
                <a:rPr kumimoji="0" lang="en-US" altLang="zh-CN" sz="1500" b="0" i="0" u="none" strike="noStrike" kern="100" cap="none" spc="0" normalizeH="0" baseline="0" noProof="0">
                  <a:ln>
                    <a:noFill/>
                  </a:ln>
                  <a:solidFill>
                    <a:prstClr val="black">
                      <a:lumMod val="75000"/>
                      <a:lumOff val="25000"/>
                    </a:prstClr>
                  </a:solidFill>
                  <a:effectLst/>
                  <a:uLnTx/>
                  <a:uFillTx/>
                  <a:latin typeface="微软雅黑" panose="020B0503020204020204" charset="-122"/>
                  <a:ea typeface="微软雅黑"/>
                  <a:cs typeface="+mn-cs"/>
                  <a:sym typeface="+mn-lt"/>
                </a:rPr>
                <a:t>HR+/HER2-</a:t>
              </a:r>
              <a:r>
                <a:rPr kumimoji="0" lang="zh-CN" altLang="en-US" sz="1500" b="0" i="0" u="none" strike="noStrike" kern="100" cap="none" spc="0" normalizeH="0" baseline="0" noProof="0">
                  <a:ln>
                    <a:noFill/>
                  </a:ln>
                  <a:solidFill>
                    <a:prstClr val="black">
                      <a:lumMod val="75000"/>
                      <a:lumOff val="25000"/>
                    </a:prstClr>
                  </a:solidFill>
                  <a:effectLst/>
                  <a:uLnTx/>
                  <a:uFillTx/>
                  <a:latin typeface="微软雅黑" panose="020B0503020204020204" charset="-122"/>
                  <a:ea typeface="微软雅黑"/>
                  <a:cs typeface="+mn-cs"/>
                  <a:sym typeface="+mn-lt"/>
                </a:rPr>
                <a:t>患者 </a:t>
              </a:r>
              <a:r>
                <a:rPr kumimoji="0" lang="en-US" altLang="zh-CN" sz="1500" b="0" i="0" u="none" strike="noStrike" kern="100" cap="none" spc="0" normalizeH="0" baseline="0" noProof="0">
                  <a:ln>
                    <a:noFill/>
                  </a:ln>
                  <a:solidFill>
                    <a:prstClr val="black">
                      <a:lumMod val="75000"/>
                      <a:lumOff val="25000"/>
                    </a:prstClr>
                  </a:solidFill>
                  <a:effectLst/>
                  <a:uLnTx/>
                  <a:uFillTx/>
                  <a:latin typeface="微软雅黑" panose="020B0503020204020204" charset="-122"/>
                  <a:ea typeface="微软雅黑"/>
                  <a:cs typeface="+mn-cs"/>
                  <a:sym typeface="+mn-lt"/>
                </a:rPr>
                <a:t>43.4</a:t>
              </a:r>
              <a:r>
                <a:rPr kumimoji="0" lang="zh-CN" altLang="en-US" sz="1500" b="0" i="0" u="none" strike="noStrike" kern="100" cap="none" spc="0" normalizeH="0" baseline="0" noProof="0">
                  <a:ln>
                    <a:noFill/>
                  </a:ln>
                  <a:solidFill>
                    <a:prstClr val="black">
                      <a:lumMod val="75000"/>
                      <a:lumOff val="25000"/>
                    </a:prstClr>
                  </a:solidFill>
                  <a:effectLst/>
                  <a:uLnTx/>
                  <a:uFillTx/>
                  <a:latin typeface="微软雅黑" panose="020B0503020204020204" charset="-122"/>
                  <a:ea typeface="微软雅黑"/>
                  <a:cs typeface="+mn-cs"/>
                  <a:sym typeface="+mn-lt"/>
                </a:rPr>
                <a:t>个月、</a:t>
              </a:r>
              <a:r>
                <a:rPr kumimoji="0" lang="en-US" altLang="zh-CN" sz="1500" b="0" i="0" u="none" strike="noStrike" kern="100" cap="none" spc="0" normalizeH="0" baseline="0" noProof="0">
                  <a:ln>
                    <a:noFill/>
                  </a:ln>
                  <a:solidFill>
                    <a:prstClr val="black">
                      <a:lumMod val="75000"/>
                      <a:lumOff val="25000"/>
                    </a:prstClr>
                  </a:solidFill>
                  <a:effectLst/>
                  <a:uLnTx/>
                  <a:uFillTx/>
                  <a:latin typeface="微软雅黑" panose="020B0503020204020204" charset="-122"/>
                  <a:ea typeface="微软雅黑"/>
                  <a:cs typeface="+mn-cs"/>
                  <a:sym typeface="+mn-lt"/>
                </a:rPr>
                <a:t> HR−/HER2+</a:t>
              </a:r>
              <a:r>
                <a:rPr kumimoji="0" lang="zh-CN" altLang="en-US" sz="1500" b="0" i="0" u="none" strike="noStrike" kern="100" cap="none" spc="0" normalizeH="0" baseline="0" noProof="0">
                  <a:ln>
                    <a:noFill/>
                  </a:ln>
                  <a:solidFill>
                    <a:prstClr val="black">
                      <a:lumMod val="75000"/>
                      <a:lumOff val="25000"/>
                    </a:prstClr>
                  </a:solidFill>
                  <a:effectLst/>
                  <a:uLnTx/>
                  <a:uFillTx/>
                  <a:latin typeface="微软雅黑" panose="020B0503020204020204" charset="-122"/>
                  <a:ea typeface="微软雅黑"/>
                  <a:cs typeface="+mn-cs"/>
                  <a:sym typeface="+mn-lt"/>
                </a:rPr>
                <a:t>患者</a:t>
              </a:r>
              <a:r>
                <a:rPr kumimoji="0" lang="en-US" altLang="zh-CN" sz="1500" b="0" i="0" u="none" strike="noStrike" kern="100" cap="none" spc="0" normalizeH="0" baseline="0" noProof="0">
                  <a:ln>
                    <a:noFill/>
                  </a:ln>
                  <a:solidFill>
                    <a:prstClr val="black">
                      <a:lumMod val="75000"/>
                      <a:lumOff val="25000"/>
                    </a:prstClr>
                  </a:solidFill>
                  <a:effectLst/>
                  <a:uLnTx/>
                  <a:uFillTx/>
                  <a:latin typeface="微软雅黑" panose="020B0503020204020204" charset="-122"/>
                  <a:ea typeface="微软雅黑"/>
                  <a:cs typeface="+mn-cs"/>
                  <a:sym typeface="+mn-lt"/>
                </a:rPr>
                <a:t> 42.0</a:t>
              </a:r>
              <a:r>
                <a:rPr kumimoji="0" lang="zh-CN" altLang="en-US" sz="1500" b="0" i="0" u="none" strike="noStrike" kern="100" cap="none" spc="0" normalizeH="0" baseline="0" noProof="0">
                  <a:ln>
                    <a:noFill/>
                  </a:ln>
                  <a:solidFill>
                    <a:prstClr val="black">
                      <a:lumMod val="75000"/>
                      <a:lumOff val="25000"/>
                    </a:prstClr>
                  </a:solidFill>
                  <a:effectLst/>
                  <a:uLnTx/>
                  <a:uFillTx/>
                  <a:latin typeface="微软雅黑" panose="020B0503020204020204" charset="-122"/>
                  <a:ea typeface="微软雅黑"/>
                  <a:cs typeface="+mn-cs"/>
                  <a:sym typeface="+mn-lt"/>
                </a:rPr>
                <a:t>个月、</a:t>
              </a:r>
              <a:r>
                <a:rPr kumimoji="0" lang="en-US" altLang="zh-CN" sz="1500" b="0" i="0" u="none" strike="noStrike" kern="100" cap="none" spc="0" normalizeH="0" baseline="0" noProof="0">
                  <a:ln>
                    <a:noFill/>
                  </a:ln>
                  <a:solidFill>
                    <a:prstClr val="black">
                      <a:lumMod val="75000"/>
                      <a:lumOff val="25000"/>
                    </a:prstClr>
                  </a:solidFill>
                  <a:effectLst/>
                  <a:uLnTx/>
                  <a:uFillTx/>
                  <a:latin typeface="微软雅黑" panose="020B0503020204020204" charset="-122"/>
                  <a:ea typeface="微软雅黑"/>
                  <a:cs typeface="+mn-cs"/>
                  <a:sym typeface="+mn-lt"/>
                </a:rPr>
                <a:t>TNBC</a:t>
              </a:r>
              <a:r>
                <a:rPr kumimoji="0" lang="zh-CN" altLang="en-US" sz="1500" b="0" i="0" u="none" strike="noStrike" kern="100" cap="none" spc="0" normalizeH="0" baseline="0" noProof="0">
                  <a:ln>
                    <a:noFill/>
                  </a:ln>
                  <a:solidFill>
                    <a:prstClr val="black">
                      <a:lumMod val="75000"/>
                      <a:lumOff val="25000"/>
                    </a:prstClr>
                  </a:solidFill>
                  <a:effectLst/>
                  <a:uLnTx/>
                  <a:uFillTx/>
                  <a:latin typeface="微软雅黑" panose="020B0503020204020204" charset="-122"/>
                  <a:ea typeface="微软雅黑"/>
                  <a:cs typeface="+mn-cs"/>
                  <a:sym typeface="+mn-lt"/>
                </a:rPr>
                <a:t>患者 </a:t>
              </a:r>
              <a:r>
                <a:rPr kumimoji="0" lang="en-US" altLang="zh-CN" sz="1500" b="0" i="0" u="none" strike="noStrike" kern="100" cap="none" spc="0" normalizeH="0" baseline="0" noProof="0">
                  <a:ln>
                    <a:noFill/>
                  </a:ln>
                  <a:solidFill>
                    <a:prstClr val="black">
                      <a:lumMod val="75000"/>
                      <a:lumOff val="25000"/>
                    </a:prstClr>
                  </a:solidFill>
                  <a:effectLst/>
                  <a:uLnTx/>
                  <a:uFillTx/>
                  <a:latin typeface="微软雅黑" panose="020B0503020204020204" charset="-122"/>
                  <a:ea typeface="微软雅黑"/>
                  <a:cs typeface="+mn-cs"/>
                  <a:sym typeface="+mn-lt"/>
                </a:rPr>
                <a:t>14.7</a:t>
              </a:r>
              <a:r>
                <a:rPr kumimoji="0" lang="zh-CN" altLang="en-US" sz="1500" b="0" i="0" u="none" strike="noStrike" kern="100" cap="none" spc="0" normalizeH="0" baseline="0" noProof="0">
                  <a:ln>
                    <a:noFill/>
                  </a:ln>
                  <a:solidFill>
                    <a:prstClr val="black">
                      <a:lumMod val="75000"/>
                      <a:lumOff val="25000"/>
                    </a:prstClr>
                  </a:solidFill>
                  <a:effectLst/>
                  <a:uLnTx/>
                  <a:uFillTx/>
                  <a:latin typeface="微软雅黑" panose="020B0503020204020204" charset="-122"/>
                  <a:ea typeface="微软雅黑"/>
                  <a:cs typeface="+mn-cs"/>
                  <a:sym typeface="+mn-lt"/>
                </a:rPr>
                <a:t>个月</a:t>
              </a:r>
              <a:r>
                <a:rPr kumimoji="0" lang="en-US" altLang="zh-CN" sz="1500" b="0" i="0" u="none" strike="noStrike" kern="100" cap="none" spc="0" normalizeH="0" baseline="30000" noProof="0">
                  <a:ln>
                    <a:noFill/>
                  </a:ln>
                  <a:solidFill>
                    <a:prstClr val="black">
                      <a:lumMod val="75000"/>
                      <a:lumOff val="25000"/>
                    </a:prstClr>
                  </a:solidFill>
                  <a:effectLst/>
                  <a:uLnTx/>
                  <a:uFillTx/>
                  <a:latin typeface="微软雅黑" panose="020B0503020204020204" charset="-122"/>
                  <a:ea typeface="微软雅黑"/>
                  <a:cs typeface="+mn-cs"/>
                  <a:sym typeface="+mn-lt"/>
                </a:rPr>
                <a:t>1</a:t>
              </a:r>
              <a:r>
                <a:rPr kumimoji="0" lang="zh-CN" altLang="en-US" sz="1500" b="0" i="0" u="none" strike="noStrike" kern="100" cap="none" spc="0" normalizeH="0" baseline="0" noProof="0">
                  <a:ln>
                    <a:noFill/>
                  </a:ln>
                  <a:solidFill>
                    <a:prstClr val="black">
                      <a:lumMod val="75000"/>
                      <a:lumOff val="25000"/>
                    </a:prstClr>
                  </a:solidFill>
                  <a:effectLst/>
                  <a:uLnTx/>
                  <a:uFillTx/>
                  <a:latin typeface="微软雅黑" panose="020B0503020204020204" charset="-122"/>
                  <a:ea typeface="微软雅黑"/>
                  <a:cs typeface="+mn-cs"/>
                  <a:sym typeface="+mn-lt"/>
                </a:rPr>
                <a:t>；新型药物不断出现，进一步延长患者总生存，</a:t>
              </a:r>
              <a:r>
                <a:rPr kumimoji="0" lang="en-US" altLang="zh-CN" sz="1500" b="0" i="0" u="none" strike="noStrike" kern="100" cap="none" spc="0" normalizeH="0" baseline="0" noProof="0">
                  <a:ln>
                    <a:noFill/>
                  </a:ln>
                  <a:solidFill>
                    <a:prstClr val="black">
                      <a:lumMod val="75000"/>
                      <a:lumOff val="25000"/>
                    </a:prstClr>
                  </a:solidFill>
                  <a:effectLst/>
                  <a:uLnTx/>
                  <a:uFillTx/>
                  <a:latin typeface="微软雅黑" panose="020B0503020204020204" charset="-122"/>
                  <a:ea typeface="微软雅黑"/>
                  <a:cs typeface="+mn-cs"/>
                  <a:sym typeface="+mn-lt"/>
                </a:rPr>
                <a:t>HR+</a:t>
              </a:r>
              <a:r>
                <a:rPr kumimoji="0" lang="zh-CN" altLang="en-US" sz="1500" b="0" i="0" u="none" strike="noStrike" kern="100" cap="none" spc="0" normalizeH="0" baseline="0" noProof="0">
                  <a:ln>
                    <a:noFill/>
                  </a:ln>
                  <a:solidFill>
                    <a:prstClr val="black">
                      <a:lumMod val="75000"/>
                      <a:lumOff val="25000"/>
                    </a:prstClr>
                  </a:solidFill>
                  <a:effectLst/>
                  <a:uLnTx/>
                  <a:uFillTx/>
                  <a:latin typeface="微软雅黑" panose="020B0503020204020204" charset="-122"/>
                  <a:ea typeface="微软雅黑"/>
                  <a:cs typeface="+mn-cs"/>
                  <a:sym typeface="+mn-lt"/>
                </a:rPr>
                <a:t>晚期乳腺癌患者中位总生存有望突破</a:t>
              </a:r>
              <a:r>
                <a:rPr kumimoji="0" lang="en-US" altLang="zh-CN" sz="1500" b="0" i="0" u="none" strike="noStrike" kern="100" cap="none" spc="0" normalizeH="0" baseline="0" noProof="0">
                  <a:ln>
                    <a:noFill/>
                  </a:ln>
                  <a:solidFill>
                    <a:prstClr val="black">
                      <a:lumMod val="75000"/>
                      <a:lumOff val="25000"/>
                    </a:prstClr>
                  </a:solidFill>
                  <a:effectLst/>
                  <a:uLnTx/>
                  <a:uFillTx/>
                  <a:latin typeface="微软雅黑" panose="020B0503020204020204" charset="-122"/>
                  <a:ea typeface="微软雅黑"/>
                  <a:cs typeface="+mn-cs"/>
                  <a:sym typeface="+mn-lt"/>
                </a:rPr>
                <a:t>5</a:t>
              </a:r>
              <a:r>
                <a:rPr kumimoji="0" lang="zh-CN" altLang="en-US" sz="1500" b="0" i="0" u="none" strike="noStrike" kern="100" cap="none" spc="0" normalizeH="0" baseline="0" noProof="0">
                  <a:ln>
                    <a:noFill/>
                  </a:ln>
                  <a:solidFill>
                    <a:prstClr val="black">
                      <a:lumMod val="75000"/>
                      <a:lumOff val="25000"/>
                    </a:prstClr>
                  </a:solidFill>
                  <a:effectLst/>
                  <a:uLnTx/>
                  <a:uFillTx/>
                  <a:latin typeface="微软雅黑" panose="020B0503020204020204" charset="-122"/>
                  <a:ea typeface="微软雅黑"/>
                  <a:cs typeface="+mn-cs"/>
                  <a:sym typeface="+mn-lt"/>
                </a:rPr>
                <a:t>年</a:t>
              </a:r>
              <a:r>
                <a:rPr kumimoji="0" lang="en-US" altLang="zh-CN" sz="1500" b="0" i="0" u="none" strike="noStrike" kern="100" cap="none" spc="0" normalizeH="0" baseline="30000" noProof="0">
                  <a:ln>
                    <a:noFill/>
                  </a:ln>
                  <a:solidFill>
                    <a:prstClr val="black">
                      <a:lumMod val="75000"/>
                      <a:lumOff val="25000"/>
                    </a:prstClr>
                  </a:solidFill>
                  <a:effectLst/>
                  <a:uLnTx/>
                  <a:uFillTx/>
                  <a:latin typeface="微软雅黑" panose="020B0503020204020204" charset="-122"/>
                  <a:ea typeface="微软雅黑"/>
                  <a:cs typeface="+mn-cs"/>
                  <a:sym typeface="+mn-lt"/>
                </a:rPr>
                <a:t>2</a:t>
              </a:r>
              <a:endParaRPr kumimoji="0" lang="en-US" altLang="zh-CN" sz="1500" b="0" i="0" u="none" strike="noStrike" kern="100" cap="none" spc="0" normalizeH="0" baseline="0" noProof="0">
                <a:ln>
                  <a:noFill/>
                </a:ln>
                <a:solidFill>
                  <a:prstClr val="black">
                    <a:lumMod val="75000"/>
                    <a:lumOff val="25000"/>
                  </a:prstClr>
                </a:solidFill>
                <a:effectLst/>
                <a:uLnTx/>
                <a:uFillTx/>
                <a:latin typeface="微软雅黑" panose="020B0503020204020204" charset="-122"/>
                <a:ea typeface="微软雅黑"/>
                <a:cs typeface="+mn-cs"/>
                <a:sym typeface="+mn-lt"/>
              </a:endParaRPr>
            </a:p>
          </p:txBody>
        </p:sp>
      </p:grpSp>
      <p:grpSp>
        <p:nvGrpSpPr>
          <p:cNvPr id="44" name="组合 43">
            <a:extLst>
              <a:ext uri="{FF2B5EF4-FFF2-40B4-BE49-F238E27FC236}">
                <a16:creationId xmlns:a16="http://schemas.microsoft.com/office/drawing/2014/main" id="{BD354B85-0B1A-D93F-1363-555598E70D7A}"/>
              </a:ext>
            </a:extLst>
          </p:cNvPr>
          <p:cNvGrpSpPr/>
          <p:nvPr/>
        </p:nvGrpSpPr>
        <p:grpSpPr>
          <a:xfrm>
            <a:off x="365760" y="2072640"/>
            <a:ext cx="11616690" cy="4259775"/>
            <a:chOff x="7127263" y="2165719"/>
            <a:chExt cx="4594055" cy="4157822"/>
          </a:xfrm>
        </p:grpSpPr>
        <p:sp>
          <p:nvSpPr>
            <p:cNvPr id="68" name="矩形: 圆角 67">
              <a:extLst>
                <a:ext uri="{FF2B5EF4-FFF2-40B4-BE49-F238E27FC236}">
                  <a16:creationId xmlns:a16="http://schemas.microsoft.com/office/drawing/2014/main" id="{25D37A2F-1E58-883C-1C4F-5C4438243533}"/>
                </a:ext>
              </a:extLst>
            </p:cNvPr>
            <p:cNvSpPr/>
            <p:nvPr>
              <p:custDataLst>
                <p:tags r:id="rId1"/>
              </p:custDataLst>
            </p:nvPr>
          </p:nvSpPr>
          <p:spPr>
            <a:xfrm>
              <a:off x="7127264" y="2284333"/>
              <a:ext cx="4594054" cy="4039208"/>
            </a:xfrm>
            <a:prstGeom prst="roundRect">
              <a:avLst>
                <a:gd name="adj" fmla="val 4730"/>
              </a:avLst>
            </a:prstGeom>
            <a:solidFill>
              <a:sysClr val="window" lastClr="FFFFFF">
                <a:alpha val="94000"/>
              </a:sysClr>
            </a:solidFill>
            <a:ln w="12700" cap="flat" cmpd="sng" algn="ctr">
              <a:solidFill>
                <a:srgbClr val="EA6F3F">
                  <a:alpha val="26000"/>
                </a:srgbClr>
              </a:solidFill>
              <a:prstDash val="solid"/>
              <a:miter lim="800000"/>
            </a:ln>
            <a:effectLst>
              <a:outerShdw blurRad="50800" dist="101600" dir="3000000" algn="ctr" rotWithShape="0">
                <a:srgbClr val="CBDCE0">
                  <a:alpha val="1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微软雅黑" panose="020B0503020204020204" charset="-122"/>
                <a:ea typeface="微软雅黑"/>
                <a:cs typeface="+mn-cs"/>
              </a:endParaRPr>
            </a:p>
          </p:txBody>
        </p:sp>
        <p:sp>
          <p:nvSpPr>
            <p:cNvPr id="69" name="任意多边形 14">
              <a:extLst>
                <a:ext uri="{FF2B5EF4-FFF2-40B4-BE49-F238E27FC236}">
                  <a16:creationId xmlns:a16="http://schemas.microsoft.com/office/drawing/2014/main" id="{7C113FDB-81E7-A813-4AAC-64E8A03933FD}"/>
                </a:ext>
              </a:extLst>
            </p:cNvPr>
            <p:cNvSpPr/>
            <p:nvPr>
              <p:custDataLst>
                <p:tags r:id="rId2"/>
              </p:custDataLst>
            </p:nvPr>
          </p:nvSpPr>
          <p:spPr>
            <a:xfrm>
              <a:off x="7127263" y="2165719"/>
              <a:ext cx="4594054" cy="342227"/>
            </a:xfrm>
            <a:prstGeom prst="round2SameRect">
              <a:avLst>
                <a:gd name="adj1" fmla="val 45613"/>
                <a:gd name="adj2" fmla="val 0"/>
              </a:avLst>
            </a:prstGeom>
            <a:gradFill rotWithShape="0">
              <a:gsLst>
                <a:gs pos="0">
                  <a:srgbClr val="ED7D31">
                    <a:lumMod val="40000"/>
                    <a:lumOff val="60000"/>
                  </a:srgbClr>
                </a:gs>
                <a:gs pos="85000">
                  <a:srgbClr val="F26649"/>
                </a:gs>
                <a:gs pos="100000">
                  <a:srgbClr val="ED7D31">
                    <a:lumMod val="20000"/>
                    <a:lumOff val="80000"/>
                  </a:srgbClr>
                </a:gs>
              </a:gsLst>
              <a:lin ang="4800000" scaled="0"/>
            </a:gradFill>
            <a:ln w="12700" cap="flat" cmpd="sng" algn="ctr">
              <a:noFill/>
              <a:prstDash val="solid"/>
              <a:miter lim="800000"/>
            </a:ln>
            <a:effectLst/>
          </p:spPr>
          <p:txBody>
            <a:bodyPr bIns="72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600" b="1" i="0" u="none" strike="noStrike" kern="0" cap="none" spc="0" normalizeH="0" baseline="0" noProof="0">
                  <a:ln>
                    <a:noFill/>
                  </a:ln>
                  <a:solidFill>
                    <a:prstClr val="white"/>
                  </a:solidFill>
                  <a:effectLst/>
                  <a:uLnTx/>
                  <a:uFillTx/>
                  <a:latin typeface="微软雅黑" panose="020B0503020204020204" charset="-122"/>
                  <a:ea typeface="微软雅黑"/>
                  <a:cs typeface="+mn-cs"/>
                </a:rPr>
                <a:t>真实世界晚期乳腺癌总生存</a:t>
              </a:r>
              <a:endParaRPr kumimoji="0" lang="zh-CN" altLang="en-US" sz="1600" b="1" i="0" u="none" strike="noStrike" kern="0" cap="none" spc="0" normalizeH="0" baseline="0" noProof="0">
                <a:ln>
                  <a:noFill/>
                </a:ln>
                <a:solidFill>
                  <a:prstClr val="white"/>
                </a:solidFill>
                <a:effectLst/>
                <a:highlight>
                  <a:srgbClr val="00FFFF"/>
                </a:highlight>
                <a:uLnTx/>
                <a:uFillTx/>
                <a:latin typeface="微软雅黑" panose="020B0503020204020204" charset="-122"/>
                <a:ea typeface="微软雅黑"/>
                <a:cs typeface="+mn-cs"/>
              </a:endParaRPr>
            </a:p>
          </p:txBody>
        </p:sp>
      </p:grpSp>
      <p:grpSp>
        <p:nvGrpSpPr>
          <p:cNvPr id="45" name="组合 44">
            <a:extLst>
              <a:ext uri="{FF2B5EF4-FFF2-40B4-BE49-F238E27FC236}">
                <a16:creationId xmlns:a16="http://schemas.microsoft.com/office/drawing/2014/main" id="{CDDC06B9-7994-AC08-48E5-921139D3772F}"/>
              </a:ext>
            </a:extLst>
          </p:cNvPr>
          <p:cNvGrpSpPr/>
          <p:nvPr/>
        </p:nvGrpSpPr>
        <p:grpSpPr>
          <a:xfrm>
            <a:off x="3395680" y="2574553"/>
            <a:ext cx="5400640" cy="3714501"/>
            <a:chOff x="330200" y="2404445"/>
            <a:chExt cx="5765800" cy="3667899"/>
          </a:xfrm>
        </p:grpSpPr>
        <p:pic>
          <p:nvPicPr>
            <p:cNvPr id="63" name="图片 62">
              <a:extLst>
                <a:ext uri="{FF2B5EF4-FFF2-40B4-BE49-F238E27FC236}">
                  <a16:creationId xmlns:a16="http://schemas.microsoft.com/office/drawing/2014/main" id="{4728949E-9604-7A0B-A0A1-94430DD56EAE}"/>
                </a:ext>
              </a:extLst>
            </p:cNvPr>
            <p:cNvPicPr>
              <a:picLocks noChangeAspect="1"/>
            </p:cNvPicPr>
            <p:nvPr/>
          </p:nvPicPr>
          <p:blipFill>
            <a:blip r:embed="rId6"/>
            <a:stretch>
              <a:fillRect/>
            </a:stretch>
          </p:blipFill>
          <p:spPr>
            <a:xfrm>
              <a:off x="439121" y="2404445"/>
              <a:ext cx="5656879" cy="3612552"/>
            </a:xfrm>
            <a:prstGeom prst="rect">
              <a:avLst/>
            </a:prstGeom>
          </p:spPr>
        </p:pic>
        <p:sp>
          <p:nvSpPr>
            <p:cNvPr id="64" name="文本框 63">
              <a:extLst>
                <a:ext uri="{FF2B5EF4-FFF2-40B4-BE49-F238E27FC236}">
                  <a16:creationId xmlns:a16="http://schemas.microsoft.com/office/drawing/2014/main" id="{76107ABA-57D4-D4E2-E328-FED836AD88CC}"/>
                </a:ext>
              </a:extLst>
            </p:cNvPr>
            <p:cNvSpPr txBox="1"/>
            <p:nvPr/>
          </p:nvSpPr>
          <p:spPr>
            <a:xfrm>
              <a:off x="2895600" y="5856900"/>
              <a:ext cx="1104900" cy="215444"/>
            </a:xfrm>
            <a:prstGeom prst="rect">
              <a:avLst/>
            </a:prstGeom>
            <a:solidFill>
              <a:sysClr val="window" lastClr="FFFFFF"/>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800" b="0" i="0" u="none" strike="noStrike" kern="0" cap="none" spc="0" normalizeH="0" baseline="0" noProof="0">
                  <a:ln>
                    <a:noFill/>
                  </a:ln>
                  <a:solidFill>
                    <a:prstClr val="black"/>
                  </a:solidFill>
                  <a:effectLst/>
                  <a:uLnTx/>
                  <a:uFillTx/>
                  <a:latin typeface="微软雅黑"/>
                </a:rPr>
                <a:t>时间（月）</a:t>
              </a:r>
              <a:endParaRPr kumimoji="0" lang="en-US" sz="800" b="0" i="0" u="none" strike="noStrike" kern="0" cap="none" spc="0" normalizeH="0" baseline="0" noProof="0">
                <a:ln>
                  <a:noFill/>
                </a:ln>
                <a:solidFill>
                  <a:prstClr val="black"/>
                </a:solidFill>
                <a:effectLst/>
                <a:uLnTx/>
                <a:uFillTx/>
                <a:latin typeface="微软雅黑"/>
              </a:endParaRPr>
            </a:p>
          </p:txBody>
        </p:sp>
        <p:sp>
          <p:nvSpPr>
            <p:cNvPr id="65" name="文本框 64">
              <a:extLst>
                <a:ext uri="{FF2B5EF4-FFF2-40B4-BE49-F238E27FC236}">
                  <a16:creationId xmlns:a16="http://schemas.microsoft.com/office/drawing/2014/main" id="{01E8B83E-742E-756E-7A5C-35B5D3EE65F2}"/>
                </a:ext>
              </a:extLst>
            </p:cNvPr>
            <p:cNvSpPr txBox="1"/>
            <p:nvPr/>
          </p:nvSpPr>
          <p:spPr>
            <a:xfrm>
              <a:off x="2895600" y="4942500"/>
              <a:ext cx="1104900" cy="215444"/>
            </a:xfrm>
            <a:prstGeom prst="rect">
              <a:avLst/>
            </a:prstGeom>
            <a:solidFill>
              <a:sysClr val="window" lastClr="FFFFFF"/>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800" b="0" i="0" u="none" strike="noStrike" kern="0" cap="none" spc="0" normalizeH="0" baseline="0" noProof="0">
                  <a:ln>
                    <a:noFill/>
                  </a:ln>
                  <a:solidFill>
                    <a:prstClr val="black"/>
                  </a:solidFill>
                  <a:effectLst/>
                  <a:uLnTx/>
                  <a:uFillTx/>
                  <a:latin typeface="微软雅黑"/>
                </a:rPr>
                <a:t>时间（月）</a:t>
              </a:r>
              <a:endParaRPr kumimoji="0" lang="en-US" sz="800" b="0" i="0" u="none" strike="noStrike" kern="0" cap="none" spc="0" normalizeH="0" baseline="0" noProof="0">
                <a:ln>
                  <a:noFill/>
                </a:ln>
                <a:solidFill>
                  <a:prstClr val="black"/>
                </a:solidFill>
                <a:effectLst/>
                <a:uLnTx/>
                <a:uFillTx/>
                <a:latin typeface="微软雅黑"/>
              </a:endParaRPr>
            </a:p>
          </p:txBody>
        </p:sp>
        <p:sp>
          <p:nvSpPr>
            <p:cNvPr id="66" name="文本框 65">
              <a:extLst>
                <a:ext uri="{FF2B5EF4-FFF2-40B4-BE49-F238E27FC236}">
                  <a16:creationId xmlns:a16="http://schemas.microsoft.com/office/drawing/2014/main" id="{51A3DF69-82ED-E88A-D790-441E5D7D7ECC}"/>
                </a:ext>
              </a:extLst>
            </p:cNvPr>
            <p:cNvSpPr txBox="1"/>
            <p:nvPr/>
          </p:nvSpPr>
          <p:spPr>
            <a:xfrm rot="16200000">
              <a:off x="-283439" y="3516859"/>
              <a:ext cx="1442722" cy="215444"/>
            </a:xfrm>
            <a:prstGeom prst="rect">
              <a:avLst/>
            </a:prstGeom>
            <a:solidFill>
              <a:sysClr val="window" lastClr="FFFFFF"/>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800" b="0" i="0" u="none" strike="noStrike" kern="0" cap="none" spc="0" normalizeH="0" baseline="0" noProof="0">
                  <a:ln>
                    <a:noFill/>
                  </a:ln>
                  <a:solidFill>
                    <a:prstClr val="black"/>
                  </a:solidFill>
                  <a:effectLst/>
                  <a:uLnTx/>
                  <a:uFillTx/>
                  <a:latin typeface="微软雅黑"/>
                </a:rPr>
                <a:t>存活患者比例（</a:t>
              </a:r>
              <a:r>
                <a:rPr kumimoji="0" lang="en-US" altLang="zh-CN" sz="800" b="0" i="0" u="none" strike="noStrike" kern="0" cap="none" spc="0" normalizeH="0" baseline="0" noProof="0">
                  <a:ln>
                    <a:noFill/>
                  </a:ln>
                  <a:solidFill>
                    <a:prstClr val="black"/>
                  </a:solidFill>
                  <a:effectLst/>
                  <a:uLnTx/>
                  <a:uFillTx/>
                  <a:latin typeface="微软雅黑"/>
                </a:rPr>
                <a:t>%</a:t>
              </a:r>
              <a:r>
                <a:rPr kumimoji="0" lang="zh-CN" altLang="en-US" sz="800" b="0" i="0" u="none" strike="noStrike" kern="0" cap="none" spc="0" normalizeH="0" baseline="0" noProof="0">
                  <a:ln>
                    <a:noFill/>
                  </a:ln>
                  <a:solidFill>
                    <a:prstClr val="black"/>
                  </a:solidFill>
                  <a:effectLst/>
                  <a:uLnTx/>
                  <a:uFillTx/>
                  <a:latin typeface="微软雅黑"/>
                </a:rPr>
                <a:t>）</a:t>
              </a:r>
              <a:endParaRPr kumimoji="0" lang="en-US" sz="800" b="0" i="0" u="none" strike="noStrike" kern="0" cap="none" spc="0" normalizeH="0" baseline="0" noProof="0">
                <a:ln>
                  <a:noFill/>
                </a:ln>
                <a:solidFill>
                  <a:prstClr val="black"/>
                </a:solidFill>
                <a:effectLst/>
                <a:uLnTx/>
                <a:uFillTx/>
                <a:latin typeface="微软雅黑"/>
              </a:endParaRPr>
            </a:p>
          </p:txBody>
        </p:sp>
        <p:sp>
          <p:nvSpPr>
            <p:cNvPr id="67" name="文本框 66">
              <a:extLst>
                <a:ext uri="{FF2B5EF4-FFF2-40B4-BE49-F238E27FC236}">
                  <a16:creationId xmlns:a16="http://schemas.microsoft.com/office/drawing/2014/main" id="{D74C3A4D-FA3E-5D1D-A7EB-EC0564ABE7A8}"/>
                </a:ext>
              </a:extLst>
            </p:cNvPr>
            <p:cNvSpPr txBox="1"/>
            <p:nvPr/>
          </p:nvSpPr>
          <p:spPr>
            <a:xfrm>
              <a:off x="739139" y="5050222"/>
              <a:ext cx="826749" cy="217958"/>
            </a:xfrm>
            <a:prstGeom prst="rect">
              <a:avLst/>
            </a:prstGeom>
            <a:solidFill>
              <a:sysClr val="window" lastClr="FFFFFF"/>
            </a:solidFill>
          </p:spPr>
          <p:txBody>
            <a:bodyPr wrap="square" rIns="25200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800" b="0" i="0" u="none" strike="noStrike" kern="0" cap="none" spc="0" normalizeH="0" baseline="0" noProof="0">
                  <a:ln>
                    <a:noFill/>
                  </a:ln>
                  <a:solidFill>
                    <a:prstClr val="black"/>
                  </a:solidFill>
                  <a:effectLst/>
                  <a:uLnTx/>
                  <a:uFillTx/>
                  <a:latin typeface="微软雅黑"/>
                </a:rPr>
                <a:t>风险数</a:t>
              </a:r>
              <a:endParaRPr kumimoji="0" lang="en-US" sz="800" b="0" i="0" u="none" strike="noStrike" kern="0" cap="none" spc="0" normalizeH="0" baseline="0" noProof="0">
                <a:ln>
                  <a:noFill/>
                </a:ln>
                <a:solidFill>
                  <a:prstClr val="black"/>
                </a:solidFill>
                <a:effectLst/>
                <a:uLnTx/>
                <a:uFillTx/>
                <a:latin typeface="微软雅黑"/>
              </a:endParaRPr>
            </a:p>
          </p:txBody>
        </p:sp>
      </p:grpSp>
    </p:spTree>
    <p:extLst>
      <p:ext uri="{BB962C8B-B14F-4D97-AF65-F5344CB8AC3E}">
        <p14:creationId xmlns:p14="http://schemas.microsoft.com/office/powerpoint/2010/main" val="33239501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4D7642E-769F-2303-3BB2-6E4C160733A9}"/>
              </a:ext>
            </a:extLst>
          </p:cNvPr>
          <p:cNvSpPr>
            <a:spLocks noGrp="1"/>
          </p:cNvSpPr>
          <p:nvPr>
            <p:ph type="title"/>
          </p:nvPr>
        </p:nvSpPr>
        <p:spPr/>
        <p:txBody>
          <a:bodyPr/>
          <a:lstStyle/>
          <a:p>
            <a:r>
              <a:rPr lang="zh-CN" altLang="en-US" dirty="0"/>
              <a:t>长生存时代乳腺癌骨转移发生率不断升高</a:t>
            </a:r>
          </a:p>
        </p:txBody>
      </p:sp>
      <p:sp>
        <p:nvSpPr>
          <p:cNvPr id="52" name="内容占位符 2">
            <a:extLst>
              <a:ext uri="{FF2B5EF4-FFF2-40B4-BE49-F238E27FC236}">
                <a16:creationId xmlns:a16="http://schemas.microsoft.com/office/drawing/2014/main" id="{1FE31B24-B300-7F3B-90E5-DC4E0DC5E099}"/>
              </a:ext>
            </a:extLst>
          </p:cNvPr>
          <p:cNvSpPr txBox="1">
            <a:spLocks/>
          </p:cNvSpPr>
          <p:nvPr/>
        </p:nvSpPr>
        <p:spPr>
          <a:xfrm>
            <a:off x="334962" y="6650761"/>
            <a:ext cx="5761037" cy="201517"/>
          </a:xfrm>
          <a:prstGeom prst="rect">
            <a:avLst/>
          </a:prstGeom>
        </p:spPr>
        <p:txBody>
          <a:bodyPr lIns="0" tIns="0" rIns="0" bIns="0" numCol="2" anchor="ctr" anchorCtr="0"/>
          <a:lstStyle>
            <a:lvl1pPr marL="107950" indent="-107950" algn="l" defTabSz="914400" rtl="0" eaLnBrk="1" latinLnBrk="0" hangingPunct="1">
              <a:lnSpc>
                <a:spcPct val="100000"/>
              </a:lnSpc>
              <a:spcBef>
                <a:spcPts val="0"/>
              </a:spcBef>
              <a:spcAft>
                <a:spcPts val="0"/>
              </a:spcAft>
              <a:buFont typeface="+mj-lt"/>
              <a:buAutoNum type="arabicPeriod"/>
              <a:defRPr sz="800" kern="1200">
                <a:solidFill>
                  <a:schemeClr val="tx1">
                    <a:lumMod val="75000"/>
                    <a:lumOff val="25000"/>
                  </a:schemeClr>
                </a:solidFill>
                <a:latin typeface="+mn-lt"/>
                <a:ea typeface="+mn-ea"/>
                <a:cs typeface="+mn-cs"/>
              </a:defRPr>
            </a:lvl1pPr>
            <a:lvl2pPr marL="457200" indent="0" algn="l" defTabSz="914400" rtl="0" eaLnBrk="1" latinLnBrk="0" hangingPunct="1">
              <a:lnSpc>
                <a:spcPct val="90000"/>
              </a:lnSpc>
              <a:spcBef>
                <a:spcPts val="0"/>
              </a:spcBef>
              <a:spcAft>
                <a:spcPts val="0"/>
              </a:spcAft>
              <a:buFont typeface="Arial" panose="020B0604020202020204" pitchFamily="34" charset="0"/>
              <a:buNone/>
              <a:defRPr sz="800" kern="1200">
                <a:solidFill>
                  <a:schemeClr val="tx1">
                    <a:lumMod val="75000"/>
                    <a:lumOff val="25000"/>
                  </a:schemeClr>
                </a:solidFill>
                <a:latin typeface="+mn-lt"/>
                <a:ea typeface="+mn-ea"/>
                <a:cs typeface="+mn-cs"/>
              </a:defRPr>
            </a:lvl2pPr>
            <a:lvl3pPr marL="914400" indent="0" algn="l" defTabSz="914400" rtl="0" eaLnBrk="1" latinLnBrk="0" hangingPunct="1">
              <a:lnSpc>
                <a:spcPct val="90000"/>
              </a:lnSpc>
              <a:spcBef>
                <a:spcPts val="0"/>
              </a:spcBef>
              <a:spcAft>
                <a:spcPts val="0"/>
              </a:spcAft>
              <a:buFont typeface="Arial" panose="020B0604020202020204" pitchFamily="34" charset="0"/>
              <a:buNone/>
              <a:defRPr sz="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0"/>
              </a:spcBef>
              <a:spcAft>
                <a:spcPts val="0"/>
              </a:spcAft>
              <a:buFont typeface="Arial" panose="020B0604020202020204" pitchFamily="34" charset="0"/>
              <a:buAutoNum type="arabicPeriod"/>
              <a:defRPr sz="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0"/>
              </a:spcBef>
              <a:spcAft>
                <a:spcPts val="0"/>
              </a:spcAft>
              <a:buFont typeface="Arial" panose="020B0604020202020204" pitchFamily="34" charset="0"/>
              <a:buAutoNum type="arabicPeriod"/>
              <a:defRPr sz="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7950" marR="0" lvl="0" indent="-10795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800" b="0" i="0" u="none" strike="noStrike" kern="1200" cap="none" spc="0" normalizeH="0" baseline="0" noProof="0" dirty="0">
                <a:ln>
                  <a:noFill/>
                </a:ln>
                <a:solidFill>
                  <a:srgbClr val="E7E6E6">
                    <a:lumMod val="50000"/>
                  </a:srgbClr>
                </a:solidFill>
                <a:effectLst/>
                <a:uLnTx/>
                <a:uFillTx/>
                <a:latin typeface="微软雅黑"/>
                <a:ea typeface="微软雅黑"/>
                <a:cs typeface="+mn-cs"/>
              </a:rPr>
              <a:t>Hernandez, Rohini K., et al. BMC cancer 18 (2018): 1-11.</a:t>
            </a:r>
          </a:p>
        </p:txBody>
      </p:sp>
      <p:grpSp>
        <p:nvGrpSpPr>
          <p:cNvPr id="53" name="组合 52">
            <a:extLst>
              <a:ext uri="{FF2B5EF4-FFF2-40B4-BE49-F238E27FC236}">
                <a16:creationId xmlns:a16="http://schemas.microsoft.com/office/drawing/2014/main" id="{603EAEE3-52C1-2FEB-ADD6-FFA0BFFC32A0}"/>
              </a:ext>
            </a:extLst>
          </p:cNvPr>
          <p:cNvGrpSpPr/>
          <p:nvPr/>
        </p:nvGrpSpPr>
        <p:grpSpPr>
          <a:xfrm>
            <a:off x="330200" y="1061719"/>
            <a:ext cx="11538321" cy="958402"/>
            <a:chOff x="1326474" y="2505242"/>
            <a:chExt cx="9257993" cy="1937859"/>
          </a:xfrm>
        </p:grpSpPr>
        <p:sp>
          <p:nvSpPr>
            <p:cNvPr id="54" name="矩形: 圆角 9">
              <a:extLst>
                <a:ext uri="{FF2B5EF4-FFF2-40B4-BE49-F238E27FC236}">
                  <a16:creationId xmlns:a16="http://schemas.microsoft.com/office/drawing/2014/main" id="{FE5E1CFA-78AE-7BBF-726B-018E0A40708D}"/>
                </a:ext>
              </a:extLst>
            </p:cNvPr>
            <p:cNvSpPr/>
            <p:nvPr>
              <p:custDataLst>
                <p:tags r:id="rId3"/>
              </p:custDataLst>
            </p:nvPr>
          </p:nvSpPr>
          <p:spPr>
            <a:xfrm>
              <a:off x="1352728" y="2547135"/>
              <a:ext cx="9231739" cy="1895966"/>
            </a:xfrm>
            <a:prstGeom prst="roundRect">
              <a:avLst>
                <a:gd name="adj" fmla="val 2106"/>
              </a:avLst>
            </a:prstGeom>
            <a:solidFill>
              <a:srgbClr val="EA6F3F">
                <a:alpha val="63000"/>
              </a:srgbClr>
            </a:solidFill>
            <a:ln w="952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500" b="0" i="0" u="none" strike="noStrike" kern="0" cap="none" spc="0" normalizeH="0" baseline="0" noProof="0">
                <a:ln>
                  <a:noFill/>
                </a:ln>
                <a:solidFill>
                  <a:prstClr val="white"/>
                </a:solidFill>
                <a:effectLst/>
                <a:uLnTx/>
                <a:uFillTx/>
                <a:latin typeface="微软雅黑" panose="020B0503020204020204" charset="-122"/>
                <a:ea typeface="微软雅黑"/>
                <a:cs typeface="+mn-cs"/>
                <a:sym typeface="Calibri" panose="020F0502020204030204" pitchFamily="34" charset="0"/>
              </a:endParaRPr>
            </a:p>
          </p:txBody>
        </p:sp>
        <p:sp>
          <p:nvSpPr>
            <p:cNvPr id="55" name="矩形: 圆角 10">
              <a:extLst>
                <a:ext uri="{FF2B5EF4-FFF2-40B4-BE49-F238E27FC236}">
                  <a16:creationId xmlns:a16="http://schemas.microsoft.com/office/drawing/2014/main" id="{08935B9B-979F-E2A4-0D03-8E7EF3F21493}"/>
                </a:ext>
              </a:extLst>
            </p:cNvPr>
            <p:cNvSpPr/>
            <p:nvPr>
              <p:custDataLst>
                <p:tags r:id="rId4"/>
              </p:custDataLst>
            </p:nvPr>
          </p:nvSpPr>
          <p:spPr>
            <a:xfrm>
              <a:off x="1326474" y="2505242"/>
              <a:ext cx="9216000" cy="1842067"/>
            </a:xfrm>
            <a:prstGeom prst="roundRect">
              <a:avLst>
                <a:gd name="adj" fmla="val 2106"/>
              </a:avLst>
            </a:prstGeom>
            <a:solidFill>
              <a:sysClr val="window" lastClr="FFFFFF"/>
            </a:solidFill>
            <a:ln w="12700" cap="flat" cmpd="sng" algn="ctr">
              <a:gradFill flip="none" rotWithShape="1">
                <a:gsLst>
                  <a:gs pos="52000">
                    <a:srgbClr val="FFFFFF"/>
                  </a:gs>
                  <a:gs pos="0">
                    <a:srgbClr val="ED7D31">
                      <a:lumMod val="40000"/>
                      <a:lumOff val="60000"/>
                    </a:srgbClr>
                  </a:gs>
                  <a:gs pos="100000">
                    <a:srgbClr val="FFFFFF"/>
                  </a:gs>
                </a:gsLst>
                <a:lin ang="4800000" scaled="0"/>
                <a:tileRect/>
              </a:gradFill>
              <a:prstDash val="solid"/>
              <a:miter lim="800000"/>
            </a:ln>
            <a:effectLst/>
          </p:spPr>
          <p:txBody>
            <a:bodyPr lIns="108000" tIns="0" rIns="0" bIns="0" rtlCol="0" anchor="ctr"/>
            <a:lstStyle/>
            <a:p>
              <a:pPr marL="285750" marR="0" lvl="0" indent="-285750" defTabSz="914400" eaLnBrk="1" fontAlgn="auto" latinLnBrk="0" hangingPunct="1">
                <a:lnSpc>
                  <a:spcPct val="110000"/>
                </a:lnSpc>
                <a:spcBef>
                  <a:spcPts val="0"/>
                </a:spcBef>
                <a:spcAft>
                  <a:spcPts val="300"/>
                </a:spcAft>
                <a:buClr>
                  <a:srgbClr val="EB613B"/>
                </a:buClr>
                <a:buSzTx/>
                <a:buFont typeface="Wingdings" panose="05000000000000000000" pitchFamily="2" charset="2"/>
                <a:buChar char="Ø"/>
                <a:tabLst/>
                <a:defRPr/>
              </a:pPr>
              <a:r>
                <a:rPr kumimoji="0" lang="zh-CN" altLang="en-US" sz="1400" b="0" i="0" u="none" strike="noStrike" kern="100" cap="none" spc="0" normalizeH="0" baseline="0" noProof="0" dirty="0">
                  <a:ln>
                    <a:noFill/>
                  </a:ln>
                  <a:solidFill>
                    <a:prstClr val="black">
                      <a:lumMod val="75000"/>
                      <a:lumOff val="25000"/>
                    </a:prstClr>
                  </a:solidFill>
                  <a:effectLst/>
                  <a:uLnTx/>
                  <a:uFillTx/>
                  <a:latin typeface="微软雅黑" panose="020B0503020204020204" charset="-122"/>
                  <a:ea typeface="微软雅黑"/>
                  <a:cs typeface="+mn-cs"/>
                  <a:sym typeface="+mn-lt"/>
                </a:rPr>
                <a:t>晚期乳腺癌确诊后骨转移发生率不断升高，长生存伴随着骨转移高发</a:t>
              </a:r>
              <a:r>
                <a:rPr kumimoji="0" lang="en-US" altLang="zh-CN" sz="1400" b="0" i="0" u="none" strike="noStrike" kern="100" cap="none" spc="0" normalizeH="0" baseline="30000" noProof="0" dirty="0">
                  <a:ln>
                    <a:noFill/>
                  </a:ln>
                  <a:solidFill>
                    <a:prstClr val="black">
                      <a:lumMod val="75000"/>
                      <a:lumOff val="25000"/>
                    </a:prstClr>
                  </a:solidFill>
                  <a:effectLst/>
                  <a:uLnTx/>
                  <a:uFillTx/>
                  <a:latin typeface="微软雅黑" panose="020B0503020204020204" charset="-122"/>
                  <a:ea typeface="微软雅黑"/>
                  <a:cs typeface="+mn-cs"/>
                  <a:sym typeface="+mn-lt"/>
                </a:rPr>
                <a:t>1</a:t>
              </a:r>
              <a:endParaRPr kumimoji="0" lang="en-US" altLang="zh-CN" sz="1400" b="0" i="0" u="none" strike="noStrike" kern="100" cap="none" spc="0" normalizeH="0" baseline="0" noProof="0" dirty="0">
                <a:ln>
                  <a:noFill/>
                </a:ln>
                <a:solidFill>
                  <a:prstClr val="black">
                    <a:lumMod val="75000"/>
                    <a:lumOff val="25000"/>
                  </a:prstClr>
                </a:solidFill>
                <a:effectLst/>
                <a:uLnTx/>
                <a:uFillTx/>
                <a:latin typeface="微软雅黑" panose="020B0503020204020204" charset="-122"/>
                <a:ea typeface="微软雅黑"/>
                <a:cs typeface="+mn-cs"/>
                <a:sym typeface="+mn-lt"/>
              </a:endParaRPr>
            </a:p>
          </p:txBody>
        </p:sp>
      </p:grpSp>
      <p:grpSp>
        <p:nvGrpSpPr>
          <p:cNvPr id="56" name="组合 55">
            <a:extLst>
              <a:ext uri="{FF2B5EF4-FFF2-40B4-BE49-F238E27FC236}">
                <a16:creationId xmlns:a16="http://schemas.microsoft.com/office/drawing/2014/main" id="{BE6AFEAB-3368-EBC0-9CC9-200BBE622520}"/>
              </a:ext>
            </a:extLst>
          </p:cNvPr>
          <p:cNvGrpSpPr/>
          <p:nvPr/>
        </p:nvGrpSpPr>
        <p:grpSpPr>
          <a:xfrm>
            <a:off x="365760" y="2116504"/>
            <a:ext cx="11502761" cy="4259775"/>
            <a:chOff x="365760" y="2116504"/>
            <a:chExt cx="3985260" cy="4259775"/>
          </a:xfrm>
        </p:grpSpPr>
        <p:grpSp>
          <p:nvGrpSpPr>
            <p:cNvPr id="57" name="组合 56">
              <a:extLst>
                <a:ext uri="{FF2B5EF4-FFF2-40B4-BE49-F238E27FC236}">
                  <a16:creationId xmlns:a16="http://schemas.microsoft.com/office/drawing/2014/main" id="{71ED3ABB-257F-5CE3-A751-30DA8791FF63}"/>
                </a:ext>
              </a:extLst>
            </p:cNvPr>
            <p:cNvGrpSpPr/>
            <p:nvPr/>
          </p:nvGrpSpPr>
          <p:grpSpPr>
            <a:xfrm>
              <a:off x="365760" y="2116504"/>
              <a:ext cx="3985260" cy="4259775"/>
              <a:chOff x="365760" y="2072640"/>
              <a:chExt cx="5963920" cy="4259775"/>
            </a:xfrm>
          </p:grpSpPr>
          <p:sp>
            <p:nvSpPr>
              <p:cNvPr id="59" name="矩形: 圆角 58">
                <a:extLst>
                  <a:ext uri="{FF2B5EF4-FFF2-40B4-BE49-F238E27FC236}">
                    <a16:creationId xmlns:a16="http://schemas.microsoft.com/office/drawing/2014/main" id="{118C63AD-A595-9AD3-410E-4237C81DBE41}"/>
                  </a:ext>
                </a:extLst>
              </p:cNvPr>
              <p:cNvSpPr/>
              <p:nvPr>
                <p:custDataLst>
                  <p:tags r:id="rId1"/>
                </p:custDataLst>
              </p:nvPr>
            </p:nvSpPr>
            <p:spPr>
              <a:xfrm>
                <a:off x="365761" y="2194163"/>
                <a:ext cx="5963919" cy="4138252"/>
              </a:xfrm>
              <a:prstGeom prst="roundRect">
                <a:avLst>
                  <a:gd name="adj" fmla="val 4730"/>
                </a:avLst>
              </a:prstGeom>
              <a:solidFill>
                <a:sysClr val="window" lastClr="FFFFFF">
                  <a:alpha val="94000"/>
                </a:sysClr>
              </a:solidFill>
              <a:ln w="12700" cap="flat" cmpd="sng" algn="ctr">
                <a:solidFill>
                  <a:srgbClr val="EA6F3F">
                    <a:alpha val="26000"/>
                  </a:srgbClr>
                </a:solidFill>
                <a:prstDash val="solid"/>
                <a:miter lim="800000"/>
              </a:ln>
              <a:effectLst>
                <a:outerShdw blurRad="50800" dist="101600" dir="3000000" algn="ctr" rotWithShape="0">
                  <a:srgbClr val="CBDCE0">
                    <a:alpha val="1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微软雅黑" panose="020B0503020204020204" charset="-122"/>
                  <a:ea typeface="微软雅黑"/>
                  <a:cs typeface="+mn-cs"/>
                </a:endParaRPr>
              </a:p>
            </p:txBody>
          </p:sp>
          <p:sp>
            <p:nvSpPr>
              <p:cNvPr id="60" name="任意多边形 14">
                <a:extLst>
                  <a:ext uri="{FF2B5EF4-FFF2-40B4-BE49-F238E27FC236}">
                    <a16:creationId xmlns:a16="http://schemas.microsoft.com/office/drawing/2014/main" id="{FE72CE77-65BB-A707-AA64-6C64673E7B7C}"/>
                  </a:ext>
                </a:extLst>
              </p:cNvPr>
              <p:cNvSpPr/>
              <p:nvPr>
                <p:custDataLst>
                  <p:tags r:id="rId2"/>
                </p:custDataLst>
              </p:nvPr>
            </p:nvSpPr>
            <p:spPr>
              <a:xfrm>
                <a:off x="365760" y="2072640"/>
                <a:ext cx="5963919" cy="350619"/>
              </a:xfrm>
              <a:prstGeom prst="round2SameRect">
                <a:avLst>
                  <a:gd name="adj1" fmla="val 45613"/>
                  <a:gd name="adj2" fmla="val 0"/>
                </a:avLst>
              </a:prstGeom>
              <a:gradFill rotWithShape="0">
                <a:gsLst>
                  <a:gs pos="0">
                    <a:srgbClr val="ED7D31">
                      <a:lumMod val="40000"/>
                      <a:lumOff val="60000"/>
                    </a:srgbClr>
                  </a:gs>
                  <a:gs pos="85000">
                    <a:srgbClr val="F26649"/>
                  </a:gs>
                  <a:gs pos="100000">
                    <a:srgbClr val="ED7D31">
                      <a:lumMod val="20000"/>
                      <a:lumOff val="80000"/>
                    </a:srgbClr>
                  </a:gs>
                </a:gsLst>
                <a:lin ang="4800000" scaled="0"/>
              </a:gradFill>
              <a:ln w="12700" cap="flat" cmpd="sng" algn="ctr">
                <a:noFill/>
                <a:prstDash val="solid"/>
                <a:miter lim="800000"/>
              </a:ln>
              <a:effectLst/>
            </p:spPr>
            <p:txBody>
              <a:bodyPr bIns="72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600" b="1" i="0" u="none" strike="noStrike" kern="0" cap="none" spc="0" normalizeH="0" baseline="0" noProof="0">
                    <a:ln>
                      <a:noFill/>
                    </a:ln>
                    <a:solidFill>
                      <a:prstClr val="white"/>
                    </a:solidFill>
                    <a:effectLst/>
                    <a:uLnTx/>
                    <a:uFillTx/>
                    <a:latin typeface="微软雅黑" panose="020B0503020204020204" charset="-122"/>
                    <a:ea typeface="微软雅黑"/>
                    <a:cs typeface="+mn-cs"/>
                  </a:rPr>
                  <a:t>晚期乳腺癌确诊后历年骨转移发生率</a:t>
                </a:r>
                <a:r>
                  <a:rPr kumimoji="0" lang="en-US" altLang="zh-CN" sz="1600" b="1" i="0" u="none" strike="noStrike" kern="0" cap="none" spc="0" normalizeH="0" baseline="30000" noProof="0">
                    <a:ln>
                      <a:noFill/>
                    </a:ln>
                    <a:solidFill>
                      <a:prstClr val="white"/>
                    </a:solidFill>
                    <a:effectLst/>
                    <a:uLnTx/>
                    <a:uFillTx/>
                    <a:latin typeface="微软雅黑" panose="020B0503020204020204" charset="-122"/>
                    <a:ea typeface="微软雅黑"/>
                    <a:cs typeface="+mn-cs"/>
                  </a:rPr>
                  <a:t>1</a:t>
                </a:r>
              </a:p>
            </p:txBody>
          </p:sp>
        </p:grpSp>
        <p:graphicFrame>
          <p:nvGraphicFramePr>
            <p:cNvPr id="58" name="图表 57">
              <a:extLst>
                <a:ext uri="{FF2B5EF4-FFF2-40B4-BE49-F238E27FC236}">
                  <a16:creationId xmlns:a16="http://schemas.microsoft.com/office/drawing/2014/main" id="{18A52374-2FEB-9E57-9E8E-54A881966FA6}"/>
                </a:ext>
              </a:extLst>
            </p:cNvPr>
            <p:cNvGraphicFramePr/>
            <p:nvPr>
              <p:extLst>
                <p:ext uri="{D42A27DB-BD31-4B8C-83A1-F6EECF244321}">
                  <p14:modId xmlns:p14="http://schemas.microsoft.com/office/powerpoint/2010/main" val="832797458"/>
                </p:ext>
              </p:extLst>
            </p:nvPr>
          </p:nvGraphicFramePr>
          <p:xfrm>
            <a:off x="550621" y="2617106"/>
            <a:ext cx="3485584" cy="3723000"/>
          </p:xfrm>
          <a:graphic>
            <a:graphicData uri="http://schemas.openxmlformats.org/drawingml/2006/chart">
              <c:chart xmlns:c="http://schemas.openxmlformats.org/drawingml/2006/chart" xmlns:r="http://schemas.openxmlformats.org/officeDocument/2006/relationships" r:id="rId6"/>
            </a:graphicData>
          </a:graphic>
        </p:graphicFrame>
      </p:grpSp>
    </p:spTree>
    <p:extLst>
      <p:ext uri="{BB962C8B-B14F-4D97-AF65-F5344CB8AC3E}">
        <p14:creationId xmlns:p14="http://schemas.microsoft.com/office/powerpoint/2010/main" val="38306743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4D3FD34-BD62-96A3-D962-FE4D9A87325A}"/>
              </a:ext>
            </a:extLst>
          </p:cNvPr>
          <p:cNvSpPr>
            <a:spLocks noGrp="1"/>
          </p:cNvSpPr>
          <p:nvPr>
            <p:ph type="title"/>
          </p:nvPr>
        </p:nvSpPr>
        <p:spPr/>
        <p:txBody>
          <a:bodyPr/>
          <a:lstStyle/>
          <a:p>
            <a:r>
              <a:rPr lang="zh-CN" altLang="en-US" dirty="0"/>
              <a:t>中国晚期乳腺癌骨转移发生率近</a:t>
            </a:r>
            <a:r>
              <a:rPr lang="en-US" altLang="zh-CN" dirty="0"/>
              <a:t>8</a:t>
            </a:r>
            <a:r>
              <a:rPr lang="zh-CN" altLang="en-US" dirty="0"/>
              <a:t>成，大部分为多发，以溶骨性为主</a:t>
            </a:r>
          </a:p>
        </p:txBody>
      </p:sp>
      <p:sp>
        <p:nvSpPr>
          <p:cNvPr id="52" name="内容占位符 2">
            <a:extLst>
              <a:ext uri="{FF2B5EF4-FFF2-40B4-BE49-F238E27FC236}">
                <a16:creationId xmlns:a16="http://schemas.microsoft.com/office/drawing/2014/main" id="{B3D1F0DE-ACBF-E69A-6849-B624E01EE612}"/>
              </a:ext>
            </a:extLst>
          </p:cNvPr>
          <p:cNvSpPr txBox="1">
            <a:spLocks/>
          </p:cNvSpPr>
          <p:nvPr/>
        </p:nvSpPr>
        <p:spPr>
          <a:xfrm>
            <a:off x="334962" y="6650761"/>
            <a:ext cx="5761037" cy="201517"/>
          </a:xfrm>
          <a:prstGeom prst="rect">
            <a:avLst/>
          </a:prstGeom>
        </p:spPr>
        <p:txBody>
          <a:bodyPr lIns="0" tIns="0" rIns="0" bIns="0" numCol="2" anchor="ctr" anchorCtr="0"/>
          <a:lstStyle>
            <a:lvl1pPr marL="107950" indent="-107950" algn="l" defTabSz="914400" rtl="0" eaLnBrk="1" latinLnBrk="0" hangingPunct="1">
              <a:lnSpc>
                <a:spcPct val="100000"/>
              </a:lnSpc>
              <a:spcBef>
                <a:spcPts val="0"/>
              </a:spcBef>
              <a:spcAft>
                <a:spcPts val="0"/>
              </a:spcAft>
              <a:buFont typeface="+mj-lt"/>
              <a:buAutoNum type="arabicPeriod"/>
              <a:defRPr sz="800" kern="1200">
                <a:solidFill>
                  <a:schemeClr val="tx1">
                    <a:lumMod val="75000"/>
                    <a:lumOff val="25000"/>
                  </a:schemeClr>
                </a:solidFill>
                <a:latin typeface="+mn-lt"/>
                <a:ea typeface="+mn-ea"/>
                <a:cs typeface="+mn-cs"/>
              </a:defRPr>
            </a:lvl1pPr>
            <a:lvl2pPr marL="457200" indent="0" algn="l" defTabSz="914400" rtl="0" eaLnBrk="1" latinLnBrk="0" hangingPunct="1">
              <a:lnSpc>
                <a:spcPct val="90000"/>
              </a:lnSpc>
              <a:spcBef>
                <a:spcPts val="0"/>
              </a:spcBef>
              <a:spcAft>
                <a:spcPts val="0"/>
              </a:spcAft>
              <a:buFont typeface="Arial" panose="020B0604020202020204" pitchFamily="34" charset="0"/>
              <a:buNone/>
              <a:defRPr sz="800" kern="1200">
                <a:solidFill>
                  <a:schemeClr val="tx1">
                    <a:lumMod val="75000"/>
                    <a:lumOff val="25000"/>
                  </a:schemeClr>
                </a:solidFill>
                <a:latin typeface="+mn-lt"/>
                <a:ea typeface="+mn-ea"/>
                <a:cs typeface="+mn-cs"/>
              </a:defRPr>
            </a:lvl2pPr>
            <a:lvl3pPr marL="914400" indent="0" algn="l" defTabSz="914400" rtl="0" eaLnBrk="1" latinLnBrk="0" hangingPunct="1">
              <a:lnSpc>
                <a:spcPct val="90000"/>
              </a:lnSpc>
              <a:spcBef>
                <a:spcPts val="0"/>
              </a:spcBef>
              <a:spcAft>
                <a:spcPts val="0"/>
              </a:spcAft>
              <a:buFont typeface="Arial" panose="020B0604020202020204" pitchFamily="34" charset="0"/>
              <a:buNone/>
              <a:defRPr sz="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0"/>
              </a:spcBef>
              <a:spcAft>
                <a:spcPts val="0"/>
              </a:spcAft>
              <a:buFont typeface="Arial" panose="020B0604020202020204" pitchFamily="34" charset="0"/>
              <a:buAutoNum type="arabicPeriod"/>
              <a:defRPr sz="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0"/>
              </a:spcBef>
              <a:spcAft>
                <a:spcPts val="0"/>
              </a:spcAft>
              <a:buFont typeface="Arial" panose="020B0604020202020204" pitchFamily="34" charset="0"/>
              <a:buAutoNum type="arabicPeriod"/>
              <a:defRPr sz="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7950" marR="0" lvl="0" indent="-107950" algn="l" defTabSz="914400" rtl="0" eaLnBrk="1" fontAlgn="auto" latinLnBrk="0" hangingPunct="1">
              <a:lnSpc>
                <a:spcPct val="100000"/>
              </a:lnSpc>
              <a:spcBef>
                <a:spcPts val="0"/>
              </a:spcBef>
              <a:spcAft>
                <a:spcPts val="0"/>
              </a:spcAft>
              <a:buClrTx/>
              <a:buSzTx/>
              <a:buFont typeface="+mj-lt"/>
              <a:buAutoNum type="arabicPeriod"/>
              <a:tabLst/>
              <a:defRPr/>
            </a:pPr>
            <a:r>
              <a:rPr kumimoji="0" lang="zh-CN" altLang="en-US" sz="800" b="0" i="0" u="none" strike="noStrike" kern="1200" cap="none" spc="0" normalizeH="0" baseline="0" noProof="0" dirty="0">
                <a:ln>
                  <a:noFill/>
                </a:ln>
                <a:solidFill>
                  <a:srgbClr val="E7E6E6">
                    <a:lumMod val="50000"/>
                  </a:srgbClr>
                </a:solidFill>
                <a:effectLst/>
                <a:uLnTx/>
                <a:uFillTx/>
                <a:latin typeface="微软雅黑"/>
                <a:ea typeface="微软雅黑"/>
                <a:cs typeface="+mn-cs"/>
              </a:rPr>
              <a:t>江泽飞</a:t>
            </a:r>
            <a:r>
              <a:rPr kumimoji="0" lang="en-US" altLang="zh-CN" sz="800" b="0" i="0" u="none" strike="noStrike" kern="1200" cap="none" spc="0" normalizeH="0" baseline="0" noProof="0" dirty="0">
                <a:ln>
                  <a:noFill/>
                </a:ln>
                <a:solidFill>
                  <a:srgbClr val="E7E6E6">
                    <a:lumMod val="50000"/>
                  </a:srgbClr>
                </a:solidFill>
                <a:effectLst/>
                <a:uLnTx/>
                <a:uFillTx/>
                <a:latin typeface="微软雅黑"/>
                <a:ea typeface="微软雅黑"/>
                <a:cs typeface="+mn-cs"/>
              </a:rPr>
              <a:t>, </a:t>
            </a:r>
            <a:r>
              <a:rPr kumimoji="0" lang="zh-CN" altLang="en-US" sz="800" b="0" i="0" u="none" strike="noStrike" kern="1200" cap="none" spc="0" normalizeH="0" baseline="0" noProof="0" dirty="0">
                <a:ln>
                  <a:noFill/>
                </a:ln>
                <a:solidFill>
                  <a:srgbClr val="E7E6E6">
                    <a:lumMod val="50000"/>
                  </a:srgbClr>
                </a:solidFill>
                <a:effectLst/>
                <a:uLnTx/>
                <a:uFillTx/>
                <a:latin typeface="微软雅黑"/>
                <a:ea typeface="微软雅黑"/>
                <a:cs typeface="+mn-cs"/>
              </a:rPr>
              <a:t>等</a:t>
            </a:r>
            <a:r>
              <a:rPr kumimoji="0" lang="en-US" altLang="zh-CN" sz="800" b="0" i="0" u="none" strike="noStrike" kern="1200" cap="none" spc="0" normalizeH="0" baseline="0" noProof="0" dirty="0">
                <a:ln>
                  <a:noFill/>
                </a:ln>
                <a:solidFill>
                  <a:srgbClr val="E7E6E6">
                    <a:lumMod val="50000"/>
                  </a:srgbClr>
                </a:solidFill>
                <a:effectLst/>
                <a:uLnTx/>
                <a:uFillTx/>
                <a:latin typeface="微软雅黑"/>
                <a:ea typeface="微软雅黑"/>
                <a:cs typeface="+mn-cs"/>
              </a:rPr>
              <a:t>. </a:t>
            </a:r>
            <a:r>
              <a:rPr kumimoji="0" lang="zh-CN" altLang="en-US" sz="800" b="0" i="0" u="none" strike="noStrike" kern="1200" cap="none" spc="0" normalizeH="0" baseline="0" noProof="0" dirty="0">
                <a:ln>
                  <a:noFill/>
                </a:ln>
                <a:solidFill>
                  <a:srgbClr val="E7E6E6">
                    <a:lumMod val="50000"/>
                  </a:srgbClr>
                </a:solidFill>
                <a:effectLst/>
                <a:uLnTx/>
                <a:uFillTx/>
                <a:latin typeface="微软雅黑"/>
                <a:ea typeface="微软雅黑"/>
                <a:cs typeface="+mn-cs"/>
              </a:rPr>
              <a:t>中华医学杂志</a:t>
            </a:r>
            <a:r>
              <a:rPr kumimoji="0" lang="en-US" altLang="zh-CN" sz="800" b="0" i="0" u="none" strike="noStrike" kern="1200" cap="none" spc="0" normalizeH="0" baseline="0" noProof="0" dirty="0">
                <a:ln>
                  <a:noFill/>
                </a:ln>
                <a:solidFill>
                  <a:srgbClr val="E7E6E6">
                    <a:lumMod val="50000"/>
                  </a:srgbClr>
                </a:solidFill>
                <a:effectLst/>
                <a:uLnTx/>
                <a:uFillTx/>
                <a:latin typeface="微软雅黑"/>
                <a:ea typeface="微软雅黑"/>
                <a:cs typeface="+mn-cs"/>
              </a:rPr>
              <a:t>. 2015; 95(4)</a:t>
            </a:r>
            <a:r>
              <a:rPr kumimoji="0" lang="zh-CN" altLang="en-US" sz="800" b="0" i="0" u="none" strike="noStrike" kern="1200" cap="none" spc="0" normalizeH="0" baseline="0" noProof="0" dirty="0">
                <a:ln>
                  <a:noFill/>
                </a:ln>
                <a:solidFill>
                  <a:srgbClr val="E7E6E6">
                    <a:lumMod val="50000"/>
                  </a:srgbClr>
                </a:solidFill>
                <a:effectLst/>
                <a:uLnTx/>
                <a:uFillTx/>
                <a:latin typeface="微软雅黑"/>
                <a:ea typeface="微软雅黑"/>
                <a:cs typeface="+mn-cs"/>
              </a:rPr>
              <a:t>：</a:t>
            </a:r>
            <a:r>
              <a:rPr kumimoji="0" lang="en-US" altLang="zh-CN" sz="800" b="0" i="0" u="none" strike="noStrike" kern="1200" cap="none" spc="0" normalizeH="0" baseline="0" noProof="0" dirty="0">
                <a:ln>
                  <a:noFill/>
                </a:ln>
                <a:solidFill>
                  <a:srgbClr val="E7E6E6">
                    <a:lumMod val="50000"/>
                  </a:srgbClr>
                </a:solidFill>
                <a:effectLst/>
                <a:uLnTx/>
                <a:uFillTx/>
                <a:latin typeface="微软雅黑"/>
                <a:ea typeface="微软雅黑"/>
                <a:cs typeface="+mn-cs"/>
              </a:rPr>
              <a:t>241-247. </a:t>
            </a:r>
          </a:p>
          <a:p>
            <a:pPr marL="107950" marR="0" lvl="0" indent="-10795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800" b="0" i="0" u="none" strike="noStrike" kern="1200" cap="none" spc="0" normalizeH="0" baseline="0" noProof="0" dirty="0">
                <a:ln>
                  <a:noFill/>
                </a:ln>
                <a:solidFill>
                  <a:srgbClr val="E7E6E6">
                    <a:lumMod val="50000"/>
                  </a:srgbClr>
                </a:solidFill>
                <a:effectLst/>
                <a:uLnTx/>
                <a:uFillTx/>
                <a:latin typeface="微软雅黑"/>
                <a:ea typeface="微软雅黑"/>
                <a:cs typeface="+mn-cs"/>
              </a:rPr>
              <a:t>Nie, </a:t>
            </a:r>
            <a:r>
              <a:rPr kumimoji="0" lang="en-US" sz="800" b="0" i="0" u="none" strike="noStrike" kern="1200" cap="none" spc="0" normalizeH="0" baseline="0" noProof="0" dirty="0" err="1">
                <a:ln>
                  <a:noFill/>
                </a:ln>
                <a:solidFill>
                  <a:srgbClr val="E7E6E6">
                    <a:lumMod val="50000"/>
                  </a:srgbClr>
                </a:solidFill>
                <a:effectLst/>
                <a:uLnTx/>
                <a:uFillTx/>
                <a:latin typeface="微软雅黑"/>
                <a:ea typeface="微软雅黑"/>
                <a:cs typeface="+mn-cs"/>
              </a:rPr>
              <a:t>Huangchengyu</a:t>
            </a:r>
            <a:r>
              <a:rPr kumimoji="0" lang="en-US" sz="800" b="0" i="0" u="none" strike="noStrike" kern="1200" cap="none" spc="0" normalizeH="0" baseline="0" noProof="0" dirty="0">
                <a:ln>
                  <a:noFill/>
                </a:ln>
                <a:solidFill>
                  <a:srgbClr val="E7E6E6">
                    <a:lumMod val="50000"/>
                  </a:srgbClr>
                </a:solidFill>
                <a:effectLst/>
                <a:uLnTx/>
                <a:uFillTx/>
                <a:latin typeface="微软雅黑"/>
                <a:ea typeface="微软雅黑"/>
                <a:cs typeface="+mn-cs"/>
              </a:rPr>
              <a:t>, et al. Translational Breast Cancer Research 2.1 (2021).</a:t>
            </a:r>
          </a:p>
        </p:txBody>
      </p:sp>
      <p:grpSp>
        <p:nvGrpSpPr>
          <p:cNvPr id="53" name="组合 52">
            <a:extLst>
              <a:ext uri="{FF2B5EF4-FFF2-40B4-BE49-F238E27FC236}">
                <a16:creationId xmlns:a16="http://schemas.microsoft.com/office/drawing/2014/main" id="{D62A551B-5988-8BA5-76E6-19428157C263}"/>
              </a:ext>
            </a:extLst>
          </p:cNvPr>
          <p:cNvGrpSpPr/>
          <p:nvPr/>
        </p:nvGrpSpPr>
        <p:grpSpPr>
          <a:xfrm>
            <a:off x="330200" y="1061719"/>
            <a:ext cx="11538321" cy="958402"/>
            <a:chOff x="1326474" y="2505242"/>
            <a:chExt cx="9257993" cy="1937859"/>
          </a:xfrm>
        </p:grpSpPr>
        <p:sp>
          <p:nvSpPr>
            <p:cNvPr id="54" name="矩形: 圆角 9">
              <a:extLst>
                <a:ext uri="{FF2B5EF4-FFF2-40B4-BE49-F238E27FC236}">
                  <a16:creationId xmlns:a16="http://schemas.microsoft.com/office/drawing/2014/main" id="{4FCDCE97-FC39-929D-5504-5D885B3D54AE}"/>
                </a:ext>
              </a:extLst>
            </p:cNvPr>
            <p:cNvSpPr/>
            <p:nvPr>
              <p:custDataLst>
                <p:tags r:id="rId11"/>
              </p:custDataLst>
            </p:nvPr>
          </p:nvSpPr>
          <p:spPr>
            <a:xfrm>
              <a:off x="1352728" y="2547135"/>
              <a:ext cx="9231739" cy="1895966"/>
            </a:xfrm>
            <a:prstGeom prst="roundRect">
              <a:avLst>
                <a:gd name="adj" fmla="val 2106"/>
              </a:avLst>
            </a:prstGeom>
            <a:solidFill>
              <a:srgbClr val="EA6F3F">
                <a:alpha val="63000"/>
              </a:srgbClr>
            </a:solidFill>
            <a:ln w="952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500" b="0" i="0" u="none" strike="noStrike" kern="0" cap="none" spc="0" normalizeH="0" baseline="0" noProof="0">
                <a:ln>
                  <a:noFill/>
                </a:ln>
                <a:solidFill>
                  <a:prstClr val="white"/>
                </a:solidFill>
                <a:effectLst/>
                <a:uLnTx/>
                <a:uFillTx/>
                <a:latin typeface="微软雅黑" panose="020B0503020204020204" charset="-122"/>
                <a:ea typeface="微软雅黑"/>
                <a:cs typeface="+mn-cs"/>
                <a:sym typeface="Calibri" panose="020F0502020204030204" pitchFamily="34" charset="0"/>
              </a:endParaRPr>
            </a:p>
          </p:txBody>
        </p:sp>
        <p:sp>
          <p:nvSpPr>
            <p:cNvPr id="55" name="矩形: 圆角 10">
              <a:extLst>
                <a:ext uri="{FF2B5EF4-FFF2-40B4-BE49-F238E27FC236}">
                  <a16:creationId xmlns:a16="http://schemas.microsoft.com/office/drawing/2014/main" id="{C5FD61AC-58DA-99D6-2CBA-BC1B759B96C8}"/>
                </a:ext>
              </a:extLst>
            </p:cNvPr>
            <p:cNvSpPr/>
            <p:nvPr>
              <p:custDataLst>
                <p:tags r:id="rId12"/>
              </p:custDataLst>
            </p:nvPr>
          </p:nvSpPr>
          <p:spPr>
            <a:xfrm>
              <a:off x="1326474" y="2505242"/>
              <a:ext cx="9216000" cy="1842067"/>
            </a:xfrm>
            <a:prstGeom prst="roundRect">
              <a:avLst>
                <a:gd name="adj" fmla="val 2106"/>
              </a:avLst>
            </a:prstGeom>
            <a:solidFill>
              <a:sysClr val="window" lastClr="FFFFFF"/>
            </a:solidFill>
            <a:ln w="12700" cap="flat" cmpd="sng" algn="ctr">
              <a:gradFill flip="none" rotWithShape="1">
                <a:gsLst>
                  <a:gs pos="52000">
                    <a:srgbClr val="FFFFFF"/>
                  </a:gs>
                  <a:gs pos="0">
                    <a:srgbClr val="ED7D31">
                      <a:lumMod val="40000"/>
                      <a:lumOff val="60000"/>
                    </a:srgbClr>
                  </a:gs>
                  <a:gs pos="100000">
                    <a:srgbClr val="FFFFFF"/>
                  </a:gs>
                </a:gsLst>
                <a:lin ang="4800000" scaled="0"/>
                <a:tileRect/>
              </a:gradFill>
              <a:prstDash val="solid"/>
              <a:miter lim="800000"/>
            </a:ln>
            <a:effectLst/>
          </p:spPr>
          <p:txBody>
            <a:bodyPr lIns="108000" tIns="0" rIns="0" bIns="0" rtlCol="0" anchor="ctr"/>
            <a:lstStyle/>
            <a:p>
              <a:pPr marL="285750" marR="0" lvl="0" indent="-285750" defTabSz="914400" eaLnBrk="1" fontAlgn="auto" latinLnBrk="0" hangingPunct="1">
                <a:lnSpc>
                  <a:spcPct val="110000"/>
                </a:lnSpc>
                <a:spcBef>
                  <a:spcPts val="0"/>
                </a:spcBef>
                <a:spcAft>
                  <a:spcPts val="300"/>
                </a:spcAft>
                <a:buClr>
                  <a:srgbClr val="EB613B"/>
                </a:buClr>
                <a:buSzTx/>
                <a:buFont typeface="Wingdings" panose="05000000000000000000" pitchFamily="2" charset="2"/>
                <a:buChar char="Ø"/>
                <a:tabLst/>
                <a:defRPr/>
              </a:pPr>
              <a:r>
                <a:rPr kumimoji="0" lang="zh-CN" altLang="en-US" sz="1400" b="0" i="0" u="none" strike="noStrike" kern="100" cap="none" spc="0" normalizeH="0" baseline="0" noProof="0" dirty="0">
                  <a:ln>
                    <a:noFill/>
                  </a:ln>
                  <a:solidFill>
                    <a:prstClr val="black">
                      <a:lumMod val="75000"/>
                      <a:lumOff val="25000"/>
                    </a:prstClr>
                  </a:solidFill>
                  <a:effectLst/>
                  <a:uLnTx/>
                  <a:uFillTx/>
                  <a:latin typeface="微软雅黑" panose="020B0503020204020204" charset="-122"/>
                  <a:ea typeface="微软雅黑"/>
                  <a:cs typeface="+mn-cs"/>
                  <a:sym typeface="+mn-lt"/>
                </a:rPr>
                <a:t>中国晚期乳腺癌患者</a:t>
              </a:r>
              <a:r>
                <a:rPr kumimoji="0" lang="zh-CN" altLang="en-US" sz="1400" b="1" i="0" u="none" strike="noStrike" kern="100" cap="none" spc="0" normalizeH="0" baseline="0" noProof="0" dirty="0">
                  <a:ln>
                    <a:noFill/>
                  </a:ln>
                  <a:solidFill>
                    <a:srgbClr val="EB613B"/>
                  </a:solidFill>
                  <a:effectLst/>
                  <a:uLnTx/>
                  <a:uFillTx/>
                  <a:latin typeface="微软雅黑" panose="020B0503020204020204" charset="-122"/>
                  <a:ea typeface="微软雅黑"/>
                  <a:cs typeface="+mn-cs"/>
                  <a:sym typeface="+mn-lt"/>
                </a:rPr>
                <a:t>骨转移发病率高、且易多发转移</a:t>
              </a:r>
              <a:r>
                <a:rPr kumimoji="0" lang="zh-CN" altLang="en-US" sz="1400" b="1" i="0" u="none" strike="noStrike" kern="100" cap="none" spc="0" normalizeH="0" baseline="0" noProof="0" dirty="0">
                  <a:ln>
                    <a:noFill/>
                  </a:ln>
                  <a:solidFill>
                    <a:prstClr val="black">
                      <a:lumMod val="75000"/>
                      <a:lumOff val="25000"/>
                    </a:prstClr>
                  </a:solidFill>
                  <a:effectLst/>
                  <a:uLnTx/>
                  <a:uFillTx/>
                  <a:latin typeface="微软雅黑" panose="020B0503020204020204" charset="-122"/>
                  <a:ea typeface="微软雅黑"/>
                  <a:cs typeface="+mn-cs"/>
                  <a:sym typeface="+mn-lt"/>
                </a:rPr>
                <a:t>：</a:t>
              </a:r>
              <a:r>
                <a:rPr kumimoji="0" lang="zh-CN" altLang="en-US" sz="1400" b="0" i="0" u="none" strike="noStrike" kern="100" cap="none" spc="0" normalizeH="0" baseline="0" noProof="0" dirty="0">
                  <a:ln>
                    <a:noFill/>
                  </a:ln>
                  <a:solidFill>
                    <a:prstClr val="black">
                      <a:lumMod val="75000"/>
                      <a:lumOff val="25000"/>
                    </a:prstClr>
                  </a:solidFill>
                  <a:effectLst/>
                  <a:uLnTx/>
                  <a:uFillTx/>
                  <a:latin typeface="微软雅黑" panose="020B0503020204020204" charset="-122"/>
                  <a:ea typeface="微软雅黑"/>
                  <a:cs typeface="+mn-cs"/>
                  <a:sym typeface="+mn-lt"/>
                </a:rPr>
                <a:t>骨转移发生率</a:t>
              </a:r>
              <a:r>
                <a:rPr kumimoji="0" lang="zh-CN" altLang="en-US" sz="1400" b="1" i="0" u="none" strike="noStrike" kern="100" cap="none" spc="0" normalizeH="0" baseline="0" noProof="0" dirty="0">
                  <a:ln>
                    <a:noFill/>
                  </a:ln>
                  <a:solidFill>
                    <a:srgbClr val="EB613B"/>
                  </a:solidFill>
                  <a:effectLst/>
                  <a:uLnTx/>
                  <a:uFillTx/>
                  <a:latin typeface="微软雅黑" panose="020B0503020204020204" charset="-122"/>
                  <a:ea typeface="微软雅黑"/>
                  <a:cs typeface="+mn-cs"/>
                  <a:sym typeface="+mn-lt"/>
                </a:rPr>
                <a:t>近</a:t>
              </a:r>
              <a:r>
                <a:rPr kumimoji="0" lang="en-US" altLang="zh-CN" sz="1400" b="1" i="0" u="none" strike="noStrike" kern="100" cap="none" spc="0" normalizeH="0" baseline="0" noProof="0" dirty="0">
                  <a:ln>
                    <a:noFill/>
                  </a:ln>
                  <a:solidFill>
                    <a:srgbClr val="EB613B"/>
                  </a:solidFill>
                  <a:effectLst/>
                  <a:uLnTx/>
                  <a:uFillTx/>
                  <a:latin typeface="微软雅黑" panose="020B0503020204020204" charset="-122"/>
                  <a:ea typeface="微软雅黑"/>
                  <a:cs typeface="+mn-cs"/>
                  <a:sym typeface="+mn-lt"/>
                </a:rPr>
                <a:t>8</a:t>
              </a:r>
              <a:r>
                <a:rPr kumimoji="0" lang="zh-CN" altLang="en-US" sz="1400" b="1" i="0" u="none" strike="noStrike" kern="100" cap="none" spc="0" normalizeH="0" baseline="0" noProof="0" dirty="0">
                  <a:ln>
                    <a:noFill/>
                  </a:ln>
                  <a:solidFill>
                    <a:srgbClr val="EB613B"/>
                  </a:solidFill>
                  <a:effectLst/>
                  <a:uLnTx/>
                  <a:uFillTx/>
                  <a:latin typeface="微软雅黑" panose="020B0503020204020204" charset="-122"/>
                  <a:ea typeface="微软雅黑"/>
                  <a:cs typeface="+mn-cs"/>
                  <a:sym typeface="+mn-lt"/>
                </a:rPr>
                <a:t>成</a:t>
              </a:r>
              <a:r>
                <a:rPr kumimoji="0" lang="zh-CN" altLang="en-US" sz="1400" b="0" i="0" u="none" strike="noStrike" kern="100" cap="none" spc="0" normalizeH="0" baseline="0" noProof="0" dirty="0">
                  <a:ln>
                    <a:noFill/>
                  </a:ln>
                  <a:solidFill>
                    <a:prstClr val="black">
                      <a:lumMod val="75000"/>
                      <a:lumOff val="25000"/>
                    </a:prstClr>
                  </a:solidFill>
                  <a:effectLst/>
                  <a:uLnTx/>
                  <a:uFillTx/>
                  <a:latin typeface="微软雅黑" panose="020B0503020204020204" charset="-122"/>
                  <a:ea typeface="微软雅黑"/>
                  <a:cs typeface="+mn-cs"/>
                  <a:sym typeface="+mn-lt"/>
                </a:rPr>
                <a:t>，其中</a:t>
              </a:r>
              <a:r>
                <a:rPr kumimoji="0" lang="zh-CN" altLang="en-US" sz="1400" b="1" i="0" u="none" strike="noStrike" kern="100" cap="none" spc="0" normalizeH="0" baseline="0" noProof="0" dirty="0">
                  <a:ln>
                    <a:noFill/>
                  </a:ln>
                  <a:solidFill>
                    <a:srgbClr val="EB613B"/>
                  </a:solidFill>
                  <a:effectLst/>
                  <a:uLnTx/>
                  <a:uFillTx/>
                  <a:latin typeface="微软雅黑" panose="020B0503020204020204" charset="-122"/>
                  <a:ea typeface="微软雅黑"/>
                  <a:cs typeface="+mn-cs"/>
                  <a:sym typeface="+mn-lt"/>
                </a:rPr>
                <a:t>近</a:t>
              </a:r>
              <a:r>
                <a:rPr kumimoji="0" lang="en-US" altLang="zh-CN" sz="1400" b="1" i="0" u="none" strike="noStrike" kern="100" cap="none" spc="0" normalizeH="0" baseline="0" noProof="0" dirty="0">
                  <a:ln>
                    <a:noFill/>
                  </a:ln>
                  <a:solidFill>
                    <a:srgbClr val="EB613B"/>
                  </a:solidFill>
                  <a:effectLst/>
                  <a:uLnTx/>
                  <a:uFillTx/>
                  <a:latin typeface="微软雅黑" panose="020B0503020204020204" charset="-122"/>
                  <a:ea typeface="微软雅黑"/>
                  <a:cs typeface="+mn-cs"/>
                  <a:sym typeface="+mn-lt"/>
                </a:rPr>
                <a:t>9</a:t>
              </a:r>
              <a:r>
                <a:rPr kumimoji="0" lang="zh-CN" altLang="en-US" sz="1400" b="1" i="0" u="none" strike="noStrike" kern="100" cap="none" spc="0" normalizeH="0" baseline="0" noProof="0" dirty="0">
                  <a:ln>
                    <a:noFill/>
                  </a:ln>
                  <a:solidFill>
                    <a:srgbClr val="EB613B"/>
                  </a:solidFill>
                  <a:effectLst/>
                  <a:uLnTx/>
                  <a:uFillTx/>
                  <a:latin typeface="微软雅黑" panose="020B0503020204020204" charset="-122"/>
                  <a:ea typeface="微软雅黑"/>
                  <a:cs typeface="+mn-cs"/>
                  <a:sym typeface="+mn-lt"/>
                </a:rPr>
                <a:t>成</a:t>
              </a:r>
              <a:r>
                <a:rPr kumimoji="0" lang="zh-CN" altLang="en-US" sz="1400" b="0" i="0" u="none" strike="noStrike" kern="100" cap="none" spc="0" normalizeH="0" baseline="0" noProof="0" dirty="0">
                  <a:ln>
                    <a:noFill/>
                  </a:ln>
                  <a:solidFill>
                    <a:prstClr val="black">
                      <a:lumMod val="75000"/>
                      <a:lumOff val="25000"/>
                    </a:prstClr>
                  </a:solidFill>
                  <a:effectLst/>
                  <a:uLnTx/>
                  <a:uFillTx/>
                  <a:latin typeface="微软雅黑" panose="020B0503020204020204" charset="-122"/>
                  <a:ea typeface="微软雅黑"/>
                  <a:cs typeface="+mn-cs"/>
                  <a:sym typeface="+mn-lt"/>
                </a:rPr>
                <a:t>为多发骨转移，且多发于脊椎、骨盆等关键承重位置，风险较高；乳腺癌骨转移以</a:t>
              </a:r>
              <a:r>
                <a:rPr kumimoji="0" lang="zh-CN" altLang="en-US" sz="1400" b="1" i="0" u="none" strike="noStrike" kern="100" cap="none" spc="0" normalizeH="0" baseline="0" noProof="0" dirty="0">
                  <a:ln>
                    <a:noFill/>
                  </a:ln>
                  <a:solidFill>
                    <a:srgbClr val="F26649"/>
                  </a:solidFill>
                  <a:effectLst/>
                  <a:uLnTx/>
                  <a:uFillTx/>
                  <a:latin typeface="微软雅黑" panose="020B0503020204020204" charset="-122"/>
                  <a:ea typeface="微软雅黑"/>
                  <a:cs typeface="+mn-cs"/>
                  <a:sym typeface="+mn-lt"/>
                </a:rPr>
                <a:t>溶骨性为主</a:t>
              </a:r>
              <a:r>
                <a:rPr kumimoji="0" lang="zh-CN" altLang="en-US" sz="1400" b="0" i="0" u="none" strike="noStrike" kern="100" cap="none" spc="0" normalizeH="0" baseline="0" noProof="0" dirty="0">
                  <a:ln>
                    <a:noFill/>
                  </a:ln>
                  <a:solidFill>
                    <a:prstClr val="black">
                      <a:lumMod val="75000"/>
                      <a:lumOff val="25000"/>
                    </a:prstClr>
                  </a:solidFill>
                  <a:effectLst/>
                  <a:uLnTx/>
                  <a:uFillTx/>
                  <a:latin typeface="微软雅黑" panose="020B0503020204020204" charset="-122"/>
                  <a:ea typeface="微软雅黑"/>
                  <a:cs typeface="+mn-cs"/>
                  <a:sym typeface="+mn-lt"/>
                </a:rPr>
                <a:t>，患者确诊骨转移时，</a:t>
              </a:r>
              <a:r>
                <a:rPr kumimoji="0" lang="en-US" altLang="zh-CN" sz="1400" b="0" i="0" u="none" strike="noStrike" kern="100" cap="none" spc="0" normalizeH="0" baseline="0" noProof="0" dirty="0">
                  <a:ln>
                    <a:noFill/>
                  </a:ln>
                  <a:solidFill>
                    <a:prstClr val="black">
                      <a:lumMod val="75000"/>
                      <a:lumOff val="25000"/>
                    </a:prstClr>
                  </a:solidFill>
                  <a:effectLst/>
                  <a:uLnTx/>
                  <a:uFillTx/>
                  <a:latin typeface="微软雅黑" panose="020B0503020204020204" charset="-122"/>
                  <a:ea typeface="微软雅黑"/>
                  <a:cs typeface="+mn-cs"/>
                  <a:sym typeface="+mn-lt"/>
                </a:rPr>
                <a:t>86.3%</a:t>
              </a:r>
              <a:r>
                <a:rPr kumimoji="0" lang="zh-CN" altLang="en-US" sz="1400" b="0" i="0" u="none" strike="noStrike" kern="100" cap="none" spc="0" normalizeH="0" baseline="0" noProof="0" dirty="0">
                  <a:ln>
                    <a:noFill/>
                  </a:ln>
                  <a:solidFill>
                    <a:prstClr val="black">
                      <a:lumMod val="75000"/>
                      <a:lumOff val="25000"/>
                    </a:prstClr>
                  </a:solidFill>
                  <a:effectLst/>
                  <a:uLnTx/>
                  <a:uFillTx/>
                  <a:latin typeface="微软雅黑" panose="020B0503020204020204" charset="-122"/>
                  <a:ea typeface="微软雅黑"/>
                  <a:cs typeface="+mn-cs"/>
                  <a:sym typeface="+mn-lt"/>
                </a:rPr>
                <a:t>为溶骨性、以溶骨性为主的混合型占</a:t>
              </a:r>
              <a:r>
                <a:rPr kumimoji="0" lang="en-US" altLang="zh-CN" sz="1400" b="0" i="0" u="none" strike="noStrike" kern="100" cap="none" spc="0" normalizeH="0" baseline="0" noProof="0" dirty="0">
                  <a:ln>
                    <a:noFill/>
                  </a:ln>
                  <a:solidFill>
                    <a:prstClr val="black">
                      <a:lumMod val="75000"/>
                      <a:lumOff val="25000"/>
                    </a:prstClr>
                  </a:solidFill>
                  <a:effectLst/>
                  <a:uLnTx/>
                  <a:uFillTx/>
                  <a:latin typeface="微软雅黑" panose="020B0503020204020204" charset="-122"/>
                  <a:ea typeface="微软雅黑"/>
                  <a:cs typeface="+mn-cs"/>
                  <a:sym typeface="+mn-lt"/>
                </a:rPr>
                <a:t>13.2%</a:t>
              </a:r>
              <a:r>
                <a:rPr kumimoji="0" lang="zh-CN" altLang="en-US" sz="1400" b="0" i="0" u="none" strike="noStrike" kern="100" cap="none" spc="0" normalizeH="0" baseline="0" noProof="0" dirty="0">
                  <a:ln>
                    <a:noFill/>
                  </a:ln>
                  <a:solidFill>
                    <a:prstClr val="black">
                      <a:lumMod val="75000"/>
                      <a:lumOff val="25000"/>
                    </a:prstClr>
                  </a:solidFill>
                  <a:effectLst/>
                  <a:uLnTx/>
                  <a:uFillTx/>
                  <a:latin typeface="微软雅黑" panose="020B0503020204020204" charset="-122"/>
                  <a:ea typeface="微软雅黑"/>
                  <a:cs typeface="+mn-cs"/>
                  <a:sym typeface="+mn-lt"/>
                </a:rPr>
                <a:t>、仅约</a:t>
              </a:r>
              <a:r>
                <a:rPr kumimoji="0" lang="en-US" altLang="zh-CN" sz="1400" b="0" i="0" u="none" strike="noStrike" kern="100" cap="none" spc="0" normalizeH="0" baseline="0" noProof="0" dirty="0">
                  <a:ln>
                    <a:noFill/>
                  </a:ln>
                  <a:solidFill>
                    <a:prstClr val="black">
                      <a:lumMod val="75000"/>
                      <a:lumOff val="25000"/>
                    </a:prstClr>
                  </a:solidFill>
                  <a:effectLst/>
                  <a:uLnTx/>
                  <a:uFillTx/>
                  <a:latin typeface="微软雅黑" panose="020B0503020204020204" charset="-122"/>
                  <a:ea typeface="微软雅黑"/>
                  <a:cs typeface="+mn-cs"/>
                  <a:sym typeface="+mn-lt"/>
                </a:rPr>
                <a:t>0.5%</a:t>
              </a:r>
              <a:r>
                <a:rPr kumimoji="0" lang="zh-CN" altLang="en-US" sz="1400" b="0" i="0" u="none" strike="noStrike" kern="100" cap="none" spc="0" normalizeH="0" baseline="0" noProof="0" dirty="0">
                  <a:ln>
                    <a:noFill/>
                  </a:ln>
                  <a:solidFill>
                    <a:prstClr val="black">
                      <a:lumMod val="75000"/>
                      <a:lumOff val="25000"/>
                    </a:prstClr>
                  </a:solidFill>
                  <a:effectLst/>
                  <a:uLnTx/>
                  <a:uFillTx/>
                  <a:latin typeface="微软雅黑" panose="020B0503020204020204" charset="-122"/>
                  <a:ea typeface="微软雅黑"/>
                  <a:cs typeface="+mn-cs"/>
                  <a:sym typeface="+mn-lt"/>
                </a:rPr>
                <a:t>为成骨性</a:t>
              </a:r>
              <a:endParaRPr kumimoji="0" lang="en-US" altLang="zh-CN" sz="1400" b="0" i="0" u="none" strike="noStrike" kern="100" cap="none" spc="0" normalizeH="0" baseline="0" noProof="0" dirty="0">
                <a:ln>
                  <a:noFill/>
                </a:ln>
                <a:solidFill>
                  <a:prstClr val="black">
                    <a:lumMod val="75000"/>
                    <a:lumOff val="25000"/>
                  </a:prstClr>
                </a:solidFill>
                <a:effectLst/>
                <a:uLnTx/>
                <a:uFillTx/>
                <a:latin typeface="微软雅黑" panose="020B0503020204020204" charset="-122"/>
                <a:ea typeface="微软雅黑"/>
                <a:cs typeface="+mn-cs"/>
                <a:sym typeface="+mn-lt"/>
              </a:endParaRPr>
            </a:p>
          </p:txBody>
        </p:sp>
      </p:grpSp>
      <p:grpSp>
        <p:nvGrpSpPr>
          <p:cNvPr id="61" name="组合 60">
            <a:extLst>
              <a:ext uri="{FF2B5EF4-FFF2-40B4-BE49-F238E27FC236}">
                <a16:creationId xmlns:a16="http://schemas.microsoft.com/office/drawing/2014/main" id="{665DA824-3546-DC12-3906-96258BC0C306}"/>
              </a:ext>
            </a:extLst>
          </p:cNvPr>
          <p:cNvGrpSpPr/>
          <p:nvPr/>
        </p:nvGrpSpPr>
        <p:grpSpPr>
          <a:xfrm>
            <a:off x="542926" y="2122756"/>
            <a:ext cx="11325593" cy="4259775"/>
            <a:chOff x="4457699" y="2122756"/>
            <a:chExt cx="7410820" cy="4259775"/>
          </a:xfrm>
        </p:grpSpPr>
        <p:sp>
          <p:nvSpPr>
            <p:cNvPr id="62" name="矩形: 圆角 61">
              <a:extLst>
                <a:ext uri="{FF2B5EF4-FFF2-40B4-BE49-F238E27FC236}">
                  <a16:creationId xmlns:a16="http://schemas.microsoft.com/office/drawing/2014/main" id="{4F67D8BF-DED6-E638-7221-DCCB12FC6214}"/>
                </a:ext>
              </a:extLst>
            </p:cNvPr>
            <p:cNvSpPr/>
            <p:nvPr>
              <p:custDataLst>
                <p:tags r:id="rId9"/>
              </p:custDataLst>
            </p:nvPr>
          </p:nvSpPr>
          <p:spPr>
            <a:xfrm>
              <a:off x="4457699" y="2244279"/>
              <a:ext cx="7410820" cy="4138252"/>
            </a:xfrm>
            <a:prstGeom prst="roundRect">
              <a:avLst>
                <a:gd name="adj" fmla="val 4730"/>
              </a:avLst>
            </a:prstGeom>
            <a:solidFill>
              <a:sysClr val="window" lastClr="FFFFFF">
                <a:alpha val="94000"/>
              </a:sysClr>
            </a:solidFill>
            <a:ln w="12700" cap="flat" cmpd="sng" algn="ctr">
              <a:solidFill>
                <a:srgbClr val="EA6F3F">
                  <a:alpha val="26000"/>
                </a:srgbClr>
              </a:solidFill>
              <a:prstDash val="solid"/>
              <a:miter lim="800000"/>
            </a:ln>
            <a:effectLst>
              <a:outerShdw blurRad="50800" dist="101600" dir="3000000" algn="ctr" rotWithShape="0">
                <a:srgbClr val="CBDCE0">
                  <a:alpha val="1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微软雅黑" panose="020B0503020204020204" charset="-122"/>
                <a:ea typeface="微软雅黑"/>
                <a:cs typeface="+mn-cs"/>
              </a:endParaRPr>
            </a:p>
          </p:txBody>
        </p:sp>
        <p:sp>
          <p:nvSpPr>
            <p:cNvPr id="63" name="任意多边形 14">
              <a:extLst>
                <a:ext uri="{FF2B5EF4-FFF2-40B4-BE49-F238E27FC236}">
                  <a16:creationId xmlns:a16="http://schemas.microsoft.com/office/drawing/2014/main" id="{51259189-1AB8-E966-6AFD-37195DC89259}"/>
                </a:ext>
              </a:extLst>
            </p:cNvPr>
            <p:cNvSpPr/>
            <p:nvPr>
              <p:custDataLst>
                <p:tags r:id="rId10"/>
              </p:custDataLst>
            </p:nvPr>
          </p:nvSpPr>
          <p:spPr>
            <a:xfrm>
              <a:off x="4457699" y="2122756"/>
              <a:ext cx="7410820" cy="350619"/>
            </a:xfrm>
            <a:prstGeom prst="round2SameRect">
              <a:avLst>
                <a:gd name="adj1" fmla="val 45613"/>
                <a:gd name="adj2" fmla="val 0"/>
              </a:avLst>
            </a:prstGeom>
            <a:gradFill rotWithShape="0">
              <a:gsLst>
                <a:gs pos="0">
                  <a:srgbClr val="ED7D31">
                    <a:lumMod val="40000"/>
                    <a:lumOff val="60000"/>
                  </a:srgbClr>
                </a:gs>
                <a:gs pos="85000">
                  <a:srgbClr val="F26649"/>
                </a:gs>
                <a:gs pos="100000">
                  <a:srgbClr val="ED7D31">
                    <a:lumMod val="20000"/>
                    <a:lumOff val="80000"/>
                  </a:srgbClr>
                </a:gs>
              </a:gsLst>
              <a:lin ang="4800000" scaled="0"/>
            </a:gradFill>
            <a:ln w="12700" cap="flat" cmpd="sng" algn="ctr">
              <a:noFill/>
              <a:prstDash val="solid"/>
              <a:miter lim="800000"/>
            </a:ln>
            <a:effectLst/>
          </p:spPr>
          <p:txBody>
            <a:bodyPr bIns="72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500" b="1" i="0" u="none" strike="noStrike" kern="0" cap="none" spc="0" normalizeH="0" baseline="0" noProof="0" dirty="0">
                  <a:ln>
                    <a:noFill/>
                  </a:ln>
                  <a:solidFill>
                    <a:prstClr val="white"/>
                  </a:solidFill>
                  <a:effectLst/>
                  <a:uLnTx/>
                  <a:uFillTx/>
                  <a:latin typeface="微软雅黑" panose="020B0503020204020204" charset="-122"/>
                  <a:ea typeface="微软雅黑"/>
                  <a:cs typeface="+mn-cs"/>
                </a:rPr>
                <a:t>中国乳腺癌骨转移现状</a:t>
              </a:r>
              <a:r>
                <a:rPr lang="en-US" altLang="zh-CN" sz="1500" b="1" kern="0" baseline="30000" dirty="0">
                  <a:solidFill>
                    <a:prstClr val="white"/>
                  </a:solidFill>
                  <a:latin typeface="微软雅黑" panose="020B0503020204020204" charset="-122"/>
                  <a:ea typeface="微软雅黑"/>
                </a:rPr>
                <a:t>1,2</a:t>
              </a:r>
              <a:endParaRPr kumimoji="0" lang="en-US" altLang="zh-CN" sz="1500" b="1" i="0" u="none" strike="noStrike" kern="0" cap="none" spc="0" normalizeH="0" baseline="0" noProof="0" dirty="0">
                <a:ln>
                  <a:noFill/>
                </a:ln>
                <a:solidFill>
                  <a:prstClr val="white"/>
                </a:solidFill>
                <a:effectLst/>
                <a:uLnTx/>
                <a:uFillTx/>
                <a:latin typeface="微软雅黑" panose="020B0503020204020204" charset="-122"/>
                <a:ea typeface="微软雅黑"/>
                <a:cs typeface="+mn-cs"/>
              </a:endParaRPr>
            </a:p>
          </p:txBody>
        </p:sp>
      </p:grpSp>
      <p:grpSp>
        <p:nvGrpSpPr>
          <p:cNvPr id="64" name="组合 63">
            <a:extLst>
              <a:ext uri="{FF2B5EF4-FFF2-40B4-BE49-F238E27FC236}">
                <a16:creationId xmlns:a16="http://schemas.microsoft.com/office/drawing/2014/main" id="{F62C64E4-315A-8018-2DF1-70053D7F4AAB}"/>
              </a:ext>
            </a:extLst>
          </p:cNvPr>
          <p:cNvGrpSpPr/>
          <p:nvPr/>
        </p:nvGrpSpPr>
        <p:grpSpPr>
          <a:xfrm>
            <a:off x="2273347" y="2784030"/>
            <a:ext cx="1734818" cy="1562714"/>
            <a:chOff x="4861861" y="2618643"/>
            <a:chExt cx="1811078" cy="1631408"/>
          </a:xfrm>
        </p:grpSpPr>
        <p:pic>
          <p:nvPicPr>
            <p:cNvPr id="65" name="图片 64">
              <a:extLst>
                <a:ext uri="{FF2B5EF4-FFF2-40B4-BE49-F238E27FC236}">
                  <a16:creationId xmlns:a16="http://schemas.microsoft.com/office/drawing/2014/main" id="{8067F07D-AE87-7E46-0824-CFB6478AA6BF}"/>
                </a:ext>
              </a:extLst>
            </p:cNvPr>
            <p:cNvPicPr>
              <a:picLocks noChangeAspect="1"/>
            </p:cNvPicPr>
            <p:nvPr/>
          </p:nvPicPr>
          <p:blipFill>
            <a:blip r:embed="rId14"/>
            <a:stretch>
              <a:fillRect/>
            </a:stretch>
          </p:blipFill>
          <p:spPr>
            <a:xfrm>
              <a:off x="4861861" y="2618643"/>
              <a:ext cx="1811078" cy="1631408"/>
            </a:xfrm>
            <a:prstGeom prst="rect">
              <a:avLst/>
            </a:prstGeom>
          </p:spPr>
        </p:pic>
        <p:sp>
          <p:nvSpPr>
            <p:cNvPr id="66" name="文本框 65">
              <a:extLst>
                <a:ext uri="{FF2B5EF4-FFF2-40B4-BE49-F238E27FC236}">
                  <a16:creationId xmlns:a16="http://schemas.microsoft.com/office/drawing/2014/main" id="{31B45321-02FB-7543-72E0-82CC8B53BB61}"/>
                </a:ext>
              </a:extLst>
            </p:cNvPr>
            <p:cNvSpPr txBox="1"/>
            <p:nvPr>
              <p:custDataLst>
                <p:tags r:id="rId8"/>
              </p:custDataLst>
            </p:nvPr>
          </p:nvSpPr>
          <p:spPr>
            <a:xfrm>
              <a:off x="5116597" y="2669709"/>
              <a:ext cx="1301605" cy="290264"/>
            </a:xfrm>
            <a:prstGeom prst="rect">
              <a:avLst/>
            </a:prstGeom>
            <a:noFill/>
          </p:spPr>
          <p:txBody>
            <a:bodyPr wrap="square" rtlCol="0">
              <a:spAutoFit/>
            </a:bodyPr>
            <a:lstStyle/>
            <a:p>
              <a:pPr algn="ctr">
                <a:defRPr/>
              </a:pPr>
              <a:r>
                <a:rPr lang="zh-CN" altLang="en-US" sz="1300" b="1">
                  <a:solidFill>
                    <a:srgbClr val="EB613B"/>
                  </a:solidFill>
                  <a:latin typeface="微软雅黑" panose="020B0503020204020204" charset="-122"/>
                </a:rPr>
                <a:t>骨转移高发</a:t>
              </a:r>
              <a:endParaRPr sz="1300" b="1">
                <a:solidFill>
                  <a:srgbClr val="EB613B"/>
                </a:solidFill>
                <a:latin typeface="微软雅黑" panose="020B0503020204020204" charset="-122"/>
              </a:endParaRPr>
            </a:p>
          </p:txBody>
        </p:sp>
      </p:grpSp>
      <p:grpSp>
        <p:nvGrpSpPr>
          <p:cNvPr id="67" name="组合 66">
            <a:extLst>
              <a:ext uri="{FF2B5EF4-FFF2-40B4-BE49-F238E27FC236}">
                <a16:creationId xmlns:a16="http://schemas.microsoft.com/office/drawing/2014/main" id="{51635583-3829-2B6E-EFB1-A46E4F9C9EF6}"/>
              </a:ext>
            </a:extLst>
          </p:cNvPr>
          <p:cNvGrpSpPr/>
          <p:nvPr/>
        </p:nvGrpSpPr>
        <p:grpSpPr>
          <a:xfrm>
            <a:off x="2273348" y="4484826"/>
            <a:ext cx="1748586" cy="1562714"/>
            <a:chOff x="4861861" y="4410882"/>
            <a:chExt cx="1825451" cy="1631408"/>
          </a:xfrm>
        </p:grpSpPr>
        <p:pic>
          <p:nvPicPr>
            <p:cNvPr id="68" name="图片 67">
              <a:extLst>
                <a:ext uri="{FF2B5EF4-FFF2-40B4-BE49-F238E27FC236}">
                  <a16:creationId xmlns:a16="http://schemas.microsoft.com/office/drawing/2014/main" id="{8212475B-F111-7B08-62AE-B50FB35C1FA2}"/>
                </a:ext>
              </a:extLst>
            </p:cNvPr>
            <p:cNvPicPr>
              <a:picLocks noChangeAspect="1"/>
            </p:cNvPicPr>
            <p:nvPr/>
          </p:nvPicPr>
          <p:blipFill>
            <a:blip r:embed="rId15"/>
            <a:stretch>
              <a:fillRect/>
            </a:stretch>
          </p:blipFill>
          <p:spPr>
            <a:xfrm>
              <a:off x="4861861" y="4410882"/>
              <a:ext cx="1825451" cy="1631408"/>
            </a:xfrm>
            <a:prstGeom prst="rect">
              <a:avLst/>
            </a:prstGeom>
          </p:spPr>
        </p:pic>
        <p:sp>
          <p:nvSpPr>
            <p:cNvPr id="69" name="文本框 68">
              <a:extLst>
                <a:ext uri="{FF2B5EF4-FFF2-40B4-BE49-F238E27FC236}">
                  <a16:creationId xmlns:a16="http://schemas.microsoft.com/office/drawing/2014/main" id="{ACA12ABE-69F6-9CCB-56C8-B14C0860077D}"/>
                </a:ext>
              </a:extLst>
            </p:cNvPr>
            <p:cNvSpPr txBox="1"/>
            <p:nvPr>
              <p:custDataLst>
                <p:tags r:id="rId7"/>
              </p:custDataLst>
            </p:nvPr>
          </p:nvSpPr>
          <p:spPr>
            <a:xfrm>
              <a:off x="5116597" y="4445436"/>
              <a:ext cx="1324208" cy="290264"/>
            </a:xfrm>
            <a:prstGeom prst="rect">
              <a:avLst/>
            </a:prstGeom>
            <a:noFill/>
          </p:spPr>
          <p:txBody>
            <a:bodyPr wrap="square" rtlCol="0">
              <a:spAutoFit/>
            </a:bodyPr>
            <a:lstStyle/>
            <a:p>
              <a:pPr algn="ctr">
                <a:defRPr/>
              </a:pPr>
              <a:r>
                <a:rPr lang="zh-CN" altLang="en-US" sz="1300" b="1">
                  <a:solidFill>
                    <a:srgbClr val="EB613B"/>
                  </a:solidFill>
                  <a:latin typeface="微软雅黑" panose="020B0503020204020204" charset="-122"/>
                </a:rPr>
                <a:t>多发比例高</a:t>
              </a:r>
              <a:endParaRPr sz="1300" b="1">
                <a:solidFill>
                  <a:srgbClr val="EB613B"/>
                </a:solidFill>
                <a:latin typeface="微软雅黑" panose="020B0503020204020204" charset="-122"/>
              </a:endParaRPr>
            </a:p>
          </p:txBody>
        </p:sp>
      </p:grpSp>
      <p:sp>
        <p:nvSpPr>
          <p:cNvPr id="70" name="Freeform 6">
            <a:extLst>
              <a:ext uri="{FF2B5EF4-FFF2-40B4-BE49-F238E27FC236}">
                <a16:creationId xmlns:a16="http://schemas.microsoft.com/office/drawing/2014/main" id="{96B3C8D3-C126-18D6-0B5C-A25EFE4CF6BB}"/>
              </a:ext>
            </a:extLst>
          </p:cNvPr>
          <p:cNvSpPr/>
          <p:nvPr>
            <p:custDataLst>
              <p:tags r:id="rId1"/>
            </p:custDataLst>
          </p:nvPr>
        </p:nvSpPr>
        <p:spPr bwMode="auto">
          <a:xfrm rot="10800000">
            <a:off x="4179302" y="2827138"/>
            <a:ext cx="257033" cy="3391025"/>
          </a:xfrm>
          <a:custGeom>
            <a:avLst/>
            <a:gdLst/>
            <a:ahLst/>
            <a:cxnLst>
              <a:cxn ang="0">
                <a:pos x="0" y="0"/>
              </a:cxn>
              <a:cxn ang="0">
                <a:pos x="20" y="36"/>
              </a:cxn>
              <a:cxn ang="0">
                <a:pos x="67" y="105"/>
              </a:cxn>
              <a:cxn ang="0">
                <a:pos x="120" y="172"/>
              </a:cxn>
              <a:cxn ang="0">
                <a:pos x="180" y="238"/>
              </a:cxn>
              <a:cxn ang="0">
                <a:pos x="244" y="300"/>
              </a:cxn>
              <a:cxn ang="0">
                <a:pos x="316" y="363"/>
              </a:cxn>
              <a:cxn ang="0">
                <a:pos x="391" y="421"/>
              </a:cxn>
              <a:cxn ang="0">
                <a:pos x="471" y="479"/>
              </a:cxn>
              <a:cxn ang="0">
                <a:pos x="596" y="560"/>
              </a:cxn>
              <a:cxn ang="0">
                <a:pos x="773" y="662"/>
              </a:cxn>
              <a:cxn ang="0">
                <a:pos x="957" y="754"/>
              </a:cxn>
              <a:cxn ang="0">
                <a:pos x="1142" y="839"/>
              </a:cxn>
              <a:cxn ang="0">
                <a:pos x="1325" y="914"/>
              </a:cxn>
              <a:cxn ang="0">
                <a:pos x="1500" y="979"/>
              </a:cxn>
              <a:cxn ang="0">
                <a:pos x="1664" y="1037"/>
              </a:cxn>
              <a:cxn ang="0">
                <a:pos x="1878" y="1106"/>
              </a:cxn>
              <a:cxn ang="0">
                <a:pos x="2081" y="1164"/>
              </a:cxn>
              <a:cxn ang="0">
                <a:pos x="2158" y="1183"/>
              </a:cxn>
              <a:cxn ang="0">
                <a:pos x="1992" y="1212"/>
              </a:cxn>
              <a:cxn ang="0">
                <a:pos x="1809" y="1252"/>
              </a:cxn>
              <a:cxn ang="0">
                <a:pos x="1661" y="1288"/>
              </a:cxn>
              <a:cxn ang="0">
                <a:pos x="1495" y="1333"/>
              </a:cxn>
              <a:cxn ang="0">
                <a:pos x="1318" y="1389"/>
              </a:cxn>
              <a:cxn ang="0">
                <a:pos x="1134" y="1456"/>
              </a:cxn>
              <a:cxn ang="0">
                <a:pos x="948" y="1533"/>
              </a:cxn>
              <a:cxn ang="0">
                <a:pos x="765" y="1624"/>
              </a:cxn>
              <a:cxn ang="0">
                <a:pos x="676" y="1672"/>
              </a:cxn>
              <a:cxn ang="0">
                <a:pos x="588" y="1726"/>
              </a:cxn>
              <a:cxn ang="0">
                <a:pos x="504" y="1782"/>
              </a:cxn>
              <a:cxn ang="0">
                <a:pos x="422" y="1840"/>
              </a:cxn>
              <a:cxn ang="0">
                <a:pos x="346" y="1904"/>
              </a:cxn>
              <a:cxn ang="0">
                <a:pos x="274" y="1970"/>
              </a:cxn>
              <a:cxn ang="0">
                <a:pos x="206" y="2040"/>
              </a:cxn>
              <a:cxn ang="0">
                <a:pos x="144" y="2114"/>
              </a:cxn>
              <a:cxn ang="0">
                <a:pos x="89" y="2190"/>
              </a:cxn>
              <a:cxn ang="0">
                <a:pos x="41" y="2272"/>
              </a:cxn>
              <a:cxn ang="0">
                <a:pos x="0" y="2356"/>
              </a:cxn>
            </a:cxnLst>
            <a:rect l="0" t="0" r="r" b="b"/>
            <a:pathLst>
              <a:path w="2158" h="2356">
                <a:moveTo>
                  <a:pt x="0" y="2356"/>
                </a:moveTo>
                <a:lnTo>
                  <a:pt x="0" y="0"/>
                </a:lnTo>
                <a:lnTo>
                  <a:pt x="0" y="0"/>
                </a:lnTo>
                <a:lnTo>
                  <a:pt x="20" y="36"/>
                </a:lnTo>
                <a:lnTo>
                  <a:pt x="42" y="70"/>
                </a:lnTo>
                <a:lnTo>
                  <a:pt x="67" y="105"/>
                </a:lnTo>
                <a:lnTo>
                  <a:pt x="92" y="139"/>
                </a:lnTo>
                <a:lnTo>
                  <a:pt x="120" y="172"/>
                </a:lnTo>
                <a:lnTo>
                  <a:pt x="149" y="205"/>
                </a:lnTo>
                <a:lnTo>
                  <a:pt x="180" y="238"/>
                </a:lnTo>
                <a:lnTo>
                  <a:pt x="211" y="269"/>
                </a:lnTo>
                <a:lnTo>
                  <a:pt x="244" y="300"/>
                </a:lnTo>
                <a:lnTo>
                  <a:pt x="280" y="332"/>
                </a:lnTo>
                <a:lnTo>
                  <a:pt x="316" y="363"/>
                </a:lnTo>
                <a:lnTo>
                  <a:pt x="352" y="393"/>
                </a:lnTo>
                <a:lnTo>
                  <a:pt x="391" y="421"/>
                </a:lnTo>
                <a:lnTo>
                  <a:pt x="430" y="451"/>
                </a:lnTo>
                <a:lnTo>
                  <a:pt x="471" y="479"/>
                </a:lnTo>
                <a:lnTo>
                  <a:pt x="511" y="507"/>
                </a:lnTo>
                <a:lnTo>
                  <a:pt x="596" y="560"/>
                </a:lnTo>
                <a:lnTo>
                  <a:pt x="683" y="612"/>
                </a:lnTo>
                <a:lnTo>
                  <a:pt x="773" y="662"/>
                </a:lnTo>
                <a:lnTo>
                  <a:pt x="865" y="709"/>
                </a:lnTo>
                <a:lnTo>
                  <a:pt x="957" y="754"/>
                </a:lnTo>
                <a:lnTo>
                  <a:pt x="1049" y="798"/>
                </a:lnTo>
                <a:lnTo>
                  <a:pt x="1142" y="839"/>
                </a:lnTo>
                <a:lnTo>
                  <a:pt x="1234" y="878"/>
                </a:lnTo>
                <a:lnTo>
                  <a:pt x="1325" y="914"/>
                </a:lnTo>
                <a:lnTo>
                  <a:pt x="1414" y="948"/>
                </a:lnTo>
                <a:lnTo>
                  <a:pt x="1500" y="979"/>
                </a:lnTo>
                <a:lnTo>
                  <a:pt x="1584" y="1009"/>
                </a:lnTo>
                <a:lnTo>
                  <a:pt x="1664" y="1037"/>
                </a:lnTo>
                <a:lnTo>
                  <a:pt x="1740" y="1062"/>
                </a:lnTo>
                <a:lnTo>
                  <a:pt x="1878" y="1106"/>
                </a:lnTo>
                <a:lnTo>
                  <a:pt x="1994" y="1139"/>
                </a:lnTo>
                <a:lnTo>
                  <a:pt x="2081" y="1164"/>
                </a:lnTo>
                <a:lnTo>
                  <a:pt x="2158" y="1183"/>
                </a:lnTo>
                <a:lnTo>
                  <a:pt x="2158" y="1183"/>
                </a:lnTo>
                <a:lnTo>
                  <a:pt x="2081" y="1195"/>
                </a:lnTo>
                <a:lnTo>
                  <a:pt x="1992" y="1212"/>
                </a:lnTo>
                <a:lnTo>
                  <a:pt x="1877" y="1236"/>
                </a:lnTo>
                <a:lnTo>
                  <a:pt x="1809" y="1252"/>
                </a:lnTo>
                <a:lnTo>
                  <a:pt x="1737" y="1269"/>
                </a:lnTo>
                <a:lnTo>
                  <a:pt x="1661" y="1288"/>
                </a:lnTo>
                <a:lnTo>
                  <a:pt x="1579" y="1309"/>
                </a:lnTo>
                <a:lnTo>
                  <a:pt x="1495" y="1333"/>
                </a:lnTo>
                <a:lnTo>
                  <a:pt x="1407" y="1361"/>
                </a:lnTo>
                <a:lnTo>
                  <a:pt x="1318" y="1389"/>
                </a:lnTo>
                <a:lnTo>
                  <a:pt x="1226" y="1422"/>
                </a:lnTo>
                <a:lnTo>
                  <a:pt x="1134" y="1456"/>
                </a:lnTo>
                <a:lnTo>
                  <a:pt x="1041" y="1494"/>
                </a:lnTo>
                <a:lnTo>
                  <a:pt x="948" y="1533"/>
                </a:lnTo>
                <a:lnTo>
                  <a:pt x="855" y="1577"/>
                </a:lnTo>
                <a:lnTo>
                  <a:pt x="765" y="1624"/>
                </a:lnTo>
                <a:lnTo>
                  <a:pt x="719" y="1647"/>
                </a:lnTo>
                <a:lnTo>
                  <a:pt x="676" y="1672"/>
                </a:lnTo>
                <a:lnTo>
                  <a:pt x="632" y="1699"/>
                </a:lnTo>
                <a:lnTo>
                  <a:pt x="588" y="1726"/>
                </a:lnTo>
                <a:lnTo>
                  <a:pt x="546" y="1752"/>
                </a:lnTo>
                <a:lnTo>
                  <a:pt x="504" y="1782"/>
                </a:lnTo>
                <a:lnTo>
                  <a:pt x="463" y="1810"/>
                </a:lnTo>
                <a:lnTo>
                  <a:pt x="422" y="1840"/>
                </a:lnTo>
                <a:lnTo>
                  <a:pt x="383" y="1871"/>
                </a:lnTo>
                <a:lnTo>
                  <a:pt x="346" y="1904"/>
                </a:lnTo>
                <a:lnTo>
                  <a:pt x="308" y="1935"/>
                </a:lnTo>
                <a:lnTo>
                  <a:pt x="274" y="1970"/>
                </a:lnTo>
                <a:lnTo>
                  <a:pt x="239" y="2004"/>
                </a:lnTo>
                <a:lnTo>
                  <a:pt x="206" y="2040"/>
                </a:lnTo>
                <a:lnTo>
                  <a:pt x="175" y="2076"/>
                </a:lnTo>
                <a:lnTo>
                  <a:pt x="144" y="2114"/>
                </a:lnTo>
                <a:lnTo>
                  <a:pt x="116" y="2151"/>
                </a:lnTo>
                <a:lnTo>
                  <a:pt x="89" y="2190"/>
                </a:lnTo>
                <a:lnTo>
                  <a:pt x="64" y="2231"/>
                </a:lnTo>
                <a:lnTo>
                  <a:pt x="41" y="2272"/>
                </a:lnTo>
                <a:lnTo>
                  <a:pt x="19" y="2314"/>
                </a:lnTo>
                <a:lnTo>
                  <a:pt x="0" y="2356"/>
                </a:lnTo>
                <a:lnTo>
                  <a:pt x="0" y="2356"/>
                </a:lnTo>
                <a:close/>
              </a:path>
            </a:pathLst>
          </a:custGeom>
          <a:gradFill flip="none" rotWithShape="1">
            <a:gsLst>
              <a:gs pos="100000">
                <a:srgbClr val="ED6B13">
                  <a:alpha val="0"/>
                </a:srgbClr>
              </a:gs>
              <a:gs pos="0">
                <a:srgbClr val="ED6B13">
                  <a:alpha val="50000"/>
                </a:srgbClr>
              </a:gs>
            </a:gsLst>
            <a:lin ang="10800000" scaled="1"/>
            <a:tileRect/>
          </a:gradFill>
          <a:ln w="3175" cap="flat" cmpd="sng" algn="ctr">
            <a:noFill/>
            <a:prstDash val="solid"/>
            <a:miter lim="800000"/>
          </a:ln>
          <a:effectLst/>
        </p:spPr>
        <p:txBody>
          <a:bodyPr anchor="ctr"/>
          <a:lstStyle/>
          <a:p>
            <a:pPr marL="0" marR="0" lvl="0" indent="-243840" algn="ctr" defTabSz="1096645" eaLnBrk="1" fontAlgn="auto" latinLnBrk="0" hangingPunct="1">
              <a:lnSpc>
                <a:spcPts val="5420"/>
              </a:lnSpc>
              <a:spcBef>
                <a:spcPts val="0"/>
              </a:spcBef>
              <a:spcAft>
                <a:spcPts val="0"/>
              </a:spcAft>
              <a:buClr>
                <a:srgbClr val="CC9900"/>
              </a:buClr>
              <a:buSzPct val="60000"/>
              <a:buFont typeface="Wingdings" panose="05000000000000000000" pitchFamily="2" charset="2"/>
              <a:buChar char="n"/>
              <a:tabLst/>
              <a:defRPr/>
            </a:pPr>
            <a:endParaRPr kumimoji="0" lang="zh-CN" altLang="en-US" sz="2000" b="1" i="0" u="none" strike="noStrike" kern="0" cap="none" spc="0" normalizeH="0" baseline="0" noProof="0">
              <a:ln>
                <a:noFill/>
              </a:ln>
              <a:solidFill>
                <a:srgbClr val="FFFFFF"/>
              </a:solidFill>
              <a:effectLst/>
              <a:uLnTx/>
              <a:uFillTx/>
              <a:latin typeface="微软雅黑" panose="020B0503020204020204" charset="-122"/>
              <a:ea typeface="微软雅黑"/>
              <a:cs typeface="Arial" panose="020B0604020202020204" pitchFamily="34" charset="0"/>
              <a:sym typeface="Wingdings" panose="05000000000000000000" pitchFamily="2" charset="2"/>
            </a:endParaRPr>
          </a:p>
        </p:txBody>
      </p:sp>
      <p:grpSp>
        <p:nvGrpSpPr>
          <p:cNvPr id="71" name="组合 70">
            <a:extLst>
              <a:ext uri="{FF2B5EF4-FFF2-40B4-BE49-F238E27FC236}">
                <a16:creationId xmlns:a16="http://schemas.microsoft.com/office/drawing/2014/main" id="{3D9C7816-770F-9CC2-66B9-DC770BB41554}"/>
              </a:ext>
            </a:extLst>
          </p:cNvPr>
          <p:cNvGrpSpPr/>
          <p:nvPr/>
        </p:nvGrpSpPr>
        <p:grpSpPr>
          <a:xfrm>
            <a:off x="4603923" y="2656517"/>
            <a:ext cx="2778765" cy="3346886"/>
            <a:chOff x="8170729" y="2612653"/>
            <a:chExt cx="2778765" cy="3346886"/>
          </a:xfrm>
        </p:grpSpPr>
        <p:grpSp>
          <p:nvGrpSpPr>
            <p:cNvPr id="72" name="组合 71">
              <a:extLst>
                <a:ext uri="{FF2B5EF4-FFF2-40B4-BE49-F238E27FC236}">
                  <a16:creationId xmlns:a16="http://schemas.microsoft.com/office/drawing/2014/main" id="{0777079F-C8A8-3647-3EF2-DF36E9BA21FC}"/>
                </a:ext>
              </a:extLst>
            </p:cNvPr>
            <p:cNvGrpSpPr/>
            <p:nvPr/>
          </p:nvGrpSpPr>
          <p:grpSpPr>
            <a:xfrm>
              <a:off x="8170729" y="3189759"/>
              <a:ext cx="887959" cy="2769780"/>
              <a:chOff x="7995961" y="2933019"/>
              <a:chExt cx="1038370" cy="3238952"/>
            </a:xfrm>
          </p:grpSpPr>
          <p:sp>
            <p:nvSpPr>
              <p:cNvPr id="84" name="流程图: 手动操作 83">
                <a:extLst>
                  <a:ext uri="{FF2B5EF4-FFF2-40B4-BE49-F238E27FC236}">
                    <a16:creationId xmlns:a16="http://schemas.microsoft.com/office/drawing/2014/main" id="{B72954C7-C657-9061-BC38-67C74E2E50E6}"/>
                  </a:ext>
                </a:extLst>
              </p:cNvPr>
              <p:cNvSpPr/>
              <p:nvPr/>
            </p:nvSpPr>
            <p:spPr>
              <a:xfrm rot="10800000">
                <a:off x="8242401" y="3020696"/>
                <a:ext cx="522503" cy="430254"/>
              </a:xfrm>
              <a:prstGeom prst="flowChartManualOperation">
                <a:avLst/>
              </a:prstGeom>
              <a:solidFill>
                <a:srgbClr val="F0745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微软雅黑"/>
                  <a:ea typeface="微软雅黑"/>
                  <a:cs typeface="+mn-cs"/>
                </a:endParaRPr>
              </a:p>
            </p:txBody>
          </p:sp>
          <p:pic>
            <p:nvPicPr>
              <p:cNvPr id="85" name="图片 84">
                <a:extLst>
                  <a:ext uri="{FF2B5EF4-FFF2-40B4-BE49-F238E27FC236}">
                    <a16:creationId xmlns:a16="http://schemas.microsoft.com/office/drawing/2014/main" id="{187ED770-4701-1092-20D7-6915D6FEB80A}"/>
                  </a:ext>
                </a:extLst>
              </p:cNvPr>
              <p:cNvPicPr>
                <a:picLocks noChangeAspect="1"/>
              </p:cNvPicPr>
              <p:nvPr/>
            </p:nvPicPr>
            <p:blipFill>
              <a:blip r:embed="rId16"/>
              <a:stretch>
                <a:fillRect/>
              </a:stretch>
            </p:blipFill>
            <p:spPr>
              <a:xfrm>
                <a:off x="7995961" y="2933019"/>
                <a:ext cx="1038370" cy="3238952"/>
              </a:xfrm>
              <a:prstGeom prst="rect">
                <a:avLst/>
              </a:prstGeom>
            </p:spPr>
          </p:pic>
        </p:grpSp>
        <p:cxnSp>
          <p:nvCxnSpPr>
            <p:cNvPr id="73" name="直接连接符 72">
              <a:extLst>
                <a:ext uri="{FF2B5EF4-FFF2-40B4-BE49-F238E27FC236}">
                  <a16:creationId xmlns:a16="http://schemas.microsoft.com/office/drawing/2014/main" id="{6FF08EC9-7040-F44D-983B-9FFB52845635}"/>
                </a:ext>
              </a:extLst>
            </p:cNvPr>
            <p:cNvCxnSpPr>
              <a:cxnSpLocks/>
            </p:cNvCxnSpPr>
            <p:nvPr/>
          </p:nvCxnSpPr>
          <p:spPr>
            <a:xfrm>
              <a:off x="8703250" y="3850942"/>
              <a:ext cx="789057" cy="0"/>
            </a:xfrm>
            <a:prstGeom prst="line">
              <a:avLst/>
            </a:prstGeom>
            <a:noFill/>
            <a:ln w="12700" cap="flat" cmpd="sng" algn="ctr">
              <a:solidFill>
                <a:srgbClr val="F26649"/>
              </a:solidFill>
              <a:prstDash val="solid"/>
              <a:miter lim="800000"/>
              <a:tailEnd type="oval"/>
            </a:ln>
            <a:effectLst/>
          </p:spPr>
        </p:cxnSp>
        <p:cxnSp>
          <p:nvCxnSpPr>
            <p:cNvPr id="74" name="直接连接符 73">
              <a:extLst>
                <a:ext uri="{FF2B5EF4-FFF2-40B4-BE49-F238E27FC236}">
                  <a16:creationId xmlns:a16="http://schemas.microsoft.com/office/drawing/2014/main" id="{E861909B-04DA-B405-45D3-B2CF239E3DCD}"/>
                </a:ext>
              </a:extLst>
            </p:cNvPr>
            <p:cNvCxnSpPr>
              <a:cxnSpLocks/>
            </p:cNvCxnSpPr>
            <p:nvPr/>
          </p:nvCxnSpPr>
          <p:spPr>
            <a:xfrm>
              <a:off x="8703250" y="4114784"/>
              <a:ext cx="789057" cy="0"/>
            </a:xfrm>
            <a:prstGeom prst="line">
              <a:avLst/>
            </a:prstGeom>
            <a:noFill/>
            <a:ln w="12700" cap="flat" cmpd="sng" algn="ctr">
              <a:solidFill>
                <a:srgbClr val="F26649"/>
              </a:solidFill>
              <a:prstDash val="solid"/>
              <a:miter lim="800000"/>
              <a:tailEnd type="oval"/>
            </a:ln>
            <a:effectLst/>
          </p:spPr>
        </p:cxnSp>
        <p:cxnSp>
          <p:nvCxnSpPr>
            <p:cNvPr id="75" name="直接连接符 74">
              <a:extLst>
                <a:ext uri="{FF2B5EF4-FFF2-40B4-BE49-F238E27FC236}">
                  <a16:creationId xmlns:a16="http://schemas.microsoft.com/office/drawing/2014/main" id="{DF72DA77-1AB2-DB95-F8A0-860C515534BC}"/>
                </a:ext>
              </a:extLst>
            </p:cNvPr>
            <p:cNvCxnSpPr>
              <a:cxnSpLocks/>
            </p:cNvCxnSpPr>
            <p:nvPr/>
          </p:nvCxnSpPr>
          <p:spPr>
            <a:xfrm>
              <a:off x="8703250" y="4404444"/>
              <a:ext cx="789057" cy="0"/>
            </a:xfrm>
            <a:prstGeom prst="line">
              <a:avLst/>
            </a:prstGeom>
            <a:noFill/>
            <a:ln w="12700" cap="flat" cmpd="sng" algn="ctr">
              <a:solidFill>
                <a:srgbClr val="F26649"/>
              </a:solidFill>
              <a:prstDash val="solid"/>
              <a:miter lim="800000"/>
              <a:tailEnd type="oval"/>
            </a:ln>
            <a:effectLst/>
          </p:spPr>
        </p:cxnSp>
        <p:grpSp>
          <p:nvGrpSpPr>
            <p:cNvPr id="76" name="组合 75">
              <a:extLst>
                <a:ext uri="{FF2B5EF4-FFF2-40B4-BE49-F238E27FC236}">
                  <a16:creationId xmlns:a16="http://schemas.microsoft.com/office/drawing/2014/main" id="{ACD97C8E-AAC0-116D-0089-6EFE88DBBCB6}"/>
                </a:ext>
              </a:extLst>
            </p:cNvPr>
            <p:cNvGrpSpPr/>
            <p:nvPr/>
          </p:nvGrpSpPr>
          <p:grpSpPr>
            <a:xfrm>
              <a:off x="9367135" y="3265727"/>
              <a:ext cx="1582359" cy="2118403"/>
              <a:chOff x="9367135" y="3303871"/>
              <a:chExt cx="1582359" cy="2118403"/>
            </a:xfrm>
          </p:grpSpPr>
          <p:grpSp>
            <p:nvGrpSpPr>
              <p:cNvPr id="79" name="组合 78">
                <a:extLst>
                  <a:ext uri="{FF2B5EF4-FFF2-40B4-BE49-F238E27FC236}">
                    <a16:creationId xmlns:a16="http://schemas.microsoft.com/office/drawing/2014/main" id="{9C59AAB6-4166-51A5-AF97-63AE1CA734C6}"/>
                  </a:ext>
                </a:extLst>
              </p:cNvPr>
              <p:cNvGrpSpPr/>
              <p:nvPr/>
            </p:nvGrpSpPr>
            <p:grpSpPr>
              <a:xfrm>
                <a:off x="9367135" y="3303871"/>
                <a:ext cx="1582359" cy="2118403"/>
                <a:chOff x="9191724" y="3041376"/>
                <a:chExt cx="1453188" cy="4102687"/>
              </a:xfrm>
            </p:grpSpPr>
            <p:sp>
              <p:nvSpPr>
                <p:cNvPr id="82" name="文本框 81">
                  <a:extLst>
                    <a:ext uri="{FF2B5EF4-FFF2-40B4-BE49-F238E27FC236}">
                      <a16:creationId xmlns:a16="http://schemas.microsoft.com/office/drawing/2014/main" id="{3757A4D9-5BDA-1888-F3B5-041229DB305B}"/>
                    </a:ext>
                  </a:extLst>
                </p:cNvPr>
                <p:cNvSpPr txBox="1"/>
                <p:nvPr/>
              </p:nvSpPr>
              <p:spPr>
                <a:xfrm>
                  <a:off x="9191724" y="3041376"/>
                  <a:ext cx="858628" cy="4102687"/>
                </a:xfrm>
                <a:prstGeom prst="rect">
                  <a:avLst/>
                </a:prstGeom>
                <a:noFill/>
                <a:ln>
                  <a:noFill/>
                </a:ln>
              </p:spPr>
              <p:txBody>
                <a:bodyPr wrap="square" rtlCol="0">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zh-CN" altLang="en-US" sz="1400" b="1" i="0" u="none" strike="noStrike" kern="0" cap="none" spc="0" normalizeH="0" baseline="0" noProof="0">
                      <a:ln>
                        <a:noFill/>
                      </a:ln>
                      <a:solidFill>
                        <a:srgbClr val="F36D52"/>
                      </a:solidFill>
                      <a:effectLst/>
                      <a:uLnTx/>
                      <a:uFillTx/>
                      <a:latin typeface="微软雅黑" panose="020B0503020204020204" charset="-122"/>
                      <a:cs typeface="微软雅黑" panose="020B0503020204020204" charset="-122"/>
                    </a:rPr>
                    <a:t>位置</a:t>
                  </a:r>
                  <a:endParaRPr kumimoji="0" lang="en-US" altLang="zh-CN" sz="1400" b="1" i="0" u="none" strike="noStrike" kern="0" cap="none" spc="0" normalizeH="0" baseline="0" noProof="0">
                    <a:ln>
                      <a:noFill/>
                    </a:ln>
                    <a:solidFill>
                      <a:srgbClr val="F36D52"/>
                    </a:solidFill>
                    <a:effectLst/>
                    <a:uLnTx/>
                    <a:uFillTx/>
                    <a:latin typeface="微软雅黑" panose="020B0503020204020204" charset="-122"/>
                    <a:cs typeface="微软雅黑" panose="020B0503020204020204" charset="-122"/>
                  </a:endParaRPr>
                </a:p>
                <a:p>
                  <a:pPr marL="0" marR="0" lvl="0" indent="0" algn="ctr" defTabSz="914400" eaLnBrk="1" fontAlgn="auto" latinLnBrk="0" hangingPunct="1">
                    <a:lnSpc>
                      <a:spcPct val="150000"/>
                    </a:lnSpc>
                    <a:spcBef>
                      <a:spcPts val="0"/>
                    </a:spcBef>
                    <a:spcAft>
                      <a:spcPts val="0"/>
                    </a:spcAft>
                    <a:buClrTx/>
                    <a:buSzTx/>
                    <a:buFontTx/>
                    <a:buNone/>
                    <a:tabLst/>
                    <a:defRPr/>
                  </a:pPr>
                  <a:r>
                    <a:rPr kumimoji="0" lang="zh-CN" altLang="en-US" sz="1400" b="1" i="0" u="none" strike="noStrike" kern="0" cap="none" spc="0" normalizeH="0" baseline="0" noProof="0">
                      <a:ln>
                        <a:noFill/>
                      </a:ln>
                      <a:solidFill>
                        <a:srgbClr val="F36D52"/>
                      </a:solidFill>
                      <a:effectLst/>
                      <a:uLnTx/>
                      <a:uFillTx/>
                      <a:latin typeface="微软雅黑" panose="020B0503020204020204" charset="-122"/>
                      <a:cs typeface="微软雅黑" panose="020B0503020204020204" charset="-122"/>
                    </a:rPr>
                    <a:t>脊椎</a:t>
                  </a:r>
                  <a:endParaRPr kumimoji="0" lang="en-US" altLang="zh-CN" sz="1400" b="1" i="0" u="none" strike="noStrike" kern="0" cap="none" spc="0" normalizeH="0" baseline="0" noProof="0">
                    <a:ln>
                      <a:noFill/>
                    </a:ln>
                    <a:solidFill>
                      <a:srgbClr val="F36D52"/>
                    </a:solidFill>
                    <a:effectLst/>
                    <a:uLnTx/>
                    <a:uFillTx/>
                    <a:latin typeface="微软雅黑" panose="020B0503020204020204" charset="-122"/>
                    <a:cs typeface="微软雅黑" panose="020B0503020204020204" charset="-122"/>
                  </a:endParaRPr>
                </a:p>
                <a:p>
                  <a:pPr marL="0" marR="0" lvl="0" indent="0" algn="ctr" defTabSz="914400" eaLnBrk="1" fontAlgn="auto" latinLnBrk="0" hangingPunct="1">
                    <a:lnSpc>
                      <a:spcPct val="150000"/>
                    </a:lnSpc>
                    <a:spcBef>
                      <a:spcPts val="0"/>
                    </a:spcBef>
                    <a:spcAft>
                      <a:spcPts val="0"/>
                    </a:spcAft>
                    <a:buClrTx/>
                    <a:buSzTx/>
                    <a:buFontTx/>
                    <a:buNone/>
                    <a:tabLst/>
                    <a:defRPr/>
                  </a:pPr>
                  <a:r>
                    <a:rPr kumimoji="0" lang="zh-CN" altLang="en-US" sz="1400" b="1" i="0" u="none" strike="noStrike" kern="0" cap="none" spc="0" normalizeH="0" baseline="0" noProof="0">
                      <a:ln>
                        <a:noFill/>
                      </a:ln>
                      <a:solidFill>
                        <a:srgbClr val="F36D52"/>
                      </a:solidFill>
                      <a:effectLst/>
                      <a:uLnTx/>
                      <a:uFillTx/>
                      <a:latin typeface="微软雅黑" panose="020B0503020204020204" charset="-122"/>
                      <a:cs typeface="微软雅黑" panose="020B0503020204020204" charset="-122"/>
                    </a:rPr>
                    <a:t>胸骨</a:t>
                  </a:r>
                  <a:endParaRPr kumimoji="0" lang="en-US" altLang="zh-CN" sz="1400" b="1" i="0" u="none" strike="noStrike" kern="0" cap="none" spc="0" normalizeH="0" baseline="0" noProof="0">
                    <a:ln>
                      <a:noFill/>
                    </a:ln>
                    <a:solidFill>
                      <a:srgbClr val="F36D52"/>
                    </a:solidFill>
                    <a:effectLst/>
                    <a:uLnTx/>
                    <a:uFillTx/>
                    <a:latin typeface="微软雅黑" panose="020B0503020204020204" charset="-122"/>
                    <a:cs typeface="微软雅黑" panose="020B0503020204020204" charset="-122"/>
                  </a:endParaRPr>
                </a:p>
                <a:p>
                  <a:pPr marL="0" marR="0" lvl="0" indent="0" algn="ctr" defTabSz="914400" eaLnBrk="1" fontAlgn="auto" latinLnBrk="0" hangingPunct="1">
                    <a:lnSpc>
                      <a:spcPct val="150000"/>
                    </a:lnSpc>
                    <a:spcBef>
                      <a:spcPts val="0"/>
                    </a:spcBef>
                    <a:spcAft>
                      <a:spcPts val="0"/>
                    </a:spcAft>
                    <a:buClrTx/>
                    <a:buSzTx/>
                    <a:buFontTx/>
                    <a:buNone/>
                    <a:tabLst/>
                    <a:defRPr/>
                  </a:pPr>
                  <a:r>
                    <a:rPr kumimoji="0" lang="zh-CN" altLang="en-US" sz="1400" b="1" i="0" u="none" strike="noStrike" kern="0" cap="none" spc="0" normalizeH="0" baseline="0" noProof="0">
                      <a:ln>
                        <a:noFill/>
                      </a:ln>
                      <a:solidFill>
                        <a:srgbClr val="F36D52"/>
                      </a:solidFill>
                      <a:effectLst/>
                      <a:uLnTx/>
                      <a:uFillTx/>
                      <a:latin typeface="微软雅黑" panose="020B0503020204020204" charset="-122"/>
                      <a:cs typeface="微软雅黑" panose="020B0503020204020204" charset="-122"/>
                    </a:rPr>
                    <a:t>骨盆</a:t>
                  </a:r>
                  <a:endParaRPr kumimoji="0" lang="en-US" altLang="zh-CN" sz="1400" b="1" i="0" u="none" strike="noStrike" kern="0" cap="none" spc="0" normalizeH="0" baseline="0" noProof="0">
                    <a:ln>
                      <a:noFill/>
                    </a:ln>
                    <a:solidFill>
                      <a:srgbClr val="F36D52"/>
                    </a:solidFill>
                    <a:effectLst/>
                    <a:uLnTx/>
                    <a:uFillTx/>
                    <a:latin typeface="微软雅黑" panose="020B0503020204020204" charset="-122"/>
                    <a:cs typeface="微软雅黑" panose="020B0503020204020204" charset="-122"/>
                  </a:endParaRPr>
                </a:p>
                <a:p>
                  <a:pPr marL="0" marR="0" lvl="0" indent="0" algn="ctr" defTabSz="914400" eaLnBrk="1" fontAlgn="auto" latinLnBrk="0" hangingPunct="1">
                    <a:lnSpc>
                      <a:spcPct val="150000"/>
                    </a:lnSpc>
                    <a:spcBef>
                      <a:spcPts val="0"/>
                    </a:spcBef>
                    <a:spcAft>
                      <a:spcPts val="0"/>
                    </a:spcAft>
                    <a:buClrTx/>
                    <a:buSzTx/>
                    <a:buFontTx/>
                    <a:buNone/>
                    <a:tabLst/>
                    <a:defRPr/>
                  </a:pPr>
                  <a:r>
                    <a:rPr kumimoji="0" lang="zh-CN" altLang="en-US" sz="1200" b="0" i="0" u="none" strike="noStrike" kern="0" cap="none" spc="0" normalizeH="0" baseline="0" noProof="0">
                      <a:ln>
                        <a:noFill/>
                      </a:ln>
                      <a:solidFill>
                        <a:srgbClr val="404040"/>
                      </a:solidFill>
                      <a:effectLst/>
                      <a:uLnTx/>
                      <a:uFillTx/>
                      <a:latin typeface="微软雅黑" panose="020B0503020204020204" charset="-122"/>
                      <a:cs typeface="微软雅黑" panose="020B0503020204020204" charset="-122"/>
                    </a:rPr>
                    <a:t>肋骨</a:t>
                  </a:r>
                  <a:endParaRPr kumimoji="0" lang="en-US" altLang="zh-CN" sz="1200" b="0" i="0" u="none" strike="noStrike" kern="0" cap="none" spc="0" normalizeH="0" baseline="0" noProof="0">
                    <a:ln>
                      <a:noFill/>
                    </a:ln>
                    <a:solidFill>
                      <a:srgbClr val="404040"/>
                    </a:solidFill>
                    <a:effectLst/>
                    <a:uLnTx/>
                    <a:uFillTx/>
                    <a:latin typeface="微软雅黑" panose="020B0503020204020204" charset="-122"/>
                    <a:cs typeface="微软雅黑" panose="020B0503020204020204" charset="-122"/>
                  </a:endParaRPr>
                </a:p>
                <a:p>
                  <a:pPr marL="0" marR="0" lvl="0" indent="0" algn="ctr" defTabSz="914400" eaLnBrk="1" fontAlgn="auto" latinLnBrk="0" hangingPunct="1">
                    <a:lnSpc>
                      <a:spcPct val="150000"/>
                    </a:lnSpc>
                    <a:spcBef>
                      <a:spcPts val="0"/>
                    </a:spcBef>
                    <a:spcAft>
                      <a:spcPts val="0"/>
                    </a:spcAft>
                    <a:buClrTx/>
                    <a:buSzTx/>
                    <a:buFontTx/>
                    <a:buNone/>
                    <a:tabLst/>
                    <a:defRPr/>
                  </a:pPr>
                  <a:r>
                    <a:rPr kumimoji="0" lang="zh-CN" altLang="en-US" sz="1200" b="0" i="0" u="none" strike="noStrike" kern="0" cap="none" spc="0" normalizeH="0" baseline="0" noProof="0">
                      <a:ln>
                        <a:noFill/>
                      </a:ln>
                      <a:solidFill>
                        <a:srgbClr val="404040"/>
                      </a:solidFill>
                      <a:effectLst/>
                      <a:uLnTx/>
                      <a:uFillTx/>
                      <a:latin typeface="微软雅黑" panose="020B0503020204020204" charset="-122"/>
                      <a:cs typeface="微软雅黑" panose="020B0503020204020204" charset="-122"/>
                    </a:rPr>
                    <a:t>股骨</a:t>
                  </a:r>
                  <a:endParaRPr kumimoji="0" lang="en-US" altLang="zh-CN" sz="1200" b="0" i="0" u="none" strike="noStrike" kern="0" cap="none" spc="0" normalizeH="0" baseline="0" noProof="0">
                    <a:ln>
                      <a:noFill/>
                    </a:ln>
                    <a:solidFill>
                      <a:srgbClr val="404040"/>
                    </a:solidFill>
                    <a:effectLst/>
                    <a:uLnTx/>
                    <a:uFillTx/>
                    <a:latin typeface="微软雅黑" panose="020B0503020204020204" charset="-122"/>
                    <a:cs typeface="微软雅黑" panose="020B0503020204020204" charset="-122"/>
                  </a:endParaRPr>
                </a:p>
                <a:p>
                  <a:pPr marL="0" marR="0" lvl="0" indent="0" algn="ctr" defTabSz="914400" eaLnBrk="1" fontAlgn="auto" latinLnBrk="0" hangingPunct="1">
                    <a:lnSpc>
                      <a:spcPct val="150000"/>
                    </a:lnSpc>
                    <a:spcBef>
                      <a:spcPts val="0"/>
                    </a:spcBef>
                    <a:spcAft>
                      <a:spcPts val="0"/>
                    </a:spcAft>
                    <a:buClrTx/>
                    <a:buSzTx/>
                    <a:buFontTx/>
                    <a:buNone/>
                    <a:tabLst/>
                    <a:defRPr/>
                  </a:pPr>
                  <a:r>
                    <a:rPr kumimoji="0" lang="zh-CN" altLang="en-US" sz="1200" b="0" i="0" u="none" strike="noStrike" kern="0" cap="none" spc="0" normalizeH="0" baseline="0" noProof="0">
                      <a:ln>
                        <a:noFill/>
                      </a:ln>
                      <a:solidFill>
                        <a:srgbClr val="404040"/>
                      </a:solidFill>
                      <a:effectLst/>
                      <a:uLnTx/>
                      <a:uFillTx/>
                      <a:latin typeface="微软雅黑" panose="020B0503020204020204" charset="-122"/>
                      <a:cs typeface="微软雅黑" panose="020B0503020204020204" charset="-122"/>
                    </a:rPr>
                    <a:t>其他</a:t>
                  </a:r>
                  <a:endParaRPr kumimoji="0" lang="en-US" altLang="zh-CN" sz="1200" b="0" i="0" u="none" strike="noStrike" kern="0" cap="none" spc="0" normalizeH="0" baseline="0" noProof="0">
                    <a:ln>
                      <a:noFill/>
                    </a:ln>
                    <a:solidFill>
                      <a:srgbClr val="F26649"/>
                    </a:solidFill>
                    <a:effectLst/>
                    <a:uLnTx/>
                    <a:uFillTx/>
                    <a:latin typeface="微软雅黑" panose="020B0503020204020204" charset="-122"/>
                    <a:cs typeface="微软雅黑" panose="020B0503020204020204" charset="-122"/>
                  </a:endParaRPr>
                </a:p>
              </p:txBody>
            </p:sp>
            <p:sp>
              <p:nvSpPr>
                <p:cNvPr id="83" name="文本框 82">
                  <a:extLst>
                    <a:ext uri="{FF2B5EF4-FFF2-40B4-BE49-F238E27FC236}">
                      <a16:creationId xmlns:a16="http://schemas.microsoft.com/office/drawing/2014/main" id="{E84DEC4B-F887-0166-0CD4-D4FD003D0D04}"/>
                    </a:ext>
                  </a:extLst>
                </p:cNvPr>
                <p:cNvSpPr txBox="1"/>
                <p:nvPr/>
              </p:nvSpPr>
              <p:spPr>
                <a:xfrm>
                  <a:off x="9928629" y="3041376"/>
                  <a:ext cx="716283" cy="4102687"/>
                </a:xfrm>
                <a:prstGeom prst="rect">
                  <a:avLst/>
                </a:prstGeom>
                <a:noFill/>
                <a:ln>
                  <a:noFill/>
                </a:ln>
              </p:spPr>
              <p:txBody>
                <a:bodyPr wrap="square" rtlCol="0">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zh-CN" altLang="en-US" sz="1400" b="1" i="0" u="none" strike="noStrike" kern="0" cap="none" spc="0" normalizeH="0" baseline="0" noProof="0">
                      <a:ln>
                        <a:noFill/>
                      </a:ln>
                      <a:solidFill>
                        <a:srgbClr val="F36D52"/>
                      </a:solidFill>
                      <a:effectLst/>
                      <a:uLnTx/>
                      <a:uFillTx/>
                      <a:latin typeface="微软雅黑" panose="020B0503020204020204" charset="-122"/>
                      <a:cs typeface="微软雅黑" panose="020B0503020204020204" charset="-122"/>
                    </a:rPr>
                    <a:t>发生率</a:t>
                  </a:r>
                  <a:endParaRPr kumimoji="0" lang="en-US" altLang="zh-CN" sz="1400" b="1" i="0" u="none" strike="noStrike" kern="0" cap="none" spc="0" normalizeH="0" baseline="0" noProof="0">
                    <a:ln>
                      <a:noFill/>
                    </a:ln>
                    <a:solidFill>
                      <a:srgbClr val="F36D52"/>
                    </a:solidFill>
                    <a:effectLst/>
                    <a:uLnTx/>
                    <a:uFillTx/>
                    <a:latin typeface="微软雅黑" panose="020B0503020204020204" charset="-122"/>
                    <a:cs typeface="微软雅黑" panose="020B0503020204020204" charset="-122"/>
                  </a:endParaRPr>
                </a:p>
                <a:p>
                  <a:pPr marL="0" marR="0" lvl="0" indent="0" algn="ctr" defTabSz="914400" eaLnBrk="1" fontAlgn="auto" latinLnBrk="0" hangingPunct="1">
                    <a:lnSpc>
                      <a:spcPct val="150000"/>
                    </a:lnSpc>
                    <a:spcBef>
                      <a:spcPts val="0"/>
                    </a:spcBef>
                    <a:spcAft>
                      <a:spcPts val="0"/>
                    </a:spcAft>
                    <a:buClrTx/>
                    <a:buSzTx/>
                    <a:buFontTx/>
                    <a:buNone/>
                    <a:tabLst/>
                    <a:defRPr/>
                  </a:pPr>
                  <a:r>
                    <a:rPr kumimoji="0" lang="en-US" altLang="zh-CN" sz="1400" b="1" i="0" u="none" strike="noStrike" kern="0" cap="none" spc="0" normalizeH="0" baseline="0" noProof="0">
                      <a:ln>
                        <a:noFill/>
                      </a:ln>
                      <a:solidFill>
                        <a:srgbClr val="F36D52"/>
                      </a:solidFill>
                      <a:effectLst/>
                      <a:uLnTx/>
                      <a:uFillTx/>
                      <a:latin typeface="微软雅黑" panose="020B0503020204020204" charset="-122"/>
                      <a:cs typeface="微软雅黑" panose="020B0503020204020204" charset="-122"/>
                    </a:rPr>
                    <a:t>28.4%</a:t>
                  </a:r>
                </a:p>
                <a:p>
                  <a:pPr marL="0" marR="0" lvl="0" indent="0" algn="ctr" defTabSz="914400" eaLnBrk="1" fontAlgn="auto" latinLnBrk="0" hangingPunct="1">
                    <a:lnSpc>
                      <a:spcPct val="150000"/>
                    </a:lnSpc>
                    <a:spcBef>
                      <a:spcPts val="0"/>
                    </a:spcBef>
                    <a:spcAft>
                      <a:spcPts val="0"/>
                    </a:spcAft>
                    <a:buClrTx/>
                    <a:buSzTx/>
                    <a:buFontTx/>
                    <a:buNone/>
                    <a:tabLst/>
                    <a:defRPr/>
                  </a:pPr>
                  <a:r>
                    <a:rPr kumimoji="0" lang="en-US" altLang="zh-CN" sz="1400" b="1" i="0" u="none" strike="noStrike" kern="0" cap="none" spc="0" normalizeH="0" baseline="0" noProof="0">
                      <a:ln>
                        <a:noFill/>
                      </a:ln>
                      <a:solidFill>
                        <a:srgbClr val="F36D52"/>
                      </a:solidFill>
                      <a:effectLst/>
                      <a:uLnTx/>
                      <a:uFillTx/>
                      <a:latin typeface="微软雅黑" panose="020B0503020204020204" charset="-122"/>
                      <a:cs typeface="微软雅黑" panose="020B0503020204020204" charset="-122"/>
                    </a:rPr>
                    <a:t>27.7%</a:t>
                  </a:r>
                </a:p>
                <a:p>
                  <a:pPr marL="0" marR="0" lvl="0" indent="0" algn="ctr" defTabSz="914400" eaLnBrk="1" fontAlgn="auto" latinLnBrk="0" hangingPunct="1">
                    <a:lnSpc>
                      <a:spcPct val="150000"/>
                    </a:lnSpc>
                    <a:spcBef>
                      <a:spcPts val="0"/>
                    </a:spcBef>
                    <a:spcAft>
                      <a:spcPts val="0"/>
                    </a:spcAft>
                    <a:buClrTx/>
                    <a:buSzTx/>
                    <a:buFontTx/>
                    <a:buNone/>
                    <a:tabLst/>
                    <a:defRPr/>
                  </a:pPr>
                  <a:r>
                    <a:rPr kumimoji="0" lang="en-US" altLang="zh-CN" sz="1400" b="1" i="0" u="none" strike="noStrike" kern="0" cap="none" spc="0" normalizeH="0" baseline="0" noProof="0">
                      <a:ln>
                        <a:noFill/>
                      </a:ln>
                      <a:solidFill>
                        <a:srgbClr val="F36D52"/>
                      </a:solidFill>
                      <a:effectLst/>
                      <a:uLnTx/>
                      <a:uFillTx/>
                      <a:latin typeface="微软雅黑" panose="020B0503020204020204" charset="-122"/>
                      <a:cs typeface="微软雅黑" panose="020B0503020204020204" charset="-122"/>
                    </a:rPr>
                    <a:t>20.8%</a:t>
                  </a:r>
                </a:p>
                <a:p>
                  <a:pPr marL="0" marR="0" lvl="0" indent="0" algn="ctr" defTabSz="914400" eaLnBrk="1" fontAlgn="auto" latinLnBrk="0" hangingPunct="1">
                    <a:lnSpc>
                      <a:spcPct val="150000"/>
                    </a:lnSpc>
                    <a:spcBef>
                      <a:spcPts val="0"/>
                    </a:spcBef>
                    <a:spcAft>
                      <a:spcPts val="0"/>
                    </a:spcAft>
                    <a:buClrTx/>
                    <a:buSzTx/>
                    <a:buFontTx/>
                    <a:buNone/>
                    <a:tabLst/>
                    <a:defRPr/>
                  </a:pPr>
                  <a:r>
                    <a:rPr kumimoji="0" lang="en-US" altLang="zh-CN" sz="1200" b="0" i="0" u="none" strike="noStrike" kern="0" cap="none" spc="0" normalizeH="0" baseline="0" noProof="0">
                      <a:ln>
                        <a:noFill/>
                      </a:ln>
                      <a:solidFill>
                        <a:srgbClr val="404040"/>
                      </a:solidFill>
                      <a:effectLst/>
                      <a:uLnTx/>
                      <a:uFillTx/>
                      <a:latin typeface="微软雅黑" panose="020B0503020204020204" charset="-122"/>
                      <a:cs typeface="微软雅黑" panose="020B0503020204020204" charset="-122"/>
                    </a:rPr>
                    <a:t>17.5%</a:t>
                  </a:r>
                </a:p>
                <a:p>
                  <a:pPr marL="0" marR="0" lvl="0" indent="0" algn="ctr" defTabSz="914400" eaLnBrk="1" fontAlgn="auto" latinLnBrk="0" hangingPunct="1">
                    <a:lnSpc>
                      <a:spcPct val="150000"/>
                    </a:lnSpc>
                    <a:spcBef>
                      <a:spcPts val="0"/>
                    </a:spcBef>
                    <a:spcAft>
                      <a:spcPts val="0"/>
                    </a:spcAft>
                    <a:buClrTx/>
                    <a:buSzTx/>
                    <a:buFontTx/>
                    <a:buNone/>
                    <a:tabLst/>
                    <a:defRPr/>
                  </a:pPr>
                  <a:r>
                    <a:rPr kumimoji="0" lang="en-US" altLang="zh-CN" sz="1200" b="0" i="0" u="none" strike="noStrike" kern="0" cap="none" spc="0" normalizeH="0" baseline="0" noProof="0">
                      <a:ln>
                        <a:noFill/>
                      </a:ln>
                      <a:solidFill>
                        <a:srgbClr val="404040"/>
                      </a:solidFill>
                      <a:effectLst/>
                      <a:uLnTx/>
                      <a:uFillTx/>
                      <a:latin typeface="微软雅黑" panose="020B0503020204020204" charset="-122"/>
                      <a:cs typeface="微软雅黑" panose="020B0503020204020204" charset="-122"/>
                    </a:rPr>
                    <a:t>2.0%</a:t>
                  </a:r>
                </a:p>
                <a:p>
                  <a:pPr marL="0" marR="0" lvl="0" indent="0" algn="ctr" defTabSz="914400" eaLnBrk="1" fontAlgn="auto" latinLnBrk="0" hangingPunct="1">
                    <a:lnSpc>
                      <a:spcPct val="150000"/>
                    </a:lnSpc>
                    <a:spcBef>
                      <a:spcPts val="0"/>
                    </a:spcBef>
                    <a:spcAft>
                      <a:spcPts val="0"/>
                    </a:spcAft>
                    <a:buClrTx/>
                    <a:buSzTx/>
                    <a:buFontTx/>
                    <a:buNone/>
                    <a:tabLst/>
                    <a:defRPr/>
                  </a:pPr>
                  <a:r>
                    <a:rPr kumimoji="0" lang="en-US" altLang="zh-CN" sz="1200" b="0" i="0" u="none" strike="noStrike" kern="0" cap="none" spc="0" normalizeH="0" baseline="0" noProof="0">
                      <a:ln>
                        <a:noFill/>
                      </a:ln>
                      <a:solidFill>
                        <a:srgbClr val="404040"/>
                      </a:solidFill>
                      <a:effectLst/>
                      <a:uLnTx/>
                      <a:uFillTx/>
                      <a:latin typeface="微软雅黑" panose="020B0503020204020204" charset="-122"/>
                    </a:rPr>
                    <a:t>3.6%</a:t>
                  </a:r>
                </a:p>
              </p:txBody>
            </p:sp>
          </p:grpSp>
          <p:cxnSp>
            <p:nvCxnSpPr>
              <p:cNvPr id="80" name="直接连接符 79">
                <a:extLst>
                  <a:ext uri="{FF2B5EF4-FFF2-40B4-BE49-F238E27FC236}">
                    <a16:creationId xmlns:a16="http://schemas.microsoft.com/office/drawing/2014/main" id="{BC2DC5B8-42C2-5476-5B48-74D71E265223}"/>
                  </a:ext>
                </a:extLst>
              </p:cNvPr>
              <p:cNvCxnSpPr>
                <a:cxnSpLocks/>
              </p:cNvCxnSpPr>
              <p:nvPr/>
            </p:nvCxnSpPr>
            <p:spPr>
              <a:xfrm>
                <a:off x="9576026" y="3656251"/>
                <a:ext cx="505007" cy="0"/>
              </a:xfrm>
              <a:prstGeom prst="line">
                <a:avLst/>
              </a:prstGeom>
              <a:noFill/>
              <a:ln w="28575" cap="flat" cmpd="sng" algn="ctr">
                <a:solidFill>
                  <a:srgbClr val="ED7D31"/>
                </a:solidFill>
                <a:prstDash val="solid"/>
                <a:miter lim="800000"/>
              </a:ln>
              <a:effectLst/>
            </p:spPr>
          </p:cxnSp>
          <p:cxnSp>
            <p:nvCxnSpPr>
              <p:cNvPr id="81" name="直接连接符 80">
                <a:extLst>
                  <a:ext uri="{FF2B5EF4-FFF2-40B4-BE49-F238E27FC236}">
                    <a16:creationId xmlns:a16="http://schemas.microsoft.com/office/drawing/2014/main" id="{C902ADB7-0B92-FFD1-F392-998C9CFD3658}"/>
                  </a:ext>
                </a:extLst>
              </p:cNvPr>
              <p:cNvCxnSpPr>
                <a:cxnSpLocks/>
              </p:cNvCxnSpPr>
              <p:nvPr/>
            </p:nvCxnSpPr>
            <p:spPr>
              <a:xfrm>
                <a:off x="10229081" y="3656251"/>
                <a:ext cx="646162" cy="0"/>
              </a:xfrm>
              <a:prstGeom prst="line">
                <a:avLst/>
              </a:prstGeom>
              <a:noFill/>
              <a:ln w="28575" cap="flat" cmpd="sng" algn="ctr">
                <a:solidFill>
                  <a:srgbClr val="ED7D31"/>
                </a:solidFill>
                <a:prstDash val="solid"/>
                <a:miter lim="800000"/>
              </a:ln>
              <a:effectLst/>
            </p:spPr>
          </p:cxnSp>
        </p:grpSp>
        <p:sp>
          <p:nvSpPr>
            <p:cNvPr id="77" name="矩形 76">
              <a:extLst>
                <a:ext uri="{FF2B5EF4-FFF2-40B4-BE49-F238E27FC236}">
                  <a16:creationId xmlns:a16="http://schemas.microsoft.com/office/drawing/2014/main" id="{4C7EA577-6CCD-B55C-D7FC-958BA5C984B3}"/>
                </a:ext>
              </a:extLst>
            </p:cNvPr>
            <p:cNvSpPr/>
            <p:nvPr/>
          </p:nvSpPr>
          <p:spPr>
            <a:xfrm>
              <a:off x="8322368" y="2893601"/>
              <a:ext cx="2488508" cy="72000"/>
            </a:xfrm>
            <a:prstGeom prst="rect">
              <a:avLst/>
            </a:prstGeom>
            <a:solidFill>
              <a:srgbClr val="F26649">
                <a:alpha val="20000"/>
              </a:srgbClr>
            </a:solidFill>
          </p:spPr>
          <p:txBody>
            <a:bodyPr wrap="square" rtlCol="0" anchor="ctr">
              <a:noAutofit/>
            </a:bodyPr>
            <a:lstStyle/>
            <a:p>
              <a:pPr marL="0" marR="0" lvl="0" indent="0" defTabSz="914400" eaLnBrk="1" fontAlgn="auto" latinLnBrk="0" hangingPunct="1">
                <a:lnSpc>
                  <a:spcPct val="120000"/>
                </a:lnSpc>
                <a:spcBef>
                  <a:spcPts val="0"/>
                </a:spcBef>
                <a:spcAft>
                  <a:spcPts val="600"/>
                </a:spcAft>
                <a:buClrTx/>
                <a:buSzTx/>
                <a:buFontTx/>
                <a:buNone/>
                <a:tabLst/>
                <a:defRPr/>
              </a:pPr>
              <a:endParaRPr kumimoji="0" lang="en-US" sz="1400" b="1" i="0" u="none" strike="noStrike" kern="0" cap="none" spc="0" normalizeH="0" baseline="0" noProof="0">
                <a:ln>
                  <a:noFill/>
                </a:ln>
                <a:solidFill>
                  <a:srgbClr val="EB613B"/>
                </a:solidFill>
                <a:effectLst/>
                <a:uLnTx/>
                <a:uFillTx/>
                <a:latin typeface="微软雅黑"/>
              </a:endParaRPr>
            </a:p>
          </p:txBody>
        </p:sp>
        <p:sp>
          <p:nvSpPr>
            <p:cNvPr id="78" name="文本框 77">
              <a:extLst>
                <a:ext uri="{FF2B5EF4-FFF2-40B4-BE49-F238E27FC236}">
                  <a16:creationId xmlns:a16="http://schemas.microsoft.com/office/drawing/2014/main" id="{7ECE791F-1B1F-16BB-24A6-098065E5821A}"/>
                </a:ext>
              </a:extLst>
            </p:cNvPr>
            <p:cNvSpPr txBox="1"/>
            <p:nvPr/>
          </p:nvSpPr>
          <p:spPr>
            <a:xfrm>
              <a:off x="8345863" y="2612653"/>
              <a:ext cx="2441518" cy="30777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400" b="1" i="0" u="none" strike="noStrike" kern="0" cap="none" spc="0" normalizeH="0" baseline="0" noProof="0">
                  <a:ln>
                    <a:noFill/>
                  </a:ln>
                  <a:solidFill>
                    <a:srgbClr val="EB613B"/>
                  </a:solidFill>
                  <a:effectLst/>
                  <a:uLnTx/>
                  <a:uFillTx/>
                  <a:latin typeface="微软雅黑"/>
                </a:rPr>
                <a:t>乳腺癌骨转移常见位置</a:t>
              </a:r>
            </a:p>
          </p:txBody>
        </p:sp>
      </p:grpSp>
      <p:grpSp>
        <p:nvGrpSpPr>
          <p:cNvPr id="86" name="组合 85">
            <a:extLst>
              <a:ext uri="{FF2B5EF4-FFF2-40B4-BE49-F238E27FC236}">
                <a16:creationId xmlns:a16="http://schemas.microsoft.com/office/drawing/2014/main" id="{E2FDE10C-34AB-5DE4-78E7-83F3F8F3F775}"/>
              </a:ext>
            </a:extLst>
          </p:cNvPr>
          <p:cNvGrpSpPr/>
          <p:nvPr/>
        </p:nvGrpSpPr>
        <p:grpSpPr>
          <a:xfrm>
            <a:off x="7511871" y="2787121"/>
            <a:ext cx="1997792" cy="3391025"/>
            <a:chOff x="93244" y="2068322"/>
            <a:chExt cx="2541218" cy="4313428"/>
          </a:xfrm>
        </p:grpSpPr>
        <p:grpSp>
          <p:nvGrpSpPr>
            <p:cNvPr id="87" name="组合 86">
              <a:extLst>
                <a:ext uri="{FF2B5EF4-FFF2-40B4-BE49-F238E27FC236}">
                  <a16:creationId xmlns:a16="http://schemas.microsoft.com/office/drawing/2014/main" id="{9000D1F5-B68C-DB22-E562-51C4601861B3}"/>
                </a:ext>
              </a:extLst>
            </p:cNvPr>
            <p:cNvGrpSpPr/>
            <p:nvPr/>
          </p:nvGrpSpPr>
          <p:grpSpPr>
            <a:xfrm>
              <a:off x="344805" y="2068322"/>
              <a:ext cx="2289657" cy="4313428"/>
              <a:chOff x="1194318" y="2372686"/>
              <a:chExt cx="2617648" cy="2186593"/>
            </a:xfrm>
          </p:grpSpPr>
          <p:sp>
            <p:nvSpPr>
              <p:cNvPr id="99" name="矩形: 圆角 98">
                <a:extLst>
                  <a:ext uri="{FF2B5EF4-FFF2-40B4-BE49-F238E27FC236}">
                    <a16:creationId xmlns:a16="http://schemas.microsoft.com/office/drawing/2014/main" id="{78430512-A961-39A9-8BE2-A90A49D8B1ED}"/>
                  </a:ext>
                </a:extLst>
              </p:cNvPr>
              <p:cNvSpPr/>
              <p:nvPr>
                <p:custDataLst>
                  <p:tags r:id="rId5"/>
                </p:custDataLst>
              </p:nvPr>
            </p:nvSpPr>
            <p:spPr>
              <a:xfrm>
                <a:off x="1194318" y="2396800"/>
                <a:ext cx="2617648" cy="2162479"/>
              </a:xfrm>
              <a:prstGeom prst="roundRect">
                <a:avLst>
                  <a:gd name="adj" fmla="val 0"/>
                </a:avLst>
              </a:prstGeom>
              <a:gradFill>
                <a:gsLst>
                  <a:gs pos="49100">
                    <a:srgbClr val="FDF5EF"/>
                  </a:gs>
                  <a:gs pos="0">
                    <a:srgbClr val="FCEBE0"/>
                  </a:gs>
                  <a:gs pos="100000">
                    <a:sysClr val="window" lastClr="FFFFFF"/>
                  </a:gs>
                </a:gsLst>
                <a:lin ang="5400000" scaled="1"/>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0">
                  <a:ln>
                    <a:noFill/>
                  </a:ln>
                  <a:solidFill>
                    <a:srgbClr val="FFFFFF"/>
                  </a:solidFill>
                  <a:effectLst/>
                  <a:uLnTx/>
                  <a:uFillTx/>
                  <a:latin typeface="微软雅黑" panose="020B0503020204020204" charset="-122"/>
                  <a:ea typeface="微软雅黑"/>
                  <a:cs typeface="+mn-cs"/>
                </a:endParaRPr>
              </a:p>
            </p:txBody>
          </p:sp>
          <p:sp>
            <p:nvSpPr>
              <p:cNvPr id="100" name="矩形: 圆角 99">
                <a:extLst>
                  <a:ext uri="{FF2B5EF4-FFF2-40B4-BE49-F238E27FC236}">
                    <a16:creationId xmlns:a16="http://schemas.microsoft.com/office/drawing/2014/main" id="{171CDE8C-77B1-6F8A-EC8B-000668ED9C4F}"/>
                  </a:ext>
                </a:extLst>
              </p:cNvPr>
              <p:cNvSpPr/>
              <p:nvPr>
                <p:custDataLst>
                  <p:tags r:id="rId6"/>
                </p:custDataLst>
              </p:nvPr>
            </p:nvSpPr>
            <p:spPr>
              <a:xfrm>
                <a:off x="1194318" y="2372686"/>
                <a:ext cx="2617648" cy="28389"/>
              </a:xfrm>
              <a:prstGeom prst="roundRect">
                <a:avLst>
                  <a:gd name="adj" fmla="val 0"/>
                </a:avLst>
              </a:prstGeom>
              <a:solidFill>
                <a:srgbClr val="ED7D3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0">
                  <a:ln>
                    <a:noFill/>
                  </a:ln>
                  <a:solidFill>
                    <a:srgbClr val="FFFFFF"/>
                  </a:solidFill>
                  <a:effectLst/>
                  <a:uLnTx/>
                  <a:uFillTx/>
                  <a:latin typeface="微软雅黑" panose="020B0503020204020204" charset="-122"/>
                  <a:ea typeface="微软雅黑"/>
                  <a:cs typeface="+mn-cs"/>
                </a:endParaRPr>
              </a:p>
            </p:txBody>
          </p:sp>
        </p:grpSp>
        <p:sp>
          <p:nvSpPr>
            <p:cNvPr id="88" name="文本框 87">
              <a:extLst>
                <a:ext uri="{FF2B5EF4-FFF2-40B4-BE49-F238E27FC236}">
                  <a16:creationId xmlns:a16="http://schemas.microsoft.com/office/drawing/2014/main" id="{ED33B629-1D5C-0917-7F2D-A19B839F37B1}"/>
                </a:ext>
              </a:extLst>
            </p:cNvPr>
            <p:cNvSpPr txBox="1"/>
            <p:nvPr>
              <p:custDataLst>
                <p:tags r:id="rId2"/>
              </p:custDataLst>
            </p:nvPr>
          </p:nvSpPr>
          <p:spPr>
            <a:xfrm>
              <a:off x="499178" y="2202321"/>
              <a:ext cx="1994208" cy="35234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200" b="1" i="0" u="none" strike="noStrike" kern="0" cap="none" spc="0" normalizeH="0" baseline="0" noProof="0">
                  <a:ln>
                    <a:noFill/>
                  </a:ln>
                  <a:solidFill>
                    <a:srgbClr val="EB613B"/>
                  </a:solidFill>
                  <a:effectLst/>
                  <a:uLnTx/>
                  <a:uFillTx/>
                  <a:latin typeface="微软雅黑" panose="020B0503020204020204" charset="-122"/>
                </a:rPr>
                <a:t>乳腺癌骨转移类型</a:t>
              </a:r>
            </a:p>
          </p:txBody>
        </p:sp>
        <p:grpSp>
          <p:nvGrpSpPr>
            <p:cNvPr id="89" name="组合 88">
              <a:extLst>
                <a:ext uri="{FF2B5EF4-FFF2-40B4-BE49-F238E27FC236}">
                  <a16:creationId xmlns:a16="http://schemas.microsoft.com/office/drawing/2014/main" id="{02AC426B-AC21-8AF1-42CB-634045ABD1FB}"/>
                </a:ext>
              </a:extLst>
            </p:cNvPr>
            <p:cNvGrpSpPr/>
            <p:nvPr/>
          </p:nvGrpSpPr>
          <p:grpSpPr>
            <a:xfrm>
              <a:off x="93244" y="2647479"/>
              <a:ext cx="2448788" cy="3637294"/>
              <a:chOff x="3647212" y="2647479"/>
              <a:chExt cx="2448788" cy="3637294"/>
            </a:xfrm>
          </p:grpSpPr>
          <p:sp>
            <p:nvSpPr>
              <p:cNvPr id="90" name="文本框 89">
                <a:extLst>
                  <a:ext uri="{FF2B5EF4-FFF2-40B4-BE49-F238E27FC236}">
                    <a16:creationId xmlns:a16="http://schemas.microsoft.com/office/drawing/2014/main" id="{2EE5B0A5-0418-B609-60E9-9035DBF047F4}"/>
                  </a:ext>
                </a:extLst>
              </p:cNvPr>
              <p:cNvSpPr txBox="1"/>
              <p:nvPr/>
            </p:nvSpPr>
            <p:spPr>
              <a:xfrm>
                <a:off x="4895645" y="2647479"/>
                <a:ext cx="1200355" cy="519774"/>
              </a:xfrm>
              <a:prstGeom prst="roundRect">
                <a:avLst/>
              </a:prstGeom>
              <a:noFill/>
              <a:ln>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900" b="0" i="0" u="none" strike="noStrike" kern="0" cap="none" spc="0" normalizeH="0" baseline="0" noProof="0">
                    <a:ln>
                      <a:noFill/>
                    </a:ln>
                    <a:solidFill>
                      <a:srgbClr val="404040"/>
                    </a:solidFill>
                    <a:effectLst/>
                    <a:uLnTx/>
                    <a:uFillTx/>
                    <a:latin typeface="微软雅黑" panose="020B0503020204020204" charset="-122"/>
                    <a:cs typeface="微软雅黑" panose="020B0503020204020204" charset="-122"/>
                  </a:rPr>
                  <a:t>混合型或其他</a:t>
                </a:r>
                <a:r>
                  <a:rPr kumimoji="0" lang="en-US" altLang="zh-CN" sz="900" b="1" i="0" u="none" strike="noStrike" kern="0" cap="none" spc="0" normalizeH="0" baseline="0" noProof="0">
                    <a:ln>
                      <a:noFill/>
                    </a:ln>
                    <a:solidFill>
                      <a:srgbClr val="404040"/>
                    </a:solidFill>
                    <a:effectLst/>
                    <a:uLnTx/>
                    <a:uFillTx/>
                    <a:latin typeface="微软雅黑" panose="020B0503020204020204" charset="-122"/>
                    <a:cs typeface="微软雅黑" panose="020B0503020204020204" charset="-122"/>
                  </a:rPr>
                  <a:t>13.7</a:t>
                </a:r>
                <a:r>
                  <a:rPr kumimoji="0" lang="en-US" sz="900" b="1" i="0" u="none" strike="noStrike" kern="0" cap="none" spc="0" normalizeH="0" baseline="0" noProof="0">
                    <a:ln>
                      <a:noFill/>
                    </a:ln>
                    <a:solidFill>
                      <a:srgbClr val="404040"/>
                    </a:solidFill>
                    <a:effectLst/>
                    <a:uLnTx/>
                    <a:uFillTx/>
                    <a:latin typeface="微软雅黑" panose="020B0503020204020204" charset="-122"/>
                    <a:cs typeface="微软雅黑" panose="020B0503020204020204" charset="-122"/>
                  </a:rPr>
                  <a:t>%</a:t>
                </a:r>
              </a:p>
            </p:txBody>
          </p:sp>
          <p:sp>
            <p:nvSpPr>
              <p:cNvPr id="91" name="文本框 90">
                <a:extLst>
                  <a:ext uri="{FF2B5EF4-FFF2-40B4-BE49-F238E27FC236}">
                    <a16:creationId xmlns:a16="http://schemas.microsoft.com/office/drawing/2014/main" id="{1418B807-56BD-7D38-4FA3-77FCFD65BA41}"/>
                  </a:ext>
                </a:extLst>
              </p:cNvPr>
              <p:cNvSpPr txBox="1"/>
              <p:nvPr/>
            </p:nvSpPr>
            <p:spPr>
              <a:xfrm>
                <a:off x="4876594" y="4594775"/>
                <a:ext cx="1125878" cy="606402"/>
              </a:xfrm>
              <a:prstGeom prst="roundRect">
                <a:avLst/>
              </a:prstGeom>
              <a:noFill/>
              <a:ln>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100" b="1" i="0" u="none" strike="noStrike" kern="0" cap="none" spc="0" normalizeH="0" baseline="0" noProof="0">
                    <a:ln>
                      <a:noFill/>
                    </a:ln>
                    <a:solidFill>
                      <a:srgbClr val="F26649"/>
                    </a:solidFill>
                    <a:effectLst/>
                    <a:uLnTx/>
                    <a:uFillTx/>
                    <a:latin typeface="微软雅黑" panose="020B0503020204020204" charset="-122"/>
                    <a:cs typeface="微软雅黑" panose="020B0503020204020204" charset="-122"/>
                  </a:rPr>
                  <a:t>溶骨性</a:t>
                </a:r>
                <a:endParaRPr kumimoji="0" lang="en-US" altLang="zh-CN" sz="1100" b="1" i="0" u="none" strike="noStrike" kern="0" cap="none" spc="0" normalizeH="0" baseline="0" noProof="0">
                  <a:ln>
                    <a:noFill/>
                  </a:ln>
                  <a:solidFill>
                    <a:srgbClr val="F26649"/>
                  </a:solidFill>
                  <a:effectLst/>
                  <a:uLnTx/>
                  <a:uFillTx/>
                  <a:latin typeface="微软雅黑" panose="020B0503020204020204" charset="-122"/>
                  <a:cs typeface="微软雅黑" panose="020B0503020204020204" charset="-122"/>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srgbClr val="F26649"/>
                    </a:solidFill>
                    <a:effectLst/>
                    <a:uLnTx/>
                    <a:uFillTx/>
                    <a:latin typeface="微软雅黑" panose="020B0503020204020204" charset="-122"/>
                    <a:cs typeface="微软雅黑" panose="020B0503020204020204" charset="-122"/>
                  </a:rPr>
                  <a:t>86.3%</a:t>
                </a:r>
              </a:p>
            </p:txBody>
          </p:sp>
          <p:grpSp>
            <p:nvGrpSpPr>
              <p:cNvPr id="92" name="组合 91">
                <a:extLst>
                  <a:ext uri="{FF2B5EF4-FFF2-40B4-BE49-F238E27FC236}">
                    <a16:creationId xmlns:a16="http://schemas.microsoft.com/office/drawing/2014/main" id="{9F50817B-2867-8550-A0A9-2BBEFE70CB41}"/>
                  </a:ext>
                </a:extLst>
              </p:cNvPr>
              <p:cNvGrpSpPr/>
              <p:nvPr/>
            </p:nvGrpSpPr>
            <p:grpSpPr>
              <a:xfrm>
                <a:off x="5000066" y="3105606"/>
                <a:ext cx="736600" cy="106959"/>
                <a:chOff x="2348" y="5153"/>
                <a:chExt cx="1160" cy="183"/>
              </a:xfrm>
            </p:grpSpPr>
            <p:cxnSp>
              <p:nvCxnSpPr>
                <p:cNvPr id="97" name="直接连接符 96">
                  <a:extLst>
                    <a:ext uri="{FF2B5EF4-FFF2-40B4-BE49-F238E27FC236}">
                      <a16:creationId xmlns:a16="http://schemas.microsoft.com/office/drawing/2014/main" id="{96D0F798-5EED-6EE6-E947-C00515B675C8}"/>
                    </a:ext>
                  </a:extLst>
                </p:cNvPr>
                <p:cNvCxnSpPr/>
                <p:nvPr/>
              </p:nvCxnSpPr>
              <p:spPr>
                <a:xfrm flipV="1">
                  <a:off x="2348" y="5153"/>
                  <a:ext cx="199" cy="183"/>
                </a:xfrm>
                <a:prstGeom prst="line">
                  <a:avLst/>
                </a:prstGeom>
                <a:noFill/>
                <a:ln w="12700" cap="flat" cmpd="sng" algn="ctr">
                  <a:solidFill>
                    <a:sysClr val="window" lastClr="FFFFFF">
                      <a:lumMod val="50000"/>
                    </a:sysClr>
                  </a:solidFill>
                  <a:prstDash val="solid"/>
                  <a:miter lim="800000"/>
                </a:ln>
                <a:effectLst/>
              </p:spPr>
            </p:cxnSp>
            <p:cxnSp>
              <p:nvCxnSpPr>
                <p:cNvPr id="98" name="直接连接符 97">
                  <a:extLst>
                    <a:ext uri="{FF2B5EF4-FFF2-40B4-BE49-F238E27FC236}">
                      <a16:creationId xmlns:a16="http://schemas.microsoft.com/office/drawing/2014/main" id="{AAA67A64-70FD-4E15-3CEF-4A810521569B}"/>
                    </a:ext>
                  </a:extLst>
                </p:cNvPr>
                <p:cNvCxnSpPr/>
                <p:nvPr/>
              </p:nvCxnSpPr>
              <p:spPr>
                <a:xfrm>
                  <a:off x="2531" y="5154"/>
                  <a:ext cx="977" cy="0"/>
                </a:xfrm>
                <a:prstGeom prst="line">
                  <a:avLst/>
                </a:prstGeom>
                <a:noFill/>
                <a:ln w="12700" cap="flat" cmpd="sng" algn="ctr">
                  <a:solidFill>
                    <a:sysClr val="window" lastClr="FFFFFF">
                      <a:lumMod val="50000"/>
                    </a:sysClr>
                  </a:solidFill>
                  <a:prstDash val="solid"/>
                  <a:miter lim="800000"/>
                  <a:tailEnd type="oval"/>
                </a:ln>
                <a:effectLst/>
              </p:spPr>
            </p:cxnSp>
          </p:grpSp>
          <p:grpSp>
            <p:nvGrpSpPr>
              <p:cNvPr id="93" name="组合 92">
                <a:extLst>
                  <a:ext uri="{FF2B5EF4-FFF2-40B4-BE49-F238E27FC236}">
                    <a16:creationId xmlns:a16="http://schemas.microsoft.com/office/drawing/2014/main" id="{75E5713F-C734-D6E1-A35D-A8D2DA9A579F}"/>
                  </a:ext>
                </a:extLst>
              </p:cNvPr>
              <p:cNvGrpSpPr/>
              <p:nvPr/>
            </p:nvGrpSpPr>
            <p:grpSpPr>
              <a:xfrm>
                <a:off x="5000066" y="5193996"/>
                <a:ext cx="736600" cy="106959"/>
                <a:chOff x="2348" y="5153"/>
                <a:chExt cx="1160" cy="183"/>
              </a:xfrm>
            </p:grpSpPr>
            <p:cxnSp>
              <p:nvCxnSpPr>
                <p:cNvPr id="95" name="直接连接符 94">
                  <a:extLst>
                    <a:ext uri="{FF2B5EF4-FFF2-40B4-BE49-F238E27FC236}">
                      <a16:creationId xmlns:a16="http://schemas.microsoft.com/office/drawing/2014/main" id="{F8AAF75A-3141-BBF4-D54C-27275EAEA8B0}"/>
                    </a:ext>
                  </a:extLst>
                </p:cNvPr>
                <p:cNvCxnSpPr/>
                <p:nvPr>
                  <p:custDataLst>
                    <p:tags r:id="rId3"/>
                  </p:custDataLst>
                </p:nvPr>
              </p:nvCxnSpPr>
              <p:spPr>
                <a:xfrm flipV="1">
                  <a:off x="2348" y="5153"/>
                  <a:ext cx="199" cy="183"/>
                </a:xfrm>
                <a:prstGeom prst="line">
                  <a:avLst/>
                </a:prstGeom>
                <a:noFill/>
                <a:ln w="12700" cap="flat" cmpd="sng" algn="ctr">
                  <a:solidFill>
                    <a:srgbClr val="F26649"/>
                  </a:solidFill>
                  <a:prstDash val="solid"/>
                  <a:miter lim="800000"/>
                </a:ln>
                <a:effectLst/>
              </p:spPr>
            </p:cxnSp>
            <p:cxnSp>
              <p:nvCxnSpPr>
                <p:cNvPr id="96" name="直接连接符 95">
                  <a:extLst>
                    <a:ext uri="{FF2B5EF4-FFF2-40B4-BE49-F238E27FC236}">
                      <a16:creationId xmlns:a16="http://schemas.microsoft.com/office/drawing/2014/main" id="{B95893A4-9963-33F2-F8A8-8DB8F72EE032}"/>
                    </a:ext>
                  </a:extLst>
                </p:cNvPr>
                <p:cNvCxnSpPr/>
                <p:nvPr>
                  <p:custDataLst>
                    <p:tags r:id="rId4"/>
                  </p:custDataLst>
                </p:nvPr>
              </p:nvCxnSpPr>
              <p:spPr>
                <a:xfrm>
                  <a:off x="2531" y="5154"/>
                  <a:ext cx="977" cy="0"/>
                </a:xfrm>
                <a:prstGeom prst="line">
                  <a:avLst/>
                </a:prstGeom>
                <a:noFill/>
                <a:ln w="12700" cap="flat" cmpd="sng" algn="ctr">
                  <a:solidFill>
                    <a:srgbClr val="F26649"/>
                  </a:solidFill>
                  <a:prstDash val="solid"/>
                  <a:miter lim="800000"/>
                  <a:tailEnd type="oval"/>
                </a:ln>
                <a:effectLst/>
              </p:spPr>
            </p:cxnSp>
          </p:grpSp>
          <p:graphicFrame>
            <p:nvGraphicFramePr>
              <p:cNvPr id="94" name="图表 93">
                <a:extLst>
                  <a:ext uri="{FF2B5EF4-FFF2-40B4-BE49-F238E27FC236}">
                    <a16:creationId xmlns:a16="http://schemas.microsoft.com/office/drawing/2014/main" id="{B9A5737C-EB99-4580-BBAC-CF8C5939B3E0}"/>
                  </a:ext>
                </a:extLst>
              </p:cNvPr>
              <p:cNvGraphicFramePr/>
              <p:nvPr>
                <p:extLst>
                  <p:ext uri="{D42A27DB-BD31-4B8C-83A1-F6EECF244321}">
                    <p14:modId xmlns:p14="http://schemas.microsoft.com/office/powerpoint/2010/main" val="4267214476"/>
                  </p:ext>
                </p:extLst>
              </p:nvPr>
            </p:nvGraphicFramePr>
            <p:xfrm>
              <a:off x="3647212" y="2732507"/>
              <a:ext cx="1905000" cy="3552266"/>
            </p:xfrm>
            <a:graphic>
              <a:graphicData uri="http://schemas.openxmlformats.org/drawingml/2006/chart">
                <c:chart xmlns:c="http://schemas.openxmlformats.org/drawingml/2006/chart" xmlns:r="http://schemas.openxmlformats.org/officeDocument/2006/relationships" r:id="rId17"/>
              </a:graphicData>
            </a:graphic>
          </p:graphicFrame>
        </p:grpSp>
      </p:grpSp>
    </p:spTree>
    <p:extLst>
      <p:ext uri="{BB962C8B-B14F-4D97-AF65-F5344CB8AC3E}">
        <p14:creationId xmlns:p14="http://schemas.microsoft.com/office/powerpoint/2010/main" val="29608815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6E93A23E-BF26-D2D1-CB1F-BB586285B94C}"/>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幻灯片" r:id="rId7" imgW="473" imgH="476" progId="TCLayout.ActiveDocument.1">
                  <p:embed/>
                </p:oleObj>
              </mc:Choice>
              <mc:Fallback>
                <p:oleObj name="think-cell 幻灯片" r:id="rId7" imgW="473" imgH="476" progId="TCLayout.ActiveDocument.1">
                  <p:embed/>
                  <p:pic>
                    <p:nvPicPr>
                      <p:cNvPr id="5" name="think-cell data - do not delete" hidden="1">
                        <a:extLst>
                          <a:ext uri="{FF2B5EF4-FFF2-40B4-BE49-F238E27FC236}">
                            <a16:creationId xmlns:a16="http://schemas.microsoft.com/office/drawing/2014/main" id="{6E93A23E-BF26-D2D1-CB1F-BB586285B94C}"/>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grpSp>
        <p:nvGrpSpPr>
          <p:cNvPr id="45" name="组合 44">
            <a:extLst>
              <a:ext uri="{FF2B5EF4-FFF2-40B4-BE49-F238E27FC236}">
                <a16:creationId xmlns:a16="http://schemas.microsoft.com/office/drawing/2014/main" id="{64F57248-46E2-9324-8E42-FABB32708BEC}"/>
              </a:ext>
            </a:extLst>
          </p:cNvPr>
          <p:cNvGrpSpPr/>
          <p:nvPr/>
        </p:nvGrpSpPr>
        <p:grpSpPr>
          <a:xfrm>
            <a:off x="5846865" y="2037910"/>
            <a:ext cx="6021656" cy="4448375"/>
            <a:chOff x="5387362" y="2037911"/>
            <a:chExt cx="5736155" cy="4588033"/>
          </a:xfrm>
        </p:grpSpPr>
        <p:sp>
          <p:nvSpPr>
            <p:cNvPr id="46" name="矩形: 圆角 45">
              <a:extLst>
                <a:ext uri="{FF2B5EF4-FFF2-40B4-BE49-F238E27FC236}">
                  <a16:creationId xmlns:a16="http://schemas.microsoft.com/office/drawing/2014/main" id="{F4F2264B-181B-CBE2-A667-DF8A0D274E5F}"/>
                </a:ext>
              </a:extLst>
            </p:cNvPr>
            <p:cNvSpPr/>
            <p:nvPr>
              <p:custDataLst>
                <p:tags r:id="rId5"/>
              </p:custDataLst>
            </p:nvPr>
          </p:nvSpPr>
          <p:spPr>
            <a:xfrm>
              <a:off x="5387363" y="2037911"/>
              <a:ext cx="5736154" cy="4588033"/>
            </a:xfrm>
            <a:prstGeom prst="roundRect">
              <a:avLst>
                <a:gd name="adj" fmla="val 4730"/>
              </a:avLst>
            </a:prstGeom>
            <a:solidFill>
              <a:schemeClr val="bg1">
                <a:alpha val="94000"/>
              </a:schemeClr>
            </a:solidFill>
            <a:ln w="12700">
              <a:solidFill>
                <a:srgbClr val="EA6F3F">
                  <a:alpha val="26000"/>
                </a:srgbClr>
              </a:solidFill>
            </a:ln>
            <a:effectLst>
              <a:outerShdw blurRad="50800" dist="101600" dir="3000000" algn="ctr" rotWithShape="0">
                <a:srgbClr val="CBDCE0">
                  <a:alpha val="1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47" name="矩形: 圆顶角 46">
              <a:extLst>
                <a:ext uri="{FF2B5EF4-FFF2-40B4-BE49-F238E27FC236}">
                  <a16:creationId xmlns:a16="http://schemas.microsoft.com/office/drawing/2014/main" id="{6B45B099-9CEE-FC4B-865A-B4AE15A83D0D}"/>
                </a:ext>
              </a:extLst>
            </p:cNvPr>
            <p:cNvSpPr/>
            <p:nvPr/>
          </p:nvSpPr>
          <p:spPr>
            <a:xfrm>
              <a:off x="5387362" y="2037912"/>
              <a:ext cx="5736153" cy="430254"/>
            </a:xfrm>
            <a:prstGeom prst="round2SameRect">
              <a:avLst>
                <a:gd name="adj1" fmla="val 34377"/>
                <a:gd name="adj2" fmla="val 0"/>
              </a:avLst>
            </a:prstGeom>
            <a:gradFill rotWithShape="0">
              <a:gsLst>
                <a:gs pos="0">
                  <a:schemeClr val="accent2">
                    <a:lumMod val="40000"/>
                    <a:lumOff val="60000"/>
                  </a:schemeClr>
                </a:gs>
                <a:gs pos="85000">
                  <a:srgbClr val="F26649"/>
                </a:gs>
                <a:gs pos="100000">
                  <a:schemeClr val="accent2">
                    <a:lumMod val="20000"/>
                    <a:lumOff val="80000"/>
                  </a:schemeClr>
                </a:gs>
              </a:gsLst>
              <a:lin ang="48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tIns="0" bIns="36000" rtlCol="0" anchor="ctr"/>
            <a:lstStyle/>
            <a:p>
              <a:pPr algn="ctr"/>
              <a:r>
                <a:rPr lang="zh-CN" altLang="en-US" sz="1600" b="1">
                  <a:latin typeface="微软雅黑" panose="020B0503020204020204" charset="-122"/>
                  <a:ea typeface="微软雅黑" panose="020B0503020204020204" charset="-122"/>
                </a:rPr>
                <a:t>不同分子分型乳腺癌不同转移的生存情况</a:t>
              </a:r>
              <a:endParaRPr lang="en-US" sz="1600" b="1">
                <a:latin typeface="微软雅黑" panose="020B0503020204020204" charset="-122"/>
                <a:ea typeface="微软雅黑" panose="020B0503020204020204" charset="-122"/>
              </a:endParaRPr>
            </a:p>
          </p:txBody>
        </p:sp>
      </p:grpSp>
      <p:sp>
        <p:nvSpPr>
          <p:cNvPr id="2" name="标题 1">
            <a:extLst>
              <a:ext uri="{FF2B5EF4-FFF2-40B4-BE49-F238E27FC236}">
                <a16:creationId xmlns:a16="http://schemas.microsoft.com/office/drawing/2014/main" id="{C89D9C32-11D9-23E2-7DD9-730FE556B44C}"/>
              </a:ext>
            </a:extLst>
          </p:cNvPr>
          <p:cNvSpPr>
            <a:spLocks noGrp="1"/>
          </p:cNvSpPr>
          <p:nvPr>
            <p:ph type="title"/>
          </p:nvPr>
        </p:nvSpPr>
        <p:spPr/>
        <p:txBody>
          <a:bodyPr vert="horz"/>
          <a:lstStyle/>
          <a:p>
            <a:pPr algn="l"/>
            <a:r>
              <a:rPr lang="zh-CN" altLang="en-US" sz="2400"/>
              <a:t>尽管诊疗方案不断升级，但骨转移仍是影响乳腺癌患者生存的重要因素，</a:t>
            </a:r>
            <a:br>
              <a:rPr lang="en-US" altLang="zh-CN" sz="2400"/>
            </a:br>
            <a:r>
              <a:rPr lang="zh-CN" altLang="en-US" sz="2400"/>
              <a:t>骨转移患者生存受损</a:t>
            </a:r>
            <a:endParaRPr lang="en-US" sz="2400"/>
          </a:p>
        </p:txBody>
      </p:sp>
      <p:sp>
        <p:nvSpPr>
          <p:cNvPr id="3" name="内容占位符 2">
            <a:extLst>
              <a:ext uri="{FF2B5EF4-FFF2-40B4-BE49-F238E27FC236}">
                <a16:creationId xmlns:a16="http://schemas.microsoft.com/office/drawing/2014/main" id="{B093BEF1-BF91-D195-BD1D-55B2D69760EC}"/>
              </a:ext>
            </a:extLst>
          </p:cNvPr>
          <p:cNvSpPr>
            <a:spLocks noGrp="1"/>
          </p:cNvSpPr>
          <p:nvPr>
            <p:ph idx="13"/>
          </p:nvPr>
        </p:nvSpPr>
        <p:spPr/>
        <p:txBody>
          <a:bodyPr/>
          <a:lstStyle/>
          <a:p>
            <a:r>
              <a:rPr lang="en-US"/>
              <a:t>Rueda, Oscar M., et al. Nature 567.7748 (2019): 399-404.</a:t>
            </a:r>
          </a:p>
          <a:p>
            <a:r>
              <a:rPr lang="en-US"/>
              <a:t>Wang, Ru, et al. BMC cancer 19 (2019): 1-12.</a:t>
            </a:r>
          </a:p>
        </p:txBody>
      </p:sp>
      <p:grpSp>
        <p:nvGrpSpPr>
          <p:cNvPr id="6" name="组合 5">
            <a:extLst>
              <a:ext uri="{FF2B5EF4-FFF2-40B4-BE49-F238E27FC236}">
                <a16:creationId xmlns:a16="http://schemas.microsoft.com/office/drawing/2014/main" id="{E1614FB9-6B52-972F-590E-BB0C13B21597}"/>
              </a:ext>
            </a:extLst>
          </p:cNvPr>
          <p:cNvGrpSpPr/>
          <p:nvPr/>
        </p:nvGrpSpPr>
        <p:grpSpPr>
          <a:xfrm>
            <a:off x="330200" y="1061719"/>
            <a:ext cx="11538321" cy="828041"/>
            <a:chOff x="1326474" y="2505242"/>
            <a:chExt cx="9257993" cy="1937859"/>
          </a:xfrm>
        </p:grpSpPr>
        <p:sp>
          <p:nvSpPr>
            <p:cNvPr id="7" name="矩形: 圆角 9">
              <a:extLst>
                <a:ext uri="{FF2B5EF4-FFF2-40B4-BE49-F238E27FC236}">
                  <a16:creationId xmlns:a16="http://schemas.microsoft.com/office/drawing/2014/main" id="{9502E659-0888-6359-6552-AA60B06E46EC}"/>
                </a:ext>
              </a:extLst>
            </p:cNvPr>
            <p:cNvSpPr/>
            <p:nvPr>
              <p:custDataLst>
                <p:tags r:id="rId3"/>
              </p:custDataLst>
            </p:nvPr>
          </p:nvSpPr>
          <p:spPr>
            <a:xfrm>
              <a:off x="1352728" y="2547135"/>
              <a:ext cx="9231739" cy="1895966"/>
            </a:xfrm>
            <a:prstGeom prst="roundRect">
              <a:avLst>
                <a:gd name="adj" fmla="val 2106"/>
              </a:avLst>
            </a:prstGeom>
            <a:solidFill>
              <a:srgbClr val="EA6F3F">
                <a:alpha val="63000"/>
              </a:srgbClr>
            </a:solidFill>
            <a:ln w="9525">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00">
                <a:latin typeface="微软雅黑" panose="020B0503020204020204" charset="-122"/>
                <a:ea typeface="微软雅黑" panose="020B0503020204020204" charset="-122"/>
                <a:sym typeface="Calibri" panose="020F0502020204030204" pitchFamily="34" charset="0"/>
              </a:endParaRPr>
            </a:p>
          </p:txBody>
        </p:sp>
        <p:sp>
          <p:nvSpPr>
            <p:cNvPr id="8" name="矩形: 圆角 10">
              <a:extLst>
                <a:ext uri="{FF2B5EF4-FFF2-40B4-BE49-F238E27FC236}">
                  <a16:creationId xmlns:a16="http://schemas.microsoft.com/office/drawing/2014/main" id="{9DEF5E1D-4149-A41F-4D2C-A20AAF860FBD}"/>
                </a:ext>
              </a:extLst>
            </p:cNvPr>
            <p:cNvSpPr/>
            <p:nvPr>
              <p:custDataLst>
                <p:tags r:id="rId4"/>
              </p:custDataLst>
            </p:nvPr>
          </p:nvSpPr>
          <p:spPr>
            <a:xfrm>
              <a:off x="1326474" y="2505242"/>
              <a:ext cx="9216000" cy="1842068"/>
            </a:xfrm>
            <a:prstGeom prst="roundRect">
              <a:avLst>
                <a:gd name="adj" fmla="val 2106"/>
              </a:avLst>
            </a:prstGeom>
            <a:solidFill>
              <a:schemeClr val="bg1"/>
            </a:solidFill>
            <a:ln w="12700">
              <a:gradFill flip="none" rotWithShape="1">
                <a:gsLst>
                  <a:gs pos="52000">
                    <a:srgbClr val="FFFFFF"/>
                  </a:gs>
                  <a:gs pos="0">
                    <a:schemeClr val="accent2">
                      <a:lumMod val="40000"/>
                      <a:lumOff val="60000"/>
                    </a:schemeClr>
                  </a:gs>
                  <a:gs pos="100000">
                    <a:srgbClr val="FFFFFF"/>
                  </a:gs>
                </a:gsLst>
                <a:lin ang="4800000" scaled="0"/>
                <a:tileRect/>
              </a:gradFill>
              <a:prstDash val="solid"/>
            </a:ln>
          </p:spPr>
          <p:style>
            <a:lnRef idx="2">
              <a:schemeClr val="accent1">
                <a:shade val="50000"/>
              </a:schemeClr>
            </a:lnRef>
            <a:fillRef idx="1">
              <a:schemeClr val="accent1"/>
            </a:fillRef>
            <a:effectRef idx="0">
              <a:schemeClr val="accent1"/>
            </a:effectRef>
            <a:fontRef idx="minor">
              <a:schemeClr val="lt1"/>
            </a:fontRef>
          </p:style>
          <p:txBody>
            <a:bodyPr lIns="108000" tIns="0" rIns="0" bIns="0" rtlCol="0" anchor="ctr"/>
            <a:lstStyle/>
            <a:p>
              <a:pPr marL="252000" indent="-252000">
                <a:lnSpc>
                  <a:spcPct val="120000"/>
                </a:lnSpc>
                <a:buClr>
                  <a:srgbClr val="EB613B"/>
                </a:buClr>
                <a:buFont typeface="Wingdings" panose="05000000000000000000" pitchFamily="2" charset="2"/>
                <a:buChar char="Ø"/>
              </a:pPr>
              <a:r>
                <a:rPr lang="zh-CN" altLang="en-US" sz="1500" kern="100">
                  <a:solidFill>
                    <a:prstClr val="black">
                      <a:lumMod val="75000"/>
                      <a:lumOff val="25000"/>
                    </a:prstClr>
                  </a:solidFill>
                  <a:latin typeface="微软雅黑" panose="020B0503020204020204" charset="-122"/>
                  <a:ea typeface="微软雅黑" panose="020B0503020204020204" charset="-122"/>
                  <a:sym typeface="+mn-lt"/>
                </a:rPr>
                <a:t>研究显示，骨转移仍是导致乳腺癌患者预后不佳的重要因素，骨转移、肺转移、肝转移对患者死亡风险的影响相似</a:t>
              </a:r>
              <a:r>
                <a:rPr lang="en-US" altLang="zh-CN" sz="1500" kern="100" baseline="30000">
                  <a:solidFill>
                    <a:prstClr val="black">
                      <a:lumMod val="75000"/>
                      <a:lumOff val="25000"/>
                    </a:prstClr>
                  </a:solidFill>
                  <a:latin typeface="微软雅黑" panose="020B0503020204020204" charset="-122"/>
                  <a:ea typeface="微软雅黑" panose="020B0503020204020204" charset="-122"/>
                  <a:sym typeface="+mn-lt"/>
                </a:rPr>
                <a:t>1</a:t>
              </a:r>
            </a:p>
            <a:p>
              <a:pPr marL="252000" indent="-252000">
                <a:lnSpc>
                  <a:spcPct val="120000"/>
                </a:lnSpc>
                <a:buClr>
                  <a:srgbClr val="EB613B"/>
                </a:buClr>
                <a:buFont typeface="Wingdings" panose="05000000000000000000" pitchFamily="2" charset="2"/>
                <a:buChar char="Ø"/>
              </a:pPr>
              <a:r>
                <a:rPr lang="zh-CN" altLang="en-US" sz="1500" kern="100">
                  <a:solidFill>
                    <a:prstClr val="black">
                      <a:lumMod val="75000"/>
                      <a:lumOff val="25000"/>
                    </a:prstClr>
                  </a:solidFill>
                  <a:latin typeface="微软雅黑" panose="020B0503020204020204" charset="-122"/>
                  <a:ea typeface="微软雅黑" panose="020B0503020204020204" charset="-122"/>
                  <a:sym typeface="+mn-lt"/>
                </a:rPr>
                <a:t>中国晚期乳腺癌真实世界数据显示，在不同分子分型中，骨转移患者中位</a:t>
              </a:r>
              <a:r>
                <a:rPr lang="en-US" altLang="zh-CN" sz="1500" kern="100">
                  <a:solidFill>
                    <a:prstClr val="black">
                      <a:lumMod val="75000"/>
                      <a:lumOff val="25000"/>
                    </a:prstClr>
                  </a:solidFill>
                  <a:latin typeface="微软雅黑" panose="020B0503020204020204" charset="-122"/>
                  <a:ea typeface="微软雅黑" panose="020B0503020204020204" charset="-122"/>
                  <a:sym typeface="+mn-lt"/>
                </a:rPr>
                <a:t>OS</a:t>
              </a:r>
              <a:r>
                <a:rPr lang="zh-CN" altLang="en-US" sz="1500" kern="100">
                  <a:solidFill>
                    <a:prstClr val="black">
                      <a:lumMod val="75000"/>
                      <a:lumOff val="25000"/>
                    </a:prstClr>
                  </a:solidFill>
                  <a:latin typeface="微软雅黑" panose="020B0503020204020204" charset="-122"/>
                  <a:ea typeface="微软雅黑" panose="020B0503020204020204" charset="-122"/>
                  <a:sym typeface="+mn-lt"/>
                </a:rPr>
                <a:t>与多种其他类型转移患者相似，骨转移患者预后仍不佳</a:t>
              </a:r>
              <a:r>
                <a:rPr lang="en-US" altLang="zh-CN" sz="1500" kern="100" baseline="30000">
                  <a:solidFill>
                    <a:prstClr val="black">
                      <a:lumMod val="75000"/>
                      <a:lumOff val="25000"/>
                    </a:prstClr>
                  </a:solidFill>
                  <a:latin typeface="微软雅黑" panose="020B0503020204020204" charset="-122"/>
                  <a:ea typeface="微软雅黑" panose="020B0503020204020204" charset="-122"/>
                  <a:sym typeface="+mn-lt"/>
                </a:rPr>
                <a:t>2</a:t>
              </a:r>
              <a:endParaRPr lang="en-US" altLang="zh-CN" sz="1500" kern="100">
                <a:solidFill>
                  <a:prstClr val="black">
                    <a:lumMod val="75000"/>
                    <a:lumOff val="25000"/>
                  </a:prstClr>
                </a:solidFill>
                <a:latin typeface="微软雅黑" panose="020B0503020204020204" charset="-122"/>
                <a:ea typeface="微软雅黑" panose="020B0503020204020204" charset="-122"/>
                <a:sym typeface="+mn-lt"/>
              </a:endParaRPr>
            </a:p>
          </p:txBody>
        </p:sp>
      </p:grpSp>
      <p:grpSp>
        <p:nvGrpSpPr>
          <p:cNvPr id="36" name="组合 35">
            <a:extLst>
              <a:ext uri="{FF2B5EF4-FFF2-40B4-BE49-F238E27FC236}">
                <a16:creationId xmlns:a16="http://schemas.microsoft.com/office/drawing/2014/main" id="{F2B62BD0-7373-E65E-1530-9F0A4F0D7842}"/>
              </a:ext>
            </a:extLst>
          </p:cNvPr>
          <p:cNvGrpSpPr/>
          <p:nvPr/>
        </p:nvGrpSpPr>
        <p:grpSpPr>
          <a:xfrm>
            <a:off x="330200" y="2037911"/>
            <a:ext cx="5381592" cy="4448375"/>
            <a:chOff x="5387362" y="2037911"/>
            <a:chExt cx="5736155" cy="4588033"/>
          </a:xfrm>
        </p:grpSpPr>
        <p:sp>
          <p:nvSpPr>
            <p:cNvPr id="37" name="矩形: 圆角 36">
              <a:extLst>
                <a:ext uri="{FF2B5EF4-FFF2-40B4-BE49-F238E27FC236}">
                  <a16:creationId xmlns:a16="http://schemas.microsoft.com/office/drawing/2014/main" id="{89E29E58-166D-F0E3-9D66-D854ACF41699}"/>
                </a:ext>
              </a:extLst>
            </p:cNvPr>
            <p:cNvSpPr/>
            <p:nvPr>
              <p:custDataLst>
                <p:tags r:id="rId2"/>
              </p:custDataLst>
            </p:nvPr>
          </p:nvSpPr>
          <p:spPr>
            <a:xfrm>
              <a:off x="5387363" y="2037911"/>
              <a:ext cx="5736154" cy="4588033"/>
            </a:xfrm>
            <a:prstGeom prst="roundRect">
              <a:avLst>
                <a:gd name="adj" fmla="val 4730"/>
              </a:avLst>
            </a:prstGeom>
            <a:solidFill>
              <a:schemeClr val="bg1">
                <a:alpha val="94000"/>
              </a:schemeClr>
            </a:solidFill>
            <a:ln w="12700">
              <a:solidFill>
                <a:srgbClr val="EA6F3F">
                  <a:alpha val="26000"/>
                </a:srgbClr>
              </a:solidFill>
            </a:ln>
            <a:effectLst>
              <a:outerShdw blurRad="50800" dist="101600" dir="3000000" algn="ctr" rotWithShape="0">
                <a:srgbClr val="CBDCE0">
                  <a:alpha val="1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38" name="矩形: 圆顶角 37">
              <a:extLst>
                <a:ext uri="{FF2B5EF4-FFF2-40B4-BE49-F238E27FC236}">
                  <a16:creationId xmlns:a16="http://schemas.microsoft.com/office/drawing/2014/main" id="{8ACFF955-ECB5-9EB0-3FB2-965D1A02E5B4}"/>
                </a:ext>
              </a:extLst>
            </p:cNvPr>
            <p:cNvSpPr/>
            <p:nvPr/>
          </p:nvSpPr>
          <p:spPr>
            <a:xfrm>
              <a:off x="5387362" y="2037912"/>
              <a:ext cx="5736153" cy="430254"/>
            </a:xfrm>
            <a:prstGeom prst="round2SameRect">
              <a:avLst>
                <a:gd name="adj1" fmla="val 34377"/>
                <a:gd name="adj2" fmla="val 0"/>
              </a:avLst>
            </a:prstGeom>
            <a:gradFill rotWithShape="0">
              <a:gsLst>
                <a:gs pos="0">
                  <a:schemeClr val="accent2">
                    <a:lumMod val="40000"/>
                    <a:lumOff val="60000"/>
                  </a:schemeClr>
                </a:gs>
                <a:gs pos="85000">
                  <a:srgbClr val="F26649"/>
                </a:gs>
                <a:gs pos="100000">
                  <a:schemeClr val="accent2">
                    <a:lumMod val="20000"/>
                    <a:lumOff val="80000"/>
                  </a:schemeClr>
                </a:gs>
              </a:gsLst>
              <a:lin ang="48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tIns="0" bIns="36000" rtlCol="0" anchor="ctr"/>
            <a:lstStyle/>
            <a:p>
              <a:pPr algn="ctr"/>
              <a:r>
                <a:rPr lang="zh-CN" altLang="en-US" sz="1600" b="1">
                  <a:latin typeface="微软雅黑" panose="020B0503020204020204" charset="-122"/>
                  <a:ea typeface="微软雅黑" panose="020B0503020204020204" charset="-122"/>
                </a:rPr>
                <a:t>不同转移导致乳腺癌患者死亡的风险</a:t>
              </a:r>
              <a:endParaRPr lang="en-US" sz="1600" b="1">
                <a:latin typeface="微软雅黑" panose="020B0503020204020204" charset="-122"/>
                <a:ea typeface="微软雅黑" panose="020B0503020204020204" charset="-122"/>
              </a:endParaRPr>
            </a:p>
          </p:txBody>
        </p:sp>
      </p:grpSp>
      <p:pic>
        <p:nvPicPr>
          <p:cNvPr id="39" name="图片 38">
            <a:extLst>
              <a:ext uri="{FF2B5EF4-FFF2-40B4-BE49-F238E27FC236}">
                <a16:creationId xmlns:a16="http://schemas.microsoft.com/office/drawing/2014/main" id="{0ADEEF5F-9A0D-61A6-9A0E-9DA4FB83D992}"/>
              </a:ext>
            </a:extLst>
          </p:cNvPr>
          <p:cNvPicPr>
            <a:picLocks noChangeAspect="1"/>
          </p:cNvPicPr>
          <p:nvPr/>
        </p:nvPicPr>
        <p:blipFill>
          <a:blip r:embed="rId9"/>
          <a:stretch>
            <a:fillRect/>
          </a:stretch>
        </p:blipFill>
        <p:spPr>
          <a:xfrm>
            <a:off x="542295" y="2988444"/>
            <a:ext cx="4874658" cy="3073798"/>
          </a:xfrm>
          <a:prstGeom prst="rect">
            <a:avLst/>
          </a:prstGeom>
        </p:spPr>
      </p:pic>
      <p:sp>
        <p:nvSpPr>
          <p:cNvPr id="40" name="文本框 39">
            <a:extLst>
              <a:ext uri="{FF2B5EF4-FFF2-40B4-BE49-F238E27FC236}">
                <a16:creationId xmlns:a16="http://schemas.microsoft.com/office/drawing/2014/main" id="{ADE3E59A-D52B-F311-1168-7249C735EEFE}"/>
              </a:ext>
            </a:extLst>
          </p:cNvPr>
          <p:cNvSpPr txBox="1"/>
          <p:nvPr/>
        </p:nvSpPr>
        <p:spPr>
          <a:xfrm>
            <a:off x="3844973" y="5716069"/>
            <a:ext cx="1059180" cy="261610"/>
          </a:xfrm>
          <a:prstGeom prst="rect">
            <a:avLst/>
          </a:prstGeom>
          <a:solidFill>
            <a:schemeClr val="bg1"/>
          </a:solidFill>
        </p:spPr>
        <p:txBody>
          <a:bodyPr wrap="square" rtlCol="0" anchor="ctr">
            <a:spAutoFit/>
          </a:bodyPr>
          <a:lstStyle/>
          <a:p>
            <a:pPr algn="ctr"/>
            <a:r>
              <a:rPr lang="en-US" altLang="zh-CN" sz="1100">
                <a:solidFill>
                  <a:schemeClr val="tx1">
                    <a:lumMod val="75000"/>
                    <a:lumOff val="25000"/>
                  </a:schemeClr>
                </a:solidFill>
                <a:latin typeface="+mn-ea"/>
              </a:rPr>
              <a:t>ER-</a:t>
            </a:r>
            <a:r>
              <a:rPr lang="zh-CN" altLang="en-US" sz="1100">
                <a:solidFill>
                  <a:schemeClr val="tx1">
                    <a:lumMod val="75000"/>
                    <a:lumOff val="25000"/>
                  </a:schemeClr>
                </a:solidFill>
                <a:latin typeface="+mn-ea"/>
              </a:rPr>
              <a:t>患者 </a:t>
            </a:r>
            <a:r>
              <a:rPr lang="en-US" altLang="zh-CN" sz="1100">
                <a:solidFill>
                  <a:schemeClr val="tx1">
                    <a:lumMod val="75000"/>
                    <a:lumOff val="25000"/>
                  </a:schemeClr>
                </a:solidFill>
                <a:latin typeface="+mn-ea"/>
              </a:rPr>
              <a:t>HR</a:t>
            </a:r>
            <a:endParaRPr lang="en-US" sz="1100">
              <a:solidFill>
                <a:schemeClr val="tx1">
                  <a:lumMod val="75000"/>
                  <a:lumOff val="25000"/>
                </a:schemeClr>
              </a:solidFill>
              <a:latin typeface="+mn-ea"/>
            </a:endParaRPr>
          </a:p>
        </p:txBody>
      </p:sp>
      <p:sp>
        <p:nvSpPr>
          <p:cNvPr id="41" name="文本框 40">
            <a:extLst>
              <a:ext uri="{FF2B5EF4-FFF2-40B4-BE49-F238E27FC236}">
                <a16:creationId xmlns:a16="http://schemas.microsoft.com/office/drawing/2014/main" id="{AF6197F6-28A5-2231-7254-6CE8DDE0BC0D}"/>
              </a:ext>
            </a:extLst>
          </p:cNvPr>
          <p:cNvSpPr txBox="1"/>
          <p:nvPr/>
        </p:nvSpPr>
        <p:spPr>
          <a:xfrm>
            <a:off x="1664044" y="5716069"/>
            <a:ext cx="1059180" cy="261610"/>
          </a:xfrm>
          <a:prstGeom prst="rect">
            <a:avLst/>
          </a:prstGeom>
          <a:solidFill>
            <a:schemeClr val="bg1"/>
          </a:solidFill>
        </p:spPr>
        <p:txBody>
          <a:bodyPr wrap="square" rtlCol="0" anchor="ctr">
            <a:spAutoFit/>
          </a:bodyPr>
          <a:lstStyle/>
          <a:p>
            <a:pPr algn="ctr"/>
            <a:r>
              <a:rPr lang="en-US" altLang="zh-CN" sz="1100">
                <a:solidFill>
                  <a:schemeClr val="tx1">
                    <a:lumMod val="75000"/>
                    <a:lumOff val="25000"/>
                  </a:schemeClr>
                </a:solidFill>
                <a:latin typeface="+mn-ea"/>
              </a:rPr>
              <a:t>ER+</a:t>
            </a:r>
            <a:r>
              <a:rPr lang="zh-CN" altLang="en-US" sz="1100">
                <a:solidFill>
                  <a:schemeClr val="tx1">
                    <a:lumMod val="75000"/>
                    <a:lumOff val="25000"/>
                  </a:schemeClr>
                </a:solidFill>
                <a:latin typeface="+mn-ea"/>
              </a:rPr>
              <a:t>患者 </a:t>
            </a:r>
            <a:r>
              <a:rPr lang="en-US" altLang="zh-CN" sz="1100">
                <a:solidFill>
                  <a:schemeClr val="tx1">
                    <a:lumMod val="75000"/>
                    <a:lumOff val="25000"/>
                  </a:schemeClr>
                </a:solidFill>
                <a:latin typeface="+mn-ea"/>
              </a:rPr>
              <a:t>HR</a:t>
            </a:r>
            <a:endParaRPr lang="en-US" sz="1100">
              <a:solidFill>
                <a:schemeClr val="tx1">
                  <a:lumMod val="75000"/>
                  <a:lumOff val="25000"/>
                </a:schemeClr>
              </a:solidFill>
              <a:latin typeface="+mn-ea"/>
            </a:endParaRPr>
          </a:p>
        </p:txBody>
      </p:sp>
      <p:sp>
        <p:nvSpPr>
          <p:cNvPr id="42" name="文本框 41">
            <a:extLst>
              <a:ext uri="{FF2B5EF4-FFF2-40B4-BE49-F238E27FC236}">
                <a16:creationId xmlns:a16="http://schemas.microsoft.com/office/drawing/2014/main" id="{4BB0E5C3-4FFA-A1E1-D329-941663B07A14}"/>
              </a:ext>
            </a:extLst>
          </p:cNvPr>
          <p:cNvSpPr txBox="1"/>
          <p:nvPr/>
        </p:nvSpPr>
        <p:spPr>
          <a:xfrm>
            <a:off x="452186" y="3013282"/>
            <a:ext cx="828553" cy="2509694"/>
          </a:xfrm>
          <a:prstGeom prst="rect">
            <a:avLst/>
          </a:prstGeom>
          <a:solidFill>
            <a:schemeClr val="bg1"/>
          </a:solidFill>
        </p:spPr>
        <p:txBody>
          <a:bodyPr wrap="square" lIns="0" tIns="0" rIns="0" bIns="0" rtlCol="0" anchor="t">
            <a:noAutofit/>
          </a:bodyPr>
          <a:lstStyle/>
          <a:p>
            <a:pPr algn="r">
              <a:lnSpc>
                <a:spcPct val="167000"/>
              </a:lnSpc>
            </a:pPr>
            <a:r>
              <a:rPr lang="zh-CN" altLang="en-US" sz="1100">
                <a:solidFill>
                  <a:schemeClr val="tx1">
                    <a:lumMod val="75000"/>
                    <a:lumOff val="25000"/>
                  </a:schemeClr>
                </a:solidFill>
                <a:latin typeface="+mn-ea"/>
              </a:rPr>
              <a:t>脑转移</a:t>
            </a:r>
            <a:endParaRPr lang="en-US" altLang="zh-CN" sz="1100">
              <a:solidFill>
                <a:schemeClr val="tx1">
                  <a:lumMod val="75000"/>
                  <a:lumOff val="25000"/>
                </a:schemeClr>
              </a:solidFill>
              <a:latin typeface="+mn-ea"/>
            </a:endParaRPr>
          </a:p>
          <a:p>
            <a:pPr algn="r">
              <a:lnSpc>
                <a:spcPct val="167000"/>
              </a:lnSpc>
            </a:pPr>
            <a:r>
              <a:rPr lang="zh-CN" altLang="en-US" sz="1100">
                <a:solidFill>
                  <a:srgbClr val="F26649"/>
                </a:solidFill>
                <a:latin typeface="+mn-ea"/>
              </a:rPr>
              <a:t>肝转移</a:t>
            </a:r>
            <a:endParaRPr lang="en-US" altLang="zh-CN" sz="1100">
              <a:solidFill>
                <a:srgbClr val="F26649"/>
              </a:solidFill>
              <a:latin typeface="+mn-ea"/>
            </a:endParaRPr>
          </a:p>
          <a:p>
            <a:pPr algn="r">
              <a:lnSpc>
                <a:spcPct val="167000"/>
              </a:lnSpc>
            </a:pPr>
            <a:r>
              <a:rPr lang="zh-CN" altLang="en-US" sz="1100">
                <a:solidFill>
                  <a:srgbClr val="F26649"/>
                </a:solidFill>
                <a:latin typeface="+mn-ea"/>
              </a:rPr>
              <a:t>肺转移</a:t>
            </a:r>
            <a:endParaRPr lang="en-US" altLang="zh-CN" sz="1100">
              <a:solidFill>
                <a:srgbClr val="F26649"/>
              </a:solidFill>
              <a:latin typeface="+mn-ea"/>
            </a:endParaRPr>
          </a:p>
          <a:p>
            <a:pPr algn="r">
              <a:lnSpc>
                <a:spcPct val="167000"/>
              </a:lnSpc>
            </a:pPr>
            <a:r>
              <a:rPr lang="zh-CN" altLang="en-US" sz="1300" b="1">
                <a:solidFill>
                  <a:srgbClr val="EB613B"/>
                </a:solidFill>
                <a:latin typeface="+mn-ea"/>
              </a:rPr>
              <a:t>骨转移</a:t>
            </a:r>
            <a:endParaRPr lang="en-US" altLang="zh-CN" sz="1300" b="1">
              <a:solidFill>
                <a:srgbClr val="EB613B"/>
              </a:solidFill>
              <a:latin typeface="+mn-ea"/>
            </a:endParaRPr>
          </a:p>
          <a:p>
            <a:pPr algn="r">
              <a:lnSpc>
                <a:spcPct val="160000"/>
              </a:lnSpc>
            </a:pPr>
            <a:r>
              <a:rPr lang="zh-CN" altLang="en-US" sz="1100">
                <a:solidFill>
                  <a:schemeClr val="tx1">
                    <a:lumMod val="75000"/>
                    <a:lumOff val="25000"/>
                  </a:schemeClr>
                </a:solidFill>
                <a:latin typeface="+mn-ea"/>
              </a:rPr>
              <a:t>其他</a:t>
            </a:r>
            <a:endParaRPr lang="en-US" altLang="zh-CN" sz="1100">
              <a:solidFill>
                <a:schemeClr val="tx1">
                  <a:lumMod val="75000"/>
                  <a:lumOff val="25000"/>
                </a:schemeClr>
              </a:solidFill>
              <a:latin typeface="+mn-ea"/>
            </a:endParaRPr>
          </a:p>
          <a:p>
            <a:pPr algn="r">
              <a:lnSpc>
                <a:spcPct val="160000"/>
              </a:lnSpc>
            </a:pPr>
            <a:r>
              <a:rPr lang="zh-CN" altLang="en-US" sz="1100">
                <a:solidFill>
                  <a:schemeClr val="tx1">
                    <a:lumMod val="75000"/>
                    <a:lumOff val="25000"/>
                  </a:schemeClr>
                </a:solidFill>
                <a:latin typeface="+mn-ea"/>
              </a:rPr>
              <a:t>复发</a:t>
            </a:r>
            <a:endParaRPr lang="en-US" altLang="zh-CN" sz="1100">
              <a:solidFill>
                <a:schemeClr val="tx1">
                  <a:lumMod val="75000"/>
                  <a:lumOff val="25000"/>
                </a:schemeClr>
              </a:solidFill>
              <a:latin typeface="+mn-ea"/>
            </a:endParaRPr>
          </a:p>
          <a:p>
            <a:pPr algn="r">
              <a:lnSpc>
                <a:spcPct val="160000"/>
              </a:lnSpc>
            </a:pPr>
            <a:r>
              <a:rPr lang="zh-CN" altLang="en-US" sz="1100">
                <a:solidFill>
                  <a:schemeClr val="tx1">
                    <a:lumMod val="75000"/>
                    <a:lumOff val="25000"/>
                  </a:schemeClr>
                </a:solidFill>
                <a:latin typeface="+mn-ea"/>
              </a:rPr>
              <a:t>级别</a:t>
            </a:r>
            <a:endParaRPr lang="en-US" altLang="zh-CN" sz="1100">
              <a:solidFill>
                <a:schemeClr val="tx1">
                  <a:lumMod val="75000"/>
                  <a:lumOff val="25000"/>
                </a:schemeClr>
              </a:solidFill>
              <a:latin typeface="+mn-ea"/>
            </a:endParaRPr>
          </a:p>
          <a:p>
            <a:pPr algn="r">
              <a:lnSpc>
                <a:spcPct val="160000"/>
              </a:lnSpc>
            </a:pPr>
            <a:r>
              <a:rPr lang="zh-CN" altLang="en-US" sz="1100">
                <a:solidFill>
                  <a:schemeClr val="tx1">
                    <a:lumMod val="75000"/>
                    <a:lumOff val="25000"/>
                  </a:schemeClr>
                </a:solidFill>
                <a:latin typeface="+mn-ea"/>
              </a:rPr>
              <a:t>肿瘤大小</a:t>
            </a:r>
            <a:endParaRPr lang="en-US" altLang="zh-CN" sz="1100">
              <a:solidFill>
                <a:schemeClr val="tx1">
                  <a:lumMod val="75000"/>
                  <a:lumOff val="25000"/>
                </a:schemeClr>
              </a:solidFill>
              <a:latin typeface="+mn-ea"/>
            </a:endParaRPr>
          </a:p>
          <a:p>
            <a:pPr algn="r">
              <a:lnSpc>
                <a:spcPct val="160000"/>
              </a:lnSpc>
            </a:pPr>
            <a:r>
              <a:rPr lang="zh-CN" altLang="en-US" sz="1100">
                <a:solidFill>
                  <a:schemeClr val="tx1">
                    <a:lumMod val="75000"/>
                    <a:lumOff val="25000"/>
                  </a:schemeClr>
                </a:solidFill>
                <a:latin typeface="+mn-ea"/>
              </a:rPr>
              <a:t>淋巴结转移</a:t>
            </a:r>
            <a:endParaRPr lang="en-US" sz="1100">
              <a:solidFill>
                <a:schemeClr val="tx1">
                  <a:lumMod val="75000"/>
                  <a:lumOff val="25000"/>
                </a:schemeClr>
              </a:solidFill>
              <a:latin typeface="+mn-ea"/>
            </a:endParaRPr>
          </a:p>
        </p:txBody>
      </p:sp>
      <p:sp>
        <p:nvSpPr>
          <p:cNvPr id="43" name="矩形: 圆角 42">
            <a:extLst>
              <a:ext uri="{FF2B5EF4-FFF2-40B4-BE49-F238E27FC236}">
                <a16:creationId xmlns:a16="http://schemas.microsoft.com/office/drawing/2014/main" id="{F5CC1B8A-A9A9-897A-59D3-09247B7D8E73}"/>
              </a:ext>
            </a:extLst>
          </p:cNvPr>
          <p:cNvSpPr/>
          <p:nvPr/>
        </p:nvSpPr>
        <p:spPr>
          <a:xfrm>
            <a:off x="632404" y="3293918"/>
            <a:ext cx="4874658" cy="891334"/>
          </a:xfrm>
          <a:prstGeom prst="roundRect">
            <a:avLst>
              <a:gd name="adj" fmla="val 9304"/>
            </a:avLst>
          </a:prstGeom>
          <a:noFill/>
          <a:ln w="38100">
            <a:solidFill>
              <a:srgbClr val="F266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4" name="组合 63">
            <a:extLst>
              <a:ext uri="{FF2B5EF4-FFF2-40B4-BE49-F238E27FC236}">
                <a16:creationId xmlns:a16="http://schemas.microsoft.com/office/drawing/2014/main" id="{E77F2866-3393-5FFA-D5C0-4EDA9341F5C8}"/>
              </a:ext>
            </a:extLst>
          </p:cNvPr>
          <p:cNvGrpSpPr/>
          <p:nvPr/>
        </p:nvGrpSpPr>
        <p:grpSpPr>
          <a:xfrm>
            <a:off x="6409913" y="2598215"/>
            <a:ext cx="4863847" cy="3783535"/>
            <a:chOff x="6409913" y="2598215"/>
            <a:chExt cx="4895558" cy="3808203"/>
          </a:xfrm>
        </p:grpSpPr>
        <p:pic>
          <p:nvPicPr>
            <p:cNvPr id="44" name="图片 43">
              <a:extLst>
                <a:ext uri="{FF2B5EF4-FFF2-40B4-BE49-F238E27FC236}">
                  <a16:creationId xmlns:a16="http://schemas.microsoft.com/office/drawing/2014/main" id="{6F8602A6-8DF8-5B16-C8FB-D1325EB853B7}"/>
                </a:ext>
              </a:extLst>
            </p:cNvPr>
            <p:cNvPicPr>
              <a:picLocks noChangeAspect="1"/>
            </p:cNvPicPr>
            <p:nvPr/>
          </p:nvPicPr>
          <p:blipFill>
            <a:blip r:embed="rId10"/>
            <a:stretch>
              <a:fillRect/>
            </a:stretch>
          </p:blipFill>
          <p:spPr>
            <a:xfrm>
              <a:off x="6409913" y="2598215"/>
              <a:ext cx="4895558" cy="3744923"/>
            </a:xfrm>
            <a:prstGeom prst="rect">
              <a:avLst/>
            </a:prstGeom>
          </p:spPr>
        </p:pic>
        <p:sp>
          <p:nvSpPr>
            <p:cNvPr id="50" name="矩形 49">
              <a:extLst>
                <a:ext uri="{FF2B5EF4-FFF2-40B4-BE49-F238E27FC236}">
                  <a16:creationId xmlns:a16="http://schemas.microsoft.com/office/drawing/2014/main" id="{64E1DE81-CBF9-5C82-3A8D-1270DC29C8DA}"/>
                </a:ext>
              </a:extLst>
            </p:cNvPr>
            <p:cNvSpPr/>
            <p:nvPr/>
          </p:nvSpPr>
          <p:spPr>
            <a:xfrm>
              <a:off x="6409913" y="2598215"/>
              <a:ext cx="158527" cy="27198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矩形 50">
              <a:extLst>
                <a:ext uri="{FF2B5EF4-FFF2-40B4-BE49-F238E27FC236}">
                  <a16:creationId xmlns:a16="http://schemas.microsoft.com/office/drawing/2014/main" id="{0EF8BA20-CC8F-D42A-630C-5BB5B821BF8F}"/>
                </a:ext>
              </a:extLst>
            </p:cNvPr>
            <p:cNvSpPr/>
            <p:nvPr/>
          </p:nvSpPr>
          <p:spPr>
            <a:xfrm>
              <a:off x="8933892" y="2598215"/>
              <a:ext cx="158527" cy="27198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矩形 51">
              <a:extLst>
                <a:ext uri="{FF2B5EF4-FFF2-40B4-BE49-F238E27FC236}">
                  <a16:creationId xmlns:a16="http://schemas.microsoft.com/office/drawing/2014/main" id="{3D97B073-4904-6B9F-6EAC-0E77449E9D2B}"/>
                </a:ext>
              </a:extLst>
            </p:cNvPr>
            <p:cNvSpPr/>
            <p:nvPr/>
          </p:nvSpPr>
          <p:spPr>
            <a:xfrm>
              <a:off x="6409913" y="4470676"/>
              <a:ext cx="158527" cy="27198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矩形 52">
              <a:extLst>
                <a:ext uri="{FF2B5EF4-FFF2-40B4-BE49-F238E27FC236}">
                  <a16:creationId xmlns:a16="http://schemas.microsoft.com/office/drawing/2014/main" id="{EE82C4F2-9997-9A4E-454F-F114C9AAEA5D}"/>
                </a:ext>
              </a:extLst>
            </p:cNvPr>
            <p:cNvSpPr/>
            <p:nvPr/>
          </p:nvSpPr>
          <p:spPr>
            <a:xfrm>
              <a:off x="8967366" y="4470676"/>
              <a:ext cx="158527" cy="27198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矩形 53">
              <a:extLst>
                <a:ext uri="{FF2B5EF4-FFF2-40B4-BE49-F238E27FC236}">
                  <a16:creationId xmlns:a16="http://schemas.microsoft.com/office/drawing/2014/main" id="{F84012D6-84D4-581F-EAD9-EDF0CEFA7534}"/>
                </a:ext>
              </a:extLst>
            </p:cNvPr>
            <p:cNvSpPr/>
            <p:nvPr/>
          </p:nvSpPr>
          <p:spPr>
            <a:xfrm>
              <a:off x="8940910" y="4747235"/>
              <a:ext cx="201252" cy="117320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US" sz="800">
                  <a:solidFill>
                    <a:schemeClr val="tx1"/>
                  </a:solidFill>
                </a:rPr>
                <a:t>OS</a:t>
              </a:r>
              <a:r>
                <a:rPr lang="zh-CN" altLang="en-US" sz="800">
                  <a:solidFill>
                    <a:schemeClr val="tx1"/>
                  </a:solidFill>
                </a:rPr>
                <a:t>率 </a:t>
              </a:r>
              <a:r>
                <a:rPr lang="en-US" altLang="zh-CN" sz="800">
                  <a:solidFill>
                    <a:schemeClr val="tx1"/>
                  </a:solidFill>
                </a:rPr>
                <a:t>(%)</a:t>
              </a:r>
              <a:endParaRPr lang="en-US" sz="800">
                <a:solidFill>
                  <a:schemeClr val="tx1"/>
                </a:solidFill>
              </a:endParaRPr>
            </a:p>
          </p:txBody>
        </p:sp>
        <p:sp>
          <p:nvSpPr>
            <p:cNvPr id="55" name="矩形 54">
              <a:extLst>
                <a:ext uri="{FF2B5EF4-FFF2-40B4-BE49-F238E27FC236}">
                  <a16:creationId xmlns:a16="http://schemas.microsoft.com/office/drawing/2014/main" id="{576378FE-9162-132A-0061-F3159026B022}"/>
                </a:ext>
              </a:extLst>
            </p:cNvPr>
            <p:cNvSpPr/>
            <p:nvPr/>
          </p:nvSpPr>
          <p:spPr>
            <a:xfrm>
              <a:off x="8940910" y="2945556"/>
              <a:ext cx="201252" cy="117320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US" sz="800">
                  <a:solidFill>
                    <a:schemeClr val="tx1"/>
                  </a:solidFill>
                </a:rPr>
                <a:t>OS</a:t>
              </a:r>
              <a:r>
                <a:rPr lang="zh-CN" altLang="en-US" sz="800">
                  <a:solidFill>
                    <a:schemeClr val="tx1"/>
                  </a:solidFill>
                </a:rPr>
                <a:t>率 </a:t>
              </a:r>
              <a:r>
                <a:rPr lang="en-US" altLang="zh-CN" sz="800">
                  <a:solidFill>
                    <a:schemeClr val="tx1"/>
                  </a:solidFill>
                </a:rPr>
                <a:t>(%)</a:t>
              </a:r>
              <a:endParaRPr lang="en-US" sz="800">
                <a:solidFill>
                  <a:schemeClr val="tx1"/>
                </a:solidFill>
              </a:endParaRPr>
            </a:p>
          </p:txBody>
        </p:sp>
        <p:sp>
          <p:nvSpPr>
            <p:cNvPr id="56" name="矩形 55">
              <a:extLst>
                <a:ext uri="{FF2B5EF4-FFF2-40B4-BE49-F238E27FC236}">
                  <a16:creationId xmlns:a16="http://schemas.microsoft.com/office/drawing/2014/main" id="{B4100D77-8766-4274-6B76-01681057B862}"/>
                </a:ext>
              </a:extLst>
            </p:cNvPr>
            <p:cNvSpPr/>
            <p:nvPr/>
          </p:nvSpPr>
          <p:spPr>
            <a:xfrm>
              <a:off x="6409913" y="2945556"/>
              <a:ext cx="201252" cy="117320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US" sz="800">
                  <a:solidFill>
                    <a:schemeClr val="tx1"/>
                  </a:solidFill>
                </a:rPr>
                <a:t>OS</a:t>
              </a:r>
              <a:r>
                <a:rPr lang="zh-CN" altLang="en-US" sz="800">
                  <a:solidFill>
                    <a:schemeClr val="tx1"/>
                  </a:solidFill>
                </a:rPr>
                <a:t>率 </a:t>
              </a:r>
              <a:r>
                <a:rPr lang="en-US" altLang="zh-CN" sz="800">
                  <a:solidFill>
                    <a:schemeClr val="tx1"/>
                  </a:solidFill>
                </a:rPr>
                <a:t>(%)</a:t>
              </a:r>
              <a:endParaRPr lang="en-US" sz="800">
                <a:solidFill>
                  <a:schemeClr val="tx1"/>
                </a:solidFill>
              </a:endParaRPr>
            </a:p>
          </p:txBody>
        </p:sp>
        <p:sp>
          <p:nvSpPr>
            <p:cNvPr id="57" name="矩形 56">
              <a:extLst>
                <a:ext uri="{FF2B5EF4-FFF2-40B4-BE49-F238E27FC236}">
                  <a16:creationId xmlns:a16="http://schemas.microsoft.com/office/drawing/2014/main" id="{C96DDA94-413C-96E8-9CB7-51BD06345169}"/>
                </a:ext>
              </a:extLst>
            </p:cNvPr>
            <p:cNvSpPr/>
            <p:nvPr/>
          </p:nvSpPr>
          <p:spPr>
            <a:xfrm>
              <a:off x="6409913" y="4804474"/>
              <a:ext cx="201252" cy="117320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US" sz="800">
                  <a:solidFill>
                    <a:schemeClr val="tx1"/>
                  </a:solidFill>
                </a:rPr>
                <a:t>OS</a:t>
              </a:r>
              <a:r>
                <a:rPr lang="zh-CN" altLang="en-US" sz="800">
                  <a:solidFill>
                    <a:schemeClr val="tx1"/>
                  </a:solidFill>
                </a:rPr>
                <a:t>率 </a:t>
              </a:r>
              <a:r>
                <a:rPr lang="en-US" altLang="zh-CN" sz="800">
                  <a:solidFill>
                    <a:schemeClr val="tx1"/>
                  </a:solidFill>
                </a:rPr>
                <a:t>(%)</a:t>
              </a:r>
              <a:endParaRPr lang="en-US" sz="800">
                <a:solidFill>
                  <a:schemeClr val="tx1"/>
                </a:solidFill>
              </a:endParaRPr>
            </a:p>
          </p:txBody>
        </p:sp>
        <p:sp>
          <p:nvSpPr>
            <p:cNvPr id="58" name="矩形 57">
              <a:extLst>
                <a:ext uri="{FF2B5EF4-FFF2-40B4-BE49-F238E27FC236}">
                  <a16:creationId xmlns:a16="http://schemas.microsoft.com/office/drawing/2014/main" id="{A9078D7A-85A3-74ED-D01C-1736B060E571}"/>
                </a:ext>
              </a:extLst>
            </p:cNvPr>
            <p:cNvSpPr/>
            <p:nvPr/>
          </p:nvSpPr>
          <p:spPr>
            <a:xfrm>
              <a:off x="8481137" y="2882392"/>
              <a:ext cx="309898" cy="62847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vert="horz" lIns="36000" rIns="36000" rtlCol="0" anchor="ctr"/>
            <a:lstStyle/>
            <a:p>
              <a:pPr>
                <a:lnSpc>
                  <a:spcPct val="110000"/>
                </a:lnSpc>
              </a:pPr>
              <a:r>
                <a:rPr lang="zh-CN" altLang="en-US" sz="600" b="1">
                  <a:solidFill>
                    <a:srgbClr val="F26649"/>
                  </a:solidFill>
                </a:rPr>
                <a:t>骨</a:t>
              </a:r>
              <a:endParaRPr lang="en-US" altLang="zh-CN" sz="600" b="1">
                <a:solidFill>
                  <a:srgbClr val="F26649"/>
                </a:solidFill>
              </a:endParaRPr>
            </a:p>
            <a:p>
              <a:pPr>
                <a:lnSpc>
                  <a:spcPct val="110000"/>
                </a:lnSpc>
              </a:pPr>
              <a:r>
                <a:rPr lang="zh-CN" altLang="en-US" sz="600" b="1">
                  <a:solidFill>
                    <a:srgbClr val="F26649"/>
                  </a:solidFill>
                </a:rPr>
                <a:t>肺</a:t>
              </a:r>
              <a:endParaRPr lang="en-US" altLang="zh-CN" sz="600" b="1">
                <a:solidFill>
                  <a:srgbClr val="F26649"/>
                </a:solidFill>
              </a:endParaRPr>
            </a:p>
            <a:p>
              <a:pPr>
                <a:lnSpc>
                  <a:spcPct val="110000"/>
                </a:lnSpc>
              </a:pPr>
              <a:r>
                <a:rPr lang="zh-CN" altLang="en-US" sz="600">
                  <a:solidFill>
                    <a:schemeClr val="tx1"/>
                  </a:solidFill>
                </a:rPr>
                <a:t>肝</a:t>
              </a:r>
              <a:endParaRPr lang="en-US" altLang="zh-CN" sz="600">
                <a:solidFill>
                  <a:schemeClr val="tx1"/>
                </a:solidFill>
              </a:endParaRPr>
            </a:p>
            <a:p>
              <a:pPr>
                <a:lnSpc>
                  <a:spcPct val="110000"/>
                </a:lnSpc>
              </a:pPr>
              <a:r>
                <a:rPr lang="zh-CN" altLang="en-US" sz="600">
                  <a:solidFill>
                    <a:schemeClr val="tx1"/>
                  </a:solidFill>
                </a:rPr>
                <a:t>脑</a:t>
              </a:r>
              <a:endParaRPr lang="en-US" altLang="zh-CN" sz="600">
                <a:solidFill>
                  <a:schemeClr val="tx1"/>
                </a:solidFill>
              </a:endParaRPr>
            </a:p>
            <a:p>
              <a:pPr>
                <a:lnSpc>
                  <a:spcPct val="110000"/>
                </a:lnSpc>
              </a:pPr>
              <a:r>
                <a:rPr lang="zh-CN" altLang="en-US" sz="600">
                  <a:solidFill>
                    <a:schemeClr val="tx1"/>
                  </a:solidFill>
                </a:rPr>
                <a:t>其他</a:t>
              </a:r>
              <a:endParaRPr lang="en-US" altLang="zh-CN" sz="600">
                <a:solidFill>
                  <a:schemeClr val="tx1"/>
                </a:solidFill>
              </a:endParaRPr>
            </a:p>
            <a:p>
              <a:pPr>
                <a:lnSpc>
                  <a:spcPct val="110000"/>
                </a:lnSpc>
              </a:pPr>
              <a:r>
                <a:rPr lang="zh-CN" altLang="en-US" sz="600">
                  <a:solidFill>
                    <a:schemeClr val="tx1"/>
                  </a:solidFill>
                </a:rPr>
                <a:t>多器官</a:t>
              </a:r>
              <a:endParaRPr lang="en-US" sz="600">
                <a:solidFill>
                  <a:schemeClr val="tx1"/>
                </a:solidFill>
              </a:endParaRPr>
            </a:p>
          </p:txBody>
        </p:sp>
        <p:sp>
          <p:nvSpPr>
            <p:cNvPr id="59" name="矩形 58">
              <a:extLst>
                <a:ext uri="{FF2B5EF4-FFF2-40B4-BE49-F238E27FC236}">
                  <a16:creationId xmlns:a16="http://schemas.microsoft.com/office/drawing/2014/main" id="{A907E4C4-8D78-E98D-CD7D-61F26B0BD8AF}"/>
                </a:ext>
              </a:extLst>
            </p:cNvPr>
            <p:cNvSpPr/>
            <p:nvPr/>
          </p:nvSpPr>
          <p:spPr>
            <a:xfrm>
              <a:off x="8523614" y="4705362"/>
              <a:ext cx="309898" cy="62847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vert="horz" lIns="36000" rIns="36000" rtlCol="0" anchor="ctr"/>
            <a:lstStyle/>
            <a:p>
              <a:r>
                <a:rPr lang="zh-CN" altLang="en-US" sz="600" b="1">
                  <a:solidFill>
                    <a:srgbClr val="F26649"/>
                  </a:solidFill>
                </a:rPr>
                <a:t>骨</a:t>
              </a:r>
              <a:endParaRPr lang="en-US" altLang="zh-CN" sz="600" b="1">
                <a:solidFill>
                  <a:srgbClr val="F26649"/>
                </a:solidFill>
              </a:endParaRPr>
            </a:p>
            <a:p>
              <a:r>
                <a:rPr lang="zh-CN" altLang="en-US" sz="600">
                  <a:solidFill>
                    <a:schemeClr val="tx1"/>
                  </a:solidFill>
                </a:rPr>
                <a:t>肺</a:t>
              </a:r>
              <a:endParaRPr lang="en-US" altLang="zh-CN" sz="600">
                <a:solidFill>
                  <a:schemeClr val="tx1"/>
                </a:solidFill>
              </a:endParaRPr>
            </a:p>
            <a:p>
              <a:r>
                <a:rPr lang="zh-CN" altLang="en-US" sz="600" b="1">
                  <a:solidFill>
                    <a:srgbClr val="F26649"/>
                  </a:solidFill>
                </a:rPr>
                <a:t>肝</a:t>
              </a:r>
              <a:endParaRPr lang="en-US" altLang="zh-CN" sz="600" b="1">
                <a:solidFill>
                  <a:srgbClr val="F26649"/>
                </a:solidFill>
              </a:endParaRPr>
            </a:p>
            <a:p>
              <a:r>
                <a:rPr lang="zh-CN" altLang="en-US" sz="600">
                  <a:solidFill>
                    <a:schemeClr val="tx1"/>
                  </a:solidFill>
                </a:rPr>
                <a:t>脑</a:t>
              </a:r>
              <a:endParaRPr lang="en-US" altLang="zh-CN" sz="600">
                <a:solidFill>
                  <a:schemeClr val="tx1"/>
                </a:solidFill>
              </a:endParaRPr>
            </a:p>
            <a:p>
              <a:r>
                <a:rPr lang="zh-CN" altLang="en-US" sz="600">
                  <a:solidFill>
                    <a:schemeClr val="tx1"/>
                  </a:solidFill>
                </a:rPr>
                <a:t>其他</a:t>
              </a:r>
              <a:endParaRPr lang="en-US" altLang="zh-CN" sz="600">
                <a:solidFill>
                  <a:schemeClr val="tx1"/>
                </a:solidFill>
              </a:endParaRPr>
            </a:p>
            <a:p>
              <a:r>
                <a:rPr lang="zh-CN" altLang="en-US" sz="600">
                  <a:solidFill>
                    <a:schemeClr val="tx1"/>
                  </a:solidFill>
                </a:rPr>
                <a:t>多器官</a:t>
              </a:r>
              <a:endParaRPr lang="en-US" sz="600">
                <a:solidFill>
                  <a:schemeClr val="tx1"/>
                </a:solidFill>
              </a:endParaRPr>
            </a:p>
          </p:txBody>
        </p:sp>
        <p:sp>
          <p:nvSpPr>
            <p:cNvPr id="60" name="矩形 59">
              <a:extLst>
                <a:ext uri="{FF2B5EF4-FFF2-40B4-BE49-F238E27FC236}">
                  <a16:creationId xmlns:a16="http://schemas.microsoft.com/office/drawing/2014/main" id="{AE236286-E09B-3856-7188-E41C97F48199}"/>
                </a:ext>
              </a:extLst>
            </p:cNvPr>
            <p:cNvSpPr/>
            <p:nvPr/>
          </p:nvSpPr>
          <p:spPr>
            <a:xfrm>
              <a:off x="10929091" y="4782149"/>
              <a:ext cx="309898" cy="62847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vert="horz" lIns="36000" rIns="36000" rtlCol="0" anchor="ctr"/>
            <a:lstStyle/>
            <a:p>
              <a:r>
                <a:rPr lang="zh-CN" altLang="en-US" sz="600" b="1">
                  <a:solidFill>
                    <a:srgbClr val="F26649"/>
                  </a:solidFill>
                </a:rPr>
                <a:t>骨</a:t>
              </a:r>
              <a:endParaRPr lang="en-US" altLang="zh-CN" sz="600" b="1">
                <a:solidFill>
                  <a:srgbClr val="F26649"/>
                </a:solidFill>
              </a:endParaRPr>
            </a:p>
            <a:p>
              <a:r>
                <a:rPr lang="zh-CN" altLang="en-US" sz="600" b="1">
                  <a:solidFill>
                    <a:srgbClr val="F26649"/>
                  </a:solidFill>
                </a:rPr>
                <a:t>肺</a:t>
              </a:r>
              <a:endParaRPr lang="en-US" altLang="zh-CN" sz="600" b="1">
                <a:solidFill>
                  <a:srgbClr val="F26649"/>
                </a:solidFill>
              </a:endParaRPr>
            </a:p>
            <a:p>
              <a:r>
                <a:rPr lang="zh-CN" altLang="en-US" sz="600" b="1">
                  <a:solidFill>
                    <a:srgbClr val="F26649"/>
                  </a:solidFill>
                </a:rPr>
                <a:t>肝</a:t>
              </a:r>
              <a:endParaRPr lang="en-US" altLang="zh-CN" sz="600" b="1">
                <a:solidFill>
                  <a:srgbClr val="F26649"/>
                </a:solidFill>
              </a:endParaRPr>
            </a:p>
            <a:p>
              <a:r>
                <a:rPr lang="zh-CN" altLang="en-US" sz="600" b="1">
                  <a:solidFill>
                    <a:srgbClr val="F26649"/>
                  </a:solidFill>
                </a:rPr>
                <a:t>脑</a:t>
              </a:r>
              <a:endParaRPr lang="en-US" altLang="zh-CN" sz="600" b="1">
                <a:solidFill>
                  <a:srgbClr val="F26649"/>
                </a:solidFill>
              </a:endParaRPr>
            </a:p>
            <a:p>
              <a:r>
                <a:rPr lang="zh-CN" altLang="en-US" sz="600" b="1">
                  <a:solidFill>
                    <a:srgbClr val="F26649"/>
                  </a:solidFill>
                </a:rPr>
                <a:t>其他</a:t>
              </a:r>
              <a:endParaRPr lang="en-US" altLang="zh-CN" sz="600" b="1">
                <a:solidFill>
                  <a:srgbClr val="F26649"/>
                </a:solidFill>
              </a:endParaRPr>
            </a:p>
            <a:p>
              <a:r>
                <a:rPr lang="zh-CN" altLang="en-US" sz="600">
                  <a:solidFill>
                    <a:schemeClr val="tx1"/>
                  </a:solidFill>
                </a:rPr>
                <a:t>多器官</a:t>
              </a:r>
              <a:endParaRPr lang="en-US" sz="600">
                <a:solidFill>
                  <a:schemeClr val="tx1"/>
                </a:solidFill>
              </a:endParaRPr>
            </a:p>
          </p:txBody>
        </p:sp>
        <p:sp>
          <p:nvSpPr>
            <p:cNvPr id="61" name="矩形 60">
              <a:extLst>
                <a:ext uri="{FF2B5EF4-FFF2-40B4-BE49-F238E27FC236}">
                  <a16:creationId xmlns:a16="http://schemas.microsoft.com/office/drawing/2014/main" id="{B3251735-B9B8-8D5A-2ADA-17E8CB6F252D}"/>
                </a:ext>
              </a:extLst>
            </p:cNvPr>
            <p:cNvSpPr/>
            <p:nvPr/>
          </p:nvSpPr>
          <p:spPr>
            <a:xfrm>
              <a:off x="10935391" y="2694574"/>
              <a:ext cx="309898" cy="62847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vert="horz" lIns="36000" rIns="36000" rtlCol="0" anchor="ctr"/>
            <a:lstStyle/>
            <a:p>
              <a:pPr>
                <a:lnSpc>
                  <a:spcPct val="110000"/>
                </a:lnSpc>
              </a:pPr>
              <a:r>
                <a:rPr lang="zh-CN" altLang="en-US" sz="600" b="1">
                  <a:solidFill>
                    <a:srgbClr val="F26649"/>
                  </a:solidFill>
                </a:rPr>
                <a:t>骨</a:t>
              </a:r>
              <a:endParaRPr lang="en-US" altLang="zh-CN" sz="600" b="1">
                <a:solidFill>
                  <a:srgbClr val="F26649"/>
                </a:solidFill>
              </a:endParaRPr>
            </a:p>
            <a:p>
              <a:pPr>
                <a:lnSpc>
                  <a:spcPct val="110000"/>
                </a:lnSpc>
              </a:pPr>
              <a:r>
                <a:rPr lang="zh-CN" altLang="en-US" sz="600" b="1">
                  <a:solidFill>
                    <a:srgbClr val="F26649"/>
                  </a:solidFill>
                </a:rPr>
                <a:t>肺</a:t>
              </a:r>
              <a:endParaRPr lang="en-US" altLang="zh-CN" sz="600" b="1">
                <a:solidFill>
                  <a:srgbClr val="F26649"/>
                </a:solidFill>
              </a:endParaRPr>
            </a:p>
            <a:p>
              <a:pPr>
                <a:lnSpc>
                  <a:spcPct val="110000"/>
                </a:lnSpc>
              </a:pPr>
              <a:r>
                <a:rPr lang="zh-CN" altLang="en-US" sz="600" b="1">
                  <a:solidFill>
                    <a:srgbClr val="F26649"/>
                  </a:solidFill>
                </a:rPr>
                <a:t>肝</a:t>
              </a:r>
              <a:endParaRPr lang="en-US" altLang="zh-CN" sz="600" b="1">
                <a:solidFill>
                  <a:srgbClr val="F26649"/>
                </a:solidFill>
              </a:endParaRPr>
            </a:p>
            <a:p>
              <a:pPr>
                <a:lnSpc>
                  <a:spcPct val="110000"/>
                </a:lnSpc>
              </a:pPr>
              <a:r>
                <a:rPr lang="zh-CN" altLang="en-US" sz="600">
                  <a:solidFill>
                    <a:schemeClr val="tx1"/>
                  </a:solidFill>
                </a:rPr>
                <a:t>脑</a:t>
              </a:r>
              <a:endParaRPr lang="en-US" altLang="zh-CN" sz="600">
                <a:solidFill>
                  <a:schemeClr val="tx1"/>
                </a:solidFill>
              </a:endParaRPr>
            </a:p>
            <a:p>
              <a:pPr>
                <a:lnSpc>
                  <a:spcPct val="110000"/>
                </a:lnSpc>
              </a:pPr>
              <a:r>
                <a:rPr lang="zh-CN" altLang="en-US" sz="600">
                  <a:solidFill>
                    <a:schemeClr val="tx1"/>
                  </a:solidFill>
                </a:rPr>
                <a:t>其他</a:t>
              </a:r>
              <a:endParaRPr lang="en-US" altLang="zh-CN" sz="600">
                <a:solidFill>
                  <a:schemeClr val="tx1"/>
                </a:solidFill>
              </a:endParaRPr>
            </a:p>
            <a:p>
              <a:pPr>
                <a:lnSpc>
                  <a:spcPct val="110000"/>
                </a:lnSpc>
              </a:pPr>
              <a:r>
                <a:rPr lang="zh-CN" altLang="en-US" sz="600">
                  <a:solidFill>
                    <a:schemeClr val="tx1"/>
                  </a:solidFill>
                </a:rPr>
                <a:t>多器官</a:t>
              </a:r>
              <a:endParaRPr lang="en-US" sz="600">
                <a:solidFill>
                  <a:schemeClr val="tx1"/>
                </a:solidFill>
              </a:endParaRPr>
            </a:p>
          </p:txBody>
        </p:sp>
        <p:sp>
          <p:nvSpPr>
            <p:cNvPr id="62" name="矩形 61">
              <a:extLst>
                <a:ext uri="{FF2B5EF4-FFF2-40B4-BE49-F238E27FC236}">
                  <a16:creationId xmlns:a16="http://schemas.microsoft.com/office/drawing/2014/main" id="{8A018E3B-EB43-B2F2-A931-9436BE9C28D7}"/>
                </a:ext>
              </a:extLst>
            </p:cNvPr>
            <p:cNvSpPr/>
            <p:nvPr/>
          </p:nvSpPr>
          <p:spPr>
            <a:xfrm rot="5400000">
              <a:off x="7793908" y="5719189"/>
              <a:ext cx="201252" cy="117320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zh-CN" altLang="en-US" sz="800">
                  <a:solidFill>
                    <a:schemeClr val="tx1"/>
                  </a:solidFill>
                </a:rPr>
                <a:t>生存时间（月）</a:t>
              </a:r>
              <a:endParaRPr lang="en-US" sz="800">
                <a:solidFill>
                  <a:schemeClr val="tx1"/>
                </a:solidFill>
              </a:endParaRPr>
            </a:p>
          </p:txBody>
        </p:sp>
        <p:sp>
          <p:nvSpPr>
            <p:cNvPr id="63" name="矩形 62">
              <a:extLst>
                <a:ext uri="{FF2B5EF4-FFF2-40B4-BE49-F238E27FC236}">
                  <a16:creationId xmlns:a16="http://schemas.microsoft.com/office/drawing/2014/main" id="{1254EC86-9228-8D9B-794A-A73B5C6457FC}"/>
                </a:ext>
              </a:extLst>
            </p:cNvPr>
            <p:cNvSpPr/>
            <p:nvPr/>
          </p:nvSpPr>
          <p:spPr>
            <a:xfrm rot="5400000">
              <a:off x="10241862" y="5719189"/>
              <a:ext cx="201252" cy="117320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zh-CN" altLang="en-US" sz="800">
                  <a:solidFill>
                    <a:schemeClr val="tx1"/>
                  </a:solidFill>
                </a:rPr>
                <a:t>生存时间（月）</a:t>
              </a:r>
              <a:endParaRPr lang="en-US" sz="800">
                <a:solidFill>
                  <a:schemeClr val="tx1"/>
                </a:solidFill>
              </a:endParaRPr>
            </a:p>
          </p:txBody>
        </p:sp>
      </p:grpSp>
    </p:spTree>
    <p:extLst>
      <p:ext uri="{BB962C8B-B14F-4D97-AF65-F5344CB8AC3E}">
        <p14:creationId xmlns:p14="http://schemas.microsoft.com/office/powerpoint/2010/main" val="20164641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513D8205-7CEE-C745-ED05-1C78149B0916}"/>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幻灯片" r:id="rId18" imgW="473" imgH="476" progId="TCLayout.ActiveDocument.1">
                  <p:embed/>
                </p:oleObj>
              </mc:Choice>
              <mc:Fallback>
                <p:oleObj name="think-cell 幻灯片" r:id="rId18" imgW="473" imgH="476" progId="TCLayout.ActiveDocument.1">
                  <p:embed/>
                  <p:pic>
                    <p:nvPicPr>
                      <p:cNvPr id="4" name="think-cell data - do not delete" hidden="1">
                        <a:extLst>
                          <a:ext uri="{FF2B5EF4-FFF2-40B4-BE49-F238E27FC236}">
                            <a16:creationId xmlns:a16="http://schemas.microsoft.com/office/drawing/2014/main" id="{513D8205-7CEE-C745-ED05-1C78149B0916}"/>
                          </a:ext>
                        </a:extLst>
                      </p:cNvPr>
                      <p:cNvPicPr/>
                      <p:nvPr/>
                    </p:nvPicPr>
                    <p:blipFill>
                      <a:blip r:embed="rId19"/>
                      <a:stretch>
                        <a:fillRect/>
                      </a:stretch>
                    </p:blipFill>
                    <p:spPr>
                      <a:xfrm>
                        <a:off x="1588" y="1588"/>
                        <a:ext cx="1588" cy="1588"/>
                      </a:xfrm>
                      <a:prstGeom prst="rect">
                        <a:avLst/>
                      </a:prstGeom>
                    </p:spPr>
                  </p:pic>
                </p:oleObj>
              </mc:Fallback>
            </mc:AlternateContent>
          </a:graphicData>
        </a:graphic>
      </p:graphicFrame>
      <p:sp>
        <p:nvSpPr>
          <p:cNvPr id="13" name="箭头: V 形 12">
            <a:extLst>
              <a:ext uri="{FF2B5EF4-FFF2-40B4-BE49-F238E27FC236}">
                <a16:creationId xmlns:a16="http://schemas.microsoft.com/office/drawing/2014/main" id="{9E8BAC54-7FAF-2506-1C8E-191E99C4FA11}"/>
              </a:ext>
            </a:extLst>
          </p:cNvPr>
          <p:cNvSpPr/>
          <p:nvPr/>
        </p:nvSpPr>
        <p:spPr>
          <a:xfrm>
            <a:off x="1729304" y="2096609"/>
            <a:ext cx="9855889" cy="4373377"/>
          </a:xfrm>
          <a:prstGeom prst="chevron">
            <a:avLst>
              <a:gd name="adj" fmla="val 4216"/>
            </a:avLst>
          </a:prstGeom>
          <a:gradFill flip="none" rotWithShape="1">
            <a:gsLst>
              <a:gs pos="0">
                <a:srgbClr val="EB5C29">
                  <a:lumMod val="5000"/>
                  <a:lumOff val="95000"/>
                  <a:alpha val="20000"/>
                </a:srgbClr>
              </a:gs>
              <a:gs pos="60000">
                <a:srgbClr val="EB5C29">
                  <a:lumMod val="45000"/>
                  <a:lumOff val="55000"/>
                  <a:alpha val="5000"/>
                </a:srgbClr>
              </a:gs>
              <a:gs pos="100000">
                <a:srgbClr val="EB5C29">
                  <a:lumMod val="30000"/>
                  <a:lumOff val="70000"/>
                  <a:alpha val="10000"/>
                </a:srgbClr>
              </a:gs>
            </a:gsLst>
            <a:lin ang="10800000" scaled="1"/>
            <a:tileRect/>
          </a:gradFill>
          <a:ln w="12700" cap="flat" cmpd="sng" algn="ctr">
            <a:gradFill flip="none" rotWithShape="1">
              <a:gsLst>
                <a:gs pos="0">
                  <a:schemeClr val="accent3">
                    <a:lumMod val="0"/>
                    <a:lumOff val="100000"/>
                  </a:schemeClr>
                </a:gs>
                <a:gs pos="35000">
                  <a:schemeClr val="accent1">
                    <a:lumMod val="20000"/>
                    <a:lumOff val="80000"/>
                  </a:schemeClr>
                </a:gs>
                <a:gs pos="100000">
                  <a:schemeClr val="accent3">
                    <a:lumMod val="60000"/>
                    <a:lumOff val="40000"/>
                  </a:schemeClr>
                </a:gs>
              </a:gsLst>
              <a:path path="circle">
                <a:fillToRect r="100000" b="100000"/>
              </a:path>
              <a:tileRect l="-100000" t="-100000"/>
            </a:gradFill>
            <a:prstDash val="solid"/>
            <a:miter lim="800000"/>
          </a:ln>
          <a:effectLst/>
        </p:spPr>
        <p:txBody>
          <a:bodyPr lIns="108000" rIns="36000" rtlCol="0" anchor="ctr"/>
          <a:lstStyle/>
          <a:p>
            <a:pPr marL="252000" indent="-180000">
              <a:lnSpc>
                <a:spcPct val="120000"/>
              </a:lnSpc>
              <a:buFont typeface="Arial" panose="020B0604020202020204" pitchFamily="34" charset="0"/>
              <a:buChar char="•"/>
            </a:pPr>
            <a:endParaRPr lang="en-US" sz="1400" b="1" kern="0">
              <a:solidFill>
                <a:srgbClr val="F36D52"/>
              </a:solidFill>
              <a:latin typeface="微软雅黑"/>
              <a:ea typeface="微软雅黑"/>
            </a:endParaRPr>
          </a:p>
        </p:txBody>
      </p:sp>
      <p:sp>
        <p:nvSpPr>
          <p:cNvPr id="2" name="标题 1">
            <a:extLst>
              <a:ext uri="{FF2B5EF4-FFF2-40B4-BE49-F238E27FC236}">
                <a16:creationId xmlns:a16="http://schemas.microsoft.com/office/drawing/2014/main" id="{B6A2BBED-48C8-474E-9851-EBEDBD453619}"/>
              </a:ext>
            </a:extLst>
          </p:cNvPr>
          <p:cNvSpPr>
            <a:spLocks noGrp="1"/>
          </p:cNvSpPr>
          <p:nvPr>
            <p:ph type="title"/>
          </p:nvPr>
        </p:nvSpPr>
        <p:spPr>
          <a:xfrm>
            <a:off x="497240" y="115527"/>
            <a:ext cx="11359797" cy="726700"/>
          </a:xfrm>
          <a:noFill/>
        </p:spPr>
        <p:txBody>
          <a:bodyPr vert="horz"/>
          <a:lstStyle/>
          <a:p>
            <a:pPr algn="l"/>
            <a:r>
              <a:rPr lang="zh-CN" altLang="en-US" sz="2400"/>
              <a:t>骨转移难以根除，损害患者生存、持续导致骨破坏，大量乳腺癌患者</a:t>
            </a:r>
            <a:br>
              <a:rPr lang="en-US" altLang="zh-CN" sz="2400"/>
            </a:br>
            <a:r>
              <a:rPr lang="zh-CN" altLang="en-US" sz="2400"/>
              <a:t>长期面临“骨相关事件”风险</a:t>
            </a:r>
            <a:endParaRPr lang="en-US"/>
          </a:p>
        </p:txBody>
      </p:sp>
      <p:sp>
        <p:nvSpPr>
          <p:cNvPr id="3" name="内容占位符 2">
            <a:extLst>
              <a:ext uri="{FF2B5EF4-FFF2-40B4-BE49-F238E27FC236}">
                <a16:creationId xmlns:a16="http://schemas.microsoft.com/office/drawing/2014/main" id="{5C0B1675-B3B2-81BF-8262-88B4A37F4D74}"/>
              </a:ext>
            </a:extLst>
          </p:cNvPr>
          <p:cNvSpPr>
            <a:spLocks noGrp="1"/>
          </p:cNvSpPr>
          <p:nvPr>
            <p:ph idx="13"/>
          </p:nvPr>
        </p:nvSpPr>
        <p:spPr>
          <a:xfrm>
            <a:off x="334962" y="6573126"/>
            <a:ext cx="5761037" cy="279152"/>
          </a:xfrm>
        </p:spPr>
        <p:txBody>
          <a:bodyPr/>
          <a:lstStyle/>
          <a:p>
            <a:r>
              <a:rPr lang="en-US" altLang="zh-CN" sz="700" err="1">
                <a:solidFill>
                  <a:schemeClr val="bg2">
                    <a:lumMod val="50000"/>
                  </a:schemeClr>
                </a:solidFill>
              </a:rPr>
              <a:t>Katakami</a:t>
            </a:r>
            <a:r>
              <a:rPr lang="en-US" altLang="zh-CN" sz="700">
                <a:solidFill>
                  <a:schemeClr val="bg2">
                    <a:lumMod val="50000"/>
                  </a:schemeClr>
                </a:solidFill>
              </a:rPr>
              <a:t>, Nobuyuki, et al. Journal of thoracic oncology 9.2 (2014): 231-238.</a:t>
            </a:r>
          </a:p>
          <a:p>
            <a:r>
              <a:rPr lang="en-US" altLang="zh-CN" sz="700">
                <a:solidFill>
                  <a:schemeClr val="bg2">
                    <a:lumMod val="50000"/>
                  </a:schemeClr>
                </a:solidFill>
              </a:rPr>
              <a:t>Duan, </a:t>
            </a:r>
            <a:r>
              <a:rPr lang="en-US" altLang="zh-CN" sz="700" err="1">
                <a:solidFill>
                  <a:schemeClr val="bg2">
                    <a:lumMod val="50000"/>
                  </a:schemeClr>
                </a:solidFill>
              </a:rPr>
              <a:t>Jianchun</a:t>
            </a:r>
            <a:r>
              <a:rPr lang="en-US" altLang="zh-CN" sz="700">
                <a:solidFill>
                  <a:schemeClr val="bg2">
                    <a:lumMod val="50000"/>
                  </a:schemeClr>
                </a:solidFill>
              </a:rPr>
              <a:t>, et al. Journal of the National Cancer Center 3.4 (2023): 256-265.</a:t>
            </a:r>
          </a:p>
        </p:txBody>
      </p:sp>
      <p:sp>
        <p:nvSpPr>
          <p:cNvPr id="11" name="内容占位符 10">
            <a:extLst>
              <a:ext uri="{FF2B5EF4-FFF2-40B4-BE49-F238E27FC236}">
                <a16:creationId xmlns:a16="http://schemas.microsoft.com/office/drawing/2014/main" id="{7ADA7FB8-B58E-193B-12FF-8547A7C9CB15}"/>
              </a:ext>
            </a:extLst>
          </p:cNvPr>
          <p:cNvSpPr>
            <a:spLocks noGrp="1"/>
          </p:cNvSpPr>
          <p:nvPr>
            <p:ph sz="quarter" idx="14"/>
          </p:nvPr>
        </p:nvSpPr>
        <p:spPr/>
        <p:txBody>
          <a:bodyPr/>
          <a:lstStyle/>
          <a:p>
            <a:endParaRPr lang="en-US"/>
          </a:p>
        </p:txBody>
      </p:sp>
      <p:grpSp>
        <p:nvGrpSpPr>
          <p:cNvPr id="7" name="组合 6">
            <a:extLst>
              <a:ext uri="{FF2B5EF4-FFF2-40B4-BE49-F238E27FC236}">
                <a16:creationId xmlns:a16="http://schemas.microsoft.com/office/drawing/2014/main" id="{37C7C706-0B71-FE83-4E10-3E47DF3D144D}"/>
              </a:ext>
            </a:extLst>
          </p:cNvPr>
          <p:cNvGrpSpPr/>
          <p:nvPr/>
        </p:nvGrpSpPr>
        <p:grpSpPr>
          <a:xfrm>
            <a:off x="330200" y="1061720"/>
            <a:ext cx="11538321" cy="938530"/>
            <a:chOff x="1326474" y="2505242"/>
            <a:chExt cx="9257993" cy="1937859"/>
          </a:xfrm>
        </p:grpSpPr>
        <p:sp>
          <p:nvSpPr>
            <p:cNvPr id="8" name="矩形: 圆角 9">
              <a:extLst>
                <a:ext uri="{FF2B5EF4-FFF2-40B4-BE49-F238E27FC236}">
                  <a16:creationId xmlns:a16="http://schemas.microsoft.com/office/drawing/2014/main" id="{53C98E0A-E114-FCD6-B0EA-B40D443317E6}"/>
                </a:ext>
              </a:extLst>
            </p:cNvPr>
            <p:cNvSpPr/>
            <p:nvPr>
              <p:custDataLst>
                <p:tags r:id="rId14"/>
              </p:custDataLst>
            </p:nvPr>
          </p:nvSpPr>
          <p:spPr>
            <a:xfrm>
              <a:off x="1352728" y="2547135"/>
              <a:ext cx="9231739" cy="1895966"/>
            </a:xfrm>
            <a:prstGeom prst="roundRect">
              <a:avLst>
                <a:gd name="adj" fmla="val 2106"/>
              </a:avLst>
            </a:prstGeom>
            <a:solidFill>
              <a:srgbClr val="EA6F3F">
                <a:alpha val="63000"/>
              </a:srgbClr>
            </a:solidFill>
            <a:ln w="9525">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微软雅黑" panose="020B0503020204020204" charset="-122"/>
                <a:ea typeface="微软雅黑" panose="020B0503020204020204" charset="-122"/>
                <a:sym typeface="Calibri" panose="020F0502020204030204" pitchFamily="34" charset="0"/>
              </a:endParaRPr>
            </a:p>
          </p:txBody>
        </p:sp>
        <p:sp>
          <p:nvSpPr>
            <p:cNvPr id="9" name="矩形: 圆角 10">
              <a:extLst>
                <a:ext uri="{FF2B5EF4-FFF2-40B4-BE49-F238E27FC236}">
                  <a16:creationId xmlns:a16="http://schemas.microsoft.com/office/drawing/2014/main" id="{42C10F2F-E88C-4B51-CDD3-6DC229EBC008}"/>
                </a:ext>
              </a:extLst>
            </p:cNvPr>
            <p:cNvSpPr/>
            <p:nvPr>
              <p:custDataLst>
                <p:tags r:id="rId15"/>
              </p:custDataLst>
            </p:nvPr>
          </p:nvSpPr>
          <p:spPr>
            <a:xfrm>
              <a:off x="1326474" y="2505242"/>
              <a:ext cx="9216000" cy="1842068"/>
            </a:xfrm>
            <a:prstGeom prst="roundRect">
              <a:avLst>
                <a:gd name="adj" fmla="val 2106"/>
              </a:avLst>
            </a:prstGeom>
            <a:solidFill>
              <a:schemeClr val="bg1"/>
            </a:solidFill>
            <a:ln w="12700">
              <a:gradFill flip="none" rotWithShape="1">
                <a:gsLst>
                  <a:gs pos="52000">
                    <a:srgbClr val="FFFFFF"/>
                  </a:gs>
                  <a:gs pos="0">
                    <a:schemeClr val="accent2">
                      <a:lumMod val="40000"/>
                      <a:lumOff val="60000"/>
                    </a:schemeClr>
                  </a:gs>
                  <a:gs pos="100000">
                    <a:srgbClr val="FFFFFF"/>
                  </a:gs>
                </a:gsLst>
                <a:lin ang="4800000" scaled="0"/>
                <a:tileRect/>
              </a:gradFill>
              <a:prstDash val="solid"/>
            </a:ln>
          </p:spPr>
          <p:style>
            <a:lnRef idx="2">
              <a:schemeClr val="accent1">
                <a:shade val="50000"/>
              </a:schemeClr>
            </a:lnRef>
            <a:fillRef idx="1">
              <a:schemeClr val="accent1"/>
            </a:fillRef>
            <a:effectRef idx="0">
              <a:schemeClr val="accent1"/>
            </a:effectRef>
            <a:fontRef idx="minor">
              <a:schemeClr val="lt1"/>
            </a:fontRef>
          </p:style>
          <p:txBody>
            <a:bodyPr lIns="108000" tIns="0" rIns="108000" bIns="0" rtlCol="0" anchor="ctr"/>
            <a:lstStyle/>
            <a:p>
              <a:pPr marL="357750" marR="0" lvl="0" indent="-285750" algn="l" defTabSz="914400" eaLnBrk="1" fontAlgn="auto" latinLnBrk="0" hangingPunct="1">
                <a:lnSpc>
                  <a:spcPct val="130000"/>
                </a:lnSpc>
                <a:spcBef>
                  <a:spcPts val="0"/>
                </a:spcBef>
                <a:spcAft>
                  <a:spcPts val="0"/>
                </a:spcAft>
                <a:buClrTx/>
                <a:buSzTx/>
                <a:buFont typeface="Wingdings" panose="05000000000000000000" pitchFamily="2" charset="2"/>
                <a:buChar char="Ø"/>
                <a:tabLst/>
                <a:defRPr/>
              </a:pPr>
              <a:r>
                <a:rPr kumimoji="0" lang="zh-CN" altLang="en-US" sz="1500" b="1" i="0" u="none" strike="noStrike" kern="0" cap="none" spc="0" normalizeH="0" baseline="0" noProof="0">
                  <a:ln>
                    <a:noFill/>
                  </a:ln>
                  <a:solidFill>
                    <a:srgbClr val="F36D52"/>
                  </a:solidFill>
                  <a:effectLst/>
                  <a:uLnTx/>
                  <a:uFillTx/>
                  <a:latin typeface="微软雅黑"/>
                  <a:ea typeface="微软雅黑"/>
                  <a:cs typeface="+mn-cs"/>
                </a:rPr>
                <a:t>骨相关事件 </a:t>
              </a:r>
              <a:r>
                <a:rPr kumimoji="0" lang="en-US" altLang="zh-CN" sz="1500" b="1" i="0" u="none" strike="noStrike" kern="0" cap="none" spc="0" normalizeH="0" baseline="0" noProof="0">
                  <a:ln>
                    <a:noFill/>
                  </a:ln>
                  <a:solidFill>
                    <a:srgbClr val="F36D52"/>
                  </a:solidFill>
                  <a:effectLst/>
                  <a:uLnTx/>
                  <a:uFillTx/>
                  <a:latin typeface="微软雅黑"/>
                  <a:ea typeface="微软雅黑"/>
                  <a:cs typeface="+mn-cs"/>
                </a:rPr>
                <a:t>(Skeletal-Related Events </a:t>
              </a:r>
              <a:r>
                <a:rPr lang="en-US" altLang="zh-CN" sz="1500" b="1" kern="0">
                  <a:solidFill>
                    <a:srgbClr val="F36D52"/>
                  </a:solidFill>
                  <a:latin typeface="微软雅黑"/>
                  <a:ea typeface="微软雅黑"/>
                </a:rPr>
                <a:t>/ SRE</a:t>
              </a:r>
              <a:r>
                <a:rPr kumimoji="0" lang="en-US" altLang="zh-CN" sz="1500" b="1" i="0" u="none" strike="noStrike" kern="0" cap="none" spc="0" normalizeH="0" baseline="0" noProof="0">
                  <a:ln>
                    <a:noFill/>
                  </a:ln>
                  <a:solidFill>
                    <a:srgbClr val="F16B2F"/>
                  </a:solidFill>
                  <a:effectLst/>
                  <a:uLnTx/>
                  <a:uFillTx/>
                  <a:latin typeface="微软雅黑"/>
                  <a:ea typeface="微软雅黑"/>
                  <a:cs typeface="+mn-cs"/>
                </a:rPr>
                <a:t>)</a:t>
              </a:r>
              <a:r>
                <a:rPr kumimoji="0" lang="zh-CN" altLang="en-US" sz="1500" b="0" i="0" u="none" strike="noStrike" kern="0" cap="none" spc="0" normalizeH="0" baseline="0" noProof="0">
                  <a:ln>
                    <a:noFill/>
                  </a:ln>
                  <a:solidFill>
                    <a:srgbClr val="F16B2F"/>
                  </a:solidFill>
                  <a:effectLst/>
                  <a:uLnTx/>
                  <a:uFillTx/>
                  <a:latin typeface="微软雅黑"/>
                  <a:ea typeface="微软雅黑"/>
                  <a:cs typeface="+mn-cs"/>
                </a:rPr>
                <a:t>：</a:t>
              </a:r>
              <a:r>
                <a:rPr lang="zh-CN" altLang="en-US" sz="1500" kern="0">
                  <a:solidFill>
                    <a:srgbClr val="000000">
                      <a:lumMod val="65000"/>
                      <a:lumOff val="35000"/>
                    </a:srgbClr>
                  </a:solidFill>
                  <a:latin typeface="微软雅黑"/>
                  <a:ea typeface="微软雅黑"/>
                </a:rPr>
                <a:t>明确由</a:t>
              </a:r>
              <a:r>
                <a:rPr kumimoji="0" lang="zh-CN" altLang="en-US" sz="1500" b="0" i="0" u="none" strike="noStrike" kern="0" cap="none" spc="0" normalizeH="0" baseline="0" noProof="0">
                  <a:ln>
                    <a:noFill/>
                  </a:ln>
                  <a:solidFill>
                    <a:srgbClr val="000000">
                      <a:lumMod val="65000"/>
                      <a:lumOff val="35000"/>
                    </a:srgbClr>
                  </a:solidFill>
                  <a:effectLst/>
                  <a:uLnTx/>
                  <a:uFillTx/>
                  <a:latin typeface="微软雅黑"/>
                  <a:ea typeface="微软雅黑"/>
                  <a:cs typeface="+mn-cs"/>
                </a:rPr>
                <a:t>骨转移导致、可客观评估的</a:t>
              </a:r>
              <a:r>
                <a:rPr lang="zh-CN" altLang="en-US" sz="1500" kern="0">
                  <a:solidFill>
                    <a:srgbClr val="000000">
                      <a:lumMod val="65000"/>
                      <a:lumOff val="35000"/>
                    </a:srgbClr>
                  </a:solidFill>
                  <a:latin typeface="微软雅黑"/>
                  <a:ea typeface="微软雅黑"/>
                </a:rPr>
                <a:t>一系列</a:t>
              </a:r>
              <a:r>
                <a:rPr kumimoji="0" lang="zh-CN" altLang="en-US" sz="1500" b="1" i="0" u="none" strike="noStrike" kern="0" cap="none" spc="0" normalizeH="0" baseline="0" noProof="0">
                  <a:ln>
                    <a:noFill/>
                  </a:ln>
                  <a:solidFill>
                    <a:srgbClr val="F36D52"/>
                  </a:solidFill>
                  <a:effectLst/>
                  <a:uLnTx/>
                  <a:uFillTx/>
                  <a:latin typeface="微软雅黑"/>
                  <a:ea typeface="微软雅黑"/>
                  <a:cs typeface="+mn-cs"/>
                </a:rPr>
                <a:t>“骨并发症 与 相关干预”</a:t>
              </a:r>
              <a:endParaRPr kumimoji="0" lang="en-US" altLang="zh-CN" sz="1500" b="1" i="0" u="none" strike="noStrike" kern="0" cap="none" spc="0" normalizeH="0" baseline="0" noProof="0">
                <a:ln>
                  <a:noFill/>
                </a:ln>
                <a:solidFill>
                  <a:srgbClr val="F36D52"/>
                </a:solidFill>
                <a:effectLst/>
                <a:uLnTx/>
                <a:uFillTx/>
                <a:latin typeface="微软雅黑"/>
                <a:ea typeface="微软雅黑"/>
                <a:cs typeface="+mn-cs"/>
              </a:endParaRPr>
            </a:p>
            <a:p>
              <a:pPr marL="357750" marR="0" lvl="0" indent="-285750" algn="l" defTabSz="914400" eaLnBrk="1" fontAlgn="auto" latinLnBrk="0" hangingPunct="1">
                <a:lnSpc>
                  <a:spcPct val="130000"/>
                </a:lnSpc>
                <a:spcBef>
                  <a:spcPts val="0"/>
                </a:spcBef>
                <a:spcAft>
                  <a:spcPts val="0"/>
                </a:spcAft>
                <a:buClrTx/>
                <a:buSzTx/>
                <a:buFont typeface="Wingdings" panose="05000000000000000000" pitchFamily="2" charset="2"/>
                <a:buChar char="Ø"/>
                <a:tabLst/>
                <a:defRPr/>
              </a:pPr>
              <a:r>
                <a:rPr kumimoji="0" lang="zh-CN" altLang="en-US" sz="1500" b="1" i="0" u="none" strike="noStrike" kern="0" cap="none" spc="0" normalizeH="0" baseline="0" noProof="0">
                  <a:ln>
                    <a:noFill/>
                  </a:ln>
                  <a:solidFill>
                    <a:srgbClr val="F16B2F"/>
                  </a:solidFill>
                  <a:effectLst/>
                  <a:uLnTx/>
                  <a:uFillTx/>
                  <a:latin typeface="微软雅黑"/>
                  <a:ea typeface="微软雅黑"/>
                  <a:cs typeface="+mn-cs"/>
                </a:rPr>
                <a:t>发生骨相关事件：</a:t>
              </a:r>
              <a:r>
                <a:rPr lang="zh-CN" altLang="en-US" sz="1500" kern="0">
                  <a:solidFill>
                    <a:srgbClr val="000000">
                      <a:lumMod val="65000"/>
                      <a:lumOff val="35000"/>
                    </a:srgbClr>
                  </a:solidFill>
                  <a:latin typeface="微软雅黑"/>
                  <a:ea typeface="微软雅黑"/>
                </a:rPr>
                <a:t>出现骨并发症</a:t>
              </a:r>
              <a:r>
                <a:rPr lang="en-US" altLang="zh-CN" sz="1500" kern="0">
                  <a:solidFill>
                    <a:srgbClr val="000000">
                      <a:lumMod val="65000"/>
                      <a:lumOff val="35000"/>
                    </a:srgbClr>
                  </a:solidFill>
                  <a:latin typeface="微软雅黑"/>
                  <a:ea typeface="微软雅黑"/>
                </a:rPr>
                <a:t>/</a:t>
              </a:r>
              <a:r>
                <a:rPr lang="zh-CN" altLang="en-US" sz="1500" kern="0">
                  <a:solidFill>
                    <a:srgbClr val="000000">
                      <a:lumMod val="65000"/>
                      <a:lumOff val="35000"/>
                    </a:srgbClr>
                  </a:solidFill>
                  <a:latin typeface="微软雅黑"/>
                  <a:ea typeface="微软雅黑"/>
                </a:rPr>
                <a:t>骨并发症需要干预，是当前方案</a:t>
              </a:r>
              <a:r>
                <a:rPr kumimoji="0" lang="zh-CN" altLang="en-US" sz="1500" b="0" i="0" u="none" strike="noStrike" kern="0" cap="none" spc="0" normalizeH="0" baseline="0" noProof="0">
                  <a:ln>
                    <a:noFill/>
                  </a:ln>
                  <a:solidFill>
                    <a:srgbClr val="000000">
                      <a:lumMod val="65000"/>
                      <a:lumOff val="35000"/>
                    </a:srgbClr>
                  </a:solidFill>
                  <a:effectLst/>
                  <a:uLnTx/>
                  <a:uFillTx/>
                  <a:latin typeface="微软雅黑"/>
                  <a:ea typeface="微软雅黑"/>
                  <a:cs typeface="+mn-cs"/>
                </a:rPr>
                <a:t>对骨转移效果不佳、</a:t>
              </a:r>
              <a:r>
                <a:rPr kumimoji="0" lang="zh-CN" altLang="en-US" sz="1500" b="1" i="0" u="none" strike="noStrike" kern="0" cap="none" spc="0" normalizeH="0" baseline="0" noProof="0">
                  <a:ln>
                    <a:noFill/>
                  </a:ln>
                  <a:solidFill>
                    <a:srgbClr val="EB613B"/>
                  </a:solidFill>
                  <a:effectLst/>
                  <a:uLnTx/>
                  <a:uFillTx/>
                  <a:latin typeface="微软雅黑"/>
                  <a:ea typeface="微软雅黑"/>
                  <a:cs typeface="+mn-cs"/>
                </a:rPr>
                <a:t>骨转移进一步恶化的标志</a:t>
              </a:r>
              <a:r>
                <a:rPr kumimoji="0" lang="en-US" altLang="zh-CN" sz="1500" b="1" i="0" u="none" strike="noStrike" kern="0" cap="none" spc="0" normalizeH="0" baseline="30000" noProof="0">
                  <a:ln>
                    <a:noFill/>
                  </a:ln>
                  <a:solidFill>
                    <a:srgbClr val="EB613B"/>
                  </a:solidFill>
                  <a:effectLst/>
                  <a:uLnTx/>
                  <a:uFillTx/>
                  <a:latin typeface="微软雅黑"/>
                  <a:ea typeface="微软雅黑"/>
                  <a:cs typeface="+mn-cs"/>
                </a:rPr>
                <a:t>1</a:t>
              </a:r>
              <a:r>
                <a:rPr lang="en-US" altLang="zh-CN" sz="1500" b="1" kern="0" baseline="30000">
                  <a:solidFill>
                    <a:srgbClr val="EB613B"/>
                  </a:solidFill>
                  <a:latin typeface="微软雅黑"/>
                  <a:ea typeface="微软雅黑"/>
                </a:rPr>
                <a:t>,2</a:t>
              </a:r>
              <a:endParaRPr kumimoji="0" lang="zh-CN" altLang="en-US" sz="1500" b="1" i="0" u="none" strike="noStrike" kern="0" cap="none" spc="0" normalizeH="0" baseline="0" noProof="0">
                <a:ln>
                  <a:noFill/>
                </a:ln>
                <a:solidFill>
                  <a:srgbClr val="EB613B"/>
                </a:solidFill>
                <a:effectLst/>
                <a:uLnTx/>
                <a:uFillTx/>
                <a:latin typeface="微软雅黑"/>
                <a:ea typeface="微软雅黑"/>
                <a:cs typeface="+mn-cs"/>
              </a:endParaRPr>
            </a:p>
          </p:txBody>
        </p:sp>
      </p:grpSp>
      <p:grpSp>
        <p:nvGrpSpPr>
          <p:cNvPr id="16" name="组合 15">
            <a:extLst>
              <a:ext uri="{FF2B5EF4-FFF2-40B4-BE49-F238E27FC236}">
                <a16:creationId xmlns:a16="http://schemas.microsoft.com/office/drawing/2014/main" id="{CD07A612-AD2C-7CAA-D18A-78DFFAC3A621}"/>
              </a:ext>
            </a:extLst>
          </p:cNvPr>
          <p:cNvGrpSpPr/>
          <p:nvPr/>
        </p:nvGrpSpPr>
        <p:grpSpPr>
          <a:xfrm>
            <a:off x="4231356" y="2231138"/>
            <a:ext cx="6143521" cy="4111603"/>
            <a:chOff x="4231356" y="2231138"/>
            <a:chExt cx="6143521" cy="4111603"/>
          </a:xfrm>
        </p:grpSpPr>
        <p:sp>
          <p:nvSpPr>
            <p:cNvPr id="122" name="矩形: 圆角 121">
              <a:extLst>
                <a:ext uri="{FF2B5EF4-FFF2-40B4-BE49-F238E27FC236}">
                  <a16:creationId xmlns:a16="http://schemas.microsoft.com/office/drawing/2014/main" id="{30267526-5A82-D612-D5AF-020F7C08867B}"/>
                </a:ext>
              </a:extLst>
            </p:cNvPr>
            <p:cNvSpPr/>
            <p:nvPr/>
          </p:nvSpPr>
          <p:spPr>
            <a:xfrm>
              <a:off x="4231356" y="2399508"/>
              <a:ext cx="6143521" cy="3943233"/>
            </a:xfrm>
            <a:prstGeom prst="roundRect">
              <a:avLst>
                <a:gd name="adj" fmla="val 2011"/>
              </a:avLst>
            </a:prstGeom>
            <a:solidFill>
              <a:schemeClr val="bg1">
                <a:alpha val="20000"/>
              </a:schemeClr>
            </a:solidFill>
            <a:ln>
              <a:solidFill>
                <a:schemeClr val="accent2">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0" name="组合 139">
              <a:extLst>
                <a:ext uri="{FF2B5EF4-FFF2-40B4-BE49-F238E27FC236}">
                  <a16:creationId xmlns:a16="http://schemas.microsoft.com/office/drawing/2014/main" id="{3406D6F3-798D-61B6-1680-457DFC308EC5}"/>
                </a:ext>
              </a:extLst>
            </p:cNvPr>
            <p:cNvGrpSpPr/>
            <p:nvPr/>
          </p:nvGrpSpPr>
          <p:grpSpPr>
            <a:xfrm>
              <a:off x="4285852" y="2803258"/>
              <a:ext cx="5796082" cy="3037770"/>
              <a:chOff x="2212080" y="2725526"/>
              <a:chExt cx="5454581" cy="3037770"/>
            </a:xfrm>
          </p:grpSpPr>
          <p:pic>
            <p:nvPicPr>
              <p:cNvPr id="141" name="图片 140">
                <a:extLst>
                  <a:ext uri="{FF2B5EF4-FFF2-40B4-BE49-F238E27FC236}">
                    <a16:creationId xmlns:a16="http://schemas.microsoft.com/office/drawing/2014/main" id="{E03A6777-839A-8A2B-F661-87A4387A3446}"/>
                  </a:ext>
                </a:extLst>
              </p:cNvPr>
              <p:cNvPicPr>
                <a:picLocks/>
              </p:cNvPicPr>
              <p:nvPr>
                <p:custDataLst>
                  <p:tags r:id="rId6"/>
                </p:custDataLst>
              </p:nvPr>
            </p:nvPicPr>
            <p:blipFill>
              <a:blip r:embed="rId20"/>
              <a:stretch>
                <a:fillRect/>
              </a:stretch>
            </p:blipFill>
            <p:spPr>
              <a:xfrm>
                <a:off x="2450290" y="3354127"/>
                <a:ext cx="1152000" cy="1023862"/>
              </a:xfrm>
              <a:prstGeom prst="roundRect">
                <a:avLst>
                  <a:gd name="adj" fmla="val 9105"/>
                </a:avLst>
              </a:prstGeom>
            </p:spPr>
          </p:pic>
          <p:sp>
            <p:nvSpPr>
              <p:cNvPr id="142" name="矩形: 圆角 141">
                <a:extLst>
                  <a:ext uri="{FF2B5EF4-FFF2-40B4-BE49-F238E27FC236}">
                    <a16:creationId xmlns:a16="http://schemas.microsoft.com/office/drawing/2014/main" id="{380E938D-4D9F-00A0-DAD7-2BAB5979A62D}"/>
                  </a:ext>
                </a:extLst>
              </p:cNvPr>
              <p:cNvSpPr/>
              <p:nvPr>
                <p:custDataLst>
                  <p:tags r:id="rId7"/>
                </p:custDataLst>
              </p:nvPr>
            </p:nvSpPr>
            <p:spPr>
              <a:xfrm>
                <a:off x="2212080" y="3142083"/>
                <a:ext cx="1628420" cy="177463"/>
              </a:xfrm>
              <a:prstGeom prst="roundRect">
                <a:avLst>
                  <a:gd name="adj" fmla="val 9081"/>
                </a:avLst>
              </a:prstGeom>
              <a:noFill/>
              <a:ln w="12700" cap="flat" cmpd="sng" algn="ctr">
                <a:noFill/>
                <a:prstDash val="solid"/>
                <a:miter lim="800000"/>
              </a:ln>
              <a:effectLst/>
            </p:spPr>
            <p:txBody>
              <a:bodyPr wrap="square" lIns="0" tIns="0" rIns="0" bIns="0"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100" i="0" u="none" strike="noStrike" kern="0" cap="none" spc="0" normalizeH="0" baseline="0" noProof="0">
                    <a:ln>
                      <a:noFill/>
                    </a:ln>
                    <a:solidFill>
                      <a:schemeClr val="tx1">
                        <a:lumMod val="65000"/>
                        <a:lumOff val="35000"/>
                      </a:schemeClr>
                    </a:solidFill>
                    <a:effectLst/>
                    <a:uLnTx/>
                    <a:uFillTx/>
                    <a:latin typeface="微软雅黑"/>
                    <a:ea typeface="微软雅黑"/>
                    <a:cs typeface="Arial" panose="020B0604020202020204" pitchFamily="34" charset="0"/>
                    <a:sym typeface="+mn-lt"/>
                  </a:rPr>
                  <a:t>病理性骨折</a:t>
                </a:r>
              </a:p>
            </p:txBody>
          </p:sp>
          <p:pic>
            <p:nvPicPr>
              <p:cNvPr id="143" name="图片 142">
                <a:extLst>
                  <a:ext uri="{FF2B5EF4-FFF2-40B4-BE49-F238E27FC236}">
                    <a16:creationId xmlns:a16="http://schemas.microsoft.com/office/drawing/2014/main" id="{6D08090E-708F-5381-2BE9-997AE907771C}"/>
                  </a:ext>
                </a:extLst>
              </p:cNvPr>
              <p:cNvPicPr>
                <a:picLocks/>
              </p:cNvPicPr>
              <p:nvPr>
                <p:custDataLst>
                  <p:tags r:id="rId8"/>
                </p:custDataLst>
              </p:nvPr>
            </p:nvPicPr>
            <p:blipFill>
              <a:blip r:embed="rId21"/>
              <a:stretch>
                <a:fillRect/>
              </a:stretch>
            </p:blipFill>
            <p:spPr>
              <a:xfrm>
                <a:off x="2450290" y="4739434"/>
                <a:ext cx="1152000" cy="1023862"/>
              </a:xfrm>
              <a:prstGeom prst="roundRect">
                <a:avLst>
                  <a:gd name="adj" fmla="val 9105"/>
                </a:avLst>
              </a:prstGeom>
            </p:spPr>
          </p:pic>
          <p:sp>
            <p:nvSpPr>
              <p:cNvPr id="144" name="矩形: 圆角 21">
                <a:extLst>
                  <a:ext uri="{FF2B5EF4-FFF2-40B4-BE49-F238E27FC236}">
                    <a16:creationId xmlns:a16="http://schemas.microsoft.com/office/drawing/2014/main" id="{6311F617-8579-BFC4-AD1A-1F4528A57692}"/>
                  </a:ext>
                </a:extLst>
              </p:cNvPr>
              <p:cNvSpPr/>
              <p:nvPr>
                <p:custDataLst>
                  <p:tags r:id="rId9"/>
                </p:custDataLst>
              </p:nvPr>
            </p:nvSpPr>
            <p:spPr>
              <a:xfrm>
                <a:off x="2395754" y="4534130"/>
                <a:ext cx="1261073" cy="177463"/>
              </a:xfrm>
              <a:prstGeom prst="roundRect">
                <a:avLst>
                  <a:gd name="adj" fmla="val 9081"/>
                </a:avLst>
              </a:prstGeom>
              <a:noFill/>
              <a:ln w="12700" cap="flat" cmpd="sng" algn="ctr">
                <a:noFill/>
                <a:prstDash val="solid"/>
                <a:miter lim="800000"/>
              </a:ln>
              <a:effectLst/>
            </p:spPr>
            <p:txBody>
              <a:bodyPr lIns="0" tIns="0" rIns="0" bIns="0"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100" i="0" u="none" strike="noStrike" kern="0" cap="none" spc="0" normalizeH="0" baseline="0" noProof="0">
                    <a:ln>
                      <a:noFill/>
                    </a:ln>
                    <a:solidFill>
                      <a:schemeClr val="tx1">
                        <a:lumMod val="65000"/>
                        <a:lumOff val="35000"/>
                      </a:schemeClr>
                    </a:solidFill>
                    <a:effectLst/>
                    <a:uLnTx/>
                    <a:uFillTx/>
                    <a:latin typeface="微软雅黑"/>
                    <a:ea typeface="微软雅黑"/>
                    <a:cs typeface="Arial" panose="020B0604020202020204" pitchFamily="34" charset="0"/>
                    <a:sym typeface="+mn-lt"/>
                  </a:rPr>
                  <a:t>脊髓压迫</a:t>
                </a:r>
              </a:p>
            </p:txBody>
          </p:sp>
          <p:sp>
            <p:nvSpPr>
              <p:cNvPr id="145" name="文本框 144">
                <a:extLst>
                  <a:ext uri="{FF2B5EF4-FFF2-40B4-BE49-F238E27FC236}">
                    <a16:creationId xmlns:a16="http://schemas.microsoft.com/office/drawing/2014/main" id="{656D296A-ADFA-5345-22CA-43496CB2B2E4}"/>
                  </a:ext>
                </a:extLst>
              </p:cNvPr>
              <p:cNvSpPr txBox="1"/>
              <p:nvPr/>
            </p:nvSpPr>
            <p:spPr>
              <a:xfrm>
                <a:off x="2470474" y="2725526"/>
                <a:ext cx="1131816" cy="324199"/>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400" b="1" i="1" u="sng" strike="noStrike" kern="0" cap="none" spc="0" normalizeH="0" baseline="0" noProof="0">
                    <a:ln>
                      <a:noFill/>
                    </a:ln>
                    <a:solidFill>
                      <a:srgbClr val="EB613B"/>
                    </a:solidFill>
                    <a:effectLst/>
                    <a:uLnTx/>
                    <a:uFillTx/>
                  </a:rPr>
                  <a:t>骨并发症</a:t>
                </a:r>
                <a:endParaRPr kumimoji="0" lang="en-US" altLang="zh-CN" sz="1400" b="0" i="1" u="sng" strike="noStrike" kern="0" cap="none" spc="0" normalizeH="0" baseline="0" noProof="0">
                  <a:ln>
                    <a:noFill/>
                  </a:ln>
                  <a:solidFill>
                    <a:srgbClr val="000000"/>
                  </a:solidFill>
                  <a:effectLst/>
                  <a:uLnTx/>
                  <a:uFillTx/>
                </a:endParaRPr>
              </a:p>
            </p:txBody>
          </p:sp>
          <p:grpSp>
            <p:nvGrpSpPr>
              <p:cNvPr id="146" name="组合 145">
                <a:extLst>
                  <a:ext uri="{FF2B5EF4-FFF2-40B4-BE49-F238E27FC236}">
                    <a16:creationId xmlns:a16="http://schemas.microsoft.com/office/drawing/2014/main" id="{70C37E64-B96F-6BAC-865F-5DEE2E4FE02B}"/>
                  </a:ext>
                </a:extLst>
              </p:cNvPr>
              <p:cNvGrpSpPr/>
              <p:nvPr/>
            </p:nvGrpSpPr>
            <p:grpSpPr>
              <a:xfrm>
                <a:off x="3859280" y="3354127"/>
                <a:ext cx="115824" cy="2377652"/>
                <a:chOff x="6300339" y="3456067"/>
                <a:chExt cx="115824" cy="2257215"/>
              </a:xfrm>
            </p:grpSpPr>
            <p:cxnSp>
              <p:nvCxnSpPr>
                <p:cNvPr id="154" name="直接连接符 153">
                  <a:extLst>
                    <a:ext uri="{FF2B5EF4-FFF2-40B4-BE49-F238E27FC236}">
                      <a16:creationId xmlns:a16="http://schemas.microsoft.com/office/drawing/2014/main" id="{CBC112E9-1132-7779-F79C-5CF8696FA9E9}"/>
                    </a:ext>
                  </a:extLst>
                </p:cNvPr>
                <p:cNvCxnSpPr>
                  <a:cxnSpLocks/>
                </p:cNvCxnSpPr>
                <p:nvPr/>
              </p:nvCxnSpPr>
              <p:spPr>
                <a:xfrm>
                  <a:off x="6300339" y="3456067"/>
                  <a:ext cx="0" cy="2257215"/>
                </a:xfrm>
                <a:prstGeom prst="line">
                  <a:avLst/>
                </a:prstGeom>
                <a:noFill/>
                <a:ln w="6350" cap="flat" cmpd="sng" algn="ctr">
                  <a:solidFill>
                    <a:srgbClr val="EB613B">
                      <a:alpha val="70000"/>
                    </a:srgbClr>
                  </a:solidFill>
                  <a:prstDash val="solid"/>
                  <a:miter lim="800000"/>
                </a:ln>
                <a:effectLst/>
              </p:spPr>
            </p:cxnSp>
            <p:sp>
              <p:nvSpPr>
                <p:cNvPr id="155" name="等腰三角形 154">
                  <a:extLst>
                    <a:ext uri="{FF2B5EF4-FFF2-40B4-BE49-F238E27FC236}">
                      <a16:creationId xmlns:a16="http://schemas.microsoft.com/office/drawing/2014/main" id="{EC4045AF-371F-54D0-A5FC-EDA8B9971B03}"/>
                    </a:ext>
                  </a:extLst>
                </p:cNvPr>
                <p:cNvSpPr/>
                <p:nvPr/>
              </p:nvSpPr>
              <p:spPr>
                <a:xfrm rot="5400000">
                  <a:off x="6226751" y="4515896"/>
                  <a:ext cx="268170" cy="110655"/>
                </a:xfrm>
                <a:prstGeom prst="triangle">
                  <a:avLst/>
                </a:prstGeom>
                <a:solidFill>
                  <a:srgbClr val="F36D52">
                    <a:alpha val="7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微软雅黑"/>
                    <a:ea typeface="微软雅黑"/>
                    <a:cs typeface="+mn-cs"/>
                  </a:endParaRPr>
                </a:p>
              </p:txBody>
            </p:sp>
          </p:grpSp>
          <p:pic>
            <p:nvPicPr>
              <p:cNvPr id="147" name="图片 146">
                <a:extLst>
                  <a:ext uri="{FF2B5EF4-FFF2-40B4-BE49-F238E27FC236}">
                    <a16:creationId xmlns:a16="http://schemas.microsoft.com/office/drawing/2014/main" id="{FBC0FCC6-3F24-584E-556F-29FF6403193E}"/>
                  </a:ext>
                </a:extLst>
              </p:cNvPr>
              <p:cNvPicPr/>
              <p:nvPr>
                <p:custDataLst>
                  <p:tags r:id="rId10"/>
                </p:custDataLst>
              </p:nvPr>
            </p:nvPicPr>
            <p:blipFill>
              <a:blip r:embed="rId22"/>
              <a:stretch>
                <a:fillRect/>
              </a:stretch>
            </p:blipFill>
            <p:spPr>
              <a:xfrm>
                <a:off x="4125636" y="3354127"/>
                <a:ext cx="1152000" cy="1023862"/>
              </a:xfrm>
              <a:prstGeom prst="roundRect">
                <a:avLst>
                  <a:gd name="adj" fmla="val 8349"/>
                </a:avLst>
              </a:prstGeom>
            </p:spPr>
          </p:pic>
          <p:sp>
            <p:nvSpPr>
              <p:cNvPr id="148" name="矩形: 圆角 15">
                <a:extLst>
                  <a:ext uri="{FF2B5EF4-FFF2-40B4-BE49-F238E27FC236}">
                    <a16:creationId xmlns:a16="http://schemas.microsoft.com/office/drawing/2014/main" id="{5C771DF6-1E94-6F3B-13E9-9F8A14776EDF}"/>
                  </a:ext>
                </a:extLst>
              </p:cNvPr>
              <p:cNvSpPr/>
              <p:nvPr>
                <p:custDataLst>
                  <p:tags r:id="rId11"/>
                </p:custDataLst>
              </p:nvPr>
            </p:nvSpPr>
            <p:spPr>
              <a:xfrm>
                <a:off x="4252100" y="3132467"/>
                <a:ext cx="899072" cy="177463"/>
              </a:xfrm>
              <a:prstGeom prst="roundRect">
                <a:avLst>
                  <a:gd name="adj" fmla="val 9081"/>
                </a:avLst>
              </a:prstGeom>
              <a:noFill/>
              <a:ln w="12700" cap="flat" cmpd="sng" algn="ctr">
                <a:noFill/>
                <a:prstDash val="solid"/>
                <a:miter lim="800000"/>
              </a:ln>
              <a:effectLst/>
            </p:spPr>
            <p:txBody>
              <a:bodyPr lIns="0" tIns="0" rIns="0" bIns="0"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100" i="0" u="none" strike="noStrike" kern="0" cap="none" spc="0" normalizeH="0" baseline="0" noProof="0">
                    <a:ln>
                      <a:noFill/>
                    </a:ln>
                    <a:solidFill>
                      <a:schemeClr val="tx1">
                        <a:lumMod val="65000"/>
                        <a:lumOff val="35000"/>
                      </a:schemeClr>
                    </a:solidFill>
                    <a:effectLst/>
                    <a:uLnTx/>
                    <a:uFillTx/>
                    <a:latin typeface="微软雅黑"/>
                    <a:ea typeface="微软雅黑"/>
                    <a:cs typeface="Arial" panose="020B0604020202020204" pitchFamily="34" charset="0"/>
                    <a:sym typeface="+mn-lt"/>
                  </a:rPr>
                  <a:t>骨放疗</a:t>
                </a:r>
              </a:p>
            </p:txBody>
          </p:sp>
          <p:sp>
            <p:nvSpPr>
              <p:cNvPr id="149" name="文本框 148">
                <a:extLst>
                  <a:ext uri="{FF2B5EF4-FFF2-40B4-BE49-F238E27FC236}">
                    <a16:creationId xmlns:a16="http://schemas.microsoft.com/office/drawing/2014/main" id="{8C2E9152-94B5-8820-D148-9ED14DB0E30B}"/>
                  </a:ext>
                </a:extLst>
              </p:cNvPr>
              <p:cNvSpPr txBox="1"/>
              <p:nvPr/>
            </p:nvSpPr>
            <p:spPr>
              <a:xfrm>
                <a:off x="5325780" y="3670769"/>
                <a:ext cx="2340881" cy="430887"/>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100" i="1" u="none" strike="noStrike" kern="0" cap="none" spc="0" normalizeH="0" baseline="0" noProof="0">
                    <a:ln>
                      <a:noFill/>
                    </a:ln>
                    <a:solidFill>
                      <a:srgbClr val="000000">
                        <a:lumMod val="65000"/>
                        <a:lumOff val="35000"/>
                      </a:srgbClr>
                    </a:solidFill>
                    <a:effectLst/>
                    <a:uLnTx/>
                    <a:uFillTx/>
                  </a:rPr>
                  <a:t>控制疼痛、治疗或预防病理性骨折，或者治疗或预防脊髓压迫</a:t>
                </a:r>
                <a:endParaRPr kumimoji="0" lang="en-US" sz="1100" i="1" u="none" strike="noStrike" kern="0" cap="none" spc="0" normalizeH="0" baseline="0" noProof="0">
                  <a:ln>
                    <a:noFill/>
                  </a:ln>
                  <a:solidFill>
                    <a:srgbClr val="000000">
                      <a:lumMod val="65000"/>
                      <a:lumOff val="35000"/>
                    </a:srgbClr>
                  </a:solidFill>
                  <a:effectLst/>
                  <a:uLnTx/>
                  <a:uFillTx/>
                </a:endParaRPr>
              </a:p>
            </p:txBody>
          </p:sp>
          <p:pic>
            <p:nvPicPr>
              <p:cNvPr id="150" name="图片 149">
                <a:extLst>
                  <a:ext uri="{FF2B5EF4-FFF2-40B4-BE49-F238E27FC236}">
                    <a16:creationId xmlns:a16="http://schemas.microsoft.com/office/drawing/2014/main" id="{3BF35A25-E8B8-70BA-B032-347EEBFA7D89}"/>
                  </a:ext>
                </a:extLst>
              </p:cNvPr>
              <p:cNvPicPr/>
              <p:nvPr>
                <p:custDataLst>
                  <p:tags r:id="rId12"/>
                </p:custDataLst>
              </p:nvPr>
            </p:nvPicPr>
            <p:blipFill>
              <a:blip r:embed="rId23"/>
              <a:stretch>
                <a:fillRect/>
              </a:stretch>
            </p:blipFill>
            <p:spPr>
              <a:xfrm>
                <a:off x="4125636" y="4739434"/>
                <a:ext cx="1152000" cy="1023862"/>
              </a:xfrm>
              <a:prstGeom prst="roundRect">
                <a:avLst>
                  <a:gd name="adj" fmla="val 11373"/>
                </a:avLst>
              </a:prstGeom>
            </p:spPr>
          </p:pic>
          <p:sp>
            <p:nvSpPr>
              <p:cNvPr id="151" name="矩形: 圆角 19">
                <a:extLst>
                  <a:ext uri="{FF2B5EF4-FFF2-40B4-BE49-F238E27FC236}">
                    <a16:creationId xmlns:a16="http://schemas.microsoft.com/office/drawing/2014/main" id="{BEF61E15-9E1E-F789-7EBA-A2E5B884C1CE}"/>
                  </a:ext>
                </a:extLst>
              </p:cNvPr>
              <p:cNvSpPr/>
              <p:nvPr>
                <p:custDataLst>
                  <p:tags r:id="rId13"/>
                </p:custDataLst>
              </p:nvPr>
            </p:nvSpPr>
            <p:spPr>
              <a:xfrm flipH="1">
                <a:off x="4135636" y="4524515"/>
                <a:ext cx="1132000" cy="177463"/>
              </a:xfrm>
              <a:prstGeom prst="roundRect">
                <a:avLst>
                  <a:gd name="adj" fmla="val 9081"/>
                </a:avLst>
              </a:prstGeom>
              <a:noFill/>
              <a:ln w="12700" cap="flat" cmpd="sng" algn="ctr">
                <a:noFill/>
                <a:prstDash val="solid"/>
                <a:miter lim="800000"/>
              </a:ln>
              <a:effectLst/>
            </p:spPr>
            <p:txBody>
              <a:bodyPr lIns="0" tIns="0" rIns="0" bIns="0"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100" i="0" u="none" strike="noStrike" kern="0" cap="none" spc="0" normalizeH="0" baseline="0" noProof="0">
                    <a:ln>
                      <a:noFill/>
                    </a:ln>
                    <a:solidFill>
                      <a:schemeClr val="tx1">
                        <a:lumMod val="65000"/>
                        <a:lumOff val="35000"/>
                      </a:schemeClr>
                    </a:solidFill>
                    <a:effectLst/>
                    <a:uLnTx/>
                    <a:uFillTx/>
                    <a:latin typeface="微软雅黑"/>
                    <a:ea typeface="微软雅黑"/>
                    <a:cs typeface="Arial" panose="020B0604020202020204" pitchFamily="34" charset="0"/>
                    <a:sym typeface="+mn-lt"/>
                  </a:rPr>
                  <a:t>骨手术</a:t>
                </a:r>
              </a:p>
            </p:txBody>
          </p:sp>
          <p:sp>
            <p:nvSpPr>
              <p:cNvPr id="152" name="文本框 151">
                <a:extLst>
                  <a:ext uri="{FF2B5EF4-FFF2-40B4-BE49-F238E27FC236}">
                    <a16:creationId xmlns:a16="http://schemas.microsoft.com/office/drawing/2014/main" id="{01581874-5A99-6F0C-78E9-9EDB7EB66401}"/>
                  </a:ext>
                </a:extLst>
              </p:cNvPr>
              <p:cNvSpPr txBox="1"/>
              <p:nvPr/>
            </p:nvSpPr>
            <p:spPr>
              <a:xfrm>
                <a:off x="5325780" y="5024425"/>
                <a:ext cx="2130978" cy="430887"/>
              </a:xfrm>
              <a:prstGeom prst="rect">
                <a:avLst/>
              </a:prstGeom>
              <a:noFill/>
            </p:spPr>
            <p:txBody>
              <a:bodyPr wrap="square">
                <a:spAutoFit/>
              </a:bodyPr>
              <a:lstStyle>
                <a:defPPr>
                  <a:defRPr lang="zh-CN"/>
                </a:defPPr>
                <a:lvl1pPr>
                  <a:defRPr sz="1100" i="1">
                    <a:solidFill>
                      <a:schemeClr val="tx1">
                        <a:lumMod val="65000"/>
                        <a:lumOff val="35000"/>
                      </a:schemeClr>
                    </a:solidFill>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i="1" u="none" strike="noStrike" kern="0" cap="none" spc="0" normalizeH="0" baseline="0" noProof="0">
                    <a:ln>
                      <a:noFill/>
                    </a:ln>
                    <a:solidFill>
                      <a:srgbClr val="000000">
                        <a:lumMod val="65000"/>
                        <a:lumOff val="35000"/>
                      </a:srgbClr>
                    </a:solidFill>
                    <a:effectLst/>
                    <a:uLnTx/>
                    <a:uFillTx/>
                  </a:rPr>
                  <a:t>预防即将发生的骨折或脊髓受压或固定</a:t>
                </a:r>
                <a:r>
                  <a:rPr kumimoji="0" lang="en-US" altLang="zh-CN" i="1" u="none" strike="noStrike" kern="0" cap="none" spc="0" normalizeH="0" baseline="0" noProof="0">
                    <a:ln>
                      <a:noFill/>
                    </a:ln>
                    <a:solidFill>
                      <a:srgbClr val="000000">
                        <a:lumMod val="65000"/>
                        <a:lumOff val="35000"/>
                      </a:srgbClr>
                    </a:solidFill>
                    <a:effectLst/>
                    <a:uLnTx/>
                    <a:uFillTx/>
                  </a:rPr>
                  <a:t>/</a:t>
                </a:r>
                <a:r>
                  <a:rPr kumimoji="0" lang="zh-CN" altLang="en-US" i="1" u="none" strike="noStrike" kern="0" cap="none" spc="0" normalizeH="0" baseline="0" noProof="0">
                    <a:ln>
                      <a:noFill/>
                    </a:ln>
                    <a:solidFill>
                      <a:srgbClr val="000000">
                        <a:lumMod val="65000"/>
                        <a:lumOff val="35000"/>
                      </a:srgbClr>
                    </a:solidFill>
                    <a:effectLst/>
                    <a:uLnTx/>
                    <a:uFillTx/>
                  </a:rPr>
                  <a:t>稳定骨折的手术</a:t>
                </a:r>
                <a:endParaRPr kumimoji="0" lang="en-US" i="1" u="none" strike="noStrike" kern="0" cap="none" spc="0" normalizeH="0" baseline="0" noProof="0">
                  <a:ln>
                    <a:noFill/>
                  </a:ln>
                  <a:solidFill>
                    <a:srgbClr val="000000">
                      <a:lumMod val="65000"/>
                      <a:lumOff val="35000"/>
                    </a:srgbClr>
                  </a:solidFill>
                  <a:effectLst/>
                  <a:uLnTx/>
                  <a:uFillTx/>
                </a:endParaRPr>
              </a:p>
            </p:txBody>
          </p:sp>
          <p:sp>
            <p:nvSpPr>
              <p:cNvPr id="153" name="文本框 152">
                <a:extLst>
                  <a:ext uri="{FF2B5EF4-FFF2-40B4-BE49-F238E27FC236}">
                    <a16:creationId xmlns:a16="http://schemas.microsoft.com/office/drawing/2014/main" id="{DF68FDFB-80EB-FDA0-FEE4-231234D08F85}"/>
                  </a:ext>
                </a:extLst>
              </p:cNvPr>
              <p:cNvSpPr txBox="1"/>
              <p:nvPr/>
            </p:nvSpPr>
            <p:spPr>
              <a:xfrm>
                <a:off x="4764625" y="2725526"/>
                <a:ext cx="2404312" cy="324199"/>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sz="1400" b="1" i="1" u="sng" kern="0">
                    <a:solidFill>
                      <a:srgbClr val="EB613B"/>
                    </a:solidFill>
                  </a:rPr>
                  <a:t>骨并发症的</a:t>
                </a:r>
                <a:r>
                  <a:rPr kumimoji="0" lang="zh-CN" altLang="en-US" sz="1400" b="1" i="1" u="sng" strike="noStrike" kern="0" cap="none" spc="0" normalizeH="0" baseline="0" noProof="0">
                    <a:ln>
                      <a:noFill/>
                    </a:ln>
                    <a:solidFill>
                      <a:srgbClr val="EB613B"/>
                    </a:solidFill>
                    <a:effectLst/>
                    <a:uLnTx/>
                    <a:uFillTx/>
                  </a:rPr>
                  <a:t>干预</a:t>
                </a:r>
                <a:endParaRPr kumimoji="0" lang="en-US" altLang="zh-CN" sz="1400" b="0" i="1" u="sng" strike="noStrike" kern="0" cap="none" spc="0" normalizeH="0" baseline="0" noProof="0">
                  <a:ln>
                    <a:noFill/>
                  </a:ln>
                  <a:solidFill>
                    <a:srgbClr val="000000"/>
                  </a:solidFill>
                  <a:effectLst/>
                  <a:uLnTx/>
                  <a:uFillTx/>
                </a:endParaRPr>
              </a:p>
            </p:txBody>
          </p:sp>
        </p:grpSp>
        <p:sp>
          <p:nvSpPr>
            <p:cNvPr id="156" name="矩形: 圆顶角 155">
              <a:extLst>
                <a:ext uri="{FF2B5EF4-FFF2-40B4-BE49-F238E27FC236}">
                  <a16:creationId xmlns:a16="http://schemas.microsoft.com/office/drawing/2014/main" id="{784E773E-397B-1C8D-7752-9EA7B36EEAE2}"/>
                </a:ext>
              </a:extLst>
            </p:cNvPr>
            <p:cNvSpPr/>
            <p:nvPr/>
          </p:nvSpPr>
          <p:spPr>
            <a:xfrm>
              <a:off x="4231356" y="2231138"/>
              <a:ext cx="6143521" cy="354788"/>
            </a:xfrm>
            <a:prstGeom prst="round2SameRect">
              <a:avLst>
                <a:gd name="adj1" fmla="val 50000"/>
                <a:gd name="adj2" fmla="val 0"/>
              </a:avLst>
            </a:prstGeom>
            <a:gradFill>
              <a:gsLst>
                <a:gs pos="0">
                  <a:srgbClr val="F0894A"/>
                </a:gs>
                <a:gs pos="100000">
                  <a:srgbClr val="EB5C29"/>
                </a:gs>
              </a:gsLst>
              <a:lin ang="16200000" scaled="1"/>
            </a:gradFill>
            <a:ln w="12700" cap="flat" cmpd="sng" algn="ctr">
              <a:noFill/>
              <a:prstDash val="solid"/>
              <a:miter lim="800000"/>
            </a:ln>
            <a:effectLst>
              <a:glow rad="12700">
                <a:srgbClr val="F0894A">
                  <a:satMod val="175000"/>
                  <a:alpha val="40000"/>
                </a:srgbClr>
              </a:glow>
            </a:effectLst>
          </p:spPr>
          <p:txBody>
            <a:bodyPr wrap="none" lIns="0" tIns="0" rIns="0" bIns="36000" rtlCol="0" anchor="ctr"/>
            <a:lstStyle/>
            <a:p>
              <a:pPr algn="ctr" rtl="0">
                <a:defRPr sz="1862" b="0" i="0" u="none" strike="noStrike" kern="1200" spc="0" baseline="0">
                  <a:solidFill>
                    <a:srgbClr val="000000">
                      <a:lumMod val="65000"/>
                      <a:lumOff val="35000"/>
                    </a:srgbClr>
                  </a:solidFill>
                  <a:latin typeface="+mn-lt"/>
                  <a:ea typeface="+mn-ea"/>
                  <a:cs typeface="+mn-cs"/>
                </a:defRPr>
              </a:pPr>
              <a:r>
                <a:rPr lang="zh-CN" altLang="en-US" sz="1500" b="1">
                  <a:solidFill>
                    <a:schemeClr val="bg1"/>
                  </a:solidFill>
                </a:rPr>
                <a:t>四大经典“骨相关事件”</a:t>
              </a:r>
            </a:p>
          </p:txBody>
        </p:sp>
      </p:grpSp>
      <p:grpSp>
        <p:nvGrpSpPr>
          <p:cNvPr id="15" name="组合 14">
            <a:extLst>
              <a:ext uri="{FF2B5EF4-FFF2-40B4-BE49-F238E27FC236}">
                <a16:creationId xmlns:a16="http://schemas.microsoft.com/office/drawing/2014/main" id="{AC69C6F1-6E98-A53F-92E8-66B6FC857FA7}"/>
              </a:ext>
            </a:extLst>
          </p:cNvPr>
          <p:cNvGrpSpPr/>
          <p:nvPr/>
        </p:nvGrpSpPr>
        <p:grpSpPr>
          <a:xfrm>
            <a:off x="2261662" y="2231137"/>
            <a:ext cx="1856286" cy="4111605"/>
            <a:chOff x="2261662" y="2231137"/>
            <a:chExt cx="1856286" cy="4111605"/>
          </a:xfrm>
        </p:grpSpPr>
        <p:sp>
          <p:nvSpPr>
            <p:cNvPr id="158" name="矩形: 圆角 157">
              <a:extLst>
                <a:ext uri="{FF2B5EF4-FFF2-40B4-BE49-F238E27FC236}">
                  <a16:creationId xmlns:a16="http://schemas.microsoft.com/office/drawing/2014/main" id="{EFBA2F34-7C25-DCC2-D559-75241B9B2C79}"/>
                </a:ext>
              </a:extLst>
            </p:cNvPr>
            <p:cNvSpPr/>
            <p:nvPr/>
          </p:nvSpPr>
          <p:spPr>
            <a:xfrm>
              <a:off x="2268780" y="2411311"/>
              <a:ext cx="1849168" cy="3931431"/>
            </a:xfrm>
            <a:prstGeom prst="roundRect">
              <a:avLst>
                <a:gd name="adj" fmla="val 5445"/>
              </a:avLst>
            </a:prstGeom>
            <a:solidFill>
              <a:schemeClr val="bg1">
                <a:alpha val="20000"/>
              </a:schemeClr>
            </a:solidFill>
            <a:ln>
              <a:solidFill>
                <a:schemeClr val="accent2">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矩形: 圆顶角 158">
              <a:extLst>
                <a:ext uri="{FF2B5EF4-FFF2-40B4-BE49-F238E27FC236}">
                  <a16:creationId xmlns:a16="http://schemas.microsoft.com/office/drawing/2014/main" id="{A22E426D-6000-3126-6CA5-6FAC1BE2B419}"/>
                </a:ext>
              </a:extLst>
            </p:cNvPr>
            <p:cNvSpPr/>
            <p:nvPr/>
          </p:nvSpPr>
          <p:spPr>
            <a:xfrm>
              <a:off x="2261662" y="2231137"/>
              <a:ext cx="1856286" cy="354361"/>
            </a:xfrm>
            <a:prstGeom prst="round2SameRect">
              <a:avLst>
                <a:gd name="adj1" fmla="val 50000"/>
                <a:gd name="adj2" fmla="val 0"/>
              </a:avLst>
            </a:prstGeom>
            <a:gradFill>
              <a:gsLst>
                <a:gs pos="0">
                  <a:srgbClr val="F0894A"/>
                </a:gs>
                <a:gs pos="100000">
                  <a:srgbClr val="EB5C29"/>
                </a:gs>
              </a:gsLst>
              <a:lin ang="16200000" scaled="1"/>
            </a:gradFill>
            <a:ln w="12700" cap="flat" cmpd="sng" algn="ctr">
              <a:noFill/>
              <a:prstDash val="solid"/>
              <a:miter lim="800000"/>
            </a:ln>
            <a:effectLst>
              <a:glow rad="12700">
                <a:srgbClr val="F0894A">
                  <a:satMod val="175000"/>
                  <a:alpha val="40000"/>
                </a:srgbClr>
              </a:glow>
            </a:effectLst>
          </p:spPr>
          <p:txBody>
            <a:bodyPr wrap="none" lIns="0" tIns="0" rIns="0" bIns="36000" rtlCol="0" anchor="ctr"/>
            <a:lstStyle/>
            <a:p>
              <a:pPr algn="ctr" rtl="0">
                <a:defRPr sz="1862" b="0" i="0" u="none" strike="noStrike" kern="1200" spc="0" baseline="0">
                  <a:solidFill>
                    <a:srgbClr val="000000">
                      <a:lumMod val="65000"/>
                      <a:lumOff val="35000"/>
                    </a:srgbClr>
                  </a:solidFill>
                  <a:latin typeface="+mn-lt"/>
                  <a:ea typeface="+mn-ea"/>
                  <a:cs typeface="+mn-cs"/>
                </a:defRPr>
              </a:pPr>
              <a:r>
                <a:rPr lang="zh-CN" altLang="en-US" sz="1500" b="1">
                  <a:solidFill>
                    <a:schemeClr val="bg1"/>
                  </a:solidFill>
                </a:rPr>
                <a:t>常见伴发症状</a:t>
              </a:r>
            </a:p>
          </p:txBody>
        </p:sp>
        <p:sp>
          <p:nvSpPr>
            <p:cNvPr id="162" name="e5e731f1-341d-4c36-9f24-9dc322a00460">
              <a:extLst>
                <a:ext uri="{FF2B5EF4-FFF2-40B4-BE49-F238E27FC236}">
                  <a16:creationId xmlns:a16="http://schemas.microsoft.com/office/drawing/2014/main" id="{E906929A-3762-7C2A-24EA-451331C82CF6}"/>
                </a:ext>
              </a:extLst>
            </p:cNvPr>
            <p:cNvSpPr/>
            <p:nvPr/>
          </p:nvSpPr>
          <p:spPr>
            <a:xfrm>
              <a:off x="2512353" y="3959436"/>
              <a:ext cx="408832" cy="511040"/>
            </a:xfrm>
            <a:custGeom>
              <a:avLst/>
              <a:gdLst>
                <a:gd name="connsiteX0" fmla="*/ 257175 w 304800"/>
                <a:gd name="connsiteY0" fmla="*/ 95250 h 381000"/>
                <a:gd name="connsiteX1" fmla="*/ 266700 w 304800"/>
                <a:gd name="connsiteY1" fmla="*/ 95250 h 381000"/>
                <a:gd name="connsiteX2" fmla="*/ 285546 w 304800"/>
                <a:gd name="connsiteY2" fmla="*/ 106204 h 381000"/>
                <a:gd name="connsiteX3" fmla="*/ 292554 w 304800"/>
                <a:gd name="connsiteY3" fmla="*/ 125186 h 381000"/>
                <a:gd name="connsiteX4" fmla="*/ 289417 w 304800"/>
                <a:gd name="connsiteY4" fmla="*/ 135979 h 381000"/>
                <a:gd name="connsiteX5" fmla="*/ 284678 w 304800"/>
                <a:gd name="connsiteY5" fmla="*/ 142944 h 381000"/>
                <a:gd name="connsiteX6" fmla="*/ 284525 w 304800"/>
                <a:gd name="connsiteY6" fmla="*/ 143147 h 381000"/>
                <a:gd name="connsiteX7" fmla="*/ 281052 w 304800"/>
                <a:gd name="connsiteY7" fmla="*/ 148128 h 381000"/>
                <a:gd name="connsiteX8" fmla="*/ 285617 w 304800"/>
                <a:gd name="connsiteY8" fmla="*/ 150887 h 381000"/>
                <a:gd name="connsiteX9" fmla="*/ 287828 w 304800"/>
                <a:gd name="connsiteY9" fmla="*/ 152167 h 381000"/>
                <a:gd name="connsiteX10" fmla="*/ 298088 w 304800"/>
                <a:gd name="connsiteY10" fmla="*/ 159497 h 381000"/>
                <a:gd name="connsiteX11" fmla="*/ 304800 w 304800"/>
                <a:gd name="connsiteY11" fmla="*/ 174171 h 381000"/>
                <a:gd name="connsiteX12" fmla="*/ 293324 w 304800"/>
                <a:gd name="connsiteY12" fmla="*/ 193666 h 381000"/>
                <a:gd name="connsiteX13" fmla="*/ 292826 w 304800"/>
                <a:gd name="connsiteY13" fmla="*/ 194038 h 381000"/>
                <a:gd name="connsiteX14" fmla="*/ 288470 w 304800"/>
                <a:gd name="connsiteY14" fmla="*/ 198565 h 381000"/>
                <a:gd name="connsiteX15" fmla="*/ 288471 w 304800"/>
                <a:gd name="connsiteY15" fmla="*/ 198664 h 381000"/>
                <a:gd name="connsiteX16" fmla="*/ 292690 w 304800"/>
                <a:gd name="connsiteY16" fmla="*/ 207236 h 381000"/>
                <a:gd name="connsiteX17" fmla="*/ 293006 w 304800"/>
                <a:gd name="connsiteY17" fmla="*/ 207657 h 381000"/>
                <a:gd name="connsiteX18" fmla="*/ 300718 w 304800"/>
                <a:gd name="connsiteY18" fmla="*/ 227239 h 381000"/>
                <a:gd name="connsiteX19" fmla="*/ 295553 w 304800"/>
                <a:gd name="connsiteY19" fmla="*/ 241403 h 381000"/>
                <a:gd name="connsiteX20" fmla="*/ 286450 w 304800"/>
                <a:gd name="connsiteY20" fmla="*/ 249840 h 381000"/>
                <a:gd name="connsiteX21" fmla="*/ 278231 w 304800"/>
                <a:gd name="connsiteY21" fmla="*/ 254702 h 381000"/>
                <a:gd name="connsiteX22" fmla="*/ 275516 w 304800"/>
                <a:gd name="connsiteY22" fmla="*/ 255984 h 381000"/>
                <a:gd name="connsiteX23" fmla="*/ 274700 w 304800"/>
                <a:gd name="connsiteY23" fmla="*/ 256337 h 381000"/>
                <a:gd name="connsiteX24" fmla="*/ 274451 w 304800"/>
                <a:gd name="connsiteY24" fmla="*/ 256441 h 381000"/>
                <a:gd name="connsiteX25" fmla="*/ 274370 w 304800"/>
                <a:gd name="connsiteY25" fmla="*/ 256473 h 381000"/>
                <a:gd name="connsiteX26" fmla="*/ 274341 w 304800"/>
                <a:gd name="connsiteY26" fmla="*/ 256485 h 381000"/>
                <a:gd name="connsiteX27" fmla="*/ 274320 w 304800"/>
                <a:gd name="connsiteY27" fmla="*/ 256494 h 381000"/>
                <a:gd name="connsiteX28" fmla="*/ 270782 w 304800"/>
                <a:gd name="connsiteY28" fmla="*/ 247650 h 381000"/>
                <a:gd name="connsiteX29" fmla="*/ 274320 w 304800"/>
                <a:gd name="connsiteY29" fmla="*/ 256494 h 381000"/>
                <a:gd name="connsiteX30" fmla="*/ 265476 w 304800"/>
                <a:gd name="connsiteY30" fmla="*/ 260032 h 381000"/>
                <a:gd name="connsiteX31" fmla="*/ 258401 w 304800"/>
                <a:gd name="connsiteY31" fmla="*/ 242344 h 381000"/>
                <a:gd name="connsiteX32" fmla="*/ 267223 w 304800"/>
                <a:gd name="connsiteY32" fmla="*/ 238815 h 381000"/>
                <a:gd name="connsiteX33" fmla="*/ 267236 w 304800"/>
                <a:gd name="connsiteY33" fmla="*/ 238810 h 381000"/>
                <a:gd name="connsiteX34" fmla="*/ 267323 w 304800"/>
                <a:gd name="connsiteY34" fmla="*/ 238774 h 381000"/>
                <a:gd name="connsiteX35" fmla="*/ 267802 w 304800"/>
                <a:gd name="connsiteY35" fmla="*/ 238566 h 381000"/>
                <a:gd name="connsiteX36" fmla="*/ 269712 w 304800"/>
                <a:gd name="connsiteY36" fmla="*/ 237664 h 381000"/>
                <a:gd name="connsiteX37" fmla="*/ 275525 w 304800"/>
                <a:gd name="connsiteY37" fmla="*/ 234234 h 381000"/>
                <a:gd name="connsiteX38" fmla="*/ 280454 w 304800"/>
                <a:gd name="connsiteY38" fmla="*/ 229788 h 381000"/>
                <a:gd name="connsiteX39" fmla="*/ 281668 w 304800"/>
                <a:gd name="connsiteY39" fmla="*/ 227239 h 381000"/>
                <a:gd name="connsiteX40" fmla="*/ 277450 w 304800"/>
                <a:gd name="connsiteY40" fmla="*/ 218666 h 381000"/>
                <a:gd name="connsiteX41" fmla="*/ 277134 w 304800"/>
                <a:gd name="connsiteY41" fmla="*/ 218246 h 381000"/>
                <a:gd name="connsiteX42" fmla="*/ 269421 w 304800"/>
                <a:gd name="connsiteY42" fmla="*/ 198664 h 381000"/>
                <a:gd name="connsiteX43" fmla="*/ 280898 w 304800"/>
                <a:gd name="connsiteY43" fmla="*/ 179169 h 381000"/>
                <a:gd name="connsiteX44" fmla="*/ 281396 w 304800"/>
                <a:gd name="connsiteY44" fmla="*/ 178798 h 381000"/>
                <a:gd name="connsiteX45" fmla="*/ 285751 w 304800"/>
                <a:gd name="connsiteY45" fmla="*/ 174291 h 381000"/>
                <a:gd name="connsiteX46" fmla="*/ 284808 w 304800"/>
                <a:gd name="connsiteY46" fmla="*/ 173155 h 381000"/>
                <a:gd name="connsiteX47" fmla="*/ 278229 w 304800"/>
                <a:gd name="connsiteY47" fmla="*/ 168622 h 381000"/>
                <a:gd name="connsiteX48" fmla="*/ 276691 w 304800"/>
                <a:gd name="connsiteY48" fmla="*/ 167735 h 381000"/>
                <a:gd name="connsiteX49" fmla="*/ 268895 w 304800"/>
                <a:gd name="connsiteY49" fmla="*/ 162848 h 381000"/>
                <a:gd name="connsiteX50" fmla="*/ 261257 w 304800"/>
                <a:gd name="connsiteY50" fmla="*/ 149679 h 381000"/>
                <a:gd name="connsiteX51" fmla="*/ 264394 w 304800"/>
                <a:gd name="connsiteY51" fmla="*/ 138886 h 381000"/>
                <a:gd name="connsiteX52" fmla="*/ 269133 w 304800"/>
                <a:gd name="connsiteY52" fmla="*/ 131921 h 381000"/>
                <a:gd name="connsiteX53" fmla="*/ 269285 w 304800"/>
                <a:gd name="connsiteY53" fmla="*/ 131717 h 381000"/>
                <a:gd name="connsiteX54" fmla="*/ 272813 w 304800"/>
                <a:gd name="connsiteY54" fmla="*/ 126640 h 381000"/>
                <a:gd name="connsiteX55" fmla="*/ 273503 w 304800"/>
                <a:gd name="connsiteY55" fmla="*/ 125104 h 381000"/>
                <a:gd name="connsiteX56" fmla="*/ 270306 w 304800"/>
                <a:gd name="connsiteY56" fmla="*/ 117634 h 381000"/>
                <a:gd name="connsiteX57" fmla="*/ 267412 w 304800"/>
                <a:gd name="connsiteY57" fmla="*/ 114741 h 381000"/>
                <a:gd name="connsiteX58" fmla="*/ 266576 w 304800"/>
                <a:gd name="connsiteY58" fmla="*/ 114300 h 381000"/>
                <a:gd name="connsiteX59" fmla="*/ 257175 w 304800"/>
                <a:gd name="connsiteY59" fmla="*/ 114300 h 381000"/>
                <a:gd name="connsiteX60" fmla="*/ 95810 w 304800"/>
                <a:gd name="connsiteY60" fmla="*/ 95250 h 381000"/>
                <a:gd name="connsiteX61" fmla="*/ 209550 w 304800"/>
                <a:gd name="connsiteY61" fmla="*/ 95250 h 381000"/>
                <a:gd name="connsiteX62" fmla="*/ 227008 w 304800"/>
                <a:gd name="connsiteY62" fmla="*/ 108117 h 381000"/>
                <a:gd name="connsiteX63" fmla="*/ 246618 w 304800"/>
                <a:gd name="connsiteY63" fmla="*/ 165267 h 381000"/>
                <a:gd name="connsiteX64" fmla="*/ 241123 w 304800"/>
                <a:gd name="connsiteY64" fmla="*/ 185811 h 381000"/>
                <a:gd name="connsiteX65" fmla="*/ 239875 w 304800"/>
                <a:gd name="connsiteY65" fmla="*/ 186227 h 381000"/>
                <a:gd name="connsiteX66" fmla="*/ 225432 w 304800"/>
                <a:gd name="connsiteY66" fmla="*/ 192175 h 381000"/>
                <a:gd name="connsiteX67" fmla="*/ 224027 w 304800"/>
                <a:gd name="connsiteY67" fmla="*/ 192793 h 381000"/>
                <a:gd name="connsiteX68" fmla="*/ 209899 w 304800"/>
                <a:gd name="connsiteY68" fmla="*/ 198773 h 381000"/>
                <a:gd name="connsiteX69" fmla="*/ 209550 w 304800"/>
                <a:gd name="connsiteY69" fmla="*/ 198904 h 381000"/>
                <a:gd name="connsiteX70" fmla="*/ 205104 w 304800"/>
                <a:gd name="connsiteY70" fmla="*/ 200599 h 381000"/>
                <a:gd name="connsiteX71" fmla="*/ 190072 w 304800"/>
                <a:gd name="connsiteY71" fmla="*/ 204507 h 381000"/>
                <a:gd name="connsiteX72" fmla="*/ 189367 w 304800"/>
                <a:gd name="connsiteY72" fmla="*/ 204533 h 381000"/>
                <a:gd name="connsiteX73" fmla="*/ 186844 w 304800"/>
                <a:gd name="connsiteY73" fmla="*/ 185211 h 381000"/>
                <a:gd name="connsiteX74" fmla="*/ 189952 w 304800"/>
                <a:gd name="connsiteY74" fmla="*/ 177067 h 381000"/>
                <a:gd name="connsiteX75" fmla="*/ 198800 w 304800"/>
                <a:gd name="connsiteY75" fmla="*/ 170769 h 381000"/>
                <a:gd name="connsiteX76" fmla="*/ 207644 w 304800"/>
                <a:gd name="connsiteY76" fmla="*/ 167231 h 381000"/>
                <a:gd name="connsiteX77" fmla="*/ 200568 w 304800"/>
                <a:gd name="connsiteY77" fmla="*/ 149544 h 381000"/>
                <a:gd name="connsiteX78" fmla="*/ 191724 w 304800"/>
                <a:gd name="connsiteY78" fmla="*/ 153082 h 381000"/>
                <a:gd name="connsiteX79" fmla="*/ 174677 w 304800"/>
                <a:gd name="connsiteY79" fmla="*/ 165685 h 381000"/>
                <a:gd name="connsiteX80" fmla="*/ 167962 w 304800"/>
                <a:gd name="connsiteY80" fmla="*/ 182693 h 381000"/>
                <a:gd name="connsiteX81" fmla="*/ 171938 w 304800"/>
                <a:gd name="connsiteY81" fmla="*/ 212563 h 381000"/>
                <a:gd name="connsiteX82" fmla="*/ 180676 w 304800"/>
                <a:gd name="connsiteY82" fmla="*/ 221994 h 381000"/>
                <a:gd name="connsiteX83" fmla="*/ 191224 w 304800"/>
                <a:gd name="connsiteY83" fmla="*/ 223523 h 381000"/>
                <a:gd name="connsiteX84" fmla="*/ 209550 w 304800"/>
                <a:gd name="connsiteY84" fmla="*/ 219237 h 381000"/>
                <a:gd name="connsiteX85" fmla="*/ 209550 w 304800"/>
                <a:gd name="connsiteY85" fmla="*/ 361950 h 381000"/>
                <a:gd name="connsiteX86" fmla="*/ 191231 w 304800"/>
                <a:gd name="connsiteY86" fmla="*/ 380986 h 381000"/>
                <a:gd name="connsiteX87" fmla="*/ 171506 w 304800"/>
                <a:gd name="connsiteY87" fmla="*/ 363411 h 381000"/>
                <a:gd name="connsiteX88" fmla="*/ 162601 w 304800"/>
                <a:gd name="connsiteY88" fmla="*/ 247650 h 381000"/>
                <a:gd name="connsiteX89" fmla="*/ 142198 w 304800"/>
                <a:gd name="connsiteY89" fmla="*/ 247650 h 381000"/>
                <a:gd name="connsiteX90" fmla="*/ 133293 w 304800"/>
                <a:gd name="connsiteY90" fmla="*/ 363411 h 381000"/>
                <a:gd name="connsiteX91" fmla="*/ 113568 w 304800"/>
                <a:gd name="connsiteY91" fmla="*/ 380986 h 381000"/>
                <a:gd name="connsiteX92" fmla="*/ 95250 w 304800"/>
                <a:gd name="connsiteY92" fmla="*/ 361950 h 381000"/>
                <a:gd name="connsiteX93" fmla="*/ 95250 w 304800"/>
                <a:gd name="connsiteY93" fmla="*/ 219143 h 381000"/>
                <a:gd name="connsiteX94" fmla="*/ 116937 w 304800"/>
                <a:gd name="connsiteY94" fmla="*/ 223528 h 381000"/>
                <a:gd name="connsiteX95" fmla="*/ 128033 w 304800"/>
                <a:gd name="connsiteY95" fmla="*/ 222171 h 381000"/>
                <a:gd name="connsiteX96" fmla="*/ 137623 w 304800"/>
                <a:gd name="connsiteY96" fmla="*/ 212563 h 381000"/>
                <a:gd name="connsiteX97" fmla="*/ 138982 w 304800"/>
                <a:gd name="connsiteY97" fmla="*/ 181498 h 381000"/>
                <a:gd name="connsiteX98" fmla="*/ 113075 w 304800"/>
                <a:gd name="connsiteY98" fmla="*/ 153082 h 381000"/>
                <a:gd name="connsiteX99" fmla="*/ 104231 w 304800"/>
                <a:gd name="connsiteY99" fmla="*/ 149544 h 381000"/>
                <a:gd name="connsiteX100" fmla="*/ 97156 w 304800"/>
                <a:gd name="connsiteY100" fmla="*/ 167231 h 381000"/>
                <a:gd name="connsiteX101" fmla="*/ 105999 w 304800"/>
                <a:gd name="connsiteY101" fmla="*/ 170769 h 381000"/>
                <a:gd name="connsiteX102" fmla="*/ 120575 w 304800"/>
                <a:gd name="connsiteY102" fmla="*/ 186406 h 381000"/>
                <a:gd name="connsiteX103" fmla="*/ 120167 w 304800"/>
                <a:gd name="connsiteY103" fmla="*/ 204497 h 381000"/>
                <a:gd name="connsiteX104" fmla="*/ 117913 w 304800"/>
                <a:gd name="connsiteY104" fmla="*/ 204503 h 381000"/>
                <a:gd name="connsiteX105" fmla="*/ 99241 w 304800"/>
                <a:gd name="connsiteY105" fmla="*/ 200447 h 381000"/>
                <a:gd name="connsiteX106" fmla="*/ 95250 w 304800"/>
                <a:gd name="connsiteY106" fmla="*/ 199175 h 381000"/>
                <a:gd name="connsiteX107" fmla="*/ 95250 w 304800"/>
                <a:gd name="connsiteY107" fmla="*/ 198904 h 381000"/>
                <a:gd name="connsiteX108" fmla="*/ 69532 w 304800"/>
                <a:gd name="connsiteY108" fmla="*/ 189295 h 381000"/>
                <a:gd name="connsiteX109" fmla="*/ 58181 w 304800"/>
                <a:gd name="connsiteY109" fmla="*/ 165267 h 381000"/>
                <a:gd name="connsiteX110" fmla="*/ 77791 w 304800"/>
                <a:gd name="connsiteY110" fmla="*/ 108117 h 381000"/>
                <a:gd name="connsiteX111" fmla="*/ 95250 w 304800"/>
                <a:gd name="connsiteY111" fmla="*/ 95259 h 381000"/>
                <a:gd name="connsiteX112" fmla="*/ 47625 w 304800"/>
                <a:gd name="connsiteY112" fmla="*/ 95250 h 381000"/>
                <a:gd name="connsiteX113" fmla="*/ 57150 w 304800"/>
                <a:gd name="connsiteY113" fmla="*/ 95250 h 381000"/>
                <a:gd name="connsiteX114" fmla="*/ 57150 w 304800"/>
                <a:gd name="connsiteY114" fmla="*/ 114300 h 381000"/>
                <a:gd name="connsiteX115" fmla="*/ 47625 w 304800"/>
                <a:gd name="connsiteY115" fmla="*/ 114300 h 381000"/>
                <a:gd name="connsiteX116" fmla="*/ 39393 w 304800"/>
                <a:gd name="connsiteY116" fmla="*/ 118654 h 381000"/>
                <a:gd name="connsiteX117" fmla="*/ 36181 w 304800"/>
                <a:gd name="connsiteY117" fmla="*/ 122936 h 381000"/>
                <a:gd name="connsiteX118" fmla="*/ 35501 w 304800"/>
                <a:gd name="connsiteY118" fmla="*/ 124581 h 381000"/>
                <a:gd name="connsiteX119" fmla="*/ 35455 w 304800"/>
                <a:gd name="connsiteY119" fmla="*/ 124756 h 381000"/>
                <a:gd name="connsiteX120" fmla="*/ 36025 w 304800"/>
                <a:gd name="connsiteY120" fmla="*/ 125594 h 381000"/>
                <a:gd name="connsiteX121" fmla="*/ 40753 w 304800"/>
                <a:gd name="connsiteY121" fmla="*/ 130697 h 381000"/>
                <a:gd name="connsiteX122" fmla="*/ 40963 w 304800"/>
                <a:gd name="connsiteY122" fmla="*/ 130907 h 381000"/>
                <a:gd name="connsiteX123" fmla="*/ 47251 w 304800"/>
                <a:gd name="connsiteY123" fmla="*/ 137840 h 381000"/>
                <a:gd name="connsiteX124" fmla="*/ 51707 w 304800"/>
                <a:gd name="connsiteY124" fmla="*/ 149679 h 381000"/>
                <a:gd name="connsiteX125" fmla="*/ 47602 w 304800"/>
                <a:gd name="connsiteY125" fmla="*/ 159218 h 381000"/>
                <a:gd name="connsiteX126" fmla="*/ 41749 w 304800"/>
                <a:gd name="connsiteY126" fmla="*/ 163530 h 381000"/>
                <a:gd name="connsiteX127" fmla="*/ 31843 w 304800"/>
                <a:gd name="connsiteY127" fmla="*/ 168181 h 381000"/>
                <a:gd name="connsiteX128" fmla="*/ 29671 w 304800"/>
                <a:gd name="connsiteY128" fmla="*/ 169120 h 381000"/>
                <a:gd name="connsiteX129" fmla="*/ 20240 w 304800"/>
                <a:gd name="connsiteY129" fmla="*/ 174023 h 381000"/>
                <a:gd name="connsiteX130" fmla="*/ 19529 w 304800"/>
                <a:gd name="connsiteY130" fmla="*/ 174575 h 381000"/>
                <a:gd name="connsiteX131" fmla="*/ 25080 w 304800"/>
                <a:gd name="connsiteY131" fmla="*/ 178117 h 381000"/>
                <a:gd name="connsiteX132" fmla="*/ 25437 w 304800"/>
                <a:gd name="connsiteY132" fmla="*/ 178317 h 381000"/>
                <a:gd name="connsiteX133" fmla="*/ 34409 w 304800"/>
                <a:gd name="connsiteY133" fmla="*/ 184444 h 381000"/>
                <a:gd name="connsiteX134" fmla="*/ 40821 w 304800"/>
                <a:gd name="connsiteY134" fmla="*/ 198664 h 381000"/>
                <a:gd name="connsiteX135" fmla="*/ 30420 w 304800"/>
                <a:gd name="connsiteY135" fmla="*/ 219138 h 381000"/>
                <a:gd name="connsiteX136" fmla="*/ 29868 w 304800"/>
                <a:gd name="connsiteY136" fmla="*/ 219687 h 381000"/>
                <a:gd name="connsiteX137" fmla="*/ 24496 w 304800"/>
                <a:gd name="connsiteY137" fmla="*/ 227056 h 381000"/>
                <a:gd name="connsiteX138" fmla="*/ 25870 w 304800"/>
                <a:gd name="connsiteY138" fmla="*/ 228775 h 381000"/>
                <a:gd name="connsiteX139" fmla="*/ 33002 w 304800"/>
                <a:gd name="connsiteY139" fmla="*/ 233603 h 381000"/>
                <a:gd name="connsiteX140" fmla="*/ 41275 w 304800"/>
                <a:gd name="connsiteY140" fmla="*/ 237265 h 381000"/>
                <a:gd name="connsiteX141" fmla="*/ 44015 w 304800"/>
                <a:gd name="connsiteY141" fmla="*/ 238236 h 381000"/>
                <a:gd name="connsiteX142" fmla="*/ 44738 w 304800"/>
                <a:gd name="connsiteY142" fmla="*/ 238471 h 381000"/>
                <a:gd name="connsiteX143" fmla="*/ 44902 w 304800"/>
                <a:gd name="connsiteY143" fmla="*/ 238521 h 381000"/>
                <a:gd name="connsiteX144" fmla="*/ 44919 w 304800"/>
                <a:gd name="connsiteY144" fmla="*/ 238527 h 381000"/>
                <a:gd name="connsiteX145" fmla="*/ 44929 w 304800"/>
                <a:gd name="connsiteY145" fmla="*/ 238530 h 381000"/>
                <a:gd name="connsiteX146" fmla="*/ 54042 w 304800"/>
                <a:gd name="connsiteY146" fmla="*/ 241263 h 381000"/>
                <a:gd name="connsiteX147" fmla="*/ 48569 w 304800"/>
                <a:gd name="connsiteY147" fmla="*/ 259511 h 381000"/>
                <a:gd name="connsiteX148" fmla="*/ 39445 w 304800"/>
                <a:gd name="connsiteY148" fmla="*/ 256773 h 381000"/>
                <a:gd name="connsiteX149" fmla="*/ 42076 w 304800"/>
                <a:gd name="connsiteY149" fmla="*/ 248004 h 381000"/>
                <a:gd name="connsiteX150" fmla="*/ 39445 w 304800"/>
                <a:gd name="connsiteY150" fmla="*/ 256773 h 381000"/>
                <a:gd name="connsiteX151" fmla="*/ 39425 w 304800"/>
                <a:gd name="connsiteY151" fmla="*/ 256767 h 381000"/>
                <a:gd name="connsiteX152" fmla="*/ 39395 w 304800"/>
                <a:gd name="connsiteY152" fmla="*/ 256759 h 381000"/>
                <a:gd name="connsiteX153" fmla="*/ 39307 w 304800"/>
                <a:gd name="connsiteY153" fmla="*/ 256731 h 381000"/>
                <a:gd name="connsiteX154" fmla="*/ 39014 w 304800"/>
                <a:gd name="connsiteY154" fmla="*/ 256641 h 381000"/>
                <a:gd name="connsiteX155" fmla="*/ 38010 w 304800"/>
                <a:gd name="connsiteY155" fmla="*/ 256315 h 381000"/>
                <a:gd name="connsiteX156" fmla="*/ 34585 w 304800"/>
                <a:gd name="connsiteY156" fmla="*/ 255101 h 381000"/>
                <a:gd name="connsiteX157" fmla="*/ 24148 w 304800"/>
                <a:gd name="connsiteY157" fmla="*/ 250470 h 381000"/>
                <a:gd name="connsiteX158" fmla="*/ 12571 w 304800"/>
                <a:gd name="connsiteY158" fmla="*/ 242415 h 381000"/>
                <a:gd name="connsiteX159" fmla="*/ 5443 w 304800"/>
                <a:gd name="connsiteY159" fmla="*/ 227239 h 381000"/>
                <a:gd name="connsiteX160" fmla="*/ 15844 w 304800"/>
                <a:gd name="connsiteY160" fmla="*/ 206766 h 381000"/>
                <a:gd name="connsiteX161" fmla="*/ 16397 w 304800"/>
                <a:gd name="connsiteY161" fmla="*/ 206216 h 381000"/>
                <a:gd name="connsiteX162" fmla="*/ 21770 w 304800"/>
                <a:gd name="connsiteY162" fmla="*/ 198756 h 381000"/>
                <a:gd name="connsiteX163" fmla="*/ 21380 w 304800"/>
                <a:gd name="connsiteY163" fmla="*/ 198342 h 381000"/>
                <a:gd name="connsiteX164" fmla="*/ 15741 w 304800"/>
                <a:gd name="connsiteY164" fmla="*/ 194720 h 381000"/>
                <a:gd name="connsiteX165" fmla="*/ 15384 w 304800"/>
                <a:gd name="connsiteY165" fmla="*/ 194520 h 381000"/>
                <a:gd name="connsiteX166" fmla="*/ 6412 w 304800"/>
                <a:gd name="connsiteY166" fmla="*/ 188391 h 381000"/>
                <a:gd name="connsiteX167" fmla="*/ 0 w 304800"/>
                <a:gd name="connsiteY167" fmla="*/ 174171 h 381000"/>
                <a:gd name="connsiteX168" fmla="*/ 9016 w 304800"/>
                <a:gd name="connsiteY168" fmla="*/ 158629 h 381000"/>
                <a:gd name="connsiteX169" fmla="*/ 22036 w 304800"/>
                <a:gd name="connsiteY169" fmla="*/ 151668 h 381000"/>
                <a:gd name="connsiteX170" fmla="*/ 24829 w 304800"/>
                <a:gd name="connsiteY170" fmla="*/ 150456 h 381000"/>
                <a:gd name="connsiteX171" fmla="*/ 30778 w 304800"/>
                <a:gd name="connsiteY171" fmla="*/ 147783 h 381000"/>
                <a:gd name="connsiteX172" fmla="*/ 27282 w 304800"/>
                <a:gd name="connsiteY172" fmla="*/ 144168 h 381000"/>
                <a:gd name="connsiteX173" fmla="*/ 27073 w 304800"/>
                <a:gd name="connsiteY173" fmla="*/ 143957 h 381000"/>
                <a:gd name="connsiteX174" fmla="*/ 20785 w 304800"/>
                <a:gd name="connsiteY174" fmla="*/ 137024 h 381000"/>
                <a:gd name="connsiteX175" fmla="*/ 16329 w 304800"/>
                <a:gd name="connsiteY175" fmla="*/ 125186 h 381000"/>
                <a:gd name="connsiteX176" fmla="*/ 25922 w 304800"/>
                <a:gd name="connsiteY176" fmla="*/ 105184 h 381000"/>
                <a:gd name="connsiteX177" fmla="*/ 47625 w 304800"/>
                <a:gd name="connsiteY177" fmla="*/ 95250 h 381000"/>
                <a:gd name="connsiteX178" fmla="*/ 152400 w 304800"/>
                <a:gd name="connsiteY178" fmla="*/ 0 h 381000"/>
                <a:gd name="connsiteX179" fmla="*/ 190500 w 304800"/>
                <a:gd name="connsiteY179" fmla="*/ 38100 h 381000"/>
                <a:gd name="connsiteX180" fmla="*/ 152400 w 304800"/>
                <a:gd name="connsiteY180" fmla="*/ 76200 h 381000"/>
                <a:gd name="connsiteX181" fmla="*/ 114300 w 304800"/>
                <a:gd name="connsiteY181" fmla="*/ 38100 h 381000"/>
                <a:gd name="connsiteX182" fmla="*/ 152400 w 304800"/>
                <a:gd name="connsiteY182"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Lst>
              <a:rect l="l" t="t" r="r" b="b"/>
              <a:pathLst>
                <a:path w="304800" h="381000">
                  <a:moveTo>
                    <a:pt x="257175" y="95250"/>
                  </a:moveTo>
                  <a:lnTo>
                    <a:pt x="266700" y="95250"/>
                  </a:lnTo>
                  <a:cubicBezTo>
                    <a:pt x="275322" y="95250"/>
                    <a:pt x="281873" y="101308"/>
                    <a:pt x="285546" y="106204"/>
                  </a:cubicBezTo>
                  <a:cubicBezTo>
                    <a:pt x="289420" y="111370"/>
                    <a:pt x="292554" y="118434"/>
                    <a:pt x="292554" y="125186"/>
                  </a:cubicBezTo>
                  <a:cubicBezTo>
                    <a:pt x="292554" y="129569"/>
                    <a:pt x="290930" y="133289"/>
                    <a:pt x="289417" y="135979"/>
                  </a:cubicBezTo>
                  <a:cubicBezTo>
                    <a:pt x="287958" y="138573"/>
                    <a:pt x="286103" y="141043"/>
                    <a:pt x="284678" y="142944"/>
                  </a:cubicBezTo>
                  <a:cubicBezTo>
                    <a:pt x="284627" y="143012"/>
                    <a:pt x="284576" y="143080"/>
                    <a:pt x="284525" y="143147"/>
                  </a:cubicBezTo>
                  <a:cubicBezTo>
                    <a:pt x="282945" y="145254"/>
                    <a:pt x="281834" y="146760"/>
                    <a:pt x="281052" y="148128"/>
                  </a:cubicBezTo>
                  <a:cubicBezTo>
                    <a:pt x="282250" y="148948"/>
                    <a:pt x="283711" y="149789"/>
                    <a:pt x="285617" y="150887"/>
                  </a:cubicBezTo>
                  <a:cubicBezTo>
                    <a:pt x="286295" y="151278"/>
                    <a:pt x="287029" y="151701"/>
                    <a:pt x="287828" y="152167"/>
                  </a:cubicBezTo>
                  <a:cubicBezTo>
                    <a:pt x="290889" y="153952"/>
                    <a:pt x="294871" y="156369"/>
                    <a:pt x="298088" y="159497"/>
                  </a:cubicBezTo>
                  <a:cubicBezTo>
                    <a:pt x="301409" y="162726"/>
                    <a:pt x="304800" y="167584"/>
                    <a:pt x="304800" y="174171"/>
                  </a:cubicBezTo>
                  <a:cubicBezTo>
                    <a:pt x="304800" y="185136"/>
                    <a:pt x="297139" y="190831"/>
                    <a:pt x="293324" y="193666"/>
                  </a:cubicBezTo>
                  <a:cubicBezTo>
                    <a:pt x="293149" y="193797"/>
                    <a:pt x="292983" y="193919"/>
                    <a:pt x="292826" y="194038"/>
                  </a:cubicBezTo>
                  <a:cubicBezTo>
                    <a:pt x="288455" y="197315"/>
                    <a:pt x="288462" y="197842"/>
                    <a:pt x="288470" y="198565"/>
                  </a:cubicBezTo>
                  <a:cubicBezTo>
                    <a:pt x="288471" y="198597"/>
                    <a:pt x="288471" y="198631"/>
                    <a:pt x="288471" y="198664"/>
                  </a:cubicBezTo>
                  <a:cubicBezTo>
                    <a:pt x="288471" y="201237"/>
                    <a:pt x="289487" y="202966"/>
                    <a:pt x="292690" y="207236"/>
                  </a:cubicBezTo>
                  <a:cubicBezTo>
                    <a:pt x="292793" y="207374"/>
                    <a:pt x="292898" y="207515"/>
                    <a:pt x="293006" y="207657"/>
                  </a:cubicBezTo>
                  <a:cubicBezTo>
                    <a:pt x="295963" y="211587"/>
                    <a:pt x="300718" y="217906"/>
                    <a:pt x="300718" y="227239"/>
                  </a:cubicBezTo>
                  <a:cubicBezTo>
                    <a:pt x="300718" y="233053"/>
                    <a:pt x="298284" y="237853"/>
                    <a:pt x="295553" y="241403"/>
                  </a:cubicBezTo>
                  <a:cubicBezTo>
                    <a:pt x="292837" y="244933"/>
                    <a:pt x="289447" y="247742"/>
                    <a:pt x="286450" y="249840"/>
                  </a:cubicBezTo>
                  <a:cubicBezTo>
                    <a:pt x="283404" y="251972"/>
                    <a:pt x="280420" y="253608"/>
                    <a:pt x="278231" y="254702"/>
                  </a:cubicBezTo>
                  <a:cubicBezTo>
                    <a:pt x="277124" y="255256"/>
                    <a:pt x="276192" y="255685"/>
                    <a:pt x="275516" y="255984"/>
                  </a:cubicBezTo>
                  <a:cubicBezTo>
                    <a:pt x="275178" y="256134"/>
                    <a:pt x="274902" y="256252"/>
                    <a:pt x="274700" y="256337"/>
                  </a:cubicBezTo>
                  <a:lnTo>
                    <a:pt x="274451" y="256441"/>
                  </a:lnTo>
                  <a:lnTo>
                    <a:pt x="274370" y="256473"/>
                  </a:lnTo>
                  <a:lnTo>
                    <a:pt x="274341" y="256485"/>
                  </a:lnTo>
                  <a:lnTo>
                    <a:pt x="274320" y="256494"/>
                  </a:lnTo>
                  <a:lnTo>
                    <a:pt x="270782" y="247650"/>
                  </a:lnTo>
                  <a:cubicBezTo>
                    <a:pt x="274320" y="256494"/>
                    <a:pt x="274317" y="256495"/>
                    <a:pt x="274320" y="256494"/>
                  </a:cubicBezTo>
                  <a:lnTo>
                    <a:pt x="265476" y="260032"/>
                  </a:lnTo>
                  <a:lnTo>
                    <a:pt x="258401" y="242344"/>
                  </a:lnTo>
                  <a:lnTo>
                    <a:pt x="267223" y="238815"/>
                  </a:lnTo>
                  <a:lnTo>
                    <a:pt x="267236" y="238810"/>
                  </a:lnTo>
                  <a:lnTo>
                    <a:pt x="267323" y="238774"/>
                  </a:lnTo>
                  <a:cubicBezTo>
                    <a:pt x="267419" y="238733"/>
                    <a:pt x="267582" y="238663"/>
                    <a:pt x="267802" y="238566"/>
                  </a:cubicBezTo>
                  <a:cubicBezTo>
                    <a:pt x="268243" y="238371"/>
                    <a:pt x="268905" y="238067"/>
                    <a:pt x="269712" y="237664"/>
                  </a:cubicBezTo>
                  <a:cubicBezTo>
                    <a:pt x="271350" y="236845"/>
                    <a:pt x="273468" y="235674"/>
                    <a:pt x="275525" y="234234"/>
                  </a:cubicBezTo>
                  <a:cubicBezTo>
                    <a:pt x="277631" y="232760"/>
                    <a:pt x="279343" y="231231"/>
                    <a:pt x="280454" y="229788"/>
                  </a:cubicBezTo>
                  <a:cubicBezTo>
                    <a:pt x="281550" y="228362"/>
                    <a:pt x="281668" y="227548"/>
                    <a:pt x="281668" y="227239"/>
                  </a:cubicBezTo>
                  <a:cubicBezTo>
                    <a:pt x="281668" y="224666"/>
                    <a:pt x="280653" y="222937"/>
                    <a:pt x="277450" y="218666"/>
                  </a:cubicBezTo>
                  <a:cubicBezTo>
                    <a:pt x="277347" y="218530"/>
                    <a:pt x="277241" y="218389"/>
                    <a:pt x="277134" y="218246"/>
                  </a:cubicBezTo>
                  <a:cubicBezTo>
                    <a:pt x="274176" y="214316"/>
                    <a:pt x="269421" y="207997"/>
                    <a:pt x="269421" y="198664"/>
                  </a:cubicBezTo>
                  <a:cubicBezTo>
                    <a:pt x="269421" y="187700"/>
                    <a:pt x="277082" y="182005"/>
                    <a:pt x="280898" y="179169"/>
                  </a:cubicBezTo>
                  <a:cubicBezTo>
                    <a:pt x="281072" y="179040"/>
                    <a:pt x="281238" y="178916"/>
                    <a:pt x="281396" y="178798"/>
                  </a:cubicBezTo>
                  <a:cubicBezTo>
                    <a:pt x="285724" y="175551"/>
                    <a:pt x="285760" y="175004"/>
                    <a:pt x="285751" y="174291"/>
                  </a:cubicBezTo>
                  <a:cubicBezTo>
                    <a:pt x="285670" y="174128"/>
                    <a:pt x="285431" y="173761"/>
                    <a:pt x="284808" y="173155"/>
                  </a:cubicBezTo>
                  <a:cubicBezTo>
                    <a:pt x="283433" y="171818"/>
                    <a:pt x="281292" y="170408"/>
                    <a:pt x="278229" y="168622"/>
                  </a:cubicBezTo>
                  <a:cubicBezTo>
                    <a:pt x="277754" y="168345"/>
                    <a:pt x="277237" y="168048"/>
                    <a:pt x="276691" y="167735"/>
                  </a:cubicBezTo>
                  <a:cubicBezTo>
                    <a:pt x="274250" y="166335"/>
                    <a:pt x="271245" y="164611"/>
                    <a:pt x="268895" y="162848"/>
                  </a:cubicBezTo>
                  <a:cubicBezTo>
                    <a:pt x="266407" y="160982"/>
                    <a:pt x="261257" y="156685"/>
                    <a:pt x="261257" y="149679"/>
                  </a:cubicBezTo>
                  <a:cubicBezTo>
                    <a:pt x="261257" y="145296"/>
                    <a:pt x="262880" y="141576"/>
                    <a:pt x="264394" y="138886"/>
                  </a:cubicBezTo>
                  <a:cubicBezTo>
                    <a:pt x="265853" y="136291"/>
                    <a:pt x="267707" y="133821"/>
                    <a:pt x="269133" y="131921"/>
                  </a:cubicBezTo>
                  <a:cubicBezTo>
                    <a:pt x="269184" y="131852"/>
                    <a:pt x="269235" y="131784"/>
                    <a:pt x="269285" y="131717"/>
                  </a:cubicBezTo>
                  <a:cubicBezTo>
                    <a:pt x="270903" y="129560"/>
                    <a:pt x="272029" y="128033"/>
                    <a:pt x="272813" y="126640"/>
                  </a:cubicBezTo>
                  <a:cubicBezTo>
                    <a:pt x="273362" y="125663"/>
                    <a:pt x="273481" y="125194"/>
                    <a:pt x="273503" y="125104"/>
                  </a:cubicBezTo>
                  <a:cubicBezTo>
                    <a:pt x="273468" y="123654"/>
                    <a:pt x="272512" y="120575"/>
                    <a:pt x="270306" y="117634"/>
                  </a:cubicBezTo>
                  <a:cubicBezTo>
                    <a:pt x="269272" y="116255"/>
                    <a:pt x="268239" y="115293"/>
                    <a:pt x="267412" y="114741"/>
                  </a:cubicBezTo>
                  <a:cubicBezTo>
                    <a:pt x="266950" y="114433"/>
                    <a:pt x="266673" y="114330"/>
                    <a:pt x="266576" y="114300"/>
                  </a:cubicBezTo>
                  <a:lnTo>
                    <a:pt x="257175" y="114300"/>
                  </a:lnTo>
                  <a:close/>
                  <a:moveTo>
                    <a:pt x="95810" y="95250"/>
                  </a:moveTo>
                  <a:lnTo>
                    <a:pt x="209550" y="95250"/>
                  </a:lnTo>
                  <a:cubicBezTo>
                    <a:pt x="217458" y="95481"/>
                    <a:pt x="224428" y="100596"/>
                    <a:pt x="227008" y="108117"/>
                  </a:cubicBezTo>
                  <a:lnTo>
                    <a:pt x="246618" y="165267"/>
                  </a:lnTo>
                  <a:cubicBezTo>
                    <a:pt x="249202" y="172799"/>
                    <a:pt x="246797" y="180861"/>
                    <a:pt x="241123" y="185811"/>
                  </a:cubicBezTo>
                  <a:lnTo>
                    <a:pt x="239875" y="186227"/>
                  </a:lnTo>
                  <a:cubicBezTo>
                    <a:pt x="236100" y="187485"/>
                    <a:pt x="230811" y="189810"/>
                    <a:pt x="225432" y="192175"/>
                  </a:cubicBezTo>
                  <a:lnTo>
                    <a:pt x="224027" y="192793"/>
                  </a:lnTo>
                  <a:cubicBezTo>
                    <a:pt x="219458" y="194798"/>
                    <a:pt x="214636" y="196897"/>
                    <a:pt x="209899" y="198773"/>
                  </a:cubicBezTo>
                  <a:lnTo>
                    <a:pt x="209550" y="198904"/>
                  </a:lnTo>
                  <a:cubicBezTo>
                    <a:pt x="208055" y="199493"/>
                    <a:pt x="206569" y="200066"/>
                    <a:pt x="205104" y="200599"/>
                  </a:cubicBezTo>
                  <a:cubicBezTo>
                    <a:pt x="198702" y="202927"/>
                    <a:pt x="193534" y="204298"/>
                    <a:pt x="190072" y="204507"/>
                  </a:cubicBezTo>
                  <a:cubicBezTo>
                    <a:pt x="189808" y="204524"/>
                    <a:pt x="189574" y="204531"/>
                    <a:pt x="189367" y="204533"/>
                  </a:cubicBezTo>
                  <a:cubicBezTo>
                    <a:pt x="187417" y="198219"/>
                    <a:pt x="186038" y="191261"/>
                    <a:pt x="186844" y="185211"/>
                  </a:cubicBezTo>
                  <a:cubicBezTo>
                    <a:pt x="187270" y="182022"/>
                    <a:pt x="188275" y="179319"/>
                    <a:pt x="189952" y="177067"/>
                  </a:cubicBezTo>
                  <a:cubicBezTo>
                    <a:pt x="191606" y="174848"/>
                    <a:pt x="194274" y="172580"/>
                    <a:pt x="198800" y="170769"/>
                  </a:cubicBezTo>
                  <a:lnTo>
                    <a:pt x="207644" y="167231"/>
                  </a:lnTo>
                  <a:lnTo>
                    <a:pt x="200568" y="149544"/>
                  </a:lnTo>
                  <a:lnTo>
                    <a:pt x="191724" y="153082"/>
                  </a:lnTo>
                  <a:cubicBezTo>
                    <a:pt x="184344" y="156034"/>
                    <a:pt x="178677" y="160315"/>
                    <a:pt x="174677" y="165685"/>
                  </a:cubicBezTo>
                  <a:cubicBezTo>
                    <a:pt x="170698" y="171024"/>
                    <a:pt x="168727" y="176953"/>
                    <a:pt x="167962" y="182693"/>
                  </a:cubicBezTo>
                  <a:cubicBezTo>
                    <a:pt x="166473" y="193855"/>
                    <a:pt x="169449" y="205094"/>
                    <a:pt x="171938" y="212563"/>
                  </a:cubicBezTo>
                  <a:cubicBezTo>
                    <a:pt x="173462" y="217135"/>
                    <a:pt x="176716" y="220303"/>
                    <a:pt x="180676" y="221994"/>
                  </a:cubicBezTo>
                  <a:cubicBezTo>
                    <a:pt x="184246" y="223518"/>
                    <a:pt x="188040" y="223716"/>
                    <a:pt x="191224" y="223523"/>
                  </a:cubicBezTo>
                  <a:cubicBezTo>
                    <a:pt x="196938" y="223176"/>
                    <a:pt x="203435" y="221367"/>
                    <a:pt x="209550" y="219237"/>
                  </a:cubicBezTo>
                  <a:lnTo>
                    <a:pt x="209550" y="361950"/>
                  </a:lnTo>
                  <a:cubicBezTo>
                    <a:pt x="209550" y="372187"/>
                    <a:pt x="201460" y="380593"/>
                    <a:pt x="191231" y="380986"/>
                  </a:cubicBezTo>
                  <a:cubicBezTo>
                    <a:pt x="181001" y="381379"/>
                    <a:pt x="172291" y="373617"/>
                    <a:pt x="171506" y="363411"/>
                  </a:cubicBezTo>
                  <a:lnTo>
                    <a:pt x="162601" y="247650"/>
                  </a:lnTo>
                  <a:lnTo>
                    <a:pt x="142198" y="247650"/>
                  </a:lnTo>
                  <a:lnTo>
                    <a:pt x="133293" y="363411"/>
                  </a:lnTo>
                  <a:cubicBezTo>
                    <a:pt x="132508" y="373617"/>
                    <a:pt x="123798" y="381379"/>
                    <a:pt x="113568" y="380986"/>
                  </a:cubicBezTo>
                  <a:cubicBezTo>
                    <a:pt x="103339" y="380593"/>
                    <a:pt x="95250" y="372187"/>
                    <a:pt x="95250" y="361950"/>
                  </a:cubicBezTo>
                  <a:lnTo>
                    <a:pt x="95250" y="219143"/>
                  </a:lnTo>
                  <a:cubicBezTo>
                    <a:pt x="102664" y="221358"/>
                    <a:pt x="110382" y="223192"/>
                    <a:pt x="116937" y="223528"/>
                  </a:cubicBezTo>
                  <a:cubicBezTo>
                    <a:pt x="120417" y="223706"/>
                    <a:pt x="124383" y="223517"/>
                    <a:pt x="128033" y="222171"/>
                  </a:cubicBezTo>
                  <a:cubicBezTo>
                    <a:pt x="132007" y="220704"/>
                    <a:pt x="135914" y="217693"/>
                    <a:pt x="137623" y="212563"/>
                  </a:cubicBezTo>
                  <a:cubicBezTo>
                    <a:pt x="140429" y="204148"/>
                    <a:pt x="141961" y="192673"/>
                    <a:pt x="138982" y="181498"/>
                  </a:cubicBezTo>
                  <a:cubicBezTo>
                    <a:pt x="135876" y="169853"/>
                    <a:pt x="127949" y="159031"/>
                    <a:pt x="113075" y="153082"/>
                  </a:cubicBezTo>
                  <a:lnTo>
                    <a:pt x="104231" y="149544"/>
                  </a:lnTo>
                  <a:lnTo>
                    <a:pt x="97156" y="167231"/>
                  </a:lnTo>
                  <a:lnTo>
                    <a:pt x="105999" y="170769"/>
                  </a:lnTo>
                  <a:cubicBezTo>
                    <a:pt x="114938" y="174345"/>
                    <a:pt x="118917" y="180192"/>
                    <a:pt x="120575" y="186406"/>
                  </a:cubicBezTo>
                  <a:cubicBezTo>
                    <a:pt x="122157" y="192339"/>
                    <a:pt x="121666" y="198974"/>
                    <a:pt x="120167" y="204497"/>
                  </a:cubicBezTo>
                  <a:cubicBezTo>
                    <a:pt x="119618" y="204537"/>
                    <a:pt x="118878" y="204552"/>
                    <a:pt x="117913" y="204503"/>
                  </a:cubicBezTo>
                  <a:cubicBezTo>
                    <a:pt x="113336" y="204268"/>
                    <a:pt x="106822" y="202780"/>
                    <a:pt x="99241" y="200447"/>
                  </a:cubicBezTo>
                  <a:cubicBezTo>
                    <a:pt x="97920" y="200040"/>
                    <a:pt x="96588" y="199614"/>
                    <a:pt x="95250" y="199175"/>
                  </a:cubicBezTo>
                  <a:lnTo>
                    <a:pt x="95250" y="198904"/>
                  </a:lnTo>
                  <a:lnTo>
                    <a:pt x="69532" y="189295"/>
                  </a:lnTo>
                  <a:cubicBezTo>
                    <a:pt x="59864" y="185683"/>
                    <a:pt x="54831" y="175029"/>
                    <a:pt x="58181" y="165267"/>
                  </a:cubicBezTo>
                  <a:lnTo>
                    <a:pt x="77791" y="108117"/>
                  </a:lnTo>
                  <a:cubicBezTo>
                    <a:pt x="80372" y="100596"/>
                    <a:pt x="87341" y="95489"/>
                    <a:pt x="95250" y="95259"/>
                  </a:cubicBezTo>
                  <a:close/>
                  <a:moveTo>
                    <a:pt x="47625" y="95250"/>
                  </a:moveTo>
                  <a:lnTo>
                    <a:pt x="57150" y="95250"/>
                  </a:lnTo>
                  <a:lnTo>
                    <a:pt x="57150" y="114300"/>
                  </a:lnTo>
                  <a:lnTo>
                    <a:pt x="47625" y="114300"/>
                  </a:lnTo>
                  <a:cubicBezTo>
                    <a:pt x="45599" y="114300"/>
                    <a:pt x="42437" y="115610"/>
                    <a:pt x="39393" y="118654"/>
                  </a:cubicBezTo>
                  <a:cubicBezTo>
                    <a:pt x="37976" y="120069"/>
                    <a:pt x="36881" y="121587"/>
                    <a:pt x="36181" y="122936"/>
                  </a:cubicBezTo>
                  <a:cubicBezTo>
                    <a:pt x="35835" y="123602"/>
                    <a:pt x="35622" y="124159"/>
                    <a:pt x="35501" y="124581"/>
                  </a:cubicBezTo>
                  <a:cubicBezTo>
                    <a:pt x="35483" y="124644"/>
                    <a:pt x="35467" y="124702"/>
                    <a:pt x="35455" y="124756"/>
                  </a:cubicBezTo>
                  <a:cubicBezTo>
                    <a:pt x="35568" y="124947"/>
                    <a:pt x="35747" y="125224"/>
                    <a:pt x="36025" y="125594"/>
                  </a:cubicBezTo>
                  <a:cubicBezTo>
                    <a:pt x="37070" y="126987"/>
                    <a:pt x="38588" y="128531"/>
                    <a:pt x="40753" y="130697"/>
                  </a:cubicBezTo>
                  <a:cubicBezTo>
                    <a:pt x="40822" y="130766"/>
                    <a:pt x="40892" y="130836"/>
                    <a:pt x="40963" y="130907"/>
                  </a:cubicBezTo>
                  <a:cubicBezTo>
                    <a:pt x="42854" y="132797"/>
                    <a:pt x="45308" y="135249"/>
                    <a:pt x="47251" y="137840"/>
                  </a:cubicBezTo>
                  <a:cubicBezTo>
                    <a:pt x="49192" y="140429"/>
                    <a:pt x="51707" y="144529"/>
                    <a:pt x="51707" y="149679"/>
                  </a:cubicBezTo>
                  <a:cubicBezTo>
                    <a:pt x="51707" y="154115"/>
                    <a:pt x="49444" y="157327"/>
                    <a:pt x="47602" y="159218"/>
                  </a:cubicBezTo>
                  <a:cubicBezTo>
                    <a:pt x="45778" y="161092"/>
                    <a:pt x="43590" y="162494"/>
                    <a:pt x="41749" y="163530"/>
                  </a:cubicBezTo>
                  <a:cubicBezTo>
                    <a:pt x="38819" y="165178"/>
                    <a:pt x="35097" y="166780"/>
                    <a:pt x="31843" y="168181"/>
                  </a:cubicBezTo>
                  <a:cubicBezTo>
                    <a:pt x="31089" y="168506"/>
                    <a:pt x="30360" y="168819"/>
                    <a:pt x="29671" y="169120"/>
                  </a:cubicBezTo>
                  <a:cubicBezTo>
                    <a:pt x="25544" y="170926"/>
                    <a:pt x="22358" y="172478"/>
                    <a:pt x="20240" y="174023"/>
                  </a:cubicBezTo>
                  <a:cubicBezTo>
                    <a:pt x="19953" y="174231"/>
                    <a:pt x="19719" y="174416"/>
                    <a:pt x="19529" y="174575"/>
                  </a:cubicBezTo>
                  <a:cubicBezTo>
                    <a:pt x="20571" y="175522"/>
                    <a:pt x="22186" y="176488"/>
                    <a:pt x="25080" y="178117"/>
                  </a:cubicBezTo>
                  <a:cubicBezTo>
                    <a:pt x="25196" y="178181"/>
                    <a:pt x="25316" y="178248"/>
                    <a:pt x="25437" y="178317"/>
                  </a:cubicBezTo>
                  <a:cubicBezTo>
                    <a:pt x="27903" y="179701"/>
                    <a:pt x="31509" y="181725"/>
                    <a:pt x="34409" y="184444"/>
                  </a:cubicBezTo>
                  <a:cubicBezTo>
                    <a:pt x="37803" y="187625"/>
                    <a:pt x="40821" y="192281"/>
                    <a:pt x="40821" y="198664"/>
                  </a:cubicBezTo>
                  <a:cubicBezTo>
                    <a:pt x="40821" y="208821"/>
                    <a:pt x="34120" y="215468"/>
                    <a:pt x="30420" y="219138"/>
                  </a:cubicBezTo>
                  <a:cubicBezTo>
                    <a:pt x="30227" y="219328"/>
                    <a:pt x="30043" y="219512"/>
                    <a:pt x="29868" y="219687"/>
                  </a:cubicBezTo>
                  <a:cubicBezTo>
                    <a:pt x="25421" y="224134"/>
                    <a:pt x="24557" y="225566"/>
                    <a:pt x="24496" y="227056"/>
                  </a:cubicBezTo>
                  <a:cubicBezTo>
                    <a:pt x="24582" y="227250"/>
                    <a:pt x="24891" y="227821"/>
                    <a:pt x="25870" y="228775"/>
                  </a:cubicBezTo>
                  <a:cubicBezTo>
                    <a:pt x="27483" y="230349"/>
                    <a:pt x="29979" y="232017"/>
                    <a:pt x="33002" y="233603"/>
                  </a:cubicBezTo>
                  <a:cubicBezTo>
                    <a:pt x="35943" y="235148"/>
                    <a:pt x="38954" y="236394"/>
                    <a:pt x="41275" y="237265"/>
                  </a:cubicBezTo>
                  <a:cubicBezTo>
                    <a:pt x="42421" y="237694"/>
                    <a:pt x="43369" y="238021"/>
                    <a:pt x="44015" y="238236"/>
                  </a:cubicBezTo>
                  <a:cubicBezTo>
                    <a:pt x="44338" y="238343"/>
                    <a:pt x="44583" y="238421"/>
                    <a:pt x="44738" y="238471"/>
                  </a:cubicBezTo>
                  <a:lnTo>
                    <a:pt x="44902" y="238521"/>
                  </a:lnTo>
                  <a:lnTo>
                    <a:pt x="44919" y="238527"/>
                  </a:lnTo>
                  <a:lnTo>
                    <a:pt x="44929" y="238530"/>
                  </a:lnTo>
                  <a:lnTo>
                    <a:pt x="54042" y="241263"/>
                  </a:lnTo>
                  <a:lnTo>
                    <a:pt x="48569" y="259511"/>
                  </a:lnTo>
                  <a:lnTo>
                    <a:pt x="39445" y="256773"/>
                  </a:lnTo>
                  <a:cubicBezTo>
                    <a:pt x="39447" y="256774"/>
                    <a:pt x="39445" y="256773"/>
                    <a:pt x="42076" y="248004"/>
                  </a:cubicBezTo>
                  <a:lnTo>
                    <a:pt x="39445" y="256773"/>
                  </a:lnTo>
                  <a:lnTo>
                    <a:pt x="39425" y="256767"/>
                  </a:lnTo>
                  <a:lnTo>
                    <a:pt x="39395" y="256759"/>
                  </a:lnTo>
                  <a:lnTo>
                    <a:pt x="39307" y="256731"/>
                  </a:lnTo>
                  <a:lnTo>
                    <a:pt x="39014" y="256641"/>
                  </a:lnTo>
                  <a:cubicBezTo>
                    <a:pt x="38772" y="256564"/>
                    <a:pt x="38432" y="256455"/>
                    <a:pt x="38010" y="256315"/>
                  </a:cubicBezTo>
                  <a:cubicBezTo>
                    <a:pt x="37168" y="256035"/>
                    <a:pt x="35989" y="255628"/>
                    <a:pt x="34585" y="255101"/>
                  </a:cubicBezTo>
                  <a:cubicBezTo>
                    <a:pt x="31803" y="254058"/>
                    <a:pt x="28011" y="252499"/>
                    <a:pt x="24148" y="250470"/>
                  </a:cubicBezTo>
                  <a:cubicBezTo>
                    <a:pt x="20367" y="248486"/>
                    <a:pt x="16059" y="245816"/>
                    <a:pt x="12571" y="242415"/>
                  </a:cubicBezTo>
                  <a:cubicBezTo>
                    <a:pt x="9173" y="239102"/>
                    <a:pt x="5443" y="233985"/>
                    <a:pt x="5443" y="227239"/>
                  </a:cubicBezTo>
                  <a:cubicBezTo>
                    <a:pt x="5443" y="217082"/>
                    <a:pt x="12144" y="210436"/>
                    <a:pt x="15844" y="206766"/>
                  </a:cubicBezTo>
                  <a:cubicBezTo>
                    <a:pt x="16037" y="206574"/>
                    <a:pt x="16222" y="206392"/>
                    <a:pt x="16397" y="206216"/>
                  </a:cubicBezTo>
                  <a:cubicBezTo>
                    <a:pt x="20934" y="201679"/>
                    <a:pt x="21741" y="200279"/>
                    <a:pt x="21770" y="198756"/>
                  </a:cubicBezTo>
                  <a:cubicBezTo>
                    <a:pt x="21705" y="198672"/>
                    <a:pt x="21585" y="198533"/>
                    <a:pt x="21380" y="198342"/>
                  </a:cubicBezTo>
                  <a:cubicBezTo>
                    <a:pt x="20342" y="197368"/>
                    <a:pt x="18718" y="196394"/>
                    <a:pt x="15741" y="194720"/>
                  </a:cubicBezTo>
                  <a:cubicBezTo>
                    <a:pt x="15625" y="194655"/>
                    <a:pt x="15506" y="194588"/>
                    <a:pt x="15384" y="194520"/>
                  </a:cubicBezTo>
                  <a:cubicBezTo>
                    <a:pt x="12918" y="193135"/>
                    <a:pt x="9313" y="191111"/>
                    <a:pt x="6412" y="188391"/>
                  </a:cubicBezTo>
                  <a:cubicBezTo>
                    <a:pt x="3019" y="185210"/>
                    <a:pt x="0" y="180555"/>
                    <a:pt x="0" y="174171"/>
                  </a:cubicBezTo>
                  <a:cubicBezTo>
                    <a:pt x="0" y="166439"/>
                    <a:pt x="5202" y="161411"/>
                    <a:pt x="9016" y="158629"/>
                  </a:cubicBezTo>
                  <a:cubicBezTo>
                    <a:pt x="13021" y="155710"/>
                    <a:pt x="17999" y="153434"/>
                    <a:pt x="22036" y="151668"/>
                  </a:cubicBezTo>
                  <a:cubicBezTo>
                    <a:pt x="23021" y="151237"/>
                    <a:pt x="23951" y="150835"/>
                    <a:pt x="24829" y="150456"/>
                  </a:cubicBezTo>
                  <a:cubicBezTo>
                    <a:pt x="27156" y="149451"/>
                    <a:pt x="29118" y="148604"/>
                    <a:pt x="30778" y="147783"/>
                  </a:cubicBezTo>
                  <a:cubicBezTo>
                    <a:pt x="29862" y="146758"/>
                    <a:pt x="28714" y="145599"/>
                    <a:pt x="27282" y="144168"/>
                  </a:cubicBezTo>
                  <a:cubicBezTo>
                    <a:pt x="27214" y="144098"/>
                    <a:pt x="27143" y="144028"/>
                    <a:pt x="27073" y="143957"/>
                  </a:cubicBezTo>
                  <a:cubicBezTo>
                    <a:pt x="25182" y="142067"/>
                    <a:pt x="22729" y="139616"/>
                    <a:pt x="20785" y="137024"/>
                  </a:cubicBezTo>
                  <a:cubicBezTo>
                    <a:pt x="18844" y="134436"/>
                    <a:pt x="16329" y="130334"/>
                    <a:pt x="16329" y="125186"/>
                  </a:cubicBezTo>
                  <a:cubicBezTo>
                    <a:pt x="16329" y="117523"/>
                    <a:pt x="20971" y="110135"/>
                    <a:pt x="25922" y="105184"/>
                  </a:cubicBezTo>
                  <a:cubicBezTo>
                    <a:pt x="31042" y="100063"/>
                    <a:pt x="38765" y="95250"/>
                    <a:pt x="47625" y="95250"/>
                  </a:cubicBezTo>
                  <a:close/>
                  <a:moveTo>
                    <a:pt x="152400" y="0"/>
                  </a:moveTo>
                  <a:cubicBezTo>
                    <a:pt x="173442" y="0"/>
                    <a:pt x="190500" y="17058"/>
                    <a:pt x="190500" y="38100"/>
                  </a:cubicBezTo>
                  <a:cubicBezTo>
                    <a:pt x="190500" y="59142"/>
                    <a:pt x="173442" y="76200"/>
                    <a:pt x="152400" y="76200"/>
                  </a:cubicBezTo>
                  <a:cubicBezTo>
                    <a:pt x="131358" y="76200"/>
                    <a:pt x="114300" y="59142"/>
                    <a:pt x="114300" y="38100"/>
                  </a:cubicBezTo>
                  <a:cubicBezTo>
                    <a:pt x="114300" y="17058"/>
                    <a:pt x="131358" y="0"/>
                    <a:pt x="15240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文本框 163">
              <a:extLst>
                <a:ext uri="{FF2B5EF4-FFF2-40B4-BE49-F238E27FC236}">
                  <a16:creationId xmlns:a16="http://schemas.microsoft.com/office/drawing/2014/main" id="{FC7C34D0-02CE-03F5-1DC5-7C9D1947E679}"/>
                </a:ext>
              </a:extLst>
            </p:cNvPr>
            <p:cNvSpPr txBox="1"/>
            <p:nvPr/>
          </p:nvSpPr>
          <p:spPr>
            <a:xfrm>
              <a:off x="2492761" y="3020234"/>
              <a:ext cx="848270" cy="400110"/>
            </a:xfrm>
            <a:prstGeom prst="rect">
              <a:avLst/>
            </a:prstGeom>
            <a:noFill/>
          </p:spPr>
          <p:txBody>
            <a:bodyPr wrap="square" rtlCol="0">
              <a:spAutoFit/>
            </a:bodyPr>
            <a:lstStyle/>
            <a:p>
              <a:r>
                <a:rPr lang="en-US" sz="2000" b="1">
                  <a:solidFill>
                    <a:srgbClr val="F26649"/>
                  </a:solidFill>
                </a:rPr>
                <a:t>Ca</a:t>
              </a:r>
              <a:r>
                <a:rPr lang="en-US" sz="2000" b="1" baseline="30000">
                  <a:solidFill>
                    <a:srgbClr val="F26649"/>
                  </a:solidFill>
                </a:rPr>
                <a:t>2+</a:t>
              </a:r>
              <a:endParaRPr lang="en-US" sz="2000" b="1">
                <a:solidFill>
                  <a:srgbClr val="F26649"/>
                </a:solidFill>
              </a:endParaRPr>
            </a:p>
          </p:txBody>
        </p:sp>
        <p:sp>
          <p:nvSpPr>
            <p:cNvPr id="165" name="083d3513-c198-4912-b48a-5938318fe74c">
              <a:extLst>
                <a:ext uri="{FF2B5EF4-FFF2-40B4-BE49-F238E27FC236}">
                  <a16:creationId xmlns:a16="http://schemas.microsoft.com/office/drawing/2014/main" id="{0593E090-2EF1-04C7-DDFD-F855BC49CFCB}"/>
                </a:ext>
              </a:extLst>
            </p:cNvPr>
            <p:cNvSpPr/>
            <p:nvPr/>
          </p:nvSpPr>
          <p:spPr>
            <a:xfrm>
              <a:off x="2524285" y="5044943"/>
              <a:ext cx="408832" cy="408838"/>
            </a:xfrm>
            <a:custGeom>
              <a:avLst/>
              <a:gdLst>
                <a:gd name="connsiteX0" fmla="*/ 213601 w 342900"/>
                <a:gd name="connsiteY0" fmla="*/ 34290 h 342905"/>
                <a:gd name="connsiteX1" fmla="*/ 179310 w 342900"/>
                <a:gd name="connsiteY1" fmla="*/ 68580 h 342905"/>
                <a:gd name="connsiteX2" fmla="*/ 145020 w 342900"/>
                <a:gd name="connsiteY2" fmla="*/ 34290 h 342905"/>
                <a:gd name="connsiteX3" fmla="*/ 179310 w 342900"/>
                <a:gd name="connsiteY3" fmla="*/ 0 h 342905"/>
                <a:gd name="connsiteX4" fmla="*/ 213601 w 342900"/>
                <a:gd name="connsiteY4" fmla="*/ 34290 h 342905"/>
                <a:gd name="connsiteX5" fmla="*/ 304800 w 342900"/>
                <a:gd name="connsiteY5" fmla="*/ 209550 h 342905"/>
                <a:gd name="connsiteX6" fmla="*/ 169085 w 342900"/>
                <a:gd name="connsiteY6" fmla="*/ 209550 h 342905"/>
                <a:gd name="connsiteX7" fmla="*/ 211814 w 342900"/>
                <a:gd name="connsiteY7" fmla="*/ 251711 h 342905"/>
                <a:gd name="connsiteX8" fmla="*/ 215911 w 342900"/>
                <a:gd name="connsiteY8" fmla="*/ 257692 h 342905"/>
                <a:gd name="connsiteX9" fmla="*/ 241315 w 342900"/>
                <a:gd name="connsiteY9" fmla="*/ 316272 h 342905"/>
                <a:gd name="connsiteX10" fmla="*/ 231417 w 342900"/>
                <a:gd name="connsiteY10" fmla="*/ 341328 h 342905"/>
                <a:gd name="connsiteX11" fmla="*/ 206360 w 342900"/>
                <a:gd name="connsiteY11" fmla="*/ 331430 h 342905"/>
                <a:gd name="connsiteX12" fmla="*/ 182426 w 342900"/>
                <a:gd name="connsiteY12" fmla="*/ 276238 h 342905"/>
                <a:gd name="connsiteX13" fmla="*/ 114839 w 342900"/>
                <a:gd name="connsiteY13" fmla="*/ 209550 h 342905"/>
                <a:gd name="connsiteX14" fmla="*/ 38100 w 342900"/>
                <a:gd name="connsiteY14" fmla="*/ 209550 h 342905"/>
                <a:gd name="connsiteX15" fmla="*/ 19050 w 342900"/>
                <a:gd name="connsiteY15" fmla="*/ 228600 h 342905"/>
                <a:gd name="connsiteX16" fmla="*/ 19050 w 342900"/>
                <a:gd name="connsiteY16" fmla="*/ 342900 h 342905"/>
                <a:gd name="connsiteX17" fmla="*/ 0 w 342900"/>
                <a:gd name="connsiteY17" fmla="*/ 342900 h 342905"/>
                <a:gd name="connsiteX18" fmla="*/ 0 w 342900"/>
                <a:gd name="connsiteY18" fmla="*/ 228600 h 342905"/>
                <a:gd name="connsiteX19" fmla="*/ 38100 w 342900"/>
                <a:gd name="connsiteY19" fmla="*/ 190500 h 342905"/>
                <a:gd name="connsiteX20" fmla="*/ 94906 w 342900"/>
                <a:gd name="connsiteY20" fmla="*/ 190500 h 342905"/>
                <a:gd name="connsiteX21" fmla="*/ 96019 w 342900"/>
                <a:gd name="connsiteY21" fmla="*/ 122454 h 342905"/>
                <a:gd name="connsiteX22" fmla="*/ 107681 w 342900"/>
                <a:gd name="connsiteY22" fmla="*/ 95293 h 342905"/>
                <a:gd name="connsiteX23" fmla="*/ 115475 w 342900"/>
                <a:gd name="connsiteY23" fmla="*/ 84886 h 342905"/>
                <a:gd name="connsiteX24" fmla="*/ 127666 w 342900"/>
                <a:gd name="connsiteY24" fmla="*/ 76440 h 342905"/>
                <a:gd name="connsiteX25" fmla="*/ 162951 w 342900"/>
                <a:gd name="connsiteY25" fmla="*/ 78095 h 342905"/>
                <a:gd name="connsiteX26" fmla="*/ 185861 w 342900"/>
                <a:gd name="connsiteY26" fmla="*/ 103399 h 342905"/>
                <a:gd name="connsiteX27" fmla="*/ 191427 w 342900"/>
                <a:gd name="connsiteY27" fmla="*/ 115425 h 342905"/>
                <a:gd name="connsiteX28" fmla="*/ 191433 w 342900"/>
                <a:gd name="connsiteY28" fmla="*/ 115437 h 342905"/>
                <a:gd name="connsiteX29" fmla="*/ 202471 w 342900"/>
                <a:gd name="connsiteY29" fmla="*/ 138767 h 342905"/>
                <a:gd name="connsiteX30" fmla="*/ 214548 w 342900"/>
                <a:gd name="connsiteY30" fmla="*/ 158452 h 342905"/>
                <a:gd name="connsiteX31" fmla="*/ 225200 w 342900"/>
                <a:gd name="connsiteY31" fmla="*/ 166222 h 342905"/>
                <a:gd name="connsiteX32" fmla="*/ 246317 w 342900"/>
                <a:gd name="connsiteY32" fmla="*/ 169544 h 342905"/>
                <a:gd name="connsiteX33" fmla="*/ 264786 w 342900"/>
                <a:gd name="connsiteY33" fmla="*/ 189156 h 342905"/>
                <a:gd name="connsiteX34" fmla="*/ 264700 w 342900"/>
                <a:gd name="connsiteY34" fmla="*/ 190500 h 342905"/>
                <a:gd name="connsiteX35" fmla="*/ 304800 w 342900"/>
                <a:gd name="connsiteY35" fmla="*/ 190500 h 342905"/>
                <a:gd name="connsiteX36" fmla="*/ 342900 w 342900"/>
                <a:gd name="connsiteY36" fmla="*/ 228600 h 342905"/>
                <a:gd name="connsiteX37" fmla="*/ 342900 w 342900"/>
                <a:gd name="connsiteY37" fmla="*/ 342900 h 342905"/>
                <a:gd name="connsiteX38" fmla="*/ 323850 w 342900"/>
                <a:gd name="connsiteY38" fmla="*/ 342900 h 342905"/>
                <a:gd name="connsiteX39" fmla="*/ 323850 w 342900"/>
                <a:gd name="connsiteY39" fmla="*/ 228600 h 342905"/>
                <a:gd name="connsiteX40" fmla="*/ 304800 w 342900"/>
                <a:gd name="connsiteY40" fmla="*/ 209550 h 342905"/>
                <a:gd name="connsiteX41" fmla="*/ 174903 w 342900"/>
                <a:gd name="connsiteY41" fmla="*/ 167896 h 342905"/>
                <a:gd name="connsiteX42" fmla="*/ 170002 w 342900"/>
                <a:gd name="connsiteY42" fmla="*/ 190500 h 342905"/>
                <a:gd name="connsiteX43" fmla="*/ 192782 w 342900"/>
                <a:gd name="connsiteY43" fmla="*/ 190500 h 342905"/>
                <a:gd name="connsiteX44" fmla="*/ 185637 w 342900"/>
                <a:gd name="connsiteY44" fmla="*/ 183269 h 342905"/>
                <a:gd name="connsiteX45" fmla="*/ 174903 w 342900"/>
                <a:gd name="connsiteY45" fmla="*/ 167896 h 342905"/>
                <a:gd name="connsiteX46" fmla="*/ 99881 w 342900"/>
                <a:gd name="connsiteY46" fmla="*/ 226443 h 342905"/>
                <a:gd name="connsiteX47" fmla="*/ 131316 w 342900"/>
                <a:gd name="connsiteY47" fmla="*/ 256593 h 342905"/>
                <a:gd name="connsiteX48" fmla="*/ 119433 w 342900"/>
                <a:gd name="connsiteY48" fmla="*/ 296696 h 342905"/>
                <a:gd name="connsiteX49" fmla="*/ 117356 w 342900"/>
                <a:gd name="connsiteY49" fmla="*/ 301326 h 342905"/>
                <a:gd name="connsiteX50" fmla="*/ 97150 w 342900"/>
                <a:gd name="connsiteY50" fmla="*/ 333893 h 342905"/>
                <a:gd name="connsiteX51" fmla="*/ 70919 w 342900"/>
                <a:gd name="connsiteY51" fmla="*/ 340038 h 342905"/>
                <a:gd name="connsiteX52" fmla="*/ 64775 w 342900"/>
                <a:gd name="connsiteY52" fmla="*/ 313807 h 342905"/>
                <a:gd name="connsiteX53" fmla="*/ 83630 w 342900"/>
                <a:gd name="connsiteY53" fmla="*/ 283415 h 342905"/>
                <a:gd name="connsiteX54" fmla="*/ 96412 w 342900"/>
                <a:gd name="connsiteY54" fmla="*/ 240283 h 342905"/>
                <a:gd name="connsiteX55" fmla="*/ 99881 w 342900"/>
                <a:gd name="connsiteY55" fmla="*/ 226443 h 342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342900" h="342905">
                  <a:moveTo>
                    <a:pt x="213601" y="34290"/>
                  </a:moveTo>
                  <a:cubicBezTo>
                    <a:pt x="213601" y="53228"/>
                    <a:pt x="198249" y="68580"/>
                    <a:pt x="179310" y="68580"/>
                  </a:cubicBezTo>
                  <a:cubicBezTo>
                    <a:pt x="160372" y="68580"/>
                    <a:pt x="145020" y="53228"/>
                    <a:pt x="145020" y="34290"/>
                  </a:cubicBezTo>
                  <a:cubicBezTo>
                    <a:pt x="145020" y="15352"/>
                    <a:pt x="160372" y="0"/>
                    <a:pt x="179310" y="0"/>
                  </a:cubicBezTo>
                  <a:cubicBezTo>
                    <a:pt x="198249" y="0"/>
                    <a:pt x="213601" y="15352"/>
                    <a:pt x="213601" y="34290"/>
                  </a:cubicBezTo>
                  <a:close/>
                  <a:moveTo>
                    <a:pt x="304800" y="209550"/>
                  </a:moveTo>
                  <a:lnTo>
                    <a:pt x="169085" y="209550"/>
                  </a:lnTo>
                  <a:lnTo>
                    <a:pt x="211814" y="251711"/>
                  </a:lnTo>
                  <a:cubicBezTo>
                    <a:pt x="213550" y="253424"/>
                    <a:pt x="214941" y="255455"/>
                    <a:pt x="215911" y="257692"/>
                  </a:cubicBezTo>
                  <a:lnTo>
                    <a:pt x="241315" y="316272"/>
                  </a:lnTo>
                  <a:cubicBezTo>
                    <a:pt x="245500" y="325925"/>
                    <a:pt x="241069" y="337142"/>
                    <a:pt x="231417" y="341328"/>
                  </a:cubicBezTo>
                  <a:cubicBezTo>
                    <a:pt x="221764" y="345514"/>
                    <a:pt x="210545" y="341083"/>
                    <a:pt x="206360" y="331430"/>
                  </a:cubicBezTo>
                  <a:lnTo>
                    <a:pt x="182426" y="276238"/>
                  </a:lnTo>
                  <a:lnTo>
                    <a:pt x="114839" y="209550"/>
                  </a:lnTo>
                  <a:lnTo>
                    <a:pt x="38100" y="209550"/>
                  </a:lnTo>
                  <a:cubicBezTo>
                    <a:pt x="27579" y="209550"/>
                    <a:pt x="19050" y="218079"/>
                    <a:pt x="19050" y="228600"/>
                  </a:cubicBezTo>
                  <a:lnTo>
                    <a:pt x="19050" y="342900"/>
                  </a:lnTo>
                  <a:lnTo>
                    <a:pt x="0" y="342900"/>
                  </a:lnTo>
                  <a:lnTo>
                    <a:pt x="0" y="228600"/>
                  </a:lnTo>
                  <a:cubicBezTo>
                    <a:pt x="0" y="207558"/>
                    <a:pt x="17058" y="190500"/>
                    <a:pt x="38100" y="190500"/>
                  </a:cubicBezTo>
                  <a:lnTo>
                    <a:pt x="94906" y="190500"/>
                  </a:lnTo>
                  <a:cubicBezTo>
                    <a:pt x="87775" y="166480"/>
                    <a:pt x="90392" y="141654"/>
                    <a:pt x="96019" y="122454"/>
                  </a:cubicBezTo>
                  <a:cubicBezTo>
                    <a:pt x="99036" y="112157"/>
                    <a:pt x="103116" y="102777"/>
                    <a:pt x="107681" y="95293"/>
                  </a:cubicBezTo>
                  <a:cubicBezTo>
                    <a:pt x="109958" y="91559"/>
                    <a:pt x="112559" y="87963"/>
                    <a:pt x="115475" y="84886"/>
                  </a:cubicBezTo>
                  <a:cubicBezTo>
                    <a:pt x="118170" y="82043"/>
                    <a:pt x="122238" y="78457"/>
                    <a:pt x="127666" y="76440"/>
                  </a:cubicBezTo>
                  <a:cubicBezTo>
                    <a:pt x="139495" y="72044"/>
                    <a:pt x="151890" y="72378"/>
                    <a:pt x="162951" y="78095"/>
                  </a:cubicBezTo>
                  <a:cubicBezTo>
                    <a:pt x="173555" y="83578"/>
                    <a:pt x="181019" y="92999"/>
                    <a:pt x="185861" y="103399"/>
                  </a:cubicBezTo>
                  <a:cubicBezTo>
                    <a:pt x="187858" y="107683"/>
                    <a:pt x="189700" y="111679"/>
                    <a:pt x="191427" y="115425"/>
                  </a:cubicBezTo>
                  <a:lnTo>
                    <a:pt x="191433" y="115437"/>
                  </a:lnTo>
                  <a:cubicBezTo>
                    <a:pt x="195606" y="124491"/>
                    <a:pt x="199107" y="132083"/>
                    <a:pt x="202471" y="138767"/>
                  </a:cubicBezTo>
                  <a:cubicBezTo>
                    <a:pt x="207198" y="148160"/>
                    <a:pt x="210930" y="154238"/>
                    <a:pt x="214548" y="158452"/>
                  </a:cubicBezTo>
                  <a:cubicBezTo>
                    <a:pt x="217859" y="162310"/>
                    <a:pt x="221085" y="164615"/>
                    <a:pt x="225200" y="166222"/>
                  </a:cubicBezTo>
                  <a:cubicBezTo>
                    <a:pt x="229683" y="167972"/>
                    <a:pt x="236120" y="169238"/>
                    <a:pt x="246317" y="169544"/>
                  </a:cubicBezTo>
                  <a:cubicBezTo>
                    <a:pt x="256833" y="169859"/>
                    <a:pt x="265103" y="178640"/>
                    <a:pt x="264786" y="189156"/>
                  </a:cubicBezTo>
                  <a:cubicBezTo>
                    <a:pt x="264773" y="189608"/>
                    <a:pt x="264745" y="190057"/>
                    <a:pt x="264700" y="190500"/>
                  </a:cubicBezTo>
                  <a:lnTo>
                    <a:pt x="304800" y="190500"/>
                  </a:lnTo>
                  <a:cubicBezTo>
                    <a:pt x="325842" y="190500"/>
                    <a:pt x="342900" y="207558"/>
                    <a:pt x="342900" y="228600"/>
                  </a:cubicBezTo>
                  <a:lnTo>
                    <a:pt x="342900" y="342900"/>
                  </a:lnTo>
                  <a:lnTo>
                    <a:pt x="323850" y="342900"/>
                  </a:lnTo>
                  <a:lnTo>
                    <a:pt x="323850" y="228600"/>
                  </a:lnTo>
                  <a:cubicBezTo>
                    <a:pt x="323850" y="218079"/>
                    <a:pt x="315321" y="209550"/>
                    <a:pt x="304800" y="209550"/>
                  </a:cubicBezTo>
                  <a:close/>
                  <a:moveTo>
                    <a:pt x="174903" y="167896"/>
                  </a:moveTo>
                  <a:lnTo>
                    <a:pt x="170002" y="190500"/>
                  </a:lnTo>
                  <a:lnTo>
                    <a:pt x="192782" y="190500"/>
                  </a:lnTo>
                  <a:cubicBezTo>
                    <a:pt x="190249" y="188292"/>
                    <a:pt x="187879" y="185879"/>
                    <a:pt x="185637" y="183269"/>
                  </a:cubicBezTo>
                  <a:cubicBezTo>
                    <a:pt x="181677" y="178655"/>
                    <a:pt x="178171" y="173474"/>
                    <a:pt x="174903" y="167896"/>
                  </a:cubicBezTo>
                  <a:close/>
                  <a:moveTo>
                    <a:pt x="99881" y="226443"/>
                  </a:moveTo>
                  <a:lnTo>
                    <a:pt x="131316" y="256593"/>
                  </a:lnTo>
                  <a:lnTo>
                    <a:pt x="119433" y="296696"/>
                  </a:lnTo>
                  <a:cubicBezTo>
                    <a:pt x="118950" y="298325"/>
                    <a:pt x="118251" y="299882"/>
                    <a:pt x="117356" y="301326"/>
                  </a:cubicBezTo>
                  <a:lnTo>
                    <a:pt x="97150" y="333893"/>
                  </a:lnTo>
                  <a:cubicBezTo>
                    <a:pt x="91604" y="342833"/>
                    <a:pt x="79860" y="345584"/>
                    <a:pt x="70919" y="340038"/>
                  </a:cubicBezTo>
                  <a:cubicBezTo>
                    <a:pt x="61979" y="334491"/>
                    <a:pt x="59228" y="322747"/>
                    <a:pt x="64775" y="313807"/>
                  </a:cubicBezTo>
                  <a:lnTo>
                    <a:pt x="83630" y="283415"/>
                  </a:lnTo>
                  <a:lnTo>
                    <a:pt x="96412" y="240283"/>
                  </a:lnTo>
                  <a:lnTo>
                    <a:pt x="99881" y="22644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矩形: 圆角 165">
              <a:extLst>
                <a:ext uri="{FF2B5EF4-FFF2-40B4-BE49-F238E27FC236}">
                  <a16:creationId xmlns:a16="http://schemas.microsoft.com/office/drawing/2014/main" id="{39DF3173-A009-408F-9A9E-828F8C7AC7FD}"/>
                </a:ext>
              </a:extLst>
            </p:cNvPr>
            <p:cNvSpPr/>
            <p:nvPr>
              <p:custDataLst>
                <p:tags r:id="rId3"/>
              </p:custDataLst>
            </p:nvPr>
          </p:nvSpPr>
          <p:spPr>
            <a:xfrm>
              <a:off x="3227274" y="3138063"/>
              <a:ext cx="787697" cy="198460"/>
            </a:xfrm>
            <a:prstGeom prst="roundRect">
              <a:avLst>
                <a:gd name="adj" fmla="val 9081"/>
              </a:avLst>
            </a:prstGeom>
            <a:noFill/>
            <a:ln w="12700" cap="flat" cmpd="sng" algn="ctr">
              <a:noFill/>
              <a:prstDash val="solid"/>
              <a:miter lim="800000"/>
            </a:ln>
            <a:effectLst/>
          </p:spPr>
          <p:txBody>
            <a:bodyPr wrap="square" lIns="0" tIns="0" rIns="0" bIns="0" rtlCol="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zh-CN" altLang="en-US" sz="1200" kern="0">
                  <a:solidFill>
                    <a:schemeClr val="tx1">
                      <a:lumMod val="65000"/>
                      <a:lumOff val="35000"/>
                    </a:schemeClr>
                  </a:solidFill>
                  <a:latin typeface="微软雅黑"/>
                  <a:ea typeface="微软雅黑"/>
                  <a:cs typeface="Arial" panose="020B0604020202020204" pitchFamily="34" charset="0"/>
                  <a:sym typeface="+mn-lt"/>
                </a:rPr>
                <a:t>高钙血症</a:t>
              </a:r>
              <a:endParaRPr kumimoji="0" lang="zh-CN" altLang="en-US" sz="1200" i="0" u="none" strike="noStrike" kern="0" cap="none" spc="0" normalizeH="0" baseline="0" noProof="0">
                <a:ln>
                  <a:noFill/>
                </a:ln>
                <a:solidFill>
                  <a:schemeClr val="tx1">
                    <a:lumMod val="65000"/>
                    <a:lumOff val="35000"/>
                  </a:schemeClr>
                </a:solidFill>
                <a:effectLst/>
                <a:uLnTx/>
                <a:uFillTx/>
                <a:latin typeface="微软雅黑"/>
                <a:ea typeface="微软雅黑"/>
                <a:cs typeface="Arial" panose="020B0604020202020204" pitchFamily="34" charset="0"/>
                <a:sym typeface="+mn-lt"/>
              </a:endParaRPr>
            </a:p>
          </p:txBody>
        </p:sp>
        <p:sp>
          <p:nvSpPr>
            <p:cNvPr id="167" name="矩形: 圆角 166">
              <a:extLst>
                <a:ext uri="{FF2B5EF4-FFF2-40B4-BE49-F238E27FC236}">
                  <a16:creationId xmlns:a16="http://schemas.microsoft.com/office/drawing/2014/main" id="{F651963A-8BA1-CA6D-8F32-CAE73BC70D03}"/>
                </a:ext>
              </a:extLst>
            </p:cNvPr>
            <p:cNvSpPr/>
            <p:nvPr>
              <p:custDataLst>
                <p:tags r:id="rId4"/>
              </p:custDataLst>
            </p:nvPr>
          </p:nvSpPr>
          <p:spPr>
            <a:xfrm>
              <a:off x="3208037" y="4168210"/>
              <a:ext cx="787697" cy="198460"/>
            </a:xfrm>
            <a:prstGeom prst="roundRect">
              <a:avLst>
                <a:gd name="adj" fmla="val 9081"/>
              </a:avLst>
            </a:prstGeom>
            <a:noFill/>
            <a:ln w="12700" cap="flat" cmpd="sng" algn="ctr">
              <a:noFill/>
              <a:prstDash val="solid"/>
              <a:miter lim="800000"/>
            </a:ln>
            <a:effectLst/>
          </p:spPr>
          <p:txBody>
            <a:bodyPr wrap="square" lIns="0" tIns="0" rIns="0" bIns="0" rtlCol="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zh-CN" altLang="en-US" sz="1200" kern="0">
                  <a:solidFill>
                    <a:schemeClr val="tx1">
                      <a:lumMod val="65000"/>
                      <a:lumOff val="35000"/>
                    </a:schemeClr>
                  </a:solidFill>
                  <a:latin typeface="微软雅黑"/>
                  <a:ea typeface="微软雅黑"/>
                  <a:cs typeface="Arial" panose="020B0604020202020204" pitchFamily="34" charset="0"/>
                  <a:sym typeface="+mn-lt"/>
                </a:rPr>
                <a:t>疼痛</a:t>
              </a:r>
              <a:endParaRPr kumimoji="0" lang="zh-CN" altLang="en-US" sz="1200" i="0" u="none" strike="noStrike" kern="0" cap="none" spc="0" normalizeH="0" baseline="0" noProof="0">
                <a:ln>
                  <a:noFill/>
                </a:ln>
                <a:solidFill>
                  <a:schemeClr val="tx1">
                    <a:lumMod val="65000"/>
                    <a:lumOff val="35000"/>
                  </a:schemeClr>
                </a:solidFill>
                <a:effectLst/>
                <a:uLnTx/>
                <a:uFillTx/>
                <a:latin typeface="微软雅黑"/>
                <a:ea typeface="微软雅黑"/>
                <a:cs typeface="Arial" panose="020B0604020202020204" pitchFamily="34" charset="0"/>
                <a:sym typeface="+mn-lt"/>
              </a:endParaRPr>
            </a:p>
          </p:txBody>
        </p:sp>
        <p:sp>
          <p:nvSpPr>
            <p:cNvPr id="168" name="矩形: 圆角 167">
              <a:extLst>
                <a:ext uri="{FF2B5EF4-FFF2-40B4-BE49-F238E27FC236}">
                  <a16:creationId xmlns:a16="http://schemas.microsoft.com/office/drawing/2014/main" id="{F149B62D-D2E4-B283-64D6-67FC88D3C8E3}"/>
                </a:ext>
              </a:extLst>
            </p:cNvPr>
            <p:cNvSpPr/>
            <p:nvPr>
              <p:custDataLst>
                <p:tags r:id="rId5"/>
              </p:custDataLst>
            </p:nvPr>
          </p:nvSpPr>
          <p:spPr>
            <a:xfrm>
              <a:off x="3178569" y="5201357"/>
              <a:ext cx="787697" cy="193596"/>
            </a:xfrm>
            <a:prstGeom prst="roundRect">
              <a:avLst>
                <a:gd name="adj" fmla="val 9081"/>
              </a:avLst>
            </a:prstGeom>
            <a:noFill/>
            <a:ln w="12700" cap="flat" cmpd="sng" algn="ctr">
              <a:noFill/>
              <a:prstDash val="solid"/>
              <a:miter lim="800000"/>
            </a:ln>
            <a:effectLst/>
          </p:spPr>
          <p:txBody>
            <a:bodyPr wrap="square" lIns="0" tIns="0" rIns="0" bIns="0" rtlCol="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200" i="0" u="none" strike="noStrike" kern="0" cap="none" spc="0" normalizeH="0" baseline="0" noProof="0">
                  <a:ln>
                    <a:noFill/>
                  </a:ln>
                  <a:solidFill>
                    <a:schemeClr val="tx1">
                      <a:lumMod val="65000"/>
                      <a:lumOff val="35000"/>
                    </a:schemeClr>
                  </a:solidFill>
                  <a:effectLst/>
                  <a:uLnTx/>
                  <a:uFillTx/>
                  <a:latin typeface="微软雅黑"/>
                  <a:ea typeface="微软雅黑"/>
                  <a:cs typeface="Arial" panose="020B0604020202020204" pitchFamily="34" charset="0"/>
                  <a:sym typeface="+mn-lt"/>
                </a:rPr>
                <a:t>行动受限</a:t>
              </a:r>
            </a:p>
          </p:txBody>
        </p:sp>
        <p:cxnSp>
          <p:nvCxnSpPr>
            <p:cNvPr id="169" name="直接连接符 168">
              <a:extLst>
                <a:ext uri="{FF2B5EF4-FFF2-40B4-BE49-F238E27FC236}">
                  <a16:creationId xmlns:a16="http://schemas.microsoft.com/office/drawing/2014/main" id="{E9BB53D4-E705-BE65-B953-4C6E87939584}"/>
                </a:ext>
              </a:extLst>
            </p:cNvPr>
            <p:cNvCxnSpPr>
              <a:cxnSpLocks/>
            </p:cNvCxnSpPr>
            <p:nvPr/>
          </p:nvCxnSpPr>
          <p:spPr>
            <a:xfrm>
              <a:off x="2492761" y="4747756"/>
              <a:ext cx="1392859" cy="0"/>
            </a:xfrm>
            <a:prstGeom prst="line">
              <a:avLst/>
            </a:prstGeom>
            <a:noFill/>
            <a:ln w="6350" cap="flat" cmpd="sng" algn="ctr">
              <a:solidFill>
                <a:schemeClr val="accent3">
                  <a:lumMod val="40000"/>
                  <a:lumOff val="60000"/>
                  <a:alpha val="70000"/>
                </a:schemeClr>
              </a:solidFill>
              <a:prstDash val="solid"/>
              <a:miter lim="800000"/>
            </a:ln>
            <a:effectLst/>
          </p:spPr>
        </p:cxnSp>
        <p:cxnSp>
          <p:nvCxnSpPr>
            <p:cNvPr id="174" name="直接连接符 173">
              <a:extLst>
                <a:ext uri="{FF2B5EF4-FFF2-40B4-BE49-F238E27FC236}">
                  <a16:creationId xmlns:a16="http://schemas.microsoft.com/office/drawing/2014/main" id="{D665884A-C4A6-593C-93BE-EDDA2FE78445}"/>
                </a:ext>
              </a:extLst>
            </p:cNvPr>
            <p:cNvCxnSpPr>
              <a:cxnSpLocks/>
            </p:cNvCxnSpPr>
            <p:nvPr/>
          </p:nvCxnSpPr>
          <p:spPr>
            <a:xfrm>
              <a:off x="2512353" y="3711586"/>
              <a:ext cx="1392859" cy="0"/>
            </a:xfrm>
            <a:prstGeom prst="line">
              <a:avLst/>
            </a:prstGeom>
            <a:noFill/>
            <a:ln w="6350" cap="flat" cmpd="sng" algn="ctr">
              <a:solidFill>
                <a:schemeClr val="accent3">
                  <a:lumMod val="40000"/>
                  <a:lumOff val="60000"/>
                  <a:alpha val="70000"/>
                </a:schemeClr>
              </a:solidFill>
              <a:prstDash val="solid"/>
              <a:miter lim="800000"/>
            </a:ln>
            <a:effectLst/>
          </p:spPr>
        </p:cxnSp>
      </p:grpSp>
      <p:sp>
        <p:nvSpPr>
          <p:cNvPr id="108" name="箭头: V 形 107">
            <a:extLst>
              <a:ext uri="{FF2B5EF4-FFF2-40B4-BE49-F238E27FC236}">
                <a16:creationId xmlns:a16="http://schemas.microsoft.com/office/drawing/2014/main" id="{11B6BED7-D1EE-766B-F33C-A3A845AE1931}"/>
              </a:ext>
            </a:extLst>
          </p:cNvPr>
          <p:cNvSpPr/>
          <p:nvPr/>
        </p:nvSpPr>
        <p:spPr>
          <a:xfrm>
            <a:off x="9850703" y="2916877"/>
            <a:ext cx="2006334" cy="2710200"/>
          </a:xfrm>
          <a:prstGeom prst="chevron">
            <a:avLst>
              <a:gd name="adj" fmla="val 4249"/>
            </a:avLst>
          </a:prstGeom>
          <a:gradFill>
            <a:gsLst>
              <a:gs pos="0">
                <a:srgbClr val="F0894A"/>
              </a:gs>
              <a:gs pos="100000">
                <a:srgbClr val="EB5C29"/>
              </a:gs>
            </a:gsLst>
            <a:lin ang="16200000" scaled="1"/>
          </a:gradFill>
          <a:ln w="12700" cap="flat" cmpd="sng" algn="ctr">
            <a:noFill/>
            <a:prstDash val="solid"/>
            <a:miter lim="800000"/>
          </a:ln>
          <a:effectLst>
            <a:glow rad="12700">
              <a:srgbClr val="F0894A">
                <a:satMod val="175000"/>
                <a:alpha val="40000"/>
              </a:srgbClr>
            </a:glow>
            <a:outerShdw blurRad="114300" sx="102000" sy="102000" algn="ctr" rotWithShape="0">
              <a:srgbClr val="F0894A">
                <a:alpha val="36000"/>
              </a:srgbClr>
            </a:outerShdw>
          </a:effectLst>
        </p:spPr>
        <p:txBody>
          <a:bodyPr lIns="0" tIns="0" rIns="0" bIns="0" rtlCol="0" anchor="ctr"/>
          <a:lstStyle/>
          <a:p>
            <a:pPr marL="0" marR="0" lvl="0" indent="0" algn="ctr" defTabSz="914400" eaLnBrk="1" fontAlgn="auto" latinLnBrk="0" hangingPunct="1">
              <a:spcBef>
                <a:spcPts val="0"/>
              </a:spcBef>
              <a:buClrTx/>
              <a:buSzTx/>
              <a:buFontTx/>
              <a:buNone/>
              <a:tabLst/>
              <a:defRPr/>
            </a:pPr>
            <a:r>
              <a:rPr lang="en-US" altLang="zh-CN" sz="2000" b="1" kern="0">
                <a:solidFill>
                  <a:srgbClr val="FFFFFF"/>
                </a:solidFill>
                <a:effectLst>
                  <a:outerShdw blurRad="38100" dist="38100" dir="2700000" algn="tl">
                    <a:srgbClr val="000000">
                      <a:alpha val="43137"/>
                    </a:srgbClr>
                  </a:outerShdw>
                </a:effectLst>
              </a:rPr>
              <a:t>- </a:t>
            </a:r>
            <a:r>
              <a:rPr lang="zh-CN" altLang="en-US" sz="2000" b="1" kern="0">
                <a:solidFill>
                  <a:srgbClr val="FFFFFF"/>
                </a:solidFill>
                <a:effectLst>
                  <a:outerShdw blurRad="38100" dist="38100" dir="2700000" algn="tl">
                    <a:srgbClr val="000000">
                      <a:alpha val="43137"/>
                    </a:srgbClr>
                  </a:outerShdw>
                </a:effectLst>
              </a:rPr>
              <a:t>发生 </a:t>
            </a:r>
            <a:r>
              <a:rPr lang="en-US" altLang="zh-CN" sz="2000" b="1" kern="0">
                <a:solidFill>
                  <a:srgbClr val="FFFFFF"/>
                </a:solidFill>
                <a:effectLst>
                  <a:outerShdw blurRad="38100" dist="38100" dir="2700000" algn="tl">
                    <a:srgbClr val="000000">
                      <a:alpha val="43137"/>
                    </a:srgbClr>
                  </a:outerShdw>
                </a:effectLst>
              </a:rPr>
              <a:t>-</a:t>
            </a:r>
          </a:p>
          <a:p>
            <a:pPr marL="0" marR="0" lvl="0" indent="0" algn="ctr" defTabSz="914400" eaLnBrk="1" fontAlgn="auto" latinLnBrk="0" hangingPunct="1">
              <a:spcBef>
                <a:spcPts val="0"/>
              </a:spcBef>
              <a:buClrTx/>
              <a:buSzTx/>
              <a:buFontTx/>
              <a:buNone/>
              <a:tabLst/>
              <a:defRPr/>
            </a:pPr>
            <a:r>
              <a:rPr kumimoji="0" lang="zh-CN" altLang="en-US" sz="2000" b="1" i="0" u="none" strike="noStrike" kern="0" cap="none" spc="0" normalizeH="0" baseline="0" noProof="0">
                <a:ln>
                  <a:noFill/>
                </a:ln>
                <a:solidFill>
                  <a:srgbClr val="FFFFFF"/>
                </a:solidFill>
                <a:effectLst>
                  <a:outerShdw blurRad="38100" dist="38100" dir="2700000" algn="tl">
                    <a:srgbClr val="000000">
                      <a:alpha val="43137"/>
                    </a:srgbClr>
                  </a:outerShdw>
                </a:effectLst>
                <a:uLnTx/>
                <a:uFillTx/>
              </a:rPr>
              <a:t>骨相关事件</a:t>
            </a:r>
            <a:endParaRPr kumimoji="0" lang="en-US" altLang="zh-CN" sz="2000" b="1" i="0" u="none" strike="noStrike" kern="0" cap="none" spc="0" normalizeH="0" baseline="0" noProof="0">
              <a:ln>
                <a:noFill/>
              </a:ln>
              <a:solidFill>
                <a:srgbClr val="FFFFFF"/>
              </a:solidFill>
              <a:effectLst>
                <a:outerShdw blurRad="38100" dist="38100" dir="2700000" algn="tl">
                  <a:srgbClr val="000000">
                    <a:alpha val="43137"/>
                  </a:srgbClr>
                </a:outerShdw>
              </a:effectLst>
              <a:uLnTx/>
              <a:uFillTx/>
            </a:endParaRPr>
          </a:p>
          <a:p>
            <a:pPr marL="0" marR="0" lvl="0" indent="0" algn="ctr" defTabSz="914400" eaLnBrk="1" fontAlgn="auto" latinLnBrk="0" hangingPunct="1">
              <a:lnSpc>
                <a:spcPct val="100000"/>
              </a:lnSpc>
              <a:spcBef>
                <a:spcPts val="1200"/>
              </a:spcBef>
              <a:spcAft>
                <a:spcPts val="0"/>
              </a:spcAft>
              <a:buClrTx/>
              <a:buSzTx/>
              <a:buFontTx/>
              <a:buNone/>
              <a:tabLst/>
              <a:defRPr/>
            </a:pPr>
            <a:r>
              <a:rPr kumimoji="0" lang="zh-CN" altLang="en-US" sz="1400" b="1" i="0" u="none" strike="noStrike" kern="0" cap="none" spc="0" normalizeH="0" baseline="0" noProof="0">
                <a:ln>
                  <a:noFill/>
                </a:ln>
                <a:solidFill>
                  <a:srgbClr val="FFFFFF"/>
                </a:solidFill>
                <a:effectLst>
                  <a:outerShdw blurRad="38100" dist="38100" dir="2700000" algn="tl">
                    <a:srgbClr val="000000">
                      <a:alpha val="43137"/>
                    </a:srgbClr>
                  </a:outerShdw>
                </a:effectLst>
                <a:uLnTx/>
                <a:uFillTx/>
              </a:rPr>
              <a:t>是骨转移恶化的标志</a:t>
            </a:r>
            <a:endParaRPr kumimoji="0" lang="en-US" altLang="zh-CN" sz="1400" b="1" i="0" u="none" strike="noStrike" kern="0" cap="none" spc="0" normalizeH="0" baseline="0" noProof="0">
              <a:ln>
                <a:noFill/>
              </a:ln>
              <a:solidFill>
                <a:srgbClr val="FFFFFF"/>
              </a:solidFill>
              <a:effectLst>
                <a:outerShdw blurRad="38100" dist="38100" dir="2700000" algn="tl">
                  <a:srgbClr val="000000">
                    <a:alpha val="43137"/>
                  </a:srgbClr>
                </a:outerShdw>
              </a:effectLst>
              <a:uLnTx/>
              <a:uFillTx/>
            </a:endParaRPr>
          </a:p>
        </p:txBody>
      </p:sp>
      <p:sp>
        <p:nvSpPr>
          <p:cNvPr id="19" name="文本框 18">
            <a:extLst>
              <a:ext uri="{FF2B5EF4-FFF2-40B4-BE49-F238E27FC236}">
                <a16:creationId xmlns:a16="http://schemas.microsoft.com/office/drawing/2014/main" id="{654A710B-7B1C-2F42-6CA5-7F9EE4F56E97}"/>
              </a:ext>
            </a:extLst>
          </p:cNvPr>
          <p:cNvSpPr txBox="1"/>
          <p:nvPr/>
        </p:nvSpPr>
        <p:spPr>
          <a:xfrm>
            <a:off x="2195833" y="5908652"/>
            <a:ext cx="1907818" cy="430887"/>
          </a:xfrm>
          <a:prstGeom prst="rect">
            <a:avLst/>
          </a:prstGeom>
          <a:noFill/>
        </p:spPr>
        <p:txBody>
          <a:bodyPr wrap="square">
            <a:spAutoFit/>
          </a:bodyPr>
          <a:lstStyle/>
          <a:p>
            <a:pPr algn="r"/>
            <a:r>
              <a:rPr lang="zh-CN" altLang="en-US" sz="1100" b="1" i="1">
                <a:solidFill>
                  <a:srgbClr val="F26649"/>
                </a:solidFill>
              </a:rPr>
              <a:t>与骨转移并不直接关联，</a:t>
            </a:r>
            <a:endParaRPr lang="en-US" altLang="zh-CN" sz="1100" b="1" i="1">
              <a:solidFill>
                <a:srgbClr val="F26649"/>
              </a:solidFill>
            </a:endParaRPr>
          </a:p>
          <a:p>
            <a:pPr algn="r"/>
            <a:r>
              <a:rPr lang="zh-CN" altLang="en-US" sz="1100" b="1" i="1">
                <a:solidFill>
                  <a:srgbClr val="F26649"/>
                </a:solidFill>
              </a:rPr>
              <a:t>主观因素多，难以客观评估</a:t>
            </a:r>
            <a:endParaRPr lang="en-US" sz="1100" i="1">
              <a:solidFill>
                <a:srgbClr val="F26649"/>
              </a:solidFill>
            </a:endParaRPr>
          </a:p>
        </p:txBody>
      </p:sp>
      <p:sp>
        <p:nvSpPr>
          <p:cNvPr id="20" name="文本框 19">
            <a:extLst>
              <a:ext uri="{FF2B5EF4-FFF2-40B4-BE49-F238E27FC236}">
                <a16:creationId xmlns:a16="http://schemas.microsoft.com/office/drawing/2014/main" id="{1A8B9BA0-816E-D6B5-00DF-015AF0FD74C1}"/>
              </a:ext>
            </a:extLst>
          </p:cNvPr>
          <p:cNvSpPr txBox="1"/>
          <p:nvPr/>
        </p:nvSpPr>
        <p:spPr>
          <a:xfrm>
            <a:off x="6611076" y="6040212"/>
            <a:ext cx="3719517" cy="276999"/>
          </a:xfrm>
          <a:prstGeom prst="rect">
            <a:avLst/>
          </a:prstGeom>
          <a:noFill/>
        </p:spPr>
        <p:txBody>
          <a:bodyPr wrap="square">
            <a:spAutoFit/>
          </a:bodyPr>
          <a:lstStyle/>
          <a:p>
            <a:pPr algn="r"/>
            <a:r>
              <a:rPr lang="zh-CN" altLang="en-US" sz="1200" b="1" i="1">
                <a:solidFill>
                  <a:srgbClr val="F26649"/>
                </a:solidFill>
              </a:rPr>
              <a:t>✔  与骨转移关联性强，有或无、可客观评估</a:t>
            </a:r>
            <a:endParaRPr lang="en-US" sz="1200" i="1">
              <a:solidFill>
                <a:srgbClr val="F26649"/>
              </a:solidFill>
            </a:endParaRPr>
          </a:p>
        </p:txBody>
      </p:sp>
      <p:grpSp>
        <p:nvGrpSpPr>
          <p:cNvPr id="5" name="组合 4">
            <a:extLst>
              <a:ext uri="{FF2B5EF4-FFF2-40B4-BE49-F238E27FC236}">
                <a16:creationId xmlns:a16="http://schemas.microsoft.com/office/drawing/2014/main" id="{2E6BA13D-6251-C7B0-60EB-D50AC1A17281}"/>
              </a:ext>
            </a:extLst>
          </p:cNvPr>
          <p:cNvGrpSpPr/>
          <p:nvPr/>
        </p:nvGrpSpPr>
        <p:grpSpPr>
          <a:xfrm>
            <a:off x="417973" y="2452341"/>
            <a:ext cx="1753375" cy="3488717"/>
            <a:chOff x="417973" y="2452341"/>
            <a:chExt cx="1753375" cy="3488717"/>
          </a:xfrm>
        </p:grpSpPr>
        <p:grpSp>
          <p:nvGrpSpPr>
            <p:cNvPr id="6" name="组合 5">
              <a:extLst>
                <a:ext uri="{FF2B5EF4-FFF2-40B4-BE49-F238E27FC236}">
                  <a16:creationId xmlns:a16="http://schemas.microsoft.com/office/drawing/2014/main" id="{29B706FD-61DF-4E50-96C0-61C344B61C77}"/>
                </a:ext>
              </a:extLst>
            </p:cNvPr>
            <p:cNvGrpSpPr/>
            <p:nvPr/>
          </p:nvGrpSpPr>
          <p:grpSpPr>
            <a:xfrm>
              <a:off x="417973" y="3020234"/>
              <a:ext cx="440253" cy="2352930"/>
              <a:chOff x="618798" y="3194094"/>
              <a:chExt cx="601440" cy="2233745"/>
            </a:xfrm>
          </p:grpSpPr>
          <p:sp>
            <p:nvSpPr>
              <p:cNvPr id="64" name="箭头: V 形 63">
                <a:extLst>
                  <a:ext uri="{FF2B5EF4-FFF2-40B4-BE49-F238E27FC236}">
                    <a16:creationId xmlns:a16="http://schemas.microsoft.com/office/drawing/2014/main" id="{D91DCFFB-D9E9-4E8D-2412-779659DF5039}"/>
                  </a:ext>
                </a:extLst>
              </p:cNvPr>
              <p:cNvSpPr/>
              <p:nvPr/>
            </p:nvSpPr>
            <p:spPr>
              <a:xfrm>
                <a:off x="618798" y="3194094"/>
                <a:ext cx="576000" cy="2233745"/>
              </a:xfrm>
              <a:prstGeom prst="chevron">
                <a:avLst>
                  <a:gd name="adj" fmla="val 14250"/>
                </a:avLst>
              </a:prstGeom>
              <a:gradFill flip="none" rotWithShape="1">
                <a:gsLst>
                  <a:gs pos="0">
                    <a:srgbClr val="EB5C29">
                      <a:lumMod val="20000"/>
                      <a:lumOff val="80000"/>
                    </a:srgbClr>
                  </a:gs>
                  <a:gs pos="100000">
                    <a:srgbClr val="EB5C29">
                      <a:lumMod val="8000"/>
                      <a:lumOff val="92000"/>
                    </a:srgbClr>
                  </a:gs>
                </a:gsLst>
                <a:lin ang="10800000" scaled="1"/>
                <a:tileRect/>
              </a:gradFill>
              <a:ln w="12700" cap="flat" cmpd="sng" algn="ctr">
                <a:gradFill flip="none" rotWithShape="1">
                  <a:gsLst>
                    <a:gs pos="0">
                      <a:srgbClr val="EB5C29">
                        <a:lumMod val="5000"/>
                        <a:lumOff val="95000"/>
                      </a:srgbClr>
                    </a:gs>
                    <a:gs pos="74000">
                      <a:srgbClr val="EB5C29">
                        <a:lumMod val="45000"/>
                        <a:lumOff val="55000"/>
                      </a:srgbClr>
                    </a:gs>
                    <a:gs pos="83000">
                      <a:srgbClr val="EB5C29">
                        <a:lumMod val="45000"/>
                        <a:lumOff val="55000"/>
                      </a:srgbClr>
                    </a:gs>
                    <a:gs pos="100000">
                      <a:srgbClr val="EB5C29">
                        <a:lumMod val="30000"/>
                        <a:lumOff val="70000"/>
                      </a:srgbClr>
                    </a:gs>
                  </a:gsLst>
                  <a:lin ang="5400000" scaled="1"/>
                  <a:tileRect/>
                </a:gradFill>
                <a:prstDash val="solid"/>
                <a:miter lim="800000"/>
              </a:ln>
              <a:effectLst/>
            </p:spPr>
            <p:txBody>
              <a:bodyPr lIns="7200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altLang="zh-CN" sz="1600" b="1" i="0" u="none" strike="noStrike" kern="0" cap="none" spc="0" normalizeH="0" baseline="0" noProof="0">
                  <a:ln>
                    <a:noFill/>
                  </a:ln>
                  <a:solidFill>
                    <a:srgbClr val="EB613B"/>
                  </a:solidFill>
                  <a:effectLst/>
                  <a:uLnTx/>
                  <a:uFillTx/>
                </a:endParaRPr>
              </a:p>
            </p:txBody>
          </p:sp>
          <p:sp>
            <p:nvSpPr>
              <p:cNvPr id="65" name="文本框 64">
                <a:extLst>
                  <a:ext uri="{FF2B5EF4-FFF2-40B4-BE49-F238E27FC236}">
                    <a16:creationId xmlns:a16="http://schemas.microsoft.com/office/drawing/2014/main" id="{63458FE6-D758-5028-7AE8-C019D9B92DF5}"/>
                  </a:ext>
                </a:extLst>
              </p:cNvPr>
              <p:cNvSpPr txBox="1"/>
              <p:nvPr/>
            </p:nvSpPr>
            <p:spPr>
              <a:xfrm>
                <a:off x="668779" y="3932906"/>
                <a:ext cx="551459" cy="701248"/>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400" b="1" i="0" u="none" strike="noStrike" kern="0" cap="none" spc="0" normalizeH="0" baseline="0" noProof="0">
                    <a:ln>
                      <a:noFill/>
                    </a:ln>
                    <a:solidFill>
                      <a:srgbClr val="F36D52"/>
                    </a:solidFill>
                    <a:effectLst/>
                    <a:uLnTx/>
                    <a:uFillTx/>
                  </a:rPr>
                  <a:t>骨转移</a:t>
                </a:r>
                <a:endParaRPr kumimoji="0" lang="en-US" sz="1400" b="1" i="0" u="none" strike="noStrike" kern="0" cap="none" spc="0" normalizeH="0" baseline="0" noProof="0">
                  <a:ln>
                    <a:noFill/>
                  </a:ln>
                  <a:solidFill>
                    <a:srgbClr val="F36D52"/>
                  </a:solidFill>
                  <a:effectLst/>
                  <a:uLnTx/>
                  <a:uFillTx/>
                </a:endParaRPr>
              </a:p>
            </p:txBody>
          </p:sp>
        </p:grpSp>
        <p:grpSp>
          <p:nvGrpSpPr>
            <p:cNvPr id="10" name="组合 9">
              <a:extLst>
                <a:ext uri="{FF2B5EF4-FFF2-40B4-BE49-F238E27FC236}">
                  <a16:creationId xmlns:a16="http://schemas.microsoft.com/office/drawing/2014/main" id="{CB661322-051E-6BA1-7179-6DD852841144}"/>
                </a:ext>
              </a:extLst>
            </p:cNvPr>
            <p:cNvGrpSpPr/>
            <p:nvPr/>
          </p:nvGrpSpPr>
          <p:grpSpPr>
            <a:xfrm>
              <a:off x="832726" y="2870532"/>
              <a:ext cx="447976" cy="2652334"/>
              <a:chOff x="1280046" y="3051975"/>
              <a:chExt cx="611990" cy="2517983"/>
            </a:xfrm>
          </p:grpSpPr>
          <p:sp>
            <p:nvSpPr>
              <p:cNvPr id="30" name="箭头: V 形 29">
                <a:extLst>
                  <a:ext uri="{FF2B5EF4-FFF2-40B4-BE49-F238E27FC236}">
                    <a16:creationId xmlns:a16="http://schemas.microsoft.com/office/drawing/2014/main" id="{77F46128-E607-01F2-CEA3-95551E3986C0}"/>
                  </a:ext>
                </a:extLst>
              </p:cNvPr>
              <p:cNvSpPr/>
              <p:nvPr/>
            </p:nvSpPr>
            <p:spPr>
              <a:xfrm>
                <a:off x="1280046" y="3051975"/>
                <a:ext cx="576000" cy="2517983"/>
              </a:xfrm>
              <a:prstGeom prst="chevron">
                <a:avLst>
                  <a:gd name="adj" fmla="val 14250"/>
                </a:avLst>
              </a:prstGeom>
              <a:gradFill flip="none" rotWithShape="1">
                <a:gsLst>
                  <a:gs pos="0">
                    <a:srgbClr val="F0894A">
                      <a:lumMod val="40000"/>
                      <a:lumOff val="60000"/>
                    </a:srgbClr>
                  </a:gs>
                  <a:gs pos="100000">
                    <a:srgbClr val="EB5C29">
                      <a:lumMod val="8000"/>
                      <a:lumOff val="92000"/>
                    </a:srgbClr>
                  </a:gs>
                </a:gsLst>
                <a:lin ang="10800000" scaled="1"/>
                <a:tileRect/>
              </a:gradFill>
              <a:ln w="12700" cap="flat" cmpd="sng" algn="ctr">
                <a:gradFill flip="none" rotWithShape="1">
                  <a:gsLst>
                    <a:gs pos="0">
                      <a:srgbClr val="EB5C29">
                        <a:lumMod val="5000"/>
                        <a:lumOff val="95000"/>
                      </a:srgbClr>
                    </a:gs>
                    <a:gs pos="74000">
                      <a:srgbClr val="EB5C29">
                        <a:lumMod val="45000"/>
                        <a:lumOff val="55000"/>
                      </a:srgbClr>
                    </a:gs>
                    <a:gs pos="83000">
                      <a:srgbClr val="EB5C29">
                        <a:lumMod val="45000"/>
                        <a:lumOff val="55000"/>
                      </a:srgbClr>
                    </a:gs>
                    <a:gs pos="100000">
                      <a:srgbClr val="EB5C29">
                        <a:lumMod val="30000"/>
                        <a:lumOff val="70000"/>
                      </a:srgbClr>
                    </a:gs>
                  </a:gsLst>
                  <a:lin ang="5400000" scaled="1"/>
                  <a:tileRect/>
                </a:gradFill>
                <a:prstDash val="solid"/>
                <a:miter lim="800000"/>
              </a:ln>
              <a:effectLst/>
            </p:spPr>
            <p:txBody>
              <a:bodyPr lIns="252000" rIns="360000"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zh-CN" sz="1600" b="1" i="0" u="none" strike="noStrike" kern="0" cap="none" spc="0" normalizeH="0" baseline="0" noProof="0">
                  <a:ln>
                    <a:noFill/>
                  </a:ln>
                  <a:solidFill>
                    <a:srgbClr val="EB613B"/>
                  </a:solidFill>
                  <a:effectLst/>
                  <a:uLnTx/>
                  <a:uFillTx/>
                </a:endParaRPr>
              </a:p>
            </p:txBody>
          </p:sp>
          <p:sp>
            <p:nvSpPr>
              <p:cNvPr id="31" name="文本框 30">
                <a:extLst>
                  <a:ext uri="{FF2B5EF4-FFF2-40B4-BE49-F238E27FC236}">
                    <a16:creationId xmlns:a16="http://schemas.microsoft.com/office/drawing/2014/main" id="{9F9B841C-DCA7-C5C1-8679-1F8EB68C2632}"/>
                  </a:ext>
                </a:extLst>
              </p:cNvPr>
              <p:cNvSpPr txBox="1"/>
              <p:nvPr/>
            </p:nvSpPr>
            <p:spPr>
              <a:xfrm>
                <a:off x="1289183" y="3845250"/>
                <a:ext cx="602853" cy="905778"/>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400" b="1" i="0" u="none" strike="noStrike" kern="0" cap="none" spc="0" normalizeH="0" baseline="0" noProof="0">
                    <a:ln>
                      <a:noFill/>
                    </a:ln>
                    <a:solidFill>
                      <a:srgbClr val="F36D52"/>
                    </a:solidFill>
                    <a:effectLst/>
                    <a:uLnTx/>
                    <a:uFillTx/>
                  </a:rPr>
                  <a:t>疗效不佳</a:t>
                </a:r>
                <a:endParaRPr kumimoji="0" lang="en-US" sz="1400" b="1" i="0" u="none" strike="noStrike" kern="0" cap="none" spc="0" normalizeH="0" baseline="0" noProof="0">
                  <a:ln>
                    <a:noFill/>
                  </a:ln>
                  <a:solidFill>
                    <a:srgbClr val="F36D52"/>
                  </a:solidFill>
                  <a:effectLst/>
                  <a:uLnTx/>
                  <a:uFillTx/>
                </a:endParaRPr>
              </a:p>
            </p:txBody>
          </p:sp>
        </p:grpSp>
        <p:grpSp>
          <p:nvGrpSpPr>
            <p:cNvPr id="12" name="组合 11">
              <a:extLst>
                <a:ext uri="{FF2B5EF4-FFF2-40B4-BE49-F238E27FC236}">
                  <a16:creationId xmlns:a16="http://schemas.microsoft.com/office/drawing/2014/main" id="{35E7B535-E1D2-3ACB-61C3-4D645B09D763}"/>
                </a:ext>
              </a:extLst>
            </p:cNvPr>
            <p:cNvGrpSpPr/>
            <p:nvPr/>
          </p:nvGrpSpPr>
          <p:grpSpPr>
            <a:xfrm>
              <a:off x="1226356" y="2690554"/>
              <a:ext cx="442463" cy="3012290"/>
              <a:chOff x="1251588" y="2881114"/>
              <a:chExt cx="604458" cy="2859706"/>
            </a:xfrm>
          </p:grpSpPr>
          <p:sp>
            <p:nvSpPr>
              <p:cNvPr id="24" name="箭头: V 形 23">
                <a:extLst>
                  <a:ext uri="{FF2B5EF4-FFF2-40B4-BE49-F238E27FC236}">
                    <a16:creationId xmlns:a16="http://schemas.microsoft.com/office/drawing/2014/main" id="{8E7CA563-8A06-C23A-7D83-937379A1336A}"/>
                  </a:ext>
                </a:extLst>
              </p:cNvPr>
              <p:cNvSpPr/>
              <p:nvPr/>
            </p:nvSpPr>
            <p:spPr>
              <a:xfrm>
                <a:off x="1280046" y="2881114"/>
                <a:ext cx="576000" cy="2859706"/>
              </a:xfrm>
              <a:prstGeom prst="chevron">
                <a:avLst>
                  <a:gd name="adj" fmla="val 14250"/>
                </a:avLst>
              </a:prstGeom>
              <a:solidFill>
                <a:srgbClr val="F16B2F"/>
              </a:solidFill>
              <a:ln w="6350" cap="flat" cmpd="sng" algn="ctr">
                <a:solidFill>
                  <a:srgbClr val="EB5C29"/>
                </a:solidFill>
                <a:prstDash val="solid"/>
                <a:miter lim="800000"/>
              </a:ln>
              <a:effectLst/>
            </p:spPr>
            <p:txBody>
              <a:bodyPr lIns="252000" rIns="360000"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zh-CN" sz="2000" b="1" i="0" u="none" strike="noStrike" kern="0" cap="none" spc="0" normalizeH="0" baseline="0" noProof="0">
                  <a:ln>
                    <a:noFill/>
                  </a:ln>
                  <a:solidFill>
                    <a:srgbClr val="EB613B"/>
                  </a:solidFill>
                  <a:effectLst/>
                  <a:uLnTx/>
                  <a:uFillTx/>
                </a:endParaRPr>
              </a:p>
            </p:txBody>
          </p:sp>
          <p:sp>
            <p:nvSpPr>
              <p:cNvPr id="29" name="文本框 28">
                <a:extLst>
                  <a:ext uri="{FF2B5EF4-FFF2-40B4-BE49-F238E27FC236}">
                    <a16:creationId xmlns:a16="http://schemas.microsoft.com/office/drawing/2014/main" id="{4CF167A5-C183-D0AC-6F7D-1FFF217CCE42}"/>
                  </a:ext>
                </a:extLst>
              </p:cNvPr>
              <p:cNvSpPr txBox="1"/>
              <p:nvPr/>
            </p:nvSpPr>
            <p:spPr>
              <a:xfrm>
                <a:off x="1251588" y="3669937"/>
                <a:ext cx="602853" cy="1256402"/>
              </a:xfrm>
              <a:prstGeom prst="rect">
                <a:avLst/>
              </a:prstGeom>
              <a:noFill/>
              <a:ln w="6350" cap="flat" cmpd="sng" algn="ctr">
                <a:noFill/>
                <a:prstDash val="solid"/>
                <a:miter lim="800000"/>
              </a:ln>
              <a:effectLst/>
            </p:spPr>
            <p:txBody>
              <a:bodyPr lIns="252000" rIns="360000" rtlCol="0" anchor="ctr"/>
              <a:lstStyle>
                <a:defPPr>
                  <a:defRPr lang="zh-CN"/>
                </a:defPPr>
                <a:lvl1pPr marR="0" lvl="0" indent="0" fontAlgn="auto">
                  <a:lnSpc>
                    <a:spcPct val="100000"/>
                  </a:lnSpc>
                  <a:spcBef>
                    <a:spcPts val="0"/>
                  </a:spcBef>
                  <a:spcAft>
                    <a:spcPts val="0"/>
                  </a:spcAft>
                  <a:buClrTx/>
                  <a:buSzTx/>
                  <a:buFontTx/>
                  <a:buNone/>
                  <a:tabLst/>
                  <a:defRPr kumimoji="0" sz="2000" b="1" i="0" u="none" strike="noStrike" kern="0" cap="none" spc="0" normalizeH="0" baseline="0">
                    <a:ln>
                      <a:noFill/>
                    </a:ln>
                    <a:solidFill>
                      <a:srgbClr val="EB613B"/>
                    </a:solidFill>
                    <a:effectLst/>
                    <a:uLnTx/>
                    <a:uFillTx/>
                    <a:latin typeface="微软雅黑"/>
                    <a:ea typeface="微软雅黑"/>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600" b="1"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微软雅黑"/>
                    <a:ea typeface="微软雅黑"/>
                  </a:rPr>
                  <a:t>持续骨破坏</a:t>
                </a:r>
                <a:endParaRPr kumimoji="0" lang="en-US" sz="1600" b="1"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微软雅黑"/>
                  <a:ea typeface="微软雅黑"/>
                </a:endParaRPr>
              </a:p>
            </p:txBody>
          </p:sp>
        </p:grpSp>
        <p:grpSp>
          <p:nvGrpSpPr>
            <p:cNvPr id="21" name="组合 20">
              <a:extLst>
                <a:ext uri="{FF2B5EF4-FFF2-40B4-BE49-F238E27FC236}">
                  <a16:creationId xmlns:a16="http://schemas.microsoft.com/office/drawing/2014/main" id="{5A5D145C-7B95-7674-06CA-B47E64170DDC}"/>
                </a:ext>
              </a:extLst>
            </p:cNvPr>
            <p:cNvGrpSpPr/>
            <p:nvPr/>
          </p:nvGrpSpPr>
          <p:grpSpPr>
            <a:xfrm>
              <a:off x="1667453" y="2452341"/>
              <a:ext cx="503895" cy="3488717"/>
              <a:chOff x="2602544" y="2654967"/>
              <a:chExt cx="585436" cy="3312000"/>
            </a:xfrm>
          </p:grpSpPr>
          <p:sp>
            <p:nvSpPr>
              <p:cNvPr id="22" name="箭头: V 形 21">
                <a:extLst>
                  <a:ext uri="{FF2B5EF4-FFF2-40B4-BE49-F238E27FC236}">
                    <a16:creationId xmlns:a16="http://schemas.microsoft.com/office/drawing/2014/main" id="{BE0DCF61-1CF1-F83D-5255-61E39883F863}"/>
                  </a:ext>
                </a:extLst>
              </p:cNvPr>
              <p:cNvSpPr/>
              <p:nvPr/>
            </p:nvSpPr>
            <p:spPr>
              <a:xfrm>
                <a:off x="2602544" y="2654967"/>
                <a:ext cx="576000" cy="3312000"/>
              </a:xfrm>
              <a:prstGeom prst="chevron">
                <a:avLst>
                  <a:gd name="adj" fmla="val 10475"/>
                </a:avLst>
              </a:prstGeom>
              <a:solidFill>
                <a:srgbClr val="F16B2F"/>
              </a:solidFill>
              <a:ln w="6350" cap="flat" cmpd="sng" algn="ctr">
                <a:solidFill>
                  <a:srgbClr val="EB5C29"/>
                </a:solidFill>
                <a:prstDash val="solid"/>
                <a:miter lim="800000"/>
              </a:ln>
              <a:effectLst/>
            </p:spPr>
            <p:txBody>
              <a:bodyPr lIns="252000" rIns="360000"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zh-CN" sz="2000" b="1" i="0" u="none" strike="noStrike" kern="0" cap="none" spc="0" normalizeH="0" baseline="0" noProof="0">
                  <a:ln>
                    <a:noFill/>
                  </a:ln>
                  <a:solidFill>
                    <a:srgbClr val="EB613B"/>
                  </a:solidFill>
                  <a:effectLst/>
                  <a:uLnTx/>
                  <a:uFillTx/>
                </a:endParaRPr>
              </a:p>
            </p:txBody>
          </p:sp>
          <p:sp>
            <p:nvSpPr>
              <p:cNvPr id="23" name="文本框 22">
                <a:extLst>
                  <a:ext uri="{FF2B5EF4-FFF2-40B4-BE49-F238E27FC236}">
                    <a16:creationId xmlns:a16="http://schemas.microsoft.com/office/drawing/2014/main" id="{11C775A9-91D3-8599-50F6-8578C8AD9C9D}"/>
                  </a:ext>
                </a:extLst>
              </p:cNvPr>
              <p:cNvSpPr txBox="1"/>
              <p:nvPr/>
            </p:nvSpPr>
            <p:spPr>
              <a:xfrm>
                <a:off x="2636521" y="3582282"/>
                <a:ext cx="551459" cy="1402496"/>
              </a:xfrm>
              <a:prstGeom prst="rect">
                <a:avLst/>
              </a:prstGeom>
              <a:noFill/>
              <a:ln>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800" b="1" i="0" u="none" strike="noStrike" kern="0" cap="none" spc="0" normalizeH="0" baseline="0" noProof="0">
                    <a:ln>
                      <a:noFill/>
                    </a:ln>
                    <a:solidFill>
                      <a:srgbClr val="FFFFFF"/>
                    </a:solidFill>
                    <a:effectLst>
                      <a:outerShdw blurRad="38100" dist="38100" dir="2700000" algn="tl">
                        <a:srgbClr val="000000">
                          <a:alpha val="43137"/>
                        </a:srgbClr>
                      </a:outerShdw>
                    </a:effectLst>
                    <a:uLnTx/>
                    <a:uFillTx/>
                  </a:rPr>
                  <a:t>骨相关事件</a:t>
                </a:r>
                <a:endParaRPr kumimoji="0" lang="en-US" sz="1800" b="1" i="0" u="none" strike="noStrike" kern="0" cap="none" spc="0" normalizeH="0" baseline="0" noProof="0">
                  <a:ln>
                    <a:noFill/>
                  </a:ln>
                  <a:solidFill>
                    <a:srgbClr val="FFFFFF"/>
                  </a:solidFill>
                  <a:effectLst>
                    <a:outerShdw blurRad="38100" dist="38100" dir="2700000" algn="tl">
                      <a:srgbClr val="000000">
                        <a:alpha val="43137"/>
                      </a:srgbClr>
                    </a:outerShdw>
                  </a:effectLst>
                  <a:uLnTx/>
                  <a:uFillTx/>
                </a:endParaRPr>
              </a:p>
            </p:txBody>
          </p:sp>
        </p:grpSp>
      </p:grpSp>
      <p:sp>
        <p:nvSpPr>
          <p:cNvPr id="66" name="文本框 65">
            <a:extLst>
              <a:ext uri="{FF2B5EF4-FFF2-40B4-BE49-F238E27FC236}">
                <a16:creationId xmlns:a16="http://schemas.microsoft.com/office/drawing/2014/main" id="{8E27448E-2738-1CBC-7843-6377A3CC264B}"/>
              </a:ext>
            </a:extLst>
          </p:cNvPr>
          <p:cNvSpPr txBox="1"/>
          <p:nvPr/>
        </p:nvSpPr>
        <p:spPr>
          <a:xfrm>
            <a:off x="4521477" y="6599640"/>
            <a:ext cx="5761037" cy="276999"/>
          </a:xfrm>
          <a:prstGeom prst="rect">
            <a:avLst/>
          </a:prstGeom>
          <a:noFill/>
        </p:spPr>
        <p:txBody>
          <a:bodyPr wrap="square">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zh-CN" altLang="en-US" sz="600" b="1" i="1" u="none" strike="noStrike" kern="0" cap="none" spc="0" normalizeH="0" baseline="0" noProof="0">
                <a:ln>
                  <a:noFill/>
                </a:ln>
                <a:solidFill>
                  <a:srgbClr val="C33D13">
                    <a:lumMod val="60000"/>
                    <a:lumOff val="40000"/>
                  </a:srgbClr>
                </a:solidFill>
                <a:effectLst/>
                <a:uLnTx/>
                <a:uFillTx/>
              </a:rPr>
              <a:t>行动受限</a:t>
            </a:r>
            <a:r>
              <a:rPr kumimoji="0" lang="en-US" altLang="zh-CN" sz="600" b="1" i="1" u="none" strike="noStrike" kern="0" cap="none" spc="0" normalizeH="0" baseline="0" noProof="0">
                <a:ln>
                  <a:noFill/>
                </a:ln>
                <a:solidFill>
                  <a:srgbClr val="C33D13">
                    <a:lumMod val="60000"/>
                    <a:lumOff val="40000"/>
                  </a:srgbClr>
                </a:solidFill>
                <a:effectLst/>
                <a:uLnTx/>
                <a:uFillTx/>
              </a:rPr>
              <a:t>/</a:t>
            </a:r>
            <a:r>
              <a:rPr kumimoji="0" lang="zh-CN" altLang="en-US" sz="600" b="1" i="1" u="none" strike="noStrike" kern="0" cap="none" spc="0" normalizeH="0" baseline="0" noProof="0">
                <a:ln>
                  <a:noFill/>
                </a:ln>
                <a:solidFill>
                  <a:srgbClr val="C33D13">
                    <a:lumMod val="60000"/>
                    <a:lumOff val="40000"/>
                  </a:srgbClr>
                </a:solidFill>
                <a:effectLst/>
                <a:uLnTx/>
                <a:uFillTx/>
              </a:rPr>
              <a:t>疼痛等症状不作为单独的骨相关事件统计：</a:t>
            </a:r>
            <a:r>
              <a:rPr kumimoji="0" lang="zh-CN" altLang="en-US" sz="600" b="0" i="1" u="none" strike="noStrike" kern="0" cap="none" spc="0" normalizeH="0" baseline="0" noProof="0">
                <a:ln>
                  <a:noFill/>
                </a:ln>
                <a:solidFill>
                  <a:srgbClr val="F0F0F0">
                    <a:lumMod val="50000"/>
                  </a:srgbClr>
                </a:solidFill>
                <a:effectLst/>
                <a:uLnTx/>
                <a:uFillTx/>
              </a:rPr>
              <a:t>行动受限</a:t>
            </a:r>
            <a:r>
              <a:rPr kumimoji="0" lang="en-US" altLang="zh-CN" sz="600" b="0" i="1" u="none" strike="noStrike" kern="0" cap="none" spc="0" normalizeH="0" baseline="0" noProof="0">
                <a:ln>
                  <a:noFill/>
                </a:ln>
                <a:solidFill>
                  <a:srgbClr val="F0F0F0">
                    <a:lumMod val="50000"/>
                  </a:srgbClr>
                </a:solidFill>
                <a:effectLst/>
                <a:uLnTx/>
                <a:uFillTx/>
              </a:rPr>
              <a:t>/</a:t>
            </a:r>
            <a:r>
              <a:rPr kumimoji="0" lang="zh-CN" altLang="en-US" sz="600" b="0" i="1" u="none" strike="noStrike" kern="0" cap="none" spc="0" normalizeH="0" baseline="0" noProof="0">
                <a:ln>
                  <a:noFill/>
                </a:ln>
                <a:solidFill>
                  <a:srgbClr val="F0F0F0">
                    <a:lumMod val="50000"/>
                  </a:srgbClr>
                </a:solidFill>
                <a:effectLst/>
                <a:uLnTx/>
                <a:uFillTx/>
              </a:rPr>
              <a:t>疼痛等症状的报告受患者主观因素影响较大、在次数、强度等问题难以得到客观、量化的描述</a:t>
            </a:r>
            <a:endParaRPr kumimoji="0" lang="en-US" altLang="zh-CN" sz="600" b="0" i="1" u="none" strike="noStrike" kern="0" cap="none" spc="0" normalizeH="0" baseline="0" noProof="0">
              <a:ln>
                <a:noFill/>
              </a:ln>
              <a:solidFill>
                <a:srgbClr val="F0F0F0">
                  <a:lumMod val="50000"/>
                </a:srgbClr>
              </a:solidFill>
              <a:effectLst/>
              <a:uLnTx/>
              <a:uFillTx/>
            </a:endParaRPr>
          </a:p>
          <a:p>
            <a:pPr marL="0" marR="0" lvl="0" indent="0" algn="r" defTabSz="914400" eaLnBrk="1" fontAlgn="auto" latinLnBrk="0" hangingPunct="1">
              <a:lnSpc>
                <a:spcPct val="100000"/>
              </a:lnSpc>
              <a:spcBef>
                <a:spcPts val="0"/>
              </a:spcBef>
              <a:spcAft>
                <a:spcPts val="0"/>
              </a:spcAft>
              <a:buClrTx/>
              <a:buSzTx/>
              <a:buFontTx/>
              <a:buNone/>
              <a:tabLst/>
              <a:defRPr/>
            </a:pPr>
            <a:r>
              <a:rPr kumimoji="0" lang="zh-CN" altLang="en-US" sz="600" b="0" i="1" u="none" strike="noStrike" kern="0" cap="none" spc="0" normalizeH="0" baseline="0" noProof="0">
                <a:ln>
                  <a:noFill/>
                </a:ln>
                <a:solidFill>
                  <a:srgbClr val="F0F0F0">
                    <a:lumMod val="50000"/>
                  </a:srgbClr>
                </a:solidFill>
                <a:effectLst/>
                <a:uLnTx/>
                <a:uFillTx/>
              </a:rPr>
              <a:t>出现行动受限</a:t>
            </a:r>
            <a:r>
              <a:rPr kumimoji="0" lang="en-US" altLang="zh-CN" sz="600" b="0" i="1" u="none" strike="noStrike" kern="0" cap="none" spc="0" normalizeH="0" baseline="0" noProof="0">
                <a:ln>
                  <a:noFill/>
                </a:ln>
                <a:solidFill>
                  <a:srgbClr val="F0F0F0">
                    <a:lumMod val="50000"/>
                  </a:srgbClr>
                </a:solidFill>
                <a:effectLst/>
                <a:uLnTx/>
                <a:uFillTx/>
              </a:rPr>
              <a:t>/</a:t>
            </a:r>
            <a:r>
              <a:rPr kumimoji="0" lang="zh-CN" altLang="en-US" sz="600" b="0" i="1" u="none" strike="noStrike" kern="0" cap="none" spc="0" normalizeH="0" baseline="0" noProof="0">
                <a:ln>
                  <a:noFill/>
                </a:ln>
                <a:solidFill>
                  <a:srgbClr val="F0F0F0">
                    <a:lumMod val="50000"/>
                  </a:srgbClr>
                </a:solidFill>
                <a:effectLst/>
                <a:uLnTx/>
                <a:uFillTx/>
              </a:rPr>
              <a:t>疼痛等症状且需要干预的患者通常会出现病理性骨折、脊髓压迫，或需要接受骨放疗、骨手术等，已经属于当前定义的骨相关事件范畴</a:t>
            </a:r>
            <a:endParaRPr kumimoji="0" lang="en-US" altLang="zh-CN" sz="600" b="0" i="1" u="none" strike="noStrike" kern="0" cap="none" spc="0" normalizeH="0" baseline="0" noProof="0">
              <a:ln>
                <a:noFill/>
              </a:ln>
              <a:solidFill>
                <a:srgbClr val="F0F0F0">
                  <a:lumMod val="50000"/>
                </a:srgbClr>
              </a:solidFill>
              <a:effectLst/>
              <a:uLnTx/>
              <a:uFillTx/>
            </a:endParaRPr>
          </a:p>
        </p:txBody>
      </p:sp>
    </p:spTree>
    <p:custDataLst>
      <p:tags r:id="rId1"/>
    </p:custDataLst>
    <p:extLst>
      <p:ext uri="{BB962C8B-B14F-4D97-AF65-F5344CB8AC3E}">
        <p14:creationId xmlns:p14="http://schemas.microsoft.com/office/powerpoint/2010/main" val="25820353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1.xml><?xml version="1.0" encoding="utf-8"?>
<p:tagLst xmlns:a="http://schemas.openxmlformats.org/drawingml/2006/main" xmlns:r="http://schemas.openxmlformats.org/officeDocument/2006/relationships" xmlns:p="http://schemas.openxmlformats.org/presentationml/2006/main">
  <p:tag name="KSO_WM_DIAGRAM_VIRTUALLY_FRAME" val="{&quot;height&quot;:318.1059842519685,&quot;left&quot;:366.99181102362206,&quot;top&quot;:109.63007874015747,&quot;width&quot;:525.1058267716537}"/>
</p:tagLst>
</file>

<file path=ppt/tags/tag102.xml><?xml version="1.0" encoding="utf-8"?>
<p:tagLst xmlns:a="http://schemas.openxmlformats.org/drawingml/2006/main" xmlns:r="http://schemas.openxmlformats.org/officeDocument/2006/relationships" xmlns:p="http://schemas.openxmlformats.org/presentationml/2006/main">
  <p:tag name="KSO_WM_DIAGRAM_VIRTUALLY_FRAME" val="{&quot;height&quot;:318.1059842519685,&quot;left&quot;:366.99181102362206,&quot;top&quot;:109.63007874015747,&quot;width&quot;:525.1058267716537}"/>
</p:tagLst>
</file>

<file path=ppt/tags/tag103.xml><?xml version="1.0" encoding="utf-8"?>
<p:tagLst xmlns:a="http://schemas.openxmlformats.org/drawingml/2006/main" xmlns:r="http://schemas.openxmlformats.org/officeDocument/2006/relationships" xmlns:p="http://schemas.openxmlformats.org/presentationml/2006/main">
  <p:tag name="KSO_WM_DIAGRAM_VIRTUALLY_FRAME" val="{&quot;height&quot;:318.1059842519685,&quot;left&quot;:366.99181102362206,&quot;top&quot;:109.63007874015747,&quot;width&quot;:525.1058267716537}"/>
</p:tagLst>
</file>

<file path=ppt/tags/tag104.xml><?xml version="1.0" encoding="utf-8"?>
<p:tagLst xmlns:a="http://schemas.openxmlformats.org/drawingml/2006/main" xmlns:r="http://schemas.openxmlformats.org/officeDocument/2006/relationships" xmlns:p="http://schemas.openxmlformats.org/presentationml/2006/main">
  <p:tag name="KSO_WM_DIAGRAM_VIRTUALLY_FRAME" val="{&quot;height&quot;:318.1059842519685,&quot;left&quot;:366.99181102362206,&quot;top&quot;:109.63007874015747,&quot;width&quot;:525.1058267716537}"/>
</p:tagLst>
</file>

<file path=ppt/tags/tag105.xml><?xml version="1.0" encoding="utf-8"?>
<p:tagLst xmlns:a="http://schemas.openxmlformats.org/drawingml/2006/main" xmlns:r="http://schemas.openxmlformats.org/officeDocument/2006/relationships" xmlns:p="http://schemas.openxmlformats.org/presentationml/2006/main">
  <p:tag name="KSO_WM_DIAGRAM_VIRTUALLY_FRAME" val="{&quot;height&quot;:318.1059842519685,&quot;left&quot;:366.99181102362206,&quot;top&quot;:109.63007874015747,&quot;width&quot;:525.1058267716537}"/>
</p:tagLst>
</file>

<file path=ppt/tags/tag106.xml><?xml version="1.0" encoding="utf-8"?>
<p:tagLst xmlns:a="http://schemas.openxmlformats.org/drawingml/2006/main" xmlns:r="http://schemas.openxmlformats.org/officeDocument/2006/relationships" xmlns:p="http://schemas.openxmlformats.org/presentationml/2006/main">
  <p:tag name="KSO_WM_DIAGRAM_VIRTUALLY_FRAME" val="{&quot;height&quot;:318.1059842519685,&quot;left&quot;:366.99181102362206,&quot;top&quot;:109.63007874015747,&quot;width&quot;:525.1058267716537}"/>
</p:tagLst>
</file>

<file path=ppt/tags/tag107.xml><?xml version="1.0" encoding="utf-8"?>
<p:tagLst xmlns:a="http://schemas.openxmlformats.org/drawingml/2006/main" xmlns:r="http://schemas.openxmlformats.org/officeDocument/2006/relationships" xmlns:p="http://schemas.openxmlformats.org/presentationml/2006/main">
  <p:tag name="KSO_WM_DIAGRAM_VIRTUALLY_FRAME" val="{&quot;height&quot;:318.1059842519685,&quot;left&quot;:366.99181102362206,&quot;top&quot;:109.63007874015747,&quot;width&quot;:525.1058267716537}"/>
</p:tagLst>
</file>

<file path=ppt/tags/tag108.xml><?xml version="1.0" encoding="utf-8"?>
<p:tagLst xmlns:a="http://schemas.openxmlformats.org/drawingml/2006/main" xmlns:r="http://schemas.openxmlformats.org/officeDocument/2006/relationships" xmlns:p="http://schemas.openxmlformats.org/presentationml/2006/main">
  <p:tag name="KSO_WM_DIAGRAM_VIRTUALLY_FRAME" val="{&quot;height&quot;:318.1059842519685,&quot;left&quot;:366.99181102362206,&quot;top&quot;:109.63007874015747,&quot;width&quot;:525.1058267716537}"/>
</p:tagLst>
</file>

<file path=ppt/tags/tag109.xml><?xml version="1.0" encoding="utf-8"?>
<p:tagLst xmlns:a="http://schemas.openxmlformats.org/drawingml/2006/main" xmlns:r="http://schemas.openxmlformats.org/officeDocument/2006/relationships" xmlns:p="http://schemas.openxmlformats.org/presentationml/2006/main">
  <p:tag name="KSO_WM_DIAGRAM_VIRTUALLY_FRAME" val="{&quot;height&quot;:318.1059842519685,&quot;left&quot;:366.99181102362206,&quot;top&quot;:109.63007874015747,&quot;width&quot;:525.1058267716537}"/>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3.xml><?xml version="1.0" encoding="utf-8"?>
<p:tagLst xmlns:a="http://schemas.openxmlformats.org/drawingml/2006/main" xmlns:r="http://schemas.openxmlformats.org/officeDocument/2006/relationships" xmlns:p="http://schemas.openxmlformats.org/presentationml/2006/main">
  <p:tag name="ISLIDE.ICON" val="#384927;#880964;#146738;#40974;#384927;#94777;#94546;#40382;#40478;#46540;"/>
  <p:tag name="TIMING" val="|75.1|7.7|6"/>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xml><?xml version="1.0" encoding="utf-8"?>
<p:tagLst xmlns:a="http://schemas.openxmlformats.org/drawingml/2006/main" xmlns:r="http://schemas.openxmlformats.org/officeDocument/2006/relationships" xmlns:p="http://schemas.openxmlformats.org/presentationml/2006/main">
  <p:tag name="TABLE_ENDDRAG_ORIGIN_RECT" val="424*421"/>
  <p:tag name="TABLE_ENDDRAG_RECT" val="40*73*424*421"/>
</p:tagLst>
</file>

<file path=ppt/tags/tag124.xml><?xml version="1.0" encoding="utf-8"?>
<p:tagLst xmlns:a="http://schemas.openxmlformats.org/drawingml/2006/main" xmlns:r="http://schemas.openxmlformats.org/officeDocument/2006/relationships" xmlns:p="http://schemas.openxmlformats.org/presentationml/2006/main">
  <p:tag name="TABLE_ENDDRAG_ORIGIN_RECT" val="424*421"/>
  <p:tag name="TABLE_ENDDRAG_RECT" val="40*73*424*421"/>
</p:tagLst>
</file>

<file path=ppt/tags/tag1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0.xml><?xml version="1.0" encoding="utf-8"?>
<p:tagLst xmlns:a="http://schemas.openxmlformats.org/drawingml/2006/main" xmlns:r="http://schemas.openxmlformats.org/officeDocument/2006/relationships" xmlns:p="http://schemas.openxmlformats.org/presentationml/2006/main">
  <p:tag name="THINKCELLSHAPEDONOTDELETE" val="tdws.ms9cimz3TQMlyZ.APw"/>
</p:tagLst>
</file>

<file path=ppt/tags/tag141.xml><?xml version="1.0" encoding="utf-8"?>
<p:tagLst xmlns:a="http://schemas.openxmlformats.org/drawingml/2006/main" xmlns:r="http://schemas.openxmlformats.org/officeDocument/2006/relationships" xmlns:p="http://schemas.openxmlformats.org/presentationml/2006/main">
  <p:tag name="THINKCELLSHAPEDONOTDELETE" val="tK__ujf8EfLuFp4gCC2fiEA"/>
</p:tagLst>
</file>

<file path=ppt/tags/tag142.xml><?xml version="1.0" encoding="utf-8"?>
<p:tagLst xmlns:a="http://schemas.openxmlformats.org/drawingml/2006/main" xmlns:r="http://schemas.openxmlformats.org/officeDocument/2006/relationships" xmlns:p="http://schemas.openxmlformats.org/presentationml/2006/main">
  <p:tag name="THINKCELLSHAPEDONOTDELETE" val="tu8preLL_EwFj7UE9Q5u5nw"/>
</p:tagLst>
</file>

<file path=ppt/tags/tag143.xml><?xml version="1.0" encoding="utf-8"?>
<p:tagLst xmlns:a="http://schemas.openxmlformats.org/drawingml/2006/main" xmlns:r="http://schemas.openxmlformats.org/officeDocument/2006/relationships" xmlns:p="http://schemas.openxmlformats.org/presentationml/2006/main">
  <p:tag name="THINKCELLSHAPEDONOTDELETE" val="tVE.5rbervfIrKvneSF6Ghg"/>
</p:tagLst>
</file>

<file path=ppt/tags/tag144.xml><?xml version="1.0" encoding="utf-8"?>
<p:tagLst xmlns:a="http://schemas.openxmlformats.org/drawingml/2006/main" xmlns:r="http://schemas.openxmlformats.org/officeDocument/2006/relationships" xmlns:p="http://schemas.openxmlformats.org/presentationml/2006/main">
  <p:tag name="THINKCELLSHAPEDONOTDELETE" val="t_YvaUojqRvFiFI18oheB3A"/>
</p:tagLst>
</file>

<file path=ppt/tags/tag145.xml><?xml version="1.0" encoding="utf-8"?>
<p:tagLst xmlns:a="http://schemas.openxmlformats.org/drawingml/2006/main" xmlns:r="http://schemas.openxmlformats.org/officeDocument/2006/relationships" xmlns:p="http://schemas.openxmlformats.org/presentationml/2006/main">
  <p:tag name="THINKCELLSHAPEDONOTDELETE" val="tw7DQFPDaJBdQ03cYVAqKcw"/>
</p:tagLst>
</file>

<file path=ppt/tags/tag146.xml><?xml version="1.0" encoding="utf-8"?>
<p:tagLst xmlns:a="http://schemas.openxmlformats.org/drawingml/2006/main" xmlns:r="http://schemas.openxmlformats.org/officeDocument/2006/relationships" xmlns:p="http://schemas.openxmlformats.org/presentationml/2006/main">
  <p:tag name="THINKCELLSHAPEDONOTDELETE" val="tnYkGk59aVrwM0kVbYKM5Mg"/>
</p:tagLst>
</file>

<file path=ppt/tags/tag147.xml><?xml version="1.0" encoding="utf-8"?>
<p:tagLst xmlns:a="http://schemas.openxmlformats.org/drawingml/2006/main" xmlns:r="http://schemas.openxmlformats.org/officeDocument/2006/relationships" xmlns:p="http://schemas.openxmlformats.org/presentationml/2006/main">
  <p:tag name="THINKCELLSHAPEDONOTDELETE" val="tur_HkNVMmESFahYASOQz5Q"/>
</p:tagLst>
</file>

<file path=ppt/tags/tag148.xml><?xml version="1.0" encoding="utf-8"?>
<p:tagLst xmlns:a="http://schemas.openxmlformats.org/drawingml/2006/main" xmlns:r="http://schemas.openxmlformats.org/officeDocument/2006/relationships" xmlns:p="http://schemas.openxmlformats.org/presentationml/2006/main">
  <p:tag name="THINKCELLSHAPEDONOTDELETE" val="tUNEaqZzYyszCEPPo_yEOcQ"/>
</p:tagLst>
</file>

<file path=ppt/tags/tag149.xml><?xml version="1.0" encoding="utf-8"?>
<p:tagLst xmlns:a="http://schemas.openxmlformats.org/drawingml/2006/main" xmlns:r="http://schemas.openxmlformats.org/officeDocument/2006/relationships" xmlns:p="http://schemas.openxmlformats.org/presentationml/2006/main">
  <p:tag name="THINKCELLSHAPEDONOTDELETE" val="t8y9Gnw3gLgDtHf3prfuhVA"/>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0.xml><?xml version="1.0" encoding="utf-8"?>
<p:tagLst xmlns:a="http://schemas.openxmlformats.org/drawingml/2006/main" xmlns:r="http://schemas.openxmlformats.org/officeDocument/2006/relationships" xmlns:p="http://schemas.openxmlformats.org/presentationml/2006/main">
  <p:tag name="THINKCELLSHAPEDONOTDELETE" val="t9uhO3vjlwAlWP2DOP_rdHg"/>
</p:tagLst>
</file>

<file path=ppt/tags/tag151.xml><?xml version="1.0" encoding="utf-8"?>
<p:tagLst xmlns:a="http://schemas.openxmlformats.org/drawingml/2006/main" xmlns:r="http://schemas.openxmlformats.org/officeDocument/2006/relationships" xmlns:p="http://schemas.openxmlformats.org/presentationml/2006/main">
  <p:tag name="THINKCELLSHAPEDONOTDELETE" val="tQDQtVhppnxxvNNheTwMl.Q"/>
</p:tagLst>
</file>

<file path=ppt/tags/tag152.xml><?xml version="1.0" encoding="utf-8"?>
<p:tagLst xmlns:a="http://schemas.openxmlformats.org/drawingml/2006/main" xmlns:r="http://schemas.openxmlformats.org/officeDocument/2006/relationships" xmlns:p="http://schemas.openxmlformats.org/presentationml/2006/main">
  <p:tag name="THINKCELLSHAPEDONOTDELETE" val="tQ93RyBIimK4wdG.V7RJQaQ"/>
</p:tagLst>
</file>

<file path=ppt/tags/tag153.xml><?xml version="1.0" encoding="utf-8"?>
<p:tagLst xmlns:a="http://schemas.openxmlformats.org/drawingml/2006/main" xmlns:r="http://schemas.openxmlformats.org/officeDocument/2006/relationships" xmlns:p="http://schemas.openxmlformats.org/presentationml/2006/main">
  <p:tag name="THINKCELLSHAPEDONOTDELETE" val="tegZdVGv.Q7SPpDUiyk_CCA"/>
</p:tagLst>
</file>

<file path=ppt/tags/tag154.xml><?xml version="1.0" encoding="utf-8"?>
<p:tagLst xmlns:a="http://schemas.openxmlformats.org/drawingml/2006/main" xmlns:r="http://schemas.openxmlformats.org/officeDocument/2006/relationships" xmlns:p="http://schemas.openxmlformats.org/presentationml/2006/main">
  <p:tag name="THINKCELLSHAPEDONOTDELETE" val="tLdGxEf0Ydp3d7J7b3SM8fg"/>
</p:tagLst>
</file>

<file path=ppt/tags/tag155.xml><?xml version="1.0" encoding="utf-8"?>
<p:tagLst xmlns:a="http://schemas.openxmlformats.org/drawingml/2006/main" xmlns:r="http://schemas.openxmlformats.org/officeDocument/2006/relationships" xmlns:p="http://schemas.openxmlformats.org/presentationml/2006/main">
  <p:tag name="THINKCELLSHAPEDONOTDELETE" val="t4H3A9hPAEJYUbPBu.mwILw"/>
</p:tagLst>
</file>

<file path=ppt/tags/tag156.xml><?xml version="1.0" encoding="utf-8"?>
<p:tagLst xmlns:a="http://schemas.openxmlformats.org/drawingml/2006/main" xmlns:r="http://schemas.openxmlformats.org/officeDocument/2006/relationships" xmlns:p="http://schemas.openxmlformats.org/presentationml/2006/main">
  <p:tag name="THINKCELLSHAPEDONOTDELETE" val="t5MNkI.dPBlPltSRGL9EP4Q"/>
</p:tagLst>
</file>

<file path=ppt/tags/tag157.xml><?xml version="1.0" encoding="utf-8"?>
<p:tagLst xmlns:a="http://schemas.openxmlformats.org/drawingml/2006/main" xmlns:r="http://schemas.openxmlformats.org/officeDocument/2006/relationships" xmlns:p="http://schemas.openxmlformats.org/presentationml/2006/main">
  <p:tag name="THINKCELLSHAPEDONOTDELETE" val="tt5EZ26ATsJvDwTYf04hHsQ"/>
</p:tagLst>
</file>

<file path=ppt/tags/tag158.xml><?xml version="1.0" encoding="utf-8"?>
<p:tagLst xmlns:a="http://schemas.openxmlformats.org/drawingml/2006/main" xmlns:r="http://schemas.openxmlformats.org/officeDocument/2006/relationships" xmlns:p="http://schemas.openxmlformats.org/presentationml/2006/main">
  <p:tag name="THINKCELLSHAPEDONOTDELETE" val="t4NdssDyXtQgK1ptMdRaAQQ"/>
</p:tagLst>
</file>

<file path=ppt/tags/tag159.xml><?xml version="1.0" encoding="utf-8"?>
<p:tagLst xmlns:a="http://schemas.openxmlformats.org/drawingml/2006/main" xmlns:r="http://schemas.openxmlformats.org/officeDocument/2006/relationships" xmlns:p="http://schemas.openxmlformats.org/presentationml/2006/main">
  <p:tag name="THINKCELLSHAPEDONOTDELETE" val="tekNnDDeiJ8LiRgxcGuhOyQ"/>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60.xml><?xml version="1.0" encoding="utf-8"?>
<p:tagLst xmlns:a="http://schemas.openxmlformats.org/drawingml/2006/main" xmlns:r="http://schemas.openxmlformats.org/officeDocument/2006/relationships" xmlns:p="http://schemas.openxmlformats.org/presentationml/2006/main">
  <p:tag name="THINKCELLSHAPEDONOTDELETE" val="tZi45ZZ6GtEsntguBXHsPow"/>
</p:tagLst>
</file>

<file path=ppt/tags/tag161.xml><?xml version="1.0" encoding="utf-8"?>
<p:tagLst xmlns:a="http://schemas.openxmlformats.org/drawingml/2006/main" xmlns:r="http://schemas.openxmlformats.org/officeDocument/2006/relationships" xmlns:p="http://schemas.openxmlformats.org/presentationml/2006/main">
  <p:tag name="THINKCELLSHAPEDONOTDELETE" val="th60EtJMcvdJDbCsSLdxBvg"/>
</p:tagLst>
</file>

<file path=ppt/tags/tag162.xml><?xml version="1.0" encoding="utf-8"?>
<p:tagLst xmlns:a="http://schemas.openxmlformats.org/drawingml/2006/main" xmlns:r="http://schemas.openxmlformats.org/officeDocument/2006/relationships" xmlns:p="http://schemas.openxmlformats.org/presentationml/2006/main">
  <p:tag name="THINKCELLSHAPEDONOTDELETE" val="tQb80i3ojZDzT.60auCw_ng"/>
</p:tagLst>
</file>

<file path=ppt/tags/tag163.xml><?xml version="1.0" encoding="utf-8"?>
<p:tagLst xmlns:a="http://schemas.openxmlformats.org/drawingml/2006/main" xmlns:r="http://schemas.openxmlformats.org/officeDocument/2006/relationships" xmlns:p="http://schemas.openxmlformats.org/presentationml/2006/main">
  <p:tag name="THINKCELLSHAPEDONOTDELETE" val="tvRgcb.UA98FSuq_9A.T6vA"/>
</p:tagLst>
</file>

<file path=ppt/tags/tag164.xml><?xml version="1.0" encoding="utf-8"?>
<p:tagLst xmlns:a="http://schemas.openxmlformats.org/drawingml/2006/main" xmlns:r="http://schemas.openxmlformats.org/officeDocument/2006/relationships" xmlns:p="http://schemas.openxmlformats.org/presentationml/2006/main">
  <p:tag name="THINKCELLSHAPEDONOTDELETE" val="tjrSOyJpfL9ralPg1FxXo_w"/>
</p:tagLst>
</file>

<file path=ppt/tags/tag165.xml><?xml version="1.0" encoding="utf-8"?>
<p:tagLst xmlns:a="http://schemas.openxmlformats.org/drawingml/2006/main" xmlns:r="http://schemas.openxmlformats.org/officeDocument/2006/relationships" xmlns:p="http://schemas.openxmlformats.org/presentationml/2006/main">
  <p:tag name="THINKCELLSHAPEDONOTDELETE" val="tuPF.yM4jH7zAlIQO5EyJfg"/>
</p:tagLst>
</file>

<file path=ppt/tags/tag166.xml><?xml version="1.0" encoding="utf-8"?>
<p:tagLst xmlns:a="http://schemas.openxmlformats.org/drawingml/2006/main" xmlns:r="http://schemas.openxmlformats.org/officeDocument/2006/relationships" xmlns:p="http://schemas.openxmlformats.org/presentationml/2006/main">
  <p:tag name="THINKCELLSHAPEDONOTDELETE" val="t_c8gJ7RGnFd84SJCqYcxBg"/>
</p:tagLst>
</file>

<file path=ppt/tags/tag167.xml><?xml version="1.0" encoding="utf-8"?>
<p:tagLst xmlns:a="http://schemas.openxmlformats.org/drawingml/2006/main" xmlns:r="http://schemas.openxmlformats.org/officeDocument/2006/relationships" xmlns:p="http://schemas.openxmlformats.org/presentationml/2006/main">
  <p:tag name="THINKCELLSHAPEDONOTDELETE" val="t7d9pRGpERmXgE_mjsV2vNA"/>
</p:tagLst>
</file>

<file path=ppt/tags/tag168.xml><?xml version="1.0" encoding="utf-8"?>
<p:tagLst xmlns:a="http://schemas.openxmlformats.org/drawingml/2006/main" xmlns:r="http://schemas.openxmlformats.org/officeDocument/2006/relationships" xmlns:p="http://schemas.openxmlformats.org/presentationml/2006/main">
  <p:tag name="THINKCELLSHAPEDONOTDELETE" val="tV01lUoKrR_NHQz.jnB6BvQ"/>
</p:tagLst>
</file>

<file path=ppt/tags/tag169.xml><?xml version="1.0" encoding="utf-8"?>
<p:tagLst xmlns:a="http://schemas.openxmlformats.org/drawingml/2006/main" xmlns:r="http://schemas.openxmlformats.org/officeDocument/2006/relationships" xmlns:p="http://schemas.openxmlformats.org/presentationml/2006/main">
  <p:tag name="THINKCELLSHAPEDONOTDELETE" val="trmHj57E9lEHCfiDMIU9Slw"/>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70.xml><?xml version="1.0" encoding="utf-8"?>
<p:tagLst xmlns:a="http://schemas.openxmlformats.org/drawingml/2006/main" xmlns:r="http://schemas.openxmlformats.org/officeDocument/2006/relationships" xmlns:p="http://schemas.openxmlformats.org/presentationml/2006/main">
  <p:tag name="THINKCELLSHAPEDONOTDELETE" val="tI8KD3skVRBbO.i0a_8.yog"/>
</p:tagLst>
</file>

<file path=ppt/tags/tag171.xml><?xml version="1.0" encoding="utf-8"?>
<p:tagLst xmlns:a="http://schemas.openxmlformats.org/drawingml/2006/main" xmlns:r="http://schemas.openxmlformats.org/officeDocument/2006/relationships" xmlns:p="http://schemas.openxmlformats.org/presentationml/2006/main">
  <p:tag name="THINKCELLSHAPEDONOTDELETE" val="tuuJvw9a3r5eWGvjbNHRM5g"/>
</p:tagLst>
</file>

<file path=ppt/tags/tag172.xml><?xml version="1.0" encoding="utf-8"?>
<p:tagLst xmlns:a="http://schemas.openxmlformats.org/drawingml/2006/main" xmlns:r="http://schemas.openxmlformats.org/officeDocument/2006/relationships" xmlns:p="http://schemas.openxmlformats.org/presentationml/2006/main">
  <p:tag name="THINKCELLSHAPEDONOTDELETE" val="thRIuHTS3JNx_cuVgkzBvoA"/>
</p:tagLst>
</file>

<file path=ppt/tags/tag173.xml><?xml version="1.0" encoding="utf-8"?>
<p:tagLst xmlns:a="http://schemas.openxmlformats.org/drawingml/2006/main" xmlns:r="http://schemas.openxmlformats.org/officeDocument/2006/relationships" xmlns:p="http://schemas.openxmlformats.org/presentationml/2006/main">
  <p:tag name="THINKCELLSHAPEDONOTDELETE" val="t2BaPsCpFn9T.4XDo.2NFJQ"/>
</p:tagLst>
</file>

<file path=ppt/tags/tag174.xml><?xml version="1.0" encoding="utf-8"?>
<p:tagLst xmlns:a="http://schemas.openxmlformats.org/drawingml/2006/main" xmlns:r="http://schemas.openxmlformats.org/officeDocument/2006/relationships" xmlns:p="http://schemas.openxmlformats.org/presentationml/2006/main">
  <p:tag name="THINKCELLSHAPEDONOTDELETE" val="tPp296oXmcvFZMU6GoYAiAg"/>
</p:tagLst>
</file>

<file path=ppt/tags/tag175.xml><?xml version="1.0" encoding="utf-8"?>
<p:tagLst xmlns:a="http://schemas.openxmlformats.org/drawingml/2006/main" xmlns:r="http://schemas.openxmlformats.org/officeDocument/2006/relationships" xmlns:p="http://schemas.openxmlformats.org/presentationml/2006/main">
  <p:tag name="THINKCELLSHAPEDONOTDELETE" val="tkdc2z6YzmDY_0fTW0igyPw"/>
</p:tagLst>
</file>

<file path=ppt/tags/tag176.xml><?xml version="1.0" encoding="utf-8"?>
<p:tagLst xmlns:a="http://schemas.openxmlformats.org/drawingml/2006/main" xmlns:r="http://schemas.openxmlformats.org/officeDocument/2006/relationships" xmlns:p="http://schemas.openxmlformats.org/presentationml/2006/main">
  <p:tag name="THINKCELLSHAPEDONOTDELETE" val="tEwx1.dYmkQsa09N72EVTxg"/>
</p:tagLst>
</file>

<file path=ppt/tags/tag177.xml><?xml version="1.0" encoding="utf-8"?>
<p:tagLst xmlns:a="http://schemas.openxmlformats.org/drawingml/2006/main" xmlns:r="http://schemas.openxmlformats.org/officeDocument/2006/relationships" xmlns:p="http://schemas.openxmlformats.org/presentationml/2006/main">
  <p:tag name="THINKCELLSHAPEDONOTDELETE" val="tNzNfY5kfR6Vug3gB_Lz5tg"/>
</p:tagLst>
</file>

<file path=ppt/tags/tag178.xml><?xml version="1.0" encoding="utf-8"?>
<p:tagLst xmlns:a="http://schemas.openxmlformats.org/drawingml/2006/main" xmlns:r="http://schemas.openxmlformats.org/officeDocument/2006/relationships" xmlns:p="http://schemas.openxmlformats.org/presentationml/2006/main">
  <p:tag name="THINKCELLSHAPEDONOTDELETE" val="tQEjA_ncCD1bLgHMBmZSgdg"/>
</p:tagLst>
</file>

<file path=ppt/tags/tag179.xml><?xml version="1.0" encoding="utf-8"?>
<p:tagLst xmlns:a="http://schemas.openxmlformats.org/drawingml/2006/main" xmlns:r="http://schemas.openxmlformats.org/officeDocument/2006/relationships" xmlns:p="http://schemas.openxmlformats.org/presentationml/2006/main">
  <p:tag name="THINKCELLSHAPEDONOTDELETE" val="t8Cvmj6UCpbU.OlXNDmdReg"/>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80.xml><?xml version="1.0" encoding="utf-8"?>
<p:tagLst xmlns:a="http://schemas.openxmlformats.org/drawingml/2006/main" xmlns:r="http://schemas.openxmlformats.org/officeDocument/2006/relationships" xmlns:p="http://schemas.openxmlformats.org/presentationml/2006/main">
  <p:tag name="THINKCELLSHAPEDONOTDELETE" val="tEqHliATYtVwjUsQqGjLDgQ"/>
</p:tagLst>
</file>

<file path=ppt/tags/tag181.xml><?xml version="1.0" encoding="utf-8"?>
<p:tagLst xmlns:a="http://schemas.openxmlformats.org/drawingml/2006/main" xmlns:r="http://schemas.openxmlformats.org/officeDocument/2006/relationships" xmlns:p="http://schemas.openxmlformats.org/presentationml/2006/main">
  <p:tag name="THINKCELLSHAPEDONOTDELETE" val="t5yggHpasgFF0.06QS8HIrA"/>
</p:tagLst>
</file>

<file path=ppt/tags/tag182.xml><?xml version="1.0" encoding="utf-8"?>
<p:tagLst xmlns:a="http://schemas.openxmlformats.org/drawingml/2006/main" xmlns:r="http://schemas.openxmlformats.org/officeDocument/2006/relationships" xmlns:p="http://schemas.openxmlformats.org/presentationml/2006/main">
  <p:tag name="THINKCELLSHAPEDONOTDELETE" val="tPTU535ql_aL1.ljC_lidEw"/>
</p:tagLst>
</file>

<file path=ppt/tags/tag183.xml><?xml version="1.0" encoding="utf-8"?>
<p:tagLst xmlns:a="http://schemas.openxmlformats.org/drawingml/2006/main" xmlns:r="http://schemas.openxmlformats.org/officeDocument/2006/relationships" xmlns:p="http://schemas.openxmlformats.org/presentationml/2006/main">
  <p:tag name="THINKCELLSHAPEDONOTDELETE" val="tWACEJHTIIAy1Hmp1tTQ66g"/>
</p:tagLst>
</file>

<file path=ppt/tags/tag184.xml><?xml version="1.0" encoding="utf-8"?>
<p:tagLst xmlns:a="http://schemas.openxmlformats.org/drawingml/2006/main" xmlns:r="http://schemas.openxmlformats.org/officeDocument/2006/relationships" xmlns:p="http://schemas.openxmlformats.org/presentationml/2006/main">
  <p:tag name="THINKCELLSHAPEDONOTDELETE" val="tX29xgSO65Mrd0TfJ2i57Vg"/>
</p:tagLst>
</file>

<file path=ppt/tags/tag185.xml><?xml version="1.0" encoding="utf-8"?>
<p:tagLst xmlns:a="http://schemas.openxmlformats.org/drawingml/2006/main" xmlns:r="http://schemas.openxmlformats.org/officeDocument/2006/relationships" xmlns:p="http://schemas.openxmlformats.org/presentationml/2006/main">
  <p:tag name="THINKCELLSHAPEDONOTDELETE" val="tFfEGJ1KmQrr0AABoLztMBw"/>
</p:tagLst>
</file>

<file path=ppt/tags/tag186.xml><?xml version="1.0" encoding="utf-8"?>
<p:tagLst xmlns:a="http://schemas.openxmlformats.org/drawingml/2006/main" xmlns:r="http://schemas.openxmlformats.org/officeDocument/2006/relationships" xmlns:p="http://schemas.openxmlformats.org/presentationml/2006/main">
  <p:tag name="THINKCELLSHAPEDONOTDELETE" val="tclDO7laB1ccBkuSEVM4ArQ"/>
</p:tagLst>
</file>

<file path=ppt/tags/tag187.xml><?xml version="1.0" encoding="utf-8"?>
<p:tagLst xmlns:a="http://schemas.openxmlformats.org/drawingml/2006/main" xmlns:r="http://schemas.openxmlformats.org/officeDocument/2006/relationships" xmlns:p="http://schemas.openxmlformats.org/presentationml/2006/main">
  <p:tag name="THINKCELLSHAPEDONOTDELETE" val="tF2g80yYRmLdnS8NylIIWTg"/>
</p:tagLst>
</file>

<file path=ppt/tags/tag188.xml><?xml version="1.0" encoding="utf-8"?>
<p:tagLst xmlns:a="http://schemas.openxmlformats.org/drawingml/2006/main" xmlns:r="http://schemas.openxmlformats.org/officeDocument/2006/relationships" xmlns:p="http://schemas.openxmlformats.org/presentationml/2006/main">
  <p:tag name="THINKCELLSHAPEDONOTDELETE" val="tZyzae.QqaFDrsu.Byxhr3g"/>
</p:tagLst>
</file>

<file path=ppt/tags/tag189.xml><?xml version="1.0" encoding="utf-8"?>
<p:tagLst xmlns:a="http://schemas.openxmlformats.org/drawingml/2006/main" xmlns:r="http://schemas.openxmlformats.org/officeDocument/2006/relationships" xmlns:p="http://schemas.openxmlformats.org/presentationml/2006/main">
  <p:tag name="THINKCELLSHAPEDONOTDELETE" val="tFwaRytXlTocyLrTnTqcU_A"/>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0.xml><?xml version="1.0" encoding="utf-8"?>
<p:tagLst xmlns:a="http://schemas.openxmlformats.org/drawingml/2006/main" xmlns:r="http://schemas.openxmlformats.org/officeDocument/2006/relationships" xmlns:p="http://schemas.openxmlformats.org/presentationml/2006/main">
  <p:tag name="THINKCELLSHAPEDONOTDELETE" val="tGE97FznW_Q17bx_C2e6gQw"/>
</p:tagLst>
</file>

<file path=ppt/tags/tag191.xml><?xml version="1.0" encoding="utf-8"?>
<p:tagLst xmlns:a="http://schemas.openxmlformats.org/drawingml/2006/main" xmlns:r="http://schemas.openxmlformats.org/officeDocument/2006/relationships" xmlns:p="http://schemas.openxmlformats.org/presentationml/2006/main">
  <p:tag name="THINKCELLSHAPEDONOTDELETE" val="to5uEDPC82Rs496atpwxkLA"/>
</p:tagLst>
</file>

<file path=ppt/tags/tag192.xml><?xml version="1.0" encoding="utf-8"?>
<p:tagLst xmlns:a="http://schemas.openxmlformats.org/drawingml/2006/main" xmlns:r="http://schemas.openxmlformats.org/officeDocument/2006/relationships" xmlns:p="http://schemas.openxmlformats.org/presentationml/2006/main">
  <p:tag name="THINKCELLSHAPEDONOTDELETE" val="tpaXlzbqbDJfoA8WxLNd6pw"/>
</p:tagLst>
</file>

<file path=ppt/tags/tag193.xml><?xml version="1.0" encoding="utf-8"?>
<p:tagLst xmlns:a="http://schemas.openxmlformats.org/drawingml/2006/main" xmlns:r="http://schemas.openxmlformats.org/officeDocument/2006/relationships" xmlns:p="http://schemas.openxmlformats.org/presentationml/2006/main">
  <p:tag name="THINKCELLSHAPEDONOTDELETE" val="tdTWMrv6KeQOMX5hQ6gE5UQ"/>
</p:tagLst>
</file>

<file path=ppt/tags/tag194.xml><?xml version="1.0" encoding="utf-8"?>
<p:tagLst xmlns:a="http://schemas.openxmlformats.org/drawingml/2006/main" xmlns:r="http://schemas.openxmlformats.org/officeDocument/2006/relationships" xmlns:p="http://schemas.openxmlformats.org/presentationml/2006/main">
  <p:tag name="THINKCELLSHAPEDONOTDELETE" val="tAwxTutZEK9WkOqnhpdraRA"/>
</p:tagLst>
</file>

<file path=ppt/tags/tag1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6.xml><?xml version="1.0" encoding="utf-8"?>
<p:tagLst xmlns:a="http://schemas.openxmlformats.org/drawingml/2006/main" xmlns:r="http://schemas.openxmlformats.org/officeDocument/2006/relationships" xmlns:p="http://schemas.openxmlformats.org/presentationml/2006/main">
  <p:tag name="KSO_WM_DIAGRAM_VIRTUALLY_FRAME" val="{&quot;height&quot;:318.1059842519685,&quot;left&quot;:366.99181102362206,&quot;top&quot;:109.63007874015747,&quot;width&quot;:525.1058267716537}"/>
</p:tagLst>
</file>

<file path=ppt/tags/tag207.xml><?xml version="1.0" encoding="utf-8"?>
<p:tagLst xmlns:a="http://schemas.openxmlformats.org/drawingml/2006/main" xmlns:r="http://schemas.openxmlformats.org/officeDocument/2006/relationships" xmlns:p="http://schemas.openxmlformats.org/presentationml/2006/main">
  <p:tag name="KSO_WM_DIAGRAM_VIRTUALLY_FRAME" val="{&quot;height&quot;:318.1059842519685,&quot;left&quot;:366.99181102362206,&quot;top&quot;:109.63007874015747,&quot;width&quot;:525.1058267716537}"/>
</p:tagLst>
</file>

<file path=ppt/tags/tag208.xml><?xml version="1.0" encoding="utf-8"?>
<p:tagLst xmlns:a="http://schemas.openxmlformats.org/drawingml/2006/main" xmlns:r="http://schemas.openxmlformats.org/officeDocument/2006/relationships" xmlns:p="http://schemas.openxmlformats.org/presentationml/2006/main">
  <p:tag name="KSO_WM_DIAGRAM_VIRTUALLY_FRAME" val="{&quot;height&quot;:318.1059842519685,&quot;left&quot;:366.99181102362206,&quot;top&quot;:109.63007874015747,&quot;width&quot;:525.1058267716537}"/>
</p:tagLst>
</file>

<file path=ppt/tags/tag209.xml><?xml version="1.0" encoding="utf-8"?>
<p:tagLst xmlns:a="http://schemas.openxmlformats.org/drawingml/2006/main" xmlns:r="http://schemas.openxmlformats.org/officeDocument/2006/relationships" xmlns:p="http://schemas.openxmlformats.org/presentationml/2006/main">
  <p:tag name="KSO_WM_DIAGRAM_VIRTUALLY_FRAME" val="{&quot;height&quot;:318.1059842519685,&quot;left&quot;:366.99181102362206,&quot;top&quot;:109.63007874015747,&quot;width&quot;:525.1058267716537}"/>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0.xml><?xml version="1.0" encoding="utf-8"?>
<p:tagLst xmlns:a="http://schemas.openxmlformats.org/drawingml/2006/main" xmlns:r="http://schemas.openxmlformats.org/officeDocument/2006/relationships" xmlns:p="http://schemas.openxmlformats.org/presentationml/2006/main">
  <p:tag name="KSO_WM_DIAGRAM_VIRTUALLY_FRAME" val="{&quot;height&quot;:318.1059842519685,&quot;left&quot;:366.99181102362206,&quot;top&quot;:109.63007874015747,&quot;width&quot;:525.1058267716537}"/>
</p:tagLst>
</file>

<file path=ppt/tags/tag211.xml><?xml version="1.0" encoding="utf-8"?>
<p:tagLst xmlns:a="http://schemas.openxmlformats.org/drawingml/2006/main" xmlns:r="http://schemas.openxmlformats.org/officeDocument/2006/relationships" xmlns:p="http://schemas.openxmlformats.org/presentationml/2006/main">
  <p:tag name="KSO_WM_DIAGRAM_VIRTUALLY_FRAME" val="{&quot;height&quot;:318.1059842519685,&quot;left&quot;:366.99181102362206,&quot;top&quot;:109.63007874015747,&quot;width&quot;:525.1058267716537}"/>
</p:tagLst>
</file>

<file path=ppt/tags/tag212.xml><?xml version="1.0" encoding="utf-8"?>
<p:tagLst xmlns:a="http://schemas.openxmlformats.org/drawingml/2006/main" xmlns:r="http://schemas.openxmlformats.org/officeDocument/2006/relationships" xmlns:p="http://schemas.openxmlformats.org/presentationml/2006/main">
  <p:tag name="KSO_WM_DIAGRAM_VIRTUALLY_FRAME" val="{&quot;height&quot;:318.1059842519685,&quot;left&quot;:366.99181102362206,&quot;top&quot;:109.63007874015747,&quot;width&quot;:525.1058267716537}"/>
</p:tagLst>
</file>

<file path=ppt/tags/tag213.xml><?xml version="1.0" encoding="utf-8"?>
<p:tagLst xmlns:a="http://schemas.openxmlformats.org/drawingml/2006/main" xmlns:r="http://schemas.openxmlformats.org/officeDocument/2006/relationships" xmlns:p="http://schemas.openxmlformats.org/presentationml/2006/main">
  <p:tag name="KSO_WM_DIAGRAM_VIRTUALLY_FRAME" val="{&quot;height&quot;:318.1059842519685,&quot;left&quot;:366.99181102362206,&quot;top&quot;:109.63007874015747,&quot;width&quot;:525.1058267716537}"/>
</p:tagLst>
</file>

<file path=ppt/tags/tag214.xml><?xml version="1.0" encoding="utf-8"?>
<p:tagLst xmlns:a="http://schemas.openxmlformats.org/drawingml/2006/main" xmlns:r="http://schemas.openxmlformats.org/officeDocument/2006/relationships" xmlns:p="http://schemas.openxmlformats.org/presentationml/2006/main">
  <p:tag name="KSO_WM_DIAGRAM_VIRTUALLY_FRAME" val="{&quot;height&quot;:318.1059842519685,&quot;left&quot;:366.99181102362206,&quot;top&quot;:109.63007874015747,&quot;width&quot;:525.1058267716537}"/>
</p:tagLst>
</file>

<file path=ppt/tags/tag2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7v1LEfczoLNbTi_Adbo36Q"/>
</p:tagLst>
</file>

<file path=ppt/tags/tag2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2.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PA" val="v5.2.8"/>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PA" val="v5.2.8"/>
</p:tagLst>
</file>

<file path=ppt/tags/tag31.xml><?xml version="1.0" encoding="utf-8"?>
<p:tagLst xmlns:a="http://schemas.openxmlformats.org/drawingml/2006/main" xmlns:r="http://schemas.openxmlformats.org/officeDocument/2006/relationships" xmlns:p="http://schemas.openxmlformats.org/presentationml/2006/main">
  <p:tag name="PA" val="v5.2.8"/>
</p:tagLst>
</file>

<file path=ppt/tags/tag32.xml><?xml version="1.0" encoding="utf-8"?>
<p:tagLst xmlns:a="http://schemas.openxmlformats.org/drawingml/2006/main" xmlns:r="http://schemas.openxmlformats.org/officeDocument/2006/relationships" xmlns:p="http://schemas.openxmlformats.org/presentationml/2006/main">
  <p:tag name="PA" val="v5.2.8"/>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44.xml><?xml version="1.0" encoding="utf-8"?>
<p:tagLst xmlns:a="http://schemas.openxmlformats.org/drawingml/2006/main" xmlns:r="http://schemas.openxmlformats.org/officeDocument/2006/relationships" xmlns:p="http://schemas.openxmlformats.org/presentationml/2006/main">
  <p:tag name="KSO_WM_DIAGRAM_VIRTUALLY_FRAME" val="{&quot;height&quot;:318.1059842519685,&quot;left&quot;:366.99181102362206,&quot;top&quot;:109.63007874015747,&quot;width&quot;:525.1058267716537}"/>
</p:tagLst>
</file>

<file path=ppt/tags/tag45.xml><?xml version="1.0" encoding="utf-8"?>
<p:tagLst xmlns:a="http://schemas.openxmlformats.org/drawingml/2006/main" xmlns:r="http://schemas.openxmlformats.org/officeDocument/2006/relationships" xmlns:p="http://schemas.openxmlformats.org/presentationml/2006/main">
  <p:tag name="KSO_WM_DIAGRAM_VIRTUALLY_FRAME" val="{&quot;height&quot;:318.1059842519685,&quot;left&quot;:366.99181102362206,&quot;top&quot;:109.63007874015747,&quot;width&quot;:525.1058267716537}"/>
</p:tagLst>
</file>

<file path=ppt/tags/tag46.xml><?xml version="1.0" encoding="utf-8"?>
<p:tagLst xmlns:a="http://schemas.openxmlformats.org/drawingml/2006/main" xmlns:r="http://schemas.openxmlformats.org/officeDocument/2006/relationships" xmlns:p="http://schemas.openxmlformats.org/presentationml/2006/main">
  <p:tag name="KSO_WM_DIAGRAM_VIRTUALLY_FRAME" val="{&quot;height&quot;:318.1059842519685,&quot;left&quot;:366.99181102362206,&quot;top&quot;:109.63007874015747,&quot;width&quot;:525.1058267716537}"/>
</p:tagLst>
</file>

<file path=ppt/tags/tag47.xml><?xml version="1.0" encoding="utf-8"?>
<p:tagLst xmlns:a="http://schemas.openxmlformats.org/drawingml/2006/main" xmlns:r="http://schemas.openxmlformats.org/officeDocument/2006/relationships" xmlns:p="http://schemas.openxmlformats.org/presentationml/2006/main">
  <p:tag name="KSO_WM_DIAGRAM_VIRTUALLY_FRAME" val="{&quot;height&quot;:318.1059842519685,&quot;left&quot;:366.99181102362206,&quot;top&quot;:109.63007874015747,&quot;width&quot;:525.1058267716537}"/>
</p:tagLst>
</file>

<file path=ppt/tags/tag48.xml><?xml version="1.0" encoding="utf-8"?>
<p:tagLst xmlns:a="http://schemas.openxmlformats.org/drawingml/2006/main" xmlns:r="http://schemas.openxmlformats.org/officeDocument/2006/relationships" xmlns:p="http://schemas.openxmlformats.org/presentationml/2006/main">
  <p:tag name="KSO_WM_DIAGRAM_VIRTUALLY_FRAME" val="{&quot;height&quot;:318.1059842519685,&quot;left&quot;:366.99181102362206,&quot;top&quot;:109.63007874015747,&quot;width&quot;:525.1058267716537}"/>
</p:tagLst>
</file>

<file path=ppt/tags/tag49.xml><?xml version="1.0" encoding="utf-8"?>
<p:tagLst xmlns:a="http://schemas.openxmlformats.org/drawingml/2006/main" xmlns:r="http://schemas.openxmlformats.org/officeDocument/2006/relationships" xmlns:p="http://schemas.openxmlformats.org/presentationml/2006/main">
  <p:tag name="KSO_WM_DIAGRAM_VIRTUALLY_FRAME" val="{&quot;height&quot;:318.1059842519685,&quot;left&quot;:366.99181102362206,&quot;top&quot;:109.63007874015747,&quot;width&quot;:525.1058267716537}"/>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KSO_WM_DIAGRAM_VIRTUALLY_FRAME" val="{&quot;height&quot;:318.1059842519685,&quot;left&quot;:366.99181102362206,&quot;top&quot;:109.63007874015747,&quot;width&quot;:525.1058267716537}"/>
</p:tagLst>
</file>

<file path=ppt/tags/tag51.xml><?xml version="1.0" encoding="utf-8"?>
<p:tagLst xmlns:a="http://schemas.openxmlformats.org/drawingml/2006/main" xmlns:r="http://schemas.openxmlformats.org/officeDocument/2006/relationships" xmlns:p="http://schemas.openxmlformats.org/presentationml/2006/main">
  <p:tag name="KSO_WM_DIAGRAM_VIRTUALLY_FRAME" val="{&quot;height&quot;:318.1059842519685,&quot;left&quot;:366.99181102362206,&quot;top&quot;:109.63007874015747,&quot;width&quot;:525.1058267716537}"/>
</p:tagLst>
</file>

<file path=ppt/tags/tag52.xml><?xml version="1.0" encoding="utf-8"?>
<p:tagLst xmlns:a="http://schemas.openxmlformats.org/drawingml/2006/main" xmlns:r="http://schemas.openxmlformats.org/officeDocument/2006/relationships" xmlns:p="http://schemas.openxmlformats.org/presentationml/2006/main">
  <p:tag name="KSO_WM_DIAGRAM_VIRTUALLY_FRAME" val="{&quot;height&quot;:318.1059842519685,&quot;left&quot;:366.99181102362206,&quot;top&quot;:109.63007874015747,&quot;width&quot;:525.1058267716537}"/>
</p:tagLst>
</file>

<file path=ppt/tags/tag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xml><?xml version="1.0" encoding="utf-8"?>
<p:tagLst xmlns:a="http://schemas.openxmlformats.org/drawingml/2006/main" xmlns:r="http://schemas.openxmlformats.org/officeDocument/2006/relationships" xmlns:p="http://schemas.openxmlformats.org/presentationml/2006/main">
  <p:tag name="ISLIDE.ICON" val="#48790;#984404;#141418;#984509;"/>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xml><?xml version="1.0" encoding="utf-8"?>
<p:tagLst xmlns:a="http://schemas.openxmlformats.org/drawingml/2006/main" xmlns:r="http://schemas.openxmlformats.org/officeDocument/2006/relationships" xmlns:p="http://schemas.openxmlformats.org/presentationml/2006/main">
  <p:tag name="ISLIDE.ICON" val="#34331;#5462;#40786;#143917;#142075;#139434;#139474;#34331;"/>
  <p:tag name="TIMING" val="|148.5"/>
</p:tagLst>
</file>

<file path=ppt/theme/theme1.xml><?xml version="1.0" encoding="utf-8"?>
<a:theme xmlns:a="http://schemas.openxmlformats.org/drawingml/2006/main" name="4_Office 主题​​">
  <a:themeElements>
    <a:clrScheme name="自定义 187">
      <a:dk1>
        <a:sysClr val="windowText" lastClr="000000"/>
      </a:dk1>
      <a:lt1>
        <a:sysClr val="window" lastClr="FFFFFF"/>
      </a:lt1>
      <a:dk2>
        <a:srgbClr val="44546A"/>
      </a:dk2>
      <a:lt2>
        <a:srgbClr val="E7E6E6"/>
      </a:lt2>
      <a:accent1>
        <a:srgbClr val="EB6440"/>
      </a:accent1>
      <a:accent2>
        <a:srgbClr val="F79646"/>
      </a:accent2>
      <a:accent3>
        <a:srgbClr val="A5A5A5"/>
      </a:accent3>
      <a:accent4>
        <a:srgbClr val="FFC000"/>
      </a:accent4>
      <a:accent5>
        <a:srgbClr val="4472C4"/>
      </a:accent5>
      <a:accent6>
        <a:srgbClr val="70AD47"/>
      </a:accent6>
      <a:hlink>
        <a:srgbClr val="0563C1"/>
      </a:hlink>
      <a:folHlink>
        <a:srgbClr val="954F72"/>
      </a:folHlink>
    </a:clrScheme>
    <a:fontScheme name="uqnkyxxe">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57150" cap="rnd">
          <a:solidFill>
            <a:srgbClr val="C00000"/>
          </a:solidFill>
          <a:round/>
        </a:ln>
      </a:spPr>
      <a:bodyPr rtlCol="0" anchor="ctr"/>
      <a:lstStyle>
        <a:defPPr algn="ctr">
          <a:defRPr dirty="0"/>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BeOne_CustomPalette_1">
      <a:dk1>
        <a:srgbClr val="000000"/>
      </a:dk1>
      <a:lt1>
        <a:srgbClr val="FFFFFF"/>
      </a:lt1>
      <a:dk2>
        <a:srgbClr val="283349"/>
      </a:dk2>
      <a:lt2>
        <a:srgbClr val="D9D9D6"/>
      </a:lt2>
      <a:accent1>
        <a:srgbClr val="D62B1E"/>
      </a:accent1>
      <a:accent2>
        <a:srgbClr val="0F2445"/>
      </a:accent2>
      <a:accent3>
        <a:srgbClr val="003A70"/>
      </a:accent3>
      <a:accent4>
        <a:srgbClr val="006680"/>
      </a:accent4>
      <a:accent5>
        <a:srgbClr val="A3333B"/>
      </a:accent5>
      <a:accent6>
        <a:srgbClr val="EB7500"/>
      </a:accent6>
      <a:hlink>
        <a:srgbClr val="EB7500"/>
      </a:hlink>
      <a:folHlink>
        <a:srgbClr val="96A3AD"/>
      </a:folHlink>
    </a:clrScheme>
    <a:fontScheme name="BeOne官方字体">
      <a:majorFont>
        <a:latin typeface="Poppins Medium"/>
        <a:ea typeface="Noto Sans SC Black"/>
        <a:cs typeface=""/>
      </a:majorFont>
      <a:minorFont>
        <a:latin typeface="Poppins"/>
        <a:ea typeface="Noto Sans SC"/>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lIns="45720" rIns="45720" rtlCol="0" anchor="ctr">
        <a:normAutofit/>
      </a:bodyPr>
      <a:lstStyle>
        <a:defPPr algn="ctr">
          <a:defRPr dirty="0" err="1">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bodyPr/>
      <a:lstStyle/>
      <a:style>
        <a:lnRef idx="1">
          <a:schemeClr val="accent1"/>
        </a:lnRef>
        <a:fillRef idx="0">
          <a:schemeClr val="accent1"/>
        </a:fillRef>
        <a:effectRef idx="0">
          <a:schemeClr val="accent1"/>
        </a:effectRef>
        <a:fontRef idx="minor">
          <a:schemeClr val="tx1"/>
        </a:fontRef>
      </a:style>
    </a:lnDef>
    <a:txDef>
      <a:spPr>
        <a:noFill/>
      </a:spPr>
      <a:bodyPr wrap="none" lIns="91440" tIns="91440" rIns="91440" bIns="91440" rtlCol="0">
        <a:spAutoFit/>
      </a:bodyPr>
      <a:lstStyle>
        <a:defPPr algn="l">
          <a:defRPr dirty="0" err="1"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uqnkyxxe">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57150" cap="rnd">
          <a:solidFill>
            <a:srgbClr val="C00000"/>
          </a:solidFill>
          <a:round/>
        </a:ln>
      </a:spPr>
      <a:bodyPr rtlCol="0" anchor="ctr"/>
      <a:lstStyle>
        <a:defPPr algn="ctr">
          <a:defRPr dirty="0"/>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自定义设计方案">
  <a:themeElements>
    <a:clrScheme name="自定义 107">
      <a:dk1>
        <a:sysClr val="windowText" lastClr="000000"/>
      </a:dk1>
      <a:lt1>
        <a:sysClr val="window" lastClr="FFFFFF"/>
      </a:lt1>
      <a:dk2>
        <a:srgbClr val="44546A"/>
      </a:dk2>
      <a:lt2>
        <a:srgbClr val="E7E6E6"/>
      </a:lt2>
      <a:accent1>
        <a:srgbClr val="EA6F3F"/>
      </a:accent1>
      <a:accent2>
        <a:srgbClr val="ED6B13"/>
      </a:accent2>
      <a:accent3>
        <a:srgbClr val="F39839"/>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8_GSK ">
  <a:themeElements>
    <a:clrScheme name="自定义 188">
      <a:dk1>
        <a:srgbClr val="000000"/>
      </a:dk1>
      <a:lt1>
        <a:sysClr val="window" lastClr="FFFFFF"/>
      </a:lt1>
      <a:dk2>
        <a:srgbClr val="F36633"/>
      </a:dk2>
      <a:lt2>
        <a:srgbClr val="959595"/>
      </a:lt2>
      <a:accent1>
        <a:srgbClr val="EB6440"/>
      </a:accent1>
      <a:accent2>
        <a:srgbClr val="F79646"/>
      </a:accent2>
      <a:accent3>
        <a:srgbClr val="69B445"/>
      </a:accent3>
      <a:accent4>
        <a:srgbClr val="244EA2"/>
      </a:accent4>
      <a:accent5>
        <a:srgbClr val="FFC709"/>
      </a:accent5>
      <a:accent6>
        <a:srgbClr val="DC4133"/>
      </a:accent6>
      <a:hlink>
        <a:srgbClr val="000000"/>
      </a:hlink>
      <a:folHlink>
        <a:srgbClr val="F0EFED"/>
      </a:folHlink>
    </a:clrScheme>
    <a:fontScheme name="微软雅黑">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lumMod val="95000"/>
          </a:schemeClr>
        </a:solidFill>
        <a:ln>
          <a:noFill/>
        </a:ln>
      </a:spPr>
      <a:bodyPr rot="0" spcFirstLastPara="0" vertOverflow="overflow" horzOverflow="overflow" vert="horz" wrap="square" lIns="180000" tIns="180000" rIns="180000" bIns="180000" numCol="1" spcCol="0" rtlCol="0" fromWordArt="0" anchor="t" anchorCtr="0" forceAA="0" compatLnSpc="1">
        <a:noAutofit/>
      </a:bodyPr>
      <a:lstStyle>
        <a:defPPr marL="285750" indent="-285750" algn="l" eaLnBrk="0" fontAlgn="auto" hangingPunct="0">
          <a:spcBef>
            <a:spcPts val="300"/>
          </a:spcBef>
          <a:spcAft>
            <a:spcPts val="300"/>
          </a:spcAft>
          <a:buClr>
            <a:schemeClr val="tx2"/>
          </a:buClr>
          <a:buSzPct val="110000"/>
          <a:buFont typeface="Arial" panose="020B0604020202090204" pitchFamily="34" charset="0"/>
          <a:buChar char="•"/>
          <a:defRPr sz="1600" kern="0" dirty="0" err="1" smtClean="0">
            <a:solidFill>
              <a:schemeClr val="tx1"/>
            </a:solidFill>
          </a:defRPr>
        </a:defPPr>
      </a:lstStyle>
      <a:style>
        <a:lnRef idx="1">
          <a:schemeClr val="accent1"/>
        </a:lnRef>
        <a:fillRef idx="3">
          <a:schemeClr val="accent1"/>
        </a:fillRef>
        <a:effectRef idx="2">
          <a:schemeClr val="accent1"/>
        </a:effectRef>
        <a:fontRef idx="minor">
          <a:schemeClr val="lt1"/>
        </a:fontRef>
      </a:style>
    </a:spDef>
    <a:lnDef>
      <a:spPr>
        <a:ln w="19050" cap="rnd">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180000" tIns="180000" rIns="180000" bIns="180000" rtlCol="0">
        <a:normAutofit fontScale="92500" lnSpcReduction="10000"/>
      </a:bodyPr>
      <a:lstStyle>
        <a:defPPr algn="l">
          <a:spcBef>
            <a:spcPts val="300"/>
          </a:spcBef>
          <a:spcAft>
            <a:spcPts val="300"/>
          </a:spcAft>
          <a:buClr>
            <a:schemeClr val="tx2"/>
          </a:buClr>
          <a:buSzPct val="110000"/>
          <a:defRPr sz="1600" dirty="0" smtClean="0">
            <a:highlight>
              <a:srgbClr val="FFFF00"/>
            </a:highlight>
            <a:cs typeface="+mn-ea"/>
            <a:sym typeface="+mn-lt"/>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主题​​">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等线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23977</TotalTime>
  <Words>10871</Words>
  <Application>Microsoft Office PowerPoint</Application>
  <PresentationFormat>宽屏</PresentationFormat>
  <Paragraphs>885</Paragraphs>
  <Slides>37</Slides>
  <Notes>25</Notes>
  <HiddenSlides>0</HiddenSlides>
  <MMClips>0</MMClips>
  <ScaleCrop>false</ScaleCrop>
  <HeadingPairs>
    <vt:vector size="8" baseType="variant">
      <vt:variant>
        <vt:lpstr>已用的字体</vt:lpstr>
      </vt:variant>
      <vt:variant>
        <vt:i4>11</vt:i4>
      </vt:variant>
      <vt:variant>
        <vt:lpstr>主题</vt:lpstr>
      </vt:variant>
      <vt:variant>
        <vt:i4>8</vt:i4>
      </vt:variant>
      <vt:variant>
        <vt:lpstr>嵌入 OLE 服务器</vt:lpstr>
      </vt:variant>
      <vt:variant>
        <vt:i4>1</vt:i4>
      </vt:variant>
      <vt:variant>
        <vt:lpstr>幻灯片标题</vt:lpstr>
      </vt:variant>
      <vt:variant>
        <vt:i4>37</vt:i4>
      </vt:variant>
    </vt:vector>
  </HeadingPairs>
  <TitlesOfParts>
    <vt:vector size="57" baseType="lpstr">
      <vt:lpstr>adobe-clean</vt:lpstr>
      <vt:lpstr>Noto Sans SC Black</vt:lpstr>
      <vt:lpstr>System Font Regular</vt:lpstr>
      <vt:lpstr>等线</vt:lpstr>
      <vt:lpstr>Abadi</vt:lpstr>
      <vt:lpstr>Arial</vt:lpstr>
      <vt:lpstr>Calibri</vt:lpstr>
      <vt:lpstr>Poppins</vt:lpstr>
      <vt:lpstr>Poppins Medium</vt:lpstr>
      <vt:lpstr>Wingdings</vt:lpstr>
      <vt:lpstr>微软雅黑</vt:lpstr>
      <vt:lpstr>4_Office 主题​​</vt:lpstr>
      <vt:lpstr>1_Office 主题​​</vt:lpstr>
      <vt:lpstr>1_Office Theme</vt:lpstr>
      <vt:lpstr>3_Office 主题​​</vt:lpstr>
      <vt:lpstr>2_Office 主题​​</vt:lpstr>
      <vt:lpstr>自定义设计方案</vt:lpstr>
      <vt:lpstr>8_GSK </vt:lpstr>
      <vt:lpstr>5_Office 主题​​</vt:lpstr>
      <vt:lpstr>think-cell 幻灯片</vt:lpstr>
      <vt:lpstr>PowerPoint 演示文稿</vt:lpstr>
      <vt:lpstr>PowerPoint 演示文稿</vt:lpstr>
      <vt:lpstr>乳腺癌是全球女性发病率和死亡率最高的癌症</vt:lpstr>
      <vt:lpstr>晚期乳腺癌通常不可治愈，仅部分患者通过优化治疗模式实现长期生存</vt:lpstr>
      <vt:lpstr>近年来，随着治疗方案不断升级，晚期乳腺癌已步入长生存时代</vt:lpstr>
      <vt:lpstr>长生存时代乳腺癌骨转移发生率不断升高</vt:lpstr>
      <vt:lpstr>中国晚期乳腺癌骨转移发生率近8成，大部分为多发，以溶骨性为主</vt:lpstr>
      <vt:lpstr>尽管诊疗方案不断升级，但骨转移仍是影响乳腺癌患者生存的重要因素， 骨转移患者生存受损</vt:lpstr>
      <vt:lpstr>骨转移难以根除，损害患者生存、持续导致骨破坏，大量乳腺癌患者 长期面临“骨相关事件”风险</vt:lpstr>
      <vt:lpstr>乳腺癌患者面临更多挑战，脊髓压迫、病理性骨折等骨相关事件 严重威胁患者生存质量，带来难以承受之痛</vt:lpstr>
      <vt:lpstr>骨转移治疗的目标：实现骨转移瘤与骨破坏的全面抑制， 让患者远离骨相关事件，助力实现高质量长生存</vt:lpstr>
      <vt:lpstr>PowerPoint 演示文稿</vt:lpstr>
      <vt:lpstr>各大权威指南均推荐地舒单抗用于乳腺癌骨转移治疗 骨转移治疗应贯穿治疗全程，助力乳腺癌高质量的长生存</vt:lpstr>
      <vt:lpstr>ESMO指南：无论是否有症状、都应尽早使用以地舒单抗为代表的骨保护药物</vt:lpstr>
      <vt:lpstr>2026 CACA指南：推荐乳腺癌骨转移治疗从无症状阶段开始使用骨保护药物</vt:lpstr>
      <vt:lpstr>骨保护药物首选地舒单抗：源头抑制RANKL，更好助力骨转移治疗目标实现</vt:lpstr>
      <vt:lpstr>Study136：地舒单抗 vs. 唑来膦酸治疗晚期乳腺癌 骨转移疗效和安全性的全球多中心大型Ⅲ期临床研究</vt:lpstr>
      <vt:lpstr>Study136入组超2000例乳腺癌骨转移患者，绝大部分患者为HR+ 既往已接受化疗、内分泌治疗，出现骨转移</vt:lpstr>
      <vt:lpstr>加上地舒单抗，病理性骨折、脊髓压迫等骨相关事件“更少发生、更晚发生” 避免严重损害，防患于未然，实现骨转移治疗的重要目标</vt:lpstr>
      <vt:lpstr>加上地舒单抗，病理性骨折、脊髓压迫等骨相关事件“累积次数更少” 减少多次骨相关事件造成更多损害的风险</vt:lpstr>
      <vt:lpstr>骨代谢指标变化同样提示地舒单抗带来更强骨转移治疗： 使用地舒单抗的患者相关指标迅速下降，下降幅度远超唑来膦酸</vt:lpstr>
      <vt:lpstr>地舒单抗急性期反应发生率更低、皮下注射使用更便捷， 乳腺癌骨转移治疗选择地舒单抗，减少临床长期管理负担</vt:lpstr>
      <vt:lpstr>对比双膦酸盐长期沉积、长期影响骨代谢，地舒单抗在停药后作用可逆， 对于ONJ等问题的管理具有天然优势</vt:lpstr>
      <vt:lpstr>骨保护药物首选地舒单抗：至少使用2年患者OS明显获益</vt:lpstr>
      <vt:lpstr>PowerPoint 演示文稿</vt:lpstr>
      <vt:lpstr>PowerPoint 演示文稿</vt:lpstr>
      <vt:lpstr>晚期HER2+乳腺癌的系统治疗：抗HER2治疗不断推陈出新</vt:lpstr>
      <vt:lpstr>晚期HR+乳腺癌的系统治疗：内分泌为基础，耐药后精准靶向</vt:lpstr>
      <vt:lpstr>晚期TNBC系统治疗：目前治疗策略以基于致癌基因表达的三线用药为主</vt:lpstr>
      <vt:lpstr>基础及小型临床研究已进行相关探索，表明地舒单抗对原发灶治疗或有潜在的协同增效</vt:lpstr>
      <vt:lpstr>基础研究表明地舒单抗联合CDK4/6i或可克服CDK4/6i耐药</vt:lpstr>
      <vt:lpstr>地舒单抗联合CDK4/6抑制剂治疗HR+乳腺癌骨转移患者，延缓SRE发生、降低首次SRE风险32%</vt:lpstr>
      <vt:lpstr>基础研究表明RANK通路过度激活可能导致HER2耐药性的出现</vt:lpstr>
      <vt:lpstr>Cancer Cell一项研究表明，骨转移通过骨桥蛋白直接导致骨外全身病灶形成“冷肿瘤”、抑制免疫治疗疗效；三阴性乳腺癌属于免疫治疗“冷肿瘤”或与此通路相关</vt:lpstr>
      <vt:lpstr>地舒单抗联合IO治疗TNBC患者ORR更高，提示地舒单抗与免疫治疗可能存在协同效应</vt:lpstr>
      <vt:lpstr>总结</vt:lpstr>
      <vt:lpstr>PowerPoint 演示文稿</vt:lpstr>
    </vt:vector>
  </TitlesOfParts>
  <Company>BeiGene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Jingya Jiang</dc:creator>
  <cp:lastModifiedBy>皓斌 雷</cp:lastModifiedBy>
  <cp:revision>297</cp:revision>
  <dcterms:created xsi:type="dcterms:W3CDTF">2025-09-25T07:14:30Z</dcterms:created>
  <dcterms:modified xsi:type="dcterms:W3CDTF">2026-02-28T09:48:03Z</dcterms:modified>
</cp:coreProperties>
</file>