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3.xml" ContentType="application/vnd.openxmlformats-officedocument.theme+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4.xml" ContentType="application/vnd.openxmlformats-officedocument.theme+xml"/>
  <Override PartName="/ppt/tags/tag22.xml" ContentType="application/vnd.openxmlformats-officedocument.presentationml.tags+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5.xml" ContentType="application/vnd.openxmlformats-officedocument.theme+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6.xml" ContentType="application/vnd.openxmlformats-officedocument.theme+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7.xml" ContentType="application/vnd.openxmlformats-officedocument.theme+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8.xml" ContentType="application/vnd.openxmlformats-officedocument.theme+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heme/theme9.xml" ContentType="application/vnd.openxmlformats-officedocument.theme+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notesSlides/notesSlide1.xml" ContentType="application/vnd.openxmlformats-officedocument.presentationml.notesSlide+xml"/>
  <Override PartName="/ppt/tags/tag52.xml" ContentType="application/vnd.openxmlformats-officedocument.presentationml.tags+xml"/>
  <Override PartName="/ppt/notesSlides/notesSlide2.xml" ContentType="application/vnd.openxmlformats-officedocument.presentationml.notesSlide+xml"/>
  <Override PartName="/ppt/tags/tag53.xml" ContentType="application/vnd.openxmlformats-officedocument.presentationml.tags+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ags/tag54.xml" ContentType="application/vnd.openxmlformats-officedocument.presentationml.tags+xml"/>
  <Override PartName="/ppt/notesSlides/notesSlide4.xml" ContentType="application/vnd.openxmlformats-officedocument.presentationml.notesSlide+xml"/>
  <Override PartName="/ppt/tags/tag55.xml" ContentType="application/vnd.openxmlformats-officedocument.presentationml.tags+xml"/>
  <Override PartName="/ppt/notesSlides/notesSlide5.xml" ContentType="application/vnd.openxmlformats-officedocument.presentationml.notesSlide+xml"/>
  <Override PartName="/ppt/tags/tag56.xml" ContentType="application/vnd.openxmlformats-officedocument.presentationml.tags+xml"/>
  <Override PartName="/ppt/notesSlides/notesSlide6.xml" ContentType="application/vnd.openxmlformats-officedocument.presentationml.notesSlide+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notesSlides/notesSlide7.xml" ContentType="application/vnd.openxmlformats-officedocument.presentationml.notesSlide+xml"/>
  <Override PartName="/ppt/tags/tag66.xml" ContentType="application/vnd.openxmlformats-officedocument.presentationml.tags+xml"/>
  <Override PartName="/ppt/notesSlides/notesSlide8.xml" ContentType="application/vnd.openxmlformats-officedocument.presentationml.notesSlide+xml"/>
  <Override PartName="/ppt/tags/tag67.xml" ContentType="application/vnd.openxmlformats-officedocument.presentationml.tags+xml"/>
  <Override PartName="/ppt/notesSlides/notesSlide9.xml" ContentType="application/vnd.openxmlformats-officedocument.presentationml.notesSlide+xml"/>
  <Override PartName="/ppt/tags/tag68.xml" ContentType="application/vnd.openxmlformats-officedocument.presentationml.tags+xml"/>
  <Override PartName="/ppt/notesSlides/notesSlide10.xml" ContentType="application/vnd.openxmlformats-officedocument.presentationml.notesSlide+xml"/>
  <Override PartName="/ppt/tags/tag69.xml" ContentType="application/vnd.openxmlformats-officedocument.presentationml.tags+xml"/>
  <Override PartName="/ppt/notesSlides/notesSlide11.xml" ContentType="application/vnd.openxmlformats-officedocument.presentationml.notesSlide+xml"/>
  <Override PartName="/ppt/tags/tag70.xml" ContentType="application/vnd.openxmlformats-officedocument.presentationml.tags+xml"/>
  <Override PartName="/ppt/notesSlides/notesSlide12.xml" ContentType="application/vnd.openxmlformats-officedocument.presentationml.notesSlide+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notesSlides/notesSlide13.xml" ContentType="application/vnd.openxmlformats-officedocument.presentationml.notesSlide+xml"/>
  <Override PartName="/ppt/tags/tag75.xml" ContentType="application/vnd.openxmlformats-officedocument.presentationml.tags+xml"/>
  <Override PartName="/ppt/notesSlides/notesSlide14.xml" ContentType="application/vnd.openxmlformats-officedocument.presentationml.notesSlide+xml"/>
  <Override PartName="/ppt/tags/tag76.xml" ContentType="application/vnd.openxmlformats-officedocument.presentationml.tags+xml"/>
  <Override PartName="/ppt/notesSlides/notesSlide15.xml" ContentType="application/vnd.openxmlformats-officedocument.presentationml.notesSlide+xml"/>
  <Override PartName="/ppt/tags/tag77.xml" ContentType="application/vnd.openxmlformats-officedocument.presentationml.tags+xml"/>
  <Override PartName="/ppt/notesSlides/notesSlide16.xml" ContentType="application/vnd.openxmlformats-officedocument.presentationml.notesSlide+xml"/>
  <Override PartName="/ppt/tags/tag78.xml" ContentType="application/vnd.openxmlformats-officedocument.presentationml.tags+xml"/>
  <Override PartName="/ppt/notesSlides/notesSlide17.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1.xml" ContentType="application/vnd.openxmlformats-officedocument.presentationml.notesSlide+xml"/>
  <Override PartName="/ppt/tags/tag91.xml" ContentType="application/vnd.openxmlformats-officedocument.presentationml.tags+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2" r:id="rId1"/>
    <p:sldMasterId id="2147483660" r:id="rId2"/>
    <p:sldMasterId id="2147483666" r:id="rId3"/>
    <p:sldMasterId id="2147483688" r:id="rId4"/>
    <p:sldMasterId id="2147483693" r:id="rId5"/>
    <p:sldMasterId id="2147483699" r:id="rId6"/>
    <p:sldMasterId id="2147483717" r:id="rId7"/>
    <p:sldMasterId id="2147483722" r:id="rId8"/>
  </p:sldMasterIdLst>
  <p:notesMasterIdLst>
    <p:notesMasterId r:id="rId55"/>
  </p:notesMasterIdLst>
  <p:sldIdLst>
    <p:sldId id="2145707735" r:id="rId9"/>
    <p:sldId id="2145707730" r:id="rId10"/>
    <p:sldId id="2145707744" r:id="rId11"/>
    <p:sldId id="16777194" r:id="rId12"/>
    <p:sldId id="16777212" r:id="rId13"/>
    <p:sldId id="15000723" r:id="rId14"/>
    <p:sldId id="2145707742" r:id="rId15"/>
    <p:sldId id="2145707736" r:id="rId16"/>
    <p:sldId id="2145707752" r:id="rId17"/>
    <p:sldId id="16777223" r:id="rId18"/>
    <p:sldId id="16777211" r:id="rId19"/>
    <p:sldId id="16777215" r:id="rId20"/>
    <p:sldId id="2145707748" r:id="rId21"/>
    <p:sldId id="16777232" r:id="rId22"/>
    <p:sldId id="15000591" r:id="rId23"/>
    <p:sldId id="2145707753" r:id="rId24"/>
    <p:sldId id="16777210" r:id="rId25"/>
    <p:sldId id="2145707750" r:id="rId26"/>
    <p:sldId id="2145707737" r:id="rId27"/>
    <p:sldId id="258" r:id="rId28"/>
    <p:sldId id="259" r:id="rId29"/>
    <p:sldId id="2145707755" r:id="rId30"/>
    <p:sldId id="2145707758" r:id="rId31"/>
    <p:sldId id="2145707759" r:id="rId32"/>
    <p:sldId id="2145707760" r:id="rId33"/>
    <p:sldId id="2145707761" r:id="rId34"/>
    <p:sldId id="2145707762" r:id="rId35"/>
    <p:sldId id="2145707763" r:id="rId36"/>
    <p:sldId id="2145707764" r:id="rId37"/>
    <p:sldId id="2145707765" r:id="rId38"/>
    <p:sldId id="2145707766" r:id="rId39"/>
    <p:sldId id="2145707767" r:id="rId40"/>
    <p:sldId id="2145707769" r:id="rId41"/>
    <p:sldId id="2145707768" r:id="rId42"/>
    <p:sldId id="2145707770" r:id="rId43"/>
    <p:sldId id="2145707771" r:id="rId44"/>
    <p:sldId id="2145707772" r:id="rId45"/>
    <p:sldId id="2145707773" r:id="rId46"/>
    <p:sldId id="2145707774" r:id="rId47"/>
    <p:sldId id="2145707775" r:id="rId48"/>
    <p:sldId id="2145707776" r:id="rId49"/>
    <p:sldId id="2145707777" r:id="rId50"/>
    <p:sldId id="2145707778" r:id="rId51"/>
    <p:sldId id="2145707779" r:id="rId52"/>
    <p:sldId id="2145707780" r:id="rId53"/>
    <p:sldId id="2145707740" r:id="rId54"/>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封面" id="{5E36CFC7-4BB3-4610-A9AF-464976990A96}">
          <p14:sldIdLst>
            <p14:sldId id="2145707735"/>
          </p14:sldIdLst>
        </p14:section>
        <p14:section name="第一章" id="{C9AE1927-B0ED-4540-8722-A7AFA71F2284}">
          <p14:sldIdLst>
            <p14:sldId id="2145707730"/>
            <p14:sldId id="2145707744"/>
            <p14:sldId id="16777194"/>
            <p14:sldId id="16777212"/>
            <p14:sldId id="15000723"/>
            <p14:sldId id="2145707742"/>
          </p14:sldIdLst>
        </p14:section>
        <p14:section name="第二章" id="{520C037D-E47E-4CCB-82F3-DC1E0890C648}">
          <p14:sldIdLst>
            <p14:sldId id="2145707736"/>
            <p14:sldId id="2145707752"/>
            <p14:sldId id="16777223"/>
            <p14:sldId id="16777211"/>
            <p14:sldId id="16777215"/>
            <p14:sldId id="2145707748"/>
            <p14:sldId id="16777232"/>
            <p14:sldId id="15000591"/>
            <p14:sldId id="2145707753"/>
            <p14:sldId id="16777210"/>
            <p14:sldId id="2145707750"/>
          </p14:sldIdLst>
        </p14:section>
        <p14:section name="第三章" id="{730B4834-D453-4A25-B00C-6A45DE5048F7}">
          <p14:sldIdLst>
            <p14:sldId id="2145707737"/>
            <p14:sldId id="258"/>
            <p14:sldId id="259"/>
            <p14:sldId id="2145707755"/>
            <p14:sldId id="2145707758"/>
            <p14:sldId id="2145707759"/>
            <p14:sldId id="2145707760"/>
            <p14:sldId id="2145707761"/>
            <p14:sldId id="2145707762"/>
            <p14:sldId id="2145707763"/>
            <p14:sldId id="2145707764"/>
            <p14:sldId id="2145707765"/>
            <p14:sldId id="2145707766"/>
            <p14:sldId id="2145707767"/>
            <p14:sldId id="2145707769"/>
            <p14:sldId id="2145707768"/>
            <p14:sldId id="2145707770"/>
            <p14:sldId id="2145707771"/>
            <p14:sldId id="2145707772"/>
            <p14:sldId id="2145707773"/>
            <p14:sldId id="2145707774"/>
            <p14:sldId id="2145707775"/>
            <p14:sldId id="2145707776"/>
            <p14:sldId id="2145707777"/>
            <p14:sldId id="2145707778"/>
            <p14:sldId id="2145707779"/>
            <p14:sldId id="2145707780"/>
            <p14:sldId id="2145707740"/>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6159B31-A75E-2512-BDA4-2DB0D9BBC6F7}" name="Wei Xiong" initials="WX" userId="S::wei.xiong@beigene.com::4fbfb457-b6af-4c30-a013-cb73ca7d23bc" providerId="AD"/>
  <p188:author id="{F23F8E4C-499C-198B-3244-26F1A2AC1F65}" name="David" initials="Da" userId="David" providerId="None"/>
  <p188:author id="{4806B3F2-DAB3-3E4B-CE3B-F2B514A0C3B9}" name="Jingya Jiang" initials="JJ" userId="S::jingya.jiang@beigene.com::ef476a11-d8d0-4854-93ed-c965850f2e87" providerId="AD"/>
  <p188:author id="{63FCD9F4-D022-EB84-6A8E-D9DF5EB69C30}" name="Xianqi Gao" initials="XG" userId="S::xianqi.gao@beigene.com::9ed813ce-0675-4494-a6ac-9e4acf07432e"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B6440"/>
    <a:srgbClr val="F5B19F"/>
    <a:srgbClr val="F4B19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2833802-FEF1-4C79-8D5D-14CF1EAF98D9}" styleName="浅色样式 2 - 强调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68D230F3-CF80-4859-8CE7-A43EE81993B5}" styleName="浅色样式 1 - 强调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0E3FDE45-AF77-4B5C-9715-49D594BDF05E}" styleName="浅色样式 1 - 强调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158" autoAdjust="0"/>
    <p:restoredTop sz="83981" autoAdjust="0"/>
  </p:normalViewPr>
  <p:slideViewPr>
    <p:cSldViewPr snapToGrid="0">
      <p:cViewPr varScale="1">
        <p:scale>
          <a:sx n="61" d="100"/>
          <a:sy n="61" d="100"/>
        </p:scale>
        <p:origin x="51" y="126"/>
      </p:cViewPr>
      <p:guideLst/>
    </p:cSldViewPr>
  </p:slideViewPr>
  <p:outlineViewPr>
    <p:cViewPr>
      <p:scale>
        <a:sx n="33" d="100"/>
        <a:sy n="33" d="100"/>
      </p:scale>
      <p:origin x="0" y="-11144"/>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56" d="100"/>
          <a:sy n="56" d="100"/>
        </p:scale>
        <p:origin x="2588" y="2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slide" Target="slides/slide39.xml"/><Relationship Id="rId50" Type="http://schemas.openxmlformats.org/officeDocument/2006/relationships/slide" Target="slides/slide42.xml"/><Relationship Id="rId55" Type="http://schemas.openxmlformats.org/officeDocument/2006/relationships/notesMaster" Target="notesMasters/notesMaster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slide" Target="slides/slide45.xml"/><Relationship Id="rId58" Type="http://schemas.openxmlformats.org/officeDocument/2006/relationships/theme" Target="theme/theme1.xml"/><Relationship Id="rId5" Type="http://schemas.openxmlformats.org/officeDocument/2006/relationships/slideMaster" Target="slideMasters/slideMaster5.xml"/><Relationship Id="rId61" Type="http://schemas.microsoft.com/office/2018/10/relationships/authors" Target="authors.xml"/><Relationship Id="rId19" Type="http://schemas.openxmlformats.org/officeDocument/2006/relationships/slide" Target="slides/slide1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presProps" Target="presProps.xml"/><Relationship Id="rId8" Type="http://schemas.openxmlformats.org/officeDocument/2006/relationships/slideMaster" Target="slideMasters/slideMaster8.xml"/><Relationship Id="rId51" Type="http://schemas.openxmlformats.org/officeDocument/2006/relationships/slide" Target="slides/slide43.xml"/><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tableStyles" Target="tableStyles.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viewProps" Target="viewProps.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microsoft.com/office/2016/11/relationships/changesInfo" Target="changesInfos/changesInfo1.xml"/><Relationship Id="rId4" Type="http://schemas.openxmlformats.org/officeDocument/2006/relationships/slideMaster" Target="slideMasters/slideMaster4.xml"/><Relationship Id="rId9" Type="http://schemas.openxmlformats.org/officeDocument/2006/relationships/slide" Target="slides/slid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Xianqi Gao" userId="9ed813ce-0675-4494-a6ac-9e4acf07432e" providerId="ADAL" clId="{D7FF8152-7785-4F59-9CF2-4D0119F4B501}"/>
    <pc:docChg chg="modSld">
      <pc:chgData name="Xianqi Gao" userId="9ed813ce-0675-4494-a6ac-9e4acf07432e" providerId="ADAL" clId="{D7FF8152-7785-4F59-9CF2-4D0119F4B501}" dt="2026-01-07T09:17:06.219" v="12" actId="13926"/>
      <pc:docMkLst>
        <pc:docMk/>
      </pc:docMkLst>
      <pc:sldChg chg="modSp mod">
        <pc:chgData name="Xianqi Gao" userId="9ed813ce-0675-4494-a6ac-9e4acf07432e" providerId="ADAL" clId="{D7FF8152-7785-4F59-9CF2-4D0119F4B501}" dt="2026-01-07T08:26:53.048" v="6" actId="14100"/>
        <pc:sldMkLst>
          <pc:docMk/>
          <pc:sldMk cId="0" sldId="15000591"/>
        </pc:sldMkLst>
        <pc:spChg chg="mod">
          <ac:chgData name="Xianqi Gao" userId="9ed813ce-0675-4494-a6ac-9e4acf07432e" providerId="ADAL" clId="{D7FF8152-7785-4F59-9CF2-4D0119F4B501}" dt="2026-01-07T08:26:42.397" v="3" actId="20577"/>
          <ac:spMkLst>
            <pc:docMk/>
            <pc:sldMk cId="0" sldId="15000591"/>
            <ac:spMk id="70" creationId="{413F505D-877A-00AD-64C2-923468F70F52}"/>
          </ac:spMkLst>
        </pc:spChg>
        <pc:spChg chg="mod">
          <ac:chgData name="Xianqi Gao" userId="9ed813ce-0675-4494-a6ac-9e4acf07432e" providerId="ADAL" clId="{D7FF8152-7785-4F59-9CF2-4D0119F4B501}" dt="2026-01-07T08:26:53.048" v="6" actId="14100"/>
          <ac:spMkLst>
            <pc:docMk/>
            <pc:sldMk cId="0" sldId="15000591"/>
            <ac:spMk id="102" creationId="{F96C3692-3F47-3BC1-AE52-463F3FEF1D1D}"/>
          </ac:spMkLst>
        </pc:spChg>
      </pc:sldChg>
      <pc:sldChg chg="modSp mod">
        <pc:chgData name="Xianqi Gao" userId="9ed813ce-0675-4494-a6ac-9e4acf07432e" providerId="ADAL" clId="{D7FF8152-7785-4F59-9CF2-4D0119F4B501}" dt="2026-01-07T09:17:06.219" v="12" actId="13926"/>
        <pc:sldMkLst>
          <pc:docMk/>
          <pc:sldMk cId="1587559570" sldId="2145707726"/>
        </pc:sldMkLst>
        <pc:spChg chg="mod">
          <ac:chgData name="Xianqi Gao" userId="9ed813ce-0675-4494-a6ac-9e4acf07432e" providerId="ADAL" clId="{D7FF8152-7785-4F59-9CF2-4D0119F4B501}" dt="2026-01-07T09:17:06.219" v="12" actId="13926"/>
          <ac:spMkLst>
            <pc:docMk/>
            <pc:sldMk cId="1587559570" sldId="2145707726"/>
            <ac:spMk id="5" creationId="{5D6C5ED4-56BF-5A51-35FB-662E477AE620}"/>
          </ac:spMkLst>
        </pc:spChg>
      </pc:sldChg>
      <pc:sldChg chg="modSp mod">
        <pc:chgData name="Xianqi Gao" userId="9ed813ce-0675-4494-a6ac-9e4acf07432e" providerId="ADAL" clId="{D7FF8152-7785-4F59-9CF2-4D0119F4B501}" dt="2026-01-07T06:20:33.147" v="0" actId="13926"/>
        <pc:sldMkLst>
          <pc:docMk/>
          <pc:sldMk cId="844898872" sldId="2145707727"/>
        </pc:sldMkLst>
        <pc:spChg chg="mod">
          <ac:chgData name="Xianqi Gao" userId="9ed813ce-0675-4494-a6ac-9e4acf07432e" providerId="ADAL" clId="{D7FF8152-7785-4F59-9CF2-4D0119F4B501}" dt="2026-01-07T06:20:33.147" v="0" actId="13926"/>
          <ac:spMkLst>
            <pc:docMk/>
            <pc:sldMk cId="844898872" sldId="2145707727"/>
            <ac:spMk id="12" creationId="{95288066-FE81-6C9B-DE07-615F2DD91529}"/>
          </ac:spMkLst>
        </pc:spChg>
      </pc:sldChg>
      <pc:sldChg chg="modSp mod">
        <pc:chgData name="Xianqi Gao" userId="9ed813ce-0675-4494-a6ac-9e4acf07432e" providerId="ADAL" clId="{D7FF8152-7785-4F59-9CF2-4D0119F4B501}" dt="2026-01-07T08:32:49.593" v="9" actId="13926"/>
        <pc:sldMkLst>
          <pc:docMk/>
          <pc:sldMk cId="2136843362" sldId="2145707737"/>
        </pc:sldMkLst>
        <pc:spChg chg="mod">
          <ac:chgData name="Xianqi Gao" userId="9ed813ce-0675-4494-a6ac-9e4acf07432e" providerId="ADAL" clId="{D7FF8152-7785-4F59-9CF2-4D0119F4B501}" dt="2026-01-07T08:32:49.593" v="9" actId="13926"/>
          <ac:spMkLst>
            <pc:docMk/>
            <pc:sldMk cId="2136843362" sldId="2145707737"/>
            <ac:spMk id="18" creationId="{A51B9535-A868-F280-E1D5-32A148964676}"/>
          </ac:spMkLst>
        </pc:spChg>
      </pc:sldChg>
      <pc:sldChg chg="modSp mod">
        <pc:chgData name="Xianqi Gao" userId="9ed813ce-0675-4494-a6ac-9e4acf07432e" providerId="ADAL" clId="{D7FF8152-7785-4F59-9CF2-4D0119F4B501}" dt="2026-01-07T09:10:05.230" v="11" actId="13926"/>
        <pc:sldMkLst>
          <pc:docMk/>
          <pc:sldMk cId="3606399423" sldId="2145707741"/>
        </pc:sldMkLst>
        <pc:spChg chg="mod">
          <ac:chgData name="Xianqi Gao" userId="9ed813ce-0675-4494-a6ac-9e4acf07432e" providerId="ADAL" clId="{D7FF8152-7785-4F59-9CF2-4D0119F4B501}" dt="2026-01-07T09:10:05.230" v="11" actId="13926"/>
          <ac:spMkLst>
            <pc:docMk/>
            <pc:sldMk cId="3606399423" sldId="2145707741"/>
            <ac:spMk id="27" creationId="{6470D5D3-4315-008D-A035-EED49DAC2FAF}"/>
          </ac:spMkLst>
        </pc:spChg>
        <pc:spChg chg="mod">
          <ac:chgData name="Xianqi Gao" userId="9ed813ce-0675-4494-a6ac-9e4acf07432e" providerId="ADAL" clId="{D7FF8152-7785-4F59-9CF2-4D0119F4B501}" dt="2026-01-07T08:41:59.175" v="10" actId="13926"/>
          <ac:spMkLst>
            <pc:docMk/>
            <pc:sldMk cId="3606399423" sldId="2145707741"/>
            <ac:spMk id="32" creationId="{8D81C30C-A367-679F-5145-C721808D4F9C}"/>
          </ac:spMkLst>
        </pc:spChg>
      </pc:sldChg>
      <pc:sldChg chg="modSp mod">
        <pc:chgData name="Xianqi Gao" userId="9ed813ce-0675-4494-a6ac-9e4acf07432e" providerId="ADAL" clId="{D7FF8152-7785-4F59-9CF2-4D0119F4B501}" dt="2026-01-07T06:38:34.492" v="2" actId="13926"/>
        <pc:sldMkLst>
          <pc:docMk/>
          <pc:sldMk cId="3998874178" sldId="2145707747"/>
        </pc:sldMkLst>
        <pc:spChg chg="mod">
          <ac:chgData name="Xianqi Gao" userId="9ed813ce-0675-4494-a6ac-9e4acf07432e" providerId="ADAL" clId="{D7FF8152-7785-4F59-9CF2-4D0119F4B501}" dt="2026-01-07T06:38:34.492" v="2" actId="13926"/>
          <ac:spMkLst>
            <pc:docMk/>
            <pc:sldMk cId="3998874178" sldId="2145707747"/>
            <ac:spMk id="6" creationId="{950C1E7E-8D40-C5D2-22FE-3D0B636AABEB}"/>
          </ac:spMkLst>
        </pc:spChg>
        <pc:spChg chg="mod">
          <ac:chgData name="Xianqi Gao" userId="9ed813ce-0675-4494-a6ac-9e4acf07432e" providerId="ADAL" clId="{D7FF8152-7785-4F59-9CF2-4D0119F4B501}" dt="2026-01-07T06:22:19.809" v="1" actId="13926"/>
          <ac:spMkLst>
            <pc:docMk/>
            <pc:sldMk cId="3998874178" sldId="2145707747"/>
            <ac:spMk id="56335" creationId="{FB7FC4CA-07D7-9358-3E50-98A4D53A98AF}"/>
          </ac:spMkLst>
        </pc:spChg>
      </pc:sldChg>
      <pc:sldChg chg="modSp mod">
        <pc:chgData name="Xianqi Gao" userId="9ed813ce-0675-4494-a6ac-9e4acf07432e" providerId="ADAL" clId="{D7FF8152-7785-4F59-9CF2-4D0119F4B501}" dt="2026-01-07T08:30:18.130" v="8" actId="13926"/>
        <pc:sldMkLst>
          <pc:docMk/>
          <pc:sldMk cId="641227909" sldId="2145707752"/>
        </pc:sldMkLst>
        <pc:spChg chg="mod">
          <ac:chgData name="Xianqi Gao" userId="9ed813ce-0675-4494-a6ac-9e4acf07432e" providerId="ADAL" clId="{D7FF8152-7785-4F59-9CF2-4D0119F4B501}" dt="2026-01-07T08:30:04.936" v="7" actId="13926"/>
          <ac:spMkLst>
            <pc:docMk/>
            <pc:sldMk cId="641227909" sldId="2145707752"/>
            <ac:spMk id="15" creationId="{B6D02D8C-0616-C783-C576-B7FD85362EB9}"/>
          </ac:spMkLst>
        </pc:spChg>
        <pc:spChg chg="mod">
          <ac:chgData name="Xianqi Gao" userId="9ed813ce-0675-4494-a6ac-9e4acf07432e" providerId="ADAL" clId="{D7FF8152-7785-4F59-9CF2-4D0119F4B501}" dt="2026-01-07T08:30:18.130" v="8" actId="13926"/>
          <ac:spMkLst>
            <pc:docMk/>
            <pc:sldMk cId="641227909" sldId="2145707752"/>
            <ac:spMk id="28" creationId="{48FF4822-E824-2DCF-9281-3C0C0DF5CA4B}"/>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无症状骨转移比例</c:v>
                </c:pt>
              </c:strCache>
            </c:strRef>
          </c:tx>
          <c:spPr>
            <a:solidFill>
              <a:schemeClr val="accent1"/>
            </a:solidFill>
            <a:ln>
              <a:noFill/>
            </a:ln>
            <a:effectLst/>
          </c:spPr>
          <c:invertIfNegative val="0"/>
          <c:dPt>
            <c:idx val="0"/>
            <c:invertIfNegative val="0"/>
            <c:bubble3D val="0"/>
            <c:spPr>
              <a:solidFill>
                <a:schemeClr val="accent2"/>
              </a:solidFill>
              <a:ln>
                <a:noFill/>
              </a:ln>
              <a:effectLst/>
            </c:spPr>
            <c:extLst>
              <c:ext xmlns:c16="http://schemas.microsoft.com/office/drawing/2014/chart" uri="{C3380CC4-5D6E-409C-BE32-E72D297353CC}">
                <c16:uniqueId val="{00000002-618F-447C-BF7D-B48B4B63D830}"/>
              </c:ext>
            </c:extLst>
          </c:dPt>
          <c:dPt>
            <c:idx val="1"/>
            <c:invertIfNegative val="0"/>
            <c:bubble3D val="0"/>
            <c:spPr>
              <a:solidFill>
                <a:schemeClr val="accent1"/>
              </a:solidFill>
              <a:ln>
                <a:noFill/>
              </a:ln>
              <a:effectLst/>
            </c:spPr>
            <c:extLst>
              <c:ext xmlns:c16="http://schemas.microsoft.com/office/drawing/2014/chart" uri="{C3380CC4-5D6E-409C-BE32-E72D297353CC}">
                <c16:uniqueId val="{00000001-028A-4DAA-9BE2-8A8FFBEFE0DC}"/>
              </c:ext>
            </c:extLst>
          </c:dPt>
          <c:dLbls>
            <c:dLbl>
              <c:idx val="0"/>
              <c:tx>
                <c:rich>
                  <a:bodyPr/>
                  <a:lstStyle/>
                  <a:p>
                    <a:r>
                      <a:rPr lang="en-US" altLang="zh-CN" dirty="0"/>
                      <a:t>41.3%</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2-618F-447C-BF7D-B48B4B63D830}"/>
                </c:ext>
              </c:extLst>
            </c:dLbl>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ea"/>
                    <a:ea typeface="+mn-ea"/>
                    <a:cs typeface="Arial" panose="020B0604020202020204" pitchFamily="34" charset="0"/>
                  </a:defRPr>
                </a:pPr>
                <a:endParaRPr lang="zh-CN"/>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Huangchengyu Nie et al,</c:v>
                </c:pt>
                <c:pt idx="1">
                  <c:v>I Kuchuk et al.</c:v>
                </c:pt>
              </c:strCache>
            </c:strRef>
          </c:cat>
          <c:val>
            <c:numRef>
              <c:f>Sheet1!$B$2:$B$3</c:f>
              <c:numCache>
                <c:formatCode>0%</c:formatCode>
                <c:ptCount val="2"/>
                <c:pt idx="0" formatCode="0.00%">
                  <c:v>0.41299999999999998</c:v>
                </c:pt>
                <c:pt idx="1">
                  <c:v>0.57999999999999996</c:v>
                </c:pt>
              </c:numCache>
            </c:numRef>
          </c:val>
          <c:extLst>
            <c:ext xmlns:c16="http://schemas.microsoft.com/office/drawing/2014/chart" uri="{C3380CC4-5D6E-409C-BE32-E72D297353CC}">
              <c16:uniqueId val="{00000002-028A-4DAA-9BE2-8A8FFBEFE0DC}"/>
            </c:ext>
          </c:extLst>
        </c:ser>
        <c:dLbls>
          <c:showLegendKey val="0"/>
          <c:showVal val="0"/>
          <c:showCatName val="0"/>
          <c:showSerName val="0"/>
          <c:showPercent val="0"/>
          <c:showBubbleSize val="0"/>
        </c:dLbls>
        <c:gapWidth val="219"/>
        <c:overlap val="-27"/>
        <c:axId val="1235480128"/>
        <c:axId val="1235480608"/>
      </c:barChart>
      <c:catAx>
        <c:axId val="1235480128"/>
        <c:scaling>
          <c:orientation val="minMax"/>
        </c:scaling>
        <c:delete val="1"/>
        <c:axPos val="b"/>
        <c:numFmt formatCode="General" sourceLinked="1"/>
        <c:majorTickMark val="none"/>
        <c:minorTickMark val="none"/>
        <c:tickLblPos val="nextTo"/>
        <c:crossAx val="1235480608"/>
        <c:crosses val="autoZero"/>
        <c:auto val="0"/>
        <c:lblAlgn val="ctr"/>
        <c:lblOffset val="100"/>
        <c:noMultiLvlLbl val="0"/>
      </c:catAx>
      <c:valAx>
        <c:axId val="1235480608"/>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solidFill>
                <a:latin typeface="+mn-ea"/>
                <a:ea typeface="+mn-ea"/>
                <a:cs typeface="Arial" panose="020B0604020202020204" pitchFamily="34" charset="0"/>
              </a:defRPr>
            </a:pPr>
            <a:endParaRPr lang="zh-CN"/>
          </a:p>
        </c:txPr>
        <c:crossAx val="1235480128"/>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200">
          <a:solidFill>
            <a:schemeClr val="tx1"/>
          </a:solidFill>
          <a:latin typeface="+mn-ea"/>
          <a:ea typeface="+mn-ea"/>
          <a:cs typeface="Arial" panose="020B0604020202020204" pitchFamily="34" charset="0"/>
        </a:defRPr>
      </a:pPr>
      <a:endParaRPr lang="zh-CN"/>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804439390599076"/>
          <c:y val="5.0871076655620552E-2"/>
          <c:w val="0.84493945054902553"/>
          <c:h val="0.826686396781525"/>
        </c:manualLayout>
      </c:layout>
      <c:barChart>
        <c:barDir val="col"/>
        <c:grouping val="clustered"/>
        <c:varyColors val="0"/>
        <c:ser>
          <c:idx val="0"/>
          <c:order val="0"/>
          <c:tx>
            <c:strRef>
              <c:f>Sheet1!$B$1</c:f>
              <c:strCache>
                <c:ptCount val="1"/>
                <c:pt idx="0">
                  <c:v>系列 1</c:v>
                </c:pt>
              </c:strCache>
            </c:strRef>
          </c:tx>
          <c:spPr>
            <a:solidFill>
              <a:schemeClr val="accent1"/>
            </a:solidFill>
            <a:ln>
              <a:noFill/>
            </a:ln>
            <a:effectLst/>
          </c:spPr>
          <c:invertIfNegative val="0"/>
          <c:dPt>
            <c:idx val="0"/>
            <c:invertIfNegative val="0"/>
            <c:bubble3D val="0"/>
            <c:spPr>
              <a:solidFill>
                <a:schemeClr val="accent1"/>
              </a:solidFill>
              <a:ln>
                <a:noFill/>
              </a:ln>
              <a:effectLst/>
            </c:spPr>
            <c:extLst>
              <c:ext xmlns:c16="http://schemas.microsoft.com/office/drawing/2014/chart" uri="{C3380CC4-5D6E-409C-BE32-E72D297353CC}">
                <c16:uniqueId val="{00000001-7377-4FC9-AF32-D7EFBBBFC030}"/>
              </c:ext>
            </c:extLst>
          </c:dPt>
          <c:dPt>
            <c:idx val="1"/>
            <c:invertIfNegative val="0"/>
            <c:bubble3D val="0"/>
            <c:spPr>
              <a:solidFill>
                <a:schemeClr val="bg1">
                  <a:lumMod val="85000"/>
                </a:schemeClr>
              </a:solidFill>
              <a:ln>
                <a:noFill/>
              </a:ln>
              <a:effectLst/>
            </c:spPr>
            <c:extLst>
              <c:ext xmlns:c16="http://schemas.microsoft.com/office/drawing/2014/chart" uri="{C3380CC4-5D6E-409C-BE32-E72D297353CC}">
                <c16:uniqueId val="{00000003-7377-4FC9-AF32-D7EFBBBFC030}"/>
              </c:ext>
            </c:extLst>
          </c:dPt>
          <c:dLbls>
            <c:spPr>
              <a:noFill/>
              <a:ln>
                <a:noFill/>
              </a:ln>
              <a:effectLst/>
            </c:spPr>
            <c:txPr>
              <a:bodyPr rot="0" spcFirstLastPara="1" vertOverflow="ellipsis" vert="horz" wrap="square" anchor="ctr" anchorCtr="1"/>
              <a:lstStyle/>
              <a:p>
                <a:pPr>
                  <a:defRPr sz="1800" b="1" i="0" u="none" strike="noStrike" kern="1200" baseline="0">
                    <a:solidFill>
                      <a:sysClr val="windowText" lastClr="000000"/>
                    </a:solidFill>
                    <a:latin typeface="Arial" panose="020B0604020202020204" pitchFamily="34" charset="0"/>
                    <a:ea typeface="微软雅黑" panose="020B0503020204020204" pitchFamily="34" charset="-122"/>
                    <a:cs typeface="Arial" panose="020B0604020202020204" pitchFamily="34" charset="0"/>
                  </a:defRPr>
                </a:pPr>
                <a:endParaRPr lang="zh-CN"/>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3个月内接受骨改良药物治疗</c:v>
                </c:pt>
                <c:pt idx="1">
                  <c:v>3个月内未接受骨改良药物治疗</c:v>
                </c:pt>
              </c:strCache>
            </c:strRef>
          </c:cat>
          <c:val>
            <c:numRef>
              <c:f>Sheet1!$B$2:$B$3</c:f>
              <c:numCache>
                <c:formatCode>General</c:formatCode>
                <c:ptCount val="2"/>
                <c:pt idx="0">
                  <c:v>4</c:v>
                </c:pt>
                <c:pt idx="1">
                  <c:v>42.3</c:v>
                </c:pt>
              </c:numCache>
            </c:numRef>
          </c:val>
          <c:extLst>
            <c:ext xmlns:c16="http://schemas.microsoft.com/office/drawing/2014/chart" uri="{C3380CC4-5D6E-409C-BE32-E72D297353CC}">
              <c16:uniqueId val="{00000004-7377-4FC9-AF32-D7EFBBBFC030}"/>
            </c:ext>
          </c:extLst>
        </c:ser>
        <c:dLbls>
          <c:showLegendKey val="0"/>
          <c:showVal val="0"/>
          <c:showCatName val="0"/>
          <c:showSerName val="0"/>
          <c:showPercent val="0"/>
          <c:showBubbleSize val="0"/>
        </c:dLbls>
        <c:gapWidth val="350"/>
        <c:overlap val="-27"/>
        <c:axId val="-171991296"/>
        <c:axId val="-171995648"/>
      </c:barChart>
      <c:catAx>
        <c:axId val="-171991296"/>
        <c:scaling>
          <c:orientation val="minMax"/>
        </c:scaling>
        <c:delete val="0"/>
        <c:axPos val="b"/>
        <c:numFmt formatCode="General" sourceLinked="1"/>
        <c:majorTickMark val="out"/>
        <c:minorTickMark val="none"/>
        <c:tickLblPos val="nextTo"/>
        <c:spPr>
          <a:noFill/>
          <a:ln w="6350" cap="flat" cmpd="sng" algn="ctr">
            <a:solidFill>
              <a:schemeClr val="tx1"/>
            </a:solidFill>
            <a:round/>
          </a:ln>
          <a:effectLst/>
        </c:spPr>
        <c:txPr>
          <a:bodyPr rot="-60000000" spcFirstLastPara="1" vertOverflow="ellipsis" vert="horz" wrap="square" anchor="ctr" anchorCtr="1"/>
          <a:lstStyle/>
          <a:p>
            <a:pPr>
              <a:defRPr sz="1050" b="0" i="0" u="none" strike="noStrike" kern="1200" baseline="0">
                <a:solidFill>
                  <a:sysClr val="windowText" lastClr="000000"/>
                </a:solidFill>
                <a:latin typeface="Arial" panose="020B0604020202020204" pitchFamily="34" charset="0"/>
                <a:ea typeface="微软雅黑" panose="020B0503020204020204" pitchFamily="34" charset="-122"/>
                <a:cs typeface="Arial" panose="020B0604020202020204" pitchFamily="34" charset="0"/>
              </a:defRPr>
            </a:pPr>
            <a:endParaRPr lang="zh-CN"/>
          </a:p>
        </c:txPr>
        <c:crossAx val="-171995648"/>
        <c:crosses val="autoZero"/>
        <c:auto val="1"/>
        <c:lblAlgn val="ctr"/>
        <c:lblOffset val="100"/>
        <c:noMultiLvlLbl val="0"/>
      </c:catAx>
      <c:valAx>
        <c:axId val="-171995648"/>
        <c:scaling>
          <c:orientation val="minMax"/>
        </c:scaling>
        <c:delete val="0"/>
        <c:axPos val="l"/>
        <c:majorGridlines>
          <c:spPr>
            <a:ln w="9525" cap="flat" cmpd="sng" algn="ctr">
              <a:noFill/>
              <a:round/>
            </a:ln>
            <a:effectLst/>
          </c:spPr>
        </c:majorGridlines>
        <c:title>
          <c:tx>
            <c:rich>
              <a:bodyPr rot="-5400000" spcFirstLastPara="1" vertOverflow="ellipsis" vert="horz" wrap="square" anchor="ctr" anchorCtr="1"/>
              <a:lstStyle/>
              <a:p>
                <a:pPr>
                  <a:defRPr sz="1400" b="0" i="0" u="none" strike="noStrike" kern="1200" baseline="0">
                    <a:solidFill>
                      <a:sysClr val="windowText" lastClr="000000"/>
                    </a:solidFill>
                    <a:latin typeface="Arial" panose="020B0604020202020204" pitchFamily="34" charset="0"/>
                    <a:ea typeface="微软雅黑" panose="020B0503020204020204" pitchFamily="34" charset="-122"/>
                    <a:cs typeface="Arial" panose="020B0604020202020204" pitchFamily="34" charset="0"/>
                  </a:defRPr>
                </a:pPr>
                <a:r>
                  <a:rPr lang="en-US" altLang="zh-CN" dirty="0"/>
                  <a:t>SRE</a:t>
                </a:r>
                <a:r>
                  <a:rPr lang="zh-CN" altLang="en-US" dirty="0"/>
                  <a:t>发生率（</a:t>
                </a:r>
                <a:r>
                  <a:rPr lang="en-US" altLang="zh-CN" dirty="0"/>
                  <a:t>%</a:t>
                </a:r>
                <a:r>
                  <a:rPr lang="zh-CN" altLang="en-US" dirty="0"/>
                  <a:t>）</a:t>
                </a:r>
                <a:endParaRPr lang="en-US" altLang="zh-CN" dirty="0"/>
              </a:p>
            </c:rich>
          </c:tx>
          <c:layout>
            <c:manualLayout>
              <c:xMode val="edge"/>
              <c:yMode val="edge"/>
              <c:x val="0"/>
              <c:y val="0.11514402963016657"/>
            </c:manualLayout>
          </c:layout>
          <c:overlay val="0"/>
          <c:spPr>
            <a:noFill/>
            <a:ln>
              <a:noFill/>
            </a:ln>
            <a:effectLst/>
          </c:spPr>
          <c:txPr>
            <a:bodyPr rot="-5400000" spcFirstLastPara="1" vertOverflow="ellipsis" vert="horz" wrap="square" anchor="ctr" anchorCtr="1"/>
            <a:lstStyle/>
            <a:p>
              <a:pPr>
                <a:defRPr sz="1400" b="0" i="0" u="none" strike="noStrike" kern="1200" baseline="0">
                  <a:solidFill>
                    <a:sysClr val="windowText" lastClr="000000"/>
                  </a:solidFill>
                  <a:latin typeface="Arial" panose="020B0604020202020204" pitchFamily="34" charset="0"/>
                  <a:ea typeface="微软雅黑" panose="020B0503020204020204" pitchFamily="34" charset="-122"/>
                  <a:cs typeface="Arial" panose="020B0604020202020204" pitchFamily="34" charset="0"/>
                </a:defRPr>
              </a:pPr>
              <a:endParaRPr lang="en-US" altLang="zh-CN"/>
            </a:p>
          </c:txPr>
        </c:title>
        <c:numFmt formatCode="General" sourceLinked="1"/>
        <c:majorTickMark val="out"/>
        <c:minorTickMark val="none"/>
        <c:tickLblPos val="nextTo"/>
        <c:spPr>
          <a:noFill/>
          <a:ln w="6350">
            <a:solidFill>
              <a:schemeClr val="tx1"/>
            </a:solidFill>
          </a:ln>
          <a:effectLst/>
        </c:spPr>
        <c:txPr>
          <a:bodyPr rot="-60000000" spcFirstLastPara="1" vertOverflow="ellipsis" vert="horz" wrap="square" anchor="ctr" anchorCtr="1"/>
          <a:lstStyle/>
          <a:p>
            <a:pPr>
              <a:defRPr sz="1400" b="0" i="0" u="none" strike="noStrike" kern="1200" baseline="0">
                <a:solidFill>
                  <a:sysClr val="windowText" lastClr="000000"/>
                </a:solidFill>
                <a:latin typeface="Arial" panose="020B0604020202020204" pitchFamily="34" charset="0"/>
                <a:ea typeface="微软雅黑" panose="020B0503020204020204" pitchFamily="34" charset="-122"/>
                <a:cs typeface="Arial" panose="020B0604020202020204" pitchFamily="34" charset="0"/>
              </a:defRPr>
            </a:pPr>
            <a:endParaRPr lang="zh-CN"/>
          </a:p>
        </c:txPr>
        <c:crossAx val="-171991296"/>
        <c:crosses val="autoZero"/>
        <c:crossBetween val="between"/>
      </c:valAx>
      <c:spPr>
        <a:noFill/>
        <a:ln>
          <a:noFill/>
        </a:ln>
        <a:effectLst/>
      </c:spPr>
    </c:plotArea>
    <c:plotVisOnly val="1"/>
    <c:dispBlanksAs val="gap"/>
    <c:showDLblsOverMax val="0"/>
  </c:chart>
  <c:spPr>
    <a:noFill/>
    <a:ln>
      <a:noFill/>
    </a:ln>
    <a:effectLst/>
  </c:spPr>
  <c:txPr>
    <a:bodyPr/>
    <a:lstStyle/>
    <a:p>
      <a:pPr>
        <a:defRPr sz="1400">
          <a:solidFill>
            <a:sysClr val="windowText" lastClr="000000"/>
          </a:solidFill>
          <a:latin typeface="Arial" panose="020B0604020202020204" pitchFamily="34" charset="0"/>
          <a:ea typeface="微软雅黑" panose="020B0503020204020204" pitchFamily="34" charset="-122"/>
          <a:cs typeface="Arial" panose="020B0604020202020204" pitchFamily="34" charset="0"/>
        </a:defRPr>
      </a:pPr>
      <a:endParaRPr lang="zh-CN"/>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5524274449433817"/>
          <c:y val="0.1044289831426489"/>
          <c:w val="0.82997296053180802"/>
          <c:h val="0.64549707873044626"/>
        </c:manualLayout>
      </c:layout>
      <c:barChart>
        <c:barDir val="col"/>
        <c:grouping val="clustered"/>
        <c:varyColors val="0"/>
        <c:ser>
          <c:idx val="0"/>
          <c:order val="0"/>
          <c:tx>
            <c:strRef>
              <c:f>Sheet1!$B$1</c:f>
              <c:strCache>
                <c:ptCount val="1"/>
                <c:pt idx="0">
                  <c:v>SREs</c:v>
                </c:pt>
              </c:strCache>
            </c:strRef>
          </c:tx>
          <c:spPr>
            <a:solidFill>
              <a:schemeClr val="accent1"/>
            </a:solidFill>
            <a:ln>
              <a:noFill/>
            </a:ln>
            <a:effectLst/>
          </c:spPr>
          <c:invertIfNegative val="0"/>
          <c:cat>
            <c:strRef>
              <c:f>Sheet1!$A$2:$A$6</c:f>
              <c:strCache>
                <c:ptCount val="5"/>
                <c:pt idx="0">
                  <c:v>0
（n=1095）</c:v>
                </c:pt>
                <c:pt idx="1">
                  <c:v>1~30
（n=639）</c:v>
                </c:pt>
                <c:pt idx="2">
                  <c:v>31~60
（n=264）</c:v>
                </c:pt>
                <c:pt idx="3">
                  <c:v>61~90
（n=135）</c:v>
                </c:pt>
                <c:pt idx="4">
                  <c:v>91~120
（n=79）</c:v>
                </c:pt>
              </c:strCache>
            </c:strRef>
          </c:cat>
          <c:val>
            <c:numRef>
              <c:f>Sheet1!$B$2:$B$6</c:f>
              <c:numCache>
                <c:formatCode>General</c:formatCode>
                <c:ptCount val="5"/>
                <c:pt idx="0">
                  <c:v>23</c:v>
                </c:pt>
                <c:pt idx="1">
                  <c:v>36</c:v>
                </c:pt>
                <c:pt idx="2">
                  <c:v>48</c:v>
                </c:pt>
                <c:pt idx="3">
                  <c:v>58</c:v>
                </c:pt>
                <c:pt idx="4">
                  <c:v>84</c:v>
                </c:pt>
              </c:numCache>
            </c:numRef>
          </c:val>
          <c:extLst>
            <c:ext xmlns:c16="http://schemas.microsoft.com/office/drawing/2014/chart" uri="{C3380CC4-5D6E-409C-BE32-E72D297353CC}">
              <c16:uniqueId val="{00000000-C47E-459D-A45F-095E282A7E90}"/>
            </c:ext>
          </c:extLst>
        </c:ser>
        <c:ser>
          <c:idx val="1"/>
          <c:order val="1"/>
          <c:tx>
            <c:strRef>
              <c:f>Sheet1!$C$1</c:f>
              <c:strCache>
                <c:ptCount val="1"/>
                <c:pt idx="0">
                  <c:v>骨折</c:v>
                </c:pt>
              </c:strCache>
            </c:strRef>
          </c:tx>
          <c:spPr>
            <a:solidFill>
              <a:schemeClr val="bg1">
                <a:lumMod val="85000"/>
              </a:schemeClr>
            </a:solidFill>
            <a:ln>
              <a:noFill/>
            </a:ln>
            <a:effectLst/>
          </c:spPr>
          <c:invertIfNegative val="0"/>
          <c:cat>
            <c:strRef>
              <c:f>Sheet1!$A$2:$A$6</c:f>
              <c:strCache>
                <c:ptCount val="5"/>
                <c:pt idx="0">
                  <c:v>0
（n=1095）</c:v>
                </c:pt>
                <c:pt idx="1">
                  <c:v>1~30
（n=639）</c:v>
                </c:pt>
                <c:pt idx="2">
                  <c:v>31~60
（n=264）</c:v>
                </c:pt>
                <c:pt idx="3">
                  <c:v>61~90
（n=135）</c:v>
                </c:pt>
                <c:pt idx="4">
                  <c:v>91~120
（n=79）</c:v>
                </c:pt>
              </c:strCache>
            </c:strRef>
          </c:cat>
          <c:val>
            <c:numRef>
              <c:f>Sheet1!$C$2:$C$6</c:f>
              <c:numCache>
                <c:formatCode>General</c:formatCode>
                <c:ptCount val="5"/>
                <c:pt idx="0">
                  <c:v>5</c:v>
                </c:pt>
                <c:pt idx="1">
                  <c:v>8</c:v>
                </c:pt>
                <c:pt idx="2">
                  <c:v>11</c:v>
                </c:pt>
                <c:pt idx="3">
                  <c:v>12</c:v>
                </c:pt>
                <c:pt idx="4">
                  <c:v>14</c:v>
                </c:pt>
              </c:numCache>
            </c:numRef>
          </c:val>
          <c:extLst>
            <c:ext xmlns:c16="http://schemas.microsoft.com/office/drawing/2014/chart" uri="{C3380CC4-5D6E-409C-BE32-E72D297353CC}">
              <c16:uniqueId val="{00000001-C47E-459D-A45F-095E282A7E90}"/>
            </c:ext>
          </c:extLst>
        </c:ser>
        <c:dLbls>
          <c:showLegendKey val="0"/>
          <c:showVal val="0"/>
          <c:showCatName val="0"/>
          <c:showSerName val="0"/>
          <c:showPercent val="0"/>
          <c:showBubbleSize val="0"/>
        </c:dLbls>
        <c:gapWidth val="219"/>
        <c:overlap val="-27"/>
        <c:axId val="-171995104"/>
        <c:axId val="-171994016"/>
      </c:barChart>
      <c:catAx>
        <c:axId val="-171995104"/>
        <c:scaling>
          <c:orientation val="minMax"/>
        </c:scaling>
        <c:delete val="0"/>
        <c:axPos val="b"/>
        <c:title>
          <c:tx>
            <c:rich>
              <a:bodyPr rot="0" spcFirstLastPara="1" vertOverflow="ellipsis" vert="horz" wrap="square" anchor="ctr" anchorCtr="1"/>
              <a:lstStyle/>
              <a:p>
                <a:pPr>
                  <a:defRPr sz="1200" b="0" i="0" u="none" strike="noStrike" kern="1200" baseline="0">
                    <a:solidFill>
                      <a:schemeClr val="tx1"/>
                    </a:solidFill>
                    <a:latin typeface="微软雅黑" panose="020B0503020204020204" pitchFamily="34" charset="-122"/>
                    <a:ea typeface="微软雅黑" panose="020B0503020204020204" pitchFamily="34" charset="-122"/>
                    <a:cs typeface="+mn-cs"/>
                  </a:defRPr>
                </a:pPr>
                <a:r>
                  <a:rPr lang="zh-CN" dirty="0"/>
                  <a:t>骨</a:t>
                </a:r>
                <a:r>
                  <a:rPr lang="zh-CN" altLang="en-US" dirty="0"/>
                  <a:t>保护</a:t>
                </a:r>
                <a:r>
                  <a:rPr lang="zh-CN" dirty="0"/>
                  <a:t>药物延迟治疗时间（天）</a:t>
                </a:r>
              </a:p>
            </c:rich>
          </c:tx>
          <c:overlay val="0"/>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微软雅黑" panose="020B0503020204020204" pitchFamily="34" charset="-122"/>
                  <a:ea typeface="微软雅黑" panose="020B0503020204020204" pitchFamily="34" charset="-122"/>
                  <a:cs typeface="+mn-cs"/>
                </a:defRPr>
              </a:pPr>
              <a:endParaRPr lang="zh-CN"/>
            </a:p>
          </c:txPr>
        </c:title>
        <c:numFmt formatCode="General" sourceLinked="1"/>
        <c:majorTickMark val="out"/>
        <c:minorTickMark val="none"/>
        <c:tickLblPos val="nextTo"/>
        <c:spPr>
          <a:noFill/>
          <a:ln w="6350" cap="flat" cmpd="sng" algn="ctr">
            <a:solidFill>
              <a:schemeClr val="tx1"/>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微软雅黑" panose="020B0503020204020204" pitchFamily="34" charset="-122"/>
                <a:ea typeface="微软雅黑" panose="020B0503020204020204" pitchFamily="34" charset="-122"/>
                <a:cs typeface="+mn-cs"/>
              </a:defRPr>
            </a:pPr>
            <a:endParaRPr lang="zh-CN"/>
          </a:p>
        </c:txPr>
        <c:crossAx val="-171994016"/>
        <c:crosses val="autoZero"/>
        <c:auto val="1"/>
        <c:lblAlgn val="ctr"/>
        <c:lblOffset val="0"/>
        <c:noMultiLvlLbl val="0"/>
      </c:catAx>
      <c:valAx>
        <c:axId val="-171994016"/>
        <c:scaling>
          <c:orientation val="minMax"/>
        </c:scaling>
        <c:delete val="0"/>
        <c:axPos val="l"/>
        <c:title>
          <c:tx>
            <c:rich>
              <a:bodyPr rot="-5400000" spcFirstLastPara="1" vertOverflow="ellipsis" vert="horz" wrap="square" anchor="ctr" anchorCtr="1"/>
              <a:lstStyle/>
              <a:p>
                <a:pPr>
                  <a:defRPr sz="1200" b="0" i="0" u="none" strike="noStrike" kern="1200" baseline="0">
                    <a:solidFill>
                      <a:schemeClr val="tx1"/>
                    </a:solidFill>
                    <a:latin typeface="微软雅黑" panose="020B0503020204020204" pitchFamily="34" charset="-122"/>
                    <a:ea typeface="微软雅黑" panose="020B0503020204020204" pitchFamily="34" charset="-122"/>
                    <a:cs typeface="+mn-cs"/>
                  </a:defRPr>
                </a:pPr>
                <a:r>
                  <a:rPr lang="zh-CN"/>
                  <a:t>事件风险（</a:t>
                </a:r>
                <a:r>
                  <a:rPr lang="en-US"/>
                  <a:t>/100</a:t>
                </a:r>
                <a:r>
                  <a:rPr lang="zh-CN"/>
                  <a:t>患者</a:t>
                </a:r>
                <a:r>
                  <a:rPr lang="en-US"/>
                  <a:t>-</a:t>
                </a:r>
                <a:r>
                  <a:rPr lang="zh-CN"/>
                  <a:t>年）</a:t>
                </a:r>
              </a:p>
            </c:rich>
          </c:tx>
          <c:overlay val="0"/>
          <c:spPr>
            <a:noFill/>
            <a:ln>
              <a:noFill/>
            </a:ln>
            <a:effectLst/>
          </c:spPr>
          <c:txPr>
            <a:bodyPr rot="-5400000" spcFirstLastPara="1" vertOverflow="ellipsis" vert="horz" wrap="square" anchor="ctr" anchorCtr="1"/>
            <a:lstStyle/>
            <a:p>
              <a:pPr>
                <a:defRPr sz="1200" b="0" i="0" u="none" strike="noStrike" kern="1200" baseline="0">
                  <a:solidFill>
                    <a:schemeClr val="tx1"/>
                  </a:solidFill>
                  <a:latin typeface="微软雅黑" panose="020B0503020204020204" pitchFamily="34" charset="-122"/>
                  <a:ea typeface="微软雅黑" panose="020B0503020204020204" pitchFamily="34" charset="-122"/>
                  <a:cs typeface="+mn-cs"/>
                </a:defRPr>
              </a:pPr>
              <a:endParaRPr lang="zh-CN"/>
            </a:p>
          </c:txPr>
        </c:title>
        <c:numFmt formatCode="General" sourceLinked="1"/>
        <c:majorTickMark val="out"/>
        <c:minorTickMark val="none"/>
        <c:tickLblPos val="nextTo"/>
        <c:spPr>
          <a:noFill/>
          <a:ln w="6350">
            <a:solidFill>
              <a:schemeClr val="tx1"/>
            </a:solidFill>
          </a:ln>
          <a:effectLst/>
        </c:spPr>
        <c:txPr>
          <a:bodyPr rot="-60000000" spcFirstLastPara="1" vertOverflow="ellipsis" vert="horz" wrap="square" anchor="ctr" anchorCtr="1"/>
          <a:lstStyle/>
          <a:p>
            <a:pPr>
              <a:defRPr sz="1000" b="0" i="0" u="none" strike="noStrike" kern="1200" baseline="0">
                <a:solidFill>
                  <a:schemeClr val="tx1"/>
                </a:solidFill>
                <a:latin typeface="微软雅黑" panose="020B0503020204020204" pitchFamily="34" charset="-122"/>
                <a:ea typeface="微软雅黑" panose="020B0503020204020204" pitchFamily="34" charset="-122"/>
                <a:cs typeface="+mn-cs"/>
              </a:defRPr>
            </a:pPr>
            <a:endParaRPr lang="zh-CN"/>
          </a:p>
        </c:txPr>
        <c:crossAx val="-171995104"/>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微软雅黑" panose="020B0503020204020204" pitchFamily="34" charset="-122"/>
              <a:ea typeface="微软雅黑" panose="020B0503020204020204" pitchFamily="34" charset="-122"/>
              <a:cs typeface="+mn-cs"/>
            </a:defRPr>
          </a:pPr>
          <a:endParaRPr lang="zh-CN"/>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200">
          <a:solidFill>
            <a:schemeClr val="tx1"/>
          </a:solidFill>
          <a:latin typeface="微软雅黑" panose="020B0503020204020204" pitchFamily="34" charset="-122"/>
          <a:ea typeface="微软雅黑" panose="020B0503020204020204" pitchFamily="34" charset="-122"/>
        </a:defRPr>
      </a:pPr>
      <a:endParaRPr lang="zh-CN"/>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2A8D48F-114A-2C44-AE2F-BEF1E33CAAA9}" type="doc">
      <dgm:prSet loTypeId="urn:microsoft.com/office/officeart/2005/8/layout/hProcess11" loCatId="" qsTypeId="urn:microsoft.com/office/officeart/2005/8/quickstyle/simple1" qsCatId="simple" csTypeId="urn:microsoft.com/office/officeart/2005/8/colors/accent1_2" csCatId="accent1" phldr="0"/>
      <dgm:spPr/>
    </dgm:pt>
    <dgm:pt modelId="{B631FBA4-1CE3-F84E-9C88-260276B308DF}" type="pres">
      <dgm:prSet presAssocID="{92A8D48F-114A-2C44-AE2F-BEF1E33CAAA9}" presName="Name0" presStyleCnt="0">
        <dgm:presLayoutVars>
          <dgm:dir/>
          <dgm:resizeHandles val="exact"/>
        </dgm:presLayoutVars>
      </dgm:prSet>
      <dgm:spPr/>
    </dgm:pt>
    <dgm:pt modelId="{4A256259-A728-BE44-B2FE-036D81EA64F0}" type="pres">
      <dgm:prSet presAssocID="{92A8D48F-114A-2C44-AE2F-BEF1E33CAAA9}" presName="arrow" presStyleLbl="bgShp" presStyleIdx="0" presStyleCnt="1" custLinFactNeighborY="-78034"/>
      <dgm:spPr/>
    </dgm:pt>
    <dgm:pt modelId="{900DC76A-0548-7D4B-B43D-EC35AB77CD73}" type="pres">
      <dgm:prSet presAssocID="{92A8D48F-114A-2C44-AE2F-BEF1E33CAAA9}" presName="points" presStyleCnt="0"/>
      <dgm:spPr/>
    </dgm:pt>
  </dgm:ptLst>
  <dgm:cxnLst>
    <dgm:cxn modelId="{AA2518FB-FDCA-7748-AF74-B4D2A1192E82}" type="presOf" srcId="{92A8D48F-114A-2C44-AE2F-BEF1E33CAAA9}" destId="{B631FBA4-1CE3-F84E-9C88-260276B308DF}" srcOrd="0" destOrd="0" presId="urn:microsoft.com/office/officeart/2005/8/layout/hProcess11"/>
    <dgm:cxn modelId="{F4B73D61-ED18-5E42-A5DC-67A0E059C12C}" type="presParOf" srcId="{B631FBA4-1CE3-F84E-9C88-260276B308DF}" destId="{4A256259-A728-BE44-B2FE-036D81EA64F0}" srcOrd="0" destOrd="0" presId="urn:microsoft.com/office/officeart/2005/8/layout/hProcess11"/>
    <dgm:cxn modelId="{5D843756-4D2E-3E47-97E1-61ABCEF86CD8}" type="presParOf" srcId="{B631FBA4-1CE3-F84E-9C88-260276B308DF}" destId="{900DC76A-0548-7D4B-B43D-EC35AB77CD73}" srcOrd="1" destOrd="0" presId="urn:microsoft.com/office/officeart/2005/8/layout/hProcess1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A256259-A728-BE44-B2FE-036D81EA64F0}">
      <dsp:nvSpPr>
        <dsp:cNvPr id="0" name=""/>
        <dsp:cNvSpPr/>
      </dsp:nvSpPr>
      <dsp:spPr>
        <a:xfrm>
          <a:off x="0" y="0"/>
          <a:ext cx="9301748" cy="396635"/>
        </a:xfrm>
        <a:prstGeom prst="notched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C3162A6-2004-4B39-A836-F915B8A8EC87}" type="datetimeFigureOut">
              <a:rPr lang="zh-CN" altLang="en-US" smtClean="0"/>
              <a:t>2026/2/28</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0619B77-E130-462D-A4C9-C222F1F4BE71}" type="slidenum">
              <a:rPr lang="zh-CN" altLang="en-US" smtClean="0"/>
              <a:t>‹#›</a:t>
            </a:fld>
            <a:endParaRPr lang="zh-CN" altLang="en-US"/>
          </a:p>
        </p:txBody>
      </p:sp>
    </p:spTree>
    <p:extLst>
      <p:ext uri="{BB962C8B-B14F-4D97-AF65-F5344CB8AC3E}">
        <p14:creationId xmlns:p14="http://schemas.microsoft.com/office/powerpoint/2010/main" val="10687265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3A4E87-051D-F567-C401-F6CAEF84BCCE}"/>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0A08EDCD-9CD1-8CE4-AD37-0B96F373804A}"/>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31F5F512-E83C-B41B-85DC-4CBA5A8544FB}"/>
              </a:ext>
            </a:extLst>
          </p:cNvPr>
          <p:cNvSpPr>
            <a:spLocks noGrp="1"/>
          </p:cNvSpPr>
          <p:nvPr>
            <p:ph type="body" idx="1"/>
          </p:nvPr>
        </p:nvSpPr>
        <p:spPr/>
        <p:txBody>
          <a:bodyPr/>
          <a:lstStyle/>
          <a:p>
            <a:endParaRPr lang="zh-CN" altLang="en-US" dirty="0"/>
          </a:p>
        </p:txBody>
      </p:sp>
      <p:sp>
        <p:nvSpPr>
          <p:cNvPr id="4" name="灯片编号占位符 3">
            <a:extLst>
              <a:ext uri="{FF2B5EF4-FFF2-40B4-BE49-F238E27FC236}">
                <a16:creationId xmlns:a16="http://schemas.microsoft.com/office/drawing/2014/main" id="{83BB72FE-E1B6-C156-0F5D-F70388338B1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619B77-E130-462D-A4C9-C222F1F4BE71}" type="slidenum">
              <a:rPr kumimoji="0" lang="zh-CN" altLang="en-US" sz="1200" b="0" i="0" u="none" strike="noStrike" kern="1200" cap="none" spc="0" normalizeH="0" baseline="0" noProof="0" smtClean="0">
                <a:ln>
                  <a:noFill/>
                </a:ln>
                <a:solidFill>
                  <a:prstClr val="black"/>
                </a:solidFill>
                <a:effectLst/>
                <a:uLnTx/>
                <a:uFillTx/>
                <a:latin typeface="等线" panose="0211000402020202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110004020202020204"/>
              <a:ea typeface="等线" panose="02010600030101010101" pitchFamily="2" charset="-122"/>
              <a:cs typeface="+mn-cs"/>
            </a:endParaRPr>
          </a:p>
        </p:txBody>
      </p:sp>
    </p:spTree>
    <p:extLst>
      <p:ext uri="{BB962C8B-B14F-4D97-AF65-F5344CB8AC3E}">
        <p14:creationId xmlns:p14="http://schemas.microsoft.com/office/powerpoint/2010/main" val="28114854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171450" indent="-171450">
              <a:buFont typeface="Arial" panose="020B0604020202020204" pitchFamily="34" charset="0"/>
              <a:buChar char="•"/>
            </a:pPr>
            <a:r>
              <a:rPr lang="zh-CN" altLang="en-US" dirty="0"/>
              <a:t>基于大量的临床证据，</a:t>
            </a:r>
            <a:r>
              <a:rPr lang="zh-CN" altLang="en-US" b="0" dirty="0"/>
              <a:t>各大乳腺癌领域的</a:t>
            </a:r>
            <a:r>
              <a:rPr lang="zh-CN" altLang="en-US" b="0" dirty="0">
                <a:latin typeface="微软雅黑" panose="020B0503020204020204" charset="-122"/>
                <a:ea typeface="微软雅黑" panose="020B0503020204020204" charset="-122"/>
                <a:cs typeface="微软雅黑" panose="020B0503020204020204" charset="-122"/>
              </a:rPr>
              <a:t>权威指南均推荐安加维用于乳腺癌骨转移治疗，骨转移的治疗应贯穿治疗全程，助力乳腺癌实现高质量的长生存</a:t>
            </a:r>
            <a:endParaRPr lang="en-US" altLang="zh-CN" b="0" dirty="0">
              <a:latin typeface="微软雅黑" panose="020B0503020204020204" charset="-122"/>
              <a:ea typeface="微软雅黑" panose="020B0503020204020204" charset="-122"/>
              <a:cs typeface="微软雅黑" panose="020B0503020204020204" charset="-122"/>
            </a:endParaRPr>
          </a:p>
          <a:p>
            <a:pPr marL="171450" indent="-171450">
              <a:buFont typeface="Arial" panose="020B0604020202020204" pitchFamily="34" charset="0"/>
              <a:buChar char="•"/>
            </a:pPr>
            <a:r>
              <a:rPr lang="zh-CN" altLang="en-US" b="0" dirty="0"/>
              <a:t>我们看到</a:t>
            </a:r>
            <a:r>
              <a:rPr lang="en-US" altLang="zh-CN" b="0" dirty="0"/>
              <a:t>CACA BC</a:t>
            </a:r>
            <a:r>
              <a:rPr lang="zh-CN" altLang="en-US" b="0" dirty="0"/>
              <a:t>指南特别指出：对于乳腺癌患者，骨转移是常见的、长期的问题，“规范化骨转移治疗”要求“在骨转移确诊后就开始地舒单抗等骨靶向药物治疗”，而不是等到骨痛等症状出现后再启动。安加维骨转移治疗应该是长期、持续的，应贯穿患者诊疗全程，无论全身治疗方案是否变化，安加维治疗骨转移不应中断，通过持续的治疗才能巩固患者的获益，实现高质量的长生存</a:t>
            </a:r>
            <a:endParaRPr lang="en-US" altLang="zh-CN" b="0" dirty="0"/>
          </a:p>
        </p:txBody>
      </p:sp>
      <p:sp>
        <p:nvSpPr>
          <p:cNvPr id="4" name="灯片编号占位符 3"/>
          <p:cNvSpPr>
            <a:spLocks noGrp="1"/>
          </p:cNvSpPr>
          <p:nvPr>
            <p:ph type="sldNum" sz="quarter" idx="5"/>
          </p:nvPr>
        </p:nvSpPr>
        <p:spPr/>
        <p:txBody>
          <a:bodyPr/>
          <a:lstStyle/>
          <a:p>
            <a:fld id="{D0619B77-E130-462D-A4C9-C222F1F4BE71}" type="slidenum">
              <a:rPr lang="zh-CN" altLang="en-US" smtClean="0"/>
              <a:t>11</a:t>
            </a:fld>
            <a:endParaRPr lang="zh-CN" altLang="en-US"/>
          </a:p>
        </p:txBody>
      </p:sp>
    </p:spTree>
    <p:extLst>
      <p:ext uri="{BB962C8B-B14F-4D97-AF65-F5344CB8AC3E}">
        <p14:creationId xmlns:p14="http://schemas.microsoft.com/office/powerpoint/2010/main" val="830111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171450" indent="-171450">
              <a:buFont typeface="Arial" panose="020B0604020202020204" pitchFamily="34" charset="0"/>
              <a:buChar char="•"/>
            </a:pPr>
            <a:r>
              <a:rPr lang="zh-CN" altLang="en-US" b="0" dirty="0">
                <a:latin typeface="+mn-ea"/>
              </a:rPr>
              <a:t>有唑来膦酸和帕米膦酸的随机对照研究发现：在乳腺癌骨转移患者中，无论是何种骨保护剂，无痛时即进行</a:t>
            </a:r>
            <a:r>
              <a:rPr lang="en-US" altLang="zh-CN" b="0" dirty="0">
                <a:latin typeface="+mn-ea"/>
              </a:rPr>
              <a:t>BTA</a:t>
            </a:r>
            <a:r>
              <a:rPr lang="zh-CN" altLang="en-US" b="0" dirty="0">
                <a:latin typeface="+mn-ea"/>
              </a:rPr>
              <a:t>治疗</a:t>
            </a:r>
            <a:r>
              <a:rPr lang="en-US" altLang="zh-CN" b="0" dirty="0">
                <a:latin typeface="+mn-ea"/>
              </a:rPr>
              <a:t>vs.</a:t>
            </a:r>
            <a:r>
              <a:rPr lang="zh-CN" altLang="en-US" b="0" dirty="0">
                <a:latin typeface="+mn-ea"/>
              </a:rPr>
              <a:t>有疼痛才进行</a:t>
            </a:r>
          </a:p>
          <a:p>
            <a:pPr marL="171450" indent="-171450">
              <a:buFont typeface="Arial" panose="020B0604020202020204" pitchFamily="34" charset="0"/>
              <a:buChar char="•"/>
            </a:pPr>
            <a:r>
              <a:rPr lang="en-US" altLang="zh-CN" b="0" dirty="0">
                <a:latin typeface="+mn-ea"/>
              </a:rPr>
              <a:t>25%</a:t>
            </a:r>
            <a:r>
              <a:rPr lang="zh-CN" altLang="en-US" b="0" dirty="0">
                <a:latin typeface="+mn-ea"/>
              </a:rPr>
              <a:t>分位的首次</a:t>
            </a:r>
            <a:r>
              <a:rPr lang="en-US" altLang="zh-CN" b="0" dirty="0">
                <a:latin typeface="+mn-ea"/>
              </a:rPr>
              <a:t>SRE</a:t>
            </a:r>
            <a:r>
              <a:rPr lang="zh-CN" altLang="en-US" b="0" dirty="0">
                <a:latin typeface="+mn-ea"/>
              </a:rPr>
              <a:t>的发生时间延长了</a:t>
            </a:r>
            <a:r>
              <a:rPr lang="en-US" altLang="zh-CN" b="0" dirty="0">
                <a:latin typeface="+mn-ea"/>
              </a:rPr>
              <a:t>589</a:t>
            </a:r>
            <a:r>
              <a:rPr lang="zh-CN" altLang="en-US" b="0" dirty="0">
                <a:latin typeface="+mn-ea"/>
              </a:rPr>
              <a:t>天</a:t>
            </a:r>
            <a:r>
              <a:rPr lang="en-US" altLang="zh-CN" b="0" dirty="0">
                <a:latin typeface="+mn-ea"/>
              </a:rPr>
              <a:t>(1.6</a:t>
            </a:r>
            <a:r>
              <a:rPr lang="zh-CN" altLang="en-US" b="0" dirty="0">
                <a:latin typeface="+mn-ea"/>
              </a:rPr>
              <a:t>年</a:t>
            </a:r>
            <a:r>
              <a:rPr lang="en-US" altLang="zh-CN" b="0" dirty="0">
                <a:latin typeface="+mn-ea"/>
              </a:rPr>
              <a:t>)</a:t>
            </a:r>
            <a:endParaRPr lang="zh-CN" altLang="en-US" b="0" dirty="0">
              <a:latin typeface="+mn-ea"/>
            </a:endParaRPr>
          </a:p>
          <a:p>
            <a:pPr marL="171450" indent="-171450">
              <a:buFont typeface="Arial" panose="020B0604020202020204" pitchFamily="34" charset="0"/>
              <a:buChar char="•"/>
            </a:pPr>
            <a:r>
              <a:rPr lang="zh-CN" altLang="en-US" b="0" dirty="0">
                <a:latin typeface="+mn-ea"/>
              </a:rPr>
              <a:t>在乳腺癌患者中，发生≥</a:t>
            </a:r>
            <a:r>
              <a:rPr lang="en-US" altLang="zh-CN" b="0" dirty="0">
                <a:latin typeface="+mn-ea"/>
              </a:rPr>
              <a:t>1</a:t>
            </a:r>
            <a:r>
              <a:rPr lang="zh-CN" altLang="en-US" b="0" dirty="0">
                <a:latin typeface="+mn-ea"/>
              </a:rPr>
              <a:t>次</a:t>
            </a:r>
            <a:r>
              <a:rPr lang="en-US" altLang="zh-CN" b="0" dirty="0">
                <a:latin typeface="+mn-ea"/>
              </a:rPr>
              <a:t>SRE</a:t>
            </a:r>
            <a:r>
              <a:rPr lang="zh-CN" altLang="en-US" b="0" dirty="0">
                <a:latin typeface="+mn-ea"/>
              </a:rPr>
              <a:t>的比例，基线有痛疼患者高于无疼痛患者（平均值：</a:t>
            </a:r>
            <a:r>
              <a:rPr lang="en-US" altLang="zh-CN" b="0" dirty="0">
                <a:latin typeface="+mn-ea"/>
              </a:rPr>
              <a:t>52% vs 30%)</a:t>
            </a:r>
          </a:p>
        </p:txBody>
      </p:sp>
      <p:sp>
        <p:nvSpPr>
          <p:cNvPr id="4" name="灯片编号占位符 3"/>
          <p:cNvSpPr>
            <a:spLocks noGrp="1"/>
          </p:cNvSpPr>
          <p:nvPr>
            <p:ph type="sldNum" sz="quarter" idx="5"/>
          </p:nvPr>
        </p:nvSpPr>
        <p:spPr/>
        <p:txBody>
          <a:bodyPr/>
          <a:lstStyle/>
          <a:p>
            <a:fld id="{D0619B77-E130-462D-A4C9-C222F1F4BE71}" type="slidenum">
              <a:rPr lang="zh-CN" altLang="en-US" smtClean="0"/>
              <a:t>12</a:t>
            </a:fld>
            <a:endParaRPr lang="zh-CN" altLang="en-US"/>
          </a:p>
        </p:txBody>
      </p:sp>
    </p:spTree>
    <p:extLst>
      <p:ext uri="{BB962C8B-B14F-4D97-AF65-F5344CB8AC3E}">
        <p14:creationId xmlns:p14="http://schemas.microsoft.com/office/powerpoint/2010/main" val="28415230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1B62E2-0636-37A9-4925-91466875A5C3}"/>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3B595495-C606-8D12-8B29-F1CEADF20848}"/>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0C71DBC7-59CC-10FF-9668-B2DB94EF5CE0}"/>
              </a:ext>
            </a:extLst>
          </p:cNvPr>
          <p:cNvSpPr>
            <a:spLocks noGrp="1"/>
          </p:cNvSpPr>
          <p:nvPr>
            <p:ph type="body" idx="1"/>
          </p:nvPr>
        </p:nvSpPr>
        <p:spPr/>
        <p:txBody>
          <a:bodyPr/>
          <a:lstStyle/>
          <a:p>
            <a:pPr marL="0" indent="0">
              <a:buFont typeface="Arial" panose="020B0604020202020204" pitchFamily="34" charset="0"/>
              <a:buNone/>
            </a:pPr>
            <a:endParaRPr lang="en-US" altLang="zh-CN" b="1" dirty="0">
              <a:latin typeface="+mn-ea"/>
            </a:endParaRPr>
          </a:p>
        </p:txBody>
      </p:sp>
      <p:sp>
        <p:nvSpPr>
          <p:cNvPr id="4" name="灯片编号占位符 3">
            <a:extLst>
              <a:ext uri="{FF2B5EF4-FFF2-40B4-BE49-F238E27FC236}">
                <a16:creationId xmlns:a16="http://schemas.microsoft.com/office/drawing/2014/main" id="{8013E237-F590-4713-EEE6-7AE6FE2FFFE7}"/>
              </a:ext>
            </a:extLst>
          </p:cNvPr>
          <p:cNvSpPr>
            <a:spLocks noGrp="1"/>
          </p:cNvSpPr>
          <p:nvPr>
            <p:ph type="sldNum" sz="quarter" idx="5"/>
          </p:nvPr>
        </p:nvSpPr>
        <p:spPr/>
        <p:txBody>
          <a:bodyPr/>
          <a:lstStyle/>
          <a:p>
            <a:fld id="{D0619B77-E130-462D-A4C9-C222F1F4BE71}" type="slidenum">
              <a:rPr lang="zh-CN" altLang="en-US" smtClean="0"/>
              <a:t>13</a:t>
            </a:fld>
            <a:endParaRPr lang="zh-CN" altLang="en-US"/>
          </a:p>
        </p:txBody>
      </p:sp>
    </p:spTree>
    <p:extLst>
      <p:ext uri="{BB962C8B-B14F-4D97-AF65-F5344CB8AC3E}">
        <p14:creationId xmlns:p14="http://schemas.microsoft.com/office/powerpoint/2010/main" val="12165959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幻灯片图像占位符 1">
            <a:extLst>
              <a:ext uri="{FF2B5EF4-FFF2-40B4-BE49-F238E27FC236}">
                <a16:creationId xmlns:a16="http://schemas.microsoft.com/office/drawing/2014/main" id="{F4D1595B-EE89-FD7A-A0BF-0DACA37CC604}"/>
              </a:ext>
            </a:extLst>
          </p:cNvPr>
          <p:cNvSpPr>
            <a:spLocks noGrp="1" noRot="1" noChangeAspect="1" noChangeArrowheads="1"/>
          </p:cNvSpPr>
          <p:nvPr>
            <p:ph type="sldImg" idx="4294967295"/>
          </p:nvPr>
        </p:nvSpPr>
        <p:spPr bwMode="auto">
          <a:xfrm>
            <a:off x="685800" y="1143000"/>
            <a:ext cx="5486400" cy="3086100"/>
          </a:xfr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0" name="备注占位符 2">
            <a:extLst>
              <a:ext uri="{FF2B5EF4-FFF2-40B4-BE49-F238E27FC236}">
                <a16:creationId xmlns:a16="http://schemas.microsoft.com/office/drawing/2014/main" id="{568B9DD8-3633-3C19-C42C-7E71185DF5BD}"/>
              </a:ext>
            </a:extLst>
          </p:cNvPr>
          <p:cNvSpPr>
            <a:spLocks noGrp="1" noChangeArrowheads="1"/>
          </p:cNvSpPr>
          <p:nvPr>
            <p:ph type="body" idx="4294967295"/>
          </p:nvPr>
        </p:nvSpPr>
        <p:spPr bwMode="auto">
          <a:xfrm>
            <a:off x="685800" y="4400550"/>
            <a:ext cx="5486400" cy="360045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ts val="1000"/>
              </a:spcBef>
            </a:pPr>
            <a:r>
              <a:rPr lang="zh-CN" altLang="en-US" sz="1400" b="0" dirty="0">
                <a:solidFill>
                  <a:srgbClr val="EB613B"/>
                </a:solidFill>
              </a:rPr>
              <a:t>肿瘤在骨微环境中存在着恶性循环。肿瘤细胞分泌多种因子，如转化生长因子</a:t>
            </a:r>
            <a:r>
              <a:rPr lang="en-US" altLang="zh-CN" sz="1400" b="0" dirty="0">
                <a:solidFill>
                  <a:srgbClr val="EB613B"/>
                </a:solidFill>
              </a:rPr>
              <a:t>β</a:t>
            </a:r>
            <a:r>
              <a:rPr lang="zh-CN" altLang="en-US" sz="1400" b="0" dirty="0">
                <a:solidFill>
                  <a:srgbClr val="EB613B"/>
                </a:solidFill>
              </a:rPr>
              <a:t>（</a:t>
            </a:r>
            <a:r>
              <a:rPr lang="en-US" altLang="zh-CN" sz="1400" b="0" dirty="0">
                <a:solidFill>
                  <a:srgbClr val="EB613B"/>
                </a:solidFill>
              </a:rPr>
              <a:t>TGFβ</a:t>
            </a:r>
            <a:r>
              <a:rPr lang="zh-CN" altLang="en-US" sz="1400" b="0" dirty="0">
                <a:solidFill>
                  <a:srgbClr val="EB613B"/>
                </a:solidFill>
              </a:rPr>
              <a:t>）、胰岛素样生长因子（</a:t>
            </a:r>
            <a:r>
              <a:rPr lang="en-US" altLang="zh-CN" sz="1400" b="0" dirty="0">
                <a:solidFill>
                  <a:srgbClr val="EB613B"/>
                </a:solidFill>
              </a:rPr>
              <a:t>IGF</a:t>
            </a:r>
            <a:r>
              <a:rPr lang="zh-CN" altLang="en-US" sz="1400" b="0" dirty="0">
                <a:solidFill>
                  <a:srgbClr val="EB613B"/>
                </a:solidFill>
              </a:rPr>
              <a:t>）、血小板衍生生长因子（</a:t>
            </a:r>
            <a:r>
              <a:rPr lang="en-US" altLang="zh-CN" sz="1400" b="0" dirty="0">
                <a:solidFill>
                  <a:srgbClr val="EB613B"/>
                </a:solidFill>
              </a:rPr>
              <a:t>PDGF</a:t>
            </a:r>
            <a:r>
              <a:rPr lang="zh-CN" altLang="en-US" sz="1400" b="0" dirty="0">
                <a:solidFill>
                  <a:srgbClr val="EB613B"/>
                </a:solidFill>
              </a:rPr>
              <a:t>）、内皮素</a:t>
            </a:r>
            <a:r>
              <a:rPr lang="en-US" altLang="zh-CN" sz="1400" b="0" dirty="0">
                <a:solidFill>
                  <a:srgbClr val="EB613B"/>
                </a:solidFill>
              </a:rPr>
              <a:t>-1</a:t>
            </a:r>
            <a:r>
              <a:rPr lang="zh-CN" altLang="en-US" sz="1400" b="0" dirty="0">
                <a:solidFill>
                  <a:srgbClr val="EB613B"/>
                </a:solidFill>
              </a:rPr>
              <a:t>（</a:t>
            </a:r>
            <a:r>
              <a:rPr lang="en-US" altLang="zh-CN" sz="1400" b="0" dirty="0">
                <a:solidFill>
                  <a:srgbClr val="EB613B"/>
                </a:solidFill>
              </a:rPr>
              <a:t>EDN1</a:t>
            </a:r>
            <a:r>
              <a:rPr lang="zh-CN" altLang="en-US" sz="1400" b="0" dirty="0">
                <a:solidFill>
                  <a:srgbClr val="EB613B"/>
                </a:solidFill>
              </a:rPr>
              <a:t>）和血管内皮生长因子（</a:t>
            </a:r>
            <a:r>
              <a:rPr lang="en-US" altLang="zh-CN" sz="1400" b="0" dirty="0">
                <a:solidFill>
                  <a:srgbClr val="EB613B"/>
                </a:solidFill>
              </a:rPr>
              <a:t>VEGF</a:t>
            </a:r>
            <a:r>
              <a:rPr lang="zh-CN" altLang="en-US" sz="1400" b="0" dirty="0">
                <a:solidFill>
                  <a:srgbClr val="EB613B"/>
                </a:solidFill>
              </a:rPr>
              <a:t>），这些因子激活成骨细胞（</a:t>
            </a:r>
            <a:r>
              <a:rPr lang="en-US" altLang="zh-CN" sz="1400" b="0" dirty="0">
                <a:solidFill>
                  <a:srgbClr val="EB613B"/>
                </a:solidFill>
              </a:rPr>
              <a:t>OB</a:t>
            </a:r>
            <a:r>
              <a:rPr lang="zh-CN" altLang="en-US" sz="1400" b="0" dirty="0">
                <a:solidFill>
                  <a:srgbClr val="EB613B"/>
                </a:solidFill>
              </a:rPr>
              <a:t>）。活化的成骨细胞分泌核因子</a:t>
            </a:r>
            <a:r>
              <a:rPr lang="en-US" altLang="zh-CN" sz="1400" b="0" dirty="0" err="1">
                <a:solidFill>
                  <a:srgbClr val="EB613B"/>
                </a:solidFill>
              </a:rPr>
              <a:t>κB</a:t>
            </a:r>
            <a:r>
              <a:rPr lang="zh-CN" altLang="en-US" sz="1400" b="0" dirty="0">
                <a:solidFill>
                  <a:srgbClr val="EB613B"/>
                </a:solidFill>
              </a:rPr>
              <a:t>受体活化因子配体（</a:t>
            </a:r>
            <a:r>
              <a:rPr lang="en-US" altLang="zh-CN" sz="1400" b="0" dirty="0">
                <a:solidFill>
                  <a:srgbClr val="EB613B"/>
                </a:solidFill>
              </a:rPr>
              <a:t>RANKL</a:t>
            </a:r>
            <a:r>
              <a:rPr lang="zh-CN" altLang="en-US" sz="1400" b="0" dirty="0">
                <a:solidFill>
                  <a:srgbClr val="EB613B"/>
                </a:solidFill>
              </a:rPr>
              <a:t>）和白细胞介素</a:t>
            </a:r>
            <a:r>
              <a:rPr lang="en-US" altLang="zh-CN" sz="1400" b="0" dirty="0">
                <a:solidFill>
                  <a:srgbClr val="EB613B"/>
                </a:solidFill>
              </a:rPr>
              <a:t>6</a:t>
            </a:r>
            <a:r>
              <a:rPr lang="zh-CN" altLang="en-US" sz="1400" b="0" dirty="0">
                <a:solidFill>
                  <a:srgbClr val="EB613B"/>
                </a:solidFill>
              </a:rPr>
              <a:t>（</a:t>
            </a:r>
            <a:r>
              <a:rPr lang="en-US" altLang="zh-CN" sz="1400" b="0" dirty="0">
                <a:solidFill>
                  <a:srgbClr val="EB613B"/>
                </a:solidFill>
              </a:rPr>
              <a:t>IL-6</a:t>
            </a:r>
            <a:r>
              <a:rPr lang="zh-CN" altLang="en-US" sz="1400" b="0" dirty="0">
                <a:solidFill>
                  <a:srgbClr val="EB613B"/>
                </a:solidFill>
              </a:rPr>
              <a:t>），进而激活破骨细胞（</a:t>
            </a:r>
            <a:r>
              <a:rPr lang="en-US" altLang="zh-CN" sz="1400" b="0" dirty="0">
                <a:solidFill>
                  <a:srgbClr val="EB613B"/>
                </a:solidFill>
              </a:rPr>
              <a:t>OC</a:t>
            </a:r>
            <a:r>
              <a:rPr lang="zh-CN" altLang="en-US" sz="1400" b="0" dirty="0">
                <a:solidFill>
                  <a:srgbClr val="EB613B"/>
                </a:solidFill>
              </a:rPr>
              <a:t>）。破骨细胞通过骨吸收作用释放生长因子和钙离子，加速癌细胞增殖。通过地舒单抗可以抑制</a:t>
            </a:r>
            <a:r>
              <a:rPr lang="en-US" altLang="zh-CN" sz="1400" b="0" dirty="0">
                <a:solidFill>
                  <a:srgbClr val="EB613B"/>
                </a:solidFill>
              </a:rPr>
              <a:t>RANK</a:t>
            </a:r>
            <a:r>
              <a:rPr lang="zh-CN" altLang="en-US" sz="1400" b="0" dirty="0">
                <a:solidFill>
                  <a:srgbClr val="EB613B"/>
                </a:solidFill>
              </a:rPr>
              <a:t>通路，抑制</a:t>
            </a:r>
            <a:r>
              <a:rPr lang="en-US" altLang="zh-CN" sz="1400" b="0" dirty="0">
                <a:solidFill>
                  <a:srgbClr val="EB613B"/>
                </a:solidFill>
              </a:rPr>
              <a:t>RANK/RANKL</a:t>
            </a:r>
            <a:r>
              <a:rPr lang="zh-CN" altLang="en-US" sz="1400" b="0" dirty="0">
                <a:solidFill>
                  <a:srgbClr val="EB613B"/>
                </a:solidFill>
              </a:rPr>
              <a:t>活化，从而抑制故破坏，抑制转移灶增殖</a:t>
            </a:r>
            <a:endParaRPr lang="en-US" altLang="zh-CN" sz="1400" b="0" dirty="0">
              <a:solidFill>
                <a:srgbClr val="EB613B"/>
              </a:solidFill>
            </a:endParaRPr>
          </a:p>
          <a:p>
            <a:pPr>
              <a:spcBef>
                <a:spcPts val="1000"/>
              </a:spcBef>
            </a:pPr>
            <a:endParaRPr lang="en-US" altLang="zh-CN" sz="1400" b="1" dirty="0">
              <a:solidFill>
                <a:srgbClr val="EB613B"/>
              </a:solidFill>
            </a:endParaRPr>
          </a:p>
          <a:p>
            <a:pPr>
              <a:spcBef>
                <a:spcPts val="1000"/>
              </a:spcBef>
            </a:pPr>
            <a:r>
              <a:rPr lang="en-US" altLang="zh-CN" sz="1400" b="1" dirty="0">
                <a:solidFill>
                  <a:srgbClr val="EB613B"/>
                </a:solidFill>
              </a:rPr>
              <a:t>1)</a:t>
            </a:r>
            <a:r>
              <a:rPr lang="zh-CN" altLang="en-US" sz="1400" b="1" dirty="0">
                <a:solidFill>
                  <a:srgbClr val="EB613B"/>
                </a:solidFill>
              </a:rPr>
              <a:t> 直接刺激：</a:t>
            </a:r>
            <a:r>
              <a:rPr lang="zh-CN" altLang="en-US" b="1" u="sng" dirty="0">
                <a:solidFill>
                  <a:srgbClr val="E7E6E6"/>
                </a:solidFill>
              </a:rPr>
              <a:t>破骨细胞</a:t>
            </a:r>
            <a:r>
              <a:rPr lang="zh-CN" altLang="en-US" b="1" dirty="0">
                <a:solidFill>
                  <a:srgbClr val="E7E6E6"/>
                </a:solidFill>
              </a:rPr>
              <a:t> </a:t>
            </a:r>
            <a:r>
              <a:rPr lang="zh-CN" altLang="en-US" dirty="0">
                <a:solidFill>
                  <a:srgbClr val="E7E6E6"/>
                </a:solidFill>
              </a:rPr>
              <a:t>通过释放包括细胞因子 </a:t>
            </a:r>
            <a:r>
              <a:rPr lang="en-US" altLang="zh-CN" dirty="0">
                <a:solidFill>
                  <a:srgbClr val="E7E6E6"/>
                </a:solidFill>
              </a:rPr>
              <a:t>(MCP-1</a:t>
            </a:r>
            <a:r>
              <a:rPr lang="zh-CN" altLang="en-US" dirty="0">
                <a:solidFill>
                  <a:srgbClr val="E7E6E6"/>
                </a:solidFill>
              </a:rPr>
              <a:t>等</a:t>
            </a:r>
            <a:r>
              <a:rPr lang="en-US" altLang="zh-CN" dirty="0">
                <a:solidFill>
                  <a:srgbClr val="E7E6E6"/>
                </a:solidFill>
              </a:rPr>
              <a:t>)</a:t>
            </a:r>
            <a:r>
              <a:rPr lang="zh-CN" altLang="en-US" dirty="0">
                <a:solidFill>
                  <a:srgbClr val="E7E6E6"/>
                </a:solidFill>
              </a:rPr>
              <a:t> 、外泌体等 </a:t>
            </a:r>
            <a:r>
              <a:rPr lang="zh-CN" altLang="en-US" b="1" dirty="0">
                <a:solidFill>
                  <a:srgbClr val="E7E6E6"/>
                </a:solidFill>
              </a:rPr>
              <a:t>直接促进 </a:t>
            </a:r>
            <a:r>
              <a:rPr lang="zh-CN" altLang="en-US" dirty="0">
                <a:solidFill>
                  <a:srgbClr val="E7E6E6"/>
                </a:solidFill>
              </a:rPr>
              <a:t>骨转移灶增殖</a:t>
            </a:r>
            <a:r>
              <a:rPr lang="en-US" altLang="zh-CN" baseline="30000" dirty="0">
                <a:solidFill>
                  <a:srgbClr val="E7E6E6"/>
                </a:solidFill>
              </a:rPr>
              <a:t>1-3</a:t>
            </a:r>
          </a:p>
          <a:p>
            <a:pPr>
              <a:spcBef>
                <a:spcPts val="600"/>
              </a:spcBef>
              <a:spcAft>
                <a:spcPts val="300"/>
              </a:spcAft>
            </a:pPr>
            <a:r>
              <a:rPr lang="en-US" altLang="zh-CN" sz="1400" b="1" dirty="0">
                <a:solidFill>
                  <a:srgbClr val="EB613B"/>
                </a:solidFill>
              </a:rPr>
              <a:t>2) </a:t>
            </a:r>
            <a:r>
              <a:rPr lang="zh-CN" altLang="en-US" sz="1400" b="1" dirty="0">
                <a:solidFill>
                  <a:srgbClr val="EB613B"/>
                </a:solidFill>
              </a:rPr>
              <a:t>间接滋养：</a:t>
            </a:r>
            <a:r>
              <a:rPr lang="zh-CN" altLang="en-US" b="1" u="sng" dirty="0">
                <a:solidFill>
                  <a:srgbClr val="E7E6E6"/>
                </a:solidFill>
              </a:rPr>
              <a:t>破骨过程</a:t>
            </a:r>
            <a:r>
              <a:rPr lang="zh-CN" altLang="en-US" b="1" dirty="0">
                <a:solidFill>
                  <a:srgbClr val="E7E6E6"/>
                </a:solidFill>
              </a:rPr>
              <a:t> </a:t>
            </a:r>
            <a:r>
              <a:rPr lang="zh-CN" altLang="en-US" dirty="0">
                <a:solidFill>
                  <a:srgbClr val="E7E6E6"/>
                </a:solidFill>
              </a:rPr>
              <a:t>持续释放各类因子</a:t>
            </a:r>
            <a:r>
              <a:rPr lang="en-US" altLang="zh-CN" dirty="0">
                <a:solidFill>
                  <a:srgbClr val="E7E6E6"/>
                </a:solidFill>
              </a:rPr>
              <a:t> (BMP,</a:t>
            </a:r>
            <a:r>
              <a:rPr lang="zh-CN" altLang="en-US" dirty="0">
                <a:solidFill>
                  <a:srgbClr val="E7E6E6"/>
                </a:solidFill>
              </a:rPr>
              <a:t> </a:t>
            </a:r>
            <a:r>
              <a:rPr lang="en-US" altLang="zh-CN" dirty="0">
                <a:solidFill>
                  <a:srgbClr val="E7E6E6"/>
                </a:solidFill>
              </a:rPr>
              <a:t>TGF-β,</a:t>
            </a:r>
            <a:r>
              <a:rPr lang="zh-CN" altLang="en-US" dirty="0">
                <a:solidFill>
                  <a:srgbClr val="E7E6E6"/>
                </a:solidFill>
              </a:rPr>
              <a:t> </a:t>
            </a:r>
            <a:r>
              <a:rPr lang="en-US" altLang="zh-CN" dirty="0">
                <a:solidFill>
                  <a:srgbClr val="E7E6E6"/>
                </a:solidFill>
              </a:rPr>
              <a:t>IGFs,</a:t>
            </a:r>
            <a:r>
              <a:rPr lang="zh-CN" altLang="en-US" dirty="0">
                <a:solidFill>
                  <a:srgbClr val="E7E6E6"/>
                </a:solidFill>
              </a:rPr>
              <a:t> </a:t>
            </a:r>
            <a:r>
              <a:rPr lang="en-US" altLang="zh-CN" dirty="0">
                <a:solidFill>
                  <a:srgbClr val="E7E6E6"/>
                </a:solidFill>
              </a:rPr>
              <a:t>Ca</a:t>
            </a:r>
            <a:r>
              <a:rPr lang="en-US" altLang="zh-CN" baseline="30000" dirty="0">
                <a:solidFill>
                  <a:srgbClr val="E7E6E6"/>
                </a:solidFill>
              </a:rPr>
              <a:t>2+</a:t>
            </a:r>
            <a:r>
              <a:rPr lang="zh-CN" altLang="en-US" dirty="0">
                <a:solidFill>
                  <a:srgbClr val="E7E6E6"/>
                </a:solidFill>
              </a:rPr>
              <a:t>等</a:t>
            </a:r>
            <a:r>
              <a:rPr lang="en-US" altLang="zh-CN" dirty="0">
                <a:solidFill>
                  <a:srgbClr val="E7E6E6"/>
                </a:solidFill>
              </a:rPr>
              <a:t>)</a:t>
            </a:r>
            <a:r>
              <a:rPr lang="zh-CN" altLang="en-US" dirty="0">
                <a:solidFill>
                  <a:srgbClr val="E7E6E6"/>
                </a:solidFill>
              </a:rPr>
              <a:t>，为骨转移灶增殖提供养分，</a:t>
            </a:r>
            <a:r>
              <a:rPr lang="zh-CN" altLang="en-US" b="1" dirty="0">
                <a:solidFill>
                  <a:srgbClr val="E7E6E6"/>
                </a:solidFill>
              </a:rPr>
              <a:t>间接滋养 </a:t>
            </a:r>
            <a:r>
              <a:rPr lang="zh-CN" altLang="en-US" dirty="0">
                <a:solidFill>
                  <a:srgbClr val="E7E6E6"/>
                </a:solidFill>
              </a:rPr>
              <a:t>骨转移灶</a:t>
            </a:r>
            <a:r>
              <a:rPr lang="en-US" altLang="zh-CN" baseline="30000" dirty="0">
                <a:solidFill>
                  <a:srgbClr val="E7E6E6"/>
                </a:solidFill>
              </a:rPr>
              <a:t>4,5</a:t>
            </a:r>
            <a:r>
              <a:rPr lang="en-US" altLang="zh-CN" b="1" dirty="0">
                <a:solidFill>
                  <a:srgbClr val="E7E6E6"/>
                </a:solidFill>
              </a:rPr>
              <a:t>            </a:t>
            </a:r>
            <a:endParaRPr lang="zh-CN" altLang="en-US" dirty="0">
              <a:solidFill>
                <a:srgbClr val="E7E6E6"/>
              </a:solidFill>
            </a:endParaRPr>
          </a:p>
          <a:p>
            <a:endParaRPr lang="en-US" altLang="zh-CN" b="1" dirty="0"/>
          </a:p>
        </p:txBody>
      </p:sp>
      <p:sp>
        <p:nvSpPr>
          <p:cNvPr id="32771" name="灯片编号占位符 3">
            <a:extLst>
              <a:ext uri="{FF2B5EF4-FFF2-40B4-BE49-F238E27FC236}">
                <a16:creationId xmlns:a16="http://schemas.microsoft.com/office/drawing/2014/main" id="{824F0B49-F229-CA97-9A30-409B83A7768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微软雅黑" panose="020B0503020204020204" pitchFamily="34" charset="-122"/>
                <a:ea typeface="微软雅黑" panose="020B0503020204020204" pitchFamily="34" charset="-122"/>
              </a:defRPr>
            </a:lvl1pPr>
            <a:lvl2pPr>
              <a:defRPr>
                <a:solidFill>
                  <a:schemeClr val="tx1"/>
                </a:solidFill>
                <a:latin typeface="微软雅黑" panose="020B0503020204020204" pitchFamily="34" charset="-122"/>
                <a:ea typeface="微软雅黑" panose="020B0503020204020204" pitchFamily="34" charset="-122"/>
              </a:defRPr>
            </a:lvl2pPr>
            <a:lvl3pPr>
              <a:defRPr>
                <a:solidFill>
                  <a:schemeClr val="tx1"/>
                </a:solidFill>
                <a:latin typeface="微软雅黑" panose="020B0503020204020204" pitchFamily="34" charset="-122"/>
                <a:ea typeface="微软雅黑" panose="020B0503020204020204" pitchFamily="34" charset="-122"/>
              </a:defRPr>
            </a:lvl3pPr>
            <a:lvl4pPr>
              <a:defRPr>
                <a:solidFill>
                  <a:schemeClr val="tx1"/>
                </a:solidFill>
                <a:latin typeface="微软雅黑" panose="020B0503020204020204" pitchFamily="34" charset="-122"/>
                <a:ea typeface="微软雅黑" panose="020B0503020204020204" pitchFamily="34" charset="-122"/>
              </a:defRPr>
            </a:lvl4pPr>
            <a:lvl5pPr>
              <a:defRPr>
                <a:solidFill>
                  <a:schemeClr val="tx1"/>
                </a:solidFill>
                <a:latin typeface="微软雅黑" panose="020B0503020204020204" pitchFamily="34" charset="-122"/>
                <a:ea typeface="微软雅黑" panose="020B0503020204020204" pitchFamily="34" charset="-122"/>
              </a:defRPr>
            </a:lvl5pPr>
            <a:lvl6pPr fontAlgn="base">
              <a:spcBef>
                <a:spcPct val="0"/>
              </a:spcBef>
              <a:spcAft>
                <a:spcPct val="0"/>
              </a:spcAft>
              <a:defRPr>
                <a:solidFill>
                  <a:schemeClr val="tx1"/>
                </a:solidFill>
                <a:latin typeface="微软雅黑" panose="020B0503020204020204" pitchFamily="34" charset="-122"/>
                <a:ea typeface="微软雅黑" panose="020B0503020204020204" pitchFamily="34" charset="-122"/>
              </a:defRPr>
            </a:lvl6pPr>
            <a:lvl7pPr fontAlgn="base">
              <a:spcBef>
                <a:spcPct val="0"/>
              </a:spcBef>
              <a:spcAft>
                <a:spcPct val="0"/>
              </a:spcAft>
              <a:defRPr>
                <a:solidFill>
                  <a:schemeClr val="tx1"/>
                </a:solidFill>
                <a:latin typeface="微软雅黑" panose="020B0503020204020204" pitchFamily="34" charset="-122"/>
                <a:ea typeface="微软雅黑" panose="020B0503020204020204" pitchFamily="34" charset="-122"/>
              </a:defRPr>
            </a:lvl7pPr>
            <a:lvl8pPr fontAlgn="base">
              <a:spcBef>
                <a:spcPct val="0"/>
              </a:spcBef>
              <a:spcAft>
                <a:spcPct val="0"/>
              </a:spcAft>
              <a:defRPr>
                <a:solidFill>
                  <a:schemeClr val="tx1"/>
                </a:solidFill>
                <a:latin typeface="微软雅黑" panose="020B0503020204020204" pitchFamily="34" charset="-122"/>
                <a:ea typeface="微软雅黑" panose="020B0503020204020204" pitchFamily="34" charset="-122"/>
              </a:defRPr>
            </a:lvl8pPr>
            <a:lvl9pPr fontAlgn="base">
              <a:spcBef>
                <a:spcPct val="0"/>
              </a:spcBef>
              <a:spcAft>
                <a:spcPct val="0"/>
              </a:spcAft>
              <a:defRPr>
                <a:solidFill>
                  <a:schemeClr val="tx1"/>
                </a:solidFill>
                <a:latin typeface="微软雅黑" panose="020B0503020204020204" pitchFamily="34" charset="-122"/>
                <a:ea typeface="微软雅黑" panose="020B0503020204020204" pitchFamily="34" charset="-122"/>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5CAAAE9-F6E6-4AC0-9702-32BEF6574756}" type="slidenum">
              <a:rPr kumimoji="0" lang="zh-CN" altLang="en-US" sz="1200" b="0" i="0" u="none" strike="noStrike" kern="1200" cap="none" spc="0" normalizeH="0" baseline="0" noProof="0">
                <a:ln>
                  <a:noFill/>
                </a:ln>
                <a:solidFill>
                  <a:srgbClr val="000000"/>
                </a:solidFill>
                <a:effectLst/>
                <a:uLnTx/>
                <a:uFillTx/>
                <a:latin typeface="等线" panose="02010600030101010101" pitchFamily="2" charset="-122"/>
                <a:ea typeface="等线"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14</a:t>
            </a:fld>
            <a:endParaRPr kumimoji="0" lang="zh-CN" altLang="en-US" sz="1200" b="0" i="0" u="none" strike="noStrike" kern="1200" cap="none" spc="0" normalizeH="0" baseline="0" noProof="0">
              <a:ln>
                <a:noFill/>
              </a:ln>
              <a:solidFill>
                <a:srgbClr val="000000"/>
              </a:solidFill>
              <a:effectLst/>
              <a:uLnTx/>
              <a:uFillTx/>
              <a:latin typeface="等线" panose="02010600030101010101" pitchFamily="2" charset="-122"/>
              <a:ea typeface="等线" panose="02010600030101010101" pitchFamily="2" charset="-122"/>
              <a:cs typeface="+mn-cs"/>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171450" indent="-171450">
              <a:buFont typeface="Arial" panose="020B0604020202020204" pitchFamily="34" charset="0"/>
              <a:buChar char="•"/>
            </a:pPr>
            <a:r>
              <a:rPr lang="zh-CN" altLang="en-US" dirty="0"/>
              <a:t>在</a:t>
            </a:r>
            <a:r>
              <a:rPr lang="en-US" altLang="zh-CN" dirty="0"/>
              <a:t>Study 136</a:t>
            </a:r>
            <a:r>
              <a:rPr lang="zh-CN" altLang="en-US" dirty="0"/>
              <a:t>研究中发现：对比系统治疗加上唑来膦酸，系统治疗加上地舒单抗的首次</a:t>
            </a:r>
            <a:r>
              <a:rPr lang="en-US" altLang="zh-CN" dirty="0"/>
              <a:t>SRE</a:t>
            </a:r>
            <a:r>
              <a:rPr lang="zh-CN" altLang="en-US" dirty="0"/>
              <a:t>的中位发生时间更长，首次</a:t>
            </a:r>
            <a:r>
              <a:rPr lang="en-US" altLang="zh-CN" dirty="0"/>
              <a:t>SRE</a:t>
            </a:r>
            <a:r>
              <a:rPr lang="zh-CN" altLang="en-US" dirty="0"/>
              <a:t>的发生风险降低约</a:t>
            </a:r>
            <a:r>
              <a:rPr lang="en-US" altLang="zh-CN" dirty="0"/>
              <a:t>20%</a:t>
            </a:r>
            <a:r>
              <a:rPr lang="zh-CN" altLang="en-US" dirty="0"/>
              <a:t>，唑来膦酸组</a:t>
            </a:r>
            <a:r>
              <a:rPr lang="en-US" altLang="zh-CN" dirty="0"/>
              <a:t>50%</a:t>
            </a:r>
            <a:r>
              <a:rPr lang="zh-CN" altLang="en-US" dirty="0"/>
              <a:t>患者在</a:t>
            </a:r>
            <a:r>
              <a:rPr lang="en-US" altLang="zh-CN" dirty="0"/>
              <a:t>26.4</a:t>
            </a:r>
            <a:r>
              <a:rPr lang="zh-CN" altLang="en-US" dirty="0"/>
              <a:t>个月内出现首次</a:t>
            </a:r>
            <a:r>
              <a:rPr lang="en-US" altLang="zh-CN" dirty="0"/>
              <a:t>SRE</a:t>
            </a:r>
            <a:r>
              <a:rPr lang="zh-CN" altLang="en-US" dirty="0"/>
              <a:t>，地舒单抗组首次</a:t>
            </a:r>
            <a:r>
              <a:rPr lang="en-US" altLang="zh-CN" dirty="0"/>
              <a:t>SRE</a:t>
            </a:r>
            <a:r>
              <a:rPr lang="zh-CN" altLang="en-US" dirty="0"/>
              <a:t>发生的中位时间远未达到，“少出问题、晚出问题”意味着患者可能获得更长期的高质量生活</a:t>
            </a:r>
            <a:endParaRPr lang="en-US" altLang="zh-CN" dirty="0"/>
          </a:p>
          <a:p>
            <a:pPr marL="171450" indent="-171450">
              <a:buFont typeface="Arial" panose="020B0604020202020204" pitchFamily="34" charset="0"/>
              <a:buChar char="•"/>
            </a:pPr>
            <a:r>
              <a:rPr lang="zh-CN" altLang="en-US" dirty="0"/>
              <a:t>同时，该研究发现相对于唑来膦酸，地舒单抗更能降低</a:t>
            </a:r>
            <a:r>
              <a:rPr lang="en-US" altLang="zh-CN" dirty="0"/>
              <a:t>SRE</a:t>
            </a:r>
            <a:r>
              <a:rPr lang="zh-CN" altLang="en-US" dirty="0"/>
              <a:t>累计发生次数，发生</a:t>
            </a:r>
            <a:r>
              <a:rPr lang="en-US" altLang="zh-CN" dirty="0"/>
              <a:t>SRE</a:t>
            </a:r>
            <a:r>
              <a:rPr lang="zh-CN" altLang="en-US" dirty="0"/>
              <a:t>风险降低了</a:t>
            </a:r>
            <a:r>
              <a:rPr lang="en-US" altLang="zh-CN" dirty="0"/>
              <a:t>25%</a:t>
            </a:r>
            <a:r>
              <a:rPr lang="zh-CN" altLang="en-US" dirty="0"/>
              <a:t>；疗效优于唑来膦酸，减少多次</a:t>
            </a:r>
            <a:r>
              <a:rPr lang="en-US" altLang="zh-CN" dirty="0"/>
              <a:t>SRE</a:t>
            </a:r>
            <a:r>
              <a:rPr lang="zh-CN" altLang="en-US" dirty="0"/>
              <a:t>情况，降低严重损害风险，“少出问题”是高质量生存的基础；对比唑来膦酸，使用地舒单抗的患者在全病程中都获益更多，地舒单抗组对比唑来膦酸组获益差异不断扩大</a:t>
            </a:r>
          </a:p>
          <a:p>
            <a:endParaRPr 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C01B0E-9913-4C6F-B050-3F6E8AB7DFFA}"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41384756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6B390C-3E0B-EB72-46B2-E9AE80E82F1E}"/>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F98680D8-AB08-1643-815D-AEE6A52E2B44}"/>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17C25ADD-DF25-54A3-5DF2-2A923C7967F5}"/>
              </a:ext>
            </a:extLst>
          </p:cNvPr>
          <p:cNvSpPr>
            <a:spLocks noGrp="1"/>
          </p:cNvSpPr>
          <p:nvPr>
            <p:ph type="body" idx="1"/>
          </p:nvPr>
        </p:nvSpPr>
        <p:spPr/>
        <p:txBody>
          <a:bodyPr/>
          <a:lstStyle/>
          <a:p>
            <a:endParaRPr lang="en-US" dirty="0"/>
          </a:p>
        </p:txBody>
      </p:sp>
      <p:sp>
        <p:nvSpPr>
          <p:cNvPr id="4" name="灯片编号占位符 3">
            <a:extLst>
              <a:ext uri="{FF2B5EF4-FFF2-40B4-BE49-F238E27FC236}">
                <a16:creationId xmlns:a16="http://schemas.microsoft.com/office/drawing/2014/main" id="{6F3759FB-A321-BDDC-E13E-99CB9763917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C01B0E-9913-4C6F-B050-3F6E8AB7DFFA}"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32241728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同时，在该研究的生存质量分析中发现：在乳腺癌骨转移的整体人群中，地舒单抗组在研究过程中健康相关生活质量（</a:t>
            </a:r>
            <a:r>
              <a:rPr lang="en-US" altLang="zh-CN" dirty="0" err="1"/>
              <a:t>HRQoL</a:t>
            </a:r>
            <a:r>
              <a:rPr lang="zh-CN" altLang="en-US" dirty="0"/>
              <a:t>）获得持续改善，连续</a:t>
            </a:r>
            <a:r>
              <a:rPr lang="en-US" altLang="zh-CN" dirty="0"/>
              <a:t>18</a:t>
            </a:r>
            <a:r>
              <a:rPr lang="zh-CN" altLang="en-US" dirty="0"/>
              <a:t>个月优于唑来膦酸；对于无疼痛或轻度疼痛患者，地舒单抗同样为患者带来生活质量的持续改善</a:t>
            </a:r>
          </a:p>
        </p:txBody>
      </p:sp>
      <p:sp>
        <p:nvSpPr>
          <p:cNvPr id="4" name="灯片编号占位符 3"/>
          <p:cNvSpPr>
            <a:spLocks noGrp="1"/>
          </p:cNvSpPr>
          <p:nvPr>
            <p:ph type="sldNum" sz="quarter" idx="5"/>
          </p:nvPr>
        </p:nvSpPr>
        <p:spPr/>
        <p:txBody>
          <a:bodyPr/>
          <a:lstStyle/>
          <a:p>
            <a:fld id="{D0619B77-E130-462D-A4C9-C222F1F4BE71}" type="slidenum">
              <a:rPr lang="zh-CN" altLang="en-US" smtClean="0"/>
              <a:t>17</a:t>
            </a:fld>
            <a:endParaRPr lang="zh-CN" altLang="en-US"/>
          </a:p>
        </p:txBody>
      </p:sp>
    </p:spTree>
    <p:extLst>
      <p:ext uri="{BB962C8B-B14F-4D97-AF65-F5344CB8AC3E}">
        <p14:creationId xmlns:p14="http://schemas.microsoft.com/office/powerpoint/2010/main" val="161838177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AFA8C4-4377-5C87-22FE-7F9CEB2172F6}"/>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CC803F58-B954-D49D-12BC-5B37E9CFDACA}"/>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4CB3026F-B456-19D9-71CF-5C81101920EF}"/>
              </a:ext>
            </a:extLst>
          </p:cNvPr>
          <p:cNvSpPr>
            <a:spLocks noGrp="1"/>
          </p:cNvSpPr>
          <p:nvPr>
            <p:ph type="body" idx="1"/>
          </p:nvPr>
        </p:nvSpPr>
        <p:spPr/>
        <p:txBody>
          <a:bodyPr/>
          <a:lstStyle/>
          <a:p>
            <a:pPr marL="171450" indent="-171450">
              <a:buFont typeface="Arial" panose="020B0604020202020204" pitchFamily="34" charset="0"/>
              <a:buChar char="•"/>
            </a:pPr>
            <a:r>
              <a:rPr lang="zh-CN" altLang="en-US" dirty="0"/>
              <a:t>这部分内容分为三个</a:t>
            </a:r>
            <a:r>
              <a:rPr lang="en-US" altLang="zh-CN" dirty="0"/>
              <a:t>Topic</a:t>
            </a:r>
            <a:r>
              <a:rPr lang="zh-CN" altLang="en-US" dirty="0"/>
              <a:t>，分为</a:t>
            </a:r>
            <a:r>
              <a:rPr lang="en-US" altLang="zh-CN" dirty="0"/>
              <a:t>HR</a:t>
            </a:r>
            <a:r>
              <a:rPr lang="en-US" altLang="zh-CN" baseline="30000" dirty="0"/>
              <a:t>+</a:t>
            </a:r>
            <a:r>
              <a:rPr lang="en-US" altLang="zh-CN" dirty="0"/>
              <a:t>, HER2</a:t>
            </a:r>
            <a:r>
              <a:rPr lang="en-US" altLang="zh-CN" sz="1200" kern="1200" baseline="30000" dirty="0">
                <a:solidFill>
                  <a:schemeClr val="tx1"/>
                </a:solidFill>
                <a:latin typeface="+mn-lt"/>
                <a:ea typeface="+mn-ea"/>
                <a:cs typeface="+mn-cs"/>
              </a:rPr>
              <a:t>+</a:t>
            </a:r>
            <a:r>
              <a:rPr lang="en-US" altLang="zh-CN" dirty="0"/>
              <a:t>, TNBC</a:t>
            </a:r>
            <a:endParaRPr lang="zh-CN" altLang="en-US" dirty="0"/>
          </a:p>
        </p:txBody>
      </p:sp>
      <p:sp>
        <p:nvSpPr>
          <p:cNvPr id="4" name="灯片编号占位符 3">
            <a:extLst>
              <a:ext uri="{FF2B5EF4-FFF2-40B4-BE49-F238E27FC236}">
                <a16:creationId xmlns:a16="http://schemas.microsoft.com/office/drawing/2014/main" id="{DCDDB62E-CB77-B5B8-A94D-14FDE88368D1}"/>
              </a:ext>
            </a:extLst>
          </p:cNvPr>
          <p:cNvSpPr>
            <a:spLocks noGrp="1"/>
          </p:cNvSpPr>
          <p:nvPr>
            <p:ph type="sldNum" sz="quarter" idx="5"/>
          </p:nvPr>
        </p:nvSpPr>
        <p:spPr/>
        <p:txBody>
          <a:bodyPr/>
          <a:lstStyle/>
          <a:p>
            <a:fld id="{D0619B77-E130-462D-A4C9-C222F1F4BE71}" type="slidenum">
              <a:rPr lang="zh-CN" altLang="en-US" smtClean="0"/>
              <a:t>18</a:t>
            </a:fld>
            <a:endParaRPr lang="zh-CN" altLang="en-US"/>
          </a:p>
        </p:txBody>
      </p:sp>
    </p:spTree>
    <p:extLst>
      <p:ext uri="{BB962C8B-B14F-4D97-AF65-F5344CB8AC3E}">
        <p14:creationId xmlns:p14="http://schemas.microsoft.com/office/powerpoint/2010/main" val="336989344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33F63C-0AAD-3579-869C-591CD5ADEB58}"/>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52EB2BA1-16CA-4E3D-79BF-954D70A199AE}"/>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36EBEE33-A788-FE2D-DDD4-DE49EA47AF29}"/>
              </a:ext>
            </a:extLst>
          </p:cNvPr>
          <p:cNvSpPr>
            <a:spLocks noGrp="1"/>
          </p:cNvSpPr>
          <p:nvPr>
            <p:ph type="body" idx="1"/>
          </p:nvPr>
        </p:nvSpPr>
        <p:spPr/>
        <p:txBody>
          <a:bodyPr/>
          <a:lstStyle/>
          <a:p>
            <a:r>
              <a:rPr lang="zh-CN" altLang="en-US" dirty="0"/>
              <a:t>前面第一章和第二章讲述了乳腺癌骨转移的治疗现状和规范化治疗，对于临床专家来说，更多的临床实践可能是和一些乳腺癌的标准治疗进行联用，那联合是否有获益？可能是临床医生更为关注的话题，下面将从真实病例来看下</a:t>
            </a:r>
            <a:r>
              <a:rPr lang="zh-CN" altLang="en-US" b="1" kern="0" dirty="0">
                <a:solidFill>
                  <a:srgbClr val="F26649"/>
                </a:solidFill>
                <a:latin typeface="+mn-ea"/>
                <a:cs typeface="+mn-ea"/>
                <a:sym typeface="+mn-lt"/>
              </a:rPr>
              <a:t>乳腺癌骨转移治疗获益</a:t>
            </a:r>
            <a:endParaRPr lang="zh-CN" altLang="en-US" dirty="0"/>
          </a:p>
        </p:txBody>
      </p:sp>
      <p:sp>
        <p:nvSpPr>
          <p:cNvPr id="4" name="灯片编号占位符 3">
            <a:extLst>
              <a:ext uri="{FF2B5EF4-FFF2-40B4-BE49-F238E27FC236}">
                <a16:creationId xmlns:a16="http://schemas.microsoft.com/office/drawing/2014/main" id="{23DE42F0-3E9C-3966-C869-A52BC84F18C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619B77-E130-462D-A4C9-C222F1F4BE71}" type="slidenum">
              <a:rPr kumimoji="0" lang="zh-CN" altLang="en-US" sz="1200" b="0" i="0" u="none" strike="noStrike" kern="1200" cap="none" spc="0" normalizeH="0" baseline="0" noProof="0" smtClean="0">
                <a:ln>
                  <a:noFill/>
                </a:ln>
                <a:solidFill>
                  <a:prstClr val="black"/>
                </a:solidFill>
                <a:effectLst/>
                <a:uLnTx/>
                <a:uFillTx/>
                <a:latin typeface="等线" panose="0211000402020202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110004020202020204"/>
              <a:ea typeface="等线" panose="02010600030101010101" pitchFamily="2" charset="-122"/>
              <a:cs typeface="+mn-cs"/>
            </a:endParaRPr>
          </a:p>
        </p:txBody>
      </p:sp>
    </p:spTree>
    <p:extLst>
      <p:ext uri="{BB962C8B-B14F-4D97-AF65-F5344CB8AC3E}">
        <p14:creationId xmlns:p14="http://schemas.microsoft.com/office/powerpoint/2010/main" val="14690315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zh-CN" altLang="en-US" dirty="0"/>
              <a:t>首先简要介绍一下病例的基本信息</a:t>
            </a:r>
          </a:p>
        </p:txBody>
      </p:sp>
      <p:sp>
        <p:nvSpPr>
          <p:cNvPr id="4" name="灯片编号占位符 3"/>
          <p:cNvSpPr>
            <a:spLocks noGrp="1"/>
          </p:cNvSpPr>
          <p:nvPr>
            <p:ph type="sldNum" sz="quarter" idx="5"/>
          </p:nvPr>
        </p:nvSpPr>
        <p:spPr/>
        <p:txBody>
          <a:bodyPr/>
          <a:lstStyle/>
          <a:p>
            <a:fld id="{4A5E663D-AD53-4F7B-8000-D69ECC3B71FB}" type="slidenum">
              <a:rPr lang="zh-CN" altLang="en-US" smtClean="0"/>
              <a:t>20</a:t>
            </a:fld>
            <a:endParaRPr lang="zh-CN" altLang="en-US"/>
          </a:p>
        </p:txBody>
      </p:sp>
    </p:spTree>
    <p:extLst>
      <p:ext uri="{BB962C8B-B14F-4D97-AF65-F5344CB8AC3E}">
        <p14:creationId xmlns:p14="http://schemas.microsoft.com/office/powerpoint/2010/main" val="42484362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D164C2-6373-0CE0-6EB8-528729983EF1}"/>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C4281671-0D60-84D1-3170-19A23A428739}"/>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EBBA2A4A-97F4-0F75-B74A-C42034B494BD}"/>
              </a:ext>
            </a:extLst>
          </p:cNvPr>
          <p:cNvSpPr>
            <a:spLocks noGrp="1"/>
          </p:cNvSpPr>
          <p:nvPr>
            <p:ph type="body" idx="1"/>
          </p:nvPr>
        </p:nvSpPr>
        <p:spPr/>
        <p:txBody>
          <a:bodyPr/>
          <a:lstStyle/>
          <a:p>
            <a:pPr marL="171450" indent="-171450">
              <a:buFont typeface="Arial" panose="020B0604020202020204" pitchFamily="34" charset="0"/>
              <a:buChar char="•"/>
            </a:pPr>
            <a:r>
              <a:rPr lang="zh-CN" altLang="en-US" dirty="0"/>
              <a:t>骨转移在乳腺癌中很常见，据估计晚期乳腺癌患者中高达</a:t>
            </a:r>
            <a:r>
              <a:rPr lang="en-US" altLang="zh-CN" dirty="0"/>
              <a:t>65-75%</a:t>
            </a:r>
            <a:r>
              <a:rPr lang="zh-CN" altLang="en-US" dirty="0"/>
              <a:t>会发生骨转移；提示晚期骨转移发生率高</a:t>
            </a:r>
            <a:endParaRPr lang="en-US" altLang="zh-CN" dirty="0"/>
          </a:p>
          <a:p>
            <a:pPr marL="171450" indent="-171450">
              <a:buFont typeface="Arial" panose="020B0604020202020204" pitchFamily="34" charset="0"/>
              <a:buChar char="•"/>
            </a:pPr>
            <a:r>
              <a:rPr lang="zh-CN" altLang="en-US" dirty="0"/>
              <a:t>回顾性收集了美国外科学院和美国癌症协会的国家癌症数据库</a:t>
            </a:r>
            <a:r>
              <a:rPr lang="en-US" altLang="zh-CN" dirty="0"/>
              <a:t>(NCDB) 2010-2013</a:t>
            </a:r>
            <a:r>
              <a:rPr lang="zh-CN" altLang="en-US" dirty="0"/>
              <a:t>年中诊断的</a:t>
            </a:r>
            <a:r>
              <a:rPr lang="en-US" altLang="zh-CN" dirty="0"/>
              <a:t>414528</a:t>
            </a:r>
            <a:r>
              <a:rPr lang="zh-CN" altLang="en-US" dirty="0"/>
              <a:t>名乳腺癌患者的生存数据，结果发现骨转移患者的预后更差</a:t>
            </a:r>
            <a:endParaRPr lang="en-US" altLang="zh-CN" dirty="0"/>
          </a:p>
          <a:p>
            <a:pPr marL="171450" indent="-171450">
              <a:buFont typeface="Arial" panose="020B0604020202020204" pitchFamily="34" charset="0"/>
              <a:buChar char="•"/>
            </a:pPr>
            <a:r>
              <a:rPr lang="zh-CN" altLang="en-US" dirty="0"/>
              <a:t>另外，有研究表明不同程度骨转移患者预后不同，多发骨转移患者预后更差，</a:t>
            </a:r>
            <a:r>
              <a:rPr lang="en-US" altLang="zh-CN" dirty="0"/>
              <a:t>HR= 1.37 (95% CI, 1.03–1.83), P= 0.034</a:t>
            </a:r>
          </a:p>
        </p:txBody>
      </p:sp>
      <p:sp>
        <p:nvSpPr>
          <p:cNvPr id="4" name="灯片编号占位符 3">
            <a:extLst>
              <a:ext uri="{FF2B5EF4-FFF2-40B4-BE49-F238E27FC236}">
                <a16:creationId xmlns:a16="http://schemas.microsoft.com/office/drawing/2014/main" id="{CEF7F575-29CE-E5E2-2BBC-45918548712D}"/>
              </a:ext>
            </a:extLst>
          </p:cNvPr>
          <p:cNvSpPr>
            <a:spLocks noGrp="1"/>
          </p:cNvSpPr>
          <p:nvPr>
            <p:ph type="sldNum" sz="quarter" idx="5"/>
          </p:nvPr>
        </p:nvSpPr>
        <p:spPr/>
        <p:txBody>
          <a:bodyPr/>
          <a:lstStyle/>
          <a:p>
            <a:fld id="{D0619B77-E130-462D-A4C9-C222F1F4BE71}" type="slidenum">
              <a:rPr lang="zh-CN" altLang="en-US" smtClean="0"/>
              <a:t>3</a:t>
            </a:fld>
            <a:endParaRPr lang="zh-CN" altLang="en-US"/>
          </a:p>
        </p:txBody>
      </p:sp>
    </p:spTree>
    <p:extLst>
      <p:ext uri="{BB962C8B-B14F-4D97-AF65-F5344CB8AC3E}">
        <p14:creationId xmlns:p14="http://schemas.microsoft.com/office/powerpoint/2010/main" val="84020671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zh-CN" altLang="en-US" dirty="0"/>
              <a:t>随即患者就诊我院，来院时为轮椅推入病房</a:t>
            </a:r>
          </a:p>
        </p:txBody>
      </p:sp>
      <p:sp>
        <p:nvSpPr>
          <p:cNvPr id="4" name="灯片编号占位符 3"/>
          <p:cNvSpPr>
            <a:spLocks noGrp="1"/>
          </p:cNvSpPr>
          <p:nvPr>
            <p:ph type="sldNum" sz="quarter" idx="5"/>
          </p:nvPr>
        </p:nvSpPr>
        <p:spPr/>
        <p:txBody>
          <a:bodyPr/>
          <a:lstStyle/>
          <a:p>
            <a:fld id="{4A5E663D-AD53-4F7B-8000-D69ECC3B71FB}" type="slidenum">
              <a:rPr lang="zh-CN" altLang="en-US" smtClean="0"/>
              <a:t>21</a:t>
            </a:fld>
            <a:endParaRPr lang="zh-CN" altLang="en-US"/>
          </a:p>
        </p:txBody>
      </p:sp>
    </p:spTree>
    <p:extLst>
      <p:ext uri="{BB962C8B-B14F-4D97-AF65-F5344CB8AC3E}">
        <p14:creationId xmlns:p14="http://schemas.microsoft.com/office/powerpoint/2010/main" val="47468488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D0619B77-E130-462D-A4C9-C222F1F4BE71}" type="slidenum">
              <a:rPr lang="zh-CN" altLang="en-US" smtClean="0"/>
              <a:t>45</a:t>
            </a:fld>
            <a:endParaRPr lang="zh-CN" altLang="en-US"/>
          </a:p>
        </p:txBody>
      </p:sp>
    </p:spTree>
    <p:extLst>
      <p:ext uri="{BB962C8B-B14F-4D97-AF65-F5344CB8AC3E}">
        <p14:creationId xmlns:p14="http://schemas.microsoft.com/office/powerpoint/2010/main" val="33895221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171450" indent="-171450">
              <a:buFont typeface="Arial" panose="020B0604020202020204" pitchFamily="34" charset="0"/>
              <a:buChar char="•"/>
            </a:pPr>
            <a:r>
              <a:rPr lang="en-US" altLang="zh-CN" dirty="0"/>
              <a:t>2</a:t>
            </a:r>
            <a:r>
              <a:rPr lang="zh-CN" altLang="en-US" dirty="0"/>
              <a:t>项研究中发现，无症状骨转移患者占比约为</a:t>
            </a:r>
            <a:r>
              <a:rPr lang="en-US" altLang="zh-CN" dirty="0"/>
              <a:t>41.3%-58%</a:t>
            </a:r>
            <a:r>
              <a:rPr lang="zh-CN" altLang="en-US" dirty="0"/>
              <a:t>，发生骨转移患者最多有</a:t>
            </a:r>
            <a:r>
              <a:rPr lang="en-US" altLang="zh-CN" dirty="0"/>
              <a:t>58%</a:t>
            </a:r>
            <a:r>
              <a:rPr lang="zh-CN" altLang="en-US" dirty="0"/>
              <a:t>是无症状骨转移</a:t>
            </a:r>
          </a:p>
        </p:txBody>
      </p:sp>
      <p:sp>
        <p:nvSpPr>
          <p:cNvPr id="4" name="灯片编号占位符 3"/>
          <p:cNvSpPr>
            <a:spLocks noGrp="1"/>
          </p:cNvSpPr>
          <p:nvPr>
            <p:ph type="sldNum" sz="quarter" idx="5"/>
          </p:nvPr>
        </p:nvSpPr>
        <p:spPr/>
        <p:txBody>
          <a:bodyPr/>
          <a:lstStyle/>
          <a:p>
            <a:fld id="{D0619B77-E130-462D-A4C9-C222F1F4BE71}" type="slidenum">
              <a:rPr lang="zh-CN" altLang="en-US" smtClean="0"/>
              <a:t>4</a:t>
            </a:fld>
            <a:endParaRPr lang="zh-CN" altLang="en-US"/>
          </a:p>
        </p:txBody>
      </p:sp>
    </p:spTree>
    <p:extLst>
      <p:ext uri="{BB962C8B-B14F-4D97-AF65-F5344CB8AC3E}">
        <p14:creationId xmlns:p14="http://schemas.microsoft.com/office/powerpoint/2010/main" val="31220630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171450" indent="-171450">
              <a:buFont typeface="Arial" panose="020B0604020202020204" pitchFamily="34" charset="0"/>
              <a:buChar char="•"/>
            </a:pPr>
            <a:r>
              <a:rPr lang="zh-CN" altLang="en-US" dirty="0"/>
              <a:t>过去的一些双膦酸盐的错误宣传：认为骨痛的时候才开始用骨保护剂，这导致骨保护剂被误解成为“止痛剂”</a:t>
            </a:r>
            <a:endParaRPr lang="en-US" altLang="zh-CN" dirty="0"/>
          </a:p>
          <a:p>
            <a:pPr marL="171450" indent="-171450">
              <a:buFont typeface="Arial" panose="020B0604020202020204" pitchFamily="34" charset="0"/>
              <a:buChar char="•"/>
            </a:pPr>
            <a:r>
              <a:rPr lang="zh-CN" altLang="en-US" dirty="0"/>
              <a:t>同时在适应症方面，我们可能也存在一些思维误区：现在的骨保护剂的适应症也和以往不一样，既往的双膦酸盐确实是用于恶性肿瘤引起的骨痛，高钙血症，</a:t>
            </a:r>
            <a:r>
              <a:rPr lang="en-US" altLang="zh-CN" dirty="0"/>
              <a:t>Paget</a:t>
            </a:r>
            <a:r>
              <a:rPr lang="zh-CN" altLang="en-US" dirty="0"/>
              <a:t>病，但新型的骨保护剂地舒单抗适应症包括</a:t>
            </a:r>
            <a:r>
              <a:rPr kumimoji="0" lang="zh-CN" altLang="en-US" sz="120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实体肿瘤骨转移患者或多发性骨髓瘤患者的治疗，以延迟或降低</a:t>
            </a:r>
            <a:r>
              <a:rPr lang="zh-CN" altLang="en-US" sz="1200"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rPr>
              <a:t>骨相关事件（病理性骨折、脊髓压迫、骨放疗或骨手术）的发生风险。同时也有一些其他适应症</a:t>
            </a:r>
            <a:endParaRPr lang="zh-CN" altLang="en-US" dirty="0"/>
          </a:p>
        </p:txBody>
      </p:sp>
      <p:sp>
        <p:nvSpPr>
          <p:cNvPr id="4" name="灯片编号占位符 3"/>
          <p:cNvSpPr>
            <a:spLocks noGrp="1"/>
          </p:cNvSpPr>
          <p:nvPr>
            <p:ph type="sldNum" sz="quarter" idx="5"/>
          </p:nvPr>
        </p:nvSpPr>
        <p:spPr/>
        <p:txBody>
          <a:bodyPr/>
          <a:lstStyle/>
          <a:p>
            <a:fld id="{D0619B77-E130-462D-A4C9-C222F1F4BE71}" type="slidenum">
              <a:rPr lang="zh-CN" altLang="en-US" smtClean="0"/>
              <a:t>5</a:t>
            </a:fld>
            <a:endParaRPr lang="zh-CN" altLang="en-US"/>
          </a:p>
        </p:txBody>
      </p:sp>
    </p:spTree>
    <p:extLst>
      <p:ext uri="{BB962C8B-B14F-4D97-AF65-F5344CB8AC3E}">
        <p14:creationId xmlns:p14="http://schemas.microsoft.com/office/powerpoint/2010/main" val="28637200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C01B0E-9913-4C6F-B050-3F6E8AB7DFFA}"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9635681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408FF2-F0EE-7BEA-4DF3-8A6A761D0365}"/>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120B94F9-6B3A-32FB-ADEA-3FD0D2F49576}"/>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AFE03FF2-D35A-EB7A-4668-CA2404016854}"/>
              </a:ext>
            </a:extLst>
          </p:cNvPr>
          <p:cNvSpPr>
            <a:spLocks noGrp="1"/>
          </p:cNvSpPr>
          <p:nvPr>
            <p:ph type="body" idx="1"/>
          </p:nvPr>
        </p:nvSpPr>
        <p:spPr/>
        <p:txBody>
          <a:bodyPr/>
          <a:lstStyle/>
          <a:p>
            <a:endParaRPr lang="en-US" altLang="zh-CN" dirty="0"/>
          </a:p>
        </p:txBody>
      </p:sp>
      <p:sp>
        <p:nvSpPr>
          <p:cNvPr id="4" name="灯片编号占位符 3">
            <a:extLst>
              <a:ext uri="{FF2B5EF4-FFF2-40B4-BE49-F238E27FC236}">
                <a16:creationId xmlns:a16="http://schemas.microsoft.com/office/drawing/2014/main" id="{A1039079-E08B-A645-2EBE-26C27ACA0D72}"/>
              </a:ext>
            </a:extLst>
          </p:cNvPr>
          <p:cNvSpPr>
            <a:spLocks noGrp="1"/>
          </p:cNvSpPr>
          <p:nvPr>
            <p:ph type="sldNum" sz="quarter" idx="5"/>
          </p:nvPr>
        </p:nvSpPr>
        <p:spPr/>
        <p:txBody>
          <a:bodyPr/>
          <a:lstStyle/>
          <a:p>
            <a:fld id="{D0619B77-E130-462D-A4C9-C222F1F4BE71}" type="slidenum">
              <a:rPr lang="zh-CN" altLang="en-US" smtClean="0"/>
              <a:t>7</a:t>
            </a:fld>
            <a:endParaRPr lang="zh-CN" altLang="en-US"/>
          </a:p>
        </p:txBody>
      </p:sp>
    </p:spTree>
    <p:extLst>
      <p:ext uri="{BB962C8B-B14F-4D97-AF65-F5344CB8AC3E}">
        <p14:creationId xmlns:p14="http://schemas.microsoft.com/office/powerpoint/2010/main" val="9625514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90FE58-4B4A-8E88-062E-CD1DD4A8F84E}"/>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A25E19F9-C52F-FE33-82B3-B3AD03F8443E}"/>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65A2C59C-E6E3-0196-185A-2F3D5DB228E4}"/>
              </a:ext>
            </a:extLst>
          </p:cNvPr>
          <p:cNvSpPr>
            <a:spLocks noGrp="1"/>
          </p:cNvSpPr>
          <p:nvPr>
            <p:ph type="body" idx="1"/>
          </p:nvPr>
        </p:nvSpPr>
        <p:spPr/>
        <p:txBody>
          <a:bodyPr/>
          <a:lstStyle/>
          <a:p>
            <a:endParaRPr lang="zh-CN" altLang="en-US" dirty="0"/>
          </a:p>
        </p:txBody>
      </p:sp>
      <p:sp>
        <p:nvSpPr>
          <p:cNvPr id="4" name="灯片编号占位符 3">
            <a:extLst>
              <a:ext uri="{FF2B5EF4-FFF2-40B4-BE49-F238E27FC236}">
                <a16:creationId xmlns:a16="http://schemas.microsoft.com/office/drawing/2014/main" id="{E06D87FA-E6E7-BCE3-516E-490307E4B02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619B77-E130-462D-A4C9-C222F1F4BE71}" type="slidenum">
              <a:rPr kumimoji="0" lang="zh-CN" altLang="en-US" sz="1200" b="0" i="0" u="none" strike="noStrike" kern="1200" cap="none" spc="0" normalizeH="0" baseline="0" noProof="0" smtClean="0">
                <a:ln>
                  <a:noFill/>
                </a:ln>
                <a:solidFill>
                  <a:prstClr val="black"/>
                </a:solidFill>
                <a:effectLst/>
                <a:uLnTx/>
                <a:uFillTx/>
                <a:latin typeface="等线" panose="0211000402020202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110004020202020204"/>
              <a:ea typeface="等线" panose="02010600030101010101" pitchFamily="2" charset="-122"/>
              <a:cs typeface="+mn-cs"/>
            </a:endParaRPr>
          </a:p>
        </p:txBody>
      </p:sp>
    </p:spTree>
    <p:extLst>
      <p:ext uri="{BB962C8B-B14F-4D97-AF65-F5344CB8AC3E}">
        <p14:creationId xmlns:p14="http://schemas.microsoft.com/office/powerpoint/2010/main" val="8729940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ltLang="zh-CN" b="0" dirty="0"/>
              <a:t>CSCO BC</a:t>
            </a:r>
            <a:r>
              <a:rPr lang="zh-CN" altLang="en-US" b="0" dirty="0"/>
              <a:t>指南中进一步明确的骨转移药物的推荐级别，地舒单抗是</a:t>
            </a:r>
            <a:r>
              <a:rPr lang="en-US" altLang="zh-CN" b="0" dirty="0"/>
              <a:t>1</a:t>
            </a:r>
            <a:r>
              <a:rPr lang="zh-CN" altLang="en-US" b="0" dirty="0"/>
              <a:t>级、</a:t>
            </a:r>
            <a:r>
              <a:rPr lang="en-US" altLang="zh-CN" b="0" dirty="0"/>
              <a:t>1A</a:t>
            </a:r>
            <a:r>
              <a:rPr lang="zh-CN" altLang="en-US" b="0" dirty="0"/>
              <a:t>类推荐，是</a:t>
            </a:r>
            <a:r>
              <a:rPr lang="en-US" altLang="zh-CN" b="0" dirty="0"/>
              <a:t>CSCO</a:t>
            </a:r>
            <a:r>
              <a:rPr lang="zh-CN" altLang="en-US" b="0" dirty="0"/>
              <a:t>指南证据级别最高的推荐，优于伊班膦酸和帕米膦酸等双膦酸盐，骨转移治疗选择安加维，有望为患者带来更多获益</a:t>
            </a:r>
          </a:p>
        </p:txBody>
      </p:sp>
      <p:sp>
        <p:nvSpPr>
          <p:cNvPr id="4" name="灯片编号占位符 3"/>
          <p:cNvSpPr>
            <a:spLocks noGrp="1"/>
          </p:cNvSpPr>
          <p:nvPr>
            <p:ph type="sldNum" sz="quarter" idx="5"/>
          </p:nvPr>
        </p:nvSpPr>
        <p:spPr/>
        <p:txBody>
          <a:bodyPr/>
          <a:lstStyle/>
          <a:p>
            <a:fld id="{D0619B77-E130-462D-A4C9-C222F1F4BE71}" type="slidenum">
              <a:rPr lang="zh-CN" altLang="en-US" smtClean="0"/>
              <a:t>9</a:t>
            </a:fld>
            <a:endParaRPr lang="zh-CN" altLang="en-US"/>
          </a:p>
        </p:txBody>
      </p:sp>
    </p:spTree>
    <p:extLst>
      <p:ext uri="{BB962C8B-B14F-4D97-AF65-F5344CB8AC3E}">
        <p14:creationId xmlns:p14="http://schemas.microsoft.com/office/powerpoint/2010/main" val="29564521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171450" indent="-171450">
              <a:buFont typeface="Arial" panose="020B0604020202020204" pitchFamily="34" charset="0"/>
              <a:buChar char="•"/>
            </a:pPr>
            <a:r>
              <a:rPr lang="en-US" altLang="zh-CN" dirty="0"/>
              <a:t>ESMO</a:t>
            </a:r>
            <a:r>
              <a:rPr lang="zh-CN" altLang="en-US" dirty="0"/>
              <a:t>权威指南推荐：无论是否有症状、都尽早使用以地舒单抗为代表的骨保护药物</a:t>
            </a:r>
            <a:endParaRPr lang="en-US" altLang="zh-CN" dirty="0"/>
          </a:p>
          <a:p>
            <a:pPr marL="171450" indent="-171450">
              <a:buFont typeface="Arial" panose="020B0604020202020204" pitchFamily="34" charset="0"/>
              <a:buChar char="•"/>
            </a:pPr>
            <a:r>
              <a:rPr lang="zh-CN" altLang="en-US" dirty="0"/>
              <a:t>同时，对于启动治疗的时间应该是在确认骨转移后，并在疾病全程中持续评估治疗方案；对于地舒单抗的使用剂量，推荐皮下</a:t>
            </a:r>
            <a:r>
              <a:rPr lang="en-US" altLang="zh-CN" dirty="0"/>
              <a:t>120 mg Q4W</a:t>
            </a:r>
            <a:endParaRPr lang="zh-CN" altLang="en-US" dirty="0"/>
          </a:p>
        </p:txBody>
      </p:sp>
      <p:sp>
        <p:nvSpPr>
          <p:cNvPr id="4" name="灯片编号占位符 3"/>
          <p:cNvSpPr>
            <a:spLocks noGrp="1"/>
          </p:cNvSpPr>
          <p:nvPr>
            <p:ph type="sldNum" sz="quarter" idx="5"/>
          </p:nvPr>
        </p:nvSpPr>
        <p:spPr/>
        <p:txBody>
          <a:bodyPr/>
          <a:lstStyle/>
          <a:p>
            <a:fld id="{D0619B77-E130-462D-A4C9-C222F1F4BE71}" type="slidenum">
              <a:rPr lang="zh-CN" altLang="en-US" smtClean="0"/>
              <a:t>10</a:t>
            </a:fld>
            <a:endParaRPr lang="zh-CN" altLang="en-US"/>
          </a:p>
        </p:txBody>
      </p:sp>
    </p:spTree>
    <p:extLst>
      <p:ext uri="{BB962C8B-B14F-4D97-AF65-F5344CB8AC3E}">
        <p14:creationId xmlns:p14="http://schemas.microsoft.com/office/powerpoint/2010/main" val="338516923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tags" Target="../tags/tag2.xml"/><Relationship Id="rId4" Type="http://schemas.openxmlformats.org/officeDocument/2006/relationships/image" Target="../media/image2.emf"/></Relationships>
</file>

<file path=ppt/slideLayouts/_rels/slideLayout10.xml.rels><?xml version="1.0" encoding="UTF-8" standalone="yes"?>
<Relationships xmlns="http://schemas.openxmlformats.org/package/2006/relationships"><Relationship Id="rId3" Type="http://schemas.openxmlformats.org/officeDocument/2006/relationships/tags" Target="../tags/tag16.xml"/><Relationship Id="rId2" Type="http://schemas.openxmlformats.org/officeDocument/2006/relationships/tags" Target="../tags/tag15.xml"/><Relationship Id="rId1" Type="http://schemas.openxmlformats.org/officeDocument/2006/relationships/tags" Target="../tags/tag14.xml"/><Relationship Id="rId4"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3.xml"/><Relationship Id="rId6" Type="http://schemas.openxmlformats.org/officeDocument/2006/relationships/image" Target="../media/image23.png"/><Relationship Id="rId5" Type="http://schemas.openxmlformats.org/officeDocument/2006/relationships/image" Target="../media/image22.svg"/><Relationship Id="rId4" Type="http://schemas.openxmlformats.org/officeDocument/2006/relationships/image" Target="../media/image21.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slideMaster" Target="../slideMasters/slideMaster3.xml"/><Relationship Id="rId1" Type="http://schemas.openxmlformats.org/officeDocument/2006/relationships/tags" Target="../tags/tag18.xml"/><Relationship Id="rId6" Type="http://schemas.openxmlformats.org/officeDocument/2006/relationships/image" Target="../media/image15.png"/><Relationship Id="rId5" Type="http://schemas.openxmlformats.org/officeDocument/2006/relationships/image" Target="../media/image1.emf"/><Relationship Id="rId4" Type="http://schemas.openxmlformats.org/officeDocument/2006/relationships/oleObject" Target="../embeddings/oleObject7.bin"/></Relationships>
</file>

<file path=ppt/slideLayouts/_rels/slideLayout17.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20.xml"/><Relationship Id="rId1" Type="http://schemas.openxmlformats.org/officeDocument/2006/relationships/tags" Target="../tags/tag19.xml"/><Relationship Id="rId5" Type="http://schemas.openxmlformats.org/officeDocument/2006/relationships/image" Target="../media/image24.emf"/><Relationship Id="rId4" Type="http://schemas.openxmlformats.org/officeDocument/2006/relationships/oleObject" Target="../embeddings/oleObject8.bin"/></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tags" Target="../tags/tag3.xml"/><Relationship Id="rId4" Type="http://schemas.openxmlformats.org/officeDocument/2006/relationships/image" Target="../media/image2.emf"/></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slideMaster" Target="../slideMasters/slideMaster3.xml"/><Relationship Id="rId1" Type="http://schemas.openxmlformats.org/officeDocument/2006/relationships/tags" Target="../tags/tag21.xml"/><Relationship Id="rId4" Type="http://schemas.openxmlformats.org/officeDocument/2006/relationships/image" Target="../media/image26.jpeg"/></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slideMaster" Target="../slideMasters/slideMaster5.xml"/><Relationship Id="rId1" Type="http://schemas.openxmlformats.org/officeDocument/2006/relationships/tags" Target="../tags/tag24.xml"/><Relationship Id="rId6" Type="http://schemas.openxmlformats.org/officeDocument/2006/relationships/image" Target="../media/image9.jpeg"/><Relationship Id="rId5" Type="http://schemas.openxmlformats.org/officeDocument/2006/relationships/image" Target="../media/image1.emf"/><Relationship Id="rId4" Type="http://schemas.openxmlformats.org/officeDocument/2006/relationships/oleObject" Target="../embeddings/oleObject4.bin"/></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5.xml"/><Relationship Id="rId1" Type="http://schemas.openxmlformats.org/officeDocument/2006/relationships/tags" Target="../tags/tag25.xml"/><Relationship Id="rId4" Type="http://schemas.openxmlformats.org/officeDocument/2006/relationships/image" Target="../media/image2.emf"/></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Master" Target="../slideMasters/slideMaster1.xml"/><Relationship Id="rId1" Type="http://schemas.openxmlformats.org/officeDocument/2006/relationships/tags" Target="../tags/tag4.xml"/><Relationship Id="rId6" Type="http://schemas.openxmlformats.org/officeDocument/2006/relationships/image" Target="../media/image2.emf"/><Relationship Id="rId5" Type="http://schemas.openxmlformats.org/officeDocument/2006/relationships/oleObject" Target="../embeddings/oleObject2.bin"/><Relationship Id="rId4" Type="http://schemas.openxmlformats.org/officeDocument/2006/relationships/image" Target="../media/image4.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2.png"/><Relationship Id="rId1" Type="http://schemas.openxmlformats.org/officeDocument/2006/relationships/slideMaster" Target="../slideMasters/slideMaster5.xml"/><Relationship Id="rId4" Type="http://schemas.openxmlformats.org/officeDocument/2006/relationships/image" Target="../media/image32.png"/></Relationships>
</file>

<file path=ppt/slideLayouts/_rels/slideLayout3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3.png"/><Relationship Id="rId1" Type="http://schemas.openxmlformats.org/officeDocument/2006/relationships/slideMaster" Target="../slideMasters/slideMaster6.xml"/></Relationships>
</file>

<file path=ppt/slideLayouts/_rels/slideLayout33.xml.rels><?xml version="1.0" encoding="UTF-8" standalone="yes"?>
<Relationships xmlns="http://schemas.openxmlformats.org/package/2006/relationships"><Relationship Id="rId3" Type="http://schemas.openxmlformats.org/officeDocument/2006/relationships/tags" Target="../tags/tag29.xml"/><Relationship Id="rId7" Type="http://schemas.microsoft.com/office/2007/relationships/hdphoto" Target="../media/hdphoto2.wdp"/><Relationship Id="rId2" Type="http://schemas.openxmlformats.org/officeDocument/2006/relationships/tags" Target="../tags/tag28.xml"/><Relationship Id="rId1" Type="http://schemas.openxmlformats.org/officeDocument/2006/relationships/tags" Target="../tags/tag27.xml"/><Relationship Id="rId6" Type="http://schemas.openxmlformats.org/officeDocument/2006/relationships/image" Target="../media/image33.png"/><Relationship Id="rId5" Type="http://schemas.openxmlformats.org/officeDocument/2006/relationships/slideMaster" Target="../slideMasters/slideMaster6.xml"/><Relationship Id="rId4" Type="http://schemas.openxmlformats.org/officeDocument/2006/relationships/tags" Target="../tags/tag30.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5.xml.rels><?xml version="1.0" encoding="UTF-8" standalone="yes"?>
<Relationships xmlns="http://schemas.openxmlformats.org/package/2006/relationships"><Relationship Id="rId3" Type="http://schemas.openxmlformats.org/officeDocument/2006/relationships/tags" Target="../tags/tag34.xml"/><Relationship Id="rId2" Type="http://schemas.openxmlformats.org/officeDocument/2006/relationships/tags" Target="../tags/tag33.xml"/><Relationship Id="rId1" Type="http://schemas.openxmlformats.org/officeDocument/2006/relationships/tags" Target="../tags/tag32.xml"/><Relationship Id="rId6" Type="http://schemas.openxmlformats.org/officeDocument/2006/relationships/slideMaster" Target="../slideMasters/slideMaster7.xml"/><Relationship Id="rId5" Type="http://schemas.openxmlformats.org/officeDocument/2006/relationships/tags" Target="../tags/tag36.xml"/><Relationship Id="rId4" Type="http://schemas.openxmlformats.org/officeDocument/2006/relationships/tags" Target="../tags/tag35.xml"/></Relationships>
</file>

<file path=ppt/slideLayouts/_rels/slideLayout36.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tags" Target="../tags/tag37.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8.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Master" Target="../slideMasters/slideMaster8.xml"/><Relationship Id="rId1" Type="http://schemas.openxmlformats.org/officeDocument/2006/relationships/tags" Target="../tags/tag39.xml"/><Relationship Id="rId4" Type="http://schemas.openxmlformats.org/officeDocument/2006/relationships/image" Target="../media/image1.emf"/></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tags" Target="../tags/tag5.xml"/><Relationship Id="rId5" Type="http://schemas.openxmlformats.org/officeDocument/2006/relationships/image" Target="../media/image5.png"/><Relationship Id="rId4" Type="http://schemas.openxmlformats.org/officeDocument/2006/relationships/image" Target="../media/image2.emf"/></Relationships>
</file>

<file path=ppt/slideLayouts/_rels/slideLayout40.xml.rels><?xml version="1.0" encoding="UTF-8" standalone="yes"?>
<Relationships xmlns="http://schemas.openxmlformats.org/package/2006/relationships"><Relationship Id="rId3" Type="http://schemas.openxmlformats.org/officeDocument/2006/relationships/oleObject" Target="../embeddings/oleObject13.bin"/><Relationship Id="rId2" Type="http://schemas.openxmlformats.org/officeDocument/2006/relationships/slideMaster" Target="../slideMasters/slideMaster8.xml"/><Relationship Id="rId1" Type="http://schemas.openxmlformats.org/officeDocument/2006/relationships/tags" Target="../tags/tag40.xml"/><Relationship Id="rId5" Type="http://schemas.openxmlformats.org/officeDocument/2006/relationships/image" Target="../media/image12.png"/><Relationship Id="rId4" Type="http://schemas.openxmlformats.org/officeDocument/2006/relationships/image" Target="../media/image2.emf"/></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slideMaster" Target="../slideMasters/slideMaster8.xml"/><Relationship Id="rId1" Type="http://schemas.openxmlformats.org/officeDocument/2006/relationships/tags" Target="../tags/tag41.xml"/><Relationship Id="rId4" Type="http://schemas.openxmlformats.org/officeDocument/2006/relationships/image" Target="../media/image2.emf"/></Relationships>
</file>

<file path=ppt/slideLayouts/_rels/slideLayout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tags" Target="../tags/tag8.xml"/><Relationship Id="rId2" Type="http://schemas.openxmlformats.org/officeDocument/2006/relationships/tags" Target="../tags/tag7.xml"/><Relationship Id="rId1" Type="http://schemas.openxmlformats.org/officeDocument/2006/relationships/tags" Target="../tags/tag6.xml"/><Relationship Id="rId6" Type="http://schemas.openxmlformats.org/officeDocument/2006/relationships/slideMaster" Target="../slideMasters/slideMaster1.xml"/><Relationship Id="rId5" Type="http://schemas.openxmlformats.org/officeDocument/2006/relationships/tags" Target="../tags/tag10.xml"/><Relationship Id="rId4" Type="http://schemas.openxmlformats.org/officeDocument/2006/relationships/tags" Target="../tags/tag9.xml"/></Relationships>
</file>

<file path=ppt/slideLayouts/_rels/slideLayout7.xml.rels><?xml version="1.0" encoding="UTF-8" standalone="yes"?>
<Relationships xmlns="http://schemas.openxmlformats.org/package/2006/relationships"><Relationship Id="rId3" Type="http://schemas.openxmlformats.org/officeDocument/2006/relationships/oleObject" Target="../embeddings/oleObject4.bin"/><Relationship Id="rId7" Type="http://schemas.openxmlformats.org/officeDocument/2006/relationships/image" Target="../media/image8.png"/><Relationship Id="rId2" Type="http://schemas.openxmlformats.org/officeDocument/2006/relationships/slideMaster" Target="../slideMasters/slideMaster2.xml"/><Relationship Id="rId1" Type="http://schemas.openxmlformats.org/officeDocument/2006/relationships/tags" Target="../tags/tag12.xml"/><Relationship Id="rId6" Type="http://schemas.openxmlformats.org/officeDocument/2006/relationships/image" Target="../media/image10.png"/><Relationship Id="rId5" Type="http://schemas.openxmlformats.org/officeDocument/2006/relationships/image" Target="../media/image9.jpeg"/><Relationship Id="rId4" Type="http://schemas.openxmlformats.org/officeDocument/2006/relationships/image" Target="../media/image1.emf"/></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Master" Target="../slideMasters/slideMaster2.xml"/><Relationship Id="rId1" Type="http://schemas.openxmlformats.org/officeDocument/2006/relationships/tags" Target="../tags/tag13.xml"/><Relationship Id="rId5" Type="http://schemas.openxmlformats.org/officeDocument/2006/relationships/image" Target="../media/image12.png"/><Relationship Id="rId4" Type="http://schemas.openxmlformats.org/officeDocument/2006/relationships/image" Target="../media/image2.emf"/></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graphicFrame>
        <p:nvGraphicFramePr>
          <p:cNvPr id="6" name="think-cell data - do not delete" hidden="1"/>
          <p:cNvGraphicFramePr>
            <a:graphicFrameLocks noChangeAspect="1"/>
          </p:cNvGraphicFramePr>
          <p:nvPr userDrawn="1">
            <p:custDataLst>
              <p:tags r:id="rId1"/>
            </p:custDataLst>
            <p:extLst>
              <p:ext uri="{D42A27DB-BD31-4B8C-83A1-F6EECF244321}">
                <p14:modId xmlns:p14="http://schemas.microsoft.com/office/powerpoint/2010/main" val="135955018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幻灯片" r:id="rId3" imgW="5715" imgH="5715" progId="TCLayout.ActiveDocument.1">
                  <p:embed/>
                </p:oleObj>
              </mc:Choice>
              <mc:Fallback>
                <p:oleObj name="think-cell 幻灯片" r:id="rId3" imgW="5715" imgH="5715" progId="TCLayout.ActiveDocument.1">
                  <p:embed/>
                  <p:pic>
                    <p:nvPicPr>
                      <p:cNvPr id="6" name="think-cell data - do not delete"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4" name="标题 3"/>
          <p:cNvSpPr>
            <a:spLocks noGrp="1"/>
          </p:cNvSpPr>
          <p:nvPr>
            <p:ph type="title"/>
          </p:nvPr>
        </p:nvSpPr>
        <p:spPr>
          <a:xfrm>
            <a:off x="542926" y="115527"/>
            <a:ext cx="11288309" cy="726700"/>
          </a:xfrm>
        </p:spPr>
        <p:txBody>
          <a:bodyPr vert="horz" lIns="0" tIns="0" rIns="0" bIns="0" anchor="ctr" anchorCtr="0">
            <a:noAutofit/>
          </a:bodyPr>
          <a:lstStyle>
            <a:lvl1pPr algn="just">
              <a:lnSpc>
                <a:spcPct val="100000"/>
              </a:lnSpc>
              <a:defRPr sz="2400" b="1">
                <a:solidFill>
                  <a:srgbClr val="F26649"/>
                </a:solidFill>
              </a:defRPr>
            </a:lvl1pPr>
          </a:lstStyle>
          <a:p>
            <a:r>
              <a:rPr lang="zh-CN" altLang="en-US" dirty="0"/>
              <a:t>单击此处编辑母版标题样式</a:t>
            </a:r>
          </a:p>
        </p:txBody>
      </p:sp>
      <p:sp>
        <p:nvSpPr>
          <p:cNvPr id="11" name="内容占位符 10"/>
          <p:cNvSpPr>
            <a:spLocks noGrp="1"/>
          </p:cNvSpPr>
          <p:nvPr>
            <p:ph idx="13" hasCustomPrompt="1"/>
          </p:nvPr>
        </p:nvSpPr>
        <p:spPr>
          <a:xfrm>
            <a:off x="409172" y="6200777"/>
            <a:ext cx="11422063" cy="426391"/>
          </a:xfrm>
          <a:prstGeom prst="rect">
            <a:avLst/>
          </a:prstGeom>
        </p:spPr>
        <p:txBody>
          <a:bodyPr lIns="0" tIns="0" rIns="0" bIns="0" anchor="t" anchorCtr="0"/>
          <a:lstStyle>
            <a:lvl1pPr marL="107950" indent="-107950">
              <a:lnSpc>
                <a:spcPct val="100000"/>
              </a:lnSpc>
              <a:spcBef>
                <a:spcPts val="0"/>
              </a:spcBef>
              <a:spcAft>
                <a:spcPts val="0"/>
              </a:spcAft>
              <a:buFont typeface="+mj-lt"/>
              <a:buAutoNum type="arabicPeriod"/>
              <a:defRPr sz="800">
                <a:solidFill>
                  <a:schemeClr val="bg2">
                    <a:lumMod val="50000"/>
                  </a:schemeClr>
                </a:solidFill>
              </a:defRPr>
            </a:lvl1pPr>
            <a:lvl2pPr marL="457200" indent="0">
              <a:lnSpc>
                <a:spcPct val="90000"/>
              </a:lnSpc>
              <a:spcBef>
                <a:spcPts val="0"/>
              </a:spcBef>
              <a:spcAft>
                <a:spcPts val="0"/>
              </a:spcAft>
              <a:buNone/>
              <a:defRPr sz="800">
                <a:solidFill>
                  <a:schemeClr val="tx1">
                    <a:lumMod val="75000"/>
                    <a:lumOff val="25000"/>
                  </a:schemeClr>
                </a:solidFill>
              </a:defRPr>
            </a:lvl2pPr>
            <a:lvl3pPr marL="914400" indent="0">
              <a:lnSpc>
                <a:spcPct val="90000"/>
              </a:lnSpc>
              <a:spcBef>
                <a:spcPts val="0"/>
              </a:spcBef>
              <a:spcAft>
                <a:spcPts val="0"/>
              </a:spcAft>
              <a:buNone/>
              <a:defRPr sz="800">
                <a:solidFill>
                  <a:schemeClr val="tx1">
                    <a:lumMod val="75000"/>
                    <a:lumOff val="25000"/>
                  </a:schemeClr>
                </a:solidFill>
              </a:defRPr>
            </a:lvl3pPr>
            <a:lvl4pPr>
              <a:lnSpc>
                <a:spcPct val="90000"/>
              </a:lnSpc>
              <a:spcBef>
                <a:spcPts val="0"/>
              </a:spcBef>
              <a:spcAft>
                <a:spcPts val="0"/>
              </a:spcAft>
              <a:buAutoNum type="arabicPeriod"/>
              <a:defRPr sz="800">
                <a:solidFill>
                  <a:schemeClr val="tx1">
                    <a:lumMod val="75000"/>
                    <a:lumOff val="25000"/>
                  </a:schemeClr>
                </a:solidFill>
              </a:defRPr>
            </a:lvl4pPr>
            <a:lvl5pPr>
              <a:lnSpc>
                <a:spcPct val="90000"/>
              </a:lnSpc>
              <a:spcBef>
                <a:spcPts val="0"/>
              </a:spcBef>
              <a:spcAft>
                <a:spcPts val="0"/>
              </a:spcAft>
              <a:buAutoNum type="arabicPeriod"/>
              <a:defRPr sz="800">
                <a:solidFill>
                  <a:schemeClr val="tx1">
                    <a:lumMod val="75000"/>
                    <a:lumOff val="25000"/>
                  </a:schemeClr>
                </a:solidFill>
              </a:defRPr>
            </a:lvl5pPr>
          </a:lstStyle>
          <a:p>
            <a:pPr lvl="0"/>
            <a:r>
              <a:rPr lang="zh-CN" altLang="en-US" dirty="0"/>
              <a:t>编辑母版文本样式</a:t>
            </a:r>
          </a:p>
        </p:txBody>
      </p:sp>
      <p:cxnSp>
        <p:nvCxnSpPr>
          <p:cNvPr id="9" name="直接连接符 8"/>
          <p:cNvCxnSpPr>
            <a:cxnSpLocks/>
          </p:cNvCxnSpPr>
          <p:nvPr userDrawn="1"/>
        </p:nvCxnSpPr>
        <p:spPr>
          <a:xfrm>
            <a:off x="542926" y="934483"/>
            <a:ext cx="11422062" cy="0"/>
          </a:xfrm>
          <a:prstGeom prst="line">
            <a:avLst/>
          </a:prstGeom>
          <a:ln w="38100">
            <a:gradFill flip="none" rotWithShape="1">
              <a:gsLst>
                <a:gs pos="0">
                  <a:srgbClr val="F26649"/>
                </a:gs>
                <a:gs pos="100000">
                  <a:schemeClr val="bg1"/>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5" name="矩形 4">
            <a:extLst>
              <a:ext uri="{FF2B5EF4-FFF2-40B4-BE49-F238E27FC236}">
                <a16:creationId xmlns:a16="http://schemas.microsoft.com/office/drawing/2014/main" id="{5FEB3B83-248A-FD87-B471-7114FD31C448}"/>
              </a:ext>
            </a:extLst>
          </p:cNvPr>
          <p:cNvSpPr/>
          <p:nvPr userDrawn="1"/>
        </p:nvSpPr>
        <p:spPr>
          <a:xfrm>
            <a:off x="374745" y="76506"/>
            <a:ext cx="120555" cy="857977"/>
          </a:xfrm>
          <a:prstGeom prst="rect">
            <a:avLst/>
          </a:prstGeom>
          <a:solidFill>
            <a:srgbClr val="EB613B"/>
          </a:solidFill>
          <a:ln>
            <a:solidFill>
              <a:srgbClr val="EB613B"/>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prstClr val="white"/>
              </a:solidFill>
              <a:effectLst/>
              <a:uLnTx/>
              <a:uFillTx/>
              <a:latin typeface="Arial"/>
              <a:ea typeface="微软雅黑"/>
              <a:cs typeface="+mn-cs"/>
            </a:endParaRPr>
          </a:p>
        </p:txBody>
      </p:sp>
      <p:sp>
        <p:nvSpPr>
          <p:cNvPr id="2" name="文本框 1">
            <a:extLst>
              <a:ext uri="{FF2B5EF4-FFF2-40B4-BE49-F238E27FC236}">
                <a16:creationId xmlns:a16="http://schemas.microsoft.com/office/drawing/2014/main" id="{DA9BA51A-408C-A8B2-6900-628F5A24C9AD}"/>
              </a:ext>
            </a:extLst>
          </p:cNvPr>
          <p:cNvSpPr txBox="1"/>
          <p:nvPr userDrawn="1"/>
        </p:nvSpPr>
        <p:spPr>
          <a:xfrm>
            <a:off x="4579595" y="6669208"/>
            <a:ext cx="7343353" cy="215444"/>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zh-CN" altLang="en-US" sz="800" b="0" i="0" u="none" strike="noStrike" kern="1200" cap="none" spc="0" normalizeH="0" baseline="0" noProof="0" dirty="0">
                <a:ln>
                  <a:noFill/>
                </a:ln>
                <a:solidFill>
                  <a:prstClr val="black">
                    <a:lumMod val="50000"/>
                    <a:lumOff val="50000"/>
                  </a:prstClr>
                </a:solidFill>
                <a:effectLst/>
                <a:uLnTx/>
                <a:uFillTx/>
                <a:latin typeface="adobe-clean"/>
                <a:ea typeface="微软雅黑"/>
                <a:cs typeface="+mn-cs"/>
              </a:rPr>
              <a:t>本材料仅作科学信息交流目的，仅供医疗卫生专业人士参考，处方请参考国家药品监督管理局批准的药品说明书。本材料为讲者独立制作，仅代表讲者个人观点。</a:t>
            </a:r>
            <a:endParaRPr kumimoji="0" lang="en-US" sz="800" b="0" i="0" u="none" strike="noStrike" kern="1200" cap="none" spc="0" normalizeH="0" baseline="0" noProof="0" dirty="0">
              <a:ln>
                <a:noFill/>
              </a:ln>
              <a:solidFill>
                <a:prstClr val="black">
                  <a:lumMod val="50000"/>
                  <a:lumOff val="50000"/>
                </a:prstClr>
              </a:solidFill>
              <a:effectLst/>
              <a:uLnTx/>
              <a:uFillTx/>
              <a:latin typeface="Arial"/>
              <a:ea typeface="微软雅黑"/>
              <a:cs typeface="+mn-cs"/>
            </a:endParaRPr>
          </a:p>
        </p:txBody>
      </p:sp>
    </p:spTree>
    <p:extLst>
      <p:ext uri="{BB962C8B-B14F-4D97-AF65-F5344CB8AC3E}">
        <p14:creationId xmlns:p14="http://schemas.microsoft.com/office/powerpoint/2010/main" val="1996121935"/>
      </p:ext>
    </p:extLst>
  </p:cSld>
  <p:clrMapOvr>
    <a:masterClrMapping/>
  </p:clrMapOvr>
  <p:hf hdr="0" ftr="0" dt="0"/>
  <p:extLst>
    <p:ext uri="{DCECCB84-F9BA-43D5-87BE-67443E8EF086}">
      <p15:sldGuideLst xmlns:p15="http://schemas.microsoft.com/office/powerpoint/2012/main">
        <p15:guide id="1" orient="horz" pos="595">
          <p15:clr>
            <a:srgbClr val="FBAE40"/>
          </p15:clr>
        </p15:guide>
        <p15:guide id="2" pos="234">
          <p15:clr>
            <a:srgbClr val="FBAE40"/>
          </p15:clr>
        </p15:guide>
        <p15:guide id="3" pos="7446" userDrawn="1">
          <p15:clr>
            <a:srgbClr val="FBAE40"/>
          </p15:clr>
        </p15:guide>
        <p15:guide id="4" orient="horz" pos="663" userDrawn="1">
          <p15:clr>
            <a:srgbClr val="FBAE40"/>
          </p15:clr>
        </p15:guide>
        <p15:guide id="5" orient="horz" pos="3906">
          <p15:clr>
            <a:srgbClr val="FBAE40"/>
          </p15:clr>
        </p15:guide>
        <p15:guide id="6" orient="horz" pos="386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1"/>
            </p:custDataLst>
          </p:nvPr>
        </p:nvSpPr>
        <p:spPr/>
        <p:txBody>
          <a:bodyPr/>
          <a:lstStyle/>
          <a:p>
            <a:fld id="{760FBDFE-C587-4B4C-A407-44438C67B59E}" type="datetimeFigureOut">
              <a:rPr lang="zh-CN" altLang="en-US" smtClean="0"/>
              <a:t>2026/2/28</a:t>
            </a:fld>
            <a:endParaRPr lang="zh-CN" altLang="en-US"/>
          </a:p>
        </p:txBody>
      </p:sp>
      <p:sp>
        <p:nvSpPr>
          <p:cNvPr id="3" name="页脚占位符 2"/>
          <p:cNvSpPr>
            <a:spLocks noGrp="1"/>
          </p:cNvSpPr>
          <p:nvPr>
            <p:ph type="ftr" sz="quarter" idx="11"/>
            <p:custDataLst>
              <p:tags r:id="rId2"/>
            </p:custDataLst>
          </p:nvPr>
        </p:nvSpPr>
        <p:spPr/>
        <p:txBody>
          <a:bodyPr/>
          <a:lstStyle/>
          <a:p>
            <a:endParaRPr lang="zh-CN" altLang="en-US"/>
          </a:p>
        </p:txBody>
      </p:sp>
      <p:sp>
        <p:nvSpPr>
          <p:cNvPr id="4" name="灯片编号占位符 3"/>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27874066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F2C1B40-A45C-D02C-A28B-63E963C92CDE}"/>
              </a:ext>
            </a:extLst>
          </p:cNvPr>
          <p:cNvSpPr>
            <a:spLocks noGrp="1"/>
          </p:cNvSpPr>
          <p:nvPr>
            <p:ph type="title"/>
          </p:nvPr>
        </p:nvSpPr>
        <p:spPr/>
        <p:txBody>
          <a:bodyPr/>
          <a:lstStyle/>
          <a:p>
            <a:r>
              <a:rPr lang="zh-CN" altLang="en-US"/>
              <a:t>单击此处编辑母版标题样式</a:t>
            </a:r>
            <a:endParaRPr lang="en-US"/>
          </a:p>
        </p:txBody>
      </p:sp>
      <p:sp>
        <p:nvSpPr>
          <p:cNvPr id="3" name="日期占位符 2">
            <a:extLst>
              <a:ext uri="{FF2B5EF4-FFF2-40B4-BE49-F238E27FC236}">
                <a16:creationId xmlns:a16="http://schemas.microsoft.com/office/drawing/2014/main" id="{A2B6FED5-2B23-DCED-FA97-65E1761FDB4E}"/>
              </a:ext>
            </a:extLst>
          </p:cNvPr>
          <p:cNvSpPr>
            <a:spLocks noGrp="1"/>
          </p:cNvSpPr>
          <p:nvPr>
            <p:ph type="dt" sz="half" idx="10"/>
          </p:nvPr>
        </p:nvSpPr>
        <p:spPr/>
        <p:txBody>
          <a:bodyPr/>
          <a:lstStyle/>
          <a:p>
            <a:fld id="{C9CCDDC7-CE80-412A-A98B-519C72358A3E}" type="datetimeFigureOut">
              <a:rPr lang="zh-CN" altLang="en-US" smtClean="0"/>
              <a:t>2026/2/28</a:t>
            </a:fld>
            <a:endParaRPr lang="zh-CN" altLang="en-US"/>
          </a:p>
        </p:txBody>
      </p:sp>
      <p:sp>
        <p:nvSpPr>
          <p:cNvPr id="4" name="页脚占位符 3">
            <a:extLst>
              <a:ext uri="{FF2B5EF4-FFF2-40B4-BE49-F238E27FC236}">
                <a16:creationId xmlns:a16="http://schemas.microsoft.com/office/drawing/2014/main" id="{1CD62379-5396-8117-7AA9-946DB288BEC3}"/>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95F0ABE2-B0B5-3118-A7D2-78148AD79AF5}"/>
              </a:ext>
            </a:extLst>
          </p:cNvPr>
          <p:cNvSpPr>
            <a:spLocks noGrp="1"/>
          </p:cNvSpPr>
          <p:nvPr>
            <p:ph type="sldNum" sz="quarter" idx="12"/>
          </p:nvPr>
        </p:nvSpPr>
        <p:spPr/>
        <p:txBody>
          <a:bodyPr/>
          <a:lstStyle/>
          <a:p>
            <a:fld id="{FA0E193D-FE13-45E4-B883-1451B270117D}" type="slidenum">
              <a:rPr lang="zh-CN" altLang="en-US" smtClean="0"/>
              <a:t>‹#›</a:t>
            </a:fld>
            <a:endParaRPr lang="zh-CN" altLang="en-US"/>
          </a:p>
        </p:txBody>
      </p:sp>
    </p:spTree>
    <p:extLst>
      <p:ext uri="{BB962C8B-B14F-4D97-AF65-F5344CB8AC3E}">
        <p14:creationId xmlns:p14="http://schemas.microsoft.com/office/powerpoint/2010/main" val="203768618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itle Slide - Opt 4">
    <p:spTree>
      <p:nvGrpSpPr>
        <p:cNvPr id="1" name=""/>
        <p:cNvGrpSpPr/>
        <p:nvPr/>
      </p:nvGrpSpPr>
      <p:grpSpPr>
        <a:xfrm>
          <a:off x="0" y="0"/>
          <a:ext cx="0" cy="0"/>
          <a:chOff x="0" y="0"/>
          <a:chExt cx="0" cy="0"/>
        </a:xfrm>
      </p:grpSpPr>
      <p:pic>
        <p:nvPicPr>
          <p:cNvPr id="4" name="图片 3" descr="徽标&#10;&#10;AI 生成的内容可能不正确。">
            <a:extLst>
              <a:ext uri="{FF2B5EF4-FFF2-40B4-BE49-F238E27FC236}">
                <a16:creationId xmlns:a16="http://schemas.microsoft.com/office/drawing/2014/main" id="{34D48106-C9CD-ABDC-B6D5-1C5FFAC17BAC}"/>
              </a:ext>
            </a:extLst>
          </p:cNvPr>
          <p:cNvPicPr>
            <a:picLocks noChangeAspect="1"/>
          </p:cNvPicPr>
          <p:nvPr userDrawn="1"/>
        </p:nvPicPr>
        <p:blipFill>
          <a:blip r:embed="rId2"/>
          <a:stretch>
            <a:fillRect/>
          </a:stretch>
        </p:blipFill>
        <p:spPr>
          <a:xfrm>
            <a:off x="9791306" y="129923"/>
            <a:ext cx="1159362" cy="443120"/>
          </a:xfrm>
          <a:prstGeom prst="rect">
            <a:avLst/>
          </a:prstGeom>
        </p:spPr>
      </p:pic>
      <p:sp>
        <p:nvSpPr>
          <p:cNvPr id="2" name="Title 1">
            <a:extLst>
              <a:ext uri="{FF2B5EF4-FFF2-40B4-BE49-F238E27FC236}">
                <a16:creationId xmlns:a16="http://schemas.microsoft.com/office/drawing/2014/main" id="{F115DEA2-8A41-98FC-D70B-A6D8B4C58DB6}"/>
              </a:ext>
            </a:extLst>
          </p:cNvPr>
          <p:cNvSpPr>
            <a:spLocks noGrp="1"/>
          </p:cNvSpPr>
          <p:nvPr>
            <p:ph type="ctrTitle"/>
          </p:nvPr>
        </p:nvSpPr>
        <p:spPr>
          <a:xfrm>
            <a:off x="357701" y="1328548"/>
            <a:ext cx="6217920" cy="446276"/>
          </a:xfrm>
          <a:prstGeom prst="rect">
            <a:avLst/>
          </a:prstGeom>
        </p:spPr>
        <p:txBody>
          <a:bodyPr anchor="t" anchorCtr="0"/>
          <a:lstStyle>
            <a:lvl1pPr algn="l">
              <a:lnSpc>
                <a:spcPct val="100000"/>
              </a:lnSpc>
              <a:defRPr sz="2900"/>
            </a:lvl1pPr>
          </a:lstStyle>
          <a:p>
            <a:endParaRPr lang="en-US" dirty="0"/>
          </a:p>
        </p:txBody>
      </p:sp>
      <p:sp>
        <p:nvSpPr>
          <p:cNvPr id="10" name="Picture Placeholder 19">
            <a:extLst>
              <a:ext uri="{FF2B5EF4-FFF2-40B4-BE49-F238E27FC236}">
                <a16:creationId xmlns:a16="http://schemas.microsoft.com/office/drawing/2014/main" id="{3CCFCB42-4E0C-861D-E892-A901CB3F493C}"/>
              </a:ext>
            </a:extLst>
          </p:cNvPr>
          <p:cNvSpPr>
            <a:spLocks noGrp="1"/>
          </p:cNvSpPr>
          <p:nvPr>
            <p:ph type="pic" sz="quarter" idx="10" hasCustomPrompt="1"/>
          </p:nvPr>
        </p:nvSpPr>
        <p:spPr>
          <a:xfrm>
            <a:off x="375989" y="3040043"/>
            <a:ext cx="11433024" cy="3427088"/>
          </a:xfrm>
          <a:prstGeom prst="roundRect">
            <a:avLst>
              <a:gd name="adj" fmla="val 21581"/>
            </a:avLst>
          </a:prstGeom>
          <a:ln>
            <a:noFill/>
          </a:ln>
        </p:spPr>
        <p:txBody>
          <a:bodyPr/>
          <a:lstStyle>
            <a:lvl1pPr marL="171450" indent="-171450">
              <a:buFont typeface="Arial" panose="020B0604020202020204" pitchFamily="34" charset="0"/>
              <a:buChar char="•"/>
              <a:defRPr/>
            </a:lvl1pPr>
          </a:lstStyle>
          <a:p>
            <a:pPr marL="171450" marR="0" lvl="0" indent="-171450" algn="l" defTabSz="914400" rtl="0" eaLnBrk="1" fontAlgn="auto" latinLnBrk="0" hangingPunct="1">
              <a:lnSpc>
                <a:spcPct val="100000"/>
              </a:lnSpc>
              <a:spcBef>
                <a:spcPts val="1000"/>
              </a:spcBef>
              <a:spcAft>
                <a:spcPts val="0"/>
              </a:spcAft>
              <a:buClr>
                <a:schemeClr val="accent1"/>
              </a:buClr>
              <a:buSzTx/>
              <a:buFont typeface="Arial" panose="020B0604020202020204" pitchFamily="34" charset="0"/>
              <a:buChar char="•"/>
              <a:tabLst/>
              <a:defRPr/>
            </a:pPr>
            <a:r>
              <a:rPr lang="zh-CN" altLang="en-US" dirty="0"/>
              <a:t>点击中间的图标来选择图片，图片将根据页面比例进行自动裁剪</a:t>
            </a:r>
            <a:endParaRPr lang="en-US" altLang="zh-CN" dirty="0"/>
          </a:p>
        </p:txBody>
      </p:sp>
      <p:sp>
        <p:nvSpPr>
          <p:cNvPr id="3" name="Text Placeholder 2">
            <a:extLst>
              <a:ext uri="{FF2B5EF4-FFF2-40B4-BE49-F238E27FC236}">
                <a16:creationId xmlns:a16="http://schemas.microsoft.com/office/drawing/2014/main" id="{1D075570-D4CE-41D5-41A0-78431ABDE4C9}"/>
              </a:ext>
            </a:extLst>
          </p:cNvPr>
          <p:cNvSpPr>
            <a:spLocks noGrp="1"/>
          </p:cNvSpPr>
          <p:nvPr>
            <p:ph type="body" idx="11" hasCustomPrompt="1"/>
          </p:nvPr>
        </p:nvSpPr>
        <p:spPr>
          <a:xfrm>
            <a:off x="375989" y="338328"/>
            <a:ext cx="5577840" cy="369332"/>
          </a:xfrm>
          <a:prstGeom prst="rect">
            <a:avLst/>
          </a:prstGeom>
        </p:spPr>
        <p:txBody>
          <a:bodyPr wrap="square" anchor="ctr" anchorCtr="0">
            <a:spAutoFit/>
          </a:bodyPr>
          <a:lstStyle>
            <a:lvl1pPr marL="0" indent="0" algn="l">
              <a:spcBef>
                <a:spcPts val="0"/>
              </a:spcBef>
              <a:buNone/>
              <a:defRPr sz="1200" b="0" i="0" cap="none" baseline="0">
                <a:solidFill>
                  <a:schemeClr val="tx2"/>
                </a:solidFill>
                <a:latin typeface="+mj-lt"/>
                <a:cs typeface="Poppins SemiBold" pitchFamily="2"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讲者名称</a:t>
            </a:r>
            <a:endParaRPr lang="en-US" altLang="zh-CN" dirty="0"/>
          </a:p>
          <a:p>
            <a:pPr lvl="0"/>
            <a:r>
              <a:rPr lang="zh-CN" altLang="en-US" dirty="0"/>
              <a:t>职位</a:t>
            </a:r>
            <a:endParaRPr lang="en-US" dirty="0"/>
          </a:p>
        </p:txBody>
      </p:sp>
      <p:pic>
        <p:nvPicPr>
          <p:cNvPr id="5" name="Picture 15">
            <a:extLst>
              <a:ext uri="{FF2B5EF4-FFF2-40B4-BE49-F238E27FC236}">
                <a16:creationId xmlns:a16="http://schemas.microsoft.com/office/drawing/2014/main" id="{012F4ACD-7D22-4701-D588-056A5F39C5E9}"/>
              </a:ext>
            </a:extLst>
          </p:cNvPr>
          <p:cNvPicPr>
            <a:picLocks noChangeAspect="1"/>
          </p:cNvPicPr>
          <p:nvPr userDrawn="1"/>
        </p:nvPicPr>
        <p:blipFill rotWithShape="1">
          <a:blip r:embed="rId3"/>
          <a:srcRect l="63450" t="37981"/>
          <a:stretch/>
        </p:blipFill>
        <p:spPr>
          <a:xfrm>
            <a:off x="10973202" y="201622"/>
            <a:ext cx="1159362" cy="432791"/>
          </a:xfrm>
          <a:prstGeom prst="rect">
            <a:avLst/>
          </a:prstGeom>
        </p:spPr>
      </p:pic>
    </p:spTree>
    <p:extLst>
      <p:ext uri="{BB962C8B-B14F-4D97-AF65-F5344CB8AC3E}">
        <p14:creationId xmlns:p14="http://schemas.microsoft.com/office/powerpoint/2010/main" val="4112737046"/>
      </p:ext>
    </p:extLst>
  </p:cSld>
  <p:clrMapOvr>
    <a:masterClrMapping/>
  </p:clrMapOvr>
  <p:extLst>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 Content Col 1">
    <p:spTree>
      <p:nvGrpSpPr>
        <p:cNvPr id="1" name=""/>
        <p:cNvGrpSpPr/>
        <p:nvPr/>
      </p:nvGrpSpPr>
      <p:grpSpPr>
        <a:xfrm>
          <a:off x="0" y="0"/>
          <a:ext cx="0" cy="0"/>
          <a:chOff x="0" y="0"/>
          <a:chExt cx="0" cy="0"/>
        </a:xfrm>
      </p:grpSpPr>
      <p:sp>
        <p:nvSpPr>
          <p:cNvPr id="9" name="Title Placeholder 1">
            <a:extLst>
              <a:ext uri="{FF2B5EF4-FFF2-40B4-BE49-F238E27FC236}">
                <a16:creationId xmlns:a16="http://schemas.microsoft.com/office/drawing/2014/main" id="{01062856-4A49-5C09-163B-65AC1B2255EC}"/>
              </a:ext>
            </a:extLst>
          </p:cNvPr>
          <p:cNvSpPr>
            <a:spLocks noGrp="1"/>
          </p:cNvSpPr>
          <p:nvPr>
            <p:ph type="title"/>
          </p:nvPr>
        </p:nvSpPr>
        <p:spPr>
          <a:xfrm>
            <a:off x="358337" y="271427"/>
            <a:ext cx="11470125" cy="430887"/>
          </a:xfrm>
          <a:prstGeom prst="rect">
            <a:avLst/>
          </a:prstGeom>
        </p:spPr>
        <p:txBody>
          <a:bodyPr vert="horz" lIns="0" tIns="0" rIns="0" bIns="0" rtlCol="0" anchor="t" anchorCtr="0">
            <a:spAutoFit/>
          </a:bodyPr>
          <a:lstStyle>
            <a:lvl1pPr>
              <a:defRPr>
                <a:latin typeface="+mj-lt"/>
              </a:defRPr>
            </a:lvl1pPr>
          </a:lstStyle>
          <a:p>
            <a:endParaRPr lang="en-US" dirty="0"/>
          </a:p>
        </p:txBody>
      </p:sp>
      <p:sp>
        <p:nvSpPr>
          <p:cNvPr id="5" name="Footer Placeholder 4">
            <a:extLst>
              <a:ext uri="{FF2B5EF4-FFF2-40B4-BE49-F238E27FC236}">
                <a16:creationId xmlns:a16="http://schemas.microsoft.com/office/drawing/2014/main" id="{593F4E7E-ACEE-5CA0-F83B-0FD72C48D8EC}"/>
              </a:ext>
            </a:extLst>
          </p:cNvPr>
          <p:cNvSpPr>
            <a:spLocks noGrp="1"/>
          </p:cNvSpPr>
          <p:nvPr>
            <p:ph type="ftr" sz="quarter" idx="10"/>
          </p:nvPr>
        </p:nvSpPr>
        <p:spPr/>
        <p:txBody>
          <a:bodyPr/>
          <a:lstStyle>
            <a:lvl1pPr>
              <a:defRPr>
                <a:solidFill>
                  <a:schemeClr val="tx1">
                    <a:lumMod val="65000"/>
                    <a:lumOff val="35000"/>
                  </a:schemeClr>
                </a:solidFill>
              </a:defRPr>
            </a:lvl1pPr>
          </a:lstStyle>
          <a:p>
            <a:endParaRPr lang="en-US"/>
          </a:p>
        </p:txBody>
      </p:sp>
    </p:spTree>
    <p:extLst>
      <p:ext uri="{BB962C8B-B14F-4D97-AF65-F5344CB8AC3E}">
        <p14:creationId xmlns:p14="http://schemas.microsoft.com/office/powerpoint/2010/main" val="3381529238"/>
      </p:ext>
    </p:extLst>
  </p:cSld>
  <p:clrMapOvr>
    <a:masterClrMapping/>
  </p:clrMapOvr>
  <p:extLst>
    <p:ext uri="{DCECCB84-F9BA-43D5-87BE-67443E8EF086}">
      <p15:sldGuideLst xmlns:p15="http://schemas.microsoft.com/office/powerpoint/2012/main">
        <p15:guide id="1" orient="horz" pos="928">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Section Divider -  Midnight Blue">
    <p:bg>
      <p:bgPr>
        <a:solidFill>
          <a:schemeClr val="accent3"/>
        </a:solidFill>
        <a:effectLst/>
      </p:bgPr>
    </p:bg>
    <p:spTree>
      <p:nvGrpSpPr>
        <p:cNvPr id="1" name=""/>
        <p:cNvGrpSpPr/>
        <p:nvPr/>
      </p:nvGrpSpPr>
      <p:grpSpPr>
        <a:xfrm>
          <a:off x="0" y="0"/>
          <a:ext cx="0" cy="0"/>
          <a:chOff x="0" y="0"/>
          <a:chExt cx="0" cy="0"/>
        </a:xfrm>
      </p:grpSpPr>
      <p:sp>
        <p:nvSpPr>
          <p:cNvPr id="3" name="Slide Number Placeholder 5">
            <a:extLst>
              <a:ext uri="{FF2B5EF4-FFF2-40B4-BE49-F238E27FC236}">
                <a16:creationId xmlns:a16="http://schemas.microsoft.com/office/drawing/2014/main" id="{92FECB00-AC7C-C060-3DF3-2A6C33A35F46}"/>
              </a:ext>
            </a:extLst>
          </p:cNvPr>
          <p:cNvSpPr txBox="1">
            <a:spLocks/>
          </p:cNvSpPr>
          <p:nvPr userDrawn="1"/>
        </p:nvSpPr>
        <p:spPr>
          <a:xfrm>
            <a:off x="10902997" y="6385348"/>
            <a:ext cx="365497" cy="138499"/>
          </a:xfrm>
          <a:prstGeom prst="rect">
            <a:avLst/>
          </a:prstGeom>
        </p:spPr>
        <p:txBody>
          <a:bodyPr vert="horz" lIns="0" tIns="0" rIns="0" bIns="0" rtlCol="0" anchor="t" anchorCtr="0"/>
          <a:lstStyle>
            <a:defPPr>
              <a:defRPr lang="en-US"/>
            </a:defPPr>
            <a:lvl1pPr algn="r" rtl="0" fontAlgn="auto">
              <a:spcBef>
                <a:spcPts val="0"/>
              </a:spcBef>
              <a:spcAft>
                <a:spcPts val="0"/>
              </a:spcAft>
              <a:defRPr sz="800" kern="1200" smtClean="0">
                <a:solidFill>
                  <a:schemeClr val="tx2"/>
                </a:solidFill>
                <a:latin typeface="Arial" pitchFamily="34" charset="0"/>
                <a:ea typeface="+mn-ea"/>
                <a:cs typeface="Arial" pitchFamily="34"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endParaRPr lang="en-US" sz="900" b="0" dirty="0">
              <a:solidFill>
                <a:schemeClr val="bg1"/>
              </a:solidFill>
              <a:latin typeface="+mj-lt"/>
            </a:endParaRPr>
          </a:p>
        </p:txBody>
      </p:sp>
      <p:pic>
        <p:nvPicPr>
          <p:cNvPr id="6" name="Graphic 5">
            <a:extLst>
              <a:ext uri="{FF2B5EF4-FFF2-40B4-BE49-F238E27FC236}">
                <a16:creationId xmlns:a16="http://schemas.microsoft.com/office/drawing/2014/main" id="{45540644-E2DD-6148-7941-C32962A456F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519204" y="6317437"/>
            <a:ext cx="274320" cy="274320"/>
          </a:xfrm>
          <a:prstGeom prst="rect">
            <a:avLst/>
          </a:prstGeom>
        </p:spPr>
      </p:pic>
      <p:sp>
        <p:nvSpPr>
          <p:cNvPr id="7" name="Title 1">
            <a:extLst>
              <a:ext uri="{FF2B5EF4-FFF2-40B4-BE49-F238E27FC236}">
                <a16:creationId xmlns:a16="http://schemas.microsoft.com/office/drawing/2014/main" id="{45628D6B-2CFA-AB61-B2EA-B2E2FA697945}"/>
              </a:ext>
            </a:extLst>
          </p:cNvPr>
          <p:cNvSpPr>
            <a:spLocks noGrp="1"/>
          </p:cNvSpPr>
          <p:nvPr>
            <p:ph type="ctrTitle" hasCustomPrompt="1"/>
          </p:nvPr>
        </p:nvSpPr>
        <p:spPr>
          <a:xfrm>
            <a:off x="336165" y="3000231"/>
            <a:ext cx="7031736" cy="738664"/>
          </a:xfrm>
          <a:prstGeom prst="rect">
            <a:avLst/>
          </a:prstGeom>
        </p:spPr>
        <p:txBody>
          <a:bodyPr anchor="ctr" anchorCtr="0"/>
          <a:lstStyle>
            <a:lvl1pPr algn="l">
              <a:lnSpc>
                <a:spcPct val="100000"/>
              </a:lnSpc>
              <a:defRPr sz="4800">
                <a:solidFill>
                  <a:schemeClr val="bg1"/>
                </a:solidFill>
              </a:defRPr>
            </a:lvl1pPr>
          </a:lstStyle>
          <a:p>
            <a:r>
              <a:rPr lang="zh-CN" altLang="en-US" dirty="0"/>
              <a:t>添加章节名称</a:t>
            </a:r>
            <a:endParaRPr lang="en-US" dirty="0"/>
          </a:p>
        </p:txBody>
      </p:sp>
      <p:pic>
        <p:nvPicPr>
          <p:cNvPr id="2" name="Graphic 1">
            <a:extLst>
              <a:ext uri="{FF2B5EF4-FFF2-40B4-BE49-F238E27FC236}">
                <a16:creationId xmlns:a16="http://schemas.microsoft.com/office/drawing/2014/main" id="{1C3B1EEF-84CF-6ED1-F52B-DD57093318C5}"/>
              </a:ext>
            </a:extLst>
          </p:cNvPr>
          <p:cNvPicPr>
            <a:picLocks noGrp="1" noRot="1" noChangeAspect="1" noMove="1" noResize="1" noEditPoints="1" noAdjustHandles="1" noChangeArrowheads="1" noChangeShapeType="1" noCrop="1"/>
          </p:cNvPicPr>
          <p:nvPr userDrawn="1"/>
        </p:nvPicPr>
        <p:blipFill>
          <a:blip r:embed="rId4">
            <a:extLst>
              <a:ext uri="{96DAC541-7B7A-43D3-8B79-37D633B846F1}">
                <asvg:svgBlip xmlns:asvg="http://schemas.microsoft.com/office/drawing/2016/SVG/main" r:embed="rId5"/>
              </a:ext>
            </a:extLst>
          </a:blip>
          <a:stretch>
            <a:fillRect/>
          </a:stretch>
        </p:blipFill>
        <p:spPr>
          <a:xfrm>
            <a:off x="-14179" y="520995"/>
            <a:ext cx="11704739" cy="5514188"/>
          </a:xfrm>
          <a:prstGeom prst="rect">
            <a:avLst/>
          </a:prstGeom>
        </p:spPr>
      </p:pic>
      <p:pic>
        <p:nvPicPr>
          <p:cNvPr id="5" name="图片 4">
            <a:extLst>
              <a:ext uri="{FF2B5EF4-FFF2-40B4-BE49-F238E27FC236}">
                <a16:creationId xmlns:a16="http://schemas.microsoft.com/office/drawing/2014/main" id="{B205E17E-D551-4859-5511-96E1CEE041DE}"/>
              </a:ext>
            </a:extLst>
          </p:cNvPr>
          <p:cNvPicPr>
            <a:picLocks noChangeAspect="1"/>
          </p:cNvPicPr>
          <p:nvPr userDrawn="1"/>
        </p:nvPicPr>
        <p:blipFill>
          <a:blip r:embed="rId6"/>
          <a:stretch>
            <a:fillRect/>
          </a:stretch>
        </p:blipFill>
        <p:spPr>
          <a:xfrm>
            <a:off x="10981893" y="6333936"/>
            <a:ext cx="1016714" cy="241322"/>
          </a:xfrm>
          <a:prstGeom prst="rect">
            <a:avLst/>
          </a:prstGeom>
        </p:spPr>
      </p:pic>
    </p:spTree>
    <p:extLst>
      <p:ext uri="{BB962C8B-B14F-4D97-AF65-F5344CB8AC3E}">
        <p14:creationId xmlns:p14="http://schemas.microsoft.com/office/powerpoint/2010/main" val="665539160"/>
      </p:ext>
    </p:extLst>
  </p:cSld>
  <p:clrMapOvr>
    <a:masterClrMapping/>
  </p:clrMapOvr>
  <p:extLst>
    <p:ext uri="{DCECCB84-F9BA-43D5-87BE-67443E8EF086}">
      <p15:sldGuideLst xmlns:p15="http://schemas.microsoft.com/office/powerpoint/2012/main"/>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emplate Palette Colors">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C30CD785-0CEF-A5E3-AF23-EC8F19AFD558}"/>
              </a:ext>
            </a:extLst>
          </p:cNvPr>
          <p:cNvSpPr>
            <a:spLocks noGrp="1"/>
          </p:cNvSpPr>
          <p:nvPr>
            <p:ph type="ftr" sz="quarter" idx="10"/>
          </p:nvPr>
        </p:nvSpPr>
        <p:spPr/>
        <p:txBody>
          <a:bodyPr/>
          <a:lstStyle/>
          <a:p>
            <a:endParaRPr lang="en-US" dirty="0"/>
          </a:p>
        </p:txBody>
      </p:sp>
      <p:cxnSp>
        <p:nvCxnSpPr>
          <p:cNvPr id="4" name="Straight Connector 3">
            <a:extLst>
              <a:ext uri="{FF2B5EF4-FFF2-40B4-BE49-F238E27FC236}">
                <a16:creationId xmlns:a16="http://schemas.microsoft.com/office/drawing/2014/main" id="{29BEBA64-D2E4-8A2C-80E8-D3C7433BA4BB}"/>
              </a:ext>
            </a:extLst>
          </p:cNvPr>
          <p:cNvCxnSpPr>
            <a:cxnSpLocks/>
          </p:cNvCxnSpPr>
          <p:nvPr userDrawn="1"/>
        </p:nvCxnSpPr>
        <p:spPr>
          <a:xfrm>
            <a:off x="364300" y="1243783"/>
            <a:ext cx="11466576" cy="0"/>
          </a:xfrm>
          <a:prstGeom prst="line">
            <a:avLst/>
          </a:prstGeom>
          <a:ln w="9525">
            <a:solidFill>
              <a:schemeClr val="accent3"/>
            </a:solidFill>
          </a:ln>
        </p:spPr>
        <p:style>
          <a:lnRef idx="1">
            <a:schemeClr val="accent1"/>
          </a:lnRef>
          <a:fillRef idx="0">
            <a:schemeClr val="accent1"/>
          </a:fillRef>
          <a:effectRef idx="0">
            <a:schemeClr val="accent1"/>
          </a:effectRef>
          <a:fontRef idx="minor">
            <a:schemeClr val="tx1"/>
          </a:fontRef>
        </p:style>
      </p:cxnSp>
      <p:sp>
        <p:nvSpPr>
          <p:cNvPr id="5" name="Text Box 53">
            <a:extLst>
              <a:ext uri="{FF2B5EF4-FFF2-40B4-BE49-F238E27FC236}">
                <a16:creationId xmlns:a16="http://schemas.microsoft.com/office/drawing/2014/main" id="{F3ED04DA-B50D-319B-EF24-190136BCF092}"/>
              </a:ext>
            </a:extLst>
          </p:cNvPr>
          <p:cNvSpPr txBox="1">
            <a:spLocks noChangeArrowheads="1"/>
          </p:cNvSpPr>
          <p:nvPr userDrawn="1"/>
        </p:nvSpPr>
        <p:spPr bwMode="gray">
          <a:xfrm>
            <a:off x="358337" y="1438948"/>
            <a:ext cx="1298228" cy="191877"/>
          </a:xfrm>
          <a:prstGeom prst="rect">
            <a:avLst/>
          </a:prstGeom>
        </p:spPr>
        <p:txBody>
          <a:bodyPr wrap="square" lIns="0" tIns="0" rIns="0" bIns="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zh-CN" altLang="en-US" sz="1200" b="1" i="0" dirty="0">
                <a:solidFill>
                  <a:schemeClr val="tx2"/>
                </a:solidFill>
                <a:latin typeface="+mj-lt"/>
              </a:rPr>
              <a:t>首选色</a:t>
            </a:r>
            <a:endParaRPr lang="en-US" sz="1200" b="1" i="0" dirty="0">
              <a:solidFill>
                <a:schemeClr val="tx2"/>
              </a:solidFill>
              <a:latin typeface="+mj-lt"/>
            </a:endParaRPr>
          </a:p>
        </p:txBody>
      </p:sp>
      <p:sp>
        <p:nvSpPr>
          <p:cNvPr id="6" name="Rectangle: Rounded Corners 8">
            <a:extLst>
              <a:ext uri="{FF2B5EF4-FFF2-40B4-BE49-F238E27FC236}">
                <a16:creationId xmlns:a16="http://schemas.microsoft.com/office/drawing/2014/main" id="{ACCCE185-2AFD-9461-CAE0-200067EF2B88}"/>
              </a:ext>
            </a:extLst>
          </p:cNvPr>
          <p:cNvSpPr/>
          <p:nvPr userDrawn="1"/>
        </p:nvSpPr>
        <p:spPr>
          <a:xfrm>
            <a:off x="1921767" y="1772570"/>
            <a:ext cx="1013780" cy="1013780"/>
          </a:xfrm>
          <a:prstGeom prst="ellipse">
            <a:avLst/>
          </a:prstGeom>
          <a:solidFill>
            <a:schemeClr val="accent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lvl="0" algn="ctr"/>
            <a:r>
              <a:rPr lang="zh-CN" altLang="en-US" sz="1000" b="0" i="0" dirty="0">
                <a:solidFill>
                  <a:schemeClr val="bg1"/>
                </a:solidFill>
                <a:latin typeface="+mn-lt"/>
              </a:rPr>
              <a:t>牛津蓝</a:t>
            </a:r>
            <a:endParaRPr lang="en-US" sz="1000" b="0" i="0" dirty="0">
              <a:solidFill>
                <a:schemeClr val="bg1"/>
              </a:solidFill>
              <a:latin typeface="+mn-lt"/>
            </a:endParaRPr>
          </a:p>
          <a:p>
            <a:pPr lvl="0" algn="ctr"/>
            <a:r>
              <a:rPr lang="en-US" sz="1000" b="0" i="0" dirty="0">
                <a:solidFill>
                  <a:schemeClr val="bg1"/>
                </a:solidFill>
                <a:latin typeface="+mn-lt"/>
              </a:rPr>
              <a:t>15,36,69</a:t>
            </a:r>
          </a:p>
        </p:txBody>
      </p:sp>
      <p:sp>
        <p:nvSpPr>
          <p:cNvPr id="7" name="Rectangle: Rounded Corners 10">
            <a:extLst>
              <a:ext uri="{FF2B5EF4-FFF2-40B4-BE49-F238E27FC236}">
                <a16:creationId xmlns:a16="http://schemas.microsoft.com/office/drawing/2014/main" id="{1C710C03-B535-ADE8-2DDB-5AA91DDBEBD8}"/>
              </a:ext>
            </a:extLst>
          </p:cNvPr>
          <p:cNvSpPr/>
          <p:nvPr userDrawn="1"/>
        </p:nvSpPr>
        <p:spPr>
          <a:xfrm>
            <a:off x="3482927" y="1772570"/>
            <a:ext cx="1013780" cy="1013780"/>
          </a:xfrm>
          <a:prstGeom prst="ellipse">
            <a:avLst/>
          </a:prstGeom>
          <a:solidFill>
            <a:srgbClr val="28334A"/>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lvl="0" algn="ctr"/>
            <a:r>
              <a:rPr lang="zh-CN" altLang="en-US" sz="1000" b="0" i="0" dirty="0">
                <a:solidFill>
                  <a:schemeClr val="bg1"/>
                </a:solidFill>
                <a:latin typeface="+mn-lt"/>
              </a:rPr>
              <a:t>午夜蓝</a:t>
            </a:r>
            <a:r>
              <a:rPr lang="en-US" sz="1000" b="0" i="0" dirty="0">
                <a:solidFill>
                  <a:schemeClr val="bg1"/>
                </a:solidFill>
                <a:latin typeface="+mn-lt"/>
              </a:rPr>
              <a:t>40,51,74</a:t>
            </a:r>
          </a:p>
        </p:txBody>
      </p:sp>
      <p:sp>
        <p:nvSpPr>
          <p:cNvPr id="8" name="Rectangle: Rounded Corners 15">
            <a:extLst>
              <a:ext uri="{FF2B5EF4-FFF2-40B4-BE49-F238E27FC236}">
                <a16:creationId xmlns:a16="http://schemas.microsoft.com/office/drawing/2014/main" id="{CC28E212-70AF-1C31-1496-728504AE3DCC}"/>
              </a:ext>
            </a:extLst>
          </p:cNvPr>
          <p:cNvSpPr/>
          <p:nvPr userDrawn="1"/>
        </p:nvSpPr>
        <p:spPr>
          <a:xfrm>
            <a:off x="358337" y="1772570"/>
            <a:ext cx="1013780" cy="101378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lvl="0" algn="ctr"/>
            <a:r>
              <a:rPr lang="zh-CN" altLang="en-US" sz="1000" b="0" i="0">
                <a:solidFill>
                  <a:schemeClr val="bg1"/>
                </a:solidFill>
                <a:latin typeface="+mn-lt"/>
              </a:rPr>
              <a:t>瑞士红</a:t>
            </a:r>
            <a:r>
              <a:rPr lang="en-US" sz="1000" b="0" i="0">
                <a:solidFill>
                  <a:schemeClr val="bg1"/>
                </a:solidFill>
                <a:latin typeface="+mn-lt"/>
              </a:rPr>
              <a:t>214,43,30</a:t>
            </a:r>
            <a:endParaRPr lang="en-US" sz="1000" b="0" i="0" dirty="0">
              <a:solidFill>
                <a:schemeClr val="bg1"/>
              </a:solidFill>
              <a:latin typeface="+mn-lt"/>
            </a:endParaRPr>
          </a:p>
        </p:txBody>
      </p:sp>
      <p:sp>
        <p:nvSpPr>
          <p:cNvPr id="10" name="Text Box 53">
            <a:extLst>
              <a:ext uri="{FF2B5EF4-FFF2-40B4-BE49-F238E27FC236}">
                <a16:creationId xmlns:a16="http://schemas.microsoft.com/office/drawing/2014/main" id="{D391FF2E-F5A7-62D1-B3B4-3B8CE40E25A7}"/>
              </a:ext>
            </a:extLst>
          </p:cNvPr>
          <p:cNvSpPr txBox="1">
            <a:spLocks noChangeArrowheads="1"/>
          </p:cNvSpPr>
          <p:nvPr userDrawn="1"/>
        </p:nvSpPr>
        <p:spPr bwMode="gray">
          <a:xfrm>
            <a:off x="358337" y="3074691"/>
            <a:ext cx="1561160" cy="191877"/>
          </a:xfrm>
          <a:prstGeom prst="rect">
            <a:avLst/>
          </a:prstGeom>
        </p:spPr>
        <p:txBody>
          <a:bodyPr wrap="square" lIns="0" tIns="0" rIns="0" bIns="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l" eaLnBrk="1" hangingPunct="1"/>
            <a:r>
              <a:rPr lang="zh-CN" altLang="en-US" sz="1200" b="1" i="0" dirty="0">
                <a:solidFill>
                  <a:schemeClr val="tx2"/>
                </a:solidFill>
                <a:latin typeface="+mj-lt"/>
              </a:rPr>
              <a:t>辅助色</a:t>
            </a:r>
            <a:endParaRPr lang="en-US" sz="1200" b="1" i="0" dirty="0">
              <a:solidFill>
                <a:schemeClr val="tx2"/>
              </a:solidFill>
              <a:latin typeface="+mj-lt"/>
            </a:endParaRPr>
          </a:p>
        </p:txBody>
      </p:sp>
      <p:sp>
        <p:nvSpPr>
          <p:cNvPr id="12" name="Rectangle: Rounded Corners 11">
            <a:extLst>
              <a:ext uri="{FF2B5EF4-FFF2-40B4-BE49-F238E27FC236}">
                <a16:creationId xmlns:a16="http://schemas.microsoft.com/office/drawing/2014/main" id="{E78166D4-88E8-450F-2F63-3C83A0F41D05}"/>
              </a:ext>
            </a:extLst>
          </p:cNvPr>
          <p:cNvSpPr/>
          <p:nvPr userDrawn="1"/>
        </p:nvSpPr>
        <p:spPr>
          <a:xfrm>
            <a:off x="358337" y="3408313"/>
            <a:ext cx="1013780" cy="1013780"/>
          </a:xfrm>
          <a:prstGeom prst="ellipse">
            <a:avLst/>
          </a:prstGeom>
          <a:solidFill>
            <a:srgbClr val="003A7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lvl="0" algn="ctr"/>
            <a:r>
              <a:rPr lang="zh-CN" altLang="en-US" sz="1000" b="0" i="0" dirty="0">
                <a:solidFill>
                  <a:schemeClr val="bg1"/>
                </a:solidFill>
                <a:latin typeface="+mn-lt"/>
              </a:rPr>
              <a:t>深蓝</a:t>
            </a:r>
            <a:r>
              <a:rPr lang="en-US" sz="1000" b="0" i="0" dirty="0">
                <a:solidFill>
                  <a:schemeClr val="bg1"/>
                </a:solidFill>
                <a:latin typeface="+mn-lt"/>
              </a:rPr>
              <a:t>*</a:t>
            </a:r>
          </a:p>
          <a:p>
            <a:pPr lvl="0" algn="ctr"/>
            <a:r>
              <a:rPr lang="en-US" sz="1000" b="0" i="0" dirty="0">
                <a:solidFill>
                  <a:schemeClr val="bg1"/>
                </a:solidFill>
                <a:latin typeface="+mn-lt"/>
              </a:rPr>
              <a:t>0,58,112</a:t>
            </a:r>
          </a:p>
        </p:txBody>
      </p:sp>
      <p:sp>
        <p:nvSpPr>
          <p:cNvPr id="13" name="Rectangle: Rounded Corners 13">
            <a:extLst>
              <a:ext uri="{FF2B5EF4-FFF2-40B4-BE49-F238E27FC236}">
                <a16:creationId xmlns:a16="http://schemas.microsoft.com/office/drawing/2014/main" id="{79D4F712-CBFF-73CF-7BB9-38D26D61B93A}"/>
              </a:ext>
            </a:extLst>
          </p:cNvPr>
          <p:cNvSpPr/>
          <p:nvPr userDrawn="1"/>
        </p:nvSpPr>
        <p:spPr>
          <a:xfrm>
            <a:off x="1921767" y="5044057"/>
            <a:ext cx="1013780" cy="1013780"/>
          </a:xfrm>
          <a:prstGeom prst="ellipse">
            <a:avLst/>
          </a:prstGeom>
          <a:solidFill>
            <a:srgbClr val="D9D9D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lvl="0" algn="ctr"/>
            <a:r>
              <a:rPr lang="zh-CN" altLang="en-US" sz="1000" b="0" i="0" dirty="0">
                <a:solidFill>
                  <a:schemeClr val="tx2"/>
                </a:solidFill>
                <a:latin typeface="+mn-lt"/>
              </a:rPr>
              <a:t>云灰</a:t>
            </a:r>
            <a:r>
              <a:rPr lang="en-US" sz="1000" b="0" i="0" dirty="0">
                <a:solidFill>
                  <a:schemeClr val="tx2"/>
                </a:solidFill>
                <a:latin typeface="+mn-lt"/>
              </a:rPr>
              <a:t>*</a:t>
            </a:r>
          </a:p>
          <a:p>
            <a:pPr lvl="0" algn="ctr"/>
            <a:r>
              <a:rPr lang="en-US" sz="1000" b="0" i="0" dirty="0">
                <a:solidFill>
                  <a:schemeClr val="tx2"/>
                </a:solidFill>
                <a:latin typeface="+mn-lt"/>
              </a:rPr>
              <a:t>217,217,214</a:t>
            </a:r>
          </a:p>
        </p:txBody>
      </p:sp>
      <p:sp>
        <p:nvSpPr>
          <p:cNvPr id="14" name="Text Box 53">
            <a:extLst>
              <a:ext uri="{FF2B5EF4-FFF2-40B4-BE49-F238E27FC236}">
                <a16:creationId xmlns:a16="http://schemas.microsoft.com/office/drawing/2014/main" id="{AB0E5B66-15BD-D995-9918-2EB6D2AF4191}"/>
              </a:ext>
            </a:extLst>
          </p:cNvPr>
          <p:cNvSpPr txBox="1">
            <a:spLocks noChangeArrowheads="1"/>
          </p:cNvSpPr>
          <p:nvPr userDrawn="1"/>
        </p:nvSpPr>
        <p:spPr bwMode="gray">
          <a:xfrm>
            <a:off x="358336" y="4710435"/>
            <a:ext cx="1254406" cy="191877"/>
          </a:xfrm>
          <a:prstGeom prst="rect">
            <a:avLst/>
          </a:prstGeom>
        </p:spPr>
        <p:txBody>
          <a:bodyPr wrap="square" lIns="0" tIns="0" rIns="0" bIns="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l" eaLnBrk="1" hangingPunct="1"/>
            <a:r>
              <a:rPr lang="zh-CN" altLang="en-US" sz="1200" b="1" i="0" dirty="0">
                <a:solidFill>
                  <a:schemeClr val="tx2"/>
                </a:solidFill>
                <a:latin typeface="+mj-lt"/>
              </a:rPr>
              <a:t>中性色</a:t>
            </a:r>
            <a:endParaRPr lang="en-US" sz="1200" b="1" i="0" dirty="0">
              <a:solidFill>
                <a:schemeClr val="tx2"/>
              </a:solidFill>
              <a:latin typeface="+mj-lt"/>
            </a:endParaRPr>
          </a:p>
        </p:txBody>
      </p:sp>
      <p:sp>
        <p:nvSpPr>
          <p:cNvPr id="15" name="Rectangle: Rounded Corners 12">
            <a:extLst>
              <a:ext uri="{FF2B5EF4-FFF2-40B4-BE49-F238E27FC236}">
                <a16:creationId xmlns:a16="http://schemas.microsoft.com/office/drawing/2014/main" id="{18A8E9BD-8BB0-523B-9ADC-3094B07EEFE0}"/>
              </a:ext>
            </a:extLst>
          </p:cNvPr>
          <p:cNvSpPr/>
          <p:nvPr userDrawn="1"/>
        </p:nvSpPr>
        <p:spPr>
          <a:xfrm>
            <a:off x="360607" y="5044057"/>
            <a:ext cx="1013780" cy="1013780"/>
          </a:xfrm>
          <a:prstGeom prst="ellipse">
            <a:avLst/>
          </a:prstGeom>
          <a:solidFill>
            <a:srgbClr val="82787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lvl="0" algn="ctr"/>
            <a:r>
              <a:rPr lang="zh-CN" altLang="en-US" sz="1000" b="0" i="0" dirty="0">
                <a:solidFill>
                  <a:prstClr val="white"/>
                </a:solidFill>
                <a:latin typeface="+mn-lt"/>
              </a:rPr>
              <a:t>玄武灰</a:t>
            </a:r>
            <a:r>
              <a:rPr lang="en-US" sz="1000" b="0" i="0" dirty="0">
                <a:solidFill>
                  <a:prstClr val="white"/>
                </a:solidFill>
                <a:latin typeface="+mn-lt"/>
              </a:rPr>
              <a:t>*</a:t>
            </a:r>
          </a:p>
          <a:p>
            <a:pPr lvl="0" algn="ctr"/>
            <a:r>
              <a:rPr lang="en-US" sz="1000" b="0" i="0" dirty="0">
                <a:solidFill>
                  <a:schemeClr val="bg1"/>
                </a:solidFill>
                <a:latin typeface="+mn-lt"/>
              </a:rPr>
              <a:t>130,120,112</a:t>
            </a:r>
          </a:p>
        </p:txBody>
      </p:sp>
      <p:sp>
        <p:nvSpPr>
          <p:cNvPr id="17" name="Rectangle: Rounded Corners 13">
            <a:extLst>
              <a:ext uri="{FF2B5EF4-FFF2-40B4-BE49-F238E27FC236}">
                <a16:creationId xmlns:a16="http://schemas.microsoft.com/office/drawing/2014/main" id="{78D5C597-A8EE-83B8-E57C-D7AA569D56E7}"/>
              </a:ext>
            </a:extLst>
          </p:cNvPr>
          <p:cNvSpPr/>
          <p:nvPr userDrawn="1"/>
        </p:nvSpPr>
        <p:spPr>
          <a:xfrm>
            <a:off x="3482927" y="5044057"/>
            <a:ext cx="1013780" cy="1013780"/>
          </a:xfrm>
          <a:prstGeom prst="ellipse">
            <a:avLst/>
          </a:prstGeom>
          <a:solidFill>
            <a:srgbClr val="96A3AD"/>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lvl="0" algn="ctr"/>
            <a:r>
              <a:rPr lang="zh-CN" altLang="en-US" sz="1000" b="0" i="0" dirty="0">
                <a:solidFill>
                  <a:prstClr val="white"/>
                </a:solidFill>
                <a:latin typeface="+mn-lt"/>
              </a:rPr>
              <a:t>石板灰</a:t>
            </a:r>
            <a:r>
              <a:rPr lang="en-US" sz="1000" b="0" i="0" dirty="0">
                <a:solidFill>
                  <a:prstClr val="white"/>
                </a:solidFill>
                <a:latin typeface="+mn-lt"/>
              </a:rPr>
              <a:t>*</a:t>
            </a:r>
          </a:p>
          <a:p>
            <a:pPr lvl="0" algn="ctr"/>
            <a:r>
              <a:rPr lang="en-US" sz="1000" b="0" i="0" dirty="0">
                <a:solidFill>
                  <a:schemeClr val="bg1"/>
                </a:solidFill>
                <a:latin typeface="+mn-lt"/>
              </a:rPr>
              <a:t>150,163,173</a:t>
            </a:r>
          </a:p>
        </p:txBody>
      </p:sp>
      <p:sp>
        <p:nvSpPr>
          <p:cNvPr id="18" name="Rectangle: Rounded Corners 13">
            <a:extLst>
              <a:ext uri="{FF2B5EF4-FFF2-40B4-BE49-F238E27FC236}">
                <a16:creationId xmlns:a16="http://schemas.microsoft.com/office/drawing/2014/main" id="{EF5891AC-4356-57DE-FBF8-10FEEEFD5351}"/>
              </a:ext>
            </a:extLst>
          </p:cNvPr>
          <p:cNvSpPr/>
          <p:nvPr userDrawn="1"/>
        </p:nvSpPr>
        <p:spPr>
          <a:xfrm>
            <a:off x="5044087" y="5044057"/>
            <a:ext cx="1013780" cy="1013780"/>
          </a:xfrm>
          <a:prstGeom prst="ellips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lvl="0" algn="ctr"/>
            <a:r>
              <a:rPr lang="zh-CN" altLang="en-US" sz="1000" b="0" i="0" dirty="0">
                <a:solidFill>
                  <a:prstClr val="white"/>
                </a:solidFill>
                <a:latin typeface="+mn-lt"/>
              </a:rPr>
              <a:t>黑色</a:t>
            </a:r>
            <a:endParaRPr lang="en-US" sz="1000" b="0" i="0" dirty="0">
              <a:solidFill>
                <a:prstClr val="white"/>
              </a:solidFill>
              <a:latin typeface="+mn-lt"/>
            </a:endParaRPr>
          </a:p>
          <a:p>
            <a:pPr lvl="0" algn="ctr"/>
            <a:r>
              <a:rPr lang="en-US" sz="1000" b="0" i="0" dirty="0">
                <a:solidFill>
                  <a:schemeClr val="bg1"/>
                </a:solidFill>
                <a:latin typeface="+mn-lt"/>
              </a:rPr>
              <a:t>0,0,0</a:t>
            </a:r>
          </a:p>
        </p:txBody>
      </p:sp>
      <p:sp>
        <p:nvSpPr>
          <p:cNvPr id="20" name="Rounded Rectangle 19">
            <a:extLst>
              <a:ext uri="{FF2B5EF4-FFF2-40B4-BE49-F238E27FC236}">
                <a16:creationId xmlns:a16="http://schemas.microsoft.com/office/drawing/2014/main" id="{D0CEBEA7-0194-591F-D96F-CFC59DBEF499}"/>
              </a:ext>
            </a:extLst>
          </p:cNvPr>
          <p:cNvSpPr/>
          <p:nvPr/>
        </p:nvSpPr>
        <p:spPr>
          <a:xfrm>
            <a:off x="9000709" y="1585514"/>
            <a:ext cx="2820982" cy="2819431"/>
          </a:xfrm>
          <a:prstGeom prst="roundRect">
            <a:avLst>
              <a:gd name="adj" fmla="val 5000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ormAutofit/>
          </a:bodyPr>
          <a:lstStyle/>
          <a:p>
            <a:pPr algn="ctr">
              <a:lnSpc>
                <a:spcPct val="150000"/>
              </a:lnSpc>
            </a:pPr>
            <a:r>
              <a:rPr lang="en-US" sz="1800" dirty="0">
                <a:solidFill>
                  <a:schemeClr val="tx2"/>
                </a:solidFill>
              </a:rPr>
              <a:t>*</a:t>
            </a:r>
            <a:r>
              <a:rPr lang="zh-CN" altLang="en-US" sz="1800" dirty="0">
                <a:solidFill>
                  <a:schemeClr val="tx2"/>
                </a:solidFill>
              </a:rPr>
              <a:t>请使用取色器</a:t>
            </a:r>
            <a:endParaRPr lang="en-US" altLang="zh-CN" sz="1800" dirty="0">
              <a:solidFill>
                <a:schemeClr val="tx2"/>
              </a:solidFill>
            </a:endParaRPr>
          </a:p>
          <a:p>
            <a:pPr algn="ctr">
              <a:lnSpc>
                <a:spcPct val="150000"/>
              </a:lnSpc>
            </a:pPr>
            <a:r>
              <a:rPr lang="zh-CN" altLang="en-US" sz="1800" dirty="0">
                <a:solidFill>
                  <a:schemeClr val="tx2"/>
                </a:solidFill>
              </a:rPr>
              <a:t>来选取和应用</a:t>
            </a:r>
            <a:endParaRPr lang="en-US" altLang="zh-CN" sz="1800" dirty="0">
              <a:solidFill>
                <a:schemeClr val="tx2"/>
              </a:solidFill>
            </a:endParaRPr>
          </a:p>
          <a:p>
            <a:pPr algn="ctr">
              <a:lnSpc>
                <a:spcPct val="150000"/>
              </a:lnSpc>
            </a:pPr>
            <a:r>
              <a:rPr lang="zh-CN" altLang="en-US" sz="1800" dirty="0">
                <a:solidFill>
                  <a:schemeClr val="tx2"/>
                </a:solidFill>
              </a:rPr>
              <a:t>不在主题颜色中的颜色</a:t>
            </a:r>
            <a:endParaRPr lang="en-US" sz="1800" dirty="0">
              <a:solidFill>
                <a:schemeClr val="tx2"/>
              </a:solidFill>
            </a:endParaRPr>
          </a:p>
        </p:txBody>
      </p:sp>
      <p:grpSp>
        <p:nvGrpSpPr>
          <p:cNvPr id="21" name="Group 20">
            <a:extLst>
              <a:ext uri="{FF2B5EF4-FFF2-40B4-BE49-F238E27FC236}">
                <a16:creationId xmlns:a16="http://schemas.microsoft.com/office/drawing/2014/main" id="{86EE2006-349D-9617-D3D3-8250EF988FCA}"/>
              </a:ext>
            </a:extLst>
          </p:cNvPr>
          <p:cNvGrpSpPr/>
          <p:nvPr/>
        </p:nvGrpSpPr>
        <p:grpSpPr>
          <a:xfrm>
            <a:off x="11235760" y="2456244"/>
            <a:ext cx="213243" cy="270310"/>
            <a:chOff x="9043497" y="5229916"/>
            <a:chExt cx="213243" cy="270310"/>
          </a:xfrm>
        </p:grpSpPr>
        <p:sp>
          <p:nvSpPr>
            <p:cNvPr id="22" name="Freeform 21">
              <a:extLst>
                <a:ext uri="{FF2B5EF4-FFF2-40B4-BE49-F238E27FC236}">
                  <a16:creationId xmlns:a16="http://schemas.microsoft.com/office/drawing/2014/main" id="{456409D6-352F-00F6-A0D3-7A2E6B127598}"/>
                </a:ext>
              </a:extLst>
            </p:cNvPr>
            <p:cNvSpPr/>
            <p:nvPr/>
          </p:nvSpPr>
          <p:spPr>
            <a:xfrm>
              <a:off x="9043497" y="5310041"/>
              <a:ext cx="155891" cy="190185"/>
            </a:xfrm>
            <a:custGeom>
              <a:avLst/>
              <a:gdLst>
                <a:gd name="connsiteX0" fmla="*/ 113850 w 155891"/>
                <a:gd name="connsiteY0" fmla="*/ 0 h 190185"/>
                <a:gd name="connsiteX1" fmla="*/ 17125 w 155891"/>
                <a:gd name="connsiteY1" fmla="*/ 127350 h 190185"/>
                <a:gd name="connsiteX2" fmla="*/ 11749 w 155891"/>
                <a:gd name="connsiteY2" fmla="*/ 143870 h 190185"/>
                <a:gd name="connsiteX3" fmla="*/ 2185 w 155891"/>
                <a:gd name="connsiteY3" fmla="*/ 172973 h 190185"/>
                <a:gd name="connsiteX4" fmla="*/ 2185 w 155891"/>
                <a:gd name="connsiteY4" fmla="*/ 172973 h 190185"/>
                <a:gd name="connsiteX5" fmla="*/ 4229 w 155891"/>
                <a:gd name="connsiteY5" fmla="*/ 187998 h 190185"/>
                <a:gd name="connsiteX6" fmla="*/ 4229 w 155891"/>
                <a:gd name="connsiteY6" fmla="*/ 187998 h 190185"/>
                <a:gd name="connsiteX7" fmla="*/ 19241 w 155891"/>
                <a:gd name="connsiteY7" fmla="*/ 185952 h 190185"/>
                <a:gd name="connsiteX8" fmla="*/ 19241 w 155891"/>
                <a:gd name="connsiteY8" fmla="*/ 185952 h 190185"/>
                <a:gd name="connsiteX9" fmla="*/ 44699 w 155891"/>
                <a:gd name="connsiteY9" fmla="*/ 168942 h 190185"/>
                <a:gd name="connsiteX10" fmla="*/ 59166 w 155891"/>
                <a:gd name="connsiteY10" fmla="*/ 159340 h 190185"/>
                <a:gd name="connsiteX11" fmla="*/ 155892 w 155891"/>
                <a:gd name="connsiteY11" fmla="*/ 31990 h 190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5891" h="190185">
                  <a:moveTo>
                    <a:pt x="113850" y="0"/>
                  </a:moveTo>
                  <a:lnTo>
                    <a:pt x="17125" y="127350"/>
                  </a:lnTo>
                  <a:cubicBezTo>
                    <a:pt x="13376" y="132286"/>
                    <a:pt x="11627" y="138118"/>
                    <a:pt x="11749" y="143870"/>
                  </a:cubicBezTo>
                  <a:cubicBezTo>
                    <a:pt x="11970" y="154367"/>
                    <a:pt x="8533" y="164616"/>
                    <a:pt x="2185" y="172973"/>
                  </a:cubicBezTo>
                  <a:lnTo>
                    <a:pt x="2185" y="172973"/>
                  </a:lnTo>
                  <a:cubicBezTo>
                    <a:pt x="-1396" y="177688"/>
                    <a:pt x="-479" y="184414"/>
                    <a:pt x="4229" y="187998"/>
                  </a:cubicBezTo>
                  <a:lnTo>
                    <a:pt x="4229" y="187998"/>
                  </a:lnTo>
                  <a:cubicBezTo>
                    <a:pt x="8940" y="191582"/>
                    <a:pt x="15660" y="190667"/>
                    <a:pt x="19241" y="185952"/>
                  </a:cubicBezTo>
                  <a:lnTo>
                    <a:pt x="19241" y="185952"/>
                  </a:lnTo>
                  <a:cubicBezTo>
                    <a:pt x="25589" y="177595"/>
                    <a:pt x="34534" y="171539"/>
                    <a:pt x="44699" y="168942"/>
                  </a:cubicBezTo>
                  <a:cubicBezTo>
                    <a:pt x="50269" y="167519"/>
                    <a:pt x="55415" y="164275"/>
                    <a:pt x="59166" y="159340"/>
                  </a:cubicBezTo>
                  <a:lnTo>
                    <a:pt x="155892" y="31990"/>
                  </a:lnTo>
                </a:path>
              </a:pathLst>
            </a:custGeom>
            <a:noFill/>
            <a:ln w="7579" cap="flat">
              <a:solidFill>
                <a:schemeClr val="accent3"/>
              </a:solid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1E460BE5-0C7D-A5DD-6C2C-670C7E294EA8}"/>
                </a:ext>
              </a:extLst>
            </p:cNvPr>
            <p:cNvSpPr/>
            <p:nvPr/>
          </p:nvSpPr>
          <p:spPr>
            <a:xfrm>
              <a:off x="9139870" y="5229916"/>
              <a:ext cx="116870" cy="124997"/>
            </a:xfrm>
            <a:custGeom>
              <a:avLst/>
              <a:gdLst>
                <a:gd name="connsiteX0" fmla="*/ 88056 w 116870"/>
                <a:gd name="connsiteY0" fmla="*/ 67881 h 124997"/>
                <a:gd name="connsiteX1" fmla="*/ 112305 w 116870"/>
                <a:gd name="connsiteY1" fmla="*/ 35955 h 124997"/>
                <a:gd name="connsiteX2" fmla="*/ 108033 w 116870"/>
                <a:gd name="connsiteY2" fmla="*/ 4569 h 124997"/>
                <a:gd name="connsiteX3" fmla="*/ 108033 w 116870"/>
                <a:gd name="connsiteY3" fmla="*/ 4569 h 124997"/>
                <a:gd name="connsiteX4" fmla="*/ 76676 w 116870"/>
                <a:gd name="connsiteY4" fmla="*/ 8845 h 124997"/>
                <a:gd name="connsiteX5" fmla="*/ 52427 w 116870"/>
                <a:gd name="connsiteY5" fmla="*/ 40771 h 124997"/>
                <a:gd name="connsiteX6" fmla="*/ 36719 w 116870"/>
                <a:gd name="connsiteY6" fmla="*/ 47183 h 124997"/>
                <a:gd name="connsiteX7" fmla="*/ 879 w 116870"/>
                <a:gd name="connsiteY7" fmla="*/ 62078 h 124997"/>
                <a:gd name="connsiteX8" fmla="*/ 879 w 116870"/>
                <a:gd name="connsiteY8" fmla="*/ 62078 h 124997"/>
                <a:gd name="connsiteX9" fmla="*/ 1700 w 116870"/>
                <a:gd name="connsiteY9" fmla="*/ 68120 h 124997"/>
                <a:gd name="connsiteX10" fmla="*/ 75293 w 116870"/>
                <a:gd name="connsiteY10" fmla="*/ 124118 h 124997"/>
                <a:gd name="connsiteX11" fmla="*/ 81331 w 116870"/>
                <a:gd name="connsiteY11" fmla="*/ 123295 h 124997"/>
                <a:gd name="connsiteX12" fmla="*/ 81331 w 116870"/>
                <a:gd name="connsiteY12" fmla="*/ 123295 h 124997"/>
                <a:gd name="connsiteX13" fmla="*/ 86084 w 116870"/>
                <a:gd name="connsiteY13" fmla="*/ 84747 h 124997"/>
                <a:gd name="connsiteX14" fmla="*/ 88053 w 116870"/>
                <a:gd name="connsiteY14" fmla="*/ 67881 h 124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6870" h="124997">
                  <a:moveTo>
                    <a:pt x="88056" y="67881"/>
                  </a:moveTo>
                  <a:lnTo>
                    <a:pt x="112305" y="35955"/>
                  </a:lnTo>
                  <a:cubicBezTo>
                    <a:pt x="119786" y="26107"/>
                    <a:pt x="117872" y="12056"/>
                    <a:pt x="108033" y="4569"/>
                  </a:cubicBezTo>
                  <a:lnTo>
                    <a:pt x="108033" y="4569"/>
                  </a:lnTo>
                  <a:cubicBezTo>
                    <a:pt x="98195" y="-2918"/>
                    <a:pt x="84156" y="-1003"/>
                    <a:pt x="76676" y="8845"/>
                  </a:cubicBezTo>
                  <a:lnTo>
                    <a:pt x="52427" y="40771"/>
                  </a:lnTo>
                  <a:cubicBezTo>
                    <a:pt x="48747" y="45613"/>
                    <a:pt x="42742" y="47989"/>
                    <a:pt x="36719" y="47183"/>
                  </a:cubicBezTo>
                  <a:cubicBezTo>
                    <a:pt x="23424" y="45403"/>
                    <a:pt x="9577" y="50626"/>
                    <a:pt x="879" y="62078"/>
                  </a:cubicBezTo>
                  <a:lnTo>
                    <a:pt x="879" y="62078"/>
                  </a:lnTo>
                  <a:cubicBezTo>
                    <a:pt x="-562" y="63975"/>
                    <a:pt x="-192" y="66678"/>
                    <a:pt x="1700" y="68120"/>
                  </a:cubicBezTo>
                  <a:lnTo>
                    <a:pt x="75293" y="124118"/>
                  </a:lnTo>
                  <a:cubicBezTo>
                    <a:pt x="77189" y="125560"/>
                    <a:pt x="79890" y="125190"/>
                    <a:pt x="81331" y="123295"/>
                  </a:cubicBezTo>
                  <a:lnTo>
                    <a:pt x="81331" y="123295"/>
                  </a:lnTo>
                  <a:cubicBezTo>
                    <a:pt x="90029" y="111844"/>
                    <a:pt x="91355" y="97093"/>
                    <a:pt x="86084" y="84747"/>
                  </a:cubicBezTo>
                  <a:cubicBezTo>
                    <a:pt x="83696" y="79154"/>
                    <a:pt x="84377" y="72723"/>
                    <a:pt x="88053" y="67881"/>
                  </a:cubicBezTo>
                  <a:close/>
                </a:path>
              </a:pathLst>
            </a:custGeom>
            <a:solidFill>
              <a:schemeClr val="accent3"/>
            </a:solidFill>
            <a:ln w="256" cap="flat">
              <a:noFill/>
              <a:prstDash val="solid"/>
              <a:miter/>
            </a:ln>
          </p:spPr>
          <p:txBody>
            <a:bodyPr rtlCol="0" anchor="ctr"/>
            <a:lstStyle/>
            <a:p>
              <a:endParaRPr lang="en-US"/>
            </a:p>
          </p:txBody>
        </p:sp>
      </p:grpSp>
      <p:sp>
        <p:nvSpPr>
          <p:cNvPr id="24" name="Title 1">
            <a:extLst>
              <a:ext uri="{FF2B5EF4-FFF2-40B4-BE49-F238E27FC236}">
                <a16:creationId xmlns:a16="http://schemas.microsoft.com/office/drawing/2014/main" id="{65119192-0C91-7840-979B-91546FF0291D}"/>
              </a:ext>
            </a:extLst>
          </p:cNvPr>
          <p:cNvSpPr txBox="1">
            <a:spLocks/>
          </p:cNvSpPr>
          <p:nvPr userDrawn="1"/>
        </p:nvSpPr>
        <p:spPr>
          <a:xfrm>
            <a:off x="356616" y="274320"/>
            <a:ext cx="11466576" cy="738664"/>
          </a:xfrm>
          <a:prstGeom prst="rect">
            <a:avLst/>
          </a:prstGeom>
        </p:spPr>
        <p:txBody>
          <a:bodyPr lIns="0" tIns="0" rIns="0" bIns="0" anchor="t" anchorCtr="0">
            <a:spAutoFit/>
          </a:bodyPr>
          <a:lstStyle>
            <a:lvl1pPr algn="l" defTabSz="914400" rtl="0" eaLnBrk="1" latinLnBrk="0" hangingPunct="1">
              <a:lnSpc>
                <a:spcPct val="100000"/>
              </a:lnSpc>
              <a:spcBef>
                <a:spcPct val="0"/>
              </a:spcBef>
              <a:buNone/>
              <a:defRPr sz="4800" b="1" kern="1200" spc="0" baseline="0">
                <a:solidFill>
                  <a:schemeClr val="tx2"/>
                </a:solidFill>
                <a:effectLst/>
                <a:latin typeface="+mj-lt"/>
                <a:ea typeface="Verdana" panose="020B0604030504040204" pitchFamily="34" charset="0"/>
                <a:cs typeface="Verdana" panose="020B0604030504040204" pitchFamily="34" charset="0"/>
              </a:defRPr>
            </a:lvl1pPr>
          </a:lstStyle>
          <a:p>
            <a:r>
              <a:rPr lang="zh-CN" altLang="en-US" sz="2800" dirty="0">
                <a:latin typeface="+mj-lt"/>
                <a:ea typeface="+mj-ea"/>
              </a:rPr>
              <a:t>模板颜色参考</a:t>
            </a:r>
            <a:br>
              <a:rPr lang="en-US" sz="1400" dirty="0">
                <a:latin typeface="+mj-lt"/>
                <a:ea typeface="+mj-ea"/>
              </a:rPr>
            </a:br>
            <a:r>
              <a:rPr lang="en-US" sz="2000" b="0" dirty="0">
                <a:latin typeface="+mj-lt"/>
                <a:ea typeface="+mj-ea"/>
              </a:rPr>
              <a:t>RGB </a:t>
            </a:r>
            <a:r>
              <a:rPr lang="zh-CN" altLang="en-US" sz="2000" b="0" kern="1200" spc="0" baseline="0" dirty="0">
                <a:solidFill>
                  <a:schemeClr val="tx2"/>
                </a:solidFill>
                <a:effectLst/>
                <a:latin typeface="+mj-lt"/>
                <a:ea typeface="+mj-ea"/>
              </a:rPr>
              <a:t>色</a:t>
            </a:r>
            <a:r>
              <a:rPr lang="zh-CN" altLang="en-US" sz="2000" b="0" dirty="0">
                <a:latin typeface="+mj-lt"/>
                <a:ea typeface="+mj-ea"/>
              </a:rPr>
              <a:t>值</a:t>
            </a:r>
            <a:endParaRPr lang="en-US" sz="2800" b="0" dirty="0">
              <a:latin typeface="+mj-lt"/>
              <a:ea typeface="+mj-ea"/>
            </a:endParaRPr>
          </a:p>
        </p:txBody>
      </p:sp>
      <p:sp>
        <p:nvSpPr>
          <p:cNvPr id="31" name="Rectangle: Rounded Corners 13">
            <a:extLst>
              <a:ext uri="{FF2B5EF4-FFF2-40B4-BE49-F238E27FC236}">
                <a16:creationId xmlns:a16="http://schemas.microsoft.com/office/drawing/2014/main" id="{8E25FC46-ECFF-700E-E004-3F093220C98B}"/>
              </a:ext>
            </a:extLst>
          </p:cNvPr>
          <p:cNvSpPr/>
          <p:nvPr userDrawn="1"/>
        </p:nvSpPr>
        <p:spPr>
          <a:xfrm>
            <a:off x="5046357" y="3408313"/>
            <a:ext cx="1013780" cy="101378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lvl="0" algn="ctr"/>
            <a:r>
              <a:rPr lang="zh-CN" altLang="en-US" sz="1000" b="0" i="0" dirty="0">
                <a:solidFill>
                  <a:prstClr val="white"/>
                </a:solidFill>
                <a:latin typeface="+mn-lt"/>
              </a:rPr>
              <a:t>秋叶黄</a:t>
            </a:r>
            <a:endParaRPr lang="en-US" sz="1000" b="0" i="0" dirty="0">
              <a:solidFill>
                <a:prstClr val="white"/>
              </a:solidFill>
              <a:latin typeface="+mn-lt"/>
            </a:endParaRPr>
          </a:p>
          <a:p>
            <a:pPr lvl="0" algn="ctr"/>
            <a:r>
              <a:rPr lang="en-US" sz="1000" b="0" i="0" dirty="0">
                <a:solidFill>
                  <a:schemeClr val="bg1"/>
                </a:solidFill>
                <a:latin typeface="+mn-lt"/>
              </a:rPr>
              <a:t>235,117,0</a:t>
            </a:r>
          </a:p>
        </p:txBody>
      </p:sp>
      <p:sp>
        <p:nvSpPr>
          <p:cNvPr id="32" name="Rectangle: Rounded Corners 12">
            <a:extLst>
              <a:ext uri="{FF2B5EF4-FFF2-40B4-BE49-F238E27FC236}">
                <a16:creationId xmlns:a16="http://schemas.microsoft.com/office/drawing/2014/main" id="{B91B3D21-5583-DDF3-2FCE-21373417A0AE}"/>
              </a:ext>
            </a:extLst>
          </p:cNvPr>
          <p:cNvSpPr/>
          <p:nvPr userDrawn="1"/>
        </p:nvSpPr>
        <p:spPr>
          <a:xfrm>
            <a:off x="3485197" y="3408313"/>
            <a:ext cx="1013780" cy="101378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lvl="0" algn="ctr"/>
            <a:r>
              <a:rPr lang="zh-CN" altLang="en-US" sz="1000" b="0" i="0" dirty="0">
                <a:solidFill>
                  <a:schemeClr val="bg1"/>
                </a:solidFill>
                <a:latin typeface="+mn-lt"/>
              </a:rPr>
              <a:t>勃艮第红</a:t>
            </a:r>
            <a:endParaRPr lang="en-US" sz="1000" b="0" i="0" dirty="0">
              <a:solidFill>
                <a:schemeClr val="bg1"/>
              </a:solidFill>
              <a:latin typeface="+mn-lt"/>
            </a:endParaRPr>
          </a:p>
          <a:p>
            <a:pPr lvl="0" algn="ctr"/>
            <a:r>
              <a:rPr lang="en-US" sz="1000" b="0" i="0" dirty="0">
                <a:solidFill>
                  <a:schemeClr val="bg1"/>
                </a:solidFill>
                <a:latin typeface="+mn-lt"/>
              </a:rPr>
              <a:t>163,51,59</a:t>
            </a:r>
          </a:p>
        </p:txBody>
      </p:sp>
      <p:sp>
        <p:nvSpPr>
          <p:cNvPr id="33" name="Rectangle: Rounded Corners 11">
            <a:extLst>
              <a:ext uri="{FF2B5EF4-FFF2-40B4-BE49-F238E27FC236}">
                <a16:creationId xmlns:a16="http://schemas.microsoft.com/office/drawing/2014/main" id="{67239028-7F77-0FBC-1E07-09F7B90E36FE}"/>
              </a:ext>
            </a:extLst>
          </p:cNvPr>
          <p:cNvSpPr/>
          <p:nvPr userDrawn="1"/>
        </p:nvSpPr>
        <p:spPr>
          <a:xfrm>
            <a:off x="1921767" y="3408313"/>
            <a:ext cx="1013780" cy="101378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lvl="0" algn="ctr"/>
            <a:r>
              <a:rPr lang="zh-CN" altLang="en-US" sz="1000" b="0" i="0" dirty="0">
                <a:solidFill>
                  <a:schemeClr val="bg1"/>
                </a:solidFill>
                <a:latin typeface="+mn-lt"/>
              </a:rPr>
              <a:t>晴空蓝</a:t>
            </a:r>
            <a:r>
              <a:rPr lang="en-US" sz="1000" b="0" i="0" dirty="0">
                <a:solidFill>
                  <a:schemeClr val="bg1"/>
                </a:solidFill>
                <a:latin typeface="+mn-lt"/>
              </a:rPr>
              <a:t>0,102,128</a:t>
            </a:r>
          </a:p>
        </p:txBody>
      </p:sp>
      <p:sp>
        <p:nvSpPr>
          <p:cNvPr id="34" name="Rectangle: Rounded Corners 11">
            <a:extLst>
              <a:ext uri="{FF2B5EF4-FFF2-40B4-BE49-F238E27FC236}">
                <a16:creationId xmlns:a16="http://schemas.microsoft.com/office/drawing/2014/main" id="{29ACA9F1-9516-998B-DBD5-4333F39465EE}"/>
              </a:ext>
            </a:extLst>
          </p:cNvPr>
          <p:cNvSpPr/>
          <p:nvPr userDrawn="1"/>
        </p:nvSpPr>
        <p:spPr>
          <a:xfrm>
            <a:off x="6607517" y="3408313"/>
            <a:ext cx="1013780" cy="1013780"/>
          </a:xfrm>
          <a:prstGeom prst="ellipse">
            <a:avLst/>
          </a:prstGeom>
          <a:solidFill>
            <a:srgbClr val="FFC72B"/>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lvl="0" algn="ctr"/>
            <a:r>
              <a:rPr lang="zh-CN" altLang="en-US" sz="1000" b="0" i="0" dirty="0">
                <a:solidFill>
                  <a:schemeClr val="tx1"/>
                </a:solidFill>
                <a:latin typeface="+mn-lt"/>
              </a:rPr>
              <a:t>向日葵色</a:t>
            </a:r>
            <a:r>
              <a:rPr lang="en-US" sz="1000" b="0" i="0" dirty="0">
                <a:solidFill>
                  <a:schemeClr val="tx1"/>
                </a:solidFill>
                <a:latin typeface="+mn-lt"/>
              </a:rPr>
              <a:t>*</a:t>
            </a:r>
          </a:p>
          <a:p>
            <a:pPr lvl="0" algn="ctr"/>
            <a:r>
              <a:rPr lang="en-US" sz="1000" b="0" i="0" dirty="0">
                <a:solidFill>
                  <a:schemeClr val="tx1"/>
                </a:solidFill>
                <a:latin typeface="+mn-lt"/>
              </a:rPr>
              <a:t>255,199,43</a:t>
            </a:r>
          </a:p>
        </p:txBody>
      </p:sp>
    </p:spTree>
    <p:extLst>
      <p:ext uri="{BB962C8B-B14F-4D97-AF65-F5344CB8AC3E}">
        <p14:creationId xmlns:p14="http://schemas.microsoft.com/office/powerpoint/2010/main" val="64627360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userDrawn="1">
  <p:cSld name="2_Thanks!">
    <p:spTree>
      <p:nvGrpSpPr>
        <p:cNvPr id="1" name=""/>
        <p:cNvGrpSpPr/>
        <p:nvPr/>
      </p:nvGrpSpPr>
      <p:grpSpPr>
        <a:xfrm>
          <a:off x="0" y="0"/>
          <a:ext cx="0" cy="0"/>
          <a:chOff x="0" y="0"/>
          <a:chExt cx="0" cy="0"/>
        </a:xfrm>
      </p:grpSpPr>
      <p:pic>
        <p:nvPicPr>
          <p:cNvPr id="4" name="图片 3" descr="徽标&#10;&#10;AI 生成的内容可能不正确。">
            <a:extLst>
              <a:ext uri="{FF2B5EF4-FFF2-40B4-BE49-F238E27FC236}">
                <a16:creationId xmlns:a16="http://schemas.microsoft.com/office/drawing/2014/main" id="{4813BDC5-7C14-AC3E-8AE5-C0EA4D2FA134}"/>
              </a:ext>
            </a:extLst>
          </p:cNvPr>
          <p:cNvPicPr>
            <a:picLocks noChangeAspect="1"/>
          </p:cNvPicPr>
          <p:nvPr userDrawn="1"/>
        </p:nvPicPr>
        <p:blipFill>
          <a:blip r:embed="rId3"/>
          <a:stretch>
            <a:fillRect/>
          </a:stretch>
        </p:blipFill>
        <p:spPr>
          <a:xfrm>
            <a:off x="362769" y="6072895"/>
            <a:ext cx="1365460" cy="521893"/>
          </a:xfrm>
          <a:prstGeom prst="rect">
            <a:avLst/>
          </a:prstGeom>
        </p:spPr>
      </p:pic>
      <p:graphicFrame>
        <p:nvGraphicFramePr>
          <p:cNvPr id="3" name="think-cell data - do not delete" hidden="1">
            <a:extLst>
              <a:ext uri="{FF2B5EF4-FFF2-40B4-BE49-F238E27FC236}">
                <a16:creationId xmlns:a16="http://schemas.microsoft.com/office/drawing/2014/main" id="{1A3819F6-39A9-9815-F192-2096A0F32380}"/>
              </a:ext>
            </a:extLst>
          </p:cNvPr>
          <p:cNvGraphicFramePr>
            <a:graphicFrameLocks noChangeAspect="1"/>
          </p:cNvGraphicFramePr>
          <p:nvPr userDrawn="1">
            <p:custDataLst>
              <p:tags r:id="rId1"/>
            </p:custDataLst>
            <p:extLst>
              <p:ext uri="{D42A27DB-BD31-4B8C-83A1-F6EECF244321}">
                <p14:modId xmlns:p14="http://schemas.microsoft.com/office/powerpoint/2010/main" val="141050054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幻灯片" r:id="rId4" imgW="395" imgH="396" progId="TCLayout.ActiveDocument.1">
                  <p:embed/>
                </p:oleObj>
              </mc:Choice>
              <mc:Fallback>
                <p:oleObj name="think-cell 幻灯片" r:id="rId4" imgW="395" imgH="396" progId="TCLayout.ActiveDocument.1">
                  <p:embed/>
                  <p:pic>
                    <p:nvPicPr>
                      <p:cNvPr id="3" name="think-cell data - do not delete" hidden="1">
                        <a:extLst>
                          <a:ext uri="{FF2B5EF4-FFF2-40B4-BE49-F238E27FC236}">
                            <a16:creationId xmlns:a16="http://schemas.microsoft.com/office/drawing/2014/main" id="{1A3819F6-39A9-9815-F192-2096A0F32380}"/>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35D284D8-9A0A-EB78-FF95-8A65E8CF448B}"/>
              </a:ext>
            </a:extLst>
          </p:cNvPr>
          <p:cNvSpPr>
            <a:spLocks noGrp="1"/>
          </p:cNvSpPr>
          <p:nvPr>
            <p:ph type="title" hasCustomPrompt="1"/>
          </p:nvPr>
        </p:nvSpPr>
        <p:spPr>
          <a:xfrm>
            <a:off x="321200" y="1232746"/>
            <a:ext cx="8456479" cy="1600438"/>
          </a:xfrm>
          <a:prstGeom prst="rect">
            <a:avLst/>
          </a:prstGeom>
        </p:spPr>
        <p:txBody>
          <a:bodyPr vert="horz"/>
          <a:lstStyle>
            <a:lvl1pPr>
              <a:defRPr sz="10400">
                <a:latin typeface="+mj-lt"/>
                <a:ea typeface="Noto Sans SC Medium" panose="020B0200000000000000" pitchFamily="34" charset="-122"/>
              </a:defRPr>
            </a:lvl1pPr>
          </a:lstStyle>
          <a:p>
            <a:r>
              <a:rPr lang="zh-CN" altLang="en-US" dirty="0"/>
              <a:t>谢谢</a:t>
            </a:r>
            <a:r>
              <a:rPr lang="en-US" dirty="0"/>
              <a:t>!</a:t>
            </a:r>
          </a:p>
        </p:txBody>
      </p:sp>
      <p:sp>
        <p:nvSpPr>
          <p:cNvPr id="6" name="Content Placeholder 3">
            <a:extLst>
              <a:ext uri="{FF2B5EF4-FFF2-40B4-BE49-F238E27FC236}">
                <a16:creationId xmlns:a16="http://schemas.microsoft.com/office/drawing/2014/main" id="{A4F21EFC-856E-BF60-96D3-33A189F92810}"/>
              </a:ext>
            </a:extLst>
          </p:cNvPr>
          <p:cNvSpPr>
            <a:spLocks noGrp="1"/>
          </p:cNvSpPr>
          <p:nvPr>
            <p:ph sz="half" idx="13"/>
          </p:nvPr>
        </p:nvSpPr>
        <p:spPr>
          <a:xfrm>
            <a:off x="364300" y="4703429"/>
            <a:ext cx="1792304" cy="138499"/>
          </a:xfrm>
          <a:prstGeom prst="rect">
            <a:avLst/>
          </a:prstGeom>
        </p:spPr>
        <p:txBody>
          <a:bodyPr wrap="square">
            <a:spAutoFit/>
          </a:bodyPr>
          <a:lstStyle>
            <a:lvl1pPr>
              <a:spcBef>
                <a:spcPts val="600"/>
              </a:spcBef>
              <a:spcAft>
                <a:spcPts val="400"/>
              </a:spcAft>
              <a:defRPr sz="900" b="0">
                <a:solidFill>
                  <a:schemeClr val="tx2"/>
                </a:solidFill>
                <a:latin typeface="+mj-lt"/>
              </a:defRPr>
            </a:lvl1pPr>
          </a:lstStyle>
          <a:p>
            <a:pPr lvl="0"/>
            <a:endParaRPr lang="en-US" dirty="0"/>
          </a:p>
        </p:txBody>
      </p:sp>
      <p:sp>
        <p:nvSpPr>
          <p:cNvPr id="7" name="Content Placeholder 3">
            <a:extLst>
              <a:ext uri="{FF2B5EF4-FFF2-40B4-BE49-F238E27FC236}">
                <a16:creationId xmlns:a16="http://schemas.microsoft.com/office/drawing/2014/main" id="{0BC96F78-FAA4-58BD-E701-1ACE1647E789}"/>
              </a:ext>
            </a:extLst>
          </p:cNvPr>
          <p:cNvSpPr>
            <a:spLocks noGrp="1"/>
          </p:cNvSpPr>
          <p:nvPr>
            <p:ph sz="half" idx="2"/>
          </p:nvPr>
        </p:nvSpPr>
        <p:spPr>
          <a:xfrm>
            <a:off x="364300" y="5777723"/>
            <a:ext cx="1792304" cy="138499"/>
          </a:xfrm>
          <a:prstGeom prst="rect">
            <a:avLst/>
          </a:prstGeom>
        </p:spPr>
        <p:txBody>
          <a:bodyPr wrap="square">
            <a:spAutoFit/>
          </a:bodyPr>
          <a:lstStyle>
            <a:lvl1pPr>
              <a:spcBef>
                <a:spcPts val="600"/>
              </a:spcBef>
              <a:defRPr sz="900" b="1" i="0">
                <a:solidFill>
                  <a:schemeClr val="accent1"/>
                </a:solidFill>
                <a:latin typeface="Poppins Medium" pitchFamily="2" charset="77"/>
                <a:cs typeface="Poppins Medium" pitchFamily="2" charset="77"/>
              </a:defRPr>
            </a:lvl1pPr>
          </a:lstStyle>
          <a:p>
            <a:pPr lvl="0"/>
            <a:endParaRPr lang="en-US" dirty="0"/>
          </a:p>
        </p:txBody>
      </p:sp>
      <p:grpSp>
        <p:nvGrpSpPr>
          <p:cNvPr id="17" name="Graphic 2">
            <a:extLst>
              <a:ext uri="{FF2B5EF4-FFF2-40B4-BE49-F238E27FC236}">
                <a16:creationId xmlns:a16="http://schemas.microsoft.com/office/drawing/2014/main" id="{BBA3D700-7F71-505E-CAA4-4E65C7E55D38}"/>
              </a:ext>
            </a:extLst>
          </p:cNvPr>
          <p:cNvGrpSpPr/>
          <p:nvPr/>
        </p:nvGrpSpPr>
        <p:grpSpPr>
          <a:xfrm>
            <a:off x="8357313" y="1831184"/>
            <a:ext cx="3443822" cy="3439790"/>
            <a:chOff x="9361457" y="2044027"/>
            <a:chExt cx="3443822" cy="3439790"/>
          </a:xfrm>
        </p:grpSpPr>
        <p:sp>
          <p:nvSpPr>
            <p:cNvPr id="18" name="Freeform: Shape 17">
              <a:extLst>
                <a:ext uri="{FF2B5EF4-FFF2-40B4-BE49-F238E27FC236}">
                  <a16:creationId xmlns:a16="http://schemas.microsoft.com/office/drawing/2014/main" id="{8D77DF8C-6AF3-22BF-12BD-5A5BCEA40D03}"/>
                </a:ext>
              </a:extLst>
            </p:cNvPr>
            <p:cNvSpPr/>
            <p:nvPr/>
          </p:nvSpPr>
          <p:spPr>
            <a:xfrm>
              <a:off x="9361457" y="2044027"/>
              <a:ext cx="3443630" cy="3439790"/>
            </a:xfrm>
            <a:custGeom>
              <a:avLst/>
              <a:gdLst>
                <a:gd name="connsiteX0" fmla="*/ 2508262 w 3443630"/>
                <a:gd name="connsiteY0" fmla="*/ 0 h 3439790"/>
                <a:gd name="connsiteX1" fmla="*/ 3443631 w 3443630"/>
                <a:gd name="connsiteY1" fmla="*/ 934326 h 3439790"/>
                <a:gd name="connsiteX2" fmla="*/ 3443631 w 3443630"/>
                <a:gd name="connsiteY2" fmla="*/ 2505465 h 3439790"/>
                <a:gd name="connsiteX3" fmla="*/ 2508262 w 3443630"/>
                <a:gd name="connsiteY3" fmla="*/ 3439791 h 3439790"/>
                <a:gd name="connsiteX4" fmla="*/ 935369 w 3443630"/>
                <a:gd name="connsiteY4" fmla="*/ 3439791 h 3439790"/>
                <a:gd name="connsiteX5" fmla="*/ 0 w 3443630"/>
                <a:gd name="connsiteY5" fmla="*/ 2505465 h 3439790"/>
                <a:gd name="connsiteX6" fmla="*/ 0 w 3443630"/>
                <a:gd name="connsiteY6" fmla="*/ 934326 h 3439790"/>
                <a:gd name="connsiteX7" fmla="*/ 935369 w 3443630"/>
                <a:gd name="connsiteY7" fmla="*/ 0 h 3439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43630" h="3439790">
                  <a:moveTo>
                    <a:pt x="2508262" y="0"/>
                  </a:moveTo>
                  <a:cubicBezTo>
                    <a:pt x="3024852" y="0"/>
                    <a:pt x="3443631" y="418312"/>
                    <a:pt x="3443631" y="934326"/>
                  </a:cubicBezTo>
                  <a:lnTo>
                    <a:pt x="3443631" y="2505465"/>
                  </a:lnTo>
                  <a:cubicBezTo>
                    <a:pt x="3443631" y="3021479"/>
                    <a:pt x="3024852" y="3439791"/>
                    <a:pt x="2508262" y="3439791"/>
                  </a:cubicBezTo>
                  <a:lnTo>
                    <a:pt x="935369" y="3439791"/>
                  </a:lnTo>
                  <a:cubicBezTo>
                    <a:pt x="418779" y="3439791"/>
                    <a:pt x="0" y="3021479"/>
                    <a:pt x="0" y="2505465"/>
                  </a:cubicBezTo>
                  <a:lnTo>
                    <a:pt x="0" y="934326"/>
                  </a:lnTo>
                  <a:cubicBezTo>
                    <a:pt x="0" y="418312"/>
                    <a:pt x="418779" y="0"/>
                    <a:pt x="935369" y="0"/>
                  </a:cubicBezTo>
                  <a:close/>
                </a:path>
              </a:pathLst>
            </a:custGeom>
            <a:solidFill>
              <a:srgbClr val="FFFFFF"/>
            </a:solidFill>
            <a:ln w="19189"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8948C0BC-1B3A-4A3E-9B32-C72ED96C1CF3}"/>
                </a:ext>
              </a:extLst>
            </p:cNvPr>
            <p:cNvSpPr/>
            <p:nvPr/>
          </p:nvSpPr>
          <p:spPr>
            <a:xfrm>
              <a:off x="9734529" y="4692113"/>
              <a:ext cx="2697868" cy="791512"/>
            </a:xfrm>
            <a:custGeom>
              <a:avLst/>
              <a:gdLst>
                <a:gd name="connsiteX0" fmla="*/ 2607671 w 2697868"/>
                <a:gd name="connsiteY0" fmla="*/ 512786 h 791512"/>
                <a:gd name="connsiteX1" fmla="*/ 1380216 w 2697868"/>
                <a:gd name="connsiteY1" fmla="*/ 0 h 791512"/>
                <a:gd name="connsiteX2" fmla="*/ 81370 w 2697868"/>
                <a:gd name="connsiteY2" fmla="*/ 521030 h 791512"/>
                <a:gd name="connsiteX3" fmla="*/ 0 w 2697868"/>
                <a:gd name="connsiteY3" fmla="*/ 602500 h 791512"/>
                <a:gd name="connsiteX4" fmla="*/ 562488 w 2697868"/>
                <a:gd name="connsiteY4" fmla="*/ 791512 h 791512"/>
                <a:gd name="connsiteX5" fmla="*/ 2135573 w 2697868"/>
                <a:gd name="connsiteY5" fmla="*/ 791512 h 791512"/>
                <a:gd name="connsiteX6" fmla="*/ 2697869 w 2697868"/>
                <a:gd name="connsiteY6" fmla="*/ 602692 h 791512"/>
                <a:gd name="connsiteX7" fmla="*/ 2608055 w 2697868"/>
                <a:gd name="connsiteY7" fmla="*/ 512786 h 791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97868" h="791512">
                  <a:moveTo>
                    <a:pt x="2607671" y="512786"/>
                  </a:moveTo>
                  <a:cubicBezTo>
                    <a:pt x="2228841" y="187095"/>
                    <a:pt x="1781883" y="0"/>
                    <a:pt x="1380216" y="0"/>
                  </a:cubicBezTo>
                  <a:cubicBezTo>
                    <a:pt x="953024" y="0"/>
                    <a:pt x="443504" y="204539"/>
                    <a:pt x="81370" y="521030"/>
                  </a:cubicBezTo>
                  <a:lnTo>
                    <a:pt x="0" y="602500"/>
                  </a:lnTo>
                  <a:cubicBezTo>
                    <a:pt x="156598" y="720585"/>
                    <a:pt x="351003" y="791512"/>
                    <a:pt x="562488" y="791512"/>
                  </a:cubicBezTo>
                  <a:lnTo>
                    <a:pt x="2135573" y="791512"/>
                  </a:lnTo>
                  <a:cubicBezTo>
                    <a:pt x="2346866" y="791512"/>
                    <a:pt x="2541270" y="720585"/>
                    <a:pt x="2697869" y="602692"/>
                  </a:cubicBezTo>
                  <a:lnTo>
                    <a:pt x="2608055" y="512786"/>
                  </a:lnTo>
                  <a:close/>
                </a:path>
              </a:pathLst>
            </a:custGeom>
            <a:solidFill>
              <a:srgbClr val="D52B1E"/>
            </a:solidFill>
            <a:ln w="19189"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10E3C76C-0D1C-2D73-D12A-B14F125B9AA6}"/>
                </a:ext>
              </a:extLst>
            </p:cNvPr>
            <p:cNvSpPr/>
            <p:nvPr/>
          </p:nvSpPr>
          <p:spPr>
            <a:xfrm>
              <a:off x="9734913" y="2044027"/>
              <a:ext cx="2698828" cy="808764"/>
            </a:xfrm>
            <a:custGeom>
              <a:avLst/>
              <a:gdLst>
                <a:gd name="connsiteX0" fmla="*/ 90581 w 2698828"/>
                <a:gd name="connsiteY0" fmla="*/ 279493 h 808764"/>
                <a:gd name="connsiteX1" fmla="*/ 1360065 w 2698828"/>
                <a:gd name="connsiteY1" fmla="*/ 808765 h 808764"/>
                <a:gd name="connsiteX2" fmla="*/ 2617075 w 2698828"/>
                <a:gd name="connsiteY2" fmla="*/ 271633 h 808764"/>
                <a:gd name="connsiteX3" fmla="*/ 2698828 w 2698828"/>
                <a:gd name="connsiteY3" fmla="*/ 189971 h 808764"/>
                <a:gd name="connsiteX4" fmla="*/ 2134805 w 2698828"/>
                <a:gd name="connsiteY4" fmla="*/ 0 h 808764"/>
                <a:gd name="connsiteX5" fmla="*/ 561912 w 2698828"/>
                <a:gd name="connsiteY5" fmla="*/ 0 h 808764"/>
                <a:gd name="connsiteX6" fmla="*/ 0 w 2698828"/>
                <a:gd name="connsiteY6" fmla="*/ 188629 h 808764"/>
                <a:gd name="connsiteX7" fmla="*/ 90581 w 2698828"/>
                <a:gd name="connsiteY7" fmla="*/ 279301 h 808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98828" h="808764">
                  <a:moveTo>
                    <a:pt x="90581" y="279493"/>
                  </a:moveTo>
                  <a:cubicBezTo>
                    <a:pt x="393799" y="536748"/>
                    <a:pt x="883169" y="808765"/>
                    <a:pt x="1360065" y="808765"/>
                  </a:cubicBezTo>
                  <a:cubicBezTo>
                    <a:pt x="1762308" y="808765"/>
                    <a:pt x="2232296" y="608059"/>
                    <a:pt x="2617075" y="271633"/>
                  </a:cubicBezTo>
                  <a:lnTo>
                    <a:pt x="2698828" y="189971"/>
                  </a:lnTo>
                  <a:cubicBezTo>
                    <a:pt x="2541654" y="71311"/>
                    <a:pt x="2346866" y="0"/>
                    <a:pt x="2134805" y="0"/>
                  </a:cubicBezTo>
                  <a:lnTo>
                    <a:pt x="561912" y="0"/>
                  </a:lnTo>
                  <a:cubicBezTo>
                    <a:pt x="350619" y="0"/>
                    <a:pt x="156598" y="70736"/>
                    <a:pt x="0" y="188629"/>
                  </a:cubicBezTo>
                  <a:lnTo>
                    <a:pt x="90581" y="279301"/>
                  </a:lnTo>
                  <a:close/>
                </a:path>
              </a:pathLst>
            </a:custGeom>
            <a:solidFill>
              <a:srgbClr val="D52B1E"/>
            </a:solidFill>
            <a:ln w="19189"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7E861ECE-65AD-F5D4-D2F6-CE9858BB3323}"/>
                </a:ext>
              </a:extLst>
            </p:cNvPr>
            <p:cNvSpPr/>
            <p:nvPr/>
          </p:nvSpPr>
          <p:spPr>
            <a:xfrm>
              <a:off x="9361457" y="2417067"/>
              <a:ext cx="3443822" cy="2694285"/>
            </a:xfrm>
            <a:custGeom>
              <a:avLst/>
              <a:gdLst>
                <a:gd name="connsiteX0" fmla="*/ 188839 w 3443822"/>
                <a:gd name="connsiteY0" fmla="*/ 2693710 h 2694285"/>
                <a:gd name="connsiteX1" fmla="*/ 279037 w 3443822"/>
                <a:gd name="connsiteY1" fmla="*/ 2603613 h 2694285"/>
                <a:gd name="connsiteX2" fmla="*/ 823485 w 3443822"/>
                <a:gd name="connsiteY2" fmla="*/ 1347047 h 2694285"/>
                <a:gd name="connsiteX3" fmla="*/ 696057 w 3443822"/>
                <a:gd name="connsiteY3" fmla="*/ 755665 h 2694285"/>
                <a:gd name="connsiteX4" fmla="*/ 1023647 w 3443822"/>
                <a:gd name="connsiteY4" fmla="*/ 917456 h 2694285"/>
                <a:gd name="connsiteX5" fmla="*/ 1083523 w 3443822"/>
                <a:gd name="connsiteY5" fmla="*/ 1347047 h 2694285"/>
                <a:gd name="connsiteX6" fmla="*/ 839222 w 3443822"/>
                <a:gd name="connsiteY6" fmla="*/ 2240158 h 2694285"/>
                <a:gd name="connsiteX7" fmla="*/ 1753288 w 3443822"/>
                <a:gd name="connsiteY7" fmla="*/ 2015490 h 2694285"/>
                <a:gd name="connsiteX8" fmla="*/ 2825681 w 3443822"/>
                <a:gd name="connsiteY8" fmla="*/ 2352684 h 2694285"/>
                <a:gd name="connsiteX9" fmla="*/ 3033327 w 3443822"/>
                <a:gd name="connsiteY9" fmla="*/ 2499714 h 2694285"/>
                <a:gd name="connsiteX10" fmla="*/ 3174573 w 3443822"/>
                <a:gd name="connsiteY10" fmla="*/ 2614540 h 2694285"/>
                <a:gd name="connsiteX11" fmla="*/ 3254407 w 3443822"/>
                <a:gd name="connsiteY11" fmla="*/ 2694285 h 2694285"/>
                <a:gd name="connsiteX12" fmla="*/ 3443822 w 3443822"/>
                <a:gd name="connsiteY12" fmla="*/ 2132425 h 2694285"/>
                <a:gd name="connsiteX13" fmla="*/ 3443822 w 3443822"/>
                <a:gd name="connsiteY13" fmla="*/ 561286 h 2694285"/>
                <a:gd name="connsiteX14" fmla="*/ 3255943 w 3443822"/>
                <a:gd name="connsiteY14" fmla="*/ 1342 h 2694285"/>
                <a:gd name="connsiteX15" fmla="*/ 3166321 w 3443822"/>
                <a:gd name="connsiteY15" fmla="*/ 90864 h 2694285"/>
                <a:gd name="connsiteX16" fmla="*/ 2621297 w 3443822"/>
                <a:gd name="connsiteY16" fmla="*/ 1347047 h 2694285"/>
                <a:gd name="connsiteX17" fmla="*/ 2752563 w 3443822"/>
                <a:gd name="connsiteY17" fmla="*/ 1940729 h 2694285"/>
                <a:gd name="connsiteX18" fmla="*/ 2422094 w 3443822"/>
                <a:gd name="connsiteY18" fmla="*/ 1777596 h 2694285"/>
                <a:gd name="connsiteX19" fmla="*/ 2361835 w 3443822"/>
                <a:gd name="connsiteY19" fmla="*/ 1347047 h 2694285"/>
                <a:gd name="connsiteX20" fmla="*/ 2596157 w 3443822"/>
                <a:gd name="connsiteY20" fmla="*/ 474064 h 2694285"/>
                <a:gd name="connsiteX21" fmla="*/ 1733714 w 3443822"/>
                <a:gd name="connsiteY21" fmla="*/ 696048 h 2694285"/>
                <a:gd name="connsiteX22" fmla="*/ 479583 w 3443822"/>
                <a:gd name="connsiteY22" fmla="*/ 247096 h 2694285"/>
                <a:gd name="connsiteX23" fmla="*/ 411839 w 3443822"/>
                <a:gd name="connsiteY23" fmla="*/ 196105 h 2694285"/>
                <a:gd name="connsiteX24" fmla="*/ 270593 w 3443822"/>
                <a:gd name="connsiteY24" fmla="*/ 81279 h 2694285"/>
                <a:gd name="connsiteX25" fmla="*/ 189223 w 3443822"/>
                <a:gd name="connsiteY25" fmla="*/ 0 h 2694285"/>
                <a:gd name="connsiteX26" fmla="*/ 0 w 3443822"/>
                <a:gd name="connsiteY26" fmla="*/ 561286 h 2694285"/>
                <a:gd name="connsiteX27" fmla="*/ 0 w 3443822"/>
                <a:gd name="connsiteY27" fmla="*/ 2132617 h 2694285"/>
                <a:gd name="connsiteX28" fmla="*/ 188839 w 3443822"/>
                <a:gd name="connsiteY28" fmla="*/ 2693710 h 2694285"/>
                <a:gd name="connsiteX29" fmla="*/ 1348551 w 3443822"/>
                <a:gd name="connsiteY29" fmla="*/ 974773 h 2694285"/>
                <a:gd name="connsiteX30" fmla="*/ 1722391 w 3443822"/>
                <a:gd name="connsiteY30" fmla="*/ 1124488 h 2694285"/>
                <a:gd name="connsiteX31" fmla="*/ 2096040 w 3443822"/>
                <a:gd name="connsiteY31" fmla="*/ 974773 h 2694285"/>
                <a:gd name="connsiteX32" fmla="*/ 1945582 w 3443822"/>
                <a:gd name="connsiteY32" fmla="*/ 1347430 h 2694285"/>
                <a:gd name="connsiteX33" fmla="*/ 2096040 w 3443822"/>
                <a:gd name="connsiteY33" fmla="*/ 1720470 h 2694285"/>
                <a:gd name="connsiteX34" fmla="*/ 1722391 w 3443822"/>
                <a:gd name="connsiteY34" fmla="*/ 1570756 h 2694285"/>
                <a:gd name="connsiteX35" fmla="*/ 1348551 w 3443822"/>
                <a:gd name="connsiteY35" fmla="*/ 1720470 h 2694285"/>
                <a:gd name="connsiteX36" fmla="*/ 1498624 w 3443822"/>
                <a:gd name="connsiteY36" fmla="*/ 1347430 h 2694285"/>
                <a:gd name="connsiteX37" fmla="*/ 1348551 w 3443822"/>
                <a:gd name="connsiteY37" fmla="*/ 974773 h 2694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3443822" h="2694285">
                  <a:moveTo>
                    <a:pt x="188839" y="2693710"/>
                  </a:moveTo>
                  <a:lnTo>
                    <a:pt x="279037" y="2603613"/>
                  </a:lnTo>
                  <a:cubicBezTo>
                    <a:pt x="620061" y="2206228"/>
                    <a:pt x="823485" y="1737148"/>
                    <a:pt x="823485" y="1347047"/>
                  </a:cubicBezTo>
                  <a:cubicBezTo>
                    <a:pt x="819455" y="1143658"/>
                    <a:pt x="776275" y="942760"/>
                    <a:pt x="696057" y="755665"/>
                  </a:cubicBezTo>
                  <a:cubicBezTo>
                    <a:pt x="801224" y="817391"/>
                    <a:pt x="910804" y="871449"/>
                    <a:pt x="1023647" y="917456"/>
                  </a:cubicBezTo>
                  <a:cubicBezTo>
                    <a:pt x="1062221" y="1057395"/>
                    <a:pt x="1082372" y="1201933"/>
                    <a:pt x="1083523" y="1347047"/>
                  </a:cubicBezTo>
                  <a:cubicBezTo>
                    <a:pt x="1083523" y="1678872"/>
                    <a:pt x="972599" y="1988078"/>
                    <a:pt x="839222" y="2240158"/>
                  </a:cubicBezTo>
                  <a:cubicBezTo>
                    <a:pt x="1124016" y="2100220"/>
                    <a:pt x="1435870" y="2023542"/>
                    <a:pt x="1753288" y="2015490"/>
                  </a:cubicBezTo>
                  <a:cubicBezTo>
                    <a:pt x="2103524" y="2015490"/>
                    <a:pt x="2479475" y="2135876"/>
                    <a:pt x="2825681" y="2352684"/>
                  </a:cubicBezTo>
                  <a:cubicBezTo>
                    <a:pt x="2896495" y="2398690"/>
                    <a:pt x="2965967" y="2446806"/>
                    <a:pt x="3033327" y="2499714"/>
                  </a:cubicBezTo>
                  <a:cubicBezTo>
                    <a:pt x="3033327" y="2499714"/>
                    <a:pt x="3125444" y="2571409"/>
                    <a:pt x="3174573" y="2614540"/>
                  </a:cubicBezTo>
                  <a:lnTo>
                    <a:pt x="3254407" y="2694285"/>
                  </a:lnTo>
                  <a:cubicBezTo>
                    <a:pt x="3372816" y="2537862"/>
                    <a:pt x="3443822" y="2343674"/>
                    <a:pt x="3443822" y="2132425"/>
                  </a:cubicBezTo>
                  <a:lnTo>
                    <a:pt x="3443822" y="561286"/>
                  </a:lnTo>
                  <a:cubicBezTo>
                    <a:pt x="3443822" y="350995"/>
                    <a:pt x="3373392" y="157574"/>
                    <a:pt x="3255943" y="1342"/>
                  </a:cubicBezTo>
                  <a:lnTo>
                    <a:pt x="3166321" y="90864"/>
                  </a:lnTo>
                  <a:cubicBezTo>
                    <a:pt x="2825297" y="488249"/>
                    <a:pt x="2621297" y="956946"/>
                    <a:pt x="2621297" y="1347047"/>
                  </a:cubicBezTo>
                  <a:cubicBezTo>
                    <a:pt x="2625903" y="1551586"/>
                    <a:pt x="2670618" y="1753250"/>
                    <a:pt x="2752563" y="1940729"/>
                  </a:cubicBezTo>
                  <a:cubicBezTo>
                    <a:pt x="2646629" y="1878236"/>
                    <a:pt x="2536281" y="1823603"/>
                    <a:pt x="2422094" y="1777596"/>
                  </a:cubicBezTo>
                  <a:cubicBezTo>
                    <a:pt x="2383329" y="1637275"/>
                    <a:pt x="2362986" y="1492544"/>
                    <a:pt x="2361835" y="1347047"/>
                  </a:cubicBezTo>
                  <a:cubicBezTo>
                    <a:pt x="2369511" y="1041675"/>
                    <a:pt x="2449729" y="742438"/>
                    <a:pt x="2596157" y="474064"/>
                  </a:cubicBezTo>
                  <a:cubicBezTo>
                    <a:pt x="2329210" y="612277"/>
                    <a:pt x="2034245" y="688188"/>
                    <a:pt x="1733714" y="696048"/>
                  </a:cubicBezTo>
                  <a:cubicBezTo>
                    <a:pt x="1276584" y="696048"/>
                    <a:pt x="816001" y="484799"/>
                    <a:pt x="479583" y="247096"/>
                  </a:cubicBezTo>
                  <a:cubicBezTo>
                    <a:pt x="456554" y="230610"/>
                    <a:pt x="433908" y="213549"/>
                    <a:pt x="411839" y="196105"/>
                  </a:cubicBezTo>
                  <a:cubicBezTo>
                    <a:pt x="411839" y="196105"/>
                    <a:pt x="319914" y="124411"/>
                    <a:pt x="270593" y="81279"/>
                  </a:cubicBezTo>
                  <a:lnTo>
                    <a:pt x="189223" y="0"/>
                  </a:lnTo>
                  <a:cubicBezTo>
                    <a:pt x="70815" y="156424"/>
                    <a:pt x="0" y="350228"/>
                    <a:pt x="0" y="561286"/>
                  </a:cubicBezTo>
                  <a:lnTo>
                    <a:pt x="0" y="2132617"/>
                  </a:lnTo>
                  <a:cubicBezTo>
                    <a:pt x="0" y="2343482"/>
                    <a:pt x="70815" y="2537478"/>
                    <a:pt x="188839" y="2693710"/>
                  </a:cubicBezTo>
                  <a:close/>
                  <a:moveTo>
                    <a:pt x="1348551" y="974773"/>
                  </a:moveTo>
                  <a:cubicBezTo>
                    <a:pt x="1348551" y="974773"/>
                    <a:pt x="1523956" y="1124488"/>
                    <a:pt x="1722391" y="1124488"/>
                  </a:cubicBezTo>
                  <a:cubicBezTo>
                    <a:pt x="1913725" y="1124488"/>
                    <a:pt x="2096040" y="974773"/>
                    <a:pt x="2096040" y="974773"/>
                  </a:cubicBezTo>
                  <a:cubicBezTo>
                    <a:pt x="2096040" y="974773"/>
                    <a:pt x="1945582" y="1149408"/>
                    <a:pt x="1945582" y="1347430"/>
                  </a:cubicBezTo>
                  <a:cubicBezTo>
                    <a:pt x="1945582" y="1545452"/>
                    <a:pt x="2096040" y="1720470"/>
                    <a:pt x="2096040" y="1720470"/>
                  </a:cubicBezTo>
                  <a:cubicBezTo>
                    <a:pt x="2096040" y="1720470"/>
                    <a:pt x="1920634" y="1570756"/>
                    <a:pt x="1722391" y="1570756"/>
                  </a:cubicBezTo>
                  <a:cubicBezTo>
                    <a:pt x="1530865" y="1570756"/>
                    <a:pt x="1348551" y="1720470"/>
                    <a:pt x="1348551" y="1720470"/>
                  </a:cubicBezTo>
                  <a:cubicBezTo>
                    <a:pt x="1348551" y="1720470"/>
                    <a:pt x="1498624" y="1545452"/>
                    <a:pt x="1498624" y="1347430"/>
                  </a:cubicBezTo>
                  <a:cubicBezTo>
                    <a:pt x="1498624" y="1149408"/>
                    <a:pt x="1348551" y="974773"/>
                    <a:pt x="1348551" y="974773"/>
                  </a:cubicBezTo>
                  <a:close/>
                </a:path>
              </a:pathLst>
            </a:custGeom>
            <a:solidFill>
              <a:srgbClr val="D52B1E"/>
            </a:solidFill>
            <a:ln w="19189" cap="flat">
              <a:noFill/>
              <a:prstDash val="solid"/>
              <a:miter/>
            </a:ln>
          </p:spPr>
          <p:txBody>
            <a:bodyPr rtlCol="0" anchor="ctr"/>
            <a:lstStyle/>
            <a:p>
              <a:endParaRPr lang="en-US"/>
            </a:p>
          </p:txBody>
        </p:sp>
      </p:grpSp>
      <p:pic>
        <p:nvPicPr>
          <p:cNvPr id="8" name="Picture 15">
            <a:extLst>
              <a:ext uri="{FF2B5EF4-FFF2-40B4-BE49-F238E27FC236}">
                <a16:creationId xmlns:a16="http://schemas.microsoft.com/office/drawing/2014/main" id="{3A6F8238-9827-2C2F-02BE-B60DC439980E}"/>
              </a:ext>
            </a:extLst>
          </p:cNvPr>
          <p:cNvPicPr>
            <a:picLocks noChangeAspect="1"/>
          </p:cNvPicPr>
          <p:nvPr userDrawn="1"/>
        </p:nvPicPr>
        <p:blipFill rotWithShape="1">
          <a:blip r:embed="rId6"/>
          <a:srcRect l="63450" t="37981"/>
          <a:stretch/>
        </p:blipFill>
        <p:spPr>
          <a:xfrm>
            <a:off x="1890665" y="6190280"/>
            <a:ext cx="1398048" cy="521893"/>
          </a:xfrm>
          <a:prstGeom prst="rect">
            <a:avLst/>
          </a:prstGeom>
        </p:spPr>
      </p:pic>
    </p:spTree>
    <p:extLst>
      <p:ext uri="{BB962C8B-B14F-4D97-AF65-F5344CB8AC3E}">
        <p14:creationId xmlns:p14="http://schemas.microsoft.com/office/powerpoint/2010/main" val="85444776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BC1A0FD4-A088-43B2-9CA7-4EB5A5FECC0F}"/>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幻灯片" r:id="rId4" imgW="408" imgH="408" progId="TCLayout.ActiveDocument.1">
                  <p:embed/>
                </p:oleObj>
              </mc:Choice>
              <mc:Fallback>
                <p:oleObj name="think-cell 幻灯片" r:id="rId4" imgW="408" imgH="408" progId="TCLayout.ActiveDocument.1">
                  <p:embed/>
                  <p:pic>
                    <p:nvPicPr>
                      <p:cNvPr id="4" name="Object 3" hidden="1">
                        <a:extLst>
                          <a:ext uri="{FF2B5EF4-FFF2-40B4-BE49-F238E27FC236}">
                            <a16:creationId xmlns:a16="http://schemas.microsoft.com/office/drawing/2014/main" id="{BC1A0FD4-A088-43B2-9CA7-4EB5A5FECC0F}"/>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Rectangle 2" hidden="1">
            <a:extLst>
              <a:ext uri="{FF2B5EF4-FFF2-40B4-BE49-F238E27FC236}">
                <a16:creationId xmlns:a16="http://schemas.microsoft.com/office/drawing/2014/main" id="{571BD55E-1737-41BB-B7D7-732387488FBA}"/>
              </a:ext>
            </a:extLst>
          </p:cNvPr>
          <p:cNvSpPr/>
          <p:nvPr userDrawn="1">
            <p:custDataLst>
              <p:tags r:id="rId2"/>
            </p:custDataLst>
          </p:nvPr>
        </p:nvSpPr>
        <p:spPr>
          <a:xfrm>
            <a:off x="0" y="0"/>
            <a:ext cx="158750" cy="158750"/>
          </a:xfrm>
          <a:prstGeom prst="rect">
            <a:avLst/>
          </a:prstGeom>
          <a:solidFill>
            <a:schemeClr val="accent1"/>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US" sz="2600" b="1" i="0" baseline="0">
              <a:solidFill>
                <a:schemeClr val="tx1"/>
              </a:solidFill>
              <a:latin typeface="Calibri" panose="020F0502020204030204" pitchFamily="34" charset="0"/>
              <a:ea typeface="+mj-ea"/>
              <a:cs typeface="Calibri" panose="020F0502020204030204" pitchFamily="34" charset="0"/>
              <a:sym typeface="Calibri" panose="020F0502020204030204" pitchFamily="34" charset="0"/>
            </a:endParaRPr>
          </a:p>
        </p:txBody>
      </p:sp>
      <p:sp>
        <p:nvSpPr>
          <p:cNvPr id="5" name="doc id" hidden="1"/>
          <p:cNvSpPr>
            <a:spLocks noChangeArrowheads="1"/>
          </p:cNvSpPr>
          <p:nvPr userDrawn="1"/>
        </p:nvSpPr>
        <p:spPr bwMode="gray">
          <a:xfrm flipH="1">
            <a:off x="10658002" y="51835"/>
            <a:ext cx="1231563" cy="961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p>
            <a:pPr algn="r" defTabSz="1218095"/>
            <a:endParaRPr lang="en-US" sz="612" baseline="0" noProof="0">
              <a:solidFill>
                <a:schemeClr val="accent6"/>
              </a:solidFill>
              <a:latin typeface="+mn-lt"/>
              <a:ea typeface="+mn-ea"/>
            </a:endParaRPr>
          </a:p>
        </p:txBody>
      </p:sp>
      <p:sp>
        <p:nvSpPr>
          <p:cNvPr id="6" name="Title Placeholder 2">
            <a:extLst>
              <a:ext uri="{FF2B5EF4-FFF2-40B4-BE49-F238E27FC236}">
                <a16:creationId xmlns:a16="http://schemas.microsoft.com/office/drawing/2014/main" id="{61203636-FF04-492C-B9D4-D5FCF152E051}"/>
              </a:ext>
            </a:extLst>
          </p:cNvPr>
          <p:cNvSpPr>
            <a:spLocks noGrp="1" noChangeArrowheads="1"/>
          </p:cNvSpPr>
          <p:nvPr>
            <p:ph type="title"/>
          </p:nvPr>
        </p:nvSpPr>
        <p:spPr bwMode="auto">
          <a:xfrm>
            <a:off x="484716" y="751034"/>
            <a:ext cx="11222569"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spAutoFit/>
          </a:bodyPr>
          <a:lstStyle/>
          <a:p>
            <a:pPr lvl="0" latinLnBrk="0"/>
            <a:r>
              <a:rPr lang="en-US" noProof="0"/>
              <a:t>Click to edit Master title style</a:t>
            </a:r>
          </a:p>
        </p:txBody>
      </p:sp>
    </p:spTree>
    <p:extLst>
      <p:ext uri="{BB962C8B-B14F-4D97-AF65-F5344CB8AC3E}">
        <p14:creationId xmlns:p14="http://schemas.microsoft.com/office/powerpoint/2010/main" val="4038616657"/>
      </p:ext>
    </p:extLst>
  </p:cSld>
  <p:clrMapOvr>
    <a:masterClrMapping/>
  </p:clrMapOvr>
  <p:extLst>
    <p:ext uri="{DCECCB84-F9BA-43D5-87BE-67443E8EF086}">
      <p15:sldGuideLst xmlns:p15="http://schemas.microsoft.com/office/powerpoint/2012/main">
        <p15:guide id="1" pos="7489">
          <p15:clr>
            <a:srgbClr val="F26B43"/>
          </p15:clr>
        </p15:guide>
        <p15:guide id="2" pos="101">
          <p15:clr>
            <a:srgbClr val="F26B43"/>
          </p15:clr>
        </p15:guide>
        <p15:guide id="3" orient="horz" pos="702">
          <p15:clr>
            <a:srgbClr val="F26B43"/>
          </p15:clr>
        </p15:guide>
        <p15:guide id="4" orient="horz" pos="3990">
          <p15:clr>
            <a:srgbClr val="F26B43"/>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4_Title &amp; Content 1">
    <p:spTree>
      <p:nvGrpSpPr>
        <p:cNvPr id="1" name=""/>
        <p:cNvGrpSpPr/>
        <p:nvPr/>
      </p:nvGrpSpPr>
      <p:grpSpPr>
        <a:xfrm>
          <a:off x="0" y="0"/>
          <a:ext cx="0" cy="0"/>
          <a:chOff x="0" y="0"/>
          <a:chExt cx="0" cy="0"/>
        </a:xfrm>
      </p:grpSpPr>
      <p:sp>
        <p:nvSpPr>
          <p:cNvPr id="35" name="Title 1"/>
          <p:cNvSpPr>
            <a:spLocks noGrp="1"/>
          </p:cNvSpPr>
          <p:nvPr>
            <p:ph type="ctrTitle"/>
          </p:nvPr>
        </p:nvSpPr>
        <p:spPr>
          <a:xfrm>
            <a:off x="430836" y="155058"/>
            <a:ext cx="10189741" cy="725482"/>
          </a:xfrm>
        </p:spPr>
        <p:txBody>
          <a:bodyPr lIns="91440" rIns="0" anchor="ctr">
            <a:noAutofit/>
          </a:bodyPr>
          <a:lstStyle>
            <a:lvl1pPr algn="l">
              <a:defRPr sz="2400" b="1" i="0" kern="0" cap="none" spc="0" baseline="0">
                <a:solidFill>
                  <a:schemeClr val="tx1"/>
                </a:solidFill>
                <a:latin typeface="+mj-ea"/>
                <a:ea typeface="+mj-ea"/>
                <a:cs typeface="Arial" panose="020B0604020202020204" pitchFamily="34" charset="0"/>
              </a:defRPr>
            </a:lvl1pPr>
          </a:lstStyle>
          <a:p>
            <a:r>
              <a:rPr lang="zh-CN" altLang="en-US" dirty="0"/>
              <a:t>单击此处编辑母版标题样式</a:t>
            </a:r>
            <a:endParaRPr lang="en-US" dirty="0"/>
          </a:p>
        </p:txBody>
      </p:sp>
      <p:sp>
        <p:nvSpPr>
          <p:cNvPr id="2" name="文本框 1">
            <a:extLst>
              <a:ext uri="{FF2B5EF4-FFF2-40B4-BE49-F238E27FC236}">
                <a16:creationId xmlns:a16="http://schemas.microsoft.com/office/drawing/2014/main" id="{4B19CE13-826E-81E4-DCC2-6BDA51D8B3C1}"/>
              </a:ext>
            </a:extLst>
          </p:cNvPr>
          <p:cNvSpPr txBox="1"/>
          <p:nvPr userDrawn="1"/>
        </p:nvSpPr>
        <p:spPr>
          <a:xfrm>
            <a:off x="5160475" y="6572137"/>
            <a:ext cx="2154725" cy="230832"/>
          </a:xfrm>
          <a:prstGeom prst="rect">
            <a:avLst/>
          </a:prstGeom>
          <a:noFill/>
        </p:spPr>
        <p:txBody>
          <a:bodyPr wrap="square" rtlCol="0">
            <a:spAutoFit/>
          </a:bodyPr>
          <a:lstStyle/>
          <a:p>
            <a:pPr algn="ctr"/>
            <a:r>
              <a:rPr lang="zh-CN" altLang="en-US" sz="900" dirty="0">
                <a:solidFill>
                  <a:schemeClr val="tx1"/>
                </a:solidFill>
                <a:highlight>
                  <a:srgbClr val="FFFF00"/>
                </a:highlight>
              </a:rPr>
              <a:t>尚未发表数据，仅供研究参与中心参考</a:t>
            </a:r>
          </a:p>
        </p:txBody>
      </p:sp>
    </p:spTree>
    <p:extLst>
      <p:ext uri="{BB962C8B-B14F-4D97-AF65-F5344CB8AC3E}">
        <p14:creationId xmlns:p14="http://schemas.microsoft.com/office/powerpoint/2010/main" val="13475719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Title + Content Col 2">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358337" y="1459884"/>
            <a:ext cx="5495544" cy="4297680"/>
          </a:xfrm>
          <a:prstGeom prst="rect">
            <a:avLst/>
          </a:prstGeo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marL="0" marR="0" lvl="0" indent="0" algn="l" defTabSz="914400" rtl="0" eaLnBrk="1" fontAlgn="auto" latinLnBrk="0" hangingPunct="1">
              <a:lnSpc>
                <a:spcPct val="100000"/>
              </a:lnSpc>
              <a:spcBef>
                <a:spcPts val="1000"/>
              </a:spcBef>
              <a:spcAft>
                <a:spcPts val="0"/>
              </a:spcAft>
              <a:buClr>
                <a:schemeClr val="accent1"/>
              </a:buClr>
              <a:buSzTx/>
              <a:buFontTx/>
              <a:buNone/>
              <a:defRPr/>
            </a:pPr>
            <a:r>
              <a:rPr lang="zh-CN" altLang="en-US" dirty="0"/>
              <a:t>单击此处编辑文本样式</a:t>
            </a:r>
          </a:p>
          <a:p>
            <a:pPr lvl="1"/>
            <a:r>
              <a:rPr lang="zh-CN" altLang="en-US" dirty="0"/>
              <a:t>二级</a:t>
            </a:r>
            <a:endParaRPr lang="en-US" altLang="zh-CN" dirty="0"/>
          </a:p>
          <a:p>
            <a:pPr lvl="2"/>
            <a:r>
              <a:rPr lang="zh-CN" altLang="en-US" dirty="0"/>
              <a:t>三级</a:t>
            </a:r>
            <a:endParaRPr lang="en-US" altLang="zh-CN" dirty="0"/>
          </a:p>
          <a:p>
            <a:pPr lvl="3"/>
            <a:r>
              <a:rPr lang="zh-CN" altLang="en-US" dirty="0"/>
              <a:t>四级</a:t>
            </a:r>
            <a:endParaRPr lang="en-US" altLang="zh-CN" dirty="0"/>
          </a:p>
          <a:p>
            <a:pPr lvl="4"/>
            <a:r>
              <a:rPr lang="zh-CN" altLang="en-US" dirty="0"/>
              <a:t>五级</a:t>
            </a:r>
            <a:endParaRPr lang="en-US" dirty="0"/>
          </a:p>
        </p:txBody>
      </p:sp>
      <p:sp>
        <p:nvSpPr>
          <p:cNvPr id="9" name="Title Placeholder 1"/>
          <p:cNvSpPr>
            <a:spLocks noGrp="1"/>
          </p:cNvSpPr>
          <p:nvPr>
            <p:ph type="title"/>
          </p:nvPr>
        </p:nvSpPr>
        <p:spPr>
          <a:xfrm>
            <a:off x="358337" y="271427"/>
            <a:ext cx="11470125" cy="430887"/>
          </a:xfrm>
          <a:prstGeom prst="rect">
            <a:avLst/>
          </a:prstGeom>
        </p:spPr>
        <p:txBody>
          <a:bodyPr vert="horz" lIns="0" tIns="0" rIns="0" bIns="0" rtlCol="0" anchor="t" anchorCtr="0">
            <a:spAutoFit/>
          </a:bodyPr>
          <a:lstStyle>
            <a:lvl1pPr>
              <a:defRPr>
                <a:latin typeface="+mj-lt"/>
              </a:defRPr>
            </a:lvl1pPr>
          </a:lstStyle>
          <a:p>
            <a:endParaRPr lang="en-US" dirty="0"/>
          </a:p>
        </p:txBody>
      </p:sp>
      <p:sp>
        <p:nvSpPr>
          <p:cNvPr id="5" name="Footer Placeholder 4"/>
          <p:cNvSpPr>
            <a:spLocks noGrp="1"/>
          </p:cNvSpPr>
          <p:nvPr>
            <p:ph type="ftr" sz="quarter" idx="10"/>
          </p:nvPr>
        </p:nvSpPr>
        <p:spPr/>
        <p:txBody>
          <a:bodyPr/>
          <a:lstStyle>
            <a:lvl1pPr>
              <a:defRPr>
                <a:solidFill>
                  <a:schemeClr val="tx1">
                    <a:lumMod val="65000"/>
                    <a:lumOff val="35000"/>
                  </a:schemeClr>
                </a:solidFill>
              </a:defRPr>
            </a:lvl1pPr>
          </a:lstStyle>
          <a:p>
            <a:endParaRPr lang="en-US"/>
          </a:p>
        </p:txBody>
      </p:sp>
      <p:sp>
        <p:nvSpPr>
          <p:cNvPr id="2" name="Content Placeholder 2"/>
          <p:cNvSpPr>
            <a:spLocks noGrp="1"/>
          </p:cNvSpPr>
          <p:nvPr>
            <p:ph idx="11" hasCustomPrompt="1"/>
          </p:nvPr>
        </p:nvSpPr>
        <p:spPr>
          <a:xfrm>
            <a:off x="6332918" y="1459884"/>
            <a:ext cx="5495544" cy="4297680"/>
          </a:xfrm>
          <a:prstGeom prst="rect">
            <a:avLst/>
          </a:prstGeo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marL="0" marR="0" lvl="0" indent="0" algn="l" defTabSz="914400" rtl="0" eaLnBrk="1" fontAlgn="auto" latinLnBrk="0" hangingPunct="1">
              <a:lnSpc>
                <a:spcPct val="100000"/>
              </a:lnSpc>
              <a:spcBef>
                <a:spcPts val="1000"/>
              </a:spcBef>
              <a:spcAft>
                <a:spcPts val="0"/>
              </a:spcAft>
              <a:buClr>
                <a:schemeClr val="accent1"/>
              </a:buClr>
              <a:buSzTx/>
              <a:buFontTx/>
              <a:buNone/>
              <a:defRPr/>
            </a:pPr>
            <a:r>
              <a:rPr lang="zh-CN" altLang="en-US" dirty="0"/>
              <a:t>单击此处编辑文本样式</a:t>
            </a:r>
          </a:p>
          <a:p>
            <a:pPr lvl="1"/>
            <a:r>
              <a:rPr lang="zh-CN" altLang="en-US" dirty="0"/>
              <a:t>二级</a:t>
            </a:r>
            <a:endParaRPr lang="en-US" altLang="zh-CN" dirty="0"/>
          </a:p>
          <a:p>
            <a:pPr lvl="2"/>
            <a:r>
              <a:rPr lang="zh-CN" altLang="en-US" dirty="0"/>
              <a:t>三级</a:t>
            </a:r>
            <a:endParaRPr lang="en-US" altLang="zh-CN" dirty="0"/>
          </a:p>
          <a:p>
            <a:pPr lvl="3"/>
            <a:r>
              <a:rPr lang="zh-CN" altLang="en-US" dirty="0"/>
              <a:t>四级</a:t>
            </a:r>
            <a:endParaRPr lang="en-US" altLang="zh-CN" dirty="0"/>
          </a:p>
          <a:p>
            <a:pPr lvl="4"/>
            <a:r>
              <a:rPr lang="zh-CN" altLang="en-US" dirty="0"/>
              <a:t>五级</a:t>
            </a:r>
            <a:endParaRPr lang="en-US" dirty="0"/>
          </a:p>
        </p:txBody>
      </p:sp>
    </p:spTree>
    <p:extLst>
      <p:ext uri="{BB962C8B-B14F-4D97-AF65-F5344CB8AC3E}">
        <p14:creationId xmlns:p14="http://schemas.microsoft.com/office/powerpoint/2010/main" val="31075325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graphicFrame>
        <p:nvGraphicFramePr>
          <p:cNvPr id="6" name="think-cell data - do not delete" hidden="1"/>
          <p:cNvGraphicFramePr>
            <a:graphicFrameLocks noChangeAspect="1"/>
          </p:cNvGraphicFramePr>
          <p:nvPr userDrawn="1">
            <p:custDataLst>
              <p:tags r:id="rId1"/>
            </p:custDataLst>
            <p:extLst>
              <p:ext uri="{D42A27DB-BD31-4B8C-83A1-F6EECF244321}">
                <p14:modId xmlns:p14="http://schemas.microsoft.com/office/powerpoint/2010/main" val="135955018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幻灯片" r:id="rId3" imgW="5715" imgH="5715" progId="TCLayout.ActiveDocument.1">
                  <p:embed/>
                </p:oleObj>
              </mc:Choice>
              <mc:Fallback>
                <p:oleObj name="think-cell 幻灯片" r:id="rId3" imgW="5715" imgH="5715" progId="TCLayout.ActiveDocument.1">
                  <p:embed/>
                  <p:pic>
                    <p:nvPicPr>
                      <p:cNvPr id="6" name="think-cell data - do not delete" hidden="1"/>
                      <p:cNvPicPr/>
                      <p:nvPr/>
                    </p:nvPicPr>
                    <p:blipFill>
                      <a:blip r:embed="rId4"/>
                      <a:stretch>
                        <a:fillRect/>
                      </a:stretch>
                    </p:blipFill>
                    <p:spPr>
                      <a:xfrm>
                        <a:off x="1588" y="1588"/>
                        <a:ext cx="1588" cy="1588"/>
                      </a:xfrm>
                      <a:prstGeom prst="rect">
                        <a:avLst/>
                      </a:prstGeom>
                    </p:spPr>
                  </p:pic>
                </p:oleObj>
              </mc:Fallback>
            </mc:AlternateContent>
          </a:graphicData>
        </a:graphic>
      </p:graphicFrame>
    </p:spTree>
    <p:extLst>
      <p:ext uri="{BB962C8B-B14F-4D97-AF65-F5344CB8AC3E}">
        <p14:creationId xmlns:p14="http://schemas.microsoft.com/office/powerpoint/2010/main" val="2479208499"/>
      </p:ext>
    </p:extLst>
  </p:cSld>
  <p:clrMapOvr>
    <a:masterClrMapping/>
  </p:clrMapOvr>
  <p:hf hdr="0" ftr="0" dt="0"/>
  <p:extLst>
    <p:ext uri="{DCECCB84-F9BA-43D5-87BE-67443E8EF086}">
      <p15:sldGuideLst xmlns:p15="http://schemas.microsoft.com/office/powerpoint/2012/main">
        <p15:guide id="1" orient="horz" pos="595">
          <p15:clr>
            <a:srgbClr val="FBAE40"/>
          </p15:clr>
        </p15:guide>
        <p15:guide id="2" pos="234">
          <p15:clr>
            <a:srgbClr val="FBAE40"/>
          </p15:clr>
        </p15:guide>
        <p15:guide id="3" pos="7537">
          <p15:clr>
            <a:srgbClr val="FBAE40"/>
          </p15:clr>
        </p15:guide>
        <p15:guide id="4" orient="horz" pos="640">
          <p15:clr>
            <a:srgbClr val="FBAE40"/>
          </p15:clr>
        </p15:guide>
        <p15:guide id="5" orient="horz" pos="3906">
          <p15:clr>
            <a:srgbClr val="FBAE40"/>
          </p15:clr>
        </p15:guide>
        <p15:guide id="6" orient="horz" pos="386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_Title + Content Col 1">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358337" y="1459884"/>
            <a:ext cx="11470125" cy="4297680"/>
          </a:xfrm>
          <a:prstGeom prst="rect">
            <a:avLst/>
          </a:prstGeom>
        </p:spPr>
        <p:txBody>
          <a:bodyPr/>
          <a:lstStyle>
            <a:lvl1pPr>
              <a:defRPr>
                <a:solidFill>
                  <a:schemeClr val="tx1"/>
                </a:solidFill>
              </a:defRPr>
            </a:lvl1pPr>
            <a:lvl2pPr>
              <a:defRPr>
                <a:solidFill>
                  <a:schemeClr val="tx1"/>
                </a:solidFill>
                <a:latin typeface="+mn-lt"/>
                <a:ea typeface="+mn-ea"/>
              </a:defRPr>
            </a:lvl2pPr>
            <a:lvl3pPr>
              <a:defRPr>
                <a:solidFill>
                  <a:schemeClr val="tx1"/>
                </a:solidFill>
                <a:latin typeface="+mn-lt"/>
                <a:ea typeface="+mn-ea"/>
              </a:defRPr>
            </a:lvl3pPr>
            <a:lvl4pPr>
              <a:defRPr>
                <a:solidFill>
                  <a:schemeClr val="tx1"/>
                </a:solidFill>
                <a:latin typeface="+mn-lt"/>
                <a:ea typeface="+mn-ea"/>
              </a:defRPr>
            </a:lvl4pPr>
            <a:lvl5pPr>
              <a:defRPr>
                <a:solidFill>
                  <a:schemeClr val="tx1"/>
                </a:solidFill>
                <a:latin typeface="+mn-lt"/>
                <a:ea typeface="+mn-ea"/>
              </a:defRPr>
            </a:lvl5pPr>
          </a:lstStyle>
          <a:p>
            <a:pPr marL="0" marR="0" lvl="0" indent="0" algn="l" defTabSz="914400" rtl="0" eaLnBrk="1" fontAlgn="auto" latinLnBrk="0" hangingPunct="1">
              <a:lnSpc>
                <a:spcPct val="100000"/>
              </a:lnSpc>
              <a:spcBef>
                <a:spcPts val="1000"/>
              </a:spcBef>
              <a:spcAft>
                <a:spcPts val="0"/>
              </a:spcAft>
              <a:buClr>
                <a:schemeClr val="accent1"/>
              </a:buClr>
              <a:buSzTx/>
              <a:buFontTx/>
              <a:buNone/>
              <a:defRPr/>
            </a:pPr>
            <a:r>
              <a:rPr lang="zh-CN" altLang="en-US" dirty="0"/>
              <a:t>单击此处编辑文本样式</a:t>
            </a:r>
          </a:p>
          <a:p>
            <a:pPr lvl="1"/>
            <a:r>
              <a:rPr lang="zh-CN" altLang="en-US" dirty="0"/>
              <a:t>二级</a:t>
            </a:r>
            <a:endParaRPr lang="en-US" dirty="0"/>
          </a:p>
          <a:p>
            <a:pPr lvl="2"/>
            <a:r>
              <a:rPr lang="zh-CN" altLang="en-US" dirty="0"/>
              <a:t>三级</a:t>
            </a:r>
            <a:endParaRPr lang="en-US" dirty="0"/>
          </a:p>
          <a:p>
            <a:pPr lvl="3"/>
            <a:r>
              <a:rPr lang="zh-CN" altLang="en-US" dirty="0"/>
              <a:t>四级</a:t>
            </a:r>
            <a:endParaRPr lang="en-US" dirty="0"/>
          </a:p>
          <a:p>
            <a:pPr lvl="4"/>
            <a:r>
              <a:rPr lang="zh-CN" altLang="en-US" dirty="0"/>
              <a:t>五级</a:t>
            </a:r>
            <a:endParaRPr lang="en-US" dirty="0"/>
          </a:p>
        </p:txBody>
      </p:sp>
      <p:cxnSp>
        <p:nvCxnSpPr>
          <p:cNvPr id="4" name="Straight Connector 3"/>
          <p:cNvCxnSpPr/>
          <p:nvPr userDrawn="1"/>
        </p:nvCxnSpPr>
        <p:spPr>
          <a:xfrm>
            <a:off x="364300" y="1243783"/>
            <a:ext cx="11466576" cy="0"/>
          </a:xfrm>
          <a:prstGeom prst="line">
            <a:avLst/>
          </a:prstGeom>
          <a:ln w="9525">
            <a:solidFill>
              <a:schemeClr val="accent3"/>
            </a:solidFill>
          </a:ln>
        </p:spPr>
        <p:style>
          <a:lnRef idx="1">
            <a:schemeClr val="accent1"/>
          </a:lnRef>
          <a:fillRef idx="0">
            <a:schemeClr val="accent1"/>
          </a:fillRef>
          <a:effectRef idx="0">
            <a:schemeClr val="accent1"/>
          </a:effectRef>
          <a:fontRef idx="minor">
            <a:schemeClr val="tx1"/>
          </a:fontRef>
        </p:style>
      </p:cxnSp>
      <p:sp>
        <p:nvSpPr>
          <p:cNvPr id="9" name="Title Placeholder 1"/>
          <p:cNvSpPr>
            <a:spLocks noGrp="1"/>
          </p:cNvSpPr>
          <p:nvPr>
            <p:ph type="title"/>
          </p:nvPr>
        </p:nvSpPr>
        <p:spPr>
          <a:xfrm>
            <a:off x="358337" y="271427"/>
            <a:ext cx="11470125" cy="430887"/>
          </a:xfrm>
          <a:prstGeom prst="rect">
            <a:avLst/>
          </a:prstGeom>
        </p:spPr>
        <p:txBody>
          <a:bodyPr vert="horz" lIns="0" tIns="0" rIns="0" bIns="0" rtlCol="0" anchor="t" anchorCtr="0">
            <a:spAutoFit/>
          </a:bodyPr>
          <a:lstStyle>
            <a:lvl1pPr>
              <a:defRPr>
                <a:latin typeface="+mj-lt"/>
              </a:defRPr>
            </a:lvl1pPr>
          </a:lstStyle>
          <a:p>
            <a:endParaRPr lang="en-US" dirty="0"/>
          </a:p>
        </p:txBody>
      </p:sp>
      <p:sp>
        <p:nvSpPr>
          <p:cNvPr id="5" name="Footer Placeholder 4"/>
          <p:cNvSpPr>
            <a:spLocks noGrp="1"/>
          </p:cNvSpPr>
          <p:nvPr>
            <p:ph type="ftr" sz="quarter" idx="10"/>
          </p:nvPr>
        </p:nvSpPr>
        <p:spPr/>
        <p:txBody>
          <a:bodyPr/>
          <a:lstStyle>
            <a:lvl1pPr>
              <a:defRPr>
                <a:solidFill>
                  <a:schemeClr val="tx1">
                    <a:lumMod val="65000"/>
                    <a:lumOff val="35000"/>
                  </a:schemeClr>
                </a:solidFill>
              </a:defRPr>
            </a:lvl1pPr>
          </a:lstStyle>
          <a:p>
            <a:endParaRPr lang="en-US"/>
          </a:p>
        </p:txBody>
      </p:sp>
    </p:spTree>
    <p:extLst>
      <p:ext uri="{BB962C8B-B14F-4D97-AF65-F5344CB8AC3E}">
        <p14:creationId xmlns:p14="http://schemas.microsoft.com/office/powerpoint/2010/main" val="114685277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Title + Subtitle + Content Col 2">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64300" y="1444590"/>
            <a:ext cx="5495544" cy="246221"/>
          </a:xfrm>
          <a:prstGeom prst="rect">
            <a:avLst/>
          </a:prstGeom>
        </p:spPr>
        <p:txBody>
          <a:bodyPr anchor="t" anchorCtr="0">
            <a:spAutoFit/>
          </a:bodyPr>
          <a:lstStyle>
            <a:lvl1pPr marL="0" indent="0">
              <a:buNone/>
              <a:defRPr sz="16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endParaRPr lang="en-US" dirty="0"/>
          </a:p>
        </p:txBody>
      </p:sp>
      <p:sp>
        <p:nvSpPr>
          <p:cNvPr id="4" name="Content Placeholder 3"/>
          <p:cNvSpPr>
            <a:spLocks noGrp="1"/>
          </p:cNvSpPr>
          <p:nvPr>
            <p:ph sz="half" idx="2" hasCustomPrompt="1"/>
          </p:nvPr>
        </p:nvSpPr>
        <p:spPr>
          <a:xfrm>
            <a:off x="364300" y="2130861"/>
            <a:ext cx="5495544" cy="1400383"/>
          </a:xfrm>
          <a:prstGeom prst="rect">
            <a:avLst/>
          </a:prstGeom>
        </p:spPr>
        <p:txBody>
          <a:bodyPr>
            <a:spAutoFit/>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zh-CN" altLang="en-US" dirty="0"/>
              <a:t>单击此处编辑文本样式</a:t>
            </a:r>
          </a:p>
          <a:p>
            <a:pPr lvl="1"/>
            <a:r>
              <a:rPr lang="zh-CN" altLang="en-US" dirty="0"/>
              <a:t>二级</a:t>
            </a:r>
            <a:endParaRPr lang="en-US" altLang="zh-CN" dirty="0"/>
          </a:p>
          <a:p>
            <a:pPr lvl="2"/>
            <a:r>
              <a:rPr lang="zh-CN" altLang="en-US" dirty="0"/>
              <a:t>三级</a:t>
            </a:r>
            <a:endParaRPr lang="en-US" altLang="zh-CN" dirty="0"/>
          </a:p>
          <a:p>
            <a:pPr lvl="3"/>
            <a:r>
              <a:rPr lang="zh-CN" altLang="en-US" dirty="0"/>
              <a:t>四级</a:t>
            </a:r>
            <a:endParaRPr lang="en-US" altLang="zh-CN" dirty="0"/>
          </a:p>
          <a:p>
            <a:pPr lvl="4"/>
            <a:r>
              <a:rPr lang="zh-CN" altLang="en-US" dirty="0"/>
              <a:t>五级</a:t>
            </a:r>
            <a:endParaRPr lang="en-US" dirty="0"/>
          </a:p>
        </p:txBody>
      </p:sp>
      <p:sp>
        <p:nvSpPr>
          <p:cNvPr id="13" name="Text Placeholder 2"/>
          <p:cNvSpPr>
            <a:spLocks noGrp="1"/>
          </p:cNvSpPr>
          <p:nvPr>
            <p:ph type="body" idx="10"/>
          </p:nvPr>
        </p:nvSpPr>
        <p:spPr>
          <a:xfrm>
            <a:off x="6332918" y="1434965"/>
            <a:ext cx="5495544" cy="246221"/>
          </a:xfrm>
          <a:prstGeom prst="rect">
            <a:avLst/>
          </a:prstGeom>
        </p:spPr>
        <p:txBody>
          <a:bodyPr anchor="t" anchorCtr="0">
            <a:spAutoFit/>
          </a:bodyPr>
          <a:lstStyle>
            <a:lvl1pPr marL="0" indent="0">
              <a:buNone/>
              <a:defRPr sz="16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endParaRPr lang="en-US" dirty="0"/>
          </a:p>
        </p:txBody>
      </p:sp>
      <p:sp>
        <p:nvSpPr>
          <p:cNvPr id="14" name="Content Placeholder 3"/>
          <p:cNvSpPr>
            <a:spLocks noGrp="1"/>
          </p:cNvSpPr>
          <p:nvPr>
            <p:ph sz="half" idx="11" hasCustomPrompt="1"/>
          </p:nvPr>
        </p:nvSpPr>
        <p:spPr>
          <a:xfrm>
            <a:off x="6332918" y="2130861"/>
            <a:ext cx="5495544" cy="1400383"/>
          </a:xfrm>
          <a:prstGeom prst="rect">
            <a:avLst/>
          </a:prstGeom>
        </p:spPr>
        <p:txBody>
          <a:bodyPr>
            <a:spAutoFit/>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zh-CN" altLang="en-US" dirty="0"/>
              <a:t>单击此处编辑文本样式</a:t>
            </a:r>
          </a:p>
          <a:p>
            <a:pPr lvl="1"/>
            <a:r>
              <a:rPr lang="zh-CN" altLang="en-US" dirty="0"/>
              <a:t>二级</a:t>
            </a:r>
            <a:endParaRPr lang="en-US" altLang="zh-CN" dirty="0"/>
          </a:p>
          <a:p>
            <a:pPr lvl="2"/>
            <a:r>
              <a:rPr lang="zh-CN" altLang="en-US" dirty="0"/>
              <a:t>三级</a:t>
            </a:r>
            <a:endParaRPr lang="en-US" altLang="zh-CN" dirty="0"/>
          </a:p>
          <a:p>
            <a:pPr lvl="3"/>
            <a:r>
              <a:rPr lang="zh-CN" altLang="en-US" dirty="0"/>
              <a:t>四级</a:t>
            </a:r>
            <a:endParaRPr lang="en-US" altLang="zh-CN" dirty="0"/>
          </a:p>
          <a:p>
            <a:pPr lvl="4"/>
            <a:r>
              <a:rPr lang="zh-CN" altLang="en-US" dirty="0"/>
              <a:t>五级</a:t>
            </a:r>
            <a:endParaRPr lang="en-US" dirty="0"/>
          </a:p>
        </p:txBody>
      </p:sp>
      <p:sp>
        <p:nvSpPr>
          <p:cNvPr id="6" name="Title Placeholder 1"/>
          <p:cNvSpPr>
            <a:spLocks noGrp="1"/>
          </p:cNvSpPr>
          <p:nvPr>
            <p:ph type="title"/>
          </p:nvPr>
        </p:nvSpPr>
        <p:spPr>
          <a:xfrm>
            <a:off x="358337" y="271427"/>
            <a:ext cx="11470125" cy="430887"/>
          </a:xfrm>
          <a:prstGeom prst="rect">
            <a:avLst/>
          </a:prstGeom>
        </p:spPr>
        <p:txBody>
          <a:bodyPr vert="horz" lIns="0" tIns="0" rIns="0" bIns="0" rtlCol="0" anchor="t" anchorCtr="0">
            <a:spAutoFit/>
          </a:bodyPr>
          <a:lstStyle>
            <a:lvl1pPr>
              <a:defRPr>
                <a:latin typeface="+mj-lt"/>
              </a:defRPr>
            </a:lvl1pPr>
          </a:lstStyle>
          <a:p>
            <a:endParaRPr lang="en-US" dirty="0"/>
          </a:p>
        </p:txBody>
      </p:sp>
      <p:cxnSp>
        <p:nvCxnSpPr>
          <p:cNvPr id="7" name="Straight Connector 6"/>
          <p:cNvCxnSpPr/>
          <p:nvPr userDrawn="1"/>
        </p:nvCxnSpPr>
        <p:spPr>
          <a:xfrm>
            <a:off x="364300" y="1243783"/>
            <a:ext cx="5495544" cy="0"/>
          </a:xfrm>
          <a:prstGeom prst="line">
            <a:avLst/>
          </a:prstGeom>
          <a:ln w="952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6332918" y="1243783"/>
            <a:ext cx="5495544" cy="0"/>
          </a:xfrm>
          <a:prstGeom prst="line">
            <a:avLst/>
          </a:prstGeom>
          <a:ln w="9525">
            <a:solidFill>
              <a:schemeClr val="accent3"/>
            </a:solidFill>
          </a:ln>
        </p:spPr>
        <p:style>
          <a:lnRef idx="1">
            <a:schemeClr val="accent1"/>
          </a:lnRef>
          <a:fillRef idx="0">
            <a:schemeClr val="accent1"/>
          </a:fillRef>
          <a:effectRef idx="0">
            <a:schemeClr val="accent1"/>
          </a:effectRef>
          <a:fontRef idx="minor">
            <a:schemeClr val="tx1"/>
          </a:fontRef>
        </p:style>
      </p:cxnSp>
      <p:sp>
        <p:nvSpPr>
          <p:cNvPr id="2" name="Footer Placeholder 1"/>
          <p:cNvSpPr>
            <a:spLocks noGrp="1"/>
          </p:cNvSpPr>
          <p:nvPr>
            <p:ph type="ftr" sz="quarter" idx="12"/>
          </p:nvPr>
        </p:nvSpPr>
        <p:spPr/>
        <p:txBody>
          <a:bodyPr/>
          <a:lstStyle/>
          <a:p>
            <a:endParaRPr lang="en-US"/>
          </a:p>
        </p:txBody>
      </p:sp>
    </p:spTree>
    <p:extLst>
      <p:ext uri="{BB962C8B-B14F-4D97-AF65-F5344CB8AC3E}">
        <p14:creationId xmlns:p14="http://schemas.microsoft.com/office/powerpoint/2010/main" val="173633172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userDrawn="1">
  <p:cSld name="1_muban">
    <p:spTree>
      <p:nvGrpSpPr>
        <p:cNvPr id="1" name=""/>
        <p:cNvGrpSpPr/>
        <p:nvPr/>
      </p:nvGrpSpPr>
      <p:grpSpPr>
        <a:xfrm>
          <a:off x="0" y="0"/>
          <a:ext cx="0" cy="0"/>
          <a:chOff x="0" y="0"/>
          <a:chExt cx="0" cy="0"/>
        </a:xfrm>
      </p:grpSpPr>
      <p:pic>
        <p:nvPicPr>
          <p:cNvPr id="2" name="think-cell data - do not delete" hidden="1"/>
          <p:cNvPicPr>
            <a:picLocks noChangeAspect="1" noChangeArrowheads="1"/>
          </p:cNvPicPr>
          <p:nvPr userDrawn="1">
            <p:custDataLst>
              <p:tags r:id="rId1"/>
            </p:custDataLst>
          </p:nvPr>
        </p:nvPicPr>
        <p:blipFill>
          <a:blip r:embed="rId3">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图片 4"/>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 name="直接连接符 6"/>
          <p:cNvCxnSpPr/>
          <p:nvPr/>
        </p:nvCxnSpPr>
        <p:spPr>
          <a:xfrm>
            <a:off x="334963" y="908050"/>
            <a:ext cx="11522075" cy="0"/>
          </a:xfrm>
          <a:prstGeom prst="line">
            <a:avLst/>
          </a:prstGeom>
          <a:ln w="38100">
            <a:gradFill flip="none" rotWithShape="1">
              <a:gsLst>
                <a:gs pos="0">
                  <a:schemeClr val="accent1">
                    <a:lumMod val="5000"/>
                    <a:lumOff val="95000"/>
                  </a:schemeClr>
                </a:gs>
                <a:gs pos="100000">
                  <a:schemeClr val="accent1"/>
                </a:gs>
              </a:gsLst>
              <a:lin ang="10800000" scaled="1"/>
              <a:tileRect/>
            </a:gradFill>
          </a:ln>
        </p:spPr>
        <p:style>
          <a:lnRef idx="2">
            <a:schemeClr val="accent1"/>
          </a:lnRef>
          <a:fillRef idx="0">
            <a:schemeClr val="accent1"/>
          </a:fillRef>
          <a:effectRef idx="1">
            <a:schemeClr val="accent1"/>
          </a:effectRef>
          <a:fontRef idx="minor">
            <a:schemeClr val="tx1"/>
          </a:fontRef>
        </p:style>
      </p:cxnSp>
      <p:sp>
        <p:nvSpPr>
          <p:cNvPr id="8" name="矩形 7"/>
          <p:cNvSpPr/>
          <p:nvPr userDrawn="1"/>
        </p:nvSpPr>
        <p:spPr bwMode="auto">
          <a:xfrm>
            <a:off x="-465138" y="231775"/>
            <a:ext cx="363538" cy="619125"/>
          </a:xfrm>
          <a:prstGeom prst="rect">
            <a:avLst/>
          </a:prstGeom>
          <a:solidFill>
            <a:schemeClr val="accent2"/>
          </a:solidFill>
          <a:ln w="12700" cap="flat" cmpd="sng" algn="ctr">
            <a:noFill/>
            <a:prstDash val="solid"/>
            <a:miter lim="800000"/>
          </a:ln>
        </p:spPr>
        <p:txBody>
          <a:bodyPr wrap="none" anchor="ctr">
            <a:normAutofit/>
          </a:bodyPr>
          <a:lstStyle/>
          <a:p>
            <a:pPr algn="ctr" fontAlgn="auto">
              <a:spcBef>
                <a:spcPts val="0"/>
              </a:spcBef>
              <a:spcAft>
                <a:spcPts val="0"/>
              </a:spcAft>
            </a:pPr>
            <a:r>
              <a:rPr lang="en-US" sz="1400" b="1" dirty="0">
                <a:solidFill>
                  <a:prstClr val="white"/>
                </a:solidFill>
                <a:latin typeface="微软雅黑" panose="020B0503020204020204" pitchFamily="34" charset="-122"/>
                <a:cs typeface="Arial" panose="020B0604020202020204"/>
              </a:rPr>
              <a:t>26</a:t>
            </a:r>
          </a:p>
          <a:p>
            <a:pPr algn="ctr" fontAlgn="auto">
              <a:spcBef>
                <a:spcPts val="0"/>
              </a:spcBef>
              <a:spcAft>
                <a:spcPts val="0"/>
              </a:spcAft>
            </a:pPr>
            <a:r>
              <a:rPr lang="en-US" sz="1400" b="1" dirty="0">
                <a:solidFill>
                  <a:prstClr val="white"/>
                </a:solidFill>
                <a:latin typeface="微软雅黑" panose="020B0503020204020204" pitchFamily="34" charset="-122"/>
                <a:cs typeface="Arial" panose="020B0604020202020204"/>
              </a:rPr>
              <a:t>/ 24</a:t>
            </a:r>
          </a:p>
        </p:txBody>
      </p:sp>
      <p:sp>
        <p:nvSpPr>
          <p:cNvPr id="3" name="标题 2"/>
          <p:cNvSpPr>
            <a:spLocks noGrp="1"/>
          </p:cNvSpPr>
          <p:nvPr>
            <p:ph type="title"/>
          </p:nvPr>
        </p:nvSpPr>
        <p:spPr>
          <a:xfrm>
            <a:off x="334963" y="105146"/>
            <a:ext cx="10780591" cy="745920"/>
          </a:xfrm>
        </p:spPr>
        <p:txBody>
          <a:bodyPr lIns="0">
            <a:noAutofit/>
          </a:bodyPr>
          <a:lstStyle>
            <a:lvl1pPr>
              <a:lnSpc>
                <a:spcPct val="100000"/>
              </a:lnSpc>
              <a:defRPr sz="2400">
                <a:solidFill>
                  <a:srgbClr val="B72B8B"/>
                </a:solidFill>
              </a:defRPr>
            </a:lvl1pPr>
          </a:lstStyle>
          <a:p>
            <a:r>
              <a:rPr lang="zh-CN" altLang="en-US" noProof="1"/>
              <a:t>单击此处编辑母版标题样式</a:t>
            </a:r>
          </a:p>
        </p:txBody>
      </p:sp>
      <p:sp>
        <p:nvSpPr>
          <p:cNvPr id="5" name="文本占位符 4"/>
          <p:cNvSpPr>
            <a:spLocks noGrp="1"/>
          </p:cNvSpPr>
          <p:nvPr>
            <p:ph type="body" sz="quarter" idx="10" hasCustomPrompt="1"/>
          </p:nvPr>
        </p:nvSpPr>
        <p:spPr>
          <a:xfrm>
            <a:off x="925975" y="6628302"/>
            <a:ext cx="6551271" cy="213995"/>
          </a:xfrm>
          <a:prstGeom prst="rect">
            <a:avLst/>
          </a:prstGeom>
        </p:spPr>
        <p:txBody>
          <a:bodyPr anchor="b" anchorCtr="0">
            <a:spAutoFit/>
          </a:bodyPr>
          <a:lstStyle>
            <a:lvl1pPr marL="107950" indent="-107950" eaLnBrk="1" fontAlgn="auto" latinLnBrk="0" hangingPunct="1">
              <a:lnSpc>
                <a:spcPct val="100000"/>
              </a:lnSpc>
              <a:spcBef>
                <a:spcPts val="0"/>
              </a:spcBef>
              <a:buFont typeface="+mj-lt"/>
              <a:buAutoNum type="arabicPeriod"/>
              <a:defRPr sz="800">
                <a:solidFill>
                  <a:schemeClr val="bg1">
                    <a:lumMod val="50000"/>
                  </a:schemeClr>
                </a:solidFill>
              </a:defRPr>
            </a:lvl1pPr>
          </a:lstStyle>
          <a:p>
            <a:pPr lvl="0"/>
            <a:r>
              <a:rPr lang="zh-CN" altLang="en-US" noProof="1"/>
              <a:t>文献</a:t>
            </a:r>
          </a:p>
        </p:txBody>
      </p:sp>
    </p:spTree>
    <p:extLst>
      <p:ext uri="{BB962C8B-B14F-4D97-AF65-F5344CB8AC3E}">
        <p14:creationId xmlns:p14="http://schemas.microsoft.com/office/powerpoint/2010/main" val="309681823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pic>
        <p:nvPicPr>
          <p:cNvPr id="2" name="Picture 18">
            <a:extLst>
              <a:ext uri="{FF2B5EF4-FFF2-40B4-BE49-F238E27FC236}">
                <a16:creationId xmlns:a16="http://schemas.microsoft.com/office/drawing/2014/main" id="{DBE5D738-2BED-37F1-7A7D-E4F5E01202FC}"/>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3C424C01-94E3-AD45-0A81-4ED71709C91A}"/>
              </a:ext>
            </a:extLst>
          </p:cNvPr>
          <p:cNvSpPr/>
          <p:nvPr/>
        </p:nvSpPr>
        <p:spPr>
          <a:xfrm>
            <a:off x="12700" y="0"/>
            <a:ext cx="12183360" cy="6605449"/>
          </a:xfrm>
          <a:prstGeom prst="rect">
            <a:avLst/>
          </a:prstGeom>
          <a:gradFill flip="none" rotWithShape="1">
            <a:gsLst>
              <a:gs pos="0">
                <a:srgbClr val="DA281C">
                  <a:alpha val="44000"/>
                </a:srgbClr>
              </a:gs>
              <a:gs pos="65000">
                <a:srgbClr val="FFFFFF">
                  <a:alpha val="69000"/>
                </a:srgbClr>
              </a:gs>
            </a:gsLst>
            <a:path path="circle">
              <a:fillToRect l="100000" b="100000"/>
            </a:path>
            <a:tileRect t="-100000" r="-100000"/>
          </a:gradFill>
          <a:ln w="9525" cap="flat" cmpd="sng" algn="ctr">
            <a:noFill/>
            <a:prstDash val="solid"/>
          </a:ln>
          <a:effectLst/>
        </p:spPr>
        <p:txBody>
          <a:bodyPr anchor="ctr"/>
          <a:lstStyle/>
          <a:p>
            <a:pPr algn="ctr" fontAlgn="auto">
              <a:spcBef>
                <a:spcPts val="0"/>
              </a:spcBef>
              <a:spcAft>
                <a:spcPts val="0"/>
              </a:spcAft>
              <a:defRPr/>
            </a:pPr>
            <a:endParaRPr lang="en-US" sz="1600" kern="0" noProof="1">
              <a:solidFill>
                <a:srgbClr val="FFFFFF"/>
              </a:solidFill>
              <a:latin typeface="Calibri"/>
              <a:ea typeface="+mn-ea"/>
            </a:endParaRPr>
          </a:p>
        </p:txBody>
      </p:sp>
      <p:sp>
        <p:nvSpPr>
          <p:cNvPr id="6" name="Rectangle 5">
            <a:extLst>
              <a:ext uri="{FF2B5EF4-FFF2-40B4-BE49-F238E27FC236}">
                <a16:creationId xmlns:a16="http://schemas.microsoft.com/office/drawing/2014/main" id="{DC4E2BC4-9481-ED20-6F38-290A6BBE9F3E}"/>
              </a:ext>
            </a:extLst>
          </p:cNvPr>
          <p:cNvSpPr>
            <a:spLocks noChangeArrowheads="1"/>
          </p:cNvSpPr>
          <p:nvPr userDrawn="1"/>
        </p:nvSpPr>
        <p:spPr bwMode="auto">
          <a:xfrm>
            <a:off x="-1588" y="6581775"/>
            <a:ext cx="12198351" cy="277813"/>
          </a:xfrm>
          <a:prstGeom prst="rect">
            <a:avLst/>
          </a:prstGeom>
          <a:gradFill rotWithShape="1">
            <a:gsLst>
              <a:gs pos="0">
                <a:srgbClr val="DA281C"/>
              </a:gs>
              <a:gs pos="100000">
                <a:srgbClr val="0063C3"/>
              </a:gs>
            </a:gsLst>
            <a:lin ang="135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lang="en-US" altLang="en-US" sz="1600">
              <a:solidFill>
                <a:srgbClr val="333F48"/>
              </a:solidFill>
              <a:latin typeface="Calibri" panose="020F0502020204030204" pitchFamily="34" charset="0"/>
            </a:endParaRPr>
          </a:p>
        </p:txBody>
      </p:sp>
      <p:sp>
        <p:nvSpPr>
          <p:cNvPr id="7" name="文本框 1">
            <a:extLst>
              <a:ext uri="{FF2B5EF4-FFF2-40B4-BE49-F238E27FC236}">
                <a16:creationId xmlns:a16="http://schemas.microsoft.com/office/drawing/2014/main" id="{70A9B0AD-4643-5FCF-A7AA-05F47DDDA598}"/>
              </a:ext>
            </a:extLst>
          </p:cNvPr>
          <p:cNvSpPr txBox="1">
            <a:spLocks noChangeArrowheads="1"/>
          </p:cNvSpPr>
          <p:nvPr userDrawn="1"/>
        </p:nvSpPr>
        <p:spPr bwMode="auto">
          <a:xfrm>
            <a:off x="9559925" y="6627813"/>
            <a:ext cx="2624138"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r"/>
            <a:r>
              <a:rPr lang="zh-CN" altLang="en-US" sz="900" i="1">
                <a:solidFill>
                  <a:schemeClr val="bg1"/>
                </a:solidFill>
                <a:latin typeface="adobe-clean"/>
              </a:rPr>
              <a:t>本材料仅供医疗卫生专业人士参考</a:t>
            </a:r>
            <a:endParaRPr lang="en-US" altLang="en-US" sz="900" i="1">
              <a:solidFill>
                <a:schemeClr val="bg1"/>
              </a:solidFill>
            </a:endParaRPr>
          </a:p>
        </p:txBody>
      </p:sp>
      <p:sp>
        <p:nvSpPr>
          <p:cNvPr id="3" name="标题 2"/>
          <p:cNvSpPr>
            <a:spLocks noGrp="1"/>
          </p:cNvSpPr>
          <p:nvPr>
            <p:ph type="ctrTitle"/>
          </p:nvPr>
        </p:nvSpPr>
        <p:spPr>
          <a:xfrm>
            <a:off x="694310" y="2346306"/>
            <a:ext cx="7666355" cy="1120140"/>
          </a:xfrm>
        </p:spPr>
        <p:txBody>
          <a:bodyPr/>
          <a:lstStyle>
            <a:lvl1pPr algn="ctr">
              <a:lnSpc>
                <a:spcPct val="100000"/>
              </a:lnSpc>
              <a:defRPr sz="4800"/>
            </a:lvl1pPr>
          </a:lstStyle>
          <a:p>
            <a:r>
              <a:rPr lang="zh-CN" altLang="en-US" noProof="1"/>
              <a:t>单击此处编辑母版标题样式</a:t>
            </a:r>
          </a:p>
        </p:txBody>
      </p:sp>
      <p:sp>
        <p:nvSpPr>
          <p:cNvPr id="5" name="副标题 4"/>
          <p:cNvSpPr>
            <a:spLocks noGrp="1"/>
          </p:cNvSpPr>
          <p:nvPr>
            <p:ph type="subTitle" idx="1"/>
          </p:nvPr>
        </p:nvSpPr>
        <p:spPr>
          <a:xfrm>
            <a:off x="693675" y="3472161"/>
            <a:ext cx="7666990" cy="418465"/>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noProof="1"/>
              <a:t>单击以编辑母版副标题样式</a:t>
            </a:r>
          </a:p>
        </p:txBody>
      </p:sp>
    </p:spTree>
    <p:extLst>
      <p:ext uri="{BB962C8B-B14F-4D97-AF65-F5344CB8AC3E}">
        <p14:creationId xmlns:p14="http://schemas.microsoft.com/office/powerpoint/2010/main" val="2094583614"/>
      </p:ext>
    </p:extLst>
  </p:cSld>
  <p:clrMapOvr>
    <a:masterClrMapping/>
  </p:clrMapOvr>
  <p:hf hdr="0" ftr="0" dt="0"/>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_标题幻灯片">
    <p:bg>
      <p:bgPr>
        <a:solidFill>
          <a:schemeClr val="bg1"/>
        </a:solidFill>
        <a:effectLst/>
      </p:bgPr>
    </p:bg>
    <p:spTree>
      <p:nvGrpSpPr>
        <p:cNvPr id="1" name=""/>
        <p:cNvGrpSpPr/>
        <p:nvPr/>
      </p:nvGrpSpPr>
      <p:grpSpPr>
        <a:xfrm>
          <a:off x="0" y="0"/>
          <a:ext cx="0" cy="0"/>
          <a:chOff x="0" y="0"/>
          <a:chExt cx="0" cy="0"/>
        </a:xfrm>
      </p:grpSpPr>
      <p:pic>
        <p:nvPicPr>
          <p:cNvPr id="2" name="图片 11">
            <a:extLst>
              <a:ext uri="{FF2B5EF4-FFF2-40B4-BE49-F238E27FC236}">
                <a16:creationId xmlns:a16="http://schemas.microsoft.com/office/drawing/2014/main" id="{4A50312F-2716-49AF-5D33-9096A1D335DF}"/>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r="21901"/>
          <a:stretch>
            <a:fillRect/>
          </a:stretch>
        </p:blipFill>
        <p:spPr bwMode="auto">
          <a:xfrm>
            <a:off x="0" y="0"/>
            <a:ext cx="27432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9791413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cxnSp>
        <p:nvCxnSpPr>
          <p:cNvPr id="2" name="直接连接符 8">
            <a:extLst>
              <a:ext uri="{FF2B5EF4-FFF2-40B4-BE49-F238E27FC236}">
                <a16:creationId xmlns:a16="http://schemas.microsoft.com/office/drawing/2014/main" id="{52057D26-1E95-657B-E6E0-0ADA46FE14FC}"/>
              </a:ext>
            </a:extLst>
          </p:cNvPr>
          <p:cNvCxnSpPr/>
          <p:nvPr/>
        </p:nvCxnSpPr>
        <p:spPr>
          <a:xfrm>
            <a:off x="478386" y="933450"/>
            <a:ext cx="11430182" cy="0"/>
          </a:xfrm>
          <a:prstGeom prst="line">
            <a:avLst/>
          </a:prstGeom>
          <a:ln w="38100">
            <a:gradFill flip="none" rotWithShape="1">
              <a:gsLst>
                <a:gs pos="0">
                  <a:srgbClr val="F26649"/>
                </a:gs>
                <a:gs pos="100000">
                  <a:schemeClr val="bg1"/>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3" name="矩形 1">
            <a:extLst>
              <a:ext uri="{FF2B5EF4-FFF2-40B4-BE49-F238E27FC236}">
                <a16:creationId xmlns:a16="http://schemas.microsoft.com/office/drawing/2014/main" id="{DB46210A-E388-2EE8-7BD0-6C3FE4323AFA}"/>
              </a:ext>
            </a:extLst>
          </p:cNvPr>
          <p:cNvSpPr/>
          <p:nvPr userDrawn="1"/>
        </p:nvSpPr>
        <p:spPr>
          <a:xfrm>
            <a:off x="-244475" y="350838"/>
            <a:ext cx="157162" cy="25558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anchor="ctr"/>
          <a:lstStyle/>
          <a:p>
            <a:pPr algn="ctr" fontAlgn="auto"/>
            <a:r>
              <a:rPr lang="en-US" sz="700" noProof="1">
                <a:solidFill>
                  <a:schemeClr val="tx1"/>
                </a:solidFill>
              </a:rPr>
              <a:t>25</a:t>
            </a:r>
          </a:p>
        </p:txBody>
      </p:sp>
      <p:sp>
        <p:nvSpPr>
          <p:cNvPr id="5" name="矩形 4">
            <a:extLst>
              <a:ext uri="{FF2B5EF4-FFF2-40B4-BE49-F238E27FC236}">
                <a16:creationId xmlns:a16="http://schemas.microsoft.com/office/drawing/2014/main" id="{CA68180B-113D-05DD-99C6-08CBC71F134D}"/>
              </a:ext>
            </a:extLst>
          </p:cNvPr>
          <p:cNvSpPr/>
          <p:nvPr userDrawn="1"/>
        </p:nvSpPr>
        <p:spPr>
          <a:xfrm>
            <a:off x="228600" y="95250"/>
            <a:ext cx="207963" cy="857250"/>
          </a:xfrm>
          <a:prstGeom prst="rect">
            <a:avLst/>
          </a:prstGeom>
          <a:solidFill>
            <a:srgbClr val="EB613B"/>
          </a:solidFill>
          <a:ln>
            <a:solidFill>
              <a:srgbClr val="EB613B"/>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anchor="ctr"/>
          <a:lstStyle/>
          <a:p>
            <a:pPr algn="ctr" fontAlgn="auto"/>
            <a:endParaRPr lang="en-US" sz="1100" noProof="1"/>
          </a:p>
        </p:txBody>
      </p:sp>
      <p:sp>
        <p:nvSpPr>
          <p:cNvPr id="6" name="矩形 6">
            <a:extLst>
              <a:ext uri="{FF2B5EF4-FFF2-40B4-BE49-F238E27FC236}">
                <a16:creationId xmlns:a16="http://schemas.microsoft.com/office/drawing/2014/main" id="{25A4E957-D3AB-B7BE-F3A1-39AE58857D11}"/>
              </a:ext>
            </a:extLst>
          </p:cNvPr>
          <p:cNvSpPr/>
          <p:nvPr userDrawn="1"/>
        </p:nvSpPr>
        <p:spPr>
          <a:xfrm>
            <a:off x="-247650" y="1360488"/>
            <a:ext cx="157162" cy="25558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anchor="ctr"/>
          <a:lstStyle/>
          <a:p>
            <a:pPr algn="ctr" fontAlgn="auto"/>
            <a:r>
              <a:rPr lang="en-US" sz="600" noProof="1">
                <a:solidFill>
                  <a:schemeClr val="tx1"/>
                </a:solidFill>
              </a:rPr>
              <a:t>15.5</a:t>
            </a:r>
          </a:p>
        </p:txBody>
      </p:sp>
      <p:sp>
        <p:nvSpPr>
          <p:cNvPr id="4" name="标题 3"/>
          <p:cNvSpPr>
            <a:spLocks noGrp="1"/>
          </p:cNvSpPr>
          <p:nvPr>
            <p:ph type="title"/>
          </p:nvPr>
        </p:nvSpPr>
        <p:spPr>
          <a:xfrm>
            <a:off x="497240" y="115527"/>
            <a:ext cx="10516235" cy="726700"/>
          </a:xfrm>
        </p:spPr>
        <p:txBody>
          <a:bodyPr lIns="0" tIns="0" rIns="0" bIns="0">
            <a:noAutofit/>
          </a:bodyPr>
          <a:lstStyle>
            <a:lvl1pPr algn="just">
              <a:lnSpc>
                <a:spcPct val="100000"/>
              </a:lnSpc>
              <a:defRPr sz="2400" b="1">
                <a:solidFill>
                  <a:srgbClr val="F26649"/>
                </a:solidFill>
              </a:defRPr>
            </a:lvl1pPr>
          </a:lstStyle>
          <a:p>
            <a:r>
              <a:rPr lang="zh-CN" altLang="en-US" noProof="1"/>
              <a:t>单击此处编辑母版标题样式</a:t>
            </a:r>
          </a:p>
        </p:txBody>
      </p:sp>
      <p:sp>
        <p:nvSpPr>
          <p:cNvPr id="11" name="内容占位符 10"/>
          <p:cNvSpPr>
            <a:spLocks noGrp="1"/>
          </p:cNvSpPr>
          <p:nvPr>
            <p:ph idx="13" hasCustomPrompt="1"/>
          </p:nvPr>
        </p:nvSpPr>
        <p:spPr>
          <a:xfrm>
            <a:off x="334962" y="6527800"/>
            <a:ext cx="5761037" cy="324478"/>
          </a:xfrm>
          <a:prstGeom prst="rect">
            <a:avLst/>
          </a:prstGeom>
        </p:spPr>
        <p:txBody>
          <a:bodyPr lIns="0" tIns="0" rIns="0" bIns="0" anchor="ctr" anchorCtr="0"/>
          <a:lstStyle>
            <a:lvl1pPr marL="107950" indent="-107950">
              <a:lnSpc>
                <a:spcPct val="100000"/>
              </a:lnSpc>
              <a:spcBef>
                <a:spcPts val="0"/>
              </a:spcBef>
              <a:spcAft>
                <a:spcPts val="0"/>
              </a:spcAft>
              <a:buFont typeface="+mj-lt"/>
              <a:buAutoNum type="arabicPeriod"/>
              <a:defRPr sz="800">
                <a:solidFill>
                  <a:schemeClr val="bg2">
                    <a:lumMod val="50000"/>
                  </a:schemeClr>
                </a:solidFill>
              </a:defRPr>
            </a:lvl1pPr>
            <a:lvl2pPr marL="457200" indent="0">
              <a:lnSpc>
                <a:spcPct val="90000"/>
              </a:lnSpc>
              <a:spcBef>
                <a:spcPts val="0"/>
              </a:spcBef>
              <a:spcAft>
                <a:spcPts val="0"/>
              </a:spcAft>
              <a:buNone/>
              <a:defRPr sz="800">
                <a:solidFill>
                  <a:schemeClr val="tx1">
                    <a:lumMod val="75000"/>
                    <a:lumOff val="25000"/>
                  </a:schemeClr>
                </a:solidFill>
              </a:defRPr>
            </a:lvl2pPr>
            <a:lvl3pPr marL="914400" indent="0">
              <a:lnSpc>
                <a:spcPct val="90000"/>
              </a:lnSpc>
              <a:spcBef>
                <a:spcPts val="0"/>
              </a:spcBef>
              <a:spcAft>
                <a:spcPts val="0"/>
              </a:spcAft>
              <a:buNone/>
              <a:defRPr sz="800">
                <a:solidFill>
                  <a:schemeClr val="tx1">
                    <a:lumMod val="75000"/>
                    <a:lumOff val="25000"/>
                  </a:schemeClr>
                </a:solidFill>
              </a:defRPr>
            </a:lvl3pPr>
            <a:lvl4pPr>
              <a:lnSpc>
                <a:spcPct val="90000"/>
              </a:lnSpc>
              <a:spcBef>
                <a:spcPts val="0"/>
              </a:spcBef>
              <a:spcAft>
                <a:spcPts val="0"/>
              </a:spcAft>
              <a:buAutoNum type="arabicPeriod"/>
              <a:defRPr sz="800">
                <a:solidFill>
                  <a:schemeClr val="tx1">
                    <a:lumMod val="75000"/>
                    <a:lumOff val="25000"/>
                  </a:schemeClr>
                </a:solidFill>
              </a:defRPr>
            </a:lvl4pPr>
            <a:lvl5pPr>
              <a:lnSpc>
                <a:spcPct val="90000"/>
              </a:lnSpc>
              <a:spcBef>
                <a:spcPts val="0"/>
              </a:spcBef>
              <a:spcAft>
                <a:spcPts val="0"/>
              </a:spcAft>
              <a:buAutoNum type="arabicPeriod"/>
              <a:defRPr sz="800">
                <a:solidFill>
                  <a:schemeClr val="tx1">
                    <a:lumMod val="75000"/>
                    <a:lumOff val="25000"/>
                  </a:schemeClr>
                </a:solidFill>
              </a:defRPr>
            </a:lvl5pPr>
          </a:lstStyle>
          <a:p>
            <a:pPr lvl="0"/>
            <a:r>
              <a:rPr lang="zh-CN" altLang="en-US" noProof="1"/>
              <a:t>编辑母版文本样式</a:t>
            </a:r>
          </a:p>
        </p:txBody>
      </p:sp>
      <p:sp>
        <p:nvSpPr>
          <p:cNvPr id="10" name="内容占位符 9"/>
          <p:cNvSpPr>
            <a:spLocks noGrp="1"/>
          </p:cNvSpPr>
          <p:nvPr>
            <p:ph sz="quarter" idx="14"/>
          </p:nvPr>
        </p:nvSpPr>
        <p:spPr>
          <a:xfrm>
            <a:off x="334963" y="1057648"/>
            <a:ext cx="11522075" cy="823540"/>
          </a:xfrm>
          <a:prstGeom prst="roundRect">
            <a:avLst/>
          </a:prstGeom>
          <a:solidFill>
            <a:srgbClr val="FEEFEC"/>
          </a:solidFill>
          <a:ln>
            <a:gradFill flip="none" rotWithShape="1">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2700000" scaled="1"/>
              <a:tileRect/>
            </a:gradFill>
          </a:ln>
        </p:spPr>
        <p:txBody>
          <a:bodyPr wrap="square" rtlCol="0" anchor="ctr">
            <a:noAutofit/>
          </a:bodyPr>
          <a:lstStyle>
            <a:lvl1pPr>
              <a:lnSpc>
                <a:spcPct val="100000"/>
              </a:lnSpc>
              <a:spcBef>
                <a:spcPts val="300"/>
              </a:spcBef>
              <a:spcAft>
                <a:spcPts val="300"/>
              </a:spcAft>
              <a:defRPr lang="zh-CN" altLang="en-US" sz="1600" dirty="0" smtClean="0">
                <a:solidFill>
                  <a:schemeClr val="tx2">
                    <a:lumMod val="50000"/>
                  </a:schemeClr>
                </a:solidFill>
              </a:defRPr>
            </a:lvl1pPr>
          </a:lstStyle>
          <a:p>
            <a:pPr lvl="0"/>
            <a:r>
              <a:rPr lang="zh-CN" altLang="en-US" noProof="1"/>
              <a:t>单击此处编辑母版文本样式</a:t>
            </a:r>
          </a:p>
        </p:txBody>
      </p:sp>
    </p:spTree>
    <p:extLst>
      <p:ext uri="{BB962C8B-B14F-4D97-AF65-F5344CB8AC3E}">
        <p14:creationId xmlns:p14="http://schemas.microsoft.com/office/powerpoint/2010/main" val="1044045239"/>
      </p:ext>
    </p:extLst>
  </p:cSld>
  <p:clrMapOvr>
    <a:masterClrMapping/>
  </p:clrMapOvr>
  <p:hf hdr="0" ftr="0" dt="0"/>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a:t>单击此处编辑母版标题样式</a:t>
            </a:r>
          </a:p>
        </p:txBody>
      </p:sp>
      <p:sp>
        <p:nvSpPr>
          <p:cNvPr id="3" name="日期占位符 3">
            <a:extLst>
              <a:ext uri="{FF2B5EF4-FFF2-40B4-BE49-F238E27FC236}">
                <a16:creationId xmlns:a16="http://schemas.microsoft.com/office/drawing/2014/main" id="{7204B31A-1F4B-3EF1-4270-5952088A97EF}"/>
              </a:ext>
            </a:extLst>
          </p:cNvPr>
          <p:cNvSpPr>
            <a:spLocks noGrp="1"/>
          </p:cNvSpPr>
          <p:nvPr>
            <p:ph type="dt" sz="half" idx="10"/>
          </p:nvPr>
        </p:nvSpPr>
        <p:spPr/>
        <p:txBody>
          <a:bodyPr/>
          <a:lstStyle>
            <a:lvl1pPr>
              <a:defRPr/>
            </a:lvl1pPr>
          </a:lstStyle>
          <a:p>
            <a:fld id="{C9CCDDC7-CE80-412A-A98B-519C72358A3E}" type="datetimeFigureOut">
              <a:rPr lang="zh-CN" altLang="en-US"/>
              <a:pPr/>
              <a:t>2026/2/28</a:t>
            </a:fld>
            <a:endParaRPr lang="zh-CN" altLang="en-US"/>
          </a:p>
        </p:txBody>
      </p:sp>
      <p:sp>
        <p:nvSpPr>
          <p:cNvPr id="4" name="页脚占位符 4">
            <a:extLst>
              <a:ext uri="{FF2B5EF4-FFF2-40B4-BE49-F238E27FC236}">
                <a16:creationId xmlns:a16="http://schemas.microsoft.com/office/drawing/2014/main" id="{B1C90D3A-0F66-9295-F2AE-61D52FFF0B57}"/>
              </a:ext>
            </a:extLst>
          </p:cNvPr>
          <p:cNvSpPr>
            <a:spLocks noGrp="1"/>
          </p:cNvSpPr>
          <p:nvPr>
            <p:ph type="ftr" sz="quarter" idx="11"/>
          </p:nvPr>
        </p:nvSpPr>
        <p:spPr/>
        <p:txBody>
          <a:bodyPr/>
          <a:lstStyle>
            <a:lvl1pPr>
              <a:defRPr/>
            </a:lvl1pPr>
          </a:lstStyle>
          <a:p>
            <a:endParaRPr lang="zh-CN" altLang="en-US"/>
          </a:p>
        </p:txBody>
      </p:sp>
      <p:sp>
        <p:nvSpPr>
          <p:cNvPr id="5" name="灯片编号占位符 5">
            <a:extLst>
              <a:ext uri="{FF2B5EF4-FFF2-40B4-BE49-F238E27FC236}">
                <a16:creationId xmlns:a16="http://schemas.microsoft.com/office/drawing/2014/main" id="{65293D77-50C7-1A6A-A634-4A845FE4FBB3}"/>
              </a:ext>
            </a:extLst>
          </p:cNvPr>
          <p:cNvSpPr>
            <a:spLocks noGrp="1"/>
          </p:cNvSpPr>
          <p:nvPr>
            <p:ph type="sldNum" sz="quarter" idx="12"/>
          </p:nvPr>
        </p:nvSpPr>
        <p:spPr/>
        <p:txBody>
          <a:bodyPr/>
          <a:lstStyle>
            <a:lvl1pPr>
              <a:defRPr/>
            </a:lvl1pPr>
          </a:lstStyle>
          <a:p>
            <a:fld id="{3FA12D58-78CC-43FE-B6EA-305AB53FC64D}" type="slidenum">
              <a:rPr lang="zh-CN" altLang="en-US"/>
              <a:pPr/>
              <a:t>‹#›</a:t>
            </a:fld>
            <a:endParaRPr lang="zh-CN" altLang="en-US"/>
          </a:p>
        </p:txBody>
      </p:sp>
    </p:spTree>
    <p:extLst>
      <p:ext uri="{BB962C8B-B14F-4D97-AF65-F5344CB8AC3E}">
        <p14:creationId xmlns:p14="http://schemas.microsoft.com/office/powerpoint/2010/main" val="87742959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4AE787BB-BEA1-3734-A77A-617087CA89A8}"/>
              </a:ext>
            </a:extLst>
          </p:cNvPr>
          <p:cNvPicPr>
            <a:picLocks noChangeAspect="1"/>
          </p:cNvPicPr>
          <p:nvPr userDrawn="1"/>
        </p:nvPicPr>
        <p:blipFill>
          <a:blip r:embed="rId3"/>
          <a:stretch>
            <a:fillRect/>
          </a:stretch>
        </p:blipFill>
        <p:spPr>
          <a:xfrm>
            <a:off x="0" y="0"/>
            <a:ext cx="12192000" cy="6858000"/>
          </a:xfrm>
          <a:prstGeom prst="rect">
            <a:avLst/>
          </a:prstGeom>
        </p:spPr>
      </p:pic>
      <p:graphicFrame>
        <p:nvGraphicFramePr>
          <p:cNvPr id="4" name="Object 3"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幻灯片" r:id="rId4" imgW="5715" imgH="5715" progId="TCLayout.ActiveDocument.1">
                  <p:embed/>
                </p:oleObj>
              </mc:Choice>
              <mc:Fallback>
                <p:oleObj name="think-cell 幻灯片" r:id="rId4" imgW="5715" imgH="5715" progId="TCLayout.ActiveDocument.1">
                  <p:embed/>
                  <p:pic>
                    <p:nvPicPr>
                      <p:cNvPr id="4" name="Object 3" hidden="1"/>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19" name="Picture 18"/>
          <p:cNvPicPr>
            <a:picLocks noChangeAspect="1"/>
          </p:cNvPicPr>
          <p:nvPr userDrawn="1"/>
        </p:nvPicPr>
        <p:blipFill>
          <a:blip r:embed="rId6"/>
          <a:stretch>
            <a:fillRect/>
          </a:stretch>
        </p:blipFill>
        <p:spPr bwMode="ltGray">
          <a:xfrm>
            <a:off x="0" y="0"/>
            <a:ext cx="12192000" cy="6858000"/>
          </a:xfrm>
          <a:prstGeom prst="rect">
            <a:avLst/>
          </a:prstGeom>
        </p:spPr>
      </p:pic>
      <p:sp>
        <p:nvSpPr>
          <p:cNvPr id="21" name="Rectangle 20"/>
          <p:cNvSpPr/>
          <p:nvPr userDrawn="1"/>
        </p:nvSpPr>
        <p:spPr>
          <a:xfrm>
            <a:off x="12700" y="0"/>
            <a:ext cx="12183360" cy="6605449"/>
          </a:xfrm>
          <a:prstGeom prst="rect">
            <a:avLst/>
          </a:prstGeom>
          <a:gradFill flip="none" rotWithShape="1">
            <a:gsLst>
              <a:gs pos="0">
                <a:srgbClr val="DA281C">
                  <a:alpha val="44000"/>
                </a:srgbClr>
              </a:gs>
              <a:gs pos="65000">
                <a:srgbClr val="FFFFFF">
                  <a:alpha val="69000"/>
                </a:srgbClr>
              </a:gs>
            </a:gsLst>
            <a:path path="circle">
              <a:fillToRect l="100000" b="100000"/>
            </a:path>
            <a:tileRect t="-100000" r="-100000"/>
          </a:gra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US" sz="1600" b="0" i="0" u="none" strike="noStrike" kern="0" cap="none" spc="0" normalizeH="0" baseline="0" noProof="0" dirty="0">
              <a:ln>
                <a:noFill/>
              </a:ln>
              <a:solidFill>
                <a:srgbClr val="FFFFFF"/>
              </a:solidFill>
              <a:effectLst/>
              <a:uLnTx/>
              <a:uFillTx/>
              <a:latin typeface="Calibri" panose="020F0502020204030204"/>
              <a:ea typeface="+mn-ea"/>
              <a:cs typeface="+mn-cs"/>
            </a:endParaRPr>
          </a:p>
        </p:txBody>
      </p:sp>
      <p:sp>
        <p:nvSpPr>
          <p:cNvPr id="3" name="标题 2"/>
          <p:cNvSpPr>
            <a:spLocks noGrp="1"/>
          </p:cNvSpPr>
          <p:nvPr>
            <p:ph type="ctrTitle"/>
          </p:nvPr>
        </p:nvSpPr>
        <p:spPr>
          <a:xfrm>
            <a:off x="694310" y="2346306"/>
            <a:ext cx="7666355" cy="1120140"/>
          </a:xfrm>
        </p:spPr>
        <p:txBody>
          <a:bodyPr anchor="ctr" anchorCtr="0"/>
          <a:lstStyle>
            <a:lvl1pPr algn="ctr">
              <a:lnSpc>
                <a:spcPct val="100000"/>
              </a:lnSpc>
              <a:defRPr sz="4800"/>
            </a:lvl1pPr>
          </a:lstStyle>
          <a:p>
            <a:r>
              <a:rPr lang="zh-CN" altLang="en-US" dirty="0"/>
              <a:t>单击此处编辑母版标题样式</a:t>
            </a:r>
          </a:p>
        </p:txBody>
      </p:sp>
      <p:sp>
        <p:nvSpPr>
          <p:cNvPr id="5" name="副标题 4"/>
          <p:cNvSpPr>
            <a:spLocks noGrp="1"/>
          </p:cNvSpPr>
          <p:nvPr>
            <p:ph type="subTitle" idx="1" hasCustomPrompt="1"/>
          </p:nvPr>
        </p:nvSpPr>
        <p:spPr>
          <a:xfrm>
            <a:off x="693675" y="3472161"/>
            <a:ext cx="7666990" cy="418465"/>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23" name="Rectangle 22"/>
          <p:cNvSpPr/>
          <p:nvPr userDrawn="1"/>
        </p:nvSpPr>
        <p:spPr>
          <a:xfrm>
            <a:off x="-1586" y="6582396"/>
            <a:ext cx="12197905" cy="276998"/>
          </a:xfrm>
          <a:prstGeom prst="rect">
            <a:avLst/>
          </a:prstGeom>
          <a:gradFill flip="none" rotWithShape="1">
            <a:gsLst>
              <a:gs pos="0">
                <a:srgbClr val="DA281C"/>
              </a:gs>
              <a:gs pos="100000">
                <a:srgbClr val="0063C3"/>
              </a:gs>
            </a:gsLst>
            <a:lin ang="13500000" scaled="1"/>
            <a:tileRect/>
          </a:gra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US" sz="1600" b="0" i="0" u="none" strike="noStrike" kern="0" cap="none" spc="0" normalizeH="0" baseline="0" noProof="0" dirty="0">
              <a:ln>
                <a:noFill/>
              </a:ln>
              <a:solidFill>
                <a:srgbClr val="333F48"/>
              </a:solidFill>
              <a:effectLst/>
              <a:uLnTx/>
              <a:uFillTx/>
              <a:latin typeface="Calibri" panose="020F0502020204030204"/>
              <a:ea typeface="+mn-ea"/>
              <a:cs typeface="+mn-cs"/>
            </a:endParaRPr>
          </a:p>
        </p:txBody>
      </p:sp>
      <p:sp>
        <p:nvSpPr>
          <p:cNvPr id="2" name="文本框 1">
            <a:extLst>
              <a:ext uri="{FF2B5EF4-FFF2-40B4-BE49-F238E27FC236}">
                <a16:creationId xmlns:a16="http://schemas.microsoft.com/office/drawing/2014/main" id="{F97049AB-260D-EE00-7609-3DBBF9AF40D4}"/>
              </a:ext>
            </a:extLst>
          </p:cNvPr>
          <p:cNvSpPr txBox="1"/>
          <p:nvPr userDrawn="1"/>
        </p:nvSpPr>
        <p:spPr>
          <a:xfrm>
            <a:off x="9559223" y="6627168"/>
            <a:ext cx="2624137" cy="230832"/>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zh-CN" altLang="en-US" sz="900" b="0" i="1" dirty="0">
                <a:solidFill>
                  <a:schemeClr val="bg1"/>
                </a:solidFill>
                <a:effectLst/>
                <a:latin typeface="adobe-clean"/>
              </a:rPr>
              <a:t>本材料仅供医疗卫生专业人士参考</a:t>
            </a:r>
            <a:endParaRPr lang="en-US" sz="900" b="0" i="1" dirty="0">
              <a:solidFill>
                <a:schemeClr val="bg1"/>
              </a:solidFill>
            </a:endParaRPr>
          </a:p>
        </p:txBody>
      </p:sp>
      <p:pic>
        <p:nvPicPr>
          <p:cNvPr id="7" name="图片 6">
            <a:extLst>
              <a:ext uri="{FF2B5EF4-FFF2-40B4-BE49-F238E27FC236}">
                <a16:creationId xmlns:a16="http://schemas.microsoft.com/office/drawing/2014/main" id="{E34C8764-41BA-E6D6-5E41-745D94D4DB7E}"/>
              </a:ext>
            </a:extLst>
          </p:cNvPr>
          <p:cNvPicPr>
            <a:picLocks noChangeAspect="1"/>
          </p:cNvPicPr>
          <p:nvPr userDrawn="1"/>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293615400"/>
      </p:ext>
    </p:extLst>
  </p:cSld>
  <p:clrMapOvr>
    <a:masterClrMapping/>
  </p:clrMapOvr>
  <p:hf hdr="0" ftr="0" dt="0"/>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_标题幻灯片">
    <p:bg>
      <p:bgPr>
        <a:solidFill>
          <a:schemeClr val="bg1"/>
        </a:solidFill>
        <a:effectLst/>
      </p:bgPr>
    </p:bg>
    <p:spTree>
      <p:nvGrpSpPr>
        <p:cNvPr id="1" name=""/>
        <p:cNvGrpSpPr/>
        <p:nvPr/>
      </p:nvGrpSpPr>
      <p:grpSpPr>
        <a:xfrm>
          <a:off x="0" y="0"/>
          <a:ext cx="0" cy="0"/>
          <a:chOff x="0" y="0"/>
          <a:chExt cx="0" cy="0"/>
        </a:xfrm>
      </p:grpSpPr>
      <p:pic>
        <p:nvPicPr>
          <p:cNvPr id="12" name="图片 11"/>
          <p:cNvPicPr>
            <a:picLocks noChangeAspect="1"/>
          </p:cNvPicPr>
          <p:nvPr userDrawn="1"/>
        </p:nvPicPr>
        <p:blipFill rotWithShape="1">
          <a:blip r:embed="rId2" cstate="screen"/>
          <a:srcRect r="21901"/>
          <a:stretch>
            <a:fillRect/>
          </a:stretch>
        </p:blipFill>
        <p:spPr>
          <a:xfrm>
            <a:off x="1" y="0"/>
            <a:ext cx="2743200" cy="6858000"/>
          </a:xfrm>
          <a:prstGeom prst="rect">
            <a:avLst/>
          </a:prstGeom>
        </p:spPr>
      </p:pic>
    </p:spTree>
    <p:extLst>
      <p:ext uri="{BB962C8B-B14F-4D97-AF65-F5344CB8AC3E}">
        <p14:creationId xmlns:p14="http://schemas.microsoft.com/office/powerpoint/2010/main" val="119091884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graphicFrame>
        <p:nvGraphicFramePr>
          <p:cNvPr id="6" name="think-cell data - do not delete" hidden="1"/>
          <p:cNvGraphicFramePr>
            <a:graphicFrameLocks noChangeAspect="1"/>
          </p:cNvGraphicFramePr>
          <p:nvPr userDrawn="1">
            <p:custDataLst>
              <p:tags r:id="rId1"/>
            </p:custDataLst>
            <p:extLst>
              <p:ext uri="{D42A27DB-BD31-4B8C-83A1-F6EECF244321}">
                <p14:modId xmlns:p14="http://schemas.microsoft.com/office/powerpoint/2010/main" val="135955018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幻灯片" r:id="rId3" imgW="5715" imgH="5715" progId="TCLayout.ActiveDocument.1">
                  <p:embed/>
                </p:oleObj>
              </mc:Choice>
              <mc:Fallback>
                <p:oleObj name="think-cell 幻灯片" r:id="rId3" imgW="5715" imgH="5715" progId="TCLayout.ActiveDocument.1">
                  <p:embed/>
                  <p:pic>
                    <p:nvPicPr>
                      <p:cNvPr id="6" name="think-cell data - do not delete"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4" name="标题 3"/>
          <p:cNvSpPr>
            <a:spLocks noGrp="1"/>
          </p:cNvSpPr>
          <p:nvPr>
            <p:ph type="title"/>
          </p:nvPr>
        </p:nvSpPr>
        <p:spPr>
          <a:xfrm>
            <a:off x="497240" y="115527"/>
            <a:ext cx="10516235" cy="726700"/>
          </a:xfrm>
        </p:spPr>
        <p:txBody>
          <a:bodyPr vert="horz" lIns="0" tIns="0" rIns="0" bIns="0" anchor="ctr" anchorCtr="0">
            <a:noAutofit/>
          </a:bodyPr>
          <a:lstStyle>
            <a:lvl1pPr algn="just">
              <a:lnSpc>
                <a:spcPct val="100000"/>
              </a:lnSpc>
              <a:defRPr sz="2600" b="1">
                <a:solidFill>
                  <a:srgbClr val="F26649"/>
                </a:solidFill>
              </a:defRPr>
            </a:lvl1pPr>
          </a:lstStyle>
          <a:p>
            <a:r>
              <a:rPr lang="zh-CN" altLang="en-US"/>
              <a:t>单击此处编辑母版标题样式</a:t>
            </a:r>
          </a:p>
        </p:txBody>
      </p:sp>
      <p:sp>
        <p:nvSpPr>
          <p:cNvPr id="11" name="内容占位符 10"/>
          <p:cNvSpPr>
            <a:spLocks noGrp="1"/>
          </p:cNvSpPr>
          <p:nvPr>
            <p:ph idx="13" hasCustomPrompt="1"/>
          </p:nvPr>
        </p:nvSpPr>
        <p:spPr>
          <a:xfrm>
            <a:off x="334962" y="6527800"/>
            <a:ext cx="5761037" cy="324478"/>
          </a:xfrm>
          <a:prstGeom prst="rect">
            <a:avLst/>
          </a:prstGeom>
        </p:spPr>
        <p:txBody>
          <a:bodyPr lIns="0" tIns="0" rIns="0" bIns="0" anchor="ctr" anchorCtr="0"/>
          <a:lstStyle>
            <a:lvl1pPr marL="107950" indent="-107950">
              <a:lnSpc>
                <a:spcPct val="100000"/>
              </a:lnSpc>
              <a:spcBef>
                <a:spcPts val="0"/>
              </a:spcBef>
              <a:spcAft>
                <a:spcPts val="0"/>
              </a:spcAft>
              <a:buFont typeface="+mj-lt"/>
              <a:buAutoNum type="arabicPeriod"/>
              <a:defRPr sz="800">
                <a:solidFill>
                  <a:schemeClr val="bg2">
                    <a:lumMod val="50000"/>
                  </a:schemeClr>
                </a:solidFill>
              </a:defRPr>
            </a:lvl1pPr>
            <a:lvl2pPr marL="457200" indent="0">
              <a:lnSpc>
                <a:spcPct val="90000"/>
              </a:lnSpc>
              <a:spcBef>
                <a:spcPts val="0"/>
              </a:spcBef>
              <a:spcAft>
                <a:spcPts val="0"/>
              </a:spcAft>
              <a:buNone/>
              <a:defRPr sz="800">
                <a:solidFill>
                  <a:schemeClr val="tx1">
                    <a:lumMod val="75000"/>
                    <a:lumOff val="25000"/>
                  </a:schemeClr>
                </a:solidFill>
              </a:defRPr>
            </a:lvl2pPr>
            <a:lvl3pPr marL="914400" indent="0">
              <a:lnSpc>
                <a:spcPct val="90000"/>
              </a:lnSpc>
              <a:spcBef>
                <a:spcPts val="0"/>
              </a:spcBef>
              <a:spcAft>
                <a:spcPts val="0"/>
              </a:spcAft>
              <a:buNone/>
              <a:defRPr sz="800">
                <a:solidFill>
                  <a:schemeClr val="tx1">
                    <a:lumMod val="75000"/>
                    <a:lumOff val="25000"/>
                  </a:schemeClr>
                </a:solidFill>
              </a:defRPr>
            </a:lvl3pPr>
            <a:lvl4pPr>
              <a:lnSpc>
                <a:spcPct val="90000"/>
              </a:lnSpc>
              <a:spcBef>
                <a:spcPts val="0"/>
              </a:spcBef>
              <a:spcAft>
                <a:spcPts val="0"/>
              </a:spcAft>
              <a:buAutoNum type="arabicPeriod"/>
              <a:defRPr sz="800">
                <a:solidFill>
                  <a:schemeClr val="tx1">
                    <a:lumMod val="75000"/>
                    <a:lumOff val="25000"/>
                  </a:schemeClr>
                </a:solidFill>
              </a:defRPr>
            </a:lvl4pPr>
            <a:lvl5pPr>
              <a:lnSpc>
                <a:spcPct val="90000"/>
              </a:lnSpc>
              <a:spcBef>
                <a:spcPts val="0"/>
              </a:spcBef>
              <a:spcAft>
                <a:spcPts val="0"/>
              </a:spcAft>
              <a:buAutoNum type="arabicPeriod"/>
              <a:defRPr sz="800">
                <a:solidFill>
                  <a:schemeClr val="tx1">
                    <a:lumMod val="75000"/>
                    <a:lumOff val="25000"/>
                  </a:schemeClr>
                </a:solidFill>
              </a:defRPr>
            </a:lvl5pPr>
          </a:lstStyle>
          <a:p>
            <a:pPr lvl="0"/>
            <a:r>
              <a:rPr lang="zh-CN" altLang="en-US" dirty="0"/>
              <a:t>编辑母版文本样式</a:t>
            </a:r>
          </a:p>
        </p:txBody>
      </p:sp>
      <p:cxnSp>
        <p:nvCxnSpPr>
          <p:cNvPr id="9" name="直接连接符 8"/>
          <p:cNvCxnSpPr/>
          <p:nvPr userDrawn="1"/>
        </p:nvCxnSpPr>
        <p:spPr>
          <a:xfrm>
            <a:off x="478386" y="934483"/>
            <a:ext cx="11430182" cy="0"/>
          </a:xfrm>
          <a:prstGeom prst="line">
            <a:avLst/>
          </a:prstGeom>
          <a:ln w="38100">
            <a:gradFill flip="none" rotWithShape="1">
              <a:gsLst>
                <a:gs pos="0">
                  <a:srgbClr val="F26649"/>
                </a:gs>
                <a:gs pos="100000">
                  <a:schemeClr val="bg1"/>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10" name="内容占位符 9"/>
          <p:cNvSpPr>
            <a:spLocks noGrp="1"/>
          </p:cNvSpPr>
          <p:nvPr>
            <p:ph sz="quarter" idx="14"/>
          </p:nvPr>
        </p:nvSpPr>
        <p:spPr>
          <a:xfrm>
            <a:off x="334963" y="1057648"/>
            <a:ext cx="11522075" cy="823540"/>
          </a:xfrm>
          <a:prstGeom prst="roundRect">
            <a:avLst/>
          </a:prstGeom>
          <a:solidFill>
            <a:srgbClr val="FEEFEC"/>
          </a:solidFill>
          <a:ln>
            <a:gradFill flip="none" rotWithShape="1">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2700000" scaled="1"/>
              <a:tileRect/>
            </a:gradFill>
          </a:ln>
        </p:spPr>
        <p:txBody>
          <a:bodyPr wrap="square" rtlCol="0" anchor="ctr">
            <a:noAutofit/>
          </a:bodyPr>
          <a:lstStyle>
            <a:lvl1pPr>
              <a:lnSpc>
                <a:spcPct val="100000"/>
              </a:lnSpc>
              <a:spcBef>
                <a:spcPts val="300"/>
              </a:spcBef>
              <a:spcAft>
                <a:spcPts val="300"/>
              </a:spcAft>
              <a:defRPr lang="zh-CN" altLang="en-US" sz="1600" dirty="0" smtClean="0">
                <a:solidFill>
                  <a:schemeClr val="tx2">
                    <a:lumMod val="50000"/>
                  </a:schemeClr>
                </a:solidFill>
              </a:defRPr>
            </a:lvl1pPr>
          </a:lstStyle>
          <a:p>
            <a:pPr marL="285750" lvl="0" indent="-285750">
              <a:lnSpc>
                <a:spcPct val="120000"/>
              </a:lnSpc>
              <a:buClr>
                <a:srgbClr val="F26649"/>
              </a:buClr>
            </a:pPr>
            <a:r>
              <a:rPr lang="zh-CN" altLang="en-US" dirty="0"/>
              <a:t>单击此处编辑母版文本样式</a:t>
            </a:r>
          </a:p>
        </p:txBody>
      </p:sp>
      <p:sp>
        <p:nvSpPr>
          <p:cNvPr id="2" name="矩形 1">
            <a:extLst>
              <a:ext uri="{FF2B5EF4-FFF2-40B4-BE49-F238E27FC236}">
                <a16:creationId xmlns:a16="http://schemas.microsoft.com/office/drawing/2014/main" id="{ACEAFB1F-B289-B125-D81D-DF77F0C9A274}"/>
              </a:ext>
            </a:extLst>
          </p:cNvPr>
          <p:cNvSpPr/>
          <p:nvPr userDrawn="1"/>
        </p:nvSpPr>
        <p:spPr>
          <a:xfrm>
            <a:off x="-245215" y="350903"/>
            <a:ext cx="157275" cy="25594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US" sz="700" dirty="0">
                <a:solidFill>
                  <a:schemeClr val="tx1"/>
                </a:solidFill>
              </a:rPr>
              <a:t>25</a:t>
            </a:r>
          </a:p>
        </p:txBody>
      </p:sp>
      <p:sp>
        <p:nvSpPr>
          <p:cNvPr id="5" name="矩形 4">
            <a:extLst>
              <a:ext uri="{FF2B5EF4-FFF2-40B4-BE49-F238E27FC236}">
                <a16:creationId xmlns:a16="http://schemas.microsoft.com/office/drawing/2014/main" id="{5FEB3B83-248A-FD87-B471-7114FD31C448}"/>
              </a:ext>
            </a:extLst>
          </p:cNvPr>
          <p:cNvSpPr/>
          <p:nvPr userDrawn="1"/>
        </p:nvSpPr>
        <p:spPr>
          <a:xfrm>
            <a:off x="229283" y="94523"/>
            <a:ext cx="207282" cy="857977"/>
          </a:xfrm>
          <a:prstGeom prst="rect">
            <a:avLst/>
          </a:prstGeom>
          <a:solidFill>
            <a:srgbClr val="EB613B"/>
          </a:solidFill>
          <a:ln>
            <a:solidFill>
              <a:srgbClr val="EB613B"/>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en-US" sz="1100" dirty="0"/>
          </a:p>
        </p:txBody>
      </p:sp>
      <p:sp>
        <p:nvSpPr>
          <p:cNvPr id="7" name="矩形 6">
            <a:extLst>
              <a:ext uri="{FF2B5EF4-FFF2-40B4-BE49-F238E27FC236}">
                <a16:creationId xmlns:a16="http://schemas.microsoft.com/office/drawing/2014/main" id="{4985C342-AA09-4BA6-779F-AC093CF6CC34}"/>
              </a:ext>
            </a:extLst>
          </p:cNvPr>
          <p:cNvSpPr/>
          <p:nvPr userDrawn="1"/>
        </p:nvSpPr>
        <p:spPr>
          <a:xfrm>
            <a:off x="-247651" y="1360920"/>
            <a:ext cx="157275" cy="25594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US" sz="600" dirty="0">
                <a:solidFill>
                  <a:schemeClr val="tx1"/>
                </a:solidFill>
              </a:rPr>
              <a:t>15.5</a:t>
            </a:r>
          </a:p>
        </p:txBody>
      </p:sp>
    </p:spTree>
    <p:extLst>
      <p:ext uri="{BB962C8B-B14F-4D97-AF65-F5344CB8AC3E}">
        <p14:creationId xmlns:p14="http://schemas.microsoft.com/office/powerpoint/2010/main" val="1778530586"/>
      </p:ext>
    </p:extLst>
  </p:cSld>
  <p:clrMapOvr>
    <a:masterClrMapping/>
  </p:clrMapOvr>
  <p:hf hdr="0" ftr="0" dt="0"/>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标题和内容">
    <p:spTree>
      <p:nvGrpSpPr>
        <p:cNvPr id="1" name=""/>
        <p:cNvGrpSpPr/>
        <p:nvPr/>
      </p:nvGrpSpPr>
      <p:grpSpPr>
        <a:xfrm>
          <a:off x="0" y="0"/>
          <a:ext cx="0" cy="0"/>
          <a:chOff x="0" y="0"/>
          <a:chExt cx="0" cy="0"/>
        </a:xfrm>
      </p:grpSpPr>
      <p:pic>
        <p:nvPicPr>
          <p:cNvPr id="2" name="图片 1" descr="文本&#10;&#10;AI 生成的内容可能不正确。">
            <a:extLst>
              <a:ext uri="{FF2B5EF4-FFF2-40B4-BE49-F238E27FC236}">
                <a16:creationId xmlns:a16="http://schemas.microsoft.com/office/drawing/2014/main" id="{161378B3-30C8-0921-9D8D-CC179AB40A5F}"/>
              </a:ext>
            </a:extLst>
          </p:cNvPr>
          <p:cNvPicPr>
            <a:picLocks noChangeAspect="1"/>
          </p:cNvPicPr>
          <p:nvPr userDrawn="1"/>
        </p:nvPicPr>
        <p:blipFill>
          <a:blip r:embed="rId3">
            <a:duotone>
              <a:schemeClr val="accent1">
                <a:shade val="45000"/>
                <a:satMod val="135000"/>
              </a:schemeClr>
              <a:prstClr val="white"/>
            </a:duotone>
            <a:alphaModFix amt="20000"/>
            <a:extLst>
              <a:ext uri="{28A0092B-C50C-407E-A947-70E740481C1C}">
                <a14:useLocalDpi xmlns:a14="http://schemas.microsoft.com/office/drawing/2010/main" val="0"/>
              </a:ext>
            </a:extLst>
          </a:blip>
          <a:srcRect t="60232"/>
          <a:stretch>
            <a:fillRect/>
          </a:stretch>
        </p:blipFill>
        <p:spPr>
          <a:xfrm>
            <a:off x="518" y="0"/>
            <a:ext cx="12191481" cy="6858000"/>
          </a:xfrm>
          <a:prstGeom prst="rect">
            <a:avLst/>
          </a:prstGeom>
        </p:spPr>
      </p:pic>
      <p:pic>
        <p:nvPicPr>
          <p:cNvPr id="3" name="图片 2" descr="应用程序&#10;&#10;AI 生成的内容可能不正确。">
            <a:extLst>
              <a:ext uri="{FF2B5EF4-FFF2-40B4-BE49-F238E27FC236}">
                <a16:creationId xmlns:a16="http://schemas.microsoft.com/office/drawing/2014/main" id="{006AB3E9-1B05-5FEB-C8CA-9275E1C0F5A6}"/>
              </a:ext>
            </a:extLst>
          </p:cNvPr>
          <p:cNvPicPr>
            <a:picLocks noChangeAspect="1"/>
          </p:cNvPicPr>
          <p:nvPr userDrawn="1"/>
        </p:nvPicPr>
        <p:blipFill>
          <a:blip r:embed="rId4">
            <a:duotone>
              <a:schemeClr val="accent1">
                <a:shade val="45000"/>
                <a:satMod val="135000"/>
              </a:schemeClr>
              <a:prstClr val="white"/>
            </a:duotone>
          </a:blip>
          <a:srcRect t="95893" b="-1"/>
          <a:stretch>
            <a:fillRect/>
          </a:stretch>
        </p:blipFill>
        <p:spPr>
          <a:xfrm>
            <a:off x="1" y="6200774"/>
            <a:ext cx="12192000" cy="659435"/>
          </a:xfrm>
          <a:prstGeom prst="rect">
            <a:avLst/>
          </a:prstGeom>
        </p:spPr>
      </p:pic>
      <p:graphicFrame>
        <p:nvGraphicFramePr>
          <p:cNvPr id="6" name="think-cell data - do not delete" hidden="1"/>
          <p:cNvGraphicFramePr>
            <a:graphicFrameLocks noChangeAspect="1"/>
          </p:cNvGraphicFramePr>
          <p:nvPr userDrawn="1">
            <p:custDataLst>
              <p:tags r:id="rId1"/>
            </p:custDataLst>
            <p:extLst>
              <p:ext uri="{D42A27DB-BD31-4B8C-83A1-F6EECF244321}">
                <p14:modId xmlns:p14="http://schemas.microsoft.com/office/powerpoint/2010/main" val="135955018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幻灯片" r:id="rId5" imgW="5715" imgH="5715" progId="TCLayout.ActiveDocument.1">
                  <p:embed/>
                </p:oleObj>
              </mc:Choice>
              <mc:Fallback>
                <p:oleObj name="think-cell 幻灯片" r:id="rId5" imgW="5715" imgH="5715" progId="TCLayout.ActiveDocument.1">
                  <p:embed/>
                  <p:pic>
                    <p:nvPicPr>
                      <p:cNvPr id="6" name="think-cell data - do not delete" hidden="1"/>
                      <p:cNvPicPr/>
                      <p:nvPr/>
                    </p:nvPicPr>
                    <p:blipFill>
                      <a:blip r:embed="rId6"/>
                      <a:stretch>
                        <a:fillRect/>
                      </a:stretch>
                    </p:blipFill>
                    <p:spPr>
                      <a:xfrm>
                        <a:off x="1588" y="1588"/>
                        <a:ext cx="1588" cy="1588"/>
                      </a:xfrm>
                      <a:prstGeom prst="rect">
                        <a:avLst/>
                      </a:prstGeom>
                    </p:spPr>
                  </p:pic>
                </p:oleObj>
              </mc:Fallback>
            </mc:AlternateContent>
          </a:graphicData>
        </a:graphic>
      </p:graphicFrame>
    </p:spTree>
    <p:extLst>
      <p:ext uri="{BB962C8B-B14F-4D97-AF65-F5344CB8AC3E}">
        <p14:creationId xmlns:p14="http://schemas.microsoft.com/office/powerpoint/2010/main" val="1089417697"/>
      </p:ext>
    </p:extLst>
  </p:cSld>
  <p:clrMapOvr>
    <a:masterClrMapping/>
  </p:clrMapOvr>
  <p:hf hdr="0" ftr="0" dt="0"/>
  <p:extLst>
    <p:ext uri="{DCECCB84-F9BA-43D5-87BE-67443E8EF086}">
      <p15:sldGuideLst xmlns:p15="http://schemas.microsoft.com/office/powerpoint/2012/main">
        <p15:guide id="1" orient="horz" pos="595">
          <p15:clr>
            <a:srgbClr val="FBAE40"/>
          </p15:clr>
        </p15:guide>
        <p15:guide id="2" pos="234">
          <p15:clr>
            <a:srgbClr val="FBAE40"/>
          </p15:clr>
        </p15:guide>
        <p15:guide id="3" pos="7537">
          <p15:clr>
            <a:srgbClr val="FBAE40"/>
          </p15:clr>
        </p15:guide>
        <p15:guide id="4" orient="horz" pos="640">
          <p15:clr>
            <a:srgbClr val="FBAE40"/>
          </p15:clr>
        </p15:guide>
        <p15:guide id="5" orient="horz" pos="3906">
          <p15:clr>
            <a:srgbClr val="FBAE40"/>
          </p15:clr>
        </p15:guide>
        <p15:guide id="6" orient="horz" pos="386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FA4B27D-1D1B-B388-3BB8-9F95E09D1CF8}"/>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4B24C29D-1F37-66AD-467A-6B40D0FD844E}"/>
              </a:ext>
            </a:extLst>
          </p:cNvPr>
          <p:cNvSpPr>
            <a:spLocks noGrp="1"/>
          </p:cNvSpPr>
          <p:nvPr>
            <p:ph type="dt" sz="half" idx="10"/>
          </p:nvPr>
        </p:nvSpPr>
        <p:spPr/>
        <p:txBody>
          <a:bodyPr/>
          <a:lstStyle/>
          <a:p>
            <a:fld id="{C9CCDDC7-CE80-412A-A98B-519C72358A3E}" type="datetimeFigureOut">
              <a:rPr lang="zh-CN" altLang="en-US" smtClean="0"/>
              <a:t>2026/2/28</a:t>
            </a:fld>
            <a:endParaRPr lang="zh-CN" altLang="en-US"/>
          </a:p>
        </p:txBody>
      </p:sp>
      <p:sp>
        <p:nvSpPr>
          <p:cNvPr id="4" name="页脚占位符 3">
            <a:extLst>
              <a:ext uri="{FF2B5EF4-FFF2-40B4-BE49-F238E27FC236}">
                <a16:creationId xmlns:a16="http://schemas.microsoft.com/office/drawing/2014/main" id="{43979A48-9D16-C78A-C6D3-7C90937462A9}"/>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70FE7A35-D8EE-6322-6AB4-893742CB6F85}"/>
              </a:ext>
            </a:extLst>
          </p:cNvPr>
          <p:cNvSpPr>
            <a:spLocks noGrp="1"/>
          </p:cNvSpPr>
          <p:nvPr>
            <p:ph type="sldNum" sz="quarter" idx="12"/>
          </p:nvPr>
        </p:nvSpPr>
        <p:spPr/>
        <p:txBody>
          <a:bodyPr/>
          <a:lstStyle/>
          <a:p>
            <a:fld id="{FA0E193D-FE13-45E4-B883-1451B270117D}" type="slidenum">
              <a:rPr lang="zh-CN" altLang="en-US" smtClean="0"/>
              <a:t>‹#›</a:t>
            </a:fld>
            <a:endParaRPr lang="zh-CN" altLang="en-US"/>
          </a:p>
        </p:txBody>
      </p:sp>
    </p:spTree>
    <p:extLst>
      <p:ext uri="{BB962C8B-B14F-4D97-AF65-F5344CB8AC3E}">
        <p14:creationId xmlns:p14="http://schemas.microsoft.com/office/powerpoint/2010/main" val="255986791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pic>
        <p:nvPicPr>
          <p:cNvPr id="4" name="图片 3"/>
          <p:cNvPicPr>
            <a:picLocks noChangeAspect="1"/>
          </p:cNvPicPr>
          <p:nvPr userDrawn="1"/>
        </p:nvPicPr>
        <p:blipFill>
          <a:blip r:embed="rId2"/>
          <a:stretch>
            <a:fillRect/>
          </a:stretch>
        </p:blipFill>
        <p:spPr>
          <a:xfrm>
            <a:off x="563109" y="308329"/>
            <a:ext cx="207283" cy="627943"/>
          </a:xfrm>
          <a:prstGeom prst="rect">
            <a:avLst/>
          </a:prstGeom>
        </p:spPr>
      </p:pic>
      <p:pic>
        <p:nvPicPr>
          <p:cNvPr id="12" name="图片 91"/>
          <p:cNvPicPr>
            <a:picLocks noChangeAspect="1"/>
          </p:cNvPicPr>
          <p:nvPr userDrawn="1"/>
        </p:nvPicPr>
        <p:blipFill rotWithShape="1">
          <a:blip r:embed="rId3" cstate="print">
            <a:extLst>
              <a:ext uri="{28A0092B-C50C-407E-A947-70E740481C1C}">
                <a14:useLocalDpi xmlns:a14="http://schemas.microsoft.com/office/drawing/2010/main" val="0"/>
              </a:ext>
            </a:extLst>
          </a:blip>
          <a:srcRect l="61214" t="17502"/>
          <a:stretch>
            <a:fillRect/>
          </a:stretch>
        </p:blipFill>
        <p:spPr>
          <a:xfrm>
            <a:off x="11283193" y="6320427"/>
            <a:ext cx="730420" cy="223097"/>
          </a:xfrm>
          <a:prstGeom prst="rect">
            <a:avLst/>
          </a:prstGeom>
        </p:spPr>
      </p:pic>
      <p:sp>
        <p:nvSpPr>
          <p:cNvPr id="15" name="TextBox 14"/>
          <p:cNvSpPr txBox="1"/>
          <p:nvPr userDrawn="1"/>
        </p:nvSpPr>
        <p:spPr>
          <a:xfrm>
            <a:off x="332925" y="6682854"/>
            <a:ext cx="4570897" cy="138499"/>
          </a:xfrm>
          <a:prstGeom prst="rect">
            <a:avLst/>
          </a:prstGeom>
        </p:spPr>
        <p:txBody>
          <a:bodyPr vert="horz" wrap="square" lIns="0" tIns="0" rIns="0" bIns="0" rtlCol="0">
            <a:spAutoFit/>
          </a:bodyPr>
          <a:lstStyle>
            <a:lvl1pPr marL="0" lvl="0" indent="0" defTabSz="913765" eaLnBrk="1" latinLnBrk="0" hangingPunct="1">
              <a:buClr>
                <a:schemeClr val="tx2"/>
              </a:buClr>
              <a:buSzPct val="100000"/>
              <a:defRPr lang="en-US" sz="1600" baseline="0" dirty="0">
                <a:latin typeface="+mn-lt"/>
              </a:defRPr>
            </a:lvl1pPr>
            <a:lvl2pPr marL="198120" lvl="1" indent="-194945" defTabSz="913765" eaLnBrk="1" latinLnBrk="0" hangingPunct="1">
              <a:buClr>
                <a:schemeClr val="tx1"/>
              </a:buClr>
              <a:buSzPct val="125000"/>
              <a:buFont typeface="Arial" panose="020B0604020202020204" pitchFamily="34" charset="0"/>
              <a:buChar char="•"/>
              <a:defRPr lang="en-US" sz="1600" baseline="0" dirty="0">
                <a:latin typeface="+mn-lt"/>
              </a:defRPr>
            </a:lvl2pPr>
            <a:lvl3pPr marL="455295" lvl="2" indent="-253365" defTabSz="913765" eaLnBrk="1" latinLnBrk="0" hangingPunct="1">
              <a:buClr>
                <a:schemeClr val="tx1"/>
              </a:buClr>
              <a:buSzPct val="110000"/>
              <a:buFont typeface="Arial" panose="020B0604020202020204" pitchFamily="34" charset="0"/>
              <a:buChar char="–"/>
              <a:defRPr lang="en-US" sz="1600" baseline="0" dirty="0">
                <a:latin typeface="+mn-lt"/>
              </a:defRPr>
            </a:lvl3pPr>
            <a:lvl4pPr marL="628015" lvl="3" indent="-158115" defTabSz="913765" eaLnBrk="1" latinLnBrk="0" hangingPunct="1">
              <a:buClr>
                <a:schemeClr val="tx1"/>
              </a:buClr>
              <a:buSzPct val="100000"/>
              <a:buFont typeface="Arial" panose="020B0604020202020204" pitchFamily="34" charset="0"/>
              <a:buChar char="•"/>
              <a:defRPr lang="en-US" sz="1600" baseline="0" dirty="0">
                <a:latin typeface="+mn-lt"/>
              </a:defRPr>
            </a:lvl4pPr>
            <a:lvl5pPr marL="763905" lvl="4" indent="-132080" defTabSz="913765" eaLnBrk="1" latinLnBrk="0" hangingPunct="1">
              <a:buClr>
                <a:schemeClr val="tx1"/>
              </a:buClr>
              <a:buSzPct val="89000"/>
              <a:buFont typeface="Arial" panose="020B0604020202020204" pitchFamily="34" charset="0"/>
              <a:buChar char="-"/>
              <a:defRPr lang="en-US" sz="1600" baseline="0" dirty="0">
                <a:latin typeface="+mn-lt"/>
              </a:defRPr>
            </a:lvl5pPr>
            <a:lvl6pPr marL="1019810" indent="-177165" defTabSz="1217930" fontAlgn="base">
              <a:spcBef>
                <a:spcPct val="0"/>
              </a:spcBef>
              <a:spcAft>
                <a:spcPct val="0"/>
              </a:spcAft>
              <a:buClr>
                <a:schemeClr val="tx2"/>
              </a:buClr>
              <a:buSzPct val="89000"/>
              <a:buFont typeface="Arial" panose="020B0604020202020204" pitchFamily="34" charset="0"/>
              <a:buChar char="-"/>
              <a:defRPr sz="2175" baseline="0">
                <a:latin typeface="+mn-lt"/>
              </a:defRPr>
            </a:lvl6pPr>
            <a:lvl7pPr marL="1019810" indent="-177165" defTabSz="1217930" fontAlgn="base">
              <a:spcBef>
                <a:spcPct val="0"/>
              </a:spcBef>
              <a:spcAft>
                <a:spcPct val="0"/>
              </a:spcAft>
              <a:buClr>
                <a:schemeClr val="tx2"/>
              </a:buClr>
              <a:buSzPct val="89000"/>
              <a:buFont typeface="Arial" panose="020B0604020202020204" pitchFamily="34" charset="0"/>
              <a:buChar char="-"/>
              <a:defRPr sz="2175" baseline="0">
                <a:latin typeface="+mn-lt"/>
              </a:defRPr>
            </a:lvl7pPr>
            <a:lvl8pPr marL="1019810" indent="-177165" defTabSz="1217930" fontAlgn="base">
              <a:spcBef>
                <a:spcPct val="0"/>
              </a:spcBef>
              <a:spcAft>
                <a:spcPct val="0"/>
              </a:spcAft>
              <a:buClr>
                <a:schemeClr val="tx2"/>
              </a:buClr>
              <a:buSzPct val="89000"/>
              <a:buFont typeface="Arial" panose="020B0604020202020204" pitchFamily="34" charset="0"/>
              <a:buChar char="-"/>
              <a:defRPr sz="2175" baseline="0">
                <a:latin typeface="+mn-lt"/>
              </a:defRPr>
            </a:lvl8pPr>
            <a:lvl9pPr marL="1019810" indent="-177165" defTabSz="1217930" fontAlgn="base">
              <a:spcBef>
                <a:spcPct val="0"/>
              </a:spcBef>
              <a:spcAft>
                <a:spcPct val="0"/>
              </a:spcAft>
              <a:buClr>
                <a:schemeClr val="tx2"/>
              </a:buClr>
              <a:buSzPct val="89000"/>
              <a:buFont typeface="Arial" panose="020B0604020202020204" pitchFamily="34" charset="0"/>
              <a:buChar char="-"/>
              <a:defRPr sz="2175" baseline="0">
                <a:latin typeface="+mn-lt"/>
              </a:defRPr>
            </a:lvl9pPr>
          </a:lstStyle>
          <a:p>
            <a:pPr>
              <a:buClr>
                <a:srgbClr val="44546A"/>
              </a:buClr>
            </a:pPr>
            <a:r>
              <a:rPr sz="900" b="1">
                <a:solidFill>
                  <a:prstClr val="white"/>
                </a:solidFill>
                <a:latin typeface="Calibri" panose="020F0502020204030204" pitchFamily="34" charset="0"/>
                <a:cs typeface="Calibri" panose="020F0502020204030204" pitchFamily="34" charset="0"/>
              </a:rPr>
              <a:t>Amgen BeiGene Collaboration Use Only. Confidential.</a:t>
            </a:r>
          </a:p>
        </p:txBody>
      </p:sp>
      <p:grpSp>
        <p:nvGrpSpPr>
          <p:cNvPr id="5" name="组合 4">
            <a:extLst>
              <a:ext uri="{FF2B5EF4-FFF2-40B4-BE49-F238E27FC236}">
                <a16:creationId xmlns:a16="http://schemas.microsoft.com/office/drawing/2014/main" id="{8E43C6A9-7B2E-68A9-09F0-EADF3A4A464A}"/>
              </a:ext>
            </a:extLst>
          </p:cNvPr>
          <p:cNvGrpSpPr/>
          <p:nvPr userDrawn="1"/>
        </p:nvGrpSpPr>
        <p:grpSpPr>
          <a:xfrm>
            <a:off x="0" y="6482506"/>
            <a:ext cx="12191999" cy="383654"/>
            <a:chOff x="0" y="6258489"/>
            <a:chExt cx="12191999" cy="607671"/>
          </a:xfrm>
        </p:grpSpPr>
        <p:sp>
          <p:nvSpPr>
            <p:cNvPr id="6" name="直角三角形 5">
              <a:extLst>
                <a:ext uri="{FF2B5EF4-FFF2-40B4-BE49-F238E27FC236}">
                  <a16:creationId xmlns:a16="http://schemas.microsoft.com/office/drawing/2014/main" id="{82CBB008-1977-CB92-AA09-F0F13C3B8AB0}"/>
                </a:ext>
              </a:extLst>
            </p:cNvPr>
            <p:cNvSpPr/>
            <p:nvPr userDrawn="1"/>
          </p:nvSpPr>
          <p:spPr>
            <a:xfrm>
              <a:off x="0" y="6258489"/>
              <a:ext cx="9317620" cy="607671"/>
            </a:xfrm>
            <a:prstGeom prst="rtTriangle">
              <a:avLst/>
            </a:prstGeom>
            <a:gradFill flip="none" rotWithShape="1">
              <a:gsLst>
                <a:gs pos="0">
                  <a:schemeClr val="accent2">
                    <a:lumMod val="5000"/>
                    <a:lumOff val="95000"/>
                    <a:alpha val="50000"/>
                  </a:schemeClr>
                </a:gs>
                <a:gs pos="74000">
                  <a:schemeClr val="accent2">
                    <a:lumMod val="45000"/>
                    <a:lumOff val="55000"/>
                    <a:alpha val="50000"/>
                  </a:schemeClr>
                </a:gs>
                <a:gs pos="83000">
                  <a:schemeClr val="accent2">
                    <a:lumMod val="45000"/>
                    <a:lumOff val="55000"/>
                    <a:alpha val="50000"/>
                  </a:schemeClr>
                </a:gs>
                <a:gs pos="100000">
                  <a:schemeClr val="accent2">
                    <a:lumMod val="30000"/>
                    <a:lumOff val="70000"/>
                    <a:alpha val="50000"/>
                  </a:schemeClr>
                </a:gs>
              </a:gsLst>
              <a:lin ang="5400000" scaled="1"/>
              <a:tileRect/>
            </a:gra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7" name="直角三角形 6">
              <a:extLst>
                <a:ext uri="{FF2B5EF4-FFF2-40B4-BE49-F238E27FC236}">
                  <a16:creationId xmlns:a16="http://schemas.microsoft.com/office/drawing/2014/main" id="{E19FE8E8-A453-7B29-D88E-80AEF8E51987}"/>
                </a:ext>
              </a:extLst>
            </p:cNvPr>
            <p:cNvSpPr/>
            <p:nvPr userDrawn="1"/>
          </p:nvSpPr>
          <p:spPr>
            <a:xfrm flipH="1">
              <a:off x="5374822" y="6258489"/>
              <a:ext cx="6817177" cy="607671"/>
            </a:xfrm>
            <a:prstGeom prst="rtTriangle">
              <a:avLst/>
            </a:prstGeom>
            <a:gradFill flip="none" rotWithShape="1">
              <a:gsLst>
                <a:gs pos="0">
                  <a:schemeClr val="accent2">
                    <a:lumMod val="5000"/>
                    <a:lumOff val="95000"/>
                    <a:alpha val="50000"/>
                  </a:schemeClr>
                </a:gs>
                <a:gs pos="74000">
                  <a:schemeClr val="accent2">
                    <a:lumMod val="45000"/>
                    <a:lumOff val="55000"/>
                    <a:alpha val="50000"/>
                  </a:schemeClr>
                </a:gs>
                <a:gs pos="83000">
                  <a:schemeClr val="accent2">
                    <a:lumMod val="45000"/>
                    <a:lumOff val="55000"/>
                    <a:alpha val="50000"/>
                  </a:schemeClr>
                </a:gs>
                <a:gs pos="100000">
                  <a:schemeClr val="accent2">
                    <a:lumMod val="30000"/>
                    <a:lumOff val="70000"/>
                    <a:alpha val="50000"/>
                  </a:schemeClr>
                </a:gs>
              </a:gsLst>
              <a:lin ang="5400000" scaled="1"/>
              <a:tileRect/>
            </a:gra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grpSp>
      <p:pic>
        <p:nvPicPr>
          <p:cNvPr id="8" name="Picture 2">
            <a:extLst>
              <a:ext uri="{FF2B5EF4-FFF2-40B4-BE49-F238E27FC236}">
                <a16:creationId xmlns:a16="http://schemas.microsoft.com/office/drawing/2014/main" id="{13BE7C56-FC26-16EA-ECE4-5979360D1C6B}"/>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0210041" y="6300077"/>
            <a:ext cx="1071161" cy="2213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文本框 1">
            <a:extLst>
              <a:ext uri="{FF2B5EF4-FFF2-40B4-BE49-F238E27FC236}">
                <a16:creationId xmlns:a16="http://schemas.microsoft.com/office/drawing/2014/main" id="{460D848A-82A3-54BB-7D98-712CA9F942D5}"/>
              </a:ext>
            </a:extLst>
          </p:cNvPr>
          <p:cNvSpPr txBox="1"/>
          <p:nvPr userDrawn="1"/>
        </p:nvSpPr>
        <p:spPr>
          <a:xfrm>
            <a:off x="9454119" y="6627168"/>
            <a:ext cx="2624137" cy="230832"/>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zh-CN" altLang="en-US" sz="900" b="0" i="1" dirty="0">
                <a:solidFill>
                  <a:schemeClr val="tx1"/>
                </a:solidFill>
                <a:effectLst/>
                <a:latin typeface="adobe-clean"/>
              </a:rPr>
              <a:t>本材料仅供医疗卫生专业人士参考</a:t>
            </a:r>
            <a:endParaRPr lang="en-US" sz="900" b="0" i="1" dirty="0">
              <a:solidFill>
                <a:schemeClr val="tx1"/>
              </a:solidFill>
            </a:endParaRPr>
          </a:p>
        </p:txBody>
      </p:sp>
    </p:spTree>
    <p:extLst>
      <p:ext uri="{BB962C8B-B14F-4D97-AF65-F5344CB8AC3E}">
        <p14:creationId xmlns:p14="http://schemas.microsoft.com/office/powerpoint/2010/main" val="3687118608"/>
      </p:ext>
    </p:extLst>
  </p:cSld>
  <p:clrMapOvr>
    <a:masterClrMapping/>
  </p:clrMapOvr>
  <p:hf hdr="0" ftr="0" dt="0"/>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7A6B42F2-E071-1197-540F-B03BFD57143D}"/>
              </a:ext>
            </a:extLst>
          </p:cNvPr>
          <p:cNvGrpSpPr/>
          <p:nvPr userDrawn="1"/>
        </p:nvGrpSpPr>
        <p:grpSpPr>
          <a:xfrm>
            <a:off x="0" y="0"/>
            <a:ext cx="12192000" cy="6858000"/>
            <a:chOff x="141274" y="0"/>
            <a:chExt cx="12192000" cy="6858000"/>
          </a:xfrm>
        </p:grpSpPr>
        <p:pic>
          <p:nvPicPr>
            <p:cNvPr id="3" name="图片 2" descr="图片包含 桌子, 男人, 照片, 女人&#10;&#10;描述已自动生成">
              <a:extLst>
                <a:ext uri="{FF2B5EF4-FFF2-40B4-BE49-F238E27FC236}">
                  <a16:creationId xmlns:a16="http://schemas.microsoft.com/office/drawing/2014/main" id="{DBE2EE6C-F86D-983E-8E9B-95B7C570EBA9}"/>
                </a:ext>
              </a:extLst>
            </p:cNvPr>
            <p:cNvPicPr>
              <a:picLocks noChangeAspect="1"/>
            </p:cNvPicPr>
            <p:nvPr/>
          </p:nvPicPr>
          <p:blipFill rotWithShape="1">
            <a:blip r:embed="rId2">
              <a:extLst>
                <a:ext uri="{BEBA8EAE-BF5A-486C-A8C5-ECC9F3942E4B}">
                  <a14:imgProps xmlns:a14="http://schemas.microsoft.com/office/drawing/2010/main">
                    <a14:imgLayer r:embed="rId3">
                      <a14:imgEffect>
                        <a14:colorTemperature colorTemp="7768"/>
                      </a14:imgEffect>
                    </a14:imgLayer>
                  </a14:imgProps>
                </a:ext>
                <a:ext uri="{28A0092B-C50C-407E-A947-70E740481C1C}">
                  <a14:useLocalDpi xmlns:a14="http://schemas.microsoft.com/office/drawing/2010/main" val="0"/>
                </a:ext>
              </a:extLst>
            </a:blip>
            <a:srcRect t="7091" b="8598"/>
            <a:stretch/>
          </p:blipFill>
          <p:spPr>
            <a:xfrm>
              <a:off x="141274" y="0"/>
              <a:ext cx="12192000" cy="6858000"/>
            </a:xfrm>
            <a:prstGeom prst="rect">
              <a:avLst/>
            </a:prstGeom>
          </p:spPr>
        </p:pic>
        <p:sp>
          <p:nvSpPr>
            <p:cNvPr id="4" name="îş1îďè">
              <a:extLst>
                <a:ext uri="{FF2B5EF4-FFF2-40B4-BE49-F238E27FC236}">
                  <a16:creationId xmlns:a16="http://schemas.microsoft.com/office/drawing/2014/main" id="{88945ADB-E3B8-2B1D-2930-E67F6B41D046}"/>
                </a:ext>
              </a:extLst>
            </p:cNvPr>
            <p:cNvSpPr/>
            <p:nvPr/>
          </p:nvSpPr>
          <p:spPr>
            <a:xfrm>
              <a:off x="141274" y="0"/>
              <a:ext cx="12192000" cy="6858000"/>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346839302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grpSp>
        <p:nvGrpSpPr>
          <p:cNvPr id="10" name="组合 9">
            <a:extLst>
              <a:ext uri="{FF2B5EF4-FFF2-40B4-BE49-F238E27FC236}">
                <a16:creationId xmlns:a16="http://schemas.microsoft.com/office/drawing/2014/main" id="{5BDD439A-1DCD-F4D5-4DC2-F95E4AF45862}"/>
              </a:ext>
            </a:extLst>
          </p:cNvPr>
          <p:cNvGrpSpPr/>
          <p:nvPr userDrawn="1"/>
        </p:nvGrpSpPr>
        <p:grpSpPr>
          <a:xfrm>
            <a:off x="0" y="0"/>
            <a:ext cx="12192000" cy="6858000"/>
            <a:chOff x="141274" y="0"/>
            <a:chExt cx="12192000" cy="6858000"/>
          </a:xfrm>
        </p:grpSpPr>
        <p:pic>
          <p:nvPicPr>
            <p:cNvPr id="11" name="图片 10" descr="图片包含 桌子, 男人, 照片, 女人&#10;&#10;描述已自动生成">
              <a:extLst>
                <a:ext uri="{FF2B5EF4-FFF2-40B4-BE49-F238E27FC236}">
                  <a16:creationId xmlns:a16="http://schemas.microsoft.com/office/drawing/2014/main" id="{38930C5F-0D1F-60EF-F420-71E6E468B938}"/>
                </a:ext>
              </a:extLst>
            </p:cNvPr>
            <p:cNvPicPr>
              <a:picLocks noChangeAspect="1"/>
            </p:cNvPicPr>
            <p:nvPr/>
          </p:nvPicPr>
          <p:blipFill rotWithShape="1">
            <a:blip r:embed="rId6">
              <a:extLst>
                <a:ext uri="{BEBA8EAE-BF5A-486C-A8C5-ECC9F3942E4B}">
                  <a14:imgProps xmlns:a14="http://schemas.microsoft.com/office/drawing/2010/main">
                    <a14:imgLayer r:embed="rId7">
                      <a14:imgEffect>
                        <a14:colorTemperature colorTemp="7768"/>
                      </a14:imgEffect>
                    </a14:imgLayer>
                  </a14:imgProps>
                </a:ext>
                <a:ext uri="{28A0092B-C50C-407E-A947-70E740481C1C}">
                  <a14:useLocalDpi xmlns:a14="http://schemas.microsoft.com/office/drawing/2010/main" val="0"/>
                </a:ext>
              </a:extLst>
            </a:blip>
            <a:srcRect t="7091" b="8598"/>
            <a:stretch/>
          </p:blipFill>
          <p:spPr>
            <a:xfrm>
              <a:off x="141274" y="0"/>
              <a:ext cx="12192000" cy="6858000"/>
            </a:xfrm>
            <a:prstGeom prst="rect">
              <a:avLst/>
            </a:prstGeom>
          </p:spPr>
        </p:pic>
        <p:sp>
          <p:nvSpPr>
            <p:cNvPr id="12" name="îş1îďè">
              <a:extLst>
                <a:ext uri="{FF2B5EF4-FFF2-40B4-BE49-F238E27FC236}">
                  <a16:creationId xmlns:a16="http://schemas.microsoft.com/office/drawing/2014/main" id="{749A4DB9-C4F5-D15F-9ED6-7D0D6957A414}"/>
                </a:ext>
              </a:extLst>
            </p:cNvPr>
            <p:cNvSpPr/>
            <p:nvPr/>
          </p:nvSpPr>
          <p:spPr>
            <a:xfrm>
              <a:off x="141274" y="0"/>
              <a:ext cx="12192000" cy="6858000"/>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 name="组合 1">
            <a:extLst>
              <a:ext uri="{FF2B5EF4-FFF2-40B4-BE49-F238E27FC236}">
                <a16:creationId xmlns:a16="http://schemas.microsoft.com/office/drawing/2014/main" id="{06743C06-F491-C8D4-FA22-E7673E116951}"/>
              </a:ext>
            </a:extLst>
          </p:cNvPr>
          <p:cNvGrpSpPr/>
          <p:nvPr userDrawn="1"/>
        </p:nvGrpSpPr>
        <p:grpSpPr>
          <a:xfrm>
            <a:off x="-197645" y="434569"/>
            <a:ext cx="1010445" cy="388161"/>
            <a:chOff x="-197645" y="556402"/>
            <a:chExt cx="1010445" cy="388161"/>
          </a:xfrm>
        </p:grpSpPr>
        <p:sp>
          <p:nvSpPr>
            <p:cNvPr id="3" name="1">
              <a:extLst>
                <a:ext uri="{FF2B5EF4-FFF2-40B4-BE49-F238E27FC236}">
                  <a16:creationId xmlns:a16="http://schemas.microsoft.com/office/drawing/2014/main" id="{0752B6B4-C8BB-3B50-BF55-38D5136FB362}"/>
                </a:ext>
              </a:extLst>
            </p:cNvPr>
            <p:cNvSpPr/>
            <p:nvPr>
              <p:custDataLst>
                <p:tags r:id="rId1"/>
              </p:custDataLst>
            </p:nvPr>
          </p:nvSpPr>
          <p:spPr>
            <a:xfrm>
              <a:off x="-96838" y="771086"/>
              <a:ext cx="796132" cy="173477"/>
            </a:xfrm>
            <a:prstGeom prst="parallelogram">
              <a:avLst>
                <a:gd name="adj" fmla="val 36348"/>
              </a:avLst>
            </a:prstGeom>
            <a:gradFill>
              <a:gsLst>
                <a:gs pos="9000">
                  <a:schemeClr val="accent1">
                    <a:alpha val="0"/>
                  </a:schemeClr>
                </a:gs>
                <a:gs pos="100000">
                  <a:schemeClr val="accent1">
                    <a:alpha val="87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2700" b="0" i="0" u="none" strike="noStrike" kern="1200" cap="none" spc="0" normalizeH="0" baseline="0" noProof="0">
                <a:ln>
                  <a:noFill/>
                </a:ln>
                <a:solidFill>
                  <a:prstClr val="white"/>
                </a:solidFill>
                <a:effectLst/>
                <a:uLnTx/>
                <a:uFillTx/>
                <a:latin typeface="+mn-ea"/>
                <a:cs typeface="+mn-cs"/>
              </a:endParaRPr>
            </a:p>
          </p:txBody>
        </p:sp>
        <p:sp>
          <p:nvSpPr>
            <p:cNvPr id="4" name="2">
              <a:extLst>
                <a:ext uri="{FF2B5EF4-FFF2-40B4-BE49-F238E27FC236}">
                  <a16:creationId xmlns:a16="http://schemas.microsoft.com/office/drawing/2014/main" id="{A329A36F-5D2B-FD3C-4849-6BB1E25BB749}"/>
                </a:ext>
              </a:extLst>
            </p:cNvPr>
            <p:cNvSpPr/>
            <p:nvPr>
              <p:custDataLst>
                <p:tags r:id="rId2"/>
              </p:custDataLst>
            </p:nvPr>
          </p:nvSpPr>
          <p:spPr>
            <a:xfrm>
              <a:off x="-197645" y="556402"/>
              <a:ext cx="796132" cy="173477"/>
            </a:xfrm>
            <a:prstGeom prst="parallelogram">
              <a:avLst>
                <a:gd name="adj" fmla="val 36348"/>
              </a:avLst>
            </a:prstGeom>
            <a:noFill/>
            <a:ln>
              <a:gradFill flip="none" rotWithShape="1">
                <a:gsLst>
                  <a:gs pos="32000">
                    <a:schemeClr val="accent1">
                      <a:alpha val="0"/>
                    </a:schemeClr>
                  </a:gs>
                  <a:gs pos="100000">
                    <a:schemeClr val="accent1"/>
                  </a:gs>
                </a:gsLst>
                <a:lin ang="1800000" scaled="0"/>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2700" b="0" i="0" u="none" strike="noStrike" kern="1200" cap="none" spc="0" normalizeH="0" baseline="0" noProof="0">
                <a:ln>
                  <a:noFill/>
                </a:ln>
                <a:solidFill>
                  <a:prstClr val="white"/>
                </a:solidFill>
                <a:effectLst/>
                <a:uLnTx/>
                <a:uFillTx/>
                <a:latin typeface="+mn-ea"/>
                <a:cs typeface="+mn-cs"/>
              </a:endParaRPr>
            </a:p>
          </p:txBody>
        </p:sp>
        <p:sp>
          <p:nvSpPr>
            <p:cNvPr id="5" name="2">
              <a:extLst>
                <a:ext uri="{FF2B5EF4-FFF2-40B4-BE49-F238E27FC236}">
                  <a16:creationId xmlns:a16="http://schemas.microsoft.com/office/drawing/2014/main" id="{2114E472-8B8E-AE81-0E17-F11E4A2FFB91}"/>
                </a:ext>
              </a:extLst>
            </p:cNvPr>
            <p:cNvSpPr/>
            <p:nvPr>
              <p:custDataLst>
                <p:tags r:id="rId3"/>
              </p:custDataLst>
            </p:nvPr>
          </p:nvSpPr>
          <p:spPr>
            <a:xfrm>
              <a:off x="16668" y="663744"/>
              <a:ext cx="796132" cy="173477"/>
            </a:xfrm>
            <a:prstGeom prst="parallelogram">
              <a:avLst>
                <a:gd name="adj" fmla="val 36348"/>
              </a:avLst>
            </a:prstGeom>
            <a:gradFill flip="none" rotWithShape="1">
              <a:gsLst>
                <a:gs pos="45000">
                  <a:schemeClr val="accent1">
                    <a:alpha val="0"/>
                  </a:schemeClr>
                </a:gs>
                <a:gs pos="100000">
                  <a:schemeClr val="accent1">
                    <a:alpha val="70000"/>
                  </a:schemeClr>
                </a:gs>
              </a:gsLst>
              <a:lin ang="18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zh-CN" altLang="en-US" sz="2700" dirty="0">
                <a:solidFill>
                  <a:prstClr val="white"/>
                </a:solidFill>
                <a:latin typeface="+mn-ea"/>
              </a:endParaRPr>
            </a:p>
          </p:txBody>
        </p:sp>
        <p:sp>
          <p:nvSpPr>
            <p:cNvPr id="6" name="任意多边形: 形状 5">
              <a:extLst>
                <a:ext uri="{FF2B5EF4-FFF2-40B4-BE49-F238E27FC236}">
                  <a16:creationId xmlns:a16="http://schemas.microsoft.com/office/drawing/2014/main" id="{CE8DEEF7-6D6C-B0B9-394A-8AF376181F9A}"/>
                </a:ext>
              </a:extLst>
            </p:cNvPr>
            <p:cNvSpPr/>
            <p:nvPr>
              <p:custDataLst>
                <p:tags r:id="rId4"/>
              </p:custDataLst>
            </p:nvPr>
          </p:nvSpPr>
          <p:spPr>
            <a:xfrm>
              <a:off x="612908" y="771086"/>
              <a:ext cx="86386" cy="173477"/>
            </a:xfrm>
            <a:custGeom>
              <a:avLst/>
              <a:gdLst>
                <a:gd name="connsiteX0" fmla="*/ 63055 w 86386"/>
                <a:gd name="connsiteY0" fmla="*/ 0 h 173477"/>
                <a:gd name="connsiteX1" fmla="*/ 86386 w 86386"/>
                <a:gd name="connsiteY1" fmla="*/ 0 h 173477"/>
                <a:gd name="connsiteX2" fmla="*/ 23331 w 86386"/>
                <a:gd name="connsiteY2" fmla="*/ 173477 h 173477"/>
                <a:gd name="connsiteX3" fmla="*/ 0 w 86386"/>
                <a:gd name="connsiteY3" fmla="*/ 173477 h 173477"/>
              </a:gdLst>
              <a:ahLst/>
              <a:cxnLst>
                <a:cxn ang="0">
                  <a:pos x="connsiteX0" y="connsiteY0"/>
                </a:cxn>
                <a:cxn ang="0">
                  <a:pos x="connsiteX1" y="connsiteY1"/>
                </a:cxn>
                <a:cxn ang="0">
                  <a:pos x="connsiteX2" y="connsiteY2"/>
                </a:cxn>
                <a:cxn ang="0">
                  <a:pos x="connsiteX3" y="connsiteY3"/>
                </a:cxn>
              </a:cxnLst>
              <a:rect l="l" t="t" r="r" b="b"/>
              <a:pathLst>
                <a:path w="86386" h="173477">
                  <a:moveTo>
                    <a:pt x="63055" y="0"/>
                  </a:moveTo>
                  <a:lnTo>
                    <a:pt x="86386" y="0"/>
                  </a:lnTo>
                  <a:lnTo>
                    <a:pt x="23331" y="173477"/>
                  </a:lnTo>
                  <a:lnTo>
                    <a:pt x="0" y="173477"/>
                  </a:lnTo>
                  <a:close/>
                </a:path>
              </a:pathLst>
            </a:custGeom>
            <a:gradFill flip="none" rotWithShape="1">
              <a:gsLst>
                <a:gs pos="26000">
                  <a:schemeClr val="accent1"/>
                </a:gs>
                <a:gs pos="100000">
                  <a:schemeClr val="accent1">
                    <a:lumMod val="60000"/>
                    <a:lumOff val="40000"/>
                  </a:schemeClr>
                </a:gs>
              </a:gsLst>
              <a:lin ang="16200000" scaled="1"/>
              <a:tileRect/>
            </a:gradFill>
            <a:ln>
              <a:noFill/>
            </a:ln>
          </p:spPr>
          <p:txBody>
            <a:bodyPr vert="horz" wrap="square" lIns="91440" tIns="45720" rIns="91440" bIns="45720" numCol="1" anchor="t" anchorCtr="0" compatLnSpc="1">
              <a:prstTxWarp prst="textNoShape">
                <a:avLst/>
              </a:prstTxWarp>
            </a:bodyPr>
            <a:lstStyle/>
            <a:p>
              <a:endParaRPr lang="zh-CN" altLang="en-US">
                <a:solidFill>
                  <a:schemeClr val="tx1"/>
                </a:solidFill>
              </a:endParaRPr>
            </a:p>
          </p:txBody>
        </p:sp>
      </p:grpSp>
      <p:sp>
        <p:nvSpPr>
          <p:cNvPr id="7" name="标题 6">
            <a:extLst>
              <a:ext uri="{FF2B5EF4-FFF2-40B4-BE49-F238E27FC236}">
                <a16:creationId xmlns:a16="http://schemas.microsoft.com/office/drawing/2014/main" id="{4EDFB8D8-8C2C-C0B3-7B3E-F8473C065433}"/>
              </a:ext>
            </a:extLst>
          </p:cNvPr>
          <p:cNvSpPr>
            <a:spLocks noGrp="1"/>
          </p:cNvSpPr>
          <p:nvPr>
            <p:ph type="title"/>
          </p:nvPr>
        </p:nvSpPr>
        <p:spPr>
          <a:xfrm>
            <a:off x="838199" y="238125"/>
            <a:ext cx="10874375" cy="781049"/>
          </a:xfrm>
          <a:prstGeom prst="rect">
            <a:avLst/>
          </a:prstGeom>
        </p:spPr>
        <p:txBody>
          <a:bodyPr lIns="0" rIns="0" anchor="ctr">
            <a:normAutofit/>
          </a:bodyPr>
          <a:lstStyle>
            <a:lvl1pPr>
              <a:lnSpc>
                <a:spcPct val="100000"/>
              </a:lnSpc>
              <a:defRPr sz="2800" b="1">
                <a:latin typeface="微软雅黑" panose="020B0503020204020204" pitchFamily="34" charset="-122"/>
                <a:ea typeface="微软雅黑" panose="020B0503020204020204" pitchFamily="34" charset="-122"/>
              </a:defRPr>
            </a:lvl1pPr>
          </a:lstStyle>
          <a:p>
            <a:r>
              <a:rPr lang="zh-CN" altLang="en-US" dirty="0"/>
              <a:t>单击此处编辑母版标题样式</a:t>
            </a:r>
          </a:p>
        </p:txBody>
      </p:sp>
      <p:sp>
        <p:nvSpPr>
          <p:cNvPr id="9" name="文本占位符 8">
            <a:extLst>
              <a:ext uri="{FF2B5EF4-FFF2-40B4-BE49-F238E27FC236}">
                <a16:creationId xmlns:a16="http://schemas.microsoft.com/office/drawing/2014/main" id="{468C6770-8483-AD3F-4920-2E5E07163DC3}"/>
              </a:ext>
            </a:extLst>
          </p:cNvPr>
          <p:cNvSpPr>
            <a:spLocks noGrp="1"/>
          </p:cNvSpPr>
          <p:nvPr>
            <p:ph type="body" sz="quarter" idx="10" hasCustomPrompt="1"/>
          </p:nvPr>
        </p:nvSpPr>
        <p:spPr>
          <a:xfrm>
            <a:off x="479425" y="6315075"/>
            <a:ext cx="11233150" cy="504000"/>
          </a:xfrm>
          <a:prstGeom prst="rect">
            <a:avLst/>
          </a:prstGeom>
        </p:spPr>
        <p:txBody>
          <a:bodyPr lIns="0" tIns="0" rIns="0" bIns="0"/>
          <a:lstStyle>
            <a:lvl1pPr marL="172800" indent="-172800">
              <a:lnSpc>
                <a:spcPct val="100000"/>
              </a:lnSpc>
              <a:spcBef>
                <a:spcPts val="0"/>
              </a:spcBef>
              <a:buFont typeface="+mj-lt"/>
              <a:buAutoNum type="arabicPeriod"/>
              <a:defRPr sz="800">
                <a:latin typeface="微软雅黑" panose="020B0503020204020204" pitchFamily="34" charset="-122"/>
                <a:ea typeface="微软雅黑" panose="020B0503020204020204" pitchFamily="34" charset="-122"/>
              </a:defRPr>
            </a:lvl1pPr>
          </a:lstStyle>
          <a:p>
            <a:pPr lvl="0"/>
            <a:r>
              <a:rPr lang="zh-CN" altLang="en-US" dirty="0"/>
              <a:t>文献</a:t>
            </a:r>
          </a:p>
        </p:txBody>
      </p:sp>
    </p:spTree>
    <p:extLst>
      <p:ext uri="{BB962C8B-B14F-4D97-AF65-F5344CB8AC3E}">
        <p14:creationId xmlns:p14="http://schemas.microsoft.com/office/powerpoint/2010/main" val="3057768558"/>
      </p:ext>
    </p:extLst>
  </p:cSld>
  <p:clrMapOvr>
    <a:masterClrMapping/>
  </p:clrMapOvr>
  <p:extLst>
    <p:ext uri="{DCECCB84-F9BA-43D5-87BE-67443E8EF086}">
      <p15:sldGuideLst xmlns:p15="http://schemas.microsoft.com/office/powerpoint/2012/main">
        <p15:guide id="1" pos="3840">
          <p15:clr>
            <a:srgbClr val="FBAE40"/>
          </p15:clr>
        </p15:guide>
        <p15:guide id="2" orient="horz" pos="2160">
          <p15:clr>
            <a:srgbClr val="FBAE40"/>
          </p15:clr>
        </p15:guide>
        <p15:guide id="3" orient="horz" pos="709">
          <p15:clr>
            <a:srgbClr val="FBAE40"/>
          </p15:clr>
        </p15:guide>
        <p15:guide id="4" pos="302">
          <p15:clr>
            <a:srgbClr val="FBAE40"/>
          </p15:clr>
        </p15:guide>
        <p15:guide id="5" pos="7378">
          <p15:clr>
            <a:srgbClr val="FBAE40"/>
          </p15:clr>
        </p15:guide>
        <p15:guide id="6" orient="horz" pos="3974">
          <p15:clr>
            <a:srgbClr val="FBAE40"/>
          </p15:clr>
        </p15:guide>
        <p15:guide id="7" orient="horz" pos="3929">
          <p15:clr>
            <a:srgbClr val="FBAE40"/>
          </p15:clr>
        </p15:guide>
        <p15:guide id="8" orient="horz" pos="618">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22222">
    <p:spTree>
      <p:nvGrpSpPr>
        <p:cNvPr id="1" name=""/>
        <p:cNvGrpSpPr/>
        <p:nvPr/>
      </p:nvGrpSpPr>
      <p:grpSpPr>
        <a:xfrm>
          <a:off x="0" y="0"/>
          <a:ext cx="0" cy="0"/>
          <a:chOff x="0" y="0"/>
          <a:chExt cx="0" cy="0"/>
        </a:xfrm>
      </p:grpSpPr>
      <p:sp>
        <p:nvSpPr>
          <p:cNvPr id="3" name="Text Placeholder 2"/>
          <p:cNvSpPr>
            <a:spLocks noGrp="1"/>
          </p:cNvSpPr>
          <p:nvPr>
            <p:ph type="body" sz="quarter" idx="33" hasCustomPrompt="1"/>
          </p:nvPr>
        </p:nvSpPr>
        <p:spPr>
          <a:xfrm>
            <a:off x="1234440" y="6315953"/>
            <a:ext cx="10622598" cy="253128"/>
          </a:xfrm>
          <a:prstGeom prst="rect">
            <a:avLst/>
          </a:prstGeom>
        </p:spPr>
        <p:txBody>
          <a:bodyPr wrap="square" lIns="0" tIns="72000" rIns="0" bIns="72000" anchor="t" anchorCtr="0">
            <a:spAutoFit/>
          </a:bodyPr>
          <a:lstStyle>
            <a:lvl1pPr marL="144000" indent="-144000">
              <a:spcBef>
                <a:spcPct val="0"/>
              </a:spcBef>
              <a:spcAft>
                <a:spcPct val="0"/>
              </a:spcAft>
              <a:buClrTx/>
              <a:buSzTx/>
              <a:buFont typeface="+mj-lt"/>
              <a:buAutoNum type="arabicPeriod"/>
              <a:defRPr sz="700">
                <a:latin typeface="+mj-ea"/>
                <a:ea typeface="+mj-ea"/>
              </a:defRPr>
            </a:lvl1pPr>
            <a:lvl2pPr marL="357505" indent="0">
              <a:buNone/>
              <a:defRPr sz="1000"/>
            </a:lvl2pPr>
            <a:lvl3pPr marL="719455" indent="0">
              <a:buNone/>
              <a:defRPr sz="1000"/>
            </a:lvl3pPr>
            <a:lvl4pPr marL="1080770" indent="0">
              <a:buNone/>
              <a:defRPr sz="1000"/>
            </a:lvl4pPr>
            <a:lvl5pPr marL="1439545" indent="0">
              <a:buNone/>
              <a:defRPr sz="1000"/>
            </a:lvl5pPr>
          </a:lstStyle>
          <a:p>
            <a:pPr lvl="0"/>
            <a:r>
              <a:rPr lang="en-US" dirty="0"/>
              <a:t>Insert Source text</a:t>
            </a:r>
          </a:p>
        </p:txBody>
      </p:sp>
      <p:sp>
        <p:nvSpPr>
          <p:cNvPr id="7" name="文本占位符 6">
            <a:extLst>
              <a:ext uri="{FF2B5EF4-FFF2-40B4-BE49-F238E27FC236}">
                <a16:creationId xmlns:a16="http://schemas.microsoft.com/office/drawing/2014/main" id="{85FBC055-DD17-5E33-5477-DB1239E4963F}"/>
              </a:ext>
            </a:extLst>
          </p:cNvPr>
          <p:cNvSpPr>
            <a:spLocks noGrp="1"/>
          </p:cNvSpPr>
          <p:nvPr>
            <p:ph type="body" sz="quarter" idx="34"/>
          </p:nvPr>
        </p:nvSpPr>
        <p:spPr>
          <a:xfrm>
            <a:off x="334963" y="0"/>
            <a:ext cx="11522075" cy="765175"/>
          </a:xfrm>
          <a:prstGeom prst="rect">
            <a:avLst/>
          </a:prstGeom>
        </p:spPr>
        <p:txBody>
          <a:bodyPr lIns="0" rIns="0" anchor="ctr"/>
          <a:lstStyle>
            <a:lvl1pPr marL="0" indent="0">
              <a:buNone/>
              <a:defRPr sz="2400" b="1">
                <a:solidFill>
                  <a:schemeClr val="accent1"/>
                </a:solidFill>
              </a:defRPr>
            </a:lvl1pPr>
            <a:lvl2pPr marL="357505" indent="0">
              <a:buNone/>
              <a:defRPr/>
            </a:lvl2pPr>
          </a:lstStyle>
          <a:p>
            <a:pPr lvl="0"/>
            <a:r>
              <a:rPr lang="zh-CN" altLang="en-US" dirty="0"/>
              <a:t>单击此处编辑母版文本样式</a:t>
            </a:r>
          </a:p>
        </p:txBody>
      </p:sp>
    </p:spTree>
    <p:extLst>
      <p:ext uri="{BB962C8B-B14F-4D97-AF65-F5344CB8AC3E}">
        <p14:creationId xmlns:p14="http://schemas.microsoft.com/office/powerpoint/2010/main" val="20535834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3974">
          <p15:clr>
            <a:srgbClr val="FBAE40"/>
          </p15:clr>
        </p15:guide>
        <p15:guide id="4" orient="horz" pos="3929">
          <p15:clr>
            <a:srgbClr val="FBAE40"/>
          </p15:clr>
        </p15:guide>
        <p15:guide id="5" orient="horz" pos="482">
          <p15:clr>
            <a:srgbClr val="FBAE40"/>
          </p15:clr>
        </p15:guide>
        <p15:guide id="7" orient="horz" pos="572">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1198800" y="914400"/>
            <a:ext cx="9799200" cy="2570400"/>
          </a:xfrm>
        </p:spPr>
        <p:txBody>
          <a:bodyPr lIns="90000" tIns="46800" rIns="90000" bIns="46800" anchor="b" anchorCtr="0">
            <a:normAutofit/>
          </a:bodyPr>
          <a:lstStyle>
            <a:lvl1pPr algn="ctr">
              <a:defRPr sz="6000"/>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1198800" y="3560400"/>
            <a:ext cx="9799200" cy="1472400"/>
          </a:xfrm>
        </p:spPr>
        <p:txBody>
          <a:bodyPr lIns="90000" tIns="46800" rIns="90000" bIns="46800">
            <a:normAutofit/>
          </a:bodyPr>
          <a:lstStyle>
            <a:lvl1pPr marL="0" indent="0" algn="ctr">
              <a:lnSpc>
                <a:spcPct val="110000"/>
              </a:lnSpc>
              <a:buNone/>
              <a:defRPr sz="2400" spc="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p:txBody>
          <a:bodyPr/>
          <a:lstStyle/>
          <a:p>
            <a:fld id="{760FBDFE-C587-4B4C-A407-44438C67B59E}" type="datetimeFigureOut">
              <a:rPr lang="zh-CN" altLang="en-US" smtClean="0"/>
              <a:t>2026/2/28</a:t>
            </a:fld>
            <a:endParaRPr lang="zh-CN" altLang="en-US"/>
          </a:p>
        </p:txBody>
      </p:sp>
      <p:sp>
        <p:nvSpPr>
          <p:cNvPr id="17" name="页脚占位符 16"/>
          <p:cNvSpPr>
            <a:spLocks noGrp="1"/>
          </p:cNvSpPr>
          <p:nvPr>
            <p:ph type="ftr" sz="quarter" idx="11"/>
            <p:custDataLst>
              <p:tags r:id="rId4"/>
            </p:custDataLst>
          </p:nvPr>
        </p:nvSpPr>
        <p:spPr/>
        <p:txBody>
          <a:bodyPr/>
          <a:lstStyle/>
          <a:p>
            <a:endParaRPr lang="zh-CN" altLang="en-US" dirty="0"/>
          </a:p>
        </p:txBody>
      </p:sp>
      <p:sp>
        <p:nvSpPr>
          <p:cNvPr id="18" name="灯片编号占位符 17"/>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dirty="0"/>
          </a:p>
        </p:txBody>
      </p:sp>
    </p:spTree>
    <p:extLst>
      <p:ext uri="{BB962C8B-B14F-4D97-AF65-F5344CB8AC3E}">
        <p14:creationId xmlns:p14="http://schemas.microsoft.com/office/powerpoint/2010/main" val="283249233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内容页">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A09CC1-1C0E-4A32-6291-DFBA01CC975E}"/>
              </a:ext>
            </a:extLst>
          </p:cNvPr>
          <p:cNvSpPr>
            <a:spLocks noGrp="1"/>
          </p:cNvSpPr>
          <p:nvPr>
            <p:ph type="title" hasCustomPrompt="1"/>
          </p:nvPr>
        </p:nvSpPr>
        <p:spPr>
          <a:xfrm>
            <a:off x="368299" y="327556"/>
            <a:ext cx="11452225" cy="430887"/>
          </a:xfrm>
        </p:spPr>
        <p:txBody>
          <a:bodyPr wrap="square" anchor="ctr">
            <a:spAutoFit/>
          </a:bodyPr>
          <a:lstStyle>
            <a:lvl1pPr>
              <a:defRPr/>
            </a:lvl1pPr>
          </a:lstStyle>
          <a:p>
            <a:r>
              <a:rPr lang="en-US" dirty="0"/>
              <a:t>Click to add topic / paper title</a:t>
            </a:r>
          </a:p>
        </p:txBody>
      </p:sp>
      <p:sp>
        <p:nvSpPr>
          <p:cNvPr id="3" name="Freeform: Shape 89">
            <a:extLst>
              <a:ext uri="{FF2B5EF4-FFF2-40B4-BE49-F238E27FC236}">
                <a16:creationId xmlns:a16="http://schemas.microsoft.com/office/drawing/2014/main" id="{94F0E7DB-7A11-B9BC-4C93-A3C6473A7E17}"/>
              </a:ext>
            </a:extLst>
          </p:cNvPr>
          <p:cNvSpPr/>
          <p:nvPr userDrawn="1"/>
        </p:nvSpPr>
        <p:spPr>
          <a:xfrm>
            <a:off x="0" y="263301"/>
            <a:ext cx="264043" cy="559397"/>
          </a:xfrm>
          <a:custGeom>
            <a:avLst/>
            <a:gdLst>
              <a:gd name="connsiteX0" fmla="*/ 0 w 857257"/>
              <a:gd name="connsiteY0" fmla="*/ 0 h 1816170"/>
              <a:gd name="connsiteX1" fmla="*/ 841477 w 857257"/>
              <a:gd name="connsiteY1" fmla="*/ 890550 h 1816170"/>
              <a:gd name="connsiteX2" fmla="*/ 841477 w 857257"/>
              <a:gd name="connsiteY2" fmla="*/ 925611 h 1816170"/>
              <a:gd name="connsiteX3" fmla="*/ 0 w 857257"/>
              <a:gd name="connsiteY3" fmla="*/ 1816170 h 1816170"/>
              <a:gd name="connsiteX4" fmla="*/ 0 w 857257"/>
              <a:gd name="connsiteY4" fmla="*/ 0 h 18161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7257" h="1816170">
                <a:moveTo>
                  <a:pt x="0" y="0"/>
                </a:moveTo>
                <a:cubicBezTo>
                  <a:pt x="0" y="462811"/>
                  <a:pt x="301523" y="743293"/>
                  <a:pt x="841477" y="890550"/>
                </a:cubicBezTo>
                <a:cubicBezTo>
                  <a:pt x="862517" y="897560"/>
                  <a:pt x="862517" y="918601"/>
                  <a:pt x="841477" y="925611"/>
                </a:cubicBezTo>
                <a:cubicBezTo>
                  <a:pt x="301523" y="1072868"/>
                  <a:pt x="0" y="1353360"/>
                  <a:pt x="0" y="1816170"/>
                </a:cubicBez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219200"/>
            <a:endParaRPr lang="en-GB" sz="2400" dirty="0">
              <a:solidFill>
                <a:prstClr val="white"/>
              </a:solidFill>
            </a:endParaRPr>
          </a:p>
        </p:txBody>
      </p:sp>
      <p:sp>
        <p:nvSpPr>
          <p:cNvPr id="4" name="文本占位符 10">
            <a:extLst>
              <a:ext uri="{FF2B5EF4-FFF2-40B4-BE49-F238E27FC236}">
                <a16:creationId xmlns:a16="http://schemas.microsoft.com/office/drawing/2014/main" id="{09266B78-A2A9-E0C5-E3F6-4C0D102A85BF}"/>
              </a:ext>
            </a:extLst>
          </p:cNvPr>
          <p:cNvSpPr>
            <a:spLocks noGrp="1"/>
          </p:cNvSpPr>
          <p:nvPr>
            <p:ph type="body" sz="quarter" idx="10" hasCustomPrompt="1"/>
          </p:nvPr>
        </p:nvSpPr>
        <p:spPr>
          <a:xfrm>
            <a:off x="1293813" y="6342498"/>
            <a:ext cx="10526712" cy="315762"/>
          </a:xfrm>
        </p:spPr>
        <p:txBody>
          <a:bodyPr lIns="0" tIns="0" rIns="0" bIns="0" anchor="t">
            <a:noAutofit/>
          </a:bodyPr>
          <a:lstStyle>
            <a:lvl1pPr marL="108000" indent="-108000">
              <a:spcBef>
                <a:spcPts val="0"/>
              </a:spcBef>
              <a:spcAft>
                <a:spcPts val="0"/>
              </a:spcAft>
              <a:buClr>
                <a:schemeClr val="bg2">
                  <a:lumMod val="75000"/>
                </a:schemeClr>
              </a:buClr>
              <a:buSzPct val="100000"/>
              <a:buFont typeface="+mj-lt"/>
              <a:buAutoNum type="arabicPeriod"/>
              <a:defRPr sz="800">
                <a:solidFill>
                  <a:schemeClr val="bg2">
                    <a:lumMod val="75000"/>
                  </a:schemeClr>
                </a:solidFill>
                <a:latin typeface="+mn-ea"/>
                <a:ea typeface="+mn-ea"/>
              </a:defRPr>
            </a:lvl1pPr>
          </a:lstStyle>
          <a:p>
            <a:pPr lvl="0"/>
            <a:r>
              <a:rPr lang="zh-CN" altLang="en-US" dirty="0"/>
              <a:t>文献</a:t>
            </a:r>
          </a:p>
        </p:txBody>
      </p:sp>
    </p:spTree>
    <p:custDataLst>
      <p:tags r:id="rId1"/>
    </p:custDataLst>
    <p:extLst>
      <p:ext uri="{BB962C8B-B14F-4D97-AF65-F5344CB8AC3E}">
        <p14:creationId xmlns:p14="http://schemas.microsoft.com/office/powerpoint/2010/main" val="11367164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709">
          <p15:clr>
            <a:srgbClr val="FBAE40"/>
          </p15:clr>
        </p15:guide>
        <p15:guide id="2" pos="3840">
          <p15:clr>
            <a:srgbClr val="FBAE40"/>
          </p15:clr>
        </p15:guide>
        <p15:guide id="3" pos="234">
          <p15:clr>
            <a:srgbClr val="FBAE40"/>
          </p15:clr>
        </p15:guide>
        <p15:guide id="4" pos="7446">
          <p15:clr>
            <a:srgbClr val="FBAE40"/>
          </p15:clr>
        </p15:guide>
        <p15:guide id="6" orient="horz" pos="3906">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62E57A6D-CCB0-DF2D-0D9A-6184CE396941}"/>
              </a:ext>
            </a:extLst>
          </p:cNvPr>
          <p:cNvSpPr>
            <a:spLocks noGrp="1"/>
          </p:cNvSpPr>
          <p:nvPr>
            <p:ph type="ftr" sz="quarter" idx="10"/>
          </p:nvPr>
        </p:nvSpPr>
        <p:spPr/>
        <p:txBody>
          <a:bodyPr/>
          <a:lstStyle/>
          <a:p>
            <a:r>
              <a:rPr lang="en-US"/>
              <a:t>[CRITICAL AND SENSITIVE INFORMATION CONFIDENTIAL – NOT FOR ONWARD DISTRIBUTION]</a:t>
            </a:r>
          </a:p>
        </p:txBody>
      </p:sp>
      <p:sp>
        <p:nvSpPr>
          <p:cNvPr id="4" name="Slide Number Placeholder 3">
            <a:extLst>
              <a:ext uri="{FF2B5EF4-FFF2-40B4-BE49-F238E27FC236}">
                <a16:creationId xmlns:a16="http://schemas.microsoft.com/office/drawing/2014/main" id="{FC42BDB7-A7FE-AA4E-3952-EBCCAC237C98}"/>
              </a:ext>
            </a:extLst>
          </p:cNvPr>
          <p:cNvSpPr>
            <a:spLocks noGrp="1"/>
          </p:cNvSpPr>
          <p:nvPr>
            <p:ph type="sldNum" sz="quarter" idx="11"/>
          </p:nvPr>
        </p:nvSpPr>
        <p:spPr/>
        <p:txBody>
          <a:bodyPr/>
          <a:lstStyle/>
          <a:p>
            <a:fld id="{9F9F533D-B52E-4A2F-BF72-0ADD2D94BD75}" type="slidenum">
              <a:rPr lang="en-GB" smtClean="0"/>
              <a:pPr/>
              <a:t>‹#›</a:t>
            </a:fld>
            <a:endParaRPr lang="en-GB"/>
          </a:p>
        </p:txBody>
      </p:sp>
      <p:sp>
        <p:nvSpPr>
          <p:cNvPr id="5" name="Date Placeholder 4">
            <a:extLst>
              <a:ext uri="{FF2B5EF4-FFF2-40B4-BE49-F238E27FC236}">
                <a16:creationId xmlns:a16="http://schemas.microsoft.com/office/drawing/2014/main" id="{676D6505-B9A2-3A36-B9B6-3E3CF07A64AF}"/>
              </a:ext>
            </a:extLst>
          </p:cNvPr>
          <p:cNvSpPr>
            <a:spLocks noGrp="1"/>
          </p:cNvSpPr>
          <p:nvPr>
            <p:ph type="dt" sz="half" idx="12"/>
          </p:nvPr>
        </p:nvSpPr>
        <p:spPr/>
        <p:txBody>
          <a:bodyPr/>
          <a:lstStyle/>
          <a:p>
            <a:endParaRPr lang="en-GB"/>
          </a:p>
        </p:txBody>
      </p:sp>
    </p:spTree>
    <p:extLst>
      <p:ext uri="{BB962C8B-B14F-4D97-AF65-F5344CB8AC3E}">
        <p14:creationId xmlns:p14="http://schemas.microsoft.com/office/powerpoint/2010/main" val="347805568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幻灯片" r:id="rId3" imgW="5715" imgH="5715" progId="TCLayout.ActiveDocument.1">
                  <p:embed/>
                </p:oleObj>
              </mc:Choice>
              <mc:Fallback>
                <p:oleObj name="think-cell 幻灯片" r:id="rId3" imgW="5715" imgH="5715" progId="TCLayout.ActiveDocument.1">
                  <p:embed/>
                  <p:pic>
                    <p:nvPicPr>
                      <p:cNvPr id="4" name="Object 3"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 name="标题 2"/>
          <p:cNvSpPr>
            <a:spLocks noGrp="1"/>
          </p:cNvSpPr>
          <p:nvPr>
            <p:ph type="ctrTitle"/>
          </p:nvPr>
        </p:nvSpPr>
        <p:spPr>
          <a:xfrm>
            <a:off x="694310" y="2346306"/>
            <a:ext cx="7666355" cy="1120140"/>
          </a:xfrm>
        </p:spPr>
        <p:txBody>
          <a:bodyPr anchor="ctr" anchorCtr="0"/>
          <a:lstStyle>
            <a:lvl1pPr algn="ctr">
              <a:lnSpc>
                <a:spcPct val="100000"/>
              </a:lnSpc>
              <a:defRPr sz="4800"/>
            </a:lvl1pPr>
          </a:lstStyle>
          <a:p>
            <a:r>
              <a:rPr lang="zh-CN" altLang="en-US" dirty="0"/>
              <a:t>单击此处编辑母版标题样式</a:t>
            </a:r>
          </a:p>
        </p:txBody>
      </p:sp>
      <p:sp>
        <p:nvSpPr>
          <p:cNvPr id="5" name="副标题 4"/>
          <p:cNvSpPr>
            <a:spLocks noGrp="1"/>
          </p:cNvSpPr>
          <p:nvPr>
            <p:ph type="subTitle" idx="1" hasCustomPrompt="1"/>
          </p:nvPr>
        </p:nvSpPr>
        <p:spPr>
          <a:xfrm>
            <a:off x="693675" y="3472161"/>
            <a:ext cx="7666990" cy="418465"/>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Tree>
    <p:extLst>
      <p:ext uri="{BB962C8B-B14F-4D97-AF65-F5344CB8AC3E}">
        <p14:creationId xmlns:p14="http://schemas.microsoft.com/office/powerpoint/2010/main" val="3653373386"/>
      </p:ext>
    </p:extLst>
  </p:cSld>
  <p:clrMapOvr>
    <a:masterClrMapping/>
  </p:clrMapOvr>
  <p:hf hdr="0" ftr="0" dt="0"/>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2_标题幻灯片">
    <p:bg>
      <p:bgPr>
        <a:solidFill>
          <a:schemeClr val="bg1"/>
        </a:solidFill>
        <a:effectLst/>
      </p:bgPr>
    </p:bg>
    <p:spTree>
      <p:nvGrpSpPr>
        <p:cNvPr id="1" name=""/>
        <p:cNvGrpSpPr/>
        <p:nvPr/>
      </p:nvGrpSpPr>
      <p:grpSpPr>
        <a:xfrm>
          <a:off x="0" y="0"/>
          <a:ext cx="0" cy="0"/>
          <a:chOff x="0" y="0"/>
          <a:chExt cx="0" cy="0"/>
        </a:xfrm>
      </p:grpSpPr>
      <p:sp>
        <p:nvSpPr>
          <p:cNvPr id="2" name="内容占位符 9">
            <a:extLst>
              <a:ext uri="{FF2B5EF4-FFF2-40B4-BE49-F238E27FC236}">
                <a16:creationId xmlns:a16="http://schemas.microsoft.com/office/drawing/2014/main" id="{DA2061BA-5394-69E2-BF4A-F6C783F38CF9}"/>
              </a:ext>
            </a:extLst>
          </p:cNvPr>
          <p:cNvSpPr>
            <a:spLocks noGrp="1"/>
          </p:cNvSpPr>
          <p:nvPr>
            <p:ph sz="quarter" idx="14"/>
          </p:nvPr>
        </p:nvSpPr>
        <p:spPr>
          <a:xfrm>
            <a:off x="334963" y="1057648"/>
            <a:ext cx="11522075" cy="823540"/>
          </a:xfrm>
          <a:prstGeom prst="roundRect">
            <a:avLst/>
          </a:prstGeom>
          <a:solidFill>
            <a:srgbClr val="FEEFEC"/>
          </a:solidFill>
          <a:ln>
            <a:gradFill flip="none" rotWithShape="1">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2700000" scaled="1"/>
              <a:tileRect/>
            </a:gradFill>
          </a:ln>
        </p:spPr>
        <p:txBody>
          <a:bodyPr wrap="square" rtlCol="0" anchor="ctr">
            <a:noAutofit/>
          </a:bodyPr>
          <a:lstStyle>
            <a:lvl1pPr>
              <a:lnSpc>
                <a:spcPct val="100000"/>
              </a:lnSpc>
              <a:spcBef>
                <a:spcPts val="300"/>
              </a:spcBef>
              <a:spcAft>
                <a:spcPts val="300"/>
              </a:spcAft>
              <a:defRPr lang="zh-CN" altLang="en-US" sz="1600" dirty="0" smtClean="0">
                <a:solidFill>
                  <a:schemeClr val="tx2">
                    <a:lumMod val="50000"/>
                  </a:schemeClr>
                </a:solidFill>
              </a:defRPr>
            </a:lvl1pPr>
          </a:lstStyle>
          <a:p>
            <a:pPr marL="285750" lvl="0" indent="-285750">
              <a:lnSpc>
                <a:spcPct val="120000"/>
              </a:lnSpc>
              <a:buClr>
                <a:srgbClr val="F26649"/>
              </a:buClr>
            </a:pPr>
            <a:r>
              <a:rPr lang="zh-CN" altLang="en-US" dirty="0"/>
              <a:t>单击此处编辑母版文本样式</a:t>
            </a:r>
          </a:p>
        </p:txBody>
      </p:sp>
    </p:spTree>
    <p:extLst>
      <p:ext uri="{BB962C8B-B14F-4D97-AF65-F5344CB8AC3E}">
        <p14:creationId xmlns:p14="http://schemas.microsoft.com/office/powerpoint/2010/main" val="40594242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graphicFrame>
        <p:nvGraphicFramePr>
          <p:cNvPr id="6" name="think-cell data - do not delete" hidden="1"/>
          <p:cNvGraphicFramePr>
            <a:graphicFrameLocks noChangeAspect="1"/>
          </p:cNvGraphicFramePr>
          <p:nvPr userDrawn="1">
            <p:custDataLst>
              <p:tags r:id="rId1"/>
            </p:custDataLst>
            <p:extLst>
              <p:ext uri="{D42A27DB-BD31-4B8C-83A1-F6EECF244321}">
                <p14:modId xmlns:p14="http://schemas.microsoft.com/office/powerpoint/2010/main" val="135955018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幻灯片" r:id="rId3" imgW="5715" imgH="5715" progId="TCLayout.ActiveDocument.1">
                  <p:embed/>
                </p:oleObj>
              </mc:Choice>
              <mc:Fallback>
                <p:oleObj name="think-cell 幻灯片" r:id="rId3" imgW="5715" imgH="5715" progId="TCLayout.ActiveDocument.1">
                  <p:embed/>
                  <p:pic>
                    <p:nvPicPr>
                      <p:cNvPr id="6" name="think-cell data - do not delete"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036" name="矩形 1035">
            <a:extLst>
              <a:ext uri="{FF2B5EF4-FFF2-40B4-BE49-F238E27FC236}">
                <a16:creationId xmlns:a16="http://schemas.microsoft.com/office/drawing/2014/main" id="{FFFA4042-2D1D-4999-9DF0-750BABEB19CB}"/>
              </a:ext>
            </a:extLst>
          </p:cNvPr>
          <p:cNvSpPr/>
          <p:nvPr userDrawn="1"/>
        </p:nvSpPr>
        <p:spPr>
          <a:xfrm>
            <a:off x="0" y="0"/>
            <a:ext cx="12192000" cy="6858000"/>
          </a:xfrm>
          <a:prstGeom prst="rect">
            <a:avLst/>
          </a:prstGeom>
          <a:gradFill>
            <a:gsLst>
              <a:gs pos="49000">
                <a:srgbClr val="FFFFFF"/>
              </a:gs>
              <a:gs pos="0">
                <a:schemeClr val="bg1"/>
              </a:gs>
              <a:gs pos="100000">
                <a:schemeClr val="bg1">
                  <a:alpha val="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lnSpc>
                <a:spcPct val="90000"/>
              </a:lnSpc>
              <a:spcAft>
                <a:spcPts val="600"/>
              </a:spcAft>
            </a:pPr>
            <a:r>
              <a:rPr lang="en-US" altLang="zh-CN" dirty="0"/>
              <a:t>r</a:t>
            </a:r>
            <a:endParaRPr lang="zh-CN" altLang="en-US" dirty="0"/>
          </a:p>
        </p:txBody>
      </p:sp>
      <p:pic>
        <p:nvPicPr>
          <p:cNvPr id="19" name="图片 18" descr="图片包含 游戏机&#10;&#10;AI 生成的内容可能不正确。">
            <a:extLst>
              <a:ext uri="{FF2B5EF4-FFF2-40B4-BE49-F238E27FC236}">
                <a16:creationId xmlns:a16="http://schemas.microsoft.com/office/drawing/2014/main" id="{DC2D71A2-C798-5F05-7D81-61A85587C08C}"/>
              </a:ext>
            </a:extLst>
          </p:cNvPr>
          <p:cNvPicPr>
            <a:picLocks noChangeAspect="1"/>
          </p:cNvPicPr>
          <p:nvPr userDrawn="1"/>
        </p:nvPicPr>
        <p:blipFill>
          <a:blip r:embed="rId5">
            <a:duotone>
              <a:schemeClr val="accent1">
                <a:shade val="45000"/>
                <a:satMod val="135000"/>
              </a:schemeClr>
              <a:prstClr val="white"/>
            </a:duotone>
            <a:extLst>
              <a:ext uri="{28A0092B-C50C-407E-A947-70E740481C1C}">
                <a14:useLocalDpi xmlns:a14="http://schemas.microsoft.com/office/drawing/2010/main" val="0"/>
              </a:ext>
            </a:extLst>
          </a:blip>
          <a:srcRect r="31928" b="9839"/>
          <a:stretch>
            <a:fillRect/>
          </a:stretch>
        </p:blipFill>
        <p:spPr>
          <a:xfrm>
            <a:off x="6705600" y="2318730"/>
            <a:ext cx="5486400" cy="4539270"/>
          </a:xfrm>
          <a:custGeom>
            <a:avLst/>
            <a:gdLst>
              <a:gd name="connsiteX0" fmla="*/ 0 w 7473363"/>
              <a:gd name="connsiteY0" fmla="*/ 0 h 5162550"/>
              <a:gd name="connsiteX1" fmla="*/ 7473363 w 7473363"/>
              <a:gd name="connsiteY1" fmla="*/ 0 h 5162550"/>
              <a:gd name="connsiteX2" fmla="*/ 7473363 w 7473363"/>
              <a:gd name="connsiteY2" fmla="*/ 5162550 h 5162550"/>
              <a:gd name="connsiteX3" fmla="*/ 0 w 7473363"/>
              <a:gd name="connsiteY3" fmla="*/ 5162550 h 5162550"/>
            </a:gdLst>
            <a:ahLst/>
            <a:cxnLst>
              <a:cxn ang="0">
                <a:pos x="connsiteX0" y="connsiteY0"/>
              </a:cxn>
              <a:cxn ang="0">
                <a:pos x="connsiteX1" y="connsiteY1"/>
              </a:cxn>
              <a:cxn ang="0">
                <a:pos x="connsiteX2" y="connsiteY2"/>
              </a:cxn>
              <a:cxn ang="0">
                <a:pos x="connsiteX3" y="connsiteY3"/>
              </a:cxn>
            </a:cxnLst>
            <a:rect l="l" t="t" r="r" b="b"/>
            <a:pathLst>
              <a:path w="7473363" h="5162550">
                <a:moveTo>
                  <a:pt x="0" y="0"/>
                </a:moveTo>
                <a:lnTo>
                  <a:pt x="7473363" y="0"/>
                </a:lnTo>
                <a:lnTo>
                  <a:pt x="7473363" y="5162550"/>
                </a:lnTo>
                <a:lnTo>
                  <a:pt x="0" y="5162550"/>
                </a:lnTo>
                <a:close/>
              </a:path>
            </a:pathLst>
          </a:custGeom>
        </p:spPr>
      </p:pic>
    </p:spTree>
    <p:extLst>
      <p:ext uri="{BB962C8B-B14F-4D97-AF65-F5344CB8AC3E}">
        <p14:creationId xmlns:p14="http://schemas.microsoft.com/office/powerpoint/2010/main" val="3631355382"/>
      </p:ext>
    </p:extLst>
  </p:cSld>
  <p:clrMapOvr>
    <a:masterClrMapping/>
  </p:clrMapOvr>
  <p:hf hdr="0" ftr="0" dt="0"/>
  <p:extLst>
    <p:ext uri="{DCECCB84-F9BA-43D5-87BE-67443E8EF086}">
      <p15:sldGuideLst xmlns:p15="http://schemas.microsoft.com/office/powerpoint/2012/main">
        <p15:guide id="1" orient="horz" pos="595">
          <p15:clr>
            <a:srgbClr val="FBAE40"/>
          </p15:clr>
        </p15:guide>
        <p15:guide id="2" pos="234">
          <p15:clr>
            <a:srgbClr val="FBAE40"/>
          </p15:clr>
        </p15:guide>
        <p15:guide id="3" pos="7537">
          <p15:clr>
            <a:srgbClr val="FBAE40"/>
          </p15:clr>
        </p15:guide>
        <p15:guide id="4" orient="horz" pos="640">
          <p15:clr>
            <a:srgbClr val="FBAE40"/>
          </p15:clr>
        </p15:guide>
        <p15:guide id="5" orient="horz" pos="3906">
          <p15:clr>
            <a:srgbClr val="FBAE40"/>
          </p15:clr>
        </p15:guide>
        <p15:guide id="6" orient="horz" pos="3861">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graphicFrame>
        <p:nvGraphicFramePr>
          <p:cNvPr id="6" name="think-cell data - do not delete" hidden="1"/>
          <p:cNvGraphicFramePr>
            <a:graphicFrameLocks noChangeAspect="1"/>
          </p:cNvGraphicFramePr>
          <p:nvPr userDrawn="1">
            <p:custDataLst>
              <p:tags r:id="rId1"/>
            </p:custDataLst>
            <p:extLst>
              <p:ext uri="{D42A27DB-BD31-4B8C-83A1-F6EECF244321}">
                <p14:modId xmlns:p14="http://schemas.microsoft.com/office/powerpoint/2010/main" val="376154470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幻灯片" r:id="rId3" imgW="5715" imgH="5715" progId="TCLayout.ActiveDocument.1">
                  <p:embed/>
                </p:oleObj>
              </mc:Choice>
              <mc:Fallback>
                <p:oleObj name="think-cell 幻灯片" r:id="rId3" imgW="5715" imgH="5715" progId="TCLayout.ActiveDocument.1">
                  <p:embed/>
                  <p:pic>
                    <p:nvPicPr>
                      <p:cNvPr id="6" name="think-cell data - do not delete"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4" name="标题 3"/>
          <p:cNvSpPr>
            <a:spLocks noGrp="1"/>
          </p:cNvSpPr>
          <p:nvPr>
            <p:ph type="title"/>
          </p:nvPr>
        </p:nvSpPr>
        <p:spPr>
          <a:xfrm>
            <a:off x="497240" y="115527"/>
            <a:ext cx="10516235" cy="726700"/>
          </a:xfrm>
        </p:spPr>
        <p:txBody>
          <a:bodyPr vert="horz" lIns="0" tIns="0" rIns="0" bIns="0" anchor="ctr" anchorCtr="0">
            <a:noAutofit/>
          </a:bodyPr>
          <a:lstStyle>
            <a:lvl1pPr algn="just">
              <a:lnSpc>
                <a:spcPct val="100000"/>
              </a:lnSpc>
              <a:defRPr sz="2600" b="1">
                <a:solidFill>
                  <a:srgbClr val="F26649"/>
                </a:solidFill>
              </a:defRPr>
            </a:lvl1pPr>
          </a:lstStyle>
          <a:p>
            <a:r>
              <a:rPr lang="zh-CN" altLang="en-US"/>
              <a:t>单击此处编辑母版标题样式</a:t>
            </a:r>
          </a:p>
        </p:txBody>
      </p:sp>
      <p:sp>
        <p:nvSpPr>
          <p:cNvPr id="11" name="内容占位符 10"/>
          <p:cNvSpPr>
            <a:spLocks noGrp="1"/>
          </p:cNvSpPr>
          <p:nvPr>
            <p:ph idx="13" hasCustomPrompt="1"/>
          </p:nvPr>
        </p:nvSpPr>
        <p:spPr>
          <a:xfrm>
            <a:off x="334962" y="6527800"/>
            <a:ext cx="5761037" cy="324478"/>
          </a:xfrm>
          <a:prstGeom prst="rect">
            <a:avLst/>
          </a:prstGeom>
        </p:spPr>
        <p:txBody>
          <a:bodyPr lIns="0" tIns="0" rIns="0" bIns="0" anchor="ctr" anchorCtr="0"/>
          <a:lstStyle>
            <a:lvl1pPr marL="107950" indent="-107950">
              <a:lnSpc>
                <a:spcPct val="100000"/>
              </a:lnSpc>
              <a:spcBef>
                <a:spcPts val="0"/>
              </a:spcBef>
              <a:spcAft>
                <a:spcPts val="0"/>
              </a:spcAft>
              <a:buFont typeface="+mj-lt"/>
              <a:buAutoNum type="arabicPeriod"/>
              <a:defRPr sz="800">
                <a:solidFill>
                  <a:schemeClr val="tx1">
                    <a:lumMod val="75000"/>
                    <a:lumOff val="25000"/>
                  </a:schemeClr>
                </a:solidFill>
              </a:defRPr>
            </a:lvl1pPr>
            <a:lvl2pPr marL="457200" indent="0">
              <a:lnSpc>
                <a:spcPct val="90000"/>
              </a:lnSpc>
              <a:spcBef>
                <a:spcPts val="0"/>
              </a:spcBef>
              <a:spcAft>
                <a:spcPts val="0"/>
              </a:spcAft>
              <a:buNone/>
              <a:defRPr sz="800">
                <a:solidFill>
                  <a:schemeClr val="tx1">
                    <a:lumMod val="75000"/>
                    <a:lumOff val="25000"/>
                  </a:schemeClr>
                </a:solidFill>
              </a:defRPr>
            </a:lvl2pPr>
            <a:lvl3pPr marL="914400" indent="0">
              <a:lnSpc>
                <a:spcPct val="90000"/>
              </a:lnSpc>
              <a:spcBef>
                <a:spcPts val="0"/>
              </a:spcBef>
              <a:spcAft>
                <a:spcPts val="0"/>
              </a:spcAft>
              <a:buNone/>
              <a:defRPr sz="800">
                <a:solidFill>
                  <a:schemeClr val="tx1">
                    <a:lumMod val="75000"/>
                    <a:lumOff val="25000"/>
                  </a:schemeClr>
                </a:solidFill>
              </a:defRPr>
            </a:lvl3pPr>
            <a:lvl4pPr>
              <a:lnSpc>
                <a:spcPct val="90000"/>
              </a:lnSpc>
              <a:spcBef>
                <a:spcPts val="0"/>
              </a:spcBef>
              <a:spcAft>
                <a:spcPts val="0"/>
              </a:spcAft>
              <a:buAutoNum type="arabicPeriod"/>
              <a:defRPr sz="800">
                <a:solidFill>
                  <a:schemeClr val="tx1">
                    <a:lumMod val="75000"/>
                    <a:lumOff val="25000"/>
                  </a:schemeClr>
                </a:solidFill>
              </a:defRPr>
            </a:lvl4pPr>
            <a:lvl5pPr>
              <a:lnSpc>
                <a:spcPct val="90000"/>
              </a:lnSpc>
              <a:spcBef>
                <a:spcPts val="0"/>
              </a:spcBef>
              <a:spcAft>
                <a:spcPts val="0"/>
              </a:spcAft>
              <a:buAutoNum type="arabicPeriod"/>
              <a:defRPr sz="800">
                <a:solidFill>
                  <a:schemeClr val="tx1">
                    <a:lumMod val="75000"/>
                    <a:lumOff val="25000"/>
                  </a:schemeClr>
                </a:solidFill>
              </a:defRPr>
            </a:lvl5pPr>
          </a:lstStyle>
          <a:p>
            <a:pPr lvl="0"/>
            <a:r>
              <a:rPr lang="zh-CN" altLang="en-US" dirty="0"/>
              <a:t>编辑母版文本样式</a:t>
            </a:r>
          </a:p>
        </p:txBody>
      </p:sp>
      <p:pic>
        <p:nvPicPr>
          <p:cNvPr id="8" name="图片 7"/>
          <p:cNvPicPr>
            <a:picLocks noChangeAspect="1"/>
          </p:cNvPicPr>
          <p:nvPr userDrawn="1"/>
        </p:nvPicPr>
        <p:blipFill>
          <a:blip r:embed="rId5"/>
          <a:stretch>
            <a:fillRect/>
          </a:stretch>
        </p:blipFill>
        <p:spPr>
          <a:xfrm>
            <a:off x="229283" y="94524"/>
            <a:ext cx="207282" cy="864326"/>
          </a:xfrm>
          <a:prstGeom prst="rect">
            <a:avLst/>
          </a:prstGeom>
        </p:spPr>
      </p:pic>
      <p:cxnSp>
        <p:nvCxnSpPr>
          <p:cNvPr id="9" name="直接连接符 8"/>
          <p:cNvCxnSpPr/>
          <p:nvPr userDrawn="1"/>
        </p:nvCxnSpPr>
        <p:spPr>
          <a:xfrm>
            <a:off x="478386" y="934483"/>
            <a:ext cx="11430182" cy="0"/>
          </a:xfrm>
          <a:prstGeom prst="line">
            <a:avLst/>
          </a:prstGeom>
          <a:ln w="38100">
            <a:gradFill flip="none" rotWithShape="1">
              <a:gsLst>
                <a:gs pos="0">
                  <a:srgbClr val="F26649"/>
                </a:gs>
                <a:gs pos="100000">
                  <a:srgbClr val="EFF4EE"/>
                </a:gs>
              </a:gsLst>
              <a:lin ang="0" scaled="1"/>
              <a:tileRect/>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81080192"/>
      </p:ext>
    </p:extLst>
  </p:cSld>
  <p:clrMapOvr>
    <a:masterClrMapping/>
  </p:clrMapOvr>
  <p:hf hdr="0" ftr="0" dt="0"/>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3_标题幻灯片">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2478510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graphicFrame>
        <p:nvGraphicFramePr>
          <p:cNvPr id="6" name="think-cell data - do not delete" hidden="1"/>
          <p:cNvGraphicFramePr>
            <a:graphicFrameLocks noChangeAspect="1"/>
          </p:cNvGraphicFramePr>
          <p:nvPr userDrawn="1">
            <p:custDataLst>
              <p:tags r:id="rId1"/>
            </p:custDataLst>
            <p:extLst>
              <p:ext uri="{D42A27DB-BD31-4B8C-83A1-F6EECF244321}">
                <p14:modId xmlns:p14="http://schemas.microsoft.com/office/powerpoint/2010/main" val="94300672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幻灯片" r:id="rId3" imgW="5715" imgH="5715" progId="TCLayout.ActiveDocument.1">
                  <p:embed/>
                </p:oleObj>
              </mc:Choice>
              <mc:Fallback>
                <p:oleObj name="think-cell 幻灯片" r:id="rId3" imgW="5715" imgH="5715" progId="TCLayout.ActiveDocument.1">
                  <p:embed/>
                  <p:pic>
                    <p:nvPicPr>
                      <p:cNvPr id="6" name="think-cell data - do not delete"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4" name="标题 3"/>
          <p:cNvSpPr>
            <a:spLocks noGrp="1"/>
          </p:cNvSpPr>
          <p:nvPr>
            <p:ph type="title"/>
          </p:nvPr>
        </p:nvSpPr>
        <p:spPr>
          <a:xfrm>
            <a:off x="497240" y="115527"/>
            <a:ext cx="10516235" cy="726700"/>
          </a:xfrm>
        </p:spPr>
        <p:txBody>
          <a:bodyPr vert="horz" lIns="0" tIns="0" rIns="0" bIns="0" anchor="ctr" anchorCtr="0">
            <a:noAutofit/>
          </a:bodyPr>
          <a:lstStyle>
            <a:lvl1pPr algn="just">
              <a:lnSpc>
                <a:spcPct val="100000"/>
              </a:lnSpc>
              <a:defRPr sz="2400" b="1">
                <a:solidFill>
                  <a:srgbClr val="F26649"/>
                </a:solidFill>
              </a:defRPr>
            </a:lvl1pPr>
          </a:lstStyle>
          <a:p>
            <a:r>
              <a:rPr lang="zh-CN" altLang="en-US"/>
              <a:t>单击此处编辑母版标题样式</a:t>
            </a:r>
          </a:p>
        </p:txBody>
      </p:sp>
      <p:sp>
        <p:nvSpPr>
          <p:cNvPr id="11" name="内容占位符 10"/>
          <p:cNvSpPr>
            <a:spLocks noGrp="1"/>
          </p:cNvSpPr>
          <p:nvPr>
            <p:ph idx="13" hasCustomPrompt="1"/>
          </p:nvPr>
        </p:nvSpPr>
        <p:spPr>
          <a:xfrm>
            <a:off x="334962" y="6527800"/>
            <a:ext cx="5761037" cy="324478"/>
          </a:xfrm>
          <a:prstGeom prst="rect">
            <a:avLst/>
          </a:prstGeom>
        </p:spPr>
        <p:txBody>
          <a:bodyPr lIns="0" tIns="0" rIns="0" bIns="0" anchor="ctr" anchorCtr="0"/>
          <a:lstStyle>
            <a:lvl1pPr marL="107950" indent="-107950">
              <a:lnSpc>
                <a:spcPct val="100000"/>
              </a:lnSpc>
              <a:spcBef>
                <a:spcPts val="0"/>
              </a:spcBef>
              <a:spcAft>
                <a:spcPts val="0"/>
              </a:spcAft>
              <a:buFont typeface="+mj-lt"/>
              <a:buAutoNum type="arabicPeriod"/>
              <a:defRPr sz="800">
                <a:solidFill>
                  <a:schemeClr val="bg2">
                    <a:lumMod val="50000"/>
                  </a:schemeClr>
                </a:solidFill>
              </a:defRPr>
            </a:lvl1pPr>
            <a:lvl2pPr marL="457200" indent="0">
              <a:lnSpc>
                <a:spcPct val="90000"/>
              </a:lnSpc>
              <a:spcBef>
                <a:spcPts val="0"/>
              </a:spcBef>
              <a:spcAft>
                <a:spcPts val="0"/>
              </a:spcAft>
              <a:buNone/>
              <a:defRPr sz="800">
                <a:solidFill>
                  <a:schemeClr val="tx1">
                    <a:lumMod val="75000"/>
                    <a:lumOff val="25000"/>
                  </a:schemeClr>
                </a:solidFill>
              </a:defRPr>
            </a:lvl2pPr>
            <a:lvl3pPr marL="914400" indent="0">
              <a:lnSpc>
                <a:spcPct val="90000"/>
              </a:lnSpc>
              <a:spcBef>
                <a:spcPts val="0"/>
              </a:spcBef>
              <a:spcAft>
                <a:spcPts val="0"/>
              </a:spcAft>
              <a:buNone/>
              <a:defRPr sz="800">
                <a:solidFill>
                  <a:schemeClr val="tx1">
                    <a:lumMod val="75000"/>
                    <a:lumOff val="25000"/>
                  </a:schemeClr>
                </a:solidFill>
              </a:defRPr>
            </a:lvl3pPr>
            <a:lvl4pPr>
              <a:lnSpc>
                <a:spcPct val="90000"/>
              </a:lnSpc>
              <a:spcBef>
                <a:spcPts val="0"/>
              </a:spcBef>
              <a:spcAft>
                <a:spcPts val="0"/>
              </a:spcAft>
              <a:buAutoNum type="arabicPeriod"/>
              <a:defRPr sz="800">
                <a:solidFill>
                  <a:schemeClr val="tx1">
                    <a:lumMod val="75000"/>
                    <a:lumOff val="25000"/>
                  </a:schemeClr>
                </a:solidFill>
              </a:defRPr>
            </a:lvl4pPr>
            <a:lvl5pPr>
              <a:lnSpc>
                <a:spcPct val="90000"/>
              </a:lnSpc>
              <a:spcBef>
                <a:spcPts val="0"/>
              </a:spcBef>
              <a:spcAft>
                <a:spcPts val="0"/>
              </a:spcAft>
              <a:buAutoNum type="arabicPeriod"/>
              <a:defRPr sz="800">
                <a:solidFill>
                  <a:schemeClr val="tx1">
                    <a:lumMod val="75000"/>
                    <a:lumOff val="25000"/>
                  </a:schemeClr>
                </a:solidFill>
              </a:defRPr>
            </a:lvl5pPr>
          </a:lstStyle>
          <a:p>
            <a:pPr lvl="0"/>
            <a:r>
              <a:rPr lang="zh-CN" altLang="en-US" dirty="0"/>
              <a:t>编辑母版文本样式</a:t>
            </a:r>
          </a:p>
        </p:txBody>
      </p:sp>
      <p:cxnSp>
        <p:nvCxnSpPr>
          <p:cNvPr id="9" name="直接连接符 8"/>
          <p:cNvCxnSpPr/>
          <p:nvPr userDrawn="1"/>
        </p:nvCxnSpPr>
        <p:spPr>
          <a:xfrm>
            <a:off x="478386" y="934483"/>
            <a:ext cx="11430182" cy="0"/>
          </a:xfrm>
          <a:prstGeom prst="line">
            <a:avLst/>
          </a:prstGeom>
          <a:ln w="38100">
            <a:gradFill flip="none" rotWithShape="1">
              <a:gsLst>
                <a:gs pos="0">
                  <a:srgbClr val="F26649"/>
                </a:gs>
                <a:gs pos="100000">
                  <a:schemeClr val="bg1"/>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10" name="内容占位符 9"/>
          <p:cNvSpPr>
            <a:spLocks noGrp="1"/>
          </p:cNvSpPr>
          <p:nvPr>
            <p:ph sz="quarter" idx="14"/>
          </p:nvPr>
        </p:nvSpPr>
        <p:spPr>
          <a:xfrm>
            <a:off x="334963" y="1057648"/>
            <a:ext cx="11522075" cy="823540"/>
          </a:xfrm>
          <a:prstGeom prst="roundRect">
            <a:avLst/>
          </a:prstGeom>
          <a:solidFill>
            <a:srgbClr val="FEEFEC"/>
          </a:solidFill>
          <a:ln>
            <a:gradFill flip="none" rotWithShape="1">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2700000" scaled="1"/>
              <a:tileRect/>
            </a:gradFill>
          </a:ln>
        </p:spPr>
        <p:txBody>
          <a:bodyPr wrap="square" rtlCol="0" anchor="ctr">
            <a:noAutofit/>
          </a:bodyPr>
          <a:lstStyle>
            <a:lvl1pPr>
              <a:lnSpc>
                <a:spcPct val="100000"/>
              </a:lnSpc>
              <a:spcBef>
                <a:spcPts val="300"/>
              </a:spcBef>
              <a:spcAft>
                <a:spcPts val="300"/>
              </a:spcAft>
              <a:defRPr lang="zh-CN" altLang="en-US" sz="1600" dirty="0" smtClean="0">
                <a:solidFill>
                  <a:schemeClr val="tx2">
                    <a:lumMod val="50000"/>
                  </a:schemeClr>
                </a:solidFill>
              </a:defRPr>
            </a:lvl1pPr>
          </a:lstStyle>
          <a:p>
            <a:pPr marL="285750" lvl="0" indent="-285750">
              <a:lnSpc>
                <a:spcPct val="120000"/>
              </a:lnSpc>
              <a:buClr>
                <a:srgbClr val="F26649"/>
              </a:buClr>
            </a:pPr>
            <a:r>
              <a:rPr lang="zh-CN" altLang="en-US" dirty="0"/>
              <a:t>单击此处编辑母版文本样式</a:t>
            </a:r>
          </a:p>
        </p:txBody>
      </p:sp>
      <p:sp>
        <p:nvSpPr>
          <p:cNvPr id="2" name="矩形 1">
            <a:extLst>
              <a:ext uri="{FF2B5EF4-FFF2-40B4-BE49-F238E27FC236}">
                <a16:creationId xmlns:a16="http://schemas.microsoft.com/office/drawing/2014/main" id="{ACEAFB1F-B289-B125-D81D-DF77F0C9A274}"/>
              </a:ext>
            </a:extLst>
          </p:cNvPr>
          <p:cNvSpPr/>
          <p:nvPr userDrawn="1"/>
        </p:nvSpPr>
        <p:spPr>
          <a:xfrm>
            <a:off x="-245215" y="350903"/>
            <a:ext cx="157275" cy="25594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US" sz="700" dirty="0">
                <a:solidFill>
                  <a:schemeClr val="tx1"/>
                </a:solidFill>
              </a:rPr>
              <a:t>25</a:t>
            </a:r>
          </a:p>
        </p:txBody>
      </p:sp>
      <p:sp>
        <p:nvSpPr>
          <p:cNvPr id="5" name="矩形 4">
            <a:extLst>
              <a:ext uri="{FF2B5EF4-FFF2-40B4-BE49-F238E27FC236}">
                <a16:creationId xmlns:a16="http://schemas.microsoft.com/office/drawing/2014/main" id="{5FEB3B83-248A-FD87-B471-7114FD31C448}"/>
              </a:ext>
            </a:extLst>
          </p:cNvPr>
          <p:cNvSpPr/>
          <p:nvPr userDrawn="1"/>
        </p:nvSpPr>
        <p:spPr>
          <a:xfrm>
            <a:off x="229283" y="94523"/>
            <a:ext cx="207282" cy="857977"/>
          </a:xfrm>
          <a:prstGeom prst="rect">
            <a:avLst/>
          </a:prstGeom>
          <a:solidFill>
            <a:srgbClr val="EB613B"/>
          </a:solidFill>
          <a:ln>
            <a:solidFill>
              <a:srgbClr val="EB613B"/>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en-US" sz="1100" dirty="0"/>
          </a:p>
        </p:txBody>
      </p:sp>
      <p:sp>
        <p:nvSpPr>
          <p:cNvPr id="7" name="矩形 6">
            <a:extLst>
              <a:ext uri="{FF2B5EF4-FFF2-40B4-BE49-F238E27FC236}">
                <a16:creationId xmlns:a16="http://schemas.microsoft.com/office/drawing/2014/main" id="{4985C342-AA09-4BA6-779F-AC093CF6CC34}"/>
              </a:ext>
            </a:extLst>
          </p:cNvPr>
          <p:cNvSpPr/>
          <p:nvPr userDrawn="1"/>
        </p:nvSpPr>
        <p:spPr>
          <a:xfrm>
            <a:off x="-247651" y="1360920"/>
            <a:ext cx="157275" cy="25594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US" sz="600" dirty="0">
                <a:solidFill>
                  <a:schemeClr val="tx1"/>
                </a:solidFill>
              </a:rPr>
              <a:t>15.5</a:t>
            </a:r>
          </a:p>
        </p:txBody>
      </p:sp>
    </p:spTree>
    <p:extLst>
      <p:ext uri="{BB962C8B-B14F-4D97-AF65-F5344CB8AC3E}">
        <p14:creationId xmlns:p14="http://schemas.microsoft.com/office/powerpoint/2010/main" val="3061437344"/>
      </p:ext>
    </p:extLst>
  </p:cSld>
  <p:clrMapOvr>
    <a:masterClrMapping/>
  </p:clrMapOvr>
  <p:hf hdr="0" ftr="0" dt="0"/>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pic>
        <p:nvPicPr>
          <p:cNvPr id="3" name="图片 2" descr="背景图案&#10;&#10;AI 生成的内容可能不正确。">
            <a:extLst>
              <a:ext uri="{FF2B5EF4-FFF2-40B4-BE49-F238E27FC236}">
                <a16:creationId xmlns:a16="http://schemas.microsoft.com/office/drawing/2014/main" id="{5FE1113C-6303-1F34-5DB5-ACB40270741A}"/>
              </a:ext>
            </a:extLst>
          </p:cNvPr>
          <p:cNvPicPr>
            <a:picLocks noChangeAspect="1"/>
          </p:cNvPicPr>
          <p:nvPr userDrawn="1"/>
        </p:nvPicPr>
        <p:blipFill>
          <a:blip r:embed="rId2">
            <a:extLst>
              <a:ext uri="{BEBA8EAE-BF5A-486C-A8C5-ECC9F3942E4B}">
                <a14:imgProps xmlns:a14="http://schemas.microsoft.com/office/drawing/2010/main">
                  <a14:imgLayer r:embed="rId3">
                    <a14:imgEffect>
                      <a14:sharpenSoften amount="250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0" y="0"/>
            <a:ext cx="12192000" cy="6857999"/>
          </a:xfrm>
          <a:prstGeom prst="rect">
            <a:avLst/>
          </a:prstGeom>
        </p:spPr>
      </p:pic>
    </p:spTree>
    <p:extLst>
      <p:ext uri="{BB962C8B-B14F-4D97-AF65-F5344CB8AC3E}">
        <p14:creationId xmlns:p14="http://schemas.microsoft.com/office/powerpoint/2010/main" val="15733825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cSld name="2_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1198800" y="914400"/>
            <a:ext cx="9799200" cy="2570400"/>
          </a:xfrm>
        </p:spPr>
        <p:txBody>
          <a:bodyPr lIns="90000" tIns="46800" rIns="90000" bIns="46800" anchor="b" anchorCtr="0">
            <a:normAutofit/>
          </a:bodyPr>
          <a:lstStyle>
            <a:lvl1pPr algn="ctr">
              <a:defRPr sz="6000"/>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1198800" y="3560400"/>
            <a:ext cx="9799200" cy="1472400"/>
          </a:xfrm>
        </p:spPr>
        <p:txBody>
          <a:bodyPr lIns="90000" tIns="46800" rIns="90000" bIns="46800">
            <a:normAutofit/>
          </a:bodyPr>
          <a:lstStyle>
            <a:lvl1pPr marL="0" indent="0" algn="ctr">
              <a:lnSpc>
                <a:spcPct val="110000"/>
              </a:lnSpc>
              <a:buNone/>
              <a:defRPr sz="2400" spc="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p:txBody>
          <a:bodyPr/>
          <a:lstStyle/>
          <a:p>
            <a:fld id="{760FBDFE-C587-4B4C-A407-44438C67B59E}" type="datetimeFigureOut">
              <a:rPr lang="zh-CN" altLang="en-US" smtClean="0"/>
              <a:t>2026/2/28</a:t>
            </a:fld>
            <a:endParaRPr lang="zh-CN" altLang="en-US"/>
          </a:p>
        </p:txBody>
      </p:sp>
      <p:sp>
        <p:nvSpPr>
          <p:cNvPr id="17" name="页脚占位符 16"/>
          <p:cNvSpPr>
            <a:spLocks noGrp="1"/>
          </p:cNvSpPr>
          <p:nvPr>
            <p:ph type="ftr" sz="quarter" idx="11"/>
            <p:custDataLst>
              <p:tags r:id="rId4"/>
            </p:custDataLst>
          </p:nvPr>
        </p:nvSpPr>
        <p:spPr/>
        <p:txBody>
          <a:bodyPr/>
          <a:lstStyle/>
          <a:p>
            <a:endParaRPr lang="zh-CN" altLang="en-US" dirty="0"/>
          </a:p>
        </p:txBody>
      </p:sp>
      <p:sp>
        <p:nvSpPr>
          <p:cNvPr id="18" name="灯片编号占位符 17"/>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dirty="0"/>
          </a:p>
        </p:txBody>
      </p:sp>
    </p:spTree>
    <p:extLst>
      <p:ext uri="{BB962C8B-B14F-4D97-AF65-F5344CB8AC3E}">
        <p14:creationId xmlns:p14="http://schemas.microsoft.com/office/powerpoint/2010/main" val="30639417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幻灯片" r:id="rId3" imgW="5715" imgH="5715" progId="TCLayout.ActiveDocument.1">
                  <p:embed/>
                </p:oleObj>
              </mc:Choice>
              <mc:Fallback>
                <p:oleObj name="think-cell 幻灯片" r:id="rId3" imgW="5715" imgH="5715" progId="TCLayout.ActiveDocument.1">
                  <p:embed/>
                  <p:pic>
                    <p:nvPicPr>
                      <p:cNvPr id="4" name="Object 3" hidden="1"/>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19" name="Picture 18"/>
          <p:cNvPicPr>
            <a:picLocks noChangeAspect="1"/>
          </p:cNvPicPr>
          <p:nvPr userDrawn="1"/>
        </p:nvPicPr>
        <p:blipFill>
          <a:blip r:embed="rId5"/>
          <a:stretch>
            <a:fillRect/>
          </a:stretch>
        </p:blipFill>
        <p:spPr bwMode="ltGray">
          <a:xfrm>
            <a:off x="0" y="0"/>
            <a:ext cx="12192000" cy="6858000"/>
          </a:xfrm>
          <a:prstGeom prst="rect">
            <a:avLst/>
          </a:prstGeom>
        </p:spPr>
      </p:pic>
      <p:sp>
        <p:nvSpPr>
          <p:cNvPr id="21" name="Rectangle 20"/>
          <p:cNvSpPr/>
          <p:nvPr userDrawn="1"/>
        </p:nvSpPr>
        <p:spPr>
          <a:xfrm>
            <a:off x="0" y="0"/>
            <a:ext cx="12183360" cy="6605449"/>
          </a:xfrm>
          <a:prstGeom prst="rect">
            <a:avLst/>
          </a:prstGeom>
          <a:gradFill flip="none" rotWithShape="1">
            <a:gsLst>
              <a:gs pos="0">
                <a:srgbClr val="DA281C">
                  <a:alpha val="20000"/>
                </a:srgbClr>
              </a:gs>
              <a:gs pos="65000">
                <a:srgbClr val="FFFFFF">
                  <a:alpha val="69000"/>
                </a:srgbClr>
              </a:gs>
            </a:gsLst>
            <a:path path="circle">
              <a:fillToRect l="100000" b="100000"/>
            </a:path>
            <a:tileRect t="-100000" r="-100000"/>
          </a:gra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US" sz="16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3" name="标题 2"/>
          <p:cNvSpPr>
            <a:spLocks noGrp="1"/>
          </p:cNvSpPr>
          <p:nvPr>
            <p:ph type="ctrTitle"/>
          </p:nvPr>
        </p:nvSpPr>
        <p:spPr>
          <a:xfrm>
            <a:off x="694310" y="2346306"/>
            <a:ext cx="7666355" cy="1120140"/>
          </a:xfrm>
        </p:spPr>
        <p:txBody>
          <a:bodyPr anchor="ctr" anchorCtr="0"/>
          <a:lstStyle>
            <a:lvl1pPr algn="ctr">
              <a:lnSpc>
                <a:spcPct val="100000"/>
              </a:lnSpc>
              <a:defRPr sz="4800"/>
            </a:lvl1pPr>
          </a:lstStyle>
          <a:p>
            <a:r>
              <a:rPr lang="zh-CN" altLang="en-US"/>
              <a:t>单击此处编辑母版标题样式</a:t>
            </a:r>
          </a:p>
        </p:txBody>
      </p:sp>
      <p:sp>
        <p:nvSpPr>
          <p:cNvPr id="5" name="副标题 4"/>
          <p:cNvSpPr>
            <a:spLocks noGrp="1"/>
          </p:cNvSpPr>
          <p:nvPr>
            <p:ph type="subTitle" idx="1" hasCustomPrompt="1"/>
          </p:nvPr>
        </p:nvSpPr>
        <p:spPr>
          <a:xfrm>
            <a:off x="693675" y="3472161"/>
            <a:ext cx="7666990" cy="418465"/>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pic>
        <p:nvPicPr>
          <p:cNvPr id="7" name="图片 5"/>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821406" y="252551"/>
            <a:ext cx="1093683" cy="596875"/>
          </a:xfrm>
          <a:prstGeom prst="rect">
            <a:avLst/>
          </a:prstGeom>
        </p:spPr>
      </p:pic>
      <p:sp>
        <p:nvSpPr>
          <p:cNvPr id="23" name="Rectangle 22"/>
          <p:cNvSpPr/>
          <p:nvPr userDrawn="1"/>
        </p:nvSpPr>
        <p:spPr>
          <a:xfrm>
            <a:off x="-1586" y="6582396"/>
            <a:ext cx="12197905" cy="276998"/>
          </a:xfrm>
          <a:prstGeom prst="rect">
            <a:avLst/>
          </a:prstGeom>
          <a:gradFill flip="none" rotWithShape="1">
            <a:gsLst>
              <a:gs pos="0">
                <a:srgbClr val="DA281C"/>
              </a:gs>
              <a:gs pos="100000">
                <a:srgbClr val="0063C3"/>
              </a:gs>
            </a:gsLst>
            <a:lin ang="13500000" scaled="1"/>
            <a:tileRect/>
          </a:gra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US" sz="1600" b="0" i="0" u="none" strike="noStrike" kern="0" cap="none" spc="0" normalizeH="0" baseline="0" noProof="0">
              <a:ln>
                <a:noFill/>
              </a:ln>
              <a:solidFill>
                <a:srgbClr val="333F48"/>
              </a:solidFill>
              <a:effectLst/>
              <a:uLnTx/>
              <a:uFillTx/>
              <a:latin typeface="Calibri" panose="020F0502020204030204"/>
              <a:ea typeface="+mn-ea"/>
              <a:cs typeface="+mn-cs"/>
            </a:endParaRPr>
          </a:p>
        </p:txBody>
      </p:sp>
      <p:pic>
        <p:nvPicPr>
          <p:cNvPr id="12" name="图片 11"/>
          <p:cNvPicPr>
            <a:picLocks noChangeAspect="1"/>
          </p:cNvPicPr>
          <p:nvPr userDrawn="1"/>
        </p:nvPicPr>
        <p:blipFill>
          <a:blip r:embed="rId7"/>
          <a:stretch>
            <a:fillRect/>
          </a:stretch>
        </p:blipFill>
        <p:spPr>
          <a:xfrm>
            <a:off x="332925" y="341755"/>
            <a:ext cx="3264032" cy="418465"/>
          </a:xfrm>
          <a:prstGeom prst="rect">
            <a:avLst/>
          </a:prstGeom>
        </p:spPr>
      </p:pic>
      <p:sp>
        <p:nvSpPr>
          <p:cNvPr id="2" name="文本框 1">
            <a:extLst>
              <a:ext uri="{FF2B5EF4-FFF2-40B4-BE49-F238E27FC236}">
                <a16:creationId xmlns:a16="http://schemas.microsoft.com/office/drawing/2014/main" id="{5EE2817C-23CF-A4B4-89E8-68F77FF2ECDC}"/>
              </a:ext>
            </a:extLst>
          </p:cNvPr>
          <p:cNvSpPr txBox="1"/>
          <p:nvPr userDrawn="1"/>
        </p:nvSpPr>
        <p:spPr>
          <a:xfrm>
            <a:off x="9559223" y="6627168"/>
            <a:ext cx="2624137" cy="230832"/>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zh-CN" altLang="en-US" sz="900" b="1" i="1">
                <a:solidFill>
                  <a:schemeClr val="bg1"/>
                </a:solidFill>
                <a:effectLst/>
                <a:latin typeface="adobe-clean"/>
              </a:rPr>
              <a:t>本材料仅供医疗卫生专业人士参考</a:t>
            </a:r>
            <a:endParaRPr lang="en-US" sz="900">
              <a:solidFill>
                <a:schemeClr val="bg1"/>
              </a:solidFill>
            </a:endParaRPr>
          </a:p>
        </p:txBody>
      </p:sp>
      <p:sp>
        <p:nvSpPr>
          <p:cNvPr id="6" name="文本框 7">
            <a:extLst>
              <a:ext uri="{FF2B5EF4-FFF2-40B4-BE49-F238E27FC236}">
                <a16:creationId xmlns:a16="http://schemas.microsoft.com/office/drawing/2014/main" id="{1CC91CDE-8020-911E-113F-B5C1F212341B}"/>
              </a:ext>
            </a:extLst>
          </p:cNvPr>
          <p:cNvSpPr txBox="1"/>
          <p:nvPr userDrawn="1"/>
        </p:nvSpPr>
        <p:spPr>
          <a:xfrm>
            <a:off x="9458175" y="6173895"/>
            <a:ext cx="2725185" cy="430887"/>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zh-CN" altLang="en-US" sz="1050" b="0" i="1">
                <a:solidFill>
                  <a:schemeClr val="bg1"/>
                </a:solidFill>
                <a:effectLst/>
                <a:latin typeface="+mj-lt"/>
              </a:rPr>
              <a:t>文档编号：</a:t>
            </a:r>
            <a:r>
              <a:rPr lang="en-US" altLang="zh-CN" sz="1050" i="1">
                <a:solidFill>
                  <a:schemeClr val="bg1"/>
                </a:solidFill>
                <a:latin typeface="+mj-lt"/>
              </a:rPr>
              <a:t>BG_CN_DAM_00002007</a:t>
            </a:r>
          </a:p>
          <a:p>
            <a:pPr algn="r"/>
            <a:r>
              <a:rPr lang="zh-CN" altLang="en-US" sz="1050" b="0" i="1">
                <a:solidFill>
                  <a:schemeClr val="bg1"/>
                </a:solidFill>
                <a:effectLst/>
                <a:latin typeface="+mj-lt"/>
              </a:rPr>
              <a:t>到期日期：</a:t>
            </a:r>
            <a:r>
              <a:rPr lang="en-US" altLang="zh-CN" sz="1050" b="0" i="1">
                <a:solidFill>
                  <a:schemeClr val="bg1"/>
                </a:solidFill>
                <a:effectLst/>
                <a:latin typeface="+mj-lt"/>
              </a:rPr>
              <a:t>2025-12-31 </a:t>
            </a:r>
            <a:endParaRPr lang="en-US" sz="1050" i="1">
              <a:solidFill>
                <a:schemeClr val="bg1"/>
              </a:solidFill>
              <a:latin typeface="+mj-lt"/>
            </a:endParaRPr>
          </a:p>
        </p:txBody>
      </p:sp>
    </p:spTree>
    <p:extLst>
      <p:ext uri="{BB962C8B-B14F-4D97-AF65-F5344CB8AC3E}">
        <p14:creationId xmlns:p14="http://schemas.microsoft.com/office/powerpoint/2010/main" val="1512474207"/>
      </p:ext>
    </p:extLst>
  </p:cSld>
  <p:clrMapOvr>
    <a:masterClrMapping/>
  </p:clrMapOvr>
  <p:hf hdr="0" ftr="0" dt="0"/>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标题幻灯片">
    <p:bg>
      <p:bgPr>
        <a:solidFill>
          <a:schemeClr val="bg1"/>
        </a:solidFill>
        <a:effectLst/>
      </p:bgPr>
    </p:bg>
    <p:spTree>
      <p:nvGrpSpPr>
        <p:cNvPr id="1" name=""/>
        <p:cNvGrpSpPr/>
        <p:nvPr/>
      </p:nvGrpSpPr>
      <p:grpSpPr>
        <a:xfrm>
          <a:off x="0" y="0"/>
          <a:ext cx="0" cy="0"/>
          <a:chOff x="0" y="0"/>
          <a:chExt cx="0" cy="0"/>
        </a:xfrm>
      </p:grpSpPr>
      <p:pic>
        <p:nvPicPr>
          <p:cNvPr id="12" name="图片 11"/>
          <p:cNvPicPr>
            <a:picLocks noChangeAspect="1"/>
          </p:cNvPicPr>
          <p:nvPr userDrawn="1"/>
        </p:nvPicPr>
        <p:blipFill rotWithShape="1">
          <a:blip r:embed="rId2" cstate="screen"/>
          <a:srcRect r="21901"/>
          <a:stretch>
            <a:fillRect/>
          </a:stretch>
        </p:blipFill>
        <p:spPr>
          <a:xfrm>
            <a:off x="1" y="0"/>
            <a:ext cx="2743200" cy="6858000"/>
          </a:xfrm>
          <a:prstGeom prst="rect">
            <a:avLst/>
          </a:prstGeom>
        </p:spPr>
      </p:pic>
    </p:spTree>
    <p:extLst>
      <p:ext uri="{BB962C8B-B14F-4D97-AF65-F5344CB8AC3E}">
        <p14:creationId xmlns:p14="http://schemas.microsoft.com/office/powerpoint/2010/main" val="12893140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graphicFrame>
        <p:nvGraphicFramePr>
          <p:cNvPr id="6" name="think-cell data - do not delete" hidden="1"/>
          <p:cNvGraphicFramePr>
            <a:graphicFrameLocks noChangeAspect="1"/>
          </p:cNvGraphicFramePr>
          <p:nvPr userDrawn="1">
            <p:custDataLst>
              <p:tags r:id="rId1"/>
            </p:custDataLst>
            <p:extLst>
              <p:ext uri="{D42A27DB-BD31-4B8C-83A1-F6EECF244321}">
                <p14:modId xmlns:p14="http://schemas.microsoft.com/office/powerpoint/2010/main" val="46988434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幻灯片" r:id="rId3" imgW="5715" imgH="5715" progId="TCLayout.ActiveDocument.1">
                  <p:embed/>
                </p:oleObj>
              </mc:Choice>
              <mc:Fallback>
                <p:oleObj name="think-cell 幻灯片" r:id="rId3" imgW="5715" imgH="5715" progId="TCLayout.ActiveDocument.1">
                  <p:embed/>
                  <p:pic>
                    <p:nvPicPr>
                      <p:cNvPr id="6" name="think-cell data - do not delete"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4" name="标题 3"/>
          <p:cNvSpPr>
            <a:spLocks noGrp="1"/>
          </p:cNvSpPr>
          <p:nvPr>
            <p:ph type="title"/>
          </p:nvPr>
        </p:nvSpPr>
        <p:spPr>
          <a:xfrm>
            <a:off x="497240" y="115527"/>
            <a:ext cx="10516235" cy="726700"/>
          </a:xfrm>
        </p:spPr>
        <p:txBody>
          <a:bodyPr vert="horz" lIns="0" tIns="0" rIns="0" bIns="0" anchor="ctr" anchorCtr="0">
            <a:noAutofit/>
          </a:bodyPr>
          <a:lstStyle>
            <a:lvl1pPr algn="just">
              <a:lnSpc>
                <a:spcPct val="100000"/>
              </a:lnSpc>
              <a:defRPr sz="2500" b="1">
                <a:solidFill>
                  <a:srgbClr val="F26649"/>
                </a:solidFill>
              </a:defRPr>
            </a:lvl1pPr>
          </a:lstStyle>
          <a:p>
            <a:r>
              <a:rPr lang="zh-CN" altLang="en-US"/>
              <a:t>单击此处编辑母版标题样式</a:t>
            </a:r>
          </a:p>
        </p:txBody>
      </p:sp>
      <p:sp>
        <p:nvSpPr>
          <p:cNvPr id="11" name="内容占位符 10"/>
          <p:cNvSpPr>
            <a:spLocks noGrp="1"/>
          </p:cNvSpPr>
          <p:nvPr>
            <p:ph idx="13" hasCustomPrompt="1"/>
          </p:nvPr>
        </p:nvSpPr>
        <p:spPr>
          <a:xfrm>
            <a:off x="334962" y="6527800"/>
            <a:ext cx="5761037" cy="324478"/>
          </a:xfrm>
          <a:prstGeom prst="rect">
            <a:avLst/>
          </a:prstGeom>
        </p:spPr>
        <p:txBody>
          <a:bodyPr lIns="0" tIns="0" rIns="0" bIns="0" anchor="ctr" anchorCtr="0"/>
          <a:lstStyle>
            <a:lvl1pPr marL="107950" indent="-107950">
              <a:lnSpc>
                <a:spcPct val="100000"/>
              </a:lnSpc>
              <a:spcBef>
                <a:spcPts val="0"/>
              </a:spcBef>
              <a:spcAft>
                <a:spcPts val="0"/>
              </a:spcAft>
              <a:buFont typeface="+mj-lt"/>
              <a:buAutoNum type="arabicPeriod"/>
              <a:defRPr sz="800">
                <a:solidFill>
                  <a:schemeClr val="tx1">
                    <a:lumMod val="75000"/>
                    <a:lumOff val="25000"/>
                  </a:schemeClr>
                </a:solidFill>
              </a:defRPr>
            </a:lvl1pPr>
            <a:lvl2pPr marL="457200" indent="0">
              <a:lnSpc>
                <a:spcPct val="90000"/>
              </a:lnSpc>
              <a:spcBef>
                <a:spcPts val="0"/>
              </a:spcBef>
              <a:spcAft>
                <a:spcPts val="0"/>
              </a:spcAft>
              <a:buNone/>
              <a:defRPr sz="800">
                <a:solidFill>
                  <a:schemeClr val="tx1">
                    <a:lumMod val="75000"/>
                    <a:lumOff val="25000"/>
                  </a:schemeClr>
                </a:solidFill>
              </a:defRPr>
            </a:lvl2pPr>
            <a:lvl3pPr marL="914400" indent="0">
              <a:lnSpc>
                <a:spcPct val="90000"/>
              </a:lnSpc>
              <a:spcBef>
                <a:spcPts val="0"/>
              </a:spcBef>
              <a:spcAft>
                <a:spcPts val="0"/>
              </a:spcAft>
              <a:buNone/>
              <a:defRPr sz="800">
                <a:solidFill>
                  <a:schemeClr val="tx1">
                    <a:lumMod val="75000"/>
                    <a:lumOff val="25000"/>
                  </a:schemeClr>
                </a:solidFill>
              </a:defRPr>
            </a:lvl3pPr>
            <a:lvl4pPr>
              <a:lnSpc>
                <a:spcPct val="90000"/>
              </a:lnSpc>
              <a:spcBef>
                <a:spcPts val="0"/>
              </a:spcBef>
              <a:spcAft>
                <a:spcPts val="0"/>
              </a:spcAft>
              <a:buAutoNum type="arabicPeriod"/>
              <a:defRPr sz="800">
                <a:solidFill>
                  <a:schemeClr val="tx1">
                    <a:lumMod val="75000"/>
                    <a:lumOff val="25000"/>
                  </a:schemeClr>
                </a:solidFill>
              </a:defRPr>
            </a:lvl4pPr>
            <a:lvl5pPr>
              <a:lnSpc>
                <a:spcPct val="90000"/>
              </a:lnSpc>
              <a:spcBef>
                <a:spcPts val="0"/>
              </a:spcBef>
              <a:spcAft>
                <a:spcPts val="0"/>
              </a:spcAft>
              <a:buAutoNum type="arabicPeriod"/>
              <a:defRPr sz="800">
                <a:solidFill>
                  <a:schemeClr val="tx1">
                    <a:lumMod val="75000"/>
                    <a:lumOff val="25000"/>
                  </a:schemeClr>
                </a:solidFill>
              </a:defRPr>
            </a:lvl5pPr>
          </a:lstStyle>
          <a:p>
            <a:pPr lvl="0"/>
            <a:r>
              <a:rPr lang="zh-CN" altLang="en-US"/>
              <a:t>编辑母版文本样式</a:t>
            </a:r>
          </a:p>
        </p:txBody>
      </p:sp>
      <p:pic>
        <p:nvPicPr>
          <p:cNvPr id="8" name="图片 7"/>
          <p:cNvPicPr>
            <a:picLocks noChangeAspect="1"/>
          </p:cNvPicPr>
          <p:nvPr userDrawn="1"/>
        </p:nvPicPr>
        <p:blipFill>
          <a:blip r:embed="rId5"/>
          <a:stretch>
            <a:fillRect/>
          </a:stretch>
        </p:blipFill>
        <p:spPr>
          <a:xfrm>
            <a:off x="229283" y="94524"/>
            <a:ext cx="207282" cy="864326"/>
          </a:xfrm>
          <a:prstGeom prst="rect">
            <a:avLst/>
          </a:prstGeom>
        </p:spPr>
      </p:pic>
      <p:cxnSp>
        <p:nvCxnSpPr>
          <p:cNvPr id="9" name="直接连接符 8"/>
          <p:cNvCxnSpPr/>
          <p:nvPr userDrawn="1"/>
        </p:nvCxnSpPr>
        <p:spPr>
          <a:xfrm>
            <a:off x="478386" y="934483"/>
            <a:ext cx="11430182" cy="0"/>
          </a:xfrm>
          <a:prstGeom prst="line">
            <a:avLst/>
          </a:prstGeom>
          <a:ln w="38100">
            <a:gradFill flip="none" rotWithShape="1">
              <a:gsLst>
                <a:gs pos="0">
                  <a:srgbClr val="F26649"/>
                </a:gs>
                <a:gs pos="100000">
                  <a:schemeClr val="bg1"/>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10" name="内容占位符 9"/>
          <p:cNvSpPr>
            <a:spLocks noGrp="1"/>
          </p:cNvSpPr>
          <p:nvPr>
            <p:ph sz="quarter" idx="14"/>
          </p:nvPr>
        </p:nvSpPr>
        <p:spPr>
          <a:xfrm>
            <a:off x="334963" y="1057648"/>
            <a:ext cx="11522075" cy="823540"/>
          </a:xfrm>
          <a:prstGeom prst="roundRect">
            <a:avLst/>
          </a:prstGeom>
          <a:solidFill>
            <a:srgbClr val="FEEFEC"/>
          </a:solidFill>
          <a:ln>
            <a:gradFill flip="none" rotWithShape="1">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2700000" scaled="1"/>
              <a:tileRect/>
            </a:gradFill>
          </a:ln>
        </p:spPr>
        <p:txBody>
          <a:bodyPr wrap="square" rtlCol="0" anchor="ctr">
            <a:noAutofit/>
          </a:bodyPr>
          <a:lstStyle>
            <a:lvl1pPr>
              <a:lnSpc>
                <a:spcPct val="100000"/>
              </a:lnSpc>
              <a:spcBef>
                <a:spcPts val="300"/>
              </a:spcBef>
              <a:spcAft>
                <a:spcPts val="300"/>
              </a:spcAft>
              <a:defRPr lang="zh-CN" altLang="en-US" sz="1600" dirty="0" smtClean="0">
                <a:solidFill>
                  <a:schemeClr val="tx2">
                    <a:lumMod val="50000"/>
                  </a:schemeClr>
                </a:solidFill>
              </a:defRPr>
            </a:lvl1pPr>
          </a:lstStyle>
          <a:p>
            <a:pPr marL="285750" lvl="0" indent="-285750">
              <a:lnSpc>
                <a:spcPct val="120000"/>
              </a:lnSpc>
              <a:buClr>
                <a:srgbClr val="F26649"/>
              </a:buClr>
            </a:pPr>
            <a:r>
              <a:rPr lang="zh-CN" altLang="en-US"/>
              <a:t>单击此处编辑母版文本样式</a:t>
            </a:r>
          </a:p>
        </p:txBody>
      </p:sp>
    </p:spTree>
    <p:extLst>
      <p:ext uri="{BB962C8B-B14F-4D97-AF65-F5344CB8AC3E}">
        <p14:creationId xmlns:p14="http://schemas.microsoft.com/office/powerpoint/2010/main" val="137793601"/>
      </p:ext>
    </p:extLst>
  </p:cSld>
  <p:clrMapOvr>
    <a:masterClrMapping/>
  </p:clrMapOvr>
  <p:hf hdr="0" ftr="0" dt="0"/>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tags" Target="../tags/tag1.xml"/><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emf"/><Relationship Id="rId4" Type="http://schemas.openxmlformats.org/officeDocument/2006/relationships/slideLayout" Target="../slideLayouts/slideLayout4.xml"/><Relationship Id="rId9" Type="http://schemas.openxmlformats.org/officeDocument/2006/relationships/oleObject" Target="../embeddings/oleObject1.bin"/></Relationships>
</file>

<file path=ppt/slideMasters/_rels/slideMaster2.xml.rels><?xml version="1.0" encoding="UTF-8" standalone="yes"?>
<Relationships xmlns="http://schemas.openxmlformats.org/package/2006/relationships"><Relationship Id="rId8" Type="http://schemas.openxmlformats.org/officeDocument/2006/relationships/oleObject" Target="../embeddings/oleObject3.bin"/><Relationship Id="rId3" Type="http://schemas.openxmlformats.org/officeDocument/2006/relationships/slideLayout" Target="../slideLayouts/slideLayout9.xml"/><Relationship Id="rId7" Type="http://schemas.openxmlformats.org/officeDocument/2006/relationships/tags" Target="../tags/tag11.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theme" Target="../theme/theme2.xml"/><Relationship Id="rId11" Type="http://schemas.openxmlformats.org/officeDocument/2006/relationships/image" Target="../media/image8.png"/><Relationship Id="rId5" Type="http://schemas.openxmlformats.org/officeDocument/2006/relationships/slideLayout" Target="../slideLayouts/slideLayout11.xml"/><Relationship Id="rId10" Type="http://schemas.openxmlformats.org/officeDocument/2006/relationships/image" Target="../media/image7.png"/><Relationship Id="rId4" Type="http://schemas.openxmlformats.org/officeDocument/2006/relationships/slideLayout" Target="../slideLayouts/slideLayout10.xml"/><Relationship Id="rId9" Type="http://schemas.openxmlformats.org/officeDocument/2006/relationships/image" Target="../media/image1.emf"/></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ags" Target="../tags/tag17.xml"/><Relationship Id="rId18" Type="http://schemas.openxmlformats.org/officeDocument/2006/relationships/image" Target="../media/image15.png"/><Relationship Id="rId3" Type="http://schemas.openxmlformats.org/officeDocument/2006/relationships/slideLayout" Target="../slideLayouts/slideLayout14.xml"/><Relationship Id="rId21" Type="http://schemas.openxmlformats.org/officeDocument/2006/relationships/image" Target="../media/image18.png"/><Relationship Id="rId7" Type="http://schemas.openxmlformats.org/officeDocument/2006/relationships/slideLayout" Target="../slideLayouts/slideLayout18.xml"/><Relationship Id="rId12" Type="http://schemas.openxmlformats.org/officeDocument/2006/relationships/theme" Target="../theme/theme3.xml"/><Relationship Id="rId17" Type="http://schemas.openxmlformats.org/officeDocument/2006/relationships/image" Target="../media/image14.svg"/><Relationship Id="rId2" Type="http://schemas.openxmlformats.org/officeDocument/2006/relationships/slideLayout" Target="../slideLayouts/slideLayout13.xml"/><Relationship Id="rId16" Type="http://schemas.openxmlformats.org/officeDocument/2006/relationships/image" Target="../media/image13.png"/><Relationship Id="rId20" Type="http://schemas.openxmlformats.org/officeDocument/2006/relationships/image" Target="../media/image17.sv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1.emf"/><Relationship Id="rId10" Type="http://schemas.openxmlformats.org/officeDocument/2006/relationships/slideLayout" Target="../slideLayouts/slideLayout21.xml"/><Relationship Id="rId19" Type="http://schemas.openxmlformats.org/officeDocument/2006/relationships/image" Target="../media/image16.png"/><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oleObject" Target="../embeddings/oleObject6.bin"/><Relationship Id="rId22" Type="http://schemas.openxmlformats.org/officeDocument/2006/relationships/image" Target="../media/image19.svg"/></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27.emf"/><Relationship Id="rId3" Type="http://schemas.openxmlformats.org/officeDocument/2006/relationships/slideLayout" Target="../slideLayouts/slideLayout25.xml"/><Relationship Id="rId7" Type="http://schemas.openxmlformats.org/officeDocument/2006/relationships/oleObject" Target="../embeddings/oleObject9.bin"/><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tags" Target="../tags/tag22.xml"/><Relationship Id="rId5" Type="http://schemas.openxmlformats.org/officeDocument/2006/relationships/theme" Target="../theme/theme4.xml"/><Relationship Id="rId4" Type="http://schemas.openxmlformats.org/officeDocument/2006/relationships/slideLayout" Target="../slideLayouts/slideLayout26.xml"/></Relationships>
</file>

<file path=ppt/slideMasters/_rels/slideMaster5.xml.rels><?xml version="1.0" encoding="UTF-8" standalone="yes"?>
<Relationships xmlns="http://schemas.openxmlformats.org/package/2006/relationships"><Relationship Id="rId8" Type="http://schemas.openxmlformats.org/officeDocument/2006/relationships/oleObject" Target="../embeddings/oleObject1.bin"/><Relationship Id="rId13" Type="http://schemas.openxmlformats.org/officeDocument/2006/relationships/image" Target="../media/image29.png"/><Relationship Id="rId3" Type="http://schemas.openxmlformats.org/officeDocument/2006/relationships/slideLayout" Target="../slideLayouts/slideLayout29.xml"/><Relationship Id="rId7" Type="http://schemas.openxmlformats.org/officeDocument/2006/relationships/tags" Target="../tags/tag23.xml"/><Relationship Id="rId12" Type="http://schemas.openxmlformats.org/officeDocument/2006/relationships/image" Target="../media/image28.png"/><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theme" Target="../theme/theme5.xml"/><Relationship Id="rId11" Type="http://schemas.openxmlformats.org/officeDocument/2006/relationships/image" Target="../media/image8.png"/><Relationship Id="rId5" Type="http://schemas.openxmlformats.org/officeDocument/2006/relationships/slideLayout" Target="../slideLayouts/slideLayout31.xml"/><Relationship Id="rId10" Type="http://schemas.openxmlformats.org/officeDocument/2006/relationships/image" Target="../media/image7.png"/><Relationship Id="rId4" Type="http://schemas.openxmlformats.org/officeDocument/2006/relationships/slideLayout" Target="../slideLayouts/slideLayout30.xml"/><Relationship Id="rId9" Type="http://schemas.openxmlformats.org/officeDocument/2006/relationships/image" Target="../media/image1.emf"/></Relationships>
</file>

<file path=ppt/slideMasters/_rels/slideMaster6.xml.rels><?xml version="1.0" encoding="UTF-8" standalone="yes"?>
<Relationships xmlns="http://schemas.openxmlformats.org/package/2006/relationships"><Relationship Id="rId3" Type="http://schemas.openxmlformats.org/officeDocument/2006/relationships/theme" Target="../theme/theme6.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image" Target="../media/image27.emf"/><Relationship Id="rId5" Type="http://schemas.openxmlformats.org/officeDocument/2006/relationships/oleObject" Target="../embeddings/oleObject10.bin"/><Relationship Id="rId4" Type="http://schemas.openxmlformats.org/officeDocument/2006/relationships/tags" Target="../tags/tag26.xml"/></Relationships>
</file>

<file path=ppt/slideMasters/_rels/slideMaster7.xml.rels><?xml version="1.0" encoding="UTF-8" standalone="yes"?>
<Relationships xmlns="http://schemas.openxmlformats.org/package/2006/relationships"><Relationship Id="rId8" Type="http://schemas.openxmlformats.org/officeDocument/2006/relationships/image" Target="../media/image27.emf"/><Relationship Id="rId3" Type="http://schemas.openxmlformats.org/officeDocument/2006/relationships/slideLayout" Target="../slideLayouts/slideLayout36.xml"/><Relationship Id="rId7" Type="http://schemas.openxmlformats.org/officeDocument/2006/relationships/oleObject" Target="../embeddings/oleObject11.bin"/><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tags" Target="../tags/tag31.xml"/><Relationship Id="rId5" Type="http://schemas.openxmlformats.org/officeDocument/2006/relationships/theme" Target="../theme/theme7.xml"/><Relationship Id="rId4" Type="http://schemas.openxmlformats.org/officeDocument/2006/relationships/slideLayout" Target="../slideLayouts/slideLayout37.xml"/></Relationships>
</file>

<file path=ppt/slideMasters/_rels/slideMaster8.xml.rels><?xml version="1.0" encoding="UTF-8" standalone="yes"?>
<Relationships xmlns="http://schemas.openxmlformats.org/package/2006/relationships"><Relationship Id="rId8" Type="http://schemas.openxmlformats.org/officeDocument/2006/relationships/oleObject" Target="../embeddings/oleObject12.bin"/><Relationship Id="rId3" Type="http://schemas.openxmlformats.org/officeDocument/2006/relationships/slideLayout" Target="../slideLayouts/slideLayout40.xml"/><Relationship Id="rId7" Type="http://schemas.openxmlformats.org/officeDocument/2006/relationships/tags" Target="../tags/tag38.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theme" Target="../theme/theme8.xml"/><Relationship Id="rId5" Type="http://schemas.openxmlformats.org/officeDocument/2006/relationships/slideLayout" Target="../slideLayouts/slideLayout42.xml"/><Relationship Id="rId4" Type="http://schemas.openxmlformats.org/officeDocument/2006/relationships/slideLayout" Target="../slideLayouts/slideLayout41.xml"/><Relationship Id="rId9" Type="http://schemas.openxmlformats.org/officeDocument/2006/relationships/image" Target="../media/image1.emf"/></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7" name="Object 6" hidden="1"/>
          <p:cNvGraphicFramePr>
            <a:graphicFrameLocks noChangeAspect="1"/>
          </p:cNvGraphicFramePr>
          <p:nvPr userDrawn="1">
            <p:custDataLst>
              <p:tags r:id="rId8"/>
            </p:custDataLst>
            <p:extLst>
              <p:ext uri="{D42A27DB-BD31-4B8C-83A1-F6EECF244321}">
                <p14:modId xmlns:p14="http://schemas.microsoft.com/office/powerpoint/2010/main" val="426973427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幻灯片" r:id="rId9" imgW="5715" imgH="5715" progId="TCLayout.ActiveDocument.1">
                  <p:embed/>
                </p:oleObj>
              </mc:Choice>
              <mc:Fallback>
                <p:oleObj name="think-cell 幻灯片" r:id="rId9" imgW="5715" imgH="5715" progId="TCLayout.ActiveDocument.1">
                  <p:embed/>
                  <p:pic>
                    <p:nvPicPr>
                      <p:cNvPr id="7" name="Object 6" hidden="1"/>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3"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Tree>
    <p:extLst>
      <p:ext uri="{BB962C8B-B14F-4D97-AF65-F5344CB8AC3E}">
        <p14:creationId xmlns:p14="http://schemas.microsoft.com/office/powerpoint/2010/main" val="4020636705"/>
      </p:ext>
    </p:extLst>
  </p:cSld>
  <p:clrMap bg1="lt1" tx1="dk1" bg2="lt2" tx2="dk2" accent1="accent1" accent2="accent2" accent3="accent3" accent4="accent4" accent5="accent5" accent6="accent6" hlink="hlink" folHlink="folHlink"/>
  <p:sldLayoutIdLst>
    <p:sldLayoutId id="2147483705" r:id="rId1"/>
    <p:sldLayoutId id="2147483711" r:id="rId2"/>
    <p:sldLayoutId id="2147483716" r:id="rId3"/>
    <p:sldLayoutId id="2147483715" r:id="rId4"/>
    <p:sldLayoutId id="2147483713" r:id="rId5"/>
    <p:sldLayoutId id="2147483714" r:id="rId6"/>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83" userDrawn="1">
          <p15:clr>
            <a:srgbClr val="F26B43"/>
          </p15:clr>
        </p15:guide>
        <p15:guide id="2" pos="384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7" name="Object 6" hidden="1"/>
          <p:cNvGraphicFramePr>
            <a:graphicFrameLocks noChangeAspect="1"/>
          </p:cNvGraphicFramePr>
          <p:nvPr userDrawn="1">
            <p:custDataLst>
              <p:tags r:id="rId7"/>
            </p:custDataLst>
            <p:extLst>
              <p:ext uri="{D42A27DB-BD31-4B8C-83A1-F6EECF244321}">
                <p14:modId xmlns:p14="http://schemas.microsoft.com/office/powerpoint/2010/main" val="389392558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幻灯片" r:id="rId8" imgW="5715" imgH="5715" progId="TCLayout.ActiveDocument.1">
                  <p:embed/>
                </p:oleObj>
              </mc:Choice>
              <mc:Fallback>
                <p:oleObj name="think-cell 幻灯片" r:id="rId8" imgW="5715" imgH="5715" progId="TCLayout.ActiveDocument.1">
                  <p:embed/>
                  <p:pic>
                    <p:nvPicPr>
                      <p:cNvPr id="7" name="Object 6" hidden="1"/>
                      <p:cNvPicPr/>
                      <p:nvPr/>
                    </p:nvPicPr>
                    <p:blipFill>
                      <a:blip r:embed="rId9"/>
                      <a:stretch>
                        <a:fillRect/>
                      </a:stretch>
                    </p:blipFill>
                    <p:spPr>
                      <a:xfrm>
                        <a:off x="1588" y="1588"/>
                        <a:ext cx="1588" cy="1588"/>
                      </a:xfrm>
                      <a:prstGeom prst="rect">
                        <a:avLst/>
                      </a:prstGeom>
                    </p:spPr>
                  </p:pic>
                </p:oleObj>
              </mc:Fallback>
            </mc:AlternateContent>
          </a:graphicData>
        </a:graphic>
      </p:graphicFrame>
      <p:sp>
        <p:nvSpPr>
          <p:cNvPr id="3"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9CCDDC7-CE80-412A-A98B-519C72358A3E}" type="datetimeFigureOut">
              <a:rPr lang="zh-CN" altLang="en-US" smtClean="0"/>
              <a:t>2026/2/28</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A0E193D-FE13-45E4-B883-1451B270117D}" type="slidenum">
              <a:rPr lang="zh-CN" altLang="en-US" smtClean="0"/>
              <a:t>‹#›</a:t>
            </a:fld>
            <a:endParaRPr lang="zh-CN" altLang="en-US"/>
          </a:p>
        </p:txBody>
      </p:sp>
      <p:sp>
        <p:nvSpPr>
          <p:cNvPr id="2" name="文本框 1">
            <a:extLst>
              <a:ext uri="{FF2B5EF4-FFF2-40B4-BE49-F238E27FC236}">
                <a16:creationId xmlns:a16="http://schemas.microsoft.com/office/drawing/2014/main" id="{5727D726-CDF9-33AB-9CCB-CB97DA3B6598}"/>
              </a:ext>
            </a:extLst>
          </p:cNvPr>
          <p:cNvSpPr txBox="1"/>
          <p:nvPr userDrawn="1"/>
        </p:nvSpPr>
        <p:spPr>
          <a:xfrm>
            <a:off x="9559223" y="6627168"/>
            <a:ext cx="2624137" cy="230832"/>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zh-CN" altLang="en-US" sz="900" b="1" i="1">
                <a:solidFill>
                  <a:schemeClr val="tx1">
                    <a:lumMod val="75000"/>
                    <a:lumOff val="25000"/>
                  </a:schemeClr>
                </a:solidFill>
                <a:effectLst/>
                <a:latin typeface="adobe-clean"/>
              </a:rPr>
              <a:t>本材料仅供医疗卫生专业人士参考</a:t>
            </a:r>
            <a:endParaRPr lang="en-US" sz="900">
              <a:solidFill>
                <a:schemeClr val="tx1">
                  <a:lumMod val="75000"/>
                  <a:lumOff val="25000"/>
                </a:schemeClr>
              </a:solidFill>
            </a:endParaRPr>
          </a:p>
        </p:txBody>
      </p:sp>
      <p:grpSp>
        <p:nvGrpSpPr>
          <p:cNvPr id="9" name="组合 8">
            <a:extLst>
              <a:ext uri="{FF2B5EF4-FFF2-40B4-BE49-F238E27FC236}">
                <a16:creationId xmlns:a16="http://schemas.microsoft.com/office/drawing/2014/main" id="{459A8CD7-0837-7397-1D22-7E6F9FAF4AFD}"/>
              </a:ext>
            </a:extLst>
          </p:cNvPr>
          <p:cNvGrpSpPr/>
          <p:nvPr userDrawn="1"/>
        </p:nvGrpSpPr>
        <p:grpSpPr>
          <a:xfrm>
            <a:off x="10837983" y="140186"/>
            <a:ext cx="1373991" cy="458125"/>
            <a:chOff x="10386705" y="140186"/>
            <a:chExt cx="1825269" cy="608593"/>
          </a:xfrm>
        </p:grpSpPr>
        <p:pic>
          <p:nvPicPr>
            <p:cNvPr id="10" name="Picture 7" descr="A close up of a logo&#10;&#10;Description automatically generated">
              <a:extLst>
                <a:ext uri="{FF2B5EF4-FFF2-40B4-BE49-F238E27FC236}">
                  <a16:creationId xmlns:a16="http://schemas.microsoft.com/office/drawing/2014/main" id="{2D0A4A0B-C829-0920-9FC3-9289B5BF3991}"/>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1353800" y="365125"/>
              <a:ext cx="858174" cy="383654"/>
            </a:xfrm>
            <a:prstGeom prst="rect">
              <a:avLst/>
            </a:prstGeom>
          </p:spPr>
        </p:pic>
        <p:pic>
          <p:nvPicPr>
            <p:cNvPr id="12" name="图片 11">
              <a:extLst>
                <a:ext uri="{FF2B5EF4-FFF2-40B4-BE49-F238E27FC236}">
                  <a16:creationId xmlns:a16="http://schemas.microsoft.com/office/drawing/2014/main" id="{A144C862-3D03-7FD7-694C-9FDD8EF2F5B8}"/>
                </a:ext>
              </a:extLst>
            </p:cNvPr>
            <p:cNvPicPr>
              <a:picLocks noChangeAspect="1"/>
            </p:cNvPicPr>
            <p:nvPr userDrawn="1"/>
          </p:nvPicPr>
          <p:blipFill>
            <a:blip r:embed="rId11"/>
            <a:stretch>
              <a:fillRect/>
            </a:stretch>
          </p:blipFill>
          <p:spPr>
            <a:xfrm>
              <a:off x="10386705" y="140186"/>
              <a:ext cx="1754529" cy="224939"/>
            </a:xfrm>
            <a:prstGeom prst="rect">
              <a:avLst/>
            </a:prstGeom>
          </p:spPr>
        </p:pic>
      </p:grpSp>
    </p:spTree>
    <p:extLst>
      <p:ext uri="{BB962C8B-B14F-4D97-AF65-F5344CB8AC3E}">
        <p14:creationId xmlns:p14="http://schemas.microsoft.com/office/powerpoint/2010/main" val="359740876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D2A0FA17-A7BA-73FA-1C52-93A1DE56DB6B}"/>
              </a:ext>
            </a:extLst>
          </p:cNvPr>
          <p:cNvGraphicFramePr>
            <a:graphicFrameLocks noChangeAspect="1"/>
          </p:cNvGraphicFramePr>
          <p:nvPr userDrawn="1">
            <p:custDataLst>
              <p:tags r:id="rId13"/>
            </p:custDataLst>
            <p:extLst>
              <p:ext uri="{D42A27DB-BD31-4B8C-83A1-F6EECF244321}">
                <p14:modId xmlns:p14="http://schemas.microsoft.com/office/powerpoint/2010/main" val="226520907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幻灯片" r:id="rId14" imgW="395" imgH="396" progId="TCLayout.ActiveDocument.1">
                  <p:embed/>
                </p:oleObj>
              </mc:Choice>
              <mc:Fallback>
                <p:oleObj name="think-cell 幻灯片" r:id="rId14" imgW="395" imgH="396" progId="TCLayout.ActiveDocument.1">
                  <p:embed/>
                  <p:pic>
                    <p:nvPicPr>
                      <p:cNvPr id="7" name="think-cell data - do not delete" hidden="1">
                        <a:extLst>
                          <a:ext uri="{FF2B5EF4-FFF2-40B4-BE49-F238E27FC236}">
                            <a16:creationId xmlns:a16="http://schemas.microsoft.com/office/drawing/2014/main" id="{D2A0FA17-A7BA-73FA-1C52-93A1DE56DB6B}"/>
                          </a:ext>
                        </a:extLst>
                      </p:cNvPr>
                      <p:cNvPicPr/>
                      <p:nvPr/>
                    </p:nvPicPr>
                    <p:blipFill>
                      <a:blip r:embed="rId15"/>
                      <a:stretch>
                        <a:fillRect/>
                      </a:stretch>
                    </p:blipFill>
                    <p:spPr>
                      <a:xfrm>
                        <a:off x="1588" y="1588"/>
                        <a:ext cx="1588" cy="1588"/>
                      </a:xfrm>
                      <a:prstGeom prst="rect">
                        <a:avLst/>
                      </a:prstGeom>
                    </p:spPr>
                  </p:pic>
                </p:oleObj>
              </mc:Fallback>
            </mc:AlternateContent>
          </a:graphicData>
        </a:graphic>
      </p:graphicFrame>
      <p:sp>
        <p:nvSpPr>
          <p:cNvPr id="2" name="Title Placeholder 1"/>
          <p:cNvSpPr>
            <a:spLocks noGrp="1"/>
          </p:cNvSpPr>
          <p:nvPr>
            <p:ph type="title"/>
          </p:nvPr>
        </p:nvSpPr>
        <p:spPr>
          <a:xfrm>
            <a:off x="358337" y="271427"/>
            <a:ext cx="11470125" cy="430887"/>
          </a:xfrm>
          <a:prstGeom prst="rect">
            <a:avLst/>
          </a:prstGeom>
        </p:spPr>
        <p:txBody>
          <a:bodyPr vert="horz" lIns="0" tIns="0" rIns="0" bIns="0" rtlCol="0" anchor="t" anchorCtr="0">
            <a:spAutoFit/>
          </a:bodyPr>
          <a:lstStyle/>
          <a:p>
            <a:endParaRPr lang="en-US" dirty="0"/>
          </a:p>
        </p:txBody>
      </p:sp>
      <p:pic>
        <p:nvPicPr>
          <p:cNvPr id="5" name="Graphic 4">
            <a:extLst>
              <a:ext uri="{FF2B5EF4-FFF2-40B4-BE49-F238E27FC236}">
                <a16:creationId xmlns:a16="http://schemas.microsoft.com/office/drawing/2014/main" id="{00BA1F49-BB46-26C5-0D41-E71A03E5AF15}"/>
              </a:ext>
            </a:extLst>
          </p:cNvPr>
          <p:cNvPicPr>
            <a:picLocks noChangeAspect="1"/>
          </p:cNvPicPr>
          <p:nvPr userDrawn="1"/>
        </p:nvPicPr>
        <p:blipFill>
          <a:blip r:embed="rId16">
            <a:extLst>
              <a:ext uri="{96DAC541-7B7A-43D3-8B79-37D633B846F1}">
                <asvg:svgBlip xmlns:asvg="http://schemas.microsoft.com/office/drawing/2016/SVG/main" r:embed="rId17"/>
              </a:ext>
            </a:extLst>
          </a:blip>
          <a:stretch>
            <a:fillRect/>
          </a:stretch>
        </p:blipFill>
        <p:spPr>
          <a:xfrm>
            <a:off x="10904688" y="6524537"/>
            <a:ext cx="274320" cy="274320"/>
          </a:xfrm>
          <a:prstGeom prst="rect">
            <a:avLst/>
          </a:prstGeom>
        </p:spPr>
      </p:pic>
      <p:sp>
        <p:nvSpPr>
          <p:cNvPr id="9" name="Footer Placeholder 8">
            <a:extLst>
              <a:ext uri="{FF2B5EF4-FFF2-40B4-BE49-F238E27FC236}">
                <a16:creationId xmlns:a16="http://schemas.microsoft.com/office/drawing/2014/main" id="{8DB4D983-8CBD-62FC-D4B8-DEDA90BEA13E}"/>
              </a:ext>
            </a:extLst>
          </p:cNvPr>
          <p:cNvSpPr>
            <a:spLocks noGrp="1"/>
          </p:cNvSpPr>
          <p:nvPr>
            <p:ph type="ftr" sz="quarter" idx="3"/>
          </p:nvPr>
        </p:nvSpPr>
        <p:spPr>
          <a:xfrm>
            <a:off x="358337" y="6467059"/>
            <a:ext cx="7909560" cy="365760"/>
          </a:xfrm>
          <a:prstGeom prst="rect">
            <a:avLst/>
          </a:prstGeom>
        </p:spPr>
        <p:txBody>
          <a:bodyPr vert="horz" lIns="0" tIns="0" rIns="0" bIns="0" rtlCol="0" anchor="b" anchorCtr="0">
            <a:noAutofit/>
          </a:bodyPr>
          <a:lstStyle>
            <a:lvl1pPr algn="l">
              <a:lnSpc>
                <a:spcPct val="90000"/>
              </a:lnSpc>
              <a:spcBef>
                <a:spcPts val="300"/>
              </a:spcBef>
              <a:defRPr sz="700">
                <a:solidFill>
                  <a:schemeClr val="tx1">
                    <a:lumMod val="65000"/>
                    <a:lumOff val="35000"/>
                  </a:schemeClr>
                </a:solidFill>
              </a:defRPr>
            </a:lvl1pPr>
          </a:lstStyle>
          <a:p>
            <a:endParaRPr lang="en-US"/>
          </a:p>
        </p:txBody>
      </p:sp>
      <p:pic>
        <p:nvPicPr>
          <p:cNvPr id="3" name="Picture 15">
            <a:extLst>
              <a:ext uri="{FF2B5EF4-FFF2-40B4-BE49-F238E27FC236}">
                <a16:creationId xmlns:a16="http://schemas.microsoft.com/office/drawing/2014/main" id="{9BFAA38F-3291-412C-3DDC-D1E6612D4FE9}"/>
              </a:ext>
            </a:extLst>
          </p:cNvPr>
          <p:cNvPicPr>
            <a:picLocks noChangeAspect="1"/>
          </p:cNvPicPr>
          <p:nvPr userDrawn="1"/>
        </p:nvPicPr>
        <p:blipFill rotWithShape="1">
          <a:blip r:embed="rId18"/>
          <a:srcRect l="63450" t="37981"/>
          <a:stretch/>
        </p:blipFill>
        <p:spPr>
          <a:xfrm>
            <a:off x="11303608" y="6501022"/>
            <a:ext cx="797841" cy="297835"/>
          </a:xfrm>
          <a:prstGeom prst="rect">
            <a:avLst/>
          </a:prstGeom>
        </p:spPr>
      </p:pic>
    </p:spTree>
    <p:extLst>
      <p:ext uri="{BB962C8B-B14F-4D97-AF65-F5344CB8AC3E}">
        <p14:creationId xmlns:p14="http://schemas.microsoft.com/office/powerpoint/2010/main" val="966854242"/>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86" r:id="rId11"/>
  </p:sldLayoutIdLst>
  <p:hf hdr="0" dt="0"/>
  <p:txStyles>
    <p:titleStyle>
      <a:lvl1pPr algn="l" defTabSz="914400" rtl="0" eaLnBrk="1" latinLnBrk="0" hangingPunct="1">
        <a:lnSpc>
          <a:spcPct val="100000"/>
        </a:lnSpc>
        <a:spcBef>
          <a:spcPct val="0"/>
        </a:spcBef>
        <a:buNone/>
        <a:defRPr sz="2800" b="0" kern="1200" spc="0" baseline="0">
          <a:solidFill>
            <a:schemeClr val="tx2"/>
          </a:solidFill>
          <a:effectLst/>
          <a:latin typeface="+mj-ea"/>
          <a:ea typeface="+mj-ea"/>
          <a:cs typeface="Verdana" panose="020B0604030504040204" pitchFamily="34" charset="0"/>
        </a:defRPr>
      </a:lvl1pPr>
    </p:titleStyle>
    <p:bodyStyle>
      <a:lvl1pPr marL="0" indent="0" algn="l" defTabSz="914400" rtl="0" eaLnBrk="1" latinLnBrk="0" hangingPunct="1">
        <a:lnSpc>
          <a:spcPct val="100000"/>
        </a:lnSpc>
        <a:spcBef>
          <a:spcPts val="1000"/>
        </a:spcBef>
        <a:buClr>
          <a:schemeClr val="accent1"/>
        </a:buClr>
        <a:buFontTx/>
        <a:buNone/>
        <a:defRPr sz="1200" b="0" i="0" kern="1200">
          <a:solidFill>
            <a:schemeClr val="tx1"/>
          </a:solidFill>
          <a:latin typeface="+mn-lt"/>
          <a:ea typeface="+mn-ea"/>
          <a:cs typeface="Noto Sans SC" panose="020B0200000000000000" pitchFamily="34" charset="-122"/>
        </a:defRPr>
      </a:lvl1pPr>
      <a:lvl2pPr marL="228600" indent="-228600" algn="l" defTabSz="914400" rtl="0" eaLnBrk="1" latinLnBrk="0" hangingPunct="1">
        <a:lnSpc>
          <a:spcPct val="100000"/>
        </a:lnSpc>
        <a:spcBef>
          <a:spcPts val="1200"/>
        </a:spcBef>
        <a:buClr>
          <a:schemeClr val="accent1"/>
        </a:buClr>
        <a:buFontTx/>
        <a:buBlip>
          <a:blip r:embed="rId19">
            <a:extLst>
              <a:ext uri="{96DAC541-7B7A-43D3-8B79-37D633B846F1}">
                <asvg:svgBlip xmlns:asvg="http://schemas.microsoft.com/office/drawing/2016/SVG/main" r:embed="rId20"/>
              </a:ext>
            </a:extLst>
          </a:blip>
        </a:buBlip>
        <a:tabLst/>
        <a:defRPr sz="1100" b="0" i="0" kern="1200">
          <a:solidFill>
            <a:schemeClr val="tx1"/>
          </a:solidFill>
          <a:latin typeface="+mn-lt"/>
          <a:ea typeface="+mn-ea"/>
          <a:cs typeface="Verdana" panose="020B0604030504040204" pitchFamily="34" charset="0"/>
        </a:defRPr>
      </a:lvl2pPr>
      <a:lvl3pPr marL="457200" indent="-228600" algn="l" defTabSz="914400" rtl="0" eaLnBrk="1" latinLnBrk="0" hangingPunct="1">
        <a:lnSpc>
          <a:spcPct val="100000"/>
        </a:lnSpc>
        <a:spcBef>
          <a:spcPts val="1200"/>
        </a:spcBef>
        <a:buClr>
          <a:schemeClr val="accent1"/>
        </a:buClr>
        <a:buSzPct val="50000"/>
        <a:buFontTx/>
        <a:buBlip>
          <a:blip r:embed="rId21">
            <a:extLst>
              <a:ext uri="{96DAC541-7B7A-43D3-8B79-37D633B846F1}">
                <asvg:svgBlip xmlns:asvg="http://schemas.microsoft.com/office/drawing/2016/SVG/main" r:embed="rId22"/>
              </a:ext>
            </a:extLst>
          </a:blip>
        </a:buBlip>
        <a:tabLst/>
        <a:defRPr sz="1000" b="0" i="0" kern="1200">
          <a:solidFill>
            <a:schemeClr val="tx1"/>
          </a:solidFill>
          <a:latin typeface="+mn-lt"/>
          <a:ea typeface="+mn-ea"/>
          <a:cs typeface="Verdana" panose="020B0604030504040204" pitchFamily="34" charset="0"/>
        </a:defRPr>
      </a:lvl3pPr>
      <a:lvl4pPr marL="685800" indent="-225425" algn="l" defTabSz="914400" rtl="0" eaLnBrk="1" latinLnBrk="0" hangingPunct="1">
        <a:lnSpc>
          <a:spcPct val="100000"/>
        </a:lnSpc>
        <a:spcBef>
          <a:spcPts val="1200"/>
        </a:spcBef>
        <a:buClr>
          <a:schemeClr val="accent1"/>
        </a:buClr>
        <a:buFont typeface="System Font Regular"/>
        <a:buChar char="–"/>
        <a:tabLst/>
        <a:defRPr sz="900" b="0" i="0" kern="1200">
          <a:solidFill>
            <a:schemeClr val="tx1"/>
          </a:solidFill>
          <a:latin typeface="+mn-lt"/>
          <a:ea typeface="+mn-ea"/>
          <a:cs typeface="Verdana" panose="020B0604030504040204" pitchFamily="34" charset="0"/>
        </a:defRPr>
      </a:lvl4pPr>
      <a:lvl5pPr marL="914400" indent="-228600" algn="l" defTabSz="914400" rtl="0" eaLnBrk="1" latinLnBrk="0" hangingPunct="1">
        <a:lnSpc>
          <a:spcPct val="100000"/>
        </a:lnSpc>
        <a:spcBef>
          <a:spcPts val="1200"/>
        </a:spcBef>
        <a:buClr>
          <a:schemeClr val="accent1"/>
        </a:buClr>
        <a:buFont typeface="System Font Regular"/>
        <a:buChar char="◦"/>
        <a:tabLst/>
        <a:defRPr sz="900" b="0" i="0" kern="1200">
          <a:solidFill>
            <a:schemeClr val="tx1"/>
          </a:solidFill>
          <a:latin typeface="+mn-lt"/>
          <a:ea typeface="+mn-ea"/>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7" pos="227">
          <p15:clr>
            <a:srgbClr val="F26B43"/>
          </p15:clr>
        </p15:guide>
        <p15:guide id="9" pos="7451">
          <p15:clr>
            <a:srgbClr val="F26B43"/>
          </p15:clr>
        </p15:guide>
        <p15:guide id="12" orient="horz" pos="369">
          <p15:clr>
            <a:srgbClr val="F26B43"/>
          </p15:clr>
        </p15:guide>
        <p15:guide id="16" pos="3696">
          <p15:clr>
            <a:srgbClr val="F26B43"/>
          </p15:clr>
        </p15:guide>
        <p15:guide id="20" pos="3840">
          <p15:clr>
            <a:srgbClr val="F26B43"/>
          </p15:clr>
        </p15:guide>
        <p15:guide id="21" pos="3984">
          <p15:clr>
            <a:srgbClr val="F26B43"/>
          </p15:clr>
        </p15:guide>
        <p15:guide id="23" orient="horz" pos="4130">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bwMode="auto">
      <p:bgPr>
        <a:solidFill>
          <a:schemeClr val="bg1"/>
        </a:solidFill>
        <a:effectLst/>
      </p:bgPr>
    </p:bg>
    <p:spTree>
      <p:nvGrpSpPr>
        <p:cNvPr id="1" name=""/>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129F066D-DC41-11BE-42DD-872B7EC9E9A0}"/>
              </a:ext>
            </a:extLst>
          </p:cNvPr>
          <p:cNvGraphicFramePr>
            <a:graphicFrameLocks noChangeAspect="1"/>
          </p:cNvGraphicFramePr>
          <p:nvPr userDrawn="1">
            <p:custDataLst>
              <p:tags r:id="rId6"/>
            </p:custDataLst>
            <p:extLst>
              <p:ext uri="{D42A27DB-BD31-4B8C-83A1-F6EECF244321}">
                <p14:modId xmlns:p14="http://schemas.microsoft.com/office/powerpoint/2010/main" val="146675603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幻灯片" r:id="rId7" imgW="426" imgH="426" progId="TCLayout.ActiveDocument.1">
                  <p:embed/>
                </p:oleObj>
              </mc:Choice>
              <mc:Fallback>
                <p:oleObj name="think-cell 幻灯片" r:id="rId7" imgW="426" imgH="426" progId="TCLayout.ActiveDocument.1">
                  <p:embed/>
                  <p:pic>
                    <p:nvPicPr>
                      <p:cNvPr id="2" name="think-cell data - do not delete" hidden="1">
                        <a:extLst>
                          <a:ext uri="{FF2B5EF4-FFF2-40B4-BE49-F238E27FC236}">
                            <a16:creationId xmlns:a16="http://schemas.microsoft.com/office/drawing/2014/main" id="{129F066D-DC41-11BE-42DD-872B7EC9E9A0}"/>
                          </a:ext>
                        </a:extLst>
                      </p:cNvPr>
                      <p:cNvPicPr/>
                      <p:nvPr/>
                    </p:nvPicPr>
                    <p:blipFill>
                      <a:blip r:embed="rId8"/>
                      <a:stretch>
                        <a:fillRect/>
                      </a:stretch>
                    </p:blipFill>
                    <p:spPr>
                      <a:xfrm>
                        <a:off x="1588" y="1588"/>
                        <a:ext cx="1588" cy="1588"/>
                      </a:xfrm>
                      <a:prstGeom prst="rect">
                        <a:avLst/>
                      </a:prstGeom>
                    </p:spPr>
                  </p:pic>
                </p:oleObj>
              </mc:Fallback>
            </mc:AlternateContent>
          </a:graphicData>
        </a:graphic>
      </p:graphicFrame>
      <p:sp>
        <p:nvSpPr>
          <p:cNvPr id="2050" name="标题占位符 1">
            <a:extLst>
              <a:ext uri="{FF2B5EF4-FFF2-40B4-BE49-F238E27FC236}">
                <a16:creationId xmlns:a16="http://schemas.microsoft.com/office/drawing/2014/main" id="{B8F5B132-BAA0-B6B2-5E64-2D85F888FE97}"/>
              </a:ext>
            </a:extLst>
          </p:cNvPr>
          <p:cNvSpPr>
            <a:spLocks noGrp="1" noChangeArrowheads="1"/>
          </p:cNvSpPr>
          <p:nvPr>
            <p:ph type="title" idx="4294967295"/>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CN" altLang="en-US"/>
              <a:t>单击此处编辑母版标题样式</a:t>
            </a:r>
          </a:p>
        </p:txBody>
      </p:sp>
      <p:sp>
        <p:nvSpPr>
          <p:cNvPr id="4" name="日期占位符 3">
            <a:extLst>
              <a:ext uri="{FF2B5EF4-FFF2-40B4-BE49-F238E27FC236}">
                <a16:creationId xmlns:a16="http://schemas.microsoft.com/office/drawing/2014/main" id="{AF4DBBB1-C478-B387-4113-F4A6135EA8F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fontAlgn="auto">
              <a:defRPr sz="1200" noProof="1">
                <a:solidFill>
                  <a:schemeClr val="tx1">
                    <a:tint val="75000"/>
                  </a:schemeClr>
                </a:solidFill>
                <a:latin typeface="+mn-lt"/>
                <a:ea typeface="+mn-ea"/>
              </a:defRPr>
            </a:lvl1pPr>
          </a:lstStyle>
          <a:p>
            <a:fld id="{C9CCDDC7-CE80-412A-A98B-519C72358A3E}" type="datetimeFigureOut">
              <a:rPr lang="zh-CN" altLang="en-US"/>
              <a:pPr/>
              <a:t>2026/2/28</a:t>
            </a:fld>
            <a:endParaRPr lang="zh-CN" altLang="en-US"/>
          </a:p>
        </p:txBody>
      </p:sp>
      <p:sp>
        <p:nvSpPr>
          <p:cNvPr id="5" name="页脚占位符 4">
            <a:extLst>
              <a:ext uri="{FF2B5EF4-FFF2-40B4-BE49-F238E27FC236}">
                <a16:creationId xmlns:a16="http://schemas.microsoft.com/office/drawing/2014/main" id="{A9843E23-4C09-2856-02D7-C7BE72353AB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fontAlgn="auto">
              <a:defRPr sz="1200" noProof="1">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789ED386-5985-31F8-5102-C649499AC207}"/>
              </a:ext>
            </a:extLst>
          </p:cNvPr>
          <p:cNvSpPr>
            <a:spLocks noGrp="1"/>
          </p:cNvSpPr>
          <p:nvPr>
            <p:ph type="sldNum" sz="quarter" idx="4"/>
          </p:nvPr>
        </p:nvSpPr>
        <p:spPr>
          <a:xfrm>
            <a:off x="8610600" y="6356350"/>
            <a:ext cx="27432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fld id="{2DB38E2F-7347-47F4-A318-035CE051BA19}" type="slidenum">
              <a:rPr lang="zh-CN" altLang="en-US"/>
              <a:pPr/>
              <a:t>‹#›</a:t>
            </a:fld>
            <a:endParaRPr lang="zh-CN" altLang="en-US"/>
          </a:p>
        </p:txBody>
      </p:sp>
      <p:sp>
        <p:nvSpPr>
          <p:cNvPr id="2054" name="文本框 1">
            <a:extLst>
              <a:ext uri="{FF2B5EF4-FFF2-40B4-BE49-F238E27FC236}">
                <a16:creationId xmlns:a16="http://schemas.microsoft.com/office/drawing/2014/main" id="{C78C95B8-B18E-1CE7-EAA1-2D8EFC29A301}"/>
              </a:ext>
            </a:extLst>
          </p:cNvPr>
          <p:cNvSpPr txBox="1">
            <a:spLocks noChangeArrowheads="1"/>
          </p:cNvSpPr>
          <p:nvPr userDrawn="1"/>
        </p:nvSpPr>
        <p:spPr bwMode="auto">
          <a:xfrm>
            <a:off x="9559925" y="6627813"/>
            <a:ext cx="2624138"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r"/>
            <a:r>
              <a:rPr lang="zh-CN" altLang="en-US" sz="900" i="1">
                <a:solidFill>
                  <a:srgbClr val="808080"/>
                </a:solidFill>
                <a:latin typeface="adobe-clean"/>
              </a:rPr>
              <a:t>本材料仅供医疗卫生专业人士参考</a:t>
            </a:r>
            <a:endParaRPr lang="en-US" altLang="en-US" sz="900" i="1">
              <a:solidFill>
                <a:srgbClr val="808080"/>
              </a:solidFill>
            </a:endParaRPr>
          </a:p>
        </p:txBody>
      </p:sp>
    </p:spTree>
    <p:extLst>
      <p:ext uri="{BB962C8B-B14F-4D97-AF65-F5344CB8AC3E}">
        <p14:creationId xmlns:p14="http://schemas.microsoft.com/office/powerpoint/2010/main" val="1706783373"/>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Lst>
  <p:hf hdr="0" ftr="0" dt="0"/>
  <p:txStyles>
    <p:title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微软雅黑" pitchFamily="34" charset="-122"/>
          <a:ea typeface="微软雅黑" pitchFamily="34" charset="-122"/>
        </a:defRPr>
      </a:lvl2pPr>
      <a:lvl3pPr algn="l" rtl="0" fontAlgn="base">
        <a:lnSpc>
          <a:spcPct val="90000"/>
        </a:lnSpc>
        <a:spcBef>
          <a:spcPct val="0"/>
        </a:spcBef>
        <a:spcAft>
          <a:spcPct val="0"/>
        </a:spcAft>
        <a:defRPr sz="4400">
          <a:solidFill>
            <a:schemeClr val="tx1"/>
          </a:solidFill>
          <a:latin typeface="微软雅黑" pitchFamily="34" charset="-122"/>
          <a:ea typeface="微软雅黑" pitchFamily="34" charset="-122"/>
        </a:defRPr>
      </a:lvl3pPr>
      <a:lvl4pPr algn="l" rtl="0" fontAlgn="base">
        <a:lnSpc>
          <a:spcPct val="90000"/>
        </a:lnSpc>
        <a:spcBef>
          <a:spcPct val="0"/>
        </a:spcBef>
        <a:spcAft>
          <a:spcPct val="0"/>
        </a:spcAft>
        <a:defRPr sz="4400">
          <a:solidFill>
            <a:schemeClr val="tx1"/>
          </a:solidFill>
          <a:latin typeface="微软雅黑" pitchFamily="34" charset="-122"/>
          <a:ea typeface="微软雅黑" pitchFamily="34" charset="-122"/>
        </a:defRPr>
      </a:lvl4pPr>
      <a:lvl5pPr algn="l" rtl="0" fontAlgn="base">
        <a:lnSpc>
          <a:spcPct val="90000"/>
        </a:lnSpc>
        <a:spcBef>
          <a:spcPct val="0"/>
        </a:spcBef>
        <a:spcAft>
          <a:spcPct val="0"/>
        </a:spcAft>
        <a:defRPr sz="4400">
          <a:solidFill>
            <a:schemeClr val="tx1"/>
          </a:solidFill>
          <a:latin typeface="微软雅黑" pitchFamily="34" charset="-122"/>
          <a:ea typeface="微软雅黑" pitchFamily="34" charset="-122"/>
        </a:defRPr>
      </a:lvl5pPr>
      <a:lvl6pPr marL="457200" algn="l" rtl="0" fontAlgn="base">
        <a:lnSpc>
          <a:spcPct val="90000"/>
        </a:lnSpc>
        <a:spcBef>
          <a:spcPct val="0"/>
        </a:spcBef>
        <a:spcAft>
          <a:spcPct val="0"/>
        </a:spcAft>
        <a:defRPr sz="4400">
          <a:solidFill>
            <a:schemeClr val="tx1"/>
          </a:solidFill>
          <a:latin typeface="微软雅黑" pitchFamily="34" charset="-122"/>
          <a:ea typeface="微软雅黑" pitchFamily="34" charset="-122"/>
        </a:defRPr>
      </a:lvl6pPr>
      <a:lvl7pPr marL="914400" algn="l" rtl="0" fontAlgn="base">
        <a:lnSpc>
          <a:spcPct val="90000"/>
        </a:lnSpc>
        <a:spcBef>
          <a:spcPct val="0"/>
        </a:spcBef>
        <a:spcAft>
          <a:spcPct val="0"/>
        </a:spcAft>
        <a:defRPr sz="4400">
          <a:solidFill>
            <a:schemeClr val="tx1"/>
          </a:solidFill>
          <a:latin typeface="微软雅黑" pitchFamily="34" charset="-122"/>
          <a:ea typeface="微软雅黑" pitchFamily="34" charset="-122"/>
        </a:defRPr>
      </a:lvl7pPr>
      <a:lvl8pPr marL="1371600" algn="l" rtl="0" fontAlgn="base">
        <a:lnSpc>
          <a:spcPct val="90000"/>
        </a:lnSpc>
        <a:spcBef>
          <a:spcPct val="0"/>
        </a:spcBef>
        <a:spcAft>
          <a:spcPct val="0"/>
        </a:spcAft>
        <a:defRPr sz="4400">
          <a:solidFill>
            <a:schemeClr val="tx1"/>
          </a:solidFill>
          <a:latin typeface="微软雅黑" pitchFamily="34" charset="-122"/>
          <a:ea typeface="微软雅黑" pitchFamily="34" charset="-122"/>
        </a:defRPr>
      </a:lvl8pPr>
      <a:lvl9pPr marL="1828800" algn="l" rtl="0" fontAlgn="base">
        <a:lnSpc>
          <a:spcPct val="90000"/>
        </a:lnSpc>
        <a:spcBef>
          <a:spcPct val="0"/>
        </a:spcBef>
        <a:spcAft>
          <a:spcPct val="0"/>
        </a:spcAft>
        <a:defRPr sz="4400">
          <a:solidFill>
            <a:schemeClr val="tx1"/>
          </a:solidFill>
          <a:latin typeface="微软雅黑" pitchFamily="34" charset="-122"/>
          <a:ea typeface="微软雅黑" pitchFamily="34" charset="-122"/>
        </a:defRPr>
      </a:lvl9pPr>
    </p:titleStyle>
    <p:body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7" name="Object 6" hidden="1"/>
          <p:cNvGraphicFramePr>
            <a:graphicFrameLocks noChangeAspect="1"/>
          </p:cNvGraphicFramePr>
          <p:nvPr userDrawn="1">
            <p:custDataLst>
              <p:tags r:id="rId7"/>
            </p:custDataLst>
            <p:extLst>
              <p:ext uri="{D42A27DB-BD31-4B8C-83A1-F6EECF244321}">
                <p14:modId xmlns:p14="http://schemas.microsoft.com/office/powerpoint/2010/main" val="426973427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幻灯片" r:id="rId8" imgW="5715" imgH="5715" progId="TCLayout.ActiveDocument.1">
                  <p:embed/>
                </p:oleObj>
              </mc:Choice>
              <mc:Fallback>
                <p:oleObj name="think-cell 幻灯片" r:id="rId8" imgW="5715" imgH="5715" progId="TCLayout.ActiveDocument.1">
                  <p:embed/>
                  <p:pic>
                    <p:nvPicPr>
                      <p:cNvPr id="7" name="Object 6" hidden="1"/>
                      <p:cNvPicPr/>
                      <p:nvPr/>
                    </p:nvPicPr>
                    <p:blipFill>
                      <a:blip r:embed="rId9"/>
                      <a:stretch>
                        <a:fillRect/>
                      </a:stretch>
                    </p:blipFill>
                    <p:spPr>
                      <a:xfrm>
                        <a:off x="1588" y="1588"/>
                        <a:ext cx="1588" cy="1588"/>
                      </a:xfrm>
                      <a:prstGeom prst="rect">
                        <a:avLst/>
                      </a:prstGeom>
                    </p:spPr>
                  </p:pic>
                </p:oleObj>
              </mc:Fallback>
            </mc:AlternateContent>
          </a:graphicData>
        </a:graphic>
      </p:graphicFrame>
      <p:sp>
        <p:nvSpPr>
          <p:cNvPr id="3"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9CCDDC7-CE80-412A-A98B-519C72358A3E}" type="datetimeFigureOut">
              <a:rPr lang="zh-CN" altLang="en-US" smtClean="0"/>
              <a:t>2026/2/28</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A0E193D-FE13-45E4-B883-1451B270117D}" type="slidenum">
              <a:rPr lang="zh-CN" altLang="en-US" smtClean="0"/>
              <a:t>‹#›</a:t>
            </a:fld>
            <a:endParaRPr lang="zh-CN" altLang="en-US"/>
          </a:p>
        </p:txBody>
      </p:sp>
      <p:grpSp>
        <p:nvGrpSpPr>
          <p:cNvPr id="9" name="组合 8">
            <a:extLst>
              <a:ext uri="{FF2B5EF4-FFF2-40B4-BE49-F238E27FC236}">
                <a16:creationId xmlns:a16="http://schemas.microsoft.com/office/drawing/2014/main" id="{AE103FFE-8D82-95E2-C2AD-CF92A2F6E7D2}"/>
              </a:ext>
            </a:extLst>
          </p:cNvPr>
          <p:cNvGrpSpPr/>
          <p:nvPr userDrawn="1"/>
        </p:nvGrpSpPr>
        <p:grpSpPr>
          <a:xfrm>
            <a:off x="10837983" y="140186"/>
            <a:ext cx="1373991" cy="458125"/>
            <a:chOff x="10386705" y="140186"/>
            <a:chExt cx="1825269" cy="608593"/>
          </a:xfrm>
        </p:grpSpPr>
        <p:pic>
          <p:nvPicPr>
            <p:cNvPr id="8" name="Picture 7" descr="A close up of a logo&#10;&#10;Description automatically generated"/>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1353800" y="365125"/>
              <a:ext cx="858174" cy="383654"/>
            </a:xfrm>
            <a:prstGeom prst="rect">
              <a:avLst/>
            </a:prstGeom>
          </p:spPr>
        </p:pic>
        <p:pic>
          <p:nvPicPr>
            <p:cNvPr id="11" name="图片 10"/>
            <p:cNvPicPr>
              <a:picLocks noChangeAspect="1"/>
            </p:cNvPicPr>
            <p:nvPr userDrawn="1"/>
          </p:nvPicPr>
          <p:blipFill>
            <a:blip r:embed="rId11"/>
            <a:stretch>
              <a:fillRect/>
            </a:stretch>
          </p:blipFill>
          <p:spPr>
            <a:xfrm>
              <a:off x="10386705" y="140186"/>
              <a:ext cx="1754529" cy="224939"/>
            </a:xfrm>
            <a:prstGeom prst="rect">
              <a:avLst/>
            </a:prstGeom>
          </p:spPr>
        </p:pic>
      </p:grpSp>
      <p:sp>
        <p:nvSpPr>
          <p:cNvPr id="2" name="文本框 1">
            <a:extLst>
              <a:ext uri="{FF2B5EF4-FFF2-40B4-BE49-F238E27FC236}">
                <a16:creationId xmlns:a16="http://schemas.microsoft.com/office/drawing/2014/main" id="{32C45352-BF08-7DEA-2C17-658378EE536C}"/>
              </a:ext>
            </a:extLst>
          </p:cNvPr>
          <p:cNvSpPr txBox="1"/>
          <p:nvPr userDrawn="1"/>
        </p:nvSpPr>
        <p:spPr>
          <a:xfrm>
            <a:off x="9559223" y="6627168"/>
            <a:ext cx="2624137" cy="230832"/>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zh-CN" altLang="en-US" sz="900" b="0" i="1" dirty="0">
                <a:solidFill>
                  <a:schemeClr val="tx1">
                    <a:lumMod val="50000"/>
                    <a:lumOff val="50000"/>
                  </a:schemeClr>
                </a:solidFill>
                <a:effectLst/>
                <a:latin typeface="adobe-clean"/>
              </a:rPr>
              <a:t>本材料仅供医疗卫生专业人士参考</a:t>
            </a:r>
            <a:endParaRPr lang="en-US" sz="900" b="0" i="1" dirty="0">
              <a:solidFill>
                <a:schemeClr val="tx1">
                  <a:lumMod val="50000"/>
                  <a:lumOff val="50000"/>
                </a:schemeClr>
              </a:solidFill>
            </a:endParaRPr>
          </a:p>
        </p:txBody>
      </p:sp>
      <p:pic>
        <p:nvPicPr>
          <p:cNvPr id="12" name="图片 11" descr="图片包含 图表&#10;&#10;AI 生成的内容可能不正确。">
            <a:extLst>
              <a:ext uri="{FF2B5EF4-FFF2-40B4-BE49-F238E27FC236}">
                <a16:creationId xmlns:a16="http://schemas.microsoft.com/office/drawing/2014/main" id="{BFD3F084-C41F-39FF-5893-A80ED7087919}"/>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12327467" y="2230505"/>
            <a:ext cx="1514320" cy="2384427"/>
          </a:xfrm>
          <a:prstGeom prst="rect">
            <a:avLst/>
          </a:prstGeom>
        </p:spPr>
      </p:pic>
      <p:pic>
        <p:nvPicPr>
          <p:cNvPr id="1026" name="Picture 2">
            <a:extLst>
              <a:ext uri="{FF2B5EF4-FFF2-40B4-BE49-F238E27FC236}">
                <a16:creationId xmlns:a16="http://schemas.microsoft.com/office/drawing/2014/main" id="{8629CE44-FD47-B563-1794-F5F0EC7CDA2A}"/>
              </a:ext>
            </a:extLst>
          </p:cNvPr>
          <p:cNvPicPr>
            <a:picLocks noChangeAspect="1" noChangeArrowheads="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10827003" y="109331"/>
            <a:ext cx="766135" cy="1583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72242768"/>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F47BD2EC-9159-A046-8718-2BEBA1781E3F}"/>
              </a:ext>
            </a:extLst>
          </p:cNvPr>
          <p:cNvGraphicFramePr>
            <a:graphicFrameLocks noChangeAspect="1"/>
          </p:cNvGraphicFramePr>
          <p:nvPr userDrawn="1">
            <p:custDataLst>
              <p:tags r:id="rId4"/>
            </p:custDataLst>
            <p:extLst>
              <p:ext uri="{D42A27DB-BD31-4B8C-83A1-F6EECF244321}">
                <p14:modId xmlns:p14="http://schemas.microsoft.com/office/powerpoint/2010/main" val="49533561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幻灯片" r:id="rId5" imgW="426" imgH="426" progId="TCLayout.ActiveDocument.1">
                  <p:embed/>
                </p:oleObj>
              </mc:Choice>
              <mc:Fallback>
                <p:oleObj name="think-cell 幻灯片" r:id="rId5" imgW="426" imgH="426" progId="TCLayout.ActiveDocument.1">
                  <p:embed/>
                  <p:pic>
                    <p:nvPicPr>
                      <p:cNvPr id="2" name="think-cell data - do not delete" hidden="1">
                        <a:extLst>
                          <a:ext uri="{FF2B5EF4-FFF2-40B4-BE49-F238E27FC236}">
                            <a16:creationId xmlns:a16="http://schemas.microsoft.com/office/drawing/2014/main" id="{F47BD2EC-9159-A046-8718-2BEBA1781E3F}"/>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Tree>
    <p:extLst>
      <p:ext uri="{BB962C8B-B14F-4D97-AF65-F5344CB8AC3E}">
        <p14:creationId xmlns:p14="http://schemas.microsoft.com/office/powerpoint/2010/main" val="1598771036"/>
      </p:ext>
    </p:extLst>
  </p:cSld>
  <p:clrMap bg1="lt1" tx1="dk1" bg2="lt2" tx2="dk2" accent1="accent1" accent2="accent2" accent3="accent3" accent4="accent4" accent5="accent5" accent6="accent6" hlink="hlink" folHlink="folHlink"/>
  <p:sldLayoutIdLst>
    <p:sldLayoutId id="2147483700" r:id="rId1"/>
    <p:sldLayoutId id="2147483701"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809CF883-693C-0648-58A7-87D69799CEE5}"/>
              </a:ext>
            </a:extLst>
          </p:cNvPr>
          <p:cNvGraphicFramePr>
            <a:graphicFrameLocks noChangeAspect="1"/>
          </p:cNvGraphicFramePr>
          <p:nvPr userDrawn="1">
            <p:custDataLst>
              <p:tags r:id="rId6"/>
            </p:custDataLst>
            <p:extLst>
              <p:ext uri="{D42A27DB-BD31-4B8C-83A1-F6EECF244321}">
                <p14:modId xmlns:p14="http://schemas.microsoft.com/office/powerpoint/2010/main" val="327760514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幻灯片" r:id="rId7" imgW="426" imgH="426" progId="TCLayout.ActiveDocument.1">
                  <p:embed/>
                </p:oleObj>
              </mc:Choice>
              <mc:Fallback>
                <p:oleObj name="think-cell 幻灯片" r:id="rId7" imgW="426" imgH="426" progId="TCLayout.ActiveDocument.1">
                  <p:embed/>
                  <p:pic>
                    <p:nvPicPr>
                      <p:cNvPr id="3" name="think-cell data - do not delete" hidden="1">
                        <a:extLst>
                          <a:ext uri="{FF2B5EF4-FFF2-40B4-BE49-F238E27FC236}">
                            <a16:creationId xmlns:a16="http://schemas.microsoft.com/office/drawing/2014/main" id="{809CF883-693C-0648-58A7-87D69799CEE5}"/>
                          </a:ext>
                        </a:extLst>
                      </p:cNvPr>
                      <p:cNvPicPr/>
                      <p:nvPr/>
                    </p:nvPicPr>
                    <p:blipFill>
                      <a:blip r:embed="rId8"/>
                      <a:stretch>
                        <a:fillRect/>
                      </a:stretch>
                    </p:blipFill>
                    <p:spPr>
                      <a:xfrm>
                        <a:off x="1588" y="1588"/>
                        <a:ext cx="1588" cy="1588"/>
                      </a:xfrm>
                      <a:prstGeom prst="rect">
                        <a:avLst/>
                      </a:prstGeom>
                    </p:spPr>
                  </p:pic>
                </p:oleObj>
              </mc:Fallback>
            </mc:AlternateContent>
          </a:graphicData>
        </a:graphic>
      </p:graphicFrame>
      <p:sp>
        <p:nvSpPr>
          <p:cNvPr id="6" name="Slide Number Placeholder 5"/>
          <p:cNvSpPr>
            <a:spLocks noGrp="1"/>
          </p:cNvSpPr>
          <p:nvPr>
            <p:ph type="sldNum" sz="quarter" idx="4"/>
          </p:nvPr>
        </p:nvSpPr>
        <p:spPr>
          <a:xfrm>
            <a:off x="11285288" y="6343653"/>
            <a:ext cx="540000" cy="269875"/>
          </a:xfrm>
          <a:prstGeom prst="rect">
            <a:avLst/>
          </a:prstGeom>
        </p:spPr>
        <p:txBody>
          <a:bodyPr vert="horz" lIns="0" tIns="0" rIns="0" bIns="0" rtlCol="0" anchor="b" anchorCtr="0">
            <a:normAutofit/>
          </a:bodyPr>
          <a:lstStyle>
            <a:lvl1pPr algn="r">
              <a:defRPr sz="1000">
                <a:solidFill>
                  <a:schemeClr val="tx1"/>
                </a:solidFill>
              </a:defRPr>
            </a:lvl1pPr>
          </a:lstStyle>
          <a:p>
            <a:fld id="{9F9F533D-B52E-4A2F-BF72-0ADD2D94BD75}" type="slidenum">
              <a:rPr lang="en-GB" smtClean="0"/>
              <a:t>‹#›</a:t>
            </a:fld>
            <a:endParaRPr lang="en-GB"/>
          </a:p>
        </p:txBody>
      </p:sp>
      <p:sp>
        <p:nvSpPr>
          <p:cNvPr id="4" name="Title Placeholder 3"/>
          <p:cNvSpPr>
            <a:spLocks noGrp="1"/>
          </p:cNvSpPr>
          <p:nvPr>
            <p:ph type="title"/>
          </p:nvPr>
        </p:nvSpPr>
        <p:spPr>
          <a:xfrm>
            <a:off x="365128" y="242888"/>
            <a:ext cx="11460163" cy="430887"/>
          </a:xfrm>
          <a:prstGeom prst="rect">
            <a:avLst/>
          </a:prstGeom>
        </p:spPr>
        <p:txBody>
          <a:bodyPr vert="horz" lIns="0" tIns="0" rIns="0" bIns="0" rtlCol="0" anchor="b" anchorCtr="0">
            <a:normAutofit/>
          </a:bodyPr>
          <a:lstStyle/>
          <a:p>
            <a:r>
              <a:rPr lang="en-GB"/>
              <a:t>Click to enter slide title</a:t>
            </a:r>
          </a:p>
        </p:txBody>
      </p:sp>
    </p:spTree>
    <p:extLst>
      <p:ext uri="{BB962C8B-B14F-4D97-AF65-F5344CB8AC3E}">
        <p14:creationId xmlns:p14="http://schemas.microsoft.com/office/powerpoint/2010/main" val="3172243582"/>
      </p:ext>
    </p:extLst>
  </p:cSld>
  <p:clrMap bg1="lt1" tx1="dk1" bg2="lt2" tx2="dk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Lst>
  <mc:AlternateContent xmlns:mc="http://schemas.openxmlformats.org/markup-compatibility/2006" xmlns:p14="http://schemas.microsoft.com/office/powerpoint/2010/main">
    <mc:Choice Requires="p14">
      <p:transition spd="med" p14:dur="700">
        <p:fade/>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med">
        <p:fade/>
      </p:transition>
    </mc:Fallback>
  </mc:AlternateContent>
  <p:hf hdr="0" ftr="0"/>
  <p:txStyles>
    <p:titleStyle>
      <a:lvl1pPr algn="l" defTabSz="1218565" rtl="0" eaLnBrk="1" latinLnBrk="0" hangingPunct="1">
        <a:lnSpc>
          <a:spcPct val="100000"/>
        </a:lnSpc>
        <a:spcBef>
          <a:spcPct val="0"/>
        </a:spcBef>
        <a:buNone/>
        <a:defRPr sz="2800" b="1" kern="1200">
          <a:solidFill>
            <a:schemeClr val="tx2"/>
          </a:solidFill>
          <a:latin typeface="+mj-lt"/>
          <a:ea typeface="+mj-ea"/>
          <a:cs typeface="+mj-cs"/>
        </a:defRPr>
      </a:lvl1pPr>
    </p:titleStyle>
    <p:bodyStyle>
      <a:lvl1pPr marL="360045" indent="-360045" algn="l" defTabSz="1218565" rtl="0" eaLnBrk="1" latinLnBrk="0" hangingPunct="1">
        <a:spcBef>
          <a:spcPts val="300"/>
        </a:spcBef>
        <a:spcAft>
          <a:spcPts val="300"/>
        </a:spcAft>
        <a:buClr>
          <a:schemeClr val="tx2"/>
        </a:buClr>
        <a:buSzPct val="110000"/>
        <a:buFont typeface="Arial" panose="020B0604020202090204" pitchFamily="34" charset="0"/>
        <a:buChar char="•"/>
        <a:defRPr sz="2200" kern="1200">
          <a:solidFill>
            <a:schemeClr val="tx1"/>
          </a:solidFill>
          <a:latin typeface="+mn-lt"/>
          <a:ea typeface="+mn-ea"/>
          <a:cs typeface="+mn-cs"/>
        </a:defRPr>
      </a:lvl1pPr>
      <a:lvl2pPr marL="717550" indent="-360045" algn="l" defTabSz="1218565" rtl="0" eaLnBrk="1" latinLnBrk="0" hangingPunct="1">
        <a:spcBef>
          <a:spcPts val="300"/>
        </a:spcBef>
        <a:spcAft>
          <a:spcPts val="300"/>
        </a:spcAft>
        <a:buClr>
          <a:schemeClr val="tx1"/>
        </a:buClr>
        <a:buFont typeface="Arial" panose="020B0604020202090204" pitchFamily="34" charset="0"/>
        <a:buChar char="­"/>
        <a:defRPr sz="2000" kern="1200">
          <a:solidFill>
            <a:schemeClr val="tx1"/>
          </a:solidFill>
          <a:latin typeface="+mn-lt"/>
          <a:ea typeface="+mn-ea"/>
          <a:cs typeface="+mn-cs"/>
        </a:defRPr>
      </a:lvl2pPr>
      <a:lvl3pPr marL="1079500" indent="-360045" algn="l" defTabSz="1218565" rtl="0" eaLnBrk="1" latinLnBrk="0" hangingPunct="1">
        <a:spcBef>
          <a:spcPts val="300"/>
        </a:spcBef>
        <a:spcAft>
          <a:spcPts val="300"/>
        </a:spcAft>
        <a:buClr>
          <a:schemeClr val="tx1"/>
        </a:buClr>
        <a:buFont typeface="Arial" panose="020B0604020202090204" pitchFamily="34" charset="0"/>
        <a:buChar char="­"/>
        <a:defRPr sz="1800" kern="1200">
          <a:solidFill>
            <a:schemeClr val="tx1"/>
          </a:solidFill>
          <a:latin typeface="+mn-lt"/>
          <a:ea typeface="+mn-ea"/>
          <a:cs typeface="+mn-cs"/>
        </a:defRPr>
      </a:lvl3pPr>
      <a:lvl4pPr marL="1440815" indent="-360045" algn="l" defTabSz="1218565" rtl="0" eaLnBrk="1" latinLnBrk="0" hangingPunct="1">
        <a:spcBef>
          <a:spcPts val="300"/>
        </a:spcBef>
        <a:spcAft>
          <a:spcPts val="300"/>
        </a:spcAft>
        <a:buClr>
          <a:schemeClr val="tx1"/>
        </a:buClr>
        <a:buFont typeface="Arial" panose="020B0604020202090204" pitchFamily="34" charset="0"/>
        <a:buChar char="­"/>
        <a:defRPr sz="1600" kern="1200">
          <a:solidFill>
            <a:schemeClr val="tx1"/>
          </a:solidFill>
          <a:latin typeface="+mn-lt"/>
          <a:ea typeface="+mn-ea"/>
          <a:cs typeface="+mn-cs"/>
        </a:defRPr>
      </a:lvl4pPr>
      <a:lvl5pPr marL="1799590" indent="-360045" algn="l" defTabSz="1218565" rtl="0" eaLnBrk="1" latinLnBrk="0" hangingPunct="1">
        <a:spcBef>
          <a:spcPts val="300"/>
        </a:spcBef>
        <a:spcAft>
          <a:spcPts val="300"/>
        </a:spcAft>
        <a:buClr>
          <a:schemeClr val="tx1"/>
        </a:buClr>
        <a:buFont typeface="Arial" panose="020B0604020202090204" pitchFamily="34" charset="0"/>
        <a:buChar char="­"/>
        <a:defRPr sz="1400" b="0" kern="1200">
          <a:solidFill>
            <a:schemeClr val="tx1"/>
          </a:solidFill>
          <a:latin typeface="+mn-lt"/>
          <a:ea typeface="+mn-ea"/>
          <a:cs typeface="+mn-cs"/>
        </a:defRPr>
      </a:lvl5pPr>
      <a:lvl6pPr marL="2159000" indent="-360045" algn="l" defTabSz="1218565" rtl="0" eaLnBrk="1" latinLnBrk="0" hangingPunct="1">
        <a:spcBef>
          <a:spcPts val="300"/>
        </a:spcBef>
        <a:spcAft>
          <a:spcPts val="300"/>
        </a:spcAft>
        <a:buClr>
          <a:schemeClr val="tx1"/>
        </a:buClr>
        <a:buFont typeface="Arial" panose="020B0604020202090204" pitchFamily="34" charset="0"/>
        <a:buChar char="­"/>
        <a:defRPr sz="1200" kern="1200">
          <a:solidFill>
            <a:schemeClr val="tx1"/>
          </a:solidFill>
          <a:latin typeface="+mn-lt"/>
          <a:ea typeface="+mn-ea"/>
          <a:cs typeface="+mn-cs"/>
        </a:defRPr>
      </a:lvl6pPr>
      <a:lvl7pPr marL="2399030" indent="-360045" algn="l" defTabSz="1218565" rtl="0" eaLnBrk="1" latinLnBrk="0" hangingPunct="1">
        <a:spcBef>
          <a:spcPts val="300"/>
        </a:spcBef>
        <a:spcAft>
          <a:spcPts val="300"/>
        </a:spcAft>
        <a:buClr>
          <a:schemeClr val="tx1"/>
        </a:buClr>
        <a:buFont typeface="Arial" panose="020B0604020202090204" pitchFamily="34" charset="0"/>
        <a:buChar char="­"/>
        <a:defRPr sz="1200" kern="1200">
          <a:solidFill>
            <a:schemeClr val="tx1"/>
          </a:solidFill>
          <a:latin typeface="+mn-lt"/>
          <a:ea typeface="+mn-ea"/>
          <a:cs typeface="+mn-cs"/>
        </a:defRPr>
      </a:lvl7pPr>
      <a:lvl8pPr marL="2759075" indent="-360045" algn="l" defTabSz="1218565" rtl="0" eaLnBrk="1" latinLnBrk="0" hangingPunct="1">
        <a:spcBef>
          <a:spcPts val="300"/>
        </a:spcBef>
        <a:spcAft>
          <a:spcPts val="300"/>
        </a:spcAft>
        <a:buClr>
          <a:schemeClr val="tx1"/>
        </a:buClr>
        <a:buFont typeface="Arial" panose="020B0604020202090204" pitchFamily="34" charset="0"/>
        <a:buChar char="­"/>
        <a:defRPr sz="1200" kern="1200">
          <a:solidFill>
            <a:schemeClr val="tx1"/>
          </a:solidFill>
          <a:latin typeface="+mn-lt"/>
          <a:ea typeface="+mn-ea"/>
          <a:cs typeface="+mn-cs"/>
        </a:defRPr>
      </a:lvl8pPr>
      <a:lvl9pPr marL="3118485" indent="-360045" algn="l" defTabSz="1218565" rtl="0" eaLnBrk="1" latinLnBrk="0" hangingPunct="1">
        <a:spcBef>
          <a:spcPts val="300"/>
        </a:spcBef>
        <a:spcAft>
          <a:spcPts val="300"/>
        </a:spcAft>
        <a:buClr>
          <a:schemeClr val="tx1"/>
        </a:buClr>
        <a:buFont typeface="Arial" panose="020B0604020202090204" pitchFamily="34" charset="0"/>
        <a:buChar char="­"/>
        <a:defRPr sz="1200" kern="1200">
          <a:solidFill>
            <a:schemeClr val="tx1"/>
          </a:solidFill>
          <a:latin typeface="+mn-lt"/>
          <a:ea typeface="+mn-ea"/>
          <a:cs typeface="+mn-cs"/>
        </a:defRPr>
      </a:lvl9pPr>
    </p:bodyStyle>
    <p:otherStyle>
      <a:defPPr>
        <a:defRPr lang="en-US"/>
      </a:defPPr>
      <a:lvl1pPr marL="0" algn="l" defTabSz="1218565" rtl="0" eaLnBrk="1" latinLnBrk="0" hangingPunct="1">
        <a:defRPr sz="2400" kern="1200">
          <a:solidFill>
            <a:schemeClr val="tx1"/>
          </a:solidFill>
          <a:latin typeface="+mn-lt"/>
          <a:ea typeface="+mn-ea"/>
          <a:cs typeface="+mn-cs"/>
        </a:defRPr>
      </a:lvl1pPr>
      <a:lvl2pPr marL="609600" algn="l" defTabSz="1218565" rtl="0" eaLnBrk="1" latinLnBrk="0" hangingPunct="1">
        <a:defRPr sz="2400" kern="1200">
          <a:solidFill>
            <a:schemeClr val="tx1"/>
          </a:solidFill>
          <a:latin typeface="+mn-lt"/>
          <a:ea typeface="+mn-ea"/>
          <a:cs typeface="+mn-cs"/>
        </a:defRPr>
      </a:lvl2pPr>
      <a:lvl3pPr marL="1218565" algn="l" defTabSz="1218565" rtl="0" eaLnBrk="1" latinLnBrk="0" hangingPunct="1">
        <a:defRPr sz="2400" kern="1200">
          <a:solidFill>
            <a:schemeClr val="tx1"/>
          </a:solidFill>
          <a:latin typeface="+mn-lt"/>
          <a:ea typeface="+mn-ea"/>
          <a:cs typeface="+mn-cs"/>
        </a:defRPr>
      </a:lvl3pPr>
      <a:lvl4pPr marL="1828165" algn="l" defTabSz="1218565" rtl="0" eaLnBrk="1" latinLnBrk="0" hangingPunct="1">
        <a:defRPr sz="2400" kern="1200">
          <a:solidFill>
            <a:schemeClr val="tx1"/>
          </a:solidFill>
          <a:latin typeface="+mn-lt"/>
          <a:ea typeface="+mn-ea"/>
          <a:cs typeface="+mn-cs"/>
        </a:defRPr>
      </a:lvl4pPr>
      <a:lvl5pPr marL="2437130" algn="l" defTabSz="1218565" rtl="0" eaLnBrk="1" latinLnBrk="0" hangingPunct="1">
        <a:defRPr sz="2400" kern="1200">
          <a:solidFill>
            <a:schemeClr val="tx1"/>
          </a:solidFill>
          <a:latin typeface="+mn-lt"/>
          <a:ea typeface="+mn-ea"/>
          <a:cs typeface="+mn-cs"/>
        </a:defRPr>
      </a:lvl5pPr>
      <a:lvl6pPr marL="3046730" algn="l" defTabSz="1218565" rtl="0" eaLnBrk="1" latinLnBrk="0" hangingPunct="1">
        <a:defRPr sz="2400" kern="1200">
          <a:solidFill>
            <a:schemeClr val="tx1"/>
          </a:solidFill>
          <a:latin typeface="+mn-lt"/>
          <a:ea typeface="+mn-ea"/>
          <a:cs typeface="+mn-cs"/>
        </a:defRPr>
      </a:lvl6pPr>
      <a:lvl7pPr marL="3656330" algn="l" defTabSz="1218565" rtl="0" eaLnBrk="1" latinLnBrk="0" hangingPunct="1">
        <a:defRPr sz="2400" kern="1200">
          <a:solidFill>
            <a:schemeClr val="tx1"/>
          </a:solidFill>
          <a:latin typeface="+mn-lt"/>
          <a:ea typeface="+mn-ea"/>
          <a:cs typeface="+mn-cs"/>
        </a:defRPr>
      </a:lvl7pPr>
      <a:lvl8pPr marL="4265295" algn="l" defTabSz="1218565" rtl="0" eaLnBrk="1" latinLnBrk="0" hangingPunct="1">
        <a:defRPr sz="2400" kern="1200">
          <a:solidFill>
            <a:schemeClr val="tx1"/>
          </a:solidFill>
          <a:latin typeface="+mn-lt"/>
          <a:ea typeface="+mn-ea"/>
          <a:cs typeface="+mn-cs"/>
        </a:defRPr>
      </a:lvl8pPr>
      <a:lvl9pPr marL="4874895" algn="l" defTabSz="1218565"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211">
          <p15:clr>
            <a:srgbClr val="F26B43"/>
          </p15:clr>
        </p15:guide>
        <p15:guide id="4" pos="7469">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7" name="Object 6" hidden="1"/>
          <p:cNvGraphicFramePr>
            <a:graphicFrameLocks noChangeAspect="1"/>
          </p:cNvGraphicFramePr>
          <p:nvPr userDrawn="1">
            <p:custDataLst>
              <p:tags r:id="rId7"/>
            </p:custDataLst>
            <p:extLst>
              <p:ext uri="{D42A27DB-BD31-4B8C-83A1-F6EECF244321}">
                <p14:modId xmlns:p14="http://schemas.microsoft.com/office/powerpoint/2010/main" val="402935479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幻灯片" r:id="rId8" imgW="5715" imgH="5715" progId="TCLayout.ActiveDocument.1">
                  <p:embed/>
                </p:oleObj>
              </mc:Choice>
              <mc:Fallback>
                <p:oleObj name="think-cell 幻灯片" r:id="rId8" imgW="5715" imgH="5715" progId="TCLayout.ActiveDocument.1">
                  <p:embed/>
                  <p:pic>
                    <p:nvPicPr>
                      <p:cNvPr id="7" name="Object 6" hidden="1"/>
                      <p:cNvPicPr/>
                      <p:nvPr/>
                    </p:nvPicPr>
                    <p:blipFill>
                      <a:blip r:embed="rId9"/>
                      <a:stretch>
                        <a:fillRect/>
                      </a:stretch>
                    </p:blipFill>
                    <p:spPr>
                      <a:xfrm>
                        <a:off x="1588" y="1588"/>
                        <a:ext cx="1588" cy="1588"/>
                      </a:xfrm>
                      <a:prstGeom prst="rect">
                        <a:avLst/>
                      </a:prstGeom>
                    </p:spPr>
                  </p:pic>
                </p:oleObj>
              </mc:Fallback>
            </mc:AlternateContent>
          </a:graphicData>
        </a:graphic>
      </p:graphicFrame>
      <p:sp>
        <p:nvSpPr>
          <p:cNvPr id="3"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9CCDDC7-CE80-412A-A98B-519C72358A3E}" type="datetimeFigureOut">
              <a:rPr lang="zh-CN" altLang="en-US" smtClean="0"/>
              <a:t>2026/2/28</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A0E193D-FE13-45E4-B883-1451B270117D}" type="slidenum">
              <a:rPr lang="zh-CN" altLang="en-US" smtClean="0"/>
              <a:t>‹#›</a:t>
            </a:fld>
            <a:endParaRPr lang="zh-CN" altLang="en-US"/>
          </a:p>
        </p:txBody>
      </p:sp>
      <p:sp>
        <p:nvSpPr>
          <p:cNvPr id="2" name="文本框 1">
            <a:extLst>
              <a:ext uri="{FF2B5EF4-FFF2-40B4-BE49-F238E27FC236}">
                <a16:creationId xmlns:a16="http://schemas.microsoft.com/office/drawing/2014/main" id="{D78FE77D-7530-47D6-E70C-249584EB4657}"/>
              </a:ext>
            </a:extLst>
          </p:cNvPr>
          <p:cNvSpPr txBox="1"/>
          <p:nvPr userDrawn="1"/>
        </p:nvSpPr>
        <p:spPr>
          <a:xfrm>
            <a:off x="7643659" y="6588663"/>
            <a:ext cx="4559156" cy="276999"/>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zh-CN" altLang="en-US" sz="600" b="0" i="1" dirty="0">
                <a:solidFill>
                  <a:srgbClr val="6D6D6D"/>
                </a:solidFill>
                <a:effectLst/>
                <a:latin typeface="adobe-clean"/>
              </a:rPr>
              <a:t>材料目的在于传递医药前沿信息、研究进展和科学信息交流，非广告用途，亦不构成对任何药物的商业推广或对诊疗方案的推荐。本材料仅供医疗卫生专业人士参考，内容可能含有未在中国批准的临床适应症，处方请参考国家药品监督管理局批准的药品说明书。</a:t>
            </a:r>
            <a:endParaRPr lang="en-US" sz="600" b="0" dirty="0">
              <a:solidFill>
                <a:schemeClr val="tx1">
                  <a:lumMod val="75000"/>
                  <a:lumOff val="25000"/>
                </a:schemeClr>
              </a:solidFill>
            </a:endParaRPr>
          </a:p>
        </p:txBody>
      </p:sp>
    </p:spTree>
    <p:extLst>
      <p:ext uri="{BB962C8B-B14F-4D97-AF65-F5344CB8AC3E}">
        <p14:creationId xmlns:p14="http://schemas.microsoft.com/office/powerpoint/2010/main" val="3608354663"/>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slideLayout" Target="../slideLayouts/slideLayout35.xml"/><Relationship Id="rId1" Type="http://schemas.openxmlformats.org/officeDocument/2006/relationships/tags" Target="../tags/tag42.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9.xml"/><Relationship Id="rId7" Type="http://schemas.openxmlformats.org/officeDocument/2006/relationships/image" Target="../media/image52.png"/><Relationship Id="rId2" Type="http://schemas.openxmlformats.org/officeDocument/2006/relationships/slideLayout" Target="../slideLayouts/slideLayout1.xml"/><Relationship Id="rId1" Type="http://schemas.openxmlformats.org/officeDocument/2006/relationships/tags" Target="../tags/tag67.xml"/><Relationship Id="rId6" Type="http://schemas.openxmlformats.org/officeDocument/2006/relationships/image" Target="../media/image47.png"/><Relationship Id="rId5" Type="http://schemas.openxmlformats.org/officeDocument/2006/relationships/image" Target="../media/image27.emf"/><Relationship Id="rId4" Type="http://schemas.openxmlformats.org/officeDocument/2006/relationships/oleObject" Target="../embeddings/oleObject21.bin"/></Relationships>
</file>

<file path=ppt/slides/_rels/slide11.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notesSlide" Target="../notesSlides/notesSlide10.xml"/><Relationship Id="rId7" Type="http://schemas.openxmlformats.org/officeDocument/2006/relationships/image" Target="../media/image54.png"/><Relationship Id="rId2" Type="http://schemas.openxmlformats.org/officeDocument/2006/relationships/slideLayout" Target="../slideLayouts/slideLayout1.xml"/><Relationship Id="rId1" Type="http://schemas.openxmlformats.org/officeDocument/2006/relationships/tags" Target="../tags/tag68.xml"/><Relationship Id="rId6" Type="http://schemas.openxmlformats.org/officeDocument/2006/relationships/image" Target="../media/image53.png"/><Relationship Id="rId5" Type="http://schemas.openxmlformats.org/officeDocument/2006/relationships/image" Target="../media/image27.emf"/><Relationship Id="rId4" Type="http://schemas.openxmlformats.org/officeDocument/2006/relationships/oleObject" Target="../embeddings/oleObject22.bin"/><Relationship Id="rId9" Type="http://schemas.openxmlformats.org/officeDocument/2006/relationships/image" Target="../media/image56.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1.xml"/><Relationship Id="rId7" Type="http://schemas.openxmlformats.org/officeDocument/2006/relationships/image" Target="../media/image58.png"/><Relationship Id="rId2" Type="http://schemas.openxmlformats.org/officeDocument/2006/relationships/slideLayout" Target="../slideLayouts/slideLayout1.xml"/><Relationship Id="rId1" Type="http://schemas.openxmlformats.org/officeDocument/2006/relationships/tags" Target="../tags/tag69.xml"/><Relationship Id="rId6" Type="http://schemas.openxmlformats.org/officeDocument/2006/relationships/image" Target="../media/image57.png"/><Relationship Id="rId5" Type="http://schemas.openxmlformats.org/officeDocument/2006/relationships/image" Target="../media/image27.emf"/><Relationship Id="rId4" Type="http://schemas.openxmlformats.org/officeDocument/2006/relationships/oleObject" Target="../embeddings/oleObject23.bin"/></Relationships>
</file>

<file path=ppt/slides/_rels/slide13.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notesSlide" Target="../notesSlides/notesSlide12.xml"/><Relationship Id="rId7" Type="http://schemas.openxmlformats.org/officeDocument/2006/relationships/image" Target="../media/image60.png"/><Relationship Id="rId2" Type="http://schemas.openxmlformats.org/officeDocument/2006/relationships/slideLayout" Target="../slideLayouts/slideLayout1.xml"/><Relationship Id="rId1" Type="http://schemas.openxmlformats.org/officeDocument/2006/relationships/tags" Target="../tags/tag70.xml"/><Relationship Id="rId6" Type="http://schemas.openxmlformats.org/officeDocument/2006/relationships/image" Target="../media/image59.png"/><Relationship Id="rId5" Type="http://schemas.openxmlformats.org/officeDocument/2006/relationships/image" Target="../media/image27.emf"/><Relationship Id="rId4" Type="http://schemas.openxmlformats.org/officeDocument/2006/relationships/oleObject" Target="../embeddings/oleObject24.bin"/></Relationships>
</file>

<file path=ppt/slides/_rels/slide14.xml.rels><?xml version="1.0" encoding="UTF-8" standalone="yes"?>
<Relationships xmlns="http://schemas.openxmlformats.org/package/2006/relationships"><Relationship Id="rId8" Type="http://schemas.openxmlformats.org/officeDocument/2006/relationships/image" Target="../media/image27.emf"/><Relationship Id="rId3" Type="http://schemas.openxmlformats.org/officeDocument/2006/relationships/tags" Target="../tags/tag73.xml"/><Relationship Id="rId7" Type="http://schemas.openxmlformats.org/officeDocument/2006/relationships/oleObject" Target="../embeddings/oleObject25.bin"/><Relationship Id="rId2" Type="http://schemas.openxmlformats.org/officeDocument/2006/relationships/tags" Target="../tags/tag72.xml"/><Relationship Id="rId1" Type="http://schemas.openxmlformats.org/officeDocument/2006/relationships/tags" Target="../tags/tag71.xml"/><Relationship Id="rId6" Type="http://schemas.openxmlformats.org/officeDocument/2006/relationships/notesSlide" Target="../notesSlides/notesSlide13.xml"/><Relationship Id="rId5" Type="http://schemas.openxmlformats.org/officeDocument/2006/relationships/slideLayout" Target="../slideLayouts/slideLayout1.xml"/><Relationship Id="rId4" Type="http://schemas.openxmlformats.org/officeDocument/2006/relationships/tags" Target="../tags/tag74.xml"/><Relationship Id="rId9" Type="http://schemas.openxmlformats.org/officeDocument/2006/relationships/image" Target="../media/image62.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xml"/><Relationship Id="rId1" Type="http://schemas.openxmlformats.org/officeDocument/2006/relationships/tags" Target="../tags/tag75.xml"/><Relationship Id="rId6" Type="http://schemas.openxmlformats.org/officeDocument/2006/relationships/image" Target="../media/image63.png"/><Relationship Id="rId5" Type="http://schemas.openxmlformats.org/officeDocument/2006/relationships/image" Target="../media/image2.emf"/><Relationship Id="rId4" Type="http://schemas.openxmlformats.org/officeDocument/2006/relationships/oleObject" Target="../embeddings/oleObject26.bin"/></Relationships>
</file>

<file path=ppt/slides/_rels/slide16.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notesSlide" Target="../notesSlides/notesSlide15.xml"/><Relationship Id="rId7" Type="http://schemas.openxmlformats.org/officeDocument/2006/relationships/image" Target="../media/image65.png"/><Relationship Id="rId2" Type="http://schemas.openxmlformats.org/officeDocument/2006/relationships/slideLayout" Target="../slideLayouts/slideLayout1.xml"/><Relationship Id="rId1" Type="http://schemas.openxmlformats.org/officeDocument/2006/relationships/tags" Target="../tags/tag76.xml"/><Relationship Id="rId6" Type="http://schemas.openxmlformats.org/officeDocument/2006/relationships/image" Target="../media/image64.png"/><Relationship Id="rId5" Type="http://schemas.openxmlformats.org/officeDocument/2006/relationships/image" Target="../media/image2.emf"/><Relationship Id="rId4" Type="http://schemas.openxmlformats.org/officeDocument/2006/relationships/oleObject" Target="../embeddings/oleObject27.bin"/><Relationship Id="rId9" Type="http://schemas.openxmlformats.org/officeDocument/2006/relationships/image" Target="../media/image67.png"/></Relationships>
</file>

<file path=ppt/slides/_rels/slide17.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notesSlide" Target="../notesSlides/notesSlide16.xml"/><Relationship Id="rId7" Type="http://schemas.openxmlformats.org/officeDocument/2006/relationships/image" Target="../media/image69.png"/><Relationship Id="rId2" Type="http://schemas.openxmlformats.org/officeDocument/2006/relationships/slideLayout" Target="../slideLayouts/slideLayout1.xml"/><Relationship Id="rId1" Type="http://schemas.openxmlformats.org/officeDocument/2006/relationships/tags" Target="../tags/tag77.xml"/><Relationship Id="rId6" Type="http://schemas.openxmlformats.org/officeDocument/2006/relationships/image" Target="../media/image68.png"/><Relationship Id="rId5" Type="http://schemas.openxmlformats.org/officeDocument/2006/relationships/image" Target="../media/image27.emf"/><Relationship Id="rId4" Type="http://schemas.openxmlformats.org/officeDocument/2006/relationships/oleObject" Target="../embeddings/oleObject28.bin"/><Relationship Id="rId9" Type="http://schemas.openxmlformats.org/officeDocument/2006/relationships/image" Target="../media/image59.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7.xml"/><Relationship Id="rId7" Type="http://schemas.openxmlformats.org/officeDocument/2006/relationships/chart" Target="../charts/chart3.xml"/><Relationship Id="rId2" Type="http://schemas.openxmlformats.org/officeDocument/2006/relationships/slideLayout" Target="../slideLayouts/slideLayout1.xml"/><Relationship Id="rId1" Type="http://schemas.openxmlformats.org/officeDocument/2006/relationships/tags" Target="../tags/tag78.xml"/><Relationship Id="rId6" Type="http://schemas.openxmlformats.org/officeDocument/2006/relationships/chart" Target="../charts/chart2.xml"/><Relationship Id="rId5" Type="http://schemas.openxmlformats.org/officeDocument/2006/relationships/image" Target="../media/image27.emf"/><Relationship Id="rId4" Type="http://schemas.openxmlformats.org/officeDocument/2006/relationships/oleObject" Target="../embeddings/oleObject29.bin"/></Relationships>
</file>

<file path=ppt/slides/_rels/slide19.xml.rels><?xml version="1.0" encoding="UTF-8" standalone="yes"?>
<Relationships xmlns="http://schemas.openxmlformats.org/package/2006/relationships"><Relationship Id="rId8" Type="http://schemas.openxmlformats.org/officeDocument/2006/relationships/tags" Target="../tags/tag86.xml"/><Relationship Id="rId3" Type="http://schemas.openxmlformats.org/officeDocument/2006/relationships/tags" Target="../tags/tag81.xml"/><Relationship Id="rId7" Type="http://schemas.openxmlformats.org/officeDocument/2006/relationships/tags" Target="../tags/tag85.xml"/><Relationship Id="rId2" Type="http://schemas.openxmlformats.org/officeDocument/2006/relationships/tags" Target="../tags/tag80.xml"/><Relationship Id="rId1" Type="http://schemas.openxmlformats.org/officeDocument/2006/relationships/tags" Target="../tags/tag79.xml"/><Relationship Id="rId6" Type="http://schemas.openxmlformats.org/officeDocument/2006/relationships/tags" Target="../tags/tag84.xml"/><Relationship Id="rId11" Type="http://schemas.openxmlformats.org/officeDocument/2006/relationships/notesSlide" Target="../notesSlides/notesSlide18.xml"/><Relationship Id="rId5" Type="http://schemas.openxmlformats.org/officeDocument/2006/relationships/tags" Target="../tags/tag83.xml"/><Relationship Id="rId10" Type="http://schemas.openxmlformats.org/officeDocument/2006/relationships/slideLayout" Target="../slideLayouts/slideLayout2.xml"/><Relationship Id="rId4" Type="http://schemas.openxmlformats.org/officeDocument/2006/relationships/tags" Target="../tags/tag82.xml"/><Relationship Id="rId9" Type="http://schemas.openxmlformats.org/officeDocument/2006/relationships/tags" Target="../tags/tag87.xml"/></Relationships>
</file>

<file path=ppt/slides/_rels/slide2.xml.rels><?xml version="1.0" encoding="UTF-8" standalone="yes"?>
<Relationships xmlns="http://schemas.openxmlformats.org/package/2006/relationships"><Relationship Id="rId8" Type="http://schemas.openxmlformats.org/officeDocument/2006/relationships/tags" Target="../tags/tag50.xml"/><Relationship Id="rId3" Type="http://schemas.openxmlformats.org/officeDocument/2006/relationships/tags" Target="../tags/tag45.xml"/><Relationship Id="rId7" Type="http://schemas.openxmlformats.org/officeDocument/2006/relationships/tags" Target="../tags/tag49.xml"/><Relationship Id="rId2" Type="http://schemas.openxmlformats.org/officeDocument/2006/relationships/tags" Target="../tags/tag44.xml"/><Relationship Id="rId1" Type="http://schemas.openxmlformats.org/officeDocument/2006/relationships/tags" Target="../tags/tag43.xml"/><Relationship Id="rId6" Type="http://schemas.openxmlformats.org/officeDocument/2006/relationships/tags" Target="../tags/tag48.xml"/><Relationship Id="rId11" Type="http://schemas.openxmlformats.org/officeDocument/2006/relationships/notesSlide" Target="../notesSlides/notesSlide1.xml"/><Relationship Id="rId5" Type="http://schemas.openxmlformats.org/officeDocument/2006/relationships/tags" Target="../tags/tag47.xml"/><Relationship Id="rId10" Type="http://schemas.openxmlformats.org/officeDocument/2006/relationships/slideLayout" Target="../slideLayouts/slideLayout2.xml"/><Relationship Id="rId4" Type="http://schemas.openxmlformats.org/officeDocument/2006/relationships/tags" Target="../tags/tag46.xml"/><Relationship Id="rId9" Type="http://schemas.openxmlformats.org/officeDocument/2006/relationships/tags" Target="../tags/tag5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71.jp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jpeg"/><Relationship Id="rId1" Type="http://schemas.openxmlformats.org/officeDocument/2006/relationships/slideLayout" Target="../slideLayouts/slideLayout1.xml"/><Relationship Id="rId5" Type="http://schemas.openxmlformats.org/officeDocument/2006/relationships/image" Target="../media/image78.jpeg"/><Relationship Id="rId4" Type="http://schemas.openxmlformats.org/officeDocument/2006/relationships/image" Target="../media/image77.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7" Type="http://schemas.openxmlformats.org/officeDocument/2006/relationships/image" Target="../media/image36.png"/><Relationship Id="rId2" Type="http://schemas.openxmlformats.org/officeDocument/2006/relationships/slideLayout" Target="../slideLayouts/slideLayout1.xml"/><Relationship Id="rId1" Type="http://schemas.openxmlformats.org/officeDocument/2006/relationships/tags" Target="../tags/tag52.xml"/><Relationship Id="rId6" Type="http://schemas.openxmlformats.org/officeDocument/2006/relationships/image" Target="../media/image35.png"/><Relationship Id="rId5" Type="http://schemas.openxmlformats.org/officeDocument/2006/relationships/image" Target="../media/image27.emf"/><Relationship Id="rId4" Type="http://schemas.openxmlformats.org/officeDocument/2006/relationships/oleObject" Target="../embeddings/oleObject15.bin"/></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88.xml"/></Relationships>
</file>

<file path=ppt/slides/_rels/slide34.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89.xml"/></Relationships>
</file>

<file path=ppt/slides/_rels/slide35.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81.pn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90.xml"/></Relationships>
</file>

<file path=ppt/slides/_rels/slide39.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3.xml"/><Relationship Id="rId7" Type="http://schemas.openxmlformats.org/officeDocument/2006/relationships/image" Target="../media/image37.png"/><Relationship Id="rId2" Type="http://schemas.openxmlformats.org/officeDocument/2006/relationships/slideLayout" Target="../slideLayouts/slideLayout1.xml"/><Relationship Id="rId1" Type="http://schemas.openxmlformats.org/officeDocument/2006/relationships/tags" Target="../tags/tag53.xml"/><Relationship Id="rId6" Type="http://schemas.openxmlformats.org/officeDocument/2006/relationships/chart" Target="../charts/chart1.xml"/><Relationship Id="rId5" Type="http://schemas.openxmlformats.org/officeDocument/2006/relationships/image" Target="../media/image27.emf"/><Relationship Id="rId4" Type="http://schemas.openxmlformats.org/officeDocument/2006/relationships/oleObject" Target="../embeddings/oleObject16.bin"/></Relationships>
</file>

<file path=ppt/slides/_rels/slide40.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slideLayout" Target="../slideLayouts/slideLayout6.xml"/><Relationship Id="rId1" Type="http://schemas.openxmlformats.org/officeDocument/2006/relationships/tags" Target="../tags/tag91.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xml"/><Relationship Id="rId1" Type="http://schemas.openxmlformats.org/officeDocument/2006/relationships/tags" Target="../tags/tag54.xml"/><Relationship Id="rId6" Type="http://schemas.openxmlformats.org/officeDocument/2006/relationships/image" Target="../media/image38.jpg"/><Relationship Id="rId5" Type="http://schemas.openxmlformats.org/officeDocument/2006/relationships/image" Target="../media/image27.emf"/><Relationship Id="rId4" Type="http://schemas.openxmlformats.org/officeDocument/2006/relationships/oleObject" Target="../embeddings/oleObject17.bin"/></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5.xml"/><Relationship Id="rId7" Type="http://schemas.openxmlformats.org/officeDocument/2006/relationships/image" Target="../media/image40.png"/><Relationship Id="rId2" Type="http://schemas.openxmlformats.org/officeDocument/2006/relationships/slideLayout" Target="../slideLayouts/slideLayout42.xml"/><Relationship Id="rId1" Type="http://schemas.openxmlformats.org/officeDocument/2006/relationships/tags" Target="../tags/tag55.xml"/><Relationship Id="rId6" Type="http://schemas.openxmlformats.org/officeDocument/2006/relationships/image" Target="../media/image39.jpeg"/><Relationship Id="rId5" Type="http://schemas.openxmlformats.org/officeDocument/2006/relationships/image" Target="../media/image25.emf"/><Relationship Id="rId4" Type="http://schemas.openxmlformats.org/officeDocument/2006/relationships/oleObject" Target="../embeddings/oleObject18.bin"/></Relationships>
</file>

<file path=ppt/slides/_rels/slide7.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46.png"/><Relationship Id="rId3" Type="http://schemas.openxmlformats.org/officeDocument/2006/relationships/notesSlide" Target="../notesSlides/notesSlide6.xml"/><Relationship Id="rId7" Type="http://schemas.openxmlformats.org/officeDocument/2006/relationships/image" Target="../media/image42.png"/><Relationship Id="rId12" Type="http://schemas.openxmlformats.org/officeDocument/2006/relationships/image" Target="../media/image45.png"/><Relationship Id="rId2" Type="http://schemas.openxmlformats.org/officeDocument/2006/relationships/slideLayout" Target="../slideLayouts/slideLayout1.xml"/><Relationship Id="rId1" Type="http://schemas.openxmlformats.org/officeDocument/2006/relationships/tags" Target="../tags/tag56.xml"/><Relationship Id="rId6" Type="http://schemas.openxmlformats.org/officeDocument/2006/relationships/image" Target="../media/image41.jpeg"/><Relationship Id="rId11" Type="http://schemas.microsoft.com/office/2007/relationships/hdphoto" Target="../media/hdphoto4.wdp"/><Relationship Id="rId5" Type="http://schemas.openxmlformats.org/officeDocument/2006/relationships/image" Target="../media/image27.emf"/><Relationship Id="rId10" Type="http://schemas.openxmlformats.org/officeDocument/2006/relationships/image" Target="../media/image44.png"/><Relationship Id="rId4" Type="http://schemas.openxmlformats.org/officeDocument/2006/relationships/oleObject" Target="../embeddings/oleObject19.bin"/><Relationship Id="rId9" Type="http://schemas.openxmlformats.org/officeDocument/2006/relationships/image" Target="../media/image43.png"/><Relationship Id="rId14" Type="http://schemas.microsoft.com/office/2007/relationships/hdphoto" Target="../media/hdphoto5.wdp"/></Relationships>
</file>

<file path=ppt/slides/_rels/slide8.xml.rels><?xml version="1.0" encoding="UTF-8" standalone="yes"?>
<Relationships xmlns="http://schemas.openxmlformats.org/package/2006/relationships"><Relationship Id="rId8" Type="http://schemas.openxmlformats.org/officeDocument/2006/relationships/tags" Target="../tags/tag64.xml"/><Relationship Id="rId3" Type="http://schemas.openxmlformats.org/officeDocument/2006/relationships/tags" Target="../tags/tag59.xml"/><Relationship Id="rId7" Type="http://schemas.openxmlformats.org/officeDocument/2006/relationships/tags" Target="../tags/tag63.xml"/><Relationship Id="rId2" Type="http://schemas.openxmlformats.org/officeDocument/2006/relationships/tags" Target="../tags/tag58.xml"/><Relationship Id="rId1" Type="http://schemas.openxmlformats.org/officeDocument/2006/relationships/tags" Target="../tags/tag57.xml"/><Relationship Id="rId6" Type="http://schemas.openxmlformats.org/officeDocument/2006/relationships/tags" Target="../tags/tag62.xml"/><Relationship Id="rId11" Type="http://schemas.openxmlformats.org/officeDocument/2006/relationships/notesSlide" Target="../notesSlides/notesSlide7.xml"/><Relationship Id="rId5" Type="http://schemas.openxmlformats.org/officeDocument/2006/relationships/tags" Target="../tags/tag61.xml"/><Relationship Id="rId10" Type="http://schemas.openxmlformats.org/officeDocument/2006/relationships/slideLayout" Target="../slideLayouts/slideLayout2.xml"/><Relationship Id="rId4" Type="http://schemas.openxmlformats.org/officeDocument/2006/relationships/tags" Target="../tags/tag60.xml"/><Relationship Id="rId9" Type="http://schemas.openxmlformats.org/officeDocument/2006/relationships/tags" Target="../tags/tag65.xml"/></Relationships>
</file>

<file path=ppt/slides/_rels/slide9.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notesSlide" Target="../notesSlides/notesSlide8.xml"/><Relationship Id="rId7" Type="http://schemas.openxmlformats.org/officeDocument/2006/relationships/image" Target="../media/image48.png"/><Relationship Id="rId2" Type="http://schemas.openxmlformats.org/officeDocument/2006/relationships/slideLayout" Target="../slideLayouts/slideLayout1.xml"/><Relationship Id="rId1" Type="http://schemas.openxmlformats.org/officeDocument/2006/relationships/tags" Target="../tags/tag66.xml"/><Relationship Id="rId6" Type="http://schemas.openxmlformats.org/officeDocument/2006/relationships/image" Target="../media/image47.png"/><Relationship Id="rId5" Type="http://schemas.openxmlformats.org/officeDocument/2006/relationships/image" Target="../media/image27.emf"/><Relationship Id="rId10" Type="http://schemas.openxmlformats.org/officeDocument/2006/relationships/image" Target="../media/image51.png"/><Relationship Id="rId4" Type="http://schemas.openxmlformats.org/officeDocument/2006/relationships/oleObject" Target="../embeddings/oleObject20.bin"/><Relationship Id="rId9" Type="http://schemas.openxmlformats.org/officeDocument/2006/relationships/image" Target="../media/image5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3AA41A-12C6-1895-2CCF-AA6F36EB1A9C}"/>
            </a:ext>
          </a:extLst>
        </p:cNvPr>
        <p:cNvGrpSpPr/>
        <p:nvPr/>
      </p:nvGrpSpPr>
      <p:grpSpPr>
        <a:xfrm>
          <a:off x="0" y="0"/>
          <a:ext cx="0" cy="0"/>
          <a:chOff x="0" y="0"/>
          <a:chExt cx="0" cy="0"/>
        </a:xfrm>
      </p:grpSpPr>
      <p:pic>
        <p:nvPicPr>
          <p:cNvPr id="116" name="图片 115" descr="3">
            <a:extLst>
              <a:ext uri="{FF2B5EF4-FFF2-40B4-BE49-F238E27FC236}">
                <a16:creationId xmlns:a16="http://schemas.microsoft.com/office/drawing/2014/main" id="{289A28E8-10D6-1276-FA96-1372E8243948}"/>
              </a:ext>
            </a:extLst>
          </p:cNvPr>
          <p:cNvPicPr>
            <a:picLocks noChangeAspect="1"/>
          </p:cNvPicPr>
          <p:nvPr/>
        </p:nvPicPr>
        <p:blipFill>
          <a:blip r:embed="rId3">
            <a:duotone>
              <a:schemeClr val="accent1">
                <a:shade val="45000"/>
                <a:satMod val="135000"/>
              </a:schemeClr>
              <a:prstClr val="white"/>
            </a:duotone>
          </a:blip>
          <a:stretch>
            <a:fillRect/>
          </a:stretch>
        </p:blipFill>
        <p:spPr>
          <a:xfrm>
            <a:off x="0" y="0"/>
            <a:ext cx="12192000" cy="6858000"/>
          </a:xfrm>
          <a:prstGeom prst="rect">
            <a:avLst/>
          </a:prstGeom>
        </p:spPr>
      </p:pic>
      <p:sp>
        <p:nvSpPr>
          <p:cNvPr id="48" name="object 2">
            <a:extLst>
              <a:ext uri="{FF2B5EF4-FFF2-40B4-BE49-F238E27FC236}">
                <a16:creationId xmlns:a16="http://schemas.microsoft.com/office/drawing/2014/main" id="{BA4EC12A-A528-3D45-1570-3531BF4B5A74}"/>
              </a:ext>
            </a:extLst>
          </p:cNvPr>
          <p:cNvSpPr txBox="1"/>
          <p:nvPr/>
        </p:nvSpPr>
        <p:spPr>
          <a:xfrm>
            <a:off x="1698171" y="1834439"/>
            <a:ext cx="8795658" cy="1891800"/>
          </a:xfrm>
          <a:prstGeom prst="rect">
            <a:avLst/>
          </a:prstGeom>
          <a:effectLst/>
        </p:spPr>
        <p:txBody>
          <a:bodyPr vert="horz" wrap="square" lIns="0" tIns="0" rIns="0" bIns="0" rtlCol="0" anchor="b" anchorCtr="0">
            <a:spAutoFit/>
          </a:bodyPr>
          <a:lstStyle>
            <a:lvl1pPr algn="l" defTabSz="1219200" rtl="0" eaLnBrk="1" latinLnBrk="0" hangingPunct="1">
              <a:lnSpc>
                <a:spcPct val="100000"/>
              </a:lnSpc>
              <a:spcBef>
                <a:spcPct val="0"/>
              </a:spcBef>
              <a:buNone/>
              <a:defRPr sz="3600" b="1" kern="1200">
                <a:solidFill>
                  <a:schemeClr val="bg1"/>
                </a:solidFill>
                <a:latin typeface="+mj-lt"/>
                <a:ea typeface="+mj-ea"/>
                <a:cs typeface="+mj-cs"/>
              </a:defRPr>
            </a:lvl1pPr>
          </a:lstStyle>
          <a:p>
            <a:pPr marL="17145" marR="6985" lvl="0" indent="0" algn="ctr" defTabSz="1219200" rtl="0" eaLnBrk="1" fontAlgn="auto" latinLnBrk="0" hangingPunct="1">
              <a:lnSpc>
                <a:spcPct val="150000"/>
              </a:lnSpc>
              <a:spcBef>
                <a:spcPct val="0"/>
              </a:spcBef>
              <a:spcAft>
                <a:spcPts val="1200"/>
              </a:spcAft>
              <a:buClrTx/>
              <a:buSzTx/>
              <a:buFontTx/>
              <a:buNone/>
              <a:tabLst/>
              <a:defRPr/>
            </a:pPr>
            <a:r>
              <a:rPr kumimoji="0" lang="zh-CN" altLang="en-US" sz="4000" b="1" i="0" u="none" strike="noStrike" kern="1200" cap="none" spc="0" normalizeH="0" baseline="0" noProof="0" dirty="0">
                <a:ln>
                  <a:noFill/>
                </a:ln>
                <a:solidFill>
                  <a:srgbClr val="EB6440"/>
                </a:solidFill>
                <a:effectLst>
                  <a:reflection blurRad="12700" stA="35000" endPos="32000" dist="50800" dir="5400000" sy="-100000" algn="bl" rotWithShape="0"/>
                </a:effectLst>
                <a:uLnTx/>
                <a:uFillTx/>
                <a:latin typeface="微软雅黑"/>
                <a:ea typeface="微软雅黑"/>
                <a:cs typeface="+mn-ea"/>
                <a:sym typeface="微软雅黑" panose="020B0503020204020204" pitchFamily="34" charset="-122"/>
              </a:rPr>
              <a:t>‌乳腺癌骨转移全程管理</a:t>
            </a:r>
            <a:endParaRPr kumimoji="0" lang="en-US" altLang="zh-CN" sz="4000" b="1" i="0" u="none" strike="noStrike" kern="1200" cap="none" spc="0" normalizeH="0" baseline="0" noProof="0" dirty="0">
              <a:ln>
                <a:noFill/>
              </a:ln>
              <a:solidFill>
                <a:srgbClr val="EB6440"/>
              </a:solidFill>
              <a:effectLst>
                <a:reflection blurRad="12700" stA="35000" endPos="32000" dist="50800" dir="5400000" sy="-100000" algn="bl" rotWithShape="0"/>
              </a:effectLst>
              <a:uLnTx/>
              <a:uFillTx/>
              <a:latin typeface="微软雅黑"/>
              <a:ea typeface="微软雅黑"/>
              <a:cs typeface="+mn-ea"/>
              <a:sym typeface="微软雅黑" panose="020B0503020204020204" pitchFamily="34" charset="-122"/>
            </a:endParaRPr>
          </a:p>
          <a:p>
            <a:pPr marL="17145" marR="6985" lvl="0" indent="0" algn="ctr" defTabSz="1219200" rtl="0" eaLnBrk="1" fontAlgn="auto" latinLnBrk="0" hangingPunct="1">
              <a:lnSpc>
                <a:spcPct val="150000"/>
              </a:lnSpc>
              <a:spcBef>
                <a:spcPct val="0"/>
              </a:spcBef>
              <a:spcAft>
                <a:spcPts val="1200"/>
              </a:spcAft>
              <a:buClrTx/>
              <a:buSzTx/>
              <a:buFontTx/>
              <a:buNone/>
              <a:tabLst/>
              <a:defRPr/>
            </a:pPr>
            <a:r>
              <a:rPr kumimoji="0" lang="en-US" altLang="zh-CN" sz="4000" b="1" i="0" u="none" strike="noStrike" kern="1200" cap="none" spc="0" normalizeH="0" baseline="0" noProof="0" dirty="0">
                <a:ln>
                  <a:noFill/>
                </a:ln>
                <a:solidFill>
                  <a:srgbClr val="EB6440"/>
                </a:solidFill>
                <a:effectLst>
                  <a:reflection blurRad="12700" stA="35000" endPos="32000" dist="50800" dir="5400000" sy="-100000" algn="bl" rotWithShape="0"/>
                </a:effectLst>
                <a:uLnTx/>
                <a:uFillTx/>
                <a:latin typeface="微软雅黑"/>
                <a:ea typeface="微软雅黑"/>
                <a:cs typeface="+mn-ea"/>
                <a:sym typeface="微软雅黑" panose="020B0503020204020204" pitchFamily="34" charset="-122"/>
              </a:rPr>
              <a:t>——</a:t>
            </a:r>
            <a:r>
              <a:rPr kumimoji="0" lang="zh-CN" altLang="en-US" sz="4000" b="1" i="0" u="none" strike="noStrike" kern="1200" cap="none" spc="0" normalizeH="0" baseline="0" noProof="0" dirty="0">
                <a:ln>
                  <a:noFill/>
                </a:ln>
                <a:solidFill>
                  <a:srgbClr val="EB6440"/>
                </a:solidFill>
                <a:effectLst>
                  <a:reflection blurRad="12700" stA="35000" endPos="32000" dist="50800" dir="5400000" sy="-100000" algn="bl" rotWithShape="0"/>
                </a:effectLst>
                <a:uLnTx/>
                <a:uFillTx/>
                <a:latin typeface="微软雅黑"/>
                <a:ea typeface="微软雅黑"/>
                <a:cs typeface="+mn-ea"/>
                <a:sym typeface="微软雅黑" panose="020B0503020204020204" pitchFamily="34" charset="-122"/>
              </a:rPr>
              <a:t>从无症状识别到规范化治疗</a:t>
            </a:r>
            <a:endParaRPr kumimoji="0" lang="en-US" altLang="zh-CN" sz="4000" b="1" i="0" u="none" strike="noStrike" kern="1200" cap="none" spc="0" normalizeH="0" baseline="0" noProof="0" dirty="0">
              <a:ln>
                <a:noFill/>
              </a:ln>
              <a:solidFill>
                <a:srgbClr val="EB6440"/>
              </a:solidFill>
              <a:effectLst>
                <a:reflection blurRad="12700" stA="35000" endPos="32000" dist="50800" dir="5400000" sy="-100000" algn="bl" rotWithShape="0"/>
              </a:effectLst>
              <a:uLnTx/>
              <a:uFillTx/>
              <a:latin typeface="微软雅黑"/>
              <a:ea typeface="微软雅黑"/>
              <a:cs typeface="+mn-ea"/>
              <a:sym typeface="微软雅黑" panose="020B0503020204020204" pitchFamily="34" charset="-122"/>
            </a:endParaRPr>
          </a:p>
        </p:txBody>
      </p:sp>
    </p:spTree>
    <p:custDataLst>
      <p:tags r:id="rId1"/>
    </p:custDataLst>
    <p:extLst>
      <p:ext uri="{BB962C8B-B14F-4D97-AF65-F5344CB8AC3E}">
        <p14:creationId xmlns:p14="http://schemas.microsoft.com/office/powerpoint/2010/main" val="32544121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2FA87C-F4E7-3A22-E744-89C3874A5C7A}"/>
            </a:ext>
          </a:extLst>
        </p:cNvPr>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7263636A-47FF-9B4B-558C-75D972919C31}"/>
              </a:ext>
            </a:extLst>
          </p:cNvPr>
          <p:cNvGraphicFramePr>
            <a:graphicFrameLocks noChangeAspect="1"/>
          </p:cNvGraphicFramePr>
          <p:nvPr>
            <p:custDataLst>
              <p:tags r:id="rId1"/>
            </p:custDataLst>
            <p:extLst>
              <p:ext uri="{D42A27DB-BD31-4B8C-83A1-F6EECF244321}">
                <p14:modId xmlns:p14="http://schemas.microsoft.com/office/powerpoint/2010/main" val="113215224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幻灯片" r:id="rId4" imgW="426" imgH="426" progId="TCLayout.ActiveDocument.1">
                  <p:embed/>
                </p:oleObj>
              </mc:Choice>
              <mc:Fallback>
                <p:oleObj name="think-cell 幻灯片" r:id="rId4" imgW="426" imgH="426" progId="TCLayout.ActiveDocument.1">
                  <p:embed/>
                  <p:pic>
                    <p:nvPicPr>
                      <p:cNvPr id="2" name="think-cell data - do not delete" hidden="1">
                        <a:extLst>
                          <a:ext uri="{FF2B5EF4-FFF2-40B4-BE49-F238E27FC236}">
                            <a16:creationId xmlns:a16="http://schemas.microsoft.com/office/drawing/2014/main" id="{7263636A-47FF-9B4B-558C-75D972919C31}"/>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5" name="标题 14">
            <a:extLst>
              <a:ext uri="{FF2B5EF4-FFF2-40B4-BE49-F238E27FC236}">
                <a16:creationId xmlns:a16="http://schemas.microsoft.com/office/drawing/2014/main" id="{C65EED1A-92E9-9FC8-7F72-29D55CAC527A}"/>
              </a:ext>
            </a:extLst>
          </p:cNvPr>
          <p:cNvSpPr>
            <a:spLocks noGrp="1"/>
          </p:cNvSpPr>
          <p:nvPr>
            <p:ph type="title"/>
          </p:nvPr>
        </p:nvSpPr>
        <p:spPr>
          <a:xfrm>
            <a:off x="542926" y="115527"/>
            <a:ext cx="11649074" cy="726700"/>
          </a:xfrm>
        </p:spPr>
        <p:txBody>
          <a:bodyPr vert="horz"/>
          <a:lstStyle/>
          <a:p>
            <a:r>
              <a:rPr lang="en-US" altLang="zh-CN" dirty="0"/>
              <a:t>ESMO</a:t>
            </a:r>
            <a:r>
              <a:rPr lang="zh-CN" altLang="en-US" dirty="0"/>
              <a:t>指南：无论是否有症状、都应尽早使用以地舒单抗为代表的骨保护药物</a:t>
            </a:r>
          </a:p>
        </p:txBody>
      </p:sp>
      <p:sp>
        <p:nvSpPr>
          <p:cNvPr id="16" name="内容占位符 15">
            <a:extLst>
              <a:ext uri="{FF2B5EF4-FFF2-40B4-BE49-F238E27FC236}">
                <a16:creationId xmlns:a16="http://schemas.microsoft.com/office/drawing/2014/main" id="{6CCC4C86-462B-16E0-7EE2-AB3FA25A842B}"/>
              </a:ext>
            </a:extLst>
          </p:cNvPr>
          <p:cNvSpPr>
            <a:spLocks noGrp="1"/>
          </p:cNvSpPr>
          <p:nvPr>
            <p:ph idx="13"/>
          </p:nvPr>
        </p:nvSpPr>
        <p:spPr/>
        <p:txBody>
          <a:bodyPr/>
          <a:lstStyle/>
          <a:p>
            <a:r>
              <a:rPr lang="en-US" altLang="zh-CN" dirty="0"/>
              <a:t>R Coleman et al. Ann Oncol.2020 Dec;31(12):1650-1663.</a:t>
            </a:r>
          </a:p>
        </p:txBody>
      </p:sp>
      <p:grpSp>
        <p:nvGrpSpPr>
          <p:cNvPr id="31" name="组合 30">
            <a:extLst>
              <a:ext uri="{FF2B5EF4-FFF2-40B4-BE49-F238E27FC236}">
                <a16:creationId xmlns:a16="http://schemas.microsoft.com/office/drawing/2014/main" id="{476AF348-7307-316B-FFCB-236877872885}"/>
              </a:ext>
            </a:extLst>
          </p:cNvPr>
          <p:cNvGrpSpPr/>
          <p:nvPr/>
        </p:nvGrpSpPr>
        <p:grpSpPr>
          <a:xfrm>
            <a:off x="371475" y="1052514"/>
            <a:ext cx="5503789" cy="2169836"/>
            <a:chOff x="371474" y="1052514"/>
            <a:chExt cx="5503789" cy="2432550"/>
          </a:xfrm>
        </p:grpSpPr>
        <p:sp>
          <p:nvSpPr>
            <p:cNvPr id="29" name="矩形 28">
              <a:extLst>
                <a:ext uri="{FF2B5EF4-FFF2-40B4-BE49-F238E27FC236}">
                  <a16:creationId xmlns:a16="http://schemas.microsoft.com/office/drawing/2014/main" id="{B09AE981-FFA4-AB00-AB09-EF9732C3DEF9}"/>
                </a:ext>
              </a:extLst>
            </p:cNvPr>
            <p:cNvSpPr/>
            <p:nvPr/>
          </p:nvSpPr>
          <p:spPr>
            <a:xfrm>
              <a:off x="371474" y="1052514"/>
              <a:ext cx="5503789" cy="2412999"/>
            </a:xfrm>
            <a:prstGeom prst="rect">
              <a:avLst/>
            </a:prstGeom>
            <a:gradFill>
              <a:gsLst>
                <a:gs pos="0">
                  <a:schemeClr val="accent1">
                    <a:alpha val="15000"/>
                  </a:schemeClr>
                </a:gs>
                <a:gs pos="100000">
                  <a:schemeClr val="accent1">
                    <a:alpha val="0"/>
                  </a:schemeClr>
                </a:gs>
              </a:gsLst>
              <a:lin ang="5400000" scaled="1"/>
            </a:gradFill>
            <a:ln>
              <a:gradFill>
                <a:gsLst>
                  <a:gs pos="0">
                    <a:schemeClr val="accent1">
                      <a:alpha val="75000"/>
                    </a:schemeClr>
                  </a:gs>
                  <a:gs pos="100000">
                    <a:schemeClr val="accent1">
                      <a:alpha val="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lIns="137160" tIns="137160" rIns="137160" bIns="137160"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dirty="0">
                <a:ln>
                  <a:noFill/>
                </a:ln>
                <a:solidFill>
                  <a:srgbClr val="3C3C3C"/>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pic>
          <p:nvPicPr>
            <p:cNvPr id="21" name="图片 20">
              <a:extLst>
                <a:ext uri="{FF2B5EF4-FFF2-40B4-BE49-F238E27FC236}">
                  <a16:creationId xmlns:a16="http://schemas.microsoft.com/office/drawing/2014/main" id="{F3F93A26-EDAA-57FD-FB3C-2C1D66217A95}"/>
                </a:ext>
              </a:extLst>
            </p:cNvPr>
            <p:cNvPicPr>
              <a:picLocks/>
            </p:cNvPicPr>
            <p:nvPr/>
          </p:nvPicPr>
          <p:blipFill rotWithShape="1">
            <a:blip r:embed="rId6"/>
            <a:srcRect r="1720" b="26354"/>
            <a:stretch>
              <a:fillRect/>
            </a:stretch>
          </p:blipFill>
          <p:spPr>
            <a:xfrm>
              <a:off x="454714" y="1138460"/>
              <a:ext cx="5337310" cy="2346604"/>
            </a:xfrm>
            <a:prstGeom prst="rect">
              <a:avLst/>
            </a:prstGeom>
          </p:spPr>
        </p:pic>
      </p:grpSp>
      <p:grpSp>
        <p:nvGrpSpPr>
          <p:cNvPr id="36" name="组合 35">
            <a:extLst>
              <a:ext uri="{FF2B5EF4-FFF2-40B4-BE49-F238E27FC236}">
                <a16:creationId xmlns:a16="http://schemas.microsoft.com/office/drawing/2014/main" id="{4A5E9C9C-E406-F50E-D082-720123E50615}"/>
              </a:ext>
            </a:extLst>
          </p:cNvPr>
          <p:cNvGrpSpPr/>
          <p:nvPr/>
        </p:nvGrpSpPr>
        <p:grpSpPr>
          <a:xfrm>
            <a:off x="6327446" y="1052514"/>
            <a:ext cx="2801179" cy="1228107"/>
            <a:chOff x="6327446" y="1052514"/>
            <a:chExt cx="5503789" cy="2412999"/>
          </a:xfrm>
        </p:grpSpPr>
        <p:sp>
          <p:nvSpPr>
            <p:cNvPr id="33" name="矩形 32">
              <a:extLst>
                <a:ext uri="{FF2B5EF4-FFF2-40B4-BE49-F238E27FC236}">
                  <a16:creationId xmlns:a16="http://schemas.microsoft.com/office/drawing/2014/main" id="{5774E7CA-CA05-12FB-2B53-F4A50991545A}"/>
                </a:ext>
              </a:extLst>
            </p:cNvPr>
            <p:cNvSpPr/>
            <p:nvPr/>
          </p:nvSpPr>
          <p:spPr>
            <a:xfrm>
              <a:off x="6327446" y="1052514"/>
              <a:ext cx="5503789" cy="2412999"/>
            </a:xfrm>
            <a:prstGeom prst="rect">
              <a:avLst/>
            </a:prstGeom>
            <a:gradFill>
              <a:gsLst>
                <a:gs pos="0">
                  <a:schemeClr val="accent1">
                    <a:alpha val="15000"/>
                  </a:schemeClr>
                </a:gs>
                <a:gs pos="100000">
                  <a:schemeClr val="accent1">
                    <a:alpha val="0"/>
                  </a:schemeClr>
                </a:gs>
              </a:gsLst>
              <a:lin ang="5400000" scaled="1"/>
            </a:gradFill>
            <a:ln>
              <a:gradFill>
                <a:gsLst>
                  <a:gs pos="0">
                    <a:schemeClr val="accent1">
                      <a:alpha val="75000"/>
                    </a:schemeClr>
                  </a:gs>
                  <a:gs pos="100000">
                    <a:schemeClr val="accent1">
                      <a:alpha val="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lIns="137160" tIns="137160" rIns="137160" bIns="137160"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dirty="0">
                <a:ln>
                  <a:noFill/>
                </a:ln>
                <a:solidFill>
                  <a:srgbClr val="3C3C3C"/>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pic>
          <p:nvPicPr>
            <p:cNvPr id="22" name="图片 21">
              <a:extLst>
                <a:ext uri="{FF2B5EF4-FFF2-40B4-BE49-F238E27FC236}">
                  <a16:creationId xmlns:a16="http://schemas.microsoft.com/office/drawing/2014/main" id="{F76D7680-459C-398D-53D1-C147BDE605E3}"/>
                </a:ext>
              </a:extLst>
            </p:cNvPr>
            <p:cNvPicPr>
              <a:picLocks/>
            </p:cNvPicPr>
            <p:nvPr/>
          </p:nvPicPr>
          <p:blipFill>
            <a:blip r:embed="rId7"/>
            <a:stretch>
              <a:fillRect/>
            </a:stretch>
          </p:blipFill>
          <p:spPr>
            <a:xfrm>
              <a:off x="6410685" y="1138461"/>
              <a:ext cx="5337310" cy="2249447"/>
            </a:xfrm>
            <a:prstGeom prst="rect">
              <a:avLst/>
            </a:prstGeom>
          </p:spPr>
        </p:pic>
      </p:grpSp>
      <p:sp>
        <p:nvSpPr>
          <p:cNvPr id="37" name="矩形 36">
            <a:extLst>
              <a:ext uri="{FF2B5EF4-FFF2-40B4-BE49-F238E27FC236}">
                <a16:creationId xmlns:a16="http://schemas.microsoft.com/office/drawing/2014/main" id="{BE54AD35-0D92-9CC1-AF54-569585975C8C}"/>
              </a:ext>
            </a:extLst>
          </p:cNvPr>
          <p:cNvSpPr/>
          <p:nvPr/>
        </p:nvSpPr>
        <p:spPr>
          <a:xfrm>
            <a:off x="6316736" y="2393401"/>
            <a:ext cx="5503789" cy="828949"/>
          </a:xfrm>
          <a:prstGeom prst="rect">
            <a:avLst/>
          </a:prstGeom>
          <a:gradFill>
            <a:gsLst>
              <a:gs pos="0">
                <a:schemeClr val="accent1">
                  <a:alpha val="10000"/>
                </a:schemeClr>
              </a:gs>
              <a:gs pos="100000">
                <a:schemeClr val="accent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137160" tIns="137160" rIns="137160" bIns="137160" rtlCol="0" anchor="ctr"/>
          <a:lstStyle/>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altLang="zh-CN" sz="1400" b="1" i="0" u="none" strike="noStrike" kern="1200" cap="none" spc="0" normalizeH="0" baseline="0" noProof="0" dirty="0">
                <a:ln>
                  <a:noFill/>
                </a:ln>
                <a:solidFill>
                  <a:schemeClr val="accent1"/>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ESMO</a:t>
            </a:r>
            <a:r>
              <a:rPr kumimoji="0" lang="zh-CN" altLang="en-US" sz="1400" b="1" i="0" u="none" strike="noStrike" kern="1200" cap="none" spc="0" normalizeH="0" baseline="0" noProof="0" dirty="0">
                <a:ln>
                  <a:noFill/>
                </a:ln>
                <a:solidFill>
                  <a:schemeClr val="accent1"/>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肿瘤骨健康临床实践指南：</a:t>
            </a:r>
            <a:endParaRPr kumimoji="0" lang="en-US" altLang="zh-CN" sz="1400" b="1" i="0" u="none" strike="noStrike" kern="1200" cap="none" spc="0" normalizeH="0" baseline="0" noProof="0" dirty="0">
              <a:ln>
                <a:noFill/>
              </a:ln>
              <a:solidFill>
                <a:schemeClr val="accent1"/>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zh-CN" altLang="en-US" sz="1200" b="1" i="0" u="none" strike="noStrike" kern="1200" cap="none" spc="0" normalizeH="0" baseline="0" noProof="0" dirty="0">
                <a:ln>
                  <a:noFill/>
                </a:ln>
                <a:solidFill>
                  <a:schemeClr val="accent1"/>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指南推荐所有乳腺癌骨转移患者服用唑来膦酸盐或地舒单抗，无论他们是否有症状</a:t>
            </a:r>
          </a:p>
        </p:txBody>
      </p:sp>
      <p:grpSp>
        <p:nvGrpSpPr>
          <p:cNvPr id="38" name="组合 37">
            <a:extLst>
              <a:ext uri="{FF2B5EF4-FFF2-40B4-BE49-F238E27FC236}">
                <a16:creationId xmlns:a16="http://schemas.microsoft.com/office/drawing/2014/main" id="{BCDE8C57-3226-6E83-4484-DD559D0FB53F}"/>
              </a:ext>
            </a:extLst>
          </p:cNvPr>
          <p:cNvGrpSpPr/>
          <p:nvPr/>
        </p:nvGrpSpPr>
        <p:grpSpPr>
          <a:xfrm>
            <a:off x="6316736" y="3259224"/>
            <a:ext cx="5503789" cy="2870114"/>
            <a:chOff x="6345954" y="1684519"/>
            <a:chExt cx="5466635" cy="5010144"/>
          </a:xfrm>
        </p:grpSpPr>
        <p:sp>
          <p:nvSpPr>
            <p:cNvPr id="39" name="矩形: 圆角 38">
              <a:extLst>
                <a:ext uri="{FF2B5EF4-FFF2-40B4-BE49-F238E27FC236}">
                  <a16:creationId xmlns:a16="http://schemas.microsoft.com/office/drawing/2014/main" id="{D12BD67D-3882-A194-39F8-32861253045F}"/>
                </a:ext>
              </a:extLst>
            </p:cNvPr>
            <p:cNvSpPr/>
            <p:nvPr/>
          </p:nvSpPr>
          <p:spPr>
            <a:xfrm>
              <a:off x="6345954" y="1981200"/>
              <a:ext cx="5466633" cy="4713463"/>
            </a:xfrm>
            <a:prstGeom prst="roundRect">
              <a:avLst>
                <a:gd name="adj" fmla="val 1782"/>
              </a:avLst>
            </a:prstGeom>
            <a:solidFill>
              <a:schemeClr val="lt1"/>
            </a:solidFill>
            <a:ln w="9525" cap="rnd">
              <a:gradFill>
                <a:gsLst>
                  <a:gs pos="100000">
                    <a:schemeClr val="accent1"/>
                  </a:gs>
                  <a:gs pos="0">
                    <a:schemeClr val="accent1">
                      <a:alpha val="0"/>
                    </a:schemeClr>
                  </a:gs>
                </a:gsLst>
                <a:lin ang="5400000" scaled="1"/>
              </a:gradFill>
              <a:round/>
            </a:ln>
            <a:effectLst>
              <a:outerShdw blurRad="63500" algn="ctr" rotWithShape="0">
                <a:schemeClr val="accent1">
                  <a:alpha val="2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40" name="组合 39">
              <a:extLst>
                <a:ext uri="{FF2B5EF4-FFF2-40B4-BE49-F238E27FC236}">
                  <a16:creationId xmlns:a16="http://schemas.microsoft.com/office/drawing/2014/main" id="{465505D2-F234-4385-E37A-8D644FCFE18A}"/>
                </a:ext>
              </a:extLst>
            </p:cNvPr>
            <p:cNvGrpSpPr/>
            <p:nvPr/>
          </p:nvGrpSpPr>
          <p:grpSpPr>
            <a:xfrm>
              <a:off x="6345955" y="1684519"/>
              <a:ext cx="5466634" cy="454980"/>
              <a:chOff x="1030288" y="3300172"/>
              <a:chExt cx="7176245" cy="771261"/>
            </a:xfrm>
          </p:grpSpPr>
          <p:sp>
            <p:nvSpPr>
              <p:cNvPr id="41" name="矩形: 圆顶角 40">
                <a:extLst>
                  <a:ext uri="{FF2B5EF4-FFF2-40B4-BE49-F238E27FC236}">
                    <a16:creationId xmlns:a16="http://schemas.microsoft.com/office/drawing/2014/main" id="{3AE3CE0B-DC24-9664-13F9-51F74FAFC93D}"/>
                  </a:ext>
                </a:extLst>
              </p:cNvPr>
              <p:cNvSpPr/>
              <p:nvPr/>
            </p:nvSpPr>
            <p:spPr>
              <a:xfrm>
                <a:off x="1030289" y="3300172"/>
                <a:ext cx="7176244" cy="771261"/>
              </a:xfrm>
              <a:prstGeom prst="round2SameRect">
                <a:avLst/>
              </a:prstGeom>
              <a:solidFill>
                <a:schemeClr val="accent1"/>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altLang="zh-CN" sz="1400" b="1" i="0" u="none" strike="noStrike" cap="none" spc="0" normalizeH="0" baseline="0" dirty="0">
                    <a:ln>
                      <a:noFill/>
                    </a:ln>
                    <a:solidFill>
                      <a:schemeClr val="bg1"/>
                    </a:solidFill>
                    <a:effectLst/>
                    <a:uFillTx/>
                    <a:latin typeface="+mn-ea"/>
                    <a:ea typeface="+mn-ea"/>
                    <a:cs typeface="Helvetica Neue Medium"/>
                    <a:sym typeface="Helvetica Neue Medium"/>
                  </a:rPr>
                  <a:t>ESMO</a:t>
                </a:r>
                <a:r>
                  <a:rPr kumimoji="0" lang="zh-CN" altLang="en-US" sz="1400" b="1" i="0" u="none" strike="noStrike" cap="none" spc="0" normalizeH="0" baseline="0" dirty="0">
                    <a:ln>
                      <a:noFill/>
                    </a:ln>
                    <a:solidFill>
                      <a:schemeClr val="bg1"/>
                    </a:solidFill>
                    <a:effectLst/>
                    <a:uFillTx/>
                    <a:latin typeface="+mn-ea"/>
                    <a:ea typeface="+mn-ea"/>
                    <a:cs typeface="Helvetica Neue Medium"/>
                    <a:sym typeface="Helvetica Neue Medium"/>
                  </a:rPr>
                  <a:t>指南对于骨保护治疗药物起始时间、使用剂量、监测的推荐</a:t>
                </a:r>
              </a:p>
            </p:txBody>
          </p:sp>
          <p:grpSp>
            <p:nvGrpSpPr>
              <p:cNvPr id="42" name="组合 41">
                <a:extLst>
                  <a:ext uri="{FF2B5EF4-FFF2-40B4-BE49-F238E27FC236}">
                    <a16:creationId xmlns:a16="http://schemas.microsoft.com/office/drawing/2014/main" id="{36890B0A-B46E-7702-AB2D-479797910FD6}"/>
                  </a:ext>
                </a:extLst>
              </p:cNvPr>
              <p:cNvGrpSpPr/>
              <p:nvPr/>
            </p:nvGrpSpPr>
            <p:grpSpPr>
              <a:xfrm>
                <a:off x="6028535" y="3300172"/>
                <a:ext cx="2177998" cy="771261"/>
                <a:chOff x="7075258" y="258372"/>
                <a:chExt cx="1042318" cy="369100"/>
              </a:xfrm>
            </p:grpSpPr>
            <p:sp>
              <p:nvSpPr>
                <p:cNvPr id="46" name="直角三角形 45">
                  <a:extLst>
                    <a:ext uri="{FF2B5EF4-FFF2-40B4-BE49-F238E27FC236}">
                      <a16:creationId xmlns:a16="http://schemas.microsoft.com/office/drawing/2014/main" id="{092FB4D1-AA8A-E7E1-78ED-6F69EA02E34B}"/>
                    </a:ext>
                  </a:extLst>
                </p:cNvPr>
                <p:cNvSpPr/>
                <p:nvPr/>
              </p:nvSpPr>
              <p:spPr>
                <a:xfrm rot="10800000">
                  <a:off x="7642811" y="258372"/>
                  <a:ext cx="474765" cy="369100"/>
                </a:xfrm>
                <a:prstGeom prst="rtTriangle">
                  <a:avLst/>
                </a:prstGeom>
                <a:solidFill>
                  <a:schemeClr val="bg1">
                    <a:alpha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mn-ea"/>
                    <a:sym typeface="微软雅黑" panose="020B0503020204020204" pitchFamily="34" charset="-122"/>
                  </a:endParaRPr>
                </a:p>
              </p:txBody>
            </p:sp>
            <p:sp>
              <p:nvSpPr>
                <p:cNvPr id="47" name="直角三角形 46">
                  <a:extLst>
                    <a:ext uri="{FF2B5EF4-FFF2-40B4-BE49-F238E27FC236}">
                      <a16:creationId xmlns:a16="http://schemas.microsoft.com/office/drawing/2014/main" id="{4FFA6BD9-BFB8-94C7-94F6-1F1905390AB6}"/>
                    </a:ext>
                  </a:extLst>
                </p:cNvPr>
                <p:cNvSpPr/>
                <p:nvPr/>
              </p:nvSpPr>
              <p:spPr>
                <a:xfrm rot="10800000" flipV="1">
                  <a:off x="7075258" y="290045"/>
                  <a:ext cx="1042318" cy="337427"/>
                </a:xfrm>
                <a:prstGeom prst="rtTriangle">
                  <a:avLst/>
                </a:prstGeom>
                <a:solidFill>
                  <a:schemeClr val="bg1">
                    <a:alpha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mn-ea"/>
                    <a:sym typeface="微软雅黑" panose="020B0503020204020204" pitchFamily="34" charset="-122"/>
                  </a:endParaRPr>
                </a:p>
              </p:txBody>
            </p:sp>
          </p:grpSp>
          <p:grpSp>
            <p:nvGrpSpPr>
              <p:cNvPr id="43" name="组合 42">
                <a:extLst>
                  <a:ext uri="{FF2B5EF4-FFF2-40B4-BE49-F238E27FC236}">
                    <a16:creationId xmlns:a16="http://schemas.microsoft.com/office/drawing/2014/main" id="{F8133E57-E1EF-70B9-CD33-A248E12D5D2E}"/>
                  </a:ext>
                </a:extLst>
              </p:cNvPr>
              <p:cNvGrpSpPr/>
              <p:nvPr/>
            </p:nvGrpSpPr>
            <p:grpSpPr>
              <a:xfrm flipH="1">
                <a:off x="1030288" y="3300172"/>
                <a:ext cx="2177998" cy="771261"/>
                <a:chOff x="7075258" y="258372"/>
                <a:chExt cx="1042318" cy="369100"/>
              </a:xfrm>
            </p:grpSpPr>
            <p:sp>
              <p:nvSpPr>
                <p:cNvPr id="44" name="直角三角形 43">
                  <a:extLst>
                    <a:ext uri="{FF2B5EF4-FFF2-40B4-BE49-F238E27FC236}">
                      <a16:creationId xmlns:a16="http://schemas.microsoft.com/office/drawing/2014/main" id="{C6DA3562-6A9F-534B-D979-3444BEB60B6F}"/>
                    </a:ext>
                  </a:extLst>
                </p:cNvPr>
                <p:cNvSpPr/>
                <p:nvPr/>
              </p:nvSpPr>
              <p:spPr>
                <a:xfrm rot="10800000">
                  <a:off x="7642811" y="258372"/>
                  <a:ext cx="474765" cy="369100"/>
                </a:xfrm>
                <a:prstGeom prst="rtTriangle">
                  <a:avLst/>
                </a:prstGeom>
                <a:solidFill>
                  <a:schemeClr val="bg1">
                    <a:alpha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mn-ea"/>
                    <a:sym typeface="微软雅黑" panose="020B0503020204020204" pitchFamily="34" charset="-122"/>
                  </a:endParaRPr>
                </a:p>
              </p:txBody>
            </p:sp>
            <p:sp>
              <p:nvSpPr>
                <p:cNvPr id="45" name="直角三角形 44">
                  <a:extLst>
                    <a:ext uri="{FF2B5EF4-FFF2-40B4-BE49-F238E27FC236}">
                      <a16:creationId xmlns:a16="http://schemas.microsoft.com/office/drawing/2014/main" id="{67BB1A30-1D07-3D2F-6930-3899064FE046}"/>
                    </a:ext>
                  </a:extLst>
                </p:cNvPr>
                <p:cNvSpPr/>
                <p:nvPr/>
              </p:nvSpPr>
              <p:spPr>
                <a:xfrm rot="10800000" flipV="1">
                  <a:off x="7075258" y="290045"/>
                  <a:ext cx="1042318" cy="337427"/>
                </a:xfrm>
                <a:prstGeom prst="rtTriangle">
                  <a:avLst/>
                </a:prstGeom>
                <a:solidFill>
                  <a:schemeClr val="bg1">
                    <a:alpha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mn-ea"/>
                    <a:sym typeface="微软雅黑" panose="020B0503020204020204" pitchFamily="34" charset="-122"/>
                  </a:endParaRPr>
                </a:p>
              </p:txBody>
            </p:sp>
          </p:grpSp>
        </p:grpSp>
      </p:grpSp>
      <p:grpSp>
        <p:nvGrpSpPr>
          <p:cNvPr id="48" name="组合 47">
            <a:extLst>
              <a:ext uri="{FF2B5EF4-FFF2-40B4-BE49-F238E27FC236}">
                <a16:creationId xmlns:a16="http://schemas.microsoft.com/office/drawing/2014/main" id="{D4967741-0D1A-BD21-6658-7F3DB8285AB2}"/>
              </a:ext>
            </a:extLst>
          </p:cNvPr>
          <p:cNvGrpSpPr/>
          <p:nvPr/>
        </p:nvGrpSpPr>
        <p:grpSpPr>
          <a:xfrm>
            <a:off x="371475" y="3354504"/>
            <a:ext cx="5503789" cy="2093172"/>
            <a:chOff x="6345954" y="1684519"/>
            <a:chExt cx="5466635" cy="5010144"/>
          </a:xfrm>
        </p:grpSpPr>
        <p:sp>
          <p:nvSpPr>
            <p:cNvPr id="49" name="矩形: 圆角 48">
              <a:extLst>
                <a:ext uri="{FF2B5EF4-FFF2-40B4-BE49-F238E27FC236}">
                  <a16:creationId xmlns:a16="http://schemas.microsoft.com/office/drawing/2014/main" id="{F0BCE29C-C5DE-FA57-3157-B96465123FAD}"/>
                </a:ext>
              </a:extLst>
            </p:cNvPr>
            <p:cNvSpPr/>
            <p:nvPr/>
          </p:nvSpPr>
          <p:spPr>
            <a:xfrm>
              <a:off x="6345954" y="1981200"/>
              <a:ext cx="5466633" cy="4713463"/>
            </a:xfrm>
            <a:prstGeom prst="roundRect">
              <a:avLst>
                <a:gd name="adj" fmla="val 1782"/>
              </a:avLst>
            </a:prstGeom>
            <a:solidFill>
              <a:schemeClr val="lt1"/>
            </a:solidFill>
            <a:ln w="9525" cap="rnd">
              <a:gradFill>
                <a:gsLst>
                  <a:gs pos="100000">
                    <a:schemeClr val="accent1"/>
                  </a:gs>
                  <a:gs pos="0">
                    <a:schemeClr val="accent1">
                      <a:alpha val="0"/>
                    </a:schemeClr>
                  </a:gs>
                </a:gsLst>
                <a:lin ang="5400000" scaled="1"/>
              </a:gradFill>
              <a:round/>
            </a:ln>
            <a:effectLst>
              <a:outerShdw blurRad="63500" algn="ctr" rotWithShape="0">
                <a:schemeClr val="accent1">
                  <a:alpha val="2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50" name="组合 49">
              <a:extLst>
                <a:ext uri="{FF2B5EF4-FFF2-40B4-BE49-F238E27FC236}">
                  <a16:creationId xmlns:a16="http://schemas.microsoft.com/office/drawing/2014/main" id="{F5F5508F-74EC-3C34-8B75-BEF68EA900A3}"/>
                </a:ext>
              </a:extLst>
            </p:cNvPr>
            <p:cNvGrpSpPr/>
            <p:nvPr/>
          </p:nvGrpSpPr>
          <p:grpSpPr>
            <a:xfrm>
              <a:off x="6345955" y="1684519"/>
              <a:ext cx="5466634" cy="454980"/>
              <a:chOff x="1030288" y="3300172"/>
              <a:chExt cx="7176245" cy="771261"/>
            </a:xfrm>
          </p:grpSpPr>
          <p:sp>
            <p:nvSpPr>
              <p:cNvPr id="51" name="矩形: 圆顶角 50">
                <a:extLst>
                  <a:ext uri="{FF2B5EF4-FFF2-40B4-BE49-F238E27FC236}">
                    <a16:creationId xmlns:a16="http://schemas.microsoft.com/office/drawing/2014/main" id="{CB4EE723-1A19-3A58-AAF7-06F683DBBCDE}"/>
                  </a:ext>
                </a:extLst>
              </p:cNvPr>
              <p:cNvSpPr/>
              <p:nvPr/>
            </p:nvSpPr>
            <p:spPr>
              <a:xfrm>
                <a:off x="1030289" y="3300172"/>
                <a:ext cx="7176244" cy="771261"/>
              </a:xfrm>
              <a:prstGeom prst="round2SameRect">
                <a:avLst/>
              </a:prstGeom>
              <a:solidFill>
                <a:schemeClr val="accent1"/>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altLang="zh-CN" sz="1400" b="1" i="0" u="none" strike="noStrike" cap="none" spc="0" normalizeH="0" baseline="0" dirty="0">
                    <a:ln>
                      <a:noFill/>
                    </a:ln>
                    <a:solidFill>
                      <a:schemeClr val="bg1"/>
                    </a:solidFill>
                    <a:effectLst/>
                    <a:uFillTx/>
                    <a:latin typeface="+mn-ea"/>
                    <a:ea typeface="+mn-ea"/>
                    <a:cs typeface="Helvetica Neue Medium"/>
                    <a:sym typeface="Helvetica Neue Medium"/>
                  </a:rPr>
                  <a:t>ESMO</a:t>
                </a:r>
                <a:r>
                  <a:rPr kumimoji="0" lang="zh-CN" altLang="en-US" sz="1400" b="1" i="0" u="none" strike="noStrike" cap="none" spc="0" normalizeH="0" baseline="0" dirty="0">
                    <a:ln>
                      <a:noFill/>
                    </a:ln>
                    <a:solidFill>
                      <a:schemeClr val="bg1"/>
                    </a:solidFill>
                    <a:effectLst/>
                    <a:uFillTx/>
                    <a:latin typeface="+mn-ea"/>
                    <a:ea typeface="+mn-ea"/>
                    <a:cs typeface="Helvetica Neue Medium"/>
                    <a:sym typeface="Helvetica Neue Medium"/>
                  </a:rPr>
                  <a:t>指南对于不同癌种骨转移患者骨保护治疗药物的推荐</a:t>
                </a:r>
              </a:p>
            </p:txBody>
          </p:sp>
          <p:grpSp>
            <p:nvGrpSpPr>
              <p:cNvPr id="52" name="组合 51">
                <a:extLst>
                  <a:ext uri="{FF2B5EF4-FFF2-40B4-BE49-F238E27FC236}">
                    <a16:creationId xmlns:a16="http://schemas.microsoft.com/office/drawing/2014/main" id="{C27D78ED-E163-9226-52BC-E2E58DFAC772}"/>
                  </a:ext>
                </a:extLst>
              </p:cNvPr>
              <p:cNvGrpSpPr/>
              <p:nvPr/>
            </p:nvGrpSpPr>
            <p:grpSpPr>
              <a:xfrm>
                <a:off x="6028535" y="3300172"/>
                <a:ext cx="2177998" cy="771261"/>
                <a:chOff x="7075258" y="258372"/>
                <a:chExt cx="1042318" cy="369100"/>
              </a:xfrm>
            </p:grpSpPr>
            <p:sp>
              <p:nvSpPr>
                <p:cNvPr id="56" name="直角三角形 55">
                  <a:extLst>
                    <a:ext uri="{FF2B5EF4-FFF2-40B4-BE49-F238E27FC236}">
                      <a16:creationId xmlns:a16="http://schemas.microsoft.com/office/drawing/2014/main" id="{8BCDA4FA-178B-C066-3944-2E18A1B3D8CF}"/>
                    </a:ext>
                  </a:extLst>
                </p:cNvPr>
                <p:cNvSpPr/>
                <p:nvPr/>
              </p:nvSpPr>
              <p:spPr>
                <a:xfrm rot="10800000">
                  <a:off x="7642811" y="258372"/>
                  <a:ext cx="474765" cy="369100"/>
                </a:xfrm>
                <a:prstGeom prst="rtTriangle">
                  <a:avLst/>
                </a:prstGeom>
                <a:solidFill>
                  <a:schemeClr val="bg1">
                    <a:alpha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mn-ea"/>
                    <a:sym typeface="微软雅黑" panose="020B0503020204020204" pitchFamily="34" charset="-122"/>
                  </a:endParaRPr>
                </a:p>
              </p:txBody>
            </p:sp>
            <p:sp>
              <p:nvSpPr>
                <p:cNvPr id="57" name="直角三角形 56">
                  <a:extLst>
                    <a:ext uri="{FF2B5EF4-FFF2-40B4-BE49-F238E27FC236}">
                      <a16:creationId xmlns:a16="http://schemas.microsoft.com/office/drawing/2014/main" id="{0F394DF8-9EC8-B875-A563-B5E282E99661}"/>
                    </a:ext>
                  </a:extLst>
                </p:cNvPr>
                <p:cNvSpPr/>
                <p:nvPr/>
              </p:nvSpPr>
              <p:spPr>
                <a:xfrm rot="10800000" flipV="1">
                  <a:off x="7075258" y="290045"/>
                  <a:ext cx="1042318" cy="337427"/>
                </a:xfrm>
                <a:prstGeom prst="rtTriangle">
                  <a:avLst/>
                </a:prstGeom>
                <a:solidFill>
                  <a:schemeClr val="bg1">
                    <a:alpha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mn-ea"/>
                    <a:sym typeface="微软雅黑" panose="020B0503020204020204" pitchFamily="34" charset="-122"/>
                  </a:endParaRPr>
                </a:p>
              </p:txBody>
            </p:sp>
          </p:grpSp>
          <p:grpSp>
            <p:nvGrpSpPr>
              <p:cNvPr id="53" name="组合 52">
                <a:extLst>
                  <a:ext uri="{FF2B5EF4-FFF2-40B4-BE49-F238E27FC236}">
                    <a16:creationId xmlns:a16="http://schemas.microsoft.com/office/drawing/2014/main" id="{ECDA8FBC-387A-5F86-3304-D23B325507A9}"/>
                  </a:ext>
                </a:extLst>
              </p:cNvPr>
              <p:cNvGrpSpPr/>
              <p:nvPr/>
            </p:nvGrpSpPr>
            <p:grpSpPr>
              <a:xfrm flipH="1">
                <a:off x="1030288" y="3300172"/>
                <a:ext cx="2177998" cy="771261"/>
                <a:chOff x="7075258" y="258372"/>
                <a:chExt cx="1042318" cy="369100"/>
              </a:xfrm>
            </p:grpSpPr>
            <p:sp>
              <p:nvSpPr>
                <p:cNvPr id="54" name="直角三角形 53">
                  <a:extLst>
                    <a:ext uri="{FF2B5EF4-FFF2-40B4-BE49-F238E27FC236}">
                      <a16:creationId xmlns:a16="http://schemas.microsoft.com/office/drawing/2014/main" id="{2E25285E-0CE2-31B7-ABA5-CEB2D97C7194}"/>
                    </a:ext>
                  </a:extLst>
                </p:cNvPr>
                <p:cNvSpPr/>
                <p:nvPr/>
              </p:nvSpPr>
              <p:spPr>
                <a:xfrm rot="10800000">
                  <a:off x="7642811" y="258372"/>
                  <a:ext cx="474765" cy="369100"/>
                </a:xfrm>
                <a:prstGeom prst="rtTriangle">
                  <a:avLst/>
                </a:prstGeom>
                <a:solidFill>
                  <a:schemeClr val="bg1">
                    <a:alpha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mn-ea"/>
                    <a:sym typeface="微软雅黑" panose="020B0503020204020204" pitchFamily="34" charset="-122"/>
                  </a:endParaRPr>
                </a:p>
              </p:txBody>
            </p:sp>
            <p:sp>
              <p:nvSpPr>
                <p:cNvPr id="55" name="直角三角形 54">
                  <a:extLst>
                    <a:ext uri="{FF2B5EF4-FFF2-40B4-BE49-F238E27FC236}">
                      <a16:creationId xmlns:a16="http://schemas.microsoft.com/office/drawing/2014/main" id="{20565E96-D78F-A485-0BAC-DFEE22CEFA9C}"/>
                    </a:ext>
                  </a:extLst>
                </p:cNvPr>
                <p:cNvSpPr/>
                <p:nvPr/>
              </p:nvSpPr>
              <p:spPr>
                <a:xfrm rot="10800000" flipV="1">
                  <a:off x="7075258" y="290045"/>
                  <a:ext cx="1042318" cy="337427"/>
                </a:xfrm>
                <a:prstGeom prst="rtTriangle">
                  <a:avLst/>
                </a:prstGeom>
                <a:solidFill>
                  <a:schemeClr val="bg1">
                    <a:alpha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mn-ea"/>
                    <a:sym typeface="微软雅黑" panose="020B0503020204020204" pitchFamily="34" charset="-122"/>
                  </a:endParaRPr>
                </a:p>
              </p:txBody>
            </p:sp>
          </p:grpSp>
        </p:grpSp>
      </p:grpSp>
      <p:graphicFrame>
        <p:nvGraphicFramePr>
          <p:cNvPr id="20" name="表格 19">
            <a:extLst>
              <a:ext uri="{FF2B5EF4-FFF2-40B4-BE49-F238E27FC236}">
                <a16:creationId xmlns:a16="http://schemas.microsoft.com/office/drawing/2014/main" id="{B7DDF95A-8927-9DBC-2A69-5FB4EA23F8ED}"/>
              </a:ext>
            </a:extLst>
          </p:cNvPr>
          <p:cNvGraphicFramePr>
            <a:graphicFrameLocks noGrp="1"/>
          </p:cNvGraphicFramePr>
          <p:nvPr>
            <p:extLst>
              <p:ext uri="{D42A27DB-BD31-4B8C-83A1-F6EECF244321}">
                <p14:modId xmlns:p14="http://schemas.microsoft.com/office/powerpoint/2010/main" val="4104449123"/>
              </p:ext>
            </p:extLst>
          </p:nvPr>
        </p:nvGraphicFramePr>
        <p:xfrm>
          <a:off x="6327445" y="3519865"/>
          <a:ext cx="5493077" cy="2609474"/>
        </p:xfrm>
        <a:graphic>
          <a:graphicData uri="http://schemas.openxmlformats.org/drawingml/2006/table">
            <a:tbl>
              <a:tblPr firstRow="1" bandRow="1">
                <a:tableStyleId>{0E3FDE45-AF77-4B5C-9715-49D594BDF05E}</a:tableStyleId>
              </a:tblPr>
              <a:tblGrid>
                <a:gridCol w="1618431">
                  <a:extLst>
                    <a:ext uri="{9D8B030D-6E8A-4147-A177-3AD203B41FA5}">
                      <a16:colId xmlns:a16="http://schemas.microsoft.com/office/drawing/2014/main" val="3862415342"/>
                    </a:ext>
                  </a:extLst>
                </a:gridCol>
                <a:gridCol w="1897642">
                  <a:extLst>
                    <a:ext uri="{9D8B030D-6E8A-4147-A177-3AD203B41FA5}">
                      <a16:colId xmlns:a16="http://schemas.microsoft.com/office/drawing/2014/main" val="3869594600"/>
                    </a:ext>
                  </a:extLst>
                </a:gridCol>
                <a:gridCol w="1977004">
                  <a:extLst>
                    <a:ext uri="{9D8B030D-6E8A-4147-A177-3AD203B41FA5}">
                      <a16:colId xmlns:a16="http://schemas.microsoft.com/office/drawing/2014/main" val="864692013"/>
                    </a:ext>
                  </a:extLst>
                </a:gridCol>
              </a:tblGrid>
              <a:tr h="249224">
                <a:tc>
                  <a:txBody>
                    <a:bodyPr/>
                    <a:lstStyle/>
                    <a:p>
                      <a:pPr algn="ctr"/>
                      <a:r>
                        <a:rPr lang="zh-CN" altLang="en-US" sz="1000" dirty="0">
                          <a:solidFill>
                            <a:schemeClr val="accent1"/>
                          </a:solidFill>
                          <a:latin typeface="+mn-ea"/>
                          <a:ea typeface="+mn-ea"/>
                          <a:cs typeface="Arial" panose="020B0604020202020204" pitchFamily="34" charset="0"/>
                        </a:rPr>
                        <a:t>起始时间</a:t>
                      </a:r>
                    </a:p>
                  </a:txBody>
                  <a:tcPr anchor="ctr">
                    <a:lnL>
                      <a:noFill/>
                    </a:lnL>
                    <a:lnR w="9525" cap="flat" cmpd="sng" algn="ctr">
                      <a:solidFill>
                        <a:schemeClr val="accent1">
                          <a:lumMod val="20000"/>
                          <a:lumOff val="80000"/>
                        </a:schemeClr>
                      </a:solidFill>
                      <a:prstDash val="solid"/>
                      <a:round/>
                      <a:headEnd type="none" w="med" len="med"/>
                      <a:tailEnd type="none" w="med" len="med"/>
                    </a:lnR>
                    <a:lnT w="12700" cmpd="sng">
                      <a:noFill/>
                    </a:lnT>
                    <a:lnB w="9525" cap="flat" cmpd="sng" algn="ctr">
                      <a:solidFill>
                        <a:schemeClr val="accent1">
                          <a:lumMod val="20000"/>
                          <a:lumOff val="8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zh-CN" altLang="en-US" sz="1000" dirty="0">
                          <a:solidFill>
                            <a:schemeClr val="accent1"/>
                          </a:solidFill>
                          <a:latin typeface="+mn-ea"/>
                          <a:ea typeface="+mn-ea"/>
                          <a:cs typeface="Arial" panose="020B0604020202020204" pitchFamily="34" charset="0"/>
                        </a:rPr>
                        <a:t>使用剂量</a:t>
                      </a:r>
                    </a:p>
                  </a:txBody>
                  <a:tcPr anchor="ctr">
                    <a:lnL w="9525" cap="flat" cmpd="sng" algn="ctr">
                      <a:solidFill>
                        <a:schemeClr val="accent1">
                          <a:lumMod val="20000"/>
                          <a:lumOff val="80000"/>
                        </a:schemeClr>
                      </a:solidFill>
                      <a:prstDash val="solid"/>
                      <a:round/>
                      <a:headEnd type="none" w="med" len="med"/>
                      <a:tailEnd type="none" w="med" len="med"/>
                    </a:lnL>
                    <a:lnR w="9525" cap="flat" cmpd="sng" algn="ctr">
                      <a:solidFill>
                        <a:schemeClr val="accent1">
                          <a:lumMod val="20000"/>
                          <a:lumOff val="80000"/>
                        </a:schemeClr>
                      </a:solidFill>
                      <a:prstDash val="solid"/>
                      <a:round/>
                      <a:headEnd type="none" w="med" len="med"/>
                      <a:tailEnd type="none" w="med" len="med"/>
                    </a:lnR>
                    <a:lnT w="12700" cmpd="sng">
                      <a:noFill/>
                    </a:lnT>
                    <a:lnB w="9525" cap="flat" cmpd="sng" algn="ctr">
                      <a:solidFill>
                        <a:schemeClr val="accent1">
                          <a:lumMod val="20000"/>
                          <a:lumOff val="8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zh-CN" altLang="en-US" sz="1000" dirty="0">
                          <a:solidFill>
                            <a:schemeClr val="accent1"/>
                          </a:solidFill>
                          <a:latin typeface="+mn-ea"/>
                          <a:ea typeface="+mn-ea"/>
                          <a:cs typeface="Arial" panose="020B0604020202020204" pitchFamily="34" charset="0"/>
                        </a:rPr>
                        <a:t>检测</a:t>
                      </a:r>
                    </a:p>
                  </a:txBody>
                  <a:tcPr anchor="ctr">
                    <a:lnL w="9525" cap="flat" cmpd="sng" algn="ctr">
                      <a:solidFill>
                        <a:schemeClr val="accent1">
                          <a:lumMod val="20000"/>
                          <a:lumOff val="80000"/>
                        </a:schemeClr>
                      </a:solidFill>
                      <a:prstDash val="solid"/>
                      <a:round/>
                      <a:headEnd type="none" w="med" len="med"/>
                      <a:tailEnd type="none" w="med" len="med"/>
                    </a:lnL>
                    <a:lnR>
                      <a:noFill/>
                    </a:lnR>
                    <a:lnT w="12700" cmpd="sng">
                      <a:noFill/>
                    </a:lnT>
                    <a:lnB w="9525" cap="flat" cmpd="sng" algn="ctr">
                      <a:solidFill>
                        <a:schemeClr val="accent1">
                          <a:lumMod val="20000"/>
                          <a:lumOff val="8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11827497"/>
                  </a:ext>
                </a:extLst>
              </a:tr>
              <a:tr h="2360250">
                <a:tc>
                  <a:txBody>
                    <a:bodyPr/>
                    <a:lstStyle/>
                    <a:p>
                      <a:pPr marL="0" marR="0" lvl="0" indent="0" algn="l" defTabSz="914400" rtl="0" eaLnBrk="1" fontAlgn="auto" latinLnBrk="0" hangingPunct="1">
                        <a:lnSpc>
                          <a:spcPct val="120000"/>
                        </a:lnSpc>
                        <a:spcBef>
                          <a:spcPts val="0"/>
                        </a:spcBef>
                        <a:spcAft>
                          <a:spcPts val="600"/>
                        </a:spcAft>
                        <a:buClrTx/>
                        <a:buSzTx/>
                        <a:buFont typeface="Arial" panose="020B0604020202020204" pitchFamily="34" charset="0"/>
                        <a:buNone/>
                        <a:tabLst/>
                        <a:defRPr/>
                      </a:pPr>
                      <a:r>
                        <a:rPr kumimoji="0" lang="zh-CN" altLang="en-US" sz="800" b="0" i="0" u="none" strike="noStrike" kern="1200" cap="none" spc="0" normalizeH="0" baseline="0" noProof="0" dirty="0">
                          <a:ln>
                            <a:noFill/>
                          </a:ln>
                          <a:solidFill>
                            <a:schemeClr val="tx1"/>
                          </a:solidFill>
                          <a:effectLst/>
                          <a:uLnTx/>
                          <a:uFillTx/>
                          <a:latin typeface="+mn-ea"/>
                          <a:ea typeface="+mn-ea"/>
                          <a:cs typeface="Arial" panose="020B0604020202020204" pitchFamily="34" charset="0"/>
                        </a:rPr>
                        <a:t>推荐所有乳腺癌骨转移患者给予唑来膦酸盐或地舒单抗，无论他们是否有症状 </a:t>
                      </a:r>
                      <a:r>
                        <a:rPr kumimoji="0" lang="en-US" altLang="zh-CN" sz="800" b="0" i="0" u="none" strike="noStrike" kern="1200" cap="none" spc="0" normalizeH="0" baseline="0" noProof="0" dirty="0">
                          <a:ln>
                            <a:noFill/>
                          </a:ln>
                          <a:solidFill>
                            <a:schemeClr val="tx1"/>
                          </a:solidFill>
                          <a:effectLst/>
                          <a:uLnTx/>
                          <a:uFillTx/>
                          <a:latin typeface="+mn-ea"/>
                          <a:ea typeface="+mn-ea"/>
                          <a:cs typeface="Arial" panose="020B0604020202020204" pitchFamily="34" charset="0"/>
                        </a:rPr>
                        <a:t>[I, A]</a:t>
                      </a:r>
                      <a:r>
                        <a:rPr kumimoji="0" lang="zh-CN" altLang="en-US" sz="800" b="0" i="0" u="none" strike="noStrike" kern="1200" cap="none" spc="0" normalizeH="0" baseline="0" noProof="0" dirty="0">
                          <a:ln>
                            <a:noFill/>
                          </a:ln>
                          <a:solidFill>
                            <a:schemeClr val="tx1"/>
                          </a:solidFill>
                          <a:effectLst/>
                          <a:uLnTx/>
                          <a:uFillTx/>
                          <a:latin typeface="+mn-ea"/>
                          <a:ea typeface="+mn-ea"/>
                          <a:cs typeface="Arial" panose="020B0604020202020204" pitchFamily="34" charset="0"/>
                        </a:rPr>
                        <a:t> ；</a:t>
                      </a:r>
                      <a:endParaRPr kumimoji="0" lang="en-US" altLang="zh-CN" sz="800" b="0" i="0" u="none" strike="noStrike" kern="1200" cap="none" spc="0" normalizeH="0" baseline="0" noProof="0" dirty="0">
                        <a:ln>
                          <a:noFill/>
                        </a:ln>
                        <a:solidFill>
                          <a:schemeClr val="tx1"/>
                        </a:solidFill>
                        <a:effectLst/>
                        <a:uLnTx/>
                        <a:uFillTx/>
                        <a:latin typeface="+mn-ea"/>
                        <a:ea typeface="+mn-ea"/>
                        <a:cs typeface="Arial" panose="020B0604020202020204" pitchFamily="34" charset="0"/>
                      </a:endParaRPr>
                    </a:p>
                    <a:p>
                      <a:pPr marL="0" indent="0">
                        <a:lnSpc>
                          <a:spcPct val="120000"/>
                        </a:lnSpc>
                        <a:spcBef>
                          <a:spcPts val="0"/>
                        </a:spcBef>
                        <a:spcAft>
                          <a:spcPts val="600"/>
                        </a:spcAft>
                        <a:buFont typeface="Arial" panose="020B0604020202020204" pitchFamily="34" charset="0"/>
                        <a:buNone/>
                      </a:pPr>
                      <a:r>
                        <a:rPr lang="zh-CN" altLang="en-US" sz="800" b="1" dirty="0">
                          <a:solidFill>
                            <a:srgbClr val="FF0000"/>
                          </a:solidFill>
                          <a:latin typeface="+mn-ea"/>
                          <a:ea typeface="+mn-ea"/>
                          <a:cs typeface="Arial" panose="020B0604020202020204" pitchFamily="34" charset="0"/>
                        </a:rPr>
                        <a:t>骨转移确诊时应启动骨转移治疗方案，并在疾病全程中持续评估治疗方案</a:t>
                      </a:r>
                      <a:r>
                        <a:rPr lang="en-US" altLang="zh-CN" sz="800" b="1" dirty="0">
                          <a:solidFill>
                            <a:srgbClr val="FF0000"/>
                          </a:solidFill>
                          <a:latin typeface="+mn-ea"/>
                          <a:ea typeface="+mn-ea"/>
                          <a:cs typeface="Arial" panose="020B0604020202020204" pitchFamily="34" charset="0"/>
                        </a:rPr>
                        <a:t>[III, A]</a:t>
                      </a:r>
                      <a:r>
                        <a:rPr lang="zh-CN" altLang="en-US" sz="800" b="1" dirty="0">
                          <a:solidFill>
                            <a:srgbClr val="FF0000"/>
                          </a:solidFill>
                          <a:latin typeface="+mn-ea"/>
                          <a:ea typeface="+mn-ea"/>
                          <a:cs typeface="Arial" panose="020B0604020202020204" pitchFamily="34" charset="0"/>
                        </a:rPr>
                        <a:t>；</a:t>
                      </a:r>
                      <a:endParaRPr lang="en-US" altLang="zh-CN" sz="800" b="1" dirty="0">
                        <a:solidFill>
                          <a:srgbClr val="FF0000"/>
                        </a:solidFill>
                        <a:latin typeface="+mn-ea"/>
                        <a:ea typeface="+mn-ea"/>
                        <a:cs typeface="Arial" panose="020B0604020202020204" pitchFamily="34" charset="0"/>
                      </a:endParaRPr>
                    </a:p>
                    <a:p>
                      <a:pPr marL="0" indent="0">
                        <a:lnSpc>
                          <a:spcPct val="120000"/>
                        </a:lnSpc>
                        <a:spcBef>
                          <a:spcPts val="0"/>
                        </a:spcBef>
                        <a:spcAft>
                          <a:spcPts val="600"/>
                        </a:spcAft>
                        <a:buFont typeface="Arial" panose="020B0604020202020204" pitchFamily="34" charset="0"/>
                        <a:buNone/>
                      </a:pPr>
                      <a:r>
                        <a:rPr lang="zh-CN" altLang="en-US" sz="800" b="0" dirty="0">
                          <a:solidFill>
                            <a:schemeClr val="tx1"/>
                          </a:solidFill>
                          <a:latin typeface="+mn-ea"/>
                          <a:ea typeface="+mn-ea"/>
                          <a:cs typeface="Arial" panose="020B0604020202020204" pitchFamily="34" charset="0"/>
                        </a:rPr>
                        <a:t>对于转移性去势抵抗性前列腺癌</a:t>
                      </a:r>
                      <a:r>
                        <a:rPr lang="en-US" altLang="zh-CN" sz="800" b="0" dirty="0">
                          <a:solidFill>
                            <a:schemeClr val="tx1"/>
                          </a:solidFill>
                          <a:latin typeface="+mn-ea"/>
                          <a:ea typeface="+mn-ea"/>
                          <a:cs typeface="Arial" panose="020B0604020202020204" pitchFamily="34" charset="0"/>
                        </a:rPr>
                        <a:t>(</a:t>
                      </a:r>
                      <a:r>
                        <a:rPr lang="en-US" altLang="zh-CN" sz="800" b="0" dirty="0" err="1">
                          <a:solidFill>
                            <a:schemeClr val="tx1"/>
                          </a:solidFill>
                          <a:latin typeface="+mn-ea"/>
                          <a:ea typeface="+mn-ea"/>
                          <a:cs typeface="Arial" panose="020B0604020202020204" pitchFamily="34" charset="0"/>
                        </a:rPr>
                        <a:t>mCRPC</a:t>
                      </a:r>
                      <a:r>
                        <a:rPr lang="en-US" altLang="zh-CN" sz="800" b="0" dirty="0">
                          <a:solidFill>
                            <a:schemeClr val="tx1"/>
                          </a:solidFill>
                          <a:latin typeface="+mn-ea"/>
                          <a:ea typeface="+mn-ea"/>
                          <a:cs typeface="Arial" panose="020B0604020202020204" pitchFamily="34" charset="0"/>
                        </a:rPr>
                        <a:t>)</a:t>
                      </a:r>
                      <a:r>
                        <a:rPr lang="zh-CN" altLang="en-US" sz="800" b="0" dirty="0">
                          <a:solidFill>
                            <a:schemeClr val="tx1"/>
                          </a:solidFill>
                          <a:latin typeface="+mn-ea"/>
                          <a:ea typeface="+mn-ea"/>
                          <a:cs typeface="Arial" panose="020B0604020202020204" pitchFamily="34" charset="0"/>
                        </a:rPr>
                        <a:t>骨转移患者，无论是否出现症状，均推荐使用唑来膦酸或地舒单抗治疗</a:t>
                      </a:r>
                      <a:r>
                        <a:rPr lang="en-US" altLang="zh-CN" sz="800" b="0" dirty="0">
                          <a:solidFill>
                            <a:schemeClr val="tx1"/>
                          </a:solidFill>
                          <a:latin typeface="+mn-ea"/>
                          <a:ea typeface="+mn-ea"/>
                          <a:cs typeface="Arial" panose="020B0604020202020204" pitchFamily="34" charset="0"/>
                        </a:rPr>
                        <a:t>[I, A];</a:t>
                      </a:r>
                    </a:p>
                  </a:txBody>
                  <a:tcPr>
                    <a:lnL>
                      <a:noFill/>
                    </a:lnL>
                    <a:lnR w="9525" cap="flat" cmpd="sng" algn="ctr">
                      <a:solidFill>
                        <a:schemeClr val="accent1">
                          <a:lumMod val="20000"/>
                          <a:lumOff val="80000"/>
                        </a:schemeClr>
                      </a:solidFill>
                      <a:prstDash val="solid"/>
                      <a:round/>
                      <a:headEnd type="none" w="med" len="med"/>
                      <a:tailEnd type="none" w="med" len="med"/>
                    </a:lnR>
                    <a:lnT w="9525" cap="flat" cmpd="sng" algn="ctr">
                      <a:solidFill>
                        <a:schemeClr val="accent1">
                          <a:lumMod val="20000"/>
                          <a:lumOff val="80000"/>
                        </a:scheme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indent="0">
                        <a:lnSpc>
                          <a:spcPct val="120000"/>
                        </a:lnSpc>
                        <a:spcBef>
                          <a:spcPts val="0"/>
                        </a:spcBef>
                        <a:spcAft>
                          <a:spcPts val="600"/>
                        </a:spcAft>
                        <a:buFont typeface="Arial" panose="020B0604020202020204" pitchFamily="34" charset="0"/>
                        <a:buNone/>
                      </a:pPr>
                      <a:r>
                        <a:rPr lang="zh-CN" altLang="en-US" sz="800" dirty="0">
                          <a:solidFill>
                            <a:schemeClr val="tx1"/>
                          </a:solidFill>
                          <a:latin typeface="+mn-ea"/>
                          <a:ea typeface="+mn-ea"/>
                          <a:cs typeface="Arial" panose="020B0604020202020204" pitchFamily="34" charset="0"/>
                        </a:rPr>
                        <a:t>唑来膦酸，静脉输注，</a:t>
                      </a:r>
                      <a:r>
                        <a:rPr lang="en-US" altLang="zh-CN" sz="800" dirty="0">
                          <a:solidFill>
                            <a:schemeClr val="tx1"/>
                          </a:solidFill>
                          <a:latin typeface="+mn-ea"/>
                          <a:ea typeface="+mn-ea"/>
                          <a:cs typeface="Arial" panose="020B0604020202020204" pitchFamily="34" charset="0"/>
                        </a:rPr>
                        <a:t> 4 mg Q3-4W</a:t>
                      </a:r>
                      <a:r>
                        <a:rPr lang="zh-CN" altLang="en-US" sz="800" dirty="0">
                          <a:solidFill>
                            <a:schemeClr val="tx1"/>
                          </a:solidFill>
                          <a:latin typeface="+mn-ea"/>
                          <a:ea typeface="+mn-ea"/>
                          <a:cs typeface="Arial" panose="020B0604020202020204" pitchFamily="34" charset="0"/>
                        </a:rPr>
                        <a:t>预防</a:t>
                      </a:r>
                      <a:r>
                        <a:rPr lang="en-US" altLang="zh-CN" sz="800" dirty="0">
                          <a:solidFill>
                            <a:schemeClr val="tx1"/>
                          </a:solidFill>
                          <a:latin typeface="+mn-ea"/>
                          <a:ea typeface="+mn-ea"/>
                          <a:cs typeface="Arial" panose="020B0604020202020204" pitchFamily="34" charset="0"/>
                        </a:rPr>
                        <a:t>SRE</a:t>
                      </a:r>
                      <a:r>
                        <a:rPr lang="zh-CN" altLang="en-US" sz="800" dirty="0">
                          <a:solidFill>
                            <a:schemeClr val="tx1"/>
                          </a:solidFill>
                          <a:latin typeface="+mn-ea"/>
                          <a:ea typeface="+mn-ea"/>
                          <a:cs typeface="Arial" panose="020B0604020202020204" pitchFamily="34" charset="0"/>
                        </a:rPr>
                        <a:t>；</a:t>
                      </a:r>
                      <a:endParaRPr lang="en-US" altLang="zh-CN" sz="800" dirty="0">
                        <a:solidFill>
                          <a:schemeClr val="tx1"/>
                        </a:solidFill>
                        <a:latin typeface="+mn-ea"/>
                        <a:ea typeface="+mn-ea"/>
                        <a:cs typeface="Arial" panose="020B0604020202020204" pitchFamily="34" charset="0"/>
                      </a:endParaRPr>
                    </a:p>
                    <a:p>
                      <a:pPr marL="360000" indent="-172800">
                        <a:lnSpc>
                          <a:spcPct val="120000"/>
                        </a:lnSpc>
                        <a:spcBef>
                          <a:spcPts val="0"/>
                        </a:spcBef>
                        <a:spcAft>
                          <a:spcPts val="600"/>
                        </a:spcAft>
                        <a:buFont typeface="Wingdings" panose="05000000000000000000" pitchFamily="2" charset="2"/>
                        <a:buChar char="ü"/>
                      </a:pPr>
                      <a:r>
                        <a:rPr lang="zh-CN" altLang="en-US" sz="800" dirty="0">
                          <a:solidFill>
                            <a:schemeClr val="tx1"/>
                          </a:solidFill>
                          <a:latin typeface="+mn-ea"/>
                          <a:ea typeface="+mn-ea"/>
                          <a:cs typeface="Arial" panose="020B0604020202020204" pitchFamily="34" charset="0"/>
                        </a:rPr>
                        <a:t>大多数患者可以安全地降低给药频率至</a:t>
                      </a:r>
                      <a:r>
                        <a:rPr lang="en-US" altLang="zh-CN" sz="800" dirty="0">
                          <a:solidFill>
                            <a:schemeClr val="tx1"/>
                          </a:solidFill>
                          <a:latin typeface="+mn-ea"/>
                          <a:ea typeface="+mn-ea"/>
                          <a:cs typeface="Arial" panose="020B0604020202020204" pitchFamily="34" charset="0"/>
                        </a:rPr>
                        <a:t>Q12W</a:t>
                      </a:r>
                      <a:r>
                        <a:rPr lang="zh-CN" altLang="en-US" sz="800" dirty="0">
                          <a:solidFill>
                            <a:schemeClr val="tx1"/>
                          </a:solidFill>
                          <a:latin typeface="+mn-ea"/>
                          <a:ea typeface="+mn-ea"/>
                          <a:cs typeface="Arial" panose="020B0604020202020204" pitchFamily="34" charset="0"/>
                        </a:rPr>
                        <a:t>，最好在治疗</a:t>
                      </a:r>
                      <a:r>
                        <a:rPr lang="en-US" altLang="zh-CN" sz="800" dirty="0">
                          <a:solidFill>
                            <a:schemeClr val="tx1"/>
                          </a:solidFill>
                          <a:latin typeface="+mn-ea"/>
                          <a:ea typeface="+mn-ea"/>
                          <a:cs typeface="Arial" panose="020B0604020202020204" pitchFamily="34" charset="0"/>
                        </a:rPr>
                        <a:t>3-6</a:t>
                      </a:r>
                      <a:r>
                        <a:rPr lang="zh-CN" altLang="en-US" sz="800" dirty="0">
                          <a:solidFill>
                            <a:schemeClr val="tx1"/>
                          </a:solidFill>
                          <a:latin typeface="+mn-ea"/>
                          <a:ea typeface="+mn-ea"/>
                          <a:cs typeface="Arial" panose="020B0604020202020204" pitchFamily="34" charset="0"/>
                        </a:rPr>
                        <a:t>个月后</a:t>
                      </a:r>
                      <a:r>
                        <a:rPr lang="en-US" altLang="zh-CN" sz="800" dirty="0">
                          <a:solidFill>
                            <a:schemeClr val="tx1"/>
                          </a:solidFill>
                          <a:latin typeface="+mn-ea"/>
                          <a:ea typeface="+mn-ea"/>
                          <a:cs typeface="Arial" panose="020B0604020202020204" pitchFamily="34" charset="0"/>
                        </a:rPr>
                        <a:t>[I,</a:t>
                      </a:r>
                      <a:r>
                        <a:rPr lang="zh-CN" altLang="en-US" sz="800" dirty="0">
                          <a:solidFill>
                            <a:schemeClr val="tx1"/>
                          </a:solidFill>
                          <a:latin typeface="+mn-ea"/>
                          <a:ea typeface="+mn-ea"/>
                          <a:cs typeface="Arial" panose="020B0604020202020204" pitchFamily="34" charset="0"/>
                        </a:rPr>
                        <a:t> </a:t>
                      </a:r>
                      <a:r>
                        <a:rPr lang="en-US" altLang="zh-CN" sz="800" dirty="0">
                          <a:solidFill>
                            <a:schemeClr val="tx1"/>
                          </a:solidFill>
                          <a:latin typeface="+mn-ea"/>
                          <a:ea typeface="+mn-ea"/>
                          <a:cs typeface="Arial" panose="020B0604020202020204" pitchFamily="34" charset="0"/>
                        </a:rPr>
                        <a:t>B]</a:t>
                      </a:r>
                    </a:p>
                    <a:p>
                      <a:pPr marL="0" indent="0">
                        <a:lnSpc>
                          <a:spcPct val="120000"/>
                        </a:lnSpc>
                        <a:spcBef>
                          <a:spcPts val="0"/>
                        </a:spcBef>
                        <a:spcAft>
                          <a:spcPts val="600"/>
                        </a:spcAft>
                        <a:buFont typeface="Arial" panose="020B0604020202020204" pitchFamily="34" charset="0"/>
                        <a:buNone/>
                      </a:pPr>
                      <a:r>
                        <a:rPr lang="zh-CN" altLang="en-US" sz="800" b="1" dirty="0">
                          <a:solidFill>
                            <a:srgbClr val="FF0000"/>
                          </a:solidFill>
                          <a:latin typeface="+mn-ea"/>
                          <a:ea typeface="+mn-ea"/>
                          <a:cs typeface="Arial" panose="020B0604020202020204" pitchFamily="34" charset="0"/>
                        </a:rPr>
                        <a:t>地舒单抗</a:t>
                      </a:r>
                      <a:r>
                        <a:rPr lang="en-US" altLang="zh-CN" sz="800" b="1" dirty="0">
                          <a:solidFill>
                            <a:srgbClr val="FF0000"/>
                          </a:solidFill>
                          <a:latin typeface="+mn-ea"/>
                          <a:ea typeface="+mn-ea"/>
                          <a:cs typeface="Arial" panose="020B0604020202020204" pitchFamily="34" charset="0"/>
                        </a:rPr>
                        <a:t> </a:t>
                      </a:r>
                      <a:r>
                        <a:rPr lang="zh-CN" altLang="en-US" sz="800" b="1" dirty="0">
                          <a:solidFill>
                            <a:srgbClr val="FF0000"/>
                          </a:solidFill>
                          <a:latin typeface="+mn-ea"/>
                          <a:ea typeface="+mn-ea"/>
                          <a:cs typeface="Arial" panose="020B0604020202020204" pitchFamily="34" charset="0"/>
                        </a:rPr>
                        <a:t>，皮下注射，</a:t>
                      </a:r>
                      <a:r>
                        <a:rPr lang="en-US" altLang="zh-CN" sz="800" b="1" dirty="0">
                          <a:solidFill>
                            <a:srgbClr val="FF0000"/>
                          </a:solidFill>
                          <a:latin typeface="+mn-ea"/>
                          <a:ea typeface="+mn-ea"/>
                          <a:cs typeface="Arial" panose="020B0604020202020204" pitchFamily="34" charset="0"/>
                        </a:rPr>
                        <a:t>120</a:t>
                      </a:r>
                      <a:r>
                        <a:rPr lang="zh-CN" altLang="en-US" sz="800" b="1" dirty="0">
                          <a:solidFill>
                            <a:srgbClr val="FF0000"/>
                          </a:solidFill>
                          <a:latin typeface="+mn-ea"/>
                          <a:ea typeface="+mn-ea"/>
                          <a:cs typeface="Arial" panose="020B0604020202020204" pitchFamily="34" charset="0"/>
                        </a:rPr>
                        <a:t>毫克</a:t>
                      </a:r>
                      <a:r>
                        <a:rPr lang="en-US" altLang="zh-CN" sz="800" b="1" dirty="0">
                          <a:solidFill>
                            <a:srgbClr val="FF0000"/>
                          </a:solidFill>
                          <a:latin typeface="+mn-ea"/>
                          <a:ea typeface="+mn-ea"/>
                          <a:cs typeface="Arial" panose="020B0604020202020204" pitchFamily="34" charset="0"/>
                        </a:rPr>
                        <a:t>Q4W</a:t>
                      </a:r>
                      <a:r>
                        <a:rPr lang="zh-CN" altLang="en-US" sz="800" b="1" dirty="0">
                          <a:solidFill>
                            <a:srgbClr val="FF0000"/>
                          </a:solidFill>
                          <a:latin typeface="+mn-ea"/>
                          <a:ea typeface="+mn-ea"/>
                          <a:cs typeface="Arial" panose="020B0604020202020204" pitchFamily="34" charset="0"/>
                        </a:rPr>
                        <a:t>；</a:t>
                      </a:r>
                      <a:endParaRPr lang="en-US" altLang="zh-CN" sz="800" b="1" dirty="0">
                        <a:solidFill>
                          <a:srgbClr val="FF0000"/>
                        </a:solidFill>
                        <a:latin typeface="+mn-ea"/>
                        <a:ea typeface="+mn-ea"/>
                        <a:cs typeface="Arial" panose="020B0604020202020204" pitchFamily="34" charset="0"/>
                      </a:endParaRPr>
                    </a:p>
                    <a:p>
                      <a:pPr marL="360000" indent="-172800">
                        <a:lnSpc>
                          <a:spcPct val="120000"/>
                        </a:lnSpc>
                        <a:spcBef>
                          <a:spcPts val="0"/>
                        </a:spcBef>
                        <a:spcAft>
                          <a:spcPts val="600"/>
                        </a:spcAft>
                        <a:buFont typeface="Wingdings" panose="05000000000000000000" pitchFamily="2" charset="2"/>
                        <a:buChar char="ü"/>
                      </a:pPr>
                      <a:r>
                        <a:rPr lang="zh-CN" altLang="en-US" sz="800" b="1" dirty="0">
                          <a:solidFill>
                            <a:srgbClr val="FF0000"/>
                          </a:solidFill>
                          <a:latin typeface="+mn-ea"/>
                          <a:ea typeface="+mn-ea"/>
                          <a:cs typeface="Arial" panose="020B0604020202020204" pitchFamily="34" charset="0"/>
                        </a:rPr>
                        <a:t>目前不建议将间隔延长到此频率之外</a:t>
                      </a:r>
                      <a:r>
                        <a:rPr lang="en-US" altLang="zh-CN" sz="800" b="1" dirty="0">
                          <a:solidFill>
                            <a:srgbClr val="FF0000"/>
                          </a:solidFill>
                          <a:latin typeface="+mn-ea"/>
                          <a:ea typeface="+mn-ea"/>
                          <a:cs typeface="Arial" panose="020B0604020202020204" pitchFamily="34" charset="0"/>
                        </a:rPr>
                        <a:t>[III,</a:t>
                      </a:r>
                      <a:r>
                        <a:rPr lang="zh-CN" altLang="en-US" sz="800" b="1" dirty="0">
                          <a:solidFill>
                            <a:srgbClr val="FF0000"/>
                          </a:solidFill>
                          <a:latin typeface="+mn-ea"/>
                          <a:ea typeface="+mn-ea"/>
                          <a:cs typeface="Arial" panose="020B0604020202020204" pitchFamily="34" charset="0"/>
                        </a:rPr>
                        <a:t> </a:t>
                      </a:r>
                      <a:r>
                        <a:rPr lang="en-US" altLang="zh-CN" sz="800" b="1" dirty="0">
                          <a:solidFill>
                            <a:srgbClr val="FF0000"/>
                          </a:solidFill>
                          <a:latin typeface="+mn-ea"/>
                          <a:ea typeface="+mn-ea"/>
                          <a:cs typeface="Arial" panose="020B0604020202020204" pitchFamily="34" charset="0"/>
                        </a:rPr>
                        <a:t>D]</a:t>
                      </a:r>
                    </a:p>
                    <a:p>
                      <a:pPr marL="0" indent="0">
                        <a:lnSpc>
                          <a:spcPct val="120000"/>
                        </a:lnSpc>
                        <a:spcBef>
                          <a:spcPts val="0"/>
                        </a:spcBef>
                        <a:spcAft>
                          <a:spcPts val="600"/>
                        </a:spcAft>
                        <a:buFont typeface="Arial" panose="020B0604020202020204" pitchFamily="34" charset="0"/>
                        <a:buNone/>
                      </a:pPr>
                      <a:r>
                        <a:rPr lang="zh-CN" altLang="en-US" sz="800" dirty="0">
                          <a:latin typeface="+mn-ea"/>
                          <a:ea typeface="+mn-ea"/>
                          <a:cs typeface="Arial" panose="020B0604020202020204" pitchFamily="34" charset="0"/>
                        </a:rPr>
                        <a:t>乳腺癌可考虑每日口服伊班膦酸</a:t>
                      </a:r>
                      <a:r>
                        <a:rPr lang="en-US" altLang="zh-CN" sz="800" dirty="0">
                          <a:latin typeface="+mn-ea"/>
                          <a:ea typeface="+mn-ea"/>
                          <a:cs typeface="Arial" panose="020B0604020202020204" pitchFamily="34" charset="0"/>
                        </a:rPr>
                        <a:t>1600 mg</a:t>
                      </a:r>
                      <a:r>
                        <a:rPr lang="zh-CN" altLang="en-US" sz="800" dirty="0">
                          <a:latin typeface="+mn-ea"/>
                          <a:ea typeface="+mn-ea"/>
                          <a:cs typeface="Arial" panose="020B0604020202020204" pitchFamily="34" charset="0"/>
                        </a:rPr>
                        <a:t>或氯膦酸</a:t>
                      </a:r>
                      <a:r>
                        <a:rPr lang="en-US" altLang="zh-CN" sz="800" dirty="0">
                          <a:latin typeface="+mn-ea"/>
                          <a:ea typeface="+mn-ea"/>
                          <a:cs typeface="Arial" panose="020B0604020202020204" pitchFamily="34" charset="0"/>
                        </a:rPr>
                        <a:t>50 mg</a:t>
                      </a:r>
                    </a:p>
                  </a:txBody>
                  <a:tcPr>
                    <a:lnL w="9525" cap="flat" cmpd="sng" algn="ctr">
                      <a:solidFill>
                        <a:schemeClr val="accent1">
                          <a:lumMod val="20000"/>
                          <a:lumOff val="80000"/>
                        </a:schemeClr>
                      </a:solidFill>
                      <a:prstDash val="solid"/>
                      <a:round/>
                      <a:headEnd type="none" w="med" len="med"/>
                      <a:tailEnd type="none" w="med" len="med"/>
                    </a:lnL>
                    <a:lnR w="9525" cap="flat" cmpd="sng" algn="ctr">
                      <a:solidFill>
                        <a:schemeClr val="accent1">
                          <a:lumMod val="20000"/>
                          <a:lumOff val="80000"/>
                        </a:schemeClr>
                      </a:solidFill>
                      <a:prstDash val="solid"/>
                      <a:round/>
                      <a:headEnd type="none" w="med" len="med"/>
                      <a:tailEnd type="none" w="med" len="med"/>
                    </a:lnR>
                    <a:lnT w="9525" cap="flat" cmpd="sng" algn="ctr">
                      <a:solidFill>
                        <a:schemeClr val="accent1">
                          <a:lumMod val="20000"/>
                          <a:lumOff val="80000"/>
                        </a:scheme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indent="0">
                        <a:lnSpc>
                          <a:spcPct val="120000"/>
                        </a:lnSpc>
                        <a:spcBef>
                          <a:spcPts val="0"/>
                        </a:spcBef>
                        <a:spcAft>
                          <a:spcPts val="600"/>
                        </a:spcAft>
                        <a:buFont typeface="Arial" panose="020B0604020202020204" pitchFamily="34" charset="0"/>
                        <a:buNone/>
                      </a:pPr>
                      <a:r>
                        <a:rPr lang="zh-CN" altLang="en-US" sz="800" dirty="0">
                          <a:solidFill>
                            <a:schemeClr val="tx1"/>
                          </a:solidFill>
                          <a:latin typeface="+mn-ea"/>
                          <a:ea typeface="+mn-ea"/>
                          <a:cs typeface="Arial" panose="020B0604020202020204" pitchFamily="34" charset="0"/>
                        </a:rPr>
                        <a:t>尤其是在</a:t>
                      </a:r>
                      <a:r>
                        <a:rPr lang="zh-CN" altLang="en-US" sz="800" b="0" dirty="0">
                          <a:solidFill>
                            <a:schemeClr val="tx1"/>
                          </a:solidFill>
                          <a:latin typeface="+mn-ea"/>
                          <a:ea typeface="+mn-ea"/>
                          <a:cs typeface="Arial" panose="020B0604020202020204" pitchFamily="34" charset="0"/>
                        </a:rPr>
                        <a:t>治疗的前几个月，应监测钙水平；在开始治疗前评估维生素</a:t>
                      </a:r>
                      <a:r>
                        <a:rPr lang="en-US" altLang="zh-CN" sz="800" b="0" dirty="0">
                          <a:solidFill>
                            <a:schemeClr val="tx1"/>
                          </a:solidFill>
                          <a:latin typeface="+mn-ea"/>
                          <a:ea typeface="+mn-ea"/>
                          <a:cs typeface="Arial" panose="020B0604020202020204" pitchFamily="34" charset="0"/>
                        </a:rPr>
                        <a:t>D</a:t>
                      </a:r>
                      <a:r>
                        <a:rPr lang="zh-CN" altLang="en-US" sz="800" b="0" dirty="0">
                          <a:solidFill>
                            <a:schemeClr val="tx1"/>
                          </a:solidFill>
                          <a:latin typeface="+mn-ea"/>
                          <a:ea typeface="+mn-ea"/>
                          <a:cs typeface="Arial" panose="020B0604020202020204" pitchFamily="34" charset="0"/>
                        </a:rPr>
                        <a:t>水平；</a:t>
                      </a:r>
                      <a:endParaRPr lang="en-US" altLang="zh-CN" sz="800" b="0" dirty="0">
                        <a:solidFill>
                          <a:schemeClr val="tx1"/>
                        </a:solidFill>
                        <a:latin typeface="+mn-ea"/>
                        <a:ea typeface="+mn-ea"/>
                        <a:cs typeface="Arial" panose="020B0604020202020204" pitchFamily="34" charset="0"/>
                      </a:endParaRPr>
                    </a:p>
                    <a:p>
                      <a:pPr marL="0" indent="0">
                        <a:lnSpc>
                          <a:spcPct val="120000"/>
                        </a:lnSpc>
                        <a:spcBef>
                          <a:spcPts val="0"/>
                        </a:spcBef>
                        <a:spcAft>
                          <a:spcPts val="600"/>
                        </a:spcAft>
                        <a:buFont typeface="Arial" panose="020B0604020202020204" pitchFamily="34" charset="0"/>
                        <a:buNone/>
                      </a:pPr>
                      <a:r>
                        <a:rPr lang="zh-CN" altLang="en-US" sz="800" b="0" dirty="0">
                          <a:solidFill>
                            <a:schemeClr val="tx1"/>
                          </a:solidFill>
                          <a:latin typeface="+mn-ea"/>
                          <a:ea typeface="+mn-ea"/>
                          <a:cs typeface="Arial" panose="020B0604020202020204" pitchFamily="34" charset="0"/>
                        </a:rPr>
                        <a:t>推荐在整个治疗过程中纠正维生素</a:t>
                      </a:r>
                      <a:r>
                        <a:rPr lang="en-US" altLang="zh-CN" sz="800" b="0" dirty="0">
                          <a:solidFill>
                            <a:schemeClr val="tx1"/>
                          </a:solidFill>
                          <a:latin typeface="+mn-ea"/>
                          <a:ea typeface="+mn-ea"/>
                          <a:cs typeface="Arial" panose="020B0604020202020204" pitchFamily="34" charset="0"/>
                        </a:rPr>
                        <a:t>D</a:t>
                      </a:r>
                      <a:r>
                        <a:rPr lang="zh-CN" altLang="en-US" sz="800" b="0" dirty="0">
                          <a:solidFill>
                            <a:schemeClr val="tx1"/>
                          </a:solidFill>
                          <a:latin typeface="+mn-ea"/>
                          <a:ea typeface="+mn-ea"/>
                          <a:cs typeface="Arial" panose="020B0604020202020204" pitchFamily="34" charset="0"/>
                        </a:rPr>
                        <a:t>缺乏症并补充维生素</a:t>
                      </a:r>
                      <a:r>
                        <a:rPr lang="en-US" altLang="zh-CN" sz="800" b="0" dirty="0">
                          <a:solidFill>
                            <a:schemeClr val="tx1"/>
                          </a:solidFill>
                          <a:latin typeface="+mn-ea"/>
                          <a:ea typeface="+mn-ea"/>
                          <a:cs typeface="Arial" panose="020B0604020202020204" pitchFamily="34" charset="0"/>
                        </a:rPr>
                        <a:t>D</a:t>
                      </a:r>
                      <a:r>
                        <a:rPr lang="zh-CN" altLang="en-US" sz="800" b="0" dirty="0">
                          <a:solidFill>
                            <a:schemeClr val="tx1"/>
                          </a:solidFill>
                          <a:latin typeface="+mn-ea"/>
                          <a:ea typeface="+mn-ea"/>
                          <a:cs typeface="Arial" panose="020B0604020202020204" pitchFamily="34" charset="0"/>
                        </a:rPr>
                        <a:t>，同时摄入足够的钙以维持正常的血清钙</a:t>
                      </a:r>
                      <a:r>
                        <a:rPr lang="en-US" altLang="zh-CN" sz="800" b="0" dirty="0">
                          <a:solidFill>
                            <a:schemeClr val="tx1"/>
                          </a:solidFill>
                          <a:latin typeface="+mn-ea"/>
                          <a:ea typeface="+mn-ea"/>
                          <a:cs typeface="Arial" panose="020B0604020202020204" pitchFamily="34" charset="0"/>
                        </a:rPr>
                        <a:t>[I</a:t>
                      </a:r>
                      <a:r>
                        <a:rPr lang="zh-CN" altLang="en-US" sz="800" b="0" dirty="0">
                          <a:solidFill>
                            <a:schemeClr val="tx1"/>
                          </a:solidFill>
                          <a:latin typeface="+mn-ea"/>
                          <a:ea typeface="+mn-ea"/>
                          <a:cs typeface="Arial" panose="020B0604020202020204" pitchFamily="34" charset="0"/>
                        </a:rPr>
                        <a:t>，</a:t>
                      </a:r>
                      <a:r>
                        <a:rPr lang="en-US" altLang="zh-CN" sz="800" b="0" dirty="0">
                          <a:solidFill>
                            <a:schemeClr val="tx1"/>
                          </a:solidFill>
                          <a:latin typeface="+mn-ea"/>
                          <a:ea typeface="+mn-ea"/>
                          <a:cs typeface="Arial" panose="020B0604020202020204" pitchFamily="34" charset="0"/>
                        </a:rPr>
                        <a:t>A]</a:t>
                      </a:r>
                      <a:r>
                        <a:rPr lang="zh-CN" altLang="en-US" sz="800" b="0" dirty="0">
                          <a:solidFill>
                            <a:schemeClr val="tx1"/>
                          </a:solidFill>
                          <a:latin typeface="+mn-ea"/>
                          <a:ea typeface="+mn-ea"/>
                          <a:cs typeface="Arial" panose="020B0604020202020204" pitchFamily="34" charset="0"/>
                        </a:rPr>
                        <a:t>；</a:t>
                      </a:r>
                      <a:endParaRPr lang="en-US" altLang="zh-CN" sz="800" b="0" dirty="0">
                        <a:solidFill>
                          <a:schemeClr val="tx1"/>
                        </a:solidFill>
                        <a:latin typeface="+mn-ea"/>
                        <a:ea typeface="+mn-ea"/>
                        <a:cs typeface="Arial" panose="020B0604020202020204" pitchFamily="34" charset="0"/>
                      </a:endParaRPr>
                    </a:p>
                    <a:p>
                      <a:pPr marL="360000" indent="-172800">
                        <a:lnSpc>
                          <a:spcPct val="120000"/>
                        </a:lnSpc>
                        <a:spcBef>
                          <a:spcPts val="0"/>
                        </a:spcBef>
                        <a:spcAft>
                          <a:spcPts val="600"/>
                        </a:spcAft>
                        <a:buFont typeface="Wingdings" panose="05000000000000000000" pitchFamily="2" charset="2"/>
                        <a:buChar char="ü"/>
                      </a:pPr>
                      <a:r>
                        <a:rPr lang="zh-CN" altLang="en-US" sz="800" b="0" dirty="0">
                          <a:solidFill>
                            <a:schemeClr val="tx1"/>
                          </a:solidFill>
                          <a:latin typeface="+mn-ea"/>
                          <a:ea typeface="+mn-ea"/>
                          <a:cs typeface="Arial" panose="020B0604020202020204" pitchFamily="34" charset="0"/>
                        </a:rPr>
                        <a:t>维生素</a:t>
                      </a:r>
                      <a:r>
                        <a:rPr lang="en-US" altLang="zh-CN" sz="800" b="0" dirty="0">
                          <a:solidFill>
                            <a:schemeClr val="tx1"/>
                          </a:solidFill>
                          <a:latin typeface="+mn-ea"/>
                          <a:ea typeface="+mn-ea"/>
                          <a:cs typeface="Arial" panose="020B0604020202020204" pitchFamily="34" charset="0"/>
                        </a:rPr>
                        <a:t>D</a:t>
                      </a:r>
                      <a:r>
                        <a:rPr lang="zh-CN" altLang="en-US" sz="800" b="0" dirty="0">
                          <a:solidFill>
                            <a:schemeClr val="tx1"/>
                          </a:solidFill>
                          <a:latin typeface="+mn-ea"/>
                          <a:ea typeface="+mn-ea"/>
                          <a:cs typeface="Arial" panose="020B0604020202020204" pitchFamily="34" charset="0"/>
                        </a:rPr>
                        <a:t>缺乏症患者应通过口服维生素</a:t>
                      </a:r>
                      <a:r>
                        <a:rPr lang="en-US" altLang="zh-CN" sz="800" b="0" dirty="0">
                          <a:solidFill>
                            <a:schemeClr val="tx1"/>
                          </a:solidFill>
                          <a:latin typeface="+mn-ea"/>
                          <a:ea typeface="+mn-ea"/>
                          <a:cs typeface="Arial" panose="020B0604020202020204" pitchFamily="34" charset="0"/>
                        </a:rPr>
                        <a:t>D3</a:t>
                      </a:r>
                      <a:r>
                        <a:rPr lang="zh-CN" altLang="en-US" sz="800" b="0" dirty="0">
                          <a:solidFill>
                            <a:schemeClr val="tx1"/>
                          </a:solidFill>
                          <a:latin typeface="+mn-ea"/>
                          <a:ea typeface="+mn-ea"/>
                          <a:cs typeface="Arial" panose="020B0604020202020204" pitchFamily="34" charset="0"/>
                        </a:rPr>
                        <a:t>（</a:t>
                      </a:r>
                      <a:r>
                        <a:rPr lang="en-US" altLang="zh-CN" sz="800" b="0" dirty="0">
                          <a:solidFill>
                            <a:schemeClr val="tx1"/>
                          </a:solidFill>
                          <a:latin typeface="+mn-ea"/>
                          <a:ea typeface="+mn-ea"/>
                          <a:cs typeface="Arial" panose="020B0604020202020204" pitchFamily="34" charset="0"/>
                        </a:rPr>
                        <a:t>25-50000IU/</a:t>
                      </a:r>
                      <a:r>
                        <a:rPr lang="zh-CN" altLang="en-US" sz="800" b="0" dirty="0">
                          <a:solidFill>
                            <a:schemeClr val="tx1"/>
                          </a:solidFill>
                          <a:latin typeface="+mn-ea"/>
                          <a:ea typeface="+mn-ea"/>
                          <a:cs typeface="Arial" panose="020B0604020202020204" pitchFamily="34" charset="0"/>
                        </a:rPr>
                        <a:t>周，持续</a:t>
                      </a:r>
                      <a:r>
                        <a:rPr lang="en-US" altLang="zh-CN" sz="800" b="0" dirty="0">
                          <a:solidFill>
                            <a:schemeClr val="tx1"/>
                          </a:solidFill>
                          <a:latin typeface="+mn-ea"/>
                          <a:ea typeface="+mn-ea"/>
                          <a:cs typeface="Arial" panose="020B0604020202020204" pitchFamily="34" charset="0"/>
                        </a:rPr>
                        <a:t>4-8</a:t>
                      </a:r>
                      <a:r>
                        <a:rPr lang="zh-CN" altLang="en-US" sz="800" b="0" dirty="0">
                          <a:solidFill>
                            <a:schemeClr val="tx1"/>
                          </a:solidFill>
                          <a:latin typeface="+mn-ea"/>
                          <a:ea typeface="+mn-ea"/>
                          <a:cs typeface="Arial" panose="020B0604020202020204" pitchFamily="34" charset="0"/>
                        </a:rPr>
                        <a:t>周）来纠正其水平；</a:t>
                      </a:r>
                      <a:endParaRPr lang="en-US" altLang="zh-CN" sz="800" b="0" dirty="0">
                        <a:solidFill>
                          <a:schemeClr val="tx1"/>
                        </a:solidFill>
                        <a:latin typeface="+mn-ea"/>
                        <a:ea typeface="+mn-ea"/>
                        <a:cs typeface="Arial" panose="020B0604020202020204" pitchFamily="34" charset="0"/>
                      </a:endParaRPr>
                    </a:p>
                    <a:p>
                      <a:pPr marL="360000" indent="-172800">
                        <a:lnSpc>
                          <a:spcPct val="120000"/>
                        </a:lnSpc>
                        <a:spcBef>
                          <a:spcPts val="0"/>
                        </a:spcBef>
                        <a:spcAft>
                          <a:spcPts val="600"/>
                        </a:spcAft>
                        <a:buFont typeface="Wingdings" panose="05000000000000000000" pitchFamily="2" charset="2"/>
                        <a:buChar char="ü"/>
                      </a:pPr>
                      <a:r>
                        <a:rPr lang="zh-CN" altLang="en-US" sz="800" b="0" dirty="0">
                          <a:solidFill>
                            <a:schemeClr val="tx1"/>
                          </a:solidFill>
                          <a:latin typeface="+mn-ea"/>
                          <a:ea typeface="+mn-ea"/>
                          <a:cs typeface="Arial" panose="020B0604020202020204" pitchFamily="34" charset="0"/>
                        </a:rPr>
                        <a:t>推荐日摄入量：钙</a:t>
                      </a:r>
                      <a:r>
                        <a:rPr lang="en-US" altLang="zh-CN" sz="800" b="0" dirty="0">
                          <a:solidFill>
                            <a:schemeClr val="tx1"/>
                          </a:solidFill>
                          <a:latin typeface="+mn-ea"/>
                          <a:ea typeface="+mn-ea"/>
                          <a:cs typeface="Arial" panose="020B0604020202020204" pitchFamily="34" charset="0"/>
                        </a:rPr>
                        <a:t>1000-1200mg/</a:t>
                      </a:r>
                      <a:r>
                        <a:rPr lang="zh-CN" altLang="en-US" sz="800" b="0" dirty="0">
                          <a:solidFill>
                            <a:schemeClr val="tx1"/>
                          </a:solidFill>
                          <a:latin typeface="+mn-ea"/>
                          <a:ea typeface="+mn-ea"/>
                          <a:cs typeface="Arial" panose="020B0604020202020204" pitchFamily="34" charset="0"/>
                        </a:rPr>
                        <a:t>天，维生素</a:t>
                      </a:r>
                      <a:r>
                        <a:rPr lang="en-US" altLang="zh-CN" sz="800" b="0" dirty="0">
                          <a:solidFill>
                            <a:schemeClr val="tx1"/>
                          </a:solidFill>
                          <a:latin typeface="+mn-ea"/>
                          <a:ea typeface="+mn-ea"/>
                          <a:cs typeface="Arial" panose="020B0604020202020204" pitchFamily="34" charset="0"/>
                        </a:rPr>
                        <a:t>D 800-2000IU/</a:t>
                      </a:r>
                      <a:r>
                        <a:rPr lang="zh-CN" altLang="en-US" sz="800" b="0" dirty="0">
                          <a:solidFill>
                            <a:schemeClr val="tx1"/>
                          </a:solidFill>
                          <a:latin typeface="+mn-ea"/>
                          <a:ea typeface="+mn-ea"/>
                          <a:cs typeface="Arial" panose="020B0604020202020204" pitchFamily="34" charset="0"/>
                        </a:rPr>
                        <a:t>天；</a:t>
                      </a:r>
                    </a:p>
                  </a:txBody>
                  <a:tcPr>
                    <a:lnL w="9525" cap="flat" cmpd="sng" algn="ctr">
                      <a:solidFill>
                        <a:schemeClr val="accent1">
                          <a:lumMod val="20000"/>
                          <a:lumOff val="80000"/>
                        </a:schemeClr>
                      </a:solidFill>
                      <a:prstDash val="solid"/>
                      <a:round/>
                      <a:headEnd type="none" w="med" len="med"/>
                      <a:tailEnd type="none" w="med" len="med"/>
                    </a:lnL>
                    <a:lnR>
                      <a:noFill/>
                    </a:lnR>
                    <a:lnT w="9525" cap="flat" cmpd="sng" algn="ctr">
                      <a:solidFill>
                        <a:schemeClr val="accent1">
                          <a:lumMod val="20000"/>
                          <a:lumOff val="80000"/>
                        </a:scheme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092667295"/>
                  </a:ext>
                </a:extLst>
              </a:tr>
            </a:tbl>
          </a:graphicData>
        </a:graphic>
      </p:graphicFrame>
      <p:graphicFrame>
        <p:nvGraphicFramePr>
          <p:cNvPr id="18" name="表格 17">
            <a:extLst>
              <a:ext uri="{FF2B5EF4-FFF2-40B4-BE49-F238E27FC236}">
                <a16:creationId xmlns:a16="http://schemas.microsoft.com/office/drawing/2014/main" id="{16230D50-D71F-404B-338C-BB7C5072EA33}"/>
              </a:ext>
            </a:extLst>
          </p:cNvPr>
          <p:cNvGraphicFramePr>
            <a:graphicFrameLocks noGrp="1"/>
          </p:cNvGraphicFramePr>
          <p:nvPr>
            <p:extLst>
              <p:ext uri="{D42A27DB-BD31-4B8C-83A1-F6EECF244321}">
                <p14:modId xmlns:p14="http://schemas.microsoft.com/office/powerpoint/2010/main" val="2164105529"/>
              </p:ext>
            </p:extLst>
          </p:nvPr>
        </p:nvGraphicFramePr>
        <p:xfrm>
          <a:off x="371475" y="3585408"/>
          <a:ext cx="5493078" cy="1801874"/>
        </p:xfrm>
        <a:graphic>
          <a:graphicData uri="http://schemas.openxmlformats.org/drawingml/2006/table">
            <a:tbl>
              <a:tblPr firstRow="1" bandRow="1">
                <a:tableStyleId>{0E3FDE45-AF77-4B5C-9715-49D594BDF05E}</a:tableStyleId>
              </a:tblPr>
              <a:tblGrid>
                <a:gridCol w="1495425">
                  <a:extLst>
                    <a:ext uri="{9D8B030D-6E8A-4147-A177-3AD203B41FA5}">
                      <a16:colId xmlns:a16="http://schemas.microsoft.com/office/drawing/2014/main" val="3862415342"/>
                    </a:ext>
                  </a:extLst>
                </a:gridCol>
                <a:gridCol w="2534502">
                  <a:extLst>
                    <a:ext uri="{9D8B030D-6E8A-4147-A177-3AD203B41FA5}">
                      <a16:colId xmlns:a16="http://schemas.microsoft.com/office/drawing/2014/main" val="3869594600"/>
                    </a:ext>
                  </a:extLst>
                </a:gridCol>
                <a:gridCol w="1463151">
                  <a:extLst>
                    <a:ext uri="{9D8B030D-6E8A-4147-A177-3AD203B41FA5}">
                      <a16:colId xmlns:a16="http://schemas.microsoft.com/office/drawing/2014/main" val="864692013"/>
                    </a:ext>
                  </a:extLst>
                </a:gridCol>
              </a:tblGrid>
              <a:tr h="178298">
                <a:tc>
                  <a:txBody>
                    <a:bodyPr/>
                    <a:lstStyle/>
                    <a:p>
                      <a:pPr algn="ctr"/>
                      <a:r>
                        <a:rPr lang="zh-CN" altLang="en-US" sz="1000" dirty="0">
                          <a:solidFill>
                            <a:schemeClr val="accent1"/>
                          </a:solidFill>
                          <a:latin typeface="Arial" panose="020B0604020202020204" pitchFamily="34" charset="0"/>
                          <a:ea typeface="微软雅黑" panose="020B0503020204020204" pitchFamily="34" charset="-122"/>
                          <a:cs typeface="Arial" panose="020B0604020202020204" pitchFamily="34" charset="0"/>
                        </a:rPr>
                        <a:t>乳腺癌</a:t>
                      </a:r>
                    </a:p>
                  </a:txBody>
                  <a:tcPr anchor="ctr">
                    <a:lnL>
                      <a:noFill/>
                    </a:lnL>
                    <a:lnR w="9525" cap="flat" cmpd="sng" algn="ctr">
                      <a:solidFill>
                        <a:schemeClr val="accent1">
                          <a:lumMod val="20000"/>
                          <a:lumOff val="80000"/>
                        </a:schemeClr>
                      </a:solidFill>
                      <a:prstDash val="solid"/>
                      <a:round/>
                      <a:headEnd type="none" w="med" len="med"/>
                      <a:tailEnd type="none" w="med" len="med"/>
                    </a:lnR>
                    <a:lnT w="12700" cmpd="sng">
                      <a:noFill/>
                    </a:lnT>
                    <a:lnB w="9525" cap="flat" cmpd="sng" algn="ctr">
                      <a:solidFill>
                        <a:schemeClr val="accent1">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zh-CN" altLang="en-US" sz="1000" dirty="0">
                          <a:solidFill>
                            <a:schemeClr val="accent1"/>
                          </a:solidFill>
                          <a:latin typeface="Arial" panose="020B0604020202020204" pitchFamily="34" charset="0"/>
                          <a:ea typeface="微软雅黑" panose="020B0503020204020204" pitchFamily="34" charset="-122"/>
                          <a:cs typeface="Arial" panose="020B0604020202020204" pitchFamily="34" charset="0"/>
                        </a:rPr>
                        <a:t>前列腺癌</a:t>
                      </a:r>
                    </a:p>
                  </a:txBody>
                  <a:tcPr anchor="ctr">
                    <a:lnL w="9525" cap="flat" cmpd="sng" algn="ctr">
                      <a:solidFill>
                        <a:schemeClr val="accent1">
                          <a:lumMod val="20000"/>
                          <a:lumOff val="80000"/>
                        </a:schemeClr>
                      </a:solidFill>
                      <a:prstDash val="solid"/>
                      <a:round/>
                      <a:headEnd type="none" w="med" len="med"/>
                      <a:tailEnd type="none" w="med" len="med"/>
                    </a:lnL>
                    <a:lnR w="9525" cap="flat" cmpd="sng" algn="ctr">
                      <a:solidFill>
                        <a:schemeClr val="accent1">
                          <a:lumMod val="20000"/>
                          <a:lumOff val="80000"/>
                        </a:schemeClr>
                      </a:solidFill>
                      <a:prstDash val="solid"/>
                      <a:round/>
                      <a:headEnd type="none" w="med" len="med"/>
                      <a:tailEnd type="none" w="med" len="med"/>
                    </a:lnR>
                    <a:lnT w="12700" cmpd="sng">
                      <a:noFill/>
                    </a:lnT>
                    <a:lnB w="9525" cap="flat" cmpd="sng" algn="ctr">
                      <a:solidFill>
                        <a:schemeClr val="accent1">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zh-CN" altLang="en-US" sz="1000" dirty="0">
                          <a:solidFill>
                            <a:schemeClr val="accent1"/>
                          </a:solidFill>
                          <a:latin typeface="Arial" panose="020B0604020202020204" pitchFamily="34" charset="0"/>
                          <a:ea typeface="微软雅黑" panose="020B0503020204020204" pitchFamily="34" charset="-122"/>
                          <a:cs typeface="Arial" panose="020B0604020202020204" pitchFamily="34" charset="0"/>
                        </a:rPr>
                        <a:t>肺癌及其他实体瘤</a:t>
                      </a:r>
                    </a:p>
                  </a:txBody>
                  <a:tcPr anchor="ctr">
                    <a:lnL w="9525" cap="flat" cmpd="sng" algn="ctr">
                      <a:solidFill>
                        <a:schemeClr val="accent1">
                          <a:lumMod val="20000"/>
                          <a:lumOff val="80000"/>
                        </a:schemeClr>
                      </a:solidFill>
                      <a:prstDash val="solid"/>
                      <a:round/>
                      <a:headEnd type="none" w="med" len="med"/>
                      <a:tailEnd type="none" w="med" len="med"/>
                    </a:lnL>
                    <a:lnR>
                      <a:noFill/>
                    </a:lnR>
                    <a:lnT w="12700" cmpd="sng">
                      <a:noFill/>
                    </a:lnT>
                    <a:lnB w="9525" cap="flat" cmpd="sng" algn="ctr">
                      <a:solidFill>
                        <a:schemeClr val="accent1">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11827497"/>
                  </a:ext>
                </a:extLst>
              </a:tr>
              <a:tr h="1558034">
                <a:tc>
                  <a:txBody>
                    <a:bodyPr/>
                    <a:lstStyle/>
                    <a:p>
                      <a:pPr marL="0" indent="0">
                        <a:lnSpc>
                          <a:spcPct val="120000"/>
                        </a:lnSpc>
                        <a:spcAft>
                          <a:spcPts val="600"/>
                        </a:spcAft>
                        <a:buFont typeface="Arial" panose="020B0604020202020204" pitchFamily="34" charset="0"/>
                        <a:buNone/>
                      </a:pPr>
                      <a:r>
                        <a:rPr lang="zh-CN" altLang="en-US" sz="800" b="1" dirty="0">
                          <a:solidFill>
                            <a:srgbClr val="FF0000"/>
                          </a:solidFill>
                          <a:latin typeface="Arial" panose="020B0604020202020204" pitchFamily="34" charset="0"/>
                          <a:ea typeface="微软雅黑" panose="020B0503020204020204" pitchFamily="34" charset="-122"/>
                          <a:cs typeface="Arial" panose="020B0604020202020204" pitchFamily="34" charset="0"/>
                        </a:rPr>
                        <a:t>推荐所有乳腺癌骨转移患者给予唑来膦酸盐或地舒单抗，无论他们是否有症状 </a:t>
                      </a:r>
                      <a:r>
                        <a:rPr lang="en-US" altLang="zh-CN" sz="800" b="1" dirty="0">
                          <a:solidFill>
                            <a:srgbClr val="FF0000"/>
                          </a:solidFill>
                          <a:latin typeface="Arial" panose="020B0604020202020204" pitchFamily="34" charset="0"/>
                          <a:ea typeface="微软雅黑" panose="020B0503020204020204" pitchFamily="34" charset="-122"/>
                          <a:cs typeface="Arial" panose="020B0604020202020204" pitchFamily="34" charset="0"/>
                        </a:rPr>
                        <a:t>[I, A]</a:t>
                      </a:r>
                      <a:r>
                        <a:rPr lang="zh-CN" altLang="en-US" sz="800" b="1" dirty="0">
                          <a:solidFill>
                            <a:srgbClr val="FF0000"/>
                          </a:solidFill>
                          <a:latin typeface="Arial" panose="020B0604020202020204" pitchFamily="34" charset="0"/>
                          <a:ea typeface="微软雅黑" panose="020B0503020204020204" pitchFamily="34" charset="-122"/>
                          <a:cs typeface="Arial" panose="020B0604020202020204" pitchFamily="34" charset="0"/>
                        </a:rPr>
                        <a:t> ；</a:t>
                      </a:r>
                      <a:endParaRPr lang="en-US" altLang="zh-CN" sz="800" b="1" dirty="0">
                        <a:solidFill>
                          <a:srgbClr val="FF0000"/>
                        </a:solidFill>
                        <a:latin typeface="Arial" panose="020B0604020202020204" pitchFamily="34" charset="0"/>
                        <a:ea typeface="微软雅黑" panose="020B0503020204020204" pitchFamily="34" charset="-122"/>
                        <a:cs typeface="Arial" panose="020B0604020202020204" pitchFamily="34" charset="0"/>
                      </a:endParaRPr>
                    </a:p>
                    <a:p>
                      <a:pPr marL="0" indent="0">
                        <a:lnSpc>
                          <a:spcPct val="120000"/>
                        </a:lnSpc>
                        <a:spcAft>
                          <a:spcPts val="600"/>
                        </a:spcAft>
                        <a:buFont typeface="Arial" panose="020B0604020202020204" pitchFamily="34" charset="0"/>
                        <a:buNone/>
                      </a:pPr>
                      <a:r>
                        <a:rPr lang="zh-CN" altLang="en-US" sz="800" b="0" dirty="0">
                          <a:latin typeface="Arial" panose="020B0604020202020204" pitchFamily="34" charset="0"/>
                          <a:ea typeface="微软雅黑" panose="020B0503020204020204" pitchFamily="34" charset="-122"/>
                          <a:cs typeface="Arial" panose="020B0604020202020204" pitchFamily="34" charset="0"/>
                        </a:rPr>
                        <a:t>骨转移确诊时应启动骨转移治疗方案，并在疾病全程持续评估治疗方案</a:t>
                      </a:r>
                      <a:r>
                        <a:rPr lang="en-US" altLang="zh-CN" sz="800" b="0" i="0" u="none" strike="noStrike" kern="1200" baseline="0" dirty="0">
                          <a:solidFill>
                            <a:schemeClr val="tx1"/>
                          </a:solidFill>
                          <a:latin typeface="Arial" panose="020B0604020202020204" pitchFamily="34" charset="0"/>
                          <a:ea typeface="微软雅黑" panose="020B0503020204020204" pitchFamily="34" charset="-122"/>
                          <a:cs typeface="Arial" panose="020B0604020202020204" pitchFamily="34" charset="0"/>
                        </a:rPr>
                        <a:t>[III, A]</a:t>
                      </a:r>
                      <a:r>
                        <a:rPr lang="zh-CN" altLang="en-US" sz="800" b="0" dirty="0">
                          <a:latin typeface="Arial" panose="020B0604020202020204" pitchFamily="34" charset="0"/>
                          <a:ea typeface="微软雅黑" panose="020B0503020204020204" pitchFamily="34" charset="-122"/>
                          <a:cs typeface="Arial" panose="020B0604020202020204" pitchFamily="34" charset="0"/>
                        </a:rPr>
                        <a:t>；</a:t>
                      </a:r>
                    </a:p>
                  </a:txBody>
                  <a:tcPr>
                    <a:lnL>
                      <a:noFill/>
                    </a:lnL>
                    <a:lnR w="9525" cap="flat" cmpd="sng" algn="ctr">
                      <a:solidFill>
                        <a:schemeClr val="accent1">
                          <a:lumMod val="20000"/>
                          <a:lumOff val="80000"/>
                        </a:schemeClr>
                      </a:solidFill>
                      <a:prstDash val="solid"/>
                      <a:round/>
                      <a:headEnd type="none" w="med" len="med"/>
                      <a:tailEnd type="none" w="med" len="med"/>
                    </a:lnR>
                    <a:lnT w="9525" cap="flat" cmpd="sng" algn="ctr">
                      <a:solidFill>
                        <a:schemeClr val="accent1">
                          <a:lumMod val="20000"/>
                          <a:lumOff val="80000"/>
                        </a:scheme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indent="0">
                        <a:lnSpc>
                          <a:spcPct val="120000"/>
                        </a:lnSpc>
                        <a:spcAft>
                          <a:spcPts val="600"/>
                        </a:spcAft>
                        <a:buFont typeface="Arial" panose="020B0604020202020204" pitchFamily="34" charset="0"/>
                        <a:buNone/>
                      </a:pPr>
                      <a:r>
                        <a:rPr lang="zh-CN" altLang="en-US" sz="800" b="1" dirty="0">
                          <a:solidFill>
                            <a:srgbClr val="FF0000"/>
                          </a:solidFill>
                          <a:latin typeface="Arial" panose="020B0604020202020204" pitchFamily="34" charset="0"/>
                          <a:ea typeface="微软雅黑" panose="020B0503020204020204" pitchFamily="34" charset="-122"/>
                          <a:cs typeface="Arial" panose="020B0604020202020204" pitchFamily="34" charset="0"/>
                        </a:rPr>
                        <a:t>对于转移性去势抵抗性前列腺癌</a:t>
                      </a:r>
                      <a:r>
                        <a:rPr lang="en-US" altLang="zh-CN" sz="800" b="1" dirty="0">
                          <a:solidFill>
                            <a:srgbClr val="FF0000"/>
                          </a:solidFill>
                          <a:latin typeface="Arial" panose="020B0604020202020204" pitchFamily="34" charset="0"/>
                          <a:ea typeface="微软雅黑" panose="020B0503020204020204" pitchFamily="34" charset="-122"/>
                          <a:cs typeface="Arial" panose="020B0604020202020204" pitchFamily="34" charset="0"/>
                        </a:rPr>
                        <a:t>(</a:t>
                      </a:r>
                      <a:r>
                        <a:rPr lang="en-US" altLang="zh-CN" sz="800" b="1" dirty="0" err="1">
                          <a:solidFill>
                            <a:srgbClr val="FF0000"/>
                          </a:solidFill>
                          <a:latin typeface="Arial" panose="020B0604020202020204" pitchFamily="34" charset="0"/>
                          <a:ea typeface="微软雅黑" panose="020B0503020204020204" pitchFamily="34" charset="-122"/>
                          <a:cs typeface="Arial" panose="020B0604020202020204" pitchFamily="34" charset="0"/>
                        </a:rPr>
                        <a:t>mCRPC</a:t>
                      </a:r>
                      <a:r>
                        <a:rPr lang="en-US" altLang="zh-CN" sz="800" b="1" dirty="0">
                          <a:solidFill>
                            <a:srgbClr val="FF0000"/>
                          </a:solidFill>
                          <a:latin typeface="Arial" panose="020B0604020202020204" pitchFamily="34" charset="0"/>
                          <a:ea typeface="微软雅黑" panose="020B0503020204020204" pitchFamily="34" charset="-122"/>
                          <a:cs typeface="Arial" panose="020B0604020202020204" pitchFamily="34" charset="0"/>
                        </a:rPr>
                        <a:t>)</a:t>
                      </a:r>
                      <a:r>
                        <a:rPr lang="zh-CN" altLang="en-US" sz="800" b="1" dirty="0">
                          <a:solidFill>
                            <a:srgbClr val="FF0000"/>
                          </a:solidFill>
                          <a:latin typeface="Arial" panose="020B0604020202020204" pitchFamily="34" charset="0"/>
                          <a:ea typeface="微软雅黑" panose="020B0503020204020204" pitchFamily="34" charset="-122"/>
                          <a:cs typeface="Arial" panose="020B0604020202020204" pitchFamily="34" charset="0"/>
                        </a:rPr>
                        <a:t>骨转移患者，无论是否出现症状，均推荐使用唑来膦酸或地舒单抗治疗</a:t>
                      </a:r>
                      <a:r>
                        <a:rPr lang="en-US" altLang="zh-CN" sz="800" b="1" dirty="0">
                          <a:solidFill>
                            <a:srgbClr val="FF0000"/>
                          </a:solidFill>
                          <a:latin typeface="Arial" panose="020B0604020202020204" pitchFamily="34" charset="0"/>
                          <a:ea typeface="微软雅黑" panose="020B0503020204020204" pitchFamily="34" charset="-122"/>
                          <a:cs typeface="Arial" panose="020B0604020202020204" pitchFamily="34" charset="0"/>
                        </a:rPr>
                        <a:t>[I,</a:t>
                      </a:r>
                      <a:r>
                        <a:rPr lang="zh-CN" altLang="en-US" sz="800" b="1" dirty="0">
                          <a:solidFill>
                            <a:srgbClr val="FF0000"/>
                          </a:solidFill>
                          <a:latin typeface="Arial" panose="020B0604020202020204" pitchFamily="34" charset="0"/>
                          <a:ea typeface="微软雅黑" panose="020B0503020204020204" pitchFamily="34" charset="-122"/>
                          <a:cs typeface="Arial" panose="020B0604020202020204" pitchFamily="34" charset="0"/>
                        </a:rPr>
                        <a:t> </a:t>
                      </a:r>
                      <a:r>
                        <a:rPr lang="en-US" altLang="zh-CN" sz="800" b="1" dirty="0">
                          <a:solidFill>
                            <a:srgbClr val="FF0000"/>
                          </a:solidFill>
                          <a:latin typeface="Arial" panose="020B0604020202020204" pitchFamily="34" charset="0"/>
                          <a:ea typeface="微软雅黑" panose="020B0503020204020204" pitchFamily="34" charset="-122"/>
                          <a:cs typeface="Arial" panose="020B0604020202020204" pitchFamily="34" charset="0"/>
                        </a:rPr>
                        <a:t>A];</a:t>
                      </a:r>
                    </a:p>
                    <a:p>
                      <a:pPr marL="0" indent="0">
                        <a:lnSpc>
                          <a:spcPct val="120000"/>
                        </a:lnSpc>
                        <a:spcAft>
                          <a:spcPts val="600"/>
                        </a:spcAft>
                        <a:buFont typeface="Arial" panose="020B0604020202020204" pitchFamily="34" charset="0"/>
                        <a:buNone/>
                      </a:pPr>
                      <a:r>
                        <a:rPr lang="zh-CN" altLang="en-US" sz="800" dirty="0">
                          <a:latin typeface="Arial" panose="020B0604020202020204" pitchFamily="34" charset="0"/>
                          <a:ea typeface="微软雅黑" panose="020B0503020204020204" pitchFamily="34" charset="-122"/>
                          <a:cs typeface="Arial" panose="020B0604020202020204" pitchFamily="34" charset="0"/>
                        </a:rPr>
                        <a:t>对于早期前列腺癌</a:t>
                      </a:r>
                      <a:r>
                        <a:rPr lang="en-US" altLang="zh-CN" sz="800" dirty="0">
                          <a:latin typeface="Arial" panose="020B0604020202020204" pitchFamily="34" charset="0"/>
                          <a:ea typeface="微软雅黑" panose="020B0503020204020204" pitchFamily="34" charset="-122"/>
                          <a:cs typeface="Arial" panose="020B0604020202020204" pitchFamily="34" charset="0"/>
                        </a:rPr>
                        <a:t>(ESPC)</a:t>
                      </a:r>
                      <a:r>
                        <a:rPr lang="zh-CN" altLang="en-US" sz="800" dirty="0">
                          <a:latin typeface="Arial" panose="020B0604020202020204" pitchFamily="34" charset="0"/>
                          <a:ea typeface="微软雅黑" panose="020B0503020204020204" pitchFamily="34" charset="-122"/>
                          <a:cs typeface="Arial" panose="020B0604020202020204" pitchFamily="34" charset="0"/>
                        </a:rPr>
                        <a:t>，除预防</a:t>
                      </a:r>
                      <a:r>
                        <a:rPr lang="en-US" altLang="zh-CN" sz="800" dirty="0">
                          <a:latin typeface="Arial" panose="020B0604020202020204" pitchFamily="34" charset="0"/>
                          <a:ea typeface="微软雅黑" panose="020B0503020204020204" pitchFamily="34" charset="-122"/>
                          <a:cs typeface="Arial" panose="020B0604020202020204" pitchFamily="34" charset="0"/>
                        </a:rPr>
                        <a:t>/</a:t>
                      </a:r>
                      <a:r>
                        <a:rPr lang="zh-CN" altLang="en-US" sz="800" dirty="0">
                          <a:latin typeface="Arial" panose="020B0604020202020204" pitchFamily="34" charset="0"/>
                          <a:ea typeface="微软雅黑" panose="020B0503020204020204" pitchFamily="34" charset="-122"/>
                          <a:cs typeface="Arial" panose="020B0604020202020204" pitchFamily="34" charset="0"/>
                        </a:rPr>
                        <a:t>治疗癌症治疗诱发性骨质流失</a:t>
                      </a:r>
                      <a:r>
                        <a:rPr lang="en-US" altLang="zh-CN" sz="800" dirty="0">
                          <a:latin typeface="Arial" panose="020B0604020202020204" pitchFamily="34" charset="0"/>
                          <a:ea typeface="微软雅黑" panose="020B0503020204020204" pitchFamily="34" charset="-122"/>
                          <a:cs typeface="Arial" panose="020B0604020202020204" pitchFamily="34" charset="0"/>
                        </a:rPr>
                        <a:t>(CTIBL)</a:t>
                      </a:r>
                      <a:r>
                        <a:rPr lang="zh-CN" altLang="en-US" sz="800" dirty="0">
                          <a:latin typeface="Arial" panose="020B0604020202020204" pitchFamily="34" charset="0"/>
                          <a:ea typeface="微软雅黑" panose="020B0503020204020204" pitchFamily="34" charset="-122"/>
                          <a:cs typeface="Arial" panose="020B0604020202020204" pitchFamily="34" charset="0"/>
                        </a:rPr>
                        <a:t>或既往骨质疏松症外，不推荐进行骨治疗</a:t>
                      </a:r>
                      <a:r>
                        <a:rPr lang="en-US" altLang="zh-CN" sz="800" dirty="0">
                          <a:latin typeface="Arial" panose="020B0604020202020204" pitchFamily="34" charset="0"/>
                          <a:ea typeface="微软雅黑" panose="020B0503020204020204" pitchFamily="34" charset="-122"/>
                          <a:cs typeface="Arial" panose="020B0604020202020204" pitchFamily="34" charset="0"/>
                        </a:rPr>
                        <a:t>[I,</a:t>
                      </a:r>
                      <a:r>
                        <a:rPr lang="zh-CN" altLang="en-US" sz="800" dirty="0">
                          <a:latin typeface="Arial" panose="020B0604020202020204" pitchFamily="34" charset="0"/>
                          <a:ea typeface="微软雅黑" panose="020B0503020204020204" pitchFamily="34" charset="-122"/>
                          <a:cs typeface="Arial" panose="020B0604020202020204" pitchFamily="34" charset="0"/>
                        </a:rPr>
                        <a:t> </a:t>
                      </a:r>
                      <a:r>
                        <a:rPr lang="en-US" altLang="zh-CN" sz="800" dirty="0">
                          <a:latin typeface="Arial" panose="020B0604020202020204" pitchFamily="34" charset="0"/>
                          <a:ea typeface="微软雅黑" panose="020B0503020204020204" pitchFamily="34" charset="-122"/>
                          <a:cs typeface="Arial" panose="020B0604020202020204" pitchFamily="34" charset="0"/>
                        </a:rPr>
                        <a:t>B];</a:t>
                      </a:r>
                    </a:p>
                    <a:p>
                      <a:pPr marL="0" indent="0">
                        <a:lnSpc>
                          <a:spcPct val="120000"/>
                        </a:lnSpc>
                        <a:spcAft>
                          <a:spcPts val="600"/>
                        </a:spcAft>
                        <a:buFont typeface="Arial" panose="020B0604020202020204" pitchFamily="34" charset="0"/>
                        <a:buNone/>
                      </a:pPr>
                      <a:r>
                        <a:rPr lang="zh-CN" altLang="en-US" sz="800" dirty="0">
                          <a:latin typeface="Arial" panose="020B0604020202020204" pitchFamily="34" charset="0"/>
                          <a:ea typeface="微软雅黑" panose="020B0503020204020204" pitchFamily="34" charset="-122"/>
                          <a:cs typeface="Arial" panose="020B0604020202020204" pitchFamily="34" charset="0"/>
                        </a:rPr>
                        <a:t>对于转移性去势抵抗性前列腺癌</a:t>
                      </a:r>
                      <a:r>
                        <a:rPr lang="en-US" altLang="zh-CN" sz="800" dirty="0">
                          <a:latin typeface="Arial" panose="020B0604020202020204" pitchFamily="34" charset="0"/>
                          <a:ea typeface="微软雅黑" panose="020B0503020204020204" pitchFamily="34" charset="-122"/>
                          <a:cs typeface="Arial" panose="020B0604020202020204" pitchFamily="34" charset="0"/>
                        </a:rPr>
                        <a:t>(</a:t>
                      </a:r>
                      <a:r>
                        <a:rPr lang="en-US" altLang="zh-CN" sz="800" dirty="0" err="1">
                          <a:latin typeface="Arial" panose="020B0604020202020204" pitchFamily="34" charset="0"/>
                          <a:ea typeface="微软雅黑" panose="020B0503020204020204" pitchFamily="34" charset="-122"/>
                          <a:cs typeface="Arial" panose="020B0604020202020204" pitchFamily="34" charset="0"/>
                        </a:rPr>
                        <a:t>mCRPC</a:t>
                      </a:r>
                      <a:r>
                        <a:rPr lang="en-US" altLang="zh-CN" sz="800" dirty="0">
                          <a:latin typeface="Arial" panose="020B0604020202020204" pitchFamily="34" charset="0"/>
                          <a:ea typeface="微软雅黑" panose="020B0503020204020204" pitchFamily="34" charset="-122"/>
                          <a:cs typeface="Arial" panose="020B0604020202020204" pitchFamily="34" charset="0"/>
                        </a:rPr>
                        <a:t>)</a:t>
                      </a:r>
                      <a:r>
                        <a:rPr lang="zh-CN" altLang="en-US" sz="800" dirty="0">
                          <a:latin typeface="Arial" panose="020B0604020202020204" pitchFamily="34" charset="0"/>
                          <a:ea typeface="微软雅黑" panose="020B0503020204020204" pitchFamily="34" charset="-122"/>
                          <a:cs typeface="Arial" panose="020B0604020202020204" pitchFamily="34" charset="0"/>
                        </a:rPr>
                        <a:t>患者，且以多发性骨转移为主要病灶伴症状者，</a:t>
                      </a:r>
                      <a:r>
                        <a:rPr lang="en-US" altLang="zh-CN" sz="800" dirty="0">
                          <a:latin typeface="Arial" panose="020B0604020202020204" pitchFamily="34" charset="0"/>
                          <a:ea typeface="微软雅黑" panose="020B0503020204020204" pitchFamily="34" charset="-122"/>
                          <a:cs typeface="Arial" panose="020B0604020202020204" pitchFamily="34" charset="0"/>
                        </a:rPr>
                        <a:t>²²³Ra</a:t>
                      </a:r>
                      <a:r>
                        <a:rPr lang="zh-CN" altLang="en-US" sz="800" dirty="0">
                          <a:latin typeface="Arial" panose="020B0604020202020204" pitchFamily="34" charset="0"/>
                          <a:ea typeface="微软雅黑" panose="020B0503020204020204" pitchFamily="34" charset="-122"/>
                          <a:cs typeface="Arial" panose="020B0604020202020204" pitchFamily="34" charset="0"/>
                        </a:rPr>
                        <a:t>是重要的治疗选择</a:t>
                      </a:r>
                      <a:r>
                        <a:rPr lang="en-US" altLang="zh-CN" sz="800" dirty="0">
                          <a:latin typeface="Arial" panose="020B0604020202020204" pitchFamily="34" charset="0"/>
                          <a:ea typeface="微软雅黑" panose="020B0503020204020204" pitchFamily="34" charset="-122"/>
                          <a:cs typeface="Arial" panose="020B0604020202020204" pitchFamily="34" charset="0"/>
                        </a:rPr>
                        <a:t>[I,</a:t>
                      </a:r>
                      <a:r>
                        <a:rPr lang="zh-CN" altLang="en-US" sz="800" dirty="0">
                          <a:latin typeface="Arial" panose="020B0604020202020204" pitchFamily="34" charset="0"/>
                          <a:ea typeface="微软雅黑" panose="020B0503020204020204" pitchFamily="34" charset="-122"/>
                          <a:cs typeface="Arial" panose="020B0604020202020204" pitchFamily="34" charset="0"/>
                        </a:rPr>
                        <a:t> </a:t>
                      </a:r>
                      <a:r>
                        <a:rPr lang="en-US" altLang="zh-CN" sz="800" dirty="0">
                          <a:latin typeface="Arial" panose="020B0604020202020204" pitchFamily="34" charset="0"/>
                          <a:ea typeface="微软雅黑" panose="020B0503020204020204" pitchFamily="34" charset="-122"/>
                          <a:cs typeface="Arial" panose="020B0604020202020204" pitchFamily="34" charset="0"/>
                        </a:rPr>
                        <a:t>A]</a:t>
                      </a:r>
                      <a:r>
                        <a:rPr lang="zh-CN" altLang="en-US" sz="800" dirty="0">
                          <a:latin typeface="Arial" panose="020B0604020202020204" pitchFamily="34" charset="0"/>
                          <a:ea typeface="微软雅黑" panose="020B0503020204020204" pitchFamily="34" charset="-122"/>
                          <a:cs typeface="Arial" panose="020B0604020202020204" pitchFamily="34" charset="0"/>
                        </a:rPr>
                        <a:t>。</a:t>
                      </a:r>
                      <a:endParaRPr lang="en-US" altLang="zh-CN" sz="800" dirty="0">
                        <a:latin typeface="Arial" panose="020B0604020202020204" pitchFamily="34" charset="0"/>
                        <a:ea typeface="微软雅黑" panose="020B0503020204020204" pitchFamily="34" charset="-122"/>
                        <a:cs typeface="Arial" panose="020B0604020202020204" pitchFamily="34" charset="0"/>
                      </a:endParaRPr>
                    </a:p>
                  </a:txBody>
                  <a:tcPr>
                    <a:lnL w="9525" cap="flat" cmpd="sng" algn="ctr">
                      <a:solidFill>
                        <a:schemeClr val="accent1">
                          <a:lumMod val="20000"/>
                          <a:lumOff val="80000"/>
                        </a:schemeClr>
                      </a:solidFill>
                      <a:prstDash val="solid"/>
                      <a:round/>
                      <a:headEnd type="none" w="med" len="med"/>
                      <a:tailEnd type="none" w="med" len="med"/>
                    </a:lnL>
                    <a:lnR w="9525" cap="flat" cmpd="sng" algn="ctr">
                      <a:solidFill>
                        <a:schemeClr val="accent1">
                          <a:lumMod val="20000"/>
                          <a:lumOff val="80000"/>
                        </a:schemeClr>
                      </a:solidFill>
                      <a:prstDash val="solid"/>
                      <a:round/>
                      <a:headEnd type="none" w="med" len="med"/>
                      <a:tailEnd type="none" w="med" len="med"/>
                    </a:lnR>
                    <a:lnT w="9525" cap="flat" cmpd="sng" algn="ctr">
                      <a:solidFill>
                        <a:schemeClr val="accent1">
                          <a:lumMod val="20000"/>
                          <a:lumOff val="80000"/>
                        </a:scheme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indent="0">
                        <a:lnSpc>
                          <a:spcPct val="120000"/>
                        </a:lnSpc>
                        <a:spcAft>
                          <a:spcPts val="600"/>
                        </a:spcAft>
                        <a:buFont typeface="Arial" panose="020B0604020202020204" pitchFamily="34" charset="0"/>
                        <a:buNone/>
                      </a:pPr>
                      <a:r>
                        <a:rPr lang="zh-CN" altLang="en-US" sz="800" dirty="0">
                          <a:latin typeface="Arial" panose="020B0604020202020204" pitchFamily="34" charset="0"/>
                          <a:ea typeface="微软雅黑" panose="020B0503020204020204" pitchFamily="34" charset="-122"/>
                          <a:cs typeface="Arial" panose="020B0604020202020204" pitchFamily="34" charset="0"/>
                        </a:rPr>
                        <a:t>对于预期寿命</a:t>
                      </a:r>
                      <a:r>
                        <a:rPr lang="zh-CN" altLang="en-US" sz="800" b="1" dirty="0">
                          <a:latin typeface="Arial" panose="020B0604020202020204" pitchFamily="34" charset="0"/>
                          <a:ea typeface="微软雅黑" panose="020B0503020204020204" pitchFamily="34" charset="-122"/>
                          <a:cs typeface="Arial" panose="020B0604020202020204" pitchFamily="34" charset="0"/>
                        </a:rPr>
                        <a:t>超过</a:t>
                      </a:r>
                      <a:r>
                        <a:rPr lang="en-US" altLang="zh-CN" sz="800" b="1" dirty="0">
                          <a:latin typeface="Arial" panose="020B0604020202020204" pitchFamily="34" charset="0"/>
                          <a:ea typeface="微软雅黑" panose="020B0503020204020204" pitchFamily="34" charset="-122"/>
                          <a:cs typeface="Arial" panose="020B0604020202020204" pitchFamily="34" charset="0"/>
                        </a:rPr>
                        <a:t>3</a:t>
                      </a:r>
                      <a:r>
                        <a:rPr lang="zh-CN" altLang="en-US" sz="800" b="1" dirty="0">
                          <a:latin typeface="Arial" panose="020B0604020202020204" pitchFamily="34" charset="0"/>
                          <a:ea typeface="微软雅黑" panose="020B0503020204020204" pitchFamily="34" charset="-122"/>
                          <a:cs typeface="Arial" panose="020B0604020202020204" pitchFamily="34" charset="0"/>
                        </a:rPr>
                        <a:t>个月</a:t>
                      </a:r>
                      <a:r>
                        <a:rPr lang="zh-CN" altLang="en-US" sz="800" dirty="0">
                          <a:latin typeface="Arial" panose="020B0604020202020204" pitchFamily="34" charset="0"/>
                          <a:ea typeface="微软雅黑" panose="020B0503020204020204" pitchFamily="34" charset="-122"/>
                          <a:cs typeface="Arial" panose="020B0604020202020204" pitchFamily="34" charset="0"/>
                        </a:rPr>
                        <a:t>且存在临床显著性骨转移的</a:t>
                      </a:r>
                      <a:r>
                        <a:rPr lang="zh-CN" altLang="en-US" sz="800" b="1" dirty="0">
                          <a:latin typeface="Arial" panose="020B0604020202020204" pitchFamily="34" charset="0"/>
                          <a:ea typeface="微软雅黑" panose="020B0503020204020204" pitchFamily="34" charset="-122"/>
                          <a:cs typeface="Arial" panose="020B0604020202020204" pitchFamily="34" charset="0"/>
                        </a:rPr>
                        <a:t>晚期肺癌、肾癌及其他实体瘤</a:t>
                      </a:r>
                      <a:r>
                        <a:rPr lang="zh-CN" altLang="en-US" sz="800" dirty="0">
                          <a:latin typeface="Arial" panose="020B0604020202020204" pitchFamily="34" charset="0"/>
                          <a:ea typeface="微软雅黑" panose="020B0503020204020204" pitchFamily="34" charset="-122"/>
                          <a:cs typeface="Arial" panose="020B0604020202020204" pitchFamily="34" charset="0"/>
                        </a:rPr>
                        <a:t>患者，推荐使用唑来膦酸或</a:t>
                      </a:r>
                      <a:r>
                        <a:rPr lang="zh-CN" altLang="en-US" sz="800" b="1" dirty="0">
                          <a:latin typeface="Arial" panose="020B0604020202020204" pitchFamily="34" charset="0"/>
                          <a:ea typeface="微软雅黑" panose="020B0503020204020204" pitchFamily="34" charset="-122"/>
                          <a:cs typeface="Arial" panose="020B0604020202020204" pitchFamily="34" charset="0"/>
                        </a:rPr>
                        <a:t>地舒单抗治疗</a:t>
                      </a:r>
                      <a:r>
                        <a:rPr lang="en-US" altLang="zh-CN" sz="800" dirty="0">
                          <a:latin typeface="Arial" panose="020B0604020202020204" pitchFamily="34" charset="0"/>
                          <a:ea typeface="微软雅黑" panose="020B0503020204020204" pitchFamily="34" charset="-122"/>
                          <a:cs typeface="Arial" panose="020B0604020202020204" pitchFamily="34" charset="0"/>
                        </a:rPr>
                        <a:t>[I,</a:t>
                      </a:r>
                      <a:r>
                        <a:rPr lang="zh-CN" altLang="en-US" sz="800" dirty="0">
                          <a:latin typeface="Arial" panose="020B0604020202020204" pitchFamily="34" charset="0"/>
                          <a:ea typeface="微软雅黑" panose="020B0503020204020204" pitchFamily="34" charset="-122"/>
                          <a:cs typeface="Arial" panose="020B0604020202020204" pitchFamily="34" charset="0"/>
                        </a:rPr>
                        <a:t> </a:t>
                      </a:r>
                      <a:r>
                        <a:rPr lang="en-US" altLang="zh-CN" sz="800" dirty="0">
                          <a:latin typeface="Arial" panose="020B0604020202020204" pitchFamily="34" charset="0"/>
                          <a:ea typeface="微软雅黑" panose="020B0503020204020204" pitchFamily="34" charset="-122"/>
                          <a:cs typeface="Arial" panose="020B0604020202020204" pitchFamily="34" charset="0"/>
                        </a:rPr>
                        <a:t>B]</a:t>
                      </a:r>
                      <a:r>
                        <a:rPr lang="zh-CN" altLang="en-US" sz="800" dirty="0">
                          <a:latin typeface="Arial" panose="020B0604020202020204" pitchFamily="34" charset="0"/>
                          <a:ea typeface="微软雅黑" panose="020B0503020204020204" pitchFamily="34" charset="-122"/>
                          <a:cs typeface="Arial" panose="020B0604020202020204" pitchFamily="34" charset="0"/>
                        </a:rPr>
                        <a:t>；</a:t>
                      </a:r>
                    </a:p>
                  </a:txBody>
                  <a:tcPr>
                    <a:lnL w="9525" cap="flat" cmpd="sng" algn="ctr">
                      <a:solidFill>
                        <a:schemeClr val="accent1">
                          <a:lumMod val="20000"/>
                          <a:lumOff val="80000"/>
                        </a:schemeClr>
                      </a:solidFill>
                      <a:prstDash val="solid"/>
                      <a:round/>
                      <a:headEnd type="none" w="med" len="med"/>
                      <a:tailEnd type="none" w="med" len="med"/>
                    </a:lnL>
                    <a:lnR>
                      <a:noFill/>
                    </a:lnR>
                    <a:lnT w="9525" cap="flat" cmpd="sng" algn="ctr">
                      <a:solidFill>
                        <a:schemeClr val="accent1">
                          <a:lumMod val="20000"/>
                          <a:lumOff val="80000"/>
                        </a:scheme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092667295"/>
                  </a:ext>
                </a:extLst>
              </a:tr>
            </a:tbl>
          </a:graphicData>
        </a:graphic>
      </p:graphicFrame>
    </p:spTree>
    <p:extLst>
      <p:ext uri="{BB962C8B-B14F-4D97-AF65-F5344CB8AC3E}">
        <p14:creationId xmlns:p14="http://schemas.microsoft.com/office/powerpoint/2010/main" val="16116437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33410817-D80A-4F3D-D54B-0D64D2BA15F4}"/>
              </a:ext>
            </a:extLst>
          </p:cNvPr>
          <p:cNvGraphicFramePr>
            <a:graphicFrameLocks noChangeAspect="1"/>
          </p:cNvGraphicFramePr>
          <p:nvPr>
            <p:custDataLst>
              <p:tags r:id="rId1"/>
            </p:custDataLst>
            <p:extLst>
              <p:ext uri="{D42A27DB-BD31-4B8C-83A1-F6EECF244321}">
                <p14:modId xmlns:p14="http://schemas.microsoft.com/office/powerpoint/2010/main" val="273763587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幻灯片" r:id="rId4" imgW="426" imgH="426" progId="TCLayout.ActiveDocument.1">
                  <p:embed/>
                </p:oleObj>
              </mc:Choice>
              <mc:Fallback>
                <p:oleObj name="think-cell 幻灯片" r:id="rId4" imgW="426" imgH="426" progId="TCLayout.ActiveDocument.1">
                  <p:embed/>
                  <p:pic>
                    <p:nvPicPr>
                      <p:cNvPr id="4" name="think-cell data - do not delete" hidden="1">
                        <a:extLst>
                          <a:ext uri="{FF2B5EF4-FFF2-40B4-BE49-F238E27FC236}">
                            <a16:creationId xmlns:a16="http://schemas.microsoft.com/office/drawing/2014/main" id="{33410817-D80A-4F3D-D54B-0D64D2BA15F4}"/>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8" name="标题 7">
            <a:extLst>
              <a:ext uri="{FF2B5EF4-FFF2-40B4-BE49-F238E27FC236}">
                <a16:creationId xmlns:a16="http://schemas.microsoft.com/office/drawing/2014/main" id="{4E0C8BE5-87C1-2B5D-A857-9C7199D4EE7A}"/>
              </a:ext>
            </a:extLst>
          </p:cNvPr>
          <p:cNvSpPr>
            <a:spLocks noGrp="1"/>
          </p:cNvSpPr>
          <p:nvPr>
            <p:ph type="title"/>
          </p:nvPr>
        </p:nvSpPr>
        <p:spPr/>
        <p:txBody>
          <a:bodyPr vert="horz"/>
          <a:lstStyle/>
          <a:p>
            <a:r>
              <a:rPr lang="en-US" altLang="zh-CN" dirty="0"/>
              <a:t>2026 CACA</a:t>
            </a:r>
            <a:r>
              <a:rPr lang="zh-CN" altLang="en-US" dirty="0"/>
              <a:t>指南：推荐乳腺癌骨转移治疗从无症状阶段开始使用骨保护药物</a:t>
            </a:r>
          </a:p>
        </p:txBody>
      </p:sp>
      <p:sp>
        <p:nvSpPr>
          <p:cNvPr id="11" name="内容占位符 10">
            <a:extLst>
              <a:ext uri="{FF2B5EF4-FFF2-40B4-BE49-F238E27FC236}">
                <a16:creationId xmlns:a16="http://schemas.microsoft.com/office/drawing/2014/main" id="{4CAE8B3D-8310-3C6E-AEC4-E96EC2FE0B02}"/>
              </a:ext>
            </a:extLst>
          </p:cNvPr>
          <p:cNvSpPr>
            <a:spLocks noGrp="1"/>
          </p:cNvSpPr>
          <p:nvPr>
            <p:ph idx="13"/>
          </p:nvPr>
        </p:nvSpPr>
        <p:spPr/>
        <p:txBody>
          <a:bodyPr/>
          <a:lstStyle/>
          <a:p>
            <a:r>
              <a:rPr lang="zh-CN" altLang="en-US" dirty="0"/>
              <a:t>乳腺癌诊治指南与规范</a:t>
            </a:r>
            <a:r>
              <a:rPr lang="en-US" altLang="zh-CN" dirty="0"/>
              <a:t>(2026</a:t>
            </a:r>
            <a:r>
              <a:rPr lang="zh-CN" altLang="en-US" dirty="0"/>
              <a:t>年版 精要版</a:t>
            </a:r>
            <a:r>
              <a:rPr lang="en-US" altLang="zh-CN" dirty="0"/>
              <a:t>). </a:t>
            </a:r>
            <a:r>
              <a:rPr lang="zh-CN" altLang="en-US" dirty="0"/>
              <a:t>中国抗癌协会乳腺癌专业委员会</a:t>
            </a:r>
            <a:r>
              <a:rPr lang="en-US" altLang="zh-CN" dirty="0"/>
              <a:t>, </a:t>
            </a:r>
            <a:r>
              <a:rPr lang="zh-CN" altLang="en-US" dirty="0"/>
              <a:t>中华医学会肿瘤学分会乳腺肿瘤学组</a:t>
            </a:r>
            <a:r>
              <a:rPr lang="en-US" altLang="zh-CN" dirty="0"/>
              <a:t>.</a:t>
            </a:r>
            <a:endParaRPr lang="zh-CN" altLang="en-US" dirty="0"/>
          </a:p>
        </p:txBody>
      </p:sp>
      <p:pic>
        <p:nvPicPr>
          <p:cNvPr id="21" name="图片 20">
            <a:extLst>
              <a:ext uri="{FF2B5EF4-FFF2-40B4-BE49-F238E27FC236}">
                <a16:creationId xmlns:a16="http://schemas.microsoft.com/office/drawing/2014/main" id="{763B8F57-2FC6-5EF6-C9AA-618C0D791A2C}"/>
              </a:ext>
            </a:extLst>
          </p:cNvPr>
          <p:cNvPicPr>
            <a:picLocks noChangeAspect="1"/>
          </p:cNvPicPr>
          <p:nvPr/>
        </p:nvPicPr>
        <p:blipFill>
          <a:blip r:embed="rId6"/>
          <a:stretch>
            <a:fillRect/>
          </a:stretch>
        </p:blipFill>
        <p:spPr>
          <a:xfrm>
            <a:off x="12539206" y="739074"/>
            <a:ext cx="6044709" cy="2338282"/>
          </a:xfrm>
          <a:prstGeom prst="rect">
            <a:avLst/>
          </a:prstGeom>
        </p:spPr>
      </p:pic>
      <p:sp>
        <p:nvSpPr>
          <p:cNvPr id="23" name="矩形 22">
            <a:extLst>
              <a:ext uri="{FF2B5EF4-FFF2-40B4-BE49-F238E27FC236}">
                <a16:creationId xmlns:a16="http://schemas.microsoft.com/office/drawing/2014/main" id="{51D9D8EC-FAD0-2038-0C19-1192755B1B4D}"/>
              </a:ext>
            </a:extLst>
          </p:cNvPr>
          <p:cNvSpPr/>
          <p:nvPr/>
        </p:nvSpPr>
        <p:spPr>
          <a:xfrm>
            <a:off x="371475" y="1052514"/>
            <a:ext cx="4801094" cy="5076824"/>
          </a:xfrm>
          <a:prstGeom prst="rect">
            <a:avLst/>
          </a:prstGeom>
          <a:gradFill>
            <a:gsLst>
              <a:gs pos="0">
                <a:schemeClr val="accent1">
                  <a:alpha val="15000"/>
                </a:schemeClr>
              </a:gs>
              <a:gs pos="100000">
                <a:schemeClr val="accent1">
                  <a:alpha val="0"/>
                </a:schemeClr>
              </a:gs>
            </a:gsLst>
            <a:lin ang="5400000" scaled="1"/>
          </a:gradFill>
          <a:ln>
            <a:gradFill>
              <a:gsLst>
                <a:gs pos="0">
                  <a:schemeClr val="accent1">
                    <a:alpha val="75000"/>
                  </a:schemeClr>
                </a:gs>
                <a:gs pos="100000">
                  <a:schemeClr val="accent1">
                    <a:alpha val="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lIns="137160" tIns="137160" rIns="137160" bIns="137160"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dirty="0">
              <a:ln>
                <a:noFill/>
              </a:ln>
              <a:solidFill>
                <a:srgbClr val="3C3C3C"/>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pic>
        <p:nvPicPr>
          <p:cNvPr id="19" name="图片 18">
            <a:extLst>
              <a:ext uri="{FF2B5EF4-FFF2-40B4-BE49-F238E27FC236}">
                <a16:creationId xmlns:a16="http://schemas.microsoft.com/office/drawing/2014/main" id="{9994E20A-AB94-F20C-FB16-DE95A59B981F}"/>
              </a:ext>
            </a:extLst>
          </p:cNvPr>
          <p:cNvPicPr>
            <a:picLocks/>
          </p:cNvPicPr>
          <p:nvPr/>
        </p:nvPicPr>
        <p:blipFill>
          <a:blip r:embed="rId7"/>
          <a:srcRect l="3615" t="3155" r="1870" b="3710"/>
          <a:stretch>
            <a:fillRect/>
          </a:stretch>
        </p:blipFill>
        <p:spPr>
          <a:xfrm>
            <a:off x="710728" y="3361606"/>
            <a:ext cx="3856379" cy="2712724"/>
          </a:xfrm>
          <a:prstGeom prst="rect">
            <a:avLst/>
          </a:prstGeom>
        </p:spPr>
      </p:pic>
      <p:grpSp>
        <p:nvGrpSpPr>
          <p:cNvPr id="33" name="组合 32">
            <a:extLst>
              <a:ext uri="{FF2B5EF4-FFF2-40B4-BE49-F238E27FC236}">
                <a16:creationId xmlns:a16="http://schemas.microsoft.com/office/drawing/2014/main" id="{7916381B-8C12-8821-244F-7F215C042F24}"/>
              </a:ext>
            </a:extLst>
          </p:cNvPr>
          <p:cNvGrpSpPr/>
          <p:nvPr/>
        </p:nvGrpSpPr>
        <p:grpSpPr>
          <a:xfrm>
            <a:off x="5285788" y="1052514"/>
            <a:ext cx="6534737" cy="4284257"/>
            <a:chOff x="6316736" y="1255933"/>
            <a:chExt cx="5503789" cy="4739040"/>
          </a:xfrm>
        </p:grpSpPr>
        <p:sp>
          <p:nvSpPr>
            <p:cNvPr id="31" name="矩形 30">
              <a:extLst>
                <a:ext uri="{FF2B5EF4-FFF2-40B4-BE49-F238E27FC236}">
                  <a16:creationId xmlns:a16="http://schemas.microsoft.com/office/drawing/2014/main" id="{D0A217DB-2F83-46AE-1CEC-69585D1F737E}"/>
                </a:ext>
              </a:extLst>
            </p:cNvPr>
            <p:cNvSpPr/>
            <p:nvPr/>
          </p:nvSpPr>
          <p:spPr>
            <a:xfrm>
              <a:off x="6316736" y="1255933"/>
              <a:ext cx="5503789" cy="4624502"/>
            </a:xfrm>
            <a:prstGeom prst="rect">
              <a:avLst/>
            </a:prstGeom>
            <a:gradFill>
              <a:gsLst>
                <a:gs pos="0">
                  <a:schemeClr val="accent1">
                    <a:alpha val="15000"/>
                  </a:schemeClr>
                </a:gs>
                <a:gs pos="100000">
                  <a:schemeClr val="accent1">
                    <a:alpha val="0"/>
                  </a:schemeClr>
                </a:gs>
              </a:gsLst>
              <a:lin ang="5400000" scaled="1"/>
            </a:gradFill>
            <a:ln>
              <a:gradFill>
                <a:gsLst>
                  <a:gs pos="0">
                    <a:schemeClr val="accent1">
                      <a:alpha val="75000"/>
                    </a:schemeClr>
                  </a:gs>
                  <a:gs pos="100000">
                    <a:schemeClr val="accent1">
                      <a:alpha val="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lIns="137160" tIns="137160" rIns="137160" bIns="137160"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dirty="0">
                <a:ln>
                  <a:noFill/>
                </a:ln>
                <a:solidFill>
                  <a:srgbClr val="3C3C3C"/>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grpSp>
          <p:nvGrpSpPr>
            <p:cNvPr id="16" name="组合 15">
              <a:extLst>
                <a:ext uri="{FF2B5EF4-FFF2-40B4-BE49-F238E27FC236}">
                  <a16:creationId xmlns:a16="http://schemas.microsoft.com/office/drawing/2014/main" id="{E08D61C9-9525-DBD4-A423-C2E3EB3BACDC}"/>
                </a:ext>
              </a:extLst>
            </p:cNvPr>
            <p:cNvGrpSpPr>
              <a:grpSpLocks/>
            </p:cNvGrpSpPr>
            <p:nvPr/>
          </p:nvGrpSpPr>
          <p:grpSpPr>
            <a:xfrm>
              <a:off x="6399975" y="1349299"/>
              <a:ext cx="5337310" cy="4645674"/>
              <a:chOff x="5813903" y="1442401"/>
              <a:chExt cx="5700551" cy="3178095"/>
            </a:xfrm>
          </p:grpSpPr>
          <p:pic>
            <p:nvPicPr>
              <p:cNvPr id="17" name="图片 16">
                <a:extLst>
                  <a:ext uri="{FF2B5EF4-FFF2-40B4-BE49-F238E27FC236}">
                    <a16:creationId xmlns:a16="http://schemas.microsoft.com/office/drawing/2014/main" id="{8651EB3C-857A-A10A-07BA-43830D5AD9AC}"/>
                  </a:ext>
                </a:extLst>
              </p:cNvPr>
              <p:cNvPicPr>
                <a:picLocks noChangeAspect="1"/>
              </p:cNvPicPr>
              <p:nvPr/>
            </p:nvPicPr>
            <p:blipFill>
              <a:blip r:embed="rId8"/>
              <a:stretch>
                <a:fillRect/>
              </a:stretch>
            </p:blipFill>
            <p:spPr>
              <a:xfrm>
                <a:off x="5813903" y="1442401"/>
                <a:ext cx="5700551" cy="3035870"/>
              </a:xfrm>
              <a:prstGeom prst="rect">
                <a:avLst/>
              </a:prstGeom>
            </p:spPr>
          </p:pic>
          <p:sp>
            <p:nvSpPr>
              <p:cNvPr id="18" name="矩形 17">
                <a:extLst>
                  <a:ext uri="{FF2B5EF4-FFF2-40B4-BE49-F238E27FC236}">
                    <a16:creationId xmlns:a16="http://schemas.microsoft.com/office/drawing/2014/main" id="{AF8EB467-83C3-EF0A-CE53-1F9E3ED09D07}"/>
                  </a:ext>
                </a:extLst>
              </p:cNvPr>
              <p:cNvSpPr/>
              <p:nvPr/>
            </p:nvSpPr>
            <p:spPr>
              <a:xfrm>
                <a:off x="7512750" y="3812120"/>
                <a:ext cx="1080643" cy="808376"/>
              </a:xfrm>
              <a:prstGeom prst="rect">
                <a:avLst/>
              </a:prstGeom>
              <a:solidFill>
                <a:schemeClr val="accent2">
                  <a:lumMod val="20000"/>
                  <a:lumOff val="80000"/>
                  <a:alpha val="30000"/>
                </a:schemeClr>
              </a:solidFill>
              <a:ln w="28575">
                <a:solidFill>
                  <a:srgbClr val="FF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pic>
        <p:nvPicPr>
          <p:cNvPr id="3" name="图片 2" descr="文本&#10;&#10;AI 生成的内容可能不正确。">
            <a:extLst>
              <a:ext uri="{FF2B5EF4-FFF2-40B4-BE49-F238E27FC236}">
                <a16:creationId xmlns:a16="http://schemas.microsoft.com/office/drawing/2014/main" id="{D253ADE1-F9E6-8948-FDBD-7D3E221301E7}"/>
              </a:ext>
            </a:extLst>
          </p:cNvPr>
          <p:cNvPicPr>
            <a:picLocks noChangeAspect="1"/>
          </p:cNvPicPr>
          <p:nvPr/>
        </p:nvPicPr>
        <p:blipFill>
          <a:blip r:embed="rId9"/>
          <a:stretch>
            <a:fillRect/>
          </a:stretch>
        </p:blipFill>
        <p:spPr>
          <a:xfrm>
            <a:off x="385862" y="1077347"/>
            <a:ext cx="4786707" cy="2172585"/>
          </a:xfrm>
          <a:prstGeom prst="rect">
            <a:avLst/>
          </a:prstGeom>
        </p:spPr>
      </p:pic>
    </p:spTree>
    <p:extLst>
      <p:ext uri="{BB962C8B-B14F-4D97-AF65-F5344CB8AC3E}">
        <p14:creationId xmlns:p14="http://schemas.microsoft.com/office/powerpoint/2010/main" val="2572088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A045D3C4-0FF9-5C9B-7BD2-516AC3212C5C}"/>
              </a:ext>
            </a:extLst>
          </p:cNvPr>
          <p:cNvGraphicFramePr>
            <a:graphicFrameLocks noChangeAspect="1"/>
          </p:cNvGraphicFramePr>
          <p:nvPr>
            <p:custDataLst>
              <p:tags r:id="rId1"/>
            </p:custDataLst>
            <p:extLst>
              <p:ext uri="{D42A27DB-BD31-4B8C-83A1-F6EECF244321}">
                <p14:modId xmlns:p14="http://schemas.microsoft.com/office/powerpoint/2010/main" val="244041980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幻灯片" r:id="rId4" imgW="426" imgH="426" progId="TCLayout.ActiveDocument.1">
                  <p:embed/>
                </p:oleObj>
              </mc:Choice>
              <mc:Fallback>
                <p:oleObj name="think-cell 幻灯片" r:id="rId4" imgW="426" imgH="426" progId="TCLayout.ActiveDocument.1">
                  <p:embed/>
                  <p:pic>
                    <p:nvPicPr>
                      <p:cNvPr id="2" name="think-cell data - do not delete" hidden="1">
                        <a:extLst>
                          <a:ext uri="{FF2B5EF4-FFF2-40B4-BE49-F238E27FC236}">
                            <a16:creationId xmlns:a16="http://schemas.microsoft.com/office/drawing/2014/main" id="{A045D3C4-0FF9-5C9B-7BD2-516AC3212C5C}"/>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6" name="标题 5">
            <a:extLst>
              <a:ext uri="{FF2B5EF4-FFF2-40B4-BE49-F238E27FC236}">
                <a16:creationId xmlns:a16="http://schemas.microsoft.com/office/drawing/2014/main" id="{D5380A92-18EA-A0B4-5CC0-181793D8A565}"/>
              </a:ext>
            </a:extLst>
          </p:cNvPr>
          <p:cNvSpPr>
            <a:spLocks noGrp="1"/>
          </p:cNvSpPr>
          <p:nvPr>
            <p:ph type="title"/>
          </p:nvPr>
        </p:nvSpPr>
        <p:spPr>
          <a:xfrm>
            <a:off x="542927" y="105017"/>
            <a:ext cx="10650590" cy="726700"/>
          </a:xfrm>
        </p:spPr>
        <p:txBody>
          <a:bodyPr vert="horz"/>
          <a:lstStyle/>
          <a:p>
            <a:r>
              <a:rPr lang="zh-CN" altLang="en-US"/>
              <a:t>乳腺癌</a:t>
            </a:r>
            <a:r>
              <a:rPr lang="zh-CN" altLang="en-US" dirty="0"/>
              <a:t>骨转移患者在无症状阶段启动骨保护治疗，首次</a:t>
            </a:r>
            <a:r>
              <a:rPr lang="en-US" altLang="zh-CN" dirty="0"/>
              <a:t>SRE</a:t>
            </a:r>
            <a:r>
              <a:rPr lang="zh-CN" altLang="en-US" dirty="0"/>
              <a:t>发生时间更晚，发生≥</a:t>
            </a:r>
            <a:r>
              <a:rPr lang="en-US" altLang="zh-CN" dirty="0"/>
              <a:t>1</a:t>
            </a:r>
            <a:r>
              <a:rPr lang="zh-CN" altLang="en-US" dirty="0"/>
              <a:t>次</a:t>
            </a:r>
            <a:r>
              <a:rPr lang="en-US" altLang="zh-CN" dirty="0"/>
              <a:t>SRE</a:t>
            </a:r>
            <a:r>
              <a:rPr lang="zh-CN" altLang="en-US" dirty="0"/>
              <a:t>的比例更低</a:t>
            </a:r>
            <a:endParaRPr lang="zh-CN" altLang="en-US" strike="sngStrike" dirty="0"/>
          </a:p>
        </p:txBody>
      </p:sp>
      <p:sp>
        <p:nvSpPr>
          <p:cNvPr id="7" name="内容占位符 6">
            <a:extLst>
              <a:ext uri="{FF2B5EF4-FFF2-40B4-BE49-F238E27FC236}">
                <a16:creationId xmlns:a16="http://schemas.microsoft.com/office/drawing/2014/main" id="{AFFCD9EC-B0D6-6661-D139-FFB831C8B247}"/>
              </a:ext>
            </a:extLst>
          </p:cNvPr>
          <p:cNvSpPr>
            <a:spLocks noGrp="1"/>
          </p:cNvSpPr>
          <p:nvPr>
            <p:ph idx="13"/>
          </p:nvPr>
        </p:nvSpPr>
        <p:spPr/>
        <p:txBody>
          <a:bodyPr/>
          <a:lstStyle/>
          <a:p>
            <a:r>
              <a:rPr lang="en-US" altLang="zh-CN" dirty="0"/>
              <a:t>Luis Costa et al. </a:t>
            </a:r>
            <a:r>
              <a:rPr lang="en-US" altLang="zh-CN" dirty="0" err="1"/>
              <a:t>Aliprantis</a:t>
            </a:r>
            <a:r>
              <a:rPr lang="en-US" altLang="zh-CN" dirty="0"/>
              <a:t>. Int J Clin Oncol. 2013 Jun;18(3):531-8.</a:t>
            </a:r>
          </a:p>
        </p:txBody>
      </p:sp>
      <p:grpSp>
        <p:nvGrpSpPr>
          <p:cNvPr id="79" name="组合 78">
            <a:extLst>
              <a:ext uri="{FF2B5EF4-FFF2-40B4-BE49-F238E27FC236}">
                <a16:creationId xmlns:a16="http://schemas.microsoft.com/office/drawing/2014/main" id="{90448F85-35B8-CC71-6F37-06397D4480AC}"/>
              </a:ext>
            </a:extLst>
          </p:cNvPr>
          <p:cNvGrpSpPr/>
          <p:nvPr/>
        </p:nvGrpSpPr>
        <p:grpSpPr>
          <a:xfrm>
            <a:off x="371073" y="1052513"/>
            <a:ext cx="11435582" cy="1345086"/>
            <a:chOff x="371073" y="1052513"/>
            <a:chExt cx="11435582" cy="1345086"/>
          </a:xfrm>
        </p:grpSpPr>
        <p:grpSp>
          <p:nvGrpSpPr>
            <p:cNvPr id="19" name="组合 18">
              <a:extLst>
                <a:ext uri="{FF2B5EF4-FFF2-40B4-BE49-F238E27FC236}">
                  <a16:creationId xmlns:a16="http://schemas.microsoft.com/office/drawing/2014/main" id="{7E832EF7-A307-33F9-3BE8-8DF5C2AB2AEC}"/>
                </a:ext>
              </a:extLst>
            </p:cNvPr>
            <p:cNvGrpSpPr/>
            <p:nvPr/>
          </p:nvGrpSpPr>
          <p:grpSpPr>
            <a:xfrm>
              <a:off x="371073" y="1052513"/>
              <a:ext cx="11435582" cy="1345086"/>
              <a:chOff x="372172" y="1049998"/>
              <a:chExt cx="11435582" cy="825534"/>
            </a:xfrm>
          </p:grpSpPr>
          <p:sp>
            <p:nvSpPr>
              <p:cNvPr id="23" name="矩形 22">
                <a:extLst>
                  <a:ext uri="{FF2B5EF4-FFF2-40B4-BE49-F238E27FC236}">
                    <a16:creationId xmlns:a16="http://schemas.microsoft.com/office/drawing/2014/main" id="{66E522F7-7708-53F6-0361-3853561A9235}"/>
                  </a:ext>
                </a:extLst>
              </p:cNvPr>
              <p:cNvSpPr/>
              <p:nvPr/>
            </p:nvSpPr>
            <p:spPr>
              <a:xfrm>
                <a:off x="372172" y="1054964"/>
                <a:ext cx="11435582" cy="820568"/>
              </a:xfrm>
              <a:prstGeom prst="rect">
                <a:avLst/>
              </a:prstGeom>
              <a:gradFill>
                <a:gsLst>
                  <a:gs pos="0">
                    <a:schemeClr val="accent1">
                      <a:alpha val="10000"/>
                    </a:schemeClr>
                  </a:gs>
                  <a:gs pos="100000">
                    <a:schemeClr val="accent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137160" tIns="137160" rIns="137160" bIns="137160" rtlCol="0" anchor="ctr"/>
              <a:lstStyle/>
              <a:p>
                <a:pPr marL="172800" marR="0" lvl="0" algn="l" defTabSz="457200" rtl="0" eaLnBrk="1" fontAlgn="auto" latinLnBrk="0" hangingPunct="1">
                  <a:lnSpc>
                    <a:spcPct val="150000"/>
                  </a:lnSpc>
                  <a:spcBef>
                    <a:spcPts val="0"/>
                  </a:spcBef>
                  <a:spcAft>
                    <a:spcPts val="0"/>
                  </a:spcAft>
                  <a:buClrTx/>
                  <a:buSzTx/>
                  <a:tabLst/>
                  <a:defRPr/>
                </a:pPr>
                <a:r>
                  <a:rPr kumimoji="0" lang="zh-CN" altLang="en-US" sz="140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在一项关于骨保护药物的随机对照研究发现：在乳腺癌骨转移患者中，无论是何种骨保护剂，无痛时即开展</a:t>
                </a:r>
                <a:r>
                  <a:rPr kumimoji="0" lang="en-US" altLang="zh-CN" sz="140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BTA</a:t>
                </a:r>
                <a:r>
                  <a:rPr kumimoji="0" lang="zh-CN" altLang="en-US" sz="140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治疗</a:t>
                </a:r>
                <a:r>
                  <a:rPr kumimoji="0" lang="en-US" altLang="zh-CN" sz="140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vs</a:t>
                </a:r>
                <a:r>
                  <a:rPr lang="en-US" altLang="zh-CN" sz="1400"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rPr>
                  <a:t>.</a:t>
                </a:r>
                <a:r>
                  <a:rPr lang="zh-CN" altLang="en-US" sz="1400"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rPr>
                  <a:t>有疼痛才开展：</a:t>
                </a:r>
                <a:endParaRPr kumimoji="0" lang="zh-CN" altLang="en-US" sz="1400" b="1"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a:p>
                <a:pPr marL="515700" marR="0" lvl="0" indent="-342900" algn="l" defTabSz="457200" rtl="0" eaLnBrk="1" fontAlgn="auto" latinLnBrk="0" hangingPunct="1">
                  <a:lnSpc>
                    <a:spcPct val="150000"/>
                  </a:lnSpc>
                  <a:spcBef>
                    <a:spcPts val="0"/>
                  </a:spcBef>
                  <a:spcAft>
                    <a:spcPts val="0"/>
                  </a:spcAft>
                  <a:buClrTx/>
                  <a:buSzTx/>
                  <a:buFont typeface="+mj-lt"/>
                  <a:buAutoNum type="arabicPeriod"/>
                  <a:tabLst/>
                  <a:defRPr/>
                </a:pPr>
                <a:r>
                  <a:rPr lang="zh-CN" altLang="en-US" sz="1400" b="1" dirty="0">
                    <a:solidFill>
                      <a:schemeClr val="tx1"/>
                    </a:solidFill>
                    <a:latin typeface="微软雅黑" panose="020B0503020204020204" pitchFamily="34" charset="-122"/>
                    <a:ea typeface="微软雅黑" panose="020B0503020204020204" pitchFamily="34" charset="-122"/>
                  </a:rPr>
                  <a:t>首次</a:t>
                </a:r>
                <a:r>
                  <a:rPr lang="en-US" altLang="zh-CN" sz="1400" b="1" dirty="0">
                    <a:solidFill>
                      <a:schemeClr val="tx1"/>
                    </a:solidFill>
                    <a:latin typeface="微软雅黑" panose="020B0503020204020204" pitchFamily="34" charset="-122"/>
                    <a:ea typeface="微软雅黑" panose="020B0503020204020204" pitchFamily="34" charset="-122"/>
                  </a:rPr>
                  <a:t>SRE</a:t>
                </a:r>
                <a:r>
                  <a:rPr lang="zh-CN" altLang="en-US" sz="1400" b="1" dirty="0">
                    <a:solidFill>
                      <a:schemeClr val="tx1"/>
                    </a:solidFill>
                    <a:latin typeface="微软雅黑" panose="020B0503020204020204" pitchFamily="34" charset="-122"/>
                    <a:ea typeface="微软雅黑" panose="020B0503020204020204" pitchFamily="34" charset="-122"/>
                  </a:rPr>
                  <a:t>发生时间更晚：</a:t>
                </a:r>
                <a:r>
                  <a:rPr lang="zh-CN" altLang="en-US" sz="1400" dirty="0">
                    <a:solidFill>
                      <a:schemeClr val="tx1"/>
                    </a:solidFill>
                    <a:latin typeface="微软雅黑" panose="020B0503020204020204" pitchFamily="34" charset="-122"/>
                    <a:ea typeface="微软雅黑" panose="020B0503020204020204" pitchFamily="34" charset="-122"/>
                  </a:rPr>
                  <a:t>无症状治疗延长</a:t>
                </a:r>
                <a:r>
                  <a:rPr lang="en-US" altLang="zh-CN" sz="1400" dirty="0">
                    <a:solidFill>
                      <a:schemeClr val="tx1"/>
                    </a:solidFill>
                    <a:latin typeface="微软雅黑" panose="020B0503020204020204" pitchFamily="34" charset="-122"/>
                    <a:ea typeface="微软雅黑" panose="020B0503020204020204" pitchFamily="34" charset="-122"/>
                  </a:rPr>
                  <a:t>589</a:t>
                </a:r>
                <a:r>
                  <a:rPr lang="zh-CN" altLang="en-US" sz="1400" dirty="0">
                    <a:solidFill>
                      <a:schemeClr val="tx1"/>
                    </a:solidFill>
                    <a:latin typeface="微软雅黑" panose="020B0503020204020204" pitchFamily="34" charset="-122"/>
                    <a:ea typeface="微软雅黑" panose="020B0503020204020204" pitchFamily="34" charset="-122"/>
                  </a:rPr>
                  <a:t>天</a:t>
                </a:r>
                <a:r>
                  <a:rPr lang="en-US" altLang="zh-CN" sz="1400" dirty="0">
                    <a:solidFill>
                      <a:schemeClr val="tx1"/>
                    </a:solidFill>
                    <a:latin typeface="微软雅黑" panose="020B0503020204020204" pitchFamily="34" charset="-122"/>
                    <a:ea typeface="微软雅黑" panose="020B0503020204020204" pitchFamily="34" charset="-122"/>
                  </a:rPr>
                  <a:t>(1.6</a:t>
                </a:r>
                <a:r>
                  <a:rPr lang="zh-CN" altLang="en-US" sz="1400" dirty="0">
                    <a:solidFill>
                      <a:schemeClr val="tx1"/>
                    </a:solidFill>
                    <a:latin typeface="微软雅黑" panose="020B0503020204020204" pitchFamily="34" charset="-122"/>
                    <a:ea typeface="微软雅黑" panose="020B0503020204020204" pitchFamily="34" charset="-122"/>
                  </a:rPr>
                  <a:t>年</a:t>
                </a:r>
                <a:r>
                  <a:rPr lang="en-US" altLang="zh-CN" sz="1400" dirty="0">
                    <a:solidFill>
                      <a:schemeClr val="tx1"/>
                    </a:solidFill>
                    <a:latin typeface="微软雅黑" panose="020B0503020204020204" pitchFamily="34" charset="-122"/>
                    <a:ea typeface="微软雅黑" panose="020B0503020204020204" pitchFamily="34" charset="-122"/>
                  </a:rPr>
                  <a:t>)</a:t>
                </a:r>
              </a:p>
              <a:p>
                <a:pPr marL="515700" marR="0" lvl="0" indent="-342900" algn="l" defTabSz="457200" rtl="0" eaLnBrk="1" fontAlgn="auto" latinLnBrk="0" hangingPunct="1">
                  <a:lnSpc>
                    <a:spcPct val="150000"/>
                  </a:lnSpc>
                  <a:spcBef>
                    <a:spcPts val="0"/>
                  </a:spcBef>
                  <a:spcAft>
                    <a:spcPts val="0"/>
                  </a:spcAft>
                  <a:buClrTx/>
                  <a:buSzTx/>
                  <a:buFont typeface="+mj-lt"/>
                  <a:buAutoNum type="arabicPeriod"/>
                  <a:tabLst/>
                  <a:defRPr/>
                </a:pPr>
                <a:r>
                  <a:rPr lang="zh-CN" altLang="en-US" sz="1400" b="1" dirty="0">
                    <a:solidFill>
                      <a:schemeClr val="tx1"/>
                    </a:solidFill>
                    <a:latin typeface="微软雅黑" panose="020B0503020204020204" pitchFamily="34" charset="-122"/>
                    <a:ea typeface="微软雅黑" panose="020B0503020204020204" pitchFamily="34" charset="-122"/>
                  </a:rPr>
                  <a:t>患者发生≥</a:t>
                </a:r>
                <a:r>
                  <a:rPr lang="en-US" altLang="zh-CN" sz="1400" b="1" dirty="0">
                    <a:solidFill>
                      <a:schemeClr val="tx1"/>
                    </a:solidFill>
                    <a:latin typeface="微软雅黑" panose="020B0503020204020204" pitchFamily="34" charset="-122"/>
                    <a:ea typeface="微软雅黑" panose="020B0503020204020204" pitchFamily="34" charset="-122"/>
                  </a:rPr>
                  <a:t>1</a:t>
                </a:r>
                <a:r>
                  <a:rPr lang="zh-CN" altLang="en-US" sz="1400" b="1" dirty="0">
                    <a:solidFill>
                      <a:schemeClr val="tx1"/>
                    </a:solidFill>
                    <a:latin typeface="微软雅黑" panose="020B0503020204020204" pitchFamily="34" charset="-122"/>
                    <a:ea typeface="微软雅黑" panose="020B0503020204020204" pitchFamily="34" charset="-122"/>
                  </a:rPr>
                  <a:t>次</a:t>
                </a:r>
                <a:r>
                  <a:rPr lang="en-US" altLang="zh-CN" sz="1400" b="1" dirty="0">
                    <a:solidFill>
                      <a:schemeClr val="tx1"/>
                    </a:solidFill>
                    <a:latin typeface="微软雅黑" panose="020B0503020204020204" pitchFamily="34" charset="-122"/>
                    <a:ea typeface="微软雅黑" panose="020B0503020204020204" pitchFamily="34" charset="-122"/>
                  </a:rPr>
                  <a:t>SRE</a:t>
                </a:r>
                <a:r>
                  <a:rPr lang="zh-CN" altLang="en-US" sz="1400" b="1" dirty="0">
                    <a:solidFill>
                      <a:schemeClr val="tx1"/>
                    </a:solidFill>
                    <a:latin typeface="微软雅黑" panose="020B0503020204020204" pitchFamily="34" charset="-122"/>
                    <a:ea typeface="微软雅黑" panose="020B0503020204020204" pitchFamily="34" charset="-122"/>
                  </a:rPr>
                  <a:t>的比例更低：</a:t>
                </a:r>
                <a:r>
                  <a:rPr lang="en-US" altLang="zh-CN" sz="1400" dirty="0">
                    <a:solidFill>
                      <a:schemeClr val="tx1"/>
                    </a:solidFill>
                    <a:latin typeface="微软雅黑" panose="020B0503020204020204" pitchFamily="34" charset="-122"/>
                    <a:ea typeface="微软雅黑" panose="020B0503020204020204" pitchFamily="34" charset="-122"/>
                  </a:rPr>
                  <a:t>30% vs ~52%</a:t>
                </a:r>
              </a:p>
            </p:txBody>
          </p:sp>
          <p:cxnSp>
            <p:nvCxnSpPr>
              <p:cNvPr id="24" name="直接连接符 23">
                <a:extLst>
                  <a:ext uri="{FF2B5EF4-FFF2-40B4-BE49-F238E27FC236}">
                    <a16:creationId xmlns:a16="http://schemas.microsoft.com/office/drawing/2014/main" id="{3320D4E8-E8BC-8879-20B6-84CBD997A1E1}"/>
                  </a:ext>
                </a:extLst>
              </p:cNvPr>
              <p:cNvCxnSpPr>
                <a:cxnSpLocks/>
              </p:cNvCxnSpPr>
              <p:nvPr/>
            </p:nvCxnSpPr>
            <p:spPr>
              <a:xfrm>
                <a:off x="386444" y="1049998"/>
                <a:ext cx="0" cy="820568"/>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grpSp>
        <p:sp>
          <p:nvSpPr>
            <p:cNvPr id="20" name="矩形: 圆角 19">
              <a:extLst>
                <a:ext uri="{FF2B5EF4-FFF2-40B4-BE49-F238E27FC236}">
                  <a16:creationId xmlns:a16="http://schemas.microsoft.com/office/drawing/2014/main" id="{90164F88-E4DB-1807-0883-B77B913355D6}"/>
                </a:ext>
              </a:extLst>
            </p:cNvPr>
            <p:cNvSpPr/>
            <p:nvPr/>
          </p:nvSpPr>
          <p:spPr>
            <a:xfrm rot="2684045">
              <a:off x="513650" y="1699786"/>
              <a:ext cx="117064" cy="117064"/>
            </a:xfrm>
            <a:prstGeom prst="roundRect">
              <a:avLst>
                <a:gd name="adj" fmla="val 33114"/>
              </a:avLst>
            </a:prstGeom>
            <a:ln w="31750">
              <a:solidFill>
                <a:schemeClr val="bg1"/>
              </a:solidFill>
            </a:ln>
            <a:effectLst>
              <a:outerShdw blurRad="292100" dist="127000" dir="5400000" sx="101000" sy="101000" algn="t" rotWithShape="0">
                <a:schemeClr val="accent1">
                  <a:alpha val="4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 name="矩形: 圆角 2">
              <a:extLst>
                <a:ext uri="{FF2B5EF4-FFF2-40B4-BE49-F238E27FC236}">
                  <a16:creationId xmlns:a16="http://schemas.microsoft.com/office/drawing/2014/main" id="{02982F1B-A740-6B97-68FB-8BC9CC54DDB6}"/>
                </a:ext>
              </a:extLst>
            </p:cNvPr>
            <p:cNvSpPr/>
            <p:nvPr/>
          </p:nvSpPr>
          <p:spPr>
            <a:xfrm rot="2684045">
              <a:off x="513650" y="2046627"/>
              <a:ext cx="117064" cy="117064"/>
            </a:xfrm>
            <a:prstGeom prst="roundRect">
              <a:avLst>
                <a:gd name="adj" fmla="val 33114"/>
              </a:avLst>
            </a:prstGeom>
            <a:ln w="31750">
              <a:solidFill>
                <a:schemeClr val="bg1"/>
              </a:solidFill>
            </a:ln>
            <a:effectLst>
              <a:outerShdw blurRad="292100" dist="127000" dir="5400000" sx="101000" sy="101000" algn="t" rotWithShape="0">
                <a:schemeClr val="accent1">
                  <a:alpha val="4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76" name="组合 75">
            <a:extLst>
              <a:ext uri="{FF2B5EF4-FFF2-40B4-BE49-F238E27FC236}">
                <a16:creationId xmlns:a16="http://schemas.microsoft.com/office/drawing/2014/main" id="{A58963EB-F250-480C-47DC-05BDB4B99000}"/>
              </a:ext>
            </a:extLst>
          </p:cNvPr>
          <p:cNvGrpSpPr/>
          <p:nvPr/>
        </p:nvGrpSpPr>
        <p:grpSpPr>
          <a:xfrm>
            <a:off x="371074" y="2517061"/>
            <a:ext cx="6305498" cy="3612276"/>
            <a:chOff x="371074" y="2517061"/>
            <a:chExt cx="6305498" cy="3612276"/>
          </a:xfrm>
        </p:grpSpPr>
        <p:sp>
          <p:nvSpPr>
            <p:cNvPr id="34" name="矩形: 圆角 33">
              <a:extLst>
                <a:ext uri="{FF2B5EF4-FFF2-40B4-BE49-F238E27FC236}">
                  <a16:creationId xmlns:a16="http://schemas.microsoft.com/office/drawing/2014/main" id="{57C2EB1B-052E-6E80-210D-49D20E8E8D44}"/>
                </a:ext>
              </a:extLst>
            </p:cNvPr>
            <p:cNvSpPr/>
            <p:nvPr/>
          </p:nvSpPr>
          <p:spPr>
            <a:xfrm>
              <a:off x="371074" y="2813742"/>
              <a:ext cx="6305496" cy="3315595"/>
            </a:xfrm>
            <a:prstGeom prst="roundRect">
              <a:avLst>
                <a:gd name="adj" fmla="val 1782"/>
              </a:avLst>
            </a:prstGeom>
            <a:solidFill>
              <a:schemeClr val="lt1"/>
            </a:solidFill>
            <a:ln w="9525" cap="rnd">
              <a:gradFill>
                <a:gsLst>
                  <a:gs pos="100000">
                    <a:schemeClr val="accent1"/>
                  </a:gs>
                  <a:gs pos="0">
                    <a:schemeClr val="accent1">
                      <a:alpha val="0"/>
                    </a:schemeClr>
                  </a:gs>
                </a:gsLst>
                <a:lin ang="5400000" scaled="1"/>
              </a:gradFill>
              <a:round/>
            </a:ln>
            <a:effectLst>
              <a:outerShdw blurRad="63500" algn="ctr" rotWithShape="0">
                <a:schemeClr val="accent1">
                  <a:alpha val="2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75" name="组合 74">
              <a:extLst>
                <a:ext uri="{FF2B5EF4-FFF2-40B4-BE49-F238E27FC236}">
                  <a16:creationId xmlns:a16="http://schemas.microsoft.com/office/drawing/2014/main" id="{2A8F6957-1CF4-EB92-CE89-72718A6CE90D}"/>
                </a:ext>
              </a:extLst>
            </p:cNvPr>
            <p:cNvGrpSpPr/>
            <p:nvPr/>
          </p:nvGrpSpPr>
          <p:grpSpPr>
            <a:xfrm>
              <a:off x="371074" y="2517061"/>
              <a:ext cx="6305498" cy="426391"/>
              <a:chOff x="371074" y="2517061"/>
              <a:chExt cx="6305498" cy="454980"/>
            </a:xfrm>
          </p:grpSpPr>
          <p:sp>
            <p:nvSpPr>
              <p:cNvPr id="40" name="矩形: 圆顶角 39">
                <a:extLst>
                  <a:ext uri="{FF2B5EF4-FFF2-40B4-BE49-F238E27FC236}">
                    <a16:creationId xmlns:a16="http://schemas.microsoft.com/office/drawing/2014/main" id="{C80C724E-2263-A4BA-4E1B-C4727B35075D}"/>
                  </a:ext>
                </a:extLst>
              </p:cNvPr>
              <p:cNvSpPr/>
              <p:nvPr/>
            </p:nvSpPr>
            <p:spPr>
              <a:xfrm>
                <a:off x="371076" y="2517061"/>
                <a:ext cx="6305496" cy="454980"/>
              </a:xfrm>
              <a:prstGeom prst="round2SameRect">
                <a:avLst/>
              </a:prstGeom>
              <a:solidFill>
                <a:schemeClr val="accent1"/>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zh-CN" altLang="en-US" sz="1400" b="1" i="0" u="none" strike="noStrike" cap="none" spc="0" normalizeH="0" baseline="0" dirty="0">
                    <a:ln>
                      <a:noFill/>
                    </a:ln>
                    <a:solidFill>
                      <a:schemeClr val="bg1"/>
                    </a:solidFill>
                    <a:effectLst/>
                    <a:uFillTx/>
                    <a:latin typeface="+mn-ea"/>
                    <a:ea typeface="+mn-ea"/>
                    <a:cs typeface="Helvetica Neue Medium"/>
                    <a:sym typeface="Helvetica Neue Medium"/>
                  </a:rPr>
                  <a:t>不同治疗组的发生首次</a:t>
                </a:r>
                <a:r>
                  <a:rPr kumimoji="0" lang="en-US" altLang="zh-CN" sz="1400" b="1" i="0" u="none" strike="noStrike" cap="none" spc="0" normalizeH="0" baseline="0" dirty="0">
                    <a:ln>
                      <a:noFill/>
                    </a:ln>
                    <a:solidFill>
                      <a:schemeClr val="bg1"/>
                    </a:solidFill>
                    <a:effectLst/>
                    <a:uFillTx/>
                    <a:latin typeface="+mn-ea"/>
                    <a:ea typeface="+mn-ea"/>
                    <a:cs typeface="Helvetica Neue Medium"/>
                    <a:sym typeface="Helvetica Neue Medium"/>
                  </a:rPr>
                  <a:t>SRE</a:t>
                </a:r>
                <a:r>
                  <a:rPr kumimoji="0" lang="zh-CN" altLang="en-US" sz="1400" b="1" i="0" u="none" strike="noStrike" cap="none" spc="0" normalizeH="0" baseline="0" dirty="0">
                    <a:ln>
                      <a:noFill/>
                    </a:ln>
                    <a:solidFill>
                      <a:schemeClr val="bg1"/>
                    </a:solidFill>
                    <a:effectLst/>
                    <a:uFillTx/>
                    <a:latin typeface="+mn-ea"/>
                    <a:ea typeface="+mn-ea"/>
                    <a:cs typeface="Helvetica Neue Medium"/>
                    <a:sym typeface="Helvetica Neue Medium"/>
                  </a:rPr>
                  <a:t>的</a:t>
                </a:r>
                <a:r>
                  <a:rPr kumimoji="0" lang="en-US" altLang="zh-CN" sz="1400" b="1" i="0" u="none" strike="noStrike" cap="none" spc="0" normalizeH="0" baseline="0" dirty="0">
                    <a:ln>
                      <a:noFill/>
                    </a:ln>
                    <a:solidFill>
                      <a:schemeClr val="bg1"/>
                    </a:solidFill>
                    <a:effectLst/>
                    <a:uFillTx/>
                    <a:latin typeface="+mn-ea"/>
                    <a:ea typeface="+mn-ea"/>
                    <a:cs typeface="Helvetica Neue Medium"/>
                    <a:sym typeface="Helvetica Neue Medium"/>
                  </a:rPr>
                  <a:t>25%</a:t>
                </a:r>
                <a:r>
                  <a:rPr kumimoji="0" lang="zh-CN" altLang="en-US" sz="1400" b="1" i="0" u="none" strike="noStrike" cap="none" spc="0" normalizeH="0" baseline="0" dirty="0">
                    <a:ln>
                      <a:noFill/>
                    </a:ln>
                    <a:solidFill>
                      <a:schemeClr val="bg1"/>
                    </a:solidFill>
                    <a:effectLst/>
                    <a:uFillTx/>
                    <a:latin typeface="+mn-ea"/>
                    <a:ea typeface="+mn-ea"/>
                    <a:cs typeface="Helvetica Neue Medium"/>
                    <a:sym typeface="Helvetica Neue Medium"/>
                  </a:rPr>
                  <a:t>四分位和中位时间</a:t>
                </a:r>
                <a:r>
                  <a:rPr kumimoji="0" lang="en-US" altLang="zh-CN" sz="1400" b="1" i="0" u="none" strike="noStrike" cap="none" spc="0" normalizeH="0" baseline="0" dirty="0">
                    <a:ln>
                      <a:noFill/>
                    </a:ln>
                    <a:solidFill>
                      <a:schemeClr val="bg1"/>
                    </a:solidFill>
                    <a:effectLst/>
                    <a:uFillTx/>
                    <a:latin typeface="+mn-ea"/>
                    <a:ea typeface="+mn-ea"/>
                    <a:cs typeface="Helvetica Neue Medium"/>
                    <a:sym typeface="Helvetica Neue Medium"/>
                  </a:rPr>
                  <a:t>(</a:t>
                </a:r>
                <a:r>
                  <a:rPr kumimoji="0" lang="zh-CN" altLang="en-US" sz="1400" b="1" i="0" u="none" strike="noStrike" cap="none" spc="0" normalizeH="0" baseline="0" dirty="0">
                    <a:ln>
                      <a:noFill/>
                    </a:ln>
                    <a:solidFill>
                      <a:schemeClr val="bg1"/>
                    </a:solidFill>
                    <a:effectLst/>
                    <a:uFillTx/>
                    <a:latin typeface="+mn-ea"/>
                    <a:ea typeface="+mn-ea"/>
                    <a:cs typeface="Helvetica Neue Medium"/>
                    <a:sym typeface="Helvetica Neue Medium"/>
                  </a:rPr>
                  <a:t>天</a:t>
                </a:r>
                <a:r>
                  <a:rPr kumimoji="0" lang="en-US" altLang="zh-CN" sz="1400" b="1" i="0" u="none" strike="noStrike" cap="none" spc="0" normalizeH="0" baseline="0" dirty="0">
                    <a:ln>
                      <a:noFill/>
                    </a:ln>
                    <a:solidFill>
                      <a:schemeClr val="bg1"/>
                    </a:solidFill>
                    <a:effectLst/>
                    <a:uFillTx/>
                    <a:latin typeface="+mn-ea"/>
                    <a:ea typeface="+mn-ea"/>
                    <a:cs typeface="Helvetica Neue Medium"/>
                    <a:sym typeface="Helvetica Neue Medium"/>
                  </a:rPr>
                  <a:t>)</a:t>
                </a:r>
              </a:p>
            </p:txBody>
          </p:sp>
          <p:grpSp>
            <p:nvGrpSpPr>
              <p:cNvPr id="41" name="组合 40">
                <a:extLst>
                  <a:ext uri="{FF2B5EF4-FFF2-40B4-BE49-F238E27FC236}">
                    <a16:creationId xmlns:a16="http://schemas.microsoft.com/office/drawing/2014/main" id="{152D0EE9-E699-0C5C-72DF-715194D1668B}"/>
                  </a:ext>
                </a:extLst>
              </p:cNvPr>
              <p:cNvGrpSpPr/>
              <p:nvPr/>
            </p:nvGrpSpPr>
            <p:grpSpPr>
              <a:xfrm>
                <a:off x="4994730" y="2517061"/>
                <a:ext cx="1681842" cy="454980"/>
                <a:chOff x="7075258" y="258372"/>
                <a:chExt cx="1042318" cy="369100"/>
              </a:xfrm>
            </p:grpSpPr>
            <p:sp>
              <p:nvSpPr>
                <p:cNvPr id="45" name="直角三角形 44">
                  <a:extLst>
                    <a:ext uri="{FF2B5EF4-FFF2-40B4-BE49-F238E27FC236}">
                      <a16:creationId xmlns:a16="http://schemas.microsoft.com/office/drawing/2014/main" id="{F2F79096-FF07-5A15-CDB7-5FACC7597403}"/>
                    </a:ext>
                  </a:extLst>
                </p:cNvPr>
                <p:cNvSpPr/>
                <p:nvPr/>
              </p:nvSpPr>
              <p:spPr>
                <a:xfrm rot="10800000">
                  <a:off x="7642811" y="258372"/>
                  <a:ext cx="474765" cy="369100"/>
                </a:xfrm>
                <a:prstGeom prst="rtTriangle">
                  <a:avLst/>
                </a:prstGeom>
                <a:solidFill>
                  <a:schemeClr val="bg1">
                    <a:alpha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mn-ea"/>
                    <a:sym typeface="微软雅黑" panose="020B0503020204020204" pitchFamily="34" charset="-122"/>
                  </a:endParaRPr>
                </a:p>
              </p:txBody>
            </p:sp>
            <p:sp>
              <p:nvSpPr>
                <p:cNvPr id="46" name="直角三角形 45">
                  <a:extLst>
                    <a:ext uri="{FF2B5EF4-FFF2-40B4-BE49-F238E27FC236}">
                      <a16:creationId xmlns:a16="http://schemas.microsoft.com/office/drawing/2014/main" id="{3B157AB5-2532-C3EE-4877-617F820536D4}"/>
                    </a:ext>
                  </a:extLst>
                </p:cNvPr>
                <p:cNvSpPr/>
                <p:nvPr/>
              </p:nvSpPr>
              <p:spPr>
                <a:xfrm rot="10800000" flipV="1">
                  <a:off x="7075258" y="290045"/>
                  <a:ext cx="1042318" cy="337427"/>
                </a:xfrm>
                <a:prstGeom prst="rtTriangle">
                  <a:avLst/>
                </a:prstGeom>
                <a:solidFill>
                  <a:schemeClr val="bg1">
                    <a:alpha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mn-ea"/>
                    <a:sym typeface="微软雅黑" panose="020B0503020204020204" pitchFamily="34" charset="-122"/>
                  </a:endParaRPr>
                </a:p>
              </p:txBody>
            </p:sp>
          </p:grpSp>
          <p:grpSp>
            <p:nvGrpSpPr>
              <p:cNvPr id="42" name="组合 41">
                <a:extLst>
                  <a:ext uri="{FF2B5EF4-FFF2-40B4-BE49-F238E27FC236}">
                    <a16:creationId xmlns:a16="http://schemas.microsoft.com/office/drawing/2014/main" id="{FAB9B24F-1A8F-217C-ED5D-1E0CEF348BE7}"/>
                  </a:ext>
                </a:extLst>
              </p:cNvPr>
              <p:cNvGrpSpPr/>
              <p:nvPr/>
            </p:nvGrpSpPr>
            <p:grpSpPr>
              <a:xfrm flipH="1">
                <a:off x="371074" y="2517061"/>
                <a:ext cx="1681842" cy="454980"/>
                <a:chOff x="7075258" y="258372"/>
                <a:chExt cx="1042318" cy="369100"/>
              </a:xfrm>
            </p:grpSpPr>
            <p:sp>
              <p:nvSpPr>
                <p:cNvPr id="43" name="直角三角形 42">
                  <a:extLst>
                    <a:ext uri="{FF2B5EF4-FFF2-40B4-BE49-F238E27FC236}">
                      <a16:creationId xmlns:a16="http://schemas.microsoft.com/office/drawing/2014/main" id="{240EE369-F842-B0E3-4073-AE6FD0F04FF2}"/>
                    </a:ext>
                  </a:extLst>
                </p:cNvPr>
                <p:cNvSpPr/>
                <p:nvPr/>
              </p:nvSpPr>
              <p:spPr>
                <a:xfrm rot="10800000">
                  <a:off x="7642811" y="258372"/>
                  <a:ext cx="474765" cy="369100"/>
                </a:xfrm>
                <a:prstGeom prst="rtTriangle">
                  <a:avLst/>
                </a:prstGeom>
                <a:solidFill>
                  <a:schemeClr val="bg1">
                    <a:alpha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mn-ea"/>
                    <a:sym typeface="微软雅黑" panose="020B0503020204020204" pitchFamily="34" charset="-122"/>
                  </a:endParaRPr>
                </a:p>
              </p:txBody>
            </p:sp>
            <p:sp>
              <p:nvSpPr>
                <p:cNvPr id="44" name="直角三角形 43">
                  <a:extLst>
                    <a:ext uri="{FF2B5EF4-FFF2-40B4-BE49-F238E27FC236}">
                      <a16:creationId xmlns:a16="http://schemas.microsoft.com/office/drawing/2014/main" id="{EB4BB536-0989-D92B-E4AB-B6589C29AA45}"/>
                    </a:ext>
                  </a:extLst>
                </p:cNvPr>
                <p:cNvSpPr/>
                <p:nvPr/>
              </p:nvSpPr>
              <p:spPr>
                <a:xfrm rot="10800000" flipV="1">
                  <a:off x="7075258" y="290045"/>
                  <a:ext cx="1042318" cy="337427"/>
                </a:xfrm>
                <a:prstGeom prst="rtTriangle">
                  <a:avLst/>
                </a:prstGeom>
                <a:solidFill>
                  <a:schemeClr val="bg1">
                    <a:alpha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mn-ea"/>
                    <a:sym typeface="微软雅黑" panose="020B0503020204020204" pitchFamily="34" charset="-122"/>
                  </a:endParaRPr>
                </a:p>
              </p:txBody>
            </p:sp>
          </p:grpSp>
        </p:grpSp>
      </p:grpSp>
      <p:grpSp>
        <p:nvGrpSpPr>
          <p:cNvPr id="50" name="组合 49">
            <a:extLst>
              <a:ext uri="{FF2B5EF4-FFF2-40B4-BE49-F238E27FC236}">
                <a16:creationId xmlns:a16="http://schemas.microsoft.com/office/drawing/2014/main" id="{39A74E6D-124D-8CF8-DDCE-EE2F4DB137EA}"/>
              </a:ext>
            </a:extLst>
          </p:cNvPr>
          <p:cNvGrpSpPr/>
          <p:nvPr/>
        </p:nvGrpSpPr>
        <p:grpSpPr>
          <a:xfrm>
            <a:off x="6816561" y="2517064"/>
            <a:ext cx="4990094" cy="3612272"/>
            <a:chOff x="371073" y="2517062"/>
            <a:chExt cx="5541471" cy="1993683"/>
          </a:xfrm>
        </p:grpSpPr>
        <p:sp>
          <p:nvSpPr>
            <p:cNvPr id="57" name="矩形: 圆角 56">
              <a:extLst>
                <a:ext uri="{FF2B5EF4-FFF2-40B4-BE49-F238E27FC236}">
                  <a16:creationId xmlns:a16="http://schemas.microsoft.com/office/drawing/2014/main" id="{AD4A9323-977B-1EB1-031E-0163236C110D}"/>
                </a:ext>
              </a:extLst>
            </p:cNvPr>
            <p:cNvSpPr/>
            <p:nvPr/>
          </p:nvSpPr>
          <p:spPr>
            <a:xfrm>
              <a:off x="371073" y="2813742"/>
              <a:ext cx="5541469" cy="1697003"/>
            </a:xfrm>
            <a:prstGeom prst="roundRect">
              <a:avLst>
                <a:gd name="adj" fmla="val 1782"/>
              </a:avLst>
            </a:prstGeom>
            <a:solidFill>
              <a:schemeClr val="lt1"/>
            </a:solidFill>
            <a:ln w="9525" cap="rnd">
              <a:gradFill>
                <a:gsLst>
                  <a:gs pos="100000">
                    <a:schemeClr val="accent1"/>
                  </a:gs>
                  <a:gs pos="0">
                    <a:schemeClr val="accent1">
                      <a:alpha val="0"/>
                    </a:schemeClr>
                  </a:gs>
                </a:gsLst>
                <a:lin ang="5400000" scaled="1"/>
              </a:gradFill>
              <a:round/>
            </a:ln>
            <a:effectLst>
              <a:outerShdw blurRad="63500" algn="ctr" rotWithShape="0">
                <a:schemeClr val="accent1">
                  <a:alpha val="2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58" name="矩形: 圆顶角 57">
              <a:extLst>
                <a:ext uri="{FF2B5EF4-FFF2-40B4-BE49-F238E27FC236}">
                  <a16:creationId xmlns:a16="http://schemas.microsoft.com/office/drawing/2014/main" id="{C912088E-1AC1-CF3D-D28C-3796405DB89A}"/>
                </a:ext>
              </a:extLst>
            </p:cNvPr>
            <p:cNvSpPr/>
            <p:nvPr/>
          </p:nvSpPr>
          <p:spPr>
            <a:xfrm>
              <a:off x="371075" y="2517062"/>
              <a:ext cx="5541469" cy="235333"/>
            </a:xfrm>
            <a:prstGeom prst="round2SameRect">
              <a:avLst/>
            </a:prstGeom>
            <a:solidFill>
              <a:schemeClr val="accent1"/>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zh-CN" altLang="en-US" sz="1400" b="1" i="0" u="none" strike="noStrike" cap="none" spc="0" normalizeH="0" baseline="0" dirty="0">
                  <a:ln>
                    <a:noFill/>
                  </a:ln>
                  <a:solidFill>
                    <a:schemeClr val="bg1"/>
                  </a:solidFill>
                  <a:effectLst/>
                  <a:uFillTx/>
                  <a:latin typeface="+mn-ea"/>
                  <a:ea typeface="+mn-ea"/>
                  <a:cs typeface="Helvetica Neue Medium"/>
                  <a:sym typeface="Helvetica Neue Medium"/>
                </a:rPr>
                <a:t>乳腺癌骨转移患者中≥</a:t>
              </a:r>
              <a:r>
                <a:rPr kumimoji="0" lang="en-US" altLang="zh-CN" sz="1400" b="1" i="0" u="none" strike="noStrike" cap="none" spc="0" normalizeH="0" baseline="0" dirty="0">
                  <a:ln>
                    <a:noFill/>
                  </a:ln>
                  <a:solidFill>
                    <a:schemeClr val="bg1"/>
                  </a:solidFill>
                  <a:effectLst/>
                  <a:uFillTx/>
                  <a:latin typeface="+mn-ea"/>
                  <a:ea typeface="+mn-ea"/>
                  <a:cs typeface="Helvetica Neue Medium"/>
                  <a:sym typeface="Helvetica Neue Medium"/>
                </a:rPr>
                <a:t>1</a:t>
              </a:r>
              <a:r>
                <a:rPr kumimoji="0" lang="zh-CN" altLang="en-US" sz="1400" b="1" i="0" u="none" strike="noStrike" cap="none" spc="0" normalizeH="0" baseline="0" dirty="0">
                  <a:ln>
                    <a:noFill/>
                  </a:ln>
                  <a:solidFill>
                    <a:schemeClr val="bg1"/>
                  </a:solidFill>
                  <a:effectLst/>
                  <a:uFillTx/>
                  <a:latin typeface="+mn-ea"/>
                  <a:ea typeface="+mn-ea"/>
                  <a:cs typeface="Helvetica Neue Medium"/>
                  <a:sym typeface="Helvetica Neue Medium"/>
                </a:rPr>
                <a:t>例</a:t>
              </a:r>
              <a:r>
                <a:rPr kumimoji="0" lang="en-US" altLang="zh-CN" sz="1400" b="1" i="0" u="none" strike="noStrike" cap="none" spc="0" normalizeH="0" baseline="0" dirty="0">
                  <a:ln>
                    <a:noFill/>
                  </a:ln>
                  <a:solidFill>
                    <a:schemeClr val="bg1"/>
                  </a:solidFill>
                  <a:effectLst/>
                  <a:uFillTx/>
                  <a:latin typeface="+mn-ea"/>
                  <a:ea typeface="+mn-ea"/>
                  <a:cs typeface="Helvetica Neue Medium"/>
                  <a:sym typeface="Helvetica Neue Medium"/>
                </a:rPr>
                <a:t>SRE</a:t>
              </a:r>
              <a:r>
                <a:rPr kumimoji="0" lang="zh-CN" altLang="en-US" sz="1400" b="1" i="0" u="none" strike="noStrike" cap="none" spc="0" normalizeH="0" baseline="0" dirty="0">
                  <a:ln>
                    <a:noFill/>
                  </a:ln>
                  <a:solidFill>
                    <a:schemeClr val="bg1"/>
                  </a:solidFill>
                  <a:effectLst/>
                  <a:uFillTx/>
                  <a:latin typeface="+mn-ea"/>
                  <a:ea typeface="+mn-ea"/>
                  <a:cs typeface="Helvetica Neue Medium"/>
                  <a:sym typeface="Helvetica Neue Medium"/>
                </a:rPr>
                <a:t>的比例</a:t>
              </a:r>
              <a:r>
                <a:rPr kumimoji="0" lang="en-US" altLang="zh-CN" sz="1000" b="1" i="0" u="none" strike="noStrike" cap="none" spc="0" normalizeH="0" baseline="0" dirty="0">
                  <a:ln>
                    <a:noFill/>
                  </a:ln>
                  <a:solidFill>
                    <a:schemeClr val="bg1"/>
                  </a:solidFill>
                  <a:effectLst/>
                  <a:uFillTx/>
                  <a:latin typeface="+mn-ea"/>
                  <a:ea typeface="+mn-ea"/>
                  <a:cs typeface="Helvetica Neue Medium"/>
                  <a:sym typeface="Helvetica Neue Medium"/>
                </a:rPr>
                <a:t>(</a:t>
              </a:r>
              <a:r>
                <a:rPr kumimoji="0" lang="zh-CN" altLang="en-US" sz="1000" b="1" i="0" u="none" strike="noStrike" cap="none" spc="0" normalizeH="0" baseline="0" dirty="0">
                  <a:ln>
                    <a:noFill/>
                  </a:ln>
                  <a:solidFill>
                    <a:schemeClr val="bg1"/>
                  </a:solidFill>
                  <a:effectLst/>
                  <a:uFillTx/>
                  <a:latin typeface="+mn-ea"/>
                  <a:ea typeface="+mn-ea"/>
                  <a:cs typeface="Helvetica Neue Medium"/>
                  <a:sym typeface="Helvetica Neue Medium"/>
                </a:rPr>
                <a:t>随访</a:t>
              </a:r>
              <a:r>
                <a:rPr kumimoji="0" lang="en-US" altLang="zh-CN" sz="1000" b="1" i="0" u="none" strike="noStrike" cap="none" spc="0" normalizeH="0" baseline="0" dirty="0">
                  <a:ln>
                    <a:noFill/>
                  </a:ln>
                  <a:solidFill>
                    <a:schemeClr val="bg1"/>
                  </a:solidFill>
                  <a:effectLst/>
                  <a:uFillTx/>
                  <a:latin typeface="+mn-ea"/>
                  <a:ea typeface="+mn-ea"/>
                  <a:cs typeface="Helvetica Neue Medium"/>
                  <a:sym typeface="Helvetica Neue Medium"/>
                </a:rPr>
                <a:t>25</a:t>
              </a:r>
              <a:r>
                <a:rPr kumimoji="0" lang="zh-CN" altLang="en-US" sz="1000" b="1" i="0" u="none" strike="noStrike" cap="none" spc="0" normalizeH="0" baseline="0" dirty="0">
                  <a:ln>
                    <a:noFill/>
                  </a:ln>
                  <a:solidFill>
                    <a:schemeClr val="bg1"/>
                  </a:solidFill>
                  <a:effectLst/>
                  <a:uFillTx/>
                  <a:latin typeface="+mn-ea"/>
                  <a:ea typeface="+mn-ea"/>
                  <a:cs typeface="Helvetica Neue Medium"/>
                  <a:sym typeface="Helvetica Neue Medium"/>
                </a:rPr>
                <a:t>个月</a:t>
              </a:r>
              <a:r>
                <a:rPr kumimoji="0" lang="en-US" altLang="zh-CN" sz="1000" b="1" i="0" u="none" strike="noStrike" cap="none" spc="0" normalizeH="0" baseline="0" dirty="0">
                  <a:ln>
                    <a:noFill/>
                  </a:ln>
                  <a:solidFill>
                    <a:schemeClr val="bg1"/>
                  </a:solidFill>
                  <a:effectLst/>
                  <a:uFillTx/>
                  <a:latin typeface="+mn-ea"/>
                  <a:ea typeface="+mn-ea"/>
                  <a:cs typeface="Helvetica Neue Medium"/>
                  <a:sym typeface="Helvetica Neue Medium"/>
                </a:rPr>
                <a:t>)</a:t>
              </a:r>
              <a:endParaRPr kumimoji="0" lang="en-US" altLang="zh-CN" sz="1400" b="1" i="0" u="none" strike="noStrike" cap="none" spc="0" normalizeH="0" baseline="0" dirty="0">
                <a:ln>
                  <a:noFill/>
                </a:ln>
                <a:solidFill>
                  <a:schemeClr val="bg1"/>
                </a:solidFill>
                <a:effectLst/>
                <a:uFillTx/>
                <a:latin typeface="+mn-ea"/>
                <a:ea typeface="+mn-ea"/>
                <a:cs typeface="Helvetica Neue Medium"/>
                <a:sym typeface="Helvetica Neue Medium"/>
              </a:endParaRPr>
            </a:p>
          </p:txBody>
        </p:sp>
      </p:grpSp>
      <p:grpSp>
        <p:nvGrpSpPr>
          <p:cNvPr id="51" name="组合 50">
            <a:extLst>
              <a:ext uri="{FF2B5EF4-FFF2-40B4-BE49-F238E27FC236}">
                <a16:creationId xmlns:a16="http://schemas.microsoft.com/office/drawing/2014/main" id="{3656DB53-00F0-DED6-88E0-2FC3AD272899}"/>
              </a:ext>
            </a:extLst>
          </p:cNvPr>
          <p:cNvGrpSpPr/>
          <p:nvPr/>
        </p:nvGrpSpPr>
        <p:grpSpPr>
          <a:xfrm>
            <a:off x="10485394" y="2517063"/>
            <a:ext cx="1330989" cy="399883"/>
            <a:chOff x="7075258" y="258372"/>
            <a:chExt cx="1042318" cy="369100"/>
          </a:xfrm>
        </p:grpSpPr>
        <p:sp>
          <p:nvSpPr>
            <p:cNvPr id="55" name="直角三角形 54">
              <a:extLst>
                <a:ext uri="{FF2B5EF4-FFF2-40B4-BE49-F238E27FC236}">
                  <a16:creationId xmlns:a16="http://schemas.microsoft.com/office/drawing/2014/main" id="{67D52F25-BA0C-1B12-072C-6C9DC6D1BF77}"/>
                </a:ext>
              </a:extLst>
            </p:cNvPr>
            <p:cNvSpPr/>
            <p:nvPr/>
          </p:nvSpPr>
          <p:spPr>
            <a:xfrm rot="10800000">
              <a:off x="7642811" y="258372"/>
              <a:ext cx="474765" cy="369100"/>
            </a:xfrm>
            <a:prstGeom prst="rtTriangle">
              <a:avLst/>
            </a:prstGeom>
            <a:solidFill>
              <a:schemeClr val="bg1">
                <a:alpha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mn-ea"/>
                <a:sym typeface="微软雅黑" panose="020B0503020204020204" pitchFamily="34" charset="-122"/>
              </a:endParaRPr>
            </a:p>
          </p:txBody>
        </p:sp>
        <p:sp>
          <p:nvSpPr>
            <p:cNvPr id="56" name="直角三角形 55">
              <a:extLst>
                <a:ext uri="{FF2B5EF4-FFF2-40B4-BE49-F238E27FC236}">
                  <a16:creationId xmlns:a16="http://schemas.microsoft.com/office/drawing/2014/main" id="{052BB878-1BCF-38BA-3905-B0AEF7536A12}"/>
                </a:ext>
              </a:extLst>
            </p:cNvPr>
            <p:cNvSpPr/>
            <p:nvPr/>
          </p:nvSpPr>
          <p:spPr>
            <a:xfrm rot="10800000" flipV="1">
              <a:off x="7075258" y="290045"/>
              <a:ext cx="1042318" cy="337427"/>
            </a:xfrm>
            <a:prstGeom prst="rtTriangle">
              <a:avLst/>
            </a:prstGeom>
            <a:solidFill>
              <a:schemeClr val="bg1">
                <a:alpha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mn-ea"/>
                <a:sym typeface="微软雅黑" panose="020B0503020204020204" pitchFamily="34" charset="-122"/>
              </a:endParaRPr>
            </a:p>
          </p:txBody>
        </p:sp>
      </p:grpSp>
      <p:grpSp>
        <p:nvGrpSpPr>
          <p:cNvPr id="52" name="组合 51">
            <a:extLst>
              <a:ext uri="{FF2B5EF4-FFF2-40B4-BE49-F238E27FC236}">
                <a16:creationId xmlns:a16="http://schemas.microsoft.com/office/drawing/2014/main" id="{7D28B92D-6281-8B6E-BE8A-66CD71DECB2E}"/>
              </a:ext>
            </a:extLst>
          </p:cNvPr>
          <p:cNvGrpSpPr/>
          <p:nvPr/>
        </p:nvGrpSpPr>
        <p:grpSpPr>
          <a:xfrm flipH="1">
            <a:off x="6826289" y="2517061"/>
            <a:ext cx="1330989" cy="399883"/>
            <a:chOff x="7075258" y="258372"/>
            <a:chExt cx="1042318" cy="369100"/>
          </a:xfrm>
        </p:grpSpPr>
        <p:sp>
          <p:nvSpPr>
            <p:cNvPr id="53" name="直角三角形 52">
              <a:extLst>
                <a:ext uri="{FF2B5EF4-FFF2-40B4-BE49-F238E27FC236}">
                  <a16:creationId xmlns:a16="http://schemas.microsoft.com/office/drawing/2014/main" id="{7CEA8C48-CF75-6B77-074C-5F6E27C0152F}"/>
                </a:ext>
              </a:extLst>
            </p:cNvPr>
            <p:cNvSpPr/>
            <p:nvPr/>
          </p:nvSpPr>
          <p:spPr>
            <a:xfrm rot="10800000">
              <a:off x="7642811" y="258372"/>
              <a:ext cx="474765" cy="369100"/>
            </a:xfrm>
            <a:prstGeom prst="rtTriangle">
              <a:avLst/>
            </a:prstGeom>
            <a:solidFill>
              <a:schemeClr val="bg1">
                <a:alpha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mn-ea"/>
                <a:sym typeface="微软雅黑" panose="020B0503020204020204" pitchFamily="34" charset="-122"/>
              </a:endParaRPr>
            </a:p>
          </p:txBody>
        </p:sp>
        <p:sp>
          <p:nvSpPr>
            <p:cNvPr id="54" name="直角三角形 53">
              <a:extLst>
                <a:ext uri="{FF2B5EF4-FFF2-40B4-BE49-F238E27FC236}">
                  <a16:creationId xmlns:a16="http://schemas.microsoft.com/office/drawing/2014/main" id="{4C48623A-3FAF-8F1A-2538-E4A5045FF371}"/>
                </a:ext>
              </a:extLst>
            </p:cNvPr>
            <p:cNvSpPr/>
            <p:nvPr/>
          </p:nvSpPr>
          <p:spPr>
            <a:xfrm rot="10800000" flipV="1">
              <a:off x="7075258" y="290045"/>
              <a:ext cx="1042318" cy="337427"/>
            </a:xfrm>
            <a:prstGeom prst="rtTriangle">
              <a:avLst/>
            </a:prstGeom>
            <a:solidFill>
              <a:schemeClr val="bg1">
                <a:alpha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mn-ea"/>
                <a:sym typeface="微软雅黑" panose="020B0503020204020204" pitchFamily="34" charset="-122"/>
              </a:endParaRPr>
            </a:p>
          </p:txBody>
        </p:sp>
      </p:grpSp>
      <p:pic>
        <p:nvPicPr>
          <p:cNvPr id="14" name="图片 13">
            <a:extLst>
              <a:ext uri="{FF2B5EF4-FFF2-40B4-BE49-F238E27FC236}">
                <a16:creationId xmlns:a16="http://schemas.microsoft.com/office/drawing/2014/main" id="{8C68EE10-4EBE-F447-B9CE-68EE8A39C289}"/>
              </a:ext>
            </a:extLst>
          </p:cNvPr>
          <p:cNvPicPr>
            <a:picLocks noChangeAspect="1"/>
          </p:cNvPicPr>
          <p:nvPr/>
        </p:nvPicPr>
        <p:blipFill>
          <a:blip r:embed="rId6"/>
          <a:srcRect t="8311"/>
          <a:stretch>
            <a:fillRect/>
          </a:stretch>
        </p:blipFill>
        <p:spPr>
          <a:xfrm>
            <a:off x="7015491" y="3182531"/>
            <a:ext cx="4592232" cy="2779167"/>
          </a:xfrm>
          <a:prstGeom prst="rect">
            <a:avLst/>
          </a:prstGeom>
        </p:spPr>
      </p:pic>
      <p:grpSp>
        <p:nvGrpSpPr>
          <p:cNvPr id="78" name="组合 77">
            <a:extLst>
              <a:ext uri="{FF2B5EF4-FFF2-40B4-BE49-F238E27FC236}">
                <a16:creationId xmlns:a16="http://schemas.microsoft.com/office/drawing/2014/main" id="{A146244C-16EE-23FD-38D1-B008603BB77D}"/>
              </a:ext>
            </a:extLst>
          </p:cNvPr>
          <p:cNvGrpSpPr/>
          <p:nvPr/>
        </p:nvGrpSpPr>
        <p:grpSpPr>
          <a:xfrm>
            <a:off x="463928" y="2980040"/>
            <a:ext cx="6119790" cy="3071066"/>
            <a:chOff x="448650" y="10280987"/>
            <a:chExt cx="5967090" cy="2443193"/>
          </a:xfrm>
        </p:grpSpPr>
        <p:pic>
          <p:nvPicPr>
            <p:cNvPr id="10" name="图片 9">
              <a:extLst>
                <a:ext uri="{FF2B5EF4-FFF2-40B4-BE49-F238E27FC236}">
                  <a16:creationId xmlns:a16="http://schemas.microsoft.com/office/drawing/2014/main" id="{995A813D-4009-D386-8234-4C6041DA0314}"/>
                </a:ext>
              </a:extLst>
            </p:cNvPr>
            <p:cNvPicPr>
              <a:picLocks noChangeAspect="1"/>
            </p:cNvPicPr>
            <p:nvPr/>
          </p:nvPicPr>
          <p:blipFill>
            <a:blip r:embed="rId7"/>
            <a:srcRect t="9410" r="12387"/>
            <a:stretch>
              <a:fillRect/>
            </a:stretch>
          </p:blipFill>
          <p:spPr>
            <a:xfrm>
              <a:off x="448650" y="10280987"/>
              <a:ext cx="5967090" cy="2443193"/>
            </a:xfrm>
            <a:prstGeom prst="rect">
              <a:avLst/>
            </a:prstGeom>
          </p:spPr>
        </p:pic>
        <p:sp>
          <p:nvSpPr>
            <p:cNvPr id="12" name="矩形 11">
              <a:extLst>
                <a:ext uri="{FF2B5EF4-FFF2-40B4-BE49-F238E27FC236}">
                  <a16:creationId xmlns:a16="http://schemas.microsoft.com/office/drawing/2014/main" id="{4AF61727-2D1C-5042-591F-E6E146D54B81}"/>
                </a:ext>
              </a:extLst>
            </p:cNvPr>
            <p:cNvSpPr/>
            <p:nvPr/>
          </p:nvSpPr>
          <p:spPr>
            <a:xfrm>
              <a:off x="448650" y="10782003"/>
              <a:ext cx="5967090" cy="562131"/>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9033455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C0192C-E63E-F49D-B0B3-B1E05D1B9564}"/>
            </a:ext>
          </a:extLst>
        </p:cNvPr>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646E44E0-E1E7-6D4A-EF7E-8F5EBA34B25F}"/>
              </a:ext>
            </a:extLst>
          </p:cNvPr>
          <p:cNvGraphicFramePr>
            <a:graphicFrameLocks noChangeAspect="1"/>
          </p:cNvGraphicFramePr>
          <p:nvPr>
            <p:custDataLst>
              <p:tags r:id="rId1"/>
            </p:custDataLst>
            <p:extLst>
              <p:ext uri="{D42A27DB-BD31-4B8C-83A1-F6EECF244321}">
                <p14:modId xmlns:p14="http://schemas.microsoft.com/office/powerpoint/2010/main" val="379560443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幻灯片" r:id="rId4" imgW="426" imgH="426" progId="TCLayout.ActiveDocument.1">
                  <p:embed/>
                </p:oleObj>
              </mc:Choice>
              <mc:Fallback>
                <p:oleObj name="think-cell 幻灯片" r:id="rId4" imgW="426" imgH="426" progId="TCLayout.ActiveDocument.1">
                  <p:embed/>
                  <p:pic>
                    <p:nvPicPr>
                      <p:cNvPr id="2" name="think-cell data - do not delete" hidden="1">
                        <a:extLst>
                          <a:ext uri="{FF2B5EF4-FFF2-40B4-BE49-F238E27FC236}">
                            <a16:creationId xmlns:a16="http://schemas.microsoft.com/office/drawing/2014/main" id="{646E44E0-E1E7-6D4A-EF7E-8F5EBA34B25F}"/>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6" name="标题 5">
            <a:extLst>
              <a:ext uri="{FF2B5EF4-FFF2-40B4-BE49-F238E27FC236}">
                <a16:creationId xmlns:a16="http://schemas.microsoft.com/office/drawing/2014/main" id="{435F5429-A6B5-185B-5253-0CBAB3E1E6D3}"/>
              </a:ext>
            </a:extLst>
          </p:cNvPr>
          <p:cNvSpPr>
            <a:spLocks noGrp="1"/>
          </p:cNvSpPr>
          <p:nvPr>
            <p:ph type="title"/>
          </p:nvPr>
        </p:nvSpPr>
        <p:spPr>
          <a:xfrm>
            <a:off x="542927" y="105017"/>
            <a:ext cx="10650590" cy="726700"/>
          </a:xfrm>
        </p:spPr>
        <p:txBody>
          <a:bodyPr vert="horz"/>
          <a:lstStyle/>
          <a:p>
            <a:r>
              <a:rPr lang="zh-CN" altLang="en-US" dirty="0"/>
              <a:t>乳腺癌骨转移患者在无症状阶段启动骨保护治疗，</a:t>
            </a:r>
            <a:r>
              <a:rPr lang="en-US" altLang="zh-CN" dirty="0"/>
              <a:t>QoL</a:t>
            </a:r>
            <a:r>
              <a:rPr lang="zh-CN" altLang="en-US" dirty="0"/>
              <a:t>获益更佳</a:t>
            </a:r>
            <a:endParaRPr lang="zh-CN" altLang="en-US" strike="sngStrike" dirty="0">
              <a:highlight>
                <a:srgbClr val="FFFF00"/>
              </a:highlight>
            </a:endParaRPr>
          </a:p>
        </p:txBody>
      </p:sp>
      <p:sp>
        <p:nvSpPr>
          <p:cNvPr id="5" name="内容占位符 4">
            <a:extLst>
              <a:ext uri="{FF2B5EF4-FFF2-40B4-BE49-F238E27FC236}">
                <a16:creationId xmlns:a16="http://schemas.microsoft.com/office/drawing/2014/main" id="{916F3C74-8AFF-F4C2-8CB1-E6FE05F0F329}"/>
              </a:ext>
            </a:extLst>
          </p:cNvPr>
          <p:cNvSpPr>
            <a:spLocks noGrp="1"/>
          </p:cNvSpPr>
          <p:nvPr>
            <p:ph idx="13"/>
          </p:nvPr>
        </p:nvSpPr>
        <p:spPr/>
        <p:txBody>
          <a:bodyPr/>
          <a:lstStyle/>
          <a:p>
            <a:r>
              <a:rPr lang="en-US" altLang="en-US" dirty="0">
                <a:solidFill>
                  <a:schemeClr val="tx1"/>
                </a:solidFill>
              </a:rPr>
              <a:t>Jakob A et al. J of Bone Health (2022) 33:100420</a:t>
            </a:r>
          </a:p>
          <a:p>
            <a:endParaRPr lang="zh-CN" altLang="en-US" dirty="0"/>
          </a:p>
        </p:txBody>
      </p:sp>
      <p:grpSp>
        <p:nvGrpSpPr>
          <p:cNvPr id="9" name="组合 8">
            <a:extLst>
              <a:ext uri="{FF2B5EF4-FFF2-40B4-BE49-F238E27FC236}">
                <a16:creationId xmlns:a16="http://schemas.microsoft.com/office/drawing/2014/main" id="{6EB7654F-966D-4013-3CFE-650E47F514B8}"/>
              </a:ext>
            </a:extLst>
          </p:cNvPr>
          <p:cNvGrpSpPr/>
          <p:nvPr/>
        </p:nvGrpSpPr>
        <p:grpSpPr>
          <a:xfrm>
            <a:off x="627160" y="2556308"/>
            <a:ext cx="5646640" cy="3573030"/>
            <a:chOff x="951345" y="2627745"/>
            <a:chExt cx="6496418" cy="3573030"/>
          </a:xfrm>
        </p:grpSpPr>
        <p:pic>
          <p:nvPicPr>
            <p:cNvPr id="3" name="Content Placeholder 5">
              <a:extLst>
                <a:ext uri="{FF2B5EF4-FFF2-40B4-BE49-F238E27FC236}">
                  <a16:creationId xmlns:a16="http://schemas.microsoft.com/office/drawing/2014/main" id="{CFD7DAE7-0627-CB8A-D8E5-ACE990D93DC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a:xfrm>
              <a:off x="951345" y="2627745"/>
              <a:ext cx="6496418" cy="3573030"/>
            </a:xfrm>
            <a:prstGeom prst="rect">
              <a:avLst/>
            </a:prstGeom>
          </p:spPr>
        </p:pic>
        <p:grpSp>
          <p:nvGrpSpPr>
            <p:cNvPr id="4" name="Group 11">
              <a:extLst>
                <a:ext uri="{FF2B5EF4-FFF2-40B4-BE49-F238E27FC236}">
                  <a16:creationId xmlns:a16="http://schemas.microsoft.com/office/drawing/2014/main" id="{3178A30A-BD5E-8EC5-04EE-8909EB4F074B}"/>
                </a:ext>
              </a:extLst>
            </p:cNvPr>
            <p:cNvGrpSpPr>
              <a:grpSpLocks/>
            </p:cNvGrpSpPr>
            <p:nvPr/>
          </p:nvGrpSpPr>
          <p:grpSpPr bwMode="auto">
            <a:xfrm>
              <a:off x="5784129" y="3242829"/>
              <a:ext cx="1339850" cy="307975"/>
              <a:chOff x="6210679" y="2326761"/>
              <a:chExt cx="1339911" cy="307777"/>
            </a:xfrm>
          </p:grpSpPr>
          <p:cxnSp>
            <p:nvCxnSpPr>
              <p:cNvPr id="7" name="Straight Arrow Connector 7">
                <a:extLst>
                  <a:ext uri="{FF2B5EF4-FFF2-40B4-BE49-F238E27FC236}">
                    <a16:creationId xmlns:a16="http://schemas.microsoft.com/office/drawing/2014/main" id="{BB9E3679-7ADD-756B-5DC1-B2EBD02910B6}"/>
                  </a:ext>
                </a:extLst>
              </p:cNvPr>
              <p:cNvCxnSpPr>
                <a:cxnSpLocks/>
              </p:cNvCxnSpPr>
              <p:nvPr/>
            </p:nvCxnSpPr>
            <p:spPr bwMode="auto">
              <a:xfrm flipH="1">
                <a:off x="6210679" y="2480650"/>
                <a:ext cx="470779" cy="0"/>
              </a:xfrm>
              <a:prstGeom prst="straightConnector1">
                <a:avLst/>
              </a:prstGeom>
              <a:noFill/>
              <a:ln w="38100" algn="ctr">
                <a:solidFill>
                  <a:srgbClr val="FF0066"/>
                </a:solidFill>
                <a:round/>
                <a:headEnd/>
                <a:tailEnd type="triangle" w="med" len="med"/>
              </a:ln>
              <a:extLst>
                <a:ext uri="{909E8E84-426E-40DD-AFC4-6F175D3DCCD1}">
                  <a14:hiddenFill xmlns:a14="http://schemas.microsoft.com/office/drawing/2010/main">
                    <a:noFill/>
                  </a14:hiddenFill>
                </a:ext>
              </a:extLst>
            </p:spPr>
          </p:cxnSp>
          <p:sp>
            <p:nvSpPr>
              <p:cNvPr id="8" name="TextBox 9">
                <a:extLst>
                  <a:ext uri="{FF2B5EF4-FFF2-40B4-BE49-F238E27FC236}">
                    <a16:creationId xmlns:a16="http://schemas.microsoft.com/office/drawing/2014/main" id="{BF697B2E-2E39-F7EA-7B5A-C9D7844048B0}"/>
                  </a:ext>
                </a:extLst>
              </p:cNvPr>
              <p:cNvSpPr txBox="1">
                <a:spLocks noChangeArrowheads="1"/>
              </p:cNvSpPr>
              <p:nvPr/>
            </p:nvSpPr>
            <p:spPr bwMode="auto">
              <a:xfrm>
                <a:off x="6627137" y="2326761"/>
                <a:ext cx="92345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35000"/>
                  </a:spcBef>
                  <a:buClr>
                    <a:schemeClr val="tx1"/>
                  </a:buClr>
                  <a:buChar char="•"/>
                  <a:defRPr sz="2400">
                    <a:solidFill>
                      <a:schemeClr val="tx1"/>
                    </a:solidFill>
                    <a:latin typeface="Arial" panose="020B0604020202020204" pitchFamily="34" charset="0"/>
                  </a:defRPr>
                </a:lvl1pPr>
                <a:lvl2pPr marL="742950" indent="-285750">
                  <a:spcBef>
                    <a:spcPct val="35000"/>
                  </a:spcBef>
                  <a:buClr>
                    <a:schemeClr val="tx1"/>
                  </a:buClr>
                  <a:buChar char="–"/>
                  <a:defRPr sz="2200">
                    <a:solidFill>
                      <a:schemeClr val="tx1"/>
                    </a:solidFill>
                    <a:latin typeface="Arial" panose="020B0604020202020204" pitchFamily="34" charset="0"/>
                  </a:defRPr>
                </a:lvl2pPr>
                <a:lvl3pPr marL="1143000" indent="-228600">
                  <a:spcBef>
                    <a:spcPct val="35000"/>
                  </a:spcBef>
                  <a:buClr>
                    <a:schemeClr val="tx1"/>
                  </a:buClr>
                  <a:buChar char="•"/>
                  <a:defRPr sz="2000">
                    <a:solidFill>
                      <a:schemeClr val="tx1"/>
                    </a:solidFill>
                    <a:latin typeface="Arial" panose="020B0604020202020204" pitchFamily="34" charset="0"/>
                  </a:defRPr>
                </a:lvl3pPr>
                <a:lvl4pPr marL="1600200" indent="-228600">
                  <a:spcBef>
                    <a:spcPct val="35000"/>
                  </a:spcBef>
                  <a:buClr>
                    <a:schemeClr val="tx1"/>
                  </a:buClr>
                  <a:buChar char="–"/>
                  <a:defRPr>
                    <a:solidFill>
                      <a:schemeClr val="tx1"/>
                    </a:solidFill>
                    <a:latin typeface="Arial" panose="020B0604020202020204" pitchFamily="34" charset="0"/>
                  </a:defRPr>
                </a:lvl4pPr>
                <a:lvl5pPr marL="2057400" indent="-228600">
                  <a:spcBef>
                    <a:spcPct val="35000"/>
                  </a:spcBef>
                  <a:buClr>
                    <a:schemeClr val="tx1"/>
                  </a:buClr>
                  <a:buChar char="»"/>
                  <a:defRPr>
                    <a:solidFill>
                      <a:schemeClr val="tx1"/>
                    </a:solidFill>
                    <a:latin typeface="Arial" panose="020B0604020202020204" pitchFamily="34" charset="0"/>
                  </a:defRPr>
                </a:lvl5pPr>
                <a:lvl6pPr marL="2514600" indent="-228600" eaLnBrk="0" fontAlgn="base" hangingPunct="0">
                  <a:spcBef>
                    <a:spcPct val="35000"/>
                  </a:spcBef>
                  <a:spcAft>
                    <a:spcPct val="0"/>
                  </a:spcAft>
                  <a:buClr>
                    <a:schemeClr val="tx1"/>
                  </a:buClr>
                  <a:buChar char="»"/>
                  <a:defRPr>
                    <a:solidFill>
                      <a:schemeClr val="tx1"/>
                    </a:solidFill>
                    <a:latin typeface="Arial" panose="020B0604020202020204" pitchFamily="34" charset="0"/>
                  </a:defRPr>
                </a:lvl6pPr>
                <a:lvl7pPr marL="2971800" indent="-228600" eaLnBrk="0" fontAlgn="base" hangingPunct="0">
                  <a:spcBef>
                    <a:spcPct val="35000"/>
                  </a:spcBef>
                  <a:spcAft>
                    <a:spcPct val="0"/>
                  </a:spcAft>
                  <a:buClr>
                    <a:schemeClr val="tx1"/>
                  </a:buClr>
                  <a:buChar char="»"/>
                  <a:defRPr>
                    <a:solidFill>
                      <a:schemeClr val="tx1"/>
                    </a:solidFill>
                    <a:latin typeface="Arial" panose="020B0604020202020204" pitchFamily="34" charset="0"/>
                  </a:defRPr>
                </a:lvl7pPr>
                <a:lvl8pPr marL="3429000" indent="-228600" eaLnBrk="0" fontAlgn="base" hangingPunct="0">
                  <a:spcBef>
                    <a:spcPct val="35000"/>
                  </a:spcBef>
                  <a:spcAft>
                    <a:spcPct val="0"/>
                  </a:spcAft>
                  <a:buClr>
                    <a:schemeClr val="tx1"/>
                  </a:buClr>
                  <a:buChar char="»"/>
                  <a:defRPr>
                    <a:solidFill>
                      <a:schemeClr val="tx1"/>
                    </a:solidFill>
                    <a:latin typeface="Arial" panose="020B0604020202020204" pitchFamily="34" charset="0"/>
                  </a:defRPr>
                </a:lvl8pPr>
                <a:lvl9pPr marL="3886200" indent="-228600" eaLnBrk="0" fontAlgn="base" hangingPunct="0">
                  <a:spcBef>
                    <a:spcPct val="35000"/>
                  </a:spcBef>
                  <a:spcAft>
                    <a:spcPct val="0"/>
                  </a:spcAft>
                  <a:buClr>
                    <a:schemeClr val="tx1"/>
                  </a:buClr>
                  <a:buChar char="»"/>
                  <a:defRPr>
                    <a:solidFill>
                      <a:schemeClr val="tx1"/>
                    </a:solidFill>
                    <a:latin typeface="Arial" panose="020B0604020202020204" pitchFamily="34" charset="0"/>
                  </a:defRPr>
                </a:lvl9pPr>
              </a:lstStyle>
              <a:p>
                <a:pPr>
                  <a:spcBef>
                    <a:spcPct val="0"/>
                  </a:spcBef>
                  <a:buClrTx/>
                  <a:buFontTx/>
                  <a:buNone/>
                </a:pPr>
                <a:r>
                  <a:rPr lang="en-US" altLang="en-US" sz="1400" baseline="0" dirty="0">
                    <a:solidFill>
                      <a:srgbClr val="FF0000"/>
                    </a:solidFill>
                  </a:rPr>
                  <a:t>No pain</a:t>
                </a:r>
              </a:p>
            </p:txBody>
          </p:sp>
        </p:grpSp>
      </p:grpSp>
      <p:pic>
        <p:nvPicPr>
          <p:cNvPr id="10" name="图片 9">
            <a:extLst>
              <a:ext uri="{FF2B5EF4-FFF2-40B4-BE49-F238E27FC236}">
                <a16:creationId xmlns:a16="http://schemas.microsoft.com/office/drawing/2014/main" id="{521E00CF-C6F9-D4D5-B2E6-97EAEC9E211D}"/>
              </a:ext>
            </a:extLst>
          </p:cNvPr>
          <p:cNvPicPr>
            <a:picLocks noChangeAspect="1"/>
          </p:cNvPicPr>
          <p:nvPr/>
        </p:nvPicPr>
        <p:blipFill>
          <a:blip r:embed="rId7"/>
          <a:stretch>
            <a:fillRect/>
          </a:stretch>
        </p:blipFill>
        <p:spPr>
          <a:xfrm>
            <a:off x="13200732" y="490121"/>
            <a:ext cx="6654999" cy="4991249"/>
          </a:xfrm>
          <a:prstGeom prst="rect">
            <a:avLst/>
          </a:prstGeom>
        </p:spPr>
      </p:pic>
      <p:grpSp>
        <p:nvGrpSpPr>
          <p:cNvPr id="11" name="组合 10">
            <a:extLst>
              <a:ext uri="{FF2B5EF4-FFF2-40B4-BE49-F238E27FC236}">
                <a16:creationId xmlns:a16="http://schemas.microsoft.com/office/drawing/2014/main" id="{E186689A-9E8F-2C18-C290-443B569E1488}"/>
              </a:ext>
            </a:extLst>
          </p:cNvPr>
          <p:cNvGrpSpPr/>
          <p:nvPr/>
        </p:nvGrpSpPr>
        <p:grpSpPr>
          <a:xfrm>
            <a:off x="371475" y="1129514"/>
            <a:ext cx="11122025" cy="1537484"/>
            <a:chOff x="372171" y="1049998"/>
            <a:chExt cx="11371400" cy="820568"/>
          </a:xfrm>
        </p:grpSpPr>
        <p:sp>
          <p:nvSpPr>
            <p:cNvPr id="12" name="矩形 11">
              <a:extLst>
                <a:ext uri="{FF2B5EF4-FFF2-40B4-BE49-F238E27FC236}">
                  <a16:creationId xmlns:a16="http://schemas.microsoft.com/office/drawing/2014/main" id="{B71159CC-F28A-19A2-D1DD-D2D9B0E1B686}"/>
                </a:ext>
              </a:extLst>
            </p:cNvPr>
            <p:cNvSpPr/>
            <p:nvPr/>
          </p:nvSpPr>
          <p:spPr>
            <a:xfrm>
              <a:off x="372171" y="1050000"/>
              <a:ext cx="11371400" cy="820566"/>
            </a:xfrm>
            <a:prstGeom prst="rect">
              <a:avLst/>
            </a:prstGeom>
            <a:gradFill>
              <a:gsLst>
                <a:gs pos="0">
                  <a:schemeClr val="accent1">
                    <a:alpha val="10000"/>
                  </a:schemeClr>
                </a:gs>
                <a:gs pos="100000">
                  <a:schemeClr val="accent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137160" tIns="137160" rIns="137160" bIns="137160" rtlCol="0" anchor="ctr"/>
            <a:lstStyle/>
            <a:p>
              <a:pPr marR="0" lvl="0" algn="l" defTabSz="457200" rtl="0" eaLnBrk="1" fontAlgn="auto" latinLnBrk="0" hangingPunct="1">
                <a:lnSpc>
                  <a:spcPct val="120000"/>
                </a:lnSpc>
                <a:spcBef>
                  <a:spcPts val="0"/>
                </a:spcBef>
                <a:spcAft>
                  <a:spcPts val="300"/>
                </a:spcAft>
                <a:buClrTx/>
                <a:buSzTx/>
                <a:tabLst/>
                <a:defRPr/>
              </a:pPr>
              <a:r>
                <a:rPr lang="zh-CN" altLang="en-US" sz="1400"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rPr>
                <a:t>  一项德国真实世界研究分析了</a:t>
              </a:r>
              <a:r>
                <a:rPr lang="en-US" altLang="zh-CN" sz="1400"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rPr>
                <a:t>486</a:t>
              </a:r>
              <a:r>
                <a:rPr lang="zh-CN" altLang="en-US" sz="1400"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rPr>
                <a:t>例晚期骨转移患者（其中</a:t>
              </a:r>
              <a:r>
                <a:rPr lang="en-US" altLang="zh-CN" sz="1400"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rPr>
                <a:t>310</a:t>
              </a:r>
              <a:r>
                <a:rPr lang="zh-CN" altLang="en-US" sz="1400"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rPr>
                <a:t>例乳腺癌骨转移）使用</a:t>
              </a:r>
              <a:r>
                <a:rPr lang="en-US" altLang="zh-CN" sz="1400"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rPr>
                <a:t>12</a:t>
              </a:r>
              <a:r>
                <a:rPr lang="zh-CN" altLang="en-US" sz="1400"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rPr>
                <a:t>个月</a:t>
              </a:r>
              <a:r>
                <a:rPr lang="en-US" altLang="zh-CN" sz="1400"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rPr>
                <a:t>BTA </a:t>
              </a:r>
              <a:r>
                <a:rPr lang="zh-CN" altLang="en-US" sz="1400"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rPr>
                <a:t>生活质量（</a:t>
              </a:r>
              <a:r>
                <a:rPr lang="en-US" altLang="zh-CN" sz="1400"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rPr>
                <a:t>QoL</a:t>
              </a:r>
              <a:r>
                <a:rPr lang="zh-CN" altLang="en-US" sz="1400"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rPr>
                <a:t>）的情况</a:t>
              </a:r>
              <a:endParaRPr lang="en-US" altLang="zh-CN" sz="1400"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endParaRPr>
            </a:p>
            <a:p>
              <a:pPr marR="0" lvl="0" algn="l" defTabSz="457200" rtl="0" eaLnBrk="1" fontAlgn="auto" latinLnBrk="0" hangingPunct="1">
                <a:lnSpc>
                  <a:spcPct val="120000"/>
                </a:lnSpc>
                <a:spcBef>
                  <a:spcPts val="0"/>
                </a:spcBef>
                <a:spcAft>
                  <a:spcPts val="300"/>
                </a:spcAft>
                <a:buClrTx/>
                <a:buSzTx/>
                <a:tabLst/>
                <a:defRPr/>
              </a:pPr>
              <a:r>
                <a:rPr kumimoji="0" lang="zh-CN" altLang="en-US" sz="140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  研究表明，使用同样时长的</a:t>
              </a:r>
              <a:r>
                <a:rPr kumimoji="0" lang="en-US" altLang="zh-CN" sz="140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BTA</a:t>
              </a:r>
              <a:r>
                <a:rPr kumimoji="0" lang="zh-CN" altLang="en-US" sz="140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治疗，无症状骨转移患者的</a:t>
              </a:r>
              <a:r>
                <a:rPr kumimoji="0" lang="en-US" altLang="zh-CN" sz="140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QoL</a:t>
              </a:r>
              <a:r>
                <a:rPr kumimoji="0" lang="zh-CN" altLang="en-US" sz="140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明显更佳；提示在出现疼痛之前联合骨保护药物是更佳选择</a:t>
              </a:r>
            </a:p>
          </p:txBody>
        </p:sp>
        <p:cxnSp>
          <p:nvCxnSpPr>
            <p:cNvPr id="13" name="直接连接符 12">
              <a:extLst>
                <a:ext uri="{FF2B5EF4-FFF2-40B4-BE49-F238E27FC236}">
                  <a16:creationId xmlns:a16="http://schemas.microsoft.com/office/drawing/2014/main" id="{87083F27-511B-9AF0-E71A-6BBC820CACB6}"/>
                </a:ext>
              </a:extLst>
            </p:cNvPr>
            <p:cNvCxnSpPr>
              <a:cxnSpLocks/>
            </p:cNvCxnSpPr>
            <p:nvPr/>
          </p:nvCxnSpPr>
          <p:spPr>
            <a:xfrm>
              <a:off x="386444" y="1049998"/>
              <a:ext cx="0" cy="820568"/>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grpSp>
      <p:sp>
        <p:nvSpPr>
          <p:cNvPr id="14" name="矩形: 圆角 13">
            <a:extLst>
              <a:ext uri="{FF2B5EF4-FFF2-40B4-BE49-F238E27FC236}">
                <a16:creationId xmlns:a16="http://schemas.microsoft.com/office/drawing/2014/main" id="{90BDB430-FF79-01C8-5250-9FB1E700BCB4}"/>
              </a:ext>
            </a:extLst>
          </p:cNvPr>
          <p:cNvSpPr/>
          <p:nvPr/>
        </p:nvSpPr>
        <p:spPr>
          <a:xfrm rot="2684045">
            <a:off x="433819" y="1679035"/>
            <a:ext cx="117064" cy="117064"/>
          </a:xfrm>
          <a:prstGeom prst="roundRect">
            <a:avLst>
              <a:gd name="adj" fmla="val 33114"/>
            </a:avLst>
          </a:prstGeom>
          <a:ln w="31750">
            <a:solidFill>
              <a:schemeClr val="bg1"/>
            </a:solidFill>
          </a:ln>
          <a:effectLst>
            <a:outerShdw blurRad="292100" dist="127000" dir="5400000" sx="101000" sy="101000" algn="t" rotWithShape="0">
              <a:schemeClr val="accent1">
                <a:alpha val="4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5" name="矩形: 圆角 14">
            <a:extLst>
              <a:ext uri="{FF2B5EF4-FFF2-40B4-BE49-F238E27FC236}">
                <a16:creationId xmlns:a16="http://schemas.microsoft.com/office/drawing/2014/main" id="{E6A19A86-5669-0878-A94E-7256FBE146AB}"/>
              </a:ext>
            </a:extLst>
          </p:cNvPr>
          <p:cNvSpPr/>
          <p:nvPr/>
        </p:nvSpPr>
        <p:spPr>
          <a:xfrm rot="2684045">
            <a:off x="433819" y="1983834"/>
            <a:ext cx="117064" cy="117064"/>
          </a:xfrm>
          <a:prstGeom prst="roundRect">
            <a:avLst>
              <a:gd name="adj" fmla="val 33114"/>
            </a:avLst>
          </a:prstGeom>
          <a:ln w="31750">
            <a:solidFill>
              <a:schemeClr val="bg1"/>
            </a:solidFill>
          </a:ln>
          <a:effectLst>
            <a:outerShdw blurRad="292100" dist="127000" dir="5400000" sx="101000" sy="101000" algn="t" rotWithShape="0">
              <a:schemeClr val="accent1">
                <a:alpha val="4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pic>
        <p:nvPicPr>
          <p:cNvPr id="17" name="图片 16">
            <a:extLst>
              <a:ext uri="{FF2B5EF4-FFF2-40B4-BE49-F238E27FC236}">
                <a16:creationId xmlns:a16="http://schemas.microsoft.com/office/drawing/2014/main" id="{1D54B0A5-305A-29D5-99DE-B0591CAB6BF2}"/>
              </a:ext>
            </a:extLst>
          </p:cNvPr>
          <p:cNvPicPr>
            <a:picLocks noChangeAspect="1"/>
          </p:cNvPicPr>
          <p:nvPr/>
        </p:nvPicPr>
        <p:blipFill>
          <a:blip r:embed="rId8"/>
          <a:srcRect l="33137" t="37222" r="26935" b="28148"/>
          <a:stretch/>
        </p:blipFill>
        <p:spPr>
          <a:xfrm>
            <a:off x="6096000" y="2926080"/>
            <a:ext cx="5416946" cy="3203258"/>
          </a:xfrm>
          <a:prstGeom prst="rect">
            <a:avLst/>
          </a:prstGeom>
        </p:spPr>
      </p:pic>
      <p:cxnSp>
        <p:nvCxnSpPr>
          <p:cNvPr id="18" name="Straight Arrow Connector 7">
            <a:extLst>
              <a:ext uri="{FF2B5EF4-FFF2-40B4-BE49-F238E27FC236}">
                <a16:creationId xmlns:a16="http://schemas.microsoft.com/office/drawing/2014/main" id="{3864E6FE-2981-722F-8506-5D335CF286CB}"/>
              </a:ext>
            </a:extLst>
          </p:cNvPr>
          <p:cNvCxnSpPr>
            <a:cxnSpLocks/>
          </p:cNvCxnSpPr>
          <p:nvPr/>
        </p:nvCxnSpPr>
        <p:spPr bwMode="auto">
          <a:xfrm flipH="1">
            <a:off x="9890001" y="3357891"/>
            <a:ext cx="409179" cy="0"/>
          </a:xfrm>
          <a:prstGeom prst="straightConnector1">
            <a:avLst/>
          </a:prstGeom>
          <a:noFill/>
          <a:ln w="38100" algn="ctr">
            <a:solidFill>
              <a:srgbClr val="FF0066"/>
            </a:solidFill>
            <a:round/>
            <a:headEnd/>
            <a:tailEnd type="triangle" w="med" len="med"/>
          </a:ln>
          <a:extLst>
            <a:ext uri="{909E8E84-426E-40DD-AFC4-6F175D3DCCD1}">
              <a14:hiddenFill xmlns:a14="http://schemas.microsoft.com/office/drawing/2010/main">
                <a:noFill/>
              </a14:hiddenFill>
            </a:ext>
          </a:extLst>
        </p:spPr>
      </p:cxnSp>
      <p:sp>
        <p:nvSpPr>
          <p:cNvPr id="19" name="TextBox 9">
            <a:extLst>
              <a:ext uri="{FF2B5EF4-FFF2-40B4-BE49-F238E27FC236}">
                <a16:creationId xmlns:a16="http://schemas.microsoft.com/office/drawing/2014/main" id="{5CEF55D6-B246-90D0-FF4E-A1B98D301491}"/>
              </a:ext>
            </a:extLst>
          </p:cNvPr>
          <p:cNvSpPr txBox="1">
            <a:spLocks noChangeArrowheads="1"/>
          </p:cNvSpPr>
          <p:nvPr/>
        </p:nvSpPr>
        <p:spPr bwMode="auto">
          <a:xfrm>
            <a:off x="10251966" y="3203903"/>
            <a:ext cx="172413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35000"/>
              </a:spcBef>
              <a:buClr>
                <a:schemeClr val="tx1"/>
              </a:buClr>
              <a:buChar char="•"/>
              <a:defRPr sz="2400">
                <a:solidFill>
                  <a:schemeClr val="tx1"/>
                </a:solidFill>
                <a:latin typeface="Arial" panose="020B0604020202020204" pitchFamily="34" charset="0"/>
              </a:defRPr>
            </a:lvl1pPr>
            <a:lvl2pPr marL="742950" indent="-285750">
              <a:spcBef>
                <a:spcPct val="35000"/>
              </a:spcBef>
              <a:buClr>
                <a:schemeClr val="tx1"/>
              </a:buClr>
              <a:buChar char="–"/>
              <a:defRPr sz="2200">
                <a:solidFill>
                  <a:schemeClr val="tx1"/>
                </a:solidFill>
                <a:latin typeface="Arial" panose="020B0604020202020204" pitchFamily="34" charset="0"/>
              </a:defRPr>
            </a:lvl2pPr>
            <a:lvl3pPr marL="1143000" indent="-228600">
              <a:spcBef>
                <a:spcPct val="35000"/>
              </a:spcBef>
              <a:buClr>
                <a:schemeClr val="tx1"/>
              </a:buClr>
              <a:buChar char="•"/>
              <a:defRPr sz="2000">
                <a:solidFill>
                  <a:schemeClr val="tx1"/>
                </a:solidFill>
                <a:latin typeface="Arial" panose="020B0604020202020204" pitchFamily="34" charset="0"/>
              </a:defRPr>
            </a:lvl3pPr>
            <a:lvl4pPr marL="1600200" indent="-228600">
              <a:spcBef>
                <a:spcPct val="35000"/>
              </a:spcBef>
              <a:buClr>
                <a:schemeClr val="tx1"/>
              </a:buClr>
              <a:buChar char="–"/>
              <a:defRPr>
                <a:solidFill>
                  <a:schemeClr val="tx1"/>
                </a:solidFill>
                <a:latin typeface="Arial" panose="020B0604020202020204" pitchFamily="34" charset="0"/>
              </a:defRPr>
            </a:lvl4pPr>
            <a:lvl5pPr marL="2057400" indent="-228600">
              <a:spcBef>
                <a:spcPct val="35000"/>
              </a:spcBef>
              <a:buClr>
                <a:schemeClr val="tx1"/>
              </a:buClr>
              <a:buChar char="»"/>
              <a:defRPr>
                <a:solidFill>
                  <a:schemeClr val="tx1"/>
                </a:solidFill>
                <a:latin typeface="Arial" panose="020B0604020202020204" pitchFamily="34" charset="0"/>
              </a:defRPr>
            </a:lvl5pPr>
            <a:lvl6pPr marL="2514600" indent="-228600" eaLnBrk="0" fontAlgn="base" hangingPunct="0">
              <a:spcBef>
                <a:spcPct val="35000"/>
              </a:spcBef>
              <a:spcAft>
                <a:spcPct val="0"/>
              </a:spcAft>
              <a:buClr>
                <a:schemeClr val="tx1"/>
              </a:buClr>
              <a:buChar char="»"/>
              <a:defRPr>
                <a:solidFill>
                  <a:schemeClr val="tx1"/>
                </a:solidFill>
                <a:latin typeface="Arial" panose="020B0604020202020204" pitchFamily="34" charset="0"/>
              </a:defRPr>
            </a:lvl6pPr>
            <a:lvl7pPr marL="2971800" indent="-228600" eaLnBrk="0" fontAlgn="base" hangingPunct="0">
              <a:spcBef>
                <a:spcPct val="35000"/>
              </a:spcBef>
              <a:spcAft>
                <a:spcPct val="0"/>
              </a:spcAft>
              <a:buClr>
                <a:schemeClr val="tx1"/>
              </a:buClr>
              <a:buChar char="»"/>
              <a:defRPr>
                <a:solidFill>
                  <a:schemeClr val="tx1"/>
                </a:solidFill>
                <a:latin typeface="Arial" panose="020B0604020202020204" pitchFamily="34" charset="0"/>
              </a:defRPr>
            </a:lvl7pPr>
            <a:lvl8pPr marL="3429000" indent="-228600" eaLnBrk="0" fontAlgn="base" hangingPunct="0">
              <a:spcBef>
                <a:spcPct val="35000"/>
              </a:spcBef>
              <a:spcAft>
                <a:spcPct val="0"/>
              </a:spcAft>
              <a:buClr>
                <a:schemeClr val="tx1"/>
              </a:buClr>
              <a:buChar char="»"/>
              <a:defRPr>
                <a:solidFill>
                  <a:schemeClr val="tx1"/>
                </a:solidFill>
                <a:latin typeface="Arial" panose="020B0604020202020204" pitchFamily="34" charset="0"/>
              </a:defRPr>
            </a:lvl8pPr>
            <a:lvl9pPr marL="3886200" indent="-228600" eaLnBrk="0" fontAlgn="base" hangingPunct="0">
              <a:spcBef>
                <a:spcPct val="35000"/>
              </a:spcBef>
              <a:spcAft>
                <a:spcPct val="0"/>
              </a:spcAft>
              <a:buClr>
                <a:schemeClr val="tx1"/>
              </a:buClr>
              <a:buChar char="»"/>
              <a:defRPr>
                <a:solidFill>
                  <a:schemeClr val="tx1"/>
                </a:solidFill>
                <a:latin typeface="Arial" panose="020B0604020202020204" pitchFamily="34" charset="0"/>
              </a:defRPr>
            </a:lvl9pPr>
          </a:lstStyle>
          <a:p>
            <a:pPr>
              <a:spcBef>
                <a:spcPct val="0"/>
              </a:spcBef>
              <a:buClrTx/>
              <a:buFontTx/>
              <a:buNone/>
            </a:pPr>
            <a:r>
              <a:rPr lang="en-US" altLang="en-US" sz="1400" dirty="0">
                <a:solidFill>
                  <a:srgbClr val="FF0000"/>
                </a:solidFill>
              </a:rPr>
              <a:t>BC </a:t>
            </a:r>
            <a:r>
              <a:rPr lang="en-US" altLang="en-US" sz="1400" baseline="0" dirty="0">
                <a:solidFill>
                  <a:srgbClr val="FF0000"/>
                </a:solidFill>
              </a:rPr>
              <a:t>No pain</a:t>
            </a:r>
          </a:p>
        </p:txBody>
      </p:sp>
    </p:spTree>
    <p:extLst>
      <p:ext uri="{BB962C8B-B14F-4D97-AF65-F5344CB8AC3E}">
        <p14:creationId xmlns:p14="http://schemas.microsoft.com/office/powerpoint/2010/main" val="13888755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4C359E33-00A8-3998-55F7-BDF5B8C58B2C}"/>
              </a:ext>
            </a:extLst>
          </p:cNvPr>
          <p:cNvGraphicFramePr>
            <a:graphicFrameLocks noChangeAspect="1"/>
          </p:cNvGraphicFramePr>
          <p:nvPr>
            <p:custDataLst>
              <p:tags r:id="rId2"/>
            </p:custDataLst>
            <p:extLst>
              <p:ext uri="{D42A27DB-BD31-4B8C-83A1-F6EECF244321}">
                <p14:modId xmlns:p14="http://schemas.microsoft.com/office/powerpoint/2010/main" val="278576091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幻灯片" r:id="rId7" imgW="426" imgH="426" progId="TCLayout.ActiveDocument.1">
                  <p:embed/>
                </p:oleObj>
              </mc:Choice>
              <mc:Fallback>
                <p:oleObj name="think-cell 幻灯片" r:id="rId7" imgW="426" imgH="426" progId="TCLayout.ActiveDocument.1">
                  <p:embed/>
                  <p:pic>
                    <p:nvPicPr>
                      <p:cNvPr id="2" name="think-cell data - do not delete" hidden="1">
                        <a:extLst>
                          <a:ext uri="{FF2B5EF4-FFF2-40B4-BE49-F238E27FC236}">
                            <a16:creationId xmlns:a16="http://schemas.microsoft.com/office/drawing/2014/main" id="{4C359E33-00A8-3998-55F7-BDF5B8C58B2C}"/>
                          </a:ext>
                        </a:extLst>
                      </p:cNvPr>
                      <p:cNvPicPr/>
                      <p:nvPr/>
                    </p:nvPicPr>
                    <p:blipFill>
                      <a:blip r:embed="rId8"/>
                      <a:stretch>
                        <a:fillRect/>
                      </a:stretch>
                    </p:blipFill>
                    <p:spPr>
                      <a:xfrm>
                        <a:off x="1588" y="1588"/>
                        <a:ext cx="1588" cy="1588"/>
                      </a:xfrm>
                      <a:prstGeom prst="rect">
                        <a:avLst/>
                      </a:prstGeom>
                    </p:spPr>
                  </p:pic>
                </p:oleObj>
              </mc:Fallback>
            </mc:AlternateContent>
          </a:graphicData>
        </a:graphic>
      </p:graphicFrame>
      <p:grpSp>
        <p:nvGrpSpPr>
          <p:cNvPr id="87" name="组合 86">
            <a:extLst>
              <a:ext uri="{FF2B5EF4-FFF2-40B4-BE49-F238E27FC236}">
                <a16:creationId xmlns:a16="http://schemas.microsoft.com/office/drawing/2014/main" id="{57ACFF92-C234-1FCD-7F4E-5A97B3B2E6CF}"/>
              </a:ext>
            </a:extLst>
          </p:cNvPr>
          <p:cNvGrpSpPr/>
          <p:nvPr/>
        </p:nvGrpSpPr>
        <p:grpSpPr>
          <a:xfrm>
            <a:off x="371073" y="1094305"/>
            <a:ext cx="11460163" cy="5035829"/>
            <a:chOff x="371073" y="1094305"/>
            <a:chExt cx="11460163" cy="5035829"/>
          </a:xfrm>
        </p:grpSpPr>
        <p:sp>
          <p:nvSpPr>
            <p:cNvPr id="77" name="矩形: 圆角 76">
              <a:extLst>
                <a:ext uri="{FF2B5EF4-FFF2-40B4-BE49-F238E27FC236}">
                  <a16:creationId xmlns:a16="http://schemas.microsoft.com/office/drawing/2014/main" id="{50EC5D84-251E-6352-0C2B-9D716799519C}"/>
                </a:ext>
              </a:extLst>
            </p:cNvPr>
            <p:cNvSpPr/>
            <p:nvPr/>
          </p:nvSpPr>
          <p:spPr>
            <a:xfrm>
              <a:off x="371073" y="1390986"/>
              <a:ext cx="11460161" cy="4739148"/>
            </a:xfrm>
            <a:prstGeom prst="roundRect">
              <a:avLst>
                <a:gd name="adj" fmla="val 1782"/>
              </a:avLst>
            </a:prstGeom>
            <a:solidFill>
              <a:schemeClr val="lt1"/>
            </a:solidFill>
            <a:ln w="9525" cap="rnd">
              <a:gradFill>
                <a:gsLst>
                  <a:gs pos="100000">
                    <a:schemeClr val="accent1"/>
                  </a:gs>
                  <a:gs pos="0">
                    <a:schemeClr val="accent1">
                      <a:alpha val="0"/>
                    </a:schemeClr>
                  </a:gs>
                </a:gsLst>
                <a:lin ang="5400000" scaled="1"/>
              </a:gradFill>
              <a:round/>
            </a:ln>
            <a:effectLst>
              <a:outerShdw blurRad="63500" algn="ctr" rotWithShape="0">
                <a:schemeClr val="accent1">
                  <a:alpha val="2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86" name="组合 85">
              <a:extLst>
                <a:ext uri="{FF2B5EF4-FFF2-40B4-BE49-F238E27FC236}">
                  <a16:creationId xmlns:a16="http://schemas.microsoft.com/office/drawing/2014/main" id="{32CBEF50-CE0D-DB59-75D1-1C7A4CB92C96}"/>
                </a:ext>
              </a:extLst>
            </p:cNvPr>
            <p:cNvGrpSpPr/>
            <p:nvPr/>
          </p:nvGrpSpPr>
          <p:grpSpPr>
            <a:xfrm>
              <a:off x="371074" y="1094305"/>
              <a:ext cx="11460162" cy="426391"/>
              <a:chOff x="371074" y="1094305"/>
              <a:chExt cx="11460162" cy="426391"/>
            </a:xfrm>
          </p:grpSpPr>
          <p:sp>
            <p:nvSpPr>
              <p:cNvPr id="79" name="矩形: 圆顶角 78">
                <a:extLst>
                  <a:ext uri="{FF2B5EF4-FFF2-40B4-BE49-F238E27FC236}">
                    <a16:creationId xmlns:a16="http://schemas.microsoft.com/office/drawing/2014/main" id="{0750C610-BBB0-A2DF-0A33-6DF9ABA0E418}"/>
                  </a:ext>
                </a:extLst>
              </p:cNvPr>
              <p:cNvSpPr/>
              <p:nvPr/>
            </p:nvSpPr>
            <p:spPr>
              <a:xfrm>
                <a:off x="371075" y="1094305"/>
                <a:ext cx="11460161" cy="426391"/>
              </a:xfrm>
              <a:prstGeom prst="round2SameRect">
                <a:avLst/>
              </a:prstGeom>
              <a:solidFill>
                <a:schemeClr val="accent1"/>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altLang="zh-CN" sz="1400" b="1" i="0" u="none" strike="noStrike" cap="none" spc="0" normalizeH="0" baseline="0" dirty="0">
                    <a:ln>
                      <a:noFill/>
                    </a:ln>
                    <a:solidFill>
                      <a:schemeClr val="bg1"/>
                    </a:solidFill>
                    <a:effectLst/>
                    <a:uFillTx/>
                    <a:latin typeface="+mn-ea"/>
                    <a:ea typeface="+mn-ea"/>
                    <a:cs typeface="Helvetica Neue Medium"/>
                    <a:sym typeface="Helvetica Neue Medium"/>
                  </a:rPr>
                  <a:t>RANKL</a:t>
                </a:r>
                <a:r>
                  <a:rPr kumimoji="0" lang="zh-CN" altLang="en-US" sz="1400" b="1" i="0" u="none" strike="noStrike" cap="none" spc="0" normalizeH="0" baseline="0" dirty="0">
                    <a:ln>
                      <a:noFill/>
                    </a:ln>
                    <a:solidFill>
                      <a:schemeClr val="bg1"/>
                    </a:solidFill>
                    <a:effectLst/>
                    <a:uFillTx/>
                    <a:latin typeface="+mn-ea"/>
                    <a:ea typeface="+mn-ea"/>
                    <a:cs typeface="Helvetica Neue Medium"/>
                    <a:sym typeface="Helvetica Neue Medium"/>
                  </a:rPr>
                  <a:t>恶性循环：导致骨破坏、促进骨转移灶增殖</a:t>
                </a:r>
              </a:p>
            </p:txBody>
          </p:sp>
          <p:grpSp>
            <p:nvGrpSpPr>
              <p:cNvPr id="80" name="组合 79">
                <a:extLst>
                  <a:ext uri="{FF2B5EF4-FFF2-40B4-BE49-F238E27FC236}">
                    <a16:creationId xmlns:a16="http://schemas.microsoft.com/office/drawing/2014/main" id="{75A9E48E-444B-3A84-3A2E-FF0A59A4DDFB}"/>
                  </a:ext>
                </a:extLst>
              </p:cNvPr>
              <p:cNvGrpSpPr/>
              <p:nvPr/>
            </p:nvGrpSpPr>
            <p:grpSpPr>
              <a:xfrm>
                <a:off x="10149394" y="1094305"/>
                <a:ext cx="1681842" cy="426391"/>
                <a:chOff x="7075258" y="258372"/>
                <a:chExt cx="1042318" cy="369100"/>
              </a:xfrm>
            </p:grpSpPr>
            <p:sp>
              <p:nvSpPr>
                <p:cNvPr id="84" name="直角三角形 83">
                  <a:extLst>
                    <a:ext uri="{FF2B5EF4-FFF2-40B4-BE49-F238E27FC236}">
                      <a16:creationId xmlns:a16="http://schemas.microsoft.com/office/drawing/2014/main" id="{74CD44E6-E17E-092B-18F1-FA95BC4E94AE}"/>
                    </a:ext>
                  </a:extLst>
                </p:cNvPr>
                <p:cNvSpPr/>
                <p:nvPr/>
              </p:nvSpPr>
              <p:spPr>
                <a:xfrm rot="10800000">
                  <a:off x="7642811" y="258372"/>
                  <a:ext cx="474765" cy="369100"/>
                </a:xfrm>
                <a:prstGeom prst="rtTriangle">
                  <a:avLst/>
                </a:prstGeom>
                <a:solidFill>
                  <a:schemeClr val="bg1">
                    <a:alpha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mn-ea"/>
                    <a:sym typeface="微软雅黑" panose="020B0503020204020204" pitchFamily="34" charset="-122"/>
                  </a:endParaRPr>
                </a:p>
              </p:txBody>
            </p:sp>
            <p:sp>
              <p:nvSpPr>
                <p:cNvPr id="85" name="直角三角形 84">
                  <a:extLst>
                    <a:ext uri="{FF2B5EF4-FFF2-40B4-BE49-F238E27FC236}">
                      <a16:creationId xmlns:a16="http://schemas.microsoft.com/office/drawing/2014/main" id="{87F61642-273F-A03F-6FCC-2E0919344836}"/>
                    </a:ext>
                  </a:extLst>
                </p:cNvPr>
                <p:cNvSpPr/>
                <p:nvPr/>
              </p:nvSpPr>
              <p:spPr>
                <a:xfrm rot="10800000" flipV="1">
                  <a:off x="7075258" y="290045"/>
                  <a:ext cx="1042318" cy="337427"/>
                </a:xfrm>
                <a:prstGeom prst="rtTriangle">
                  <a:avLst/>
                </a:prstGeom>
                <a:solidFill>
                  <a:schemeClr val="bg1">
                    <a:alpha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mn-ea"/>
                    <a:sym typeface="微软雅黑" panose="020B0503020204020204" pitchFamily="34" charset="-122"/>
                  </a:endParaRPr>
                </a:p>
              </p:txBody>
            </p:sp>
          </p:grpSp>
          <p:grpSp>
            <p:nvGrpSpPr>
              <p:cNvPr id="81" name="组合 80">
                <a:extLst>
                  <a:ext uri="{FF2B5EF4-FFF2-40B4-BE49-F238E27FC236}">
                    <a16:creationId xmlns:a16="http://schemas.microsoft.com/office/drawing/2014/main" id="{8B6FA67B-F10D-5EAB-CA13-AF9E8F2C2838}"/>
                  </a:ext>
                </a:extLst>
              </p:cNvPr>
              <p:cNvGrpSpPr/>
              <p:nvPr/>
            </p:nvGrpSpPr>
            <p:grpSpPr>
              <a:xfrm flipH="1">
                <a:off x="371074" y="1094305"/>
                <a:ext cx="1681842" cy="426391"/>
                <a:chOff x="7075258" y="258372"/>
                <a:chExt cx="1042318" cy="369100"/>
              </a:xfrm>
            </p:grpSpPr>
            <p:sp>
              <p:nvSpPr>
                <p:cNvPr id="82" name="直角三角形 81">
                  <a:extLst>
                    <a:ext uri="{FF2B5EF4-FFF2-40B4-BE49-F238E27FC236}">
                      <a16:creationId xmlns:a16="http://schemas.microsoft.com/office/drawing/2014/main" id="{9A711094-ACFD-68F7-7357-CB906CBE79E9}"/>
                    </a:ext>
                  </a:extLst>
                </p:cNvPr>
                <p:cNvSpPr/>
                <p:nvPr/>
              </p:nvSpPr>
              <p:spPr>
                <a:xfrm rot="10800000">
                  <a:off x="7642811" y="258372"/>
                  <a:ext cx="474765" cy="369100"/>
                </a:xfrm>
                <a:prstGeom prst="rtTriangle">
                  <a:avLst/>
                </a:prstGeom>
                <a:solidFill>
                  <a:schemeClr val="bg1">
                    <a:alpha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mn-ea"/>
                    <a:sym typeface="微软雅黑" panose="020B0503020204020204" pitchFamily="34" charset="-122"/>
                  </a:endParaRPr>
                </a:p>
              </p:txBody>
            </p:sp>
            <p:sp>
              <p:nvSpPr>
                <p:cNvPr id="83" name="直角三角形 82">
                  <a:extLst>
                    <a:ext uri="{FF2B5EF4-FFF2-40B4-BE49-F238E27FC236}">
                      <a16:creationId xmlns:a16="http://schemas.microsoft.com/office/drawing/2014/main" id="{698AD1D1-88BD-E6E1-C779-9CEC6EAE83A9}"/>
                    </a:ext>
                  </a:extLst>
                </p:cNvPr>
                <p:cNvSpPr/>
                <p:nvPr/>
              </p:nvSpPr>
              <p:spPr>
                <a:xfrm rot="10800000" flipV="1">
                  <a:off x="7075258" y="290045"/>
                  <a:ext cx="1042318" cy="337427"/>
                </a:xfrm>
                <a:prstGeom prst="rtTriangle">
                  <a:avLst/>
                </a:prstGeom>
                <a:solidFill>
                  <a:schemeClr val="bg1">
                    <a:alpha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mn-ea"/>
                    <a:sym typeface="微软雅黑" panose="020B0503020204020204" pitchFamily="34" charset="-122"/>
                  </a:endParaRPr>
                </a:p>
              </p:txBody>
            </p:sp>
          </p:grpSp>
        </p:grpSp>
      </p:grpSp>
      <p:sp>
        <p:nvSpPr>
          <p:cNvPr id="27" name="矩形: 圆角 26">
            <a:extLst>
              <a:ext uri="{FF2B5EF4-FFF2-40B4-BE49-F238E27FC236}">
                <a16:creationId xmlns:a16="http://schemas.microsoft.com/office/drawing/2014/main" id="{FB31FA78-876D-F96C-EBE8-FC3068ED3D2A}"/>
              </a:ext>
            </a:extLst>
          </p:cNvPr>
          <p:cNvSpPr/>
          <p:nvPr>
            <p:custDataLst>
              <p:tags r:id="rId3"/>
            </p:custDataLst>
          </p:nvPr>
        </p:nvSpPr>
        <p:spPr>
          <a:xfrm>
            <a:off x="6648450" y="1653023"/>
            <a:ext cx="5054600" cy="4138613"/>
          </a:xfrm>
          <a:prstGeom prst="roundRect">
            <a:avLst>
              <a:gd name="adj" fmla="val 1784"/>
            </a:avLst>
          </a:prstGeom>
          <a:solidFill>
            <a:schemeClr val="bg1">
              <a:alpha val="94000"/>
            </a:schemeClr>
          </a:solidFill>
          <a:ln w="6350">
            <a:solidFill>
              <a:srgbClr val="EA6F3F">
                <a:alpha val="26000"/>
              </a:srgbClr>
            </a:solidFill>
          </a:ln>
          <a:effectLst>
            <a:outerShdw blurRad="50800" dist="101600" dir="3000000" algn="ctr" rotWithShape="0">
              <a:srgbClr val="CBDCE0">
                <a:alpha val="1800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1">
              <a:ln>
                <a:noFill/>
              </a:ln>
              <a:solidFill>
                <a:prstClr val="white"/>
              </a:solidFill>
              <a:effectLst/>
              <a:uLnTx/>
              <a:uFillTx/>
              <a:latin typeface="微软雅黑"/>
              <a:ea typeface="微软雅黑"/>
              <a:cs typeface="+mn-cs"/>
            </a:endParaRPr>
          </a:p>
        </p:txBody>
      </p:sp>
      <p:sp>
        <p:nvSpPr>
          <p:cNvPr id="3" name="标题 2">
            <a:extLst>
              <a:ext uri="{FF2B5EF4-FFF2-40B4-BE49-F238E27FC236}">
                <a16:creationId xmlns:a16="http://schemas.microsoft.com/office/drawing/2014/main" id="{DD27B846-7493-B236-FC6F-79CD1305747A}"/>
              </a:ext>
            </a:extLst>
          </p:cNvPr>
          <p:cNvSpPr>
            <a:spLocks noGrp="1"/>
          </p:cNvSpPr>
          <p:nvPr>
            <p:ph type="title"/>
          </p:nvPr>
        </p:nvSpPr>
        <p:spPr/>
        <p:txBody>
          <a:bodyPr vert="horz"/>
          <a:lstStyle/>
          <a:p>
            <a:r>
              <a:rPr lang="zh-CN" altLang="en-US" dirty="0"/>
              <a:t>骨保护药物首选地舒单抗：源头抑制</a:t>
            </a:r>
            <a:r>
              <a:rPr lang="en-US" altLang="zh-CN" dirty="0"/>
              <a:t>RANKL</a:t>
            </a:r>
            <a:r>
              <a:rPr lang="zh-CN" altLang="en-US" dirty="0"/>
              <a:t>，更好助力骨转移治疗目标实现</a:t>
            </a:r>
          </a:p>
        </p:txBody>
      </p:sp>
      <p:sp>
        <p:nvSpPr>
          <p:cNvPr id="4" name="内容占位符 3">
            <a:extLst>
              <a:ext uri="{FF2B5EF4-FFF2-40B4-BE49-F238E27FC236}">
                <a16:creationId xmlns:a16="http://schemas.microsoft.com/office/drawing/2014/main" id="{234E3D51-2A8F-1240-8ACC-975F3D0F0BA8}"/>
              </a:ext>
            </a:extLst>
          </p:cNvPr>
          <p:cNvSpPr>
            <a:spLocks noGrp="1"/>
          </p:cNvSpPr>
          <p:nvPr>
            <p:ph idx="13"/>
          </p:nvPr>
        </p:nvSpPr>
        <p:spPr/>
        <p:txBody>
          <a:bodyPr numCol="2"/>
          <a:lstStyle/>
          <a:p>
            <a:r>
              <a:rPr lang="en-US" altLang="zh-CN" dirty="0"/>
              <a:t>Charles, Julia F., and Antonios O. </a:t>
            </a:r>
            <a:r>
              <a:rPr lang="en-US" altLang="zh-CN" dirty="0" err="1"/>
              <a:t>Aliprantis</a:t>
            </a:r>
            <a:r>
              <a:rPr lang="en-US" altLang="zh-CN" dirty="0"/>
              <a:t>.  Trends in molecular medicine 20.8 (2014): 449-459.</a:t>
            </a:r>
          </a:p>
          <a:p>
            <a:r>
              <a:rPr lang="en-US" altLang="zh-CN" dirty="0"/>
              <a:t>Wang, Manni, et al. Bone research 8.1 (2020): 30.</a:t>
            </a:r>
          </a:p>
          <a:p>
            <a:r>
              <a:rPr lang="en-US" altLang="zh-CN" dirty="0"/>
              <a:t>Gong, Yuhang, et al. International Immunopharmacology 111 (2022): 109085.</a:t>
            </a:r>
          </a:p>
          <a:p>
            <a:r>
              <a:rPr lang="en-US" altLang="zh-CN" dirty="0"/>
              <a:t>Tae, Jong Hyun, and In Ho Chang. Investigative and Clinical Urology 64.3 (2023): 219.</a:t>
            </a:r>
          </a:p>
          <a:p>
            <a:r>
              <a:rPr lang="en-US" altLang="zh-CN" dirty="0"/>
              <a:t>Maurizi, Antonio, and Nadia Rucci. Cancers 10.7 (2018): 218.</a:t>
            </a:r>
          </a:p>
        </p:txBody>
      </p:sp>
      <p:grpSp>
        <p:nvGrpSpPr>
          <p:cNvPr id="88" name="组合 87">
            <a:extLst>
              <a:ext uri="{FF2B5EF4-FFF2-40B4-BE49-F238E27FC236}">
                <a16:creationId xmlns:a16="http://schemas.microsoft.com/office/drawing/2014/main" id="{60AB89D3-6B0A-95C7-71E4-AF36B84FD0EE}"/>
              </a:ext>
            </a:extLst>
          </p:cNvPr>
          <p:cNvGrpSpPr/>
          <p:nvPr/>
        </p:nvGrpSpPr>
        <p:grpSpPr>
          <a:xfrm>
            <a:off x="496888" y="1750690"/>
            <a:ext cx="5494337" cy="4260850"/>
            <a:chOff x="496888" y="8664575"/>
            <a:chExt cx="5494337" cy="4260850"/>
          </a:xfrm>
        </p:grpSpPr>
        <p:grpSp>
          <p:nvGrpSpPr>
            <p:cNvPr id="10" name="组合 24">
              <a:extLst>
                <a:ext uri="{FF2B5EF4-FFF2-40B4-BE49-F238E27FC236}">
                  <a16:creationId xmlns:a16="http://schemas.microsoft.com/office/drawing/2014/main" id="{D4DFDB37-B9CD-7582-8249-EAE7390CC53D}"/>
                </a:ext>
              </a:extLst>
            </p:cNvPr>
            <p:cNvGrpSpPr>
              <a:grpSpLocks/>
            </p:cNvGrpSpPr>
            <p:nvPr/>
          </p:nvGrpSpPr>
          <p:grpSpPr bwMode="auto">
            <a:xfrm>
              <a:off x="496888" y="8664575"/>
              <a:ext cx="5494337" cy="4260850"/>
              <a:chOff x="547315" y="1680413"/>
              <a:chExt cx="5585722" cy="4332212"/>
            </a:xfrm>
          </p:grpSpPr>
          <p:pic>
            <p:nvPicPr>
              <p:cNvPr id="11" name="Picture 2" descr="E:/Jeff工作/临时/111.png111">
                <a:extLst>
                  <a:ext uri="{FF2B5EF4-FFF2-40B4-BE49-F238E27FC236}">
                    <a16:creationId xmlns:a16="http://schemas.microsoft.com/office/drawing/2014/main" id="{8E2813CC-B13B-A90F-2553-8D125453E80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l="15" r="8539" b="5510"/>
              <a:stretch>
                <a:fillRect/>
              </a:stretch>
            </p:blipFill>
            <p:spPr bwMode="auto">
              <a:xfrm>
                <a:off x="547315" y="1680413"/>
                <a:ext cx="5293360" cy="4332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文本框 26">
                <a:extLst>
                  <a:ext uri="{FF2B5EF4-FFF2-40B4-BE49-F238E27FC236}">
                    <a16:creationId xmlns:a16="http://schemas.microsoft.com/office/drawing/2014/main" id="{98C9AAE7-8A48-B207-E050-2C35B68E63EB}"/>
                  </a:ext>
                </a:extLst>
              </p:cNvPr>
              <p:cNvSpPr>
                <a:spLocks noChangeArrowheads="1"/>
              </p:cNvSpPr>
              <p:nvPr/>
            </p:nvSpPr>
            <p:spPr bwMode="auto">
              <a:xfrm>
                <a:off x="2564695" y="4906974"/>
                <a:ext cx="1184606" cy="435804"/>
              </a:xfrm>
              <a:prstGeom prst="roundRect">
                <a:avLst>
                  <a:gd name="adj" fmla="val 16667"/>
                </a:avLst>
              </a:prstGeom>
              <a:solidFill>
                <a:schemeClr val="bg1">
                  <a:alpha val="79999"/>
                </a:scheme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800" b="1" i="0" u="none" strike="noStrike" kern="1200" cap="none" spc="0" normalizeH="0" baseline="0" noProof="0">
                    <a:ln>
                      <a:noFill/>
                    </a:ln>
                    <a:solidFill>
                      <a:srgbClr val="F36D52"/>
                    </a:solidFill>
                    <a:effectLst/>
                    <a:uLnTx/>
                    <a:uFillTx/>
                    <a:latin typeface="微软雅黑" panose="020B0503020204020204" pitchFamily="34" charset="-122"/>
                    <a:ea typeface="微软雅黑" panose="020B0503020204020204" pitchFamily="34" charset="-122"/>
                    <a:cs typeface="+mn-cs"/>
                  </a:rPr>
                  <a:t>肿瘤细胞</a:t>
                </a:r>
                <a:endParaRPr kumimoji="0" lang="en-US" altLang="en-US" sz="1800" b="1" i="0" u="none" strike="noStrike" kern="1200" cap="none" spc="0" normalizeH="0" baseline="0" noProof="0">
                  <a:ln>
                    <a:noFill/>
                  </a:ln>
                  <a:solidFill>
                    <a:srgbClr val="F36D52"/>
                  </a:solidFill>
                  <a:effectLst/>
                  <a:uLnTx/>
                  <a:uFillTx/>
                  <a:latin typeface="微软雅黑" panose="020B0503020204020204" pitchFamily="34" charset="-122"/>
                  <a:ea typeface="微软雅黑" panose="020B0503020204020204" pitchFamily="34" charset="-122"/>
                  <a:cs typeface="+mn-cs"/>
                </a:endParaRPr>
              </a:p>
            </p:txBody>
          </p:sp>
          <p:sp>
            <p:nvSpPr>
              <p:cNvPr id="13" name="文本框 27">
                <a:extLst>
                  <a:ext uri="{FF2B5EF4-FFF2-40B4-BE49-F238E27FC236}">
                    <a16:creationId xmlns:a16="http://schemas.microsoft.com/office/drawing/2014/main" id="{56B8A3B6-2E2A-A748-6E96-174A7542BF12}"/>
                  </a:ext>
                </a:extLst>
              </p:cNvPr>
              <p:cNvSpPr>
                <a:spLocks noChangeArrowheads="1"/>
              </p:cNvSpPr>
              <p:nvPr/>
            </p:nvSpPr>
            <p:spPr bwMode="auto">
              <a:xfrm>
                <a:off x="4948431" y="4062807"/>
                <a:ext cx="1184606" cy="434189"/>
              </a:xfrm>
              <a:prstGeom prst="roundRect">
                <a:avLst>
                  <a:gd name="adj" fmla="val 16667"/>
                </a:avLst>
              </a:prstGeom>
              <a:solidFill>
                <a:schemeClr val="bg1">
                  <a:alpha val="79999"/>
                </a:scheme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800" b="1" i="0" u="none" strike="noStrike" kern="1200" cap="none" spc="0" normalizeH="0" baseline="0" noProof="0">
                    <a:ln>
                      <a:noFill/>
                    </a:ln>
                    <a:solidFill>
                      <a:srgbClr val="F36D52"/>
                    </a:solidFill>
                    <a:effectLst/>
                    <a:uLnTx/>
                    <a:uFillTx/>
                    <a:latin typeface="微软雅黑" panose="020B0503020204020204" pitchFamily="34" charset="-122"/>
                    <a:ea typeface="微软雅黑" panose="020B0503020204020204" pitchFamily="34" charset="-122"/>
                    <a:cs typeface="+mn-cs"/>
                  </a:rPr>
                  <a:t>破骨细胞</a:t>
                </a:r>
                <a:endParaRPr kumimoji="0" lang="en-US" altLang="en-US" sz="1800" b="1" i="0" u="none" strike="noStrike" kern="1200" cap="none" spc="0" normalizeH="0" baseline="0" noProof="0">
                  <a:ln>
                    <a:noFill/>
                  </a:ln>
                  <a:solidFill>
                    <a:srgbClr val="F36D52"/>
                  </a:solidFill>
                  <a:effectLst/>
                  <a:uLnTx/>
                  <a:uFillTx/>
                  <a:latin typeface="微软雅黑" panose="020B0503020204020204" pitchFamily="34" charset="-122"/>
                  <a:ea typeface="微软雅黑" panose="020B0503020204020204" pitchFamily="34" charset="-122"/>
                  <a:cs typeface="+mn-cs"/>
                </a:endParaRPr>
              </a:p>
            </p:txBody>
          </p:sp>
          <p:sp>
            <p:nvSpPr>
              <p:cNvPr id="14" name="文本框 28">
                <a:extLst>
                  <a:ext uri="{FF2B5EF4-FFF2-40B4-BE49-F238E27FC236}">
                    <a16:creationId xmlns:a16="http://schemas.microsoft.com/office/drawing/2014/main" id="{882C3871-2168-4F4A-9605-015245F0D45A}"/>
                  </a:ext>
                </a:extLst>
              </p:cNvPr>
              <p:cNvSpPr>
                <a:spLocks noChangeArrowheads="1"/>
              </p:cNvSpPr>
              <p:nvPr/>
            </p:nvSpPr>
            <p:spPr bwMode="auto">
              <a:xfrm>
                <a:off x="1828755" y="2317977"/>
                <a:ext cx="1184606" cy="435804"/>
              </a:xfrm>
              <a:prstGeom prst="roundRect">
                <a:avLst>
                  <a:gd name="adj" fmla="val 16667"/>
                </a:avLst>
              </a:prstGeom>
              <a:solidFill>
                <a:schemeClr val="bg1">
                  <a:alpha val="79999"/>
                </a:scheme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800" b="1" i="0" u="none" strike="noStrike" kern="1200" cap="none" spc="0" normalizeH="0" baseline="0" noProof="0">
                    <a:ln>
                      <a:noFill/>
                    </a:ln>
                    <a:solidFill>
                      <a:srgbClr val="F36D52"/>
                    </a:solidFill>
                    <a:effectLst/>
                    <a:uLnTx/>
                    <a:uFillTx/>
                    <a:latin typeface="微软雅黑" panose="020B0503020204020204" pitchFamily="34" charset="-122"/>
                    <a:ea typeface="微软雅黑" panose="020B0503020204020204" pitchFamily="34" charset="-122"/>
                    <a:cs typeface="+mn-cs"/>
                  </a:rPr>
                  <a:t>成骨细胞</a:t>
                </a:r>
                <a:endParaRPr kumimoji="0" lang="en-US" altLang="en-US" sz="1800" b="1" i="0" u="none" strike="noStrike" kern="1200" cap="none" spc="0" normalizeH="0" baseline="0" noProof="0">
                  <a:ln>
                    <a:noFill/>
                  </a:ln>
                  <a:solidFill>
                    <a:srgbClr val="F36D52"/>
                  </a:solidFill>
                  <a:effectLst/>
                  <a:uLnTx/>
                  <a:uFillTx/>
                  <a:latin typeface="微软雅黑" panose="020B0503020204020204" pitchFamily="34" charset="-122"/>
                  <a:ea typeface="微软雅黑" panose="020B0503020204020204" pitchFamily="34" charset="-122"/>
                  <a:cs typeface="+mn-cs"/>
                </a:endParaRPr>
              </a:p>
            </p:txBody>
          </p:sp>
          <p:sp>
            <p:nvSpPr>
              <p:cNvPr id="15" name="文本框 14">
                <a:extLst>
                  <a:ext uri="{FF2B5EF4-FFF2-40B4-BE49-F238E27FC236}">
                    <a16:creationId xmlns:a16="http://schemas.microsoft.com/office/drawing/2014/main" id="{3595D01A-D50E-5D63-4594-C61DC762E3A9}"/>
                  </a:ext>
                </a:extLst>
              </p:cNvPr>
              <p:cNvSpPr txBox="1"/>
              <p:nvPr/>
            </p:nvSpPr>
            <p:spPr>
              <a:xfrm>
                <a:off x="4078084" y="1711168"/>
                <a:ext cx="1180981" cy="451171"/>
              </a:xfrm>
              <a:prstGeom prst="roundRect">
                <a:avLst/>
              </a:prstGeom>
              <a:solidFill>
                <a:schemeClr val="bg1">
                  <a:alpha val="80000"/>
                </a:schemeClr>
              </a:solidFill>
            </p:spPr>
            <p:txBody>
              <a:bodyPr lIns="0" tIns="0" rIns="0" bIns="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000" b="1" i="0" u="none" strike="noStrike" kern="1200" cap="none" spc="0" normalizeH="0" baseline="0" noProof="1">
                    <a:ln>
                      <a:solidFill>
                        <a:srgbClr val="F36D52"/>
                      </a:solidFill>
                    </a:ln>
                    <a:solidFill>
                      <a:srgbClr val="F36D52"/>
                    </a:solidFill>
                    <a:effectLst/>
                    <a:uLnTx/>
                    <a:uFillTx/>
                    <a:latin typeface="微软雅黑" panose="020B0503020204020204" pitchFamily="34" charset="-122"/>
                    <a:ea typeface="微软雅黑" panose="020B0503020204020204" pitchFamily="34" charset="-122"/>
                    <a:cs typeface="+mn-cs"/>
                  </a:rPr>
                  <a:t>RANKL</a:t>
                </a:r>
                <a:endParaRPr kumimoji="0" lang="en-US" sz="2000" b="1" i="0" u="none" strike="noStrike" kern="1200" cap="none" spc="0" normalizeH="0" baseline="0" noProof="1">
                  <a:ln>
                    <a:solidFill>
                      <a:srgbClr val="F36D52"/>
                    </a:solidFill>
                  </a:ln>
                  <a:solidFill>
                    <a:srgbClr val="F36D52"/>
                  </a:solidFill>
                  <a:effectLst/>
                  <a:uLnTx/>
                  <a:uFillTx/>
                  <a:latin typeface="微软雅黑" panose="020B0503020204020204" pitchFamily="34" charset="-122"/>
                  <a:ea typeface="微软雅黑" panose="020B0503020204020204" pitchFamily="34" charset="-122"/>
                  <a:cs typeface="+mn-cs"/>
                </a:endParaRPr>
              </a:p>
            </p:txBody>
          </p:sp>
        </p:grpSp>
        <p:sp>
          <p:nvSpPr>
            <p:cNvPr id="16" name="iconfont-1107-834620">
              <a:extLst>
                <a:ext uri="{FF2B5EF4-FFF2-40B4-BE49-F238E27FC236}">
                  <a16:creationId xmlns:a16="http://schemas.microsoft.com/office/drawing/2014/main" id="{AD46BC0F-D1FE-E803-0550-2ECB0A18CD92}"/>
                </a:ext>
              </a:extLst>
            </p:cNvPr>
            <p:cNvSpPr/>
            <p:nvPr/>
          </p:nvSpPr>
          <p:spPr>
            <a:xfrm rot="8538455" flipH="1">
              <a:off x="2935288" y="9672637"/>
              <a:ext cx="1743075" cy="1731963"/>
            </a:xfrm>
            <a:custGeom>
              <a:avLst/>
              <a:gdLst>
                <a:gd name="T0" fmla="*/ 7015 w 11805"/>
                <a:gd name="T1" fmla="*/ 9430 h 11732"/>
                <a:gd name="T2" fmla="*/ 9219 w 11805"/>
                <a:gd name="T3" fmla="*/ 7278 h 11732"/>
                <a:gd name="T4" fmla="*/ 8474 w 11805"/>
                <a:gd name="T5" fmla="*/ 6683 h 11732"/>
                <a:gd name="T6" fmla="*/ 11079 w 11805"/>
                <a:gd name="T7" fmla="*/ 4716 h 11732"/>
                <a:gd name="T8" fmla="*/ 11446 w 11805"/>
                <a:gd name="T9" fmla="*/ 7949 h 11732"/>
                <a:gd name="T10" fmla="*/ 10669 w 11805"/>
                <a:gd name="T11" fmla="*/ 7837 h 11732"/>
                <a:gd name="T12" fmla="*/ 7496 w 11805"/>
                <a:gd name="T13" fmla="*/ 10774 h 11732"/>
                <a:gd name="T14" fmla="*/ 6593 w 11805"/>
                <a:gd name="T15" fmla="*/ 9734 h 11732"/>
                <a:gd name="T16" fmla="*/ 9498 w 11805"/>
                <a:gd name="T17" fmla="*/ 5039 h 11732"/>
                <a:gd name="T18" fmla="*/ 7107 w 11805"/>
                <a:gd name="T19" fmla="*/ 2440 h 11732"/>
                <a:gd name="T20" fmla="*/ 6757 w 11805"/>
                <a:gd name="T21" fmla="*/ 3185 h 11732"/>
                <a:gd name="T22" fmla="*/ 4305 w 11805"/>
                <a:gd name="T23" fmla="*/ 1076 h 11732"/>
                <a:gd name="T24" fmla="*/ 7319 w 11805"/>
                <a:gd name="T25" fmla="*/ 38 h 11732"/>
                <a:gd name="T26" fmla="*/ 7644 w 11805"/>
                <a:gd name="T27" fmla="*/ 301 h 11732"/>
                <a:gd name="T28" fmla="*/ 7513 w 11805"/>
                <a:gd name="T29" fmla="*/ 1063 h 11732"/>
                <a:gd name="T30" fmla="*/ 10560 w 11805"/>
                <a:gd name="T31" fmla="*/ 4094 h 11732"/>
                <a:gd name="T32" fmla="*/ 9595 w 11805"/>
                <a:gd name="T33" fmla="*/ 4953 h 11732"/>
                <a:gd name="T34" fmla="*/ 4888 w 11805"/>
                <a:gd name="T35" fmla="*/ 2407 h 11732"/>
                <a:gd name="T36" fmla="*/ 2564 w 11805"/>
                <a:gd name="T37" fmla="*/ 4504 h 11732"/>
                <a:gd name="T38" fmla="*/ 3237 w 11805"/>
                <a:gd name="T39" fmla="*/ 4761 h 11732"/>
                <a:gd name="T40" fmla="*/ 1270 w 11805"/>
                <a:gd name="T41" fmla="*/ 7364 h 11732"/>
                <a:gd name="T42" fmla="*/ 47 w 11805"/>
                <a:gd name="T43" fmla="*/ 4315 h 11732"/>
                <a:gd name="T44" fmla="*/ 1020 w 11805"/>
                <a:gd name="T45" fmla="*/ 4215 h 11732"/>
                <a:gd name="T46" fmla="*/ 3742 w 11805"/>
                <a:gd name="T47" fmla="*/ 1313 h 11732"/>
                <a:gd name="T48" fmla="*/ 4888 w 11805"/>
                <a:gd name="T49" fmla="*/ 2407 h 11732"/>
                <a:gd name="T50" fmla="*/ 4314 w 11805"/>
                <a:gd name="T51" fmla="*/ 9214 h 11732"/>
                <a:gd name="T52" fmla="*/ 4684 w 11805"/>
                <a:gd name="T53" fmla="*/ 8577 h 11732"/>
                <a:gd name="T54" fmla="*/ 7000 w 11805"/>
                <a:gd name="T55" fmla="*/ 10832 h 11732"/>
                <a:gd name="T56" fmla="*/ 3902 w 11805"/>
                <a:gd name="T57" fmla="*/ 11708 h 11732"/>
                <a:gd name="T58" fmla="*/ 3579 w 11805"/>
                <a:gd name="T59" fmla="*/ 11406 h 11732"/>
                <a:gd name="T60" fmla="*/ 3800 w 11805"/>
                <a:gd name="T61" fmla="*/ 10578 h 11732"/>
                <a:gd name="T62" fmla="*/ 1291 w 11805"/>
                <a:gd name="T63" fmla="*/ 7814 h 11732"/>
                <a:gd name="T64" fmla="*/ 2276 w 11805"/>
                <a:gd name="T65" fmla="*/ 6878 h 117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1805" h="11732">
                  <a:moveTo>
                    <a:pt x="6449" y="9559"/>
                  </a:moveTo>
                  <a:cubicBezTo>
                    <a:pt x="6648" y="9524"/>
                    <a:pt x="6835" y="9489"/>
                    <a:pt x="7015" y="9430"/>
                  </a:cubicBezTo>
                  <a:cubicBezTo>
                    <a:pt x="8064" y="9084"/>
                    <a:pt x="8812" y="8398"/>
                    <a:pt x="9284" y="7404"/>
                  </a:cubicBezTo>
                  <a:cubicBezTo>
                    <a:pt x="9322" y="7322"/>
                    <a:pt x="9297" y="7300"/>
                    <a:pt x="9219" y="7278"/>
                  </a:cubicBezTo>
                  <a:cubicBezTo>
                    <a:pt x="9002" y="7218"/>
                    <a:pt x="8786" y="7152"/>
                    <a:pt x="8571" y="7085"/>
                  </a:cubicBezTo>
                  <a:cubicBezTo>
                    <a:pt x="8369" y="7022"/>
                    <a:pt x="8320" y="6829"/>
                    <a:pt x="8474" y="6683"/>
                  </a:cubicBezTo>
                  <a:cubicBezTo>
                    <a:pt x="9208" y="5984"/>
                    <a:pt x="9944" y="5287"/>
                    <a:pt x="10681" y="4592"/>
                  </a:cubicBezTo>
                  <a:cubicBezTo>
                    <a:pt x="10832" y="4449"/>
                    <a:pt x="11032" y="4511"/>
                    <a:pt x="11079" y="4716"/>
                  </a:cubicBezTo>
                  <a:cubicBezTo>
                    <a:pt x="11306" y="5701"/>
                    <a:pt x="11532" y="6686"/>
                    <a:pt x="11755" y="7672"/>
                  </a:cubicBezTo>
                  <a:cubicBezTo>
                    <a:pt x="11805" y="7891"/>
                    <a:pt x="11662" y="8015"/>
                    <a:pt x="11446" y="7949"/>
                  </a:cubicBezTo>
                  <a:cubicBezTo>
                    <a:pt x="11242" y="7887"/>
                    <a:pt x="11035" y="7830"/>
                    <a:pt x="10835" y="7758"/>
                  </a:cubicBezTo>
                  <a:cubicBezTo>
                    <a:pt x="10738" y="7722"/>
                    <a:pt x="10707" y="7750"/>
                    <a:pt x="10669" y="7837"/>
                  </a:cubicBezTo>
                  <a:cubicBezTo>
                    <a:pt x="10130" y="9096"/>
                    <a:pt x="9237" y="10013"/>
                    <a:pt x="7991" y="10584"/>
                  </a:cubicBezTo>
                  <a:cubicBezTo>
                    <a:pt x="7830" y="10658"/>
                    <a:pt x="7665" y="10721"/>
                    <a:pt x="7496" y="10774"/>
                  </a:cubicBezTo>
                  <a:cubicBezTo>
                    <a:pt x="7467" y="10783"/>
                    <a:pt x="7444" y="10807"/>
                    <a:pt x="7416" y="10762"/>
                  </a:cubicBezTo>
                  <a:cubicBezTo>
                    <a:pt x="7179" y="10390"/>
                    <a:pt x="6864" y="10079"/>
                    <a:pt x="6593" y="9734"/>
                  </a:cubicBezTo>
                  <a:cubicBezTo>
                    <a:pt x="6548" y="9677"/>
                    <a:pt x="6501" y="9623"/>
                    <a:pt x="6449" y="9559"/>
                  </a:cubicBezTo>
                  <a:close/>
                  <a:moveTo>
                    <a:pt x="9498" y="5039"/>
                  </a:moveTo>
                  <a:cubicBezTo>
                    <a:pt x="9422" y="4749"/>
                    <a:pt x="9328" y="4482"/>
                    <a:pt x="9195" y="4229"/>
                  </a:cubicBezTo>
                  <a:cubicBezTo>
                    <a:pt x="8734" y="3358"/>
                    <a:pt x="8033" y="2770"/>
                    <a:pt x="7107" y="2440"/>
                  </a:cubicBezTo>
                  <a:cubicBezTo>
                    <a:pt x="7021" y="2410"/>
                    <a:pt x="6986" y="2422"/>
                    <a:pt x="6961" y="2515"/>
                  </a:cubicBezTo>
                  <a:cubicBezTo>
                    <a:pt x="6900" y="2740"/>
                    <a:pt x="6828" y="2962"/>
                    <a:pt x="6757" y="3185"/>
                  </a:cubicBezTo>
                  <a:cubicBezTo>
                    <a:pt x="6687" y="3408"/>
                    <a:pt x="6481" y="3456"/>
                    <a:pt x="6323" y="3284"/>
                  </a:cubicBezTo>
                  <a:cubicBezTo>
                    <a:pt x="5649" y="2549"/>
                    <a:pt x="4977" y="1813"/>
                    <a:pt x="4305" y="1076"/>
                  </a:cubicBezTo>
                  <a:cubicBezTo>
                    <a:pt x="4146" y="902"/>
                    <a:pt x="4208" y="716"/>
                    <a:pt x="4439" y="665"/>
                  </a:cubicBezTo>
                  <a:cubicBezTo>
                    <a:pt x="5399" y="456"/>
                    <a:pt x="6359" y="247"/>
                    <a:pt x="7319" y="38"/>
                  </a:cubicBezTo>
                  <a:cubicBezTo>
                    <a:pt x="7347" y="33"/>
                    <a:pt x="7375" y="27"/>
                    <a:pt x="7402" y="23"/>
                  </a:cubicBezTo>
                  <a:cubicBezTo>
                    <a:pt x="7570" y="0"/>
                    <a:pt x="7694" y="139"/>
                    <a:pt x="7644" y="301"/>
                  </a:cubicBezTo>
                  <a:cubicBezTo>
                    <a:pt x="7581" y="509"/>
                    <a:pt x="7515" y="716"/>
                    <a:pt x="7443" y="921"/>
                  </a:cubicBezTo>
                  <a:cubicBezTo>
                    <a:pt x="7414" y="1003"/>
                    <a:pt x="7422" y="1032"/>
                    <a:pt x="7513" y="1063"/>
                  </a:cubicBezTo>
                  <a:cubicBezTo>
                    <a:pt x="8964" y="1561"/>
                    <a:pt x="10000" y="2514"/>
                    <a:pt x="10628" y="3914"/>
                  </a:cubicBezTo>
                  <a:cubicBezTo>
                    <a:pt x="10672" y="4012"/>
                    <a:pt x="10665" y="4057"/>
                    <a:pt x="10560" y="4094"/>
                  </a:cubicBezTo>
                  <a:cubicBezTo>
                    <a:pt x="10469" y="4126"/>
                    <a:pt x="10393" y="4191"/>
                    <a:pt x="10323" y="4258"/>
                  </a:cubicBezTo>
                  <a:cubicBezTo>
                    <a:pt x="10080" y="4490"/>
                    <a:pt x="9838" y="4721"/>
                    <a:pt x="9595" y="4953"/>
                  </a:cubicBezTo>
                  <a:cubicBezTo>
                    <a:pt x="9567" y="4979"/>
                    <a:pt x="9538" y="5004"/>
                    <a:pt x="9498" y="5039"/>
                  </a:cubicBezTo>
                  <a:close/>
                  <a:moveTo>
                    <a:pt x="4888" y="2407"/>
                  </a:moveTo>
                  <a:cubicBezTo>
                    <a:pt x="4497" y="2536"/>
                    <a:pt x="4143" y="2706"/>
                    <a:pt x="3820" y="2940"/>
                  </a:cubicBezTo>
                  <a:cubicBezTo>
                    <a:pt x="3259" y="3346"/>
                    <a:pt x="2840" y="3866"/>
                    <a:pt x="2564" y="4504"/>
                  </a:cubicBezTo>
                  <a:cubicBezTo>
                    <a:pt x="2530" y="4583"/>
                    <a:pt x="2545" y="4602"/>
                    <a:pt x="2626" y="4618"/>
                  </a:cubicBezTo>
                  <a:cubicBezTo>
                    <a:pt x="2831" y="4660"/>
                    <a:pt x="3033" y="4712"/>
                    <a:pt x="3237" y="4761"/>
                  </a:cubicBezTo>
                  <a:cubicBezTo>
                    <a:pt x="3439" y="4809"/>
                    <a:pt x="3503" y="5006"/>
                    <a:pt x="3360" y="5158"/>
                  </a:cubicBezTo>
                  <a:cubicBezTo>
                    <a:pt x="2665" y="5895"/>
                    <a:pt x="1968" y="6630"/>
                    <a:pt x="1270" y="7364"/>
                  </a:cubicBezTo>
                  <a:cubicBezTo>
                    <a:pt x="1121" y="7520"/>
                    <a:pt x="921" y="7468"/>
                    <a:pt x="862" y="7258"/>
                  </a:cubicBezTo>
                  <a:cubicBezTo>
                    <a:pt x="589" y="6277"/>
                    <a:pt x="318" y="5296"/>
                    <a:pt x="47" y="4315"/>
                  </a:cubicBezTo>
                  <a:cubicBezTo>
                    <a:pt x="0" y="4147"/>
                    <a:pt x="134" y="4005"/>
                    <a:pt x="304" y="4043"/>
                  </a:cubicBezTo>
                  <a:cubicBezTo>
                    <a:pt x="544" y="4096"/>
                    <a:pt x="783" y="4152"/>
                    <a:pt x="1020" y="4215"/>
                  </a:cubicBezTo>
                  <a:cubicBezTo>
                    <a:pt x="1105" y="4238"/>
                    <a:pt x="1137" y="4218"/>
                    <a:pt x="1168" y="4137"/>
                  </a:cubicBezTo>
                  <a:cubicBezTo>
                    <a:pt x="1654" y="2858"/>
                    <a:pt x="2519" y="1923"/>
                    <a:pt x="3742" y="1313"/>
                  </a:cubicBezTo>
                  <a:cubicBezTo>
                    <a:pt x="3820" y="1274"/>
                    <a:pt x="3860" y="1284"/>
                    <a:pt x="3919" y="1349"/>
                  </a:cubicBezTo>
                  <a:cubicBezTo>
                    <a:pt x="4234" y="1701"/>
                    <a:pt x="4556" y="2046"/>
                    <a:pt x="4888" y="2407"/>
                  </a:cubicBezTo>
                  <a:close/>
                  <a:moveTo>
                    <a:pt x="2369" y="6798"/>
                  </a:moveTo>
                  <a:cubicBezTo>
                    <a:pt x="2662" y="7897"/>
                    <a:pt x="3315" y="8693"/>
                    <a:pt x="4314" y="9214"/>
                  </a:cubicBezTo>
                  <a:cubicBezTo>
                    <a:pt x="4404" y="9261"/>
                    <a:pt x="4433" y="9238"/>
                    <a:pt x="4463" y="9151"/>
                  </a:cubicBezTo>
                  <a:cubicBezTo>
                    <a:pt x="4532" y="8958"/>
                    <a:pt x="4608" y="8767"/>
                    <a:pt x="4684" y="8577"/>
                  </a:cubicBezTo>
                  <a:cubicBezTo>
                    <a:pt x="4762" y="8382"/>
                    <a:pt x="4948" y="8350"/>
                    <a:pt x="5080" y="8509"/>
                  </a:cubicBezTo>
                  <a:cubicBezTo>
                    <a:pt x="5721" y="9282"/>
                    <a:pt x="6362" y="10056"/>
                    <a:pt x="7000" y="10832"/>
                  </a:cubicBezTo>
                  <a:cubicBezTo>
                    <a:pt x="7159" y="11024"/>
                    <a:pt x="7088" y="11192"/>
                    <a:pt x="6838" y="11231"/>
                  </a:cubicBezTo>
                  <a:cubicBezTo>
                    <a:pt x="5860" y="11390"/>
                    <a:pt x="4881" y="11549"/>
                    <a:pt x="3902" y="11708"/>
                  </a:cubicBezTo>
                  <a:cubicBezTo>
                    <a:pt x="3875" y="11713"/>
                    <a:pt x="3846" y="11715"/>
                    <a:pt x="3819" y="11718"/>
                  </a:cubicBezTo>
                  <a:cubicBezTo>
                    <a:pt x="3625" y="11732"/>
                    <a:pt x="3511" y="11588"/>
                    <a:pt x="3579" y="11406"/>
                  </a:cubicBezTo>
                  <a:cubicBezTo>
                    <a:pt x="3666" y="11173"/>
                    <a:pt x="3757" y="10940"/>
                    <a:pt x="3853" y="10710"/>
                  </a:cubicBezTo>
                  <a:cubicBezTo>
                    <a:pt x="3883" y="10639"/>
                    <a:pt x="3871" y="10611"/>
                    <a:pt x="3800" y="10578"/>
                  </a:cubicBezTo>
                  <a:cubicBezTo>
                    <a:pt x="2614" y="10023"/>
                    <a:pt x="1768" y="9136"/>
                    <a:pt x="1230" y="7947"/>
                  </a:cubicBezTo>
                  <a:cubicBezTo>
                    <a:pt x="1193" y="7864"/>
                    <a:pt x="1198" y="7833"/>
                    <a:pt x="1291" y="7814"/>
                  </a:cubicBezTo>
                  <a:cubicBezTo>
                    <a:pt x="1392" y="7793"/>
                    <a:pt x="1468" y="7722"/>
                    <a:pt x="1539" y="7648"/>
                  </a:cubicBezTo>
                  <a:cubicBezTo>
                    <a:pt x="1784" y="7392"/>
                    <a:pt x="2029" y="7135"/>
                    <a:pt x="2276" y="6878"/>
                  </a:cubicBezTo>
                  <a:cubicBezTo>
                    <a:pt x="2302" y="6851"/>
                    <a:pt x="2322" y="6812"/>
                    <a:pt x="2369" y="6798"/>
                  </a:cubicBezTo>
                  <a:close/>
                </a:path>
              </a:pathLst>
            </a:custGeom>
            <a:gradFill>
              <a:gsLst>
                <a:gs pos="0">
                  <a:schemeClr val="accent2">
                    <a:lumMod val="40000"/>
                    <a:lumOff val="60000"/>
                  </a:schemeClr>
                </a:gs>
                <a:gs pos="85000">
                  <a:srgbClr val="F26649"/>
                </a:gs>
                <a:gs pos="100000">
                  <a:schemeClr val="accent2">
                    <a:lumMod val="20000"/>
                    <a:lumOff val="80000"/>
                  </a:schemeClr>
                </a:gs>
              </a:gsLst>
              <a:lin ang="4800000" scaled="0"/>
            </a:gradFill>
            <a:ln>
              <a:noFill/>
            </a:ln>
            <a:effectLst>
              <a:outerShdw blurRad="50800" dist="38100" dir="2700000" algn="tl" rotWithShape="0">
                <a:prstClr val="black">
                  <a:alpha val="40000"/>
                </a:prstClr>
              </a:outerShdw>
            </a:effectLst>
          </p:spPr>
          <p:style>
            <a:lnRef idx="2">
              <a:schemeClr val="accent1">
                <a:lumMod val="75000"/>
              </a:schemeClr>
            </a:lnRef>
            <a:fillRef idx="1">
              <a:schemeClr val="accent1"/>
            </a:fillRef>
            <a:effectRef idx="0">
              <a:srgbClr val="FFFFFF"/>
            </a:effectRef>
            <a:fontRef idx="minor">
              <a:schemeClr val="lt1"/>
            </a:fontRef>
          </p:style>
          <p:txBody>
            <a:bodyPr lIns="0" tIns="0" rIns="0" bIns="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1">
                <a:ln>
                  <a:noFill/>
                </a:ln>
                <a:solidFill>
                  <a:prstClr val="white"/>
                </a:solidFill>
                <a:effectLst/>
                <a:uLnTx/>
                <a:uFillTx/>
                <a:latin typeface="微软雅黑"/>
                <a:ea typeface="微软雅黑"/>
                <a:cs typeface="+mn-cs"/>
              </a:endParaRPr>
            </a:p>
          </p:txBody>
        </p:sp>
        <p:sp>
          <p:nvSpPr>
            <p:cNvPr id="17" name="文本框 31">
              <a:extLst>
                <a:ext uri="{FF2B5EF4-FFF2-40B4-BE49-F238E27FC236}">
                  <a16:creationId xmlns:a16="http://schemas.microsoft.com/office/drawing/2014/main" id="{76F3AEDF-EFDB-A5DC-C5D4-6A7879E9D7A9}"/>
                </a:ext>
              </a:extLst>
            </p:cNvPr>
            <p:cNvSpPr txBox="1">
              <a:spLocks noChangeArrowheads="1"/>
            </p:cNvSpPr>
            <p:nvPr/>
          </p:nvSpPr>
          <p:spPr bwMode="auto">
            <a:xfrm>
              <a:off x="1979613" y="10780712"/>
              <a:ext cx="315912" cy="309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800" b="1" i="0" u="none" strike="noStrike" kern="1200" cap="none" spc="0" normalizeH="0" baseline="0" noProof="0">
                  <a:ln>
                    <a:noFill/>
                  </a:ln>
                  <a:solidFill>
                    <a:srgbClr val="EB613B"/>
                  </a:solidFill>
                  <a:effectLst/>
                  <a:uLnTx/>
                  <a:uFillTx/>
                  <a:latin typeface="Abadi" panose="020B0604020104020204" pitchFamily="34" charset="0"/>
                  <a:ea typeface="微软雅黑" panose="020B0503020204020204" pitchFamily="34" charset="-122"/>
                  <a:cs typeface="+mn-cs"/>
                </a:rPr>
                <a:t>①</a:t>
              </a:r>
              <a:endParaRPr kumimoji="0" lang="en-US" altLang="en-US" sz="1800" b="1" i="0" u="none" strike="noStrike" kern="1200" cap="none" spc="0" normalizeH="0" baseline="0" noProof="0">
                <a:ln>
                  <a:noFill/>
                </a:ln>
                <a:solidFill>
                  <a:srgbClr val="EB613B"/>
                </a:solidFill>
                <a:effectLst/>
                <a:uLnTx/>
                <a:uFillTx/>
                <a:latin typeface="Abadi" panose="020B0604020104020204" pitchFamily="34" charset="0"/>
                <a:ea typeface="微软雅黑" panose="020B0503020204020204" pitchFamily="34" charset="-122"/>
                <a:cs typeface="+mn-cs"/>
              </a:endParaRPr>
            </a:p>
          </p:txBody>
        </p:sp>
        <p:sp>
          <p:nvSpPr>
            <p:cNvPr id="18" name="文本框 32">
              <a:extLst>
                <a:ext uri="{FF2B5EF4-FFF2-40B4-BE49-F238E27FC236}">
                  <a16:creationId xmlns:a16="http://schemas.microsoft.com/office/drawing/2014/main" id="{013FEEBA-0B7E-AD41-4C33-E20F8DD41AFA}"/>
                </a:ext>
              </a:extLst>
            </p:cNvPr>
            <p:cNvSpPr txBox="1">
              <a:spLocks noChangeArrowheads="1"/>
            </p:cNvSpPr>
            <p:nvPr/>
          </p:nvSpPr>
          <p:spPr bwMode="auto">
            <a:xfrm>
              <a:off x="2961459" y="8711279"/>
              <a:ext cx="315913" cy="309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800" b="1" i="0" u="none" strike="noStrike" kern="1200" cap="none" spc="0" normalizeH="0" baseline="0" noProof="0" dirty="0">
                  <a:ln>
                    <a:noFill/>
                  </a:ln>
                  <a:solidFill>
                    <a:srgbClr val="EB613B"/>
                  </a:solidFill>
                  <a:effectLst/>
                  <a:uLnTx/>
                  <a:uFillTx/>
                  <a:latin typeface="Abadi" panose="020B0604020104020204" pitchFamily="34" charset="0"/>
                  <a:ea typeface="微软雅黑" panose="020B0503020204020204" pitchFamily="34" charset="-122"/>
                  <a:cs typeface="+mn-cs"/>
                </a:rPr>
                <a:t>②</a:t>
              </a:r>
              <a:endParaRPr kumimoji="0" lang="en-US" altLang="en-US" sz="1800" b="1" i="0" u="none" strike="noStrike" kern="1200" cap="none" spc="0" normalizeH="0" baseline="0" noProof="0" dirty="0">
                <a:ln>
                  <a:noFill/>
                </a:ln>
                <a:solidFill>
                  <a:srgbClr val="EB613B"/>
                </a:solidFill>
                <a:effectLst/>
                <a:uLnTx/>
                <a:uFillTx/>
                <a:latin typeface="Abadi" panose="020B0604020104020204" pitchFamily="34" charset="0"/>
                <a:ea typeface="微软雅黑" panose="020B0503020204020204" pitchFamily="34" charset="-122"/>
                <a:cs typeface="+mn-cs"/>
              </a:endParaRPr>
            </a:p>
          </p:txBody>
        </p:sp>
        <p:sp>
          <p:nvSpPr>
            <p:cNvPr id="19" name="文本框 33">
              <a:extLst>
                <a:ext uri="{FF2B5EF4-FFF2-40B4-BE49-F238E27FC236}">
                  <a16:creationId xmlns:a16="http://schemas.microsoft.com/office/drawing/2014/main" id="{F3E78665-37DE-FD95-AB02-70B9C118ABF0}"/>
                </a:ext>
              </a:extLst>
            </p:cNvPr>
            <p:cNvSpPr txBox="1">
              <a:spLocks noChangeArrowheads="1"/>
            </p:cNvSpPr>
            <p:nvPr/>
          </p:nvSpPr>
          <p:spPr bwMode="auto">
            <a:xfrm>
              <a:off x="5436109" y="9680575"/>
              <a:ext cx="315913" cy="309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800" b="1" i="0" u="none" strike="noStrike" kern="1200" cap="none" spc="0" normalizeH="0" baseline="0" noProof="0" dirty="0">
                  <a:ln>
                    <a:noFill/>
                  </a:ln>
                  <a:solidFill>
                    <a:srgbClr val="EB613B"/>
                  </a:solidFill>
                  <a:effectLst/>
                  <a:uLnTx/>
                  <a:uFillTx/>
                  <a:latin typeface="Abadi" panose="020B0604020104020204" pitchFamily="34" charset="0"/>
                  <a:ea typeface="微软雅黑" panose="020B0503020204020204" pitchFamily="34" charset="-122"/>
                  <a:cs typeface="+mn-cs"/>
                </a:rPr>
                <a:t>③</a:t>
              </a:r>
              <a:endParaRPr kumimoji="0" lang="en-US" altLang="en-US" sz="1800" b="1" i="0" u="none" strike="noStrike" kern="1200" cap="none" spc="0" normalizeH="0" baseline="0" noProof="0" dirty="0">
                <a:ln>
                  <a:noFill/>
                </a:ln>
                <a:solidFill>
                  <a:srgbClr val="EB613B"/>
                </a:solidFill>
                <a:effectLst/>
                <a:uLnTx/>
                <a:uFillTx/>
                <a:latin typeface="Abadi" panose="020B0604020104020204" pitchFamily="34" charset="0"/>
                <a:ea typeface="微软雅黑" panose="020B0503020204020204" pitchFamily="34" charset="-122"/>
                <a:cs typeface="+mn-cs"/>
              </a:endParaRPr>
            </a:p>
          </p:txBody>
        </p:sp>
        <p:sp>
          <p:nvSpPr>
            <p:cNvPr id="20" name="文本框 34">
              <a:extLst>
                <a:ext uri="{FF2B5EF4-FFF2-40B4-BE49-F238E27FC236}">
                  <a16:creationId xmlns:a16="http://schemas.microsoft.com/office/drawing/2014/main" id="{FBE03E55-2896-C996-F9BA-93A6B821D709}"/>
                </a:ext>
              </a:extLst>
            </p:cNvPr>
            <p:cNvSpPr txBox="1">
              <a:spLocks noChangeArrowheads="1"/>
            </p:cNvSpPr>
            <p:nvPr/>
          </p:nvSpPr>
          <p:spPr bwMode="auto">
            <a:xfrm>
              <a:off x="4657725" y="11876087"/>
              <a:ext cx="315913" cy="309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800" b="1" i="0" u="none" strike="noStrike" kern="1200" cap="none" spc="0" normalizeH="0" baseline="0" noProof="0">
                  <a:ln>
                    <a:noFill/>
                  </a:ln>
                  <a:solidFill>
                    <a:srgbClr val="EB613B"/>
                  </a:solidFill>
                  <a:effectLst/>
                  <a:uLnTx/>
                  <a:uFillTx/>
                  <a:latin typeface="Abadi" panose="020B0604020104020204" pitchFamily="34" charset="0"/>
                  <a:ea typeface="微软雅黑" panose="020B0503020204020204" pitchFamily="34" charset="-122"/>
                  <a:cs typeface="+mn-cs"/>
                </a:rPr>
                <a:t>④</a:t>
              </a:r>
              <a:endParaRPr kumimoji="0" lang="en-US" altLang="en-US" sz="1800" b="1" i="0" u="none" strike="noStrike" kern="1200" cap="none" spc="0" normalizeH="0" baseline="0" noProof="0">
                <a:ln>
                  <a:noFill/>
                </a:ln>
                <a:solidFill>
                  <a:srgbClr val="EB613B"/>
                </a:solidFill>
                <a:effectLst/>
                <a:uLnTx/>
                <a:uFillTx/>
                <a:latin typeface="Abadi" panose="020B0604020104020204" pitchFamily="34" charset="0"/>
                <a:ea typeface="微软雅黑" panose="020B0503020204020204" pitchFamily="34" charset="-122"/>
                <a:cs typeface="+mn-cs"/>
              </a:endParaRPr>
            </a:p>
          </p:txBody>
        </p:sp>
        <p:cxnSp>
          <p:nvCxnSpPr>
            <p:cNvPr id="21" name="直接连接符 20">
              <a:extLst>
                <a:ext uri="{FF2B5EF4-FFF2-40B4-BE49-F238E27FC236}">
                  <a16:creationId xmlns:a16="http://schemas.microsoft.com/office/drawing/2014/main" id="{ABA06CA0-4BD5-E758-BE48-989D7E47CDDF}"/>
                </a:ext>
              </a:extLst>
            </p:cNvPr>
            <p:cNvCxnSpPr/>
            <p:nvPr/>
          </p:nvCxnSpPr>
          <p:spPr>
            <a:xfrm>
              <a:off x="4351338" y="9101137"/>
              <a:ext cx="0" cy="244475"/>
            </a:xfrm>
            <a:prstGeom prst="line">
              <a:avLst/>
            </a:prstGeom>
            <a:ln w="19050">
              <a:solidFill>
                <a:srgbClr val="F26649"/>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2" name="直接连接符 21">
              <a:extLst>
                <a:ext uri="{FF2B5EF4-FFF2-40B4-BE49-F238E27FC236}">
                  <a16:creationId xmlns:a16="http://schemas.microsoft.com/office/drawing/2014/main" id="{FB1CB205-524E-B88E-B18C-AFB40FF1E062}"/>
                </a:ext>
              </a:extLst>
            </p:cNvPr>
            <p:cNvCxnSpPr/>
            <p:nvPr/>
          </p:nvCxnSpPr>
          <p:spPr>
            <a:xfrm flipH="1">
              <a:off x="4087813" y="9101137"/>
              <a:ext cx="152400" cy="193675"/>
            </a:xfrm>
            <a:prstGeom prst="line">
              <a:avLst/>
            </a:prstGeom>
            <a:ln w="19050">
              <a:solidFill>
                <a:srgbClr val="F26649"/>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5" name="文本框 37">
              <a:extLst>
                <a:ext uri="{FF2B5EF4-FFF2-40B4-BE49-F238E27FC236}">
                  <a16:creationId xmlns:a16="http://schemas.microsoft.com/office/drawing/2014/main" id="{2EA08E15-8502-3A42-DFD4-C5063ABE505A}"/>
                </a:ext>
              </a:extLst>
            </p:cNvPr>
            <p:cNvSpPr>
              <a:spLocks noChangeArrowheads="1"/>
            </p:cNvSpPr>
            <p:nvPr/>
          </p:nvSpPr>
          <p:spPr bwMode="auto">
            <a:xfrm>
              <a:off x="4849813" y="10196512"/>
              <a:ext cx="749300" cy="244475"/>
            </a:xfrm>
            <a:prstGeom prst="roundRect">
              <a:avLst>
                <a:gd name="adj" fmla="val 16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000" b="1" i="0" u="none" strike="noStrike" kern="1200" cap="none" spc="0" normalizeH="0" baseline="0" noProof="0">
                  <a:ln>
                    <a:noFill/>
                  </a:ln>
                  <a:solidFill>
                    <a:srgbClr val="F26649"/>
                  </a:solidFill>
                  <a:effectLst/>
                  <a:uLnTx/>
                  <a:uFillTx/>
                  <a:latin typeface="微软雅黑" panose="020B0503020204020204" pitchFamily="34" charset="-122"/>
                  <a:ea typeface="微软雅黑" panose="020B0503020204020204" pitchFamily="34" charset="-122"/>
                  <a:cs typeface="+mn-cs"/>
                </a:rPr>
                <a:t>RANK</a:t>
              </a:r>
              <a:r>
                <a:rPr kumimoji="0" lang="zh-CN" altLang="en-US" sz="1000" b="1" i="0" u="none" strike="noStrike" kern="1200" cap="none" spc="0" normalizeH="0" baseline="0" noProof="0">
                  <a:ln>
                    <a:noFill/>
                  </a:ln>
                  <a:solidFill>
                    <a:srgbClr val="F26649"/>
                  </a:solidFill>
                  <a:effectLst/>
                  <a:uLnTx/>
                  <a:uFillTx/>
                  <a:latin typeface="微软雅黑" panose="020B0503020204020204" pitchFamily="34" charset="-122"/>
                  <a:ea typeface="微软雅黑" panose="020B0503020204020204" pitchFamily="34" charset="-122"/>
                  <a:cs typeface="+mn-cs"/>
                </a:rPr>
                <a:t>受体</a:t>
              </a:r>
              <a:endParaRPr kumimoji="0" lang="en-US" altLang="en-US" sz="1000" b="1" i="0" u="none" strike="noStrike" kern="1200" cap="none" spc="0" normalizeH="0" baseline="0" noProof="0">
                <a:ln>
                  <a:noFill/>
                </a:ln>
                <a:solidFill>
                  <a:srgbClr val="F26649"/>
                </a:solidFill>
                <a:effectLst/>
                <a:uLnTx/>
                <a:uFillTx/>
                <a:latin typeface="微软雅黑" panose="020B0503020204020204" pitchFamily="34" charset="-122"/>
                <a:ea typeface="微软雅黑" panose="020B0503020204020204" pitchFamily="34" charset="-122"/>
                <a:cs typeface="+mn-cs"/>
              </a:endParaRPr>
            </a:p>
          </p:txBody>
        </p:sp>
        <p:cxnSp>
          <p:nvCxnSpPr>
            <p:cNvPr id="26" name="直接连接符 25">
              <a:extLst>
                <a:ext uri="{FF2B5EF4-FFF2-40B4-BE49-F238E27FC236}">
                  <a16:creationId xmlns:a16="http://schemas.microsoft.com/office/drawing/2014/main" id="{E8E21871-E5D0-79DD-0CF8-51525B412813}"/>
                </a:ext>
              </a:extLst>
            </p:cNvPr>
            <p:cNvCxnSpPr/>
            <p:nvPr/>
          </p:nvCxnSpPr>
          <p:spPr>
            <a:xfrm>
              <a:off x="5121275" y="10387012"/>
              <a:ext cx="0" cy="122238"/>
            </a:xfrm>
            <a:prstGeom prst="line">
              <a:avLst/>
            </a:prstGeom>
            <a:ln w="19050">
              <a:solidFill>
                <a:srgbClr val="F26649"/>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sp>
        <p:nvSpPr>
          <p:cNvPr id="74" name="文本框 1">
            <a:extLst>
              <a:ext uri="{FF2B5EF4-FFF2-40B4-BE49-F238E27FC236}">
                <a16:creationId xmlns:a16="http://schemas.microsoft.com/office/drawing/2014/main" id="{AF71E43C-B5AD-F742-F1D5-3F1CD4921C07}"/>
              </a:ext>
            </a:extLst>
          </p:cNvPr>
          <p:cNvSpPr txBox="1">
            <a:spLocks noChangeArrowheads="1"/>
          </p:cNvSpPr>
          <p:nvPr/>
        </p:nvSpPr>
        <p:spPr bwMode="auto">
          <a:xfrm>
            <a:off x="496888" y="5884600"/>
            <a:ext cx="452907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800" b="0" u="none" strike="noStrike" kern="1200" cap="none" spc="0" normalizeH="0" baseline="0" noProof="0">
                <a:ln>
                  <a:noFill/>
                </a:ln>
                <a:effectLst/>
                <a:uLnTx/>
                <a:uFillTx/>
                <a:latin typeface="微软雅黑" panose="020B0503020204020204" pitchFamily="34" charset="-122"/>
                <a:ea typeface="微软雅黑" panose="020B0503020204020204" pitchFamily="34" charset="-122"/>
                <a:cs typeface="+mn-cs"/>
              </a:rPr>
              <a:t>RANKL</a:t>
            </a:r>
            <a:r>
              <a:rPr kumimoji="0" lang="zh-CN" altLang="en-US" sz="800" b="0" u="none" strike="noStrike" kern="1200" cap="none" spc="0" normalizeH="0" baseline="0" noProof="0">
                <a:ln>
                  <a:noFill/>
                </a:ln>
                <a:effectLst/>
                <a:uLnTx/>
                <a:uFillTx/>
                <a:latin typeface="微软雅黑" panose="020B0503020204020204" pitchFamily="34" charset="-122"/>
                <a:ea typeface="微软雅黑" panose="020B0503020204020204" pitchFamily="34" charset="-122"/>
                <a:cs typeface="+mn-cs"/>
              </a:rPr>
              <a:t>：</a:t>
            </a:r>
            <a:r>
              <a:rPr kumimoji="0" lang="en-US" altLang="zh-CN" sz="800" b="0" u="none" strike="noStrike" kern="1200" cap="none" spc="0" normalizeH="0" baseline="0" noProof="0">
                <a:ln>
                  <a:noFill/>
                </a:ln>
                <a:effectLst/>
                <a:uLnTx/>
                <a:uFillTx/>
                <a:latin typeface="微软雅黑" panose="020B0503020204020204" pitchFamily="34" charset="-122"/>
                <a:ea typeface="微软雅黑" panose="020B0503020204020204" pitchFamily="34" charset="-122"/>
                <a:cs typeface="+mn-cs"/>
              </a:rPr>
              <a:t>Receptor Activator of Nuclear Factor-κ B Ligand </a:t>
            </a:r>
            <a:r>
              <a:rPr kumimoji="0" lang="zh-CN" altLang="en-US" sz="800" b="0" u="none" strike="noStrike" kern="1200" cap="none" spc="0" normalizeH="0" baseline="0" noProof="0">
                <a:ln>
                  <a:noFill/>
                </a:ln>
                <a:effectLst/>
                <a:uLnTx/>
                <a:uFillTx/>
                <a:latin typeface="微软雅黑" panose="020B0503020204020204" pitchFamily="34" charset="-122"/>
                <a:ea typeface="微软雅黑" panose="020B0503020204020204" pitchFamily="34" charset="-122"/>
                <a:cs typeface="+mn-cs"/>
              </a:rPr>
              <a:t>（核因子</a:t>
            </a:r>
            <a:r>
              <a:rPr kumimoji="0" lang="en-US" altLang="zh-CN" sz="800" b="0" u="none" strike="noStrike" kern="1200" cap="none" spc="0" normalizeH="0" baseline="0" noProof="0">
                <a:ln>
                  <a:noFill/>
                </a:ln>
                <a:effectLst/>
                <a:uLnTx/>
                <a:uFillTx/>
                <a:latin typeface="微软雅黑" panose="020B0503020204020204" pitchFamily="34" charset="-122"/>
                <a:ea typeface="微软雅黑" panose="020B0503020204020204" pitchFamily="34" charset="-122"/>
                <a:cs typeface="+mn-cs"/>
              </a:rPr>
              <a:t>κ B</a:t>
            </a:r>
            <a:r>
              <a:rPr kumimoji="0" lang="zh-CN" altLang="en-US" sz="800" b="0" u="none" strike="noStrike" kern="1200" cap="none" spc="0" normalizeH="0" baseline="0" noProof="0">
                <a:ln>
                  <a:noFill/>
                </a:ln>
                <a:effectLst/>
                <a:uLnTx/>
                <a:uFillTx/>
                <a:latin typeface="微软雅黑" panose="020B0503020204020204" pitchFamily="34" charset="-122"/>
                <a:ea typeface="微软雅黑" panose="020B0503020204020204" pitchFamily="34" charset="-122"/>
                <a:cs typeface="+mn-cs"/>
              </a:rPr>
              <a:t>受体活化因子配体）</a:t>
            </a:r>
          </a:p>
        </p:txBody>
      </p:sp>
      <p:grpSp>
        <p:nvGrpSpPr>
          <p:cNvPr id="63" name="组合 54">
            <a:extLst>
              <a:ext uri="{FF2B5EF4-FFF2-40B4-BE49-F238E27FC236}">
                <a16:creationId xmlns:a16="http://schemas.microsoft.com/office/drawing/2014/main" id="{645B90E0-D6F3-7045-9AD7-47A97F45EFAD}"/>
              </a:ext>
            </a:extLst>
          </p:cNvPr>
          <p:cNvGrpSpPr>
            <a:grpSpLocks/>
          </p:cNvGrpSpPr>
          <p:nvPr/>
        </p:nvGrpSpPr>
        <p:grpSpPr bwMode="auto">
          <a:xfrm>
            <a:off x="5357570" y="2145960"/>
            <a:ext cx="1384301" cy="479425"/>
            <a:chOff x="4980614" y="2289941"/>
            <a:chExt cx="1383662" cy="479211"/>
          </a:xfrm>
        </p:grpSpPr>
        <p:sp>
          <p:nvSpPr>
            <p:cNvPr id="71" name="文本框 56">
              <a:extLst>
                <a:ext uri="{FF2B5EF4-FFF2-40B4-BE49-F238E27FC236}">
                  <a16:creationId xmlns:a16="http://schemas.microsoft.com/office/drawing/2014/main" id="{2E329872-C626-9E21-47AA-EF1D3A2B5770}"/>
                </a:ext>
              </a:extLst>
            </p:cNvPr>
            <p:cNvSpPr txBox="1">
              <a:spLocks noChangeArrowheads="1"/>
            </p:cNvSpPr>
            <p:nvPr/>
          </p:nvSpPr>
          <p:spPr bwMode="auto">
            <a:xfrm>
              <a:off x="5177374" y="2289941"/>
              <a:ext cx="1186902" cy="338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1600" b="1" i="1" u="none" strike="noStrike" kern="1200" cap="none" spc="0" normalizeH="0" baseline="0" noProof="0" dirty="0">
                  <a:ln>
                    <a:noFill/>
                  </a:ln>
                  <a:solidFill>
                    <a:srgbClr val="EB613B"/>
                  </a:solidFill>
                  <a:effectLst/>
                  <a:uLnTx/>
                  <a:uFillTx/>
                  <a:latin typeface="微软雅黑" panose="020B0503020204020204" pitchFamily="34" charset="-122"/>
                  <a:ea typeface="微软雅黑" panose="020B0503020204020204" pitchFamily="34" charset="-122"/>
                  <a:cs typeface="+mn-cs"/>
                </a:rPr>
                <a:t>地舒单抗</a:t>
              </a:r>
              <a:endParaRPr kumimoji="0" lang="en-US" altLang="zh-CN" sz="1600" b="1" i="1" u="none" strike="noStrike" kern="1200" cap="none" spc="0" normalizeH="0" baseline="30000" noProof="0" dirty="0">
                <a:ln>
                  <a:noFill/>
                </a:ln>
                <a:solidFill>
                  <a:srgbClr val="EB613B"/>
                </a:solidFill>
                <a:effectLst/>
                <a:uLnTx/>
                <a:uFillTx/>
                <a:latin typeface="微软雅黑" panose="020B0503020204020204" pitchFamily="34" charset="-122"/>
                <a:ea typeface="微软雅黑" panose="020B0503020204020204" pitchFamily="34" charset="-122"/>
                <a:cs typeface="+mn-cs"/>
              </a:endParaRPr>
            </a:p>
          </p:txBody>
        </p:sp>
        <p:sp>
          <p:nvSpPr>
            <p:cNvPr id="73" name="tuning-fork-shaped_27129">
              <a:extLst>
                <a:ext uri="{FF2B5EF4-FFF2-40B4-BE49-F238E27FC236}">
                  <a16:creationId xmlns:a16="http://schemas.microsoft.com/office/drawing/2014/main" id="{DF7D163B-4892-47B0-6612-C3D4C7BD4758}"/>
                </a:ext>
              </a:extLst>
            </p:cNvPr>
            <p:cNvSpPr/>
            <p:nvPr/>
          </p:nvSpPr>
          <p:spPr>
            <a:xfrm rot="16200000">
              <a:off x="5099620" y="2386739"/>
              <a:ext cx="263407" cy="501419"/>
            </a:xfrm>
            <a:custGeom>
              <a:avLst/>
              <a:gdLst>
                <a:gd name="T0" fmla="*/ 2122 w 2122"/>
                <a:gd name="T1" fmla="*/ 283 h 4034"/>
                <a:gd name="T2" fmla="*/ 1839 w 2122"/>
                <a:gd name="T3" fmla="*/ 0 h 4034"/>
                <a:gd name="T4" fmla="*/ 1556 w 2122"/>
                <a:gd name="T5" fmla="*/ 283 h 4034"/>
                <a:gd name="T6" fmla="*/ 1556 w 2122"/>
                <a:gd name="T7" fmla="*/ 1430 h 4034"/>
                <a:gd name="T8" fmla="*/ 1132 w 2122"/>
                <a:gd name="T9" fmla="*/ 1854 h 4034"/>
                <a:gd name="T10" fmla="*/ 990 w 2122"/>
                <a:gd name="T11" fmla="*/ 1854 h 4034"/>
                <a:gd name="T12" fmla="*/ 566 w 2122"/>
                <a:gd name="T13" fmla="*/ 1430 h 4034"/>
                <a:gd name="T14" fmla="*/ 566 w 2122"/>
                <a:gd name="T15" fmla="*/ 283 h 4034"/>
                <a:gd name="T16" fmla="*/ 283 w 2122"/>
                <a:gd name="T17" fmla="*/ 0 h 4034"/>
                <a:gd name="T18" fmla="*/ 0 w 2122"/>
                <a:gd name="T19" fmla="*/ 283 h 4034"/>
                <a:gd name="T20" fmla="*/ 0 w 2122"/>
                <a:gd name="T21" fmla="*/ 1430 h 4034"/>
                <a:gd name="T22" fmla="*/ 707 w 2122"/>
                <a:gd name="T23" fmla="*/ 2378 h 4034"/>
                <a:gd name="T24" fmla="*/ 707 w 2122"/>
                <a:gd name="T25" fmla="*/ 4034 h 4034"/>
                <a:gd name="T26" fmla="*/ 1414 w 2122"/>
                <a:gd name="T27" fmla="*/ 4034 h 4034"/>
                <a:gd name="T28" fmla="*/ 1414 w 2122"/>
                <a:gd name="T29" fmla="*/ 2378 h 4034"/>
                <a:gd name="T30" fmla="*/ 2122 w 2122"/>
                <a:gd name="T31" fmla="*/ 1430 h 4034"/>
                <a:gd name="T32" fmla="*/ 2122 w 2122"/>
                <a:gd name="T33" fmla="*/ 283 h 40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122" h="4034">
                  <a:moveTo>
                    <a:pt x="2122" y="283"/>
                  </a:moveTo>
                  <a:cubicBezTo>
                    <a:pt x="2122" y="127"/>
                    <a:pt x="1995" y="0"/>
                    <a:pt x="1839" y="0"/>
                  </a:cubicBezTo>
                  <a:cubicBezTo>
                    <a:pt x="1683" y="0"/>
                    <a:pt x="1556" y="127"/>
                    <a:pt x="1556" y="283"/>
                  </a:cubicBezTo>
                  <a:lnTo>
                    <a:pt x="1556" y="1430"/>
                  </a:lnTo>
                  <a:cubicBezTo>
                    <a:pt x="1556" y="1664"/>
                    <a:pt x="1366" y="1854"/>
                    <a:pt x="1132" y="1854"/>
                  </a:cubicBezTo>
                  <a:lnTo>
                    <a:pt x="990" y="1854"/>
                  </a:lnTo>
                  <a:cubicBezTo>
                    <a:pt x="756" y="1854"/>
                    <a:pt x="566" y="1664"/>
                    <a:pt x="566" y="1430"/>
                  </a:cubicBezTo>
                  <a:lnTo>
                    <a:pt x="566" y="283"/>
                  </a:lnTo>
                  <a:cubicBezTo>
                    <a:pt x="566" y="127"/>
                    <a:pt x="439" y="0"/>
                    <a:pt x="283" y="0"/>
                  </a:cubicBezTo>
                  <a:cubicBezTo>
                    <a:pt x="127" y="0"/>
                    <a:pt x="0" y="127"/>
                    <a:pt x="0" y="283"/>
                  </a:cubicBezTo>
                  <a:lnTo>
                    <a:pt x="0" y="1430"/>
                  </a:lnTo>
                  <a:cubicBezTo>
                    <a:pt x="0" y="1877"/>
                    <a:pt x="299" y="2256"/>
                    <a:pt x="707" y="2378"/>
                  </a:cubicBezTo>
                  <a:lnTo>
                    <a:pt x="707" y="4034"/>
                  </a:lnTo>
                  <a:lnTo>
                    <a:pt x="1414" y="4034"/>
                  </a:lnTo>
                  <a:lnTo>
                    <a:pt x="1414" y="2378"/>
                  </a:lnTo>
                  <a:cubicBezTo>
                    <a:pt x="1823" y="2256"/>
                    <a:pt x="2122" y="1877"/>
                    <a:pt x="2122" y="1430"/>
                  </a:cubicBezTo>
                  <a:lnTo>
                    <a:pt x="2122" y="283"/>
                  </a:lnTo>
                  <a:close/>
                </a:path>
              </a:pathLst>
            </a:custGeom>
            <a:solidFill>
              <a:srgbClr val="F36D5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1">
                <a:ln>
                  <a:noFill/>
                </a:ln>
                <a:solidFill>
                  <a:prstClr val="white"/>
                </a:solidFill>
                <a:effectLst/>
                <a:uLnTx/>
                <a:uFillTx/>
                <a:latin typeface="微软雅黑"/>
                <a:ea typeface="微软雅黑"/>
                <a:cs typeface="+mn-cs"/>
              </a:endParaRPr>
            </a:p>
          </p:txBody>
        </p:sp>
      </p:grpSp>
      <p:sp>
        <p:nvSpPr>
          <p:cNvPr id="38" name="ïṥľiḓe_1_1">
            <a:extLst>
              <a:ext uri="{FF2B5EF4-FFF2-40B4-BE49-F238E27FC236}">
                <a16:creationId xmlns:a16="http://schemas.microsoft.com/office/drawing/2014/main" id="{C184E954-CA4E-1EE8-B9F7-7420BC4E62B0}"/>
              </a:ext>
            </a:extLst>
          </p:cNvPr>
          <p:cNvSpPr/>
          <p:nvPr/>
        </p:nvSpPr>
        <p:spPr bwMode="auto">
          <a:xfrm rot="5400000" flipH="1">
            <a:off x="8974009" y="227984"/>
            <a:ext cx="403482" cy="3253561"/>
          </a:xfrm>
          <a:custGeom>
            <a:avLst/>
            <a:gdLst/>
            <a:ahLst/>
            <a:cxnLst>
              <a:cxn ang="0">
                <a:pos x="0" y="94"/>
              </a:cxn>
              <a:cxn ang="0">
                <a:pos x="0" y="521"/>
              </a:cxn>
              <a:cxn ang="0">
                <a:pos x="124" y="614"/>
              </a:cxn>
              <a:cxn ang="0">
                <a:pos x="124" y="0"/>
              </a:cxn>
              <a:cxn ang="0">
                <a:pos x="0" y="94"/>
              </a:cxn>
            </a:cxnLst>
            <a:rect l="0" t="0" r="r" b="b"/>
            <a:pathLst>
              <a:path w="124" h="614">
                <a:moveTo>
                  <a:pt x="0" y="94"/>
                </a:moveTo>
                <a:cubicBezTo>
                  <a:pt x="0" y="521"/>
                  <a:pt x="0" y="521"/>
                  <a:pt x="0" y="521"/>
                </a:cubicBezTo>
                <a:cubicBezTo>
                  <a:pt x="0" y="576"/>
                  <a:pt x="109" y="559"/>
                  <a:pt x="124" y="614"/>
                </a:cubicBezTo>
                <a:cubicBezTo>
                  <a:pt x="124" y="0"/>
                  <a:pt x="124" y="0"/>
                  <a:pt x="124" y="0"/>
                </a:cubicBezTo>
                <a:cubicBezTo>
                  <a:pt x="109" y="55"/>
                  <a:pt x="0" y="38"/>
                  <a:pt x="0" y="94"/>
                </a:cubicBezTo>
                <a:close/>
              </a:path>
            </a:pathLst>
          </a:custGeom>
          <a:gradFill>
            <a:gsLst>
              <a:gs pos="0">
                <a:srgbClr val="F0894A"/>
              </a:gs>
              <a:gs pos="100000">
                <a:schemeClr val="accent2"/>
              </a:gs>
            </a:gsLst>
            <a:lin ang="16200000" scaled="1"/>
          </a:gradFill>
          <a:ln w="12700" cap="flat" cmpd="sng" algn="ctr">
            <a:noFill/>
            <a:prstDash val="solid"/>
            <a:miter lim="800000"/>
          </a:ln>
          <a:effectLst>
            <a:glow rad="12700">
              <a:srgbClr val="F0894A">
                <a:satMod val="175000"/>
                <a:alpha val="40000"/>
              </a:srgbClr>
            </a:glow>
            <a:outerShdw blurRad="114300" sx="102000" sy="102000" algn="ctr" rotWithShape="0">
              <a:srgbClr val="F0894A">
                <a:alpha val="36000"/>
              </a:srgbClr>
            </a:outerShdw>
          </a:effectLst>
        </p:spPr>
        <p:txBody>
          <a:bodyPr lIns="0" tIns="0" rIns="0" bIns="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1600" b="1" i="0" u="none" strike="noStrike" kern="1200" cap="none" spc="0" normalizeH="0" baseline="0" noProof="1">
              <a:ln>
                <a:noFill/>
              </a:ln>
              <a:solidFill>
                <a:prstClr val="white"/>
              </a:solidFill>
              <a:effectLst/>
              <a:uLnTx/>
              <a:uFillTx/>
              <a:latin typeface="微软雅黑" panose="020B0503020204020204" pitchFamily="34" charset="-122"/>
              <a:ea typeface="微软雅黑" panose="020B0503020204020204" pitchFamily="34" charset="-122"/>
              <a:cs typeface="+mn-cs"/>
              <a:sym typeface="Arial" charset="0"/>
            </a:endParaRPr>
          </a:p>
        </p:txBody>
      </p:sp>
      <p:sp>
        <p:nvSpPr>
          <p:cNvPr id="41" name="文本框 40">
            <a:extLst>
              <a:ext uri="{FF2B5EF4-FFF2-40B4-BE49-F238E27FC236}">
                <a16:creationId xmlns:a16="http://schemas.microsoft.com/office/drawing/2014/main" id="{7F661386-2B10-3F4B-9EEA-46C919DC5552}"/>
              </a:ext>
            </a:extLst>
          </p:cNvPr>
          <p:cNvSpPr txBox="1"/>
          <p:nvPr/>
        </p:nvSpPr>
        <p:spPr>
          <a:xfrm>
            <a:off x="8104239" y="1716265"/>
            <a:ext cx="2143125" cy="276999"/>
          </a:xfrm>
          <a:prstGeom prst="rect">
            <a:avLst/>
          </a:prstGeom>
          <a:noFill/>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200" b="1" i="0" u="none" strike="noStrike" kern="1200" cap="none" spc="0" normalizeH="0" baseline="0" noProof="0" dirty="0">
                <a:ln>
                  <a:noFill/>
                </a:ln>
                <a:solidFill>
                  <a:srgbClr val="FFFFFF"/>
                </a:solidFill>
                <a:uLnTx/>
                <a:uFillTx/>
                <a:latin typeface="微软雅黑" panose="020B0503020204020204" pitchFamily="34" charset="-122"/>
                <a:ea typeface="微软雅黑" panose="020B0503020204020204" pitchFamily="34" charset="-122"/>
                <a:cs typeface="+mn-cs"/>
              </a:rPr>
              <a:t>RANKL</a:t>
            </a:r>
            <a:r>
              <a:rPr kumimoji="0" lang="zh-CN" altLang="en-US" sz="1200" b="1" i="0" u="none" strike="noStrike" kern="1200" cap="none" spc="0" normalizeH="0" baseline="0" noProof="0" dirty="0">
                <a:ln>
                  <a:noFill/>
                </a:ln>
                <a:solidFill>
                  <a:srgbClr val="FFFFFF"/>
                </a:solidFill>
                <a:uLnTx/>
                <a:uFillTx/>
                <a:latin typeface="微软雅黑" panose="020B0503020204020204" pitchFamily="34" charset="-122"/>
                <a:ea typeface="微软雅黑" panose="020B0503020204020204" pitchFamily="34" charset="-122"/>
                <a:cs typeface="+mn-cs"/>
              </a:rPr>
              <a:t>恶性循环</a:t>
            </a:r>
            <a:r>
              <a:rPr kumimoji="0" lang="en-US" altLang="zh-CN" sz="1200" b="0" i="0" u="none" strike="noStrike" kern="1200" cap="none" spc="0" normalizeH="0" baseline="60000" noProof="0" dirty="0">
                <a:ln>
                  <a:noFill/>
                </a:ln>
                <a:solidFill>
                  <a:srgbClr val="FFFFFF"/>
                </a:solidFill>
                <a:uLnTx/>
                <a:uFillTx/>
                <a:latin typeface="微软雅黑" panose="020B0503020204020204" pitchFamily="34" charset="-122"/>
                <a:ea typeface="微软雅黑" panose="020B0503020204020204" pitchFamily="34" charset="-122"/>
                <a:cs typeface="+mn-cs"/>
              </a:rPr>
              <a:t>1-5</a:t>
            </a:r>
            <a:endParaRPr kumimoji="0" lang="zh-CN" altLang="en-US" sz="1200" b="0" i="0" u="none" strike="noStrike" kern="1200" cap="none" spc="0" normalizeH="0" baseline="60000" noProof="0" dirty="0">
              <a:ln>
                <a:noFill/>
              </a:ln>
              <a:solidFill>
                <a:srgbClr val="FFFFFF"/>
              </a:solidFill>
              <a:uLnTx/>
              <a:uFillTx/>
              <a:latin typeface="微软雅黑" panose="020B0503020204020204" pitchFamily="34" charset="-122"/>
              <a:ea typeface="微软雅黑" panose="020B0503020204020204" pitchFamily="34" charset="-122"/>
              <a:cs typeface="+mn-cs"/>
            </a:endParaRPr>
          </a:p>
        </p:txBody>
      </p:sp>
      <p:sp>
        <p:nvSpPr>
          <p:cNvPr id="64" name="close-or-erase-cross-circular-button-for-interface_36930">
            <a:extLst>
              <a:ext uri="{FF2B5EF4-FFF2-40B4-BE49-F238E27FC236}">
                <a16:creationId xmlns:a16="http://schemas.microsoft.com/office/drawing/2014/main" id="{CD07E083-5784-B72B-83E5-247B59ADE62D}"/>
              </a:ext>
            </a:extLst>
          </p:cNvPr>
          <p:cNvSpPr/>
          <p:nvPr/>
        </p:nvSpPr>
        <p:spPr bwMode="auto">
          <a:xfrm>
            <a:off x="6798628" y="5013908"/>
            <a:ext cx="445139" cy="444483"/>
          </a:xfrm>
          <a:custGeom>
            <a:avLst/>
            <a:gdLst>
              <a:gd name="T0" fmla="*/ 220 w 440"/>
              <a:gd name="T1" fmla="*/ 0 h 440"/>
              <a:gd name="T2" fmla="*/ 0 w 440"/>
              <a:gd name="T3" fmla="*/ 220 h 440"/>
              <a:gd name="T4" fmla="*/ 220 w 440"/>
              <a:gd name="T5" fmla="*/ 440 h 440"/>
              <a:gd name="T6" fmla="*/ 440 w 440"/>
              <a:gd name="T7" fmla="*/ 220 h 440"/>
              <a:gd name="T8" fmla="*/ 220 w 440"/>
              <a:gd name="T9" fmla="*/ 0 h 440"/>
              <a:gd name="T10" fmla="*/ 342 w 440"/>
              <a:gd name="T11" fmla="*/ 295 h 440"/>
              <a:gd name="T12" fmla="*/ 295 w 440"/>
              <a:gd name="T13" fmla="*/ 342 h 440"/>
              <a:gd name="T14" fmla="*/ 220 w 440"/>
              <a:gd name="T15" fmla="*/ 267 h 440"/>
              <a:gd name="T16" fmla="*/ 145 w 440"/>
              <a:gd name="T17" fmla="*/ 342 h 440"/>
              <a:gd name="T18" fmla="*/ 98 w 440"/>
              <a:gd name="T19" fmla="*/ 295 h 440"/>
              <a:gd name="T20" fmla="*/ 173 w 440"/>
              <a:gd name="T21" fmla="*/ 220 h 440"/>
              <a:gd name="T22" fmla="*/ 98 w 440"/>
              <a:gd name="T23" fmla="*/ 145 h 440"/>
              <a:gd name="T24" fmla="*/ 145 w 440"/>
              <a:gd name="T25" fmla="*/ 98 h 440"/>
              <a:gd name="T26" fmla="*/ 220 w 440"/>
              <a:gd name="T27" fmla="*/ 173 h 440"/>
              <a:gd name="T28" fmla="*/ 295 w 440"/>
              <a:gd name="T29" fmla="*/ 98 h 440"/>
              <a:gd name="T30" fmla="*/ 342 w 440"/>
              <a:gd name="T31" fmla="*/ 145 h 440"/>
              <a:gd name="T32" fmla="*/ 267 w 440"/>
              <a:gd name="T33" fmla="*/ 220 h 440"/>
              <a:gd name="T34" fmla="*/ 342 w 440"/>
              <a:gd name="T35" fmla="*/ 295 h 4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40" h="440">
                <a:moveTo>
                  <a:pt x="220" y="0"/>
                </a:moveTo>
                <a:cubicBezTo>
                  <a:pt x="99" y="0"/>
                  <a:pt x="0" y="99"/>
                  <a:pt x="0" y="220"/>
                </a:cubicBezTo>
                <a:cubicBezTo>
                  <a:pt x="0" y="341"/>
                  <a:pt x="99" y="440"/>
                  <a:pt x="220" y="440"/>
                </a:cubicBezTo>
                <a:cubicBezTo>
                  <a:pt x="341" y="440"/>
                  <a:pt x="440" y="341"/>
                  <a:pt x="440" y="220"/>
                </a:cubicBezTo>
                <a:cubicBezTo>
                  <a:pt x="440" y="99"/>
                  <a:pt x="341" y="0"/>
                  <a:pt x="220" y="0"/>
                </a:cubicBezTo>
                <a:close/>
                <a:moveTo>
                  <a:pt x="342" y="295"/>
                </a:moveTo>
                <a:lnTo>
                  <a:pt x="295" y="342"/>
                </a:lnTo>
                <a:lnTo>
                  <a:pt x="220" y="267"/>
                </a:lnTo>
                <a:lnTo>
                  <a:pt x="145" y="342"/>
                </a:lnTo>
                <a:lnTo>
                  <a:pt x="98" y="295"/>
                </a:lnTo>
                <a:lnTo>
                  <a:pt x="173" y="220"/>
                </a:lnTo>
                <a:lnTo>
                  <a:pt x="98" y="145"/>
                </a:lnTo>
                <a:lnTo>
                  <a:pt x="145" y="98"/>
                </a:lnTo>
                <a:lnTo>
                  <a:pt x="220" y="173"/>
                </a:lnTo>
                <a:lnTo>
                  <a:pt x="295" y="98"/>
                </a:lnTo>
                <a:lnTo>
                  <a:pt x="342" y="145"/>
                </a:lnTo>
                <a:lnTo>
                  <a:pt x="267" y="220"/>
                </a:lnTo>
                <a:lnTo>
                  <a:pt x="342" y="295"/>
                </a:lnTo>
                <a:close/>
              </a:path>
            </a:pathLst>
          </a:custGeom>
          <a:gradFill>
            <a:gsLst>
              <a:gs pos="0">
                <a:srgbClr val="F0894A"/>
              </a:gs>
              <a:gs pos="100000">
                <a:srgbClr val="EB5C29"/>
              </a:gs>
            </a:gsLst>
            <a:lin ang="16200000" scaled="1"/>
          </a:gradFill>
          <a:ln w="12700" cap="flat" cmpd="sng" algn="ctr">
            <a:noFill/>
            <a:prstDash val="solid"/>
            <a:miter lim="800000"/>
          </a:ln>
          <a:effectLst>
            <a:glow rad="12700">
              <a:srgbClr val="F0894A">
                <a:satMod val="175000"/>
                <a:alpha val="40000"/>
              </a:srgbClr>
            </a:glow>
          </a:effectLst>
        </p:spPr>
        <p:txBody>
          <a:bodyPr wrap="none" lIns="0" tIns="0" rIns="0" bIns="72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1">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grpSp>
        <p:nvGrpSpPr>
          <p:cNvPr id="91" name="组合 90">
            <a:extLst>
              <a:ext uri="{FF2B5EF4-FFF2-40B4-BE49-F238E27FC236}">
                <a16:creationId xmlns:a16="http://schemas.microsoft.com/office/drawing/2014/main" id="{F083D439-B201-FDF1-0643-D119470066BC}"/>
              </a:ext>
            </a:extLst>
          </p:cNvPr>
          <p:cNvGrpSpPr/>
          <p:nvPr/>
        </p:nvGrpSpPr>
        <p:grpSpPr>
          <a:xfrm>
            <a:off x="7035800" y="2082543"/>
            <a:ext cx="4641850" cy="2674173"/>
            <a:chOff x="7035800" y="2158743"/>
            <a:chExt cx="4641850" cy="2674173"/>
          </a:xfrm>
        </p:grpSpPr>
        <p:sp>
          <p:nvSpPr>
            <p:cNvPr id="28" name="文本框 40">
              <a:extLst>
                <a:ext uri="{FF2B5EF4-FFF2-40B4-BE49-F238E27FC236}">
                  <a16:creationId xmlns:a16="http://schemas.microsoft.com/office/drawing/2014/main" id="{B3A3A284-9BC5-4BD2-4C30-D0B56C90F3C2}"/>
                </a:ext>
              </a:extLst>
            </p:cNvPr>
            <p:cNvSpPr txBox="1">
              <a:spLocks noChangeArrowheads="1"/>
            </p:cNvSpPr>
            <p:nvPr>
              <p:custDataLst>
                <p:tags r:id="rId4"/>
              </p:custDataLst>
            </p:nvPr>
          </p:nvSpPr>
          <p:spPr bwMode="auto">
            <a:xfrm>
              <a:off x="7035800" y="2158743"/>
              <a:ext cx="4641850" cy="24645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0" marR="0" lvl="0" indent="0" algn="l" defTabSz="914400" rtl="0" eaLnBrk="1" fontAlgn="base" latinLnBrk="0" hangingPunct="1">
                <a:lnSpc>
                  <a:spcPct val="150000"/>
                </a:lnSpc>
                <a:spcBef>
                  <a:spcPts val="600"/>
                </a:spcBef>
                <a:spcAft>
                  <a:spcPct val="0"/>
                </a:spcAft>
                <a:buClrTx/>
                <a:buSzTx/>
                <a:buFontTx/>
                <a:buNone/>
                <a:tabLst/>
                <a:defRPr/>
              </a:pPr>
              <a:r>
                <a:rPr kumimoji="0" lang="zh-CN" altLang="en-US" sz="1600" b="1" i="0" u="none" strike="noStrike" kern="1200" cap="none" spc="0" normalizeH="0" baseline="0" noProof="0" dirty="0">
                  <a:ln>
                    <a:noFill/>
                  </a:ln>
                  <a:solidFill>
                    <a:srgbClr val="F36D52"/>
                  </a:solidFill>
                  <a:effectLst/>
                  <a:uLnTx/>
                  <a:uFillTx/>
                  <a:latin typeface="微软雅黑" panose="020B0503020204020204" pitchFamily="34" charset="-122"/>
                  <a:ea typeface="微软雅黑" panose="020B0503020204020204" pitchFamily="34" charset="-122"/>
                  <a:cs typeface="+mn-cs"/>
                </a:rPr>
                <a:t>①  </a:t>
              </a:r>
              <a:r>
                <a:rPr kumimoji="0" lang="zh-CN" altLang="en-US" sz="1400" b="1" i="0" u="none" strike="noStrike" kern="1200" cap="none" spc="0" normalizeH="0" baseline="0" noProof="0" dirty="0">
                  <a:ln>
                    <a:noFill/>
                  </a:ln>
                  <a:solidFill>
                    <a:srgbClr val="F36D52"/>
                  </a:solidFill>
                  <a:effectLst/>
                  <a:uLnTx/>
                  <a:uFillTx/>
                  <a:latin typeface="微软雅黑" panose="020B0503020204020204" pitchFamily="34" charset="-122"/>
                  <a:ea typeface="微软雅黑" panose="020B0503020204020204" pitchFamily="34" charset="-122"/>
                  <a:cs typeface="+mn-cs"/>
                </a:rPr>
                <a:t>骨转移肿瘤激活</a:t>
              </a:r>
              <a:r>
                <a:rPr kumimoji="0" lang="en-US" altLang="zh-CN" sz="1400" b="1" i="0" u="none" strike="noStrike" kern="1200" cap="none" spc="0" normalizeH="0" baseline="0" noProof="0" dirty="0">
                  <a:ln>
                    <a:noFill/>
                  </a:ln>
                  <a:solidFill>
                    <a:srgbClr val="F36D52"/>
                  </a:solidFill>
                  <a:effectLst/>
                  <a:uLnTx/>
                  <a:uFillTx/>
                  <a:latin typeface="微软雅黑" panose="020B0503020204020204" pitchFamily="34" charset="-122"/>
                  <a:ea typeface="微软雅黑" panose="020B0503020204020204" pitchFamily="34" charset="-122"/>
                  <a:cs typeface="+mn-cs"/>
                </a:rPr>
                <a:t>【</a:t>
              </a:r>
              <a:r>
                <a:rPr kumimoji="0" lang="zh-CN" altLang="en-US" sz="1400" b="1" i="0" u="none" strike="noStrike" kern="1200" cap="none" spc="0" normalizeH="0" baseline="0" noProof="0" dirty="0">
                  <a:ln>
                    <a:noFill/>
                  </a:ln>
                  <a:solidFill>
                    <a:srgbClr val="F36D52"/>
                  </a:solidFill>
                  <a:effectLst/>
                  <a:uLnTx/>
                  <a:uFillTx/>
                  <a:latin typeface="微软雅黑" panose="020B0503020204020204" pitchFamily="34" charset="-122"/>
                  <a:ea typeface="微软雅黑" panose="020B0503020204020204" pitchFamily="34" charset="-122"/>
                  <a:cs typeface="+mn-cs"/>
                </a:rPr>
                <a:t>成骨细胞</a:t>
              </a:r>
              <a:r>
                <a:rPr kumimoji="0" lang="en-US" altLang="zh-CN" sz="1400" b="1" i="0" u="none" strike="noStrike" kern="1200" cap="none" spc="0" normalizeH="0" baseline="0" noProof="0" dirty="0">
                  <a:ln>
                    <a:noFill/>
                  </a:ln>
                  <a:solidFill>
                    <a:srgbClr val="F36D52"/>
                  </a:solidFill>
                  <a:effectLst/>
                  <a:uLnTx/>
                  <a:uFillTx/>
                  <a:latin typeface="微软雅黑" panose="020B0503020204020204" pitchFamily="34" charset="-122"/>
                  <a:ea typeface="微软雅黑" panose="020B0503020204020204" pitchFamily="34" charset="-122"/>
                  <a:cs typeface="+mn-cs"/>
                </a:rPr>
                <a:t>】</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900" b="1" i="0" u="none" strike="noStrike" kern="1200" cap="none" spc="0" normalizeH="0" baseline="0" noProof="0" dirty="0">
                  <a:ln>
                    <a:noFill/>
                  </a:ln>
                  <a:solidFill>
                    <a:srgbClr val="E7E6E6"/>
                  </a:solidFill>
                  <a:effectLst/>
                  <a:uLnTx/>
                  <a:uFillTx/>
                  <a:latin typeface="微软雅黑" panose="020B0503020204020204" pitchFamily="34" charset="-122"/>
                  <a:ea typeface="微软雅黑" panose="020B0503020204020204" pitchFamily="34" charset="-122"/>
                  <a:cs typeface="+mn-cs"/>
                </a:rPr>
                <a:t>           </a:t>
              </a:r>
              <a:r>
                <a:rPr kumimoji="0" lang="zh-CN" altLang="en-US" sz="1000" b="0"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cs typeface="+mn-cs"/>
                </a:rPr>
                <a:t>肿瘤释放细胞因子激活成骨细胞 </a:t>
              </a:r>
              <a:r>
                <a:rPr kumimoji="0" lang="en-US" altLang="zh-CN" sz="1000" b="0"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cs typeface="+mn-cs"/>
                </a:rPr>
                <a:t>(</a:t>
              </a:r>
              <a:r>
                <a:rPr kumimoji="0" lang="en-US" altLang="zh-CN" sz="1000" b="0" i="0" u="none" strike="noStrike" kern="1200" cap="none" spc="0" normalizeH="0" baseline="0" noProof="0" dirty="0" err="1">
                  <a:ln>
                    <a:noFill/>
                  </a:ln>
                  <a:effectLst/>
                  <a:uLnTx/>
                  <a:uFillTx/>
                  <a:latin typeface="微软雅黑" panose="020B0503020204020204" pitchFamily="34" charset="-122"/>
                  <a:ea typeface="微软雅黑" panose="020B0503020204020204" pitchFamily="34" charset="-122"/>
                  <a:cs typeface="+mn-cs"/>
                </a:rPr>
                <a:t>PTHrP</a:t>
              </a:r>
              <a:r>
                <a:rPr kumimoji="0" lang="en-US" altLang="zh-CN" sz="1000" b="0"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cs typeface="+mn-cs"/>
                </a:rPr>
                <a:t>, IL-1, IL-6</a:t>
              </a:r>
              <a:r>
                <a:rPr kumimoji="0" lang="zh-CN" altLang="en-US" sz="1000" b="0"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cs typeface="+mn-cs"/>
                </a:rPr>
                <a:t>等</a:t>
              </a:r>
              <a:r>
                <a:rPr kumimoji="0" lang="en-US" altLang="zh-CN" sz="1000" b="0"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cs typeface="+mn-cs"/>
                </a:rPr>
                <a:t>)</a:t>
              </a:r>
            </a:p>
            <a:p>
              <a:pPr marL="0" marR="0" lvl="0" indent="0" algn="l" defTabSz="914400" rtl="0" eaLnBrk="1" fontAlgn="base" latinLnBrk="0" hangingPunct="1">
                <a:lnSpc>
                  <a:spcPct val="150000"/>
                </a:lnSpc>
                <a:spcBef>
                  <a:spcPts val="600"/>
                </a:spcBef>
                <a:spcAft>
                  <a:spcPct val="0"/>
                </a:spcAft>
                <a:buClrTx/>
                <a:buSzTx/>
                <a:buFontTx/>
                <a:buNone/>
                <a:tabLst/>
                <a:defRPr/>
              </a:pPr>
              <a:r>
                <a:rPr kumimoji="0" lang="zh-CN" altLang="en-US" sz="1600" b="1" i="0" u="none" strike="noStrike" kern="1200" cap="none" spc="0" normalizeH="0" baseline="0" noProof="0" dirty="0">
                  <a:ln>
                    <a:noFill/>
                  </a:ln>
                  <a:solidFill>
                    <a:srgbClr val="F36D52"/>
                  </a:solidFill>
                  <a:effectLst/>
                  <a:uLnTx/>
                  <a:uFillTx/>
                  <a:latin typeface="微软雅黑" panose="020B0503020204020204" pitchFamily="34" charset="-122"/>
                  <a:ea typeface="微软雅黑" panose="020B0503020204020204" pitchFamily="34" charset="-122"/>
                  <a:cs typeface="+mn-cs"/>
                </a:rPr>
                <a:t>②  </a:t>
              </a:r>
              <a:r>
                <a:rPr kumimoji="0" lang="zh-CN" altLang="en-US" sz="1400" b="1" i="0" u="none" strike="noStrike" kern="1200" cap="none" spc="0" normalizeH="0" baseline="0" noProof="0" dirty="0">
                  <a:ln>
                    <a:noFill/>
                  </a:ln>
                  <a:solidFill>
                    <a:srgbClr val="F36D52"/>
                  </a:solidFill>
                  <a:effectLst/>
                  <a:uLnTx/>
                  <a:uFillTx/>
                  <a:latin typeface="微软雅黑" panose="020B0503020204020204" pitchFamily="34" charset="-122"/>
                  <a:ea typeface="微软雅黑" panose="020B0503020204020204" pitchFamily="34" charset="-122"/>
                  <a:cs typeface="+mn-cs"/>
                </a:rPr>
                <a:t>成骨细胞分泌</a:t>
              </a:r>
              <a:r>
                <a:rPr kumimoji="0" lang="en-US" altLang="zh-CN" sz="1400" b="1" i="0" u="none" strike="noStrike" kern="1200" cap="none" spc="0" normalizeH="0" baseline="0" noProof="0" dirty="0">
                  <a:ln>
                    <a:noFill/>
                  </a:ln>
                  <a:solidFill>
                    <a:srgbClr val="F36D52"/>
                  </a:solidFill>
                  <a:effectLst/>
                  <a:uLnTx/>
                  <a:uFillTx/>
                  <a:latin typeface="微软雅黑" panose="020B0503020204020204" pitchFamily="34" charset="-122"/>
                  <a:ea typeface="微软雅黑" panose="020B0503020204020204" pitchFamily="34" charset="-122"/>
                  <a:cs typeface="+mn-cs"/>
                </a:rPr>
                <a:t>【</a:t>
              </a:r>
              <a:r>
                <a:rPr kumimoji="0" lang="zh-CN" altLang="en-US" sz="1400" b="1" i="0" u="none" strike="noStrike" kern="1200" cap="none" spc="0" normalizeH="0" baseline="0" noProof="0" dirty="0">
                  <a:ln>
                    <a:noFill/>
                  </a:ln>
                  <a:solidFill>
                    <a:srgbClr val="F36D52"/>
                  </a:solidFill>
                  <a:effectLst/>
                  <a:uLnTx/>
                  <a:uFillTx/>
                  <a:latin typeface="微软雅黑" panose="020B0503020204020204" pitchFamily="34" charset="-122"/>
                  <a:ea typeface="微软雅黑" panose="020B0503020204020204" pitchFamily="34" charset="-122"/>
                  <a:cs typeface="+mn-cs"/>
                </a:rPr>
                <a:t>大量</a:t>
              </a:r>
              <a:r>
                <a:rPr kumimoji="0" lang="en-US" altLang="zh-CN" sz="1400" b="1" i="0" u="none" strike="noStrike" kern="1200" cap="none" spc="0" normalizeH="0" baseline="0" noProof="0" dirty="0">
                  <a:ln>
                    <a:noFill/>
                  </a:ln>
                  <a:solidFill>
                    <a:srgbClr val="F36D52"/>
                  </a:solidFill>
                  <a:effectLst/>
                  <a:uLnTx/>
                  <a:uFillTx/>
                  <a:latin typeface="微软雅黑" panose="020B0503020204020204" pitchFamily="34" charset="-122"/>
                  <a:ea typeface="微软雅黑" panose="020B0503020204020204" pitchFamily="34" charset="-122"/>
                  <a:cs typeface="+mn-cs"/>
                </a:rPr>
                <a:t>RANKL】</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900" b="0"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cs typeface="+mn-cs"/>
                </a:rPr>
                <a:t>            </a:t>
              </a:r>
              <a:r>
                <a:rPr kumimoji="0" lang="zh-CN" altLang="en-US" sz="1000" b="0"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cs typeface="+mn-cs"/>
                </a:rPr>
                <a:t>被肿瘤激活的成骨细胞产生大量</a:t>
              </a:r>
              <a:r>
                <a:rPr kumimoji="0" lang="en-US" altLang="zh-CN" sz="1000" b="0"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cs typeface="+mn-cs"/>
                </a:rPr>
                <a:t>RANKL</a:t>
              </a:r>
              <a:endParaRPr kumimoji="0" lang="en-US" altLang="zh-CN" sz="900" b="0"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cs typeface="+mn-cs"/>
              </a:endParaRPr>
            </a:p>
            <a:p>
              <a:pPr marL="0" marR="0" lvl="0" indent="0" algn="l" defTabSz="914400" rtl="0" eaLnBrk="1" fontAlgn="base" latinLnBrk="0" hangingPunct="1">
                <a:lnSpc>
                  <a:spcPct val="150000"/>
                </a:lnSpc>
                <a:spcBef>
                  <a:spcPts val="600"/>
                </a:spcBef>
                <a:spcAft>
                  <a:spcPct val="0"/>
                </a:spcAft>
                <a:buClrTx/>
                <a:buSzTx/>
                <a:buFontTx/>
                <a:buNone/>
                <a:tabLst/>
                <a:defRPr/>
              </a:pPr>
              <a:r>
                <a:rPr kumimoji="0" lang="zh-CN" altLang="en-US" sz="1600" b="1" i="0" u="none" strike="noStrike" kern="1200" cap="none" spc="0" normalizeH="0" baseline="0" noProof="0" dirty="0">
                  <a:ln>
                    <a:noFill/>
                  </a:ln>
                  <a:solidFill>
                    <a:srgbClr val="F36D52"/>
                  </a:solidFill>
                  <a:effectLst/>
                  <a:uLnTx/>
                  <a:uFillTx/>
                  <a:latin typeface="微软雅黑" panose="020B0503020204020204" pitchFamily="34" charset="-122"/>
                  <a:ea typeface="微软雅黑" panose="020B0503020204020204" pitchFamily="34" charset="-122"/>
                  <a:cs typeface="+mn-cs"/>
                </a:rPr>
                <a:t>③  </a:t>
              </a:r>
              <a:r>
                <a:rPr kumimoji="0" lang="en-US" altLang="zh-CN" sz="1400" b="1" i="0" u="none" strike="noStrike" kern="1200" cap="none" spc="0" normalizeH="0" baseline="0" noProof="0" dirty="0">
                  <a:ln>
                    <a:noFill/>
                  </a:ln>
                  <a:solidFill>
                    <a:srgbClr val="F36D52"/>
                  </a:solidFill>
                  <a:effectLst/>
                  <a:uLnTx/>
                  <a:uFillTx/>
                  <a:latin typeface="微软雅黑" panose="020B0503020204020204" pitchFamily="34" charset="-122"/>
                  <a:ea typeface="微软雅黑" panose="020B0503020204020204" pitchFamily="34" charset="-122"/>
                  <a:cs typeface="+mn-cs"/>
                </a:rPr>
                <a:t>RANKL</a:t>
              </a:r>
              <a:r>
                <a:rPr kumimoji="0" lang="zh-CN" altLang="en-US" sz="1400" b="1" i="0" u="none" strike="noStrike" kern="1200" cap="none" spc="0" normalizeH="0" baseline="0" noProof="0" dirty="0">
                  <a:ln>
                    <a:noFill/>
                  </a:ln>
                  <a:solidFill>
                    <a:srgbClr val="F36D52"/>
                  </a:solidFill>
                  <a:effectLst/>
                  <a:uLnTx/>
                  <a:uFillTx/>
                  <a:latin typeface="微软雅黑" panose="020B0503020204020204" pitchFamily="34" charset="-122"/>
                  <a:ea typeface="微软雅黑" panose="020B0503020204020204" pitchFamily="34" charset="-122"/>
                  <a:cs typeface="+mn-cs"/>
                </a:rPr>
                <a:t>激活</a:t>
              </a:r>
              <a:r>
                <a:rPr kumimoji="0" lang="en-US" altLang="zh-CN" sz="1400" b="1" i="0" u="none" strike="noStrike" kern="1200" cap="none" spc="0" normalizeH="0" baseline="0" noProof="0" dirty="0">
                  <a:ln>
                    <a:noFill/>
                  </a:ln>
                  <a:solidFill>
                    <a:srgbClr val="F36D52"/>
                  </a:solidFill>
                  <a:effectLst/>
                  <a:uLnTx/>
                  <a:uFillTx/>
                  <a:latin typeface="微软雅黑" panose="020B0503020204020204" pitchFamily="34" charset="-122"/>
                  <a:ea typeface="微软雅黑" panose="020B0503020204020204" pitchFamily="34" charset="-122"/>
                  <a:cs typeface="+mn-cs"/>
                </a:rPr>
                <a:t>【</a:t>
              </a:r>
              <a:r>
                <a:rPr kumimoji="0" lang="zh-CN" altLang="en-US" sz="1400" b="1" i="0" u="none" strike="noStrike" kern="1200" cap="none" spc="0" normalizeH="0" baseline="0" noProof="0" dirty="0">
                  <a:ln>
                    <a:noFill/>
                  </a:ln>
                  <a:solidFill>
                    <a:srgbClr val="F36D52"/>
                  </a:solidFill>
                  <a:effectLst/>
                  <a:uLnTx/>
                  <a:uFillTx/>
                  <a:latin typeface="微软雅黑" panose="020B0503020204020204" pitchFamily="34" charset="-122"/>
                  <a:ea typeface="微软雅黑" panose="020B0503020204020204" pitchFamily="34" charset="-122"/>
                  <a:cs typeface="+mn-cs"/>
                </a:rPr>
                <a:t>破骨细胞</a:t>
              </a:r>
              <a:r>
                <a:rPr kumimoji="0" lang="en-US" altLang="zh-CN" sz="1400" b="1" i="0" u="none" strike="noStrike" kern="1200" cap="none" spc="0" normalizeH="0" baseline="0" noProof="0" dirty="0">
                  <a:ln>
                    <a:noFill/>
                  </a:ln>
                  <a:solidFill>
                    <a:srgbClr val="F36D52"/>
                  </a:solidFill>
                  <a:effectLst/>
                  <a:uLnTx/>
                  <a:uFillTx/>
                  <a:latin typeface="微软雅黑" panose="020B0503020204020204" pitchFamily="34" charset="-122"/>
                  <a:ea typeface="微软雅黑" panose="020B0503020204020204" pitchFamily="34" charset="-122"/>
                  <a:cs typeface="+mn-cs"/>
                </a:rPr>
                <a:t>】</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800" b="1" i="0" u="none" strike="noStrike" kern="1200" cap="none" spc="0" normalizeH="0" baseline="0" noProof="0" dirty="0">
                  <a:ln>
                    <a:noFill/>
                  </a:ln>
                  <a:solidFill>
                    <a:srgbClr val="E7E6E6"/>
                  </a:solidFill>
                  <a:effectLst/>
                  <a:uLnTx/>
                  <a:uFillTx/>
                  <a:latin typeface="微软雅黑" panose="020B0503020204020204" pitchFamily="34" charset="-122"/>
                  <a:ea typeface="微软雅黑" panose="020B0503020204020204" pitchFamily="34" charset="-122"/>
                  <a:cs typeface="+mn-cs"/>
                </a:rPr>
                <a:t>             </a:t>
              </a:r>
              <a:r>
                <a:rPr kumimoji="0" lang="en-US" altLang="zh-CN" sz="1000" b="0"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cs typeface="+mn-cs"/>
                </a:rPr>
                <a:t>RANKL</a:t>
              </a:r>
              <a:r>
                <a:rPr kumimoji="0" lang="zh-CN" altLang="en-US" sz="1000" b="0"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cs typeface="+mn-cs"/>
                </a:rPr>
                <a:t>和破骨细胞表面的</a:t>
              </a:r>
              <a:r>
                <a:rPr kumimoji="0" lang="en-US" altLang="zh-CN" sz="1000" b="0"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cs typeface="+mn-cs"/>
                </a:rPr>
                <a:t>RANK</a:t>
              </a:r>
              <a:r>
                <a:rPr kumimoji="0" lang="zh-CN" altLang="en-US" sz="1000" b="0"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cs typeface="+mn-cs"/>
                </a:rPr>
                <a:t>受体结合，促进破骨细胞前体成熟、</a:t>
              </a:r>
              <a:r>
                <a:rPr kumimoji="0" lang="en-US" altLang="zh-CN" sz="1000" b="0"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cs typeface="+mn-cs"/>
                </a:rPr>
                <a: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000" b="0"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cs typeface="+mn-cs"/>
                </a:rPr>
                <a:t>             </a:t>
              </a:r>
              <a:r>
                <a:rPr kumimoji="0" lang="zh-CN" altLang="en-US" sz="1000" b="0"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cs typeface="+mn-cs"/>
                </a:rPr>
                <a:t>促进破骨细胞活化、增殖</a:t>
              </a:r>
              <a:endParaRPr kumimoji="0" lang="en-US" altLang="zh-CN" sz="1000" b="1"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cs typeface="+mn-cs"/>
              </a:endParaRPr>
            </a:p>
            <a:p>
              <a:pPr marL="0" marR="0" lvl="0" indent="0" algn="l" defTabSz="914400" rtl="0" eaLnBrk="1" fontAlgn="base" latinLnBrk="0" hangingPunct="1">
                <a:lnSpc>
                  <a:spcPct val="150000"/>
                </a:lnSpc>
                <a:spcBef>
                  <a:spcPts val="1000"/>
                </a:spcBef>
                <a:spcAft>
                  <a:spcPts val="300"/>
                </a:spcAft>
                <a:buClrTx/>
                <a:buSzTx/>
                <a:buFontTx/>
                <a:buNone/>
                <a:tabLst/>
                <a:defRPr/>
              </a:pPr>
              <a:r>
                <a:rPr kumimoji="0" lang="zh-CN" altLang="en-US" sz="1800" b="1" i="0" u="none" strike="noStrike" kern="1200" cap="none" spc="0" normalizeH="0" baseline="0" noProof="0" dirty="0">
                  <a:ln>
                    <a:noFill/>
                  </a:ln>
                  <a:solidFill>
                    <a:schemeClr val="accent1"/>
                  </a:solidFill>
                  <a:effectLst/>
                  <a:uLnTx/>
                  <a:uFillTx/>
                  <a:latin typeface="微软雅黑" panose="020B0503020204020204" pitchFamily="34" charset="-122"/>
                  <a:ea typeface="微软雅黑" panose="020B0503020204020204" pitchFamily="34" charset="-122"/>
                  <a:cs typeface="+mn-cs"/>
                </a:rPr>
                <a:t>④  </a:t>
              </a:r>
              <a:r>
                <a:rPr kumimoji="0" lang="zh-CN" altLang="en-US" sz="1600" b="1" i="0" u="none" strike="noStrike" kern="1200" cap="none" spc="0" normalizeH="0" baseline="0" noProof="0" dirty="0">
                  <a:ln>
                    <a:noFill/>
                  </a:ln>
                  <a:solidFill>
                    <a:schemeClr val="accent1"/>
                  </a:solidFill>
                  <a:effectLst/>
                  <a:uLnTx/>
                  <a:uFillTx/>
                  <a:latin typeface="微软雅黑" panose="020B0503020204020204" pitchFamily="34" charset="-122"/>
                  <a:ea typeface="微软雅黑" panose="020B0503020204020204" pitchFamily="34" charset="-122"/>
                  <a:cs typeface="+mn-cs"/>
                </a:rPr>
                <a:t>破骨细胞导致 </a:t>
              </a:r>
              <a:r>
                <a:rPr kumimoji="0" lang="zh-CN" altLang="en-US" sz="1800" b="1" i="0" u="sng" strike="noStrike" kern="1200" cap="none" spc="0" normalizeH="0" baseline="0" noProof="0" dirty="0">
                  <a:ln>
                    <a:noFill/>
                  </a:ln>
                  <a:solidFill>
                    <a:schemeClr val="accent1"/>
                  </a:solidFill>
                  <a:effectLst/>
                  <a:uLnTx/>
                  <a:uFillTx/>
                  <a:latin typeface="微软雅黑" panose="020B0503020204020204" pitchFamily="34" charset="-122"/>
                  <a:ea typeface="微软雅黑" panose="020B0503020204020204" pitchFamily="34" charset="-122"/>
                  <a:cs typeface="+mn-cs"/>
                </a:rPr>
                <a:t>骨破坏</a:t>
              </a:r>
              <a:r>
                <a:rPr kumimoji="0" lang="zh-CN" altLang="en-US" sz="1600" b="1" i="1" u="none" strike="noStrike" kern="1200" cap="none" spc="0" normalizeH="0" baseline="0" noProof="0" dirty="0">
                  <a:ln>
                    <a:noFill/>
                  </a:ln>
                  <a:solidFill>
                    <a:schemeClr val="accent1"/>
                  </a:solidFill>
                  <a:effectLst/>
                  <a:uLnTx/>
                  <a:uFillTx/>
                  <a:latin typeface="微软雅黑" panose="020B0503020204020204" pitchFamily="34" charset="-122"/>
                  <a:ea typeface="微软雅黑" panose="020B0503020204020204" pitchFamily="34" charset="-122"/>
                  <a:cs typeface="+mn-cs"/>
                </a:rPr>
                <a:t>、</a:t>
              </a:r>
              <a:r>
                <a:rPr kumimoji="0" lang="zh-CN" altLang="en-US" sz="1600" b="1" i="0" u="none" strike="noStrike" kern="1200" cap="none" spc="0" normalizeH="0" baseline="0" noProof="0" dirty="0">
                  <a:ln>
                    <a:noFill/>
                  </a:ln>
                  <a:solidFill>
                    <a:schemeClr val="accent1"/>
                  </a:solidFill>
                  <a:effectLst/>
                  <a:uLnTx/>
                  <a:uFillTx/>
                  <a:latin typeface="微软雅黑" panose="020B0503020204020204" pitchFamily="34" charset="-122"/>
                  <a:ea typeface="微软雅黑" panose="020B0503020204020204" pitchFamily="34" charset="-122"/>
                  <a:cs typeface="+mn-cs"/>
                </a:rPr>
                <a:t>促进 </a:t>
              </a:r>
              <a:r>
                <a:rPr kumimoji="0" lang="zh-CN" altLang="en-US" sz="1800" b="1" i="0" u="sng" strike="noStrike" kern="1200" cap="none" spc="0" normalizeH="0" baseline="0" noProof="0" dirty="0">
                  <a:ln>
                    <a:noFill/>
                  </a:ln>
                  <a:solidFill>
                    <a:schemeClr val="accent1"/>
                  </a:solidFill>
                  <a:effectLst/>
                  <a:uLnTx/>
                  <a:uFillTx/>
                  <a:latin typeface="微软雅黑" panose="020B0503020204020204" pitchFamily="34" charset="-122"/>
                  <a:ea typeface="微软雅黑" panose="020B0503020204020204" pitchFamily="34" charset="-122"/>
                  <a:cs typeface="+mn-cs"/>
                </a:rPr>
                <a:t>骨转移灶增殖</a:t>
              </a:r>
              <a:endParaRPr kumimoji="0" lang="en-US" altLang="zh-CN" sz="1800" b="1" i="0" u="sng" strike="noStrike" kern="1200" cap="none" spc="0" normalizeH="0" baseline="0" noProof="0" dirty="0">
                <a:ln>
                  <a:noFill/>
                </a:ln>
                <a:solidFill>
                  <a:schemeClr val="accent1"/>
                </a:solidFill>
                <a:effectLst/>
                <a:uLnTx/>
                <a:uFillTx/>
                <a:latin typeface="微软雅黑" panose="020B0503020204020204" pitchFamily="34" charset="-122"/>
                <a:ea typeface="微软雅黑" panose="020B0503020204020204" pitchFamily="34" charset="-122"/>
                <a:cs typeface="+mn-cs"/>
              </a:endParaRPr>
            </a:p>
          </p:txBody>
        </p:sp>
        <p:cxnSp>
          <p:nvCxnSpPr>
            <p:cNvPr id="29" name="直接箭头连接符 28">
              <a:extLst>
                <a:ext uri="{FF2B5EF4-FFF2-40B4-BE49-F238E27FC236}">
                  <a16:creationId xmlns:a16="http://schemas.microsoft.com/office/drawing/2014/main" id="{EB61679D-E041-A778-ED88-76603FA6F1ED}"/>
                </a:ext>
              </a:extLst>
            </p:cNvPr>
            <p:cNvCxnSpPr>
              <a:cxnSpLocks/>
            </p:cNvCxnSpPr>
            <p:nvPr/>
          </p:nvCxnSpPr>
          <p:spPr>
            <a:xfrm>
              <a:off x="7237409" y="2600289"/>
              <a:ext cx="0" cy="282288"/>
            </a:xfrm>
            <a:prstGeom prst="straightConnector1">
              <a:avLst/>
            </a:prstGeom>
            <a:ln w="31750" cap="rnd">
              <a:gradFill flip="none" rotWithShape="1">
                <a:gsLst>
                  <a:gs pos="0">
                    <a:schemeClr val="accent2">
                      <a:lumMod val="0"/>
                      <a:lumOff val="100000"/>
                    </a:schemeClr>
                  </a:gs>
                  <a:gs pos="35000">
                    <a:schemeClr val="accent2">
                      <a:lumMod val="20000"/>
                      <a:lumOff val="80000"/>
                    </a:schemeClr>
                  </a:gs>
                  <a:gs pos="100000">
                    <a:srgbClr val="F36D52"/>
                  </a:gs>
                </a:gsLst>
                <a:path path="circle">
                  <a:fillToRect l="50000" t="-80000" r="50000" b="180000"/>
                </a:path>
                <a:tileRect/>
              </a:gra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32" name="直接箭头连接符 31">
              <a:extLst>
                <a:ext uri="{FF2B5EF4-FFF2-40B4-BE49-F238E27FC236}">
                  <a16:creationId xmlns:a16="http://schemas.microsoft.com/office/drawing/2014/main" id="{7ABC8686-378E-35B4-FD4B-81A259946236}"/>
                </a:ext>
              </a:extLst>
            </p:cNvPr>
            <p:cNvCxnSpPr>
              <a:cxnSpLocks/>
            </p:cNvCxnSpPr>
            <p:nvPr/>
          </p:nvCxnSpPr>
          <p:spPr>
            <a:xfrm>
              <a:off x="7237409" y="3152452"/>
              <a:ext cx="0" cy="321007"/>
            </a:xfrm>
            <a:prstGeom prst="straightConnector1">
              <a:avLst/>
            </a:prstGeom>
            <a:ln w="38100" cap="rnd">
              <a:gradFill flip="none" rotWithShape="1">
                <a:gsLst>
                  <a:gs pos="0">
                    <a:schemeClr val="accent2">
                      <a:lumMod val="0"/>
                      <a:lumOff val="100000"/>
                    </a:schemeClr>
                  </a:gs>
                  <a:gs pos="35000">
                    <a:schemeClr val="accent2">
                      <a:lumMod val="20000"/>
                      <a:lumOff val="80000"/>
                    </a:schemeClr>
                  </a:gs>
                  <a:gs pos="100000">
                    <a:srgbClr val="F36D52"/>
                  </a:gs>
                </a:gsLst>
                <a:path path="circle">
                  <a:fillToRect l="50000" t="-80000" r="50000" b="180000"/>
                </a:path>
                <a:tileRect/>
              </a:gra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33" name="直接箭头连接符 32">
              <a:extLst>
                <a:ext uri="{FF2B5EF4-FFF2-40B4-BE49-F238E27FC236}">
                  <a16:creationId xmlns:a16="http://schemas.microsoft.com/office/drawing/2014/main" id="{92BF10FC-5739-F260-AB33-2695A309FB08}"/>
                </a:ext>
              </a:extLst>
            </p:cNvPr>
            <p:cNvCxnSpPr>
              <a:cxnSpLocks/>
            </p:cNvCxnSpPr>
            <p:nvPr/>
          </p:nvCxnSpPr>
          <p:spPr>
            <a:xfrm>
              <a:off x="7237409" y="3797637"/>
              <a:ext cx="0" cy="483058"/>
            </a:xfrm>
            <a:prstGeom prst="straightConnector1">
              <a:avLst/>
            </a:prstGeom>
            <a:ln w="57150" cap="rnd">
              <a:gradFill flip="none" rotWithShape="1">
                <a:gsLst>
                  <a:gs pos="0">
                    <a:schemeClr val="accent2">
                      <a:lumMod val="0"/>
                      <a:lumOff val="100000"/>
                    </a:schemeClr>
                  </a:gs>
                  <a:gs pos="35000">
                    <a:schemeClr val="accent2">
                      <a:lumMod val="20000"/>
                      <a:lumOff val="80000"/>
                    </a:schemeClr>
                  </a:gs>
                  <a:gs pos="100000">
                    <a:srgbClr val="F36D52"/>
                  </a:gs>
                </a:gsLst>
                <a:path path="circle">
                  <a:fillToRect l="50000" t="-80000" r="50000" b="180000"/>
                </a:path>
                <a:tileRect/>
              </a:gra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34" name="连接符: 肘形 33">
              <a:extLst>
                <a:ext uri="{FF2B5EF4-FFF2-40B4-BE49-F238E27FC236}">
                  <a16:creationId xmlns:a16="http://schemas.microsoft.com/office/drawing/2014/main" id="{400B20CE-DE7A-8901-7233-14D3F613950D}"/>
                </a:ext>
              </a:extLst>
            </p:cNvPr>
            <p:cNvCxnSpPr>
              <a:cxnSpLocks/>
            </p:cNvCxnSpPr>
            <p:nvPr/>
          </p:nvCxnSpPr>
          <p:spPr>
            <a:xfrm rot="10800000">
              <a:off x="7057661" y="2505347"/>
              <a:ext cx="14400" cy="1980000"/>
            </a:xfrm>
            <a:prstGeom prst="bentConnector3">
              <a:avLst>
                <a:gd name="adj1" fmla="val 1800000"/>
              </a:avLst>
            </a:prstGeom>
            <a:ln w="34925" cap="rnd">
              <a:gradFill flip="none" rotWithShape="1">
                <a:gsLst>
                  <a:gs pos="0">
                    <a:schemeClr val="accent2">
                      <a:lumMod val="20000"/>
                      <a:lumOff val="80000"/>
                    </a:schemeClr>
                  </a:gs>
                  <a:gs pos="100000">
                    <a:srgbClr val="F26649"/>
                  </a:gs>
                </a:gsLst>
                <a:lin ang="2700000" scaled="1"/>
                <a:tileRect/>
              </a:gradFill>
              <a:prstDash val="solid"/>
              <a:round/>
              <a:tailEnd type="triangle"/>
            </a:ln>
          </p:spPr>
          <p:style>
            <a:lnRef idx="1">
              <a:schemeClr val="accent1"/>
            </a:lnRef>
            <a:fillRef idx="0">
              <a:schemeClr val="accent1"/>
            </a:fillRef>
            <a:effectRef idx="0">
              <a:schemeClr val="accent1"/>
            </a:effectRef>
            <a:fontRef idx="minor">
              <a:schemeClr val="tx1"/>
            </a:fontRef>
          </p:style>
        </p:cxnSp>
        <p:sp>
          <p:nvSpPr>
            <p:cNvPr id="35" name="矩形 34">
              <a:extLst>
                <a:ext uri="{FF2B5EF4-FFF2-40B4-BE49-F238E27FC236}">
                  <a16:creationId xmlns:a16="http://schemas.microsoft.com/office/drawing/2014/main" id="{EE7F7470-2D2E-D133-9D6A-17421A0A914C}"/>
                </a:ext>
              </a:extLst>
            </p:cNvPr>
            <p:cNvSpPr/>
            <p:nvPr/>
          </p:nvSpPr>
          <p:spPr>
            <a:xfrm>
              <a:off x="7105650" y="2381816"/>
              <a:ext cx="261938" cy="2451100"/>
            </a:xfrm>
            <a:prstGeom prst="rect">
              <a:avLst/>
            </a:prstGeom>
            <a:noFill/>
            <a:ln>
              <a:noFill/>
            </a:ln>
          </p:spPr>
          <p:style>
            <a:lnRef idx="2">
              <a:schemeClr val="accent1"/>
            </a:lnRef>
            <a:fillRef idx="1">
              <a:schemeClr val="lt1"/>
            </a:fillRef>
            <a:effectRef idx="0">
              <a:schemeClr val="accent1"/>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1">
                <a:ln>
                  <a:noFill/>
                </a:ln>
                <a:solidFill>
                  <a:prstClr val="black"/>
                </a:solidFill>
                <a:effectLst/>
                <a:uLnTx/>
                <a:uFillTx/>
                <a:latin typeface="微软雅黑"/>
                <a:ea typeface="微软雅黑"/>
                <a:cs typeface="+mn-cs"/>
              </a:endParaRPr>
            </a:p>
          </p:txBody>
        </p:sp>
        <p:grpSp>
          <p:nvGrpSpPr>
            <p:cNvPr id="65" name="组合 124">
              <a:extLst>
                <a:ext uri="{FF2B5EF4-FFF2-40B4-BE49-F238E27FC236}">
                  <a16:creationId xmlns:a16="http://schemas.microsoft.com/office/drawing/2014/main" id="{BF300D79-F3A0-30D9-E33D-1006A9918F8C}"/>
                </a:ext>
              </a:extLst>
            </p:cNvPr>
            <p:cNvGrpSpPr>
              <a:grpSpLocks/>
            </p:cNvGrpSpPr>
            <p:nvPr/>
          </p:nvGrpSpPr>
          <p:grpSpPr bwMode="auto">
            <a:xfrm>
              <a:off x="7108567" y="3499647"/>
              <a:ext cx="257685" cy="264455"/>
              <a:chOff x="6387226" y="393185"/>
              <a:chExt cx="306015" cy="314059"/>
            </a:xfrm>
          </p:grpSpPr>
          <p:sp>
            <p:nvSpPr>
              <p:cNvPr id="69" name="椭圆 68">
                <a:extLst>
                  <a:ext uri="{FF2B5EF4-FFF2-40B4-BE49-F238E27FC236}">
                    <a16:creationId xmlns:a16="http://schemas.microsoft.com/office/drawing/2014/main" id="{5DDDFF10-EE7A-1676-8739-A84883CD0A07}"/>
                  </a:ext>
                </a:extLst>
              </p:cNvPr>
              <p:cNvSpPr/>
              <p:nvPr/>
            </p:nvSpPr>
            <p:spPr>
              <a:xfrm>
                <a:off x="6392615" y="415028"/>
                <a:ext cx="290327" cy="292216"/>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1">
                  <a:ln>
                    <a:noFill/>
                  </a:ln>
                  <a:solidFill>
                    <a:prstClr val="white"/>
                  </a:solidFill>
                  <a:effectLst/>
                  <a:uLnTx/>
                  <a:uFillTx/>
                  <a:latin typeface="微软雅黑"/>
                  <a:ea typeface="微软雅黑"/>
                  <a:cs typeface="+mn-cs"/>
                </a:endParaRPr>
              </a:p>
            </p:txBody>
          </p:sp>
          <p:sp>
            <p:nvSpPr>
              <p:cNvPr id="70" name="close-or-erase-cross-circular-button-for-interface_36930">
                <a:extLst>
                  <a:ext uri="{FF2B5EF4-FFF2-40B4-BE49-F238E27FC236}">
                    <a16:creationId xmlns:a16="http://schemas.microsoft.com/office/drawing/2014/main" id="{2960CD21-CCB2-776B-C191-59A61183243E}"/>
                  </a:ext>
                </a:extLst>
              </p:cNvPr>
              <p:cNvSpPr/>
              <p:nvPr/>
            </p:nvSpPr>
            <p:spPr>
              <a:xfrm>
                <a:off x="6387226" y="393185"/>
                <a:ext cx="306015" cy="305569"/>
              </a:xfrm>
              <a:custGeom>
                <a:avLst/>
                <a:gdLst>
                  <a:gd name="T0" fmla="*/ 220 w 440"/>
                  <a:gd name="T1" fmla="*/ 0 h 440"/>
                  <a:gd name="T2" fmla="*/ 0 w 440"/>
                  <a:gd name="T3" fmla="*/ 220 h 440"/>
                  <a:gd name="T4" fmla="*/ 220 w 440"/>
                  <a:gd name="T5" fmla="*/ 440 h 440"/>
                  <a:gd name="T6" fmla="*/ 440 w 440"/>
                  <a:gd name="T7" fmla="*/ 220 h 440"/>
                  <a:gd name="T8" fmla="*/ 220 w 440"/>
                  <a:gd name="T9" fmla="*/ 0 h 440"/>
                  <a:gd name="T10" fmla="*/ 342 w 440"/>
                  <a:gd name="T11" fmla="*/ 295 h 440"/>
                  <a:gd name="T12" fmla="*/ 295 w 440"/>
                  <a:gd name="T13" fmla="*/ 342 h 440"/>
                  <a:gd name="T14" fmla="*/ 220 w 440"/>
                  <a:gd name="T15" fmla="*/ 267 h 440"/>
                  <a:gd name="T16" fmla="*/ 145 w 440"/>
                  <a:gd name="T17" fmla="*/ 342 h 440"/>
                  <a:gd name="T18" fmla="*/ 98 w 440"/>
                  <a:gd name="T19" fmla="*/ 295 h 440"/>
                  <a:gd name="T20" fmla="*/ 173 w 440"/>
                  <a:gd name="T21" fmla="*/ 220 h 440"/>
                  <a:gd name="T22" fmla="*/ 98 w 440"/>
                  <a:gd name="T23" fmla="*/ 145 h 440"/>
                  <a:gd name="T24" fmla="*/ 145 w 440"/>
                  <a:gd name="T25" fmla="*/ 98 h 440"/>
                  <a:gd name="T26" fmla="*/ 220 w 440"/>
                  <a:gd name="T27" fmla="*/ 173 h 440"/>
                  <a:gd name="T28" fmla="*/ 295 w 440"/>
                  <a:gd name="T29" fmla="*/ 98 h 440"/>
                  <a:gd name="T30" fmla="*/ 342 w 440"/>
                  <a:gd name="T31" fmla="*/ 145 h 440"/>
                  <a:gd name="T32" fmla="*/ 267 w 440"/>
                  <a:gd name="T33" fmla="*/ 220 h 440"/>
                  <a:gd name="T34" fmla="*/ 342 w 440"/>
                  <a:gd name="T35" fmla="*/ 295 h 4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40" h="440">
                    <a:moveTo>
                      <a:pt x="220" y="0"/>
                    </a:moveTo>
                    <a:cubicBezTo>
                      <a:pt x="99" y="0"/>
                      <a:pt x="0" y="99"/>
                      <a:pt x="0" y="220"/>
                    </a:cubicBezTo>
                    <a:cubicBezTo>
                      <a:pt x="0" y="341"/>
                      <a:pt x="99" y="440"/>
                      <a:pt x="220" y="440"/>
                    </a:cubicBezTo>
                    <a:cubicBezTo>
                      <a:pt x="341" y="440"/>
                      <a:pt x="440" y="341"/>
                      <a:pt x="440" y="220"/>
                    </a:cubicBezTo>
                    <a:cubicBezTo>
                      <a:pt x="440" y="99"/>
                      <a:pt x="341" y="0"/>
                      <a:pt x="220" y="0"/>
                    </a:cubicBezTo>
                    <a:close/>
                    <a:moveTo>
                      <a:pt x="342" y="295"/>
                    </a:moveTo>
                    <a:lnTo>
                      <a:pt x="295" y="342"/>
                    </a:lnTo>
                    <a:lnTo>
                      <a:pt x="220" y="267"/>
                    </a:lnTo>
                    <a:lnTo>
                      <a:pt x="145" y="342"/>
                    </a:lnTo>
                    <a:lnTo>
                      <a:pt x="98" y="295"/>
                    </a:lnTo>
                    <a:lnTo>
                      <a:pt x="173" y="220"/>
                    </a:lnTo>
                    <a:lnTo>
                      <a:pt x="98" y="145"/>
                    </a:lnTo>
                    <a:lnTo>
                      <a:pt x="145" y="98"/>
                    </a:lnTo>
                    <a:lnTo>
                      <a:pt x="220" y="173"/>
                    </a:lnTo>
                    <a:lnTo>
                      <a:pt x="295" y="98"/>
                    </a:lnTo>
                    <a:lnTo>
                      <a:pt x="342" y="145"/>
                    </a:lnTo>
                    <a:lnTo>
                      <a:pt x="267" y="220"/>
                    </a:lnTo>
                    <a:lnTo>
                      <a:pt x="342" y="295"/>
                    </a:lnTo>
                    <a:close/>
                  </a:path>
                </a:pathLst>
              </a:custGeom>
              <a:gradFill>
                <a:gsLst>
                  <a:gs pos="0">
                    <a:srgbClr val="F0894A"/>
                  </a:gs>
                  <a:gs pos="100000">
                    <a:srgbClr val="EB5C29"/>
                  </a:gs>
                </a:gsLst>
                <a:lin ang="16200000" scaled="1"/>
              </a:gradFill>
              <a:ln w="12700" cap="flat" cmpd="sng" algn="ctr">
                <a:noFill/>
                <a:prstDash val="solid"/>
                <a:miter lim="800000"/>
              </a:ln>
              <a:effectLst>
                <a:glow rad="12700">
                  <a:srgbClr val="F0894A">
                    <a:satMod val="175000"/>
                    <a:alpha val="40000"/>
                  </a:srgbClr>
                </a:glow>
              </a:effectLst>
            </p:spPr>
            <p:txBody>
              <a:bodyPr wrap="none" lIns="0" tIns="0" rIns="0" bIns="72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1">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grpSp>
        <p:grpSp>
          <p:nvGrpSpPr>
            <p:cNvPr id="66" name="组合 127">
              <a:extLst>
                <a:ext uri="{FF2B5EF4-FFF2-40B4-BE49-F238E27FC236}">
                  <a16:creationId xmlns:a16="http://schemas.microsoft.com/office/drawing/2014/main" id="{FEC76205-D60A-7E0B-47A7-9EFF8B964E71}"/>
                </a:ext>
              </a:extLst>
            </p:cNvPr>
            <p:cNvGrpSpPr>
              <a:grpSpLocks/>
            </p:cNvGrpSpPr>
            <p:nvPr/>
          </p:nvGrpSpPr>
          <p:grpSpPr bwMode="auto">
            <a:xfrm>
              <a:off x="7108143" y="4280695"/>
              <a:ext cx="258532" cy="264278"/>
              <a:chOff x="6377428" y="449567"/>
              <a:chExt cx="307021" cy="313849"/>
            </a:xfrm>
          </p:grpSpPr>
          <p:sp>
            <p:nvSpPr>
              <p:cNvPr id="67" name="椭圆 66">
                <a:extLst>
                  <a:ext uri="{FF2B5EF4-FFF2-40B4-BE49-F238E27FC236}">
                    <a16:creationId xmlns:a16="http://schemas.microsoft.com/office/drawing/2014/main" id="{D42027E8-0CFF-6381-4827-260902368235}"/>
                  </a:ext>
                </a:extLst>
              </p:cNvPr>
              <p:cNvSpPr/>
              <p:nvPr/>
            </p:nvSpPr>
            <p:spPr>
              <a:xfrm>
                <a:off x="6394121" y="472659"/>
                <a:ext cx="290328" cy="290332"/>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1">
                  <a:ln>
                    <a:noFill/>
                  </a:ln>
                  <a:solidFill>
                    <a:prstClr val="white"/>
                  </a:solidFill>
                  <a:effectLst/>
                  <a:uLnTx/>
                  <a:uFillTx/>
                  <a:latin typeface="微软雅黑"/>
                  <a:ea typeface="微软雅黑"/>
                  <a:cs typeface="+mn-cs"/>
                </a:endParaRPr>
              </a:p>
            </p:txBody>
          </p:sp>
          <p:sp>
            <p:nvSpPr>
              <p:cNvPr id="68" name="close-or-erase-cross-circular-button-for-interface_36930">
                <a:extLst>
                  <a:ext uri="{FF2B5EF4-FFF2-40B4-BE49-F238E27FC236}">
                    <a16:creationId xmlns:a16="http://schemas.microsoft.com/office/drawing/2014/main" id="{C90373EA-02ED-774F-84CA-770307D558B3}"/>
                  </a:ext>
                </a:extLst>
              </p:cNvPr>
              <p:cNvSpPr/>
              <p:nvPr/>
            </p:nvSpPr>
            <p:spPr>
              <a:xfrm>
                <a:off x="6377428" y="449567"/>
                <a:ext cx="306015" cy="305569"/>
              </a:xfrm>
              <a:custGeom>
                <a:avLst/>
                <a:gdLst>
                  <a:gd name="T0" fmla="*/ 220 w 440"/>
                  <a:gd name="T1" fmla="*/ 0 h 440"/>
                  <a:gd name="T2" fmla="*/ 0 w 440"/>
                  <a:gd name="T3" fmla="*/ 220 h 440"/>
                  <a:gd name="T4" fmla="*/ 220 w 440"/>
                  <a:gd name="T5" fmla="*/ 440 h 440"/>
                  <a:gd name="T6" fmla="*/ 440 w 440"/>
                  <a:gd name="T7" fmla="*/ 220 h 440"/>
                  <a:gd name="T8" fmla="*/ 220 w 440"/>
                  <a:gd name="T9" fmla="*/ 0 h 440"/>
                  <a:gd name="T10" fmla="*/ 342 w 440"/>
                  <a:gd name="T11" fmla="*/ 295 h 440"/>
                  <a:gd name="T12" fmla="*/ 295 w 440"/>
                  <a:gd name="T13" fmla="*/ 342 h 440"/>
                  <a:gd name="T14" fmla="*/ 220 w 440"/>
                  <a:gd name="T15" fmla="*/ 267 h 440"/>
                  <a:gd name="T16" fmla="*/ 145 w 440"/>
                  <a:gd name="T17" fmla="*/ 342 h 440"/>
                  <a:gd name="T18" fmla="*/ 98 w 440"/>
                  <a:gd name="T19" fmla="*/ 295 h 440"/>
                  <a:gd name="T20" fmla="*/ 173 w 440"/>
                  <a:gd name="T21" fmla="*/ 220 h 440"/>
                  <a:gd name="T22" fmla="*/ 98 w 440"/>
                  <a:gd name="T23" fmla="*/ 145 h 440"/>
                  <a:gd name="T24" fmla="*/ 145 w 440"/>
                  <a:gd name="T25" fmla="*/ 98 h 440"/>
                  <a:gd name="T26" fmla="*/ 220 w 440"/>
                  <a:gd name="T27" fmla="*/ 173 h 440"/>
                  <a:gd name="T28" fmla="*/ 295 w 440"/>
                  <a:gd name="T29" fmla="*/ 98 h 440"/>
                  <a:gd name="T30" fmla="*/ 342 w 440"/>
                  <a:gd name="T31" fmla="*/ 145 h 440"/>
                  <a:gd name="T32" fmla="*/ 267 w 440"/>
                  <a:gd name="T33" fmla="*/ 220 h 440"/>
                  <a:gd name="T34" fmla="*/ 342 w 440"/>
                  <a:gd name="T35" fmla="*/ 295 h 4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40" h="440">
                    <a:moveTo>
                      <a:pt x="220" y="0"/>
                    </a:moveTo>
                    <a:cubicBezTo>
                      <a:pt x="99" y="0"/>
                      <a:pt x="0" y="99"/>
                      <a:pt x="0" y="220"/>
                    </a:cubicBezTo>
                    <a:cubicBezTo>
                      <a:pt x="0" y="341"/>
                      <a:pt x="99" y="440"/>
                      <a:pt x="220" y="440"/>
                    </a:cubicBezTo>
                    <a:cubicBezTo>
                      <a:pt x="341" y="440"/>
                      <a:pt x="440" y="341"/>
                      <a:pt x="440" y="220"/>
                    </a:cubicBezTo>
                    <a:cubicBezTo>
                      <a:pt x="440" y="99"/>
                      <a:pt x="341" y="0"/>
                      <a:pt x="220" y="0"/>
                    </a:cubicBezTo>
                    <a:close/>
                    <a:moveTo>
                      <a:pt x="342" y="295"/>
                    </a:moveTo>
                    <a:lnTo>
                      <a:pt x="295" y="342"/>
                    </a:lnTo>
                    <a:lnTo>
                      <a:pt x="220" y="267"/>
                    </a:lnTo>
                    <a:lnTo>
                      <a:pt x="145" y="342"/>
                    </a:lnTo>
                    <a:lnTo>
                      <a:pt x="98" y="295"/>
                    </a:lnTo>
                    <a:lnTo>
                      <a:pt x="173" y="220"/>
                    </a:lnTo>
                    <a:lnTo>
                      <a:pt x="98" y="145"/>
                    </a:lnTo>
                    <a:lnTo>
                      <a:pt x="145" y="98"/>
                    </a:lnTo>
                    <a:lnTo>
                      <a:pt x="220" y="173"/>
                    </a:lnTo>
                    <a:lnTo>
                      <a:pt x="295" y="98"/>
                    </a:lnTo>
                    <a:lnTo>
                      <a:pt x="342" y="145"/>
                    </a:lnTo>
                    <a:lnTo>
                      <a:pt x="267" y="220"/>
                    </a:lnTo>
                    <a:lnTo>
                      <a:pt x="342" y="295"/>
                    </a:lnTo>
                    <a:close/>
                  </a:path>
                </a:pathLst>
              </a:custGeom>
              <a:gradFill>
                <a:gsLst>
                  <a:gs pos="0">
                    <a:srgbClr val="F0894A"/>
                  </a:gs>
                  <a:gs pos="100000">
                    <a:srgbClr val="EB5C29"/>
                  </a:gs>
                </a:gsLst>
                <a:lin ang="16200000" scaled="1"/>
              </a:gradFill>
              <a:ln w="12700" cap="flat" cmpd="sng" algn="ctr">
                <a:noFill/>
                <a:prstDash val="solid"/>
                <a:miter lim="800000"/>
              </a:ln>
              <a:effectLst>
                <a:glow rad="12700">
                  <a:srgbClr val="F0894A">
                    <a:satMod val="175000"/>
                    <a:alpha val="40000"/>
                  </a:srgbClr>
                </a:glow>
              </a:effectLst>
            </p:spPr>
            <p:txBody>
              <a:bodyPr wrap="none" lIns="0" tIns="0" rIns="0" bIns="72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1">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grpSp>
      </p:grpSp>
      <p:sp>
        <p:nvSpPr>
          <p:cNvPr id="50" name="文本框 50">
            <a:extLst>
              <a:ext uri="{FF2B5EF4-FFF2-40B4-BE49-F238E27FC236}">
                <a16:creationId xmlns:a16="http://schemas.microsoft.com/office/drawing/2014/main" id="{1D8D78BB-7B21-433D-A6A7-4C934FBAF5AD}"/>
              </a:ext>
            </a:extLst>
          </p:cNvPr>
          <p:cNvSpPr txBox="1">
            <a:spLocks noChangeArrowheads="1"/>
          </p:cNvSpPr>
          <p:nvPr/>
        </p:nvSpPr>
        <p:spPr bwMode="auto">
          <a:xfrm>
            <a:off x="7115175" y="5815165"/>
            <a:ext cx="458787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zh-CN" sz="800" b="0" u="none" strike="noStrike" kern="1200" cap="none" spc="0" normalizeH="0" baseline="0" noProof="0" dirty="0" err="1">
                <a:ln>
                  <a:noFill/>
                </a:ln>
                <a:effectLst/>
                <a:uLnTx/>
                <a:uFillTx/>
                <a:latin typeface="微软雅黑" panose="020B0503020204020204" pitchFamily="34" charset="-122"/>
                <a:ea typeface="微软雅黑" panose="020B0503020204020204" pitchFamily="34" charset="-122"/>
                <a:cs typeface="+mn-cs"/>
              </a:rPr>
              <a:t>PTHrP</a:t>
            </a:r>
            <a:r>
              <a:rPr kumimoji="0" lang="zh-CN" altLang="en-US" sz="800" b="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cs typeface="+mn-cs"/>
              </a:rPr>
              <a:t>：甲状旁腺激素相关肽；</a:t>
            </a:r>
            <a:r>
              <a:rPr kumimoji="0" lang="en-US" altLang="zh-CN" sz="800" b="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cs typeface="+mn-cs"/>
              </a:rPr>
              <a:t>IL-1, IL-6</a:t>
            </a:r>
            <a:r>
              <a:rPr kumimoji="0" lang="zh-CN" altLang="en-US" sz="800" b="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cs typeface="+mn-cs"/>
              </a:rPr>
              <a:t>：白介素</a:t>
            </a:r>
            <a:r>
              <a:rPr kumimoji="0" lang="en-US" altLang="zh-CN" sz="800" b="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cs typeface="+mn-cs"/>
              </a:rPr>
              <a:t>-1/6</a:t>
            </a:r>
            <a:r>
              <a:rPr kumimoji="0" lang="zh-CN" altLang="en-US" sz="800" b="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cs typeface="+mn-cs"/>
              </a:rPr>
              <a:t>；</a:t>
            </a:r>
            <a:r>
              <a:rPr kumimoji="0" lang="en-US" altLang="zh-CN" sz="800" b="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cs typeface="+mn-cs"/>
              </a:rPr>
              <a:t>MCP-1</a:t>
            </a:r>
            <a:r>
              <a:rPr kumimoji="0" lang="zh-CN" altLang="en-US" sz="800" b="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cs typeface="+mn-cs"/>
              </a:rPr>
              <a:t>：单核细胞趋化蛋白</a:t>
            </a:r>
            <a:r>
              <a:rPr kumimoji="0" lang="en-US" altLang="zh-CN" sz="800" b="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cs typeface="+mn-cs"/>
              </a:rPr>
              <a:t>-1 </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zh-CN" sz="800" b="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cs typeface="+mn-cs"/>
              </a:rPr>
              <a:t>BMP</a:t>
            </a:r>
            <a:r>
              <a:rPr kumimoji="0" lang="zh-CN" altLang="en-US" sz="800" b="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cs typeface="+mn-cs"/>
              </a:rPr>
              <a:t>：骨形成蛋白； </a:t>
            </a:r>
            <a:r>
              <a:rPr kumimoji="0" lang="en-US" altLang="zh-CN" sz="800" b="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cs typeface="+mn-cs"/>
              </a:rPr>
              <a:t>TGFβ</a:t>
            </a:r>
            <a:r>
              <a:rPr kumimoji="0" lang="zh-CN" altLang="en-US" sz="800" b="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cs typeface="+mn-cs"/>
              </a:rPr>
              <a:t>：转化生长因子</a:t>
            </a:r>
            <a:r>
              <a:rPr kumimoji="0" lang="en-US" altLang="zh-CN" sz="800" b="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cs typeface="+mn-cs"/>
              </a:rPr>
              <a:t>-β</a:t>
            </a:r>
            <a:r>
              <a:rPr kumimoji="0" lang="zh-CN" altLang="en-US" sz="800" b="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cs typeface="+mn-cs"/>
              </a:rPr>
              <a:t>； </a:t>
            </a:r>
            <a:r>
              <a:rPr kumimoji="0" lang="en-US" altLang="zh-CN" sz="800" b="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cs typeface="+mn-cs"/>
              </a:rPr>
              <a:t>IGFs</a:t>
            </a:r>
            <a:r>
              <a:rPr kumimoji="0" lang="zh-CN" altLang="en-US" sz="800" b="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cs typeface="+mn-cs"/>
              </a:rPr>
              <a:t>：胰岛素样生长因子； </a:t>
            </a:r>
            <a:r>
              <a:rPr kumimoji="0" lang="en-US" altLang="zh-CN" sz="800" b="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cs typeface="+mn-cs"/>
              </a:rPr>
              <a:t>Ca</a:t>
            </a:r>
            <a:r>
              <a:rPr kumimoji="0" lang="en-US" altLang="zh-CN" sz="800" b="0" u="none" strike="noStrike" kern="1200" cap="none" spc="0" normalizeH="0" baseline="30000" noProof="0" dirty="0">
                <a:ln>
                  <a:noFill/>
                </a:ln>
                <a:effectLst/>
                <a:uLnTx/>
                <a:uFillTx/>
                <a:latin typeface="微软雅黑" panose="020B0503020204020204" pitchFamily="34" charset="-122"/>
                <a:ea typeface="微软雅黑" panose="020B0503020204020204" pitchFamily="34" charset="-122"/>
                <a:cs typeface="+mn-cs"/>
              </a:rPr>
              <a:t>2+</a:t>
            </a:r>
            <a:r>
              <a:rPr kumimoji="0" lang="zh-CN" altLang="en-US" sz="800" b="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cs typeface="+mn-cs"/>
              </a:rPr>
              <a:t>：钙离子</a:t>
            </a:r>
            <a:endParaRPr kumimoji="0" lang="en-US" altLang="en-US" sz="800" b="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cs typeface="+mn-cs"/>
            </a:endParaRPr>
          </a:p>
        </p:txBody>
      </p:sp>
      <p:grpSp>
        <p:nvGrpSpPr>
          <p:cNvPr id="96" name="组合 95">
            <a:extLst>
              <a:ext uri="{FF2B5EF4-FFF2-40B4-BE49-F238E27FC236}">
                <a16:creationId xmlns:a16="http://schemas.microsoft.com/office/drawing/2014/main" id="{9C487B7B-68DD-BF6E-F829-CA17BEC56F6E}"/>
              </a:ext>
            </a:extLst>
          </p:cNvPr>
          <p:cNvGrpSpPr/>
          <p:nvPr/>
        </p:nvGrpSpPr>
        <p:grpSpPr>
          <a:xfrm>
            <a:off x="7357579" y="4556115"/>
            <a:ext cx="4172268" cy="1088493"/>
            <a:chOff x="7357579" y="4556115"/>
            <a:chExt cx="4172268" cy="1088493"/>
          </a:xfrm>
        </p:grpSpPr>
        <p:sp>
          <p:nvSpPr>
            <p:cNvPr id="95" name="任意多边形: 形状 94">
              <a:extLst>
                <a:ext uri="{FF2B5EF4-FFF2-40B4-BE49-F238E27FC236}">
                  <a16:creationId xmlns:a16="http://schemas.microsoft.com/office/drawing/2014/main" id="{BB8CDBB8-BE6F-D287-32D9-0A529BCB5105}"/>
                </a:ext>
              </a:extLst>
            </p:cNvPr>
            <p:cNvSpPr/>
            <p:nvPr/>
          </p:nvSpPr>
          <p:spPr>
            <a:xfrm>
              <a:off x="7357579" y="4556115"/>
              <a:ext cx="4172268" cy="1088493"/>
            </a:xfrm>
            <a:custGeom>
              <a:avLst/>
              <a:gdLst>
                <a:gd name="connsiteX0" fmla="*/ 3489808 w 4172268"/>
                <a:gd name="connsiteY0" fmla="*/ 0 h 1088493"/>
                <a:gd name="connsiteX1" fmla="*/ 3645356 w 4172268"/>
                <a:gd name="connsiteY1" fmla="*/ 268187 h 1088493"/>
                <a:gd name="connsiteX2" fmla="*/ 4125248 w 4172268"/>
                <a:gd name="connsiteY2" fmla="*/ 268187 h 1088493"/>
                <a:gd name="connsiteX3" fmla="*/ 4172268 w 4172268"/>
                <a:gd name="connsiteY3" fmla="*/ 315207 h 1088493"/>
                <a:gd name="connsiteX4" fmla="*/ 4172268 w 4172268"/>
                <a:gd name="connsiteY4" fmla="*/ 1041473 h 1088493"/>
                <a:gd name="connsiteX5" fmla="*/ 4125248 w 4172268"/>
                <a:gd name="connsiteY5" fmla="*/ 1088493 h 1088493"/>
                <a:gd name="connsiteX6" fmla="*/ 47020 w 4172268"/>
                <a:gd name="connsiteY6" fmla="*/ 1088493 h 1088493"/>
                <a:gd name="connsiteX7" fmla="*/ 0 w 4172268"/>
                <a:gd name="connsiteY7" fmla="*/ 1041473 h 1088493"/>
                <a:gd name="connsiteX8" fmla="*/ 0 w 4172268"/>
                <a:gd name="connsiteY8" fmla="*/ 315207 h 1088493"/>
                <a:gd name="connsiteX9" fmla="*/ 47020 w 4172268"/>
                <a:gd name="connsiteY9" fmla="*/ 268187 h 1088493"/>
                <a:gd name="connsiteX10" fmla="*/ 3334259 w 4172268"/>
                <a:gd name="connsiteY10" fmla="*/ 268187 h 1088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172268" h="1088493">
                  <a:moveTo>
                    <a:pt x="3489808" y="0"/>
                  </a:moveTo>
                  <a:lnTo>
                    <a:pt x="3645356" y="268187"/>
                  </a:lnTo>
                  <a:lnTo>
                    <a:pt x="4125248" y="268187"/>
                  </a:lnTo>
                  <a:cubicBezTo>
                    <a:pt x="4151216" y="268187"/>
                    <a:pt x="4172268" y="289239"/>
                    <a:pt x="4172268" y="315207"/>
                  </a:cubicBezTo>
                  <a:lnTo>
                    <a:pt x="4172268" y="1041473"/>
                  </a:lnTo>
                  <a:cubicBezTo>
                    <a:pt x="4172268" y="1067441"/>
                    <a:pt x="4151216" y="1088493"/>
                    <a:pt x="4125248" y="1088493"/>
                  </a:cubicBezTo>
                  <a:lnTo>
                    <a:pt x="47020" y="1088493"/>
                  </a:lnTo>
                  <a:cubicBezTo>
                    <a:pt x="21052" y="1088493"/>
                    <a:pt x="0" y="1067441"/>
                    <a:pt x="0" y="1041473"/>
                  </a:cubicBezTo>
                  <a:lnTo>
                    <a:pt x="0" y="315207"/>
                  </a:lnTo>
                  <a:cubicBezTo>
                    <a:pt x="0" y="289239"/>
                    <a:pt x="21052" y="268187"/>
                    <a:pt x="47020" y="268187"/>
                  </a:cubicBezTo>
                  <a:lnTo>
                    <a:pt x="3334259" y="268187"/>
                  </a:lnTo>
                  <a:close/>
                </a:path>
              </a:pathLst>
            </a:custGeom>
            <a:solidFill>
              <a:schemeClr val="bg1"/>
            </a:solidFill>
            <a:ln w="9525" cap="rnd">
              <a:solidFill>
                <a:schemeClr val="accent1"/>
              </a:solidFill>
              <a:round/>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p>
          </p:txBody>
        </p:sp>
        <p:grpSp>
          <p:nvGrpSpPr>
            <p:cNvPr id="90" name="组合 89">
              <a:extLst>
                <a:ext uri="{FF2B5EF4-FFF2-40B4-BE49-F238E27FC236}">
                  <a16:creationId xmlns:a16="http://schemas.microsoft.com/office/drawing/2014/main" id="{49E8460E-D443-DC28-4D9D-76BD02787903}"/>
                </a:ext>
              </a:extLst>
            </p:cNvPr>
            <p:cNvGrpSpPr/>
            <p:nvPr/>
          </p:nvGrpSpPr>
          <p:grpSpPr>
            <a:xfrm>
              <a:off x="7459339" y="4918543"/>
              <a:ext cx="3968750" cy="631825"/>
              <a:chOff x="7415213" y="7789470"/>
              <a:chExt cx="3968750" cy="631825"/>
            </a:xfrm>
          </p:grpSpPr>
          <p:sp>
            <p:nvSpPr>
              <p:cNvPr id="56" name="文本框 55">
                <a:extLst>
                  <a:ext uri="{FF2B5EF4-FFF2-40B4-BE49-F238E27FC236}">
                    <a16:creationId xmlns:a16="http://schemas.microsoft.com/office/drawing/2014/main" id="{1393F70D-59C7-573E-A099-67C4B8804CE3}"/>
                  </a:ext>
                </a:extLst>
              </p:cNvPr>
              <p:cNvSpPr txBox="1"/>
              <p:nvPr/>
            </p:nvSpPr>
            <p:spPr bwMode="auto">
              <a:xfrm>
                <a:off x="7415213" y="7821220"/>
                <a:ext cx="1123950" cy="584200"/>
              </a:xfrm>
              <a:prstGeom prst="rect">
                <a:avLst/>
              </a:prstGeom>
              <a:noFill/>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1" i="0" u="none" strike="noStrike" kern="1200" cap="none" spc="0" normalizeH="0" baseline="0" noProof="0" dirty="0">
                    <a:ln>
                      <a:noFill/>
                    </a:ln>
                    <a:solidFill>
                      <a:schemeClr val="accent1"/>
                    </a:solidFill>
                    <a:uLnTx/>
                    <a:uFillTx/>
                    <a:latin typeface="微软雅黑" panose="020B0503020204020204" pitchFamily="34" charset="-122"/>
                    <a:ea typeface="微软雅黑" panose="020B0503020204020204" pitchFamily="34" charset="-122"/>
                    <a:cs typeface="+mn-cs"/>
                  </a:rPr>
                  <a:t>RANKL</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1600" b="1" i="0" u="none" strike="noStrike" kern="1200" cap="none" spc="0" normalizeH="0" baseline="0" noProof="0" dirty="0">
                    <a:ln>
                      <a:noFill/>
                    </a:ln>
                    <a:solidFill>
                      <a:schemeClr val="accent1"/>
                    </a:solidFill>
                    <a:uLnTx/>
                    <a:uFillTx/>
                    <a:latin typeface="微软雅黑" panose="020B0503020204020204" pitchFamily="34" charset="-122"/>
                    <a:ea typeface="微软雅黑" panose="020B0503020204020204" pitchFamily="34" charset="-122"/>
                    <a:cs typeface="+mn-cs"/>
                  </a:rPr>
                  <a:t>恶性循环</a:t>
                </a:r>
                <a:endParaRPr kumimoji="0" lang="en-US" altLang="en-US" sz="1600" b="1" i="0" u="none" strike="noStrike" kern="1200" cap="none" spc="0" normalizeH="0" baseline="0" noProof="0" dirty="0">
                  <a:ln>
                    <a:noFill/>
                  </a:ln>
                  <a:solidFill>
                    <a:schemeClr val="accent1"/>
                  </a:solidFill>
                  <a:uLnTx/>
                  <a:uFillTx/>
                  <a:latin typeface="微软雅黑" panose="020B0503020204020204" pitchFamily="34" charset="-122"/>
                  <a:ea typeface="微软雅黑" panose="020B0503020204020204" pitchFamily="34" charset="-122"/>
                  <a:cs typeface="+mn-cs"/>
                </a:endParaRPr>
              </a:p>
            </p:txBody>
          </p:sp>
          <p:sp>
            <p:nvSpPr>
              <p:cNvPr id="57" name="文本框 56">
                <a:extLst>
                  <a:ext uri="{FF2B5EF4-FFF2-40B4-BE49-F238E27FC236}">
                    <a16:creationId xmlns:a16="http://schemas.microsoft.com/office/drawing/2014/main" id="{5BCC6D38-E742-BEDE-13CE-87C1C11B6DCE}"/>
                  </a:ext>
                </a:extLst>
              </p:cNvPr>
              <p:cNvSpPr txBox="1"/>
              <p:nvPr/>
            </p:nvSpPr>
            <p:spPr bwMode="auto">
              <a:xfrm>
                <a:off x="8388350" y="7789470"/>
                <a:ext cx="2449513" cy="307975"/>
              </a:xfrm>
              <a:prstGeom prst="rect">
                <a:avLst/>
              </a:prstGeom>
              <a:noFill/>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1200" b="1" i="0" u="none" strike="noStrike" kern="1200" cap="none" spc="0" normalizeH="0" baseline="0" noProof="0" dirty="0">
                    <a:ln>
                      <a:noFill/>
                    </a:ln>
                    <a:solidFill>
                      <a:schemeClr val="accent1"/>
                    </a:solidFill>
                    <a:uLnTx/>
                    <a:uFillTx/>
                    <a:latin typeface="微软雅黑" panose="020B0503020204020204" pitchFamily="34" charset="-122"/>
                    <a:ea typeface="微软雅黑" panose="020B0503020204020204" pitchFamily="34" charset="-122"/>
                    <a:cs typeface="+mn-cs"/>
                  </a:rPr>
                  <a:t>→ 骨破坏 → </a:t>
                </a:r>
                <a:r>
                  <a:rPr kumimoji="0" lang="zh-CN" altLang="en-US" sz="1400" b="1" i="0" u="none" strike="noStrike" kern="1200" cap="none" spc="0" normalizeH="0" baseline="0" noProof="0" dirty="0">
                    <a:ln>
                      <a:noFill/>
                    </a:ln>
                    <a:solidFill>
                      <a:schemeClr val="accent1"/>
                    </a:solidFill>
                    <a:uLnTx/>
                    <a:uFillTx/>
                    <a:latin typeface="微软雅黑" panose="020B0503020204020204" pitchFamily="34" charset="-122"/>
                    <a:ea typeface="微软雅黑" panose="020B0503020204020204" pitchFamily="34" charset="-122"/>
                    <a:cs typeface="+mn-cs"/>
                  </a:rPr>
                  <a:t>骨相关事件</a:t>
                </a:r>
                <a:endParaRPr kumimoji="0" lang="en-US" altLang="en-US" sz="1200" b="1" i="0" u="none" strike="noStrike" kern="1200" cap="none" spc="0" normalizeH="0" baseline="0" noProof="0" dirty="0">
                  <a:ln>
                    <a:noFill/>
                  </a:ln>
                  <a:solidFill>
                    <a:schemeClr val="accent1"/>
                  </a:solidFill>
                  <a:uLnTx/>
                  <a:uFillTx/>
                  <a:latin typeface="微软雅黑" panose="020B0503020204020204" pitchFamily="34" charset="-122"/>
                  <a:ea typeface="微软雅黑" panose="020B0503020204020204" pitchFamily="34" charset="-122"/>
                  <a:cs typeface="+mn-cs"/>
                </a:endParaRPr>
              </a:p>
            </p:txBody>
          </p:sp>
          <p:sp>
            <p:nvSpPr>
              <p:cNvPr id="59" name="文本框 58">
                <a:extLst>
                  <a:ext uri="{FF2B5EF4-FFF2-40B4-BE49-F238E27FC236}">
                    <a16:creationId xmlns:a16="http://schemas.microsoft.com/office/drawing/2014/main" id="{64AF9B93-F74A-6092-9EA2-27AA0EE7DB93}"/>
                  </a:ext>
                </a:extLst>
              </p:cNvPr>
              <p:cNvSpPr txBox="1"/>
              <p:nvPr/>
            </p:nvSpPr>
            <p:spPr bwMode="auto">
              <a:xfrm>
                <a:off x="8388350" y="8113320"/>
                <a:ext cx="2995613" cy="307975"/>
              </a:xfrm>
              <a:prstGeom prst="rect">
                <a:avLst/>
              </a:prstGeom>
              <a:noFill/>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1200" b="1" i="0" u="none" strike="noStrike" kern="1200" cap="none" spc="0" normalizeH="0" baseline="0" noProof="0">
                    <a:ln>
                      <a:noFill/>
                    </a:ln>
                    <a:solidFill>
                      <a:schemeClr val="accent1"/>
                    </a:solidFill>
                    <a:uLnTx/>
                    <a:uFillTx/>
                    <a:latin typeface="微软雅黑" panose="020B0503020204020204" pitchFamily="34" charset="-122"/>
                    <a:ea typeface="微软雅黑" panose="020B0503020204020204" pitchFamily="34" charset="-122"/>
                    <a:cs typeface="+mn-cs"/>
                  </a:rPr>
                  <a:t>→ 骨转移灶增殖 → </a:t>
                </a:r>
                <a:r>
                  <a:rPr kumimoji="0" lang="zh-CN" altLang="en-US" sz="1400" b="1" i="0" u="none" strike="noStrike" kern="1200" cap="none" spc="0" normalizeH="0" baseline="0" noProof="0">
                    <a:ln>
                      <a:noFill/>
                    </a:ln>
                    <a:solidFill>
                      <a:schemeClr val="accent1"/>
                    </a:solidFill>
                    <a:uLnTx/>
                    <a:uFillTx/>
                    <a:latin typeface="微软雅黑" panose="020B0503020204020204" pitchFamily="34" charset="-122"/>
                    <a:ea typeface="微软雅黑" panose="020B0503020204020204" pitchFamily="34" charset="-122"/>
                    <a:cs typeface="+mn-cs"/>
                  </a:rPr>
                  <a:t>系统治疗效果不佳</a:t>
                </a:r>
                <a:endParaRPr kumimoji="0" lang="en-US" altLang="en-US" sz="1200" b="1" i="0" u="none" strike="noStrike" kern="1200" cap="none" spc="0" normalizeH="0" baseline="0" noProof="0">
                  <a:ln>
                    <a:noFill/>
                  </a:ln>
                  <a:solidFill>
                    <a:schemeClr val="accent1"/>
                  </a:solidFill>
                  <a:uLnTx/>
                  <a:uFillTx/>
                  <a:latin typeface="微软雅黑" panose="020B0503020204020204" pitchFamily="34" charset="-122"/>
                  <a:ea typeface="微软雅黑" panose="020B0503020204020204" pitchFamily="34" charset="-122"/>
                  <a:cs typeface="+mn-cs"/>
                </a:endParaRPr>
              </a:p>
            </p:txBody>
          </p:sp>
          <p:sp>
            <p:nvSpPr>
              <p:cNvPr id="61" name="等腰三角形 60">
                <a:extLst>
                  <a:ext uri="{FF2B5EF4-FFF2-40B4-BE49-F238E27FC236}">
                    <a16:creationId xmlns:a16="http://schemas.microsoft.com/office/drawing/2014/main" id="{6FA0D4C9-0306-B532-38D3-05C93588AAA8}"/>
                  </a:ext>
                </a:extLst>
              </p:cNvPr>
              <p:cNvSpPr/>
              <p:nvPr/>
            </p:nvSpPr>
            <p:spPr bwMode="auto">
              <a:xfrm>
                <a:off x="8867775" y="8097445"/>
                <a:ext cx="155575" cy="46037"/>
              </a:xfrm>
              <a:prstGeom prst="triangle">
                <a:avLst/>
              </a:prstGeom>
              <a:solidFill>
                <a:schemeClr val="accent1"/>
              </a:solidFill>
              <a:ln>
                <a:solidFill>
                  <a:schemeClr val="accent1"/>
                </a:solidFill>
              </a:ln>
              <a:effectLst/>
            </p:spPr>
            <p:style>
              <a:lnRef idx="2">
                <a:schemeClr val="accent1">
                  <a:shade val="15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1">
                  <a:ln>
                    <a:noFill/>
                  </a:ln>
                  <a:solidFill>
                    <a:schemeClr val="accent1"/>
                  </a:solidFill>
                  <a:effectLst>
                    <a:outerShdw blurRad="38100" dist="38100" dir="2700000" algn="tl">
                      <a:srgbClr val="000000">
                        <a:alpha val="43137"/>
                      </a:srgbClr>
                    </a:outerShdw>
                  </a:effectLst>
                  <a:uLnTx/>
                  <a:uFillTx/>
                  <a:latin typeface="微软雅黑"/>
                  <a:ea typeface="微软雅黑"/>
                  <a:cs typeface="+mn-cs"/>
                </a:endParaRPr>
              </a:p>
            </p:txBody>
          </p:sp>
        </p:grpSp>
      </p:grpSp>
    </p:spTree>
    <p:custDataLst>
      <p:tags r:id="rId1"/>
    </p:custData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think-cell data - do not delete" hidden="1"/>
          <p:cNvGraphicFramePr>
            <a:graphicFrameLocks noChangeAspect="1"/>
          </p:cNvGraphicFramePr>
          <p:nvPr>
            <p:custDataLst>
              <p:tags r:id="rId1"/>
            </p:custDataLst>
            <p:extLst>
              <p:ext uri="{D42A27DB-BD31-4B8C-83A1-F6EECF244321}">
                <p14:modId xmlns:p14="http://schemas.microsoft.com/office/powerpoint/2010/main" val="364640814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幻灯片" r:id="rId4" imgW="5715" imgH="5715" progId="TCLayout.ActiveDocument.1">
                  <p:embed/>
                </p:oleObj>
              </mc:Choice>
              <mc:Fallback>
                <p:oleObj name="think-cell 幻灯片" r:id="rId4" imgW="5715" imgH="5715" progId="TCLayout.ActiveDocument.1">
                  <p:embed/>
                  <p:pic>
                    <p:nvPicPr>
                      <p:cNvPr id="10" name="think-cell data - do not delete"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5" name="标题 14">
            <a:extLst>
              <a:ext uri="{FF2B5EF4-FFF2-40B4-BE49-F238E27FC236}">
                <a16:creationId xmlns:a16="http://schemas.microsoft.com/office/drawing/2014/main" id="{FA023908-6CD2-189E-0054-7E7D20280697}"/>
              </a:ext>
            </a:extLst>
          </p:cNvPr>
          <p:cNvSpPr>
            <a:spLocks noGrp="1"/>
          </p:cNvSpPr>
          <p:nvPr>
            <p:ph type="title"/>
          </p:nvPr>
        </p:nvSpPr>
        <p:spPr>
          <a:xfrm>
            <a:off x="542926" y="115527"/>
            <a:ext cx="11172595" cy="726700"/>
          </a:xfrm>
        </p:spPr>
        <p:txBody>
          <a:bodyPr vert="horz"/>
          <a:lstStyle/>
          <a:p>
            <a:r>
              <a:rPr lang="zh-CN" altLang="en-US" dirty="0"/>
              <a:t>骨保护药物首选地舒单抗：骨相关事件“更少发生、更晚发生”</a:t>
            </a:r>
          </a:p>
        </p:txBody>
      </p:sp>
      <p:sp>
        <p:nvSpPr>
          <p:cNvPr id="64" name="内容占位符 63">
            <a:extLst>
              <a:ext uri="{FF2B5EF4-FFF2-40B4-BE49-F238E27FC236}">
                <a16:creationId xmlns:a16="http://schemas.microsoft.com/office/drawing/2014/main" id="{B8832247-B0C7-5406-6155-EAEDFD66F65B}"/>
              </a:ext>
            </a:extLst>
          </p:cNvPr>
          <p:cNvSpPr>
            <a:spLocks noGrp="1"/>
          </p:cNvSpPr>
          <p:nvPr>
            <p:ph idx="13"/>
          </p:nvPr>
        </p:nvSpPr>
        <p:spPr/>
        <p:txBody>
          <a:bodyPr/>
          <a:lstStyle/>
          <a:p>
            <a:r>
              <a:rPr lang="en-US" altLang="zh-CN" dirty="0" err="1"/>
              <a:t>Stopeck</a:t>
            </a:r>
            <a:r>
              <a:rPr lang="en-US" altLang="zh-CN" dirty="0"/>
              <a:t>, Alison T., et al. Journal of clinical oncology 28.35 (2010) 5132-5139.</a:t>
            </a:r>
          </a:p>
          <a:p>
            <a:pPr marL="0" indent="0">
              <a:buNone/>
            </a:pPr>
            <a:endParaRPr lang="en-US" altLang="zh-CN" dirty="0"/>
          </a:p>
        </p:txBody>
      </p:sp>
      <p:grpSp>
        <p:nvGrpSpPr>
          <p:cNvPr id="2" name="组合 1">
            <a:extLst>
              <a:ext uri="{FF2B5EF4-FFF2-40B4-BE49-F238E27FC236}">
                <a16:creationId xmlns:a16="http://schemas.microsoft.com/office/drawing/2014/main" id="{308EF4CF-3567-9CE9-780E-41A39CFE1586}"/>
              </a:ext>
            </a:extLst>
          </p:cNvPr>
          <p:cNvGrpSpPr/>
          <p:nvPr/>
        </p:nvGrpSpPr>
        <p:grpSpPr>
          <a:xfrm>
            <a:off x="378211" y="1045140"/>
            <a:ext cx="5654196" cy="1550916"/>
            <a:chOff x="378211" y="1045140"/>
            <a:chExt cx="5654196" cy="1550916"/>
          </a:xfrm>
        </p:grpSpPr>
        <p:grpSp>
          <p:nvGrpSpPr>
            <p:cNvPr id="124" name="组合 123">
              <a:extLst>
                <a:ext uri="{FF2B5EF4-FFF2-40B4-BE49-F238E27FC236}">
                  <a16:creationId xmlns:a16="http://schemas.microsoft.com/office/drawing/2014/main" id="{62862A23-8C89-D1EC-A11E-662DF3962797}"/>
                </a:ext>
              </a:extLst>
            </p:cNvPr>
            <p:cNvGrpSpPr/>
            <p:nvPr/>
          </p:nvGrpSpPr>
          <p:grpSpPr>
            <a:xfrm>
              <a:off x="378211" y="1045140"/>
              <a:ext cx="5654196" cy="1550916"/>
              <a:chOff x="379310" y="1046078"/>
              <a:chExt cx="5654196" cy="824488"/>
            </a:xfrm>
          </p:grpSpPr>
          <p:sp>
            <p:nvSpPr>
              <p:cNvPr id="128" name="矩形 127">
                <a:extLst>
                  <a:ext uri="{FF2B5EF4-FFF2-40B4-BE49-F238E27FC236}">
                    <a16:creationId xmlns:a16="http://schemas.microsoft.com/office/drawing/2014/main" id="{ECE1B239-B7DF-C0D4-8CC1-8F92F8106FCA}"/>
                  </a:ext>
                </a:extLst>
              </p:cNvPr>
              <p:cNvSpPr/>
              <p:nvPr/>
            </p:nvSpPr>
            <p:spPr>
              <a:xfrm>
                <a:off x="379310" y="1046078"/>
                <a:ext cx="5654196" cy="820568"/>
              </a:xfrm>
              <a:prstGeom prst="rect">
                <a:avLst/>
              </a:prstGeom>
              <a:gradFill>
                <a:gsLst>
                  <a:gs pos="0">
                    <a:schemeClr val="accent1">
                      <a:alpha val="10000"/>
                    </a:schemeClr>
                  </a:gs>
                  <a:gs pos="100000">
                    <a:schemeClr val="accent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137160" tIns="137160" rIns="137160" bIns="137160" rtlCol="0" anchor="ctr"/>
              <a:lstStyle/>
              <a:p>
                <a:pPr marL="172800" marR="0" lvl="0" algn="l" defTabSz="457200" rtl="0" eaLnBrk="1" fontAlgn="auto" latinLnBrk="0" hangingPunct="1">
                  <a:lnSpc>
                    <a:spcPct val="100000"/>
                  </a:lnSpc>
                  <a:spcBef>
                    <a:spcPts val="0"/>
                  </a:spcBef>
                  <a:spcAft>
                    <a:spcPts val="0"/>
                  </a:spcAft>
                  <a:buClrTx/>
                  <a:buSzTx/>
                  <a:tabLst/>
                  <a:defRPr/>
                </a:pPr>
                <a:r>
                  <a:rPr kumimoji="0" lang="zh-CN" altLang="en-US" sz="140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系统治疗加上地舒单抗，</a:t>
                </a:r>
                <a:r>
                  <a:rPr lang="zh-CN" altLang="en-US" sz="1400" b="1" dirty="0">
                    <a:solidFill>
                      <a:srgbClr val="F26649"/>
                    </a:solidFill>
                    <a:latin typeface="+mj-lt"/>
                    <a:ea typeface="+mj-ea"/>
                    <a:cs typeface="+mj-cs"/>
                    <a:sym typeface="微软雅黑" panose="020B0503020204020204" pitchFamily="34" charset="-122"/>
                  </a:rPr>
                  <a:t>首次</a:t>
                </a:r>
                <a:r>
                  <a:rPr lang="en-US" altLang="zh-CN" sz="1400" b="1" dirty="0">
                    <a:solidFill>
                      <a:srgbClr val="F26649"/>
                    </a:solidFill>
                    <a:latin typeface="+mj-lt"/>
                    <a:ea typeface="+mj-ea"/>
                    <a:cs typeface="+mj-cs"/>
                    <a:sym typeface="微软雅黑" panose="020B0503020204020204" pitchFamily="34" charset="-122"/>
                  </a:rPr>
                  <a:t>SRE</a:t>
                </a:r>
                <a:r>
                  <a:rPr lang="zh-CN" altLang="en-US" sz="1400" b="1" dirty="0">
                    <a:solidFill>
                      <a:srgbClr val="F26649"/>
                    </a:solidFill>
                    <a:latin typeface="+mj-lt"/>
                    <a:ea typeface="+mj-ea"/>
                    <a:cs typeface="+mj-cs"/>
                    <a:sym typeface="微软雅黑" panose="020B0503020204020204" pitchFamily="34" charset="-122"/>
                  </a:rPr>
                  <a:t>的发生风险下降近</a:t>
                </a:r>
                <a:r>
                  <a:rPr lang="en-US" altLang="zh-CN" sz="1400" b="1" dirty="0">
                    <a:solidFill>
                      <a:srgbClr val="F26649"/>
                    </a:solidFill>
                    <a:latin typeface="+mj-lt"/>
                    <a:ea typeface="+mj-ea"/>
                    <a:cs typeface="+mj-cs"/>
                    <a:sym typeface="微软雅黑" panose="020B0503020204020204" pitchFamily="34" charset="-122"/>
                  </a:rPr>
                  <a:t>20%</a:t>
                </a:r>
              </a:p>
              <a:p>
                <a:pPr marL="172800" marR="0" lvl="0" algn="l" defTabSz="457200" rtl="0" eaLnBrk="1" fontAlgn="auto" latinLnBrk="0" hangingPunct="1">
                  <a:lnSpc>
                    <a:spcPct val="100000"/>
                  </a:lnSpc>
                  <a:spcBef>
                    <a:spcPts val="0"/>
                  </a:spcBef>
                  <a:spcAft>
                    <a:spcPts val="0"/>
                  </a:spcAft>
                  <a:buClrTx/>
                  <a:buSzTx/>
                  <a:tabLst/>
                  <a:defRPr/>
                </a:pPr>
                <a:r>
                  <a:rPr kumimoji="0" lang="zh-CN" altLang="en-US" sz="140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唑来膦酸组首次</a:t>
                </a:r>
                <a:r>
                  <a:rPr kumimoji="0" lang="en-US" altLang="zh-CN" sz="140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SRE</a:t>
                </a:r>
                <a:r>
                  <a:rPr kumimoji="0" lang="zh-CN" altLang="en-US" sz="140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发生的中位时间为</a:t>
                </a:r>
                <a:r>
                  <a:rPr kumimoji="0" lang="en-US" altLang="zh-CN" sz="140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26.4</a:t>
                </a:r>
                <a:r>
                  <a:rPr kumimoji="0" lang="zh-CN" altLang="en-US" sz="140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个月，地舒单抗组远未达到</a:t>
                </a:r>
                <a:r>
                  <a:rPr kumimoji="0" lang="en-US" altLang="zh-CN" sz="1400" b="0" i="0" u="none" strike="noStrike" kern="1200" cap="none" spc="0" normalizeH="0" baseline="30000" noProof="0" dirty="0">
                    <a:ln>
                      <a:noFill/>
                    </a:ln>
                    <a:solidFill>
                      <a:schemeClr val="tx1"/>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1</a:t>
                </a:r>
                <a:endParaRPr lang="zh-CN" altLang="en-US" sz="1400" b="1" dirty="0">
                  <a:solidFill>
                    <a:schemeClr val="accent1"/>
                  </a:solidFill>
                  <a:latin typeface="微软雅黑" panose="020B0503020204020204" pitchFamily="34" charset="-122"/>
                  <a:ea typeface="微软雅黑" panose="020B0503020204020204" pitchFamily="34" charset="-122"/>
                  <a:sym typeface="微软雅黑" panose="020B0503020204020204" pitchFamily="34" charset="-122"/>
                </a:endParaRPr>
              </a:p>
            </p:txBody>
          </p:sp>
          <p:cxnSp>
            <p:nvCxnSpPr>
              <p:cNvPr id="129" name="直接连接符 128">
                <a:extLst>
                  <a:ext uri="{FF2B5EF4-FFF2-40B4-BE49-F238E27FC236}">
                    <a16:creationId xmlns:a16="http://schemas.microsoft.com/office/drawing/2014/main" id="{45CE4E1A-3246-DEA8-92D2-53AD10A82B9B}"/>
                  </a:ext>
                </a:extLst>
              </p:cNvPr>
              <p:cNvCxnSpPr>
                <a:cxnSpLocks/>
              </p:cNvCxnSpPr>
              <p:nvPr/>
            </p:nvCxnSpPr>
            <p:spPr>
              <a:xfrm>
                <a:off x="386444" y="1049998"/>
                <a:ext cx="0" cy="820568"/>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grpSp>
        <p:sp>
          <p:nvSpPr>
            <p:cNvPr id="125" name="矩形: 圆角 124">
              <a:extLst>
                <a:ext uri="{FF2B5EF4-FFF2-40B4-BE49-F238E27FC236}">
                  <a16:creationId xmlns:a16="http://schemas.microsoft.com/office/drawing/2014/main" id="{18C4C20F-1203-FE54-95A1-55B5AA9FCADF}"/>
                </a:ext>
              </a:extLst>
            </p:cNvPr>
            <p:cNvSpPr/>
            <p:nvPr/>
          </p:nvSpPr>
          <p:spPr>
            <a:xfrm rot="2684045">
              <a:off x="483501" y="1549258"/>
              <a:ext cx="117064" cy="117064"/>
            </a:xfrm>
            <a:prstGeom prst="roundRect">
              <a:avLst>
                <a:gd name="adj" fmla="val 33114"/>
              </a:avLst>
            </a:prstGeom>
            <a:ln w="31750">
              <a:solidFill>
                <a:schemeClr val="bg1"/>
              </a:solidFill>
            </a:ln>
            <a:effectLst>
              <a:outerShdw blurRad="292100" dist="127000" dir="5400000" sx="101000" sy="101000" algn="t" rotWithShape="0">
                <a:schemeClr val="accent1">
                  <a:alpha val="4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 name="矩形: 圆角 2">
              <a:extLst>
                <a:ext uri="{FF2B5EF4-FFF2-40B4-BE49-F238E27FC236}">
                  <a16:creationId xmlns:a16="http://schemas.microsoft.com/office/drawing/2014/main" id="{CB1C91B9-00D4-1AA0-6E94-34E069517E9A}"/>
                </a:ext>
              </a:extLst>
            </p:cNvPr>
            <p:cNvSpPr/>
            <p:nvPr/>
          </p:nvSpPr>
          <p:spPr>
            <a:xfrm rot="2684045">
              <a:off x="483502" y="1754533"/>
              <a:ext cx="117064" cy="117064"/>
            </a:xfrm>
            <a:prstGeom prst="roundRect">
              <a:avLst>
                <a:gd name="adj" fmla="val 33114"/>
              </a:avLst>
            </a:prstGeom>
            <a:ln w="31750">
              <a:solidFill>
                <a:schemeClr val="bg1"/>
              </a:solidFill>
            </a:ln>
            <a:effectLst>
              <a:outerShdw blurRad="292100" dist="127000" dir="5400000" sx="101000" sy="101000" algn="t" rotWithShape="0">
                <a:schemeClr val="accent1">
                  <a:alpha val="4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137" name="组合 136">
            <a:extLst>
              <a:ext uri="{FF2B5EF4-FFF2-40B4-BE49-F238E27FC236}">
                <a16:creationId xmlns:a16="http://schemas.microsoft.com/office/drawing/2014/main" id="{B4C53139-5C26-8F39-80B6-DFC18B2ABD61}"/>
              </a:ext>
            </a:extLst>
          </p:cNvPr>
          <p:cNvGrpSpPr/>
          <p:nvPr/>
        </p:nvGrpSpPr>
        <p:grpSpPr>
          <a:xfrm>
            <a:off x="6222779" y="1052513"/>
            <a:ext cx="5654198" cy="1543542"/>
            <a:chOff x="6222779" y="1052513"/>
            <a:chExt cx="5654198" cy="1543542"/>
          </a:xfrm>
        </p:grpSpPr>
        <p:grpSp>
          <p:nvGrpSpPr>
            <p:cNvPr id="132" name="组合 131">
              <a:extLst>
                <a:ext uri="{FF2B5EF4-FFF2-40B4-BE49-F238E27FC236}">
                  <a16:creationId xmlns:a16="http://schemas.microsoft.com/office/drawing/2014/main" id="{97A43070-A0D2-B907-37B5-CC7B56C3AB40}"/>
                </a:ext>
              </a:extLst>
            </p:cNvPr>
            <p:cNvGrpSpPr/>
            <p:nvPr/>
          </p:nvGrpSpPr>
          <p:grpSpPr>
            <a:xfrm>
              <a:off x="6222779" y="1052513"/>
              <a:ext cx="5654198" cy="1543542"/>
              <a:chOff x="372172" y="1049998"/>
              <a:chExt cx="5654198" cy="820568"/>
            </a:xfrm>
          </p:grpSpPr>
          <p:sp>
            <p:nvSpPr>
              <p:cNvPr id="134" name="矩形 133">
                <a:extLst>
                  <a:ext uri="{FF2B5EF4-FFF2-40B4-BE49-F238E27FC236}">
                    <a16:creationId xmlns:a16="http://schemas.microsoft.com/office/drawing/2014/main" id="{1F01812B-0C72-3F2B-5109-7462EDE88713}"/>
                  </a:ext>
                </a:extLst>
              </p:cNvPr>
              <p:cNvSpPr/>
              <p:nvPr/>
            </p:nvSpPr>
            <p:spPr>
              <a:xfrm>
                <a:off x="372172" y="1050000"/>
                <a:ext cx="5654198" cy="820566"/>
              </a:xfrm>
              <a:prstGeom prst="rect">
                <a:avLst/>
              </a:prstGeom>
              <a:gradFill>
                <a:gsLst>
                  <a:gs pos="0">
                    <a:schemeClr val="accent1">
                      <a:alpha val="10000"/>
                    </a:schemeClr>
                  </a:gs>
                  <a:gs pos="100000">
                    <a:schemeClr val="accent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137160" tIns="137160" rIns="137160" bIns="137160" rtlCol="0" anchor="ctr"/>
              <a:lstStyle/>
              <a:p>
                <a:pPr marL="172800" marR="0" lvl="0" algn="l" defTabSz="457200" rtl="0" eaLnBrk="1" fontAlgn="auto" latinLnBrk="0" hangingPunct="1">
                  <a:lnSpc>
                    <a:spcPct val="100000"/>
                  </a:lnSpc>
                  <a:spcBef>
                    <a:spcPts val="0"/>
                  </a:spcBef>
                  <a:spcAft>
                    <a:spcPts val="0"/>
                  </a:spcAft>
                  <a:buClrTx/>
                  <a:buSzTx/>
                  <a:tabLst/>
                  <a:defRPr/>
                </a:pPr>
                <a:r>
                  <a:rPr kumimoji="0" lang="zh-CN" altLang="en-US" sz="140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系统治疗加上地舒单抗，</a:t>
                </a:r>
                <a:r>
                  <a:rPr lang="zh-CN" altLang="en-US" sz="1400" b="1" dirty="0">
                    <a:solidFill>
                      <a:srgbClr val="F26649"/>
                    </a:solidFill>
                    <a:latin typeface="+mj-lt"/>
                    <a:ea typeface="+mj-ea"/>
                    <a:cs typeface="+mj-cs"/>
                    <a:sym typeface="微软雅黑" panose="020B0503020204020204" pitchFamily="34" charset="-122"/>
                  </a:rPr>
                  <a:t>全病程均可获益</a:t>
                </a:r>
                <a:r>
                  <a:rPr lang="zh-CN" altLang="en-US" sz="1400"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rPr>
                  <a:t>：发生</a:t>
                </a:r>
                <a:r>
                  <a:rPr lang="en-US" altLang="zh-CN" sz="1400"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rPr>
                  <a:t>SRE</a:t>
                </a:r>
                <a:r>
                  <a:rPr lang="zh-CN" altLang="en-US" sz="1400"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rPr>
                  <a:t>的累积次数更少，首次和随后</a:t>
                </a:r>
                <a:r>
                  <a:rPr lang="en-US" altLang="zh-CN" sz="1400"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rPr>
                  <a:t>SRE</a:t>
                </a:r>
                <a:r>
                  <a:rPr lang="zh-CN" altLang="en-US" sz="1400"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rPr>
                  <a:t>发生的总风险下降近</a:t>
                </a:r>
                <a:r>
                  <a:rPr lang="en-US" altLang="zh-CN" sz="1400"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rPr>
                  <a:t>25%</a:t>
                </a:r>
                <a:r>
                  <a:rPr lang="en-US" altLang="zh-CN" sz="1400" baseline="30000"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rPr>
                  <a:t>1</a:t>
                </a:r>
                <a:endParaRPr lang="zh-CN" altLang="en-US" sz="1400" b="1" dirty="0">
                  <a:solidFill>
                    <a:schemeClr val="accent1"/>
                  </a:solidFill>
                  <a:latin typeface="微软雅黑" panose="020B0503020204020204" pitchFamily="34" charset="-122"/>
                  <a:ea typeface="微软雅黑" panose="020B0503020204020204" pitchFamily="34" charset="-122"/>
                  <a:sym typeface="微软雅黑" panose="020B0503020204020204" pitchFamily="34" charset="-122"/>
                </a:endParaRPr>
              </a:p>
            </p:txBody>
          </p:sp>
          <p:cxnSp>
            <p:nvCxnSpPr>
              <p:cNvPr id="135" name="直接连接符 134">
                <a:extLst>
                  <a:ext uri="{FF2B5EF4-FFF2-40B4-BE49-F238E27FC236}">
                    <a16:creationId xmlns:a16="http://schemas.microsoft.com/office/drawing/2014/main" id="{71C8498E-1F69-FB3B-60FB-EB6DF36042E9}"/>
                  </a:ext>
                </a:extLst>
              </p:cNvPr>
              <p:cNvCxnSpPr>
                <a:cxnSpLocks/>
              </p:cNvCxnSpPr>
              <p:nvPr/>
            </p:nvCxnSpPr>
            <p:spPr>
              <a:xfrm>
                <a:off x="386444" y="1049998"/>
                <a:ext cx="0" cy="820568"/>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grpSp>
        <p:sp>
          <p:nvSpPr>
            <p:cNvPr id="133" name="矩形: 圆角 132">
              <a:extLst>
                <a:ext uri="{FF2B5EF4-FFF2-40B4-BE49-F238E27FC236}">
                  <a16:creationId xmlns:a16="http://schemas.microsoft.com/office/drawing/2014/main" id="{C7D5AC00-3C0E-F594-7038-47E8DE31632F}"/>
                </a:ext>
              </a:extLst>
            </p:cNvPr>
            <p:cNvSpPr/>
            <p:nvPr/>
          </p:nvSpPr>
          <p:spPr>
            <a:xfrm rot="2684045">
              <a:off x="6347068" y="1676330"/>
              <a:ext cx="117064" cy="117064"/>
            </a:xfrm>
            <a:prstGeom prst="roundRect">
              <a:avLst>
                <a:gd name="adj" fmla="val 33114"/>
              </a:avLst>
            </a:prstGeom>
            <a:ln w="31750">
              <a:solidFill>
                <a:schemeClr val="bg1"/>
              </a:solidFill>
            </a:ln>
            <a:effectLst>
              <a:outerShdw blurRad="292100" dist="127000" dir="5400000" sx="101000" sy="101000" algn="t" rotWithShape="0">
                <a:schemeClr val="accent1">
                  <a:alpha val="4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153" name="组合 152">
            <a:extLst>
              <a:ext uri="{FF2B5EF4-FFF2-40B4-BE49-F238E27FC236}">
                <a16:creationId xmlns:a16="http://schemas.microsoft.com/office/drawing/2014/main" id="{41C78B83-34F6-7F79-D6C4-5F5F11F7F491}"/>
              </a:ext>
            </a:extLst>
          </p:cNvPr>
          <p:cNvGrpSpPr/>
          <p:nvPr/>
        </p:nvGrpSpPr>
        <p:grpSpPr>
          <a:xfrm>
            <a:off x="6222779" y="2657001"/>
            <a:ext cx="5592075" cy="3473894"/>
            <a:chOff x="6222779" y="2657001"/>
            <a:chExt cx="5592075" cy="3473894"/>
          </a:xfrm>
        </p:grpSpPr>
        <p:sp>
          <p:nvSpPr>
            <p:cNvPr id="140" name="矩形: 圆角 139">
              <a:extLst>
                <a:ext uri="{FF2B5EF4-FFF2-40B4-BE49-F238E27FC236}">
                  <a16:creationId xmlns:a16="http://schemas.microsoft.com/office/drawing/2014/main" id="{A9A7F8E4-2771-E155-1F32-564502103320}"/>
                </a:ext>
              </a:extLst>
            </p:cNvPr>
            <p:cNvSpPr/>
            <p:nvPr/>
          </p:nvSpPr>
          <p:spPr>
            <a:xfrm>
              <a:off x="6222779" y="2953682"/>
              <a:ext cx="5592073" cy="3177213"/>
            </a:xfrm>
            <a:prstGeom prst="roundRect">
              <a:avLst>
                <a:gd name="adj" fmla="val 1782"/>
              </a:avLst>
            </a:prstGeom>
            <a:solidFill>
              <a:schemeClr val="lt1"/>
            </a:solidFill>
            <a:ln w="9525" cap="rnd">
              <a:gradFill>
                <a:gsLst>
                  <a:gs pos="100000">
                    <a:schemeClr val="accent1"/>
                  </a:gs>
                  <a:gs pos="0">
                    <a:schemeClr val="accent1">
                      <a:alpha val="0"/>
                    </a:schemeClr>
                  </a:gs>
                </a:gsLst>
                <a:lin ang="5400000" scaled="1"/>
              </a:gradFill>
              <a:round/>
            </a:ln>
            <a:effectLst>
              <a:outerShdw blurRad="63500" algn="ctr" rotWithShape="0">
                <a:schemeClr val="accent1">
                  <a:alpha val="2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141" name="组合 140">
              <a:extLst>
                <a:ext uri="{FF2B5EF4-FFF2-40B4-BE49-F238E27FC236}">
                  <a16:creationId xmlns:a16="http://schemas.microsoft.com/office/drawing/2014/main" id="{6FB06379-E12C-AC40-1A23-133BBC967865}"/>
                </a:ext>
              </a:extLst>
            </p:cNvPr>
            <p:cNvGrpSpPr/>
            <p:nvPr/>
          </p:nvGrpSpPr>
          <p:grpSpPr>
            <a:xfrm>
              <a:off x="6222780" y="2657001"/>
              <a:ext cx="5592074" cy="454980"/>
              <a:chOff x="1030288" y="3300172"/>
              <a:chExt cx="7176245" cy="771261"/>
            </a:xfrm>
          </p:grpSpPr>
          <p:sp>
            <p:nvSpPr>
              <p:cNvPr id="146" name="矩形: 圆顶角 145">
                <a:extLst>
                  <a:ext uri="{FF2B5EF4-FFF2-40B4-BE49-F238E27FC236}">
                    <a16:creationId xmlns:a16="http://schemas.microsoft.com/office/drawing/2014/main" id="{D23E2466-475F-A23E-DDB3-CD7D5A24C350}"/>
                  </a:ext>
                </a:extLst>
              </p:cNvPr>
              <p:cNvSpPr/>
              <p:nvPr/>
            </p:nvSpPr>
            <p:spPr>
              <a:xfrm>
                <a:off x="1030289" y="3300172"/>
                <a:ext cx="7176244" cy="771261"/>
              </a:xfrm>
              <a:prstGeom prst="round2SameRect">
                <a:avLst/>
              </a:prstGeom>
              <a:solidFill>
                <a:schemeClr val="accent1"/>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altLang="zh-CN" sz="1400" b="1" i="0" u="none" strike="noStrike" cap="none" spc="0" normalizeH="0" baseline="0" dirty="0">
                    <a:ln>
                      <a:noFill/>
                    </a:ln>
                    <a:solidFill>
                      <a:schemeClr val="bg1"/>
                    </a:solidFill>
                    <a:effectLst/>
                    <a:uFillTx/>
                    <a:latin typeface="+mn-ea"/>
                    <a:ea typeface="+mn-ea"/>
                    <a:cs typeface="Helvetica Neue Medium"/>
                    <a:sym typeface="Helvetica Neue Medium"/>
                  </a:rPr>
                  <a:t>Study136</a:t>
                </a:r>
                <a:r>
                  <a:rPr kumimoji="0" lang="zh-CN" altLang="en-US" sz="1400" b="1" i="0" u="none" strike="noStrike" cap="none" spc="0" normalizeH="0" baseline="0" dirty="0">
                    <a:ln>
                      <a:noFill/>
                    </a:ln>
                    <a:solidFill>
                      <a:schemeClr val="bg1"/>
                    </a:solidFill>
                    <a:effectLst/>
                    <a:uFillTx/>
                    <a:latin typeface="+mn-ea"/>
                    <a:ea typeface="+mn-ea"/>
                    <a:cs typeface="Helvetica Neue Medium"/>
                    <a:sym typeface="Helvetica Neue Medium"/>
                  </a:rPr>
                  <a:t>研究 </a:t>
                </a:r>
                <a:r>
                  <a:rPr kumimoji="0" lang="en-US" altLang="zh-CN" sz="1400" b="1" i="0" u="none" strike="noStrike" cap="none" spc="0" normalizeH="0" baseline="0" dirty="0">
                    <a:ln>
                      <a:noFill/>
                    </a:ln>
                    <a:solidFill>
                      <a:schemeClr val="bg1"/>
                    </a:solidFill>
                    <a:effectLst/>
                    <a:uFillTx/>
                    <a:latin typeface="+mn-ea"/>
                    <a:ea typeface="+mn-ea"/>
                    <a:cs typeface="Helvetica Neue Medium"/>
                    <a:sym typeface="Helvetica Neue Medium"/>
                  </a:rPr>
                  <a:t>- </a:t>
                </a:r>
                <a:r>
                  <a:rPr kumimoji="0" lang="zh-CN" altLang="en-US" sz="1400" b="1" i="0" u="none" strike="noStrike" cap="none" spc="0" normalizeH="0" baseline="0" dirty="0">
                    <a:ln>
                      <a:noFill/>
                    </a:ln>
                    <a:solidFill>
                      <a:schemeClr val="bg1"/>
                    </a:solidFill>
                    <a:effectLst/>
                    <a:uFillTx/>
                    <a:latin typeface="+mn-ea"/>
                    <a:ea typeface="+mn-ea"/>
                    <a:cs typeface="Helvetica Neue Medium"/>
                    <a:sym typeface="Helvetica Neue Medium"/>
                  </a:rPr>
                  <a:t>乳腺癌骨转移患者</a:t>
                </a:r>
                <a:r>
                  <a:rPr kumimoji="0" lang="en-US" altLang="zh-CN" sz="1400" b="1" i="0" u="none" strike="noStrike" cap="none" spc="0" normalizeH="0" baseline="0" dirty="0">
                    <a:ln>
                      <a:noFill/>
                    </a:ln>
                    <a:solidFill>
                      <a:schemeClr val="bg1"/>
                    </a:solidFill>
                    <a:effectLst/>
                    <a:uFillTx/>
                    <a:latin typeface="+mn-ea"/>
                    <a:ea typeface="+mn-ea"/>
                    <a:cs typeface="Helvetica Neue Medium"/>
                    <a:sym typeface="Helvetica Neue Medium"/>
                  </a:rPr>
                  <a:t>SRE</a:t>
                </a:r>
                <a:r>
                  <a:rPr kumimoji="0" lang="zh-CN" altLang="en-US" sz="1400" b="1" i="0" u="none" strike="noStrike" cap="none" spc="0" normalizeH="0" baseline="0" dirty="0">
                    <a:ln>
                      <a:noFill/>
                    </a:ln>
                    <a:solidFill>
                      <a:schemeClr val="bg1"/>
                    </a:solidFill>
                    <a:effectLst/>
                    <a:uFillTx/>
                    <a:latin typeface="+mn-ea"/>
                    <a:ea typeface="+mn-ea"/>
                    <a:cs typeface="Helvetica Neue Medium"/>
                    <a:sym typeface="Helvetica Neue Medium"/>
                  </a:rPr>
                  <a:t>累积发生情况</a:t>
                </a:r>
              </a:p>
            </p:txBody>
          </p:sp>
          <p:grpSp>
            <p:nvGrpSpPr>
              <p:cNvPr id="147" name="组合 146">
                <a:extLst>
                  <a:ext uri="{FF2B5EF4-FFF2-40B4-BE49-F238E27FC236}">
                    <a16:creationId xmlns:a16="http://schemas.microsoft.com/office/drawing/2014/main" id="{3CA76DF1-E956-4009-8441-2657301E6A4A}"/>
                  </a:ext>
                </a:extLst>
              </p:cNvPr>
              <p:cNvGrpSpPr/>
              <p:nvPr/>
            </p:nvGrpSpPr>
            <p:grpSpPr>
              <a:xfrm>
                <a:off x="6028535" y="3300172"/>
                <a:ext cx="2177998" cy="771261"/>
                <a:chOff x="7075258" y="258372"/>
                <a:chExt cx="1042318" cy="369100"/>
              </a:xfrm>
            </p:grpSpPr>
            <p:sp>
              <p:nvSpPr>
                <p:cNvPr id="151" name="直角三角形 150">
                  <a:extLst>
                    <a:ext uri="{FF2B5EF4-FFF2-40B4-BE49-F238E27FC236}">
                      <a16:creationId xmlns:a16="http://schemas.microsoft.com/office/drawing/2014/main" id="{9185F594-E388-1644-9AC5-3EFC0BFDAE95}"/>
                    </a:ext>
                  </a:extLst>
                </p:cNvPr>
                <p:cNvSpPr/>
                <p:nvPr/>
              </p:nvSpPr>
              <p:spPr>
                <a:xfrm rot="10800000">
                  <a:off x="7642811" y="258372"/>
                  <a:ext cx="474765" cy="369100"/>
                </a:xfrm>
                <a:prstGeom prst="rtTriangle">
                  <a:avLst/>
                </a:prstGeom>
                <a:solidFill>
                  <a:schemeClr val="bg1">
                    <a:alpha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mn-ea"/>
                    <a:sym typeface="微软雅黑" panose="020B0503020204020204" pitchFamily="34" charset="-122"/>
                  </a:endParaRPr>
                </a:p>
              </p:txBody>
            </p:sp>
            <p:sp>
              <p:nvSpPr>
                <p:cNvPr id="152" name="直角三角形 151">
                  <a:extLst>
                    <a:ext uri="{FF2B5EF4-FFF2-40B4-BE49-F238E27FC236}">
                      <a16:creationId xmlns:a16="http://schemas.microsoft.com/office/drawing/2014/main" id="{F118CD4B-DCF0-6F73-6285-47CD5D2925AF}"/>
                    </a:ext>
                  </a:extLst>
                </p:cNvPr>
                <p:cNvSpPr/>
                <p:nvPr/>
              </p:nvSpPr>
              <p:spPr>
                <a:xfrm rot="10800000" flipV="1">
                  <a:off x="7075258" y="290045"/>
                  <a:ext cx="1042318" cy="337427"/>
                </a:xfrm>
                <a:prstGeom prst="rtTriangle">
                  <a:avLst/>
                </a:prstGeom>
                <a:solidFill>
                  <a:schemeClr val="bg1">
                    <a:alpha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mn-ea"/>
                    <a:sym typeface="微软雅黑" panose="020B0503020204020204" pitchFamily="34" charset="-122"/>
                  </a:endParaRPr>
                </a:p>
              </p:txBody>
            </p:sp>
          </p:grpSp>
          <p:grpSp>
            <p:nvGrpSpPr>
              <p:cNvPr id="148" name="组合 147">
                <a:extLst>
                  <a:ext uri="{FF2B5EF4-FFF2-40B4-BE49-F238E27FC236}">
                    <a16:creationId xmlns:a16="http://schemas.microsoft.com/office/drawing/2014/main" id="{B270386F-18B6-16D6-7E3C-FC44A74398AE}"/>
                  </a:ext>
                </a:extLst>
              </p:cNvPr>
              <p:cNvGrpSpPr/>
              <p:nvPr/>
            </p:nvGrpSpPr>
            <p:grpSpPr>
              <a:xfrm flipH="1">
                <a:off x="1030288" y="3300172"/>
                <a:ext cx="2177998" cy="771261"/>
                <a:chOff x="7075258" y="258372"/>
                <a:chExt cx="1042318" cy="369100"/>
              </a:xfrm>
            </p:grpSpPr>
            <p:sp>
              <p:nvSpPr>
                <p:cNvPr id="149" name="直角三角形 148">
                  <a:extLst>
                    <a:ext uri="{FF2B5EF4-FFF2-40B4-BE49-F238E27FC236}">
                      <a16:creationId xmlns:a16="http://schemas.microsoft.com/office/drawing/2014/main" id="{6B76B5C3-E7F0-F6F3-1A4E-B3AABA147E7B}"/>
                    </a:ext>
                  </a:extLst>
                </p:cNvPr>
                <p:cNvSpPr/>
                <p:nvPr/>
              </p:nvSpPr>
              <p:spPr>
                <a:xfrm rot="10800000">
                  <a:off x="7642811" y="258372"/>
                  <a:ext cx="474765" cy="369100"/>
                </a:xfrm>
                <a:prstGeom prst="rtTriangle">
                  <a:avLst/>
                </a:prstGeom>
                <a:solidFill>
                  <a:schemeClr val="bg1">
                    <a:alpha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mn-ea"/>
                    <a:sym typeface="微软雅黑" panose="020B0503020204020204" pitchFamily="34" charset="-122"/>
                  </a:endParaRPr>
                </a:p>
              </p:txBody>
            </p:sp>
            <p:sp>
              <p:nvSpPr>
                <p:cNvPr id="150" name="直角三角形 149">
                  <a:extLst>
                    <a:ext uri="{FF2B5EF4-FFF2-40B4-BE49-F238E27FC236}">
                      <a16:creationId xmlns:a16="http://schemas.microsoft.com/office/drawing/2014/main" id="{8358C2FF-30BF-F472-AC4B-6EDAE3A7AB0B}"/>
                    </a:ext>
                  </a:extLst>
                </p:cNvPr>
                <p:cNvSpPr/>
                <p:nvPr/>
              </p:nvSpPr>
              <p:spPr>
                <a:xfrm rot="10800000" flipV="1">
                  <a:off x="7075258" y="290045"/>
                  <a:ext cx="1042318" cy="337427"/>
                </a:xfrm>
                <a:prstGeom prst="rtTriangle">
                  <a:avLst/>
                </a:prstGeom>
                <a:solidFill>
                  <a:schemeClr val="bg1">
                    <a:alpha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mn-ea"/>
                    <a:sym typeface="微软雅黑" panose="020B0503020204020204" pitchFamily="34" charset="-122"/>
                  </a:endParaRPr>
                </a:p>
              </p:txBody>
            </p:sp>
          </p:grpSp>
        </p:grpSp>
      </p:grpSp>
      <p:grpSp>
        <p:nvGrpSpPr>
          <p:cNvPr id="189" name="组合 188">
            <a:extLst>
              <a:ext uri="{FF2B5EF4-FFF2-40B4-BE49-F238E27FC236}">
                <a16:creationId xmlns:a16="http://schemas.microsoft.com/office/drawing/2014/main" id="{943CEA31-2AFE-AAC5-362C-982C7EA5111B}"/>
              </a:ext>
            </a:extLst>
          </p:cNvPr>
          <p:cNvGrpSpPr/>
          <p:nvPr/>
        </p:nvGrpSpPr>
        <p:grpSpPr>
          <a:xfrm>
            <a:off x="371073" y="2657001"/>
            <a:ext cx="5592075" cy="3473894"/>
            <a:chOff x="371073" y="2657001"/>
            <a:chExt cx="5592075" cy="3473894"/>
          </a:xfrm>
        </p:grpSpPr>
        <p:sp>
          <p:nvSpPr>
            <p:cNvPr id="155" name="矩形: 圆角 154">
              <a:extLst>
                <a:ext uri="{FF2B5EF4-FFF2-40B4-BE49-F238E27FC236}">
                  <a16:creationId xmlns:a16="http://schemas.microsoft.com/office/drawing/2014/main" id="{85BD9D4D-CECB-653E-77BB-C98197FD60C4}"/>
                </a:ext>
              </a:extLst>
            </p:cNvPr>
            <p:cNvSpPr/>
            <p:nvPr/>
          </p:nvSpPr>
          <p:spPr>
            <a:xfrm>
              <a:off x="371073" y="2953682"/>
              <a:ext cx="5592073" cy="3177213"/>
            </a:xfrm>
            <a:prstGeom prst="roundRect">
              <a:avLst>
                <a:gd name="adj" fmla="val 1782"/>
              </a:avLst>
            </a:prstGeom>
            <a:solidFill>
              <a:schemeClr val="lt1"/>
            </a:solidFill>
            <a:ln w="9525" cap="rnd">
              <a:gradFill>
                <a:gsLst>
                  <a:gs pos="100000">
                    <a:schemeClr val="accent1"/>
                  </a:gs>
                  <a:gs pos="0">
                    <a:schemeClr val="accent1">
                      <a:alpha val="0"/>
                    </a:schemeClr>
                  </a:gs>
                </a:gsLst>
                <a:lin ang="5400000" scaled="1"/>
              </a:gradFill>
              <a:round/>
            </a:ln>
            <a:effectLst>
              <a:outerShdw blurRad="63500" algn="ctr" rotWithShape="0">
                <a:schemeClr val="accent1">
                  <a:alpha val="2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156" name="组合 155">
              <a:extLst>
                <a:ext uri="{FF2B5EF4-FFF2-40B4-BE49-F238E27FC236}">
                  <a16:creationId xmlns:a16="http://schemas.microsoft.com/office/drawing/2014/main" id="{73981D37-AF05-D7E6-D2D6-546248B4E80C}"/>
                </a:ext>
              </a:extLst>
            </p:cNvPr>
            <p:cNvGrpSpPr/>
            <p:nvPr/>
          </p:nvGrpSpPr>
          <p:grpSpPr>
            <a:xfrm>
              <a:off x="371074" y="2657001"/>
              <a:ext cx="5592074" cy="454980"/>
              <a:chOff x="1030288" y="3300172"/>
              <a:chExt cx="7176245" cy="771261"/>
            </a:xfrm>
          </p:grpSpPr>
          <p:sp>
            <p:nvSpPr>
              <p:cNvPr id="157" name="矩形: 圆顶角 156">
                <a:extLst>
                  <a:ext uri="{FF2B5EF4-FFF2-40B4-BE49-F238E27FC236}">
                    <a16:creationId xmlns:a16="http://schemas.microsoft.com/office/drawing/2014/main" id="{10743EA5-C3DC-6BCF-B487-C8053328D6A4}"/>
                  </a:ext>
                </a:extLst>
              </p:cNvPr>
              <p:cNvSpPr/>
              <p:nvPr/>
            </p:nvSpPr>
            <p:spPr>
              <a:xfrm>
                <a:off x="1030289" y="3300172"/>
                <a:ext cx="7176244" cy="771261"/>
              </a:xfrm>
              <a:prstGeom prst="round2SameRect">
                <a:avLst/>
              </a:prstGeom>
              <a:solidFill>
                <a:schemeClr val="accent1"/>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altLang="zh-CN" sz="1400" b="1" i="0" u="none" strike="noStrike" cap="none" spc="0" normalizeH="0" baseline="0" dirty="0">
                    <a:ln>
                      <a:noFill/>
                    </a:ln>
                    <a:solidFill>
                      <a:schemeClr val="bg1"/>
                    </a:solidFill>
                    <a:effectLst/>
                    <a:uFillTx/>
                    <a:latin typeface="+mn-ea"/>
                    <a:ea typeface="+mn-ea"/>
                    <a:cs typeface="Helvetica Neue Medium"/>
                    <a:sym typeface="Helvetica Neue Medium"/>
                  </a:rPr>
                  <a:t>Study136</a:t>
                </a:r>
                <a:r>
                  <a:rPr kumimoji="0" lang="zh-CN" altLang="en-US" sz="1400" b="1" i="0" u="none" strike="noStrike" cap="none" spc="0" normalizeH="0" baseline="0" dirty="0">
                    <a:ln>
                      <a:noFill/>
                    </a:ln>
                    <a:solidFill>
                      <a:schemeClr val="bg1"/>
                    </a:solidFill>
                    <a:effectLst/>
                    <a:uFillTx/>
                    <a:latin typeface="+mn-ea"/>
                    <a:ea typeface="+mn-ea"/>
                    <a:cs typeface="Helvetica Neue Medium"/>
                    <a:sym typeface="Helvetica Neue Medium"/>
                  </a:rPr>
                  <a:t>主要研究终点 </a:t>
                </a:r>
                <a:r>
                  <a:rPr kumimoji="0" lang="en-US" altLang="zh-CN" sz="1400" b="1" i="0" u="none" strike="noStrike" cap="none" spc="0" normalizeH="0" baseline="0" dirty="0">
                    <a:ln>
                      <a:noFill/>
                    </a:ln>
                    <a:solidFill>
                      <a:schemeClr val="bg1"/>
                    </a:solidFill>
                    <a:effectLst/>
                    <a:uFillTx/>
                    <a:latin typeface="+mn-ea"/>
                    <a:ea typeface="+mn-ea"/>
                    <a:cs typeface="Helvetica Neue Medium"/>
                    <a:sym typeface="Helvetica Neue Medium"/>
                  </a:rPr>
                  <a:t>- </a:t>
                </a:r>
                <a:r>
                  <a:rPr kumimoji="0" lang="zh-CN" altLang="en-US" sz="1400" b="1" i="0" u="none" strike="noStrike" cap="none" spc="0" normalizeH="0" baseline="0" dirty="0">
                    <a:ln>
                      <a:noFill/>
                    </a:ln>
                    <a:solidFill>
                      <a:schemeClr val="bg1"/>
                    </a:solidFill>
                    <a:effectLst/>
                    <a:uFillTx/>
                    <a:latin typeface="+mn-ea"/>
                    <a:ea typeface="+mn-ea"/>
                    <a:cs typeface="Helvetica Neue Medium"/>
                    <a:sym typeface="Helvetica Neue Medium"/>
                  </a:rPr>
                  <a:t>乳腺癌骨转移患者首次</a:t>
                </a:r>
                <a:r>
                  <a:rPr kumimoji="0" lang="en-US" altLang="zh-CN" sz="1400" b="1" i="0" u="none" strike="noStrike" cap="none" spc="0" normalizeH="0" baseline="0" dirty="0">
                    <a:ln>
                      <a:noFill/>
                    </a:ln>
                    <a:solidFill>
                      <a:schemeClr val="bg1"/>
                    </a:solidFill>
                    <a:effectLst/>
                    <a:uFillTx/>
                    <a:latin typeface="+mn-ea"/>
                    <a:ea typeface="+mn-ea"/>
                    <a:cs typeface="Helvetica Neue Medium"/>
                    <a:sym typeface="Helvetica Neue Medium"/>
                  </a:rPr>
                  <a:t>SRE</a:t>
                </a:r>
                <a:r>
                  <a:rPr kumimoji="0" lang="zh-CN" altLang="en-US" sz="1400" b="1" i="0" u="none" strike="noStrike" cap="none" spc="0" normalizeH="0" baseline="0" dirty="0">
                    <a:ln>
                      <a:noFill/>
                    </a:ln>
                    <a:solidFill>
                      <a:schemeClr val="bg1"/>
                    </a:solidFill>
                    <a:effectLst/>
                    <a:uFillTx/>
                    <a:latin typeface="+mn-ea"/>
                    <a:ea typeface="+mn-ea"/>
                    <a:cs typeface="Helvetica Neue Medium"/>
                    <a:sym typeface="Helvetica Neue Medium"/>
                  </a:rPr>
                  <a:t>发生的时间</a:t>
                </a:r>
              </a:p>
            </p:txBody>
          </p:sp>
          <p:grpSp>
            <p:nvGrpSpPr>
              <p:cNvPr id="158" name="组合 157">
                <a:extLst>
                  <a:ext uri="{FF2B5EF4-FFF2-40B4-BE49-F238E27FC236}">
                    <a16:creationId xmlns:a16="http://schemas.microsoft.com/office/drawing/2014/main" id="{254F191A-E0D8-B700-2386-7266A28DFFF5}"/>
                  </a:ext>
                </a:extLst>
              </p:cNvPr>
              <p:cNvGrpSpPr/>
              <p:nvPr/>
            </p:nvGrpSpPr>
            <p:grpSpPr>
              <a:xfrm>
                <a:off x="6028535" y="3300172"/>
                <a:ext cx="2177998" cy="771261"/>
                <a:chOff x="7075258" y="258372"/>
                <a:chExt cx="1042318" cy="369100"/>
              </a:xfrm>
            </p:grpSpPr>
            <p:sp>
              <p:nvSpPr>
                <p:cNvPr id="162" name="直角三角形 161">
                  <a:extLst>
                    <a:ext uri="{FF2B5EF4-FFF2-40B4-BE49-F238E27FC236}">
                      <a16:creationId xmlns:a16="http://schemas.microsoft.com/office/drawing/2014/main" id="{0EE43612-D5A8-29F1-B871-1E2FA5533573}"/>
                    </a:ext>
                  </a:extLst>
                </p:cNvPr>
                <p:cNvSpPr/>
                <p:nvPr/>
              </p:nvSpPr>
              <p:spPr>
                <a:xfrm rot="10800000">
                  <a:off x="7642811" y="258372"/>
                  <a:ext cx="474765" cy="369100"/>
                </a:xfrm>
                <a:prstGeom prst="rtTriangle">
                  <a:avLst/>
                </a:prstGeom>
                <a:solidFill>
                  <a:schemeClr val="bg1">
                    <a:alpha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mn-ea"/>
                    <a:sym typeface="微软雅黑" panose="020B0503020204020204" pitchFamily="34" charset="-122"/>
                  </a:endParaRPr>
                </a:p>
              </p:txBody>
            </p:sp>
            <p:sp>
              <p:nvSpPr>
                <p:cNvPr id="163" name="直角三角形 162">
                  <a:extLst>
                    <a:ext uri="{FF2B5EF4-FFF2-40B4-BE49-F238E27FC236}">
                      <a16:creationId xmlns:a16="http://schemas.microsoft.com/office/drawing/2014/main" id="{0A733F29-2FB6-1342-D74D-D212F5D63477}"/>
                    </a:ext>
                  </a:extLst>
                </p:cNvPr>
                <p:cNvSpPr/>
                <p:nvPr/>
              </p:nvSpPr>
              <p:spPr>
                <a:xfrm rot="10800000" flipV="1">
                  <a:off x="7075258" y="290045"/>
                  <a:ext cx="1042318" cy="337427"/>
                </a:xfrm>
                <a:prstGeom prst="rtTriangle">
                  <a:avLst/>
                </a:prstGeom>
                <a:solidFill>
                  <a:schemeClr val="bg1">
                    <a:alpha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mn-ea"/>
                    <a:sym typeface="微软雅黑" panose="020B0503020204020204" pitchFamily="34" charset="-122"/>
                  </a:endParaRPr>
                </a:p>
              </p:txBody>
            </p:sp>
          </p:grpSp>
          <p:grpSp>
            <p:nvGrpSpPr>
              <p:cNvPr id="159" name="组合 158">
                <a:extLst>
                  <a:ext uri="{FF2B5EF4-FFF2-40B4-BE49-F238E27FC236}">
                    <a16:creationId xmlns:a16="http://schemas.microsoft.com/office/drawing/2014/main" id="{AC07890C-356C-9B5E-ABA1-7FFDFB14548B}"/>
                  </a:ext>
                </a:extLst>
              </p:cNvPr>
              <p:cNvGrpSpPr/>
              <p:nvPr/>
            </p:nvGrpSpPr>
            <p:grpSpPr>
              <a:xfrm flipH="1">
                <a:off x="1030288" y="3300172"/>
                <a:ext cx="2177998" cy="771261"/>
                <a:chOff x="7075258" y="258372"/>
                <a:chExt cx="1042318" cy="369100"/>
              </a:xfrm>
            </p:grpSpPr>
            <p:sp>
              <p:nvSpPr>
                <p:cNvPr id="160" name="直角三角形 159">
                  <a:extLst>
                    <a:ext uri="{FF2B5EF4-FFF2-40B4-BE49-F238E27FC236}">
                      <a16:creationId xmlns:a16="http://schemas.microsoft.com/office/drawing/2014/main" id="{7AF682D7-CC96-7A18-0940-2F7B949CCC0E}"/>
                    </a:ext>
                  </a:extLst>
                </p:cNvPr>
                <p:cNvSpPr/>
                <p:nvPr/>
              </p:nvSpPr>
              <p:spPr>
                <a:xfrm rot="10800000">
                  <a:off x="7642811" y="258372"/>
                  <a:ext cx="474765" cy="369100"/>
                </a:xfrm>
                <a:prstGeom prst="rtTriangle">
                  <a:avLst/>
                </a:prstGeom>
                <a:solidFill>
                  <a:schemeClr val="bg1">
                    <a:alpha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mn-ea"/>
                    <a:sym typeface="微软雅黑" panose="020B0503020204020204" pitchFamily="34" charset="-122"/>
                  </a:endParaRPr>
                </a:p>
              </p:txBody>
            </p:sp>
            <p:sp>
              <p:nvSpPr>
                <p:cNvPr id="161" name="直角三角形 160">
                  <a:extLst>
                    <a:ext uri="{FF2B5EF4-FFF2-40B4-BE49-F238E27FC236}">
                      <a16:creationId xmlns:a16="http://schemas.microsoft.com/office/drawing/2014/main" id="{D8833D3E-F30A-4EA3-B757-1B1DE8121739}"/>
                    </a:ext>
                  </a:extLst>
                </p:cNvPr>
                <p:cNvSpPr/>
                <p:nvPr/>
              </p:nvSpPr>
              <p:spPr>
                <a:xfrm rot="10800000" flipV="1">
                  <a:off x="7075258" y="290045"/>
                  <a:ext cx="1042318" cy="337427"/>
                </a:xfrm>
                <a:prstGeom prst="rtTriangle">
                  <a:avLst/>
                </a:prstGeom>
                <a:solidFill>
                  <a:schemeClr val="bg1">
                    <a:alpha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mn-ea"/>
                    <a:sym typeface="微软雅黑" panose="020B0503020204020204" pitchFamily="34" charset="-122"/>
                  </a:endParaRPr>
                </a:p>
              </p:txBody>
            </p:sp>
          </p:grpSp>
        </p:grpSp>
      </p:grpSp>
      <p:sp>
        <p:nvSpPr>
          <p:cNvPr id="70" name="下箭头 19">
            <a:extLst>
              <a:ext uri="{FF2B5EF4-FFF2-40B4-BE49-F238E27FC236}">
                <a16:creationId xmlns:a16="http://schemas.microsoft.com/office/drawing/2014/main" id="{413F505D-877A-00AD-64C2-923468F70F52}"/>
              </a:ext>
            </a:extLst>
          </p:cNvPr>
          <p:cNvSpPr/>
          <p:nvPr/>
        </p:nvSpPr>
        <p:spPr>
          <a:xfrm>
            <a:off x="4252503" y="3339170"/>
            <a:ext cx="1400639" cy="1132971"/>
          </a:xfrm>
          <a:prstGeom prst="downArrow">
            <a:avLst>
              <a:gd name="adj1" fmla="val 72771"/>
              <a:gd name="adj2" fmla="val 40165"/>
            </a:avLst>
          </a:prstGeom>
          <a:gradFill flip="none" rotWithShape="1">
            <a:gsLst>
              <a:gs pos="0">
                <a:schemeClr val="accent2"/>
              </a:gs>
              <a:gs pos="100000">
                <a:schemeClr val="accent1"/>
              </a:gs>
            </a:gsLst>
            <a:lin ang="5400000" scaled="0"/>
          </a:gradFill>
          <a:ln w="25400" cap="flat" cmpd="sng" algn="ctr">
            <a:noFill/>
            <a:prstDash val="solid"/>
          </a:ln>
          <a:effectLst/>
        </p:spPr>
        <p:txBody>
          <a:bodyPr lIns="36000" tIns="288000" rIns="36000" rtlCol="0" anchor="ctr"/>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zh-CN" altLang="en-US" sz="1200" b="1" i="0" u="none" strike="noStrike" kern="0" cap="none" spc="0" normalizeH="0" baseline="0" noProof="0" dirty="0">
                <a:ln>
                  <a:noFill/>
                </a:ln>
                <a:solidFill>
                  <a:srgbClr val="FFFFFF"/>
                </a:solidFill>
                <a:effectLst/>
                <a:uLnTx/>
                <a:uFillTx/>
                <a:latin typeface="Arial" panose="020B0604020202020204" pitchFamily="34" charset="0"/>
                <a:ea typeface="微软雅黑"/>
                <a:cs typeface="Arial" panose="020B0604020202020204" pitchFamily="34" charset="0"/>
              </a:rPr>
              <a:t>首次</a:t>
            </a:r>
            <a:r>
              <a:rPr kumimoji="0" lang="en-US" altLang="zh-CN" sz="1200" b="1" i="0" u="none" strike="noStrike" kern="0" cap="none" spc="0" normalizeH="0" baseline="0" noProof="0" dirty="0">
                <a:ln>
                  <a:noFill/>
                </a:ln>
                <a:solidFill>
                  <a:srgbClr val="FFFFFF"/>
                </a:solidFill>
                <a:effectLst/>
                <a:uLnTx/>
                <a:uFillTx/>
                <a:latin typeface="Arial" panose="020B0604020202020204" pitchFamily="34" charset="0"/>
                <a:ea typeface="微软雅黑"/>
                <a:cs typeface="Arial" panose="020B0604020202020204" pitchFamily="34" charset="0"/>
              </a:rPr>
              <a:t>SRE</a:t>
            </a:r>
            <a:r>
              <a:rPr kumimoji="0" lang="zh-CN" altLang="en-US" sz="1200" b="1" i="0" u="none" strike="noStrike" kern="0" cap="none" spc="0" normalizeH="0" baseline="0" noProof="0" dirty="0">
                <a:ln>
                  <a:noFill/>
                </a:ln>
                <a:solidFill>
                  <a:srgbClr val="FFFFFF"/>
                </a:solidFill>
                <a:effectLst/>
                <a:uLnTx/>
                <a:uFillTx/>
                <a:latin typeface="Arial" panose="020B0604020202020204" pitchFamily="34" charset="0"/>
                <a:ea typeface="微软雅黑"/>
                <a:cs typeface="Arial" panose="020B0604020202020204" pitchFamily="34" charset="0"/>
              </a:rPr>
              <a:t>发生风险下降</a:t>
            </a:r>
            <a:endParaRPr kumimoji="0" lang="en-US" altLang="zh-CN" sz="1200" b="1" i="0" u="none" strike="noStrike" kern="0" cap="none" spc="0" normalizeH="0" baseline="0" noProof="0" dirty="0">
              <a:ln>
                <a:noFill/>
              </a:ln>
              <a:solidFill>
                <a:srgbClr val="FFFFFF"/>
              </a:solidFill>
              <a:effectLst/>
              <a:uLnTx/>
              <a:uFillTx/>
              <a:latin typeface="Arial" panose="020B0604020202020204" pitchFamily="34" charset="0"/>
              <a:ea typeface="微软雅黑"/>
              <a:cs typeface="Arial" panose="020B0604020202020204" pitchFamily="34" charset="0"/>
            </a:endParaRPr>
          </a:p>
          <a:p>
            <a:pPr marL="0" marR="0" lvl="0" indent="0" algn="ctr" defTabSz="914400" rtl="0" eaLnBrk="1" fontAlgn="auto" latinLnBrk="0" hangingPunct="1">
              <a:lnSpc>
                <a:spcPct val="110000"/>
              </a:lnSpc>
              <a:spcBef>
                <a:spcPts val="0"/>
              </a:spcBef>
              <a:spcAft>
                <a:spcPts val="0"/>
              </a:spcAft>
              <a:buClrTx/>
              <a:buSzTx/>
              <a:buFontTx/>
              <a:buNone/>
              <a:tabLst/>
              <a:defRPr/>
            </a:pPr>
            <a:r>
              <a:rPr kumimoji="0" lang="zh-CN" altLang="en-US" sz="1200" b="1" i="0" u="none" strike="noStrike" kern="0" cap="none" spc="0" normalizeH="0" baseline="0" noProof="0" dirty="0">
                <a:ln>
                  <a:noFill/>
                </a:ln>
                <a:solidFill>
                  <a:srgbClr val="FFFFFF"/>
                </a:solidFill>
                <a:effectLst/>
                <a:uLnTx/>
                <a:uFillTx/>
                <a:latin typeface="Arial" panose="020B0604020202020204" pitchFamily="34" charset="0"/>
                <a:ea typeface="微软雅黑"/>
                <a:cs typeface="Arial" panose="020B0604020202020204" pitchFamily="34" charset="0"/>
              </a:rPr>
              <a:t>近 </a:t>
            </a:r>
            <a:r>
              <a:rPr kumimoji="0" lang="en-US" altLang="zh-CN" sz="2400" b="1" i="0" u="none" strike="noStrike" kern="0" cap="none" spc="0" normalizeH="0" baseline="0" noProof="0" dirty="0">
                <a:ln>
                  <a:noFill/>
                </a:ln>
                <a:solidFill>
                  <a:srgbClr val="FFFFFF"/>
                </a:solidFill>
                <a:effectLst/>
                <a:uLnTx/>
                <a:uFillTx/>
                <a:latin typeface="Arial" panose="020B0604020202020204" pitchFamily="34" charset="0"/>
                <a:ea typeface="微软雅黑"/>
                <a:cs typeface="Arial" panose="020B0604020202020204" pitchFamily="34" charset="0"/>
              </a:rPr>
              <a:t>20%</a:t>
            </a:r>
            <a:endParaRPr kumimoji="0" lang="zh-CN" altLang="en-US" sz="1400" b="1" i="0" u="none" strike="noStrike" kern="0" cap="none" spc="0" normalizeH="0" baseline="0" noProof="0" dirty="0">
              <a:ln>
                <a:noFill/>
              </a:ln>
              <a:solidFill>
                <a:srgbClr val="FFFFFF"/>
              </a:solidFill>
              <a:effectLst/>
              <a:uLnTx/>
              <a:uFillTx/>
              <a:latin typeface="Arial" panose="020B0604020202020204" pitchFamily="34" charset="0"/>
              <a:ea typeface="微软雅黑"/>
              <a:cs typeface="Arial" panose="020B0604020202020204" pitchFamily="34" charset="0"/>
            </a:endParaRPr>
          </a:p>
        </p:txBody>
      </p:sp>
      <p:sp>
        <p:nvSpPr>
          <p:cNvPr id="71" name="文本框 70">
            <a:extLst>
              <a:ext uri="{FF2B5EF4-FFF2-40B4-BE49-F238E27FC236}">
                <a16:creationId xmlns:a16="http://schemas.microsoft.com/office/drawing/2014/main" id="{BADB6A04-7476-06FE-106F-A83EE36198D3}"/>
              </a:ext>
            </a:extLst>
          </p:cNvPr>
          <p:cNvSpPr txBox="1"/>
          <p:nvPr/>
        </p:nvSpPr>
        <p:spPr>
          <a:xfrm>
            <a:off x="4045758" y="4497737"/>
            <a:ext cx="1785914" cy="1522064"/>
          </a:xfrm>
          <a:prstGeom prst="roundRect">
            <a:avLst>
              <a:gd name="adj" fmla="val 6202"/>
            </a:avLst>
          </a:prstGeom>
          <a:solidFill>
            <a:srgbClr val="F0894A">
              <a:alpha val="10000"/>
            </a:srgbClr>
          </a:solidFill>
          <a:ln>
            <a:noFill/>
          </a:ln>
          <a:effectLst/>
        </p:spPr>
        <p:txBody>
          <a:bodyPr wrap="square" lIns="109440" tIns="108000" rIns="0" bIns="45720" rtlCol="0" anchor="ctr">
            <a:noAutofit/>
          </a:bodyPr>
          <a:lstStyle/>
          <a:p>
            <a:pPr marL="0" marR="0" lvl="0" indent="0" algn="l" defTabSz="914400" rtl="0" eaLnBrk="1" fontAlgn="auto" latinLnBrk="0" hangingPunct="1">
              <a:lnSpc>
                <a:spcPct val="110000"/>
              </a:lnSpc>
              <a:spcAft>
                <a:spcPts val="1200"/>
              </a:spcAft>
              <a:buClrTx/>
              <a:buSzTx/>
              <a:buFontTx/>
              <a:buNone/>
              <a:tabLst/>
              <a:defRPr/>
            </a:pPr>
            <a:r>
              <a:rPr kumimoji="0" lang="zh-CN" altLang="en-US" sz="1400" b="1" i="0" u="none" strike="noStrike" kern="0" cap="none" spc="0" normalizeH="0" baseline="0" noProof="0" dirty="0">
                <a:ln>
                  <a:noFill/>
                </a:ln>
                <a:solidFill>
                  <a:srgbClr val="F26649"/>
                </a:solidFill>
                <a:effectLst/>
                <a:uLnTx/>
                <a:uFillTx/>
                <a:latin typeface="微软雅黑"/>
                <a:ea typeface="微软雅黑"/>
                <a:cs typeface="+mn-cs"/>
              </a:rPr>
              <a:t>更少：</a:t>
            </a:r>
            <a:r>
              <a:rPr kumimoji="0" lang="zh-CN" altLang="en-US" sz="1200" b="0" i="0" u="none" strike="noStrike" kern="0" cap="none" spc="0" normalizeH="0" baseline="0" noProof="0" dirty="0">
                <a:ln>
                  <a:noFill/>
                </a:ln>
                <a:solidFill>
                  <a:srgbClr val="000000">
                    <a:lumMod val="75000"/>
                    <a:lumOff val="25000"/>
                  </a:srgbClr>
                </a:solidFill>
                <a:effectLst/>
                <a:uLnTx/>
                <a:uFillTx/>
                <a:latin typeface="微软雅黑"/>
                <a:ea typeface="微软雅黑"/>
                <a:cs typeface="+mn-cs"/>
              </a:rPr>
              <a:t>使用地舒单抗更少患者发生首次</a:t>
            </a:r>
            <a:r>
              <a:rPr kumimoji="0" lang="en-US" altLang="zh-CN" sz="1200" b="0" i="0" u="none" strike="noStrike" kern="0" cap="none" spc="0" normalizeH="0" baseline="0" noProof="0" dirty="0">
                <a:ln>
                  <a:noFill/>
                </a:ln>
                <a:solidFill>
                  <a:srgbClr val="000000">
                    <a:lumMod val="75000"/>
                    <a:lumOff val="25000"/>
                  </a:srgbClr>
                </a:solidFill>
                <a:effectLst/>
                <a:uLnTx/>
                <a:uFillTx/>
                <a:latin typeface="微软雅黑"/>
                <a:ea typeface="微软雅黑"/>
                <a:cs typeface="+mn-cs"/>
              </a:rPr>
              <a:t>SRE</a:t>
            </a:r>
          </a:p>
          <a:p>
            <a:pPr marL="0" marR="0" lvl="0" indent="0" algn="l" defTabSz="914400" rtl="0" eaLnBrk="1" fontAlgn="auto" latinLnBrk="0" hangingPunct="1">
              <a:lnSpc>
                <a:spcPct val="110000"/>
              </a:lnSpc>
              <a:spcAft>
                <a:spcPts val="0"/>
              </a:spcAft>
              <a:buClrTx/>
              <a:buSzTx/>
              <a:buFontTx/>
              <a:buNone/>
              <a:tabLst/>
              <a:defRPr/>
            </a:pPr>
            <a:r>
              <a:rPr kumimoji="0" lang="zh-CN" altLang="en-US" sz="1400" b="1" i="0" u="none" strike="noStrike" kern="0" cap="none" spc="0" normalizeH="0" baseline="0" noProof="0" dirty="0">
                <a:ln>
                  <a:noFill/>
                </a:ln>
                <a:solidFill>
                  <a:srgbClr val="F26649"/>
                </a:solidFill>
                <a:effectLst/>
                <a:uLnTx/>
                <a:uFillTx/>
                <a:latin typeface="微软雅黑"/>
                <a:ea typeface="微软雅黑"/>
                <a:cs typeface="+mn-cs"/>
              </a:rPr>
              <a:t>更晚：</a:t>
            </a:r>
            <a:r>
              <a:rPr kumimoji="0" lang="zh-CN" altLang="en-US" sz="1200" b="0" i="0" u="none" strike="noStrike" kern="0" cap="none" spc="0" normalizeH="0" baseline="0" noProof="0" dirty="0">
                <a:ln>
                  <a:noFill/>
                </a:ln>
                <a:solidFill>
                  <a:srgbClr val="000000">
                    <a:lumMod val="75000"/>
                    <a:lumOff val="25000"/>
                  </a:srgbClr>
                </a:solidFill>
                <a:effectLst/>
                <a:uLnTx/>
                <a:uFillTx/>
                <a:latin typeface="微软雅黑"/>
                <a:ea typeface="微软雅黑"/>
                <a:cs typeface="+mn-cs"/>
              </a:rPr>
              <a:t>使用地舒单抗患者发生研究中首次</a:t>
            </a:r>
            <a:r>
              <a:rPr kumimoji="0" lang="en-US" altLang="zh-CN" sz="1200" b="0" i="0" u="none" strike="noStrike" kern="0" cap="none" spc="0" normalizeH="0" baseline="0" noProof="0" dirty="0">
                <a:ln>
                  <a:noFill/>
                </a:ln>
                <a:solidFill>
                  <a:srgbClr val="000000">
                    <a:lumMod val="75000"/>
                    <a:lumOff val="25000"/>
                  </a:srgbClr>
                </a:solidFill>
                <a:effectLst/>
                <a:uLnTx/>
                <a:uFillTx/>
                <a:latin typeface="微软雅黑"/>
                <a:ea typeface="微软雅黑"/>
                <a:cs typeface="+mn-cs"/>
              </a:rPr>
              <a:t>SRE</a:t>
            </a:r>
            <a:r>
              <a:rPr kumimoji="0" lang="zh-CN" altLang="en-US" sz="1200" b="0" i="0" u="none" strike="noStrike" kern="0" cap="none" spc="0" normalizeH="0" baseline="0" noProof="0" dirty="0">
                <a:ln>
                  <a:noFill/>
                </a:ln>
                <a:solidFill>
                  <a:srgbClr val="000000">
                    <a:lumMod val="75000"/>
                    <a:lumOff val="25000"/>
                  </a:srgbClr>
                </a:solidFill>
                <a:effectLst/>
                <a:uLnTx/>
                <a:uFillTx/>
                <a:latin typeface="微软雅黑"/>
                <a:ea typeface="微软雅黑"/>
                <a:cs typeface="+mn-cs"/>
              </a:rPr>
              <a:t>的时间更晚</a:t>
            </a:r>
            <a:endParaRPr kumimoji="0" lang="en-US" sz="1200" b="0" i="0" u="none" strike="noStrike" kern="0" cap="none" spc="0" normalizeH="0" baseline="0" noProof="0" dirty="0">
              <a:ln>
                <a:noFill/>
              </a:ln>
              <a:solidFill>
                <a:srgbClr val="000000">
                  <a:lumMod val="75000"/>
                  <a:lumOff val="25000"/>
                </a:srgbClr>
              </a:solidFill>
              <a:effectLst/>
              <a:uLnTx/>
              <a:uFillTx/>
              <a:latin typeface="微软雅黑"/>
              <a:ea typeface="微软雅黑"/>
              <a:cs typeface="+mn-cs"/>
            </a:endParaRPr>
          </a:p>
        </p:txBody>
      </p:sp>
      <p:grpSp>
        <p:nvGrpSpPr>
          <p:cNvPr id="72" name="组合 71">
            <a:extLst>
              <a:ext uri="{FF2B5EF4-FFF2-40B4-BE49-F238E27FC236}">
                <a16:creationId xmlns:a16="http://schemas.microsoft.com/office/drawing/2014/main" id="{A42A8D14-9FAE-F0D9-E5A2-A6148890FD76}"/>
              </a:ext>
            </a:extLst>
          </p:cNvPr>
          <p:cNvGrpSpPr/>
          <p:nvPr/>
        </p:nvGrpSpPr>
        <p:grpSpPr>
          <a:xfrm>
            <a:off x="438258" y="3147701"/>
            <a:ext cx="3599455" cy="2872100"/>
            <a:chOff x="681528" y="2857705"/>
            <a:chExt cx="7052851" cy="3472637"/>
          </a:xfrm>
        </p:grpSpPr>
        <p:grpSp>
          <p:nvGrpSpPr>
            <p:cNvPr id="74" name="组合 73">
              <a:extLst>
                <a:ext uri="{FF2B5EF4-FFF2-40B4-BE49-F238E27FC236}">
                  <a16:creationId xmlns:a16="http://schemas.microsoft.com/office/drawing/2014/main" id="{DE03EA8A-4B4A-04F3-A561-AAD88EA63B3D}"/>
                </a:ext>
              </a:extLst>
            </p:cNvPr>
            <p:cNvGrpSpPr/>
            <p:nvPr/>
          </p:nvGrpSpPr>
          <p:grpSpPr>
            <a:xfrm>
              <a:off x="681528" y="2857705"/>
              <a:ext cx="7052851" cy="3329123"/>
              <a:chOff x="1161096" y="2771551"/>
              <a:chExt cx="6621042" cy="3329123"/>
            </a:xfrm>
          </p:grpSpPr>
          <p:grpSp>
            <p:nvGrpSpPr>
              <p:cNvPr id="76" name="组合 75">
                <a:extLst>
                  <a:ext uri="{FF2B5EF4-FFF2-40B4-BE49-F238E27FC236}">
                    <a16:creationId xmlns:a16="http://schemas.microsoft.com/office/drawing/2014/main" id="{21AD9EE5-B4B5-09E8-A296-4B36177983C9}"/>
                  </a:ext>
                </a:extLst>
              </p:cNvPr>
              <p:cNvGrpSpPr/>
              <p:nvPr/>
            </p:nvGrpSpPr>
            <p:grpSpPr>
              <a:xfrm>
                <a:off x="1161096" y="2771551"/>
                <a:ext cx="6621042" cy="3329123"/>
                <a:chOff x="1161166" y="2771551"/>
                <a:chExt cx="6622600" cy="3329123"/>
              </a:xfrm>
            </p:grpSpPr>
            <p:sp>
              <p:nvSpPr>
                <p:cNvPr id="78" name="矩形 77"/>
                <p:cNvSpPr/>
                <p:nvPr/>
              </p:nvSpPr>
              <p:spPr>
                <a:xfrm rot="16200000">
                  <a:off x="301072" y="4298820"/>
                  <a:ext cx="2082113" cy="361926"/>
                </a:xfrm>
                <a:prstGeom prst="rect">
                  <a:avLst/>
                </a:prstGeom>
                <a:noFill/>
                <a:ln w="25400" cap="flat" cmpd="sng" algn="ctr">
                  <a:noFill/>
                  <a:prstDash val="solid"/>
                </a:ln>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000" b="0" i="0" u="none" strike="noStrike" kern="0" cap="none" spc="0" normalizeH="0" baseline="0" noProof="0" dirty="0">
                      <a:ln>
                        <a:noFill/>
                      </a:ln>
                      <a:effectLst/>
                      <a:uLnTx/>
                      <a:uFillTx/>
                      <a:latin typeface="Arial" panose="020B0604020202020204" pitchFamily="34" charset="0"/>
                      <a:ea typeface="微软雅黑" panose="020B0503020204020204" charset="-122"/>
                      <a:cs typeface="Arial" panose="020B0604020202020204" pitchFamily="34" charset="0"/>
                    </a:rPr>
                    <a:t>未发生</a:t>
                  </a:r>
                  <a:r>
                    <a:rPr kumimoji="0" lang="en-US" altLang="zh-CN" sz="1000" b="0" i="0" u="none" strike="noStrike" kern="0" cap="none" spc="0" normalizeH="0" baseline="0" noProof="0" dirty="0">
                      <a:ln>
                        <a:noFill/>
                      </a:ln>
                      <a:effectLst/>
                      <a:uLnTx/>
                      <a:uFillTx/>
                      <a:latin typeface="Arial" panose="020B0604020202020204" pitchFamily="34" charset="0"/>
                      <a:ea typeface="微软雅黑" panose="020B0503020204020204" charset="-122"/>
                      <a:cs typeface="Arial" panose="020B0604020202020204" pitchFamily="34" charset="0"/>
                    </a:rPr>
                    <a:t>SRE</a:t>
                  </a:r>
                  <a:r>
                    <a:rPr kumimoji="0" lang="zh-CN" altLang="en-US" sz="1000" b="0" i="0" u="none" strike="noStrike" kern="0" cap="none" spc="0" normalizeH="0" baseline="0" noProof="0" dirty="0">
                      <a:ln>
                        <a:noFill/>
                      </a:ln>
                      <a:effectLst/>
                      <a:uLnTx/>
                      <a:uFillTx/>
                      <a:latin typeface="Arial" panose="020B0604020202020204" pitchFamily="34" charset="0"/>
                      <a:ea typeface="微软雅黑" panose="020B0503020204020204" charset="-122"/>
                      <a:cs typeface="Arial" panose="020B0604020202020204" pitchFamily="34" charset="0"/>
                    </a:rPr>
                    <a:t>患者的比例 </a:t>
                  </a:r>
                  <a:r>
                    <a:rPr kumimoji="0" lang="en-US" altLang="zh-CN" sz="1000" b="0" i="0" u="none" strike="noStrike" kern="0" cap="none" spc="0" normalizeH="0" baseline="0" noProof="0" dirty="0">
                      <a:ln>
                        <a:noFill/>
                      </a:ln>
                      <a:effectLst/>
                      <a:uLnTx/>
                      <a:uFillTx/>
                      <a:latin typeface="Arial" panose="020B0604020202020204" pitchFamily="34" charset="0"/>
                      <a:ea typeface="微软雅黑" panose="020B0503020204020204" charset="-122"/>
                      <a:cs typeface="Arial" panose="020B0604020202020204" pitchFamily="34" charset="0"/>
                    </a:rPr>
                    <a:t>(%)</a:t>
                  </a:r>
                </a:p>
              </p:txBody>
            </p:sp>
            <p:pic>
              <p:nvPicPr>
                <p:cNvPr id="79" name="图片 78">
                  <a:extLst>
                    <a:ext uri="{FF2B5EF4-FFF2-40B4-BE49-F238E27FC236}">
                      <a16:creationId xmlns:a16="http://schemas.microsoft.com/office/drawing/2014/main" id="{4910BBC4-3C61-CBF2-CE87-F97598E94D3D}"/>
                    </a:ext>
                  </a:extLst>
                </p:cNvPr>
                <p:cNvPicPr>
                  <a:picLocks noChangeAspect="1"/>
                </p:cNvPicPr>
                <p:nvPr/>
              </p:nvPicPr>
              <p:blipFill rotWithShape="1">
                <a:blip r:embed="rId6"/>
                <a:srcRect l="17446" b="60387"/>
                <a:stretch/>
              </p:blipFill>
              <p:spPr>
                <a:xfrm>
                  <a:off x="1499818" y="2771551"/>
                  <a:ext cx="6163725" cy="3329123"/>
                </a:xfrm>
                <a:prstGeom prst="rect">
                  <a:avLst/>
                </a:prstGeom>
              </p:spPr>
            </p:pic>
            <p:sp>
              <p:nvSpPr>
                <p:cNvPr id="80" name="矩形 79">
                  <a:extLst>
                    <a:ext uri="{FF2B5EF4-FFF2-40B4-BE49-F238E27FC236}">
                      <a16:creationId xmlns:a16="http://schemas.microsoft.com/office/drawing/2014/main" id="{678A7512-3B77-A2DE-7D75-1589C6CCB095}"/>
                    </a:ext>
                  </a:extLst>
                </p:cNvPr>
                <p:cNvSpPr/>
                <p:nvPr/>
              </p:nvSpPr>
              <p:spPr>
                <a:xfrm>
                  <a:off x="2100000" y="2925194"/>
                  <a:ext cx="5541529" cy="282130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a:ea typeface="微软雅黑"/>
                    <a:cs typeface="+mn-cs"/>
                  </a:endParaRPr>
                </a:p>
              </p:txBody>
            </p:sp>
            <p:grpSp>
              <p:nvGrpSpPr>
                <p:cNvPr id="81" name="组合 80">
                  <a:extLst>
                    <a:ext uri="{FF2B5EF4-FFF2-40B4-BE49-F238E27FC236}">
                      <a16:creationId xmlns:a16="http://schemas.microsoft.com/office/drawing/2014/main" id="{855B8D3D-8FC3-683A-68EE-7FF766E04F8D}"/>
                    </a:ext>
                  </a:extLst>
                </p:cNvPr>
                <p:cNvGrpSpPr/>
                <p:nvPr/>
              </p:nvGrpSpPr>
              <p:grpSpPr>
                <a:xfrm>
                  <a:off x="2067783" y="3053414"/>
                  <a:ext cx="5278590" cy="1373806"/>
                  <a:chOff x="2015695" y="3046946"/>
                  <a:chExt cx="3155315" cy="902970"/>
                </a:xfrm>
              </p:grpSpPr>
              <p:sp>
                <p:nvSpPr>
                  <p:cNvPr id="90" name="任意多边形 29">
                    <a:extLst>
                      <a:ext uri="{FF2B5EF4-FFF2-40B4-BE49-F238E27FC236}">
                        <a16:creationId xmlns:a16="http://schemas.microsoft.com/office/drawing/2014/main" id="{D256DEB3-A6CE-ABA8-439B-85BDBE274EB9}"/>
                      </a:ext>
                    </a:extLst>
                  </p:cNvPr>
                  <p:cNvSpPr/>
                  <p:nvPr/>
                </p:nvSpPr>
                <p:spPr>
                  <a:xfrm>
                    <a:off x="2015695" y="3046946"/>
                    <a:ext cx="3155315" cy="704850"/>
                  </a:xfrm>
                  <a:custGeom>
                    <a:avLst/>
                    <a:gdLst>
                      <a:gd name="connisteX0" fmla="*/ 0 w 3155315"/>
                      <a:gd name="connsiteY0" fmla="*/ 0 h 704850"/>
                      <a:gd name="connisteX1" fmla="*/ 287655 w 3155315"/>
                      <a:gd name="connsiteY1" fmla="*/ 74930 h 704850"/>
                      <a:gd name="connisteX2" fmla="*/ 312420 w 3155315"/>
                      <a:gd name="connsiteY2" fmla="*/ 114300 h 704850"/>
                      <a:gd name="connisteX3" fmla="*/ 332105 w 3155315"/>
                      <a:gd name="connsiteY3" fmla="*/ 179070 h 704850"/>
                      <a:gd name="connisteX4" fmla="*/ 342265 w 3155315"/>
                      <a:gd name="connsiteY4" fmla="*/ 233680 h 704850"/>
                      <a:gd name="connisteX5" fmla="*/ 367030 w 3155315"/>
                      <a:gd name="connsiteY5" fmla="*/ 267970 h 704850"/>
                      <a:gd name="connisteX6" fmla="*/ 615315 w 3155315"/>
                      <a:gd name="connsiteY6" fmla="*/ 313055 h 704850"/>
                      <a:gd name="connisteX7" fmla="*/ 689610 w 3155315"/>
                      <a:gd name="connsiteY7" fmla="*/ 372110 h 704850"/>
                      <a:gd name="connisteX8" fmla="*/ 808355 w 3155315"/>
                      <a:gd name="connsiteY8" fmla="*/ 387350 h 704850"/>
                      <a:gd name="connisteX9" fmla="*/ 937895 w 3155315"/>
                      <a:gd name="connsiteY9" fmla="*/ 407035 h 704850"/>
                      <a:gd name="connisteX10" fmla="*/ 1071880 w 3155315"/>
                      <a:gd name="connsiteY10" fmla="*/ 456565 h 704850"/>
                      <a:gd name="connisteX11" fmla="*/ 1245235 w 3155315"/>
                      <a:gd name="connsiteY11" fmla="*/ 466725 h 704850"/>
                      <a:gd name="connisteX12" fmla="*/ 1324610 w 3155315"/>
                      <a:gd name="connsiteY12" fmla="*/ 511175 h 704850"/>
                      <a:gd name="connisteX13" fmla="*/ 1577340 w 3155315"/>
                      <a:gd name="connsiteY13" fmla="*/ 541020 h 704850"/>
                      <a:gd name="connisteX14" fmla="*/ 2044065 w 3155315"/>
                      <a:gd name="connsiteY14" fmla="*/ 615315 h 704850"/>
                      <a:gd name="connisteX15" fmla="*/ 2510155 w 3155315"/>
                      <a:gd name="connsiteY15" fmla="*/ 669925 h 704850"/>
                      <a:gd name="connisteX16" fmla="*/ 2633980 w 3155315"/>
                      <a:gd name="connsiteY16" fmla="*/ 699770 h 704850"/>
                      <a:gd name="connisteX17" fmla="*/ 2818130 w 3155315"/>
                      <a:gd name="connsiteY17" fmla="*/ 694690 h 704850"/>
                      <a:gd name="connisteX18" fmla="*/ 2827655 w 3155315"/>
                      <a:gd name="connsiteY18" fmla="*/ 704850 h 704850"/>
                      <a:gd name="connisteX19" fmla="*/ 3155315 w 3155315"/>
                      <a:gd name="connsiteY19" fmla="*/ 699770 h 70485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 ang="0">
                        <a:pos x="connisteX12" y="connsiteY12"/>
                      </a:cxn>
                      <a:cxn ang="0">
                        <a:pos x="connisteX13" y="connsiteY13"/>
                      </a:cxn>
                      <a:cxn ang="0">
                        <a:pos x="connisteX14" y="connsiteY14"/>
                      </a:cxn>
                      <a:cxn ang="0">
                        <a:pos x="connisteX15" y="connsiteY15"/>
                      </a:cxn>
                      <a:cxn ang="0">
                        <a:pos x="connisteX16" y="connsiteY16"/>
                      </a:cxn>
                      <a:cxn ang="0">
                        <a:pos x="connisteX17" y="connsiteY17"/>
                      </a:cxn>
                      <a:cxn ang="0">
                        <a:pos x="connisteX18" y="connsiteY18"/>
                      </a:cxn>
                      <a:cxn ang="0">
                        <a:pos x="connisteX19" y="connsiteY19"/>
                      </a:cxn>
                    </a:cxnLst>
                    <a:rect l="l" t="t" r="r" b="b"/>
                    <a:pathLst>
                      <a:path w="3155315" h="704850">
                        <a:moveTo>
                          <a:pt x="0" y="0"/>
                        </a:moveTo>
                        <a:lnTo>
                          <a:pt x="287655" y="74930"/>
                        </a:lnTo>
                        <a:lnTo>
                          <a:pt x="312420" y="114300"/>
                        </a:lnTo>
                        <a:lnTo>
                          <a:pt x="332105" y="179070"/>
                        </a:lnTo>
                        <a:lnTo>
                          <a:pt x="342265" y="233680"/>
                        </a:lnTo>
                        <a:lnTo>
                          <a:pt x="367030" y="267970"/>
                        </a:lnTo>
                        <a:lnTo>
                          <a:pt x="615315" y="313055"/>
                        </a:lnTo>
                        <a:lnTo>
                          <a:pt x="689610" y="372110"/>
                        </a:lnTo>
                        <a:lnTo>
                          <a:pt x="808355" y="387350"/>
                        </a:lnTo>
                        <a:lnTo>
                          <a:pt x="937895" y="407035"/>
                        </a:lnTo>
                        <a:lnTo>
                          <a:pt x="1071880" y="456565"/>
                        </a:lnTo>
                        <a:lnTo>
                          <a:pt x="1245235" y="466725"/>
                        </a:lnTo>
                        <a:lnTo>
                          <a:pt x="1324610" y="511175"/>
                        </a:lnTo>
                        <a:lnTo>
                          <a:pt x="1577340" y="541020"/>
                        </a:lnTo>
                        <a:lnTo>
                          <a:pt x="2044065" y="615315"/>
                        </a:lnTo>
                        <a:lnTo>
                          <a:pt x="2510155" y="669925"/>
                        </a:lnTo>
                        <a:lnTo>
                          <a:pt x="2633980" y="699770"/>
                        </a:lnTo>
                        <a:lnTo>
                          <a:pt x="2818130" y="694690"/>
                        </a:lnTo>
                        <a:lnTo>
                          <a:pt x="2827655" y="704850"/>
                        </a:lnTo>
                        <a:lnTo>
                          <a:pt x="3155315" y="699770"/>
                        </a:lnTo>
                      </a:path>
                    </a:pathLst>
                  </a:custGeom>
                  <a:noFill/>
                  <a:ln w="38100">
                    <a:solidFill>
                      <a:srgbClr val="F26649"/>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微软雅黑"/>
                      <a:cs typeface="+mn-cs"/>
                    </a:endParaRPr>
                  </a:p>
                </p:txBody>
              </p:sp>
              <p:sp>
                <p:nvSpPr>
                  <p:cNvPr id="91" name="任意多边形 32">
                    <a:extLst>
                      <a:ext uri="{FF2B5EF4-FFF2-40B4-BE49-F238E27FC236}">
                        <a16:creationId xmlns:a16="http://schemas.microsoft.com/office/drawing/2014/main" id="{71A4B795-48CF-A2F9-52B0-8A2EE7306652}"/>
                      </a:ext>
                    </a:extLst>
                  </p:cNvPr>
                  <p:cNvSpPr/>
                  <p:nvPr/>
                </p:nvSpPr>
                <p:spPr>
                  <a:xfrm>
                    <a:off x="2030300" y="3057106"/>
                    <a:ext cx="3125470" cy="892810"/>
                  </a:xfrm>
                  <a:custGeom>
                    <a:avLst/>
                    <a:gdLst>
                      <a:gd name="connisteX0" fmla="*/ 0 w 3125470"/>
                      <a:gd name="connsiteY0" fmla="*/ 0 h 892810"/>
                      <a:gd name="connisteX1" fmla="*/ 267970 w 3125470"/>
                      <a:gd name="connsiteY1" fmla="*/ 74295 h 892810"/>
                      <a:gd name="connisteX2" fmla="*/ 297815 w 3125470"/>
                      <a:gd name="connsiteY2" fmla="*/ 123825 h 892810"/>
                      <a:gd name="connisteX3" fmla="*/ 327660 w 3125470"/>
                      <a:gd name="connsiteY3" fmla="*/ 203200 h 892810"/>
                      <a:gd name="connisteX4" fmla="*/ 342900 w 3125470"/>
                      <a:gd name="connsiteY4" fmla="*/ 262890 h 892810"/>
                      <a:gd name="connisteX5" fmla="*/ 575945 w 3125470"/>
                      <a:gd name="connsiteY5" fmla="*/ 307340 h 892810"/>
                      <a:gd name="connisteX6" fmla="*/ 630555 w 3125470"/>
                      <a:gd name="connsiteY6" fmla="*/ 347345 h 892810"/>
                      <a:gd name="connisteX7" fmla="*/ 685165 w 3125470"/>
                      <a:gd name="connsiteY7" fmla="*/ 411480 h 892810"/>
                      <a:gd name="connisteX8" fmla="*/ 918210 w 3125470"/>
                      <a:gd name="connsiteY8" fmla="*/ 441325 h 892810"/>
                      <a:gd name="connisteX9" fmla="*/ 1007110 w 3125470"/>
                      <a:gd name="connsiteY9" fmla="*/ 481330 h 892810"/>
                      <a:gd name="connisteX10" fmla="*/ 1255395 w 3125470"/>
                      <a:gd name="connsiteY10" fmla="*/ 525780 h 892810"/>
                      <a:gd name="connisteX11" fmla="*/ 1299845 w 3125470"/>
                      <a:gd name="connsiteY11" fmla="*/ 555625 h 892810"/>
                      <a:gd name="connisteX12" fmla="*/ 1454150 w 3125470"/>
                      <a:gd name="connsiteY12" fmla="*/ 565785 h 892810"/>
                      <a:gd name="connisteX13" fmla="*/ 1602740 w 3125470"/>
                      <a:gd name="connsiteY13" fmla="*/ 595630 h 892810"/>
                      <a:gd name="connisteX14" fmla="*/ 1622425 w 3125470"/>
                      <a:gd name="connsiteY14" fmla="*/ 615315 h 892810"/>
                      <a:gd name="connisteX15" fmla="*/ 1766570 w 3125470"/>
                      <a:gd name="connsiteY15" fmla="*/ 645160 h 892810"/>
                      <a:gd name="connisteX16" fmla="*/ 1925320 w 3125470"/>
                      <a:gd name="connsiteY16" fmla="*/ 669925 h 892810"/>
                      <a:gd name="connisteX17" fmla="*/ 1964690 w 3125470"/>
                      <a:gd name="connsiteY17" fmla="*/ 714375 h 892810"/>
                      <a:gd name="connisteX18" fmla="*/ 2172970 w 3125470"/>
                      <a:gd name="connsiteY18" fmla="*/ 719455 h 892810"/>
                      <a:gd name="connisteX19" fmla="*/ 2272665 w 3125470"/>
                      <a:gd name="connsiteY19" fmla="*/ 783590 h 892810"/>
                      <a:gd name="connisteX20" fmla="*/ 2401570 w 3125470"/>
                      <a:gd name="connsiteY20" fmla="*/ 788670 h 892810"/>
                      <a:gd name="connisteX21" fmla="*/ 2520315 w 3125470"/>
                      <a:gd name="connsiteY21" fmla="*/ 803910 h 892810"/>
                      <a:gd name="connisteX22" fmla="*/ 2599690 w 3125470"/>
                      <a:gd name="connsiteY22" fmla="*/ 828675 h 892810"/>
                      <a:gd name="connisteX23" fmla="*/ 2892425 w 3125470"/>
                      <a:gd name="connsiteY23" fmla="*/ 823595 h 892810"/>
                      <a:gd name="connisteX24" fmla="*/ 2922270 w 3125470"/>
                      <a:gd name="connsiteY24" fmla="*/ 868045 h 892810"/>
                      <a:gd name="connisteX25" fmla="*/ 3066415 w 3125470"/>
                      <a:gd name="connsiteY25" fmla="*/ 862965 h 892810"/>
                      <a:gd name="connisteX26" fmla="*/ 3070860 w 3125470"/>
                      <a:gd name="connsiteY26" fmla="*/ 892810 h 892810"/>
                      <a:gd name="connisteX27" fmla="*/ 3125470 w 3125470"/>
                      <a:gd name="connsiteY27" fmla="*/ 887730 h 89281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 ang="0">
                        <a:pos x="connisteX12" y="connsiteY12"/>
                      </a:cxn>
                      <a:cxn ang="0">
                        <a:pos x="connisteX13" y="connsiteY13"/>
                      </a:cxn>
                      <a:cxn ang="0">
                        <a:pos x="connisteX14" y="connsiteY14"/>
                      </a:cxn>
                      <a:cxn ang="0">
                        <a:pos x="connisteX15" y="connsiteY15"/>
                      </a:cxn>
                      <a:cxn ang="0">
                        <a:pos x="connisteX16" y="connsiteY16"/>
                      </a:cxn>
                      <a:cxn ang="0">
                        <a:pos x="connisteX17" y="connsiteY17"/>
                      </a:cxn>
                      <a:cxn ang="0">
                        <a:pos x="connisteX18" y="connsiteY18"/>
                      </a:cxn>
                      <a:cxn ang="0">
                        <a:pos x="connisteX19" y="connsiteY19"/>
                      </a:cxn>
                      <a:cxn ang="0">
                        <a:pos x="connisteX20" y="connsiteY20"/>
                      </a:cxn>
                      <a:cxn ang="0">
                        <a:pos x="connisteX21" y="connsiteY21"/>
                      </a:cxn>
                      <a:cxn ang="0">
                        <a:pos x="connisteX22" y="connsiteY22"/>
                      </a:cxn>
                      <a:cxn ang="0">
                        <a:pos x="connisteX23" y="connsiteY23"/>
                      </a:cxn>
                      <a:cxn ang="0">
                        <a:pos x="connisteX24" y="connsiteY24"/>
                      </a:cxn>
                      <a:cxn ang="0">
                        <a:pos x="connisteX25" y="connsiteY25"/>
                      </a:cxn>
                      <a:cxn ang="0">
                        <a:pos x="connisteX26" y="connsiteY26"/>
                      </a:cxn>
                      <a:cxn ang="0">
                        <a:pos x="connisteX27" y="connsiteY27"/>
                      </a:cxn>
                    </a:cxnLst>
                    <a:rect l="l" t="t" r="r" b="b"/>
                    <a:pathLst>
                      <a:path w="3125470" h="892810">
                        <a:moveTo>
                          <a:pt x="0" y="0"/>
                        </a:moveTo>
                        <a:lnTo>
                          <a:pt x="267970" y="74295"/>
                        </a:lnTo>
                        <a:lnTo>
                          <a:pt x="297815" y="123825"/>
                        </a:lnTo>
                        <a:lnTo>
                          <a:pt x="327660" y="203200"/>
                        </a:lnTo>
                        <a:lnTo>
                          <a:pt x="342900" y="262890"/>
                        </a:lnTo>
                        <a:lnTo>
                          <a:pt x="575945" y="307340"/>
                        </a:lnTo>
                        <a:lnTo>
                          <a:pt x="630555" y="347345"/>
                        </a:lnTo>
                        <a:lnTo>
                          <a:pt x="685165" y="411480"/>
                        </a:lnTo>
                        <a:lnTo>
                          <a:pt x="918210" y="441325"/>
                        </a:lnTo>
                        <a:lnTo>
                          <a:pt x="1007110" y="481330"/>
                        </a:lnTo>
                        <a:lnTo>
                          <a:pt x="1255395" y="525780"/>
                        </a:lnTo>
                        <a:lnTo>
                          <a:pt x="1299845" y="555625"/>
                        </a:lnTo>
                        <a:lnTo>
                          <a:pt x="1454150" y="565785"/>
                        </a:lnTo>
                        <a:lnTo>
                          <a:pt x="1602740" y="595630"/>
                        </a:lnTo>
                        <a:lnTo>
                          <a:pt x="1622425" y="615315"/>
                        </a:lnTo>
                        <a:lnTo>
                          <a:pt x="1766570" y="645160"/>
                        </a:lnTo>
                        <a:lnTo>
                          <a:pt x="1925320" y="669925"/>
                        </a:lnTo>
                        <a:lnTo>
                          <a:pt x="1964690" y="714375"/>
                        </a:lnTo>
                        <a:lnTo>
                          <a:pt x="2172970" y="719455"/>
                        </a:lnTo>
                        <a:lnTo>
                          <a:pt x="2272665" y="783590"/>
                        </a:lnTo>
                        <a:lnTo>
                          <a:pt x="2401570" y="788670"/>
                        </a:lnTo>
                        <a:lnTo>
                          <a:pt x="2520315" y="803910"/>
                        </a:lnTo>
                        <a:lnTo>
                          <a:pt x="2599690" y="828675"/>
                        </a:lnTo>
                        <a:lnTo>
                          <a:pt x="2892425" y="823595"/>
                        </a:lnTo>
                        <a:lnTo>
                          <a:pt x="2922270" y="868045"/>
                        </a:lnTo>
                        <a:lnTo>
                          <a:pt x="3066415" y="862965"/>
                        </a:lnTo>
                        <a:lnTo>
                          <a:pt x="3070860" y="892810"/>
                        </a:lnTo>
                        <a:lnTo>
                          <a:pt x="3125470" y="887730"/>
                        </a:lnTo>
                      </a:path>
                    </a:pathLst>
                  </a:custGeom>
                  <a:noFill/>
                  <a:ln w="38100" cmpd="sng">
                    <a:solidFill>
                      <a:schemeClr val="accent3">
                        <a:lumMod val="60000"/>
                        <a:lumOff val="40000"/>
                      </a:schemeClr>
                    </a:solidFill>
                    <a:prstDash val="solid"/>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微软雅黑"/>
                      <a:cs typeface="+mn-cs"/>
                    </a:endParaRPr>
                  </a:p>
                </p:txBody>
              </p:sp>
            </p:grpSp>
            <p:cxnSp>
              <p:nvCxnSpPr>
                <p:cNvPr id="82" name="直接连接符 81">
                  <a:extLst>
                    <a:ext uri="{FF2B5EF4-FFF2-40B4-BE49-F238E27FC236}">
                      <a16:creationId xmlns:a16="http://schemas.microsoft.com/office/drawing/2014/main" id="{B922719B-EDDA-F236-89D8-DF86121C1FA1}"/>
                    </a:ext>
                  </a:extLst>
                </p:cNvPr>
                <p:cNvCxnSpPr>
                  <a:cxnSpLocks/>
                </p:cNvCxnSpPr>
                <p:nvPr/>
              </p:nvCxnSpPr>
              <p:spPr>
                <a:xfrm>
                  <a:off x="5751496" y="3119586"/>
                  <a:ext cx="449513" cy="0"/>
                </a:xfrm>
                <a:prstGeom prst="line">
                  <a:avLst/>
                </a:prstGeom>
                <a:noFill/>
                <a:ln w="28575" cap="flat" cmpd="sng" algn="ctr">
                  <a:solidFill>
                    <a:srgbClr val="E25331"/>
                  </a:solidFill>
                  <a:prstDash val="solid"/>
                </a:ln>
                <a:effectLst/>
              </p:spPr>
            </p:cxnSp>
            <p:cxnSp>
              <p:nvCxnSpPr>
                <p:cNvPr id="83" name="直接连接符 82">
                  <a:extLst>
                    <a:ext uri="{FF2B5EF4-FFF2-40B4-BE49-F238E27FC236}">
                      <a16:creationId xmlns:a16="http://schemas.microsoft.com/office/drawing/2014/main" id="{6E5EC154-DAD4-799E-A368-BCC1644F8965}"/>
                    </a:ext>
                  </a:extLst>
                </p:cNvPr>
                <p:cNvCxnSpPr>
                  <a:cxnSpLocks/>
                </p:cNvCxnSpPr>
                <p:nvPr/>
              </p:nvCxnSpPr>
              <p:spPr>
                <a:xfrm>
                  <a:off x="5751496" y="3399974"/>
                  <a:ext cx="449513" cy="0"/>
                </a:xfrm>
                <a:prstGeom prst="line">
                  <a:avLst/>
                </a:prstGeom>
                <a:noFill/>
                <a:ln w="28575" cap="flat" cmpd="sng" algn="ctr">
                  <a:solidFill>
                    <a:schemeClr val="bg1">
                      <a:lumMod val="75000"/>
                    </a:schemeClr>
                  </a:solidFill>
                  <a:prstDash val="solid"/>
                </a:ln>
                <a:effectLst/>
              </p:spPr>
            </p:cxnSp>
            <p:sp>
              <p:nvSpPr>
                <p:cNvPr id="84" name="文本框 83">
                  <a:extLst>
                    <a:ext uri="{FF2B5EF4-FFF2-40B4-BE49-F238E27FC236}">
                      <a16:creationId xmlns:a16="http://schemas.microsoft.com/office/drawing/2014/main" id="{BE7DD2B0-3198-52EB-FF5A-276545995DA9}"/>
                    </a:ext>
                  </a:extLst>
                </p:cNvPr>
                <p:cNvSpPr txBox="1"/>
                <p:nvPr/>
              </p:nvSpPr>
              <p:spPr>
                <a:xfrm>
                  <a:off x="6250382" y="2974154"/>
                  <a:ext cx="1533382" cy="3349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200" b="0" i="0" u="none" strike="noStrike" kern="1200" cap="none" spc="0" normalizeH="0" baseline="0" noProof="0" dirty="0">
                      <a:ln>
                        <a:noFill/>
                      </a:ln>
                      <a:effectLst/>
                      <a:uLnTx/>
                      <a:uFillTx/>
                      <a:latin typeface="微软雅黑" panose="020B0503020204020204" charset="-122"/>
                      <a:ea typeface="微软雅黑" panose="020B0503020204020204" charset="-122"/>
                      <a:cs typeface="+mn-cs"/>
                    </a:rPr>
                    <a:t>地舒单抗</a:t>
                  </a:r>
                </a:p>
              </p:txBody>
            </p:sp>
            <p:sp>
              <p:nvSpPr>
                <p:cNvPr id="85" name="文本框 84">
                  <a:extLst>
                    <a:ext uri="{FF2B5EF4-FFF2-40B4-BE49-F238E27FC236}">
                      <a16:creationId xmlns:a16="http://schemas.microsoft.com/office/drawing/2014/main" id="{72CEB796-563E-EF9B-F7B0-60204417AD23}"/>
                    </a:ext>
                  </a:extLst>
                </p:cNvPr>
                <p:cNvSpPr txBox="1"/>
                <p:nvPr/>
              </p:nvSpPr>
              <p:spPr>
                <a:xfrm>
                  <a:off x="6250385" y="3267430"/>
                  <a:ext cx="1533379" cy="3349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200" b="0" i="0" u="none" strike="noStrike" kern="1200" cap="none" spc="0" normalizeH="0" baseline="0" noProof="0" dirty="0">
                      <a:ln>
                        <a:noFill/>
                      </a:ln>
                      <a:effectLst/>
                      <a:uLnTx/>
                      <a:uFillTx/>
                      <a:latin typeface="微软雅黑" panose="020B0503020204020204" charset="-122"/>
                      <a:ea typeface="微软雅黑" panose="020B0503020204020204" charset="-122"/>
                      <a:cs typeface="+mn-cs"/>
                    </a:rPr>
                    <a:t>唑来膦酸</a:t>
                  </a:r>
                </a:p>
              </p:txBody>
            </p:sp>
            <p:cxnSp>
              <p:nvCxnSpPr>
                <p:cNvPr id="86" name="直接连接符 85">
                  <a:extLst>
                    <a:ext uri="{FF2B5EF4-FFF2-40B4-BE49-F238E27FC236}">
                      <a16:creationId xmlns:a16="http://schemas.microsoft.com/office/drawing/2014/main" id="{A308B4A6-31EC-D4CE-D91C-0115E72F2687}"/>
                    </a:ext>
                  </a:extLst>
                </p:cNvPr>
                <p:cNvCxnSpPr>
                  <a:cxnSpLocks/>
                </p:cNvCxnSpPr>
                <p:nvPr/>
              </p:nvCxnSpPr>
              <p:spPr>
                <a:xfrm>
                  <a:off x="2067783" y="4403870"/>
                  <a:ext cx="5253095" cy="0"/>
                </a:xfrm>
                <a:prstGeom prst="line">
                  <a:avLst/>
                </a:prstGeom>
                <a:ln w="28575" cmpd="sng">
                  <a:solidFill>
                    <a:schemeClr val="bg1">
                      <a:lumMod val="50000"/>
                    </a:schemeClr>
                  </a:solidFill>
                  <a:prstDash val="sysDot"/>
                </a:ln>
              </p:spPr>
              <p:style>
                <a:lnRef idx="2">
                  <a:schemeClr val="accent1"/>
                </a:lnRef>
                <a:fillRef idx="0">
                  <a:srgbClr val="FFFFFF"/>
                </a:fillRef>
                <a:effectRef idx="0">
                  <a:srgbClr val="FFFFFF"/>
                </a:effectRef>
                <a:fontRef idx="minor">
                  <a:schemeClr val="tx1"/>
                </a:fontRef>
              </p:style>
            </p:cxnSp>
            <p:cxnSp>
              <p:nvCxnSpPr>
                <p:cNvPr id="87" name="直接连接符 86">
                  <a:extLst>
                    <a:ext uri="{FF2B5EF4-FFF2-40B4-BE49-F238E27FC236}">
                      <a16:creationId xmlns:a16="http://schemas.microsoft.com/office/drawing/2014/main" id="{CD48D2F9-62AE-5572-E07C-2012DBD7D287}"/>
                    </a:ext>
                  </a:extLst>
                </p:cNvPr>
                <p:cNvCxnSpPr>
                  <a:cxnSpLocks/>
                </p:cNvCxnSpPr>
                <p:nvPr/>
              </p:nvCxnSpPr>
              <p:spPr>
                <a:xfrm flipV="1">
                  <a:off x="7317415" y="4392295"/>
                  <a:ext cx="0" cy="1354200"/>
                </a:xfrm>
                <a:prstGeom prst="line">
                  <a:avLst/>
                </a:prstGeom>
                <a:ln w="28575" cmpd="sng">
                  <a:solidFill>
                    <a:schemeClr val="bg1">
                      <a:lumMod val="50000"/>
                    </a:schemeClr>
                  </a:solidFill>
                  <a:prstDash val="sysDot"/>
                </a:ln>
              </p:spPr>
              <p:style>
                <a:lnRef idx="2">
                  <a:schemeClr val="accent1"/>
                </a:lnRef>
                <a:fillRef idx="0">
                  <a:srgbClr val="FFFFFF"/>
                </a:fillRef>
                <a:effectRef idx="0">
                  <a:srgbClr val="FFFFFF"/>
                </a:effectRef>
                <a:fontRef idx="minor">
                  <a:schemeClr val="tx1"/>
                </a:fontRef>
              </p:style>
            </p:cxnSp>
            <p:sp>
              <p:nvSpPr>
                <p:cNvPr id="88" name="文本框 87">
                  <a:extLst>
                    <a:ext uri="{FF2B5EF4-FFF2-40B4-BE49-F238E27FC236}">
                      <a16:creationId xmlns:a16="http://schemas.microsoft.com/office/drawing/2014/main" id="{3B9A3151-B098-2E5B-0E1C-4D8C5C05D8B4}"/>
                    </a:ext>
                  </a:extLst>
                </p:cNvPr>
                <p:cNvSpPr txBox="1"/>
                <p:nvPr/>
              </p:nvSpPr>
              <p:spPr>
                <a:xfrm>
                  <a:off x="6485626" y="4485068"/>
                  <a:ext cx="1177916" cy="3416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微软雅黑"/>
                      <a:cs typeface="Arial" panose="020B0604020202020204" pitchFamily="34" charset="0"/>
                    </a:rPr>
                    <a:t>26.</a:t>
                  </a:r>
                  <a:r>
                    <a:rPr kumimoji="0" lang="en-US" altLang="zh-CN" sz="1400" b="1"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微软雅黑"/>
                      <a:cs typeface="Arial" panose="020B0604020202020204" pitchFamily="34" charset="0"/>
                    </a:rPr>
                    <a:t>4</a:t>
                  </a:r>
                  <a:endParaRPr kumimoji="0" lang="en-US" sz="1400" b="1"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微软雅黑"/>
                    <a:cs typeface="Arial" panose="020B0604020202020204" pitchFamily="34" charset="0"/>
                  </a:endParaRPr>
                </a:p>
              </p:txBody>
            </p:sp>
            <p:sp>
              <p:nvSpPr>
                <p:cNvPr id="89" name="文本框 88">
                  <a:extLst>
                    <a:ext uri="{FF2B5EF4-FFF2-40B4-BE49-F238E27FC236}">
                      <a16:creationId xmlns:a16="http://schemas.microsoft.com/office/drawing/2014/main" id="{42C5747C-9C81-BFCC-4F8D-1709022CAC0B}"/>
                    </a:ext>
                  </a:extLst>
                </p:cNvPr>
                <p:cNvSpPr txBox="1"/>
                <p:nvPr/>
              </p:nvSpPr>
              <p:spPr>
                <a:xfrm>
                  <a:off x="6514758" y="3716999"/>
                  <a:ext cx="1269008" cy="34040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36D52"/>
                      </a:solidFill>
                      <a:effectLst/>
                      <a:uLnTx/>
                      <a:uFillTx/>
                      <a:latin typeface="微软雅黑"/>
                      <a:ea typeface="微软雅黑"/>
                      <a:cs typeface="+mn-cs"/>
                    </a:rPr>
                    <a:t>NR</a:t>
                  </a:r>
                </a:p>
              </p:txBody>
            </p:sp>
          </p:grpSp>
          <p:sp>
            <p:nvSpPr>
              <p:cNvPr id="77" name="矩形 76">
                <a:extLst>
                  <a:ext uri="{FF2B5EF4-FFF2-40B4-BE49-F238E27FC236}">
                    <a16:creationId xmlns:a16="http://schemas.microsoft.com/office/drawing/2014/main" id="{CBC9F95D-7278-A725-B864-543F3256910A}"/>
                  </a:ext>
                </a:extLst>
              </p:cNvPr>
              <p:cNvSpPr/>
              <p:nvPr/>
            </p:nvSpPr>
            <p:spPr>
              <a:xfrm>
                <a:off x="2289477" y="4686839"/>
                <a:ext cx="4223952" cy="860528"/>
              </a:xfrm>
              <a:prstGeom prst="rect">
                <a:avLst/>
              </a:prstGeom>
              <a:solidFill>
                <a:srgbClr val="FFFFFF"/>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200" b="0" u="none" strike="noStrike" kern="0" cap="none" spc="0" normalizeH="0" baseline="0" noProof="0" dirty="0">
                    <a:ln>
                      <a:noFill/>
                    </a:ln>
                    <a:effectLst/>
                    <a:uLnTx/>
                    <a:uFillTx/>
                    <a:latin typeface="+mn-ea"/>
                    <a:cs typeface="Arial" panose="020B0604020202020204" pitchFamily="34" charset="0"/>
                  </a:rPr>
                  <a:t>地舒单抗</a:t>
                </a:r>
                <a:r>
                  <a:rPr kumimoji="0" lang="en-US" altLang="zh-CN" sz="1200" b="0" u="none" strike="noStrike" kern="0" cap="none" spc="0" normalizeH="0" baseline="0" noProof="0" dirty="0">
                    <a:ln>
                      <a:noFill/>
                    </a:ln>
                    <a:effectLst/>
                    <a:uLnTx/>
                    <a:uFillTx/>
                    <a:latin typeface="+mn-ea"/>
                    <a:cs typeface="Arial" panose="020B0604020202020204" pitchFamily="34" charset="0"/>
                  </a:rPr>
                  <a:t>vs. </a:t>
                </a:r>
                <a:r>
                  <a:rPr kumimoji="0" lang="zh-CN" altLang="en-US" sz="1200" b="0" u="none" strike="noStrike" kern="0" cap="none" spc="0" normalizeH="0" baseline="0" noProof="0" dirty="0">
                    <a:ln>
                      <a:noFill/>
                    </a:ln>
                    <a:effectLst/>
                    <a:uLnTx/>
                    <a:uFillTx/>
                    <a:latin typeface="+mn-ea"/>
                    <a:cs typeface="Arial" panose="020B0604020202020204" pitchFamily="34" charset="0"/>
                  </a:rPr>
                  <a:t>唑来膦酸</a:t>
                </a:r>
                <a:endParaRPr kumimoji="0" lang="en-US" altLang="zh-CN" sz="1200" b="0" u="none" strike="noStrike" kern="0" cap="none" spc="0" normalizeH="0" baseline="0" noProof="0" dirty="0">
                  <a:ln>
                    <a:noFill/>
                  </a:ln>
                  <a:effectLst/>
                  <a:uLnTx/>
                  <a:uFillTx/>
                  <a:latin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200" b="0" u="none" strike="noStrike" kern="0" cap="none" spc="0" normalizeH="0" baseline="0" noProof="0" dirty="0">
                    <a:ln>
                      <a:noFill/>
                    </a:ln>
                    <a:effectLst/>
                    <a:uLnTx/>
                    <a:uFillTx/>
                    <a:latin typeface="+mn-ea"/>
                    <a:cs typeface="Arial" panose="020B0604020202020204" pitchFamily="34" charset="0"/>
                  </a:rPr>
                  <a:t>NR.</a:t>
                </a:r>
                <a:r>
                  <a:rPr kumimoji="0" lang="zh-CN" altLang="en-US" sz="1200" b="0" u="none" strike="noStrike" kern="0" cap="none" spc="0" normalizeH="0" baseline="0" noProof="0" dirty="0">
                    <a:ln>
                      <a:noFill/>
                    </a:ln>
                    <a:effectLst/>
                    <a:uLnTx/>
                    <a:uFillTx/>
                    <a:latin typeface="+mn-ea"/>
                    <a:cs typeface="Arial" panose="020B0604020202020204" pitchFamily="34" charset="0"/>
                  </a:rPr>
                  <a:t> </a:t>
                </a:r>
                <a:r>
                  <a:rPr kumimoji="0" lang="en-US" altLang="zh-CN" sz="1200" b="0" u="none" strike="noStrike" kern="0" cap="none" spc="0" normalizeH="0" baseline="0" noProof="0" dirty="0">
                    <a:ln>
                      <a:noFill/>
                    </a:ln>
                    <a:effectLst/>
                    <a:uLnTx/>
                    <a:uFillTx/>
                    <a:latin typeface="+mn-ea"/>
                    <a:cs typeface="Arial" panose="020B0604020202020204" pitchFamily="34" charset="0"/>
                  </a:rPr>
                  <a:t>vs.</a:t>
                </a:r>
                <a:r>
                  <a:rPr kumimoji="0" lang="zh-CN" altLang="en-US" sz="1200" b="0" u="none" strike="noStrike" kern="0" cap="none" spc="0" normalizeH="0" baseline="0" noProof="0" dirty="0">
                    <a:ln>
                      <a:noFill/>
                    </a:ln>
                    <a:effectLst/>
                    <a:uLnTx/>
                    <a:uFillTx/>
                    <a:latin typeface="+mn-ea"/>
                    <a:cs typeface="Arial" panose="020B0604020202020204" pitchFamily="34" charset="0"/>
                  </a:rPr>
                  <a:t> </a:t>
                </a:r>
                <a:r>
                  <a:rPr kumimoji="0" lang="en-US" altLang="zh-CN" sz="1200" b="0" u="none" strike="noStrike" kern="0" cap="none" spc="0" normalizeH="0" baseline="0" noProof="0" dirty="0">
                    <a:ln>
                      <a:noFill/>
                    </a:ln>
                    <a:effectLst/>
                    <a:uLnTx/>
                    <a:uFillTx/>
                    <a:latin typeface="+mn-ea"/>
                    <a:cs typeface="Arial" panose="020B0604020202020204" pitchFamily="34" charset="0"/>
                  </a:rPr>
                  <a:t>26.4</a:t>
                </a:r>
                <a:r>
                  <a:rPr kumimoji="0" lang="zh-CN" altLang="en-US" sz="1200" b="0" u="none" strike="noStrike" kern="0" cap="none" spc="0" normalizeH="0" baseline="0" noProof="0" dirty="0">
                    <a:ln>
                      <a:noFill/>
                    </a:ln>
                    <a:effectLst/>
                    <a:uLnTx/>
                    <a:uFillTx/>
                    <a:latin typeface="+mn-ea"/>
                    <a:cs typeface="Arial" panose="020B0604020202020204" pitchFamily="34" charset="0"/>
                  </a:rPr>
                  <a:t>个月</a:t>
                </a:r>
                <a:endParaRPr kumimoji="0" lang="en-US" altLang="zh-CN" sz="1200" b="0" u="none" strike="noStrike" kern="0" cap="none" spc="0" normalizeH="0" baseline="0" noProof="0" dirty="0">
                  <a:ln>
                    <a:noFill/>
                  </a:ln>
                  <a:effectLst/>
                  <a:uLnTx/>
                  <a:uFillTx/>
                  <a:latin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200" b="1" u="none" strike="noStrike" kern="0" cap="none" spc="0" normalizeH="0" baseline="0" noProof="0" dirty="0">
                    <a:ln>
                      <a:noFill/>
                    </a:ln>
                    <a:solidFill>
                      <a:schemeClr val="accent1"/>
                    </a:solidFill>
                    <a:effectLst/>
                    <a:uLnTx/>
                    <a:uFillTx/>
                    <a:latin typeface="+mn-ea"/>
                    <a:cs typeface="Arial" panose="020B0604020202020204" pitchFamily="34" charset="0"/>
                  </a:rPr>
                  <a:t>HR=0.82 </a:t>
                </a:r>
                <a:r>
                  <a:rPr kumimoji="0" lang="en-US" altLang="zh-CN" sz="1200" b="0" u="none" strike="noStrike" kern="0" cap="none" spc="0" normalizeH="0" baseline="0" noProof="0" dirty="0">
                    <a:ln>
                      <a:noFill/>
                    </a:ln>
                    <a:effectLst/>
                    <a:uLnTx/>
                    <a:uFillTx/>
                    <a:latin typeface="+mn-ea"/>
                    <a:cs typeface="Arial" panose="020B0604020202020204" pitchFamily="34" charset="0"/>
                  </a:rPr>
                  <a:t>(95% CI: 0.71-0.95)</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200" b="1" u="none" strike="noStrike" kern="0" cap="none" spc="0" normalizeH="0" baseline="0" noProof="0" dirty="0">
                    <a:ln>
                      <a:noFill/>
                    </a:ln>
                    <a:solidFill>
                      <a:srgbClr val="F36D52"/>
                    </a:solidFill>
                    <a:effectLst/>
                    <a:uLnTx/>
                    <a:uFillTx/>
                    <a:latin typeface="+mn-ea"/>
                    <a:cs typeface="Arial" panose="020B0604020202020204" pitchFamily="34" charset="0"/>
                  </a:rPr>
                  <a:t>P=0.01 (</a:t>
                </a:r>
                <a:r>
                  <a:rPr kumimoji="0" lang="zh-CN" altLang="en-US" sz="1200" b="1" u="none" strike="noStrike" kern="0" cap="none" spc="0" normalizeH="0" baseline="0" noProof="0" dirty="0">
                    <a:ln>
                      <a:noFill/>
                    </a:ln>
                    <a:solidFill>
                      <a:srgbClr val="F36D52"/>
                    </a:solidFill>
                    <a:effectLst/>
                    <a:uLnTx/>
                    <a:uFillTx/>
                    <a:latin typeface="+mn-ea"/>
                    <a:cs typeface="Arial" panose="020B0604020202020204" pitchFamily="34" charset="0"/>
                  </a:rPr>
                  <a:t>优效</a:t>
                </a:r>
                <a:r>
                  <a:rPr kumimoji="0" lang="en-US" altLang="zh-CN" sz="1200" b="1" u="none" strike="noStrike" kern="0" cap="none" spc="0" normalizeH="0" baseline="0" noProof="0" dirty="0">
                    <a:ln>
                      <a:noFill/>
                    </a:ln>
                    <a:solidFill>
                      <a:srgbClr val="F36D52"/>
                    </a:solidFill>
                    <a:effectLst/>
                    <a:uLnTx/>
                    <a:uFillTx/>
                    <a:latin typeface="+mn-ea"/>
                    <a:cs typeface="Arial" panose="020B0604020202020204" pitchFamily="34" charset="0"/>
                  </a:rPr>
                  <a:t>)</a:t>
                </a:r>
              </a:p>
            </p:txBody>
          </p:sp>
        </p:grpSp>
        <p:sp>
          <p:nvSpPr>
            <p:cNvPr id="75" name="矩形 74">
              <a:extLst>
                <a:ext uri="{FF2B5EF4-FFF2-40B4-BE49-F238E27FC236}">
                  <a16:creationId xmlns:a16="http://schemas.microsoft.com/office/drawing/2014/main" id="{F6A31F4E-A56B-D576-9A81-8E305B43BA09}"/>
                </a:ext>
              </a:extLst>
            </p:cNvPr>
            <p:cNvSpPr/>
            <p:nvPr/>
          </p:nvSpPr>
          <p:spPr>
            <a:xfrm>
              <a:off x="4090246" y="6154545"/>
              <a:ext cx="1479833" cy="175797"/>
            </a:xfrm>
            <a:prstGeom prst="rect">
              <a:avLst/>
            </a:prstGeom>
            <a:solidFill>
              <a:srgbClr val="FFFFFF"/>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000" b="0" i="0" u="none" strike="noStrike" kern="0" cap="none" spc="0" normalizeH="0" baseline="0" noProof="0" dirty="0">
                  <a:ln>
                    <a:noFill/>
                  </a:ln>
                  <a:solidFill>
                    <a:srgbClr val="404040"/>
                  </a:solidFill>
                  <a:effectLst/>
                  <a:uLnTx/>
                  <a:uFillTx/>
                  <a:latin typeface="微软雅黑" panose="020B0503020204020204" charset="-122"/>
                  <a:ea typeface="微软雅黑" panose="020B0503020204020204" charset="-122"/>
                  <a:cs typeface="微软雅黑" panose="020B0503020204020204" charset="-122"/>
                </a:rPr>
                <a:t>时间 </a:t>
              </a:r>
              <a:r>
                <a:rPr kumimoji="0" lang="en-US" altLang="zh-CN" sz="1000" b="0" i="0" u="none" strike="noStrike" kern="0" cap="none" spc="0" normalizeH="0" baseline="0" noProof="0" dirty="0">
                  <a:ln>
                    <a:noFill/>
                  </a:ln>
                  <a:solidFill>
                    <a:srgbClr val="404040"/>
                  </a:solidFill>
                  <a:effectLst/>
                  <a:uLnTx/>
                  <a:uFillTx/>
                  <a:latin typeface="微软雅黑" panose="020B0503020204020204" charset="-122"/>
                  <a:ea typeface="微软雅黑" panose="020B0503020204020204" charset="-122"/>
                  <a:cs typeface="微软雅黑" panose="020B0503020204020204" charset="-122"/>
                </a:rPr>
                <a:t>(</a:t>
              </a:r>
              <a:r>
                <a:rPr kumimoji="0" lang="zh-CN" altLang="en-US" sz="1000" b="0" i="0" u="none" strike="noStrike" kern="0" cap="none" spc="0" normalizeH="0" baseline="0" noProof="0" dirty="0">
                  <a:ln>
                    <a:noFill/>
                  </a:ln>
                  <a:solidFill>
                    <a:srgbClr val="404040"/>
                  </a:solidFill>
                  <a:effectLst/>
                  <a:uLnTx/>
                  <a:uFillTx/>
                  <a:latin typeface="微软雅黑" panose="020B0503020204020204" charset="-122"/>
                  <a:ea typeface="微软雅黑" panose="020B0503020204020204" charset="-122"/>
                  <a:cs typeface="微软雅黑" panose="020B0503020204020204" charset="-122"/>
                </a:rPr>
                <a:t>月</a:t>
              </a:r>
              <a:r>
                <a:rPr kumimoji="0" lang="en-US" altLang="zh-CN" sz="1000" b="0" i="0" u="none" strike="noStrike" kern="0" cap="none" spc="0" normalizeH="0" baseline="0" noProof="0" dirty="0">
                  <a:ln>
                    <a:noFill/>
                  </a:ln>
                  <a:solidFill>
                    <a:srgbClr val="404040"/>
                  </a:solidFill>
                  <a:effectLst/>
                  <a:uLnTx/>
                  <a:uFillTx/>
                  <a:latin typeface="微软雅黑" panose="020B0503020204020204" charset="-122"/>
                  <a:ea typeface="微软雅黑" panose="020B0503020204020204" charset="-122"/>
                  <a:cs typeface="微软雅黑" panose="020B0503020204020204" charset="-122"/>
                </a:rPr>
                <a:t>)</a:t>
              </a:r>
            </a:p>
          </p:txBody>
        </p:sp>
      </p:grpSp>
      <p:cxnSp>
        <p:nvCxnSpPr>
          <p:cNvPr id="73" name="直接箭头连接符 72">
            <a:extLst>
              <a:ext uri="{FF2B5EF4-FFF2-40B4-BE49-F238E27FC236}">
                <a16:creationId xmlns:a16="http://schemas.microsoft.com/office/drawing/2014/main" id="{BAD35352-BD6D-A9E2-AE6A-1829832729D7}"/>
              </a:ext>
            </a:extLst>
          </p:cNvPr>
          <p:cNvCxnSpPr>
            <a:cxnSpLocks/>
          </p:cNvCxnSpPr>
          <p:nvPr/>
        </p:nvCxnSpPr>
        <p:spPr>
          <a:xfrm>
            <a:off x="3784247" y="4267749"/>
            <a:ext cx="0" cy="254091"/>
          </a:xfrm>
          <a:prstGeom prst="straightConnector1">
            <a:avLst/>
          </a:prstGeom>
          <a:noFill/>
          <a:ln w="28575" cap="flat" cmpd="sng" algn="ctr">
            <a:solidFill>
              <a:srgbClr val="F26649"/>
            </a:solidFill>
            <a:prstDash val="sysDot"/>
            <a:miter lim="800000"/>
            <a:headEnd type="triangle"/>
            <a:tailEnd type="triangle"/>
          </a:ln>
          <a:effectLst/>
        </p:spPr>
      </p:cxnSp>
      <p:grpSp>
        <p:nvGrpSpPr>
          <p:cNvPr id="101" name="组合 100">
            <a:extLst>
              <a:ext uri="{FF2B5EF4-FFF2-40B4-BE49-F238E27FC236}">
                <a16:creationId xmlns:a16="http://schemas.microsoft.com/office/drawing/2014/main" id="{4DFD8D1C-4A17-41B0-D950-E6259CFB2413}"/>
              </a:ext>
            </a:extLst>
          </p:cNvPr>
          <p:cNvGrpSpPr>
            <a:grpSpLocks/>
          </p:cNvGrpSpPr>
          <p:nvPr/>
        </p:nvGrpSpPr>
        <p:grpSpPr>
          <a:xfrm>
            <a:off x="6318934" y="3279322"/>
            <a:ext cx="3452281" cy="2740479"/>
            <a:chOff x="999717" y="3254863"/>
            <a:chExt cx="6637308" cy="3167553"/>
          </a:xfrm>
        </p:grpSpPr>
        <p:pic>
          <p:nvPicPr>
            <p:cNvPr id="104" name="图片 103">
              <a:extLst>
                <a:ext uri="{FF2B5EF4-FFF2-40B4-BE49-F238E27FC236}">
                  <a16:creationId xmlns:a16="http://schemas.microsoft.com/office/drawing/2014/main" id="{B35C6171-2CC5-7BC6-A5F3-6A558E29F9B5}"/>
                </a:ext>
              </a:extLst>
            </p:cNvPr>
            <p:cNvPicPr>
              <a:picLocks noChangeAspect="1"/>
            </p:cNvPicPr>
            <p:nvPr/>
          </p:nvPicPr>
          <p:blipFill rotWithShape="1">
            <a:blip r:embed="rId6"/>
            <a:srcRect l="16969" t="63564" r="1389" b="5227"/>
            <a:stretch/>
          </p:blipFill>
          <p:spPr>
            <a:xfrm>
              <a:off x="1260134" y="3363283"/>
              <a:ext cx="6376891" cy="2863076"/>
            </a:xfrm>
            <a:prstGeom prst="rect">
              <a:avLst/>
            </a:prstGeom>
          </p:spPr>
        </p:pic>
        <p:sp>
          <p:nvSpPr>
            <p:cNvPr id="105" name="矩形 104">
              <a:extLst>
                <a:ext uri="{FF2B5EF4-FFF2-40B4-BE49-F238E27FC236}">
                  <a16:creationId xmlns:a16="http://schemas.microsoft.com/office/drawing/2014/main" id="{C6B84624-4ADC-D7D7-1B18-9AB16FE89808}"/>
                </a:ext>
              </a:extLst>
            </p:cNvPr>
            <p:cNvSpPr>
              <a:spLocks/>
            </p:cNvSpPr>
            <p:nvPr/>
          </p:nvSpPr>
          <p:spPr>
            <a:xfrm>
              <a:off x="1924871" y="3377783"/>
              <a:ext cx="5655825" cy="239820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微软雅黑"/>
                <a:ea typeface="微软雅黑"/>
                <a:cs typeface="+mn-cs"/>
              </a:endParaRPr>
            </a:p>
          </p:txBody>
        </p:sp>
        <p:grpSp>
          <p:nvGrpSpPr>
            <p:cNvPr id="106" name="组合 105">
              <a:extLst>
                <a:ext uri="{FF2B5EF4-FFF2-40B4-BE49-F238E27FC236}">
                  <a16:creationId xmlns:a16="http://schemas.microsoft.com/office/drawing/2014/main" id="{71E2EB40-4262-508C-53B4-E99CF188BB7F}"/>
                </a:ext>
              </a:extLst>
            </p:cNvPr>
            <p:cNvGrpSpPr>
              <a:grpSpLocks/>
            </p:cNvGrpSpPr>
            <p:nvPr/>
          </p:nvGrpSpPr>
          <p:grpSpPr>
            <a:xfrm>
              <a:off x="1921741" y="3672841"/>
              <a:ext cx="5100598" cy="2110902"/>
              <a:chOff x="3129280" y="4779963"/>
              <a:chExt cx="2997835" cy="1280160"/>
            </a:xfrm>
          </p:grpSpPr>
          <p:sp>
            <p:nvSpPr>
              <p:cNvPr id="121" name="任意多边形 36">
                <a:extLst>
                  <a:ext uri="{FF2B5EF4-FFF2-40B4-BE49-F238E27FC236}">
                    <a16:creationId xmlns:a16="http://schemas.microsoft.com/office/drawing/2014/main" id="{0648BC6A-0E24-4CFD-E52E-45491FB2F484}"/>
                  </a:ext>
                </a:extLst>
              </p:cNvPr>
              <p:cNvSpPr>
                <a:spLocks/>
              </p:cNvSpPr>
              <p:nvPr/>
            </p:nvSpPr>
            <p:spPr>
              <a:xfrm>
                <a:off x="3136265" y="5254943"/>
                <a:ext cx="2990850" cy="805180"/>
              </a:xfrm>
              <a:custGeom>
                <a:avLst/>
                <a:gdLst>
                  <a:gd name="connisteX0" fmla="*/ 0 w 2990850"/>
                  <a:gd name="connsiteY0" fmla="*/ 805180 h 805180"/>
                  <a:gd name="connisteX1" fmla="*/ 213360 w 2990850"/>
                  <a:gd name="connsiteY1" fmla="*/ 772160 h 805180"/>
                  <a:gd name="connisteX2" fmla="*/ 271780 w 2990850"/>
                  <a:gd name="connsiteY2" fmla="*/ 744220 h 805180"/>
                  <a:gd name="connisteX3" fmla="*/ 297180 w 2990850"/>
                  <a:gd name="connsiteY3" fmla="*/ 643890 h 805180"/>
                  <a:gd name="connisteX4" fmla="*/ 335915 w 2990850"/>
                  <a:gd name="connsiteY4" fmla="*/ 630555 h 805180"/>
                  <a:gd name="connisteX5" fmla="*/ 505460 w 2990850"/>
                  <a:gd name="connsiteY5" fmla="*/ 594360 h 805180"/>
                  <a:gd name="connisteX6" fmla="*/ 568960 w 2990850"/>
                  <a:gd name="connsiteY6" fmla="*/ 580390 h 805180"/>
                  <a:gd name="connisteX7" fmla="*/ 605155 w 2990850"/>
                  <a:gd name="connsiteY7" fmla="*/ 508000 h 805180"/>
                  <a:gd name="connisteX8" fmla="*/ 666115 w 2990850"/>
                  <a:gd name="connsiteY8" fmla="*/ 494030 h 805180"/>
                  <a:gd name="connisteX9" fmla="*/ 785495 w 2990850"/>
                  <a:gd name="connsiteY9" fmla="*/ 483235 h 805180"/>
                  <a:gd name="connisteX10" fmla="*/ 849630 w 2990850"/>
                  <a:gd name="connsiteY10" fmla="*/ 477520 h 805180"/>
                  <a:gd name="connisteX11" fmla="*/ 902335 w 2990850"/>
                  <a:gd name="connsiteY11" fmla="*/ 422275 h 805180"/>
                  <a:gd name="connisteX12" fmla="*/ 991235 w 2990850"/>
                  <a:gd name="connsiteY12" fmla="*/ 408305 h 805180"/>
                  <a:gd name="connisteX13" fmla="*/ 1108075 w 2990850"/>
                  <a:gd name="connsiteY13" fmla="*/ 380365 h 805180"/>
                  <a:gd name="connisteX14" fmla="*/ 1163320 w 2990850"/>
                  <a:gd name="connsiteY14" fmla="*/ 355600 h 805180"/>
                  <a:gd name="connisteX15" fmla="*/ 1210310 w 2990850"/>
                  <a:gd name="connsiteY15" fmla="*/ 325120 h 805180"/>
                  <a:gd name="connisteX16" fmla="*/ 1416050 w 2990850"/>
                  <a:gd name="connsiteY16" fmla="*/ 297180 h 805180"/>
                  <a:gd name="connisteX17" fmla="*/ 1482725 w 2990850"/>
                  <a:gd name="connsiteY17" fmla="*/ 263525 h 805180"/>
                  <a:gd name="connisteX18" fmla="*/ 1635760 w 2990850"/>
                  <a:gd name="connsiteY18" fmla="*/ 244475 h 805180"/>
                  <a:gd name="connisteX19" fmla="*/ 1732915 w 2990850"/>
                  <a:gd name="connsiteY19" fmla="*/ 230505 h 805180"/>
                  <a:gd name="connisteX20" fmla="*/ 1793875 w 2990850"/>
                  <a:gd name="connsiteY20" fmla="*/ 200025 h 805180"/>
                  <a:gd name="connisteX21" fmla="*/ 1932305 w 2990850"/>
                  <a:gd name="connsiteY21" fmla="*/ 186055 h 805180"/>
                  <a:gd name="connisteX22" fmla="*/ 2030095 w 2990850"/>
                  <a:gd name="connsiteY22" fmla="*/ 174625 h 805180"/>
                  <a:gd name="connisteX23" fmla="*/ 2121535 w 2990850"/>
                  <a:gd name="connsiteY23" fmla="*/ 125095 h 805180"/>
                  <a:gd name="connisteX24" fmla="*/ 2243455 w 2990850"/>
                  <a:gd name="connsiteY24" fmla="*/ 116840 h 805180"/>
                  <a:gd name="connisteX25" fmla="*/ 2307590 w 2990850"/>
                  <a:gd name="connsiteY25" fmla="*/ 107950 h 805180"/>
                  <a:gd name="connisteX26" fmla="*/ 2388235 w 2990850"/>
                  <a:gd name="connsiteY26" fmla="*/ 66675 h 805180"/>
                  <a:gd name="connisteX27" fmla="*/ 2521585 w 2990850"/>
                  <a:gd name="connsiteY27" fmla="*/ 66675 h 805180"/>
                  <a:gd name="connisteX28" fmla="*/ 2560320 w 2990850"/>
                  <a:gd name="connsiteY28" fmla="*/ 52705 h 805180"/>
                  <a:gd name="connisteX29" fmla="*/ 2607310 w 2990850"/>
                  <a:gd name="connsiteY29" fmla="*/ 52705 h 805180"/>
                  <a:gd name="connisteX30" fmla="*/ 2610485 w 2990850"/>
                  <a:gd name="connsiteY30" fmla="*/ 22225 h 805180"/>
                  <a:gd name="connisteX31" fmla="*/ 2646045 w 2990850"/>
                  <a:gd name="connsiteY31" fmla="*/ 24765 h 805180"/>
                  <a:gd name="connisteX32" fmla="*/ 2654300 w 2990850"/>
                  <a:gd name="connsiteY32" fmla="*/ 0 h 805180"/>
                  <a:gd name="connisteX33" fmla="*/ 2987675 w 2990850"/>
                  <a:gd name="connsiteY33" fmla="*/ 0 h 805180"/>
                  <a:gd name="connisteX34" fmla="*/ 2990850 w 2990850"/>
                  <a:gd name="connsiteY34" fmla="*/ 0 h 80518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 ang="0">
                    <a:pos x="connisteX12" y="connsiteY12"/>
                  </a:cxn>
                  <a:cxn ang="0">
                    <a:pos x="connisteX13" y="connsiteY13"/>
                  </a:cxn>
                  <a:cxn ang="0">
                    <a:pos x="connisteX14" y="connsiteY14"/>
                  </a:cxn>
                  <a:cxn ang="0">
                    <a:pos x="connisteX15" y="connsiteY15"/>
                  </a:cxn>
                  <a:cxn ang="0">
                    <a:pos x="connisteX16" y="connsiteY16"/>
                  </a:cxn>
                  <a:cxn ang="0">
                    <a:pos x="connisteX17" y="connsiteY17"/>
                  </a:cxn>
                  <a:cxn ang="0">
                    <a:pos x="connisteX18" y="connsiteY18"/>
                  </a:cxn>
                  <a:cxn ang="0">
                    <a:pos x="connisteX19" y="connsiteY19"/>
                  </a:cxn>
                  <a:cxn ang="0">
                    <a:pos x="connisteX20" y="connsiteY20"/>
                  </a:cxn>
                  <a:cxn ang="0">
                    <a:pos x="connisteX21" y="connsiteY21"/>
                  </a:cxn>
                  <a:cxn ang="0">
                    <a:pos x="connisteX22" y="connsiteY22"/>
                  </a:cxn>
                  <a:cxn ang="0">
                    <a:pos x="connisteX23" y="connsiteY23"/>
                  </a:cxn>
                  <a:cxn ang="0">
                    <a:pos x="connisteX24" y="connsiteY24"/>
                  </a:cxn>
                  <a:cxn ang="0">
                    <a:pos x="connisteX25" y="connsiteY25"/>
                  </a:cxn>
                  <a:cxn ang="0">
                    <a:pos x="connisteX26" y="connsiteY26"/>
                  </a:cxn>
                  <a:cxn ang="0">
                    <a:pos x="connisteX27" y="connsiteY27"/>
                  </a:cxn>
                  <a:cxn ang="0">
                    <a:pos x="connisteX28" y="connsiteY28"/>
                  </a:cxn>
                  <a:cxn ang="0">
                    <a:pos x="connisteX29" y="connsiteY29"/>
                  </a:cxn>
                  <a:cxn ang="0">
                    <a:pos x="connisteX30" y="connsiteY30"/>
                  </a:cxn>
                  <a:cxn ang="0">
                    <a:pos x="connisteX31" y="connsiteY31"/>
                  </a:cxn>
                  <a:cxn ang="0">
                    <a:pos x="connisteX32" y="connsiteY32"/>
                  </a:cxn>
                  <a:cxn ang="0">
                    <a:pos x="connisteX33" y="connsiteY33"/>
                  </a:cxn>
                  <a:cxn ang="0">
                    <a:pos x="connisteX34" y="connsiteY34"/>
                  </a:cxn>
                </a:cxnLst>
                <a:rect l="l" t="t" r="r" b="b"/>
                <a:pathLst>
                  <a:path w="2990850" h="805180">
                    <a:moveTo>
                      <a:pt x="0" y="805180"/>
                    </a:moveTo>
                    <a:lnTo>
                      <a:pt x="213360" y="772160"/>
                    </a:lnTo>
                    <a:lnTo>
                      <a:pt x="271780" y="744220"/>
                    </a:lnTo>
                    <a:lnTo>
                      <a:pt x="297180" y="643890"/>
                    </a:lnTo>
                    <a:lnTo>
                      <a:pt x="335915" y="630555"/>
                    </a:lnTo>
                    <a:lnTo>
                      <a:pt x="505460" y="594360"/>
                    </a:lnTo>
                    <a:lnTo>
                      <a:pt x="568960" y="580390"/>
                    </a:lnTo>
                    <a:lnTo>
                      <a:pt x="605155" y="508000"/>
                    </a:lnTo>
                    <a:lnTo>
                      <a:pt x="666115" y="494030"/>
                    </a:lnTo>
                    <a:lnTo>
                      <a:pt x="785495" y="483235"/>
                    </a:lnTo>
                    <a:lnTo>
                      <a:pt x="849630" y="477520"/>
                    </a:lnTo>
                    <a:lnTo>
                      <a:pt x="902335" y="422275"/>
                    </a:lnTo>
                    <a:lnTo>
                      <a:pt x="991235" y="408305"/>
                    </a:lnTo>
                    <a:lnTo>
                      <a:pt x="1108075" y="380365"/>
                    </a:lnTo>
                    <a:lnTo>
                      <a:pt x="1163320" y="355600"/>
                    </a:lnTo>
                    <a:lnTo>
                      <a:pt x="1210310" y="325120"/>
                    </a:lnTo>
                    <a:lnTo>
                      <a:pt x="1416050" y="297180"/>
                    </a:lnTo>
                    <a:lnTo>
                      <a:pt x="1482725" y="263525"/>
                    </a:lnTo>
                    <a:lnTo>
                      <a:pt x="1635760" y="244475"/>
                    </a:lnTo>
                    <a:lnTo>
                      <a:pt x="1732915" y="230505"/>
                    </a:lnTo>
                    <a:lnTo>
                      <a:pt x="1793875" y="200025"/>
                    </a:lnTo>
                    <a:lnTo>
                      <a:pt x="1932305" y="186055"/>
                    </a:lnTo>
                    <a:lnTo>
                      <a:pt x="2030095" y="174625"/>
                    </a:lnTo>
                    <a:lnTo>
                      <a:pt x="2121535" y="125095"/>
                    </a:lnTo>
                    <a:lnTo>
                      <a:pt x="2243455" y="116840"/>
                    </a:lnTo>
                    <a:lnTo>
                      <a:pt x="2307590" y="107950"/>
                    </a:lnTo>
                    <a:lnTo>
                      <a:pt x="2388235" y="66675"/>
                    </a:lnTo>
                    <a:lnTo>
                      <a:pt x="2521585" y="66675"/>
                    </a:lnTo>
                    <a:lnTo>
                      <a:pt x="2560320" y="52705"/>
                    </a:lnTo>
                    <a:lnTo>
                      <a:pt x="2607310" y="52705"/>
                    </a:lnTo>
                    <a:lnTo>
                      <a:pt x="2610485" y="22225"/>
                    </a:lnTo>
                    <a:lnTo>
                      <a:pt x="2646045" y="24765"/>
                    </a:lnTo>
                    <a:lnTo>
                      <a:pt x="2654300" y="0"/>
                    </a:lnTo>
                    <a:lnTo>
                      <a:pt x="2987675" y="0"/>
                    </a:lnTo>
                    <a:lnTo>
                      <a:pt x="2990850" y="0"/>
                    </a:lnTo>
                  </a:path>
                </a:pathLst>
              </a:custGeom>
              <a:noFill/>
              <a:ln w="38100">
                <a:solidFill>
                  <a:srgbClr val="F26649"/>
                </a:solidFill>
                <a:prstDash val="solid"/>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微软雅黑"/>
                  <a:ea typeface="微软雅黑"/>
                  <a:cs typeface="+mn-cs"/>
                </a:endParaRPr>
              </a:p>
            </p:txBody>
          </p:sp>
          <p:sp>
            <p:nvSpPr>
              <p:cNvPr id="122" name="任意多边形 37">
                <a:extLst>
                  <a:ext uri="{FF2B5EF4-FFF2-40B4-BE49-F238E27FC236}">
                    <a16:creationId xmlns:a16="http://schemas.microsoft.com/office/drawing/2014/main" id="{9FE43886-9AEA-6A08-1123-308849AFCF22}"/>
                  </a:ext>
                </a:extLst>
              </p:cNvPr>
              <p:cNvSpPr>
                <a:spLocks/>
              </p:cNvSpPr>
              <p:nvPr/>
            </p:nvSpPr>
            <p:spPr>
              <a:xfrm>
                <a:off x="3129280" y="4779963"/>
                <a:ext cx="2980055" cy="1280160"/>
              </a:xfrm>
              <a:custGeom>
                <a:avLst/>
                <a:gdLst>
                  <a:gd name="connisteX0" fmla="*/ 0 w 2980055"/>
                  <a:gd name="connsiteY0" fmla="*/ 1280160 h 1280160"/>
                  <a:gd name="connisteX1" fmla="*/ 233045 w 2980055"/>
                  <a:gd name="connsiteY1" fmla="*/ 1229995 h 1280160"/>
                  <a:gd name="connisteX2" fmla="*/ 260985 w 2980055"/>
                  <a:gd name="connsiteY2" fmla="*/ 1210945 h 1280160"/>
                  <a:gd name="connisteX3" fmla="*/ 291465 w 2980055"/>
                  <a:gd name="connsiteY3" fmla="*/ 1141095 h 1280160"/>
                  <a:gd name="connisteX4" fmla="*/ 311150 w 2980055"/>
                  <a:gd name="connsiteY4" fmla="*/ 1104900 h 1280160"/>
                  <a:gd name="connisteX5" fmla="*/ 499745 w 2980055"/>
                  <a:gd name="connsiteY5" fmla="*/ 1043940 h 1280160"/>
                  <a:gd name="connisteX6" fmla="*/ 560705 w 2980055"/>
                  <a:gd name="connsiteY6" fmla="*/ 1021715 h 1280160"/>
                  <a:gd name="connisteX7" fmla="*/ 602615 w 2980055"/>
                  <a:gd name="connsiteY7" fmla="*/ 944245 h 1280160"/>
                  <a:gd name="connisteX8" fmla="*/ 749935 w 2980055"/>
                  <a:gd name="connsiteY8" fmla="*/ 916305 h 1280160"/>
                  <a:gd name="connisteX9" fmla="*/ 827405 w 2980055"/>
                  <a:gd name="connsiteY9" fmla="*/ 894080 h 1280160"/>
                  <a:gd name="connisteX10" fmla="*/ 891540 w 2980055"/>
                  <a:gd name="connsiteY10" fmla="*/ 852170 h 1280160"/>
                  <a:gd name="connisteX11" fmla="*/ 1071880 w 2980055"/>
                  <a:gd name="connsiteY11" fmla="*/ 810895 h 1280160"/>
                  <a:gd name="connisteX12" fmla="*/ 1127760 w 2980055"/>
                  <a:gd name="connsiteY12" fmla="*/ 780415 h 1280160"/>
                  <a:gd name="connisteX13" fmla="*/ 1177290 w 2980055"/>
                  <a:gd name="connsiteY13" fmla="*/ 735965 h 1280160"/>
                  <a:gd name="connisteX14" fmla="*/ 1238885 w 2980055"/>
                  <a:gd name="connsiteY14" fmla="*/ 727710 h 1280160"/>
                  <a:gd name="connisteX15" fmla="*/ 1380490 w 2980055"/>
                  <a:gd name="connsiteY15" fmla="*/ 708025 h 1280160"/>
                  <a:gd name="connisteX16" fmla="*/ 1435735 w 2980055"/>
                  <a:gd name="connsiteY16" fmla="*/ 694055 h 1280160"/>
                  <a:gd name="connisteX17" fmla="*/ 1482725 w 2980055"/>
                  <a:gd name="connsiteY17" fmla="*/ 638810 h 1280160"/>
                  <a:gd name="connisteX18" fmla="*/ 1704975 w 2980055"/>
                  <a:gd name="connsiteY18" fmla="*/ 599440 h 1280160"/>
                  <a:gd name="connisteX19" fmla="*/ 1738630 w 2980055"/>
                  <a:gd name="connsiteY19" fmla="*/ 568960 h 1280160"/>
                  <a:gd name="connisteX20" fmla="*/ 1757680 w 2980055"/>
                  <a:gd name="connsiteY20" fmla="*/ 527685 h 1280160"/>
                  <a:gd name="connisteX21" fmla="*/ 1805305 w 2980055"/>
                  <a:gd name="connsiteY21" fmla="*/ 505460 h 1280160"/>
                  <a:gd name="connisteX22" fmla="*/ 1885315 w 2980055"/>
                  <a:gd name="connsiteY22" fmla="*/ 497205 h 1280160"/>
                  <a:gd name="connisteX23" fmla="*/ 1974215 w 2980055"/>
                  <a:gd name="connsiteY23" fmla="*/ 471805 h 1280160"/>
                  <a:gd name="connisteX24" fmla="*/ 2016125 w 2980055"/>
                  <a:gd name="connsiteY24" fmla="*/ 449580 h 1280160"/>
                  <a:gd name="connisteX25" fmla="*/ 2046605 w 2980055"/>
                  <a:gd name="connsiteY25" fmla="*/ 396875 h 1280160"/>
                  <a:gd name="connisteX26" fmla="*/ 2135505 w 2980055"/>
                  <a:gd name="connsiteY26" fmla="*/ 372110 h 1280160"/>
                  <a:gd name="connisteX27" fmla="*/ 2396490 w 2980055"/>
                  <a:gd name="connsiteY27" fmla="*/ 274955 h 1280160"/>
                  <a:gd name="connisteX28" fmla="*/ 2513330 w 2980055"/>
                  <a:gd name="connsiteY28" fmla="*/ 252730 h 1280160"/>
                  <a:gd name="connisteX29" fmla="*/ 2610485 w 2980055"/>
                  <a:gd name="connsiteY29" fmla="*/ 222250 h 1280160"/>
                  <a:gd name="connisteX30" fmla="*/ 2657475 w 2980055"/>
                  <a:gd name="connsiteY30" fmla="*/ 149860 h 1280160"/>
                  <a:gd name="connisteX31" fmla="*/ 2735580 w 2980055"/>
                  <a:gd name="connsiteY31" fmla="*/ 152400 h 1280160"/>
                  <a:gd name="connisteX32" fmla="*/ 2788285 w 2980055"/>
                  <a:gd name="connsiteY32" fmla="*/ 121920 h 1280160"/>
                  <a:gd name="connisteX33" fmla="*/ 2835275 w 2980055"/>
                  <a:gd name="connsiteY33" fmla="*/ 121920 h 1280160"/>
                  <a:gd name="connisteX34" fmla="*/ 2857500 w 2980055"/>
                  <a:gd name="connsiteY34" fmla="*/ 121920 h 1280160"/>
                  <a:gd name="connisteX35" fmla="*/ 2865755 w 2980055"/>
                  <a:gd name="connsiteY35" fmla="*/ 83185 h 1280160"/>
                  <a:gd name="connisteX36" fmla="*/ 2974340 w 2980055"/>
                  <a:gd name="connsiteY36" fmla="*/ 85725 h 1280160"/>
                  <a:gd name="connisteX37" fmla="*/ 2980055 w 2980055"/>
                  <a:gd name="connsiteY37" fmla="*/ 0 h 128016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 ang="0">
                    <a:pos x="connisteX12" y="connsiteY12"/>
                  </a:cxn>
                  <a:cxn ang="0">
                    <a:pos x="connisteX13" y="connsiteY13"/>
                  </a:cxn>
                  <a:cxn ang="0">
                    <a:pos x="connisteX14" y="connsiteY14"/>
                  </a:cxn>
                  <a:cxn ang="0">
                    <a:pos x="connisteX15" y="connsiteY15"/>
                  </a:cxn>
                  <a:cxn ang="0">
                    <a:pos x="connisteX16" y="connsiteY16"/>
                  </a:cxn>
                  <a:cxn ang="0">
                    <a:pos x="connisteX17" y="connsiteY17"/>
                  </a:cxn>
                  <a:cxn ang="0">
                    <a:pos x="connisteX18" y="connsiteY18"/>
                  </a:cxn>
                  <a:cxn ang="0">
                    <a:pos x="connisteX19" y="connsiteY19"/>
                  </a:cxn>
                  <a:cxn ang="0">
                    <a:pos x="connisteX20" y="connsiteY20"/>
                  </a:cxn>
                  <a:cxn ang="0">
                    <a:pos x="connisteX21" y="connsiteY21"/>
                  </a:cxn>
                  <a:cxn ang="0">
                    <a:pos x="connisteX22" y="connsiteY22"/>
                  </a:cxn>
                  <a:cxn ang="0">
                    <a:pos x="connisteX23" y="connsiteY23"/>
                  </a:cxn>
                  <a:cxn ang="0">
                    <a:pos x="connisteX24" y="connsiteY24"/>
                  </a:cxn>
                  <a:cxn ang="0">
                    <a:pos x="connisteX25" y="connsiteY25"/>
                  </a:cxn>
                  <a:cxn ang="0">
                    <a:pos x="connisteX26" y="connsiteY26"/>
                  </a:cxn>
                  <a:cxn ang="0">
                    <a:pos x="connisteX27" y="connsiteY27"/>
                  </a:cxn>
                  <a:cxn ang="0">
                    <a:pos x="connisteX28" y="connsiteY28"/>
                  </a:cxn>
                  <a:cxn ang="0">
                    <a:pos x="connisteX29" y="connsiteY29"/>
                  </a:cxn>
                  <a:cxn ang="0">
                    <a:pos x="connisteX30" y="connsiteY30"/>
                  </a:cxn>
                  <a:cxn ang="0">
                    <a:pos x="connisteX31" y="connsiteY31"/>
                  </a:cxn>
                  <a:cxn ang="0">
                    <a:pos x="connisteX32" y="connsiteY32"/>
                  </a:cxn>
                  <a:cxn ang="0">
                    <a:pos x="connisteX33" y="connsiteY33"/>
                  </a:cxn>
                  <a:cxn ang="0">
                    <a:pos x="connisteX34" y="connsiteY34"/>
                  </a:cxn>
                  <a:cxn ang="0">
                    <a:pos x="connisteX35" y="connsiteY35"/>
                  </a:cxn>
                  <a:cxn ang="0">
                    <a:pos x="connisteX36" y="connsiteY36"/>
                  </a:cxn>
                  <a:cxn ang="0">
                    <a:pos x="connisteX37" y="connsiteY37"/>
                  </a:cxn>
                </a:cxnLst>
                <a:rect l="l" t="t" r="r" b="b"/>
                <a:pathLst>
                  <a:path w="2980055" h="1280160">
                    <a:moveTo>
                      <a:pt x="0" y="1280160"/>
                    </a:moveTo>
                    <a:lnTo>
                      <a:pt x="233045" y="1229995"/>
                    </a:lnTo>
                    <a:lnTo>
                      <a:pt x="260985" y="1210945"/>
                    </a:lnTo>
                    <a:lnTo>
                      <a:pt x="291465" y="1141095"/>
                    </a:lnTo>
                    <a:lnTo>
                      <a:pt x="311150" y="1104900"/>
                    </a:lnTo>
                    <a:lnTo>
                      <a:pt x="499745" y="1043940"/>
                    </a:lnTo>
                    <a:lnTo>
                      <a:pt x="560705" y="1021715"/>
                    </a:lnTo>
                    <a:lnTo>
                      <a:pt x="602615" y="944245"/>
                    </a:lnTo>
                    <a:lnTo>
                      <a:pt x="749935" y="916305"/>
                    </a:lnTo>
                    <a:lnTo>
                      <a:pt x="827405" y="894080"/>
                    </a:lnTo>
                    <a:lnTo>
                      <a:pt x="891540" y="852170"/>
                    </a:lnTo>
                    <a:lnTo>
                      <a:pt x="1071880" y="810895"/>
                    </a:lnTo>
                    <a:lnTo>
                      <a:pt x="1127760" y="780415"/>
                    </a:lnTo>
                    <a:lnTo>
                      <a:pt x="1177290" y="735965"/>
                    </a:lnTo>
                    <a:lnTo>
                      <a:pt x="1238885" y="727710"/>
                    </a:lnTo>
                    <a:lnTo>
                      <a:pt x="1380490" y="708025"/>
                    </a:lnTo>
                    <a:lnTo>
                      <a:pt x="1435735" y="694055"/>
                    </a:lnTo>
                    <a:lnTo>
                      <a:pt x="1482725" y="638810"/>
                    </a:lnTo>
                    <a:lnTo>
                      <a:pt x="1704975" y="599440"/>
                    </a:lnTo>
                    <a:lnTo>
                      <a:pt x="1738630" y="568960"/>
                    </a:lnTo>
                    <a:lnTo>
                      <a:pt x="1757680" y="527685"/>
                    </a:lnTo>
                    <a:lnTo>
                      <a:pt x="1805305" y="505460"/>
                    </a:lnTo>
                    <a:lnTo>
                      <a:pt x="1885315" y="497205"/>
                    </a:lnTo>
                    <a:lnTo>
                      <a:pt x="1974215" y="471805"/>
                    </a:lnTo>
                    <a:lnTo>
                      <a:pt x="2016125" y="449580"/>
                    </a:lnTo>
                    <a:lnTo>
                      <a:pt x="2046605" y="396875"/>
                    </a:lnTo>
                    <a:lnTo>
                      <a:pt x="2135505" y="372110"/>
                    </a:lnTo>
                    <a:lnTo>
                      <a:pt x="2396490" y="274955"/>
                    </a:lnTo>
                    <a:lnTo>
                      <a:pt x="2513330" y="252730"/>
                    </a:lnTo>
                    <a:lnTo>
                      <a:pt x="2610485" y="222250"/>
                    </a:lnTo>
                    <a:lnTo>
                      <a:pt x="2657475" y="149860"/>
                    </a:lnTo>
                    <a:lnTo>
                      <a:pt x="2735580" y="152400"/>
                    </a:lnTo>
                    <a:lnTo>
                      <a:pt x="2788285" y="121920"/>
                    </a:lnTo>
                    <a:lnTo>
                      <a:pt x="2835275" y="121920"/>
                    </a:lnTo>
                    <a:lnTo>
                      <a:pt x="2857500" y="121920"/>
                    </a:lnTo>
                    <a:lnTo>
                      <a:pt x="2865755" y="83185"/>
                    </a:lnTo>
                    <a:lnTo>
                      <a:pt x="2974340" y="85725"/>
                    </a:lnTo>
                    <a:lnTo>
                      <a:pt x="2980055" y="0"/>
                    </a:lnTo>
                  </a:path>
                </a:pathLst>
              </a:custGeom>
              <a:noFill/>
              <a:ln w="38100" cmpd="sng">
                <a:solidFill>
                  <a:schemeClr val="bg1">
                    <a:lumMod val="75000"/>
                  </a:schemeClr>
                </a:solidFill>
                <a:prstDash val="solid"/>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微软雅黑"/>
                  <a:ea typeface="微软雅黑"/>
                  <a:cs typeface="+mn-cs"/>
                </a:endParaRPr>
              </a:p>
            </p:txBody>
          </p:sp>
        </p:grpSp>
        <p:sp>
          <p:nvSpPr>
            <p:cNvPr id="107" name="矩形 106">
              <a:extLst>
                <a:ext uri="{FF2B5EF4-FFF2-40B4-BE49-F238E27FC236}">
                  <a16:creationId xmlns:a16="http://schemas.microsoft.com/office/drawing/2014/main" id="{67435347-5EF2-C3EE-97A4-01D905B6930E}"/>
                </a:ext>
              </a:extLst>
            </p:cNvPr>
            <p:cNvSpPr>
              <a:spLocks/>
            </p:cNvSpPr>
            <p:nvPr/>
          </p:nvSpPr>
          <p:spPr>
            <a:xfrm rot="16200000">
              <a:off x="240347" y="4252331"/>
              <a:ext cx="1926183" cy="407444"/>
            </a:xfrm>
            <a:prstGeom prst="rect">
              <a:avLst/>
            </a:prstGeom>
            <a:solidFill>
              <a:srgbClr val="FFFFFF"/>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000" b="0" i="0" u="none" strike="noStrike" kern="0" cap="none" spc="0" normalizeH="0" baseline="0" noProof="0" dirty="0">
                  <a:ln>
                    <a:noFill/>
                  </a:ln>
                  <a:effectLst/>
                  <a:uLnTx/>
                  <a:uFillTx/>
                  <a:latin typeface="Arial" panose="020B0604020202020204" pitchFamily="34" charset="0"/>
                  <a:ea typeface="微软雅黑" panose="020B0503020204020204" charset="-122"/>
                  <a:cs typeface="Arial" panose="020B0604020202020204" pitchFamily="34" charset="0"/>
                </a:rPr>
                <a:t>SRE</a:t>
              </a:r>
              <a:r>
                <a:rPr kumimoji="0" lang="zh-TW" altLang="en-US" sz="1000" b="0" i="0" u="none" strike="noStrike" kern="0" cap="none" spc="0" normalizeH="0" baseline="0" noProof="0" dirty="0">
                  <a:ln>
                    <a:noFill/>
                  </a:ln>
                  <a:effectLst/>
                  <a:uLnTx/>
                  <a:uFillTx/>
                  <a:latin typeface="Arial" panose="020B0604020202020204" pitchFamily="34" charset="0"/>
                  <a:ea typeface="微软雅黑" panose="020B0503020204020204" charset="-122"/>
                  <a:cs typeface="Arial" panose="020B0604020202020204" pitchFamily="34" charset="0"/>
                </a:rPr>
                <a:t>的平均累积数量</a:t>
              </a:r>
            </a:p>
          </p:txBody>
        </p:sp>
        <p:sp>
          <p:nvSpPr>
            <p:cNvPr id="108" name="矩形 107">
              <a:extLst>
                <a:ext uri="{FF2B5EF4-FFF2-40B4-BE49-F238E27FC236}">
                  <a16:creationId xmlns:a16="http://schemas.microsoft.com/office/drawing/2014/main" id="{3E7046B9-A823-44F2-1CA1-A84DF1541587}"/>
                </a:ext>
              </a:extLst>
            </p:cNvPr>
            <p:cNvSpPr>
              <a:spLocks/>
            </p:cNvSpPr>
            <p:nvPr/>
          </p:nvSpPr>
          <p:spPr>
            <a:xfrm>
              <a:off x="4293629" y="6101976"/>
              <a:ext cx="1292993" cy="320440"/>
            </a:xfrm>
            <a:prstGeom prst="rect">
              <a:avLst/>
            </a:prstGeom>
            <a:solidFill>
              <a:srgbClr val="FFFFFF"/>
            </a:solidFill>
            <a:ln w="25400" cap="flat" cmpd="sng" algn="ctr">
              <a:noFill/>
              <a:prstDash val="solid"/>
            </a:ln>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1000" b="0" i="0" u="none" strike="noStrike" kern="0" cap="none" spc="0" normalizeH="0" baseline="0" noProof="0" dirty="0">
                  <a:ln>
                    <a:noFill/>
                  </a:ln>
                  <a:solidFill>
                    <a:srgbClr val="404040"/>
                  </a:solidFill>
                  <a:effectLst/>
                  <a:uLnTx/>
                  <a:uFillTx/>
                  <a:latin typeface="微软雅黑" panose="020B0503020204020204" charset="-122"/>
                  <a:ea typeface="微软雅黑" panose="020B0503020204020204" charset="-122"/>
                  <a:cs typeface="+mn-cs"/>
                </a:rPr>
                <a:t>时间 </a:t>
              </a:r>
              <a:r>
                <a:rPr kumimoji="0" lang="en-US" altLang="zh-TW" sz="1000" b="0" i="0" u="none" strike="noStrike" kern="0" cap="none" spc="0" normalizeH="0" baseline="0" noProof="0" dirty="0">
                  <a:ln>
                    <a:noFill/>
                  </a:ln>
                  <a:solidFill>
                    <a:srgbClr val="404040"/>
                  </a:solidFill>
                  <a:effectLst/>
                  <a:uLnTx/>
                  <a:uFillTx/>
                  <a:latin typeface="微软雅黑" panose="020B0503020204020204" charset="-122"/>
                  <a:ea typeface="微软雅黑" panose="020B0503020204020204" charset="-122"/>
                  <a:cs typeface="+mn-cs"/>
                </a:rPr>
                <a:t>(</a:t>
              </a:r>
              <a:r>
                <a:rPr kumimoji="0" lang="zh-TW" altLang="en-US" sz="1000" b="0" i="0" u="none" strike="noStrike" kern="0" cap="none" spc="0" normalizeH="0" baseline="0" noProof="0" dirty="0">
                  <a:ln>
                    <a:noFill/>
                  </a:ln>
                  <a:solidFill>
                    <a:srgbClr val="404040"/>
                  </a:solidFill>
                  <a:effectLst/>
                  <a:uLnTx/>
                  <a:uFillTx/>
                  <a:latin typeface="微软雅黑" panose="020B0503020204020204" charset="-122"/>
                  <a:ea typeface="微软雅黑" panose="020B0503020204020204" charset="-122"/>
                  <a:cs typeface="+mn-cs"/>
                </a:rPr>
                <a:t>月</a:t>
              </a:r>
              <a:r>
                <a:rPr kumimoji="0" lang="en-US" altLang="zh-TW" sz="1000" b="0" i="0" u="none" strike="noStrike" kern="0" cap="none" spc="0" normalizeH="0" baseline="0" noProof="0" dirty="0">
                  <a:ln>
                    <a:noFill/>
                  </a:ln>
                  <a:solidFill>
                    <a:srgbClr val="404040"/>
                  </a:solidFill>
                  <a:effectLst/>
                  <a:uLnTx/>
                  <a:uFillTx/>
                  <a:latin typeface="微软雅黑" panose="020B0503020204020204" charset="-122"/>
                  <a:ea typeface="微软雅黑" panose="020B0503020204020204" charset="-122"/>
                  <a:cs typeface="+mn-cs"/>
                </a:rPr>
                <a:t>)</a:t>
              </a:r>
              <a:endParaRPr kumimoji="0" lang="zh-TW" altLang="en-US" sz="1000" b="0" i="0" u="none" strike="noStrike" kern="0" cap="none" spc="0" normalizeH="0" baseline="0" noProof="0" dirty="0">
                <a:ln>
                  <a:noFill/>
                </a:ln>
                <a:solidFill>
                  <a:srgbClr val="404040"/>
                </a:solidFill>
                <a:effectLst/>
                <a:uLnTx/>
                <a:uFillTx/>
                <a:latin typeface="微软雅黑" panose="020B0503020204020204" charset="-122"/>
                <a:ea typeface="微软雅黑" panose="020B0503020204020204" charset="-122"/>
                <a:cs typeface="+mn-cs"/>
              </a:endParaRPr>
            </a:p>
          </p:txBody>
        </p:sp>
        <p:sp>
          <p:nvSpPr>
            <p:cNvPr id="109" name="矩形 108">
              <a:extLst>
                <a:ext uri="{FF2B5EF4-FFF2-40B4-BE49-F238E27FC236}">
                  <a16:creationId xmlns:a16="http://schemas.microsoft.com/office/drawing/2014/main" id="{CC093D9D-4F56-6C24-FE22-E46D8BA2744A}"/>
                </a:ext>
              </a:extLst>
            </p:cNvPr>
            <p:cNvSpPr>
              <a:spLocks/>
            </p:cNvSpPr>
            <p:nvPr/>
          </p:nvSpPr>
          <p:spPr>
            <a:xfrm>
              <a:off x="2091762" y="3999949"/>
              <a:ext cx="2646892" cy="654143"/>
            </a:xfrm>
            <a:prstGeom prst="rect">
              <a:avLst/>
            </a:prstGeom>
            <a:solidFill>
              <a:srgbClr val="FFFFFF"/>
            </a:solidFill>
            <a:ln w="25400" cap="flat" cmpd="sng" algn="ctr">
              <a:noFill/>
              <a:prstDash val="solid"/>
            </a:ln>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1200" b="1" u="none" strike="noStrike" kern="0" cap="none" spc="0" normalizeH="0" baseline="0" noProof="0" dirty="0">
                  <a:ln>
                    <a:noFill/>
                  </a:ln>
                  <a:solidFill>
                    <a:srgbClr val="EB613B"/>
                  </a:solidFill>
                  <a:effectLst/>
                  <a:uLnTx/>
                  <a:uFillTx/>
                  <a:latin typeface="+mn-ea"/>
                  <a:cs typeface="Arial" panose="020B0604020202020204" pitchFamily="34" charset="0"/>
                </a:rPr>
                <a:t>Rate Ratio=0.77</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1000" u="none" strike="noStrike" kern="0" cap="none" spc="0" normalizeH="0" baseline="0" noProof="0" dirty="0">
                  <a:ln>
                    <a:noFill/>
                  </a:ln>
                  <a:effectLst/>
                  <a:uLnTx/>
                  <a:uFillTx/>
                  <a:latin typeface="+mn-ea"/>
                  <a:cs typeface="Arial" panose="020B0604020202020204" pitchFamily="34" charset="0"/>
                </a:rPr>
                <a:t>(95% CI:0.66-0.89)</a:t>
              </a:r>
              <a:endParaRPr kumimoji="0" lang="zh-TW" altLang="en-US" sz="1100" u="none" strike="noStrike" kern="0" cap="none" spc="0" normalizeH="0" baseline="0" noProof="0" dirty="0">
                <a:ln>
                  <a:noFill/>
                </a:ln>
                <a:effectLst/>
                <a:uLnTx/>
                <a:uFillTx/>
                <a:latin typeface="+mn-ea"/>
                <a:cs typeface="Arial" panose="020B0604020202020204" pitchFamily="34" charset="0"/>
              </a:endParaRP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altLang="zh-TW" sz="1100" b="1" u="none" strike="noStrike" kern="0" cap="none" spc="0" normalizeH="0" baseline="0" noProof="0" dirty="0">
                  <a:ln>
                    <a:noFill/>
                  </a:ln>
                  <a:solidFill>
                    <a:srgbClr val="EB613B"/>
                  </a:solidFill>
                  <a:effectLst/>
                  <a:uLnTx/>
                  <a:uFillTx/>
                  <a:latin typeface="+mn-ea"/>
                  <a:cs typeface="Arial" panose="020B0604020202020204" pitchFamily="34" charset="0"/>
                </a:rPr>
                <a:t>P=0.001(</a:t>
              </a:r>
              <a:r>
                <a:rPr kumimoji="0" lang="zh-TW" altLang="en-US" sz="1100" b="1" u="none" strike="noStrike" kern="0" cap="none" spc="0" normalizeH="0" baseline="0" noProof="0" dirty="0">
                  <a:ln>
                    <a:noFill/>
                  </a:ln>
                  <a:solidFill>
                    <a:srgbClr val="EB613B"/>
                  </a:solidFill>
                  <a:effectLst/>
                  <a:uLnTx/>
                  <a:uFillTx/>
                  <a:latin typeface="+mn-ea"/>
                  <a:cs typeface="Arial" panose="020B0604020202020204" pitchFamily="34" charset="0"/>
                </a:rPr>
                <a:t>优效</a:t>
              </a:r>
              <a:r>
                <a:rPr kumimoji="0" lang="en-US" altLang="zh-TW" sz="1100" b="1" u="none" strike="noStrike" kern="0" cap="none" spc="0" normalizeH="0" baseline="0" noProof="0" dirty="0">
                  <a:ln>
                    <a:noFill/>
                  </a:ln>
                  <a:solidFill>
                    <a:srgbClr val="EB613B"/>
                  </a:solidFill>
                  <a:effectLst/>
                  <a:uLnTx/>
                  <a:uFillTx/>
                  <a:latin typeface="+mn-ea"/>
                  <a:cs typeface="Arial" panose="020B0604020202020204" pitchFamily="34" charset="0"/>
                </a:rPr>
                <a:t>)</a:t>
              </a:r>
              <a:endParaRPr kumimoji="0" lang="zh-TW" altLang="en-US" sz="1100" b="1" u="none" strike="noStrike" kern="0" cap="none" spc="0" normalizeH="0" baseline="0" noProof="0" dirty="0">
                <a:ln>
                  <a:noFill/>
                </a:ln>
                <a:solidFill>
                  <a:srgbClr val="EB613B"/>
                </a:solidFill>
                <a:effectLst/>
                <a:uLnTx/>
                <a:uFillTx/>
                <a:latin typeface="+mn-ea"/>
                <a:cs typeface="Arial" panose="020B0604020202020204" pitchFamily="34" charset="0"/>
              </a:endParaRPr>
            </a:p>
          </p:txBody>
        </p:sp>
        <p:cxnSp>
          <p:nvCxnSpPr>
            <p:cNvPr id="110" name="直接箭头连接符 109">
              <a:extLst>
                <a:ext uri="{FF2B5EF4-FFF2-40B4-BE49-F238E27FC236}">
                  <a16:creationId xmlns:a16="http://schemas.microsoft.com/office/drawing/2014/main" id="{AE6EC99D-7387-CE1A-2254-DD134904CB1D}"/>
                </a:ext>
              </a:extLst>
            </p:cNvPr>
            <p:cNvCxnSpPr>
              <a:cxnSpLocks/>
            </p:cNvCxnSpPr>
            <p:nvPr/>
          </p:nvCxnSpPr>
          <p:spPr>
            <a:xfrm>
              <a:off x="4051328" y="4841875"/>
              <a:ext cx="0" cy="144000"/>
            </a:xfrm>
            <a:prstGeom prst="straightConnector1">
              <a:avLst/>
            </a:prstGeom>
            <a:ln w="12700">
              <a:solidFill>
                <a:schemeClr val="tx1">
                  <a:lumMod val="50000"/>
                  <a:lumOff val="5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grpSp>
          <p:nvGrpSpPr>
            <p:cNvPr id="111" name="组合 110">
              <a:extLst>
                <a:ext uri="{FF2B5EF4-FFF2-40B4-BE49-F238E27FC236}">
                  <a16:creationId xmlns:a16="http://schemas.microsoft.com/office/drawing/2014/main" id="{6CCE8671-F2D4-DF22-8065-A7172EB139C7}"/>
                </a:ext>
              </a:extLst>
            </p:cNvPr>
            <p:cNvGrpSpPr>
              <a:grpSpLocks/>
            </p:cNvGrpSpPr>
            <p:nvPr/>
          </p:nvGrpSpPr>
          <p:grpSpPr>
            <a:xfrm>
              <a:off x="2233971" y="3254863"/>
              <a:ext cx="2205069" cy="649019"/>
              <a:chOff x="4460190" y="3535888"/>
              <a:chExt cx="2205069" cy="649019"/>
            </a:xfrm>
          </p:grpSpPr>
          <p:cxnSp>
            <p:nvCxnSpPr>
              <p:cNvPr id="117" name="直接连接符 116">
                <a:extLst>
                  <a:ext uri="{FF2B5EF4-FFF2-40B4-BE49-F238E27FC236}">
                    <a16:creationId xmlns:a16="http://schemas.microsoft.com/office/drawing/2014/main" id="{88EDFC78-C487-F911-2144-8B3CDF37712B}"/>
                  </a:ext>
                </a:extLst>
              </p:cNvPr>
              <p:cNvCxnSpPr>
                <a:cxnSpLocks/>
              </p:cNvCxnSpPr>
              <p:nvPr/>
            </p:nvCxnSpPr>
            <p:spPr>
              <a:xfrm>
                <a:off x="4460190" y="3681321"/>
                <a:ext cx="430421" cy="0"/>
              </a:xfrm>
              <a:prstGeom prst="line">
                <a:avLst/>
              </a:prstGeom>
              <a:noFill/>
              <a:ln w="28575" cap="flat" cmpd="sng" algn="ctr">
                <a:solidFill>
                  <a:srgbClr val="E25331"/>
                </a:solidFill>
                <a:prstDash val="solid"/>
              </a:ln>
              <a:effectLst/>
            </p:spPr>
          </p:cxnSp>
          <p:cxnSp>
            <p:nvCxnSpPr>
              <p:cNvPr id="118" name="直接连接符 117">
                <a:extLst>
                  <a:ext uri="{FF2B5EF4-FFF2-40B4-BE49-F238E27FC236}">
                    <a16:creationId xmlns:a16="http://schemas.microsoft.com/office/drawing/2014/main" id="{1E506FD5-9D3B-A130-B8C6-7776EAAB78B1}"/>
                  </a:ext>
                </a:extLst>
              </p:cNvPr>
              <p:cNvCxnSpPr>
                <a:cxnSpLocks/>
              </p:cNvCxnSpPr>
              <p:nvPr/>
            </p:nvCxnSpPr>
            <p:spPr>
              <a:xfrm>
                <a:off x="4460190" y="3961709"/>
                <a:ext cx="430421" cy="0"/>
              </a:xfrm>
              <a:prstGeom prst="line">
                <a:avLst/>
              </a:prstGeom>
              <a:noFill/>
              <a:ln w="28575" cap="flat" cmpd="sng" algn="ctr">
                <a:solidFill>
                  <a:schemeClr val="bg1">
                    <a:lumMod val="75000"/>
                  </a:schemeClr>
                </a:solidFill>
                <a:prstDash val="solid"/>
              </a:ln>
              <a:effectLst/>
            </p:spPr>
          </p:cxnSp>
          <p:sp>
            <p:nvSpPr>
              <p:cNvPr id="119" name="文本框 118">
                <a:extLst>
                  <a:ext uri="{FF2B5EF4-FFF2-40B4-BE49-F238E27FC236}">
                    <a16:creationId xmlns:a16="http://schemas.microsoft.com/office/drawing/2014/main" id="{86EBCFEC-DE62-0E3E-F3B8-CFD7BCBA57E2}"/>
                  </a:ext>
                </a:extLst>
              </p:cNvPr>
              <p:cNvSpPr txBox="1">
                <a:spLocks/>
              </p:cNvSpPr>
              <p:nvPr/>
            </p:nvSpPr>
            <p:spPr>
              <a:xfrm>
                <a:off x="4934519" y="3535888"/>
                <a:ext cx="1730740" cy="3557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400" b="0" i="0" u="none" strike="noStrike" kern="1200" cap="none" spc="0" normalizeH="0" baseline="0" noProof="0" dirty="0">
                    <a:ln>
                      <a:noFill/>
                    </a:ln>
                    <a:effectLst/>
                    <a:uLnTx/>
                    <a:uFillTx/>
                    <a:latin typeface="微软雅黑" panose="020B0503020204020204" charset="-122"/>
                    <a:ea typeface="微软雅黑" panose="020B0503020204020204" charset="-122"/>
                    <a:cs typeface="+mn-cs"/>
                  </a:rPr>
                  <a:t>地舒单抗</a:t>
                </a:r>
                <a:endParaRPr kumimoji="0" lang="zh-TW" altLang="en-US" sz="1400" b="0" i="0" u="none" strike="noStrike" kern="1200" cap="none" spc="0" normalizeH="0" baseline="0" noProof="0" dirty="0">
                  <a:ln>
                    <a:noFill/>
                  </a:ln>
                  <a:effectLst/>
                  <a:uLnTx/>
                  <a:uFillTx/>
                  <a:latin typeface="微软雅黑" panose="020B0503020204020204" charset="-122"/>
                  <a:ea typeface="微软雅黑" panose="020B0503020204020204" charset="-122"/>
                  <a:cs typeface="+mn-cs"/>
                </a:endParaRPr>
              </a:p>
            </p:txBody>
          </p:sp>
          <p:sp>
            <p:nvSpPr>
              <p:cNvPr id="120" name="文本框 119">
                <a:extLst>
                  <a:ext uri="{FF2B5EF4-FFF2-40B4-BE49-F238E27FC236}">
                    <a16:creationId xmlns:a16="http://schemas.microsoft.com/office/drawing/2014/main" id="{CA87AC94-7001-2AD8-379D-14CD13CAD544}"/>
                  </a:ext>
                </a:extLst>
              </p:cNvPr>
              <p:cNvSpPr txBox="1">
                <a:spLocks/>
              </p:cNvSpPr>
              <p:nvPr/>
            </p:nvSpPr>
            <p:spPr>
              <a:xfrm>
                <a:off x="4934517" y="3829166"/>
                <a:ext cx="1730742" cy="3557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1400" b="0" i="0" u="none" strike="noStrike" kern="1200" cap="none" spc="0" normalizeH="0" baseline="0" noProof="0" dirty="0">
                    <a:ln>
                      <a:noFill/>
                    </a:ln>
                    <a:effectLst/>
                    <a:uLnTx/>
                    <a:uFillTx/>
                    <a:latin typeface="微软雅黑" panose="020B0503020204020204" charset="-122"/>
                    <a:ea typeface="微软雅黑" panose="020B0503020204020204" charset="-122"/>
                    <a:cs typeface="+mn-cs"/>
                  </a:rPr>
                  <a:t>唑来膦酸</a:t>
                </a:r>
              </a:p>
            </p:txBody>
          </p:sp>
        </p:grpSp>
        <p:cxnSp>
          <p:nvCxnSpPr>
            <p:cNvPr id="112" name="直接连接符 111">
              <a:extLst>
                <a:ext uri="{FF2B5EF4-FFF2-40B4-BE49-F238E27FC236}">
                  <a16:creationId xmlns:a16="http://schemas.microsoft.com/office/drawing/2014/main" id="{F57A53BE-FFCB-3093-D5B4-33F7DDEAED9A}"/>
                </a:ext>
              </a:extLst>
            </p:cNvPr>
            <p:cNvCxnSpPr>
              <a:cxnSpLocks/>
            </p:cNvCxnSpPr>
            <p:nvPr/>
          </p:nvCxnSpPr>
          <p:spPr>
            <a:xfrm flipV="1">
              <a:off x="6215408" y="4630337"/>
              <a:ext cx="0" cy="1116158"/>
            </a:xfrm>
            <a:prstGeom prst="line">
              <a:avLst/>
            </a:prstGeom>
            <a:ln w="28575" cmpd="sng">
              <a:solidFill>
                <a:schemeClr val="bg1">
                  <a:lumMod val="50000"/>
                </a:schemeClr>
              </a:solidFill>
              <a:prstDash val="sysDot"/>
            </a:ln>
          </p:spPr>
          <p:style>
            <a:lnRef idx="2">
              <a:schemeClr val="accent1"/>
            </a:lnRef>
            <a:fillRef idx="0">
              <a:srgbClr val="FFFFFF"/>
            </a:fillRef>
            <a:effectRef idx="0">
              <a:srgbClr val="FFFFFF"/>
            </a:effectRef>
            <a:fontRef idx="minor">
              <a:schemeClr val="tx1"/>
            </a:fontRef>
          </p:style>
        </p:cxnSp>
        <p:cxnSp>
          <p:nvCxnSpPr>
            <p:cNvPr id="113" name="直接连接符 112">
              <a:extLst>
                <a:ext uri="{FF2B5EF4-FFF2-40B4-BE49-F238E27FC236}">
                  <a16:creationId xmlns:a16="http://schemas.microsoft.com/office/drawing/2014/main" id="{98DFAF69-62BA-9999-4315-8423F429BD0F}"/>
                </a:ext>
              </a:extLst>
            </p:cNvPr>
            <p:cNvCxnSpPr>
              <a:cxnSpLocks/>
            </p:cNvCxnSpPr>
            <p:nvPr/>
          </p:nvCxnSpPr>
          <p:spPr>
            <a:xfrm flipV="1">
              <a:off x="4051328" y="5010437"/>
              <a:ext cx="0" cy="736058"/>
            </a:xfrm>
            <a:prstGeom prst="line">
              <a:avLst/>
            </a:prstGeom>
            <a:ln w="28575" cmpd="sng">
              <a:solidFill>
                <a:schemeClr val="bg1">
                  <a:lumMod val="50000"/>
                </a:schemeClr>
              </a:solidFill>
              <a:prstDash val="sysDot"/>
            </a:ln>
          </p:spPr>
          <p:style>
            <a:lnRef idx="2">
              <a:schemeClr val="accent1"/>
            </a:lnRef>
            <a:fillRef idx="0">
              <a:srgbClr val="FFFFFF"/>
            </a:fillRef>
            <a:effectRef idx="0">
              <a:srgbClr val="FFFFFF"/>
            </a:effectRef>
            <a:fontRef idx="minor">
              <a:schemeClr val="tx1"/>
            </a:fontRef>
          </p:style>
        </p:cxnSp>
        <p:cxnSp>
          <p:nvCxnSpPr>
            <p:cNvPr id="114" name="直接连接符 113">
              <a:extLst>
                <a:ext uri="{FF2B5EF4-FFF2-40B4-BE49-F238E27FC236}">
                  <a16:creationId xmlns:a16="http://schemas.microsoft.com/office/drawing/2014/main" id="{9515FE4E-B96C-A8A9-9B0E-32DE408D33C2}"/>
                </a:ext>
              </a:extLst>
            </p:cNvPr>
            <p:cNvCxnSpPr>
              <a:cxnSpLocks/>
            </p:cNvCxnSpPr>
            <p:nvPr/>
          </p:nvCxnSpPr>
          <p:spPr>
            <a:xfrm flipV="1">
              <a:off x="7022339" y="4510812"/>
              <a:ext cx="0" cy="1265179"/>
            </a:xfrm>
            <a:prstGeom prst="line">
              <a:avLst/>
            </a:prstGeom>
            <a:ln w="28575" cmpd="sng">
              <a:solidFill>
                <a:schemeClr val="bg1">
                  <a:lumMod val="50000"/>
                </a:schemeClr>
              </a:solidFill>
              <a:prstDash val="sysDot"/>
            </a:ln>
          </p:spPr>
          <p:style>
            <a:lnRef idx="2">
              <a:schemeClr val="accent1"/>
            </a:lnRef>
            <a:fillRef idx="0">
              <a:srgbClr val="FFFFFF"/>
            </a:fillRef>
            <a:effectRef idx="0">
              <a:srgbClr val="FFFFFF"/>
            </a:effectRef>
            <a:fontRef idx="minor">
              <a:schemeClr val="tx1"/>
            </a:fontRef>
          </p:style>
        </p:cxnSp>
        <p:cxnSp>
          <p:nvCxnSpPr>
            <p:cNvPr id="115" name="直接箭头连接符 114">
              <a:extLst>
                <a:ext uri="{FF2B5EF4-FFF2-40B4-BE49-F238E27FC236}">
                  <a16:creationId xmlns:a16="http://schemas.microsoft.com/office/drawing/2014/main" id="{835C91F4-3183-0DD1-781D-7909AD0AB80C}"/>
                </a:ext>
              </a:extLst>
            </p:cNvPr>
            <p:cNvCxnSpPr>
              <a:cxnSpLocks/>
            </p:cNvCxnSpPr>
            <p:nvPr/>
          </p:nvCxnSpPr>
          <p:spPr>
            <a:xfrm flipH="1">
              <a:off x="6212263" y="4087321"/>
              <a:ext cx="814" cy="478675"/>
            </a:xfrm>
            <a:prstGeom prst="straightConnector1">
              <a:avLst/>
            </a:prstGeom>
            <a:ln w="38100">
              <a:solidFill>
                <a:srgbClr val="EB613B"/>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16" name="直接箭头连接符 115">
              <a:extLst>
                <a:ext uri="{FF2B5EF4-FFF2-40B4-BE49-F238E27FC236}">
                  <a16:creationId xmlns:a16="http://schemas.microsoft.com/office/drawing/2014/main" id="{15BCD00E-6BE3-0E1A-2996-1FB1A7688BE5}"/>
                </a:ext>
              </a:extLst>
            </p:cNvPr>
            <p:cNvCxnSpPr>
              <a:cxnSpLocks/>
            </p:cNvCxnSpPr>
            <p:nvPr/>
          </p:nvCxnSpPr>
          <p:spPr>
            <a:xfrm>
              <a:off x="7022339" y="3672841"/>
              <a:ext cx="0" cy="770078"/>
            </a:xfrm>
            <a:prstGeom prst="straightConnector1">
              <a:avLst/>
            </a:prstGeom>
            <a:ln w="57150">
              <a:gradFill>
                <a:gsLst>
                  <a:gs pos="0">
                    <a:schemeClr val="accent1"/>
                  </a:gs>
                  <a:gs pos="100000">
                    <a:schemeClr val="accent1"/>
                  </a:gs>
                </a:gsLst>
                <a:lin ang="5400000" scaled="1"/>
              </a:gradFill>
              <a:headEnd type="triangle"/>
              <a:tailEnd type="triangle"/>
            </a:ln>
          </p:spPr>
          <p:style>
            <a:lnRef idx="1">
              <a:schemeClr val="accent1"/>
            </a:lnRef>
            <a:fillRef idx="0">
              <a:schemeClr val="accent1"/>
            </a:fillRef>
            <a:effectRef idx="0">
              <a:schemeClr val="accent1"/>
            </a:effectRef>
            <a:fontRef idx="minor">
              <a:schemeClr val="tx1"/>
            </a:fontRef>
          </p:style>
        </p:cxnSp>
      </p:grpSp>
      <p:sp>
        <p:nvSpPr>
          <p:cNvPr id="102" name="下箭头 19">
            <a:extLst>
              <a:ext uri="{FF2B5EF4-FFF2-40B4-BE49-F238E27FC236}">
                <a16:creationId xmlns:a16="http://schemas.microsoft.com/office/drawing/2014/main" id="{F96C3692-3F47-3BC1-AE52-463F3FEF1D1D}"/>
              </a:ext>
            </a:extLst>
          </p:cNvPr>
          <p:cNvSpPr/>
          <p:nvPr/>
        </p:nvSpPr>
        <p:spPr>
          <a:xfrm>
            <a:off x="10030214" y="3347026"/>
            <a:ext cx="1539467" cy="1125115"/>
          </a:xfrm>
          <a:prstGeom prst="downArrow">
            <a:avLst>
              <a:gd name="adj1" fmla="val 72771"/>
              <a:gd name="adj2" fmla="val 40165"/>
            </a:avLst>
          </a:prstGeom>
          <a:gradFill flip="none" rotWithShape="1">
            <a:gsLst>
              <a:gs pos="0">
                <a:schemeClr val="accent2"/>
              </a:gs>
              <a:gs pos="100000">
                <a:schemeClr val="accent1"/>
              </a:gs>
            </a:gsLst>
            <a:lin ang="5400000" scaled="0"/>
          </a:gradFill>
          <a:ln w="25400" cap="flat" cmpd="sng" algn="ctr">
            <a:noFill/>
            <a:prstDash val="solid"/>
          </a:ln>
          <a:effectLst/>
        </p:spPr>
        <p:txBody>
          <a:bodyPr lIns="36000" tIns="288000" rIns="36000" rtlCol="0" anchor="ctr"/>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zh-TW" altLang="en-US" sz="1200" b="1" i="0" u="none" strike="noStrike" kern="0" cap="none" spc="0" normalizeH="0" baseline="0" noProof="0" dirty="0">
                <a:ln>
                  <a:noFill/>
                </a:ln>
                <a:solidFill>
                  <a:srgbClr val="FFFFFF"/>
                </a:solidFill>
                <a:effectLst/>
                <a:uLnTx/>
                <a:uFillTx/>
                <a:latin typeface="Arial" panose="020B0604020202020204" pitchFamily="34" charset="0"/>
                <a:ea typeface="微软雅黑" panose="020B0503020204020204" charset="-122"/>
                <a:cs typeface="Arial" panose="020B0604020202020204" pitchFamily="34" charset="0"/>
              </a:rPr>
              <a:t>首次和随后</a:t>
            </a:r>
            <a:r>
              <a:rPr kumimoji="0" lang="en-US" altLang="zh-TW" sz="1200" b="1" i="0" u="none" strike="noStrike" kern="0" cap="none" spc="0" normalizeH="0" baseline="0" noProof="0" dirty="0">
                <a:ln>
                  <a:noFill/>
                </a:ln>
                <a:solidFill>
                  <a:srgbClr val="FFFFFF"/>
                </a:solidFill>
                <a:effectLst/>
                <a:uLnTx/>
                <a:uFillTx/>
                <a:latin typeface="Arial" panose="020B0604020202020204" pitchFamily="34" charset="0"/>
                <a:ea typeface="微软雅黑" panose="020B0503020204020204" charset="-122"/>
                <a:cs typeface="Arial" panose="020B0604020202020204" pitchFamily="34" charset="0"/>
              </a:rPr>
              <a:t>SRE</a:t>
            </a:r>
            <a:r>
              <a:rPr kumimoji="0" lang="zh-TW" altLang="en-US" sz="1200" b="1" i="0" u="none" strike="noStrike" kern="0" cap="none" spc="0" normalizeH="0" baseline="0" noProof="0" dirty="0">
                <a:ln>
                  <a:noFill/>
                </a:ln>
                <a:solidFill>
                  <a:srgbClr val="FFFFFF"/>
                </a:solidFill>
                <a:effectLst/>
                <a:uLnTx/>
                <a:uFillTx/>
                <a:latin typeface="Arial" panose="020B0604020202020204" pitchFamily="34" charset="0"/>
                <a:ea typeface="微软雅黑" panose="020B0503020204020204" charset="-122"/>
                <a:cs typeface="Arial" panose="020B0604020202020204" pitchFamily="34" charset="0"/>
              </a:rPr>
              <a:t>发生的总风险下降</a:t>
            </a:r>
            <a:endParaRPr kumimoji="0" lang="en-US" altLang="zh-TW" sz="1200" b="1" i="0" u="none" strike="noStrike" kern="0" cap="none" spc="0" normalizeH="0" baseline="0" noProof="0" dirty="0">
              <a:ln>
                <a:noFill/>
              </a:ln>
              <a:solidFill>
                <a:srgbClr val="FFFFFF"/>
              </a:solidFill>
              <a:effectLst/>
              <a:uLnTx/>
              <a:uFillTx/>
              <a:latin typeface="Arial" panose="020B0604020202020204" pitchFamily="34" charset="0"/>
              <a:ea typeface="微软雅黑" panose="020B0503020204020204" charset="-122"/>
              <a:cs typeface="Arial" panose="020B0604020202020204" pitchFamily="34" charset="0"/>
            </a:endParaRPr>
          </a:p>
          <a:p>
            <a:pPr marL="0" marR="0" lvl="0" indent="0" algn="ctr" defTabSz="914400" rtl="0" eaLnBrk="1" fontAlgn="auto" latinLnBrk="0" hangingPunct="1">
              <a:lnSpc>
                <a:spcPct val="110000"/>
              </a:lnSpc>
              <a:spcBef>
                <a:spcPts val="0"/>
              </a:spcBef>
              <a:spcAft>
                <a:spcPts val="0"/>
              </a:spcAft>
              <a:buClrTx/>
              <a:buSzTx/>
              <a:buFontTx/>
              <a:buNone/>
              <a:tabLst/>
              <a:defRPr/>
            </a:pPr>
            <a:r>
              <a:rPr kumimoji="0" lang="zh-TW" altLang="en-US" sz="1200" b="1" i="0" u="none" strike="noStrike" kern="0" cap="none" spc="0" normalizeH="0" baseline="0" noProof="0" dirty="0">
                <a:ln>
                  <a:noFill/>
                </a:ln>
                <a:solidFill>
                  <a:srgbClr val="FFFFFF"/>
                </a:solidFill>
                <a:effectLst/>
                <a:uLnTx/>
                <a:uFillTx/>
                <a:latin typeface="Arial" panose="020B0604020202020204" pitchFamily="34" charset="0"/>
                <a:ea typeface="微软雅黑" panose="020B0503020204020204" charset="-122"/>
                <a:cs typeface="Arial" panose="020B0604020202020204" pitchFamily="34" charset="0"/>
              </a:rPr>
              <a:t>近 </a:t>
            </a:r>
            <a:r>
              <a:rPr kumimoji="0" lang="en-US" altLang="zh-TW" sz="2400" b="1" i="0" u="none" strike="noStrike" kern="0" cap="none" spc="0" normalizeH="0" baseline="0" noProof="0" dirty="0">
                <a:ln>
                  <a:noFill/>
                </a:ln>
                <a:solidFill>
                  <a:srgbClr val="FFFFFF"/>
                </a:solidFill>
                <a:effectLst/>
                <a:uLnTx/>
                <a:uFillTx/>
                <a:latin typeface="Arial" panose="020B0604020202020204" pitchFamily="34" charset="0"/>
                <a:ea typeface="微软雅黑" panose="020B0503020204020204" charset="-122"/>
                <a:cs typeface="Arial" panose="020B0604020202020204" pitchFamily="34" charset="0"/>
              </a:rPr>
              <a:t>25%</a:t>
            </a:r>
            <a:endParaRPr kumimoji="0" lang="zh-TW" altLang="en-US" sz="1200" b="1" i="0" u="none" strike="noStrike" kern="0" cap="none" spc="0" normalizeH="0" baseline="0" noProof="0" dirty="0">
              <a:ln>
                <a:noFill/>
              </a:ln>
              <a:solidFill>
                <a:srgbClr val="FFFFFF"/>
              </a:solidFill>
              <a:effectLst/>
              <a:uLnTx/>
              <a:uFillTx/>
              <a:latin typeface="Arial" panose="020B0604020202020204" pitchFamily="34" charset="0"/>
              <a:ea typeface="微软雅黑" panose="020B0503020204020204" charset="-122"/>
              <a:cs typeface="Arial" panose="020B0604020202020204" pitchFamily="34" charset="0"/>
            </a:endParaRPr>
          </a:p>
        </p:txBody>
      </p:sp>
      <p:sp>
        <p:nvSpPr>
          <p:cNvPr id="103" name="文本框 102">
            <a:extLst>
              <a:ext uri="{FF2B5EF4-FFF2-40B4-BE49-F238E27FC236}">
                <a16:creationId xmlns:a16="http://schemas.microsoft.com/office/drawing/2014/main" id="{5135EE2E-515D-8A4F-8709-62CB99711432}"/>
              </a:ext>
            </a:extLst>
          </p:cNvPr>
          <p:cNvSpPr txBox="1"/>
          <p:nvPr/>
        </p:nvSpPr>
        <p:spPr>
          <a:xfrm>
            <a:off x="9828723" y="4488164"/>
            <a:ext cx="1886800" cy="1531638"/>
          </a:xfrm>
          <a:prstGeom prst="roundRect">
            <a:avLst>
              <a:gd name="adj" fmla="val 8392"/>
            </a:avLst>
          </a:prstGeom>
          <a:solidFill>
            <a:srgbClr val="F0894A">
              <a:alpha val="10000"/>
            </a:srgbClr>
          </a:solidFill>
          <a:ln>
            <a:noFill/>
          </a:ln>
          <a:effectLst/>
        </p:spPr>
        <p:txBody>
          <a:bodyPr wrap="square" lIns="109440" tIns="108000" rIns="0" bIns="45720" rtlCol="0" anchor="ctr">
            <a:noAutofit/>
          </a:bodyPr>
          <a:lstStyle/>
          <a:p>
            <a:pPr marL="0" marR="0" lvl="0" indent="0" algn="l" defTabSz="914400" rtl="0" eaLnBrk="1" fontAlgn="auto" latinLnBrk="0" hangingPunct="1">
              <a:lnSpc>
                <a:spcPct val="110000"/>
              </a:lnSpc>
              <a:spcAft>
                <a:spcPts val="0"/>
              </a:spcAft>
              <a:buClrTx/>
              <a:buSzTx/>
              <a:buFontTx/>
              <a:buNone/>
              <a:tabLst/>
              <a:defRPr/>
            </a:pPr>
            <a:r>
              <a:rPr kumimoji="0" lang="zh-CN" altLang="en-US" sz="1400" b="1" i="0" u="none" strike="noStrike" kern="0" cap="none" spc="0" normalizeH="0" baseline="0" noProof="0" dirty="0">
                <a:ln>
                  <a:noFill/>
                </a:ln>
                <a:solidFill>
                  <a:srgbClr val="F26649"/>
                </a:solidFill>
                <a:effectLst/>
                <a:uLnTx/>
                <a:uFillTx/>
                <a:latin typeface="微软雅黑"/>
                <a:ea typeface="微软雅黑"/>
                <a:cs typeface="+mn-cs"/>
              </a:rPr>
              <a:t>更少：</a:t>
            </a:r>
            <a:r>
              <a:rPr kumimoji="0" lang="zh-CN" altLang="en-US" sz="1200" b="0" i="0" u="none" strike="noStrike" kern="0" cap="none" spc="0" normalizeH="0" baseline="0" noProof="0" dirty="0">
                <a:ln>
                  <a:noFill/>
                </a:ln>
                <a:solidFill>
                  <a:srgbClr val="000000">
                    <a:lumMod val="75000"/>
                    <a:lumOff val="25000"/>
                  </a:srgbClr>
                </a:solidFill>
                <a:effectLst/>
                <a:uLnTx/>
                <a:uFillTx/>
                <a:latin typeface="微软雅黑"/>
                <a:ea typeface="微软雅黑"/>
                <a:cs typeface="+mn-cs"/>
              </a:rPr>
              <a:t>使用地舒单抗更少患者发生首次</a:t>
            </a:r>
            <a:r>
              <a:rPr kumimoji="0" lang="en-US" altLang="zh-CN" sz="1200" b="0" i="0" u="none" strike="noStrike" kern="0" cap="none" spc="0" normalizeH="0" baseline="0" noProof="0" dirty="0">
                <a:ln>
                  <a:noFill/>
                </a:ln>
                <a:solidFill>
                  <a:srgbClr val="000000">
                    <a:lumMod val="75000"/>
                    <a:lumOff val="25000"/>
                  </a:srgbClr>
                </a:solidFill>
                <a:effectLst/>
                <a:uLnTx/>
                <a:uFillTx/>
                <a:latin typeface="微软雅黑"/>
                <a:ea typeface="微软雅黑"/>
                <a:cs typeface="+mn-cs"/>
              </a:rPr>
              <a:t>SRE</a:t>
            </a:r>
            <a:r>
              <a:rPr kumimoji="0" lang="zh-CN" altLang="en-US" sz="1200" b="0" i="0" u="none" strike="noStrike" kern="0" cap="none" spc="0" normalizeH="0" baseline="0" noProof="0" dirty="0">
                <a:ln>
                  <a:noFill/>
                </a:ln>
                <a:solidFill>
                  <a:srgbClr val="000000">
                    <a:lumMod val="75000"/>
                    <a:lumOff val="25000"/>
                  </a:srgbClr>
                </a:solidFill>
                <a:effectLst/>
                <a:uLnTx/>
                <a:uFillTx/>
                <a:latin typeface="微软雅黑"/>
                <a:ea typeface="微软雅黑"/>
                <a:cs typeface="+mn-cs"/>
              </a:rPr>
              <a:t>；</a:t>
            </a:r>
            <a:r>
              <a:rPr kumimoji="0" lang="zh-CN" altLang="en-US" sz="1200" b="0" i="0" u="none" strike="noStrike" kern="1200" cap="none" spc="0" normalizeH="0" baseline="0" noProof="0" dirty="0">
                <a:ln>
                  <a:noFill/>
                </a:ln>
                <a:solidFill>
                  <a:prstClr val="black">
                    <a:lumMod val="75000"/>
                    <a:lumOff val="25000"/>
                  </a:prstClr>
                </a:solidFill>
                <a:effectLst/>
                <a:uLnTx/>
                <a:uFillTx/>
                <a:latin typeface="微软雅黑"/>
                <a:ea typeface="微软雅黑"/>
                <a:cs typeface="+mn-cs"/>
              </a:rPr>
              <a:t>使用地舒单抗</a:t>
            </a:r>
            <a:r>
              <a:rPr kumimoji="0" lang="en-US" altLang="zh-CN" sz="1200" b="0" i="0" u="none" strike="noStrike" kern="1200" cap="none" spc="0" normalizeH="0" baseline="30000" noProof="0" dirty="0">
                <a:ln>
                  <a:noFill/>
                </a:ln>
                <a:solidFill>
                  <a:prstClr val="black">
                    <a:lumMod val="75000"/>
                    <a:lumOff val="25000"/>
                  </a:prstClr>
                </a:solidFill>
                <a:effectLst/>
                <a:uLnTx/>
                <a:uFillTx/>
                <a:latin typeface="微软雅黑"/>
                <a:ea typeface="微软雅黑"/>
                <a:cs typeface="+mn-cs"/>
              </a:rPr>
              <a:t> </a:t>
            </a:r>
            <a:r>
              <a:rPr kumimoji="0" lang="zh-CN" altLang="en-US" sz="1200" b="0" i="0" u="none" strike="noStrike" kern="1200" cap="none" spc="0" normalizeH="0" baseline="0" noProof="0" dirty="0">
                <a:ln>
                  <a:noFill/>
                </a:ln>
                <a:solidFill>
                  <a:prstClr val="black">
                    <a:lumMod val="75000"/>
                    <a:lumOff val="25000"/>
                  </a:prstClr>
                </a:solidFill>
                <a:effectLst/>
                <a:uLnTx/>
                <a:uFillTx/>
                <a:latin typeface="微软雅黑"/>
                <a:ea typeface="微软雅黑"/>
                <a:cs typeface="+mn-cs"/>
              </a:rPr>
              <a:t>的患者发生</a:t>
            </a:r>
            <a:r>
              <a:rPr kumimoji="0" lang="en-US" altLang="zh-CN" sz="1200" b="0" i="0" u="none" strike="noStrike" kern="1200" cap="none" spc="0" normalizeH="0" baseline="0" noProof="0" dirty="0">
                <a:ln>
                  <a:noFill/>
                </a:ln>
                <a:solidFill>
                  <a:prstClr val="black">
                    <a:lumMod val="75000"/>
                    <a:lumOff val="25000"/>
                  </a:prstClr>
                </a:solidFill>
                <a:effectLst/>
                <a:uLnTx/>
                <a:uFillTx/>
                <a:latin typeface="微软雅黑"/>
                <a:ea typeface="微软雅黑"/>
                <a:cs typeface="+mn-cs"/>
              </a:rPr>
              <a:t>SRE</a:t>
            </a:r>
            <a:r>
              <a:rPr kumimoji="0" lang="zh-CN" altLang="en-US" sz="1200" b="0" i="0" u="none" strike="noStrike" kern="1200" cap="none" spc="0" normalizeH="0" baseline="0" noProof="0" dirty="0">
                <a:ln>
                  <a:noFill/>
                </a:ln>
                <a:solidFill>
                  <a:prstClr val="black">
                    <a:lumMod val="75000"/>
                    <a:lumOff val="25000"/>
                  </a:prstClr>
                </a:solidFill>
                <a:effectLst/>
                <a:uLnTx/>
                <a:uFillTx/>
                <a:latin typeface="微软雅黑"/>
                <a:ea typeface="微软雅黑"/>
                <a:cs typeface="+mn-cs"/>
              </a:rPr>
              <a:t>的累积次数更少；</a:t>
            </a:r>
            <a:endParaRPr kumimoji="0" lang="en-US" altLang="zh-CN" sz="1200" b="0" i="0" u="none" strike="noStrike" kern="0" cap="none" spc="0" normalizeH="0" baseline="0" noProof="0" dirty="0">
              <a:ln>
                <a:noFill/>
              </a:ln>
              <a:solidFill>
                <a:srgbClr val="000000">
                  <a:lumMod val="75000"/>
                  <a:lumOff val="25000"/>
                </a:srgbClr>
              </a:solidFill>
              <a:effectLst/>
              <a:uLnTx/>
              <a:uFillTx/>
              <a:latin typeface="微软雅黑"/>
              <a:ea typeface="微软雅黑"/>
              <a:cs typeface="+mn-cs"/>
            </a:endParaRPr>
          </a:p>
          <a:p>
            <a:pPr marL="0" marR="0" lvl="0" indent="0" algn="l" defTabSz="914400" rtl="0" eaLnBrk="1" fontAlgn="auto" latinLnBrk="0" hangingPunct="1">
              <a:lnSpc>
                <a:spcPct val="110000"/>
              </a:lnSpc>
              <a:spcAft>
                <a:spcPts val="0"/>
              </a:spcAft>
              <a:buClrTx/>
              <a:buSzTx/>
              <a:buFontTx/>
              <a:buNone/>
              <a:tabLst/>
              <a:defRPr/>
            </a:pPr>
            <a:r>
              <a:rPr kumimoji="0" lang="zh-CN" altLang="en-US" sz="1400" b="1" i="0" u="none" strike="noStrike" kern="0" cap="none" spc="0" normalizeH="0" baseline="0" noProof="0" dirty="0">
                <a:ln>
                  <a:noFill/>
                </a:ln>
                <a:solidFill>
                  <a:srgbClr val="F26649"/>
                </a:solidFill>
                <a:effectLst/>
                <a:uLnTx/>
                <a:uFillTx/>
                <a:latin typeface="微软雅黑"/>
                <a:ea typeface="微软雅黑"/>
                <a:cs typeface="+mn-cs"/>
              </a:rPr>
              <a:t>更晚：</a:t>
            </a:r>
            <a:r>
              <a:rPr kumimoji="0" lang="zh-CN" altLang="en-US" sz="1200" b="0" i="0" u="none" strike="noStrike" kern="0" cap="none" spc="0" normalizeH="0" baseline="0" noProof="0" dirty="0">
                <a:ln>
                  <a:noFill/>
                </a:ln>
                <a:solidFill>
                  <a:srgbClr val="000000">
                    <a:lumMod val="75000"/>
                    <a:lumOff val="25000"/>
                  </a:srgbClr>
                </a:solidFill>
                <a:effectLst/>
                <a:uLnTx/>
                <a:uFillTx/>
                <a:latin typeface="微软雅黑"/>
                <a:ea typeface="微软雅黑"/>
                <a:cs typeface="+mn-cs"/>
              </a:rPr>
              <a:t>使用地舒单抗</a:t>
            </a:r>
            <a:r>
              <a:rPr kumimoji="0" lang="en-US" altLang="zh-CN" sz="1200" b="0" i="0" u="none" strike="noStrike" kern="0" cap="none" spc="0" normalizeH="0" baseline="0" noProof="0" dirty="0">
                <a:ln>
                  <a:noFill/>
                </a:ln>
                <a:solidFill>
                  <a:srgbClr val="000000">
                    <a:lumMod val="75000"/>
                    <a:lumOff val="25000"/>
                  </a:srgbClr>
                </a:solidFill>
                <a:effectLst/>
                <a:uLnTx/>
                <a:uFillTx/>
                <a:latin typeface="微软雅黑"/>
                <a:ea typeface="微软雅黑"/>
                <a:cs typeface="+mn-cs"/>
              </a:rPr>
              <a:t> </a:t>
            </a:r>
            <a:r>
              <a:rPr kumimoji="0" lang="zh-CN" altLang="en-US" sz="1200" b="0" i="0" u="none" strike="noStrike" kern="0" cap="none" spc="0" normalizeH="0" baseline="0" noProof="0" dirty="0">
                <a:ln>
                  <a:noFill/>
                </a:ln>
                <a:solidFill>
                  <a:srgbClr val="000000">
                    <a:lumMod val="75000"/>
                    <a:lumOff val="25000"/>
                  </a:srgbClr>
                </a:solidFill>
                <a:effectLst/>
                <a:uLnTx/>
                <a:uFillTx/>
                <a:latin typeface="微软雅黑"/>
                <a:ea typeface="微软雅黑"/>
                <a:cs typeface="+mn-cs"/>
              </a:rPr>
              <a:t>患者发生研究中首次</a:t>
            </a:r>
            <a:r>
              <a:rPr kumimoji="0" lang="en-US" altLang="zh-CN" sz="1200" b="0" i="0" u="none" strike="noStrike" kern="0" cap="none" spc="0" normalizeH="0" baseline="0" noProof="0" dirty="0">
                <a:ln>
                  <a:noFill/>
                </a:ln>
                <a:solidFill>
                  <a:srgbClr val="000000">
                    <a:lumMod val="75000"/>
                    <a:lumOff val="25000"/>
                  </a:srgbClr>
                </a:solidFill>
                <a:effectLst/>
                <a:uLnTx/>
                <a:uFillTx/>
                <a:latin typeface="微软雅黑"/>
                <a:ea typeface="微软雅黑"/>
                <a:cs typeface="+mn-cs"/>
              </a:rPr>
              <a:t>SRE</a:t>
            </a:r>
            <a:r>
              <a:rPr kumimoji="0" lang="zh-CN" altLang="en-US" sz="1200" b="0" i="0" u="none" strike="noStrike" kern="0" cap="none" spc="0" normalizeH="0" baseline="0" noProof="0" dirty="0">
                <a:ln>
                  <a:noFill/>
                </a:ln>
                <a:solidFill>
                  <a:srgbClr val="000000">
                    <a:lumMod val="75000"/>
                    <a:lumOff val="25000"/>
                  </a:srgbClr>
                </a:solidFill>
                <a:effectLst/>
                <a:uLnTx/>
                <a:uFillTx/>
                <a:latin typeface="微软雅黑"/>
                <a:ea typeface="微软雅黑"/>
                <a:cs typeface="+mn-cs"/>
              </a:rPr>
              <a:t>的时间更晚</a:t>
            </a:r>
            <a:endParaRPr kumimoji="0" lang="en-US" sz="1200" b="0" i="0" u="none" strike="noStrike" kern="0" cap="none" spc="0" normalizeH="0" baseline="0" noProof="0" dirty="0">
              <a:ln>
                <a:noFill/>
              </a:ln>
              <a:solidFill>
                <a:srgbClr val="000000">
                  <a:lumMod val="75000"/>
                  <a:lumOff val="25000"/>
                </a:srgbClr>
              </a:solidFill>
              <a:effectLst/>
              <a:uLnTx/>
              <a:uFillTx/>
              <a:latin typeface="微软雅黑"/>
              <a:ea typeface="微软雅黑"/>
              <a:cs typeface="+mn-cs"/>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712350-438F-8532-831E-7FB0E9E72187}"/>
            </a:ext>
          </a:extLst>
        </p:cNvPr>
        <p:cNvGrpSpPr/>
        <p:nvPr/>
      </p:nvGrpSpPr>
      <p:grpSpPr>
        <a:xfrm>
          <a:off x="0" y="0"/>
          <a:ext cx="0" cy="0"/>
          <a:chOff x="0" y="0"/>
          <a:chExt cx="0" cy="0"/>
        </a:xfrm>
      </p:grpSpPr>
      <p:graphicFrame>
        <p:nvGraphicFramePr>
          <p:cNvPr id="10" name="think-cell data - do not delete" hidden="1">
            <a:extLst>
              <a:ext uri="{FF2B5EF4-FFF2-40B4-BE49-F238E27FC236}">
                <a16:creationId xmlns:a16="http://schemas.microsoft.com/office/drawing/2014/main" id="{8E7F67DB-7D54-4BB4-5907-AC12F8CAF6C5}"/>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幻灯片" r:id="rId4" imgW="5715" imgH="5715" progId="TCLayout.ActiveDocument.1">
                  <p:embed/>
                </p:oleObj>
              </mc:Choice>
              <mc:Fallback>
                <p:oleObj name="think-cell 幻灯片" r:id="rId4" imgW="5715" imgH="5715" progId="TCLayout.ActiveDocument.1">
                  <p:embed/>
                  <p:pic>
                    <p:nvPicPr>
                      <p:cNvPr id="10" name="think-cell data - do not delete" hidden="1">
                        <a:extLst>
                          <a:ext uri="{FF2B5EF4-FFF2-40B4-BE49-F238E27FC236}">
                            <a16:creationId xmlns:a16="http://schemas.microsoft.com/office/drawing/2014/main" id="{8E7F67DB-7D54-4BB4-5907-AC12F8CAF6C5}"/>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9" name="矩形: 圆角 18">
            <a:extLst>
              <a:ext uri="{FF2B5EF4-FFF2-40B4-BE49-F238E27FC236}">
                <a16:creationId xmlns:a16="http://schemas.microsoft.com/office/drawing/2014/main" id="{C2B6103C-1294-3121-2ED2-176C155E4C7C}"/>
              </a:ext>
            </a:extLst>
          </p:cNvPr>
          <p:cNvSpPr/>
          <p:nvPr/>
        </p:nvSpPr>
        <p:spPr>
          <a:xfrm>
            <a:off x="6096000" y="2653553"/>
            <a:ext cx="5591671" cy="3854823"/>
          </a:xfrm>
          <a:prstGeom prst="roundRect">
            <a:avLst>
              <a:gd name="adj" fmla="val 1782"/>
            </a:avLst>
          </a:prstGeom>
          <a:solidFill>
            <a:schemeClr val="lt1"/>
          </a:solidFill>
          <a:ln w="9525" cap="rnd">
            <a:gradFill>
              <a:gsLst>
                <a:gs pos="100000">
                  <a:schemeClr val="accent1"/>
                </a:gs>
                <a:gs pos="0">
                  <a:schemeClr val="accent1">
                    <a:alpha val="0"/>
                  </a:schemeClr>
                </a:gs>
              </a:gsLst>
              <a:lin ang="5400000" scaled="1"/>
            </a:gradFill>
            <a:round/>
          </a:ln>
          <a:effectLst>
            <a:outerShdw blurRad="63500" algn="ctr" rotWithShape="0">
              <a:schemeClr val="accent1">
                <a:alpha val="2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8" name="矩形: 圆角 17">
            <a:extLst>
              <a:ext uri="{FF2B5EF4-FFF2-40B4-BE49-F238E27FC236}">
                <a16:creationId xmlns:a16="http://schemas.microsoft.com/office/drawing/2014/main" id="{4601C662-F3AE-FEF0-74F3-C613790EB849}"/>
              </a:ext>
            </a:extLst>
          </p:cNvPr>
          <p:cNvSpPr/>
          <p:nvPr/>
        </p:nvSpPr>
        <p:spPr>
          <a:xfrm>
            <a:off x="371475" y="2671482"/>
            <a:ext cx="5591671" cy="3836894"/>
          </a:xfrm>
          <a:prstGeom prst="roundRect">
            <a:avLst>
              <a:gd name="adj" fmla="val 1782"/>
            </a:avLst>
          </a:prstGeom>
          <a:solidFill>
            <a:schemeClr val="lt1"/>
          </a:solidFill>
          <a:ln w="9525" cap="rnd">
            <a:gradFill>
              <a:gsLst>
                <a:gs pos="100000">
                  <a:schemeClr val="accent1"/>
                </a:gs>
                <a:gs pos="0">
                  <a:schemeClr val="accent1">
                    <a:alpha val="0"/>
                  </a:schemeClr>
                </a:gs>
              </a:gsLst>
              <a:lin ang="5400000" scaled="1"/>
            </a:gradFill>
            <a:round/>
          </a:ln>
          <a:effectLst>
            <a:outerShdw blurRad="63500" algn="ctr" rotWithShape="0">
              <a:schemeClr val="accent1">
                <a:alpha val="2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2" name="组合 1">
            <a:extLst>
              <a:ext uri="{FF2B5EF4-FFF2-40B4-BE49-F238E27FC236}">
                <a16:creationId xmlns:a16="http://schemas.microsoft.com/office/drawing/2014/main" id="{6B9C3B7A-1B67-564B-7599-A096DB1004DB}"/>
              </a:ext>
            </a:extLst>
          </p:cNvPr>
          <p:cNvGrpSpPr/>
          <p:nvPr/>
        </p:nvGrpSpPr>
        <p:grpSpPr>
          <a:xfrm>
            <a:off x="344580" y="1052513"/>
            <a:ext cx="11449050" cy="1562796"/>
            <a:chOff x="2344654" y="-1065046"/>
            <a:chExt cx="11449050" cy="1562796"/>
          </a:xfrm>
        </p:grpSpPr>
        <p:grpSp>
          <p:nvGrpSpPr>
            <p:cNvPr id="3" name="组合 2">
              <a:extLst>
                <a:ext uri="{FF2B5EF4-FFF2-40B4-BE49-F238E27FC236}">
                  <a16:creationId xmlns:a16="http://schemas.microsoft.com/office/drawing/2014/main" id="{704A8505-4B05-4131-BCD7-D5D038EC5794}"/>
                </a:ext>
              </a:extLst>
            </p:cNvPr>
            <p:cNvGrpSpPr/>
            <p:nvPr/>
          </p:nvGrpSpPr>
          <p:grpSpPr>
            <a:xfrm>
              <a:off x="2344654" y="-1065046"/>
              <a:ext cx="11449050" cy="1562796"/>
              <a:chOff x="2345753" y="-75725"/>
              <a:chExt cx="11449050" cy="830802"/>
            </a:xfrm>
          </p:grpSpPr>
          <p:sp>
            <p:nvSpPr>
              <p:cNvPr id="6" name="矩形 5">
                <a:extLst>
                  <a:ext uri="{FF2B5EF4-FFF2-40B4-BE49-F238E27FC236}">
                    <a16:creationId xmlns:a16="http://schemas.microsoft.com/office/drawing/2014/main" id="{3DA3D02E-B845-3B1B-3125-6D5C2679B5A5}"/>
                  </a:ext>
                </a:extLst>
              </p:cNvPr>
              <p:cNvSpPr/>
              <p:nvPr/>
            </p:nvSpPr>
            <p:spPr>
              <a:xfrm>
                <a:off x="2345753" y="-75725"/>
                <a:ext cx="11449050" cy="820568"/>
              </a:xfrm>
              <a:prstGeom prst="rect">
                <a:avLst/>
              </a:prstGeom>
              <a:gradFill>
                <a:gsLst>
                  <a:gs pos="0">
                    <a:schemeClr val="accent1">
                      <a:alpha val="10000"/>
                    </a:schemeClr>
                  </a:gs>
                  <a:gs pos="100000">
                    <a:schemeClr val="accent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137160" tIns="137160" rIns="137160" bIns="137160" rtlCol="0" anchor="ctr"/>
              <a:lstStyle/>
              <a:p>
                <a:pPr marL="172800" marR="0" lvl="0" algn="l" defTabSz="457200" rtl="0" eaLnBrk="1" fontAlgn="auto" latinLnBrk="0" hangingPunct="1">
                  <a:lnSpc>
                    <a:spcPct val="100000"/>
                  </a:lnSpc>
                  <a:spcBef>
                    <a:spcPts val="0"/>
                  </a:spcBef>
                  <a:spcAft>
                    <a:spcPts val="0"/>
                  </a:spcAft>
                  <a:buClrTx/>
                  <a:buSzTx/>
                  <a:tabLst/>
                  <a:defRPr/>
                </a:pPr>
                <a:endParaRPr lang="zh-CN" altLang="en-US" sz="1400" b="1" dirty="0">
                  <a:solidFill>
                    <a:schemeClr val="accent1"/>
                  </a:solidFill>
                  <a:latin typeface="微软雅黑" panose="020B0503020204020204" pitchFamily="34" charset="-122"/>
                  <a:ea typeface="微软雅黑" panose="020B0503020204020204" pitchFamily="34" charset="-122"/>
                  <a:sym typeface="微软雅黑" panose="020B0503020204020204" pitchFamily="34" charset="-122"/>
                </a:endParaRPr>
              </a:p>
            </p:txBody>
          </p:sp>
          <p:cxnSp>
            <p:nvCxnSpPr>
              <p:cNvPr id="7" name="直接连接符 6">
                <a:extLst>
                  <a:ext uri="{FF2B5EF4-FFF2-40B4-BE49-F238E27FC236}">
                    <a16:creationId xmlns:a16="http://schemas.microsoft.com/office/drawing/2014/main" id="{4404AA61-6F03-5A34-97E3-BC51EABE93C5}"/>
                  </a:ext>
                </a:extLst>
              </p:cNvPr>
              <p:cNvCxnSpPr>
                <a:cxnSpLocks/>
              </p:cNvCxnSpPr>
              <p:nvPr/>
            </p:nvCxnSpPr>
            <p:spPr>
              <a:xfrm>
                <a:off x="2374962" y="-65491"/>
                <a:ext cx="0" cy="820568"/>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grpSp>
        <p:sp>
          <p:nvSpPr>
            <p:cNvPr id="4" name="矩形: 圆角 3">
              <a:extLst>
                <a:ext uri="{FF2B5EF4-FFF2-40B4-BE49-F238E27FC236}">
                  <a16:creationId xmlns:a16="http://schemas.microsoft.com/office/drawing/2014/main" id="{2C14ACDB-DED8-E702-64B7-56283FD7E860}"/>
                </a:ext>
              </a:extLst>
            </p:cNvPr>
            <p:cNvSpPr/>
            <p:nvPr/>
          </p:nvSpPr>
          <p:spPr>
            <a:xfrm rot="2684045">
              <a:off x="2514432" y="-318041"/>
              <a:ext cx="117064" cy="117064"/>
            </a:xfrm>
            <a:prstGeom prst="roundRect">
              <a:avLst>
                <a:gd name="adj" fmla="val 33114"/>
              </a:avLst>
            </a:prstGeom>
            <a:ln w="31750">
              <a:solidFill>
                <a:schemeClr val="bg1"/>
              </a:solidFill>
            </a:ln>
            <a:effectLst>
              <a:outerShdw blurRad="292100" dist="127000" dir="5400000" sx="101000" sy="101000" algn="t" rotWithShape="0">
                <a:schemeClr val="accent1">
                  <a:alpha val="4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 name="矩形: 圆角 4">
              <a:extLst>
                <a:ext uri="{FF2B5EF4-FFF2-40B4-BE49-F238E27FC236}">
                  <a16:creationId xmlns:a16="http://schemas.microsoft.com/office/drawing/2014/main" id="{06412FA5-690B-3158-8AF8-B351912325F9}"/>
                </a:ext>
              </a:extLst>
            </p:cNvPr>
            <p:cNvSpPr/>
            <p:nvPr/>
          </p:nvSpPr>
          <p:spPr>
            <a:xfrm rot="2684045">
              <a:off x="2504807" y="-83892"/>
              <a:ext cx="117064" cy="117064"/>
            </a:xfrm>
            <a:prstGeom prst="roundRect">
              <a:avLst>
                <a:gd name="adj" fmla="val 33114"/>
              </a:avLst>
            </a:prstGeom>
            <a:ln w="31750">
              <a:solidFill>
                <a:schemeClr val="bg1"/>
              </a:solidFill>
            </a:ln>
            <a:effectLst>
              <a:outerShdw blurRad="292100" dist="127000" dir="5400000" sx="101000" sy="101000" algn="t" rotWithShape="0">
                <a:schemeClr val="accent1">
                  <a:alpha val="4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15" name="标题 14">
            <a:extLst>
              <a:ext uri="{FF2B5EF4-FFF2-40B4-BE49-F238E27FC236}">
                <a16:creationId xmlns:a16="http://schemas.microsoft.com/office/drawing/2014/main" id="{B6D02D8C-0616-C783-C576-B7FD85362EB9}"/>
              </a:ext>
            </a:extLst>
          </p:cNvPr>
          <p:cNvSpPr>
            <a:spLocks noGrp="1"/>
          </p:cNvSpPr>
          <p:nvPr>
            <p:ph type="title"/>
          </p:nvPr>
        </p:nvSpPr>
        <p:spPr>
          <a:xfrm>
            <a:off x="542926" y="115527"/>
            <a:ext cx="11172595" cy="726700"/>
          </a:xfrm>
        </p:spPr>
        <p:txBody>
          <a:bodyPr vert="horz"/>
          <a:lstStyle/>
          <a:p>
            <a:r>
              <a:rPr lang="zh-CN" altLang="en-US" dirty="0"/>
              <a:t>骨保护药物首选地舒单抗：至少使用</a:t>
            </a:r>
            <a:r>
              <a:rPr lang="en-US" altLang="zh-CN" dirty="0"/>
              <a:t>2</a:t>
            </a:r>
            <a:r>
              <a:rPr lang="zh-CN" altLang="en-US" dirty="0"/>
              <a:t>年患者</a:t>
            </a:r>
            <a:r>
              <a:rPr lang="en-US" altLang="zh-CN" dirty="0"/>
              <a:t>OS</a:t>
            </a:r>
            <a:r>
              <a:rPr lang="zh-CN" altLang="en-US" dirty="0"/>
              <a:t>明显获益</a:t>
            </a:r>
          </a:p>
        </p:txBody>
      </p:sp>
      <p:sp>
        <p:nvSpPr>
          <p:cNvPr id="64" name="内容占位符 63">
            <a:extLst>
              <a:ext uri="{FF2B5EF4-FFF2-40B4-BE49-F238E27FC236}">
                <a16:creationId xmlns:a16="http://schemas.microsoft.com/office/drawing/2014/main" id="{28706E48-32D3-5B5C-F27E-A1CEF3CB2171}"/>
              </a:ext>
            </a:extLst>
          </p:cNvPr>
          <p:cNvSpPr>
            <a:spLocks noGrp="1"/>
          </p:cNvSpPr>
          <p:nvPr>
            <p:ph idx="13"/>
          </p:nvPr>
        </p:nvSpPr>
        <p:spPr>
          <a:xfrm>
            <a:off x="384968" y="6650107"/>
            <a:ext cx="11422063" cy="157887"/>
          </a:xfrm>
        </p:spPr>
        <p:txBody>
          <a:bodyPr/>
          <a:lstStyle/>
          <a:p>
            <a:pPr marL="0" indent="0">
              <a:buNone/>
            </a:pPr>
            <a:r>
              <a:rPr lang="en-US" altLang="zh-CN" dirty="0"/>
              <a:t>Ernesto Zecca et al. Breast. 2025 Dec:84:104596.</a:t>
            </a:r>
          </a:p>
        </p:txBody>
      </p:sp>
      <p:sp>
        <p:nvSpPr>
          <p:cNvPr id="28" name="文本框 27">
            <a:extLst>
              <a:ext uri="{FF2B5EF4-FFF2-40B4-BE49-F238E27FC236}">
                <a16:creationId xmlns:a16="http://schemas.microsoft.com/office/drawing/2014/main" id="{48FF4822-E824-2DCF-9281-3C0C0DF5CA4B}"/>
              </a:ext>
            </a:extLst>
          </p:cNvPr>
          <p:cNvSpPr txBox="1"/>
          <p:nvPr/>
        </p:nvSpPr>
        <p:spPr>
          <a:xfrm>
            <a:off x="462558" y="1179567"/>
            <a:ext cx="11174476" cy="1104148"/>
          </a:xfrm>
          <a:prstGeom prst="rect">
            <a:avLst/>
          </a:prstGeom>
          <a:noFill/>
        </p:spPr>
        <p:txBody>
          <a:bodyPr wrap="square">
            <a:spAutoFit/>
          </a:bodyPr>
          <a:lstStyle/>
          <a:p>
            <a:pPr lvl="0" algn="just">
              <a:lnSpc>
                <a:spcPct val="120000"/>
              </a:lnSpc>
              <a:defRPr/>
            </a:pPr>
            <a:r>
              <a:rPr kumimoji="0" lang="zh-CN" altLang="en-US" sz="1400" b="0" i="0" u="none" strike="noStrike" kern="1200" cap="none" spc="0" normalizeH="0" baseline="0" noProof="0" dirty="0">
                <a:ln>
                  <a:noFill/>
                </a:ln>
                <a:solidFill>
                  <a:prstClr val="black"/>
                </a:solidFill>
                <a:effectLst/>
                <a:uLnTx/>
                <a:uFillTx/>
                <a:latin typeface="Arial"/>
                <a:ea typeface="微软雅黑"/>
                <a:cs typeface="+mn-cs"/>
              </a:rPr>
              <a:t>一项意大利回顾性研究纳入了</a:t>
            </a:r>
            <a:r>
              <a:rPr kumimoji="0" lang="en-US" altLang="zh-CN" sz="1400" b="0" i="0" u="none" strike="noStrike" kern="1200" cap="none" spc="0" normalizeH="0" baseline="0" noProof="0" dirty="0">
                <a:ln>
                  <a:noFill/>
                </a:ln>
                <a:solidFill>
                  <a:prstClr val="black"/>
                </a:solidFill>
                <a:effectLst/>
                <a:uLnTx/>
                <a:uFillTx/>
                <a:latin typeface="Arial"/>
                <a:ea typeface="微软雅黑"/>
                <a:cs typeface="+mn-cs"/>
              </a:rPr>
              <a:t>2008-2023</a:t>
            </a:r>
            <a:r>
              <a:rPr kumimoji="0" lang="zh-CN" altLang="en-US" sz="1400" b="0" i="0" u="none" strike="noStrike" kern="1200" cap="none" spc="0" normalizeH="0" baseline="0" noProof="0" dirty="0">
                <a:ln>
                  <a:noFill/>
                </a:ln>
                <a:solidFill>
                  <a:prstClr val="black"/>
                </a:solidFill>
                <a:effectLst/>
                <a:uLnTx/>
                <a:uFillTx/>
                <a:latin typeface="Arial"/>
                <a:ea typeface="微软雅黑"/>
                <a:cs typeface="+mn-cs"/>
              </a:rPr>
              <a:t>年在国家肿瘤研究所</a:t>
            </a:r>
            <a:r>
              <a:rPr lang="zh-CN" altLang="en-US" sz="1400" dirty="0">
                <a:solidFill>
                  <a:prstClr val="black"/>
                </a:solidFill>
              </a:rPr>
              <a:t>治疗</a:t>
            </a:r>
            <a:r>
              <a:rPr kumimoji="0" lang="zh-CN" altLang="en-US" sz="1400" b="0" i="0" u="none" strike="noStrike" kern="1200" cap="none" spc="0" normalizeH="0" baseline="0" noProof="0" dirty="0">
                <a:ln>
                  <a:noFill/>
                </a:ln>
                <a:solidFill>
                  <a:prstClr val="black"/>
                </a:solidFill>
                <a:effectLst/>
                <a:uLnTx/>
                <a:uFillTx/>
                <a:latin typeface="Arial"/>
                <a:ea typeface="微软雅黑"/>
                <a:cs typeface="+mn-cs"/>
              </a:rPr>
              <a:t>的</a:t>
            </a:r>
            <a:r>
              <a:rPr kumimoji="0" lang="en-US" altLang="zh-CN" sz="1400" b="0" i="0" u="none" strike="noStrike" kern="1200" cap="none" spc="0" normalizeH="0" baseline="0" noProof="0" dirty="0">
                <a:ln>
                  <a:noFill/>
                </a:ln>
                <a:solidFill>
                  <a:prstClr val="black"/>
                </a:solidFill>
                <a:effectLst/>
                <a:uLnTx/>
                <a:uFillTx/>
                <a:latin typeface="Arial"/>
                <a:ea typeface="微软雅黑"/>
                <a:cs typeface="+mn-cs"/>
              </a:rPr>
              <a:t>355</a:t>
            </a:r>
            <a:r>
              <a:rPr kumimoji="0" lang="zh-CN" altLang="en-US" sz="1400" b="0" i="0" u="none" strike="noStrike" kern="1200" cap="none" spc="0" normalizeH="0" baseline="0" noProof="0" dirty="0">
                <a:ln>
                  <a:noFill/>
                </a:ln>
                <a:solidFill>
                  <a:prstClr val="black"/>
                </a:solidFill>
                <a:effectLst/>
                <a:uLnTx/>
                <a:uFillTx/>
                <a:latin typeface="Arial"/>
                <a:ea typeface="微软雅黑"/>
                <a:cs typeface="+mn-cs"/>
              </a:rPr>
              <a:t>名骨转移乳腺癌患者</a:t>
            </a:r>
            <a:r>
              <a:rPr lang="zh-CN" altLang="en-US" sz="1400" dirty="0">
                <a:solidFill>
                  <a:prstClr val="black"/>
                </a:solidFill>
                <a:latin typeface="Arial"/>
                <a:ea typeface="微软雅黑"/>
              </a:rPr>
              <a:t>。入组患者必须</a:t>
            </a:r>
            <a:r>
              <a:rPr kumimoji="0" lang="zh-CN" altLang="en-US" sz="1400" b="0" i="0" u="none" strike="noStrike" kern="1200" cap="none" spc="0" normalizeH="0" baseline="0" noProof="0" dirty="0">
                <a:ln>
                  <a:noFill/>
                </a:ln>
                <a:solidFill>
                  <a:prstClr val="black"/>
                </a:solidFill>
                <a:effectLst/>
                <a:uLnTx/>
                <a:uFillTx/>
                <a:latin typeface="Arial"/>
                <a:ea typeface="微软雅黑"/>
                <a:cs typeface="+mn-cs"/>
              </a:rPr>
              <a:t>接受</a:t>
            </a:r>
            <a:r>
              <a:rPr kumimoji="0" lang="zh-CN" altLang="en-US" sz="1400" b="1" i="0" u="none" strike="noStrike" kern="1200" cap="none" spc="0" normalizeH="0" baseline="0" noProof="0" dirty="0">
                <a:ln>
                  <a:noFill/>
                </a:ln>
                <a:solidFill>
                  <a:srgbClr val="EB6440"/>
                </a:solidFill>
                <a:effectLst/>
                <a:uLnTx/>
                <a:uFillTx/>
                <a:latin typeface="Arial"/>
                <a:ea typeface="微软雅黑"/>
                <a:cs typeface="+mn-cs"/>
              </a:rPr>
              <a:t>至少</a:t>
            </a:r>
            <a:r>
              <a:rPr kumimoji="0" lang="en-US" altLang="zh-CN" sz="1400" b="1" i="0" u="none" strike="noStrike" kern="1200" cap="none" spc="0" normalizeH="0" baseline="0" noProof="0" dirty="0">
                <a:ln>
                  <a:noFill/>
                </a:ln>
                <a:solidFill>
                  <a:srgbClr val="EB6440"/>
                </a:solidFill>
                <a:effectLst/>
                <a:uLnTx/>
                <a:uFillTx/>
                <a:latin typeface="Arial"/>
                <a:ea typeface="微软雅黑"/>
                <a:cs typeface="+mn-cs"/>
              </a:rPr>
              <a:t>24</a:t>
            </a:r>
            <a:r>
              <a:rPr kumimoji="0" lang="zh-CN" altLang="en-US" sz="1400" b="1" i="0" u="none" strike="noStrike" kern="1200" cap="none" spc="0" normalizeH="0" baseline="0" noProof="0" dirty="0">
                <a:ln>
                  <a:noFill/>
                </a:ln>
                <a:solidFill>
                  <a:srgbClr val="EB6440"/>
                </a:solidFill>
                <a:effectLst/>
                <a:uLnTx/>
                <a:uFillTx/>
                <a:latin typeface="Arial"/>
                <a:ea typeface="微软雅黑"/>
                <a:cs typeface="+mn-cs"/>
              </a:rPr>
              <a:t>个月</a:t>
            </a:r>
            <a:r>
              <a:rPr kumimoji="0" lang="zh-CN" altLang="en-US" sz="1400" b="0" i="0" u="none" strike="noStrike" kern="1200" cap="none" spc="0" normalizeH="0" baseline="0" noProof="0" dirty="0">
                <a:ln>
                  <a:noFill/>
                </a:ln>
                <a:solidFill>
                  <a:prstClr val="black"/>
                </a:solidFill>
                <a:effectLst/>
                <a:uLnTx/>
                <a:uFillTx/>
                <a:latin typeface="Arial"/>
                <a:ea typeface="微软雅黑"/>
                <a:cs typeface="+mn-cs"/>
              </a:rPr>
              <a:t>的唑来膦酸或地舒单抗治疗，并在</a:t>
            </a:r>
            <a:r>
              <a:rPr kumimoji="0" lang="en-US" altLang="zh-CN" sz="1400" b="0" i="0" u="none" strike="noStrike" kern="1200" cap="none" spc="0" normalizeH="0" baseline="0" noProof="0" dirty="0">
                <a:ln>
                  <a:noFill/>
                </a:ln>
                <a:solidFill>
                  <a:prstClr val="black"/>
                </a:solidFill>
                <a:effectLst/>
                <a:uLnTx/>
                <a:uFillTx/>
                <a:latin typeface="Arial"/>
                <a:ea typeface="微软雅黑"/>
                <a:cs typeface="+mn-cs"/>
              </a:rPr>
              <a:t>24</a:t>
            </a:r>
            <a:r>
              <a:rPr kumimoji="0" lang="zh-CN" altLang="en-US" sz="1400" b="0" i="0" u="none" strike="noStrike" kern="1200" cap="none" spc="0" normalizeH="0" baseline="0" noProof="0" dirty="0">
                <a:ln>
                  <a:noFill/>
                </a:ln>
                <a:solidFill>
                  <a:prstClr val="black"/>
                </a:solidFill>
                <a:effectLst/>
                <a:uLnTx/>
                <a:uFillTx/>
                <a:latin typeface="Arial"/>
                <a:ea typeface="微软雅黑"/>
                <a:cs typeface="+mn-cs"/>
              </a:rPr>
              <a:t>至</a:t>
            </a:r>
            <a:r>
              <a:rPr kumimoji="0" lang="en-US" altLang="zh-CN" sz="1400" b="0" i="0" u="none" strike="noStrike" kern="1200" cap="none" spc="0" normalizeH="0" baseline="0" noProof="0" dirty="0">
                <a:ln>
                  <a:noFill/>
                </a:ln>
                <a:solidFill>
                  <a:prstClr val="black"/>
                </a:solidFill>
                <a:effectLst/>
                <a:uLnTx/>
                <a:uFillTx/>
                <a:latin typeface="Arial"/>
                <a:ea typeface="微软雅黑"/>
                <a:cs typeface="+mn-cs"/>
              </a:rPr>
              <a:t>48</a:t>
            </a:r>
            <a:r>
              <a:rPr kumimoji="0" lang="zh-CN" altLang="en-US" sz="1400" b="0" i="0" u="none" strike="noStrike" kern="1200" cap="none" spc="0" normalizeH="0" baseline="0" noProof="0" dirty="0">
                <a:ln>
                  <a:noFill/>
                </a:ln>
                <a:solidFill>
                  <a:prstClr val="black"/>
                </a:solidFill>
                <a:effectLst/>
                <a:uLnTx/>
                <a:uFillTx/>
                <a:latin typeface="Arial"/>
                <a:ea typeface="微软雅黑"/>
                <a:cs typeface="+mn-cs"/>
              </a:rPr>
              <a:t>个月内至少进行了一次随访。</a:t>
            </a:r>
            <a:endParaRPr lang="en-US" altLang="zh-CN" sz="1400" dirty="0">
              <a:solidFill>
                <a:prstClr val="black"/>
              </a:solidFill>
              <a:latin typeface="Arial"/>
              <a:ea typeface="微软雅黑"/>
            </a:endParaRPr>
          </a:p>
          <a:p>
            <a:pPr marL="285750" lvl="0" indent="-285750" algn="just">
              <a:lnSpc>
                <a:spcPct val="120000"/>
              </a:lnSpc>
              <a:buFont typeface="Arial" panose="020B0604020202020204" pitchFamily="34" charset="0"/>
              <a:buChar char="•"/>
              <a:defRPr/>
            </a:pPr>
            <a:r>
              <a:rPr kumimoji="0" lang="zh-CN" altLang="en-US" sz="1400" b="1" i="0" u="none" strike="noStrike" kern="1200" cap="none" spc="0" normalizeH="0" baseline="0" noProof="0" dirty="0">
                <a:ln>
                  <a:noFill/>
                </a:ln>
                <a:solidFill>
                  <a:srgbClr val="EB6440"/>
                </a:solidFill>
                <a:effectLst/>
                <a:uLnTx/>
                <a:uFillTx/>
                <a:latin typeface="Arial"/>
                <a:ea typeface="微软雅黑"/>
                <a:cs typeface="+mn-cs"/>
              </a:rPr>
              <a:t>研究终点：</a:t>
            </a:r>
            <a:r>
              <a:rPr kumimoji="0" lang="en-US" altLang="zh-CN" sz="1400" b="0" i="0" u="none" strike="noStrike" kern="1200" cap="none" spc="0" normalizeH="0" baseline="0" noProof="0" dirty="0">
                <a:ln>
                  <a:noFill/>
                </a:ln>
                <a:solidFill>
                  <a:prstClr val="black"/>
                </a:solidFill>
                <a:effectLst/>
                <a:uLnTx/>
                <a:uFillTx/>
                <a:latin typeface="Arial"/>
                <a:ea typeface="微软雅黑"/>
                <a:cs typeface="+mn-cs"/>
              </a:rPr>
              <a:t>OS</a:t>
            </a:r>
            <a:r>
              <a:rPr lang="zh-CN" altLang="en-US" sz="1400" dirty="0">
                <a:solidFill>
                  <a:prstClr val="black"/>
                </a:solidFill>
                <a:latin typeface="Arial"/>
                <a:ea typeface="微软雅黑"/>
              </a:rPr>
              <a:t>、</a:t>
            </a:r>
            <a:r>
              <a:rPr kumimoji="0" lang="zh-CN" altLang="en-US" sz="1400" b="0" i="0" u="none" strike="noStrike" kern="1200" cap="none" spc="0" normalizeH="0" baseline="0" noProof="0" dirty="0">
                <a:ln>
                  <a:noFill/>
                </a:ln>
                <a:solidFill>
                  <a:prstClr val="black"/>
                </a:solidFill>
                <a:effectLst/>
                <a:uLnTx/>
                <a:uFillTx/>
                <a:latin typeface="Arial"/>
                <a:ea typeface="微软雅黑"/>
                <a:cs typeface="+mn-cs"/>
              </a:rPr>
              <a:t>安全性</a:t>
            </a:r>
            <a:r>
              <a:rPr lang="zh-CN" altLang="en-US" sz="1400" dirty="0">
                <a:solidFill>
                  <a:prstClr val="black"/>
                </a:solidFill>
                <a:latin typeface="Arial"/>
                <a:ea typeface="微软雅黑"/>
              </a:rPr>
              <a:t>、生活质量</a:t>
            </a:r>
            <a:r>
              <a:rPr kumimoji="0" lang="zh-CN" altLang="en-US" sz="1400" b="0" i="0" u="none" strike="noStrike" kern="1200" cap="none" spc="0" normalizeH="0" baseline="0" noProof="0" dirty="0">
                <a:ln>
                  <a:noFill/>
                </a:ln>
                <a:solidFill>
                  <a:prstClr val="black"/>
                </a:solidFill>
                <a:effectLst/>
                <a:uLnTx/>
                <a:uFillTx/>
                <a:latin typeface="Arial"/>
                <a:ea typeface="微软雅黑"/>
                <a:cs typeface="+mn-cs"/>
              </a:rPr>
              <a:t>等</a:t>
            </a:r>
            <a:endParaRPr kumimoji="0" lang="en-US" altLang="zh-CN" sz="1400" b="0" i="0" u="none" strike="noStrike" kern="1200" cap="none" spc="0" normalizeH="0" baseline="0" noProof="0" dirty="0">
              <a:ln>
                <a:noFill/>
              </a:ln>
              <a:solidFill>
                <a:prstClr val="black"/>
              </a:solidFill>
              <a:effectLst/>
              <a:uLnTx/>
              <a:uFillTx/>
              <a:latin typeface="Arial"/>
              <a:ea typeface="微软雅黑"/>
              <a:cs typeface="+mn-cs"/>
            </a:endParaRPr>
          </a:p>
          <a:p>
            <a:pPr marL="285750" lvl="0" indent="-285750" algn="just">
              <a:lnSpc>
                <a:spcPct val="120000"/>
              </a:lnSpc>
              <a:buFont typeface="Arial" panose="020B0604020202020204" pitchFamily="34" charset="0"/>
              <a:buChar char="•"/>
              <a:defRPr/>
            </a:pPr>
            <a:r>
              <a:rPr kumimoji="0" lang="zh-CN" altLang="en-US" sz="1400" b="1" i="0" u="none" strike="noStrike" kern="1200" cap="none" spc="0" normalizeH="0" baseline="0" noProof="0" dirty="0">
                <a:ln>
                  <a:noFill/>
                </a:ln>
                <a:solidFill>
                  <a:srgbClr val="EB6440"/>
                </a:solidFill>
                <a:effectLst/>
                <a:uLnTx/>
                <a:uFillTx/>
                <a:latin typeface="Arial"/>
                <a:ea typeface="微软雅黑"/>
                <a:cs typeface="+mn-cs"/>
              </a:rPr>
              <a:t>研究结果：</a:t>
            </a:r>
            <a:r>
              <a:rPr kumimoji="0" lang="zh-CN" altLang="en-US" sz="1400" i="0" u="none" strike="noStrike" kern="1200" cap="none" spc="0" normalizeH="0" baseline="0" noProof="0" dirty="0">
                <a:ln>
                  <a:noFill/>
                </a:ln>
                <a:effectLst/>
                <a:uLnTx/>
                <a:uFillTx/>
                <a:latin typeface="Arial"/>
                <a:ea typeface="微软雅黑"/>
                <a:cs typeface="+mn-cs"/>
              </a:rPr>
              <a:t>在入组基线更差的情况下，</a:t>
            </a:r>
            <a:r>
              <a:rPr lang="zh-CN" altLang="en-US" sz="1400" b="1" dirty="0">
                <a:solidFill>
                  <a:srgbClr val="EB6440"/>
                </a:solidFill>
              </a:rPr>
              <a:t>至少使用</a:t>
            </a:r>
            <a:r>
              <a:rPr lang="en-US" altLang="zh-CN" sz="1400" b="1" dirty="0">
                <a:solidFill>
                  <a:srgbClr val="EB6440"/>
                </a:solidFill>
              </a:rPr>
              <a:t>2</a:t>
            </a:r>
            <a:r>
              <a:rPr lang="zh-CN" altLang="en-US" sz="1400" b="1" dirty="0">
                <a:solidFill>
                  <a:srgbClr val="EB6440"/>
                </a:solidFill>
              </a:rPr>
              <a:t>年</a:t>
            </a:r>
            <a:r>
              <a:rPr kumimoji="0" lang="zh-CN" altLang="en-US" sz="1400" b="1" i="0" u="none" strike="noStrike" kern="1200" cap="none" spc="0" normalizeH="0" baseline="0" noProof="0" dirty="0">
                <a:ln>
                  <a:noFill/>
                </a:ln>
                <a:solidFill>
                  <a:srgbClr val="EB6440"/>
                </a:solidFill>
                <a:effectLst/>
                <a:uLnTx/>
                <a:uFillTx/>
                <a:latin typeface="Arial"/>
                <a:ea typeface="微软雅黑"/>
                <a:cs typeface="+mn-cs"/>
              </a:rPr>
              <a:t>地舒单抗 </a:t>
            </a:r>
            <a:r>
              <a:rPr lang="en-US" altLang="zh-CN" sz="1400" b="1" dirty="0">
                <a:solidFill>
                  <a:srgbClr val="EB6440"/>
                </a:solidFill>
                <a:latin typeface="Arial"/>
                <a:ea typeface="微软雅黑"/>
              </a:rPr>
              <a:t>vs. </a:t>
            </a:r>
            <a:r>
              <a:rPr lang="zh-CN" altLang="en-US" sz="1400" b="1" dirty="0">
                <a:solidFill>
                  <a:srgbClr val="EB6440"/>
                </a:solidFill>
                <a:latin typeface="Arial"/>
                <a:ea typeface="微软雅黑"/>
              </a:rPr>
              <a:t>唑来磷酸有明显</a:t>
            </a:r>
            <a:r>
              <a:rPr lang="en-US" altLang="zh-CN" sz="1400" b="1" dirty="0">
                <a:solidFill>
                  <a:srgbClr val="EB6440"/>
                </a:solidFill>
                <a:latin typeface="Arial"/>
                <a:ea typeface="微软雅黑"/>
              </a:rPr>
              <a:t>OS</a:t>
            </a:r>
            <a:r>
              <a:rPr lang="zh-CN" altLang="en-US" sz="1400" b="1" dirty="0">
                <a:solidFill>
                  <a:srgbClr val="EB6440"/>
                </a:solidFill>
                <a:latin typeface="Arial"/>
                <a:ea typeface="微软雅黑"/>
              </a:rPr>
              <a:t>获益</a:t>
            </a:r>
            <a:r>
              <a:rPr lang="zh-CN" altLang="en-US" sz="1400" dirty="0">
                <a:solidFill>
                  <a:prstClr val="black"/>
                </a:solidFill>
                <a:latin typeface="Arial"/>
                <a:ea typeface="微软雅黑"/>
              </a:rPr>
              <a:t>（</a:t>
            </a:r>
            <a:r>
              <a:rPr lang="en-US" altLang="zh-CN" sz="1400" dirty="0" err="1">
                <a:solidFill>
                  <a:prstClr val="black"/>
                </a:solidFill>
                <a:latin typeface="Arial"/>
                <a:ea typeface="微软雅黑"/>
              </a:rPr>
              <a:t>mOS</a:t>
            </a:r>
            <a:r>
              <a:rPr kumimoji="0" lang="zh-CN" altLang="en-US" sz="1400" b="0" i="0" u="none" strike="noStrike" kern="1200" cap="none" spc="0" normalizeH="0" baseline="0" noProof="0" dirty="0">
                <a:ln>
                  <a:noFill/>
                </a:ln>
                <a:solidFill>
                  <a:prstClr val="black"/>
                </a:solidFill>
                <a:effectLst/>
                <a:uLnTx/>
                <a:uFillTx/>
                <a:latin typeface="Arial"/>
                <a:ea typeface="微软雅黑"/>
                <a:cs typeface="+mn-cs"/>
              </a:rPr>
              <a:t>：</a:t>
            </a:r>
            <a:r>
              <a:rPr kumimoji="0" lang="en-US" altLang="zh-CN" sz="1400" b="0" i="0" u="none" strike="noStrike" kern="1200" cap="none" spc="0" normalizeH="0" baseline="0" noProof="0" dirty="0">
                <a:ln>
                  <a:noFill/>
                </a:ln>
                <a:solidFill>
                  <a:prstClr val="black"/>
                </a:solidFill>
                <a:effectLst/>
                <a:uLnTx/>
                <a:uFillTx/>
                <a:latin typeface="Arial"/>
                <a:ea typeface="微软雅黑"/>
                <a:cs typeface="+mn-cs"/>
              </a:rPr>
              <a:t>35.8 m vs 29.9 m</a:t>
            </a:r>
            <a:r>
              <a:rPr kumimoji="0" lang="zh-CN" altLang="en-US" sz="1400" b="0" i="0" u="none" strike="noStrike" kern="1200" cap="none" spc="0" normalizeH="0" baseline="0" noProof="0" dirty="0">
                <a:ln>
                  <a:noFill/>
                </a:ln>
                <a:solidFill>
                  <a:prstClr val="black"/>
                </a:solidFill>
                <a:effectLst/>
                <a:uLnTx/>
                <a:uFillTx/>
                <a:latin typeface="Arial"/>
                <a:ea typeface="微软雅黑"/>
                <a:cs typeface="+mn-cs"/>
              </a:rPr>
              <a:t>）</a:t>
            </a:r>
            <a:endParaRPr kumimoji="0" lang="en-US" altLang="zh-CN" sz="1400" b="0" i="0" u="none" strike="noStrike" kern="1200" cap="none" spc="0" normalizeH="0" baseline="0" noProof="0" dirty="0">
              <a:ln>
                <a:noFill/>
              </a:ln>
              <a:solidFill>
                <a:prstClr val="black"/>
              </a:solidFill>
              <a:effectLst/>
              <a:uLnTx/>
              <a:uFillTx/>
              <a:latin typeface="Arial"/>
              <a:ea typeface="微软雅黑"/>
              <a:cs typeface="+mn-cs"/>
            </a:endParaRPr>
          </a:p>
        </p:txBody>
      </p:sp>
      <p:pic>
        <p:nvPicPr>
          <p:cNvPr id="30" name="图片 29" descr="图表, 折线图&#10;&#10;AI 生成的内容可能不正确。">
            <a:extLst>
              <a:ext uri="{FF2B5EF4-FFF2-40B4-BE49-F238E27FC236}">
                <a16:creationId xmlns:a16="http://schemas.microsoft.com/office/drawing/2014/main" id="{9C37B64E-1132-C8A0-17D5-0E315728D142}"/>
              </a:ext>
            </a:extLst>
          </p:cNvPr>
          <p:cNvPicPr>
            <a:picLocks noChangeAspect="1"/>
          </p:cNvPicPr>
          <p:nvPr/>
        </p:nvPicPr>
        <p:blipFill>
          <a:blip r:embed="rId6"/>
          <a:stretch>
            <a:fillRect/>
          </a:stretch>
        </p:blipFill>
        <p:spPr>
          <a:xfrm>
            <a:off x="6242378" y="3108447"/>
            <a:ext cx="5422105" cy="3360178"/>
          </a:xfrm>
          <a:prstGeom prst="rect">
            <a:avLst/>
          </a:prstGeom>
        </p:spPr>
      </p:pic>
      <p:sp>
        <p:nvSpPr>
          <p:cNvPr id="33" name="文本框 32">
            <a:extLst>
              <a:ext uri="{FF2B5EF4-FFF2-40B4-BE49-F238E27FC236}">
                <a16:creationId xmlns:a16="http://schemas.microsoft.com/office/drawing/2014/main" id="{D478B864-7B14-179E-0E6A-C3998AB50590}"/>
              </a:ext>
            </a:extLst>
          </p:cNvPr>
          <p:cNvSpPr txBox="1"/>
          <p:nvPr/>
        </p:nvSpPr>
        <p:spPr>
          <a:xfrm>
            <a:off x="6242378" y="2750905"/>
            <a:ext cx="5422105" cy="307777"/>
          </a:xfrm>
          <a:prstGeom prst="rect">
            <a:avLst/>
          </a:prstGeom>
          <a:noFill/>
        </p:spPr>
        <p:txBody>
          <a:bodyPr wrap="square" rtlCol="0">
            <a:spAutoFit/>
          </a:bodyPr>
          <a:lstStyle/>
          <a:p>
            <a:pPr lvl="0" algn="ctr">
              <a:defRPr/>
            </a:pPr>
            <a:r>
              <a:rPr kumimoji="0" lang="zh-CN" altLang="en-US" sz="1400" b="1" i="0" u="none" strike="noStrike" kern="1200" cap="none" spc="0" normalizeH="0" baseline="0" noProof="0" dirty="0">
                <a:ln>
                  <a:noFill/>
                </a:ln>
                <a:solidFill>
                  <a:prstClr val="black"/>
                </a:solidFill>
                <a:effectLst/>
                <a:uLnTx/>
                <a:uFillTx/>
                <a:latin typeface="Arial"/>
                <a:ea typeface="微软雅黑"/>
                <a:cs typeface="+mn-cs"/>
              </a:rPr>
              <a:t>不同</a:t>
            </a:r>
            <a:r>
              <a:rPr kumimoji="0" lang="en-US" altLang="zh-CN" sz="1400" b="1" i="0" u="none" strike="noStrike" kern="1200" cap="none" spc="0" normalizeH="0" baseline="0" noProof="0" dirty="0">
                <a:ln>
                  <a:noFill/>
                </a:ln>
                <a:solidFill>
                  <a:prstClr val="black"/>
                </a:solidFill>
                <a:effectLst/>
                <a:uLnTx/>
                <a:uFillTx/>
                <a:latin typeface="Arial"/>
                <a:ea typeface="微软雅黑"/>
                <a:cs typeface="+mn-cs"/>
              </a:rPr>
              <a:t>BTA</a:t>
            </a:r>
            <a:r>
              <a:rPr kumimoji="0" lang="zh-CN" altLang="en-US" sz="1400" b="1" i="0" u="none" strike="noStrike" kern="1200" cap="none" spc="0" normalizeH="0" baseline="0" noProof="0" dirty="0">
                <a:ln>
                  <a:noFill/>
                </a:ln>
                <a:solidFill>
                  <a:prstClr val="black"/>
                </a:solidFill>
                <a:effectLst/>
                <a:uLnTx/>
                <a:uFillTx/>
                <a:latin typeface="Arial"/>
                <a:ea typeface="微软雅黑"/>
                <a:cs typeface="+mn-cs"/>
              </a:rPr>
              <a:t>治疗组</a:t>
            </a:r>
            <a:r>
              <a:rPr kumimoji="0" lang="en-US" altLang="zh-CN" sz="1400" b="1" i="0" u="none" strike="noStrike" kern="1200" cap="none" spc="0" normalizeH="0" baseline="0" noProof="0" dirty="0">
                <a:ln>
                  <a:noFill/>
                </a:ln>
                <a:solidFill>
                  <a:prstClr val="black"/>
                </a:solidFill>
                <a:effectLst/>
                <a:uLnTx/>
                <a:uFillTx/>
                <a:latin typeface="Arial"/>
                <a:ea typeface="微软雅黑"/>
                <a:cs typeface="+mn-cs"/>
              </a:rPr>
              <a:t>OS</a:t>
            </a:r>
            <a:endParaRPr kumimoji="0" lang="zh-CN" altLang="en-US" sz="1400" b="1" i="0" u="none" strike="noStrike" kern="1200" cap="none" spc="0" normalizeH="0" baseline="0" noProof="0" dirty="0">
              <a:ln>
                <a:noFill/>
              </a:ln>
              <a:solidFill>
                <a:prstClr val="black"/>
              </a:solidFill>
              <a:effectLst/>
              <a:uLnTx/>
              <a:uFillTx/>
              <a:latin typeface="Arial"/>
              <a:ea typeface="微软雅黑"/>
              <a:cs typeface="+mn-cs"/>
            </a:endParaRPr>
          </a:p>
        </p:txBody>
      </p:sp>
      <p:grpSp>
        <p:nvGrpSpPr>
          <p:cNvPr id="16" name="组合 15">
            <a:extLst>
              <a:ext uri="{FF2B5EF4-FFF2-40B4-BE49-F238E27FC236}">
                <a16:creationId xmlns:a16="http://schemas.microsoft.com/office/drawing/2014/main" id="{09F2ACA6-FBAC-7E50-3B65-35EED88B89C3}"/>
              </a:ext>
            </a:extLst>
          </p:cNvPr>
          <p:cNvGrpSpPr/>
          <p:nvPr/>
        </p:nvGrpSpPr>
        <p:grpSpPr>
          <a:xfrm>
            <a:off x="1072305" y="3124730"/>
            <a:ext cx="4261694" cy="3076045"/>
            <a:chOff x="579247" y="3060280"/>
            <a:chExt cx="3772094" cy="2615323"/>
          </a:xfrm>
        </p:grpSpPr>
        <p:pic>
          <p:nvPicPr>
            <p:cNvPr id="9" name="图片 8">
              <a:extLst>
                <a:ext uri="{FF2B5EF4-FFF2-40B4-BE49-F238E27FC236}">
                  <a16:creationId xmlns:a16="http://schemas.microsoft.com/office/drawing/2014/main" id="{9FFCEE74-7EA3-1E32-C812-607E5CB164EE}"/>
                </a:ext>
              </a:extLst>
            </p:cNvPr>
            <p:cNvPicPr>
              <a:picLocks noChangeAspect="1"/>
            </p:cNvPicPr>
            <p:nvPr/>
          </p:nvPicPr>
          <p:blipFill>
            <a:blip r:embed="rId7"/>
            <a:stretch>
              <a:fillRect/>
            </a:stretch>
          </p:blipFill>
          <p:spPr>
            <a:xfrm>
              <a:off x="579247" y="3060280"/>
              <a:ext cx="3772094" cy="1200212"/>
            </a:xfrm>
            <a:prstGeom prst="rect">
              <a:avLst/>
            </a:prstGeom>
          </p:spPr>
        </p:pic>
        <p:pic>
          <p:nvPicPr>
            <p:cNvPr id="12" name="图片 11">
              <a:extLst>
                <a:ext uri="{FF2B5EF4-FFF2-40B4-BE49-F238E27FC236}">
                  <a16:creationId xmlns:a16="http://schemas.microsoft.com/office/drawing/2014/main" id="{72B87F69-E62D-0E61-2CBE-290849C4705A}"/>
                </a:ext>
              </a:extLst>
            </p:cNvPr>
            <p:cNvPicPr>
              <a:picLocks noChangeAspect="1"/>
            </p:cNvPicPr>
            <p:nvPr/>
          </p:nvPicPr>
          <p:blipFill>
            <a:blip r:embed="rId8"/>
            <a:stretch>
              <a:fillRect/>
            </a:stretch>
          </p:blipFill>
          <p:spPr>
            <a:xfrm>
              <a:off x="599048" y="4291655"/>
              <a:ext cx="3712976" cy="876345"/>
            </a:xfrm>
            <a:prstGeom prst="rect">
              <a:avLst/>
            </a:prstGeom>
          </p:spPr>
        </p:pic>
        <p:pic>
          <p:nvPicPr>
            <p:cNvPr id="14" name="图片 13">
              <a:extLst>
                <a:ext uri="{FF2B5EF4-FFF2-40B4-BE49-F238E27FC236}">
                  <a16:creationId xmlns:a16="http://schemas.microsoft.com/office/drawing/2014/main" id="{F79694A5-C946-5897-2428-46E1A8586C6C}"/>
                </a:ext>
              </a:extLst>
            </p:cNvPr>
            <p:cNvPicPr>
              <a:picLocks noChangeAspect="1"/>
            </p:cNvPicPr>
            <p:nvPr/>
          </p:nvPicPr>
          <p:blipFill>
            <a:blip r:embed="rId9"/>
            <a:stretch>
              <a:fillRect/>
            </a:stretch>
          </p:blipFill>
          <p:spPr>
            <a:xfrm>
              <a:off x="584855" y="5288233"/>
              <a:ext cx="3673380" cy="387370"/>
            </a:xfrm>
            <a:prstGeom prst="rect">
              <a:avLst/>
            </a:prstGeom>
          </p:spPr>
        </p:pic>
      </p:grpSp>
      <p:sp>
        <p:nvSpPr>
          <p:cNvPr id="17" name="文本框 16">
            <a:extLst>
              <a:ext uri="{FF2B5EF4-FFF2-40B4-BE49-F238E27FC236}">
                <a16:creationId xmlns:a16="http://schemas.microsoft.com/office/drawing/2014/main" id="{F38B8065-8E3A-F3F0-4B72-97355007A2B0}"/>
              </a:ext>
            </a:extLst>
          </p:cNvPr>
          <p:cNvSpPr txBox="1"/>
          <p:nvPr/>
        </p:nvSpPr>
        <p:spPr>
          <a:xfrm>
            <a:off x="479050" y="2831588"/>
            <a:ext cx="5422105" cy="307777"/>
          </a:xfrm>
          <a:prstGeom prst="rect">
            <a:avLst/>
          </a:prstGeom>
          <a:noFill/>
        </p:spPr>
        <p:txBody>
          <a:bodyPr wrap="square" rtlCol="0">
            <a:spAutoFit/>
          </a:bodyPr>
          <a:lstStyle/>
          <a:p>
            <a:pPr lvl="0" algn="ctr">
              <a:defRPr/>
            </a:pPr>
            <a:r>
              <a:rPr lang="zh-CN" altLang="en-US" sz="1400" b="1" dirty="0">
                <a:solidFill>
                  <a:prstClr val="black"/>
                </a:solidFill>
              </a:rPr>
              <a:t>不同</a:t>
            </a:r>
            <a:r>
              <a:rPr lang="en-US" altLang="zh-CN" sz="1400" b="1" dirty="0">
                <a:solidFill>
                  <a:prstClr val="black"/>
                </a:solidFill>
              </a:rPr>
              <a:t>BTA</a:t>
            </a:r>
            <a:r>
              <a:rPr lang="zh-CN" altLang="en-US" sz="1400" b="1" dirty="0">
                <a:solidFill>
                  <a:prstClr val="black"/>
                </a:solidFill>
              </a:rPr>
              <a:t>治疗组</a:t>
            </a:r>
            <a:r>
              <a:rPr lang="zh-CN" altLang="en-US" sz="1400" b="1" dirty="0">
                <a:solidFill>
                  <a:prstClr val="black"/>
                </a:solidFill>
                <a:latin typeface="Arial"/>
                <a:ea typeface="微软雅黑"/>
              </a:rPr>
              <a:t>入组基线</a:t>
            </a:r>
            <a:endParaRPr kumimoji="0" lang="zh-CN" altLang="en-US" sz="1400" b="1" i="0" u="none" strike="noStrike" kern="1200" cap="none" spc="0" normalizeH="0" baseline="0" noProof="0" dirty="0">
              <a:ln>
                <a:noFill/>
              </a:ln>
              <a:solidFill>
                <a:prstClr val="black"/>
              </a:solidFill>
              <a:effectLst/>
              <a:uLnTx/>
              <a:uFillTx/>
              <a:latin typeface="Arial"/>
              <a:ea typeface="微软雅黑"/>
              <a:cs typeface="+mn-cs"/>
            </a:endParaRPr>
          </a:p>
        </p:txBody>
      </p:sp>
      <p:sp>
        <p:nvSpPr>
          <p:cNvPr id="20" name="矩形 19">
            <a:extLst>
              <a:ext uri="{FF2B5EF4-FFF2-40B4-BE49-F238E27FC236}">
                <a16:creationId xmlns:a16="http://schemas.microsoft.com/office/drawing/2014/main" id="{4297323F-760B-DA90-4530-0B31AB0A9B21}"/>
              </a:ext>
            </a:extLst>
          </p:cNvPr>
          <p:cNvSpPr/>
          <p:nvPr/>
        </p:nvSpPr>
        <p:spPr>
          <a:xfrm>
            <a:off x="923364" y="6042212"/>
            <a:ext cx="4347883" cy="158563"/>
          </a:xfrm>
          <a:prstGeom prst="rect">
            <a:avLst/>
          </a:prstGeom>
          <a:noFill/>
          <a:ln w="28575" cap="rnd">
            <a:solidFill>
              <a:srgbClr val="C00000"/>
            </a:solidFill>
            <a:roun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矩形 25">
            <a:extLst>
              <a:ext uri="{FF2B5EF4-FFF2-40B4-BE49-F238E27FC236}">
                <a16:creationId xmlns:a16="http://schemas.microsoft.com/office/drawing/2014/main" id="{3D5DC6EA-8046-C03E-A668-F3623FB0378F}"/>
              </a:ext>
            </a:extLst>
          </p:cNvPr>
          <p:cNvSpPr/>
          <p:nvPr/>
        </p:nvSpPr>
        <p:spPr>
          <a:xfrm>
            <a:off x="914400" y="4858871"/>
            <a:ext cx="4347883" cy="340658"/>
          </a:xfrm>
          <a:prstGeom prst="rect">
            <a:avLst/>
          </a:prstGeom>
          <a:noFill/>
          <a:ln w="28575" cap="rnd">
            <a:solidFill>
              <a:srgbClr val="C00000"/>
            </a:solidFill>
            <a:roun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6412279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C8F7CFD1-2F33-982D-4680-D944074B2DA6}"/>
              </a:ext>
            </a:extLst>
          </p:cNvPr>
          <p:cNvGraphicFramePr>
            <a:graphicFrameLocks noChangeAspect="1"/>
          </p:cNvGraphicFramePr>
          <p:nvPr>
            <p:custDataLst>
              <p:tags r:id="rId1"/>
            </p:custDataLst>
            <p:extLst>
              <p:ext uri="{D42A27DB-BD31-4B8C-83A1-F6EECF244321}">
                <p14:modId xmlns:p14="http://schemas.microsoft.com/office/powerpoint/2010/main" val="280084433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幻灯片" r:id="rId4" imgW="426" imgH="426" progId="TCLayout.ActiveDocument.1">
                  <p:embed/>
                </p:oleObj>
              </mc:Choice>
              <mc:Fallback>
                <p:oleObj name="think-cell 幻灯片" r:id="rId4" imgW="426" imgH="426" progId="TCLayout.ActiveDocument.1">
                  <p:embed/>
                  <p:pic>
                    <p:nvPicPr>
                      <p:cNvPr id="3" name="think-cell data - do not delete" hidden="1">
                        <a:extLst>
                          <a:ext uri="{FF2B5EF4-FFF2-40B4-BE49-F238E27FC236}">
                            <a16:creationId xmlns:a16="http://schemas.microsoft.com/office/drawing/2014/main" id="{C8F7CFD1-2F33-982D-4680-D944074B2DA6}"/>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5" name="标题 4">
            <a:extLst>
              <a:ext uri="{FF2B5EF4-FFF2-40B4-BE49-F238E27FC236}">
                <a16:creationId xmlns:a16="http://schemas.microsoft.com/office/drawing/2014/main" id="{5B47BB48-658F-1411-2753-7173109CD968}"/>
              </a:ext>
            </a:extLst>
          </p:cNvPr>
          <p:cNvSpPr>
            <a:spLocks noGrp="1"/>
          </p:cNvSpPr>
          <p:nvPr>
            <p:ph type="title"/>
          </p:nvPr>
        </p:nvSpPr>
        <p:spPr/>
        <p:txBody>
          <a:bodyPr vert="horz"/>
          <a:lstStyle/>
          <a:p>
            <a:r>
              <a:rPr lang="zh-CN" altLang="en-US" dirty="0"/>
              <a:t>骨保护药物首选地舒单抗：无论患者是否出现症状，均可改善生存质量</a:t>
            </a:r>
          </a:p>
        </p:txBody>
      </p:sp>
      <p:sp>
        <p:nvSpPr>
          <p:cNvPr id="6" name="内容占位符 5">
            <a:extLst>
              <a:ext uri="{FF2B5EF4-FFF2-40B4-BE49-F238E27FC236}">
                <a16:creationId xmlns:a16="http://schemas.microsoft.com/office/drawing/2014/main" id="{7794D097-1C81-888A-12F7-A2B844CB8EC9}"/>
              </a:ext>
            </a:extLst>
          </p:cNvPr>
          <p:cNvSpPr>
            <a:spLocks noGrp="1"/>
          </p:cNvSpPr>
          <p:nvPr>
            <p:ph idx="13"/>
          </p:nvPr>
        </p:nvSpPr>
        <p:spPr/>
        <p:txBody>
          <a:bodyPr/>
          <a:lstStyle/>
          <a:p>
            <a:r>
              <a:rPr lang="en-US" altLang="zh-CN" dirty="0"/>
              <a:t>Martin, Miguel, et al. Clinical cancer research 18.17 (2012): 4841-4849.</a:t>
            </a:r>
          </a:p>
        </p:txBody>
      </p:sp>
      <p:grpSp>
        <p:nvGrpSpPr>
          <p:cNvPr id="73853" name="组合 73852">
            <a:extLst>
              <a:ext uri="{FF2B5EF4-FFF2-40B4-BE49-F238E27FC236}">
                <a16:creationId xmlns:a16="http://schemas.microsoft.com/office/drawing/2014/main" id="{4282286C-5D23-1AA2-0E90-3D1843E77A34}"/>
              </a:ext>
            </a:extLst>
          </p:cNvPr>
          <p:cNvGrpSpPr/>
          <p:nvPr/>
        </p:nvGrpSpPr>
        <p:grpSpPr>
          <a:xfrm>
            <a:off x="371073" y="1052513"/>
            <a:ext cx="11435582" cy="682627"/>
            <a:chOff x="371073" y="1052513"/>
            <a:chExt cx="11435582" cy="682627"/>
          </a:xfrm>
        </p:grpSpPr>
        <p:grpSp>
          <p:nvGrpSpPr>
            <p:cNvPr id="73846" name="组合 73845">
              <a:extLst>
                <a:ext uri="{FF2B5EF4-FFF2-40B4-BE49-F238E27FC236}">
                  <a16:creationId xmlns:a16="http://schemas.microsoft.com/office/drawing/2014/main" id="{562FB6D3-EA23-84BD-7605-6B60CC9736E3}"/>
                </a:ext>
              </a:extLst>
            </p:cNvPr>
            <p:cNvGrpSpPr/>
            <p:nvPr/>
          </p:nvGrpSpPr>
          <p:grpSpPr>
            <a:xfrm>
              <a:off x="371073" y="1052513"/>
              <a:ext cx="11435582" cy="682627"/>
              <a:chOff x="372172" y="1049998"/>
              <a:chExt cx="11435582" cy="820570"/>
            </a:xfrm>
          </p:grpSpPr>
          <p:sp>
            <p:nvSpPr>
              <p:cNvPr id="73851" name="矩形 73850">
                <a:extLst>
                  <a:ext uri="{FF2B5EF4-FFF2-40B4-BE49-F238E27FC236}">
                    <a16:creationId xmlns:a16="http://schemas.microsoft.com/office/drawing/2014/main" id="{0DE057DA-B192-BD87-D7D1-D9C3D454D8A8}"/>
                  </a:ext>
                </a:extLst>
              </p:cNvPr>
              <p:cNvSpPr/>
              <p:nvPr/>
            </p:nvSpPr>
            <p:spPr>
              <a:xfrm>
                <a:off x="372172" y="1050001"/>
                <a:ext cx="11435582" cy="820567"/>
              </a:xfrm>
              <a:prstGeom prst="rect">
                <a:avLst/>
              </a:prstGeom>
              <a:gradFill>
                <a:gsLst>
                  <a:gs pos="0">
                    <a:schemeClr val="accent1">
                      <a:alpha val="10000"/>
                    </a:schemeClr>
                  </a:gs>
                  <a:gs pos="100000">
                    <a:schemeClr val="accent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137160" tIns="137160" rIns="137160" bIns="137160" rtlCol="0" anchor="ctr"/>
              <a:lstStyle/>
              <a:p>
                <a:pPr marL="172800" marR="0" lvl="0" algn="l" defTabSz="457200" rtl="0" eaLnBrk="1" fontAlgn="auto" latinLnBrk="0" hangingPunct="1">
                  <a:lnSpc>
                    <a:spcPct val="100000"/>
                  </a:lnSpc>
                  <a:spcBef>
                    <a:spcPts val="0"/>
                  </a:spcBef>
                  <a:spcAft>
                    <a:spcPts val="0"/>
                  </a:spcAft>
                  <a:buClrTx/>
                  <a:buSzTx/>
                  <a:tabLst/>
                  <a:defRPr/>
                </a:pPr>
                <a:r>
                  <a:rPr kumimoji="0" lang="en-US" altLang="zh-CN" sz="140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Study136</a:t>
                </a:r>
                <a:r>
                  <a:rPr kumimoji="0" lang="zh-CN" altLang="en-US" sz="140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生存质量分析显示：在整体人群中，地舒单抗组健康相关生活质量（</a:t>
                </a:r>
                <a:r>
                  <a:rPr kumimoji="0" lang="en-US" altLang="zh-CN" sz="1400" b="0" i="0" u="none" strike="noStrike" kern="1200" cap="none" spc="0" normalizeH="0" baseline="0" noProof="0" dirty="0" err="1">
                    <a:ln>
                      <a:noFill/>
                    </a:ln>
                    <a:solidFill>
                      <a:schemeClr val="tx1"/>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HRQoL</a:t>
                </a:r>
                <a:r>
                  <a:rPr kumimoji="0" lang="zh-CN" altLang="en-US" sz="140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）获得持续改善，</a:t>
                </a:r>
                <a:r>
                  <a:rPr kumimoji="0" lang="zh-CN" altLang="en-US" sz="1400" b="1" i="0" u="none" strike="noStrike" kern="1200" cap="none" spc="0" normalizeH="0" baseline="0" noProof="0" dirty="0">
                    <a:ln>
                      <a:noFill/>
                    </a:ln>
                    <a:solidFill>
                      <a:schemeClr val="accent1"/>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连续</a:t>
                </a:r>
                <a:r>
                  <a:rPr kumimoji="0" lang="en-US" altLang="zh-CN" sz="1400" b="1" i="0" u="none" strike="noStrike" kern="1200" cap="none" spc="0" normalizeH="0" baseline="0" noProof="0" dirty="0">
                    <a:ln>
                      <a:noFill/>
                    </a:ln>
                    <a:solidFill>
                      <a:schemeClr val="accent1"/>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18</a:t>
                </a:r>
                <a:r>
                  <a:rPr kumimoji="0" lang="zh-CN" altLang="en-US" sz="1400" b="1" i="0" u="none" strike="noStrike" kern="1200" cap="none" spc="0" normalizeH="0" baseline="0" noProof="0" dirty="0">
                    <a:ln>
                      <a:noFill/>
                    </a:ln>
                    <a:solidFill>
                      <a:schemeClr val="accent1"/>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个月</a:t>
                </a:r>
                <a:r>
                  <a:rPr kumimoji="0" lang="zh-CN" altLang="en-US" sz="140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优于唑来膦酸</a:t>
                </a:r>
                <a:endParaRPr kumimoji="0" lang="en-US" altLang="zh-CN" sz="140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a:p>
                <a:pPr marL="172800" marR="0" lvl="0" algn="l" defTabSz="457200" rtl="0" eaLnBrk="1" fontAlgn="auto" latinLnBrk="0" hangingPunct="1">
                  <a:lnSpc>
                    <a:spcPct val="100000"/>
                  </a:lnSpc>
                  <a:spcBef>
                    <a:spcPts val="0"/>
                  </a:spcBef>
                  <a:spcAft>
                    <a:spcPts val="0"/>
                  </a:spcAft>
                  <a:buClrTx/>
                  <a:buSzTx/>
                  <a:tabLst/>
                  <a:defRPr/>
                </a:pPr>
                <a:r>
                  <a:rPr kumimoji="0" lang="zh-CN" altLang="en-US" sz="140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对于</a:t>
                </a:r>
                <a:r>
                  <a:rPr lang="zh-CN" altLang="en-US" sz="1400" b="1" dirty="0">
                    <a:solidFill>
                      <a:schemeClr val="accent1"/>
                    </a:solidFill>
                    <a:latin typeface="微软雅黑" panose="020B0503020204020204" pitchFamily="34" charset="-122"/>
                    <a:ea typeface="微软雅黑" panose="020B0503020204020204" pitchFamily="34" charset="-122"/>
                    <a:sym typeface="微软雅黑" panose="020B0503020204020204" pitchFamily="34" charset="-122"/>
                  </a:rPr>
                  <a:t>无疼痛或轻度疼痛</a:t>
                </a:r>
                <a:r>
                  <a:rPr kumimoji="0" lang="zh-CN" altLang="en-US" sz="140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患者，地舒单抗同样</a:t>
                </a:r>
                <a:r>
                  <a:rPr lang="zh-CN" altLang="en-US" sz="1400"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rPr>
                  <a:t>可持续改善骨转移患者</a:t>
                </a:r>
                <a:r>
                  <a:rPr kumimoji="0" lang="zh-CN" altLang="en-US" sz="140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生活质量</a:t>
                </a:r>
                <a:r>
                  <a:rPr kumimoji="0" lang="en-US" altLang="zh-CN" sz="1400" b="0" i="0" u="none" strike="noStrike" kern="1200" cap="none" spc="0" normalizeH="0" baseline="30000" noProof="0" dirty="0">
                    <a:ln>
                      <a:noFill/>
                    </a:ln>
                    <a:solidFill>
                      <a:schemeClr val="tx1"/>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1</a:t>
                </a:r>
              </a:p>
            </p:txBody>
          </p:sp>
          <p:cxnSp>
            <p:nvCxnSpPr>
              <p:cNvPr id="73852" name="直接连接符 73851">
                <a:extLst>
                  <a:ext uri="{FF2B5EF4-FFF2-40B4-BE49-F238E27FC236}">
                    <a16:creationId xmlns:a16="http://schemas.microsoft.com/office/drawing/2014/main" id="{36A4CCED-834E-EC02-71B6-B8A69B21C5D9}"/>
                  </a:ext>
                </a:extLst>
              </p:cNvPr>
              <p:cNvCxnSpPr>
                <a:cxnSpLocks/>
              </p:cNvCxnSpPr>
              <p:nvPr/>
            </p:nvCxnSpPr>
            <p:spPr>
              <a:xfrm>
                <a:off x="386444" y="1049998"/>
                <a:ext cx="0" cy="820568"/>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grpSp>
        <p:sp>
          <p:nvSpPr>
            <p:cNvPr id="73847" name="矩形: 圆角 73846">
              <a:extLst>
                <a:ext uri="{FF2B5EF4-FFF2-40B4-BE49-F238E27FC236}">
                  <a16:creationId xmlns:a16="http://schemas.microsoft.com/office/drawing/2014/main" id="{F3BDABE1-0530-47A9-3947-D658F8A9E664}"/>
                </a:ext>
              </a:extLst>
            </p:cNvPr>
            <p:cNvSpPr/>
            <p:nvPr/>
          </p:nvSpPr>
          <p:spPr>
            <a:xfrm rot="2684045">
              <a:off x="504506" y="1234535"/>
              <a:ext cx="117064" cy="117064"/>
            </a:xfrm>
            <a:prstGeom prst="roundRect">
              <a:avLst>
                <a:gd name="adj" fmla="val 33114"/>
              </a:avLst>
            </a:prstGeom>
            <a:ln w="31750">
              <a:solidFill>
                <a:schemeClr val="bg1"/>
              </a:solidFill>
            </a:ln>
            <a:effectLst>
              <a:outerShdw blurRad="292100" dist="127000" dir="5400000" sx="101000" sy="101000" algn="t" rotWithShape="0">
                <a:schemeClr val="accent1">
                  <a:alpha val="4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73855" name="矩形: 圆角 73854">
            <a:extLst>
              <a:ext uri="{FF2B5EF4-FFF2-40B4-BE49-F238E27FC236}">
                <a16:creationId xmlns:a16="http://schemas.microsoft.com/office/drawing/2014/main" id="{444DEF44-6B6F-A1B0-9B97-F0EBC96E246C}"/>
              </a:ext>
            </a:extLst>
          </p:cNvPr>
          <p:cNvSpPr/>
          <p:nvPr/>
        </p:nvSpPr>
        <p:spPr>
          <a:xfrm>
            <a:off x="371073" y="2083820"/>
            <a:ext cx="11460161" cy="4037696"/>
          </a:xfrm>
          <a:prstGeom prst="roundRect">
            <a:avLst>
              <a:gd name="adj" fmla="val 1782"/>
            </a:avLst>
          </a:prstGeom>
          <a:solidFill>
            <a:schemeClr val="lt1"/>
          </a:solidFill>
          <a:ln w="9525" cap="rnd">
            <a:gradFill>
              <a:gsLst>
                <a:gs pos="100000">
                  <a:schemeClr val="accent1"/>
                </a:gs>
                <a:gs pos="0">
                  <a:schemeClr val="accent1">
                    <a:alpha val="0"/>
                  </a:schemeClr>
                </a:gs>
              </a:gsLst>
              <a:lin ang="5400000" scaled="1"/>
            </a:gradFill>
            <a:round/>
          </a:ln>
          <a:effectLst>
            <a:outerShdw blurRad="63500" algn="ctr" rotWithShape="0">
              <a:schemeClr val="accent1">
                <a:alpha val="2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73857" name="组合 73856">
            <a:extLst>
              <a:ext uri="{FF2B5EF4-FFF2-40B4-BE49-F238E27FC236}">
                <a16:creationId xmlns:a16="http://schemas.microsoft.com/office/drawing/2014/main" id="{E55F8A7F-0BB5-70E8-584B-07B264A12A92}"/>
              </a:ext>
            </a:extLst>
          </p:cNvPr>
          <p:cNvGrpSpPr/>
          <p:nvPr/>
        </p:nvGrpSpPr>
        <p:grpSpPr>
          <a:xfrm>
            <a:off x="371074" y="1787139"/>
            <a:ext cx="11460162" cy="426391"/>
            <a:chOff x="371074" y="1094305"/>
            <a:chExt cx="11460162" cy="426391"/>
          </a:xfrm>
        </p:grpSpPr>
        <p:sp>
          <p:nvSpPr>
            <p:cNvPr id="73862" name="矩形: 圆顶角 73861">
              <a:extLst>
                <a:ext uri="{FF2B5EF4-FFF2-40B4-BE49-F238E27FC236}">
                  <a16:creationId xmlns:a16="http://schemas.microsoft.com/office/drawing/2014/main" id="{54A09EDC-0D46-090F-C12A-D1BF1662B5C2}"/>
                </a:ext>
              </a:extLst>
            </p:cNvPr>
            <p:cNvSpPr/>
            <p:nvPr/>
          </p:nvSpPr>
          <p:spPr>
            <a:xfrm>
              <a:off x="371075" y="1094305"/>
              <a:ext cx="11460161" cy="426391"/>
            </a:xfrm>
            <a:prstGeom prst="round2SameRect">
              <a:avLst/>
            </a:prstGeom>
            <a:solidFill>
              <a:schemeClr val="accent1"/>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altLang="zh-CN" sz="1400" b="1" i="0" u="none" strike="noStrike" cap="none" spc="0" normalizeH="0" baseline="0" dirty="0">
                  <a:ln>
                    <a:noFill/>
                  </a:ln>
                  <a:solidFill>
                    <a:schemeClr val="bg1"/>
                  </a:solidFill>
                  <a:effectLst/>
                  <a:uFillTx/>
                  <a:latin typeface="+mn-ea"/>
                  <a:ea typeface="+mn-ea"/>
                  <a:cs typeface="Helvetica Neue Medium"/>
                  <a:sym typeface="Helvetica Neue Medium"/>
                </a:rPr>
                <a:t>Study136</a:t>
              </a:r>
              <a:r>
                <a:rPr kumimoji="0" lang="zh-CN" altLang="en-US" sz="1400" b="1" i="0" u="none" strike="noStrike" cap="none" spc="0" normalizeH="0" baseline="0" dirty="0">
                  <a:ln>
                    <a:noFill/>
                  </a:ln>
                  <a:solidFill>
                    <a:schemeClr val="bg1"/>
                  </a:solidFill>
                  <a:effectLst/>
                  <a:uFillTx/>
                  <a:latin typeface="+mn-ea"/>
                  <a:ea typeface="+mn-ea"/>
                  <a:cs typeface="Helvetica Neue Medium"/>
                  <a:sym typeface="Helvetica Neue Medium"/>
                </a:rPr>
                <a:t>患者健康相关生活质量评分分析</a:t>
              </a:r>
            </a:p>
          </p:txBody>
        </p:sp>
        <p:grpSp>
          <p:nvGrpSpPr>
            <p:cNvPr id="73863" name="组合 73862">
              <a:extLst>
                <a:ext uri="{FF2B5EF4-FFF2-40B4-BE49-F238E27FC236}">
                  <a16:creationId xmlns:a16="http://schemas.microsoft.com/office/drawing/2014/main" id="{B43DD810-D732-6932-D389-F8E950D4D7A2}"/>
                </a:ext>
              </a:extLst>
            </p:cNvPr>
            <p:cNvGrpSpPr/>
            <p:nvPr/>
          </p:nvGrpSpPr>
          <p:grpSpPr>
            <a:xfrm>
              <a:off x="10149394" y="1094305"/>
              <a:ext cx="1681842" cy="426391"/>
              <a:chOff x="7075258" y="258372"/>
              <a:chExt cx="1042318" cy="369100"/>
            </a:xfrm>
          </p:grpSpPr>
          <p:sp>
            <p:nvSpPr>
              <p:cNvPr id="73868" name="直角三角形 73867">
                <a:extLst>
                  <a:ext uri="{FF2B5EF4-FFF2-40B4-BE49-F238E27FC236}">
                    <a16:creationId xmlns:a16="http://schemas.microsoft.com/office/drawing/2014/main" id="{3E0EF68E-8EDE-8097-6921-B8F2A771AD25}"/>
                  </a:ext>
                </a:extLst>
              </p:cNvPr>
              <p:cNvSpPr/>
              <p:nvPr/>
            </p:nvSpPr>
            <p:spPr>
              <a:xfrm rot="10800000">
                <a:off x="7642811" y="258372"/>
                <a:ext cx="474765" cy="369100"/>
              </a:xfrm>
              <a:prstGeom prst="rtTriangle">
                <a:avLst/>
              </a:prstGeom>
              <a:solidFill>
                <a:schemeClr val="bg1">
                  <a:alpha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mn-ea"/>
                  <a:sym typeface="微软雅黑" panose="020B0503020204020204" pitchFamily="34" charset="-122"/>
                </a:endParaRPr>
              </a:p>
            </p:txBody>
          </p:sp>
          <p:sp>
            <p:nvSpPr>
              <p:cNvPr id="73869" name="直角三角形 73868">
                <a:extLst>
                  <a:ext uri="{FF2B5EF4-FFF2-40B4-BE49-F238E27FC236}">
                    <a16:creationId xmlns:a16="http://schemas.microsoft.com/office/drawing/2014/main" id="{B8D36C4A-61DF-FE5D-2A11-DA9A1EBB875D}"/>
                  </a:ext>
                </a:extLst>
              </p:cNvPr>
              <p:cNvSpPr/>
              <p:nvPr/>
            </p:nvSpPr>
            <p:spPr>
              <a:xfrm rot="10800000" flipV="1">
                <a:off x="7075258" y="290045"/>
                <a:ext cx="1042318" cy="337427"/>
              </a:xfrm>
              <a:prstGeom prst="rtTriangle">
                <a:avLst/>
              </a:prstGeom>
              <a:solidFill>
                <a:schemeClr val="bg1">
                  <a:alpha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mn-ea"/>
                  <a:sym typeface="微软雅黑" panose="020B0503020204020204" pitchFamily="34" charset="-122"/>
                </a:endParaRPr>
              </a:p>
            </p:txBody>
          </p:sp>
        </p:grpSp>
        <p:grpSp>
          <p:nvGrpSpPr>
            <p:cNvPr id="73865" name="组合 73864">
              <a:extLst>
                <a:ext uri="{FF2B5EF4-FFF2-40B4-BE49-F238E27FC236}">
                  <a16:creationId xmlns:a16="http://schemas.microsoft.com/office/drawing/2014/main" id="{D1ED7FE7-0CF8-8D2D-5842-504DB73C05BF}"/>
                </a:ext>
              </a:extLst>
            </p:cNvPr>
            <p:cNvGrpSpPr/>
            <p:nvPr/>
          </p:nvGrpSpPr>
          <p:grpSpPr>
            <a:xfrm flipH="1">
              <a:off x="371074" y="1094305"/>
              <a:ext cx="1681842" cy="426391"/>
              <a:chOff x="7075258" y="258372"/>
              <a:chExt cx="1042318" cy="369100"/>
            </a:xfrm>
          </p:grpSpPr>
          <p:sp>
            <p:nvSpPr>
              <p:cNvPr id="73866" name="直角三角形 73865">
                <a:extLst>
                  <a:ext uri="{FF2B5EF4-FFF2-40B4-BE49-F238E27FC236}">
                    <a16:creationId xmlns:a16="http://schemas.microsoft.com/office/drawing/2014/main" id="{50C272DC-0817-78ED-92E8-040F47090C81}"/>
                  </a:ext>
                </a:extLst>
              </p:cNvPr>
              <p:cNvSpPr/>
              <p:nvPr/>
            </p:nvSpPr>
            <p:spPr>
              <a:xfrm rot="10800000">
                <a:off x="7642811" y="258372"/>
                <a:ext cx="474765" cy="369100"/>
              </a:xfrm>
              <a:prstGeom prst="rtTriangle">
                <a:avLst/>
              </a:prstGeom>
              <a:solidFill>
                <a:schemeClr val="bg1">
                  <a:alpha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mn-ea"/>
                  <a:sym typeface="微软雅黑" panose="020B0503020204020204" pitchFamily="34" charset="-122"/>
                </a:endParaRPr>
              </a:p>
            </p:txBody>
          </p:sp>
          <p:sp>
            <p:nvSpPr>
              <p:cNvPr id="73867" name="直角三角形 73866">
                <a:extLst>
                  <a:ext uri="{FF2B5EF4-FFF2-40B4-BE49-F238E27FC236}">
                    <a16:creationId xmlns:a16="http://schemas.microsoft.com/office/drawing/2014/main" id="{033032FE-7797-0B09-72CC-C65E60FE55E2}"/>
                  </a:ext>
                </a:extLst>
              </p:cNvPr>
              <p:cNvSpPr/>
              <p:nvPr/>
            </p:nvSpPr>
            <p:spPr>
              <a:xfrm rot="10800000" flipV="1">
                <a:off x="7075258" y="290045"/>
                <a:ext cx="1042318" cy="337427"/>
              </a:xfrm>
              <a:prstGeom prst="rtTriangle">
                <a:avLst/>
              </a:prstGeom>
              <a:solidFill>
                <a:schemeClr val="bg1">
                  <a:alpha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mn-ea"/>
                  <a:sym typeface="微软雅黑" panose="020B0503020204020204" pitchFamily="34" charset="-122"/>
                </a:endParaRPr>
              </a:p>
            </p:txBody>
          </p:sp>
        </p:grpSp>
      </p:grpSp>
      <p:grpSp>
        <p:nvGrpSpPr>
          <p:cNvPr id="73871" name="组合 73870">
            <a:extLst>
              <a:ext uri="{FF2B5EF4-FFF2-40B4-BE49-F238E27FC236}">
                <a16:creationId xmlns:a16="http://schemas.microsoft.com/office/drawing/2014/main" id="{61A6C4DE-E543-D41D-A72E-0EF154EDA186}"/>
              </a:ext>
            </a:extLst>
          </p:cNvPr>
          <p:cNvGrpSpPr/>
          <p:nvPr/>
        </p:nvGrpSpPr>
        <p:grpSpPr>
          <a:xfrm>
            <a:off x="6355948" y="2595281"/>
            <a:ext cx="5153025" cy="3525409"/>
            <a:chOff x="6355948" y="2595281"/>
            <a:chExt cx="5153025" cy="3525409"/>
          </a:xfrm>
        </p:grpSpPr>
        <p:pic>
          <p:nvPicPr>
            <p:cNvPr id="73737" name="图片 97"/>
            <p:cNvPicPr>
              <a:picLocks noChangeAspect="1" noChangeArrowheads="1"/>
            </p:cNvPicPr>
            <p:nvPr/>
          </p:nvPicPr>
          <p:blipFill>
            <a:blip r:embed="rId6" cstate="print">
              <a:extLst>
                <a:ext uri="{28A0092B-C50C-407E-A947-70E740481C1C}">
                  <a14:useLocalDpi xmlns:a14="http://schemas.microsoft.com/office/drawing/2010/main" val="0"/>
                </a:ext>
              </a:extLst>
            </a:blip>
            <a:srcRect t="15794"/>
            <a:stretch>
              <a:fillRect/>
            </a:stretch>
          </p:blipFill>
          <p:spPr bwMode="auto">
            <a:xfrm>
              <a:off x="6610323" y="2659223"/>
              <a:ext cx="4857010" cy="3206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3742" name="组合 100"/>
            <p:cNvGrpSpPr/>
            <p:nvPr/>
          </p:nvGrpSpPr>
          <p:grpSpPr bwMode="auto">
            <a:xfrm>
              <a:off x="6981388" y="3425765"/>
              <a:ext cx="158496" cy="2188566"/>
              <a:chOff x="5961516" y="3816520"/>
              <a:chExt cx="156890" cy="2211055"/>
            </a:xfrm>
          </p:grpSpPr>
          <p:sp>
            <p:nvSpPr>
              <p:cNvPr id="82" name="矩形 81"/>
              <p:cNvSpPr/>
              <p:nvPr/>
            </p:nvSpPr>
            <p:spPr>
              <a:xfrm>
                <a:off x="6040121" y="3817467"/>
                <a:ext cx="78571" cy="2210054"/>
              </a:xfrm>
              <a:prstGeom prst="rect">
                <a:avLst/>
              </a:prstGeom>
              <a:solidFill>
                <a:schemeClr val="bg1">
                  <a:lumMod val="75000"/>
                </a:schemeClr>
              </a:solid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fontAlgn="auto"/>
                <a:endParaRPr lang="en-US" noProof="1">
                  <a:solidFill>
                    <a:schemeClr val="tx1"/>
                  </a:solidFill>
                  <a:latin typeface="微软雅黑" panose="020B0503020204020204" pitchFamily="34" charset="-122"/>
                </a:endParaRPr>
              </a:p>
            </p:txBody>
          </p:sp>
          <p:sp>
            <p:nvSpPr>
              <p:cNvPr id="85" name="矩形 84"/>
              <p:cNvSpPr/>
              <p:nvPr/>
            </p:nvSpPr>
            <p:spPr>
              <a:xfrm>
                <a:off x="5961551" y="3817467"/>
                <a:ext cx="78571" cy="2210054"/>
              </a:xfrm>
              <a:prstGeom prst="rect">
                <a:avLst/>
              </a:prstGeom>
              <a:solidFill>
                <a:schemeClr val="accent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fontAlgn="auto"/>
                <a:endParaRPr lang="en-US" noProof="1">
                  <a:solidFill>
                    <a:schemeClr val="tx1"/>
                  </a:solidFill>
                  <a:latin typeface="微软雅黑" panose="020B0503020204020204" pitchFamily="34" charset="-122"/>
                </a:endParaRPr>
              </a:p>
            </p:txBody>
          </p:sp>
        </p:grpSp>
        <p:grpSp>
          <p:nvGrpSpPr>
            <p:cNvPr id="73743" name="组合 101"/>
            <p:cNvGrpSpPr/>
            <p:nvPr/>
          </p:nvGrpSpPr>
          <p:grpSpPr bwMode="auto">
            <a:xfrm>
              <a:off x="7232697" y="3296695"/>
              <a:ext cx="158496" cy="2317636"/>
              <a:chOff x="5961516" y="3686124"/>
              <a:chExt cx="156890" cy="2341451"/>
            </a:xfrm>
          </p:grpSpPr>
          <p:sp>
            <p:nvSpPr>
              <p:cNvPr id="76" name="矩形 75"/>
              <p:cNvSpPr/>
              <p:nvPr/>
            </p:nvSpPr>
            <p:spPr>
              <a:xfrm>
                <a:off x="6039642" y="3758126"/>
                <a:ext cx="78571" cy="2269394"/>
              </a:xfrm>
              <a:prstGeom prst="rect">
                <a:avLst/>
              </a:prstGeom>
              <a:solidFill>
                <a:schemeClr val="bg1">
                  <a:lumMod val="75000"/>
                </a:schemeClr>
              </a:solid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fontAlgn="auto"/>
                <a:endParaRPr lang="en-US" noProof="1">
                  <a:solidFill>
                    <a:schemeClr val="tx1"/>
                  </a:solidFill>
                  <a:latin typeface="微软雅黑" panose="020B0503020204020204" pitchFamily="34" charset="-122"/>
                </a:endParaRPr>
              </a:p>
            </p:txBody>
          </p:sp>
          <p:sp>
            <p:nvSpPr>
              <p:cNvPr id="79" name="矩形 78"/>
              <p:cNvSpPr/>
              <p:nvPr/>
            </p:nvSpPr>
            <p:spPr>
              <a:xfrm>
                <a:off x="5961072" y="3685954"/>
                <a:ext cx="78571" cy="2341566"/>
              </a:xfrm>
              <a:prstGeom prst="rect">
                <a:avLst/>
              </a:prstGeom>
              <a:solidFill>
                <a:schemeClr val="accent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fontAlgn="auto"/>
                <a:endParaRPr lang="en-US" noProof="1">
                  <a:solidFill>
                    <a:schemeClr val="tx1"/>
                  </a:solidFill>
                  <a:latin typeface="微软雅黑" panose="020B0503020204020204" pitchFamily="34" charset="-122"/>
                </a:endParaRPr>
              </a:p>
            </p:txBody>
          </p:sp>
        </p:grpSp>
        <p:grpSp>
          <p:nvGrpSpPr>
            <p:cNvPr id="73745" name="组合 104"/>
            <p:cNvGrpSpPr/>
            <p:nvPr/>
          </p:nvGrpSpPr>
          <p:grpSpPr bwMode="auto">
            <a:xfrm>
              <a:off x="7474473" y="3342772"/>
              <a:ext cx="169590" cy="2271559"/>
              <a:chOff x="5961516" y="3732674"/>
              <a:chExt cx="156890" cy="2294901"/>
            </a:xfrm>
          </p:grpSpPr>
          <p:sp>
            <p:nvSpPr>
              <p:cNvPr id="70" name="矩形 69"/>
              <p:cNvSpPr/>
              <p:nvPr/>
            </p:nvSpPr>
            <p:spPr>
              <a:xfrm>
                <a:off x="6039966" y="3732465"/>
                <a:ext cx="77836" cy="2295056"/>
              </a:xfrm>
              <a:prstGeom prst="rect">
                <a:avLst/>
              </a:prstGeom>
              <a:solidFill>
                <a:schemeClr val="bg1">
                  <a:lumMod val="75000"/>
                </a:schemeClr>
              </a:solid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fontAlgn="auto"/>
                <a:endParaRPr lang="en-US" noProof="1">
                  <a:solidFill>
                    <a:schemeClr val="tx1"/>
                  </a:solidFill>
                  <a:latin typeface="微软雅黑" panose="020B0503020204020204" pitchFamily="34" charset="-122"/>
                </a:endParaRPr>
              </a:p>
            </p:txBody>
          </p:sp>
          <p:sp>
            <p:nvSpPr>
              <p:cNvPr id="73" name="矩形 72"/>
              <p:cNvSpPr/>
              <p:nvPr/>
            </p:nvSpPr>
            <p:spPr>
              <a:xfrm>
                <a:off x="5960660" y="3758126"/>
                <a:ext cx="79305" cy="2269395"/>
              </a:xfrm>
              <a:prstGeom prst="rect">
                <a:avLst/>
              </a:prstGeom>
              <a:solidFill>
                <a:schemeClr val="accent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fontAlgn="auto"/>
                <a:endParaRPr lang="en-US" noProof="1">
                  <a:solidFill>
                    <a:schemeClr val="tx1"/>
                  </a:solidFill>
                  <a:latin typeface="微软雅黑" panose="020B0503020204020204" pitchFamily="34" charset="-122"/>
                </a:endParaRPr>
              </a:p>
            </p:txBody>
          </p:sp>
        </p:grpSp>
        <p:grpSp>
          <p:nvGrpSpPr>
            <p:cNvPr id="73746" name="组合 107"/>
            <p:cNvGrpSpPr/>
            <p:nvPr/>
          </p:nvGrpSpPr>
          <p:grpSpPr bwMode="auto">
            <a:xfrm>
              <a:off x="7725450" y="3070066"/>
              <a:ext cx="165929" cy="2544265"/>
              <a:chOff x="5964903" y="3457167"/>
              <a:chExt cx="153503" cy="2570409"/>
            </a:xfrm>
          </p:grpSpPr>
          <p:sp>
            <p:nvSpPr>
              <p:cNvPr id="66" name="矩形 65"/>
              <p:cNvSpPr/>
              <p:nvPr/>
            </p:nvSpPr>
            <p:spPr>
              <a:xfrm>
                <a:off x="6040275" y="3969830"/>
                <a:ext cx="77836" cy="2057691"/>
              </a:xfrm>
              <a:prstGeom prst="rect">
                <a:avLst/>
              </a:prstGeom>
              <a:solidFill>
                <a:schemeClr val="bg1">
                  <a:lumMod val="75000"/>
                </a:schemeClr>
              </a:solid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fontAlgn="auto"/>
                <a:endParaRPr lang="en-US" noProof="1">
                  <a:solidFill>
                    <a:schemeClr val="tx1"/>
                  </a:solidFill>
                  <a:latin typeface="微软雅黑" panose="020B0503020204020204" pitchFamily="34" charset="-122"/>
                </a:endParaRPr>
              </a:p>
            </p:txBody>
          </p:sp>
          <p:sp>
            <p:nvSpPr>
              <p:cNvPr id="67" name="矩形 66"/>
              <p:cNvSpPr/>
              <p:nvPr/>
            </p:nvSpPr>
            <p:spPr>
              <a:xfrm>
                <a:off x="5965375" y="3458214"/>
                <a:ext cx="88117" cy="2569308"/>
              </a:xfrm>
              <a:prstGeom prst="rect">
                <a:avLst/>
              </a:prstGeom>
              <a:solidFill>
                <a:schemeClr val="accent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fontAlgn="auto"/>
                <a:endParaRPr lang="en-US" noProof="1">
                  <a:solidFill>
                    <a:schemeClr val="tx1"/>
                  </a:solidFill>
                  <a:latin typeface="微软雅黑" panose="020B0503020204020204" pitchFamily="34" charset="-122"/>
                </a:endParaRPr>
              </a:p>
            </p:txBody>
          </p:sp>
        </p:grpSp>
        <p:grpSp>
          <p:nvGrpSpPr>
            <p:cNvPr id="73748" name="组合 110"/>
            <p:cNvGrpSpPr/>
            <p:nvPr/>
          </p:nvGrpSpPr>
          <p:grpSpPr bwMode="auto">
            <a:xfrm>
              <a:off x="7981716" y="3262066"/>
              <a:ext cx="162266" cy="2352265"/>
              <a:chOff x="5968292" y="3651139"/>
              <a:chExt cx="150114" cy="2376436"/>
            </a:xfrm>
          </p:grpSpPr>
          <p:sp>
            <p:nvSpPr>
              <p:cNvPr id="73790" name="矩形 73789"/>
              <p:cNvSpPr/>
              <p:nvPr/>
            </p:nvSpPr>
            <p:spPr>
              <a:xfrm>
                <a:off x="6040098" y="3857563"/>
                <a:ext cx="77837" cy="2169958"/>
              </a:xfrm>
              <a:prstGeom prst="rect">
                <a:avLst/>
              </a:prstGeom>
              <a:solidFill>
                <a:schemeClr val="bg1">
                  <a:lumMod val="75000"/>
                </a:schemeClr>
              </a:solid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fontAlgn="auto"/>
                <a:endParaRPr lang="en-US" noProof="1">
                  <a:solidFill>
                    <a:schemeClr val="tx1"/>
                  </a:solidFill>
                  <a:latin typeface="微软雅黑" panose="020B0503020204020204" pitchFamily="34" charset="-122"/>
                </a:endParaRPr>
              </a:p>
            </p:txBody>
          </p:sp>
          <p:sp>
            <p:nvSpPr>
              <p:cNvPr id="73791" name="矩形 73790"/>
              <p:cNvSpPr/>
              <p:nvPr/>
            </p:nvSpPr>
            <p:spPr>
              <a:xfrm>
                <a:off x="5968137" y="3652275"/>
                <a:ext cx="77836" cy="2375246"/>
              </a:xfrm>
              <a:prstGeom prst="rect">
                <a:avLst/>
              </a:prstGeom>
              <a:solidFill>
                <a:schemeClr val="accent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fontAlgn="auto"/>
                <a:endParaRPr lang="en-US" noProof="1">
                  <a:solidFill>
                    <a:schemeClr val="tx1"/>
                  </a:solidFill>
                  <a:latin typeface="微软雅黑" panose="020B0503020204020204" pitchFamily="34" charset="-122"/>
                </a:endParaRPr>
              </a:p>
            </p:txBody>
          </p:sp>
        </p:grpSp>
        <p:grpSp>
          <p:nvGrpSpPr>
            <p:cNvPr id="73749" name="组合 113"/>
            <p:cNvGrpSpPr/>
            <p:nvPr/>
          </p:nvGrpSpPr>
          <p:grpSpPr bwMode="auto">
            <a:xfrm>
              <a:off x="8234575" y="3117860"/>
              <a:ext cx="162266" cy="2496471"/>
              <a:chOff x="5968292" y="3505452"/>
              <a:chExt cx="150114" cy="2522123"/>
            </a:xfrm>
          </p:grpSpPr>
          <p:sp>
            <p:nvSpPr>
              <p:cNvPr id="73787" name="矩形 73786"/>
              <p:cNvSpPr/>
              <p:nvPr/>
            </p:nvSpPr>
            <p:spPr>
              <a:xfrm>
                <a:off x="6039686" y="4110966"/>
                <a:ext cx="79305" cy="1916555"/>
              </a:xfrm>
              <a:prstGeom prst="rect">
                <a:avLst/>
              </a:prstGeom>
              <a:solidFill>
                <a:schemeClr val="bg1">
                  <a:lumMod val="75000"/>
                </a:schemeClr>
              </a:solid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fontAlgn="auto"/>
                <a:endParaRPr lang="en-US" noProof="1">
                  <a:solidFill>
                    <a:schemeClr val="tx1"/>
                  </a:solidFill>
                  <a:latin typeface="微软雅黑" panose="020B0503020204020204" pitchFamily="34" charset="-122"/>
                </a:endParaRPr>
              </a:p>
            </p:txBody>
          </p:sp>
          <p:sp>
            <p:nvSpPr>
              <p:cNvPr id="73788" name="矩形 73787"/>
              <p:cNvSpPr/>
              <p:nvPr/>
            </p:nvSpPr>
            <p:spPr>
              <a:xfrm>
                <a:off x="5967723" y="3506328"/>
                <a:ext cx="79305" cy="2521193"/>
              </a:xfrm>
              <a:prstGeom prst="rect">
                <a:avLst/>
              </a:prstGeom>
              <a:solidFill>
                <a:schemeClr val="accent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fontAlgn="auto"/>
                <a:endParaRPr lang="en-US" noProof="1">
                  <a:solidFill>
                    <a:schemeClr val="tx1"/>
                  </a:solidFill>
                  <a:latin typeface="微软雅黑" panose="020B0503020204020204" pitchFamily="34" charset="-122"/>
                </a:endParaRPr>
              </a:p>
            </p:txBody>
          </p:sp>
        </p:grpSp>
        <p:grpSp>
          <p:nvGrpSpPr>
            <p:cNvPr id="73751" name="组合 116"/>
            <p:cNvGrpSpPr/>
            <p:nvPr/>
          </p:nvGrpSpPr>
          <p:grpSpPr bwMode="auto">
            <a:xfrm>
              <a:off x="8472089" y="3117860"/>
              <a:ext cx="169591" cy="2496471"/>
              <a:chOff x="5968291" y="3505452"/>
              <a:chExt cx="156891" cy="2522123"/>
            </a:xfrm>
          </p:grpSpPr>
          <p:sp>
            <p:nvSpPr>
              <p:cNvPr id="73784" name="矩形 73783"/>
              <p:cNvSpPr/>
              <p:nvPr/>
            </p:nvSpPr>
            <p:spPr>
              <a:xfrm>
                <a:off x="6047593" y="3855959"/>
                <a:ext cx="77837" cy="2171562"/>
              </a:xfrm>
              <a:prstGeom prst="rect">
                <a:avLst/>
              </a:prstGeom>
              <a:solidFill>
                <a:schemeClr val="bg1">
                  <a:lumMod val="75000"/>
                </a:schemeClr>
              </a:solid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fontAlgn="auto"/>
                <a:endParaRPr lang="en-US" noProof="1">
                  <a:solidFill>
                    <a:schemeClr val="tx1"/>
                  </a:solidFill>
                  <a:latin typeface="微软雅黑" panose="020B0503020204020204" pitchFamily="34" charset="-122"/>
                </a:endParaRPr>
              </a:p>
            </p:txBody>
          </p:sp>
          <p:sp>
            <p:nvSpPr>
              <p:cNvPr id="73785" name="矩形 73784"/>
              <p:cNvSpPr/>
              <p:nvPr/>
            </p:nvSpPr>
            <p:spPr>
              <a:xfrm>
                <a:off x="5968287" y="3506328"/>
                <a:ext cx="95461" cy="2521193"/>
              </a:xfrm>
              <a:prstGeom prst="rect">
                <a:avLst/>
              </a:prstGeom>
              <a:solidFill>
                <a:schemeClr val="accent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fontAlgn="auto"/>
                <a:endParaRPr lang="en-US" noProof="1">
                  <a:solidFill>
                    <a:schemeClr val="tx1"/>
                  </a:solidFill>
                  <a:latin typeface="微软雅黑" panose="020B0503020204020204" pitchFamily="34" charset="-122"/>
                </a:endParaRPr>
              </a:p>
            </p:txBody>
          </p:sp>
        </p:grpSp>
        <p:grpSp>
          <p:nvGrpSpPr>
            <p:cNvPr id="73752" name="组合 119"/>
            <p:cNvGrpSpPr/>
            <p:nvPr/>
          </p:nvGrpSpPr>
          <p:grpSpPr bwMode="auto">
            <a:xfrm>
              <a:off x="8726475" y="3262065"/>
              <a:ext cx="169591" cy="2352265"/>
              <a:chOff x="5968291" y="3651138"/>
              <a:chExt cx="156891" cy="2376436"/>
            </a:xfrm>
          </p:grpSpPr>
          <p:sp>
            <p:nvSpPr>
              <p:cNvPr id="73781" name="矩形 73780"/>
              <p:cNvSpPr/>
              <p:nvPr/>
            </p:nvSpPr>
            <p:spPr>
              <a:xfrm>
                <a:off x="6047236" y="4165495"/>
                <a:ext cx="77837" cy="1862026"/>
              </a:xfrm>
              <a:prstGeom prst="rect">
                <a:avLst/>
              </a:prstGeom>
              <a:solidFill>
                <a:schemeClr val="bg1">
                  <a:lumMod val="75000"/>
                </a:schemeClr>
              </a:solid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fontAlgn="auto"/>
                <a:endParaRPr lang="en-US" noProof="1">
                  <a:solidFill>
                    <a:schemeClr val="tx1"/>
                  </a:solidFill>
                  <a:latin typeface="微软雅黑" panose="020B0503020204020204" pitchFamily="34" charset="-122"/>
                </a:endParaRPr>
              </a:p>
            </p:txBody>
          </p:sp>
          <p:sp>
            <p:nvSpPr>
              <p:cNvPr id="73782" name="矩形 73781"/>
              <p:cNvSpPr/>
              <p:nvPr/>
            </p:nvSpPr>
            <p:spPr>
              <a:xfrm>
                <a:off x="5967930" y="3652275"/>
                <a:ext cx="95461" cy="2375246"/>
              </a:xfrm>
              <a:prstGeom prst="rect">
                <a:avLst/>
              </a:prstGeom>
              <a:solidFill>
                <a:schemeClr val="accent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fontAlgn="auto"/>
                <a:endParaRPr lang="en-US" noProof="1">
                  <a:solidFill>
                    <a:schemeClr val="tx1"/>
                  </a:solidFill>
                  <a:latin typeface="微软雅黑" panose="020B0503020204020204" pitchFamily="34" charset="-122"/>
                </a:endParaRPr>
              </a:p>
            </p:txBody>
          </p:sp>
        </p:grpSp>
        <p:grpSp>
          <p:nvGrpSpPr>
            <p:cNvPr id="73754" name="组合 122"/>
            <p:cNvGrpSpPr/>
            <p:nvPr/>
          </p:nvGrpSpPr>
          <p:grpSpPr bwMode="auto">
            <a:xfrm>
              <a:off x="8983186" y="3401546"/>
              <a:ext cx="169591" cy="2216855"/>
              <a:chOff x="5968291" y="3787940"/>
              <a:chExt cx="156891" cy="2239634"/>
            </a:xfrm>
          </p:grpSpPr>
          <p:sp>
            <p:nvSpPr>
              <p:cNvPr id="73778" name="矩形 73777"/>
              <p:cNvSpPr/>
              <p:nvPr/>
            </p:nvSpPr>
            <p:spPr>
              <a:xfrm>
                <a:off x="6047665" y="4134117"/>
                <a:ext cx="77837" cy="1892498"/>
              </a:xfrm>
              <a:prstGeom prst="rect">
                <a:avLst/>
              </a:prstGeom>
              <a:solidFill>
                <a:schemeClr val="bg1">
                  <a:lumMod val="75000"/>
                </a:schemeClr>
              </a:solid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fontAlgn="auto"/>
                <a:endParaRPr lang="en-US" noProof="1">
                  <a:solidFill>
                    <a:schemeClr val="tx1"/>
                  </a:solidFill>
                  <a:latin typeface="微软雅黑" panose="020B0503020204020204" pitchFamily="34" charset="-122"/>
                </a:endParaRPr>
              </a:p>
            </p:txBody>
          </p:sp>
          <p:sp>
            <p:nvSpPr>
              <p:cNvPr id="73779" name="矩形 73778"/>
              <p:cNvSpPr/>
              <p:nvPr/>
            </p:nvSpPr>
            <p:spPr>
              <a:xfrm>
                <a:off x="5968359" y="3787693"/>
                <a:ext cx="95461" cy="2238922"/>
              </a:xfrm>
              <a:prstGeom prst="rect">
                <a:avLst/>
              </a:prstGeom>
              <a:solidFill>
                <a:schemeClr val="accent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fontAlgn="auto"/>
                <a:endParaRPr lang="en-US" noProof="1">
                  <a:solidFill>
                    <a:schemeClr val="tx1"/>
                  </a:solidFill>
                  <a:latin typeface="微软雅黑" panose="020B0503020204020204" pitchFamily="34" charset="-122"/>
                </a:endParaRPr>
              </a:p>
            </p:txBody>
          </p:sp>
        </p:grpSp>
        <p:grpSp>
          <p:nvGrpSpPr>
            <p:cNvPr id="73755" name="组合 125"/>
            <p:cNvGrpSpPr/>
            <p:nvPr/>
          </p:nvGrpSpPr>
          <p:grpSpPr bwMode="auto">
            <a:xfrm>
              <a:off x="9228549" y="3463500"/>
              <a:ext cx="169591" cy="2154901"/>
              <a:chOff x="5968291" y="3850530"/>
              <a:chExt cx="156891" cy="2177044"/>
            </a:xfrm>
          </p:grpSpPr>
          <p:sp>
            <p:nvSpPr>
              <p:cNvPr id="73775" name="矩形 73774"/>
              <p:cNvSpPr/>
              <p:nvPr/>
            </p:nvSpPr>
            <p:spPr>
              <a:xfrm>
                <a:off x="6046843" y="4209496"/>
                <a:ext cx="77837" cy="1817119"/>
              </a:xfrm>
              <a:prstGeom prst="rect">
                <a:avLst/>
              </a:prstGeom>
              <a:solidFill>
                <a:schemeClr val="bg1">
                  <a:lumMod val="75000"/>
                </a:schemeClr>
              </a:solid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fontAlgn="auto"/>
                <a:endParaRPr lang="en-US" noProof="1">
                  <a:solidFill>
                    <a:schemeClr val="tx1"/>
                  </a:solidFill>
                  <a:latin typeface="微软雅黑" panose="020B0503020204020204" pitchFamily="34" charset="-122"/>
                </a:endParaRPr>
              </a:p>
            </p:txBody>
          </p:sp>
          <p:sp>
            <p:nvSpPr>
              <p:cNvPr id="73776" name="矩形 73775"/>
              <p:cNvSpPr/>
              <p:nvPr/>
            </p:nvSpPr>
            <p:spPr>
              <a:xfrm>
                <a:off x="5969007" y="3850242"/>
                <a:ext cx="93992" cy="2176373"/>
              </a:xfrm>
              <a:prstGeom prst="rect">
                <a:avLst/>
              </a:prstGeom>
              <a:solidFill>
                <a:schemeClr val="accent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fontAlgn="auto"/>
                <a:endParaRPr lang="en-US" noProof="1">
                  <a:solidFill>
                    <a:schemeClr val="tx1"/>
                  </a:solidFill>
                  <a:latin typeface="微软雅黑" panose="020B0503020204020204" pitchFamily="34" charset="-122"/>
                </a:endParaRPr>
              </a:p>
            </p:txBody>
          </p:sp>
        </p:grpSp>
        <p:grpSp>
          <p:nvGrpSpPr>
            <p:cNvPr id="73757" name="组合 128"/>
            <p:cNvGrpSpPr/>
            <p:nvPr/>
          </p:nvGrpSpPr>
          <p:grpSpPr bwMode="auto">
            <a:xfrm>
              <a:off x="9480180" y="3557135"/>
              <a:ext cx="169591" cy="2061266"/>
              <a:chOff x="5968291" y="3945128"/>
              <a:chExt cx="156891" cy="2082446"/>
            </a:xfrm>
          </p:grpSpPr>
          <p:sp>
            <p:nvSpPr>
              <p:cNvPr id="73772" name="矩形 73771"/>
              <p:cNvSpPr/>
              <p:nvPr/>
            </p:nvSpPr>
            <p:spPr>
              <a:xfrm>
                <a:off x="6047567" y="4254404"/>
                <a:ext cx="77836" cy="1772212"/>
              </a:xfrm>
              <a:prstGeom prst="rect">
                <a:avLst/>
              </a:prstGeom>
              <a:solidFill>
                <a:schemeClr val="bg1">
                  <a:lumMod val="75000"/>
                </a:schemeClr>
              </a:solid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fontAlgn="auto"/>
                <a:endParaRPr lang="en-US" noProof="1">
                  <a:solidFill>
                    <a:schemeClr val="tx1"/>
                  </a:solidFill>
                  <a:latin typeface="微软雅黑" panose="020B0503020204020204" pitchFamily="34" charset="-122"/>
                </a:endParaRPr>
              </a:p>
            </p:txBody>
          </p:sp>
          <p:sp>
            <p:nvSpPr>
              <p:cNvPr id="73773" name="矩形 73772"/>
              <p:cNvSpPr/>
              <p:nvPr/>
            </p:nvSpPr>
            <p:spPr>
              <a:xfrm>
                <a:off x="5968261" y="3944867"/>
                <a:ext cx="95460" cy="2081748"/>
              </a:xfrm>
              <a:prstGeom prst="rect">
                <a:avLst/>
              </a:prstGeom>
              <a:solidFill>
                <a:schemeClr val="accent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fontAlgn="auto"/>
                <a:endParaRPr lang="en-US" noProof="1">
                  <a:solidFill>
                    <a:schemeClr val="tx1"/>
                  </a:solidFill>
                  <a:latin typeface="微软雅黑" panose="020B0503020204020204" pitchFamily="34" charset="-122"/>
                </a:endParaRPr>
              </a:p>
            </p:txBody>
          </p:sp>
        </p:grpSp>
        <p:grpSp>
          <p:nvGrpSpPr>
            <p:cNvPr id="73758" name="组合 131"/>
            <p:cNvGrpSpPr/>
            <p:nvPr/>
          </p:nvGrpSpPr>
          <p:grpSpPr bwMode="auto">
            <a:xfrm>
              <a:off x="9727653" y="3625853"/>
              <a:ext cx="169591" cy="1992547"/>
              <a:chOff x="5968291" y="4014552"/>
              <a:chExt cx="156891" cy="2013022"/>
            </a:xfrm>
          </p:grpSpPr>
          <p:sp>
            <p:nvSpPr>
              <p:cNvPr id="73769" name="矩形 73768"/>
              <p:cNvSpPr/>
              <p:nvPr/>
            </p:nvSpPr>
            <p:spPr>
              <a:xfrm>
                <a:off x="6047731" y="4437238"/>
                <a:ext cx="77836" cy="1589378"/>
              </a:xfrm>
              <a:prstGeom prst="rect">
                <a:avLst/>
              </a:prstGeom>
              <a:solidFill>
                <a:schemeClr val="bg1">
                  <a:lumMod val="75000"/>
                </a:schemeClr>
              </a:solid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fontAlgn="auto"/>
                <a:endParaRPr lang="en-US" noProof="1">
                  <a:solidFill>
                    <a:schemeClr val="tx1"/>
                  </a:solidFill>
                  <a:latin typeface="微软雅黑" panose="020B0503020204020204" pitchFamily="34" charset="-122"/>
                </a:endParaRPr>
              </a:p>
            </p:txBody>
          </p:sp>
          <p:sp>
            <p:nvSpPr>
              <p:cNvPr id="73770" name="矩形 73769"/>
              <p:cNvSpPr/>
              <p:nvPr/>
            </p:nvSpPr>
            <p:spPr>
              <a:xfrm>
                <a:off x="5968425" y="4015435"/>
                <a:ext cx="95460" cy="2011181"/>
              </a:xfrm>
              <a:prstGeom prst="rect">
                <a:avLst/>
              </a:prstGeom>
              <a:solidFill>
                <a:schemeClr val="accent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fontAlgn="auto"/>
                <a:endParaRPr lang="en-US" noProof="1">
                  <a:solidFill>
                    <a:schemeClr val="tx1"/>
                  </a:solidFill>
                  <a:latin typeface="微软雅黑" panose="020B0503020204020204" pitchFamily="34" charset="-122"/>
                </a:endParaRPr>
              </a:p>
            </p:txBody>
          </p:sp>
        </p:grpSp>
        <p:grpSp>
          <p:nvGrpSpPr>
            <p:cNvPr id="32" name="组合 134"/>
            <p:cNvGrpSpPr/>
            <p:nvPr/>
          </p:nvGrpSpPr>
          <p:grpSpPr bwMode="auto">
            <a:xfrm>
              <a:off x="9979855" y="3625853"/>
              <a:ext cx="169591" cy="1992547"/>
              <a:chOff x="5968291" y="4014552"/>
              <a:chExt cx="156891" cy="2013022"/>
            </a:xfrm>
          </p:grpSpPr>
          <p:sp>
            <p:nvSpPr>
              <p:cNvPr id="73766" name="矩形 73765"/>
              <p:cNvSpPr/>
              <p:nvPr/>
            </p:nvSpPr>
            <p:spPr>
              <a:xfrm>
                <a:off x="6047925" y="4395539"/>
                <a:ext cx="77837" cy="1631077"/>
              </a:xfrm>
              <a:prstGeom prst="rect">
                <a:avLst/>
              </a:prstGeom>
              <a:solidFill>
                <a:schemeClr val="bg1">
                  <a:lumMod val="75000"/>
                </a:schemeClr>
              </a:solid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fontAlgn="auto"/>
                <a:endParaRPr lang="en-US" noProof="1">
                  <a:solidFill>
                    <a:schemeClr val="tx1"/>
                  </a:solidFill>
                  <a:latin typeface="微软雅黑" panose="020B0503020204020204" pitchFamily="34" charset="-122"/>
                </a:endParaRPr>
              </a:p>
            </p:txBody>
          </p:sp>
          <p:sp>
            <p:nvSpPr>
              <p:cNvPr id="73767" name="矩形 73766"/>
              <p:cNvSpPr/>
              <p:nvPr/>
            </p:nvSpPr>
            <p:spPr>
              <a:xfrm>
                <a:off x="5968619" y="4015435"/>
                <a:ext cx="95461" cy="2011181"/>
              </a:xfrm>
              <a:prstGeom prst="rect">
                <a:avLst/>
              </a:prstGeom>
              <a:solidFill>
                <a:schemeClr val="accent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fontAlgn="auto"/>
                <a:endParaRPr lang="en-US" noProof="1">
                  <a:solidFill>
                    <a:schemeClr val="tx1"/>
                  </a:solidFill>
                  <a:latin typeface="微软雅黑" panose="020B0503020204020204" pitchFamily="34" charset="-122"/>
                </a:endParaRPr>
              </a:p>
            </p:txBody>
          </p:sp>
        </p:grpSp>
        <p:grpSp>
          <p:nvGrpSpPr>
            <p:cNvPr id="37" name="组合 138"/>
            <p:cNvGrpSpPr/>
            <p:nvPr/>
          </p:nvGrpSpPr>
          <p:grpSpPr bwMode="auto">
            <a:xfrm>
              <a:off x="10234594" y="3649177"/>
              <a:ext cx="169591" cy="1965153"/>
              <a:chOff x="5968291" y="4042228"/>
              <a:chExt cx="156891" cy="1985346"/>
            </a:xfrm>
          </p:grpSpPr>
          <p:sp>
            <p:nvSpPr>
              <p:cNvPr id="73763" name="矩形 73762"/>
              <p:cNvSpPr/>
              <p:nvPr/>
            </p:nvSpPr>
            <p:spPr>
              <a:xfrm>
                <a:off x="6047241" y="4484653"/>
                <a:ext cx="77837" cy="1542868"/>
              </a:xfrm>
              <a:prstGeom prst="rect">
                <a:avLst/>
              </a:prstGeom>
              <a:solidFill>
                <a:schemeClr val="bg1">
                  <a:lumMod val="75000"/>
                </a:schemeClr>
              </a:solid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fontAlgn="auto"/>
                <a:endParaRPr lang="en-US" noProof="1">
                  <a:solidFill>
                    <a:schemeClr val="tx1"/>
                  </a:solidFill>
                  <a:latin typeface="微软雅黑" panose="020B0503020204020204" pitchFamily="34" charset="-122"/>
                </a:endParaRPr>
              </a:p>
            </p:txBody>
          </p:sp>
          <p:sp>
            <p:nvSpPr>
              <p:cNvPr id="73764" name="矩形 73763"/>
              <p:cNvSpPr/>
              <p:nvPr/>
            </p:nvSpPr>
            <p:spPr>
              <a:xfrm>
                <a:off x="5967936" y="4042001"/>
                <a:ext cx="95461" cy="1985520"/>
              </a:xfrm>
              <a:prstGeom prst="rect">
                <a:avLst/>
              </a:prstGeom>
              <a:solidFill>
                <a:schemeClr val="accent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fontAlgn="auto"/>
                <a:endParaRPr lang="en-US" noProof="1">
                  <a:solidFill>
                    <a:schemeClr val="tx1"/>
                  </a:solidFill>
                  <a:latin typeface="微软雅黑" panose="020B0503020204020204" pitchFamily="34" charset="-122"/>
                </a:endParaRPr>
              </a:p>
            </p:txBody>
          </p:sp>
        </p:grpSp>
        <p:grpSp>
          <p:nvGrpSpPr>
            <p:cNvPr id="38" name="组合 141"/>
            <p:cNvGrpSpPr/>
            <p:nvPr/>
          </p:nvGrpSpPr>
          <p:grpSpPr bwMode="auto">
            <a:xfrm>
              <a:off x="10478010" y="3838595"/>
              <a:ext cx="169591" cy="1775734"/>
              <a:chOff x="5968291" y="4233593"/>
              <a:chExt cx="156891" cy="1793981"/>
            </a:xfrm>
          </p:grpSpPr>
          <p:sp>
            <p:nvSpPr>
              <p:cNvPr id="73760" name="矩形 73759"/>
              <p:cNvSpPr/>
              <p:nvPr/>
            </p:nvSpPr>
            <p:spPr>
              <a:xfrm>
                <a:off x="6048221" y="4399652"/>
                <a:ext cx="77837" cy="1627869"/>
              </a:xfrm>
              <a:prstGeom prst="rect">
                <a:avLst/>
              </a:prstGeom>
              <a:solidFill>
                <a:schemeClr val="bg1">
                  <a:lumMod val="75000"/>
                </a:schemeClr>
              </a:solid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fontAlgn="auto"/>
                <a:endParaRPr lang="en-US" noProof="1">
                  <a:solidFill>
                    <a:schemeClr val="tx1"/>
                  </a:solidFill>
                  <a:latin typeface="微软雅黑" panose="020B0503020204020204" pitchFamily="34" charset="-122"/>
                </a:endParaRPr>
              </a:p>
            </p:txBody>
          </p:sp>
          <p:sp>
            <p:nvSpPr>
              <p:cNvPr id="73761" name="矩形 73760"/>
              <p:cNvSpPr/>
              <p:nvPr/>
            </p:nvSpPr>
            <p:spPr>
              <a:xfrm>
                <a:off x="5968915" y="4234459"/>
                <a:ext cx="95461" cy="1793063"/>
              </a:xfrm>
              <a:prstGeom prst="rect">
                <a:avLst/>
              </a:prstGeom>
              <a:solidFill>
                <a:schemeClr val="accent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fontAlgn="auto"/>
                <a:endParaRPr lang="en-US" noProof="1">
                  <a:solidFill>
                    <a:schemeClr val="tx1"/>
                  </a:solidFill>
                  <a:latin typeface="微软雅黑" panose="020B0503020204020204" pitchFamily="34" charset="-122"/>
                </a:endParaRPr>
              </a:p>
            </p:txBody>
          </p:sp>
        </p:grpSp>
        <p:grpSp>
          <p:nvGrpSpPr>
            <p:cNvPr id="41" name="组合 144"/>
            <p:cNvGrpSpPr/>
            <p:nvPr/>
          </p:nvGrpSpPr>
          <p:grpSpPr bwMode="auto">
            <a:xfrm>
              <a:off x="10723594" y="4043634"/>
              <a:ext cx="169591" cy="1570693"/>
              <a:chOff x="5968291" y="4440740"/>
              <a:chExt cx="156891" cy="1586834"/>
            </a:xfrm>
          </p:grpSpPr>
          <p:sp>
            <p:nvSpPr>
              <p:cNvPr id="60" name="矩形 59"/>
              <p:cNvSpPr/>
              <p:nvPr/>
            </p:nvSpPr>
            <p:spPr>
              <a:xfrm>
                <a:off x="6047195" y="4484655"/>
                <a:ext cx="77837" cy="1542869"/>
              </a:xfrm>
              <a:prstGeom prst="rect">
                <a:avLst/>
              </a:prstGeom>
              <a:solidFill>
                <a:schemeClr val="bg1">
                  <a:lumMod val="75000"/>
                </a:schemeClr>
              </a:solid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fontAlgn="auto"/>
                <a:endParaRPr lang="en-US" noProof="1">
                  <a:solidFill>
                    <a:schemeClr val="tx1"/>
                  </a:solidFill>
                  <a:latin typeface="微软雅黑" panose="020B0503020204020204" pitchFamily="34" charset="-122"/>
                </a:endParaRPr>
              </a:p>
            </p:txBody>
          </p:sp>
          <p:sp>
            <p:nvSpPr>
              <p:cNvPr id="63" name="矩形 62"/>
              <p:cNvSpPr/>
              <p:nvPr/>
            </p:nvSpPr>
            <p:spPr>
              <a:xfrm>
                <a:off x="5967890" y="4441352"/>
                <a:ext cx="95461" cy="1586171"/>
              </a:xfrm>
              <a:prstGeom prst="rect">
                <a:avLst/>
              </a:prstGeom>
              <a:solidFill>
                <a:schemeClr val="accent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fontAlgn="auto"/>
                <a:endParaRPr lang="en-US" noProof="1">
                  <a:solidFill>
                    <a:schemeClr val="tx1"/>
                  </a:solidFill>
                  <a:latin typeface="微软雅黑" panose="020B0503020204020204" pitchFamily="34" charset="-122"/>
                </a:endParaRPr>
              </a:p>
            </p:txBody>
          </p:sp>
        </p:grpSp>
        <p:grpSp>
          <p:nvGrpSpPr>
            <p:cNvPr id="45" name="组合 147"/>
            <p:cNvGrpSpPr/>
            <p:nvPr/>
          </p:nvGrpSpPr>
          <p:grpSpPr bwMode="auto">
            <a:xfrm>
              <a:off x="10987294" y="4162871"/>
              <a:ext cx="169591" cy="1451454"/>
              <a:chOff x="5968291" y="4561204"/>
              <a:chExt cx="156891" cy="1466370"/>
            </a:xfrm>
          </p:grpSpPr>
          <p:sp>
            <p:nvSpPr>
              <p:cNvPr id="54" name="矩形 53"/>
              <p:cNvSpPr/>
              <p:nvPr/>
            </p:nvSpPr>
            <p:spPr>
              <a:xfrm>
                <a:off x="6047033" y="4728436"/>
                <a:ext cx="77837" cy="1299089"/>
              </a:xfrm>
              <a:prstGeom prst="rect">
                <a:avLst/>
              </a:prstGeom>
              <a:solidFill>
                <a:schemeClr val="bg1">
                  <a:lumMod val="75000"/>
                </a:schemeClr>
              </a:solid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fontAlgn="auto"/>
                <a:endParaRPr lang="en-US" noProof="1">
                  <a:solidFill>
                    <a:schemeClr val="tx1"/>
                  </a:solidFill>
                  <a:latin typeface="微软雅黑" panose="020B0503020204020204" pitchFamily="34" charset="-122"/>
                </a:endParaRPr>
              </a:p>
            </p:txBody>
          </p:sp>
          <p:sp>
            <p:nvSpPr>
              <p:cNvPr id="57" name="矩形 56"/>
              <p:cNvSpPr/>
              <p:nvPr/>
            </p:nvSpPr>
            <p:spPr>
              <a:xfrm>
                <a:off x="5969197" y="4561639"/>
                <a:ext cx="93992" cy="1465886"/>
              </a:xfrm>
              <a:prstGeom prst="rect">
                <a:avLst/>
              </a:prstGeom>
              <a:solidFill>
                <a:schemeClr val="accent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fontAlgn="auto"/>
                <a:endParaRPr lang="en-US" noProof="1">
                  <a:solidFill>
                    <a:schemeClr val="tx1"/>
                  </a:solidFill>
                  <a:latin typeface="微软雅黑" panose="020B0503020204020204" pitchFamily="34" charset="-122"/>
                </a:endParaRPr>
              </a:p>
            </p:txBody>
          </p:sp>
        </p:grpSp>
        <p:grpSp>
          <p:nvGrpSpPr>
            <p:cNvPr id="47" name="组合 150"/>
            <p:cNvGrpSpPr/>
            <p:nvPr/>
          </p:nvGrpSpPr>
          <p:grpSpPr bwMode="auto">
            <a:xfrm>
              <a:off x="11227313" y="4266738"/>
              <a:ext cx="169591" cy="1347589"/>
              <a:chOff x="5968291" y="4666138"/>
              <a:chExt cx="156891" cy="1361437"/>
            </a:xfrm>
          </p:grpSpPr>
          <p:sp>
            <p:nvSpPr>
              <p:cNvPr id="48" name="矩形 47"/>
              <p:cNvSpPr/>
              <p:nvPr/>
            </p:nvSpPr>
            <p:spPr>
              <a:xfrm>
                <a:off x="6048218" y="4693152"/>
                <a:ext cx="77837" cy="1334373"/>
              </a:xfrm>
              <a:prstGeom prst="rect">
                <a:avLst/>
              </a:prstGeom>
              <a:solidFill>
                <a:schemeClr val="bg1">
                  <a:lumMod val="75000"/>
                </a:schemeClr>
              </a:solid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fontAlgn="auto"/>
                <a:endParaRPr lang="en-US" noProof="1">
                  <a:solidFill>
                    <a:schemeClr val="tx1"/>
                  </a:solidFill>
                  <a:latin typeface="微软雅黑" panose="020B0503020204020204" pitchFamily="34" charset="-122"/>
                </a:endParaRPr>
              </a:p>
            </p:txBody>
          </p:sp>
          <p:sp>
            <p:nvSpPr>
              <p:cNvPr id="51" name="矩形 50"/>
              <p:cNvSpPr/>
              <p:nvPr/>
            </p:nvSpPr>
            <p:spPr>
              <a:xfrm>
                <a:off x="5968913" y="4665887"/>
                <a:ext cx="95461" cy="1361637"/>
              </a:xfrm>
              <a:prstGeom prst="rect">
                <a:avLst/>
              </a:prstGeom>
              <a:solidFill>
                <a:schemeClr val="accent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fontAlgn="auto"/>
                <a:endParaRPr lang="en-US" noProof="1">
                  <a:solidFill>
                    <a:schemeClr val="tx1"/>
                  </a:solidFill>
                  <a:latin typeface="微软雅黑" panose="020B0503020204020204" pitchFamily="34" charset="-122"/>
                </a:endParaRPr>
              </a:p>
            </p:txBody>
          </p:sp>
        </p:grpSp>
        <p:sp>
          <p:nvSpPr>
            <p:cNvPr id="26" name="箭头: 右 25"/>
            <p:cNvSpPr/>
            <p:nvPr/>
          </p:nvSpPr>
          <p:spPr bwMode="auto">
            <a:xfrm>
              <a:off x="6978248" y="4228390"/>
              <a:ext cx="4530725" cy="771525"/>
            </a:xfrm>
            <a:prstGeom prst="rightArrow">
              <a:avLst/>
            </a:prstGeom>
            <a:solidFill>
              <a:schemeClr val="accent3"/>
            </a:solidFill>
            <a:ln>
              <a:solidFill>
                <a:schemeClr val="accent3"/>
              </a:solidFill>
            </a:ln>
            <a:effectLst>
              <a:outerShdw blurRad="50800" dist="38100" dir="2700000" algn="tl" rotWithShape="0">
                <a:prstClr val="black">
                  <a:alpha val="40000"/>
                </a:prstClr>
              </a:outerShdw>
            </a:effectLst>
          </p:spPr>
          <p:style>
            <a:lnRef idx="2">
              <a:schemeClr val="accent1">
                <a:lumMod val="75000"/>
              </a:schemeClr>
            </a:lnRef>
            <a:fillRef idx="1">
              <a:schemeClr val="accent1"/>
            </a:fillRef>
            <a:effectRef idx="0">
              <a:srgbClr val="FFFFFF"/>
            </a:effectRef>
            <a:fontRef idx="minor">
              <a:schemeClr val="lt1"/>
            </a:fontRef>
          </p:style>
          <p:txBody>
            <a:bodyPr tIns="0" bIns="36000" anchor="ctr"/>
            <a:lstStyle/>
            <a:p>
              <a:pPr algn="ctr" fontAlgn="auto"/>
              <a:r>
                <a:rPr lang="zh-CN" altLang="en-US" sz="1600" b="1" noProof="1">
                  <a:solidFill>
                    <a:schemeClr val="bg1"/>
                  </a:solidFill>
                  <a:effectLst>
                    <a:outerShdw blurRad="38100" dist="38100" dir="2700000" algn="tl">
                      <a:srgbClr val="000000">
                        <a:alpha val="43137"/>
                      </a:srgbClr>
                    </a:outerShdw>
                  </a:effectLst>
                  <a:latin typeface="微软雅黑" panose="020B0503020204020204" pitchFamily="34" charset="-122"/>
                </a:rPr>
                <a:t>无痛或轻度疼痛人群生存质量同样改善</a:t>
              </a:r>
            </a:p>
          </p:txBody>
        </p:sp>
        <p:sp>
          <p:nvSpPr>
            <p:cNvPr id="28" name="矩形 27"/>
            <p:cNvSpPr/>
            <p:nvPr/>
          </p:nvSpPr>
          <p:spPr bwMode="auto">
            <a:xfrm rot="16200000">
              <a:off x="5551879" y="4100596"/>
              <a:ext cx="1882775" cy="274637"/>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anchor="b"/>
            <a:lstStyle/>
            <a:p>
              <a:pPr algn="ctr" fontAlgn="auto"/>
              <a:r>
                <a:rPr lang="en-US" altLang="zh-CN" sz="1000" noProof="1">
                  <a:solidFill>
                    <a:schemeClr val="tx1"/>
                  </a:solidFill>
                  <a:latin typeface="微软雅黑" panose="020B0503020204020204" pitchFamily="34" charset="-122"/>
                  <a:cs typeface="微软雅黑" panose="020B0503020204020204" pitchFamily="34" charset="-122"/>
                </a:rPr>
                <a:t>HRQoL</a:t>
              </a:r>
              <a:r>
                <a:rPr lang="zh-CN" altLang="en-US" sz="1000" noProof="1">
                  <a:solidFill>
                    <a:schemeClr val="tx1"/>
                  </a:solidFill>
                  <a:latin typeface="微软雅黑" panose="020B0503020204020204" pitchFamily="34" charset="-122"/>
                  <a:cs typeface="微软雅黑" panose="020B0503020204020204" pitchFamily="34" charset="-122"/>
                </a:rPr>
                <a:t>改善的患者比例</a:t>
              </a:r>
              <a:r>
                <a:rPr lang="en-US" altLang="zh-CN" sz="1000" noProof="1">
                  <a:solidFill>
                    <a:schemeClr val="tx1"/>
                  </a:solidFill>
                  <a:latin typeface="微软雅黑" panose="020B0503020204020204" pitchFamily="34" charset="-122"/>
                  <a:cs typeface="微软雅黑" panose="020B0503020204020204" pitchFamily="34" charset="-122"/>
                </a:rPr>
                <a:t>(%)</a:t>
              </a:r>
              <a:endParaRPr lang="en-US" sz="1000" noProof="1">
                <a:solidFill>
                  <a:schemeClr val="tx1"/>
                </a:solidFill>
                <a:latin typeface="微软雅黑" panose="020B0503020204020204" pitchFamily="34" charset="-122"/>
                <a:cs typeface="微软雅黑" panose="020B0503020204020204" pitchFamily="34" charset="-122"/>
              </a:endParaRPr>
            </a:p>
          </p:txBody>
        </p:sp>
        <p:sp>
          <p:nvSpPr>
            <p:cNvPr id="29" name="矩形 28"/>
            <p:cNvSpPr/>
            <p:nvPr/>
          </p:nvSpPr>
          <p:spPr bwMode="auto">
            <a:xfrm>
              <a:off x="10562823" y="2659940"/>
              <a:ext cx="103187" cy="101600"/>
            </a:xfrm>
            <a:prstGeom prst="rect">
              <a:avLst/>
            </a:prstGeom>
            <a:solidFill>
              <a:schemeClr val="accent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fontAlgn="auto"/>
              <a:endParaRPr lang="en-US" noProof="1">
                <a:solidFill>
                  <a:schemeClr val="tx1"/>
                </a:solidFill>
                <a:latin typeface="微软雅黑" panose="020B0503020204020204" pitchFamily="34" charset="-122"/>
              </a:endParaRPr>
            </a:p>
          </p:txBody>
        </p:sp>
        <p:sp>
          <p:nvSpPr>
            <p:cNvPr id="30" name="文本框 162"/>
            <p:cNvSpPr txBox="1">
              <a:spLocks noChangeArrowheads="1"/>
            </p:cNvSpPr>
            <p:nvPr/>
          </p:nvSpPr>
          <p:spPr bwMode="auto">
            <a:xfrm>
              <a:off x="10690613" y="2595281"/>
              <a:ext cx="798869" cy="2450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zh-CN" altLang="en-US" sz="1000">
                  <a:latin typeface="微软雅黑" panose="020B0503020204020204" pitchFamily="34" charset="-122"/>
                </a:rPr>
                <a:t>地舒单抗</a:t>
              </a:r>
            </a:p>
          </p:txBody>
        </p:sp>
        <p:sp>
          <p:nvSpPr>
            <p:cNvPr id="31" name="矩形 30"/>
            <p:cNvSpPr/>
            <p:nvPr/>
          </p:nvSpPr>
          <p:spPr bwMode="auto">
            <a:xfrm>
              <a:off x="10562823" y="2836152"/>
              <a:ext cx="103187" cy="101600"/>
            </a:xfrm>
            <a:prstGeom prst="rect">
              <a:avLst/>
            </a:prstGeom>
            <a:solidFill>
              <a:srgbClr val="DBDBDB"/>
            </a:solidFill>
            <a:ln>
              <a:solidFill>
                <a:srgbClr val="DBDBDB"/>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fontAlgn="auto"/>
              <a:endParaRPr lang="en-US" noProof="1">
                <a:solidFill>
                  <a:schemeClr val="tx1"/>
                </a:solidFill>
                <a:latin typeface="微软雅黑" panose="020B0503020204020204" pitchFamily="34" charset="-122"/>
              </a:endParaRPr>
            </a:p>
          </p:txBody>
        </p:sp>
        <p:sp>
          <p:nvSpPr>
            <p:cNvPr id="73728" name="文本框 164"/>
            <p:cNvSpPr txBox="1">
              <a:spLocks noChangeArrowheads="1"/>
            </p:cNvSpPr>
            <p:nvPr/>
          </p:nvSpPr>
          <p:spPr bwMode="auto">
            <a:xfrm>
              <a:off x="10690613" y="2771062"/>
              <a:ext cx="798869"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zh-CN" altLang="en-US" sz="1000">
                  <a:latin typeface="微软雅黑" panose="020B0503020204020204" pitchFamily="34" charset="-122"/>
                </a:rPr>
                <a:t>唑来膦酸</a:t>
              </a:r>
            </a:p>
          </p:txBody>
        </p:sp>
        <p:pic>
          <p:nvPicPr>
            <p:cNvPr id="73729" name="图片 16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746980" y="3631019"/>
              <a:ext cx="761993" cy="2456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33" name="矩形 73732"/>
            <p:cNvSpPr/>
            <p:nvPr/>
          </p:nvSpPr>
          <p:spPr bwMode="auto">
            <a:xfrm>
              <a:off x="8821335" y="5868277"/>
              <a:ext cx="833438" cy="252413"/>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anchor="b"/>
            <a:lstStyle/>
            <a:p>
              <a:pPr algn="ctr" fontAlgn="auto"/>
              <a:r>
                <a:rPr lang="zh-CN" altLang="en-US" sz="1000" noProof="1">
                  <a:solidFill>
                    <a:schemeClr val="tx1"/>
                  </a:solidFill>
                  <a:latin typeface="微软雅黑" panose="020B0503020204020204" pitchFamily="34" charset="-122"/>
                  <a:cs typeface="微软雅黑" panose="020B0503020204020204" pitchFamily="34" charset="-122"/>
                </a:rPr>
                <a:t>时间</a:t>
              </a:r>
              <a:r>
                <a:rPr lang="en-US" altLang="zh-CN" sz="1000" noProof="1">
                  <a:solidFill>
                    <a:schemeClr val="tx1"/>
                  </a:solidFill>
                  <a:latin typeface="微软雅黑" panose="020B0503020204020204" pitchFamily="34" charset="-122"/>
                  <a:cs typeface="微软雅黑" panose="020B0503020204020204" pitchFamily="34" charset="-122"/>
                </a:rPr>
                <a:t>(</a:t>
              </a:r>
              <a:r>
                <a:rPr lang="zh-CN" altLang="en-US" sz="1000" noProof="1">
                  <a:solidFill>
                    <a:schemeClr val="tx1"/>
                  </a:solidFill>
                  <a:latin typeface="微软雅黑" panose="020B0503020204020204" pitchFamily="34" charset="-122"/>
                  <a:cs typeface="微软雅黑" panose="020B0503020204020204" pitchFamily="34" charset="-122"/>
                </a:rPr>
                <a:t>月</a:t>
              </a:r>
              <a:r>
                <a:rPr lang="en-US" altLang="zh-CN" sz="1000" noProof="1">
                  <a:solidFill>
                    <a:schemeClr val="tx1"/>
                  </a:solidFill>
                  <a:latin typeface="微软雅黑" panose="020B0503020204020204" pitchFamily="34" charset="-122"/>
                  <a:cs typeface="微软雅黑" panose="020B0503020204020204" pitchFamily="34" charset="-122"/>
                </a:rPr>
                <a:t>)</a:t>
              </a:r>
              <a:endParaRPr lang="en-US" sz="1000" noProof="1">
                <a:solidFill>
                  <a:schemeClr val="tx1"/>
                </a:solidFill>
                <a:latin typeface="微软雅黑" panose="020B0503020204020204" pitchFamily="34" charset="-122"/>
                <a:cs typeface="微软雅黑" panose="020B0503020204020204" pitchFamily="34" charset="-122"/>
              </a:endParaRPr>
            </a:p>
          </p:txBody>
        </p:sp>
      </p:grpSp>
      <p:grpSp>
        <p:nvGrpSpPr>
          <p:cNvPr id="73872" name="组合 73871">
            <a:extLst>
              <a:ext uri="{FF2B5EF4-FFF2-40B4-BE49-F238E27FC236}">
                <a16:creationId xmlns:a16="http://schemas.microsoft.com/office/drawing/2014/main" id="{AFF661B6-3E5A-4880-CBC1-85B827BED79F}"/>
              </a:ext>
            </a:extLst>
          </p:cNvPr>
          <p:cNvGrpSpPr/>
          <p:nvPr/>
        </p:nvGrpSpPr>
        <p:grpSpPr>
          <a:xfrm>
            <a:off x="693335" y="2616034"/>
            <a:ext cx="5038725" cy="3504656"/>
            <a:chOff x="693335" y="2616034"/>
            <a:chExt cx="5038725" cy="3504656"/>
          </a:xfrm>
        </p:grpSpPr>
        <p:pic>
          <p:nvPicPr>
            <p:cNvPr id="88" name="图片 30"/>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03178" y="2616034"/>
              <a:ext cx="4585636" cy="3251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1" name="组合 94"/>
            <p:cNvGrpSpPr/>
            <p:nvPr/>
          </p:nvGrpSpPr>
          <p:grpSpPr bwMode="auto">
            <a:xfrm>
              <a:off x="1347159" y="3496749"/>
              <a:ext cx="156888" cy="2161951"/>
              <a:chOff x="1196180" y="3531294"/>
              <a:chExt cx="162560" cy="2279901"/>
            </a:xfrm>
          </p:grpSpPr>
          <p:sp>
            <p:nvSpPr>
              <p:cNvPr id="73831" name="矩形 73830"/>
              <p:cNvSpPr/>
              <p:nvPr/>
            </p:nvSpPr>
            <p:spPr>
              <a:xfrm>
                <a:off x="1278659" y="3614792"/>
                <a:ext cx="80600" cy="2196432"/>
              </a:xfrm>
              <a:prstGeom prst="rect">
                <a:avLst/>
              </a:prstGeom>
              <a:solidFill>
                <a:schemeClr val="bg1">
                  <a:lumMod val="75000"/>
                </a:schemeClr>
              </a:solid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fontAlgn="auto"/>
                <a:endParaRPr lang="en-US" noProof="1">
                  <a:solidFill>
                    <a:schemeClr val="tx1"/>
                  </a:solidFill>
                  <a:latin typeface="微软雅黑" panose="020B0503020204020204" pitchFamily="34" charset="-122"/>
                </a:endParaRPr>
              </a:p>
            </p:txBody>
          </p:sp>
          <p:sp>
            <p:nvSpPr>
              <p:cNvPr id="73832" name="矩形 73831"/>
              <p:cNvSpPr/>
              <p:nvPr/>
            </p:nvSpPr>
            <p:spPr>
              <a:xfrm>
                <a:off x="1196414" y="3531086"/>
                <a:ext cx="82245" cy="2280137"/>
              </a:xfrm>
              <a:prstGeom prst="rect">
                <a:avLst/>
              </a:prstGeom>
              <a:solidFill>
                <a:schemeClr val="accent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fontAlgn="auto"/>
                <a:endParaRPr lang="en-US" noProof="1">
                  <a:solidFill>
                    <a:schemeClr val="tx1"/>
                  </a:solidFill>
                  <a:latin typeface="微软雅黑" panose="020B0503020204020204" pitchFamily="34" charset="-122"/>
                </a:endParaRPr>
              </a:p>
            </p:txBody>
          </p:sp>
        </p:grpSp>
        <p:grpSp>
          <p:nvGrpSpPr>
            <p:cNvPr id="94" name="组合 36"/>
            <p:cNvGrpSpPr/>
            <p:nvPr/>
          </p:nvGrpSpPr>
          <p:grpSpPr bwMode="auto">
            <a:xfrm>
              <a:off x="1580895" y="3256824"/>
              <a:ext cx="156888" cy="2401876"/>
              <a:chOff x="2541774" y="1865437"/>
              <a:chExt cx="325120" cy="4559802"/>
            </a:xfrm>
          </p:grpSpPr>
          <p:sp>
            <p:nvSpPr>
              <p:cNvPr id="73828" name="矩形 73827"/>
              <p:cNvSpPr/>
              <p:nvPr/>
            </p:nvSpPr>
            <p:spPr>
              <a:xfrm>
                <a:off x="2705959" y="2016156"/>
                <a:ext cx="161198" cy="4409135"/>
              </a:xfrm>
              <a:prstGeom prst="rect">
                <a:avLst/>
              </a:prstGeom>
              <a:solidFill>
                <a:schemeClr val="bg1">
                  <a:lumMod val="75000"/>
                </a:schemeClr>
              </a:solid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fontAlgn="auto"/>
                <a:endParaRPr lang="en-US" noProof="1">
                  <a:solidFill>
                    <a:schemeClr val="tx1"/>
                  </a:solidFill>
                  <a:latin typeface="微软雅黑" panose="020B0503020204020204" pitchFamily="34" charset="-122"/>
                </a:endParaRPr>
              </a:p>
            </p:txBody>
          </p:sp>
          <p:sp>
            <p:nvSpPr>
              <p:cNvPr id="73829" name="矩形 73828"/>
              <p:cNvSpPr/>
              <p:nvPr/>
            </p:nvSpPr>
            <p:spPr>
              <a:xfrm>
                <a:off x="2541469" y="1865467"/>
                <a:ext cx="164489" cy="4559823"/>
              </a:xfrm>
              <a:prstGeom prst="rect">
                <a:avLst/>
              </a:prstGeom>
              <a:solidFill>
                <a:schemeClr val="accent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fontAlgn="auto"/>
                <a:endParaRPr lang="en-US" noProof="1">
                  <a:solidFill>
                    <a:schemeClr val="tx1"/>
                  </a:solidFill>
                  <a:latin typeface="微软雅黑" panose="020B0503020204020204" pitchFamily="34" charset="-122"/>
                </a:endParaRPr>
              </a:p>
            </p:txBody>
          </p:sp>
        </p:grpSp>
        <p:grpSp>
          <p:nvGrpSpPr>
            <p:cNvPr id="95" name="组合 37"/>
            <p:cNvGrpSpPr/>
            <p:nvPr/>
          </p:nvGrpSpPr>
          <p:grpSpPr bwMode="auto">
            <a:xfrm>
              <a:off x="1816833" y="3197574"/>
              <a:ext cx="156888" cy="2461126"/>
              <a:chOff x="2541774" y="1865437"/>
              <a:chExt cx="325120" cy="4559802"/>
            </a:xfrm>
          </p:grpSpPr>
          <p:sp>
            <p:nvSpPr>
              <p:cNvPr id="73825" name="矩形 73824"/>
              <p:cNvSpPr/>
              <p:nvPr/>
            </p:nvSpPr>
            <p:spPr>
              <a:xfrm>
                <a:off x="2703911" y="1992888"/>
                <a:ext cx="161198" cy="4432401"/>
              </a:xfrm>
              <a:prstGeom prst="rect">
                <a:avLst/>
              </a:prstGeom>
              <a:solidFill>
                <a:schemeClr val="bg1">
                  <a:lumMod val="75000"/>
                </a:schemeClr>
              </a:solid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fontAlgn="auto"/>
                <a:endParaRPr lang="en-US" noProof="1">
                  <a:solidFill>
                    <a:schemeClr val="tx1"/>
                  </a:solidFill>
                  <a:latin typeface="微软雅黑" panose="020B0503020204020204" pitchFamily="34" charset="-122"/>
                </a:endParaRPr>
              </a:p>
            </p:txBody>
          </p:sp>
          <p:sp>
            <p:nvSpPr>
              <p:cNvPr id="73826" name="矩形 73825"/>
              <p:cNvSpPr/>
              <p:nvPr/>
            </p:nvSpPr>
            <p:spPr>
              <a:xfrm>
                <a:off x="2542711" y="1863475"/>
                <a:ext cx="161201" cy="4561814"/>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fontAlgn="auto"/>
                <a:endParaRPr lang="en-US" noProof="1">
                  <a:solidFill>
                    <a:schemeClr val="tx1"/>
                  </a:solidFill>
                  <a:latin typeface="微软雅黑" panose="020B0503020204020204" pitchFamily="34" charset="-122"/>
                </a:endParaRPr>
              </a:p>
            </p:txBody>
          </p:sp>
        </p:grpSp>
        <p:grpSp>
          <p:nvGrpSpPr>
            <p:cNvPr id="73793" name="组合 47"/>
            <p:cNvGrpSpPr/>
            <p:nvPr/>
          </p:nvGrpSpPr>
          <p:grpSpPr bwMode="auto">
            <a:xfrm>
              <a:off x="2050015" y="3011612"/>
              <a:ext cx="156888" cy="2647088"/>
              <a:chOff x="2541774" y="1865437"/>
              <a:chExt cx="325120" cy="4559801"/>
            </a:xfrm>
          </p:grpSpPr>
          <p:sp>
            <p:nvSpPr>
              <p:cNvPr id="155" name="矩形 154"/>
              <p:cNvSpPr/>
              <p:nvPr/>
            </p:nvSpPr>
            <p:spPr>
              <a:xfrm>
                <a:off x="2704284" y="2457404"/>
                <a:ext cx="161201" cy="3967880"/>
              </a:xfrm>
              <a:prstGeom prst="rect">
                <a:avLst/>
              </a:prstGeom>
              <a:solidFill>
                <a:schemeClr val="bg1">
                  <a:lumMod val="75000"/>
                </a:schemeClr>
              </a:solid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fontAlgn="auto"/>
                <a:endParaRPr lang="en-US" noProof="1">
                  <a:solidFill>
                    <a:schemeClr val="tx1"/>
                  </a:solidFill>
                  <a:latin typeface="微软雅黑" panose="020B0503020204020204" pitchFamily="34" charset="-122"/>
                </a:endParaRPr>
              </a:p>
            </p:txBody>
          </p:sp>
          <p:sp>
            <p:nvSpPr>
              <p:cNvPr id="158" name="矩形 157"/>
              <p:cNvSpPr/>
              <p:nvPr/>
            </p:nvSpPr>
            <p:spPr>
              <a:xfrm>
                <a:off x="2543086" y="1863999"/>
                <a:ext cx="161198" cy="4561286"/>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fontAlgn="auto"/>
                <a:endParaRPr lang="en-US" noProof="1">
                  <a:solidFill>
                    <a:schemeClr val="tx1"/>
                  </a:solidFill>
                  <a:latin typeface="微软雅黑" panose="020B0503020204020204" pitchFamily="34" charset="-122"/>
                </a:endParaRPr>
              </a:p>
            </p:txBody>
          </p:sp>
        </p:grpSp>
        <p:grpSp>
          <p:nvGrpSpPr>
            <p:cNvPr id="73794" name="组合 50"/>
            <p:cNvGrpSpPr/>
            <p:nvPr/>
          </p:nvGrpSpPr>
          <p:grpSpPr bwMode="auto">
            <a:xfrm>
              <a:off x="2287905" y="3134348"/>
              <a:ext cx="156888" cy="2524352"/>
              <a:chOff x="2541774" y="2076858"/>
              <a:chExt cx="325120" cy="4348380"/>
            </a:xfrm>
          </p:grpSpPr>
          <p:sp>
            <p:nvSpPr>
              <p:cNvPr id="151" name="矩形 150"/>
              <p:cNvSpPr/>
              <p:nvPr/>
            </p:nvSpPr>
            <p:spPr>
              <a:xfrm>
                <a:off x="2704771" y="2186679"/>
                <a:ext cx="161201" cy="4238606"/>
              </a:xfrm>
              <a:prstGeom prst="rect">
                <a:avLst/>
              </a:prstGeom>
              <a:solidFill>
                <a:schemeClr val="bg1">
                  <a:lumMod val="75000"/>
                </a:schemeClr>
              </a:solid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fontAlgn="auto"/>
                <a:endParaRPr lang="en-US" noProof="1">
                  <a:solidFill>
                    <a:schemeClr val="tx1"/>
                  </a:solidFill>
                  <a:latin typeface="微软雅黑" panose="020B0503020204020204" pitchFamily="34" charset="-122"/>
                </a:endParaRPr>
              </a:p>
            </p:txBody>
          </p:sp>
          <p:sp>
            <p:nvSpPr>
              <p:cNvPr id="154" name="矩形 153"/>
              <p:cNvSpPr/>
              <p:nvPr/>
            </p:nvSpPr>
            <p:spPr>
              <a:xfrm>
                <a:off x="2540282" y="2077296"/>
                <a:ext cx="164489" cy="4347989"/>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fontAlgn="auto"/>
                <a:endParaRPr lang="en-US" noProof="1">
                  <a:solidFill>
                    <a:schemeClr val="tx1"/>
                  </a:solidFill>
                  <a:latin typeface="微软雅黑" panose="020B0503020204020204" pitchFamily="34" charset="-122"/>
                </a:endParaRPr>
              </a:p>
            </p:txBody>
          </p:sp>
        </p:grpSp>
        <p:grpSp>
          <p:nvGrpSpPr>
            <p:cNvPr id="73798" name="组合 53"/>
            <p:cNvGrpSpPr/>
            <p:nvPr/>
          </p:nvGrpSpPr>
          <p:grpSpPr bwMode="auto">
            <a:xfrm>
              <a:off x="2521787" y="2898907"/>
              <a:ext cx="156888" cy="2759793"/>
              <a:chOff x="2541774" y="1671295"/>
              <a:chExt cx="325120" cy="4753943"/>
            </a:xfrm>
          </p:grpSpPr>
          <p:sp>
            <p:nvSpPr>
              <p:cNvPr id="145" name="矩形 144"/>
              <p:cNvSpPr/>
              <p:nvPr/>
            </p:nvSpPr>
            <p:spPr>
              <a:xfrm>
                <a:off x="2706984" y="2394508"/>
                <a:ext cx="161201" cy="4030776"/>
              </a:xfrm>
              <a:prstGeom prst="rect">
                <a:avLst/>
              </a:prstGeom>
              <a:solidFill>
                <a:schemeClr val="bg1">
                  <a:lumMod val="75000"/>
                </a:schemeClr>
              </a:solid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fontAlgn="auto"/>
                <a:endParaRPr lang="en-US" noProof="1">
                  <a:solidFill>
                    <a:schemeClr val="tx1"/>
                  </a:solidFill>
                  <a:latin typeface="微软雅黑" panose="020B0503020204020204" pitchFamily="34" charset="-122"/>
                </a:endParaRPr>
              </a:p>
            </p:txBody>
          </p:sp>
          <p:sp>
            <p:nvSpPr>
              <p:cNvPr id="148" name="矩形 147"/>
              <p:cNvSpPr/>
              <p:nvPr/>
            </p:nvSpPr>
            <p:spPr>
              <a:xfrm>
                <a:off x="2542495" y="1669845"/>
                <a:ext cx="164489" cy="475544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fontAlgn="auto"/>
                <a:endParaRPr lang="en-US" noProof="1">
                  <a:solidFill>
                    <a:schemeClr val="tx1"/>
                  </a:solidFill>
                  <a:latin typeface="微软雅黑" panose="020B0503020204020204" pitchFamily="34" charset="-122"/>
                </a:endParaRPr>
              </a:p>
            </p:txBody>
          </p:sp>
        </p:grpSp>
        <p:grpSp>
          <p:nvGrpSpPr>
            <p:cNvPr id="73799" name="组合 56"/>
            <p:cNvGrpSpPr/>
            <p:nvPr/>
          </p:nvGrpSpPr>
          <p:grpSpPr bwMode="auto">
            <a:xfrm>
              <a:off x="2755775" y="2966348"/>
              <a:ext cx="156888" cy="2692352"/>
              <a:chOff x="2541774" y="1787466"/>
              <a:chExt cx="325120" cy="4637772"/>
            </a:xfrm>
          </p:grpSpPr>
          <p:sp>
            <p:nvSpPr>
              <p:cNvPr id="139" name="矩形 138"/>
              <p:cNvSpPr/>
              <p:nvPr/>
            </p:nvSpPr>
            <p:spPr>
              <a:xfrm>
                <a:off x="2705689" y="2060888"/>
                <a:ext cx="161198" cy="4364396"/>
              </a:xfrm>
              <a:prstGeom prst="rect">
                <a:avLst/>
              </a:prstGeom>
              <a:solidFill>
                <a:schemeClr val="bg1">
                  <a:lumMod val="75000"/>
                </a:schemeClr>
              </a:solid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fontAlgn="auto"/>
                <a:endParaRPr lang="en-US" noProof="1">
                  <a:solidFill>
                    <a:schemeClr val="tx1"/>
                  </a:solidFill>
                  <a:latin typeface="微软雅黑" panose="020B0503020204020204" pitchFamily="34" charset="-122"/>
                </a:endParaRPr>
              </a:p>
            </p:txBody>
          </p:sp>
          <p:sp>
            <p:nvSpPr>
              <p:cNvPr id="142" name="矩形 141"/>
              <p:cNvSpPr/>
              <p:nvPr/>
            </p:nvSpPr>
            <p:spPr>
              <a:xfrm>
                <a:off x="2541200" y="1787430"/>
                <a:ext cx="164489" cy="4637855"/>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fontAlgn="auto"/>
                <a:endParaRPr lang="en-US" noProof="1">
                  <a:solidFill>
                    <a:schemeClr val="tx1"/>
                  </a:solidFill>
                  <a:latin typeface="微软雅黑" panose="020B0503020204020204" pitchFamily="34" charset="-122"/>
                </a:endParaRPr>
              </a:p>
            </p:txBody>
          </p:sp>
        </p:grpSp>
        <p:grpSp>
          <p:nvGrpSpPr>
            <p:cNvPr id="73801" name="组合 59"/>
            <p:cNvGrpSpPr/>
            <p:nvPr/>
          </p:nvGrpSpPr>
          <p:grpSpPr bwMode="auto">
            <a:xfrm>
              <a:off x="2989511" y="2872413"/>
              <a:ext cx="146330" cy="2786287"/>
              <a:chOff x="2541774" y="1787466"/>
              <a:chExt cx="303242" cy="4637772"/>
            </a:xfrm>
          </p:grpSpPr>
          <p:sp>
            <p:nvSpPr>
              <p:cNvPr id="135" name="矩形 134"/>
              <p:cNvSpPr/>
              <p:nvPr/>
            </p:nvSpPr>
            <p:spPr>
              <a:xfrm>
                <a:off x="2704915" y="2649305"/>
                <a:ext cx="141463" cy="3775978"/>
              </a:xfrm>
              <a:prstGeom prst="rect">
                <a:avLst/>
              </a:prstGeom>
              <a:solidFill>
                <a:schemeClr val="bg1">
                  <a:lumMod val="75000"/>
                </a:schemeClr>
              </a:solid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fontAlgn="auto"/>
                <a:endParaRPr lang="en-US" noProof="1">
                  <a:solidFill>
                    <a:schemeClr val="tx1"/>
                  </a:solidFill>
                  <a:latin typeface="微软雅黑" panose="020B0503020204020204" pitchFamily="34" charset="-122"/>
                </a:endParaRPr>
              </a:p>
            </p:txBody>
          </p:sp>
          <p:sp>
            <p:nvSpPr>
              <p:cNvPr id="138" name="矩形 137"/>
              <p:cNvSpPr/>
              <p:nvPr/>
            </p:nvSpPr>
            <p:spPr>
              <a:xfrm>
                <a:off x="2540425" y="1787885"/>
                <a:ext cx="164490" cy="4637397"/>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fontAlgn="auto"/>
                <a:endParaRPr lang="en-US" noProof="1">
                  <a:solidFill>
                    <a:schemeClr val="tx1"/>
                  </a:solidFill>
                  <a:latin typeface="微软雅黑" panose="020B0503020204020204" pitchFamily="34" charset="-122"/>
                </a:endParaRPr>
              </a:p>
            </p:txBody>
          </p:sp>
        </p:grpSp>
        <p:grpSp>
          <p:nvGrpSpPr>
            <p:cNvPr id="73802" name="组合 62"/>
            <p:cNvGrpSpPr/>
            <p:nvPr/>
          </p:nvGrpSpPr>
          <p:grpSpPr bwMode="auto">
            <a:xfrm>
              <a:off x="3222830" y="2944670"/>
              <a:ext cx="146330" cy="2714030"/>
              <a:chOff x="2541774" y="1787466"/>
              <a:chExt cx="303242" cy="4637773"/>
            </a:xfrm>
          </p:grpSpPr>
          <p:sp>
            <p:nvSpPr>
              <p:cNvPr id="129" name="矩形 128"/>
              <p:cNvSpPr/>
              <p:nvPr/>
            </p:nvSpPr>
            <p:spPr>
              <a:xfrm>
                <a:off x="2705006" y="2217822"/>
                <a:ext cx="141460" cy="4207463"/>
              </a:xfrm>
              <a:prstGeom prst="rect">
                <a:avLst/>
              </a:prstGeom>
              <a:solidFill>
                <a:schemeClr val="bg1">
                  <a:lumMod val="75000"/>
                </a:schemeClr>
              </a:solid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fontAlgn="auto"/>
                <a:endParaRPr lang="en-US" noProof="1">
                  <a:solidFill>
                    <a:schemeClr val="tx1"/>
                  </a:solidFill>
                  <a:latin typeface="微软雅黑" panose="020B0503020204020204" pitchFamily="34" charset="-122"/>
                </a:endParaRPr>
              </a:p>
            </p:txBody>
          </p:sp>
          <p:sp>
            <p:nvSpPr>
              <p:cNvPr id="132" name="矩形 131"/>
              <p:cNvSpPr/>
              <p:nvPr/>
            </p:nvSpPr>
            <p:spPr>
              <a:xfrm>
                <a:off x="2540516" y="1786495"/>
                <a:ext cx="164490" cy="463879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fontAlgn="auto"/>
                <a:endParaRPr lang="en-US" noProof="1">
                  <a:solidFill>
                    <a:schemeClr val="tx1"/>
                  </a:solidFill>
                  <a:latin typeface="微软雅黑" panose="020B0503020204020204" pitchFamily="34" charset="-122"/>
                </a:endParaRPr>
              </a:p>
            </p:txBody>
          </p:sp>
        </p:grpSp>
        <p:grpSp>
          <p:nvGrpSpPr>
            <p:cNvPr id="73804" name="组合 66"/>
            <p:cNvGrpSpPr/>
            <p:nvPr/>
          </p:nvGrpSpPr>
          <p:grpSpPr bwMode="auto">
            <a:xfrm>
              <a:off x="3461169" y="3021445"/>
              <a:ext cx="148500" cy="2637255"/>
              <a:chOff x="2541774" y="1801537"/>
              <a:chExt cx="307738" cy="4623703"/>
            </a:xfrm>
          </p:grpSpPr>
          <p:sp>
            <p:nvSpPr>
              <p:cNvPr id="123" name="矩形 122"/>
              <p:cNvSpPr/>
              <p:nvPr/>
            </p:nvSpPr>
            <p:spPr>
              <a:xfrm>
                <a:off x="2704562" y="2130740"/>
                <a:ext cx="144751" cy="4294547"/>
              </a:xfrm>
              <a:prstGeom prst="rect">
                <a:avLst/>
              </a:prstGeom>
              <a:solidFill>
                <a:schemeClr val="bg1">
                  <a:lumMod val="75000"/>
                </a:schemeClr>
              </a:solid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fontAlgn="auto"/>
                <a:endParaRPr lang="en-US" noProof="1">
                  <a:solidFill>
                    <a:schemeClr val="tx1"/>
                  </a:solidFill>
                  <a:latin typeface="微软雅黑" panose="020B0503020204020204" pitchFamily="34" charset="-122"/>
                </a:endParaRPr>
              </a:p>
            </p:txBody>
          </p:sp>
          <p:sp>
            <p:nvSpPr>
              <p:cNvPr id="126" name="矩形 125"/>
              <p:cNvSpPr/>
              <p:nvPr/>
            </p:nvSpPr>
            <p:spPr>
              <a:xfrm>
                <a:off x="2543361" y="1799533"/>
                <a:ext cx="161201" cy="4625754"/>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fontAlgn="auto"/>
                <a:endParaRPr lang="en-US" noProof="1">
                  <a:solidFill>
                    <a:schemeClr val="tx1"/>
                  </a:solidFill>
                  <a:latin typeface="微软雅黑" panose="020B0503020204020204" pitchFamily="34" charset="-122"/>
                </a:endParaRPr>
              </a:p>
            </p:txBody>
          </p:sp>
        </p:grpSp>
        <p:grpSp>
          <p:nvGrpSpPr>
            <p:cNvPr id="73805" name="组合 69"/>
            <p:cNvGrpSpPr/>
            <p:nvPr/>
          </p:nvGrpSpPr>
          <p:grpSpPr bwMode="auto">
            <a:xfrm>
              <a:off x="3696193" y="3034091"/>
              <a:ext cx="148500" cy="2624609"/>
              <a:chOff x="2541774" y="1823708"/>
              <a:chExt cx="307738" cy="4601532"/>
            </a:xfrm>
          </p:grpSpPr>
          <p:sp>
            <p:nvSpPr>
              <p:cNvPr id="117" name="矩形 116"/>
              <p:cNvSpPr/>
              <p:nvPr/>
            </p:nvSpPr>
            <p:spPr>
              <a:xfrm>
                <a:off x="2704409" y="2247636"/>
                <a:ext cx="144751" cy="4177651"/>
              </a:xfrm>
              <a:prstGeom prst="rect">
                <a:avLst/>
              </a:prstGeom>
              <a:solidFill>
                <a:schemeClr val="bg1">
                  <a:lumMod val="75000"/>
                </a:schemeClr>
              </a:solid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fontAlgn="auto"/>
                <a:endParaRPr lang="en-US" noProof="1">
                  <a:solidFill>
                    <a:schemeClr val="tx1"/>
                  </a:solidFill>
                  <a:latin typeface="微软雅黑" panose="020B0503020204020204" pitchFamily="34" charset="-122"/>
                </a:endParaRPr>
              </a:p>
            </p:txBody>
          </p:sp>
          <p:sp>
            <p:nvSpPr>
              <p:cNvPr id="120" name="矩形 119"/>
              <p:cNvSpPr/>
              <p:nvPr/>
            </p:nvSpPr>
            <p:spPr>
              <a:xfrm>
                <a:off x="2543208" y="1821799"/>
                <a:ext cx="161201" cy="4603489"/>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fontAlgn="auto"/>
                <a:endParaRPr lang="en-US" noProof="1">
                  <a:solidFill>
                    <a:schemeClr val="tx1"/>
                  </a:solidFill>
                  <a:latin typeface="微软雅黑" panose="020B0503020204020204" pitchFamily="34" charset="-122"/>
                </a:endParaRPr>
              </a:p>
            </p:txBody>
          </p:sp>
        </p:grpSp>
        <p:grpSp>
          <p:nvGrpSpPr>
            <p:cNvPr id="73807" name="组合 72"/>
            <p:cNvGrpSpPr/>
            <p:nvPr/>
          </p:nvGrpSpPr>
          <p:grpSpPr bwMode="auto">
            <a:xfrm>
              <a:off x="3929929" y="3078348"/>
              <a:ext cx="148500" cy="2580352"/>
              <a:chOff x="2541774" y="1901302"/>
              <a:chExt cx="307738" cy="4523938"/>
            </a:xfrm>
          </p:grpSpPr>
          <p:sp>
            <p:nvSpPr>
              <p:cNvPr id="111" name="矩形 110"/>
              <p:cNvSpPr/>
              <p:nvPr/>
            </p:nvSpPr>
            <p:spPr>
              <a:xfrm>
                <a:off x="2703634" y="2211455"/>
                <a:ext cx="144751" cy="4213833"/>
              </a:xfrm>
              <a:prstGeom prst="rect">
                <a:avLst/>
              </a:prstGeom>
              <a:solidFill>
                <a:schemeClr val="bg1">
                  <a:lumMod val="75000"/>
                </a:schemeClr>
              </a:solid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fontAlgn="auto"/>
                <a:endParaRPr lang="en-US" noProof="1">
                  <a:solidFill>
                    <a:schemeClr val="tx1"/>
                  </a:solidFill>
                  <a:latin typeface="微软雅黑" panose="020B0503020204020204" pitchFamily="34" charset="-122"/>
                </a:endParaRPr>
              </a:p>
            </p:txBody>
          </p:sp>
          <p:sp>
            <p:nvSpPr>
              <p:cNvPr id="114" name="矩形 113"/>
              <p:cNvSpPr/>
              <p:nvPr/>
            </p:nvSpPr>
            <p:spPr>
              <a:xfrm>
                <a:off x="2542435" y="1899731"/>
                <a:ext cx="161199" cy="4525556"/>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fontAlgn="auto"/>
                <a:endParaRPr lang="en-US" noProof="1">
                  <a:solidFill>
                    <a:schemeClr val="tx1"/>
                  </a:solidFill>
                  <a:latin typeface="微软雅黑" panose="020B0503020204020204" pitchFamily="34" charset="-122"/>
                </a:endParaRPr>
              </a:p>
            </p:txBody>
          </p:sp>
        </p:grpSp>
        <p:grpSp>
          <p:nvGrpSpPr>
            <p:cNvPr id="73808" name="组合 75"/>
            <p:cNvGrpSpPr/>
            <p:nvPr/>
          </p:nvGrpSpPr>
          <p:grpSpPr bwMode="auto">
            <a:xfrm>
              <a:off x="4162838" y="2898909"/>
              <a:ext cx="155548" cy="2759791"/>
              <a:chOff x="2541774" y="1901302"/>
              <a:chExt cx="307738" cy="4523938"/>
            </a:xfrm>
          </p:grpSpPr>
          <p:sp>
            <p:nvSpPr>
              <p:cNvPr id="105" name="矩形 104"/>
              <p:cNvSpPr/>
              <p:nvPr/>
            </p:nvSpPr>
            <p:spPr>
              <a:xfrm>
                <a:off x="2706619" y="2435988"/>
                <a:ext cx="144474" cy="3989296"/>
              </a:xfrm>
              <a:prstGeom prst="rect">
                <a:avLst/>
              </a:prstGeom>
              <a:solidFill>
                <a:schemeClr val="bg1">
                  <a:lumMod val="75000"/>
                </a:schemeClr>
              </a:solid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fontAlgn="auto"/>
                <a:endParaRPr lang="en-US" noProof="1">
                  <a:solidFill>
                    <a:schemeClr val="tx1"/>
                  </a:solidFill>
                  <a:latin typeface="微软雅黑" panose="020B0503020204020204" pitchFamily="34" charset="-122"/>
                </a:endParaRPr>
              </a:p>
            </p:txBody>
          </p:sp>
          <p:sp>
            <p:nvSpPr>
              <p:cNvPr id="108" name="矩形 107"/>
              <p:cNvSpPr/>
              <p:nvPr/>
            </p:nvSpPr>
            <p:spPr>
              <a:xfrm>
                <a:off x="2543301" y="1899918"/>
                <a:ext cx="163318" cy="4525366"/>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fontAlgn="auto"/>
                <a:endParaRPr lang="en-US" noProof="1">
                  <a:solidFill>
                    <a:schemeClr val="tx1"/>
                  </a:solidFill>
                  <a:latin typeface="微软雅黑" panose="020B0503020204020204" pitchFamily="34" charset="-122"/>
                </a:endParaRPr>
              </a:p>
            </p:txBody>
          </p:sp>
        </p:grpSp>
        <p:grpSp>
          <p:nvGrpSpPr>
            <p:cNvPr id="73810" name="组合 78"/>
            <p:cNvGrpSpPr/>
            <p:nvPr/>
          </p:nvGrpSpPr>
          <p:grpSpPr bwMode="auto">
            <a:xfrm>
              <a:off x="4397262" y="2978994"/>
              <a:ext cx="155548" cy="2679706"/>
              <a:chOff x="2541774" y="2032580"/>
              <a:chExt cx="307738" cy="4392660"/>
            </a:xfrm>
          </p:grpSpPr>
          <p:sp>
            <p:nvSpPr>
              <p:cNvPr id="101" name="矩形 100"/>
              <p:cNvSpPr/>
              <p:nvPr/>
            </p:nvSpPr>
            <p:spPr>
              <a:xfrm>
                <a:off x="2704520" y="2737853"/>
                <a:ext cx="144474" cy="3687431"/>
              </a:xfrm>
              <a:prstGeom prst="rect">
                <a:avLst/>
              </a:prstGeom>
              <a:solidFill>
                <a:schemeClr val="bg1">
                  <a:lumMod val="75000"/>
                </a:schemeClr>
              </a:solid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fontAlgn="auto"/>
                <a:endParaRPr lang="en-US" noProof="1">
                  <a:solidFill>
                    <a:schemeClr val="tx1"/>
                  </a:solidFill>
                  <a:latin typeface="微软雅黑" panose="020B0503020204020204" pitchFamily="34" charset="-122"/>
                </a:endParaRPr>
              </a:p>
            </p:txBody>
          </p:sp>
          <p:sp>
            <p:nvSpPr>
              <p:cNvPr id="102" name="矩形 101"/>
              <p:cNvSpPr/>
              <p:nvPr/>
            </p:nvSpPr>
            <p:spPr>
              <a:xfrm>
                <a:off x="2541202" y="2032634"/>
                <a:ext cx="163318" cy="439265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fontAlgn="auto"/>
                <a:endParaRPr lang="en-US" noProof="1">
                  <a:solidFill>
                    <a:schemeClr val="tx1"/>
                  </a:solidFill>
                  <a:latin typeface="微软雅黑" panose="020B0503020204020204" pitchFamily="34" charset="-122"/>
                </a:endParaRPr>
              </a:p>
            </p:txBody>
          </p:sp>
        </p:grpSp>
        <p:grpSp>
          <p:nvGrpSpPr>
            <p:cNvPr id="73811" name="组合 81"/>
            <p:cNvGrpSpPr/>
            <p:nvPr/>
          </p:nvGrpSpPr>
          <p:grpSpPr bwMode="auto">
            <a:xfrm>
              <a:off x="4633206" y="3100338"/>
              <a:ext cx="155548" cy="2558362"/>
              <a:chOff x="2541774" y="2231491"/>
              <a:chExt cx="307738" cy="4193749"/>
            </a:xfrm>
          </p:grpSpPr>
          <p:sp>
            <p:nvSpPr>
              <p:cNvPr id="97" name="矩形 96"/>
              <p:cNvSpPr/>
              <p:nvPr/>
            </p:nvSpPr>
            <p:spPr>
              <a:xfrm>
                <a:off x="2705693" y="2756068"/>
                <a:ext cx="144474" cy="3669216"/>
              </a:xfrm>
              <a:prstGeom prst="rect">
                <a:avLst/>
              </a:prstGeom>
              <a:solidFill>
                <a:schemeClr val="bg1">
                  <a:lumMod val="75000"/>
                </a:schemeClr>
              </a:solid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fontAlgn="auto"/>
                <a:endParaRPr lang="en-US" noProof="1">
                  <a:solidFill>
                    <a:schemeClr val="tx1"/>
                  </a:solidFill>
                  <a:latin typeface="微软雅黑" panose="020B0503020204020204" pitchFamily="34" charset="-122"/>
                </a:endParaRPr>
              </a:p>
            </p:txBody>
          </p:sp>
          <p:sp>
            <p:nvSpPr>
              <p:cNvPr id="98" name="矩形 97"/>
              <p:cNvSpPr/>
              <p:nvPr/>
            </p:nvSpPr>
            <p:spPr>
              <a:xfrm>
                <a:off x="2542375" y="2230407"/>
                <a:ext cx="163318" cy="4194877"/>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fontAlgn="auto"/>
                <a:endParaRPr lang="en-US" noProof="1">
                  <a:solidFill>
                    <a:schemeClr val="tx1"/>
                  </a:solidFill>
                  <a:latin typeface="微软雅黑" panose="020B0503020204020204" pitchFamily="34" charset="-122"/>
                </a:endParaRPr>
              </a:p>
            </p:txBody>
          </p:sp>
        </p:grpSp>
        <p:grpSp>
          <p:nvGrpSpPr>
            <p:cNvPr id="73813" name="组合 84"/>
            <p:cNvGrpSpPr/>
            <p:nvPr/>
          </p:nvGrpSpPr>
          <p:grpSpPr bwMode="auto">
            <a:xfrm>
              <a:off x="4866942" y="3276155"/>
              <a:ext cx="155548" cy="2382545"/>
              <a:chOff x="2541774" y="2519696"/>
              <a:chExt cx="307738" cy="3905544"/>
            </a:xfrm>
          </p:grpSpPr>
          <p:sp>
            <p:nvSpPr>
              <p:cNvPr id="73823" name="矩形 73822"/>
              <p:cNvSpPr/>
              <p:nvPr/>
            </p:nvSpPr>
            <p:spPr>
              <a:xfrm>
                <a:off x="2704955" y="2784694"/>
                <a:ext cx="144474" cy="3640590"/>
              </a:xfrm>
              <a:prstGeom prst="rect">
                <a:avLst/>
              </a:prstGeom>
              <a:solidFill>
                <a:schemeClr val="bg1">
                  <a:lumMod val="75000"/>
                </a:schemeClr>
              </a:solid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fontAlgn="auto"/>
                <a:endParaRPr lang="en-US" noProof="1">
                  <a:solidFill>
                    <a:schemeClr val="tx1"/>
                  </a:solidFill>
                  <a:latin typeface="微软雅黑" panose="020B0503020204020204" pitchFamily="34" charset="-122"/>
                </a:endParaRPr>
              </a:p>
            </p:txBody>
          </p:sp>
          <p:sp>
            <p:nvSpPr>
              <p:cNvPr id="96" name="矩形 95"/>
              <p:cNvSpPr/>
              <p:nvPr/>
            </p:nvSpPr>
            <p:spPr>
              <a:xfrm>
                <a:off x="2541637" y="2519262"/>
                <a:ext cx="163318" cy="3906023"/>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fontAlgn="auto"/>
                <a:endParaRPr lang="en-US" noProof="1">
                  <a:solidFill>
                    <a:schemeClr val="tx1"/>
                  </a:solidFill>
                  <a:latin typeface="微软雅黑" panose="020B0503020204020204" pitchFamily="34" charset="-122"/>
                </a:endParaRPr>
              </a:p>
            </p:txBody>
          </p:sp>
        </p:grpSp>
        <p:grpSp>
          <p:nvGrpSpPr>
            <p:cNvPr id="73814" name="组合 87"/>
            <p:cNvGrpSpPr/>
            <p:nvPr/>
          </p:nvGrpSpPr>
          <p:grpSpPr bwMode="auto">
            <a:xfrm>
              <a:off x="5104731" y="3276155"/>
              <a:ext cx="155548" cy="2382545"/>
              <a:chOff x="2541774" y="2519696"/>
              <a:chExt cx="307738" cy="3905544"/>
            </a:xfrm>
          </p:grpSpPr>
          <p:sp>
            <p:nvSpPr>
              <p:cNvPr id="73820" name="矩形 73819"/>
              <p:cNvSpPr/>
              <p:nvPr/>
            </p:nvSpPr>
            <p:spPr>
              <a:xfrm>
                <a:off x="2705620" y="3050127"/>
                <a:ext cx="144474" cy="3375157"/>
              </a:xfrm>
              <a:prstGeom prst="rect">
                <a:avLst/>
              </a:prstGeom>
              <a:solidFill>
                <a:schemeClr val="bg1">
                  <a:lumMod val="75000"/>
                </a:schemeClr>
              </a:solid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fontAlgn="auto"/>
                <a:endParaRPr lang="en-US" noProof="1">
                  <a:solidFill>
                    <a:schemeClr val="tx1"/>
                  </a:solidFill>
                  <a:latin typeface="微软雅黑" panose="020B0503020204020204" pitchFamily="34" charset="-122"/>
                </a:endParaRPr>
              </a:p>
            </p:txBody>
          </p:sp>
          <p:sp>
            <p:nvSpPr>
              <p:cNvPr id="73822" name="矩形 73821"/>
              <p:cNvSpPr/>
              <p:nvPr/>
            </p:nvSpPr>
            <p:spPr>
              <a:xfrm>
                <a:off x="2542302" y="2519262"/>
                <a:ext cx="163318" cy="3906023"/>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a:endParaRPr lang="en-US" noProof="1">
                  <a:solidFill>
                    <a:schemeClr val="tx1"/>
                  </a:solidFill>
                  <a:latin typeface="微软雅黑" panose="020B0503020204020204" pitchFamily="34" charset="-122"/>
                </a:endParaRPr>
              </a:p>
            </p:txBody>
          </p:sp>
        </p:grpSp>
        <p:grpSp>
          <p:nvGrpSpPr>
            <p:cNvPr id="73816" name="组合 90"/>
            <p:cNvGrpSpPr/>
            <p:nvPr/>
          </p:nvGrpSpPr>
          <p:grpSpPr bwMode="auto">
            <a:xfrm>
              <a:off x="5338224" y="3210081"/>
              <a:ext cx="155548" cy="2448619"/>
              <a:chOff x="2541774" y="2411387"/>
              <a:chExt cx="307738" cy="4013853"/>
            </a:xfrm>
          </p:grpSpPr>
          <p:sp>
            <p:nvSpPr>
              <p:cNvPr id="73817" name="矩形 73816"/>
              <p:cNvSpPr/>
              <p:nvPr/>
            </p:nvSpPr>
            <p:spPr>
              <a:xfrm>
                <a:off x="2705361" y="2698820"/>
                <a:ext cx="144474" cy="3726465"/>
              </a:xfrm>
              <a:prstGeom prst="rect">
                <a:avLst/>
              </a:prstGeom>
              <a:solidFill>
                <a:schemeClr val="bg1">
                  <a:lumMod val="75000"/>
                </a:schemeClr>
              </a:solid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fontAlgn="auto"/>
                <a:endParaRPr lang="en-US" noProof="1">
                  <a:solidFill>
                    <a:schemeClr val="tx1"/>
                  </a:solidFill>
                  <a:latin typeface="微软雅黑" panose="020B0503020204020204" pitchFamily="34" charset="-122"/>
                </a:endParaRPr>
              </a:p>
            </p:txBody>
          </p:sp>
          <p:sp>
            <p:nvSpPr>
              <p:cNvPr id="73819" name="矩形 73818"/>
              <p:cNvSpPr/>
              <p:nvPr/>
            </p:nvSpPr>
            <p:spPr>
              <a:xfrm>
                <a:off x="2542043" y="2409967"/>
                <a:ext cx="163318" cy="4015317"/>
              </a:xfrm>
              <a:prstGeom prst="rect">
                <a:avLst/>
              </a:prstGeom>
              <a:solidFill>
                <a:schemeClr val="accent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fontAlgn="auto"/>
                <a:endParaRPr lang="en-US" noProof="1">
                  <a:solidFill>
                    <a:schemeClr val="tx1"/>
                  </a:solidFill>
                  <a:latin typeface="微软雅黑" panose="020B0503020204020204" pitchFamily="34" charset="-122"/>
                </a:endParaRPr>
              </a:p>
            </p:txBody>
          </p:sp>
        </p:grpSp>
        <p:sp>
          <p:nvSpPr>
            <p:cNvPr id="25" name="箭头: 右 24"/>
            <p:cNvSpPr/>
            <p:nvPr/>
          </p:nvSpPr>
          <p:spPr bwMode="auto">
            <a:xfrm>
              <a:off x="1201335" y="4236327"/>
              <a:ext cx="4530725" cy="773113"/>
            </a:xfrm>
            <a:prstGeom prst="rightArrow">
              <a:avLst/>
            </a:prstGeom>
            <a:solidFill>
              <a:schemeClr val="accent3"/>
            </a:solidFill>
            <a:ln>
              <a:solidFill>
                <a:schemeClr val="accent3"/>
              </a:solidFill>
            </a:ln>
            <a:effectLst>
              <a:outerShdw blurRad="50800" dist="38100" dir="2700000" algn="tl" rotWithShape="0">
                <a:prstClr val="black">
                  <a:alpha val="40000"/>
                </a:prstClr>
              </a:outerShdw>
            </a:effectLst>
          </p:spPr>
          <p:style>
            <a:lnRef idx="2">
              <a:schemeClr val="accent1">
                <a:lumMod val="75000"/>
              </a:schemeClr>
            </a:lnRef>
            <a:fillRef idx="1">
              <a:schemeClr val="accent1"/>
            </a:fillRef>
            <a:effectRef idx="0">
              <a:srgbClr val="FFFFFF"/>
            </a:effectRef>
            <a:fontRef idx="minor">
              <a:schemeClr val="lt1"/>
            </a:fontRef>
          </p:style>
          <p:txBody>
            <a:bodyPr tIns="0" bIns="36000" anchor="ctr"/>
            <a:lstStyle/>
            <a:p>
              <a:pPr algn="ctr" fontAlgn="auto"/>
              <a:r>
                <a:rPr lang="zh-CN" altLang="en-US" sz="1600" b="1" noProof="1">
                  <a:solidFill>
                    <a:schemeClr val="bg1"/>
                  </a:solidFill>
                  <a:effectLst>
                    <a:outerShdw blurRad="38100" dist="38100" dir="2700000" algn="tl">
                      <a:srgbClr val="000000">
                        <a:alpha val="43137"/>
                      </a:srgbClr>
                    </a:outerShdw>
                  </a:effectLst>
                  <a:latin typeface="微软雅黑" panose="020B0503020204020204" pitchFamily="34" charset="-122"/>
                  <a:cs typeface="微软雅黑" panose="020B0503020204020204" pitchFamily="34" charset="-122"/>
                </a:rPr>
                <a:t>地舒单抗组连续</a:t>
              </a:r>
              <a:r>
                <a:rPr lang="en-US" altLang="zh-CN" sz="1600" b="1" noProof="1">
                  <a:solidFill>
                    <a:schemeClr val="bg1"/>
                  </a:solidFill>
                  <a:effectLst>
                    <a:outerShdw blurRad="38100" dist="38100" dir="2700000" algn="tl">
                      <a:srgbClr val="000000">
                        <a:alpha val="43137"/>
                      </a:srgbClr>
                    </a:outerShdw>
                  </a:effectLst>
                  <a:latin typeface="微软雅黑" panose="020B0503020204020204" pitchFamily="34" charset="-122"/>
                  <a:cs typeface="微软雅黑" panose="020B0503020204020204" pitchFamily="34" charset="-122"/>
                </a:rPr>
                <a:t>18</a:t>
              </a:r>
              <a:r>
                <a:rPr lang="zh-CN" altLang="en-US" sz="1600" b="1" noProof="1">
                  <a:solidFill>
                    <a:schemeClr val="bg1"/>
                  </a:solidFill>
                  <a:effectLst>
                    <a:outerShdw blurRad="38100" dist="38100" dir="2700000" algn="tl">
                      <a:srgbClr val="000000">
                        <a:alpha val="43137"/>
                      </a:srgbClr>
                    </a:outerShdw>
                  </a:effectLst>
                  <a:latin typeface="微软雅黑" panose="020B0503020204020204" pitchFamily="34" charset="-122"/>
                  <a:cs typeface="微软雅黑" panose="020B0503020204020204" pitchFamily="34" charset="-122"/>
                </a:rPr>
                <a:t>个月更优</a:t>
              </a:r>
              <a:endParaRPr lang="en-US" sz="1600" b="1" noProof="1">
                <a:solidFill>
                  <a:schemeClr val="bg1"/>
                </a:solidFill>
                <a:effectLst>
                  <a:outerShdw blurRad="38100" dist="38100" dir="2700000" algn="tl">
                    <a:srgbClr val="000000">
                      <a:alpha val="43137"/>
                    </a:srgbClr>
                  </a:outerShdw>
                </a:effectLst>
                <a:latin typeface="微软雅黑" panose="020B0503020204020204" pitchFamily="34" charset="-122"/>
                <a:cs typeface="微软雅黑" panose="020B0503020204020204" pitchFamily="34" charset="-122"/>
              </a:endParaRPr>
            </a:p>
          </p:txBody>
        </p:sp>
        <p:sp>
          <p:nvSpPr>
            <p:cNvPr id="27" name="矩形 26"/>
            <p:cNvSpPr/>
            <p:nvPr/>
          </p:nvSpPr>
          <p:spPr bwMode="auto">
            <a:xfrm rot="16200000">
              <a:off x="-110734" y="4100596"/>
              <a:ext cx="1882775" cy="274638"/>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anchor="b"/>
            <a:lstStyle/>
            <a:p>
              <a:pPr algn="ctr" fontAlgn="auto"/>
              <a:r>
                <a:rPr lang="en-US" altLang="zh-CN" sz="1000" noProof="1">
                  <a:solidFill>
                    <a:schemeClr val="tx1"/>
                  </a:solidFill>
                  <a:latin typeface="微软雅黑" panose="020B0503020204020204" pitchFamily="34" charset="-122"/>
                  <a:cs typeface="微软雅黑" panose="020B0503020204020204" pitchFamily="34" charset="-122"/>
                </a:rPr>
                <a:t>HRQoL</a:t>
              </a:r>
              <a:r>
                <a:rPr lang="zh-CN" altLang="en-US" sz="1000" noProof="1">
                  <a:solidFill>
                    <a:schemeClr val="tx1"/>
                  </a:solidFill>
                  <a:latin typeface="微软雅黑" panose="020B0503020204020204" pitchFamily="34" charset="-122"/>
                  <a:cs typeface="微软雅黑" panose="020B0503020204020204" pitchFamily="34" charset="-122"/>
                </a:rPr>
                <a:t>改善的患者比例</a:t>
              </a:r>
              <a:r>
                <a:rPr lang="en-US" altLang="zh-CN" sz="1000" noProof="1">
                  <a:solidFill>
                    <a:schemeClr val="tx1"/>
                  </a:solidFill>
                  <a:latin typeface="微软雅黑" panose="020B0503020204020204" pitchFamily="34" charset="-122"/>
                  <a:cs typeface="微软雅黑" panose="020B0503020204020204" pitchFamily="34" charset="-122"/>
                </a:rPr>
                <a:t>(%)</a:t>
              </a:r>
              <a:endParaRPr lang="en-US" sz="1000" noProof="1">
                <a:solidFill>
                  <a:schemeClr val="tx1"/>
                </a:solidFill>
                <a:latin typeface="微软雅黑" panose="020B0503020204020204" pitchFamily="34" charset="-122"/>
                <a:cs typeface="微软雅黑" panose="020B0503020204020204" pitchFamily="34" charset="-122"/>
              </a:endParaRPr>
            </a:p>
          </p:txBody>
        </p:sp>
        <p:sp>
          <p:nvSpPr>
            <p:cNvPr id="73736" name="矩形 73735"/>
            <p:cNvSpPr/>
            <p:nvPr/>
          </p:nvSpPr>
          <p:spPr bwMode="auto">
            <a:xfrm>
              <a:off x="2901548" y="5868277"/>
              <a:ext cx="833437" cy="252413"/>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anchor="b"/>
            <a:lstStyle/>
            <a:p>
              <a:pPr algn="ctr" fontAlgn="auto"/>
              <a:r>
                <a:rPr lang="zh-CN" altLang="en-US" sz="1000" noProof="1">
                  <a:solidFill>
                    <a:schemeClr val="tx1"/>
                  </a:solidFill>
                  <a:latin typeface="微软雅黑" panose="020B0503020204020204" pitchFamily="34" charset="-122"/>
                  <a:cs typeface="微软雅黑" panose="020B0503020204020204" pitchFamily="34" charset="-122"/>
                </a:rPr>
                <a:t>时间</a:t>
              </a:r>
              <a:r>
                <a:rPr lang="en-US" altLang="zh-CN" sz="1000" noProof="1">
                  <a:solidFill>
                    <a:schemeClr val="tx1"/>
                  </a:solidFill>
                  <a:latin typeface="微软雅黑" panose="020B0503020204020204" pitchFamily="34" charset="-122"/>
                  <a:cs typeface="微软雅黑" panose="020B0503020204020204" pitchFamily="34" charset="-122"/>
                </a:rPr>
                <a:t>(</a:t>
              </a:r>
              <a:r>
                <a:rPr lang="zh-CN" altLang="en-US" sz="1000" noProof="1">
                  <a:solidFill>
                    <a:schemeClr val="tx1"/>
                  </a:solidFill>
                  <a:latin typeface="微软雅黑" panose="020B0503020204020204" pitchFamily="34" charset="-122"/>
                  <a:cs typeface="微软雅黑" panose="020B0503020204020204" pitchFamily="34" charset="-122"/>
                </a:rPr>
                <a:t>月</a:t>
              </a:r>
              <a:r>
                <a:rPr lang="en-US" altLang="zh-CN" sz="1000" noProof="1">
                  <a:solidFill>
                    <a:schemeClr val="tx1"/>
                  </a:solidFill>
                  <a:latin typeface="微软雅黑" panose="020B0503020204020204" pitchFamily="34" charset="-122"/>
                  <a:cs typeface="微软雅黑" panose="020B0503020204020204" pitchFamily="34" charset="-122"/>
                </a:rPr>
                <a:t>)</a:t>
              </a:r>
              <a:endParaRPr lang="en-US" sz="1000" noProof="1">
                <a:solidFill>
                  <a:schemeClr val="tx1"/>
                </a:solidFill>
                <a:latin typeface="微软雅黑" panose="020B0503020204020204" pitchFamily="34" charset="-122"/>
                <a:cs typeface="微软雅黑" panose="020B0503020204020204" pitchFamily="34" charset="-122"/>
              </a:endParaRPr>
            </a:p>
          </p:txBody>
        </p:sp>
      </p:grpSp>
      <p:sp>
        <p:nvSpPr>
          <p:cNvPr id="73730" name="文本框 174"/>
          <p:cNvSpPr txBox="1">
            <a:spLocks noChangeArrowheads="1"/>
          </p:cNvSpPr>
          <p:nvPr/>
        </p:nvSpPr>
        <p:spPr bwMode="auto">
          <a:xfrm>
            <a:off x="7196428" y="2285421"/>
            <a:ext cx="3972807" cy="3077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zh-CN" altLang="en-US" sz="1400" b="1" dirty="0">
                <a:solidFill>
                  <a:schemeClr val="accent1"/>
                </a:solidFill>
                <a:latin typeface="+mn-ea"/>
              </a:rPr>
              <a:t>无疼痛或轻度疼痛人群</a:t>
            </a:r>
            <a:r>
              <a:rPr lang="en-US" altLang="zh-CN" sz="1400" b="1" dirty="0" err="1">
                <a:solidFill>
                  <a:schemeClr val="accent1"/>
                </a:solidFill>
                <a:latin typeface="+mn-ea"/>
              </a:rPr>
              <a:t>HRQoL</a:t>
            </a:r>
            <a:r>
              <a:rPr lang="zh-CN" altLang="en-US" sz="1400" b="1" dirty="0">
                <a:solidFill>
                  <a:schemeClr val="accent1"/>
                </a:solidFill>
                <a:latin typeface="+mn-ea"/>
              </a:rPr>
              <a:t>评分改善情况</a:t>
            </a:r>
          </a:p>
        </p:txBody>
      </p:sp>
      <p:sp>
        <p:nvSpPr>
          <p:cNvPr id="73732" name="文本框 177"/>
          <p:cNvSpPr txBox="1">
            <a:spLocks noChangeArrowheads="1"/>
          </p:cNvSpPr>
          <p:nvPr/>
        </p:nvSpPr>
        <p:spPr bwMode="auto">
          <a:xfrm>
            <a:off x="1771975" y="2264362"/>
            <a:ext cx="304804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zh-CN" altLang="en-US" sz="1400" b="1" dirty="0">
                <a:solidFill>
                  <a:schemeClr val="accent1"/>
                </a:solidFill>
                <a:latin typeface="+mn-ea"/>
              </a:rPr>
              <a:t>整体人群</a:t>
            </a:r>
            <a:r>
              <a:rPr lang="en-US" altLang="zh-CN" sz="1400" b="1" dirty="0" err="1">
                <a:solidFill>
                  <a:schemeClr val="accent1"/>
                </a:solidFill>
                <a:latin typeface="+mn-ea"/>
              </a:rPr>
              <a:t>HRQoL</a:t>
            </a:r>
            <a:r>
              <a:rPr lang="zh-CN" altLang="en-US" sz="1400" b="1" dirty="0">
                <a:solidFill>
                  <a:schemeClr val="accent1"/>
                </a:solidFill>
                <a:latin typeface="+mn-ea"/>
              </a:rPr>
              <a:t>评分改善情况</a:t>
            </a:r>
          </a:p>
        </p:txBody>
      </p:sp>
      <p:pic>
        <p:nvPicPr>
          <p:cNvPr id="2" name="Content Placeholder 5">
            <a:extLst>
              <a:ext uri="{FF2B5EF4-FFF2-40B4-BE49-F238E27FC236}">
                <a16:creationId xmlns:a16="http://schemas.microsoft.com/office/drawing/2014/main" id="{D622486B-A595-2DD9-D8C2-E5FE4C04E25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a:xfrm>
            <a:off x="12521162" y="1852027"/>
            <a:ext cx="6097219" cy="3353470"/>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F9BF32-1B7D-E55B-3829-5F1B78B44D07}"/>
            </a:ext>
          </a:extLst>
        </p:cNvPr>
        <p:cNvGrpSpPr/>
        <p:nvPr/>
      </p:nvGrpSpPr>
      <p:grpSpPr>
        <a:xfrm>
          <a:off x="0" y="0"/>
          <a:ext cx="0" cy="0"/>
          <a:chOff x="0" y="0"/>
          <a:chExt cx="0" cy="0"/>
        </a:xfrm>
      </p:grpSpPr>
      <p:graphicFrame>
        <p:nvGraphicFramePr>
          <p:cNvPr id="21" name="think-cell data - do not delete" hidden="1">
            <a:extLst>
              <a:ext uri="{FF2B5EF4-FFF2-40B4-BE49-F238E27FC236}">
                <a16:creationId xmlns:a16="http://schemas.microsoft.com/office/drawing/2014/main" id="{FF582BFD-79AC-87E8-336B-0909E988E475}"/>
              </a:ext>
            </a:extLst>
          </p:cNvPr>
          <p:cNvGraphicFramePr>
            <a:graphicFrameLocks noChangeAspect="1"/>
          </p:cNvGraphicFramePr>
          <p:nvPr>
            <p:custDataLst>
              <p:tags r:id="rId1"/>
            </p:custDataLst>
            <p:extLst>
              <p:ext uri="{D42A27DB-BD31-4B8C-83A1-F6EECF244321}">
                <p14:modId xmlns:p14="http://schemas.microsoft.com/office/powerpoint/2010/main" val="113006760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幻灯片" r:id="rId4" imgW="426" imgH="426" progId="TCLayout.ActiveDocument.1">
                  <p:embed/>
                </p:oleObj>
              </mc:Choice>
              <mc:Fallback>
                <p:oleObj name="think-cell 幻灯片" r:id="rId4" imgW="426" imgH="426" progId="TCLayout.ActiveDocument.1">
                  <p:embed/>
                  <p:pic>
                    <p:nvPicPr>
                      <p:cNvPr id="21" name="think-cell data - do not delete" hidden="1">
                        <a:extLst>
                          <a:ext uri="{FF2B5EF4-FFF2-40B4-BE49-F238E27FC236}">
                            <a16:creationId xmlns:a16="http://schemas.microsoft.com/office/drawing/2014/main" id="{FF582BFD-79AC-87E8-336B-0909E988E475}"/>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1" name="标题 10">
            <a:extLst>
              <a:ext uri="{FF2B5EF4-FFF2-40B4-BE49-F238E27FC236}">
                <a16:creationId xmlns:a16="http://schemas.microsoft.com/office/drawing/2014/main" id="{74F26D7B-A08A-5C8F-9302-B5DFB23101F8}"/>
              </a:ext>
            </a:extLst>
          </p:cNvPr>
          <p:cNvSpPr>
            <a:spLocks noGrp="1"/>
          </p:cNvSpPr>
          <p:nvPr>
            <p:ph type="title"/>
          </p:nvPr>
        </p:nvSpPr>
        <p:spPr/>
        <p:txBody>
          <a:bodyPr vert="horz"/>
          <a:lstStyle/>
          <a:p>
            <a:pPr algn="l"/>
            <a:r>
              <a:rPr lang="zh-CN" altLang="en-US" dirty="0"/>
              <a:t>关注无症状、尽早启动骨保护药物可预防和延缓</a:t>
            </a:r>
            <a:r>
              <a:rPr lang="en-US" altLang="zh-CN" dirty="0"/>
              <a:t>SRE</a:t>
            </a:r>
            <a:r>
              <a:rPr lang="zh-CN" altLang="en-US" dirty="0"/>
              <a:t>，对骨转移灶有明确获益</a:t>
            </a:r>
          </a:p>
        </p:txBody>
      </p:sp>
      <p:sp>
        <p:nvSpPr>
          <p:cNvPr id="68" name="内容占位符 10">
            <a:extLst>
              <a:ext uri="{FF2B5EF4-FFF2-40B4-BE49-F238E27FC236}">
                <a16:creationId xmlns:a16="http://schemas.microsoft.com/office/drawing/2014/main" id="{3761CFA2-C46B-9D16-5F1D-9C2FB1D5AD83}"/>
              </a:ext>
            </a:extLst>
          </p:cNvPr>
          <p:cNvSpPr txBox="1">
            <a:spLocks/>
          </p:cNvSpPr>
          <p:nvPr/>
        </p:nvSpPr>
        <p:spPr>
          <a:xfrm>
            <a:off x="409172" y="6200777"/>
            <a:ext cx="11422063" cy="426391"/>
          </a:xfrm>
          <a:prstGeom prst="rect">
            <a:avLst/>
          </a:prstGeom>
        </p:spPr>
        <p:txBody>
          <a:bodyPr lIns="0" tIns="0" rIns="0" bIns="0" anchor="t" anchorCtr="0"/>
          <a:lstStyle>
            <a:lvl1pPr marL="107950" indent="-107950" algn="l" defTabSz="914400" rtl="0" eaLnBrk="1" latinLnBrk="0" hangingPunct="1">
              <a:lnSpc>
                <a:spcPct val="100000"/>
              </a:lnSpc>
              <a:spcBef>
                <a:spcPts val="0"/>
              </a:spcBef>
              <a:spcAft>
                <a:spcPts val="0"/>
              </a:spcAft>
              <a:buFont typeface="+mj-lt"/>
              <a:buAutoNum type="arabicPeriod"/>
              <a:defRPr sz="800" kern="1200">
                <a:solidFill>
                  <a:schemeClr val="bg2">
                    <a:lumMod val="50000"/>
                  </a:schemeClr>
                </a:solidFill>
                <a:latin typeface="+mn-lt"/>
                <a:ea typeface="+mn-ea"/>
                <a:cs typeface="+mn-cs"/>
              </a:defRPr>
            </a:lvl1pPr>
            <a:lvl2pPr marL="457200" indent="0" algn="l" defTabSz="914400" rtl="0" eaLnBrk="1" latinLnBrk="0" hangingPunct="1">
              <a:lnSpc>
                <a:spcPct val="90000"/>
              </a:lnSpc>
              <a:spcBef>
                <a:spcPts val="0"/>
              </a:spcBef>
              <a:spcAft>
                <a:spcPts val="0"/>
              </a:spcAft>
              <a:buFont typeface="Arial" panose="020B0604020202020204" pitchFamily="34" charset="0"/>
              <a:buNone/>
              <a:defRPr sz="800" kern="1200">
                <a:solidFill>
                  <a:schemeClr val="tx1">
                    <a:lumMod val="75000"/>
                    <a:lumOff val="25000"/>
                  </a:schemeClr>
                </a:solidFill>
                <a:latin typeface="+mn-lt"/>
                <a:ea typeface="+mn-ea"/>
                <a:cs typeface="+mn-cs"/>
              </a:defRPr>
            </a:lvl2pPr>
            <a:lvl3pPr marL="914400" indent="0" algn="l" defTabSz="914400" rtl="0" eaLnBrk="1" latinLnBrk="0" hangingPunct="1">
              <a:lnSpc>
                <a:spcPct val="90000"/>
              </a:lnSpc>
              <a:spcBef>
                <a:spcPts val="0"/>
              </a:spcBef>
              <a:spcAft>
                <a:spcPts val="0"/>
              </a:spcAft>
              <a:buFont typeface="Arial" panose="020B0604020202020204" pitchFamily="34" charset="0"/>
              <a:buNone/>
              <a:defRPr sz="80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90000"/>
              </a:lnSpc>
              <a:spcBef>
                <a:spcPts val="0"/>
              </a:spcBef>
              <a:spcAft>
                <a:spcPts val="0"/>
              </a:spcAft>
              <a:buFont typeface="Arial" panose="020B0604020202020204" pitchFamily="34" charset="0"/>
              <a:buAutoNum type="arabicPeriod"/>
              <a:defRPr sz="800" kern="1200">
                <a:solidFill>
                  <a:schemeClr val="tx1">
                    <a:lumMod val="75000"/>
                    <a:lumOff val="25000"/>
                  </a:schemeClr>
                </a:solidFill>
                <a:latin typeface="+mn-lt"/>
                <a:ea typeface="+mn-ea"/>
                <a:cs typeface="+mn-cs"/>
              </a:defRPr>
            </a:lvl4pPr>
            <a:lvl5pPr marL="2057400" indent="-228600" algn="l" defTabSz="914400" rtl="0" eaLnBrk="1" latinLnBrk="0" hangingPunct="1">
              <a:lnSpc>
                <a:spcPct val="90000"/>
              </a:lnSpc>
              <a:spcBef>
                <a:spcPts val="0"/>
              </a:spcBef>
              <a:spcAft>
                <a:spcPts val="0"/>
              </a:spcAft>
              <a:buFont typeface="Arial" panose="020B0604020202020204" pitchFamily="34" charset="0"/>
              <a:buAutoNum type="arabicPeriod"/>
              <a:defRPr sz="8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mj-lt"/>
              <a:buNone/>
            </a:pPr>
            <a:r>
              <a:rPr lang="en-US" altLang="zh-CN"/>
              <a:t>1. Yang Y , Ma Y , Sheng J , et al. Chinese Journal of Cancer, 2016, 35(1):40.  2. Henk HJ, et al. J Med Econ. 2012; 15: 175-84.</a:t>
            </a:r>
            <a:endParaRPr lang="en-US" altLang="zh-CN" dirty="0"/>
          </a:p>
        </p:txBody>
      </p:sp>
      <p:sp>
        <p:nvSpPr>
          <p:cNvPr id="69" name="矩形 68">
            <a:extLst>
              <a:ext uri="{FF2B5EF4-FFF2-40B4-BE49-F238E27FC236}">
                <a16:creationId xmlns:a16="http://schemas.microsoft.com/office/drawing/2014/main" id="{19DDF2B1-AEF9-1BBB-81B8-6C48C5FBA543}"/>
              </a:ext>
            </a:extLst>
          </p:cNvPr>
          <p:cNvSpPr/>
          <p:nvPr/>
        </p:nvSpPr>
        <p:spPr>
          <a:xfrm>
            <a:off x="360589" y="5048557"/>
            <a:ext cx="5552355" cy="1080781"/>
          </a:xfrm>
          <a:prstGeom prst="rect">
            <a:avLst/>
          </a:prstGeom>
          <a:solidFill>
            <a:schemeClr val="accent1">
              <a:lumMod val="60000"/>
              <a:lumOff val="40000"/>
              <a:alpha val="10000"/>
            </a:schemeClr>
          </a:solidFill>
          <a:ln w="6350">
            <a:solidFill>
              <a:schemeClr val="accent1">
                <a:lumMod val="20000"/>
                <a:lumOff val="80000"/>
              </a:schemeClr>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6400" marR="0" lvl="0" indent="-86400" algn="just" defTabSz="914400" rtl="0" eaLnBrk="1" fontAlgn="auto" latinLnBrk="0" hangingPunct="1">
              <a:lnSpc>
                <a:spcPct val="120000"/>
              </a:lnSpc>
              <a:spcBef>
                <a:spcPts val="0"/>
              </a:spcBef>
              <a:spcAft>
                <a:spcPts val="600"/>
              </a:spcAft>
              <a:buClrTx/>
              <a:buSzTx/>
              <a:buFont typeface="Arial" panose="020B0604020202020204" pitchFamily="34" charset="0"/>
              <a:buChar char="•"/>
              <a:tabLst/>
              <a:defRPr/>
            </a:pPr>
            <a:r>
              <a:rPr kumimoji="0" lang="zh-CN" altLang="en-US" sz="10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一项中国骨转移性疾病临床特征和治疗的多中心回顾性流行病学调查中，纳入诊断为癌症合并骨转移且已接受双膦酸盐药物治疗的多癌肿骨转移共</a:t>
            </a:r>
            <a:r>
              <a:rPr kumimoji="0" lang="en-US" altLang="zh-CN" sz="10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3223</a:t>
            </a:r>
            <a:r>
              <a:rPr kumimoji="0" lang="zh-CN" altLang="en-US" sz="10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例患者，使用回顾性问卷收集患者的临床数据，以及有关骨转移诊断和管理的信息</a:t>
            </a:r>
            <a:endParaRPr kumimoji="0" lang="en-US" altLang="zh-CN" sz="10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a:p>
            <a:pPr marL="86400" marR="0" lvl="0" indent="-86400" algn="just" defTabSz="914400" rtl="0" eaLnBrk="1" fontAlgn="auto" latinLnBrk="0" hangingPunct="1">
              <a:lnSpc>
                <a:spcPct val="120000"/>
              </a:lnSpc>
              <a:spcBef>
                <a:spcPts val="0"/>
              </a:spcBef>
              <a:spcAft>
                <a:spcPts val="600"/>
              </a:spcAft>
              <a:buClrTx/>
              <a:buSzTx/>
              <a:buFont typeface="Arial" panose="020B0604020202020204" pitchFamily="34" charset="0"/>
              <a:buChar char="•"/>
              <a:tabLst/>
              <a:defRPr/>
            </a:pPr>
            <a:r>
              <a:rPr kumimoji="0" lang="zh-CN" altLang="en-US" sz="10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结果显示：</a:t>
            </a:r>
            <a:r>
              <a:rPr kumimoji="0" lang="en-US" altLang="zh-CN" sz="1000" b="1" i="0" u="none" strike="noStrike" kern="1200" cap="none" spc="0" normalizeH="0" baseline="0" noProof="0" dirty="0">
                <a:ln>
                  <a:noFill/>
                </a:ln>
                <a:solidFill>
                  <a:srgbClr val="EB6440"/>
                </a:solidFill>
                <a:effectLst/>
                <a:uLnTx/>
                <a:uFillTx/>
                <a:latin typeface="微软雅黑" panose="020B0503020204020204" pitchFamily="34" charset="-122"/>
                <a:ea typeface="微软雅黑" panose="020B0503020204020204" pitchFamily="34" charset="-122"/>
                <a:cs typeface="+mn-cs"/>
              </a:rPr>
              <a:t>3</a:t>
            </a:r>
            <a:r>
              <a:rPr kumimoji="0" lang="zh-CN" altLang="en-US" sz="1000" b="1" i="0" u="none" strike="noStrike" kern="1200" cap="none" spc="0" normalizeH="0" baseline="0" noProof="0" dirty="0">
                <a:ln>
                  <a:noFill/>
                </a:ln>
                <a:solidFill>
                  <a:srgbClr val="EB6440"/>
                </a:solidFill>
                <a:effectLst/>
                <a:uLnTx/>
                <a:uFillTx/>
                <a:latin typeface="微软雅黑" panose="020B0503020204020204" pitchFamily="34" charset="-122"/>
                <a:ea typeface="微软雅黑" panose="020B0503020204020204" pitchFamily="34" charset="-122"/>
                <a:cs typeface="+mn-cs"/>
              </a:rPr>
              <a:t>个月内治疗组的</a:t>
            </a:r>
            <a:r>
              <a:rPr kumimoji="0" lang="en-US" altLang="zh-CN" sz="1000" b="1" i="0" u="none" strike="noStrike" kern="1200" cap="none" spc="0" normalizeH="0" baseline="0" noProof="0" dirty="0">
                <a:ln>
                  <a:noFill/>
                </a:ln>
                <a:solidFill>
                  <a:srgbClr val="EB6440"/>
                </a:solidFill>
                <a:effectLst/>
                <a:uLnTx/>
                <a:uFillTx/>
                <a:latin typeface="微软雅黑" panose="020B0503020204020204" pitchFamily="34" charset="-122"/>
                <a:ea typeface="微软雅黑" panose="020B0503020204020204" pitchFamily="34" charset="-122"/>
                <a:cs typeface="+mn-cs"/>
              </a:rPr>
              <a:t>SRE</a:t>
            </a:r>
            <a:r>
              <a:rPr kumimoji="0" lang="zh-CN" altLang="en-US" sz="1000" b="1" i="0" u="none" strike="noStrike" kern="1200" cap="none" spc="0" normalizeH="0" baseline="0" noProof="0" dirty="0">
                <a:ln>
                  <a:noFill/>
                </a:ln>
                <a:solidFill>
                  <a:srgbClr val="EB6440"/>
                </a:solidFill>
                <a:effectLst/>
                <a:uLnTx/>
                <a:uFillTx/>
                <a:latin typeface="微软雅黑" panose="020B0503020204020204" pitchFamily="34" charset="-122"/>
                <a:ea typeface="微软雅黑" panose="020B0503020204020204" pitchFamily="34" charset="-122"/>
                <a:cs typeface="+mn-cs"/>
              </a:rPr>
              <a:t>发生率显著降低</a:t>
            </a:r>
            <a:r>
              <a:rPr kumimoji="0" lang="en-US" altLang="zh-CN" sz="1000" b="1" i="0" u="none" strike="noStrike" kern="1200" cap="none" spc="0" normalizeH="0" baseline="0" noProof="0" dirty="0">
                <a:ln>
                  <a:noFill/>
                </a:ln>
                <a:solidFill>
                  <a:srgbClr val="EB6440"/>
                </a:solidFill>
                <a:effectLst/>
                <a:uLnTx/>
                <a:uFillTx/>
                <a:latin typeface="微软雅黑" panose="020B0503020204020204" pitchFamily="34" charset="-122"/>
                <a:ea typeface="微软雅黑" panose="020B0503020204020204" pitchFamily="34" charset="-122"/>
                <a:cs typeface="+mn-cs"/>
              </a:rPr>
              <a:t>91%</a:t>
            </a:r>
            <a:endParaRPr kumimoji="0" lang="zh-CN" altLang="en-US" sz="1000" b="1" i="0" u="none" strike="noStrike" kern="1200" cap="none" spc="0" normalizeH="0" baseline="0" noProof="0" dirty="0">
              <a:ln>
                <a:noFill/>
              </a:ln>
              <a:solidFill>
                <a:srgbClr val="EB6440"/>
              </a:solidFill>
              <a:effectLst/>
              <a:uLnTx/>
              <a:uFillTx/>
              <a:latin typeface="微软雅黑" panose="020B0503020204020204" pitchFamily="34" charset="-122"/>
              <a:ea typeface="微软雅黑" panose="020B0503020204020204" pitchFamily="34" charset="-122"/>
              <a:cs typeface="+mn-cs"/>
            </a:endParaRPr>
          </a:p>
        </p:txBody>
      </p:sp>
      <p:sp>
        <p:nvSpPr>
          <p:cNvPr id="70" name="矩形 69">
            <a:extLst>
              <a:ext uri="{FF2B5EF4-FFF2-40B4-BE49-F238E27FC236}">
                <a16:creationId xmlns:a16="http://schemas.microsoft.com/office/drawing/2014/main" id="{D9FC1207-40DD-AD69-0729-7E04365D8ADD}"/>
              </a:ext>
            </a:extLst>
          </p:cNvPr>
          <p:cNvSpPr/>
          <p:nvPr/>
        </p:nvSpPr>
        <p:spPr>
          <a:xfrm>
            <a:off x="6273383" y="5078673"/>
            <a:ext cx="5649861" cy="1033812"/>
          </a:xfrm>
          <a:prstGeom prst="rect">
            <a:avLst/>
          </a:prstGeom>
          <a:solidFill>
            <a:schemeClr val="accent1">
              <a:lumMod val="60000"/>
              <a:lumOff val="40000"/>
              <a:alpha val="10000"/>
            </a:schemeClr>
          </a:solidFill>
          <a:ln w="6350">
            <a:solidFill>
              <a:schemeClr val="accent1">
                <a:lumMod val="20000"/>
                <a:lumOff val="80000"/>
              </a:schemeClr>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86400" marR="0" lvl="0" indent="-86400" algn="just" defTabSz="914400" rtl="0" eaLnBrk="1" fontAlgn="auto" latinLnBrk="0" hangingPunct="1">
              <a:lnSpc>
                <a:spcPct val="120000"/>
              </a:lnSpc>
              <a:spcBef>
                <a:spcPts val="0"/>
              </a:spcBef>
              <a:spcAft>
                <a:spcPts val="600"/>
              </a:spcAft>
              <a:buClrTx/>
              <a:buSzTx/>
              <a:buFont typeface="Arial" panose="020B0604020202020204" pitchFamily="34" charset="0"/>
              <a:buChar char="•"/>
              <a:tabLst/>
              <a:defRPr/>
            </a:pPr>
            <a:r>
              <a:rPr kumimoji="0" lang="zh-CN" altLang="en-US" sz="10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一项来自美国的回顾性研究，共纳入</a:t>
            </a:r>
            <a:r>
              <a:rPr kumimoji="0" lang="en-US" altLang="zh-CN" sz="10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01/01/01~12/31/06</a:t>
            </a:r>
            <a:r>
              <a:rPr kumimoji="0" lang="zh-CN" altLang="en-US" sz="10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期间</a:t>
            </a:r>
            <a:r>
              <a:rPr kumimoji="0" lang="en-US" altLang="zh-CN" sz="10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8757</a:t>
            </a:r>
            <a:r>
              <a:rPr kumimoji="0" lang="zh-CN" altLang="en-US" sz="10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名乳腺癌骨转移患者的相关资料，评估唑来膦酸的疗效及延迟、长期使用唑来膦酸的疗效等</a:t>
            </a:r>
            <a:endParaRPr kumimoji="0" lang="en-US" altLang="zh-CN" sz="10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a:p>
            <a:pPr marL="86400" marR="0" lvl="0" indent="-86400" algn="just" defTabSz="914400" rtl="0" eaLnBrk="1" fontAlgn="auto" latinLnBrk="0" hangingPunct="1">
              <a:lnSpc>
                <a:spcPct val="120000"/>
              </a:lnSpc>
              <a:spcBef>
                <a:spcPts val="0"/>
              </a:spcBef>
              <a:spcAft>
                <a:spcPts val="600"/>
              </a:spcAft>
              <a:buClrTx/>
              <a:buSzTx/>
              <a:buFont typeface="Arial" panose="020B0604020202020204" pitchFamily="34" charset="0"/>
              <a:buChar char="•"/>
              <a:tabLst/>
              <a:defRPr/>
            </a:pPr>
            <a:r>
              <a:rPr lang="zh-CN" altLang="en-US" sz="1000" dirty="0">
                <a:solidFill>
                  <a:prstClr val="black"/>
                </a:solidFill>
                <a:latin typeface="微软雅黑" panose="020B0503020204020204" pitchFamily="34" charset="-122"/>
                <a:ea typeface="微软雅黑" panose="020B0503020204020204" pitchFamily="34" charset="-122"/>
              </a:rPr>
              <a:t>结果显示：</a:t>
            </a:r>
            <a:r>
              <a:rPr lang="zh-CN" altLang="en-US" sz="1000" b="1" dirty="0">
                <a:solidFill>
                  <a:srgbClr val="EB6440"/>
                </a:solidFill>
                <a:latin typeface="微软雅黑" panose="020B0503020204020204" pitchFamily="34" charset="-122"/>
                <a:ea typeface="微软雅黑" panose="020B0503020204020204" pitchFamily="34" charset="-122"/>
              </a:rPr>
              <a:t>越晚启动骨保护药物，</a:t>
            </a:r>
            <a:r>
              <a:rPr lang="en-US" altLang="zh-CN" sz="1000" b="1" dirty="0">
                <a:solidFill>
                  <a:srgbClr val="EB6440"/>
                </a:solidFill>
                <a:latin typeface="微软雅黑" panose="020B0503020204020204" pitchFamily="34" charset="-122"/>
                <a:ea typeface="微软雅黑" panose="020B0503020204020204" pitchFamily="34" charset="-122"/>
              </a:rPr>
              <a:t>SRE/</a:t>
            </a:r>
            <a:r>
              <a:rPr lang="zh-CN" altLang="en-US" sz="1000" b="1" dirty="0">
                <a:solidFill>
                  <a:srgbClr val="EB6440"/>
                </a:solidFill>
                <a:latin typeface="微软雅黑" panose="020B0503020204020204" pitchFamily="34" charset="-122"/>
                <a:ea typeface="微软雅黑" panose="020B0503020204020204" pitchFamily="34" charset="-122"/>
              </a:rPr>
              <a:t>骨折发生风险越高</a:t>
            </a:r>
          </a:p>
        </p:txBody>
      </p:sp>
      <p:sp>
        <p:nvSpPr>
          <p:cNvPr id="71" name="矩形: 圆角 70">
            <a:extLst>
              <a:ext uri="{FF2B5EF4-FFF2-40B4-BE49-F238E27FC236}">
                <a16:creationId xmlns:a16="http://schemas.microsoft.com/office/drawing/2014/main" id="{B752943F-B370-9473-3EAE-28FAB005B517}"/>
              </a:ext>
            </a:extLst>
          </p:cNvPr>
          <p:cNvSpPr/>
          <p:nvPr/>
        </p:nvSpPr>
        <p:spPr>
          <a:xfrm>
            <a:off x="371475" y="1440777"/>
            <a:ext cx="5541469" cy="3484500"/>
          </a:xfrm>
          <a:prstGeom prst="roundRect">
            <a:avLst>
              <a:gd name="adj" fmla="val 1782"/>
            </a:avLst>
          </a:prstGeom>
          <a:solidFill>
            <a:schemeClr val="lt1"/>
          </a:solidFill>
          <a:ln w="9525" cap="rnd">
            <a:gradFill>
              <a:gsLst>
                <a:gs pos="100000">
                  <a:schemeClr val="accent1"/>
                </a:gs>
                <a:gs pos="0">
                  <a:schemeClr val="accent1">
                    <a:alpha val="0"/>
                  </a:schemeClr>
                </a:gs>
              </a:gsLst>
              <a:lin ang="5400000" scaled="1"/>
            </a:gradFill>
            <a:round/>
          </a:ln>
          <a:effectLst>
            <a:outerShdw blurRad="63500" algn="ctr" rotWithShape="0">
              <a:schemeClr val="accent1">
                <a:alpha val="2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72" name="组合 71">
            <a:extLst>
              <a:ext uri="{FF2B5EF4-FFF2-40B4-BE49-F238E27FC236}">
                <a16:creationId xmlns:a16="http://schemas.microsoft.com/office/drawing/2014/main" id="{69AE4380-2648-54F3-1E79-30AF60674A35}"/>
              </a:ext>
            </a:extLst>
          </p:cNvPr>
          <p:cNvGrpSpPr/>
          <p:nvPr/>
        </p:nvGrpSpPr>
        <p:grpSpPr>
          <a:xfrm>
            <a:off x="409172" y="1583753"/>
            <a:ext cx="5318527" cy="3200522"/>
            <a:chOff x="-457819" y="7841747"/>
            <a:chExt cx="5066123" cy="3079407"/>
          </a:xfrm>
        </p:grpSpPr>
        <p:graphicFrame>
          <p:nvGraphicFramePr>
            <p:cNvPr id="73" name="图表 72">
              <a:extLst>
                <a:ext uri="{FF2B5EF4-FFF2-40B4-BE49-F238E27FC236}">
                  <a16:creationId xmlns:a16="http://schemas.microsoft.com/office/drawing/2014/main" id="{EF625710-1205-7560-65B6-4E05BBAEC274}"/>
                </a:ext>
              </a:extLst>
            </p:cNvPr>
            <p:cNvGraphicFramePr/>
            <p:nvPr>
              <p:extLst>
                <p:ext uri="{D42A27DB-BD31-4B8C-83A1-F6EECF244321}">
                  <p14:modId xmlns:p14="http://schemas.microsoft.com/office/powerpoint/2010/main" val="414546041"/>
                </p:ext>
              </p:extLst>
            </p:nvPr>
          </p:nvGraphicFramePr>
          <p:xfrm>
            <a:off x="-457819" y="7841747"/>
            <a:ext cx="5066123" cy="3079407"/>
          </p:xfrm>
          <a:graphic>
            <a:graphicData uri="http://schemas.openxmlformats.org/drawingml/2006/chart">
              <c:chart xmlns:c="http://schemas.openxmlformats.org/drawingml/2006/chart" xmlns:r="http://schemas.openxmlformats.org/officeDocument/2006/relationships" r:id="rId6"/>
            </a:graphicData>
          </a:graphic>
        </p:graphicFrame>
        <p:sp>
          <p:nvSpPr>
            <p:cNvPr id="74" name="矩形: 圆角 73">
              <a:extLst>
                <a:ext uri="{FF2B5EF4-FFF2-40B4-BE49-F238E27FC236}">
                  <a16:creationId xmlns:a16="http://schemas.microsoft.com/office/drawing/2014/main" id="{9C73C8AF-C2E6-5D81-CEAB-579CBA210F1D}"/>
                </a:ext>
              </a:extLst>
            </p:cNvPr>
            <p:cNvSpPr/>
            <p:nvPr/>
          </p:nvSpPr>
          <p:spPr>
            <a:xfrm>
              <a:off x="529027" y="8566038"/>
              <a:ext cx="2588161" cy="773984"/>
            </a:xfrm>
            <a:prstGeom prst="roundRect">
              <a:avLst>
                <a:gd name="adj" fmla="val 9081"/>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zh-CN" altLang="en-US" sz="1200" b="1" i="0" u="none" strike="noStrike" kern="1200" cap="none" spc="0" normalizeH="0" baseline="0" noProof="0" dirty="0">
                  <a:ln>
                    <a:noFill/>
                  </a:ln>
                  <a:solidFill>
                    <a:schemeClr val="accent1"/>
                  </a:solidFill>
                  <a:effectLst/>
                  <a:uLnTx/>
                  <a:uFillTx/>
                  <a:latin typeface="+mn-ea"/>
                  <a:cs typeface="Arial" panose="020B0604020202020204" pitchFamily="34" charset="0"/>
                </a:rPr>
                <a:t>（</a:t>
              </a:r>
              <a:r>
                <a:rPr kumimoji="0" lang="en-US" altLang="zh-CN" sz="1200" b="1" i="0" u="none" strike="noStrike" kern="1200" cap="none" spc="0" normalizeH="0" baseline="0" noProof="0" dirty="0">
                  <a:ln>
                    <a:noFill/>
                  </a:ln>
                  <a:solidFill>
                    <a:schemeClr val="accent1"/>
                  </a:solidFill>
                  <a:effectLst/>
                  <a:uLnTx/>
                  <a:uFillTx/>
                  <a:latin typeface="+mn-ea"/>
                  <a:cs typeface="Arial" panose="020B0604020202020204" pitchFamily="34" charset="0"/>
                </a:rPr>
                <a:t>4.0% vs. 42.3%</a:t>
              </a:r>
              <a:r>
                <a:rPr kumimoji="0" lang="zh-CN" altLang="en-US" sz="1200" b="1" i="0" u="none" strike="noStrike" kern="1200" cap="none" spc="0" normalizeH="0" baseline="0" noProof="0" dirty="0">
                  <a:ln>
                    <a:noFill/>
                  </a:ln>
                  <a:solidFill>
                    <a:schemeClr val="accent1"/>
                  </a:solidFill>
                  <a:effectLst/>
                  <a:uLnTx/>
                  <a:uFillTx/>
                  <a:latin typeface="+mn-ea"/>
                  <a:cs typeface="Arial" panose="020B0604020202020204" pitchFamily="34" charset="0"/>
                </a:rPr>
                <a:t>，</a:t>
              </a:r>
              <a:r>
                <a:rPr kumimoji="0" lang="en-US" altLang="zh-CN" sz="1200" b="1" i="0" u="none" strike="noStrike" kern="1200" cap="none" spc="0" normalizeH="0" baseline="0" noProof="0" dirty="0">
                  <a:ln>
                    <a:noFill/>
                  </a:ln>
                  <a:solidFill>
                    <a:schemeClr val="accent1"/>
                  </a:solidFill>
                  <a:effectLst/>
                  <a:uLnTx/>
                  <a:uFillTx/>
                  <a:latin typeface="+mn-ea"/>
                  <a:cs typeface="Arial" panose="020B0604020202020204" pitchFamily="34" charset="0"/>
                </a:rPr>
                <a:t>P  &lt; 0.05</a:t>
              </a:r>
              <a:r>
                <a:rPr kumimoji="0" lang="zh-CN" altLang="en-US" sz="1200" b="1" i="0" u="none" strike="noStrike" kern="1200" cap="none" spc="0" normalizeH="0" baseline="0" noProof="0" dirty="0">
                  <a:ln>
                    <a:noFill/>
                  </a:ln>
                  <a:solidFill>
                    <a:schemeClr val="accent1"/>
                  </a:solidFill>
                  <a:effectLst/>
                  <a:uLnTx/>
                  <a:uFillTx/>
                  <a:latin typeface="+mn-ea"/>
                  <a:cs typeface="Arial" panose="020B0604020202020204" pitchFamily="34" charset="0"/>
                </a:rPr>
                <a:t>）</a:t>
              </a:r>
            </a:p>
          </p:txBody>
        </p:sp>
      </p:grpSp>
      <p:sp>
        <p:nvSpPr>
          <p:cNvPr id="75" name="矩形: 圆角 74">
            <a:extLst>
              <a:ext uri="{FF2B5EF4-FFF2-40B4-BE49-F238E27FC236}">
                <a16:creationId xmlns:a16="http://schemas.microsoft.com/office/drawing/2014/main" id="{21FC1F03-C534-44E6-CD00-A16535B33898}"/>
              </a:ext>
            </a:extLst>
          </p:cNvPr>
          <p:cNvSpPr/>
          <p:nvPr/>
        </p:nvSpPr>
        <p:spPr>
          <a:xfrm>
            <a:off x="6273383" y="1440777"/>
            <a:ext cx="5541469" cy="3484500"/>
          </a:xfrm>
          <a:prstGeom prst="roundRect">
            <a:avLst>
              <a:gd name="adj" fmla="val 1782"/>
            </a:avLst>
          </a:prstGeom>
          <a:solidFill>
            <a:schemeClr val="lt1"/>
          </a:solidFill>
          <a:ln w="9525" cap="rnd">
            <a:gradFill>
              <a:gsLst>
                <a:gs pos="100000">
                  <a:schemeClr val="accent1"/>
                </a:gs>
                <a:gs pos="0">
                  <a:schemeClr val="accent1">
                    <a:alpha val="0"/>
                  </a:schemeClr>
                </a:gs>
              </a:gsLst>
              <a:lin ang="5400000" scaled="1"/>
            </a:gradFill>
            <a:round/>
          </a:ln>
          <a:effectLst>
            <a:outerShdw blurRad="63500" algn="ctr" rotWithShape="0">
              <a:schemeClr val="accent1">
                <a:alpha val="2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76" name="组合 75">
            <a:extLst>
              <a:ext uri="{FF2B5EF4-FFF2-40B4-BE49-F238E27FC236}">
                <a16:creationId xmlns:a16="http://schemas.microsoft.com/office/drawing/2014/main" id="{913F572B-338F-2335-5B44-F4683E79F0A2}"/>
              </a:ext>
            </a:extLst>
          </p:cNvPr>
          <p:cNvGrpSpPr/>
          <p:nvPr/>
        </p:nvGrpSpPr>
        <p:grpSpPr>
          <a:xfrm>
            <a:off x="6273384" y="1040481"/>
            <a:ext cx="5541470" cy="454981"/>
            <a:chOff x="1030288" y="3300172"/>
            <a:chExt cx="7176245" cy="771263"/>
          </a:xfrm>
        </p:grpSpPr>
        <p:sp>
          <p:nvSpPr>
            <p:cNvPr id="77" name="矩形: 圆顶角 76">
              <a:extLst>
                <a:ext uri="{FF2B5EF4-FFF2-40B4-BE49-F238E27FC236}">
                  <a16:creationId xmlns:a16="http://schemas.microsoft.com/office/drawing/2014/main" id="{BAE85D4C-BCED-3FC7-76DE-FCDD11300E2A}"/>
                </a:ext>
              </a:extLst>
            </p:cNvPr>
            <p:cNvSpPr/>
            <p:nvPr/>
          </p:nvSpPr>
          <p:spPr>
            <a:xfrm>
              <a:off x="1030289" y="3300172"/>
              <a:ext cx="7176244" cy="771261"/>
            </a:xfrm>
            <a:prstGeom prst="round2SameRect">
              <a:avLst/>
            </a:prstGeom>
            <a:solidFill>
              <a:schemeClr val="accent1"/>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zh-CN" altLang="en-US" sz="1400" b="1" i="0" u="none" strike="noStrike" cap="none" spc="0" normalizeH="0" baseline="0" dirty="0">
                  <a:ln>
                    <a:noFill/>
                  </a:ln>
                  <a:solidFill>
                    <a:schemeClr val="bg1"/>
                  </a:solidFill>
                  <a:effectLst/>
                  <a:uFillTx/>
                  <a:latin typeface="+mn-ea"/>
                  <a:ea typeface="+mn-ea"/>
                  <a:cs typeface="Helvetica Neue Medium"/>
                  <a:sym typeface="Helvetica Neue Medium"/>
                </a:rPr>
                <a:t>骨保护药物延迟治疗时间与</a:t>
              </a:r>
              <a:r>
                <a:rPr kumimoji="0" lang="en-US" altLang="zh-CN" sz="1400" b="1" i="0" u="none" strike="noStrike" cap="none" spc="0" normalizeH="0" baseline="0" dirty="0">
                  <a:ln>
                    <a:noFill/>
                  </a:ln>
                  <a:solidFill>
                    <a:schemeClr val="bg1"/>
                  </a:solidFill>
                  <a:effectLst/>
                  <a:uFillTx/>
                  <a:latin typeface="+mn-ea"/>
                  <a:ea typeface="+mn-ea"/>
                  <a:cs typeface="Helvetica Neue Medium"/>
                  <a:sym typeface="Helvetica Neue Medium"/>
                </a:rPr>
                <a:t>SREs/</a:t>
              </a:r>
              <a:r>
                <a:rPr kumimoji="0" lang="zh-CN" altLang="en-US" sz="1400" b="1" i="0" u="none" strike="noStrike" cap="none" spc="0" normalizeH="0" baseline="0" dirty="0">
                  <a:ln>
                    <a:noFill/>
                  </a:ln>
                  <a:solidFill>
                    <a:schemeClr val="bg1"/>
                  </a:solidFill>
                  <a:effectLst/>
                  <a:uFillTx/>
                  <a:latin typeface="+mn-ea"/>
                  <a:ea typeface="+mn-ea"/>
                  <a:cs typeface="Helvetica Neue Medium"/>
                  <a:sym typeface="Helvetica Neue Medium"/>
                </a:rPr>
                <a:t>骨折发生风险的相关性</a:t>
              </a:r>
            </a:p>
          </p:txBody>
        </p:sp>
        <p:grpSp>
          <p:nvGrpSpPr>
            <p:cNvPr id="78" name="组合 77">
              <a:extLst>
                <a:ext uri="{FF2B5EF4-FFF2-40B4-BE49-F238E27FC236}">
                  <a16:creationId xmlns:a16="http://schemas.microsoft.com/office/drawing/2014/main" id="{F534731C-A6B2-4BD1-E11A-053417E73B98}"/>
                </a:ext>
              </a:extLst>
            </p:cNvPr>
            <p:cNvGrpSpPr/>
            <p:nvPr/>
          </p:nvGrpSpPr>
          <p:grpSpPr>
            <a:xfrm>
              <a:off x="6028535" y="3300172"/>
              <a:ext cx="2177998" cy="771261"/>
              <a:chOff x="7075258" y="258372"/>
              <a:chExt cx="1042318" cy="369100"/>
            </a:xfrm>
          </p:grpSpPr>
          <p:sp>
            <p:nvSpPr>
              <p:cNvPr id="82" name="直角三角形 81">
                <a:extLst>
                  <a:ext uri="{FF2B5EF4-FFF2-40B4-BE49-F238E27FC236}">
                    <a16:creationId xmlns:a16="http://schemas.microsoft.com/office/drawing/2014/main" id="{8E16B2E9-EC2C-D798-0813-A383151241DC}"/>
                  </a:ext>
                </a:extLst>
              </p:cNvPr>
              <p:cNvSpPr/>
              <p:nvPr/>
            </p:nvSpPr>
            <p:spPr>
              <a:xfrm rot="10800000">
                <a:off x="7642811" y="258372"/>
                <a:ext cx="474765" cy="369100"/>
              </a:xfrm>
              <a:prstGeom prst="rtTriangle">
                <a:avLst/>
              </a:prstGeom>
              <a:solidFill>
                <a:schemeClr val="bg1">
                  <a:alpha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mn-ea"/>
                  <a:sym typeface="微软雅黑" panose="020B0503020204020204" pitchFamily="34" charset="-122"/>
                </a:endParaRPr>
              </a:p>
            </p:txBody>
          </p:sp>
          <p:sp>
            <p:nvSpPr>
              <p:cNvPr id="83" name="直角三角形 82">
                <a:extLst>
                  <a:ext uri="{FF2B5EF4-FFF2-40B4-BE49-F238E27FC236}">
                    <a16:creationId xmlns:a16="http://schemas.microsoft.com/office/drawing/2014/main" id="{93B6C71E-EBC6-2283-0F16-446182FBF5FE}"/>
                  </a:ext>
                </a:extLst>
              </p:cNvPr>
              <p:cNvSpPr/>
              <p:nvPr/>
            </p:nvSpPr>
            <p:spPr>
              <a:xfrm rot="10800000" flipV="1">
                <a:off x="7075258" y="290045"/>
                <a:ext cx="1042318" cy="337427"/>
              </a:xfrm>
              <a:prstGeom prst="rtTriangle">
                <a:avLst/>
              </a:prstGeom>
              <a:solidFill>
                <a:schemeClr val="bg1">
                  <a:alpha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mn-ea"/>
                  <a:sym typeface="微软雅黑" panose="020B0503020204020204" pitchFamily="34" charset="-122"/>
                </a:endParaRPr>
              </a:p>
            </p:txBody>
          </p:sp>
        </p:grpSp>
        <p:grpSp>
          <p:nvGrpSpPr>
            <p:cNvPr id="79" name="组合 78">
              <a:extLst>
                <a:ext uri="{FF2B5EF4-FFF2-40B4-BE49-F238E27FC236}">
                  <a16:creationId xmlns:a16="http://schemas.microsoft.com/office/drawing/2014/main" id="{74D297E1-E0A4-11A8-7E68-1707B3938F73}"/>
                </a:ext>
              </a:extLst>
            </p:cNvPr>
            <p:cNvGrpSpPr/>
            <p:nvPr/>
          </p:nvGrpSpPr>
          <p:grpSpPr>
            <a:xfrm flipH="1">
              <a:off x="1030288" y="3300174"/>
              <a:ext cx="2177998" cy="771261"/>
              <a:chOff x="7075258" y="258373"/>
              <a:chExt cx="1042318" cy="369100"/>
            </a:xfrm>
          </p:grpSpPr>
          <p:sp>
            <p:nvSpPr>
              <p:cNvPr id="80" name="直角三角形 79">
                <a:extLst>
                  <a:ext uri="{FF2B5EF4-FFF2-40B4-BE49-F238E27FC236}">
                    <a16:creationId xmlns:a16="http://schemas.microsoft.com/office/drawing/2014/main" id="{EC051671-5C21-0B01-96DE-A0D107751401}"/>
                  </a:ext>
                </a:extLst>
              </p:cNvPr>
              <p:cNvSpPr/>
              <p:nvPr/>
            </p:nvSpPr>
            <p:spPr>
              <a:xfrm rot="10800000">
                <a:off x="7642811" y="258373"/>
                <a:ext cx="474765" cy="369100"/>
              </a:xfrm>
              <a:prstGeom prst="rtTriangle">
                <a:avLst/>
              </a:prstGeom>
              <a:solidFill>
                <a:schemeClr val="bg1">
                  <a:alpha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mn-ea"/>
                  <a:sym typeface="微软雅黑" panose="020B0503020204020204" pitchFamily="34" charset="-122"/>
                </a:endParaRPr>
              </a:p>
            </p:txBody>
          </p:sp>
          <p:sp>
            <p:nvSpPr>
              <p:cNvPr id="81" name="直角三角形 80">
                <a:extLst>
                  <a:ext uri="{FF2B5EF4-FFF2-40B4-BE49-F238E27FC236}">
                    <a16:creationId xmlns:a16="http://schemas.microsoft.com/office/drawing/2014/main" id="{52E17F0F-B0A9-290E-9E91-319A2E48286A}"/>
                  </a:ext>
                </a:extLst>
              </p:cNvPr>
              <p:cNvSpPr/>
              <p:nvPr/>
            </p:nvSpPr>
            <p:spPr>
              <a:xfrm rot="10800000" flipV="1">
                <a:off x="7075258" y="290045"/>
                <a:ext cx="1042318" cy="337427"/>
              </a:xfrm>
              <a:prstGeom prst="rtTriangle">
                <a:avLst/>
              </a:prstGeom>
              <a:solidFill>
                <a:schemeClr val="bg1">
                  <a:alpha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mn-ea"/>
                  <a:sym typeface="微软雅黑" panose="020B0503020204020204" pitchFamily="34" charset="-122"/>
                </a:endParaRPr>
              </a:p>
            </p:txBody>
          </p:sp>
        </p:grpSp>
      </p:grpSp>
      <p:grpSp>
        <p:nvGrpSpPr>
          <p:cNvPr id="84" name="组合 83">
            <a:extLst>
              <a:ext uri="{FF2B5EF4-FFF2-40B4-BE49-F238E27FC236}">
                <a16:creationId xmlns:a16="http://schemas.microsoft.com/office/drawing/2014/main" id="{ADC83388-23FD-3BE5-F55A-0E3A4B4755BE}"/>
              </a:ext>
            </a:extLst>
          </p:cNvPr>
          <p:cNvGrpSpPr/>
          <p:nvPr/>
        </p:nvGrpSpPr>
        <p:grpSpPr>
          <a:xfrm>
            <a:off x="6273383" y="1566900"/>
            <a:ext cx="5541468" cy="3375327"/>
            <a:chOff x="6924803" y="8793755"/>
            <a:chExt cx="4707563" cy="2848215"/>
          </a:xfrm>
        </p:grpSpPr>
        <p:graphicFrame>
          <p:nvGraphicFramePr>
            <p:cNvPr id="85" name="图表 84">
              <a:extLst>
                <a:ext uri="{FF2B5EF4-FFF2-40B4-BE49-F238E27FC236}">
                  <a16:creationId xmlns:a16="http://schemas.microsoft.com/office/drawing/2014/main" id="{AE3FAB3B-01E3-D392-78E9-AEB99BDBF2A3}"/>
                </a:ext>
              </a:extLst>
            </p:cNvPr>
            <p:cNvGraphicFramePr/>
            <p:nvPr>
              <p:extLst>
                <p:ext uri="{D42A27DB-BD31-4B8C-83A1-F6EECF244321}">
                  <p14:modId xmlns:p14="http://schemas.microsoft.com/office/powerpoint/2010/main" val="1087860401"/>
                </p:ext>
              </p:extLst>
            </p:nvPr>
          </p:nvGraphicFramePr>
          <p:xfrm>
            <a:off x="6924803" y="8793755"/>
            <a:ext cx="4707563" cy="2848215"/>
          </p:xfrm>
          <a:graphic>
            <a:graphicData uri="http://schemas.openxmlformats.org/drawingml/2006/chart">
              <c:chart xmlns:c="http://schemas.openxmlformats.org/drawingml/2006/chart" xmlns:r="http://schemas.openxmlformats.org/officeDocument/2006/relationships" r:id="rId7"/>
            </a:graphicData>
          </a:graphic>
        </p:graphicFrame>
        <p:sp>
          <p:nvSpPr>
            <p:cNvPr id="86" name="文本框 85">
              <a:extLst>
                <a:ext uri="{FF2B5EF4-FFF2-40B4-BE49-F238E27FC236}">
                  <a16:creationId xmlns:a16="http://schemas.microsoft.com/office/drawing/2014/main" id="{87103D66-AA05-86FD-D01D-F8B769A21E21}"/>
                </a:ext>
              </a:extLst>
            </p:cNvPr>
            <p:cNvSpPr txBox="1"/>
            <p:nvPr/>
          </p:nvSpPr>
          <p:spPr>
            <a:xfrm>
              <a:off x="10596882" y="8848401"/>
              <a:ext cx="1035484" cy="25035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2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Arial" panose="020B0604020202020204" pitchFamily="34" charset="0"/>
                </a:rPr>
                <a:t>P&lt;0.001</a:t>
              </a:r>
              <a:endParaRPr kumimoji="0" lang="zh-CN" altLang="en-US" sz="12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Arial" panose="020B0604020202020204" pitchFamily="34" charset="0"/>
              </a:endParaRPr>
            </a:p>
          </p:txBody>
        </p:sp>
        <p:sp>
          <p:nvSpPr>
            <p:cNvPr id="87" name="任意多边形: 形状 86">
              <a:extLst>
                <a:ext uri="{FF2B5EF4-FFF2-40B4-BE49-F238E27FC236}">
                  <a16:creationId xmlns:a16="http://schemas.microsoft.com/office/drawing/2014/main" id="{9E06C2B9-DFEC-6D4F-A78C-9E7DBAE62432}"/>
                </a:ext>
              </a:extLst>
            </p:cNvPr>
            <p:cNvSpPr/>
            <p:nvPr/>
          </p:nvSpPr>
          <p:spPr>
            <a:xfrm rot="4009294">
              <a:off x="8724955" y="8867985"/>
              <a:ext cx="442626" cy="1687833"/>
            </a:xfrm>
            <a:custGeom>
              <a:avLst/>
              <a:gdLst>
                <a:gd name="connsiteX0" fmla="*/ 467239 w 873010"/>
                <a:gd name="connsiteY0" fmla="*/ 0 h 2698007"/>
                <a:gd name="connsiteX1" fmla="*/ 873010 w 873010"/>
                <a:gd name="connsiteY1" fmla="*/ 510542 h 2698007"/>
                <a:gd name="connsiteX2" fmla="*/ 618480 w 873010"/>
                <a:gd name="connsiteY2" fmla="*/ 510542 h 2698007"/>
                <a:gd name="connsiteX3" fmla="*/ 617884 w 873010"/>
                <a:gd name="connsiteY3" fmla="*/ 522529 h 2698007"/>
                <a:gd name="connsiteX4" fmla="*/ 309558 w 873010"/>
                <a:gd name="connsiteY4" fmla="*/ 1936142 h 2698007"/>
                <a:gd name="connsiteX5" fmla="*/ 63836 w 873010"/>
                <a:gd name="connsiteY5" fmla="*/ 2562596 h 2698007"/>
                <a:gd name="connsiteX6" fmla="*/ 0 w 873010"/>
                <a:gd name="connsiteY6" fmla="*/ 2698007 h 2698007"/>
                <a:gd name="connsiteX7" fmla="*/ 61696 w 873010"/>
                <a:gd name="connsiteY7" fmla="*/ 2485313 h 2698007"/>
                <a:gd name="connsiteX8" fmla="*/ 224984 w 873010"/>
                <a:gd name="connsiteY8" fmla="*/ 1739714 h 2698007"/>
                <a:gd name="connsiteX9" fmla="*/ 334346 w 873010"/>
                <a:gd name="connsiteY9" fmla="*/ 518676 h 2698007"/>
                <a:gd name="connsiteX10" fmla="*/ 334147 w 873010"/>
                <a:gd name="connsiteY10" fmla="*/ 510542 h 2698007"/>
                <a:gd name="connsiteX11" fmla="*/ 61467 w 873010"/>
                <a:gd name="connsiteY11" fmla="*/ 510542 h 2698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73010" h="2698007">
                  <a:moveTo>
                    <a:pt x="467239" y="0"/>
                  </a:moveTo>
                  <a:lnTo>
                    <a:pt x="873010" y="510542"/>
                  </a:lnTo>
                  <a:lnTo>
                    <a:pt x="618480" y="510542"/>
                  </a:lnTo>
                  <a:lnTo>
                    <a:pt x="617884" y="522529"/>
                  </a:lnTo>
                  <a:cubicBezTo>
                    <a:pt x="588064" y="924958"/>
                    <a:pt x="484756" y="1418841"/>
                    <a:pt x="309558" y="1936142"/>
                  </a:cubicBezTo>
                  <a:cubicBezTo>
                    <a:pt x="234473" y="2157844"/>
                    <a:pt x="151513" y="2368105"/>
                    <a:pt x="63836" y="2562596"/>
                  </a:cubicBezTo>
                  <a:lnTo>
                    <a:pt x="0" y="2698007"/>
                  </a:lnTo>
                  <a:lnTo>
                    <a:pt x="61696" y="2485313"/>
                  </a:lnTo>
                  <a:cubicBezTo>
                    <a:pt x="125148" y="2251797"/>
                    <a:pt x="180498" y="2001458"/>
                    <a:pt x="224984" y="1739714"/>
                  </a:cubicBezTo>
                  <a:cubicBezTo>
                    <a:pt x="299128" y="1303471"/>
                    <a:pt x="334322" y="887167"/>
                    <a:pt x="334346" y="518676"/>
                  </a:cubicBezTo>
                  <a:lnTo>
                    <a:pt x="334147" y="510542"/>
                  </a:lnTo>
                  <a:lnTo>
                    <a:pt x="61467" y="510542"/>
                  </a:lnTo>
                  <a:close/>
                </a:path>
              </a:pathLst>
            </a:custGeom>
            <a:gradFill flip="none" rotWithShape="1">
              <a:gsLst>
                <a:gs pos="2000">
                  <a:schemeClr val="accent1">
                    <a:alpha val="0"/>
                  </a:schemeClr>
                </a:gs>
                <a:gs pos="100000">
                  <a:schemeClr val="accent1"/>
                </a:gs>
              </a:gsLst>
              <a:lin ang="18900000" scaled="1"/>
              <a:tileRect/>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Roboto Regular"/>
                <a:ea typeface="微软雅黑"/>
                <a:cs typeface="+mn-cs"/>
              </a:endParaRPr>
            </a:p>
          </p:txBody>
        </p:sp>
      </p:grpSp>
      <p:grpSp>
        <p:nvGrpSpPr>
          <p:cNvPr id="88" name="组合 87">
            <a:extLst>
              <a:ext uri="{FF2B5EF4-FFF2-40B4-BE49-F238E27FC236}">
                <a16:creationId xmlns:a16="http://schemas.microsoft.com/office/drawing/2014/main" id="{774235B5-C6E4-217E-BBA5-0CD81EE0B267}"/>
              </a:ext>
            </a:extLst>
          </p:cNvPr>
          <p:cNvGrpSpPr/>
          <p:nvPr/>
        </p:nvGrpSpPr>
        <p:grpSpPr>
          <a:xfrm>
            <a:off x="371684" y="1040481"/>
            <a:ext cx="5541470" cy="454981"/>
            <a:chOff x="1030288" y="3300172"/>
            <a:chExt cx="7176245" cy="771263"/>
          </a:xfrm>
        </p:grpSpPr>
        <p:sp>
          <p:nvSpPr>
            <p:cNvPr id="89" name="矩形: 圆顶角 88">
              <a:extLst>
                <a:ext uri="{FF2B5EF4-FFF2-40B4-BE49-F238E27FC236}">
                  <a16:creationId xmlns:a16="http://schemas.microsoft.com/office/drawing/2014/main" id="{2CAAC48A-356A-B4E8-6C71-2C19A225D2F2}"/>
                </a:ext>
              </a:extLst>
            </p:cNvPr>
            <p:cNvSpPr/>
            <p:nvPr/>
          </p:nvSpPr>
          <p:spPr>
            <a:xfrm>
              <a:off x="1030289" y="3300172"/>
              <a:ext cx="7176244" cy="771261"/>
            </a:xfrm>
            <a:prstGeom prst="round2SameRect">
              <a:avLst/>
            </a:prstGeom>
            <a:solidFill>
              <a:schemeClr val="accent1"/>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altLang="zh-CN" sz="1400" b="1" i="0" u="none" strike="noStrike" cap="none" spc="0" normalizeH="0" baseline="0" dirty="0">
                  <a:ln>
                    <a:noFill/>
                  </a:ln>
                  <a:solidFill>
                    <a:schemeClr val="bg1"/>
                  </a:solidFill>
                  <a:effectLst/>
                  <a:uFillTx/>
                  <a:latin typeface="+mn-ea"/>
                  <a:ea typeface="+mn-ea"/>
                  <a:cs typeface="Helvetica Neue Medium"/>
                  <a:sym typeface="Helvetica Neue Medium"/>
                </a:rPr>
                <a:t>3</a:t>
              </a:r>
              <a:r>
                <a:rPr kumimoji="0" lang="zh-CN" altLang="en-US" sz="1400" b="1" i="0" u="none" strike="noStrike" cap="none" spc="0" normalizeH="0" baseline="0" dirty="0">
                  <a:ln>
                    <a:noFill/>
                  </a:ln>
                  <a:solidFill>
                    <a:schemeClr val="bg1"/>
                  </a:solidFill>
                  <a:effectLst/>
                  <a:uFillTx/>
                  <a:latin typeface="+mn-ea"/>
                  <a:ea typeface="+mn-ea"/>
                  <a:cs typeface="Helvetica Neue Medium"/>
                  <a:sym typeface="Helvetica Neue Medium"/>
                </a:rPr>
                <a:t>个月</a:t>
              </a:r>
              <a:r>
                <a:rPr lang="zh-CN" altLang="en-US" sz="1400" b="1" dirty="0">
                  <a:solidFill>
                    <a:schemeClr val="bg1"/>
                  </a:solidFill>
                  <a:latin typeface="+mn-ea"/>
                  <a:cs typeface="Helvetica Neue Medium"/>
                  <a:sym typeface="Helvetica Neue Medium"/>
                </a:rPr>
                <a:t>内使用</a:t>
              </a:r>
              <a:r>
                <a:rPr lang="en-US" altLang="zh-CN" sz="1400" b="1" dirty="0">
                  <a:solidFill>
                    <a:schemeClr val="bg1"/>
                  </a:solidFill>
                  <a:latin typeface="+mn-ea"/>
                  <a:cs typeface="Helvetica Neue Medium"/>
                  <a:sym typeface="Helvetica Neue Medium"/>
                </a:rPr>
                <a:t>BTA vs. </a:t>
              </a:r>
              <a:r>
                <a:rPr lang="zh-CN" altLang="en-US" sz="1400" b="1" dirty="0">
                  <a:solidFill>
                    <a:schemeClr val="bg1"/>
                  </a:solidFill>
                  <a:latin typeface="+mn-ea"/>
                  <a:cs typeface="Helvetica Neue Medium"/>
                  <a:sym typeface="Helvetica Neue Medium"/>
                </a:rPr>
                <a:t>未使用 患者</a:t>
              </a:r>
              <a:r>
                <a:rPr kumimoji="0" lang="en-US" altLang="zh-CN" sz="1400" b="1" i="0" u="none" strike="noStrike" cap="none" spc="0" normalizeH="0" baseline="0" dirty="0">
                  <a:ln>
                    <a:noFill/>
                  </a:ln>
                  <a:solidFill>
                    <a:schemeClr val="bg1"/>
                  </a:solidFill>
                  <a:effectLst/>
                  <a:uFillTx/>
                  <a:latin typeface="+mn-ea"/>
                  <a:ea typeface="+mn-ea"/>
                  <a:cs typeface="Helvetica Neue Medium"/>
                  <a:sym typeface="Helvetica Neue Medium"/>
                </a:rPr>
                <a:t>SRE</a:t>
              </a:r>
              <a:r>
                <a:rPr kumimoji="0" lang="zh-CN" altLang="en-US" sz="1400" b="1" i="0" u="none" strike="noStrike" cap="none" spc="0" normalizeH="0" baseline="0" dirty="0">
                  <a:ln>
                    <a:noFill/>
                  </a:ln>
                  <a:solidFill>
                    <a:schemeClr val="bg1"/>
                  </a:solidFill>
                  <a:effectLst/>
                  <a:uFillTx/>
                  <a:latin typeface="+mn-ea"/>
                  <a:ea typeface="+mn-ea"/>
                  <a:cs typeface="Helvetica Neue Medium"/>
                  <a:sym typeface="Helvetica Neue Medium"/>
                </a:rPr>
                <a:t>发生风险</a:t>
              </a:r>
            </a:p>
          </p:txBody>
        </p:sp>
        <p:grpSp>
          <p:nvGrpSpPr>
            <p:cNvPr id="90" name="组合 89">
              <a:extLst>
                <a:ext uri="{FF2B5EF4-FFF2-40B4-BE49-F238E27FC236}">
                  <a16:creationId xmlns:a16="http://schemas.microsoft.com/office/drawing/2014/main" id="{73E46947-75E7-FD26-F2B1-9CA3FC3E2FB4}"/>
                </a:ext>
              </a:extLst>
            </p:cNvPr>
            <p:cNvGrpSpPr/>
            <p:nvPr/>
          </p:nvGrpSpPr>
          <p:grpSpPr>
            <a:xfrm>
              <a:off x="6028535" y="3300172"/>
              <a:ext cx="2177998" cy="771261"/>
              <a:chOff x="7075258" y="258372"/>
              <a:chExt cx="1042318" cy="369100"/>
            </a:xfrm>
          </p:grpSpPr>
          <p:sp>
            <p:nvSpPr>
              <p:cNvPr id="94" name="直角三角形 93">
                <a:extLst>
                  <a:ext uri="{FF2B5EF4-FFF2-40B4-BE49-F238E27FC236}">
                    <a16:creationId xmlns:a16="http://schemas.microsoft.com/office/drawing/2014/main" id="{A3B633DD-F29F-FAE0-6708-87F7979EC80F}"/>
                  </a:ext>
                </a:extLst>
              </p:cNvPr>
              <p:cNvSpPr/>
              <p:nvPr/>
            </p:nvSpPr>
            <p:spPr>
              <a:xfrm rot="10800000">
                <a:off x="7642811" y="258372"/>
                <a:ext cx="474765" cy="369100"/>
              </a:xfrm>
              <a:prstGeom prst="rtTriangle">
                <a:avLst/>
              </a:prstGeom>
              <a:solidFill>
                <a:schemeClr val="bg1">
                  <a:alpha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mn-ea"/>
                  <a:sym typeface="微软雅黑" panose="020B0503020204020204" pitchFamily="34" charset="-122"/>
                </a:endParaRPr>
              </a:p>
            </p:txBody>
          </p:sp>
          <p:sp>
            <p:nvSpPr>
              <p:cNvPr id="95" name="直角三角形 94">
                <a:extLst>
                  <a:ext uri="{FF2B5EF4-FFF2-40B4-BE49-F238E27FC236}">
                    <a16:creationId xmlns:a16="http://schemas.microsoft.com/office/drawing/2014/main" id="{DBAFD2B5-25AB-B292-0216-59E899DD6852}"/>
                  </a:ext>
                </a:extLst>
              </p:cNvPr>
              <p:cNvSpPr/>
              <p:nvPr/>
            </p:nvSpPr>
            <p:spPr>
              <a:xfrm rot="10800000" flipV="1">
                <a:off x="7075258" y="290045"/>
                <a:ext cx="1042318" cy="337427"/>
              </a:xfrm>
              <a:prstGeom prst="rtTriangle">
                <a:avLst/>
              </a:prstGeom>
              <a:solidFill>
                <a:schemeClr val="bg1">
                  <a:alpha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mn-ea"/>
                  <a:sym typeface="微软雅黑" panose="020B0503020204020204" pitchFamily="34" charset="-122"/>
                </a:endParaRPr>
              </a:p>
            </p:txBody>
          </p:sp>
        </p:grpSp>
        <p:grpSp>
          <p:nvGrpSpPr>
            <p:cNvPr id="91" name="组合 90">
              <a:extLst>
                <a:ext uri="{FF2B5EF4-FFF2-40B4-BE49-F238E27FC236}">
                  <a16:creationId xmlns:a16="http://schemas.microsoft.com/office/drawing/2014/main" id="{41A25C4E-50E5-095F-A0D5-A9517B50ED26}"/>
                </a:ext>
              </a:extLst>
            </p:cNvPr>
            <p:cNvGrpSpPr/>
            <p:nvPr/>
          </p:nvGrpSpPr>
          <p:grpSpPr>
            <a:xfrm flipH="1">
              <a:off x="1030288" y="3300174"/>
              <a:ext cx="2177998" cy="771261"/>
              <a:chOff x="7075258" y="258373"/>
              <a:chExt cx="1042318" cy="369100"/>
            </a:xfrm>
          </p:grpSpPr>
          <p:sp>
            <p:nvSpPr>
              <p:cNvPr id="92" name="直角三角形 91">
                <a:extLst>
                  <a:ext uri="{FF2B5EF4-FFF2-40B4-BE49-F238E27FC236}">
                    <a16:creationId xmlns:a16="http://schemas.microsoft.com/office/drawing/2014/main" id="{C1AC7A4A-C5EA-B4A5-8062-6054A52689F4}"/>
                  </a:ext>
                </a:extLst>
              </p:cNvPr>
              <p:cNvSpPr/>
              <p:nvPr/>
            </p:nvSpPr>
            <p:spPr>
              <a:xfrm rot="10800000">
                <a:off x="7642811" y="258373"/>
                <a:ext cx="474765" cy="369100"/>
              </a:xfrm>
              <a:prstGeom prst="rtTriangle">
                <a:avLst/>
              </a:prstGeom>
              <a:solidFill>
                <a:schemeClr val="bg1">
                  <a:alpha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mn-ea"/>
                  <a:sym typeface="微软雅黑" panose="020B0503020204020204" pitchFamily="34" charset="-122"/>
                </a:endParaRPr>
              </a:p>
            </p:txBody>
          </p:sp>
          <p:sp>
            <p:nvSpPr>
              <p:cNvPr id="93" name="直角三角形 92">
                <a:extLst>
                  <a:ext uri="{FF2B5EF4-FFF2-40B4-BE49-F238E27FC236}">
                    <a16:creationId xmlns:a16="http://schemas.microsoft.com/office/drawing/2014/main" id="{3F3AC5D6-CE79-24A4-8A36-6BE3FCB1B101}"/>
                  </a:ext>
                </a:extLst>
              </p:cNvPr>
              <p:cNvSpPr/>
              <p:nvPr/>
            </p:nvSpPr>
            <p:spPr>
              <a:xfrm rot="10800000" flipV="1">
                <a:off x="7075258" y="290045"/>
                <a:ext cx="1042318" cy="337427"/>
              </a:xfrm>
              <a:prstGeom prst="rtTriangle">
                <a:avLst/>
              </a:prstGeom>
              <a:solidFill>
                <a:schemeClr val="bg1">
                  <a:alpha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mn-ea"/>
                  <a:sym typeface="微软雅黑" panose="020B0503020204020204" pitchFamily="34" charset="-122"/>
                </a:endParaRPr>
              </a:p>
            </p:txBody>
          </p:sp>
        </p:grpSp>
      </p:grpSp>
      <p:grpSp>
        <p:nvGrpSpPr>
          <p:cNvPr id="96" name="组合 95">
            <a:extLst>
              <a:ext uri="{FF2B5EF4-FFF2-40B4-BE49-F238E27FC236}">
                <a16:creationId xmlns:a16="http://schemas.microsoft.com/office/drawing/2014/main" id="{5CEE39EF-951C-26CD-270B-347E76841AC0}"/>
              </a:ext>
            </a:extLst>
          </p:cNvPr>
          <p:cNvGrpSpPr/>
          <p:nvPr/>
        </p:nvGrpSpPr>
        <p:grpSpPr>
          <a:xfrm>
            <a:off x="4803940" y="2251212"/>
            <a:ext cx="873496" cy="1960973"/>
            <a:chOff x="4875287" y="2251212"/>
            <a:chExt cx="873496" cy="1960973"/>
          </a:xfrm>
        </p:grpSpPr>
        <p:sp>
          <p:nvSpPr>
            <p:cNvPr id="97" name="任意多边形: 形状 96">
              <a:extLst>
                <a:ext uri="{FF2B5EF4-FFF2-40B4-BE49-F238E27FC236}">
                  <a16:creationId xmlns:a16="http://schemas.microsoft.com/office/drawing/2014/main" id="{CAE48421-8450-676D-A5BE-56D7E6EFFAA8}"/>
                </a:ext>
              </a:extLst>
            </p:cNvPr>
            <p:cNvSpPr/>
            <p:nvPr/>
          </p:nvSpPr>
          <p:spPr bwMode="auto">
            <a:xfrm rot="5400000" flipV="1">
              <a:off x="4620759" y="2522036"/>
              <a:ext cx="1382552" cy="840903"/>
            </a:xfrm>
            <a:custGeom>
              <a:avLst/>
              <a:gdLst>
                <a:gd name="connsiteX0" fmla="*/ 0 w 2385058"/>
                <a:gd name="connsiteY0" fmla="*/ 3779520 h 3779520"/>
                <a:gd name="connsiteX1" fmla="*/ 1851658 w 2385058"/>
                <a:gd name="connsiteY1" fmla="*/ 2293620 h 3779520"/>
                <a:gd name="connsiteX2" fmla="*/ 1851658 w 2385058"/>
                <a:gd name="connsiteY2" fmla="*/ 2560320 h 3779520"/>
                <a:gd name="connsiteX3" fmla="*/ 2385058 w 2385058"/>
                <a:gd name="connsiteY3" fmla="*/ 1889760 h 3779520"/>
                <a:gd name="connsiteX4" fmla="*/ 1851658 w 2385058"/>
                <a:gd name="connsiteY4" fmla="*/ 1219200 h 3779520"/>
                <a:gd name="connsiteX5" fmla="*/ 1851658 w 2385058"/>
                <a:gd name="connsiteY5" fmla="*/ 1485900 h 3779520"/>
                <a:gd name="connsiteX6" fmla="*/ 0 w 2385058"/>
                <a:gd name="connsiteY6" fmla="*/ 0 h 3779520"/>
                <a:gd name="connsiteX7" fmla="*/ 0 w 2385058"/>
                <a:gd name="connsiteY7" fmla="*/ 1889760 h 3779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85058" h="3779520">
                  <a:moveTo>
                    <a:pt x="0" y="3779520"/>
                  </a:moveTo>
                  <a:cubicBezTo>
                    <a:pt x="495300" y="2994660"/>
                    <a:pt x="929640" y="2369820"/>
                    <a:pt x="1851658" y="2293620"/>
                  </a:cubicBezTo>
                  <a:lnTo>
                    <a:pt x="1851658" y="2560320"/>
                  </a:lnTo>
                  <a:lnTo>
                    <a:pt x="2385058" y="1889760"/>
                  </a:lnTo>
                  <a:lnTo>
                    <a:pt x="1851658" y="1219200"/>
                  </a:lnTo>
                  <a:lnTo>
                    <a:pt x="1851658" y="1485900"/>
                  </a:lnTo>
                  <a:cubicBezTo>
                    <a:pt x="929640" y="1409700"/>
                    <a:pt x="495300" y="784860"/>
                    <a:pt x="0" y="0"/>
                  </a:cubicBezTo>
                  <a:lnTo>
                    <a:pt x="0" y="1889760"/>
                  </a:lnTo>
                  <a:close/>
                </a:path>
              </a:pathLst>
            </a:custGeom>
            <a:gradFill flip="none" rotWithShape="1">
              <a:gsLst>
                <a:gs pos="0">
                  <a:schemeClr val="accent1"/>
                </a:gs>
                <a:gs pos="86000">
                  <a:schemeClr val="accent1">
                    <a:alpha val="0"/>
                  </a:schemeClr>
                </a:gs>
              </a:gsLst>
              <a:lin ang="10800000" scaled="1"/>
              <a:tileRect/>
            </a:gradFill>
            <a:ln>
              <a:gradFill>
                <a:gsLst>
                  <a:gs pos="100000">
                    <a:schemeClr val="bg1">
                      <a:alpha val="70000"/>
                    </a:schemeClr>
                  </a:gs>
                  <a:gs pos="65000">
                    <a:schemeClr val="bg1">
                      <a:alpha val="0"/>
                    </a:schemeClr>
                  </a:gs>
                </a:gsLst>
                <a:lin ang="0" scaled="0"/>
              </a:gra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R"/>
                <a:ea typeface="阿里巴巴普惠体 R"/>
                <a:cs typeface="+mn-cs"/>
              </a:endParaRPr>
            </a:p>
          </p:txBody>
        </p:sp>
        <p:grpSp>
          <p:nvGrpSpPr>
            <p:cNvPr id="98" name="组合 97">
              <a:extLst>
                <a:ext uri="{FF2B5EF4-FFF2-40B4-BE49-F238E27FC236}">
                  <a16:creationId xmlns:a16="http://schemas.microsoft.com/office/drawing/2014/main" id="{F13D20A9-EB1A-C746-A03E-A3BD530698F3}"/>
                </a:ext>
              </a:extLst>
            </p:cNvPr>
            <p:cNvGrpSpPr/>
            <p:nvPr/>
          </p:nvGrpSpPr>
          <p:grpSpPr>
            <a:xfrm>
              <a:off x="4875287" y="3646634"/>
              <a:ext cx="873496" cy="565551"/>
              <a:chOff x="4918766" y="3646634"/>
              <a:chExt cx="873496" cy="565551"/>
            </a:xfrm>
          </p:grpSpPr>
          <p:grpSp>
            <p:nvGrpSpPr>
              <p:cNvPr id="99" name="组合 98">
                <a:extLst>
                  <a:ext uri="{FF2B5EF4-FFF2-40B4-BE49-F238E27FC236}">
                    <a16:creationId xmlns:a16="http://schemas.microsoft.com/office/drawing/2014/main" id="{CEB09D87-43EC-164D-4E5E-1D95EB03D917}"/>
                  </a:ext>
                </a:extLst>
              </p:cNvPr>
              <p:cNvGrpSpPr/>
              <p:nvPr/>
            </p:nvGrpSpPr>
            <p:grpSpPr>
              <a:xfrm>
                <a:off x="4933645" y="3797991"/>
                <a:ext cx="843739" cy="414194"/>
                <a:chOff x="623888" y="4488393"/>
                <a:chExt cx="2927334" cy="1679984"/>
              </a:xfrm>
            </p:grpSpPr>
            <p:sp>
              <p:nvSpPr>
                <p:cNvPr id="101" name="椭圆 100">
                  <a:extLst>
                    <a:ext uri="{FF2B5EF4-FFF2-40B4-BE49-F238E27FC236}">
                      <a16:creationId xmlns:a16="http://schemas.microsoft.com/office/drawing/2014/main" id="{27E23727-BFA6-7BD7-5E8F-E1E03953D13C}"/>
                    </a:ext>
                  </a:extLst>
                </p:cNvPr>
                <p:cNvSpPr/>
                <p:nvPr/>
              </p:nvSpPr>
              <p:spPr>
                <a:xfrm>
                  <a:off x="623888" y="5468373"/>
                  <a:ext cx="2927334" cy="700004"/>
                </a:xfrm>
                <a:prstGeom prst="ellipse">
                  <a:avLst/>
                </a:prstGeom>
                <a:noFill/>
                <a:ln w="6350">
                  <a:gradFill flip="none" rotWithShape="1">
                    <a:gsLst>
                      <a:gs pos="20000">
                        <a:schemeClr val="accent1">
                          <a:alpha val="0"/>
                        </a:schemeClr>
                      </a:gs>
                      <a:gs pos="100000">
                        <a:schemeClr val="accent1"/>
                      </a:gs>
                    </a:gsLst>
                    <a:lin ang="54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微软雅黑"/>
                    <a:cs typeface="+mn-cs"/>
                  </a:endParaRPr>
                </a:p>
              </p:txBody>
            </p:sp>
            <p:sp>
              <p:nvSpPr>
                <p:cNvPr id="102" name="梯形 101">
                  <a:extLst>
                    <a:ext uri="{FF2B5EF4-FFF2-40B4-BE49-F238E27FC236}">
                      <a16:creationId xmlns:a16="http://schemas.microsoft.com/office/drawing/2014/main" id="{3AD03E57-BC74-7AD7-5AD6-3C61EB440EF6}"/>
                    </a:ext>
                  </a:extLst>
                </p:cNvPr>
                <p:cNvSpPr/>
                <p:nvPr/>
              </p:nvSpPr>
              <p:spPr>
                <a:xfrm rot="10800000">
                  <a:off x="643546" y="4488393"/>
                  <a:ext cx="2888020" cy="1240229"/>
                </a:xfrm>
                <a:prstGeom prst="trapezoid">
                  <a:avLst>
                    <a:gd name="adj" fmla="val 19567"/>
                  </a:avLst>
                </a:prstGeom>
                <a:gradFill flip="none" rotWithShape="1">
                  <a:gsLst>
                    <a:gs pos="100000">
                      <a:schemeClr val="accent1">
                        <a:alpha val="0"/>
                      </a:schemeClr>
                    </a:gs>
                    <a:gs pos="0">
                      <a:schemeClr val="accent1">
                        <a:alpha val="0"/>
                      </a:schemeClr>
                    </a:gs>
                    <a:gs pos="55000">
                      <a:schemeClr val="accent1">
                        <a:alpha val="10000"/>
                      </a:schemeClr>
                    </a:gs>
                  </a:gsLst>
                  <a:lin ang="5400000" scaled="1"/>
                  <a:tileRect/>
                </a:gradFill>
                <a:ln w="22225">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微软雅黑 Light" panose="020B0502040204020203" charset="-122"/>
                    <a:cs typeface="+mn-cs"/>
                  </a:endParaRPr>
                </a:p>
              </p:txBody>
            </p:sp>
            <p:sp>
              <p:nvSpPr>
                <p:cNvPr id="103" name="椭圆 102">
                  <a:extLst>
                    <a:ext uri="{FF2B5EF4-FFF2-40B4-BE49-F238E27FC236}">
                      <a16:creationId xmlns:a16="http://schemas.microsoft.com/office/drawing/2014/main" id="{B2A9C0D5-686F-4F89-A916-EEEFE40C0F78}"/>
                    </a:ext>
                  </a:extLst>
                </p:cNvPr>
                <p:cNvSpPr/>
                <p:nvPr/>
              </p:nvSpPr>
              <p:spPr>
                <a:xfrm>
                  <a:off x="890218" y="5452981"/>
                  <a:ext cx="2394674" cy="572632"/>
                </a:xfrm>
                <a:prstGeom prst="ellipse">
                  <a:avLst/>
                </a:prstGeom>
                <a:gradFill>
                  <a:gsLst>
                    <a:gs pos="20000">
                      <a:schemeClr val="bg1">
                        <a:alpha val="0"/>
                      </a:schemeClr>
                    </a:gs>
                    <a:gs pos="100000">
                      <a:schemeClr val="bg1">
                        <a:alpha val="11000"/>
                      </a:schemeClr>
                    </a:gs>
                  </a:gsLst>
                  <a:lin ang="5400000" scaled="1"/>
                </a:gradFill>
                <a:ln w="222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微软雅黑 Light" panose="020B0502040204020203" charset="-122"/>
                    <a:cs typeface="+mn-cs"/>
                  </a:endParaRPr>
                </a:p>
              </p:txBody>
            </p:sp>
            <p:sp>
              <p:nvSpPr>
                <p:cNvPr id="104" name="椭圆 103">
                  <a:extLst>
                    <a:ext uri="{FF2B5EF4-FFF2-40B4-BE49-F238E27FC236}">
                      <a16:creationId xmlns:a16="http://schemas.microsoft.com/office/drawing/2014/main" id="{9E6B8869-09AD-DC44-01E7-F2632D9D325B}"/>
                    </a:ext>
                  </a:extLst>
                </p:cNvPr>
                <p:cNvSpPr/>
                <p:nvPr/>
              </p:nvSpPr>
              <p:spPr>
                <a:xfrm>
                  <a:off x="1152228" y="5393844"/>
                  <a:ext cx="1870655" cy="447326"/>
                </a:xfrm>
                <a:prstGeom prst="ellipse">
                  <a:avLst/>
                </a:prstGeom>
                <a:noFill/>
                <a:ln w="9525">
                  <a:gradFill>
                    <a:gsLst>
                      <a:gs pos="20000">
                        <a:schemeClr val="accent1">
                          <a:alpha val="0"/>
                        </a:schemeClr>
                      </a:gs>
                      <a:gs pos="100000">
                        <a:schemeClr val="accent1"/>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微软雅黑 Light" panose="020B0502040204020203" charset="-122"/>
                    <a:cs typeface="+mn-cs"/>
                  </a:endParaRPr>
                </a:p>
              </p:txBody>
            </p:sp>
            <p:sp>
              <p:nvSpPr>
                <p:cNvPr id="105" name="椭圆 104">
                  <a:extLst>
                    <a:ext uri="{FF2B5EF4-FFF2-40B4-BE49-F238E27FC236}">
                      <a16:creationId xmlns:a16="http://schemas.microsoft.com/office/drawing/2014/main" id="{C5DA2F3D-84F8-7E7E-9CD2-947C8893E8F2}"/>
                    </a:ext>
                  </a:extLst>
                </p:cNvPr>
                <p:cNvSpPr/>
                <p:nvPr/>
              </p:nvSpPr>
              <p:spPr>
                <a:xfrm>
                  <a:off x="1152228" y="5226247"/>
                  <a:ext cx="1870655" cy="447326"/>
                </a:xfrm>
                <a:prstGeom prst="ellipse">
                  <a:avLst/>
                </a:prstGeom>
                <a:noFill/>
                <a:ln w="6350">
                  <a:gradFill flip="none" rotWithShape="1">
                    <a:gsLst>
                      <a:gs pos="20000">
                        <a:schemeClr val="accent1">
                          <a:alpha val="0"/>
                        </a:schemeClr>
                      </a:gs>
                      <a:gs pos="100000">
                        <a:schemeClr val="accent1"/>
                      </a:gs>
                    </a:gsLst>
                    <a:lin ang="54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微软雅黑"/>
                    <a:cs typeface="+mn-cs"/>
                  </a:endParaRPr>
                </a:p>
              </p:txBody>
            </p:sp>
            <p:sp>
              <p:nvSpPr>
                <p:cNvPr id="106" name="椭圆 105">
                  <a:extLst>
                    <a:ext uri="{FF2B5EF4-FFF2-40B4-BE49-F238E27FC236}">
                      <a16:creationId xmlns:a16="http://schemas.microsoft.com/office/drawing/2014/main" id="{85F08CB4-AC06-0A0D-E234-952D00E77BB9}"/>
                    </a:ext>
                  </a:extLst>
                </p:cNvPr>
                <p:cNvSpPr/>
                <p:nvPr/>
              </p:nvSpPr>
              <p:spPr>
                <a:xfrm>
                  <a:off x="1152228" y="5310046"/>
                  <a:ext cx="1870655" cy="447326"/>
                </a:xfrm>
                <a:prstGeom prst="ellipse">
                  <a:avLst/>
                </a:prstGeom>
                <a:noFill/>
                <a:ln w="9525">
                  <a:gradFill>
                    <a:gsLst>
                      <a:gs pos="33000">
                        <a:schemeClr val="accent1">
                          <a:alpha val="0"/>
                        </a:schemeClr>
                      </a:gs>
                      <a:gs pos="100000">
                        <a:schemeClr val="accent1">
                          <a:alpha val="25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微软雅黑 Light" panose="020B0502040204020203" charset="-122"/>
                    <a:cs typeface="+mn-cs"/>
                  </a:endParaRPr>
                </a:p>
              </p:txBody>
            </p:sp>
          </p:grpSp>
          <p:sp>
            <p:nvSpPr>
              <p:cNvPr id="100" name="文本框 99">
                <a:extLst>
                  <a:ext uri="{FF2B5EF4-FFF2-40B4-BE49-F238E27FC236}">
                    <a16:creationId xmlns:a16="http://schemas.microsoft.com/office/drawing/2014/main" id="{A023603F-C300-D4C3-564B-309B71D980F3}"/>
                  </a:ext>
                </a:extLst>
              </p:cNvPr>
              <p:cNvSpPr txBox="1"/>
              <p:nvPr/>
            </p:nvSpPr>
            <p:spPr>
              <a:xfrm>
                <a:off x="4918766" y="3646634"/>
                <a:ext cx="873496" cy="369332"/>
              </a:xfrm>
              <a:prstGeom prst="rect">
                <a:avLst/>
              </a:prstGeom>
              <a:noFill/>
            </p:spPr>
            <p:txBody>
              <a:bodyPr wrap="square" rtlCol="0">
                <a:spAutoFit/>
              </a:bodyPr>
              <a:lstStyle/>
              <a:p>
                <a:pPr algn="ctr"/>
                <a:r>
                  <a:rPr lang="en-US" altLang="zh-CN" b="1" dirty="0">
                    <a:solidFill>
                      <a:schemeClr val="accent1"/>
                    </a:solidFill>
                  </a:rPr>
                  <a:t>91%</a:t>
                </a:r>
                <a:endParaRPr lang="zh-CN" altLang="en-US" b="1" dirty="0">
                  <a:solidFill>
                    <a:schemeClr val="accent1"/>
                  </a:solidFill>
                </a:endParaRPr>
              </a:p>
            </p:txBody>
          </p:sp>
        </p:grpSp>
      </p:grpSp>
    </p:spTree>
    <p:extLst>
      <p:ext uri="{BB962C8B-B14F-4D97-AF65-F5344CB8AC3E}">
        <p14:creationId xmlns:p14="http://schemas.microsoft.com/office/powerpoint/2010/main" val="232073859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3F2652-5F04-CAA8-6C10-8B6157C6529C}"/>
            </a:ext>
          </a:extLst>
        </p:cNvPr>
        <p:cNvGrpSpPr/>
        <p:nvPr/>
      </p:nvGrpSpPr>
      <p:grpSpPr>
        <a:xfrm>
          <a:off x="0" y="0"/>
          <a:ext cx="0" cy="0"/>
          <a:chOff x="0" y="0"/>
          <a:chExt cx="0" cy="0"/>
        </a:xfrm>
      </p:grpSpPr>
      <p:grpSp>
        <p:nvGrpSpPr>
          <p:cNvPr id="9" name="组合 8">
            <a:extLst>
              <a:ext uri="{FF2B5EF4-FFF2-40B4-BE49-F238E27FC236}">
                <a16:creationId xmlns:a16="http://schemas.microsoft.com/office/drawing/2014/main" id="{20B5408F-0D03-B593-93B3-86BD9ABA99BC}"/>
              </a:ext>
            </a:extLst>
          </p:cNvPr>
          <p:cNvGrpSpPr/>
          <p:nvPr/>
        </p:nvGrpSpPr>
        <p:grpSpPr>
          <a:xfrm>
            <a:off x="462729" y="1718607"/>
            <a:ext cx="3490839" cy="3420786"/>
            <a:chOff x="484395" y="1282700"/>
            <a:chExt cx="4380506" cy="4292600"/>
          </a:xfrm>
        </p:grpSpPr>
        <p:sp>
          <p:nvSpPr>
            <p:cNvPr id="26" name="1">
              <a:extLst>
                <a:ext uri="{FF2B5EF4-FFF2-40B4-BE49-F238E27FC236}">
                  <a16:creationId xmlns:a16="http://schemas.microsoft.com/office/drawing/2014/main" id="{36C29A03-BF92-0AAE-241E-7DC88BFA1798}"/>
                </a:ext>
              </a:extLst>
            </p:cNvPr>
            <p:cNvSpPr>
              <a:spLocks noChangeAspect="1"/>
            </p:cNvSpPr>
            <p:nvPr/>
          </p:nvSpPr>
          <p:spPr>
            <a:xfrm>
              <a:off x="484395" y="1282700"/>
              <a:ext cx="4380506" cy="4292600"/>
            </a:xfrm>
            <a:prstGeom prst="ellipse">
              <a:avLst/>
            </a:prstGeom>
            <a:noFill/>
            <a:ln w="12700">
              <a:gradFill>
                <a:gsLst>
                  <a:gs pos="40000">
                    <a:srgbClr val="FAC2B6">
                      <a:alpha val="0"/>
                    </a:srgbClr>
                  </a:gs>
                  <a:gs pos="100000">
                    <a:srgbClr val="FAC2B6"/>
                  </a:gs>
                </a:gsLst>
                <a:lin ang="0" scaled="0"/>
              </a:gradFill>
            </a:ln>
            <a:effectLst>
              <a:outerShdw blurRad="127000" dist="63500" dir="2700000" algn="tl" rotWithShape="0">
                <a:schemeClr val="accent1">
                  <a:alpha val="15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wrap="none" rtlCol="0" anchor="ctr">
              <a:normAutofit/>
            </a:bodyPr>
            <a:lstStyle/>
            <a:p>
              <a:pPr algn="ctr">
                <a:lnSpc>
                  <a:spcPct val="120000"/>
                </a:lnSpc>
                <a:buSzPct val="25000"/>
              </a:pPr>
              <a:endParaRPr lang="en-US" altLang="zh-CN" sz="4400" b="1" dirty="0">
                <a:solidFill>
                  <a:srgbClr val="FFFFFF"/>
                </a:solidFill>
                <a:cs typeface="+mn-ea"/>
                <a:sym typeface="+mn-lt"/>
              </a:endParaRPr>
            </a:p>
          </p:txBody>
        </p:sp>
        <p:sp>
          <p:nvSpPr>
            <p:cNvPr id="27" name="Title">
              <a:extLst>
                <a:ext uri="{FF2B5EF4-FFF2-40B4-BE49-F238E27FC236}">
                  <a16:creationId xmlns:a16="http://schemas.microsoft.com/office/drawing/2014/main" id="{745D67C3-9C97-CCF4-05E0-4900976DEE10}"/>
                </a:ext>
              </a:extLst>
            </p:cNvPr>
            <p:cNvSpPr>
              <a:spLocks noChangeAspect="1"/>
            </p:cNvSpPr>
            <p:nvPr/>
          </p:nvSpPr>
          <p:spPr>
            <a:xfrm>
              <a:off x="822074" y="1613603"/>
              <a:ext cx="3705148" cy="3630794"/>
            </a:xfrm>
            <a:prstGeom prst="ellipse">
              <a:avLst/>
            </a:prstGeom>
            <a:gradFill flip="none" rotWithShape="1">
              <a:gsLst>
                <a:gs pos="0">
                  <a:schemeClr val="accent2">
                    <a:lumMod val="60000"/>
                    <a:lumOff val="40000"/>
                    <a:alpha val="100000"/>
                  </a:schemeClr>
                </a:gs>
                <a:gs pos="75000">
                  <a:srgbClr val="F26649"/>
                </a:gs>
              </a:gsLst>
              <a:lin ang="2700000" scaled="0"/>
            </a:gradFill>
            <a:ln w="12700">
              <a:solidFill>
                <a:schemeClr val="bg1"/>
              </a:solidFill>
            </a:ln>
            <a:effectLst>
              <a:outerShdw blurRad="127000" dist="63500" dir="2700000" algn="tl" rotWithShape="0">
                <a:schemeClr val="accent1">
                  <a:alpha val="15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wrap="none" rtlCol="0" anchor="ctr">
              <a:normAutofit/>
            </a:bodyPr>
            <a:lstStyle/>
            <a:p>
              <a:pPr marL="0" marR="0" lvl="0" indent="0" algn="ctr" defTabSz="914400" rtl="0" eaLnBrk="1" fontAlgn="auto" latinLnBrk="0" hangingPunct="1">
                <a:lnSpc>
                  <a:spcPct val="120000"/>
                </a:lnSpc>
                <a:buClr>
                  <a:srgbClr val="000000"/>
                </a:buClr>
                <a:buSzTx/>
                <a:buFontTx/>
                <a:buNone/>
                <a:defRPr/>
              </a:pPr>
              <a:r>
                <a:rPr kumimoji="0" lang="zh-CN" altLang="en-US" sz="4400" b="1" i="0" u="none" strike="noStrike" kern="1200" cap="none" spc="0" normalizeH="0" baseline="0" noProof="0" dirty="0">
                  <a:ln>
                    <a:noFill/>
                  </a:ln>
                  <a:solidFill>
                    <a:schemeClr val="bg1"/>
                  </a:solidFill>
                  <a:effectLst/>
                  <a:uLnTx/>
                  <a:uFillTx/>
                  <a:cs typeface="+mn-ea"/>
                  <a:sym typeface="+mn-lt"/>
                </a:rPr>
                <a:t>目 录</a:t>
              </a:r>
            </a:p>
          </p:txBody>
        </p:sp>
      </p:grpSp>
      <p:sp>
        <p:nvSpPr>
          <p:cNvPr id="10" name="ComponentBackground1">
            <a:extLst>
              <a:ext uri="{FF2B5EF4-FFF2-40B4-BE49-F238E27FC236}">
                <a16:creationId xmlns:a16="http://schemas.microsoft.com/office/drawing/2014/main" id="{99918BA2-1E2D-B2F4-D8F5-E798D2C6C692}"/>
              </a:ext>
            </a:extLst>
          </p:cNvPr>
          <p:cNvSpPr/>
          <p:nvPr>
            <p:custDataLst>
              <p:tags r:id="rId1"/>
            </p:custDataLst>
          </p:nvPr>
        </p:nvSpPr>
        <p:spPr>
          <a:xfrm>
            <a:off x="4253344" y="1032146"/>
            <a:ext cx="7602284" cy="1399862"/>
          </a:xfrm>
          <a:prstGeom prst="roundRect">
            <a:avLst>
              <a:gd name="adj" fmla="val 50000"/>
            </a:avLst>
          </a:prstGeom>
          <a:solidFill>
            <a:schemeClr val="bg1"/>
          </a:solidFill>
          <a:ln w="6350" cap="rnd">
            <a:solidFill>
              <a:schemeClr val="bg1">
                <a:lumMod val="95000"/>
              </a:schemeClr>
            </a:solidFill>
            <a:prstDash val="solid"/>
            <a:round/>
          </a:ln>
          <a:effectLst>
            <a:outerShdw blurRad="50800" dist="38100" dir="2700000" algn="tl" rotWithShape="0">
              <a:schemeClr val="accent2">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normAutofit/>
          </a:bodyPr>
          <a:lstStyle/>
          <a:p>
            <a:pPr algn="r">
              <a:lnSpc>
                <a:spcPct val="120000"/>
              </a:lnSpc>
            </a:pPr>
            <a:endParaRPr lang="zh-CN" altLang="en-US" sz="2800" b="1">
              <a:solidFill>
                <a:schemeClr val="accent1"/>
              </a:solidFill>
              <a:cs typeface="+mn-ea"/>
              <a:sym typeface="+mn-lt"/>
            </a:endParaRPr>
          </a:p>
        </p:txBody>
      </p:sp>
      <p:sp>
        <p:nvSpPr>
          <p:cNvPr id="11" name="Number4">
            <a:extLst>
              <a:ext uri="{FF2B5EF4-FFF2-40B4-BE49-F238E27FC236}">
                <a16:creationId xmlns:a16="http://schemas.microsoft.com/office/drawing/2014/main" id="{AFC6ABBF-ED00-84D7-FA4C-74103DD73057}"/>
              </a:ext>
            </a:extLst>
          </p:cNvPr>
          <p:cNvSpPr>
            <a:spLocks/>
          </p:cNvSpPr>
          <p:nvPr>
            <p:custDataLst>
              <p:tags r:id="rId2"/>
            </p:custDataLst>
          </p:nvPr>
        </p:nvSpPr>
        <p:spPr>
          <a:xfrm>
            <a:off x="4639332" y="1372077"/>
            <a:ext cx="720000" cy="720000"/>
          </a:xfrm>
          <a:prstGeom prst="roundRect">
            <a:avLst>
              <a:gd name="adj" fmla="val 50000"/>
            </a:avLst>
          </a:prstGeom>
          <a:solidFill>
            <a:schemeClr val="bg1">
              <a:lumMod val="75000"/>
            </a:schemeClr>
          </a:solidFill>
          <a:ln w="12700">
            <a:solidFill>
              <a:schemeClr val="bg1"/>
            </a:solidFill>
          </a:ln>
          <a:effectLst>
            <a:outerShdw blurRad="127000" dist="63500" dir="2700000" algn="tl" rotWithShape="0">
              <a:schemeClr val="bg1">
                <a:lumMod val="75000"/>
                <a:alpha val="15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wrap="none" lIns="91440" tIns="45720" rIns="91440" bIns="45720" rtlCol="0" anchor="ctr" anchorCtr="0">
            <a:normAutofit/>
          </a:bodyPr>
          <a:lstStyle/>
          <a:p>
            <a:pPr algn="ctr"/>
            <a:r>
              <a:rPr kumimoji="1" lang="en-US" altLang="zh-CN" sz="2400" b="1" dirty="0">
                <a:solidFill>
                  <a:srgbClr val="FFFFFF"/>
                </a:solidFill>
                <a:cs typeface="+mn-ea"/>
                <a:sym typeface="+mn-lt"/>
              </a:rPr>
              <a:t>1</a:t>
            </a:r>
          </a:p>
        </p:txBody>
      </p:sp>
      <p:sp>
        <p:nvSpPr>
          <p:cNvPr id="15" name="Bullet1">
            <a:extLst>
              <a:ext uri="{FF2B5EF4-FFF2-40B4-BE49-F238E27FC236}">
                <a16:creationId xmlns:a16="http://schemas.microsoft.com/office/drawing/2014/main" id="{767A7B41-4DCF-0069-2AB7-AD7E9A5585DC}"/>
              </a:ext>
            </a:extLst>
          </p:cNvPr>
          <p:cNvSpPr txBox="1">
            <a:spLocks/>
          </p:cNvSpPr>
          <p:nvPr>
            <p:custDataLst>
              <p:tags r:id="rId3"/>
            </p:custDataLst>
          </p:nvPr>
        </p:nvSpPr>
        <p:spPr bwMode="auto">
          <a:xfrm>
            <a:off x="5522941" y="1579952"/>
            <a:ext cx="6040016" cy="304250"/>
          </a:xfrm>
          <a:prstGeom prst="rect">
            <a:avLst/>
          </a:prstGeom>
          <a:noFill/>
          <a:ln w="9525">
            <a:noFill/>
            <a:miter lim="800000"/>
          </a:ln>
          <a:extLst>
            <a:ext uri="{909E8E84-426E-40DD-AFC4-6F175D3DCCD1}">
              <a14:hiddenFill xmlns:a14="http://schemas.microsoft.com/office/drawing/2010/main">
                <a:solidFill>
                  <a:srgbClr val="FFFFFF"/>
                </a:solidFill>
              </a14:hiddenFill>
            </a:ext>
          </a:extLst>
        </p:spPr>
        <p:txBody>
          <a:bodyPr wrap="square" lIns="0" tIns="0" rIns="0" bIns="0" anchor="ctr" anchorCtr="0">
            <a:sp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lvl="0">
              <a:lnSpc>
                <a:spcPct val="120000"/>
              </a:lnSpc>
              <a:defRPr/>
            </a:pPr>
            <a:r>
              <a:rPr lang="zh-CN" altLang="en-US" b="1" kern="0" dirty="0">
                <a:solidFill>
                  <a:schemeClr val="bg1">
                    <a:lumMod val="50000"/>
                  </a:schemeClr>
                </a:solidFill>
                <a:latin typeface="+mn-ea"/>
                <a:cs typeface="+mn-ea"/>
                <a:sym typeface="+mn-lt"/>
              </a:rPr>
              <a:t>第一章：暗流潜涌</a:t>
            </a:r>
            <a:r>
              <a:rPr lang="en-US" altLang="zh-CN" b="1" kern="0" dirty="0">
                <a:solidFill>
                  <a:schemeClr val="bg1">
                    <a:lumMod val="50000"/>
                  </a:schemeClr>
                </a:solidFill>
                <a:latin typeface="+mn-ea"/>
                <a:cs typeface="+mn-ea"/>
                <a:sym typeface="+mn-lt"/>
              </a:rPr>
              <a:t>——</a:t>
            </a:r>
            <a:r>
              <a:rPr lang="zh-CN" altLang="en-US" b="1" kern="0" dirty="0">
                <a:solidFill>
                  <a:schemeClr val="bg1">
                    <a:lumMod val="50000"/>
                  </a:schemeClr>
                </a:solidFill>
                <a:latin typeface="+mn-ea"/>
                <a:cs typeface="+mn-ea"/>
                <a:sym typeface="+mn-lt"/>
              </a:rPr>
              <a:t>乳腺癌无症状骨转移现状</a:t>
            </a:r>
          </a:p>
        </p:txBody>
      </p:sp>
      <p:sp>
        <p:nvSpPr>
          <p:cNvPr id="16" name="ComponentBackground4">
            <a:extLst>
              <a:ext uri="{FF2B5EF4-FFF2-40B4-BE49-F238E27FC236}">
                <a16:creationId xmlns:a16="http://schemas.microsoft.com/office/drawing/2014/main" id="{2C3651BE-4370-EC42-D88E-5151E266E370}"/>
              </a:ext>
            </a:extLst>
          </p:cNvPr>
          <p:cNvSpPr/>
          <p:nvPr>
            <p:custDataLst>
              <p:tags r:id="rId4"/>
            </p:custDataLst>
          </p:nvPr>
        </p:nvSpPr>
        <p:spPr>
          <a:xfrm>
            <a:off x="4299642" y="2728531"/>
            <a:ext cx="7602286" cy="1400400"/>
          </a:xfrm>
          <a:prstGeom prst="roundRect">
            <a:avLst>
              <a:gd name="adj" fmla="val 50000"/>
            </a:avLst>
          </a:prstGeom>
          <a:solidFill>
            <a:schemeClr val="bg1"/>
          </a:solidFill>
          <a:ln w="6350" cap="rnd">
            <a:solidFill>
              <a:schemeClr val="bg1">
                <a:lumMod val="95000"/>
              </a:schemeClr>
            </a:solidFill>
            <a:prstDash val="solid"/>
            <a:roun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normAutofit/>
          </a:bodyPr>
          <a:lstStyle/>
          <a:p>
            <a:pPr algn="r">
              <a:lnSpc>
                <a:spcPct val="120000"/>
              </a:lnSpc>
            </a:pPr>
            <a:endParaRPr lang="zh-CN" altLang="en-US" b="1">
              <a:solidFill>
                <a:schemeClr val="accent1"/>
              </a:solidFill>
              <a:cs typeface="+mn-ea"/>
              <a:sym typeface="+mn-lt"/>
            </a:endParaRPr>
          </a:p>
        </p:txBody>
      </p:sp>
      <p:sp>
        <p:nvSpPr>
          <p:cNvPr id="24" name="Number4">
            <a:extLst>
              <a:ext uri="{FF2B5EF4-FFF2-40B4-BE49-F238E27FC236}">
                <a16:creationId xmlns:a16="http://schemas.microsoft.com/office/drawing/2014/main" id="{C8C54FAE-9B06-7C0D-459A-83D8FADAC95A}"/>
              </a:ext>
            </a:extLst>
          </p:cNvPr>
          <p:cNvSpPr>
            <a:spLocks/>
          </p:cNvSpPr>
          <p:nvPr>
            <p:custDataLst>
              <p:tags r:id="rId5"/>
            </p:custDataLst>
          </p:nvPr>
        </p:nvSpPr>
        <p:spPr>
          <a:xfrm>
            <a:off x="4638017" y="3068686"/>
            <a:ext cx="722630" cy="720090"/>
          </a:xfrm>
          <a:prstGeom prst="roundRect">
            <a:avLst>
              <a:gd name="adj" fmla="val 50000"/>
            </a:avLst>
          </a:prstGeom>
          <a:solidFill>
            <a:schemeClr val="bg1">
              <a:lumMod val="75000"/>
            </a:schemeClr>
          </a:solidFill>
          <a:ln w="12700">
            <a:solidFill>
              <a:schemeClr val="bg1"/>
            </a:solidFill>
          </a:ln>
          <a:effectLst>
            <a:outerShdw blurRad="127000" dist="63500" dir="2700000" algn="tl" rotWithShape="0">
              <a:schemeClr val="bg1">
                <a:lumMod val="75000"/>
                <a:alpha val="15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wrap="none" lIns="91440" tIns="45720" rIns="91440" bIns="45720" rtlCol="0" anchor="ctr" anchorCtr="0">
            <a:normAutofit/>
          </a:bodyPr>
          <a:lstStyle/>
          <a:p>
            <a:pPr algn="ctr"/>
            <a:r>
              <a:rPr kumimoji="1" lang="en-US" altLang="zh-CN" sz="2400" b="1" dirty="0">
                <a:solidFill>
                  <a:srgbClr val="FFFFFF"/>
                </a:solidFill>
                <a:cs typeface="+mn-ea"/>
                <a:sym typeface="+mn-lt"/>
              </a:rPr>
              <a:t>3</a:t>
            </a:r>
          </a:p>
        </p:txBody>
      </p:sp>
      <p:sp>
        <p:nvSpPr>
          <p:cNvPr id="25" name="Bullet1">
            <a:extLst>
              <a:ext uri="{FF2B5EF4-FFF2-40B4-BE49-F238E27FC236}">
                <a16:creationId xmlns:a16="http://schemas.microsoft.com/office/drawing/2014/main" id="{4629C7BD-6350-2DFF-40C5-995FA3E178C6}"/>
              </a:ext>
            </a:extLst>
          </p:cNvPr>
          <p:cNvSpPr txBox="1">
            <a:spLocks/>
          </p:cNvSpPr>
          <p:nvPr>
            <p:custDataLst>
              <p:tags r:id="rId6"/>
            </p:custDataLst>
          </p:nvPr>
        </p:nvSpPr>
        <p:spPr bwMode="auto">
          <a:xfrm>
            <a:off x="5522941" y="3276606"/>
            <a:ext cx="6040016" cy="304250"/>
          </a:xfrm>
          <a:prstGeom prst="rect">
            <a:avLst/>
          </a:prstGeom>
          <a:noFill/>
          <a:ln w="9525">
            <a:noFill/>
            <a:miter lim="800000"/>
          </a:ln>
          <a:extLst>
            <a:ext uri="{909E8E84-426E-40DD-AFC4-6F175D3DCCD1}">
              <a14:hiddenFill xmlns:a14="http://schemas.microsoft.com/office/drawing/2010/main">
                <a:solidFill>
                  <a:srgbClr val="FFFFFF"/>
                </a:solidFill>
              </a14:hiddenFill>
            </a:ext>
          </a:extLst>
        </p:spPr>
        <p:txBody>
          <a:bodyPr wrap="square" lIns="0" tIns="0" rIns="0" bIns="0" anchor="ctr" anchorCtr="0">
            <a:sp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lvl="0">
              <a:lnSpc>
                <a:spcPct val="120000"/>
              </a:lnSpc>
              <a:defRPr/>
            </a:pPr>
            <a:r>
              <a:rPr lang="zh-CN" altLang="en-US" b="1" kern="0" dirty="0">
                <a:solidFill>
                  <a:schemeClr val="bg1">
                    <a:lumMod val="50000"/>
                  </a:schemeClr>
                </a:solidFill>
                <a:latin typeface="+mn-ea"/>
                <a:cs typeface="+mn-ea"/>
                <a:sym typeface="+mn-lt"/>
              </a:rPr>
              <a:t>第二章：‌全面认知</a:t>
            </a:r>
            <a:r>
              <a:rPr lang="en-US" altLang="zh-CN" b="1" kern="0" dirty="0">
                <a:solidFill>
                  <a:schemeClr val="bg1">
                    <a:lumMod val="50000"/>
                  </a:schemeClr>
                </a:solidFill>
                <a:latin typeface="+mn-ea"/>
                <a:cs typeface="+mn-ea"/>
                <a:sym typeface="+mn-lt"/>
              </a:rPr>
              <a:t>——</a:t>
            </a:r>
            <a:r>
              <a:rPr lang="zh-CN" altLang="en-US" b="1" kern="0" dirty="0">
                <a:solidFill>
                  <a:schemeClr val="bg1">
                    <a:lumMod val="50000"/>
                  </a:schemeClr>
                </a:solidFill>
                <a:latin typeface="+mn-ea"/>
                <a:cs typeface="+mn-ea"/>
                <a:sym typeface="+mn-lt"/>
              </a:rPr>
              <a:t>乳腺癌无症状骨转移的规范治疗</a:t>
            </a:r>
          </a:p>
        </p:txBody>
      </p:sp>
      <p:sp>
        <p:nvSpPr>
          <p:cNvPr id="22" name="ComponentBackground4">
            <a:extLst>
              <a:ext uri="{FF2B5EF4-FFF2-40B4-BE49-F238E27FC236}">
                <a16:creationId xmlns:a16="http://schemas.microsoft.com/office/drawing/2014/main" id="{960B3DBD-BD0F-9525-038E-03CC274209CD}"/>
              </a:ext>
            </a:extLst>
          </p:cNvPr>
          <p:cNvSpPr/>
          <p:nvPr>
            <p:custDataLst>
              <p:tags r:id="rId7"/>
            </p:custDataLst>
          </p:nvPr>
        </p:nvSpPr>
        <p:spPr>
          <a:xfrm>
            <a:off x="4299642" y="4425454"/>
            <a:ext cx="7602286" cy="1400400"/>
          </a:xfrm>
          <a:prstGeom prst="roundRect">
            <a:avLst>
              <a:gd name="adj" fmla="val 50000"/>
            </a:avLst>
          </a:prstGeom>
          <a:solidFill>
            <a:schemeClr val="bg1"/>
          </a:solidFill>
          <a:ln w="6350" cap="rnd">
            <a:solidFill>
              <a:schemeClr val="bg1">
                <a:lumMod val="95000"/>
              </a:schemeClr>
            </a:solidFill>
            <a:prstDash val="solid"/>
            <a:roun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normAutofit/>
          </a:bodyPr>
          <a:lstStyle/>
          <a:p>
            <a:pPr algn="r">
              <a:lnSpc>
                <a:spcPct val="120000"/>
              </a:lnSpc>
            </a:pPr>
            <a:endParaRPr lang="zh-CN" altLang="en-US" b="1">
              <a:solidFill>
                <a:schemeClr val="accent1"/>
              </a:solidFill>
              <a:cs typeface="+mn-ea"/>
              <a:sym typeface="+mn-lt"/>
            </a:endParaRPr>
          </a:p>
        </p:txBody>
      </p:sp>
      <p:sp>
        <p:nvSpPr>
          <p:cNvPr id="17" name="Number1">
            <a:extLst>
              <a:ext uri="{FF2B5EF4-FFF2-40B4-BE49-F238E27FC236}">
                <a16:creationId xmlns:a16="http://schemas.microsoft.com/office/drawing/2014/main" id="{CB51EEAF-6CD0-AE1F-692A-452665B0E72F}"/>
              </a:ext>
            </a:extLst>
          </p:cNvPr>
          <p:cNvSpPr>
            <a:spLocks/>
          </p:cNvSpPr>
          <p:nvPr>
            <p:custDataLst>
              <p:tags r:id="rId8"/>
            </p:custDataLst>
          </p:nvPr>
        </p:nvSpPr>
        <p:spPr>
          <a:xfrm>
            <a:off x="4638315" y="4765609"/>
            <a:ext cx="722630" cy="720090"/>
          </a:xfrm>
          <a:prstGeom prst="roundRect">
            <a:avLst>
              <a:gd name="adj" fmla="val 50000"/>
            </a:avLst>
          </a:prstGeom>
          <a:gradFill flip="none" rotWithShape="1">
            <a:gsLst>
              <a:gs pos="0">
                <a:schemeClr val="accent2">
                  <a:lumMod val="60000"/>
                  <a:lumOff val="40000"/>
                </a:schemeClr>
              </a:gs>
              <a:gs pos="75000">
                <a:srgbClr val="F26649"/>
              </a:gs>
            </a:gsLst>
            <a:lin ang="2700000" scaled="0"/>
          </a:gradFill>
          <a:ln>
            <a:solidFill>
              <a:schemeClr val="bg1"/>
            </a:solidFill>
          </a:ln>
          <a:effectLst>
            <a:outerShdw blurRad="50800" dist="50800" dir="5400000" algn="ctr" rotWithShape="0">
              <a:schemeClr val="accent2">
                <a:alpha val="1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91440" tIns="45720" rIns="91440" bIns="45720" rtlCol="0" anchor="ctr" anchorCtr="0">
            <a:noAutofit/>
          </a:bodyPr>
          <a:lstStyle/>
          <a:p>
            <a:pPr algn="ctr"/>
            <a:r>
              <a:rPr kumimoji="1" lang="en-US" altLang="zh-CN" sz="3200" b="1" dirty="0">
                <a:solidFill>
                  <a:srgbClr val="FFFFFF"/>
                </a:solidFill>
                <a:cs typeface="+mn-ea"/>
                <a:sym typeface="+mn-lt"/>
              </a:rPr>
              <a:t>2</a:t>
            </a:r>
          </a:p>
        </p:txBody>
      </p:sp>
      <p:sp>
        <p:nvSpPr>
          <p:cNvPr id="18" name="Bullet1">
            <a:extLst>
              <a:ext uri="{FF2B5EF4-FFF2-40B4-BE49-F238E27FC236}">
                <a16:creationId xmlns:a16="http://schemas.microsoft.com/office/drawing/2014/main" id="{A51B9535-A868-F280-E1D5-32A148964676}"/>
              </a:ext>
            </a:extLst>
          </p:cNvPr>
          <p:cNvSpPr txBox="1">
            <a:spLocks/>
          </p:cNvSpPr>
          <p:nvPr>
            <p:custDataLst>
              <p:tags r:id="rId9"/>
            </p:custDataLst>
          </p:nvPr>
        </p:nvSpPr>
        <p:spPr bwMode="auto">
          <a:xfrm>
            <a:off x="5494949" y="4975036"/>
            <a:ext cx="6040016" cy="301236"/>
          </a:xfrm>
          <a:prstGeom prst="rect">
            <a:avLst/>
          </a:prstGeom>
          <a:noFill/>
          <a:ln w="9525">
            <a:noFill/>
            <a:miter lim="800000"/>
          </a:ln>
          <a:extLst>
            <a:ext uri="{909E8E84-426E-40DD-AFC4-6F175D3DCCD1}">
              <a14:hiddenFill xmlns:a14="http://schemas.microsoft.com/office/drawing/2010/main">
                <a:solidFill>
                  <a:srgbClr val="FFFFFF"/>
                </a:solidFill>
              </a14:hiddenFill>
            </a:ext>
          </a:extLst>
        </p:spPr>
        <p:txBody>
          <a:bodyPr wrap="square" lIns="0" tIns="0" rIns="0" bIns="0" anchor="ctr" anchorCtr="0">
            <a:sp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lvl="0">
              <a:lnSpc>
                <a:spcPct val="120000"/>
              </a:lnSpc>
              <a:defRPr/>
            </a:pPr>
            <a:r>
              <a:rPr lang="zh-CN" altLang="en-US" b="1" kern="0" dirty="0">
                <a:solidFill>
                  <a:srgbClr val="F26649"/>
                </a:solidFill>
                <a:latin typeface="+mn-ea"/>
                <a:cs typeface="+mn-ea"/>
                <a:sym typeface="+mn-lt"/>
              </a:rPr>
              <a:t>‌第三章：实践落地</a:t>
            </a:r>
            <a:r>
              <a:rPr lang="en-US" altLang="zh-CN" b="1" kern="0" dirty="0">
                <a:solidFill>
                  <a:srgbClr val="F26649"/>
                </a:solidFill>
                <a:latin typeface="+mn-ea"/>
                <a:cs typeface="+mn-ea"/>
                <a:sym typeface="+mn-lt"/>
              </a:rPr>
              <a:t>——</a:t>
            </a:r>
            <a:r>
              <a:rPr lang="zh-CN" altLang="en-US" b="1" kern="0" dirty="0">
                <a:solidFill>
                  <a:srgbClr val="F26649"/>
                </a:solidFill>
                <a:latin typeface="+mn-ea"/>
                <a:cs typeface="+mn-ea"/>
                <a:sym typeface="+mn-lt"/>
              </a:rPr>
              <a:t>从真实病例看乳腺癌骨转移治疗获益</a:t>
            </a:r>
          </a:p>
        </p:txBody>
      </p:sp>
    </p:spTree>
    <p:extLst>
      <p:ext uri="{BB962C8B-B14F-4D97-AF65-F5344CB8AC3E}">
        <p14:creationId xmlns:p14="http://schemas.microsoft.com/office/powerpoint/2010/main" val="21368433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9E8B8F-02C2-3243-C828-7CEECF6E396F}"/>
            </a:ext>
          </a:extLst>
        </p:cNvPr>
        <p:cNvGrpSpPr/>
        <p:nvPr/>
      </p:nvGrpSpPr>
      <p:grpSpPr>
        <a:xfrm>
          <a:off x="0" y="0"/>
          <a:ext cx="0" cy="0"/>
          <a:chOff x="0" y="0"/>
          <a:chExt cx="0" cy="0"/>
        </a:xfrm>
      </p:grpSpPr>
      <p:grpSp>
        <p:nvGrpSpPr>
          <p:cNvPr id="5" name="组合 4">
            <a:extLst>
              <a:ext uri="{FF2B5EF4-FFF2-40B4-BE49-F238E27FC236}">
                <a16:creationId xmlns:a16="http://schemas.microsoft.com/office/drawing/2014/main" id="{EDAFF347-0101-9617-CCC6-70EE849294E8}"/>
              </a:ext>
            </a:extLst>
          </p:cNvPr>
          <p:cNvGrpSpPr/>
          <p:nvPr/>
        </p:nvGrpSpPr>
        <p:grpSpPr>
          <a:xfrm>
            <a:off x="462729" y="1718607"/>
            <a:ext cx="3490839" cy="3420786"/>
            <a:chOff x="484395" y="1282700"/>
            <a:chExt cx="4380506" cy="4292600"/>
          </a:xfrm>
        </p:grpSpPr>
        <p:sp>
          <p:nvSpPr>
            <p:cNvPr id="12" name="1">
              <a:extLst>
                <a:ext uri="{FF2B5EF4-FFF2-40B4-BE49-F238E27FC236}">
                  <a16:creationId xmlns:a16="http://schemas.microsoft.com/office/drawing/2014/main" id="{291C72EC-6E8E-9CD9-D2CC-8739693ECA59}"/>
                </a:ext>
              </a:extLst>
            </p:cNvPr>
            <p:cNvSpPr>
              <a:spLocks noChangeAspect="1"/>
            </p:cNvSpPr>
            <p:nvPr/>
          </p:nvSpPr>
          <p:spPr>
            <a:xfrm>
              <a:off x="484395" y="1282700"/>
              <a:ext cx="4380506" cy="4292600"/>
            </a:xfrm>
            <a:prstGeom prst="ellipse">
              <a:avLst/>
            </a:prstGeom>
            <a:noFill/>
            <a:ln w="12700">
              <a:gradFill>
                <a:gsLst>
                  <a:gs pos="40000">
                    <a:srgbClr val="FAC2B6">
                      <a:alpha val="0"/>
                    </a:srgbClr>
                  </a:gs>
                  <a:gs pos="100000">
                    <a:srgbClr val="FAC2B6"/>
                  </a:gs>
                </a:gsLst>
                <a:lin ang="0" scaled="0"/>
              </a:gradFill>
            </a:ln>
            <a:effectLst>
              <a:outerShdw blurRad="127000" dist="63500" dir="2700000" algn="tl" rotWithShape="0">
                <a:schemeClr val="accent1">
                  <a:alpha val="15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wrap="none" rtlCol="0" anchor="ctr">
              <a:normAutofit/>
            </a:bodyPr>
            <a:lstStyle/>
            <a:p>
              <a:pPr algn="ctr">
                <a:lnSpc>
                  <a:spcPct val="120000"/>
                </a:lnSpc>
                <a:buSzPct val="25000"/>
              </a:pPr>
              <a:endParaRPr lang="en-US" altLang="zh-CN" sz="4400" b="1" dirty="0">
                <a:solidFill>
                  <a:srgbClr val="FFFFFF"/>
                </a:solidFill>
                <a:cs typeface="+mn-ea"/>
                <a:sym typeface="+mn-lt"/>
              </a:endParaRPr>
            </a:p>
          </p:txBody>
        </p:sp>
        <p:sp>
          <p:nvSpPr>
            <p:cNvPr id="13" name="Title">
              <a:extLst>
                <a:ext uri="{FF2B5EF4-FFF2-40B4-BE49-F238E27FC236}">
                  <a16:creationId xmlns:a16="http://schemas.microsoft.com/office/drawing/2014/main" id="{EB539452-6861-E189-C097-E016AD537C93}"/>
                </a:ext>
              </a:extLst>
            </p:cNvPr>
            <p:cNvSpPr>
              <a:spLocks noChangeAspect="1"/>
            </p:cNvSpPr>
            <p:nvPr/>
          </p:nvSpPr>
          <p:spPr>
            <a:xfrm>
              <a:off x="822074" y="1613603"/>
              <a:ext cx="3705148" cy="3630794"/>
            </a:xfrm>
            <a:prstGeom prst="ellipse">
              <a:avLst/>
            </a:prstGeom>
            <a:gradFill flip="none" rotWithShape="1">
              <a:gsLst>
                <a:gs pos="0">
                  <a:schemeClr val="accent2">
                    <a:lumMod val="60000"/>
                    <a:lumOff val="40000"/>
                    <a:alpha val="100000"/>
                  </a:schemeClr>
                </a:gs>
                <a:gs pos="75000">
                  <a:srgbClr val="F26649"/>
                </a:gs>
              </a:gsLst>
              <a:lin ang="2700000" scaled="0"/>
            </a:gradFill>
            <a:ln w="12700">
              <a:solidFill>
                <a:schemeClr val="bg1"/>
              </a:solidFill>
            </a:ln>
            <a:effectLst>
              <a:outerShdw blurRad="127000" dist="63500" dir="2700000" algn="tl" rotWithShape="0">
                <a:schemeClr val="accent1">
                  <a:alpha val="15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wrap="none" rtlCol="0" anchor="ctr">
              <a:normAutofit/>
            </a:bodyPr>
            <a:lstStyle/>
            <a:p>
              <a:pPr marL="0" marR="0" lvl="0" indent="0" algn="ctr" defTabSz="914400" rtl="0" eaLnBrk="1" fontAlgn="auto" latinLnBrk="0" hangingPunct="1">
                <a:lnSpc>
                  <a:spcPct val="120000"/>
                </a:lnSpc>
                <a:buClr>
                  <a:srgbClr val="000000"/>
                </a:buClr>
                <a:buSzTx/>
                <a:buFontTx/>
                <a:buNone/>
                <a:defRPr/>
              </a:pPr>
              <a:r>
                <a:rPr kumimoji="0" lang="zh-CN" altLang="en-US" sz="4400" b="1" i="0" u="none" strike="noStrike" kern="1200" cap="none" spc="0" normalizeH="0" baseline="0" noProof="0" dirty="0">
                  <a:ln>
                    <a:noFill/>
                  </a:ln>
                  <a:solidFill>
                    <a:schemeClr val="bg1"/>
                  </a:solidFill>
                  <a:effectLst/>
                  <a:uLnTx/>
                  <a:uFillTx/>
                  <a:cs typeface="+mn-ea"/>
                  <a:sym typeface="+mn-lt"/>
                </a:rPr>
                <a:t>目 录</a:t>
              </a:r>
            </a:p>
          </p:txBody>
        </p:sp>
      </p:grpSp>
      <p:sp>
        <p:nvSpPr>
          <p:cNvPr id="9" name="ComponentBackground1">
            <a:extLst>
              <a:ext uri="{FF2B5EF4-FFF2-40B4-BE49-F238E27FC236}">
                <a16:creationId xmlns:a16="http://schemas.microsoft.com/office/drawing/2014/main" id="{0A5036EE-68BC-A70D-38FE-7FEBA0AD73AA}"/>
              </a:ext>
            </a:extLst>
          </p:cNvPr>
          <p:cNvSpPr/>
          <p:nvPr>
            <p:custDataLst>
              <p:tags r:id="rId1"/>
            </p:custDataLst>
          </p:nvPr>
        </p:nvSpPr>
        <p:spPr>
          <a:xfrm>
            <a:off x="4253344" y="1032146"/>
            <a:ext cx="7602284" cy="1399862"/>
          </a:xfrm>
          <a:prstGeom prst="roundRect">
            <a:avLst>
              <a:gd name="adj" fmla="val 50000"/>
            </a:avLst>
          </a:prstGeom>
          <a:solidFill>
            <a:schemeClr val="bg1"/>
          </a:solidFill>
          <a:ln w="6350" cap="rnd">
            <a:solidFill>
              <a:schemeClr val="bg1">
                <a:lumMod val="95000"/>
              </a:schemeClr>
            </a:solidFill>
            <a:prstDash val="solid"/>
            <a:round/>
          </a:ln>
          <a:effectLst>
            <a:outerShdw blurRad="50800" dist="38100" dir="2700000" algn="tl" rotWithShape="0">
              <a:schemeClr val="accent2">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normAutofit/>
          </a:bodyPr>
          <a:lstStyle/>
          <a:p>
            <a:pPr algn="r">
              <a:lnSpc>
                <a:spcPct val="120000"/>
              </a:lnSpc>
            </a:pPr>
            <a:endParaRPr lang="zh-CN" altLang="en-US" sz="2800" b="1">
              <a:solidFill>
                <a:schemeClr val="accent1"/>
              </a:solidFill>
              <a:cs typeface="+mn-ea"/>
              <a:sym typeface="+mn-lt"/>
            </a:endParaRPr>
          </a:p>
        </p:txBody>
      </p:sp>
      <p:sp>
        <p:nvSpPr>
          <p:cNvPr id="11" name="Number1">
            <a:extLst>
              <a:ext uri="{FF2B5EF4-FFF2-40B4-BE49-F238E27FC236}">
                <a16:creationId xmlns:a16="http://schemas.microsoft.com/office/drawing/2014/main" id="{532556ED-4932-A2E2-A7F1-E3B2E0D77255}"/>
              </a:ext>
            </a:extLst>
          </p:cNvPr>
          <p:cNvSpPr/>
          <p:nvPr>
            <p:custDataLst>
              <p:tags r:id="rId2"/>
            </p:custDataLst>
          </p:nvPr>
        </p:nvSpPr>
        <p:spPr>
          <a:xfrm>
            <a:off x="4638017" y="1372077"/>
            <a:ext cx="720000" cy="720000"/>
          </a:xfrm>
          <a:prstGeom prst="roundRect">
            <a:avLst>
              <a:gd name="adj" fmla="val 50000"/>
            </a:avLst>
          </a:prstGeom>
          <a:gradFill flip="none" rotWithShape="1">
            <a:gsLst>
              <a:gs pos="0">
                <a:schemeClr val="accent2">
                  <a:lumMod val="60000"/>
                  <a:lumOff val="40000"/>
                </a:schemeClr>
              </a:gs>
              <a:gs pos="75000">
                <a:srgbClr val="F26649"/>
              </a:gs>
            </a:gsLst>
            <a:lin ang="2700000" scaled="0"/>
          </a:gradFill>
          <a:ln>
            <a:solidFill>
              <a:schemeClr val="bg1"/>
            </a:solidFill>
          </a:ln>
          <a:effectLst>
            <a:outerShdw blurRad="50800" dist="50800" dir="5400000" algn="ctr" rotWithShape="0">
              <a:schemeClr val="accent2">
                <a:alpha val="1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91440" tIns="45720" rIns="91440" bIns="45720" rtlCol="0" anchor="ctr" anchorCtr="0">
            <a:noAutofit/>
          </a:bodyPr>
          <a:lstStyle/>
          <a:p>
            <a:pPr algn="ctr"/>
            <a:r>
              <a:rPr kumimoji="1" lang="en-US" altLang="zh-CN" sz="3200" b="1" dirty="0">
                <a:solidFill>
                  <a:srgbClr val="FFFFFF"/>
                </a:solidFill>
                <a:cs typeface="+mn-ea"/>
                <a:sym typeface="+mn-lt"/>
              </a:rPr>
              <a:t>1</a:t>
            </a:r>
          </a:p>
        </p:txBody>
      </p:sp>
      <p:sp>
        <p:nvSpPr>
          <p:cNvPr id="10" name="Bullet1">
            <a:extLst>
              <a:ext uri="{FF2B5EF4-FFF2-40B4-BE49-F238E27FC236}">
                <a16:creationId xmlns:a16="http://schemas.microsoft.com/office/drawing/2014/main" id="{59CDB45A-49D3-D46B-C318-53FBF37A1747}"/>
              </a:ext>
            </a:extLst>
          </p:cNvPr>
          <p:cNvSpPr txBox="1"/>
          <p:nvPr>
            <p:custDataLst>
              <p:tags r:id="rId3"/>
            </p:custDataLst>
          </p:nvPr>
        </p:nvSpPr>
        <p:spPr bwMode="auto">
          <a:xfrm>
            <a:off x="5522941" y="1579952"/>
            <a:ext cx="6040016" cy="304250"/>
          </a:xfrm>
          <a:prstGeom prst="rect">
            <a:avLst/>
          </a:prstGeom>
          <a:noFill/>
          <a:ln w="9525">
            <a:noFill/>
            <a:miter lim="800000"/>
          </a:ln>
          <a:extLst>
            <a:ext uri="{909E8E84-426E-40DD-AFC4-6F175D3DCCD1}">
              <a14:hiddenFill xmlns:a14="http://schemas.microsoft.com/office/drawing/2010/main">
                <a:solidFill>
                  <a:srgbClr val="FFFFFF"/>
                </a:solidFill>
              </a14:hiddenFill>
            </a:ext>
          </a:extLst>
        </p:spPr>
        <p:txBody>
          <a:bodyPr wrap="square" lIns="0" tIns="0" rIns="0" bIns="0" anchor="ctr" anchorCtr="0">
            <a:sp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lvl="0">
              <a:lnSpc>
                <a:spcPct val="120000"/>
              </a:lnSpc>
              <a:defRPr/>
            </a:pPr>
            <a:r>
              <a:rPr lang="zh-CN" altLang="en-US" b="1" kern="0" dirty="0">
                <a:solidFill>
                  <a:srgbClr val="F26649"/>
                </a:solidFill>
                <a:latin typeface="+mn-ea"/>
                <a:cs typeface="+mn-ea"/>
                <a:sym typeface="+mn-lt"/>
              </a:rPr>
              <a:t>第一章：暗流潜涌</a:t>
            </a:r>
            <a:r>
              <a:rPr lang="en-US" altLang="zh-CN" b="1" kern="0" dirty="0">
                <a:solidFill>
                  <a:srgbClr val="F26649"/>
                </a:solidFill>
                <a:latin typeface="+mn-ea"/>
                <a:cs typeface="+mn-ea"/>
                <a:sym typeface="+mn-lt"/>
              </a:rPr>
              <a:t>——</a:t>
            </a:r>
            <a:r>
              <a:rPr lang="zh-CN" altLang="en-US" b="1" kern="0" dirty="0">
                <a:solidFill>
                  <a:srgbClr val="F26649"/>
                </a:solidFill>
                <a:latin typeface="+mn-ea"/>
                <a:cs typeface="+mn-ea"/>
                <a:sym typeface="+mn-lt"/>
              </a:rPr>
              <a:t>乳腺癌无症状骨转移现状与挑战</a:t>
            </a:r>
          </a:p>
        </p:txBody>
      </p:sp>
      <p:sp>
        <p:nvSpPr>
          <p:cNvPr id="6" name="ComponentBackground4">
            <a:extLst>
              <a:ext uri="{FF2B5EF4-FFF2-40B4-BE49-F238E27FC236}">
                <a16:creationId xmlns:a16="http://schemas.microsoft.com/office/drawing/2014/main" id="{11D3DB4D-988C-2DDE-CF7C-AEB71C21AF27}"/>
              </a:ext>
            </a:extLst>
          </p:cNvPr>
          <p:cNvSpPr/>
          <p:nvPr>
            <p:custDataLst>
              <p:tags r:id="rId4"/>
            </p:custDataLst>
          </p:nvPr>
        </p:nvSpPr>
        <p:spPr>
          <a:xfrm>
            <a:off x="4299642" y="2728531"/>
            <a:ext cx="7602286" cy="1400400"/>
          </a:xfrm>
          <a:prstGeom prst="roundRect">
            <a:avLst>
              <a:gd name="adj" fmla="val 50000"/>
            </a:avLst>
          </a:prstGeom>
          <a:solidFill>
            <a:schemeClr val="bg1"/>
          </a:solidFill>
          <a:ln w="6350" cap="rnd">
            <a:solidFill>
              <a:schemeClr val="bg1">
                <a:lumMod val="95000"/>
              </a:schemeClr>
            </a:solidFill>
            <a:prstDash val="solid"/>
            <a:roun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normAutofit/>
          </a:bodyPr>
          <a:lstStyle/>
          <a:p>
            <a:pPr algn="r">
              <a:lnSpc>
                <a:spcPct val="120000"/>
              </a:lnSpc>
            </a:pPr>
            <a:endParaRPr lang="zh-CN" altLang="en-US" b="1">
              <a:solidFill>
                <a:schemeClr val="accent1"/>
              </a:solidFill>
              <a:cs typeface="+mn-ea"/>
              <a:sym typeface="+mn-lt"/>
            </a:endParaRPr>
          </a:p>
        </p:txBody>
      </p:sp>
      <p:sp>
        <p:nvSpPr>
          <p:cNvPr id="8" name="Number4">
            <a:extLst>
              <a:ext uri="{FF2B5EF4-FFF2-40B4-BE49-F238E27FC236}">
                <a16:creationId xmlns:a16="http://schemas.microsoft.com/office/drawing/2014/main" id="{59E0E458-33AE-7B0E-1076-2B9204574EAA}"/>
              </a:ext>
            </a:extLst>
          </p:cNvPr>
          <p:cNvSpPr/>
          <p:nvPr>
            <p:custDataLst>
              <p:tags r:id="rId5"/>
            </p:custDataLst>
          </p:nvPr>
        </p:nvSpPr>
        <p:spPr>
          <a:xfrm>
            <a:off x="4638017" y="3068686"/>
            <a:ext cx="722630" cy="720090"/>
          </a:xfrm>
          <a:prstGeom prst="roundRect">
            <a:avLst>
              <a:gd name="adj" fmla="val 50000"/>
            </a:avLst>
          </a:prstGeom>
          <a:solidFill>
            <a:schemeClr val="bg1">
              <a:lumMod val="75000"/>
            </a:schemeClr>
          </a:solidFill>
          <a:ln w="12700">
            <a:solidFill>
              <a:schemeClr val="bg1"/>
            </a:solidFill>
          </a:ln>
          <a:effectLst>
            <a:outerShdw blurRad="127000" dist="63500" dir="2700000" algn="tl" rotWithShape="0">
              <a:schemeClr val="bg1">
                <a:lumMod val="75000"/>
                <a:alpha val="15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wrap="none" lIns="91440" tIns="45720" rIns="91440" bIns="45720" rtlCol="0" anchor="ctr" anchorCtr="0">
            <a:normAutofit/>
          </a:bodyPr>
          <a:lstStyle/>
          <a:p>
            <a:pPr algn="ctr"/>
            <a:r>
              <a:rPr kumimoji="1" lang="en-US" altLang="zh-CN" sz="2400" b="1" dirty="0">
                <a:solidFill>
                  <a:srgbClr val="FFFFFF"/>
                </a:solidFill>
                <a:cs typeface="+mn-ea"/>
                <a:sym typeface="+mn-lt"/>
              </a:rPr>
              <a:t>2</a:t>
            </a:r>
          </a:p>
        </p:txBody>
      </p:sp>
      <p:sp>
        <p:nvSpPr>
          <p:cNvPr id="19" name="Bullet1">
            <a:extLst>
              <a:ext uri="{FF2B5EF4-FFF2-40B4-BE49-F238E27FC236}">
                <a16:creationId xmlns:a16="http://schemas.microsoft.com/office/drawing/2014/main" id="{22417470-1D29-94AE-85BC-D547881059A9}"/>
              </a:ext>
            </a:extLst>
          </p:cNvPr>
          <p:cNvSpPr txBox="1"/>
          <p:nvPr>
            <p:custDataLst>
              <p:tags r:id="rId6"/>
            </p:custDataLst>
          </p:nvPr>
        </p:nvSpPr>
        <p:spPr bwMode="auto">
          <a:xfrm>
            <a:off x="5522941" y="3276606"/>
            <a:ext cx="6040016" cy="304250"/>
          </a:xfrm>
          <a:prstGeom prst="rect">
            <a:avLst/>
          </a:prstGeom>
          <a:noFill/>
          <a:ln w="9525">
            <a:noFill/>
            <a:miter lim="800000"/>
          </a:ln>
          <a:extLst>
            <a:ext uri="{909E8E84-426E-40DD-AFC4-6F175D3DCCD1}">
              <a14:hiddenFill xmlns:a14="http://schemas.microsoft.com/office/drawing/2010/main">
                <a:solidFill>
                  <a:srgbClr val="FFFFFF"/>
                </a:solidFill>
              </a14:hiddenFill>
            </a:ext>
          </a:extLst>
        </p:spPr>
        <p:txBody>
          <a:bodyPr wrap="square" lIns="0" tIns="0" rIns="0" bIns="0" anchor="ctr" anchorCtr="0">
            <a:sp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lvl="0">
              <a:lnSpc>
                <a:spcPct val="120000"/>
              </a:lnSpc>
              <a:defRPr/>
            </a:pPr>
            <a:r>
              <a:rPr lang="zh-CN" altLang="en-US" b="1" kern="0" dirty="0">
                <a:solidFill>
                  <a:schemeClr val="bg1">
                    <a:lumMod val="50000"/>
                  </a:schemeClr>
                </a:solidFill>
                <a:latin typeface="+mn-ea"/>
                <a:cs typeface="+mn-ea"/>
                <a:sym typeface="+mn-lt"/>
              </a:rPr>
              <a:t>第二章：‌全面认知</a:t>
            </a:r>
            <a:r>
              <a:rPr lang="en-US" altLang="zh-CN" b="1" kern="0" dirty="0">
                <a:solidFill>
                  <a:schemeClr val="bg1">
                    <a:lumMod val="50000"/>
                  </a:schemeClr>
                </a:solidFill>
                <a:latin typeface="+mn-ea"/>
                <a:cs typeface="+mn-ea"/>
                <a:sym typeface="+mn-lt"/>
              </a:rPr>
              <a:t>——</a:t>
            </a:r>
            <a:r>
              <a:rPr lang="zh-CN" altLang="en-US" b="1" kern="0" dirty="0">
                <a:solidFill>
                  <a:schemeClr val="bg1">
                    <a:lumMod val="50000"/>
                  </a:schemeClr>
                </a:solidFill>
                <a:latin typeface="+mn-ea"/>
                <a:cs typeface="+mn-ea"/>
                <a:sym typeface="+mn-lt"/>
              </a:rPr>
              <a:t>乳腺癌无症状骨转移的规范治疗</a:t>
            </a:r>
          </a:p>
        </p:txBody>
      </p:sp>
      <p:sp>
        <p:nvSpPr>
          <p:cNvPr id="24" name="ComponentBackground4">
            <a:extLst>
              <a:ext uri="{FF2B5EF4-FFF2-40B4-BE49-F238E27FC236}">
                <a16:creationId xmlns:a16="http://schemas.microsoft.com/office/drawing/2014/main" id="{75CE22A6-276C-2C5B-1344-37A4F2914798}"/>
              </a:ext>
            </a:extLst>
          </p:cNvPr>
          <p:cNvSpPr/>
          <p:nvPr>
            <p:custDataLst>
              <p:tags r:id="rId7"/>
            </p:custDataLst>
          </p:nvPr>
        </p:nvSpPr>
        <p:spPr>
          <a:xfrm>
            <a:off x="4299642" y="4425454"/>
            <a:ext cx="7602286" cy="1400400"/>
          </a:xfrm>
          <a:prstGeom prst="roundRect">
            <a:avLst>
              <a:gd name="adj" fmla="val 50000"/>
            </a:avLst>
          </a:prstGeom>
          <a:solidFill>
            <a:schemeClr val="bg1"/>
          </a:solidFill>
          <a:ln w="6350" cap="rnd">
            <a:solidFill>
              <a:schemeClr val="bg1">
                <a:lumMod val="95000"/>
              </a:schemeClr>
            </a:solidFill>
            <a:prstDash val="solid"/>
            <a:roun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normAutofit/>
          </a:bodyPr>
          <a:lstStyle/>
          <a:p>
            <a:pPr algn="r">
              <a:lnSpc>
                <a:spcPct val="120000"/>
              </a:lnSpc>
            </a:pPr>
            <a:endParaRPr lang="zh-CN" altLang="en-US" b="1">
              <a:solidFill>
                <a:schemeClr val="accent1"/>
              </a:solidFill>
              <a:cs typeface="+mn-ea"/>
              <a:sym typeface="+mn-lt"/>
            </a:endParaRPr>
          </a:p>
        </p:txBody>
      </p:sp>
      <p:sp>
        <p:nvSpPr>
          <p:cNvPr id="25" name="Number4">
            <a:extLst>
              <a:ext uri="{FF2B5EF4-FFF2-40B4-BE49-F238E27FC236}">
                <a16:creationId xmlns:a16="http://schemas.microsoft.com/office/drawing/2014/main" id="{BE75E6C9-E7B5-7BAC-CAB7-5EDB1D63579B}"/>
              </a:ext>
            </a:extLst>
          </p:cNvPr>
          <p:cNvSpPr/>
          <p:nvPr>
            <p:custDataLst>
              <p:tags r:id="rId8"/>
            </p:custDataLst>
          </p:nvPr>
        </p:nvSpPr>
        <p:spPr>
          <a:xfrm>
            <a:off x="4638315" y="4765609"/>
            <a:ext cx="722630" cy="720090"/>
          </a:xfrm>
          <a:prstGeom prst="roundRect">
            <a:avLst>
              <a:gd name="adj" fmla="val 50000"/>
            </a:avLst>
          </a:prstGeom>
          <a:solidFill>
            <a:schemeClr val="bg1">
              <a:lumMod val="75000"/>
            </a:schemeClr>
          </a:solidFill>
          <a:ln w="12700">
            <a:solidFill>
              <a:schemeClr val="bg1"/>
            </a:solidFill>
          </a:ln>
          <a:effectLst>
            <a:outerShdw blurRad="127000" dist="63500" dir="2700000" algn="tl" rotWithShape="0">
              <a:schemeClr val="bg1">
                <a:lumMod val="75000"/>
                <a:alpha val="15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wrap="none" lIns="91440" tIns="45720" rIns="91440" bIns="45720" rtlCol="0" anchor="ctr" anchorCtr="0">
            <a:normAutofit/>
          </a:bodyPr>
          <a:lstStyle/>
          <a:p>
            <a:pPr algn="ctr"/>
            <a:r>
              <a:rPr kumimoji="1" lang="en-US" altLang="zh-CN" sz="2400" b="1" dirty="0">
                <a:solidFill>
                  <a:srgbClr val="FFFFFF"/>
                </a:solidFill>
                <a:cs typeface="+mn-ea"/>
                <a:sym typeface="+mn-lt"/>
              </a:rPr>
              <a:t>3</a:t>
            </a:r>
          </a:p>
        </p:txBody>
      </p:sp>
      <p:sp>
        <p:nvSpPr>
          <p:cNvPr id="27" name="Bullet1">
            <a:extLst>
              <a:ext uri="{FF2B5EF4-FFF2-40B4-BE49-F238E27FC236}">
                <a16:creationId xmlns:a16="http://schemas.microsoft.com/office/drawing/2014/main" id="{ECBDBB67-F249-8CB2-03FF-B87CE85DD2F1}"/>
              </a:ext>
            </a:extLst>
          </p:cNvPr>
          <p:cNvSpPr txBox="1"/>
          <p:nvPr>
            <p:custDataLst>
              <p:tags r:id="rId9"/>
            </p:custDataLst>
          </p:nvPr>
        </p:nvSpPr>
        <p:spPr bwMode="auto">
          <a:xfrm>
            <a:off x="5522941" y="4973754"/>
            <a:ext cx="6040016" cy="303801"/>
          </a:xfrm>
          <a:prstGeom prst="rect">
            <a:avLst/>
          </a:prstGeom>
          <a:noFill/>
          <a:ln w="9525">
            <a:noFill/>
            <a:miter lim="800000"/>
          </a:ln>
          <a:extLst>
            <a:ext uri="{909E8E84-426E-40DD-AFC4-6F175D3DCCD1}">
              <a14:hiddenFill xmlns:a14="http://schemas.microsoft.com/office/drawing/2010/main">
                <a:solidFill>
                  <a:srgbClr val="FFFFFF"/>
                </a:solidFill>
              </a14:hiddenFill>
            </a:ext>
          </a:extLst>
        </p:spPr>
        <p:txBody>
          <a:bodyPr wrap="square" lIns="0" tIns="0" rIns="0" bIns="0" anchor="ctr" anchorCtr="0">
            <a:sp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lvl="0">
              <a:lnSpc>
                <a:spcPct val="120000"/>
              </a:lnSpc>
              <a:defRPr/>
            </a:pPr>
            <a:r>
              <a:rPr lang="zh-CN" altLang="en-US" b="1" kern="0" dirty="0">
                <a:solidFill>
                  <a:schemeClr val="bg1">
                    <a:lumMod val="50000"/>
                  </a:schemeClr>
                </a:solidFill>
                <a:latin typeface="+mn-ea"/>
                <a:cs typeface="+mn-ea"/>
                <a:sym typeface="+mn-lt"/>
              </a:rPr>
              <a:t>‌第三章：实践落地</a:t>
            </a:r>
            <a:r>
              <a:rPr lang="en-US" altLang="zh-CN" b="1" kern="0" dirty="0">
                <a:solidFill>
                  <a:schemeClr val="bg1">
                    <a:lumMod val="50000"/>
                  </a:schemeClr>
                </a:solidFill>
                <a:latin typeface="+mn-ea"/>
                <a:cs typeface="+mn-ea"/>
                <a:sym typeface="+mn-lt"/>
              </a:rPr>
              <a:t>——</a:t>
            </a:r>
            <a:r>
              <a:rPr lang="zh-CN" altLang="en-US" b="1" kern="0" dirty="0">
                <a:solidFill>
                  <a:schemeClr val="bg1">
                    <a:lumMod val="50000"/>
                  </a:schemeClr>
                </a:solidFill>
                <a:latin typeface="+mn-ea"/>
                <a:cs typeface="+mn-ea"/>
                <a:sym typeface="+mn-lt"/>
              </a:rPr>
              <a:t>从真实病例看乳腺癌骨转移治疗获益</a:t>
            </a:r>
          </a:p>
        </p:txBody>
      </p:sp>
    </p:spTree>
    <p:extLst>
      <p:ext uri="{BB962C8B-B14F-4D97-AF65-F5344CB8AC3E}">
        <p14:creationId xmlns:p14="http://schemas.microsoft.com/office/powerpoint/2010/main" val="2567277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E92BB13-F05F-996C-14A4-8E008D84A036}"/>
              </a:ext>
            </a:extLst>
          </p:cNvPr>
          <p:cNvSpPr>
            <a:spLocks noGrp="1"/>
          </p:cNvSpPr>
          <p:nvPr>
            <p:ph type="title"/>
          </p:nvPr>
        </p:nvSpPr>
        <p:spPr/>
        <p:txBody>
          <a:bodyPr/>
          <a:lstStyle/>
          <a:p>
            <a:r>
              <a:rPr lang="zh-CN" altLang="en-US" dirty="0"/>
              <a:t>病例基本信息</a:t>
            </a:r>
          </a:p>
        </p:txBody>
      </p:sp>
      <p:sp>
        <p:nvSpPr>
          <p:cNvPr id="16" name="矩形: 圆角 15">
            <a:extLst>
              <a:ext uri="{FF2B5EF4-FFF2-40B4-BE49-F238E27FC236}">
                <a16:creationId xmlns:a16="http://schemas.microsoft.com/office/drawing/2014/main" id="{ACAF17A2-DFA0-C1AB-90F5-48C2FA9D12AE}"/>
              </a:ext>
            </a:extLst>
          </p:cNvPr>
          <p:cNvSpPr/>
          <p:nvPr/>
        </p:nvSpPr>
        <p:spPr>
          <a:xfrm>
            <a:off x="365920" y="1362075"/>
            <a:ext cx="11460161" cy="4721341"/>
          </a:xfrm>
          <a:prstGeom prst="roundRect">
            <a:avLst>
              <a:gd name="adj" fmla="val 1782"/>
            </a:avLst>
          </a:prstGeom>
          <a:solidFill>
            <a:schemeClr val="lt1"/>
          </a:solidFill>
          <a:ln w="9525" cap="rnd">
            <a:gradFill>
              <a:gsLst>
                <a:gs pos="100000">
                  <a:schemeClr val="accent1"/>
                </a:gs>
                <a:gs pos="0">
                  <a:schemeClr val="accent1">
                    <a:alpha val="0"/>
                  </a:schemeClr>
                </a:gs>
              </a:gsLst>
              <a:lin ang="5400000" scaled="1"/>
            </a:gradFill>
            <a:round/>
          </a:ln>
          <a:effectLst>
            <a:outerShdw blurRad="63500" algn="ctr" rotWithShape="0">
              <a:schemeClr val="accent1">
                <a:alpha val="2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5" name="内容占位符 2">
            <a:extLst>
              <a:ext uri="{FF2B5EF4-FFF2-40B4-BE49-F238E27FC236}">
                <a16:creationId xmlns:a16="http://schemas.microsoft.com/office/drawing/2014/main" id="{622029D8-403C-20C1-16F5-EA88FF56C153}"/>
              </a:ext>
            </a:extLst>
          </p:cNvPr>
          <p:cNvSpPr txBox="1">
            <a:spLocks/>
          </p:cNvSpPr>
          <p:nvPr/>
        </p:nvSpPr>
        <p:spPr>
          <a:xfrm>
            <a:off x="491242" y="1457325"/>
            <a:ext cx="11700758" cy="5201383"/>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pPr>
            <a:r>
              <a:rPr lang="zh-CN" altLang="en-US" sz="1800" b="1" dirty="0">
                <a:latin typeface="Microsoft YaHei" panose="020B0503020204020204" pitchFamily="34" charset="-122"/>
                <a:ea typeface="Microsoft YaHei" panose="020B0503020204020204" pitchFamily="34" charset="-122"/>
              </a:rPr>
              <a:t>孙</a:t>
            </a:r>
            <a:r>
              <a:rPr lang="en-US" altLang="zh-CN" sz="1800" b="1" dirty="0">
                <a:latin typeface="Microsoft YaHei" panose="020B0503020204020204" pitchFamily="34" charset="-122"/>
                <a:ea typeface="Microsoft YaHei" panose="020B0503020204020204" pitchFamily="34" charset="-122"/>
              </a:rPr>
              <a:t>xx</a:t>
            </a:r>
            <a:r>
              <a:rPr lang="zh-CN" altLang="en-US" sz="1800" b="1" dirty="0">
                <a:latin typeface="Microsoft YaHei" panose="020B0503020204020204" pitchFamily="34" charset="-122"/>
                <a:ea typeface="Microsoft YaHei" panose="020B0503020204020204" pitchFamily="34" charset="-122"/>
              </a:rPr>
              <a:t>，女性，</a:t>
            </a:r>
            <a:r>
              <a:rPr lang="en-US" altLang="zh-CN" sz="1800" b="1" dirty="0">
                <a:latin typeface="Microsoft YaHei" panose="020B0503020204020204" pitchFamily="34" charset="-122"/>
                <a:ea typeface="Microsoft YaHei" panose="020B0503020204020204" pitchFamily="34" charset="-122"/>
              </a:rPr>
              <a:t>38</a:t>
            </a:r>
            <a:r>
              <a:rPr lang="zh-CN" altLang="en-US" sz="1800" b="1" dirty="0">
                <a:latin typeface="Microsoft YaHei" panose="020B0503020204020204" pitchFamily="34" charset="-122"/>
                <a:ea typeface="Microsoft YaHei" panose="020B0503020204020204" pitchFamily="34" charset="-122"/>
              </a:rPr>
              <a:t>岁</a:t>
            </a:r>
            <a:endParaRPr lang="en-US" altLang="zh-CN" sz="1800" b="1" dirty="0">
              <a:latin typeface="Microsoft YaHei" panose="020B0503020204020204" pitchFamily="34" charset="-122"/>
              <a:ea typeface="Microsoft YaHei" panose="020B0503020204020204" pitchFamily="34" charset="-122"/>
            </a:endParaRPr>
          </a:p>
          <a:p>
            <a:pPr>
              <a:lnSpc>
                <a:spcPct val="150000"/>
              </a:lnSpc>
            </a:pPr>
            <a:r>
              <a:rPr lang="en-US" altLang="zh-CN" sz="1800" b="1" dirty="0">
                <a:latin typeface="Microsoft YaHei" panose="020B0503020204020204" pitchFamily="34" charset="-122"/>
                <a:ea typeface="Microsoft YaHei" panose="020B0503020204020204" pitchFamily="34" charset="-122"/>
              </a:rPr>
              <a:t>2021</a:t>
            </a:r>
            <a:r>
              <a:rPr lang="zh-CN" altLang="en-US" sz="1800" b="1" dirty="0">
                <a:latin typeface="Microsoft YaHei" panose="020B0503020204020204" pitchFamily="34" charset="-122"/>
                <a:ea typeface="Microsoft YaHei" panose="020B0503020204020204" pitchFamily="34" charset="-122"/>
              </a:rPr>
              <a:t>年</a:t>
            </a:r>
            <a:r>
              <a:rPr lang="en-US" altLang="zh-CN" sz="1800" b="1" dirty="0">
                <a:latin typeface="Microsoft YaHei" panose="020B0503020204020204" pitchFamily="34" charset="-122"/>
                <a:ea typeface="Microsoft YaHei" panose="020B0503020204020204" pitchFamily="34" charset="-122"/>
              </a:rPr>
              <a:t>11</a:t>
            </a:r>
            <a:r>
              <a:rPr lang="zh-CN" altLang="en-US" sz="1800" b="1" dirty="0">
                <a:latin typeface="Microsoft YaHei" panose="020B0503020204020204" pitchFamily="34" charset="-122"/>
                <a:ea typeface="Microsoft YaHei" panose="020B0503020204020204" pitchFamily="34" charset="-122"/>
              </a:rPr>
              <a:t>月主诉“发现左乳肿物半年，左髋关节疼痛</a:t>
            </a:r>
            <a:r>
              <a:rPr lang="en-US" altLang="zh-CN" sz="1800" b="1" dirty="0">
                <a:latin typeface="Microsoft YaHei" panose="020B0503020204020204" pitchFamily="34" charset="-122"/>
                <a:ea typeface="Microsoft YaHei" panose="020B0503020204020204" pitchFamily="34" charset="-122"/>
              </a:rPr>
              <a:t>1</a:t>
            </a:r>
            <a:r>
              <a:rPr lang="zh-CN" altLang="en-US" sz="1800" b="1" dirty="0">
                <a:latin typeface="Microsoft YaHei" panose="020B0503020204020204" pitchFamily="34" charset="-122"/>
                <a:ea typeface="Microsoft YaHei" panose="020B0503020204020204" pitchFamily="34" charset="-122"/>
              </a:rPr>
              <a:t>月余”</a:t>
            </a:r>
            <a:endParaRPr lang="en-US" altLang="zh-CN" sz="1800" b="1" dirty="0">
              <a:latin typeface="Microsoft YaHei" panose="020B0503020204020204" pitchFamily="34" charset="-122"/>
              <a:ea typeface="Microsoft YaHei" panose="020B0503020204020204" pitchFamily="34" charset="-122"/>
            </a:endParaRPr>
          </a:p>
          <a:p>
            <a:pPr>
              <a:lnSpc>
                <a:spcPct val="150000"/>
              </a:lnSpc>
            </a:pPr>
            <a:endParaRPr lang="en-US" altLang="zh-CN" sz="1800" b="1" dirty="0">
              <a:latin typeface="Microsoft YaHei" panose="020B0503020204020204" pitchFamily="34" charset="-122"/>
              <a:ea typeface="Microsoft YaHei" panose="020B0503020204020204" pitchFamily="34" charset="-122"/>
            </a:endParaRPr>
          </a:p>
          <a:p>
            <a:pPr>
              <a:lnSpc>
                <a:spcPct val="150000"/>
              </a:lnSpc>
            </a:pPr>
            <a:r>
              <a:rPr lang="zh-CN" altLang="en-US" sz="1800" b="1" dirty="0">
                <a:solidFill>
                  <a:srgbClr val="EB6440"/>
                </a:solidFill>
                <a:latin typeface="Microsoft YaHei" panose="020B0503020204020204" pitchFamily="34" charset="-122"/>
                <a:ea typeface="Microsoft YaHei" panose="020B0503020204020204" pitchFamily="34" charset="-122"/>
              </a:rPr>
              <a:t>外院诊治过程：</a:t>
            </a:r>
            <a:r>
              <a:rPr lang="en-US" altLang="zh-CN" sz="1800" b="1" dirty="0">
                <a:latin typeface="Microsoft YaHei" panose="020B0503020204020204" pitchFamily="34" charset="-122"/>
                <a:ea typeface="Microsoft YaHei" panose="020B0503020204020204" pitchFamily="34" charset="-122"/>
              </a:rPr>
              <a:t>2021</a:t>
            </a:r>
            <a:r>
              <a:rPr lang="zh-CN" altLang="en-US" sz="1800" b="1" dirty="0">
                <a:latin typeface="Microsoft YaHei" panose="020B0503020204020204" pitchFamily="34" charset="-122"/>
                <a:ea typeface="Microsoft YaHei" panose="020B0503020204020204" pitchFamily="34" charset="-122"/>
              </a:rPr>
              <a:t>年初发现左乳肿物，约</a:t>
            </a:r>
            <a:r>
              <a:rPr lang="en-US" altLang="zh-CN" sz="1800" b="1" dirty="0">
                <a:latin typeface="Microsoft YaHei" panose="020B0503020204020204" pitchFamily="34" charset="-122"/>
                <a:ea typeface="Microsoft YaHei" panose="020B0503020204020204" pitchFamily="34" charset="-122"/>
              </a:rPr>
              <a:t>3cm</a:t>
            </a:r>
            <a:r>
              <a:rPr lang="zh-CN" altLang="en-US" sz="1800" b="1" dirty="0">
                <a:latin typeface="Microsoft YaHei" panose="020B0503020204020204" pitchFamily="34" charset="-122"/>
                <a:ea typeface="Microsoft YaHei" panose="020B0503020204020204" pitchFamily="34" charset="-122"/>
              </a:rPr>
              <a:t>，未在意。</a:t>
            </a:r>
            <a:endParaRPr lang="en-US" altLang="zh-CN" sz="1800" b="1" dirty="0">
              <a:latin typeface="Microsoft YaHei" panose="020B0503020204020204" pitchFamily="34" charset="-122"/>
              <a:ea typeface="Microsoft YaHei" panose="020B0503020204020204" pitchFamily="34" charset="-122"/>
            </a:endParaRPr>
          </a:p>
          <a:p>
            <a:pPr marL="0" indent="0">
              <a:lnSpc>
                <a:spcPct val="150000"/>
              </a:lnSpc>
              <a:buFont typeface="Arial" panose="020B0604020202020204" pitchFamily="34" charset="0"/>
              <a:buNone/>
            </a:pPr>
            <a:r>
              <a:rPr lang="zh-CN" altLang="en-US" sz="1800" b="1" dirty="0">
                <a:latin typeface="Microsoft YaHei" panose="020B0503020204020204" pitchFamily="34" charset="-122"/>
                <a:ea typeface="Microsoft YaHei" panose="020B0503020204020204" pitchFamily="34" charset="-122"/>
              </a:rPr>
              <a:t>     </a:t>
            </a:r>
            <a:r>
              <a:rPr lang="en-US" altLang="zh-CN" sz="1800" b="1" dirty="0">
                <a:latin typeface="Microsoft YaHei" panose="020B0503020204020204" pitchFamily="34" charset="-122"/>
                <a:ea typeface="Microsoft YaHei" panose="020B0503020204020204" pitchFamily="34" charset="-122"/>
              </a:rPr>
              <a:t>2021.10</a:t>
            </a:r>
            <a:r>
              <a:rPr lang="zh-CN" altLang="en-US" sz="1800" b="1" dirty="0">
                <a:latin typeface="Microsoft YaHei" panose="020B0503020204020204" pitchFamily="34" charset="-122"/>
                <a:ea typeface="Microsoft YaHei" panose="020B0503020204020204" pitchFamily="34" charset="-122"/>
              </a:rPr>
              <a:t>左髋部疼痛，后疼痛逐渐加重并出现左下肢活动受限。</a:t>
            </a:r>
            <a:endParaRPr lang="en-US" altLang="zh-CN" sz="1800" b="1" dirty="0">
              <a:latin typeface="Microsoft YaHei" panose="020B0503020204020204" pitchFamily="34" charset="-122"/>
              <a:ea typeface="Microsoft YaHei" panose="020B0503020204020204" pitchFamily="34" charset="-122"/>
            </a:endParaRPr>
          </a:p>
          <a:p>
            <a:pPr marL="0" indent="0">
              <a:lnSpc>
                <a:spcPct val="150000"/>
              </a:lnSpc>
              <a:buFont typeface="Arial" panose="020B0604020202020204" pitchFamily="34" charset="0"/>
              <a:buNone/>
            </a:pPr>
            <a:r>
              <a:rPr lang="zh-CN" altLang="en-US" sz="1800" b="1" dirty="0">
                <a:latin typeface="Microsoft YaHei" panose="020B0503020204020204" pitchFamily="34" charset="-122"/>
                <a:ea typeface="Microsoft YaHei" panose="020B0503020204020204" pitchFamily="34" charset="-122"/>
              </a:rPr>
              <a:t>     当地医院行双髋关节</a:t>
            </a:r>
            <a:r>
              <a:rPr lang="en-US" altLang="zh-CN" sz="1800" b="1" dirty="0">
                <a:latin typeface="Microsoft YaHei" panose="020B0503020204020204" pitchFamily="34" charset="-122"/>
                <a:ea typeface="Microsoft YaHei" panose="020B0503020204020204" pitchFamily="34" charset="-122"/>
              </a:rPr>
              <a:t>MRI</a:t>
            </a:r>
            <a:r>
              <a:rPr lang="zh-CN" altLang="en-US" sz="1800" b="1" dirty="0">
                <a:latin typeface="Microsoft YaHei" panose="020B0503020204020204" pitchFamily="34" charset="-122"/>
                <a:ea typeface="Microsoft YaHei" panose="020B0503020204020204" pitchFamily="34" charset="-122"/>
              </a:rPr>
              <a:t>：左股骨上段骨质破坏，恶性病变待排。</a:t>
            </a:r>
            <a:endParaRPr lang="en-US" altLang="zh-CN" sz="1800" b="1" dirty="0">
              <a:latin typeface="Microsoft YaHei" panose="020B0503020204020204" pitchFamily="34" charset="-122"/>
              <a:ea typeface="Microsoft YaHei" panose="020B0503020204020204" pitchFamily="34" charset="-122"/>
            </a:endParaRPr>
          </a:p>
          <a:p>
            <a:pPr marL="0" indent="0">
              <a:lnSpc>
                <a:spcPct val="160000"/>
              </a:lnSpc>
              <a:buFont typeface="Arial" panose="020B0604020202020204" pitchFamily="34" charset="0"/>
              <a:buNone/>
            </a:pPr>
            <a:r>
              <a:rPr lang="zh-CN" altLang="en-US" sz="1800" b="1" dirty="0">
                <a:latin typeface="Microsoft YaHei" panose="020B0503020204020204" pitchFamily="34" charset="-122"/>
                <a:ea typeface="Microsoft YaHei" panose="020B0503020204020204" pitchFamily="34" charset="-122"/>
              </a:rPr>
              <a:t>     </a:t>
            </a:r>
            <a:r>
              <a:rPr lang="en-US" altLang="zh-CN" sz="1800" b="1" dirty="0">
                <a:latin typeface="Microsoft YaHei" panose="020B0503020204020204" pitchFamily="34" charset="-122"/>
                <a:ea typeface="Microsoft YaHei" panose="020B0503020204020204" pitchFamily="34" charset="-122"/>
              </a:rPr>
              <a:t>PET-CT</a:t>
            </a:r>
            <a:r>
              <a:rPr lang="zh-CN" altLang="en-US" sz="1800" b="1" dirty="0">
                <a:latin typeface="Microsoft YaHei" panose="020B0503020204020204" pitchFamily="34" charset="-122"/>
                <a:ea typeface="Microsoft YaHei" panose="020B0503020204020204" pitchFamily="34" charset="-122"/>
              </a:rPr>
              <a:t>：左乳多发软组织密度结节，考虑恶性病变，左腋窝淋巴结转移；</a:t>
            </a:r>
            <a:endParaRPr lang="en-US" altLang="zh-CN" sz="1800" b="1" dirty="0">
              <a:latin typeface="Microsoft YaHei" panose="020B0503020204020204" pitchFamily="34" charset="-122"/>
              <a:ea typeface="Microsoft YaHei" panose="020B0503020204020204" pitchFamily="34" charset="-122"/>
            </a:endParaRPr>
          </a:p>
          <a:p>
            <a:pPr marL="0" indent="0">
              <a:lnSpc>
                <a:spcPct val="160000"/>
              </a:lnSpc>
              <a:buFont typeface="Arial" panose="020B0604020202020204" pitchFamily="34" charset="0"/>
              <a:buNone/>
            </a:pPr>
            <a:r>
              <a:rPr lang="zh-CN" altLang="en-US" sz="1800" b="1" dirty="0">
                <a:latin typeface="Microsoft YaHei" panose="020B0503020204020204" pitchFamily="34" charset="-122"/>
                <a:ea typeface="Microsoft YaHei" panose="020B0503020204020204" pitchFamily="34" charset="-122"/>
              </a:rPr>
              <a:t>                   左侧股骨放射性摄取增高，考虑转移。</a:t>
            </a:r>
          </a:p>
          <a:p>
            <a:pPr marL="0" indent="0">
              <a:lnSpc>
                <a:spcPct val="150000"/>
              </a:lnSpc>
              <a:buFont typeface="Arial" panose="020B0604020202020204" pitchFamily="34" charset="0"/>
              <a:buNone/>
            </a:pPr>
            <a:r>
              <a:rPr lang="zh-CN" altLang="en-US" sz="1800" b="1" dirty="0">
                <a:latin typeface="Microsoft YaHei" panose="020B0503020204020204" pitchFamily="34" charset="-122"/>
                <a:ea typeface="Microsoft YaHei" panose="020B0503020204020204" pitchFamily="34" charset="-122"/>
              </a:rPr>
              <a:t> </a:t>
            </a:r>
            <a:endParaRPr lang="en-US" altLang="zh-CN" sz="1800" b="1" dirty="0">
              <a:latin typeface="Microsoft YaHei" panose="020B0503020204020204" pitchFamily="34" charset="-122"/>
              <a:ea typeface="Microsoft YaHei" panose="020B0503020204020204" pitchFamily="34" charset="-122"/>
            </a:endParaRPr>
          </a:p>
          <a:p>
            <a:pPr>
              <a:lnSpc>
                <a:spcPct val="150000"/>
              </a:lnSpc>
            </a:pPr>
            <a:endParaRPr lang="en-US" altLang="zh-CN" sz="3600" b="1" dirty="0">
              <a:latin typeface="Microsoft YaHei" panose="020B0503020204020204" pitchFamily="34" charset="-122"/>
              <a:ea typeface="Microsoft YaHei" panose="020B0503020204020204" pitchFamily="34" charset="-122"/>
            </a:endParaRPr>
          </a:p>
          <a:p>
            <a:pPr>
              <a:lnSpc>
                <a:spcPct val="150000"/>
              </a:lnSpc>
            </a:pPr>
            <a:endParaRPr lang="zh-CN" altLang="en-US" sz="1800" b="1" dirty="0"/>
          </a:p>
        </p:txBody>
      </p:sp>
    </p:spTree>
    <p:extLst>
      <p:ext uri="{BB962C8B-B14F-4D97-AF65-F5344CB8AC3E}">
        <p14:creationId xmlns:p14="http://schemas.microsoft.com/office/powerpoint/2010/main" val="179889356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5">
            <a:extLst>
              <a:ext uri="{FF2B5EF4-FFF2-40B4-BE49-F238E27FC236}">
                <a16:creationId xmlns:a16="http://schemas.microsoft.com/office/drawing/2014/main" id="{95AD4B36-48D4-61C9-4C5D-E6BA9586D175}"/>
              </a:ext>
            </a:extLst>
          </p:cNvPr>
          <p:cNvSpPr>
            <a:spLocks noGrp="1"/>
          </p:cNvSpPr>
          <p:nvPr>
            <p:ph type="title"/>
          </p:nvPr>
        </p:nvSpPr>
        <p:spPr/>
        <p:txBody>
          <a:bodyPr/>
          <a:lstStyle/>
          <a:p>
            <a:r>
              <a:rPr lang="zh-CN" altLang="en-US" dirty="0"/>
              <a:t>一般情况及查体</a:t>
            </a:r>
          </a:p>
        </p:txBody>
      </p:sp>
      <p:sp>
        <p:nvSpPr>
          <p:cNvPr id="9" name="矩形: 圆角 8">
            <a:extLst>
              <a:ext uri="{FF2B5EF4-FFF2-40B4-BE49-F238E27FC236}">
                <a16:creationId xmlns:a16="http://schemas.microsoft.com/office/drawing/2014/main" id="{EB534BBE-9B4E-3C8D-8F2A-67B9EA2A54FA}"/>
              </a:ext>
            </a:extLst>
          </p:cNvPr>
          <p:cNvSpPr/>
          <p:nvPr/>
        </p:nvSpPr>
        <p:spPr>
          <a:xfrm>
            <a:off x="371073" y="1295400"/>
            <a:ext cx="11460161" cy="4826116"/>
          </a:xfrm>
          <a:prstGeom prst="roundRect">
            <a:avLst>
              <a:gd name="adj" fmla="val 1782"/>
            </a:avLst>
          </a:prstGeom>
          <a:solidFill>
            <a:schemeClr val="lt1"/>
          </a:solidFill>
          <a:ln w="9525" cap="rnd">
            <a:gradFill>
              <a:gsLst>
                <a:gs pos="100000">
                  <a:schemeClr val="accent1"/>
                </a:gs>
                <a:gs pos="0">
                  <a:schemeClr val="accent1">
                    <a:alpha val="0"/>
                  </a:schemeClr>
                </a:gs>
              </a:gsLst>
              <a:lin ang="5400000" scaled="1"/>
            </a:gradFill>
            <a:round/>
          </a:ln>
          <a:effectLst>
            <a:outerShdw blurRad="63500" algn="ctr" rotWithShape="0">
              <a:schemeClr val="accent1">
                <a:alpha val="2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8" name="内容占位符 2">
            <a:extLst>
              <a:ext uri="{FF2B5EF4-FFF2-40B4-BE49-F238E27FC236}">
                <a16:creationId xmlns:a16="http://schemas.microsoft.com/office/drawing/2014/main" id="{A76D3D27-4824-1D5A-534B-859EEA968DBF}"/>
              </a:ext>
            </a:extLst>
          </p:cNvPr>
          <p:cNvSpPr txBox="1">
            <a:spLocks/>
          </p:cNvSpPr>
          <p:nvPr/>
        </p:nvSpPr>
        <p:spPr>
          <a:xfrm>
            <a:off x="921633" y="1639778"/>
            <a:ext cx="10179504" cy="4560997"/>
          </a:xfrm>
          <a:prstGeom prst="rect">
            <a:avLst/>
          </a:prstGeom>
        </p:spPr>
        <p:txBody>
          <a:bodyPr>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pPr>
            <a:r>
              <a:rPr lang="zh-CN" altLang="en-US" sz="2500" b="1" dirty="0">
                <a:solidFill>
                  <a:srgbClr val="EB6440"/>
                </a:solidFill>
                <a:latin typeface="微软雅黑" pitchFamily="34" charset="-122"/>
                <a:ea typeface="微软雅黑" pitchFamily="34" charset="-122"/>
              </a:rPr>
              <a:t>一般状况</a:t>
            </a:r>
            <a:r>
              <a:rPr lang="zh-CN" altLang="en-US" sz="2400" b="1" dirty="0">
                <a:solidFill>
                  <a:srgbClr val="EB6440"/>
                </a:solidFill>
                <a:latin typeface="Microsoft YaHei" panose="020B0503020204020204" pitchFamily="34" charset="-122"/>
                <a:ea typeface="Microsoft YaHei" panose="020B0503020204020204" pitchFamily="34" charset="-122"/>
              </a:rPr>
              <a:t>：</a:t>
            </a:r>
            <a:r>
              <a:rPr lang="zh-CN" altLang="en-US" sz="2400" b="1" dirty="0">
                <a:latin typeface="Microsoft YaHei" panose="020B0503020204020204" pitchFamily="34" charset="-122"/>
                <a:ea typeface="Microsoft YaHei" panose="020B0503020204020204" pitchFamily="34" charset="-122"/>
              </a:rPr>
              <a:t>轮椅推入病房，乏力纳差，左髋部疼痛</a:t>
            </a:r>
            <a:endParaRPr lang="en-US" altLang="zh-CN" sz="2400" b="1" dirty="0">
              <a:latin typeface="Microsoft YaHei" panose="020B0503020204020204" pitchFamily="34" charset="-122"/>
              <a:ea typeface="Microsoft YaHei" panose="020B0503020204020204" pitchFamily="34" charset="-122"/>
            </a:endParaRPr>
          </a:p>
          <a:p>
            <a:pPr>
              <a:lnSpc>
                <a:spcPct val="150000"/>
              </a:lnSpc>
            </a:pPr>
            <a:r>
              <a:rPr lang="zh-CN" altLang="en-US" sz="2520" b="1" dirty="0">
                <a:solidFill>
                  <a:srgbClr val="EB6440"/>
                </a:solidFill>
                <a:latin typeface="微软雅黑" pitchFamily="34" charset="-122"/>
                <a:ea typeface="微软雅黑" pitchFamily="34" charset="-122"/>
              </a:rPr>
              <a:t>既往史</a:t>
            </a:r>
            <a:r>
              <a:rPr lang="zh-CN" altLang="en-US" sz="2400" b="1" dirty="0">
                <a:solidFill>
                  <a:srgbClr val="EB6440"/>
                </a:solidFill>
                <a:latin typeface="Microsoft YaHei" panose="020B0503020204020204" pitchFamily="34" charset="-122"/>
                <a:ea typeface="Microsoft YaHei" panose="020B0503020204020204" pitchFamily="34" charset="-122"/>
              </a:rPr>
              <a:t>：</a:t>
            </a:r>
            <a:r>
              <a:rPr lang="zh-CN" altLang="en-US" sz="2400" b="1" dirty="0">
                <a:latin typeface="Microsoft YaHei" panose="020B0503020204020204" pitchFamily="34" charset="-122"/>
                <a:ea typeface="Microsoft YaHei" panose="020B0503020204020204" pitchFamily="34" charset="-122"/>
              </a:rPr>
              <a:t>体健</a:t>
            </a:r>
            <a:endParaRPr lang="en-US" altLang="zh-CN" sz="2400" b="1" dirty="0">
              <a:latin typeface="Microsoft YaHei" panose="020B0503020204020204" pitchFamily="34" charset="-122"/>
              <a:ea typeface="Microsoft YaHei" panose="020B0503020204020204" pitchFamily="34" charset="-122"/>
            </a:endParaRPr>
          </a:p>
          <a:p>
            <a:pPr>
              <a:lnSpc>
                <a:spcPct val="150000"/>
              </a:lnSpc>
            </a:pPr>
            <a:r>
              <a:rPr lang="zh-CN" altLang="en-US" sz="2400" b="1" dirty="0">
                <a:solidFill>
                  <a:srgbClr val="EB6440"/>
                </a:solidFill>
                <a:latin typeface="Microsoft YaHei" panose="020B0503020204020204" pitchFamily="34" charset="-122"/>
                <a:ea typeface="Microsoft YaHei" panose="020B0503020204020204" pitchFamily="34" charset="-122"/>
              </a:rPr>
              <a:t>乳腺</a:t>
            </a:r>
            <a:r>
              <a:rPr lang="zh-CN" altLang="en-US" sz="2400" b="1" dirty="0">
                <a:solidFill>
                  <a:srgbClr val="EB6440"/>
                </a:solidFill>
                <a:latin typeface="微软雅黑" pitchFamily="34" charset="-122"/>
                <a:ea typeface="微软雅黑" pitchFamily="34" charset="-122"/>
              </a:rPr>
              <a:t>查体</a:t>
            </a:r>
            <a:r>
              <a:rPr lang="zh-CN" altLang="en-US" sz="2400" b="1" dirty="0">
                <a:solidFill>
                  <a:srgbClr val="EB6440"/>
                </a:solidFill>
                <a:latin typeface="Microsoft YaHei" panose="020B0503020204020204" pitchFamily="34" charset="-122"/>
                <a:ea typeface="Microsoft YaHei" panose="020B0503020204020204" pitchFamily="34" charset="-122"/>
              </a:rPr>
              <a:t>：</a:t>
            </a:r>
            <a:r>
              <a:rPr lang="zh-CN" altLang="en-US" sz="2400" b="1" dirty="0">
                <a:latin typeface="Microsoft YaHei" panose="020B0503020204020204" pitchFamily="34" charset="-122"/>
                <a:ea typeface="Microsoft YaHei" panose="020B0503020204020204" pitchFamily="34" charset="-122"/>
              </a:rPr>
              <a:t>左乳头凹陷，左乳可触及大小约</a:t>
            </a:r>
            <a:r>
              <a:rPr lang="en-US" altLang="zh-CN" sz="2400" b="1" dirty="0">
                <a:latin typeface="Microsoft YaHei" panose="020B0503020204020204" pitchFamily="34" charset="-122"/>
                <a:ea typeface="Microsoft YaHei" panose="020B0503020204020204" pitchFamily="34" charset="-122"/>
              </a:rPr>
              <a:t>6.0x4.5cm</a:t>
            </a:r>
            <a:r>
              <a:rPr lang="zh-CN" altLang="en-US" sz="2400" b="1" dirty="0">
                <a:latin typeface="Microsoft YaHei" panose="020B0503020204020204" pitchFamily="34" charset="-122"/>
                <a:ea typeface="Microsoft YaHei" panose="020B0503020204020204" pitchFamily="34" charset="-122"/>
              </a:rPr>
              <a:t>肿物，质硬，边界欠清；</a:t>
            </a:r>
            <a:endParaRPr lang="en-US" altLang="zh-CN" sz="2400" b="1" dirty="0">
              <a:latin typeface="Microsoft YaHei" panose="020B0503020204020204" pitchFamily="34" charset="-122"/>
              <a:ea typeface="Microsoft YaHei" panose="020B0503020204020204" pitchFamily="34" charset="-122"/>
            </a:endParaRPr>
          </a:p>
          <a:p>
            <a:pPr marL="0" indent="0">
              <a:lnSpc>
                <a:spcPct val="150000"/>
              </a:lnSpc>
              <a:buFont typeface="Arial" panose="020B0604020202020204" pitchFamily="34" charset="0"/>
              <a:buNone/>
            </a:pPr>
            <a:r>
              <a:rPr lang="zh-CN" altLang="en-US" sz="2400" b="1" dirty="0">
                <a:latin typeface="Microsoft YaHei" panose="020B0503020204020204" pitchFamily="34" charset="-122"/>
                <a:ea typeface="Microsoft YaHei" panose="020B0503020204020204" pitchFamily="34" charset="-122"/>
              </a:rPr>
              <a:t>                    双侧腋窝及锁骨区浅表淋巴结未触及肿大。</a:t>
            </a:r>
            <a:endParaRPr lang="en-US" altLang="zh-CN" sz="2400" b="1" dirty="0">
              <a:latin typeface="Microsoft YaHei" panose="020B0503020204020204" pitchFamily="34" charset="-122"/>
              <a:ea typeface="Microsoft YaHei" panose="020B0503020204020204" pitchFamily="34" charset="-122"/>
            </a:endParaRPr>
          </a:p>
          <a:p>
            <a:pPr>
              <a:lnSpc>
                <a:spcPct val="150000"/>
              </a:lnSpc>
            </a:pPr>
            <a:r>
              <a:rPr lang="zh-CN" altLang="en-US" sz="2400" b="1" dirty="0">
                <a:solidFill>
                  <a:srgbClr val="EB6440"/>
                </a:solidFill>
                <a:latin typeface="微软雅黑" pitchFamily="34" charset="-122"/>
                <a:ea typeface="微软雅黑" pitchFamily="34" charset="-122"/>
              </a:rPr>
              <a:t>骨科查体</a:t>
            </a:r>
            <a:r>
              <a:rPr lang="zh-CN" altLang="en-US" sz="2400" b="1" dirty="0">
                <a:solidFill>
                  <a:srgbClr val="EB6440"/>
                </a:solidFill>
                <a:latin typeface="Microsoft YaHei" panose="020B0503020204020204" pitchFamily="34" charset="-122"/>
                <a:ea typeface="Microsoft YaHei" panose="020B0503020204020204" pitchFamily="34" charset="-122"/>
              </a:rPr>
              <a:t>：</a:t>
            </a:r>
            <a:r>
              <a:rPr lang="zh-CN" altLang="en-US" sz="2400" b="1" dirty="0">
                <a:latin typeface="Microsoft YaHei" panose="020B0503020204020204" pitchFamily="34" charset="-122"/>
                <a:ea typeface="Microsoft YaHei" panose="020B0503020204020204" pitchFamily="34" charset="-122"/>
              </a:rPr>
              <a:t>疼痛评分</a:t>
            </a:r>
            <a:r>
              <a:rPr lang="en-US" altLang="zh-CN" sz="2400" b="1" dirty="0">
                <a:latin typeface="Microsoft YaHei" panose="020B0503020204020204" pitchFamily="34" charset="-122"/>
                <a:ea typeface="Microsoft YaHei" panose="020B0503020204020204" pitchFamily="34" charset="-122"/>
              </a:rPr>
              <a:t>6-7</a:t>
            </a:r>
            <a:r>
              <a:rPr lang="zh-CN" altLang="en-US" sz="2400" b="1" dirty="0">
                <a:latin typeface="Microsoft YaHei" panose="020B0503020204020204" pitchFamily="34" charset="-122"/>
                <a:ea typeface="Microsoft YaHei" panose="020B0503020204020204" pitchFamily="34" charset="-122"/>
              </a:rPr>
              <a:t>分，左髋部压痛、叩击痛阳性，无明显畸形；</a:t>
            </a:r>
            <a:endParaRPr lang="en-US" altLang="zh-CN" sz="2400" b="1" dirty="0">
              <a:latin typeface="Microsoft YaHei" panose="020B0503020204020204" pitchFamily="34" charset="-122"/>
              <a:ea typeface="Microsoft YaHei" panose="020B0503020204020204" pitchFamily="34" charset="-122"/>
            </a:endParaRPr>
          </a:p>
          <a:p>
            <a:pPr marL="0" indent="0">
              <a:lnSpc>
                <a:spcPct val="150000"/>
              </a:lnSpc>
              <a:buFont typeface="Arial" panose="020B0604020202020204" pitchFamily="34" charset="0"/>
              <a:buNone/>
            </a:pPr>
            <a:r>
              <a:rPr lang="zh-CN" altLang="en-US" sz="2400" b="1" dirty="0">
                <a:latin typeface="Microsoft YaHei" panose="020B0503020204020204" pitchFamily="34" charset="-122"/>
                <a:ea typeface="Microsoft YaHei" panose="020B0503020204020204" pitchFamily="34" charset="-122"/>
              </a:rPr>
              <a:t>                   左下肢活动受限，双下肢肌力、肌张力正常，双下肢感觉未见异常。</a:t>
            </a:r>
            <a:endParaRPr lang="en-US" altLang="zh-CN" sz="2400" b="1" dirty="0">
              <a:latin typeface="Microsoft YaHei" panose="020B0503020204020204" pitchFamily="34" charset="-122"/>
              <a:ea typeface="Microsoft YaHei" panose="020B0503020204020204" pitchFamily="34" charset="-122"/>
            </a:endParaRPr>
          </a:p>
          <a:p>
            <a:pPr>
              <a:lnSpc>
                <a:spcPct val="150000"/>
              </a:lnSpc>
            </a:pPr>
            <a:endParaRPr lang="zh-CN" altLang="en-US" sz="2400" b="1" dirty="0"/>
          </a:p>
        </p:txBody>
      </p:sp>
    </p:spTree>
    <p:extLst>
      <p:ext uri="{BB962C8B-B14F-4D97-AF65-F5344CB8AC3E}">
        <p14:creationId xmlns:p14="http://schemas.microsoft.com/office/powerpoint/2010/main" val="149614939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圆角 5">
            <a:extLst>
              <a:ext uri="{FF2B5EF4-FFF2-40B4-BE49-F238E27FC236}">
                <a16:creationId xmlns:a16="http://schemas.microsoft.com/office/drawing/2014/main" id="{972D95AF-E07D-053C-84D9-1767280EB744}"/>
              </a:ext>
            </a:extLst>
          </p:cNvPr>
          <p:cNvSpPr/>
          <p:nvPr/>
        </p:nvSpPr>
        <p:spPr>
          <a:xfrm>
            <a:off x="371073" y="1295400"/>
            <a:ext cx="11460161" cy="4826116"/>
          </a:xfrm>
          <a:prstGeom prst="roundRect">
            <a:avLst>
              <a:gd name="adj" fmla="val 1782"/>
            </a:avLst>
          </a:prstGeom>
          <a:solidFill>
            <a:schemeClr val="lt1"/>
          </a:solidFill>
          <a:ln w="9525" cap="rnd">
            <a:gradFill>
              <a:gsLst>
                <a:gs pos="100000">
                  <a:schemeClr val="accent1"/>
                </a:gs>
                <a:gs pos="0">
                  <a:schemeClr val="accent1">
                    <a:alpha val="0"/>
                  </a:schemeClr>
                </a:gs>
              </a:gsLst>
              <a:lin ang="5400000" scaled="1"/>
            </a:gradFill>
            <a:round/>
          </a:ln>
          <a:effectLst>
            <a:outerShdw blurRad="63500" algn="ctr" rotWithShape="0">
              <a:schemeClr val="accent1">
                <a:alpha val="2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 name="标题 1">
            <a:extLst>
              <a:ext uri="{FF2B5EF4-FFF2-40B4-BE49-F238E27FC236}">
                <a16:creationId xmlns:a16="http://schemas.microsoft.com/office/drawing/2014/main" id="{AE1D5739-E528-600D-94D5-EBBED73CF7EB}"/>
              </a:ext>
            </a:extLst>
          </p:cNvPr>
          <p:cNvSpPr>
            <a:spLocks noGrp="1"/>
          </p:cNvSpPr>
          <p:nvPr>
            <p:ph type="title"/>
          </p:nvPr>
        </p:nvSpPr>
        <p:spPr/>
        <p:txBody>
          <a:bodyPr/>
          <a:lstStyle/>
          <a:p>
            <a:r>
              <a:rPr lang="zh-CN" altLang="en-US" dirty="0"/>
              <a:t>影像学检查</a:t>
            </a:r>
          </a:p>
        </p:txBody>
      </p:sp>
      <p:sp>
        <p:nvSpPr>
          <p:cNvPr id="4" name="内容占位符 2">
            <a:extLst>
              <a:ext uri="{FF2B5EF4-FFF2-40B4-BE49-F238E27FC236}">
                <a16:creationId xmlns:a16="http://schemas.microsoft.com/office/drawing/2014/main" id="{D0D8D1DB-ECCE-FEA8-A4C2-5E9E89F10890}"/>
              </a:ext>
            </a:extLst>
          </p:cNvPr>
          <p:cNvSpPr txBox="1">
            <a:spLocks/>
          </p:cNvSpPr>
          <p:nvPr/>
        </p:nvSpPr>
        <p:spPr>
          <a:xfrm>
            <a:off x="838200" y="1434306"/>
            <a:ext cx="10515600" cy="435133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altLang="zh-CN" sz="2200" b="1" dirty="0">
                <a:latin typeface="Microsoft YaHei" panose="020B0503020204020204" pitchFamily="34" charset="-122"/>
                <a:ea typeface="Microsoft YaHei" panose="020B0503020204020204" pitchFamily="34" charset="-122"/>
              </a:rPr>
              <a:t>PET-CT</a:t>
            </a:r>
            <a:r>
              <a:rPr lang="zh-CN" altLang="en-US" sz="2200" b="1" dirty="0">
                <a:latin typeface="Microsoft YaHei" panose="020B0503020204020204" pitchFamily="34" charset="-122"/>
                <a:ea typeface="Microsoft YaHei" panose="020B0503020204020204" pitchFamily="34" charset="-122"/>
              </a:rPr>
              <a:t>：左乳多发软组织密度结节，考虑恶性病变，左腋窝淋巴结转移；</a:t>
            </a:r>
            <a:endParaRPr lang="en-US" altLang="zh-CN" sz="2200" b="1" dirty="0">
              <a:latin typeface="Microsoft YaHei" panose="020B0503020204020204" pitchFamily="34" charset="-122"/>
              <a:ea typeface="Microsoft YaHei" panose="020B0503020204020204" pitchFamily="34" charset="-122"/>
            </a:endParaRPr>
          </a:p>
          <a:p>
            <a:pPr marL="0" indent="0">
              <a:lnSpc>
                <a:spcPct val="100000"/>
              </a:lnSpc>
              <a:buFont typeface="Arial" panose="020B0604020202020204" pitchFamily="34" charset="0"/>
              <a:buNone/>
            </a:pPr>
            <a:r>
              <a:rPr kumimoji="1" lang="zh-CN" altLang="en-US" sz="2200" b="1" dirty="0">
                <a:latin typeface="Microsoft YaHei" panose="020B0503020204020204" pitchFamily="34" charset="-122"/>
                <a:ea typeface="Microsoft YaHei" panose="020B0503020204020204" pitchFamily="34" charset="-122"/>
              </a:rPr>
              <a:t>                   左侧股骨放射性摄取增高，考虑转移。</a:t>
            </a:r>
            <a:endParaRPr kumimoji="1" lang="zh-CN" altLang="en-US" sz="2200" b="1" dirty="0"/>
          </a:p>
        </p:txBody>
      </p:sp>
      <p:pic>
        <p:nvPicPr>
          <p:cNvPr id="5" name="图片 4" descr="图片包含 照片, 看着, 灯光, 不同&#10;&#10;描述已自动生成">
            <a:extLst>
              <a:ext uri="{FF2B5EF4-FFF2-40B4-BE49-F238E27FC236}">
                <a16:creationId xmlns:a16="http://schemas.microsoft.com/office/drawing/2014/main" id="{CC091E3E-9CA8-E04A-E587-216616B1A5F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47479" y="2342966"/>
            <a:ext cx="3615321" cy="3610614"/>
          </a:xfrm>
          <a:prstGeom prst="rect">
            <a:avLst/>
          </a:prstGeom>
        </p:spPr>
      </p:pic>
    </p:spTree>
    <p:extLst>
      <p:ext uri="{BB962C8B-B14F-4D97-AF65-F5344CB8AC3E}">
        <p14:creationId xmlns:p14="http://schemas.microsoft.com/office/powerpoint/2010/main" val="178557991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EFDF43-F5A0-B8B5-9EAD-15A0C9124B4A}"/>
            </a:ext>
          </a:extLst>
        </p:cNvPr>
        <p:cNvGrpSpPr/>
        <p:nvPr/>
      </p:nvGrpSpPr>
      <p:grpSpPr>
        <a:xfrm>
          <a:off x="0" y="0"/>
          <a:ext cx="0" cy="0"/>
          <a:chOff x="0" y="0"/>
          <a:chExt cx="0" cy="0"/>
        </a:xfrm>
      </p:grpSpPr>
      <p:sp>
        <p:nvSpPr>
          <p:cNvPr id="6" name="矩形: 圆角 5">
            <a:extLst>
              <a:ext uri="{FF2B5EF4-FFF2-40B4-BE49-F238E27FC236}">
                <a16:creationId xmlns:a16="http://schemas.microsoft.com/office/drawing/2014/main" id="{7EF7F5A5-2771-7D73-BDCC-6C75D7AFACA6}"/>
              </a:ext>
            </a:extLst>
          </p:cNvPr>
          <p:cNvSpPr/>
          <p:nvPr/>
        </p:nvSpPr>
        <p:spPr>
          <a:xfrm>
            <a:off x="371073" y="1295400"/>
            <a:ext cx="11460161" cy="4826116"/>
          </a:xfrm>
          <a:prstGeom prst="roundRect">
            <a:avLst>
              <a:gd name="adj" fmla="val 1782"/>
            </a:avLst>
          </a:prstGeom>
          <a:solidFill>
            <a:schemeClr val="lt1"/>
          </a:solidFill>
          <a:ln w="9525" cap="rnd">
            <a:gradFill>
              <a:gsLst>
                <a:gs pos="100000">
                  <a:schemeClr val="accent1"/>
                </a:gs>
                <a:gs pos="0">
                  <a:schemeClr val="accent1">
                    <a:alpha val="0"/>
                  </a:schemeClr>
                </a:gs>
              </a:gsLst>
              <a:lin ang="5400000" scaled="1"/>
            </a:gradFill>
            <a:round/>
          </a:ln>
          <a:effectLst>
            <a:outerShdw blurRad="63500" algn="ctr" rotWithShape="0">
              <a:schemeClr val="accent1">
                <a:alpha val="2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 name="标题 1">
            <a:extLst>
              <a:ext uri="{FF2B5EF4-FFF2-40B4-BE49-F238E27FC236}">
                <a16:creationId xmlns:a16="http://schemas.microsoft.com/office/drawing/2014/main" id="{9CE44E6A-8E84-76F0-CBD0-0DDDF4CAEF1C}"/>
              </a:ext>
            </a:extLst>
          </p:cNvPr>
          <p:cNvSpPr>
            <a:spLocks noGrp="1"/>
          </p:cNvSpPr>
          <p:nvPr>
            <p:ph type="title"/>
          </p:nvPr>
        </p:nvSpPr>
        <p:spPr/>
        <p:txBody>
          <a:bodyPr/>
          <a:lstStyle/>
          <a:p>
            <a:r>
              <a:rPr lang="zh-CN" altLang="en-US" dirty="0"/>
              <a:t>完善相关检查、明确诊断</a:t>
            </a:r>
          </a:p>
        </p:txBody>
      </p:sp>
      <p:sp>
        <p:nvSpPr>
          <p:cNvPr id="3" name="内容占位符 2">
            <a:extLst>
              <a:ext uri="{FF2B5EF4-FFF2-40B4-BE49-F238E27FC236}">
                <a16:creationId xmlns:a16="http://schemas.microsoft.com/office/drawing/2014/main" id="{C0C97EA0-A172-166E-1D28-0453C1BD45A5}"/>
              </a:ext>
            </a:extLst>
          </p:cNvPr>
          <p:cNvSpPr txBox="1">
            <a:spLocks/>
          </p:cNvSpPr>
          <p:nvPr/>
        </p:nvSpPr>
        <p:spPr>
          <a:xfrm>
            <a:off x="838200" y="1825625"/>
            <a:ext cx="10515600" cy="4351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pPr>
            <a:r>
              <a:rPr lang="zh-CN" altLang="en-US" b="1">
                <a:latin typeface="Microsoft YaHei" panose="020B0503020204020204" pitchFamily="34" charset="-122"/>
                <a:ea typeface="Microsoft YaHei" panose="020B0503020204020204" pitchFamily="34" charset="-122"/>
              </a:rPr>
              <a:t>原发灶评估：乳腺及浅表淋巴结超声、乳腺</a:t>
            </a:r>
            <a:r>
              <a:rPr lang="en-US" altLang="zh-CN" b="1">
                <a:latin typeface="Microsoft YaHei" panose="020B0503020204020204" pitchFamily="34" charset="-122"/>
                <a:ea typeface="Microsoft YaHei" panose="020B0503020204020204" pitchFamily="34" charset="-122"/>
              </a:rPr>
              <a:t>MRI</a:t>
            </a:r>
          </a:p>
          <a:p>
            <a:pPr marL="0" indent="0">
              <a:lnSpc>
                <a:spcPct val="150000"/>
              </a:lnSpc>
              <a:buFont typeface="Arial" panose="020B0604020202020204" pitchFamily="34" charset="0"/>
              <a:buNone/>
            </a:pPr>
            <a:r>
              <a:rPr lang="zh-CN" altLang="en-US" b="1">
                <a:latin typeface="Microsoft YaHei" panose="020B0503020204020204" pitchFamily="34" charset="-122"/>
                <a:ea typeface="Microsoft YaHei" panose="020B0503020204020204" pitchFamily="34" charset="-122"/>
              </a:rPr>
              <a:t>                      乳腺肿物及腋窝淋巴结穿刺</a:t>
            </a:r>
            <a:endParaRPr lang="en-US" altLang="zh-CN" b="1">
              <a:latin typeface="Microsoft YaHei" panose="020B0503020204020204" pitchFamily="34" charset="-122"/>
              <a:ea typeface="Microsoft YaHei" panose="020B0503020204020204" pitchFamily="34" charset="-122"/>
            </a:endParaRPr>
          </a:p>
          <a:p>
            <a:pPr marL="0" indent="0">
              <a:buFont typeface="Arial" panose="020B0604020202020204" pitchFamily="34" charset="0"/>
              <a:buNone/>
            </a:pPr>
            <a:endParaRPr lang="en-US" altLang="zh-CN" b="1">
              <a:latin typeface="Microsoft YaHei" panose="020B0503020204020204" pitchFamily="34" charset="-122"/>
              <a:ea typeface="Microsoft YaHei" panose="020B0503020204020204" pitchFamily="34" charset="-122"/>
            </a:endParaRPr>
          </a:p>
          <a:p>
            <a:r>
              <a:rPr kumimoji="1" lang="zh-CN" altLang="en-US" b="1">
                <a:latin typeface="Microsoft YaHei" panose="020B0503020204020204" pitchFamily="34" charset="-122"/>
                <a:ea typeface="Microsoft YaHei" panose="020B0503020204020204" pitchFamily="34" charset="-122"/>
              </a:rPr>
              <a:t>远处病灶评估：左股骨</a:t>
            </a:r>
            <a:r>
              <a:rPr kumimoji="1" lang="en-US" altLang="zh-CN" b="1">
                <a:latin typeface="Microsoft YaHei" panose="020B0503020204020204" pitchFamily="34" charset="-122"/>
                <a:ea typeface="Microsoft YaHei" panose="020B0503020204020204" pitchFamily="34" charset="-122"/>
              </a:rPr>
              <a:t>CT</a:t>
            </a:r>
            <a:r>
              <a:rPr kumimoji="1" lang="zh-CN" altLang="en-US" b="1">
                <a:latin typeface="Microsoft YaHei" panose="020B0503020204020204" pitchFamily="34" charset="-122"/>
                <a:ea typeface="Microsoft YaHei" panose="020B0503020204020204" pitchFamily="34" charset="-122"/>
              </a:rPr>
              <a:t>（骨窗）</a:t>
            </a:r>
            <a:endParaRPr kumimoji="1" lang="zh-CN" altLang="en-US" dirty="0"/>
          </a:p>
        </p:txBody>
      </p:sp>
    </p:spTree>
    <p:extLst>
      <p:ext uri="{BB962C8B-B14F-4D97-AF65-F5344CB8AC3E}">
        <p14:creationId xmlns:p14="http://schemas.microsoft.com/office/powerpoint/2010/main" val="415834590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BEF498-0000-A95E-A9FA-0B0E1B1A7ED8}"/>
            </a:ext>
          </a:extLst>
        </p:cNvPr>
        <p:cNvGrpSpPr/>
        <p:nvPr/>
      </p:nvGrpSpPr>
      <p:grpSpPr>
        <a:xfrm>
          <a:off x="0" y="0"/>
          <a:ext cx="0" cy="0"/>
          <a:chOff x="0" y="0"/>
          <a:chExt cx="0" cy="0"/>
        </a:xfrm>
      </p:grpSpPr>
      <p:sp>
        <p:nvSpPr>
          <p:cNvPr id="26" name="矩形: 圆角 25">
            <a:extLst>
              <a:ext uri="{FF2B5EF4-FFF2-40B4-BE49-F238E27FC236}">
                <a16:creationId xmlns:a16="http://schemas.microsoft.com/office/drawing/2014/main" id="{23CCC774-9214-023F-FDBB-0DCA8F3391F3}"/>
              </a:ext>
            </a:extLst>
          </p:cNvPr>
          <p:cNvSpPr/>
          <p:nvPr/>
        </p:nvSpPr>
        <p:spPr>
          <a:xfrm>
            <a:off x="6220608" y="1295400"/>
            <a:ext cx="5610627" cy="4826116"/>
          </a:xfrm>
          <a:prstGeom prst="roundRect">
            <a:avLst>
              <a:gd name="adj" fmla="val 1782"/>
            </a:avLst>
          </a:prstGeom>
          <a:solidFill>
            <a:schemeClr val="lt1"/>
          </a:solidFill>
          <a:ln w="9525" cap="rnd">
            <a:gradFill>
              <a:gsLst>
                <a:gs pos="100000">
                  <a:schemeClr val="accent1"/>
                </a:gs>
                <a:gs pos="0">
                  <a:schemeClr val="accent1">
                    <a:alpha val="0"/>
                  </a:schemeClr>
                </a:gs>
              </a:gsLst>
              <a:lin ang="5400000" scaled="1"/>
            </a:gradFill>
            <a:round/>
          </a:ln>
          <a:effectLst>
            <a:outerShdw blurRad="63500" algn="ctr" rotWithShape="0">
              <a:schemeClr val="accent1">
                <a:alpha val="2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6" name="矩形: 圆角 5">
            <a:extLst>
              <a:ext uri="{FF2B5EF4-FFF2-40B4-BE49-F238E27FC236}">
                <a16:creationId xmlns:a16="http://schemas.microsoft.com/office/drawing/2014/main" id="{A8C7D283-2469-E562-9D53-F9587BC410AB}"/>
              </a:ext>
            </a:extLst>
          </p:cNvPr>
          <p:cNvSpPr/>
          <p:nvPr/>
        </p:nvSpPr>
        <p:spPr>
          <a:xfrm>
            <a:off x="371073" y="1295400"/>
            <a:ext cx="5610627" cy="4826116"/>
          </a:xfrm>
          <a:prstGeom prst="roundRect">
            <a:avLst>
              <a:gd name="adj" fmla="val 1782"/>
            </a:avLst>
          </a:prstGeom>
          <a:solidFill>
            <a:schemeClr val="lt1"/>
          </a:solidFill>
          <a:ln w="9525" cap="rnd">
            <a:gradFill>
              <a:gsLst>
                <a:gs pos="100000">
                  <a:schemeClr val="accent1"/>
                </a:gs>
                <a:gs pos="0">
                  <a:schemeClr val="accent1">
                    <a:alpha val="0"/>
                  </a:schemeClr>
                </a:gs>
              </a:gsLst>
              <a:lin ang="5400000" scaled="1"/>
            </a:gradFill>
            <a:round/>
          </a:ln>
          <a:effectLst>
            <a:outerShdw blurRad="63500" algn="ctr" rotWithShape="0">
              <a:schemeClr val="accent1">
                <a:alpha val="2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 name="标题 1">
            <a:extLst>
              <a:ext uri="{FF2B5EF4-FFF2-40B4-BE49-F238E27FC236}">
                <a16:creationId xmlns:a16="http://schemas.microsoft.com/office/drawing/2014/main" id="{FDD68ABD-F681-4109-6817-1F798A4F8656}"/>
              </a:ext>
            </a:extLst>
          </p:cNvPr>
          <p:cNvSpPr>
            <a:spLocks noGrp="1"/>
          </p:cNvSpPr>
          <p:nvPr>
            <p:ph type="title"/>
          </p:nvPr>
        </p:nvSpPr>
        <p:spPr/>
        <p:txBody>
          <a:bodyPr/>
          <a:lstStyle/>
          <a:p>
            <a:r>
              <a:rPr lang="zh-CN" altLang="en-US" dirty="0"/>
              <a:t>原发灶评估</a:t>
            </a:r>
          </a:p>
        </p:txBody>
      </p:sp>
      <p:sp>
        <p:nvSpPr>
          <p:cNvPr id="4" name="内容占位符 2">
            <a:extLst>
              <a:ext uri="{FF2B5EF4-FFF2-40B4-BE49-F238E27FC236}">
                <a16:creationId xmlns:a16="http://schemas.microsoft.com/office/drawing/2014/main" id="{3A402216-E63B-D4BB-B672-2CB0D2FD0D03}"/>
              </a:ext>
            </a:extLst>
          </p:cNvPr>
          <p:cNvSpPr txBox="1">
            <a:spLocks/>
          </p:cNvSpPr>
          <p:nvPr/>
        </p:nvSpPr>
        <p:spPr>
          <a:xfrm>
            <a:off x="713779" y="1445476"/>
            <a:ext cx="5039321" cy="2107349"/>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pPr>
            <a:r>
              <a:rPr lang="zh-CN" altLang="en-US" sz="1400" b="1" dirty="0">
                <a:latin typeface="Microsoft YaHei" panose="020B0503020204020204" pitchFamily="34" charset="-122"/>
                <a:ea typeface="Microsoft YaHei" panose="020B0503020204020204" pitchFamily="34" charset="-122"/>
              </a:rPr>
              <a:t>乳腺超声：</a:t>
            </a:r>
            <a:r>
              <a:rPr lang="zh-CN" altLang="en-US" sz="1400" dirty="0">
                <a:latin typeface="Microsoft YaHei" panose="020B0503020204020204" pitchFamily="34" charset="-122"/>
                <a:ea typeface="Microsoft YaHei" panose="020B0503020204020204" pitchFamily="34" charset="-122"/>
              </a:rPr>
              <a:t>左乳不均低回声占位，范围约</a:t>
            </a:r>
            <a:r>
              <a:rPr lang="en-US" altLang="zh-CN" sz="1400" dirty="0">
                <a:latin typeface="Microsoft YaHei" panose="020B0503020204020204" pitchFamily="34" charset="-122"/>
                <a:ea typeface="Microsoft YaHei" panose="020B0503020204020204" pitchFamily="34" charset="-122"/>
              </a:rPr>
              <a:t> 4.0x3.2cm </a:t>
            </a:r>
            <a:r>
              <a:rPr lang="zh-CN" altLang="en-US" sz="1400" dirty="0">
                <a:latin typeface="Microsoft YaHei" panose="020B0503020204020204" pitchFamily="34" charset="-122"/>
                <a:ea typeface="Microsoft YaHei" panose="020B0503020204020204" pitchFamily="34" charset="-122"/>
              </a:rPr>
              <a:t>，</a:t>
            </a:r>
            <a:r>
              <a:rPr lang="en-US" altLang="zh-CN" sz="1400" dirty="0">
                <a:latin typeface="Microsoft YaHei" panose="020B0503020204020204" pitchFamily="34" charset="-122"/>
                <a:ea typeface="Microsoft YaHei" panose="020B0503020204020204" pitchFamily="34" charset="-122"/>
              </a:rPr>
              <a:t>BI-RADS </a:t>
            </a:r>
            <a:r>
              <a:rPr lang="zh-CN" altLang="en-US" sz="1400" dirty="0">
                <a:latin typeface="Microsoft YaHei" panose="020B0503020204020204" pitchFamily="34" charset="-122"/>
                <a:ea typeface="Microsoft YaHei" panose="020B0503020204020204" pitchFamily="34" charset="-122"/>
              </a:rPr>
              <a:t>分级</a:t>
            </a:r>
            <a:r>
              <a:rPr lang="en-US" altLang="zh-CN" sz="1400" dirty="0">
                <a:latin typeface="Microsoft YaHei" panose="020B0503020204020204" pitchFamily="34" charset="-122"/>
                <a:ea typeface="Microsoft YaHei" panose="020B0503020204020204" pitchFamily="34" charset="-122"/>
              </a:rPr>
              <a:t>5</a:t>
            </a:r>
            <a:r>
              <a:rPr lang="zh-CN" altLang="en-US" sz="1400" dirty="0">
                <a:latin typeface="Microsoft YaHei" panose="020B0503020204020204" pitchFamily="34" charset="-122"/>
                <a:ea typeface="Microsoft YaHei" panose="020B0503020204020204" pitchFamily="34" charset="-122"/>
              </a:rPr>
              <a:t>级；左腋窝可见肿大淋巴结，约</a:t>
            </a:r>
            <a:r>
              <a:rPr lang="en-US" altLang="zh-CN" sz="1400" dirty="0">
                <a:latin typeface="Microsoft YaHei" panose="020B0503020204020204" pitchFamily="34" charset="-122"/>
                <a:ea typeface="Microsoft YaHei" panose="020B0503020204020204" pitchFamily="34" charset="-122"/>
              </a:rPr>
              <a:t>1.9x0.9cm</a:t>
            </a:r>
            <a:r>
              <a:rPr lang="zh-CN" altLang="en-US" sz="1400" dirty="0">
                <a:latin typeface="Microsoft YaHei" panose="020B0503020204020204" pitchFamily="34" charset="-122"/>
                <a:ea typeface="Microsoft YaHei" panose="020B0503020204020204" pitchFamily="34" charset="-122"/>
              </a:rPr>
              <a:t>，</a:t>
            </a:r>
            <a:r>
              <a:rPr lang="en-US" altLang="zh-CN" sz="1400" dirty="0">
                <a:latin typeface="Microsoft YaHei" panose="020B0503020204020204" pitchFamily="34" charset="-122"/>
                <a:ea typeface="Microsoft YaHei" panose="020B0503020204020204" pitchFamily="34" charset="-122"/>
              </a:rPr>
              <a:t> </a:t>
            </a:r>
            <a:r>
              <a:rPr lang="zh-CN" altLang="en-US" sz="1400" dirty="0">
                <a:latin typeface="Microsoft YaHei" panose="020B0503020204020204" pitchFamily="34" charset="-122"/>
                <a:ea typeface="Microsoft YaHei" panose="020B0503020204020204" pitchFamily="34" charset="-122"/>
              </a:rPr>
              <a:t>考虑转移。</a:t>
            </a:r>
            <a:endParaRPr lang="en-US" altLang="zh-CN" sz="1400" b="1" dirty="0">
              <a:latin typeface="Microsoft YaHei" panose="020B0503020204020204" pitchFamily="34" charset="-122"/>
              <a:ea typeface="Microsoft YaHei" panose="020B0503020204020204" pitchFamily="34" charset="-122"/>
            </a:endParaRPr>
          </a:p>
          <a:p>
            <a:pPr>
              <a:lnSpc>
                <a:spcPct val="150000"/>
              </a:lnSpc>
            </a:pPr>
            <a:r>
              <a:rPr lang="zh-CN" altLang="en-US" sz="1400" b="1" dirty="0">
                <a:latin typeface="Microsoft YaHei" panose="020B0503020204020204" pitchFamily="34" charset="-122"/>
                <a:ea typeface="Microsoft YaHei" panose="020B0503020204020204" pitchFamily="34" charset="-122"/>
              </a:rPr>
              <a:t>乳腺</a:t>
            </a:r>
            <a:r>
              <a:rPr lang="en-US" altLang="zh-CN" sz="1400" b="1" dirty="0">
                <a:latin typeface="Microsoft YaHei" panose="020B0503020204020204" pitchFamily="34" charset="-122"/>
                <a:ea typeface="Microsoft YaHei" panose="020B0503020204020204" pitchFamily="34" charset="-122"/>
              </a:rPr>
              <a:t>MRI</a:t>
            </a:r>
            <a:r>
              <a:rPr lang="zh-CN" altLang="en-US" sz="1400" b="1" dirty="0">
                <a:latin typeface="Microsoft YaHei" panose="020B0503020204020204" pitchFamily="34" charset="-122"/>
                <a:ea typeface="Microsoft YaHei" panose="020B0503020204020204" pitchFamily="34" charset="-122"/>
              </a:rPr>
              <a:t>：</a:t>
            </a:r>
            <a:r>
              <a:rPr lang="zh-CN" altLang="en-US" sz="1400" dirty="0">
                <a:latin typeface="Microsoft YaHei" panose="020B0503020204020204" pitchFamily="34" charset="-122"/>
                <a:ea typeface="Microsoft YaHei" panose="020B0503020204020204" pitchFamily="34" charset="-122"/>
              </a:rPr>
              <a:t>左乳头后方见多发肿块影，大小约</a:t>
            </a:r>
            <a:r>
              <a:rPr lang="en-US" altLang="zh-CN" sz="1400" dirty="0">
                <a:latin typeface="Microsoft YaHei" panose="020B0503020204020204" pitchFamily="34" charset="-122"/>
                <a:ea typeface="Microsoft YaHei" panose="020B0503020204020204" pitchFamily="34" charset="-122"/>
              </a:rPr>
              <a:t>5.0x3.4cm</a:t>
            </a:r>
            <a:r>
              <a:rPr lang="zh-CN" altLang="en-US" sz="1400" dirty="0">
                <a:latin typeface="Microsoft YaHei" panose="020B0503020204020204" pitchFamily="34" charset="-122"/>
                <a:ea typeface="Microsoft YaHei" panose="020B0503020204020204" pitchFamily="34" charset="-122"/>
              </a:rPr>
              <a:t>，符合乳腺癌影像学表现，</a:t>
            </a:r>
            <a:r>
              <a:rPr lang="en-US" altLang="zh-CN" sz="1400" dirty="0">
                <a:latin typeface="Microsoft YaHei" panose="020B0503020204020204" pitchFamily="34" charset="-122"/>
                <a:ea typeface="Microsoft YaHei" panose="020B0503020204020204" pitchFamily="34" charset="-122"/>
              </a:rPr>
              <a:t>BI-RADS </a:t>
            </a:r>
            <a:r>
              <a:rPr lang="zh-CN" altLang="en-US" sz="1400" dirty="0">
                <a:latin typeface="Microsoft YaHei" panose="020B0503020204020204" pitchFamily="34" charset="-122"/>
                <a:ea typeface="Microsoft YaHei" panose="020B0503020204020204" pitchFamily="34" charset="-122"/>
              </a:rPr>
              <a:t>分级</a:t>
            </a:r>
            <a:r>
              <a:rPr lang="en-US" altLang="zh-CN" sz="1400" dirty="0">
                <a:latin typeface="Microsoft YaHei" panose="020B0503020204020204" pitchFamily="34" charset="-122"/>
                <a:ea typeface="Microsoft YaHei" panose="020B0503020204020204" pitchFamily="34" charset="-122"/>
              </a:rPr>
              <a:t>5</a:t>
            </a:r>
            <a:r>
              <a:rPr lang="zh-CN" altLang="en-US" sz="1400" dirty="0">
                <a:latin typeface="Microsoft YaHei" panose="020B0503020204020204" pitchFamily="34" charset="-122"/>
                <a:ea typeface="Microsoft YaHei" panose="020B0503020204020204" pitchFamily="34" charset="-122"/>
              </a:rPr>
              <a:t>级。</a:t>
            </a:r>
            <a:endParaRPr lang="en-US" altLang="zh-CN" sz="1400" dirty="0">
              <a:latin typeface="Microsoft YaHei" panose="020B0503020204020204" pitchFamily="34" charset="-122"/>
              <a:ea typeface="Microsoft YaHei" panose="020B0503020204020204" pitchFamily="34" charset="-122"/>
            </a:endParaRPr>
          </a:p>
          <a:p>
            <a:pPr marL="0" indent="0">
              <a:lnSpc>
                <a:spcPct val="150000"/>
              </a:lnSpc>
              <a:buFont typeface="Arial" panose="020B0604020202020204" pitchFamily="34" charset="0"/>
              <a:buNone/>
            </a:pPr>
            <a:endParaRPr lang="en-US" altLang="zh-CN" sz="1400" b="1" dirty="0"/>
          </a:p>
          <a:p>
            <a:pPr>
              <a:lnSpc>
                <a:spcPct val="150000"/>
              </a:lnSpc>
            </a:pPr>
            <a:endParaRPr lang="zh-CN" altLang="en-US" sz="1400" b="1" dirty="0"/>
          </a:p>
        </p:txBody>
      </p:sp>
      <p:grpSp>
        <p:nvGrpSpPr>
          <p:cNvPr id="5" name="组合 4">
            <a:extLst>
              <a:ext uri="{FF2B5EF4-FFF2-40B4-BE49-F238E27FC236}">
                <a16:creationId xmlns:a16="http://schemas.microsoft.com/office/drawing/2014/main" id="{FC3EF5C6-3B32-1CE0-6250-004D11B71519}"/>
              </a:ext>
            </a:extLst>
          </p:cNvPr>
          <p:cNvGrpSpPr/>
          <p:nvPr/>
        </p:nvGrpSpPr>
        <p:grpSpPr>
          <a:xfrm>
            <a:off x="1292641" y="3429000"/>
            <a:ext cx="3165060" cy="2415137"/>
            <a:chOff x="6096000" y="3028649"/>
            <a:chExt cx="4319747" cy="3355053"/>
          </a:xfrm>
        </p:grpSpPr>
        <p:pic>
          <p:nvPicPr>
            <p:cNvPr id="7" name="Picture 4">
              <a:extLst>
                <a:ext uri="{FF2B5EF4-FFF2-40B4-BE49-F238E27FC236}">
                  <a16:creationId xmlns:a16="http://schemas.microsoft.com/office/drawing/2014/main" id="{EC0AEE76-6F2C-7F32-7312-A923A4FED86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1" t="28682" r="58135" b="23108"/>
            <a:stretch/>
          </p:blipFill>
          <p:spPr bwMode="auto">
            <a:xfrm>
              <a:off x="6096000" y="3028649"/>
              <a:ext cx="4146194" cy="335505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8" name="右箭头 11">
              <a:extLst>
                <a:ext uri="{FF2B5EF4-FFF2-40B4-BE49-F238E27FC236}">
                  <a16:creationId xmlns:a16="http://schemas.microsoft.com/office/drawing/2014/main" id="{16634664-F110-7F3D-A6FF-4451F7B6217F}"/>
                </a:ext>
              </a:extLst>
            </p:cNvPr>
            <p:cNvSpPr/>
            <p:nvPr/>
          </p:nvSpPr>
          <p:spPr>
            <a:xfrm flipH="1">
              <a:off x="9910555" y="3639413"/>
              <a:ext cx="505192" cy="180754"/>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2160"/>
            </a:p>
          </p:txBody>
        </p:sp>
      </p:grpSp>
      <p:grpSp>
        <p:nvGrpSpPr>
          <p:cNvPr id="9" name="组合 8">
            <a:extLst>
              <a:ext uri="{FF2B5EF4-FFF2-40B4-BE49-F238E27FC236}">
                <a16:creationId xmlns:a16="http://schemas.microsoft.com/office/drawing/2014/main" id="{431975DB-32BB-FC66-BE79-C078843B8019}"/>
              </a:ext>
            </a:extLst>
          </p:cNvPr>
          <p:cNvGrpSpPr/>
          <p:nvPr/>
        </p:nvGrpSpPr>
        <p:grpSpPr>
          <a:xfrm>
            <a:off x="371684" y="1040481"/>
            <a:ext cx="5541470" cy="454981"/>
            <a:chOff x="1030288" y="3300172"/>
            <a:chExt cx="7176245" cy="771263"/>
          </a:xfrm>
        </p:grpSpPr>
        <p:sp>
          <p:nvSpPr>
            <p:cNvPr id="10" name="矩形: 圆顶角 9">
              <a:extLst>
                <a:ext uri="{FF2B5EF4-FFF2-40B4-BE49-F238E27FC236}">
                  <a16:creationId xmlns:a16="http://schemas.microsoft.com/office/drawing/2014/main" id="{C1222567-DA7D-6A31-41CE-3110EC76A7B2}"/>
                </a:ext>
              </a:extLst>
            </p:cNvPr>
            <p:cNvSpPr/>
            <p:nvPr/>
          </p:nvSpPr>
          <p:spPr>
            <a:xfrm>
              <a:off x="1030289" y="3300172"/>
              <a:ext cx="7176244" cy="771261"/>
            </a:xfrm>
            <a:prstGeom prst="round2SameRect">
              <a:avLst/>
            </a:prstGeom>
            <a:solidFill>
              <a:schemeClr val="accent1"/>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zh-CN" altLang="en-US" sz="1400" b="1" i="0" u="none" strike="noStrike" cap="none" spc="0" normalizeH="0" baseline="0" dirty="0">
                  <a:ln>
                    <a:noFill/>
                  </a:ln>
                  <a:solidFill>
                    <a:schemeClr val="bg1"/>
                  </a:solidFill>
                  <a:effectLst/>
                  <a:uFillTx/>
                  <a:latin typeface="+mn-ea"/>
                  <a:ea typeface="+mn-ea"/>
                  <a:cs typeface="Helvetica Neue Medium"/>
                  <a:sym typeface="Helvetica Neue Medium"/>
                </a:rPr>
                <a:t>影像学检查</a:t>
              </a:r>
            </a:p>
          </p:txBody>
        </p:sp>
        <p:grpSp>
          <p:nvGrpSpPr>
            <p:cNvPr id="11" name="组合 10">
              <a:extLst>
                <a:ext uri="{FF2B5EF4-FFF2-40B4-BE49-F238E27FC236}">
                  <a16:creationId xmlns:a16="http://schemas.microsoft.com/office/drawing/2014/main" id="{8FD82577-3A6F-1055-D12F-A20096CCF1C4}"/>
                </a:ext>
              </a:extLst>
            </p:cNvPr>
            <p:cNvGrpSpPr/>
            <p:nvPr/>
          </p:nvGrpSpPr>
          <p:grpSpPr>
            <a:xfrm>
              <a:off x="6028535" y="3300172"/>
              <a:ext cx="2177998" cy="771261"/>
              <a:chOff x="7075258" y="258372"/>
              <a:chExt cx="1042318" cy="369100"/>
            </a:xfrm>
          </p:grpSpPr>
          <p:sp>
            <p:nvSpPr>
              <p:cNvPr id="15" name="直角三角形 14">
                <a:extLst>
                  <a:ext uri="{FF2B5EF4-FFF2-40B4-BE49-F238E27FC236}">
                    <a16:creationId xmlns:a16="http://schemas.microsoft.com/office/drawing/2014/main" id="{821207D8-AB51-2973-3A47-5CFD9EBDF653}"/>
                  </a:ext>
                </a:extLst>
              </p:cNvPr>
              <p:cNvSpPr/>
              <p:nvPr/>
            </p:nvSpPr>
            <p:spPr>
              <a:xfrm rot="10800000">
                <a:off x="7642811" y="258372"/>
                <a:ext cx="474765" cy="369100"/>
              </a:xfrm>
              <a:prstGeom prst="rtTriangle">
                <a:avLst/>
              </a:prstGeom>
              <a:solidFill>
                <a:schemeClr val="bg1">
                  <a:alpha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mn-ea"/>
                  <a:sym typeface="微软雅黑" panose="020B0503020204020204" pitchFamily="34" charset="-122"/>
                </a:endParaRPr>
              </a:p>
            </p:txBody>
          </p:sp>
          <p:sp>
            <p:nvSpPr>
              <p:cNvPr id="16" name="直角三角形 15">
                <a:extLst>
                  <a:ext uri="{FF2B5EF4-FFF2-40B4-BE49-F238E27FC236}">
                    <a16:creationId xmlns:a16="http://schemas.microsoft.com/office/drawing/2014/main" id="{0028BC35-DAD4-E516-A991-6973302B89D0}"/>
                  </a:ext>
                </a:extLst>
              </p:cNvPr>
              <p:cNvSpPr/>
              <p:nvPr/>
            </p:nvSpPr>
            <p:spPr>
              <a:xfrm rot="10800000" flipV="1">
                <a:off x="7075258" y="290045"/>
                <a:ext cx="1042318" cy="337427"/>
              </a:xfrm>
              <a:prstGeom prst="rtTriangle">
                <a:avLst/>
              </a:prstGeom>
              <a:solidFill>
                <a:schemeClr val="bg1">
                  <a:alpha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mn-ea"/>
                  <a:sym typeface="微软雅黑" panose="020B0503020204020204" pitchFamily="34" charset="-122"/>
                </a:endParaRPr>
              </a:p>
            </p:txBody>
          </p:sp>
        </p:grpSp>
        <p:grpSp>
          <p:nvGrpSpPr>
            <p:cNvPr id="12" name="组合 11">
              <a:extLst>
                <a:ext uri="{FF2B5EF4-FFF2-40B4-BE49-F238E27FC236}">
                  <a16:creationId xmlns:a16="http://schemas.microsoft.com/office/drawing/2014/main" id="{93DA3469-7B08-47A0-897D-66A032740527}"/>
                </a:ext>
              </a:extLst>
            </p:cNvPr>
            <p:cNvGrpSpPr/>
            <p:nvPr/>
          </p:nvGrpSpPr>
          <p:grpSpPr>
            <a:xfrm flipH="1">
              <a:off x="1030288" y="3300174"/>
              <a:ext cx="2177998" cy="771261"/>
              <a:chOff x="7075258" y="258373"/>
              <a:chExt cx="1042318" cy="369100"/>
            </a:xfrm>
          </p:grpSpPr>
          <p:sp>
            <p:nvSpPr>
              <p:cNvPr id="13" name="直角三角形 12">
                <a:extLst>
                  <a:ext uri="{FF2B5EF4-FFF2-40B4-BE49-F238E27FC236}">
                    <a16:creationId xmlns:a16="http://schemas.microsoft.com/office/drawing/2014/main" id="{80FBE2EF-D59D-BA7D-72BA-A860BC542F8C}"/>
                  </a:ext>
                </a:extLst>
              </p:cNvPr>
              <p:cNvSpPr/>
              <p:nvPr/>
            </p:nvSpPr>
            <p:spPr>
              <a:xfrm rot="10800000">
                <a:off x="7642811" y="258373"/>
                <a:ext cx="474765" cy="369100"/>
              </a:xfrm>
              <a:prstGeom prst="rtTriangle">
                <a:avLst/>
              </a:prstGeom>
              <a:solidFill>
                <a:schemeClr val="bg1">
                  <a:alpha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mn-ea"/>
                  <a:sym typeface="微软雅黑" panose="020B0503020204020204" pitchFamily="34" charset="-122"/>
                </a:endParaRPr>
              </a:p>
            </p:txBody>
          </p:sp>
          <p:sp>
            <p:nvSpPr>
              <p:cNvPr id="14" name="直角三角形 13">
                <a:extLst>
                  <a:ext uri="{FF2B5EF4-FFF2-40B4-BE49-F238E27FC236}">
                    <a16:creationId xmlns:a16="http://schemas.microsoft.com/office/drawing/2014/main" id="{F2FE995E-ECAB-946B-8D18-65B2CFBD554A}"/>
                  </a:ext>
                </a:extLst>
              </p:cNvPr>
              <p:cNvSpPr/>
              <p:nvPr/>
            </p:nvSpPr>
            <p:spPr>
              <a:xfrm rot="10800000" flipV="1">
                <a:off x="7075258" y="290045"/>
                <a:ext cx="1042318" cy="337427"/>
              </a:xfrm>
              <a:prstGeom prst="rtTriangle">
                <a:avLst/>
              </a:prstGeom>
              <a:solidFill>
                <a:schemeClr val="bg1">
                  <a:alpha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mn-ea"/>
                  <a:sym typeface="微软雅黑" panose="020B0503020204020204" pitchFamily="34" charset="-122"/>
                </a:endParaRPr>
              </a:p>
            </p:txBody>
          </p:sp>
        </p:grpSp>
      </p:grpSp>
      <p:grpSp>
        <p:nvGrpSpPr>
          <p:cNvPr id="17" name="组合 16">
            <a:extLst>
              <a:ext uri="{FF2B5EF4-FFF2-40B4-BE49-F238E27FC236}">
                <a16:creationId xmlns:a16="http://schemas.microsoft.com/office/drawing/2014/main" id="{A2B08AB7-6398-3881-C5C4-720F167E54BE}"/>
              </a:ext>
            </a:extLst>
          </p:cNvPr>
          <p:cNvGrpSpPr/>
          <p:nvPr/>
        </p:nvGrpSpPr>
        <p:grpSpPr>
          <a:xfrm>
            <a:off x="6279457" y="1040481"/>
            <a:ext cx="5541470" cy="454981"/>
            <a:chOff x="1030288" y="3300172"/>
            <a:chExt cx="7176245" cy="771263"/>
          </a:xfrm>
        </p:grpSpPr>
        <p:sp>
          <p:nvSpPr>
            <p:cNvPr id="18" name="矩形: 圆顶角 17">
              <a:extLst>
                <a:ext uri="{FF2B5EF4-FFF2-40B4-BE49-F238E27FC236}">
                  <a16:creationId xmlns:a16="http://schemas.microsoft.com/office/drawing/2014/main" id="{5018098E-DA0B-8F0B-2952-4A3729355E1A}"/>
                </a:ext>
              </a:extLst>
            </p:cNvPr>
            <p:cNvSpPr/>
            <p:nvPr/>
          </p:nvSpPr>
          <p:spPr>
            <a:xfrm>
              <a:off x="1030289" y="3300172"/>
              <a:ext cx="7176244" cy="771261"/>
            </a:xfrm>
            <a:prstGeom prst="round2SameRect">
              <a:avLst/>
            </a:prstGeom>
            <a:solidFill>
              <a:schemeClr val="accent1"/>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zh-CN" altLang="en-US" sz="1400" b="1" i="0" u="none" strike="noStrike" cap="none" spc="0" normalizeH="0" baseline="0" dirty="0">
                  <a:ln>
                    <a:noFill/>
                  </a:ln>
                  <a:solidFill>
                    <a:schemeClr val="bg1"/>
                  </a:solidFill>
                  <a:effectLst/>
                  <a:uFillTx/>
                  <a:latin typeface="+mn-ea"/>
                  <a:ea typeface="+mn-ea"/>
                  <a:cs typeface="Helvetica Neue Medium"/>
                  <a:sym typeface="Helvetica Neue Medium"/>
                </a:rPr>
                <a:t>病理学检查</a:t>
              </a:r>
            </a:p>
          </p:txBody>
        </p:sp>
        <p:grpSp>
          <p:nvGrpSpPr>
            <p:cNvPr id="19" name="组合 18">
              <a:extLst>
                <a:ext uri="{FF2B5EF4-FFF2-40B4-BE49-F238E27FC236}">
                  <a16:creationId xmlns:a16="http://schemas.microsoft.com/office/drawing/2014/main" id="{780B6E5D-6D43-058A-354D-35CD1914EF13}"/>
                </a:ext>
              </a:extLst>
            </p:cNvPr>
            <p:cNvGrpSpPr/>
            <p:nvPr/>
          </p:nvGrpSpPr>
          <p:grpSpPr>
            <a:xfrm>
              <a:off x="6028535" y="3300172"/>
              <a:ext cx="2177998" cy="771261"/>
              <a:chOff x="7075258" y="258372"/>
              <a:chExt cx="1042318" cy="369100"/>
            </a:xfrm>
          </p:grpSpPr>
          <p:sp>
            <p:nvSpPr>
              <p:cNvPr id="23" name="直角三角形 22">
                <a:extLst>
                  <a:ext uri="{FF2B5EF4-FFF2-40B4-BE49-F238E27FC236}">
                    <a16:creationId xmlns:a16="http://schemas.microsoft.com/office/drawing/2014/main" id="{29D09AFA-9D74-C50F-F53F-F706F30D715E}"/>
                  </a:ext>
                </a:extLst>
              </p:cNvPr>
              <p:cNvSpPr/>
              <p:nvPr/>
            </p:nvSpPr>
            <p:spPr>
              <a:xfrm rot="10800000">
                <a:off x="7642811" y="258372"/>
                <a:ext cx="474765" cy="369100"/>
              </a:xfrm>
              <a:prstGeom prst="rtTriangle">
                <a:avLst/>
              </a:prstGeom>
              <a:solidFill>
                <a:schemeClr val="bg1">
                  <a:alpha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mn-ea"/>
                  <a:sym typeface="微软雅黑" panose="020B0503020204020204" pitchFamily="34" charset="-122"/>
                </a:endParaRPr>
              </a:p>
            </p:txBody>
          </p:sp>
          <p:sp>
            <p:nvSpPr>
              <p:cNvPr id="24" name="直角三角形 23">
                <a:extLst>
                  <a:ext uri="{FF2B5EF4-FFF2-40B4-BE49-F238E27FC236}">
                    <a16:creationId xmlns:a16="http://schemas.microsoft.com/office/drawing/2014/main" id="{A3BB701D-E8B6-631E-51F2-6F8A53AEB89D}"/>
                  </a:ext>
                </a:extLst>
              </p:cNvPr>
              <p:cNvSpPr/>
              <p:nvPr/>
            </p:nvSpPr>
            <p:spPr>
              <a:xfrm rot="10800000" flipV="1">
                <a:off x="7075258" y="290045"/>
                <a:ext cx="1042318" cy="337427"/>
              </a:xfrm>
              <a:prstGeom prst="rtTriangle">
                <a:avLst/>
              </a:prstGeom>
              <a:solidFill>
                <a:schemeClr val="bg1">
                  <a:alpha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mn-ea"/>
                  <a:sym typeface="微软雅黑" panose="020B0503020204020204" pitchFamily="34" charset="-122"/>
                </a:endParaRPr>
              </a:p>
            </p:txBody>
          </p:sp>
        </p:grpSp>
        <p:grpSp>
          <p:nvGrpSpPr>
            <p:cNvPr id="20" name="组合 19">
              <a:extLst>
                <a:ext uri="{FF2B5EF4-FFF2-40B4-BE49-F238E27FC236}">
                  <a16:creationId xmlns:a16="http://schemas.microsoft.com/office/drawing/2014/main" id="{5C3998E2-ED04-AE82-CC41-F2058008258F}"/>
                </a:ext>
              </a:extLst>
            </p:cNvPr>
            <p:cNvGrpSpPr/>
            <p:nvPr/>
          </p:nvGrpSpPr>
          <p:grpSpPr>
            <a:xfrm flipH="1">
              <a:off x="1030288" y="3300174"/>
              <a:ext cx="2177998" cy="771261"/>
              <a:chOff x="7075258" y="258373"/>
              <a:chExt cx="1042318" cy="369100"/>
            </a:xfrm>
          </p:grpSpPr>
          <p:sp>
            <p:nvSpPr>
              <p:cNvPr id="21" name="直角三角形 20">
                <a:extLst>
                  <a:ext uri="{FF2B5EF4-FFF2-40B4-BE49-F238E27FC236}">
                    <a16:creationId xmlns:a16="http://schemas.microsoft.com/office/drawing/2014/main" id="{94DD5BC5-19B2-8F0C-E0C0-8FB39A4445A7}"/>
                  </a:ext>
                </a:extLst>
              </p:cNvPr>
              <p:cNvSpPr/>
              <p:nvPr/>
            </p:nvSpPr>
            <p:spPr>
              <a:xfrm rot="10800000">
                <a:off x="7642811" y="258373"/>
                <a:ext cx="474765" cy="369100"/>
              </a:xfrm>
              <a:prstGeom prst="rtTriangle">
                <a:avLst/>
              </a:prstGeom>
              <a:solidFill>
                <a:schemeClr val="bg1">
                  <a:alpha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mn-ea"/>
                  <a:sym typeface="微软雅黑" panose="020B0503020204020204" pitchFamily="34" charset="-122"/>
                </a:endParaRPr>
              </a:p>
            </p:txBody>
          </p:sp>
          <p:sp>
            <p:nvSpPr>
              <p:cNvPr id="22" name="直角三角形 21">
                <a:extLst>
                  <a:ext uri="{FF2B5EF4-FFF2-40B4-BE49-F238E27FC236}">
                    <a16:creationId xmlns:a16="http://schemas.microsoft.com/office/drawing/2014/main" id="{AA614590-B0E4-AF99-6B35-9630D2AA8F34}"/>
                  </a:ext>
                </a:extLst>
              </p:cNvPr>
              <p:cNvSpPr/>
              <p:nvPr/>
            </p:nvSpPr>
            <p:spPr>
              <a:xfrm rot="10800000" flipV="1">
                <a:off x="7075258" y="290045"/>
                <a:ext cx="1042318" cy="337427"/>
              </a:xfrm>
              <a:prstGeom prst="rtTriangle">
                <a:avLst/>
              </a:prstGeom>
              <a:solidFill>
                <a:schemeClr val="bg1">
                  <a:alpha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mn-ea"/>
                  <a:sym typeface="微软雅黑" panose="020B0503020204020204" pitchFamily="34" charset="-122"/>
                </a:endParaRPr>
              </a:p>
            </p:txBody>
          </p:sp>
        </p:grpSp>
      </p:grpSp>
      <p:sp>
        <p:nvSpPr>
          <p:cNvPr id="25" name="内容占位符 2">
            <a:extLst>
              <a:ext uri="{FF2B5EF4-FFF2-40B4-BE49-F238E27FC236}">
                <a16:creationId xmlns:a16="http://schemas.microsoft.com/office/drawing/2014/main" id="{B6ABD4A0-B0FB-85AB-3146-8C6E206952FB}"/>
              </a:ext>
            </a:extLst>
          </p:cNvPr>
          <p:cNvSpPr txBox="1">
            <a:spLocks/>
          </p:cNvSpPr>
          <p:nvPr/>
        </p:nvSpPr>
        <p:spPr>
          <a:xfrm>
            <a:off x="6279456" y="1825625"/>
            <a:ext cx="5426769" cy="3991894"/>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pPr>
            <a:r>
              <a:rPr lang="zh-CN" altLang="en-US" sz="1400" b="1" dirty="0">
                <a:solidFill>
                  <a:srgbClr val="EB6440"/>
                </a:solidFill>
                <a:latin typeface="微软雅黑" pitchFamily="34" charset="-122"/>
                <a:ea typeface="微软雅黑" pitchFamily="34" charset="-122"/>
              </a:rPr>
              <a:t>左乳肿物及腋窝淋巴结穿刺活检</a:t>
            </a:r>
            <a:r>
              <a:rPr lang="zh-CN" altLang="en-US" sz="1400" b="1" dirty="0">
                <a:solidFill>
                  <a:srgbClr val="EB6440"/>
                </a:solidFill>
              </a:rPr>
              <a:t>： </a:t>
            </a:r>
            <a:endParaRPr lang="en-US" altLang="zh-CN" sz="1400" b="1" dirty="0">
              <a:solidFill>
                <a:srgbClr val="EB6440"/>
              </a:solidFill>
            </a:endParaRPr>
          </a:p>
          <a:p>
            <a:pPr marL="0" indent="0">
              <a:lnSpc>
                <a:spcPct val="150000"/>
              </a:lnSpc>
              <a:buNone/>
            </a:pPr>
            <a:r>
              <a:rPr lang="zh-CN" altLang="en-US" sz="1400" b="1" dirty="0">
                <a:latin typeface="微软雅黑" pitchFamily="34" charset="-122"/>
                <a:ea typeface="微软雅黑" pitchFamily="34" charset="-122"/>
                <a:sym typeface="Wingdings" pitchFamily="2" charset="2"/>
              </a:rPr>
              <a:t>（左乳）</a:t>
            </a:r>
            <a:r>
              <a:rPr lang="zh-CN" altLang="en-US" sz="1400" b="1" dirty="0">
                <a:latin typeface="微软雅黑" pitchFamily="34" charset="-122"/>
                <a:ea typeface="微软雅黑" pitchFamily="34" charset="-122"/>
              </a:rPr>
              <a:t>浸润性癌，非特殊型，</a:t>
            </a:r>
            <a:r>
              <a:rPr lang="en-US" altLang="zh-CN" sz="1400" b="1" dirty="0">
                <a:latin typeface="微软雅黑" pitchFamily="34" charset="-122"/>
                <a:ea typeface="微软雅黑" pitchFamily="34" charset="-122"/>
              </a:rPr>
              <a:t>Ⅲ</a:t>
            </a:r>
            <a:r>
              <a:rPr lang="zh-CN" altLang="en-US" sz="1400" b="1" dirty="0">
                <a:latin typeface="微软雅黑" pitchFamily="34" charset="-122"/>
                <a:ea typeface="微软雅黑" pitchFamily="34" charset="-122"/>
              </a:rPr>
              <a:t>级；</a:t>
            </a:r>
            <a:endParaRPr lang="en-US" altLang="zh-CN" sz="1400" b="1" dirty="0">
              <a:latin typeface="微软雅黑" pitchFamily="34" charset="-122"/>
              <a:ea typeface="微软雅黑" pitchFamily="34" charset="-122"/>
            </a:endParaRPr>
          </a:p>
          <a:p>
            <a:pPr marL="0" indent="0">
              <a:lnSpc>
                <a:spcPct val="150000"/>
              </a:lnSpc>
              <a:buNone/>
            </a:pPr>
            <a:r>
              <a:rPr lang="zh-CN" altLang="en-US" sz="1400" b="1" dirty="0">
                <a:latin typeface="微软雅黑" pitchFamily="34" charset="-122"/>
                <a:ea typeface="微软雅黑" pitchFamily="34" charset="-122"/>
              </a:rPr>
              <a:t>（左腋窝）见转移癌        </a:t>
            </a:r>
            <a:endParaRPr lang="en-US" altLang="zh-CN" sz="1400" b="1" dirty="0">
              <a:latin typeface="微软雅黑" pitchFamily="34" charset="-122"/>
              <a:ea typeface="微软雅黑" pitchFamily="34" charset="-122"/>
            </a:endParaRPr>
          </a:p>
          <a:p>
            <a:pPr marL="0" indent="0">
              <a:lnSpc>
                <a:spcPct val="150000"/>
              </a:lnSpc>
              <a:buFont typeface="Arial" panose="020B0604020202020204" pitchFamily="34" charset="0"/>
              <a:buNone/>
            </a:pPr>
            <a:r>
              <a:rPr lang="zh-CN" altLang="en-US" sz="1400" b="1" dirty="0">
                <a:latin typeface="微软雅黑" pitchFamily="34" charset="-122"/>
                <a:ea typeface="微软雅黑" pitchFamily="34" charset="-122"/>
              </a:rPr>
              <a:t>   </a:t>
            </a:r>
            <a:endParaRPr lang="en-US" altLang="zh-CN" sz="1400" b="1" dirty="0">
              <a:latin typeface="微软雅黑" pitchFamily="34" charset="-122"/>
              <a:ea typeface="微软雅黑" pitchFamily="34" charset="-122"/>
            </a:endParaRPr>
          </a:p>
          <a:p>
            <a:pPr>
              <a:lnSpc>
                <a:spcPct val="150000"/>
              </a:lnSpc>
            </a:pPr>
            <a:r>
              <a:rPr lang="zh-CN" altLang="en-US" sz="1400" b="1" dirty="0">
                <a:solidFill>
                  <a:srgbClr val="EB6440"/>
                </a:solidFill>
                <a:latin typeface="微软雅黑" pitchFamily="34" charset="-122"/>
                <a:ea typeface="微软雅黑" pitchFamily="34" charset="-122"/>
              </a:rPr>
              <a:t>   免疫组化：</a:t>
            </a:r>
            <a:endParaRPr lang="en-US" altLang="zh-CN" sz="1400" b="1" dirty="0">
              <a:solidFill>
                <a:srgbClr val="EB6440"/>
              </a:solidFill>
              <a:latin typeface="微软雅黑" pitchFamily="34" charset="-122"/>
              <a:ea typeface="微软雅黑" pitchFamily="34" charset="-122"/>
            </a:endParaRPr>
          </a:p>
          <a:p>
            <a:pPr marL="0" indent="0">
              <a:lnSpc>
                <a:spcPct val="150000"/>
              </a:lnSpc>
              <a:buFont typeface="Arial" panose="020B0604020202020204" pitchFamily="34" charset="0"/>
              <a:buNone/>
            </a:pPr>
            <a:r>
              <a:rPr lang="zh-CN" altLang="en-US" sz="1400" b="1" dirty="0"/>
              <a:t> </a:t>
            </a:r>
            <a:r>
              <a:rPr lang="en-US" altLang="zh-CN" sz="1400" b="1" dirty="0">
                <a:latin typeface="微软雅黑" pitchFamily="34" charset="-122"/>
                <a:ea typeface="微软雅黑" pitchFamily="34" charset="-122"/>
              </a:rPr>
              <a:t>ER</a:t>
            </a:r>
            <a:r>
              <a:rPr lang="zh-CN" altLang="en-US" sz="1400" b="1" dirty="0">
                <a:latin typeface="微软雅黑" pitchFamily="34" charset="-122"/>
                <a:ea typeface="微软雅黑" pitchFamily="34" charset="-122"/>
              </a:rPr>
              <a:t>（强</a:t>
            </a:r>
            <a:r>
              <a:rPr lang="en-US" altLang="zh-CN" sz="1400" b="1" dirty="0">
                <a:latin typeface="微软雅黑" pitchFamily="34" charset="-122"/>
                <a:ea typeface="微软雅黑" pitchFamily="34" charset="-122"/>
              </a:rPr>
              <a:t>+</a:t>
            </a:r>
            <a:r>
              <a:rPr lang="zh-CN" altLang="en-US" sz="1400" b="1" dirty="0">
                <a:latin typeface="微软雅黑" pitchFamily="34" charset="-122"/>
                <a:ea typeface="微软雅黑" pitchFamily="34" charset="-122"/>
              </a:rPr>
              <a:t>，</a:t>
            </a:r>
            <a:r>
              <a:rPr lang="en-US" altLang="zh-CN" sz="1400" b="1" dirty="0">
                <a:latin typeface="微软雅黑" pitchFamily="34" charset="-122"/>
                <a:ea typeface="微软雅黑" pitchFamily="34" charset="-122"/>
              </a:rPr>
              <a:t>90%</a:t>
            </a:r>
            <a:r>
              <a:rPr lang="zh-CN" altLang="en-US" sz="1400" b="1" dirty="0">
                <a:latin typeface="微软雅黑" pitchFamily="34" charset="-122"/>
                <a:ea typeface="微软雅黑" pitchFamily="34" charset="-122"/>
              </a:rPr>
              <a:t>）</a:t>
            </a:r>
            <a:r>
              <a:rPr lang="en-US" altLang="zh-CN" sz="1400" b="1" dirty="0">
                <a:latin typeface="微软雅黑" pitchFamily="34" charset="-122"/>
                <a:ea typeface="微软雅黑" pitchFamily="34" charset="-122"/>
              </a:rPr>
              <a:t>PR</a:t>
            </a:r>
            <a:r>
              <a:rPr lang="zh-CN" altLang="en-US" sz="1400" b="1" dirty="0">
                <a:latin typeface="微软雅黑" pitchFamily="34" charset="-122"/>
                <a:ea typeface="微软雅黑" pitchFamily="34" charset="-122"/>
              </a:rPr>
              <a:t>（中</a:t>
            </a:r>
            <a:r>
              <a:rPr lang="en-US" altLang="zh-CN" sz="1400" b="1" dirty="0">
                <a:latin typeface="微软雅黑" pitchFamily="34" charset="-122"/>
                <a:ea typeface="微软雅黑" pitchFamily="34" charset="-122"/>
              </a:rPr>
              <a:t>-</a:t>
            </a:r>
            <a:r>
              <a:rPr lang="zh-CN" altLang="en-US" sz="1400" b="1" dirty="0">
                <a:latin typeface="微软雅黑" pitchFamily="34" charset="-122"/>
                <a:ea typeface="微软雅黑" pitchFamily="34" charset="-122"/>
              </a:rPr>
              <a:t>强</a:t>
            </a:r>
            <a:r>
              <a:rPr lang="en-US" altLang="zh-CN" sz="1400" b="1" dirty="0">
                <a:latin typeface="微软雅黑" pitchFamily="34" charset="-122"/>
                <a:ea typeface="微软雅黑" pitchFamily="34" charset="-122"/>
              </a:rPr>
              <a:t>+</a:t>
            </a:r>
            <a:r>
              <a:rPr lang="zh-CN" altLang="en-US" sz="1400" b="1" dirty="0">
                <a:latin typeface="微软雅黑" pitchFamily="34" charset="-122"/>
                <a:ea typeface="微软雅黑" pitchFamily="34" charset="-122"/>
              </a:rPr>
              <a:t>，</a:t>
            </a:r>
            <a:r>
              <a:rPr lang="en-US" altLang="zh-CN" sz="1400" b="1" dirty="0">
                <a:latin typeface="微软雅黑" pitchFamily="34" charset="-122"/>
                <a:ea typeface="微软雅黑" pitchFamily="34" charset="-122"/>
              </a:rPr>
              <a:t>50%</a:t>
            </a:r>
            <a:r>
              <a:rPr lang="zh-CN" altLang="en-US" sz="1400" b="1" dirty="0">
                <a:latin typeface="微软雅黑" pitchFamily="34" charset="-122"/>
                <a:ea typeface="微软雅黑" pitchFamily="34" charset="-122"/>
              </a:rPr>
              <a:t>）</a:t>
            </a:r>
            <a:r>
              <a:rPr lang="en-US" altLang="zh-CN" sz="1400" b="1" dirty="0">
                <a:latin typeface="微软雅黑" pitchFamily="34" charset="-122"/>
                <a:ea typeface="微软雅黑" pitchFamily="34" charset="-122"/>
              </a:rPr>
              <a:t>HER2</a:t>
            </a:r>
            <a:r>
              <a:rPr lang="zh-CN" altLang="en-US" sz="1400" b="1" dirty="0">
                <a:latin typeface="微软雅黑" pitchFamily="34" charset="-122"/>
                <a:ea typeface="微软雅黑" pitchFamily="34" charset="-122"/>
              </a:rPr>
              <a:t>（</a:t>
            </a:r>
            <a:r>
              <a:rPr lang="en-US" altLang="zh-CN" sz="1400" b="1" dirty="0">
                <a:latin typeface="微软雅黑" pitchFamily="34" charset="-122"/>
                <a:ea typeface="微软雅黑" pitchFamily="34" charset="-122"/>
              </a:rPr>
              <a:t>0</a:t>
            </a:r>
            <a:r>
              <a:rPr lang="zh-CN" altLang="en-US" sz="1400" b="1" dirty="0">
                <a:latin typeface="微软雅黑" pitchFamily="34" charset="-122"/>
                <a:ea typeface="微软雅黑" pitchFamily="34" charset="-122"/>
              </a:rPr>
              <a:t>）</a:t>
            </a:r>
            <a:r>
              <a:rPr lang="en-US" altLang="zh-CN" sz="1400" b="1" dirty="0">
                <a:latin typeface="微软雅黑" pitchFamily="34" charset="-122"/>
                <a:ea typeface="微软雅黑" pitchFamily="34" charset="-122"/>
              </a:rPr>
              <a:t>Ki-67</a:t>
            </a:r>
            <a:r>
              <a:rPr lang="zh-CN" altLang="en-US" sz="1400" b="1" dirty="0">
                <a:latin typeface="微软雅黑" pitchFamily="34" charset="-122"/>
                <a:ea typeface="微软雅黑" pitchFamily="34" charset="-122"/>
              </a:rPr>
              <a:t>（</a:t>
            </a:r>
            <a:r>
              <a:rPr lang="en-US" altLang="zh-CN" sz="1400" b="1" dirty="0">
                <a:latin typeface="微软雅黑" pitchFamily="34" charset="-122"/>
                <a:ea typeface="微软雅黑" pitchFamily="34" charset="-122"/>
              </a:rPr>
              <a:t>70%</a:t>
            </a:r>
            <a:r>
              <a:rPr lang="zh-CN" altLang="en-US" sz="1400" b="1" dirty="0">
                <a:latin typeface="微软雅黑" pitchFamily="34" charset="-122"/>
                <a:ea typeface="微软雅黑" pitchFamily="34" charset="-122"/>
              </a:rPr>
              <a:t>）</a:t>
            </a:r>
            <a:endParaRPr lang="en-US" altLang="zh-CN" sz="1400" b="1" dirty="0">
              <a:latin typeface="微软雅黑" pitchFamily="34" charset="-122"/>
              <a:ea typeface="微软雅黑" pitchFamily="34" charset="-122"/>
            </a:endParaRPr>
          </a:p>
          <a:p>
            <a:pPr marL="0" indent="0">
              <a:lnSpc>
                <a:spcPct val="150000"/>
              </a:lnSpc>
              <a:buFont typeface="Arial" panose="020B0604020202020204" pitchFamily="34" charset="0"/>
              <a:buNone/>
            </a:pPr>
            <a:endParaRPr lang="en-US" altLang="zh-CN" sz="1400" b="1" dirty="0"/>
          </a:p>
          <a:p>
            <a:pPr>
              <a:lnSpc>
                <a:spcPct val="150000"/>
              </a:lnSpc>
            </a:pPr>
            <a:endParaRPr lang="en-US" altLang="zh-CN" sz="1400" b="1" dirty="0"/>
          </a:p>
          <a:p>
            <a:pPr>
              <a:lnSpc>
                <a:spcPct val="150000"/>
              </a:lnSpc>
            </a:pPr>
            <a:endParaRPr lang="en-US" altLang="zh-CN" sz="1400" b="1" dirty="0"/>
          </a:p>
          <a:p>
            <a:pPr>
              <a:lnSpc>
                <a:spcPct val="150000"/>
              </a:lnSpc>
            </a:pPr>
            <a:endParaRPr lang="zh-CN" altLang="en-US" sz="1400" b="1" dirty="0"/>
          </a:p>
        </p:txBody>
      </p:sp>
    </p:spTree>
    <p:extLst>
      <p:ext uri="{BB962C8B-B14F-4D97-AF65-F5344CB8AC3E}">
        <p14:creationId xmlns:p14="http://schemas.microsoft.com/office/powerpoint/2010/main" val="2027083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55EAC2-1837-9AF7-2152-A478D0BFD948}"/>
            </a:ext>
          </a:extLst>
        </p:cNvPr>
        <p:cNvGrpSpPr/>
        <p:nvPr/>
      </p:nvGrpSpPr>
      <p:grpSpPr>
        <a:xfrm>
          <a:off x="0" y="0"/>
          <a:ext cx="0" cy="0"/>
          <a:chOff x="0" y="0"/>
          <a:chExt cx="0" cy="0"/>
        </a:xfrm>
      </p:grpSpPr>
      <p:sp>
        <p:nvSpPr>
          <p:cNvPr id="6" name="矩形: 圆角 5">
            <a:extLst>
              <a:ext uri="{FF2B5EF4-FFF2-40B4-BE49-F238E27FC236}">
                <a16:creationId xmlns:a16="http://schemas.microsoft.com/office/drawing/2014/main" id="{DE968BDF-6C5E-A9E0-F7CF-65C99300C3BF}"/>
              </a:ext>
            </a:extLst>
          </p:cNvPr>
          <p:cNvSpPr/>
          <p:nvPr/>
        </p:nvSpPr>
        <p:spPr>
          <a:xfrm>
            <a:off x="371073" y="1295400"/>
            <a:ext cx="11460161" cy="4826116"/>
          </a:xfrm>
          <a:prstGeom prst="roundRect">
            <a:avLst>
              <a:gd name="adj" fmla="val 1782"/>
            </a:avLst>
          </a:prstGeom>
          <a:solidFill>
            <a:schemeClr val="lt1"/>
          </a:solidFill>
          <a:ln w="9525" cap="rnd">
            <a:gradFill>
              <a:gsLst>
                <a:gs pos="100000">
                  <a:schemeClr val="accent1"/>
                </a:gs>
                <a:gs pos="0">
                  <a:schemeClr val="accent1">
                    <a:alpha val="0"/>
                  </a:schemeClr>
                </a:gs>
              </a:gsLst>
              <a:lin ang="5400000" scaled="1"/>
            </a:gradFill>
            <a:round/>
          </a:ln>
          <a:effectLst>
            <a:outerShdw blurRad="63500" algn="ctr" rotWithShape="0">
              <a:schemeClr val="accent1">
                <a:alpha val="2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 name="标题 1">
            <a:extLst>
              <a:ext uri="{FF2B5EF4-FFF2-40B4-BE49-F238E27FC236}">
                <a16:creationId xmlns:a16="http://schemas.microsoft.com/office/drawing/2014/main" id="{A54E5920-0C73-90CF-0868-ED445600CF74}"/>
              </a:ext>
            </a:extLst>
          </p:cNvPr>
          <p:cNvSpPr>
            <a:spLocks noGrp="1"/>
          </p:cNvSpPr>
          <p:nvPr>
            <p:ph type="title"/>
          </p:nvPr>
        </p:nvSpPr>
        <p:spPr/>
        <p:txBody>
          <a:bodyPr/>
          <a:lstStyle/>
          <a:p>
            <a:r>
              <a:rPr lang="zh-CN" altLang="en-US" dirty="0"/>
              <a:t>骨病灶评估</a:t>
            </a:r>
          </a:p>
        </p:txBody>
      </p:sp>
      <p:sp>
        <p:nvSpPr>
          <p:cNvPr id="4" name="右箭头 10">
            <a:extLst>
              <a:ext uri="{FF2B5EF4-FFF2-40B4-BE49-F238E27FC236}">
                <a16:creationId xmlns:a16="http://schemas.microsoft.com/office/drawing/2014/main" id="{5C003660-676B-3511-BE82-EEADD37306F6}"/>
              </a:ext>
            </a:extLst>
          </p:cNvPr>
          <p:cNvSpPr/>
          <p:nvPr/>
        </p:nvSpPr>
        <p:spPr>
          <a:xfrm flipH="1">
            <a:off x="4285279" y="4897964"/>
            <a:ext cx="719758" cy="237028"/>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60"/>
          </a:p>
        </p:txBody>
      </p:sp>
      <p:sp>
        <p:nvSpPr>
          <p:cNvPr id="5" name="矩形 4">
            <a:extLst>
              <a:ext uri="{FF2B5EF4-FFF2-40B4-BE49-F238E27FC236}">
                <a16:creationId xmlns:a16="http://schemas.microsoft.com/office/drawing/2014/main" id="{C19211CB-6927-5AB2-101E-EA77C70552F1}"/>
              </a:ext>
            </a:extLst>
          </p:cNvPr>
          <p:cNvSpPr/>
          <p:nvPr/>
        </p:nvSpPr>
        <p:spPr>
          <a:xfrm>
            <a:off x="789448" y="1441580"/>
            <a:ext cx="10096265" cy="588110"/>
          </a:xfrm>
          <a:prstGeom prst="rect">
            <a:avLst/>
          </a:prstGeom>
        </p:spPr>
        <p:txBody>
          <a:bodyPr wrap="square">
            <a:spAutoFit/>
          </a:bodyPr>
          <a:lstStyle/>
          <a:p>
            <a:pPr>
              <a:lnSpc>
                <a:spcPct val="150000"/>
              </a:lnSpc>
            </a:pPr>
            <a:r>
              <a:rPr lang="zh-CN" altLang="en-US" sz="2400" b="1" dirty="0">
                <a:latin typeface="微软雅黑" pitchFamily="34" charset="-122"/>
                <a:ea typeface="微软雅黑" pitchFamily="34" charset="-122"/>
              </a:rPr>
              <a:t>骨盆及左股骨</a:t>
            </a:r>
            <a:r>
              <a:rPr lang="en-US" altLang="zh-CN" sz="2400" b="1" dirty="0">
                <a:latin typeface="微软雅黑" pitchFamily="34" charset="-122"/>
                <a:ea typeface="微软雅黑" pitchFamily="34" charset="-122"/>
              </a:rPr>
              <a:t>CT(</a:t>
            </a:r>
            <a:r>
              <a:rPr lang="zh-CN" altLang="en-US" sz="2400" b="1" dirty="0">
                <a:latin typeface="微软雅黑" pitchFamily="34" charset="-122"/>
                <a:ea typeface="微软雅黑" pitchFamily="34" charset="-122"/>
              </a:rPr>
              <a:t>含</a:t>
            </a:r>
            <a:r>
              <a:rPr lang="en-US" altLang="zh-CN" sz="2400" b="1" dirty="0">
                <a:latin typeface="微软雅黑" pitchFamily="34" charset="-122"/>
                <a:ea typeface="微软雅黑" pitchFamily="34" charset="-122"/>
              </a:rPr>
              <a:t>CT</a:t>
            </a:r>
            <a:r>
              <a:rPr lang="zh-CN" altLang="en-US" sz="2400" b="1" dirty="0">
                <a:latin typeface="微软雅黑" pitchFamily="34" charset="-122"/>
                <a:ea typeface="微软雅黑" pitchFamily="34" charset="-122"/>
              </a:rPr>
              <a:t>骨窗</a:t>
            </a:r>
            <a:r>
              <a:rPr lang="en-US" altLang="zh-CN" sz="2400" b="1" dirty="0">
                <a:latin typeface="微软雅黑" pitchFamily="34" charset="-122"/>
                <a:ea typeface="微软雅黑" pitchFamily="34" charset="-122"/>
              </a:rPr>
              <a:t>) </a:t>
            </a:r>
            <a:r>
              <a:rPr lang="zh-CN" altLang="en-US" sz="2400" b="1" dirty="0">
                <a:latin typeface="微软雅黑" pitchFamily="34" charset="-122"/>
                <a:ea typeface="微软雅黑" pitchFamily="34" charset="-122"/>
              </a:rPr>
              <a:t>：</a:t>
            </a:r>
            <a:r>
              <a:rPr lang="zh-CN" altLang="en-US" sz="2400" dirty="0">
                <a:latin typeface="微软雅黑" pitchFamily="34" charset="-122"/>
                <a:ea typeface="微软雅黑" pitchFamily="34" charset="-122"/>
              </a:rPr>
              <a:t>左侧股骨见溶骨性破坏，左股骨上段为著。</a:t>
            </a:r>
            <a:endParaRPr lang="en-US" altLang="zh-CN" sz="2400" dirty="0"/>
          </a:p>
        </p:txBody>
      </p:sp>
      <p:sp>
        <p:nvSpPr>
          <p:cNvPr id="7" name="矩形 6">
            <a:extLst>
              <a:ext uri="{FF2B5EF4-FFF2-40B4-BE49-F238E27FC236}">
                <a16:creationId xmlns:a16="http://schemas.microsoft.com/office/drawing/2014/main" id="{65B6A033-F202-14C4-20C4-DC97D14EB502}"/>
              </a:ext>
            </a:extLst>
          </p:cNvPr>
          <p:cNvSpPr/>
          <p:nvPr/>
        </p:nvSpPr>
        <p:spPr>
          <a:xfrm>
            <a:off x="1929350" y="2142469"/>
            <a:ext cx="2818738" cy="424732"/>
          </a:xfrm>
          <a:prstGeom prst="rect">
            <a:avLst/>
          </a:prstGeom>
        </p:spPr>
        <p:txBody>
          <a:bodyPr wrap="square">
            <a:spAutoFit/>
          </a:bodyPr>
          <a:lstStyle/>
          <a:p>
            <a:r>
              <a:rPr lang="en-US" altLang="zh-CN" sz="2160" b="1" dirty="0">
                <a:solidFill>
                  <a:srgbClr val="EB6440"/>
                </a:solidFill>
                <a:latin typeface="微软雅黑" pitchFamily="34" charset="-122"/>
                <a:ea typeface="微软雅黑" pitchFamily="34" charset="-122"/>
              </a:rPr>
              <a:t>2021.12</a:t>
            </a:r>
            <a:r>
              <a:rPr lang="zh-CN" altLang="en-US" sz="2160" b="1" dirty="0">
                <a:solidFill>
                  <a:srgbClr val="EB6440"/>
                </a:solidFill>
                <a:latin typeface="微软雅黑" pitchFamily="34" charset="-122"/>
                <a:ea typeface="微软雅黑" pitchFamily="34" charset="-122"/>
              </a:rPr>
              <a:t>骨盆</a:t>
            </a:r>
            <a:r>
              <a:rPr lang="en-US" altLang="zh-CN" sz="2160" b="1" dirty="0">
                <a:solidFill>
                  <a:srgbClr val="EB6440"/>
                </a:solidFill>
                <a:latin typeface="微软雅黑" pitchFamily="34" charset="-122"/>
                <a:ea typeface="微软雅黑" pitchFamily="34" charset="-122"/>
              </a:rPr>
              <a:t>CT</a:t>
            </a:r>
            <a:r>
              <a:rPr lang="zh-CN" altLang="en-US" sz="2160" b="1" dirty="0">
                <a:solidFill>
                  <a:srgbClr val="EB6440"/>
                </a:solidFill>
                <a:latin typeface="微软雅黑" pitchFamily="34" charset="-122"/>
                <a:ea typeface="微软雅黑" pitchFamily="34" charset="-122"/>
              </a:rPr>
              <a:t>骨窗</a:t>
            </a:r>
            <a:endParaRPr lang="zh-CN" altLang="en-US" sz="2160" dirty="0">
              <a:solidFill>
                <a:srgbClr val="EB6440"/>
              </a:solidFill>
            </a:endParaRPr>
          </a:p>
        </p:txBody>
      </p:sp>
      <p:sp>
        <p:nvSpPr>
          <p:cNvPr id="8" name="矩形 7">
            <a:extLst>
              <a:ext uri="{FF2B5EF4-FFF2-40B4-BE49-F238E27FC236}">
                <a16:creationId xmlns:a16="http://schemas.microsoft.com/office/drawing/2014/main" id="{32268B95-5276-74D3-DEC7-3A08A2A3E544}"/>
              </a:ext>
            </a:extLst>
          </p:cNvPr>
          <p:cNvSpPr/>
          <p:nvPr/>
        </p:nvSpPr>
        <p:spPr>
          <a:xfrm>
            <a:off x="6925447" y="2155356"/>
            <a:ext cx="3183365" cy="424732"/>
          </a:xfrm>
          <a:prstGeom prst="rect">
            <a:avLst/>
          </a:prstGeom>
        </p:spPr>
        <p:txBody>
          <a:bodyPr wrap="square">
            <a:spAutoFit/>
          </a:bodyPr>
          <a:lstStyle/>
          <a:p>
            <a:r>
              <a:rPr lang="en-US" altLang="zh-CN" sz="2160" b="1" dirty="0">
                <a:solidFill>
                  <a:srgbClr val="EB6440"/>
                </a:solidFill>
                <a:latin typeface="微软雅黑" pitchFamily="34" charset="-122"/>
                <a:ea typeface="微软雅黑" pitchFamily="34" charset="-122"/>
              </a:rPr>
              <a:t>2021.12</a:t>
            </a:r>
            <a:r>
              <a:rPr lang="zh-CN" altLang="en-US" sz="2160" b="1" dirty="0">
                <a:solidFill>
                  <a:srgbClr val="EB6440"/>
                </a:solidFill>
                <a:latin typeface="微软雅黑" pitchFamily="34" charset="-122"/>
                <a:ea typeface="微软雅黑" pitchFamily="34" charset="-122"/>
              </a:rPr>
              <a:t>左股骨</a:t>
            </a:r>
            <a:r>
              <a:rPr lang="en-US" altLang="zh-CN" sz="2160" b="1" dirty="0">
                <a:solidFill>
                  <a:srgbClr val="EB6440"/>
                </a:solidFill>
                <a:latin typeface="微软雅黑" pitchFamily="34" charset="-122"/>
                <a:ea typeface="微软雅黑" pitchFamily="34" charset="-122"/>
              </a:rPr>
              <a:t>CT</a:t>
            </a:r>
            <a:r>
              <a:rPr lang="zh-CN" altLang="en-US" sz="2160" b="1" dirty="0">
                <a:solidFill>
                  <a:srgbClr val="EB6440"/>
                </a:solidFill>
                <a:latin typeface="微软雅黑" pitchFamily="34" charset="-122"/>
                <a:ea typeface="微软雅黑" pitchFamily="34" charset="-122"/>
              </a:rPr>
              <a:t>骨窗</a:t>
            </a:r>
            <a:endParaRPr lang="zh-CN" altLang="en-US" sz="2160" dirty="0">
              <a:solidFill>
                <a:srgbClr val="EB6440"/>
              </a:solidFill>
            </a:endParaRPr>
          </a:p>
        </p:txBody>
      </p:sp>
      <p:pic>
        <p:nvPicPr>
          <p:cNvPr id="9" name="Picture 3">
            <a:extLst>
              <a:ext uri="{FF2B5EF4-FFF2-40B4-BE49-F238E27FC236}">
                <a16:creationId xmlns:a16="http://schemas.microsoft.com/office/drawing/2014/main" id="{29F984FD-1B99-9998-6854-04FF4D48576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8067" t="31335" r="13604" b="24986"/>
          <a:stretch/>
        </p:blipFill>
        <p:spPr>
          <a:xfrm>
            <a:off x="1010092" y="2663782"/>
            <a:ext cx="4584873" cy="3240628"/>
          </a:xfrm>
          <a:prstGeom prst="rect">
            <a:avLst/>
          </a:prstGeom>
        </p:spPr>
      </p:pic>
      <p:pic>
        <p:nvPicPr>
          <p:cNvPr id="10" name="Picture 3">
            <a:extLst>
              <a:ext uri="{FF2B5EF4-FFF2-40B4-BE49-F238E27FC236}">
                <a16:creationId xmlns:a16="http://schemas.microsoft.com/office/drawing/2014/main" id="{D651EDA6-F2AE-1314-5B3E-B6428597ACD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4457" t="8017" r="39916" b="30454"/>
          <a:stretch/>
        </p:blipFill>
        <p:spPr>
          <a:xfrm>
            <a:off x="6719510" y="2663782"/>
            <a:ext cx="3595240" cy="3240628"/>
          </a:xfrm>
          <a:prstGeom prst="rect">
            <a:avLst/>
          </a:prstGeom>
        </p:spPr>
      </p:pic>
      <p:sp>
        <p:nvSpPr>
          <p:cNvPr id="11" name="右箭头 11">
            <a:extLst>
              <a:ext uri="{FF2B5EF4-FFF2-40B4-BE49-F238E27FC236}">
                <a16:creationId xmlns:a16="http://schemas.microsoft.com/office/drawing/2014/main" id="{E7E345A4-BF3F-3E2E-3937-C191B3833A1D}"/>
              </a:ext>
            </a:extLst>
          </p:cNvPr>
          <p:cNvSpPr/>
          <p:nvPr/>
        </p:nvSpPr>
        <p:spPr>
          <a:xfrm flipH="1">
            <a:off x="9509931" y="3519532"/>
            <a:ext cx="719758" cy="237028"/>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60"/>
          </a:p>
        </p:txBody>
      </p:sp>
      <p:sp>
        <p:nvSpPr>
          <p:cNvPr id="12" name="右箭头 13">
            <a:extLst>
              <a:ext uri="{FF2B5EF4-FFF2-40B4-BE49-F238E27FC236}">
                <a16:creationId xmlns:a16="http://schemas.microsoft.com/office/drawing/2014/main" id="{10E33F89-B222-C0AF-5437-58E4E8DA02C4}"/>
              </a:ext>
            </a:extLst>
          </p:cNvPr>
          <p:cNvSpPr/>
          <p:nvPr/>
        </p:nvSpPr>
        <p:spPr>
          <a:xfrm flipH="1">
            <a:off x="5530050" y="5157594"/>
            <a:ext cx="719758" cy="237028"/>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60"/>
          </a:p>
        </p:txBody>
      </p:sp>
    </p:spTree>
    <p:extLst>
      <p:ext uri="{BB962C8B-B14F-4D97-AF65-F5344CB8AC3E}">
        <p14:creationId xmlns:p14="http://schemas.microsoft.com/office/powerpoint/2010/main" val="97662522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07347D-B6A8-5230-26B2-25ACA13D293C}"/>
            </a:ext>
          </a:extLst>
        </p:cNvPr>
        <p:cNvGrpSpPr/>
        <p:nvPr/>
      </p:nvGrpSpPr>
      <p:grpSpPr>
        <a:xfrm>
          <a:off x="0" y="0"/>
          <a:ext cx="0" cy="0"/>
          <a:chOff x="0" y="0"/>
          <a:chExt cx="0" cy="0"/>
        </a:xfrm>
      </p:grpSpPr>
      <p:sp>
        <p:nvSpPr>
          <p:cNvPr id="6" name="矩形: 圆角 5">
            <a:extLst>
              <a:ext uri="{FF2B5EF4-FFF2-40B4-BE49-F238E27FC236}">
                <a16:creationId xmlns:a16="http://schemas.microsoft.com/office/drawing/2014/main" id="{3EC40B09-6328-3A2B-ED34-2069EDE1A010}"/>
              </a:ext>
            </a:extLst>
          </p:cNvPr>
          <p:cNvSpPr/>
          <p:nvPr/>
        </p:nvSpPr>
        <p:spPr>
          <a:xfrm>
            <a:off x="371073" y="1295400"/>
            <a:ext cx="11460161" cy="4826116"/>
          </a:xfrm>
          <a:prstGeom prst="roundRect">
            <a:avLst>
              <a:gd name="adj" fmla="val 1782"/>
            </a:avLst>
          </a:prstGeom>
          <a:solidFill>
            <a:schemeClr val="lt1"/>
          </a:solidFill>
          <a:ln w="9525" cap="rnd">
            <a:gradFill>
              <a:gsLst>
                <a:gs pos="100000">
                  <a:schemeClr val="accent1"/>
                </a:gs>
                <a:gs pos="0">
                  <a:schemeClr val="accent1">
                    <a:alpha val="0"/>
                  </a:schemeClr>
                </a:gs>
              </a:gsLst>
              <a:lin ang="5400000" scaled="1"/>
            </a:gradFill>
            <a:round/>
          </a:ln>
          <a:effectLst>
            <a:outerShdw blurRad="63500" algn="ctr" rotWithShape="0">
              <a:schemeClr val="accent1">
                <a:alpha val="2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 name="标题 1">
            <a:extLst>
              <a:ext uri="{FF2B5EF4-FFF2-40B4-BE49-F238E27FC236}">
                <a16:creationId xmlns:a16="http://schemas.microsoft.com/office/drawing/2014/main" id="{A9E0F245-A225-81FD-E2C7-ACEA636BFC80}"/>
              </a:ext>
            </a:extLst>
          </p:cNvPr>
          <p:cNvSpPr>
            <a:spLocks noGrp="1"/>
          </p:cNvSpPr>
          <p:nvPr>
            <p:ph type="title"/>
          </p:nvPr>
        </p:nvSpPr>
        <p:spPr/>
        <p:txBody>
          <a:bodyPr/>
          <a:lstStyle/>
          <a:p>
            <a:r>
              <a:rPr lang="zh-CN" altLang="en-US" dirty="0"/>
              <a:t>问题</a:t>
            </a:r>
            <a:r>
              <a:rPr lang="en-US" altLang="zh-CN" dirty="0"/>
              <a:t>1</a:t>
            </a:r>
            <a:r>
              <a:rPr lang="zh-CN" altLang="en-US" dirty="0"/>
              <a:t>：如何进一步明确骨病灶诊断</a:t>
            </a:r>
          </a:p>
        </p:txBody>
      </p:sp>
      <p:sp>
        <p:nvSpPr>
          <p:cNvPr id="3" name="内容占位符 2">
            <a:extLst>
              <a:ext uri="{FF2B5EF4-FFF2-40B4-BE49-F238E27FC236}">
                <a16:creationId xmlns:a16="http://schemas.microsoft.com/office/drawing/2014/main" id="{B903FD5D-68F4-3A30-3BE3-04EAE8C00263}"/>
              </a:ext>
            </a:extLst>
          </p:cNvPr>
          <p:cNvSpPr txBox="1">
            <a:spLocks/>
          </p:cNvSpPr>
          <p:nvPr/>
        </p:nvSpPr>
        <p:spPr>
          <a:xfrm>
            <a:off x="1170653" y="1527989"/>
            <a:ext cx="9764285" cy="4964886"/>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pPr>
            <a:r>
              <a:rPr lang="zh-CN" altLang="en-US" sz="2400" b="1" dirty="0">
                <a:latin typeface="Microsoft YaHei" panose="020B0503020204020204" pitchFamily="34" charset="-122"/>
                <a:ea typeface="Microsoft YaHei" panose="020B0503020204020204" pitchFamily="34" charset="-122"/>
              </a:rPr>
              <a:t>病例特点：</a:t>
            </a:r>
            <a:r>
              <a:rPr lang="en-US" altLang="zh-CN" sz="2400" b="1" dirty="0">
                <a:latin typeface="Microsoft YaHei" panose="020B0503020204020204" pitchFamily="34" charset="-122"/>
                <a:ea typeface="Microsoft YaHei" panose="020B0503020204020204" pitchFamily="34" charset="-122"/>
              </a:rPr>
              <a:t>38</a:t>
            </a:r>
            <a:r>
              <a:rPr lang="zh-CN" altLang="en-US" sz="2400" b="1" dirty="0">
                <a:latin typeface="Microsoft YaHei" panose="020B0503020204020204" pitchFamily="34" charset="-122"/>
                <a:ea typeface="Microsoft YaHei" panose="020B0503020204020204" pitchFamily="34" charset="-122"/>
              </a:rPr>
              <a:t>岁女性，以骨痛为首发症状，目前乳腺癌诊断明确，</a:t>
            </a:r>
            <a:r>
              <a:rPr lang="en-US" altLang="zh-CN" sz="2400" b="1" dirty="0">
                <a:latin typeface="Microsoft YaHei" panose="020B0503020204020204" pitchFamily="34" charset="-122"/>
                <a:ea typeface="Microsoft YaHei" panose="020B0503020204020204" pitchFamily="34" charset="-122"/>
              </a:rPr>
              <a:t>PET-CT</a:t>
            </a:r>
            <a:r>
              <a:rPr lang="zh-CN" altLang="en-US" sz="2400" b="1" dirty="0">
                <a:latin typeface="Microsoft YaHei" panose="020B0503020204020204" pitchFamily="34" charset="-122"/>
                <a:ea typeface="Microsoft YaHei" panose="020B0503020204020204" pitchFamily="34" charset="-122"/>
              </a:rPr>
              <a:t>提示远处骨转移，为单发骨病灶，位于左侧股骨处。</a:t>
            </a:r>
            <a:endParaRPr lang="en-US" altLang="zh-CN" sz="2400" b="1" dirty="0">
              <a:latin typeface="Microsoft YaHei" panose="020B0503020204020204" pitchFamily="34" charset="-122"/>
              <a:ea typeface="Microsoft YaHei" panose="020B0503020204020204" pitchFamily="34" charset="-122"/>
            </a:endParaRPr>
          </a:p>
          <a:p>
            <a:pPr marL="0">
              <a:lnSpc>
                <a:spcPct val="180000"/>
              </a:lnSpc>
            </a:pPr>
            <a:r>
              <a:rPr lang="zh-CN" altLang="en-US" sz="2400" b="1" dirty="0">
                <a:solidFill>
                  <a:srgbClr val="EB6440"/>
                </a:solidFill>
                <a:latin typeface="微软雅黑" pitchFamily="34" charset="-122"/>
                <a:ea typeface="微软雅黑" pitchFamily="34" charset="-122"/>
              </a:rPr>
              <a:t>是否需要进一步明确骨转移诊断：</a:t>
            </a:r>
            <a:endParaRPr lang="en-US" altLang="zh-CN" sz="2400" b="1" dirty="0">
              <a:solidFill>
                <a:srgbClr val="EB6440"/>
              </a:solidFill>
              <a:latin typeface="微软雅黑" pitchFamily="34" charset="-122"/>
              <a:ea typeface="微软雅黑" pitchFamily="34" charset="-122"/>
            </a:endParaRPr>
          </a:p>
          <a:p>
            <a:pPr marL="0" indent="0">
              <a:lnSpc>
                <a:spcPct val="100000"/>
              </a:lnSpc>
              <a:buFont typeface="Arial" panose="020B0604020202020204" pitchFamily="34" charset="0"/>
              <a:buNone/>
            </a:pPr>
            <a:r>
              <a:rPr lang="en-US" altLang="zh-CN" sz="2400" b="1" dirty="0"/>
              <a:t>               </a:t>
            </a:r>
            <a:endParaRPr lang="en-US" altLang="zh-CN" sz="2400" b="1" dirty="0">
              <a:latin typeface="Microsoft YaHei" panose="020B0503020204020204" pitchFamily="34" charset="-122"/>
              <a:ea typeface="Microsoft YaHei" panose="020B0503020204020204" pitchFamily="34" charset="-122"/>
            </a:endParaRPr>
          </a:p>
          <a:p>
            <a:pPr marL="0" indent="0">
              <a:lnSpc>
                <a:spcPct val="100000"/>
              </a:lnSpc>
              <a:buFont typeface="Arial" panose="020B0604020202020204" pitchFamily="34" charset="0"/>
              <a:buNone/>
            </a:pPr>
            <a:r>
              <a:rPr lang="en-US" altLang="zh-CN" sz="2400" b="1" dirty="0">
                <a:latin typeface="Microsoft YaHei" panose="020B0503020204020204" pitchFamily="34" charset="-122"/>
                <a:ea typeface="Microsoft YaHei" panose="020B0503020204020204" pitchFamily="34" charset="-122"/>
              </a:rPr>
              <a:t>                     </a:t>
            </a:r>
            <a:r>
              <a:rPr lang="zh-CN" altLang="en-US" sz="2400" b="1" dirty="0">
                <a:latin typeface="Microsoft YaHei" panose="020B0503020204020204" pitchFamily="34" charset="-122"/>
                <a:ea typeface="Microsoft YaHei" panose="020B0503020204020204" pitchFamily="34" charset="-122"/>
              </a:rPr>
              <a:t> 是否需要骨活检？</a:t>
            </a:r>
            <a:r>
              <a:rPr lang="en-US" altLang="zh-CN" sz="2400" b="1" dirty="0"/>
              <a:t>                          </a:t>
            </a:r>
            <a:r>
              <a:rPr lang="zh-CN" altLang="en-US" sz="2400" b="1" dirty="0"/>
              <a:t>         </a:t>
            </a:r>
            <a:endParaRPr lang="en-US" altLang="zh-CN" sz="2400" b="1" dirty="0"/>
          </a:p>
          <a:p>
            <a:pPr marL="0" indent="0">
              <a:lnSpc>
                <a:spcPct val="150000"/>
              </a:lnSpc>
              <a:buFont typeface="Arial" panose="020B0604020202020204" pitchFamily="34" charset="0"/>
              <a:buNone/>
            </a:pPr>
            <a:endParaRPr lang="zh-CN" altLang="en-US" sz="2400" b="1" dirty="0"/>
          </a:p>
        </p:txBody>
      </p:sp>
    </p:spTree>
    <p:extLst>
      <p:ext uri="{BB962C8B-B14F-4D97-AF65-F5344CB8AC3E}">
        <p14:creationId xmlns:p14="http://schemas.microsoft.com/office/powerpoint/2010/main" val="3092259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2FC63E-863F-B919-0743-B60B3C670D41}"/>
            </a:ext>
          </a:extLst>
        </p:cNvPr>
        <p:cNvGrpSpPr/>
        <p:nvPr/>
      </p:nvGrpSpPr>
      <p:grpSpPr>
        <a:xfrm>
          <a:off x="0" y="0"/>
          <a:ext cx="0" cy="0"/>
          <a:chOff x="0" y="0"/>
          <a:chExt cx="0" cy="0"/>
        </a:xfrm>
      </p:grpSpPr>
      <p:sp>
        <p:nvSpPr>
          <p:cNvPr id="2" name="标题 1">
            <a:extLst>
              <a:ext uri="{FF2B5EF4-FFF2-40B4-BE49-F238E27FC236}">
                <a16:creationId xmlns:a16="http://schemas.microsoft.com/office/drawing/2014/main" id="{D7056B3F-33BD-3663-6D88-F7EAC1CE220E}"/>
              </a:ext>
            </a:extLst>
          </p:cNvPr>
          <p:cNvSpPr>
            <a:spLocks noGrp="1"/>
          </p:cNvSpPr>
          <p:nvPr>
            <p:ph type="title"/>
          </p:nvPr>
        </p:nvSpPr>
        <p:spPr/>
        <p:txBody>
          <a:bodyPr/>
          <a:lstStyle/>
          <a:p>
            <a:r>
              <a:rPr lang="zh-CN" altLang="en-US" dirty="0"/>
              <a:t>乳腺癌骨转移中国专家共识：骨转移的诊断</a:t>
            </a:r>
          </a:p>
        </p:txBody>
      </p:sp>
      <p:grpSp>
        <p:nvGrpSpPr>
          <p:cNvPr id="4" name="组合 1">
            <a:extLst>
              <a:ext uri="{FF2B5EF4-FFF2-40B4-BE49-F238E27FC236}">
                <a16:creationId xmlns:a16="http://schemas.microsoft.com/office/drawing/2014/main" id="{0FA20289-6DCE-427F-4B9B-BD3C7FD720F0}"/>
              </a:ext>
            </a:extLst>
          </p:cNvPr>
          <p:cNvGrpSpPr>
            <a:grpSpLocks/>
          </p:cNvGrpSpPr>
          <p:nvPr/>
        </p:nvGrpSpPr>
        <p:grpSpPr bwMode="auto">
          <a:xfrm>
            <a:off x="1053227" y="1491302"/>
            <a:ext cx="10085546" cy="4630214"/>
            <a:chOff x="374650" y="1416050"/>
            <a:chExt cx="11206163" cy="4630652"/>
          </a:xfrm>
        </p:grpSpPr>
        <p:grpSp>
          <p:nvGrpSpPr>
            <p:cNvPr id="5" name="组合 9">
              <a:extLst>
                <a:ext uri="{FF2B5EF4-FFF2-40B4-BE49-F238E27FC236}">
                  <a16:creationId xmlns:a16="http://schemas.microsoft.com/office/drawing/2014/main" id="{38FF425E-E3A4-2F34-65B9-73F8B319CAA3}"/>
                </a:ext>
              </a:extLst>
            </p:cNvPr>
            <p:cNvGrpSpPr>
              <a:grpSpLocks/>
            </p:cNvGrpSpPr>
            <p:nvPr/>
          </p:nvGrpSpPr>
          <p:grpSpPr bwMode="auto">
            <a:xfrm>
              <a:off x="374650" y="1416050"/>
              <a:ext cx="11206163" cy="4630652"/>
              <a:chOff x="375138" y="1416646"/>
              <a:chExt cx="11205785" cy="4630660"/>
            </a:xfrm>
          </p:grpSpPr>
          <p:sp>
            <p:nvSpPr>
              <p:cNvPr id="8" name="任意多边形 10">
                <a:extLst>
                  <a:ext uri="{FF2B5EF4-FFF2-40B4-BE49-F238E27FC236}">
                    <a16:creationId xmlns:a16="http://schemas.microsoft.com/office/drawing/2014/main" id="{2AD4C323-736A-5347-D6B6-8B8D2F3BF0BE}"/>
                  </a:ext>
                </a:extLst>
              </p:cNvPr>
              <p:cNvSpPr/>
              <p:nvPr/>
            </p:nvSpPr>
            <p:spPr>
              <a:xfrm>
                <a:off x="592619" y="1954428"/>
                <a:ext cx="5157613" cy="1763882"/>
              </a:xfrm>
              <a:custGeom>
                <a:avLst/>
                <a:gdLst>
                  <a:gd name="connsiteX0" fmla="*/ 0 w 5156540"/>
                  <a:gd name="connsiteY0" fmla="*/ 0 h 1611418"/>
                  <a:gd name="connsiteX1" fmla="*/ 5156540 w 5156540"/>
                  <a:gd name="connsiteY1" fmla="*/ 0 h 1611418"/>
                  <a:gd name="connsiteX2" fmla="*/ 5156540 w 5156540"/>
                  <a:gd name="connsiteY2" fmla="*/ 1611418 h 1611418"/>
                  <a:gd name="connsiteX3" fmla="*/ 0 w 5156540"/>
                  <a:gd name="connsiteY3" fmla="*/ 1611418 h 1611418"/>
                  <a:gd name="connsiteX4" fmla="*/ 0 w 5156540"/>
                  <a:gd name="connsiteY4" fmla="*/ 0 h 16114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56540" h="1611418">
                    <a:moveTo>
                      <a:pt x="0" y="0"/>
                    </a:moveTo>
                    <a:lnTo>
                      <a:pt x="5156540" y="0"/>
                    </a:lnTo>
                    <a:lnTo>
                      <a:pt x="5156540" y="1611418"/>
                    </a:lnTo>
                    <a:lnTo>
                      <a:pt x="0" y="1611418"/>
                    </a:lnTo>
                    <a:lnTo>
                      <a:pt x="0" y="0"/>
                    </a:lnTo>
                    <a:close/>
                  </a:path>
                </a:pathLst>
              </a:custGeom>
              <a:ln>
                <a:solidFill>
                  <a:schemeClr val="accent1"/>
                </a:solidFill>
              </a:ln>
            </p:spPr>
            <p:style>
              <a:lnRef idx="1">
                <a:schemeClr val="accent1">
                  <a:hueOff val="0"/>
                  <a:satOff val="0"/>
                  <a:lumOff val="0"/>
                  <a:alphaOff val="0"/>
                </a:schemeClr>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txBody>
              <a:bodyPr lIns="1309762" tIns="82296" rIns="82296" bIns="82296" spcCol="1270"/>
              <a:lstStyle/>
              <a:p>
                <a:pPr marL="106985" lvl="1" indent="-106985" defTabSz="582473">
                  <a:lnSpc>
                    <a:spcPct val="150000"/>
                  </a:lnSpc>
                  <a:spcAft>
                    <a:spcPct val="15000"/>
                  </a:spcAft>
                  <a:buFontTx/>
                  <a:buChar char="•"/>
                  <a:defRPr/>
                </a:pPr>
                <a:r>
                  <a:rPr lang="zh-CN" altLang="en-US" dirty="0">
                    <a:latin typeface="微软雅黑" panose="020B0503020204020204" pitchFamily="34" charset="-122"/>
                    <a:ea typeface="微软雅黑" panose="020B0503020204020204" pitchFamily="34" charset="-122"/>
                  </a:rPr>
                  <a:t>骨转移初筛手段</a:t>
                </a:r>
              </a:p>
              <a:p>
                <a:pPr marL="106985" lvl="1" indent="-106985" defTabSz="582473">
                  <a:lnSpc>
                    <a:spcPct val="150000"/>
                  </a:lnSpc>
                  <a:spcAft>
                    <a:spcPct val="15000"/>
                  </a:spcAft>
                  <a:buFontTx/>
                  <a:buChar char="•"/>
                  <a:defRPr/>
                </a:pPr>
                <a:r>
                  <a:rPr lang="zh-CN" altLang="en-US" dirty="0">
                    <a:latin typeface="微软雅黑" panose="020B0503020204020204" pitchFamily="34" charset="-122"/>
                    <a:ea typeface="微软雅黑" panose="020B0503020204020204" pitchFamily="34" charset="-122"/>
                  </a:rPr>
                  <a:t>若出现浓聚灶，则需进一步</a:t>
                </a:r>
                <a:r>
                  <a:rPr lang="en-US" altLang="zh-CN" dirty="0">
                    <a:latin typeface="微软雅黑" panose="020B0503020204020204" pitchFamily="34" charset="-122"/>
                    <a:ea typeface="微软雅黑" panose="020B0503020204020204" pitchFamily="34" charset="-122"/>
                  </a:rPr>
                  <a:t>CT</a:t>
                </a:r>
                <a:r>
                  <a:rPr lang="zh-CN" altLang="en-US" dirty="0">
                    <a:latin typeface="微软雅黑" panose="020B0503020204020204" pitchFamily="34" charset="-122"/>
                    <a:ea typeface="微软雅黑" panose="020B0503020204020204" pitchFamily="34" charset="-122"/>
                  </a:rPr>
                  <a:t>检查，明确是否为骨转移</a:t>
                </a:r>
              </a:p>
            </p:txBody>
          </p:sp>
          <p:sp>
            <p:nvSpPr>
              <p:cNvPr id="9" name="矩形 8">
                <a:extLst>
                  <a:ext uri="{FF2B5EF4-FFF2-40B4-BE49-F238E27FC236}">
                    <a16:creationId xmlns:a16="http://schemas.microsoft.com/office/drawing/2014/main" id="{9A24AC78-2318-07D7-077E-5D589BAA03FE}"/>
                  </a:ext>
                </a:extLst>
              </p:cNvPr>
              <p:cNvSpPr/>
              <p:nvPr/>
            </p:nvSpPr>
            <p:spPr>
              <a:xfrm>
                <a:off x="375138" y="1416646"/>
                <a:ext cx="1127993" cy="1691989"/>
              </a:xfrm>
              <a:prstGeom prst="rect">
                <a:avLst/>
              </a:prstGeom>
              <a:blipFill>
                <a:blip r:embed="rId2" cstate="print">
                  <a:extLst>
                    <a:ext uri="{28A0092B-C50C-407E-A947-70E740481C1C}">
                      <a14:useLocalDpi xmlns:a14="http://schemas.microsoft.com/office/drawing/2010/main" val="0"/>
                    </a:ext>
                  </a:extLst>
                </a:blip>
                <a:srcRect/>
                <a:stretch>
                  <a:fillRect l="-43000" r="-43000"/>
                </a:stretch>
              </a:blipFill>
              <a:ln>
                <a:solidFill>
                  <a:schemeClr val="accent1"/>
                </a:solidFill>
              </a:ln>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10" name="任意多边形 12">
                <a:extLst>
                  <a:ext uri="{FF2B5EF4-FFF2-40B4-BE49-F238E27FC236}">
                    <a16:creationId xmlns:a16="http://schemas.microsoft.com/office/drawing/2014/main" id="{CAAFA130-11BC-4B76-1625-F21C65536E1D}"/>
                  </a:ext>
                </a:extLst>
              </p:cNvPr>
              <p:cNvSpPr/>
              <p:nvPr/>
            </p:nvSpPr>
            <p:spPr>
              <a:xfrm>
                <a:off x="6194717" y="1873457"/>
                <a:ext cx="5386206" cy="1844853"/>
              </a:xfrm>
              <a:custGeom>
                <a:avLst/>
                <a:gdLst>
                  <a:gd name="connsiteX0" fmla="*/ 0 w 5156540"/>
                  <a:gd name="connsiteY0" fmla="*/ 0 h 1611418"/>
                  <a:gd name="connsiteX1" fmla="*/ 5156540 w 5156540"/>
                  <a:gd name="connsiteY1" fmla="*/ 0 h 1611418"/>
                  <a:gd name="connsiteX2" fmla="*/ 5156540 w 5156540"/>
                  <a:gd name="connsiteY2" fmla="*/ 1611418 h 1611418"/>
                  <a:gd name="connsiteX3" fmla="*/ 0 w 5156540"/>
                  <a:gd name="connsiteY3" fmla="*/ 1611418 h 1611418"/>
                  <a:gd name="connsiteX4" fmla="*/ 0 w 5156540"/>
                  <a:gd name="connsiteY4" fmla="*/ 0 h 16114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56540" h="1611418">
                    <a:moveTo>
                      <a:pt x="0" y="0"/>
                    </a:moveTo>
                    <a:lnTo>
                      <a:pt x="5156540" y="0"/>
                    </a:lnTo>
                    <a:lnTo>
                      <a:pt x="5156540" y="1611418"/>
                    </a:lnTo>
                    <a:lnTo>
                      <a:pt x="0" y="1611418"/>
                    </a:lnTo>
                    <a:lnTo>
                      <a:pt x="0" y="0"/>
                    </a:lnTo>
                    <a:close/>
                  </a:path>
                </a:pathLst>
              </a:custGeom>
              <a:ln>
                <a:solidFill>
                  <a:schemeClr val="accent1"/>
                </a:solidFill>
              </a:ln>
            </p:spPr>
            <p:style>
              <a:lnRef idx="1">
                <a:schemeClr val="accent1">
                  <a:hueOff val="0"/>
                  <a:satOff val="0"/>
                  <a:lumOff val="0"/>
                  <a:alphaOff val="0"/>
                </a:schemeClr>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txBody>
              <a:bodyPr lIns="1309762" tIns="82296" rIns="82296" bIns="82296" spcCol="1270"/>
              <a:lstStyle/>
              <a:p>
                <a:pPr marL="106985" lvl="1" indent="-106985" defTabSz="582473">
                  <a:lnSpc>
                    <a:spcPct val="150000"/>
                  </a:lnSpc>
                  <a:spcAft>
                    <a:spcPct val="15000"/>
                  </a:spcAft>
                  <a:buFontTx/>
                  <a:buChar char="•"/>
                  <a:defRPr/>
                </a:pPr>
                <a:r>
                  <a:rPr lang="zh-CN" altLang="en-US" dirty="0">
                    <a:latin typeface="微软雅黑" panose="020B0503020204020204" pitchFamily="34" charset="-122"/>
                    <a:ea typeface="微软雅黑" panose="020B0503020204020204" pitchFamily="34" charset="-122"/>
                  </a:rPr>
                  <a:t>对</a:t>
                </a:r>
                <a:r>
                  <a:rPr lang="en-US" altLang="zh-CN" dirty="0">
                    <a:latin typeface="微软雅黑" panose="020B0503020204020204" pitchFamily="34" charset="-122"/>
                    <a:ea typeface="微软雅黑" panose="020B0503020204020204" pitchFamily="34" charset="-122"/>
                  </a:rPr>
                  <a:t>ECT</a:t>
                </a:r>
                <a:r>
                  <a:rPr lang="zh-CN" altLang="en-US" dirty="0">
                    <a:latin typeface="微软雅黑" panose="020B0503020204020204" pitchFamily="34" charset="-122"/>
                    <a:ea typeface="微软雅黑" panose="020B0503020204020204" pitchFamily="34" charset="-122"/>
                  </a:rPr>
                  <a:t>扫描异常的患者，应针对可疑骨转移灶部位行</a:t>
                </a:r>
                <a:r>
                  <a:rPr lang="en-US" altLang="zh-CN" dirty="0">
                    <a:latin typeface="微软雅黑" panose="020B0503020204020204" pitchFamily="34" charset="-122"/>
                    <a:ea typeface="微软雅黑" panose="020B0503020204020204" pitchFamily="34" charset="-122"/>
                  </a:rPr>
                  <a:t>CT</a:t>
                </a:r>
                <a:r>
                  <a:rPr lang="zh-CN" altLang="en-US" dirty="0">
                    <a:latin typeface="微软雅黑" panose="020B0503020204020204" pitchFamily="34" charset="-122"/>
                    <a:ea typeface="微软雅黑" panose="020B0503020204020204" pitchFamily="34" charset="-122"/>
                  </a:rPr>
                  <a:t>（骨窗）及</a:t>
                </a:r>
                <a:r>
                  <a:rPr lang="en-US" altLang="zh-CN" dirty="0">
                    <a:latin typeface="微软雅黑" panose="020B0503020204020204" pitchFamily="34" charset="-122"/>
                    <a:ea typeface="微软雅黑" panose="020B0503020204020204" pitchFamily="34" charset="-122"/>
                  </a:rPr>
                  <a:t>X</a:t>
                </a:r>
                <a:r>
                  <a:rPr lang="zh-CN" altLang="en-US" dirty="0">
                    <a:latin typeface="微软雅黑" panose="020B0503020204020204" pitchFamily="34" charset="-122"/>
                    <a:ea typeface="微软雅黑" panose="020B0503020204020204" pitchFamily="34" charset="-122"/>
                  </a:rPr>
                  <a:t>线检查，以确认骨转移情况，并了解骨破坏的严重程度</a:t>
                </a:r>
              </a:p>
            </p:txBody>
          </p:sp>
          <p:sp>
            <p:nvSpPr>
              <p:cNvPr id="11" name="任意多边形 14">
                <a:extLst>
                  <a:ext uri="{FF2B5EF4-FFF2-40B4-BE49-F238E27FC236}">
                    <a16:creationId xmlns:a16="http://schemas.microsoft.com/office/drawing/2014/main" id="{7854CC33-FD92-BFDB-ABD7-328DA487B525}"/>
                  </a:ext>
                </a:extLst>
              </p:cNvPr>
              <p:cNvSpPr/>
              <p:nvPr/>
            </p:nvSpPr>
            <p:spPr>
              <a:xfrm>
                <a:off x="6194717" y="4386678"/>
                <a:ext cx="5157613" cy="1611468"/>
              </a:xfrm>
              <a:custGeom>
                <a:avLst/>
                <a:gdLst>
                  <a:gd name="connsiteX0" fmla="*/ 0 w 5156540"/>
                  <a:gd name="connsiteY0" fmla="*/ 0 h 1611418"/>
                  <a:gd name="connsiteX1" fmla="*/ 5156540 w 5156540"/>
                  <a:gd name="connsiteY1" fmla="*/ 0 h 1611418"/>
                  <a:gd name="connsiteX2" fmla="*/ 5156540 w 5156540"/>
                  <a:gd name="connsiteY2" fmla="*/ 1611418 h 1611418"/>
                  <a:gd name="connsiteX3" fmla="*/ 0 w 5156540"/>
                  <a:gd name="connsiteY3" fmla="*/ 1611418 h 1611418"/>
                  <a:gd name="connsiteX4" fmla="*/ 0 w 5156540"/>
                  <a:gd name="connsiteY4" fmla="*/ 0 h 16114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56540" h="1611418">
                    <a:moveTo>
                      <a:pt x="0" y="0"/>
                    </a:moveTo>
                    <a:lnTo>
                      <a:pt x="5156540" y="0"/>
                    </a:lnTo>
                    <a:lnTo>
                      <a:pt x="5156540" y="1611418"/>
                    </a:lnTo>
                    <a:lnTo>
                      <a:pt x="0" y="1611418"/>
                    </a:lnTo>
                    <a:lnTo>
                      <a:pt x="0" y="0"/>
                    </a:lnTo>
                    <a:close/>
                  </a:path>
                </a:pathLst>
              </a:custGeom>
              <a:ln>
                <a:solidFill>
                  <a:schemeClr val="accent1"/>
                </a:solidFill>
              </a:ln>
            </p:spPr>
            <p:style>
              <a:lnRef idx="1">
                <a:schemeClr val="accent1">
                  <a:hueOff val="0"/>
                  <a:satOff val="0"/>
                  <a:lumOff val="0"/>
                  <a:alphaOff val="0"/>
                </a:schemeClr>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txBody>
              <a:bodyPr lIns="1309762" tIns="82296" rIns="82296" bIns="82296" spcCol="1270"/>
              <a:lstStyle/>
              <a:p>
                <a:pPr marL="106985" lvl="1" indent="-106985" defTabSz="582473">
                  <a:lnSpc>
                    <a:spcPct val="150000"/>
                  </a:lnSpc>
                  <a:spcAft>
                    <a:spcPct val="15000"/>
                  </a:spcAft>
                  <a:buFontTx/>
                  <a:buChar char="•"/>
                  <a:defRPr/>
                </a:pPr>
                <a:r>
                  <a:rPr lang="zh-CN" altLang="en-US" dirty="0">
                    <a:latin typeface="微软雅黑" panose="020B0503020204020204" pitchFamily="34" charset="-122"/>
                    <a:ea typeface="微软雅黑" panose="020B0503020204020204" pitchFamily="34" charset="-122"/>
                  </a:rPr>
                  <a:t>有创性检查</a:t>
                </a:r>
              </a:p>
              <a:p>
                <a:pPr marL="106985" lvl="1" indent="-106985" defTabSz="582473">
                  <a:lnSpc>
                    <a:spcPct val="150000"/>
                  </a:lnSpc>
                  <a:spcAft>
                    <a:spcPct val="15000"/>
                  </a:spcAft>
                  <a:buFontTx/>
                  <a:buChar char="•"/>
                  <a:defRPr/>
                </a:pPr>
                <a:r>
                  <a:rPr lang="zh-CN" altLang="en-US" dirty="0">
                    <a:latin typeface="微软雅黑" panose="020B0503020204020204" pitchFamily="34" charset="-122"/>
                    <a:ea typeface="微软雅黑" panose="020B0503020204020204" pitchFamily="34" charset="-122"/>
                  </a:rPr>
                  <a:t>单发可疑病灶，且有条件活检的患者，可考虑骨活检</a:t>
                </a:r>
              </a:p>
            </p:txBody>
          </p:sp>
          <p:sp>
            <p:nvSpPr>
              <p:cNvPr id="12" name="矩形 11">
                <a:extLst>
                  <a:ext uri="{FF2B5EF4-FFF2-40B4-BE49-F238E27FC236}">
                    <a16:creationId xmlns:a16="http://schemas.microsoft.com/office/drawing/2014/main" id="{89926714-4033-12E9-00B4-651969777FDE}"/>
                  </a:ext>
                </a:extLst>
              </p:cNvPr>
              <p:cNvSpPr/>
              <p:nvPr/>
            </p:nvSpPr>
            <p:spPr>
              <a:xfrm>
                <a:off x="6106504" y="3909379"/>
                <a:ext cx="1127993" cy="1691989"/>
              </a:xfrm>
              <a:prstGeom prst="rect">
                <a:avLst/>
              </a:prstGeom>
              <a:blipFill>
                <a:blip r:embed="rId3">
                  <a:extLst>
                    <a:ext uri="{28A0092B-C50C-407E-A947-70E740481C1C}">
                      <a14:useLocalDpi xmlns:a14="http://schemas.microsoft.com/office/drawing/2010/main" val="0"/>
                    </a:ext>
                  </a:extLst>
                </a:blip>
                <a:srcRect/>
                <a:stretch>
                  <a:fillRect l="-21000" r="-21000"/>
                </a:stretch>
              </a:blipFill>
              <a:ln>
                <a:solidFill>
                  <a:schemeClr val="accent1"/>
                </a:solidFill>
              </a:ln>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13" name="任意多边形 16">
                <a:extLst>
                  <a:ext uri="{FF2B5EF4-FFF2-40B4-BE49-F238E27FC236}">
                    <a16:creationId xmlns:a16="http://schemas.microsoft.com/office/drawing/2014/main" id="{C64A1BBF-2520-E398-4502-819B95B030FC}"/>
                  </a:ext>
                </a:extLst>
              </p:cNvPr>
              <p:cNvSpPr/>
              <p:nvPr/>
            </p:nvSpPr>
            <p:spPr>
              <a:xfrm>
                <a:off x="375138" y="4435839"/>
                <a:ext cx="5383031" cy="1611467"/>
              </a:xfrm>
              <a:custGeom>
                <a:avLst/>
                <a:gdLst>
                  <a:gd name="connsiteX0" fmla="*/ 0 w 5156540"/>
                  <a:gd name="connsiteY0" fmla="*/ 0 h 1611418"/>
                  <a:gd name="connsiteX1" fmla="*/ 5156540 w 5156540"/>
                  <a:gd name="connsiteY1" fmla="*/ 0 h 1611418"/>
                  <a:gd name="connsiteX2" fmla="*/ 5156540 w 5156540"/>
                  <a:gd name="connsiteY2" fmla="*/ 1611418 h 1611418"/>
                  <a:gd name="connsiteX3" fmla="*/ 0 w 5156540"/>
                  <a:gd name="connsiteY3" fmla="*/ 1611418 h 1611418"/>
                  <a:gd name="connsiteX4" fmla="*/ 0 w 5156540"/>
                  <a:gd name="connsiteY4" fmla="*/ 0 h 16114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56540" h="1611418">
                    <a:moveTo>
                      <a:pt x="0" y="0"/>
                    </a:moveTo>
                    <a:lnTo>
                      <a:pt x="5156540" y="0"/>
                    </a:lnTo>
                    <a:lnTo>
                      <a:pt x="5156540" y="1611418"/>
                    </a:lnTo>
                    <a:lnTo>
                      <a:pt x="0" y="1611418"/>
                    </a:lnTo>
                    <a:lnTo>
                      <a:pt x="0" y="0"/>
                    </a:lnTo>
                    <a:close/>
                  </a:path>
                </a:pathLst>
              </a:custGeom>
              <a:ln>
                <a:solidFill>
                  <a:schemeClr val="accent1"/>
                </a:solidFill>
              </a:ln>
            </p:spPr>
            <p:style>
              <a:lnRef idx="1">
                <a:schemeClr val="accent1">
                  <a:hueOff val="0"/>
                  <a:satOff val="0"/>
                  <a:lumOff val="0"/>
                  <a:alphaOff val="0"/>
                </a:schemeClr>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txBody>
              <a:bodyPr lIns="1309762" tIns="91440" rIns="91440" bIns="91440" spcCol="1270"/>
              <a:lstStyle/>
              <a:p>
                <a:pPr marL="213970" lvl="1" indent="-213970" defTabSz="832104">
                  <a:spcAft>
                    <a:spcPct val="15000"/>
                  </a:spcAft>
                  <a:buFontTx/>
                  <a:buChar char="•"/>
                  <a:defRPr/>
                </a:pPr>
                <a:endParaRPr lang="en-US" altLang="zh-CN" dirty="0">
                  <a:latin typeface="微软雅黑" panose="020B0503020204020204" pitchFamily="34" charset="-122"/>
                  <a:ea typeface="微软雅黑" panose="020B0503020204020204" pitchFamily="34" charset="-122"/>
                </a:endParaRPr>
              </a:p>
              <a:p>
                <a:pPr marL="213970" lvl="1" indent="-213970" defTabSz="832104">
                  <a:spcAft>
                    <a:spcPct val="15000"/>
                  </a:spcAft>
                  <a:buFontTx/>
                  <a:buChar char="•"/>
                  <a:defRPr/>
                </a:pPr>
                <a:r>
                  <a:rPr lang="zh-CN" altLang="en-US" dirty="0">
                    <a:latin typeface="微软雅黑" panose="020B0503020204020204" pitchFamily="34" charset="-122"/>
                    <a:ea typeface="微软雅黑" panose="020B0503020204020204" pitchFamily="34" charset="-122"/>
                  </a:rPr>
                  <a:t>与</a:t>
                </a:r>
                <a:r>
                  <a:rPr lang="en-US" altLang="zh-CN" dirty="0">
                    <a:latin typeface="微软雅黑" panose="020B0503020204020204" pitchFamily="34" charset="-122"/>
                    <a:ea typeface="微软雅黑" panose="020B0503020204020204" pitchFamily="34" charset="-122"/>
                  </a:rPr>
                  <a:t>ECT</a:t>
                </a:r>
                <a:r>
                  <a:rPr lang="zh-CN" altLang="en-US" dirty="0">
                    <a:latin typeface="微软雅黑" panose="020B0503020204020204" pitchFamily="34" charset="-122"/>
                    <a:ea typeface="微软雅黑" panose="020B0503020204020204" pitchFamily="34" charset="-122"/>
                  </a:rPr>
                  <a:t>相似的灵敏度，但在骨转移诊断的价值有待进一步评估</a:t>
                </a:r>
              </a:p>
            </p:txBody>
          </p:sp>
          <p:sp>
            <p:nvSpPr>
              <p:cNvPr id="14" name="矩形 13">
                <a:extLst>
                  <a:ext uri="{FF2B5EF4-FFF2-40B4-BE49-F238E27FC236}">
                    <a16:creationId xmlns:a16="http://schemas.microsoft.com/office/drawing/2014/main" id="{0F7F0278-03FA-9E83-D16A-EAF34704986A}"/>
                  </a:ext>
                </a:extLst>
              </p:cNvPr>
              <p:cNvSpPr/>
              <p:nvPr/>
            </p:nvSpPr>
            <p:spPr>
              <a:xfrm>
                <a:off x="375138" y="3862876"/>
                <a:ext cx="1127993" cy="1691989"/>
              </a:xfrm>
              <a:prstGeom prst="rect">
                <a:avLst/>
              </a:prstGeom>
              <a:blipFill>
                <a:blip r:embed="rId4">
                  <a:extLst>
                    <a:ext uri="{28A0092B-C50C-407E-A947-70E740481C1C}">
                      <a14:useLocalDpi xmlns:a14="http://schemas.microsoft.com/office/drawing/2010/main" val="0"/>
                    </a:ext>
                  </a:extLst>
                </a:blip>
                <a:srcRect/>
                <a:stretch>
                  <a:fillRect l="-33000" r="-33000"/>
                </a:stretch>
              </a:blipFill>
              <a:ln>
                <a:solidFill>
                  <a:schemeClr val="accent1"/>
                </a:solidFill>
              </a:ln>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grpSp>
        <p:pic>
          <p:nvPicPr>
            <p:cNvPr id="7" name="Picture 5" descr="495972朱桂芬2011-10-19-CT-06">
              <a:extLst>
                <a:ext uri="{FF2B5EF4-FFF2-40B4-BE49-F238E27FC236}">
                  <a16:creationId xmlns:a16="http://schemas.microsoft.com/office/drawing/2014/main" id="{88DAA526-172E-0359-A1A7-058E89F194D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l="33540" t="4692" r="25633" b="2344"/>
            <a:stretch>
              <a:fillRect/>
            </a:stretch>
          </p:blipFill>
          <p:spPr bwMode="auto">
            <a:xfrm>
              <a:off x="5977590" y="1416050"/>
              <a:ext cx="996868" cy="164880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pSp>
      <p:sp>
        <p:nvSpPr>
          <p:cNvPr id="15" name="矩形 14">
            <a:extLst>
              <a:ext uri="{FF2B5EF4-FFF2-40B4-BE49-F238E27FC236}">
                <a16:creationId xmlns:a16="http://schemas.microsoft.com/office/drawing/2014/main" id="{00A55CFA-B85A-E33F-39F9-4C62D8ADE958}"/>
              </a:ext>
            </a:extLst>
          </p:cNvPr>
          <p:cNvSpPr/>
          <p:nvPr/>
        </p:nvSpPr>
        <p:spPr>
          <a:xfrm>
            <a:off x="10258047" y="1574801"/>
            <a:ext cx="967264" cy="447676"/>
          </a:xfrm>
          <a:prstGeom prst="rect">
            <a:avLst/>
          </a:prstGeom>
          <a:solidFill>
            <a:schemeClr val="accent2"/>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85588" tIns="42794" rIns="85588" bIns="42794" anchor="ctr"/>
          <a:lstStyle/>
          <a:p>
            <a:pPr algn="ctr">
              <a:defRPr/>
            </a:pPr>
            <a:r>
              <a:rPr lang="en-US" altLang="zh-CN" sz="1680" b="1" dirty="0">
                <a:latin typeface="微软雅黑" panose="020B0503020204020204" pitchFamily="34" charset="-122"/>
                <a:ea typeface="微软雅黑" panose="020B0503020204020204" pitchFamily="34" charset="-122"/>
              </a:rPr>
              <a:t>CT/X</a:t>
            </a:r>
            <a:r>
              <a:rPr lang="zh-CN" altLang="en-US" sz="1680" b="1" dirty="0">
                <a:latin typeface="微软雅黑" panose="020B0503020204020204" pitchFamily="34" charset="-122"/>
                <a:ea typeface="微软雅黑" panose="020B0503020204020204" pitchFamily="34" charset="-122"/>
              </a:rPr>
              <a:t>线</a:t>
            </a:r>
          </a:p>
        </p:txBody>
      </p:sp>
      <p:sp>
        <p:nvSpPr>
          <p:cNvPr id="16" name="矩形 15">
            <a:extLst>
              <a:ext uri="{FF2B5EF4-FFF2-40B4-BE49-F238E27FC236}">
                <a16:creationId xmlns:a16="http://schemas.microsoft.com/office/drawing/2014/main" id="{9F7F5799-E424-4D0C-4D3D-42C7089761C3}"/>
              </a:ext>
            </a:extLst>
          </p:cNvPr>
          <p:cNvSpPr/>
          <p:nvPr/>
        </p:nvSpPr>
        <p:spPr>
          <a:xfrm>
            <a:off x="4941668" y="4184192"/>
            <a:ext cx="1035844" cy="447676"/>
          </a:xfrm>
          <a:prstGeom prst="rect">
            <a:avLst/>
          </a:prstGeom>
          <a:solidFill>
            <a:schemeClr val="accent2"/>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85588" tIns="42794" rIns="85588" bIns="42794" anchor="ctr"/>
          <a:lstStyle/>
          <a:p>
            <a:pPr algn="ctr">
              <a:defRPr/>
            </a:pPr>
            <a:r>
              <a:rPr lang="en-US" altLang="zh-CN" sz="1680" b="1" dirty="0">
                <a:latin typeface="微软雅黑" panose="020B0503020204020204" pitchFamily="34" charset="-122"/>
                <a:ea typeface="微软雅黑" panose="020B0503020204020204" pitchFamily="34" charset="-122"/>
              </a:rPr>
              <a:t>PET/CT</a:t>
            </a:r>
            <a:endParaRPr lang="zh-CN" altLang="en-US" sz="1680" b="1" dirty="0">
              <a:latin typeface="微软雅黑" panose="020B0503020204020204" pitchFamily="34" charset="-122"/>
              <a:ea typeface="微软雅黑" panose="020B0503020204020204" pitchFamily="34" charset="-122"/>
            </a:endParaRPr>
          </a:p>
        </p:txBody>
      </p:sp>
      <p:sp>
        <p:nvSpPr>
          <p:cNvPr id="17" name="矩形 16">
            <a:extLst>
              <a:ext uri="{FF2B5EF4-FFF2-40B4-BE49-F238E27FC236}">
                <a16:creationId xmlns:a16="http://schemas.microsoft.com/office/drawing/2014/main" id="{E5E6CD34-5B68-976A-1EAC-09D04AE761CC}"/>
              </a:ext>
            </a:extLst>
          </p:cNvPr>
          <p:cNvSpPr/>
          <p:nvPr/>
        </p:nvSpPr>
        <p:spPr>
          <a:xfrm>
            <a:off x="10133937" y="4166012"/>
            <a:ext cx="1004836" cy="447676"/>
          </a:xfrm>
          <a:prstGeom prst="rect">
            <a:avLst/>
          </a:prstGeom>
          <a:solidFill>
            <a:schemeClr val="accent2"/>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85588" tIns="42794" rIns="85588" bIns="42794" anchor="ctr"/>
          <a:lstStyle/>
          <a:p>
            <a:pPr algn="ctr">
              <a:defRPr/>
            </a:pPr>
            <a:r>
              <a:rPr lang="zh-CN" altLang="en-US" sz="1680" b="1" dirty="0">
                <a:latin typeface="微软雅黑" panose="020B0503020204020204" pitchFamily="34" charset="-122"/>
                <a:ea typeface="微软雅黑" panose="020B0503020204020204" pitchFamily="34" charset="-122"/>
              </a:rPr>
              <a:t>骨活检</a:t>
            </a:r>
          </a:p>
        </p:txBody>
      </p:sp>
      <p:sp>
        <p:nvSpPr>
          <p:cNvPr id="18" name="矩形 17">
            <a:extLst>
              <a:ext uri="{FF2B5EF4-FFF2-40B4-BE49-F238E27FC236}">
                <a16:creationId xmlns:a16="http://schemas.microsoft.com/office/drawing/2014/main" id="{F728FD54-A616-E3DC-62F5-237A784CC272}"/>
              </a:ext>
            </a:extLst>
          </p:cNvPr>
          <p:cNvSpPr/>
          <p:nvPr/>
        </p:nvSpPr>
        <p:spPr>
          <a:xfrm>
            <a:off x="4972676" y="1659362"/>
            <a:ext cx="1004836" cy="447676"/>
          </a:xfrm>
          <a:prstGeom prst="rect">
            <a:avLst/>
          </a:prstGeom>
          <a:solidFill>
            <a:schemeClr val="accent2"/>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85588" tIns="42794" rIns="85588" bIns="42794" anchor="ctr"/>
          <a:lstStyle/>
          <a:p>
            <a:pPr algn="ctr">
              <a:defRPr/>
            </a:pPr>
            <a:r>
              <a:rPr lang="en-US" altLang="zh-CN" sz="2160" b="1" dirty="0">
                <a:latin typeface="微软雅黑" panose="020B0503020204020204" pitchFamily="34" charset="-122"/>
                <a:ea typeface="微软雅黑" panose="020B0503020204020204" pitchFamily="34" charset="-122"/>
              </a:rPr>
              <a:t>ECT</a:t>
            </a:r>
            <a:endParaRPr lang="zh-CN" altLang="en-US" sz="2160" b="1" dirty="0">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304713049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4C5BC5-AD32-4B87-DB68-5DA24638EAE4}"/>
            </a:ext>
          </a:extLst>
        </p:cNvPr>
        <p:cNvGrpSpPr/>
        <p:nvPr/>
      </p:nvGrpSpPr>
      <p:grpSpPr>
        <a:xfrm>
          <a:off x="0" y="0"/>
          <a:ext cx="0" cy="0"/>
          <a:chOff x="0" y="0"/>
          <a:chExt cx="0" cy="0"/>
        </a:xfrm>
      </p:grpSpPr>
      <p:sp>
        <p:nvSpPr>
          <p:cNvPr id="2" name="标题 1">
            <a:extLst>
              <a:ext uri="{FF2B5EF4-FFF2-40B4-BE49-F238E27FC236}">
                <a16:creationId xmlns:a16="http://schemas.microsoft.com/office/drawing/2014/main" id="{3DDBB50B-E00E-4CC1-AB5D-D1614456B3BB}"/>
              </a:ext>
            </a:extLst>
          </p:cNvPr>
          <p:cNvSpPr>
            <a:spLocks noGrp="1"/>
          </p:cNvSpPr>
          <p:nvPr>
            <p:ph type="title"/>
          </p:nvPr>
        </p:nvSpPr>
        <p:spPr/>
        <p:txBody>
          <a:bodyPr/>
          <a:lstStyle/>
          <a:p>
            <a:r>
              <a:rPr lang="en-US" altLang="zh-CN" dirty="0"/>
              <a:t>CSCO BC</a:t>
            </a:r>
            <a:r>
              <a:rPr lang="zh-CN" altLang="en-US" dirty="0"/>
              <a:t>指南：骨活检取到病理是诊断乳腺癌骨转移的金标准</a:t>
            </a:r>
          </a:p>
        </p:txBody>
      </p:sp>
      <p:graphicFrame>
        <p:nvGraphicFramePr>
          <p:cNvPr id="3" name="表格 2">
            <a:extLst>
              <a:ext uri="{FF2B5EF4-FFF2-40B4-BE49-F238E27FC236}">
                <a16:creationId xmlns:a16="http://schemas.microsoft.com/office/drawing/2014/main" id="{25296C6B-83EB-83C4-DC1C-EE1A00D4C1DD}"/>
              </a:ext>
            </a:extLst>
          </p:cNvPr>
          <p:cNvGraphicFramePr/>
          <p:nvPr>
            <p:extLst>
              <p:ext uri="{D42A27DB-BD31-4B8C-83A1-F6EECF244321}">
                <p14:modId xmlns:p14="http://schemas.microsoft.com/office/powerpoint/2010/main" val="1604129102"/>
              </p:ext>
            </p:extLst>
          </p:nvPr>
        </p:nvGraphicFramePr>
        <p:xfrm>
          <a:off x="661989" y="1338513"/>
          <a:ext cx="10868023" cy="4738437"/>
        </p:xfrm>
        <a:graphic>
          <a:graphicData uri="http://schemas.openxmlformats.org/drawingml/2006/table">
            <a:tbl>
              <a:tblPr firstRow="1" bandRow="1">
                <a:tableStyleId>{5940675A-B579-460E-94D1-54222C63F5DA}</a:tableStyleId>
              </a:tblPr>
              <a:tblGrid>
                <a:gridCol w="10868023">
                  <a:extLst>
                    <a:ext uri="{9D8B030D-6E8A-4147-A177-3AD203B41FA5}">
                      <a16:colId xmlns:a16="http://schemas.microsoft.com/office/drawing/2014/main" val="20000"/>
                    </a:ext>
                  </a:extLst>
                </a:gridCol>
              </a:tblGrid>
              <a:tr h="446444">
                <a:tc>
                  <a:txBody>
                    <a:bodyPr/>
                    <a:lstStyle/>
                    <a:p>
                      <a:pPr algn="ctr">
                        <a:lnSpc>
                          <a:spcPct val="150000"/>
                        </a:lnSpc>
                        <a:spcAft>
                          <a:spcPts val="0"/>
                        </a:spcAft>
                        <a:buClrTx/>
                        <a:buSzTx/>
                        <a:buFontTx/>
                        <a:buNone/>
                      </a:pPr>
                      <a:r>
                        <a:rPr lang="zh-CN" sz="2200" b="1" kern="0" dirty="0">
                          <a:solidFill>
                            <a:schemeClr val="lt1"/>
                          </a:solidFill>
                          <a:effectLst/>
                          <a:latin typeface="微软雅黑" panose="020B0503020204020204" pitchFamily="34" charset="-122"/>
                          <a:ea typeface="微软雅黑" panose="020B0503020204020204" pitchFamily="34" charset="-122"/>
                        </a:rPr>
                        <a:t>基本原则</a:t>
                      </a:r>
                    </a:p>
                  </a:txBody>
                  <a:tcPr marL="61716" marR="61716"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accent2"/>
                    </a:solidFill>
                  </a:tcPr>
                </a:tc>
                <a:extLst>
                  <a:ext uri="{0D108BD9-81ED-4DB2-BD59-A6C34878D82A}">
                    <a16:rowId xmlns:a16="http://schemas.microsoft.com/office/drawing/2014/main" val="10000"/>
                  </a:ext>
                </a:extLst>
              </a:tr>
              <a:tr h="4291993">
                <a:tc>
                  <a:txBody>
                    <a:bodyPr/>
                    <a:lstStyle/>
                    <a:p>
                      <a:pPr marL="342900" indent="-342900" algn="l">
                        <a:lnSpc>
                          <a:spcPct val="200000"/>
                        </a:lnSpc>
                        <a:buClrTx/>
                        <a:buSzTx/>
                        <a:buFontTx/>
                        <a:buAutoNum type="arabicPeriod"/>
                      </a:pPr>
                      <a:r>
                        <a:rPr lang="zh-CN" altLang="zh-CN" sz="1600" b="0" dirty="0">
                          <a:solidFill>
                            <a:schemeClr val="dk1"/>
                          </a:solidFill>
                          <a:effectLst/>
                          <a:latin typeface="微软雅黑" panose="020B0503020204020204" pitchFamily="34" charset="-122"/>
                          <a:ea typeface="微软雅黑" panose="020B0503020204020204" pitchFamily="34" charset="-122"/>
                          <a:cs typeface="微软雅黑" panose="020B0503020204020204" pitchFamily="34" charset="-122"/>
                        </a:rPr>
                        <a:t>乳腺癌患者，若出现骨痛等临床症状；或出现高钙血症、碱性磷酸酶升高、乳酸脱氢酶升高、或肿瘤标记物（如CEA、CA153）异常升高；或其它影像检查发现存在可疑骨转移时，应及时行ECT等检查 ，以判断是否存在骨转移。</a:t>
                      </a:r>
                    </a:p>
                    <a:p>
                      <a:pPr marL="342900" indent="-342900" algn="l">
                        <a:lnSpc>
                          <a:spcPct val="200000"/>
                        </a:lnSpc>
                        <a:buClrTx/>
                        <a:buSzTx/>
                        <a:buFontTx/>
                        <a:buAutoNum type="arabicPeriod"/>
                      </a:pPr>
                      <a:r>
                        <a:rPr lang="zh-CN" altLang="zh-CN" sz="1600" b="0" dirty="0">
                          <a:solidFill>
                            <a:schemeClr val="dk1"/>
                          </a:solidFill>
                          <a:effectLst/>
                          <a:latin typeface="微软雅黑" panose="020B0503020204020204" pitchFamily="34" charset="-122"/>
                          <a:ea typeface="微软雅黑" panose="020B0503020204020204" pitchFamily="34" charset="-122"/>
                          <a:cs typeface="微软雅黑" panose="020B0503020204020204" pitchFamily="34" charset="-122"/>
                        </a:rPr>
                        <a:t>仅仅骨扫描异常浓聚，不应作为骨转移诊断依据。ECT检测见浓聚部位，应对可疑部位行CT或X线摄片检查，以判断是否存在骨破环 。</a:t>
                      </a:r>
                    </a:p>
                    <a:p>
                      <a:pPr marL="342900" indent="-342900" algn="l">
                        <a:lnSpc>
                          <a:spcPct val="200000"/>
                        </a:lnSpc>
                        <a:buClrTx/>
                        <a:buSzTx/>
                        <a:buFontTx/>
                        <a:buAutoNum type="arabicPeriod"/>
                      </a:pPr>
                      <a:r>
                        <a:rPr lang="zh-CN" altLang="zh-CN" sz="1600" b="0" dirty="0">
                          <a:solidFill>
                            <a:schemeClr val="dk1"/>
                          </a:solidFill>
                          <a:effectLst/>
                          <a:latin typeface="微软雅黑" panose="020B0503020204020204" pitchFamily="34" charset="-122"/>
                          <a:ea typeface="微软雅黑" panose="020B0503020204020204" pitchFamily="34" charset="-122"/>
                          <a:cs typeface="微软雅黑" panose="020B0503020204020204" pitchFamily="34" charset="-122"/>
                        </a:rPr>
                        <a:t>MRI扫描敏感性高于CT，但特异性低于CT，MRI在判断神经血管受压迫、椎体累及的确切范围和脊柱稳定性方面优势更明确，对了解骨转移的手术和放疗适应症很重要。但单纯MRI异常不足以诊断骨转移，应结合其他检查。</a:t>
                      </a:r>
                    </a:p>
                    <a:p>
                      <a:pPr marL="342900" indent="-342900" algn="l">
                        <a:lnSpc>
                          <a:spcPct val="200000"/>
                        </a:lnSpc>
                        <a:buClrTx/>
                        <a:buSzTx/>
                        <a:buFontTx/>
                        <a:buAutoNum type="arabicPeriod"/>
                      </a:pPr>
                      <a:r>
                        <a:rPr lang="zh-CN" altLang="zh-CN" sz="1800" b="1" dirty="0">
                          <a:solidFill>
                            <a:srgbClr val="EB6440"/>
                          </a:solidFill>
                          <a:effectLst/>
                          <a:latin typeface="微软雅黑" panose="020B0503020204020204" pitchFamily="34" charset="-122"/>
                          <a:ea typeface="微软雅黑" panose="020B0503020204020204" pitchFamily="34" charset="-122"/>
                          <a:cs typeface="微软雅黑" panose="020B0503020204020204" pitchFamily="34" charset="-122"/>
                        </a:rPr>
                        <a:t>骨活检取到病理是诊断乳腺癌骨转移的金标准，针对临床可疑骨转移，尤其是那些没有软组织或者内脏转移的单发骨病灶者，应进行骨活检以明确诊断。</a:t>
                      </a:r>
                    </a:p>
                  </a:txBody>
                  <a:tcPr marL="61716" marR="61716"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308934709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0839B5-DF42-6401-D976-E353390604A9}"/>
            </a:ext>
          </a:extLst>
        </p:cNvPr>
        <p:cNvGrpSpPr/>
        <p:nvPr/>
      </p:nvGrpSpPr>
      <p:grpSpPr>
        <a:xfrm>
          <a:off x="0" y="0"/>
          <a:ext cx="0" cy="0"/>
          <a:chOff x="0" y="0"/>
          <a:chExt cx="0" cy="0"/>
        </a:xfrm>
      </p:grpSpPr>
      <p:sp>
        <p:nvSpPr>
          <p:cNvPr id="6" name="矩形: 圆角 5">
            <a:extLst>
              <a:ext uri="{FF2B5EF4-FFF2-40B4-BE49-F238E27FC236}">
                <a16:creationId xmlns:a16="http://schemas.microsoft.com/office/drawing/2014/main" id="{EBF45615-E4B3-DB0A-B524-ED7C50EE1288}"/>
              </a:ext>
            </a:extLst>
          </p:cNvPr>
          <p:cNvSpPr/>
          <p:nvPr/>
        </p:nvSpPr>
        <p:spPr>
          <a:xfrm>
            <a:off x="371073" y="1295400"/>
            <a:ext cx="11460161" cy="4826116"/>
          </a:xfrm>
          <a:prstGeom prst="roundRect">
            <a:avLst>
              <a:gd name="adj" fmla="val 1782"/>
            </a:avLst>
          </a:prstGeom>
          <a:solidFill>
            <a:schemeClr val="lt1"/>
          </a:solidFill>
          <a:ln w="9525" cap="rnd">
            <a:gradFill>
              <a:gsLst>
                <a:gs pos="100000">
                  <a:schemeClr val="accent1"/>
                </a:gs>
                <a:gs pos="0">
                  <a:schemeClr val="accent1">
                    <a:alpha val="0"/>
                  </a:schemeClr>
                </a:gs>
              </a:gsLst>
              <a:lin ang="5400000" scaled="1"/>
            </a:gradFill>
            <a:round/>
          </a:ln>
          <a:effectLst>
            <a:outerShdw blurRad="63500" algn="ctr" rotWithShape="0">
              <a:schemeClr val="accent1">
                <a:alpha val="2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 name="标题 1">
            <a:extLst>
              <a:ext uri="{FF2B5EF4-FFF2-40B4-BE49-F238E27FC236}">
                <a16:creationId xmlns:a16="http://schemas.microsoft.com/office/drawing/2014/main" id="{F80B7637-E253-5B4D-8CB9-A1DB6B4408D2}"/>
              </a:ext>
            </a:extLst>
          </p:cNvPr>
          <p:cNvSpPr>
            <a:spLocks noGrp="1"/>
          </p:cNvSpPr>
          <p:nvPr>
            <p:ph type="title"/>
          </p:nvPr>
        </p:nvSpPr>
        <p:spPr/>
        <p:txBody>
          <a:bodyPr/>
          <a:lstStyle/>
          <a:p>
            <a:r>
              <a:rPr lang="zh-CN" altLang="en-US" dirty="0"/>
              <a:t>病理学检查</a:t>
            </a:r>
          </a:p>
        </p:txBody>
      </p:sp>
      <p:sp>
        <p:nvSpPr>
          <p:cNvPr id="4" name="内容占位符 2">
            <a:extLst>
              <a:ext uri="{FF2B5EF4-FFF2-40B4-BE49-F238E27FC236}">
                <a16:creationId xmlns:a16="http://schemas.microsoft.com/office/drawing/2014/main" id="{D50AFCB6-3427-1D45-B0B0-9516974FFE64}"/>
              </a:ext>
            </a:extLst>
          </p:cNvPr>
          <p:cNvSpPr txBox="1">
            <a:spLocks/>
          </p:cNvSpPr>
          <p:nvPr/>
        </p:nvSpPr>
        <p:spPr>
          <a:xfrm>
            <a:off x="713779" y="1154969"/>
            <a:ext cx="10515600" cy="435133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Font typeface="Arial" panose="020B0604020202020204" pitchFamily="34" charset="0"/>
              <a:buNone/>
            </a:pPr>
            <a:endParaRPr lang="en-US" altLang="zh-CN" sz="2400" b="1" dirty="0"/>
          </a:p>
          <a:p>
            <a:pPr>
              <a:lnSpc>
                <a:spcPct val="150000"/>
              </a:lnSpc>
            </a:pPr>
            <a:r>
              <a:rPr lang="zh-CN" altLang="en-US" sz="2400" b="1" dirty="0">
                <a:solidFill>
                  <a:srgbClr val="EB6440"/>
                </a:solidFill>
                <a:latin typeface="微软雅黑" pitchFamily="34" charset="-122"/>
                <a:ea typeface="微软雅黑" pitchFamily="34" charset="-122"/>
              </a:rPr>
              <a:t>左股骨上段穿刺活检病理</a:t>
            </a:r>
            <a:r>
              <a:rPr lang="zh-CN" altLang="en-US" sz="2400" b="1" dirty="0">
                <a:solidFill>
                  <a:srgbClr val="EB6440"/>
                </a:solidFill>
              </a:rPr>
              <a:t>：</a:t>
            </a:r>
            <a:r>
              <a:rPr lang="zh-CN" altLang="en-US" sz="2400" b="1" dirty="0">
                <a:latin typeface="微软雅黑" pitchFamily="34" charset="-122"/>
                <a:ea typeface="微软雅黑" pitchFamily="34" charset="-122"/>
              </a:rPr>
              <a:t>可见异型细胞浸润性生长，结合临床及免疫组化符合乳腺来源。</a:t>
            </a:r>
            <a:endParaRPr lang="en-US" altLang="zh-CN" sz="2400" b="1" dirty="0">
              <a:latin typeface="微软雅黑" pitchFamily="34" charset="-122"/>
              <a:ea typeface="微软雅黑" pitchFamily="34" charset="-122"/>
            </a:endParaRPr>
          </a:p>
          <a:p>
            <a:pPr>
              <a:lnSpc>
                <a:spcPct val="150000"/>
              </a:lnSpc>
            </a:pPr>
            <a:endParaRPr lang="en-US" altLang="zh-CN" sz="2400" b="1" dirty="0">
              <a:latin typeface="微软雅黑" pitchFamily="34" charset="-122"/>
              <a:ea typeface="微软雅黑" pitchFamily="34" charset="-122"/>
            </a:endParaRPr>
          </a:p>
          <a:p>
            <a:pPr marL="0" indent="0">
              <a:lnSpc>
                <a:spcPct val="150000"/>
              </a:lnSpc>
              <a:buFont typeface="Arial" panose="020B0604020202020204" pitchFamily="34" charset="0"/>
              <a:buNone/>
            </a:pPr>
            <a:r>
              <a:rPr lang="zh-CN" altLang="en-US" sz="2400" b="1" dirty="0">
                <a:solidFill>
                  <a:srgbClr val="EB6440"/>
                </a:solidFill>
                <a:latin typeface="微软雅黑" pitchFamily="34" charset="-122"/>
                <a:ea typeface="微软雅黑" pitchFamily="34" charset="-122"/>
              </a:rPr>
              <a:t>   免疫组化</a:t>
            </a:r>
            <a:r>
              <a:rPr lang="zh-CN" altLang="en-US" sz="2400" b="1" dirty="0">
                <a:solidFill>
                  <a:srgbClr val="EB6440"/>
                </a:solidFill>
              </a:rPr>
              <a:t>： </a:t>
            </a:r>
            <a:r>
              <a:rPr lang="en-US" altLang="zh-CN" sz="2400" b="1" dirty="0">
                <a:latin typeface="微软雅黑" pitchFamily="34" charset="-122"/>
                <a:ea typeface="微软雅黑" pitchFamily="34" charset="-122"/>
              </a:rPr>
              <a:t>ER</a:t>
            </a:r>
            <a:r>
              <a:rPr lang="zh-CN" altLang="en-US" sz="2400" b="1" dirty="0">
                <a:latin typeface="微软雅黑" pitchFamily="34" charset="-122"/>
                <a:ea typeface="微软雅黑" pitchFamily="34" charset="-122"/>
              </a:rPr>
              <a:t>（</a:t>
            </a:r>
            <a:r>
              <a:rPr lang="en-US" altLang="zh-CN" sz="2400" b="1" dirty="0">
                <a:latin typeface="微软雅黑" pitchFamily="34" charset="-122"/>
                <a:ea typeface="微软雅黑" pitchFamily="34" charset="-122"/>
              </a:rPr>
              <a:t>+</a:t>
            </a:r>
            <a:r>
              <a:rPr lang="zh-CN" altLang="en-US" sz="2400" b="1" dirty="0">
                <a:latin typeface="微软雅黑" pitchFamily="34" charset="-122"/>
                <a:ea typeface="微软雅黑" pitchFamily="34" charset="-122"/>
              </a:rPr>
              <a:t>，</a:t>
            </a:r>
            <a:r>
              <a:rPr lang="en-US" altLang="zh-CN" sz="2400" b="1" dirty="0">
                <a:latin typeface="微软雅黑" pitchFamily="34" charset="-122"/>
                <a:ea typeface="微软雅黑" pitchFamily="34" charset="-122"/>
              </a:rPr>
              <a:t>60%</a:t>
            </a:r>
            <a:r>
              <a:rPr lang="zh-CN" altLang="en-US" sz="2400" b="1" dirty="0">
                <a:latin typeface="微软雅黑" pitchFamily="34" charset="-122"/>
                <a:ea typeface="微软雅黑" pitchFamily="34" charset="-122"/>
              </a:rPr>
              <a:t>） </a:t>
            </a:r>
            <a:r>
              <a:rPr lang="en-US" altLang="zh-CN" sz="2400" b="1" dirty="0">
                <a:latin typeface="微软雅黑" pitchFamily="34" charset="-122"/>
                <a:ea typeface="微软雅黑" pitchFamily="34" charset="-122"/>
              </a:rPr>
              <a:t>PR</a:t>
            </a:r>
            <a:r>
              <a:rPr lang="zh-CN" altLang="en-US" sz="2400" b="1" dirty="0">
                <a:latin typeface="微软雅黑" pitchFamily="34" charset="-122"/>
                <a:ea typeface="微软雅黑" pitchFamily="34" charset="-122"/>
              </a:rPr>
              <a:t>（</a:t>
            </a:r>
            <a:r>
              <a:rPr lang="en-US" altLang="zh-CN" sz="2400" b="1" dirty="0">
                <a:latin typeface="微软雅黑" pitchFamily="34" charset="-122"/>
                <a:ea typeface="微软雅黑" pitchFamily="34" charset="-122"/>
              </a:rPr>
              <a:t>+</a:t>
            </a:r>
            <a:r>
              <a:rPr lang="zh-CN" altLang="en-US" sz="2400" b="1" dirty="0">
                <a:latin typeface="微软雅黑" pitchFamily="34" charset="-122"/>
                <a:ea typeface="微软雅黑" pitchFamily="34" charset="-122"/>
              </a:rPr>
              <a:t>，</a:t>
            </a:r>
            <a:r>
              <a:rPr lang="en-US" altLang="zh-CN" sz="2400" b="1" dirty="0">
                <a:latin typeface="微软雅黑" pitchFamily="34" charset="-122"/>
                <a:ea typeface="微软雅黑" pitchFamily="34" charset="-122"/>
              </a:rPr>
              <a:t>35%</a:t>
            </a:r>
            <a:r>
              <a:rPr lang="zh-CN" altLang="en-US" sz="2400" b="1" dirty="0">
                <a:latin typeface="微软雅黑" pitchFamily="34" charset="-122"/>
                <a:ea typeface="微软雅黑" pitchFamily="34" charset="-122"/>
              </a:rPr>
              <a:t>） </a:t>
            </a:r>
            <a:r>
              <a:rPr lang="en-US" altLang="zh-CN" sz="2400" b="1" dirty="0">
                <a:latin typeface="微软雅黑" pitchFamily="34" charset="-122"/>
                <a:ea typeface="微软雅黑" pitchFamily="34" charset="-122"/>
              </a:rPr>
              <a:t>HER2</a:t>
            </a:r>
            <a:r>
              <a:rPr lang="zh-CN" altLang="en-US" sz="2400" b="1" dirty="0">
                <a:latin typeface="微软雅黑" pitchFamily="34" charset="-122"/>
                <a:ea typeface="微软雅黑" pitchFamily="34" charset="-122"/>
              </a:rPr>
              <a:t>（</a:t>
            </a:r>
            <a:r>
              <a:rPr lang="en-US" altLang="zh-CN" sz="2400" b="1" dirty="0">
                <a:latin typeface="微软雅黑" pitchFamily="34" charset="-122"/>
                <a:ea typeface="微软雅黑" pitchFamily="34" charset="-122"/>
              </a:rPr>
              <a:t>0</a:t>
            </a:r>
            <a:r>
              <a:rPr lang="zh-CN" altLang="en-US" sz="2400" b="1" dirty="0">
                <a:latin typeface="微软雅黑" pitchFamily="34" charset="-122"/>
                <a:ea typeface="微软雅黑" pitchFamily="34" charset="-122"/>
              </a:rPr>
              <a:t>） </a:t>
            </a:r>
            <a:r>
              <a:rPr lang="en-US" altLang="zh-CN" sz="2400" b="1" dirty="0">
                <a:latin typeface="微软雅黑" pitchFamily="34" charset="-122"/>
                <a:ea typeface="微软雅黑" pitchFamily="34" charset="-122"/>
              </a:rPr>
              <a:t>Ki-67</a:t>
            </a:r>
            <a:r>
              <a:rPr lang="zh-CN" altLang="en-US" sz="2400" b="1" dirty="0">
                <a:latin typeface="微软雅黑" pitchFamily="34" charset="-122"/>
                <a:ea typeface="微软雅黑" pitchFamily="34" charset="-122"/>
              </a:rPr>
              <a:t>（</a:t>
            </a:r>
            <a:r>
              <a:rPr lang="en-US" altLang="zh-CN" sz="2400" b="1" dirty="0">
                <a:latin typeface="微软雅黑" pitchFamily="34" charset="-122"/>
                <a:ea typeface="微软雅黑" pitchFamily="34" charset="-122"/>
              </a:rPr>
              <a:t>30%</a:t>
            </a:r>
            <a:r>
              <a:rPr lang="zh-CN" altLang="en-US" sz="2400" b="1" dirty="0">
                <a:latin typeface="微软雅黑" pitchFamily="34" charset="-122"/>
                <a:ea typeface="微软雅黑" pitchFamily="34" charset="-122"/>
              </a:rPr>
              <a:t>）</a:t>
            </a:r>
            <a:endParaRPr lang="en-US" altLang="zh-CN" sz="2400" b="1" dirty="0">
              <a:latin typeface="微软雅黑" pitchFamily="34" charset="-122"/>
              <a:ea typeface="微软雅黑" pitchFamily="34" charset="-122"/>
            </a:endParaRPr>
          </a:p>
          <a:p>
            <a:pPr>
              <a:lnSpc>
                <a:spcPct val="150000"/>
              </a:lnSpc>
            </a:pPr>
            <a:endParaRPr lang="en-US" altLang="zh-CN" sz="2400" b="1" dirty="0"/>
          </a:p>
          <a:p>
            <a:pPr>
              <a:lnSpc>
                <a:spcPct val="150000"/>
              </a:lnSpc>
            </a:pPr>
            <a:endParaRPr lang="en-US" altLang="zh-CN" sz="2400" b="1" dirty="0"/>
          </a:p>
          <a:p>
            <a:pPr>
              <a:lnSpc>
                <a:spcPct val="150000"/>
              </a:lnSpc>
            </a:pPr>
            <a:endParaRPr lang="zh-CN" altLang="en-US" sz="2400" b="1" dirty="0"/>
          </a:p>
        </p:txBody>
      </p:sp>
    </p:spTree>
    <p:extLst>
      <p:ext uri="{BB962C8B-B14F-4D97-AF65-F5344CB8AC3E}">
        <p14:creationId xmlns:p14="http://schemas.microsoft.com/office/powerpoint/2010/main" val="34597755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14F4AC-A7E6-2FBF-06E7-0EF36C97E2B5}"/>
            </a:ext>
          </a:extLst>
        </p:cNvPr>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DFC62BD5-0C66-7822-C23C-F1EABA22DAEC}"/>
              </a:ext>
            </a:extLst>
          </p:cNvPr>
          <p:cNvGraphicFramePr>
            <a:graphicFrameLocks noChangeAspect="1"/>
          </p:cNvGraphicFramePr>
          <p:nvPr>
            <p:custDataLst>
              <p:tags r:id="rId1"/>
            </p:custDataLst>
            <p:extLst>
              <p:ext uri="{D42A27DB-BD31-4B8C-83A1-F6EECF244321}">
                <p14:modId xmlns:p14="http://schemas.microsoft.com/office/powerpoint/2010/main" val="132496116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幻灯片" r:id="rId4" imgW="426" imgH="426" progId="TCLayout.ActiveDocument.1">
                  <p:embed/>
                </p:oleObj>
              </mc:Choice>
              <mc:Fallback>
                <p:oleObj name="think-cell 幻灯片" r:id="rId4" imgW="426" imgH="426" progId="TCLayout.ActiveDocument.1">
                  <p:embed/>
                  <p:pic>
                    <p:nvPicPr>
                      <p:cNvPr id="2" name="think-cell data - do not delete" hidden="1">
                        <a:extLst>
                          <a:ext uri="{FF2B5EF4-FFF2-40B4-BE49-F238E27FC236}">
                            <a16:creationId xmlns:a16="http://schemas.microsoft.com/office/drawing/2014/main" id="{DFC62BD5-0C66-7822-C23C-F1EABA22DAEC}"/>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9" name="标题 8">
            <a:extLst>
              <a:ext uri="{FF2B5EF4-FFF2-40B4-BE49-F238E27FC236}">
                <a16:creationId xmlns:a16="http://schemas.microsoft.com/office/drawing/2014/main" id="{8E527646-B641-6EE9-208A-5AFA40B513D3}"/>
              </a:ext>
            </a:extLst>
          </p:cNvPr>
          <p:cNvSpPr>
            <a:spLocks noGrp="1"/>
          </p:cNvSpPr>
          <p:nvPr>
            <p:ph type="title"/>
          </p:nvPr>
        </p:nvSpPr>
        <p:spPr>
          <a:xfrm>
            <a:off x="627003" y="98826"/>
            <a:ext cx="11288309" cy="726700"/>
          </a:xfrm>
        </p:spPr>
        <p:txBody>
          <a:bodyPr vert="horz"/>
          <a:lstStyle/>
          <a:p>
            <a:r>
              <a:rPr lang="zh-CN" altLang="en-US" dirty="0"/>
              <a:t>乳腺癌骨转移发病率高，且骨转移是预后不良因素</a:t>
            </a:r>
          </a:p>
        </p:txBody>
      </p:sp>
      <p:sp>
        <p:nvSpPr>
          <p:cNvPr id="10" name="内容占位符 9">
            <a:extLst>
              <a:ext uri="{FF2B5EF4-FFF2-40B4-BE49-F238E27FC236}">
                <a16:creationId xmlns:a16="http://schemas.microsoft.com/office/drawing/2014/main" id="{03550667-5E43-A603-8149-323194296C7A}"/>
              </a:ext>
            </a:extLst>
          </p:cNvPr>
          <p:cNvSpPr>
            <a:spLocks noGrp="1"/>
          </p:cNvSpPr>
          <p:nvPr>
            <p:ph idx="13"/>
          </p:nvPr>
        </p:nvSpPr>
        <p:spPr>
          <a:xfrm>
            <a:off x="180535" y="6450075"/>
            <a:ext cx="11422063" cy="384216"/>
          </a:xfrm>
        </p:spPr>
        <p:txBody>
          <a:bodyPr/>
          <a:lstStyle/>
          <a:p>
            <a:r>
              <a:rPr lang="en-US" altLang="zh-CN" dirty="0"/>
              <a:t>Lulian Pang et al.</a:t>
            </a:r>
            <a:r>
              <a:rPr lang="zh-CN" altLang="en-US" dirty="0"/>
              <a:t> </a:t>
            </a:r>
            <a:r>
              <a:rPr lang="en-US" altLang="zh-CN" dirty="0"/>
              <a:t>Cancers(Basel). 2022 Nov 22;14(23):5727. </a:t>
            </a:r>
          </a:p>
          <a:p>
            <a:r>
              <a:rPr lang="en-US" altLang="zh-CN" dirty="0"/>
              <a:t>Jeroen T Buijs et al. Cancer Lett. 2009 Jan 18;273(2):177-93.</a:t>
            </a:r>
          </a:p>
          <a:p>
            <a:r>
              <a:rPr lang="en-US" altLang="zh-CN" dirty="0"/>
              <a:t>Yi Guo et al. Asian Pac J Cancer Prev. 2020 Dec 1;21(12):3587-3593.</a:t>
            </a:r>
          </a:p>
        </p:txBody>
      </p:sp>
      <p:grpSp>
        <p:nvGrpSpPr>
          <p:cNvPr id="37" name="组合 36">
            <a:extLst>
              <a:ext uri="{FF2B5EF4-FFF2-40B4-BE49-F238E27FC236}">
                <a16:creationId xmlns:a16="http://schemas.microsoft.com/office/drawing/2014/main" id="{F785B0D5-45DC-073B-6151-31BAD93BCFA9}"/>
              </a:ext>
            </a:extLst>
          </p:cNvPr>
          <p:cNvGrpSpPr/>
          <p:nvPr/>
        </p:nvGrpSpPr>
        <p:grpSpPr>
          <a:xfrm>
            <a:off x="325822" y="1052513"/>
            <a:ext cx="11505407" cy="1639888"/>
            <a:chOff x="372171" y="1049998"/>
            <a:chExt cx="5688269" cy="820568"/>
          </a:xfrm>
        </p:grpSpPr>
        <p:sp>
          <p:nvSpPr>
            <p:cNvPr id="39" name="矩形 38">
              <a:extLst>
                <a:ext uri="{FF2B5EF4-FFF2-40B4-BE49-F238E27FC236}">
                  <a16:creationId xmlns:a16="http://schemas.microsoft.com/office/drawing/2014/main" id="{81EFE637-7558-C032-3E60-5CBA94A91908}"/>
                </a:ext>
              </a:extLst>
            </p:cNvPr>
            <p:cNvSpPr/>
            <p:nvPr/>
          </p:nvSpPr>
          <p:spPr>
            <a:xfrm>
              <a:off x="372171" y="1050000"/>
              <a:ext cx="5688269" cy="820566"/>
            </a:xfrm>
            <a:prstGeom prst="rect">
              <a:avLst/>
            </a:prstGeom>
            <a:gradFill>
              <a:gsLst>
                <a:gs pos="0">
                  <a:schemeClr val="accent1">
                    <a:alpha val="10000"/>
                  </a:schemeClr>
                </a:gs>
                <a:gs pos="100000">
                  <a:schemeClr val="accent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137160" tIns="137160" rIns="137160" bIns="137160" rtlCol="0" anchor="ctr"/>
            <a:lstStyle/>
            <a:p>
              <a:pPr marL="172800" marR="0" lvl="0" algn="just" defTabSz="457200" rtl="0" eaLnBrk="1" fontAlgn="auto" latinLnBrk="0" hangingPunct="1">
                <a:lnSpc>
                  <a:spcPct val="150000"/>
                </a:lnSpc>
                <a:spcBef>
                  <a:spcPts val="0"/>
                </a:spcBef>
                <a:spcAft>
                  <a:spcPts val="0"/>
                </a:spcAft>
                <a:buClrTx/>
                <a:buSzTx/>
                <a:tabLst/>
                <a:defRPr/>
              </a:pPr>
              <a:r>
                <a:rPr kumimoji="0" lang="zh-CN" altLang="en-US" sz="14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乳腺癌患者骨转移高发</a:t>
              </a:r>
              <a:r>
                <a:rPr lang="zh-CN" altLang="en-US" sz="1400" b="1"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rPr>
                <a:t>：</a:t>
              </a:r>
              <a:r>
                <a:rPr kumimoji="0" lang="zh-CN" altLang="en-US" sz="140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晚期乳腺癌患者约</a:t>
              </a:r>
              <a:r>
                <a:rPr kumimoji="0" lang="en-US" altLang="zh-CN" sz="140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70%</a:t>
              </a:r>
              <a:r>
                <a:rPr kumimoji="0" lang="zh-CN" altLang="en-US" sz="140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会发生骨转移</a:t>
              </a:r>
              <a:r>
                <a:rPr lang="en-US" altLang="zh-CN" sz="1400" baseline="30000"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rPr>
                <a:t>1,2</a:t>
              </a:r>
              <a:endParaRPr kumimoji="0" lang="en-US" altLang="zh-CN" sz="1400" b="0" i="0" u="none" strike="noStrike" kern="1200" cap="none" spc="0" normalizeH="0" baseline="30000" noProof="0" dirty="0">
                <a:ln>
                  <a:noFill/>
                </a:ln>
                <a:solidFill>
                  <a:schemeClr val="tx1"/>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a:p>
              <a:pPr marL="172800" algn="just" defTabSz="457200">
                <a:lnSpc>
                  <a:spcPct val="150000"/>
                </a:lnSpc>
                <a:defRPr/>
              </a:pPr>
              <a:r>
                <a:rPr lang="zh-CN" altLang="en-US" sz="1400" b="1"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rPr>
                <a:t>无论分子分型如何，</a:t>
              </a:r>
              <a:r>
                <a:rPr kumimoji="0" lang="zh-CN" altLang="en-US" sz="14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乳腺癌骨转移</a:t>
              </a:r>
              <a:r>
                <a:rPr lang="zh-CN" altLang="en-US" sz="1400" b="1"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rPr>
                <a:t>患者</a:t>
              </a:r>
              <a:r>
                <a:rPr lang="en-US" altLang="zh-CN" sz="1400" b="1"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rPr>
                <a:t>OS</a:t>
              </a:r>
              <a:r>
                <a:rPr lang="zh-CN" altLang="en-US" sz="1400" b="1"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rPr>
                <a:t>均劣于非转移患者</a:t>
              </a:r>
              <a:r>
                <a:rPr lang="zh-CN" altLang="en-US" sz="1400"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rPr>
                <a:t>：一项</a:t>
              </a:r>
              <a:r>
                <a:rPr kumimoji="0" lang="zh-CN" altLang="en-US" sz="140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回顾性</a:t>
              </a:r>
              <a:r>
                <a:rPr lang="zh-CN" altLang="en-US" sz="1400"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rPr>
                <a:t>研究</a:t>
              </a:r>
              <a:r>
                <a:rPr kumimoji="0" lang="zh-CN" altLang="en-US" sz="140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收集了美国外科学院和美国癌症协会的国家癌症数据库</a:t>
              </a:r>
              <a:r>
                <a:rPr kumimoji="0" lang="en-US" altLang="zh-CN" sz="140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(NCDB) 2010-2013</a:t>
              </a:r>
              <a:r>
                <a:rPr kumimoji="0" lang="zh-CN" altLang="en-US" sz="140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年中诊断的</a:t>
              </a:r>
              <a:r>
                <a:rPr kumimoji="0" lang="en-US" altLang="zh-CN" sz="140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414</a:t>
              </a:r>
              <a:r>
                <a:rPr lang="en-US" altLang="zh-CN" sz="1400"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rPr>
                <a:t>,</a:t>
              </a:r>
              <a:r>
                <a:rPr kumimoji="0" lang="en-US" altLang="zh-CN" sz="140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528</a:t>
              </a:r>
              <a:r>
                <a:rPr kumimoji="0" lang="zh-CN" altLang="en-US" sz="140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名乳腺癌患者的生存数据，结果发现骨转移患者的</a:t>
              </a:r>
              <a:r>
                <a:rPr kumimoji="0" lang="en-US" altLang="zh-CN" sz="140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OS</a:t>
              </a:r>
              <a:r>
                <a:rPr kumimoji="0" lang="zh-CN" altLang="en-US" sz="140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显著劣于无远处转移的患者</a:t>
              </a:r>
              <a:r>
                <a:rPr lang="en-US" altLang="zh-CN" sz="1400" baseline="30000"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rPr>
                <a:t>3</a:t>
              </a:r>
            </a:p>
          </p:txBody>
        </p:sp>
        <p:cxnSp>
          <p:nvCxnSpPr>
            <p:cNvPr id="40" name="直接连接符 39">
              <a:extLst>
                <a:ext uri="{FF2B5EF4-FFF2-40B4-BE49-F238E27FC236}">
                  <a16:creationId xmlns:a16="http://schemas.microsoft.com/office/drawing/2014/main" id="{966124BC-4067-6C34-5F4E-E2D14D167873}"/>
                </a:ext>
              </a:extLst>
            </p:cNvPr>
            <p:cNvCxnSpPr>
              <a:cxnSpLocks/>
            </p:cNvCxnSpPr>
            <p:nvPr/>
          </p:nvCxnSpPr>
          <p:spPr>
            <a:xfrm>
              <a:off x="386444" y="1049998"/>
              <a:ext cx="0" cy="820568"/>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57" name="组合 56">
            <a:extLst>
              <a:ext uri="{FF2B5EF4-FFF2-40B4-BE49-F238E27FC236}">
                <a16:creationId xmlns:a16="http://schemas.microsoft.com/office/drawing/2014/main" id="{0E34BE6B-C142-7B15-02BC-B1A64C5ADD1C}"/>
              </a:ext>
            </a:extLst>
          </p:cNvPr>
          <p:cNvGrpSpPr/>
          <p:nvPr/>
        </p:nvGrpSpPr>
        <p:grpSpPr>
          <a:xfrm>
            <a:off x="6484882" y="2617861"/>
            <a:ext cx="5222665" cy="612460"/>
            <a:chOff x="1006947" y="3300172"/>
            <a:chExt cx="7199586" cy="1038214"/>
          </a:xfrm>
        </p:grpSpPr>
        <p:sp>
          <p:nvSpPr>
            <p:cNvPr id="58" name="矩形: 圆顶角 57">
              <a:extLst>
                <a:ext uri="{FF2B5EF4-FFF2-40B4-BE49-F238E27FC236}">
                  <a16:creationId xmlns:a16="http://schemas.microsoft.com/office/drawing/2014/main" id="{6E0848E8-E494-C7F7-F18F-B8748E279B75}"/>
                </a:ext>
              </a:extLst>
            </p:cNvPr>
            <p:cNvSpPr/>
            <p:nvPr/>
          </p:nvSpPr>
          <p:spPr>
            <a:xfrm>
              <a:off x="1006947" y="3567125"/>
              <a:ext cx="7176244" cy="771261"/>
            </a:xfrm>
            <a:prstGeom prst="round2SameRect">
              <a:avLst/>
            </a:prstGeom>
            <a:solidFill>
              <a:schemeClr val="accent1"/>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zh-CN" altLang="en-US" sz="1600" b="1" i="0" u="none" strike="noStrike" cap="none" spc="0" normalizeH="0" baseline="0" dirty="0">
                  <a:ln>
                    <a:noFill/>
                  </a:ln>
                  <a:solidFill>
                    <a:schemeClr val="bg1"/>
                  </a:solidFill>
                  <a:effectLst/>
                  <a:uFillTx/>
                  <a:latin typeface="+mn-ea"/>
                  <a:ea typeface="+mn-ea"/>
                  <a:cs typeface="Helvetica Neue Medium"/>
                  <a:sym typeface="Helvetica Neue Medium"/>
                </a:rPr>
                <a:t>不同乳腺癌亚型骨转移患者 </a:t>
              </a:r>
              <a:r>
                <a:rPr kumimoji="0" lang="en-US" altLang="zh-CN" sz="1600" b="1" i="0" u="none" strike="noStrike" cap="none" spc="0" normalizeH="0" baseline="0" dirty="0">
                  <a:ln>
                    <a:noFill/>
                  </a:ln>
                  <a:solidFill>
                    <a:schemeClr val="bg1"/>
                  </a:solidFill>
                  <a:effectLst/>
                  <a:uFillTx/>
                  <a:latin typeface="+mn-ea"/>
                  <a:ea typeface="+mn-ea"/>
                  <a:cs typeface="Helvetica Neue Medium"/>
                  <a:sym typeface="Helvetica Neue Medium"/>
                </a:rPr>
                <a:t>vs </a:t>
              </a:r>
              <a:r>
                <a:rPr kumimoji="0" lang="zh-CN" altLang="en-US" sz="1600" b="1" i="0" u="none" strike="noStrike" cap="none" spc="0" normalizeH="0" baseline="0" dirty="0">
                  <a:ln>
                    <a:noFill/>
                  </a:ln>
                  <a:solidFill>
                    <a:schemeClr val="bg1"/>
                  </a:solidFill>
                  <a:effectLst/>
                  <a:uFillTx/>
                  <a:latin typeface="+mn-ea"/>
                  <a:ea typeface="+mn-ea"/>
                  <a:cs typeface="Helvetica Neue Medium"/>
                  <a:sym typeface="Helvetica Neue Medium"/>
                </a:rPr>
                <a:t>无远处转移患者的</a:t>
              </a:r>
              <a:r>
                <a:rPr kumimoji="0" lang="en-US" altLang="zh-CN" sz="1600" b="1" i="0" u="none" strike="noStrike" cap="none" spc="0" normalizeH="0" baseline="0" dirty="0">
                  <a:ln>
                    <a:noFill/>
                  </a:ln>
                  <a:solidFill>
                    <a:schemeClr val="bg1"/>
                  </a:solidFill>
                  <a:effectLst/>
                  <a:uFillTx/>
                  <a:latin typeface="+mn-ea"/>
                  <a:ea typeface="+mn-ea"/>
                  <a:cs typeface="Helvetica Neue Medium"/>
                  <a:sym typeface="Helvetica Neue Medium"/>
                </a:rPr>
                <a:t>OS</a:t>
              </a:r>
              <a:r>
                <a:rPr kumimoji="0" lang="zh-CN" altLang="en-US" sz="1600" b="1" i="0" u="none" strike="noStrike" cap="none" spc="0" normalizeH="0" baseline="0" dirty="0">
                  <a:ln>
                    <a:noFill/>
                  </a:ln>
                  <a:solidFill>
                    <a:schemeClr val="bg1"/>
                  </a:solidFill>
                  <a:effectLst/>
                  <a:uFillTx/>
                  <a:latin typeface="+mn-ea"/>
                  <a:ea typeface="+mn-ea"/>
                  <a:cs typeface="Helvetica Neue Medium"/>
                  <a:sym typeface="Helvetica Neue Medium"/>
                </a:rPr>
                <a:t>差异</a:t>
              </a:r>
            </a:p>
          </p:txBody>
        </p:sp>
        <p:grpSp>
          <p:nvGrpSpPr>
            <p:cNvPr id="59" name="组合 58">
              <a:extLst>
                <a:ext uri="{FF2B5EF4-FFF2-40B4-BE49-F238E27FC236}">
                  <a16:creationId xmlns:a16="http://schemas.microsoft.com/office/drawing/2014/main" id="{189FCDA6-37D6-081B-2DFA-3E8D626BDE7B}"/>
                </a:ext>
              </a:extLst>
            </p:cNvPr>
            <p:cNvGrpSpPr/>
            <p:nvPr/>
          </p:nvGrpSpPr>
          <p:grpSpPr>
            <a:xfrm>
              <a:off x="6028535" y="3300172"/>
              <a:ext cx="2177998" cy="771261"/>
              <a:chOff x="7075258" y="258372"/>
              <a:chExt cx="1042318" cy="369100"/>
            </a:xfrm>
          </p:grpSpPr>
          <p:sp>
            <p:nvSpPr>
              <p:cNvPr id="63" name="直角三角形 62">
                <a:extLst>
                  <a:ext uri="{FF2B5EF4-FFF2-40B4-BE49-F238E27FC236}">
                    <a16:creationId xmlns:a16="http://schemas.microsoft.com/office/drawing/2014/main" id="{14BF6C51-848E-576C-C1DE-CDEBCFCA7616}"/>
                  </a:ext>
                </a:extLst>
              </p:cNvPr>
              <p:cNvSpPr/>
              <p:nvPr/>
            </p:nvSpPr>
            <p:spPr>
              <a:xfrm rot="10800000">
                <a:off x="7642811" y="258372"/>
                <a:ext cx="474765" cy="369100"/>
              </a:xfrm>
              <a:prstGeom prst="rtTriangle">
                <a:avLst/>
              </a:prstGeom>
              <a:solidFill>
                <a:schemeClr val="bg1">
                  <a:alpha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mn-ea"/>
                  <a:sym typeface="微软雅黑" panose="020B0503020204020204" pitchFamily="34" charset="-122"/>
                </a:endParaRPr>
              </a:p>
            </p:txBody>
          </p:sp>
          <p:sp>
            <p:nvSpPr>
              <p:cNvPr id="64" name="直角三角形 63">
                <a:extLst>
                  <a:ext uri="{FF2B5EF4-FFF2-40B4-BE49-F238E27FC236}">
                    <a16:creationId xmlns:a16="http://schemas.microsoft.com/office/drawing/2014/main" id="{37584234-C2A0-E732-1940-5BB171D99967}"/>
                  </a:ext>
                </a:extLst>
              </p:cNvPr>
              <p:cNvSpPr/>
              <p:nvPr/>
            </p:nvSpPr>
            <p:spPr>
              <a:xfrm rot="10800000" flipV="1">
                <a:off x="7075258" y="290045"/>
                <a:ext cx="1042318" cy="337427"/>
              </a:xfrm>
              <a:prstGeom prst="rtTriangle">
                <a:avLst/>
              </a:prstGeom>
              <a:solidFill>
                <a:schemeClr val="bg1">
                  <a:alpha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mn-ea"/>
                  <a:sym typeface="微软雅黑" panose="020B0503020204020204" pitchFamily="34" charset="-122"/>
                </a:endParaRPr>
              </a:p>
            </p:txBody>
          </p:sp>
        </p:grpSp>
        <p:grpSp>
          <p:nvGrpSpPr>
            <p:cNvPr id="60" name="组合 59">
              <a:extLst>
                <a:ext uri="{FF2B5EF4-FFF2-40B4-BE49-F238E27FC236}">
                  <a16:creationId xmlns:a16="http://schemas.microsoft.com/office/drawing/2014/main" id="{405B7E6B-4C61-09F2-7023-5ACE024F688F}"/>
                </a:ext>
              </a:extLst>
            </p:cNvPr>
            <p:cNvGrpSpPr/>
            <p:nvPr/>
          </p:nvGrpSpPr>
          <p:grpSpPr>
            <a:xfrm flipH="1">
              <a:off x="1030288" y="3300172"/>
              <a:ext cx="2177998" cy="771261"/>
              <a:chOff x="7075258" y="258372"/>
              <a:chExt cx="1042318" cy="369100"/>
            </a:xfrm>
          </p:grpSpPr>
          <p:sp>
            <p:nvSpPr>
              <p:cNvPr id="61" name="直角三角形 60">
                <a:extLst>
                  <a:ext uri="{FF2B5EF4-FFF2-40B4-BE49-F238E27FC236}">
                    <a16:creationId xmlns:a16="http://schemas.microsoft.com/office/drawing/2014/main" id="{94F2C3B2-C802-8D71-7C45-CB0A5AF2A251}"/>
                  </a:ext>
                </a:extLst>
              </p:cNvPr>
              <p:cNvSpPr/>
              <p:nvPr/>
            </p:nvSpPr>
            <p:spPr>
              <a:xfrm rot="10800000">
                <a:off x="7642811" y="258372"/>
                <a:ext cx="474765" cy="369100"/>
              </a:xfrm>
              <a:prstGeom prst="rtTriangle">
                <a:avLst/>
              </a:prstGeom>
              <a:solidFill>
                <a:schemeClr val="bg1">
                  <a:alpha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mn-ea"/>
                  <a:sym typeface="微软雅黑" panose="020B0503020204020204" pitchFamily="34" charset="-122"/>
                </a:endParaRPr>
              </a:p>
            </p:txBody>
          </p:sp>
          <p:sp>
            <p:nvSpPr>
              <p:cNvPr id="62" name="直角三角形 61">
                <a:extLst>
                  <a:ext uri="{FF2B5EF4-FFF2-40B4-BE49-F238E27FC236}">
                    <a16:creationId xmlns:a16="http://schemas.microsoft.com/office/drawing/2014/main" id="{0D4B17F8-9E93-A910-BC6D-D88DCEBE1062}"/>
                  </a:ext>
                </a:extLst>
              </p:cNvPr>
              <p:cNvSpPr/>
              <p:nvPr/>
            </p:nvSpPr>
            <p:spPr>
              <a:xfrm rot="10800000" flipV="1">
                <a:off x="7075258" y="290045"/>
                <a:ext cx="1042318" cy="337427"/>
              </a:xfrm>
              <a:prstGeom prst="rtTriangle">
                <a:avLst/>
              </a:prstGeom>
              <a:solidFill>
                <a:schemeClr val="bg1">
                  <a:alpha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mn-ea"/>
                  <a:sym typeface="微软雅黑" panose="020B0503020204020204" pitchFamily="34" charset="-122"/>
                </a:endParaRPr>
              </a:p>
            </p:txBody>
          </p:sp>
        </p:grpSp>
      </p:grpSp>
      <p:grpSp>
        <p:nvGrpSpPr>
          <p:cNvPr id="28" name="组合 27">
            <a:extLst>
              <a:ext uri="{FF2B5EF4-FFF2-40B4-BE49-F238E27FC236}">
                <a16:creationId xmlns:a16="http://schemas.microsoft.com/office/drawing/2014/main" id="{8B05ED2A-69D0-E7BF-4367-BEAE514F71E5}"/>
              </a:ext>
            </a:extLst>
          </p:cNvPr>
          <p:cNvGrpSpPr/>
          <p:nvPr/>
        </p:nvGrpSpPr>
        <p:grpSpPr>
          <a:xfrm>
            <a:off x="6481399" y="3263881"/>
            <a:ext cx="5138014" cy="2709141"/>
            <a:chOff x="6591202" y="2705683"/>
            <a:chExt cx="4956911" cy="3897836"/>
          </a:xfrm>
        </p:grpSpPr>
        <p:pic>
          <p:nvPicPr>
            <p:cNvPr id="29" name="图片 28">
              <a:extLst>
                <a:ext uri="{FF2B5EF4-FFF2-40B4-BE49-F238E27FC236}">
                  <a16:creationId xmlns:a16="http://schemas.microsoft.com/office/drawing/2014/main" id="{6D215CE9-3924-AC1D-934B-3664FA870B7D}"/>
                </a:ext>
              </a:extLst>
            </p:cNvPr>
            <p:cNvPicPr>
              <a:picLocks noChangeAspect="1"/>
            </p:cNvPicPr>
            <p:nvPr/>
          </p:nvPicPr>
          <p:blipFill>
            <a:blip r:embed="rId6"/>
            <a:stretch>
              <a:fillRect/>
            </a:stretch>
          </p:blipFill>
          <p:spPr>
            <a:xfrm>
              <a:off x="6591202" y="2705683"/>
              <a:ext cx="4956911" cy="3897836"/>
            </a:xfrm>
            <a:prstGeom prst="rect">
              <a:avLst/>
            </a:prstGeom>
          </p:spPr>
        </p:pic>
        <p:sp>
          <p:nvSpPr>
            <p:cNvPr id="30" name="文本框 29">
              <a:extLst>
                <a:ext uri="{FF2B5EF4-FFF2-40B4-BE49-F238E27FC236}">
                  <a16:creationId xmlns:a16="http://schemas.microsoft.com/office/drawing/2014/main" id="{E2C4EA65-12F4-9893-1F2D-874A48D50105}"/>
                </a:ext>
              </a:extLst>
            </p:cNvPr>
            <p:cNvSpPr txBox="1"/>
            <p:nvPr/>
          </p:nvSpPr>
          <p:spPr>
            <a:xfrm>
              <a:off x="6879197" y="3706864"/>
              <a:ext cx="1945896" cy="267651"/>
            </a:xfrm>
            <a:prstGeom prst="rect">
              <a:avLst/>
            </a:prstGeom>
            <a:noFill/>
          </p:spPr>
          <p:txBody>
            <a:bodyPr wrap="square">
              <a:spAutoFit/>
            </a:bodyPr>
            <a:lstStyle/>
            <a:p>
              <a:r>
                <a:rPr lang="en-US" altLang="zh-CN" sz="1000" b="0" i="1" u="none" strike="noStrike" baseline="0" dirty="0">
                  <a:solidFill>
                    <a:srgbClr val="221E1F"/>
                  </a:solidFill>
                  <a:latin typeface="Arial" panose="020B0604020202020204" pitchFamily="34" charset="0"/>
                  <a:cs typeface="Arial" panose="020B0604020202020204" pitchFamily="34" charset="0"/>
                </a:rPr>
                <a:t>HR 7.50 (95% CI</a:t>
              </a:r>
              <a:r>
                <a:rPr lang="en-US" altLang="zh-CN" sz="1000" i="1" dirty="0">
                  <a:solidFill>
                    <a:srgbClr val="221E1F"/>
                  </a:solidFill>
                  <a:latin typeface="Arial" panose="020B0604020202020204" pitchFamily="34" charset="0"/>
                  <a:cs typeface="Arial" panose="020B0604020202020204" pitchFamily="34" charset="0"/>
                </a:rPr>
                <a:t>,</a:t>
              </a:r>
              <a:r>
                <a:rPr lang="zh-CN" altLang="en-US" sz="1000" i="1" dirty="0">
                  <a:solidFill>
                    <a:srgbClr val="221E1F"/>
                  </a:solidFill>
                  <a:latin typeface="Arial" panose="020B0604020202020204" pitchFamily="34" charset="0"/>
                  <a:cs typeface="Arial" panose="020B0604020202020204" pitchFamily="34" charset="0"/>
                </a:rPr>
                <a:t> </a:t>
              </a:r>
              <a:r>
                <a:rPr lang="en-US" altLang="zh-CN" sz="1000" b="0" i="1" u="none" strike="noStrike" baseline="0" dirty="0">
                  <a:solidFill>
                    <a:srgbClr val="221E1F"/>
                  </a:solidFill>
                  <a:latin typeface="Arial" panose="020B0604020202020204" pitchFamily="34" charset="0"/>
                  <a:cs typeface="Arial" panose="020B0604020202020204" pitchFamily="34" charset="0"/>
                </a:rPr>
                <a:t>6.95-8.09) </a:t>
              </a:r>
            </a:p>
          </p:txBody>
        </p:sp>
        <p:sp>
          <p:nvSpPr>
            <p:cNvPr id="31" name="文本框 30">
              <a:extLst>
                <a:ext uri="{FF2B5EF4-FFF2-40B4-BE49-F238E27FC236}">
                  <a16:creationId xmlns:a16="http://schemas.microsoft.com/office/drawing/2014/main" id="{FE37CA1F-6DC4-6BB3-0609-A08AEC2AD412}"/>
                </a:ext>
              </a:extLst>
            </p:cNvPr>
            <p:cNvSpPr txBox="1"/>
            <p:nvPr/>
          </p:nvSpPr>
          <p:spPr>
            <a:xfrm>
              <a:off x="9420034" y="3705027"/>
              <a:ext cx="1945895" cy="267651"/>
            </a:xfrm>
            <a:prstGeom prst="rect">
              <a:avLst/>
            </a:prstGeom>
            <a:noFill/>
          </p:spPr>
          <p:txBody>
            <a:bodyPr wrap="square">
              <a:spAutoFit/>
            </a:bodyPr>
            <a:lstStyle/>
            <a:p>
              <a:r>
                <a:rPr lang="en-US" altLang="zh-CN" sz="1000" b="0" i="1" u="none" strike="noStrike" baseline="0" dirty="0">
                  <a:solidFill>
                    <a:srgbClr val="221E1F"/>
                  </a:solidFill>
                  <a:latin typeface="Arial" panose="020B0604020202020204" pitchFamily="34" charset="0"/>
                  <a:cs typeface="Arial" panose="020B0604020202020204" pitchFamily="34" charset="0"/>
                </a:rPr>
                <a:t>HR 4.61 (95% CI</a:t>
              </a:r>
              <a:r>
                <a:rPr lang="en-US" altLang="zh-CN" sz="1000" i="1" dirty="0">
                  <a:solidFill>
                    <a:srgbClr val="221E1F"/>
                  </a:solidFill>
                  <a:latin typeface="Arial" panose="020B0604020202020204" pitchFamily="34" charset="0"/>
                  <a:cs typeface="Arial" panose="020B0604020202020204" pitchFamily="34" charset="0"/>
                </a:rPr>
                <a:t>,</a:t>
              </a:r>
              <a:r>
                <a:rPr lang="zh-CN" altLang="en-US" sz="1000" i="1" dirty="0">
                  <a:solidFill>
                    <a:srgbClr val="221E1F"/>
                  </a:solidFill>
                  <a:latin typeface="Arial" panose="020B0604020202020204" pitchFamily="34" charset="0"/>
                  <a:cs typeface="Arial" panose="020B0604020202020204" pitchFamily="34" charset="0"/>
                </a:rPr>
                <a:t> </a:t>
              </a:r>
              <a:r>
                <a:rPr lang="en-US" altLang="zh-CN" sz="1000" b="0" i="1" u="none" strike="noStrike" baseline="0" dirty="0">
                  <a:solidFill>
                    <a:srgbClr val="221E1F"/>
                  </a:solidFill>
                  <a:latin typeface="Arial" panose="020B0604020202020204" pitchFamily="34" charset="0"/>
                  <a:cs typeface="Arial" panose="020B0604020202020204" pitchFamily="34" charset="0"/>
                </a:rPr>
                <a:t>3.52-6.03) </a:t>
              </a:r>
            </a:p>
          </p:txBody>
        </p:sp>
        <p:sp>
          <p:nvSpPr>
            <p:cNvPr id="32" name="文本框 31">
              <a:extLst>
                <a:ext uri="{FF2B5EF4-FFF2-40B4-BE49-F238E27FC236}">
                  <a16:creationId xmlns:a16="http://schemas.microsoft.com/office/drawing/2014/main" id="{BC462456-B086-7BBC-4AD7-706803DD4954}"/>
                </a:ext>
              </a:extLst>
            </p:cNvPr>
            <p:cNvSpPr txBox="1"/>
            <p:nvPr/>
          </p:nvSpPr>
          <p:spPr>
            <a:xfrm>
              <a:off x="6879198" y="5820759"/>
              <a:ext cx="1945895" cy="267651"/>
            </a:xfrm>
            <a:prstGeom prst="rect">
              <a:avLst/>
            </a:prstGeom>
            <a:noFill/>
          </p:spPr>
          <p:txBody>
            <a:bodyPr wrap="square">
              <a:spAutoFit/>
            </a:bodyPr>
            <a:lstStyle/>
            <a:p>
              <a:r>
                <a:rPr lang="en-US" altLang="zh-CN" sz="1000" b="0" i="1" u="none" strike="noStrike" baseline="0" dirty="0">
                  <a:solidFill>
                    <a:srgbClr val="221E1F"/>
                  </a:solidFill>
                  <a:latin typeface="Arial" panose="020B0604020202020204" pitchFamily="34" charset="0"/>
                  <a:cs typeface="Arial" panose="020B0604020202020204" pitchFamily="34" charset="0"/>
                </a:rPr>
                <a:t>HR 4.73 (95% CI</a:t>
              </a:r>
              <a:r>
                <a:rPr lang="en-US" altLang="zh-CN" sz="1000" i="1" dirty="0">
                  <a:solidFill>
                    <a:srgbClr val="221E1F"/>
                  </a:solidFill>
                  <a:latin typeface="Arial" panose="020B0604020202020204" pitchFamily="34" charset="0"/>
                  <a:cs typeface="Arial" panose="020B0604020202020204" pitchFamily="34" charset="0"/>
                </a:rPr>
                <a:t>,</a:t>
              </a:r>
              <a:r>
                <a:rPr lang="zh-CN" altLang="en-US" sz="1000" i="1" dirty="0">
                  <a:solidFill>
                    <a:srgbClr val="221E1F"/>
                  </a:solidFill>
                  <a:latin typeface="Arial" panose="020B0604020202020204" pitchFamily="34" charset="0"/>
                  <a:cs typeface="Arial" panose="020B0604020202020204" pitchFamily="34" charset="0"/>
                </a:rPr>
                <a:t> </a:t>
              </a:r>
              <a:r>
                <a:rPr lang="en-US" altLang="zh-CN" sz="1000" b="0" i="1" u="none" strike="noStrike" baseline="0" dirty="0">
                  <a:solidFill>
                    <a:srgbClr val="221E1F"/>
                  </a:solidFill>
                  <a:latin typeface="Arial" panose="020B0604020202020204" pitchFamily="34" charset="0"/>
                  <a:cs typeface="Arial" panose="020B0604020202020204" pitchFamily="34" charset="0"/>
                </a:rPr>
                <a:t>3.40-6.59) </a:t>
              </a:r>
            </a:p>
          </p:txBody>
        </p:sp>
        <p:sp>
          <p:nvSpPr>
            <p:cNvPr id="33" name="文本框 32">
              <a:extLst>
                <a:ext uri="{FF2B5EF4-FFF2-40B4-BE49-F238E27FC236}">
                  <a16:creationId xmlns:a16="http://schemas.microsoft.com/office/drawing/2014/main" id="{E09F8D6B-CA37-979B-3A71-83A29150FCF5}"/>
                </a:ext>
              </a:extLst>
            </p:cNvPr>
            <p:cNvSpPr txBox="1"/>
            <p:nvPr/>
          </p:nvSpPr>
          <p:spPr>
            <a:xfrm>
              <a:off x="9420034" y="5820759"/>
              <a:ext cx="2031450" cy="267651"/>
            </a:xfrm>
            <a:prstGeom prst="rect">
              <a:avLst/>
            </a:prstGeom>
            <a:noFill/>
          </p:spPr>
          <p:txBody>
            <a:bodyPr wrap="square">
              <a:spAutoFit/>
            </a:bodyPr>
            <a:lstStyle/>
            <a:p>
              <a:r>
                <a:rPr lang="en-US" altLang="zh-CN" sz="1000" b="0" i="1" u="none" strike="noStrike" baseline="0" dirty="0">
                  <a:solidFill>
                    <a:srgbClr val="221E1F"/>
                  </a:solidFill>
                  <a:latin typeface="Arial" panose="020B0604020202020204" pitchFamily="34" charset="0"/>
                  <a:cs typeface="Arial" panose="020B0604020202020204" pitchFamily="34" charset="0"/>
                </a:rPr>
                <a:t>HR 8.85 (95% CI</a:t>
              </a:r>
              <a:r>
                <a:rPr lang="en-US" altLang="zh-CN" sz="1000" i="1" dirty="0">
                  <a:solidFill>
                    <a:srgbClr val="221E1F"/>
                  </a:solidFill>
                  <a:latin typeface="Arial" panose="020B0604020202020204" pitchFamily="34" charset="0"/>
                  <a:cs typeface="Arial" panose="020B0604020202020204" pitchFamily="34" charset="0"/>
                </a:rPr>
                <a:t>,</a:t>
              </a:r>
              <a:r>
                <a:rPr lang="zh-CN" altLang="en-US" sz="1000" i="1" dirty="0">
                  <a:solidFill>
                    <a:srgbClr val="221E1F"/>
                  </a:solidFill>
                  <a:latin typeface="Arial" panose="020B0604020202020204" pitchFamily="34" charset="0"/>
                  <a:cs typeface="Arial" panose="020B0604020202020204" pitchFamily="34" charset="0"/>
                </a:rPr>
                <a:t> </a:t>
              </a:r>
              <a:r>
                <a:rPr lang="en-US" altLang="zh-CN" sz="1000" b="0" i="1" u="none" strike="noStrike" baseline="0" dirty="0">
                  <a:solidFill>
                    <a:srgbClr val="221E1F"/>
                  </a:solidFill>
                  <a:latin typeface="Arial" panose="020B0604020202020204" pitchFamily="34" charset="0"/>
                  <a:cs typeface="Arial" panose="020B0604020202020204" pitchFamily="34" charset="0"/>
                </a:rPr>
                <a:t>7.58-10.34) </a:t>
              </a:r>
            </a:p>
          </p:txBody>
        </p:sp>
      </p:grpSp>
      <p:sp>
        <p:nvSpPr>
          <p:cNvPr id="67" name="矩形: 圆角 66">
            <a:extLst>
              <a:ext uri="{FF2B5EF4-FFF2-40B4-BE49-F238E27FC236}">
                <a16:creationId xmlns:a16="http://schemas.microsoft.com/office/drawing/2014/main" id="{3836C1C0-C675-DE0A-EE49-75552C61D876}"/>
              </a:ext>
            </a:extLst>
          </p:cNvPr>
          <p:cNvSpPr/>
          <p:nvPr/>
        </p:nvSpPr>
        <p:spPr>
          <a:xfrm rot="2684045">
            <a:off x="468815" y="1546586"/>
            <a:ext cx="117064" cy="117064"/>
          </a:xfrm>
          <a:prstGeom prst="roundRect">
            <a:avLst>
              <a:gd name="adj" fmla="val 33114"/>
            </a:avLst>
          </a:prstGeom>
          <a:ln w="31750">
            <a:solidFill>
              <a:schemeClr val="bg1"/>
            </a:solidFill>
          </a:ln>
          <a:effectLst>
            <a:outerShdw blurRad="292100" dist="127000" dir="5400000" sx="101000" sy="101000" algn="t" rotWithShape="0">
              <a:schemeClr val="accent1">
                <a:alpha val="4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68" name="矩形: 圆角 67">
            <a:extLst>
              <a:ext uri="{FF2B5EF4-FFF2-40B4-BE49-F238E27FC236}">
                <a16:creationId xmlns:a16="http://schemas.microsoft.com/office/drawing/2014/main" id="{9EF73CB7-9E3B-43AA-0232-74BB7794C4FE}"/>
              </a:ext>
            </a:extLst>
          </p:cNvPr>
          <p:cNvSpPr/>
          <p:nvPr/>
        </p:nvSpPr>
        <p:spPr>
          <a:xfrm rot="2684045">
            <a:off x="468814" y="1839651"/>
            <a:ext cx="117064" cy="117064"/>
          </a:xfrm>
          <a:prstGeom prst="roundRect">
            <a:avLst>
              <a:gd name="adj" fmla="val 33114"/>
            </a:avLst>
          </a:prstGeom>
          <a:ln w="31750">
            <a:solidFill>
              <a:schemeClr val="bg1"/>
            </a:solidFill>
          </a:ln>
          <a:effectLst>
            <a:outerShdw blurRad="292100" dist="127000" dir="5400000" sx="101000" sy="101000" algn="t" rotWithShape="0">
              <a:schemeClr val="accent1">
                <a:alpha val="4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 name="文本框 2">
            <a:extLst>
              <a:ext uri="{FF2B5EF4-FFF2-40B4-BE49-F238E27FC236}">
                <a16:creationId xmlns:a16="http://schemas.microsoft.com/office/drawing/2014/main" id="{6758D43D-9B60-2086-7FE4-53948458CEAF}"/>
              </a:ext>
            </a:extLst>
          </p:cNvPr>
          <p:cNvSpPr txBox="1"/>
          <p:nvPr/>
        </p:nvSpPr>
        <p:spPr>
          <a:xfrm>
            <a:off x="6524171" y="5928070"/>
            <a:ext cx="2653212" cy="246221"/>
          </a:xfrm>
          <a:prstGeom prst="rect">
            <a:avLst/>
          </a:prstGeom>
          <a:noFill/>
        </p:spPr>
        <p:txBody>
          <a:bodyPr wrap="square" rtlCol="0">
            <a:spAutoFit/>
          </a:bodyPr>
          <a:lstStyle/>
          <a:p>
            <a:pPr algn="ctr"/>
            <a:r>
              <a:rPr lang="en-US" altLang="zh-CN" sz="400" dirty="0">
                <a:ea typeface="Microsoft YaHei UI" panose="020B0503020204020204" pitchFamily="34" charset="-122"/>
              </a:rPr>
              <a:t>Months</a:t>
            </a:r>
          </a:p>
          <a:p>
            <a:pPr algn="ctr"/>
            <a:r>
              <a:rPr lang="en-US" altLang="zh-CN" sz="600" dirty="0">
                <a:ea typeface="Microsoft YaHei UI" panose="020B0503020204020204" pitchFamily="34" charset="-122"/>
              </a:rPr>
              <a:t>C. HR-/HER2+Breast Cancer Patients</a:t>
            </a:r>
            <a:endParaRPr lang="zh-CN" altLang="en-US" sz="600" dirty="0">
              <a:ea typeface="Microsoft YaHei UI" panose="020B0503020204020204" pitchFamily="34" charset="-122"/>
            </a:endParaRPr>
          </a:p>
        </p:txBody>
      </p:sp>
      <p:sp>
        <p:nvSpPr>
          <p:cNvPr id="5" name="文本框 4">
            <a:extLst>
              <a:ext uri="{FF2B5EF4-FFF2-40B4-BE49-F238E27FC236}">
                <a16:creationId xmlns:a16="http://schemas.microsoft.com/office/drawing/2014/main" id="{71A084C7-7D2E-C907-9D1B-B589E82E23D8}"/>
              </a:ext>
            </a:extLst>
          </p:cNvPr>
          <p:cNvSpPr txBox="1"/>
          <p:nvPr/>
        </p:nvSpPr>
        <p:spPr>
          <a:xfrm>
            <a:off x="9283931" y="5920123"/>
            <a:ext cx="2653212" cy="246221"/>
          </a:xfrm>
          <a:prstGeom prst="rect">
            <a:avLst/>
          </a:prstGeom>
          <a:noFill/>
        </p:spPr>
        <p:txBody>
          <a:bodyPr wrap="square" rtlCol="0">
            <a:spAutoFit/>
          </a:bodyPr>
          <a:lstStyle/>
          <a:p>
            <a:pPr algn="ctr"/>
            <a:r>
              <a:rPr lang="en-US" altLang="zh-CN" sz="400" dirty="0">
                <a:ea typeface="Microsoft YaHei UI" panose="020B0503020204020204" pitchFamily="34" charset="-122"/>
              </a:rPr>
              <a:t>Months</a:t>
            </a:r>
          </a:p>
          <a:p>
            <a:pPr algn="ctr"/>
            <a:r>
              <a:rPr lang="en-US" altLang="zh-CN" sz="600" dirty="0">
                <a:ea typeface="Microsoft YaHei UI" panose="020B0503020204020204" pitchFamily="34" charset="-122"/>
              </a:rPr>
              <a:t>D. HR-/HER2-TNBC Breast Cancer Patients</a:t>
            </a:r>
            <a:endParaRPr lang="zh-CN" altLang="en-US" sz="600" dirty="0">
              <a:ea typeface="Microsoft YaHei UI" panose="020B0503020204020204" pitchFamily="34" charset="-122"/>
            </a:endParaRPr>
          </a:p>
        </p:txBody>
      </p:sp>
      <p:pic>
        <p:nvPicPr>
          <p:cNvPr id="6" name="图片 5" descr="表格&#10;&#10;AI 生成的内容可能不正确。">
            <a:extLst>
              <a:ext uri="{FF2B5EF4-FFF2-40B4-BE49-F238E27FC236}">
                <a16:creationId xmlns:a16="http://schemas.microsoft.com/office/drawing/2014/main" id="{3678B5B6-98B5-3B1A-3A87-64F68760D78B}"/>
              </a:ext>
            </a:extLst>
          </p:cNvPr>
          <p:cNvPicPr>
            <a:picLocks noChangeAspect="1"/>
          </p:cNvPicPr>
          <p:nvPr/>
        </p:nvPicPr>
        <p:blipFill>
          <a:blip r:embed="rId7"/>
          <a:srcRect t="12963"/>
          <a:stretch>
            <a:fillRect/>
          </a:stretch>
        </p:blipFill>
        <p:spPr>
          <a:xfrm>
            <a:off x="461240" y="3334091"/>
            <a:ext cx="4966198" cy="2709142"/>
          </a:xfrm>
          <a:prstGeom prst="rect">
            <a:avLst/>
          </a:prstGeom>
        </p:spPr>
      </p:pic>
      <p:grpSp>
        <p:nvGrpSpPr>
          <p:cNvPr id="7" name="组合 6">
            <a:extLst>
              <a:ext uri="{FF2B5EF4-FFF2-40B4-BE49-F238E27FC236}">
                <a16:creationId xmlns:a16="http://schemas.microsoft.com/office/drawing/2014/main" id="{311632FA-4AC0-AB64-3728-A22C0A101FF4}"/>
              </a:ext>
            </a:extLst>
          </p:cNvPr>
          <p:cNvGrpSpPr/>
          <p:nvPr/>
        </p:nvGrpSpPr>
        <p:grpSpPr>
          <a:xfrm>
            <a:off x="501124" y="2613162"/>
            <a:ext cx="4873360" cy="612460"/>
            <a:chOff x="1006947" y="3300172"/>
            <a:chExt cx="7199586" cy="1038214"/>
          </a:xfrm>
        </p:grpSpPr>
        <p:sp>
          <p:nvSpPr>
            <p:cNvPr id="8" name="矩形: 圆顶角 7">
              <a:extLst>
                <a:ext uri="{FF2B5EF4-FFF2-40B4-BE49-F238E27FC236}">
                  <a16:creationId xmlns:a16="http://schemas.microsoft.com/office/drawing/2014/main" id="{5A2B955E-B84C-2806-F522-F8616AFE2BB0}"/>
                </a:ext>
              </a:extLst>
            </p:cNvPr>
            <p:cNvSpPr/>
            <p:nvPr/>
          </p:nvSpPr>
          <p:spPr>
            <a:xfrm>
              <a:off x="1006947" y="3567125"/>
              <a:ext cx="7176244" cy="771261"/>
            </a:xfrm>
            <a:prstGeom prst="round2SameRect">
              <a:avLst/>
            </a:prstGeom>
            <a:solidFill>
              <a:schemeClr val="accent1"/>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zh-CN" altLang="en-US" sz="1600" b="1" i="0" u="none" strike="noStrike" cap="none" spc="0" normalizeH="0" baseline="0" dirty="0">
                  <a:ln>
                    <a:noFill/>
                  </a:ln>
                  <a:solidFill>
                    <a:schemeClr val="bg1"/>
                  </a:solidFill>
                  <a:effectLst/>
                  <a:uFillTx/>
                  <a:latin typeface="+mn-ea"/>
                  <a:ea typeface="+mn-ea"/>
                  <a:cs typeface="Helvetica Neue Medium"/>
                  <a:sym typeface="Helvetica Neue Medium"/>
                </a:rPr>
                <a:t>不同</a:t>
              </a:r>
              <a:r>
                <a:rPr lang="zh-CN" altLang="en-US" sz="1600" b="1" dirty="0">
                  <a:solidFill>
                    <a:schemeClr val="bg1"/>
                  </a:solidFill>
                  <a:latin typeface="+mn-ea"/>
                  <a:cs typeface="Helvetica Neue Medium"/>
                  <a:sym typeface="Helvetica Neue Medium"/>
                </a:rPr>
                <a:t>癌种骨转移发生率</a:t>
              </a:r>
              <a:endParaRPr kumimoji="0" lang="zh-CN" altLang="en-US" sz="1600" b="1" i="0" u="none" strike="noStrike" cap="none" spc="0" normalizeH="0" baseline="0" dirty="0">
                <a:ln>
                  <a:noFill/>
                </a:ln>
                <a:solidFill>
                  <a:schemeClr val="bg1"/>
                </a:solidFill>
                <a:effectLst/>
                <a:uFillTx/>
                <a:latin typeface="+mn-ea"/>
                <a:ea typeface="+mn-ea"/>
                <a:cs typeface="Helvetica Neue Medium"/>
                <a:sym typeface="Helvetica Neue Medium"/>
              </a:endParaRPr>
            </a:p>
          </p:txBody>
        </p:sp>
        <p:grpSp>
          <p:nvGrpSpPr>
            <p:cNvPr id="11" name="组合 10">
              <a:extLst>
                <a:ext uri="{FF2B5EF4-FFF2-40B4-BE49-F238E27FC236}">
                  <a16:creationId xmlns:a16="http://schemas.microsoft.com/office/drawing/2014/main" id="{F4362B48-A98F-F77B-188D-49D48477ED70}"/>
                </a:ext>
              </a:extLst>
            </p:cNvPr>
            <p:cNvGrpSpPr/>
            <p:nvPr/>
          </p:nvGrpSpPr>
          <p:grpSpPr>
            <a:xfrm>
              <a:off x="6028535" y="3300172"/>
              <a:ext cx="2177998" cy="771261"/>
              <a:chOff x="7075258" y="258372"/>
              <a:chExt cx="1042318" cy="369100"/>
            </a:xfrm>
          </p:grpSpPr>
          <p:sp>
            <p:nvSpPr>
              <p:cNvPr id="15" name="直角三角形 14">
                <a:extLst>
                  <a:ext uri="{FF2B5EF4-FFF2-40B4-BE49-F238E27FC236}">
                    <a16:creationId xmlns:a16="http://schemas.microsoft.com/office/drawing/2014/main" id="{43C2DB45-E7D9-CAB6-2E70-A9224F978AFF}"/>
                  </a:ext>
                </a:extLst>
              </p:cNvPr>
              <p:cNvSpPr/>
              <p:nvPr/>
            </p:nvSpPr>
            <p:spPr>
              <a:xfrm rot="10800000">
                <a:off x="7642811" y="258372"/>
                <a:ext cx="474765" cy="369100"/>
              </a:xfrm>
              <a:prstGeom prst="rtTriangle">
                <a:avLst/>
              </a:prstGeom>
              <a:solidFill>
                <a:schemeClr val="bg1">
                  <a:alpha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mn-ea"/>
                  <a:sym typeface="微软雅黑" panose="020B0503020204020204" pitchFamily="34" charset="-122"/>
                </a:endParaRPr>
              </a:p>
            </p:txBody>
          </p:sp>
          <p:sp>
            <p:nvSpPr>
              <p:cNvPr id="16" name="直角三角形 15">
                <a:extLst>
                  <a:ext uri="{FF2B5EF4-FFF2-40B4-BE49-F238E27FC236}">
                    <a16:creationId xmlns:a16="http://schemas.microsoft.com/office/drawing/2014/main" id="{518E17AB-FF4B-0A79-A714-9C4F4AAFC59C}"/>
                  </a:ext>
                </a:extLst>
              </p:cNvPr>
              <p:cNvSpPr/>
              <p:nvPr/>
            </p:nvSpPr>
            <p:spPr>
              <a:xfrm rot="10800000" flipV="1">
                <a:off x="7075258" y="290045"/>
                <a:ext cx="1042318" cy="337427"/>
              </a:xfrm>
              <a:prstGeom prst="rtTriangle">
                <a:avLst/>
              </a:prstGeom>
              <a:solidFill>
                <a:schemeClr val="bg1">
                  <a:alpha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mn-ea"/>
                  <a:sym typeface="微软雅黑" panose="020B0503020204020204" pitchFamily="34" charset="-122"/>
                </a:endParaRPr>
              </a:p>
            </p:txBody>
          </p:sp>
        </p:grpSp>
        <p:grpSp>
          <p:nvGrpSpPr>
            <p:cNvPr id="12" name="组合 11">
              <a:extLst>
                <a:ext uri="{FF2B5EF4-FFF2-40B4-BE49-F238E27FC236}">
                  <a16:creationId xmlns:a16="http://schemas.microsoft.com/office/drawing/2014/main" id="{77516F9A-5190-4D26-ED48-95EC498A08CF}"/>
                </a:ext>
              </a:extLst>
            </p:cNvPr>
            <p:cNvGrpSpPr/>
            <p:nvPr/>
          </p:nvGrpSpPr>
          <p:grpSpPr>
            <a:xfrm flipH="1">
              <a:off x="1030289" y="3300172"/>
              <a:ext cx="2211803" cy="771261"/>
              <a:chOff x="7059080" y="258372"/>
              <a:chExt cx="1058496" cy="369100"/>
            </a:xfrm>
          </p:grpSpPr>
          <p:sp>
            <p:nvSpPr>
              <p:cNvPr id="13" name="直角三角形 12">
                <a:extLst>
                  <a:ext uri="{FF2B5EF4-FFF2-40B4-BE49-F238E27FC236}">
                    <a16:creationId xmlns:a16="http://schemas.microsoft.com/office/drawing/2014/main" id="{D24ACEF2-DE56-C73F-B42B-765E4B2ABD45}"/>
                  </a:ext>
                </a:extLst>
              </p:cNvPr>
              <p:cNvSpPr/>
              <p:nvPr/>
            </p:nvSpPr>
            <p:spPr>
              <a:xfrm rot="10800000">
                <a:off x="7642811" y="258372"/>
                <a:ext cx="474765" cy="369100"/>
              </a:xfrm>
              <a:prstGeom prst="rtTriangle">
                <a:avLst/>
              </a:prstGeom>
              <a:solidFill>
                <a:schemeClr val="bg1">
                  <a:alpha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mn-ea"/>
                  <a:sym typeface="微软雅黑" panose="020B0503020204020204" pitchFamily="34" charset="-122"/>
                </a:endParaRPr>
              </a:p>
            </p:txBody>
          </p:sp>
          <p:sp>
            <p:nvSpPr>
              <p:cNvPr id="14" name="直角三角形 13">
                <a:extLst>
                  <a:ext uri="{FF2B5EF4-FFF2-40B4-BE49-F238E27FC236}">
                    <a16:creationId xmlns:a16="http://schemas.microsoft.com/office/drawing/2014/main" id="{4281C6F4-90C6-EE95-1633-DE04C4DABBC5}"/>
                  </a:ext>
                </a:extLst>
              </p:cNvPr>
              <p:cNvSpPr/>
              <p:nvPr/>
            </p:nvSpPr>
            <p:spPr>
              <a:xfrm rot="10800000" flipV="1">
                <a:off x="7059080" y="285080"/>
                <a:ext cx="1042318" cy="337427"/>
              </a:xfrm>
              <a:prstGeom prst="rtTriangle">
                <a:avLst/>
              </a:prstGeom>
              <a:solidFill>
                <a:schemeClr val="bg1">
                  <a:alpha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mn-ea"/>
                  <a:sym typeface="微软雅黑" panose="020B0503020204020204" pitchFamily="34" charset="-122"/>
                </a:endParaRPr>
              </a:p>
            </p:txBody>
          </p:sp>
        </p:grpSp>
      </p:grpSp>
      <p:sp>
        <p:nvSpPr>
          <p:cNvPr id="17" name="矩形 16">
            <a:extLst>
              <a:ext uri="{FF2B5EF4-FFF2-40B4-BE49-F238E27FC236}">
                <a16:creationId xmlns:a16="http://schemas.microsoft.com/office/drawing/2014/main" id="{5F381467-6613-5481-2B36-5058B55D1468}"/>
              </a:ext>
            </a:extLst>
          </p:cNvPr>
          <p:cNvSpPr/>
          <p:nvPr/>
        </p:nvSpPr>
        <p:spPr>
          <a:xfrm>
            <a:off x="539806" y="3852809"/>
            <a:ext cx="4818878" cy="192471"/>
          </a:xfrm>
          <a:prstGeom prst="rect">
            <a:avLst/>
          </a:prstGeom>
          <a:noFill/>
          <a:ln w="19050" cap="rnd">
            <a:solidFill>
              <a:srgbClr val="C00000"/>
            </a:solidFill>
            <a:roun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Tree>
    <p:extLst>
      <p:ext uri="{BB962C8B-B14F-4D97-AF65-F5344CB8AC3E}">
        <p14:creationId xmlns:p14="http://schemas.microsoft.com/office/powerpoint/2010/main" val="51350247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69DF3F-136D-1B5E-A57B-D5C661D96B2D}"/>
            </a:ext>
          </a:extLst>
        </p:cNvPr>
        <p:cNvGrpSpPr/>
        <p:nvPr/>
      </p:nvGrpSpPr>
      <p:grpSpPr>
        <a:xfrm>
          <a:off x="0" y="0"/>
          <a:ext cx="0" cy="0"/>
          <a:chOff x="0" y="0"/>
          <a:chExt cx="0" cy="0"/>
        </a:xfrm>
      </p:grpSpPr>
      <p:sp>
        <p:nvSpPr>
          <p:cNvPr id="6" name="矩形: 圆角 5">
            <a:extLst>
              <a:ext uri="{FF2B5EF4-FFF2-40B4-BE49-F238E27FC236}">
                <a16:creationId xmlns:a16="http://schemas.microsoft.com/office/drawing/2014/main" id="{DFF79CDB-D64A-0E3A-8B96-B887CAFF8B8C}"/>
              </a:ext>
            </a:extLst>
          </p:cNvPr>
          <p:cNvSpPr/>
          <p:nvPr/>
        </p:nvSpPr>
        <p:spPr>
          <a:xfrm>
            <a:off x="371073" y="1295400"/>
            <a:ext cx="11460161" cy="4826116"/>
          </a:xfrm>
          <a:prstGeom prst="roundRect">
            <a:avLst>
              <a:gd name="adj" fmla="val 1782"/>
            </a:avLst>
          </a:prstGeom>
          <a:solidFill>
            <a:schemeClr val="lt1"/>
          </a:solidFill>
          <a:ln w="9525" cap="rnd">
            <a:gradFill>
              <a:gsLst>
                <a:gs pos="100000">
                  <a:schemeClr val="accent1"/>
                </a:gs>
                <a:gs pos="0">
                  <a:schemeClr val="accent1">
                    <a:alpha val="0"/>
                  </a:schemeClr>
                </a:gs>
              </a:gsLst>
              <a:lin ang="5400000" scaled="1"/>
            </a:gradFill>
            <a:round/>
          </a:ln>
          <a:effectLst>
            <a:outerShdw blurRad="63500" algn="ctr" rotWithShape="0">
              <a:schemeClr val="accent1">
                <a:alpha val="2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 name="标题 1">
            <a:extLst>
              <a:ext uri="{FF2B5EF4-FFF2-40B4-BE49-F238E27FC236}">
                <a16:creationId xmlns:a16="http://schemas.microsoft.com/office/drawing/2014/main" id="{4D842295-C428-C0BC-07D2-F9AC417778CD}"/>
              </a:ext>
            </a:extLst>
          </p:cNvPr>
          <p:cNvSpPr>
            <a:spLocks noGrp="1"/>
          </p:cNvSpPr>
          <p:nvPr>
            <p:ph type="title"/>
          </p:nvPr>
        </p:nvSpPr>
        <p:spPr/>
        <p:txBody>
          <a:bodyPr/>
          <a:lstStyle/>
          <a:p>
            <a:r>
              <a:rPr lang="zh-CN" altLang="en-US" dirty="0"/>
              <a:t>诊断</a:t>
            </a:r>
          </a:p>
        </p:txBody>
      </p:sp>
      <p:sp>
        <p:nvSpPr>
          <p:cNvPr id="3" name="内容占位符 2">
            <a:extLst>
              <a:ext uri="{FF2B5EF4-FFF2-40B4-BE49-F238E27FC236}">
                <a16:creationId xmlns:a16="http://schemas.microsoft.com/office/drawing/2014/main" id="{F538BB1A-9E5F-B2FB-CDA0-3B991ECA3B7B}"/>
              </a:ext>
            </a:extLst>
          </p:cNvPr>
          <p:cNvSpPr txBox="1">
            <a:spLocks/>
          </p:cNvSpPr>
          <p:nvPr/>
        </p:nvSpPr>
        <p:spPr>
          <a:xfrm>
            <a:off x="1343472" y="1600200"/>
            <a:ext cx="9690288" cy="4525963"/>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200000"/>
              </a:lnSpc>
            </a:pPr>
            <a:r>
              <a:rPr lang="zh-CN" altLang="en-US" b="1">
                <a:latin typeface="Microsoft YaHei" panose="020B0503020204020204" pitchFamily="34" charset="-122"/>
                <a:ea typeface="Microsoft YaHei" panose="020B0503020204020204" pitchFamily="34" charset="-122"/>
              </a:rPr>
              <a:t>乳腺癌，淋巴结转移、骨转移</a:t>
            </a:r>
            <a:endParaRPr lang="en-US" altLang="zh-CN" b="1">
              <a:latin typeface="Microsoft YaHei" panose="020B0503020204020204" pitchFamily="34" charset="-122"/>
              <a:ea typeface="Microsoft YaHei" panose="020B0503020204020204" pitchFamily="34" charset="-122"/>
            </a:endParaRPr>
          </a:p>
          <a:p>
            <a:pPr>
              <a:lnSpc>
                <a:spcPct val="200000"/>
              </a:lnSpc>
            </a:pPr>
            <a:r>
              <a:rPr lang="zh-CN" altLang="en-US" b="1">
                <a:solidFill>
                  <a:schemeClr val="accent1"/>
                </a:solidFill>
                <a:latin typeface="Microsoft YaHei" panose="020B0503020204020204" pitchFamily="34" charset="-122"/>
                <a:ea typeface="Microsoft YaHei" panose="020B0503020204020204" pitchFamily="34" charset="-122"/>
              </a:rPr>
              <a:t>临床分期</a:t>
            </a:r>
            <a:r>
              <a:rPr lang="zh-CN" altLang="en-US" b="1">
                <a:latin typeface="Microsoft YaHei" panose="020B0503020204020204" pitchFamily="34" charset="-122"/>
                <a:ea typeface="Microsoft YaHei" panose="020B0503020204020204" pitchFamily="34" charset="-122"/>
              </a:rPr>
              <a:t>：</a:t>
            </a:r>
            <a:r>
              <a:rPr lang="en-US" altLang="zh-CN" b="1">
                <a:latin typeface="Microsoft YaHei" panose="020B0503020204020204" pitchFamily="34" charset="-122"/>
                <a:ea typeface="Microsoft YaHei" panose="020B0503020204020204" pitchFamily="34" charset="-122"/>
              </a:rPr>
              <a:t>T3N1M1</a:t>
            </a:r>
            <a:r>
              <a:rPr lang="zh-CN" altLang="en-US" b="1">
                <a:latin typeface="Microsoft YaHei" panose="020B0503020204020204" pitchFamily="34" charset="-122"/>
                <a:ea typeface="Microsoft YaHei" panose="020B0503020204020204" pitchFamily="34" charset="-122"/>
              </a:rPr>
              <a:t>（骨）</a:t>
            </a:r>
            <a:r>
              <a:rPr lang="en-US" altLang="zh-CN" b="1">
                <a:latin typeface="Microsoft YaHei" panose="020B0503020204020204" pitchFamily="34" charset="-122"/>
                <a:ea typeface="Microsoft YaHei" panose="020B0503020204020204" pitchFamily="34" charset="-122"/>
              </a:rPr>
              <a:t> </a:t>
            </a:r>
            <a:r>
              <a:rPr lang="zh-CN" altLang="en-US" b="1">
                <a:latin typeface="Microsoft YaHei" panose="020B0503020204020204" pitchFamily="34" charset="-122"/>
                <a:ea typeface="Microsoft YaHei" panose="020B0503020204020204" pitchFamily="34" charset="-122"/>
              </a:rPr>
              <a:t> </a:t>
            </a:r>
            <a:r>
              <a:rPr lang="en-US" altLang="zh-CN" b="1">
                <a:solidFill>
                  <a:srgbClr val="FF0000"/>
                </a:solidFill>
                <a:latin typeface="Microsoft YaHei" panose="020B0503020204020204" pitchFamily="34" charset="-122"/>
                <a:ea typeface="Microsoft YaHei" panose="020B0503020204020204" pitchFamily="34" charset="-122"/>
              </a:rPr>
              <a:t>Ⅳ</a:t>
            </a:r>
            <a:r>
              <a:rPr lang="zh-CN" altLang="en-US" b="1">
                <a:solidFill>
                  <a:srgbClr val="FF0000"/>
                </a:solidFill>
                <a:latin typeface="Microsoft YaHei" panose="020B0503020204020204" pitchFamily="34" charset="-122"/>
                <a:ea typeface="Microsoft YaHei" panose="020B0503020204020204" pitchFamily="34" charset="-122"/>
              </a:rPr>
              <a:t>期</a:t>
            </a:r>
            <a:endParaRPr lang="en-US" altLang="zh-CN" b="1">
              <a:solidFill>
                <a:srgbClr val="FF0000"/>
              </a:solidFill>
              <a:latin typeface="Microsoft YaHei" panose="020B0503020204020204" pitchFamily="34" charset="-122"/>
              <a:ea typeface="Microsoft YaHei" panose="020B0503020204020204" pitchFamily="34" charset="-122"/>
            </a:endParaRPr>
          </a:p>
          <a:p>
            <a:pPr>
              <a:lnSpc>
                <a:spcPct val="200000"/>
              </a:lnSpc>
            </a:pPr>
            <a:r>
              <a:rPr lang="zh-CN" altLang="en-US" b="1">
                <a:solidFill>
                  <a:schemeClr val="accent1"/>
                </a:solidFill>
                <a:latin typeface="Microsoft YaHei" panose="020B0503020204020204" pitchFamily="34" charset="-122"/>
                <a:ea typeface="Microsoft YaHei" panose="020B0503020204020204" pitchFamily="34" charset="-122"/>
              </a:rPr>
              <a:t>分子分型</a:t>
            </a:r>
            <a:r>
              <a:rPr lang="zh-CN" altLang="en-US" b="1">
                <a:latin typeface="Microsoft YaHei" panose="020B0503020204020204" pitchFamily="34" charset="-122"/>
                <a:ea typeface="Microsoft YaHei" panose="020B0503020204020204" pitchFamily="34" charset="-122"/>
              </a:rPr>
              <a:t>：</a:t>
            </a:r>
            <a:r>
              <a:rPr lang="en-US" altLang="zh-CN" b="1">
                <a:latin typeface="Microsoft YaHei" panose="020B0503020204020204" pitchFamily="34" charset="-122"/>
                <a:ea typeface="Microsoft YaHei" panose="020B0503020204020204" pitchFamily="34" charset="-122"/>
              </a:rPr>
              <a:t>HR+</a:t>
            </a:r>
            <a:r>
              <a:rPr lang="zh-CN" altLang="en-US" b="1">
                <a:latin typeface="Microsoft YaHei" panose="020B0503020204020204" pitchFamily="34" charset="-122"/>
                <a:ea typeface="Microsoft YaHei" panose="020B0503020204020204" pitchFamily="34" charset="-122"/>
              </a:rPr>
              <a:t> </a:t>
            </a:r>
            <a:r>
              <a:rPr lang="en-US" altLang="zh-CN" b="1">
                <a:latin typeface="Microsoft YaHei" panose="020B0503020204020204" pitchFamily="34" charset="-122"/>
                <a:ea typeface="Microsoft YaHei" panose="020B0503020204020204" pitchFamily="34" charset="-122"/>
              </a:rPr>
              <a:t>HER2- </a:t>
            </a:r>
          </a:p>
          <a:p>
            <a:pPr marL="0" indent="0">
              <a:lnSpc>
                <a:spcPct val="200000"/>
              </a:lnSpc>
              <a:buFont typeface="Arial" panose="020B0604020202020204" pitchFamily="34" charset="0"/>
              <a:buNone/>
            </a:pPr>
            <a:endParaRPr lang="en-US" altLang="zh-CN" b="1">
              <a:latin typeface="Microsoft YaHei" panose="020B0503020204020204" pitchFamily="34" charset="-122"/>
              <a:ea typeface="Microsoft YaHei" panose="020B0503020204020204" pitchFamily="34" charset="-122"/>
            </a:endParaRPr>
          </a:p>
          <a:p>
            <a:pPr marL="0" indent="0">
              <a:lnSpc>
                <a:spcPct val="200000"/>
              </a:lnSpc>
              <a:buFont typeface="Arial" panose="020B0604020202020204" pitchFamily="34" charset="0"/>
              <a:buNone/>
            </a:pPr>
            <a:endParaRPr lang="zh-CN" altLang="en-US" sz="2400" b="1" dirty="0"/>
          </a:p>
        </p:txBody>
      </p:sp>
    </p:spTree>
    <p:extLst>
      <p:ext uri="{BB962C8B-B14F-4D97-AF65-F5344CB8AC3E}">
        <p14:creationId xmlns:p14="http://schemas.microsoft.com/office/powerpoint/2010/main" val="98710990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B3E712-F24B-C652-8C90-20D736162CEC}"/>
            </a:ext>
          </a:extLst>
        </p:cNvPr>
        <p:cNvGrpSpPr/>
        <p:nvPr/>
      </p:nvGrpSpPr>
      <p:grpSpPr>
        <a:xfrm>
          <a:off x="0" y="0"/>
          <a:ext cx="0" cy="0"/>
          <a:chOff x="0" y="0"/>
          <a:chExt cx="0" cy="0"/>
        </a:xfrm>
      </p:grpSpPr>
      <p:sp>
        <p:nvSpPr>
          <p:cNvPr id="2" name="标题 1">
            <a:extLst>
              <a:ext uri="{FF2B5EF4-FFF2-40B4-BE49-F238E27FC236}">
                <a16:creationId xmlns:a16="http://schemas.microsoft.com/office/drawing/2014/main" id="{758226C9-AA4C-A8DC-0D82-C83EE259182D}"/>
              </a:ext>
            </a:extLst>
          </p:cNvPr>
          <p:cNvSpPr>
            <a:spLocks noGrp="1"/>
          </p:cNvSpPr>
          <p:nvPr>
            <p:ph type="title"/>
          </p:nvPr>
        </p:nvSpPr>
        <p:spPr/>
        <p:txBody>
          <a:bodyPr/>
          <a:lstStyle/>
          <a:p>
            <a:r>
              <a:rPr lang="zh-CN" altLang="en-US" dirty="0"/>
              <a:t>共识指出：乳腺癌骨转移的治疗方法</a:t>
            </a:r>
          </a:p>
        </p:txBody>
      </p:sp>
      <p:sp>
        <p:nvSpPr>
          <p:cNvPr id="4" name="矩形 3">
            <a:extLst>
              <a:ext uri="{FF2B5EF4-FFF2-40B4-BE49-F238E27FC236}">
                <a16:creationId xmlns:a16="http://schemas.microsoft.com/office/drawing/2014/main" id="{9EAD5891-B3F7-7C41-D6A8-F9DADA9E1639}"/>
              </a:ext>
            </a:extLst>
          </p:cNvPr>
          <p:cNvSpPr/>
          <p:nvPr/>
        </p:nvSpPr>
        <p:spPr>
          <a:xfrm>
            <a:off x="4297680" y="5406390"/>
            <a:ext cx="6069330" cy="514350"/>
          </a:xfrm>
          <a:prstGeom prst="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图片 4">
            <a:extLst>
              <a:ext uri="{FF2B5EF4-FFF2-40B4-BE49-F238E27FC236}">
                <a16:creationId xmlns:a16="http://schemas.microsoft.com/office/drawing/2014/main" id="{EDA2D7ED-1581-AC50-7694-72984B5316C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451904" y="1186142"/>
            <a:ext cx="9645739" cy="5450457"/>
          </a:xfrm>
          <a:prstGeom prst="rect">
            <a:avLst/>
          </a:prstGeom>
          <a:effectLst/>
        </p:spPr>
      </p:pic>
    </p:spTree>
    <p:extLst>
      <p:ext uri="{BB962C8B-B14F-4D97-AF65-F5344CB8AC3E}">
        <p14:creationId xmlns:p14="http://schemas.microsoft.com/office/powerpoint/2010/main" val="207949606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B41F7E-EF39-4C35-0433-7F98995326C3}"/>
            </a:ext>
          </a:extLst>
        </p:cNvPr>
        <p:cNvGrpSpPr/>
        <p:nvPr/>
      </p:nvGrpSpPr>
      <p:grpSpPr>
        <a:xfrm>
          <a:off x="0" y="0"/>
          <a:ext cx="0" cy="0"/>
          <a:chOff x="0" y="0"/>
          <a:chExt cx="0" cy="0"/>
        </a:xfrm>
      </p:grpSpPr>
      <p:sp>
        <p:nvSpPr>
          <p:cNvPr id="2" name="标题 1">
            <a:extLst>
              <a:ext uri="{FF2B5EF4-FFF2-40B4-BE49-F238E27FC236}">
                <a16:creationId xmlns:a16="http://schemas.microsoft.com/office/drawing/2014/main" id="{52412C23-1346-6B42-812C-3D060F584C71}"/>
              </a:ext>
            </a:extLst>
          </p:cNvPr>
          <p:cNvSpPr>
            <a:spLocks noGrp="1"/>
          </p:cNvSpPr>
          <p:nvPr>
            <p:ph type="title"/>
          </p:nvPr>
        </p:nvSpPr>
        <p:spPr/>
        <p:txBody>
          <a:bodyPr/>
          <a:lstStyle/>
          <a:p>
            <a:r>
              <a:rPr lang="zh-CN" altLang="en-US" dirty="0"/>
              <a:t>问题</a:t>
            </a:r>
            <a:r>
              <a:rPr lang="en-US" altLang="zh-CN" dirty="0"/>
              <a:t>2</a:t>
            </a:r>
            <a:r>
              <a:rPr lang="zh-CN" altLang="en-US" dirty="0"/>
              <a:t>：</a:t>
            </a:r>
            <a:r>
              <a:rPr lang="en-US" altLang="zh-CN" dirty="0"/>
              <a:t>HR</a:t>
            </a:r>
            <a:r>
              <a:rPr lang="zh-CN" altLang="en-US" dirty="0"/>
              <a:t>阳性患者一线治疗的选择</a:t>
            </a:r>
          </a:p>
        </p:txBody>
      </p:sp>
      <p:sp>
        <p:nvSpPr>
          <p:cNvPr id="3" name="矩形: 圆角 2">
            <a:extLst>
              <a:ext uri="{FF2B5EF4-FFF2-40B4-BE49-F238E27FC236}">
                <a16:creationId xmlns:a16="http://schemas.microsoft.com/office/drawing/2014/main" id="{E436658B-6DDF-9B94-0312-07DA0A8C2641}"/>
              </a:ext>
            </a:extLst>
          </p:cNvPr>
          <p:cNvSpPr/>
          <p:nvPr/>
        </p:nvSpPr>
        <p:spPr>
          <a:xfrm>
            <a:off x="371073" y="1295400"/>
            <a:ext cx="11460161" cy="4826116"/>
          </a:xfrm>
          <a:prstGeom prst="roundRect">
            <a:avLst>
              <a:gd name="adj" fmla="val 1782"/>
            </a:avLst>
          </a:prstGeom>
          <a:solidFill>
            <a:schemeClr val="lt1"/>
          </a:solidFill>
          <a:ln w="9525" cap="rnd">
            <a:gradFill>
              <a:gsLst>
                <a:gs pos="100000">
                  <a:schemeClr val="accent1"/>
                </a:gs>
                <a:gs pos="0">
                  <a:schemeClr val="accent1">
                    <a:alpha val="0"/>
                  </a:schemeClr>
                </a:gs>
              </a:gsLst>
              <a:lin ang="5400000" scaled="1"/>
            </a:gradFill>
            <a:round/>
          </a:ln>
          <a:effectLst>
            <a:outerShdw blurRad="63500" algn="ctr" rotWithShape="0">
              <a:schemeClr val="accent1">
                <a:alpha val="2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6" name="内容占位符 2">
            <a:extLst>
              <a:ext uri="{FF2B5EF4-FFF2-40B4-BE49-F238E27FC236}">
                <a16:creationId xmlns:a16="http://schemas.microsoft.com/office/drawing/2014/main" id="{25D57B05-E99A-9560-26D7-07AB9C7AF222}"/>
              </a:ext>
            </a:extLst>
          </p:cNvPr>
          <p:cNvSpPr txBox="1">
            <a:spLocks/>
          </p:cNvSpPr>
          <p:nvPr/>
        </p:nvSpPr>
        <p:spPr>
          <a:xfrm>
            <a:off x="1170653" y="1527989"/>
            <a:ext cx="9764285" cy="4964886"/>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pPr>
            <a:r>
              <a:rPr lang="zh-CN" altLang="en-US" sz="2400" b="1" dirty="0">
                <a:latin typeface="Microsoft YaHei" panose="020B0503020204020204" pitchFamily="34" charset="-122"/>
                <a:ea typeface="Microsoft YaHei" panose="020B0503020204020204" pitchFamily="34" charset="-122"/>
              </a:rPr>
              <a:t>病例特点：</a:t>
            </a:r>
            <a:r>
              <a:rPr lang="en-US" altLang="zh-CN" sz="2400" b="1" dirty="0">
                <a:latin typeface="Microsoft YaHei" panose="020B0503020204020204" pitchFamily="34" charset="-122"/>
                <a:ea typeface="Microsoft YaHei" panose="020B0503020204020204" pitchFamily="34" charset="-122"/>
              </a:rPr>
              <a:t>38</a:t>
            </a:r>
            <a:r>
              <a:rPr lang="zh-CN" altLang="en-US" sz="2400" b="1" dirty="0">
                <a:latin typeface="Microsoft YaHei" panose="020B0503020204020204" pitchFamily="34" charset="-122"/>
                <a:ea typeface="Microsoft YaHei" panose="020B0503020204020204" pitchFamily="34" charset="-122"/>
              </a:rPr>
              <a:t>岁女性，首诊</a:t>
            </a:r>
            <a:r>
              <a:rPr lang="en-US" altLang="zh-CN" sz="2400" b="1" dirty="0">
                <a:latin typeface="Microsoft YaHei" panose="020B0503020204020204" pitchFamily="34" charset="-122"/>
                <a:ea typeface="Microsoft YaHei" panose="020B0503020204020204" pitchFamily="34" charset="-122"/>
              </a:rPr>
              <a:t>Ⅳ</a:t>
            </a:r>
            <a:r>
              <a:rPr lang="zh-CN" altLang="en-US" sz="2400" b="1" dirty="0">
                <a:latin typeface="Microsoft YaHei" panose="020B0503020204020204" pitchFamily="34" charset="-122"/>
                <a:ea typeface="Microsoft YaHei" panose="020B0503020204020204" pitchFamily="34" charset="-122"/>
              </a:rPr>
              <a:t>期 </a:t>
            </a:r>
            <a:r>
              <a:rPr lang="en-US" altLang="zh-CN" sz="2400" b="1" dirty="0">
                <a:latin typeface="Microsoft YaHei" panose="020B0503020204020204" pitchFamily="34" charset="-122"/>
                <a:ea typeface="Microsoft YaHei" panose="020B0503020204020204" pitchFamily="34" charset="-122"/>
              </a:rPr>
              <a:t>HR+HER2-MBC</a:t>
            </a:r>
            <a:r>
              <a:rPr lang="zh-CN" altLang="en-US" sz="2400" b="1" dirty="0">
                <a:latin typeface="Microsoft YaHei" panose="020B0503020204020204" pitchFamily="34" charset="-122"/>
                <a:ea typeface="Microsoft YaHei" panose="020B0503020204020204" pitchFamily="34" charset="-122"/>
              </a:rPr>
              <a:t>，淋巴结、骨转移，初诊初治，身体一般情况尚可。</a:t>
            </a:r>
            <a:endParaRPr lang="en-US" altLang="zh-CN" sz="2400" b="1" dirty="0">
              <a:latin typeface="Microsoft YaHei" panose="020B0503020204020204" pitchFamily="34" charset="-122"/>
              <a:ea typeface="Microsoft YaHei" panose="020B0503020204020204" pitchFamily="34" charset="-122"/>
            </a:endParaRPr>
          </a:p>
          <a:p>
            <a:pPr marL="0">
              <a:lnSpc>
                <a:spcPct val="180000"/>
              </a:lnSpc>
            </a:pPr>
            <a:r>
              <a:rPr lang="zh-CN" altLang="en-US" sz="2400" b="1" dirty="0">
                <a:solidFill>
                  <a:srgbClr val="EB6440"/>
                </a:solidFill>
                <a:latin typeface="微软雅黑" pitchFamily="34" charset="-122"/>
                <a:ea typeface="微软雅黑" pitchFamily="34" charset="-122"/>
              </a:rPr>
              <a:t>全身抗肿瘤治疗方案的选择：</a:t>
            </a:r>
            <a:endParaRPr lang="en-US" altLang="zh-CN" sz="2400" b="1" dirty="0">
              <a:solidFill>
                <a:srgbClr val="EB6440"/>
              </a:solidFill>
              <a:latin typeface="微软雅黑" pitchFamily="34" charset="-122"/>
              <a:ea typeface="微软雅黑" pitchFamily="34" charset="-122"/>
            </a:endParaRPr>
          </a:p>
          <a:p>
            <a:pPr marL="0" indent="0">
              <a:lnSpc>
                <a:spcPct val="100000"/>
              </a:lnSpc>
              <a:buFont typeface="Arial" panose="020B0604020202020204" pitchFamily="34" charset="0"/>
              <a:buNone/>
            </a:pPr>
            <a:r>
              <a:rPr lang="en-US" altLang="zh-CN" sz="2400" b="1" dirty="0"/>
              <a:t>               </a:t>
            </a:r>
            <a:r>
              <a:rPr lang="zh-CN" altLang="en-US" sz="2400" b="1" dirty="0">
                <a:latin typeface="Microsoft YaHei" panose="020B0503020204020204" pitchFamily="34" charset="-122"/>
                <a:ea typeface="Microsoft YaHei" panose="020B0503020204020204" pitchFamily="34" charset="-122"/>
              </a:rPr>
              <a:t>（</a:t>
            </a:r>
            <a:r>
              <a:rPr lang="en-US" altLang="zh-CN" sz="2400" b="1" dirty="0">
                <a:latin typeface="Microsoft YaHei" panose="020B0503020204020204" pitchFamily="34" charset="-122"/>
                <a:ea typeface="Microsoft YaHei" panose="020B0503020204020204" pitchFamily="34" charset="-122"/>
              </a:rPr>
              <a:t>1</a:t>
            </a:r>
            <a:r>
              <a:rPr lang="zh-CN" altLang="en-US" sz="2400" b="1" dirty="0">
                <a:latin typeface="Microsoft YaHei" panose="020B0503020204020204" pitchFamily="34" charset="-122"/>
                <a:ea typeface="Microsoft YaHei" panose="020B0503020204020204" pitchFamily="34" charset="-122"/>
              </a:rPr>
              <a:t>）化疗？</a:t>
            </a:r>
            <a:endParaRPr lang="en-US" altLang="zh-CN" sz="2400" b="1" dirty="0">
              <a:latin typeface="Microsoft YaHei" panose="020B0503020204020204" pitchFamily="34" charset="-122"/>
              <a:ea typeface="Microsoft YaHei" panose="020B0503020204020204" pitchFamily="34" charset="-122"/>
            </a:endParaRPr>
          </a:p>
          <a:p>
            <a:pPr marL="0" indent="0">
              <a:lnSpc>
                <a:spcPct val="100000"/>
              </a:lnSpc>
              <a:buFont typeface="Arial" panose="020B0604020202020204" pitchFamily="34" charset="0"/>
              <a:buNone/>
            </a:pPr>
            <a:r>
              <a:rPr lang="en-US" altLang="zh-CN" sz="2400" b="1" dirty="0">
                <a:latin typeface="Microsoft YaHei" panose="020B0503020204020204" pitchFamily="34" charset="-122"/>
                <a:ea typeface="Microsoft YaHei" panose="020B0503020204020204" pitchFamily="34" charset="-122"/>
              </a:rPr>
              <a:t>                     </a:t>
            </a:r>
            <a:r>
              <a:rPr lang="zh-CN" altLang="en-US" sz="2400" b="1" dirty="0">
                <a:latin typeface="Microsoft YaHei" panose="020B0503020204020204" pitchFamily="34" charset="-122"/>
                <a:ea typeface="Microsoft YaHei" panose="020B0503020204020204" pitchFamily="34" charset="-122"/>
              </a:rPr>
              <a:t>              </a:t>
            </a:r>
            <a:endParaRPr lang="en-US" altLang="zh-CN" sz="2400" b="1" dirty="0">
              <a:latin typeface="Microsoft YaHei" panose="020B0503020204020204" pitchFamily="34" charset="-122"/>
              <a:ea typeface="Microsoft YaHei" panose="020B0503020204020204" pitchFamily="34" charset="-122"/>
            </a:endParaRPr>
          </a:p>
          <a:p>
            <a:pPr marL="0" indent="0">
              <a:lnSpc>
                <a:spcPct val="100000"/>
              </a:lnSpc>
              <a:buFont typeface="Arial" panose="020B0604020202020204" pitchFamily="34" charset="0"/>
              <a:buNone/>
            </a:pPr>
            <a:r>
              <a:rPr lang="zh-CN" altLang="en-US" sz="2400" b="1" dirty="0">
                <a:latin typeface="Microsoft YaHei" panose="020B0503020204020204" pitchFamily="34" charset="-122"/>
                <a:ea typeface="Microsoft YaHei" panose="020B0503020204020204" pitchFamily="34" charset="-122"/>
              </a:rPr>
              <a:t>              （</a:t>
            </a:r>
            <a:r>
              <a:rPr lang="en-US" altLang="zh-CN" sz="2400" b="1" dirty="0">
                <a:latin typeface="Microsoft YaHei" panose="020B0503020204020204" pitchFamily="34" charset="-122"/>
                <a:ea typeface="Microsoft YaHei" panose="020B0503020204020204" pitchFamily="34" charset="-122"/>
              </a:rPr>
              <a:t>2</a:t>
            </a:r>
            <a:r>
              <a:rPr lang="zh-CN" altLang="en-US" sz="2400" b="1" dirty="0">
                <a:latin typeface="Microsoft YaHei" panose="020B0503020204020204" pitchFamily="34" charset="-122"/>
                <a:ea typeface="Microsoft YaHei" panose="020B0503020204020204" pitchFamily="34" charset="-122"/>
              </a:rPr>
              <a:t>）内分泌治疗 ？（单药</a:t>
            </a:r>
            <a:r>
              <a:rPr lang="en-US" altLang="zh-CN" sz="2400" b="1" dirty="0">
                <a:latin typeface="Microsoft YaHei" panose="020B0503020204020204" pitchFamily="34" charset="-122"/>
                <a:ea typeface="Microsoft YaHei" panose="020B0503020204020204" pitchFamily="34" charset="-122"/>
              </a:rPr>
              <a:t>/</a:t>
            </a:r>
            <a:r>
              <a:rPr lang="zh-CN" altLang="en-US" sz="2400" b="1" dirty="0">
                <a:latin typeface="Microsoft YaHei" panose="020B0503020204020204" pitchFamily="34" charset="-122"/>
                <a:ea typeface="Microsoft YaHei" panose="020B0503020204020204" pitchFamily="34" charset="-122"/>
              </a:rPr>
              <a:t>联合内分泌靶向）</a:t>
            </a:r>
            <a:endParaRPr lang="en-US" altLang="zh-CN" sz="2400" b="1" dirty="0">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2247744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13DA07-6E99-FB1C-5307-D496735A5787}"/>
            </a:ext>
          </a:extLst>
        </p:cNvPr>
        <p:cNvGrpSpPr/>
        <p:nvPr/>
      </p:nvGrpSpPr>
      <p:grpSpPr>
        <a:xfrm>
          <a:off x="0" y="0"/>
          <a:ext cx="0" cy="0"/>
          <a:chOff x="0" y="0"/>
          <a:chExt cx="0" cy="0"/>
        </a:xfrm>
      </p:grpSpPr>
      <p:sp>
        <p:nvSpPr>
          <p:cNvPr id="2" name="标题 1">
            <a:extLst>
              <a:ext uri="{FF2B5EF4-FFF2-40B4-BE49-F238E27FC236}">
                <a16:creationId xmlns:a16="http://schemas.microsoft.com/office/drawing/2014/main" id="{BB6FEC05-FC5D-71B0-6D7A-605162A3CB12}"/>
              </a:ext>
            </a:extLst>
          </p:cNvPr>
          <p:cNvSpPr>
            <a:spLocks noGrp="1"/>
          </p:cNvSpPr>
          <p:nvPr>
            <p:ph type="title"/>
          </p:nvPr>
        </p:nvSpPr>
        <p:spPr/>
        <p:txBody>
          <a:bodyPr/>
          <a:lstStyle/>
          <a:p>
            <a:r>
              <a:rPr lang="en-US" altLang="zh-CN" dirty="0"/>
              <a:t>HR</a:t>
            </a:r>
            <a:r>
              <a:rPr lang="zh-CN" altLang="en-US" dirty="0"/>
              <a:t>阳性晚期乳腺癌解救化疗</a:t>
            </a:r>
          </a:p>
        </p:txBody>
      </p:sp>
      <p:graphicFrame>
        <p:nvGraphicFramePr>
          <p:cNvPr id="3" name="内容占位符 3">
            <a:extLst>
              <a:ext uri="{FF2B5EF4-FFF2-40B4-BE49-F238E27FC236}">
                <a16:creationId xmlns:a16="http://schemas.microsoft.com/office/drawing/2014/main" id="{7D35AEA6-844C-EA91-7543-F67817B01E3E}"/>
              </a:ext>
            </a:extLst>
          </p:cNvPr>
          <p:cNvGraphicFramePr>
            <a:graphicFrameLocks/>
          </p:cNvGraphicFramePr>
          <p:nvPr>
            <p:custDataLst>
              <p:tags r:id="rId1"/>
            </p:custDataLst>
            <p:extLst>
              <p:ext uri="{D42A27DB-BD31-4B8C-83A1-F6EECF244321}">
                <p14:modId xmlns:p14="http://schemas.microsoft.com/office/powerpoint/2010/main" val="1734167561"/>
              </p:ext>
            </p:extLst>
          </p:nvPr>
        </p:nvGraphicFramePr>
        <p:xfrm>
          <a:off x="1056679" y="1238354"/>
          <a:ext cx="10405232" cy="5149304"/>
        </p:xfrm>
        <a:graphic>
          <a:graphicData uri="http://schemas.openxmlformats.org/drawingml/2006/table">
            <a:tbl>
              <a:tblPr/>
              <a:tblGrid>
                <a:gridCol w="1429850">
                  <a:extLst>
                    <a:ext uri="{9D8B030D-6E8A-4147-A177-3AD203B41FA5}">
                      <a16:colId xmlns:a16="http://schemas.microsoft.com/office/drawing/2014/main" val="20000"/>
                    </a:ext>
                  </a:extLst>
                </a:gridCol>
                <a:gridCol w="3130083">
                  <a:extLst>
                    <a:ext uri="{9D8B030D-6E8A-4147-A177-3AD203B41FA5}">
                      <a16:colId xmlns:a16="http://schemas.microsoft.com/office/drawing/2014/main" val="20001"/>
                    </a:ext>
                  </a:extLst>
                </a:gridCol>
                <a:gridCol w="3417851">
                  <a:extLst>
                    <a:ext uri="{9D8B030D-6E8A-4147-A177-3AD203B41FA5}">
                      <a16:colId xmlns:a16="http://schemas.microsoft.com/office/drawing/2014/main" val="20002"/>
                    </a:ext>
                  </a:extLst>
                </a:gridCol>
                <a:gridCol w="2427448">
                  <a:extLst>
                    <a:ext uri="{9D8B030D-6E8A-4147-A177-3AD203B41FA5}">
                      <a16:colId xmlns:a16="http://schemas.microsoft.com/office/drawing/2014/main" val="20003"/>
                    </a:ext>
                  </a:extLst>
                </a:gridCol>
              </a:tblGrid>
              <a:tr h="513563">
                <a:tc>
                  <a:txBody>
                    <a:bodyPr/>
                    <a:lstStyle>
                      <a:lvl1pPr>
                        <a:spcBef>
                          <a:spcPct val="20000"/>
                        </a:spcBef>
                        <a:defRPr sz="2400">
                          <a:solidFill>
                            <a:schemeClr val="tx1"/>
                          </a:solidFill>
                          <a:latin typeface="微软雅黑" panose="020B0503020204020204" pitchFamily="34" charset="-122"/>
                          <a:ea typeface="微软雅黑" panose="020B0503020204020204" pitchFamily="34" charset="-122"/>
                        </a:defRPr>
                      </a:lvl1pPr>
                      <a:lvl2pPr marL="742950" indent="-285750">
                        <a:spcBef>
                          <a:spcPct val="20000"/>
                        </a:spcBef>
                        <a:defRPr sz="2000">
                          <a:solidFill>
                            <a:schemeClr val="tx1"/>
                          </a:solidFill>
                          <a:latin typeface="微软雅黑" panose="020B0503020204020204" pitchFamily="34" charset="-122"/>
                          <a:ea typeface="微软雅黑" panose="020B0503020204020204" pitchFamily="34" charset="-122"/>
                        </a:defRPr>
                      </a:lvl2pPr>
                      <a:lvl3pPr marL="1143000" indent="-228600">
                        <a:spcBef>
                          <a:spcPct val="20000"/>
                        </a:spcBef>
                        <a:defRPr>
                          <a:solidFill>
                            <a:schemeClr val="tx1"/>
                          </a:solidFill>
                          <a:latin typeface="微软雅黑" panose="020B0503020204020204" pitchFamily="34" charset="-122"/>
                          <a:ea typeface="微软雅黑" panose="020B0503020204020204" pitchFamily="34" charset="-122"/>
                        </a:defRPr>
                      </a:lvl3pPr>
                      <a:lvl4pPr marL="1600200" indent="-228600">
                        <a:spcBef>
                          <a:spcPct val="20000"/>
                        </a:spcBef>
                        <a:defRPr sz="1600">
                          <a:solidFill>
                            <a:schemeClr val="tx1"/>
                          </a:solidFill>
                          <a:latin typeface="微软雅黑" panose="020B0503020204020204" pitchFamily="34" charset="-122"/>
                          <a:ea typeface="微软雅黑" panose="020B0503020204020204" pitchFamily="34" charset="-122"/>
                        </a:defRPr>
                      </a:lvl4pPr>
                      <a:lvl5pPr marL="2057400" indent="-228600">
                        <a:spcBef>
                          <a:spcPct val="20000"/>
                        </a:spcBef>
                        <a:defRPr sz="1600">
                          <a:solidFill>
                            <a:schemeClr val="tx1"/>
                          </a:solidFill>
                          <a:latin typeface="微软雅黑" panose="020B0503020204020204" pitchFamily="34" charset="-122"/>
                          <a:ea typeface="微软雅黑" panose="020B0503020204020204" pitchFamily="34" charset="-122"/>
                        </a:defRPr>
                      </a:lvl5pPr>
                      <a:lvl6pPr marL="2514600" indent="-228600" eaLnBrk="0" fontAlgn="base" hangingPunct="0">
                        <a:spcBef>
                          <a:spcPct val="20000"/>
                        </a:spcBef>
                        <a:spcAft>
                          <a:spcPct val="0"/>
                        </a:spcAft>
                        <a:defRPr sz="1600">
                          <a:solidFill>
                            <a:schemeClr val="tx1"/>
                          </a:solidFill>
                          <a:latin typeface="微软雅黑" panose="020B0503020204020204" pitchFamily="34" charset="-122"/>
                          <a:ea typeface="微软雅黑" panose="020B0503020204020204" pitchFamily="34" charset="-122"/>
                        </a:defRPr>
                      </a:lvl6pPr>
                      <a:lvl7pPr marL="2971800" indent="-228600" eaLnBrk="0" fontAlgn="base" hangingPunct="0">
                        <a:spcBef>
                          <a:spcPct val="20000"/>
                        </a:spcBef>
                        <a:spcAft>
                          <a:spcPct val="0"/>
                        </a:spcAft>
                        <a:defRPr sz="1600">
                          <a:solidFill>
                            <a:schemeClr val="tx1"/>
                          </a:solidFill>
                          <a:latin typeface="微软雅黑" panose="020B0503020204020204" pitchFamily="34" charset="-122"/>
                          <a:ea typeface="微软雅黑" panose="020B0503020204020204" pitchFamily="34" charset="-122"/>
                        </a:defRPr>
                      </a:lvl7pPr>
                      <a:lvl8pPr marL="3429000" indent="-228600" eaLnBrk="0" fontAlgn="base" hangingPunct="0">
                        <a:spcBef>
                          <a:spcPct val="20000"/>
                        </a:spcBef>
                        <a:spcAft>
                          <a:spcPct val="0"/>
                        </a:spcAft>
                        <a:defRPr sz="1600">
                          <a:solidFill>
                            <a:schemeClr val="tx1"/>
                          </a:solidFill>
                          <a:latin typeface="微软雅黑" panose="020B0503020204020204" pitchFamily="34" charset="-122"/>
                          <a:ea typeface="微软雅黑" panose="020B0503020204020204" pitchFamily="34" charset="-122"/>
                        </a:defRPr>
                      </a:lvl8pPr>
                      <a:lvl9pPr marL="3886200" indent="-228600" eaLnBrk="0" fontAlgn="base" hangingPunct="0">
                        <a:spcBef>
                          <a:spcPct val="20000"/>
                        </a:spcBef>
                        <a:spcAft>
                          <a:spcPct val="0"/>
                        </a:spcAft>
                        <a:defRPr sz="1600">
                          <a:solidFill>
                            <a:schemeClr val="tx1"/>
                          </a:solidFill>
                          <a:latin typeface="微软雅黑" panose="020B0503020204020204" pitchFamily="34" charset="-122"/>
                          <a:ea typeface="微软雅黑" panose="020B0503020204020204" pitchFamily="34" charset="-122"/>
                        </a:defRPr>
                      </a:lvl9pPr>
                    </a:lstStyle>
                    <a:p>
                      <a:pPr marL="0" marR="0" lvl="0" indent="0" algn="ctr" defTabSz="914400" rtl="0" eaLnBrk="1" fontAlgn="base" latinLnBrk="0" hangingPunct="1">
                        <a:lnSpc>
                          <a:spcPct val="110000"/>
                        </a:lnSpc>
                        <a:spcBef>
                          <a:spcPct val="0"/>
                        </a:spcBef>
                        <a:spcAft>
                          <a:spcPct val="0"/>
                        </a:spcAft>
                        <a:buClrTx/>
                        <a:buSzTx/>
                        <a:buFontTx/>
                        <a:buNone/>
                      </a:pPr>
                      <a:r>
                        <a:rPr kumimoji="0" lang="zh-CN" altLang="zh-CN" sz="2000" b="1" i="0" u="none" strike="noStrike" cap="none" normalizeH="0" baseline="0" dirty="0">
                          <a:ln>
                            <a:noFill/>
                          </a:ln>
                          <a:solidFill>
                            <a:srgbClr val="FFFFFF"/>
                          </a:solidFill>
                          <a:effectLst/>
                          <a:latin typeface="微软雅黑" panose="020B0503020204020204" pitchFamily="34" charset="-122"/>
                          <a:ea typeface="微软雅黑" panose="020B0503020204020204" pitchFamily="34" charset="-122"/>
                        </a:rPr>
                        <a:t>分层</a:t>
                      </a:r>
                      <a:endParaRPr kumimoji="0" lang="zh-CN" altLang="zh-CN" sz="2000" b="1" i="0" u="none" strike="noStrike" cap="none" normalizeH="0" baseline="0" dirty="0">
                        <a:ln>
                          <a:noFill/>
                        </a:ln>
                        <a:solidFill>
                          <a:srgbClr val="FFFFFF"/>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89719" marR="89719"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lvl1pPr>
                        <a:spcBef>
                          <a:spcPct val="20000"/>
                        </a:spcBef>
                        <a:defRPr sz="2400">
                          <a:solidFill>
                            <a:schemeClr val="tx1"/>
                          </a:solidFill>
                          <a:latin typeface="微软雅黑" panose="020B0503020204020204" pitchFamily="34" charset="-122"/>
                          <a:ea typeface="微软雅黑" panose="020B0503020204020204" pitchFamily="34" charset="-122"/>
                        </a:defRPr>
                      </a:lvl1pPr>
                      <a:lvl2pPr marL="742950" indent="-285750">
                        <a:spcBef>
                          <a:spcPct val="20000"/>
                        </a:spcBef>
                        <a:defRPr sz="2000">
                          <a:solidFill>
                            <a:schemeClr val="tx1"/>
                          </a:solidFill>
                          <a:latin typeface="微软雅黑" panose="020B0503020204020204" pitchFamily="34" charset="-122"/>
                          <a:ea typeface="微软雅黑" panose="020B0503020204020204" pitchFamily="34" charset="-122"/>
                        </a:defRPr>
                      </a:lvl2pPr>
                      <a:lvl3pPr marL="1143000" indent="-228600">
                        <a:spcBef>
                          <a:spcPct val="20000"/>
                        </a:spcBef>
                        <a:defRPr>
                          <a:solidFill>
                            <a:schemeClr val="tx1"/>
                          </a:solidFill>
                          <a:latin typeface="微软雅黑" panose="020B0503020204020204" pitchFamily="34" charset="-122"/>
                          <a:ea typeface="微软雅黑" panose="020B0503020204020204" pitchFamily="34" charset="-122"/>
                        </a:defRPr>
                      </a:lvl3pPr>
                      <a:lvl4pPr marL="1600200" indent="-228600">
                        <a:spcBef>
                          <a:spcPct val="20000"/>
                        </a:spcBef>
                        <a:defRPr sz="1600">
                          <a:solidFill>
                            <a:schemeClr val="tx1"/>
                          </a:solidFill>
                          <a:latin typeface="微软雅黑" panose="020B0503020204020204" pitchFamily="34" charset="-122"/>
                          <a:ea typeface="微软雅黑" panose="020B0503020204020204" pitchFamily="34" charset="-122"/>
                        </a:defRPr>
                      </a:lvl4pPr>
                      <a:lvl5pPr marL="2057400" indent="-228600">
                        <a:spcBef>
                          <a:spcPct val="20000"/>
                        </a:spcBef>
                        <a:defRPr sz="1600">
                          <a:solidFill>
                            <a:schemeClr val="tx1"/>
                          </a:solidFill>
                          <a:latin typeface="微软雅黑" panose="020B0503020204020204" pitchFamily="34" charset="-122"/>
                          <a:ea typeface="微软雅黑" panose="020B0503020204020204" pitchFamily="34" charset="-122"/>
                        </a:defRPr>
                      </a:lvl5pPr>
                      <a:lvl6pPr marL="2514600" indent="-228600" eaLnBrk="0" fontAlgn="base" hangingPunct="0">
                        <a:spcBef>
                          <a:spcPct val="20000"/>
                        </a:spcBef>
                        <a:spcAft>
                          <a:spcPct val="0"/>
                        </a:spcAft>
                        <a:defRPr sz="1600">
                          <a:solidFill>
                            <a:schemeClr val="tx1"/>
                          </a:solidFill>
                          <a:latin typeface="微软雅黑" panose="020B0503020204020204" pitchFamily="34" charset="-122"/>
                          <a:ea typeface="微软雅黑" panose="020B0503020204020204" pitchFamily="34" charset="-122"/>
                        </a:defRPr>
                      </a:lvl6pPr>
                      <a:lvl7pPr marL="2971800" indent="-228600" eaLnBrk="0" fontAlgn="base" hangingPunct="0">
                        <a:spcBef>
                          <a:spcPct val="20000"/>
                        </a:spcBef>
                        <a:spcAft>
                          <a:spcPct val="0"/>
                        </a:spcAft>
                        <a:defRPr sz="1600">
                          <a:solidFill>
                            <a:schemeClr val="tx1"/>
                          </a:solidFill>
                          <a:latin typeface="微软雅黑" panose="020B0503020204020204" pitchFamily="34" charset="-122"/>
                          <a:ea typeface="微软雅黑" panose="020B0503020204020204" pitchFamily="34" charset="-122"/>
                        </a:defRPr>
                      </a:lvl7pPr>
                      <a:lvl8pPr marL="3429000" indent="-228600" eaLnBrk="0" fontAlgn="base" hangingPunct="0">
                        <a:spcBef>
                          <a:spcPct val="20000"/>
                        </a:spcBef>
                        <a:spcAft>
                          <a:spcPct val="0"/>
                        </a:spcAft>
                        <a:defRPr sz="1600">
                          <a:solidFill>
                            <a:schemeClr val="tx1"/>
                          </a:solidFill>
                          <a:latin typeface="微软雅黑" panose="020B0503020204020204" pitchFamily="34" charset="-122"/>
                          <a:ea typeface="微软雅黑" panose="020B0503020204020204" pitchFamily="34" charset="-122"/>
                        </a:defRPr>
                      </a:lvl8pPr>
                      <a:lvl9pPr marL="3886200" indent="-228600" eaLnBrk="0" fontAlgn="base" hangingPunct="0">
                        <a:spcBef>
                          <a:spcPct val="20000"/>
                        </a:spcBef>
                        <a:spcAft>
                          <a:spcPct val="0"/>
                        </a:spcAft>
                        <a:defRPr sz="1600">
                          <a:solidFill>
                            <a:schemeClr val="tx1"/>
                          </a:solidFill>
                          <a:latin typeface="微软雅黑" panose="020B0503020204020204" pitchFamily="34" charset="-122"/>
                          <a:ea typeface="微软雅黑" panose="020B0503020204020204" pitchFamily="34" charset="-122"/>
                        </a:defRPr>
                      </a:lvl9pPr>
                    </a:lstStyle>
                    <a:p>
                      <a:pPr marL="0" marR="0" lvl="0" indent="0" algn="ctr" defTabSz="914400" rtl="0" eaLnBrk="1" fontAlgn="base" latinLnBrk="0" hangingPunct="1">
                        <a:lnSpc>
                          <a:spcPct val="110000"/>
                        </a:lnSpc>
                        <a:spcBef>
                          <a:spcPct val="0"/>
                        </a:spcBef>
                        <a:spcAft>
                          <a:spcPct val="0"/>
                        </a:spcAft>
                        <a:buClrTx/>
                        <a:buSzTx/>
                        <a:buFontTx/>
                        <a:buNone/>
                      </a:pPr>
                      <a:r>
                        <a:rPr kumimoji="0" lang="en-US" altLang="zh-CN" sz="2000" b="1" i="0" u="none" strike="noStrike" cap="none" normalizeH="0" baseline="0" dirty="0">
                          <a:ln>
                            <a:noFill/>
                          </a:ln>
                          <a:solidFill>
                            <a:srgbClr val="FFFFFF"/>
                          </a:solidFill>
                          <a:effectLst/>
                          <a:latin typeface="微软雅黑" panose="020B0503020204020204" pitchFamily="34" charset="-122"/>
                          <a:ea typeface="微软雅黑" panose="020B0503020204020204" pitchFamily="34" charset="-122"/>
                          <a:cs typeface="Times New Roman" panose="02020603050405020304" pitchFamily="18" charset="0"/>
                        </a:rPr>
                        <a:t>Ⅰ</a:t>
                      </a:r>
                      <a:r>
                        <a:rPr kumimoji="0" lang="zh-CN" altLang="en-US" sz="2000" b="1" i="0" u="none" strike="noStrike" cap="none" normalizeH="0" baseline="0" dirty="0">
                          <a:ln>
                            <a:noFill/>
                          </a:ln>
                          <a:solidFill>
                            <a:srgbClr val="FFFFFF"/>
                          </a:solidFill>
                          <a:effectLst/>
                          <a:latin typeface="微软雅黑" panose="020B0503020204020204" pitchFamily="34" charset="-122"/>
                          <a:ea typeface="微软雅黑" panose="020B0503020204020204" pitchFamily="34" charset="-122"/>
                          <a:cs typeface="Times New Roman" panose="02020603050405020304" pitchFamily="18" charset="0"/>
                        </a:rPr>
                        <a:t>级推荐</a:t>
                      </a:r>
                      <a:endParaRPr kumimoji="0" lang="zh-CN" altLang="zh-CN" sz="2000" b="1" i="0" u="none" strike="noStrike" cap="none" normalizeH="0" baseline="0" dirty="0">
                        <a:ln>
                          <a:noFill/>
                        </a:ln>
                        <a:solidFill>
                          <a:srgbClr val="FFFFFF"/>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89719" marR="89719"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lvl1pPr>
                        <a:spcBef>
                          <a:spcPct val="20000"/>
                        </a:spcBef>
                        <a:defRPr sz="2400">
                          <a:solidFill>
                            <a:schemeClr val="tx1"/>
                          </a:solidFill>
                          <a:latin typeface="微软雅黑" panose="020B0503020204020204" pitchFamily="34" charset="-122"/>
                          <a:ea typeface="微软雅黑" panose="020B0503020204020204" pitchFamily="34" charset="-122"/>
                        </a:defRPr>
                      </a:lvl1pPr>
                      <a:lvl2pPr marL="742950" indent="-285750">
                        <a:spcBef>
                          <a:spcPct val="20000"/>
                        </a:spcBef>
                        <a:defRPr sz="2000">
                          <a:solidFill>
                            <a:schemeClr val="tx1"/>
                          </a:solidFill>
                          <a:latin typeface="微软雅黑" panose="020B0503020204020204" pitchFamily="34" charset="-122"/>
                          <a:ea typeface="微软雅黑" panose="020B0503020204020204" pitchFamily="34" charset="-122"/>
                        </a:defRPr>
                      </a:lvl2pPr>
                      <a:lvl3pPr marL="1143000" indent="-228600">
                        <a:spcBef>
                          <a:spcPct val="20000"/>
                        </a:spcBef>
                        <a:defRPr>
                          <a:solidFill>
                            <a:schemeClr val="tx1"/>
                          </a:solidFill>
                          <a:latin typeface="微软雅黑" panose="020B0503020204020204" pitchFamily="34" charset="-122"/>
                          <a:ea typeface="微软雅黑" panose="020B0503020204020204" pitchFamily="34" charset="-122"/>
                        </a:defRPr>
                      </a:lvl3pPr>
                      <a:lvl4pPr marL="1600200" indent="-228600">
                        <a:spcBef>
                          <a:spcPct val="20000"/>
                        </a:spcBef>
                        <a:defRPr sz="1600">
                          <a:solidFill>
                            <a:schemeClr val="tx1"/>
                          </a:solidFill>
                          <a:latin typeface="微软雅黑" panose="020B0503020204020204" pitchFamily="34" charset="-122"/>
                          <a:ea typeface="微软雅黑" panose="020B0503020204020204" pitchFamily="34" charset="-122"/>
                        </a:defRPr>
                      </a:lvl4pPr>
                      <a:lvl5pPr marL="2057400" indent="-228600">
                        <a:spcBef>
                          <a:spcPct val="20000"/>
                        </a:spcBef>
                        <a:defRPr sz="1600">
                          <a:solidFill>
                            <a:schemeClr val="tx1"/>
                          </a:solidFill>
                          <a:latin typeface="微软雅黑" panose="020B0503020204020204" pitchFamily="34" charset="-122"/>
                          <a:ea typeface="微软雅黑" panose="020B0503020204020204" pitchFamily="34" charset="-122"/>
                        </a:defRPr>
                      </a:lvl5pPr>
                      <a:lvl6pPr marL="2514600" indent="-228600" eaLnBrk="0" fontAlgn="base" hangingPunct="0">
                        <a:spcBef>
                          <a:spcPct val="20000"/>
                        </a:spcBef>
                        <a:spcAft>
                          <a:spcPct val="0"/>
                        </a:spcAft>
                        <a:defRPr sz="1600">
                          <a:solidFill>
                            <a:schemeClr val="tx1"/>
                          </a:solidFill>
                          <a:latin typeface="微软雅黑" panose="020B0503020204020204" pitchFamily="34" charset="-122"/>
                          <a:ea typeface="微软雅黑" panose="020B0503020204020204" pitchFamily="34" charset="-122"/>
                        </a:defRPr>
                      </a:lvl6pPr>
                      <a:lvl7pPr marL="2971800" indent="-228600" eaLnBrk="0" fontAlgn="base" hangingPunct="0">
                        <a:spcBef>
                          <a:spcPct val="20000"/>
                        </a:spcBef>
                        <a:spcAft>
                          <a:spcPct val="0"/>
                        </a:spcAft>
                        <a:defRPr sz="1600">
                          <a:solidFill>
                            <a:schemeClr val="tx1"/>
                          </a:solidFill>
                          <a:latin typeface="微软雅黑" panose="020B0503020204020204" pitchFamily="34" charset="-122"/>
                          <a:ea typeface="微软雅黑" panose="020B0503020204020204" pitchFamily="34" charset="-122"/>
                        </a:defRPr>
                      </a:lvl7pPr>
                      <a:lvl8pPr marL="3429000" indent="-228600" eaLnBrk="0" fontAlgn="base" hangingPunct="0">
                        <a:spcBef>
                          <a:spcPct val="20000"/>
                        </a:spcBef>
                        <a:spcAft>
                          <a:spcPct val="0"/>
                        </a:spcAft>
                        <a:defRPr sz="1600">
                          <a:solidFill>
                            <a:schemeClr val="tx1"/>
                          </a:solidFill>
                          <a:latin typeface="微软雅黑" panose="020B0503020204020204" pitchFamily="34" charset="-122"/>
                          <a:ea typeface="微软雅黑" panose="020B0503020204020204" pitchFamily="34" charset="-122"/>
                        </a:defRPr>
                      </a:lvl8pPr>
                      <a:lvl9pPr marL="3886200" indent="-228600" eaLnBrk="0" fontAlgn="base" hangingPunct="0">
                        <a:spcBef>
                          <a:spcPct val="20000"/>
                        </a:spcBef>
                        <a:spcAft>
                          <a:spcPct val="0"/>
                        </a:spcAft>
                        <a:defRPr sz="1600">
                          <a:solidFill>
                            <a:schemeClr val="tx1"/>
                          </a:solidFill>
                          <a:latin typeface="微软雅黑" panose="020B0503020204020204" pitchFamily="34" charset="-122"/>
                          <a:ea typeface="微软雅黑" panose="020B0503020204020204" pitchFamily="34" charset="-122"/>
                        </a:defRPr>
                      </a:lvl9pPr>
                    </a:lstStyle>
                    <a:p>
                      <a:pPr marL="0" marR="0" lvl="0" indent="0" algn="ctr" defTabSz="914400" rtl="0" eaLnBrk="1" fontAlgn="base" latinLnBrk="0" hangingPunct="1">
                        <a:lnSpc>
                          <a:spcPct val="110000"/>
                        </a:lnSpc>
                        <a:spcBef>
                          <a:spcPct val="0"/>
                        </a:spcBef>
                        <a:spcAft>
                          <a:spcPct val="0"/>
                        </a:spcAft>
                        <a:buClrTx/>
                        <a:buSzTx/>
                        <a:buFontTx/>
                        <a:buNone/>
                      </a:pPr>
                      <a:r>
                        <a:rPr kumimoji="0" lang="en-US" altLang="zh-CN" sz="2000" b="1" i="0" u="none" strike="noStrike" cap="none" normalizeH="0" baseline="0" dirty="0">
                          <a:ln>
                            <a:noFill/>
                          </a:ln>
                          <a:solidFill>
                            <a:srgbClr val="FFFFFF"/>
                          </a:solidFill>
                          <a:effectLst/>
                          <a:latin typeface="微软雅黑" panose="020B0503020204020204" pitchFamily="34" charset="-122"/>
                          <a:ea typeface="微软雅黑" panose="020B0503020204020204" pitchFamily="34" charset="-122"/>
                          <a:cs typeface="Times New Roman" panose="02020603050405020304" pitchFamily="18" charset="0"/>
                        </a:rPr>
                        <a:t>Ⅱ</a:t>
                      </a:r>
                      <a:r>
                        <a:rPr kumimoji="0" lang="zh-CN" altLang="en-US" sz="2000" b="1" i="0" u="none" strike="noStrike" cap="none" normalizeH="0" baseline="0" dirty="0">
                          <a:ln>
                            <a:noFill/>
                          </a:ln>
                          <a:solidFill>
                            <a:srgbClr val="FFFFFF"/>
                          </a:solidFill>
                          <a:effectLst/>
                          <a:latin typeface="微软雅黑" panose="020B0503020204020204" pitchFamily="34" charset="-122"/>
                          <a:ea typeface="微软雅黑" panose="020B0503020204020204" pitchFamily="34" charset="-122"/>
                          <a:cs typeface="Times New Roman" panose="02020603050405020304" pitchFamily="18" charset="0"/>
                        </a:rPr>
                        <a:t>级推荐</a:t>
                      </a:r>
                      <a:endParaRPr kumimoji="0" lang="zh-CN" altLang="zh-CN" sz="2000" b="1" i="0" u="none" strike="noStrike" cap="none" normalizeH="0" baseline="0" dirty="0">
                        <a:ln>
                          <a:noFill/>
                        </a:ln>
                        <a:solidFill>
                          <a:srgbClr val="FFFFFF"/>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89719" marR="89719"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lvl1pPr>
                        <a:spcBef>
                          <a:spcPct val="20000"/>
                        </a:spcBef>
                        <a:defRPr sz="2400">
                          <a:solidFill>
                            <a:schemeClr val="tx1"/>
                          </a:solidFill>
                          <a:latin typeface="微软雅黑" panose="020B0503020204020204" pitchFamily="34" charset="-122"/>
                          <a:ea typeface="微软雅黑" panose="020B0503020204020204" pitchFamily="34" charset="-122"/>
                        </a:defRPr>
                      </a:lvl1pPr>
                      <a:lvl2pPr marL="742950" indent="-285750">
                        <a:spcBef>
                          <a:spcPct val="20000"/>
                        </a:spcBef>
                        <a:defRPr sz="2000">
                          <a:solidFill>
                            <a:schemeClr val="tx1"/>
                          </a:solidFill>
                          <a:latin typeface="微软雅黑" panose="020B0503020204020204" pitchFamily="34" charset="-122"/>
                          <a:ea typeface="微软雅黑" panose="020B0503020204020204" pitchFamily="34" charset="-122"/>
                        </a:defRPr>
                      </a:lvl2pPr>
                      <a:lvl3pPr marL="1143000" indent="-228600">
                        <a:spcBef>
                          <a:spcPct val="20000"/>
                        </a:spcBef>
                        <a:defRPr>
                          <a:solidFill>
                            <a:schemeClr val="tx1"/>
                          </a:solidFill>
                          <a:latin typeface="微软雅黑" panose="020B0503020204020204" pitchFamily="34" charset="-122"/>
                          <a:ea typeface="微软雅黑" panose="020B0503020204020204" pitchFamily="34" charset="-122"/>
                        </a:defRPr>
                      </a:lvl3pPr>
                      <a:lvl4pPr marL="1600200" indent="-228600">
                        <a:spcBef>
                          <a:spcPct val="20000"/>
                        </a:spcBef>
                        <a:defRPr sz="1600">
                          <a:solidFill>
                            <a:schemeClr val="tx1"/>
                          </a:solidFill>
                          <a:latin typeface="微软雅黑" panose="020B0503020204020204" pitchFamily="34" charset="-122"/>
                          <a:ea typeface="微软雅黑" panose="020B0503020204020204" pitchFamily="34" charset="-122"/>
                        </a:defRPr>
                      </a:lvl4pPr>
                      <a:lvl5pPr marL="2057400" indent="-228600">
                        <a:spcBef>
                          <a:spcPct val="20000"/>
                        </a:spcBef>
                        <a:defRPr sz="1600">
                          <a:solidFill>
                            <a:schemeClr val="tx1"/>
                          </a:solidFill>
                          <a:latin typeface="微软雅黑" panose="020B0503020204020204" pitchFamily="34" charset="-122"/>
                          <a:ea typeface="微软雅黑" panose="020B0503020204020204" pitchFamily="34" charset="-122"/>
                        </a:defRPr>
                      </a:lvl5pPr>
                      <a:lvl6pPr marL="2514600" indent="-228600" eaLnBrk="0" fontAlgn="base" hangingPunct="0">
                        <a:spcBef>
                          <a:spcPct val="20000"/>
                        </a:spcBef>
                        <a:spcAft>
                          <a:spcPct val="0"/>
                        </a:spcAft>
                        <a:defRPr sz="1600">
                          <a:solidFill>
                            <a:schemeClr val="tx1"/>
                          </a:solidFill>
                          <a:latin typeface="微软雅黑" panose="020B0503020204020204" pitchFamily="34" charset="-122"/>
                          <a:ea typeface="微软雅黑" panose="020B0503020204020204" pitchFamily="34" charset="-122"/>
                        </a:defRPr>
                      </a:lvl6pPr>
                      <a:lvl7pPr marL="2971800" indent="-228600" eaLnBrk="0" fontAlgn="base" hangingPunct="0">
                        <a:spcBef>
                          <a:spcPct val="20000"/>
                        </a:spcBef>
                        <a:spcAft>
                          <a:spcPct val="0"/>
                        </a:spcAft>
                        <a:defRPr sz="1600">
                          <a:solidFill>
                            <a:schemeClr val="tx1"/>
                          </a:solidFill>
                          <a:latin typeface="微软雅黑" panose="020B0503020204020204" pitchFamily="34" charset="-122"/>
                          <a:ea typeface="微软雅黑" panose="020B0503020204020204" pitchFamily="34" charset="-122"/>
                        </a:defRPr>
                      </a:lvl7pPr>
                      <a:lvl8pPr marL="3429000" indent="-228600" eaLnBrk="0" fontAlgn="base" hangingPunct="0">
                        <a:spcBef>
                          <a:spcPct val="20000"/>
                        </a:spcBef>
                        <a:spcAft>
                          <a:spcPct val="0"/>
                        </a:spcAft>
                        <a:defRPr sz="1600">
                          <a:solidFill>
                            <a:schemeClr val="tx1"/>
                          </a:solidFill>
                          <a:latin typeface="微软雅黑" panose="020B0503020204020204" pitchFamily="34" charset="-122"/>
                          <a:ea typeface="微软雅黑" panose="020B0503020204020204" pitchFamily="34" charset="-122"/>
                        </a:defRPr>
                      </a:lvl8pPr>
                      <a:lvl9pPr marL="3886200" indent="-228600" eaLnBrk="0" fontAlgn="base" hangingPunct="0">
                        <a:spcBef>
                          <a:spcPct val="20000"/>
                        </a:spcBef>
                        <a:spcAft>
                          <a:spcPct val="0"/>
                        </a:spcAft>
                        <a:defRPr sz="1600">
                          <a:solidFill>
                            <a:schemeClr val="tx1"/>
                          </a:solidFill>
                          <a:latin typeface="微软雅黑" panose="020B0503020204020204" pitchFamily="34" charset="-122"/>
                          <a:ea typeface="微软雅黑" panose="020B0503020204020204" pitchFamily="34" charset="-122"/>
                        </a:defRPr>
                      </a:lvl9pPr>
                    </a:lstStyle>
                    <a:p>
                      <a:pPr marL="0" marR="0" lvl="0" indent="0" algn="ctr" defTabSz="914400" rtl="0" eaLnBrk="1" fontAlgn="base" latinLnBrk="0" hangingPunct="1">
                        <a:lnSpc>
                          <a:spcPct val="110000"/>
                        </a:lnSpc>
                        <a:spcBef>
                          <a:spcPct val="0"/>
                        </a:spcBef>
                        <a:spcAft>
                          <a:spcPct val="0"/>
                        </a:spcAft>
                        <a:buClrTx/>
                        <a:buSzTx/>
                        <a:buFontTx/>
                        <a:buNone/>
                      </a:pPr>
                      <a:r>
                        <a:rPr kumimoji="0" lang="en-US" altLang="zh-CN" sz="2000" b="1" i="0" u="none" strike="noStrike" cap="none" normalizeH="0" baseline="0" dirty="0">
                          <a:ln>
                            <a:noFill/>
                          </a:ln>
                          <a:solidFill>
                            <a:srgbClr val="FFFFFF"/>
                          </a:solidFill>
                          <a:effectLst/>
                          <a:latin typeface="微软雅黑" panose="020B0503020204020204" pitchFamily="34" charset="-122"/>
                          <a:ea typeface="微软雅黑" panose="020B0503020204020204" pitchFamily="34" charset="-122"/>
                          <a:cs typeface="Times New Roman" panose="02020603050405020304" pitchFamily="18" charset="0"/>
                        </a:rPr>
                        <a:t>Ⅲ</a:t>
                      </a:r>
                      <a:r>
                        <a:rPr kumimoji="0" lang="zh-CN" altLang="en-US" sz="2000" b="1" i="0" u="none" strike="noStrike" cap="none" normalizeH="0" baseline="0" dirty="0">
                          <a:ln>
                            <a:noFill/>
                          </a:ln>
                          <a:solidFill>
                            <a:srgbClr val="FFFFFF"/>
                          </a:solidFill>
                          <a:effectLst/>
                          <a:latin typeface="微软雅黑" panose="020B0503020204020204" pitchFamily="34" charset="-122"/>
                          <a:ea typeface="微软雅黑" panose="020B0503020204020204" pitchFamily="34" charset="-122"/>
                          <a:cs typeface="Times New Roman" panose="02020603050405020304" pitchFamily="18" charset="0"/>
                        </a:rPr>
                        <a:t>级推荐</a:t>
                      </a:r>
                      <a:endParaRPr kumimoji="0" lang="zh-CN" altLang="zh-CN" sz="2000" b="1" i="0" u="none" strike="noStrike" cap="none" normalizeH="0" baseline="0" dirty="0">
                        <a:ln>
                          <a:noFill/>
                        </a:ln>
                        <a:solidFill>
                          <a:srgbClr val="FFFFFF"/>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89719" marR="89719"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extLst>
                  <a:ext uri="{0D108BD9-81ED-4DB2-BD59-A6C34878D82A}">
                    <a16:rowId xmlns:a16="http://schemas.microsoft.com/office/drawing/2014/main" val="10000"/>
                  </a:ext>
                </a:extLst>
              </a:tr>
              <a:tr h="2287143">
                <a:tc>
                  <a:txBody>
                    <a:bodyPr/>
                    <a:lstStyle>
                      <a:lvl1pPr>
                        <a:spcBef>
                          <a:spcPct val="20000"/>
                        </a:spcBef>
                        <a:defRPr sz="2400">
                          <a:solidFill>
                            <a:schemeClr val="tx1"/>
                          </a:solidFill>
                          <a:latin typeface="微软雅黑" panose="020B0503020204020204" pitchFamily="34" charset="-122"/>
                          <a:ea typeface="微软雅黑" panose="020B0503020204020204" pitchFamily="34" charset="-122"/>
                        </a:defRPr>
                      </a:lvl1pPr>
                      <a:lvl2pPr marL="742950" indent="-285750">
                        <a:spcBef>
                          <a:spcPct val="20000"/>
                        </a:spcBef>
                        <a:defRPr sz="2000">
                          <a:solidFill>
                            <a:schemeClr val="tx1"/>
                          </a:solidFill>
                          <a:latin typeface="微软雅黑" panose="020B0503020204020204" pitchFamily="34" charset="-122"/>
                          <a:ea typeface="微软雅黑" panose="020B0503020204020204" pitchFamily="34" charset="-122"/>
                        </a:defRPr>
                      </a:lvl2pPr>
                      <a:lvl3pPr marL="1143000" indent="-228600">
                        <a:spcBef>
                          <a:spcPct val="20000"/>
                        </a:spcBef>
                        <a:defRPr>
                          <a:solidFill>
                            <a:schemeClr val="tx1"/>
                          </a:solidFill>
                          <a:latin typeface="微软雅黑" panose="020B0503020204020204" pitchFamily="34" charset="-122"/>
                          <a:ea typeface="微软雅黑" panose="020B0503020204020204" pitchFamily="34" charset="-122"/>
                        </a:defRPr>
                      </a:lvl3pPr>
                      <a:lvl4pPr marL="1600200" indent="-228600">
                        <a:spcBef>
                          <a:spcPct val="20000"/>
                        </a:spcBef>
                        <a:defRPr sz="1600">
                          <a:solidFill>
                            <a:schemeClr val="tx1"/>
                          </a:solidFill>
                          <a:latin typeface="微软雅黑" panose="020B0503020204020204" pitchFamily="34" charset="-122"/>
                          <a:ea typeface="微软雅黑" panose="020B0503020204020204" pitchFamily="34" charset="-122"/>
                        </a:defRPr>
                      </a:lvl4pPr>
                      <a:lvl5pPr marL="2057400" indent="-228600">
                        <a:spcBef>
                          <a:spcPct val="20000"/>
                        </a:spcBef>
                        <a:defRPr sz="1600">
                          <a:solidFill>
                            <a:schemeClr val="tx1"/>
                          </a:solidFill>
                          <a:latin typeface="微软雅黑" panose="020B0503020204020204" pitchFamily="34" charset="-122"/>
                          <a:ea typeface="微软雅黑" panose="020B0503020204020204" pitchFamily="34" charset="-122"/>
                        </a:defRPr>
                      </a:lvl5pPr>
                      <a:lvl6pPr marL="2514600" indent="-228600" eaLnBrk="0" fontAlgn="base" hangingPunct="0">
                        <a:spcBef>
                          <a:spcPct val="20000"/>
                        </a:spcBef>
                        <a:spcAft>
                          <a:spcPct val="0"/>
                        </a:spcAft>
                        <a:defRPr sz="1600">
                          <a:solidFill>
                            <a:schemeClr val="tx1"/>
                          </a:solidFill>
                          <a:latin typeface="微软雅黑" panose="020B0503020204020204" pitchFamily="34" charset="-122"/>
                          <a:ea typeface="微软雅黑" panose="020B0503020204020204" pitchFamily="34" charset="-122"/>
                        </a:defRPr>
                      </a:lvl6pPr>
                      <a:lvl7pPr marL="2971800" indent="-228600" eaLnBrk="0" fontAlgn="base" hangingPunct="0">
                        <a:spcBef>
                          <a:spcPct val="20000"/>
                        </a:spcBef>
                        <a:spcAft>
                          <a:spcPct val="0"/>
                        </a:spcAft>
                        <a:defRPr sz="1600">
                          <a:solidFill>
                            <a:schemeClr val="tx1"/>
                          </a:solidFill>
                          <a:latin typeface="微软雅黑" panose="020B0503020204020204" pitchFamily="34" charset="-122"/>
                          <a:ea typeface="微软雅黑" panose="020B0503020204020204" pitchFamily="34" charset="-122"/>
                        </a:defRPr>
                      </a:lvl7pPr>
                      <a:lvl8pPr marL="3429000" indent="-228600" eaLnBrk="0" fontAlgn="base" hangingPunct="0">
                        <a:spcBef>
                          <a:spcPct val="20000"/>
                        </a:spcBef>
                        <a:spcAft>
                          <a:spcPct val="0"/>
                        </a:spcAft>
                        <a:defRPr sz="1600">
                          <a:solidFill>
                            <a:schemeClr val="tx1"/>
                          </a:solidFill>
                          <a:latin typeface="微软雅黑" panose="020B0503020204020204" pitchFamily="34" charset="-122"/>
                          <a:ea typeface="微软雅黑" panose="020B0503020204020204" pitchFamily="34" charset="-122"/>
                        </a:defRPr>
                      </a:lvl8pPr>
                      <a:lvl9pPr marL="3886200" indent="-228600" eaLnBrk="0" fontAlgn="base" hangingPunct="0">
                        <a:spcBef>
                          <a:spcPct val="20000"/>
                        </a:spcBef>
                        <a:spcAft>
                          <a:spcPct val="0"/>
                        </a:spcAft>
                        <a:defRPr sz="1600">
                          <a:solidFill>
                            <a:schemeClr val="tx1"/>
                          </a:solidFill>
                          <a:latin typeface="微软雅黑" panose="020B0503020204020204" pitchFamily="34" charset="-122"/>
                          <a:ea typeface="微软雅黑" panose="020B0503020204020204" pitchFamily="34" charset="-122"/>
                        </a:defRPr>
                      </a:lvl9pPr>
                    </a:lstStyle>
                    <a:p>
                      <a:pPr marL="0" marR="0" lvl="0" indent="0" algn="ctr" defTabSz="914400" rtl="0" eaLnBrk="1" fontAlgn="base" latinLnBrk="0" hangingPunct="1">
                        <a:lnSpc>
                          <a:spcPct val="110000"/>
                        </a:lnSpc>
                        <a:spcBef>
                          <a:spcPct val="0"/>
                        </a:spcBef>
                        <a:spcAft>
                          <a:spcPct val="0"/>
                        </a:spcAft>
                        <a:buClrTx/>
                        <a:buSzTx/>
                        <a:buFontTx/>
                        <a:buNone/>
                      </a:pPr>
                      <a:r>
                        <a:rPr kumimoji="0" lang="zh-CN" altLang="zh-CN" sz="1800" b="1"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rPr>
                        <a:t>蒽环类</a:t>
                      </a:r>
                      <a:endParaRPr kumimoji="0" lang="en-US" altLang="zh-CN" sz="1800" b="1"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endParaRPr>
                    </a:p>
                    <a:p>
                      <a:pPr marL="0" marR="0" lvl="0" indent="0" algn="ctr" defTabSz="914400" rtl="0" eaLnBrk="1" fontAlgn="base" latinLnBrk="0" hangingPunct="1">
                        <a:lnSpc>
                          <a:spcPct val="110000"/>
                        </a:lnSpc>
                        <a:spcBef>
                          <a:spcPct val="0"/>
                        </a:spcBef>
                        <a:spcAft>
                          <a:spcPct val="0"/>
                        </a:spcAft>
                        <a:buClrTx/>
                        <a:buSzTx/>
                        <a:buFontTx/>
                        <a:buNone/>
                      </a:pPr>
                      <a:r>
                        <a:rPr kumimoji="0" lang="zh-CN" altLang="zh-CN" sz="1800" b="1"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rPr>
                        <a:t>治疗失败</a:t>
                      </a:r>
                      <a:endParaRPr kumimoji="0" lang="zh-CN" altLang="zh-CN" sz="1800" b="1"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89719" marR="89719"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indent="266700">
                        <a:spcBef>
                          <a:spcPct val="20000"/>
                        </a:spcBef>
                        <a:defRPr sz="2400">
                          <a:solidFill>
                            <a:schemeClr val="tx1"/>
                          </a:solidFill>
                          <a:latin typeface="微软雅黑" panose="020B0503020204020204" pitchFamily="34" charset="-122"/>
                          <a:ea typeface="微软雅黑" panose="020B0503020204020204" pitchFamily="34" charset="-122"/>
                        </a:defRPr>
                      </a:lvl1pPr>
                      <a:lvl2pPr marL="742950" indent="-285750">
                        <a:spcBef>
                          <a:spcPct val="20000"/>
                        </a:spcBef>
                        <a:defRPr sz="2000">
                          <a:solidFill>
                            <a:schemeClr val="tx1"/>
                          </a:solidFill>
                          <a:latin typeface="微软雅黑" panose="020B0503020204020204" pitchFamily="34" charset="-122"/>
                          <a:ea typeface="微软雅黑" panose="020B0503020204020204" pitchFamily="34" charset="-122"/>
                        </a:defRPr>
                      </a:lvl2pPr>
                      <a:lvl3pPr marL="1143000" indent="-228600">
                        <a:spcBef>
                          <a:spcPct val="20000"/>
                        </a:spcBef>
                        <a:defRPr>
                          <a:solidFill>
                            <a:schemeClr val="tx1"/>
                          </a:solidFill>
                          <a:latin typeface="微软雅黑" panose="020B0503020204020204" pitchFamily="34" charset="-122"/>
                          <a:ea typeface="微软雅黑" panose="020B0503020204020204" pitchFamily="34" charset="-122"/>
                        </a:defRPr>
                      </a:lvl3pPr>
                      <a:lvl4pPr marL="1600200" indent="-228600">
                        <a:spcBef>
                          <a:spcPct val="20000"/>
                        </a:spcBef>
                        <a:defRPr sz="1600">
                          <a:solidFill>
                            <a:schemeClr val="tx1"/>
                          </a:solidFill>
                          <a:latin typeface="微软雅黑" panose="020B0503020204020204" pitchFamily="34" charset="-122"/>
                          <a:ea typeface="微软雅黑" panose="020B0503020204020204" pitchFamily="34" charset="-122"/>
                        </a:defRPr>
                      </a:lvl4pPr>
                      <a:lvl5pPr marL="2057400" indent="-228600">
                        <a:spcBef>
                          <a:spcPct val="20000"/>
                        </a:spcBef>
                        <a:defRPr sz="1600">
                          <a:solidFill>
                            <a:schemeClr val="tx1"/>
                          </a:solidFill>
                          <a:latin typeface="微软雅黑" panose="020B0503020204020204" pitchFamily="34" charset="-122"/>
                          <a:ea typeface="微软雅黑" panose="020B0503020204020204" pitchFamily="34" charset="-122"/>
                        </a:defRPr>
                      </a:lvl5pPr>
                      <a:lvl6pPr marL="2514600" indent="-228600" eaLnBrk="0" fontAlgn="base" hangingPunct="0">
                        <a:spcBef>
                          <a:spcPct val="20000"/>
                        </a:spcBef>
                        <a:spcAft>
                          <a:spcPct val="0"/>
                        </a:spcAft>
                        <a:defRPr sz="1600">
                          <a:solidFill>
                            <a:schemeClr val="tx1"/>
                          </a:solidFill>
                          <a:latin typeface="微软雅黑" panose="020B0503020204020204" pitchFamily="34" charset="-122"/>
                          <a:ea typeface="微软雅黑" panose="020B0503020204020204" pitchFamily="34" charset="-122"/>
                        </a:defRPr>
                      </a:lvl6pPr>
                      <a:lvl7pPr marL="2971800" indent="-228600" eaLnBrk="0" fontAlgn="base" hangingPunct="0">
                        <a:spcBef>
                          <a:spcPct val="20000"/>
                        </a:spcBef>
                        <a:spcAft>
                          <a:spcPct val="0"/>
                        </a:spcAft>
                        <a:defRPr sz="1600">
                          <a:solidFill>
                            <a:schemeClr val="tx1"/>
                          </a:solidFill>
                          <a:latin typeface="微软雅黑" panose="020B0503020204020204" pitchFamily="34" charset="-122"/>
                          <a:ea typeface="微软雅黑" panose="020B0503020204020204" pitchFamily="34" charset="-122"/>
                        </a:defRPr>
                      </a:lvl7pPr>
                      <a:lvl8pPr marL="3429000" indent="-228600" eaLnBrk="0" fontAlgn="base" hangingPunct="0">
                        <a:spcBef>
                          <a:spcPct val="20000"/>
                        </a:spcBef>
                        <a:spcAft>
                          <a:spcPct val="0"/>
                        </a:spcAft>
                        <a:defRPr sz="1600">
                          <a:solidFill>
                            <a:schemeClr val="tx1"/>
                          </a:solidFill>
                          <a:latin typeface="微软雅黑" panose="020B0503020204020204" pitchFamily="34" charset="-122"/>
                          <a:ea typeface="微软雅黑" panose="020B0503020204020204" pitchFamily="34" charset="-122"/>
                        </a:defRPr>
                      </a:lvl8pPr>
                      <a:lvl9pPr marL="3886200" indent="-228600" eaLnBrk="0" fontAlgn="base" hangingPunct="0">
                        <a:spcBef>
                          <a:spcPct val="20000"/>
                        </a:spcBef>
                        <a:spcAft>
                          <a:spcPct val="0"/>
                        </a:spcAft>
                        <a:defRPr sz="1600">
                          <a:solidFill>
                            <a:schemeClr val="tx1"/>
                          </a:solidFill>
                          <a:latin typeface="微软雅黑" panose="020B0503020204020204" pitchFamily="34" charset="-122"/>
                          <a:ea typeface="微软雅黑" panose="020B0503020204020204" pitchFamily="34" charset="-122"/>
                        </a:defRPr>
                      </a:lvl9pPr>
                    </a:lstStyle>
                    <a:p>
                      <a:pPr marL="0" marR="0" lvl="0" indent="266700" algn="l" defTabSz="914400" rtl="0" eaLnBrk="1" fontAlgn="base" latinLnBrk="0" hangingPunct="1">
                        <a:lnSpc>
                          <a:spcPct val="110000"/>
                        </a:lnSpc>
                        <a:spcBef>
                          <a:spcPct val="0"/>
                        </a:spcBef>
                        <a:spcAft>
                          <a:spcPct val="0"/>
                        </a:spcAft>
                        <a:buClrTx/>
                        <a:buSzTx/>
                        <a:buFontTx/>
                        <a:buNone/>
                      </a:pPr>
                      <a:r>
                        <a:rPr kumimoji="0" lang="en-US" altLang="zh-CN" sz="1600" b="0"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rPr>
                        <a:t>1. </a:t>
                      </a:r>
                      <a:r>
                        <a:rPr kumimoji="0" lang="zh-CN" altLang="en-US" sz="1600" b="0"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rPr>
                        <a:t>单药紫杉类</a:t>
                      </a:r>
                      <a:endParaRPr kumimoji="0" lang="en-US" altLang="zh-CN" sz="1600" b="0"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endParaRPr>
                    </a:p>
                    <a:p>
                      <a:pPr marL="0" marR="0" lvl="0" indent="266700" algn="l" defTabSz="914400" rtl="0" eaLnBrk="1" fontAlgn="base" latinLnBrk="0" hangingPunct="1">
                        <a:lnSpc>
                          <a:spcPct val="110000"/>
                        </a:lnSpc>
                        <a:spcBef>
                          <a:spcPct val="0"/>
                        </a:spcBef>
                        <a:spcAft>
                          <a:spcPct val="0"/>
                        </a:spcAft>
                        <a:buClrTx/>
                        <a:buSzTx/>
                        <a:buFontTx/>
                        <a:buNone/>
                      </a:pPr>
                      <a:r>
                        <a:rPr kumimoji="0" lang="en-US" altLang="zh-CN" sz="1600" b="0"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rPr>
                        <a:t>    </a:t>
                      </a:r>
                      <a:r>
                        <a:rPr lang="zh-CN" altLang="en-US" sz="1600" dirty="0">
                          <a:ln>
                            <a:noFill/>
                          </a:ln>
                          <a:solidFill>
                            <a:schemeClr val="tx1"/>
                          </a:solidFill>
                          <a:effectLst/>
                          <a:sym typeface="+mn-ea"/>
                        </a:rPr>
                        <a:t>白蛋白紫杉醇（</a:t>
                      </a:r>
                      <a:r>
                        <a:rPr lang="en-US" altLang="zh-CN" sz="1600" dirty="0" err="1">
                          <a:ln>
                            <a:noFill/>
                          </a:ln>
                          <a:solidFill>
                            <a:schemeClr val="tx1"/>
                          </a:solidFill>
                          <a:effectLst/>
                          <a:sym typeface="+mn-ea"/>
                        </a:rPr>
                        <a:t>1A</a:t>
                      </a:r>
                      <a:r>
                        <a:rPr lang="zh-CN" altLang="en-US" sz="1600" dirty="0">
                          <a:ln>
                            <a:noFill/>
                          </a:ln>
                          <a:solidFill>
                            <a:schemeClr val="tx1"/>
                          </a:solidFill>
                          <a:effectLst/>
                          <a:sym typeface="+mn-ea"/>
                        </a:rPr>
                        <a:t>）</a:t>
                      </a:r>
                    </a:p>
                    <a:p>
                      <a:pPr marL="0" marR="0" lvl="0" indent="266700" algn="l" defTabSz="914400" rtl="0" eaLnBrk="1" fontAlgn="base" latinLnBrk="0" hangingPunct="1">
                        <a:lnSpc>
                          <a:spcPct val="110000"/>
                        </a:lnSpc>
                        <a:spcBef>
                          <a:spcPct val="0"/>
                        </a:spcBef>
                        <a:spcAft>
                          <a:spcPct val="0"/>
                        </a:spcAft>
                        <a:buClrTx/>
                        <a:buSzTx/>
                        <a:buFontTx/>
                        <a:buNone/>
                      </a:pPr>
                      <a:r>
                        <a:rPr kumimoji="0" lang="zh-CN" altLang="en-US" sz="1600" b="0"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rPr>
                        <a:t>    多西他赛</a:t>
                      </a:r>
                      <a:r>
                        <a:rPr lang="zh-CN" altLang="en-US" sz="1600" dirty="0">
                          <a:ln>
                            <a:noFill/>
                          </a:ln>
                          <a:solidFill>
                            <a:schemeClr val="tx1"/>
                          </a:solidFill>
                          <a:effectLst/>
                          <a:sym typeface="+mn-ea"/>
                        </a:rPr>
                        <a:t>（</a:t>
                      </a:r>
                      <a:r>
                        <a:rPr lang="en-US" altLang="zh-CN" sz="1600" dirty="0" err="1">
                          <a:ln>
                            <a:noFill/>
                          </a:ln>
                          <a:solidFill>
                            <a:schemeClr val="tx1"/>
                          </a:solidFill>
                          <a:effectLst/>
                          <a:sym typeface="+mn-ea"/>
                        </a:rPr>
                        <a:t>2A</a:t>
                      </a:r>
                      <a:r>
                        <a:rPr lang="zh-CN" altLang="en-US" sz="1600" dirty="0">
                          <a:ln>
                            <a:noFill/>
                          </a:ln>
                          <a:solidFill>
                            <a:schemeClr val="tx1"/>
                          </a:solidFill>
                          <a:effectLst/>
                          <a:sym typeface="+mn-ea"/>
                        </a:rPr>
                        <a:t>）</a:t>
                      </a:r>
                      <a:endParaRPr kumimoji="0" lang="zh-CN" altLang="en-US" sz="1600" b="0"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endParaRPr>
                    </a:p>
                    <a:p>
                      <a:pPr marL="0" marR="0" lvl="0" indent="266700" algn="l" defTabSz="914400" rtl="0" eaLnBrk="1" fontAlgn="base" latinLnBrk="0" hangingPunct="1">
                        <a:lnSpc>
                          <a:spcPct val="110000"/>
                        </a:lnSpc>
                        <a:spcBef>
                          <a:spcPct val="0"/>
                        </a:spcBef>
                        <a:spcAft>
                          <a:spcPct val="0"/>
                        </a:spcAft>
                        <a:buClrTx/>
                        <a:buSzTx/>
                        <a:buFontTx/>
                        <a:buNone/>
                      </a:pPr>
                      <a:r>
                        <a:rPr kumimoji="0" lang="zh-CN" altLang="en-US" sz="1600" b="0"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rPr>
                        <a:t>    紫杉醇</a:t>
                      </a:r>
                      <a:r>
                        <a:rPr lang="zh-CN" altLang="en-US" sz="1600" dirty="0">
                          <a:ln>
                            <a:noFill/>
                          </a:ln>
                          <a:solidFill>
                            <a:schemeClr val="tx1"/>
                          </a:solidFill>
                          <a:effectLst/>
                          <a:sym typeface="+mn-ea"/>
                        </a:rPr>
                        <a:t>（</a:t>
                      </a:r>
                      <a:r>
                        <a:rPr lang="en-US" altLang="zh-CN" sz="1600" dirty="0" err="1">
                          <a:ln>
                            <a:noFill/>
                          </a:ln>
                          <a:solidFill>
                            <a:schemeClr val="tx1"/>
                          </a:solidFill>
                          <a:effectLst/>
                          <a:sym typeface="+mn-ea"/>
                        </a:rPr>
                        <a:t>2A</a:t>
                      </a:r>
                      <a:r>
                        <a:rPr lang="zh-CN" altLang="en-US" sz="1600" dirty="0">
                          <a:ln>
                            <a:noFill/>
                          </a:ln>
                          <a:solidFill>
                            <a:schemeClr val="tx1"/>
                          </a:solidFill>
                          <a:effectLst/>
                          <a:sym typeface="+mn-ea"/>
                        </a:rPr>
                        <a:t>）</a:t>
                      </a:r>
                      <a:endParaRPr kumimoji="0" lang="en-US" altLang="zh-CN" sz="1600" b="0"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endParaRPr>
                    </a:p>
                    <a:p>
                      <a:pPr marL="0" marR="0" lvl="0" indent="266700" algn="l" defTabSz="914400" rtl="0" eaLnBrk="1" fontAlgn="base" latinLnBrk="0" hangingPunct="1">
                        <a:lnSpc>
                          <a:spcPct val="110000"/>
                        </a:lnSpc>
                        <a:spcBef>
                          <a:spcPct val="0"/>
                        </a:spcBef>
                        <a:spcAft>
                          <a:spcPct val="0"/>
                        </a:spcAft>
                        <a:buClrTx/>
                        <a:buSzTx/>
                        <a:buFontTx/>
                        <a:buNone/>
                      </a:pPr>
                      <a:r>
                        <a:rPr kumimoji="0" lang="en-US" altLang="zh-CN" sz="1600" b="0"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rPr>
                        <a:t>2. </a:t>
                      </a:r>
                      <a:r>
                        <a:rPr kumimoji="0" lang="zh-CN" altLang="en-US" sz="1600" b="0"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rPr>
                        <a:t>联合化疗</a:t>
                      </a:r>
                    </a:p>
                    <a:p>
                      <a:pPr marL="0" marR="0" lvl="0" indent="266700" algn="l" defTabSz="914400" rtl="0" eaLnBrk="1" fontAlgn="base" latinLnBrk="0" hangingPunct="1">
                        <a:lnSpc>
                          <a:spcPct val="110000"/>
                        </a:lnSpc>
                        <a:spcBef>
                          <a:spcPct val="0"/>
                        </a:spcBef>
                        <a:spcAft>
                          <a:spcPct val="0"/>
                        </a:spcAft>
                        <a:buClrTx/>
                        <a:buSzTx/>
                        <a:buFontTx/>
                        <a:buNone/>
                      </a:pPr>
                      <a:r>
                        <a:rPr kumimoji="0" lang="en-US" altLang="zh-CN" sz="1600" b="0"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rPr>
                        <a:t>    TX </a:t>
                      </a:r>
                      <a:r>
                        <a:rPr kumimoji="0" lang="zh-CN" altLang="en-US" sz="1600" b="0"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rPr>
                        <a:t>方案（</a:t>
                      </a:r>
                      <a:r>
                        <a:rPr kumimoji="0" lang="en-US" altLang="zh-CN" sz="1600" b="0" i="0" u="none" strike="noStrike" cap="none" normalizeH="0" baseline="0" dirty="0" err="1">
                          <a:ln>
                            <a:noFill/>
                          </a:ln>
                          <a:solidFill>
                            <a:schemeClr val="tx1"/>
                          </a:solidFill>
                          <a:effectLst/>
                          <a:latin typeface="微软雅黑" panose="020B0503020204020204" pitchFamily="34" charset="-122"/>
                          <a:ea typeface="微软雅黑" panose="020B0503020204020204" pitchFamily="34" charset="-122"/>
                        </a:rPr>
                        <a:t>1A</a:t>
                      </a:r>
                      <a:r>
                        <a:rPr kumimoji="0" lang="zh-CN" altLang="en-US" sz="1600" b="0"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rPr>
                        <a:t>）</a:t>
                      </a:r>
                    </a:p>
                    <a:p>
                      <a:pPr marL="0" marR="0" lvl="0" indent="266700" algn="l" defTabSz="914400" rtl="0" eaLnBrk="1" fontAlgn="base" latinLnBrk="0" hangingPunct="1">
                        <a:lnSpc>
                          <a:spcPct val="110000"/>
                        </a:lnSpc>
                        <a:spcBef>
                          <a:spcPct val="0"/>
                        </a:spcBef>
                        <a:spcAft>
                          <a:spcPct val="0"/>
                        </a:spcAft>
                        <a:buClrTx/>
                        <a:buSzTx/>
                        <a:buFontTx/>
                        <a:buNone/>
                      </a:pPr>
                      <a:r>
                        <a:rPr kumimoji="0" lang="en-US" altLang="zh-CN" sz="1600" b="0"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rPr>
                        <a:t>   GP </a:t>
                      </a:r>
                      <a:r>
                        <a:rPr kumimoji="0" lang="zh-CN" altLang="en-US" sz="1600" b="0"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rPr>
                        <a:t>方案（</a:t>
                      </a:r>
                      <a:r>
                        <a:rPr kumimoji="0" lang="en-US" altLang="zh-CN" sz="1600" b="0"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rPr>
                        <a:t>1A</a:t>
                      </a:r>
                      <a:r>
                        <a:rPr kumimoji="0" lang="zh-CN" altLang="en-US" sz="1600" b="0"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rPr>
                        <a:t>）</a:t>
                      </a:r>
                      <a:endParaRPr kumimoji="0" lang="en-US" altLang="zh-CN" sz="1600" b="0"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endParaRPr>
                    </a:p>
                    <a:p>
                      <a:pPr marL="0" marR="0" lvl="0" indent="266700" algn="l" defTabSz="914400" rtl="0" eaLnBrk="1" fontAlgn="base" latinLnBrk="0" hangingPunct="1">
                        <a:lnSpc>
                          <a:spcPct val="110000"/>
                        </a:lnSpc>
                        <a:spcBef>
                          <a:spcPct val="0"/>
                        </a:spcBef>
                        <a:spcAft>
                          <a:spcPct val="0"/>
                        </a:spcAft>
                        <a:buClrTx/>
                        <a:buSzTx/>
                        <a:buFontTx/>
                        <a:buNone/>
                      </a:pPr>
                      <a:r>
                        <a:rPr kumimoji="0" lang="en-US" altLang="zh-CN" sz="1600" b="0"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rPr>
                        <a:t>   GT </a:t>
                      </a:r>
                      <a:r>
                        <a:rPr kumimoji="0" lang="zh-CN" altLang="en-US" sz="1600" b="0"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rPr>
                        <a:t>方案（</a:t>
                      </a:r>
                      <a:r>
                        <a:rPr kumimoji="0" lang="en-US" altLang="zh-CN" sz="1600" b="0" i="0" u="none" strike="noStrike" cap="none" normalizeH="0" baseline="0" dirty="0" err="1">
                          <a:ln>
                            <a:noFill/>
                          </a:ln>
                          <a:solidFill>
                            <a:schemeClr val="tx1"/>
                          </a:solidFill>
                          <a:effectLst/>
                          <a:latin typeface="微软雅黑" panose="020B0503020204020204" pitchFamily="34" charset="-122"/>
                          <a:ea typeface="微软雅黑" panose="020B0503020204020204" pitchFamily="34" charset="-122"/>
                        </a:rPr>
                        <a:t>1A</a:t>
                      </a:r>
                      <a:r>
                        <a:rPr kumimoji="0" lang="zh-CN" altLang="en-US" sz="1600" b="0"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rPr>
                        <a:t>）</a:t>
                      </a:r>
                    </a:p>
                    <a:p>
                      <a:pPr marL="0" marR="0" lvl="0" indent="266700" algn="l" defTabSz="914400" rtl="0" eaLnBrk="1" fontAlgn="base" latinLnBrk="0" hangingPunct="1">
                        <a:lnSpc>
                          <a:spcPct val="110000"/>
                        </a:lnSpc>
                        <a:spcBef>
                          <a:spcPct val="0"/>
                        </a:spcBef>
                        <a:spcAft>
                          <a:spcPct val="0"/>
                        </a:spcAft>
                        <a:buClrTx/>
                        <a:buSzTx/>
                        <a:buFontTx/>
                        <a:buNone/>
                      </a:pPr>
                      <a:r>
                        <a:rPr kumimoji="0" lang="en-US" altLang="zh-CN" sz="1600" b="0"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rPr>
                        <a:t>    </a:t>
                      </a:r>
                      <a:r>
                        <a:rPr kumimoji="0" lang="en-US" altLang="zh-CN" sz="1600" b="0" i="0" u="none" strike="noStrike" cap="none" normalizeH="0" baseline="0" dirty="0" err="1">
                          <a:ln>
                            <a:noFill/>
                          </a:ln>
                          <a:solidFill>
                            <a:schemeClr val="tx1"/>
                          </a:solidFill>
                          <a:effectLst/>
                          <a:latin typeface="微软雅黑" panose="020B0503020204020204" pitchFamily="34" charset="-122"/>
                          <a:ea typeface="微软雅黑" panose="020B0503020204020204" pitchFamily="34" charset="-122"/>
                        </a:rPr>
                        <a:t>TP</a:t>
                      </a:r>
                      <a:r>
                        <a:rPr kumimoji="0" lang="en-US" altLang="zh-CN" sz="1600" b="0"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rPr>
                        <a:t> </a:t>
                      </a:r>
                      <a:r>
                        <a:rPr kumimoji="0" lang="zh-CN" altLang="en-US" sz="1600" b="0"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rPr>
                        <a:t>方案（</a:t>
                      </a:r>
                      <a:r>
                        <a:rPr kumimoji="0" lang="en-US" altLang="zh-CN" sz="1600" b="0" i="0" u="none" strike="noStrike" cap="none" normalizeH="0" baseline="0" dirty="0" err="1">
                          <a:ln>
                            <a:noFill/>
                          </a:ln>
                          <a:solidFill>
                            <a:schemeClr val="tx1"/>
                          </a:solidFill>
                          <a:effectLst/>
                          <a:latin typeface="微软雅黑" panose="020B0503020204020204" pitchFamily="34" charset="-122"/>
                          <a:ea typeface="微软雅黑" panose="020B0503020204020204" pitchFamily="34" charset="-122"/>
                        </a:rPr>
                        <a:t>2A</a:t>
                      </a:r>
                      <a:r>
                        <a:rPr kumimoji="0" lang="zh-CN" altLang="en-US" sz="1600" b="0"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rPr>
                        <a:t>）</a:t>
                      </a:r>
                      <a:endParaRPr kumimoji="0" lang="zh-CN" altLang="zh-CN" sz="1600" b="0"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400">
                          <a:solidFill>
                            <a:schemeClr val="tx1"/>
                          </a:solidFill>
                          <a:latin typeface="微软雅黑" panose="020B0503020204020204" pitchFamily="34" charset="-122"/>
                          <a:ea typeface="微软雅黑" panose="020B0503020204020204" pitchFamily="34" charset="-122"/>
                        </a:defRPr>
                      </a:lvl1pPr>
                      <a:lvl2pPr marL="742950" indent="-285750">
                        <a:spcBef>
                          <a:spcPct val="20000"/>
                        </a:spcBef>
                        <a:defRPr sz="2000">
                          <a:solidFill>
                            <a:schemeClr val="tx1"/>
                          </a:solidFill>
                          <a:latin typeface="微软雅黑" panose="020B0503020204020204" pitchFamily="34" charset="-122"/>
                          <a:ea typeface="微软雅黑" panose="020B0503020204020204" pitchFamily="34" charset="-122"/>
                        </a:defRPr>
                      </a:lvl2pPr>
                      <a:lvl3pPr marL="1143000" indent="-228600">
                        <a:spcBef>
                          <a:spcPct val="20000"/>
                        </a:spcBef>
                        <a:defRPr>
                          <a:solidFill>
                            <a:schemeClr val="tx1"/>
                          </a:solidFill>
                          <a:latin typeface="微软雅黑" panose="020B0503020204020204" pitchFamily="34" charset="-122"/>
                          <a:ea typeface="微软雅黑" panose="020B0503020204020204" pitchFamily="34" charset="-122"/>
                        </a:defRPr>
                      </a:lvl3pPr>
                      <a:lvl4pPr marL="1600200" indent="-228600">
                        <a:spcBef>
                          <a:spcPct val="20000"/>
                        </a:spcBef>
                        <a:defRPr sz="1600">
                          <a:solidFill>
                            <a:schemeClr val="tx1"/>
                          </a:solidFill>
                          <a:latin typeface="微软雅黑" panose="020B0503020204020204" pitchFamily="34" charset="-122"/>
                          <a:ea typeface="微软雅黑" panose="020B0503020204020204" pitchFamily="34" charset="-122"/>
                        </a:defRPr>
                      </a:lvl4pPr>
                      <a:lvl5pPr marL="2057400" indent="-228600">
                        <a:spcBef>
                          <a:spcPct val="20000"/>
                        </a:spcBef>
                        <a:defRPr sz="1600">
                          <a:solidFill>
                            <a:schemeClr val="tx1"/>
                          </a:solidFill>
                          <a:latin typeface="微软雅黑" panose="020B0503020204020204" pitchFamily="34" charset="-122"/>
                          <a:ea typeface="微软雅黑" panose="020B0503020204020204" pitchFamily="34" charset="-122"/>
                        </a:defRPr>
                      </a:lvl5pPr>
                      <a:lvl6pPr marL="2514600" indent="-228600" eaLnBrk="0" fontAlgn="base" hangingPunct="0">
                        <a:spcBef>
                          <a:spcPct val="20000"/>
                        </a:spcBef>
                        <a:spcAft>
                          <a:spcPct val="0"/>
                        </a:spcAft>
                        <a:defRPr sz="1600">
                          <a:solidFill>
                            <a:schemeClr val="tx1"/>
                          </a:solidFill>
                          <a:latin typeface="微软雅黑" panose="020B0503020204020204" pitchFamily="34" charset="-122"/>
                          <a:ea typeface="微软雅黑" panose="020B0503020204020204" pitchFamily="34" charset="-122"/>
                        </a:defRPr>
                      </a:lvl6pPr>
                      <a:lvl7pPr marL="2971800" indent="-228600" eaLnBrk="0" fontAlgn="base" hangingPunct="0">
                        <a:spcBef>
                          <a:spcPct val="20000"/>
                        </a:spcBef>
                        <a:spcAft>
                          <a:spcPct val="0"/>
                        </a:spcAft>
                        <a:defRPr sz="1600">
                          <a:solidFill>
                            <a:schemeClr val="tx1"/>
                          </a:solidFill>
                          <a:latin typeface="微软雅黑" panose="020B0503020204020204" pitchFamily="34" charset="-122"/>
                          <a:ea typeface="微软雅黑" panose="020B0503020204020204" pitchFamily="34" charset="-122"/>
                        </a:defRPr>
                      </a:lvl7pPr>
                      <a:lvl8pPr marL="3429000" indent="-228600" eaLnBrk="0" fontAlgn="base" hangingPunct="0">
                        <a:spcBef>
                          <a:spcPct val="20000"/>
                        </a:spcBef>
                        <a:spcAft>
                          <a:spcPct val="0"/>
                        </a:spcAft>
                        <a:defRPr sz="1600">
                          <a:solidFill>
                            <a:schemeClr val="tx1"/>
                          </a:solidFill>
                          <a:latin typeface="微软雅黑" panose="020B0503020204020204" pitchFamily="34" charset="-122"/>
                          <a:ea typeface="微软雅黑" panose="020B0503020204020204" pitchFamily="34" charset="-122"/>
                        </a:defRPr>
                      </a:lvl8pPr>
                      <a:lvl9pPr marL="3886200" indent="-228600" eaLnBrk="0" fontAlgn="base" hangingPunct="0">
                        <a:spcBef>
                          <a:spcPct val="20000"/>
                        </a:spcBef>
                        <a:spcAft>
                          <a:spcPct val="0"/>
                        </a:spcAft>
                        <a:defRPr sz="1600">
                          <a:solidFill>
                            <a:schemeClr val="tx1"/>
                          </a:solidFill>
                          <a:latin typeface="微软雅黑" panose="020B0503020204020204" pitchFamily="34" charset="-122"/>
                          <a:ea typeface="微软雅黑" panose="020B0503020204020204" pitchFamily="34" charset="-122"/>
                        </a:defRPr>
                      </a:lvl9pPr>
                    </a:lstStyle>
                    <a:p>
                      <a:pPr marL="0" marR="0" lvl="0" indent="0" algn="l" defTabSz="914400" rtl="0" eaLnBrk="1" fontAlgn="base" latinLnBrk="0" hangingPunct="1">
                        <a:lnSpc>
                          <a:spcPct val="110000"/>
                        </a:lnSpc>
                        <a:spcBef>
                          <a:spcPct val="0"/>
                        </a:spcBef>
                        <a:spcAft>
                          <a:spcPct val="0"/>
                        </a:spcAft>
                        <a:buClrTx/>
                        <a:buSzTx/>
                        <a:buFont typeface="+mj-lt"/>
                        <a:buNone/>
                      </a:pPr>
                      <a:r>
                        <a:rPr kumimoji="0" lang="en-US" altLang="zh-CN" sz="1600" b="0"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rPr>
                        <a:t>1. </a:t>
                      </a:r>
                      <a:r>
                        <a:rPr kumimoji="0" lang="zh-CN" altLang="en-US" sz="1600" b="0"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rPr>
                        <a:t>单药化疗</a:t>
                      </a:r>
                    </a:p>
                    <a:p>
                      <a:pPr marL="0" marR="0" lvl="0" indent="0" algn="l" defTabSz="914400" rtl="0" eaLnBrk="1" fontAlgn="base" latinLnBrk="0" hangingPunct="1">
                        <a:lnSpc>
                          <a:spcPct val="110000"/>
                        </a:lnSpc>
                        <a:spcBef>
                          <a:spcPct val="0"/>
                        </a:spcBef>
                        <a:spcAft>
                          <a:spcPct val="0"/>
                        </a:spcAft>
                        <a:buClrTx/>
                        <a:buSzTx/>
                        <a:buFont typeface="+mj-lt"/>
                        <a:buNone/>
                      </a:pPr>
                      <a:r>
                        <a:rPr kumimoji="0" lang="zh-CN" altLang="en-US" sz="1600" b="0"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rPr>
                        <a:t>   卡培他滨（</a:t>
                      </a:r>
                      <a:r>
                        <a:rPr kumimoji="0" lang="en-US" altLang="zh-CN" sz="1600" b="0"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rPr>
                        <a:t>2A</a:t>
                      </a:r>
                      <a:r>
                        <a:rPr kumimoji="0" lang="zh-CN" altLang="en-US" sz="1600" b="0"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rPr>
                        <a:t>）</a:t>
                      </a:r>
                    </a:p>
                    <a:p>
                      <a:pPr marL="0" marR="0" lvl="0" indent="0" algn="l" defTabSz="914400" rtl="0" eaLnBrk="1" fontAlgn="base" latinLnBrk="0" hangingPunct="1">
                        <a:lnSpc>
                          <a:spcPct val="110000"/>
                        </a:lnSpc>
                        <a:spcBef>
                          <a:spcPct val="0"/>
                        </a:spcBef>
                        <a:spcAft>
                          <a:spcPct val="0"/>
                        </a:spcAft>
                        <a:buClrTx/>
                        <a:buSzTx/>
                        <a:buFont typeface="+mj-lt"/>
                        <a:buNone/>
                      </a:pPr>
                      <a:r>
                        <a:rPr kumimoji="0" lang="zh-CN" altLang="en-US" sz="1600" b="0"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rPr>
                        <a:t>   长春瑞滨（</a:t>
                      </a:r>
                      <a:r>
                        <a:rPr kumimoji="0" lang="en-US" altLang="zh-CN" sz="1600" b="0"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rPr>
                        <a:t>2A</a:t>
                      </a:r>
                      <a:r>
                        <a:rPr kumimoji="0" lang="zh-CN" altLang="en-US" sz="1600" b="0"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rPr>
                        <a:t>）</a:t>
                      </a:r>
                    </a:p>
                    <a:p>
                      <a:pPr marL="0" marR="0" lvl="0" indent="0" algn="l" defTabSz="914400" rtl="0" eaLnBrk="1" fontAlgn="base" latinLnBrk="0" hangingPunct="1">
                        <a:lnSpc>
                          <a:spcPct val="110000"/>
                        </a:lnSpc>
                        <a:spcBef>
                          <a:spcPct val="0"/>
                        </a:spcBef>
                        <a:spcAft>
                          <a:spcPct val="0"/>
                        </a:spcAft>
                        <a:buClrTx/>
                        <a:buSzTx/>
                        <a:buFont typeface="+mj-lt"/>
                        <a:buNone/>
                      </a:pPr>
                      <a:r>
                        <a:rPr kumimoji="0" lang="zh-CN" altLang="en-US" sz="1600" b="0"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rPr>
                        <a:t>   吉西他滨（</a:t>
                      </a:r>
                      <a:r>
                        <a:rPr kumimoji="0" lang="en-US" altLang="zh-CN" sz="1600" b="0"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rPr>
                        <a:t>2A</a:t>
                      </a:r>
                      <a:r>
                        <a:rPr kumimoji="0" lang="zh-CN" altLang="en-US" sz="1600" b="0"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rPr>
                        <a:t>）</a:t>
                      </a:r>
                    </a:p>
                    <a:p>
                      <a:pPr marL="0" marR="0" lvl="0" indent="0" algn="l" defTabSz="914400" rtl="0" eaLnBrk="1" fontAlgn="base" latinLnBrk="0" hangingPunct="1">
                        <a:lnSpc>
                          <a:spcPct val="110000"/>
                        </a:lnSpc>
                        <a:spcBef>
                          <a:spcPct val="0"/>
                        </a:spcBef>
                        <a:spcAft>
                          <a:spcPct val="0"/>
                        </a:spcAft>
                        <a:buClrTx/>
                        <a:buSzTx/>
                        <a:buFont typeface="+mj-lt"/>
                        <a:buNone/>
                      </a:pPr>
                      <a:r>
                        <a:rPr kumimoji="0" lang="zh-CN" altLang="en-US" sz="1600" b="0"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rPr>
                        <a:t>   依托泊苷（</a:t>
                      </a:r>
                      <a:r>
                        <a:rPr kumimoji="0" lang="en-US" altLang="zh-CN" sz="1600" b="0"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rPr>
                        <a:t>2B</a:t>
                      </a:r>
                      <a:r>
                        <a:rPr kumimoji="0" lang="zh-CN" altLang="en-US" sz="1600" b="0"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rPr>
                        <a:t>）</a:t>
                      </a:r>
                    </a:p>
                    <a:p>
                      <a:pPr marL="0" marR="0" lvl="0" indent="0" algn="l" defTabSz="914400" rtl="0" eaLnBrk="1" fontAlgn="base" latinLnBrk="0" hangingPunct="1">
                        <a:lnSpc>
                          <a:spcPct val="110000"/>
                        </a:lnSpc>
                        <a:spcBef>
                          <a:spcPct val="0"/>
                        </a:spcBef>
                        <a:spcAft>
                          <a:spcPct val="0"/>
                        </a:spcAft>
                        <a:buClrTx/>
                        <a:buSzTx/>
                        <a:buFont typeface="+mj-lt"/>
                        <a:buNone/>
                      </a:pPr>
                      <a:r>
                        <a:rPr kumimoji="0" lang="en-US" altLang="zh-CN" sz="1600" b="0"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rPr>
                        <a:t>2. </a:t>
                      </a:r>
                      <a:r>
                        <a:rPr kumimoji="0" lang="zh-CN" altLang="en-US" sz="1600" b="0"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rPr>
                        <a:t>联合化疗</a:t>
                      </a:r>
                    </a:p>
                    <a:p>
                      <a:pPr marL="0" marR="0" lvl="0" indent="0" algn="l" defTabSz="914400" rtl="0" eaLnBrk="1" fontAlgn="base" latinLnBrk="0" hangingPunct="1">
                        <a:lnSpc>
                          <a:spcPct val="110000"/>
                        </a:lnSpc>
                        <a:spcBef>
                          <a:spcPct val="0"/>
                        </a:spcBef>
                        <a:spcAft>
                          <a:spcPct val="0"/>
                        </a:spcAft>
                        <a:buClrTx/>
                        <a:buSzTx/>
                        <a:buFont typeface="+mj-lt"/>
                        <a:buNone/>
                      </a:pPr>
                      <a:r>
                        <a:rPr kumimoji="0" lang="zh-CN" altLang="en-US" sz="1600" b="0"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rPr>
                        <a:t>白蛋白紫杉醇</a:t>
                      </a:r>
                      <a:r>
                        <a:rPr kumimoji="0" lang="en-US" altLang="zh-CN" sz="1600" b="0"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rPr>
                        <a:t>+</a:t>
                      </a:r>
                      <a:r>
                        <a:rPr kumimoji="0" lang="en-GB" altLang="zh-CN" sz="1600" b="0"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rPr>
                        <a:t>PD1/PD-L1</a:t>
                      </a:r>
                      <a:r>
                        <a:rPr kumimoji="0" lang="zh-CN" altLang="en-US" sz="1600" b="0"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rPr>
                        <a:t>抑制剂（</a:t>
                      </a:r>
                      <a:r>
                        <a:rPr kumimoji="0" lang="en-US" altLang="zh-CN" sz="1600" b="0"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rPr>
                        <a:t>2</a:t>
                      </a:r>
                      <a:r>
                        <a:rPr kumimoji="0" lang="en-GB" altLang="zh-CN" sz="1600" b="0"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rPr>
                        <a:t>A</a:t>
                      </a:r>
                      <a:r>
                        <a:rPr kumimoji="0" lang="zh-CN" altLang="en-GB" sz="1600" b="0"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rPr>
                        <a:t>）</a:t>
                      </a:r>
                      <a:endParaRPr kumimoji="0" lang="en-US" altLang="zh-CN" sz="1600" b="0"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endParaRPr>
                    </a:p>
                    <a:p>
                      <a:pPr marL="0" marR="0" lvl="0" indent="0" algn="l" defTabSz="914400" rtl="0" eaLnBrk="1" fontAlgn="base" latinLnBrk="0" hangingPunct="1">
                        <a:lnSpc>
                          <a:spcPct val="110000"/>
                        </a:lnSpc>
                        <a:spcBef>
                          <a:spcPct val="0"/>
                        </a:spcBef>
                        <a:spcAft>
                          <a:spcPct val="0"/>
                        </a:spcAft>
                        <a:buClrTx/>
                        <a:buSzTx/>
                        <a:buFont typeface="+mj-lt"/>
                        <a:buNone/>
                      </a:pPr>
                      <a:r>
                        <a:rPr kumimoji="0" lang="zh-CN" altLang="en-US" sz="1600" b="0"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rPr>
                        <a:t>紫杉类</a:t>
                      </a:r>
                      <a:r>
                        <a:rPr kumimoji="0" lang="en-US" altLang="zh-CN" sz="1600" b="0"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rPr>
                        <a:t>+ </a:t>
                      </a:r>
                      <a:r>
                        <a:rPr kumimoji="0" lang="zh-CN" altLang="en-US" sz="1600" b="0"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rPr>
                        <a:t>贝伐珠单抗（</a:t>
                      </a:r>
                      <a:r>
                        <a:rPr kumimoji="0" lang="en-US" altLang="zh-CN" sz="1600" b="0"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rPr>
                        <a:t>2B</a:t>
                      </a:r>
                      <a:r>
                        <a:rPr kumimoji="0" lang="zh-CN" altLang="en-US" sz="1600" b="0"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rPr>
                        <a:t>）</a:t>
                      </a:r>
                      <a:r>
                        <a:rPr kumimoji="0" lang="en-US" altLang="zh-CN" sz="1600" b="0"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rPr>
                        <a:t> </a:t>
                      </a:r>
                      <a:endParaRPr kumimoji="0" lang="zh-CN" altLang="zh-CN" sz="1600" b="0"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216000" marR="89719"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marL="266700" defTabSz="1219200">
                        <a:spcBef>
                          <a:spcPct val="20000"/>
                        </a:spcBef>
                        <a:defRPr sz="2400">
                          <a:solidFill>
                            <a:schemeClr val="tx1"/>
                          </a:solidFill>
                          <a:latin typeface="微软雅黑" panose="020B0503020204020204" pitchFamily="34" charset="-122"/>
                          <a:ea typeface="微软雅黑" panose="020B0503020204020204" pitchFamily="34" charset="-122"/>
                        </a:defRPr>
                      </a:lvl1pPr>
                      <a:lvl2pPr marL="742950" indent="-285750" defTabSz="1219200">
                        <a:spcBef>
                          <a:spcPct val="20000"/>
                        </a:spcBef>
                        <a:defRPr sz="2000">
                          <a:solidFill>
                            <a:schemeClr val="tx1"/>
                          </a:solidFill>
                          <a:latin typeface="微软雅黑" panose="020B0503020204020204" pitchFamily="34" charset="-122"/>
                          <a:ea typeface="微软雅黑" panose="020B0503020204020204" pitchFamily="34" charset="-122"/>
                        </a:defRPr>
                      </a:lvl2pPr>
                      <a:lvl3pPr marL="1143000" indent="-228600" defTabSz="1219200">
                        <a:spcBef>
                          <a:spcPct val="20000"/>
                        </a:spcBef>
                        <a:defRPr>
                          <a:solidFill>
                            <a:schemeClr val="tx1"/>
                          </a:solidFill>
                          <a:latin typeface="微软雅黑" panose="020B0503020204020204" pitchFamily="34" charset="-122"/>
                          <a:ea typeface="微软雅黑" panose="020B0503020204020204" pitchFamily="34" charset="-122"/>
                        </a:defRPr>
                      </a:lvl3pPr>
                      <a:lvl4pPr marL="1600200" indent="-228600" defTabSz="1219200">
                        <a:spcBef>
                          <a:spcPct val="20000"/>
                        </a:spcBef>
                        <a:defRPr sz="1600">
                          <a:solidFill>
                            <a:schemeClr val="tx1"/>
                          </a:solidFill>
                          <a:latin typeface="微软雅黑" panose="020B0503020204020204" pitchFamily="34" charset="-122"/>
                          <a:ea typeface="微软雅黑" panose="020B0503020204020204" pitchFamily="34" charset="-122"/>
                        </a:defRPr>
                      </a:lvl4pPr>
                      <a:lvl5pPr marL="2057400" indent="-228600" defTabSz="1219200">
                        <a:spcBef>
                          <a:spcPct val="20000"/>
                        </a:spcBef>
                        <a:defRPr sz="1600">
                          <a:solidFill>
                            <a:schemeClr val="tx1"/>
                          </a:solidFill>
                          <a:latin typeface="微软雅黑" panose="020B0503020204020204" pitchFamily="34" charset="-122"/>
                          <a:ea typeface="微软雅黑" panose="020B0503020204020204" pitchFamily="34" charset="-122"/>
                        </a:defRPr>
                      </a:lvl5pPr>
                      <a:lvl6pPr marL="2514600" indent="-228600" defTabSz="1219200" eaLnBrk="0" fontAlgn="base" hangingPunct="0">
                        <a:spcBef>
                          <a:spcPct val="20000"/>
                        </a:spcBef>
                        <a:spcAft>
                          <a:spcPct val="0"/>
                        </a:spcAft>
                        <a:defRPr sz="1600">
                          <a:solidFill>
                            <a:schemeClr val="tx1"/>
                          </a:solidFill>
                          <a:latin typeface="微软雅黑" panose="020B0503020204020204" pitchFamily="34" charset="-122"/>
                          <a:ea typeface="微软雅黑" panose="020B0503020204020204" pitchFamily="34" charset="-122"/>
                        </a:defRPr>
                      </a:lvl6pPr>
                      <a:lvl7pPr marL="2971800" indent="-228600" defTabSz="1219200" eaLnBrk="0" fontAlgn="base" hangingPunct="0">
                        <a:spcBef>
                          <a:spcPct val="20000"/>
                        </a:spcBef>
                        <a:spcAft>
                          <a:spcPct val="0"/>
                        </a:spcAft>
                        <a:defRPr sz="1600">
                          <a:solidFill>
                            <a:schemeClr val="tx1"/>
                          </a:solidFill>
                          <a:latin typeface="微软雅黑" panose="020B0503020204020204" pitchFamily="34" charset="-122"/>
                          <a:ea typeface="微软雅黑" panose="020B0503020204020204" pitchFamily="34" charset="-122"/>
                        </a:defRPr>
                      </a:lvl7pPr>
                      <a:lvl8pPr marL="3429000" indent="-228600" defTabSz="1219200" eaLnBrk="0" fontAlgn="base" hangingPunct="0">
                        <a:spcBef>
                          <a:spcPct val="20000"/>
                        </a:spcBef>
                        <a:spcAft>
                          <a:spcPct val="0"/>
                        </a:spcAft>
                        <a:defRPr sz="1600">
                          <a:solidFill>
                            <a:schemeClr val="tx1"/>
                          </a:solidFill>
                          <a:latin typeface="微软雅黑" panose="020B0503020204020204" pitchFamily="34" charset="-122"/>
                          <a:ea typeface="微软雅黑" panose="020B0503020204020204" pitchFamily="34" charset="-122"/>
                        </a:defRPr>
                      </a:lvl8pPr>
                      <a:lvl9pPr marL="3886200" indent="-228600" defTabSz="1219200" eaLnBrk="0" fontAlgn="base" hangingPunct="0">
                        <a:spcBef>
                          <a:spcPct val="20000"/>
                        </a:spcBef>
                        <a:spcAft>
                          <a:spcPct val="0"/>
                        </a:spcAft>
                        <a:defRPr sz="1600">
                          <a:solidFill>
                            <a:schemeClr val="tx1"/>
                          </a:solidFill>
                          <a:latin typeface="微软雅黑" panose="020B0503020204020204" pitchFamily="34" charset="-122"/>
                          <a:ea typeface="微软雅黑" panose="020B0503020204020204" pitchFamily="34" charset="-122"/>
                        </a:defRPr>
                      </a:lvl9pPr>
                    </a:lstStyle>
                    <a:p>
                      <a:pPr marL="266700" marR="0" lvl="0" indent="0" algn="l" defTabSz="1219200" rtl="0" eaLnBrk="1" fontAlgn="base" latinLnBrk="0" hangingPunct="1">
                        <a:lnSpc>
                          <a:spcPct val="110000"/>
                        </a:lnSpc>
                        <a:spcBef>
                          <a:spcPct val="0"/>
                        </a:spcBef>
                        <a:spcAft>
                          <a:spcPct val="0"/>
                        </a:spcAft>
                        <a:buClrTx/>
                        <a:buSzTx/>
                        <a:buFontTx/>
                        <a:buNone/>
                      </a:pPr>
                      <a:r>
                        <a:rPr kumimoji="0" lang="zh-CN" altLang="en-US" sz="1600" b="0"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rPr>
                        <a:t>紫杉醇脂质体（2</a:t>
                      </a:r>
                      <a:r>
                        <a:rPr kumimoji="0" lang="en-US" altLang="zh-CN" sz="1600" b="0"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rPr>
                        <a:t>A</a:t>
                      </a:r>
                      <a:r>
                        <a:rPr kumimoji="0" lang="zh-CN" altLang="en-US" sz="1600" b="0"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rPr>
                        <a:t>）</a:t>
                      </a:r>
                      <a:endParaRPr kumimoji="0" lang="en-US" altLang="zh-CN" sz="1600" b="0"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endParaRPr>
                    </a:p>
                    <a:p>
                      <a:pPr marL="266700" marR="0" lvl="0" indent="0" algn="l" defTabSz="1219200" rtl="0" eaLnBrk="1" fontAlgn="base" latinLnBrk="0" hangingPunct="1">
                        <a:lnSpc>
                          <a:spcPct val="110000"/>
                        </a:lnSpc>
                        <a:spcBef>
                          <a:spcPct val="0"/>
                        </a:spcBef>
                        <a:spcAft>
                          <a:spcPct val="0"/>
                        </a:spcAft>
                        <a:buClrTx/>
                        <a:buSzTx/>
                        <a:buFontTx/>
                        <a:buNone/>
                      </a:pPr>
                      <a:r>
                        <a:rPr kumimoji="0" lang="zh-CN" altLang="en-US" sz="1600" b="0" i="0" u="none" strike="noStrike" kern="1200" cap="none" normalizeH="0" baseline="0" dirty="0">
                          <a:ln>
                            <a:noFill/>
                          </a:ln>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rPr>
                        <a:t>奥拉帕利（</a:t>
                      </a:r>
                      <a:r>
                        <a:rPr kumimoji="0" lang="en-US" altLang="zh-CN" sz="1600" b="0" i="0" u="none" strike="noStrike" kern="1200" cap="none" normalizeH="0" baseline="0" dirty="0">
                          <a:ln>
                            <a:noFill/>
                          </a:ln>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rPr>
                        <a:t>2A</a:t>
                      </a:r>
                      <a:r>
                        <a:rPr kumimoji="0" lang="zh-CN" altLang="en-US" sz="1600" b="0" i="0" u="none" strike="noStrike" kern="1200" cap="none" normalizeH="0" baseline="0" dirty="0">
                          <a:ln>
                            <a:noFill/>
                          </a:ln>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rPr>
                        <a:t>）</a:t>
                      </a:r>
                      <a:endParaRPr kumimoji="0" lang="en-US" altLang="zh-CN" sz="1600" b="0" i="0" u="none" strike="noStrike" kern="1200" cap="none" normalizeH="0" baseline="0" dirty="0">
                        <a:ln>
                          <a:noFill/>
                        </a:ln>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endParaRPr>
                    </a:p>
                    <a:p>
                      <a:pPr marL="266700" marR="0" lvl="0" indent="0" algn="l" defTabSz="1219200" rtl="0" eaLnBrk="1" fontAlgn="base" latinLnBrk="0" hangingPunct="1">
                        <a:lnSpc>
                          <a:spcPct val="110000"/>
                        </a:lnSpc>
                        <a:spcBef>
                          <a:spcPct val="0"/>
                        </a:spcBef>
                        <a:spcAft>
                          <a:spcPct val="0"/>
                        </a:spcAft>
                        <a:buClrTx/>
                        <a:buSzTx/>
                        <a:buFontTx/>
                        <a:buNone/>
                      </a:pPr>
                      <a:r>
                        <a:rPr kumimoji="0" lang="zh-CN" altLang="en-US" sz="1600" b="0" i="0" u="none" strike="noStrike" kern="1200" cap="none" normalizeH="0" baseline="0" dirty="0">
                          <a:ln>
                            <a:noFill/>
                          </a:ln>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rPr>
                        <a:t>多柔比星脂质体 （</a:t>
                      </a:r>
                      <a:r>
                        <a:rPr kumimoji="0" lang="en-US" altLang="zh-CN" sz="1600" b="0" i="0" u="none" strike="noStrike" kern="1200" cap="none" normalizeH="0" baseline="0" dirty="0">
                          <a:ln>
                            <a:noFill/>
                          </a:ln>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rPr>
                        <a:t>2B</a:t>
                      </a:r>
                      <a:r>
                        <a:rPr kumimoji="0" lang="zh-CN" altLang="en-US" sz="1600" b="0" i="0" u="none" strike="noStrike" kern="1200" cap="none" normalizeH="0" baseline="0" dirty="0">
                          <a:ln>
                            <a:noFill/>
                          </a:ln>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rPr>
                        <a:t>）</a:t>
                      </a:r>
                    </a:p>
                    <a:p>
                      <a:pPr marL="266700" marR="0" lvl="0" indent="0" algn="l" defTabSz="1219200" rtl="0" eaLnBrk="1" fontAlgn="base" latinLnBrk="0" hangingPunct="1">
                        <a:lnSpc>
                          <a:spcPct val="110000"/>
                        </a:lnSpc>
                        <a:spcBef>
                          <a:spcPct val="0"/>
                        </a:spcBef>
                        <a:spcAft>
                          <a:spcPct val="0"/>
                        </a:spcAft>
                        <a:buClrTx/>
                        <a:buSzTx/>
                        <a:buFontTx/>
                        <a:buNone/>
                      </a:pPr>
                      <a:r>
                        <a:rPr kumimoji="0" lang="zh-CN" altLang="en-US" sz="1600" b="0" i="0" u="none" strike="noStrike" kern="1200" cap="none" normalizeH="0" baseline="0" dirty="0">
                          <a:ln>
                            <a:noFill/>
                          </a:ln>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rPr>
                        <a:t>化疗</a:t>
                      </a:r>
                      <a:r>
                        <a:rPr kumimoji="0" lang="en-US" altLang="zh-CN" sz="1600" b="0" i="0" u="none" strike="noStrike" kern="1200" cap="none" normalizeH="0" baseline="0" dirty="0">
                          <a:ln>
                            <a:noFill/>
                          </a:ln>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rPr>
                        <a:t>+PD-1</a:t>
                      </a:r>
                      <a:r>
                        <a:rPr kumimoji="0" lang="zh-CN" altLang="en-US" sz="1600" b="0" i="0" u="none" strike="noStrike" kern="1200" cap="none" normalizeH="0" baseline="0" dirty="0">
                          <a:ln>
                            <a:noFill/>
                          </a:ln>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rPr>
                        <a:t>抑制剂（</a:t>
                      </a:r>
                      <a:r>
                        <a:rPr kumimoji="0" lang="en-US" altLang="zh-CN" sz="1600" b="0" i="0" u="none" strike="noStrike" kern="1200" cap="none" normalizeH="0" baseline="0" dirty="0">
                          <a:ln>
                            <a:noFill/>
                          </a:ln>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rPr>
                        <a:t>2B</a:t>
                      </a:r>
                      <a:r>
                        <a:rPr kumimoji="0" lang="zh-CN" altLang="en-US" sz="1600" b="0" i="0" u="none" strike="noStrike" kern="1200" cap="none" normalizeH="0" baseline="0" dirty="0">
                          <a:ln>
                            <a:noFill/>
                          </a:ln>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rPr>
                        <a:t>）</a:t>
                      </a:r>
                      <a:endParaRPr kumimoji="0" lang="en-US" altLang="zh-CN" sz="1600" b="0" i="0" u="none" strike="noStrike" kern="1200" cap="none" normalizeH="0" baseline="0" dirty="0">
                        <a:ln>
                          <a:noFill/>
                        </a:ln>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0" marR="89719"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2240394">
                <a:tc>
                  <a:txBody>
                    <a:bodyPr/>
                    <a:lstStyle>
                      <a:lvl1pPr>
                        <a:spcBef>
                          <a:spcPct val="20000"/>
                        </a:spcBef>
                        <a:defRPr sz="2400">
                          <a:solidFill>
                            <a:schemeClr val="tx1"/>
                          </a:solidFill>
                          <a:latin typeface="微软雅黑" panose="020B0503020204020204" pitchFamily="34" charset="-122"/>
                          <a:ea typeface="微软雅黑" panose="020B0503020204020204" pitchFamily="34" charset="-122"/>
                        </a:defRPr>
                      </a:lvl1pPr>
                      <a:lvl2pPr marL="742950" indent="-285750">
                        <a:spcBef>
                          <a:spcPct val="20000"/>
                        </a:spcBef>
                        <a:defRPr sz="2000">
                          <a:solidFill>
                            <a:schemeClr val="tx1"/>
                          </a:solidFill>
                          <a:latin typeface="微软雅黑" panose="020B0503020204020204" pitchFamily="34" charset="-122"/>
                          <a:ea typeface="微软雅黑" panose="020B0503020204020204" pitchFamily="34" charset="-122"/>
                        </a:defRPr>
                      </a:lvl2pPr>
                      <a:lvl3pPr marL="1143000" indent="-228600">
                        <a:spcBef>
                          <a:spcPct val="20000"/>
                        </a:spcBef>
                        <a:defRPr>
                          <a:solidFill>
                            <a:schemeClr val="tx1"/>
                          </a:solidFill>
                          <a:latin typeface="微软雅黑" panose="020B0503020204020204" pitchFamily="34" charset="-122"/>
                          <a:ea typeface="微软雅黑" panose="020B0503020204020204" pitchFamily="34" charset="-122"/>
                        </a:defRPr>
                      </a:lvl3pPr>
                      <a:lvl4pPr marL="1600200" indent="-228600">
                        <a:spcBef>
                          <a:spcPct val="20000"/>
                        </a:spcBef>
                        <a:defRPr sz="1600">
                          <a:solidFill>
                            <a:schemeClr val="tx1"/>
                          </a:solidFill>
                          <a:latin typeface="微软雅黑" panose="020B0503020204020204" pitchFamily="34" charset="-122"/>
                          <a:ea typeface="微软雅黑" panose="020B0503020204020204" pitchFamily="34" charset="-122"/>
                        </a:defRPr>
                      </a:lvl4pPr>
                      <a:lvl5pPr marL="2057400" indent="-228600">
                        <a:spcBef>
                          <a:spcPct val="20000"/>
                        </a:spcBef>
                        <a:defRPr sz="1600">
                          <a:solidFill>
                            <a:schemeClr val="tx1"/>
                          </a:solidFill>
                          <a:latin typeface="微软雅黑" panose="020B0503020204020204" pitchFamily="34" charset="-122"/>
                          <a:ea typeface="微软雅黑" panose="020B0503020204020204" pitchFamily="34" charset="-122"/>
                        </a:defRPr>
                      </a:lvl5pPr>
                      <a:lvl6pPr marL="2514600" indent="-228600" eaLnBrk="0" fontAlgn="base" hangingPunct="0">
                        <a:spcBef>
                          <a:spcPct val="20000"/>
                        </a:spcBef>
                        <a:spcAft>
                          <a:spcPct val="0"/>
                        </a:spcAft>
                        <a:defRPr sz="1600">
                          <a:solidFill>
                            <a:schemeClr val="tx1"/>
                          </a:solidFill>
                          <a:latin typeface="微软雅黑" panose="020B0503020204020204" pitchFamily="34" charset="-122"/>
                          <a:ea typeface="微软雅黑" panose="020B0503020204020204" pitchFamily="34" charset="-122"/>
                        </a:defRPr>
                      </a:lvl6pPr>
                      <a:lvl7pPr marL="2971800" indent="-228600" eaLnBrk="0" fontAlgn="base" hangingPunct="0">
                        <a:spcBef>
                          <a:spcPct val="20000"/>
                        </a:spcBef>
                        <a:spcAft>
                          <a:spcPct val="0"/>
                        </a:spcAft>
                        <a:defRPr sz="1600">
                          <a:solidFill>
                            <a:schemeClr val="tx1"/>
                          </a:solidFill>
                          <a:latin typeface="微软雅黑" panose="020B0503020204020204" pitchFamily="34" charset="-122"/>
                          <a:ea typeface="微软雅黑" panose="020B0503020204020204" pitchFamily="34" charset="-122"/>
                        </a:defRPr>
                      </a:lvl7pPr>
                      <a:lvl8pPr marL="3429000" indent="-228600" eaLnBrk="0" fontAlgn="base" hangingPunct="0">
                        <a:spcBef>
                          <a:spcPct val="20000"/>
                        </a:spcBef>
                        <a:spcAft>
                          <a:spcPct val="0"/>
                        </a:spcAft>
                        <a:defRPr sz="1600">
                          <a:solidFill>
                            <a:schemeClr val="tx1"/>
                          </a:solidFill>
                          <a:latin typeface="微软雅黑" panose="020B0503020204020204" pitchFamily="34" charset="-122"/>
                          <a:ea typeface="微软雅黑" panose="020B0503020204020204" pitchFamily="34" charset="-122"/>
                        </a:defRPr>
                      </a:lvl8pPr>
                      <a:lvl9pPr marL="3886200" indent="-228600" eaLnBrk="0" fontAlgn="base" hangingPunct="0">
                        <a:spcBef>
                          <a:spcPct val="20000"/>
                        </a:spcBef>
                        <a:spcAft>
                          <a:spcPct val="0"/>
                        </a:spcAft>
                        <a:defRPr sz="1600">
                          <a:solidFill>
                            <a:schemeClr val="tx1"/>
                          </a:solidFill>
                          <a:latin typeface="微软雅黑" panose="020B0503020204020204" pitchFamily="34" charset="-122"/>
                          <a:ea typeface="微软雅黑" panose="020B0503020204020204" pitchFamily="34" charset="-122"/>
                        </a:defRPr>
                      </a:lvl9pPr>
                    </a:lstStyle>
                    <a:p>
                      <a:pPr marL="0" marR="0" lvl="0" indent="0" algn="ctr" defTabSz="914400" rtl="0" eaLnBrk="1" fontAlgn="base" latinLnBrk="0" hangingPunct="1">
                        <a:lnSpc>
                          <a:spcPct val="110000"/>
                        </a:lnSpc>
                        <a:spcBef>
                          <a:spcPct val="0"/>
                        </a:spcBef>
                        <a:spcAft>
                          <a:spcPct val="0"/>
                        </a:spcAft>
                        <a:buClrTx/>
                        <a:buSzTx/>
                        <a:buFontTx/>
                        <a:buNone/>
                      </a:pPr>
                      <a:r>
                        <a:rPr kumimoji="0" lang="zh-CN" altLang="zh-CN" sz="1800" b="1"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rPr>
                        <a:t>蒽环类和</a:t>
                      </a:r>
                    </a:p>
                    <a:p>
                      <a:pPr marL="0" marR="0" lvl="0" indent="0" algn="ctr" defTabSz="914400" rtl="0" eaLnBrk="1" fontAlgn="base" latinLnBrk="0" hangingPunct="1">
                        <a:lnSpc>
                          <a:spcPct val="110000"/>
                        </a:lnSpc>
                        <a:spcBef>
                          <a:spcPct val="0"/>
                        </a:spcBef>
                        <a:spcAft>
                          <a:spcPct val="0"/>
                        </a:spcAft>
                        <a:buClrTx/>
                        <a:buSzTx/>
                        <a:buFontTx/>
                        <a:buNone/>
                      </a:pPr>
                      <a:r>
                        <a:rPr kumimoji="0" lang="zh-CN" altLang="zh-CN" sz="1800" b="1"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rPr>
                        <a:t>紫杉类治疗失败</a:t>
                      </a:r>
                      <a:endParaRPr kumimoji="0" lang="zh-CN" altLang="zh-CN" sz="1800" b="1"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89719" marR="89719"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400">
                          <a:solidFill>
                            <a:schemeClr val="tx1"/>
                          </a:solidFill>
                          <a:latin typeface="微软雅黑" panose="020B0503020204020204" pitchFamily="34" charset="-122"/>
                          <a:ea typeface="微软雅黑" panose="020B0503020204020204" pitchFamily="34" charset="-122"/>
                        </a:defRPr>
                      </a:lvl1pPr>
                      <a:lvl2pPr marL="742950" indent="-285750">
                        <a:spcBef>
                          <a:spcPct val="20000"/>
                        </a:spcBef>
                        <a:defRPr sz="2000">
                          <a:solidFill>
                            <a:schemeClr val="tx1"/>
                          </a:solidFill>
                          <a:latin typeface="微软雅黑" panose="020B0503020204020204" pitchFamily="34" charset="-122"/>
                          <a:ea typeface="微软雅黑" panose="020B0503020204020204" pitchFamily="34" charset="-122"/>
                        </a:defRPr>
                      </a:lvl2pPr>
                      <a:lvl3pPr marL="1143000" indent="-228600">
                        <a:spcBef>
                          <a:spcPct val="20000"/>
                        </a:spcBef>
                        <a:defRPr>
                          <a:solidFill>
                            <a:schemeClr val="tx1"/>
                          </a:solidFill>
                          <a:latin typeface="微软雅黑" panose="020B0503020204020204" pitchFamily="34" charset="-122"/>
                          <a:ea typeface="微软雅黑" panose="020B0503020204020204" pitchFamily="34" charset="-122"/>
                        </a:defRPr>
                      </a:lvl3pPr>
                      <a:lvl4pPr marL="1600200" indent="-228600">
                        <a:spcBef>
                          <a:spcPct val="20000"/>
                        </a:spcBef>
                        <a:defRPr sz="1600">
                          <a:solidFill>
                            <a:schemeClr val="tx1"/>
                          </a:solidFill>
                          <a:latin typeface="微软雅黑" panose="020B0503020204020204" pitchFamily="34" charset="-122"/>
                          <a:ea typeface="微软雅黑" panose="020B0503020204020204" pitchFamily="34" charset="-122"/>
                        </a:defRPr>
                      </a:lvl4pPr>
                      <a:lvl5pPr marL="2057400" indent="-228600">
                        <a:spcBef>
                          <a:spcPct val="20000"/>
                        </a:spcBef>
                        <a:defRPr sz="1600">
                          <a:solidFill>
                            <a:schemeClr val="tx1"/>
                          </a:solidFill>
                          <a:latin typeface="微软雅黑" panose="020B0503020204020204" pitchFamily="34" charset="-122"/>
                          <a:ea typeface="微软雅黑" panose="020B0503020204020204" pitchFamily="34" charset="-122"/>
                        </a:defRPr>
                      </a:lvl5pPr>
                      <a:lvl6pPr marL="2514600" indent="-228600" eaLnBrk="0" fontAlgn="base" hangingPunct="0">
                        <a:spcBef>
                          <a:spcPct val="20000"/>
                        </a:spcBef>
                        <a:spcAft>
                          <a:spcPct val="0"/>
                        </a:spcAft>
                        <a:defRPr sz="1600">
                          <a:solidFill>
                            <a:schemeClr val="tx1"/>
                          </a:solidFill>
                          <a:latin typeface="微软雅黑" panose="020B0503020204020204" pitchFamily="34" charset="-122"/>
                          <a:ea typeface="微软雅黑" panose="020B0503020204020204" pitchFamily="34" charset="-122"/>
                        </a:defRPr>
                      </a:lvl6pPr>
                      <a:lvl7pPr marL="2971800" indent="-228600" eaLnBrk="0" fontAlgn="base" hangingPunct="0">
                        <a:spcBef>
                          <a:spcPct val="20000"/>
                        </a:spcBef>
                        <a:spcAft>
                          <a:spcPct val="0"/>
                        </a:spcAft>
                        <a:defRPr sz="1600">
                          <a:solidFill>
                            <a:schemeClr val="tx1"/>
                          </a:solidFill>
                          <a:latin typeface="微软雅黑" panose="020B0503020204020204" pitchFamily="34" charset="-122"/>
                          <a:ea typeface="微软雅黑" panose="020B0503020204020204" pitchFamily="34" charset="-122"/>
                        </a:defRPr>
                      </a:lvl7pPr>
                      <a:lvl8pPr marL="3429000" indent="-228600" eaLnBrk="0" fontAlgn="base" hangingPunct="0">
                        <a:spcBef>
                          <a:spcPct val="20000"/>
                        </a:spcBef>
                        <a:spcAft>
                          <a:spcPct val="0"/>
                        </a:spcAft>
                        <a:defRPr sz="1600">
                          <a:solidFill>
                            <a:schemeClr val="tx1"/>
                          </a:solidFill>
                          <a:latin typeface="微软雅黑" panose="020B0503020204020204" pitchFamily="34" charset="-122"/>
                          <a:ea typeface="微软雅黑" panose="020B0503020204020204" pitchFamily="34" charset="-122"/>
                        </a:defRPr>
                      </a:lvl8pPr>
                      <a:lvl9pPr marL="3886200" indent="-228600" eaLnBrk="0" fontAlgn="base" hangingPunct="0">
                        <a:spcBef>
                          <a:spcPct val="20000"/>
                        </a:spcBef>
                        <a:spcAft>
                          <a:spcPct val="0"/>
                        </a:spcAft>
                        <a:defRPr sz="1600">
                          <a:solidFill>
                            <a:schemeClr val="tx1"/>
                          </a:solidFill>
                          <a:latin typeface="微软雅黑" panose="020B0503020204020204" pitchFamily="34" charset="-122"/>
                          <a:ea typeface="微软雅黑" panose="020B0503020204020204" pitchFamily="34" charset="-122"/>
                        </a:defRPr>
                      </a:lvl9pPr>
                    </a:lstStyle>
                    <a:p>
                      <a:pPr marL="0" marR="0" lvl="0" indent="0" algn="l" defTabSz="914400" rtl="0" eaLnBrk="1" fontAlgn="base" latinLnBrk="0" hangingPunct="1">
                        <a:lnSpc>
                          <a:spcPct val="110000"/>
                        </a:lnSpc>
                        <a:spcBef>
                          <a:spcPct val="0"/>
                        </a:spcBef>
                        <a:spcAft>
                          <a:spcPct val="0"/>
                        </a:spcAft>
                        <a:buClrTx/>
                        <a:buSzTx/>
                        <a:buFont typeface="+mj-lt"/>
                        <a:buNone/>
                      </a:pPr>
                      <a:r>
                        <a:rPr kumimoji="0" sz="1600" b="0"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rPr>
                        <a:t>1. </a:t>
                      </a:r>
                      <a:r>
                        <a:rPr kumimoji="0" sz="1600" b="0" i="0" u="none" strike="noStrike" cap="none" normalizeH="0" baseline="0" dirty="0" err="1">
                          <a:ln>
                            <a:noFill/>
                          </a:ln>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rPr>
                        <a:t>单药方案</a:t>
                      </a:r>
                      <a:endParaRPr kumimoji="0" sz="1600" b="0"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endParaRPr>
                    </a:p>
                    <a:p>
                      <a:pPr marL="0" marR="0" lvl="0" indent="0" algn="l" defTabSz="914400" rtl="0" eaLnBrk="1" fontAlgn="base" latinLnBrk="0" hangingPunct="1">
                        <a:lnSpc>
                          <a:spcPct val="110000"/>
                        </a:lnSpc>
                        <a:spcBef>
                          <a:spcPct val="0"/>
                        </a:spcBef>
                        <a:spcAft>
                          <a:spcPct val="0"/>
                        </a:spcAft>
                        <a:buClrTx/>
                        <a:buSzTx/>
                        <a:buFont typeface="+mj-lt"/>
                        <a:buNone/>
                      </a:pPr>
                      <a:r>
                        <a:rPr kumimoji="0" sz="1600" b="0"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rPr>
                        <a:t>    卡培他滨（2A）</a:t>
                      </a:r>
                    </a:p>
                    <a:p>
                      <a:pPr marL="0" marR="0" lvl="0" indent="0" algn="l" defTabSz="914400" rtl="0" eaLnBrk="1" fontAlgn="base" latinLnBrk="0" hangingPunct="1">
                        <a:lnSpc>
                          <a:spcPct val="110000"/>
                        </a:lnSpc>
                        <a:spcBef>
                          <a:spcPct val="0"/>
                        </a:spcBef>
                        <a:spcAft>
                          <a:spcPct val="0"/>
                        </a:spcAft>
                        <a:buClrTx/>
                        <a:buSzTx/>
                        <a:buFont typeface="+mj-lt"/>
                        <a:buNone/>
                      </a:pPr>
                      <a:r>
                        <a:rPr kumimoji="0" sz="1600" b="0"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rPr>
                        <a:t>    长春瑞滨（2A）</a:t>
                      </a:r>
                    </a:p>
                    <a:p>
                      <a:pPr marL="0" marR="0" lvl="0" indent="0" algn="l" defTabSz="914400" rtl="0" eaLnBrk="1" fontAlgn="base" latinLnBrk="0" hangingPunct="1">
                        <a:lnSpc>
                          <a:spcPct val="110000"/>
                        </a:lnSpc>
                        <a:spcBef>
                          <a:spcPct val="0"/>
                        </a:spcBef>
                        <a:spcAft>
                          <a:spcPct val="0"/>
                        </a:spcAft>
                        <a:buClrTx/>
                        <a:buSzTx/>
                        <a:buFont typeface="+mj-lt"/>
                        <a:buNone/>
                      </a:pPr>
                      <a:r>
                        <a:rPr kumimoji="0" sz="1600" b="0"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rPr>
                        <a:t>    吉西他滨（2A）</a:t>
                      </a:r>
                    </a:p>
                    <a:p>
                      <a:pPr marL="0" marR="0" lvl="0" indent="0" algn="l" defTabSz="914400" rtl="0" eaLnBrk="1" fontAlgn="base" latinLnBrk="0" hangingPunct="1">
                        <a:lnSpc>
                          <a:spcPct val="110000"/>
                        </a:lnSpc>
                        <a:spcBef>
                          <a:spcPct val="0"/>
                        </a:spcBef>
                        <a:spcAft>
                          <a:spcPct val="0"/>
                        </a:spcAft>
                        <a:buClrTx/>
                        <a:buSzTx/>
                        <a:buFont typeface="+mj-lt"/>
                        <a:buNone/>
                      </a:pPr>
                      <a:r>
                        <a:rPr kumimoji="0" sz="1600" b="0"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rPr>
                        <a:t>2. </a:t>
                      </a:r>
                      <a:r>
                        <a:rPr kumimoji="0" sz="1600" b="0" i="0" u="none" strike="noStrike" cap="none" normalizeH="0" baseline="0" dirty="0" err="1">
                          <a:ln>
                            <a:noFill/>
                          </a:ln>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rPr>
                        <a:t>联合方案</a:t>
                      </a:r>
                      <a:endParaRPr kumimoji="0" sz="1600" b="0"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endParaRPr>
                    </a:p>
                    <a:p>
                      <a:pPr marL="0" marR="0" lvl="0" indent="0" algn="l" defTabSz="914400" rtl="0" eaLnBrk="1" fontAlgn="base" latinLnBrk="0" hangingPunct="1">
                        <a:lnSpc>
                          <a:spcPct val="110000"/>
                        </a:lnSpc>
                        <a:spcBef>
                          <a:spcPct val="0"/>
                        </a:spcBef>
                        <a:spcAft>
                          <a:spcPct val="0"/>
                        </a:spcAft>
                        <a:buClrTx/>
                        <a:buSzTx/>
                        <a:buFont typeface="+mj-lt"/>
                        <a:buNone/>
                      </a:pPr>
                      <a:r>
                        <a:rPr kumimoji="0" sz="1600" b="0"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rPr>
                        <a:t>    NP方案（2A）</a:t>
                      </a:r>
                    </a:p>
                    <a:p>
                      <a:pPr marL="0" marR="0" lvl="0" indent="0" algn="l" defTabSz="914400" rtl="0" eaLnBrk="1" fontAlgn="base" latinLnBrk="0" hangingPunct="1">
                        <a:lnSpc>
                          <a:spcPct val="110000"/>
                        </a:lnSpc>
                        <a:spcBef>
                          <a:spcPct val="0"/>
                        </a:spcBef>
                        <a:spcAft>
                          <a:spcPct val="0"/>
                        </a:spcAft>
                        <a:buClrTx/>
                        <a:buSzTx/>
                        <a:buFont typeface="+mj-lt"/>
                        <a:buNone/>
                      </a:pPr>
                      <a:r>
                        <a:rPr kumimoji="0" sz="1600" b="0"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rPr>
                        <a:t>    GP方案（2A）</a:t>
                      </a:r>
                    </a:p>
                    <a:p>
                      <a:pPr marL="0" marR="0" lvl="0" indent="0" algn="l" defTabSz="914400" rtl="0" eaLnBrk="1" fontAlgn="base" latinLnBrk="0" hangingPunct="1">
                        <a:lnSpc>
                          <a:spcPct val="110000"/>
                        </a:lnSpc>
                        <a:spcBef>
                          <a:spcPct val="0"/>
                        </a:spcBef>
                        <a:spcAft>
                          <a:spcPct val="0"/>
                        </a:spcAft>
                        <a:buClrTx/>
                        <a:buSzTx/>
                        <a:buFont typeface="+mj-lt"/>
                        <a:buNone/>
                      </a:pPr>
                      <a:r>
                        <a:rPr kumimoji="0" sz="1600" b="0"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rPr>
                        <a:t>    NX方案（2A）</a:t>
                      </a:r>
                    </a:p>
                  </a:txBody>
                  <a:tcPr marL="216000" marR="89719"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marL="266700" defTabSz="1219200">
                        <a:spcBef>
                          <a:spcPct val="20000"/>
                        </a:spcBef>
                        <a:defRPr sz="2400">
                          <a:solidFill>
                            <a:schemeClr val="tx1"/>
                          </a:solidFill>
                          <a:latin typeface="微软雅黑" panose="020B0503020204020204" pitchFamily="34" charset="-122"/>
                          <a:ea typeface="微软雅黑" panose="020B0503020204020204" pitchFamily="34" charset="-122"/>
                        </a:defRPr>
                      </a:lvl1pPr>
                      <a:lvl2pPr marL="742950" indent="-285750" defTabSz="1219200">
                        <a:spcBef>
                          <a:spcPct val="20000"/>
                        </a:spcBef>
                        <a:defRPr sz="2000">
                          <a:solidFill>
                            <a:schemeClr val="tx1"/>
                          </a:solidFill>
                          <a:latin typeface="微软雅黑" panose="020B0503020204020204" pitchFamily="34" charset="-122"/>
                          <a:ea typeface="微软雅黑" panose="020B0503020204020204" pitchFamily="34" charset="-122"/>
                        </a:defRPr>
                      </a:lvl2pPr>
                      <a:lvl3pPr marL="1143000" indent="-228600" defTabSz="1219200">
                        <a:spcBef>
                          <a:spcPct val="20000"/>
                        </a:spcBef>
                        <a:defRPr>
                          <a:solidFill>
                            <a:schemeClr val="tx1"/>
                          </a:solidFill>
                          <a:latin typeface="微软雅黑" panose="020B0503020204020204" pitchFamily="34" charset="-122"/>
                          <a:ea typeface="微软雅黑" panose="020B0503020204020204" pitchFamily="34" charset="-122"/>
                        </a:defRPr>
                      </a:lvl3pPr>
                      <a:lvl4pPr marL="1600200" indent="-228600" defTabSz="1219200">
                        <a:spcBef>
                          <a:spcPct val="20000"/>
                        </a:spcBef>
                        <a:defRPr sz="1600">
                          <a:solidFill>
                            <a:schemeClr val="tx1"/>
                          </a:solidFill>
                          <a:latin typeface="微软雅黑" panose="020B0503020204020204" pitchFamily="34" charset="-122"/>
                          <a:ea typeface="微软雅黑" panose="020B0503020204020204" pitchFamily="34" charset="-122"/>
                        </a:defRPr>
                      </a:lvl4pPr>
                      <a:lvl5pPr marL="2057400" indent="-228600" defTabSz="1219200">
                        <a:spcBef>
                          <a:spcPct val="20000"/>
                        </a:spcBef>
                        <a:defRPr sz="1600">
                          <a:solidFill>
                            <a:schemeClr val="tx1"/>
                          </a:solidFill>
                          <a:latin typeface="微软雅黑" panose="020B0503020204020204" pitchFamily="34" charset="-122"/>
                          <a:ea typeface="微软雅黑" panose="020B0503020204020204" pitchFamily="34" charset="-122"/>
                        </a:defRPr>
                      </a:lvl5pPr>
                      <a:lvl6pPr marL="2514600" indent="-228600" defTabSz="1219200" eaLnBrk="0" fontAlgn="base" hangingPunct="0">
                        <a:spcBef>
                          <a:spcPct val="20000"/>
                        </a:spcBef>
                        <a:spcAft>
                          <a:spcPct val="0"/>
                        </a:spcAft>
                        <a:defRPr sz="1600">
                          <a:solidFill>
                            <a:schemeClr val="tx1"/>
                          </a:solidFill>
                          <a:latin typeface="微软雅黑" panose="020B0503020204020204" pitchFamily="34" charset="-122"/>
                          <a:ea typeface="微软雅黑" panose="020B0503020204020204" pitchFamily="34" charset="-122"/>
                        </a:defRPr>
                      </a:lvl6pPr>
                      <a:lvl7pPr marL="2971800" indent="-228600" defTabSz="1219200" eaLnBrk="0" fontAlgn="base" hangingPunct="0">
                        <a:spcBef>
                          <a:spcPct val="20000"/>
                        </a:spcBef>
                        <a:spcAft>
                          <a:spcPct val="0"/>
                        </a:spcAft>
                        <a:defRPr sz="1600">
                          <a:solidFill>
                            <a:schemeClr val="tx1"/>
                          </a:solidFill>
                          <a:latin typeface="微软雅黑" panose="020B0503020204020204" pitchFamily="34" charset="-122"/>
                          <a:ea typeface="微软雅黑" panose="020B0503020204020204" pitchFamily="34" charset="-122"/>
                        </a:defRPr>
                      </a:lvl7pPr>
                      <a:lvl8pPr marL="3429000" indent="-228600" defTabSz="1219200" eaLnBrk="0" fontAlgn="base" hangingPunct="0">
                        <a:spcBef>
                          <a:spcPct val="20000"/>
                        </a:spcBef>
                        <a:spcAft>
                          <a:spcPct val="0"/>
                        </a:spcAft>
                        <a:defRPr sz="1600">
                          <a:solidFill>
                            <a:schemeClr val="tx1"/>
                          </a:solidFill>
                          <a:latin typeface="微软雅黑" panose="020B0503020204020204" pitchFamily="34" charset="-122"/>
                          <a:ea typeface="微软雅黑" panose="020B0503020204020204" pitchFamily="34" charset="-122"/>
                        </a:defRPr>
                      </a:lvl8pPr>
                      <a:lvl9pPr marL="3886200" indent="-228600" defTabSz="1219200" eaLnBrk="0" fontAlgn="base" hangingPunct="0">
                        <a:spcBef>
                          <a:spcPct val="20000"/>
                        </a:spcBef>
                        <a:spcAft>
                          <a:spcPct val="0"/>
                        </a:spcAft>
                        <a:defRPr sz="1600">
                          <a:solidFill>
                            <a:schemeClr val="tx1"/>
                          </a:solidFill>
                          <a:latin typeface="微软雅黑" panose="020B0503020204020204" pitchFamily="34" charset="-122"/>
                          <a:ea typeface="微软雅黑" panose="020B0503020204020204" pitchFamily="34" charset="-122"/>
                        </a:defRPr>
                      </a:lvl9pPr>
                    </a:lstStyle>
                    <a:p>
                      <a:pPr marL="266700" marR="0" lvl="0" indent="0" algn="l" defTabSz="1219200" rtl="0" eaLnBrk="1" fontAlgn="base" latinLnBrk="0" hangingPunct="1">
                        <a:lnSpc>
                          <a:spcPct val="110000"/>
                        </a:lnSpc>
                        <a:spcBef>
                          <a:spcPct val="0"/>
                        </a:spcBef>
                        <a:spcAft>
                          <a:spcPct val="0"/>
                        </a:spcAft>
                        <a:buClrTx/>
                        <a:buSzTx/>
                        <a:buFontTx/>
                        <a:buNone/>
                      </a:pPr>
                      <a:r>
                        <a:rPr kumimoji="0" lang="zh-CN" altLang="en-US" sz="1600" b="0"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rPr>
                        <a:t>1. 单药化疗</a:t>
                      </a:r>
                    </a:p>
                    <a:p>
                      <a:pPr marL="266700" marR="0" lvl="0" indent="0" algn="l" defTabSz="1219200" rtl="0" eaLnBrk="1" fontAlgn="base" latinLnBrk="0" hangingPunct="1">
                        <a:lnSpc>
                          <a:spcPct val="110000"/>
                        </a:lnSpc>
                        <a:spcBef>
                          <a:spcPct val="0"/>
                        </a:spcBef>
                        <a:spcAft>
                          <a:spcPct val="0"/>
                        </a:spcAft>
                        <a:buClrTx/>
                        <a:buSzTx/>
                        <a:buFontTx/>
                        <a:buNone/>
                      </a:pPr>
                      <a:r>
                        <a:rPr kumimoji="0" lang="zh-CN" altLang="en-US" sz="1600" b="0" i="0" u="none" strike="noStrike" kern="1200" cap="none" normalizeH="0" baseline="0" dirty="0">
                          <a:ln>
                            <a:noFill/>
                          </a:ln>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rPr>
                        <a:t>    艾立布林（2</a:t>
                      </a:r>
                      <a:r>
                        <a:rPr kumimoji="0" lang="en-US" altLang="zh-CN" sz="1600" b="0" i="0" u="none" strike="noStrike" kern="1200" cap="none" normalizeH="0" baseline="0" dirty="0">
                          <a:ln>
                            <a:noFill/>
                          </a:ln>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rPr>
                        <a:t>A</a:t>
                      </a:r>
                      <a:r>
                        <a:rPr kumimoji="0" lang="zh-CN" altLang="en-US" sz="1600" b="0" i="0" u="none" strike="noStrike" kern="1200" cap="none" normalizeH="0" baseline="0" dirty="0">
                          <a:ln>
                            <a:noFill/>
                          </a:ln>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rPr>
                        <a:t>）</a:t>
                      </a:r>
                      <a:endParaRPr kumimoji="0" lang="en-US" altLang="zh-CN" sz="1600" b="0" i="0" u="none" strike="noStrike" kern="1200" cap="none" normalizeH="0" baseline="0" dirty="0">
                        <a:ln>
                          <a:noFill/>
                        </a:ln>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endParaRPr>
                    </a:p>
                    <a:p>
                      <a:pPr marL="266700" marR="0" lvl="0" indent="0" algn="l" defTabSz="1219200" rtl="0" eaLnBrk="1" fontAlgn="base" latinLnBrk="0" hangingPunct="1">
                        <a:lnSpc>
                          <a:spcPct val="110000"/>
                        </a:lnSpc>
                        <a:spcBef>
                          <a:spcPct val="0"/>
                        </a:spcBef>
                        <a:spcAft>
                          <a:spcPct val="0"/>
                        </a:spcAft>
                        <a:buClrTx/>
                        <a:buSzTx/>
                        <a:buFontTx/>
                        <a:buNone/>
                      </a:pPr>
                      <a:r>
                        <a:rPr kumimoji="0" lang="zh-CN" altLang="en-US" sz="1600" b="0" i="0" u="none" strike="noStrike" kern="1200" cap="none" normalizeH="0" baseline="0" dirty="0">
                          <a:ln>
                            <a:noFill/>
                          </a:ln>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rPr>
                        <a:t>    白蛋白紫杉醇（2</a:t>
                      </a:r>
                      <a:r>
                        <a:rPr kumimoji="0" lang="en-US" altLang="zh-CN" sz="1600" b="0" i="0" u="none" strike="noStrike" kern="1200" cap="none" normalizeH="0" baseline="0" dirty="0">
                          <a:ln>
                            <a:noFill/>
                          </a:ln>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rPr>
                        <a:t>A</a:t>
                      </a:r>
                      <a:r>
                        <a:rPr kumimoji="0" lang="zh-CN" altLang="en-US" sz="1600" b="0" i="0" u="none" strike="noStrike" kern="1200" cap="none" normalizeH="0" baseline="0" dirty="0">
                          <a:ln>
                            <a:noFill/>
                          </a:ln>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rPr>
                        <a:t>）</a:t>
                      </a:r>
                    </a:p>
                    <a:p>
                      <a:pPr marL="266700" marR="0" lvl="0" indent="0" algn="l" defTabSz="1219200" rtl="0" eaLnBrk="1" fontAlgn="base" latinLnBrk="0" hangingPunct="1">
                        <a:lnSpc>
                          <a:spcPct val="110000"/>
                        </a:lnSpc>
                        <a:spcBef>
                          <a:spcPct val="0"/>
                        </a:spcBef>
                        <a:spcAft>
                          <a:spcPct val="0"/>
                        </a:spcAft>
                        <a:buClrTx/>
                        <a:buSzTx/>
                        <a:buFontTx/>
                        <a:buNone/>
                      </a:pPr>
                      <a:r>
                        <a:rPr kumimoji="0" lang="zh-CN" altLang="en-US" sz="1600" b="0" i="0" u="none" strike="noStrike" kern="1200" cap="none" normalizeH="0" baseline="0" dirty="0">
                          <a:ln>
                            <a:noFill/>
                          </a:ln>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rPr>
                        <a:t>    依托泊苷（2B）</a:t>
                      </a:r>
                    </a:p>
                    <a:p>
                      <a:pPr marL="266700" marR="0" lvl="0" indent="0" algn="l" defTabSz="1219200" rtl="0" eaLnBrk="1" fontAlgn="base" latinLnBrk="0" hangingPunct="1">
                        <a:lnSpc>
                          <a:spcPct val="110000"/>
                        </a:lnSpc>
                        <a:spcBef>
                          <a:spcPct val="0"/>
                        </a:spcBef>
                        <a:spcAft>
                          <a:spcPct val="0"/>
                        </a:spcAft>
                        <a:buClrTx/>
                        <a:buSzTx/>
                        <a:buFontTx/>
                        <a:buNone/>
                      </a:pPr>
                      <a:r>
                        <a:rPr kumimoji="0" lang="zh-CN" altLang="en-US" sz="1600" b="0" i="0" u="none" strike="noStrike" kern="1200" cap="none" normalizeH="0" baseline="0" dirty="0">
                          <a:ln>
                            <a:noFill/>
                          </a:ln>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rPr>
                        <a:t>2. 联合化疗</a:t>
                      </a:r>
                    </a:p>
                    <a:p>
                      <a:pPr marL="266700" marR="0" lvl="0" indent="0" algn="l" defTabSz="1219200" rtl="0" eaLnBrk="1" fontAlgn="base" latinLnBrk="0" hangingPunct="1">
                        <a:lnSpc>
                          <a:spcPct val="110000"/>
                        </a:lnSpc>
                        <a:spcBef>
                          <a:spcPct val="0"/>
                        </a:spcBef>
                        <a:spcAft>
                          <a:spcPct val="0"/>
                        </a:spcAft>
                        <a:buClrTx/>
                        <a:buSzTx/>
                        <a:buFontTx/>
                        <a:buNone/>
                      </a:pPr>
                      <a:r>
                        <a:rPr kumimoji="0" lang="zh-CN" altLang="en-US" sz="1600" b="0" i="0" u="none" strike="noStrike" kern="1200" cap="none" normalizeH="0" baseline="0" dirty="0">
                          <a:ln>
                            <a:noFill/>
                          </a:ln>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rPr>
                        <a:t>     优替德隆+卡培他滨（2</a:t>
                      </a:r>
                      <a:r>
                        <a:rPr kumimoji="0" lang="en-US" altLang="zh-CN" sz="1600" b="0" i="0" u="none" strike="noStrike" kern="1200" cap="none" normalizeH="0" baseline="0" dirty="0">
                          <a:ln>
                            <a:noFill/>
                          </a:ln>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rPr>
                        <a:t>A</a:t>
                      </a:r>
                      <a:r>
                        <a:rPr kumimoji="0" lang="zh-CN" altLang="en-US" sz="1600" b="0" i="0" u="none" strike="noStrike" kern="1200" cap="none" normalizeH="0" baseline="0" dirty="0">
                          <a:ln>
                            <a:noFill/>
                          </a:ln>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rPr>
                        <a:t>）</a:t>
                      </a:r>
                      <a:endParaRPr kumimoji="0" lang="en-US" altLang="zh-CN" sz="1600" b="0" i="0" u="none" strike="noStrike" kern="1200" cap="none" normalizeH="0" baseline="0" dirty="0">
                        <a:ln>
                          <a:noFill/>
                        </a:ln>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endParaRPr>
                    </a:p>
                    <a:p>
                      <a:pPr marL="266700" marR="0" lvl="0" indent="0" algn="l" defTabSz="1219200" rtl="0" eaLnBrk="1" fontAlgn="base" latinLnBrk="0" hangingPunct="1">
                        <a:lnSpc>
                          <a:spcPct val="110000"/>
                        </a:lnSpc>
                        <a:spcBef>
                          <a:spcPct val="0"/>
                        </a:spcBef>
                        <a:spcAft>
                          <a:spcPct val="0"/>
                        </a:spcAft>
                        <a:buClrTx/>
                        <a:buSzTx/>
                        <a:buFontTx/>
                        <a:buNone/>
                      </a:pPr>
                      <a:r>
                        <a:rPr kumimoji="0" lang="en-US" altLang="zh-CN" sz="1600" b="0"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rPr>
                        <a:t>    </a:t>
                      </a:r>
                      <a:r>
                        <a:rPr kumimoji="0" lang="zh-CN" altLang="en-US" sz="1600" b="0"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rPr>
                        <a:t>卡培他滨+贝伐珠单抗（2B）</a:t>
                      </a:r>
                    </a:p>
                    <a:p>
                      <a:pPr marL="266700" marR="0" lvl="0" indent="0" algn="l" defTabSz="1219200" rtl="0" eaLnBrk="1" fontAlgn="base" latinLnBrk="0" hangingPunct="1">
                        <a:lnSpc>
                          <a:spcPct val="110000"/>
                        </a:lnSpc>
                        <a:spcBef>
                          <a:spcPct val="0"/>
                        </a:spcBef>
                        <a:spcAft>
                          <a:spcPct val="0"/>
                        </a:spcAft>
                        <a:buClrTx/>
                        <a:buSzTx/>
                        <a:buFontTx/>
                        <a:buNone/>
                      </a:pPr>
                      <a:r>
                        <a:rPr kumimoji="0" lang="zh-CN" altLang="en-US" sz="1600" b="0"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rPr>
                        <a:t>    白蛋白紫杉醇+其他化疗（2B）</a:t>
                      </a:r>
                    </a:p>
                  </a:txBody>
                  <a:tcPr marL="0" marR="89719"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marL="266700" defTabSz="1219200">
                        <a:spcBef>
                          <a:spcPct val="20000"/>
                        </a:spcBef>
                        <a:defRPr sz="2400">
                          <a:solidFill>
                            <a:schemeClr val="tx1"/>
                          </a:solidFill>
                          <a:latin typeface="微软雅黑" panose="020B0503020204020204" pitchFamily="34" charset="-122"/>
                          <a:ea typeface="微软雅黑" panose="020B0503020204020204" pitchFamily="34" charset="-122"/>
                        </a:defRPr>
                      </a:lvl1pPr>
                      <a:lvl2pPr marL="742950" indent="-285750" defTabSz="1219200">
                        <a:spcBef>
                          <a:spcPct val="20000"/>
                        </a:spcBef>
                        <a:defRPr sz="2000">
                          <a:solidFill>
                            <a:schemeClr val="tx1"/>
                          </a:solidFill>
                          <a:latin typeface="微软雅黑" panose="020B0503020204020204" pitchFamily="34" charset="-122"/>
                          <a:ea typeface="微软雅黑" panose="020B0503020204020204" pitchFamily="34" charset="-122"/>
                        </a:defRPr>
                      </a:lvl2pPr>
                      <a:lvl3pPr marL="1143000" indent="-228600" defTabSz="1219200">
                        <a:spcBef>
                          <a:spcPct val="20000"/>
                        </a:spcBef>
                        <a:defRPr>
                          <a:solidFill>
                            <a:schemeClr val="tx1"/>
                          </a:solidFill>
                          <a:latin typeface="微软雅黑" panose="020B0503020204020204" pitchFamily="34" charset="-122"/>
                          <a:ea typeface="微软雅黑" panose="020B0503020204020204" pitchFamily="34" charset="-122"/>
                        </a:defRPr>
                      </a:lvl3pPr>
                      <a:lvl4pPr marL="1600200" indent="-228600" defTabSz="1219200">
                        <a:spcBef>
                          <a:spcPct val="20000"/>
                        </a:spcBef>
                        <a:defRPr sz="1600">
                          <a:solidFill>
                            <a:schemeClr val="tx1"/>
                          </a:solidFill>
                          <a:latin typeface="微软雅黑" panose="020B0503020204020204" pitchFamily="34" charset="-122"/>
                          <a:ea typeface="微软雅黑" panose="020B0503020204020204" pitchFamily="34" charset="-122"/>
                        </a:defRPr>
                      </a:lvl4pPr>
                      <a:lvl5pPr marL="2057400" indent="-228600" defTabSz="1219200">
                        <a:spcBef>
                          <a:spcPct val="20000"/>
                        </a:spcBef>
                        <a:defRPr sz="1600">
                          <a:solidFill>
                            <a:schemeClr val="tx1"/>
                          </a:solidFill>
                          <a:latin typeface="微软雅黑" panose="020B0503020204020204" pitchFamily="34" charset="-122"/>
                          <a:ea typeface="微软雅黑" panose="020B0503020204020204" pitchFamily="34" charset="-122"/>
                        </a:defRPr>
                      </a:lvl5pPr>
                      <a:lvl6pPr marL="2514600" indent="-228600" defTabSz="1219200" eaLnBrk="0" fontAlgn="base" hangingPunct="0">
                        <a:spcBef>
                          <a:spcPct val="20000"/>
                        </a:spcBef>
                        <a:spcAft>
                          <a:spcPct val="0"/>
                        </a:spcAft>
                        <a:defRPr sz="1600">
                          <a:solidFill>
                            <a:schemeClr val="tx1"/>
                          </a:solidFill>
                          <a:latin typeface="微软雅黑" panose="020B0503020204020204" pitchFamily="34" charset="-122"/>
                          <a:ea typeface="微软雅黑" panose="020B0503020204020204" pitchFamily="34" charset="-122"/>
                        </a:defRPr>
                      </a:lvl6pPr>
                      <a:lvl7pPr marL="2971800" indent="-228600" defTabSz="1219200" eaLnBrk="0" fontAlgn="base" hangingPunct="0">
                        <a:spcBef>
                          <a:spcPct val="20000"/>
                        </a:spcBef>
                        <a:spcAft>
                          <a:spcPct val="0"/>
                        </a:spcAft>
                        <a:defRPr sz="1600">
                          <a:solidFill>
                            <a:schemeClr val="tx1"/>
                          </a:solidFill>
                          <a:latin typeface="微软雅黑" panose="020B0503020204020204" pitchFamily="34" charset="-122"/>
                          <a:ea typeface="微软雅黑" panose="020B0503020204020204" pitchFamily="34" charset="-122"/>
                        </a:defRPr>
                      </a:lvl7pPr>
                      <a:lvl8pPr marL="3429000" indent="-228600" defTabSz="1219200" eaLnBrk="0" fontAlgn="base" hangingPunct="0">
                        <a:spcBef>
                          <a:spcPct val="20000"/>
                        </a:spcBef>
                        <a:spcAft>
                          <a:spcPct val="0"/>
                        </a:spcAft>
                        <a:defRPr sz="1600">
                          <a:solidFill>
                            <a:schemeClr val="tx1"/>
                          </a:solidFill>
                          <a:latin typeface="微软雅黑" panose="020B0503020204020204" pitchFamily="34" charset="-122"/>
                          <a:ea typeface="微软雅黑" panose="020B0503020204020204" pitchFamily="34" charset="-122"/>
                        </a:defRPr>
                      </a:lvl8pPr>
                      <a:lvl9pPr marL="3886200" indent="-228600" defTabSz="1219200" eaLnBrk="0" fontAlgn="base" hangingPunct="0">
                        <a:spcBef>
                          <a:spcPct val="20000"/>
                        </a:spcBef>
                        <a:spcAft>
                          <a:spcPct val="0"/>
                        </a:spcAft>
                        <a:defRPr sz="1600">
                          <a:solidFill>
                            <a:schemeClr val="tx1"/>
                          </a:solidFill>
                          <a:latin typeface="微软雅黑" panose="020B0503020204020204" pitchFamily="34" charset="-122"/>
                          <a:ea typeface="微软雅黑" panose="020B0503020204020204" pitchFamily="34" charset="-122"/>
                        </a:defRPr>
                      </a:lvl9pPr>
                    </a:lstStyle>
                    <a:p>
                      <a:pPr marL="266700" marR="0" lvl="0" indent="0" algn="l" defTabSz="1219200" rtl="0" eaLnBrk="1" fontAlgn="base" latinLnBrk="0" hangingPunct="1">
                        <a:lnSpc>
                          <a:spcPct val="110000"/>
                        </a:lnSpc>
                        <a:spcBef>
                          <a:spcPct val="0"/>
                        </a:spcBef>
                        <a:spcAft>
                          <a:spcPct val="0"/>
                        </a:spcAft>
                        <a:buClrTx/>
                        <a:buSzTx/>
                        <a:buFontTx/>
                        <a:buNone/>
                      </a:pPr>
                      <a:r>
                        <a:rPr lang="zh-CN" altLang="en-US" sz="1600" dirty="0">
                          <a:ln>
                            <a:noFill/>
                          </a:ln>
                          <a:solidFill>
                            <a:schemeClr val="tx1"/>
                          </a:solidFill>
                          <a:effectLst/>
                          <a:cs typeface="Times New Roman" panose="02020603050405020304" pitchFamily="18" charset="0"/>
                          <a:sym typeface="+mn-ea"/>
                        </a:rPr>
                        <a:t>多柔比星脂质体 （</a:t>
                      </a:r>
                      <a:r>
                        <a:rPr lang="en-US" altLang="zh-CN" sz="1600" dirty="0">
                          <a:ln>
                            <a:noFill/>
                          </a:ln>
                          <a:solidFill>
                            <a:schemeClr val="tx1"/>
                          </a:solidFill>
                          <a:effectLst/>
                          <a:cs typeface="Times New Roman" panose="02020603050405020304" pitchFamily="18" charset="0"/>
                          <a:sym typeface="+mn-ea"/>
                        </a:rPr>
                        <a:t>2B</a:t>
                      </a:r>
                      <a:r>
                        <a:rPr lang="zh-CN" altLang="en-US" sz="1600" dirty="0">
                          <a:ln>
                            <a:noFill/>
                          </a:ln>
                          <a:solidFill>
                            <a:schemeClr val="tx1"/>
                          </a:solidFill>
                          <a:effectLst/>
                          <a:cs typeface="Times New Roman" panose="02020603050405020304" pitchFamily="18" charset="0"/>
                          <a:sym typeface="+mn-ea"/>
                        </a:rPr>
                        <a:t>）</a:t>
                      </a:r>
                      <a:endParaRPr kumimoji="0" lang="zh-CN" altLang="en-US" sz="1600" b="0"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sym typeface="+mn-ea"/>
                      </a:endParaRPr>
                    </a:p>
                    <a:p>
                      <a:pPr marL="266700" marR="0" lvl="0" indent="0" algn="l" defTabSz="1219200" rtl="0" eaLnBrk="1" fontAlgn="base" latinLnBrk="0" hangingPunct="1">
                        <a:lnSpc>
                          <a:spcPct val="110000"/>
                        </a:lnSpc>
                        <a:spcBef>
                          <a:spcPct val="0"/>
                        </a:spcBef>
                        <a:spcAft>
                          <a:spcPct val="0"/>
                        </a:spcAft>
                        <a:buClrTx/>
                        <a:buSzTx/>
                        <a:buFontTx/>
                        <a:buNone/>
                      </a:pPr>
                      <a:r>
                        <a:rPr lang="zh-CN" altLang="en-US" sz="1600" kern="1200" dirty="0">
                          <a:ln>
                            <a:noFill/>
                          </a:ln>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sym typeface="+mn-ea"/>
                        </a:rPr>
                        <a:t>紫杉醇脂质体（2B）</a:t>
                      </a:r>
                      <a:endParaRPr lang="zh-CN" altLang="en-US" sz="1600" kern="1200" dirty="0">
                        <a:ln>
                          <a:noFill/>
                        </a:ln>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0" marR="89719"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204402099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140B99-C571-D25C-11ED-AE41C660F56A}"/>
            </a:ext>
          </a:extLst>
        </p:cNvPr>
        <p:cNvGrpSpPr/>
        <p:nvPr/>
      </p:nvGrpSpPr>
      <p:grpSpPr>
        <a:xfrm>
          <a:off x="0" y="0"/>
          <a:ext cx="0" cy="0"/>
          <a:chOff x="0" y="0"/>
          <a:chExt cx="0" cy="0"/>
        </a:xfrm>
      </p:grpSpPr>
      <p:sp>
        <p:nvSpPr>
          <p:cNvPr id="2" name="标题 1">
            <a:extLst>
              <a:ext uri="{FF2B5EF4-FFF2-40B4-BE49-F238E27FC236}">
                <a16:creationId xmlns:a16="http://schemas.microsoft.com/office/drawing/2014/main" id="{A73A9527-F1D3-AC6B-BF99-A978EA5E0CD1}"/>
              </a:ext>
            </a:extLst>
          </p:cNvPr>
          <p:cNvSpPr>
            <a:spLocks noGrp="1"/>
          </p:cNvSpPr>
          <p:nvPr>
            <p:ph type="title"/>
          </p:nvPr>
        </p:nvSpPr>
        <p:spPr/>
        <p:txBody>
          <a:bodyPr/>
          <a:lstStyle/>
          <a:p>
            <a:r>
              <a:rPr lang="en-US" altLang="zh-CN" dirty="0"/>
              <a:t>HR</a:t>
            </a:r>
            <a:r>
              <a:rPr lang="zh-CN" altLang="en-US" dirty="0"/>
              <a:t>阳性晚期乳腺癌解救内分泌治疗</a:t>
            </a:r>
          </a:p>
        </p:txBody>
      </p:sp>
      <p:graphicFrame>
        <p:nvGraphicFramePr>
          <p:cNvPr id="3" name="内容占位符 3">
            <a:extLst>
              <a:ext uri="{FF2B5EF4-FFF2-40B4-BE49-F238E27FC236}">
                <a16:creationId xmlns:a16="http://schemas.microsoft.com/office/drawing/2014/main" id="{A263859B-957E-1C2A-002F-5307037EC201}"/>
              </a:ext>
            </a:extLst>
          </p:cNvPr>
          <p:cNvGraphicFramePr/>
          <p:nvPr>
            <p:custDataLst>
              <p:tags r:id="rId1"/>
            </p:custDataLst>
            <p:extLst>
              <p:ext uri="{D42A27DB-BD31-4B8C-83A1-F6EECF244321}">
                <p14:modId xmlns:p14="http://schemas.microsoft.com/office/powerpoint/2010/main" val="1618333389"/>
              </p:ext>
            </p:extLst>
          </p:nvPr>
        </p:nvGraphicFramePr>
        <p:xfrm>
          <a:off x="774333" y="1129315"/>
          <a:ext cx="10643334" cy="5296662"/>
        </p:xfrm>
        <a:graphic>
          <a:graphicData uri="http://schemas.openxmlformats.org/drawingml/2006/table">
            <a:tbl>
              <a:tblPr firstRow="1" bandRow="1">
                <a:tableStyleId>{00A15C55-8517-42AA-B614-E9B94910E393}</a:tableStyleId>
              </a:tblPr>
              <a:tblGrid>
                <a:gridCol w="1425357">
                  <a:extLst>
                    <a:ext uri="{9D8B030D-6E8A-4147-A177-3AD203B41FA5}">
                      <a16:colId xmlns:a16="http://schemas.microsoft.com/office/drawing/2014/main" val="20000"/>
                    </a:ext>
                  </a:extLst>
                </a:gridCol>
                <a:gridCol w="3061221">
                  <a:extLst>
                    <a:ext uri="{9D8B030D-6E8A-4147-A177-3AD203B41FA5}">
                      <a16:colId xmlns:a16="http://schemas.microsoft.com/office/drawing/2014/main" val="20001"/>
                    </a:ext>
                  </a:extLst>
                </a:gridCol>
                <a:gridCol w="3427459">
                  <a:extLst>
                    <a:ext uri="{9D8B030D-6E8A-4147-A177-3AD203B41FA5}">
                      <a16:colId xmlns:a16="http://schemas.microsoft.com/office/drawing/2014/main" val="20002"/>
                    </a:ext>
                  </a:extLst>
                </a:gridCol>
                <a:gridCol w="2729297">
                  <a:extLst>
                    <a:ext uri="{9D8B030D-6E8A-4147-A177-3AD203B41FA5}">
                      <a16:colId xmlns:a16="http://schemas.microsoft.com/office/drawing/2014/main" val="20003"/>
                    </a:ext>
                  </a:extLst>
                </a:gridCol>
              </a:tblGrid>
              <a:tr h="233063">
                <a:tc>
                  <a:txBody>
                    <a:bodyPr/>
                    <a:lstStyle/>
                    <a:p>
                      <a:pPr marL="0" indent="0" algn="ctr">
                        <a:lnSpc>
                          <a:spcPct val="150000"/>
                        </a:lnSpc>
                        <a:spcAft>
                          <a:spcPts val="0"/>
                        </a:spcAft>
                      </a:pPr>
                      <a:r>
                        <a:rPr lang="zh-CN" sz="1600" b="1" kern="0" dirty="0">
                          <a:effectLst/>
                          <a:latin typeface="微软雅黑" panose="020B0503020204020204" pitchFamily="34" charset="-122"/>
                          <a:ea typeface="微软雅黑" panose="020B0503020204020204" pitchFamily="34" charset="-122"/>
                        </a:rPr>
                        <a:t>分层</a:t>
                      </a:r>
                      <a:endParaRPr lang="zh-CN" sz="1600" b="1"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89719" marR="89719" marT="0"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B6440"/>
                    </a:solidFill>
                  </a:tcPr>
                </a:tc>
                <a:tc>
                  <a:txBody>
                    <a:bodyPr/>
                    <a:lstStyle/>
                    <a:p>
                      <a:pPr marL="0" indent="0" algn="ctr">
                        <a:lnSpc>
                          <a:spcPct val="150000"/>
                        </a:lnSpc>
                        <a:spcAft>
                          <a:spcPts val="0"/>
                        </a:spcAft>
                      </a:pPr>
                      <a:r>
                        <a:rPr lang="en-US" altLang="zh-CN" sz="1600" b="1" kern="100" dirty="0">
                          <a:effectLst/>
                          <a:latin typeface="微软雅黑" panose="020B0503020204020204" pitchFamily="34" charset="-122"/>
                          <a:ea typeface="微软雅黑" panose="020B0503020204020204" pitchFamily="34" charset="-122"/>
                          <a:cs typeface="Times New Roman" panose="02020603050405020304" pitchFamily="18" charset="0"/>
                        </a:rPr>
                        <a:t>Ⅰ</a:t>
                      </a:r>
                      <a:r>
                        <a:rPr lang="zh-CN" altLang="en-US" sz="1600" b="1" kern="100" dirty="0">
                          <a:effectLst/>
                          <a:latin typeface="微软雅黑" panose="020B0503020204020204" pitchFamily="34" charset="-122"/>
                          <a:ea typeface="微软雅黑" panose="020B0503020204020204" pitchFamily="34" charset="-122"/>
                          <a:cs typeface="Times New Roman" panose="02020603050405020304" pitchFamily="18" charset="0"/>
                        </a:rPr>
                        <a:t>级推荐</a:t>
                      </a:r>
                      <a:endParaRPr lang="zh-CN" sz="1600" b="1"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89719" marR="89719"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B6440"/>
                    </a:solidFill>
                  </a:tcPr>
                </a:tc>
                <a:tc>
                  <a:txBody>
                    <a:bodyPr/>
                    <a:lstStyle/>
                    <a:p>
                      <a:pPr marL="0" indent="0" algn="ctr">
                        <a:lnSpc>
                          <a:spcPct val="150000"/>
                        </a:lnSpc>
                        <a:spcAft>
                          <a:spcPts val="0"/>
                        </a:spcAft>
                      </a:pPr>
                      <a:r>
                        <a:rPr lang="en-US" altLang="zh-CN" sz="1600" b="1" kern="100" dirty="0">
                          <a:effectLst/>
                          <a:latin typeface="微软雅黑" panose="020B0503020204020204" pitchFamily="34" charset="-122"/>
                          <a:ea typeface="微软雅黑" panose="020B0503020204020204" pitchFamily="34" charset="-122"/>
                          <a:cs typeface="Times New Roman" panose="02020603050405020304" pitchFamily="18" charset="0"/>
                        </a:rPr>
                        <a:t>Ⅱ</a:t>
                      </a:r>
                      <a:r>
                        <a:rPr lang="zh-CN" altLang="en-US" sz="1600" b="1" kern="100" dirty="0">
                          <a:effectLst/>
                          <a:latin typeface="微软雅黑" panose="020B0503020204020204" pitchFamily="34" charset="-122"/>
                          <a:ea typeface="微软雅黑" panose="020B0503020204020204" pitchFamily="34" charset="-122"/>
                          <a:cs typeface="Times New Roman" panose="02020603050405020304" pitchFamily="18" charset="0"/>
                        </a:rPr>
                        <a:t>级推荐</a:t>
                      </a:r>
                      <a:endParaRPr lang="zh-CN" sz="1600" b="1"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89719" marR="89719"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B6440"/>
                    </a:solidFill>
                  </a:tcPr>
                </a:tc>
                <a:tc>
                  <a:txBody>
                    <a:bodyPr/>
                    <a:lstStyle/>
                    <a:p>
                      <a:pPr marL="0" indent="0" algn="ctr">
                        <a:lnSpc>
                          <a:spcPct val="150000"/>
                        </a:lnSpc>
                        <a:spcAft>
                          <a:spcPts val="0"/>
                        </a:spcAft>
                      </a:pPr>
                      <a:r>
                        <a:rPr lang="en-US" altLang="zh-CN" sz="1600" b="1" kern="100" dirty="0">
                          <a:effectLst/>
                          <a:latin typeface="微软雅黑" panose="020B0503020204020204" pitchFamily="34" charset="-122"/>
                          <a:ea typeface="微软雅黑" panose="020B0503020204020204" pitchFamily="34" charset="-122"/>
                          <a:cs typeface="Times New Roman" panose="02020603050405020304" pitchFamily="18" charset="0"/>
                        </a:rPr>
                        <a:t>Ⅲ</a:t>
                      </a:r>
                      <a:r>
                        <a:rPr lang="zh-CN" altLang="en-US" sz="1600" b="1" kern="100" dirty="0">
                          <a:effectLst/>
                          <a:latin typeface="微软雅黑" panose="020B0503020204020204" pitchFamily="34" charset="-122"/>
                          <a:ea typeface="微软雅黑" panose="020B0503020204020204" pitchFamily="34" charset="-122"/>
                          <a:cs typeface="Times New Roman" panose="02020603050405020304" pitchFamily="18" charset="0"/>
                        </a:rPr>
                        <a:t>级推荐</a:t>
                      </a:r>
                      <a:endParaRPr lang="zh-CN" sz="1600" b="1"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89719" marR="89719" marT="0"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B6440"/>
                    </a:solidFill>
                  </a:tcPr>
                </a:tc>
                <a:extLst>
                  <a:ext uri="{0D108BD9-81ED-4DB2-BD59-A6C34878D82A}">
                    <a16:rowId xmlns:a16="http://schemas.microsoft.com/office/drawing/2014/main" val="10000"/>
                  </a:ext>
                </a:extLst>
              </a:tr>
              <a:tr h="488465">
                <a:tc>
                  <a:txBody>
                    <a:bodyPr/>
                    <a:lstStyle/>
                    <a:p>
                      <a:pPr marL="0" indent="0" algn="ctr">
                        <a:lnSpc>
                          <a:spcPct val="150000"/>
                        </a:lnSpc>
                        <a:spcAft>
                          <a:spcPts val="0"/>
                        </a:spcAft>
                      </a:pPr>
                      <a:r>
                        <a:rPr lang="zh-CN" altLang="en-US" sz="1400" b="1" kern="0" dirty="0">
                          <a:solidFill>
                            <a:schemeClr val="tx1"/>
                          </a:solidFill>
                          <a:effectLst/>
                          <a:latin typeface="微软雅黑" panose="020B0503020204020204" pitchFamily="34" charset="-122"/>
                          <a:ea typeface="微软雅黑" panose="020B0503020204020204" pitchFamily="34" charset="-122"/>
                        </a:rPr>
                        <a:t>未经内分泌治疗</a:t>
                      </a:r>
                      <a:endParaRPr lang="zh-CN" altLang="en-US" sz="1400" b="1" kern="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89719" marR="8971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lvl="0" indent="0" algn="l" defTabSz="914400" rtl="0" eaLnBrk="1" latinLnBrk="0" hangingPunct="1">
                        <a:lnSpc>
                          <a:spcPct val="150000"/>
                        </a:lnSpc>
                        <a:spcAft>
                          <a:spcPts val="0"/>
                        </a:spcAft>
                        <a:buFontTx/>
                        <a:buNone/>
                      </a:pPr>
                      <a:r>
                        <a:rPr lang="en-US" altLang="zh-CN" sz="1400" b="1" kern="100" dirty="0">
                          <a:solidFill>
                            <a:srgbClr val="EB6440"/>
                          </a:solidFill>
                          <a:effectLst/>
                          <a:latin typeface="微软雅黑" panose="020B0503020204020204" pitchFamily="34" charset="-122"/>
                          <a:ea typeface="微软雅黑" panose="020B0503020204020204" pitchFamily="34" charset="-122"/>
                          <a:cs typeface="Times New Roman" panose="02020603050405020304" pitchFamily="18" charset="0"/>
                        </a:rPr>
                        <a:t>1.AI+</a:t>
                      </a:r>
                      <a:r>
                        <a:rPr lang="zh-CN" altLang="en-US" sz="1400" b="1" kern="100" dirty="0">
                          <a:solidFill>
                            <a:srgbClr val="EB6440"/>
                          </a:solidFill>
                          <a:effectLst/>
                          <a:latin typeface="微软雅黑" panose="020B0503020204020204" pitchFamily="34" charset="-122"/>
                          <a:ea typeface="微软雅黑" panose="020B0503020204020204" pitchFamily="34" charset="-122"/>
                          <a:cs typeface="Times New Roman" panose="02020603050405020304" pitchFamily="18" charset="0"/>
                        </a:rPr>
                        <a:t>阿贝西利（</a:t>
                      </a:r>
                      <a:r>
                        <a:rPr lang="en-US" altLang="zh-CN" sz="1400" b="1" kern="100" dirty="0">
                          <a:solidFill>
                            <a:srgbClr val="EB6440"/>
                          </a:solidFill>
                          <a:effectLst/>
                          <a:latin typeface="微软雅黑" panose="020B0503020204020204" pitchFamily="34" charset="-122"/>
                          <a:ea typeface="微软雅黑" panose="020B0503020204020204" pitchFamily="34" charset="-122"/>
                          <a:cs typeface="Times New Roman" panose="02020603050405020304" pitchFamily="18" charset="0"/>
                        </a:rPr>
                        <a:t>1A</a:t>
                      </a:r>
                      <a:r>
                        <a:rPr lang="zh-CN" altLang="en-US" sz="1400" b="1" kern="100" dirty="0">
                          <a:solidFill>
                            <a:srgbClr val="EB6440"/>
                          </a:solidFill>
                          <a:effectLst/>
                          <a:latin typeface="微软雅黑" panose="020B0503020204020204" pitchFamily="34" charset="-122"/>
                          <a:ea typeface="微软雅黑" panose="020B0503020204020204" pitchFamily="34" charset="-122"/>
                          <a:cs typeface="Times New Roman" panose="02020603050405020304" pitchFamily="18" charset="0"/>
                        </a:rPr>
                        <a:t>）</a:t>
                      </a:r>
                    </a:p>
                    <a:p>
                      <a:pPr marL="0" lvl="0" indent="0" algn="l" defTabSz="914400" rtl="0" eaLnBrk="1" latinLnBrk="0" hangingPunct="1">
                        <a:lnSpc>
                          <a:spcPct val="150000"/>
                        </a:lnSpc>
                        <a:spcAft>
                          <a:spcPts val="0"/>
                        </a:spcAft>
                        <a:buFontTx/>
                        <a:buNone/>
                      </a:pPr>
                      <a:r>
                        <a:rPr lang="en-US" altLang="zh-CN" sz="1400" b="1" kern="100" dirty="0">
                          <a:solidFill>
                            <a:srgbClr val="EB6440"/>
                          </a:solidFill>
                          <a:effectLst/>
                          <a:latin typeface="微软雅黑" panose="020B0503020204020204" pitchFamily="34" charset="-122"/>
                          <a:ea typeface="微软雅黑" panose="020B0503020204020204" pitchFamily="34" charset="-122"/>
                          <a:cs typeface="Times New Roman" panose="02020603050405020304" pitchFamily="18" charset="0"/>
                        </a:rPr>
                        <a:t>2.AI+</a:t>
                      </a:r>
                      <a:r>
                        <a:rPr lang="zh-CN" altLang="en-US" sz="1400" b="1" kern="100" dirty="0">
                          <a:solidFill>
                            <a:srgbClr val="EB6440"/>
                          </a:solidFill>
                          <a:effectLst/>
                          <a:latin typeface="微软雅黑" panose="020B0503020204020204" pitchFamily="34" charset="-122"/>
                          <a:ea typeface="微软雅黑" panose="020B0503020204020204" pitchFamily="34" charset="-122"/>
                          <a:cs typeface="Times New Roman" panose="02020603050405020304" pitchFamily="18" charset="0"/>
                        </a:rPr>
                        <a:t>哌柏西利（</a:t>
                      </a:r>
                      <a:r>
                        <a:rPr lang="en-US" altLang="zh-CN" sz="1400" b="1" kern="100" dirty="0">
                          <a:solidFill>
                            <a:srgbClr val="EB6440"/>
                          </a:solidFill>
                          <a:effectLst/>
                          <a:latin typeface="微软雅黑" panose="020B0503020204020204" pitchFamily="34" charset="-122"/>
                          <a:ea typeface="微软雅黑" panose="020B0503020204020204" pitchFamily="34" charset="-122"/>
                          <a:cs typeface="Times New Roman" panose="02020603050405020304" pitchFamily="18" charset="0"/>
                        </a:rPr>
                        <a:t>1B</a:t>
                      </a:r>
                      <a:r>
                        <a:rPr lang="zh-CN" altLang="en-US" sz="1400" b="1" kern="100" dirty="0">
                          <a:solidFill>
                            <a:srgbClr val="EB6440"/>
                          </a:solidFill>
                          <a:effectLst/>
                          <a:latin typeface="微软雅黑" panose="020B0503020204020204" pitchFamily="34" charset="-122"/>
                          <a:ea typeface="微软雅黑" panose="020B0503020204020204" pitchFamily="34" charset="-122"/>
                          <a:cs typeface="Times New Roman" panose="02020603050405020304" pitchFamily="18" charset="0"/>
                        </a:rPr>
                        <a:t>） </a:t>
                      </a:r>
                    </a:p>
                  </a:txBody>
                  <a:tcPr marL="36195" marR="36195" marT="36195" marB="3619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lvl="0" indent="0" algn="l" defTabSz="914400" rtl="0" eaLnBrk="1" latinLnBrk="0" hangingPunct="1">
                        <a:lnSpc>
                          <a:spcPct val="150000"/>
                        </a:lnSpc>
                        <a:spcAft>
                          <a:spcPts val="0"/>
                        </a:spcAft>
                        <a:buFontTx/>
                        <a:buNone/>
                      </a:pPr>
                      <a:r>
                        <a:rPr lang="en-US" altLang="zh-CN" sz="1400" kern="10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rPr>
                        <a:t>1. AI</a:t>
                      </a:r>
                      <a:r>
                        <a:rPr lang="zh-CN" altLang="en-US" sz="1400" kern="10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rPr>
                        <a:t>（</a:t>
                      </a:r>
                      <a:r>
                        <a:rPr lang="en-US" altLang="zh-CN" sz="1400" kern="10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rPr>
                        <a:t>1A</a:t>
                      </a:r>
                      <a:r>
                        <a:rPr lang="zh-CN" altLang="en-US" sz="1400" kern="10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rPr>
                        <a:t>）</a:t>
                      </a:r>
                      <a:r>
                        <a:rPr lang="en-US" altLang="zh-CN" sz="1400" kern="10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rPr>
                        <a:t>2. </a:t>
                      </a:r>
                      <a:r>
                        <a:rPr lang="zh-CN" altLang="en-US" sz="1400" kern="10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rPr>
                        <a:t>氟维司群（</a:t>
                      </a:r>
                      <a:r>
                        <a:rPr lang="en-US" altLang="zh-CN" sz="1400" kern="10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rPr>
                        <a:t>2A</a:t>
                      </a:r>
                      <a:r>
                        <a:rPr lang="zh-CN" altLang="en-US" sz="1400" kern="10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rPr>
                        <a:t>）</a:t>
                      </a:r>
                    </a:p>
                    <a:p>
                      <a:pPr marL="0" lvl="0" indent="0" algn="l" defTabSz="914400" rtl="0" eaLnBrk="1" latinLnBrk="0" hangingPunct="1">
                        <a:lnSpc>
                          <a:spcPct val="150000"/>
                        </a:lnSpc>
                        <a:spcAft>
                          <a:spcPts val="0"/>
                        </a:spcAft>
                        <a:buFontTx/>
                        <a:buNone/>
                      </a:pPr>
                      <a:r>
                        <a:rPr lang="en-US" altLang="zh-CN" sz="1400" kern="10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rPr>
                        <a:t>3.</a:t>
                      </a:r>
                      <a:r>
                        <a:rPr lang="zh-CN" altLang="en-US" sz="1400" kern="10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rPr>
                        <a:t>氟维司群</a:t>
                      </a:r>
                      <a:r>
                        <a:rPr lang="en-US" altLang="zh-CN" sz="1400" kern="10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rPr>
                        <a:t>+CDK4/6i</a:t>
                      </a:r>
                      <a:r>
                        <a:rPr lang="zh-CN" altLang="en-US" sz="1400" kern="10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rPr>
                        <a:t>（</a:t>
                      </a:r>
                      <a:r>
                        <a:rPr lang="en-US" altLang="zh-CN" sz="1400" kern="10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rPr>
                        <a:t>2A</a:t>
                      </a:r>
                      <a:r>
                        <a:rPr lang="zh-CN" altLang="en-US" sz="1400" kern="10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rPr>
                        <a:t>）</a:t>
                      </a:r>
                    </a:p>
                  </a:txBody>
                  <a:tcPr marL="36195" marR="36195" marT="36195" marB="3619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lvl="0" indent="0" algn="l" defTabSz="914400" rtl="0" eaLnBrk="1" latinLnBrk="0" hangingPunct="1">
                        <a:lnSpc>
                          <a:spcPct val="150000"/>
                        </a:lnSpc>
                        <a:spcAft>
                          <a:spcPts val="0"/>
                        </a:spcAft>
                        <a:buFontTx/>
                        <a:buNone/>
                      </a:pPr>
                      <a:r>
                        <a:rPr lang="en-US" altLang="zh-CN" sz="1400" kern="10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rPr>
                        <a:t>TAM</a:t>
                      </a:r>
                      <a:r>
                        <a:rPr lang="zh-CN" altLang="en-US" sz="1400" kern="10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rPr>
                        <a:t>（</a:t>
                      </a:r>
                      <a:r>
                        <a:rPr lang="en-US" altLang="zh-CN" sz="1400" kern="10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rPr>
                        <a:t>2B</a:t>
                      </a:r>
                      <a:r>
                        <a:rPr lang="zh-CN" altLang="en-US" sz="1400" kern="10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rPr>
                        <a:t>）</a:t>
                      </a:r>
                    </a:p>
                  </a:txBody>
                  <a:tcPr marL="36195" marR="36195" marT="36195" marB="3619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723280">
                <a:tc>
                  <a:txBody>
                    <a:bodyPr/>
                    <a:lstStyle/>
                    <a:p>
                      <a:pPr marL="0" indent="0" algn="ctr">
                        <a:lnSpc>
                          <a:spcPct val="150000"/>
                        </a:lnSpc>
                        <a:spcAft>
                          <a:spcPts val="0"/>
                        </a:spcAft>
                      </a:pPr>
                      <a:r>
                        <a:rPr lang="en-US" altLang="zh-CN" sz="1400" b="1" kern="10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rPr>
                        <a:t>TAM</a:t>
                      </a:r>
                      <a:r>
                        <a:rPr lang="zh-CN" altLang="en-US" sz="1400" b="1" kern="10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rPr>
                        <a:t>治疗</a:t>
                      </a:r>
                    </a:p>
                    <a:p>
                      <a:pPr marL="0" indent="0" algn="ctr">
                        <a:lnSpc>
                          <a:spcPct val="150000"/>
                        </a:lnSpc>
                        <a:spcAft>
                          <a:spcPts val="0"/>
                        </a:spcAft>
                      </a:pPr>
                      <a:r>
                        <a:rPr lang="zh-CN" altLang="en-US" sz="1400" b="1" kern="10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rPr>
                        <a:t>失败</a:t>
                      </a:r>
                    </a:p>
                  </a:txBody>
                  <a:tcPr marL="89719" marR="8971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lvl="0" indent="0" algn="l" defTabSz="914400" rtl="0" eaLnBrk="1" latinLnBrk="0" hangingPunct="1">
                        <a:lnSpc>
                          <a:spcPct val="150000"/>
                        </a:lnSpc>
                        <a:spcAft>
                          <a:spcPts val="0"/>
                        </a:spcAft>
                        <a:buFontTx/>
                        <a:buNone/>
                      </a:pPr>
                      <a:r>
                        <a:rPr lang="en-US" altLang="zh-CN" sz="1400" kern="10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rPr>
                        <a:t>1.AI+ </a:t>
                      </a:r>
                      <a:r>
                        <a:rPr lang="zh-CN" altLang="en-US" sz="1400" kern="10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rPr>
                        <a:t>阿贝西利（</a:t>
                      </a:r>
                      <a:r>
                        <a:rPr lang="en-US" altLang="zh-CN" sz="1400" kern="10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rPr>
                        <a:t>1A</a:t>
                      </a:r>
                      <a:r>
                        <a:rPr lang="zh-CN" altLang="en-US" sz="1400" kern="10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rPr>
                        <a:t>）</a:t>
                      </a:r>
                    </a:p>
                    <a:p>
                      <a:pPr marL="0" lvl="0" indent="0" algn="l" defTabSz="914400" rtl="0" eaLnBrk="1" latinLnBrk="0" hangingPunct="1">
                        <a:lnSpc>
                          <a:spcPct val="150000"/>
                        </a:lnSpc>
                        <a:spcAft>
                          <a:spcPts val="0"/>
                        </a:spcAft>
                        <a:buFontTx/>
                        <a:buNone/>
                      </a:pPr>
                      <a:r>
                        <a:rPr lang="en-US" altLang="zh-CN" sz="1400" kern="10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rPr>
                        <a:t>2.AI+</a:t>
                      </a:r>
                      <a:r>
                        <a:rPr lang="zh-CN" altLang="en-US" sz="1400" kern="10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rPr>
                        <a:t>西达本胺（</a:t>
                      </a:r>
                      <a:r>
                        <a:rPr lang="en-US" altLang="zh-CN" sz="1400" kern="10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rPr>
                        <a:t>1A</a:t>
                      </a:r>
                      <a:r>
                        <a:rPr lang="zh-CN" altLang="en-US" sz="1400" kern="10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rPr>
                        <a:t>）</a:t>
                      </a:r>
                    </a:p>
                    <a:p>
                      <a:pPr marL="0" lvl="0" indent="0" algn="l" defTabSz="914400" rtl="0" eaLnBrk="1" latinLnBrk="0" hangingPunct="1">
                        <a:lnSpc>
                          <a:spcPct val="150000"/>
                        </a:lnSpc>
                        <a:spcAft>
                          <a:spcPts val="0"/>
                        </a:spcAft>
                        <a:buFontTx/>
                        <a:buNone/>
                      </a:pPr>
                      <a:r>
                        <a:rPr lang="en-US" altLang="zh-CN" sz="1400" kern="10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rPr>
                        <a:t>3.AI+</a:t>
                      </a:r>
                      <a:r>
                        <a:rPr lang="zh-CN" altLang="en-US" sz="1400" kern="10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rPr>
                        <a:t>哌柏西利（</a:t>
                      </a:r>
                      <a:r>
                        <a:rPr lang="en-US" altLang="zh-CN" sz="1400" kern="10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rPr>
                        <a:t>1B</a:t>
                      </a:r>
                      <a:r>
                        <a:rPr lang="zh-CN" altLang="en-US" sz="1400" kern="10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rPr>
                        <a:t>）</a:t>
                      </a:r>
                    </a:p>
                  </a:txBody>
                  <a:tcPr marL="36195" marR="36195" marT="36195" marB="3619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139700" lvl="0" indent="0" algn="l" defTabSz="914400" rtl="0" eaLnBrk="1" latinLnBrk="0" hangingPunct="1">
                        <a:lnSpc>
                          <a:spcPct val="150000"/>
                        </a:lnSpc>
                        <a:spcAft>
                          <a:spcPts val="0"/>
                        </a:spcAft>
                        <a:buFontTx/>
                        <a:buNone/>
                      </a:pPr>
                      <a:r>
                        <a:rPr lang="en-US" altLang="zh-CN" sz="1400" kern="10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rPr>
                        <a:t>1. AI</a:t>
                      </a:r>
                      <a:r>
                        <a:rPr lang="zh-CN" altLang="en-US" sz="1400" kern="10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rPr>
                        <a:t>（</a:t>
                      </a:r>
                      <a:r>
                        <a:rPr lang="en-US" altLang="zh-CN" sz="1400" kern="10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rPr>
                        <a:t>2A</a:t>
                      </a:r>
                      <a:r>
                        <a:rPr lang="zh-CN" altLang="en-US" sz="1400" kern="10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rPr>
                        <a:t>）</a:t>
                      </a:r>
                    </a:p>
                    <a:p>
                      <a:pPr marL="0" lvl="0" indent="0" algn="l" defTabSz="914400" rtl="0" eaLnBrk="1" latinLnBrk="0" hangingPunct="1">
                        <a:lnSpc>
                          <a:spcPct val="150000"/>
                        </a:lnSpc>
                        <a:spcAft>
                          <a:spcPts val="0"/>
                        </a:spcAft>
                        <a:buFontTx/>
                        <a:buNone/>
                      </a:pPr>
                      <a:r>
                        <a:rPr lang="en-US" altLang="zh-CN" sz="1400" kern="10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rPr>
                        <a:t>2. </a:t>
                      </a:r>
                      <a:r>
                        <a:rPr lang="zh-CN" altLang="en-US" sz="1400" kern="10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rPr>
                        <a:t>氟维司群 （</a:t>
                      </a:r>
                      <a:r>
                        <a:rPr lang="en-US" altLang="zh-CN" sz="1400" kern="10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rPr>
                        <a:t>2A</a:t>
                      </a:r>
                      <a:r>
                        <a:rPr lang="zh-CN" altLang="en-US" sz="1400" kern="10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rPr>
                        <a:t>）</a:t>
                      </a:r>
                    </a:p>
                    <a:p>
                      <a:pPr marL="0" lvl="0" indent="0" algn="l" defTabSz="914400" rtl="0" eaLnBrk="1" latinLnBrk="0" hangingPunct="1">
                        <a:lnSpc>
                          <a:spcPct val="150000"/>
                        </a:lnSpc>
                        <a:spcAft>
                          <a:spcPts val="0"/>
                        </a:spcAft>
                        <a:buFontTx/>
                        <a:buNone/>
                      </a:pPr>
                      <a:r>
                        <a:rPr lang="en-US" altLang="zh-CN" sz="1400" kern="10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rPr>
                        <a:t>3.</a:t>
                      </a:r>
                      <a:r>
                        <a:rPr lang="zh-CN" altLang="en-US" sz="1400" kern="10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rPr>
                        <a:t>氟维司群</a:t>
                      </a:r>
                      <a:r>
                        <a:rPr lang="en-US" altLang="zh-CN" sz="1400" kern="10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rPr>
                        <a:t>+CDK4/6i</a:t>
                      </a:r>
                      <a:r>
                        <a:rPr lang="zh-CN" altLang="en-US" sz="1400" kern="10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rPr>
                        <a:t>（</a:t>
                      </a:r>
                      <a:r>
                        <a:rPr lang="en-US" altLang="zh-CN" sz="1400" kern="10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rPr>
                        <a:t>1B</a:t>
                      </a:r>
                      <a:r>
                        <a:rPr lang="zh-CN" altLang="en-US" sz="1400" kern="10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rPr>
                        <a:t>）</a:t>
                      </a:r>
                    </a:p>
                  </a:txBody>
                  <a:tcPr marL="36195" marR="36195" marT="36195" marB="3619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l" defTabSz="1219200" rtl="0" eaLnBrk="1" fontAlgn="auto" latinLnBrk="0" hangingPunct="1">
                        <a:lnSpc>
                          <a:spcPct val="150000"/>
                        </a:lnSpc>
                        <a:spcBef>
                          <a:spcPts val="0"/>
                        </a:spcBef>
                        <a:spcAft>
                          <a:spcPts val="0"/>
                        </a:spcAft>
                        <a:buClrTx/>
                        <a:buSzTx/>
                        <a:buFontTx/>
                        <a:buNone/>
                        <a:defRPr/>
                      </a:pPr>
                      <a:endParaRPr lang="zh-CN" altLang="en-US" sz="1400" kern="10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0" marR="8971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958095">
                <a:tc>
                  <a:txBody>
                    <a:bodyPr/>
                    <a:lstStyle/>
                    <a:p>
                      <a:pPr marL="0" indent="0" algn="ctr">
                        <a:lnSpc>
                          <a:spcPct val="150000"/>
                        </a:lnSpc>
                        <a:spcAft>
                          <a:spcPts val="0"/>
                        </a:spcAft>
                      </a:pPr>
                      <a:r>
                        <a:rPr lang="en-US" sz="1400" b="1" kern="10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rPr>
                        <a:t>NS</a:t>
                      </a:r>
                      <a:r>
                        <a:rPr sz="1400" b="1" kern="10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rPr>
                        <a:t>AI</a:t>
                      </a:r>
                    </a:p>
                    <a:p>
                      <a:pPr marL="0" indent="0" algn="ctr">
                        <a:lnSpc>
                          <a:spcPct val="150000"/>
                        </a:lnSpc>
                        <a:spcAft>
                          <a:spcPts val="0"/>
                        </a:spcAft>
                      </a:pPr>
                      <a:r>
                        <a:rPr sz="1400" b="1" kern="10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rPr>
                        <a:t>治疗失败</a:t>
                      </a:r>
                    </a:p>
                  </a:txBody>
                  <a:tcPr marL="89719" marR="8971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139700" lvl="0" indent="0" algn="l" defTabSz="914400" rtl="0" eaLnBrk="1" latinLnBrk="0" hangingPunct="1">
                        <a:lnSpc>
                          <a:spcPct val="150000"/>
                        </a:lnSpc>
                        <a:spcAft>
                          <a:spcPts val="0"/>
                        </a:spcAft>
                        <a:buFontTx/>
                        <a:buNone/>
                      </a:pPr>
                      <a:r>
                        <a:rPr lang="en-US" altLang="zh-CN" sz="1400" kern="10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rPr>
                        <a:t>1. </a:t>
                      </a:r>
                      <a:r>
                        <a:rPr lang="zh-CN" altLang="en-US" sz="1400" kern="10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rPr>
                        <a:t>氟维司群</a:t>
                      </a:r>
                      <a:r>
                        <a:rPr lang="en-US" altLang="zh-CN" sz="1400" kern="10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rPr>
                        <a:t>+</a:t>
                      </a:r>
                      <a:r>
                        <a:rPr lang="zh-CN" altLang="en-US" sz="1400" kern="10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rPr>
                        <a:t>阿贝西利（</a:t>
                      </a:r>
                      <a:r>
                        <a:rPr lang="en-US" altLang="zh-CN" sz="1400" kern="10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rPr>
                        <a:t>1A</a:t>
                      </a:r>
                      <a:r>
                        <a:rPr lang="zh-CN" altLang="en-US" sz="1400" kern="10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rPr>
                        <a:t>）</a:t>
                      </a:r>
                    </a:p>
                    <a:p>
                      <a:pPr marL="0" lvl="0" indent="0" algn="l" defTabSz="914400" rtl="0" eaLnBrk="1" latinLnBrk="0" hangingPunct="1">
                        <a:lnSpc>
                          <a:spcPct val="150000"/>
                        </a:lnSpc>
                        <a:spcAft>
                          <a:spcPts val="0"/>
                        </a:spcAft>
                        <a:buFontTx/>
                        <a:buNone/>
                      </a:pPr>
                      <a:r>
                        <a:rPr lang="en-US" altLang="zh-CN" sz="1400" kern="10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rPr>
                        <a:t>2.</a:t>
                      </a:r>
                      <a:r>
                        <a:rPr lang="zh-CN" altLang="en-US" sz="1400" kern="10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rPr>
                        <a:t>甾体类</a:t>
                      </a:r>
                      <a:r>
                        <a:rPr lang="en-US" altLang="zh-CN" sz="1400" kern="10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rPr>
                        <a:t>AI+</a:t>
                      </a:r>
                      <a:r>
                        <a:rPr lang="zh-CN" altLang="en-US" sz="1400" kern="10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rPr>
                        <a:t>西达本胺（</a:t>
                      </a:r>
                      <a:r>
                        <a:rPr lang="en-US" altLang="zh-CN" sz="1400" kern="10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rPr>
                        <a:t>1A</a:t>
                      </a:r>
                      <a:r>
                        <a:rPr lang="zh-CN" altLang="en-US" sz="1400" kern="10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rPr>
                        <a:t>） </a:t>
                      </a:r>
                    </a:p>
                    <a:p>
                      <a:pPr marL="0" lvl="0" indent="0" algn="l" defTabSz="914400" rtl="0" eaLnBrk="1" latinLnBrk="0" hangingPunct="1">
                        <a:lnSpc>
                          <a:spcPct val="150000"/>
                        </a:lnSpc>
                        <a:spcAft>
                          <a:spcPts val="0"/>
                        </a:spcAft>
                        <a:buFontTx/>
                        <a:buNone/>
                      </a:pPr>
                      <a:r>
                        <a:rPr lang="en-US" altLang="zh-CN" sz="1400" kern="10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rPr>
                        <a:t>3.</a:t>
                      </a:r>
                      <a:r>
                        <a:rPr lang="zh-CN" altLang="en-US" sz="1400" kern="10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rPr>
                        <a:t>氟维司群 </a:t>
                      </a:r>
                      <a:r>
                        <a:rPr lang="en-US" altLang="zh-CN" sz="1400" kern="10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rPr>
                        <a:t>+</a:t>
                      </a:r>
                      <a:r>
                        <a:rPr lang="zh-CN" altLang="en-US" sz="1400" kern="10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rPr>
                        <a:t>达尔西利（</a:t>
                      </a:r>
                      <a:r>
                        <a:rPr lang="en-US" altLang="zh-CN" sz="1400" kern="10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rPr>
                        <a:t>2A</a:t>
                      </a:r>
                      <a:r>
                        <a:rPr lang="zh-CN" altLang="en-US" sz="1400" kern="10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rPr>
                        <a:t>）</a:t>
                      </a:r>
                    </a:p>
                    <a:p>
                      <a:pPr marL="0" lvl="0" indent="0" algn="l" defTabSz="914400" rtl="0" eaLnBrk="1" latinLnBrk="0" hangingPunct="1">
                        <a:lnSpc>
                          <a:spcPct val="150000"/>
                        </a:lnSpc>
                        <a:spcAft>
                          <a:spcPts val="0"/>
                        </a:spcAft>
                        <a:buFontTx/>
                        <a:buNone/>
                      </a:pPr>
                      <a:r>
                        <a:rPr lang="en-US" altLang="zh-CN" sz="1400" kern="10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rPr>
                        <a:t>4.</a:t>
                      </a:r>
                      <a:r>
                        <a:rPr lang="zh-CN" altLang="en-US" sz="1400" kern="10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rPr>
                        <a:t>氟维司群</a:t>
                      </a:r>
                      <a:r>
                        <a:rPr lang="en-US" altLang="zh-CN" sz="1400" kern="10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rPr>
                        <a:t>+</a:t>
                      </a:r>
                      <a:r>
                        <a:rPr lang="zh-CN" altLang="en-US" sz="1400" kern="10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rPr>
                        <a:t>哌柏西利（</a:t>
                      </a:r>
                      <a:r>
                        <a:rPr lang="en-US" altLang="zh-CN" sz="1400" kern="10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rPr>
                        <a:t>1B</a:t>
                      </a:r>
                      <a:r>
                        <a:rPr lang="zh-CN" altLang="en-US" sz="1400" kern="10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rPr>
                        <a:t>）</a:t>
                      </a:r>
                    </a:p>
                  </a:txBody>
                  <a:tcPr marL="36195" marR="36195" marT="36195" marB="3619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139700" lvl="0" indent="0" algn="l" defTabSz="914400" rtl="0" eaLnBrk="1" latinLnBrk="0" hangingPunct="1">
                        <a:lnSpc>
                          <a:spcPct val="150000"/>
                        </a:lnSpc>
                        <a:spcAft>
                          <a:spcPts val="0"/>
                        </a:spcAft>
                        <a:buFontTx/>
                        <a:buNone/>
                      </a:pPr>
                      <a:r>
                        <a:rPr lang="en-US" altLang="zh-CN" sz="1400" kern="10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rPr>
                        <a:t>1. </a:t>
                      </a:r>
                      <a:r>
                        <a:rPr lang="zh-CN" altLang="en-US" sz="1400" kern="10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rPr>
                        <a:t>甾体类</a:t>
                      </a:r>
                      <a:r>
                        <a:rPr lang="en-US" altLang="zh-CN" sz="1400" kern="10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rPr>
                        <a:t>AI+CDK4/6i</a:t>
                      </a:r>
                      <a:r>
                        <a:rPr lang="zh-CN" altLang="en-US" sz="1400" kern="10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rPr>
                        <a:t>（</a:t>
                      </a:r>
                      <a:r>
                        <a:rPr lang="en-US" altLang="zh-CN" sz="1400" kern="10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rPr>
                        <a:t>2A</a:t>
                      </a:r>
                      <a:r>
                        <a:rPr lang="zh-CN" altLang="en-US" sz="1400" kern="10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rPr>
                        <a:t>）</a:t>
                      </a:r>
                    </a:p>
                    <a:p>
                      <a:pPr marL="0" lvl="0" indent="0" algn="l" defTabSz="914400" rtl="0" eaLnBrk="1" latinLnBrk="0" hangingPunct="1">
                        <a:lnSpc>
                          <a:spcPct val="150000"/>
                        </a:lnSpc>
                        <a:spcAft>
                          <a:spcPts val="0"/>
                        </a:spcAft>
                        <a:buFontTx/>
                        <a:buNone/>
                      </a:pPr>
                      <a:r>
                        <a:rPr lang="en-US" altLang="zh-CN" sz="1400" kern="10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rPr>
                        <a:t>2. </a:t>
                      </a:r>
                      <a:r>
                        <a:rPr lang="zh-CN" altLang="en-US" sz="1400" kern="10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rPr>
                        <a:t>甾体类 </a:t>
                      </a:r>
                      <a:r>
                        <a:rPr lang="en-US" altLang="zh-CN" sz="1400" kern="10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rPr>
                        <a:t>AI+</a:t>
                      </a:r>
                      <a:r>
                        <a:rPr lang="zh-CN" altLang="en-US" sz="1400" kern="10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rPr>
                        <a:t>依维莫司（</a:t>
                      </a:r>
                      <a:r>
                        <a:rPr lang="en-US" altLang="zh-CN" sz="1400" kern="10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rPr>
                        <a:t>1B</a:t>
                      </a:r>
                      <a:r>
                        <a:rPr lang="zh-CN" altLang="en-US" sz="1400" kern="10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rPr>
                        <a:t>）</a:t>
                      </a:r>
                    </a:p>
                    <a:p>
                      <a:pPr marL="0" lvl="0" indent="0" algn="l" defTabSz="914400" rtl="0" eaLnBrk="1" latinLnBrk="0" hangingPunct="1">
                        <a:lnSpc>
                          <a:spcPct val="150000"/>
                        </a:lnSpc>
                        <a:spcAft>
                          <a:spcPts val="0"/>
                        </a:spcAft>
                        <a:buFontTx/>
                        <a:buNone/>
                      </a:pPr>
                      <a:r>
                        <a:rPr lang="en-US" altLang="zh-CN" sz="1400" kern="10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rPr>
                        <a:t>3. </a:t>
                      </a:r>
                      <a:r>
                        <a:rPr lang="zh-CN" altLang="en-US" sz="1400" kern="10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rPr>
                        <a:t>氟维司群（</a:t>
                      </a:r>
                      <a:r>
                        <a:rPr lang="en-US" altLang="zh-CN" sz="1400" kern="10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rPr>
                        <a:t>2A</a:t>
                      </a:r>
                      <a:r>
                        <a:rPr lang="zh-CN" altLang="en-US" sz="1400" kern="10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rPr>
                        <a:t>） </a:t>
                      </a:r>
                    </a:p>
                  </a:txBody>
                  <a:tcPr marL="36195" marR="36195" marT="36195" marB="3619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lvl="0" indent="0" algn="l" defTabSz="914400" rtl="0" eaLnBrk="1" latinLnBrk="0" hangingPunct="1">
                        <a:lnSpc>
                          <a:spcPct val="150000"/>
                        </a:lnSpc>
                        <a:spcAft>
                          <a:spcPts val="0"/>
                        </a:spcAft>
                        <a:buFontTx/>
                        <a:buNone/>
                      </a:pPr>
                      <a:r>
                        <a:rPr lang="en-US" altLang="zh-CN" sz="1400" kern="10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rPr>
                        <a:t>1. </a:t>
                      </a:r>
                      <a:r>
                        <a:rPr lang="zh-CN" altLang="en-US" sz="1400" kern="10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rPr>
                        <a:t>甾体类 </a:t>
                      </a:r>
                      <a:r>
                        <a:rPr lang="en-US" altLang="zh-CN" sz="1400" kern="10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rPr>
                        <a:t>AI</a:t>
                      </a:r>
                      <a:r>
                        <a:rPr lang="zh-CN" altLang="en-US" sz="1400" kern="10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rPr>
                        <a:t>（</a:t>
                      </a:r>
                      <a:r>
                        <a:rPr lang="en-US" altLang="zh-CN" sz="1400" kern="10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rPr>
                        <a:t>2B</a:t>
                      </a:r>
                      <a:r>
                        <a:rPr lang="zh-CN" altLang="en-US" sz="1400" kern="10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rPr>
                        <a:t>）</a:t>
                      </a:r>
                    </a:p>
                    <a:p>
                      <a:pPr marL="0" lvl="0" indent="0" algn="l" defTabSz="914400" rtl="0" eaLnBrk="1" latinLnBrk="0" hangingPunct="1">
                        <a:lnSpc>
                          <a:spcPct val="150000"/>
                        </a:lnSpc>
                        <a:spcAft>
                          <a:spcPts val="0"/>
                        </a:spcAft>
                        <a:buFontTx/>
                        <a:buNone/>
                      </a:pPr>
                      <a:r>
                        <a:rPr lang="en-US" altLang="zh-CN" sz="1400" kern="10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rPr>
                        <a:t>2. </a:t>
                      </a:r>
                      <a:r>
                        <a:rPr lang="zh-CN" altLang="en-US" sz="1400" kern="10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rPr>
                        <a:t>氟维司群</a:t>
                      </a:r>
                      <a:r>
                        <a:rPr lang="en-US" altLang="zh-CN" sz="1400" kern="10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rPr>
                        <a:t>+</a:t>
                      </a:r>
                      <a:r>
                        <a:rPr lang="zh-CN" altLang="en-US" sz="1400" kern="10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rPr>
                        <a:t>甾体类</a:t>
                      </a:r>
                      <a:r>
                        <a:rPr lang="en-US" altLang="zh-CN" sz="1400" kern="10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rPr>
                        <a:t>AI</a:t>
                      </a:r>
                    </a:p>
                    <a:p>
                      <a:pPr marL="0" marR="139700" lvl="0" indent="0" algn="l" defTabSz="914400" rtl="0" eaLnBrk="1" latinLnBrk="0" hangingPunct="1">
                        <a:lnSpc>
                          <a:spcPct val="150000"/>
                        </a:lnSpc>
                        <a:spcAft>
                          <a:spcPts val="0"/>
                        </a:spcAft>
                        <a:buFontTx/>
                        <a:buNone/>
                      </a:pPr>
                      <a:r>
                        <a:rPr lang="en-US" altLang="zh-CN" sz="1400" kern="10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rPr>
                        <a:t>3.TAM </a:t>
                      </a:r>
                      <a:r>
                        <a:rPr lang="zh-CN" altLang="en-US" sz="1400" kern="10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rPr>
                        <a:t>或托瑞米芬（</a:t>
                      </a:r>
                      <a:r>
                        <a:rPr lang="en-US" altLang="zh-CN" sz="1400" kern="10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rPr>
                        <a:t>2B</a:t>
                      </a:r>
                      <a:r>
                        <a:rPr lang="zh-CN" altLang="en-US" sz="1400" kern="10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rPr>
                        <a:t>）</a:t>
                      </a:r>
                    </a:p>
                    <a:p>
                      <a:pPr marL="0" lvl="0" indent="0" algn="l" defTabSz="914400" rtl="0" eaLnBrk="1" latinLnBrk="0" hangingPunct="1">
                        <a:lnSpc>
                          <a:spcPct val="150000"/>
                        </a:lnSpc>
                        <a:spcAft>
                          <a:spcPts val="0"/>
                        </a:spcAft>
                        <a:buFontTx/>
                        <a:buNone/>
                      </a:pPr>
                      <a:r>
                        <a:rPr lang="en-US" altLang="zh-CN" sz="1400" kern="10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rPr>
                        <a:t>4. </a:t>
                      </a:r>
                      <a:r>
                        <a:rPr lang="zh-CN" altLang="en-US" sz="1400" kern="10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rPr>
                        <a:t>孕激素（</a:t>
                      </a:r>
                      <a:r>
                        <a:rPr lang="en-US" altLang="zh-CN" sz="1400" kern="10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rPr>
                        <a:t>2B</a:t>
                      </a:r>
                      <a:r>
                        <a:rPr lang="zh-CN" altLang="en-US" sz="1400" kern="10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rPr>
                        <a:t>）</a:t>
                      </a:r>
                    </a:p>
                  </a:txBody>
                  <a:tcPr marL="36195" marR="36195" marT="36195" marB="3619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723280">
                <a:tc>
                  <a:txBody>
                    <a:bodyPr/>
                    <a:lstStyle/>
                    <a:p>
                      <a:pPr marL="0" indent="0" algn="ctr">
                        <a:lnSpc>
                          <a:spcPct val="150000"/>
                        </a:lnSpc>
                        <a:spcAft>
                          <a:spcPts val="0"/>
                        </a:spcAft>
                        <a:buNone/>
                      </a:pPr>
                      <a:r>
                        <a:rPr lang="en-US" sz="1400" b="1" kern="10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sym typeface="+mn-ea"/>
                        </a:rPr>
                        <a:t>S</a:t>
                      </a:r>
                      <a:r>
                        <a:rPr sz="1400" b="1" kern="10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sym typeface="+mn-ea"/>
                        </a:rPr>
                        <a:t>AI治疗失败</a:t>
                      </a:r>
                      <a:endParaRPr lang="zh-CN" altLang="en-US" sz="1400" b="1" kern="10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sym typeface="+mn-ea"/>
                      </a:endParaRPr>
                    </a:p>
                  </a:txBody>
                  <a:tcPr marL="89719" marR="8971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lvl="0" indent="0" algn="l" defTabSz="914400" rtl="0" eaLnBrk="1" latinLnBrk="0" hangingPunct="1">
                        <a:lnSpc>
                          <a:spcPct val="150000"/>
                        </a:lnSpc>
                        <a:spcAft>
                          <a:spcPts val="0"/>
                        </a:spcAft>
                        <a:buFontTx/>
                        <a:buNone/>
                      </a:pPr>
                      <a:r>
                        <a:rPr lang="en-US" altLang="zh-CN" sz="1400" kern="10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rPr>
                        <a:t>1.</a:t>
                      </a:r>
                      <a:r>
                        <a:rPr lang="zh-CN" altLang="en-US" sz="1400" kern="10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rPr>
                        <a:t>氟维司群 </a:t>
                      </a:r>
                      <a:r>
                        <a:rPr lang="en-US" altLang="zh-CN" sz="1400" kern="10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rPr>
                        <a:t>+</a:t>
                      </a:r>
                      <a:r>
                        <a:rPr lang="zh-CN" altLang="en-US" sz="1400" kern="10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rPr>
                        <a:t>阿贝西利（</a:t>
                      </a:r>
                      <a:r>
                        <a:rPr lang="en-US" altLang="zh-CN" sz="1400" kern="10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rPr>
                        <a:t>1A</a:t>
                      </a:r>
                      <a:r>
                        <a:rPr lang="zh-CN" altLang="en-US" sz="1400" kern="10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rPr>
                        <a:t>）</a:t>
                      </a:r>
                    </a:p>
                    <a:p>
                      <a:pPr marL="0" lvl="0" indent="0" algn="l" defTabSz="914400" rtl="0" eaLnBrk="1" latinLnBrk="0" hangingPunct="1">
                        <a:lnSpc>
                          <a:spcPct val="150000"/>
                        </a:lnSpc>
                        <a:spcAft>
                          <a:spcPts val="0"/>
                        </a:spcAft>
                        <a:buFontTx/>
                        <a:buNone/>
                      </a:pPr>
                      <a:r>
                        <a:rPr lang="en-US" altLang="zh-CN" sz="1400" kern="10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rPr>
                        <a:t>2.</a:t>
                      </a:r>
                      <a:r>
                        <a:rPr lang="zh-CN" altLang="en-US" sz="1400" kern="10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rPr>
                        <a:t>氟维司群</a:t>
                      </a:r>
                      <a:r>
                        <a:rPr lang="en-US" altLang="zh-CN" sz="1400" kern="10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rPr>
                        <a:t>+</a:t>
                      </a:r>
                      <a:r>
                        <a:rPr lang="zh-CN" altLang="en-US" sz="1400" kern="10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rPr>
                        <a:t>达尔西利（</a:t>
                      </a:r>
                      <a:r>
                        <a:rPr lang="en-US" altLang="zh-CN" sz="1400" kern="10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rPr>
                        <a:t>2A</a:t>
                      </a:r>
                      <a:r>
                        <a:rPr lang="zh-CN" altLang="en-US" sz="1400" kern="10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rPr>
                        <a:t>）</a:t>
                      </a:r>
                    </a:p>
                    <a:p>
                      <a:pPr marL="0" lvl="0" indent="0" algn="l" defTabSz="914400" rtl="0" eaLnBrk="1" latinLnBrk="0" hangingPunct="1">
                        <a:lnSpc>
                          <a:spcPct val="150000"/>
                        </a:lnSpc>
                        <a:spcAft>
                          <a:spcPts val="0"/>
                        </a:spcAft>
                        <a:buFontTx/>
                        <a:buNone/>
                      </a:pPr>
                      <a:r>
                        <a:rPr lang="en-US" altLang="zh-CN" sz="1400" kern="10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rPr>
                        <a:t>3. </a:t>
                      </a:r>
                      <a:r>
                        <a:rPr lang="zh-CN" altLang="en-US" sz="1400" kern="10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rPr>
                        <a:t>氟维司群</a:t>
                      </a:r>
                      <a:r>
                        <a:rPr lang="en-US" altLang="zh-CN" sz="1400" kern="10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rPr>
                        <a:t>+</a:t>
                      </a:r>
                      <a:r>
                        <a:rPr lang="zh-CN" altLang="en-US" sz="1400" kern="10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rPr>
                        <a:t>哌柏西利（</a:t>
                      </a:r>
                      <a:r>
                        <a:rPr lang="en-US" altLang="zh-CN" sz="1400" kern="10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rPr>
                        <a:t>1B</a:t>
                      </a:r>
                      <a:r>
                        <a:rPr lang="zh-CN" altLang="en-US" sz="1400" kern="10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rPr>
                        <a:t>）</a:t>
                      </a:r>
                    </a:p>
                  </a:txBody>
                  <a:tcPr marL="36195" marR="36195" marT="36195" marB="3619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lvl="0" indent="0" algn="l" defTabSz="914400" rtl="0" eaLnBrk="1" latinLnBrk="0" hangingPunct="1">
                        <a:lnSpc>
                          <a:spcPct val="150000"/>
                        </a:lnSpc>
                        <a:spcAft>
                          <a:spcPts val="0"/>
                        </a:spcAft>
                        <a:buFontTx/>
                        <a:buNone/>
                      </a:pPr>
                      <a:r>
                        <a:rPr lang="en-US" altLang="zh-CN" sz="1400" kern="10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rPr>
                        <a:t>1. </a:t>
                      </a:r>
                      <a:r>
                        <a:rPr lang="zh-CN" altLang="en-US" sz="1400" kern="10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rPr>
                        <a:t>氟维司群（</a:t>
                      </a:r>
                      <a:r>
                        <a:rPr lang="en-US" altLang="zh-CN" sz="1400" kern="10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rPr>
                        <a:t>2A</a:t>
                      </a:r>
                      <a:r>
                        <a:rPr lang="zh-CN" altLang="en-US" sz="1400" kern="10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rPr>
                        <a:t>）</a:t>
                      </a:r>
                    </a:p>
                    <a:p>
                      <a:pPr marL="0" marR="139700" lvl="0" indent="0" algn="l" defTabSz="914400" rtl="0" eaLnBrk="1" latinLnBrk="0" hangingPunct="1">
                        <a:lnSpc>
                          <a:spcPct val="150000"/>
                        </a:lnSpc>
                        <a:spcAft>
                          <a:spcPts val="0"/>
                        </a:spcAft>
                        <a:buFontTx/>
                        <a:buNone/>
                      </a:pPr>
                      <a:r>
                        <a:rPr lang="en-US" altLang="zh-CN" sz="1400" kern="10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rPr>
                        <a:t>2. </a:t>
                      </a:r>
                      <a:r>
                        <a:rPr lang="zh-CN" altLang="en-US" sz="1400" kern="10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rPr>
                        <a:t>非甾体类 </a:t>
                      </a:r>
                      <a:r>
                        <a:rPr lang="en-US" altLang="zh-CN" sz="1400" kern="10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rPr>
                        <a:t>AI+CDK4/6i</a:t>
                      </a:r>
                      <a:r>
                        <a:rPr lang="zh-CN" altLang="en-US" sz="1400" kern="10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rPr>
                        <a:t> （</a:t>
                      </a:r>
                      <a:r>
                        <a:rPr lang="en-US" altLang="zh-CN" sz="1400" kern="10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rPr>
                        <a:t>2A</a:t>
                      </a:r>
                      <a:r>
                        <a:rPr lang="zh-CN" altLang="en-US" sz="1400" kern="10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rPr>
                        <a:t>）</a:t>
                      </a:r>
                    </a:p>
                  </a:txBody>
                  <a:tcPr marL="36195" marR="36195" marT="36195" marB="3619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lvl="0" indent="0" algn="l" defTabSz="914400" rtl="0" eaLnBrk="1" latinLnBrk="0" hangingPunct="1">
                        <a:lnSpc>
                          <a:spcPct val="150000"/>
                        </a:lnSpc>
                        <a:spcAft>
                          <a:spcPts val="0"/>
                        </a:spcAft>
                        <a:buFontTx/>
                        <a:buNone/>
                      </a:pPr>
                      <a:r>
                        <a:rPr lang="en-US" altLang="zh-CN" sz="1400" kern="10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rPr>
                        <a:t>1. </a:t>
                      </a:r>
                      <a:r>
                        <a:rPr lang="zh-CN" altLang="en-US" sz="1400" kern="10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rPr>
                        <a:t>非甾体类 </a:t>
                      </a:r>
                      <a:r>
                        <a:rPr lang="en-US" altLang="zh-CN" sz="1400" kern="10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rPr>
                        <a:t>AI</a:t>
                      </a:r>
                      <a:r>
                        <a:rPr lang="zh-CN" altLang="en-US" sz="1400" kern="10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rPr>
                        <a:t>（</a:t>
                      </a:r>
                      <a:r>
                        <a:rPr lang="en-US" altLang="zh-CN" sz="1400" kern="10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rPr>
                        <a:t>2B</a:t>
                      </a:r>
                      <a:r>
                        <a:rPr lang="zh-CN" altLang="en-US" sz="1400" kern="10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rPr>
                        <a:t>）</a:t>
                      </a:r>
                    </a:p>
                    <a:p>
                      <a:pPr marL="0" marR="139700" lvl="0" indent="0" algn="l" defTabSz="914400" rtl="0" eaLnBrk="1" latinLnBrk="0" hangingPunct="1">
                        <a:lnSpc>
                          <a:spcPct val="150000"/>
                        </a:lnSpc>
                        <a:spcAft>
                          <a:spcPts val="0"/>
                        </a:spcAft>
                        <a:buFontTx/>
                        <a:buNone/>
                      </a:pPr>
                      <a:r>
                        <a:rPr lang="en-US" altLang="zh-CN" sz="1400" kern="10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rPr>
                        <a:t>2. TAM </a:t>
                      </a:r>
                      <a:r>
                        <a:rPr lang="zh-CN" altLang="en-US" sz="1400" kern="10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rPr>
                        <a:t>或托瑞米芬（</a:t>
                      </a:r>
                      <a:r>
                        <a:rPr lang="en-US" altLang="zh-CN" sz="1400" kern="10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rPr>
                        <a:t>2B</a:t>
                      </a:r>
                      <a:r>
                        <a:rPr lang="zh-CN" altLang="en-US" sz="1400" kern="10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rPr>
                        <a:t>）</a:t>
                      </a:r>
                    </a:p>
                    <a:p>
                      <a:pPr marL="0" lvl="0" indent="0" algn="l" defTabSz="914400" rtl="0" eaLnBrk="1" latinLnBrk="0" hangingPunct="1">
                        <a:lnSpc>
                          <a:spcPct val="150000"/>
                        </a:lnSpc>
                        <a:spcAft>
                          <a:spcPts val="0"/>
                        </a:spcAft>
                        <a:buFontTx/>
                        <a:buNone/>
                      </a:pPr>
                      <a:r>
                        <a:rPr lang="en-US" altLang="zh-CN" sz="1400" kern="10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rPr>
                        <a:t>3. </a:t>
                      </a:r>
                      <a:r>
                        <a:rPr lang="zh-CN" altLang="en-US" sz="1400" kern="10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rPr>
                        <a:t>孕激素（</a:t>
                      </a:r>
                      <a:r>
                        <a:rPr lang="en-US" altLang="zh-CN" sz="1400" kern="10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rPr>
                        <a:t>2B</a:t>
                      </a:r>
                      <a:r>
                        <a:rPr lang="zh-CN" altLang="en-US" sz="1400" kern="10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rPr>
                        <a:t>）</a:t>
                      </a:r>
                    </a:p>
                  </a:txBody>
                  <a:tcPr marL="36195" marR="36195" marT="36195" marB="3619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r h="723280">
                <a:tc>
                  <a:txBody>
                    <a:bodyPr/>
                    <a:lstStyle/>
                    <a:p>
                      <a:pPr marL="0" lvl="0" indent="0" algn="l" defTabSz="914400" rtl="0" eaLnBrk="1" latinLnBrk="0" hangingPunct="1">
                        <a:lnSpc>
                          <a:spcPct val="150000"/>
                        </a:lnSpc>
                        <a:spcAft>
                          <a:spcPts val="0"/>
                        </a:spcAft>
                        <a:buFontTx/>
                        <a:buNone/>
                      </a:pPr>
                      <a:r>
                        <a:rPr lang="en-US" altLang="zh-CN" sz="1400" kern="10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rPr>
                        <a:t>CDK4/6i</a:t>
                      </a:r>
                      <a:r>
                        <a:rPr lang="zh-CN" altLang="en-US" sz="1400" kern="10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rPr>
                        <a:t>治疗失败</a:t>
                      </a:r>
                    </a:p>
                  </a:txBody>
                  <a:tcPr marL="36195" marR="36195" marT="36195" marB="3619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lvl="0" indent="0" algn="l" defTabSz="914400" rtl="0" eaLnBrk="1" latinLnBrk="0" hangingPunct="1">
                        <a:lnSpc>
                          <a:spcPct val="150000"/>
                        </a:lnSpc>
                        <a:spcAft>
                          <a:spcPts val="0"/>
                        </a:spcAft>
                        <a:buFontTx/>
                        <a:buNone/>
                      </a:pPr>
                      <a:r>
                        <a:rPr lang="zh-CN" altLang="en-US" sz="1400" kern="10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rPr>
                        <a:t> </a:t>
                      </a:r>
                    </a:p>
                  </a:txBody>
                  <a:tcPr marL="36195" marR="36195" marT="36195" marB="3619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lvl="0" indent="0" algn="l" defTabSz="914400" rtl="0" eaLnBrk="1" latinLnBrk="0" hangingPunct="1">
                        <a:lnSpc>
                          <a:spcPct val="150000"/>
                        </a:lnSpc>
                        <a:spcAft>
                          <a:spcPts val="0"/>
                        </a:spcAft>
                        <a:buFontTx/>
                        <a:buNone/>
                      </a:pPr>
                      <a:r>
                        <a:rPr lang="en-US" altLang="zh-CN" sz="1400" kern="10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rPr>
                        <a:t>1.</a:t>
                      </a:r>
                      <a:r>
                        <a:rPr lang="zh-CN" altLang="en-US" sz="1400" kern="10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rPr>
                        <a:t>西达本胺</a:t>
                      </a:r>
                      <a:r>
                        <a:rPr lang="en-US" altLang="zh-CN" sz="1400" kern="10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rPr>
                        <a:t>+</a:t>
                      </a:r>
                      <a:r>
                        <a:rPr lang="zh-CN" altLang="en-US" sz="1400" kern="10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rPr>
                        <a:t>内分泌（</a:t>
                      </a:r>
                      <a:r>
                        <a:rPr lang="en-US" altLang="zh-CN" sz="1400" kern="10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rPr>
                        <a:t>2A</a:t>
                      </a:r>
                      <a:r>
                        <a:rPr lang="zh-CN" altLang="en-US" sz="1400" kern="10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rPr>
                        <a:t>）</a:t>
                      </a:r>
                    </a:p>
                    <a:p>
                      <a:pPr marL="0" lvl="0" indent="0" algn="l" defTabSz="914400" rtl="0" eaLnBrk="1" latinLnBrk="0" hangingPunct="1">
                        <a:lnSpc>
                          <a:spcPct val="150000"/>
                        </a:lnSpc>
                        <a:spcAft>
                          <a:spcPts val="0"/>
                        </a:spcAft>
                        <a:buFontTx/>
                        <a:buNone/>
                      </a:pPr>
                      <a:r>
                        <a:rPr lang="en-US" altLang="zh-CN" sz="1400" kern="10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rPr>
                        <a:t>2.</a:t>
                      </a:r>
                      <a:r>
                        <a:rPr lang="zh-CN" altLang="en-US" sz="1400" kern="10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rPr>
                        <a:t>另一种</a:t>
                      </a:r>
                      <a:r>
                        <a:rPr lang="en-US" altLang="zh-CN" sz="1400" kern="10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rPr>
                        <a:t>CDK4/6i+</a:t>
                      </a:r>
                      <a:r>
                        <a:rPr lang="zh-CN" altLang="en-US" sz="1400" kern="10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rPr>
                        <a:t>内分泌</a:t>
                      </a:r>
                      <a:r>
                        <a:rPr lang="en-US" altLang="zh-CN" sz="1400" kern="10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rPr>
                        <a:t>(2A) </a:t>
                      </a:r>
                    </a:p>
                    <a:p>
                      <a:pPr marL="0" lvl="0" indent="0" algn="l" defTabSz="914400" rtl="0" eaLnBrk="1" latinLnBrk="0" hangingPunct="1">
                        <a:lnSpc>
                          <a:spcPct val="150000"/>
                        </a:lnSpc>
                        <a:spcAft>
                          <a:spcPts val="0"/>
                        </a:spcAft>
                        <a:buFontTx/>
                        <a:buNone/>
                      </a:pPr>
                      <a:r>
                        <a:rPr lang="en-US" altLang="zh-CN" sz="1400" kern="10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rPr>
                        <a:t>3.</a:t>
                      </a:r>
                      <a:r>
                        <a:rPr lang="zh-CN" altLang="en-US" sz="1400" kern="10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rPr>
                        <a:t>参加严格设计的临床研究</a:t>
                      </a:r>
                    </a:p>
                  </a:txBody>
                  <a:tcPr marL="36195" marR="36195" marT="36195" marB="3619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lvl="0" indent="0" algn="l" defTabSz="914400" rtl="0" eaLnBrk="1" latinLnBrk="0" hangingPunct="1">
                        <a:lnSpc>
                          <a:spcPct val="150000"/>
                        </a:lnSpc>
                        <a:spcAft>
                          <a:spcPts val="0"/>
                        </a:spcAft>
                        <a:buFontTx/>
                        <a:buNone/>
                      </a:pPr>
                      <a:r>
                        <a:rPr lang="en-US" altLang="zh-CN" sz="1400" kern="10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rPr>
                        <a:t>1.</a:t>
                      </a:r>
                      <a:r>
                        <a:rPr lang="zh-CN" altLang="en-US" sz="1400" kern="10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rPr>
                        <a:t> 孕激素（</a:t>
                      </a:r>
                      <a:r>
                        <a:rPr lang="en-US" altLang="zh-CN" sz="1400" kern="10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rPr>
                        <a:t>2B</a:t>
                      </a:r>
                      <a:r>
                        <a:rPr lang="zh-CN" altLang="en-US" sz="1400" kern="10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rPr>
                        <a:t>）</a:t>
                      </a:r>
                    </a:p>
                    <a:p>
                      <a:pPr marL="0" lvl="0" indent="0" algn="l" defTabSz="914400" rtl="0" eaLnBrk="1" latinLnBrk="0" hangingPunct="1">
                        <a:lnSpc>
                          <a:spcPct val="150000"/>
                        </a:lnSpc>
                        <a:spcAft>
                          <a:spcPts val="0"/>
                        </a:spcAft>
                        <a:buFontTx/>
                        <a:buNone/>
                      </a:pPr>
                      <a:r>
                        <a:rPr lang="en-US" altLang="zh-CN" sz="1400" kern="10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rPr>
                        <a:t>2.</a:t>
                      </a:r>
                      <a:r>
                        <a:rPr lang="zh-CN" altLang="en-US" sz="1400" kern="10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rPr>
                        <a:t>托瑞米芬（</a:t>
                      </a:r>
                      <a:r>
                        <a:rPr lang="en-US" altLang="zh-CN" sz="1400" kern="10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rPr>
                        <a:t>2B</a:t>
                      </a:r>
                      <a:r>
                        <a:rPr lang="zh-CN" altLang="en-US" sz="1400" kern="10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rPr>
                        <a:t>）</a:t>
                      </a:r>
                    </a:p>
                  </a:txBody>
                  <a:tcPr marL="36195" marR="36195" marT="36195" marB="3619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487469951"/>
                  </a:ext>
                </a:extLst>
              </a:tr>
            </a:tbl>
          </a:graphicData>
        </a:graphic>
      </p:graphicFrame>
    </p:spTree>
    <p:extLst>
      <p:ext uri="{BB962C8B-B14F-4D97-AF65-F5344CB8AC3E}">
        <p14:creationId xmlns:p14="http://schemas.microsoft.com/office/powerpoint/2010/main" val="361500047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4F5261-DF9D-3FF7-9949-17D87E2599B1}"/>
            </a:ext>
          </a:extLst>
        </p:cNvPr>
        <p:cNvGrpSpPr/>
        <p:nvPr/>
      </p:nvGrpSpPr>
      <p:grpSpPr>
        <a:xfrm>
          <a:off x="0" y="0"/>
          <a:ext cx="0" cy="0"/>
          <a:chOff x="0" y="0"/>
          <a:chExt cx="0" cy="0"/>
        </a:xfrm>
      </p:grpSpPr>
      <p:sp>
        <p:nvSpPr>
          <p:cNvPr id="2" name="标题 1">
            <a:extLst>
              <a:ext uri="{FF2B5EF4-FFF2-40B4-BE49-F238E27FC236}">
                <a16:creationId xmlns:a16="http://schemas.microsoft.com/office/drawing/2014/main" id="{F6A12370-1250-E901-5ECB-B14F4EB5A005}"/>
              </a:ext>
            </a:extLst>
          </p:cNvPr>
          <p:cNvSpPr>
            <a:spLocks noGrp="1"/>
          </p:cNvSpPr>
          <p:nvPr>
            <p:ph type="title"/>
          </p:nvPr>
        </p:nvSpPr>
        <p:spPr/>
        <p:txBody>
          <a:bodyPr/>
          <a:lstStyle/>
          <a:p>
            <a:r>
              <a:rPr lang="zh-CN" altLang="en-US" dirty="0"/>
              <a:t>新药临床研究</a:t>
            </a:r>
          </a:p>
        </p:txBody>
      </p:sp>
      <p:sp>
        <p:nvSpPr>
          <p:cNvPr id="3" name="文本框 2">
            <a:extLst>
              <a:ext uri="{FF2B5EF4-FFF2-40B4-BE49-F238E27FC236}">
                <a16:creationId xmlns:a16="http://schemas.microsoft.com/office/drawing/2014/main" id="{E6ED61BA-644E-8135-642E-648A0B577A35}"/>
              </a:ext>
            </a:extLst>
          </p:cNvPr>
          <p:cNvSpPr txBox="1"/>
          <p:nvPr/>
        </p:nvSpPr>
        <p:spPr>
          <a:xfrm>
            <a:off x="1105845" y="1120676"/>
            <a:ext cx="9290758" cy="2308324"/>
          </a:xfrm>
          <a:prstGeom prst="rect">
            <a:avLst/>
          </a:prstGeom>
          <a:noFill/>
        </p:spPr>
        <p:txBody>
          <a:bodyPr wrap="square">
            <a:spAutoFit/>
          </a:bodyPr>
          <a:lstStyle/>
          <a:p>
            <a:pPr indent="0">
              <a:lnSpc>
                <a:spcPts val="3000"/>
              </a:lnSpc>
              <a:buNone/>
            </a:pPr>
            <a:r>
              <a:rPr lang="en-AU" altLang="zh-CN" sz="2200" b="1" dirty="0">
                <a:latin typeface="微软雅黑" panose="020B0503020204020204" pitchFamily="34" charset="-122"/>
                <a:ea typeface="微软雅黑" panose="020B0503020204020204" pitchFamily="34" charset="-122"/>
                <a:cs typeface="Arial"/>
              </a:rPr>
              <a:t>SERENA-4</a:t>
            </a:r>
            <a:r>
              <a:rPr lang="en-AU" altLang="zh-CN" sz="2200" dirty="0">
                <a:latin typeface="微软雅黑" panose="020B0503020204020204" pitchFamily="34" charset="-122"/>
                <a:ea typeface="微软雅黑" panose="020B0503020204020204" pitchFamily="34" charset="-122"/>
                <a:cs typeface="Arial"/>
              </a:rPr>
              <a:t>: </a:t>
            </a:r>
            <a:r>
              <a:rPr lang="zh-CN" altLang="en-US" sz="2200" dirty="0">
                <a:latin typeface="微软雅黑" panose="020B0503020204020204" pitchFamily="34" charset="-122"/>
                <a:ea typeface="微软雅黑" panose="020B0503020204020204" pitchFamily="34" charset="-122"/>
                <a:cs typeface="Arial"/>
              </a:rPr>
              <a:t>一项</a:t>
            </a:r>
            <a:r>
              <a:rPr lang="en-US" altLang="zh-CN" sz="2200" dirty="0">
                <a:latin typeface="微软雅黑" panose="020B0503020204020204" pitchFamily="34" charset="-122"/>
                <a:ea typeface="微软雅黑" panose="020B0503020204020204" pitchFamily="34" charset="-122"/>
                <a:cs typeface="Arial"/>
              </a:rPr>
              <a:t>AZD9833</a:t>
            </a:r>
            <a:r>
              <a:rPr lang="zh-CN" altLang="en-US" sz="2200" dirty="0">
                <a:latin typeface="微软雅黑" panose="020B0503020204020204" pitchFamily="34" charset="-122"/>
                <a:ea typeface="微软雅黑" panose="020B0503020204020204" pitchFamily="34" charset="-122"/>
                <a:cs typeface="Arial"/>
              </a:rPr>
              <a:t>（口服</a:t>
            </a:r>
            <a:r>
              <a:rPr lang="en-US" altLang="zh-CN" sz="2200" dirty="0">
                <a:latin typeface="微软雅黑" panose="020B0503020204020204" pitchFamily="34" charset="-122"/>
                <a:ea typeface="微软雅黑" panose="020B0503020204020204" pitchFamily="34" charset="-122"/>
                <a:cs typeface="Arial"/>
              </a:rPr>
              <a:t>SERD</a:t>
            </a:r>
            <a:r>
              <a:rPr lang="zh-CN" altLang="en-US" sz="2200" dirty="0">
                <a:latin typeface="微软雅黑" panose="020B0503020204020204" pitchFamily="34" charset="-122"/>
                <a:ea typeface="微软雅黑" panose="020B0503020204020204" pitchFamily="34" charset="-122"/>
                <a:cs typeface="Arial"/>
              </a:rPr>
              <a:t>） 联合哌柏西利对比阿那曲唑联合哌柏西利治疗未接受过任何晚期疾病全身治疗的雌激素受体（</a:t>
            </a:r>
            <a:r>
              <a:rPr lang="en-US" altLang="zh-CN" sz="2200" dirty="0">
                <a:latin typeface="微软雅黑" panose="020B0503020204020204" pitchFamily="34" charset="-122"/>
                <a:ea typeface="微软雅黑" panose="020B0503020204020204" pitchFamily="34" charset="-122"/>
                <a:cs typeface="Arial"/>
              </a:rPr>
              <a:t>ER</a:t>
            </a:r>
            <a:r>
              <a:rPr lang="zh-CN" altLang="en-US" sz="2200" dirty="0">
                <a:latin typeface="微软雅黑" panose="020B0503020204020204" pitchFamily="34" charset="-122"/>
                <a:ea typeface="微软雅黑" panose="020B0503020204020204" pitchFamily="34" charset="-122"/>
                <a:cs typeface="Arial"/>
              </a:rPr>
              <a:t>）阳性、人类表皮生长因子受体</a:t>
            </a:r>
            <a:r>
              <a:rPr lang="en-US" altLang="zh-CN" sz="2200" dirty="0">
                <a:latin typeface="微软雅黑" panose="020B0503020204020204" pitchFamily="34" charset="-122"/>
                <a:ea typeface="微软雅黑" panose="020B0503020204020204" pitchFamily="34" charset="-122"/>
                <a:cs typeface="Arial"/>
              </a:rPr>
              <a:t>2</a:t>
            </a:r>
            <a:r>
              <a:rPr lang="zh-CN" altLang="en-US" sz="2200" dirty="0">
                <a:latin typeface="微软雅黑" panose="020B0503020204020204" pitchFamily="34" charset="-122"/>
                <a:ea typeface="微软雅黑" panose="020B0503020204020204" pitchFamily="34" charset="-122"/>
                <a:cs typeface="Arial"/>
              </a:rPr>
              <a:t>（</a:t>
            </a:r>
            <a:r>
              <a:rPr lang="en-US" altLang="zh-CN" sz="2200" dirty="0">
                <a:latin typeface="微软雅黑" panose="020B0503020204020204" pitchFamily="34" charset="-122"/>
                <a:ea typeface="微软雅黑" panose="020B0503020204020204" pitchFamily="34" charset="-122"/>
                <a:cs typeface="Arial"/>
              </a:rPr>
              <a:t>HER2</a:t>
            </a:r>
            <a:r>
              <a:rPr lang="zh-CN" altLang="en-US" sz="2200" dirty="0">
                <a:latin typeface="微软雅黑" panose="020B0503020204020204" pitchFamily="34" charset="-122"/>
                <a:ea typeface="微软雅黑" panose="020B0503020204020204" pitchFamily="34" charset="-122"/>
                <a:cs typeface="Arial"/>
              </a:rPr>
              <a:t>）阴性晚期乳腺癌患者的随机、多中心、双盲、</a:t>
            </a:r>
            <a:r>
              <a:rPr lang="en-US" altLang="zh-CN" sz="2200" dirty="0">
                <a:latin typeface="微软雅黑" panose="020B0503020204020204" pitchFamily="34" charset="-122"/>
                <a:ea typeface="微软雅黑" panose="020B0503020204020204" pitchFamily="34" charset="-122"/>
                <a:cs typeface="Arial"/>
              </a:rPr>
              <a:t>III</a:t>
            </a:r>
            <a:r>
              <a:rPr lang="zh-CN" altLang="en-US" sz="2200" dirty="0">
                <a:latin typeface="微软雅黑" panose="020B0503020204020204" pitchFamily="34" charset="-122"/>
                <a:ea typeface="微软雅黑" panose="020B0503020204020204" pitchFamily="34" charset="-122"/>
                <a:cs typeface="Arial"/>
              </a:rPr>
              <a:t>期研究 </a:t>
            </a:r>
            <a:endParaRPr lang="en-US" altLang="zh-CN" sz="2200" dirty="0">
              <a:latin typeface="微软雅黑" panose="020B0503020204020204" pitchFamily="34" charset="-122"/>
              <a:ea typeface="微软雅黑" panose="020B0503020204020204" pitchFamily="34" charset="-122"/>
              <a:cs typeface="Arial"/>
            </a:endParaRPr>
          </a:p>
          <a:p>
            <a:pPr indent="0">
              <a:buNone/>
            </a:pPr>
            <a:endParaRPr lang="en-US" altLang="zh-CN" sz="2200" dirty="0">
              <a:latin typeface="微软雅黑" panose="020B0503020204020204" pitchFamily="34" charset="-122"/>
              <a:ea typeface="微软雅黑" panose="020B0503020204020204" pitchFamily="34" charset="-122"/>
              <a:cs typeface="Arial"/>
            </a:endParaRPr>
          </a:p>
          <a:p>
            <a:pPr indent="0">
              <a:buNone/>
            </a:pPr>
            <a:r>
              <a:rPr kumimoji="1" lang="zh-CN" altLang="en-US" sz="2200" dirty="0">
                <a:latin typeface="微软雅黑" panose="020B0503020204020204" pitchFamily="34" charset="-122"/>
                <a:ea typeface="微软雅黑" panose="020B0503020204020204" pitchFamily="34" charset="-122"/>
                <a:cs typeface="Arial"/>
              </a:rPr>
              <a:t>主要研究者：江泽飞教授</a:t>
            </a:r>
            <a:endParaRPr kumimoji="1" lang="en-US" altLang="zh-CN" sz="2200" dirty="0">
              <a:latin typeface="微软雅黑" panose="020B0503020204020204" pitchFamily="34" charset="-122"/>
              <a:ea typeface="微软雅黑" panose="020B0503020204020204" pitchFamily="34" charset="-122"/>
            </a:endParaRPr>
          </a:p>
        </p:txBody>
      </p:sp>
      <p:sp>
        <p:nvSpPr>
          <p:cNvPr id="4" name="TextBox 9">
            <a:extLst>
              <a:ext uri="{FF2B5EF4-FFF2-40B4-BE49-F238E27FC236}">
                <a16:creationId xmlns:a16="http://schemas.microsoft.com/office/drawing/2014/main" id="{EC6866D5-BBED-E4A0-07B9-895ECBBEFE84}"/>
              </a:ext>
            </a:extLst>
          </p:cNvPr>
          <p:cNvSpPr txBox="1"/>
          <p:nvPr/>
        </p:nvSpPr>
        <p:spPr>
          <a:xfrm>
            <a:off x="1105845" y="3429000"/>
            <a:ext cx="4836298" cy="3170099"/>
          </a:xfrm>
          <a:prstGeom prst="rect">
            <a:avLst/>
          </a:prstGeom>
          <a:solidFill>
            <a:schemeClr val="accent1">
              <a:lumMod val="20000"/>
              <a:lumOff val="80000"/>
            </a:schemeClr>
          </a:solidFill>
          <a:ln w="28575">
            <a:solidFill>
              <a:schemeClr val="bg2">
                <a:lumMod val="75000"/>
              </a:schemeClr>
            </a:solidFill>
          </a:ln>
        </p:spPr>
        <p:txBody>
          <a:bodyPr wrap="square" rtlCol="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685783">
              <a:defRPr/>
            </a:pPr>
            <a:r>
              <a:rPr lang="zh-CN" altLang="en-US" sz="2000" b="1" u="sng" dirty="0">
                <a:solidFill>
                  <a:srgbClr val="EB6440"/>
                </a:solidFill>
                <a:latin typeface="微软雅黑" panose="020B0503020204020204" pitchFamily="34" charset="-122"/>
                <a:ea typeface="微软雅黑" panose="020B0503020204020204" pitchFamily="34" charset="-122"/>
                <a:cs typeface="Arial" panose="020B0604020202020204" pitchFamily="34" charset="0"/>
              </a:rPr>
              <a:t>关键入排标准</a:t>
            </a:r>
            <a:r>
              <a:rPr lang="en-GB" sz="2000" b="1" u="sng" dirty="0">
                <a:solidFill>
                  <a:srgbClr val="EB6440"/>
                </a:solidFill>
                <a:latin typeface="微软雅黑" panose="020B0503020204020204" pitchFamily="34" charset="-122"/>
                <a:ea typeface="微软雅黑" panose="020B0503020204020204" pitchFamily="34" charset="-122"/>
                <a:cs typeface="Arial" panose="020B0604020202020204" pitchFamily="34" charset="0"/>
              </a:rPr>
              <a:t>:</a:t>
            </a:r>
            <a:endParaRPr lang="en-GB" sz="2000" b="1" dirty="0">
              <a:solidFill>
                <a:srgbClr val="EB6440"/>
              </a:solidFill>
              <a:latin typeface="微软雅黑" panose="020B0503020204020204" pitchFamily="34" charset="-122"/>
              <a:ea typeface="微软雅黑" panose="020B0503020204020204" pitchFamily="34" charset="-122"/>
              <a:cs typeface="Arial" panose="020B0604020202020204" pitchFamily="34" charset="0"/>
            </a:endParaRPr>
          </a:p>
          <a:p>
            <a:pPr marL="128585" indent="-128585" defTabSz="685783">
              <a:buClr>
                <a:srgbClr val="830051"/>
              </a:buClr>
              <a:buFont typeface="Arial" panose="020B0604020202020204" pitchFamily="34" charset="0"/>
              <a:buChar char="•"/>
              <a:defRPr/>
            </a:pPr>
            <a:r>
              <a:rPr lang="en-US" altLang="zh-CN" dirty="0">
                <a:solidFill>
                  <a:srgbClr val="000000"/>
                </a:solidFill>
                <a:latin typeface="微软雅黑" panose="020B0503020204020204" pitchFamily="34" charset="-122"/>
                <a:ea typeface="微软雅黑" panose="020B0503020204020204" pitchFamily="34" charset="-122"/>
                <a:cs typeface="Arial" panose="020B0604020202020204" pitchFamily="34" charset="0"/>
              </a:rPr>
              <a:t>ER+</a:t>
            </a:r>
            <a:r>
              <a:rPr lang="zh-CN" altLang="en-US" dirty="0">
                <a:solidFill>
                  <a:srgbClr val="000000"/>
                </a:solidFill>
                <a:latin typeface="微软雅黑" panose="020B0503020204020204" pitchFamily="34" charset="-122"/>
                <a:ea typeface="微软雅黑" panose="020B0503020204020204" pitchFamily="34" charset="-122"/>
                <a:cs typeface="Arial" panose="020B0604020202020204" pitchFamily="34" charset="0"/>
              </a:rPr>
              <a:t>（</a:t>
            </a:r>
            <a:r>
              <a:rPr lang="en-US" altLang="zh-CN" dirty="0">
                <a:solidFill>
                  <a:srgbClr val="000000"/>
                </a:solidFill>
                <a:latin typeface="微软雅黑" panose="020B0503020204020204" pitchFamily="34" charset="-122"/>
                <a:ea typeface="微软雅黑" panose="020B0503020204020204" pitchFamily="34" charset="-122"/>
                <a:cs typeface="Arial" panose="020B0604020202020204" pitchFamily="34" charset="0"/>
              </a:rPr>
              <a:t>&gt;10%</a:t>
            </a:r>
            <a:r>
              <a:rPr lang="zh-CN" altLang="en-US" dirty="0">
                <a:solidFill>
                  <a:srgbClr val="000000"/>
                </a:solidFill>
                <a:latin typeface="微软雅黑" panose="020B0503020204020204" pitchFamily="34" charset="-122"/>
                <a:ea typeface="微软雅黑" panose="020B0503020204020204" pitchFamily="34" charset="-122"/>
                <a:cs typeface="Arial" panose="020B0604020202020204" pitchFamily="34" charset="0"/>
              </a:rPr>
              <a:t>阳性染色细胞）</a:t>
            </a:r>
            <a:r>
              <a:rPr lang="en-US" altLang="zh-CN" dirty="0">
                <a:solidFill>
                  <a:srgbClr val="000000"/>
                </a:solidFill>
                <a:latin typeface="微软雅黑" panose="020B0503020204020204" pitchFamily="34" charset="-122"/>
                <a:ea typeface="微软雅黑" panose="020B0503020204020204" pitchFamily="34" charset="-122"/>
                <a:cs typeface="Arial" panose="020B0604020202020204" pitchFamily="34" charset="0"/>
              </a:rPr>
              <a:t>/ HER2-</a:t>
            </a:r>
            <a:r>
              <a:rPr lang="zh-CN" altLang="en-US" dirty="0">
                <a:solidFill>
                  <a:srgbClr val="000000"/>
                </a:solidFill>
                <a:latin typeface="微软雅黑" panose="020B0503020204020204" pitchFamily="34" charset="-122"/>
                <a:ea typeface="微软雅黑" panose="020B0503020204020204" pitchFamily="34" charset="-122"/>
                <a:cs typeface="Arial" panose="020B0604020202020204" pitchFamily="34" charset="0"/>
              </a:rPr>
              <a:t>转移性乳腺癌或局部晚期疾病</a:t>
            </a:r>
            <a:endParaRPr lang="en-GB" dirty="0">
              <a:solidFill>
                <a:srgbClr val="000000"/>
              </a:solidFill>
              <a:latin typeface="微软雅黑" panose="020B0503020204020204" pitchFamily="34" charset="-122"/>
              <a:ea typeface="微软雅黑" panose="020B0503020204020204" pitchFamily="34" charset="-122"/>
              <a:cs typeface="Arial" panose="020B0604020202020204" pitchFamily="34" charset="0"/>
            </a:endParaRPr>
          </a:p>
          <a:p>
            <a:pPr marL="128585" indent="-128585" defTabSz="685783">
              <a:buClr>
                <a:srgbClr val="830051"/>
              </a:buClr>
              <a:buFont typeface="Arial" panose="020B0604020202020204" pitchFamily="34" charset="0"/>
              <a:buChar char="•"/>
              <a:defRPr/>
            </a:pPr>
            <a:r>
              <a:rPr lang="zh-CN" altLang="en-US" dirty="0">
                <a:solidFill>
                  <a:srgbClr val="000000"/>
                </a:solidFill>
                <a:latin typeface="微软雅黑" panose="020B0503020204020204" pitchFamily="34" charset="-122"/>
                <a:ea typeface="微软雅黑" panose="020B0503020204020204" pitchFamily="34" charset="-122"/>
                <a:cs typeface="Arial" panose="020B0604020202020204" pitchFamily="34" charset="0"/>
              </a:rPr>
              <a:t>既往未接受过任何局部复发或转移性</a:t>
            </a:r>
            <a:r>
              <a:rPr lang="en-US" altLang="zh-CN" dirty="0">
                <a:solidFill>
                  <a:srgbClr val="000000"/>
                </a:solidFill>
                <a:latin typeface="微软雅黑" panose="020B0503020204020204" pitchFamily="34" charset="-122"/>
                <a:ea typeface="微软雅黑" panose="020B0503020204020204" pitchFamily="34" charset="-122"/>
                <a:cs typeface="Arial" panose="020B0604020202020204" pitchFamily="34" charset="0"/>
              </a:rPr>
              <a:t>ER+</a:t>
            </a:r>
            <a:r>
              <a:rPr lang="zh-CN" altLang="en-US" dirty="0">
                <a:solidFill>
                  <a:srgbClr val="000000"/>
                </a:solidFill>
                <a:latin typeface="微软雅黑" panose="020B0503020204020204" pitchFamily="34" charset="-122"/>
                <a:ea typeface="微软雅黑" panose="020B0503020204020204" pitchFamily="34" charset="-122"/>
                <a:cs typeface="Arial" panose="020B0604020202020204" pitchFamily="34" charset="0"/>
              </a:rPr>
              <a:t>疾病的全身抗癌治疗</a:t>
            </a:r>
            <a:endParaRPr lang="en-US" altLang="zh-CN" dirty="0">
              <a:solidFill>
                <a:srgbClr val="000000"/>
              </a:solidFill>
              <a:latin typeface="微软雅黑" panose="020B0503020204020204" pitchFamily="34" charset="-122"/>
              <a:ea typeface="微软雅黑" panose="020B0503020204020204" pitchFamily="34" charset="-122"/>
              <a:cs typeface="Arial" panose="020B0604020202020204" pitchFamily="34" charset="0"/>
            </a:endParaRPr>
          </a:p>
          <a:p>
            <a:pPr marL="128585" indent="-128585" defTabSz="685783">
              <a:buClr>
                <a:srgbClr val="830051"/>
              </a:buClr>
              <a:buFont typeface="Arial" panose="020B0604020202020204" pitchFamily="34" charset="0"/>
              <a:buChar char="•"/>
              <a:defRPr/>
            </a:pPr>
            <a:r>
              <a:rPr lang="zh-CN" altLang="en-US" dirty="0">
                <a:solidFill>
                  <a:srgbClr val="000000"/>
                </a:solidFill>
                <a:latin typeface="微软雅黑" panose="020B0503020204020204" pitchFamily="34" charset="-122"/>
                <a:ea typeface="微软雅黑" panose="020B0503020204020204" pitchFamily="34" charset="-122"/>
                <a:cs typeface="Arial" panose="020B0604020202020204" pitchFamily="34" charset="0"/>
              </a:rPr>
              <a:t>绝经前</a:t>
            </a:r>
            <a:r>
              <a:rPr lang="en-US" altLang="zh-CN" dirty="0">
                <a:solidFill>
                  <a:srgbClr val="000000"/>
                </a:solidFill>
                <a:latin typeface="微软雅黑" panose="020B0503020204020204" pitchFamily="34" charset="-122"/>
                <a:ea typeface="微软雅黑" panose="020B0503020204020204" pitchFamily="34" charset="-122"/>
                <a:cs typeface="Arial" panose="020B0604020202020204" pitchFamily="34" charset="0"/>
              </a:rPr>
              <a:t>/</a:t>
            </a:r>
            <a:r>
              <a:rPr lang="zh-CN" altLang="en-US" dirty="0">
                <a:solidFill>
                  <a:srgbClr val="000000"/>
                </a:solidFill>
                <a:latin typeface="微软雅黑" panose="020B0503020204020204" pitchFamily="34" charset="-122"/>
                <a:ea typeface="微软雅黑" panose="020B0503020204020204" pitchFamily="34" charset="-122"/>
                <a:cs typeface="Arial" panose="020B0604020202020204" pitchFamily="34" charset="0"/>
              </a:rPr>
              <a:t>围绝经期和绝经后女性，以及≥</a:t>
            </a:r>
            <a:r>
              <a:rPr lang="en-US" altLang="zh-CN" dirty="0">
                <a:solidFill>
                  <a:srgbClr val="000000"/>
                </a:solidFill>
                <a:latin typeface="微软雅黑" panose="020B0503020204020204" pitchFamily="34" charset="-122"/>
                <a:ea typeface="微软雅黑" panose="020B0503020204020204" pitchFamily="34" charset="-122"/>
                <a:cs typeface="Arial" panose="020B0604020202020204" pitchFamily="34" charset="0"/>
              </a:rPr>
              <a:t>18</a:t>
            </a:r>
            <a:r>
              <a:rPr lang="zh-CN" altLang="en-US" dirty="0">
                <a:solidFill>
                  <a:srgbClr val="000000"/>
                </a:solidFill>
                <a:latin typeface="微软雅黑" panose="020B0503020204020204" pitchFamily="34" charset="-122"/>
                <a:ea typeface="微软雅黑" panose="020B0503020204020204" pitchFamily="34" charset="-122"/>
                <a:cs typeface="Arial" panose="020B0604020202020204" pitchFamily="34" charset="0"/>
              </a:rPr>
              <a:t>岁的男性</a:t>
            </a:r>
            <a:endParaRPr lang="en-GB" dirty="0">
              <a:solidFill>
                <a:srgbClr val="000000"/>
              </a:solidFill>
              <a:latin typeface="微软雅黑" panose="020B0503020204020204" pitchFamily="34" charset="-122"/>
              <a:ea typeface="微软雅黑" panose="020B0503020204020204" pitchFamily="34" charset="-122"/>
              <a:cs typeface="Arial" panose="020B0604020202020204" pitchFamily="34" charset="0"/>
            </a:endParaRPr>
          </a:p>
          <a:p>
            <a:pPr marL="128585" indent="-128585" defTabSz="685783">
              <a:buClr>
                <a:srgbClr val="830051"/>
              </a:buClr>
              <a:buFont typeface="Arial" panose="020B0604020202020204" pitchFamily="34" charset="0"/>
              <a:buChar char="•"/>
              <a:defRPr/>
            </a:pPr>
            <a:r>
              <a:rPr lang="zh-CN" altLang="en-US" dirty="0">
                <a:solidFill>
                  <a:srgbClr val="000000"/>
                </a:solidFill>
                <a:latin typeface="微软雅黑" panose="020B0503020204020204" pitchFamily="34" charset="-122"/>
                <a:ea typeface="微软雅黑" panose="020B0503020204020204" pitchFamily="34" charset="-122"/>
                <a:cs typeface="Arial" panose="020B0604020202020204" pitchFamily="34" charset="0"/>
              </a:rPr>
              <a:t>新发</a:t>
            </a:r>
            <a:r>
              <a:rPr lang="en-US" altLang="zh-CN" dirty="0">
                <a:solidFill>
                  <a:srgbClr val="000000"/>
                </a:solidFill>
                <a:latin typeface="微软雅黑" panose="020B0503020204020204" pitchFamily="34" charset="-122"/>
                <a:ea typeface="微软雅黑" panose="020B0503020204020204" pitchFamily="34" charset="-122"/>
                <a:cs typeface="Arial" panose="020B0604020202020204" pitchFamily="34" charset="0"/>
              </a:rPr>
              <a:t>4</a:t>
            </a:r>
            <a:r>
              <a:rPr lang="zh-CN" altLang="en-US" dirty="0">
                <a:solidFill>
                  <a:srgbClr val="000000"/>
                </a:solidFill>
                <a:latin typeface="微软雅黑" panose="020B0503020204020204" pitchFamily="34" charset="-122"/>
                <a:ea typeface="微软雅黑" panose="020B0503020204020204" pitchFamily="34" charset="-122"/>
                <a:cs typeface="Arial" panose="020B0604020202020204" pitchFamily="34" charset="0"/>
              </a:rPr>
              <a:t>期疾病</a:t>
            </a:r>
            <a:endParaRPr lang="en-US" altLang="zh-CN" dirty="0">
              <a:solidFill>
                <a:srgbClr val="000000"/>
              </a:solidFill>
              <a:latin typeface="微软雅黑" panose="020B0503020204020204" pitchFamily="34" charset="-122"/>
              <a:ea typeface="微软雅黑" panose="020B0503020204020204" pitchFamily="34" charset="-122"/>
              <a:cs typeface="Arial" panose="020B0604020202020204" pitchFamily="34" charset="0"/>
            </a:endParaRPr>
          </a:p>
          <a:p>
            <a:pPr defTabSz="685783">
              <a:buClr>
                <a:srgbClr val="830051"/>
              </a:buClr>
              <a:defRPr/>
            </a:pPr>
            <a:r>
              <a:rPr lang="zh-CN" altLang="en-US" i="1" dirty="0">
                <a:solidFill>
                  <a:srgbClr val="000000"/>
                </a:solidFill>
                <a:latin typeface="微软雅黑" panose="020B0503020204020204" pitchFamily="34" charset="-122"/>
                <a:ea typeface="微软雅黑" panose="020B0503020204020204" pitchFamily="34" charset="-122"/>
                <a:cs typeface="Arial" panose="020B0604020202020204" pitchFamily="34" charset="0"/>
              </a:rPr>
              <a:t>或</a:t>
            </a:r>
            <a:r>
              <a:rPr lang="zh-CN" altLang="en-US" dirty="0">
                <a:solidFill>
                  <a:srgbClr val="000000"/>
                </a:solidFill>
                <a:latin typeface="微软雅黑" panose="020B0503020204020204" pitchFamily="34" charset="-122"/>
                <a:ea typeface="微软雅黑" panose="020B0503020204020204" pitchFamily="34" charset="-122"/>
                <a:cs typeface="Arial" panose="020B0604020202020204" pitchFamily="34" charset="0"/>
              </a:rPr>
              <a:t> </a:t>
            </a:r>
          </a:p>
          <a:p>
            <a:pPr marL="128585" indent="-128585" defTabSz="685783">
              <a:buClr>
                <a:srgbClr val="830051"/>
              </a:buClr>
              <a:buFont typeface="Arial" panose="020B0604020202020204" pitchFamily="34" charset="0"/>
              <a:buChar char="•"/>
              <a:defRPr/>
            </a:pPr>
            <a:r>
              <a:rPr lang="zh-CN" altLang="en-US" dirty="0">
                <a:solidFill>
                  <a:srgbClr val="000000"/>
                </a:solidFill>
                <a:latin typeface="微软雅黑" panose="020B0503020204020204" pitchFamily="34" charset="-122"/>
                <a:ea typeface="微软雅黑" panose="020B0503020204020204" pitchFamily="34" charset="-122"/>
                <a:cs typeface="Arial" panose="020B0604020202020204" pitchFamily="34" charset="0"/>
              </a:rPr>
              <a:t>研究入选时标准内分泌辅助治疗后早期乳腺癌复发，患者必须满足既往治疗标准</a:t>
            </a:r>
          </a:p>
        </p:txBody>
      </p:sp>
      <p:pic>
        <p:nvPicPr>
          <p:cNvPr id="5" name="图片 4" descr="图示&#10;&#10;描述已自动生成">
            <a:extLst>
              <a:ext uri="{FF2B5EF4-FFF2-40B4-BE49-F238E27FC236}">
                <a16:creationId xmlns:a16="http://schemas.microsoft.com/office/drawing/2014/main" id="{58BE753F-A29F-7D19-705C-006D7085E3F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53888" y="3496656"/>
            <a:ext cx="5492215" cy="2976763"/>
          </a:xfrm>
          <a:prstGeom prst="rect">
            <a:avLst/>
          </a:prstGeom>
        </p:spPr>
      </p:pic>
      <p:sp>
        <p:nvSpPr>
          <p:cNvPr id="6" name="TextBox 18">
            <a:extLst>
              <a:ext uri="{FF2B5EF4-FFF2-40B4-BE49-F238E27FC236}">
                <a16:creationId xmlns:a16="http://schemas.microsoft.com/office/drawing/2014/main" id="{423559D7-6473-283D-C1F9-C77751429305}"/>
              </a:ext>
            </a:extLst>
          </p:cNvPr>
          <p:cNvSpPr txBox="1"/>
          <p:nvPr/>
        </p:nvSpPr>
        <p:spPr>
          <a:xfrm>
            <a:off x="7259156" y="3049271"/>
            <a:ext cx="3701117" cy="461665"/>
          </a:xfrm>
          <a:prstGeom prst="rect">
            <a:avLst/>
          </a:prstGeom>
          <a:solidFill>
            <a:schemeClr val="bg2">
              <a:lumMod val="20000"/>
              <a:lumOff val="80000"/>
            </a:schemeClr>
          </a:solidFill>
        </p:spPr>
        <p:txBody>
          <a:bodyPr wrap="square" rtlCol="0" anchor="t">
            <a:spAutoFit/>
          </a:bodyPr>
          <a:lstStyle/>
          <a:p>
            <a:pPr algn="ctr" defTabSz="685783">
              <a:defRPr/>
            </a:pPr>
            <a:r>
              <a:rPr lang="zh-CN" altLang="en-US" sz="2400" b="1" dirty="0">
                <a:solidFill>
                  <a:srgbClr val="000000"/>
                </a:solidFill>
                <a:latin typeface="微软雅黑" panose="020B0503020204020204" pitchFamily="34" charset="-122"/>
                <a:ea typeface="微软雅黑" panose="020B0503020204020204" pitchFamily="34" charset="-122"/>
              </a:rPr>
              <a:t>研究设计</a:t>
            </a:r>
            <a:endParaRPr lang="en-AU" sz="2400" b="1" dirty="0">
              <a:solidFill>
                <a:srgbClr val="000000"/>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360066865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EC6FFB-80A2-4E02-6F50-A37015966FD0}"/>
            </a:ext>
          </a:extLst>
        </p:cNvPr>
        <p:cNvGrpSpPr/>
        <p:nvPr/>
      </p:nvGrpSpPr>
      <p:grpSpPr>
        <a:xfrm>
          <a:off x="0" y="0"/>
          <a:ext cx="0" cy="0"/>
          <a:chOff x="0" y="0"/>
          <a:chExt cx="0" cy="0"/>
        </a:xfrm>
      </p:grpSpPr>
      <p:sp>
        <p:nvSpPr>
          <p:cNvPr id="12" name="矩形: 圆角 11">
            <a:extLst>
              <a:ext uri="{FF2B5EF4-FFF2-40B4-BE49-F238E27FC236}">
                <a16:creationId xmlns:a16="http://schemas.microsoft.com/office/drawing/2014/main" id="{61F7307D-92D2-5CAB-72B3-B26D88809A0B}"/>
              </a:ext>
            </a:extLst>
          </p:cNvPr>
          <p:cNvSpPr/>
          <p:nvPr/>
        </p:nvSpPr>
        <p:spPr>
          <a:xfrm>
            <a:off x="371073" y="1295400"/>
            <a:ext cx="11460161" cy="4826116"/>
          </a:xfrm>
          <a:prstGeom prst="roundRect">
            <a:avLst>
              <a:gd name="adj" fmla="val 1782"/>
            </a:avLst>
          </a:prstGeom>
          <a:solidFill>
            <a:schemeClr val="lt1"/>
          </a:solidFill>
          <a:ln w="9525" cap="rnd">
            <a:gradFill>
              <a:gsLst>
                <a:gs pos="100000">
                  <a:schemeClr val="accent1"/>
                </a:gs>
                <a:gs pos="0">
                  <a:schemeClr val="accent1">
                    <a:alpha val="0"/>
                  </a:schemeClr>
                </a:gs>
              </a:gsLst>
              <a:lin ang="5400000" scaled="1"/>
            </a:gradFill>
            <a:round/>
          </a:ln>
          <a:effectLst>
            <a:outerShdw blurRad="63500" algn="ctr" rotWithShape="0">
              <a:schemeClr val="accent1">
                <a:alpha val="2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 name="标题 1">
            <a:extLst>
              <a:ext uri="{FF2B5EF4-FFF2-40B4-BE49-F238E27FC236}">
                <a16:creationId xmlns:a16="http://schemas.microsoft.com/office/drawing/2014/main" id="{8C13323E-1991-1940-BB84-A87805B2AA36}"/>
              </a:ext>
            </a:extLst>
          </p:cNvPr>
          <p:cNvSpPr>
            <a:spLocks noGrp="1"/>
          </p:cNvSpPr>
          <p:nvPr>
            <p:ph type="title"/>
          </p:nvPr>
        </p:nvSpPr>
        <p:spPr/>
        <p:txBody>
          <a:bodyPr/>
          <a:lstStyle/>
          <a:p>
            <a:r>
              <a:rPr lang="zh-CN" altLang="en-US" dirty="0"/>
              <a:t>实际治疗方案及疗效评估</a:t>
            </a:r>
          </a:p>
        </p:txBody>
      </p:sp>
      <p:sp>
        <p:nvSpPr>
          <p:cNvPr id="3" name="内容占位符 2">
            <a:extLst>
              <a:ext uri="{FF2B5EF4-FFF2-40B4-BE49-F238E27FC236}">
                <a16:creationId xmlns:a16="http://schemas.microsoft.com/office/drawing/2014/main" id="{E8BAB8FF-7D3E-BB33-8A8F-BC8CFB4AA395}"/>
              </a:ext>
            </a:extLst>
          </p:cNvPr>
          <p:cNvSpPr txBox="1">
            <a:spLocks/>
          </p:cNvSpPr>
          <p:nvPr/>
        </p:nvSpPr>
        <p:spPr>
          <a:xfrm>
            <a:off x="542926" y="2339296"/>
            <a:ext cx="5444442" cy="3615834"/>
          </a:xfrm>
          <a:prstGeom prst="rect">
            <a:avLst/>
          </a:prstGeom>
          <a:solidFill>
            <a:schemeClr val="bg1"/>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70000"/>
              </a:lnSpc>
            </a:pPr>
            <a:r>
              <a:rPr lang="zh-CN" altLang="en-US" sz="1600" b="1" dirty="0">
                <a:solidFill>
                  <a:srgbClr val="EB6440"/>
                </a:solidFill>
                <a:latin typeface="微软雅黑" pitchFamily="34" charset="-122"/>
                <a:ea typeface="微软雅黑" pitchFamily="34" charset="-122"/>
              </a:rPr>
              <a:t>抗肿瘤治疗</a:t>
            </a:r>
            <a:r>
              <a:rPr lang="zh-CN" altLang="en-US" sz="1600" b="1" dirty="0">
                <a:solidFill>
                  <a:srgbClr val="EB6440"/>
                </a:solidFill>
                <a:latin typeface="Microsoft YaHei" panose="020B0503020204020204" pitchFamily="34" charset="-122"/>
                <a:ea typeface="Microsoft YaHei" panose="020B0503020204020204" pitchFamily="34" charset="-122"/>
              </a:rPr>
              <a:t>：</a:t>
            </a:r>
            <a:r>
              <a:rPr lang="zh-CN" altLang="en-US" sz="1600" b="1" dirty="0">
                <a:latin typeface="Microsoft YaHei" panose="020B0503020204020204" pitchFamily="34" charset="-122"/>
                <a:ea typeface="Microsoft YaHei" panose="020B0503020204020204" pitchFamily="34" charset="-122"/>
              </a:rPr>
              <a:t>入组</a:t>
            </a:r>
            <a:r>
              <a:rPr kumimoji="1" lang="en-US" altLang="zh-CN" sz="1600" b="1" dirty="0">
                <a:latin typeface="Microsoft YaHei" panose="020B0503020204020204" pitchFamily="34" charset="-122"/>
                <a:ea typeface="Microsoft YaHei" panose="020B0503020204020204" pitchFamily="34" charset="-122"/>
              </a:rPr>
              <a:t>SERENA-4</a:t>
            </a:r>
            <a:r>
              <a:rPr kumimoji="1" lang="zh-CN" altLang="en-US" sz="1600" b="1" dirty="0">
                <a:latin typeface="Microsoft YaHei" panose="020B0503020204020204" pitchFamily="34" charset="-122"/>
                <a:ea typeface="Microsoft YaHei" panose="020B0503020204020204" pitchFamily="34" charset="-122"/>
              </a:rPr>
              <a:t>临床研究</a:t>
            </a:r>
            <a:endParaRPr kumimoji="1" lang="en-US" altLang="zh-CN" sz="1600" b="1" dirty="0">
              <a:latin typeface="Microsoft YaHei" panose="020B0503020204020204" pitchFamily="34" charset="-122"/>
              <a:ea typeface="Microsoft YaHei" panose="020B0503020204020204" pitchFamily="34" charset="-122"/>
            </a:endParaRPr>
          </a:p>
          <a:p>
            <a:pPr marL="0" indent="0">
              <a:lnSpc>
                <a:spcPct val="170000"/>
              </a:lnSpc>
              <a:buFont typeface="Arial" panose="020B0604020202020204" pitchFamily="34" charset="0"/>
              <a:buNone/>
            </a:pPr>
            <a:r>
              <a:rPr lang="zh-CN" altLang="en-US" sz="1600" b="1" dirty="0">
                <a:latin typeface="Microsoft YaHei" panose="020B0503020204020204" pitchFamily="34" charset="-122"/>
                <a:ea typeface="Microsoft YaHei" panose="020B0503020204020204" pitchFamily="34" charset="-122"/>
              </a:rPr>
              <a:t>         </a:t>
            </a:r>
            <a:r>
              <a:rPr lang="en-US" altLang="zh-CN" sz="1600" b="1" dirty="0">
                <a:latin typeface="Microsoft YaHei" panose="020B0503020204020204" pitchFamily="34" charset="-122"/>
                <a:ea typeface="Microsoft YaHei" panose="020B0503020204020204" pitchFamily="34" charset="-122"/>
              </a:rPr>
              <a:t>2021.12.2—</a:t>
            </a:r>
            <a:r>
              <a:rPr lang="zh-CN" altLang="en-US" sz="1600" b="1" dirty="0">
                <a:latin typeface="Microsoft YaHei" panose="020B0503020204020204" pitchFamily="34" charset="-122"/>
                <a:ea typeface="Microsoft YaHei" panose="020B0503020204020204" pitchFamily="34" charset="-122"/>
              </a:rPr>
              <a:t>至今</a:t>
            </a:r>
            <a:endParaRPr lang="en-US" altLang="zh-CN" sz="1600" b="1" dirty="0">
              <a:latin typeface="Microsoft YaHei" panose="020B0503020204020204" pitchFamily="34" charset="-122"/>
              <a:ea typeface="Microsoft YaHei" panose="020B0503020204020204" pitchFamily="34" charset="-122"/>
            </a:endParaRPr>
          </a:p>
          <a:p>
            <a:pPr marL="0" indent="0">
              <a:lnSpc>
                <a:spcPct val="170000"/>
              </a:lnSpc>
              <a:buFont typeface="Arial" panose="020B0604020202020204" pitchFamily="34" charset="0"/>
              <a:buNone/>
            </a:pPr>
            <a:r>
              <a:rPr lang="zh-CN" altLang="en-US" sz="1600" b="1" dirty="0">
                <a:latin typeface="Microsoft YaHei" panose="020B0503020204020204" pitchFamily="34" charset="-122"/>
                <a:ea typeface="Microsoft YaHei" panose="020B0503020204020204" pitchFamily="34" charset="-122"/>
              </a:rPr>
              <a:t>                        戈舍瑞林  </a:t>
            </a:r>
            <a:r>
              <a:rPr lang="en-US" altLang="zh-CN" sz="1600" b="1" dirty="0">
                <a:latin typeface="Microsoft YaHei" panose="020B0503020204020204" pitchFamily="34" charset="-122"/>
                <a:ea typeface="Microsoft YaHei" panose="020B0503020204020204" pitchFamily="34" charset="-122"/>
              </a:rPr>
              <a:t>3.6mg   </a:t>
            </a:r>
            <a:r>
              <a:rPr lang="zh-CN" altLang="en-US" sz="1600" b="1" dirty="0">
                <a:latin typeface="Microsoft YaHei" panose="020B0503020204020204" pitchFamily="34" charset="-122"/>
                <a:ea typeface="Microsoft YaHei" panose="020B0503020204020204" pitchFamily="34" charset="-122"/>
              </a:rPr>
              <a:t>皮下注射 </a:t>
            </a:r>
            <a:r>
              <a:rPr lang="en-US" altLang="zh-CN" sz="1600" b="1" dirty="0">
                <a:latin typeface="Microsoft YaHei" panose="020B0503020204020204" pitchFamily="34" charset="-122"/>
                <a:ea typeface="Microsoft YaHei" panose="020B0503020204020204" pitchFamily="34" charset="-122"/>
              </a:rPr>
              <a:t> 1/28</a:t>
            </a:r>
            <a:r>
              <a:rPr lang="zh-CN" altLang="en-US" sz="1600" b="1" dirty="0">
                <a:latin typeface="Microsoft YaHei" panose="020B0503020204020204" pitchFamily="34" charset="-122"/>
                <a:ea typeface="Microsoft YaHei" panose="020B0503020204020204" pitchFamily="34" charset="-122"/>
              </a:rPr>
              <a:t>天</a:t>
            </a:r>
            <a:endParaRPr lang="en-US" altLang="zh-CN" sz="1600" b="1" dirty="0">
              <a:latin typeface="Microsoft YaHei" panose="020B0503020204020204" pitchFamily="34" charset="-122"/>
              <a:ea typeface="Microsoft YaHei" panose="020B0503020204020204" pitchFamily="34" charset="-122"/>
            </a:endParaRPr>
          </a:p>
          <a:p>
            <a:pPr marL="0" indent="0">
              <a:lnSpc>
                <a:spcPct val="170000"/>
              </a:lnSpc>
              <a:buFont typeface="Arial" panose="020B0604020202020204" pitchFamily="34" charset="0"/>
              <a:buNone/>
            </a:pPr>
            <a:r>
              <a:rPr lang="zh-CN" altLang="en-US" sz="1600" b="1" dirty="0">
                <a:latin typeface="Microsoft YaHei" panose="020B0503020204020204" pitchFamily="34" charset="-122"/>
                <a:ea typeface="Microsoft YaHei" panose="020B0503020204020204" pitchFamily="34" charset="-122"/>
              </a:rPr>
              <a:t>                       哌柏西利 </a:t>
            </a:r>
            <a:r>
              <a:rPr lang="en-US" altLang="zh-CN" sz="1600" b="1" dirty="0">
                <a:latin typeface="Microsoft YaHei" panose="020B0503020204020204" pitchFamily="34" charset="-122"/>
                <a:ea typeface="Microsoft YaHei" panose="020B0503020204020204" pitchFamily="34" charset="-122"/>
              </a:rPr>
              <a:t>125mg  </a:t>
            </a:r>
            <a:r>
              <a:rPr lang="zh-CN" altLang="en-US" sz="1600" b="1" dirty="0">
                <a:latin typeface="Microsoft YaHei" panose="020B0503020204020204" pitchFamily="34" charset="-122"/>
                <a:ea typeface="Microsoft YaHei" panose="020B0503020204020204" pitchFamily="34" charset="-122"/>
              </a:rPr>
              <a:t> 口服 </a:t>
            </a:r>
            <a:r>
              <a:rPr lang="en-US" altLang="zh-CN" sz="1600" b="1" dirty="0">
                <a:latin typeface="Microsoft YaHei" panose="020B0503020204020204" pitchFamily="34" charset="-122"/>
                <a:ea typeface="Microsoft YaHei" panose="020B0503020204020204" pitchFamily="34" charset="-122"/>
              </a:rPr>
              <a:t> d1-21</a:t>
            </a:r>
          </a:p>
          <a:p>
            <a:pPr marL="0" indent="0">
              <a:lnSpc>
                <a:spcPct val="170000"/>
              </a:lnSpc>
              <a:buFont typeface="Arial" panose="020B0604020202020204" pitchFamily="34" charset="0"/>
              <a:buNone/>
            </a:pPr>
            <a:r>
              <a:rPr lang="zh-CN" altLang="en-US" sz="1600" b="1" dirty="0">
                <a:latin typeface="Microsoft YaHei" panose="020B0503020204020204" pitchFamily="34" charset="-122"/>
                <a:ea typeface="Microsoft YaHei" panose="020B0503020204020204" pitchFamily="34" charset="-122"/>
              </a:rPr>
              <a:t>                       口服</a:t>
            </a:r>
            <a:r>
              <a:rPr lang="en-US" altLang="zh-CN" sz="1600" b="1" dirty="0">
                <a:latin typeface="Microsoft YaHei" panose="020B0503020204020204" pitchFamily="34" charset="-122"/>
                <a:ea typeface="Microsoft YaHei" panose="020B0503020204020204" pitchFamily="34" charset="-122"/>
              </a:rPr>
              <a:t>SERD/</a:t>
            </a:r>
            <a:r>
              <a:rPr lang="zh-CN" altLang="en-US" sz="1600" b="1" dirty="0">
                <a:latin typeface="Microsoft YaHei" panose="020B0503020204020204" pitchFamily="34" charset="-122"/>
                <a:ea typeface="Microsoft YaHei" panose="020B0503020204020204" pitchFamily="34" charset="-122"/>
              </a:rPr>
              <a:t>阿那曲唑 </a:t>
            </a:r>
            <a:endParaRPr lang="en-US" altLang="zh-CN" sz="1600" b="1" dirty="0">
              <a:latin typeface="Microsoft YaHei" panose="020B0503020204020204" pitchFamily="34" charset="-122"/>
              <a:ea typeface="Microsoft YaHei" panose="020B0503020204020204" pitchFamily="34" charset="-122"/>
            </a:endParaRPr>
          </a:p>
          <a:p>
            <a:pPr marL="0" indent="0">
              <a:lnSpc>
                <a:spcPct val="120000"/>
              </a:lnSpc>
              <a:buFont typeface="Arial" panose="020B0604020202020204" pitchFamily="34" charset="0"/>
              <a:buNone/>
            </a:pPr>
            <a:endParaRPr lang="en-US" altLang="zh-CN" sz="1600" b="1" dirty="0">
              <a:latin typeface="Microsoft YaHei" panose="020B0503020204020204" pitchFamily="34" charset="-122"/>
              <a:ea typeface="Microsoft YaHei" panose="020B0503020204020204" pitchFamily="34" charset="-122"/>
            </a:endParaRPr>
          </a:p>
          <a:p>
            <a:pPr>
              <a:lnSpc>
                <a:spcPct val="120000"/>
              </a:lnSpc>
            </a:pPr>
            <a:endParaRPr lang="en-US" altLang="zh-CN" sz="1600" b="1" dirty="0"/>
          </a:p>
          <a:p>
            <a:pPr marL="0" indent="0">
              <a:buFont typeface="Arial" panose="020B0604020202020204" pitchFamily="34" charset="0"/>
              <a:buNone/>
            </a:pPr>
            <a:r>
              <a:rPr lang="en-US" altLang="zh-CN" sz="1600" b="1" dirty="0"/>
              <a:t>                       </a:t>
            </a:r>
          </a:p>
          <a:p>
            <a:pPr marL="0" indent="0">
              <a:buFont typeface="Arial" panose="020B0604020202020204" pitchFamily="34" charset="0"/>
              <a:buNone/>
            </a:pPr>
            <a:endParaRPr lang="zh-CN" altLang="en-US" sz="1600" b="1" dirty="0"/>
          </a:p>
        </p:txBody>
      </p:sp>
      <p:sp>
        <p:nvSpPr>
          <p:cNvPr id="4" name="矩形 3">
            <a:extLst>
              <a:ext uri="{FF2B5EF4-FFF2-40B4-BE49-F238E27FC236}">
                <a16:creationId xmlns:a16="http://schemas.microsoft.com/office/drawing/2014/main" id="{62AE21A4-AEEC-584E-8735-80D715B337E8}"/>
              </a:ext>
            </a:extLst>
          </p:cNvPr>
          <p:cNvSpPr/>
          <p:nvPr/>
        </p:nvSpPr>
        <p:spPr>
          <a:xfrm>
            <a:off x="7322742" y="1426265"/>
            <a:ext cx="3204365" cy="646331"/>
          </a:xfrm>
          <a:prstGeom prst="rect">
            <a:avLst/>
          </a:prstGeom>
        </p:spPr>
        <p:txBody>
          <a:bodyPr wrap="square">
            <a:spAutoFit/>
          </a:bodyPr>
          <a:lstStyle/>
          <a:p>
            <a:r>
              <a:rPr lang="zh-CN" altLang="en-US" sz="3600" b="1" dirty="0">
                <a:solidFill>
                  <a:srgbClr val="FF0000"/>
                </a:solidFill>
                <a:latin typeface="微软雅黑" pitchFamily="34" charset="-122"/>
                <a:ea typeface="微软雅黑" pitchFamily="34" charset="-122"/>
              </a:rPr>
              <a:t>疗效评价：</a:t>
            </a:r>
            <a:r>
              <a:rPr lang="en-US" altLang="zh-CN" sz="3600" b="1" dirty="0">
                <a:solidFill>
                  <a:srgbClr val="FF0000"/>
                </a:solidFill>
                <a:latin typeface="微软雅黑" pitchFamily="34" charset="-122"/>
                <a:ea typeface="微软雅黑" pitchFamily="34" charset="-122"/>
              </a:rPr>
              <a:t>PR</a:t>
            </a:r>
            <a:endParaRPr lang="zh-CN" altLang="en-US" sz="3600" b="1" dirty="0">
              <a:solidFill>
                <a:srgbClr val="FF0000"/>
              </a:solidFill>
              <a:latin typeface="微软雅黑" pitchFamily="34" charset="-122"/>
              <a:ea typeface="微软雅黑" pitchFamily="34" charset="-122"/>
            </a:endParaRPr>
          </a:p>
        </p:txBody>
      </p:sp>
      <p:grpSp>
        <p:nvGrpSpPr>
          <p:cNvPr id="5" name="组合 4">
            <a:extLst>
              <a:ext uri="{FF2B5EF4-FFF2-40B4-BE49-F238E27FC236}">
                <a16:creationId xmlns:a16="http://schemas.microsoft.com/office/drawing/2014/main" id="{2E053A5C-4A7B-91EF-81A6-6688FB377339}"/>
              </a:ext>
            </a:extLst>
          </p:cNvPr>
          <p:cNvGrpSpPr/>
          <p:nvPr/>
        </p:nvGrpSpPr>
        <p:grpSpPr>
          <a:xfrm>
            <a:off x="5848350" y="2558097"/>
            <a:ext cx="5901362" cy="3121358"/>
            <a:chOff x="1531310" y="1679769"/>
            <a:chExt cx="8932527" cy="4724607"/>
          </a:xfrm>
        </p:grpSpPr>
        <p:sp>
          <p:nvSpPr>
            <p:cNvPr id="6" name="矩形 5">
              <a:extLst>
                <a:ext uri="{FF2B5EF4-FFF2-40B4-BE49-F238E27FC236}">
                  <a16:creationId xmlns:a16="http://schemas.microsoft.com/office/drawing/2014/main" id="{096434A2-CCFF-5900-9291-DEEA0C943718}"/>
                </a:ext>
              </a:extLst>
            </p:cNvPr>
            <p:cNvSpPr/>
            <p:nvPr/>
          </p:nvSpPr>
          <p:spPr>
            <a:xfrm>
              <a:off x="2513741" y="5258355"/>
              <a:ext cx="2485230" cy="1146021"/>
            </a:xfrm>
            <a:prstGeom prst="rect">
              <a:avLst/>
            </a:prstGeom>
          </p:spPr>
          <p:txBody>
            <a:bodyPr wrap="square">
              <a:spAutoFit/>
            </a:bodyPr>
            <a:lstStyle/>
            <a:p>
              <a:pPr algn="ctr"/>
              <a:r>
                <a:rPr lang="en-US" altLang="zh-CN" sz="2160" b="1" dirty="0">
                  <a:solidFill>
                    <a:srgbClr val="EB6440"/>
                  </a:solidFill>
                  <a:latin typeface="微软雅黑" pitchFamily="34" charset="-122"/>
                  <a:ea typeface="微软雅黑" pitchFamily="34" charset="-122"/>
                </a:rPr>
                <a:t>2021.12</a:t>
              </a:r>
              <a:r>
                <a:rPr lang="zh-CN" altLang="en-US" sz="2160" b="1" dirty="0">
                  <a:solidFill>
                    <a:srgbClr val="EB6440"/>
                  </a:solidFill>
                  <a:latin typeface="微软雅黑" pitchFamily="34" charset="-122"/>
                  <a:ea typeface="微软雅黑" pitchFamily="34" charset="-122"/>
                </a:rPr>
                <a:t>（疗前）</a:t>
              </a:r>
              <a:endParaRPr lang="zh-CN" altLang="en-US" sz="2160" dirty="0">
                <a:solidFill>
                  <a:srgbClr val="EB6440"/>
                </a:solidFill>
              </a:endParaRPr>
            </a:p>
          </p:txBody>
        </p:sp>
        <p:sp>
          <p:nvSpPr>
            <p:cNvPr id="7" name="矩形 6">
              <a:extLst>
                <a:ext uri="{FF2B5EF4-FFF2-40B4-BE49-F238E27FC236}">
                  <a16:creationId xmlns:a16="http://schemas.microsoft.com/office/drawing/2014/main" id="{B34388D2-BF77-7099-EE8B-87176145A873}"/>
                </a:ext>
              </a:extLst>
            </p:cNvPr>
            <p:cNvSpPr/>
            <p:nvPr/>
          </p:nvSpPr>
          <p:spPr>
            <a:xfrm>
              <a:off x="7098839" y="5258354"/>
              <a:ext cx="2807181" cy="1146021"/>
            </a:xfrm>
            <a:prstGeom prst="rect">
              <a:avLst/>
            </a:prstGeom>
          </p:spPr>
          <p:txBody>
            <a:bodyPr wrap="square">
              <a:spAutoFit/>
            </a:bodyPr>
            <a:lstStyle/>
            <a:p>
              <a:pPr algn="ctr"/>
              <a:r>
                <a:rPr lang="en-US" altLang="zh-CN" sz="2160" b="1" dirty="0">
                  <a:solidFill>
                    <a:srgbClr val="EB6440"/>
                  </a:solidFill>
                  <a:latin typeface="微软雅黑" pitchFamily="34" charset="-122"/>
                  <a:ea typeface="微软雅黑" pitchFamily="34" charset="-122"/>
                </a:rPr>
                <a:t>2022.3</a:t>
              </a:r>
            </a:p>
            <a:p>
              <a:pPr algn="ctr"/>
              <a:r>
                <a:rPr lang="zh-CN" altLang="en-US" sz="2160" b="1" dirty="0">
                  <a:solidFill>
                    <a:srgbClr val="EB6440"/>
                  </a:solidFill>
                  <a:latin typeface="微软雅黑" pitchFamily="34" charset="-122"/>
                  <a:ea typeface="微软雅黑" pitchFamily="34" charset="-122"/>
                </a:rPr>
                <a:t>（</a:t>
              </a:r>
              <a:r>
                <a:rPr lang="en-US" altLang="zh-CN" sz="2160" b="1" dirty="0">
                  <a:solidFill>
                    <a:srgbClr val="EB6440"/>
                  </a:solidFill>
                  <a:latin typeface="微软雅黑" pitchFamily="34" charset="-122"/>
                  <a:ea typeface="微软雅黑" pitchFamily="34" charset="-122"/>
                </a:rPr>
                <a:t>4</a:t>
              </a:r>
              <a:r>
                <a:rPr lang="zh-CN" altLang="en-US" sz="2160" b="1" dirty="0">
                  <a:solidFill>
                    <a:srgbClr val="EB6440"/>
                  </a:solidFill>
                  <a:latin typeface="微软雅黑" pitchFamily="34" charset="-122"/>
                  <a:ea typeface="微软雅黑" pitchFamily="34" charset="-122"/>
                </a:rPr>
                <a:t>周期后）</a:t>
              </a:r>
              <a:endParaRPr lang="zh-CN" altLang="en-US" sz="2160" dirty="0">
                <a:solidFill>
                  <a:srgbClr val="EB6440"/>
                </a:solidFill>
              </a:endParaRPr>
            </a:p>
          </p:txBody>
        </p:sp>
        <p:pic>
          <p:nvPicPr>
            <p:cNvPr id="8" name="Picture 4">
              <a:extLst>
                <a:ext uri="{FF2B5EF4-FFF2-40B4-BE49-F238E27FC236}">
                  <a16:creationId xmlns:a16="http://schemas.microsoft.com/office/drawing/2014/main" id="{E2C82CCC-5C47-BCD2-6A8E-7260DF7632B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113" t="30947" r="58620" b="26136"/>
            <a:stretch/>
          </p:blipFill>
          <p:spPr>
            <a:xfrm>
              <a:off x="1531310" y="1679770"/>
              <a:ext cx="4450097" cy="3421186"/>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 name="Picture 4">
              <a:extLst>
                <a:ext uri="{FF2B5EF4-FFF2-40B4-BE49-F238E27FC236}">
                  <a16:creationId xmlns:a16="http://schemas.microsoft.com/office/drawing/2014/main" id="{361BA84D-0DB2-E585-02A0-39B0FAA5168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6276" t="29415" r="13533" b="26247"/>
            <a:stretch/>
          </p:blipFill>
          <p:spPr bwMode="auto">
            <a:xfrm>
              <a:off x="6054870" y="1679769"/>
              <a:ext cx="4408967" cy="342118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0" name="右箭头 6">
              <a:extLst>
                <a:ext uri="{FF2B5EF4-FFF2-40B4-BE49-F238E27FC236}">
                  <a16:creationId xmlns:a16="http://schemas.microsoft.com/office/drawing/2014/main" id="{4501F0A9-0E2E-4BAA-9E4D-9343920DEADA}"/>
                </a:ext>
              </a:extLst>
            </p:cNvPr>
            <p:cNvSpPr/>
            <p:nvPr/>
          </p:nvSpPr>
          <p:spPr>
            <a:xfrm flipH="1">
              <a:off x="5356473" y="2239165"/>
              <a:ext cx="505192" cy="180754"/>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2160">
                <a:solidFill>
                  <a:srgbClr val="EB6440"/>
                </a:solidFill>
              </a:endParaRPr>
            </a:p>
          </p:txBody>
        </p:sp>
        <p:sp>
          <p:nvSpPr>
            <p:cNvPr id="11" name="右箭头 9">
              <a:extLst>
                <a:ext uri="{FF2B5EF4-FFF2-40B4-BE49-F238E27FC236}">
                  <a16:creationId xmlns:a16="http://schemas.microsoft.com/office/drawing/2014/main" id="{780EA2CF-6D47-F47A-6602-1922EC861CF1}"/>
                </a:ext>
              </a:extLst>
            </p:cNvPr>
            <p:cNvSpPr/>
            <p:nvPr/>
          </p:nvSpPr>
          <p:spPr>
            <a:xfrm flipH="1">
              <a:off x="9906021" y="2239165"/>
              <a:ext cx="505192" cy="180754"/>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2160">
                <a:solidFill>
                  <a:srgbClr val="EB6440"/>
                </a:solidFill>
              </a:endParaRPr>
            </a:p>
          </p:txBody>
        </p:sp>
      </p:grpSp>
    </p:spTree>
    <p:extLst>
      <p:ext uri="{BB962C8B-B14F-4D97-AF65-F5344CB8AC3E}">
        <p14:creationId xmlns:p14="http://schemas.microsoft.com/office/powerpoint/2010/main" val="1275277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EC3DA3-7B78-0C46-03FD-195A2078C5BC}"/>
            </a:ext>
          </a:extLst>
        </p:cNvPr>
        <p:cNvGrpSpPr/>
        <p:nvPr/>
      </p:nvGrpSpPr>
      <p:grpSpPr>
        <a:xfrm>
          <a:off x="0" y="0"/>
          <a:ext cx="0" cy="0"/>
          <a:chOff x="0" y="0"/>
          <a:chExt cx="0" cy="0"/>
        </a:xfrm>
      </p:grpSpPr>
      <p:sp>
        <p:nvSpPr>
          <p:cNvPr id="2" name="标题 1">
            <a:extLst>
              <a:ext uri="{FF2B5EF4-FFF2-40B4-BE49-F238E27FC236}">
                <a16:creationId xmlns:a16="http://schemas.microsoft.com/office/drawing/2014/main" id="{9768DDC5-87B4-C1FC-5D79-F3E115FB46A5}"/>
              </a:ext>
            </a:extLst>
          </p:cNvPr>
          <p:cNvSpPr>
            <a:spLocks noGrp="1"/>
          </p:cNvSpPr>
          <p:nvPr>
            <p:ph type="title"/>
          </p:nvPr>
        </p:nvSpPr>
        <p:spPr/>
        <p:txBody>
          <a:bodyPr/>
          <a:lstStyle/>
          <a:p>
            <a:r>
              <a:rPr lang="zh-CN" altLang="en-US" dirty="0"/>
              <a:t>共识指出：乳腺癌骨转移的治疗方法</a:t>
            </a:r>
          </a:p>
        </p:txBody>
      </p:sp>
      <p:pic>
        <p:nvPicPr>
          <p:cNvPr id="3" name="图片 2">
            <a:extLst>
              <a:ext uri="{FF2B5EF4-FFF2-40B4-BE49-F238E27FC236}">
                <a16:creationId xmlns:a16="http://schemas.microsoft.com/office/drawing/2014/main" id="{E50578D4-02C1-ACB9-A48C-F2F306D8DE4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88438" y="1015943"/>
            <a:ext cx="2157022" cy="1177505"/>
          </a:xfrm>
          <a:prstGeom prst="rect">
            <a:avLst/>
          </a:prstGeom>
          <a:effectLst>
            <a:outerShdw blurRad="63500" sx="102000" sy="102000" algn="ctr" rotWithShape="0">
              <a:prstClr val="black">
                <a:alpha val="40000"/>
              </a:prstClr>
            </a:outerShdw>
          </a:effectLst>
        </p:spPr>
      </p:pic>
      <p:pic>
        <p:nvPicPr>
          <p:cNvPr id="4" name="图片 3">
            <a:extLst>
              <a:ext uri="{FF2B5EF4-FFF2-40B4-BE49-F238E27FC236}">
                <a16:creationId xmlns:a16="http://schemas.microsoft.com/office/drawing/2014/main" id="{797435B7-B454-804C-0579-5B469DE70CA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184335" y="1259827"/>
            <a:ext cx="8148436" cy="5115984"/>
          </a:xfrm>
          <a:prstGeom prst="rect">
            <a:avLst/>
          </a:prstGeom>
          <a:effectLst/>
        </p:spPr>
      </p:pic>
      <p:sp>
        <p:nvSpPr>
          <p:cNvPr id="5" name="文本框 4">
            <a:extLst>
              <a:ext uri="{FF2B5EF4-FFF2-40B4-BE49-F238E27FC236}">
                <a16:creationId xmlns:a16="http://schemas.microsoft.com/office/drawing/2014/main" id="{DFB65876-7038-4025-7961-500604339F01}"/>
              </a:ext>
            </a:extLst>
          </p:cNvPr>
          <p:cNvSpPr txBox="1"/>
          <p:nvPr/>
        </p:nvSpPr>
        <p:spPr>
          <a:xfrm>
            <a:off x="0" y="6554089"/>
            <a:ext cx="6101080" cy="276999"/>
          </a:xfrm>
          <a:prstGeom prst="rect">
            <a:avLst/>
          </a:prstGeom>
          <a:noFill/>
        </p:spPr>
        <p:txBody>
          <a:bodyPr wrap="square">
            <a:spAutoFit/>
          </a:bodyPr>
          <a:lstStyle/>
          <a:p>
            <a:r>
              <a:rPr lang="en" altLang="zh-CN" sz="1200" dirty="0">
                <a:solidFill>
                  <a:srgbClr val="333333"/>
                </a:solidFill>
                <a:latin typeface="Microsoft yahei" panose="020B0503020204020204" pitchFamily="34" charset="-122"/>
              </a:rPr>
              <a:t>Translational Breast Cancer Research,2021,2(January):</a:t>
            </a:r>
            <a:endParaRPr lang="zh-CN" altLang="en-US" sz="1200" dirty="0">
              <a:solidFill>
                <a:prstClr val="black"/>
              </a:solidFill>
              <a:latin typeface="等线" panose="020F0502020204030204"/>
              <a:ea typeface="等线" panose="02010600030101010101" pitchFamily="2" charset="-122"/>
            </a:endParaRPr>
          </a:p>
        </p:txBody>
      </p:sp>
      <p:sp>
        <p:nvSpPr>
          <p:cNvPr id="6" name="箭头: 右 5">
            <a:extLst>
              <a:ext uri="{FF2B5EF4-FFF2-40B4-BE49-F238E27FC236}">
                <a16:creationId xmlns:a16="http://schemas.microsoft.com/office/drawing/2014/main" id="{0C1379B3-DA58-5FFF-E15E-F5BBBE8325FA}"/>
              </a:ext>
            </a:extLst>
          </p:cNvPr>
          <p:cNvSpPr/>
          <p:nvPr/>
        </p:nvSpPr>
        <p:spPr>
          <a:xfrm>
            <a:off x="2874852" y="5048543"/>
            <a:ext cx="1424178" cy="656082"/>
          </a:xfrm>
          <a:prstGeom prst="rightArrow">
            <a:avLst/>
          </a:prstGeom>
          <a:solidFill>
            <a:srgbClr val="FF0000"/>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852086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1024A9-88B8-5BBC-C421-935482164AE9}"/>
            </a:ext>
          </a:extLst>
        </p:cNvPr>
        <p:cNvGrpSpPr/>
        <p:nvPr/>
      </p:nvGrpSpPr>
      <p:grpSpPr>
        <a:xfrm>
          <a:off x="0" y="0"/>
          <a:ext cx="0" cy="0"/>
          <a:chOff x="0" y="0"/>
          <a:chExt cx="0" cy="0"/>
        </a:xfrm>
      </p:grpSpPr>
      <p:sp>
        <p:nvSpPr>
          <p:cNvPr id="2" name="标题 1">
            <a:extLst>
              <a:ext uri="{FF2B5EF4-FFF2-40B4-BE49-F238E27FC236}">
                <a16:creationId xmlns:a16="http://schemas.microsoft.com/office/drawing/2014/main" id="{3247A8CA-1C37-13BE-FE85-8E36E0443B81}"/>
              </a:ext>
            </a:extLst>
          </p:cNvPr>
          <p:cNvSpPr>
            <a:spLocks noGrp="1"/>
          </p:cNvSpPr>
          <p:nvPr>
            <p:ph type="title"/>
          </p:nvPr>
        </p:nvSpPr>
        <p:spPr/>
        <p:txBody>
          <a:bodyPr/>
          <a:lstStyle/>
          <a:p>
            <a:r>
              <a:rPr lang="zh-CN" altLang="en-US" dirty="0"/>
              <a:t>骨改良药物的使用适应证和用药时机</a:t>
            </a:r>
          </a:p>
        </p:txBody>
      </p:sp>
      <p:graphicFrame>
        <p:nvGraphicFramePr>
          <p:cNvPr id="4" name="表格 4">
            <a:extLst>
              <a:ext uri="{FF2B5EF4-FFF2-40B4-BE49-F238E27FC236}">
                <a16:creationId xmlns:a16="http://schemas.microsoft.com/office/drawing/2014/main" id="{B7362288-D4AA-1370-C809-06CB3D174124}"/>
              </a:ext>
            </a:extLst>
          </p:cNvPr>
          <p:cNvGraphicFramePr>
            <a:graphicFrameLocks noGrp="1"/>
          </p:cNvGraphicFramePr>
          <p:nvPr>
            <p:custDataLst>
              <p:tags r:id="rId1"/>
            </p:custDataLst>
            <p:extLst>
              <p:ext uri="{D42A27DB-BD31-4B8C-83A1-F6EECF244321}">
                <p14:modId xmlns:p14="http://schemas.microsoft.com/office/powerpoint/2010/main" val="3714695349"/>
              </p:ext>
            </p:extLst>
          </p:nvPr>
        </p:nvGraphicFramePr>
        <p:xfrm>
          <a:off x="516888" y="1597793"/>
          <a:ext cx="11004551" cy="4450581"/>
        </p:xfrm>
        <a:graphic>
          <a:graphicData uri="http://schemas.openxmlformats.org/drawingml/2006/table">
            <a:tbl>
              <a:tblPr firstRow="1" bandRow="1">
                <a:tableStyleId>{5C22544A-7EE6-4342-B048-85BDC9FD1C3A}</a:tableStyleId>
              </a:tblPr>
              <a:tblGrid>
                <a:gridCol w="5960037">
                  <a:extLst>
                    <a:ext uri="{9D8B030D-6E8A-4147-A177-3AD203B41FA5}">
                      <a16:colId xmlns:a16="http://schemas.microsoft.com/office/drawing/2014/main" val="20000"/>
                    </a:ext>
                  </a:extLst>
                </a:gridCol>
                <a:gridCol w="2499755">
                  <a:extLst>
                    <a:ext uri="{9D8B030D-6E8A-4147-A177-3AD203B41FA5}">
                      <a16:colId xmlns:a16="http://schemas.microsoft.com/office/drawing/2014/main" val="20001"/>
                    </a:ext>
                  </a:extLst>
                </a:gridCol>
                <a:gridCol w="2544759">
                  <a:extLst>
                    <a:ext uri="{9D8B030D-6E8A-4147-A177-3AD203B41FA5}">
                      <a16:colId xmlns:a16="http://schemas.microsoft.com/office/drawing/2014/main" val="20002"/>
                    </a:ext>
                  </a:extLst>
                </a:gridCol>
              </a:tblGrid>
              <a:tr h="543475">
                <a:tc>
                  <a:txBody>
                    <a:bodyPr/>
                    <a:lstStyle/>
                    <a:p>
                      <a:pPr algn="ctr"/>
                      <a:r>
                        <a:rPr lang="zh-CN" sz="1800" kern="0" dirty="0">
                          <a:effectLst/>
                          <a:latin typeface="微软雅黑" panose="020B0503020204020204" pitchFamily="34" charset="-122"/>
                          <a:ea typeface="微软雅黑" panose="020B0503020204020204" pitchFamily="34" charset="-122"/>
                          <a:cs typeface="Calibri" panose="020F0502020204030204" pitchFamily="34" charset="0"/>
                        </a:rPr>
                        <a:t>专 家 观 点</a:t>
                      </a:r>
                      <a:endParaRPr lang="zh-CN" sz="2800"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B6440"/>
                    </a:solidFill>
                  </a:tcPr>
                </a:tc>
                <a:tc>
                  <a:txBody>
                    <a:bodyPr/>
                    <a:lstStyle/>
                    <a:p>
                      <a:pPr algn="ctr"/>
                      <a:r>
                        <a:rPr lang="zh-CN" sz="1800" kern="0" dirty="0">
                          <a:effectLst/>
                          <a:latin typeface="微软雅黑" panose="020B0503020204020204" pitchFamily="34" charset="-122"/>
                          <a:ea typeface="微软雅黑" panose="020B0503020204020204" pitchFamily="34" charset="-122"/>
                          <a:cs typeface="Calibri" panose="020F0502020204030204" pitchFamily="34" charset="0"/>
                        </a:rPr>
                        <a:t>推荐使用骨改良药物</a:t>
                      </a:r>
                      <a:endParaRPr lang="zh-CN" sz="2800"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B6440"/>
                    </a:solidFill>
                  </a:tcPr>
                </a:tc>
                <a:tc>
                  <a:txBody>
                    <a:bodyPr/>
                    <a:lstStyle/>
                    <a:p>
                      <a:pPr algn="ctr"/>
                      <a:r>
                        <a:rPr lang="zh-CN" sz="1800" kern="0" dirty="0">
                          <a:effectLst/>
                          <a:latin typeface="微软雅黑" panose="020B0503020204020204" pitchFamily="34" charset="-122"/>
                          <a:ea typeface="微软雅黑" panose="020B0503020204020204" pitchFamily="34" charset="-122"/>
                          <a:cs typeface="Calibri" panose="020F0502020204030204" pitchFamily="34" charset="0"/>
                        </a:rPr>
                        <a:t>不推荐使用骨改良药物</a:t>
                      </a:r>
                      <a:endParaRPr lang="zh-CN" sz="2800"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B6440"/>
                    </a:solidFill>
                  </a:tcPr>
                </a:tc>
                <a:extLst>
                  <a:ext uri="{0D108BD9-81ED-4DB2-BD59-A6C34878D82A}">
                    <a16:rowId xmlns:a16="http://schemas.microsoft.com/office/drawing/2014/main" val="10000"/>
                  </a:ext>
                </a:extLst>
              </a:tr>
              <a:tr h="523150">
                <a:tc>
                  <a:txBody>
                    <a:bodyPr/>
                    <a:lstStyle/>
                    <a:p>
                      <a:pPr algn="l"/>
                      <a:r>
                        <a:rPr lang="zh-CN" sz="1600" kern="0" dirty="0">
                          <a:solidFill>
                            <a:schemeClr val="tx1"/>
                          </a:solidFill>
                          <a:effectLst/>
                          <a:latin typeface="微软雅黑" panose="020B0503020204020204" pitchFamily="34" charset="-122"/>
                          <a:ea typeface="微软雅黑" panose="020B0503020204020204" pitchFamily="34" charset="-122"/>
                          <a:cs typeface="Calibri" panose="020F0502020204030204" pitchFamily="34" charset="0"/>
                        </a:rPr>
                        <a:t>骨转移引起的</a:t>
                      </a:r>
                      <a:r>
                        <a:rPr lang="zh-CN" sz="1600" b="1" kern="0" dirty="0">
                          <a:solidFill>
                            <a:schemeClr val="tx1"/>
                          </a:solidFill>
                          <a:effectLst/>
                          <a:latin typeface="微软雅黑" panose="020B0503020204020204" pitchFamily="34" charset="-122"/>
                          <a:ea typeface="微软雅黑" panose="020B0503020204020204" pitchFamily="34" charset="-122"/>
                          <a:cs typeface="Calibri" panose="020F0502020204030204" pitchFamily="34" charset="0"/>
                        </a:rPr>
                        <a:t>高钙血症</a:t>
                      </a:r>
                      <a:endParaRPr lang="zh-CN" sz="2400" b="1" kern="10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zh-CN" sz="1800" kern="0">
                          <a:solidFill>
                            <a:schemeClr val="tx1"/>
                          </a:solidFill>
                          <a:effectLst/>
                          <a:latin typeface="微软雅黑" panose="020B0503020204020204" pitchFamily="34" charset="-122"/>
                          <a:ea typeface="微软雅黑" panose="020B0503020204020204" pitchFamily="34" charset="-122"/>
                          <a:cs typeface="Calibri" panose="020F0502020204030204" pitchFamily="34" charset="0"/>
                        </a:rPr>
                        <a:t>√</a:t>
                      </a:r>
                      <a:endParaRPr lang="zh-CN" sz="2800" kern="10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kern="0">
                          <a:solidFill>
                            <a:schemeClr val="tx1"/>
                          </a:solidFill>
                          <a:effectLst/>
                          <a:latin typeface="微软雅黑" panose="020B0503020204020204" pitchFamily="34" charset="-122"/>
                          <a:ea typeface="微软雅黑" panose="020B0503020204020204" pitchFamily="34" charset="-122"/>
                          <a:cs typeface="Calibri" panose="020F0502020204030204" pitchFamily="34" charset="0"/>
                        </a:rPr>
                        <a:t> </a:t>
                      </a:r>
                      <a:endParaRPr lang="zh-CN" sz="2800" kern="10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561698">
                <a:tc>
                  <a:txBody>
                    <a:bodyPr/>
                    <a:lstStyle/>
                    <a:p>
                      <a:pPr algn="l"/>
                      <a:r>
                        <a:rPr lang="zh-CN" sz="1600" kern="0" dirty="0">
                          <a:solidFill>
                            <a:schemeClr val="tx1"/>
                          </a:solidFill>
                          <a:effectLst/>
                          <a:latin typeface="微软雅黑" panose="020B0503020204020204" pitchFamily="34" charset="-122"/>
                          <a:ea typeface="微软雅黑" panose="020B0503020204020204" pitchFamily="34" charset="-122"/>
                          <a:cs typeface="Calibri" panose="020F0502020204030204" pitchFamily="34" charset="0"/>
                        </a:rPr>
                        <a:t>骨转移引起的</a:t>
                      </a:r>
                      <a:r>
                        <a:rPr lang="zh-CN" sz="1600" b="1" kern="0" dirty="0">
                          <a:solidFill>
                            <a:schemeClr val="tx1"/>
                          </a:solidFill>
                          <a:effectLst/>
                          <a:latin typeface="微软雅黑" panose="020B0503020204020204" pitchFamily="34" charset="-122"/>
                          <a:ea typeface="微软雅黑" panose="020B0503020204020204" pitchFamily="34" charset="-122"/>
                          <a:cs typeface="Calibri" panose="020F0502020204030204" pitchFamily="34" charset="0"/>
                        </a:rPr>
                        <a:t>骨痛</a:t>
                      </a:r>
                      <a:r>
                        <a:rPr lang="zh-CN" altLang="en-US" sz="1600" kern="0" dirty="0">
                          <a:solidFill>
                            <a:schemeClr val="tx1"/>
                          </a:solidFill>
                          <a:effectLst/>
                          <a:latin typeface="微软雅黑" panose="020B0503020204020204" pitchFamily="34" charset="-122"/>
                          <a:ea typeface="微软雅黑" panose="020B0503020204020204" pitchFamily="34" charset="-122"/>
                          <a:cs typeface="Calibri" panose="020F0502020204030204" pitchFamily="34" charset="0"/>
                        </a:rPr>
                        <a:t>，</a:t>
                      </a:r>
                      <a:r>
                        <a:rPr lang="en-US" sz="1600" b="1" kern="0" dirty="0">
                          <a:solidFill>
                            <a:schemeClr val="tx1"/>
                          </a:solidFill>
                          <a:effectLst/>
                          <a:latin typeface="微软雅黑" panose="020B0503020204020204" pitchFamily="34" charset="-122"/>
                          <a:ea typeface="微软雅黑" panose="020B0503020204020204" pitchFamily="34" charset="-122"/>
                          <a:cs typeface="Calibri" panose="020F0502020204030204" pitchFamily="34" charset="0"/>
                        </a:rPr>
                        <a:t>ECT</a:t>
                      </a:r>
                      <a:r>
                        <a:rPr lang="zh-CN" sz="1600" b="1" kern="0" dirty="0">
                          <a:solidFill>
                            <a:schemeClr val="tx1"/>
                          </a:solidFill>
                          <a:effectLst/>
                          <a:latin typeface="微软雅黑" panose="020B0503020204020204" pitchFamily="34" charset="-122"/>
                          <a:ea typeface="微软雅黑" panose="020B0503020204020204" pitchFamily="34" charset="-122"/>
                          <a:cs typeface="Calibri" panose="020F0502020204030204" pitchFamily="34" charset="0"/>
                        </a:rPr>
                        <a:t>异常</a:t>
                      </a:r>
                      <a:r>
                        <a:rPr lang="zh-CN" sz="1600" kern="0" dirty="0">
                          <a:solidFill>
                            <a:schemeClr val="tx1"/>
                          </a:solidFill>
                          <a:effectLst/>
                          <a:latin typeface="微软雅黑" panose="020B0503020204020204" pitchFamily="34" charset="-122"/>
                          <a:ea typeface="微软雅黑" panose="020B0503020204020204" pitchFamily="34" charset="-122"/>
                          <a:cs typeface="Calibri" panose="020F0502020204030204" pitchFamily="34" charset="0"/>
                        </a:rPr>
                        <a:t>，</a:t>
                      </a:r>
                      <a:r>
                        <a:rPr lang="en-US" sz="1600" kern="0" dirty="0">
                          <a:solidFill>
                            <a:schemeClr val="tx1"/>
                          </a:solidFill>
                          <a:effectLst/>
                          <a:latin typeface="微软雅黑" panose="020B0503020204020204" pitchFamily="34" charset="-122"/>
                          <a:ea typeface="微软雅黑" panose="020B0503020204020204" pitchFamily="34" charset="-122"/>
                          <a:cs typeface="Calibri" panose="020F0502020204030204" pitchFamily="34" charset="0"/>
                        </a:rPr>
                        <a:t>X</a:t>
                      </a:r>
                      <a:r>
                        <a:rPr lang="zh-CN" sz="1600" kern="0" dirty="0">
                          <a:solidFill>
                            <a:schemeClr val="tx1"/>
                          </a:solidFill>
                          <a:effectLst/>
                          <a:latin typeface="微软雅黑" panose="020B0503020204020204" pitchFamily="34" charset="-122"/>
                          <a:ea typeface="微软雅黑" panose="020B0503020204020204" pitchFamily="34" charset="-122"/>
                          <a:cs typeface="Calibri" panose="020F0502020204030204" pitchFamily="34" charset="0"/>
                        </a:rPr>
                        <a:t>线正常，且</a:t>
                      </a:r>
                      <a:r>
                        <a:rPr lang="en-US" sz="1600" kern="0" dirty="0">
                          <a:solidFill>
                            <a:schemeClr val="tx1"/>
                          </a:solidFill>
                          <a:effectLst/>
                          <a:latin typeface="微软雅黑" panose="020B0503020204020204" pitchFamily="34" charset="-122"/>
                          <a:ea typeface="微软雅黑" panose="020B0503020204020204" pitchFamily="34" charset="-122"/>
                          <a:cs typeface="Calibri" panose="020F0502020204030204" pitchFamily="34" charset="0"/>
                        </a:rPr>
                        <a:t>CT</a:t>
                      </a:r>
                      <a:r>
                        <a:rPr lang="zh-CN" sz="1600" kern="0" dirty="0">
                          <a:solidFill>
                            <a:schemeClr val="tx1"/>
                          </a:solidFill>
                          <a:effectLst/>
                          <a:latin typeface="微软雅黑" panose="020B0503020204020204" pitchFamily="34" charset="-122"/>
                          <a:ea typeface="微软雅黑" panose="020B0503020204020204" pitchFamily="34" charset="-122"/>
                          <a:cs typeface="Calibri" panose="020F0502020204030204" pitchFamily="34" charset="0"/>
                        </a:rPr>
                        <a:t>或</a:t>
                      </a:r>
                      <a:r>
                        <a:rPr lang="en-US" sz="1600" kern="0" dirty="0">
                          <a:solidFill>
                            <a:schemeClr val="tx1"/>
                          </a:solidFill>
                          <a:effectLst/>
                          <a:latin typeface="微软雅黑" panose="020B0503020204020204" pitchFamily="34" charset="-122"/>
                          <a:ea typeface="微软雅黑" panose="020B0503020204020204" pitchFamily="34" charset="-122"/>
                          <a:cs typeface="Calibri" panose="020F0502020204030204" pitchFamily="34" charset="0"/>
                        </a:rPr>
                        <a:t>MRI</a:t>
                      </a:r>
                      <a:r>
                        <a:rPr lang="zh-CN" sz="1600" kern="0" dirty="0">
                          <a:solidFill>
                            <a:schemeClr val="tx1"/>
                          </a:solidFill>
                          <a:effectLst/>
                          <a:latin typeface="微软雅黑" panose="020B0503020204020204" pitchFamily="34" charset="-122"/>
                          <a:ea typeface="微软雅黑" panose="020B0503020204020204" pitchFamily="34" charset="-122"/>
                          <a:cs typeface="Calibri" panose="020F0502020204030204" pitchFamily="34" charset="0"/>
                        </a:rPr>
                        <a:t>也未显示骨破坏</a:t>
                      </a:r>
                      <a:endParaRPr lang="zh-CN" sz="2400" kern="10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zh-CN" sz="1800" kern="0">
                          <a:solidFill>
                            <a:schemeClr val="tx1"/>
                          </a:solidFill>
                          <a:effectLst/>
                          <a:latin typeface="微软雅黑" panose="020B0503020204020204" pitchFamily="34" charset="-122"/>
                          <a:ea typeface="微软雅黑" panose="020B0503020204020204" pitchFamily="34" charset="-122"/>
                          <a:cs typeface="Calibri" panose="020F0502020204030204" pitchFamily="34" charset="0"/>
                        </a:rPr>
                        <a:t>√</a:t>
                      </a:r>
                      <a:endParaRPr lang="zh-CN" sz="2800" kern="10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400" kern="0">
                          <a:solidFill>
                            <a:schemeClr val="tx1"/>
                          </a:solidFill>
                          <a:effectLst/>
                          <a:latin typeface="微软雅黑" panose="020B0503020204020204" pitchFamily="34" charset="-122"/>
                          <a:ea typeface="微软雅黑" panose="020B0503020204020204" pitchFamily="34" charset="-122"/>
                          <a:cs typeface="Calibri" panose="020F0502020204030204" pitchFamily="34" charset="0"/>
                        </a:rPr>
                        <a:t> </a:t>
                      </a:r>
                      <a:endParaRPr lang="zh-CN" sz="2800" kern="10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546554">
                <a:tc>
                  <a:txBody>
                    <a:bodyPr/>
                    <a:lstStyle/>
                    <a:p>
                      <a:pPr algn="l"/>
                      <a:r>
                        <a:rPr lang="en-US" sz="1600" b="1" kern="0" dirty="0">
                          <a:solidFill>
                            <a:schemeClr val="tx1"/>
                          </a:solidFill>
                          <a:effectLst/>
                          <a:latin typeface="微软雅黑" panose="020B0503020204020204" pitchFamily="34" charset="-122"/>
                          <a:ea typeface="微软雅黑" panose="020B0503020204020204" pitchFamily="34" charset="-122"/>
                          <a:cs typeface="Calibri" panose="020F0502020204030204" pitchFamily="34" charset="0"/>
                        </a:rPr>
                        <a:t>ECT</a:t>
                      </a:r>
                      <a:r>
                        <a:rPr lang="zh-CN" sz="1600" b="1" kern="0" dirty="0">
                          <a:solidFill>
                            <a:schemeClr val="tx1"/>
                          </a:solidFill>
                          <a:effectLst/>
                          <a:latin typeface="微软雅黑" panose="020B0503020204020204" pitchFamily="34" charset="-122"/>
                          <a:ea typeface="微软雅黑" panose="020B0503020204020204" pitchFamily="34" charset="-122"/>
                          <a:cs typeface="Calibri" panose="020F0502020204030204" pitchFamily="34" charset="0"/>
                        </a:rPr>
                        <a:t>异常</a:t>
                      </a:r>
                      <a:r>
                        <a:rPr lang="zh-CN" sz="1600" kern="0" dirty="0">
                          <a:solidFill>
                            <a:schemeClr val="tx1"/>
                          </a:solidFill>
                          <a:effectLst/>
                          <a:latin typeface="微软雅黑" panose="020B0503020204020204" pitchFamily="34" charset="-122"/>
                          <a:ea typeface="微软雅黑" panose="020B0503020204020204" pitchFamily="34" charset="-122"/>
                          <a:cs typeface="Calibri" panose="020F0502020204030204" pitchFamily="34" charset="0"/>
                        </a:rPr>
                        <a:t>，</a:t>
                      </a:r>
                      <a:r>
                        <a:rPr lang="en-US" sz="1600" kern="0" dirty="0">
                          <a:solidFill>
                            <a:schemeClr val="tx1"/>
                          </a:solidFill>
                          <a:effectLst/>
                          <a:latin typeface="微软雅黑" panose="020B0503020204020204" pitchFamily="34" charset="-122"/>
                          <a:ea typeface="微软雅黑" panose="020B0503020204020204" pitchFamily="34" charset="-122"/>
                          <a:cs typeface="Calibri" panose="020F0502020204030204" pitchFamily="34" charset="0"/>
                        </a:rPr>
                        <a:t>X</a:t>
                      </a:r>
                      <a:r>
                        <a:rPr lang="zh-CN" sz="1600" kern="0" dirty="0">
                          <a:solidFill>
                            <a:schemeClr val="tx1"/>
                          </a:solidFill>
                          <a:effectLst/>
                          <a:latin typeface="微软雅黑" panose="020B0503020204020204" pitchFamily="34" charset="-122"/>
                          <a:ea typeface="微软雅黑" panose="020B0503020204020204" pitchFamily="34" charset="-122"/>
                          <a:cs typeface="Calibri" panose="020F0502020204030204" pitchFamily="34" charset="0"/>
                        </a:rPr>
                        <a:t>线</a:t>
                      </a:r>
                      <a:r>
                        <a:rPr lang="en-US" sz="1600" kern="0" dirty="0">
                          <a:solidFill>
                            <a:schemeClr val="tx1"/>
                          </a:solidFill>
                          <a:effectLst/>
                          <a:latin typeface="微软雅黑" panose="020B0503020204020204" pitchFamily="34" charset="-122"/>
                          <a:ea typeface="微软雅黑" panose="020B0503020204020204" pitchFamily="34" charset="-122"/>
                          <a:cs typeface="Calibri" panose="020F0502020204030204" pitchFamily="34" charset="0"/>
                        </a:rPr>
                        <a:t>(</a:t>
                      </a:r>
                      <a:r>
                        <a:rPr lang="zh-CN" sz="1600" kern="0" dirty="0">
                          <a:solidFill>
                            <a:schemeClr val="tx1"/>
                          </a:solidFill>
                          <a:effectLst/>
                          <a:latin typeface="微软雅黑" panose="020B0503020204020204" pitchFamily="34" charset="-122"/>
                          <a:ea typeface="微软雅黑" panose="020B0503020204020204" pitchFamily="34" charset="-122"/>
                          <a:cs typeface="Calibri" panose="020F0502020204030204" pitchFamily="34" charset="0"/>
                        </a:rPr>
                        <a:t>或</a:t>
                      </a:r>
                      <a:r>
                        <a:rPr lang="en-US" sz="1600" kern="0" dirty="0">
                          <a:solidFill>
                            <a:schemeClr val="tx1"/>
                          </a:solidFill>
                          <a:effectLst/>
                          <a:latin typeface="微软雅黑" panose="020B0503020204020204" pitchFamily="34" charset="-122"/>
                          <a:ea typeface="微软雅黑" panose="020B0503020204020204" pitchFamily="34" charset="-122"/>
                          <a:cs typeface="Calibri" panose="020F0502020204030204" pitchFamily="34" charset="0"/>
                        </a:rPr>
                        <a:t>CT</a:t>
                      </a:r>
                      <a:r>
                        <a:rPr lang="zh-CN" sz="1600" kern="0" dirty="0">
                          <a:solidFill>
                            <a:schemeClr val="tx1"/>
                          </a:solidFill>
                          <a:effectLst/>
                          <a:latin typeface="微软雅黑" panose="020B0503020204020204" pitchFamily="34" charset="-122"/>
                          <a:ea typeface="微软雅黑" panose="020B0503020204020204" pitchFamily="34" charset="-122"/>
                          <a:cs typeface="Calibri" panose="020F0502020204030204" pitchFamily="34" charset="0"/>
                        </a:rPr>
                        <a:t>、或</a:t>
                      </a:r>
                      <a:r>
                        <a:rPr lang="en-US" sz="1600" kern="0" dirty="0">
                          <a:solidFill>
                            <a:schemeClr val="tx1"/>
                          </a:solidFill>
                          <a:effectLst/>
                          <a:latin typeface="微软雅黑" panose="020B0503020204020204" pitchFamily="34" charset="-122"/>
                          <a:ea typeface="微软雅黑" panose="020B0503020204020204" pitchFamily="34" charset="-122"/>
                          <a:cs typeface="Calibri" panose="020F0502020204030204" pitchFamily="34" charset="0"/>
                        </a:rPr>
                        <a:t>MRI) </a:t>
                      </a:r>
                      <a:r>
                        <a:rPr lang="zh-CN" sz="1600" kern="0" dirty="0">
                          <a:solidFill>
                            <a:schemeClr val="tx1"/>
                          </a:solidFill>
                          <a:effectLst/>
                          <a:latin typeface="微软雅黑" panose="020B0503020204020204" pitchFamily="34" charset="-122"/>
                          <a:ea typeface="微软雅黑" panose="020B0503020204020204" pitchFamily="34" charset="-122"/>
                          <a:cs typeface="Calibri" panose="020F0502020204030204" pitchFamily="34" charset="0"/>
                        </a:rPr>
                        <a:t>证实的骨转移</a:t>
                      </a:r>
                      <a:endParaRPr lang="zh-CN" sz="2400" kern="10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zh-CN" sz="1800" kern="0">
                          <a:solidFill>
                            <a:schemeClr val="tx1"/>
                          </a:solidFill>
                          <a:effectLst/>
                          <a:latin typeface="微软雅黑" panose="020B0503020204020204" pitchFamily="34" charset="-122"/>
                          <a:ea typeface="微软雅黑" panose="020B0503020204020204" pitchFamily="34" charset="-122"/>
                          <a:cs typeface="Calibri" panose="020F0502020204030204" pitchFamily="34" charset="0"/>
                        </a:rPr>
                        <a:t>√</a:t>
                      </a:r>
                      <a:endParaRPr lang="zh-CN" sz="2800" kern="10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kern="0">
                          <a:solidFill>
                            <a:schemeClr val="tx1"/>
                          </a:solidFill>
                          <a:effectLst/>
                          <a:latin typeface="微软雅黑" panose="020B0503020204020204" pitchFamily="34" charset="-122"/>
                          <a:ea typeface="微软雅黑" panose="020B0503020204020204" pitchFamily="34" charset="-122"/>
                          <a:cs typeface="Calibri" panose="020F0502020204030204" pitchFamily="34" charset="0"/>
                        </a:rPr>
                        <a:t> </a:t>
                      </a:r>
                      <a:endParaRPr lang="zh-CN" sz="2800" kern="10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561698">
                <a:tc>
                  <a:txBody>
                    <a:bodyPr/>
                    <a:lstStyle/>
                    <a:p>
                      <a:pPr algn="l"/>
                      <a:r>
                        <a:rPr lang="en-US" sz="1600" b="1" kern="0" dirty="0">
                          <a:solidFill>
                            <a:schemeClr val="tx1"/>
                          </a:solidFill>
                          <a:effectLst/>
                          <a:latin typeface="微软雅黑" panose="020B0503020204020204" pitchFamily="34" charset="-122"/>
                          <a:ea typeface="微软雅黑" panose="020B0503020204020204" pitchFamily="34" charset="-122"/>
                          <a:cs typeface="Calibri" panose="020F0502020204030204" pitchFamily="34" charset="0"/>
                        </a:rPr>
                        <a:t>ECT</a:t>
                      </a:r>
                      <a:r>
                        <a:rPr lang="zh-CN" sz="1600" b="1" kern="0" dirty="0">
                          <a:solidFill>
                            <a:schemeClr val="tx1"/>
                          </a:solidFill>
                          <a:effectLst/>
                          <a:latin typeface="微软雅黑" panose="020B0503020204020204" pitchFamily="34" charset="-122"/>
                          <a:ea typeface="微软雅黑" panose="020B0503020204020204" pitchFamily="34" charset="-122"/>
                          <a:cs typeface="Calibri" panose="020F0502020204030204" pitchFamily="34" charset="0"/>
                        </a:rPr>
                        <a:t>异常</a:t>
                      </a:r>
                      <a:r>
                        <a:rPr lang="zh-CN" sz="1600" kern="0" dirty="0">
                          <a:solidFill>
                            <a:schemeClr val="tx1"/>
                          </a:solidFill>
                          <a:effectLst/>
                          <a:latin typeface="微软雅黑" panose="020B0503020204020204" pitchFamily="34" charset="-122"/>
                          <a:ea typeface="微软雅黑" panose="020B0503020204020204" pitchFamily="34" charset="-122"/>
                          <a:cs typeface="Calibri" panose="020F0502020204030204" pitchFamily="34" charset="0"/>
                        </a:rPr>
                        <a:t>，</a:t>
                      </a:r>
                      <a:r>
                        <a:rPr lang="en-US" sz="1600" kern="0" dirty="0">
                          <a:solidFill>
                            <a:schemeClr val="tx1"/>
                          </a:solidFill>
                          <a:effectLst/>
                          <a:latin typeface="微软雅黑" panose="020B0503020204020204" pitchFamily="34" charset="-122"/>
                          <a:ea typeface="微软雅黑" panose="020B0503020204020204" pitchFamily="34" charset="-122"/>
                          <a:cs typeface="Calibri" panose="020F0502020204030204" pitchFamily="34" charset="0"/>
                        </a:rPr>
                        <a:t>X</a:t>
                      </a:r>
                      <a:r>
                        <a:rPr lang="zh-CN" sz="1600" kern="0" dirty="0">
                          <a:solidFill>
                            <a:schemeClr val="tx1"/>
                          </a:solidFill>
                          <a:effectLst/>
                          <a:latin typeface="微软雅黑" panose="020B0503020204020204" pitchFamily="34" charset="-122"/>
                          <a:ea typeface="微软雅黑" panose="020B0503020204020204" pitchFamily="34" charset="-122"/>
                          <a:cs typeface="Calibri" panose="020F0502020204030204" pitchFamily="34" charset="0"/>
                        </a:rPr>
                        <a:t>线正常，但</a:t>
                      </a:r>
                      <a:r>
                        <a:rPr lang="en-US" sz="1600" b="1" kern="0" dirty="0">
                          <a:solidFill>
                            <a:schemeClr val="tx1"/>
                          </a:solidFill>
                          <a:effectLst/>
                          <a:latin typeface="微软雅黑" panose="020B0503020204020204" pitchFamily="34" charset="-122"/>
                          <a:ea typeface="微软雅黑" panose="020B0503020204020204" pitchFamily="34" charset="-122"/>
                          <a:cs typeface="Calibri" panose="020F0502020204030204" pitchFamily="34" charset="0"/>
                        </a:rPr>
                        <a:t>CT</a:t>
                      </a:r>
                      <a:r>
                        <a:rPr lang="zh-CN" sz="1600" b="1" kern="0" dirty="0">
                          <a:solidFill>
                            <a:schemeClr val="tx1"/>
                          </a:solidFill>
                          <a:effectLst/>
                          <a:latin typeface="微软雅黑" panose="020B0503020204020204" pitchFamily="34" charset="-122"/>
                          <a:ea typeface="微软雅黑" panose="020B0503020204020204" pitchFamily="34" charset="-122"/>
                          <a:cs typeface="Calibri" panose="020F0502020204030204" pitchFamily="34" charset="0"/>
                        </a:rPr>
                        <a:t>或</a:t>
                      </a:r>
                      <a:r>
                        <a:rPr lang="en-US" sz="1600" b="1" kern="0" dirty="0">
                          <a:solidFill>
                            <a:schemeClr val="tx1"/>
                          </a:solidFill>
                          <a:effectLst/>
                          <a:latin typeface="微软雅黑" panose="020B0503020204020204" pitchFamily="34" charset="-122"/>
                          <a:ea typeface="微软雅黑" panose="020B0503020204020204" pitchFamily="34" charset="-122"/>
                          <a:cs typeface="Calibri" panose="020F0502020204030204" pitchFamily="34" charset="0"/>
                        </a:rPr>
                        <a:t>MRI</a:t>
                      </a:r>
                      <a:r>
                        <a:rPr lang="zh-CN" sz="1600" b="1" kern="0" dirty="0">
                          <a:solidFill>
                            <a:schemeClr val="tx1"/>
                          </a:solidFill>
                          <a:effectLst/>
                          <a:latin typeface="微软雅黑" panose="020B0503020204020204" pitchFamily="34" charset="-122"/>
                          <a:ea typeface="微软雅黑" panose="020B0503020204020204" pitchFamily="34" charset="-122"/>
                          <a:cs typeface="Calibri" panose="020F0502020204030204" pitchFamily="34" charset="0"/>
                        </a:rPr>
                        <a:t>显示骨破坏</a:t>
                      </a:r>
                      <a:endParaRPr lang="zh-CN" sz="2400" b="1" kern="10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zh-CN" sz="1800" kern="0">
                          <a:solidFill>
                            <a:schemeClr val="tx1"/>
                          </a:solidFill>
                          <a:effectLst/>
                          <a:latin typeface="微软雅黑" panose="020B0503020204020204" pitchFamily="34" charset="-122"/>
                          <a:ea typeface="微软雅黑" panose="020B0503020204020204" pitchFamily="34" charset="-122"/>
                          <a:cs typeface="Calibri" panose="020F0502020204030204" pitchFamily="34" charset="0"/>
                        </a:rPr>
                        <a:t>√</a:t>
                      </a:r>
                      <a:endParaRPr lang="zh-CN" sz="2800" kern="10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kern="0">
                          <a:solidFill>
                            <a:schemeClr val="tx1"/>
                          </a:solidFill>
                          <a:effectLst/>
                          <a:latin typeface="微软雅黑" panose="020B0503020204020204" pitchFamily="34" charset="-122"/>
                          <a:ea typeface="微软雅黑" panose="020B0503020204020204" pitchFamily="34" charset="-122"/>
                          <a:cs typeface="Calibri" panose="020F0502020204030204" pitchFamily="34" charset="0"/>
                        </a:rPr>
                        <a:t> </a:t>
                      </a:r>
                      <a:endParaRPr lang="zh-CN" sz="2800" kern="10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r h="446055">
                <a:tc>
                  <a:txBody>
                    <a:bodyPr/>
                    <a:lstStyle/>
                    <a:p>
                      <a:pPr algn="l"/>
                      <a:r>
                        <a:rPr lang="zh-CN" sz="1600" b="1" kern="0" dirty="0">
                          <a:solidFill>
                            <a:schemeClr val="tx1"/>
                          </a:solidFill>
                          <a:effectLst/>
                          <a:latin typeface="微软雅黑" panose="020B0503020204020204" pitchFamily="34" charset="-122"/>
                          <a:ea typeface="微软雅黑" panose="020B0503020204020204" pitchFamily="34" charset="-122"/>
                          <a:cs typeface="Calibri" panose="020F0502020204030204" pitchFamily="34" charset="0"/>
                        </a:rPr>
                        <a:t>影像学诊断是骨破坏，即使没有骨痛症状</a:t>
                      </a:r>
                      <a:endParaRPr lang="zh-CN" sz="2400" b="1" kern="10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zh-CN" sz="1800" kern="0" dirty="0">
                          <a:solidFill>
                            <a:schemeClr val="tx1"/>
                          </a:solidFill>
                          <a:effectLst/>
                          <a:latin typeface="微软雅黑" panose="020B0503020204020204" pitchFamily="34" charset="-122"/>
                          <a:ea typeface="微软雅黑" panose="020B0503020204020204" pitchFamily="34" charset="-122"/>
                          <a:cs typeface="Calibri" panose="020F0502020204030204" pitchFamily="34" charset="0"/>
                        </a:rPr>
                        <a:t>√</a:t>
                      </a:r>
                      <a:endParaRPr lang="zh-CN" sz="2800" kern="10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400" kern="0">
                          <a:solidFill>
                            <a:schemeClr val="tx1"/>
                          </a:solidFill>
                          <a:effectLst/>
                          <a:latin typeface="微软雅黑" panose="020B0503020204020204" pitchFamily="34" charset="-122"/>
                          <a:ea typeface="微软雅黑" panose="020B0503020204020204" pitchFamily="34" charset="-122"/>
                          <a:cs typeface="Calibri" panose="020F0502020204030204" pitchFamily="34" charset="0"/>
                        </a:rPr>
                        <a:t> </a:t>
                      </a:r>
                      <a:endParaRPr lang="zh-CN" sz="2800" kern="10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5"/>
                  </a:ext>
                </a:extLst>
              </a:tr>
              <a:tr h="605753">
                <a:tc>
                  <a:txBody>
                    <a:bodyPr/>
                    <a:lstStyle/>
                    <a:p>
                      <a:pPr algn="l"/>
                      <a:r>
                        <a:rPr lang="en-US" sz="1600" kern="0" dirty="0">
                          <a:solidFill>
                            <a:schemeClr val="tx1"/>
                          </a:solidFill>
                          <a:effectLst/>
                          <a:latin typeface="微软雅黑" panose="020B0503020204020204" pitchFamily="34" charset="-122"/>
                          <a:ea typeface="微软雅黑" panose="020B0503020204020204" pitchFamily="34" charset="-122"/>
                          <a:cs typeface="Calibri" panose="020F0502020204030204" pitchFamily="34" charset="0"/>
                        </a:rPr>
                        <a:t>ECT</a:t>
                      </a:r>
                      <a:r>
                        <a:rPr lang="zh-CN" sz="1600" kern="0" dirty="0">
                          <a:solidFill>
                            <a:schemeClr val="tx1"/>
                          </a:solidFill>
                          <a:effectLst/>
                          <a:latin typeface="微软雅黑" panose="020B0503020204020204" pitchFamily="34" charset="-122"/>
                          <a:ea typeface="微软雅黑" panose="020B0503020204020204" pitchFamily="34" charset="-122"/>
                          <a:cs typeface="Calibri" panose="020F0502020204030204" pitchFamily="34" charset="0"/>
                        </a:rPr>
                        <a:t>异常，</a:t>
                      </a:r>
                      <a:r>
                        <a:rPr lang="en-US" sz="1600" kern="0" dirty="0">
                          <a:solidFill>
                            <a:schemeClr val="tx1"/>
                          </a:solidFill>
                          <a:effectLst/>
                          <a:latin typeface="微软雅黑" panose="020B0503020204020204" pitchFamily="34" charset="-122"/>
                          <a:ea typeface="微软雅黑" panose="020B0503020204020204" pitchFamily="34" charset="-122"/>
                          <a:cs typeface="Calibri" panose="020F0502020204030204" pitchFamily="34" charset="0"/>
                        </a:rPr>
                        <a:t>X</a:t>
                      </a:r>
                      <a:r>
                        <a:rPr lang="zh-CN" sz="1600" kern="0" dirty="0">
                          <a:solidFill>
                            <a:schemeClr val="tx1"/>
                          </a:solidFill>
                          <a:effectLst/>
                          <a:latin typeface="微软雅黑" panose="020B0503020204020204" pitchFamily="34" charset="-122"/>
                          <a:ea typeface="微软雅黑" panose="020B0503020204020204" pitchFamily="34" charset="-122"/>
                          <a:cs typeface="Calibri" panose="020F0502020204030204" pitchFamily="34" charset="0"/>
                        </a:rPr>
                        <a:t>线正常，且</a:t>
                      </a:r>
                      <a:r>
                        <a:rPr lang="en-US" sz="1600" kern="0" dirty="0">
                          <a:solidFill>
                            <a:schemeClr val="tx1"/>
                          </a:solidFill>
                          <a:effectLst/>
                          <a:latin typeface="微软雅黑" panose="020B0503020204020204" pitchFamily="34" charset="-122"/>
                          <a:ea typeface="微软雅黑" panose="020B0503020204020204" pitchFamily="34" charset="-122"/>
                          <a:cs typeface="Calibri" panose="020F0502020204030204" pitchFamily="34" charset="0"/>
                        </a:rPr>
                        <a:t>CT</a:t>
                      </a:r>
                      <a:r>
                        <a:rPr lang="zh-CN" sz="1600" kern="0" dirty="0">
                          <a:solidFill>
                            <a:schemeClr val="tx1"/>
                          </a:solidFill>
                          <a:effectLst/>
                          <a:latin typeface="微软雅黑" panose="020B0503020204020204" pitchFamily="34" charset="-122"/>
                          <a:ea typeface="微软雅黑" panose="020B0503020204020204" pitchFamily="34" charset="-122"/>
                          <a:cs typeface="Calibri" panose="020F0502020204030204" pitchFamily="34" charset="0"/>
                        </a:rPr>
                        <a:t>或</a:t>
                      </a:r>
                      <a:r>
                        <a:rPr lang="en-US" sz="1600" kern="0" dirty="0">
                          <a:solidFill>
                            <a:schemeClr val="tx1"/>
                          </a:solidFill>
                          <a:effectLst/>
                          <a:latin typeface="微软雅黑" panose="020B0503020204020204" pitchFamily="34" charset="-122"/>
                          <a:ea typeface="微软雅黑" panose="020B0503020204020204" pitchFamily="34" charset="-122"/>
                          <a:cs typeface="Calibri" panose="020F0502020204030204" pitchFamily="34" charset="0"/>
                        </a:rPr>
                        <a:t>MRI</a:t>
                      </a:r>
                      <a:r>
                        <a:rPr lang="zh-CN" sz="1600" kern="0" dirty="0">
                          <a:solidFill>
                            <a:schemeClr val="tx1"/>
                          </a:solidFill>
                          <a:effectLst/>
                          <a:latin typeface="微软雅黑" panose="020B0503020204020204" pitchFamily="34" charset="-122"/>
                          <a:ea typeface="微软雅黑" panose="020B0503020204020204" pitchFamily="34" charset="-122"/>
                          <a:cs typeface="Calibri" panose="020F0502020204030204" pitchFamily="34" charset="0"/>
                        </a:rPr>
                        <a:t>也未显示骨破坏</a:t>
                      </a:r>
                      <a:endParaRPr lang="zh-CN" sz="2400" kern="10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kern="0" dirty="0">
                          <a:solidFill>
                            <a:schemeClr val="tx1"/>
                          </a:solidFill>
                          <a:effectLst/>
                          <a:latin typeface="微软雅黑" panose="020B0503020204020204" pitchFamily="34" charset="-122"/>
                          <a:ea typeface="微软雅黑" panose="020B0503020204020204" pitchFamily="34" charset="-122"/>
                          <a:cs typeface="Calibri" panose="020F0502020204030204" pitchFamily="34" charset="0"/>
                        </a:rPr>
                        <a:t> </a:t>
                      </a:r>
                      <a:endParaRPr lang="zh-CN" sz="2800" kern="10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zh-CN" sz="1800" kern="0" dirty="0">
                          <a:solidFill>
                            <a:schemeClr val="tx1"/>
                          </a:solidFill>
                          <a:effectLst/>
                          <a:latin typeface="微软雅黑" panose="020B0503020204020204" pitchFamily="34" charset="-122"/>
                          <a:ea typeface="微软雅黑" panose="020B0503020204020204" pitchFamily="34" charset="-122"/>
                          <a:cs typeface="Calibri" panose="020F0502020204030204" pitchFamily="34" charset="0"/>
                        </a:rPr>
                        <a:t>√</a:t>
                      </a:r>
                      <a:endParaRPr lang="zh-CN" sz="2800" kern="10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6"/>
                  </a:ext>
                </a:extLst>
              </a:tr>
              <a:tr h="662198">
                <a:tc>
                  <a:txBody>
                    <a:bodyPr/>
                    <a:lstStyle/>
                    <a:p>
                      <a:pPr algn="l"/>
                      <a:r>
                        <a:rPr lang="zh-CN" sz="1600" kern="0" dirty="0">
                          <a:solidFill>
                            <a:schemeClr val="tx1"/>
                          </a:solidFill>
                          <a:effectLst/>
                          <a:latin typeface="微软雅黑" panose="020B0503020204020204" pitchFamily="34" charset="-122"/>
                          <a:ea typeface="微软雅黑" panose="020B0503020204020204" pitchFamily="34" charset="-122"/>
                          <a:cs typeface="Calibri" panose="020F0502020204030204" pitchFamily="34" charset="0"/>
                        </a:rPr>
                        <a:t>存在骨转移风险（乳酸脱氢酶高或碱性磷酸酶升高）的患者，但无影像学骨转移证据</a:t>
                      </a:r>
                      <a:endParaRPr lang="zh-CN" sz="2400" kern="10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kern="0">
                          <a:solidFill>
                            <a:schemeClr val="tx1"/>
                          </a:solidFill>
                          <a:effectLst/>
                          <a:latin typeface="微软雅黑" panose="020B0503020204020204" pitchFamily="34" charset="-122"/>
                          <a:ea typeface="微软雅黑" panose="020B0503020204020204" pitchFamily="34" charset="-122"/>
                          <a:cs typeface="Calibri" panose="020F0502020204030204" pitchFamily="34" charset="0"/>
                        </a:rPr>
                        <a:t> </a:t>
                      </a:r>
                      <a:endParaRPr lang="zh-CN" sz="2800" kern="10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zh-CN" sz="1800" kern="0" dirty="0">
                          <a:solidFill>
                            <a:schemeClr val="tx1"/>
                          </a:solidFill>
                          <a:effectLst/>
                          <a:latin typeface="微软雅黑" panose="020B0503020204020204" pitchFamily="34" charset="-122"/>
                          <a:ea typeface="微软雅黑" panose="020B0503020204020204" pitchFamily="34" charset="-122"/>
                          <a:cs typeface="Calibri" panose="020F0502020204030204" pitchFamily="34" charset="0"/>
                        </a:rPr>
                        <a:t>√</a:t>
                      </a:r>
                      <a:endParaRPr lang="zh-CN" sz="2800" kern="10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266064793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1C319D-3570-6E91-F83A-C43A8D767856}"/>
            </a:ext>
          </a:extLst>
        </p:cNvPr>
        <p:cNvGrpSpPr/>
        <p:nvPr/>
      </p:nvGrpSpPr>
      <p:grpSpPr>
        <a:xfrm>
          <a:off x="0" y="0"/>
          <a:ext cx="0" cy="0"/>
          <a:chOff x="0" y="0"/>
          <a:chExt cx="0" cy="0"/>
        </a:xfrm>
      </p:grpSpPr>
      <p:sp>
        <p:nvSpPr>
          <p:cNvPr id="2" name="标题 1">
            <a:extLst>
              <a:ext uri="{FF2B5EF4-FFF2-40B4-BE49-F238E27FC236}">
                <a16:creationId xmlns:a16="http://schemas.microsoft.com/office/drawing/2014/main" id="{B7142E3F-3BDE-FA1E-1FFF-213CA4F1F2DA}"/>
              </a:ext>
            </a:extLst>
          </p:cNvPr>
          <p:cNvSpPr>
            <a:spLocks noGrp="1"/>
          </p:cNvSpPr>
          <p:nvPr>
            <p:ph type="title"/>
          </p:nvPr>
        </p:nvSpPr>
        <p:spPr/>
        <p:txBody>
          <a:bodyPr/>
          <a:lstStyle/>
          <a:p>
            <a:r>
              <a:rPr lang="zh-CN" altLang="en-US" dirty="0"/>
              <a:t>骨转移实际用药</a:t>
            </a:r>
          </a:p>
        </p:txBody>
      </p:sp>
      <p:sp>
        <p:nvSpPr>
          <p:cNvPr id="3" name="矩形: 圆角 2">
            <a:extLst>
              <a:ext uri="{FF2B5EF4-FFF2-40B4-BE49-F238E27FC236}">
                <a16:creationId xmlns:a16="http://schemas.microsoft.com/office/drawing/2014/main" id="{6E75EB24-35E6-8723-1917-823F92725B22}"/>
              </a:ext>
            </a:extLst>
          </p:cNvPr>
          <p:cNvSpPr/>
          <p:nvPr/>
        </p:nvSpPr>
        <p:spPr>
          <a:xfrm>
            <a:off x="371073" y="1295400"/>
            <a:ext cx="11460161" cy="4826116"/>
          </a:xfrm>
          <a:prstGeom prst="roundRect">
            <a:avLst>
              <a:gd name="adj" fmla="val 1782"/>
            </a:avLst>
          </a:prstGeom>
          <a:solidFill>
            <a:schemeClr val="lt1"/>
          </a:solidFill>
          <a:ln w="9525" cap="rnd">
            <a:gradFill>
              <a:gsLst>
                <a:gs pos="100000">
                  <a:schemeClr val="accent1"/>
                </a:gs>
                <a:gs pos="0">
                  <a:schemeClr val="accent1">
                    <a:alpha val="0"/>
                  </a:schemeClr>
                </a:gs>
              </a:gsLst>
              <a:lin ang="5400000" scaled="1"/>
            </a:gradFill>
            <a:round/>
          </a:ln>
          <a:effectLst>
            <a:outerShdw blurRad="63500" algn="ctr" rotWithShape="0">
              <a:schemeClr val="accent1">
                <a:alpha val="2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 name="内容占位符 2">
            <a:extLst>
              <a:ext uri="{FF2B5EF4-FFF2-40B4-BE49-F238E27FC236}">
                <a16:creationId xmlns:a16="http://schemas.microsoft.com/office/drawing/2014/main" id="{5E1222A6-E8F6-9440-302B-153C4BEFACD8}"/>
              </a:ext>
            </a:extLst>
          </p:cNvPr>
          <p:cNvSpPr txBox="1">
            <a:spLocks/>
          </p:cNvSpPr>
          <p:nvPr/>
        </p:nvSpPr>
        <p:spPr>
          <a:xfrm>
            <a:off x="921477" y="1243775"/>
            <a:ext cx="10660117" cy="4036835"/>
          </a:xfrm>
          <a:prstGeom prst="rect">
            <a:avLst/>
          </a:prstGeom>
          <a:solidFill>
            <a:schemeClr val="bg1"/>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70000"/>
              </a:lnSpc>
              <a:buNone/>
            </a:pPr>
            <a:r>
              <a:rPr lang="zh-CN" altLang="en-US" sz="2400" b="1" dirty="0">
                <a:solidFill>
                  <a:srgbClr val="EB6440"/>
                </a:solidFill>
                <a:latin typeface="微软雅黑" pitchFamily="34" charset="-122"/>
                <a:ea typeface="微软雅黑" pitchFamily="34" charset="-122"/>
              </a:rPr>
              <a:t>骨改良药物</a:t>
            </a:r>
            <a:r>
              <a:rPr lang="zh-CN" altLang="en-US" sz="2400" b="1" dirty="0">
                <a:solidFill>
                  <a:srgbClr val="EB6440"/>
                </a:solidFill>
              </a:rPr>
              <a:t>：</a:t>
            </a:r>
            <a:r>
              <a:rPr lang="en-US" altLang="zh-CN" sz="2400" b="1" dirty="0">
                <a:latin typeface="Microsoft YaHei" panose="020B0503020204020204" pitchFamily="34" charset="-122"/>
                <a:ea typeface="Microsoft YaHei" panose="020B0503020204020204" pitchFamily="34" charset="-122"/>
              </a:rPr>
              <a:t>2021.12.7—</a:t>
            </a:r>
          </a:p>
          <a:p>
            <a:pPr marL="0" indent="0">
              <a:lnSpc>
                <a:spcPct val="170000"/>
              </a:lnSpc>
              <a:buNone/>
            </a:pPr>
            <a:r>
              <a:rPr lang="zh-CN" altLang="en-US" sz="2400" b="1" dirty="0">
                <a:latin typeface="Microsoft YaHei" panose="020B0503020204020204" pitchFamily="34" charset="-122"/>
                <a:ea typeface="Microsoft YaHei" panose="020B0503020204020204" pitchFamily="34" charset="-122"/>
              </a:rPr>
              <a:t>                      地舒单抗 </a:t>
            </a:r>
            <a:r>
              <a:rPr lang="en-US" altLang="zh-CN" sz="2400" b="1" dirty="0">
                <a:latin typeface="Microsoft YaHei" panose="020B0503020204020204" pitchFamily="34" charset="-122"/>
                <a:ea typeface="Microsoft YaHei" panose="020B0503020204020204" pitchFamily="34" charset="-122"/>
              </a:rPr>
              <a:t>120mg</a:t>
            </a:r>
            <a:r>
              <a:rPr lang="zh-CN" altLang="en-US" sz="2400" b="1" dirty="0">
                <a:latin typeface="Microsoft YaHei" panose="020B0503020204020204" pitchFamily="34" charset="-122"/>
                <a:ea typeface="Microsoft YaHei" panose="020B0503020204020204" pitchFamily="34" charset="-122"/>
              </a:rPr>
              <a:t>   皮下注射   </a:t>
            </a:r>
            <a:r>
              <a:rPr lang="en-US" altLang="zh-CN" sz="2400" b="1" dirty="0">
                <a:latin typeface="Microsoft YaHei" panose="020B0503020204020204" pitchFamily="34" charset="-122"/>
                <a:ea typeface="Microsoft YaHei" panose="020B0503020204020204" pitchFamily="34" charset="-122"/>
              </a:rPr>
              <a:t>1/28</a:t>
            </a:r>
            <a:r>
              <a:rPr lang="zh-CN" altLang="en-US" sz="2400" b="1" dirty="0">
                <a:latin typeface="Microsoft YaHei" panose="020B0503020204020204" pitchFamily="34" charset="-122"/>
                <a:ea typeface="Microsoft YaHei" panose="020B0503020204020204" pitchFamily="34" charset="-122"/>
              </a:rPr>
              <a:t>天</a:t>
            </a:r>
            <a:endParaRPr lang="en-US" altLang="zh-CN" sz="2400" b="1" dirty="0">
              <a:latin typeface="Microsoft YaHei" panose="020B0503020204020204" pitchFamily="34" charset="-122"/>
              <a:ea typeface="Microsoft YaHei" panose="020B0503020204020204" pitchFamily="34" charset="-122"/>
            </a:endParaRPr>
          </a:p>
          <a:p>
            <a:pPr marL="0" indent="0">
              <a:lnSpc>
                <a:spcPct val="170000"/>
              </a:lnSpc>
              <a:buNone/>
            </a:pPr>
            <a:endParaRPr lang="en-US" altLang="zh-CN" sz="2400" b="1" dirty="0">
              <a:latin typeface="Microsoft YaHei" panose="020B0503020204020204" pitchFamily="34" charset="-122"/>
              <a:ea typeface="Microsoft YaHei" panose="020B0503020204020204" pitchFamily="34" charset="-122"/>
            </a:endParaRPr>
          </a:p>
          <a:p>
            <a:pPr marL="0" indent="0">
              <a:lnSpc>
                <a:spcPct val="170000"/>
              </a:lnSpc>
              <a:buNone/>
            </a:pPr>
            <a:endParaRPr lang="en-US" altLang="zh-CN" sz="2400" b="1" dirty="0"/>
          </a:p>
          <a:p>
            <a:pPr marL="0" indent="0">
              <a:lnSpc>
                <a:spcPct val="120000"/>
              </a:lnSpc>
              <a:buNone/>
            </a:pPr>
            <a:endParaRPr lang="en-US" altLang="zh-CN" sz="2400" b="1" dirty="0"/>
          </a:p>
          <a:p>
            <a:pPr marL="0" indent="0">
              <a:buNone/>
            </a:pPr>
            <a:r>
              <a:rPr lang="en-US" altLang="zh-CN" sz="2400" b="1" dirty="0"/>
              <a:t>                       </a:t>
            </a:r>
          </a:p>
          <a:p>
            <a:pPr marL="0" indent="0">
              <a:buNone/>
            </a:pPr>
            <a:endParaRPr lang="zh-CN" altLang="en-US" sz="2400" b="1" dirty="0"/>
          </a:p>
        </p:txBody>
      </p:sp>
      <p:grpSp>
        <p:nvGrpSpPr>
          <p:cNvPr id="5" name="组合 4">
            <a:extLst>
              <a:ext uri="{FF2B5EF4-FFF2-40B4-BE49-F238E27FC236}">
                <a16:creationId xmlns:a16="http://schemas.microsoft.com/office/drawing/2014/main" id="{0F9F9EEE-4E2B-C58C-79C9-7EB1842DD746}"/>
              </a:ext>
            </a:extLst>
          </p:cNvPr>
          <p:cNvGrpSpPr/>
          <p:nvPr/>
        </p:nvGrpSpPr>
        <p:grpSpPr>
          <a:xfrm>
            <a:off x="921477" y="2763822"/>
            <a:ext cx="10660118" cy="3103436"/>
            <a:chOff x="1453515" y="1072639"/>
            <a:chExt cx="15669871" cy="4561904"/>
          </a:xfrm>
        </p:grpSpPr>
        <p:sp>
          <p:nvSpPr>
            <p:cNvPr id="6" name="Text 1">
              <a:extLst>
                <a:ext uri="{FF2B5EF4-FFF2-40B4-BE49-F238E27FC236}">
                  <a16:creationId xmlns:a16="http://schemas.microsoft.com/office/drawing/2014/main" id="{2278E488-D0DD-0933-F0C4-149FCFBA006C}"/>
                </a:ext>
              </a:extLst>
            </p:cNvPr>
            <p:cNvSpPr/>
            <p:nvPr/>
          </p:nvSpPr>
          <p:spPr>
            <a:xfrm>
              <a:off x="2301504" y="1523102"/>
              <a:ext cx="14780890" cy="1073955"/>
            </a:xfrm>
            <a:prstGeom prst="rect">
              <a:avLst/>
            </a:prstGeom>
            <a:noFill/>
            <a:ln/>
          </p:spPr>
          <p:txBody>
            <a:bodyPr wrap="square" lIns="0" tIns="0" rIns="0" bIns="0" rtlCol="0" anchor="t"/>
            <a:lstStyle/>
            <a:p>
              <a:pPr algn="just">
                <a:lnSpc>
                  <a:spcPct val="150000"/>
                </a:lnSpc>
              </a:pPr>
              <a:r>
                <a:rPr lang="zh-CN" altLang="en-US" sz="1400" dirty="0">
                  <a:solidFill>
                    <a:srgbClr val="262626"/>
                  </a:solidFill>
                  <a:latin typeface="Arial" panose="020B0604020202020204" pitchFamily="34" charset="0"/>
                  <a:ea typeface="微软雅黑" panose="020B0503020204020204" pitchFamily="34" charset="-122"/>
                  <a:cs typeface="Arial" panose="020B0604020202020204" pitchFamily="34" charset="0"/>
                </a:rPr>
                <a:t>地舒单抗通过直接抑制</a:t>
              </a:r>
              <a:r>
                <a:rPr lang="en-US" altLang="zh-CN" sz="1400" dirty="0">
                  <a:solidFill>
                    <a:srgbClr val="262626"/>
                  </a:solidFill>
                  <a:latin typeface="Arial" panose="020B0604020202020204" pitchFamily="34" charset="0"/>
                  <a:ea typeface="微软雅黑" panose="020B0503020204020204" pitchFamily="34" charset="-122"/>
                  <a:cs typeface="Arial" panose="020B0604020202020204" pitchFamily="34" charset="0"/>
                </a:rPr>
                <a:t>RANKL</a:t>
              </a:r>
              <a:r>
                <a:rPr lang="zh-CN" altLang="en-US" sz="1400" dirty="0">
                  <a:solidFill>
                    <a:srgbClr val="262626"/>
                  </a:solidFill>
                  <a:latin typeface="Arial" panose="020B0604020202020204" pitchFamily="34" charset="0"/>
                  <a:ea typeface="微软雅黑" panose="020B0503020204020204" pitchFamily="34" charset="-122"/>
                  <a:cs typeface="Arial" panose="020B0604020202020204" pitchFamily="34" charset="0"/>
                </a:rPr>
                <a:t>，不经过肾脏代谢，避免了肾毒性风险，具有独特的作用机制优势，为乳腺癌骨转移患者提供了更安全、有效的治疗选择。</a:t>
              </a:r>
            </a:p>
          </p:txBody>
        </p:sp>
        <p:grpSp>
          <p:nvGrpSpPr>
            <p:cNvPr id="7" name="组合 6">
              <a:extLst>
                <a:ext uri="{FF2B5EF4-FFF2-40B4-BE49-F238E27FC236}">
                  <a16:creationId xmlns:a16="http://schemas.microsoft.com/office/drawing/2014/main" id="{EAADE28E-D2A3-798A-3992-A5B7DB4F6C60}"/>
                </a:ext>
              </a:extLst>
            </p:cNvPr>
            <p:cNvGrpSpPr/>
            <p:nvPr/>
          </p:nvGrpSpPr>
          <p:grpSpPr>
            <a:xfrm>
              <a:off x="2301506" y="1072639"/>
              <a:ext cx="14682237" cy="2948419"/>
              <a:chOff x="2260614" y="1065158"/>
              <a:chExt cx="13671160" cy="2948419"/>
            </a:xfrm>
          </p:grpSpPr>
          <p:sp>
            <p:nvSpPr>
              <p:cNvPr id="22" name="Text 3">
                <a:extLst>
                  <a:ext uri="{FF2B5EF4-FFF2-40B4-BE49-F238E27FC236}">
                    <a16:creationId xmlns:a16="http://schemas.microsoft.com/office/drawing/2014/main" id="{D5D7ACF6-C935-AAC3-4D9F-FDEA5B56A8CC}"/>
                  </a:ext>
                </a:extLst>
              </p:cNvPr>
              <p:cNvSpPr/>
              <p:nvPr/>
            </p:nvSpPr>
            <p:spPr>
              <a:xfrm>
                <a:off x="2260614" y="3083914"/>
                <a:ext cx="13671160" cy="929663"/>
              </a:xfrm>
              <a:prstGeom prst="rect">
                <a:avLst/>
              </a:prstGeom>
              <a:noFill/>
              <a:ln/>
            </p:spPr>
            <p:txBody>
              <a:bodyPr wrap="square" lIns="0" tIns="0" rIns="0" bIns="0" rtlCol="0" anchor="t"/>
              <a:lstStyle/>
              <a:p>
                <a:pPr marL="0" indent="0" algn="just">
                  <a:lnSpc>
                    <a:spcPct val="150000"/>
                  </a:lnSpc>
                  <a:buNone/>
                </a:pPr>
                <a:r>
                  <a:rPr lang="zh-CN" altLang="en-US" sz="1600" dirty="0">
                    <a:solidFill>
                      <a:srgbClr val="262626"/>
                    </a:solidFill>
                    <a:latin typeface="Times New Roman" panose="02020603050405020304" pitchFamily="18" charset="0"/>
                    <a:ea typeface="黑体" panose="02010609060101010101" pitchFamily="49" charset="-122"/>
                    <a:cs typeface="Times New Roman" panose="02020603050405020304" pitchFamily="18" charset="0"/>
                  </a:rPr>
                  <a:t>地舒单抗的安全性良好，不良反应发生率低且可控，患者耐受性好，可在临床中广泛应用，尤其适用于肾功能不全等特殊人群。</a:t>
                </a:r>
              </a:p>
            </p:txBody>
          </p:sp>
          <p:sp>
            <p:nvSpPr>
              <p:cNvPr id="23" name="Text 4">
                <a:extLst>
                  <a:ext uri="{FF2B5EF4-FFF2-40B4-BE49-F238E27FC236}">
                    <a16:creationId xmlns:a16="http://schemas.microsoft.com/office/drawing/2014/main" id="{E8796CE6-E03B-E32E-8DE7-DF6F40B27758}"/>
                  </a:ext>
                </a:extLst>
              </p:cNvPr>
              <p:cNvSpPr/>
              <p:nvPr/>
            </p:nvSpPr>
            <p:spPr>
              <a:xfrm>
                <a:off x="2265694" y="2717997"/>
                <a:ext cx="3024201" cy="434489"/>
              </a:xfrm>
              <a:prstGeom prst="rect">
                <a:avLst/>
              </a:prstGeom>
              <a:noFill/>
              <a:ln/>
            </p:spPr>
            <p:txBody>
              <a:bodyPr wrap="square" lIns="0" tIns="0" rIns="0" bIns="0" rtlCol="0" anchor="t"/>
              <a:lstStyle/>
              <a:p>
                <a:pPr>
                  <a:lnSpc>
                    <a:spcPct val="150000"/>
                  </a:lnSpc>
                </a:pPr>
                <a:r>
                  <a:rPr lang="zh-CN" altLang="en-US" sz="1600" b="1" dirty="0">
                    <a:solidFill>
                      <a:schemeClr val="accent2"/>
                    </a:solidFill>
                    <a:latin typeface="Arial" panose="020B0604020202020204" pitchFamily="34" charset="0"/>
                    <a:ea typeface="微软雅黑" panose="020B0503020204020204" pitchFamily="34" charset="-122"/>
                    <a:cs typeface="Arial" panose="020B0604020202020204" pitchFamily="34" charset="0"/>
                  </a:rPr>
                  <a:t>安性特征</a:t>
                </a:r>
                <a:endParaRPr lang="en-US" sz="1200" b="1" dirty="0">
                  <a:solidFill>
                    <a:schemeClr val="accent2"/>
                  </a:solidFill>
                  <a:latin typeface="Arial" panose="020B0604020202020204" pitchFamily="34" charset="0"/>
                  <a:ea typeface="微软雅黑" panose="020B0503020204020204" pitchFamily="34" charset="-122"/>
                  <a:cs typeface="Arial" panose="020B0604020202020204" pitchFamily="34" charset="0"/>
                </a:endParaRPr>
              </a:p>
            </p:txBody>
          </p:sp>
          <p:sp>
            <p:nvSpPr>
              <p:cNvPr id="24" name="Text 4">
                <a:extLst>
                  <a:ext uri="{FF2B5EF4-FFF2-40B4-BE49-F238E27FC236}">
                    <a16:creationId xmlns:a16="http://schemas.microsoft.com/office/drawing/2014/main" id="{B89D8CB2-DCC6-6660-349C-6E4C43077D21}"/>
                  </a:ext>
                </a:extLst>
              </p:cNvPr>
              <p:cNvSpPr/>
              <p:nvPr/>
            </p:nvSpPr>
            <p:spPr>
              <a:xfrm>
                <a:off x="2265693" y="1065158"/>
                <a:ext cx="3024200" cy="434489"/>
              </a:xfrm>
              <a:prstGeom prst="rect">
                <a:avLst/>
              </a:prstGeom>
              <a:noFill/>
              <a:ln/>
            </p:spPr>
            <p:txBody>
              <a:bodyPr wrap="square" lIns="0" tIns="0" rIns="0" bIns="0" rtlCol="0" anchor="t"/>
              <a:lstStyle/>
              <a:p>
                <a:pPr>
                  <a:lnSpc>
                    <a:spcPct val="150000"/>
                  </a:lnSpc>
                </a:pPr>
                <a:r>
                  <a:rPr lang="zh-CN" altLang="en-US" sz="1600" b="1" dirty="0">
                    <a:solidFill>
                      <a:schemeClr val="accent2"/>
                    </a:solidFill>
                    <a:latin typeface="Arial" panose="020B0604020202020204" pitchFamily="34" charset="0"/>
                    <a:ea typeface="微软雅黑" panose="020B0503020204020204" pitchFamily="34" charset="-122"/>
                    <a:cs typeface="Arial" panose="020B0604020202020204" pitchFamily="34" charset="0"/>
                  </a:rPr>
                  <a:t>机制优势</a:t>
                </a:r>
                <a:endParaRPr lang="en-US" sz="1200" b="1" dirty="0">
                  <a:solidFill>
                    <a:schemeClr val="accent2"/>
                  </a:solidFill>
                  <a:latin typeface="Arial" panose="020B0604020202020204" pitchFamily="34" charset="0"/>
                  <a:ea typeface="微软雅黑" panose="020B0503020204020204" pitchFamily="34" charset="-122"/>
                  <a:cs typeface="Arial" panose="020B0604020202020204" pitchFamily="34" charset="0"/>
                </a:endParaRPr>
              </a:p>
            </p:txBody>
          </p:sp>
        </p:grpSp>
        <p:grpSp>
          <p:nvGrpSpPr>
            <p:cNvPr id="8" name="组合 7">
              <a:extLst>
                <a:ext uri="{FF2B5EF4-FFF2-40B4-BE49-F238E27FC236}">
                  <a16:creationId xmlns:a16="http://schemas.microsoft.com/office/drawing/2014/main" id="{639EC1F0-B7F3-1BC7-62C9-1431782B676E}"/>
                </a:ext>
              </a:extLst>
            </p:cNvPr>
            <p:cNvGrpSpPr/>
            <p:nvPr/>
          </p:nvGrpSpPr>
          <p:grpSpPr>
            <a:xfrm>
              <a:off x="1453515" y="1148672"/>
              <a:ext cx="693420" cy="691515"/>
              <a:chOff x="1458595" y="1953895"/>
              <a:chExt cx="693420" cy="691515"/>
            </a:xfrm>
          </p:grpSpPr>
          <p:pic>
            <p:nvPicPr>
              <p:cNvPr id="20" name="Image 1" descr="https://kimi-img.moonshot.cn/pub/slides/slides_tmpl/image/25-06-01-00:34:29-d0tiv5c75iks2gau4sr0.png">
                <a:extLst>
                  <a:ext uri="{FF2B5EF4-FFF2-40B4-BE49-F238E27FC236}">
                    <a16:creationId xmlns:a16="http://schemas.microsoft.com/office/drawing/2014/main" id="{6E7F096E-E537-F347-1992-6D3CD8231D82}"/>
                  </a:ext>
                </a:extLst>
              </p:cNvPr>
              <p:cNvPicPr>
                <a:picLocks noChangeAspect="1"/>
              </p:cNvPicPr>
              <p:nvPr/>
            </p:nvPicPr>
            <p:blipFill>
              <a:blip r:embed="rId2">
                <a:duotone>
                  <a:schemeClr val="accent2">
                    <a:shade val="45000"/>
                    <a:satMod val="135000"/>
                  </a:schemeClr>
                  <a:prstClr val="white"/>
                </a:duotone>
              </a:blip>
              <a:stretch>
                <a:fillRect/>
              </a:stretch>
            </p:blipFill>
            <p:spPr>
              <a:xfrm>
                <a:off x="1458595" y="1953895"/>
                <a:ext cx="688340" cy="691515"/>
              </a:xfrm>
              <a:prstGeom prst="rect">
                <a:avLst/>
              </a:prstGeom>
            </p:spPr>
          </p:pic>
          <p:sp>
            <p:nvSpPr>
              <p:cNvPr id="21" name="Text 5">
                <a:extLst>
                  <a:ext uri="{FF2B5EF4-FFF2-40B4-BE49-F238E27FC236}">
                    <a16:creationId xmlns:a16="http://schemas.microsoft.com/office/drawing/2014/main" id="{D84CAC1E-F79B-99C1-B49C-FAD2C6FD0DB7}"/>
                  </a:ext>
                </a:extLst>
              </p:cNvPr>
              <p:cNvSpPr/>
              <p:nvPr/>
            </p:nvSpPr>
            <p:spPr>
              <a:xfrm>
                <a:off x="1463040" y="2044065"/>
                <a:ext cx="688975" cy="536575"/>
              </a:xfrm>
              <a:prstGeom prst="rect">
                <a:avLst/>
              </a:prstGeom>
              <a:noFill/>
              <a:ln/>
            </p:spPr>
            <p:txBody>
              <a:bodyPr wrap="square" lIns="0" tIns="0" rIns="0" bIns="0" rtlCol="0" anchor="t"/>
              <a:lstStyle/>
              <a:p>
                <a:pPr marL="0" indent="0" algn="ctr">
                  <a:lnSpc>
                    <a:spcPct val="100000"/>
                  </a:lnSpc>
                  <a:buNone/>
                </a:pPr>
                <a:r>
                  <a:rPr lang="en-US" sz="2400" dirty="0">
                    <a:solidFill>
                      <a:srgbClr val="FFFFFF"/>
                    </a:solidFill>
                    <a:latin typeface="Times New Roman" panose="02020603050405020304" pitchFamily="18" charset="0"/>
                    <a:ea typeface="MiSans" pitchFamily="34" charset="-122"/>
                    <a:cs typeface="Times New Roman" panose="02020603050405020304" pitchFamily="18" charset="0"/>
                  </a:rPr>
                  <a:t>1</a:t>
                </a:r>
                <a:endParaRPr lang="en-US" sz="1200" dirty="0">
                  <a:latin typeface="Times New Roman" panose="02020603050405020304" pitchFamily="18" charset="0"/>
                  <a:cs typeface="Times New Roman" panose="02020603050405020304" pitchFamily="18" charset="0"/>
                </a:endParaRPr>
              </a:p>
            </p:txBody>
          </p:sp>
        </p:grpSp>
        <p:grpSp>
          <p:nvGrpSpPr>
            <p:cNvPr id="9" name="组合 8">
              <a:extLst>
                <a:ext uri="{FF2B5EF4-FFF2-40B4-BE49-F238E27FC236}">
                  <a16:creationId xmlns:a16="http://schemas.microsoft.com/office/drawing/2014/main" id="{FF8A249A-A9F3-6263-9E79-F1586EC8C8EA}"/>
                </a:ext>
              </a:extLst>
            </p:cNvPr>
            <p:cNvGrpSpPr/>
            <p:nvPr/>
          </p:nvGrpSpPr>
          <p:grpSpPr>
            <a:xfrm>
              <a:off x="1483189" y="2787837"/>
              <a:ext cx="693420" cy="691515"/>
              <a:chOff x="1458595" y="3961130"/>
              <a:chExt cx="693420" cy="691515"/>
            </a:xfrm>
          </p:grpSpPr>
          <p:pic>
            <p:nvPicPr>
              <p:cNvPr id="18" name="Image 2" descr="https://kimi-img.moonshot.cn/pub/slides/slides_tmpl/image/25-06-01-00:34:29-d0tiv5c75iks2gau4sr0.png">
                <a:extLst>
                  <a:ext uri="{FF2B5EF4-FFF2-40B4-BE49-F238E27FC236}">
                    <a16:creationId xmlns:a16="http://schemas.microsoft.com/office/drawing/2014/main" id="{E52CAA2A-FD59-5C88-C7CB-C049E7AC7BDA}"/>
                  </a:ext>
                </a:extLst>
              </p:cNvPr>
              <p:cNvPicPr>
                <a:picLocks noChangeAspect="1"/>
              </p:cNvPicPr>
              <p:nvPr/>
            </p:nvPicPr>
            <p:blipFill>
              <a:blip r:embed="rId2">
                <a:duotone>
                  <a:schemeClr val="accent2">
                    <a:shade val="45000"/>
                    <a:satMod val="135000"/>
                  </a:schemeClr>
                  <a:prstClr val="white"/>
                </a:duotone>
              </a:blip>
              <a:stretch>
                <a:fillRect/>
              </a:stretch>
            </p:blipFill>
            <p:spPr>
              <a:xfrm>
                <a:off x="1458595" y="3961130"/>
                <a:ext cx="688340" cy="691515"/>
              </a:xfrm>
              <a:prstGeom prst="rect">
                <a:avLst/>
              </a:prstGeom>
            </p:spPr>
          </p:pic>
          <p:sp>
            <p:nvSpPr>
              <p:cNvPr id="19" name="Text 6">
                <a:extLst>
                  <a:ext uri="{FF2B5EF4-FFF2-40B4-BE49-F238E27FC236}">
                    <a16:creationId xmlns:a16="http://schemas.microsoft.com/office/drawing/2014/main" id="{BEAB7737-D650-CC10-E0A5-FE27D472D8F4}"/>
                  </a:ext>
                </a:extLst>
              </p:cNvPr>
              <p:cNvSpPr/>
              <p:nvPr/>
            </p:nvSpPr>
            <p:spPr>
              <a:xfrm>
                <a:off x="1463040" y="4051300"/>
                <a:ext cx="688975" cy="536575"/>
              </a:xfrm>
              <a:prstGeom prst="rect">
                <a:avLst/>
              </a:prstGeom>
              <a:noFill/>
              <a:ln/>
            </p:spPr>
            <p:txBody>
              <a:bodyPr wrap="square" lIns="0" tIns="0" rIns="0" bIns="0" rtlCol="0" anchor="t"/>
              <a:lstStyle/>
              <a:p>
                <a:pPr marL="0" indent="0" algn="ctr">
                  <a:lnSpc>
                    <a:spcPct val="100000"/>
                  </a:lnSpc>
                  <a:buNone/>
                </a:pPr>
                <a:r>
                  <a:rPr lang="en-US" sz="2400" dirty="0">
                    <a:solidFill>
                      <a:srgbClr val="FFFFFF"/>
                    </a:solidFill>
                    <a:latin typeface="Times New Roman" panose="02020603050405020304" pitchFamily="18" charset="0"/>
                    <a:ea typeface="MiSans" pitchFamily="34" charset="-122"/>
                    <a:cs typeface="Times New Roman" panose="02020603050405020304" pitchFamily="18" charset="0"/>
                  </a:rPr>
                  <a:t>2</a:t>
                </a:r>
                <a:endParaRPr lang="en-US" sz="1200" dirty="0">
                  <a:latin typeface="Times New Roman" panose="02020603050405020304" pitchFamily="18" charset="0"/>
                  <a:cs typeface="Times New Roman" panose="02020603050405020304" pitchFamily="18" charset="0"/>
                </a:endParaRPr>
              </a:p>
            </p:txBody>
          </p:sp>
        </p:grpSp>
        <p:sp>
          <p:nvSpPr>
            <p:cNvPr id="10" name="Shape 7">
              <a:extLst>
                <a:ext uri="{FF2B5EF4-FFF2-40B4-BE49-F238E27FC236}">
                  <a16:creationId xmlns:a16="http://schemas.microsoft.com/office/drawing/2014/main" id="{A0EEE7E9-7637-CA78-A850-1BFC2346EB65}"/>
                </a:ext>
              </a:extLst>
            </p:cNvPr>
            <p:cNvSpPr/>
            <p:nvPr/>
          </p:nvSpPr>
          <p:spPr>
            <a:xfrm>
              <a:off x="1821009" y="1908694"/>
              <a:ext cx="0" cy="832512"/>
            </a:xfrm>
            <a:prstGeom prst="line">
              <a:avLst/>
            </a:prstGeom>
            <a:noFill/>
            <a:ln w="19050">
              <a:solidFill>
                <a:schemeClr val="accent2">
                  <a:lumMod val="40000"/>
                  <a:lumOff val="60000"/>
                </a:schemeClr>
              </a:solidFill>
              <a:prstDash val="solid"/>
              <a:headEnd type="none"/>
              <a:tailEnd type="none"/>
            </a:ln>
          </p:spPr>
        </p:sp>
        <p:grpSp>
          <p:nvGrpSpPr>
            <p:cNvPr id="11" name="组合 10">
              <a:extLst>
                <a:ext uri="{FF2B5EF4-FFF2-40B4-BE49-F238E27FC236}">
                  <a16:creationId xmlns:a16="http://schemas.microsoft.com/office/drawing/2014/main" id="{FC5EB446-E894-D7B7-15DF-9474DDDEDD4C}"/>
                </a:ext>
              </a:extLst>
            </p:cNvPr>
            <p:cNvGrpSpPr/>
            <p:nvPr/>
          </p:nvGrpSpPr>
          <p:grpSpPr>
            <a:xfrm>
              <a:off x="1478744" y="4545813"/>
              <a:ext cx="693420" cy="691515"/>
              <a:chOff x="1458595" y="3961130"/>
              <a:chExt cx="693420" cy="691515"/>
            </a:xfrm>
          </p:grpSpPr>
          <p:pic>
            <p:nvPicPr>
              <p:cNvPr id="16" name="Image 2" descr="https://kimi-img.moonshot.cn/pub/slides/slides_tmpl/image/25-06-01-00:34:29-d0tiv5c75iks2gau4sr0.png">
                <a:extLst>
                  <a:ext uri="{FF2B5EF4-FFF2-40B4-BE49-F238E27FC236}">
                    <a16:creationId xmlns:a16="http://schemas.microsoft.com/office/drawing/2014/main" id="{3AEBEE96-752A-E3E3-49E3-E6985EBA8AFC}"/>
                  </a:ext>
                </a:extLst>
              </p:cNvPr>
              <p:cNvPicPr>
                <a:picLocks noChangeAspect="1"/>
              </p:cNvPicPr>
              <p:nvPr/>
            </p:nvPicPr>
            <p:blipFill>
              <a:blip r:embed="rId2">
                <a:duotone>
                  <a:schemeClr val="accent2">
                    <a:shade val="45000"/>
                    <a:satMod val="135000"/>
                  </a:schemeClr>
                  <a:prstClr val="white"/>
                </a:duotone>
              </a:blip>
              <a:stretch>
                <a:fillRect/>
              </a:stretch>
            </p:blipFill>
            <p:spPr>
              <a:xfrm>
                <a:off x="1458595" y="3961130"/>
                <a:ext cx="688340" cy="691515"/>
              </a:xfrm>
              <a:prstGeom prst="rect">
                <a:avLst/>
              </a:prstGeom>
            </p:spPr>
          </p:pic>
          <p:sp>
            <p:nvSpPr>
              <p:cNvPr id="17" name="Text 6">
                <a:extLst>
                  <a:ext uri="{FF2B5EF4-FFF2-40B4-BE49-F238E27FC236}">
                    <a16:creationId xmlns:a16="http://schemas.microsoft.com/office/drawing/2014/main" id="{0E6A89E9-AA24-4A91-FB55-F63EA91A2DA8}"/>
                  </a:ext>
                </a:extLst>
              </p:cNvPr>
              <p:cNvSpPr/>
              <p:nvPr/>
            </p:nvSpPr>
            <p:spPr>
              <a:xfrm>
                <a:off x="1463040" y="4051300"/>
                <a:ext cx="688975" cy="536575"/>
              </a:xfrm>
              <a:prstGeom prst="rect">
                <a:avLst/>
              </a:prstGeom>
              <a:noFill/>
              <a:ln/>
            </p:spPr>
            <p:txBody>
              <a:bodyPr wrap="square" lIns="0" tIns="0" rIns="0" bIns="0" rtlCol="0" anchor="t"/>
              <a:lstStyle/>
              <a:p>
                <a:pPr marL="0" indent="0" algn="ctr">
                  <a:lnSpc>
                    <a:spcPct val="100000"/>
                  </a:lnSpc>
                  <a:buNone/>
                </a:pPr>
                <a:r>
                  <a:rPr lang="en-US" sz="2400" dirty="0">
                    <a:solidFill>
                      <a:srgbClr val="FFFFFF"/>
                    </a:solidFill>
                    <a:latin typeface="Times New Roman" panose="02020603050405020304" pitchFamily="18" charset="0"/>
                    <a:ea typeface="MiSans" pitchFamily="34" charset="-122"/>
                    <a:cs typeface="Times New Roman" panose="02020603050405020304" pitchFamily="18" charset="0"/>
                  </a:rPr>
                  <a:t>3</a:t>
                </a:r>
                <a:endParaRPr lang="en-US" sz="1200" dirty="0">
                  <a:latin typeface="Times New Roman" panose="02020603050405020304" pitchFamily="18" charset="0"/>
                  <a:cs typeface="Times New Roman" panose="02020603050405020304" pitchFamily="18" charset="0"/>
                </a:endParaRPr>
              </a:p>
            </p:txBody>
          </p:sp>
        </p:grpSp>
        <p:sp>
          <p:nvSpPr>
            <p:cNvPr id="12" name="Shape 7">
              <a:extLst>
                <a:ext uri="{FF2B5EF4-FFF2-40B4-BE49-F238E27FC236}">
                  <a16:creationId xmlns:a16="http://schemas.microsoft.com/office/drawing/2014/main" id="{EF90180F-6A42-6223-4157-58A166062EB8}"/>
                </a:ext>
              </a:extLst>
            </p:cNvPr>
            <p:cNvSpPr/>
            <p:nvPr/>
          </p:nvSpPr>
          <p:spPr>
            <a:xfrm>
              <a:off x="1827359" y="3561531"/>
              <a:ext cx="0" cy="939876"/>
            </a:xfrm>
            <a:prstGeom prst="line">
              <a:avLst/>
            </a:prstGeom>
            <a:noFill/>
            <a:ln w="19050">
              <a:solidFill>
                <a:schemeClr val="accent2">
                  <a:lumMod val="40000"/>
                  <a:lumOff val="60000"/>
                </a:schemeClr>
              </a:solidFill>
              <a:prstDash val="solid"/>
              <a:headEnd type="none"/>
              <a:tailEnd type="none"/>
            </a:ln>
          </p:spPr>
        </p:sp>
        <p:grpSp>
          <p:nvGrpSpPr>
            <p:cNvPr id="13" name="组合 12">
              <a:extLst>
                <a:ext uri="{FF2B5EF4-FFF2-40B4-BE49-F238E27FC236}">
                  <a16:creationId xmlns:a16="http://schemas.microsoft.com/office/drawing/2014/main" id="{BAD6245A-099B-C239-01B0-C0680C35E0F2}"/>
                </a:ext>
              </a:extLst>
            </p:cNvPr>
            <p:cNvGrpSpPr/>
            <p:nvPr/>
          </p:nvGrpSpPr>
          <p:grpSpPr>
            <a:xfrm>
              <a:off x="2238468" y="4306114"/>
              <a:ext cx="14884918" cy="1328429"/>
              <a:chOff x="2260613" y="2717997"/>
              <a:chExt cx="13671163" cy="1328429"/>
            </a:xfrm>
          </p:grpSpPr>
          <p:sp>
            <p:nvSpPr>
              <p:cNvPr id="14" name="Text 3">
                <a:extLst>
                  <a:ext uri="{FF2B5EF4-FFF2-40B4-BE49-F238E27FC236}">
                    <a16:creationId xmlns:a16="http://schemas.microsoft.com/office/drawing/2014/main" id="{C1143A2D-6C7C-0D82-53EB-82765E1D2ED0}"/>
                  </a:ext>
                </a:extLst>
              </p:cNvPr>
              <p:cNvSpPr/>
              <p:nvPr/>
            </p:nvSpPr>
            <p:spPr>
              <a:xfrm>
                <a:off x="2260613" y="3144292"/>
                <a:ext cx="13671163" cy="902134"/>
              </a:xfrm>
              <a:prstGeom prst="rect">
                <a:avLst/>
              </a:prstGeom>
              <a:noFill/>
              <a:ln/>
            </p:spPr>
            <p:txBody>
              <a:bodyPr wrap="square" lIns="0" tIns="0" rIns="0" bIns="0" rtlCol="0" anchor="t"/>
              <a:lstStyle/>
              <a:p>
                <a:pPr marL="0" indent="0" algn="just">
                  <a:lnSpc>
                    <a:spcPct val="150000"/>
                  </a:lnSpc>
                  <a:buNone/>
                </a:pPr>
                <a:r>
                  <a:rPr lang="zh-CN" altLang="en-US" sz="1400" dirty="0">
                    <a:solidFill>
                      <a:srgbClr val="262626"/>
                    </a:solidFill>
                    <a:latin typeface="Arial" panose="020B0604020202020204" pitchFamily="34" charset="0"/>
                    <a:ea typeface="微软雅黑" panose="020B0503020204020204" pitchFamily="34" charset="-122"/>
                    <a:cs typeface="Arial" panose="020B0604020202020204" pitchFamily="34" charset="0"/>
                  </a:rPr>
                  <a:t>丰富的循证医学证据，如</a:t>
                </a:r>
                <a:r>
                  <a:rPr lang="en-US" altLang="zh-CN" sz="1400" dirty="0">
                    <a:solidFill>
                      <a:srgbClr val="262626"/>
                    </a:solidFill>
                    <a:latin typeface="Arial" panose="020B0604020202020204" pitchFamily="34" charset="0"/>
                    <a:ea typeface="微软雅黑" panose="020B0503020204020204" pitchFamily="34" charset="-122"/>
                    <a:cs typeface="Arial" panose="020B0604020202020204" pitchFamily="34" charset="0"/>
                  </a:rPr>
                  <a:t>DECIDE</a:t>
                </a:r>
                <a:r>
                  <a:rPr lang="zh-CN" altLang="en-US" sz="1400" dirty="0">
                    <a:solidFill>
                      <a:srgbClr val="262626"/>
                    </a:solidFill>
                    <a:latin typeface="Arial" panose="020B0604020202020204" pitchFamily="34" charset="0"/>
                    <a:ea typeface="微软雅黑" panose="020B0503020204020204" pitchFamily="34" charset="-122"/>
                    <a:cs typeface="Arial" panose="020B0604020202020204" pitchFamily="34" charset="0"/>
                  </a:rPr>
                  <a:t>研究和真实世界研究数据，均证实了地舒单抗在预防骨相关事件、提高患者生存率等方面的显著疗效，已成为乳腺癌骨转移治疗的基石药物。</a:t>
                </a:r>
              </a:p>
            </p:txBody>
          </p:sp>
          <p:sp>
            <p:nvSpPr>
              <p:cNvPr id="15" name="Text 4">
                <a:extLst>
                  <a:ext uri="{FF2B5EF4-FFF2-40B4-BE49-F238E27FC236}">
                    <a16:creationId xmlns:a16="http://schemas.microsoft.com/office/drawing/2014/main" id="{B35BE745-FF5B-0324-C82A-8011859B4A8D}"/>
                  </a:ext>
                </a:extLst>
              </p:cNvPr>
              <p:cNvSpPr/>
              <p:nvPr/>
            </p:nvSpPr>
            <p:spPr>
              <a:xfrm>
                <a:off x="2265694" y="2717997"/>
                <a:ext cx="2620361" cy="582930"/>
              </a:xfrm>
              <a:prstGeom prst="rect">
                <a:avLst/>
              </a:prstGeom>
              <a:noFill/>
              <a:ln/>
            </p:spPr>
            <p:txBody>
              <a:bodyPr wrap="square" lIns="0" tIns="0" rIns="0" bIns="0" rtlCol="0" anchor="t"/>
              <a:lstStyle/>
              <a:p>
                <a:pPr>
                  <a:lnSpc>
                    <a:spcPct val="150000"/>
                  </a:lnSpc>
                </a:pPr>
                <a:r>
                  <a:rPr lang="zh-CN" altLang="en-US" sz="1600" b="1" dirty="0">
                    <a:solidFill>
                      <a:schemeClr val="accent2"/>
                    </a:solidFill>
                    <a:latin typeface="Arial" panose="020B0604020202020204" pitchFamily="34" charset="0"/>
                    <a:ea typeface="微软雅黑" panose="020B0503020204020204" pitchFamily="34" charset="-122"/>
                    <a:cs typeface="Arial" panose="020B0604020202020204" pitchFamily="34" charset="0"/>
                  </a:rPr>
                  <a:t>循证医学证据</a:t>
                </a:r>
                <a:endParaRPr lang="en-US" sz="1200" b="1" dirty="0">
                  <a:solidFill>
                    <a:schemeClr val="accent2"/>
                  </a:solidFill>
                  <a:latin typeface="Arial" panose="020B0604020202020204" pitchFamily="34" charset="0"/>
                  <a:ea typeface="微软雅黑" panose="020B0503020204020204" pitchFamily="34" charset="-122"/>
                  <a:cs typeface="Arial" panose="020B0604020202020204" pitchFamily="34" charset="0"/>
                </a:endParaRPr>
              </a:p>
            </p:txBody>
          </p:sp>
        </p:grpSp>
      </p:grpSp>
    </p:spTree>
    <p:extLst>
      <p:ext uri="{BB962C8B-B14F-4D97-AF65-F5344CB8AC3E}">
        <p14:creationId xmlns:p14="http://schemas.microsoft.com/office/powerpoint/2010/main" val="7061631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矩形: 圆角 40">
            <a:extLst>
              <a:ext uri="{FF2B5EF4-FFF2-40B4-BE49-F238E27FC236}">
                <a16:creationId xmlns:a16="http://schemas.microsoft.com/office/drawing/2014/main" id="{DEA35C89-6016-C6F9-7832-737A89AECBC1}"/>
              </a:ext>
            </a:extLst>
          </p:cNvPr>
          <p:cNvSpPr/>
          <p:nvPr/>
        </p:nvSpPr>
        <p:spPr>
          <a:xfrm>
            <a:off x="6310287" y="2393317"/>
            <a:ext cx="5466629" cy="3736021"/>
          </a:xfrm>
          <a:prstGeom prst="roundRect">
            <a:avLst>
              <a:gd name="adj" fmla="val 1782"/>
            </a:avLst>
          </a:prstGeom>
          <a:solidFill>
            <a:schemeClr val="lt1"/>
          </a:solidFill>
          <a:ln w="9525" cap="rnd">
            <a:gradFill>
              <a:gsLst>
                <a:gs pos="100000">
                  <a:schemeClr val="accent1"/>
                </a:gs>
                <a:gs pos="0">
                  <a:schemeClr val="accent1">
                    <a:alpha val="0"/>
                  </a:schemeClr>
                </a:gs>
              </a:gsLst>
              <a:lin ang="5400000" scaled="1"/>
            </a:gradFill>
            <a:round/>
          </a:ln>
          <a:effectLst>
            <a:outerShdw blurRad="63500" algn="ctr" rotWithShape="0">
              <a:schemeClr val="accent1">
                <a:alpha val="2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aphicFrame>
        <p:nvGraphicFramePr>
          <p:cNvPr id="4" name="think-cell data - do not delete" hidden="1">
            <a:extLst>
              <a:ext uri="{FF2B5EF4-FFF2-40B4-BE49-F238E27FC236}">
                <a16:creationId xmlns:a16="http://schemas.microsoft.com/office/drawing/2014/main" id="{8FE62223-0075-22FB-E95B-5018288FE0AA}"/>
              </a:ext>
            </a:extLst>
          </p:cNvPr>
          <p:cNvGraphicFramePr>
            <a:graphicFrameLocks noChangeAspect="1"/>
          </p:cNvGraphicFramePr>
          <p:nvPr>
            <p:custDataLst>
              <p:tags r:id="rId1"/>
            </p:custDataLst>
            <p:extLst>
              <p:ext uri="{D42A27DB-BD31-4B8C-83A1-F6EECF244321}">
                <p14:modId xmlns:p14="http://schemas.microsoft.com/office/powerpoint/2010/main" val="392215882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幻灯片" r:id="rId4" imgW="426" imgH="426" progId="TCLayout.ActiveDocument.1">
                  <p:embed/>
                </p:oleObj>
              </mc:Choice>
              <mc:Fallback>
                <p:oleObj name="think-cell 幻灯片" r:id="rId4" imgW="426" imgH="426" progId="TCLayout.ActiveDocument.1">
                  <p:embed/>
                  <p:pic>
                    <p:nvPicPr>
                      <p:cNvPr id="4" name="think-cell data - do not delete" hidden="1">
                        <a:extLst>
                          <a:ext uri="{FF2B5EF4-FFF2-40B4-BE49-F238E27FC236}">
                            <a16:creationId xmlns:a16="http://schemas.microsoft.com/office/drawing/2014/main" id="{8FE62223-0075-22FB-E95B-5018288FE0AA}"/>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标题 1">
            <a:extLst>
              <a:ext uri="{FF2B5EF4-FFF2-40B4-BE49-F238E27FC236}">
                <a16:creationId xmlns:a16="http://schemas.microsoft.com/office/drawing/2014/main" id="{942694BF-3307-5924-2A35-9F85DDBF9AB6}"/>
              </a:ext>
            </a:extLst>
          </p:cNvPr>
          <p:cNvSpPr>
            <a:spLocks noGrp="1"/>
          </p:cNvSpPr>
          <p:nvPr>
            <p:ph type="title"/>
          </p:nvPr>
        </p:nvSpPr>
        <p:spPr>
          <a:xfrm>
            <a:off x="586394" y="138122"/>
            <a:ext cx="10722737" cy="726700"/>
          </a:xfrm>
        </p:spPr>
        <p:txBody>
          <a:bodyPr vert="horz"/>
          <a:lstStyle/>
          <a:p>
            <a:pPr algn="l"/>
            <a:r>
              <a:rPr lang="zh-CN" altLang="en-US" b="1" dirty="0">
                <a:latin typeface="Arial" panose="020B0604020202020204" pitchFamily="34" charset="0"/>
                <a:ea typeface="微软雅黑" panose="020B0503020204020204" pitchFamily="34" charset="-122"/>
                <a:cs typeface="Arial" panose="020B0604020202020204" pitchFamily="34" charset="0"/>
              </a:rPr>
              <a:t>乳腺癌骨转移确诊时</a:t>
            </a:r>
            <a:r>
              <a:rPr lang="zh-CN" altLang="en-US" dirty="0">
                <a:latin typeface="Arial" panose="020B0604020202020204" pitchFamily="34" charset="0"/>
                <a:ea typeface="微软雅黑" panose="020B0503020204020204" pitchFamily="34" charset="-122"/>
                <a:cs typeface="Arial" panose="020B0604020202020204" pitchFamily="34" charset="0"/>
              </a:rPr>
              <a:t>约</a:t>
            </a:r>
            <a:r>
              <a:rPr lang="en-US" altLang="zh-CN" dirty="0">
                <a:latin typeface="Arial" panose="020B0604020202020204" pitchFamily="34" charset="0"/>
                <a:ea typeface="微软雅黑" panose="020B0503020204020204" pitchFamily="34" charset="-122"/>
                <a:cs typeface="Arial" panose="020B0604020202020204" pitchFamily="34" charset="0"/>
              </a:rPr>
              <a:t>50%</a:t>
            </a:r>
            <a:r>
              <a:rPr lang="zh-CN" altLang="en-US" dirty="0">
                <a:latin typeface="Arial" panose="020B0604020202020204" pitchFamily="34" charset="0"/>
                <a:ea typeface="微软雅黑" panose="020B0503020204020204" pitchFamily="34" charset="-122"/>
                <a:cs typeface="Arial" panose="020B0604020202020204" pitchFamily="34" charset="0"/>
              </a:rPr>
              <a:t>无</a:t>
            </a:r>
            <a:r>
              <a:rPr lang="zh-CN" altLang="en-US" b="1" dirty="0">
                <a:latin typeface="Arial" panose="020B0604020202020204" pitchFamily="34" charset="0"/>
                <a:ea typeface="微软雅黑" panose="020B0503020204020204" pitchFamily="34" charset="-122"/>
                <a:cs typeface="Arial" panose="020B0604020202020204" pitchFamily="34" charset="0"/>
              </a:rPr>
              <a:t>症状主诉</a:t>
            </a:r>
            <a:r>
              <a:rPr lang="zh-CN" altLang="en-US" dirty="0">
                <a:latin typeface="Arial" panose="020B0604020202020204" pitchFamily="34" charset="0"/>
                <a:ea typeface="微软雅黑" panose="020B0503020204020204" pitchFamily="34" charset="-122"/>
                <a:cs typeface="Arial" panose="020B0604020202020204" pitchFamily="34" charset="0"/>
              </a:rPr>
              <a:t>，但乳腺癌</a:t>
            </a:r>
            <a:r>
              <a:rPr lang="en-US" altLang="zh-CN" dirty="0">
                <a:latin typeface="Arial" panose="020B0604020202020204" pitchFamily="34" charset="0"/>
                <a:ea typeface="微软雅黑" panose="020B0503020204020204" pitchFamily="34" charset="-122"/>
                <a:cs typeface="Arial" panose="020B0604020202020204" pitchFamily="34" charset="0"/>
              </a:rPr>
              <a:t>SRE</a:t>
            </a:r>
            <a:r>
              <a:rPr lang="zh-CN" altLang="en-US" dirty="0">
                <a:latin typeface="Arial" panose="020B0604020202020204" pitchFamily="34" charset="0"/>
                <a:ea typeface="微软雅黑" panose="020B0503020204020204" pitchFamily="34" charset="-122"/>
                <a:cs typeface="Arial" panose="020B0604020202020204" pitchFamily="34" charset="0"/>
              </a:rPr>
              <a:t>发生率仍高达</a:t>
            </a:r>
            <a:r>
              <a:rPr lang="en-US" altLang="zh-CN" dirty="0">
                <a:latin typeface="Arial" panose="020B0604020202020204" pitchFamily="34" charset="0"/>
                <a:ea typeface="微软雅黑" panose="020B0503020204020204" pitchFamily="34" charset="-122"/>
                <a:cs typeface="Arial" panose="020B0604020202020204" pitchFamily="34" charset="0"/>
              </a:rPr>
              <a:t>51.7%</a:t>
            </a:r>
            <a:endParaRPr lang="zh-CN" altLang="en-US" b="1" dirty="0">
              <a:solidFill>
                <a:srgbClr val="FF0000"/>
              </a:solidFill>
              <a:latin typeface="Arial" panose="020B0604020202020204" pitchFamily="34" charset="0"/>
              <a:ea typeface="微软雅黑" panose="020B0503020204020204" pitchFamily="34" charset="-122"/>
              <a:cs typeface="Arial" panose="020B0604020202020204" pitchFamily="34" charset="0"/>
            </a:endParaRPr>
          </a:p>
        </p:txBody>
      </p:sp>
      <p:sp>
        <p:nvSpPr>
          <p:cNvPr id="16" name="内容占位符 15">
            <a:extLst>
              <a:ext uri="{FF2B5EF4-FFF2-40B4-BE49-F238E27FC236}">
                <a16:creationId xmlns:a16="http://schemas.microsoft.com/office/drawing/2014/main" id="{BA8CE75A-9DAB-3CD3-EA12-7E56603E04BB}"/>
              </a:ext>
            </a:extLst>
          </p:cNvPr>
          <p:cNvSpPr>
            <a:spLocks noGrp="1"/>
          </p:cNvSpPr>
          <p:nvPr>
            <p:ph idx="13"/>
          </p:nvPr>
        </p:nvSpPr>
        <p:spPr/>
        <p:txBody>
          <a:bodyPr/>
          <a:lstStyle/>
          <a:p>
            <a:r>
              <a:rPr lang="da-DK" altLang="zh-CN" dirty="0"/>
              <a:t>Huangchengyu Nie, Zefei Jiang et al. Am J Transl Res. 2021 Sep 15;13(9):10248–10261.</a:t>
            </a:r>
          </a:p>
          <a:p>
            <a:r>
              <a:rPr lang="da-DK" altLang="zh-CN" dirty="0"/>
              <a:t>I Kuchuk et al. J Bone Oncol. 2013 Oct 3;2(4):137-44.</a:t>
            </a:r>
          </a:p>
          <a:p>
            <a:r>
              <a:rPr lang="da-DK" altLang="zh-CN" dirty="0"/>
              <a:t>Annette Jensen et al. BMC Cancer. 2011 Jan 24:11:29.</a:t>
            </a:r>
          </a:p>
        </p:txBody>
      </p:sp>
      <p:sp>
        <p:nvSpPr>
          <p:cNvPr id="5" name="文本框 4">
            <a:extLst>
              <a:ext uri="{FF2B5EF4-FFF2-40B4-BE49-F238E27FC236}">
                <a16:creationId xmlns:a16="http://schemas.microsoft.com/office/drawing/2014/main" id="{B7885D88-5B42-41B0-FEC1-6445C5B53BA7}"/>
              </a:ext>
            </a:extLst>
          </p:cNvPr>
          <p:cNvSpPr txBox="1"/>
          <p:nvPr/>
        </p:nvSpPr>
        <p:spPr>
          <a:xfrm>
            <a:off x="3047238" y="8444984"/>
            <a:ext cx="6094476" cy="369332"/>
          </a:xfrm>
          <a:prstGeom prst="rect">
            <a:avLst/>
          </a:prstGeom>
          <a:noFill/>
        </p:spPr>
        <p:txBody>
          <a:bodyPr wrap="square">
            <a:spAutoFit/>
          </a:bodyPr>
          <a:lstStyle/>
          <a:p>
            <a:endParaRPr lang="zh-CN" altLang="en-US" dirty="0">
              <a:solidFill>
                <a:schemeClr val="accent2"/>
              </a:solidFill>
            </a:endParaRPr>
          </a:p>
        </p:txBody>
      </p:sp>
      <p:grpSp>
        <p:nvGrpSpPr>
          <p:cNvPr id="30" name="组合 29">
            <a:extLst>
              <a:ext uri="{FF2B5EF4-FFF2-40B4-BE49-F238E27FC236}">
                <a16:creationId xmlns:a16="http://schemas.microsoft.com/office/drawing/2014/main" id="{12D58DD3-D8C3-0913-9F06-638AA6108295}"/>
              </a:ext>
            </a:extLst>
          </p:cNvPr>
          <p:cNvGrpSpPr/>
          <p:nvPr/>
        </p:nvGrpSpPr>
        <p:grpSpPr>
          <a:xfrm>
            <a:off x="409172" y="1052513"/>
            <a:ext cx="5320945" cy="580919"/>
            <a:chOff x="6428310" y="1169823"/>
            <a:chExt cx="5536678" cy="580919"/>
          </a:xfrm>
        </p:grpSpPr>
        <p:grpSp>
          <p:nvGrpSpPr>
            <p:cNvPr id="24" name="组合 23">
              <a:extLst>
                <a:ext uri="{FF2B5EF4-FFF2-40B4-BE49-F238E27FC236}">
                  <a16:creationId xmlns:a16="http://schemas.microsoft.com/office/drawing/2014/main" id="{1E1C6CD9-DCBA-0F73-F4CE-A7FA9A7B67B3}"/>
                </a:ext>
              </a:extLst>
            </p:cNvPr>
            <p:cNvGrpSpPr/>
            <p:nvPr/>
          </p:nvGrpSpPr>
          <p:grpSpPr>
            <a:xfrm>
              <a:off x="6428310" y="1169823"/>
              <a:ext cx="5536678" cy="580919"/>
              <a:chOff x="372172" y="1049998"/>
              <a:chExt cx="5536678" cy="820569"/>
            </a:xfrm>
          </p:grpSpPr>
          <p:sp>
            <p:nvSpPr>
              <p:cNvPr id="25" name="矩形 24">
                <a:extLst>
                  <a:ext uri="{FF2B5EF4-FFF2-40B4-BE49-F238E27FC236}">
                    <a16:creationId xmlns:a16="http://schemas.microsoft.com/office/drawing/2014/main" id="{D8A3D7B7-FE37-A2A9-ECEE-C3D0CA75721C}"/>
                  </a:ext>
                </a:extLst>
              </p:cNvPr>
              <p:cNvSpPr/>
              <p:nvPr/>
            </p:nvSpPr>
            <p:spPr>
              <a:xfrm>
                <a:off x="372172" y="1049999"/>
                <a:ext cx="5536678" cy="820568"/>
              </a:xfrm>
              <a:prstGeom prst="rect">
                <a:avLst/>
              </a:prstGeom>
              <a:gradFill>
                <a:gsLst>
                  <a:gs pos="0">
                    <a:schemeClr val="accent1">
                      <a:alpha val="10000"/>
                    </a:schemeClr>
                  </a:gs>
                  <a:gs pos="100000">
                    <a:schemeClr val="accent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137160" tIns="137160" rIns="137160" bIns="137160" rtlCol="0" anchor="ctr"/>
              <a:lstStyle/>
              <a:p>
                <a:pPr marL="172800" marR="0" lvl="0" algn="l" defTabSz="457200" rtl="0" eaLnBrk="1" fontAlgn="auto" latinLnBrk="0" hangingPunct="1">
                  <a:lnSpc>
                    <a:spcPct val="100000"/>
                  </a:lnSpc>
                  <a:spcBef>
                    <a:spcPts val="0"/>
                  </a:spcBef>
                  <a:spcAft>
                    <a:spcPts val="0"/>
                  </a:spcAft>
                  <a:buClrTx/>
                  <a:buSzTx/>
                  <a:tabLst/>
                  <a:defRPr/>
                </a:pPr>
                <a:r>
                  <a:rPr lang="zh-CN" altLang="en-US" sz="1400" dirty="0">
                    <a:solidFill>
                      <a:schemeClr val="tx1"/>
                    </a:solidFill>
                    <a:latin typeface="+mn-ea"/>
                    <a:sym typeface="微软雅黑" panose="020B0503020204020204" pitchFamily="34" charset="-122"/>
                  </a:rPr>
                  <a:t>乳腺癌骨转移患者中，无症状骨转移患者的占比约</a:t>
                </a:r>
                <a:r>
                  <a:rPr lang="en-US" altLang="zh-CN" sz="1400" dirty="0">
                    <a:solidFill>
                      <a:schemeClr val="tx1"/>
                    </a:solidFill>
                    <a:latin typeface="+mn-ea"/>
                    <a:sym typeface="微软雅黑" panose="020B0503020204020204" pitchFamily="34" charset="-122"/>
                  </a:rPr>
                  <a:t>41.3%-58%</a:t>
                </a:r>
                <a:endParaRPr lang="zh-CN" altLang="en-US" sz="1400" dirty="0">
                  <a:solidFill>
                    <a:schemeClr val="tx1"/>
                  </a:solidFill>
                  <a:latin typeface="+mn-ea"/>
                  <a:sym typeface="微软雅黑" panose="020B0503020204020204" pitchFamily="34" charset="-122"/>
                </a:endParaRPr>
              </a:p>
            </p:txBody>
          </p:sp>
          <p:cxnSp>
            <p:nvCxnSpPr>
              <p:cNvPr id="26" name="直接连接符 25">
                <a:extLst>
                  <a:ext uri="{FF2B5EF4-FFF2-40B4-BE49-F238E27FC236}">
                    <a16:creationId xmlns:a16="http://schemas.microsoft.com/office/drawing/2014/main" id="{21DB10E7-1395-97CB-0DC4-0F36301945DB}"/>
                  </a:ext>
                </a:extLst>
              </p:cNvPr>
              <p:cNvCxnSpPr>
                <a:cxnSpLocks/>
              </p:cNvCxnSpPr>
              <p:nvPr/>
            </p:nvCxnSpPr>
            <p:spPr>
              <a:xfrm>
                <a:off x="386444" y="1049998"/>
                <a:ext cx="0" cy="820568"/>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grpSp>
        <p:sp>
          <p:nvSpPr>
            <p:cNvPr id="28" name="矩形: 圆角 27">
              <a:extLst>
                <a:ext uri="{FF2B5EF4-FFF2-40B4-BE49-F238E27FC236}">
                  <a16:creationId xmlns:a16="http://schemas.microsoft.com/office/drawing/2014/main" id="{28324071-A8BA-8451-D7EF-F30CAA3D033E}"/>
                </a:ext>
              </a:extLst>
            </p:cNvPr>
            <p:cNvSpPr/>
            <p:nvPr/>
          </p:nvSpPr>
          <p:spPr>
            <a:xfrm rot="2684045">
              <a:off x="6555867" y="1401750"/>
              <a:ext cx="117064" cy="117064"/>
            </a:xfrm>
            <a:prstGeom prst="roundRect">
              <a:avLst>
                <a:gd name="adj" fmla="val 33114"/>
              </a:avLst>
            </a:prstGeom>
            <a:ln w="31750">
              <a:solidFill>
                <a:schemeClr val="bg1"/>
              </a:solidFill>
            </a:ln>
            <a:effectLst>
              <a:outerShdw blurRad="292100" dist="127000" dir="5400000" sx="101000" sy="101000" algn="t" rotWithShape="0">
                <a:schemeClr val="accent1">
                  <a:alpha val="4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2800"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15" name="组合 14">
            <a:extLst>
              <a:ext uri="{FF2B5EF4-FFF2-40B4-BE49-F238E27FC236}">
                <a16:creationId xmlns:a16="http://schemas.microsoft.com/office/drawing/2014/main" id="{B6712BA2-BE21-32D2-9E83-171D925624C8}"/>
              </a:ext>
            </a:extLst>
          </p:cNvPr>
          <p:cNvGrpSpPr/>
          <p:nvPr/>
        </p:nvGrpSpPr>
        <p:grpSpPr>
          <a:xfrm>
            <a:off x="415080" y="1684519"/>
            <a:ext cx="5466635" cy="4444820"/>
            <a:chOff x="6345954" y="1684519"/>
            <a:chExt cx="5466635" cy="4444820"/>
          </a:xfrm>
        </p:grpSpPr>
        <p:sp>
          <p:nvSpPr>
            <p:cNvPr id="40" name="矩形: 圆角 39">
              <a:extLst>
                <a:ext uri="{FF2B5EF4-FFF2-40B4-BE49-F238E27FC236}">
                  <a16:creationId xmlns:a16="http://schemas.microsoft.com/office/drawing/2014/main" id="{7E6A34A2-D517-7589-D085-6996949713A9}"/>
                </a:ext>
              </a:extLst>
            </p:cNvPr>
            <p:cNvSpPr/>
            <p:nvPr/>
          </p:nvSpPr>
          <p:spPr>
            <a:xfrm>
              <a:off x="6345954" y="1981200"/>
              <a:ext cx="5466633" cy="4148139"/>
            </a:xfrm>
            <a:prstGeom prst="roundRect">
              <a:avLst>
                <a:gd name="adj" fmla="val 1782"/>
              </a:avLst>
            </a:prstGeom>
            <a:solidFill>
              <a:schemeClr val="lt1"/>
            </a:solidFill>
            <a:ln w="9525" cap="rnd">
              <a:gradFill>
                <a:gsLst>
                  <a:gs pos="100000">
                    <a:schemeClr val="accent1"/>
                  </a:gs>
                  <a:gs pos="0">
                    <a:schemeClr val="accent1">
                      <a:alpha val="0"/>
                    </a:schemeClr>
                  </a:gs>
                </a:gsLst>
                <a:lin ang="5400000" scaled="1"/>
              </a:gradFill>
              <a:round/>
            </a:ln>
            <a:effectLst>
              <a:outerShdw blurRad="63500" algn="ctr" rotWithShape="0">
                <a:schemeClr val="accent1">
                  <a:alpha val="2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32" name="组合 31">
              <a:extLst>
                <a:ext uri="{FF2B5EF4-FFF2-40B4-BE49-F238E27FC236}">
                  <a16:creationId xmlns:a16="http://schemas.microsoft.com/office/drawing/2014/main" id="{B8025B86-C924-FA2D-03DA-E06AAF89EBF7}"/>
                </a:ext>
              </a:extLst>
            </p:cNvPr>
            <p:cNvGrpSpPr/>
            <p:nvPr/>
          </p:nvGrpSpPr>
          <p:grpSpPr>
            <a:xfrm>
              <a:off x="6345955" y="1684519"/>
              <a:ext cx="5466634" cy="454980"/>
              <a:chOff x="1030288" y="3300172"/>
              <a:chExt cx="7176245" cy="771261"/>
            </a:xfrm>
          </p:grpSpPr>
          <p:sp>
            <p:nvSpPr>
              <p:cNvPr id="33" name="矩形: 圆顶角 32">
                <a:extLst>
                  <a:ext uri="{FF2B5EF4-FFF2-40B4-BE49-F238E27FC236}">
                    <a16:creationId xmlns:a16="http://schemas.microsoft.com/office/drawing/2014/main" id="{C9A68ADC-F67F-B2A1-B796-452CB36FF35F}"/>
                  </a:ext>
                </a:extLst>
              </p:cNvPr>
              <p:cNvSpPr/>
              <p:nvPr/>
            </p:nvSpPr>
            <p:spPr>
              <a:xfrm>
                <a:off x="1030289" y="3300172"/>
                <a:ext cx="7176244" cy="771261"/>
              </a:xfrm>
              <a:prstGeom prst="round2SameRect">
                <a:avLst/>
              </a:prstGeom>
              <a:solidFill>
                <a:schemeClr val="accent1"/>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zh-CN" altLang="en-US" sz="1400" b="1" i="0" u="none" strike="noStrike" cap="none" spc="0" normalizeH="0" baseline="0" dirty="0">
                    <a:ln>
                      <a:noFill/>
                    </a:ln>
                    <a:solidFill>
                      <a:schemeClr val="bg1"/>
                    </a:solidFill>
                    <a:effectLst/>
                    <a:uFillTx/>
                    <a:latin typeface="+mn-ea"/>
                    <a:ea typeface="+mn-ea"/>
                    <a:cs typeface="Helvetica Neue Medium"/>
                    <a:sym typeface="Helvetica Neue Medium"/>
                  </a:rPr>
                  <a:t>无症状骨转移比例</a:t>
                </a:r>
              </a:p>
            </p:txBody>
          </p:sp>
          <p:grpSp>
            <p:nvGrpSpPr>
              <p:cNvPr id="34" name="组合 33">
                <a:extLst>
                  <a:ext uri="{FF2B5EF4-FFF2-40B4-BE49-F238E27FC236}">
                    <a16:creationId xmlns:a16="http://schemas.microsoft.com/office/drawing/2014/main" id="{0229160B-624F-FCE8-C71E-280B77557A50}"/>
                  </a:ext>
                </a:extLst>
              </p:cNvPr>
              <p:cNvGrpSpPr/>
              <p:nvPr/>
            </p:nvGrpSpPr>
            <p:grpSpPr>
              <a:xfrm>
                <a:off x="6028535" y="3300172"/>
                <a:ext cx="2177998" cy="771261"/>
                <a:chOff x="7075258" y="258372"/>
                <a:chExt cx="1042318" cy="369100"/>
              </a:xfrm>
            </p:grpSpPr>
            <p:sp>
              <p:nvSpPr>
                <p:cNvPr id="38" name="直角三角形 37">
                  <a:extLst>
                    <a:ext uri="{FF2B5EF4-FFF2-40B4-BE49-F238E27FC236}">
                      <a16:creationId xmlns:a16="http://schemas.microsoft.com/office/drawing/2014/main" id="{10276143-D7A1-25D4-F4BC-B649CDE6B9A1}"/>
                    </a:ext>
                  </a:extLst>
                </p:cNvPr>
                <p:cNvSpPr/>
                <p:nvPr/>
              </p:nvSpPr>
              <p:spPr>
                <a:xfrm rot="10800000">
                  <a:off x="7642811" y="258372"/>
                  <a:ext cx="474765" cy="369100"/>
                </a:xfrm>
                <a:prstGeom prst="rtTriangle">
                  <a:avLst/>
                </a:prstGeom>
                <a:solidFill>
                  <a:schemeClr val="bg1">
                    <a:alpha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mn-ea"/>
                    <a:sym typeface="微软雅黑" panose="020B0503020204020204" pitchFamily="34" charset="-122"/>
                  </a:endParaRPr>
                </a:p>
              </p:txBody>
            </p:sp>
            <p:sp>
              <p:nvSpPr>
                <p:cNvPr id="39" name="直角三角形 38">
                  <a:extLst>
                    <a:ext uri="{FF2B5EF4-FFF2-40B4-BE49-F238E27FC236}">
                      <a16:creationId xmlns:a16="http://schemas.microsoft.com/office/drawing/2014/main" id="{54D9D691-5E3B-161B-333D-11138CCC558D}"/>
                    </a:ext>
                  </a:extLst>
                </p:cNvPr>
                <p:cNvSpPr/>
                <p:nvPr/>
              </p:nvSpPr>
              <p:spPr>
                <a:xfrm rot="10800000" flipV="1">
                  <a:off x="7075258" y="290045"/>
                  <a:ext cx="1042318" cy="337427"/>
                </a:xfrm>
                <a:prstGeom prst="rtTriangle">
                  <a:avLst/>
                </a:prstGeom>
                <a:solidFill>
                  <a:schemeClr val="bg1">
                    <a:alpha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mn-ea"/>
                    <a:sym typeface="微软雅黑" panose="020B0503020204020204" pitchFamily="34" charset="-122"/>
                  </a:endParaRPr>
                </a:p>
              </p:txBody>
            </p:sp>
          </p:grpSp>
          <p:grpSp>
            <p:nvGrpSpPr>
              <p:cNvPr id="35" name="组合 34">
                <a:extLst>
                  <a:ext uri="{FF2B5EF4-FFF2-40B4-BE49-F238E27FC236}">
                    <a16:creationId xmlns:a16="http://schemas.microsoft.com/office/drawing/2014/main" id="{489C267A-2BC9-B470-D330-AD831107B10B}"/>
                  </a:ext>
                </a:extLst>
              </p:cNvPr>
              <p:cNvGrpSpPr/>
              <p:nvPr/>
            </p:nvGrpSpPr>
            <p:grpSpPr>
              <a:xfrm flipH="1">
                <a:off x="1030288" y="3300172"/>
                <a:ext cx="2177998" cy="771261"/>
                <a:chOff x="7075258" y="258372"/>
                <a:chExt cx="1042318" cy="369100"/>
              </a:xfrm>
            </p:grpSpPr>
            <p:sp>
              <p:nvSpPr>
                <p:cNvPr id="36" name="直角三角形 35">
                  <a:extLst>
                    <a:ext uri="{FF2B5EF4-FFF2-40B4-BE49-F238E27FC236}">
                      <a16:creationId xmlns:a16="http://schemas.microsoft.com/office/drawing/2014/main" id="{DDF609BA-838E-FE80-E6E0-6FF5C2126485}"/>
                    </a:ext>
                  </a:extLst>
                </p:cNvPr>
                <p:cNvSpPr/>
                <p:nvPr/>
              </p:nvSpPr>
              <p:spPr>
                <a:xfrm rot="10800000">
                  <a:off x="7642811" y="258372"/>
                  <a:ext cx="474765" cy="369100"/>
                </a:xfrm>
                <a:prstGeom prst="rtTriangle">
                  <a:avLst/>
                </a:prstGeom>
                <a:solidFill>
                  <a:schemeClr val="bg1">
                    <a:alpha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mn-ea"/>
                    <a:sym typeface="微软雅黑" panose="020B0503020204020204" pitchFamily="34" charset="-122"/>
                  </a:endParaRPr>
                </a:p>
              </p:txBody>
            </p:sp>
            <p:sp>
              <p:nvSpPr>
                <p:cNvPr id="37" name="直角三角形 36">
                  <a:extLst>
                    <a:ext uri="{FF2B5EF4-FFF2-40B4-BE49-F238E27FC236}">
                      <a16:creationId xmlns:a16="http://schemas.microsoft.com/office/drawing/2014/main" id="{E7D95DEE-2FE1-97B1-9606-6020ADC27A75}"/>
                    </a:ext>
                  </a:extLst>
                </p:cNvPr>
                <p:cNvSpPr/>
                <p:nvPr/>
              </p:nvSpPr>
              <p:spPr>
                <a:xfrm rot="10800000" flipV="1">
                  <a:off x="7075258" y="290045"/>
                  <a:ext cx="1042318" cy="337427"/>
                </a:xfrm>
                <a:prstGeom prst="rtTriangle">
                  <a:avLst/>
                </a:prstGeom>
                <a:solidFill>
                  <a:schemeClr val="bg1">
                    <a:alpha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mn-ea"/>
                    <a:sym typeface="微软雅黑" panose="020B0503020204020204" pitchFamily="34" charset="-122"/>
                  </a:endParaRPr>
                </a:p>
              </p:txBody>
            </p:sp>
          </p:grpSp>
        </p:grpSp>
      </p:grpSp>
      <p:grpSp>
        <p:nvGrpSpPr>
          <p:cNvPr id="42" name="组合 41">
            <a:extLst>
              <a:ext uri="{FF2B5EF4-FFF2-40B4-BE49-F238E27FC236}">
                <a16:creationId xmlns:a16="http://schemas.microsoft.com/office/drawing/2014/main" id="{9663466F-0772-6217-9489-86C35DC82BE0}"/>
              </a:ext>
            </a:extLst>
          </p:cNvPr>
          <p:cNvGrpSpPr/>
          <p:nvPr/>
        </p:nvGrpSpPr>
        <p:grpSpPr>
          <a:xfrm>
            <a:off x="572858" y="2174723"/>
            <a:ext cx="5137746" cy="3875979"/>
            <a:chOff x="6787718" y="7826929"/>
            <a:chExt cx="4059936" cy="3875979"/>
          </a:xfrm>
        </p:grpSpPr>
        <p:graphicFrame>
          <p:nvGraphicFramePr>
            <p:cNvPr id="10" name="图表 9">
              <a:extLst>
                <a:ext uri="{FF2B5EF4-FFF2-40B4-BE49-F238E27FC236}">
                  <a16:creationId xmlns:a16="http://schemas.microsoft.com/office/drawing/2014/main" id="{1092DF57-C947-EE40-9312-FF5E841779EA}"/>
                </a:ext>
              </a:extLst>
            </p:cNvPr>
            <p:cNvGraphicFramePr/>
            <p:nvPr>
              <p:extLst>
                <p:ext uri="{D42A27DB-BD31-4B8C-83A1-F6EECF244321}">
                  <p14:modId xmlns:p14="http://schemas.microsoft.com/office/powerpoint/2010/main" val="460204686"/>
                </p:ext>
              </p:extLst>
            </p:nvPr>
          </p:nvGraphicFramePr>
          <p:xfrm>
            <a:off x="6787718" y="7826929"/>
            <a:ext cx="4059936" cy="3758915"/>
          </p:xfrm>
          <a:graphic>
            <a:graphicData uri="http://schemas.openxmlformats.org/drawingml/2006/chart">
              <c:chart xmlns:c="http://schemas.openxmlformats.org/drawingml/2006/chart" xmlns:r="http://schemas.openxmlformats.org/officeDocument/2006/relationships" r:id="rId6"/>
            </a:graphicData>
          </a:graphic>
        </p:graphicFrame>
        <p:sp>
          <p:nvSpPr>
            <p:cNvPr id="13" name="文本框 12">
              <a:extLst>
                <a:ext uri="{FF2B5EF4-FFF2-40B4-BE49-F238E27FC236}">
                  <a16:creationId xmlns:a16="http://schemas.microsoft.com/office/drawing/2014/main" id="{0B58005D-E830-7148-F24E-F120E335EC15}"/>
                </a:ext>
              </a:extLst>
            </p:cNvPr>
            <p:cNvSpPr txBox="1"/>
            <p:nvPr/>
          </p:nvSpPr>
          <p:spPr>
            <a:xfrm>
              <a:off x="7580043" y="11439179"/>
              <a:ext cx="1448272" cy="246221"/>
            </a:xfrm>
            <a:prstGeom prst="rect">
              <a:avLst/>
            </a:prstGeom>
            <a:noFill/>
          </p:spPr>
          <p:txBody>
            <a:bodyPr wrap="square">
              <a:spAutoFit/>
            </a:bodyPr>
            <a:lstStyle/>
            <a:p>
              <a:pPr algn="ctr"/>
              <a:r>
                <a:rPr lang="en-US" altLang="zh-CN" sz="1000" dirty="0">
                  <a:latin typeface="Arial" panose="020B0604020202020204" pitchFamily="34" charset="0"/>
                  <a:ea typeface="微软雅黑" panose="020B0503020204020204" pitchFamily="34" charset="-122"/>
                  <a:cs typeface="Arial" panose="020B0604020202020204" pitchFamily="34" charset="0"/>
                </a:rPr>
                <a:t>Huangchengyu Nie</a:t>
              </a:r>
              <a:r>
                <a:rPr lang="zh-CN" altLang="en-US" sz="1000" dirty="0">
                  <a:latin typeface="Arial" panose="020B0604020202020204" pitchFamily="34" charset="0"/>
                  <a:ea typeface="微软雅黑" panose="020B0503020204020204" pitchFamily="34" charset="-122"/>
                  <a:cs typeface="Arial" panose="020B0604020202020204" pitchFamily="34" charset="0"/>
                </a:rPr>
                <a:t>等人</a:t>
              </a:r>
              <a:r>
                <a:rPr lang="en-US" altLang="zh-CN" sz="1000" baseline="30000" dirty="0">
                  <a:latin typeface="Arial" panose="020B0604020202020204" pitchFamily="34" charset="0"/>
                  <a:ea typeface="微软雅黑" panose="020B0503020204020204" pitchFamily="34" charset="-122"/>
                  <a:cs typeface="Arial" panose="020B0604020202020204" pitchFamily="34" charset="0"/>
                </a:rPr>
                <a:t>1</a:t>
              </a:r>
              <a:endParaRPr lang="zh-CN" altLang="en-US" sz="1000" baseline="30000" dirty="0">
                <a:latin typeface="Arial" panose="020B0604020202020204" pitchFamily="34" charset="0"/>
                <a:ea typeface="微软雅黑" panose="020B0503020204020204" pitchFamily="34" charset="-122"/>
                <a:cs typeface="Arial" panose="020B0604020202020204" pitchFamily="34" charset="0"/>
              </a:endParaRPr>
            </a:p>
          </p:txBody>
        </p:sp>
        <p:sp>
          <p:nvSpPr>
            <p:cNvPr id="14" name="文本框 13">
              <a:extLst>
                <a:ext uri="{FF2B5EF4-FFF2-40B4-BE49-F238E27FC236}">
                  <a16:creationId xmlns:a16="http://schemas.microsoft.com/office/drawing/2014/main" id="{8CEB93F2-E85E-CF11-0B86-CFBEFA202F36}"/>
                </a:ext>
              </a:extLst>
            </p:cNvPr>
            <p:cNvSpPr txBox="1"/>
            <p:nvPr/>
          </p:nvSpPr>
          <p:spPr>
            <a:xfrm>
              <a:off x="9424552" y="11456687"/>
              <a:ext cx="962418" cy="246221"/>
            </a:xfrm>
            <a:prstGeom prst="rect">
              <a:avLst/>
            </a:prstGeom>
            <a:noFill/>
          </p:spPr>
          <p:txBody>
            <a:bodyPr wrap="square">
              <a:spAutoFit/>
            </a:bodyPr>
            <a:lstStyle/>
            <a:p>
              <a:pPr algn="ctr"/>
              <a:r>
                <a:rPr lang="zh-CN" altLang="en-US" sz="1000" dirty="0">
                  <a:latin typeface="Arial" panose="020B0604020202020204" pitchFamily="34" charset="0"/>
                  <a:ea typeface="微软雅黑" panose="020B0503020204020204" pitchFamily="34" charset="-122"/>
                  <a:cs typeface="Arial" panose="020B0604020202020204" pitchFamily="34" charset="0"/>
                </a:rPr>
                <a:t>I Kuchuk等人</a:t>
              </a:r>
              <a:r>
                <a:rPr lang="en-US" altLang="zh-CN" sz="1000" baseline="30000" dirty="0">
                  <a:latin typeface="Arial" panose="020B0604020202020204" pitchFamily="34" charset="0"/>
                  <a:ea typeface="微软雅黑" panose="020B0503020204020204" pitchFamily="34" charset="-122"/>
                  <a:cs typeface="Arial" panose="020B0604020202020204" pitchFamily="34" charset="0"/>
                </a:rPr>
                <a:t>2</a:t>
              </a:r>
              <a:endParaRPr lang="zh-CN" altLang="en-US" sz="1000" baseline="30000" dirty="0">
                <a:latin typeface="Arial" panose="020B0604020202020204" pitchFamily="34" charset="0"/>
                <a:ea typeface="微软雅黑" panose="020B0503020204020204" pitchFamily="34" charset="-122"/>
                <a:cs typeface="Arial" panose="020B0604020202020204" pitchFamily="34" charset="0"/>
              </a:endParaRPr>
            </a:p>
          </p:txBody>
        </p:sp>
      </p:grpSp>
      <p:pic>
        <p:nvPicPr>
          <p:cNvPr id="6" name="图片 5" descr="图形用户界面&#10;&#10;AI 生成的内容可能不正确。">
            <a:extLst>
              <a:ext uri="{FF2B5EF4-FFF2-40B4-BE49-F238E27FC236}">
                <a16:creationId xmlns:a16="http://schemas.microsoft.com/office/drawing/2014/main" id="{E1BB0AAC-3914-E555-5666-C195CBD4901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310288" y="2527617"/>
            <a:ext cx="5466629" cy="3601721"/>
          </a:xfrm>
          <a:prstGeom prst="rect">
            <a:avLst/>
          </a:prstGeom>
        </p:spPr>
      </p:pic>
      <p:grpSp>
        <p:nvGrpSpPr>
          <p:cNvPr id="9" name="组合 8">
            <a:extLst>
              <a:ext uri="{FF2B5EF4-FFF2-40B4-BE49-F238E27FC236}">
                <a16:creationId xmlns:a16="http://schemas.microsoft.com/office/drawing/2014/main" id="{75F5DC97-B8BF-DA91-68C6-C5A0A2B785B5}"/>
              </a:ext>
            </a:extLst>
          </p:cNvPr>
          <p:cNvGrpSpPr/>
          <p:nvPr/>
        </p:nvGrpSpPr>
        <p:grpSpPr>
          <a:xfrm>
            <a:off x="6310287" y="2034188"/>
            <a:ext cx="5466630" cy="426391"/>
            <a:chOff x="1030288" y="3300172"/>
            <a:chExt cx="7176245" cy="771261"/>
          </a:xfrm>
        </p:grpSpPr>
        <p:sp>
          <p:nvSpPr>
            <p:cNvPr id="11" name="矩形: 圆顶角 10">
              <a:extLst>
                <a:ext uri="{FF2B5EF4-FFF2-40B4-BE49-F238E27FC236}">
                  <a16:creationId xmlns:a16="http://schemas.microsoft.com/office/drawing/2014/main" id="{FFAC1C14-54D9-FB01-C600-7FFAEC06AA68}"/>
                </a:ext>
              </a:extLst>
            </p:cNvPr>
            <p:cNvSpPr/>
            <p:nvPr/>
          </p:nvSpPr>
          <p:spPr>
            <a:xfrm>
              <a:off x="1030289" y="3300172"/>
              <a:ext cx="7176244" cy="771261"/>
            </a:xfrm>
            <a:prstGeom prst="round2SameRect">
              <a:avLst/>
            </a:prstGeom>
            <a:solidFill>
              <a:schemeClr val="accent1"/>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zh-CN" altLang="en-US" sz="1400" b="1" i="0" u="none" strike="noStrike" cap="none" spc="0" normalizeH="0" baseline="0" dirty="0">
                  <a:ln>
                    <a:noFill/>
                  </a:ln>
                  <a:solidFill>
                    <a:schemeClr val="bg1"/>
                  </a:solidFill>
                  <a:effectLst/>
                  <a:uFillTx/>
                  <a:latin typeface="+mn-ea"/>
                  <a:ea typeface="+mn-ea"/>
                  <a:cs typeface="Helvetica Neue Medium"/>
                  <a:sym typeface="Helvetica Neue Medium"/>
                </a:rPr>
                <a:t>乳腺癌骨转移患者</a:t>
              </a:r>
              <a:r>
                <a:rPr kumimoji="0" lang="en-US" altLang="zh-CN" sz="1400" b="1" i="0" u="none" strike="noStrike" cap="none" spc="0" normalizeH="0" baseline="0" dirty="0">
                  <a:ln>
                    <a:noFill/>
                  </a:ln>
                  <a:solidFill>
                    <a:schemeClr val="bg1"/>
                  </a:solidFill>
                  <a:effectLst/>
                  <a:uFillTx/>
                  <a:latin typeface="+mn-ea"/>
                  <a:ea typeface="+mn-ea"/>
                  <a:cs typeface="Helvetica Neue Medium"/>
                  <a:sym typeface="Helvetica Neue Medium"/>
                </a:rPr>
                <a:t>(N=1,272)SRE</a:t>
              </a:r>
              <a:r>
                <a:rPr kumimoji="0" lang="zh-CN" altLang="en-US" sz="1400" b="1" i="0" u="none" strike="noStrike" cap="none" spc="0" normalizeH="0" baseline="0" dirty="0">
                  <a:ln>
                    <a:noFill/>
                  </a:ln>
                  <a:solidFill>
                    <a:schemeClr val="bg1"/>
                  </a:solidFill>
                  <a:effectLst/>
                  <a:uFillTx/>
                  <a:latin typeface="+mn-ea"/>
                  <a:ea typeface="+mn-ea"/>
                  <a:cs typeface="Helvetica Neue Medium"/>
                  <a:sym typeface="Helvetica Neue Medium"/>
                </a:rPr>
                <a:t>的累积发生率</a:t>
              </a:r>
              <a:r>
                <a:rPr kumimoji="0" lang="en-US" altLang="zh-CN" sz="800" b="1" i="0" u="none" strike="noStrike" cap="none" spc="0" normalizeH="0" baseline="0" dirty="0">
                  <a:ln>
                    <a:noFill/>
                  </a:ln>
                  <a:solidFill>
                    <a:schemeClr val="bg1"/>
                  </a:solidFill>
                  <a:effectLst/>
                  <a:uFillTx/>
                  <a:latin typeface="+mn-ea"/>
                  <a:ea typeface="+mn-ea"/>
                  <a:cs typeface="Helvetica Neue Medium"/>
                  <a:sym typeface="Helvetica Neue Medium"/>
                </a:rPr>
                <a:t>(</a:t>
              </a:r>
              <a:r>
                <a:rPr kumimoji="0" lang="zh-CN" altLang="en-US" sz="800" b="1" i="0" u="none" strike="noStrike" cap="none" spc="0" normalizeH="0" baseline="0" dirty="0">
                  <a:ln>
                    <a:noFill/>
                  </a:ln>
                  <a:solidFill>
                    <a:schemeClr val="bg1"/>
                  </a:solidFill>
                  <a:effectLst/>
                  <a:uFillTx/>
                  <a:latin typeface="+mn-ea"/>
                  <a:ea typeface="+mn-ea"/>
                  <a:cs typeface="Helvetica Neue Medium"/>
                  <a:sym typeface="Helvetica Neue Medium"/>
                </a:rPr>
                <a:t>丹麦，</a:t>
              </a:r>
              <a:r>
                <a:rPr kumimoji="0" lang="en-US" altLang="zh-CN" sz="800" b="1" i="0" u="none" strike="noStrike" cap="none" spc="0" normalizeH="0" baseline="0" dirty="0">
                  <a:ln>
                    <a:noFill/>
                  </a:ln>
                  <a:solidFill>
                    <a:schemeClr val="bg1"/>
                  </a:solidFill>
                  <a:effectLst/>
                  <a:uFillTx/>
                  <a:latin typeface="+mn-ea"/>
                  <a:ea typeface="+mn-ea"/>
                  <a:cs typeface="Helvetica Neue Medium"/>
                  <a:sym typeface="Helvetica Neue Medium"/>
                </a:rPr>
                <a:t>1999-2007</a:t>
              </a:r>
              <a:r>
                <a:rPr kumimoji="0" lang="zh-CN" altLang="en-US" sz="800" b="1" i="0" u="none" strike="noStrike" cap="none" spc="0" normalizeH="0" baseline="0" dirty="0">
                  <a:ln>
                    <a:noFill/>
                  </a:ln>
                  <a:solidFill>
                    <a:schemeClr val="bg1"/>
                  </a:solidFill>
                  <a:effectLst/>
                  <a:uFillTx/>
                  <a:latin typeface="+mn-ea"/>
                  <a:ea typeface="+mn-ea"/>
                  <a:cs typeface="Helvetica Neue Medium"/>
                  <a:sym typeface="Helvetica Neue Medium"/>
                </a:rPr>
                <a:t>年</a:t>
              </a:r>
              <a:r>
                <a:rPr kumimoji="0" lang="en-US" altLang="zh-CN" sz="800" b="1" i="0" u="none" strike="noStrike" cap="none" spc="0" normalizeH="0" baseline="0" dirty="0">
                  <a:ln>
                    <a:noFill/>
                  </a:ln>
                  <a:solidFill>
                    <a:schemeClr val="bg1"/>
                  </a:solidFill>
                  <a:effectLst/>
                  <a:uFillTx/>
                  <a:latin typeface="+mn-ea"/>
                  <a:ea typeface="+mn-ea"/>
                  <a:cs typeface="Helvetica Neue Medium"/>
                  <a:sym typeface="Helvetica Neue Medium"/>
                </a:rPr>
                <a:t>)</a:t>
              </a:r>
              <a:endParaRPr kumimoji="0" lang="en-US" altLang="zh-CN" sz="1400" b="1" i="0" u="none" strike="noStrike" cap="none" spc="0" normalizeH="0" baseline="0" dirty="0">
                <a:ln>
                  <a:noFill/>
                </a:ln>
                <a:solidFill>
                  <a:schemeClr val="bg1"/>
                </a:solidFill>
                <a:effectLst/>
                <a:uFillTx/>
                <a:latin typeface="+mn-ea"/>
                <a:ea typeface="+mn-ea"/>
                <a:cs typeface="Helvetica Neue Medium"/>
                <a:sym typeface="Helvetica Neue Medium"/>
              </a:endParaRPr>
            </a:p>
          </p:txBody>
        </p:sp>
        <p:grpSp>
          <p:nvGrpSpPr>
            <p:cNvPr id="12" name="组合 11">
              <a:extLst>
                <a:ext uri="{FF2B5EF4-FFF2-40B4-BE49-F238E27FC236}">
                  <a16:creationId xmlns:a16="http://schemas.microsoft.com/office/drawing/2014/main" id="{AD89FC6C-685F-BBB2-0676-43A338B1A63F}"/>
                </a:ext>
              </a:extLst>
            </p:cNvPr>
            <p:cNvGrpSpPr/>
            <p:nvPr/>
          </p:nvGrpSpPr>
          <p:grpSpPr>
            <a:xfrm>
              <a:off x="6028535" y="3300172"/>
              <a:ext cx="2177998" cy="771261"/>
              <a:chOff x="7075258" y="258372"/>
              <a:chExt cx="1042318" cy="369100"/>
            </a:xfrm>
          </p:grpSpPr>
          <p:sp>
            <p:nvSpPr>
              <p:cNvPr id="20" name="直角三角形 19">
                <a:extLst>
                  <a:ext uri="{FF2B5EF4-FFF2-40B4-BE49-F238E27FC236}">
                    <a16:creationId xmlns:a16="http://schemas.microsoft.com/office/drawing/2014/main" id="{C3A90E40-3E5C-BCE9-2098-146BF114C95E}"/>
                  </a:ext>
                </a:extLst>
              </p:cNvPr>
              <p:cNvSpPr/>
              <p:nvPr/>
            </p:nvSpPr>
            <p:spPr>
              <a:xfrm rot="10800000">
                <a:off x="7642811" y="258372"/>
                <a:ext cx="474765" cy="369100"/>
              </a:xfrm>
              <a:prstGeom prst="rtTriangle">
                <a:avLst/>
              </a:prstGeom>
              <a:solidFill>
                <a:schemeClr val="bg1">
                  <a:alpha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mn-ea"/>
                  <a:sym typeface="微软雅黑" panose="020B0503020204020204" pitchFamily="34" charset="-122"/>
                </a:endParaRPr>
              </a:p>
            </p:txBody>
          </p:sp>
          <p:sp>
            <p:nvSpPr>
              <p:cNvPr id="21" name="直角三角形 20">
                <a:extLst>
                  <a:ext uri="{FF2B5EF4-FFF2-40B4-BE49-F238E27FC236}">
                    <a16:creationId xmlns:a16="http://schemas.microsoft.com/office/drawing/2014/main" id="{F184D4B4-1F91-89D2-20EB-72699D50FE9C}"/>
                  </a:ext>
                </a:extLst>
              </p:cNvPr>
              <p:cNvSpPr/>
              <p:nvPr/>
            </p:nvSpPr>
            <p:spPr>
              <a:xfrm rot="10800000" flipV="1">
                <a:off x="7075258" y="290045"/>
                <a:ext cx="1042318" cy="337427"/>
              </a:xfrm>
              <a:prstGeom prst="rtTriangle">
                <a:avLst/>
              </a:prstGeom>
              <a:solidFill>
                <a:schemeClr val="bg1">
                  <a:alpha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mn-ea"/>
                  <a:sym typeface="微软雅黑" panose="020B0503020204020204" pitchFamily="34" charset="-122"/>
                </a:endParaRPr>
              </a:p>
            </p:txBody>
          </p:sp>
        </p:grpSp>
        <p:grpSp>
          <p:nvGrpSpPr>
            <p:cNvPr id="17" name="组合 16">
              <a:extLst>
                <a:ext uri="{FF2B5EF4-FFF2-40B4-BE49-F238E27FC236}">
                  <a16:creationId xmlns:a16="http://schemas.microsoft.com/office/drawing/2014/main" id="{5E602729-D93F-1F7D-3D4B-C14584141FFE}"/>
                </a:ext>
              </a:extLst>
            </p:cNvPr>
            <p:cNvGrpSpPr/>
            <p:nvPr/>
          </p:nvGrpSpPr>
          <p:grpSpPr>
            <a:xfrm flipH="1">
              <a:off x="1030288" y="3300172"/>
              <a:ext cx="2177998" cy="771261"/>
              <a:chOff x="7075258" y="258372"/>
              <a:chExt cx="1042318" cy="369100"/>
            </a:xfrm>
          </p:grpSpPr>
          <p:sp>
            <p:nvSpPr>
              <p:cNvPr id="18" name="直角三角形 17">
                <a:extLst>
                  <a:ext uri="{FF2B5EF4-FFF2-40B4-BE49-F238E27FC236}">
                    <a16:creationId xmlns:a16="http://schemas.microsoft.com/office/drawing/2014/main" id="{C474638C-B47B-49BB-0EB2-0135FA9FD7F3}"/>
                  </a:ext>
                </a:extLst>
              </p:cNvPr>
              <p:cNvSpPr/>
              <p:nvPr/>
            </p:nvSpPr>
            <p:spPr>
              <a:xfrm rot="10800000">
                <a:off x="7642811" y="258372"/>
                <a:ext cx="474765" cy="369100"/>
              </a:xfrm>
              <a:prstGeom prst="rtTriangle">
                <a:avLst/>
              </a:prstGeom>
              <a:solidFill>
                <a:schemeClr val="bg1">
                  <a:alpha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mn-ea"/>
                  <a:sym typeface="微软雅黑" panose="020B0503020204020204" pitchFamily="34" charset="-122"/>
                </a:endParaRPr>
              </a:p>
            </p:txBody>
          </p:sp>
          <p:sp>
            <p:nvSpPr>
              <p:cNvPr id="19" name="直角三角形 18">
                <a:extLst>
                  <a:ext uri="{FF2B5EF4-FFF2-40B4-BE49-F238E27FC236}">
                    <a16:creationId xmlns:a16="http://schemas.microsoft.com/office/drawing/2014/main" id="{887BF0E9-F10C-9733-59EE-AD8A2376641C}"/>
                  </a:ext>
                </a:extLst>
              </p:cNvPr>
              <p:cNvSpPr/>
              <p:nvPr/>
            </p:nvSpPr>
            <p:spPr>
              <a:xfrm rot="10800000" flipV="1">
                <a:off x="7075258" y="290045"/>
                <a:ext cx="1042318" cy="337427"/>
              </a:xfrm>
              <a:prstGeom prst="rtTriangle">
                <a:avLst/>
              </a:prstGeom>
              <a:solidFill>
                <a:schemeClr val="bg1">
                  <a:alpha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mn-ea"/>
                  <a:sym typeface="微软雅黑" panose="020B0503020204020204" pitchFamily="34" charset="-122"/>
                </a:endParaRPr>
              </a:p>
            </p:txBody>
          </p:sp>
        </p:grpSp>
      </p:grpSp>
      <p:grpSp>
        <p:nvGrpSpPr>
          <p:cNvPr id="23" name="组合 22">
            <a:extLst>
              <a:ext uri="{FF2B5EF4-FFF2-40B4-BE49-F238E27FC236}">
                <a16:creationId xmlns:a16="http://schemas.microsoft.com/office/drawing/2014/main" id="{26FC83CC-92BA-9957-E23B-42BCB7510C1B}"/>
              </a:ext>
            </a:extLst>
          </p:cNvPr>
          <p:cNvGrpSpPr/>
          <p:nvPr/>
        </p:nvGrpSpPr>
        <p:grpSpPr>
          <a:xfrm>
            <a:off x="6324002" y="1071038"/>
            <a:ext cx="5345549" cy="910161"/>
            <a:chOff x="386444" y="1043266"/>
            <a:chExt cx="5562280" cy="827300"/>
          </a:xfrm>
        </p:grpSpPr>
        <p:sp>
          <p:nvSpPr>
            <p:cNvPr id="29" name="矩形 28">
              <a:extLst>
                <a:ext uri="{FF2B5EF4-FFF2-40B4-BE49-F238E27FC236}">
                  <a16:creationId xmlns:a16="http://schemas.microsoft.com/office/drawing/2014/main" id="{28C5F08F-BD05-9DE6-288B-C48608526D37}"/>
                </a:ext>
              </a:extLst>
            </p:cNvPr>
            <p:cNvSpPr/>
            <p:nvPr/>
          </p:nvSpPr>
          <p:spPr>
            <a:xfrm>
              <a:off x="412046" y="1043266"/>
              <a:ext cx="5536678" cy="820568"/>
            </a:xfrm>
            <a:prstGeom prst="rect">
              <a:avLst/>
            </a:prstGeom>
            <a:gradFill>
              <a:gsLst>
                <a:gs pos="0">
                  <a:schemeClr val="accent1">
                    <a:alpha val="10000"/>
                  </a:schemeClr>
                </a:gs>
                <a:gs pos="100000">
                  <a:schemeClr val="accent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137160" tIns="137160" rIns="137160" bIns="137160" rtlCol="0" anchor="ctr"/>
            <a:lstStyle/>
            <a:p>
              <a:pPr marL="172800" marR="0" lvl="0" algn="l" defTabSz="457200" rtl="0" eaLnBrk="1" fontAlgn="auto" latinLnBrk="0" hangingPunct="1">
                <a:lnSpc>
                  <a:spcPct val="100000"/>
                </a:lnSpc>
                <a:spcBef>
                  <a:spcPts val="0"/>
                </a:spcBef>
                <a:spcAft>
                  <a:spcPts val="0"/>
                </a:spcAft>
                <a:buClrTx/>
                <a:buSzTx/>
                <a:tabLst/>
                <a:defRPr/>
              </a:pPr>
              <a:r>
                <a:rPr lang="zh-CN" altLang="en-US" sz="1400" dirty="0">
                  <a:solidFill>
                    <a:schemeClr val="tx1"/>
                  </a:solidFill>
                  <a:latin typeface="+mn-ea"/>
                  <a:sym typeface="微软雅黑" panose="020B0503020204020204" pitchFamily="34" charset="-122"/>
                </a:rPr>
                <a:t>一项丹麦基于人群的队列研究</a:t>
              </a:r>
              <a:r>
                <a:rPr lang="en-US" altLang="zh-CN" sz="1400" baseline="30000" dirty="0">
                  <a:solidFill>
                    <a:schemeClr val="tx1"/>
                  </a:solidFill>
                  <a:latin typeface="+mn-ea"/>
                  <a:sym typeface="微软雅黑" panose="020B0503020204020204" pitchFamily="34" charset="-122"/>
                </a:rPr>
                <a:t>3</a:t>
              </a:r>
              <a:r>
                <a:rPr lang="zh-CN" altLang="en-US" sz="1400" dirty="0">
                  <a:solidFill>
                    <a:schemeClr val="tx1"/>
                  </a:solidFill>
                  <a:latin typeface="+mn-ea"/>
                  <a:sym typeface="微软雅黑" panose="020B0503020204020204" pitchFamily="34" charset="-122"/>
                </a:rPr>
                <a:t>显示，乳腺癌患者发生骨转移后，骨相关事件（</a:t>
              </a:r>
              <a:r>
                <a:rPr lang="en-US" altLang="zh-CN" sz="1400" dirty="0">
                  <a:solidFill>
                    <a:schemeClr val="tx1"/>
                  </a:solidFill>
                  <a:latin typeface="+mn-ea"/>
                  <a:sym typeface="微软雅黑" panose="020B0503020204020204" pitchFamily="34" charset="-122"/>
                </a:rPr>
                <a:t>SRE</a:t>
              </a:r>
              <a:r>
                <a:rPr lang="zh-CN" altLang="en-US" sz="1400" dirty="0">
                  <a:solidFill>
                    <a:schemeClr val="tx1"/>
                  </a:solidFill>
                  <a:latin typeface="+mn-ea"/>
                  <a:sym typeface="微软雅黑" panose="020B0503020204020204" pitchFamily="34" charset="-122"/>
                </a:rPr>
                <a:t>）的发生率较高： </a:t>
              </a:r>
              <a:r>
                <a:rPr lang="en-US" altLang="zh-CN" sz="1400" dirty="0">
                  <a:solidFill>
                    <a:schemeClr val="tx1"/>
                  </a:solidFill>
                  <a:latin typeface="+mn-ea"/>
                  <a:sym typeface="微软雅黑" panose="020B0503020204020204" pitchFamily="34" charset="-122"/>
                </a:rPr>
                <a:t>5</a:t>
              </a:r>
              <a:r>
                <a:rPr lang="zh-CN" altLang="en-US" sz="1400" dirty="0">
                  <a:solidFill>
                    <a:schemeClr val="tx1"/>
                  </a:solidFill>
                  <a:latin typeface="+mn-ea"/>
                  <a:sym typeface="微软雅黑" panose="020B0503020204020204" pitchFamily="34" charset="-122"/>
                </a:rPr>
                <a:t>年</a:t>
              </a:r>
              <a:r>
                <a:rPr lang="en-US" altLang="zh-CN" sz="1400" dirty="0">
                  <a:solidFill>
                    <a:schemeClr val="tx1"/>
                  </a:solidFill>
                  <a:latin typeface="+mn-ea"/>
                  <a:sym typeface="微软雅黑" panose="020B0503020204020204" pitchFamily="34" charset="-122"/>
                </a:rPr>
                <a:t>SRE</a:t>
              </a:r>
              <a:r>
                <a:rPr lang="zh-CN" altLang="en-US" sz="1400" dirty="0">
                  <a:solidFill>
                    <a:schemeClr val="tx1"/>
                  </a:solidFill>
                  <a:latin typeface="+mn-ea"/>
                  <a:sym typeface="微软雅黑" panose="020B0503020204020204" pitchFamily="34" charset="-122"/>
                </a:rPr>
                <a:t>发生率达</a:t>
              </a:r>
              <a:r>
                <a:rPr lang="en-US" altLang="zh-CN" sz="1400" dirty="0">
                  <a:solidFill>
                    <a:schemeClr val="tx1"/>
                  </a:solidFill>
                  <a:latin typeface="+mn-ea"/>
                  <a:sym typeface="微软雅黑" panose="020B0503020204020204" pitchFamily="34" charset="-122"/>
                </a:rPr>
                <a:t>51.7%</a:t>
              </a:r>
              <a:r>
                <a:rPr lang="zh-CN" altLang="en-US" sz="1400" dirty="0">
                  <a:solidFill>
                    <a:schemeClr val="tx1"/>
                  </a:solidFill>
                  <a:latin typeface="+mn-ea"/>
                  <a:sym typeface="微软雅黑" panose="020B0503020204020204" pitchFamily="34" charset="-122"/>
                </a:rPr>
                <a:t>，其中大部分在</a:t>
              </a:r>
              <a:r>
                <a:rPr lang="en-US" altLang="zh-CN" sz="1400" dirty="0">
                  <a:solidFill>
                    <a:schemeClr val="tx1"/>
                  </a:solidFill>
                  <a:latin typeface="+mn-ea"/>
                  <a:sym typeface="微软雅黑" panose="020B0503020204020204" pitchFamily="34" charset="-122"/>
                </a:rPr>
                <a:t>1</a:t>
              </a:r>
              <a:r>
                <a:rPr lang="zh-CN" altLang="en-US" sz="1400" dirty="0">
                  <a:solidFill>
                    <a:schemeClr val="tx1"/>
                  </a:solidFill>
                  <a:latin typeface="+mn-ea"/>
                  <a:sym typeface="微软雅黑" panose="020B0503020204020204" pitchFamily="34" charset="-122"/>
                </a:rPr>
                <a:t>年内发生</a:t>
              </a:r>
              <a:endParaRPr lang="en-US" altLang="zh-CN" sz="1400" dirty="0">
                <a:solidFill>
                  <a:schemeClr val="tx1"/>
                </a:solidFill>
                <a:latin typeface="+mn-ea"/>
                <a:sym typeface="微软雅黑" panose="020B0503020204020204" pitchFamily="34" charset="-122"/>
              </a:endParaRPr>
            </a:p>
          </p:txBody>
        </p:sp>
        <p:cxnSp>
          <p:nvCxnSpPr>
            <p:cNvPr id="31" name="直接连接符 30">
              <a:extLst>
                <a:ext uri="{FF2B5EF4-FFF2-40B4-BE49-F238E27FC236}">
                  <a16:creationId xmlns:a16="http://schemas.microsoft.com/office/drawing/2014/main" id="{445C32A8-E749-FB8E-D5AE-4605D22ED376}"/>
                </a:ext>
              </a:extLst>
            </p:cNvPr>
            <p:cNvCxnSpPr>
              <a:cxnSpLocks/>
            </p:cNvCxnSpPr>
            <p:nvPr/>
          </p:nvCxnSpPr>
          <p:spPr>
            <a:xfrm>
              <a:off x="386444" y="1049998"/>
              <a:ext cx="0" cy="820568"/>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grpSp>
      <p:sp>
        <p:nvSpPr>
          <p:cNvPr id="3" name="矩形: 圆角 2">
            <a:extLst>
              <a:ext uri="{FF2B5EF4-FFF2-40B4-BE49-F238E27FC236}">
                <a16:creationId xmlns:a16="http://schemas.microsoft.com/office/drawing/2014/main" id="{B70125AA-1FFB-553D-D660-A33582E476E0}"/>
              </a:ext>
            </a:extLst>
          </p:cNvPr>
          <p:cNvSpPr/>
          <p:nvPr/>
        </p:nvSpPr>
        <p:spPr>
          <a:xfrm rot="2684045">
            <a:off x="6444879" y="1355560"/>
            <a:ext cx="112503" cy="117064"/>
          </a:xfrm>
          <a:prstGeom prst="roundRect">
            <a:avLst>
              <a:gd name="adj" fmla="val 33114"/>
            </a:avLst>
          </a:prstGeom>
          <a:ln w="31750">
            <a:solidFill>
              <a:schemeClr val="bg1"/>
            </a:solidFill>
          </a:ln>
          <a:effectLst>
            <a:outerShdw blurRad="292100" dist="127000" dir="5400000" sx="101000" sy="101000" algn="t" rotWithShape="0">
              <a:schemeClr val="accent1">
                <a:alpha val="4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2800"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Tree>
    <p:extLst>
      <p:ext uri="{BB962C8B-B14F-4D97-AF65-F5344CB8AC3E}">
        <p14:creationId xmlns:p14="http://schemas.microsoft.com/office/powerpoint/2010/main" val="125789337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36562F-F847-2C37-1216-3578F2356367}"/>
            </a:ext>
          </a:extLst>
        </p:cNvPr>
        <p:cNvGrpSpPr/>
        <p:nvPr/>
      </p:nvGrpSpPr>
      <p:grpSpPr>
        <a:xfrm>
          <a:off x="0" y="0"/>
          <a:ext cx="0" cy="0"/>
          <a:chOff x="0" y="0"/>
          <a:chExt cx="0" cy="0"/>
        </a:xfrm>
      </p:grpSpPr>
      <p:sp>
        <p:nvSpPr>
          <p:cNvPr id="2" name="标题 1">
            <a:extLst>
              <a:ext uri="{FF2B5EF4-FFF2-40B4-BE49-F238E27FC236}">
                <a16:creationId xmlns:a16="http://schemas.microsoft.com/office/drawing/2014/main" id="{EEDAC54E-F6C7-7C7E-4716-8C280633F04D}"/>
              </a:ext>
            </a:extLst>
          </p:cNvPr>
          <p:cNvSpPr>
            <a:spLocks noGrp="1"/>
          </p:cNvSpPr>
          <p:nvPr>
            <p:ph type="title"/>
          </p:nvPr>
        </p:nvSpPr>
        <p:spPr/>
        <p:txBody>
          <a:bodyPr/>
          <a:lstStyle/>
          <a:p>
            <a:r>
              <a:rPr lang="zh-CN" altLang="en-US" dirty="0"/>
              <a:t>问题</a:t>
            </a:r>
            <a:r>
              <a:rPr lang="en-US" altLang="zh-CN" dirty="0"/>
              <a:t>3</a:t>
            </a:r>
            <a:r>
              <a:rPr lang="zh-CN" altLang="en-US" dirty="0"/>
              <a:t>：局部治疗</a:t>
            </a:r>
          </a:p>
        </p:txBody>
      </p:sp>
      <p:sp>
        <p:nvSpPr>
          <p:cNvPr id="3" name="矩形: 圆角 2">
            <a:extLst>
              <a:ext uri="{FF2B5EF4-FFF2-40B4-BE49-F238E27FC236}">
                <a16:creationId xmlns:a16="http://schemas.microsoft.com/office/drawing/2014/main" id="{884C93F6-A969-586B-9976-923D3C62E0EA}"/>
              </a:ext>
            </a:extLst>
          </p:cNvPr>
          <p:cNvSpPr/>
          <p:nvPr/>
        </p:nvSpPr>
        <p:spPr>
          <a:xfrm>
            <a:off x="371073" y="1295400"/>
            <a:ext cx="11460161" cy="4826116"/>
          </a:xfrm>
          <a:prstGeom prst="roundRect">
            <a:avLst>
              <a:gd name="adj" fmla="val 1782"/>
            </a:avLst>
          </a:prstGeom>
          <a:solidFill>
            <a:schemeClr val="lt1"/>
          </a:solidFill>
          <a:ln w="9525" cap="rnd">
            <a:gradFill>
              <a:gsLst>
                <a:gs pos="100000">
                  <a:schemeClr val="accent1"/>
                </a:gs>
                <a:gs pos="0">
                  <a:schemeClr val="accent1">
                    <a:alpha val="0"/>
                  </a:schemeClr>
                </a:gs>
              </a:gsLst>
              <a:lin ang="5400000" scaled="1"/>
            </a:gradFill>
            <a:round/>
          </a:ln>
          <a:effectLst>
            <a:outerShdw blurRad="63500" algn="ctr" rotWithShape="0">
              <a:schemeClr val="accent1">
                <a:alpha val="2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 name="内容占位符 2">
            <a:extLst>
              <a:ext uri="{FF2B5EF4-FFF2-40B4-BE49-F238E27FC236}">
                <a16:creationId xmlns:a16="http://schemas.microsoft.com/office/drawing/2014/main" id="{0C2DF3FA-B742-00A5-B84C-B49906F4650B}"/>
              </a:ext>
            </a:extLst>
          </p:cNvPr>
          <p:cNvSpPr txBox="1">
            <a:spLocks/>
          </p:cNvSpPr>
          <p:nvPr/>
        </p:nvSpPr>
        <p:spPr>
          <a:xfrm>
            <a:off x="838200" y="1549760"/>
            <a:ext cx="10183147" cy="4034611"/>
          </a:xfrm>
          <a:prstGeom prst="rect">
            <a:avLst/>
          </a:prstGeom>
        </p:spPr>
        <p:txBody>
          <a:bodyPr>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pPr>
            <a:r>
              <a:rPr lang="zh-CN" altLang="en-US" sz="2400" b="1" dirty="0">
                <a:latin typeface="Microsoft YaHei" panose="020B0503020204020204" pitchFamily="34" charset="-122"/>
                <a:ea typeface="Microsoft YaHei" panose="020B0503020204020204" pitchFamily="34" charset="-122"/>
              </a:rPr>
              <a:t>病例特点：乳腺癌骨转移，呈溶骨性改变，以左股骨近端破坏为主，骨折风险较大；活动严重受限伴疼痛，疼痛主要部位为左髋和左下肢。</a:t>
            </a:r>
            <a:endParaRPr lang="en-US" altLang="zh-CN" sz="2400" b="1" dirty="0">
              <a:latin typeface="Microsoft YaHei" panose="020B0503020204020204" pitchFamily="34" charset="-122"/>
              <a:ea typeface="Microsoft YaHei" panose="020B0503020204020204" pitchFamily="34" charset="-122"/>
            </a:endParaRPr>
          </a:p>
          <a:p>
            <a:pPr marL="0">
              <a:lnSpc>
                <a:spcPct val="200000"/>
              </a:lnSpc>
            </a:pPr>
            <a:r>
              <a:rPr lang="zh-CN" altLang="en-US" sz="2400" b="1" dirty="0">
                <a:solidFill>
                  <a:srgbClr val="EB6440"/>
                </a:solidFill>
                <a:latin typeface="微软雅黑" pitchFamily="34" charset="-122"/>
                <a:ea typeface="微软雅黑" pitchFamily="34" charset="-122"/>
              </a:rPr>
              <a:t>下一步治疗：</a:t>
            </a:r>
            <a:endParaRPr lang="en-US" altLang="zh-CN" sz="2400" b="1" dirty="0">
              <a:solidFill>
                <a:srgbClr val="EB6440"/>
              </a:solidFill>
              <a:latin typeface="微软雅黑" pitchFamily="34" charset="-122"/>
              <a:ea typeface="微软雅黑" pitchFamily="34" charset="-122"/>
            </a:endParaRPr>
          </a:p>
          <a:p>
            <a:pPr marL="0" indent="0">
              <a:lnSpc>
                <a:spcPct val="200000"/>
              </a:lnSpc>
              <a:buFont typeface="Arial" panose="020B0604020202020204" pitchFamily="34" charset="0"/>
              <a:buNone/>
            </a:pPr>
            <a:r>
              <a:rPr lang="zh-CN" altLang="en-US" sz="2400" b="1" dirty="0"/>
              <a:t>    </a:t>
            </a:r>
            <a:r>
              <a:rPr lang="zh-CN" altLang="en-US" sz="2400" b="1" dirty="0">
                <a:latin typeface="Microsoft YaHei" panose="020B0503020204020204" pitchFamily="34" charset="-122"/>
                <a:ea typeface="Microsoft YaHei" panose="020B0503020204020204" pitchFamily="34" charset="-122"/>
              </a:rPr>
              <a:t>（</a:t>
            </a:r>
            <a:r>
              <a:rPr lang="en-US" altLang="zh-CN" sz="2400" b="1" dirty="0">
                <a:latin typeface="Microsoft YaHei" panose="020B0503020204020204" pitchFamily="34" charset="-122"/>
                <a:ea typeface="Microsoft YaHei" panose="020B0503020204020204" pitchFamily="34" charset="-122"/>
              </a:rPr>
              <a:t>1</a:t>
            </a:r>
            <a:r>
              <a:rPr lang="zh-CN" altLang="en-US" sz="2400" b="1" dirty="0">
                <a:latin typeface="Microsoft YaHei" panose="020B0503020204020204" pitchFamily="34" charset="-122"/>
                <a:ea typeface="Microsoft YaHei" panose="020B0503020204020204" pitchFamily="34" charset="-122"/>
              </a:rPr>
              <a:t>）是否局部治疗干预？             是 </a:t>
            </a:r>
            <a:r>
              <a:rPr lang="en-US" altLang="zh-CN" sz="2400" b="1" dirty="0">
                <a:latin typeface="Microsoft YaHei" panose="020B0503020204020204" pitchFamily="34" charset="-122"/>
                <a:ea typeface="Microsoft YaHei" panose="020B0503020204020204" pitchFamily="34" charset="-122"/>
              </a:rPr>
              <a:t>/ </a:t>
            </a:r>
            <a:r>
              <a:rPr lang="zh-CN" altLang="en-US" sz="2400" b="1" dirty="0">
                <a:latin typeface="Microsoft YaHei" panose="020B0503020204020204" pitchFamily="34" charset="-122"/>
                <a:ea typeface="Microsoft YaHei" panose="020B0503020204020204" pitchFamily="34" charset="-122"/>
              </a:rPr>
              <a:t>否</a:t>
            </a:r>
            <a:endParaRPr lang="en-US" altLang="zh-CN" sz="2400" b="1" dirty="0">
              <a:latin typeface="Microsoft YaHei" panose="020B0503020204020204" pitchFamily="34" charset="-122"/>
              <a:ea typeface="Microsoft YaHei" panose="020B0503020204020204" pitchFamily="34" charset="-122"/>
            </a:endParaRPr>
          </a:p>
          <a:p>
            <a:pPr marL="0" indent="0">
              <a:lnSpc>
                <a:spcPct val="200000"/>
              </a:lnSpc>
              <a:buNone/>
            </a:pPr>
            <a:r>
              <a:rPr lang="zh-CN" altLang="en-US" sz="2400" b="1" dirty="0">
                <a:latin typeface="Microsoft YaHei" panose="020B0503020204020204" pitchFamily="34" charset="-122"/>
                <a:ea typeface="Microsoft YaHei" panose="020B0503020204020204" pitchFamily="34" charset="-122"/>
              </a:rPr>
              <a:t>（</a:t>
            </a:r>
            <a:r>
              <a:rPr lang="en-US" altLang="zh-CN" sz="2400" b="1" dirty="0">
                <a:latin typeface="Microsoft YaHei" panose="020B0503020204020204" pitchFamily="34" charset="-122"/>
                <a:ea typeface="Microsoft YaHei" panose="020B0503020204020204" pitchFamily="34" charset="-122"/>
              </a:rPr>
              <a:t>2</a:t>
            </a:r>
            <a:r>
              <a:rPr lang="zh-CN" altLang="en-US" sz="2400" b="1" dirty="0">
                <a:latin typeface="Microsoft YaHei" panose="020B0503020204020204" pitchFamily="34" charset="-122"/>
                <a:ea typeface="Microsoft YaHei" panose="020B0503020204020204" pitchFamily="34" charset="-122"/>
              </a:rPr>
              <a:t>）如果局部治疗，具体方式？     手术 </a:t>
            </a:r>
            <a:r>
              <a:rPr lang="en-US" altLang="zh-CN" sz="2400" b="1" dirty="0">
                <a:latin typeface="Microsoft YaHei" panose="020B0503020204020204" pitchFamily="34" charset="-122"/>
                <a:ea typeface="Microsoft YaHei" panose="020B0503020204020204" pitchFamily="34" charset="-122"/>
              </a:rPr>
              <a:t>/ </a:t>
            </a:r>
            <a:r>
              <a:rPr lang="zh-CN" altLang="en-US" sz="2400" b="1" dirty="0">
                <a:latin typeface="Microsoft YaHei" panose="020B0503020204020204" pitchFamily="34" charset="-122"/>
                <a:ea typeface="Microsoft YaHei" panose="020B0503020204020204" pitchFamily="34" charset="-122"/>
              </a:rPr>
              <a:t>放疗</a:t>
            </a:r>
            <a:endParaRPr lang="en-US" altLang="zh-CN" sz="2400" b="1" dirty="0">
              <a:latin typeface="Microsoft YaHei" panose="020B0503020204020204" pitchFamily="34" charset="-122"/>
              <a:ea typeface="Microsoft YaHei" panose="020B0503020204020204" pitchFamily="34" charset="-122"/>
            </a:endParaRPr>
          </a:p>
          <a:p>
            <a:pPr marL="0" indent="0">
              <a:lnSpc>
                <a:spcPct val="200000"/>
              </a:lnSpc>
              <a:buFont typeface="Arial" panose="020B0604020202020204" pitchFamily="34" charset="0"/>
              <a:buNone/>
            </a:pPr>
            <a:r>
              <a:rPr lang="zh-CN" altLang="en-US" sz="2400" b="1" dirty="0">
                <a:latin typeface="Microsoft YaHei" panose="020B0503020204020204" pitchFamily="34" charset="-122"/>
                <a:ea typeface="Microsoft YaHei" panose="020B0503020204020204" pitchFamily="34" charset="-122"/>
              </a:rPr>
              <a:t>    </a:t>
            </a:r>
            <a:endParaRPr lang="en-US" altLang="zh-CN" sz="2400" b="1" dirty="0">
              <a:latin typeface="Microsoft YaHei" panose="020B0503020204020204" pitchFamily="34" charset="-122"/>
              <a:ea typeface="Microsoft YaHei" panose="020B0503020204020204" pitchFamily="34" charset="-122"/>
            </a:endParaRPr>
          </a:p>
        </p:txBody>
      </p:sp>
      <p:grpSp>
        <p:nvGrpSpPr>
          <p:cNvPr id="8" name="组合 7">
            <a:extLst>
              <a:ext uri="{FF2B5EF4-FFF2-40B4-BE49-F238E27FC236}">
                <a16:creationId xmlns:a16="http://schemas.microsoft.com/office/drawing/2014/main" id="{7A614B26-0A86-A9E1-5383-FCDD310244B7}"/>
              </a:ext>
            </a:extLst>
          </p:cNvPr>
          <p:cNvGrpSpPr/>
          <p:nvPr/>
        </p:nvGrpSpPr>
        <p:grpSpPr>
          <a:xfrm>
            <a:off x="7708930" y="2823503"/>
            <a:ext cx="3073370" cy="3275693"/>
            <a:chOff x="7337455" y="2820193"/>
            <a:chExt cx="3595240" cy="3831918"/>
          </a:xfrm>
        </p:grpSpPr>
        <p:pic>
          <p:nvPicPr>
            <p:cNvPr id="5" name="Picture 3">
              <a:extLst>
                <a:ext uri="{FF2B5EF4-FFF2-40B4-BE49-F238E27FC236}">
                  <a16:creationId xmlns:a16="http://schemas.microsoft.com/office/drawing/2014/main" id="{EA6CB697-F010-C7B2-664E-3D99737D3AB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4457" t="8017" r="39916" b="30454"/>
            <a:stretch/>
          </p:blipFill>
          <p:spPr>
            <a:xfrm>
              <a:off x="7337455" y="2820193"/>
              <a:ext cx="3595240" cy="3240628"/>
            </a:xfrm>
            <a:prstGeom prst="rect">
              <a:avLst/>
            </a:prstGeom>
          </p:spPr>
        </p:pic>
        <p:sp>
          <p:nvSpPr>
            <p:cNvPr id="6" name="右箭头 5">
              <a:extLst>
                <a:ext uri="{FF2B5EF4-FFF2-40B4-BE49-F238E27FC236}">
                  <a16:creationId xmlns:a16="http://schemas.microsoft.com/office/drawing/2014/main" id="{2B03194B-1628-C2A4-A34A-040EAA96ACD7}"/>
                </a:ext>
              </a:extLst>
            </p:cNvPr>
            <p:cNvSpPr/>
            <p:nvPr/>
          </p:nvSpPr>
          <p:spPr>
            <a:xfrm flipH="1">
              <a:off x="9986036" y="3815812"/>
              <a:ext cx="719758" cy="237028"/>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2160">
                <a:solidFill>
                  <a:srgbClr val="EB6440"/>
                </a:solidFill>
              </a:endParaRPr>
            </a:p>
          </p:txBody>
        </p:sp>
        <p:sp>
          <p:nvSpPr>
            <p:cNvPr id="7" name="矩形 6">
              <a:extLst>
                <a:ext uri="{FF2B5EF4-FFF2-40B4-BE49-F238E27FC236}">
                  <a16:creationId xmlns:a16="http://schemas.microsoft.com/office/drawing/2014/main" id="{6A4E424B-8CD8-4D98-A0C3-B58E3BB0B221}"/>
                </a:ext>
              </a:extLst>
            </p:cNvPr>
            <p:cNvSpPr/>
            <p:nvPr/>
          </p:nvSpPr>
          <p:spPr>
            <a:xfrm>
              <a:off x="7749330" y="6155258"/>
              <a:ext cx="3183365" cy="496853"/>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2160" b="1" dirty="0">
                  <a:solidFill>
                    <a:srgbClr val="EB6440"/>
                  </a:solidFill>
                  <a:latin typeface="微软雅黑" pitchFamily="34" charset="-122"/>
                  <a:ea typeface="微软雅黑" pitchFamily="34" charset="-122"/>
                </a:rPr>
                <a:t>2021.12</a:t>
              </a:r>
              <a:r>
                <a:rPr lang="zh-CN" altLang="en-US" sz="2160" b="1" dirty="0">
                  <a:solidFill>
                    <a:srgbClr val="EB6440"/>
                  </a:solidFill>
                  <a:latin typeface="微软雅黑" pitchFamily="34" charset="-122"/>
                  <a:ea typeface="微软雅黑" pitchFamily="34" charset="-122"/>
                </a:rPr>
                <a:t>（疗前）</a:t>
              </a:r>
              <a:endParaRPr lang="zh-CN" altLang="en-US" sz="2160" dirty="0">
                <a:solidFill>
                  <a:srgbClr val="EB6440"/>
                </a:solidFill>
              </a:endParaRPr>
            </a:p>
          </p:txBody>
        </p:sp>
      </p:grpSp>
    </p:spTree>
    <p:extLst>
      <p:ext uri="{BB962C8B-B14F-4D97-AF65-F5344CB8AC3E}">
        <p14:creationId xmlns:p14="http://schemas.microsoft.com/office/powerpoint/2010/main" val="1563372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F7A369-A8CC-4B90-0705-242A56D2585E}"/>
            </a:ext>
          </a:extLst>
        </p:cNvPr>
        <p:cNvGrpSpPr/>
        <p:nvPr/>
      </p:nvGrpSpPr>
      <p:grpSpPr>
        <a:xfrm>
          <a:off x="0" y="0"/>
          <a:ext cx="0" cy="0"/>
          <a:chOff x="0" y="0"/>
          <a:chExt cx="0" cy="0"/>
        </a:xfrm>
      </p:grpSpPr>
      <p:sp>
        <p:nvSpPr>
          <p:cNvPr id="2" name="标题 1">
            <a:extLst>
              <a:ext uri="{FF2B5EF4-FFF2-40B4-BE49-F238E27FC236}">
                <a16:creationId xmlns:a16="http://schemas.microsoft.com/office/drawing/2014/main" id="{0629150F-4887-5F90-1AB6-C2F36819303D}"/>
              </a:ext>
            </a:extLst>
          </p:cNvPr>
          <p:cNvSpPr>
            <a:spLocks noGrp="1"/>
          </p:cNvSpPr>
          <p:nvPr>
            <p:ph type="title"/>
          </p:nvPr>
        </p:nvSpPr>
        <p:spPr/>
        <p:txBody>
          <a:bodyPr/>
          <a:lstStyle/>
          <a:p>
            <a:r>
              <a:rPr lang="zh-CN" altLang="en-US" dirty="0"/>
              <a:t>实际治疗</a:t>
            </a:r>
          </a:p>
        </p:txBody>
      </p:sp>
      <p:sp>
        <p:nvSpPr>
          <p:cNvPr id="3" name="矩形: 圆角 2">
            <a:extLst>
              <a:ext uri="{FF2B5EF4-FFF2-40B4-BE49-F238E27FC236}">
                <a16:creationId xmlns:a16="http://schemas.microsoft.com/office/drawing/2014/main" id="{9BE8BAE6-FA83-37C2-1919-D3DED988B38A}"/>
              </a:ext>
            </a:extLst>
          </p:cNvPr>
          <p:cNvSpPr/>
          <p:nvPr/>
        </p:nvSpPr>
        <p:spPr>
          <a:xfrm>
            <a:off x="371073" y="1295400"/>
            <a:ext cx="11460161" cy="4826116"/>
          </a:xfrm>
          <a:prstGeom prst="roundRect">
            <a:avLst>
              <a:gd name="adj" fmla="val 1782"/>
            </a:avLst>
          </a:prstGeom>
          <a:solidFill>
            <a:schemeClr val="lt1"/>
          </a:solidFill>
          <a:ln w="9525" cap="rnd">
            <a:gradFill>
              <a:gsLst>
                <a:gs pos="100000">
                  <a:schemeClr val="accent1"/>
                </a:gs>
                <a:gs pos="0">
                  <a:schemeClr val="accent1">
                    <a:alpha val="0"/>
                  </a:schemeClr>
                </a:gs>
              </a:gsLst>
              <a:lin ang="5400000" scaled="1"/>
            </a:gradFill>
            <a:round/>
          </a:ln>
          <a:effectLst>
            <a:outerShdw blurRad="63500" algn="ctr" rotWithShape="0">
              <a:schemeClr val="accent1">
                <a:alpha val="2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8" name="内容占位符 2">
            <a:extLst>
              <a:ext uri="{FF2B5EF4-FFF2-40B4-BE49-F238E27FC236}">
                <a16:creationId xmlns:a16="http://schemas.microsoft.com/office/drawing/2014/main" id="{9690409E-777F-A6A6-2AF0-051CC2FE0E61}"/>
              </a:ext>
            </a:extLst>
          </p:cNvPr>
          <p:cNvSpPr txBox="1">
            <a:spLocks/>
          </p:cNvSpPr>
          <p:nvPr/>
        </p:nvSpPr>
        <p:spPr>
          <a:xfrm>
            <a:off x="925286" y="1666896"/>
            <a:ext cx="10660117" cy="4036835"/>
          </a:xfrm>
          <a:prstGeom prst="rect">
            <a:avLst/>
          </a:prstGeom>
          <a:solidFill>
            <a:schemeClr val="bg1"/>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70000"/>
              </a:lnSpc>
            </a:pPr>
            <a:r>
              <a:rPr lang="zh-CN" altLang="en-US" sz="2400" b="1" dirty="0">
                <a:solidFill>
                  <a:srgbClr val="EB6440"/>
                </a:solidFill>
                <a:latin typeface="微软雅黑" pitchFamily="34" charset="-122"/>
                <a:ea typeface="微软雅黑" pitchFamily="34" charset="-122"/>
              </a:rPr>
              <a:t>局部骨转移灶放疗</a:t>
            </a:r>
            <a:r>
              <a:rPr lang="zh-CN" altLang="en-US" sz="2400" b="1" dirty="0">
                <a:solidFill>
                  <a:srgbClr val="EB6440"/>
                </a:solidFill>
              </a:rPr>
              <a:t>：</a:t>
            </a:r>
            <a:endParaRPr lang="en-US" altLang="zh-CN" sz="2400" b="1" dirty="0">
              <a:solidFill>
                <a:srgbClr val="EB6440"/>
              </a:solidFill>
            </a:endParaRPr>
          </a:p>
          <a:p>
            <a:pPr marL="0" indent="0">
              <a:lnSpc>
                <a:spcPct val="170000"/>
              </a:lnSpc>
              <a:buFont typeface="Arial" panose="020B0604020202020204" pitchFamily="34" charset="0"/>
              <a:buNone/>
            </a:pPr>
            <a:r>
              <a:rPr lang="zh-CN" altLang="en-US" sz="2400" b="1" dirty="0"/>
              <a:t>                      </a:t>
            </a:r>
            <a:r>
              <a:rPr lang="en-US" altLang="zh-CN" sz="2400" b="1" dirty="0">
                <a:latin typeface="Microsoft YaHei" panose="020B0503020204020204" pitchFamily="34" charset="-122"/>
                <a:ea typeface="Microsoft YaHei" panose="020B0503020204020204" pitchFamily="34" charset="-122"/>
              </a:rPr>
              <a:t>2021.12.7—2022.12.27</a:t>
            </a:r>
          </a:p>
          <a:p>
            <a:pPr marL="0" indent="0">
              <a:lnSpc>
                <a:spcPct val="170000"/>
              </a:lnSpc>
              <a:buFont typeface="Arial" panose="020B0604020202020204" pitchFamily="34" charset="0"/>
              <a:buNone/>
            </a:pPr>
            <a:r>
              <a:rPr lang="zh-CN" altLang="en-US" sz="2400" b="1" dirty="0">
                <a:latin typeface="Microsoft YaHei" panose="020B0503020204020204" pitchFamily="34" charset="-122"/>
                <a:ea typeface="Microsoft YaHei" panose="020B0503020204020204" pitchFamily="34" charset="-122"/>
              </a:rPr>
              <a:t>                     部位：左侧股骨</a:t>
            </a:r>
            <a:endParaRPr lang="en-US" altLang="zh-CN" sz="2400" b="1" dirty="0">
              <a:latin typeface="Microsoft YaHei" panose="020B0503020204020204" pitchFamily="34" charset="-122"/>
              <a:ea typeface="Microsoft YaHei" panose="020B0503020204020204" pitchFamily="34" charset="-122"/>
            </a:endParaRPr>
          </a:p>
          <a:p>
            <a:pPr marL="0" indent="0">
              <a:lnSpc>
                <a:spcPct val="170000"/>
              </a:lnSpc>
              <a:buFont typeface="Arial" panose="020B0604020202020204" pitchFamily="34" charset="0"/>
              <a:buNone/>
            </a:pPr>
            <a:r>
              <a:rPr lang="zh-CN" altLang="en-US" sz="2400" b="1" dirty="0">
                <a:latin typeface="Microsoft YaHei" panose="020B0503020204020204" pitchFamily="34" charset="-122"/>
                <a:ea typeface="Microsoft YaHei" panose="020B0503020204020204" pitchFamily="34" charset="-122"/>
              </a:rPr>
              <a:t>                     剂量：</a:t>
            </a:r>
            <a:r>
              <a:rPr lang="en-US" altLang="zh-CN" sz="2400" b="1" dirty="0">
                <a:latin typeface="Microsoft YaHei" panose="020B0503020204020204" pitchFamily="34" charset="-122"/>
                <a:ea typeface="Microsoft YaHei" panose="020B0503020204020204" pitchFamily="34" charset="-122"/>
              </a:rPr>
              <a:t>6MV-X IMRT </a:t>
            </a:r>
            <a:r>
              <a:rPr lang="zh-CN" altLang="en-US" sz="2400" b="1" dirty="0">
                <a:latin typeface="Microsoft YaHei" panose="020B0503020204020204" pitchFamily="34" charset="-122"/>
                <a:ea typeface="Microsoft YaHei" panose="020B0503020204020204" pitchFamily="34" charset="-122"/>
              </a:rPr>
              <a:t> </a:t>
            </a:r>
            <a:r>
              <a:rPr lang="en-US" altLang="zh-CN" sz="2400" b="1" dirty="0">
                <a:latin typeface="Microsoft YaHei" panose="020B0503020204020204" pitchFamily="34" charset="-122"/>
                <a:ea typeface="Microsoft YaHei" panose="020B0503020204020204" pitchFamily="34" charset="-122"/>
              </a:rPr>
              <a:t>Dt</a:t>
            </a:r>
            <a:r>
              <a:rPr lang="zh-CN" altLang="en-US" sz="2400" b="1" dirty="0">
                <a:latin typeface="Microsoft YaHei" panose="020B0503020204020204" pitchFamily="34" charset="-122"/>
                <a:ea typeface="Microsoft YaHei" panose="020B0503020204020204" pitchFamily="34" charset="-122"/>
              </a:rPr>
              <a:t>： </a:t>
            </a:r>
            <a:r>
              <a:rPr lang="en-US" altLang="zh-CN" sz="2400" b="1" dirty="0">
                <a:latin typeface="Microsoft YaHei" panose="020B0503020204020204" pitchFamily="34" charset="-122"/>
                <a:ea typeface="Microsoft YaHei" panose="020B0503020204020204" pitchFamily="34" charset="-122"/>
              </a:rPr>
              <a:t>45Gy/15f</a:t>
            </a:r>
          </a:p>
          <a:p>
            <a:pPr marL="0" indent="0">
              <a:lnSpc>
                <a:spcPct val="170000"/>
              </a:lnSpc>
              <a:buFont typeface="Arial" panose="020B0604020202020204" pitchFamily="34" charset="0"/>
              <a:buNone/>
            </a:pPr>
            <a:endParaRPr lang="en-US" altLang="zh-CN" sz="2400" b="1" dirty="0"/>
          </a:p>
          <a:p>
            <a:pPr marL="0" indent="0">
              <a:lnSpc>
                <a:spcPct val="120000"/>
              </a:lnSpc>
              <a:buFont typeface="Arial" panose="020B0604020202020204" pitchFamily="34" charset="0"/>
              <a:buNone/>
            </a:pPr>
            <a:endParaRPr lang="en-US" altLang="zh-CN" sz="2400" b="1" dirty="0"/>
          </a:p>
          <a:p>
            <a:pPr marL="0" indent="0">
              <a:buFont typeface="Arial" panose="020B0604020202020204" pitchFamily="34" charset="0"/>
              <a:buNone/>
            </a:pPr>
            <a:r>
              <a:rPr lang="en-US" altLang="zh-CN" sz="2400" b="1" dirty="0"/>
              <a:t>                       </a:t>
            </a:r>
          </a:p>
          <a:p>
            <a:pPr marL="0" indent="0">
              <a:buFont typeface="Arial" panose="020B0604020202020204" pitchFamily="34" charset="0"/>
              <a:buNone/>
            </a:pPr>
            <a:endParaRPr lang="zh-CN" altLang="en-US" sz="2400" b="1" dirty="0"/>
          </a:p>
        </p:txBody>
      </p:sp>
    </p:spTree>
    <p:extLst>
      <p:ext uri="{BB962C8B-B14F-4D97-AF65-F5344CB8AC3E}">
        <p14:creationId xmlns:p14="http://schemas.microsoft.com/office/powerpoint/2010/main" val="43655998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4CEDAA6-637E-82FE-2A3E-0A1021956F72}"/>
              </a:ext>
            </a:extLst>
          </p:cNvPr>
          <p:cNvSpPr>
            <a:spLocks noGrp="1"/>
          </p:cNvSpPr>
          <p:nvPr>
            <p:ph type="title"/>
          </p:nvPr>
        </p:nvSpPr>
        <p:spPr/>
        <p:txBody>
          <a:bodyPr/>
          <a:lstStyle/>
          <a:p>
            <a:r>
              <a:rPr lang="zh-CN" altLang="en-US" dirty="0"/>
              <a:t>骨转移灶成骨成分明显增多</a:t>
            </a:r>
          </a:p>
        </p:txBody>
      </p:sp>
      <p:pic>
        <p:nvPicPr>
          <p:cNvPr id="4" name="Picture 4">
            <a:extLst>
              <a:ext uri="{FF2B5EF4-FFF2-40B4-BE49-F238E27FC236}">
                <a16:creationId xmlns:a16="http://schemas.microsoft.com/office/drawing/2014/main" id="{0E509019-76D5-2FA9-90D4-EEF0AD144F3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53" t="21353" r="13353" b="26628"/>
          <a:stretch/>
        </p:blipFill>
        <p:spPr>
          <a:xfrm>
            <a:off x="1736651" y="1360953"/>
            <a:ext cx="8718697" cy="413609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 name="矩形 4">
            <a:extLst>
              <a:ext uri="{FF2B5EF4-FFF2-40B4-BE49-F238E27FC236}">
                <a16:creationId xmlns:a16="http://schemas.microsoft.com/office/drawing/2014/main" id="{B0344F37-96C9-59C9-1B8E-60891707B578}"/>
              </a:ext>
            </a:extLst>
          </p:cNvPr>
          <p:cNvSpPr/>
          <p:nvPr/>
        </p:nvSpPr>
        <p:spPr>
          <a:xfrm>
            <a:off x="1845508" y="5578471"/>
            <a:ext cx="2485231" cy="424732"/>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sz="2160" b="1" dirty="0">
                <a:solidFill>
                  <a:srgbClr val="EB6440"/>
                </a:solidFill>
                <a:latin typeface="微软雅黑" pitchFamily="34" charset="-122"/>
                <a:ea typeface="微软雅黑" pitchFamily="34" charset="-122"/>
              </a:rPr>
              <a:t>2021.12</a:t>
            </a:r>
            <a:r>
              <a:rPr lang="zh-CN" altLang="en-US" sz="2160" b="1" dirty="0">
                <a:solidFill>
                  <a:srgbClr val="EB6440"/>
                </a:solidFill>
                <a:latin typeface="微软雅黑" pitchFamily="34" charset="-122"/>
                <a:ea typeface="微软雅黑" pitchFamily="34" charset="-122"/>
              </a:rPr>
              <a:t>（疗前）</a:t>
            </a:r>
            <a:endParaRPr lang="zh-CN" altLang="en-US" sz="2160" dirty="0">
              <a:solidFill>
                <a:srgbClr val="EB6440"/>
              </a:solidFill>
            </a:endParaRPr>
          </a:p>
        </p:txBody>
      </p:sp>
      <p:sp>
        <p:nvSpPr>
          <p:cNvPr id="6" name="右箭头 5">
            <a:extLst>
              <a:ext uri="{FF2B5EF4-FFF2-40B4-BE49-F238E27FC236}">
                <a16:creationId xmlns:a16="http://schemas.microsoft.com/office/drawing/2014/main" id="{6D01A1F5-8FFD-27F0-0CF1-346B7AB39926}"/>
              </a:ext>
            </a:extLst>
          </p:cNvPr>
          <p:cNvSpPr/>
          <p:nvPr/>
        </p:nvSpPr>
        <p:spPr>
          <a:xfrm flipH="1">
            <a:off x="3804022" y="2344224"/>
            <a:ext cx="505192" cy="180754"/>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2160">
              <a:solidFill>
                <a:srgbClr val="EB6440"/>
              </a:solidFill>
            </a:endParaRPr>
          </a:p>
        </p:txBody>
      </p:sp>
      <p:sp>
        <p:nvSpPr>
          <p:cNvPr id="7" name="右箭头 6">
            <a:extLst>
              <a:ext uri="{FF2B5EF4-FFF2-40B4-BE49-F238E27FC236}">
                <a16:creationId xmlns:a16="http://schemas.microsoft.com/office/drawing/2014/main" id="{925EDC5F-6BDF-017B-3B3B-31DD19BAA049}"/>
              </a:ext>
            </a:extLst>
          </p:cNvPr>
          <p:cNvSpPr/>
          <p:nvPr/>
        </p:nvSpPr>
        <p:spPr>
          <a:xfrm flipH="1">
            <a:off x="9746618" y="2204226"/>
            <a:ext cx="505192" cy="180754"/>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2160">
              <a:solidFill>
                <a:srgbClr val="EB6440"/>
              </a:solidFill>
            </a:endParaRPr>
          </a:p>
        </p:txBody>
      </p:sp>
      <p:sp>
        <p:nvSpPr>
          <p:cNvPr id="8" name="右箭头 7">
            <a:extLst>
              <a:ext uri="{FF2B5EF4-FFF2-40B4-BE49-F238E27FC236}">
                <a16:creationId xmlns:a16="http://schemas.microsoft.com/office/drawing/2014/main" id="{A820A1C1-B3C5-E534-1CDC-3C2434FFA9BA}"/>
              </a:ext>
            </a:extLst>
          </p:cNvPr>
          <p:cNvSpPr/>
          <p:nvPr/>
        </p:nvSpPr>
        <p:spPr>
          <a:xfrm flipH="1">
            <a:off x="6828536" y="2279416"/>
            <a:ext cx="505192" cy="180754"/>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2160">
              <a:solidFill>
                <a:srgbClr val="EB6440"/>
              </a:solidFill>
            </a:endParaRPr>
          </a:p>
        </p:txBody>
      </p:sp>
      <p:sp>
        <p:nvSpPr>
          <p:cNvPr id="9" name="矩形 8">
            <a:extLst>
              <a:ext uri="{FF2B5EF4-FFF2-40B4-BE49-F238E27FC236}">
                <a16:creationId xmlns:a16="http://schemas.microsoft.com/office/drawing/2014/main" id="{DFDAE530-E77B-7B1B-393E-33E9D1468B66}"/>
              </a:ext>
            </a:extLst>
          </p:cNvPr>
          <p:cNvSpPr/>
          <p:nvPr/>
        </p:nvSpPr>
        <p:spPr>
          <a:xfrm>
            <a:off x="7648166" y="5622529"/>
            <a:ext cx="2807182" cy="424732"/>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sz="2160" b="1" dirty="0">
                <a:solidFill>
                  <a:srgbClr val="EB6440"/>
                </a:solidFill>
                <a:latin typeface="微软雅黑" pitchFamily="34" charset="-122"/>
                <a:ea typeface="微软雅黑" pitchFamily="34" charset="-122"/>
              </a:rPr>
              <a:t>2022.3</a:t>
            </a:r>
            <a:r>
              <a:rPr lang="zh-CN" altLang="en-US" sz="2160" b="1" dirty="0">
                <a:solidFill>
                  <a:srgbClr val="EB6440"/>
                </a:solidFill>
                <a:latin typeface="微软雅黑" pitchFamily="34" charset="-122"/>
                <a:ea typeface="微软雅黑" pitchFamily="34" charset="-122"/>
              </a:rPr>
              <a:t>（</a:t>
            </a:r>
            <a:r>
              <a:rPr lang="en-US" altLang="zh-CN" sz="2160" b="1" dirty="0">
                <a:solidFill>
                  <a:srgbClr val="EB6440"/>
                </a:solidFill>
                <a:latin typeface="微软雅黑" pitchFamily="34" charset="-122"/>
                <a:ea typeface="微软雅黑" pitchFamily="34" charset="-122"/>
              </a:rPr>
              <a:t>4</a:t>
            </a:r>
            <a:r>
              <a:rPr lang="zh-CN" altLang="en-US" sz="2160" b="1" dirty="0">
                <a:solidFill>
                  <a:srgbClr val="EB6440"/>
                </a:solidFill>
                <a:latin typeface="微软雅黑" pitchFamily="34" charset="-122"/>
                <a:ea typeface="微软雅黑" pitchFamily="34" charset="-122"/>
              </a:rPr>
              <a:t>周期后）</a:t>
            </a:r>
            <a:endParaRPr lang="zh-CN" altLang="en-US" sz="2160" dirty="0">
              <a:solidFill>
                <a:srgbClr val="EB6440"/>
              </a:solidFill>
            </a:endParaRPr>
          </a:p>
        </p:txBody>
      </p:sp>
      <p:sp>
        <p:nvSpPr>
          <p:cNvPr id="10" name="矩形 9">
            <a:extLst>
              <a:ext uri="{FF2B5EF4-FFF2-40B4-BE49-F238E27FC236}">
                <a16:creationId xmlns:a16="http://schemas.microsoft.com/office/drawing/2014/main" id="{B83B24D3-BA0E-766B-9CEB-E6817D701533}"/>
              </a:ext>
            </a:extLst>
          </p:cNvPr>
          <p:cNvSpPr/>
          <p:nvPr/>
        </p:nvSpPr>
        <p:spPr>
          <a:xfrm>
            <a:off x="4692408" y="5578471"/>
            <a:ext cx="2807182" cy="424732"/>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sz="2160" b="1" dirty="0">
                <a:solidFill>
                  <a:srgbClr val="EB6440"/>
                </a:solidFill>
                <a:latin typeface="微软雅黑" pitchFamily="34" charset="-122"/>
                <a:ea typeface="微软雅黑" pitchFamily="34" charset="-122"/>
              </a:rPr>
              <a:t>2022.1</a:t>
            </a:r>
            <a:r>
              <a:rPr lang="zh-CN" altLang="en-US" sz="2160" b="1" dirty="0">
                <a:solidFill>
                  <a:srgbClr val="EB6440"/>
                </a:solidFill>
                <a:latin typeface="微软雅黑" pitchFamily="34" charset="-122"/>
                <a:ea typeface="微软雅黑" pitchFamily="34" charset="-122"/>
              </a:rPr>
              <a:t>（</a:t>
            </a:r>
            <a:r>
              <a:rPr lang="en-US" altLang="zh-CN" sz="2160" b="1" dirty="0">
                <a:solidFill>
                  <a:srgbClr val="EB6440"/>
                </a:solidFill>
                <a:latin typeface="微软雅黑" pitchFamily="34" charset="-122"/>
                <a:ea typeface="微软雅黑" pitchFamily="34" charset="-122"/>
              </a:rPr>
              <a:t>2</a:t>
            </a:r>
            <a:r>
              <a:rPr lang="zh-CN" altLang="en-US" sz="2160" b="1" dirty="0">
                <a:solidFill>
                  <a:srgbClr val="EB6440"/>
                </a:solidFill>
                <a:latin typeface="微软雅黑" pitchFamily="34" charset="-122"/>
                <a:ea typeface="微软雅黑" pitchFamily="34" charset="-122"/>
              </a:rPr>
              <a:t>周期后）</a:t>
            </a:r>
            <a:endParaRPr lang="zh-CN" altLang="en-US" sz="2160" dirty="0">
              <a:solidFill>
                <a:srgbClr val="EB6440"/>
              </a:solidFill>
            </a:endParaRPr>
          </a:p>
        </p:txBody>
      </p:sp>
    </p:spTree>
    <p:extLst>
      <p:ext uri="{BB962C8B-B14F-4D97-AF65-F5344CB8AC3E}">
        <p14:creationId xmlns:p14="http://schemas.microsoft.com/office/powerpoint/2010/main" val="377370922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FF58387-534D-9FA7-8F27-3DC8D5150B43}"/>
              </a:ext>
            </a:extLst>
          </p:cNvPr>
          <p:cNvSpPr>
            <a:spLocks noGrp="1"/>
          </p:cNvSpPr>
          <p:nvPr>
            <p:ph type="title"/>
          </p:nvPr>
        </p:nvSpPr>
        <p:spPr/>
        <p:txBody>
          <a:bodyPr/>
          <a:lstStyle/>
          <a:p>
            <a:r>
              <a:rPr lang="zh-CN" altLang="en-US" dirty="0"/>
              <a:t>治疗后复查</a:t>
            </a:r>
          </a:p>
        </p:txBody>
      </p:sp>
      <p:graphicFrame>
        <p:nvGraphicFramePr>
          <p:cNvPr id="4" name="内容占位符 3">
            <a:extLst>
              <a:ext uri="{FF2B5EF4-FFF2-40B4-BE49-F238E27FC236}">
                <a16:creationId xmlns:a16="http://schemas.microsoft.com/office/drawing/2014/main" id="{5638EE86-2043-6ECE-F50F-A13BD672ABDD}"/>
              </a:ext>
            </a:extLst>
          </p:cNvPr>
          <p:cNvGraphicFramePr>
            <a:graphicFrameLocks/>
          </p:cNvGraphicFramePr>
          <p:nvPr>
            <p:extLst>
              <p:ext uri="{D42A27DB-BD31-4B8C-83A1-F6EECF244321}">
                <p14:modId xmlns:p14="http://schemas.microsoft.com/office/powerpoint/2010/main" val="2372074285"/>
              </p:ext>
            </p:extLst>
          </p:nvPr>
        </p:nvGraphicFramePr>
        <p:xfrm>
          <a:off x="1164446" y="1344284"/>
          <a:ext cx="10047839" cy="4613603"/>
        </p:xfrm>
        <a:graphic>
          <a:graphicData uri="http://schemas.openxmlformats.org/drawingml/2006/table">
            <a:tbl>
              <a:tblPr firstRow="1" bandRow="1">
                <a:tableStyleId>{5C22544A-7EE6-4342-B048-85BDC9FD1C3A}</a:tableStyleId>
              </a:tblPr>
              <a:tblGrid>
                <a:gridCol w="1793067">
                  <a:extLst>
                    <a:ext uri="{9D8B030D-6E8A-4147-A177-3AD203B41FA5}">
                      <a16:colId xmlns:a16="http://schemas.microsoft.com/office/drawing/2014/main" val="20000"/>
                    </a:ext>
                  </a:extLst>
                </a:gridCol>
                <a:gridCol w="4014787">
                  <a:extLst>
                    <a:ext uri="{9D8B030D-6E8A-4147-A177-3AD203B41FA5}">
                      <a16:colId xmlns:a16="http://schemas.microsoft.com/office/drawing/2014/main" val="20001"/>
                    </a:ext>
                  </a:extLst>
                </a:gridCol>
                <a:gridCol w="4239985">
                  <a:extLst>
                    <a:ext uri="{9D8B030D-6E8A-4147-A177-3AD203B41FA5}">
                      <a16:colId xmlns:a16="http://schemas.microsoft.com/office/drawing/2014/main" val="20002"/>
                    </a:ext>
                  </a:extLst>
                </a:gridCol>
              </a:tblGrid>
              <a:tr h="887328">
                <a:tc>
                  <a:txBody>
                    <a:bodyPr/>
                    <a:lstStyle/>
                    <a:p>
                      <a:pPr>
                        <a:lnSpc>
                          <a:spcPct val="150000"/>
                        </a:lnSpc>
                      </a:pPr>
                      <a:endParaRPr lang="zh-CN" altLang="en-US" sz="2200" b="1" dirty="0"/>
                    </a:p>
                  </a:txBody>
                  <a:tcPr marL="109728" marR="109728" marT="54864" marB="54864" anchor="ctr"/>
                </a:tc>
                <a:tc>
                  <a:txBody>
                    <a:bodyPr/>
                    <a:lstStyle/>
                    <a:p>
                      <a:pPr algn="ctr">
                        <a:lnSpc>
                          <a:spcPct val="150000"/>
                        </a:lnSpc>
                      </a:pPr>
                      <a:r>
                        <a:rPr lang="zh-CN" altLang="en-US" sz="2200" b="1" dirty="0">
                          <a:latin typeface="Microsoft YaHei" panose="020B0503020204020204" pitchFamily="34" charset="-122"/>
                          <a:ea typeface="Microsoft YaHei" panose="020B0503020204020204" pitchFamily="34" charset="-122"/>
                        </a:rPr>
                        <a:t>疗前（</a:t>
                      </a:r>
                      <a:r>
                        <a:rPr lang="en-US" altLang="zh-CN" sz="2200" b="1" dirty="0">
                          <a:latin typeface="Microsoft YaHei" panose="020B0503020204020204" pitchFamily="34" charset="-122"/>
                          <a:ea typeface="Microsoft YaHei" panose="020B0503020204020204" pitchFamily="34" charset="-122"/>
                        </a:rPr>
                        <a:t>2021.12</a:t>
                      </a:r>
                      <a:r>
                        <a:rPr lang="zh-CN" altLang="en-US" sz="2200" b="1" dirty="0">
                          <a:latin typeface="Microsoft YaHei" panose="020B0503020204020204" pitchFamily="34" charset="-122"/>
                          <a:ea typeface="Microsoft YaHei" panose="020B0503020204020204" pitchFamily="34" charset="-122"/>
                        </a:rPr>
                        <a:t>）</a:t>
                      </a:r>
                    </a:p>
                  </a:txBody>
                  <a:tcPr marL="109728" marR="109728" marT="54864" marB="54864" anchor="ctr"/>
                </a:tc>
                <a:tc>
                  <a:txBody>
                    <a:bodyPr/>
                    <a:lstStyle/>
                    <a:p>
                      <a:pPr marL="0" algn="ctr" defTabSz="914400" rtl="0" eaLnBrk="1" latinLnBrk="0" hangingPunct="1">
                        <a:lnSpc>
                          <a:spcPct val="150000"/>
                        </a:lnSpc>
                      </a:pPr>
                      <a:r>
                        <a:rPr lang="en-US" altLang="zh-CN" sz="2200" b="1" kern="1200" dirty="0">
                          <a:solidFill>
                            <a:schemeClr val="lt1"/>
                          </a:solidFill>
                          <a:latin typeface="Microsoft YaHei" panose="020B0503020204020204" pitchFamily="34" charset="-122"/>
                          <a:ea typeface="Microsoft YaHei" panose="020B0503020204020204" pitchFamily="34" charset="-122"/>
                          <a:cs typeface="+mn-cs"/>
                        </a:rPr>
                        <a:t>4</a:t>
                      </a:r>
                      <a:r>
                        <a:rPr lang="zh-CN" altLang="en-US" sz="2200" b="1" kern="1200" dirty="0">
                          <a:solidFill>
                            <a:schemeClr val="lt1"/>
                          </a:solidFill>
                          <a:latin typeface="Microsoft YaHei" panose="020B0503020204020204" pitchFamily="34" charset="-122"/>
                          <a:ea typeface="Microsoft YaHei" panose="020B0503020204020204" pitchFamily="34" charset="-122"/>
                          <a:cs typeface="+mn-cs"/>
                        </a:rPr>
                        <a:t>周期后（</a:t>
                      </a:r>
                      <a:r>
                        <a:rPr lang="en-US" altLang="zh-CN" sz="2200" b="1" kern="1200" dirty="0">
                          <a:solidFill>
                            <a:schemeClr val="lt1"/>
                          </a:solidFill>
                          <a:latin typeface="Microsoft YaHei" panose="020B0503020204020204" pitchFamily="34" charset="-122"/>
                          <a:ea typeface="Microsoft YaHei" panose="020B0503020204020204" pitchFamily="34" charset="-122"/>
                          <a:cs typeface="+mn-cs"/>
                        </a:rPr>
                        <a:t>2022.3</a:t>
                      </a:r>
                      <a:r>
                        <a:rPr lang="zh-CN" altLang="en-US" sz="2200" b="1" kern="1200" dirty="0">
                          <a:solidFill>
                            <a:schemeClr val="lt1"/>
                          </a:solidFill>
                          <a:latin typeface="Microsoft YaHei" panose="020B0503020204020204" pitchFamily="34" charset="-122"/>
                          <a:ea typeface="Microsoft YaHei" panose="020B0503020204020204" pitchFamily="34" charset="-122"/>
                          <a:cs typeface="+mn-cs"/>
                        </a:rPr>
                        <a:t>）</a:t>
                      </a:r>
                    </a:p>
                  </a:txBody>
                  <a:tcPr marL="109728" marR="109728" marT="54864" marB="54864" anchor="ctr"/>
                </a:tc>
                <a:extLst>
                  <a:ext uri="{0D108BD9-81ED-4DB2-BD59-A6C34878D82A}">
                    <a16:rowId xmlns:a16="http://schemas.microsoft.com/office/drawing/2014/main" val="10000"/>
                  </a:ext>
                </a:extLst>
              </a:tr>
              <a:tr h="887328">
                <a:tc>
                  <a:txBody>
                    <a:bodyPr/>
                    <a:lstStyle/>
                    <a:p>
                      <a:pPr marL="0" algn="l" defTabSz="914400" rtl="0" eaLnBrk="1" latinLnBrk="0" hangingPunct="1">
                        <a:lnSpc>
                          <a:spcPct val="150000"/>
                        </a:lnSpc>
                      </a:pPr>
                      <a:r>
                        <a:rPr lang="zh-CN" altLang="en-US" sz="1900" b="1" kern="1200" dirty="0">
                          <a:solidFill>
                            <a:schemeClr val="dk1"/>
                          </a:solidFill>
                          <a:latin typeface="Microsoft YaHei" panose="020B0503020204020204" pitchFamily="34" charset="-122"/>
                          <a:ea typeface="Microsoft YaHei" panose="020B0503020204020204" pitchFamily="34" charset="-122"/>
                          <a:cs typeface="+mn-cs"/>
                        </a:rPr>
                        <a:t>一般情况</a:t>
                      </a:r>
                    </a:p>
                  </a:txBody>
                  <a:tcPr marL="109728" marR="109728" marT="54864" marB="54864" anchor="ctr"/>
                </a:tc>
                <a:tc>
                  <a:txBody>
                    <a:bodyPr/>
                    <a:lstStyle/>
                    <a:p>
                      <a:pPr marL="0" algn="l" defTabSz="914400" rtl="0" eaLnBrk="1" latinLnBrk="0" hangingPunct="1">
                        <a:lnSpc>
                          <a:spcPct val="150000"/>
                        </a:lnSpc>
                      </a:pPr>
                      <a:r>
                        <a:rPr lang="zh-CN" altLang="en-US" sz="1900" b="1" kern="1200" dirty="0">
                          <a:solidFill>
                            <a:schemeClr val="dk1"/>
                          </a:solidFill>
                          <a:latin typeface="Microsoft YaHei" panose="020B0503020204020204" pitchFamily="34" charset="-122"/>
                          <a:ea typeface="Microsoft YaHei" panose="020B0503020204020204" pitchFamily="34" charset="-122"/>
                          <a:cs typeface="+mn-cs"/>
                        </a:rPr>
                        <a:t>乏力纳差</a:t>
                      </a:r>
                    </a:p>
                  </a:txBody>
                  <a:tcPr marL="109728" marR="109728" marT="54864" marB="54864" anchor="ctr"/>
                </a:tc>
                <a:tc>
                  <a:txBody>
                    <a:bodyPr/>
                    <a:lstStyle/>
                    <a:p>
                      <a:pPr marL="0" algn="l" defTabSz="914400" rtl="0" eaLnBrk="1" latinLnBrk="0" hangingPunct="1">
                        <a:lnSpc>
                          <a:spcPct val="150000"/>
                        </a:lnSpc>
                      </a:pPr>
                      <a:r>
                        <a:rPr lang="zh-CN" altLang="en-US" sz="1900" b="1" kern="1200" dirty="0">
                          <a:solidFill>
                            <a:schemeClr val="dk1"/>
                          </a:solidFill>
                          <a:latin typeface="Microsoft YaHei" panose="020B0503020204020204" pitchFamily="34" charset="-122"/>
                          <a:ea typeface="Microsoft YaHei" panose="020B0503020204020204" pitchFamily="34" charset="-122"/>
                          <a:cs typeface="+mn-cs"/>
                        </a:rPr>
                        <a:t>精神状态良好，进食正常</a:t>
                      </a:r>
                    </a:p>
                  </a:txBody>
                  <a:tcPr marL="109728" marR="109728" marT="54864" marB="54864" anchor="ctr"/>
                </a:tc>
                <a:extLst>
                  <a:ext uri="{0D108BD9-81ED-4DB2-BD59-A6C34878D82A}">
                    <a16:rowId xmlns:a16="http://schemas.microsoft.com/office/drawing/2014/main" val="10001"/>
                  </a:ext>
                </a:extLst>
              </a:tr>
              <a:tr h="887328">
                <a:tc>
                  <a:txBody>
                    <a:bodyPr/>
                    <a:lstStyle/>
                    <a:p>
                      <a:pPr marL="0" algn="l" defTabSz="914400" rtl="0" eaLnBrk="1" latinLnBrk="0" hangingPunct="1">
                        <a:lnSpc>
                          <a:spcPct val="150000"/>
                        </a:lnSpc>
                      </a:pPr>
                      <a:r>
                        <a:rPr lang="zh-CN" altLang="en-US" sz="1900" b="1" kern="1200" dirty="0">
                          <a:solidFill>
                            <a:schemeClr val="dk1"/>
                          </a:solidFill>
                          <a:latin typeface="Microsoft YaHei" panose="020B0503020204020204" pitchFamily="34" charset="-122"/>
                          <a:ea typeface="Microsoft YaHei" panose="020B0503020204020204" pitchFamily="34" charset="-122"/>
                          <a:cs typeface="+mn-cs"/>
                        </a:rPr>
                        <a:t>活动情况</a:t>
                      </a:r>
                    </a:p>
                  </a:txBody>
                  <a:tcPr marL="109728" marR="109728" marT="54864" marB="54864" anchor="ctr"/>
                </a:tc>
                <a:tc>
                  <a:txBody>
                    <a:bodyPr/>
                    <a:lstStyle/>
                    <a:p>
                      <a:pPr marL="0" algn="l" defTabSz="914400" rtl="0" eaLnBrk="1" latinLnBrk="0" hangingPunct="1">
                        <a:lnSpc>
                          <a:spcPct val="150000"/>
                        </a:lnSpc>
                      </a:pPr>
                      <a:r>
                        <a:rPr lang="zh-CN" altLang="en-US" sz="1900" b="1" kern="1200" dirty="0">
                          <a:solidFill>
                            <a:schemeClr val="dk1"/>
                          </a:solidFill>
                          <a:latin typeface="Microsoft YaHei" panose="020B0503020204020204" pitchFamily="34" charset="-122"/>
                          <a:ea typeface="Microsoft YaHei" panose="020B0503020204020204" pitchFamily="34" charset="-122"/>
                          <a:cs typeface="+mn-cs"/>
                        </a:rPr>
                        <a:t>被迫绝对卧床</a:t>
                      </a:r>
                    </a:p>
                  </a:txBody>
                  <a:tcPr marL="109728" marR="109728" marT="54864" marB="54864" anchor="ctr"/>
                </a:tc>
                <a:tc>
                  <a:txBody>
                    <a:bodyPr/>
                    <a:lstStyle/>
                    <a:p>
                      <a:pPr marL="0" algn="l" defTabSz="914400" rtl="0" eaLnBrk="1" latinLnBrk="0" hangingPunct="1">
                        <a:lnSpc>
                          <a:spcPct val="150000"/>
                        </a:lnSpc>
                      </a:pPr>
                      <a:r>
                        <a:rPr lang="zh-CN" altLang="en-US" sz="1900" b="1" kern="1200" dirty="0">
                          <a:solidFill>
                            <a:schemeClr val="dk1"/>
                          </a:solidFill>
                          <a:latin typeface="Microsoft YaHei" panose="020B0503020204020204" pitchFamily="34" charset="-122"/>
                          <a:ea typeface="Microsoft YaHei" panose="020B0503020204020204" pitchFamily="34" charset="-122"/>
                          <a:cs typeface="+mn-cs"/>
                        </a:rPr>
                        <a:t>可拄拐下地行走，生活可自理</a:t>
                      </a:r>
                    </a:p>
                  </a:txBody>
                  <a:tcPr marL="109728" marR="109728" marT="54864" marB="54864" anchor="ctr"/>
                </a:tc>
                <a:extLst>
                  <a:ext uri="{0D108BD9-81ED-4DB2-BD59-A6C34878D82A}">
                    <a16:rowId xmlns:a16="http://schemas.microsoft.com/office/drawing/2014/main" val="10002"/>
                  </a:ext>
                </a:extLst>
              </a:tr>
              <a:tr h="887328">
                <a:tc>
                  <a:txBody>
                    <a:bodyPr/>
                    <a:lstStyle/>
                    <a:p>
                      <a:pPr marL="0" algn="l" defTabSz="914400" rtl="0" eaLnBrk="1" latinLnBrk="0" hangingPunct="1">
                        <a:lnSpc>
                          <a:spcPct val="150000"/>
                        </a:lnSpc>
                      </a:pPr>
                      <a:r>
                        <a:rPr lang="zh-CN" altLang="en-US" sz="1900" b="1" kern="1200" dirty="0">
                          <a:solidFill>
                            <a:schemeClr val="dk1"/>
                          </a:solidFill>
                          <a:latin typeface="Microsoft YaHei" panose="020B0503020204020204" pitchFamily="34" charset="-122"/>
                          <a:ea typeface="Microsoft YaHei" panose="020B0503020204020204" pitchFamily="34" charset="-122"/>
                          <a:cs typeface="+mn-cs"/>
                        </a:rPr>
                        <a:t>疼痛</a:t>
                      </a:r>
                    </a:p>
                  </a:txBody>
                  <a:tcPr marL="109728" marR="109728" marT="54864" marB="54864" anchor="ctr"/>
                </a:tc>
                <a:tc>
                  <a:txBody>
                    <a:bodyPr/>
                    <a:lstStyle/>
                    <a:p>
                      <a:pPr marL="0" algn="l" defTabSz="914400" rtl="0" eaLnBrk="1" latinLnBrk="0" hangingPunct="1">
                        <a:lnSpc>
                          <a:spcPct val="150000"/>
                        </a:lnSpc>
                      </a:pPr>
                      <a:r>
                        <a:rPr lang="zh-CN" altLang="en-US" sz="1900" b="1" kern="1200" dirty="0">
                          <a:solidFill>
                            <a:schemeClr val="dk1"/>
                          </a:solidFill>
                          <a:latin typeface="Microsoft YaHei" panose="020B0503020204020204" pitchFamily="34" charset="-122"/>
                          <a:ea typeface="Microsoft YaHei" panose="020B0503020204020204" pitchFamily="34" charset="-122"/>
                          <a:cs typeface="+mn-cs"/>
                        </a:rPr>
                        <a:t>评分</a:t>
                      </a:r>
                      <a:r>
                        <a:rPr lang="en-US" altLang="zh-CN" sz="1900" b="1" kern="1200" dirty="0">
                          <a:solidFill>
                            <a:schemeClr val="dk1"/>
                          </a:solidFill>
                          <a:latin typeface="Microsoft YaHei" panose="020B0503020204020204" pitchFamily="34" charset="-122"/>
                          <a:ea typeface="Microsoft YaHei" panose="020B0503020204020204" pitchFamily="34" charset="-122"/>
                          <a:cs typeface="+mn-cs"/>
                        </a:rPr>
                        <a:t>5-6</a:t>
                      </a:r>
                      <a:r>
                        <a:rPr lang="zh-CN" altLang="en-US" sz="1900" b="1" kern="1200" dirty="0">
                          <a:solidFill>
                            <a:schemeClr val="dk1"/>
                          </a:solidFill>
                          <a:latin typeface="Microsoft YaHei" panose="020B0503020204020204" pitchFamily="34" charset="-122"/>
                          <a:ea typeface="Microsoft YaHei" panose="020B0503020204020204" pitchFamily="34" charset="-122"/>
                          <a:cs typeface="+mn-cs"/>
                        </a:rPr>
                        <a:t>分，需服镇痛药物</a:t>
                      </a:r>
                    </a:p>
                  </a:txBody>
                  <a:tcPr marL="109728" marR="109728" marT="54864" marB="54864" anchor="ctr"/>
                </a:tc>
                <a:tc>
                  <a:txBody>
                    <a:bodyPr/>
                    <a:lstStyle/>
                    <a:p>
                      <a:pPr marL="0" algn="l" defTabSz="914400" rtl="0" eaLnBrk="1" latinLnBrk="0" hangingPunct="1">
                        <a:lnSpc>
                          <a:spcPct val="150000"/>
                        </a:lnSpc>
                      </a:pPr>
                      <a:r>
                        <a:rPr lang="zh-CN" altLang="en-US" sz="1900" b="1" kern="1200" dirty="0">
                          <a:solidFill>
                            <a:schemeClr val="dk1"/>
                          </a:solidFill>
                          <a:latin typeface="Microsoft YaHei" panose="020B0503020204020204" pitchFamily="34" charset="-122"/>
                          <a:ea typeface="Microsoft YaHei" panose="020B0503020204020204" pitchFamily="34" charset="-122"/>
                          <a:cs typeface="+mn-cs"/>
                        </a:rPr>
                        <a:t>评分</a:t>
                      </a:r>
                      <a:r>
                        <a:rPr lang="en-US" altLang="zh-CN" sz="1900" b="1" kern="1200" dirty="0">
                          <a:solidFill>
                            <a:schemeClr val="dk1"/>
                          </a:solidFill>
                          <a:latin typeface="Microsoft YaHei" panose="020B0503020204020204" pitchFamily="34" charset="-122"/>
                          <a:ea typeface="Microsoft YaHei" panose="020B0503020204020204" pitchFamily="34" charset="-122"/>
                          <a:cs typeface="+mn-cs"/>
                        </a:rPr>
                        <a:t>2</a:t>
                      </a:r>
                      <a:r>
                        <a:rPr lang="zh-CN" altLang="en-US" sz="1900" b="1" kern="1200" dirty="0">
                          <a:solidFill>
                            <a:schemeClr val="dk1"/>
                          </a:solidFill>
                          <a:latin typeface="Microsoft YaHei" panose="020B0503020204020204" pitchFamily="34" charset="-122"/>
                          <a:ea typeface="Microsoft YaHei" panose="020B0503020204020204" pitchFamily="34" charset="-122"/>
                          <a:cs typeface="+mn-cs"/>
                        </a:rPr>
                        <a:t>分，无需镇痛药物</a:t>
                      </a:r>
                    </a:p>
                  </a:txBody>
                  <a:tcPr marL="109728" marR="109728" marT="54864" marB="54864" anchor="ctr"/>
                </a:tc>
                <a:extLst>
                  <a:ext uri="{0D108BD9-81ED-4DB2-BD59-A6C34878D82A}">
                    <a16:rowId xmlns:a16="http://schemas.microsoft.com/office/drawing/2014/main" val="10003"/>
                  </a:ext>
                </a:extLst>
              </a:tr>
              <a:tr h="1064291">
                <a:tc>
                  <a:txBody>
                    <a:bodyPr/>
                    <a:lstStyle/>
                    <a:p>
                      <a:pPr marL="0" algn="l" defTabSz="914400" rtl="0" eaLnBrk="1" latinLnBrk="0" hangingPunct="1">
                        <a:lnSpc>
                          <a:spcPct val="150000"/>
                        </a:lnSpc>
                      </a:pPr>
                      <a:r>
                        <a:rPr lang="zh-CN" altLang="en-US" sz="1900" b="1" kern="1200" dirty="0">
                          <a:solidFill>
                            <a:schemeClr val="dk1"/>
                          </a:solidFill>
                          <a:latin typeface="Microsoft YaHei" panose="020B0503020204020204" pitchFamily="34" charset="-122"/>
                          <a:ea typeface="Microsoft YaHei" panose="020B0503020204020204" pitchFamily="34" charset="-122"/>
                          <a:cs typeface="+mn-cs"/>
                        </a:rPr>
                        <a:t>查体</a:t>
                      </a:r>
                    </a:p>
                  </a:txBody>
                  <a:tcPr marL="109728" marR="109728" marT="54864" marB="54864" anchor="ctr"/>
                </a:tc>
                <a:tc>
                  <a:txBody>
                    <a:bodyPr/>
                    <a:lstStyle/>
                    <a:p>
                      <a:pPr marL="0" algn="l" defTabSz="914400" rtl="0" eaLnBrk="1" latinLnBrk="0" hangingPunct="1">
                        <a:lnSpc>
                          <a:spcPct val="150000"/>
                        </a:lnSpc>
                      </a:pPr>
                      <a:r>
                        <a:rPr lang="zh-CN" altLang="en-US" sz="1900" b="1" kern="1200" dirty="0">
                          <a:solidFill>
                            <a:schemeClr val="dk1"/>
                          </a:solidFill>
                          <a:latin typeface="Microsoft YaHei" panose="020B0503020204020204" pitchFamily="34" charset="-122"/>
                          <a:ea typeface="Microsoft YaHei" panose="020B0503020204020204" pitchFamily="34" charset="-122"/>
                          <a:cs typeface="+mn-cs"/>
                        </a:rPr>
                        <a:t>左乳可触及</a:t>
                      </a:r>
                      <a:r>
                        <a:rPr lang="en-US" altLang="zh-CN" sz="1900" b="1" kern="1200" dirty="0">
                          <a:solidFill>
                            <a:schemeClr val="dk1"/>
                          </a:solidFill>
                          <a:latin typeface="Microsoft YaHei" panose="020B0503020204020204" pitchFamily="34" charset="-122"/>
                          <a:ea typeface="Microsoft YaHei" panose="020B0503020204020204" pitchFamily="34" charset="-122"/>
                          <a:cs typeface="+mn-cs"/>
                        </a:rPr>
                        <a:t>6.0x4.5cm</a:t>
                      </a:r>
                      <a:r>
                        <a:rPr lang="zh-CN" altLang="en-US" sz="1900" b="1" kern="1200" dirty="0">
                          <a:solidFill>
                            <a:schemeClr val="dk1"/>
                          </a:solidFill>
                          <a:latin typeface="Microsoft YaHei" panose="020B0503020204020204" pitchFamily="34" charset="-122"/>
                          <a:ea typeface="Microsoft YaHei" panose="020B0503020204020204" pitchFamily="34" charset="-122"/>
                          <a:cs typeface="+mn-cs"/>
                        </a:rPr>
                        <a:t>肿物，质硬</a:t>
                      </a:r>
                    </a:p>
                  </a:txBody>
                  <a:tcPr marL="109728" marR="109728" marT="54864" marB="54864" anchor="ctr"/>
                </a:tc>
                <a:tc>
                  <a:txBody>
                    <a:bodyPr/>
                    <a:lstStyle/>
                    <a:p>
                      <a:pPr marL="0" algn="l" defTabSz="914400" rtl="0" eaLnBrk="1" latinLnBrk="0" hangingPunct="1">
                        <a:lnSpc>
                          <a:spcPct val="150000"/>
                        </a:lnSpc>
                      </a:pPr>
                      <a:r>
                        <a:rPr lang="zh-CN" altLang="en-US" sz="1900" b="1" kern="1200" dirty="0">
                          <a:solidFill>
                            <a:schemeClr val="dk1"/>
                          </a:solidFill>
                          <a:latin typeface="Microsoft YaHei" panose="020B0503020204020204" pitchFamily="34" charset="-122"/>
                          <a:ea typeface="Microsoft YaHei" panose="020B0503020204020204" pitchFamily="34" charset="-122"/>
                          <a:cs typeface="+mn-cs"/>
                        </a:rPr>
                        <a:t>左乳可触及</a:t>
                      </a:r>
                      <a:r>
                        <a:rPr lang="en-US" altLang="zh-CN" sz="1900" b="1" kern="1200" dirty="0">
                          <a:solidFill>
                            <a:schemeClr val="dk1"/>
                          </a:solidFill>
                          <a:latin typeface="Microsoft YaHei" panose="020B0503020204020204" pitchFamily="34" charset="-122"/>
                          <a:ea typeface="Microsoft YaHei" panose="020B0503020204020204" pitchFamily="34" charset="-122"/>
                          <a:cs typeface="+mn-cs"/>
                        </a:rPr>
                        <a:t>4.0x3.5cm</a:t>
                      </a:r>
                      <a:r>
                        <a:rPr lang="zh-CN" altLang="en-US" sz="1900" b="1" kern="1200" dirty="0">
                          <a:solidFill>
                            <a:schemeClr val="dk1"/>
                          </a:solidFill>
                          <a:latin typeface="Microsoft YaHei" panose="020B0503020204020204" pitchFamily="34" charset="-122"/>
                          <a:ea typeface="Microsoft YaHei" panose="020B0503020204020204" pitchFamily="34" charset="-122"/>
                          <a:cs typeface="+mn-cs"/>
                        </a:rPr>
                        <a:t>肿物，质软</a:t>
                      </a:r>
                    </a:p>
                  </a:txBody>
                  <a:tcPr marL="109728" marR="109728" marT="54864" marB="54864" anchor="ct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315774643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B251B45-3E31-A430-A456-AA917496484F}"/>
              </a:ext>
            </a:extLst>
          </p:cNvPr>
          <p:cNvSpPr>
            <a:spLocks noGrp="1"/>
          </p:cNvSpPr>
          <p:nvPr>
            <p:ph type="title"/>
          </p:nvPr>
        </p:nvSpPr>
        <p:spPr/>
        <p:txBody>
          <a:bodyPr/>
          <a:lstStyle/>
          <a:p>
            <a:r>
              <a:rPr lang="zh-CN" altLang="en-US" dirty="0"/>
              <a:t>病例小结</a:t>
            </a:r>
          </a:p>
        </p:txBody>
      </p:sp>
      <p:grpSp>
        <p:nvGrpSpPr>
          <p:cNvPr id="26" name="组合 25">
            <a:extLst>
              <a:ext uri="{FF2B5EF4-FFF2-40B4-BE49-F238E27FC236}">
                <a16:creationId xmlns:a16="http://schemas.microsoft.com/office/drawing/2014/main" id="{B3CC87E9-A144-4AE4-FCE5-951B8A6025A5}"/>
              </a:ext>
            </a:extLst>
          </p:cNvPr>
          <p:cNvGrpSpPr/>
          <p:nvPr/>
        </p:nvGrpSpPr>
        <p:grpSpPr>
          <a:xfrm>
            <a:off x="2027235" y="1204367"/>
            <a:ext cx="11611053" cy="3304846"/>
            <a:chOff x="1394460" y="427824"/>
            <a:chExt cx="11611053" cy="3304846"/>
          </a:xfrm>
        </p:grpSpPr>
        <p:sp>
          <p:nvSpPr>
            <p:cNvPr id="27" name="TextBox 81">
              <a:extLst>
                <a:ext uri="{FF2B5EF4-FFF2-40B4-BE49-F238E27FC236}">
                  <a16:creationId xmlns:a16="http://schemas.microsoft.com/office/drawing/2014/main" id="{B02D3160-356F-D289-6D52-BCABC0CC995F}"/>
                </a:ext>
              </a:extLst>
            </p:cNvPr>
            <p:cNvSpPr txBox="1">
              <a:spLocks noChangeArrowheads="1"/>
            </p:cNvSpPr>
            <p:nvPr/>
          </p:nvSpPr>
          <p:spPr bwMode="auto">
            <a:xfrm>
              <a:off x="1947038" y="3455742"/>
              <a:ext cx="548488" cy="2769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zh-CN" altLang="en-US" sz="12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骨痛</a:t>
              </a:r>
            </a:p>
          </p:txBody>
        </p:sp>
        <p:sp>
          <p:nvSpPr>
            <p:cNvPr id="28" name="TextBox 81">
              <a:extLst>
                <a:ext uri="{FF2B5EF4-FFF2-40B4-BE49-F238E27FC236}">
                  <a16:creationId xmlns:a16="http://schemas.microsoft.com/office/drawing/2014/main" id="{B775CFB5-0460-988D-66D3-8CB4FCD73217}"/>
                </a:ext>
              </a:extLst>
            </p:cNvPr>
            <p:cNvSpPr txBox="1">
              <a:spLocks noChangeArrowheads="1"/>
            </p:cNvSpPr>
            <p:nvPr/>
          </p:nvSpPr>
          <p:spPr bwMode="auto">
            <a:xfrm>
              <a:off x="8138060" y="3447278"/>
              <a:ext cx="80761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zh-CN" altLang="en-US" sz="12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骨痛缓解</a:t>
              </a:r>
            </a:p>
          </p:txBody>
        </p:sp>
        <p:grpSp>
          <p:nvGrpSpPr>
            <p:cNvPr id="29" name="组合 28">
              <a:extLst>
                <a:ext uri="{FF2B5EF4-FFF2-40B4-BE49-F238E27FC236}">
                  <a16:creationId xmlns:a16="http://schemas.microsoft.com/office/drawing/2014/main" id="{F8AB2074-889B-2E9B-5CF0-46CD4A09AB8D}"/>
                </a:ext>
              </a:extLst>
            </p:cNvPr>
            <p:cNvGrpSpPr/>
            <p:nvPr/>
          </p:nvGrpSpPr>
          <p:grpSpPr>
            <a:xfrm>
              <a:off x="1394460" y="427824"/>
              <a:ext cx="11611053" cy="3019454"/>
              <a:chOff x="1394460" y="403760"/>
              <a:chExt cx="11611053" cy="3019454"/>
            </a:xfrm>
          </p:grpSpPr>
          <p:sp>
            <p:nvSpPr>
              <p:cNvPr id="30" name="圆角矩形 56">
                <a:extLst>
                  <a:ext uri="{FF2B5EF4-FFF2-40B4-BE49-F238E27FC236}">
                    <a16:creationId xmlns:a16="http://schemas.microsoft.com/office/drawing/2014/main" id="{3EA3A446-31B9-D2AC-4536-2B57EBEDB901}"/>
                  </a:ext>
                </a:extLst>
              </p:cNvPr>
              <p:cNvSpPr/>
              <p:nvPr/>
            </p:nvSpPr>
            <p:spPr bwMode="auto">
              <a:xfrm>
                <a:off x="2149095" y="1046993"/>
                <a:ext cx="6341612" cy="299681"/>
              </a:xfrm>
              <a:prstGeom prst="roundRect">
                <a:avLst/>
              </a:prstGeom>
              <a:solidFill>
                <a:srgbClr val="FFC000"/>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200" noProof="1">
                    <a:solidFill>
                      <a:prstClr val="black"/>
                    </a:solidFill>
                    <a:latin typeface="微软雅黑" panose="020B0503020204020204" pitchFamily="34" charset="-122"/>
                    <a:ea typeface="微软雅黑" panose="020B0503020204020204" pitchFamily="34" charset="-122"/>
                  </a:rPr>
                  <a:t>Anastrozole/</a:t>
                </a:r>
                <a:r>
                  <a:rPr lang="zh-CN" altLang="en-US" sz="1200" noProof="1">
                    <a:solidFill>
                      <a:prstClr val="black"/>
                    </a:solidFill>
                    <a:latin typeface="微软雅黑" panose="020B0503020204020204" pitchFamily="34" charset="-122"/>
                    <a:ea typeface="微软雅黑" panose="020B0503020204020204" pitchFamily="34" charset="-122"/>
                  </a:rPr>
                  <a:t>口服</a:t>
                </a:r>
                <a:r>
                  <a:rPr lang="en-US" altLang="zh-CN" sz="1200" noProof="1">
                    <a:solidFill>
                      <a:prstClr val="black"/>
                    </a:solidFill>
                    <a:latin typeface="微软雅黑" panose="020B0503020204020204" pitchFamily="34" charset="-122"/>
                    <a:ea typeface="微软雅黑" panose="020B0503020204020204" pitchFamily="34" charset="-122"/>
                  </a:rPr>
                  <a:t>SERD</a:t>
                </a:r>
                <a:endParaRPr kumimoji="0" lang="en-US" altLang="zh-CN" sz="1200" b="0" i="0" u="none" strike="noStrike" kern="1200" cap="none" spc="0" normalizeH="0" baseline="0" noProof="1">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grpSp>
            <p:nvGrpSpPr>
              <p:cNvPr id="31" name="组合 30">
                <a:extLst>
                  <a:ext uri="{FF2B5EF4-FFF2-40B4-BE49-F238E27FC236}">
                    <a16:creationId xmlns:a16="http://schemas.microsoft.com/office/drawing/2014/main" id="{10A23D16-649C-96A4-CF5E-FB554E236DB2}"/>
                  </a:ext>
                </a:extLst>
              </p:cNvPr>
              <p:cNvGrpSpPr/>
              <p:nvPr/>
            </p:nvGrpSpPr>
            <p:grpSpPr>
              <a:xfrm>
                <a:off x="1394460" y="403760"/>
                <a:ext cx="11611053" cy="3019454"/>
                <a:chOff x="1406492" y="398700"/>
                <a:chExt cx="11611053" cy="3019454"/>
              </a:xfrm>
            </p:grpSpPr>
            <p:grpSp>
              <p:nvGrpSpPr>
                <p:cNvPr id="32" name="组合 11">
                  <a:extLst>
                    <a:ext uri="{FF2B5EF4-FFF2-40B4-BE49-F238E27FC236}">
                      <a16:creationId xmlns:a16="http://schemas.microsoft.com/office/drawing/2014/main" id="{D59DDC54-1F60-8FBF-C62E-91B6CEA251CE}"/>
                    </a:ext>
                  </a:extLst>
                </p:cNvPr>
                <p:cNvGrpSpPr>
                  <a:grpSpLocks/>
                </p:cNvGrpSpPr>
                <p:nvPr/>
              </p:nvGrpSpPr>
              <p:grpSpPr bwMode="auto">
                <a:xfrm>
                  <a:off x="1406492" y="1166136"/>
                  <a:ext cx="8193602" cy="1571375"/>
                  <a:chOff x="79778" y="949228"/>
                  <a:chExt cx="5149494" cy="1571350"/>
                </a:xfrm>
              </p:grpSpPr>
              <p:grpSp>
                <p:nvGrpSpPr>
                  <p:cNvPr id="40" name="组合 10">
                    <a:extLst>
                      <a:ext uri="{FF2B5EF4-FFF2-40B4-BE49-F238E27FC236}">
                        <a16:creationId xmlns:a16="http://schemas.microsoft.com/office/drawing/2014/main" id="{D0E755BB-5F4E-38AE-7FDF-B8B4FD9603EB}"/>
                      </a:ext>
                    </a:extLst>
                  </p:cNvPr>
                  <p:cNvGrpSpPr>
                    <a:grpSpLocks/>
                  </p:cNvGrpSpPr>
                  <p:nvPr/>
                </p:nvGrpSpPr>
                <p:grpSpPr bwMode="auto">
                  <a:xfrm>
                    <a:off x="369251" y="1223660"/>
                    <a:ext cx="4860021" cy="1296918"/>
                    <a:chOff x="672" y="2606"/>
                    <a:chExt cx="7653" cy="2042"/>
                  </a:xfrm>
                </p:grpSpPr>
                <p:sp>
                  <p:nvSpPr>
                    <p:cNvPr id="42" name="圆角矩形 40">
                      <a:extLst>
                        <a:ext uri="{FF2B5EF4-FFF2-40B4-BE49-F238E27FC236}">
                          <a16:creationId xmlns:a16="http://schemas.microsoft.com/office/drawing/2014/main" id="{F6CEA7E6-404E-ACA9-D46A-E9E73AD0FA05}"/>
                        </a:ext>
                      </a:extLst>
                    </p:cNvPr>
                    <p:cNvSpPr/>
                    <p:nvPr/>
                  </p:nvSpPr>
                  <p:spPr>
                    <a:xfrm>
                      <a:off x="963" y="3266"/>
                      <a:ext cx="6276" cy="463"/>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1">
                          <a:ln>
                            <a:noFill/>
                          </a:ln>
                          <a:solidFill>
                            <a:prstClr val="black"/>
                          </a:solidFill>
                          <a:effectLst/>
                          <a:uLnTx/>
                          <a:uFillTx/>
                          <a:latin typeface="微软雅黑" panose="020B0503020204020204" pitchFamily="34" charset="-122"/>
                          <a:ea typeface="微软雅黑" panose="020B0503020204020204" pitchFamily="34" charset="-122"/>
                          <a:cs typeface="+mn-cs"/>
                        </a:rPr>
                        <a:t>OFS</a:t>
                      </a:r>
                    </a:p>
                  </p:txBody>
                </p:sp>
                <p:sp>
                  <p:nvSpPr>
                    <p:cNvPr id="43" name="圆角矩形 48">
                      <a:extLst>
                        <a:ext uri="{FF2B5EF4-FFF2-40B4-BE49-F238E27FC236}">
                          <a16:creationId xmlns:a16="http://schemas.microsoft.com/office/drawing/2014/main" id="{F5D61A0B-2369-27D6-E5D1-9486513E6861}"/>
                        </a:ext>
                      </a:extLst>
                    </p:cNvPr>
                    <p:cNvSpPr/>
                    <p:nvPr/>
                  </p:nvSpPr>
                  <p:spPr>
                    <a:xfrm>
                      <a:off x="976" y="2606"/>
                      <a:ext cx="6276" cy="472"/>
                    </a:xfrm>
                    <a:prstGeom prst="round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200" noProof="1">
                          <a:solidFill>
                            <a:prstClr val="black"/>
                          </a:solidFill>
                          <a:latin typeface="微软雅黑" panose="020B0503020204020204" pitchFamily="34" charset="-122"/>
                          <a:ea typeface="微软雅黑" panose="020B0503020204020204" pitchFamily="34" charset="-122"/>
                        </a:rPr>
                        <a:t>Palbocilib</a:t>
                      </a:r>
                      <a:endParaRPr kumimoji="0" lang="zh-CN" altLang="en-US" sz="1200" b="0" i="0" u="none" strike="noStrike" kern="1200" cap="none" spc="0" normalizeH="0" baseline="0" noProof="1">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44" name="文本框 20">
                      <a:extLst>
                        <a:ext uri="{FF2B5EF4-FFF2-40B4-BE49-F238E27FC236}">
                          <a16:creationId xmlns:a16="http://schemas.microsoft.com/office/drawing/2014/main" id="{376A68F9-C99E-B52E-D71E-EACF93FCEC2F}"/>
                        </a:ext>
                      </a:extLst>
                    </p:cNvPr>
                    <p:cNvSpPr txBox="1">
                      <a:spLocks noChangeArrowheads="1"/>
                    </p:cNvSpPr>
                    <p:nvPr/>
                  </p:nvSpPr>
                  <p:spPr bwMode="auto">
                    <a:xfrm>
                      <a:off x="672" y="4198"/>
                      <a:ext cx="1435" cy="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altLang="zh-CN" sz="1200" dirty="0">
                          <a:solidFill>
                            <a:prstClr val="black"/>
                          </a:solidFill>
                          <a:latin typeface="微软雅黑" panose="020B0503020204020204" pitchFamily="34" charset="-122"/>
                          <a:ea typeface="微软雅黑" panose="020B0503020204020204" pitchFamily="34" charset="-122"/>
                        </a:rPr>
                        <a:t>2021.12</a:t>
                      </a:r>
                      <a:endParaRPr kumimoji="0" lang="en-US" altLang="zh-CN" sz="12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45" name="文本框 20">
                      <a:extLst>
                        <a:ext uri="{FF2B5EF4-FFF2-40B4-BE49-F238E27FC236}">
                          <a16:creationId xmlns:a16="http://schemas.microsoft.com/office/drawing/2014/main" id="{A92187A4-05B2-A3F2-4C51-A7BBF10CB7A2}"/>
                        </a:ext>
                      </a:extLst>
                    </p:cNvPr>
                    <p:cNvSpPr txBox="1">
                      <a:spLocks noChangeArrowheads="1"/>
                    </p:cNvSpPr>
                    <p:nvPr/>
                  </p:nvSpPr>
                  <p:spPr bwMode="auto">
                    <a:xfrm>
                      <a:off x="3762" y="4193"/>
                      <a:ext cx="1095" cy="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zh-CN" sz="12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2022.1</a:t>
                      </a:r>
                    </a:p>
                  </p:txBody>
                </p:sp>
                <p:sp>
                  <p:nvSpPr>
                    <p:cNvPr id="46" name="文本框 20">
                      <a:extLst>
                        <a:ext uri="{FF2B5EF4-FFF2-40B4-BE49-F238E27FC236}">
                          <a16:creationId xmlns:a16="http://schemas.microsoft.com/office/drawing/2014/main" id="{8C37ECBC-E385-3655-3398-D2775EF0C8EC}"/>
                        </a:ext>
                      </a:extLst>
                    </p:cNvPr>
                    <p:cNvSpPr txBox="1">
                      <a:spLocks noChangeArrowheads="1"/>
                    </p:cNvSpPr>
                    <p:nvPr/>
                  </p:nvSpPr>
                  <p:spPr bwMode="auto">
                    <a:xfrm>
                      <a:off x="6890" y="4212"/>
                      <a:ext cx="1435" cy="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zh-CN" sz="12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2022.3</a:t>
                      </a:r>
                    </a:p>
                  </p:txBody>
                </p:sp>
              </p:grpSp>
              <p:sp>
                <p:nvSpPr>
                  <p:cNvPr id="41" name="TextBox 4">
                    <a:extLst>
                      <a:ext uri="{FF2B5EF4-FFF2-40B4-BE49-F238E27FC236}">
                        <a16:creationId xmlns:a16="http://schemas.microsoft.com/office/drawing/2014/main" id="{7EC9F0F0-4B70-9A42-5E0A-5075A992020D}"/>
                      </a:ext>
                    </a:extLst>
                  </p:cNvPr>
                  <p:cNvSpPr txBox="1"/>
                  <p:nvPr/>
                </p:nvSpPr>
                <p:spPr>
                  <a:xfrm>
                    <a:off x="79778" y="949228"/>
                    <a:ext cx="226480" cy="831833"/>
                  </a:xfrm>
                  <a:prstGeom prst="rect">
                    <a:avLst/>
                  </a:prstGeom>
                </p:spPr>
                <p:style>
                  <a:lnRef idx="2">
                    <a:schemeClr val="accent1"/>
                  </a:lnRef>
                  <a:fillRef idx="1">
                    <a:schemeClr val="lt1"/>
                  </a:fillRef>
                  <a:effectRef idx="0">
                    <a:schemeClr val="accent1"/>
                  </a:effectRef>
                  <a:fontRef idx="minor">
                    <a:schemeClr val="dk1"/>
                  </a:fontRef>
                </p:style>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6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抗肿瘤</a:t>
                    </a:r>
                  </a:p>
                </p:txBody>
              </p:sp>
            </p:grpSp>
            <p:sp>
              <p:nvSpPr>
                <p:cNvPr id="33" name="TextBox 85">
                  <a:extLst>
                    <a:ext uri="{FF2B5EF4-FFF2-40B4-BE49-F238E27FC236}">
                      <a16:creationId xmlns:a16="http://schemas.microsoft.com/office/drawing/2014/main" id="{1FB6E897-B2B3-32A2-3B2B-F43EEBD53ACD}"/>
                    </a:ext>
                  </a:extLst>
                </p:cNvPr>
                <p:cNvSpPr txBox="1"/>
                <p:nvPr/>
              </p:nvSpPr>
              <p:spPr bwMode="auto">
                <a:xfrm>
                  <a:off x="1406493" y="2533654"/>
                  <a:ext cx="360363" cy="830262"/>
                </a:xfrm>
                <a:prstGeom prst="rect">
                  <a:avLst/>
                </a:prstGeom>
              </p:spPr>
              <p:style>
                <a:lnRef idx="2">
                  <a:schemeClr val="accent1"/>
                </a:lnRef>
                <a:fillRef idx="1">
                  <a:schemeClr val="lt1"/>
                </a:fillRef>
                <a:effectRef idx="0">
                  <a:schemeClr val="accent1"/>
                </a:effectRef>
                <a:fontRef idx="minor">
                  <a:schemeClr val="dk1"/>
                </a:fontRef>
              </p:style>
              <p:txBody>
                <a:bodyPr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6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骨改良</a:t>
                  </a:r>
                </a:p>
              </p:txBody>
            </p:sp>
            <p:sp>
              <p:nvSpPr>
                <p:cNvPr id="34" name="圆角矩形 57">
                  <a:extLst>
                    <a:ext uri="{FF2B5EF4-FFF2-40B4-BE49-F238E27FC236}">
                      <a16:creationId xmlns:a16="http://schemas.microsoft.com/office/drawing/2014/main" id="{639D32BC-BEFE-4AC8-F090-CEF0428F3195}"/>
                    </a:ext>
                  </a:extLst>
                </p:cNvPr>
                <p:cNvSpPr/>
                <p:nvPr/>
              </p:nvSpPr>
              <p:spPr bwMode="auto">
                <a:xfrm>
                  <a:off x="2174170" y="2688206"/>
                  <a:ext cx="6341612" cy="307955"/>
                </a:xfrm>
                <a:prstGeom prst="roundRect">
                  <a:avLst/>
                </a:prstGeom>
                <a:solidFill>
                  <a:srgbClr val="FFFF00"/>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CN" altLang="en-US" sz="1200" noProof="1">
                      <a:solidFill>
                        <a:prstClr val="black"/>
                      </a:solidFill>
                      <a:latin typeface="微软雅黑" panose="020B0503020204020204" pitchFamily="34" charset="-122"/>
                      <a:ea typeface="微软雅黑" panose="020B0503020204020204" pitchFamily="34" charset="-122"/>
                    </a:rPr>
                    <a:t>地舒单抗</a:t>
                  </a:r>
                  <a:r>
                    <a:rPr kumimoji="0" lang="zh-CN" altLang="en-US" sz="1200" b="0" i="0" u="none" strike="noStrike" kern="1200" cap="none" spc="0" normalizeH="0" baseline="0" noProof="1">
                      <a:ln>
                        <a:noFill/>
                      </a:ln>
                      <a:solidFill>
                        <a:prstClr val="black"/>
                      </a:solidFill>
                      <a:effectLst/>
                      <a:uLnTx/>
                      <a:uFillTx/>
                      <a:latin typeface="微软雅黑" panose="020B0503020204020204" pitchFamily="34" charset="-122"/>
                      <a:ea typeface="微软雅黑" panose="020B0503020204020204" pitchFamily="34" charset="-122"/>
                      <a:cs typeface="+mn-cs"/>
                    </a:rPr>
                    <a:t>  </a:t>
                  </a:r>
                  <a:r>
                    <a:rPr lang="en-US" altLang="zh-CN" sz="1200" noProof="1">
                      <a:solidFill>
                        <a:prstClr val="black"/>
                      </a:solidFill>
                      <a:latin typeface="微软雅黑" panose="020B0503020204020204" pitchFamily="34" charset="-122"/>
                      <a:ea typeface="微软雅黑" panose="020B0503020204020204" pitchFamily="34" charset="-122"/>
                    </a:rPr>
                    <a:t>120</a:t>
                  </a:r>
                  <a:r>
                    <a:rPr kumimoji="0" lang="en-US" altLang="zh-CN" sz="1200" b="0" i="0" u="none" strike="noStrike" kern="1200" cap="none" spc="0" normalizeH="0" baseline="0" noProof="1">
                      <a:ln>
                        <a:noFill/>
                      </a:ln>
                      <a:solidFill>
                        <a:prstClr val="black"/>
                      </a:solidFill>
                      <a:effectLst/>
                      <a:uLnTx/>
                      <a:uFillTx/>
                      <a:latin typeface="微软雅黑" panose="020B0503020204020204" pitchFamily="34" charset="-122"/>
                      <a:ea typeface="微软雅黑" panose="020B0503020204020204" pitchFamily="34" charset="-122"/>
                      <a:cs typeface="+mn-cs"/>
                    </a:rPr>
                    <a:t>mg/</a:t>
                  </a:r>
                  <a:r>
                    <a:rPr kumimoji="0" lang="zh-CN" altLang="en-US" sz="1200" b="0" i="0" u="none" strike="noStrike" kern="1200" cap="none" spc="0" normalizeH="0" baseline="0" noProof="1">
                      <a:ln>
                        <a:noFill/>
                      </a:ln>
                      <a:solidFill>
                        <a:prstClr val="black"/>
                      </a:solidFill>
                      <a:effectLst/>
                      <a:uLnTx/>
                      <a:uFillTx/>
                      <a:latin typeface="微软雅黑" panose="020B0503020204020204" pitchFamily="34" charset="-122"/>
                      <a:ea typeface="微软雅黑" panose="020B0503020204020204" pitchFamily="34" charset="-122"/>
                      <a:cs typeface="+mn-cs"/>
                    </a:rPr>
                    <a:t>月</a:t>
                  </a:r>
                  <a:endParaRPr kumimoji="0" lang="en-US" altLang="zh-CN" sz="1200" b="0" i="0" u="none" strike="noStrike" kern="1200" cap="none" spc="0" normalizeH="0" baseline="0" noProof="1">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35" name="等腰三角形 68">
                  <a:extLst>
                    <a:ext uri="{FF2B5EF4-FFF2-40B4-BE49-F238E27FC236}">
                      <a16:creationId xmlns:a16="http://schemas.microsoft.com/office/drawing/2014/main" id="{8A30A38B-C721-A263-1BEF-061AFC940E63}"/>
                    </a:ext>
                  </a:extLst>
                </p:cNvPr>
                <p:cNvSpPr/>
                <p:nvPr/>
              </p:nvSpPr>
              <p:spPr bwMode="auto">
                <a:xfrm>
                  <a:off x="2089260" y="3057494"/>
                  <a:ext cx="215917" cy="360660"/>
                </a:xfrm>
                <a:prstGeom prst="triangl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1">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36" name="等腰三角形 68">
                  <a:extLst>
                    <a:ext uri="{FF2B5EF4-FFF2-40B4-BE49-F238E27FC236}">
                      <a16:creationId xmlns:a16="http://schemas.microsoft.com/office/drawing/2014/main" id="{79DEBB4A-FFF8-4FB8-8C76-7B250E27B605}"/>
                    </a:ext>
                  </a:extLst>
                </p:cNvPr>
                <p:cNvSpPr/>
                <p:nvPr/>
              </p:nvSpPr>
              <p:spPr bwMode="auto">
                <a:xfrm rot="10800000">
                  <a:off x="2053167" y="675620"/>
                  <a:ext cx="215917" cy="360660"/>
                </a:xfrm>
                <a:prstGeom prs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1">
                    <a:ln>
                      <a:noFill/>
                    </a:ln>
                    <a:solidFill>
                      <a:schemeClr val="accent2">
                        <a:lumMod val="75000"/>
                      </a:schemeClr>
                    </a:solidFill>
                    <a:effectLst/>
                    <a:highlight>
                      <a:srgbClr val="FFFF00"/>
                    </a:highlight>
                    <a:uLnTx/>
                    <a:uFillTx/>
                    <a:latin typeface="微软雅黑" panose="020B0503020204020204" pitchFamily="34" charset="-122"/>
                    <a:ea typeface="微软雅黑" panose="020B0503020204020204" pitchFamily="34" charset="-122"/>
                    <a:cs typeface="+mn-cs"/>
                  </a:endParaRPr>
                </a:p>
              </p:txBody>
            </p:sp>
            <p:sp>
              <p:nvSpPr>
                <p:cNvPr id="37" name="TextBox 81">
                  <a:extLst>
                    <a:ext uri="{FF2B5EF4-FFF2-40B4-BE49-F238E27FC236}">
                      <a16:creationId xmlns:a16="http://schemas.microsoft.com/office/drawing/2014/main" id="{D5FB407E-E442-CEB2-2A67-C89B33272DF6}"/>
                    </a:ext>
                  </a:extLst>
                </p:cNvPr>
                <p:cNvSpPr txBox="1">
                  <a:spLocks noChangeArrowheads="1"/>
                </p:cNvSpPr>
                <p:nvPr/>
              </p:nvSpPr>
              <p:spPr bwMode="auto">
                <a:xfrm>
                  <a:off x="1536702" y="398700"/>
                  <a:ext cx="1248849" cy="276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zh-CN" altLang="en-US" sz="12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入组</a:t>
                  </a:r>
                  <a:r>
                    <a:rPr lang="en-US" altLang="zh-CN" sz="1200" dirty="0">
                      <a:solidFill>
                        <a:prstClr val="black"/>
                      </a:solidFill>
                      <a:latin typeface="微软雅黑" panose="020B0503020204020204" pitchFamily="34" charset="-122"/>
                      <a:ea typeface="微软雅黑" panose="020B0503020204020204" pitchFamily="34" charset="-122"/>
                    </a:rPr>
                    <a:t>SERENA-4</a:t>
                  </a:r>
                  <a:endParaRPr kumimoji="0" lang="zh-CN" altLang="en-US" sz="12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38" name="等腰三角形 68">
                  <a:extLst>
                    <a:ext uri="{FF2B5EF4-FFF2-40B4-BE49-F238E27FC236}">
                      <a16:creationId xmlns:a16="http://schemas.microsoft.com/office/drawing/2014/main" id="{4C9EC01A-CEAE-8504-25E3-B855B3B4DDD2}"/>
                    </a:ext>
                  </a:extLst>
                </p:cNvPr>
                <p:cNvSpPr/>
                <p:nvPr/>
              </p:nvSpPr>
              <p:spPr bwMode="auto">
                <a:xfrm>
                  <a:off x="8391781" y="3019268"/>
                  <a:ext cx="215917" cy="360660"/>
                </a:xfrm>
                <a:prstGeom prst="triangl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1">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39" name="文本框 38">
                  <a:extLst>
                    <a:ext uri="{FF2B5EF4-FFF2-40B4-BE49-F238E27FC236}">
                      <a16:creationId xmlns:a16="http://schemas.microsoft.com/office/drawing/2014/main" id="{CBD283CD-9B7C-9274-951D-416F9B6A62A1}"/>
                    </a:ext>
                  </a:extLst>
                </p:cNvPr>
                <p:cNvSpPr txBox="1"/>
                <p:nvPr/>
              </p:nvSpPr>
              <p:spPr>
                <a:xfrm>
                  <a:off x="6919567" y="1849790"/>
                  <a:ext cx="6097978" cy="338554"/>
                </a:xfrm>
                <a:prstGeom prst="rect">
                  <a:avLst/>
                </a:prstGeom>
                <a:noFill/>
              </p:spPr>
              <p:txBody>
                <a:bodyPr wrap="square">
                  <a:spAutoFit/>
                </a:bodyPr>
                <a:lstStyle/>
                <a:p>
                  <a:pPr algn="ctr"/>
                  <a:r>
                    <a:rPr lang="zh-CN" altLang="en-US" sz="1600" b="1" dirty="0">
                      <a:solidFill>
                        <a:srgbClr val="FF0000"/>
                      </a:solidFill>
                      <a:latin typeface="微软雅黑" panose="020B0503020204020204" pitchFamily="34" charset="-122"/>
                      <a:ea typeface="微软雅黑" panose="020B0503020204020204" pitchFamily="34" charset="-122"/>
                    </a:rPr>
                    <a:t>持续用药中</a:t>
                  </a:r>
                  <a:r>
                    <a:rPr lang="en-US" altLang="zh-CN" sz="1600" b="1" dirty="0">
                      <a:solidFill>
                        <a:srgbClr val="FF0000"/>
                      </a:solidFill>
                      <a:latin typeface="微软雅黑" panose="020B0503020204020204" pitchFamily="34" charset="-122"/>
                      <a:ea typeface="微软雅黑" panose="020B0503020204020204" pitchFamily="34" charset="-122"/>
                    </a:rPr>
                    <a:t>…</a:t>
                  </a:r>
                  <a:endParaRPr lang="zh-CN" altLang="en-US" sz="1600" b="1" dirty="0">
                    <a:solidFill>
                      <a:srgbClr val="FF0000"/>
                    </a:solidFill>
                    <a:latin typeface="微软雅黑" panose="020B0503020204020204" pitchFamily="34" charset="-122"/>
                    <a:ea typeface="微软雅黑" panose="020B0503020204020204" pitchFamily="34" charset="-122"/>
                  </a:endParaRPr>
                </a:p>
              </p:txBody>
            </p:sp>
          </p:grpSp>
        </p:grpSp>
      </p:grpSp>
      <p:graphicFrame>
        <p:nvGraphicFramePr>
          <p:cNvPr id="48" name="图示 47">
            <a:extLst>
              <a:ext uri="{FF2B5EF4-FFF2-40B4-BE49-F238E27FC236}">
                <a16:creationId xmlns:a16="http://schemas.microsoft.com/office/drawing/2014/main" id="{CEC56AE6-4525-4C20-9AC5-06F86D1E446F}"/>
              </a:ext>
            </a:extLst>
          </p:cNvPr>
          <p:cNvGraphicFramePr/>
          <p:nvPr>
            <p:extLst>
              <p:ext uri="{D42A27DB-BD31-4B8C-83A1-F6EECF244321}">
                <p14:modId xmlns:p14="http://schemas.microsoft.com/office/powerpoint/2010/main" val="3602868185"/>
              </p:ext>
            </p:extLst>
          </p:nvPr>
        </p:nvGraphicFramePr>
        <p:xfrm>
          <a:off x="1971163" y="2918514"/>
          <a:ext cx="9301748" cy="9915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9" name="椭圆 48">
            <a:extLst>
              <a:ext uri="{FF2B5EF4-FFF2-40B4-BE49-F238E27FC236}">
                <a16:creationId xmlns:a16="http://schemas.microsoft.com/office/drawing/2014/main" id="{F7E355B6-8A9F-664D-31F2-069C99D94B8B}"/>
              </a:ext>
            </a:extLst>
          </p:cNvPr>
          <p:cNvSpPr/>
          <p:nvPr/>
        </p:nvSpPr>
        <p:spPr>
          <a:xfrm>
            <a:off x="2781868" y="3089544"/>
            <a:ext cx="72189" cy="65398"/>
          </a:xfrm>
          <a:prstGeom prst="ellipse">
            <a:avLst/>
          </a:prstGeom>
          <a:ln>
            <a:solidFill>
              <a:srgbClr val="2930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50" name="椭圆 49">
            <a:extLst>
              <a:ext uri="{FF2B5EF4-FFF2-40B4-BE49-F238E27FC236}">
                <a16:creationId xmlns:a16="http://schemas.microsoft.com/office/drawing/2014/main" id="{79440B27-4C84-5B99-7022-B1CCB37672F7}"/>
              </a:ext>
            </a:extLst>
          </p:cNvPr>
          <p:cNvSpPr/>
          <p:nvPr/>
        </p:nvSpPr>
        <p:spPr>
          <a:xfrm>
            <a:off x="5893530" y="3074595"/>
            <a:ext cx="72189" cy="65398"/>
          </a:xfrm>
          <a:prstGeom prst="ellipse">
            <a:avLst/>
          </a:prstGeom>
          <a:ln>
            <a:solidFill>
              <a:srgbClr val="2930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51" name="椭圆 50">
            <a:extLst>
              <a:ext uri="{FF2B5EF4-FFF2-40B4-BE49-F238E27FC236}">
                <a16:creationId xmlns:a16="http://schemas.microsoft.com/office/drawing/2014/main" id="{56345351-2F50-BF44-E2D8-6E37F50EDC89}"/>
              </a:ext>
            </a:extLst>
          </p:cNvPr>
          <p:cNvSpPr/>
          <p:nvPr/>
        </p:nvSpPr>
        <p:spPr>
          <a:xfrm>
            <a:off x="9048294" y="3093033"/>
            <a:ext cx="72189" cy="65398"/>
          </a:xfrm>
          <a:prstGeom prst="ellipse">
            <a:avLst/>
          </a:prstGeom>
          <a:ln>
            <a:solidFill>
              <a:srgbClr val="2930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kumimoji="1" lang="zh-CN" altLang="en-US"/>
          </a:p>
        </p:txBody>
      </p:sp>
      <p:sp>
        <p:nvSpPr>
          <p:cNvPr id="52" name="圆角矩形 33">
            <a:extLst>
              <a:ext uri="{FF2B5EF4-FFF2-40B4-BE49-F238E27FC236}">
                <a16:creationId xmlns:a16="http://schemas.microsoft.com/office/drawing/2014/main" id="{5462E18C-8E1F-26C1-9638-D338C602F096}"/>
              </a:ext>
            </a:extLst>
          </p:cNvPr>
          <p:cNvSpPr/>
          <p:nvPr/>
        </p:nvSpPr>
        <p:spPr bwMode="auto">
          <a:xfrm>
            <a:off x="3128301" y="3870227"/>
            <a:ext cx="2481832" cy="215626"/>
          </a:xfrm>
          <a:prstGeom prst="round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CN" altLang="en-US" sz="1200" noProof="1">
                <a:solidFill>
                  <a:prstClr val="black"/>
                </a:solidFill>
                <a:latin typeface="微软雅黑" panose="020B0503020204020204" pitchFamily="34" charset="-122"/>
                <a:ea typeface="微软雅黑" panose="020B0503020204020204" pitchFamily="34" charset="-122"/>
              </a:rPr>
              <a:t>放疗</a:t>
            </a:r>
            <a:endParaRPr kumimoji="0" lang="en-US" altLang="zh-CN" sz="1200" b="0" i="0" u="none" strike="noStrike" kern="1200" cap="none" spc="0" normalizeH="0" baseline="0" noProof="1">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53" name="TextBox 80">
            <a:extLst>
              <a:ext uri="{FF2B5EF4-FFF2-40B4-BE49-F238E27FC236}">
                <a16:creationId xmlns:a16="http://schemas.microsoft.com/office/drawing/2014/main" id="{2D108722-9E18-41C1-90B8-C79A11C5576D}"/>
              </a:ext>
            </a:extLst>
          </p:cNvPr>
          <p:cNvSpPr txBox="1"/>
          <p:nvPr/>
        </p:nvSpPr>
        <p:spPr>
          <a:xfrm>
            <a:off x="1312067" y="4825713"/>
            <a:ext cx="2151062" cy="542925"/>
          </a:xfrm>
          <a:prstGeom prst="rect">
            <a:avLst/>
          </a:prstGeom>
          <a:noFill/>
        </p:spPr>
        <p:txBody>
          <a:bodyPr>
            <a:spAutoFit/>
          </a:bodyPr>
          <a:lstStyle>
            <a:lvl1pPr>
              <a:defRPr b="1">
                <a:solidFill>
                  <a:schemeClr val="bg1"/>
                </a:solidFill>
                <a:latin typeface="Calibri" panose="020F0502020204030204" pitchFamily="34" charset="0"/>
                <a:ea typeface="宋体" panose="02010600030101010101" pitchFamily="2" charset="-122"/>
              </a:defRPr>
            </a:lvl1pPr>
            <a:lvl2pPr marL="742950" indent="-285750">
              <a:defRPr b="1">
                <a:solidFill>
                  <a:schemeClr val="bg1"/>
                </a:solidFill>
                <a:latin typeface="Calibri" panose="020F0502020204030204" pitchFamily="34" charset="0"/>
                <a:ea typeface="宋体" panose="02010600030101010101" pitchFamily="2" charset="-122"/>
              </a:defRPr>
            </a:lvl2pPr>
            <a:lvl3pPr marL="1143000" indent="-228600">
              <a:defRPr b="1">
                <a:solidFill>
                  <a:schemeClr val="bg1"/>
                </a:solidFill>
                <a:latin typeface="Calibri" panose="020F0502020204030204" pitchFamily="34" charset="0"/>
                <a:ea typeface="宋体" panose="02010600030101010101" pitchFamily="2" charset="-122"/>
              </a:defRPr>
            </a:lvl3pPr>
            <a:lvl4pPr marL="1600200" indent="-228600">
              <a:defRPr b="1">
                <a:solidFill>
                  <a:schemeClr val="bg1"/>
                </a:solidFill>
                <a:latin typeface="Calibri" panose="020F0502020204030204" pitchFamily="34" charset="0"/>
                <a:ea typeface="宋体" panose="02010600030101010101" pitchFamily="2" charset="-122"/>
              </a:defRPr>
            </a:lvl4pPr>
            <a:lvl5pPr marL="2057400" indent="-228600">
              <a:defRPr b="1">
                <a:solidFill>
                  <a:schemeClr val="bg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b="1">
                <a:solidFill>
                  <a:schemeClr val="bg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b="1">
                <a:solidFill>
                  <a:schemeClr val="bg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b="1">
                <a:solidFill>
                  <a:schemeClr val="bg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b="1">
                <a:solidFill>
                  <a:schemeClr val="bg1"/>
                </a:solidFill>
                <a:latin typeface="Calibri" panose="020F0502020204030204" pitchFamily="34" charset="0"/>
                <a:ea typeface="宋体" panose="02010600030101010101" pitchFamily="2" charset="-122"/>
              </a:defRPr>
            </a:lvl9pPr>
          </a:lstStyle>
          <a:p>
            <a:pPr algn="ctr"/>
            <a:r>
              <a:rPr lang="zh-CN" altLang="en-US" sz="1400" dirty="0">
                <a:latin typeface="微软雅黑" panose="020B0503020204020204" pitchFamily="34" charset="-122"/>
                <a:ea typeface="微软雅黑" panose="020B0503020204020204" pitchFamily="34" charset="-122"/>
              </a:rPr>
              <a:t>预防和治疗</a:t>
            </a:r>
            <a:endParaRPr lang="en-US" altLang="zh-CN" sz="1400" dirty="0">
              <a:latin typeface="微软雅黑" panose="020B0503020204020204" pitchFamily="34" charset="-122"/>
              <a:ea typeface="微软雅黑" panose="020B0503020204020204" pitchFamily="34" charset="-122"/>
            </a:endParaRPr>
          </a:p>
          <a:p>
            <a:pPr algn="ctr"/>
            <a:r>
              <a:rPr lang="en-US" altLang="zh-CN" sz="1400" dirty="0">
                <a:latin typeface="微软雅黑" panose="020B0503020204020204" pitchFamily="34" charset="-122"/>
                <a:ea typeface="微软雅黑" panose="020B0503020204020204" pitchFamily="34" charset="-122"/>
              </a:rPr>
              <a:t>SREs</a:t>
            </a:r>
            <a:endParaRPr lang="en-US" altLang="zh-CN" sz="1200" dirty="0">
              <a:latin typeface="微软雅黑" panose="020B0503020204020204" pitchFamily="34" charset="-122"/>
              <a:ea typeface="微软雅黑" panose="020B0503020204020204" pitchFamily="34" charset="-122"/>
            </a:endParaRPr>
          </a:p>
        </p:txBody>
      </p:sp>
      <p:graphicFrame>
        <p:nvGraphicFramePr>
          <p:cNvPr id="54" name="表格 53">
            <a:extLst>
              <a:ext uri="{FF2B5EF4-FFF2-40B4-BE49-F238E27FC236}">
                <a16:creationId xmlns:a16="http://schemas.microsoft.com/office/drawing/2014/main" id="{9CD4C96F-65C5-CBFA-B3E1-C42FFD1692E1}"/>
              </a:ext>
            </a:extLst>
          </p:cNvPr>
          <p:cNvGraphicFramePr>
            <a:graphicFrameLocks noGrp="1"/>
          </p:cNvGraphicFramePr>
          <p:nvPr>
            <p:extLst>
              <p:ext uri="{D42A27DB-BD31-4B8C-83A1-F6EECF244321}">
                <p14:modId xmlns:p14="http://schemas.microsoft.com/office/powerpoint/2010/main" val="2932766567"/>
              </p:ext>
            </p:extLst>
          </p:nvPr>
        </p:nvGraphicFramePr>
        <p:xfrm>
          <a:off x="1432193" y="4620730"/>
          <a:ext cx="9606707" cy="1921905"/>
        </p:xfrm>
        <a:graphic>
          <a:graphicData uri="http://schemas.openxmlformats.org/drawingml/2006/table">
            <a:tbl>
              <a:tblPr/>
              <a:tblGrid>
                <a:gridCol w="9606707">
                  <a:extLst>
                    <a:ext uri="{9D8B030D-6E8A-4147-A177-3AD203B41FA5}">
                      <a16:colId xmlns:a16="http://schemas.microsoft.com/office/drawing/2014/main" val="1835788829"/>
                    </a:ext>
                  </a:extLst>
                </a:gridCol>
              </a:tblGrid>
              <a:tr h="431306">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微软雅黑" panose="020B0503020204020204" pitchFamily="34" charset="-122"/>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微软雅黑" panose="020B0503020204020204" pitchFamily="34" charset="-122"/>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微软雅黑" panose="020B0503020204020204" pitchFamily="34" charset="-122"/>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微软雅黑" panose="020B0503020204020204" pitchFamily="34" charset="-122"/>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微软雅黑" panose="020B0503020204020204" pitchFamily="34" charset="-122"/>
                        </a:defRPr>
                      </a:lvl9pPr>
                    </a:lstStyle>
                    <a:p>
                      <a:pPr marL="0" marR="0" lvl="0" indent="0" algn="ctr" defTabSz="914400" rtl="0" eaLnBrk="1" fontAlgn="base" latinLnBrk="0" hangingPunct="1">
                        <a:lnSpc>
                          <a:spcPct val="150000"/>
                        </a:lnSpc>
                        <a:spcBef>
                          <a:spcPct val="0"/>
                        </a:spcBef>
                        <a:spcAft>
                          <a:spcPct val="0"/>
                        </a:spcAft>
                        <a:buClrTx/>
                        <a:buSzTx/>
                        <a:buFontTx/>
                        <a:buNone/>
                        <a:tabLst/>
                      </a:pPr>
                      <a:endParaRPr kumimoji="0" lang="zh-CN" altLang="zh-CN" sz="2000" b="1" i="0" u="none" strike="noStrike" cap="none" normalizeH="0" baseline="30000" dirty="0">
                        <a:ln>
                          <a:noFill/>
                        </a:ln>
                        <a:solidFill>
                          <a:srgbClr val="FFFFFF"/>
                        </a:solidFill>
                        <a:effectLst/>
                        <a:latin typeface="微软雅黑" panose="020B0503020204020204" pitchFamily="34" charset="-122"/>
                        <a:ea typeface="微软雅黑" panose="020B0503020204020204" pitchFamily="34" charset="-122"/>
                        <a:cs typeface="Calibri" panose="020F0502020204030204" pitchFamily="34" charset="0"/>
                      </a:endParaRPr>
                    </a:p>
                  </a:txBody>
                  <a:tcPr marL="91444" marR="91444"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EB6440"/>
                    </a:solidFill>
                  </a:tcPr>
                </a:tc>
                <a:extLst>
                  <a:ext uri="{0D108BD9-81ED-4DB2-BD59-A6C34878D82A}">
                    <a16:rowId xmlns:a16="http://schemas.microsoft.com/office/drawing/2014/main" val="604125303"/>
                  </a:ext>
                </a:extLst>
              </a:tr>
              <a:tr h="1243989">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微软雅黑" panose="020B0503020204020204" pitchFamily="34" charset="-122"/>
                        </a:defRPr>
                      </a:lvl1pPr>
                      <a:lvl2pPr>
                        <a:spcBef>
                          <a:spcPct val="20000"/>
                        </a:spcBef>
                        <a:buFont typeface="Arial" panose="020B0604020202020204" pitchFamily="34" charset="0"/>
                        <a:defRPr sz="2400">
                          <a:solidFill>
                            <a:schemeClr val="tx1"/>
                          </a:solidFill>
                          <a:latin typeface="Calibri" panose="020F0502020204030204" pitchFamily="34" charset="0"/>
                          <a:ea typeface="微软雅黑" panose="020B0503020204020204" pitchFamily="34" charset="-122"/>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微软雅黑" panose="020B0503020204020204" pitchFamily="34" charset="-122"/>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微软雅黑" panose="020B0503020204020204" pitchFamily="34" charset="-122"/>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微软雅黑" panose="020B0503020204020204" pitchFamily="34" charset="-122"/>
                        </a:defRPr>
                      </a:lvl9pPr>
                    </a:lstStyle>
                    <a:p>
                      <a:pPr marL="285750" marR="0" lvl="1" indent="-285750" algn="l" defTabSz="914400" rtl="0" eaLnBrk="1" fontAlgn="base" latinLnBrk="0" hangingPunct="1">
                        <a:lnSpc>
                          <a:spcPct val="150000"/>
                        </a:lnSpc>
                        <a:spcBef>
                          <a:spcPts val="1200"/>
                        </a:spcBef>
                        <a:spcAft>
                          <a:spcPct val="0"/>
                        </a:spcAft>
                        <a:buClr>
                          <a:srgbClr val="008080"/>
                        </a:buClr>
                        <a:buSzPct val="77000"/>
                        <a:buFont typeface="Wingdings" panose="05000000000000000000" pitchFamily="2" charset="2"/>
                        <a:buChar char="n"/>
                        <a:tabLst/>
                        <a:defRPr/>
                      </a:pPr>
                      <a:r>
                        <a:rPr lang="zh-CN" altLang="zh-CN" sz="1800" kern="1200" dirty="0">
                          <a:solidFill>
                            <a:schemeClr val="tx1"/>
                          </a:solidFill>
                          <a:latin typeface="Times New Roman" panose="02020603050405020304" charset="0"/>
                          <a:ea typeface="微软雅黑" panose="020B0503020204020204" charset="-122"/>
                          <a:cs typeface="Times New Roman" panose="02020603050405020304" charset="0"/>
                        </a:rPr>
                        <a:t>根据分类治疗原则决定全身抗肿瘤药物治疗 </a:t>
                      </a:r>
                    </a:p>
                    <a:p>
                      <a:pPr marL="285750" marR="0" lvl="1" indent="-285750" algn="l" defTabSz="914400" rtl="0" eaLnBrk="1" fontAlgn="base" latinLnBrk="0" hangingPunct="1">
                        <a:lnSpc>
                          <a:spcPct val="150000"/>
                        </a:lnSpc>
                        <a:spcBef>
                          <a:spcPts val="1200"/>
                        </a:spcBef>
                        <a:spcAft>
                          <a:spcPct val="0"/>
                        </a:spcAft>
                        <a:buClr>
                          <a:srgbClr val="008080"/>
                        </a:buClr>
                        <a:buSzPct val="77000"/>
                        <a:buFont typeface="Wingdings" panose="05000000000000000000" pitchFamily="2" charset="2"/>
                        <a:buChar char="n"/>
                        <a:tabLst/>
                        <a:defRPr/>
                      </a:pPr>
                      <a:r>
                        <a:rPr lang="zh-CN" altLang="en-US" sz="1800" kern="1200" dirty="0">
                          <a:solidFill>
                            <a:schemeClr val="tx1"/>
                          </a:solidFill>
                          <a:latin typeface="Times New Roman" panose="02020603050405020304" charset="0"/>
                          <a:ea typeface="微软雅黑" panose="020B0503020204020204" charset="-122"/>
                          <a:cs typeface="Times New Roman" panose="02020603050405020304" charset="0"/>
                        </a:rPr>
                        <a:t>骨改良药物是乳腺癌骨转移的基本治疗药物</a:t>
                      </a:r>
                      <a:endParaRPr lang="zh-CN" altLang="zh-CN" sz="1800" kern="1200" dirty="0">
                        <a:solidFill>
                          <a:schemeClr val="tx1"/>
                        </a:solidFill>
                        <a:latin typeface="Times New Roman" panose="02020603050405020304" charset="0"/>
                        <a:ea typeface="微软雅黑" panose="020B0503020204020204" charset="-122"/>
                        <a:cs typeface="Times New Roman" panose="02020603050405020304" charset="0"/>
                      </a:endParaRPr>
                    </a:p>
                    <a:p>
                      <a:pPr marL="285750" marR="0" lvl="1" indent="-285750" algn="l" defTabSz="914400" rtl="0" eaLnBrk="1" fontAlgn="base" latinLnBrk="0" hangingPunct="1">
                        <a:lnSpc>
                          <a:spcPct val="150000"/>
                        </a:lnSpc>
                        <a:spcBef>
                          <a:spcPts val="1200"/>
                        </a:spcBef>
                        <a:spcAft>
                          <a:spcPct val="0"/>
                        </a:spcAft>
                        <a:buClr>
                          <a:srgbClr val="008080"/>
                        </a:buClr>
                        <a:buSzPct val="77000"/>
                        <a:buFont typeface="Wingdings" panose="05000000000000000000" pitchFamily="2" charset="2"/>
                        <a:buChar char="n"/>
                        <a:tabLst/>
                        <a:defRPr/>
                      </a:pPr>
                      <a:r>
                        <a:rPr lang="zh-CN" altLang="en-US" sz="1800" kern="1200" dirty="0">
                          <a:solidFill>
                            <a:schemeClr val="tx1"/>
                          </a:solidFill>
                          <a:latin typeface="Times New Roman" panose="02020603050405020304" charset="0"/>
                          <a:ea typeface="微软雅黑" panose="020B0503020204020204" charset="-122"/>
                          <a:cs typeface="Times New Roman" panose="02020603050405020304" charset="0"/>
                        </a:rPr>
                        <a:t>合理的局部治疗可以控制骨转移症状</a:t>
                      </a:r>
                      <a:endParaRPr lang="zh-CN" altLang="zh-CN" sz="1800" kern="1200" dirty="0">
                        <a:solidFill>
                          <a:schemeClr val="tx1"/>
                        </a:solidFill>
                        <a:latin typeface="Times New Roman" panose="02020603050405020304" charset="0"/>
                        <a:ea typeface="微软雅黑" panose="020B0503020204020204" charset="-122"/>
                        <a:cs typeface="Times New Roman" panose="02020603050405020304" charset="0"/>
                      </a:endParaRPr>
                    </a:p>
                  </a:txBody>
                  <a:tcPr marL="91444" marR="91444"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52388139"/>
                  </a:ext>
                </a:extLst>
              </a:tr>
            </a:tbl>
          </a:graphicData>
        </a:graphic>
      </p:graphicFrame>
      <p:sp>
        <p:nvSpPr>
          <p:cNvPr id="55" name="Rectangle 22">
            <a:extLst>
              <a:ext uri="{FF2B5EF4-FFF2-40B4-BE49-F238E27FC236}">
                <a16:creationId xmlns:a16="http://schemas.microsoft.com/office/drawing/2014/main" id="{07E47D24-4069-9FD2-4937-D1BAC5FAF134}"/>
              </a:ext>
            </a:extLst>
          </p:cNvPr>
          <p:cNvSpPr>
            <a:spLocks noChangeArrowheads="1"/>
          </p:cNvSpPr>
          <p:nvPr/>
        </p:nvSpPr>
        <p:spPr bwMode="auto">
          <a:xfrm>
            <a:off x="3855033" y="4652760"/>
            <a:ext cx="46166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微软雅黑"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微软雅黑"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微软雅黑"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微软雅黑"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微软雅黑" panose="020B0503020204020204" pitchFamily="34" charset="-122"/>
              </a:defRPr>
            </a:lvl9pPr>
          </a:lstStyle>
          <a:p>
            <a:pPr>
              <a:spcBef>
                <a:spcPct val="0"/>
              </a:spcBef>
              <a:buFontTx/>
              <a:buNone/>
            </a:pPr>
            <a:r>
              <a:rPr lang="zh-CN" altLang="en-US" sz="2400" b="1" dirty="0">
                <a:solidFill>
                  <a:schemeClr val="bg1"/>
                </a:solidFill>
                <a:latin typeface="微软雅黑" panose="020B0503020204020204" pitchFamily="34" charset="-122"/>
              </a:rPr>
              <a:t>共识指出：乳腺癌骨转移治疗原则</a:t>
            </a:r>
            <a:endParaRPr lang="en-US" altLang="zh-CN" sz="2400" b="1" baseline="30000" dirty="0">
              <a:solidFill>
                <a:schemeClr val="bg1"/>
              </a:solidFill>
              <a:latin typeface="微软雅黑" panose="020B0503020204020204" pitchFamily="34" charset="-122"/>
            </a:endParaRPr>
          </a:p>
        </p:txBody>
      </p:sp>
      <p:sp>
        <p:nvSpPr>
          <p:cNvPr id="56" name="文本框 55">
            <a:extLst>
              <a:ext uri="{FF2B5EF4-FFF2-40B4-BE49-F238E27FC236}">
                <a16:creationId xmlns:a16="http://schemas.microsoft.com/office/drawing/2014/main" id="{2E8CEF37-AFC2-D76C-27D0-2F827F2C437A}"/>
              </a:ext>
            </a:extLst>
          </p:cNvPr>
          <p:cNvSpPr txBox="1"/>
          <p:nvPr/>
        </p:nvSpPr>
        <p:spPr>
          <a:xfrm>
            <a:off x="8485386" y="1158727"/>
            <a:ext cx="1118489" cy="338554"/>
          </a:xfrm>
          <a:prstGeom prst="rect">
            <a:avLst/>
          </a:prstGeom>
          <a:solidFill>
            <a:schemeClr val="bg2"/>
          </a:solidFill>
          <a:ln>
            <a:solidFill>
              <a:schemeClr val="accent1"/>
            </a:solidFill>
          </a:ln>
        </p:spPr>
        <p:txBody>
          <a:bodyPr wrap="square">
            <a:spAutoFit/>
          </a:bodyPr>
          <a:lstStyle/>
          <a:p>
            <a:r>
              <a:rPr lang="zh-CN" altLang="en-US" sz="1600" b="1" dirty="0">
                <a:solidFill>
                  <a:srgbClr val="FF0000"/>
                </a:solidFill>
                <a:latin typeface="微软雅黑" panose="020B0503020204020204" pitchFamily="34" charset="-122"/>
                <a:ea typeface="微软雅黑" panose="020B0503020204020204" pitchFamily="34" charset="-122"/>
              </a:rPr>
              <a:t>评效：</a:t>
            </a:r>
            <a:r>
              <a:rPr lang="en-US" altLang="zh-CN" sz="1600" b="1" dirty="0">
                <a:solidFill>
                  <a:srgbClr val="FF0000"/>
                </a:solidFill>
                <a:latin typeface="微软雅黑" panose="020B0503020204020204" pitchFamily="34" charset="-122"/>
                <a:ea typeface="微软雅黑" panose="020B0503020204020204" pitchFamily="34" charset="-122"/>
              </a:rPr>
              <a:t>PR</a:t>
            </a:r>
            <a:endParaRPr lang="zh-CN" altLang="en-US" sz="1600" dirty="0"/>
          </a:p>
        </p:txBody>
      </p:sp>
      <p:sp>
        <p:nvSpPr>
          <p:cNvPr id="57" name="下箭头 5">
            <a:extLst>
              <a:ext uri="{FF2B5EF4-FFF2-40B4-BE49-F238E27FC236}">
                <a16:creationId xmlns:a16="http://schemas.microsoft.com/office/drawing/2014/main" id="{45933BC0-9C76-BB23-E3FE-DDFB46B40214}"/>
              </a:ext>
            </a:extLst>
          </p:cNvPr>
          <p:cNvSpPr/>
          <p:nvPr/>
        </p:nvSpPr>
        <p:spPr>
          <a:xfrm>
            <a:off x="9003328" y="1524574"/>
            <a:ext cx="162119" cy="294383"/>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Tree>
    <p:extLst>
      <p:ext uri="{BB962C8B-B14F-4D97-AF65-F5344CB8AC3E}">
        <p14:creationId xmlns:p14="http://schemas.microsoft.com/office/powerpoint/2010/main" val="328779593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888445B-59C3-E32E-A9F0-ADF41213E08D}"/>
              </a:ext>
            </a:extLst>
          </p:cNvPr>
          <p:cNvSpPr>
            <a:spLocks noGrp="1"/>
          </p:cNvSpPr>
          <p:nvPr>
            <p:ph type="title"/>
          </p:nvPr>
        </p:nvSpPr>
        <p:spPr/>
        <p:txBody>
          <a:bodyPr/>
          <a:lstStyle/>
          <a:p>
            <a:r>
              <a:rPr lang="zh-CN" altLang="en-US" dirty="0"/>
              <a:t>总结</a:t>
            </a:r>
          </a:p>
        </p:txBody>
      </p:sp>
      <p:grpSp>
        <p:nvGrpSpPr>
          <p:cNvPr id="23" name="组合 22">
            <a:extLst>
              <a:ext uri="{FF2B5EF4-FFF2-40B4-BE49-F238E27FC236}">
                <a16:creationId xmlns:a16="http://schemas.microsoft.com/office/drawing/2014/main" id="{C5C34CD5-6FB5-65C2-9034-CE86FDDA93D5}"/>
              </a:ext>
            </a:extLst>
          </p:cNvPr>
          <p:cNvGrpSpPr/>
          <p:nvPr/>
        </p:nvGrpSpPr>
        <p:grpSpPr>
          <a:xfrm>
            <a:off x="371475" y="1331932"/>
            <a:ext cx="11449050" cy="1152000"/>
            <a:chOff x="371475" y="1665815"/>
            <a:chExt cx="11449050" cy="1152000"/>
          </a:xfrm>
        </p:grpSpPr>
        <p:grpSp>
          <p:nvGrpSpPr>
            <p:cNvPr id="24" name="组合 23">
              <a:extLst>
                <a:ext uri="{FF2B5EF4-FFF2-40B4-BE49-F238E27FC236}">
                  <a16:creationId xmlns:a16="http://schemas.microsoft.com/office/drawing/2014/main" id="{C4FD7577-3221-05CE-F76F-AD39CF964E13}"/>
                </a:ext>
              </a:extLst>
            </p:cNvPr>
            <p:cNvGrpSpPr/>
            <p:nvPr/>
          </p:nvGrpSpPr>
          <p:grpSpPr>
            <a:xfrm>
              <a:off x="371475" y="1665815"/>
              <a:ext cx="11449050" cy="1152000"/>
              <a:chOff x="371475" y="1665815"/>
              <a:chExt cx="11449050" cy="1152000"/>
            </a:xfrm>
          </p:grpSpPr>
          <p:sp>
            <p:nvSpPr>
              <p:cNvPr id="26" name="矩形: 圆角 25">
                <a:extLst>
                  <a:ext uri="{FF2B5EF4-FFF2-40B4-BE49-F238E27FC236}">
                    <a16:creationId xmlns:a16="http://schemas.microsoft.com/office/drawing/2014/main" id="{E1BC6D56-3E5E-CBB2-F199-488B857769A3}"/>
                  </a:ext>
                </a:extLst>
              </p:cNvPr>
              <p:cNvSpPr/>
              <p:nvPr/>
            </p:nvSpPr>
            <p:spPr>
              <a:xfrm>
                <a:off x="371475" y="1665815"/>
                <a:ext cx="11449050" cy="1152000"/>
              </a:xfrm>
              <a:prstGeom prst="roundRect">
                <a:avLst/>
              </a:prstGeom>
              <a:solidFill>
                <a:schemeClr val="accent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1">
                  <a:ln>
                    <a:noFill/>
                  </a:ln>
                  <a:solidFill>
                    <a:prstClr val="white"/>
                  </a:solidFill>
                  <a:effectLst/>
                  <a:uLnTx/>
                  <a:uFillTx/>
                  <a:latin typeface="微软雅黑" panose="020B0503020204020204" pitchFamily="34" charset="-122"/>
                  <a:ea typeface="微软雅黑"/>
                  <a:cs typeface="+mn-cs"/>
                </a:endParaRPr>
              </a:p>
            </p:txBody>
          </p:sp>
          <p:sp>
            <p:nvSpPr>
              <p:cNvPr id="27" name="broken-bone_160953">
                <a:extLst>
                  <a:ext uri="{FF2B5EF4-FFF2-40B4-BE49-F238E27FC236}">
                    <a16:creationId xmlns:a16="http://schemas.microsoft.com/office/drawing/2014/main" id="{2CF71AEC-DC9F-9E71-9C70-BD205A1A81B0}"/>
                  </a:ext>
                </a:extLst>
              </p:cNvPr>
              <p:cNvSpPr/>
              <p:nvPr/>
            </p:nvSpPr>
            <p:spPr>
              <a:xfrm>
                <a:off x="708025" y="1902115"/>
                <a:ext cx="680868" cy="679400"/>
              </a:xfrm>
              <a:custGeom>
                <a:avLst/>
                <a:gdLst>
                  <a:gd name="connsiteX0" fmla="*/ 373273 h 605239"/>
                  <a:gd name="connsiteY0" fmla="*/ 373273 h 605239"/>
                  <a:gd name="connsiteX1" fmla="*/ 373273 h 605239"/>
                  <a:gd name="connsiteY1" fmla="*/ 373273 h 605239"/>
                  <a:gd name="connsiteX2" fmla="*/ 373273 h 605239"/>
                  <a:gd name="connsiteY2" fmla="*/ 373273 h 605239"/>
                  <a:gd name="connsiteX3" fmla="*/ 373273 h 605239"/>
                  <a:gd name="connsiteY3" fmla="*/ 373273 h 605239"/>
                  <a:gd name="connsiteX4" fmla="*/ 373273 h 605239"/>
                  <a:gd name="connsiteY4" fmla="*/ 373273 h 605239"/>
                  <a:gd name="connsiteX5" fmla="*/ 373273 h 605239"/>
                  <a:gd name="connsiteY5" fmla="*/ 373273 h 605239"/>
                  <a:gd name="connsiteX6" fmla="*/ 373273 h 605239"/>
                  <a:gd name="connsiteY6" fmla="*/ 373273 h 605239"/>
                  <a:gd name="connsiteX7" fmla="*/ 373273 h 605239"/>
                  <a:gd name="connsiteY7" fmla="*/ 373273 h 605239"/>
                  <a:gd name="connsiteX8" fmla="*/ 373273 h 605239"/>
                  <a:gd name="connsiteY8" fmla="*/ 373273 h 605239"/>
                  <a:gd name="connsiteX9" fmla="*/ 373273 h 605239"/>
                  <a:gd name="connsiteY9" fmla="*/ 373273 h 605239"/>
                  <a:gd name="connsiteX10" fmla="*/ 373273 h 605239"/>
                  <a:gd name="connsiteY10" fmla="*/ 373273 h 605239"/>
                  <a:gd name="connsiteX11" fmla="*/ 373273 h 605239"/>
                  <a:gd name="connsiteY11" fmla="*/ 373273 h 605239"/>
                  <a:gd name="connsiteX12" fmla="*/ 373273 h 605239"/>
                  <a:gd name="connsiteY12" fmla="*/ 373273 h 605239"/>
                  <a:gd name="connsiteX13" fmla="*/ 373273 h 605239"/>
                  <a:gd name="connsiteY13" fmla="*/ 373273 h 605239"/>
                  <a:gd name="connsiteX14" fmla="*/ 373273 h 605239"/>
                  <a:gd name="connsiteY14" fmla="*/ 373273 h 605239"/>
                  <a:gd name="connsiteX15" fmla="*/ 373273 h 605239"/>
                  <a:gd name="connsiteY15" fmla="*/ 373273 h 605239"/>
                  <a:gd name="connsiteX16" fmla="*/ 373273 h 605239"/>
                  <a:gd name="connsiteY16" fmla="*/ 373273 h 605239"/>
                  <a:gd name="connsiteX17" fmla="*/ 373273 h 605239"/>
                  <a:gd name="connsiteY17" fmla="*/ 373273 h 605239"/>
                  <a:gd name="connsiteX18" fmla="*/ 373273 h 605239"/>
                  <a:gd name="connsiteY18" fmla="*/ 373273 h 605239"/>
                  <a:gd name="connsiteX19" fmla="*/ 373273 h 605239"/>
                  <a:gd name="connsiteY19" fmla="*/ 373273 h 605239"/>
                  <a:gd name="connsiteX20" fmla="*/ 373273 h 605239"/>
                  <a:gd name="connsiteY20" fmla="*/ 373273 h 605239"/>
                  <a:gd name="connsiteX21" fmla="*/ 373273 h 605239"/>
                  <a:gd name="connsiteY21" fmla="*/ 373273 h 605239"/>
                  <a:gd name="connsiteX22" fmla="*/ 373273 h 605239"/>
                  <a:gd name="connsiteY22" fmla="*/ 373273 h 605239"/>
                  <a:gd name="connsiteX23" fmla="*/ 373273 h 605239"/>
                  <a:gd name="connsiteY23" fmla="*/ 373273 h 605239"/>
                  <a:gd name="connsiteX24" fmla="*/ 373273 h 605239"/>
                  <a:gd name="connsiteY24" fmla="*/ 373273 h 605239"/>
                  <a:gd name="connsiteX25" fmla="*/ 373273 h 605239"/>
                  <a:gd name="connsiteY25" fmla="*/ 373273 h 605239"/>
                  <a:gd name="connsiteX26" fmla="*/ 373273 h 605239"/>
                  <a:gd name="connsiteY26" fmla="*/ 373273 h 605239"/>
                  <a:gd name="connsiteX27" fmla="*/ 373273 h 605239"/>
                  <a:gd name="connsiteY27" fmla="*/ 373273 h 605239"/>
                  <a:gd name="connsiteX28" fmla="*/ 373273 h 605239"/>
                  <a:gd name="connsiteY28" fmla="*/ 373273 h 605239"/>
                  <a:gd name="connsiteX29" fmla="*/ 373273 h 605239"/>
                  <a:gd name="connsiteY29" fmla="*/ 373273 h 605239"/>
                  <a:gd name="connsiteX30" fmla="*/ 373273 h 605239"/>
                  <a:gd name="connsiteY30" fmla="*/ 373273 h 605239"/>
                  <a:gd name="connsiteX31" fmla="*/ 373273 h 605239"/>
                  <a:gd name="connsiteY31" fmla="*/ 373273 h 605239"/>
                  <a:gd name="connsiteX32" fmla="*/ 373273 h 605239"/>
                  <a:gd name="connsiteY32" fmla="*/ 373273 h 605239"/>
                  <a:gd name="connsiteX33" fmla="*/ 373273 h 605239"/>
                  <a:gd name="connsiteY33" fmla="*/ 373273 h 605239"/>
                  <a:gd name="connsiteX34" fmla="*/ 373273 h 605239"/>
                  <a:gd name="connsiteY34" fmla="*/ 373273 h 605239"/>
                  <a:gd name="connsiteX35" fmla="*/ 373273 h 605239"/>
                  <a:gd name="connsiteY35" fmla="*/ 373273 h 605239"/>
                  <a:gd name="connsiteX36" fmla="*/ 373273 h 605239"/>
                  <a:gd name="connsiteY36" fmla="*/ 373273 h 605239"/>
                  <a:gd name="connsiteX37" fmla="*/ 373273 h 605239"/>
                  <a:gd name="connsiteY37" fmla="*/ 373273 h 605239"/>
                  <a:gd name="connsiteX38" fmla="*/ 373273 h 605239"/>
                  <a:gd name="connsiteY38" fmla="*/ 373273 h 605239"/>
                  <a:gd name="connsiteX39" fmla="*/ 373273 h 605239"/>
                  <a:gd name="connsiteY39" fmla="*/ 373273 h 605239"/>
                  <a:gd name="connsiteX40" fmla="*/ 373273 h 605239"/>
                  <a:gd name="connsiteY40" fmla="*/ 373273 h 605239"/>
                  <a:gd name="connsiteX41" fmla="*/ 373273 h 605239"/>
                  <a:gd name="connsiteY41" fmla="*/ 373273 h 605239"/>
                  <a:gd name="connsiteX42" fmla="*/ 373273 h 605239"/>
                  <a:gd name="connsiteY42" fmla="*/ 373273 h 605239"/>
                  <a:gd name="connsiteX43" fmla="*/ 373273 h 605239"/>
                  <a:gd name="connsiteY43" fmla="*/ 373273 h 605239"/>
                  <a:gd name="connsiteX44" fmla="*/ 373273 h 605239"/>
                  <a:gd name="connsiteY44" fmla="*/ 373273 h 605239"/>
                  <a:gd name="connsiteX45" fmla="*/ 373273 h 605239"/>
                  <a:gd name="connsiteY45" fmla="*/ 373273 h 605239"/>
                  <a:gd name="connsiteX46" fmla="*/ 373273 h 605239"/>
                  <a:gd name="connsiteY46" fmla="*/ 373273 h 605239"/>
                  <a:gd name="connsiteX47" fmla="*/ 373273 h 605239"/>
                  <a:gd name="connsiteY47" fmla="*/ 373273 h 605239"/>
                  <a:gd name="connsiteX48" fmla="*/ 373273 h 605239"/>
                  <a:gd name="connsiteY48" fmla="*/ 373273 h 605239"/>
                  <a:gd name="connsiteX49" fmla="*/ 373273 h 605239"/>
                  <a:gd name="connsiteY49" fmla="*/ 373273 h 605239"/>
                  <a:gd name="connsiteX50" fmla="*/ 373273 h 605239"/>
                  <a:gd name="connsiteY50" fmla="*/ 373273 h 605239"/>
                  <a:gd name="connsiteX51" fmla="*/ 373273 h 605239"/>
                  <a:gd name="connsiteY51" fmla="*/ 373273 h 605239"/>
                  <a:gd name="connsiteX52" fmla="*/ 373273 h 605239"/>
                  <a:gd name="connsiteY52" fmla="*/ 373273 h 605239"/>
                  <a:gd name="connsiteX53" fmla="*/ 373273 h 605239"/>
                  <a:gd name="connsiteY53" fmla="*/ 373273 h 605239"/>
                  <a:gd name="connsiteX54" fmla="*/ 373273 h 605239"/>
                  <a:gd name="connsiteY54" fmla="*/ 373273 h 605239"/>
                  <a:gd name="connsiteX55" fmla="*/ 373273 h 605239"/>
                  <a:gd name="connsiteY55" fmla="*/ 373273 h 605239"/>
                  <a:gd name="connsiteX56" fmla="*/ 373273 h 605239"/>
                  <a:gd name="connsiteY56" fmla="*/ 373273 h 605239"/>
                  <a:gd name="connsiteX57" fmla="*/ 373273 h 605239"/>
                  <a:gd name="connsiteY57" fmla="*/ 373273 h 605239"/>
                  <a:gd name="connsiteX58" fmla="*/ 373273 h 605239"/>
                  <a:gd name="connsiteY58" fmla="*/ 373273 h 605239"/>
                  <a:gd name="connsiteX59" fmla="*/ 373273 h 605239"/>
                  <a:gd name="connsiteY59" fmla="*/ 373273 h 605239"/>
                  <a:gd name="connsiteX60" fmla="*/ 373273 h 605239"/>
                  <a:gd name="connsiteY60" fmla="*/ 373273 h 605239"/>
                  <a:gd name="connsiteX61" fmla="*/ 373273 h 605239"/>
                  <a:gd name="connsiteY61" fmla="*/ 373273 h 605239"/>
                  <a:gd name="connsiteX62" fmla="*/ 373273 h 605239"/>
                  <a:gd name="connsiteY62" fmla="*/ 373273 h 605239"/>
                  <a:gd name="connsiteX63" fmla="*/ 373273 h 605239"/>
                  <a:gd name="connsiteY63" fmla="*/ 373273 h 605239"/>
                  <a:gd name="connsiteX64" fmla="*/ 373273 h 605239"/>
                  <a:gd name="connsiteY64" fmla="*/ 373273 h 605239"/>
                  <a:gd name="connsiteX65" fmla="*/ 373273 h 605239"/>
                  <a:gd name="connsiteY65" fmla="*/ 373273 h 605239"/>
                  <a:gd name="connsiteX66" fmla="*/ 373273 h 605239"/>
                  <a:gd name="connsiteY66" fmla="*/ 373273 h 605239"/>
                  <a:gd name="connsiteX67" fmla="*/ 373273 h 605239"/>
                  <a:gd name="connsiteY67" fmla="*/ 373273 h 605239"/>
                  <a:gd name="connsiteX68" fmla="*/ 373273 h 605239"/>
                  <a:gd name="connsiteY68" fmla="*/ 373273 h 605239"/>
                  <a:gd name="connsiteX69" fmla="*/ 373273 h 605239"/>
                  <a:gd name="connsiteY69" fmla="*/ 373273 h 605239"/>
                  <a:gd name="connsiteX70" fmla="*/ 373273 h 605239"/>
                  <a:gd name="connsiteY70" fmla="*/ 373273 h 605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606274" h="604968">
                    <a:moveTo>
                      <a:pt x="276387" y="444062"/>
                    </a:moveTo>
                    <a:cubicBezTo>
                      <a:pt x="282604" y="446010"/>
                      <a:pt x="286409" y="452224"/>
                      <a:pt x="284460" y="458902"/>
                    </a:cubicBezTo>
                    <a:lnTo>
                      <a:pt x="264324" y="529952"/>
                    </a:lnTo>
                    <a:cubicBezTo>
                      <a:pt x="262933" y="535332"/>
                      <a:pt x="257272" y="540248"/>
                      <a:pt x="249478" y="538115"/>
                    </a:cubicBezTo>
                    <a:cubicBezTo>
                      <a:pt x="243261" y="536260"/>
                      <a:pt x="239271" y="529581"/>
                      <a:pt x="241312" y="523274"/>
                    </a:cubicBezTo>
                    <a:lnTo>
                      <a:pt x="261541" y="452224"/>
                    </a:lnTo>
                    <a:cubicBezTo>
                      <a:pt x="263396" y="446010"/>
                      <a:pt x="270077" y="442021"/>
                      <a:pt x="276387" y="444062"/>
                    </a:cubicBezTo>
                    <a:close/>
                    <a:moveTo>
                      <a:pt x="232073" y="428215"/>
                    </a:moveTo>
                    <a:cubicBezTo>
                      <a:pt x="236437" y="423391"/>
                      <a:pt x="244051" y="423391"/>
                      <a:pt x="248879" y="428215"/>
                    </a:cubicBezTo>
                    <a:cubicBezTo>
                      <a:pt x="253243" y="433040"/>
                      <a:pt x="253243" y="440184"/>
                      <a:pt x="248879" y="445008"/>
                    </a:cubicBezTo>
                    <a:lnTo>
                      <a:pt x="206540" y="487313"/>
                    </a:lnTo>
                    <a:cubicBezTo>
                      <a:pt x="204126" y="489726"/>
                      <a:pt x="195955" y="493251"/>
                      <a:pt x="189270" y="487313"/>
                    </a:cubicBezTo>
                    <a:cubicBezTo>
                      <a:pt x="184442" y="483046"/>
                      <a:pt x="184442" y="475345"/>
                      <a:pt x="189270" y="470521"/>
                    </a:cubicBezTo>
                    <a:close/>
                    <a:moveTo>
                      <a:pt x="213405" y="387939"/>
                    </a:moveTo>
                    <a:cubicBezTo>
                      <a:pt x="219532" y="385992"/>
                      <a:pt x="226217" y="389793"/>
                      <a:pt x="228259" y="396096"/>
                    </a:cubicBezTo>
                    <a:cubicBezTo>
                      <a:pt x="229745" y="402307"/>
                      <a:pt x="226217" y="409073"/>
                      <a:pt x="219532" y="410927"/>
                    </a:cubicBezTo>
                    <a:lnTo>
                      <a:pt x="148415" y="431135"/>
                    </a:lnTo>
                    <a:cubicBezTo>
                      <a:pt x="140988" y="432989"/>
                      <a:pt x="135046" y="428262"/>
                      <a:pt x="133560" y="422978"/>
                    </a:cubicBezTo>
                    <a:cubicBezTo>
                      <a:pt x="131518" y="416767"/>
                      <a:pt x="135417" y="410093"/>
                      <a:pt x="141730" y="408147"/>
                    </a:cubicBezTo>
                    <a:close/>
                    <a:moveTo>
                      <a:pt x="290794" y="201605"/>
                    </a:moveTo>
                    <a:lnTo>
                      <a:pt x="507294" y="417781"/>
                    </a:lnTo>
                    <a:cubicBezTo>
                      <a:pt x="512586" y="423065"/>
                      <a:pt x="521313" y="425383"/>
                      <a:pt x="528462" y="422602"/>
                    </a:cubicBezTo>
                    <a:cubicBezTo>
                      <a:pt x="549629" y="414815"/>
                      <a:pt x="574603" y="420099"/>
                      <a:pt x="590942" y="437897"/>
                    </a:cubicBezTo>
                    <a:cubicBezTo>
                      <a:pt x="610624" y="459496"/>
                      <a:pt x="611645" y="492683"/>
                      <a:pt x="592335" y="514746"/>
                    </a:cubicBezTo>
                    <a:cubicBezTo>
                      <a:pt x="581658" y="526797"/>
                      <a:pt x="567361" y="533471"/>
                      <a:pt x="552878" y="534954"/>
                    </a:cubicBezTo>
                    <a:cubicBezTo>
                      <a:pt x="543687" y="535418"/>
                      <a:pt x="537003" y="542555"/>
                      <a:pt x="535982" y="551733"/>
                    </a:cubicBezTo>
                    <a:cubicBezTo>
                      <a:pt x="534682" y="566657"/>
                      <a:pt x="527812" y="580655"/>
                      <a:pt x="515836" y="591130"/>
                    </a:cubicBezTo>
                    <a:cubicBezTo>
                      <a:pt x="493647" y="610319"/>
                      <a:pt x="460504" y="609299"/>
                      <a:pt x="438872" y="589647"/>
                    </a:cubicBezTo>
                    <a:cubicBezTo>
                      <a:pt x="421140" y="572868"/>
                      <a:pt x="415848" y="548396"/>
                      <a:pt x="423461" y="527260"/>
                    </a:cubicBezTo>
                    <a:cubicBezTo>
                      <a:pt x="426339" y="520122"/>
                      <a:pt x="424482" y="511965"/>
                      <a:pt x="418633" y="506124"/>
                    </a:cubicBezTo>
                    <a:lnTo>
                      <a:pt x="303142" y="391269"/>
                    </a:lnTo>
                    <a:cubicBezTo>
                      <a:pt x="301285" y="377828"/>
                      <a:pt x="286338" y="340377"/>
                      <a:pt x="287359" y="333239"/>
                    </a:cubicBezTo>
                    <a:cubicBezTo>
                      <a:pt x="288287" y="324525"/>
                      <a:pt x="294972" y="317758"/>
                      <a:pt x="299335" y="310620"/>
                    </a:cubicBezTo>
                    <a:cubicBezTo>
                      <a:pt x="307598" y="297086"/>
                      <a:pt x="308527" y="279844"/>
                      <a:pt x="305649" y="263992"/>
                    </a:cubicBezTo>
                    <a:cubicBezTo>
                      <a:pt x="302770" y="248140"/>
                      <a:pt x="291258" y="206889"/>
                      <a:pt x="290794" y="201605"/>
                    </a:cubicBezTo>
                    <a:close/>
                    <a:moveTo>
                      <a:pt x="408128" y="154579"/>
                    </a:moveTo>
                    <a:cubicBezTo>
                      <a:pt x="414347" y="152632"/>
                      <a:pt x="421030" y="156432"/>
                      <a:pt x="422979" y="162735"/>
                    </a:cubicBezTo>
                    <a:cubicBezTo>
                      <a:pt x="424928" y="168945"/>
                      <a:pt x="421123" y="175618"/>
                      <a:pt x="414811" y="177565"/>
                    </a:cubicBezTo>
                    <a:lnTo>
                      <a:pt x="343620" y="197214"/>
                    </a:lnTo>
                    <a:cubicBezTo>
                      <a:pt x="336102" y="199346"/>
                      <a:pt x="330255" y="194341"/>
                      <a:pt x="328770" y="189058"/>
                    </a:cubicBezTo>
                    <a:cubicBezTo>
                      <a:pt x="326913" y="182755"/>
                      <a:pt x="330812" y="176082"/>
                      <a:pt x="336938" y="174228"/>
                    </a:cubicBezTo>
                    <a:close/>
                    <a:moveTo>
                      <a:pt x="350949" y="97891"/>
                    </a:moveTo>
                    <a:cubicBezTo>
                      <a:pt x="355310" y="93075"/>
                      <a:pt x="362920" y="93075"/>
                      <a:pt x="367745" y="97891"/>
                    </a:cubicBezTo>
                    <a:cubicBezTo>
                      <a:pt x="372570" y="102245"/>
                      <a:pt x="372570" y="109840"/>
                      <a:pt x="367745" y="114656"/>
                    </a:cubicBezTo>
                    <a:lnTo>
                      <a:pt x="325430" y="156892"/>
                    </a:lnTo>
                    <a:cubicBezTo>
                      <a:pt x="317914" y="163005"/>
                      <a:pt x="310490" y="159300"/>
                      <a:pt x="308171" y="156892"/>
                    </a:cubicBezTo>
                    <a:cubicBezTo>
                      <a:pt x="303345" y="152631"/>
                      <a:pt x="303345" y="144851"/>
                      <a:pt x="308171" y="140127"/>
                    </a:cubicBezTo>
                    <a:close/>
                    <a:moveTo>
                      <a:pt x="307588" y="46989"/>
                    </a:moveTo>
                    <a:cubicBezTo>
                      <a:pt x="313814" y="48842"/>
                      <a:pt x="317810" y="55514"/>
                      <a:pt x="315766" y="61815"/>
                    </a:cubicBezTo>
                    <a:lnTo>
                      <a:pt x="295600" y="132798"/>
                    </a:lnTo>
                    <a:cubicBezTo>
                      <a:pt x="294206" y="138173"/>
                      <a:pt x="288444" y="143177"/>
                      <a:pt x="280731" y="140953"/>
                    </a:cubicBezTo>
                    <a:cubicBezTo>
                      <a:pt x="274412" y="139100"/>
                      <a:pt x="270602" y="132798"/>
                      <a:pt x="272553" y="126126"/>
                    </a:cubicBezTo>
                    <a:lnTo>
                      <a:pt x="292719" y="55143"/>
                    </a:lnTo>
                    <a:cubicBezTo>
                      <a:pt x="294577" y="48935"/>
                      <a:pt x="301268" y="44950"/>
                      <a:pt x="307588" y="46989"/>
                    </a:cubicBezTo>
                    <a:close/>
                    <a:moveTo>
                      <a:pt x="129419" y="14"/>
                    </a:moveTo>
                    <a:cubicBezTo>
                      <a:pt x="143194" y="315"/>
                      <a:pt x="156912" y="5460"/>
                      <a:pt x="167774" y="15286"/>
                    </a:cubicBezTo>
                    <a:cubicBezTo>
                      <a:pt x="185414" y="32157"/>
                      <a:pt x="190799" y="56630"/>
                      <a:pt x="183093" y="77765"/>
                    </a:cubicBezTo>
                    <a:cubicBezTo>
                      <a:pt x="180215" y="84903"/>
                      <a:pt x="182072" y="93060"/>
                      <a:pt x="187921" y="98901"/>
                    </a:cubicBezTo>
                    <a:lnTo>
                      <a:pt x="254303" y="165088"/>
                    </a:lnTo>
                    <a:cubicBezTo>
                      <a:pt x="255138" y="170464"/>
                      <a:pt x="266279" y="211715"/>
                      <a:pt x="269158" y="227567"/>
                    </a:cubicBezTo>
                    <a:cubicBezTo>
                      <a:pt x="271943" y="243326"/>
                      <a:pt x="271014" y="260197"/>
                      <a:pt x="262844" y="274102"/>
                    </a:cubicBezTo>
                    <a:cubicBezTo>
                      <a:pt x="258481" y="281796"/>
                      <a:pt x="242883" y="293754"/>
                      <a:pt x="256160" y="316929"/>
                    </a:cubicBezTo>
                    <a:cubicBezTo>
                      <a:pt x="261452" y="328887"/>
                      <a:pt x="264794" y="341401"/>
                      <a:pt x="266744" y="354379"/>
                    </a:cubicBezTo>
                    <a:lnTo>
                      <a:pt x="98886" y="186594"/>
                    </a:lnTo>
                    <a:cubicBezTo>
                      <a:pt x="93594" y="181310"/>
                      <a:pt x="84959" y="178993"/>
                      <a:pt x="77718" y="181774"/>
                    </a:cubicBezTo>
                    <a:cubicBezTo>
                      <a:pt x="56550" y="189560"/>
                      <a:pt x="31575" y="184277"/>
                      <a:pt x="15235" y="166478"/>
                    </a:cubicBezTo>
                    <a:cubicBezTo>
                      <a:pt x="-4540" y="145343"/>
                      <a:pt x="-5097" y="111693"/>
                      <a:pt x="13750" y="89723"/>
                    </a:cubicBezTo>
                    <a:cubicBezTo>
                      <a:pt x="24426" y="77765"/>
                      <a:pt x="38724" y="71091"/>
                      <a:pt x="53207" y="69608"/>
                    </a:cubicBezTo>
                    <a:cubicBezTo>
                      <a:pt x="62399" y="69051"/>
                      <a:pt x="69083" y="61914"/>
                      <a:pt x="70105" y="52736"/>
                    </a:cubicBezTo>
                    <a:cubicBezTo>
                      <a:pt x="71590" y="38275"/>
                      <a:pt x="78275" y="24000"/>
                      <a:pt x="90716" y="13803"/>
                    </a:cubicBezTo>
                    <a:cubicBezTo>
                      <a:pt x="101810" y="4255"/>
                      <a:pt x="115644" y="-287"/>
                      <a:pt x="129419" y="1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28" name="矩形: 圆角 27">
                <a:extLst>
                  <a:ext uri="{FF2B5EF4-FFF2-40B4-BE49-F238E27FC236}">
                    <a16:creationId xmlns:a16="http://schemas.microsoft.com/office/drawing/2014/main" id="{C60F49D6-7C65-07C0-A90B-DF32F44F14DA}"/>
                  </a:ext>
                </a:extLst>
              </p:cNvPr>
              <p:cNvSpPr/>
              <p:nvPr/>
            </p:nvSpPr>
            <p:spPr>
              <a:xfrm>
                <a:off x="1625600" y="1665815"/>
                <a:ext cx="10194925" cy="1152000"/>
              </a:xfrm>
              <a:prstGeom prst="roundRect">
                <a:avLst/>
              </a:prstGeom>
              <a:solidFill>
                <a:schemeClr val="bg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marL="28440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600" i="0" u="none" strike="noStrike" kern="1200" cap="none" spc="0" normalizeH="0" baseline="0" noProof="1">
                    <a:ln>
                      <a:noFill/>
                    </a:ln>
                    <a:solidFill>
                      <a:prstClr val="black"/>
                    </a:solidFill>
                    <a:effectLst/>
                    <a:uLnTx/>
                    <a:uFillTx/>
                    <a:latin typeface="微软雅黑"/>
                    <a:ea typeface="微软雅黑"/>
                    <a:cs typeface="+mn-cs"/>
                  </a:rPr>
                  <a:t>乳腺癌骨转移发生率高，其中约</a:t>
                </a:r>
                <a:r>
                  <a:rPr kumimoji="0" lang="en-US" altLang="zh-CN" sz="1600" i="0" u="none" strike="noStrike" kern="1200" cap="none" spc="0" normalizeH="0" baseline="0" noProof="1">
                    <a:ln>
                      <a:noFill/>
                    </a:ln>
                    <a:solidFill>
                      <a:prstClr val="black"/>
                    </a:solidFill>
                    <a:effectLst/>
                    <a:uLnTx/>
                    <a:uFillTx/>
                    <a:latin typeface="微软雅黑"/>
                    <a:ea typeface="微软雅黑"/>
                    <a:cs typeface="+mn-cs"/>
                  </a:rPr>
                  <a:t>50%</a:t>
                </a:r>
                <a:r>
                  <a:rPr kumimoji="0" lang="en-US" altLang="zh-CN" sz="1600" i="0" u="none" strike="noStrike" kern="1200" cap="none" spc="0" normalizeH="0" baseline="30000" noProof="1">
                    <a:ln>
                      <a:noFill/>
                    </a:ln>
                    <a:solidFill>
                      <a:prstClr val="black"/>
                    </a:solidFill>
                    <a:effectLst/>
                    <a:uLnTx/>
                    <a:uFillTx/>
                    <a:latin typeface="微软雅黑"/>
                    <a:ea typeface="微软雅黑"/>
                    <a:cs typeface="+mn-cs"/>
                  </a:rPr>
                  <a:t>1-2</a:t>
                </a:r>
                <a:r>
                  <a:rPr kumimoji="0" lang="zh-CN" altLang="en-US" sz="1600" i="0" u="none" strike="noStrike" kern="1200" cap="none" spc="0" normalizeH="0" baseline="0" noProof="1">
                    <a:ln>
                      <a:noFill/>
                    </a:ln>
                    <a:solidFill>
                      <a:prstClr val="black"/>
                    </a:solidFill>
                    <a:effectLst/>
                    <a:uLnTx/>
                    <a:uFillTx/>
                    <a:latin typeface="微软雅黑"/>
                    <a:ea typeface="微软雅黑"/>
                    <a:cs typeface="+mn-cs"/>
                  </a:rPr>
                  <a:t>无症状，但</a:t>
                </a:r>
                <a:r>
                  <a:rPr kumimoji="0" lang="en-US" altLang="zh-CN" sz="1600" i="0" u="none" strike="noStrike" kern="1200" cap="none" spc="0" normalizeH="0" baseline="0" noProof="1">
                    <a:ln>
                      <a:noFill/>
                    </a:ln>
                    <a:solidFill>
                      <a:prstClr val="black"/>
                    </a:solidFill>
                    <a:effectLst/>
                    <a:uLnTx/>
                    <a:uFillTx/>
                    <a:latin typeface="微软雅黑"/>
                    <a:ea typeface="微软雅黑"/>
                    <a:cs typeface="+mn-cs"/>
                  </a:rPr>
                  <a:t>5</a:t>
                </a:r>
                <a:r>
                  <a:rPr kumimoji="0" lang="zh-CN" altLang="en-US" sz="1600" i="0" u="none" strike="noStrike" kern="1200" cap="none" spc="0" normalizeH="0" baseline="0" noProof="1">
                    <a:ln>
                      <a:noFill/>
                    </a:ln>
                    <a:solidFill>
                      <a:prstClr val="black"/>
                    </a:solidFill>
                    <a:effectLst/>
                    <a:uLnTx/>
                    <a:uFillTx/>
                    <a:latin typeface="微软雅黑"/>
                    <a:ea typeface="微软雅黑"/>
                    <a:cs typeface="+mn-cs"/>
                  </a:rPr>
                  <a:t>年</a:t>
                </a:r>
                <a:r>
                  <a:rPr kumimoji="0" lang="en-US" altLang="zh-CN" sz="1600" i="0" u="none" strike="noStrike" kern="1200" cap="none" spc="0" normalizeH="0" baseline="0" noProof="1">
                    <a:ln>
                      <a:noFill/>
                    </a:ln>
                    <a:solidFill>
                      <a:prstClr val="black"/>
                    </a:solidFill>
                    <a:effectLst/>
                    <a:uLnTx/>
                    <a:uFillTx/>
                    <a:latin typeface="微软雅黑"/>
                    <a:ea typeface="微软雅黑"/>
                    <a:cs typeface="+mn-cs"/>
                  </a:rPr>
                  <a:t>SRE</a:t>
                </a:r>
                <a:r>
                  <a:rPr kumimoji="0" lang="zh-CN" altLang="en-US" sz="1600" i="0" u="none" strike="noStrike" kern="1200" cap="none" spc="0" normalizeH="0" baseline="0" noProof="1">
                    <a:ln>
                      <a:noFill/>
                    </a:ln>
                    <a:solidFill>
                      <a:prstClr val="black"/>
                    </a:solidFill>
                    <a:effectLst/>
                    <a:uLnTx/>
                    <a:uFillTx/>
                    <a:latin typeface="微软雅黑"/>
                    <a:ea typeface="微软雅黑"/>
                    <a:cs typeface="+mn-cs"/>
                  </a:rPr>
                  <a:t>发生率高达</a:t>
                </a:r>
                <a:r>
                  <a:rPr kumimoji="0" lang="en-US" altLang="zh-CN" sz="1600" i="0" u="none" strike="noStrike" kern="1200" cap="none" spc="0" normalizeH="0" baseline="0" noProof="1">
                    <a:ln>
                      <a:noFill/>
                    </a:ln>
                    <a:solidFill>
                      <a:prstClr val="black"/>
                    </a:solidFill>
                    <a:effectLst/>
                    <a:uLnTx/>
                    <a:uFillTx/>
                    <a:latin typeface="微软雅黑"/>
                    <a:ea typeface="微软雅黑"/>
                    <a:cs typeface="+mn-cs"/>
                  </a:rPr>
                  <a:t>51.7%</a:t>
                </a:r>
                <a:r>
                  <a:rPr kumimoji="0" lang="en-US" altLang="zh-CN" sz="1600" i="0" u="none" strike="noStrike" kern="1200" cap="none" spc="0" normalizeH="0" baseline="30000" noProof="1">
                    <a:ln>
                      <a:noFill/>
                    </a:ln>
                    <a:solidFill>
                      <a:prstClr val="black"/>
                    </a:solidFill>
                    <a:effectLst/>
                    <a:uLnTx/>
                    <a:uFillTx/>
                    <a:latin typeface="微软雅黑"/>
                    <a:ea typeface="微软雅黑"/>
                    <a:cs typeface="+mn-cs"/>
                  </a:rPr>
                  <a:t>3</a:t>
                </a:r>
              </a:p>
              <a:p>
                <a:pPr marL="284400" marR="0" lvl="0" indent="0" algn="l" defTabSz="914400" rtl="0" eaLnBrk="1" fontAlgn="auto" latinLnBrk="0" hangingPunct="1">
                  <a:lnSpc>
                    <a:spcPct val="100000"/>
                  </a:lnSpc>
                  <a:spcBef>
                    <a:spcPts val="0"/>
                  </a:spcBef>
                  <a:spcAft>
                    <a:spcPts val="0"/>
                  </a:spcAft>
                  <a:buClrTx/>
                  <a:buSzTx/>
                  <a:buFontTx/>
                  <a:buNone/>
                  <a:tabLst/>
                  <a:defRPr/>
                </a:pPr>
                <a:r>
                  <a:rPr lang="zh-CN" altLang="en-US" sz="1600" noProof="1">
                    <a:solidFill>
                      <a:prstClr val="black"/>
                    </a:solidFill>
                    <a:latin typeface="微软雅黑"/>
                    <a:ea typeface="微软雅黑"/>
                  </a:rPr>
                  <a:t>既往的错误认知导致这部分人群被忽视</a:t>
                </a:r>
                <a:endParaRPr kumimoji="0" lang="en-US" altLang="zh-CN" sz="1600" i="0" u="none" strike="noStrike" kern="1200" cap="none" spc="0" normalizeH="0" baseline="0" noProof="1">
                  <a:ln>
                    <a:noFill/>
                  </a:ln>
                  <a:solidFill>
                    <a:prstClr val="black"/>
                  </a:solidFill>
                  <a:effectLst/>
                  <a:uLnTx/>
                  <a:uFillTx/>
                  <a:latin typeface="微软雅黑"/>
                  <a:ea typeface="微软雅黑"/>
                  <a:cs typeface="+mn-cs"/>
                </a:endParaRPr>
              </a:p>
            </p:txBody>
          </p:sp>
        </p:grpSp>
        <p:sp>
          <p:nvSpPr>
            <p:cNvPr id="25" name="菱形 57">
              <a:extLst>
                <a:ext uri="{FF2B5EF4-FFF2-40B4-BE49-F238E27FC236}">
                  <a16:creationId xmlns:a16="http://schemas.microsoft.com/office/drawing/2014/main" id="{40009CE2-113B-D531-E9DA-1C477BF67161}"/>
                </a:ext>
              </a:extLst>
            </p:cNvPr>
            <p:cNvSpPr/>
            <p:nvPr/>
          </p:nvSpPr>
          <p:spPr>
            <a:xfrm>
              <a:off x="1745069" y="2046692"/>
              <a:ext cx="158568" cy="158568"/>
            </a:xfrm>
            <a:custGeom>
              <a:avLst/>
              <a:gdLst>
                <a:gd name="connsiteX0" fmla="*/ 5270 w 98862"/>
                <a:gd name="connsiteY0" fmla="*/ 36704 h 98862"/>
                <a:gd name="connsiteX1" fmla="*/ 36704 w 98862"/>
                <a:gd name="connsiteY1" fmla="*/ 5270 h 98862"/>
                <a:gd name="connsiteX2" fmla="*/ 62160 w 98862"/>
                <a:gd name="connsiteY2" fmla="*/ 5270 h 98862"/>
                <a:gd name="connsiteX3" fmla="*/ 93593 w 98862"/>
                <a:gd name="connsiteY3" fmla="*/ 36704 h 98862"/>
                <a:gd name="connsiteX4" fmla="*/ 93593 w 98862"/>
                <a:gd name="connsiteY4" fmla="*/ 62160 h 98862"/>
                <a:gd name="connsiteX5" fmla="*/ 62160 w 98862"/>
                <a:gd name="connsiteY5" fmla="*/ 93593 h 98862"/>
                <a:gd name="connsiteX6" fmla="*/ 36704 w 98862"/>
                <a:gd name="connsiteY6" fmla="*/ 93593 h 98862"/>
                <a:gd name="connsiteX7" fmla="*/ 5270 w 98862"/>
                <a:gd name="connsiteY7" fmla="*/ 62160 h 98862"/>
                <a:gd name="connsiteX8" fmla="*/ 5270 w 98862"/>
                <a:gd name="connsiteY8" fmla="*/ 36704 h 98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8862" h="98862">
                  <a:moveTo>
                    <a:pt x="5270" y="36704"/>
                  </a:moveTo>
                  <a:lnTo>
                    <a:pt x="36704" y="5270"/>
                  </a:lnTo>
                  <a:cubicBezTo>
                    <a:pt x="43730" y="-1756"/>
                    <a:pt x="55134" y="-1756"/>
                    <a:pt x="62160" y="5270"/>
                  </a:cubicBezTo>
                  <a:lnTo>
                    <a:pt x="93593" y="36704"/>
                  </a:lnTo>
                  <a:cubicBezTo>
                    <a:pt x="100619" y="43730"/>
                    <a:pt x="100619" y="55134"/>
                    <a:pt x="93593" y="62160"/>
                  </a:cubicBezTo>
                  <a:lnTo>
                    <a:pt x="62160" y="93593"/>
                  </a:lnTo>
                  <a:cubicBezTo>
                    <a:pt x="55134" y="100619"/>
                    <a:pt x="43730" y="100619"/>
                    <a:pt x="36704" y="93593"/>
                  </a:cubicBezTo>
                  <a:lnTo>
                    <a:pt x="5270" y="62160"/>
                  </a:lnTo>
                  <a:cubicBezTo>
                    <a:pt x="-1756" y="55134"/>
                    <a:pt x="-1756" y="43730"/>
                    <a:pt x="5270" y="36704"/>
                  </a:cubicBezTo>
                </a:path>
              </a:pathLst>
            </a:custGeom>
            <a:solidFill>
              <a:schemeClr val="accent1"/>
            </a:solidFill>
            <a:ln w="31750">
              <a:solidFill>
                <a:schemeClr val="accent1">
                  <a:alpha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grpSp>
      <p:grpSp>
        <p:nvGrpSpPr>
          <p:cNvPr id="29" name="组合 28">
            <a:extLst>
              <a:ext uri="{FF2B5EF4-FFF2-40B4-BE49-F238E27FC236}">
                <a16:creationId xmlns:a16="http://schemas.microsoft.com/office/drawing/2014/main" id="{9BB0C5C3-1EDE-EA3B-C96C-926992054A8E}"/>
              </a:ext>
            </a:extLst>
          </p:cNvPr>
          <p:cNvGrpSpPr/>
          <p:nvPr/>
        </p:nvGrpSpPr>
        <p:grpSpPr>
          <a:xfrm>
            <a:off x="371475" y="2889513"/>
            <a:ext cx="11449050" cy="1152000"/>
            <a:chOff x="371475" y="3100243"/>
            <a:chExt cx="11449050" cy="1152000"/>
          </a:xfrm>
        </p:grpSpPr>
        <p:sp>
          <p:nvSpPr>
            <p:cNvPr id="30" name="矩形: 圆角 29">
              <a:extLst>
                <a:ext uri="{FF2B5EF4-FFF2-40B4-BE49-F238E27FC236}">
                  <a16:creationId xmlns:a16="http://schemas.microsoft.com/office/drawing/2014/main" id="{1EB7269B-EC94-221A-848B-A20B6FAD782B}"/>
                </a:ext>
              </a:extLst>
            </p:cNvPr>
            <p:cNvSpPr/>
            <p:nvPr/>
          </p:nvSpPr>
          <p:spPr>
            <a:xfrm>
              <a:off x="371475" y="3100243"/>
              <a:ext cx="11449050" cy="1152000"/>
            </a:xfrm>
            <a:prstGeom prst="roundRect">
              <a:avLst/>
            </a:prstGeom>
            <a:solidFill>
              <a:schemeClr val="accent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1">
                <a:ln>
                  <a:noFill/>
                </a:ln>
                <a:solidFill>
                  <a:prstClr val="white"/>
                </a:solidFill>
                <a:effectLst/>
                <a:uLnTx/>
                <a:uFillTx/>
                <a:latin typeface="微软雅黑" panose="020B0503020204020204" pitchFamily="34" charset="-122"/>
                <a:ea typeface="微软雅黑"/>
                <a:cs typeface="+mn-cs"/>
              </a:endParaRPr>
            </a:p>
          </p:txBody>
        </p:sp>
        <p:sp>
          <p:nvSpPr>
            <p:cNvPr id="31" name="0fee8bdf-7c13-4cfa-a17f-34dfbd684dfd">
              <a:extLst>
                <a:ext uri="{FF2B5EF4-FFF2-40B4-BE49-F238E27FC236}">
                  <a16:creationId xmlns:a16="http://schemas.microsoft.com/office/drawing/2014/main" id="{0A17B6CF-A4E2-BC90-9E34-F3C08F011740}"/>
                </a:ext>
              </a:extLst>
            </p:cNvPr>
            <p:cNvSpPr>
              <a:spLocks/>
            </p:cNvSpPr>
            <p:nvPr/>
          </p:nvSpPr>
          <p:spPr>
            <a:xfrm>
              <a:off x="708025" y="3336542"/>
              <a:ext cx="680868" cy="679400"/>
            </a:xfrm>
            <a:custGeom>
              <a:avLst/>
              <a:gdLst>
                <a:gd name="connsiteX0" fmla="*/ 373273 h 605239"/>
                <a:gd name="connsiteY0" fmla="*/ 373273 h 605239"/>
                <a:gd name="connsiteX1" fmla="*/ 373273 h 605239"/>
                <a:gd name="connsiteY1" fmla="*/ 373273 h 605239"/>
                <a:gd name="connsiteX2" fmla="*/ 373273 h 605239"/>
                <a:gd name="connsiteY2" fmla="*/ 373273 h 605239"/>
                <a:gd name="connsiteX3" fmla="*/ 373273 h 605239"/>
                <a:gd name="connsiteY3" fmla="*/ 373273 h 605239"/>
                <a:gd name="connsiteX4" fmla="*/ 373273 h 605239"/>
                <a:gd name="connsiteY4" fmla="*/ 373273 h 605239"/>
                <a:gd name="connsiteX5" fmla="*/ 373273 h 605239"/>
                <a:gd name="connsiteY5" fmla="*/ 373273 h 605239"/>
                <a:gd name="connsiteX6" fmla="*/ 373273 h 605239"/>
                <a:gd name="connsiteY6" fmla="*/ 373273 h 605239"/>
                <a:gd name="connsiteX7" fmla="*/ 373273 h 605239"/>
                <a:gd name="connsiteY7" fmla="*/ 373273 h 605239"/>
                <a:gd name="connsiteX8" fmla="*/ 373273 h 605239"/>
                <a:gd name="connsiteY8" fmla="*/ 373273 h 605239"/>
                <a:gd name="connsiteX9" fmla="*/ 373273 h 605239"/>
                <a:gd name="connsiteY9" fmla="*/ 373273 h 605239"/>
                <a:gd name="connsiteX10" fmla="*/ 373273 h 605239"/>
                <a:gd name="connsiteY10" fmla="*/ 373273 h 605239"/>
                <a:gd name="connsiteX11" fmla="*/ 373273 h 605239"/>
                <a:gd name="connsiteY11" fmla="*/ 373273 h 605239"/>
                <a:gd name="connsiteX12" fmla="*/ 373273 h 605239"/>
                <a:gd name="connsiteY12" fmla="*/ 373273 h 605239"/>
                <a:gd name="connsiteX13" fmla="*/ 373273 h 605239"/>
                <a:gd name="connsiteY13" fmla="*/ 373273 h 605239"/>
                <a:gd name="connsiteX14" fmla="*/ 373273 h 605239"/>
                <a:gd name="connsiteY14" fmla="*/ 373273 h 605239"/>
                <a:gd name="connsiteX15" fmla="*/ 373273 h 605239"/>
                <a:gd name="connsiteY15" fmla="*/ 373273 h 605239"/>
                <a:gd name="connsiteX16" fmla="*/ 373273 h 605239"/>
                <a:gd name="connsiteY16" fmla="*/ 373273 h 605239"/>
                <a:gd name="connsiteX17" fmla="*/ 373273 h 605239"/>
                <a:gd name="connsiteY17" fmla="*/ 373273 h 605239"/>
                <a:gd name="connsiteX18" fmla="*/ 373273 h 605239"/>
                <a:gd name="connsiteY18" fmla="*/ 373273 h 605239"/>
                <a:gd name="connsiteX19" fmla="*/ 373273 h 605239"/>
                <a:gd name="connsiteY19" fmla="*/ 373273 h 605239"/>
                <a:gd name="connsiteX20" fmla="*/ 373273 h 605239"/>
                <a:gd name="connsiteY20" fmla="*/ 373273 h 605239"/>
                <a:gd name="connsiteX21" fmla="*/ 373273 h 605239"/>
                <a:gd name="connsiteY21" fmla="*/ 373273 h 605239"/>
                <a:gd name="connsiteX22" fmla="*/ 373273 h 605239"/>
                <a:gd name="connsiteY22" fmla="*/ 373273 h 605239"/>
                <a:gd name="connsiteX23" fmla="*/ 373273 h 605239"/>
                <a:gd name="connsiteY23" fmla="*/ 373273 h 605239"/>
                <a:gd name="connsiteX24" fmla="*/ 373273 h 605239"/>
                <a:gd name="connsiteY24" fmla="*/ 373273 h 605239"/>
                <a:gd name="connsiteX25" fmla="*/ 373273 h 605239"/>
                <a:gd name="connsiteY25" fmla="*/ 373273 h 605239"/>
                <a:gd name="connsiteX26" fmla="*/ 373273 h 605239"/>
                <a:gd name="connsiteY26" fmla="*/ 373273 h 605239"/>
                <a:gd name="connsiteX27" fmla="*/ 373273 h 605239"/>
                <a:gd name="connsiteY27" fmla="*/ 373273 h 605239"/>
                <a:gd name="connsiteX28" fmla="*/ 373273 h 605239"/>
                <a:gd name="connsiteY28" fmla="*/ 373273 h 605239"/>
                <a:gd name="connsiteX29" fmla="*/ 373273 h 605239"/>
                <a:gd name="connsiteY29" fmla="*/ 373273 h 605239"/>
                <a:gd name="connsiteX30" fmla="*/ 373273 h 605239"/>
                <a:gd name="connsiteY30" fmla="*/ 373273 h 605239"/>
                <a:gd name="connsiteX31" fmla="*/ 373273 h 605239"/>
                <a:gd name="connsiteY31" fmla="*/ 373273 h 605239"/>
                <a:gd name="connsiteX32" fmla="*/ 373273 h 605239"/>
                <a:gd name="connsiteY32" fmla="*/ 373273 h 605239"/>
                <a:gd name="connsiteX33" fmla="*/ 373273 h 605239"/>
                <a:gd name="connsiteY33" fmla="*/ 373273 h 605239"/>
                <a:gd name="connsiteX34" fmla="*/ 373273 h 605239"/>
                <a:gd name="connsiteY34" fmla="*/ 373273 h 605239"/>
                <a:gd name="connsiteX35" fmla="*/ 373273 h 605239"/>
                <a:gd name="connsiteY35" fmla="*/ 373273 h 605239"/>
                <a:gd name="connsiteX36" fmla="*/ 373273 h 605239"/>
                <a:gd name="connsiteY36" fmla="*/ 373273 h 605239"/>
                <a:gd name="connsiteX37" fmla="*/ 373273 h 605239"/>
                <a:gd name="connsiteY37" fmla="*/ 373273 h 605239"/>
                <a:gd name="connsiteX38" fmla="*/ 373273 h 605239"/>
                <a:gd name="connsiteY38" fmla="*/ 373273 h 605239"/>
                <a:gd name="connsiteX39" fmla="*/ 373273 h 605239"/>
                <a:gd name="connsiteY39" fmla="*/ 373273 h 605239"/>
                <a:gd name="connsiteX40" fmla="*/ 373273 h 605239"/>
                <a:gd name="connsiteY40" fmla="*/ 373273 h 605239"/>
                <a:gd name="connsiteX41" fmla="*/ 373273 h 605239"/>
                <a:gd name="connsiteY41" fmla="*/ 373273 h 605239"/>
                <a:gd name="connsiteX42" fmla="*/ 373273 h 605239"/>
                <a:gd name="connsiteY42" fmla="*/ 373273 h 605239"/>
                <a:gd name="connsiteX43" fmla="*/ 373273 h 605239"/>
                <a:gd name="connsiteY43" fmla="*/ 373273 h 605239"/>
                <a:gd name="connsiteX44" fmla="*/ 373273 h 605239"/>
                <a:gd name="connsiteY44" fmla="*/ 373273 h 605239"/>
                <a:gd name="connsiteX45" fmla="*/ 373273 h 605239"/>
                <a:gd name="connsiteY45" fmla="*/ 373273 h 605239"/>
                <a:gd name="connsiteX46" fmla="*/ 373273 h 605239"/>
                <a:gd name="connsiteY46" fmla="*/ 373273 h 605239"/>
                <a:gd name="connsiteX47" fmla="*/ 373273 h 605239"/>
                <a:gd name="connsiteY47" fmla="*/ 373273 h 605239"/>
                <a:gd name="connsiteX48" fmla="*/ 373273 h 605239"/>
                <a:gd name="connsiteY48" fmla="*/ 373273 h 605239"/>
                <a:gd name="connsiteX49" fmla="*/ 373273 h 605239"/>
                <a:gd name="connsiteY49" fmla="*/ 373273 h 605239"/>
                <a:gd name="connsiteX50" fmla="*/ 373273 h 605239"/>
                <a:gd name="connsiteY50" fmla="*/ 373273 h 605239"/>
                <a:gd name="connsiteX51" fmla="*/ 373273 h 605239"/>
                <a:gd name="connsiteY51" fmla="*/ 373273 h 605239"/>
                <a:gd name="connsiteX52" fmla="*/ 373273 h 605239"/>
                <a:gd name="connsiteY52" fmla="*/ 373273 h 605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581577" h="581112">
                  <a:moveTo>
                    <a:pt x="108023" y="336653"/>
                  </a:moveTo>
                  <a:cubicBezTo>
                    <a:pt x="113675" y="336642"/>
                    <a:pt x="119350" y="338597"/>
                    <a:pt x="123934" y="342552"/>
                  </a:cubicBezTo>
                  <a:cubicBezTo>
                    <a:pt x="138710" y="355351"/>
                    <a:pt x="213037" y="422364"/>
                    <a:pt x="213126" y="475335"/>
                  </a:cubicBezTo>
                  <a:cubicBezTo>
                    <a:pt x="213126" y="533105"/>
                    <a:pt x="166038" y="580210"/>
                    <a:pt x="108090" y="580210"/>
                  </a:cubicBezTo>
                  <a:cubicBezTo>
                    <a:pt x="50230" y="580210"/>
                    <a:pt x="3053" y="533105"/>
                    <a:pt x="3053" y="475335"/>
                  </a:cubicBezTo>
                  <a:cubicBezTo>
                    <a:pt x="3053" y="422453"/>
                    <a:pt x="77291" y="355528"/>
                    <a:pt x="92245" y="342552"/>
                  </a:cubicBezTo>
                  <a:cubicBezTo>
                    <a:pt x="96740" y="338642"/>
                    <a:pt x="102370" y="336664"/>
                    <a:pt x="108023" y="336653"/>
                  </a:cubicBezTo>
                  <a:close/>
                  <a:moveTo>
                    <a:pt x="233518" y="121864"/>
                  </a:moveTo>
                  <a:cubicBezTo>
                    <a:pt x="262045" y="121864"/>
                    <a:pt x="290573" y="132707"/>
                    <a:pt x="312291" y="154392"/>
                  </a:cubicBezTo>
                  <a:lnTo>
                    <a:pt x="512740" y="354804"/>
                  </a:lnTo>
                  <a:lnTo>
                    <a:pt x="532144" y="335341"/>
                  </a:lnTo>
                  <a:cubicBezTo>
                    <a:pt x="541668" y="325831"/>
                    <a:pt x="556977" y="325831"/>
                    <a:pt x="566501" y="335341"/>
                  </a:cubicBezTo>
                  <a:cubicBezTo>
                    <a:pt x="575936" y="344850"/>
                    <a:pt x="575936" y="360137"/>
                    <a:pt x="566501" y="369558"/>
                  </a:cubicBezTo>
                  <a:lnTo>
                    <a:pt x="485414" y="450522"/>
                  </a:lnTo>
                  <a:lnTo>
                    <a:pt x="515677" y="480740"/>
                  </a:lnTo>
                  <a:lnTo>
                    <a:pt x="540155" y="456299"/>
                  </a:lnTo>
                  <a:cubicBezTo>
                    <a:pt x="549590" y="446879"/>
                    <a:pt x="564899" y="446879"/>
                    <a:pt x="574423" y="456299"/>
                  </a:cubicBezTo>
                  <a:cubicBezTo>
                    <a:pt x="583947" y="465809"/>
                    <a:pt x="583947" y="481095"/>
                    <a:pt x="574512" y="490960"/>
                  </a:cubicBezTo>
                  <a:lnTo>
                    <a:pt x="491466" y="573880"/>
                  </a:lnTo>
                  <a:cubicBezTo>
                    <a:pt x="476780" y="587478"/>
                    <a:pt x="461915" y="578591"/>
                    <a:pt x="457198" y="573880"/>
                  </a:cubicBezTo>
                  <a:cubicBezTo>
                    <a:pt x="447674" y="564371"/>
                    <a:pt x="447674" y="549084"/>
                    <a:pt x="457198" y="539664"/>
                  </a:cubicBezTo>
                  <a:lnTo>
                    <a:pt x="481586" y="515223"/>
                  </a:lnTo>
                  <a:lnTo>
                    <a:pt x="451323" y="485006"/>
                  </a:lnTo>
                  <a:lnTo>
                    <a:pt x="370325" y="565971"/>
                  </a:lnTo>
                  <a:cubicBezTo>
                    <a:pt x="355193" y="579213"/>
                    <a:pt x="340774" y="570681"/>
                    <a:pt x="335967" y="565971"/>
                  </a:cubicBezTo>
                  <a:cubicBezTo>
                    <a:pt x="326532" y="556461"/>
                    <a:pt x="326532" y="541175"/>
                    <a:pt x="335967" y="531665"/>
                  </a:cubicBezTo>
                  <a:lnTo>
                    <a:pt x="355460" y="512290"/>
                  </a:lnTo>
                  <a:lnTo>
                    <a:pt x="316563" y="473363"/>
                  </a:lnTo>
                  <a:lnTo>
                    <a:pt x="381006" y="409018"/>
                  </a:lnTo>
                  <a:cubicBezTo>
                    <a:pt x="390441" y="399597"/>
                    <a:pt x="390441" y="384311"/>
                    <a:pt x="381006" y="374801"/>
                  </a:cubicBezTo>
                  <a:cubicBezTo>
                    <a:pt x="371482" y="365292"/>
                    <a:pt x="356172" y="365292"/>
                    <a:pt x="346648" y="374801"/>
                  </a:cubicBezTo>
                  <a:lnTo>
                    <a:pt x="282206" y="439146"/>
                  </a:lnTo>
                  <a:lnTo>
                    <a:pt x="246780" y="403685"/>
                  </a:lnTo>
                  <a:lnTo>
                    <a:pt x="311223" y="339340"/>
                  </a:lnTo>
                  <a:cubicBezTo>
                    <a:pt x="320658" y="329920"/>
                    <a:pt x="320658" y="314633"/>
                    <a:pt x="311223" y="305123"/>
                  </a:cubicBezTo>
                  <a:cubicBezTo>
                    <a:pt x="301699" y="295614"/>
                    <a:pt x="286389" y="295614"/>
                    <a:pt x="276865" y="305123"/>
                  </a:cubicBezTo>
                  <a:lnTo>
                    <a:pt x="212422" y="369469"/>
                  </a:lnTo>
                  <a:lnTo>
                    <a:pt x="176997" y="334008"/>
                  </a:lnTo>
                  <a:lnTo>
                    <a:pt x="241439" y="269662"/>
                  </a:lnTo>
                  <a:cubicBezTo>
                    <a:pt x="250874" y="260242"/>
                    <a:pt x="250874" y="244955"/>
                    <a:pt x="241439" y="235446"/>
                  </a:cubicBezTo>
                  <a:cubicBezTo>
                    <a:pt x="231915" y="225936"/>
                    <a:pt x="216606" y="225936"/>
                    <a:pt x="207082" y="235446"/>
                  </a:cubicBezTo>
                  <a:lnTo>
                    <a:pt x="143707" y="298725"/>
                  </a:lnTo>
                  <a:cubicBezTo>
                    <a:pt x="129733" y="279794"/>
                    <a:pt x="122167" y="257042"/>
                    <a:pt x="122167" y="233046"/>
                  </a:cubicBezTo>
                  <a:cubicBezTo>
                    <a:pt x="122167" y="203362"/>
                    <a:pt x="133738" y="175366"/>
                    <a:pt x="154744" y="154392"/>
                  </a:cubicBezTo>
                  <a:cubicBezTo>
                    <a:pt x="176463" y="132707"/>
                    <a:pt x="204990" y="121864"/>
                    <a:pt x="233518" y="121864"/>
                  </a:cubicBezTo>
                  <a:close/>
                  <a:moveTo>
                    <a:pt x="24247" y="0"/>
                  </a:moveTo>
                  <a:cubicBezTo>
                    <a:pt x="30445" y="0"/>
                    <a:pt x="36654" y="2377"/>
                    <a:pt x="41416" y="7132"/>
                  </a:cubicBezTo>
                  <a:lnTo>
                    <a:pt x="138891" y="104626"/>
                  </a:lnTo>
                  <a:cubicBezTo>
                    <a:pt x="132482" y="109336"/>
                    <a:pt x="126161" y="114491"/>
                    <a:pt x="120375" y="120268"/>
                  </a:cubicBezTo>
                  <a:cubicBezTo>
                    <a:pt x="114500" y="126044"/>
                    <a:pt x="109426" y="132265"/>
                    <a:pt x="104708" y="138753"/>
                  </a:cubicBezTo>
                  <a:lnTo>
                    <a:pt x="7144" y="41348"/>
                  </a:lnTo>
                  <a:cubicBezTo>
                    <a:pt x="-2381" y="31839"/>
                    <a:pt x="-2381" y="16552"/>
                    <a:pt x="7144" y="7132"/>
                  </a:cubicBezTo>
                  <a:cubicBezTo>
                    <a:pt x="11862" y="2377"/>
                    <a:pt x="18049" y="0"/>
                    <a:pt x="24247"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1">
                <a:ln>
                  <a:noFill/>
                </a:ln>
                <a:solidFill>
                  <a:prstClr val="white"/>
                </a:solidFill>
                <a:effectLst/>
                <a:uLnTx/>
                <a:uFillTx/>
                <a:latin typeface="微软雅黑" panose="020B0503020204020204" pitchFamily="34" charset="-122"/>
                <a:ea typeface="微软雅黑"/>
                <a:cs typeface="+mn-cs"/>
              </a:endParaRPr>
            </a:p>
          </p:txBody>
        </p:sp>
        <p:sp>
          <p:nvSpPr>
            <p:cNvPr id="32" name="矩形: 圆角 31">
              <a:extLst>
                <a:ext uri="{FF2B5EF4-FFF2-40B4-BE49-F238E27FC236}">
                  <a16:creationId xmlns:a16="http://schemas.microsoft.com/office/drawing/2014/main" id="{F54C2FB3-1671-A923-904D-6B68E645D088}"/>
                </a:ext>
              </a:extLst>
            </p:cNvPr>
            <p:cNvSpPr/>
            <p:nvPr/>
          </p:nvSpPr>
          <p:spPr>
            <a:xfrm>
              <a:off x="1636310" y="3100243"/>
              <a:ext cx="10184215" cy="1152000"/>
            </a:xfrm>
            <a:prstGeom prst="roundRect">
              <a:avLst/>
            </a:prstGeom>
            <a:solidFill>
              <a:schemeClr val="bg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marL="284400" marR="0" lvl="0" indent="0" algn="l" defTabSz="914400" rtl="0" eaLnBrk="1" fontAlgn="auto" latinLnBrk="0" hangingPunct="1">
                <a:lnSpc>
                  <a:spcPct val="100000"/>
                </a:lnSpc>
                <a:spcBef>
                  <a:spcPts val="600"/>
                </a:spcBef>
                <a:spcAft>
                  <a:spcPts val="0"/>
                </a:spcAft>
                <a:buClrTx/>
                <a:buSzTx/>
                <a:buFontTx/>
                <a:buNone/>
                <a:tabLst/>
                <a:defRPr/>
              </a:pPr>
              <a:r>
                <a:rPr kumimoji="0" lang="zh-CN" altLang="en-US" sz="1600" i="0" u="none" strike="noStrike" kern="1200" cap="none" spc="0" normalizeH="0" baseline="0" noProof="1">
                  <a:ln>
                    <a:noFill/>
                  </a:ln>
                  <a:solidFill>
                    <a:prstClr val="black"/>
                  </a:solidFill>
                  <a:effectLst/>
                  <a:uLnTx/>
                  <a:uFillTx/>
                  <a:latin typeface="微软雅黑"/>
                  <a:ea typeface="微软雅黑"/>
                  <a:cs typeface="+mn-cs"/>
                </a:rPr>
                <a:t>国内外权威指南及共识</a:t>
              </a:r>
              <a:r>
                <a:rPr lang="en-US" altLang="zh-CN" sz="1600" baseline="30000" noProof="1">
                  <a:solidFill>
                    <a:prstClr val="black"/>
                  </a:solidFill>
                  <a:latin typeface="微软雅黑"/>
                  <a:ea typeface="微软雅黑"/>
                </a:rPr>
                <a:t>4</a:t>
              </a:r>
              <a:r>
                <a:rPr kumimoji="0" lang="en-US" altLang="zh-CN" sz="1600" i="0" u="none" strike="noStrike" kern="1200" cap="none" spc="0" normalizeH="0" baseline="30000" noProof="1">
                  <a:ln>
                    <a:noFill/>
                  </a:ln>
                  <a:solidFill>
                    <a:prstClr val="black"/>
                  </a:solidFill>
                  <a:effectLst/>
                  <a:uLnTx/>
                  <a:uFillTx/>
                  <a:latin typeface="微软雅黑"/>
                  <a:ea typeface="微软雅黑"/>
                  <a:cs typeface="+mn-cs"/>
                </a:rPr>
                <a:t>-8</a:t>
              </a:r>
              <a:r>
                <a:rPr lang="zh-CN" altLang="en-US" sz="1600" noProof="1">
                  <a:solidFill>
                    <a:prstClr val="black"/>
                  </a:solidFill>
                  <a:latin typeface="微软雅黑"/>
                  <a:ea typeface="微软雅黑"/>
                </a:rPr>
                <a:t>推荐</a:t>
              </a:r>
              <a:r>
                <a:rPr kumimoji="0" lang="zh-CN" altLang="en-US" sz="1600" i="0" u="none" strike="noStrike" kern="1200" cap="none" spc="0" normalizeH="0" baseline="0" noProof="1">
                  <a:ln>
                    <a:noFill/>
                  </a:ln>
                  <a:solidFill>
                    <a:prstClr val="black"/>
                  </a:solidFill>
                  <a:effectLst/>
                  <a:uLnTx/>
                  <a:uFillTx/>
                  <a:latin typeface="微软雅黑"/>
                  <a:ea typeface="微软雅黑"/>
                  <a:cs typeface="+mn-cs"/>
                </a:rPr>
                <a:t>所有骨转移患者确诊后</a:t>
              </a:r>
              <a:r>
                <a:rPr lang="zh-CN" altLang="en-US" sz="1600" noProof="1">
                  <a:solidFill>
                    <a:prstClr val="black"/>
                  </a:solidFill>
                  <a:latin typeface="微软雅黑"/>
                  <a:ea typeface="微软雅黑"/>
                </a:rPr>
                <a:t>立</a:t>
              </a:r>
              <a:r>
                <a:rPr kumimoji="0" lang="zh-CN" altLang="en-US" sz="1600" i="0" u="none" strike="noStrike" kern="1200" cap="none" spc="0" normalizeH="0" baseline="0" noProof="1">
                  <a:ln>
                    <a:noFill/>
                  </a:ln>
                  <a:solidFill>
                    <a:prstClr val="black"/>
                  </a:solidFill>
                  <a:effectLst/>
                  <a:uLnTx/>
                  <a:uFillTx/>
                  <a:latin typeface="微软雅黑"/>
                  <a:ea typeface="微软雅黑"/>
                  <a:cs typeface="+mn-cs"/>
                </a:rPr>
                <a:t>刻骨保护，与是否出现症状无关</a:t>
              </a:r>
              <a:endParaRPr kumimoji="0" lang="en-US" altLang="zh-CN" sz="1600" i="0" u="none" strike="noStrike" kern="1200" cap="none" spc="0" normalizeH="0" baseline="0" noProof="1">
                <a:ln>
                  <a:noFill/>
                </a:ln>
                <a:solidFill>
                  <a:prstClr val="black"/>
                </a:solidFill>
                <a:effectLst/>
                <a:uLnTx/>
                <a:uFillTx/>
                <a:latin typeface="微软雅黑"/>
                <a:ea typeface="微软雅黑"/>
                <a:cs typeface="+mn-cs"/>
              </a:endParaRPr>
            </a:p>
            <a:p>
              <a:pPr marL="284400" marR="0" lvl="0" indent="0" algn="l" defTabSz="914400" rtl="0" eaLnBrk="1" fontAlgn="auto" latinLnBrk="0" hangingPunct="1">
                <a:lnSpc>
                  <a:spcPct val="100000"/>
                </a:lnSpc>
                <a:spcBef>
                  <a:spcPts val="600"/>
                </a:spcBef>
                <a:spcAft>
                  <a:spcPts val="0"/>
                </a:spcAft>
                <a:buClrTx/>
                <a:buSzTx/>
                <a:buFontTx/>
                <a:buNone/>
                <a:tabLst/>
                <a:defRPr/>
              </a:pPr>
              <a:r>
                <a:rPr kumimoji="0" lang="zh-CN" altLang="en-US" sz="1600" i="0" u="none" strike="noStrike" kern="1200" cap="none" spc="0" normalizeH="0" baseline="0" noProof="1">
                  <a:ln>
                    <a:noFill/>
                  </a:ln>
                  <a:solidFill>
                    <a:prstClr val="black"/>
                  </a:solidFill>
                  <a:effectLst/>
                  <a:uLnTx/>
                  <a:uFillTx/>
                  <a:latin typeface="微软雅黑"/>
                  <a:ea typeface="微软雅黑"/>
                  <a:cs typeface="+mn-cs"/>
                </a:rPr>
                <a:t>乳腺癌骨转移在无症状阶段即开展骨保护治疗，患者</a:t>
              </a:r>
              <a:r>
                <a:rPr lang="en-US" altLang="zh-CN" sz="1600" noProof="1">
                  <a:solidFill>
                    <a:prstClr val="black"/>
                  </a:solidFill>
                  <a:latin typeface="微软雅黑"/>
                  <a:ea typeface="微软雅黑"/>
                </a:rPr>
                <a:t>SRE</a:t>
              </a:r>
              <a:r>
                <a:rPr lang="zh-CN" altLang="en-US" sz="1600" noProof="1">
                  <a:solidFill>
                    <a:prstClr val="black"/>
                  </a:solidFill>
                  <a:latin typeface="微软雅黑"/>
                  <a:ea typeface="微软雅黑"/>
                </a:rPr>
                <a:t>及生活质量</a:t>
              </a:r>
              <a:r>
                <a:rPr lang="en-US" altLang="zh-CN" sz="1600" baseline="30000" noProof="1">
                  <a:solidFill>
                    <a:prstClr val="black"/>
                  </a:solidFill>
                  <a:latin typeface="微软雅黑"/>
                  <a:ea typeface="微软雅黑"/>
                </a:rPr>
                <a:t>9-11</a:t>
              </a:r>
              <a:r>
                <a:rPr lang="zh-CN" altLang="en-US" sz="1600" noProof="1">
                  <a:solidFill>
                    <a:prstClr val="black"/>
                  </a:solidFill>
                  <a:latin typeface="微软雅黑"/>
                  <a:ea typeface="微软雅黑"/>
                </a:rPr>
                <a:t>均有获益</a:t>
              </a:r>
              <a:endParaRPr kumimoji="0" lang="en-US" altLang="zh-CN" sz="1600" i="0" u="none" strike="noStrike" kern="1200" cap="none" spc="0" normalizeH="0" baseline="0" noProof="1">
                <a:ln>
                  <a:noFill/>
                </a:ln>
                <a:solidFill>
                  <a:prstClr val="black"/>
                </a:solidFill>
                <a:effectLst/>
                <a:uLnTx/>
                <a:uFillTx/>
                <a:latin typeface="微软雅黑"/>
                <a:ea typeface="微软雅黑"/>
                <a:cs typeface="+mn-cs"/>
              </a:endParaRPr>
            </a:p>
            <a:p>
              <a:pPr marL="284400" marR="0" lvl="0" indent="0" algn="l" defTabSz="914400" rtl="0" eaLnBrk="1" fontAlgn="auto" latinLnBrk="0" hangingPunct="1">
                <a:lnSpc>
                  <a:spcPct val="100000"/>
                </a:lnSpc>
                <a:spcBef>
                  <a:spcPts val="600"/>
                </a:spcBef>
                <a:spcAft>
                  <a:spcPts val="0"/>
                </a:spcAft>
                <a:buClrTx/>
                <a:buSzTx/>
                <a:buFontTx/>
                <a:buNone/>
                <a:tabLst/>
                <a:defRPr/>
              </a:pPr>
              <a:r>
                <a:rPr kumimoji="0" lang="zh-CN" altLang="en-US" sz="1600" i="0" u="none" strike="noStrike" kern="1200" cap="none" spc="0" normalizeH="0" baseline="0" noProof="1">
                  <a:ln>
                    <a:noFill/>
                  </a:ln>
                  <a:solidFill>
                    <a:prstClr val="black"/>
                  </a:solidFill>
                  <a:effectLst/>
                  <a:uLnTx/>
                  <a:uFillTx/>
                  <a:latin typeface="微软雅黑"/>
                  <a:ea typeface="微软雅黑"/>
                  <a:cs typeface="+mn-cs"/>
                </a:rPr>
                <a:t>骨保护</a:t>
              </a:r>
              <a:r>
                <a:rPr lang="zh-CN" altLang="en-US" sz="1600" noProof="1">
                  <a:solidFill>
                    <a:prstClr val="black"/>
                  </a:solidFill>
                  <a:latin typeface="微软雅黑"/>
                  <a:ea typeface="微软雅黑"/>
                </a:rPr>
                <a:t>药物首选</a:t>
              </a:r>
              <a:r>
                <a:rPr kumimoji="0" lang="zh-CN" altLang="en-US" sz="1600" i="0" u="none" strike="noStrike" kern="1200" cap="none" spc="0" normalizeH="0" baseline="0" noProof="1">
                  <a:ln>
                    <a:noFill/>
                  </a:ln>
                  <a:solidFill>
                    <a:prstClr val="black"/>
                  </a:solidFill>
                  <a:effectLst/>
                  <a:uLnTx/>
                  <a:uFillTx/>
                  <a:latin typeface="微软雅黑"/>
                  <a:ea typeface="微软雅黑"/>
                  <a:cs typeface="+mn-cs"/>
                </a:rPr>
                <a:t>地舒单抗</a:t>
              </a:r>
              <a:r>
                <a:rPr lang="zh-CN" altLang="en-US" sz="1600" noProof="1">
                  <a:solidFill>
                    <a:prstClr val="black"/>
                  </a:solidFill>
                  <a:latin typeface="微软雅黑"/>
                  <a:ea typeface="微软雅黑"/>
                </a:rPr>
                <a:t>，源头抑制</a:t>
              </a:r>
              <a:r>
                <a:rPr lang="en-US" altLang="zh-CN" sz="1600" noProof="1">
                  <a:solidFill>
                    <a:prstClr val="black"/>
                  </a:solidFill>
                  <a:latin typeface="微软雅黑"/>
                  <a:ea typeface="微软雅黑"/>
                </a:rPr>
                <a:t>RANKL</a:t>
              </a:r>
              <a:r>
                <a:rPr lang="zh-CN" altLang="en-US" sz="1600" noProof="1">
                  <a:solidFill>
                    <a:prstClr val="black"/>
                  </a:solidFill>
                  <a:latin typeface="微软雅黑"/>
                  <a:ea typeface="微软雅黑"/>
                </a:rPr>
                <a:t>，更好助力骨转移治疗目标实现</a:t>
              </a:r>
              <a:endParaRPr kumimoji="0" lang="zh-CN" altLang="en-US" sz="1600" i="0" u="none" strike="noStrike" kern="1200" cap="none" spc="0" normalizeH="0" baseline="0" noProof="1">
                <a:ln>
                  <a:noFill/>
                </a:ln>
                <a:solidFill>
                  <a:prstClr val="black"/>
                </a:solidFill>
                <a:effectLst/>
                <a:uLnTx/>
                <a:uFillTx/>
                <a:latin typeface="微软雅黑"/>
                <a:ea typeface="微软雅黑"/>
                <a:cs typeface="+mn-cs"/>
              </a:endParaRPr>
            </a:p>
          </p:txBody>
        </p:sp>
        <p:sp>
          <p:nvSpPr>
            <p:cNvPr id="33" name="菱形 57">
              <a:extLst>
                <a:ext uri="{FF2B5EF4-FFF2-40B4-BE49-F238E27FC236}">
                  <a16:creationId xmlns:a16="http://schemas.microsoft.com/office/drawing/2014/main" id="{FAA6494F-AFB8-5792-CCB4-33C448AAE781}"/>
                </a:ext>
              </a:extLst>
            </p:cNvPr>
            <p:cNvSpPr/>
            <p:nvPr/>
          </p:nvSpPr>
          <p:spPr>
            <a:xfrm>
              <a:off x="1783027" y="3297560"/>
              <a:ext cx="158568" cy="158568"/>
            </a:xfrm>
            <a:custGeom>
              <a:avLst/>
              <a:gdLst>
                <a:gd name="connsiteX0" fmla="*/ 5270 w 98862"/>
                <a:gd name="connsiteY0" fmla="*/ 36704 h 98862"/>
                <a:gd name="connsiteX1" fmla="*/ 36704 w 98862"/>
                <a:gd name="connsiteY1" fmla="*/ 5270 h 98862"/>
                <a:gd name="connsiteX2" fmla="*/ 62160 w 98862"/>
                <a:gd name="connsiteY2" fmla="*/ 5270 h 98862"/>
                <a:gd name="connsiteX3" fmla="*/ 93593 w 98862"/>
                <a:gd name="connsiteY3" fmla="*/ 36704 h 98862"/>
                <a:gd name="connsiteX4" fmla="*/ 93593 w 98862"/>
                <a:gd name="connsiteY4" fmla="*/ 62160 h 98862"/>
                <a:gd name="connsiteX5" fmla="*/ 62160 w 98862"/>
                <a:gd name="connsiteY5" fmla="*/ 93593 h 98862"/>
                <a:gd name="connsiteX6" fmla="*/ 36704 w 98862"/>
                <a:gd name="connsiteY6" fmla="*/ 93593 h 98862"/>
                <a:gd name="connsiteX7" fmla="*/ 5270 w 98862"/>
                <a:gd name="connsiteY7" fmla="*/ 62160 h 98862"/>
                <a:gd name="connsiteX8" fmla="*/ 5270 w 98862"/>
                <a:gd name="connsiteY8" fmla="*/ 36704 h 98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8862" h="98862">
                  <a:moveTo>
                    <a:pt x="5270" y="36704"/>
                  </a:moveTo>
                  <a:lnTo>
                    <a:pt x="36704" y="5270"/>
                  </a:lnTo>
                  <a:cubicBezTo>
                    <a:pt x="43730" y="-1756"/>
                    <a:pt x="55134" y="-1756"/>
                    <a:pt x="62160" y="5270"/>
                  </a:cubicBezTo>
                  <a:lnTo>
                    <a:pt x="93593" y="36704"/>
                  </a:lnTo>
                  <a:cubicBezTo>
                    <a:pt x="100619" y="43730"/>
                    <a:pt x="100619" y="55134"/>
                    <a:pt x="93593" y="62160"/>
                  </a:cubicBezTo>
                  <a:lnTo>
                    <a:pt x="62160" y="93593"/>
                  </a:lnTo>
                  <a:cubicBezTo>
                    <a:pt x="55134" y="100619"/>
                    <a:pt x="43730" y="100619"/>
                    <a:pt x="36704" y="93593"/>
                  </a:cubicBezTo>
                  <a:lnTo>
                    <a:pt x="5270" y="62160"/>
                  </a:lnTo>
                  <a:cubicBezTo>
                    <a:pt x="-1756" y="55134"/>
                    <a:pt x="-1756" y="43730"/>
                    <a:pt x="5270" y="36704"/>
                  </a:cubicBezTo>
                </a:path>
              </a:pathLst>
            </a:custGeom>
            <a:solidFill>
              <a:schemeClr val="accent1"/>
            </a:solidFill>
            <a:ln w="31750">
              <a:solidFill>
                <a:schemeClr val="accent1">
                  <a:alpha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34" name="菱形 57">
              <a:extLst>
                <a:ext uri="{FF2B5EF4-FFF2-40B4-BE49-F238E27FC236}">
                  <a16:creationId xmlns:a16="http://schemas.microsoft.com/office/drawing/2014/main" id="{FBDF5526-07ED-312D-7B9B-AA1BD05D4711}"/>
                </a:ext>
              </a:extLst>
            </p:cNvPr>
            <p:cNvSpPr/>
            <p:nvPr/>
          </p:nvSpPr>
          <p:spPr>
            <a:xfrm>
              <a:off x="1783027" y="3633472"/>
              <a:ext cx="158568" cy="158568"/>
            </a:xfrm>
            <a:custGeom>
              <a:avLst/>
              <a:gdLst>
                <a:gd name="connsiteX0" fmla="*/ 5270 w 98862"/>
                <a:gd name="connsiteY0" fmla="*/ 36704 h 98862"/>
                <a:gd name="connsiteX1" fmla="*/ 36704 w 98862"/>
                <a:gd name="connsiteY1" fmla="*/ 5270 h 98862"/>
                <a:gd name="connsiteX2" fmla="*/ 62160 w 98862"/>
                <a:gd name="connsiteY2" fmla="*/ 5270 h 98862"/>
                <a:gd name="connsiteX3" fmla="*/ 93593 w 98862"/>
                <a:gd name="connsiteY3" fmla="*/ 36704 h 98862"/>
                <a:gd name="connsiteX4" fmla="*/ 93593 w 98862"/>
                <a:gd name="connsiteY4" fmla="*/ 62160 h 98862"/>
                <a:gd name="connsiteX5" fmla="*/ 62160 w 98862"/>
                <a:gd name="connsiteY5" fmla="*/ 93593 h 98862"/>
                <a:gd name="connsiteX6" fmla="*/ 36704 w 98862"/>
                <a:gd name="connsiteY6" fmla="*/ 93593 h 98862"/>
                <a:gd name="connsiteX7" fmla="*/ 5270 w 98862"/>
                <a:gd name="connsiteY7" fmla="*/ 62160 h 98862"/>
                <a:gd name="connsiteX8" fmla="*/ 5270 w 98862"/>
                <a:gd name="connsiteY8" fmla="*/ 36704 h 98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8862" h="98862">
                  <a:moveTo>
                    <a:pt x="5270" y="36704"/>
                  </a:moveTo>
                  <a:lnTo>
                    <a:pt x="36704" y="5270"/>
                  </a:lnTo>
                  <a:cubicBezTo>
                    <a:pt x="43730" y="-1756"/>
                    <a:pt x="55134" y="-1756"/>
                    <a:pt x="62160" y="5270"/>
                  </a:cubicBezTo>
                  <a:lnTo>
                    <a:pt x="93593" y="36704"/>
                  </a:lnTo>
                  <a:cubicBezTo>
                    <a:pt x="100619" y="43730"/>
                    <a:pt x="100619" y="55134"/>
                    <a:pt x="93593" y="62160"/>
                  </a:cubicBezTo>
                  <a:lnTo>
                    <a:pt x="62160" y="93593"/>
                  </a:lnTo>
                  <a:cubicBezTo>
                    <a:pt x="55134" y="100619"/>
                    <a:pt x="43730" y="100619"/>
                    <a:pt x="36704" y="93593"/>
                  </a:cubicBezTo>
                  <a:lnTo>
                    <a:pt x="5270" y="62160"/>
                  </a:lnTo>
                  <a:cubicBezTo>
                    <a:pt x="-1756" y="55134"/>
                    <a:pt x="-1756" y="43730"/>
                    <a:pt x="5270" y="36704"/>
                  </a:cubicBezTo>
                </a:path>
              </a:pathLst>
            </a:custGeom>
            <a:solidFill>
              <a:schemeClr val="accent1"/>
            </a:solidFill>
            <a:ln w="31750">
              <a:solidFill>
                <a:schemeClr val="accent1">
                  <a:alpha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35" name="菱形 57">
              <a:extLst>
                <a:ext uri="{FF2B5EF4-FFF2-40B4-BE49-F238E27FC236}">
                  <a16:creationId xmlns:a16="http://schemas.microsoft.com/office/drawing/2014/main" id="{93BD73F2-96B8-EC32-7418-87391955D584}"/>
                </a:ext>
              </a:extLst>
            </p:cNvPr>
            <p:cNvSpPr/>
            <p:nvPr/>
          </p:nvSpPr>
          <p:spPr>
            <a:xfrm>
              <a:off x="1783027" y="3919799"/>
              <a:ext cx="158568" cy="158568"/>
            </a:xfrm>
            <a:custGeom>
              <a:avLst/>
              <a:gdLst>
                <a:gd name="connsiteX0" fmla="*/ 5270 w 98862"/>
                <a:gd name="connsiteY0" fmla="*/ 36704 h 98862"/>
                <a:gd name="connsiteX1" fmla="*/ 36704 w 98862"/>
                <a:gd name="connsiteY1" fmla="*/ 5270 h 98862"/>
                <a:gd name="connsiteX2" fmla="*/ 62160 w 98862"/>
                <a:gd name="connsiteY2" fmla="*/ 5270 h 98862"/>
                <a:gd name="connsiteX3" fmla="*/ 93593 w 98862"/>
                <a:gd name="connsiteY3" fmla="*/ 36704 h 98862"/>
                <a:gd name="connsiteX4" fmla="*/ 93593 w 98862"/>
                <a:gd name="connsiteY4" fmla="*/ 62160 h 98862"/>
                <a:gd name="connsiteX5" fmla="*/ 62160 w 98862"/>
                <a:gd name="connsiteY5" fmla="*/ 93593 h 98862"/>
                <a:gd name="connsiteX6" fmla="*/ 36704 w 98862"/>
                <a:gd name="connsiteY6" fmla="*/ 93593 h 98862"/>
                <a:gd name="connsiteX7" fmla="*/ 5270 w 98862"/>
                <a:gd name="connsiteY7" fmla="*/ 62160 h 98862"/>
                <a:gd name="connsiteX8" fmla="*/ 5270 w 98862"/>
                <a:gd name="connsiteY8" fmla="*/ 36704 h 98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8862" h="98862">
                  <a:moveTo>
                    <a:pt x="5270" y="36704"/>
                  </a:moveTo>
                  <a:lnTo>
                    <a:pt x="36704" y="5270"/>
                  </a:lnTo>
                  <a:cubicBezTo>
                    <a:pt x="43730" y="-1756"/>
                    <a:pt x="55134" y="-1756"/>
                    <a:pt x="62160" y="5270"/>
                  </a:cubicBezTo>
                  <a:lnTo>
                    <a:pt x="93593" y="36704"/>
                  </a:lnTo>
                  <a:cubicBezTo>
                    <a:pt x="100619" y="43730"/>
                    <a:pt x="100619" y="55134"/>
                    <a:pt x="93593" y="62160"/>
                  </a:cubicBezTo>
                  <a:lnTo>
                    <a:pt x="62160" y="93593"/>
                  </a:lnTo>
                  <a:cubicBezTo>
                    <a:pt x="55134" y="100619"/>
                    <a:pt x="43730" y="100619"/>
                    <a:pt x="36704" y="93593"/>
                  </a:cubicBezTo>
                  <a:lnTo>
                    <a:pt x="5270" y="62160"/>
                  </a:lnTo>
                  <a:cubicBezTo>
                    <a:pt x="-1756" y="55134"/>
                    <a:pt x="-1756" y="43730"/>
                    <a:pt x="5270" y="36704"/>
                  </a:cubicBezTo>
                </a:path>
              </a:pathLst>
            </a:custGeom>
            <a:solidFill>
              <a:schemeClr val="accent1"/>
            </a:solidFill>
            <a:ln w="31750">
              <a:solidFill>
                <a:schemeClr val="accent1">
                  <a:alpha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grpSp>
      <p:grpSp>
        <p:nvGrpSpPr>
          <p:cNvPr id="36" name="组合 35">
            <a:extLst>
              <a:ext uri="{FF2B5EF4-FFF2-40B4-BE49-F238E27FC236}">
                <a16:creationId xmlns:a16="http://schemas.microsoft.com/office/drawing/2014/main" id="{B0B9ECF2-AFB6-272F-8F5C-23536C4F0FA6}"/>
              </a:ext>
            </a:extLst>
          </p:cNvPr>
          <p:cNvGrpSpPr/>
          <p:nvPr/>
        </p:nvGrpSpPr>
        <p:grpSpPr>
          <a:xfrm>
            <a:off x="371475" y="4447094"/>
            <a:ext cx="11449050" cy="1152000"/>
            <a:chOff x="371475" y="4534671"/>
            <a:chExt cx="11449050" cy="1152000"/>
          </a:xfrm>
        </p:grpSpPr>
        <p:sp>
          <p:nvSpPr>
            <p:cNvPr id="37" name="矩形: 圆角 36">
              <a:extLst>
                <a:ext uri="{FF2B5EF4-FFF2-40B4-BE49-F238E27FC236}">
                  <a16:creationId xmlns:a16="http://schemas.microsoft.com/office/drawing/2014/main" id="{FF6B650C-CE05-2869-AC9D-4F625D356916}"/>
                </a:ext>
              </a:extLst>
            </p:cNvPr>
            <p:cNvSpPr/>
            <p:nvPr/>
          </p:nvSpPr>
          <p:spPr>
            <a:xfrm>
              <a:off x="371475" y="4534671"/>
              <a:ext cx="11449050" cy="1152000"/>
            </a:xfrm>
            <a:prstGeom prst="roundRect">
              <a:avLst/>
            </a:prstGeom>
            <a:solidFill>
              <a:schemeClr val="accent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1">
                <a:ln>
                  <a:noFill/>
                </a:ln>
                <a:solidFill>
                  <a:prstClr val="white"/>
                </a:solidFill>
                <a:effectLst/>
                <a:uLnTx/>
                <a:uFillTx/>
                <a:latin typeface="微软雅黑" panose="020B0503020204020204" pitchFamily="34" charset="-122"/>
                <a:ea typeface="微软雅黑"/>
                <a:cs typeface="+mn-cs"/>
              </a:endParaRPr>
            </a:p>
          </p:txBody>
        </p:sp>
        <p:sp>
          <p:nvSpPr>
            <p:cNvPr id="38" name="recycle-sign_16303">
              <a:extLst>
                <a:ext uri="{FF2B5EF4-FFF2-40B4-BE49-F238E27FC236}">
                  <a16:creationId xmlns:a16="http://schemas.microsoft.com/office/drawing/2014/main" id="{7DACBDEB-A7B5-B0E9-F484-0E8ECFD4D1E1}"/>
                </a:ext>
              </a:extLst>
            </p:cNvPr>
            <p:cNvSpPr>
              <a:spLocks/>
            </p:cNvSpPr>
            <p:nvPr/>
          </p:nvSpPr>
          <p:spPr>
            <a:xfrm>
              <a:off x="708024" y="4770970"/>
              <a:ext cx="680868" cy="679400"/>
            </a:xfrm>
            <a:custGeom>
              <a:avLst/>
              <a:gdLst>
                <a:gd name="connsiteX0" fmla="*/ 548430 w 590840"/>
                <a:gd name="connsiteY0" fmla="*/ 403446 h 607927"/>
                <a:gd name="connsiteX1" fmla="*/ 576944 w 590840"/>
                <a:gd name="connsiteY1" fmla="*/ 429362 h 607927"/>
                <a:gd name="connsiteX2" fmla="*/ 548730 w 590840"/>
                <a:gd name="connsiteY2" fmla="*/ 528082 h 607927"/>
                <a:gd name="connsiteX3" fmla="*/ 518415 w 590840"/>
                <a:gd name="connsiteY3" fmla="*/ 552350 h 607927"/>
                <a:gd name="connsiteX4" fmla="*/ 500105 w 590840"/>
                <a:gd name="connsiteY4" fmla="*/ 534674 h 607927"/>
                <a:gd name="connsiteX5" fmla="*/ 305008 w 590840"/>
                <a:gd name="connsiteY5" fmla="*/ 607927 h 607927"/>
                <a:gd name="connsiteX6" fmla="*/ 234472 w 590840"/>
                <a:gd name="connsiteY6" fmla="*/ 600737 h 607927"/>
                <a:gd name="connsiteX7" fmla="*/ 206258 w 590840"/>
                <a:gd name="connsiteY7" fmla="*/ 553699 h 607927"/>
                <a:gd name="connsiteX8" fmla="*/ 262086 w 590840"/>
                <a:gd name="connsiteY8" fmla="*/ 528682 h 607927"/>
                <a:gd name="connsiteX9" fmla="*/ 445028 w 590840"/>
                <a:gd name="connsiteY9" fmla="*/ 481793 h 607927"/>
                <a:gd name="connsiteX10" fmla="*/ 431071 w 590840"/>
                <a:gd name="connsiteY10" fmla="*/ 468311 h 607927"/>
                <a:gd name="connsiteX11" fmla="*/ 457634 w 590840"/>
                <a:gd name="connsiteY11" fmla="*/ 439100 h 607927"/>
                <a:gd name="connsiteX12" fmla="*/ 126132 w 590840"/>
                <a:gd name="connsiteY12" fmla="*/ 94146 h 607927"/>
                <a:gd name="connsiteX13" fmla="*/ 152583 w 590840"/>
                <a:gd name="connsiteY13" fmla="*/ 106560 h 607927"/>
                <a:gd name="connsiteX14" fmla="*/ 146580 w 590840"/>
                <a:gd name="connsiteY14" fmla="*/ 167378 h 607927"/>
                <a:gd name="connsiteX15" fmla="*/ 97053 w 590840"/>
                <a:gd name="connsiteY15" fmla="*/ 353725 h 607927"/>
                <a:gd name="connsiteX16" fmla="*/ 121666 w 590840"/>
                <a:gd name="connsiteY16" fmla="*/ 346535 h 607927"/>
                <a:gd name="connsiteX17" fmla="*/ 139826 w 590840"/>
                <a:gd name="connsiteY17" fmla="*/ 382336 h 607927"/>
                <a:gd name="connsiteX18" fmla="*/ 125569 w 590840"/>
                <a:gd name="connsiteY18" fmla="*/ 478806 h 607927"/>
                <a:gd name="connsiteX19" fmla="*/ 88798 w 590840"/>
                <a:gd name="connsiteY19" fmla="*/ 490639 h 607927"/>
                <a:gd name="connsiteX20" fmla="*/ 17059 w 590840"/>
                <a:gd name="connsiteY20" fmla="*/ 416939 h 607927"/>
                <a:gd name="connsiteX21" fmla="*/ 5203 w 590840"/>
                <a:gd name="connsiteY21" fmla="*/ 380389 h 607927"/>
                <a:gd name="connsiteX22" fmla="*/ 23813 w 590840"/>
                <a:gd name="connsiteY22" fmla="*/ 374996 h 607927"/>
                <a:gd name="connsiteX23" fmla="*/ 97653 w 590840"/>
                <a:gd name="connsiteY23" fmla="*/ 107459 h 607927"/>
                <a:gd name="connsiteX24" fmla="*/ 126132 w 590840"/>
                <a:gd name="connsiteY24" fmla="*/ 94146 h 607927"/>
                <a:gd name="connsiteX25" fmla="*/ 395371 w 590840"/>
                <a:gd name="connsiteY25" fmla="*/ 928 h 607927"/>
                <a:gd name="connsiteX26" fmla="*/ 429887 w 590840"/>
                <a:gd name="connsiteY26" fmla="*/ 18606 h 607927"/>
                <a:gd name="connsiteX27" fmla="*/ 421483 w 590840"/>
                <a:gd name="connsiteY27" fmla="*/ 43026 h 607927"/>
                <a:gd name="connsiteX28" fmla="*/ 589709 w 590840"/>
                <a:gd name="connsiteY28" fmla="*/ 255010 h 607927"/>
                <a:gd name="connsiteX29" fmla="*/ 558795 w 590840"/>
                <a:gd name="connsiteY29" fmla="*/ 300254 h 607927"/>
                <a:gd name="connsiteX30" fmla="*/ 512574 w 590840"/>
                <a:gd name="connsiteY30" fmla="*/ 260104 h 607927"/>
                <a:gd name="connsiteX31" fmla="*/ 396272 w 590840"/>
                <a:gd name="connsiteY31" fmla="*/ 115235 h 607927"/>
                <a:gd name="connsiteX32" fmla="*/ 390119 w 590840"/>
                <a:gd name="connsiteY32" fmla="*/ 133063 h 607927"/>
                <a:gd name="connsiteX33" fmla="*/ 352452 w 590840"/>
                <a:gd name="connsiteY33" fmla="*/ 120778 h 607927"/>
                <a:gd name="connsiteX34" fmla="*/ 282070 w 590840"/>
                <a:gd name="connsiteY34" fmla="*/ 53363 h 607927"/>
                <a:gd name="connsiteX35" fmla="*/ 293625 w 590840"/>
                <a:gd name="connsiteY35" fmla="*/ 16659 h 607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90840" h="607927">
                  <a:moveTo>
                    <a:pt x="548430" y="403446"/>
                  </a:moveTo>
                  <a:cubicBezTo>
                    <a:pt x="570791" y="394608"/>
                    <a:pt x="583547" y="406293"/>
                    <a:pt x="576944" y="429362"/>
                  </a:cubicBezTo>
                  <a:lnTo>
                    <a:pt x="548730" y="528082"/>
                  </a:lnTo>
                  <a:cubicBezTo>
                    <a:pt x="542126" y="551152"/>
                    <a:pt x="528470" y="562088"/>
                    <a:pt x="518415" y="552350"/>
                  </a:cubicBezTo>
                  <a:cubicBezTo>
                    <a:pt x="508360" y="542613"/>
                    <a:pt x="500105" y="534674"/>
                    <a:pt x="500105" y="534674"/>
                  </a:cubicBezTo>
                  <a:cubicBezTo>
                    <a:pt x="435723" y="592647"/>
                    <a:pt x="363387" y="607927"/>
                    <a:pt x="305008" y="607927"/>
                  </a:cubicBezTo>
                  <a:cubicBezTo>
                    <a:pt x="277694" y="607927"/>
                    <a:pt x="253381" y="604631"/>
                    <a:pt x="234472" y="600737"/>
                  </a:cubicBezTo>
                  <a:cubicBezTo>
                    <a:pt x="210910" y="595943"/>
                    <a:pt x="198754" y="573323"/>
                    <a:pt x="206258" y="553699"/>
                  </a:cubicBezTo>
                  <a:cubicBezTo>
                    <a:pt x="213761" y="534074"/>
                    <a:pt x="238374" y="524787"/>
                    <a:pt x="262086" y="528682"/>
                  </a:cubicBezTo>
                  <a:cubicBezTo>
                    <a:pt x="307559" y="535872"/>
                    <a:pt x="381546" y="536022"/>
                    <a:pt x="445028" y="481793"/>
                  </a:cubicBezTo>
                  <a:lnTo>
                    <a:pt x="431071" y="468311"/>
                  </a:lnTo>
                  <a:cubicBezTo>
                    <a:pt x="423267" y="460971"/>
                    <a:pt x="435273" y="447788"/>
                    <a:pt x="457634" y="439100"/>
                  </a:cubicBezTo>
                  <a:close/>
                  <a:moveTo>
                    <a:pt x="126132" y="94146"/>
                  </a:moveTo>
                  <a:cubicBezTo>
                    <a:pt x="136225" y="94127"/>
                    <a:pt x="145980" y="98396"/>
                    <a:pt x="152583" y="106560"/>
                  </a:cubicBezTo>
                  <a:cubicBezTo>
                    <a:pt x="165941" y="122738"/>
                    <a:pt x="161588" y="148653"/>
                    <a:pt x="146580" y="167378"/>
                  </a:cubicBezTo>
                  <a:cubicBezTo>
                    <a:pt x="117164" y="203778"/>
                    <a:pt x="79343" y="269539"/>
                    <a:pt x="97053" y="353725"/>
                  </a:cubicBezTo>
                  <a:lnTo>
                    <a:pt x="121666" y="346535"/>
                  </a:lnTo>
                  <a:cubicBezTo>
                    <a:pt x="135174" y="342640"/>
                    <a:pt x="143428" y="358668"/>
                    <a:pt x="139826" y="382336"/>
                  </a:cubicBezTo>
                  <a:lnTo>
                    <a:pt x="125569" y="478806"/>
                  </a:lnTo>
                  <a:cubicBezTo>
                    <a:pt x="121967" y="502473"/>
                    <a:pt x="105608" y="507866"/>
                    <a:pt x="88798" y="490639"/>
                  </a:cubicBezTo>
                  <a:lnTo>
                    <a:pt x="17059" y="416939"/>
                  </a:lnTo>
                  <a:cubicBezTo>
                    <a:pt x="250" y="399713"/>
                    <a:pt x="-5003" y="383235"/>
                    <a:pt x="5203" y="380389"/>
                  </a:cubicBezTo>
                  <a:cubicBezTo>
                    <a:pt x="15558" y="377393"/>
                    <a:pt x="23813" y="374996"/>
                    <a:pt x="23813" y="374996"/>
                  </a:cubicBezTo>
                  <a:cubicBezTo>
                    <a:pt x="-5603" y="248418"/>
                    <a:pt x="56981" y="153446"/>
                    <a:pt x="97653" y="107459"/>
                  </a:cubicBezTo>
                  <a:cubicBezTo>
                    <a:pt x="105608" y="98471"/>
                    <a:pt x="116039" y="94164"/>
                    <a:pt x="126132" y="94146"/>
                  </a:cubicBezTo>
                  <a:close/>
                  <a:moveTo>
                    <a:pt x="395371" y="928"/>
                  </a:moveTo>
                  <a:cubicBezTo>
                    <a:pt x="419082" y="-2817"/>
                    <a:pt x="434539" y="5123"/>
                    <a:pt x="429887" y="18606"/>
                  </a:cubicBezTo>
                  <a:cubicBezTo>
                    <a:pt x="425235" y="32089"/>
                    <a:pt x="421483" y="43026"/>
                    <a:pt x="421483" y="43026"/>
                  </a:cubicBezTo>
                  <a:cubicBezTo>
                    <a:pt x="536135" y="93662"/>
                    <a:pt x="576053" y="196434"/>
                    <a:pt x="589709" y="255010"/>
                  </a:cubicBezTo>
                  <a:cubicBezTo>
                    <a:pt x="595261" y="278381"/>
                    <a:pt x="579654" y="298906"/>
                    <a:pt x="558795" y="300254"/>
                  </a:cubicBezTo>
                  <a:cubicBezTo>
                    <a:pt x="537785" y="301602"/>
                    <a:pt x="519027" y="283175"/>
                    <a:pt x="512574" y="260104"/>
                  </a:cubicBezTo>
                  <a:cubicBezTo>
                    <a:pt x="500268" y="216509"/>
                    <a:pt x="469955" y="150591"/>
                    <a:pt x="396272" y="115235"/>
                  </a:cubicBezTo>
                  <a:lnTo>
                    <a:pt x="390119" y="133063"/>
                  </a:lnTo>
                  <a:cubicBezTo>
                    <a:pt x="386667" y="142951"/>
                    <a:pt x="369860" y="137408"/>
                    <a:pt x="352452" y="120778"/>
                  </a:cubicBezTo>
                  <a:lnTo>
                    <a:pt x="282070" y="53363"/>
                  </a:lnTo>
                  <a:cubicBezTo>
                    <a:pt x="264662" y="36734"/>
                    <a:pt x="269915" y="20404"/>
                    <a:pt x="293625" y="16659"/>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39" name="矩形: 圆角 38">
              <a:extLst>
                <a:ext uri="{FF2B5EF4-FFF2-40B4-BE49-F238E27FC236}">
                  <a16:creationId xmlns:a16="http://schemas.microsoft.com/office/drawing/2014/main" id="{239DB87A-86DD-9256-7E38-E54837CA80E9}"/>
                </a:ext>
              </a:extLst>
            </p:cNvPr>
            <p:cNvSpPr/>
            <p:nvPr/>
          </p:nvSpPr>
          <p:spPr>
            <a:xfrm>
              <a:off x="1625600" y="4534671"/>
              <a:ext cx="10194925" cy="1152000"/>
            </a:xfrm>
            <a:prstGeom prst="roundRect">
              <a:avLst/>
            </a:prstGeom>
            <a:solidFill>
              <a:schemeClr val="bg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marL="284400">
                <a:spcBef>
                  <a:spcPts val="600"/>
                </a:spcBef>
                <a:defRPr/>
              </a:pPr>
              <a:r>
                <a:rPr lang="zh-CN" altLang="en-US" sz="1600" dirty="0">
                  <a:solidFill>
                    <a:prstClr val="black"/>
                  </a:solidFill>
                  <a:latin typeface="微软雅黑"/>
                  <a:ea typeface="微软雅黑"/>
                </a:rPr>
                <a:t>骨改良药物是乳腺癌骨转移的基本治疗药物</a:t>
              </a:r>
              <a:endParaRPr lang="en-US" altLang="zh-CN" sz="1600" dirty="0">
                <a:solidFill>
                  <a:prstClr val="black"/>
                </a:solidFill>
                <a:latin typeface="微软雅黑"/>
                <a:ea typeface="微软雅黑"/>
              </a:endParaRPr>
            </a:p>
            <a:p>
              <a:pPr marL="284400">
                <a:spcBef>
                  <a:spcPts val="600"/>
                </a:spcBef>
                <a:defRPr/>
              </a:pPr>
              <a:r>
                <a:rPr lang="zh-CN" altLang="en-US" sz="1600" dirty="0">
                  <a:solidFill>
                    <a:prstClr val="black"/>
                  </a:solidFill>
                  <a:latin typeface="微软雅黑"/>
                </a:rPr>
                <a:t>真实病例验证地舒单抗更好</a:t>
              </a:r>
              <a:r>
                <a:rPr lang="zh-CN" altLang="en-US" sz="1600" noProof="1">
                  <a:solidFill>
                    <a:prstClr val="black"/>
                  </a:solidFill>
                  <a:latin typeface="微软雅黑"/>
                </a:rPr>
                <a:t>助力乳腺癌治疗目标实现</a:t>
              </a:r>
              <a:endParaRPr lang="zh-CN" altLang="en-US" sz="1600" dirty="0">
                <a:solidFill>
                  <a:prstClr val="black"/>
                </a:solidFill>
                <a:latin typeface="微软雅黑"/>
                <a:ea typeface="微软雅黑"/>
              </a:endParaRPr>
            </a:p>
            <a:p>
              <a:pPr marL="284400">
                <a:spcBef>
                  <a:spcPts val="600"/>
                </a:spcBef>
                <a:defRPr/>
              </a:pPr>
              <a:endParaRPr lang="en-US" altLang="zh-CN" sz="1600" dirty="0">
                <a:solidFill>
                  <a:prstClr val="black"/>
                </a:solidFill>
                <a:latin typeface="微软雅黑"/>
                <a:ea typeface="微软雅黑"/>
              </a:endParaRPr>
            </a:p>
          </p:txBody>
        </p:sp>
        <p:sp>
          <p:nvSpPr>
            <p:cNvPr id="40" name="菱形 57">
              <a:extLst>
                <a:ext uri="{FF2B5EF4-FFF2-40B4-BE49-F238E27FC236}">
                  <a16:creationId xmlns:a16="http://schemas.microsoft.com/office/drawing/2014/main" id="{4FD1BD59-8937-F237-B375-F403931999C9}"/>
                </a:ext>
              </a:extLst>
            </p:cNvPr>
            <p:cNvSpPr/>
            <p:nvPr/>
          </p:nvSpPr>
          <p:spPr>
            <a:xfrm>
              <a:off x="1717360" y="4800769"/>
              <a:ext cx="158568" cy="158568"/>
            </a:xfrm>
            <a:custGeom>
              <a:avLst/>
              <a:gdLst>
                <a:gd name="connsiteX0" fmla="*/ 5270 w 98862"/>
                <a:gd name="connsiteY0" fmla="*/ 36704 h 98862"/>
                <a:gd name="connsiteX1" fmla="*/ 36704 w 98862"/>
                <a:gd name="connsiteY1" fmla="*/ 5270 h 98862"/>
                <a:gd name="connsiteX2" fmla="*/ 62160 w 98862"/>
                <a:gd name="connsiteY2" fmla="*/ 5270 h 98862"/>
                <a:gd name="connsiteX3" fmla="*/ 93593 w 98862"/>
                <a:gd name="connsiteY3" fmla="*/ 36704 h 98862"/>
                <a:gd name="connsiteX4" fmla="*/ 93593 w 98862"/>
                <a:gd name="connsiteY4" fmla="*/ 62160 h 98862"/>
                <a:gd name="connsiteX5" fmla="*/ 62160 w 98862"/>
                <a:gd name="connsiteY5" fmla="*/ 93593 h 98862"/>
                <a:gd name="connsiteX6" fmla="*/ 36704 w 98862"/>
                <a:gd name="connsiteY6" fmla="*/ 93593 h 98862"/>
                <a:gd name="connsiteX7" fmla="*/ 5270 w 98862"/>
                <a:gd name="connsiteY7" fmla="*/ 62160 h 98862"/>
                <a:gd name="connsiteX8" fmla="*/ 5270 w 98862"/>
                <a:gd name="connsiteY8" fmla="*/ 36704 h 98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8862" h="98862">
                  <a:moveTo>
                    <a:pt x="5270" y="36704"/>
                  </a:moveTo>
                  <a:lnTo>
                    <a:pt x="36704" y="5270"/>
                  </a:lnTo>
                  <a:cubicBezTo>
                    <a:pt x="43730" y="-1756"/>
                    <a:pt x="55134" y="-1756"/>
                    <a:pt x="62160" y="5270"/>
                  </a:cubicBezTo>
                  <a:lnTo>
                    <a:pt x="93593" y="36704"/>
                  </a:lnTo>
                  <a:cubicBezTo>
                    <a:pt x="100619" y="43730"/>
                    <a:pt x="100619" y="55134"/>
                    <a:pt x="93593" y="62160"/>
                  </a:cubicBezTo>
                  <a:lnTo>
                    <a:pt x="62160" y="93593"/>
                  </a:lnTo>
                  <a:cubicBezTo>
                    <a:pt x="55134" y="100619"/>
                    <a:pt x="43730" y="100619"/>
                    <a:pt x="36704" y="93593"/>
                  </a:cubicBezTo>
                  <a:lnTo>
                    <a:pt x="5270" y="62160"/>
                  </a:lnTo>
                  <a:cubicBezTo>
                    <a:pt x="-1756" y="55134"/>
                    <a:pt x="-1756" y="43730"/>
                    <a:pt x="5270" y="36704"/>
                  </a:cubicBezTo>
                </a:path>
              </a:pathLst>
            </a:custGeom>
            <a:solidFill>
              <a:schemeClr val="accent1"/>
            </a:solidFill>
            <a:ln w="31750">
              <a:solidFill>
                <a:schemeClr val="accent1">
                  <a:alpha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41" name="菱形 57">
              <a:extLst>
                <a:ext uri="{FF2B5EF4-FFF2-40B4-BE49-F238E27FC236}">
                  <a16:creationId xmlns:a16="http://schemas.microsoft.com/office/drawing/2014/main" id="{0B76B57B-56C1-74A2-8949-55546ADACF98}"/>
                </a:ext>
              </a:extLst>
            </p:cNvPr>
            <p:cNvSpPr/>
            <p:nvPr/>
          </p:nvSpPr>
          <p:spPr>
            <a:xfrm>
              <a:off x="1717360" y="5040914"/>
              <a:ext cx="158568" cy="158568"/>
            </a:xfrm>
            <a:custGeom>
              <a:avLst/>
              <a:gdLst>
                <a:gd name="connsiteX0" fmla="*/ 5270 w 98862"/>
                <a:gd name="connsiteY0" fmla="*/ 36704 h 98862"/>
                <a:gd name="connsiteX1" fmla="*/ 36704 w 98862"/>
                <a:gd name="connsiteY1" fmla="*/ 5270 h 98862"/>
                <a:gd name="connsiteX2" fmla="*/ 62160 w 98862"/>
                <a:gd name="connsiteY2" fmla="*/ 5270 h 98862"/>
                <a:gd name="connsiteX3" fmla="*/ 93593 w 98862"/>
                <a:gd name="connsiteY3" fmla="*/ 36704 h 98862"/>
                <a:gd name="connsiteX4" fmla="*/ 93593 w 98862"/>
                <a:gd name="connsiteY4" fmla="*/ 62160 h 98862"/>
                <a:gd name="connsiteX5" fmla="*/ 62160 w 98862"/>
                <a:gd name="connsiteY5" fmla="*/ 93593 h 98862"/>
                <a:gd name="connsiteX6" fmla="*/ 36704 w 98862"/>
                <a:gd name="connsiteY6" fmla="*/ 93593 h 98862"/>
                <a:gd name="connsiteX7" fmla="*/ 5270 w 98862"/>
                <a:gd name="connsiteY7" fmla="*/ 62160 h 98862"/>
                <a:gd name="connsiteX8" fmla="*/ 5270 w 98862"/>
                <a:gd name="connsiteY8" fmla="*/ 36704 h 98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8862" h="98862">
                  <a:moveTo>
                    <a:pt x="5270" y="36704"/>
                  </a:moveTo>
                  <a:lnTo>
                    <a:pt x="36704" y="5270"/>
                  </a:lnTo>
                  <a:cubicBezTo>
                    <a:pt x="43730" y="-1756"/>
                    <a:pt x="55134" y="-1756"/>
                    <a:pt x="62160" y="5270"/>
                  </a:cubicBezTo>
                  <a:lnTo>
                    <a:pt x="93593" y="36704"/>
                  </a:lnTo>
                  <a:cubicBezTo>
                    <a:pt x="100619" y="43730"/>
                    <a:pt x="100619" y="55134"/>
                    <a:pt x="93593" y="62160"/>
                  </a:cubicBezTo>
                  <a:lnTo>
                    <a:pt x="62160" y="93593"/>
                  </a:lnTo>
                  <a:cubicBezTo>
                    <a:pt x="55134" y="100619"/>
                    <a:pt x="43730" y="100619"/>
                    <a:pt x="36704" y="93593"/>
                  </a:cubicBezTo>
                  <a:lnTo>
                    <a:pt x="5270" y="62160"/>
                  </a:lnTo>
                  <a:cubicBezTo>
                    <a:pt x="-1756" y="55134"/>
                    <a:pt x="-1756" y="43730"/>
                    <a:pt x="5270" y="36704"/>
                  </a:cubicBezTo>
                </a:path>
              </a:pathLst>
            </a:custGeom>
            <a:solidFill>
              <a:schemeClr val="accent1"/>
            </a:solidFill>
            <a:ln w="31750">
              <a:solidFill>
                <a:schemeClr val="accent1">
                  <a:alpha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grpSp>
      <p:sp>
        <p:nvSpPr>
          <p:cNvPr id="42" name="文本框 41">
            <a:extLst>
              <a:ext uri="{FF2B5EF4-FFF2-40B4-BE49-F238E27FC236}">
                <a16:creationId xmlns:a16="http://schemas.microsoft.com/office/drawing/2014/main" id="{C8A4338D-DEEC-4D5D-503F-D0B287A7970E}"/>
              </a:ext>
            </a:extLst>
          </p:cNvPr>
          <p:cNvSpPr txBox="1"/>
          <p:nvPr/>
        </p:nvSpPr>
        <p:spPr>
          <a:xfrm>
            <a:off x="5672860" y="5772245"/>
            <a:ext cx="3569329" cy="768882"/>
          </a:xfrm>
          <a:prstGeom prst="rect">
            <a:avLst/>
          </a:prstGeom>
        </p:spPr>
        <p:txBody>
          <a:bodyPr lIns="0" tIns="0" rIns="0" bIns="0" anchor="t" anchorCtr="0"/>
          <a:lstStyle>
            <a:lvl1pPr marL="107950" indent="-107950">
              <a:lnSpc>
                <a:spcPct val="100000"/>
              </a:lnSpc>
              <a:spcBef>
                <a:spcPts val="0"/>
              </a:spcBef>
              <a:spcAft>
                <a:spcPts val="0"/>
              </a:spcAft>
              <a:buFont typeface="+mj-lt"/>
              <a:buAutoNum type="arabicPeriod"/>
              <a:defRPr sz="800">
                <a:solidFill>
                  <a:schemeClr val="bg2">
                    <a:lumMod val="50000"/>
                  </a:schemeClr>
                </a:solidFill>
              </a:defRPr>
            </a:lvl1pPr>
            <a:lvl2pPr indent="0">
              <a:lnSpc>
                <a:spcPct val="90000"/>
              </a:lnSpc>
              <a:spcBef>
                <a:spcPts val="0"/>
              </a:spcBef>
              <a:spcAft>
                <a:spcPts val="0"/>
              </a:spcAft>
              <a:buFont typeface="Arial" panose="020B0604020202020204" pitchFamily="34" charset="0"/>
              <a:buNone/>
              <a:defRPr sz="800">
                <a:solidFill>
                  <a:schemeClr val="tx1">
                    <a:lumMod val="75000"/>
                    <a:lumOff val="25000"/>
                  </a:schemeClr>
                </a:solidFill>
              </a:defRPr>
            </a:lvl2pPr>
            <a:lvl3pPr indent="0">
              <a:lnSpc>
                <a:spcPct val="90000"/>
              </a:lnSpc>
              <a:spcBef>
                <a:spcPts val="0"/>
              </a:spcBef>
              <a:spcAft>
                <a:spcPts val="0"/>
              </a:spcAft>
              <a:buFont typeface="Arial" panose="020B0604020202020204" pitchFamily="34" charset="0"/>
              <a:buNone/>
              <a:defRPr sz="800">
                <a:solidFill>
                  <a:schemeClr val="tx1">
                    <a:lumMod val="75000"/>
                    <a:lumOff val="25000"/>
                  </a:schemeClr>
                </a:solidFill>
              </a:defRPr>
            </a:lvl3pPr>
            <a:lvl4pPr marL="1600200" indent="-228600">
              <a:lnSpc>
                <a:spcPct val="90000"/>
              </a:lnSpc>
              <a:spcBef>
                <a:spcPts val="0"/>
              </a:spcBef>
              <a:spcAft>
                <a:spcPts val="0"/>
              </a:spcAft>
              <a:buFont typeface="Arial" panose="020B0604020202020204" pitchFamily="34" charset="0"/>
              <a:buAutoNum type="arabicPeriod"/>
              <a:defRPr sz="800">
                <a:solidFill>
                  <a:schemeClr val="tx1">
                    <a:lumMod val="75000"/>
                    <a:lumOff val="25000"/>
                  </a:schemeClr>
                </a:solidFill>
              </a:defRPr>
            </a:lvl4pPr>
            <a:lvl5pPr marL="2057400" indent="-228600">
              <a:lnSpc>
                <a:spcPct val="90000"/>
              </a:lnSpc>
              <a:spcBef>
                <a:spcPts val="0"/>
              </a:spcBef>
              <a:spcAft>
                <a:spcPts val="0"/>
              </a:spcAft>
              <a:buFont typeface="Arial" panose="020B0604020202020204" pitchFamily="34" charset="0"/>
              <a:buAutoNum type="arabicPeriod"/>
              <a:defRPr sz="800">
                <a:solidFill>
                  <a:schemeClr val="tx1">
                    <a:lumMod val="75000"/>
                    <a:lumOff val="25000"/>
                  </a:schemeClr>
                </a:solidFill>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indent="0">
              <a:buNone/>
              <a:defRPr/>
            </a:pPr>
            <a:r>
              <a:rPr lang="en-US" altLang="zh-CN" dirty="0">
                <a:solidFill>
                  <a:srgbClr val="E7E6E6">
                    <a:lumMod val="50000"/>
                  </a:srgbClr>
                </a:solidFill>
                <a:latin typeface="Arial"/>
                <a:ea typeface="微软雅黑"/>
              </a:rPr>
              <a:t>10. </a:t>
            </a:r>
            <a:r>
              <a:rPr lang="en-US" altLang="en-US" dirty="0">
                <a:solidFill>
                  <a:srgbClr val="E7E6E6">
                    <a:lumMod val="50000"/>
                  </a:srgbClr>
                </a:solidFill>
                <a:latin typeface="Arial"/>
                <a:ea typeface="微软雅黑"/>
              </a:rPr>
              <a:t>Jakob A et al. J of Bone Health (2022) 33:100420</a:t>
            </a:r>
            <a:endParaRPr lang="en-US" altLang="zh-CN" dirty="0">
              <a:solidFill>
                <a:srgbClr val="E7E6E6">
                  <a:lumMod val="50000"/>
                </a:srgbClr>
              </a:solidFill>
              <a:latin typeface="Arial"/>
              <a:ea typeface="微软雅黑"/>
            </a:endParaRPr>
          </a:p>
          <a:p>
            <a:pPr marL="0" indent="0">
              <a:buNone/>
              <a:defRPr/>
            </a:pPr>
            <a:r>
              <a:rPr lang="en-US" altLang="zh-CN" dirty="0">
                <a:solidFill>
                  <a:srgbClr val="E7E6E6">
                    <a:lumMod val="50000"/>
                  </a:srgbClr>
                </a:solidFill>
                <a:latin typeface="Arial"/>
                <a:ea typeface="微软雅黑"/>
              </a:rPr>
              <a:t>11. </a:t>
            </a:r>
            <a:r>
              <a:rPr lang="en-US" altLang="zh-CN" dirty="0"/>
              <a:t>Luis Costa et al. </a:t>
            </a:r>
            <a:r>
              <a:rPr lang="en-US" altLang="zh-CN" dirty="0" err="1"/>
              <a:t>Aliprantis</a:t>
            </a:r>
            <a:r>
              <a:rPr lang="en-US" altLang="zh-CN" dirty="0"/>
              <a:t>. Int J Clin Oncol. 2013 Jun;18(3):531-8</a:t>
            </a:r>
            <a:endParaRPr lang="en-US" altLang="zh-CN" dirty="0">
              <a:solidFill>
                <a:srgbClr val="E7E6E6">
                  <a:lumMod val="50000"/>
                </a:srgbClr>
              </a:solidFill>
              <a:latin typeface="Arial"/>
              <a:ea typeface="微软雅黑"/>
            </a:endParaRPr>
          </a:p>
        </p:txBody>
      </p:sp>
      <p:sp>
        <p:nvSpPr>
          <p:cNvPr id="43" name="文本框 42">
            <a:extLst>
              <a:ext uri="{FF2B5EF4-FFF2-40B4-BE49-F238E27FC236}">
                <a16:creationId xmlns:a16="http://schemas.microsoft.com/office/drawing/2014/main" id="{801CF69B-3E8C-9156-2308-A55CAAACA39A}"/>
              </a:ext>
            </a:extLst>
          </p:cNvPr>
          <p:cNvSpPr txBox="1"/>
          <p:nvPr/>
        </p:nvSpPr>
        <p:spPr>
          <a:xfrm>
            <a:off x="218721" y="5704346"/>
            <a:ext cx="5250218" cy="1153654"/>
          </a:xfrm>
          <a:prstGeom prst="rect">
            <a:avLst/>
          </a:prstGeom>
        </p:spPr>
        <p:txBody>
          <a:bodyPr lIns="0" tIns="0" rIns="0" bIns="0" anchor="t" anchorCtr="0"/>
          <a:lstStyle>
            <a:defPPr>
              <a:defRPr lang="zh-CN"/>
            </a:defPPr>
            <a:lvl1pPr marL="107950" indent="-107950">
              <a:lnSpc>
                <a:spcPct val="100000"/>
              </a:lnSpc>
              <a:spcBef>
                <a:spcPts val="0"/>
              </a:spcBef>
              <a:spcAft>
                <a:spcPts val="0"/>
              </a:spcAft>
              <a:buFont typeface="+mj-lt"/>
              <a:buAutoNum type="arabicPeriod"/>
              <a:defRPr sz="800">
                <a:solidFill>
                  <a:schemeClr val="bg2">
                    <a:lumMod val="50000"/>
                  </a:schemeClr>
                </a:solidFill>
              </a:defRPr>
            </a:lvl1pPr>
            <a:lvl2pPr indent="0">
              <a:lnSpc>
                <a:spcPct val="90000"/>
              </a:lnSpc>
              <a:spcBef>
                <a:spcPts val="0"/>
              </a:spcBef>
              <a:spcAft>
                <a:spcPts val="0"/>
              </a:spcAft>
              <a:buFont typeface="Arial" panose="020B0604020202020204" pitchFamily="34" charset="0"/>
              <a:buNone/>
              <a:defRPr sz="800">
                <a:solidFill>
                  <a:schemeClr val="tx1">
                    <a:lumMod val="75000"/>
                    <a:lumOff val="25000"/>
                  </a:schemeClr>
                </a:solidFill>
              </a:defRPr>
            </a:lvl2pPr>
            <a:lvl3pPr indent="0">
              <a:lnSpc>
                <a:spcPct val="90000"/>
              </a:lnSpc>
              <a:spcBef>
                <a:spcPts val="0"/>
              </a:spcBef>
              <a:spcAft>
                <a:spcPts val="0"/>
              </a:spcAft>
              <a:buFont typeface="Arial" panose="020B0604020202020204" pitchFamily="34" charset="0"/>
              <a:buNone/>
              <a:defRPr sz="800">
                <a:solidFill>
                  <a:schemeClr val="tx1">
                    <a:lumMod val="75000"/>
                    <a:lumOff val="25000"/>
                  </a:schemeClr>
                </a:solidFill>
              </a:defRPr>
            </a:lvl3pPr>
            <a:lvl4pPr marL="1600200" indent="-228600">
              <a:lnSpc>
                <a:spcPct val="90000"/>
              </a:lnSpc>
              <a:spcBef>
                <a:spcPts val="0"/>
              </a:spcBef>
              <a:spcAft>
                <a:spcPts val="0"/>
              </a:spcAft>
              <a:buFont typeface="Arial" panose="020B0604020202020204" pitchFamily="34" charset="0"/>
              <a:buAutoNum type="arabicPeriod"/>
              <a:defRPr sz="800">
                <a:solidFill>
                  <a:schemeClr val="tx1">
                    <a:lumMod val="75000"/>
                    <a:lumOff val="25000"/>
                  </a:schemeClr>
                </a:solidFill>
              </a:defRPr>
            </a:lvl4pPr>
            <a:lvl5pPr marL="2057400" indent="-228600">
              <a:lnSpc>
                <a:spcPct val="90000"/>
              </a:lnSpc>
              <a:spcBef>
                <a:spcPts val="0"/>
              </a:spcBef>
              <a:spcAft>
                <a:spcPts val="0"/>
              </a:spcAft>
              <a:buFont typeface="Arial" panose="020B0604020202020204" pitchFamily="34" charset="0"/>
              <a:buAutoNum type="arabicPeriod"/>
              <a:defRPr sz="800">
                <a:solidFill>
                  <a:schemeClr val="tx1">
                    <a:lumMod val="75000"/>
                    <a:lumOff val="25000"/>
                  </a:schemeClr>
                </a:solidFill>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107950" marR="0" lvl="0" indent="-107950" algn="l" defTabSz="914400" rtl="0" eaLnBrk="1" fontAlgn="auto" latinLnBrk="0" hangingPunct="1">
              <a:lnSpc>
                <a:spcPct val="100000"/>
              </a:lnSpc>
              <a:spcBef>
                <a:spcPts val="0"/>
              </a:spcBef>
              <a:spcAft>
                <a:spcPts val="0"/>
              </a:spcAft>
              <a:buClrTx/>
              <a:buSzTx/>
              <a:buFont typeface="+mj-lt"/>
              <a:buAutoNum type="arabicPeriod"/>
              <a:tabLst/>
              <a:defRPr/>
            </a:pPr>
            <a:r>
              <a:rPr lang="da-DK" altLang="zh-CN" dirty="0"/>
              <a:t>Huangchengyu Nie, Zefei Jiang et al. Am J Transl Res. 2021 Sep 15;13(9):10248–10261.</a:t>
            </a:r>
          </a:p>
          <a:p>
            <a:r>
              <a:rPr lang="da-DK" altLang="zh-CN" dirty="0"/>
              <a:t>I Kuchuk et al. J Bone Oncol. 2013 Oct 3;2(4):137-44.</a:t>
            </a:r>
          </a:p>
          <a:p>
            <a:r>
              <a:rPr lang="da-DK" altLang="zh-CN" dirty="0"/>
              <a:t>Annette Jensen et al. BMC Cancer. 2011 Jan 24:11:29.</a:t>
            </a:r>
          </a:p>
          <a:p>
            <a:r>
              <a:rPr lang="en-US" altLang="zh-CN" dirty="0"/>
              <a:t>R Coleman et al. Ann Oncol.2020 Dec;31(12):1650-1663.</a:t>
            </a:r>
          </a:p>
          <a:p>
            <a:r>
              <a:rPr lang="en-US" altLang="zh-CN" dirty="0"/>
              <a:t>NCCN Breast Cancer. V5. 2025.</a:t>
            </a:r>
          </a:p>
          <a:p>
            <a:r>
              <a:rPr lang="zh-CN" altLang="en-US" dirty="0"/>
              <a:t>恶性肿瘤骨转移临床诊疗专家共识</a:t>
            </a:r>
            <a:r>
              <a:rPr lang="en-US" altLang="zh-CN" dirty="0"/>
              <a:t>2022</a:t>
            </a:r>
            <a:r>
              <a:rPr lang="zh-CN" altLang="en-US" dirty="0"/>
              <a:t>年版</a:t>
            </a:r>
            <a:r>
              <a:rPr lang="en-US" altLang="zh-CN" dirty="0"/>
              <a:t>. </a:t>
            </a:r>
            <a:endParaRPr lang="zh-CN" altLang="en-US" dirty="0"/>
          </a:p>
          <a:p>
            <a:r>
              <a:rPr lang="zh-CN" altLang="en-US" dirty="0"/>
              <a:t>乳腺癌诊治指南与规范</a:t>
            </a:r>
            <a:r>
              <a:rPr lang="en-US" altLang="zh-CN" dirty="0"/>
              <a:t>(2025</a:t>
            </a:r>
            <a:r>
              <a:rPr lang="zh-CN" altLang="en-US" dirty="0"/>
              <a:t>年版 精要版</a:t>
            </a:r>
            <a:r>
              <a:rPr lang="en-US" altLang="zh-CN" dirty="0"/>
              <a:t>). </a:t>
            </a:r>
            <a:r>
              <a:rPr lang="zh-CN" altLang="en-US" dirty="0"/>
              <a:t>中国抗癌协会乳腺癌专业委员会</a:t>
            </a:r>
            <a:r>
              <a:rPr lang="en-US" altLang="zh-CN" dirty="0"/>
              <a:t>, </a:t>
            </a:r>
            <a:r>
              <a:rPr lang="zh-CN" altLang="en-US" dirty="0"/>
              <a:t>中华医学会肿瘤学分会乳腺肿瘤学组</a:t>
            </a:r>
            <a:r>
              <a:rPr lang="en-US" altLang="zh-CN" dirty="0"/>
              <a:t>.</a:t>
            </a:r>
          </a:p>
          <a:p>
            <a:r>
              <a:rPr lang="en-US" altLang="zh-CN" dirty="0"/>
              <a:t>CSCO</a:t>
            </a:r>
            <a:r>
              <a:rPr lang="zh-CN" altLang="en-US" dirty="0"/>
              <a:t>乳腺癌诊疗指南</a:t>
            </a:r>
            <a:r>
              <a:rPr lang="en-US" altLang="zh-CN" dirty="0"/>
              <a:t>2025.</a:t>
            </a:r>
            <a:endParaRPr kumimoji="0" lang="en-US" altLang="zh-CN" sz="800" b="0" i="0" u="none" strike="noStrike" kern="1200" cap="none" spc="0" normalizeH="0" baseline="0" noProof="0" dirty="0">
              <a:ln>
                <a:noFill/>
              </a:ln>
              <a:solidFill>
                <a:srgbClr val="E7E6E6">
                  <a:lumMod val="50000"/>
                </a:srgbClr>
              </a:solidFill>
              <a:effectLst/>
              <a:uLnTx/>
              <a:uFillTx/>
              <a:latin typeface="Arial"/>
              <a:ea typeface="微软雅黑"/>
              <a:cs typeface="+mn-cs"/>
            </a:endParaRPr>
          </a:p>
          <a:p>
            <a:pPr>
              <a:defRPr/>
            </a:pPr>
            <a:r>
              <a:rPr lang="en-US" altLang="zh-CN" dirty="0"/>
              <a:t>Sayaka Kuba et al. Sci Rep. 2022 Aug 18;12(1):14059.</a:t>
            </a:r>
            <a:endParaRPr kumimoji="0" lang="nn-NO" altLang="zh-CN" sz="800" b="0" i="0" u="none" strike="noStrike" kern="1200" cap="none" spc="0" normalizeH="0" baseline="0" noProof="0" dirty="0">
              <a:ln>
                <a:noFill/>
              </a:ln>
              <a:solidFill>
                <a:srgbClr val="E7E6E6">
                  <a:lumMod val="50000"/>
                </a:srgbClr>
              </a:solidFill>
              <a:effectLst/>
              <a:uLnTx/>
              <a:uFillTx/>
              <a:latin typeface="Arial"/>
              <a:ea typeface="微软雅黑"/>
              <a:cs typeface="+mn-cs"/>
            </a:endParaRPr>
          </a:p>
          <a:p>
            <a:pPr marL="107950" marR="0" lvl="0" indent="-107950" algn="l" defTabSz="914400" rtl="0" eaLnBrk="1" fontAlgn="auto" latinLnBrk="0" hangingPunct="1">
              <a:lnSpc>
                <a:spcPct val="100000"/>
              </a:lnSpc>
              <a:spcBef>
                <a:spcPts val="0"/>
              </a:spcBef>
              <a:spcAft>
                <a:spcPts val="0"/>
              </a:spcAft>
              <a:buClrTx/>
              <a:buSzTx/>
              <a:buFont typeface="+mj-lt"/>
              <a:buAutoNum type="arabicPeriod"/>
              <a:tabLst/>
              <a:defRPr/>
            </a:pPr>
            <a:endParaRPr kumimoji="0" lang="zh-CN" altLang="nn-NO" sz="800" b="0" i="0" u="none" strike="noStrike" kern="1200" cap="none" spc="0" normalizeH="0" baseline="0" noProof="0" dirty="0">
              <a:ln>
                <a:noFill/>
              </a:ln>
              <a:solidFill>
                <a:srgbClr val="E7E6E6">
                  <a:lumMod val="50000"/>
                </a:srgbClr>
              </a:solidFill>
              <a:effectLst/>
              <a:uLnTx/>
              <a:uFillTx/>
              <a:latin typeface="Arial"/>
              <a:ea typeface="微软雅黑"/>
              <a:cs typeface="+mn-cs"/>
            </a:endParaRPr>
          </a:p>
        </p:txBody>
      </p:sp>
    </p:spTree>
    <p:extLst>
      <p:ext uri="{BB962C8B-B14F-4D97-AF65-F5344CB8AC3E}">
        <p14:creationId xmlns:p14="http://schemas.microsoft.com/office/powerpoint/2010/main" val="99706868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E5C1AF-1125-C036-8A93-05FBE72F362C}"/>
            </a:ext>
          </a:extLst>
        </p:cNvPr>
        <p:cNvGrpSpPr/>
        <p:nvPr/>
      </p:nvGrpSpPr>
      <p:grpSpPr>
        <a:xfrm>
          <a:off x="0" y="0"/>
          <a:ext cx="0" cy="0"/>
          <a:chOff x="0" y="0"/>
          <a:chExt cx="0" cy="0"/>
        </a:xfrm>
      </p:grpSpPr>
      <p:pic>
        <p:nvPicPr>
          <p:cNvPr id="116" name="图片 115" descr="3">
            <a:extLst>
              <a:ext uri="{FF2B5EF4-FFF2-40B4-BE49-F238E27FC236}">
                <a16:creationId xmlns:a16="http://schemas.microsoft.com/office/drawing/2014/main" id="{A94A6734-89B2-EF9B-FE37-7729F2DAE00D}"/>
              </a:ext>
            </a:extLst>
          </p:cNvPr>
          <p:cNvPicPr>
            <a:picLocks noChangeAspect="1"/>
          </p:cNvPicPr>
          <p:nvPr/>
        </p:nvPicPr>
        <p:blipFill>
          <a:blip r:embed="rId3">
            <a:duotone>
              <a:schemeClr val="accent1">
                <a:shade val="45000"/>
                <a:satMod val="135000"/>
              </a:schemeClr>
              <a:prstClr val="white"/>
            </a:duotone>
          </a:blip>
          <a:stretch>
            <a:fillRect/>
          </a:stretch>
        </p:blipFill>
        <p:spPr>
          <a:xfrm>
            <a:off x="0" y="0"/>
            <a:ext cx="12192000" cy="6858000"/>
          </a:xfrm>
          <a:prstGeom prst="rect">
            <a:avLst/>
          </a:prstGeom>
        </p:spPr>
      </p:pic>
      <p:sp>
        <p:nvSpPr>
          <p:cNvPr id="48" name="object 2">
            <a:extLst>
              <a:ext uri="{FF2B5EF4-FFF2-40B4-BE49-F238E27FC236}">
                <a16:creationId xmlns:a16="http://schemas.microsoft.com/office/drawing/2014/main" id="{AFE847BF-D34E-FFBD-A1A1-DBB7781F11B7}"/>
              </a:ext>
            </a:extLst>
          </p:cNvPr>
          <p:cNvSpPr txBox="1"/>
          <p:nvPr/>
        </p:nvSpPr>
        <p:spPr>
          <a:xfrm>
            <a:off x="1698171" y="2802910"/>
            <a:ext cx="8795658" cy="923330"/>
          </a:xfrm>
          <a:prstGeom prst="rect">
            <a:avLst/>
          </a:prstGeom>
          <a:effectLst/>
        </p:spPr>
        <p:txBody>
          <a:bodyPr vert="horz" wrap="square" lIns="0" tIns="0" rIns="0" bIns="0" rtlCol="0" anchor="b" anchorCtr="0">
            <a:spAutoFit/>
          </a:bodyPr>
          <a:lstStyle>
            <a:lvl1pPr algn="l" defTabSz="1219200" rtl="0" eaLnBrk="1" latinLnBrk="0" hangingPunct="1">
              <a:lnSpc>
                <a:spcPct val="100000"/>
              </a:lnSpc>
              <a:spcBef>
                <a:spcPct val="0"/>
              </a:spcBef>
              <a:buNone/>
              <a:defRPr sz="3600" b="1" kern="1200">
                <a:solidFill>
                  <a:schemeClr val="bg1"/>
                </a:solidFill>
                <a:latin typeface="+mj-lt"/>
                <a:ea typeface="+mj-ea"/>
                <a:cs typeface="+mj-cs"/>
              </a:defRPr>
            </a:lvl1pPr>
          </a:lstStyle>
          <a:p>
            <a:pPr marL="17145" marR="6985" lvl="0" indent="0" algn="ctr" defTabSz="1219200" rtl="0" eaLnBrk="1" fontAlgn="auto" latinLnBrk="0" hangingPunct="1">
              <a:lnSpc>
                <a:spcPct val="100000"/>
              </a:lnSpc>
              <a:spcBef>
                <a:spcPct val="0"/>
              </a:spcBef>
              <a:spcAft>
                <a:spcPts val="1200"/>
              </a:spcAft>
              <a:buClrTx/>
              <a:buSzTx/>
              <a:buFontTx/>
              <a:buNone/>
              <a:tabLst/>
              <a:defRPr/>
            </a:pPr>
            <a:r>
              <a:rPr kumimoji="0" lang="en-US" altLang="zh-CN" sz="6000" b="1" i="0" u="none" strike="noStrike" kern="1200" cap="none" spc="0" normalizeH="0" baseline="0" noProof="0" dirty="0">
                <a:ln>
                  <a:noFill/>
                </a:ln>
                <a:solidFill>
                  <a:srgbClr val="EB6440"/>
                </a:solidFill>
                <a:effectLst>
                  <a:reflection blurRad="12700" stA="35000" endPos="32000" dist="50800" dir="5400000" sy="-100000" algn="bl" rotWithShape="0"/>
                </a:effectLst>
                <a:uLnTx/>
                <a:uFillTx/>
                <a:latin typeface="微软雅黑"/>
                <a:ea typeface="微软雅黑"/>
                <a:cs typeface="+mn-ea"/>
                <a:sym typeface="微软雅黑" panose="020B0503020204020204" pitchFamily="34" charset="-122"/>
              </a:rPr>
              <a:t>Thank you</a:t>
            </a:r>
            <a:r>
              <a:rPr kumimoji="0" lang="zh-CN" altLang="en-US" sz="6000" b="1" i="0" u="none" strike="noStrike" kern="1200" cap="none" spc="0" normalizeH="0" baseline="0" noProof="0" dirty="0">
                <a:ln>
                  <a:noFill/>
                </a:ln>
                <a:solidFill>
                  <a:srgbClr val="EB6440"/>
                </a:solidFill>
                <a:effectLst>
                  <a:reflection blurRad="12700" stA="35000" endPos="32000" dist="50800" dir="5400000" sy="-100000" algn="bl" rotWithShape="0"/>
                </a:effectLst>
                <a:uLnTx/>
                <a:uFillTx/>
                <a:latin typeface="微软雅黑"/>
                <a:ea typeface="微软雅黑"/>
                <a:cs typeface="+mn-ea"/>
                <a:sym typeface="微软雅黑" panose="020B0503020204020204" pitchFamily="34" charset="-122"/>
              </a:rPr>
              <a:t>！</a:t>
            </a:r>
            <a:endParaRPr kumimoji="0" lang="zh-CN" altLang="en-US" sz="6000" b="1" i="0" u="none" strike="noStrike" kern="1200" cap="none" spc="0" normalizeH="0" baseline="0" noProof="0" dirty="0">
              <a:ln>
                <a:noFill/>
              </a:ln>
              <a:solidFill>
                <a:srgbClr val="EB6440"/>
              </a:solidFill>
              <a:effectLst>
                <a:reflection blurRad="12700" stA="35000" endPos="32000" dist="50800" dir="5400000" sy="-100000" algn="bl" rotWithShape="0"/>
              </a:effectLst>
              <a:uLnTx/>
              <a:uFillTx/>
              <a:latin typeface="微软雅黑"/>
              <a:ea typeface="微软雅黑"/>
              <a:cs typeface="+mn-ea"/>
              <a:sym typeface="+mn-lt"/>
            </a:endParaRPr>
          </a:p>
        </p:txBody>
      </p:sp>
    </p:spTree>
    <p:custDataLst>
      <p:tags r:id="rId1"/>
    </p:custDataLst>
    <p:extLst>
      <p:ext uri="{BB962C8B-B14F-4D97-AF65-F5344CB8AC3E}">
        <p14:creationId xmlns:p14="http://schemas.microsoft.com/office/powerpoint/2010/main" val="8675183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44ECF1D1-3431-171E-3654-2878748E9D21}"/>
              </a:ext>
            </a:extLst>
          </p:cNvPr>
          <p:cNvGraphicFramePr>
            <a:graphicFrameLocks noChangeAspect="1"/>
          </p:cNvGraphicFramePr>
          <p:nvPr>
            <p:custDataLst>
              <p:tags r:id="rId1"/>
            </p:custDataLst>
            <p:extLst>
              <p:ext uri="{D42A27DB-BD31-4B8C-83A1-F6EECF244321}">
                <p14:modId xmlns:p14="http://schemas.microsoft.com/office/powerpoint/2010/main" val="288699097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幻灯片" r:id="rId4" imgW="426" imgH="426" progId="TCLayout.ActiveDocument.1">
                  <p:embed/>
                </p:oleObj>
              </mc:Choice>
              <mc:Fallback>
                <p:oleObj name="think-cell 幻灯片" r:id="rId4" imgW="426" imgH="426" progId="TCLayout.ActiveDocument.1">
                  <p:embed/>
                  <p:pic>
                    <p:nvPicPr>
                      <p:cNvPr id="3" name="think-cell data - do not delete" hidden="1">
                        <a:extLst>
                          <a:ext uri="{FF2B5EF4-FFF2-40B4-BE49-F238E27FC236}">
                            <a16:creationId xmlns:a16="http://schemas.microsoft.com/office/drawing/2014/main" id="{44ECF1D1-3431-171E-3654-2878748E9D21}"/>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grpSp>
        <p:nvGrpSpPr>
          <p:cNvPr id="39" name="组合 38">
            <a:extLst>
              <a:ext uri="{FF2B5EF4-FFF2-40B4-BE49-F238E27FC236}">
                <a16:creationId xmlns:a16="http://schemas.microsoft.com/office/drawing/2014/main" id="{AE85DD6F-3333-E5BE-A223-2F23421FB380}"/>
              </a:ext>
            </a:extLst>
          </p:cNvPr>
          <p:cNvGrpSpPr/>
          <p:nvPr/>
        </p:nvGrpSpPr>
        <p:grpSpPr>
          <a:xfrm>
            <a:off x="8121468" y="1047449"/>
            <a:ext cx="3661356" cy="3476766"/>
            <a:chOff x="8121468" y="1047449"/>
            <a:chExt cx="3478871" cy="3476766"/>
          </a:xfrm>
        </p:grpSpPr>
        <p:sp>
          <p:nvSpPr>
            <p:cNvPr id="8" name="椭圆 7">
              <a:extLst>
                <a:ext uri="{FF2B5EF4-FFF2-40B4-BE49-F238E27FC236}">
                  <a16:creationId xmlns:a16="http://schemas.microsoft.com/office/drawing/2014/main" id="{128C37C0-4BE7-A110-FD05-4533164F0421}"/>
                </a:ext>
              </a:extLst>
            </p:cNvPr>
            <p:cNvSpPr/>
            <p:nvPr/>
          </p:nvSpPr>
          <p:spPr>
            <a:xfrm>
              <a:off x="8121468" y="1047449"/>
              <a:ext cx="3478871" cy="3476766"/>
            </a:xfrm>
            <a:prstGeom prst="ellipse">
              <a:avLst/>
            </a:prstGeom>
            <a:solidFill>
              <a:schemeClr val="accent2">
                <a:alpha val="50000"/>
              </a:schemeClr>
            </a:solidFill>
            <a:ln w="12700" cap="flat" cmpd="sng" algn="ctr">
              <a:solidFill>
                <a:schemeClr val="accent2"/>
              </a:solidFill>
              <a:prstDash val="solid"/>
              <a:miter lim="800000"/>
            </a:ln>
            <a:effectLst/>
          </p:spPr>
          <p:txBody>
            <a:bodyPr lIns="45720" rIns="45720" rtlCol="0" anchor="ctr">
              <a:normAutofit/>
            </a:bodyP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err="1">
                <a:ln>
                  <a:noFill/>
                </a:ln>
                <a:solidFill>
                  <a:srgbClr val="FFFFFF"/>
                </a:solidFill>
                <a:effectLst/>
                <a:uLnTx/>
                <a:uFillTx/>
                <a:latin typeface="+mn-ea"/>
                <a:cs typeface="+mn-cs"/>
              </a:endParaRPr>
            </a:p>
          </p:txBody>
        </p:sp>
        <p:sp>
          <p:nvSpPr>
            <p:cNvPr id="13" name="椭圆 12">
              <a:extLst>
                <a:ext uri="{FF2B5EF4-FFF2-40B4-BE49-F238E27FC236}">
                  <a16:creationId xmlns:a16="http://schemas.microsoft.com/office/drawing/2014/main" id="{07A9A084-7DEC-3B8B-C4D8-597769BF01E8}"/>
                </a:ext>
              </a:extLst>
            </p:cNvPr>
            <p:cNvSpPr/>
            <p:nvPr/>
          </p:nvSpPr>
          <p:spPr>
            <a:xfrm>
              <a:off x="8121469" y="1368048"/>
              <a:ext cx="2837287" cy="2835570"/>
            </a:xfrm>
            <a:prstGeom prst="ellipse">
              <a:avLst/>
            </a:prstGeom>
            <a:solidFill>
              <a:schemeClr val="accent1">
                <a:alpha val="50000"/>
              </a:schemeClr>
            </a:solidFill>
            <a:ln w="12700" cap="flat" cmpd="sng" algn="ctr">
              <a:solidFill>
                <a:schemeClr val="accent1"/>
              </a:solidFill>
              <a:prstDash val="solid"/>
              <a:miter lim="800000"/>
            </a:ln>
            <a:effectLst/>
          </p:spPr>
          <p:txBody>
            <a:bodyPr lIns="45720" rIns="45720" rtlCol="0" anchor="ctr">
              <a:normAutofit/>
            </a:bodyP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err="1">
                <a:ln>
                  <a:noFill/>
                </a:ln>
                <a:solidFill>
                  <a:srgbClr val="FFFFFF"/>
                </a:solidFill>
                <a:effectLst/>
                <a:uLnTx/>
                <a:uFillTx/>
                <a:latin typeface="+mn-ea"/>
                <a:cs typeface="+mn-cs"/>
              </a:endParaRPr>
            </a:p>
          </p:txBody>
        </p:sp>
        <p:sp>
          <p:nvSpPr>
            <p:cNvPr id="14" name="椭圆 13">
              <a:extLst>
                <a:ext uri="{FF2B5EF4-FFF2-40B4-BE49-F238E27FC236}">
                  <a16:creationId xmlns:a16="http://schemas.microsoft.com/office/drawing/2014/main" id="{1702CA0C-7F49-E389-45D7-BC03D7F2A30C}"/>
                </a:ext>
              </a:extLst>
            </p:cNvPr>
            <p:cNvSpPr/>
            <p:nvPr/>
          </p:nvSpPr>
          <p:spPr>
            <a:xfrm>
              <a:off x="8121469" y="1663725"/>
              <a:ext cx="2245576" cy="2244217"/>
            </a:xfrm>
            <a:prstGeom prst="ellipse">
              <a:avLst/>
            </a:prstGeom>
            <a:solidFill>
              <a:srgbClr val="C00000">
                <a:alpha val="50000"/>
              </a:srgbClr>
            </a:solidFill>
            <a:ln w="12700" cap="flat" cmpd="sng" algn="ctr">
              <a:solidFill>
                <a:srgbClr val="C00000"/>
              </a:solidFill>
              <a:prstDash val="solid"/>
              <a:miter lim="800000"/>
            </a:ln>
            <a:effectLst/>
          </p:spPr>
          <p:txBody>
            <a:bodyPr lIns="45720" rIns="45720" rtlCol="0" anchor="ctr">
              <a:norm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zh-CN" altLang="en-US" sz="1400" b="0" i="0" u="none" strike="noStrike" kern="0" cap="none" spc="0" normalizeH="0" baseline="0" noProof="0" dirty="0">
                  <a:ln>
                    <a:noFill/>
                  </a:ln>
                  <a:solidFill>
                    <a:schemeClr val="bg1"/>
                  </a:solidFill>
                  <a:effectLst/>
                  <a:uLnTx/>
                  <a:uFillTx/>
                  <a:latin typeface="+mn-ea"/>
                  <a:cs typeface="+mn-cs"/>
                </a:rPr>
                <a:t>骨转移患者</a:t>
              </a:r>
              <a:endParaRPr kumimoji="0" lang="en-US" altLang="zh-CN" sz="1400" b="0" i="0" u="none" strike="noStrike" kern="0" cap="none" spc="0" normalizeH="0" baseline="0" noProof="0" dirty="0">
                <a:ln>
                  <a:noFill/>
                </a:ln>
                <a:solidFill>
                  <a:schemeClr val="bg1"/>
                </a:solidFill>
                <a:effectLst/>
                <a:uLnTx/>
                <a:uFillTx/>
                <a:latin typeface="+mn-ea"/>
                <a:cs typeface="+mn-cs"/>
              </a:endParaRPr>
            </a:p>
            <a:p>
              <a:pPr marL="0" marR="0" lvl="0" indent="0" algn="ctr" defTabSz="457200" eaLnBrk="1" fontAlgn="auto" latinLnBrk="0" hangingPunct="1">
                <a:lnSpc>
                  <a:spcPct val="100000"/>
                </a:lnSpc>
                <a:spcBef>
                  <a:spcPts val="0"/>
                </a:spcBef>
                <a:spcAft>
                  <a:spcPts val="0"/>
                </a:spcAft>
                <a:buClrTx/>
                <a:buSzTx/>
                <a:buFontTx/>
                <a:buNone/>
                <a:tabLst/>
                <a:defRPr/>
              </a:pPr>
              <a:r>
                <a:rPr kumimoji="0" lang="zh-CN" altLang="en-US" sz="1400" b="0" i="0" u="none" strike="noStrike" kern="0" cap="none" spc="0" normalizeH="0" baseline="0" noProof="0" dirty="0">
                  <a:ln>
                    <a:noFill/>
                  </a:ln>
                  <a:solidFill>
                    <a:schemeClr val="bg1"/>
                  </a:solidFill>
                  <a:effectLst/>
                  <a:uLnTx/>
                  <a:uFillTx/>
                  <a:latin typeface="+mn-ea"/>
                  <a:cs typeface="+mn-cs"/>
                </a:rPr>
                <a:t>引起的骨痛</a:t>
              </a:r>
            </a:p>
          </p:txBody>
        </p:sp>
      </p:grpSp>
      <p:sp>
        <p:nvSpPr>
          <p:cNvPr id="16" name="标题 15">
            <a:extLst>
              <a:ext uri="{FF2B5EF4-FFF2-40B4-BE49-F238E27FC236}">
                <a16:creationId xmlns:a16="http://schemas.microsoft.com/office/drawing/2014/main" id="{606CA02E-BE95-2363-4C9E-6F2BF17CD732}"/>
              </a:ext>
            </a:extLst>
          </p:cNvPr>
          <p:cNvSpPr>
            <a:spLocks noGrp="1"/>
          </p:cNvSpPr>
          <p:nvPr>
            <p:ph type="title"/>
          </p:nvPr>
        </p:nvSpPr>
        <p:spPr/>
        <p:txBody>
          <a:bodyPr vert="horz"/>
          <a:lstStyle/>
          <a:p>
            <a:pPr algn="l"/>
            <a:r>
              <a:rPr lang="zh-CN" altLang="en-US" dirty="0"/>
              <a:t>双膦酸盐的早期宣传，使专家形成了骨保护药物等于“止痛剂”的观念</a:t>
            </a:r>
            <a:br>
              <a:rPr lang="en-US" altLang="zh-CN" dirty="0"/>
            </a:br>
            <a:r>
              <a:rPr lang="zh-CN" altLang="en-US" dirty="0"/>
              <a:t>致使</a:t>
            </a:r>
            <a:r>
              <a:rPr lang="en-US" altLang="zh-CN" dirty="0"/>
              <a:t>50%</a:t>
            </a:r>
            <a:r>
              <a:rPr lang="zh-CN" altLang="en-US" dirty="0"/>
              <a:t>的无症状患者诊疗被忽略</a:t>
            </a:r>
          </a:p>
        </p:txBody>
      </p:sp>
      <p:sp>
        <p:nvSpPr>
          <p:cNvPr id="18" name="内容占位符 17">
            <a:extLst>
              <a:ext uri="{FF2B5EF4-FFF2-40B4-BE49-F238E27FC236}">
                <a16:creationId xmlns:a16="http://schemas.microsoft.com/office/drawing/2014/main" id="{9B922C61-A86C-E7B3-4E9D-4DBE03B978E9}"/>
              </a:ext>
            </a:extLst>
          </p:cNvPr>
          <p:cNvSpPr>
            <a:spLocks noGrp="1"/>
          </p:cNvSpPr>
          <p:nvPr>
            <p:ph idx="13"/>
          </p:nvPr>
        </p:nvSpPr>
        <p:spPr/>
        <p:txBody>
          <a:bodyPr/>
          <a:lstStyle/>
          <a:p>
            <a:r>
              <a:rPr lang="nn-NO" altLang="zh-CN" dirty="0"/>
              <a:t>https://www.facebook.com/photo.php</a:t>
            </a:r>
            <a:r>
              <a:rPr lang="en-US" altLang="zh-CN" dirty="0"/>
              <a:t>.</a:t>
            </a:r>
            <a:endParaRPr lang="nn-NO" altLang="zh-CN" dirty="0"/>
          </a:p>
          <a:p>
            <a:r>
              <a:rPr lang="nn-NO" altLang="zh-CN" dirty="0"/>
              <a:t>NMPA</a:t>
            </a:r>
            <a:r>
              <a:rPr lang="zh-CN" altLang="nn-NO" dirty="0"/>
              <a:t>官网</a:t>
            </a:r>
            <a:r>
              <a:rPr lang="en-US" altLang="zh-CN" dirty="0"/>
              <a:t>.</a:t>
            </a:r>
            <a:endParaRPr lang="zh-CN" altLang="nn-NO" dirty="0"/>
          </a:p>
        </p:txBody>
      </p:sp>
      <p:sp>
        <p:nvSpPr>
          <p:cNvPr id="28" name="矩形 27">
            <a:extLst>
              <a:ext uri="{FF2B5EF4-FFF2-40B4-BE49-F238E27FC236}">
                <a16:creationId xmlns:a16="http://schemas.microsoft.com/office/drawing/2014/main" id="{DD407A59-F1C2-C58A-F594-EB065D64229D}"/>
              </a:ext>
            </a:extLst>
          </p:cNvPr>
          <p:cNvSpPr/>
          <p:nvPr/>
        </p:nvSpPr>
        <p:spPr>
          <a:xfrm>
            <a:off x="371474" y="1052512"/>
            <a:ext cx="5535839" cy="5076825"/>
          </a:xfrm>
          <a:prstGeom prst="rect">
            <a:avLst/>
          </a:prstGeom>
          <a:gradFill>
            <a:gsLst>
              <a:gs pos="0">
                <a:schemeClr val="accent1">
                  <a:alpha val="15000"/>
                </a:schemeClr>
              </a:gs>
              <a:gs pos="100000">
                <a:schemeClr val="accent1">
                  <a:alpha val="0"/>
                </a:schemeClr>
              </a:gs>
            </a:gsLst>
            <a:lin ang="5400000" scaled="1"/>
          </a:gradFill>
          <a:ln>
            <a:gradFill>
              <a:gsLst>
                <a:gs pos="0">
                  <a:schemeClr val="accent1">
                    <a:alpha val="75000"/>
                  </a:schemeClr>
                </a:gs>
                <a:gs pos="100000">
                  <a:schemeClr val="accent1">
                    <a:alpha val="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lIns="137160" tIns="137160" rIns="137160" bIns="137160"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dirty="0">
              <a:ln>
                <a:noFill/>
              </a:ln>
              <a:solidFill>
                <a:srgbClr val="3C3C3C"/>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pic>
        <p:nvPicPr>
          <p:cNvPr id="24" name="图片 23">
            <a:extLst>
              <a:ext uri="{FF2B5EF4-FFF2-40B4-BE49-F238E27FC236}">
                <a16:creationId xmlns:a16="http://schemas.microsoft.com/office/drawing/2014/main" id="{9EF7E197-B8CA-FC51-3699-EBAEC606D9D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5915" y="1170743"/>
            <a:ext cx="5226956" cy="4840362"/>
          </a:xfrm>
          <a:prstGeom prst="rect">
            <a:avLst/>
          </a:prstGeom>
        </p:spPr>
      </p:pic>
      <p:sp>
        <p:nvSpPr>
          <p:cNvPr id="20" name="文本框 19">
            <a:extLst>
              <a:ext uri="{FF2B5EF4-FFF2-40B4-BE49-F238E27FC236}">
                <a16:creationId xmlns:a16="http://schemas.microsoft.com/office/drawing/2014/main" id="{88D9C28F-3C22-4061-787D-4BEDD6B20A11}"/>
              </a:ext>
            </a:extLst>
          </p:cNvPr>
          <p:cNvSpPr txBox="1"/>
          <p:nvPr/>
        </p:nvSpPr>
        <p:spPr>
          <a:xfrm>
            <a:off x="6268946" y="4530055"/>
            <a:ext cx="5513882" cy="236603"/>
          </a:xfrm>
          <a:prstGeom prst="rect">
            <a:avLst/>
          </a:prstGeom>
          <a:noFill/>
        </p:spPr>
        <p:txBody>
          <a:bodyPr wrap="square" lIns="0" tIns="0" rIns="0" bIns="0">
            <a:spAutoFit/>
          </a:bodyPr>
          <a:lstStyle/>
          <a:p>
            <a:pPr>
              <a:lnSpc>
                <a:spcPct val="120000"/>
              </a:lnSpc>
              <a:spcAft>
                <a:spcPts val="600"/>
              </a:spcAft>
              <a:defRPr/>
            </a:pPr>
            <a:r>
              <a:rPr lang="zh-CN" altLang="en-US" sz="1400" b="1" dirty="0">
                <a:solidFill>
                  <a:schemeClr val="accent1"/>
                </a:solidFill>
                <a:latin typeface="微软雅黑"/>
                <a:ea typeface="微软雅黑"/>
              </a:rPr>
              <a:t>骨靶向药物</a:t>
            </a:r>
            <a:r>
              <a:rPr lang="en-US" altLang="zh-CN" sz="1400" b="1" dirty="0">
                <a:solidFill>
                  <a:schemeClr val="accent1"/>
                </a:solidFill>
                <a:latin typeface="微软雅黑"/>
                <a:ea typeface="微软雅黑"/>
              </a:rPr>
              <a:t>BTA</a:t>
            </a:r>
            <a:r>
              <a:rPr lang="zh-CN" altLang="en-US" sz="1400" b="1" dirty="0">
                <a:solidFill>
                  <a:schemeClr val="accent1"/>
                </a:solidFill>
                <a:latin typeface="微软雅黑"/>
                <a:ea typeface="微软雅黑"/>
              </a:rPr>
              <a:t>的适应症区分</a:t>
            </a:r>
            <a:r>
              <a:rPr lang="en-US" altLang="zh-CN" sz="1400" b="1" baseline="30000" dirty="0">
                <a:solidFill>
                  <a:schemeClr val="accent1"/>
                </a:solidFill>
                <a:latin typeface="微软雅黑"/>
                <a:ea typeface="微软雅黑"/>
              </a:rPr>
              <a:t>2</a:t>
            </a:r>
            <a:r>
              <a:rPr lang="zh-CN" altLang="en-US" sz="1400" b="1" dirty="0">
                <a:solidFill>
                  <a:schemeClr val="accent1"/>
                </a:solidFill>
                <a:latin typeface="微软雅黑"/>
                <a:ea typeface="微软雅黑"/>
              </a:rPr>
              <a:t>：</a:t>
            </a:r>
            <a:endParaRPr lang="en-US" altLang="zh-CN" sz="1400" b="1" dirty="0">
              <a:solidFill>
                <a:schemeClr val="accent1"/>
              </a:solidFill>
              <a:latin typeface="微软雅黑"/>
              <a:ea typeface="微软雅黑"/>
            </a:endParaRPr>
          </a:p>
        </p:txBody>
      </p:sp>
      <p:sp>
        <p:nvSpPr>
          <p:cNvPr id="51" name="矩形 50">
            <a:extLst>
              <a:ext uri="{FF2B5EF4-FFF2-40B4-BE49-F238E27FC236}">
                <a16:creationId xmlns:a16="http://schemas.microsoft.com/office/drawing/2014/main" id="{2B8A60A9-1764-2E29-4129-D98D60B96E23}"/>
              </a:ext>
            </a:extLst>
          </p:cNvPr>
          <p:cNvSpPr/>
          <p:nvPr/>
        </p:nvSpPr>
        <p:spPr>
          <a:xfrm>
            <a:off x="6161065" y="4826052"/>
            <a:ext cx="5621763" cy="1303286"/>
          </a:xfrm>
          <a:prstGeom prst="rect">
            <a:avLst/>
          </a:prstGeom>
          <a:gradFill>
            <a:gsLst>
              <a:gs pos="0">
                <a:schemeClr val="accent1">
                  <a:alpha val="10000"/>
                </a:schemeClr>
              </a:gs>
              <a:gs pos="100000">
                <a:schemeClr val="accent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137160" tIns="137160" rIns="137160" bIns="137160" rtlCol="0" anchor="ctr"/>
          <a:lstStyle/>
          <a:p>
            <a:pPr marL="172800" indent="-172800" algn="just" defTabSz="457200">
              <a:buFont typeface="Arial" panose="020B0604020202020204" pitchFamily="34" charset="0"/>
              <a:buChar char="•"/>
              <a:defRPr/>
            </a:pPr>
            <a:r>
              <a:rPr kumimoji="0" lang="zh-CN" altLang="en-US" sz="120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地舒单抗</a:t>
            </a:r>
            <a:r>
              <a:rPr kumimoji="0" lang="en-US" altLang="zh-CN" sz="120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120mg</a:t>
            </a:r>
            <a:r>
              <a:rPr kumimoji="0" lang="zh-CN" altLang="en-US" sz="120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a:t>
            </a:r>
            <a:r>
              <a:rPr kumimoji="0" lang="zh-CN" altLang="en-US" sz="120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用于实体肿瘤骨转移患者或多发性骨髓瘤患者的治疗，以延迟或降低</a:t>
            </a:r>
            <a:r>
              <a:rPr lang="zh-CN" altLang="en-US" sz="1200"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rPr>
              <a:t>骨相关事件（病理性骨折、脊髓压迫、骨放疗或骨手术）</a:t>
            </a:r>
            <a:r>
              <a:rPr kumimoji="0" lang="zh-CN" altLang="en-US" sz="120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的发生风险。</a:t>
            </a:r>
            <a:r>
              <a:rPr lang="zh-CN" altLang="zh-CN" sz="1200" dirty="0">
                <a:solidFill>
                  <a:schemeClr val="tx1"/>
                </a:solidFill>
                <a:latin typeface="微软雅黑" panose="020B0503020204020204" pitchFamily="34" charset="-122"/>
                <a:ea typeface="微软雅黑" panose="020B0503020204020204" pitchFamily="34" charset="-122"/>
                <a:sym typeface="+mn-lt"/>
              </a:rPr>
              <a:t>用于治疗不可手术切除或者手术切除可能导致严重功能障碍的骨巨细胞瘤，包括成人和骨骼发育成熟的青少年患者</a:t>
            </a:r>
            <a:endParaRPr lang="zh-CN" altLang="en-US" sz="1200" dirty="0">
              <a:solidFill>
                <a:schemeClr val="tx1"/>
              </a:solidFill>
              <a:latin typeface="微软雅黑" panose="020B0503020204020204" pitchFamily="34" charset="-122"/>
              <a:ea typeface="微软雅黑" panose="020B0503020204020204" pitchFamily="34" charset="-122"/>
              <a:sym typeface="+mn-lt"/>
            </a:endParaRPr>
          </a:p>
          <a:p>
            <a:pPr marL="172800" marR="0" lvl="0" indent="-172800" algn="just"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zh-CN" altLang="en-US" sz="120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双膦酸盐：用于治疗恶性肿瘤骨转移引起的骨痛、或高钙血症，</a:t>
            </a:r>
            <a:r>
              <a:rPr kumimoji="0" lang="en-US" altLang="zh-CN" sz="120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Paget</a:t>
            </a:r>
            <a:r>
              <a:rPr kumimoji="0" lang="zh-CN" altLang="en-US" sz="120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病。</a:t>
            </a:r>
            <a:r>
              <a:rPr lang="zh-CN" altLang="en-US" sz="1200"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rPr>
              <a:t>双膦酸盐药物包括：依替膦酸钠、帕米膦酸钠、伊班膦酸钠、因卡膦酸二钠、利塞膦酸钠、唑来膦酸等</a:t>
            </a:r>
            <a:endParaRPr lang="en-US" altLang="zh-CN" sz="1200"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9" name="文本框 8">
            <a:extLst>
              <a:ext uri="{FF2B5EF4-FFF2-40B4-BE49-F238E27FC236}">
                <a16:creationId xmlns:a16="http://schemas.microsoft.com/office/drawing/2014/main" id="{53BA8289-E8B8-8973-6BCC-6ED4A229450E}"/>
              </a:ext>
            </a:extLst>
          </p:cNvPr>
          <p:cNvSpPr txBox="1"/>
          <p:nvPr/>
        </p:nvSpPr>
        <p:spPr>
          <a:xfrm>
            <a:off x="10365111" y="2524222"/>
            <a:ext cx="823487" cy="523220"/>
          </a:xfrm>
          <a:prstGeom prst="rect">
            <a:avLst/>
          </a:prstGeom>
          <a:noFill/>
        </p:spPr>
        <p:txBody>
          <a:bodyPr wrap="square" rtlCol="0">
            <a:spAutoFit/>
          </a:bodyPr>
          <a:lstStyle/>
          <a:p>
            <a:pPr algn="ctr"/>
            <a:r>
              <a:rPr lang="zh-CN" altLang="en-US" sz="1400" dirty="0">
                <a:solidFill>
                  <a:schemeClr val="bg1"/>
                </a:solidFill>
                <a:latin typeface="+mn-ea"/>
              </a:rPr>
              <a:t>双膦酸盐类</a:t>
            </a:r>
          </a:p>
        </p:txBody>
      </p:sp>
      <p:sp>
        <p:nvSpPr>
          <p:cNvPr id="7" name="文本框 6">
            <a:extLst>
              <a:ext uri="{FF2B5EF4-FFF2-40B4-BE49-F238E27FC236}">
                <a16:creationId xmlns:a16="http://schemas.microsoft.com/office/drawing/2014/main" id="{0375EEA7-E90C-6FE5-38BF-AB47E21B1120}"/>
              </a:ext>
            </a:extLst>
          </p:cNvPr>
          <p:cNvSpPr txBox="1"/>
          <p:nvPr/>
        </p:nvSpPr>
        <p:spPr>
          <a:xfrm>
            <a:off x="11033462" y="2416500"/>
            <a:ext cx="823487" cy="738664"/>
          </a:xfrm>
          <a:prstGeom prst="rect">
            <a:avLst/>
          </a:prstGeom>
          <a:noFill/>
        </p:spPr>
        <p:txBody>
          <a:bodyPr wrap="square">
            <a:spAutoFit/>
          </a:bodyPr>
          <a:lstStyle/>
          <a:p>
            <a:pPr algn="ctr" defTabSz="457200">
              <a:defRPr/>
            </a:pPr>
            <a:r>
              <a:rPr lang="zh-CN" altLang="en-US" sz="1400" dirty="0">
                <a:solidFill>
                  <a:schemeClr val="bg1"/>
                </a:solidFill>
                <a:latin typeface="+mn-ea"/>
              </a:rPr>
              <a:t>地舒</a:t>
            </a:r>
            <a:endParaRPr lang="en-US" altLang="zh-CN" sz="1400" dirty="0">
              <a:solidFill>
                <a:schemeClr val="bg1"/>
              </a:solidFill>
              <a:latin typeface="+mn-ea"/>
            </a:endParaRPr>
          </a:p>
          <a:p>
            <a:pPr algn="ctr" defTabSz="457200">
              <a:defRPr/>
            </a:pPr>
            <a:r>
              <a:rPr lang="zh-CN" altLang="en-US" sz="1400" dirty="0">
                <a:solidFill>
                  <a:schemeClr val="bg1"/>
                </a:solidFill>
                <a:latin typeface="+mn-ea"/>
              </a:rPr>
              <a:t>单抗</a:t>
            </a:r>
            <a:r>
              <a:rPr lang="en-US" altLang="zh-CN" sz="1400" dirty="0">
                <a:solidFill>
                  <a:schemeClr val="bg1"/>
                </a:solidFill>
                <a:latin typeface="+mn-ea"/>
              </a:rPr>
              <a:t>120mg</a:t>
            </a:r>
          </a:p>
        </p:txBody>
      </p:sp>
      <p:grpSp>
        <p:nvGrpSpPr>
          <p:cNvPr id="38" name="组合 37">
            <a:extLst>
              <a:ext uri="{FF2B5EF4-FFF2-40B4-BE49-F238E27FC236}">
                <a16:creationId xmlns:a16="http://schemas.microsoft.com/office/drawing/2014/main" id="{D74C9F1D-E0E2-0DA7-6A61-E73B34BD0F8B}"/>
              </a:ext>
            </a:extLst>
          </p:cNvPr>
          <p:cNvGrpSpPr/>
          <p:nvPr/>
        </p:nvGrpSpPr>
        <p:grpSpPr>
          <a:xfrm>
            <a:off x="6061754" y="2445456"/>
            <a:ext cx="1671073" cy="680753"/>
            <a:chOff x="6120203" y="2524410"/>
            <a:chExt cx="1671073" cy="680753"/>
          </a:xfrm>
        </p:grpSpPr>
        <p:sp>
          <p:nvSpPr>
            <p:cNvPr id="2" name="文本框 1">
              <a:extLst>
                <a:ext uri="{FF2B5EF4-FFF2-40B4-BE49-F238E27FC236}">
                  <a16:creationId xmlns:a16="http://schemas.microsoft.com/office/drawing/2014/main" id="{7BBA22A8-62F1-1F7E-7F83-1C0B01FF98D1}"/>
                </a:ext>
              </a:extLst>
            </p:cNvPr>
            <p:cNvSpPr txBox="1"/>
            <p:nvPr/>
          </p:nvSpPr>
          <p:spPr>
            <a:xfrm>
              <a:off x="6147826" y="2601166"/>
              <a:ext cx="1615827" cy="276999"/>
            </a:xfrm>
            <a:prstGeom prst="rect">
              <a:avLst/>
            </a:prstGeom>
            <a:noFill/>
          </p:spPr>
          <p:txBody>
            <a:bodyPr wrap="none" lIns="0" tIns="0" rIns="0" bIns="0" rtlCol="0" anchor="ctr" anchorCtr="0">
              <a:spAutoFit/>
            </a:bodyPr>
            <a:lstStyle/>
            <a:p>
              <a:pPr algn="ctr"/>
              <a:r>
                <a:rPr lang="zh-CN" altLang="en-US" b="1" dirty="0">
                  <a:solidFill>
                    <a:schemeClr val="accent1"/>
                  </a:solidFill>
                </a:rPr>
                <a:t>恶性肿瘤骨转移</a:t>
              </a:r>
            </a:p>
          </p:txBody>
        </p:sp>
        <p:grpSp>
          <p:nvGrpSpPr>
            <p:cNvPr id="26" name="组合 25">
              <a:extLst>
                <a:ext uri="{FF2B5EF4-FFF2-40B4-BE49-F238E27FC236}">
                  <a16:creationId xmlns:a16="http://schemas.microsoft.com/office/drawing/2014/main" id="{6CAF7523-664A-A56D-1EFB-BF07DC560437}"/>
                </a:ext>
              </a:extLst>
            </p:cNvPr>
            <p:cNvGrpSpPr/>
            <p:nvPr/>
          </p:nvGrpSpPr>
          <p:grpSpPr>
            <a:xfrm>
              <a:off x="6120203" y="2524410"/>
              <a:ext cx="1671073" cy="680753"/>
              <a:chOff x="1435100" y="4410075"/>
              <a:chExt cx="2190060" cy="892175"/>
            </a:xfrm>
          </p:grpSpPr>
          <p:sp>
            <p:nvSpPr>
              <p:cNvPr id="27" name="椭圆 26">
                <a:extLst>
                  <a:ext uri="{FF2B5EF4-FFF2-40B4-BE49-F238E27FC236}">
                    <a16:creationId xmlns:a16="http://schemas.microsoft.com/office/drawing/2014/main" id="{890908E6-F2E7-E62D-BC80-1683952C3666}"/>
                  </a:ext>
                </a:extLst>
              </p:cNvPr>
              <p:cNvSpPr/>
              <p:nvPr/>
            </p:nvSpPr>
            <p:spPr>
              <a:xfrm rot="-60000">
                <a:off x="1435100" y="4842868"/>
                <a:ext cx="2190060" cy="459382"/>
              </a:xfrm>
              <a:prstGeom prst="ellipse">
                <a:avLst/>
              </a:prstGeom>
              <a:noFill/>
              <a:ln w="6350">
                <a:gradFill flip="none" rotWithShape="1">
                  <a:gsLst>
                    <a:gs pos="0">
                      <a:schemeClr val="accent1">
                        <a:alpha val="0"/>
                      </a:schemeClr>
                    </a:gs>
                    <a:gs pos="100000">
                      <a:schemeClr val="accent1"/>
                    </a:gs>
                  </a:gsLst>
                  <a:lin ang="54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汉仪旗黑-75W" panose="00020600040101010101" pitchFamily="18" charset="-122"/>
                  <a:ea typeface="汉仪旗黑-75W" panose="00020600040101010101" pitchFamily="18" charset="-122"/>
                </a:endParaRPr>
              </a:p>
            </p:txBody>
          </p:sp>
          <p:sp>
            <p:nvSpPr>
              <p:cNvPr id="29" name="椭圆 28">
                <a:extLst>
                  <a:ext uri="{FF2B5EF4-FFF2-40B4-BE49-F238E27FC236}">
                    <a16:creationId xmlns:a16="http://schemas.microsoft.com/office/drawing/2014/main" id="{C763238C-8B0A-E5C9-0540-123A1C3B9482}"/>
                  </a:ext>
                </a:extLst>
              </p:cNvPr>
              <p:cNvSpPr/>
              <p:nvPr/>
            </p:nvSpPr>
            <p:spPr>
              <a:xfrm rot="-60000">
                <a:off x="1614826" y="4903297"/>
                <a:ext cx="1821810" cy="303703"/>
              </a:xfrm>
              <a:prstGeom prst="ellipse">
                <a:avLst/>
              </a:prstGeom>
              <a:noFill/>
              <a:ln w="6350">
                <a:gradFill flip="none" rotWithShape="1">
                  <a:gsLst>
                    <a:gs pos="0">
                      <a:schemeClr val="accent1">
                        <a:alpha val="0"/>
                      </a:schemeClr>
                    </a:gs>
                    <a:gs pos="100000">
                      <a:schemeClr val="accent1">
                        <a:alpha val="83000"/>
                      </a:schemeClr>
                    </a:gs>
                  </a:gsLst>
                  <a:lin ang="54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汉仪旗黑-75W" panose="00020600040101010101" pitchFamily="18" charset="-122"/>
                  <a:ea typeface="汉仪旗黑-75W" panose="00020600040101010101" pitchFamily="18" charset="-122"/>
                </a:endParaRPr>
              </a:p>
            </p:txBody>
          </p:sp>
          <p:sp>
            <p:nvSpPr>
              <p:cNvPr id="30" name="椭圆 29">
                <a:extLst>
                  <a:ext uri="{FF2B5EF4-FFF2-40B4-BE49-F238E27FC236}">
                    <a16:creationId xmlns:a16="http://schemas.microsoft.com/office/drawing/2014/main" id="{A9388742-D7B2-A5E6-2355-B098B32372F8}"/>
                  </a:ext>
                </a:extLst>
              </p:cNvPr>
              <p:cNvSpPr/>
              <p:nvPr/>
            </p:nvSpPr>
            <p:spPr>
              <a:xfrm rot="-60000">
                <a:off x="1909764" y="4955411"/>
                <a:ext cx="1185862" cy="175389"/>
              </a:xfrm>
              <a:prstGeom prst="ellipse">
                <a:avLst/>
              </a:prstGeom>
              <a:noFill/>
              <a:ln w="3175">
                <a:gradFill flip="none" rotWithShape="1">
                  <a:gsLst>
                    <a:gs pos="0">
                      <a:schemeClr val="accent1">
                        <a:alpha val="0"/>
                      </a:schemeClr>
                    </a:gs>
                    <a:gs pos="100000">
                      <a:schemeClr val="accent1">
                        <a:alpha val="50000"/>
                      </a:schemeClr>
                    </a:gs>
                  </a:gsLst>
                  <a:lin ang="54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汉仪旗黑-75W" panose="00020600040101010101" pitchFamily="18" charset="-122"/>
                  <a:ea typeface="汉仪旗黑-75W" panose="00020600040101010101" pitchFamily="18" charset="-122"/>
                </a:endParaRPr>
              </a:p>
            </p:txBody>
          </p:sp>
          <p:cxnSp>
            <p:nvCxnSpPr>
              <p:cNvPr id="31" name="直接连接符 30">
                <a:extLst>
                  <a:ext uri="{FF2B5EF4-FFF2-40B4-BE49-F238E27FC236}">
                    <a16:creationId xmlns:a16="http://schemas.microsoft.com/office/drawing/2014/main" id="{F5DF9A3C-00BC-4E1C-DF34-E2A58B174793}"/>
                  </a:ext>
                </a:extLst>
              </p:cNvPr>
              <p:cNvCxnSpPr>
                <a:cxnSpLocks/>
              </p:cNvCxnSpPr>
              <p:nvPr/>
            </p:nvCxnSpPr>
            <p:spPr>
              <a:xfrm>
                <a:off x="3019402" y="4662507"/>
                <a:ext cx="0" cy="271443"/>
              </a:xfrm>
              <a:prstGeom prst="line">
                <a:avLst/>
              </a:prstGeom>
              <a:noFill/>
              <a:ln w="6350">
                <a:gradFill flip="none" rotWithShape="1">
                  <a:gsLst>
                    <a:gs pos="0">
                      <a:schemeClr val="accent1">
                        <a:alpha val="30000"/>
                      </a:schemeClr>
                    </a:gs>
                    <a:gs pos="100000">
                      <a:schemeClr val="accent1">
                        <a:alpha val="0"/>
                      </a:schemeClr>
                    </a:gs>
                  </a:gsLst>
                  <a:lin ang="5400000" scaled="1"/>
                  <a:tileRect/>
                </a:gradFill>
              </a:ln>
            </p:spPr>
            <p:style>
              <a:lnRef idx="2">
                <a:schemeClr val="accent1">
                  <a:shade val="50000"/>
                </a:schemeClr>
              </a:lnRef>
              <a:fillRef idx="1">
                <a:schemeClr val="accent1"/>
              </a:fillRef>
              <a:effectRef idx="0">
                <a:schemeClr val="accent1"/>
              </a:effectRef>
              <a:fontRef idx="minor">
                <a:schemeClr val="lt1"/>
              </a:fontRef>
            </p:style>
          </p:cxnSp>
          <p:cxnSp>
            <p:nvCxnSpPr>
              <p:cNvPr id="32" name="直接连接符 31">
                <a:extLst>
                  <a:ext uri="{FF2B5EF4-FFF2-40B4-BE49-F238E27FC236}">
                    <a16:creationId xmlns:a16="http://schemas.microsoft.com/office/drawing/2014/main" id="{B51F5588-8651-A2A4-7677-3A5FC21E176E}"/>
                  </a:ext>
                </a:extLst>
              </p:cNvPr>
              <p:cNvCxnSpPr>
                <a:cxnSpLocks/>
              </p:cNvCxnSpPr>
              <p:nvPr/>
            </p:nvCxnSpPr>
            <p:spPr>
              <a:xfrm>
                <a:off x="3386658" y="4782721"/>
                <a:ext cx="0" cy="247650"/>
              </a:xfrm>
              <a:prstGeom prst="line">
                <a:avLst/>
              </a:prstGeom>
              <a:noFill/>
              <a:ln w="6350">
                <a:gradFill flip="none" rotWithShape="1">
                  <a:gsLst>
                    <a:gs pos="0">
                      <a:schemeClr val="accent1">
                        <a:alpha val="30000"/>
                      </a:schemeClr>
                    </a:gs>
                    <a:gs pos="100000">
                      <a:schemeClr val="accent1">
                        <a:alpha val="0"/>
                      </a:schemeClr>
                    </a:gs>
                  </a:gsLst>
                  <a:lin ang="5400000" scaled="1"/>
                  <a:tileRect/>
                </a:gradFill>
              </a:ln>
            </p:spPr>
            <p:style>
              <a:lnRef idx="2">
                <a:schemeClr val="accent1">
                  <a:shade val="50000"/>
                </a:schemeClr>
              </a:lnRef>
              <a:fillRef idx="1">
                <a:schemeClr val="accent1"/>
              </a:fillRef>
              <a:effectRef idx="0">
                <a:schemeClr val="accent1"/>
              </a:effectRef>
              <a:fontRef idx="minor">
                <a:schemeClr val="lt1"/>
              </a:fontRef>
            </p:style>
          </p:cxnSp>
          <p:cxnSp>
            <p:nvCxnSpPr>
              <p:cNvPr id="33" name="直接连接符 32">
                <a:extLst>
                  <a:ext uri="{FF2B5EF4-FFF2-40B4-BE49-F238E27FC236}">
                    <a16:creationId xmlns:a16="http://schemas.microsoft.com/office/drawing/2014/main" id="{723805B3-E522-65C1-B1B0-3346A9D475AE}"/>
                  </a:ext>
                </a:extLst>
              </p:cNvPr>
              <p:cNvCxnSpPr>
                <a:cxnSpLocks/>
              </p:cNvCxnSpPr>
              <p:nvPr/>
            </p:nvCxnSpPr>
            <p:spPr>
              <a:xfrm>
                <a:off x="2175197" y="4681141"/>
                <a:ext cx="0" cy="196056"/>
              </a:xfrm>
              <a:prstGeom prst="line">
                <a:avLst/>
              </a:prstGeom>
              <a:noFill/>
              <a:ln w="6350">
                <a:gradFill flip="none" rotWithShape="1">
                  <a:gsLst>
                    <a:gs pos="0">
                      <a:schemeClr val="accent1">
                        <a:alpha val="30000"/>
                      </a:schemeClr>
                    </a:gs>
                    <a:gs pos="100000">
                      <a:schemeClr val="accent1">
                        <a:alpha val="0"/>
                      </a:schemeClr>
                    </a:gs>
                  </a:gsLst>
                  <a:lin ang="5400000" scaled="1"/>
                  <a:tileRect/>
                </a:gradFill>
              </a:ln>
            </p:spPr>
            <p:style>
              <a:lnRef idx="2">
                <a:schemeClr val="accent1">
                  <a:shade val="50000"/>
                </a:schemeClr>
              </a:lnRef>
              <a:fillRef idx="1">
                <a:schemeClr val="accent1"/>
              </a:fillRef>
              <a:effectRef idx="0">
                <a:schemeClr val="accent1"/>
              </a:effectRef>
              <a:fontRef idx="minor">
                <a:schemeClr val="lt1"/>
              </a:fontRef>
            </p:style>
          </p:cxnSp>
          <p:cxnSp>
            <p:nvCxnSpPr>
              <p:cNvPr id="34" name="直接连接符 33">
                <a:extLst>
                  <a:ext uri="{FF2B5EF4-FFF2-40B4-BE49-F238E27FC236}">
                    <a16:creationId xmlns:a16="http://schemas.microsoft.com/office/drawing/2014/main" id="{FED18559-02E9-CF7F-67D8-C9EFA8564F22}"/>
                  </a:ext>
                </a:extLst>
              </p:cNvPr>
              <p:cNvCxnSpPr>
                <a:cxnSpLocks/>
              </p:cNvCxnSpPr>
              <p:nvPr/>
            </p:nvCxnSpPr>
            <p:spPr>
              <a:xfrm>
                <a:off x="1830864" y="4693445"/>
                <a:ext cx="0" cy="371475"/>
              </a:xfrm>
              <a:prstGeom prst="line">
                <a:avLst/>
              </a:prstGeom>
              <a:noFill/>
              <a:ln w="6350">
                <a:gradFill flip="none" rotWithShape="1">
                  <a:gsLst>
                    <a:gs pos="0">
                      <a:schemeClr val="accent1">
                        <a:alpha val="30000"/>
                      </a:schemeClr>
                    </a:gs>
                    <a:gs pos="100000">
                      <a:schemeClr val="accent1">
                        <a:alpha val="0"/>
                      </a:schemeClr>
                    </a:gs>
                  </a:gsLst>
                  <a:lin ang="5400000" scaled="1"/>
                  <a:tileRect/>
                </a:gradFill>
              </a:ln>
            </p:spPr>
            <p:style>
              <a:lnRef idx="2">
                <a:schemeClr val="accent1">
                  <a:shade val="50000"/>
                </a:schemeClr>
              </a:lnRef>
              <a:fillRef idx="1">
                <a:schemeClr val="accent1"/>
              </a:fillRef>
              <a:effectRef idx="0">
                <a:schemeClr val="accent1"/>
              </a:effectRef>
              <a:fontRef idx="minor">
                <a:schemeClr val="lt1"/>
              </a:fontRef>
            </p:style>
          </p:cxnSp>
          <p:cxnSp>
            <p:nvCxnSpPr>
              <p:cNvPr id="35" name="直接连接符 34">
                <a:extLst>
                  <a:ext uri="{FF2B5EF4-FFF2-40B4-BE49-F238E27FC236}">
                    <a16:creationId xmlns:a16="http://schemas.microsoft.com/office/drawing/2014/main" id="{94E65882-2234-53BF-0A94-489DEF4FABE2}"/>
                  </a:ext>
                </a:extLst>
              </p:cNvPr>
              <p:cNvCxnSpPr>
                <a:cxnSpLocks/>
              </p:cNvCxnSpPr>
              <p:nvPr/>
            </p:nvCxnSpPr>
            <p:spPr>
              <a:xfrm>
                <a:off x="2600003" y="4410075"/>
                <a:ext cx="0" cy="550069"/>
              </a:xfrm>
              <a:prstGeom prst="line">
                <a:avLst/>
              </a:prstGeom>
              <a:noFill/>
              <a:ln w="6350">
                <a:gradFill flip="none" rotWithShape="1">
                  <a:gsLst>
                    <a:gs pos="0">
                      <a:schemeClr val="accent1">
                        <a:alpha val="30000"/>
                      </a:schemeClr>
                    </a:gs>
                    <a:gs pos="100000">
                      <a:schemeClr val="accent1">
                        <a:alpha val="0"/>
                      </a:schemeClr>
                    </a:gs>
                  </a:gsLst>
                  <a:lin ang="5400000" scaled="1"/>
                  <a:tileRect/>
                </a:gradFill>
              </a:ln>
            </p:spPr>
            <p:style>
              <a:lnRef idx="2">
                <a:schemeClr val="accent1">
                  <a:shade val="50000"/>
                </a:schemeClr>
              </a:lnRef>
              <a:fillRef idx="1">
                <a:schemeClr val="accent1"/>
              </a:fillRef>
              <a:effectRef idx="0">
                <a:schemeClr val="accent1"/>
              </a:effectRef>
              <a:fontRef idx="minor">
                <a:schemeClr val="lt1"/>
              </a:fontRef>
            </p:style>
          </p:cxnSp>
          <p:cxnSp>
            <p:nvCxnSpPr>
              <p:cNvPr id="36" name="直接连接符 35">
                <a:extLst>
                  <a:ext uri="{FF2B5EF4-FFF2-40B4-BE49-F238E27FC236}">
                    <a16:creationId xmlns:a16="http://schemas.microsoft.com/office/drawing/2014/main" id="{21EE1E9B-7DE3-2C36-0796-4E4B09DF3091}"/>
                  </a:ext>
                </a:extLst>
              </p:cNvPr>
              <p:cNvCxnSpPr>
                <a:cxnSpLocks/>
              </p:cNvCxnSpPr>
              <p:nvPr/>
            </p:nvCxnSpPr>
            <p:spPr>
              <a:xfrm>
                <a:off x="2537637" y="4606509"/>
                <a:ext cx="0" cy="172660"/>
              </a:xfrm>
              <a:prstGeom prst="line">
                <a:avLst/>
              </a:prstGeom>
              <a:noFill/>
              <a:ln w="6350">
                <a:gradFill flip="none" rotWithShape="1">
                  <a:gsLst>
                    <a:gs pos="0">
                      <a:schemeClr val="accent1">
                        <a:alpha val="30000"/>
                      </a:schemeClr>
                    </a:gs>
                    <a:gs pos="100000">
                      <a:schemeClr val="accent1">
                        <a:alpha val="0"/>
                      </a:schemeClr>
                    </a:gs>
                  </a:gsLst>
                  <a:lin ang="5400000" scaled="1"/>
                  <a:tileRect/>
                </a:gradFill>
              </a:ln>
            </p:spPr>
            <p:style>
              <a:lnRef idx="2">
                <a:schemeClr val="accent1">
                  <a:shade val="50000"/>
                </a:schemeClr>
              </a:lnRef>
              <a:fillRef idx="1">
                <a:schemeClr val="accent1"/>
              </a:fillRef>
              <a:effectRef idx="0">
                <a:schemeClr val="accent1"/>
              </a:effectRef>
              <a:fontRef idx="minor">
                <a:schemeClr val="lt1"/>
              </a:fontRef>
            </p:style>
          </p:cxnSp>
          <p:cxnSp>
            <p:nvCxnSpPr>
              <p:cNvPr id="37" name="直接连接符 36">
                <a:extLst>
                  <a:ext uri="{FF2B5EF4-FFF2-40B4-BE49-F238E27FC236}">
                    <a16:creationId xmlns:a16="http://schemas.microsoft.com/office/drawing/2014/main" id="{EED28116-C268-604C-F1F7-A89F8BD321C3}"/>
                  </a:ext>
                </a:extLst>
              </p:cNvPr>
              <p:cNvCxnSpPr>
                <a:cxnSpLocks/>
              </p:cNvCxnSpPr>
              <p:nvPr/>
            </p:nvCxnSpPr>
            <p:spPr>
              <a:xfrm>
                <a:off x="2894428" y="4824745"/>
                <a:ext cx="0" cy="90155"/>
              </a:xfrm>
              <a:prstGeom prst="line">
                <a:avLst/>
              </a:prstGeom>
              <a:noFill/>
              <a:ln w="6350">
                <a:gradFill flip="none" rotWithShape="1">
                  <a:gsLst>
                    <a:gs pos="0">
                      <a:schemeClr val="accent1">
                        <a:alpha val="30000"/>
                      </a:schemeClr>
                    </a:gs>
                    <a:gs pos="100000">
                      <a:schemeClr val="accent1">
                        <a:alpha val="0"/>
                      </a:schemeClr>
                    </a:gs>
                  </a:gsLst>
                  <a:lin ang="5400000" scaled="1"/>
                  <a:tileRect/>
                </a:gradFill>
              </a:ln>
            </p:spPr>
            <p:style>
              <a:lnRef idx="2">
                <a:schemeClr val="accent1">
                  <a:shade val="50000"/>
                </a:schemeClr>
              </a:lnRef>
              <a:fillRef idx="1">
                <a:schemeClr val="accent1"/>
              </a:fillRef>
              <a:effectRef idx="0">
                <a:schemeClr val="accent1"/>
              </a:effectRef>
              <a:fontRef idx="minor">
                <a:schemeClr val="lt1"/>
              </a:fontRef>
            </p:style>
          </p:cxnSp>
        </p:grpSp>
      </p:grpSp>
      <p:grpSp>
        <p:nvGrpSpPr>
          <p:cNvPr id="41" name="组合 40">
            <a:extLst>
              <a:ext uri="{FF2B5EF4-FFF2-40B4-BE49-F238E27FC236}">
                <a16:creationId xmlns:a16="http://schemas.microsoft.com/office/drawing/2014/main" id="{41BB4BDF-1092-08E8-3347-430A9C8CE835}"/>
              </a:ext>
            </a:extLst>
          </p:cNvPr>
          <p:cNvGrpSpPr/>
          <p:nvPr/>
        </p:nvGrpSpPr>
        <p:grpSpPr>
          <a:xfrm rot="16200000">
            <a:off x="6648332" y="2602589"/>
            <a:ext cx="2557632" cy="366487"/>
            <a:chOff x="6597606" y="6448218"/>
            <a:chExt cx="4594670" cy="600055"/>
          </a:xfrm>
        </p:grpSpPr>
        <p:sp>
          <p:nvSpPr>
            <p:cNvPr id="42" name="Freeform 6">
              <a:extLst>
                <a:ext uri="{FF2B5EF4-FFF2-40B4-BE49-F238E27FC236}">
                  <a16:creationId xmlns:a16="http://schemas.microsoft.com/office/drawing/2014/main" id="{4AACA72E-5D7A-3559-A856-42018B1E85DB}"/>
                </a:ext>
              </a:extLst>
            </p:cNvPr>
            <p:cNvSpPr>
              <a:spLocks/>
            </p:cNvSpPr>
            <p:nvPr/>
          </p:nvSpPr>
          <p:spPr bwMode="auto">
            <a:xfrm rot="16200000" flipH="1">
              <a:off x="8594913" y="4450911"/>
              <a:ext cx="600055" cy="4594670"/>
            </a:xfrm>
            <a:custGeom>
              <a:avLst/>
              <a:gdLst/>
              <a:ahLst/>
              <a:cxnLst>
                <a:cxn ang="0">
                  <a:pos x="0" y="0"/>
                </a:cxn>
                <a:cxn ang="0">
                  <a:pos x="20" y="36"/>
                </a:cxn>
                <a:cxn ang="0">
                  <a:pos x="67" y="105"/>
                </a:cxn>
                <a:cxn ang="0">
                  <a:pos x="120" y="172"/>
                </a:cxn>
                <a:cxn ang="0">
                  <a:pos x="180" y="238"/>
                </a:cxn>
                <a:cxn ang="0">
                  <a:pos x="244" y="300"/>
                </a:cxn>
                <a:cxn ang="0">
                  <a:pos x="316" y="363"/>
                </a:cxn>
                <a:cxn ang="0">
                  <a:pos x="391" y="421"/>
                </a:cxn>
                <a:cxn ang="0">
                  <a:pos x="471" y="479"/>
                </a:cxn>
                <a:cxn ang="0">
                  <a:pos x="596" y="560"/>
                </a:cxn>
                <a:cxn ang="0">
                  <a:pos x="773" y="662"/>
                </a:cxn>
                <a:cxn ang="0">
                  <a:pos x="957" y="754"/>
                </a:cxn>
                <a:cxn ang="0">
                  <a:pos x="1142" y="839"/>
                </a:cxn>
                <a:cxn ang="0">
                  <a:pos x="1325" y="914"/>
                </a:cxn>
                <a:cxn ang="0">
                  <a:pos x="1500" y="979"/>
                </a:cxn>
                <a:cxn ang="0">
                  <a:pos x="1664" y="1037"/>
                </a:cxn>
                <a:cxn ang="0">
                  <a:pos x="1878" y="1106"/>
                </a:cxn>
                <a:cxn ang="0">
                  <a:pos x="2081" y="1164"/>
                </a:cxn>
                <a:cxn ang="0">
                  <a:pos x="2158" y="1183"/>
                </a:cxn>
                <a:cxn ang="0">
                  <a:pos x="1992" y="1212"/>
                </a:cxn>
                <a:cxn ang="0">
                  <a:pos x="1809" y="1252"/>
                </a:cxn>
                <a:cxn ang="0">
                  <a:pos x="1661" y="1288"/>
                </a:cxn>
                <a:cxn ang="0">
                  <a:pos x="1495" y="1333"/>
                </a:cxn>
                <a:cxn ang="0">
                  <a:pos x="1318" y="1389"/>
                </a:cxn>
                <a:cxn ang="0">
                  <a:pos x="1134" y="1456"/>
                </a:cxn>
                <a:cxn ang="0">
                  <a:pos x="948" y="1533"/>
                </a:cxn>
                <a:cxn ang="0">
                  <a:pos x="765" y="1624"/>
                </a:cxn>
                <a:cxn ang="0">
                  <a:pos x="676" y="1672"/>
                </a:cxn>
                <a:cxn ang="0">
                  <a:pos x="588" y="1726"/>
                </a:cxn>
                <a:cxn ang="0">
                  <a:pos x="504" y="1782"/>
                </a:cxn>
                <a:cxn ang="0">
                  <a:pos x="422" y="1840"/>
                </a:cxn>
                <a:cxn ang="0">
                  <a:pos x="346" y="1904"/>
                </a:cxn>
                <a:cxn ang="0">
                  <a:pos x="274" y="1970"/>
                </a:cxn>
                <a:cxn ang="0">
                  <a:pos x="206" y="2040"/>
                </a:cxn>
                <a:cxn ang="0">
                  <a:pos x="144" y="2114"/>
                </a:cxn>
                <a:cxn ang="0">
                  <a:pos x="89" y="2190"/>
                </a:cxn>
                <a:cxn ang="0">
                  <a:pos x="41" y="2272"/>
                </a:cxn>
                <a:cxn ang="0">
                  <a:pos x="0" y="2356"/>
                </a:cxn>
              </a:cxnLst>
              <a:rect l="0" t="0" r="r" b="b"/>
              <a:pathLst>
                <a:path w="2158" h="2356">
                  <a:moveTo>
                    <a:pt x="0" y="2356"/>
                  </a:moveTo>
                  <a:lnTo>
                    <a:pt x="0" y="0"/>
                  </a:lnTo>
                  <a:lnTo>
                    <a:pt x="0" y="0"/>
                  </a:lnTo>
                  <a:lnTo>
                    <a:pt x="20" y="36"/>
                  </a:lnTo>
                  <a:lnTo>
                    <a:pt x="42" y="70"/>
                  </a:lnTo>
                  <a:lnTo>
                    <a:pt x="67" y="105"/>
                  </a:lnTo>
                  <a:lnTo>
                    <a:pt x="92" y="139"/>
                  </a:lnTo>
                  <a:lnTo>
                    <a:pt x="120" y="172"/>
                  </a:lnTo>
                  <a:lnTo>
                    <a:pt x="149" y="205"/>
                  </a:lnTo>
                  <a:lnTo>
                    <a:pt x="180" y="238"/>
                  </a:lnTo>
                  <a:lnTo>
                    <a:pt x="211" y="269"/>
                  </a:lnTo>
                  <a:lnTo>
                    <a:pt x="244" y="300"/>
                  </a:lnTo>
                  <a:lnTo>
                    <a:pt x="280" y="332"/>
                  </a:lnTo>
                  <a:lnTo>
                    <a:pt x="316" y="363"/>
                  </a:lnTo>
                  <a:lnTo>
                    <a:pt x="352" y="393"/>
                  </a:lnTo>
                  <a:lnTo>
                    <a:pt x="391" y="421"/>
                  </a:lnTo>
                  <a:lnTo>
                    <a:pt x="430" y="451"/>
                  </a:lnTo>
                  <a:lnTo>
                    <a:pt x="471" y="479"/>
                  </a:lnTo>
                  <a:lnTo>
                    <a:pt x="511" y="507"/>
                  </a:lnTo>
                  <a:lnTo>
                    <a:pt x="596" y="560"/>
                  </a:lnTo>
                  <a:lnTo>
                    <a:pt x="683" y="612"/>
                  </a:lnTo>
                  <a:lnTo>
                    <a:pt x="773" y="662"/>
                  </a:lnTo>
                  <a:lnTo>
                    <a:pt x="865" y="709"/>
                  </a:lnTo>
                  <a:lnTo>
                    <a:pt x="957" y="754"/>
                  </a:lnTo>
                  <a:lnTo>
                    <a:pt x="1049" y="798"/>
                  </a:lnTo>
                  <a:lnTo>
                    <a:pt x="1142" y="839"/>
                  </a:lnTo>
                  <a:lnTo>
                    <a:pt x="1234" y="878"/>
                  </a:lnTo>
                  <a:lnTo>
                    <a:pt x="1325" y="914"/>
                  </a:lnTo>
                  <a:lnTo>
                    <a:pt x="1414" y="948"/>
                  </a:lnTo>
                  <a:lnTo>
                    <a:pt x="1500" y="979"/>
                  </a:lnTo>
                  <a:lnTo>
                    <a:pt x="1584" y="1009"/>
                  </a:lnTo>
                  <a:lnTo>
                    <a:pt x="1664" y="1037"/>
                  </a:lnTo>
                  <a:lnTo>
                    <a:pt x="1740" y="1062"/>
                  </a:lnTo>
                  <a:lnTo>
                    <a:pt x="1878" y="1106"/>
                  </a:lnTo>
                  <a:lnTo>
                    <a:pt x="1994" y="1139"/>
                  </a:lnTo>
                  <a:lnTo>
                    <a:pt x="2081" y="1164"/>
                  </a:lnTo>
                  <a:lnTo>
                    <a:pt x="2158" y="1183"/>
                  </a:lnTo>
                  <a:lnTo>
                    <a:pt x="2158" y="1183"/>
                  </a:lnTo>
                  <a:lnTo>
                    <a:pt x="2081" y="1195"/>
                  </a:lnTo>
                  <a:lnTo>
                    <a:pt x="1992" y="1212"/>
                  </a:lnTo>
                  <a:lnTo>
                    <a:pt x="1877" y="1236"/>
                  </a:lnTo>
                  <a:lnTo>
                    <a:pt x="1809" y="1252"/>
                  </a:lnTo>
                  <a:lnTo>
                    <a:pt x="1737" y="1269"/>
                  </a:lnTo>
                  <a:lnTo>
                    <a:pt x="1661" y="1288"/>
                  </a:lnTo>
                  <a:lnTo>
                    <a:pt x="1579" y="1309"/>
                  </a:lnTo>
                  <a:lnTo>
                    <a:pt x="1495" y="1333"/>
                  </a:lnTo>
                  <a:lnTo>
                    <a:pt x="1407" y="1361"/>
                  </a:lnTo>
                  <a:lnTo>
                    <a:pt x="1318" y="1389"/>
                  </a:lnTo>
                  <a:lnTo>
                    <a:pt x="1226" y="1422"/>
                  </a:lnTo>
                  <a:lnTo>
                    <a:pt x="1134" y="1456"/>
                  </a:lnTo>
                  <a:lnTo>
                    <a:pt x="1041" y="1494"/>
                  </a:lnTo>
                  <a:lnTo>
                    <a:pt x="948" y="1533"/>
                  </a:lnTo>
                  <a:lnTo>
                    <a:pt x="855" y="1577"/>
                  </a:lnTo>
                  <a:lnTo>
                    <a:pt x="765" y="1624"/>
                  </a:lnTo>
                  <a:lnTo>
                    <a:pt x="719" y="1647"/>
                  </a:lnTo>
                  <a:lnTo>
                    <a:pt x="676" y="1672"/>
                  </a:lnTo>
                  <a:lnTo>
                    <a:pt x="632" y="1699"/>
                  </a:lnTo>
                  <a:lnTo>
                    <a:pt x="588" y="1726"/>
                  </a:lnTo>
                  <a:lnTo>
                    <a:pt x="546" y="1752"/>
                  </a:lnTo>
                  <a:lnTo>
                    <a:pt x="504" y="1782"/>
                  </a:lnTo>
                  <a:lnTo>
                    <a:pt x="463" y="1810"/>
                  </a:lnTo>
                  <a:lnTo>
                    <a:pt x="422" y="1840"/>
                  </a:lnTo>
                  <a:lnTo>
                    <a:pt x="383" y="1871"/>
                  </a:lnTo>
                  <a:lnTo>
                    <a:pt x="346" y="1904"/>
                  </a:lnTo>
                  <a:lnTo>
                    <a:pt x="308" y="1935"/>
                  </a:lnTo>
                  <a:lnTo>
                    <a:pt x="274" y="1970"/>
                  </a:lnTo>
                  <a:lnTo>
                    <a:pt x="239" y="2004"/>
                  </a:lnTo>
                  <a:lnTo>
                    <a:pt x="206" y="2040"/>
                  </a:lnTo>
                  <a:lnTo>
                    <a:pt x="175" y="2076"/>
                  </a:lnTo>
                  <a:lnTo>
                    <a:pt x="144" y="2114"/>
                  </a:lnTo>
                  <a:lnTo>
                    <a:pt x="116" y="2151"/>
                  </a:lnTo>
                  <a:lnTo>
                    <a:pt x="89" y="2190"/>
                  </a:lnTo>
                  <a:lnTo>
                    <a:pt x="64" y="2231"/>
                  </a:lnTo>
                  <a:lnTo>
                    <a:pt x="41" y="2272"/>
                  </a:lnTo>
                  <a:lnTo>
                    <a:pt x="19" y="2314"/>
                  </a:lnTo>
                  <a:lnTo>
                    <a:pt x="0" y="2356"/>
                  </a:lnTo>
                  <a:lnTo>
                    <a:pt x="0" y="2356"/>
                  </a:lnTo>
                  <a:close/>
                </a:path>
              </a:pathLst>
            </a:custGeom>
            <a:gradFill flip="none" rotWithShape="1">
              <a:gsLst>
                <a:gs pos="100000">
                  <a:schemeClr val="accent1">
                    <a:alpha val="0"/>
                  </a:schemeClr>
                </a:gs>
                <a:gs pos="0">
                  <a:schemeClr val="accent1">
                    <a:alpha val="40000"/>
                  </a:schemeClr>
                </a:gs>
              </a:gsLst>
              <a:lin ang="10800000" scaled="1"/>
              <a:tileRect/>
            </a:gradFill>
            <a:ln w="3175">
              <a:no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indent="-251983" algn="ctr">
                <a:lnSpc>
                  <a:spcPts val="5600"/>
                </a:lnSpc>
                <a:buClr>
                  <a:srgbClr val="CC9900"/>
                </a:buClr>
                <a:buSzPct val="60000"/>
                <a:buFont typeface="Wingdings" pitchFamily="2" charset="2"/>
                <a:buChar char="n"/>
                <a:defRPr/>
              </a:pPr>
              <a:endParaRPr lang="zh-CN" altLang="en-US" sz="1050" dirty="0">
                <a:solidFill>
                  <a:srgbClr val="FFFFFF"/>
                </a:solidFill>
                <a:latin typeface="Arial" panose="020B0604020202020204" pitchFamily="34" charset="0"/>
                <a:ea typeface="方正兰亭黑简体" panose="02000000000000000000"/>
                <a:cs typeface="Arial" panose="020B0604020202020204" pitchFamily="34" charset="0"/>
                <a:sym typeface="Wingdings" pitchFamily="2" charset="2"/>
              </a:endParaRPr>
            </a:p>
          </p:txBody>
        </p:sp>
        <p:sp>
          <p:nvSpPr>
            <p:cNvPr id="43" name="Freeform 6">
              <a:extLst>
                <a:ext uri="{FF2B5EF4-FFF2-40B4-BE49-F238E27FC236}">
                  <a16:creationId xmlns:a16="http://schemas.microsoft.com/office/drawing/2014/main" id="{AB08854E-739C-225D-209E-323EFB14E637}"/>
                </a:ext>
              </a:extLst>
            </p:cNvPr>
            <p:cNvSpPr>
              <a:spLocks/>
            </p:cNvSpPr>
            <p:nvPr/>
          </p:nvSpPr>
          <p:spPr bwMode="auto">
            <a:xfrm rot="16200000" flipH="1">
              <a:off x="8602129" y="6096125"/>
              <a:ext cx="591085" cy="1295272"/>
            </a:xfrm>
            <a:custGeom>
              <a:avLst/>
              <a:gdLst/>
              <a:ahLst/>
              <a:cxnLst>
                <a:cxn ang="0">
                  <a:pos x="0" y="0"/>
                </a:cxn>
                <a:cxn ang="0">
                  <a:pos x="20" y="36"/>
                </a:cxn>
                <a:cxn ang="0">
                  <a:pos x="67" y="105"/>
                </a:cxn>
                <a:cxn ang="0">
                  <a:pos x="120" y="172"/>
                </a:cxn>
                <a:cxn ang="0">
                  <a:pos x="180" y="238"/>
                </a:cxn>
                <a:cxn ang="0">
                  <a:pos x="244" y="300"/>
                </a:cxn>
                <a:cxn ang="0">
                  <a:pos x="316" y="363"/>
                </a:cxn>
                <a:cxn ang="0">
                  <a:pos x="391" y="421"/>
                </a:cxn>
                <a:cxn ang="0">
                  <a:pos x="471" y="479"/>
                </a:cxn>
                <a:cxn ang="0">
                  <a:pos x="596" y="560"/>
                </a:cxn>
                <a:cxn ang="0">
                  <a:pos x="773" y="662"/>
                </a:cxn>
                <a:cxn ang="0">
                  <a:pos x="957" y="754"/>
                </a:cxn>
                <a:cxn ang="0">
                  <a:pos x="1142" y="839"/>
                </a:cxn>
                <a:cxn ang="0">
                  <a:pos x="1325" y="914"/>
                </a:cxn>
                <a:cxn ang="0">
                  <a:pos x="1500" y="979"/>
                </a:cxn>
                <a:cxn ang="0">
                  <a:pos x="1664" y="1037"/>
                </a:cxn>
                <a:cxn ang="0">
                  <a:pos x="1878" y="1106"/>
                </a:cxn>
                <a:cxn ang="0">
                  <a:pos x="2081" y="1164"/>
                </a:cxn>
                <a:cxn ang="0">
                  <a:pos x="2158" y="1183"/>
                </a:cxn>
                <a:cxn ang="0">
                  <a:pos x="1992" y="1212"/>
                </a:cxn>
                <a:cxn ang="0">
                  <a:pos x="1809" y="1252"/>
                </a:cxn>
                <a:cxn ang="0">
                  <a:pos x="1661" y="1288"/>
                </a:cxn>
                <a:cxn ang="0">
                  <a:pos x="1495" y="1333"/>
                </a:cxn>
                <a:cxn ang="0">
                  <a:pos x="1318" y="1389"/>
                </a:cxn>
                <a:cxn ang="0">
                  <a:pos x="1134" y="1456"/>
                </a:cxn>
                <a:cxn ang="0">
                  <a:pos x="948" y="1533"/>
                </a:cxn>
                <a:cxn ang="0">
                  <a:pos x="765" y="1624"/>
                </a:cxn>
                <a:cxn ang="0">
                  <a:pos x="676" y="1672"/>
                </a:cxn>
                <a:cxn ang="0">
                  <a:pos x="588" y="1726"/>
                </a:cxn>
                <a:cxn ang="0">
                  <a:pos x="504" y="1782"/>
                </a:cxn>
                <a:cxn ang="0">
                  <a:pos x="422" y="1840"/>
                </a:cxn>
                <a:cxn ang="0">
                  <a:pos x="346" y="1904"/>
                </a:cxn>
                <a:cxn ang="0">
                  <a:pos x="274" y="1970"/>
                </a:cxn>
                <a:cxn ang="0">
                  <a:pos x="206" y="2040"/>
                </a:cxn>
                <a:cxn ang="0">
                  <a:pos x="144" y="2114"/>
                </a:cxn>
                <a:cxn ang="0">
                  <a:pos x="89" y="2190"/>
                </a:cxn>
                <a:cxn ang="0">
                  <a:pos x="41" y="2272"/>
                </a:cxn>
                <a:cxn ang="0">
                  <a:pos x="0" y="2356"/>
                </a:cxn>
              </a:cxnLst>
              <a:rect l="0" t="0" r="r" b="b"/>
              <a:pathLst>
                <a:path w="2158" h="2356">
                  <a:moveTo>
                    <a:pt x="0" y="2356"/>
                  </a:moveTo>
                  <a:lnTo>
                    <a:pt x="0" y="0"/>
                  </a:lnTo>
                  <a:lnTo>
                    <a:pt x="0" y="0"/>
                  </a:lnTo>
                  <a:lnTo>
                    <a:pt x="20" y="36"/>
                  </a:lnTo>
                  <a:lnTo>
                    <a:pt x="42" y="70"/>
                  </a:lnTo>
                  <a:lnTo>
                    <a:pt x="67" y="105"/>
                  </a:lnTo>
                  <a:lnTo>
                    <a:pt x="92" y="139"/>
                  </a:lnTo>
                  <a:lnTo>
                    <a:pt x="120" y="172"/>
                  </a:lnTo>
                  <a:lnTo>
                    <a:pt x="149" y="205"/>
                  </a:lnTo>
                  <a:lnTo>
                    <a:pt x="180" y="238"/>
                  </a:lnTo>
                  <a:lnTo>
                    <a:pt x="211" y="269"/>
                  </a:lnTo>
                  <a:lnTo>
                    <a:pt x="244" y="300"/>
                  </a:lnTo>
                  <a:lnTo>
                    <a:pt x="280" y="332"/>
                  </a:lnTo>
                  <a:lnTo>
                    <a:pt x="316" y="363"/>
                  </a:lnTo>
                  <a:lnTo>
                    <a:pt x="352" y="393"/>
                  </a:lnTo>
                  <a:lnTo>
                    <a:pt x="391" y="421"/>
                  </a:lnTo>
                  <a:lnTo>
                    <a:pt x="430" y="451"/>
                  </a:lnTo>
                  <a:lnTo>
                    <a:pt x="471" y="479"/>
                  </a:lnTo>
                  <a:lnTo>
                    <a:pt x="511" y="507"/>
                  </a:lnTo>
                  <a:lnTo>
                    <a:pt x="596" y="560"/>
                  </a:lnTo>
                  <a:lnTo>
                    <a:pt x="683" y="612"/>
                  </a:lnTo>
                  <a:lnTo>
                    <a:pt x="773" y="662"/>
                  </a:lnTo>
                  <a:lnTo>
                    <a:pt x="865" y="709"/>
                  </a:lnTo>
                  <a:lnTo>
                    <a:pt x="957" y="754"/>
                  </a:lnTo>
                  <a:lnTo>
                    <a:pt x="1049" y="798"/>
                  </a:lnTo>
                  <a:lnTo>
                    <a:pt x="1142" y="839"/>
                  </a:lnTo>
                  <a:lnTo>
                    <a:pt x="1234" y="878"/>
                  </a:lnTo>
                  <a:lnTo>
                    <a:pt x="1325" y="914"/>
                  </a:lnTo>
                  <a:lnTo>
                    <a:pt x="1414" y="948"/>
                  </a:lnTo>
                  <a:lnTo>
                    <a:pt x="1500" y="979"/>
                  </a:lnTo>
                  <a:lnTo>
                    <a:pt x="1584" y="1009"/>
                  </a:lnTo>
                  <a:lnTo>
                    <a:pt x="1664" y="1037"/>
                  </a:lnTo>
                  <a:lnTo>
                    <a:pt x="1740" y="1062"/>
                  </a:lnTo>
                  <a:lnTo>
                    <a:pt x="1878" y="1106"/>
                  </a:lnTo>
                  <a:lnTo>
                    <a:pt x="1994" y="1139"/>
                  </a:lnTo>
                  <a:lnTo>
                    <a:pt x="2081" y="1164"/>
                  </a:lnTo>
                  <a:lnTo>
                    <a:pt x="2158" y="1183"/>
                  </a:lnTo>
                  <a:lnTo>
                    <a:pt x="2158" y="1183"/>
                  </a:lnTo>
                  <a:lnTo>
                    <a:pt x="2081" y="1195"/>
                  </a:lnTo>
                  <a:lnTo>
                    <a:pt x="1992" y="1212"/>
                  </a:lnTo>
                  <a:lnTo>
                    <a:pt x="1877" y="1236"/>
                  </a:lnTo>
                  <a:lnTo>
                    <a:pt x="1809" y="1252"/>
                  </a:lnTo>
                  <a:lnTo>
                    <a:pt x="1737" y="1269"/>
                  </a:lnTo>
                  <a:lnTo>
                    <a:pt x="1661" y="1288"/>
                  </a:lnTo>
                  <a:lnTo>
                    <a:pt x="1579" y="1309"/>
                  </a:lnTo>
                  <a:lnTo>
                    <a:pt x="1495" y="1333"/>
                  </a:lnTo>
                  <a:lnTo>
                    <a:pt x="1407" y="1361"/>
                  </a:lnTo>
                  <a:lnTo>
                    <a:pt x="1318" y="1389"/>
                  </a:lnTo>
                  <a:lnTo>
                    <a:pt x="1226" y="1422"/>
                  </a:lnTo>
                  <a:lnTo>
                    <a:pt x="1134" y="1456"/>
                  </a:lnTo>
                  <a:lnTo>
                    <a:pt x="1041" y="1494"/>
                  </a:lnTo>
                  <a:lnTo>
                    <a:pt x="948" y="1533"/>
                  </a:lnTo>
                  <a:lnTo>
                    <a:pt x="855" y="1577"/>
                  </a:lnTo>
                  <a:lnTo>
                    <a:pt x="765" y="1624"/>
                  </a:lnTo>
                  <a:lnTo>
                    <a:pt x="719" y="1647"/>
                  </a:lnTo>
                  <a:lnTo>
                    <a:pt x="676" y="1672"/>
                  </a:lnTo>
                  <a:lnTo>
                    <a:pt x="632" y="1699"/>
                  </a:lnTo>
                  <a:lnTo>
                    <a:pt x="588" y="1726"/>
                  </a:lnTo>
                  <a:lnTo>
                    <a:pt x="546" y="1752"/>
                  </a:lnTo>
                  <a:lnTo>
                    <a:pt x="504" y="1782"/>
                  </a:lnTo>
                  <a:lnTo>
                    <a:pt x="463" y="1810"/>
                  </a:lnTo>
                  <a:lnTo>
                    <a:pt x="422" y="1840"/>
                  </a:lnTo>
                  <a:lnTo>
                    <a:pt x="383" y="1871"/>
                  </a:lnTo>
                  <a:lnTo>
                    <a:pt x="346" y="1904"/>
                  </a:lnTo>
                  <a:lnTo>
                    <a:pt x="308" y="1935"/>
                  </a:lnTo>
                  <a:lnTo>
                    <a:pt x="274" y="1970"/>
                  </a:lnTo>
                  <a:lnTo>
                    <a:pt x="239" y="2004"/>
                  </a:lnTo>
                  <a:lnTo>
                    <a:pt x="206" y="2040"/>
                  </a:lnTo>
                  <a:lnTo>
                    <a:pt x="175" y="2076"/>
                  </a:lnTo>
                  <a:lnTo>
                    <a:pt x="144" y="2114"/>
                  </a:lnTo>
                  <a:lnTo>
                    <a:pt x="116" y="2151"/>
                  </a:lnTo>
                  <a:lnTo>
                    <a:pt x="89" y="2190"/>
                  </a:lnTo>
                  <a:lnTo>
                    <a:pt x="64" y="2231"/>
                  </a:lnTo>
                  <a:lnTo>
                    <a:pt x="41" y="2272"/>
                  </a:lnTo>
                  <a:lnTo>
                    <a:pt x="19" y="2314"/>
                  </a:lnTo>
                  <a:lnTo>
                    <a:pt x="0" y="2356"/>
                  </a:lnTo>
                  <a:lnTo>
                    <a:pt x="0" y="2356"/>
                  </a:lnTo>
                  <a:close/>
                </a:path>
              </a:pathLst>
            </a:custGeom>
            <a:gradFill flip="none" rotWithShape="1">
              <a:gsLst>
                <a:gs pos="100000">
                  <a:schemeClr val="accent1">
                    <a:alpha val="0"/>
                  </a:schemeClr>
                </a:gs>
                <a:gs pos="0">
                  <a:schemeClr val="accent1">
                    <a:alpha val="40000"/>
                  </a:schemeClr>
                </a:gs>
              </a:gsLst>
              <a:lin ang="10800000" scaled="1"/>
              <a:tileRect/>
            </a:gradFill>
            <a:ln w="3175">
              <a:no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indent="-251983" algn="ctr">
                <a:lnSpc>
                  <a:spcPts val="5600"/>
                </a:lnSpc>
                <a:buClr>
                  <a:srgbClr val="CC9900"/>
                </a:buClr>
                <a:buSzPct val="60000"/>
                <a:buFont typeface="Wingdings" pitchFamily="2" charset="2"/>
                <a:buChar char="n"/>
                <a:defRPr/>
              </a:pPr>
              <a:endParaRPr lang="zh-CN" altLang="en-US" sz="1050" dirty="0">
                <a:solidFill>
                  <a:srgbClr val="FFFFFF"/>
                </a:solidFill>
                <a:latin typeface="Arial" panose="020B0604020202020204" pitchFamily="34" charset="0"/>
                <a:ea typeface="方正兰亭黑简体" panose="02000000000000000000"/>
                <a:cs typeface="Arial" panose="020B0604020202020204" pitchFamily="34" charset="0"/>
                <a:sym typeface="Wingdings" pitchFamily="2" charset="2"/>
              </a:endParaRPr>
            </a:p>
          </p:txBody>
        </p:sp>
      </p:grpSp>
    </p:spTree>
    <p:extLst>
      <p:ext uri="{BB962C8B-B14F-4D97-AF65-F5344CB8AC3E}">
        <p14:creationId xmlns:p14="http://schemas.microsoft.com/office/powerpoint/2010/main" val="34685402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683A90E1-773C-54FB-F1D5-30981C213511}"/>
              </a:ext>
            </a:extLst>
          </p:cNvPr>
          <p:cNvGraphicFramePr>
            <a:graphicFrameLocks noChangeAspect="1"/>
          </p:cNvGraphicFramePr>
          <p:nvPr>
            <p:custDataLst>
              <p:tags r:id="rId1"/>
            </p:custDataLst>
            <p:extLst>
              <p:ext uri="{D42A27DB-BD31-4B8C-83A1-F6EECF244321}">
                <p14:modId xmlns:p14="http://schemas.microsoft.com/office/powerpoint/2010/main" val="220810902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幻灯片" r:id="rId4" imgW="512" imgH="514" progId="TCLayout.ActiveDocument.1">
                  <p:embed/>
                </p:oleObj>
              </mc:Choice>
              <mc:Fallback>
                <p:oleObj name="think-cell 幻灯片" r:id="rId4" imgW="512" imgH="514" progId="TCLayout.ActiveDocument.1">
                  <p:embed/>
                  <p:pic>
                    <p:nvPicPr>
                      <p:cNvPr id="5" name="think-cell data - do not delete" hidden="1">
                        <a:extLst>
                          <a:ext uri="{FF2B5EF4-FFF2-40B4-BE49-F238E27FC236}">
                            <a16:creationId xmlns:a16="http://schemas.microsoft.com/office/drawing/2014/main" id="{683A90E1-773C-54FB-F1D5-30981C213511}"/>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6" name="标题 5">
            <a:extLst>
              <a:ext uri="{FF2B5EF4-FFF2-40B4-BE49-F238E27FC236}">
                <a16:creationId xmlns:a16="http://schemas.microsoft.com/office/drawing/2014/main" id="{2F57FE79-6321-1716-324B-67A24CB9C39F}"/>
              </a:ext>
            </a:extLst>
          </p:cNvPr>
          <p:cNvSpPr>
            <a:spLocks noGrp="1"/>
          </p:cNvSpPr>
          <p:nvPr>
            <p:ph type="title"/>
          </p:nvPr>
        </p:nvSpPr>
        <p:spPr>
          <a:xfrm>
            <a:off x="497240" y="115527"/>
            <a:ext cx="11422063" cy="726700"/>
          </a:xfrm>
        </p:spPr>
        <p:txBody>
          <a:bodyPr vert="horz"/>
          <a:lstStyle/>
          <a:p>
            <a:pPr algn="l" defTabSz="893763"/>
            <a:r>
              <a:rPr lang="zh-CN" altLang="en-US" dirty="0"/>
              <a:t>真实世界临床实践中，多项病例报道患者还没出现症状即遭遇了骨折</a:t>
            </a:r>
            <a:endParaRPr lang="en-US" dirty="0"/>
          </a:p>
        </p:txBody>
      </p:sp>
      <p:grpSp>
        <p:nvGrpSpPr>
          <p:cNvPr id="15" name="组合 14">
            <a:extLst>
              <a:ext uri="{FF2B5EF4-FFF2-40B4-BE49-F238E27FC236}">
                <a16:creationId xmlns:a16="http://schemas.microsoft.com/office/drawing/2014/main" id="{100BFAF4-9B90-F473-92F0-898B8BF726AA}"/>
              </a:ext>
            </a:extLst>
          </p:cNvPr>
          <p:cNvGrpSpPr/>
          <p:nvPr/>
        </p:nvGrpSpPr>
        <p:grpSpPr>
          <a:xfrm>
            <a:off x="600075" y="1135648"/>
            <a:ext cx="10997909" cy="4901470"/>
            <a:chOff x="600075" y="1135648"/>
            <a:chExt cx="10997909" cy="4901470"/>
          </a:xfrm>
        </p:grpSpPr>
        <p:sp>
          <p:nvSpPr>
            <p:cNvPr id="2" name="文本框 1">
              <a:extLst>
                <a:ext uri="{FF2B5EF4-FFF2-40B4-BE49-F238E27FC236}">
                  <a16:creationId xmlns:a16="http://schemas.microsoft.com/office/drawing/2014/main" id="{878792E7-7FCD-72C0-940E-56C65532F15C}"/>
                </a:ext>
              </a:extLst>
            </p:cNvPr>
            <p:cNvSpPr txBox="1"/>
            <p:nvPr/>
          </p:nvSpPr>
          <p:spPr>
            <a:xfrm>
              <a:off x="600075" y="1135648"/>
              <a:ext cx="10991850"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6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案例</a:t>
              </a:r>
              <a:r>
                <a:rPr kumimoji="0" lang="en-US" altLang="zh-CN" sz="16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1</a:t>
              </a:r>
              <a:r>
                <a:rPr kumimoji="0" lang="zh-CN" altLang="en-US" sz="16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a:t>
              </a:r>
              <a:r>
                <a:rPr kumimoji="0" lang="en-US" altLang="zh-CN" sz="16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38 </a:t>
              </a:r>
              <a:r>
                <a:rPr kumimoji="0" lang="zh-CN" altLang="en-US" sz="16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岁女性，患乳腺癌</a:t>
              </a:r>
              <a:r>
                <a:rPr kumimoji="0" lang="en-US" altLang="zh-CN" sz="16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10</a:t>
              </a:r>
              <a:r>
                <a:rPr kumimoji="0" lang="zh-CN" altLang="en-US" sz="16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余年，出现左下腿无力，转诊至骨科，</a:t>
              </a:r>
              <a:r>
                <a:rPr kumimoji="0" lang="zh-CN" altLang="en-US" sz="1600" b="1" i="0" u="none" strike="noStrike" kern="1200" cap="none" spc="0" normalizeH="0" baseline="0" noProof="0" dirty="0">
                  <a:ln>
                    <a:noFill/>
                  </a:ln>
                  <a:solidFill>
                    <a:srgbClr val="EB613C"/>
                  </a:solidFill>
                  <a:effectLst/>
                  <a:uLnTx/>
                  <a:uFillTx/>
                  <a:latin typeface="微软雅黑" panose="020B0503020204020204" pitchFamily="34" charset="-122"/>
                  <a:ea typeface="微软雅黑" panose="020B0503020204020204" pitchFamily="34" charset="-122"/>
                  <a:cs typeface="+mn-cs"/>
                </a:rPr>
                <a:t>患者否认有任何关节疼痛、肿胀或僵硬</a:t>
              </a:r>
              <a:endParaRPr kumimoji="0" lang="en-US" sz="16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pic>
          <p:nvPicPr>
            <p:cNvPr id="3" name="Picture 2" descr="图 2">
              <a:extLst>
                <a:ext uri="{FF2B5EF4-FFF2-40B4-BE49-F238E27FC236}">
                  <a16:creationId xmlns:a16="http://schemas.microsoft.com/office/drawing/2014/main" id="{D2580B87-B2D1-D782-A6BF-C1DF00DD25A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07807" y="1589699"/>
              <a:ext cx="3360145" cy="1716712"/>
            </a:xfrm>
            <a:prstGeom prst="rect">
              <a:avLst/>
            </a:prstGeom>
            <a:noFill/>
            <a:extLst>
              <a:ext uri="{909E8E84-426E-40DD-AFC4-6F175D3DCCD1}">
                <a14:hiddenFill xmlns:a14="http://schemas.microsoft.com/office/drawing/2010/main">
                  <a:solidFill>
                    <a:srgbClr val="FFFFFF"/>
                  </a:solidFill>
                </a14:hiddenFill>
              </a:ext>
            </a:extLst>
          </p:spPr>
        </p:pic>
        <p:sp>
          <p:nvSpPr>
            <p:cNvPr id="4" name="文本框 3">
              <a:extLst>
                <a:ext uri="{FF2B5EF4-FFF2-40B4-BE49-F238E27FC236}">
                  <a16:creationId xmlns:a16="http://schemas.microsoft.com/office/drawing/2014/main" id="{2FADA455-60C4-D8AF-04C6-7B099AE0BB17}"/>
                </a:ext>
              </a:extLst>
            </p:cNvPr>
            <p:cNvSpPr txBox="1"/>
            <p:nvPr/>
          </p:nvSpPr>
          <p:spPr>
            <a:xfrm>
              <a:off x="5938091" y="1733092"/>
              <a:ext cx="4850153" cy="1323439"/>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zh-CN" altLang="en-US" sz="1400" b="1" i="0" u="none" strike="noStrike" kern="1200" cap="none" spc="0" normalizeH="0" baseline="0" noProof="0" dirty="0">
                  <a:ln>
                    <a:noFill/>
                  </a:ln>
                  <a:solidFill>
                    <a:srgbClr val="EB613C"/>
                  </a:solidFill>
                  <a:effectLst/>
                  <a:uLnTx/>
                  <a:uFillTx/>
                  <a:latin typeface="微软雅黑"/>
                  <a:ea typeface="微软雅黑"/>
                  <a:cs typeface="+mn-cs"/>
                </a:rPr>
                <a:t>经查确诊为晚期乳腺癌伴骨转移，已发生病理性骨折</a:t>
              </a:r>
              <a:endParaRPr kumimoji="0" lang="en-US" altLang="zh-CN" sz="1400" b="1" i="0" u="none" strike="noStrike" kern="1200" cap="none" spc="0" normalizeH="0" baseline="0" noProof="0" dirty="0">
                <a:ln>
                  <a:noFill/>
                </a:ln>
                <a:solidFill>
                  <a:srgbClr val="EB613C"/>
                </a:solidFill>
                <a:effectLst/>
                <a:uLnTx/>
                <a:uFillTx/>
                <a:latin typeface="微软雅黑"/>
                <a:ea typeface="微软雅黑"/>
                <a:cs typeface="+mn-cs"/>
              </a:endParaRPr>
            </a:p>
            <a:p>
              <a:pPr marL="538163" marR="0" lvl="0" indent="-285750" algn="l" defTabSz="914400" rtl="0" eaLnBrk="1" fontAlgn="auto" latinLnBrk="0" hangingPunct="1">
                <a:lnSpc>
                  <a:spcPct val="100000"/>
                </a:lnSpc>
                <a:spcBef>
                  <a:spcPts val="600"/>
                </a:spcBef>
                <a:spcAft>
                  <a:spcPts val="600"/>
                </a:spcAft>
                <a:buClrTx/>
                <a:buSzTx/>
                <a:buFontTx/>
                <a:buNone/>
                <a:tabLst/>
                <a:defRPr/>
              </a:pPr>
              <a:r>
                <a:rPr kumimoji="0" lang="zh-CN" altLang="en-US" sz="1200" b="0" i="0" u="none" strike="noStrike" kern="1200" cap="none" spc="0" normalizeH="0" baseline="0" noProof="0" dirty="0">
                  <a:ln>
                    <a:noFill/>
                  </a:ln>
                  <a:solidFill>
                    <a:prstClr val="black"/>
                  </a:solidFill>
                  <a:effectLst/>
                  <a:uLnTx/>
                  <a:uFillTx/>
                  <a:latin typeface="微软雅黑"/>
                  <a:ea typeface="微软雅黑"/>
                  <a:cs typeface="+mn-cs"/>
                </a:rPr>
                <a:t>患者股骨和骨盆的 </a:t>
              </a:r>
              <a:r>
                <a:rPr kumimoji="0" lang="en-US" altLang="zh-CN" sz="1200" b="0" i="0" u="none" strike="noStrike" kern="1200" cap="none" spc="0" normalizeH="0" baseline="0" noProof="0" dirty="0">
                  <a:ln>
                    <a:noFill/>
                  </a:ln>
                  <a:solidFill>
                    <a:prstClr val="black"/>
                  </a:solidFill>
                  <a:effectLst/>
                  <a:uLnTx/>
                  <a:uFillTx/>
                  <a:latin typeface="微软雅黑"/>
                  <a:ea typeface="微软雅黑"/>
                  <a:cs typeface="+mn-cs"/>
                </a:rPr>
                <a:t>X </a:t>
              </a:r>
              <a:r>
                <a:rPr kumimoji="0" lang="zh-CN" altLang="en-US" sz="1200" b="0" i="0" u="none" strike="noStrike" kern="1200" cap="none" spc="0" normalizeH="0" baseline="0" noProof="0" dirty="0">
                  <a:ln>
                    <a:noFill/>
                  </a:ln>
                  <a:solidFill>
                    <a:prstClr val="black"/>
                  </a:solidFill>
                  <a:effectLst/>
                  <a:uLnTx/>
                  <a:uFillTx/>
                  <a:latin typeface="微软雅黑"/>
                  <a:ea typeface="微软雅黑"/>
                  <a:cs typeface="+mn-cs"/>
                </a:rPr>
                <a:t>光片显示：</a:t>
              </a:r>
              <a:endParaRPr kumimoji="0" lang="en-US" altLang="zh-CN" sz="1200" b="0" i="0" u="none" strike="noStrike" kern="1200" cap="none" spc="0" normalizeH="0" baseline="0" noProof="0" dirty="0">
                <a:ln>
                  <a:noFill/>
                </a:ln>
                <a:solidFill>
                  <a:prstClr val="black"/>
                </a:solidFill>
                <a:effectLst/>
                <a:uLnTx/>
                <a:uFillTx/>
                <a:latin typeface="微软雅黑"/>
                <a:ea typeface="微软雅黑"/>
                <a:cs typeface="+mn-cs"/>
              </a:endParaRPr>
            </a:p>
            <a:p>
              <a:pPr marL="538163" marR="0" lvl="0" indent="-2857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zh-CN" altLang="en-US" sz="1200" b="0" i="0" u="none" strike="noStrike" kern="1200" cap="none" spc="0" normalizeH="0" baseline="0" noProof="0" dirty="0">
                  <a:ln>
                    <a:noFill/>
                  </a:ln>
                  <a:solidFill>
                    <a:prstClr val="black"/>
                  </a:solidFill>
                  <a:effectLst/>
                  <a:uLnTx/>
                  <a:uFillTx/>
                  <a:latin typeface="微软雅黑"/>
                  <a:ea typeface="微软雅黑"/>
                  <a:cs typeface="+mn-cs"/>
                </a:rPr>
                <a:t>左股骨颈慢性压入性骨折，异质性骨髓骨溶解，周围硬化</a:t>
              </a:r>
              <a:endParaRPr kumimoji="0" lang="en-US" altLang="zh-CN" sz="1200" b="0" i="0" u="none" strike="noStrike" kern="1200" cap="none" spc="0" normalizeH="0" baseline="0" noProof="0" dirty="0">
                <a:ln>
                  <a:noFill/>
                </a:ln>
                <a:solidFill>
                  <a:prstClr val="black"/>
                </a:solidFill>
                <a:effectLst/>
                <a:uLnTx/>
                <a:uFillTx/>
                <a:latin typeface="微软雅黑"/>
                <a:ea typeface="微软雅黑"/>
                <a:cs typeface="+mn-cs"/>
              </a:endParaRPr>
            </a:p>
            <a:p>
              <a:pPr marL="538163" marR="0" lvl="0" indent="-2857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zh-CN" altLang="en-US" sz="1200" b="0" i="0" u="none" strike="noStrike" kern="1200" cap="none" spc="0" normalizeH="0" baseline="0" noProof="0" dirty="0">
                  <a:ln>
                    <a:noFill/>
                  </a:ln>
                  <a:solidFill>
                    <a:prstClr val="black"/>
                  </a:solidFill>
                  <a:effectLst/>
                  <a:uLnTx/>
                  <a:uFillTx/>
                  <a:latin typeface="微软雅黑"/>
                  <a:ea typeface="微软雅黑"/>
                  <a:cs typeface="+mn-cs"/>
                </a:rPr>
                <a:t>涉及左股骨大转子和转子间区域，与转移性疾病相符</a:t>
              </a:r>
              <a:endParaRPr kumimoji="0" lang="en-US" sz="1200" b="0" i="0" u="none" strike="noStrike" kern="1200" cap="none" spc="0" normalizeH="0" baseline="0" noProof="0" dirty="0">
                <a:ln>
                  <a:noFill/>
                </a:ln>
                <a:solidFill>
                  <a:prstClr val="black"/>
                </a:solidFill>
                <a:effectLst/>
                <a:uLnTx/>
                <a:uFillTx/>
                <a:latin typeface="微软雅黑"/>
                <a:ea typeface="微软雅黑"/>
                <a:cs typeface="+mn-cs"/>
              </a:endParaRPr>
            </a:p>
          </p:txBody>
        </p:sp>
        <p:pic>
          <p:nvPicPr>
            <p:cNvPr id="8" name="图片 7">
              <a:extLst>
                <a:ext uri="{FF2B5EF4-FFF2-40B4-BE49-F238E27FC236}">
                  <a16:creationId xmlns:a16="http://schemas.microsoft.com/office/drawing/2014/main" id="{F5744BEC-4A0F-216A-6757-2CDA7B1000A8}"/>
                </a:ext>
              </a:extLst>
            </p:cNvPr>
            <p:cNvPicPr>
              <a:picLocks noChangeAspect="1"/>
            </p:cNvPicPr>
            <p:nvPr/>
          </p:nvPicPr>
          <p:blipFill>
            <a:blip r:embed="rId7"/>
            <a:stretch>
              <a:fillRect/>
            </a:stretch>
          </p:blipFill>
          <p:spPr>
            <a:xfrm>
              <a:off x="920459" y="4464282"/>
              <a:ext cx="4643059" cy="1572836"/>
            </a:xfrm>
            <a:prstGeom prst="rect">
              <a:avLst/>
            </a:prstGeom>
          </p:spPr>
        </p:pic>
        <p:sp>
          <p:nvSpPr>
            <p:cNvPr id="9" name="文本框 8">
              <a:extLst>
                <a:ext uri="{FF2B5EF4-FFF2-40B4-BE49-F238E27FC236}">
                  <a16:creationId xmlns:a16="http://schemas.microsoft.com/office/drawing/2014/main" id="{F7E5EC0E-FF93-79F3-7BC6-2103196D9A22}"/>
                </a:ext>
              </a:extLst>
            </p:cNvPr>
            <p:cNvSpPr txBox="1"/>
            <p:nvPr/>
          </p:nvSpPr>
          <p:spPr>
            <a:xfrm>
              <a:off x="606134" y="3961254"/>
              <a:ext cx="10991850"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6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案例</a:t>
              </a:r>
              <a:r>
                <a:rPr kumimoji="0" lang="en-US" altLang="zh-CN" sz="16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2</a:t>
              </a:r>
              <a:r>
                <a:rPr kumimoji="0" lang="zh-CN" altLang="en-US" sz="16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a:t>
              </a:r>
              <a:r>
                <a:rPr kumimoji="0" lang="en-US" altLang="zh-CN" sz="16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67 </a:t>
              </a:r>
              <a:r>
                <a:rPr kumimoji="0" lang="zh-CN" altLang="en-US" sz="16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岁女性，患乳腺癌</a:t>
              </a:r>
              <a:r>
                <a:rPr kumimoji="0" lang="en-US" altLang="zh-CN" sz="16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10</a:t>
              </a:r>
              <a:r>
                <a:rPr kumimoji="0" lang="zh-CN" altLang="en-US" sz="16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余年，出现</a:t>
              </a:r>
              <a:r>
                <a:rPr kumimoji="0" lang="zh-CN" altLang="en-US" sz="1600" b="1" i="0" u="none" strike="noStrike" kern="1200" cap="none" spc="0" normalizeH="0" baseline="0" noProof="0" dirty="0">
                  <a:ln>
                    <a:noFill/>
                  </a:ln>
                  <a:solidFill>
                    <a:srgbClr val="F26649"/>
                  </a:solidFill>
                  <a:effectLst/>
                  <a:uLnTx/>
                  <a:uFillTx/>
                  <a:latin typeface="微软雅黑" panose="020B0503020204020204" pitchFamily="34" charset="-122"/>
                  <a:ea typeface="微软雅黑" panose="020B0503020204020204" pitchFamily="34" charset="-122"/>
                  <a:cs typeface="+mn-cs"/>
                </a:rPr>
                <a:t>无征兆的左股骨颈病理性骨折</a:t>
              </a:r>
              <a:r>
                <a:rPr kumimoji="0" lang="zh-CN" altLang="en-US" sz="16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，术中病理提示骨转移</a:t>
              </a:r>
              <a:endParaRPr kumimoji="0" lang="en-US" sz="16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10" name="文本框 9">
              <a:extLst>
                <a:ext uri="{FF2B5EF4-FFF2-40B4-BE49-F238E27FC236}">
                  <a16:creationId xmlns:a16="http://schemas.microsoft.com/office/drawing/2014/main" id="{C73D296A-65A7-9319-E264-22500A4D6500}"/>
                </a:ext>
              </a:extLst>
            </p:cNvPr>
            <p:cNvSpPr txBox="1"/>
            <p:nvPr/>
          </p:nvSpPr>
          <p:spPr>
            <a:xfrm>
              <a:off x="5938091" y="4469334"/>
              <a:ext cx="4850153" cy="1323439"/>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zh-CN" altLang="en-US" sz="1400" b="1" i="0" u="none" strike="noStrike" kern="1200" cap="none" spc="0" normalizeH="0" baseline="0" noProof="0" dirty="0">
                  <a:ln>
                    <a:noFill/>
                  </a:ln>
                  <a:solidFill>
                    <a:srgbClr val="EB613C"/>
                  </a:solidFill>
                  <a:effectLst/>
                  <a:uLnTx/>
                  <a:uFillTx/>
                  <a:latin typeface="微软雅黑"/>
                  <a:ea typeface="微软雅黑"/>
                  <a:cs typeface="+mn-cs"/>
                </a:rPr>
                <a:t>经查确诊为晚期乳腺癌伴骨转移，已发生病理性骨折</a:t>
              </a:r>
              <a:endParaRPr kumimoji="0" lang="en-US" altLang="zh-CN" sz="1400" b="1" i="0" u="none" strike="noStrike" kern="1200" cap="none" spc="0" normalizeH="0" baseline="0" noProof="0" dirty="0">
                <a:ln>
                  <a:noFill/>
                </a:ln>
                <a:solidFill>
                  <a:srgbClr val="EB613C"/>
                </a:solidFill>
                <a:effectLst/>
                <a:uLnTx/>
                <a:uFillTx/>
                <a:latin typeface="微软雅黑"/>
                <a:ea typeface="微软雅黑"/>
                <a:cs typeface="+mn-cs"/>
              </a:endParaRPr>
            </a:p>
            <a:p>
              <a:pPr marL="538163" marR="0" lvl="0" indent="-285750" algn="l" defTabSz="914400" rtl="0" eaLnBrk="1" fontAlgn="auto" latinLnBrk="0" hangingPunct="1">
                <a:lnSpc>
                  <a:spcPct val="100000"/>
                </a:lnSpc>
                <a:spcBef>
                  <a:spcPts val="600"/>
                </a:spcBef>
                <a:spcAft>
                  <a:spcPts val="600"/>
                </a:spcAft>
                <a:buClrTx/>
                <a:buSzTx/>
                <a:buFontTx/>
                <a:buNone/>
                <a:tabLst/>
                <a:defRPr/>
              </a:pPr>
              <a:r>
                <a:rPr kumimoji="0" lang="en-US" altLang="zh-CN" sz="1200" b="0" i="0" u="none" strike="noStrike" kern="1200" cap="none" spc="0" normalizeH="0" baseline="0" noProof="0" dirty="0">
                  <a:ln>
                    <a:noFill/>
                  </a:ln>
                  <a:solidFill>
                    <a:prstClr val="black"/>
                  </a:solidFill>
                  <a:effectLst/>
                  <a:uLnTx/>
                  <a:uFillTx/>
                  <a:latin typeface="微软雅黑"/>
                  <a:ea typeface="微软雅黑"/>
                  <a:cs typeface="+mn-cs"/>
                </a:rPr>
                <a:t>A</a:t>
              </a:r>
              <a:r>
                <a:rPr kumimoji="0" lang="zh-CN" altLang="en-US" sz="1200" b="0" i="0" u="none" strike="noStrike" kern="1200" cap="none" spc="0" normalizeH="0" baseline="0" noProof="0" dirty="0">
                  <a:ln>
                    <a:noFill/>
                  </a:ln>
                  <a:solidFill>
                    <a:prstClr val="black"/>
                  </a:solidFill>
                  <a:effectLst/>
                  <a:uLnTx/>
                  <a:uFillTx/>
                  <a:latin typeface="微软雅黑"/>
                  <a:ea typeface="微软雅黑"/>
                  <a:cs typeface="+mn-cs"/>
                </a:rPr>
                <a:t>：前后平片 （</a:t>
              </a:r>
              <a:r>
                <a:rPr kumimoji="0" lang="en-US" altLang="zh-CN" sz="1200" b="0" i="0" u="none" strike="noStrike" kern="1200" cap="none" spc="0" normalizeH="0" baseline="0" noProof="0" dirty="0">
                  <a:ln>
                    <a:noFill/>
                  </a:ln>
                  <a:solidFill>
                    <a:prstClr val="black"/>
                  </a:solidFill>
                  <a:effectLst/>
                  <a:uLnTx/>
                  <a:uFillTx/>
                  <a:latin typeface="微软雅黑"/>
                  <a:ea typeface="微软雅黑"/>
                  <a:cs typeface="+mn-cs"/>
                </a:rPr>
                <a:t>AP-PA</a:t>
              </a:r>
              <a:r>
                <a:rPr kumimoji="0" lang="zh-CN" altLang="en-US" sz="1200" b="0" i="0" u="none" strike="noStrike" kern="1200" cap="none" spc="0" normalizeH="0" baseline="0" noProof="0" dirty="0">
                  <a:ln>
                    <a:noFill/>
                  </a:ln>
                  <a:solidFill>
                    <a:prstClr val="black"/>
                  </a:solidFill>
                  <a:effectLst/>
                  <a:uLnTx/>
                  <a:uFillTx/>
                  <a:latin typeface="微软雅黑"/>
                  <a:ea typeface="微软雅黑"/>
                  <a:cs typeface="+mn-cs"/>
                </a:rPr>
                <a:t>） 片显示初始病理性骨折</a:t>
              </a:r>
              <a:endParaRPr kumimoji="0" lang="en-US" altLang="zh-CN" sz="1200" b="0" i="0" u="none" strike="noStrike" kern="1200" cap="none" spc="0" normalizeH="0" baseline="0" noProof="0" dirty="0">
                <a:ln>
                  <a:noFill/>
                </a:ln>
                <a:solidFill>
                  <a:prstClr val="black"/>
                </a:solidFill>
                <a:effectLst/>
                <a:uLnTx/>
                <a:uFillTx/>
                <a:latin typeface="微软雅黑"/>
                <a:ea typeface="微软雅黑"/>
                <a:cs typeface="+mn-cs"/>
              </a:endParaRPr>
            </a:p>
            <a:p>
              <a:pPr marL="538163" marR="0" lvl="0" indent="-285750" algn="l" defTabSz="914400" rtl="0" eaLnBrk="1" fontAlgn="auto" latinLnBrk="0" hangingPunct="1">
                <a:lnSpc>
                  <a:spcPct val="100000"/>
                </a:lnSpc>
                <a:spcBef>
                  <a:spcPts val="600"/>
                </a:spcBef>
                <a:spcAft>
                  <a:spcPts val="600"/>
                </a:spcAft>
                <a:buClrTx/>
                <a:buSzTx/>
                <a:buFontTx/>
                <a:buNone/>
                <a:tabLst/>
                <a:defRPr/>
              </a:pPr>
              <a:r>
                <a:rPr kumimoji="0" lang="en-US" altLang="zh-CN" sz="1200" b="0" i="0" u="none" strike="noStrike" kern="1200" cap="none" spc="0" normalizeH="0" baseline="0" noProof="0" dirty="0">
                  <a:ln>
                    <a:noFill/>
                  </a:ln>
                  <a:solidFill>
                    <a:prstClr val="black"/>
                  </a:solidFill>
                  <a:effectLst/>
                  <a:uLnTx/>
                  <a:uFillTx/>
                  <a:latin typeface="微软雅黑"/>
                  <a:ea typeface="微软雅黑"/>
                  <a:cs typeface="+mn-cs"/>
                </a:rPr>
                <a:t>B</a:t>
              </a:r>
              <a:r>
                <a:rPr kumimoji="0" lang="zh-CN" altLang="en-US" sz="1200" b="0" i="0" u="none" strike="noStrike" kern="1200" cap="none" spc="0" normalizeH="0" baseline="0" noProof="0" dirty="0">
                  <a:ln>
                    <a:noFill/>
                  </a:ln>
                  <a:solidFill>
                    <a:prstClr val="black"/>
                  </a:solidFill>
                  <a:effectLst/>
                  <a:uLnTx/>
                  <a:uFillTx/>
                  <a:latin typeface="微软雅黑"/>
                  <a:ea typeface="微软雅黑"/>
                  <a:cs typeface="+mn-cs"/>
                </a:rPr>
                <a:t>：早期假体周围骨折的第一次手术干预</a:t>
              </a:r>
              <a:endParaRPr kumimoji="0" lang="en-US" altLang="zh-CN" sz="1200" b="0" i="0" u="none" strike="noStrike" kern="1200" cap="none" spc="0" normalizeH="0" baseline="0" noProof="0" dirty="0">
                <a:ln>
                  <a:noFill/>
                </a:ln>
                <a:solidFill>
                  <a:prstClr val="black"/>
                </a:solidFill>
                <a:effectLst/>
                <a:uLnTx/>
                <a:uFillTx/>
                <a:latin typeface="微软雅黑"/>
                <a:ea typeface="微软雅黑"/>
                <a:cs typeface="+mn-cs"/>
              </a:endParaRPr>
            </a:p>
            <a:p>
              <a:pPr marL="538163" marR="0" lvl="0" indent="-285750" algn="l" defTabSz="914400" rtl="0" eaLnBrk="1" fontAlgn="auto" latinLnBrk="0" hangingPunct="1">
                <a:lnSpc>
                  <a:spcPct val="100000"/>
                </a:lnSpc>
                <a:spcBef>
                  <a:spcPts val="600"/>
                </a:spcBef>
                <a:spcAft>
                  <a:spcPts val="600"/>
                </a:spcAft>
                <a:buClrTx/>
                <a:buSzTx/>
                <a:buFontTx/>
                <a:buNone/>
                <a:tabLst/>
                <a:defRPr/>
              </a:pPr>
              <a:r>
                <a:rPr kumimoji="0" lang="en-US" altLang="zh-CN" sz="1200" b="0" i="0" u="none" strike="noStrike" kern="1200" cap="none" spc="0" normalizeH="0" baseline="0" noProof="0" dirty="0">
                  <a:ln>
                    <a:noFill/>
                  </a:ln>
                  <a:solidFill>
                    <a:prstClr val="black"/>
                  </a:solidFill>
                  <a:effectLst/>
                  <a:uLnTx/>
                  <a:uFillTx/>
                  <a:latin typeface="微软雅黑"/>
                  <a:ea typeface="微软雅黑"/>
                  <a:cs typeface="+mn-cs"/>
                </a:rPr>
                <a:t>C</a:t>
              </a:r>
              <a:r>
                <a:rPr kumimoji="0" lang="zh-CN" altLang="en-US" sz="1200" b="0" i="0" u="none" strike="noStrike" kern="1200" cap="none" spc="0" normalizeH="0" baseline="0" noProof="0" dirty="0">
                  <a:ln>
                    <a:noFill/>
                  </a:ln>
                  <a:solidFill>
                    <a:prstClr val="black"/>
                  </a:solidFill>
                  <a:effectLst/>
                  <a:uLnTx/>
                  <a:uFillTx/>
                  <a:latin typeface="微软雅黑"/>
                  <a:ea typeface="微软雅黑"/>
                  <a:cs typeface="+mn-cs"/>
                </a:rPr>
                <a:t>：翻修手术结果</a:t>
              </a:r>
              <a:endParaRPr kumimoji="0" lang="en-US" sz="1200" b="0" i="0" u="none" strike="noStrike" kern="1200" cap="none" spc="0" normalizeH="0" baseline="0" noProof="0" dirty="0">
                <a:ln>
                  <a:noFill/>
                </a:ln>
                <a:solidFill>
                  <a:prstClr val="black"/>
                </a:solidFill>
                <a:effectLst/>
                <a:uLnTx/>
                <a:uFillTx/>
                <a:latin typeface="微软雅黑"/>
                <a:ea typeface="微软雅黑"/>
                <a:cs typeface="+mn-cs"/>
              </a:endParaRPr>
            </a:p>
          </p:txBody>
        </p:sp>
        <p:cxnSp>
          <p:nvCxnSpPr>
            <p:cNvPr id="13" name="直接连接符 12">
              <a:extLst>
                <a:ext uri="{FF2B5EF4-FFF2-40B4-BE49-F238E27FC236}">
                  <a16:creationId xmlns:a16="http://schemas.microsoft.com/office/drawing/2014/main" id="{B6281272-F40E-BC6E-08AA-B74FE7DF94A6}"/>
                </a:ext>
              </a:extLst>
            </p:cNvPr>
            <p:cNvCxnSpPr/>
            <p:nvPr/>
          </p:nvCxnSpPr>
          <p:spPr>
            <a:xfrm>
              <a:off x="600075" y="3664486"/>
              <a:ext cx="10628844"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grpSp>
      <p:sp>
        <p:nvSpPr>
          <p:cNvPr id="14" name="内容占位符 14">
            <a:extLst>
              <a:ext uri="{FF2B5EF4-FFF2-40B4-BE49-F238E27FC236}">
                <a16:creationId xmlns:a16="http://schemas.microsoft.com/office/drawing/2014/main" id="{8435E341-19E1-D812-2C1D-AF91B388D7A1}"/>
              </a:ext>
            </a:extLst>
          </p:cNvPr>
          <p:cNvSpPr txBox="1">
            <a:spLocks/>
          </p:cNvSpPr>
          <p:nvPr/>
        </p:nvSpPr>
        <p:spPr>
          <a:xfrm>
            <a:off x="423064" y="6207897"/>
            <a:ext cx="11422063" cy="426391"/>
          </a:xfrm>
          <a:prstGeom prst="rect">
            <a:avLst/>
          </a:prstGeom>
        </p:spPr>
        <p:txBody>
          <a:bodyPr lIns="0" tIns="0" rIns="0" bIns="0" anchor="ctr" anchorCtr="0"/>
          <a:lstStyle>
            <a:lvl1pPr marL="107950" indent="-107950" algn="l" defTabSz="914400" rtl="0" eaLnBrk="1" latinLnBrk="0" hangingPunct="1">
              <a:lnSpc>
                <a:spcPct val="100000"/>
              </a:lnSpc>
              <a:spcBef>
                <a:spcPts val="0"/>
              </a:spcBef>
              <a:spcAft>
                <a:spcPts val="0"/>
              </a:spcAft>
              <a:buFont typeface="+mj-lt"/>
              <a:buAutoNum type="arabicPeriod"/>
              <a:defRPr sz="800" kern="1200">
                <a:solidFill>
                  <a:schemeClr val="bg2">
                    <a:lumMod val="50000"/>
                  </a:schemeClr>
                </a:solidFill>
                <a:latin typeface="+mn-lt"/>
                <a:ea typeface="+mn-ea"/>
                <a:cs typeface="+mn-cs"/>
              </a:defRPr>
            </a:lvl1pPr>
            <a:lvl2pPr marL="457200" indent="0" algn="l" defTabSz="914400" rtl="0" eaLnBrk="1" latinLnBrk="0" hangingPunct="1">
              <a:lnSpc>
                <a:spcPct val="90000"/>
              </a:lnSpc>
              <a:spcBef>
                <a:spcPts val="0"/>
              </a:spcBef>
              <a:spcAft>
                <a:spcPts val="0"/>
              </a:spcAft>
              <a:buFont typeface="Arial" panose="020B0604020202020204" pitchFamily="34" charset="0"/>
              <a:buNone/>
              <a:defRPr sz="800" kern="1200">
                <a:solidFill>
                  <a:schemeClr val="tx1">
                    <a:lumMod val="75000"/>
                    <a:lumOff val="25000"/>
                  </a:schemeClr>
                </a:solidFill>
                <a:latin typeface="+mn-lt"/>
                <a:ea typeface="+mn-ea"/>
                <a:cs typeface="+mn-cs"/>
              </a:defRPr>
            </a:lvl2pPr>
            <a:lvl3pPr marL="914400" indent="0" algn="l" defTabSz="914400" rtl="0" eaLnBrk="1" latinLnBrk="0" hangingPunct="1">
              <a:lnSpc>
                <a:spcPct val="90000"/>
              </a:lnSpc>
              <a:spcBef>
                <a:spcPts val="0"/>
              </a:spcBef>
              <a:spcAft>
                <a:spcPts val="0"/>
              </a:spcAft>
              <a:buFont typeface="Arial" panose="020B0604020202020204" pitchFamily="34" charset="0"/>
              <a:buNone/>
              <a:defRPr sz="80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90000"/>
              </a:lnSpc>
              <a:spcBef>
                <a:spcPts val="0"/>
              </a:spcBef>
              <a:spcAft>
                <a:spcPts val="0"/>
              </a:spcAft>
              <a:buFont typeface="Arial" panose="020B0604020202020204" pitchFamily="34" charset="0"/>
              <a:buAutoNum type="arabicPeriod"/>
              <a:defRPr sz="800" kern="1200">
                <a:solidFill>
                  <a:schemeClr val="tx1">
                    <a:lumMod val="75000"/>
                    <a:lumOff val="25000"/>
                  </a:schemeClr>
                </a:solidFill>
                <a:latin typeface="+mn-lt"/>
                <a:ea typeface="+mn-ea"/>
                <a:cs typeface="+mn-cs"/>
              </a:defRPr>
            </a:lvl4pPr>
            <a:lvl5pPr marL="2057400" indent="-228600" algn="l" defTabSz="914400" rtl="0" eaLnBrk="1" latinLnBrk="0" hangingPunct="1">
              <a:lnSpc>
                <a:spcPct val="90000"/>
              </a:lnSpc>
              <a:spcBef>
                <a:spcPts val="0"/>
              </a:spcBef>
              <a:spcAft>
                <a:spcPts val="0"/>
              </a:spcAft>
              <a:buFont typeface="Arial" panose="020B0604020202020204" pitchFamily="34" charset="0"/>
              <a:buAutoNum type="arabicPeriod"/>
              <a:defRPr sz="8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a:t>Kong, Adrian C., Stephanie D. Zarate, and Ana C. Belzarena. Radiology Case Reports 17.1 (2022): 72-76.</a:t>
            </a:r>
          </a:p>
          <a:p>
            <a:r>
              <a:rPr lang="en-US" altLang="zh-CN"/>
              <a:t>Gaudet M, Linden K, Caudrelier JM, Dennis K. Cureus. 2018 Sep 29;10(9):e3385. </a:t>
            </a:r>
          </a:p>
          <a:p>
            <a:pPr marL="0" indent="0">
              <a:buFont typeface="+mj-lt"/>
              <a:buNone/>
            </a:pPr>
            <a:endParaRPr lang="zh-CN" altLang="en-US" dirty="0"/>
          </a:p>
        </p:txBody>
      </p:sp>
    </p:spTree>
    <p:extLst>
      <p:ext uri="{BB962C8B-B14F-4D97-AF65-F5344CB8AC3E}">
        <p14:creationId xmlns:p14="http://schemas.microsoft.com/office/powerpoint/2010/main" val="7787739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771780-F597-B831-EDB8-1C56BD42FD40}"/>
            </a:ext>
          </a:extLst>
        </p:cNvPr>
        <p:cNvGrpSpPr/>
        <p:nvPr/>
      </p:nvGrpSpPr>
      <p:grpSpPr>
        <a:xfrm>
          <a:off x="0" y="0"/>
          <a:ext cx="0" cy="0"/>
          <a:chOff x="0" y="0"/>
          <a:chExt cx="0" cy="0"/>
        </a:xfrm>
      </p:grpSpPr>
      <p:graphicFrame>
        <p:nvGraphicFramePr>
          <p:cNvPr id="10" name="think-cell data - do not delete" hidden="1">
            <a:extLst>
              <a:ext uri="{FF2B5EF4-FFF2-40B4-BE49-F238E27FC236}">
                <a16:creationId xmlns:a16="http://schemas.microsoft.com/office/drawing/2014/main" id="{7880F2AC-F442-6D02-EE3B-8D889E661CD0}"/>
              </a:ext>
            </a:extLst>
          </p:cNvPr>
          <p:cNvGraphicFramePr>
            <a:graphicFrameLocks noChangeAspect="1"/>
          </p:cNvGraphicFramePr>
          <p:nvPr>
            <p:custDataLst>
              <p:tags r:id="rId1"/>
            </p:custDataLst>
            <p:extLst>
              <p:ext uri="{D42A27DB-BD31-4B8C-83A1-F6EECF244321}">
                <p14:modId xmlns:p14="http://schemas.microsoft.com/office/powerpoint/2010/main" val="328742670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幻灯片" r:id="rId4" imgW="426" imgH="426" progId="TCLayout.ActiveDocument.1">
                  <p:embed/>
                </p:oleObj>
              </mc:Choice>
              <mc:Fallback>
                <p:oleObj name="think-cell 幻灯片" r:id="rId4" imgW="426" imgH="426" progId="TCLayout.ActiveDocument.1">
                  <p:embed/>
                  <p:pic>
                    <p:nvPicPr>
                      <p:cNvPr id="10" name="think-cell data - do not delete" hidden="1">
                        <a:extLst>
                          <a:ext uri="{FF2B5EF4-FFF2-40B4-BE49-F238E27FC236}">
                            <a16:creationId xmlns:a16="http://schemas.microsoft.com/office/drawing/2014/main" id="{7880F2AC-F442-6D02-EE3B-8D889E661CD0}"/>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2" name="标题 11">
            <a:extLst>
              <a:ext uri="{FF2B5EF4-FFF2-40B4-BE49-F238E27FC236}">
                <a16:creationId xmlns:a16="http://schemas.microsoft.com/office/drawing/2014/main" id="{80B6BBBB-6861-1E1C-C467-BC51CE4A1473}"/>
              </a:ext>
            </a:extLst>
          </p:cNvPr>
          <p:cNvSpPr>
            <a:spLocks noGrp="1"/>
          </p:cNvSpPr>
          <p:nvPr>
            <p:ph type="title"/>
          </p:nvPr>
        </p:nvSpPr>
        <p:spPr>
          <a:xfrm>
            <a:off x="600076" y="160713"/>
            <a:ext cx="11288309" cy="726700"/>
          </a:xfrm>
        </p:spPr>
        <p:txBody>
          <a:bodyPr vert="horz"/>
          <a:lstStyle/>
          <a:p>
            <a:r>
              <a:rPr lang="zh-CN" altLang="en-US" dirty="0">
                <a:solidFill>
                  <a:schemeClr val="accent1"/>
                </a:solidFill>
                <a:latin typeface="微软雅黑" panose="020B0503020204020204" pitchFamily="34" charset="-122"/>
                <a:ea typeface="微软雅黑" panose="020B0503020204020204" pitchFamily="34" charset="-122"/>
              </a:rPr>
              <a:t>关注无症状，帮助</a:t>
            </a:r>
            <a:r>
              <a:rPr lang="zh-CN" altLang="en-US" dirty="0"/>
              <a:t>骨转移患者减少日常生活中的“危机”</a:t>
            </a:r>
          </a:p>
        </p:txBody>
      </p:sp>
      <p:sp>
        <p:nvSpPr>
          <p:cNvPr id="2" name="内容占位符 1">
            <a:extLst>
              <a:ext uri="{FF2B5EF4-FFF2-40B4-BE49-F238E27FC236}">
                <a16:creationId xmlns:a16="http://schemas.microsoft.com/office/drawing/2014/main" id="{78CD61FF-FD06-59DB-4637-6E7744076C3B}"/>
              </a:ext>
            </a:extLst>
          </p:cNvPr>
          <p:cNvSpPr>
            <a:spLocks noGrp="1"/>
          </p:cNvSpPr>
          <p:nvPr>
            <p:ph idx="13"/>
          </p:nvPr>
        </p:nvSpPr>
        <p:spPr>
          <a:xfrm>
            <a:off x="409172" y="6629107"/>
            <a:ext cx="11422063" cy="426391"/>
          </a:xfrm>
        </p:spPr>
        <p:txBody>
          <a:bodyPr/>
          <a:lstStyle/>
          <a:p>
            <a:r>
              <a:rPr lang="zh-CN" altLang="en-US" dirty="0"/>
              <a:t>图片为</a:t>
            </a:r>
            <a:r>
              <a:rPr lang="en-US" altLang="zh-CN" dirty="0"/>
              <a:t>AI</a:t>
            </a:r>
            <a:r>
              <a:rPr lang="zh-CN" altLang="en-US" dirty="0"/>
              <a:t>生成</a:t>
            </a:r>
            <a:endParaRPr lang="en-US" altLang="zh-CN" dirty="0"/>
          </a:p>
          <a:p>
            <a:endParaRPr lang="zh-CN" altLang="en-US" dirty="0"/>
          </a:p>
        </p:txBody>
      </p:sp>
      <p:pic>
        <p:nvPicPr>
          <p:cNvPr id="40" name="图片 39" descr="女人抱着婴儿&#10;&#10;中度可信度描述已自动生成">
            <a:extLst>
              <a:ext uri="{FF2B5EF4-FFF2-40B4-BE49-F238E27FC236}">
                <a16:creationId xmlns:a16="http://schemas.microsoft.com/office/drawing/2014/main" id="{C2AF7507-8FBF-6F2A-161D-52BDD7EFC2B6}"/>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7101" r="7101"/>
          <a:stretch/>
        </p:blipFill>
        <p:spPr>
          <a:xfrm>
            <a:off x="725283" y="1463407"/>
            <a:ext cx="3054238" cy="3559761"/>
          </a:xfrm>
          <a:prstGeom prst="rect">
            <a:avLst/>
          </a:prstGeom>
        </p:spPr>
      </p:pic>
      <p:sp>
        <p:nvSpPr>
          <p:cNvPr id="3" name="文本框 2">
            <a:extLst>
              <a:ext uri="{FF2B5EF4-FFF2-40B4-BE49-F238E27FC236}">
                <a16:creationId xmlns:a16="http://schemas.microsoft.com/office/drawing/2014/main" id="{CE8496FE-2F9F-AEEC-883C-5F22A4B1D0AC}"/>
              </a:ext>
            </a:extLst>
          </p:cNvPr>
          <p:cNvSpPr txBox="1"/>
          <p:nvPr/>
        </p:nvSpPr>
        <p:spPr>
          <a:xfrm>
            <a:off x="385638" y="5176044"/>
            <a:ext cx="3559759" cy="400110"/>
          </a:xfrm>
          <a:prstGeom prst="rect">
            <a:avLst/>
          </a:prstGeom>
          <a:noFill/>
        </p:spPr>
        <p:txBody>
          <a:bodyPr wrap="square" rtlCol="0">
            <a:spAutoFit/>
          </a:bodyPr>
          <a:lstStyle/>
          <a:p>
            <a:pPr algn="ctr"/>
            <a:r>
              <a:rPr lang="zh-CN" altLang="en-US" sz="2000" b="1" dirty="0">
                <a:solidFill>
                  <a:srgbClr val="EB613B"/>
                </a:solidFill>
              </a:rPr>
              <a:t>一个幸福的拥抱</a:t>
            </a:r>
            <a:endParaRPr lang="en-US" sz="2000" b="1" dirty="0">
              <a:solidFill>
                <a:srgbClr val="EB613B"/>
              </a:solidFill>
            </a:endParaRPr>
          </a:p>
        </p:txBody>
      </p:sp>
      <p:sp>
        <p:nvSpPr>
          <p:cNvPr id="13" name="文本框 12">
            <a:extLst>
              <a:ext uri="{FF2B5EF4-FFF2-40B4-BE49-F238E27FC236}">
                <a16:creationId xmlns:a16="http://schemas.microsoft.com/office/drawing/2014/main" id="{E6280CE6-F231-8B2D-4380-0D73C6AF6316}"/>
              </a:ext>
            </a:extLst>
          </p:cNvPr>
          <p:cNvSpPr txBox="1"/>
          <p:nvPr/>
        </p:nvSpPr>
        <p:spPr>
          <a:xfrm>
            <a:off x="385639" y="5616000"/>
            <a:ext cx="3559758" cy="584775"/>
          </a:xfrm>
          <a:prstGeom prst="rect">
            <a:avLst/>
          </a:prstGeom>
          <a:noFill/>
        </p:spPr>
        <p:txBody>
          <a:bodyPr wrap="square" rtlCol="0">
            <a:spAutoFit/>
          </a:bodyPr>
          <a:lstStyle/>
          <a:p>
            <a:pPr algn="ctr"/>
            <a:r>
              <a:rPr lang="zh-CN" altLang="en-US" sz="1600" dirty="0"/>
              <a:t>可能导致她出现</a:t>
            </a:r>
            <a:endParaRPr lang="en-US" altLang="zh-CN" sz="1600" dirty="0"/>
          </a:p>
          <a:p>
            <a:pPr algn="ctr"/>
            <a:r>
              <a:rPr lang="zh-CN" altLang="en-US" sz="1600" dirty="0"/>
              <a:t>肋骨、胸骨骨折</a:t>
            </a:r>
            <a:endParaRPr lang="en-US" sz="1600" dirty="0"/>
          </a:p>
        </p:txBody>
      </p:sp>
      <p:pic>
        <p:nvPicPr>
          <p:cNvPr id="4" name="图片 3">
            <a:extLst>
              <a:ext uri="{FF2B5EF4-FFF2-40B4-BE49-F238E27FC236}">
                <a16:creationId xmlns:a16="http://schemas.microsoft.com/office/drawing/2014/main" id="{700B91C6-851D-9E90-9ECE-F113246AD843}"/>
              </a:ext>
            </a:extLst>
          </p:cNvPr>
          <p:cNvPicPr>
            <a:picLocks noChangeAspect="1"/>
          </p:cNvPicPr>
          <p:nvPr/>
        </p:nvPicPr>
        <p:blipFill rotWithShape="1">
          <a:blip r:embed="rId7">
            <a:alphaModFix amt="70000"/>
            <a:extLst>
              <a:ext uri="{BEBA8EAE-BF5A-486C-A8C5-ECC9F3942E4B}">
                <a14:imgProps xmlns:a14="http://schemas.microsoft.com/office/drawing/2010/main">
                  <a14:imgLayer r:embed="rId8">
                    <a14:imgEffect>
                      <a14:backgroundRemoval t="10976" b="92683" l="25812" r="79545">
                        <a14:foregroundMark x1="39773" y1="17073" x2="35552" y2="50152"/>
                        <a14:foregroundMark x1="35552" y1="50152" x2="39286" y2="76067"/>
                        <a14:foregroundMark x1="39286" y1="76067" x2="39610" y2="76524"/>
                        <a14:foregroundMark x1="40758" y1="15244" x2="40909" y2="70274"/>
                        <a14:foregroundMark x1="40747" y1="11128" x2="40758" y2="15244"/>
                        <a14:foregroundMark x1="40909" y1="70274" x2="44643" y2="77287"/>
                        <a14:foregroundMark x1="27273" y1="35518" x2="26136" y2="63872"/>
                        <a14:foregroundMark x1="44407" y1="87334" x2="45617" y2="87957"/>
                        <a14:foregroundMark x1="41558" y1="91463" x2="43506" y2="92683"/>
                        <a14:foregroundMark x1="79545" y1="53506" x2="76786" y2="62195"/>
                        <a14:foregroundMark x1="59740" y1="21341" x2="55195" y2="19055"/>
                        <a14:foregroundMark x1="44689" y1="14973" x2="43019" y2="14482"/>
                        <a14:foregroundMark x1="56494" y1="18445" x2="52957" y2="17405"/>
                        <a14:foregroundMark x1="48701" y1="82470" x2="51786" y2="83994"/>
                        <a14:backgroundMark x1="45292" y1="42988" x2="51461" y2="43750"/>
                        <a14:backgroundMark x1="51136" y1="44055" x2="60552" y2="44970"/>
                        <a14:backgroundMark x1="48701" y1="49848" x2="59253" y2="51677"/>
                        <a14:backgroundMark x1="63149" y1="46341" x2="59416" y2="46189"/>
                        <a14:backgroundMark x1="54221" y1="19665" x2="45779" y2="16921"/>
                        <a14:backgroundMark x1="43831" y1="15244" x2="43831" y2="15244"/>
                        <a14:backgroundMark x1="44156" y1="83994" x2="53084" y2="87043"/>
                        <a14:backgroundMark x1="51623" y1="80183" x2="57305" y2="81555"/>
                        <a14:backgroundMark x1="41883" y1="83994" x2="42695" y2="85671"/>
                        <a14:backgroundMark x1="45292" y1="90549" x2="41883" y2="88110"/>
                        <a14:backgroundMark x1="33766" y1="78201" x2="34091" y2="80183"/>
                        <a14:backgroundMark x1="29545" y1="74543" x2="29870" y2="75152"/>
                        <a14:backgroundMark x1="40584" y1="88110" x2="40747" y2="89024"/>
                      </a14:backgroundRemoval>
                    </a14:imgEffect>
                    <a14:imgEffect>
                      <a14:saturation sat="400000"/>
                    </a14:imgEffect>
                  </a14:imgLayer>
                </a14:imgProps>
              </a:ext>
            </a:extLst>
          </a:blip>
          <a:srcRect l="21082" t="10238" r="15194" b="6180"/>
          <a:stretch/>
        </p:blipFill>
        <p:spPr>
          <a:xfrm rot="793279">
            <a:off x="1091262" y="2987650"/>
            <a:ext cx="1198433" cy="1674001"/>
          </a:xfrm>
          <a:prstGeom prst="rect">
            <a:avLst/>
          </a:prstGeom>
        </p:spPr>
      </p:pic>
      <p:sp>
        <p:nvSpPr>
          <p:cNvPr id="16" name="爆炸形: 14 pt  15">
            <a:extLst>
              <a:ext uri="{FF2B5EF4-FFF2-40B4-BE49-F238E27FC236}">
                <a16:creationId xmlns:a16="http://schemas.microsoft.com/office/drawing/2014/main" id="{820D1EFC-433D-419A-20C7-25759892E3C9}"/>
              </a:ext>
            </a:extLst>
          </p:cNvPr>
          <p:cNvSpPr/>
          <p:nvPr/>
        </p:nvSpPr>
        <p:spPr>
          <a:xfrm>
            <a:off x="1690478" y="3694625"/>
            <a:ext cx="251103" cy="251103"/>
          </a:xfrm>
          <a:prstGeom prst="irregularSeal2">
            <a:avLst/>
          </a:prstGeom>
          <a:ln>
            <a:solidFill>
              <a:schemeClr val="bg1"/>
            </a:solid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dirty="0"/>
          </a:p>
        </p:txBody>
      </p:sp>
      <p:grpSp>
        <p:nvGrpSpPr>
          <p:cNvPr id="41" name="组合 40">
            <a:extLst>
              <a:ext uri="{FF2B5EF4-FFF2-40B4-BE49-F238E27FC236}">
                <a16:creationId xmlns:a16="http://schemas.microsoft.com/office/drawing/2014/main" id="{A196AA29-E92A-F1B7-E5F1-BB1E3FA6BD4E}"/>
              </a:ext>
            </a:extLst>
          </p:cNvPr>
          <p:cNvGrpSpPr/>
          <p:nvPr/>
        </p:nvGrpSpPr>
        <p:grpSpPr>
          <a:xfrm>
            <a:off x="4316120" y="1463407"/>
            <a:ext cx="3559759" cy="4665931"/>
            <a:chOff x="4475469" y="1868424"/>
            <a:chExt cx="3559759" cy="4665931"/>
          </a:xfrm>
        </p:grpSpPr>
        <p:pic>
          <p:nvPicPr>
            <p:cNvPr id="5" name="图片 4" descr="男人站在墙边&#10;&#10;中度可信度描述已自动生成">
              <a:extLst>
                <a:ext uri="{FF2B5EF4-FFF2-40B4-BE49-F238E27FC236}">
                  <a16:creationId xmlns:a16="http://schemas.microsoft.com/office/drawing/2014/main" id="{6EEC6900-486B-AA69-DB0B-8F372D5F4100}"/>
                </a:ext>
              </a:extLst>
            </p:cNvPr>
            <p:cNvPicPr>
              <a:picLocks noChangeAspect="1"/>
            </p:cNvPicPr>
            <p:nvPr/>
          </p:nvPicPr>
          <p:blipFill rotWithShape="1">
            <a:blip r:embed="rId9">
              <a:extLst>
                <a:ext uri="{28A0092B-C50C-407E-A947-70E740481C1C}">
                  <a14:useLocalDpi xmlns:a14="http://schemas.microsoft.com/office/drawing/2010/main" val="0"/>
                </a:ext>
              </a:extLst>
            </a:blip>
            <a:srcRect l="28815" t="41955" r="28815" b="6138"/>
            <a:stretch/>
          </p:blipFill>
          <p:spPr>
            <a:xfrm>
              <a:off x="4802467" y="1868424"/>
              <a:ext cx="2905762" cy="3559761"/>
            </a:xfrm>
            <a:prstGeom prst="rect">
              <a:avLst/>
            </a:prstGeom>
          </p:spPr>
        </p:pic>
        <p:sp>
          <p:nvSpPr>
            <p:cNvPr id="22" name="文本框 21">
              <a:extLst>
                <a:ext uri="{FF2B5EF4-FFF2-40B4-BE49-F238E27FC236}">
                  <a16:creationId xmlns:a16="http://schemas.microsoft.com/office/drawing/2014/main" id="{97306235-9163-F508-028E-4CDEB6461929}"/>
                </a:ext>
              </a:extLst>
            </p:cNvPr>
            <p:cNvSpPr txBox="1"/>
            <p:nvPr/>
          </p:nvSpPr>
          <p:spPr>
            <a:xfrm>
              <a:off x="4475469" y="5557922"/>
              <a:ext cx="3559759" cy="400110"/>
            </a:xfrm>
            <a:prstGeom prst="rect">
              <a:avLst/>
            </a:prstGeom>
            <a:noFill/>
          </p:spPr>
          <p:txBody>
            <a:bodyPr wrap="square" rtlCol="0">
              <a:spAutoFit/>
            </a:bodyPr>
            <a:lstStyle/>
            <a:p>
              <a:pPr algn="ctr"/>
              <a:r>
                <a:rPr lang="zh-CN" altLang="en-US" sz="2000" b="1" dirty="0">
                  <a:solidFill>
                    <a:srgbClr val="EB613B"/>
                  </a:solidFill>
                </a:rPr>
                <a:t>一次自信的上楼</a:t>
              </a:r>
              <a:endParaRPr lang="en-US" sz="2000" b="1" dirty="0">
                <a:solidFill>
                  <a:srgbClr val="EB613B"/>
                </a:solidFill>
              </a:endParaRPr>
            </a:p>
          </p:txBody>
        </p:sp>
        <p:pic>
          <p:nvPicPr>
            <p:cNvPr id="24" name="图片 23">
              <a:extLst>
                <a:ext uri="{FF2B5EF4-FFF2-40B4-BE49-F238E27FC236}">
                  <a16:creationId xmlns:a16="http://schemas.microsoft.com/office/drawing/2014/main" id="{EF66BC60-05DD-FC2F-2177-288EA9E558F6}"/>
                </a:ext>
              </a:extLst>
            </p:cNvPr>
            <p:cNvPicPr>
              <a:picLocks noChangeAspect="1"/>
            </p:cNvPicPr>
            <p:nvPr/>
          </p:nvPicPr>
          <p:blipFill>
            <a:blip r:embed="rId10">
              <a:alphaModFix/>
              <a:extLst>
                <a:ext uri="{BEBA8EAE-BF5A-486C-A8C5-ECC9F3942E4B}">
                  <a14:imgProps xmlns:a14="http://schemas.microsoft.com/office/drawing/2010/main">
                    <a14:imgLayer r:embed="rId11">
                      <a14:imgEffect>
                        <a14:backgroundRemoval t="7233" b="91824" l="9561" r="89664">
                          <a14:foregroundMark x1="52972" y1="91824" x2="52972" y2="91824"/>
                          <a14:foregroundMark x1="48062" y1="7233" x2="48062" y2="7233"/>
                          <a14:foregroundMark x1="38760" y1="91824" x2="38760" y2="91824"/>
                        </a14:backgroundRemoval>
                      </a14:imgEffect>
                      <a14:imgEffect>
                        <a14:colorTemperature colorTemp="11200"/>
                      </a14:imgEffect>
                    </a14:imgLayer>
                  </a14:imgProps>
                </a:ext>
              </a:extLst>
            </a:blip>
            <a:stretch>
              <a:fillRect/>
            </a:stretch>
          </p:blipFill>
          <p:spPr>
            <a:xfrm>
              <a:off x="5617060" y="2450360"/>
              <a:ext cx="842923" cy="1385269"/>
            </a:xfrm>
            <a:prstGeom prst="rect">
              <a:avLst/>
            </a:prstGeom>
          </p:spPr>
        </p:pic>
        <p:sp>
          <p:nvSpPr>
            <p:cNvPr id="35" name="爆炸形: 14 pt  34">
              <a:extLst>
                <a:ext uri="{FF2B5EF4-FFF2-40B4-BE49-F238E27FC236}">
                  <a16:creationId xmlns:a16="http://schemas.microsoft.com/office/drawing/2014/main" id="{2B8F14FF-2B3F-D69D-542D-92689FC90EBF}"/>
                </a:ext>
              </a:extLst>
            </p:cNvPr>
            <p:cNvSpPr/>
            <p:nvPr/>
          </p:nvSpPr>
          <p:spPr>
            <a:xfrm>
              <a:off x="5787418" y="2823996"/>
              <a:ext cx="251103" cy="251103"/>
            </a:xfrm>
            <a:prstGeom prst="irregularSeal2">
              <a:avLst/>
            </a:prstGeom>
            <a:ln>
              <a:solidFill>
                <a:schemeClr val="bg1"/>
              </a:solid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dirty="0"/>
            </a:p>
          </p:txBody>
        </p:sp>
        <p:sp>
          <p:nvSpPr>
            <p:cNvPr id="6" name="文本框 5">
              <a:extLst>
                <a:ext uri="{FF2B5EF4-FFF2-40B4-BE49-F238E27FC236}">
                  <a16:creationId xmlns:a16="http://schemas.microsoft.com/office/drawing/2014/main" id="{CD4D61BA-04BC-33D0-449A-B4909710DD1F}"/>
                </a:ext>
              </a:extLst>
            </p:cNvPr>
            <p:cNvSpPr txBox="1"/>
            <p:nvPr/>
          </p:nvSpPr>
          <p:spPr>
            <a:xfrm>
              <a:off x="4475469" y="5949580"/>
              <a:ext cx="3559758" cy="584775"/>
            </a:xfrm>
            <a:prstGeom prst="rect">
              <a:avLst/>
            </a:prstGeom>
            <a:noFill/>
          </p:spPr>
          <p:txBody>
            <a:bodyPr wrap="square" rtlCol="0">
              <a:spAutoFit/>
            </a:bodyPr>
            <a:lstStyle/>
            <a:p>
              <a:pPr algn="ctr"/>
              <a:r>
                <a:rPr lang="zh-CN" altLang="en-US" sz="1600" dirty="0"/>
                <a:t>可能导致她出现</a:t>
              </a:r>
              <a:endParaRPr lang="en-US" altLang="zh-CN" sz="1600" dirty="0"/>
            </a:p>
            <a:p>
              <a:pPr algn="ctr"/>
              <a:r>
                <a:rPr lang="zh-CN" altLang="en-US" sz="1600" dirty="0"/>
                <a:t>股骨骨折</a:t>
              </a:r>
              <a:endParaRPr lang="en-US" sz="1600" dirty="0"/>
            </a:p>
          </p:txBody>
        </p:sp>
      </p:grpSp>
      <p:sp>
        <p:nvSpPr>
          <p:cNvPr id="42" name="文本框 41">
            <a:extLst>
              <a:ext uri="{FF2B5EF4-FFF2-40B4-BE49-F238E27FC236}">
                <a16:creationId xmlns:a16="http://schemas.microsoft.com/office/drawing/2014/main" id="{0C858572-C627-A07F-6F71-B2E05360C96A}"/>
              </a:ext>
            </a:extLst>
          </p:cNvPr>
          <p:cNvSpPr txBox="1"/>
          <p:nvPr/>
        </p:nvSpPr>
        <p:spPr>
          <a:xfrm>
            <a:off x="8369716" y="5142637"/>
            <a:ext cx="3559759" cy="400110"/>
          </a:xfrm>
          <a:prstGeom prst="rect">
            <a:avLst/>
          </a:prstGeom>
          <a:noFill/>
        </p:spPr>
        <p:txBody>
          <a:bodyPr wrap="square" rtlCol="0">
            <a:spAutoFit/>
          </a:bodyPr>
          <a:lstStyle/>
          <a:p>
            <a:pPr algn="ctr"/>
            <a:r>
              <a:rPr lang="zh-CN" altLang="en-US" sz="2000" b="1" dirty="0">
                <a:solidFill>
                  <a:srgbClr val="EB613B"/>
                </a:solidFill>
              </a:rPr>
              <a:t>一次睡梦中的翻身</a:t>
            </a:r>
            <a:endParaRPr lang="en-US" sz="2000" b="1" dirty="0">
              <a:solidFill>
                <a:srgbClr val="EB613B"/>
              </a:solidFill>
            </a:endParaRPr>
          </a:p>
        </p:txBody>
      </p:sp>
      <p:pic>
        <p:nvPicPr>
          <p:cNvPr id="45" name="图片 44">
            <a:extLst>
              <a:ext uri="{FF2B5EF4-FFF2-40B4-BE49-F238E27FC236}">
                <a16:creationId xmlns:a16="http://schemas.microsoft.com/office/drawing/2014/main" id="{A34B82E8-FF9B-2437-D632-43D995BCD0DC}"/>
              </a:ext>
            </a:extLst>
          </p:cNvPr>
          <p:cNvPicPr>
            <a:picLocks noChangeAspect="1"/>
          </p:cNvPicPr>
          <p:nvPr/>
        </p:nvPicPr>
        <p:blipFill rotWithShape="1">
          <a:blip r:embed="rId12"/>
          <a:srcRect l="2743" r="27283" b="15248"/>
          <a:stretch/>
        </p:blipFill>
        <p:spPr>
          <a:xfrm>
            <a:off x="8527675" y="1463407"/>
            <a:ext cx="2939042" cy="3559761"/>
          </a:xfrm>
          <a:prstGeom prst="rect">
            <a:avLst/>
          </a:prstGeom>
        </p:spPr>
      </p:pic>
      <p:pic>
        <p:nvPicPr>
          <p:cNvPr id="7" name="图片 6">
            <a:extLst>
              <a:ext uri="{FF2B5EF4-FFF2-40B4-BE49-F238E27FC236}">
                <a16:creationId xmlns:a16="http://schemas.microsoft.com/office/drawing/2014/main" id="{904CC2D7-93C4-0E32-2AE6-88CC85515062}"/>
              </a:ext>
            </a:extLst>
          </p:cNvPr>
          <p:cNvPicPr>
            <a:picLocks noChangeAspect="1"/>
          </p:cNvPicPr>
          <p:nvPr/>
        </p:nvPicPr>
        <p:blipFill rotWithShape="1">
          <a:blip r:embed="rId13">
            <a:alphaModFix amt="70000"/>
            <a:extLst>
              <a:ext uri="{BEBA8EAE-BF5A-486C-A8C5-ECC9F3942E4B}">
                <a14:imgProps xmlns:a14="http://schemas.microsoft.com/office/drawing/2010/main">
                  <a14:imgLayer r:embed="rId14">
                    <a14:imgEffect>
                      <a14:backgroundRemoval t="4938" b="89947" l="9951" r="89806">
                        <a14:foregroundMark x1="59223" y1="5291" x2="50485" y2="4938"/>
                      </a14:backgroundRemoval>
                    </a14:imgEffect>
                  </a14:imgLayer>
                </a14:imgProps>
              </a:ext>
            </a:extLst>
          </a:blip>
          <a:srcRect l="27035" t="-1" r="31412" b="41254"/>
          <a:stretch/>
        </p:blipFill>
        <p:spPr>
          <a:xfrm rot="18737210">
            <a:off x="9453278" y="3344708"/>
            <a:ext cx="855079" cy="1758045"/>
          </a:xfrm>
          <a:prstGeom prst="rect">
            <a:avLst/>
          </a:prstGeom>
        </p:spPr>
      </p:pic>
      <p:sp>
        <p:nvSpPr>
          <p:cNvPr id="8" name="爆炸形: 14 pt  7">
            <a:extLst>
              <a:ext uri="{FF2B5EF4-FFF2-40B4-BE49-F238E27FC236}">
                <a16:creationId xmlns:a16="http://schemas.microsoft.com/office/drawing/2014/main" id="{76982F3E-94B6-FF12-271F-5D263FB29FA7}"/>
              </a:ext>
            </a:extLst>
          </p:cNvPr>
          <p:cNvSpPr/>
          <p:nvPr/>
        </p:nvSpPr>
        <p:spPr>
          <a:xfrm>
            <a:off x="9720354" y="3989904"/>
            <a:ext cx="251103" cy="251103"/>
          </a:xfrm>
          <a:prstGeom prst="irregularSeal2">
            <a:avLst/>
          </a:prstGeom>
          <a:ln>
            <a:solidFill>
              <a:schemeClr val="bg1"/>
            </a:solid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dirty="0"/>
          </a:p>
        </p:txBody>
      </p:sp>
      <p:sp>
        <p:nvSpPr>
          <p:cNvPr id="9" name="文本框 8">
            <a:extLst>
              <a:ext uri="{FF2B5EF4-FFF2-40B4-BE49-F238E27FC236}">
                <a16:creationId xmlns:a16="http://schemas.microsoft.com/office/drawing/2014/main" id="{F8CC4BFC-EC4D-2E7C-0607-E80178F8A9C8}"/>
              </a:ext>
            </a:extLst>
          </p:cNvPr>
          <p:cNvSpPr txBox="1"/>
          <p:nvPr/>
        </p:nvSpPr>
        <p:spPr>
          <a:xfrm>
            <a:off x="8422285" y="5544563"/>
            <a:ext cx="3559758" cy="584775"/>
          </a:xfrm>
          <a:prstGeom prst="rect">
            <a:avLst/>
          </a:prstGeom>
          <a:noFill/>
        </p:spPr>
        <p:txBody>
          <a:bodyPr wrap="square" rtlCol="0">
            <a:spAutoFit/>
          </a:bodyPr>
          <a:lstStyle/>
          <a:p>
            <a:pPr algn="ctr"/>
            <a:r>
              <a:rPr lang="zh-CN" altLang="en-US" sz="1600" dirty="0"/>
              <a:t>可能导致她出现</a:t>
            </a:r>
            <a:endParaRPr lang="en-US" altLang="zh-CN" sz="1600" dirty="0"/>
          </a:p>
          <a:p>
            <a:pPr algn="ctr"/>
            <a:r>
              <a:rPr lang="zh-CN" altLang="en-US" sz="1600" dirty="0"/>
              <a:t>椎体压缩性骨折、导致脊髓压迫</a:t>
            </a:r>
            <a:endParaRPr lang="en-US" sz="1600" dirty="0"/>
          </a:p>
        </p:txBody>
      </p:sp>
    </p:spTree>
    <p:extLst>
      <p:ext uri="{BB962C8B-B14F-4D97-AF65-F5344CB8AC3E}">
        <p14:creationId xmlns:p14="http://schemas.microsoft.com/office/powerpoint/2010/main" val="29687550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D67937-5856-9F4E-1C65-3831F1CA5CA0}"/>
            </a:ext>
          </a:extLst>
        </p:cNvPr>
        <p:cNvGrpSpPr/>
        <p:nvPr/>
      </p:nvGrpSpPr>
      <p:grpSpPr>
        <a:xfrm>
          <a:off x="0" y="0"/>
          <a:ext cx="0" cy="0"/>
          <a:chOff x="0" y="0"/>
          <a:chExt cx="0" cy="0"/>
        </a:xfrm>
      </p:grpSpPr>
      <p:grpSp>
        <p:nvGrpSpPr>
          <p:cNvPr id="4" name="组合 3">
            <a:extLst>
              <a:ext uri="{FF2B5EF4-FFF2-40B4-BE49-F238E27FC236}">
                <a16:creationId xmlns:a16="http://schemas.microsoft.com/office/drawing/2014/main" id="{66F9D454-56E7-40A9-7493-F5060A2DEF7A}"/>
              </a:ext>
            </a:extLst>
          </p:cNvPr>
          <p:cNvGrpSpPr/>
          <p:nvPr/>
        </p:nvGrpSpPr>
        <p:grpSpPr>
          <a:xfrm>
            <a:off x="462729" y="1718607"/>
            <a:ext cx="3490839" cy="3420786"/>
            <a:chOff x="484395" y="1282700"/>
            <a:chExt cx="4380506" cy="4292600"/>
          </a:xfrm>
        </p:grpSpPr>
        <p:sp>
          <p:nvSpPr>
            <p:cNvPr id="36" name="1">
              <a:extLst>
                <a:ext uri="{FF2B5EF4-FFF2-40B4-BE49-F238E27FC236}">
                  <a16:creationId xmlns:a16="http://schemas.microsoft.com/office/drawing/2014/main" id="{60E69EA6-B19F-9A7A-1F7F-33F0A2056E51}"/>
                </a:ext>
              </a:extLst>
            </p:cNvPr>
            <p:cNvSpPr>
              <a:spLocks noChangeAspect="1"/>
            </p:cNvSpPr>
            <p:nvPr/>
          </p:nvSpPr>
          <p:spPr>
            <a:xfrm>
              <a:off x="484395" y="1282700"/>
              <a:ext cx="4380506" cy="4292600"/>
            </a:xfrm>
            <a:prstGeom prst="ellipse">
              <a:avLst/>
            </a:prstGeom>
            <a:noFill/>
            <a:ln w="12700">
              <a:gradFill>
                <a:gsLst>
                  <a:gs pos="40000">
                    <a:srgbClr val="FAC2B6">
                      <a:alpha val="0"/>
                    </a:srgbClr>
                  </a:gs>
                  <a:gs pos="100000">
                    <a:srgbClr val="FAC2B6"/>
                  </a:gs>
                </a:gsLst>
                <a:lin ang="0" scaled="0"/>
              </a:gradFill>
            </a:ln>
            <a:effectLst>
              <a:outerShdw blurRad="127000" dist="63500" dir="2700000" algn="tl" rotWithShape="0">
                <a:schemeClr val="accent1">
                  <a:alpha val="15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wrap="none" rtlCol="0" anchor="ctr">
              <a:normAutofit/>
            </a:bodyPr>
            <a:lstStyle/>
            <a:p>
              <a:pPr algn="ctr">
                <a:lnSpc>
                  <a:spcPct val="120000"/>
                </a:lnSpc>
                <a:buSzPct val="25000"/>
              </a:pPr>
              <a:endParaRPr lang="en-US" altLang="zh-CN" sz="4400" b="1" dirty="0">
                <a:solidFill>
                  <a:srgbClr val="FFFFFF"/>
                </a:solidFill>
                <a:cs typeface="+mn-ea"/>
                <a:sym typeface="+mn-lt"/>
              </a:endParaRPr>
            </a:p>
          </p:txBody>
        </p:sp>
        <p:sp>
          <p:nvSpPr>
            <p:cNvPr id="37" name="Title">
              <a:extLst>
                <a:ext uri="{FF2B5EF4-FFF2-40B4-BE49-F238E27FC236}">
                  <a16:creationId xmlns:a16="http://schemas.microsoft.com/office/drawing/2014/main" id="{8C45584A-A4FF-084B-88FC-175299580E50}"/>
                </a:ext>
              </a:extLst>
            </p:cNvPr>
            <p:cNvSpPr>
              <a:spLocks noChangeAspect="1"/>
            </p:cNvSpPr>
            <p:nvPr/>
          </p:nvSpPr>
          <p:spPr>
            <a:xfrm>
              <a:off x="822074" y="1613603"/>
              <a:ext cx="3705148" cy="3630794"/>
            </a:xfrm>
            <a:prstGeom prst="ellipse">
              <a:avLst/>
            </a:prstGeom>
            <a:gradFill flip="none" rotWithShape="1">
              <a:gsLst>
                <a:gs pos="0">
                  <a:schemeClr val="accent2">
                    <a:lumMod val="60000"/>
                    <a:lumOff val="40000"/>
                    <a:alpha val="100000"/>
                  </a:schemeClr>
                </a:gs>
                <a:gs pos="75000">
                  <a:srgbClr val="F26649"/>
                </a:gs>
              </a:gsLst>
              <a:lin ang="2700000" scaled="0"/>
            </a:gradFill>
            <a:ln w="12700">
              <a:solidFill>
                <a:schemeClr val="bg1"/>
              </a:solidFill>
            </a:ln>
            <a:effectLst>
              <a:outerShdw blurRad="127000" dist="63500" dir="2700000" algn="tl" rotWithShape="0">
                <a:schemeClr val="accent1">
                  <a:alpha val="15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wrap="none" rtlCol="0" anchor="ctr">
              <a:normAutofit/>
            </a:bodyPr>
            <a:lstStyle/>
            <a:p>
              <a:pPr marL="0" marR="0" lvl="0" indent="0" algn="ctr" defTabSz="914400" rtl="0" eaLnBrk="1" fontAlgn="auto" latinLnBrk="0" hangingPunct="1">
                <a:lnSpc>
                  <a:spcPct val="120000"/>
                </a:lnSpc>
                <a:buClr>
                  <a:srgbClr val="000000"/>
                </a:buClr>
                <a:buSzTx/>
                <a:buFontTx/>
                <a:buNone/>
                <a:defRPr/>
              </a:pPr>
              <a:r>
                <a:rPr kumimoji="0" lang="zh-CN" altLang="en-US" sz="4400" b="1" i="0" u="none" strike="noStrike" kern="1200" cap="none" spc="0" normalizeH="0" baseline="0" noProof="0" dirty="0">
                  <a:ln>
                    <a:noFill/>
                  </a:ln>
                  <a:solidFill>
                    <a:schemeClr val="bg1"/>
                  </a:solidFill>
                  <a:effectLst/>
                  <a:uLnTx/>
                  <a:uFillTx/>
                  <a:cs typeface="+mn-ea"/>
                  <a:sym typeface="+mn-lt"/>
                </a:rPr>
                <a:t>目 录</a:t>
              </a:r>
            </a:p>
          </p:txBody>
        </p:sp>
      </p:grpSp>
      <p:sp>
        <p:nvSpPr>
          <p:cNvPr id="32" name="ComponentBackground1">
            <a:extLst>
              <a:ext uri="{FF2B5EF4-FFF2-40B4-BE49-F238E27FC236}">
                <a16:creationId xmlns:a16="http://schemas.microsoft.com/office/drawing/2014/main" id="{3C0AFC8B-654A-B265-04E1-643B3FBE958A}"/>
              </a:ext>
            </a:extLst>
          </p:cNvPr>
          <p:cNvSpPr/>
          <p:nvPr>
            <p:custDataLst>
              <p:tags r:id="rId1"/>
            </p:custDataLst>
          </p:nvPr>
        </p:nvSpPr>
        <p:spPr>
          <a:xfrm>
            <a:off x="4253344" y="1032146"/>
            <a:ext cx="7602284" cy="1399862"/>
          </a:xfrm>
          <a:prstGeom prst="roundRect">
            <a:avLst>
              <a:gd name="adj" fmla="val 50000"/>
            </a:avLst>
          </a:prstGeom>
          <a:solidFill>
            <a:schemeClr val="bg1"/>
          </a:solidFill>
          <a:ln w="6350" cap="rnd">
            <a:solidFill>
              <a:schemeClr val="bg1">
                <a:lumMod val="95000"/>
              </a:schemeClr>
            </a:solidFill>
            <a:prstDash val="solid"/>
            <a:round/>
          </a:ln>
          <a:effectLst>
            <a:outerShdw blurRad="50800" dist="38100" dir="2700000" algn="tl" rotWithShape="0">
              <a:schemeClr val="accent2">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normAutofit/>
          </a:bodyPr>
          <a:lstStyle/>
          <a:p>
            <a:pPr algn="r">
              <a:lnSpc>
                <a:spcPct val="120000"/>
              </a:lnSpc>
            </a:pPr>
            <a:endParaRPr lang="zh-CN" altLang="en-US" sz="2800" b="1">
              <a:solidFill>
                <a:schemeClr val="accent1"/>
              </a:solidFill>
              <a:cs typeface="+mn-ea"/>
              <a:sym typeface="+mn-lt"/>
            </a:endParaRPr>
          </a:p>
        </p:txBody>
      </p:sp>
      <p:sp>
        <p:nvSpPr>
          <p:cNvPr id="26" name="Number4">
            <a:extLst>
              <a:ext uri="{FF2B5EF4-FFF2-40B4-BE49-F238E27FC236}">
                <a16:creationId xmlns:a16="http://schemas.microsoft.com/office/drawing/2014/main" id="{8A912E2F-C38A-F5DF-9A7C-D76CF7C5AEAF}"/>
              </a:ext>
            </a:extLst>
          </p:cNvPr>
          <p:cNvSpPr>
            <a:spLocks/>
          </p:cNvSpPr>
          <p:nvPr>
            <p:custDataLst>
              <p:tags r:id="rId2"/>
            </p:custDataLst>
          </p:nvPr>
        </p:nvSpPr>
        <p:spPr>
          <a:xfrm>
            <a:off x="4639332" y="1372077"/>
            <a:ext cx="720000" cy="720000"/>
          </a:xfrm>
          <a:prstGeom prst="roundRect">
            <a:avLst>
              <a:gd name="adj" fmla="val 50000"/>
            </a:avLst>
          </a:prstGeom>
          <a:solidFill>
            <a:schemeClr val="bg1">
              <a:lumMod val="75000"/>
            </a:schemeClr>
          </a:solidFill>
          <a:ln w="12700">
            <a:solidFill>
              <a:schemeClr val="bg1"/>
            </a:solidFill>
          </a:ln>
          <a:effectLst>
            <a:outerShdw blurRad="127000" dist="63500" dir="2700000" algn="tl" rotWithShape="0">
              <a:schemeClr val="bg1">
                <a:lumMod val="75000"/>
                <a:alpha val="15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wrap="none" lIns="91440" tIns="45720" rIns="91440" bIns="45720" rtlCol="0" anchor="ctr" anchorCtr="0">
            <a:normAutofit/>
          </a:bodyPr>
          <a:lstStyle/>
          <a:p>
            <a:pPr algn="ctr"/>
            <a:r>
              <a:rPr kumimoji="1" lang="en-US" altLang="zh-CN" sz="2400" b="1" dirty="0">
                <a:solidFill>
                  <a:srgbClr val="FFFFFF"/>
                </a:solidFill>
                <a:cs typeface="+mn-ea"/>
                <a:sym typeface="+mn-lt"/>
              </a:rPr>
              <a:t>1</a:t>
            </a:r>
          </a:p>
        </p:txBody>
      </p:sp>
      <p:sp>
        <p:nvSpPr>
          <p:cNvPr id="28" name="Bullet1">
            <a:extLst>
              <a:ext uri="{FF2B5EF4-FFF2-40B4-BE49-F238E27FC236}">
                <a16:creationId xmlns:a16="http://schemas.microsoft.com/office/drawing/2014/main" id="{99C0CAC6-0811-1F58-A736-B39FDB1A94C7}"/>
              </a:ext>
            </a:extLst>
          </p:cNvPr>
          <p:cNvSpPr txBox="1">
            <a:spLocks/>
          </p:cNvSpPr>
          <p:nvPr>
            <p:custDataLst>
              <p:tags r:id="rId3"/>
            </p:custDataLst>
          </p:nvPr>
        </p:nvSpPr>
        <p:spPr bwMode="auto">
          <a:xfrm>
            <a:off x="5522941" y="1579952"/>
            <a:ext cx="6040016" cy="304250"/>
          </a:xfrm>
          <a:prstGeom prst="rect">
            <a:avLst/>
          </a:prstGeom>
          <a:noFill/>
          <a:ln w="9525">
            <a:noFill/>
            <a:miter lim="800000"/>
          </a:ln>
          <a:extLst>
            <a:ext uri="{909E8E84-426E-40DD-AFC4-6F175D3DCCD1}">
              <a14:hiddenFill xmlns:a14="http://schemas.microsoft.com/office/drawing/2010/main">
                <a:solidFill>
                  <a:srgbClr val="FFFFFF"/>
                </a:solidFill>
              </a14:hiddenFill>
            </a:ext>
          </a:extLst>
        </p:spPr>
        <p:txBody>
          <a:bodyPr wrap="square" lIns="0" tIns="0" rIns="0" bIns="0" anchor="ctr" anchorCtr="0">
            <a:sp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lvl="0">
              <a:lnSpc>
                <a:spcPct val="120000"/>
              </a:lnSpc>
              <a:defRPr/>
            </a:pPr>
            <a:r>
              <a:rPr lang="zh-CN" altLang="en-US" b="1" kern="0" dirty="0">
                <a:solidFill>
                  <a:schemeClr val="bg1">
                    <a:lumMod val="50000"/>
                  </a:schemeClr>
                </a:solidFill>
                <a:latin typeface="+mn-ea"/>
                <a:cs typeface="+mn-ea"/>
                <a:sym typeface="+mn-lt"/>
              </a:rPr>
              <a:t>第一章：暗流潜涌</a:t>
            </a:r>
            <a:r>
              <a:rPr lang="en-US" altLang="zh-CN" b="1" kern="0" dirty="0">
                <a:solidFill>
                  <a:schemeClr val="bg1">
                    <a:lumMod val="50000"/>
                  </a:schemeClr>
                </a:solidFill>
                <a:latin typeface="+mn-ea"/>
                <a:cs typeface="+mn-ea"/>
                <a:sym typeface="+mn-lt"/>
              </a:rPr>
              <a:t>——</a:t>
            </a:r>
            <a:r>
              <a:rPr lang="zh-CN" altLang="en-US" b="1" kern="0" dirty="0">
                <a:solidFill>
                  <a:schemeClr val="bg1">
                    <a:lumMod val="50000"/>
                  </a:schemeClr>
                </a:solidFill>
                <a:latin typeface="+mn-ea"/>
                <a:cs typeface="+mn-ea"/>
                <a:sym typeface="+mn-lt"/>
              </a:rPr>
              <a:t>乳腺癌无症状骨转移现状</a:t>
            </a:r>
          </a:p>
        </p:txBody>
      </p:sp>
      <p:sp>
        <p:nvSpPr>
          <p:cNvPr id="22" name="ComponentBackground4">
            <a:extLst>
              <a:ext uri="{FF2B5EF4-FFF2-40B4-BE49-F238E27FC236}">
                <a16:creationId xmlns:a16="http://schemas.microsoft.com/office/drawing/2014/main" id="{0E22EFF1-31DC-FF49-3DE9-27C3E352D094}"/>
              </a:ext>
            </a:extLst>
          </p:cNvPr>
          <p:cNvSpPr/>
          <p:nvPr>
            <p:custDataLst>
              <p:tags r:id="rId4"/>
            </p:custDataLst>
          </p:nvPr>
        </p:nvSpPr>
        <p:spPr>
          <a:xfrm>
            <a:off x="4299642" y="2728531"/>
            <a:ext cx="7602286" cy="1400400"/>
          </a:xfrm>
          <a:prstGeom prst="roundRect">
            <a:avLst>
              <a:gd name="adj" fmla="val 50000"/>
            </a:avLst>
          </a:prstGeom>
          <a:solidFill>
            <a:schemeClr val="bg1"/>
          </a:solidFill>
          <a:ln w="6350" cap="rnd">
            <a:solidFill>
              <a:schemeClr val="bg1">
                <a:lumMod val="95000"/>
              </a:schemeClr>
            </a:solidFill>
            <a:prstDash val="solid"/>
            <a:roun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normAutofit/>
          </a:bodyPr>
          <a:lstStyle/>
          <a:p>
            <a:pPr algn="r">
              <a:lnSpc>
                <a:spcPct val="120000"/>
              </a:lnSpc>
            </a:pPr>
            <a:endParaRPr lang="zh-CN" altLang="en-US" b="1">
              <a:solidFill>
                <a:schemeClr val="accent1"/>
              </a:solidFill>
              <a:cs typeface="+mn-ea"/>
              <a:sym typeface="+mn-lt"/>
            </a:endParaRPr>
          </a:p>
        </p:txBody>
      </p:sp>
      <p:sp>
        <p:nvSpPr>
          <p:cNvPr id="34" name="Number1">
            <a:extLst>
              <a:ext uri="{FF2B5EF4-FFF2-40B4-BE49-F238E27FC236}">
                <a16:creationId xmlns:a16="http://schemas.microsoft.com/office/drawing/2014/main" id="{F3C4673D-B204-4283-1AA4-9D2F4F8E88F2}"/>
              </a:ext>
            </a:extLst>
          </p:cNvPr>
          <p:cNvSpPr>
            <a:spLocks/>
          </p:cNvSpPr>
          <p:nvPr>
            <p:custDataLst>
              <p:tags r:id="rId5"/>
            </p:custDataLst>
          </p:nvPr>
        </p:nvSpPr>
        <p:spPr>
          <a:xfrm>
            <a:off x="4638017" y="3068686"/>
            <a:ext cx="722630" cy="720090"/>
          </a:xfrm>
          <a:prstGeom prst="roundRect">
            <a:avLst>
              <a:gd name="adj" fmla="val 50000"/>
            </a:avLst>
          </a:prstGeom>
          <a:gradFill flip="none" rotWithShape="1">
            <a:gsLst>
              <a:gs pos="0">
                <a:schemeClr val="accent2">
                  <a:lumMod val="60000"/>
                  <a:lumOff val="40000"/>
                </a:schemeClr>
              </a:gs>
              <a:gs pos="75000">
                <a:srgbClr val="F26649"/>
              </a:gs>
            </a:gsLst>
            <a:lin ang="2700000" scaled="0"/>
          </a:gradFill>
          <a:ln>
            <a:solidFill>
              <a:schemeClr val="bg1"/>
            </a:solidFill>
          </a:ln>
          <a:effectLst>
            <a:outerShdw blurRad="50800" dist="50800" dir="5400000" algn="ctr" rotWithShape="0">
              <a:schemeClr val="accent2">
                <a:alpha val="1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91440" tIns="45720" rIns="91440" bIns="45720" rtlCol="0" anchor="ctr" anchorCtr="0">
            <a:noAutofit/>
          </a:bodyPr>
          <a:lstStyle/>
          <a:p>
            <a:pPr algn="ctr"/>
            <a:r>
              <a:rPr kumimoji="1" lang="en-US" altLang="zh-CN" sz="3200" b="1" dirty="0">
                <a:solidFill>
                  <a:srgbClr val="FFFFFF"/>
                </a:solidFill>
                <a:cs typeface="+mn-ea"/>
                <a:sym typeface="+mn-lt"/>
              </a:rPr>
              <a:t>2</a:t>
            </a:r>
          </a:p>
        </p:txBody>
      </p:sp>
      <p:sp>
        <p:nvSpPr>
          <p:cNvPr id="35" name="Bullet1">
            <a:extLst>
              <a:ext uri="{FF2B5EF4-FFF2-40B4-BE49-F238E27FC236}">
                <a16:creationId xmlns:a16="http://schemas.microsoft.com/office/drawing/2014/main" id="{B5F9AF5B-CAB6-1F87-13C0-45F9842983AE}"/>
              </a:ext>
            </a:extLst>
          </p:cNvPr>
          <p:cNvSpPr txBox="1">
            <a:spLocks/>
          </p:cNvSpPr>
          <p:nvPr>
            <p:custDataLst>
              <p:tags r:id="rId6"/>
            </p:custDataLst>
          </p:nvPr>
        </p:nvSpPr>
        <p:spPr bwMode="auto">
          <a:xfrm>
            <a:off x="5522941" y="3276606"/>
            <a:ext cx="6040016" cy="304250"/>
          </a:xfrm>
          <a:prstGeom prst="rect">
            <a:avLst/>
          </a:prstGeom>
          <a:noFill/>
          <a:ln w="9525">
            <a:noFill/>
            <a:miter lim="800000"/>
          </a:ln>
          <a:extLst>
            <a:ext uri="{909E8E84-426E-40DD-AFC4-6F175D3DCCD1}">
              <a14:hiddenFill xmlns:a14="http://schemas.microsoft.com/office/drawing/2010/main">
                <a:solidFill>
                  <a:srgbClr val="FFFFFF"/>
                </a:solidFill>
              </a14:hiddenFill>
            </a:ext>
          </a:extLst>
        </p:spPr>
        <p:txBody>
          <a:bodyPr wrap="square" lIns="0" tIns="0" rIns="0" bIns="0" anchor="ctr" anchorCtr="0">
            <a:sp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lvl="0">
              <a:lnSpc>
                <a:spcPct val="120000"/>
              </a:lnSpc>
              <a:defRPr/>
            </a:pPr>
            <a:r>
              <a:rPr lang="zh-CN" altLang="en-US" b="1" kern="0" dirty="0">
                <a:solidFill>
                  <a:srgbClr val="F26649"/>
                </a:solidFill>
                <a:latin typeface="+mn-ea"/>
                <a:cs typeface="+mn-ea"/>
                <a:sym typeface="+mn-lt"/>
              </a:rPr>
              <a:t>第二章：‌全面认知</a:t>
            </a:r>
            <a:r>
              <a:rPr lang="en-US" altLang="zh-CN" b="1" kern="0" dirty="0">
                <a:solidFill>
                  <a:srgbClr val="F26649"/>
                </a:solidFill>
                <a:latin typeface="+mn-ea"/>
                <a:cs typeface="+mn-ea"/>
                <a:sym typeface="+mn-lt"/>
              </a:rPr>
              <a:t>——</a:t>
            </a:r>
            <a:r>
              <a:rPr lang="zh-CN" altLang="en-US" b="1" kern="0" dirty="0">
                <a:solidFill>
                  <a:srgbClr val="F26649"/>
                </a:solidFill>
                <a:latin typeface="+mn-ea"/>
                <a:cs typeface="+mn-ea"/>
                <a:sym typeface="+mn-lt"/>
              </a:rPr>
              <a:t>乳腺癌无症状骨转移的规范治疗</a:t>
            </a:r>
          </a:p>
        </p:txBody>
      </p:sp>
      <p:sp>
        <p:nvSpPr>
          <p:cNvPr id="17" name="ComponentBackground4">
            <a:extLst>
              <a:ext uri="{FF2B5EF4-FFF2-40B4-BE49-F238E27FC236}">
                <a16:creationId xmlns:a16="http://schemas.microsoft.com/office/drawing/2014/main" id="{AE9DFB5B-1D92-5EFB-00FF-2150AE4E0DB7}"/>
              </a:ext>
            </a:extLst>
          </p:cNvPr>
          <p:cNvSpPr/>
          <p:nvPr>
            <p:custDataLst>
              <p:tags r:id="rId7"/>
            </p:custDataLst>
          </p:nvPr>
        </p:nvSpPr>
        <p:spPr>
          <a:xfrm>
            <a:off x="4299642" y="4425454"/>
            <a:ext cx="7602286" cy="1400400"/>
          </a:xfrm>
          <a:prstGeom prst="roundRect">
            <a:avLst>
              <a:gd name="adj" fmla="val 50000"/>
            </a:avLst>
          </a:prstGeom>
          <a:solidFill>
            <a:schemeClr val="bg1"/>
          </a:solidFill>
          <a:ln w="6350" cap="rnd">
            <a:solidFill>
              <a:schemeClr val="bg1">
                <a:lumMod val="95000"/>
              </a:schemeClr>
            </a:solidFill>
            <a:prstDash val="solid"/>
            <a:roun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normAutofit/>
          </a:bodyPr>
          <a:lstStyle/>
          <a:p>
            <a:pPr algn="r">
              <a:lnSpc>
                <a:spcPct val="120000"/>
              </a:lnSpc>
            </a:pPr>
            <a:endParaRPr lang="zh-CN" altLang="en-US" b="1">
              <a:solidFill>
                <a:schemeClr val="accent1"/>
              </a:solidFill>
              <a:cs typeface="+mn-ea"/>
              <a:sym typeface="+mn-lt"/>
            </a:endParaRPr>
          </a:p>
        </p:txBody>
      </p:sp>
      <p:sp>
        <p:nvSpPr>
          <p:cNvPr id="20" name="Number4">
            <a:extLst>
              <a:ext uri="{FF2B5EF4-FFF2-40B4-BE49-F238E27FC236}">
                <a16:creationId xmlns:a16="http://schemas.microsoft.com/office/drawing/2014/main" id="{C3502D13-9171-9AD5-13D2-5B0190BAB72C}"/>
              </a:ext>
            </a:extLst>
          </p:cNvPr>
          <p:cNvSpPr/>
          <p:nvPr>
            <p:custDataLst>
              <p:tags r:id="rId8"/>
            </p:custDataLst>
          </p:nvPr>
        </p:nvSpPr>
        <p:spPr>
          <a:xfrm>
            <a:off x="4638315" y="4765609"/>
            <a:ext cx="722630" cy="720090"/>
          </a:xfrm>
          <a:prstGeom prst="roundRect">
            <a:avLst>
              <a:gd name="adj" fmla="val 50000"/>
            </a:avLst>
          </a:prstGeom>
          <a:solidFill>
            <a:schemeClr val="bg1">
              <a:lumMod val="75000"/>
            </a:schemeClr>
          </a:solidFill>
          <a:ln w="12700">
            <a:solidFill>
              <a:schemeClr val="bg1"/>
            </a:solidFill>
          </a:ln>
          <a:effectLst>
            <a:outerShdw blurRad="127000" dist="63500" dir="2700000" algn="tl" rotWithShape="0">
              <a:schemeClr val="bg1">
                <a:lumMod val="75000"/>
                <a:alpha val="15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wrap="none" lIns="91440" tIns="45720" rIns="91440" bIns="45720" rtlCol="0" anchor="ctr" anchorCtr="0">
            <a:normAutofit/>
          </a:bodyPr>
          <a:lstStyle/>
          <a:p>
            <a:pPr algn="ctr"/>
            <a:r>
              <a:rPr kumimoji="1" lang="en-US" altLang="zh-CN" sz="2400" b="1" dirty="0">
                <a:solidFill>
                  <a:srgbClr val="FFFFFF"/>
                </a:solidFill>
                <a:cs typeface="+mn-ea"/>
                <a:sym typeface="+mn-lt"/>
              </a:rPr>
              <a:t>3</a:t>
            </a:r>
          </a:p>
        </p:txBody>
      </p:sp>
      <p:sp>
        <p:nvSpPr>
          <p:cNvPr id="21" name="Bullet1">
            <a:extLst>
              <a:ext uri="{FF2B5EF4-FFF2-40B4-BE49-F238E27FC236}">
                <a16:creationId xmlns:a16="http://schemas.microsoft.com/office/drawing/2014/main" id="{A93A8C4F-713C-BEF8-BEB8-DC625BEC1470}"/>
              </a:ext>
            </a:extLst>
          </p:cNvPr>
          <p:cNvSpPr txBox="1"/>
          <p:nvPr>
            <p:custDataLst>
              <p:tags r:id="rId9"/>
            </p:custDataLst>
          </p:nvPr>
        </p:nvSpPr>
        <p:spPr bwMode="auto">
          <a:xfrm>
            <a:off x="5522941" y="4975036"/>
            <a:ext cx="6040016" cy="301236"/>
          </a:xfrm>
          <a:prstGeom prst="rect">
            <a:avLst/>
          </a:prstGeom>
          <a:noFill/>
          <a:ln w="9525">
            <a:noFill/>
            <a:miter lim="800000"/>
          </a:ln>
          <a:extLst>
            <a:ext uri="{909E8E84-426E-40DD-AFC4-6F175D3DCCD1}">
              <a14:hiddenFill xmlns:a14="http://schemas.microsoft.com/office/drawing/2010/main">
                <a:solidFill>
                  <a:srgbClr val="FFFFFF"/>
                </a:solidFill>
              </a14:hiddenFill>
            </a:ext>
          </a:extLst>
        </p:spPr>
        <p:txBody>
          <a:bodyPr wrap="square" lIns="0" tIns="0" rIns="0" bIns="0" anchor="ctr" anchorCtr="0">
            <a:sp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lvl="0">
              <a:lnSpc>
                <a:spcPct val="120000"/>
              </a:lnSpc>
              <a:defRPr/>
            </a:pPr>
            <a:r>
              <a:rPr lang="zh-CN" altLang="en-US" b="1" kern="0" dirty="0">
                <a:solidFill>
                  <a:schemeClr val="bg1">
                    <a:lumMod val="50000"/>
                  </a:schemeClr>
                </a:solidFill>
                <a:latin typeface="+mn-ea"/>
                <a:cs typeface="+mn-ea"/>
                <a:sym typeface="+mn-lt"/>
              </a:rPr>
              <a:t>‌第三章：实践落地</a:t>
            </a:r>
            <a:r>
              <a:rPr lang="en-US" altLang="zh-CN" b="1" kern="0" dirty="0">
                <a:solidFill>
                  <a:schemeClr val="bg1">
                    <a:lumMod val="50000"/>
                  </a:schemeClr>
                </a:solidFill>
                <a:latin typeface="+mn-ea"/>
                <a:cs typeface="+mn-ea"/>
                <a:sym typeface="+mn-lt"/>
              </a:rPr>
              <a:t>——</a:t>
            </a:r>
            <a:r>
              <a:rPr lang="zh-CN" altLang="en-US" b="1" kern="0" dirty="0">
                <a:solidFill>
                  <a:schemeClr val="bg1">
                    <a:lumMod val="50000"/>
                  </a:schemeClr>
                </a:solidFill>
                <a:latin typeface="+mn-ea"/>
                <a:cs typeface="+mn-ea"/>
                <a:sym typeface="+mn-lt"/>
              </a:rPr>
              <a:t>从真实病例看乳腺癌骨转移治疗获益</a:t>
            </a:r>
          </a:p>
        </p:txBody>
      </p:sp>
    </p:spTree>
    <p:extLst>
      <p:ext uri="{BB962C8B-B14F-4D97-AF65-F5344CB8AC3E}">
        <p14:creationId xmlns:p14="http://schemas.microsoft.com/office/powerpoint/2010/main" val="41659775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FAE60A50-8CF7-D42E-F698-858D67EE204F}"/>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幻灯片" r:id="rId4" imgW="426" imgH="426" progId="TCLayout.ActiveDocument.1">
                  <p:embed/>
                </p:oleObj>
              </mc:Choice>
              <mc:Fallback>
                <p:oleObj name="think-cell 幻灯片" r:id="rId4" imgW="426" imgH="426" progId="TCLayout.ActiveDocument.1">
                  <p:embed/>
                  <p:pic>
                    <p:nvPicPr>
                      <p:cNvPr id="2" name="think-cell data - do not delete" hidden="1">
                        <a:extLst>
                          <a:ext uri="{FF2B5EF4-FFF2-40B4-BE49-F238E27FC236}">
                            <a16:creationId xmlns:a16="http://schemas.microsoft.com/office/drawing/2014/main" id="{FAE60A50-8CF7-D42E-F698-858D67EE204F}"/>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2" name="标题 11">
            <a:extLst>
              <a:ext uri="{FF2B5EF4-FFF2-40B4-BE49-F238E27FC236}">
                <a16:creationId xmlns:a16="http://schemas.microsoft.com/office/drawing/2014/main" id="{95288066-FE81-6C9B-DE07-615F2DD91529}"/>
              </a:ext>
            </a:extLst>
          </p:cNvPr>
          <p:cNvSpPr>
            <a:spLocks noGrp="1"/>
          </p:cNvSpPr>
          <p:nvPr>
            <p:ph type="title"/>
          </p:nvPr>
        </p:nvSpPr>
        <p:spPr>
          <a:xfrm>
            <a:off x="542927" y="115527"/>
            <a:ext cx="10854079" cy="726700"/>
          </a:xfrm>
        </p:spPr>
        <p:txBody>
          <a:bodyPr vert="horz"/>
          <a:lstStyle/>
          <a:p>
            <a:pPr algn="l"/>
            <a:r>
              <a:rPr lang="zh-CN" altLang="en-US" dirty="0"/>
              <a:t>国内外权威指南及共识均明确骨转移的治疗目标是延迟或降低</a:t>
            </a:r>
            <a:r>
              <a:rPr lang="en-US" altLang="zh-CN" dirty="0"/>
              <a:t>SRE</a:t>
            </a:r>
            <a:r>
              <a:rPr lang="zh-CN" altLang="en-US" dirty="0"/>
              <a:t>、延长生存，而不是对症治疗</a:t>
            </a:r>
            <a:endParaRPr lang="zh-CN" altLang="en-US" dirty="0">
              <a:solidFill>
                <a:srgbClr val="FF0000"/>
              </a:solidFill>
            </a:endParaRPr>
          </a:p>
        </p:txBody>
      </p:sp>
      <p:sp>
        <p:nvSpPr>
          <p:cNvPr id="14" name="内容占位符 13">
            <a:extLst>
              <a:ext uri="{FF2B5EF4-FFF2-40B4-BE49-F238E27FC236}">
                <a16:creationId xmlns:a16="http://schemas.microsoft.com/office/drawing/2014/main" id="{4B92E5B5-1B47-7165-4143-4ED30E8A8604}"/>
              </a:ext>
            </a:extLst>
          </p:cNvPr>
          <p:cNvSpPr>
            <a:spLocks noGrp="1"/>
          </p:cNvSpPr>
          <p:nvPr>
            <p:ph idx="13"/>
          </p:nvPr>
        </p:nvSpPr>
        <p:spPr/>
        <p:txBody>
          <a:bodyPr numCol="2"/>
          <a:lstStyle/>
          <a:p>
            <a:r>
              <a:rPr lang="en-US" altLang="zh-CN" dirty="0"/>
              <a:t>R Coleman et al. Ann Oncol.2020 Dec;31(12):1650-1663.</a:t>
            </a:r>
          </a:p>
          <a:p>
            <a:r>
              <a:rPr lang="en-US" altLang="zh-CN" dirty="0"/>
              <a:t>NCCN Breast Cancer. V5. 2025.</a:t>
            </a:r>
          </a:p>
          <a:p>
            <a:r>
              <a:rPr lang="zh-CN" altLang="en-US" dirty="0"/>
              <a:t>恶性肿瘤骨转移临床诊疗专家共识</a:t>
            </a:r>
            <a:r>
              <a:rPr lang="en-US" altLang="zh-CN" dirty="0"/>
              <a:t>2022</a:t>
            </a:r>
            <a:r>
              <a:rPr lang="zh-CN" altLang="en-US" dirty="0"/>
              <a:t>年版</a:t>
            </a:r>
            <a:r>
              <a:rPr lang="en-US" altLang="zh-CN" dirty="0"/>
              <a:t>. </a:t>
            </a:r>
            <a:endParaRPr lang="zh-CN" altLang="en-US" dirty="0"/>
          </a:p>
          <a:p>
            <a:r>
              <a:rPr lang="zh-CN" altLang="en-US" dirty="0"/>
              <a:t>乳腺癌诊治指南与规范</a:t>
            </a:r>
            <a:r>
              <a:rPr lang="en-US" altLang="zh-CN" dirty="0"/>
              <a:t>(2025</a:t>
            </a:r>
            <a:r>
              <a:rPr lang="zh-CN" altLang="en-US" dirty="0"/>
              <a:t>年版 精要版</a:t>
            </a:r>
            <a:r>
              <a:rPr lang="en-US" altLang="zh-CN" dirty="0"/>
              <a:t>). </a:t>
            </a:r>
            <a:r>
              <a:rPr lang="zh-CN" altLang="en-US" dirty="0"/>
              <a:t>中国抗癌协会乳腺癌专业委员会</a:t>
            </a:r>
            <a:r>
              <a:rPr lang="en-US" altLang="zh-CN" dirty="0"/>
              <a:t>, </a:t>
            </a:r>
            <a:r>
              <a:rPr lang="zh-CN" altLang="en-US" dirty="0"/>
              <a:t>中华医学会肿瘤学分会乳腺肿瘤学组</a:t>
            </a:r>
            <a:r>
              <a:rPr lang="en-US" altLang="zh-CN" dirty="0"/>
              <a:t>.</a:t>
            </a:r>
          </a:p>
          <a:p>
            <a:r>
              <a:rPr lang="en-US" altLang="zh-CN" dirty="0"/>
              <a:t>CSCO</a:t>
            </a:r>
            <a:r>
              <a:rPr lang="zh-CN" altLang="en-US" dirty="0"/>
              <a:t>乳腺癌诊疗指南</a:t>
            </a:r>
            <a:r>
              <a:rPr lang="en-US" altLang="zh-CN" dirty="0"/>
              <a:t>2025.</a:t>
            </a:r>
          </a:p>
        </p:txBody>
      </p:sp>
      <p:grpSp>
        <p:nvGrpSpPr>
          <p:cNvPr id="40" name="组合 39">
            <a:extLst>
              <a:ext uri="{FF2B5EF4-FFF2-40B4-BE49-F238E27FC236}">
                <a16:creationId xmlns:a16="http://schemas.microsoft.com/office/drawing/2014/main" id="{9F4ECC00-77A2-08E8-C821-E293F455062C}"/>
              </a:ext>
            </a:extLst>
          </p:cNvPr>
          <p:cNvGrpSpPr/>
          <p:nvPr/>
        </p:nvGrpSpPr>
        <p:grpSpPr>
          <a:xfrm>
            <a:off x="371474" y="1052514"/>
            <a:ext cx="6510035" cy="2455458"/>
            <a:chOff x="371474" y="1052514"/>
            <a:chExt cx="6595651" cy="2455458"/>
          </a:xfrm>
        </p:grpSpPr>
        <p:sp>
          <p:nvSpPr>
            <p:cNvPr id="24" name="矩形 23">
              <a:extLst>
                <a:ext uri="{FF2B5EF4-FFF2-40B4-BE49-F238E27FC236}">
                  <a16:creationId xmlns:a16="http://schemas.microsoft.com/office/drawing/2014/main" id="{0186E9BE-A436-C706-D92E-D6A2D844A3F2}"/>
                </a:ext>
              </a:extLst>
            </p:cNvPr>
            <p:cNvSpPr/>
            <p:nvPr/>
          </p:nvSpPr>
          <p:spPr>
            <a:xfrm>
              <a:off x="371474" y="1052514"/>
              <a:ext cx="6595651" cy="2455458"/>
            </a:xfrm>
            <a:prstGeom prst="rect">
              <a:avLst/>
            </a:prstGeom>
            <a:gradFill>
              <a:gsLst>
                <a:gs pos="0">
                  <a:schemeClr val="accent1">
                    <a:alpha val="15000"/>
                  </a:schemeClr>
                </a:gs>
                <a:gs pos="100000">
                  <a:schemeClr val="accent1">
                    <a:alpha val="0"/>
                  </a:schemeClr>
                </a:gs>
              </a:gsLst>
              <a:lin ang="5400000" scaled="1"/>
            </a:gradFill>
            <a:ln>
              <a:gradFill>
                <a:gsLst>
                  <a:gs pos="0">
                    <a:schemeClr val="accent1">
                      <a:alpha val="75000"/>
                    </a:schemeClr>
                  </a:gs>
                  <a:gs pos="100000">
                    <a:schemeClr val="accent1">
                      <a:alpha val="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lIns="137160" tIns="137160" rIns="137160" bIns="137160"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dirty="0">
                <a:ln>
                  <a:noFill/>
                </a:ln>
                <a:solidFill>
                  <a:srgbClr val="3C3C3C"/>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pic>
          <p:nvPicPr>
            <p:cNvPr id="19" name="图片 18">
              <a:extLst>
                <a:ext uri="{FF2B5EF4-FFF2-40B4-BE49-F238E27FC236}">
                  <a16:creationId xmlns:a16="http://schemas.microsoft.com/office/drawing/2014/main" id="{9A0B144F-EF77-D2FD-4319-722B5074D41A}"/>
                </a:ext>
              </a:extLst>
            </p:cNvPr>
            <p:cNvPicPr>
              <a:picLocks noChangeAspect="1"/>
            </p:cNvPicPr>
            <p:nvPr/>
          </p:nvPicPr>
          <p:blipFill rotWithShape="1">
            <a:blip r:embed="rId6"/>
            <a:srcRect r="1720" b="26354"/>
            <a:stretch>
              <a:fillRect/>
            </a:stretch>
          </p:blipFill>
          <p:spPr>
            <a:xfrm>
              <a:off x="471227" y="1139973"/>
              <a:ext cx="6396145" cy="2289028"/>
            </a:xfrm>
            <a:prstGeom prst="rect">
              <a:avLst/>
            </a:prstGeom>
          </p:spPr>
        </p:pic>
      </p:grpSp>
      <p:grpSp>
        <p:nvGrpSpPr>
          <p:cNvPr id="50" name="组合 49">
            <a:extLst>
              <a:ext uri="{FF2B5EF4-FFF2-40B4-BE49-F238E27FC236}">
                <a16:creationId xmlns:a16="http://schemas.microsoft.com/office/drawing/2014/main" id="{471F9149-BF31-F0D1-13A5-71BC00D9103C}"/>
              </a:ext>
            </a:extLst>
          </p:cNvPr>
          <p:cNvGrpSpPr/>
          <p:nvPr/>
        </p:nvGrpSpPr>
        <p:grpSpPr>
          <a:xfrm>
            <a:off x="6955253" y="1052514"/>
            <a:ext cx="4875982" cy="5051540"/>
            <a:chOff x="7066877" y="1052514"/>
            <a:chExt cx="4875982" cy="5051540"/>
          </a:xfrm>
        </p:grpSpPr>
        <p:sp>
          <p:nvSpPr>
            <p:cNvPr id="27" name="矩形 26">
              <a:extLst>
                <a:ext uri="{FF2B5EF4-FFF2-40B4-BE49-F238E27FC236}">
                  <a16:creationId xmlns:a16="http://schemas.microsoft.com/office/drawing/2014/main" id="{B96500F7-7D55-2064-BBBF-BA5B7E80CBA5}"/>
                </a:ext>
              </a:extLst>
            </p:cNvPr>
            <p:cNvSpPr/>
            <p:nvPr/>
          </p:nvSpPr>
          <p:spPr>
            <a:xfrm>
              <a:off x="7066877" y="1052514"/>
              <a:ext cx="4875982" cy="2463944"/>
            </a:xfrm>
            <a:prstGeom prst="rect">
              <a:avLst/>
            </a:prstGeom>
            <a:gradFill>
              <a:gsLst>
                <a:gs pos="0">
                  <a:schemeClr val="accent1">
                    <a:alpha val="15000"/>
                  </a:schemeClr>
                </a:gs>
                <a:gs pos="100000">
                  <a:schemeClr val="accent1">
                    <a:alpha val="0"/>
                  </a:schemeClr>
                </a:gs>
              </a:gsLst>
              <a:lin ang="5400000" scaled="1"/>
            </a:gradFill>
            <a:ln>
              <a:gradFill>
                <a:gsLst>
                  <a:gs pos="0">
                    <a:schemeClr val="accent1">
                      <a:alpha val="75000"/>
                    </a:schemeClr>
                  </a:gs>
                  <a:gs pos="100000">
                    <a:schemeClr val="accent1">
                      <a:alpha val="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lIns="137160" tIns="137160" rIns="137160" bIns="137160"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dirty="0">
                <a:ln>
                  <a:noFill/>
                </a:ln>
                <a:solidFill>
                  <a:srgbClr val="3C3C3C"/>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pic>
          <p:nvPicPr>
            <p:cNvPr id="20" name="图片 19">
              <a:extLst>
                <a:ext uri="{FF2B5EF4-FFF2-40B4-BE49-F238E27FC236}">
                  <a16:creationId xmlns:a16="http://schemas.microsoft.com/office/drawing/2014/main" id="{C4032495-FCF8-3163-CD45-6D848E9DCEE8}"/>
                </a:ext>
              </a:extLst>
            </p:cNvPr>
            <p:cNvPicPr>
              <a:picLocks/>
            </p:cNvPicPr>
            <p:nvPr/>
          </p:nvPicPr>
          <p:blipFill>
            <a:blip r:embed="rId7"/>
            <a:stretch>
              <a:fillRect/>
            </a:stretch>
          </p:blipFill>
          <p:spPr>
            <a:xfrm>
              <a:off x="7140622" y="1130642"/>
              <a:ext cx="4728493" cy="2307689"/>
            </a:xfrm>
            <a:prstGeom prst="rect">
              <a:avLst/>
            </a:prstGeom>
          </p:spPr>
        </p:pic>
        <p:grpSp>
          <p:nvGrpSpPr>
            <p:cNvPr id="36" name="组合 35">
              <a:extLst>
                <a:ext uri="{FF2B5EF4-FFF2-40B4-BE49-F238E27FC236}">
                  <a16:creationId xmlns:a16="http://schemas.microsoft.com/office/drawing/2014/main" id="{8977D70B-921E-31C4-827A-150A0760799F}"/>
                </a:ext>
              </a:extLst>
            </p:cNvPr>
            <p:cNvGrpSpPr/>
            <p:nvPr/>
          </p:nvGrpSpPr>
          <p:grpSpPr>
            <a:xfrm>
              <a:off x="7066877" y="3576107"/>
              <a:ext cx="4875982" cy="2527947"/>
              <a:chOff x="7066877" y="3576107"/>
              <a:chExt cx="4875982" cy="2527947"/>
            </a:xfrm>
          </p:grpSpPr>
          <p:sp>
            <p:nvSpPr>
              <p:cNvPr id="33" name="矩形 32">
                <a:extLst>
                  <a:ext uri="{FF2B5EF4-FFF2-40B4-BE49-F238E27FC236}">
                    <a16:creationId xmlns:a16="http://schemas.microsoft.com/office/drawing/2014/main" id="{3FE17031-8B7C-8E82-801C-B6918A92F9C9}"/>
                  </a:ext>
                </a:extLst>
              </p:cNvPr>
              <p:cNvSpPr/>
              <p:nvPr/>
            </p:nvSpPr>
            <p:spPr>
              <a:xfrm>
                <a:off x="7066877" y="3576107"/>
                <a:ext cx="4875982" cy="2527947"/>
              </a:xfrm>
              <a:prstGeom prst="rect">
                <a:avLst/>
              </a:prstGeom>
              <a:gradFill>
                <a:gsLst>
                  <a:gs pos="0">
                    <a:schemeClr val="accent1">
                      <a:alpha val="15000"/>
                    </a:schemeClr>
                  </a:gs>
                  <a:gs pos="100000">
                    <a:schemeClr val="accent1">
                      <a:alpha val="0"/>
                    </a:schemeClr>
                  </a:gs>
                </a:gsLst>
                <a:lin ang="5400000" scaled="1"/>
              </a:gradFill>
              <a:ln>
                <a:gradFill>
                  <a:gsLst>
                    <a:gs pos="0">
                      <a:schemeClr val="accent1">
                        <a:alpha val="75000"/>
                      </a:schemeClr>
                    </a:gs>
                    <a:gs pos="100000">
                      <a:schemeClr val="accent1">
                        <a:alpha val="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lIns="137160" tIns="137160" rIns="137160" bIns="137160"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dirty="0">
                  <a:ln>
                    <a:noFill/>
                  </a:ln>
                  <a:solidFill>
                    <a:srgbClr val="3C3C3C"/>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pic>
            <p:nvPicPr>
              <p:cNvPr id="21" name="图片 20">
                <a:extLst>
                  <a:ext uri="{FF2B5EF4-FFF2-40B4-BE49-F238E27FC236}">
                    <a16:creationId xmlns:a16="http://schemas.microsoft.com/office/drawing/2014/main" id="{4FA3C302-1968-BCA5-4090-F70E553AD676}"/>
                  </a:ext>
                </a:extLst>
              </p:cNvPr>
              <p:cNvPicPr>
                <a:picLocks/>
              </p:cNvPicPr>
              <p:nvPr/>
            </p:nvPicPr>
            <p:blipFill>
              <a:blip r:embed="rId8"/>
              <a:stretch>
                <a:fillRect/>
              </a:stretch>
            </p:blipFill>
            <p:spPr>
              <a:xfrm>
                <a:off x="7140622" y="3686236"/>
                <a:ext cx="4728493" cy="2307689"/>
              </a:xfrm>
              <a:prstGeom prst="rect">
                <a:avLst/>
              </a:prstGeom>
            </p:spPr>
          </p:pic>
        </p:grpSp>
      </p:grpSp>
      <p:grpSp>
        <p:nvGrpSpPr>
          <p:cNvPr id="52" name="组合 51">
            <a:extLst>
              <a:ext uri="{FF2B5EF4-FFF2-40B4-BE49-F238E27FC236}">
                <a16:creationId xmlns:a16="http://schemas.microsoft.com/office/drawing/2014/main" id="{53746564-875C-3603-49C3-4B9C6FBC00A0}"/>
              </a:ext>
            </a:extLst>
          </p:cNvPr>
          <p:cNvGrpSpPr/>
          <p:nvPr/>
        </p:nvGrpSpPr>
        <p:grpSpPr>
          <a:xfrm>
            <a:off x="371473" y="3759467"/>
            <a:ext cx="2427815" cy="2234458"/>
            <a:chOff x="371475" y="3860800"/>
            <a:chExt cx="2128042" cy="1958560"/>
          </a:xfrm>
        </p:grpSpPr>
        <p:sp>
          <p:nvSpPr>
            <p:cNvPr id="38" name="矩形 37">
              <a:extLst>
                <a:ext uri="{FF2B5EF4-FFF2-40B4-BE49-F238E27FC236}">
                  <a16:creationId xmlns:a16="http://schemas.microsoft.com/office/drawing/2014/main" id="{D15CF83C-A028-8295-5D92-B38BF212F47E}"/>
                </a:ext>
              </a:extLst>
            </p:cNvPr>
            <p:cNvSpPr/>
            <p:nvPr/>
          </p:nvSpPr>
          <p:spPr>
            <a:xfrm>
              <a:off x="371475" y="3860800"/>
              <a:ext cx="2128042" cy="1958560"/>
            </a:xfrm>
            <a:prstGeom prst="rect">
              <a:avLst/>
            </a:prstGeom>
            <a:gradFill>
              <a:gsLst>
                <a:gs pos="0">
                  <a:schemeClr val="accent1">
                    <a:alpha val="15000"/>
                  </a:schemeClr>
                </a:gs>
                <a:gs pos="100000">
                  <a:schemeClr val="accent1">
                    <a:alpha val="0"/>
                  </a:schemeClr>
                </a:gs>
              </a:gsLst>
              <a:lin ang="5400000" scaled="1"/>
            </a:gradFill>
            <a:ln>
              <a:gradFill>
                <a:gsLst>
                  <a:gs pos="0">
                    <a:schemeClr val="accent1">
                      <a:alpha val="75000"/>
                    </a:schemeClr>
                  </a:gs>
                  <a:gs pos="100000">
                    <a:schemeClr val="accent1">
                      <a:alpha val="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lIns="137160" tIns="137160" rIns="137160" bIns="137160"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dirty="0">
                <a:ln>
                  <a:noFill/>
                </a:ln>
                <a:solidFill>
                  <a:srgbClr val="3C3C3C"/>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pic>
          <p:nvPicPr>
            <p:cNvPr id="16" name="图片 15">
              <a:extLst>
                <a:ext uri="{FF2B5EF4-FFF2-40B4-BE49-F238E27FC236}">
                  <a16:creationId xmlns:a16="http://schemas.microsoft.com/office/drawing/2014/main" id="{5EC13B90-EA11-3B81-4150-2CD2F825D338}"/>
                </a:ext>
              </a:extLst>
            </p:cNvPr>
            <p:cNvPicPr>
              <a:picLocks/>
            </p:cNvPicPr>
            <p:nvPr/>
          </p:nvPicPr>
          <p:blipFill>
            <a:blip r:embed="rId9"/>
            <a:stretch>
              <a:fillRect/>
            </a:stretch>
          </p:blipFill>
          <p:spPr>
            <a:xfrm>
              <a:off x="403660" y="3962399"/>
              <a:ext cx="2063673" cy="1755360"/>
            </a:xfrm>
            <a:prstGeom prst="rect">
              <a:avLst/>
            </a:prstGeom>
          </p:spPr>
        </p:pic>
      </p:grpSp>
      <p:grpSp>
        <p:nvGrpSpPr>
          <p:cNvPr id="8" name="组合 7">
            <a:extLst>
              <a:ext uri="{FF2B5EF4-FFF2-40B4-BE49-F238E27FC236}">
                <a16:creationId xmlns:a16="http://schemas.microsoft.com/office/drawing/2014/main" id="{F3D493C2-72D9-DF71-4D0C-3897296BE515}"/>
              </a:ext>
            </a:extLst>
          </p:cNvPr>
          <p:cNvGrpSpPr/>
          <p:nvPr/>
        </p:nvGrpSpPr>
        <p:grpSpPr>
          <a:xfrm>
            <a:off x="2914205" y="3764296"/>
            <a:ext cx="3868846" cy="2339758"/>
            <a:chOff x="3019206" y="3860800"/>
            <a:chExt cx="3868846" cy="2339758"/>
          </a:xfrm>
        </p:grpSpPr>
        <p:sp>
          <p:nvSpPr>
            <p:cNvPr id="6" name="矩形 5">
              <a:extLst>
                <a:ext uri="{FF2B5EF4-FFF2-40B4-BE49-F238E27FC236}">
                  <a16:creationId xmlns:a16="http://schemas.microsoft.com/office/drawing/2014/main" id="{A09917AC-E270-AC38-85B6-1C8057DE7083}"/>
                </a:ext>
              </a:extLst>
            </p:cNvPr>
            <p:cNvSpPr/>
            <p:nvPr/>
          </p:nvSpPr>
          <p:spPr>
            <a:xfrm>
              <a:off x="3019206" y="3860800"/>
              <a:ext cx="3868846" cy="2339758"/>
            </a:xfrm>
            <a:prstGeom prst="rect">
              <a:avLst/>
            </a:prstGeom>
            <a:gradFill>
              <a:gsLst>
                <a:gs pos="0">
                  <a:schemeClr val="accent1">
                    <a:alpha val="15000"/>
                  </a:schemeClr>
                </a:gs>
                <a:gs pos="100000">
                  <a:schemeClr val="accent1">
                    <a:alpha val="0"/>
                  </a:schemeClr>
                </a:gs>
              </a:gsLst>
              <a:lin ang="5400000" scaled="1"/>
            </a:gradFill>
            <a:ln>
              <a:gradFill>
                <a:gsLst>
                  <a:gs pos="0">
                    <a:schemeClr val="accent1">
                      <a:alpha val="75000"/>
                    </a:schemeClr>
                  </a:gs>
                  <a:gs pos="100000">
                    <a:schemeClr val="accent1">
                      <a:alpha val="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lIns="137160" tIns="137160" rIns="137160" bIns="137160"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dirty="0">
                <a:ln>
                  <a:noFill/>
                </a:ln>
                <a:solidFill>
                  <a:srgbClr val="3C3C3C"/>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pic>
          <p:nvPicPr>
            <p:cNvPr id="4" name="图片 3" descr="文本, 信件&#10;&#10;AI 生成的内容可能不正确。">
              <a:extLst>
                <a:ext uri="{FF2B5EF4-FFF2-40B4-BE49-F238E27FC236}">
                  <a16:creationId xmlns:a16="http://schemas.microsoft.com/office/drawing/2014/main" id="{DBF20B90-0E85-AEC7-7A94-9314172ECD57}"/>
                </a:ext>
              </a:extLst>
            </p:cNvPr>
            <p:cNvPicPr>
              <a:picLocks noChangeAspect="1"/>
            </p:cNvPicPr>
            <p:nvPr/>
          </p:nvPicPr>
          <p:blipFill>
            <a:blip r:embed="rId10"/>
            <a:stretch>
              <a:fillRect/>
            </a:stretch>
          </p:blipFill>
          <p:spPr>
            <a:xfrm>
              <a:off x="3087936" y="3954430"/>
              <a:ext cx="3712913" cy="2094464"/>
            </a:xfrm>
            <a:prstGeom prst="rect">
              <a:avLst/>
            </a:prstGeom>
          </p:spPr>
        </p:pic>
      </p:grpSp>
    </p:spTree>
    <p:extLst>
      <p:ext uri="{BB962C8B-B14F-4D97-AF65-F5344CB8AC3E}">
        <p14:creationId xmlns:p14="http://schemas.microsoft.com/office/powerpoint/2010/main" val="309298324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1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1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7v1LEfczoLNbTi_Adbo36Q"/>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xml><?xml version="1.0" encoding="utf-8"?>
<p:tagLst xmlns:a="http://schemas.openxmlformats.org/drawingml/2006/main" xmlns:r="http://schemas.openxmlformats.org/officeDocument/2006/relationships" xmlns:p="http://schemas.openxmlformats.org/presentationml/2006/main">
  <p:tag name="PA" val="v5.2.8"/>
</p:tagLst>
</file>

<file path=ppt/tags/tag28.xml><?xml version="1.0" encoding="utf-8"?>
<p:tagLst xmlns:a="http://schemas.openxmlformats.org/drawingml/2006/main" xmlns:r="http://schemas.openxmlformats.org/officeDocument/2006/relationships" xmlns:p="http://schemas.openxmlformats.org/presentationml/2006/main">
  <p:tag name="PA" val="v5.2.8"/>
</p:tagLst>
</file>

<file path=ppt/tags/tag29.xml><?xml version="1.0" encoding="utf-8"?>
<p:tagLst xmlns:a="http://schemas.openxmlformats.org/drawingml/2006/main" xmlns:r="http://schemas.openxmlformats.org/officeDocument/2006/relationships" xmlns:p="http://schemas.openxmlformats.org/presentationml/2006/main">
  <p:tag name="PA" val="v5.2.8"/>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xml><?xml version="1.0" encoding="utf-8"?>
<p:tagLst xmlns:a="http://schemas.openxmlformats.org/drawingml/2006/main" xmlns:r="http://schemas.openxmlformats.org/officeDocument/2006/relationships" xmlns:p="http://schemas.openxmlformats.org/presentationml/2006/main">
  <p:tag name="PA" val="v5.2.8"/>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2.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43.xml><?xml version="1.0" encoding="utf-8"?>
<p:tagLst xmlns:a="http://schemas.openxmlformats.org/drawingml/2006/main" xmlns:r="http://schemas.openxmlformats.org/officeDocument/2006/relationships" xmlns:p="http://schemas.openxmlformats.org/presentationml/2006/main">
  <p:tag name="KSO_WM_DIAGRAM_VIRTUALLY_FRAME" val="{&quot;height&quot;:318.1059842519685,&quot;left&quot;:366.99181102362206,&quot;top&quot;:109.63007874015747,&quot;width&quot;:525.1058267716537}"/>
</p:tagLst>
</file>

<file path=ppt/tags/tag44.xml><?xml version="1.0" encoding="utf-8"?>
<p:tagLst xmlns:a="http://schemas.openxmlformats.org/drawingml/2006/main" xmlns:r="http://schemas.openxmlformats.org/officeDocument/2006/relationships" xmlns:p="http://schemas.openxmlformats.org/presentationml/2006/main">
  <p:tag name="KSO_WM_DIAGRAM_VIRTUALLY_FRAME" val="{&quot;height&quot;:318.1059842519685,&quot;left&quot;:366.99181102362206,&quot;top&quot;:109.63007874015747,&quot;width&quot;:525.1058267716537}"/>
</p:tagLst>
</file>

<file path=ppt/tags/tag45.xml><?xml version="1.0" encoding="utf-8"?>
<p:tagLst xmlns:a="http://schemas.openxmlformats.org/drawingml/2006/main" xmlns:r="http://schemas.openxmlformats.org/officeDocument/2006/relationships" xmlns:p="http://schemas.openxmlformats.org/presentationml/2006/main">
  <p:tag name="KSO_WM_DIAGRAM_VIRTUALLY_FRAME" val="{&quot;height&quot;:318.1059842519685,&quot;left&quot;:366.99181102362206,&quot;top&quot;:109.63007874015747,&quot;width&quot;:525.1058267716537}"/>
</p:tagLst>
</file>

<file path=ppt/tags/tag46.xml><?xml version="1.0" encoding="utf-8"?>
<p:tagLst xmlns:a="http://schemas.openxmlformats.org/drawingml/2006/main" xmlns:r="http://schemas.openxmlformats.org/officeDocument/2006/relationships" xmlns:p="http://schemas.openxmlformats.org/presentationml/2006/main">
  <p:tag name="KSO_WM_DIAGRAM_VIRTUALLY_FRAME" val="{&quot;height&quot;:318.1059842519685,&quot;left&quot;:366.99181102362206,&quot;top&quot;:109.63007874015747,&quot;width&quot;:525.1058267716537}"/>
</p:tagLst>
</file>

<file path=ppt/tags/tag47.xml><?xml version="1.0" encoding="utf-8"?>
<p:tagLst xmlns:a="http://schemas.openxmlformats.org/drawingml/2006/main" xmlns:r="http://schemas.openxmlformats.org/officeDocument/2006/relationships" xmlns:p="http://schemas.openxmlformats.org/presentationml/2006/main">
  <p:tag name="KSO_WM_DIAGRAM_VIRTUALLY_FRAME" val="{&quot;height&quot;:318.1059842519685,&quot;left&quot;:366.99181102362206,&quot;top&quot;:109.63007874015747,&quot;width&quot;:525.1058267716537}"/>
</p:tagLst>
</file>

<file path=ppt/tags/tag48.xml><?xml version="1.0" encoding="utf-8"?>
<p:tagLst xmlns:a="http://schemas.openxmlformats.org/drawingml/2006/main" xmlns:r="http://schemas.openxmlformats.org/officeDocument/2006/relationships" xmlns:p="http://schemas.openxmlformats.org/presentationml/2006/main">
  <p:tag name="KSO_WM_DIAGRAM_VIRTUALLY_FRAME" val="{&quot;height&quot;:318.1059842519685,&quot;left&quot;:366.99181102362206,&quot;top&quot;:109.63007874015747,&quot;width&quot;:525.1058267716537}"/>
</p:tagLst>
</file>

<file path=ppt/tags/tag49.xml><?xml version="1.0" encoding="utf-8"?>
<p:tagLst xmlns:a="http://schemas.openxmlformats.org/drawingml/2006/main" xmlns:r="http://schemas.openxmlformats.org/officeDocument/2006/relationships" xmlns:p="http://schemas.openxmlformats.org/presentationml/2006/main">
  <p:tag name="KSO_WM_DIAGRAM_VIRTUALLY_FRAME" val="{&quot;height&quot;:318.1059842519685,&quot;left&quot;:366.99181102362206,&quot;top&quot;:109.63007874015747,&quot;width&quot;:525.1058267716537}"/>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0.xml><?xml version="1.0" encoding="utf-8"?>
<p:tagLst xmlns:a="http://schemas.openxmlformats.org/drawingml/2006/main" xmlns:r="http://schemas.openxmlformats.org/officeDocument/2006/relationships" xmlns:p="http://schemas.openxmlformats.org/presentationml/2006/main">
  <p:tag name="KSO_WM_DIAGRAM_VIRTUALLY_FRAME" val="{&quot;height&quot;:318.1059842519685,&quot;left&quot;:366.99181102362206,&quot;top&quot;:109.63007874015747,&quot;width&quot;:525.1058267716537}"/>
</p:tagLst>
</file>

<file path=ppt/tags/tag51.xml><?xml version="1.0" encoding="utf-8"?>
<p:tagLst xmlns:a="http://schemas.openxmlformats.org/drawingml/2006/main" xmlns:r="http://schemas.openxmlformats.org/officeDocument/2006/relationships" xmlns:p="http://schemas.openxmlformats.org/presentationml/2006/main">
  <p:tag name="KSO_WM_DIAGRAM_VIRTUALLY_FRAME" val="{&quot;height&quot;:318.1059842519685,&quot;left&quot;:366.99181102362206,&quot;top&quot;:109.63007874015747,&quot;width&quot;:525.1058267716537}"/>
</p:tagLst>
</file>

<file path=ppt/tags/tag5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7.xml><?xml version="1.0" encoding="utf-8"?>
<p:tagLst xmlns:a="http://schemas.openxmlformats.org/drawingml/2006/main" xmlns:r="http://schemas.openxmlformats.org/officeDocument/2006/relationships" xmlns:p="http://schemas.openxmlformats.org/presentationml/2006/main">
  <p:tag name="KSO_WM_DIAGRAM_VIRTUALLY_FRAME" val="{&quot;height&quot;:318.1059842519685,&quot;left&quot;:366.99181102362206,&quot;top&quot;:109.63007874015747,&quot;width&quot;:525.1058267716537}"/>
</p:tagLst>
</file>

<file path=ppt/tags/tag58.xml><?xml version="1.0" encoding="utf-8"?>
<p:tagLst xmlns:a="http://schemas.openxmlformats.org/drawingml/2006/main" xmlns:r="http://schemas.openxmlformats.org/officeDocument/2006/relationships" xmlns:p="http://schemas.openxmlformats.org/presentationml/2006/main">
  <p:tag name="KSO_WM_DIAGRAM_VIRTUALLY_FRAME" val="{&quot;height&quot;:318.1059842519685,&quot;left&quot;:366.99181102362206,&quot;top&quot;:109.63007874015747,&quot;width&quot;:525.1058267716537}"/>
</p:tagLst>
</file>

<file path=ppt/tags/tag59.xml><?xml version="1.0" encoding="utf-8"?>
<p:tagLst xmlns:a="http://schemas.openxmlformats.org/drawingml/2006/main" xmlns:r="http://schemas.openxmlformats.org/officeDocument/2006/relationships" xmlns:p="http://schemas.openxmlformats.org/presentationml/2006/main">
  <p:tag name="KSO_WM_DIAGRAM_VIRTUALLY_FRAME" val="{&quot;height&quot;:318.1059842519685,&quot;left&quot;:366.99181102362206,&quot;top&quot;:109.63007874015747,&quot;width&quot;:525.1058267716537}"/>
</p:tagLst>
</file>

<file path=ppt/tags/tag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0.xml><?xml version="1.0" encoding="utf-8"?>
<p:tagLst xmlns:a="http://schemas.openxmlformats.org/drawingml/2006/main" xmlns:r="http://schemas.openxmlformats.org/officeDocument/2006/relationships" xmlns:p="http://schemas.openxmlformats.org/presentationml/2006/main">
  <p:tag name="KSO_WM_DIAGRAM_VIRTUALLY_FRAME" val="{&quot;height&quot;:318.1059842519685,&quot;left&quot;:366.99181102362206,&quot;top&quot;:109.63007874015747,&quot;width&quot;:525.1058267716537}"/>
</p:tagLst>
</file>

<file path=ppt/tags/tag61.xml><?xml version="1.0" encoding="utf-8"?>
<p:tagLst xmlns:a="http://schemas.openxmlformats.org/drawingml/2006/main" xmlns:r="http://schemas.openxmlformats.org/officeDocument/2006/relationships" xmlns:p="http://schemas.openxmlformats.org/presentationml/2006/main">
  <p:tag name="KSO_WM_DIAGRAM_VIRTUALLY_FRAME" val="{&quot;height&quot;:318.1059842519685,&quot;left&quot;:366.99181102362206,&quot;top&quot;:109.63007874015747,&quot;width&quot;:525.1058267716537}"/>
</p:tagLst>
</file>

<file path=ppt/tags/tag62.xml><?xml version="1.0" encoding="utf-8"?>
<p:tagLst xmlns:a="http://schemas.openxmlformats.org/drawingml/2006/main" xmlns:r="http://schemas.openxmlformats.org/officeDocument/2006/relationships" xmlns:p="http://schemas.openxmlformats.org/presentationml/2006/main">
  <p:tag name="KSO_WM_DIAGRAM_VIRTUALLY_FRAME" val="{&quot;height&quot;:318.1059842519685,&quot;left&quot;:366.99181102362206,&quot;top&quot;:109.63007874015747,&quot;width&quot;:525.1058267716537}"/>
</p:tagLst>
</file>

<file path=ppt/tags/tag63.xml><?xml version="1.0" encoding="utf-8"?>
<p:tagLst xmlns:a="http://schemas.openxmlformats.org/drawingml/2006/main" xmlns:r="http://schemas.openxmlformats.org/officeDocument/2006/relationships" xmlns:p="http://schemas.openxmlformats.org/presentationml/2006/main">
  <p:tag name="KSO_WM_DIAGRAM_VIRTUALLY_FRAME" val="{&quot;height&quot;:318.1059842519685,&quot;left&quot;:366.99181102362206,&quot;top&quot;:109.63007874015747,&quot;width&quot;:525.1058267716537}"/>
</p:tagLst>
</file>

<file path=ppt/tags/tag64.xml><?xml version="1.0" encoding="utf-8"?>
<p:tagLst xmlns:a="http://schemas.openxmlformats.org/drawingml/2006/main" xmlns:r="http://schemas.openxmlformats.org/officeDocument/2006/relationships" xmlns:p="http://schemas.openxmlformats.org/presentationml/2006/main">
  <p:tag name="KSO_WM_DIAGRAM_VIRTUALLY_FRAME" val="{&quot;height&quot;:318.1059842519685,&quot;left&quot;:366.99181102362206,&quot;top&quot;:109.63007874015747,&quot;width&quot;:525.1058267716537}"/>
</p:tagLst>
</file>

<file path=ppt/tags/tag65.xml><?xml version="1.0" encoding="utf-8"?>
<p:tagLst xmlns:a="http://schemas.openxmlformats.org/drawingml/2006/main" xmlns:r="http://schemas.openxmlformats.org/officeDocument/2006/relationships" xmlns:p="http://schemas.openxmlformats.org/presentationml/2006/main">
  <p:tag name="KSO_WM_DIAGRAM_VIRTUALLY_FRAME" val="{&quot;height&quot;:318.1059842519685,&quot;left&quot;:366.99181102362206,&quot;top&quot;:109.63007874015747,&quot;width&quot;:525.1058267716537}"/>
</p:tagLst>
</file>

<file path=ppt/tags/tag6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7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1.xml><?xml version="1.0" encoding="utf-8"?>
<p:tagLst xmlns:a="http://schemas.openxmlformats.org/drawingml/2006/main" xmlns:r="http://schemas.openxmlformats.org/officeDocument/2006/relationships" xmlns:p="http://schemas.openxmlformats.org/presentationml/2006/main">
  <p:tag name="ISLIDE.ICON" val="#384927;#880964;#146738;#40974;#384927;#94777;#94546;#40382;#40478;#46540;"/>
  <p:tag name="TIMING" val="|75.1|7.7|6"/>
</p:tagLst>
</file>

<file path=ppt/tags/tag7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9.xml><?xml version="1.0" encoding="utf-8"?>
<p:tagLst xmlns:a="http://schemas.openxmlformats.org/drawingml/2006/main" xmlns:r="http://schemas.openxmlformats.org/officeDocument/2006/relationships" xmlns:p="http://schemas.openxmlformats.org/presentationml/2006/main">
  <p:tag name="KSO_WM_DIAGRAM_VIRTUALLY_FRAME" val="{&quot;height&quot;:318.1059842519685,&quot;left&quot;:366.99181102362206,&quot;top&quot;:109.63007874015747,&quot;width&quot;:525.1058267716537}"/>
</p:tagLst>
</file>

<file path=ppt/tags/tag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80.xml><?xml version="1.0" encoding="utf-8"?>
<p:tagLst xmlns:a="http://schemas.openxmlformats.org/drawingml/2006/main" xmlns:r="http://schemas.openxmlformats.org/officeDocument/2006/relationships" xmlns:p="http://schemas.openxmlformats.org/presentationml/2006/main">
  <p:tag name="KSO_WM_DIAGRAM_VIRTUALLY_FRAME" val="{&quot;height&quot;:318.1059842519685,&quot;left&quot;:366.99181102362206,&quot;top&quot;:109.63007874015747,&quot;width&quot;:525.1058267716537}"/>
</p:tagLst>
</file>

<file path=ppt/tags/tag81.xml><?xml version="1.0" encoding="utf-8"?>
<p:tagLst xmlns:a="http://schemas.openxmlformats.org/drawingml/2006/main" xmlns:r="http://schemas.openxmlformats.org/officeDocument/2006/relationships" xmlns:p="http://schemas.openxmlformats.org/presentationml/2006/main">
  <p:tag name="KSO_WM_DIAGRAM_VIRTUALLY_FRAME" val="{&quot;height&quot;:318.1059842519685,&quot;left&quot;:366.99181102362206,&quot;top&quot;:109.63007874015747,&quot;width&quot;:525.1058267716537}"/>
</p:tagLst>
</file>

<file path=ppt/tags/tag82.xml><?xml version="1.0" encoding="utf-8"?>
<p:tagLst xmlns:a="http://schemas.openxmlformats.org/drawingml/2006/main" xmlns:r="http://schemas.openxmlformats.org/officeDocument/2006/relationships" xmlns:p="http://schemas.openxmlformats.org/presentationml/2006/main">
  <p:tag name="KSO_WM_DIAGRAM_VIRTUALLY_FRAME" val="{&quot;height&quot;:318.1059842519685,&quot;left&quot;:366.99181102362206,&quot;top&quot;:109.63007874015747,&quot;width&quot;:525.1058267716537}"/>
</p:tagLst>
</file>

<file path=ppt/tags/tag83.xml><?xml version="1.0" encoding="utf-8"?>
<p:tagLst xmlns:a="http://schemas.openxmlformats.org/drawingml/2006/main" xmlns:r="http://schemas.openxmlformats.org/officeDocument/2006/relationships" xmlns:p="http://schemas.openxmlformats.org/presentationml/2006/main">
  <p:tag name="KSO_WM_DIAGRAM_VIRTUALLY_FRAME" val="{&quot;height&quot;:318.1059842519685,&quot;left&quot;:366.99181102362206,&quot;top&quot;:109.63007874015747,&quot;width&quot;:525.1058267716537}"/>
</p:tagLst>
</file>

<file path=ppt/tags/tag84.xml><?xml version="1.0" encoding="utf-8"?>
<p:tagLst xmlns:a="http://schemas.openxmlformats.org/drawingml/2006/main" xmlns:r="http://schemas.openxmlformats.org/officeDocument/2006/relationships" xmlns:p="http://schemas.openxmlformats.org/presentationml/2006/main">
  <p:tag name="KSO_WM_DIAGRAM_VIRTUALLY_FRAME" val="{&quot;height&quot;:318.1059842519685,&quot;left&quot;:366.99181102362206,&quot;top&quot;:109.63007874015747,&quot;width&quot;:525.1058267716537}"/>
</p:tagLst>
</file>

<file path=ppt/tags/tag85.xml><?xml version="1.0" encoding="utf-8"?>
<p:tagLst xmlns:a="http://schemas.openxmlformats.org/drawingml/2006/main" xmlns:r="http://schemas.openxmlformats.org/officeDocument/2006/relationships" xmlns:p="http://schemas.openxmlformats.org/presentationml/2006/main">
  <p:tag name="KSO_WM_DIAGRAM_VIRTUALLY_FRAME" val="{&quot;height&quot;:318.1059842519685,&quot;left&quot;:366.99181102362206,&quot;top&quot;:109.63007874015747,&quot;width&quot;:525.1058267716537}"/>
</p:tagLst>
</file>

<file path=ppt/tags/tag86.xml><?xml version="1.0" encoding="utf-8"?>
<p:tagLst xmlns:a="http://schemas.openxmlformats.org/drawingml/2006/main" xmlns:r="http://schemas.openxmlformats.org/officeDocument/2006/relationships" xmlns:p="http://schemas.openxmlformats.org/presentationml/2006/main">
  <p:tag name="KSO_WM_DIAGRAM_VIRTUALLY_FRAME" val="{&quot;height&quot;:318.1059842519685,&quot;left&quot;:366.99181102362206,&quot;top&quot;:109.63007874015747,&quot;width&quot;:525.1058267716537}"/>
</p:tagLst>
</file>

<file path=ppt/tags/tag87.xml><?xml version="1.0" encoding="utf-8"?>
<p:tagLst xmlns:a="http://schemas.openxmlformats.org/drawingml/2006/main" xmlns:r="http://schemas.openxmlformats.org/officeDocument/2006/relationships" xmlns:p="http://schemas.openxmlformats.org/presentationml/2006/main">
  <p:tag name="KSO_WM_DIAGRAM_VIRTUALLY_FRAME" val="{&quot;height&quot;:318.1059842519685,&quot;left&quot;:366.99181102362206,&quot;top&quot;:109.63007874015747,&quot;width&quot;:525.1058267716537}"/>
</p:tagLst>
</file>

<file path=ppt/tags/tag88.xml><?xml version="1.0" encoding="utf-8"?>
<p:tagLst xmlns:a="http://schemas.openxmlformats.org/drawingml/2006/main" xmlns:r="http://schemas.openxmlformats.org/officeDocument/2006/relationships" xmlns:p="http://schemas.openxmlformats.org/presentationml/2006/main">
  <p:tag name="KSO_WM_UNIT_TABLE_BEAUTIFY" val="smartTable{9ef932ba-e53c-4c66-a669-ad2032926e0e}"/>
</p:tagLst>
</file>

<file path=ppt/tags/tag89.xml><?xml version="1.0" encoding="utf-8"?>
<p:tagLst xmlns:a="http://schemas.openxmlformats.org/drawingml/2006/main" xmlns:r="http://schemas.openxmlformats.org/officeDocument/2006/relationships" xmlns:p="http://schemas.openxmlformats.org/presentationml/2006/main">
  <p:tag name="KSO_WM_UNIT_TABLE_BEAUTIFY" val="smartTable{98714ba1-c0ed-4e31-ab81-39545c96f5df}"/>
</p:tagLst>
</file>

<file path=ppt/tags/tag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90.xml><?xml version="1.0" encoding="utf-8"?>
<p:tagLst xmlns:a="http://schemas.openxmlformats.org/drawingml/2006/main" xmlns:r="http://schemas.openxmlformats.org/officeDocument/2006/relationships" xmlns:p="http://schemas.openxmlformats.org/presentationml/2006/main">
  <p:tag name="KSO_WM_UNIT_TABLE_BEAUTIFY" val="smartTable{188cfec4-dc68-4e1e-a054-b0fc7620706a}"/>
  <p:tag name="TABLE_ENDDRAG_ORIGIN_RECT" val="782*341"/>
  <p:tag name="TABLE_ENDDRAG_RECT" val="86*125*782*341"/>
</p:tagLst>
</file>

<file path=ppt/tags/tag91.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heme/theme1.xml><?xml version="1.0" encoding="utf-8"?>
<a:theme xmlns:a="http://schemas.openxmlformats.org/drawingml/2006/main" name="4_Office 主题​​">
  <a:themeElements>
    <a:clrScheme name="自定义 187">
      <a:dk1>
        <a:sysClr val="windowText" lastClr="000000"/>
      </a:dk1>
      <a:lt1>
        <a:sysClr val="window" lastClr="FFFFFF"/>
      </a:lt1>
      <a:dk2>
        <a:srgbClr val="44546A"/>
      </a:dk2>
      <a:lt2>
        <a:srgbClr val="E7E6E6"/>
      </a:lt2>
      <a:accent1>
        <a:srgbClr val="EB6440"/>
      </a:accent1>
      <a:accent2>
        <a:srgbClr val="F79646"/>
      </a:accent2>
      <a:accent3>
        <a:srgbClr val="A5A5A5"/>
      </a:accent3>
      <a:accent4>
        <a:srgbClr val="FFC000"/>
      </a:accent4>
      <a:accent5>
        <a:srgbClr val="4472C4"/>
      </a:accent5>
      <a:accent6>
        <a:srgbClr val="70AD47"/>
      </a:accent6>
      <a:hlink>
        <a:srgbClr val="0563C1"/>
      </a:hlink>
      <a:folHlink>
        <a:srgbClr val="954F72"/>
      </a:folHlink>
    </a:clrScheme>
    <a:fontScheme name="uqnkyxxe">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noFill/>
        <a:ln w="57150" cap="rnd">
          <a:solidFill>
            <a:srgbClr val="C00000"/>
          </a:solidFill>
          <a:round/>
        </a:ln>
      </a:spPr>
      <a:bodyPr rtlCol="0" anchor="ctr"/>
      <a:lstStyle>
        <a:defPPr algn="ctr">
          <a:defRPr dirty="0"/>
        </a:defPPr>
      </a:lstStyle>
      <a:style>
        <a:lnRef idx="2">
          <a:schemeClr val="accent1">
            <a:shade val="15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1">
      <a:majorFont>
        <a:latin typeface="微软雅黑"/>
        <a:ea typeface="微软雅黑"/>
        <a:cs typeface=""/>
      </a:majorFont>
      <a:minorFont>
        <a:latin typeface="微软雅黑"/>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BeOne_CustomPalette_1">
      <a:dk1>
        <a:srgbClr val="000000"/>
      </a:dk1>
      <a:lt1>
        <a:srgbClr val="FFFFFF"/>
      </a:lt1>
      <a:dk2>
        <a:srgbClr val="283349"/>
      </a:dk2>
      <a:lt2>
        <a:srgbClr val="D9D9D6"/>
      </a:lt2>
      <a:accent1>
        <a:srgbClr val="D62B1E"/>
      </a:accent1>
      <a:accent2>
        <a:srgbClr val="0F2445"/>
      </a:accent2>
      <a:accent3>
        <a:srgbClr val="003A70"/>
      </a:accent3>
      <a:accent4>
        <a:srgbClr val="006680"/>
      </a:accent4>
      <a:accent5>
        <a:srgbClr val="A3333B"/>
      </a:accent5>
      <a:accent6>
        <a:srgbClr val="EB7500"/>
      </a:accent6>
      <a:hlink>
        <a:srgbClr val="EB7500"/>
      </a:hlink>
      <a:folHlink>
        <a:srgbClr val="96A3AD"/>
      </a:folHlink>
    </a:clrScheme>
    <a:fontScheme name="BeOne官方字体">
      <a:majorFont>
        <a:latin typeface="Poppins Medium"/>
        <a:ea typeface="Noto Sans SC Black"/>
        <a:cs typeface=""/>
      </a:majorFont>
      <a:minorFont>
        <a:latin typeface="Poppins"/>
        <a:ea typeface="Noto Sans SC"/>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lIns="45720" rIns="45720" rtlCol="0" anchor="ctr">
        <a:normAutofit/>
      </a:bodyPr>
      <a:lstStyle>
        <a:defPPr algn="ctr">
          <a:defRPr dirty="0" err="1">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bodyPr/>
      <a:lstStyle/>
      <a:style>
        <a:lnRef idx="1">
          <a:schemeClr val="accent1"/>
        </a:lnRef>
        <a:fillRef idx="0">
          <a:schemeClr val="accent1"/>
        </a:fillRef>
        <a:effectRef idx="0">
          <a:schemeClr val="accent1"/>
        </a:effectRef>
        <a:fontRef idx="minor">
          <a:schemeClr val="tx1"/>
        </a:fontRef>
      </a:style>
    </a:lnDef>
    <a:txDef>
      <a:spPr>
        <a:noFill/>
      </a:spPr>
      <a:bodyPr wrap="none" lIns="91440" tIns="91440" rIns="91440" bIns="91440" rtlCol="0">
        <a:spAutoFit/>
      </a:bodyPr>
      <a:lstStyle>
        <a:defPPr algn="l">
          <a:defRPr dirty="0" err="1"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1">
      <a:majorFont>
        <a:latin typeface="微软雅黑"/>
        <a:ea typeface="微软雅黑"/>
        <a:cs typeface=""/>
      </a:majorFont>
      <a:minorFont>
        <a:latin typeface="微软雅黑"/>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uqnkyxxe">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noFill/>
        <a:ln w="57150" cap="rnd">
          <a:solidFill>
            <a:srgbClr val="C00000"/>
          </a:solidFill>
          <a:round/>
        </a:ln>
      </a:spPr>
      <a:bodyPr rtlCol="0" anchor="ctr"/>
      <a:lstStyle>
        <a:defPPr algn="ctr">
          <a:defRPr dirty="0"/>
        </a:defPPr>
      </a:lstStyle>
      <a:style>
        <a:lnRef idx="2">
          <a:schemeClr val="accent1">
            <a:shade val="15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自定义设计方案">
  <a:themeElements>
    <a:clrScheme name="自定义 107">
      <a:dk1>
        <a:sysClr val="windowText" lastClr="000000"/>
      </a:dk1>
      <a:lt1>
        <a:sysClr val="window" lastClr="FFFFFF"/>
      </a:lt1>
      <a:dk2>
        <a:srgbClr val="44546A"/>
      </a:dk2>
      <a:lt2>
        <a:srgbClr val="E7E6E6"/>
      </a:lt2>
      <a:accent1>
        <a:srgbClr val="EA6F3F"/>
      </a:accent1>
      <a:accent2>
        <a:srgbClr val="ED6B13"/>
      </a:accent2>
      <a:accent3>
        <a:srgbClr val="F39839"/>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8_GSK ">
  <a:themeElements>
    <a:clrScheme name="自定义 188">
      <a:dk1>
        <a:srgbClr val="000000"/>
      </a:dk1>
      <a:lt1>
        <a:sysClr val="window" lastClr="FFFFFF"/>
      </a:lt1>
      <a:dk2>
        <a:srgbClr val="F36633"/>
      </a:dk2>
      <a:lt2>
        <a:srgbClr val="959595"/>
      </a:lt2>
      <a:accent1>
        <a:srgbClr val="EB6440"/>
      </a:accent1>
      <a:accent2>
        <a:srgbClr val="F79646"/>
      </a:accent2>
      <a:accent3>
        <a:srgbClr val="69B445"/>
      </a:accent3>
      <a:accent4>
        <a:srgbClr val="244EA2"/>
      </a:accent4>
      <a:accent5>
        <a:srgbClr val="FFC709"/>
      </a:accent5>
      <a:accent6>
        <a:srgbClr val="DC4133"/>
      </a:accent6>
      <a:hlink>
        <a:srgbClr val="000000"/>
      </a:hlink>
      <a:folHlink>
        <a:srgbClr val="F0EFED"/>
      </a:folHlink>
    </a:clrScheme>
    <a:fontScheme name="微软雅黑">
      <a:majorFont>
        <a:latin typeface="微软雅黑"/>
        <a:ea typeface="微软雅黑"/>
        <a:cs typeface=""/>
      </a:majorFont>
      <a:minorFont>
        <a:latin typeface="微软雅黑"/>
        <a:ea typeface="微软雅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1">
            <a:lumMod val="95000"/>
          </a:schemeClr>
        </a:solidFill>
        <a:ln>
          <a:noFill/>
        </a:ln>
      </a:spPr>
      <a:bodyPr rot="0" spcFirstLastPara="0" vertOverflow="overflow" horzOverflow="overflow" vert="horz" wrap="square" lIns="180000" tIns="180000" rIns="180000" bIns="180000" numCol="1" spcCol="0" rtlCol="0" fromWordArt="0" anchor="t" anchorCtr="0" forceAA="0" compatLnSpc="1">
        <a:noAutofit/>
      </a:bodyPr>
      <a:lstStyle>
        <a:defPPr marL="285750" indent="-285750" algn="l" eaLnBrk="0" fontAlgn="auto" hangingPunct="0">
          <a:spcBef>
            <a:spcPts val="300"/>
          </a:spcBef>
          <a:spcAft>
            <a:spcPts val="300"/>
          </a:spcAft>
          <a:buClr>
            <a:schemeClr val="tx2"/>
          </a:buClr>
          <a:buSzPct val="110000"/>
          <a:buFont typeface="Arial" panose="020B0604020202090204" pitchFamily="34" charset="0"/>
          <a:buChar char="•"/>
          <a:defRPr sz="1600" kern="0" dirty="0" err="1" smtClean="0">
            <a:solidFill>
              <a:schemeClr val="tx1"/>
            </a:solidFill>
          </a:defRPr>
        </a:defPPr>
      </a:lstStyle>
      <a:style>
        <a:lnRef idx="1">
          <a:schemeClr val="accent1"/>
        </a:lnRef>
        <a:fillRef idx="3">
          <a:schemeClr val="accent1"/>
        </a:fillRef>
        <a:effectRef idx="2">
          <a:schemeClr val="accent1"/>
        </a:effectRef>
        <a:fontRef idx="minor">
          <a:schemeClr val="lt1"/>
        </a:fontRef>
      </a:style>
    </a:spDef>
    <a:lnDef>
      <a:spPr>
        <a:ln w="19050" cap="rnd">
          <a:solidFill>
            <a:schemeClr val="tx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lIns="180000" tIns="180000" rIns="180000" bIns="180000" rtlCol="0">
        <a:normAutofit fontScale="92500" lnSpcReduction="10000"/>
      </a:bodyPr>
      <a:lstStyle>
        <a:defPPr algn="l">
          <a:spcBef>
            <a:spcPts val="300"/>
          </a:spcBef>
          <a:spcAft>
            <a:spcPts val="300"/>
          </a:spcAft>
          <a:buClr>
            <a:schemeClr val="tx2"/>
          </a:buClr>
          <a:buSzPct val="110000"/>
          <a:defRPr sz="1600" dirty="0" smtClean="0">
            <a:highlight>
              <a:srgbClr val="FFFF00"/>
            </a:highlight>
            <a:cs typeface="+mn-ea"/>
            <a:sym typeface="+mn-lt"/>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5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1">
      <a:majorFont>
        <a:latin typeface="微软雅黑"/>
        <a:ea typeface="微软雅黑"/>
        <a:cs typeface=""/>
      </a:majorFont>
      <a:minorFont>
        <a:latin typeface="微软雅黑"/>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主题​​">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等线 Light"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24022</TotalTime>
  <Words>7190</Words>
  <Application>Microsoft Office PowerPoint</Application>
  <PresentationFormat>宽屏</PresentationFormat>
  <Paragraphs>606</Paragraphs>
  <Slides>46</Slides>
  <Notes>21</Notes>
  <HiddenSlides>0</HiddenSlides>
  <MMClips>0</MMClips>
  <ScaleCrop>false</ScaleCrop>
  <HeadingPairs>
    <vt:vector size="8" baseType="variant">
      <vt:variant>
        <vt:lpstr>已用的字体</vt:lpstr>
      </vt:variant>
      <vt:variant>
        <vt:i4>18</vt:i4>
      </vt:variant>
      <vt:variant>
        <vt:lpstr>主题</vt:lpstr>
      </vt:variant>
      <vt:variant>
        <vt:i4>8</vt:i4>
      </vt:variant>
      <vt:variant>
        <vt:lpstr>嵌入 OLE 服务器</vt:lpstr>
      </vt:variant>
      <vt:variant>
        <vt:i4>1</vt:i4>
      </vt:variant>
      <vt:variant>
        <vt:lpstr>幻灯片标题</vt:lpstr>
      </vt:variant>
      <vt:variant>
        <vt:i4>46</vt:i4>
      </vt:variant>
    </vt:vector>
  </HeadingPairs>
  <TitlesOfParts>
    <vt:vector size="73" baseType="lpstr">
      <vt:lpstr>adobe-clean</vt:lpstr>
      <vt:lpstr>Microsoft YaHei UI</vt:lpstr>
      <vt:lpstr>Noto Sans SC Black</vt:lpstr>
      <vt:lpstr>Roboto Regular</vt:lpstr>
      <vt:lpstr>System Font Regular</vt:lpstr>
      <vt:lpstr>阿里巴巴普惠体 R</vt:lpstr>
      <vt:lpstr>等线</vt:lpstr>
      <vt:lpstr>汉仪旗黑-75W</vt:lpstr>
      <vt:lpstr>Abadi</vt:lpstr>
      <vt:lpstr>Arial</vt:lpstr>
      <vt:lpstr>Calibri</vt:lpstr>
      <vt:lpstr>Poppins</vt:lpstr>
      <vt:lpstr>Poppins Medium</vt:lpstr>
      <vt:lpstr>Times New Roman</vt:lpstr>
      <vt:lpstr>Wingdings</vt:lpstr>
      <vt:lpstr>微软雅黑</vt:lpstr>
      <vt:lpstr>微软雅黑</vt:lpstr>
      <vt:lpstr>微软雅黑</vt:lpstr>
      <vt:lpstr>4_Office 主题​​</vt:lpstr>
      <vt:lpstr>1_Office 主题​​</vt:lpstr>
      <vt:lpstr>1_Office Theme</vt:lpstr>
      <vt:lpstr>3_Office 主题​​</vt:lpstr>
      <vt:lpstr>2_Office 主题​​</vt:lpstr>
      <vt:lpstr>自定义设计方案</vt:lpstr>
      <vt:lpstr>8_GSK </vt:lpstr>
      <vt:lpstr>5_Office 主题​​</vt:lpstr>
      <vt:lpstr>think-cell 幻灯片</vt:lpstr>
      <vt:lpstr>PowerPoint 演示文稿</vt:lpstr>
      <vt:lpstr>PowerPoint 演示文稿</vt:lpstr>
      <vt:lpstr>乳腺癌骨转移发病率高，且骨转移是预后不良因素</vt:lpstr>
      <vt:lpstr>乳腺癌骨转移确诊时约50%无症状主诉，但乳腺癌SRE发生率仍高达51.7%</vt:lpstr>
      <vt:lpstr>双膦酸盐的早期宣传，使专家形成了骨保护药物等于“止痛剂”的观念 致使50%的无症状患者诊疗被忽略</vt:lpstr>
      <vt:lpstr>真实世界临床实践中，多项病例报道患者还没出现症状即遭遇了骨折</vt:lpstr>
      <vt:lpstr>关注无症状，帮助骨转移患者减少日常生活中的“危机”</vt:lpstr>
      <vt:lpstr>PowerPoint 演示文稿</vt:lpstr>
      <vt:lpstr>国内外权威指南及共识均明确骨转移的治疗目标是延迟或降低SRE、延长生存，而不是对症治疗</vt:lpstr>
      <vt:lpstr>ESMO指南：无论是否有症状、都应尽早使用以地舒单抗为代表的骨保护药物</vt:lpstr>
      <vt:lpstr>2026 CACA指南：推荐乳腺癌骨转移治疗从无症状阶段开始使用骨保护药物</vt:lpstr>
      <vt:lpstr>乳腺癌骨转移患者在无症状阶段启动骨保护治疗，首次SRE发生时间更晚，发生≥1次SRE的比例更低</vt:lpstr>
      <vt:lpstr>乳腺癌骨转移患者在无症状阶段启动骨保护治疗，QoL获益更佳</vt:lpstr>
      <vt:lpstr>骨保护药物首选地舒单抗：源头抑制RANKL，更好助力骨转移治疗目标实现</vt:lpstr>
      <vt:lpstr>骨保护药物首选地舒单抗：骨相关事件“更少发生、更晚发生”</vt:lpstr>
      <vt:lpstr>骨保护药物首选地舒单抗：至少使用2年患者OS明显获益</vt:lpstr>
      <vt:lpstr>骨保护药物首选地舒单抗：无论患者是否出现症状，均可改善生存质量</vt:lpstr>
      <vt:lpstr>关注无症状、尽早启动骨保护药物可预防和延缓SRE，对骨转移灶有明确获益</vt:lpstr>
      <vt:lpstr>PowerPoint 演示文稿</vt:lpstr>
      <vt:lpstr>病例基本信息</vt:lpstr>
      <vt:lpstr>一般情况及查体</vt:lpstr>
      <vt:lpstr>影像学检查</vt:lpstr>
      <vt:lpstr>完善相关检查、明确诊断</vt:lpstr>
      <vt:lpstr>原发灶评估</vt:lpstr>
      <vt:lpstr>骨病灶评估</vt:lpstr>
      <vt:lpstr>问题1：如何进一步明确骨病灶诊断</vt:lpstr>
      <vt:lpstr>乳腺癌骨转移中国专家共识：骨转移的诊断</vt:lpstr>
      <vt:lpstr>CSCO BC指南：骨活检取到病理是诊断乳腺癌骨转移的金标准</vt:lpstr>
      <vt:lpstr>病理学检查</vt:lpstr>
      <vt:lpstr>诊断</vt:lpstr>
      <vt:lpstr>共识指出：乳腺癌骨转移的治疗方法</vt:lpstr>
      <vt:lpstr>问题2：HR阳性患者一线治疗的选择</vt:lpstr>
      <vt:lpstr>HR阳性晚期乳腺癌解救化疗</vt:lpstr>
      <vt:lpstr>HR阳性晚期乳腺癌解救内分泌治疗</vt:lpstr>
      <vt:lpstr>新药临床研究</vt:lpstr>
      <vt:lpstr>实际治疗方案及疗效评估</vt:lpstr>
      <vt:lpstr>共识指出：乳腺癌骨转移的治疗方法</vt:lpstr>
      <vt:lpstr>骨改良药物的使用适应证和用药时机</vt:lpstr>
      <vt:lpstr>骨转移实际用药</vt:lpstr>
      <vt:lpstr>问题3：局部治疗</vt:lpstr>
      <vt:lpstr>实际治疗</vt:lpstr>
      <vt:lpstr>骨转移灶成骨成分明显增多</vt:lpstr>
      <vt:lpstr>治疗后复查</vt:lpstr>
      <vt:lpstr>病例小结</vt:lpstr>
      <vt:lpstr>总结</vt:lpstr>
      <vt:lpstr>PowerPoint 演示文稿</vt:lpstr>
    </vt:vector>
  </TitlesOfParts>
  <Company>BeiGene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Jingya Jiang</dc:creator>
  <cp:lastModifiedBy>皓斌 雷</cp:lastModifiedBy>
  <cp:revision>293</cp:revision>
  <dcterms:created xsi:type="dcterms:W3CDTF">2025-09-25T07:14:30Z</dcterms:created>
  <dcterms:modified xsi:type="dcterms:W3CDTF">2026-02-28T09:47:10Z</dcterms:modified>
</cp:coreProperties>
</file>